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55"/>
  </p:notesMasterIdLst>
  <p:sldIdLst>
    <p:sldId id="256" r:id="rId2"/>
    <p:sldId id="318" r:id="rId3"/>
    <p:sldId id="261" r:id="rId4"/>
    <p:sldId id="262" r:id="rId5"/>
    <p:sldId id="319" r:id="rId6"/>
    <p:sldId id="320" r:id="rId7"/>
    <p:sldId id="263" r:id="rId8"/>
    <p:sldId id="329" r:id="rId9"/>
    <p:sldId id="264" r:id="rId10"/>
    <p:sldId id="265" r:id="rId11"/>
    <p:sldId id="425" r:id="rId12"/>
    <p:sldId id="266" r:id="rId13"/>
    <p:sldId id="267" r:id="rId14"/>
    <p:sldId id="291" r:id="rId15"/>
    <p:sldId id="292" r:id="rId16"/>
    <p:sldId id="389" r:id="rId17"/>
    <p:sldId id="295" r:id="rId18"/>
    <p:sldId id="296" r:id="rId19"/>
    <p:sldId id="297" r:id="rId20"/>
    <p:sldId id="299" r:id="rId21"/>
    <p:sldId id="300" r:id="rId22"/>
    <p:sldId id="301" r:id="rId23"/>
    <p:sldId id="302" r:id="rId24"/>
    <p:sldId id="398" r:id="rId25"/>
    <p:sldId id="322" r:id="rId26"/>
    <p:sldId id="330" r:id="rId27"/>
    <p:sldId id="399" r:id="rId28"/>
    <p:sldId id="409" r:id="rId29"/>
    <p:sldId id="413" r:id="rId30"/>
    <p:sldId id="414" r:id="rId31"/>
    <p:sldId id="303" r:id="rId32"/>
    <p:sldId id="304" r:id="rId33"/>
    <p:sldId id="323" r:id="rId34"/>
    <p:sldId id="305" r:id="rId35"/>
    <p:sldId id="306" r:id="rId36"/>
    <p:sldId id="307" r:id="rId37"/>
    <p:sldId id="308" r:id="rId38"/>
    <p:sldId id="309" r:id="rId39"/>
    <p:sldId id="333" r:id="rId40"/>
    <p:sldId id="310" r:id="rId41"/>
    <p:sldId id="311" r:id="rId42"/>
    <p:sldId id="312" r:id="rId43"/>
    <p:sldId id="313" r:id="rId44"/>
    <p:sldId id="335" r:id="rId45"/>
    <p:sldId id="314" r:id="rId46"/>
    <p:sldId id="332" r:id="rId47"/>
    <p:sldId id="315" r:id="rId48"/>
    <p:sldId id="336" r:id="rId49"/>
    <p:sldId id="316" r:id="rId50"/>
    <p:sldId id="317" r:id="rId51"/>
    <p:sldId id="426" r:id="rId52"/>
    <p:sldId id="393" r:id="rId53"/>
    <p:sldId id="258"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17" d="100"/>
          <a:sy n="117" d="100"/>
        </p:scale>
        <p:origin x="1218" y="96"/>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27/04/2018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13</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29</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29</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30</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27/04/2018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4" r:id="rId6"/>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frankrobben.be/wp-content/uploads/2018/03/20180315.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a:t>
            </a:r>
            <a:r>
              <a:rPr lang="en-US" sz="4400" dirty="0" err="1" smtClean="0"/>
              <a:t>en</a:t>
            </a:r>
            <a:r>
              <a:rPr lang="en-US" sz="4400" dirty="0" smtClean="0"/>
              <a:t> </a:t>
            </a:r>
            <a:r>
              <a:rPr lang="en-US" sz="4400" dirty="0" err="1" smtClean="0"/>
              <a:t>klinisch</a:t>
            </a:r>
            <a:r>
              <a:rPr lang="en-US" sz="4400" dirty="0" smtClean="0"/>
              <a:t> </a:t>
            </a:r>
            <a:r>
              <a:rPr lang="en-US" sz="4400" dirty="0" err="1" smtClean="0"/>
              <a:t>biologen</a:t>
            </a:r>
            <a:r>
              <a:rPr lang="en-US" sz="4400" dirty="0" smtClean="0"/>
              <a:t>:</a:t>
            </a:r>
            <a:br>
              <a:rPr lang="en-US" sz="4400" dirty="0" smtClean="0"/>
            </a:br>
            <a:r>
              <a:rPr lang="en-US" sz="4400" dirty="0" smtClean="0"/>
              <a:t>wat </a:t>
            </a:r>
            <a:r>
              <a:rPr lang="en-US" sz="4400" dirty="0" err="1" smtClean="0"/>
              <a:t>moet</a:t>
            </a:r>
            <a:r>
              <a:rPr lang="en-US" sz="4400" dirty="0" smtClean="0"/>
              <a:t> </a:t>
            </a:r>
            <a:r>
              <a:rPr lang="en-US" sz="4400" dirty="0" err="1" smtClean="0"/>
              <a:t>er</a:t>
            </a:r>
            <a:r>
              <a:rPr lang="en-US" sz="4400" dirty="0" smtClean="0"/>
              <a:t> </a:t>
            </a:r>
            <a:r>
              <a:rPr lang="en-US" sz="4400" dirty="0" err="1" smtClean="0"/>
              <a:t>gebeuren</a:t>
            </a:r>
            <a:r>
              <a:rPr lang="en-US" sz="4400" dirty="0" smtClean="0"/>
              <a:t> ?</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fr-FR" smtClean="0"/>
              <a:t>27/04/2018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10</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11</a:t>
            </a:fld>
            <a:endParaRPr lang="fr-BE" noProof="0"/>
          </a:p>
        </p:txBody>
      </p:sp>
    </p:spTree>
    <p:extLst>
      <p:ext uri="{BB962C8B-B14F-4D97-AF65-F5344CB8AC3E}">
        <p14:creationId xmlns:p14="http://schemas.microsoft.com/office/powerpoint/2010/main" val="220232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13</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algemeen secretariaat</a:t>
            </a:r>
          </a:p>
          <a:p>
            <a:pPr lvl="1"/>
            <a:r>
              <a:rPr lang="nl-BE" noProof="0" dirty="0" smtClean="0"/>
              <a:t>kenniscentrum: adviezen en aanbevelingen</a:t>
            </a:r>
          </a:p>
          <a:p>
            <a:pPr lvl="1"/>
            <a:r>
              <a:rPr lang="nl-BE" noProof="0" dirty="0" smtClean="0"/>
              <a:t>eerstelijnsdienst</a:t>
            </a:r>
          </a:p>
          <a:p>
            <a:pPr lvl="1"/>
            <a:r>
              <a:rPr lang="nl-BE" noProof="0" dirty="0" smtClean="0"/>
              <a:t>inspectiedienst</a:t>
            </a:r>
          </a:p>
          <a:p>
            <a:pPr lvl="1"/>
            <a:r>
              <a:rPr lang="nl-BE" noProof="0" dirty="0" smtClean="0"/>
              <a:t>geschillenkamer </a:t>
            </a:r>
          </a:p>
          <a:p>
            <a:r>
              <a:rPr lang="nl-BE" noProof="0" dirty="0" smtClean="0"/>
              <a:t>geen machtigingscomités meer in schoot van Gegevensbeschermingsautoriteit</a:t>
            </a:r>
          </a:p>
          <a:p>
            <a:r>
              <a:rPr lang="nl-BE" dirty="0"/>
              <a:t>zie </a:t>
            </a:r>
            <a:r>
              <a:rPr lang="nl-BE" sz="1200" dirty="0">
                <a:hlinkClick r:id="rId2"/>
              </a:rPr>
              <a:t>https://</a:t>
            </a:r>
            <a:r>
              <a:rPr lang="nl-BE" sz="1200" dirty="0" smtClean="0">
                <a:hlinkClick r:id="rId2"/>
              </a:rPr>
              <a:t>www.frankrobben.be/wp-content/uploads/2018/01/Wet-Gegevensbeschermingsautoriteit.pdf</a:t>
            </a:r>
            <a:endParaRPr lang="nl-BE" sz="12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14</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kaderwet betreffende de bescherming van natuurlijke personen in verband met de verwerking van persoonsgegevens: uitgewerkt binnen de Regering</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a:t>
            </a:r>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27/04/2018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15</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wet tot inrichting van een Informatieveiligheidscomité: uitgewerkt binnen de Regering</a:t>
            </a:r>
          </a:p>
          <a:p>
            <a:pPr lvl="1"/>
            <a:r>
              <a:rPr lang="nl-BE" noProof="0" dirty="0" smtClean="0"/>
              <a:t>vervanging van sectorale comités binnen de CBPL door Informatieveiligheidscomité</a:t>
            </a:r>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machtigingen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27/04/2018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16</a:t>
            </a:fld>
            <a:endParaRPr lang="fr-BE" noProof="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17</a:t>
            </a:fld>
            <a:endParaRPr lang="fr-BE"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18</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19</a:t>
            </a:fld>
            <a:endParaRPr lang="fr-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voorziene aanpassingen van Belgische regelgeving</a:t>
            </a:r>
          </a:p>
          <a:p>
            <a:r>
              <a:rPr lang="nl-BE" dirty="0"/>
              <a:t>voorstel van </a:t>
            </a:r>
            <a:r>
              <a:rPr lang="nl-BE" dirty="0" smtClean="0"/>
              <a:t>actieplan</a:t>
            </a:r>
            <a:endParaRPr lang="nl-BE" dirty="0"/>
          </a:p>
          <a:p>
            <a:r>
              <a:rPr lang="nl-BE" noProof="0" dirty="0" smtClean="0"/>
              <a:t>besluit</a:t>
            </a:r>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fr-FR" dirty="0" smtClean="0"/>
              <a:t>27/04/2018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20</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21</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22</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fr-FR" smtClean="0">
                <a:solidFill>
                  <a:prstClr val="black">
                    <a:tint val="75000"/>
                  </a:prstClr>
                </a:solidFill>
              </a:rPr>
              <a:t>27/04/2018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bepaling </a:t>
            </a:r>
            <a:r>
              <a:rPr lang="nl-BE" dirty="0"/>
              <a:t>van de types van verwerkingen</a:t>
            </a:r>
          </a:p>
          <a:p>
            <a:pPr lvl="1"/>
            <a:r>
              <a:rPr lang="nl-BE" dirty="0"/>
              <a:t>(gedeeld) elektronisch patiëntendossier</a:t>
            </a:r>
          </a:p>
          <a:p>
            <a:pPr lvl="1"/>
            <a:r>
              <a:rPr lang="nl-BE" dirty="0"/>
              <a:t>agendabeheer en werkplanning</a:t>
            </a:r>
          </a:p>
          <a:p>
            <a:pPr lvl="1"/>
            <a:r>
              <a:rPr lang="nl-BE" dirty="0"/>
              <a:t>personeelsbeheer</a:t>
            </a:r>
          </a:p>
          <a:p>
            <a:pPr lvl="1"/>
            <a:r>
              <a:rPr lang="nl-BE" dirty="0"/>
              <a:t>boekhouding</a:t>
            </a:r>
          </a:p>
          <a:p>
            <a:pPr lvl="1"/>
            <a:r>
              <a:rPr lang="nl-BE" dirty="0"/>
              <a:t>CRM en contactlijsten voor organisatie van activiteiten</a:t>
            </a:r>
          </a:p>
          <a:p>
            <a:pPr lvl="1"/>
            <a:r>
              <a:rPr lang="nl-BE" dirty="0"/>
              <a:t>camerabewaking</a:t>
            </a:r>
          </a:p>
          <a:p>
            <a:pPr lvl="1"/>
            <a:r>
              <a:rPr lang="nl-BE" dirty="0" smtClean="0"/>
              <a:t>…</a:t>
            </a:r>
          </a:p>
          <a:p>
            <a:r>
              <a:rPr lang="nl-BE" dirty="0" smtClean="0"/>
              <a:t>bepaling van de wettelijke grondslag voor elke verwerking</a:t>
            </a:r>
          </a:p>
          <a:p>
            <a:pPr lvl="1"/>
            <a:r>
              <a:rPr lang="nl-BE" dirty="0" smtClean="0"/>
              <a:t>bescherming van vitaal belang</a:t>
            </a:r>
          </a:p>
          <a:p>
            <a:pPr lvl="1"/>
            <a:r>
              <a:rPr lang="nl-BE" dirty="0" smtClean="0"/>
              <a:t>wettelijke </a:t>
            </a:r>
            <a:r>
              <a:rPr lang="nl-BE" dirty="0"/>
              <a:t>verplichting</a:t>
            </a:r>
          </a:p>
          <a:p>
            <a:pPr lvl="1"/>
            <a:r>
              <a:rPr lang="nl-BE" dirty="0"/>
              <a:t>overeenkomst</a:t>
            </a:r>
          </a:p>
          <a:p>
            <a:pPr lvl="1"/>
            <a:r>
              <a:rPr lang="nl-BE" dirty="0"/>
              <a:t>toestemming van de betrokkene of, indien jonger dan 16 jaar, een ouder of voogd</a:t>
            </a:r>
          </a:p>
          <a:p>
            <a:pPr lvl="1"/>
            <a:endParaRPr lang="nl-BE" dirty="0"/>
          </a:p>
          <a:p>
            <a:endParaRPr lang="nl-BE" dirty="0" smtClean="0"/>
          </a:p>
          <a:p>
            <a:endParaRPr lang="nl-BE"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nl-BE"/>
          </a:p>
        </p:txBody>
      </p:sp>
      <p:sp>
        <p:nvSpPr>
          <p:cNvPr id="5" name="Slide Number Placeholder 4"/>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24</a:t>
            </a:fld>
            <a:endParaRPr lang="nl-BE" altLang="nl-BE"/>
          </a:p>
        </p:txBody>
      </p:sp>
    </p:spTree>
    <p:extLst>
      <p:ext uri="{BB962C8B-B14F-4D97-AF65-F5344CB8AC3E}">
        <p14:creationId xmlns:p14="http://schemas.microsoft.com/office/powerpoint/2010/main" val="169625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25</a:t>
            </a:fld>
            <a:endParaRPr lang="fr-BE" dirty="0"/>
          </a:p>
        </p:txBody>
      </p:sp>
    </p:spTree>
    <p:extLst>
      <p:ext uri="{BB962C8B-B14F-4D97-AF65-F5344CB8AC3E}">
        <p14:creationId xmlns:p14="http://schemas.microsoft.com/office/powerpoint/2010/main" val="347493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26</a:t>
            </a:fld>
            <a:endParaRPr lang="fr-BE" dirty="0"/>
          </a:p>
        </p:txBody>
      </p:sp>
    </p:spTree>
    <p:extLst>
      <p:ext uri="{BB962C8B-B14F-4D97-AF65-F5344CB8AC3E}">
        <p14:creationId xmlns:p14="http://schemas.microsoft.com/office/powerpoint/2010/main" val="121236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inspiratiebron: ISO 27xxx-reeks, in het bijzonder IS0 27002</a:t>
            </a:r>
          </a:p>
          <a:p>
            <a:r>
              <a:rPr lang="nl-BE" dirty="0" smtClean="0"/>
              <a:t>gebruik de gratis basisdiensten aangeboden door het eHealth-platform</a:t>
            </a:r>
          </a:p>
          <a:p>
            <a:pPr lvl="1"/>
            <a:r>
              <a:rPr lang="nl-BE" dirty="0" smtClean="0"/>
              <a:t>gebruikers- </a:t>
            </a:r>
            <a:r>
              <a:rPr lang="nl-BE" dirty="0"/>
              <a:t>en </a:t>
            </a:r>
            <a:r>
              <a:rPr lang="nl-BE" dirty="0" smtClean="0"/>
              <a:t>toegangsbeheer</a:t>
            </a:r>
          </a:p>
          <a:p>
            <a:pPr lvl="1"/>
            <a:r>
              <a:rPr lang="nl-BE" dirty="0" err="1" smtClean="0"/>
              <a:t>logging</a:t>
            </a:r>
            <a:r>
              <a:rPr lang="nl-BE" dirty="0" smtClean="0"/>
              <a:t> </a:t>
            </a:r>
            <a:r>
              <a:rPr lang="nl-BE" dirty="0"/>
              <a:t>van toegang</a:t>
            </a:r>
          </a:p>
          <a:p>
            <a:pPr lvl="1"/>
            <a:r>
              <a:rPr lang="nl-BE" dirty="0" err="1" smtClean="0"/>
              <a:t>vercijfering</a:t>
            </a:r>
            <a:endParaRPr lang="nl-BE" dirty="0" smtClean="0"/>
          </a:p>
          <a:p>
            <a:pPr lvl="1"/>
            <a:r>
              <a:rPr lang="nl-BE" dirty="0" smtClean="0"/>
              <a:t>eHealth-box met ingebakken end-</a:t>
            </a:r>
            <a:r>
              <a:rPr lang="nl-BE" dirty="0" err="1" smtClean="0"/>
              <a:t>to</a:t>
            </a:r>
            <a:r>
              <a:rPr lang="nl-BE" dirty="0" smtClean="0"/>
              <a:t>-end </a:t>
            </a:r>
            <a:r>
              <a:rPr lang="nl-BE" dirty="0" err="1" smtClean="0"/>
              <a:t>vercijfering</a:t>
            </a:r>
            <a:endParaRPr lang="nl-BE" dirty="0" smtClean="0"/>
          </a:p>
          <a:p>
            <a:pPr lvl="1"/>
            <a:r>
              <a:rPr lang="nl-BE" dirty="0" smtClean="0"/>
              <a:t>time stamping</a:t>
            </a:r>
          </a:p>
          <a:p>
            <a:r>
              <a:rPr lang="nl-BE" dirty="0" smtClean="0"/>
              <a:t>voor meer informatie over </a:t>
            </a:r>
            <a:r>
              <a:rPr lang="nl-BE" dirty="0" err="1" smtClean="0"/>
              <a:t>eGezondheid</a:t>
            </a:r>
            <a:r>
              <a:rPr lang="nl-BE" dirty="0" smtClean="0"/>
              <a:t> voor </a:t>
            </a:r>
            <a:r>
              <a:rPr lang="nl-BE" smtClean="0"/>
              <a:t>klinische biologen, </a:t>
            </a:r>
            <a:r>
              <a:rPr lang="nl-BE" dirty="0" smtClean="0"/>
              <a:t>zie </a:t>
            </a:r>
            <a:r>
              <a:rPr lang="nl-BE" sz="1800" dirty="0" smtClean="0">
                <a:hlinkClick r:id="rId2"/>
              </a:rPr>
              <a:t>https</a:t>
            </a:r>
            <a:r>
              <a:rPr lang="nl-BE" sz="1800" dirty="0">
                <a:hlinkClick r:id="rId2"/>
              </a:rPr>
              <a:t>://</a:t>
            </a:r>
            <a:r>
              <a:rPr lang="nl-BE" sz="1800" dirty="0" smtClean="0">
                <a:hlinkClick r:id="rId2"/>
              </a:rPr>
              <a:t>www.frankrobben.be/wp-content/uploads/2018/03/20180315.pptx</a:t>
            </a:r>
            <a:endParaRPr lang="nl-BE" sz="1800"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27</a:t>
            </a:fld>
            <a:endParaRPr lang="fr-BE" dirty="0"/>
          </a:p>
        </p:txBody>
      </p:sp>
    </p:spTree>
    <p:extLst>
      <p:ext uri="{BB962C8B-B14F-4D97-AF65-F5344CB8AC3E}">
        <p14:creationId xmlns:p14="http://schemas.microsoft.com/office/powerpoint/2010/main" val="79467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smtClean="0"/>
              <a:t>Hoe?</a:t>
            </a:r>
          </a:p>
          <a:p>
            <a:pPr lvl="1"/>
            <a:r>
              <a:rPr lang="nl-BE" altLang="en-US" smtClean="0"/>
              <a:t>door een goed georganiseerde, onderlinge elektronische dienstverlening en informatie-uitwisseling tussen alle actoren in de gezondheidszorg</a:t>
            </a:r>
          </a:p>
          <a:p>
            <a:pPr lvl="1"/>
            <a:r>
              <a:rPr lang="nl-BE" altLang="en-US" smtClean="0"/>
              <a:t>met de nodige waarborgen op het vlak van de informatieveiligheid, de bescherming van de persoonlijke levenssfeer en het beroepsgeheim</a:t>
            </a:r>
          </a:p>
          <a:p>
            <a:pPr lvl="1"/>
            <a:endParaRPr lang="nl-BE" altLang="en-US" smtClean="0"/>
          </a:p>
          <a:p>
            <a:r>
              <a:rPr lang="nl-BE" altLang="en-US" smtClean="0"/>
              <a:t>Wat?</a:t>
            </a:r>
          </a:p>
          <a:p>
            <a:pPr lvl="1"/>
            <a:r>
              <a:rPr lang="nl-BE" altLang="en-US" smtClean="0"/>
              <a:t>optimaliseren van de kwaliteit en de continuïteit van de gezondheidszorgverstrekking </a:t>
            </a:r>
          </a:p>
          <a:p>
            <a:pPr lvl="1"/>
            <a:r>
              <a:rPr lang="nl-BE" altLang="en-US" smtClean="0"/>
              <a:t>optimaliseren van de veiligheid van de patiënt</a:t>
            </a:r>
          </a:p>
          <a:p>
            <a:pPr lvl="1"/>
            <a:r>
              <a:rPr lang="nl-BE" altLang="en-US" smtClean="0"/>
              <a:t>vereenvoudigen van de administratieve formaliteiten voor alle actoren in de gezondheidszorg</a:t>
            </a:r>
          </a:p>
          <a:p>
            <a:pPr lvl="1"/>
            <a:r>
              <a:rPr lang="nl-BE" altLang="en-US" smtClean="0"/>
              <a:t>degelijk ondersteunen van het gezondheidszorgbeleid</a:t>
            </a:r>
          </a:p>
          <a:p>
            <a:pPr lvl="1"/>
            <a:endParaRPr lang="nl-BE" altLang="en-US" smtClean="0"/>
          </a:p>
          <a:p>
            <a:endParaRPr lang="nl-BE" altLang="en-US" dirty="0" smtClean="0"/>
          </a:p>
        </p:txBody>
      </p:sp>
      <p:sp>
        <p:nvSpPr>
          <p:cNvPr id="6" name="Date Placeholder 5"/>
          <p:cNvSpPr>
            <a:spLocks noGrp="1"/>
          </p:cNvSpPr>
          <p:nvPr>
            <p:ph type="dt" sz="half" idx="2"/>
          </p:nvPr>
        </p:nvSpPr>
        <p:spPr>
          <a:xfrm>
            <a:off x="457200" y="6448425"/>
            <a:ext cx="2133600" cy="365125"/>
          </a:xfrm>
        </p:spPr>
        <p:txBody>
          <a:bodyPr/>
          <a:lstStyle/>
          <a:p>
            <a:r>
              <a:rPr lang="fr-FR" smtClean="0"/>
              <a:t>27/04/2018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28</a:t>
            </a:fld>
            <a:endParaRPr lang="fr-BE"/>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eHealth-platform: </a:t>
            </a:r>
            <a:r>
              <a:rPr lang="nl-BE" altLang="en-US" dirty="0" smtClean="0">
                <a:sym typeface="Arial" charset="0"/>
              </a:rPr>
              <a:t>basisarchitectuur</a:t>
            </a:r>
            <a:endParaRPr lang="en-US"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29</a:t>
            </a:fld>
            <a:endParaRPr lang="fr-BE"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89" name="Date Placeholder 6"/>
          <p:cNvSpPr>
            <a:spLocks noGrp="1"/>
          </p:cNvSpPr>
          <p:nvPr>
            <p:ph type="dt" sz="half" idx="2"/>
          </p:nvPr>
        </p:nvSpPr>
        <p:spPr>
          <a:xfrm>
            <a:off x="457200" y="6448425"/>
            <a:ext cx="2133600" cy="365125"/>
          </a:xfrm>
        </p:spPr>
        <p:txBody>
          <a:bodyPr/>
          <a:lstStyle/>
          <a:p>
            <a:r>
              <a:rPr lang="fr-FR" smtClean="0"/>
              <a:t>27/04/2018</a:t>
            </a:r>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30</a:t>
            </a:fld>
            <a:endParaRPr lang="fr-BE"/>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31</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32</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33</a:t>
            </a:fld>
            <a:endParaRPr lang="fr-BE" dirty="0"/>
          </a:p>
        </p:txBody>
      </p:sp>
    </p:spTree>
    <p:extLst>
      <p:ext uri="{BB962C8B-B14F-4D97-AF65-F5344CB8AC3E}">
        <p14:creationId xmlns:p14="http://schemas.microsoft.com/office/powerpoint/2010/main" val="79311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34</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pPr>
            <a:r>
              <a:rPr lang="nl-BE" altLang="nl-BE"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noProof="0" dirty="0" smtClean="0"/>
          </a:p>
          <a:p>
            <a:pPr marL="0" indent="0">
              <a:buNone/>
            </a:pPr>
            <a:r>
              <a:rPr lang="nl-BE" altLang="nl-BE" noProof="0" dirty="0" smtClean="0">
                <a:solidFill>
                  <a:srgbClr val="FF0000"/>
                </a:solidFill>
              </a:rPr>
              <a:t>Evalueer de bestaande privacyverklaring en plan noodzakelijke wijzigingen </a:t>
            </a:r>
            <a:r>
              <a:rPr lang="nl-BE" altLang="nl-BE" noProof="0" dirty="0" smtClean="0"/>
              <a:t>hieraan in het licht van de AVG.</a:t>
            </a:r>
          </a:p>
          <a:p>
            <a:endParaRPr lang="nl-BE" altLang="nl-BE" noProof="0" dirty="0" smtClean="0"/>
          </a:p>
          <a:p>
            <a:pPr marL="0" indent="0">
              <a:buNone/>
            </a:pPr>
            <a:r>
              <a:rPr lang="nl-BE" altLang="nl-BE" noProof="0" dirty="0" smtClean="0"/>
              <a:t>De AVG vereist dat deze privacyverklaring wordt aangevuld met </a:t>
            </a:r>
            <a:r>
              <a:rPr lang="nl-BE" altLang="nl-BE" noProof="0" dirty="0" smtClean="0">
                <a:solidFill>
                  <a:srgbClr val="FF0000"/>
                </a:solidFill>
              </a:rPr>
              <a:t>nieuwe informatietypes</a:t>
            </a:r>
            <a:r>
              <a:rPr lang="nl-BE" altLang="nl-BE"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noProof="0" dirty="0" smtClean="0"/>
          </a:p>
          <a:p>
            <a:pPr marL="0" indent="0">
              <a:buNone/>
            </a:pPr>
            <a:r>
              <a:rPr lang="nl-BE" altLang="nl-BE" noProof="0" dirty="0" smtClean="0"/>
              <a:t>De AVG vereist dat deze informatie wordt verschaft in </a:t>
            </a:r>
            <a:r>
              <a:rPr lang="nl-BE" altLang="nl-BE" noProof="0" dirty="0" smtClean="0">
                <a:solidFill>
                  <a:srgbClr val="FF0000"/>
                </a:solidFill>
              </a:rPr>
              <a:t>beknopte, begrijpbare en duidelijke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35</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36</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38</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39</a:t>
            </a:fld>
            <a:endParaRPr lang="fr-BE" dirty="0"/>
          </a:p>
        </p:txBody>
      </p:sp>
    </p:spTree>
    <p:extLst>
      <p:ext uri="{BB962C8B-B14F-4D97-AF65-F5344CB8AC3E}">
        <p14:creationId xmlns:p14="http://schemas.microsoft.com/office/powerpoint/2010/main" val="117218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solidFill>
                  <a:schemeClr val="bg1">
                    <a:lumMod val="75000"/>
                  </a:schemeClr>
                </a:solidFill>
              </a:rPr>
              <a:t>en</a:t>
            </a:r>
            <a:r>
              <a:rPr lang="nl-BE" altLang="nl-BE" noProof="0" dirty="0" smtClean="0"/>
              <a:t> </a:t>
            </a:r>
            <a:r>
              <a:rPr lang="nl-BE" altLang="nl-BE" noProof="0" dirty="0" smtClean="0">
                <a:solidFill>
                  <a:schemeClr val="accent2">
                    <a:lumMod val="60000"/>
                    <a:lumOff val="40000"/>
                  </a:schemeClr>
                </a:solidFill>
              </a:rPr>
              <a:t>Privacy impact assessment (PIA)</a:t>
            </a:r>
            <a:r>
              <a:rPr lang="nl-BE" altLang="nl-BE" noProof="0" dirty="0" smtClean="0"/>
              <a:t>. 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40</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solidFill>
                <a:schemeClr val="bg1">
                  <a:lumMod val="75000"/>
                </a:schemeClr>
              </a:solidFill>
            </a:endParaRPr>
          </a:p>
          <a:p>
            <a:pPr marL="0" indent="0">
              <a:buNone/>
            </a:pPr>
            <a:endParaRPr lang="nl-BE" noProof="0" dirty="0" smtClean="0">
              <a:solidFill>
                <a:schemeClr val="bg1">
                  <a:lumMod val="75000"/>
                </a:schemeClr>
              </a:solidFill>
            </a:endParaRPr>
          </a:p>
          <a:p>
            <a:pPr marL="0" indent="0">
              <a:buNone/>
            </a:pPr>
            <a:r>
              <a:rPr lang="nl-BE" noProof="0" dirty="0" smtClean="0">
                <a:solidFill>
                  <a:schemeClr val="bg1">
                    <a:lumMod val="75000"/>
                  </a:schemeClr>
                </a:solidFill>
              </a:rPr>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41</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42</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43</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44</a:t>
            </a:fld>
            <a:endParaRPr lang="fr-BE" dirty="0"/>
          </a:p>
        </p:txBody>
      </p:sp>
    </p:spTree>
    <p:extLst>
      <p:ext uri="{BB962C8B-B14F-4D97-AF65-F5344CB8AC3E}">
        <p14:creationId xmlns:p14="http://schemas.microsoft.com/office/powerpoint/2010/main" val="3094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11. Functionaris gegevensbescherming</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dirty="0" smtClean="0">
                <a:solidFill>
                  <a:schemeClr val="bg1">
                    <a:lumMod val="75000"/>
                  </a:schemeClr>
                </a:solidFill>
              </a:rPr>
              <a:t>Bepaalde o</a:t>
            </a:r>
            <a:r>
              <a:rPr lang="nl-BE" altLang="nl-BE" noProof="0" dirty="0" err="1" smtClean="0">
                <a:solidFill>
                  <a:schemeClr val="bg1">
                    <a:lumMod val="75000"/>
                  </a:schemeClr>
                </a:solidFill>
              </a:rPr>
              <a:t>rganisaties</a:t>
            </a:r>
            <a:r>
              <a:rPr lang="nl-BE" altLang="nl-BE" noProof="0" dirty="0" smtClean="0">
                <a:solidFill>
                  <a:schemeClr val="bg1">
                    <a:lumMod val="75000"/>
                  </a:schemeClr>
                </a:solidFill>
              </a:rPr>
              <a:t> moeten </a:t>
            </a:r>
            <a:r>
              <a:rPr lang="nl-BE" altLang="nl-BE" noProof="0" dirty="0" smtClean="0">
                <a:solidFill>
                  <a:schemeClr val="accent2">
                    <a:lumMod val="60000"/>
                    <a:lumOff val="40000"/>
                  </a:schemeClr>
                </a:solidFill>
              </a:rPr>
              <a:t>een functionaris voor gegevensbescherming (DPO) </a:t>
            </a:r>
            <a:r>
              <a:rPr lang="nl-BE" altLang="nl-BE" noProof="0" dirty="0" smtClean="0">
                <a:solidFill>
                  <a:schemeClr val="bg1">
                    <a:lumMod val="75000"/>
                  </a:schemeClr>
                </a:solidFill>
              </a:rPr>
              <a:t>aanduiden,</a:t>
            </a:r>
            <a:r>
              <a:rPr lang="nl-BE" altLang="nl-BE" noProof="0" dirty="0" smtClean="0"/>
              <a:t> </a:t>
            </a:r>
            <a:r>
              <a:rPr lang="nl-BE" altLang="nl-BE" noProof="0" dirty="0" smtClean="0">
                <a:solidFill>
                  <a:schemeClr val="accent2">
                    <a:lumMod val="60000"/>
                    <a:lumOff val="40000"/>
                  </a:schemeClr>
                </a:solidFill>
              </a:rPr>
              <a:t>die specifiek bijdraagt tot het naleven van de gegevensbeschermingsregels</a:t>
            </a:r>
            <a:r>
              <a:rPr lang="nl-BE" altLang="nl-BE" noProof="0" dirty="0" smtClean="0"/>
              <a:t>. </a:t>
            </a:r>
            <a:r>
              <a:rPr lang="nl-BE" altLang="nl-BE" noProof="0" dirty="0" smtClean="0">
                <a:solidFill>
                  <a:schemeClr val="bg1">
                    <a:lumMod val="75000"/>
                  </a:schemeClr>
                </a:solidFill>
              </a:rPr>
              <a:t>Beoordeel welke plaats deze inneemt binnen de structuur en het beleid van je organisatie.</a:t>
            </a:r>
          </a:p>
          <a:p>
            <a:endParaRPr lang="nl-BE" altLang="nl-BE" noProof="0" dirty="0" smtClean="0"/>
          </a:p>
          <a:p>
            <a:pPr marL="0" indent="0">
              <a:buNone/>
            </a:pPr>
            <a:r>
              <a:rPr lang="nl-BE" altLang="nl-BE" noProof="0" dirty="0" smtClean="0">
                <a:solidFill>
                  <a:schemeClr val="bg1">
                    <a:lumMod val="75000"/>
                  </a:schemeClr>
                </a:solidFill>
              </a:rPr>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solidFill>
                  <a:schemeClr val="bg1">
                    <a:lumMod val="75000"/>
                  </a:schemeClr>
                </a:solidFill>
              </a:rPr>
              <a:t>De functionaris van de gegevensbescherming </a:t>
            </a:r>
            <a:r>
              <a:rPr lang="nl-BE" altLang="nl-BE" noProof="0" dirty="0" smtClean="0">
                <a:solidFill>
                  <a:schemeClr val="accent2">
                    <a:lumMod val="60000"/>
                    <a:lumOff val="40000"/>
                  </a:schemeClr>
                </a:solidFill>
              </a:rPr>
              <a:t>incorporeert de taken van de huidige informatieveiligheidsconsulent</a:t>
            </a:r>
            <a:r>
              <a:rPr lang="nl-BE" altLang="nl-BE" noProof="0" dirty="0" smtClean="0"/>
              <a:t>. </a:t>
            </a:r>
            <a:r>
              <a:rPr lang="nl-BE" altLang="nl-BE" noProof="0" dirty="0" smtClean="0">
                <a:solidFill>
                  <a:schemeClr val="bg1">
                    <a:lumMod val="75000"/>
                  </a:schemeClr>
                </a:solidFill>
              </a:rPr>
              <a:t>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45</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solidFill>
                  <a:schemeClr val="bg1">
                    <a:lumMod val="75000"/>
                  </a:schemeClr>
                </a:solidFill>
              </a:rPr>
              <a:t>allicht ondoenbaar om DPO te hebben in elke organisatie </a:t>
            </a:r>
          </a:p>
          <a:p>
            <a:endParaRPr lang="nl-BE" dirty="0">
              <a:solidFill>
                <a:schemeClr val="bg1">
                  <a:lumMod val="75000"/>
                </a:schemeClr>
              </a:solidFill>
            </a:endParaRPr>
          </a:p>
          <a:p>
            <a:r>
              <a:rPr lang="nl-BE" dirty="0" smtClean="0">
                <a:solidFill>
                  <a:schemeClr val="bg1">
                    <a:lumMod val="75000"/>
                  </a:schemeClr>
                </a:solidFill>
              </a:rPr>
              <a:t>bespreek met koepelorganisaties</a:t>
            </a:r>
          </a:p>
          <a:p>
            <a:endParaRPr lang="nl-BE" dirty="0">
              <a:solidFill>
                <a:schemeClr val="bg1">
                  <a:lumMod val="75000"/>
                </a:schemeClr>
              </a:solidFill>
            </a:endParaRPr>
          </a:p>
          <a:p>
            <a:r>
              <a:rPr lang="nl-BE" dirty="0" smtClean="0">
                <a:solidFill>
                  <a:schemeClr val="bg1">
                    <a:lumMod val="75000"/>
                  </a:schemeClr>
                </a:solidFill>
              </a:rPr>
              <a:t>indien DPO voor meerdere organisaties</a:t>
            </a:r>
          </a:p>
          <a:p>
            <a:pPr lvl="1"/>
            <a:r>
              <a:rPr lang="nl-BE" dirty="0" smtClean="0">
                <a:solidFill>
                  <a:schemeClr val="bg1">
                    <a:lumMod val="75000"/>
                  </a:schemeClr>
                </a:solidFill>
              </a:rPr>
              <a:t>zorgen voor contactpunt in elke organisatie</a:t>
            </a:r>
          </a:p>
          <a:p>
            <a:pPr lvl="2"/>
            <a:r>
              <a:rPr lang="nl-BE" dirty="0" smtClean="0">
                <a:solidFill>
                  <a:schemeClr val="bg1">
                    <a:lumMod val="75000"/>
                  </a:schemeClr>
                </a:solidFill>
              </a:rPr>
              <a:t>wederzijdse informatieverstrekking</a:t>
            </a:r>
          </a:p>
          <a:p>
            <a:pPr lvl="2"/>
            <a:r>
              <a:rPr lang="nl-BE" dirty="0" smtClean="0">
                <a:solidFill>
                  <a:schemeClr val="bg1">
                    <a:lumMod val="75000"/>
                  </a:schemeClr>
                </a:solidFill>
              </a:rPr>
              <a:t>awareness creatie</a:t>
            </a:r>
          </a:p>
          <a:p>
            <a:pPr lvl="1"/>
            <a:r>
              <a:rPr lang="nl-BE" dirty="0" smtClean="0">
                <a:solidFill>
                  <a:schemeClr val="bg1">
                    <a:lumMod val="75000"/>
                  </a:schemeClr>
                </a:solidFill>
              </a:rPr>
              <a:t>zorgen voor voldoende kennis, tijd en betrokkenheid in elke organisatie</a:t>
            </a:r>
          </a:p>
          <a:p>
            <a:pPr lvl="2"/>
            <a:r>
              <a:rPr lang="nl-BE" dirty="0" smtClean="0">
                <a:solidFill>
                  <a:schemeClr val="bg1">
                    <a:lumMod val="75000"/>
                  </a:schemeClr>
                </a:solidFill>
              </a:rPr>
              <a:t>toezicht </a:t>
            </a:r>
            <a:r>
              <a:rPr lang="nl-BE" dirty="0">
                <a:solidFill>
                  <a:schemeClr val="bg1">
                    <a:lumMod val="75000"/>
                  </a:schemeClr>
                </a:solidFill>
              </a:rPr>
              <a:t>op de omgang met persoonsgegevens binnen </a:t>
            </a:r>
            <a:r>
              <a:rPr lang="nl-BE" dirty="0" smtClean="0">
                <a:solidFill>
                  <a:schemeClr val="bg1">
                    <a:lumMod val="75000"/>
                  </a:schemeClr>
                </a:solidFill>
              </a:rPr>
              <a:t>de organisatie</a:t>
            </a:r>
          </a:p>
          <a:p>
            <a:pPr lvl="2"/>
            <a:r>
              <a:rPr lang="nl-BE" dirty="0">
                <a:solidFill>
                  <a:schemeClr val="bg1">
                    <a:lumMod val="75000"/>
                  </a:schemeClr>
                </a:solidFill>
              </a:rPr>
              <a:t>c</a:t>
            </a:r>
            <a:r>
              <a:rPr lang="nl-BE" dirty="0" smtClean="0">
                <a:solidFill>
                  <a:schemeClr val="bg1">
                    <a:lumMod val="75000"/>
                  </a:schemeClr>
                </a:solidFill>
              </a:rPr>
              <a:t>ontroleert </a:t>
            </a:r>
            <a:r>
              <a:rPr lang="nl-BE" dirty="0">
                <a:solidFill>
                  <a:schemeClr val="bg1">
                    <a:lumMod val="75000"/>
                  </a:schemeClr>
                </a:solidFill>
              </a:rPr>
              <a:t>of de </a:t>
            </a:r>
            <a:r>
              <a:rPr lang="nl-BE" dirty="0" smtClean="0">
                <a:solidFill>
                  <a:schemeClr val="bg1">
                    <a:lumMod val="75000"/>
                  </a:schemeClr>
                </a:solidFill>
              </a:rPr>
              <a:t>organisatie voldoet </a:t>
            </a:r>
            <a:r>
              <a:rPr lang="nl-BE" dirty="0">
                <a:solidFill>
                  <a:schemeClr val="bg1">
                    <a:lumMod val="75000"/>
                  </a:schemeClr>
                </a:solidFill>
              </a:rPr>
              <a:t>aan de wet en toepasselijke regelgeving</a:t>
            </a:r>
          </a:p>
          <a:p>
            <a:pPr lvl="2"/>
            <a:endParaRPr lang="nl-BE" dirty="0" smtClean="0">
              <a:solidFill>
                <a:schemeClr val="bg1">
                  <a:lumMod val="75000"/>
                </a:schemeClr>
              </a:solidFill>
            </a:endParaRPr>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46</a:t>
            </a:fld>
            <a:endParaRPr lang="fr-BE" dirty="0"/>
          </a:p>
        </p:txBody>
      </p:sp>
    </p:spTree>
    <p:extLst>
      <p:ext uri="{BB962C8B-B14F-4D97-AF65-F5344CB8AC3E}">
        <p14:creationId xmlns:p14="http://schemas.microsoft.com/office/powerpoint/2010/main" val="2606471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47</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48</a:t>
            </a:fld>
            <a:endParaRPr lang="fr-BE" dirty="0"/>
          </a:p>
        </p:txBody>
      </p:sp>
    </p:spTree>
    <p:extLst>
      <p:ext uri="{BB962C8B-B14F-4D97-AF65-F5344CB8AC3E}">
        <p14:creationId xmlns:p14="http://schemas.microsoft.com/office/powerpoint/2010/main" val="2224353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Indien je organisatie </a:t>
            </a:r>
            <a:r>
              <a:rPr lang="nl-BE" altLang="nl-BE" noProof="0" dirty="0" smtClean="0">
                <a:solidFill>
                  <a:schemeClr val="accent2">
                    <a:lumMod val="60000"/>
                    <a:lumOff val="40000"/>
                  </a:schemeClr>
                </a:solidFill>
              </a:rPr>
              <a:t>internationaal actief </a:t>
            </a:r>
            <a:r>
              <a:rPr lang="nl-BE" altLang="nl-BE" noProof="0" dirty="0" smtClean="0">
                <a:solidFill>
                  <a:schemeClr val="bg1">
                    <a:lumMod val="75000"/>
                  </a:schemeClr>
                </a:solidFill>
              </a:rPr>
              <a:t>is, dien je te bepalen </a:t>
            </a:r>
            <a:r>
              <a:rPr lang="nl-BE" altLang="nl-BE" noProof="0" dirty="0" smtClean="0">
                <a:solidFill>
                  <a:schemeClr val="accent2">
                    <a:lumMod val="60000"/>
                    <a:lumOff val="40000"/>
                  </a:schemeClr>
                </a:solidFill>
              </a:rPr>
              <a:t>onder welke toezichthoudende autoriteit je valt.</a:t>
            </a:r>
          </a:p>
          <a:p>
            <a:endParaRPr lang="nl-BE" altLang="nl-BE" noProof="0" dirty="0" smtClean="0"/>
          </a:p>
          <a:p>
            <a:pPr marL="0" indent="0">
              <a:buNone/>
            </a:pPr>
            <a:r>
              <a:rPr lang="nl-BE" altLang="nl-BE" noProof="0" dirty="0" smtClean="0">
                <a:solidFill>
                  <a:schemeClr val="bg1">
                    <a:lumMod val="75000"/>
                  </a:schemeClr>
                </a:solidFill>
              </a:rPr>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Voor een traditionele hoofdzetel is dit vrij eenvoudig vast te stellen. Moeilijker wordt het voor complexe, </a:t>
            </a:r>
            <a:r>
              <a:rPr lang="nl-BE" altLang="nl-BE" noProof="0" dirty="0" err="1" smtClean="0">
                <a:solidFill>
                  <a:schemeClr val="bg1">
                    <a:lumMod val="75000"/>
                  </a:schemeClr>
                </a:solidFill>
              </a:rPr>
              <a:t>multi</a:t>
            </a:r>
            <a:r>
              <a:rPr lang="nl-BE" altLang="nl-BE" noProof="0" dirty="0" smtClean="0">
                <a:solidFill>
                  <a:schemeClr val="bg1">
                    <a:lumMod val="75000"/>
                  </a:schemeClr>
                </a:solidFill>
              </a:rPr>
              <a:t>-site organisaties waarbij beslissingen omtrent diverse verwerkingsactiviteiten op verschillende plaatsen worden genomen.</a:t>
            </a:r>
            <a:endParaRPr lang="nl-BE" altLang="nl-BE" noProof="0" dirty="0">
              <a:solidFill>
                <a:schemeClr val="bg1">
                  <a:lumMod val="75000"/>
                </a:schemeClr>
              </a:solidFill>
            </a:endParaRPr>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49</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lstStyle/>
          <a:p>
            <a:pPr marL="0" indent="0">
              <a:buNone/>
            </a:pPr>
            <a:r>
              <a:rPr lang="nl-BE" altLang="nl-BE" noProof="0" dirty="0" smtClean="0">
                <a:solidFill>
                  <a:schemeClr val="bg1">
                    <a:lumMod val="7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27/04/2018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50</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a:t>
            </a:r>
            <a:r>
              <a:rPr lang="nl-BE" dirty="0" err="1" smtClean="0"/>
              <a:t>risico-analyse</a:t>
            </a:r>
            <a:r>
              <a:rPr lang="nl-BE" dirty="0" smtClean="0"/>
              <a:t>: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51</a:t>
            </a:fld>
            <a:endParaRPr lang="fr-BE" dirty="0"/>
          </a:p>
        </p:txBody>
      </p:sp>
    </p:spTree>
    <p:extLst>
      <p:ext uri="{BB962C8B-B14F-4D97-AF65-F5344CB8AC3E}">
        <p14:creationId xmlns:p14="http://schemas.microsoft.com/office/powerpoint/2010/main" val="1719084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 concreet voor klinisch biologen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a:t>
            </a:r>
          </a:p>
          <a:p>
            <a:r>
              <a:rPr lang="nl-BE" dirty="0" smtClean="0"/>
              <a:t>nakijken contracten met softwareleveranciers</a:t>
            </a:r>
          </a:p>
          <a:p>
            <a:r>
              <a:rPr lang="nl-BE" dirty="0" smtClean="0"/>
              <a:t>gebruik van diensten van eHealth-platform voor veilige gegevensuitwisseling</a:t>
            </a:r>
          </a:p>
          <a:p>
            <a:r>
              <a:rPr lang="nl-BE" dirty="0" smtClean="0"/>
              <a:t>respect van machtigingen van sectoraal comité gezondheid, binnenkort informatieveiligheidscomité</a:t>
            </a:r>
          </a:p>
          <a:p>
            <a:r>
              <a:rPr lang="nl-BE" dirty="0" smtClean="0"/>
              <a:t>procedure bij incidenten</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27/04/2018</a:t>
            </a:r>
            <a:endParaRPr lang="nl-BE"/>
          </a:p>
        </p:txBody>
      </p:sp>
      <p:sp>
        <p:nvSpPr>
          <p:cNvPr id="7" name="Slide Number Placeholder 6"/>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52</a:t>
            </a:fld>
            <a:endParaRPr lang="nl-BE" altLang="nl-BE"/>
          </a:p>
        </p:txBody>
      </p:sp>
    </p:spTree>
    <p:extLst>
      <p:ext uri="{BB962C8B-B14F-4D97-AF65-F5344CB8AC3E}">
        <p14:creationId xmlns:p14="http://schemas.microsoft.com/office/powerpoint/2010/main" val="2088899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53</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42277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417407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fr-FR" smtClean="0"/>
              <a:t>27/04/2018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a:t>
            </a:fld>
            <a:endParaRPr lang="fr-BE" noProof="0"/>
          </a:p>
        </p:txBody>
      </p:sp>
    </p:spTree>
    <p:extLst>
      <p:ext uri="{BB962C8B-B14F-4D97-AF65-F5344CB8AC3E}">
        <p14:creationId xmlns:p14="http://schemas.microsoft.com/office/powerpoint/2010/main" val="214441607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3826</Words>
  <Application>Microsoft Office PowerPoint</Application>
  <PresentationFormat>On-screen Show (4:3)</PresentationFormat>
  <Paragraphs>521</Paragraphs>
  <Slides>53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1_Custom Design</vt:lpstr>
      <vt:lpstr>GDPR en klinisch biologen: wat moet er gebeuren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Toestemming </vt:lpstr>
      <vt:lpstr>Verwerking van gezondheidsgegevens</vt:lpstr>
      <vt:lpstr>Aantal nieuwigheden</vt:lpstr>
      <vt:lpstr>Geen “one-size-fits-all” benadering</vt:lpstr>
      <vt:lpstr>Aanpassing Belgische regelgeving</vt:lpstr>
      <vt:lpstr>Aanpassing Belgische regelgeving</vt:lpstr>
      <vt:lpstr>Aanpassing Belgische regelgeving</vt:lpstr>
      <vt:lpstr>Voorstel van actieplan</vt:lpstr>
      <vt:lpstr>PowerPoint Presentation</vt:lpstr>
      <vt:lpstr>Roadmap &amp; templates</vt:lpstr>
      <vt:lpstr>1. Bewustmaking</vt:lpstr>
      <vt:lpstr>2. Register van verwerkingsactiviteiten</vt:lpstr>
      <vt:lpstr>3. Wettelijke grondslag voor verwerking</vt:lpstr>
      <vt:lpstr>PowerPoint Presentation</vt:lpstr>
      <vt:lpstr>Concreet</vt:lpstr>
      <vt:lpstr>Concreet</vt:lpstr>
      <vt:lpstr>Concreet</vt:lpstr>
      <vt:lpstr>Concreet</vt:lpstr>
      <vt:lpstr>Doelstellingen eHealth-platform</vt:lpstr>
      <vt:lpstr>eHealth-platform: basisarchitectuur</vt:lpstr>
      <vt:lpstr>eHealth-platform: 10 basisdiensten</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13. Internationale aspecten</vt:lpstr>
      <vt:lpstr>13. Internationale aspecten</vt:lpstr>
      <vt:lpstr>Besluit</vt:lpstr>
      <vt:lpstr>Besluit: concreet voor klinisch biologen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211</cp:revision>
  <dcterms:created xsi:type="dcterms:W3CDTF">2017-09-11T11:22:14Z</dcterms:created>
  <dcterms:modified xsi:type="dcterms:W3CDTF">2018-04-27T13:45:38Z</dcterms:modified>
</cp:coreProperties>
</file>