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 id="2147483682" r:id="rId4"/>
  </p:sldMasterIdLst>
  <p:notesMasterIdLst>
    <p:notesMasterId r:id="rId131"/>
  </p:notesMasterIdLst>
  <p:sldIdLst>
    <p:sldId id="348" r:id="rId5"/>
    <p:sldId id="466" r:id="rId6"/>
    <p:sldId id="467" r:id="rId7"/>
    <p:sldId id="46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535" r:id="rId25"/>
    <p:sldId id="536" r:id="rId26"/>
    <p:sldId id="564" r:id="rId27"/>
    <p:sldId id="565" r:id="rId28"/>
    <p:sldId id="566" r:id="rId29"/>
    <p:sldId id="567" r:id="rId30"/>
    <p:sldId id="568" r:id="rId31"/>
    <p:sldId id="569" r:id="rId32"/>
    <p:sldId id="570" r:id="rId33"/>
    <p:sldId id="571" r:id="rId34"/>
    <p:sldId id="572" r:id="rId35"/>
    <p:sldId id="369" r:id="rId36"/>
    <p:sldId id="370" r:id="rId37"/>
    <p:sldId id="438" r:id="rId38"/>
    <p:sldId id="537" r:id="rId39"/>
    <p:sldId id="375" r:id="rId40"/>
    <p:sldId id="376" r:id="rId41"/>
    <p:sldId id="563" r:id="rId42"/>
    <p:sldId id="457" r:id="rId43"/>
    <p:sldId id="458" r:id="rId44"/>
    <p:sldId id="459" r:id="rId45"/>
    <p:sldId id="460" r:id="rId46"/>
    <p:sldId id="462" r:id="rId47"/>
    <p:sldId id="378" r:id="rId48"/>
    <p:sldId id="379" r:id="rId49"/>
    <p:sldId id="380" r:id="rId50"/>
    <p:sldId id="381" r:id="rId51"/>
    <p:sldId id="383" r:id="rId52"/>
    <p:sldId id="384" r:id="rId53"/>
    <p:sldId id="385" r:id="rId54"/>
    <p:sldId id="573" r:id="rId55"/>
    <p:sldId id="574" r:id="rId56"/>
    <p:sldId id="387" r:id="rId57"/>
    <p:sldId id="388" r:id="rId58"/>
    <p:sldId id="389" r:id="rId59"/>
    <p:sldId id="539" r:id="rId60"/>
    <p:sldId id="391" r:id="rId61"/>
    <p:sldId id="540" r:id="rId62"/>
    <p:sldId id="541" r:id="rId63"/>
    <p:sldId id="542" r:id="rId64"/>
    <p:sldId id="392" r:id="rId65"/>
    <p:sldId id="393" r:id="rId66"/>
    <p:sldId id="394" r:id="rId67"/>
    <p:sldId id="576" r:id="rId68"/>
    <p:sldId id="577" r:id="rId69"/>
    <p:sldId id="543" r:id="rId70"/>
    <p:sldId id="544" r:id="rId71"/>
    <p:sldId id="545" r:id="rId72"/>
    <p:sldId id="546" r:id="rId73"/>
    <p:sldId id="547" r:id="rId74"/>
    <p:sldId id="548" r:id="rId75"/>
    <p:sldId id="549" r:id="rId76"/>
    <p:sldId id="550" r:id="rId77"/>
    <p:sldId id="551" r:id="rId78"/>
    <p:sldId id="552" r:id="rId79"/>
    <p:sldId id="578" r:id="rId80"/>
    <p:sldId id="409" r:id="rId81"/>
    <p:sldId id="411" r:id="rId82"/>
    <p:sldId id="412" r:id="rId83"/>
    <p:sldId id="413" r:id="rId84"/>
    <p:sldId id="579" r:id="rId85"/>
    <p:sldId id="580" r:id="rId86"/>
    <p:sldId id="581" r:id="rId87"/>
    <p:sldId id="583" r:id="rId88"/>
    <p:sldId id="584" r:id="rId89"/>
    <p:sldId id="559" r:id="rId90"/>
    <p:sldId id="560" r:id="rId91"/>
    <p:sldId id="561" r:id="rId92"/>
    <p:sldId id="512" r:id="rId93"/>
    <p:sldId id="513" r:id="rId94"/>
    <p:sldId id="427" r:id="rId95"/>
    <p:sldId id="428" r:id="rId96"/>
    <p:sldId id="429" r:id="rId97"/>
    <p:sldId id="430" r:id="rId98"/>
    <p:sldId id="431" r:id="rId99"/>
    <p:sldId id="432" r:id="rId100"/>
    <p:sldId id="469" r:id="rId101"/>
    <p:sldId id="433" r:id="rId102"/>
    <p:sldId id="506" r:id="rId103"/>
    <p:sldId id="507" r:id="rId104"/>
    <p:sldId id="508" r:id="rId105"/>
    <p:sldId id="509" r:id="rId106"/>
    <p:sldId id="510" r:id="rId107"/>
    <p:sldId id="511" r:id="rId108"/>
    <p:sldId id="434" r:id="rId109"/>
    <p:sldId id="435" r:id="rId110"/>
    <p:sldId id="436" r:id="rId111"/>
    <p:sldId id="522" r:id="rId112"/>
    <p:sldId id="521" r:id="rId113"/>
    <p:sldId id="531" r:id="rId114"/>
    <p:sldId id="532" r:id="rId115"/>
    <p:sldId id="533" r:id="rId116"/>
    <p:sldId id="534" r:id="rId117"/>
    <p:sldId id="514" r:id="rId118"/>
    <p:sldId id="520" r:id="rId119"/>
    <p:sldId id="525" r:id="rId120"/>
    <p:sldId id="523" r:id="rId121"/>
    <p:sldId id="519" r:id="rId122"/>
    <p:sldId id="518" r:id="rId123"/>
    <p:sldId id="592" r:id="rId124"/>
    <p:sldId id="593" r:id="rId125"/>
    <p:sldId id="594" r:id="rId126"/>
    <p:sldId id="595" r:id="rId127"/>
    <p:sldId id="517" r:id="rId128"/>
    <p:sldId id="516" r:id="rId129"/>
    <p:sldId id="505" r:id="rId1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087670"/>
    <a:srgbClr val="0C9CE4"/>
    <a:srgbClr val="77C9F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110" d="100"/>
          <a:sy n="110" d="100"/>
        </p:scale>
        <p:origin x="1500" y="108"/>
      </p:cViewPr>
      <p:guideLst>
        <p:guide orient="horz" pos="2160"/>
        <p:guide pos="2880"/>
      </p:guideLst>
    </p:cSldViewPr>
  </p:slideViewPr>
  <p:notesTextViewPr>
    <p:cViewPr>
      <p:scale>
        <a:sx n="1" d="1"/>
        <a:sy n="1" d="1"/>
      </p:scale>
      <p:origin x="0" y="0"/>
    </p:cViewPr>
  </p:notesTextViewPr>
  <p:sorterViewPr>
    <p:cViewPr>
      <p:scale>
        <a:sx n="58" d="100"/>
        <a:sy n="58" d="100"/>
      </p:scale>
      <p:origin x="0" y="-110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antares.bcssksz.local\pegasus\U02\PPT%20Nouvel%20an\2017_2018\messages%20&#233;chang&#233;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dLbls>
          <c:showLegendKey val="0"/>
          <c:showVal val="0"/>
          <c:showCatName val="0"/>
          <c:showSerName val="0"/>
          <c:showPercent val="0"/>
          <c:showBubbleSize val="0"/>
          <c:showLeaderLines val="0"/>
        </c:dLbls>
        <c:gapWidth val="100"/>
        <c:splitType val="pos"/>
        <c:splitPos val="4"/>
        <c:secondPieSize val="75"/>
        <c:serLines/>
      </c:of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baseline="0">
                <a:solidFill>
                  <a:schemeClr val="accent5">
                    <a:lumMod val="75000"/>
                  </a:schemeClr>
                </a:solidFill>
                <a:latin typeface="Calibri Light" panose="020F0302020204030204" pitchFamily="34" charset="0"/>
              </a:defRPr>
            </a:pPr>
            <a:r>
              <a:rPr lang="en-US" sz="2000" b="1" dirty="0" smtClean="0">
                <a:solidFill>
                  <a:srgbClr val="0082B8"/>
                </a:solidFill>
                <a:latin typeface="Calibri Light" panose="020F0302020204030204" pitchFamily="34" charset="0"/>
              </a:rPr>
              <a:t>1.116.728.304  </a:t>
            </a:r>
            <a:r>
              <a:rPr lang="en-US" sz="2000" b="0" dirty="0" err="1" smtClean="0">
                <a:solidFill>
                  <a:schemeClr val="tx1"/>
                </a:solidFill>
                <a:latin typeface="Calibri Light" panose="020F0302020204030204" pitchFamily="34" charset="0"/>
              </a:rPr>
              <a:t>uitgewisselde</a:t>
            </a:r>
            <a:r>
              <a:rPr lang="en-US" sz="2000" b="0" baseline="0" dirty="0" smtClean="0">
                <a:solidFill>
                  <a:schemeClr val="tx1"/>
                </a:solidFill>
                <a:latin typeface="Calibri Light" panose="020F0302020204030204" pitchFamily="34" charset="0"/>
              </a:rPr>
              <a:t> </a:t>
            </a:r>
            <a:r>
              <a:rPr lang="en-US" sz="2000" b="0" baseline="0" dirty="0" err="1" smtClean="0">
                <a:solidFill>
                  <a:schemeClr val="tx1"/>
                </a:solidFill>
                <a:latin typeface="Calibri Light" panose="020F0302020204030204" pitchFamily="34" charset="0"/>
              </a:rPr>
              <a:t>berichten</a:t>
            </a:r>
            <a:endParaRPr lang="en-US" sz="2000" b="0" dirty="0">
              <a:solidFill>
                <a:schemeClr val="tx1"/>
              </a:solidFill>
              <a:latin typeface="Calibri Light" panose="020F0302020204030204" pitchFamily="34" charset="0"/>
            </a:endParaRPr>
          </a:p>
        </c:rich>
      </c:tx>
      <c:layout>
        <c:manualLayout>
          <c:xMode val="edge"/>
          <c:yMode val="edge"/>
          <c:x val="0.29686704092543986"/>
          <c:y val="4.4884824179586252E-2"/>
        </c:manualLayout>
      </c:layout>
      <c:overlay val="0"/>
    </c:title>
    <c:autoTitleDeleted val="0"/>
    <c:plotArea>
      <c:layout>
        <c:manualLayout>
          <c:layoutTarget val="inner"/>
          <c:xMode val="edge"/>
          <c:yMode val="edge"/>
          <c:x val="0.15775396131039177"/>
          <c:y val="0.1396840612314765"/>
          <c:w val="0.82412955979758118"/>
          <c:h val="0.77578753307139214"/>
        </c:manualLayout>
      </c:layout>
      <c:lineChart>
        <c:grouping val="stacked"/>
        <c:varyColors val="0"/>
        <c:ser>
          <c:idx val="0"/>
          <c:order val="0"/>
          <c:tx>
            <c:strRef>
              <c:f>Sheet1!$B$2</c:f>
              <c:strCache>
                <c:ptCount val="1"/>
                <c:pt idx="0">
                  <c:v>1.109.577.113 messages échangés en 2016</c:v>
                </c:pt>
              </c:strCache>
            </c:strRef>
          </c:tx>
          <c:spPr>
            <a:ln w="38100">
              <a:solidFill>
                <a:srgbClr val="0082B8"/>
              </a:solidFill>
            </a:ln>
          </c:spPr>
          <c:marker>
            <c:symbol val="none"/>
          </c:marker>
          <c:dLbls>
            <c:dLbl>
              <c:idx val="0"/>
              <c:spPr>
                <a:noFill/>
                <a:ln>
                  <a:noFill/>
                </a:ln>
                <a:effectLst/>
              </c:spPr>
              <c:txPr>
                <a:bodyPr rot="-5400000" vert="horz" tIns="0"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09E-49C3-87FB-BAAF787DD5C1}"/>
                </c:ext>
              </c:extLst>
            </c:dLbl>
            <c:dLbl>
              <c:idx val="1"/>
              <c:spPr>
                <a:noFill/>
                <a:ln>
                  <a:noFill/>
                </a:ln>
                <a:effectLst/>
              </c:spPr>
              <c:txPr>
                <a:bodyPr rot="-5400000" vert="horz" tIns="0"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09E-49C3-87FB-BAAF787DD5C1}"/>
                </c:ext>
              </c:extLst>
            </c:dLbl>
            <c:dLbl>
              <c:idx val="2"/>
              <c:layout>
                <c:manualLayout>
                  <c:x val="-3.5316175755808359E-2"/>
                  <c:y val="0.17112789162224287"/>
                </c:manualLayout>
              </c:layout>
              <c:spPr>
                <a:noFill/>
                <a:ln>
                  <a:noFill/>
                </a:ln>
                <a:effectLst/>
              </c:spPr>
              <c:txPr>
                <a:bodyPr rot="-5400000" vert="horz" tIns="0" rIns="360000" anchorCtr="0"/>
                <a:lstStyle/>
                <a:p>
                  <a:pPr algn="l">
                    <a:defRPr sz="1600" b="0" i="0" baseline="0">
                      <a:solidFill>
                        <a:srgbClr val="0082B8"/>
                      </a:solidFill>
                    </a:defRPr>
                  </a:pPr>
                  <a:endParaRPr lang="fr-FR"/>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09E-49C3-87FB-BAAF787DD5C1}"/>
                </c:ext>
              </c:extLst>
            </c:dLbl>
            <c:dLbl>
              <c:idx val="3"/>
              <c:spPr>
                <a:noFill/>
                <a:ln>
                  <a:noFill/>
                </a:ln>
                <a:effectLst/>
              </c:spPr>
              <c:txPr>
                <a:bodyPr rot="-5400000" vert="horz" tIns="0"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09E-49C3-87FB-BAAF787DD5C1}"/>
                </c:ext>
              </c:extLst>
            </c:dLbl>
            <c:dLbl>
              <c:idx val="4"/>
              <c:spPr>
                <a:noFill/>
                <a:ln>
                  <a:noFill/>
                </a:ln>
                <a:effectLst/>
              </c:spPr>
              <c:txPr>
                <a:bodyPr rot="-5400000" vert="horz"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09E-49C3-87FB-BAAF787DD5C1}"/>
                </c:ext>
              </c:extLst>
            </c:dLbl>
            <c:dLbl>
              <c:idx val="5"/>
              <c:spPr>
                <a:noFill/>
                <a:ln>
                  <a:noFill/>
                </a:ln>
                <a:effectLst/>
              </c:spPr>
              <c:txPr>
                <a:bodyPr rot="-5400000" vert="horz" lIns="72000"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09E-49C3-87FB-BAAF787DD5C1}"/>
                </c:ext>
              </c:extLst>
            </c:dLbl>
            <c:spPr>
              <a:noFill/>
              <a:ln>
                <a:noFill/>
              </a:ln>
              <a:effectLst/>
            </c:spPr>
            <c:txPr>
              <a:bodyPr rot="-5400000" vert="horz"/>
              <a:lstStyle/>
              <a:p>
                <a:pPr>
                  <a:defRPr sz="1600" b="0" i="0" baseline="0">
                    <a:solidFill>
                      <a:srgbClr val="0082B8"/>
                    </a:solidFill>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Sheet1!$A$4:$A$9</c:f>
              <c:numCache>
                <c:formatCode>General</c:formatCode>
                <c:ptCount val="6"/>
                <c:pt idx="0">
                  <c:v>2012</c:v>
                </c:pt>
                <c:pt idx="1">
                  <c:v>2013</c:v>
                </c:pt>
                <c:pt idx="2">
                  <c:v>2014</c:v>
                </c:pt>
                <c:pt idx="3">
                  <c:v>2015</c:v>
                </c:pt>
                <c:pt idx="4">
                  <c:v>2016</c:v>
                </c:pt>
                <c:pt idx="5">
                  <c:v>2017</c:v>
                </c:pt>
              </c:numCache>
            </c:numRef>
          </c:cat>
          <c:val>
            <c:numRef>
              <c:f>Sheet1!$B$4:$B$9</c:f>
              <c:numCache>
                <c:formatCode>#,##0</c:formatCode>
                <c:ptCount val="6"/>
                <c:pt idx="0">
                  <c:v>784054996</c:v>
                </c:pt>
                <c:pt idx="1">
                  <c:v>945512286</c:v>
                </c:pt>
                <c:pt idx="2">
                  <c:v>1005868869</c:v>
                </c:pt>
                <c:pt idx="3">
                  <c:v>1072549826</c:v>
                </c:pt>
                <c:pt idx="4">
                  <c:v>1109577113</c:v>
                </c:pt>
                <c:pt idx="5">
                  <c:v>1116728304</c:v>
                </c:pt>
              </c:numCache>
            </c:numRef>
          </c:val>
          <c:smooth val="0"/>
          <c:extLst>
            <c:ext xmlns:c16="http://schemas.microsoft.com/office/drawing/2014/chart" uri="{C3380CC4-5D6E-409C-BE32-E72D297353CC}">
              <c16:uniqueId val="{00000006-F09E-49C3-87FB-BAAF787DD5C1}"/>
            </c:ext>
          </c:extLst>
        </c:ser>
        <c:dLbls>
          <c:showLegendKey val="0"/>
          <c:showVal val="0"/>
          <c:showCatName val="0"/>
          <c:showSerName val="0"/>
          <c:showPercent val="0"/>
          <c:showBubbleSize val="0"/>
        </c:dLbls>
        <c:smooth val="0"/>
        <c:axId val="105693184"/>
        <c:axId val="105694720"/>
      </c:lineChart>
      <c:catAx>
        <c:axId val="105693184"/>
        <c:scaling>
          <c:orientation val="minMax"/>
        </c:scaling>
        <c:delete val="0"/>
        <c:axPos val="b"/>
        <c:numFmt formatCode="General" sourceLinked="1"/>
        <c:majorTickMark val="out"/>
        <c:minorTickMark val="none"/>
        <c:tickLblPos val="nextTo"/>
        <c:txPr>
          <a:bodyPr/>
          <a:lstStyle/>
          <a:p>
            <a:pPr>
              <a:defRPr sz="1400">
                <a:latin typeface="Calibri Light" panose="020F0302020204030204" pitchFamily="34" charset="0"/>
              </a:defRPr>
            </a:pPr>
            <a:endParaRPr lang="fr-FR"/>
          </a:p>
        </c:txPr>
        <c:crossAx val="105694720"/>
        <c:crosses val="autoZero"/>
        <c:auto val="1"/>
        <c:lblAlgn val="ctr"/>
        <c:lblOffset val="100"/>
        <c:noMultiLvlLbl val="0"/>
      </c:catAx>
      <c:valAx>
        <c:axId val="105694720"/>
        <c:scaling>
          <c:orientation val="minMax"/>
        </c:scaling>
        <c:delete val="0"/>
        <c:axPos val="l"/>
        <c:majorGridlines>
          <c:spPr>
            <a:ln>
              <a:noFill/>
            </a:ln>
          </c:spPr>
        </c:majorGridlines>
        <c:numFmt formatCode="#,##0" sourceLinked="1"/>
        <c:majorTickMark val="out"/>
        <c:minorTickMark val="none"/>
        <c:tickLblPos val="nextTo"/>
        <c:txPr>
          <a:bodyPr/>
          <a:lstStyle/>
          <a:p>
            <a:pPr>
              <a:defRPr sz="1400">
                <a:latin typeface="Calibri Light" panose="020F0302020204030204" pitchFamily="34" charset="0"/>
              </a:defRPr>
            </a:pPr>
            <a:endParaRPr lang="fr-FR"/>
          </a:p>
        </c:txPr>
        <c:crossAx val="105693184"/>
        <c:crosses val="autoZero"/>
        <c:crossBetween val="between"/>
      </c:valAx>
    </c:plotArea>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image" Target="../media/image62.jpeg"/><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image" Target="../media/image62.jpeg"/><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fr-BE" dirty="0" err="1" smtClean="0"/>
            <a:t>wet</a:t>
          </a:r>
          <a:r>
            <a:rPr lang="fr-BE" dirty="0" smtClean="0"/>
            <a:t> van 15 </a:t>
          </a:r>
          <a:r>
            <a:rPr lang="fr-BE" dirty="0" err="1" smtClean="0"/>
            <a:t>januari</a:t>
          </a:r>
          <a:r>
            <a:rPr lang="fr-BE" dirty="0" smtClean="0"/>
            <a:t> 1990</a:t>
          </a:r>
          <a:endParaRPr lang="en-US" dirty="0"/>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fr-BE" dirty="0" err="1" smtClean="0"/>
            <a:t>portaal</a:t>
          </a:r>
          <a:r>
            <a:rPr lang="fr-BE" dirty="0" smtClean="0"/>
            <a:t> van de sociale </a:t>
          </a:r>
          <a:r>
            <a:rPr lang="fr-BE" dirty="0" err="1" smtClean="0"/>
            <a:t>zekerheid</a:t>
          </a:r>
          <a:endParaRPr lang="en-US" dirty="0"/>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fr-BE" dirty="0" smtClean="0"/>
            <a:t>20 </a:t>
          </a:r>
          <a:r>
            <a:rPr lang="fr-BE" dirty="0" err="1" smtClean="0"/>
            <a:t>toepassingen</a:t>
          </a:r>
          <a:r>
            <a:rPr lang="fr-BE" dirty="0" smtClean="0"/>
            <a:t/>
          </a:r>
          <a:br>
            <a:rPr lang="fr-BE" dirty="0" smtClean="0"/>
          </a:br>
          <a:r>
            <a:rPr lang="fr-BE" dirty="0" err="1" smtClean="0"/>
            <a:t>voor</a:t>
          </a:r>
          <a:r>
            <a:rPr lang="fr-BE" dirty="0" smtClean="0"/>
            <a:t> de burgers</a:t>
          </a:r>
          <a:endParaRPr lang="en-US" dirty="0"/>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fr-BE" dirty="0" smtClean="0"/>
            <a:t>&gt; 50 </a:t>
          </a:r>
          <a:r>
            <a:rPr lang="fr-BE" dirty="0" err="1" smtClean="0"/>
            <a:t>toepassingen</a:t>
          </a:r>
          <a:r>
            <a:rPr lang="fr-BE" dirty="0" smtClean="0"/>
            <a:t> </a:t>
          </a:r>
          <a:r>
            <a:rPr lang="fr-BE" dirty="0" err="1" smtClean="0"/>
            <a:t>voor</a:t>
          </a:r>
          <a:r>
            <a:rPr lang="fr-BE" dirty="0" smtClean="0"/>
            <a:t> de</a:t>
          </a:r>
          <a:br>
            <a:rPr lang="fr-BE" dirty="0" smtClean="0"/>
          </a:br>
          <a:r>
            <a:rPr lang="fr-BE" dirty="0" err="1" smtClean="0"/>
            <a:t>ondernemingen</a:t>
          </a:r>
          <a:endParaRPr lang="en-US" dirty="0"/>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fr-BE" dirty="0" err="1" smtClean="0"/>
            <a:t>federale</a:t>
          </a:r>
          <a:r>
            <a:rPr lang="fr-BE" dirty="0" smtClean="0"/>
            <a:t> </a:t>
          </a:r>
          <a:r>
            <a:rPr lang="fr-BE" dirty="0" err="1" smtClean="0"/>
            <a:t>overheidsorganisatie</a:t>
          </a:r>
          <a:r>
            <a:rPr lang="fr-BE" dirty="0" smtClean="0"/>
            <a:t> van het </a:t>
          </a:r>
          <a:r>
            <a:rPr lang="fr-BE" dirty="0" err="1" smtClean="0"/>
            <a:t>jaar</a:t>
          </a:r>
          <a:r>
            <a:rPr lang="fr-BE" dirty="0" smtClean="0"/>
            <a:t> 2014</a:t>
          </a:r>
          <a:endParaRPr lang="en-US"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fr-BE" dirty="0" smtClean="0"/>
            <a:t>&lt; 90 </a:t>
          </a:r>
          <a:r>
            <a:rPr lang="fr-BE" dirty="0" err="1" smtClean="0"/>
            <a:t>medewerkers</a:t>
          </a:r>
          <a:endParaRPr lang="en-US" dirty="0"/>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fr-BE" dirty="0" smtClean="0"/>
            <a:t>17 </a:t>
          </a:r>
          <a:r>
            <a:rPr lang="fr-BE" dirty="0" err="1" smtClean="0"/>
            <a:t>miljoen</a:t>
          </a:r>
          <a:r>
            <a:rPr lang="fr-BE" dirty="0" smtClean="0"/>
            <a:t> </a:t>
          </a:r>
          <a:r>
            <a:rPr lang="fr-FR" dirty="0" smtClean="0">
              <a:solidFill>
                <a:schemeClr val="bg1"/>
              </a:solidFill>
            </a:rPr>
            <a:t>€</a:t>
          </a:r>
          <a:r>
            <a:rPr lang="fr-FR" dirty="0" smtClean="0">
              <a:solidFill>
                <a:srgbClr val="0082B8"/>
              </a:solidFill>
            </a:rPr>
            <a:t> </a:t>
          </a:r>
          <a:r>
            <a:rPr lang="fr-BE" dirty="0" smtClean="0"/>
            <a:t> </a:t>
          </a:r>
          <a:r>
            <a:rPr lang="fr-BE" dirty="0" err="1" smtClean="0"/>
            <a:t>jaarlijkse</a:t>
          </a:r>
          <a:r>
            <a:rPr lang="fr-BE" dirty="0" smtClean="0"/>
            <a:t> </a:t>
          </a:r>
          <a:r>
            <a:rPr lang="fr-BE" dirty="0" err="1" smtClean="0"/>
            <a:t>begroting</a:t>
          </a:r>
          <a:endParaRPr lang="en-US" dirty="0"/>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fr-BE" dirty="0" err="1" smtClean="0"/>
            <a:t>netwerk</a:t>
          </a:r>
          <a:r>
            <a:rPr lang="fr-BE" dirty="0" smtClean="0"/>
            <a:t> met 3.000 </a:t>
          </a:r>
          <a:r>
            <a:rPr lang="fr-BE" dirty="0" err="1" smtClean="0"/>
            <a:t>actoren</a:t>
          </a:r>
          <a:r>
            <a:rPr lang="fr-BE" dirty="0" smtClean="0"/>
            <a:t> </a:t>
          </a:r>
          <a:r>
            <a:rPr lang="fr-BE" dirty="0" err="1" smtClean="0"/>
            <a:t>uit</a:t>
          </a:r>
          <a:r>
            <a:rPr lang="fr-BE" dirty="0" smtClean="0"/>
            <a:t> de sociale </a:t>
          </a:r>
          <a:r>
            <a:rPr lang="fr-BE" dirty="0" err="1" smtClean="0"/>
            <a:t>sector</a:t>
          </a:r>
          <a:endParaRPr lang="en-US" dirty="0"/>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err="1" smtClean="0"/>
            <a:t>bestuurs</a:t>
          </a:r>
          <a:r>
            <a:rPr lang="fr-BE" dirty="0" smtClean="0"/>
            <a:t>-</a:t>
          </a:r>
          <a:br>
            <a:rPr lang="fr-BE" dirty="0" smtClean="0"/>
          </a:br>
          <a:r>
            <a:rPr lang="fr-BE" dirty="0" err="1" smtClean="0"/>
            <a:t>overeenkomst</a:t>
          </a:r>
          <a:endParaRPr lang="en-US" dirty="0"/>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err="1" smtClean="0"/>
            <a:t>Beheerscomité</a:t>
          </a:r>
          <a:endParaRPr lang="en-US" dirty="0"/>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custT="1"/>
      <dgm:spPr>
        <a:gradFill rotWithShape="0">
          <a:gsLst>
            <a:gs pos="0">
              <a:srgbClr val="769535"/>
            </a:gs>
            <a:gs pos="80000">
              <a:srgbClr val="9BC348"/>
            </a:gs>
            <a:gs pos="100000">
              <a:srgbClr val="9CC746"/>
            </a:gs>
          </a:gsLst>
        </a:gradFill>
      </dgm:spPr>
      <dgm:t>
        <a:bodyPr/>
        <a:lstStyle/>
        <a:p>
          <a:r>
            <a:rPr lang="fr-BE" sz="1550" dirty="0" err="1" smtClean="0"/>
            <a:t>Algemeen</a:t>
          </a:r>
          <a:r>
            <a:rPr lang="fr-BE" sz="1550" dirty="0" smtClean="0"/>
            <a:t/>
          </a:r>
          <a:br>
            <a:rPr lang="fr-BE" sz="1550" dirty="0" smtClean="0"/>
          </a:br>
          <a:r>
            <a:rPr lang="fr-BE" sz="1550" dirty="0" err="1" smtClean="0"/>
            <a:t>coördinatiecomité</a:t>
          </a:r>
          <a:endParaRPr lang="en-US" sz="1550" dirty="0"/>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custT="1"/>
      <dgm:spPr>
        <a:gradFill rotWithShape="0">
          <a:gsLst>
            <a:gs pos="0">
              <a:srgbClr val="769535"/>
            </a:gs>
            <a:gs pos="80000">
              <a:srgbClr val="9BBB59"/>
            </a:gs>
            <a:gs pos="100000">
              <a:srgbClr val="9BBB59"/>
            </a:gs>
          </a:gsLst>
        </a:gradFill>
      </dgm:spPr>
      <dgm:t>
        <a:bodyPr/>
        <a:lstStyle/>
        <a:p>
          <a:r>
            <a:rPr lang="en-US" sz="1550" dirty="0" err="1" smtClean="0"/>
            <a:t>Sectoraal</a:t>
          </a:r>
          <a:endParaRPr lang="en-US" sz="1550" dirty="0" smtClean="0"/>
        </a:p>
        <a:p>
          <a:r>
            <a:rPr lang="en-US" sz="1550" dirty="0" err="1" smtClean="0"/>
            <a:t>comité</a:t>
          </a:r>
          <a:r>
            <a:rPr lang="en-US" sz="1550" dirty="0" smtClean="0"/>
            <a:t> van de </a:t>
          </a:r>
        </a:p>
        <a:p>
          <a:r>
            <a:rPr lang="en-US" sz="1550" dirty="0" err="1" smtClean="0"/>
            <a:t>sociale</a:t>
          </a:r>
          <a:r>
            <a:rPr lang="en-US" sz="1550" dirty="0" smtClean="0"/>
            <a:t> </a:t>
          </a:r>
          <a:r>
            <a:rPr lang="en-US" sz="1550" dirty="0" err="1" smtClean="0"/>
            <a:t>zekerheid</a:t>
          </a:r>
          <a:r>
            <a:rPr lang="fr-BE" sz="1550" dirty="0" smtClean="0"/>
            <a:t> </a:t>
          </a:r>
          <a:endParaRPr lang="en-US" sz="1550" dirty="0"/>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dgm:t>
        <a:bodyPr/>
        <a:lstStyle/>
        <a:p>
          <a:r>
            <a:rPr lang="fr-BE" dirty="0" smtClean="0"/>
            <a:t>&gt; 1miljard </a:t>
          </a:r>
          <a:br>
            <a:rPr lang="fr-BE" dirty="0" smtClean="0"/>
          </a:br>
          <a:r>
            <a:rPr lang="fr-BE" dirty="0" err="1" smtClean="0"/>
            <a:t>uitgewisselde</a:t>
          </a:r>
          <a:r>
            <a:rPr lang="fr-BE" dirty="0" smtClean="0"/>
            <a:t>  </a:t>
          </a:r>
          <a:r>
            <a:rPr lang="fr-BE" dirty="0" err="1" smtClean="0"/>
            <a:t>berichten</a:t>
          </a:r>
          <a:r>
            <a:rPr lang="fr-BE" dirty="0" smtClean="0"/>
            <a:t> in 2016</a:t>
          </a:r>
          <a:endParaRPr lang="en-US"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gradFill rotWithShape="0">
          <a:gsLst>
            <a:gs pos="0">
              <a:srgbClr val="2787A0"/>
            </a:gs>
            <a:gs pos="80000">
              <a:srgbClr val="4BACC6"/>
            </a:gs>
            <a:gs pos="100000">
              <a:srgbClr val="4BACC6"/>
            </a:gs>
          </a:gsLst>
        </a:gradFill>
      </dgm:spPr>
      <dgm:t>
        <a:bodyPr/>
        <a:lstStyle/>
        <a:p>
          <a:r>
            <a:rPr lang="fr-BE" dirty="0" smtClean="0"/>
            <a:t>190 BPR en 220</a:t>
          </a:r>
          <a:br>
            <a:rPr lang="fr-BE" dirty="0" smtClean="0"/>
          </a:br>
          <a:r>
            <a:rPr lang="fr-BE" dirty="0" err="1" smtClean="0"/>
            <a:t>gestructureerde</a:t>
          </a:r>
          <a:r>
            <a:rPr lang="fr-BE" dirty="0" smtClean="0"/>
            <a:t/>
          </a:r>
          <a:br>
            <a:rPr lang="fr-BE" dirty="0" smtClean="0"/>
          </a:br>
          <a:r>
            <a:rPr lang="fr-BE" dirty="0" err="1" smtClean="0"/>
            <a:t>berichten</a:t>
          </a:r>
          <a:endParaRPr lang="en-US" dirty="0"/>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gradFill rotWithShape="0">
          <a:gsLst>
            <a:gs pos="0">
              <a:srgbClr val="2787A0"/>
            </a:gs>
            <a:gs pos="80000">
              <a:srgbClr val="4BACC6"/>
            </a:gs>
            <a:gs pos="100000">
              <a:srgbClr val="4BACC6"/>
            </a:gs>
          </a:gsLst>
        </a:gradFill>
      </dgm:spPr>
      <dgm:t>
        <a:bodyPr/>
        <a:lstStyle/>
        <a:p>
          <a:r>
            <a:rPr lang="fr-BE" dirty="0" smtClean="0"/>
            <a:t>120 </a:t>
          </a:r>
          <a:r>
            <a:rPr lang="fr-BE" dirty="0" err="1" smtClean="0"/>
            <a:t>webservices</a:t>
          </a:r>
          <a:endParaRPr lang="fr-BE" dirty="0" smtClean="0"/>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gradFill rotWithShape="0">
          <a:gsLst>
            <a:gs pos="0">
              <a:srgbClr val="2787A0"/>
            </a:gs>
            <a:gs pos="80000">
              <a:srgbClr val="4BACC6"/>
            </a:gs>
            <a:gs pos="100000">
              <a:srgbClr val="4BACC6"/>
            </a:gs>
          </a:gsLst>
        </a:gradFill>
      </dgm:spPr>
      <dgm:t>
        <a:bodyPr/>
        <a:lstStyle/>
        <a:p>
          <a:r>
            <a:rPr lang="fr-BE" dirty="0" smtClean="0"/>
            <a:t>99,9% </a:t>
          </a:r>
          <a:br>
            <a:rPr lang="fr-BE" dirty="0" smtClean="0"/>
          </a:br>
          <a:r>
            <a:rPr lang="fr-BE" dirty="0" err="1" smtClean="0"/>
            <a:t>beschikbaarheid</a:t>
          </a:r>
          <a:r>
            <a:rPr lang="fr-BE" dirty="0" smtClean="0"/>
            <a:t/>
          </a:r>
          <a:br>
            <a:rPr lang="fr-BE" dirty="0" smtClean="0"/>
          </a:br>
          <a:r>
            <a:rPr lang="fr-BE" dirty="0" smtClean="0"/>
            <a:t>van de </a:t>
          </a:r>
          <a:r>
            <a:rPr lang="fr-BE" dirty="0" err="1" smtClean="0"/>
            <a:t>diensten</a:t>
          </a:r>
          <a:endParaRPr lang="en-US" dirty="0"/>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1A337BDD-B96A-46A2-A142-352446A652B8}" srcId="{02E0E761-9445-48A9-BEE6-47E284EC20B4}" destId="{E2D3216E-C2CB-4F30-917E-E21CAAC3D12D}" srcOrd="4" destOrd="0" parTransId="{B861F8D0-445C-4B25-99A4-2D1CA70A01E1}" sibTransId="{2B1DF161-0819-4AC8-B874-132B438F8E98}"/>
    <dgm:cxn modelId="{3F903E89-41A3-4E91-AAB9-2D1105E81BC6}" srcId="{02E0E761-9445-48A9-BEE6-47E284EC20B4}" destId="{50758FA3-7657-4F96-ACA5-F828F5216B9C}" srcOrd="13" destOrd="0" parTransId="{BB1EB6FC-135B-4B32-BEC8-C43C288BE378}" sibTransId="{1E20ADFA-356F-4A9E-BAC5-91B689D63158}"/>
    <dgm:cxn modelId="{8D9C56E3-CBB3-4705-B88F-C7A752E84DBA}" type="presOf" srcId="{222D1549-3810-4490-8B2A-5B8851BE74EC}" destId="{6689F098-F5A7-43C7-A5F3-9B2B7E1142AF}" srcOrd="0" destOrd="0" presId="urn:microsoft.com/office/officeart/2005/8/layout/default"/>
    <dgm:cxn modelId="{1CE7AE4B-07C1-46BB-88CB-6C9B06E71C5E}" type="presOf" srcId="{E2D3216E-C2CB-4F30-917E-E21CAAC3D12D}" destId="{43A8E224-8BB3-4B18-BA16-0E986FCFED57}" srcOrd="0" destOrd="0" presId="urn:microsoft.com/office/officeart/2005/8/layout/default"/>
    <dgm:cxn modelId="{059A14A9-22C4-4AFF-BD22-1101B798D1D0}" srcId="{02E0E761-9445-48A9-BEE6-47E284EC20B4}" destId="{69C20905-F099-458A-9C65-D1FC8F924DEC}" srcOrd="1" destOrd="0" parTransId="{F701A2A6-B9BA-4BBF-965A-78DCA4E8E436}" sibTransId="{CC56A1A1-7548-4A48-9038-DD3DD58DD323}"/>
    <dgm:cxn modelId="{821C7D90-CADE-48BB-9F4C-C64E00E24537}" srcId="{02E0E761-9445-48A9-BEE6-47E284EC20B4}" destId="{A2919276-F9DB-44EB-A289-998CCC5B0E6E}" srcOrd="8" destOrd="0" parTransId="{11667160-7C3F-49D0-81C7-FF7A8AEB3985}" sibTransId="{9FF5DDB9-9F8C-42FF-A10C-4AF1A2DEE956}"/>
    <dgm:cxn modelId="{AC9121F9-4D8F-46B8-BDF1-9E1199CDC15F}" type="presOf" srcId="{E6DEBDCD-1A57-4407-BC5A-24DDA2890982}" destId="{A743D23C-2841-4468-B9CC-23A18DCD0CEF}" srcOrd="0" destOrd="0" presId="urn:microsoft.com/office/officeart/2005/8/layout/default"/>
    <dgm:cxn modelId="{64BEF04E-517A-46D9-9601-5E9094A41AD0}" srcId="{02E0E761-9445-48A9-BEE6-47E284EC20B4}" destId="{2A5A8E72-16E1-4C51-BBEF-97FB23E243E5}" srcOrd="5" destOrd="0" parTransId="{84178FF6-F0D6-493E-92B4-7C6586FCAC1E}" sibTransId="{EB29474E-089B-4CEC-95E6-D26B8015D6ED}"/>
    <dgm:cxn modelId="{6A608FD2-8EDE-413A-B03D-0F818514DDFE}" type="presOf" srcId="{3796CC9B-D371-4476-8030-69088D0DDBD0}" destId="{093B005D-CF37-4B6D-90FD-873E25D4BA29}" srcOrd="0" destOrd="0" presId="urn:microsoft.com/office/officeart/2005/8/layout/default"/>
    <dgm:cxn modelId="{8473554E-7F64-49E9-89C5-185AA67DC47F}" type="presOf" srcId="{A2919276-F9DB-44EB-A289-998CCC5B0E6E}" destId="{E07E3767-4E08-4A11-AE20-4D73DE22BBE2}"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C6B6F75C-5C9A-4D53-B34A-52E6C5354948}" type="presOf" srcId="{509F2B8A-DB28-495C-9D8C-949504EAB4B3}" destId="{FB1F2C5B-BF77-4A33-891E-05925AE72EC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1B4BCE64-1718-46D6-8DA5-F0B6FDC3E634}" type="presOf" srcId="{18AD203B-9A77-4DDB-8FF5-786B80864794}" destId="{A7C57057-3A5F-41C5-B5FE-65943B0F5F7E}" srcOrd="0" destOrd="0" presId="urn:microsoft.com/office/officeart/2005/8/layout/default"/>
    <dgm:cxn modelId="{E0875DAA-51BF-414C-B97B-02802791488B}" type="presOf" srcId="{69C20905-F099-458A-9C65-D1FC8F924DEC}" destId="{DC8B6B59-2B08-4227-9EDB-252A89AD03A6}" srcOrd="0" destOrd="0" presId="urn:microsoft.com/office/officeart/2005/8/layout/default"/>
    <dgm:cxn modelId="{280CD62C-4AB4-4281-A41A-446E9DB8A56D}" type="presOf" srcId="{46FCFE41-2947-4A6C-9DDF-CB11FB56FCB3}" destId="{E8ECC3B7-086E-4EEC-A7A9-FED76DD4AFB8}" srcOrd="0" destOrd="0" presId="urn:microsoft.com/office/officeart/2005/8/layout/default"/>
    <dgm:cxn modelId="{99CEBADD-721F-4426-A6C5-CA1AF9C9032F}" type="presOf" srcId="{4B714717-636E-45B1-9784-C4D6A39C1849}" destId="{E4B3843E-C2AC-4044-BBCB-87CC0A8FDAD5}" srcOrd="0" destOrd="0" presId="urn:microsoft.com/office/officeart/2005/8/layout/default"/>
    <dgm:cxn modelId="{20C5BA62-6D06-4D4A-9CE3-3689E81A7199}" type="presOf" srcId="{34BD45F3-C7C2-4B56-8D94-1D5BC080AF4F}" destId="{FCF1877A-4DAE-4B91-BC2D-743C40BC2382}" srcOrd="0" destOrd="0" presId="urn:microsoft.com/office/officeart/2005/8/layout/default"/>
    <dgm:cxn modelId="{E2AC5053-BD20-440E-85CD-97CA846D7EF6}" type="presOf" srcId="{02E0E761-9445-48A9-BEE6-47E284EC20B4}" destId="{CF5E228A-7139-4424-B02C-8884DC8EF555}"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C240F2CB-F557-4537-8BFD-96FD5BB65BBB}" type="presOf" srcId="{054AADB5-C88E-4785-A425-B8AC6418785D}" destId="{15AE4231-3A6B-4089-9AAC-80F8E5B6160F}" srcOrd="0" destOrd="0" presId="urn:microsoft.com/office/officeart/2005/8/layout/default"/>
    <dgm:cxn modelId="{B1D91BB3-D415-4C17-9642-23401097E74B}" type="presOf" srcId="{2A5A8E72-16E1-4C51-BBEF-97FB23E243E5}" destId="{10E6FEC0-F88E-422B-9D7D-EB5C3AC08749}" srcOrd="0" destOrd="0" presId="urn:microsoft.com/office/officeart/2005/8/layout/default"/>
    <dgm:cxn modelId="{A56D3A96-6EDF-42EA-AD26-9EB965716C58}" srcId="{02E0E761-9445-48A9-BEE6-47E284EC20B4}" destId="{4B714717-636E-45B1-9784-C4D6A39C1849}" srcOrd="7" destOrd="0" parTransId="{6313504D-42D6-4B36-AC1E-329EAF040FA0}" sibTransId="{CE6A60AA-221A-4813-B44C-A83727663FD3}"/>
    <dgm:cxn modelId="{FDE74376-5D86-4900-9841-E370A83F2E86}" type="presOf" srcId="{FF3324E8-9CFF-497A-B66C-BBF85E115802}" destId="{15DEB57A-39CB-4F6F-A3D5-D5484F84F6F4}"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69B9CC73-6489-450F-BE1D-86A8C2DF30E4}" srcId="{02E0E761-9445-48A9-BEE6-47E284EC20B4}" destId="{222D1549-3810-4490-8B2A-5B8851BE74EC}" srcOrd="15" destOrd="0" parTransId="{C90F15DA-901A-4557-ACA7-9FCE3778F53A}" sibTransId="{54CC43FA-AB9B-4A59-8291-226620B5572D}"/>
    <dgm:cxn modelId="{D7E17462-7396-4D13-8F4A-94C6A7FD0B28}" type="presOf" srcId="{CB1C361D-F39E-4F8B-9A54-092D263957CB}" destId="{369FFCBF-2A0C-49AE-8973-702B23BC0D6F}"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60B037BE-3AED-4AD1-95B2-897DE1753E8D}" srcId="{02E0E761-9445-48A9-BEE6-47E284EC20B4}" destId="{509F2B8A-DB28-495C-9D8C-949504EAB4B3}" srcOrd="2" destOrd="0" parTransId="{D9A1735F-0FA4-4205-956C-8F491039BB37}" sibTransId="{6F004D49-B107-4070-8E49-AADAF311DA28}"/>
    <dgm:cxn modelId="{A8FEB489-B930-4EC5-878A-6256617A3649}" srcId="{02E0E761-9445-48A9-BEE6-47E284EC20B4}" destId="{18AD203B-9A77-4DDB-8FF5-786B80864794}" srcOrd="12" destOrd="0" parTransId="{662AAEE7-36F3-4D85-8681-A96D126D8857}" sibTransId="{BC9687AF-34B2-4318-9F72-28DBF6384791}"/>
    <dgm:cxn modelId="{AD8C6D2F-BC04-431E-B3FD-4E4C9151A93C}" srcId="{02E0E761-9445-48A9-BEE6-47E284EC20B4}" destId="{46FCFE41-2947-4A6C-9DDF-CB11FB56FCB3}" srcOrd="9" destOrd="0" parTransId="{18BB1660-2298-4ED2-AA7A-8C54E02A4510}" sibTransId="{4417CAC3-DE34-4AAA-A360-AFC9C017F3A9}"/>
    <dgm:cxn modelId="{1790665A-4AAC-43D4-AEF7-155B04B9536A}" srcId="{02E0E761-9445-48A9-BEE6-47E284EC20B4}" destId="{CB1C361D-F39E-4F8B-9A54-092D263957CB}" srcOrd="10" destOrd="0" parTransId="{67718FED-4A97-48A9-85CE-DCE3FF118212}" sibTransId="{7475FA81-18FF-4AC5-A0C6-19B714F9A1AF}"/>
    <dgm:cxn modelId="{16534CF7-4112-4F05-B517-1A399FE7BEB5}" type="presOf" srcId="{50758FA3-7657-4F96-ACA5-F828F5216B9C}" destId="{3E5F4A6B-6FF6-42B9-9EAC-793F56916124}" srcOrd="0" destOrd="0" presId="urn:microsoft.com/office/officeart/2005/8/layout/default"/>
    <dgm:cxn modelId="{10636F39-F05E-40E4-B923-5FB987802E79}" type="presParOf" srcId="{CF5E228A-7139-4424-B02C-8884DC8EF555}" destId="{FCF1877A-4DAE-4B91-BC2D-743C40BC2382}" srcOrd="0" destOrd="0" presId="urn:microsoft.com/office/officeart/2005/8/layout/default"/>
    <dgm:cxn modelId="{5D9EB0ED-76F1-404D-AC03-2499D6B9CE70}" type="presParOf" srcId="{CF5E228A-7139-4424-B02C-8884DC8EF555}" destId="{A6199DB2-285E-418E-B63D-95937FC0CBA7}" srcOrd="1" destOrd="0" presId="urn:microsoft.com/office/officeart/2005/8/layout/default"/>
    <dgm:cxn modelId="{287C46A8-DECB-4906-8CC0-DDF90A234442}" type="presParOf" srcId="{CF5E228A-7139-4424-B02C-8884DC8EF555}" destId="{DC8B6B59-2B08-4227-9EDB-252A89AD03A6}" srcOrd="2" destOrd="0" presId="urn:microsoft.com/office/officeart/2005/8/layout/default"/>
    <dgm:cxn modelId="{C455CEDE-8634-46CA-A603-3DD88394064C}" type="presParOf" srcId="{CF5E228A-7139-4424-B02C-8884DC8EF555}" destId="{C88BB969-B5F1-46D1-9283-0B7F4105354C}" srcOrd="3" destOrd="0" presId="urn:microsoft.com/office/officeart/2005/8/layout/default"/>
    <dgm:cxn modelId="{2FD4FE3F-F2EE-4D18-99A0-2C0E9A1E61AE}" type="presParOf" srcId="{CF5E228A-7139-4424-B02C-8884DC8EF555}" destId="{FB1F2C5B-BF77-4A33-891E-05925AE72EC4}" srcOrd="4" destOrd="0" presId="urn:microsoft.com/office/officeart/2005/8/layout/default"/>
    <dgm:cxn modelId="{24B372B1-F7E0-4A9C-AD3F-039579CAD63A}" type="presParOf" srcId="{CF5E228A-7139-4424-B02C-8884DC8EF555}" destId="{F41E83CA-816E-4F03-A6A9-40BFB690A948}" srcOrd="5" destOrd="0" presId="urn:microsoft.com/office/officeart/2005/8/layout/default"/>
    <dgm:cxn modelId="{156BA66B-4F3F-45E1-AF40-355E3C9134EB}" type="presParOf" srcId="{CF5E228A-7139-4424-B02C-8884DC8EF555}" destId="{093B005D-CF37-4B6D-90FD-873E25D4BA29}" srcOrd="6" destOrd="0" presId="urn:microsoft.com/office/officeart/2005/8/layout/default"/>
    <dgm:cxn modelId="{933486AA-775F-4F10-83D0-A0731BB4A498}" type="presParOf" srcId="{CF5E228A-7139-4424-B02C-8884DC8EF555}" destId="{A6369BCF-7D7D-42BF-924F-66F63C2CB439}" srcOrd="7" destOrd="0" presId="urn:microsoft.com/office/officeart/2005/8/layout/default"/>
    <dgm:cxn modelId="{7686A21C-033E-40F8-AABB-6AA1E2DDC15F}" type="presParOf" srcId="{CF5E228A-7139-4424-B02C-8884DC8EF555}" destId="{43A8E224-8BB3-4B18-BA16-0E986FCFED57}" srcOrd="8" destOrd="0" presId="urn:microsoft.com/office/officeart/2005/8/layout/default"/>
    <dgm:cxn modelId="{5DF185E8-56FD-4177-8126-CA3FA014AE64}" type="presParOf" srcId="{CF5E228A-7139-4424-B02C-8884DC8EF555}" destId="{EB10F4C2-F89C-4AB5-AE22-3F39F96CC0B2}" srcOrd="9" destOrd="0" presId="urn:microsoft.com/office/officeart/2005/8/layout/default"/>
    <dgm:cxn modelId="{0CD18FE6-EC00-4D36-8D9A-D41696C9CCD7}" type="presParOf" srcId="{CF5E228A-7139-4424-B02C-8884DC8EF555}" destId="{10E6FEC0-F88E-422B-9D7D-EB5C3AC08749}" srcOrd="10" destOrd="0" presId="urn:microsoft.com/office/officeart/2005/8/layout/default"/>
    <dgm:cxn modelId="{3A84CFA2-EA50-43E5-AE97-72FD028B6D0A}" type="presParOf" srcId="{CF5E228A-7139-4424-B02C-8884DC8EF555}" destId="{CEBF54F6-128C-48CA-9B63-70C77D5143AB}" srcOrd="11" destOrd="0" presId="urn:microsoft.com/office/officeart/2005/8/layout/default"/>
    <dgm:cxn modelId="{FEC86330-CB35-45EB-BF70-A509AC3995F4}" type="presParOf" srcId="{CF5E228A-7139-4424-B02C-8884DC8EF555}" destId="{15AE4231-3A6B-4089-9AAC-80F8E5B6160F}" srcOrd="12" destOrd="0" presId="urn:microsoft.com/office/officeart/2005/8/layout/default"/>
    <dgm:cxn modelId="{2709AF79-9082-40AD-A2E2-C0B4BC0BD8C7}" type="presParOf" srcId="{CF5E228A-7139-4424-B02C-8884DC8EF555}" destId="{F09B60F6-F458-4BEF-BFC8-1D1A6267CFAC}" srcOrd="13" destOrd="0" presId="urn:microsoft.com/office/officeart/2005/8/layout/default"/>
    <dgm:cxn modelId="{E8E9955C-C231-4E98-8F06-B8A5E55EA735}" type="presParOf" srcId="{CF5E228A-7139-4424-B02C-8884DC8EF555}" destId="{E4B3843E-C2AC-4044-BBCB-87CC0A8FDAD5}" srcOrd="14" destOrd="0" presId="urn:microsoft.com/office/officeart/2005/8/layout/default"/>
    <dgm:cxn modelId="{0C0A3CF4-EE8B-4981-B807-D96AE4F2C184}" type="presParOf" srcId="{CF5E228A-7139-4424-B02C-8884DC8EF555}" destId="{33577097-6F01-4C25-A55C-363278AD0103}" srcOrd="15" destOrd="0" presId="urn:microsoft.com/office/officeart/2005/8/layout/default"/>
    <dgm:cxn modelId="{0FA7EDF0-4E34-451E-903C-0DC12F375FE3}" type="presParOf" srcId="{CF5E228A-7139-4424-B02C-8884DC8EF555}" destId="{E07E3767-4E08-4A11-AE20-4D73DE22BBE2}" srcOrd="16" destOrd="0" presId="urn:microsoft.com/office/officeart/2005/8/layout/default"/>
    <dgm:cxn modelId="{81EE6D9C-A5CF-4065-BD69-849961A5393B}" type="presParOf" srcId="{CF5E228A-7139-4424-B02C-8884DC8EF555}" destId="{CFAD6994-0B3A-4097-9011-0E1D03AC3BBC}" srcOrd="17" destOrd="0" presId="urn:microsoft.com/office/officeart/2005/8/layout/default"/>
    <dgm:cxn modelId="{41D37012-2590-49EA-9377-1CC2ADF298B1}" type="presParOf" srcId="{CF5E228A-7139-4424-B02C-8884DC8EF555}" destId="{E8ECC3B7-086E-4EEC-A7A9-FED76DD4AFB8}" srcOrd="18" destOrd="0" presId="urn:microsoft.com/office/officeart/2005/8/layout/default"/>
    <dgm:cxn modelId="{50AA9E11-C1D2-4EC8-A4C7-5FEC0A515D6E}" type="presParOf" srcId="{CF5E228A-7139-4424-B02C-8884DC8EF555}" destId="{7B196C59-A31C-4D6C-B2AF-A65ED1E7BC3C}" srcOrd="19" destOrd="0" presId="urn:microsoft.com/office/officeart/2005/8/layout/default"/>
    <dgm:cxn modelId="{6321D69E-A6C4-4483-B250-AF24C56C35C5}" type="presParOf" srcId="{CF5E228A-7139-4424-B02C-8884DC8EF555}" destId="{369FFCBF-2A0C-49AE-8973-702B23BC0D6F}" srcOrd="20" destOrd="0" presId="urn:microsoft.com/office/officeart/2005/8/layout/default"/>
    <dgm:cxn modelId="{34631001-C2E0-40D3-B4B8-C63763FF33AC}" type="presParOf" srcId="{CF5E228A-7139-4424-B02C-8884DC8EF555}" destId="{5EB7DA42-8C5F-44FE-9735-569751BE000E}" srcOrd="21" destOrd="0" presId="urn:microsoft.com/office/officeart/2005/8/layout/default"/>
    <dgm:cxn modelId="{3C3BCB1B-09B2-467B-9904-D7678CB82003}" type="presParOf" srcId="{CF5E228A-7139-4424-B02C-8884DC8EF555}" destId="{A743D23C-2841-4468-B9CC-23A18DCD0CEF}" srcOrd="22" destOrd="0" presId="urn:microsoft.com/office/officeart/2005/8/layout/default"/>
    <dgm:cxn modelId="{B6CB7DC9-A3A8-4B37-AEE2-548394CA5A3C}" type="presParOf" srcId="{CF5E228A-7139-4424-B02C-8884DC8EF555}" destId="{8102F1D5-94AA-4137-993E-10EF6A987B10}" srcOrd="23" destOrd="0" presId="urn:microsoft.com/office/officeart/2005/8/layout/default"/>
    <dgm:cxn modelId="{62461238-42A7-41DA-A630-03D5E42ED13E}" type="presParOf" srcId="{CF5E228A-7139-4424-B02C-8884DC8EF555}" destId="{A7C57057-3A5F-41C5-B5FE-65943B0F5F7E}" srcOrd="24" destOrd="0" presId="urn:microsoft.com/office/officeart/2005/8/layout/default"/>
    <dgm:cxn modelId="{E9FF2128-FDCB-4AA7-97BF-20E753E95FA5}" type="presParOf" srcId="{CF5E228A-7139-4424-B02C-8884DC8EF555}" destId="{33EA7A83-30D7-4F07-A27A-6641355340B6}" srcOrd="25" destOrd="0" presId="urn:microsoft.com/office/officeart/2005/8/layout/default"/>
    <dgm:cxn modelId="{B6F0D7CC-60F2-45EF-A135-B0D6BFF854FE}" type="presParOf" srcId="{CF5E228A-7139-4424-B02C-8884DC8EF555}" destId="{3E5F4A6B-6FF6-42B9-9EAC-793F56916124}" srcOrd="26" destOrd="0" presId="urn:microsoft.com/office/officeart/2005/8/layout/default"/>
    <dgm:cxn modelId="{3A631B93-F775-41C5-BA7D-C292C022AD79}" type="presParOf" srcId="{CF5E228A-7139-4424-B02C-8884DC8EF555}" destId="{BA85C9D5-5EEE-4396-ABF5-F9A0C66E7A9C}" srcOrd="27" destOrd="0" presId="urn:microsoft.com/office/officeart/2005/8/layout/default"/>
    <dgm:cxn modelId="{E2E4DBDD-C26A-4DAC-9308-A9B493C0B3F7}" type="presParOf" srcId="{CF5E228A-7139-4424-B02C-8884DC8EF555}" destId="{15DEB57A-39CB-4F6F-A3D5-D5484F84F6F4}" srcOrd="28" destOrd="0" presId="urn:microsoft.com/office/officeart/2005/8/layout/default"/>
    <dgm:cxn modelId="{30EDCC45-CFD9-4FA6-B2CF-24F7692C8FDA}" type="presParOf" srcId="{CF5E228A-7139-4424-B02C-8884DC8EF555}" destId="{02019062-07FA-42BC-B2D5-8DD9728FC187}" srcOrd="29" destOrd="0" presId="urn:microsoft.com/office/officeart/2005/8/layout/default"/>
    <dgm:cxn modelId="{A6EA91DD-F5DF-4C73-854B-6D56C50B66DF}"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18515" y="931"/>
          <a:ext cx="1705994" cy="1023596"/>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err="1" smtClean="0"/>
            <a:t>wet</a:t>
          </a:r>
          <a:r>
            <a:rPr lang="fr-BE" sz="1400" kern="1200" dirty="0" smtClean="0"/>
            <a:t> van 15 </a:t>
          </a:r>
          <a:r>
            <a:rPr lang="fr-BE" sz="1400" kern="1200" dirty="0" err="1" smtClean="0"/>
            <a:t>januari</a:t>
          </a:r>
          <a:r>
            <a:rPr lang="fr-BE" sz="1400" kern="1200" dirty="0" smtClean="0"/>
            <a:t> 1990</a:t>
          </a:r>
          <a:endParaRPr lang="en-US" sz="1400" kern="1200" dirty="0"/>
        </a:p>
      </dsp:txBody>
      <dsp:txXfrm>
        <a:off x="218515" y="931"/>
        <a:ext cx="1705994" cy="1023596"/>
      </dsp:txXfrm>
    </dsp:sp>
    <dsp:sp modelId="{DC8B6B59-2B08-4227-9EDB-252A89AD03A6}">
      <dsp:nvSpPr>
        <dsp:cNvPr id="0" name=""/>
        <dsp:cNvSpPr/>
      </dsp:nvSpPr>
      <dsp:spPr>
        <a:xfrm>
          <a:off x="2095109" y="931"/>
          <a:ext cx="1705994" cy="1023596"/>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t>&lt; 90 </a:t>
          </a:r>
          <a:r>
            <a:rPr lang="fr-BE" sz="1400" kern="1200" dirty="0" err="1" smtClean="0"/>
            <a:t>medewerkers</a:t>
          </a:r>
          <a:endParaRPr lang="en-US" sz="1400" kern="1200" dirty="0"/>
        </a:p>
      </dsp:txBody>
      <dsp:txXfrm>
        <a:off x="2095109" y="931"/>
        <a:ext cx="1705994" cy="1023596"/>
      </dsp:txXfrm>
    </dsp:sp>
    <dsp:sp modelId="{FB1F2C5B-BF77-4A33-891E-05925AE72EC4}">
      <dsp:nvSpPr>
        <dsp:cNvPr id="0" name=""/>
        <dsp:cNvSpPr/>
      </dsp:nvSpPr>
      <dsp:spPr>
        <a:xfrm>
          <a:off x="3971702" y="931"/>
          <a:ext cx="1705994" cy="1023596"/>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t>17 </a:t>
          </a:r>
          <a:r>
            <a:rPr lang="fr-BE" sz="1400" kern="1200" dirty="0" err="1" smtClean="0"/>
            <a:t>miljoen</a:t>
          </a:r>
          <a:r>
            <a:rPr lang="fr-BE" sz="1400" kern="1200" dirty="0" smtClean="0"/>
            <a:t> </a:t>
          </a:r>
          <a:r>
            <a:rPr lang="fr-FR" sz="1400" kern="1200" dirty="0" smtClean="0">
              <a:solidFill>
                <a:schemeClr val="bg1"/>
              </a:solidFill>
            </a:rPr>
            <a:t>€</a:t>
          </a:r>
          <a:r>
            <a:rPr lang="fr-FR" sz="1400" kern="1200" dirty="0" smtClean="0">
              <a:solidFill>
                <a:srgbClr val="0082B8"/>
              </a:solidFill>
            </a:rPr>
            <a:t> </a:t>
          </a:r>
          <a:r>
            <a:rPr lang="fr-BE" sz="1400" kern="1200" dirty="0" smtClean="0"/>
            <a:t> </a:t>
          </a:r>
          <a:r>
            <a:rPr lang="fr-BE" sz="1400" kern="1200" dirty="0" err="1" smtClean="0"/>
            <a:t>jaarlijkse</a:t>
          </a:r>
          <a:r>
            <a:rPr lang="fr-BE" sz="1400" kern="1200" dirty="0" smtClean="0"/>
            <a:t> </a:t>
          </a:r>
          <a:r>
            <a:rPr lang="fr-BE" sz="1400" kern="1200" dirty="0" err="1" smtClean="0"/>
            <a:t>begroting</a:t>
          </a:r>
          <a:endParaRPr lang="en-US" sz="1400" kern="1200" dirty="0"/>
        </a:p>
      </dsp:txBody>
      <dsp:txXfrm>
        <a:off x="3971702" y="931"/>
        <a:ext cx="1705994" cy="1023596"/>
      </dsp:txXfrm>
    </dsp:sp>
    <dsp:sp modelId="{093B005D-CF37-4B6D-90FD-873E25D4BA29}">
      <dsp:nvSpPr>
        <dsp:cNvPr id="0" name=""/>
        <dsp:cNvSpPr/>
      </dsp:nvSpPr>
      <dsp:spPr>
        <a:xfrm>
          <a:off x="5848296" y="931"/>
          <a:ext cx="1705994" cy="1023596"/>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err="1" smtClean="0"/>
            <a:t>netwerk</a:t>
          </a:r>
          <a:r>
            <a:rPr lang="fr-BE" sz="1400" kern="1200" dirty="0" smtClean="0"/>
            <a:t> met 3.000 </a:t>
          </a:r>
          <a:r>
            <a:rPr lang="fr-BE" sz="1400" kern="1200" dirty="0" err="1" smtClean="0"/>
            <a:t>actoren</a:t>
          </a:r>
          <a:r>
            <a:rPr lang="fr-BE" sz="1400" kern="1200" dirty="0" smtClean="0"/>
            <a:t> </a:t>
          </a:r>
          <a:r>
            <a:rPr lang="fr-BE" sz="1400" kern="1200" dirty="0" err="1" smtClean="0"/>
            <a:t>uit</a:t>
          </a:r>
          <a:r>
            <a:rPr lang="fr-BE" sz="1400" kern="1200" dirty="0" smtClean="0"/>
            <a:t> de sociale </a:t>
          </a:r>
          <a:r>
            <a:rPr lang="fr-BE" sz="1400" kern="1200" dirty="0" err="1" smtClean="0"/>
            <a:t>sector</a:t>
          </a:r>
          <a:endParaRPr lang="en-US" sz="1400" kern="1200" dirty="0"/>
        </a:p>
      </dsp:txBody>
      <dsp:txXfrm>
        <a:off x="5848296" y="931"/>
        <a:ext cx="1705994" cy="1023596"/>
      </dsp:txXfrm>
    </dsp:sp>
    <dsp:sp modelId="{43A8E224-8BB3-4B18-BA16-0E986FCFED57}">
      <dsp:nvSpPr>
        <dsp:cNvPr id="0" name=""/>
        <dsp:cNvSpPr/>
      </dsp:nvSpPr>
      <dsp:spPr>
        <a:xfrm>
          <a:off x="218515" y="1195127"/>
          <a:ext cx="1705994" cy="10235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err="1" smtClean="0"/>
            <a:t>bestuurs</a:t>
          </a:r>
          <a:r>
            <a:rPr lang="fr-BE" sz="1400" kern="1200" dirty="0" smtClean="0"/>
            <a:t>-</a:t>
          </a:r>
          <a:br>
            <a:rPr lang="fr-BE" sz="1400" kern="1200" dirty="0" smtClean="0"/>
          </a:br>
          <a:r>
            <a:rPr lang="fr-BE" sz="1400" kern="1200" dirty="0" err="1" smtClean="0"/>
            <a:t>overeenkomst</a:t>
          </a:r>
          <a:endParaRPr lang="en-US" sz="1400" kern="1200" dirty="0"/>
        </a:p>
      </dsp:txBody>
      <dsp:txXfrm>
        <a:off x="218515" y="1195127"/>
        <a:ext cx="1705994" cy="1023596"/>
      </dsp:txXfrm>
    </dsp:sp>
    <dsp:sp modelId="{10E6FEC0-F88E-422B-9D7D-EB5C3AC08749}">
      <dsp:nvSpPr>
        <dsp:cNvPr id="0" name=""/>
        <dsp:cNvSpPr/>
      </dsp:nvSpPr>
      <dsp:spPr>
        <a:xfrm>
          <a:off x="2095109" y="1195127"/>
          <a:ext cx="1705994" cy="10235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err="1" smtClean="0"/>
            <a:t>Beheerscomité</a:t>
          </a:r>
          <a:endParaRPr lang="en-US" sz="1400" kern="1200" dirty="0"/>
        </a:p>
      </dsp:txBody>
      <dsp:txXfrm>
        <a:off x="2095109" y="1195127"/>
        <a:ext cx="1705994" cy="1023596"/>
      </dsp:txXfrm>
    </dsp:sp>
    <dsp:sp modelId="{15AE4231-3A6B-4089-9AAC-80F8E5B6160F}">
      <dsp:nvSpPr>
        <dsp:cNvPr id="0" name=""/>
        <dsp:cNvSpPr/>
      </dsp:nvSpPr>
      <dsp:spPr>
        <a:xfrm>
          <a:off x="3971702" y="1195127"/>
          <a:ext cx="1705994" cy="1023596"/>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688975">
            <a:lnSpc>
              <a:spcPct val="90000"/>
            </a:lnSpc>
            <a:spcBef>
              <a:spcPct val="0"/>
            </a:spcBef>
            <a:spcAft>
              <a:spcPct val="35000"/>
            </a:spcAft>
          </a:pPr>
          <a:r>
            <a:rPr lang="fr-BE" sz="1550" kern="1200" dirty="0" err="1" smtClean="0"/>
            <a:t>Algemeen</a:t>
          </a:r>
          <a:r>
            <a:rPr lang="fr-BE" sz="1550" kern="1200" dirty="0" smtClean="0"/>
            <a:t/>
          </a:r>
          <a:br>
            <a:rPr lang="fr-BE" sz="1550" kern="1200" dirty="0" smtClean="0"/>
          </a:br>
          <a:r>
            <a:rPr lang="fr-BE" sz="1550" kern="1200" dirty="0" err="1" smtClean="0"/>
            <a:t>coördinatiecomité</a:t>
          </a:r>
          <a:endParaRPr lang="en-US" sz="1550" kern="1200" dirty="0"/>
        </a:p>
      </dsp:txBody>
      <dsp:txXfrm>
        <a:off x="3971702" y="1195127"/>
        <a:ext cx="1705994" cy="1023596"/>
      </dsp:txXfrm>
    </dsp:sp>
    <dsp:sp modelId="{E4B3843E-C2AC-4044-BBCB-87CC0A8FDAD5}">
      <dsp:nvSpPr>
        <dsp:cNvPr id="0" name=""/>
        <dsp:cNvSpPr/>
      </dsp:nvSpPr>
      <dsp:spPr>
        <a:xfrm>
          <a:off x="5848296" y="1195127"/>
          <a:ext cx="1705994" cy="1023596"/>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688975">
            <a:lnSpc>
              <a:spcPct val="90000"/>
            </a:lnSpc>
            <a:spcBef>
              <a:spcPct val="0"/>
            </a:spcBef>
            <a:spcAft>
              <a:spcPct val="35000"/>
            </a:spcAft>
          </a:pPr>
          <a:r>
            <a:rPr lang="en-US" sz="1550" kern="1200" dirty="0" err="1" smtClean="0"/>
            <a:t>Sectoraal</a:t>
          </a:r>
          <a:endParaRPr lang="en-US" sz="1550" kern="1200" dirty="0" smtClean="0"/>
        </a:p>
        <a:p>
          <a:pPr lvl="0" algn="ctr" defTabSz="688975">
            <a:lnSpc>
              <a:spcPct val="90000"/>
            </a:lnSpc>
            <a:spcBef>
              <a:spcPct val="0"/>
            </a:spcBef>
            <a:spcAft>
              <a:spcPct val="35000"/>
            </a:spcAft>
          </a:pPr>
          <a:r>
            <a:rPr lang="en-US" sz="1550" kern="1200" dirty="0" err="1" smtClean="0"/>
            <a:t>comité</a:t>
          </a:r>
          <a:r>
            <a:rPr lang="en-US" sz="1550" kern="1200" dirty="0" smtClean="0"/>
            <a:t> van de </a:t>
          </a:r>
        </a:p>
        <a:p>
          <a:pPr lvl="0" algn="ctr" defTabSz="688975">
            <a:lnSpc>
              <a:spcPct val="90000"/>
            </a:lnSpc>
            <a:spcBef>
              <a:spcPct val="0"/>
            </a:spcBef>
            <a:spcAft>
              <a:spcPct val="35000"/>
            </a:spcAft>
          </a:pPr>
          <a:r>
            <a:rPr lang="en-US" sz="1550" kern="1200" dirty="0" err="1" smtClean="0"/>
            <a:t>sociale</a:t>
          </a:r>
          <a:r>
            <a:rPr lang="en-US" sz="1550" kern="1200" dirty="0" smtClean="0"/>
            <a:t> </a:t>
          </a:r>
          <a:r>
            <a:rPr lang="en-US" sz="1550" kern="1200" dirty="0" err="1" smtClean="0"/>
            <a:t>zekerheid</a:t>
          </a:r>
          <a:r>
            <a:rPr lang="fr-BE" sz="1550" kern="1200" dirty="0" smtClean="0"/>
            <a:t> </a:t>
          </a:r>
          <a:endParaRPr lang="en-US" sz="1550" kern="1200" dirty="0"/>
        </a:p>
      </dsp:txBody>
      <dsp:txXfrm>
        <a:off x="5848296" y="1195127"/>
        <a:ext cx="1705994" cy="1023596"/>
      </dsp:txXfrm>
    </dsp:sp>
    <dsp:sp modelId="{E07E3767-4E08-4A11-AE20-4D73DE22BBE2}">
      <dsp:nvSpPr>
        <dsp:cNvPr id="0" name=""/>
        <dsp:cNvSpPr/>
      </dsp:nvSpPr>
      <dsp:spPr>
        <a:xfrm>
          <a:off x="218515" y="2389323"/>
          <a:ext cx="1705994" cy="102359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t>&gt; 1miljard </a:t>
          </a:r>
          <a:br>
            <a:rPr lang="fr-BE" sz="1400" kern="1200" dirty="0" smtClean="0"/>
          </a:br>
          <a:r>
            <a:rPr lang="fr-BE" sz="1400" kern="1200" dirty="0" err="1" smtClean="0"/>
            <a:t>uitgewisselde</a:t>
          </a:r>
          <a:r>
            <a:rPr lang="fr-BE" sz="1400" kern="1200" dirty="0" smtClean="0"/>
            <a:t>  </a:t>
          </a:r>
          <a:r>
            <a:rPr lang="fr-BE" sz="1400" kern="1200" dirty="0" err="1" smtClean="0"/>
            <a:t>berichten</a:t>
          </a:r>
          <a:r>
            <a:rPr lang="fr-BE" sz="1400" kern="1200" dirty="0" smtClean="0"/>
            <a:t> in 2016</a:t>
          </a:r>
          <a:endParaRPr lang="en-US" sz="1400" kern="1200" dirty="0"/>
        </a:p>
      </dsp:txBody>
      <dsp:txXfrm>
        <a:off x="218515" y="2389323"/>
        <a:ext cx="1705994" cy="1023596"/>
      </dsp:txXfrm>
    </dsp:sp>
    <dsp:sp modelId="{E8ECC3B7-086E-4EEC-A7A9-FED76DD4AFB8}">
      <dsp:nvSpPr>
        <dsp:cNvPr id="0" name=""/>
        <dsp:cNvSpPr/>
      </dsp:nvSpPr>
      <dsp:spPr>
        <a:xfrm>
          <a:off x="2095109" y="2389323"/>
          <a:ext cx="1705994" cy="1023596"/>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t>190 BPR en 220</a:t>
          </a:r>
          <a:br>
            <a:rPr lang="fr-BE" sz="1400" kern="1200" dirty="0" smtClean="0"/>
          </a:br>
          <a:r>
            <a:rPr lang="fr-BE" sz="1400" kern="1200" dirty="0" err="1" smtClean="0"/>
            <a:t>gestructureerde</a:t>
          </a:r>
          <a:r>
            <a:rPr lang="fr-BE" sz="1400" kern="1200" dirty="0" smtClean="0"/>
            <a:t/>
          </a:r>
          <a:br>
            <a:rPr lang="fr-BE" sz="1400" kern="1200" dirty="0" smtClean="0"/>
          </a:br>
          <a:r>
            <a:rPr lang="fr-BE" sz="1400" kern="1200" dirty="0" err="1" smtClean="0"/>
            <a:t>berichten</a:t>
          </a:r>
          <a:endParaRPr lang="en-US" sz="1400" kern="1200" dirty="0"/>
        </a:p>
      </dsp:txBody>
      <dsp:txXfrm>
        <a:off x="2095109" y="2389323"/>
        <a:ext cx="1705994" cy="1023596"/>
      </dsp:txXfrm>
    </dsp:sp>
    <dsp:sp modelId="{369FFCBF-2A0C-49AE-8973-702B23BC0D6F}">
      <dsp:nvSpPr>
        <dsp:cNvPr id="0" name=""/>
        <dsp:cNvSpPr/>
      </dsp:nvSpPr>
      <dsp:spPr>
        <a:xfrm>
          <a:off x="3971702" y="2389323"/>
          <a:ext cx="1705994" cy="1023596"/>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t>120 </a:t>
          </a:r>
          <a:r>
            <a:rPr lang="fr-BE" sz="1400" kern="1200" dirty="0" err="1" smtClean="0"/>
            <a:t>webservices</a:t>
          </a:r>
          <a:endParaRPr lang="fr-BE" sz="1400" kern="1200" dirty="0" smtClean="0"/>
        </a:p>
      </dsp:txBody>
      <dsp:txXfrm>
        <a:off x="3971702" y="2389323"/>
        <a:ext cx="1705994" cy="1023596"/>
      </dsp:txXfrm>
    </dsp:sp>
    <dsp:sp modelId="{A743D23C-2841-4468-B9CC-23A18DCD0CEF}">
      <dsp:nvSpPr>
        <dsp:cNvPr id="0" name=""/>
        <dsp:cNvSpPr/>
      </dsp:nvSpPr>
      <dsp:spPr>
        <a:xfrm>
          <a:off x="5848296" y="2389323"/>
          <a:ext cx="1705994" cy="1023596"/>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t>99,9% </a:t>
          </a:r>
          <a:br>
            <a:rPr lang="fr-BE" sz="1400" kern="1200" dirty="0" smtClean="0"/>
          </a:br>
          <a:r>
            <a:rPr lang="fr-BE" sz="1400" kern="1200" dirty="0" err="1" smtClean="0"/>
            <a:t>beschikbaarheid</a:t>
          </a:r>
          <a:r>
            <a:rPr lang="fr-BE" sz="1400" kern="1200" dirty="0" smtClean="0"/>
            <a:t/>
          </a:r>
          <a:br>
            <a:rPr lang="fr-BE" sz="1400" kern="1200" dirty="0" smtClean="0"/>
          </a:br>
          <a:r>
            <a:rPr lang="fr-BE" sz="1400" kern="1200" dirty="0" smtClean="0"/>
            <a:t>van de </a:t>
          </a:r>
          <a:r>
            <a:rPr lang="fr-BE" sz="1400" kern="1200" dirty="0" err="1" smtClean="0"/>
            <a:t>diensten</a:t>
          </a:r>
          <a:endParaRPr lang="en-US" sz="1400" kern="1200" dirty="0"/>
        </a:p>
      </dsp:txBody>
      <dsp:txXfrm>
        <a:off x="5848296" y="2389323"/>
        <a:ext cx="1705994" cy="1023596"/>
      </dsp:txXfrm>
    </dsp:sp>
    <dsp:sp modelId="{A7C57057-3A5F-41C5-B5FE-65943B0F5F7E}">
      <dsp:nvSpPr>
        <dsp:cNvPr id="0" name=""/>
        <dsp:cNvSpPr/>
      </dsp:nvSpPr>
      <dsp:spPr>
        <a:xfrm>
          <a:off x="218515" y="3583519"/>
          <a:ext cx="1705994" cy="1023596"/>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err="1" smtClean="0"/>
            <a:t>portaal</a:t>
          </a:r>
          <a:r>
            <a:rPr lang="fr-BE" sz="1400" kern="1200" dirty="0" smtClean="0"/>
            <a:t> van de sociale </a:t>
          </a:r>
          <a:r>
            <a:rPr lang="fr-BE" sz="1400" kern="1200" dirty="0" err="1" smtClean="0"/>
            <a:t>zekerheid</a:t>
          </a:r>
          <a:endParaRPr lang="en-US" sz="1400" kern="1200" dirty="0"/>
        </a:p>
      </dsp:txBody>
      <dsp:txXfrm>
        <a:off x="218515" y="3583519"/>
        <a:ext cx="1705994" cy="1023596"/>
      </dsp:txXfrm>
    </dsp:sp>
    <dsp:sp modelId="{3E5F4A6B-6FF6-42B9-9EAC-793F56916124}">
      <dsp:nvSpPr>
        <dsp:cNvPr id="0" name=""/>
        <dsp:cNvSpPr/>
      </dsp:nvSpPr>
      <dsp:spPr>
        <a:xfrm>
          <a:off x="2095109" y="3583519"/>
          <a:ext cx="1705994" cy="1023596"/>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t>20 </a:t>
          </a:r>
          <a:r>
            <a:rPr lang="fr-BE" sz="1400" kern="1200" dirty="0" err="1" smtClean="0"/>
            <a:t>toepassingen</a:t>
          </a:r>
          <a:r>
            <a:rPr lang="fr-BE" sz="1400" kern="1200" dirty="0" smtClean="0"/>
            <a:t/>
          </a:r>
          <a:br>
            <a:rPr lang="fr-BE" sz="1400" kern="1200" dirty="0" smtClean="0"/>
          </a:br>
          <a:r>
            <a:rPr lang="fr-BE" sz="1400" kern="1200" dirty="0" err="1" smtClean="0"/>
            <a:t>voor</a:t>
          </a:r>
          <a:r>
            <a:rPr lang="fr-BE" sz="1400" kern="1200" dirty="0" smtClean="0"/>
            <a:t> de burgers</a:t>
          </a:r>
          <a:endParaRPr lang="en-US" sz="1400" kern="1200" dirty="0"/>
        </a:p>
      </dsp:txBody>
      <dsp:txXfrm>
        <a:off x="2095109" y="3583519"/>
        <a:ext cx="1705994" cy="1023596"/>
      </dsp:txXfrm>
    </dsp:sp>
    <dsp:sp modelId="{15DEB57A-39CB-4F6F-A3D5-D5484F84F6F4}">
      <dsp:nvSpPr>
        <dsp:cNvPr id="0" name=""/>
        <dsp:cNvSpPr/>
      </dsp:nvSpPr>
      <dsp:spPr>
        <a:xfrm>
          <a:off x="3971702" y="3583519"/>
          <a:ext cx="1705994" cy="1023596"/>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t>&gt; 50 </a:t>
          </a:r>
          <a:r>
            <a:rPr lang="fr-BE" sz="1400" kern="1200" dirty="0" err="1" smtClean="0"/>
            <a:t>toepassingen</a:t>
          </a:r>
          <a:r>
            <a:rPr lang="fr-BE" sz="1400" kern="1200" dirty="0" smtClean="0"/>
            <a:t> </a:t>
          </a:r>
          <a:r>
            <a:rPr lang="fr-BE" sz="1400" kern="1200" dirty="0" err="1" smtClean="0"/>
            <a:t>voor</a:t>
          </a:r>
          <a:r>
            <a:rPr lang="fr-BE" sz="1400" kern="1200" dirty="0" smtClean="0"/>
            <a:t> de</a:t>
          </a:r>
          <a:br>
            <a:rPr lang="fr-BE" sz="1400" kern="1200" dirty="0" smtClean="0"/>
          </a:br>
          <a:r>
            <a:rPr lang="fr-BE" sz="1400" kern="1200" dirty="0" err="1" smtClean="0"/>
            <a:t>ondernemingen</a:t>
          </a:r>
          <a:endParaRPr lang="en-US" sz="1400" kern="1200" dirty="0"/>
        </a:p>
      </dsp:txBody>
      <dsp:txXfrm>
        <a:off x="3971702" y="3583519"/>
        <a:ext cx="1705994" cy="1023596"/>
      </dsp:txXfrm>
    </dsp:sp>
    <dsp:sp modelId="{6689F098-F5A7-43C7-A5F3-9B2B7E1142AF}">
      <dsp:nvSpPr>
        <dsp:cNvPr id="0" name=""/>
        <dsp:cNvSpPr/>
      </dsp:nvSpPr>
      <dsp:spPr>
        <a:xfrm>
          <a:off x="5848296" y="3583519"/>
          <a:ext cx="1705994" cy="1023596"/>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err="1" smtClean="0"/>
            <a:t>federale</a:t>
          </a:r>
          <a:r>
            <a:rPr lang="fr-BE" sz="1400" kern="1200" dirty="0" smtClean="0"/>
            <a:t> </a:t>
          </a:r>
          <a:r>
            <a:rPr lang="fr-BE" sz="1400" kern="1200" dirty="0" err="1" smtClean="0"/>
            <a:t>overheidsorganisatie</a:t>
          </a:r>
          <a:r>
            <a:rPr lang="fr-BE" sz="1400" kern="1200" dirty="0" smtClean="0"/>
            <a:t> van het </a:t>
          </a:r>
          <a:r>
            <a:rPr lang="fr-BE" sz="1400" kern="1200" dirty="0" err="1" smtClean="0"/>
            <a:t>jaar</a:t>
          </a:r>
          <a:r>
            <a:rPr lang="fr-BE" sz="1400" kern="1200" dirty="0" smtClean="0"/>
            <a:t> 2014</a:t>
          </a:r>
          <a:endParaRPr lang="en-US" sz="1400" kern="1200" dirty="0"/>
        </a:p>
      </dsp:txBody>
      <dsp:txXfrm>
        <a:off x="5848296" y="3583519"/>
        <a:ext cx="1705994" cy="1023596"/>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14/03/2018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30278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EMD = elektronisch medisch dossier &gt; huisartsen</a:t>
            </a:r>
          </a:p>
          <a:p>
            <a:r>
              <a:rPr lang="nl-BE"/>
              <a:t>EPD = elektronisch patiëntendossier &gt; zorgverleners over het algemeen</a:t>
            </a:r>
          </a:p>
          <a:p>
            <a:endParaRPr lang="fr-BE" dirty="0" smtClean="0"/>
          </a:p>
          <a:p>
            <a:r>
              <a:rPr lang="nl-BE"/>
              <a:t>Situatie 2016</a:t>
            </a:r>
          </a:p>
          <a:p>
            <a:pPr lvl="1"/>
            <a:r>
              <a:rPr lang="nl-BE"/>
              <a:t>heel wat Belgische ziekenhuizen hebben nog geen geïntegreerd, multidisciplinair ziekenhuis-EPD</a:t>
            </a:r>
          </a:p>
          <a:p>
            <a:pPr lvl="1"/>
            <a:r>
              <a:rPr lang="nl-BE"/>
              <a:t>relatieve performantie</a:t>
            </a:r>
          </a:p>
          <a:p>
            <a:pPr lvl="1"/>
            <a:endParaRPr lang="fr-BE" dirty="0" smtClean="0"/>
          </a:p>
          <a:p>
            <a:r>
              <a:rPr lang="nl-BE"/>
              <a:t>Doelstellingen 2019</a:t>
            </a:r>
          </a:p>
          <a:p>
            <a:pPr lvl="1"/>
            <a:r>
              <a:rPr lang="nl-BE"/>
              <a:t>alle ziekenhuizen hebben een geïntegreerd EPD in productie en gebruiken die ook effectief</a:t>
            </a:r>
          </a:p>
          <a:p>
            <a:pPr lvl="1"/>
            <a:r>
              <a:rPr lang="nl-BE"/>
              <a:t>intern operationeel ICT-meerjarenplan in elk ziekenhuis en beheersstructuur tegen medio 2016 om dat te bereiken</a:t>
            </a:r>
          </a:p>
          <a:p>
            <a:pPr lvl="1"/>
            <a:r>
              <a:rPr lang="nl-BE"/>
              <a:t>onmiddellijk reeds publicatie van belangrijke elektronische documenten via de hubs (zie lager)</a:t>
            </a:r>
          </a:p>
          <a:p>
            <a:endParaRPr lang="fr-BE" dirty="0" smtClean="0"/>
          </a:p>
          <a:p>
            <a:r>
              <a:rPr lang="nl-BE"/>
              <a:t>Verantwoordelijke organisatie : FOD Volksgezondheid</a:t>
            </a:r>
          </a:p>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en-US" smtClean="0"/>
          </a:p>
        </p:txBody>
      </p:sp>
    </p:spTree>
    <p:extLst>
      <p:ext uri="{BB962C8B-B14F-4D97-AF65-F5344CB8AC3E}">
        <p14:creationId xmlns:p14="http://schemas.microsoft.com/office/powerpoint/2010/main" val="1043823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1719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46494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838221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388341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293649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538956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nl-BE"/>
          </a:p>
        </p:txBody>
      </p:sp>
    </p:spTree>
    <p:extLst>
      <p:ext uri="{BB962C8B-B14F-4D97-AF65-F5344CB8AC3E}">
        <p14:creationId xmlns:p14="http://schemas.microsoft.com/office/powerpoint/2010/main" val="403946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nl-BE"/>
          </a:p>
        </p:txBody>
      </p:sp>
    </p:spTree>
    <p:extLst>
      <p:ext uri="{BB962C8B-B14F-4D97-AF65-F5344CB8AC3E}">
        <p14:creationId xmlns:p14="http://schemas.microsoft.com/office/powerpoint/2010/main" val="152554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5</a:t>
            </a:fld>
            <a:endParaRPr lang="nl-BE" altLang="en-US" dirty="0" smtClean="0">
              <a:latin typeface="Calibri" pitchFamily="34" charset="0"/>
            </a:endParaRPr>
          </a:p>
        </p:txBody>
      </p:sp>
    </p:spTree>
    <p:extLst>
      <p:ext uri="{BB962C8B-B14F-4D97-AF65-F5344CB8AC3E}">
        <p14:creationId xmlns:p14="http://schemas.microsoft.com/office/powerpoint/2010/main" val="20880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637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07550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38</a:t>
            </a:fld>
            <a:endParaRPr lang="fr-BE" dirty="0"/>
          </a:p>
        </p:txBody>
      </p:sp>
    </p:spTree>
    <p:extLst>
      <p:ext uri="{BB962C8B-B14F-4D97-AF65-F5344CB8AC3E}">
        <p14:creationId xmlns:p14="http://schemas.microsoft.com/office/powerpoint/2010/main" val="1698110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51157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618343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39118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376016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DAB8C-1B49-4728-8012-01A213B6DF72}" type="slidenum">
              <a:rPr lang="en-US" smtClean="0"/>
              <a:t>47</a:t>
            </a:fld>
            <a:endParaRPr lang="nl-BE" dirty="0"/>
          </a:p>
        </p:txBody>
      </p:sp>
    </p:spTree>
    <p:extLst>
      <p:ext uri="{BB962C8B-B14F-4D97-AF65-F5344CB8AC3E}">
        <p14:creationId xmlns:p14="http://schemas.microsoft.com/office/powerpoint/2010/main" val="3202380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dirty="0" smtClean="0"/>
              <a:t>Tot</a:t>
            </a:r>
            <a:r>
              <a:rPr lang="nl-BE" baseline="0" dirty="0" smtClean="0"/>
              <a:t> nu toe geen toegang tot de </a:t>
            </a:r>
            <a:r>
              <a:rPr lang="nl-BE" baseline="0" dirty="0" err="1" smtClean="0"/>
              <a:t>sumehrs</a:t>
            </a:r>
            <a:r>
              <a:rPr lang="nl-BE" baseline="0" dirty="0" smtClean="0"/>
              <a:t> voor tandartsen omdat de </a:t>
            </a:r>
            <a:r>
              <a:rPr lang="nl-BE" baseline="0" dirty="0" err="1" smtClean="0"/>
              <a:t>sumehrs</a:t>
            </a:r>
            <a:r>
              <a:rPr lang="nl-BE" baseline="0" dirty="0" smtClean="0"/>
              <a:t> niet opgesplitst kan worden (wilsbeschikking)</a:t>
            </a:r>
            <a:endParaRPr lang="nl-BE" dirty="0" smtClean="0"/>
          </a:p>
        </p:txBody>
      </p:sp>
    </p:spTree>
    <p:extLst>
      <p:ext uri="{BB962C8B-B14F-4D97-AF65-F5344CB8AC3E}">
        <p14:creationId xmlns:p14="http://schemas.microsoft.com/office/powerpoint/2010/main" val="3802439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20313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16</a:t>
            </a:fld>
            <a:endParaRPr lang="nl-BE" altLang="en-US" dirty="0" smtClean="0">
              <a:latin typeface="Calibri" pitchFamily="34" charset="0"/>
            </a:endParaRPr>
          </a:p>
        </p:txBody>
      </p:sp>
    </p:spTree>
    <p:extLst>
      <p:ext uri="{BB962C8B-B14F-4D97-AF65-F5344CB8AC3E}">
        <p14:creationId xmlns:p14="http://schemas.microsoft.com/office/powerpoint/2010/main" val="537534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1515512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1925837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867417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80417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NL</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56</a:t>
            </a:fld>
            <a:endParaRPr lang="fr-BE" dirty="0"/>
          </a:p>
        </p:txBody>
      </p:sp>
    </p:spTree>
    <p:extLst>
      <p:ext uri="{BB962C8B-B14F-4D97-AF65-F5344CB8AC3E}">
        <p14:creationId xmlns:p14="http://schemas.microsoft.com/office/powerpoint/2010/main" val="3917116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Opleiding</a:t>
            </a:r>
            <a:r>
              <a:rPr lang="en-US" dirty="0" smtClean="0"/>
              <a:t> </a:t>
            </a:r>
            <a:r>
              <a:rPr lang="en-US" dirty="0" err="1" smtClean="0"/>
              <a:t>voor</a:t>
            </a:r>
            <a:r>
              <a:rPr lang="en-US" dirty="0" smtClean="0"/>
              <a:t> </a:t>
            </a:r>
            <a:r>
              <a:rPr lang="en-US" dirty="0" err="1" smtClean="0"/>
              <a:t>tandartsen</a:t>
            </a:r>
            <a:r>
              <a:rPr lang="en-US" dirty="0" smtClean="0"/>
              <a:t> </a:t>
            </a:r>
            <a:r>
              <a:rPr lang="en-US" dirty="0" err="1" smtClean="0"/>
              <a:t>voorzien</a:t>
            </a:r>
            <a:r>
              <a:rPr lang="en-US" dirty="0" smtClean="0"/>
              <a:t> door </a:t>
            </a:r>
            <a:r>
              <a:rPr lang="en-US" dirty="0" err="1" smtClean="0"/>
              <a:t>Eenlijn</a:t>
            </a:r>
            <a:r>
              <a:rPr lang="en-US" dirty="0" smtClean="0"/>
              <a:t> (</a:t>
            </a:r>
            <a:r>
              <a:rPr lang="en-US" dirty="0" err="1" smtClean="0"/>
              <a:t>geen</a:t>
            </a:r>
            <a:r>
              <a:rPr lang="en-US" dirty="0" smtClean="0"/>
              <a:t> planning</a:t>
            </a:r>
            <a:r>
              <a:rPr lang="en-US" baseline="0" dirty="0" smtClean="0"/>
              <a:t> tot nu toe)</a:t>
            </a:r>
            <a:endParaRPr lang="en-US" dirty="0" smtClean="0"/>
          </a:p>
        </p:txBody>
      </p:sp>
    </p:spTree>
    <p:extLst>
      <p:ext uri="{BB962C8B-B14F-4D97-AF65-F5344CB8AC3E}">
        <p14:creationId xmlns:p14="http://schemas.microsoft.com/office/powerpoint/2010/main" val="2310463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62099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90865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64</a:t>
            </a:fld>
            <a:endParaRPr lang="en-US" smtClean="0"/>
          </a:p>
        </p:txBody>
      </p:sp>
    </p:spTree>
    <p:extLst>
      <p:ext uri="{BB962C8B-B14F-4D97-AF65-F5344CB8AC3E}">
        <p14:creationId xmlns:p14="http://schemas.microsoft.com/office/powerpoint/2010/main" val="287146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65</a:t>
            </a:fld>
            <a:endParaRPr lang="en-US" smtClean="0"/>
          </a:p>
        </p:txBody>
      </p:sp>
    </p:spTree>
    <p:extLst>
      <p:ext uri="{BB962C8B-B14F-4D97-AF65-F5344CB8AC3E}">
        <p14:creationId xmlns:p14="http://schemas.microsoft.com/office/powerpoint/2010/main" val="127392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71120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22728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542356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059536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076789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822003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76214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923547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217721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478084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73376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1783665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374BF-2A30-4511-BF77-A6388C3A86F6}" type="slidenum">
              <a:rPr lang="en-US" smtClean="0"/>
              <a:t>78</a:t>
            </a:fld>
            <a:endParaRPr lang="en-US"/>
          </a:p>
        </p:txBody>
      </p:sp>
    </p:spTree>
    <p:extLst>
      <p:ext uri="{BB962C8B-B14F-4D97-AF65-F5344CB8AC3E}">
        <p14:creationId xmlns:p14="http://schemas.microsoft.com/office/powerpoint/2010/main" val="3724021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DCA5E5B-C0C3-450B-8652-69FC7FF54518}" type="slidenum">
              <a:rPr lang="fr-BE" smtClean="0"/>
              <a:t>83</a:t>
            </a:fld>
            <a:endParaRPr lang="fr-BE"/>
          </a:p>
        </p:txBody>
      </p:sp>
    </p:spTree>
    <p:extLst>
      <p:ext uri="{BB962C8B-B14F-4D97-AF65-F5344CB8AC3E}">
        <p14:creationId xmlns:p14="http://schemas.microsoft.com/office/powerpoint/2010/main" val="1198031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92</a:t>
            </a:fld>
            <a:endParaRPr lang="nl-BE" altLang="en-US" smtClean="0">
              <a:latin typeface="Calibri" pitchFamily="34" charset="0"/>
            </a:endParaRPr>
          </a:p>
        </p:txBody>
      </p:sp>
    </p:spTree>
    <p:extLst>
      <p:ext uri="{BB962C8B-B14F-4D97-AF65-F5344CB8AC3E}">
        <p14:creationId xmlns:p14="http://schemas.microsoft.com/office/powerpoint/2010/main" val="930403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8889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97</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97</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459713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98</a:t>
            </a:fld>
            <a:endParaRPr lang="nl-BE" altLang="en-US" smtClean="0">
              <a:latin typeface="Calibri" pitchFamily="34" charset="0"/>
            </a:endParaRPr>
          </a:p>
        </p:txBody>
      </p:sp>
    </p:spTree>
    <p:extLst>
      <p:ext uri="{BB962C8B-B14F-4D97-AF65-F5344CB8AC3E}">
        <p14:creationId xmlns:p14="http://schemas.microsoft.com/office/powerpoint/2010/main" val="3726171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99</a:t>
            </a:fld>
            <a:endParaRPr lang="nl-BE"/>
          </a:p>
        </p:txBody>
      </p:sp>
    </p:spTree>
    <p:extLst>
      <p:ext uri="{BB962C8B-B14F-4D97-AF65-F5344CB8AC3E}">
        <p14:creationId xmlns:p14="http://schemas.microsoft.com/office/powerpoint/2010/main" val="1265547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100</a:t>
            </a:fld>
            <a:endParaRPr lang="nl-BE"/>
          </a:p>
        </p:txBody>
      </p:sp>
    </p:spTree>
    <p:extLst>
      <p:ext uri="{BB962C8B-B14F-4D97-AF65-F5344CB8AC3E}">
        <p14:creationId xmlns:p14="http://schemas.microsoft.com/office/powerpoint/2010/main" val="28519011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1031639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F130FD-3822-4479-BEAB-17D9DC4E87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nl-BE" altLang="en-US" sz="1200" b="0" i="0" u="none" strike="noStrike" kern="1200" cap="none" spc="0" normalizeH="0" baseline="0" noProof="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7622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2092271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109</a:t>
            </a:fld>
            <a:endParaRPr lang="fr-BE"/>
          </a:p>
        </p:txBody>
      </p:sp>
    </p:spTree>
    <p:extLst>
      <p:ext uri="{BB962C8B-B14F-4D97-AF65-F5344CB8AC3E}">
        <p14:creationId xmlns:p14="http://schemas.microsoft.com/office/powerpoint/2010/main" val="25148903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110</a:t>
            </a:fld>
            <a:endParaRPr lang="fr-BE"/>
          </a:p>
        </p:txBody>
      </p:sp>
    </p:spTree>
    <p:extLst>
      <p:ext uri="{BB962C8B-B14F-4D97-AF65-F5344CB8AC3E}">
        <p14:creationId xmlns:p14="http://schemas.microsoft.com/office/powerpoint/2010/main" val="20465413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111</a:t>
            </a:fld>
            <a:endParaRPr lang="fr-BE"/>
          </a:p>
        </p:txBody>
      </p:sp>
    </p:spTree>
    <p:extLst>
      <p:ext uri="{BB962C8B-B14F-4D97-AF65-F5344CB8AC3E}">
        <p14:creationId xmlns:p14="http://schemas.microsoft.com/office/powerpoint/2010/main" val="64049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112</a:t>
            </a:fld>
            <a:endParaRPr lang="fr-BE"/>
          </a:p>
        </p:txBody>
      </p:sp>
    </p:spTree>
    <p:extLst>
      <p:ext uri="{BB962C8B-B14F-4D97-AF65-F5344CB8AC3E}">
        <p14:creationId xmlns:p14="http://schemas.microsoft.com/office/powerpoint/2010/main" val="3873564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113</a:t>
            </a:fld>
            <a:endParaRPr lang="fr-BE"/>
          </a:p>
        </p:txBody>
      </p:sp>
    </p:spTree>
    <p:extLst>
      <p:ext uri="{BB962C8B-B14F-4D97-AF65-F5344CB8AC3E}">
        <p14:creationId xmlns:p14="http://schemas.microsoft.com/office/powerpoint/2010/main" val="526881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114</a:t>
            </a:fld>
            <a:endParaRPr lang="fr-BE"/>
          </a:p>
        </p:txBody>
      </p:sp>
    </p:spTree>
    <p:extLst>
      <p:ext uri="{BB962C8B-B14F-4D97-AF65-F5344CB8AC3E}">
        <p14:creationId xmlns:p14="http://schemas.microsoft.com/office/powerpoint/2010/main" val="41523979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115</a:t>
            </a:fld>
            <a:endParaRPr lang="fr-BE"/>
          </a:p>
        </p:txBody>
      </p:sp>
    </p:spTree>
    <p:extLst>
      <p:ext uri="{BB962C8B-B14F-4D97-AF65-F5344CB8AC3E}">
        <p14:creationId xmlns:p14="http://schemas.microsoft.com/office/powerpoint/2010/main" val="21288100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116</a:t>
            </a:fld>
            <a:endParaRPr lang="fr-BE"/>
          </a:p>
        </p:txBody>
      </p:sp>
    </p:spTree>
    <p:extLst>
      <p:ext uri="{BB962C8B-B14F-4D97-AF65-F5344CB8AC3E}">
        <p14:creationId xmlns:p14="http://schemas.microsoft.com/office/powerpoint/2010/main" val="21288100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117</a:t>
            </a:fld>
            <a:endParaRPr lang="fr-BE"/>
          </a:p>
        </p:txBody>
      </p:sp>
    </p:spTree>
    <p:extLst>
      <p:ext uri="{BB962C8B-B14F-4D97-AF65-F5344CB8AC3E}">
        <p14:creationId xmlns:p14="http://schemas.microsoft.com/office/powerpoint/2010/main" val="2027158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118</a:t>
            </a:fld>
            <a:endParaRPr lang="fr-BE"/>
          </a:p>
        </p:txBody>
      </p:sp>
    </p:spTree>
    <p:extLst>
      <p:ext uri="{BB962C8B-B14F-4D97-AF65-F5344CB8AC3E}">
        <p14:creationId xmlns:p14="http://schemas.microsoft.com/office/powerpoint/2010/main" val="399311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827964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119</a:t>
            </a:fld>
            <a:endParaRPr lang="fr-BE"/>
          </a:p>
        </p:txBody>
      </p:sp>
    </p:spTree>
    <p:extLst>
      <p:ext uri="{BB962C8B-B14F-4D97-AF65-F5344CB8AC3E}">
        <p14:creationId xmlns:p14="http://schemas.microsoft.com/office/powerpoint/2010/main" val="1121419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120</a:t>
            </a:fld>
            <a:endParaRPr lang="fr-BE"/>
          </a:p>
        </p:txBody>
      </p:sp>
    </p:spTree>
    <p:extLst>
      <p:ext uri="{BB962C8B-B14F-4D97-AF65-F5344CB8AC3E}">
        <p14:creationId xmlns:p14="http://schemas.microsoft.com/office/powerpoint/2010/main" val="31989816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121</a:t>
            </a:fld>
            <a:endParaRPr lang="fr-BE"/>
          </a:p>
        </p:txBody>
      </p:sp>
    </p:spTree>
    <p:extLst>
      <p:ext uri="{BB962C8B-B14F-4D97-AF65-F5344CB8AC3E}">
        <p14:creationId xmlns:p14="http://schemas.microsoft.com/office/powerpoint/2010/main" val="13108317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122</a:t>
            </a:fld>
            <a:endParaRPr lang="fr-BE"/>
          </a:p>
        </p:txBody>
      </p:sp>
    </p:spTree>
    <p:extLst>
      <p:ext uri="{BB962C8B-B14F-4D97-AF65-F5344CB8AC3E}">
        <p14:creationId xmlns:p14="http://schemas.microsoft.com/office/powerpoint/2010/main" val="10426413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123</a:t>
            </a:fld>
            <a:endParaRPr lang="fr-BE"/>
          </a:p>
        </p:txBody>
      </p:sp>
    </p:spTree>
    <p:extLst>
      <p:ext uri="{BB962C8B-B14F-4D97-AF65-F5344CB8AC3E}">
        <p14:creationId xmlns:p14="http://schemas.microsoft.com/office/powerpoint/2010/main" val="36068577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124</a:t>
            </a:fld>
            <a:endParaRPr lang="fr-BE"/>
          </a:p>
        </p:txBody>
      </p:sp>
    </p:spTree>
    <p:extLst>
      <p:ext uri="{BB962C8B-B14F-4D97-AF65-F5344CB8AC3E}">
        <p14:creationId xmlns:p14="http://schemas.microsoft.com/office/powerpoint/2010/main" val="41553309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125</a:t>
            </a:fld>
            <a:endParaRPr lang="fr-BE"/>
          </a:p>
        </p:txBody>
      </p:sp>
    </p:spTree>
    <p:extLst>
      <p:ext uri="{BB962C8B-B14F-4D97-AF65-F5344CB8AC3E}">
        <p14:creationId xmlns:p14="http://schemas.microsoft.com/office/powerpoint/2010/main" val="31157531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126</a:t>
            </a:fld>
            <a:endParaRPr lang="nl-BE" altLang="en-US" dirty="0" smtClean="0">
              <a:latin typeface="Calibri" pitchFamily="34" charset="0"/>
            </a:endParaRPr>
          </a:p>
        </p:txBody>
      </p:sp>
    </p:spTree>
    <p:extLst>
      <p:ext uri="{BB962C8B-B14F-4D97-AF65-F5344CB8AC3E}">
        <p14:creationId xmlns:p14="http://schemas.microsoft.com/office/powerpoint/2010/main" val="400240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7261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3280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15/03/2018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15/03/2018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smtClean="0"/>
              <a:t>15/03/2018</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96739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r>
              <a:rPr lang="fr-FR" smtClean="0"/>
              <a:t>15/03/2018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277507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15/03/2018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249704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15/03/2018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fr-FR" smtClean="0"/>
              <a:t>15/03/2018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608791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15/03/2018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0791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r>
              <a:rPr lang="fr-FR" smtClean="0"/>
              <a:t>15/03/2018</a:t>
            </a:r>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375221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fr-FR" smtClean="0"/>
              <a:t>15/03/2018</a:t>
            </a:r>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21144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15/03/2018</a:t>
            </a:r>
            <a:endParaRPr lang="fr-BE"/>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3893368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15/03/2018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54483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15/03/2018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124106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15/03/2018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302658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15/03/2018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96276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15/03/2018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15/03/2018</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15/03/2018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15/03/2018</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15/03/2018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15/03/2018</a:t>
            </a:r>
            <a:endParaRPr lang="fr-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307C9-B738-4C11-AFA9-BD1507329A9F}" type="slidenum">
              <a:rPr lang="fr-BE" smtClean="0"/>
              <a:t>‹#›</a:t>
            </a:fld>
            <a:endParaRPr lang="fr-BE"/>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8304" y="6380246"/>
            <a:ext cx="792423" cy="317332"/>
          </a:xfrm>
          <a:prstGeom prst="rect">
            <a:avLst/>
          </a:prstGeom>
        </p:spPr>
      </p:pic>
    </p:spTree>
    <p:extLst>
      <p:ext uri="{BB962C8B-B14F-4D97-AF65-F5344CB8AC3E}">
        <p14:creationId xmlns:p14="http://schemas.microsoft.com/office/powerpoint/2010/main" val="2350474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105.xml.rels><?xml version="1.0" encoding="UTF-8" standalone="yes"?>
<Relationships xmlns="http://schemas.openxmlformats.org/package/2006/relationships"><Relationship Id="rId2" Type="http://schemas.openxmlformats.org/officeDocument/2006/relationships/hyperlink" Target="https://www.vas.ehealth.fgov.be/ehealthmonitoring/"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8.png"/><Relationship Id="rId7" Type="http://schemas.openxmlformats.org/officeDocument/2006/relationships/diagramColors" Target="../diagrams/colors2.xml"/><Relationship Id="rId2" Type="http://schemas.openxmlformats.org/officeDocument/2006/relationships/notesSlide" Target="../notesSlides/notesSlide60.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68.xml"/><Relationship Id="rId1" Type="http://schemas.openxmlformats.org/officeDocument/2006/relationships/slideLayout" Target="../slideLayouts/slideLayout19.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jpeg"/></Relationships>
</file>

<file path=ppt/slides/_rels/slide1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0.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2.xml"/><Relationship Id="rId1" Type="http://schemas.openxmlformats.org/officeDocument/2006/relationships/slideLayout" Target="../slideLayouts/slideLayout19.xml"/><Relationship Id="rId4" Type="http://schemas.openxmlformats.org/officeDocument/2006/relationships/image" Target="../media/image78.png"/></Relationships>
</file>

<file path=ppt/slides/_rels/slide1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3.xml"/><Relationship Id="rId1" Type="http://schemas.openxmlformats.org/officeDocument/2006/relationships/slideLayout" Target="../slideLayouts/slideLayout19.xml"/><Relationship Id="rId4" Type="http://schemas.openxmlformats.org/officeDocument/2006/relationships/image" Target="../media/image85.png"/></Relationships>
</file>

<file path=ppt/slides/_rels/slide1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4.xml"/><Relationship Id="rId1" Type="http://schemas.openxmlformats.org/officeDocument/2006/relationships/slideLayout" Target="../slideLayouts/slideLayout19.xml"/><Relationship Id="rId4" Type="http://schemas.openxmlformats.org/officeDocument/2006/relationships/image" Target="../media/image86.png"/></Relationships>
</file>

<file path=ppt/slides/_rels/slide1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14.jpe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4.jpeg"/></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34.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hyperlink" Target="https://www.ehealth.fgov.be/nl/egezondheid/beroepsbeoefenaars-in-de-gezondheidszorg/registratie-van-de-softwarepakketten/faq"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jpeg"/></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nl-NL" sz="4800" b="1" dirty="0" err="1">
                <a:solidFill>
                  <a:srgbClr val="77C9F2"/>
                </a:solidFill>
              </a:rPr>
              <a:t>eGezondheid</a:t>
            </a:r>
            <a:r>
              <a:rPr lang="nl-NL" sz="4800" b="1" dirty="0" smtClean="0">
                <a:solidFill>
                  <a:srgbClr val="B82400"/>
                </a:solidFill>
                <a:ea typeface="+mn-ea"/>
              </a:rPr>
              <a:t> </a:t>
            </a:r>
            <a:r>
              <a:rPr lang="nl-NL" sz="4800" b="1" dirty="0" smtClean="0">
                <a:solidFill>
                  <a:srgbClr val="B82400"/>
                </a:solidFill>
                <a:ea typeface="+mn-ea"/>
              </a:rPr>
              <a:t>en tandartsen, nu </a:t>
            </a:r>
            <a:r>
              <a:rPr lang="nl-NL" sz="4800" b="1" dirty="0">
                <a:solidFill>
                  <a:srgbClr val="B82400"/>
                </a:solidFill>
                <a:ea typeface="+mn-ea"/>
              </a:rPr>
              <a:t>en in de </a:t>
            </a:r>
            <a:r>
              <a:rPr lang="nl-NL" sz="4800" b="1" dirty="0" smtClean="0">
                <a:solidFill>
                  <a:srgbClr val="B82400"/>
                </a:solidFill>
                <a:ea typeface="+mn-ea"/>
              </a:rPr>
              <a:t>toekomst</a:t>
            </a:r>
            <a:endParaRPr lang="nl-BE" sz="4800" b="1" dirty="0">
              <a:solidFill>
                <a:srgbClr val="B82400"/>
              </a:solidFill>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Roadmap 2.0: zorgverstrekkers in 2019</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smtClean="0"/>
              <a:t>Voor alle andere soorten zorgverstrekkers is een EPD gedefinieerd, en ook zij kunnen bepaalde informatie uit hun EPD publiceren en actualiseren in de beveiligde kluis</a:t>
            </a:r>
          </a:p>
          <a:p>
            <a:endParaRPr lang="nl-BE" dirty="0" smtClean="0"/>
          </a:p>
          <a:p>
            <a:pPr>
              <a:buFont typeface="Wingdings" panose="05000000000000000000" pitchFamily="2" charset="2"/>
              <a:buChar char="ü"/>
            </a:pPr>
            <a:r>
              <a:rPr lang="nl-BE" dirty="0" smtClean="0"/>
              <a:t>Geneesmiddelen en medische prestaties worden elektronisch voorgeschreven</a:t>
            </a:r>
          </a:p>
          <a:p>
            <a:endParaRPr lang="nl-BE" dirty="0" smtClean="0"/>
          </a:p>
          <a:p>
            <a:pPr>
              <a:buFont typeface="Wingdings" panose="05000000000000000000" pitchFamily="2" charset="2"/>
              <a:buChar char="ü"/>
            </a:pPr>
            <a:r>
              <a:rPr lang="nl-BE" dirty="0" smtClean="0"/>
              <a:t>Apothekers publiceren informatie over de afgeleverde geneesmiddelen in het Gedeeld Farmaceutisch Dossier (GFD), dat het medicatieschema voedt; het medicatieschema van de patiënt bevindt zich eveneens in de beveiligde kluis en wordt onder andere gedeeld tussen artsen, apothekers, thuisverpleging en ziekenhuizen</a:t>
            </a:r>
          </a:p>
          <a:p>
            <a:endParaRPr lang="nl-BE" dirty="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31007009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Systeem voor end-to-end vercijfering</a:t>
            </a:r>
            <a:endParaRPr lang="nl-NL" dirty="0">
              <a:sym typeface="Arial" pitchFamily="34" charset="0"/>
            </a:endParaRPr>
          </a:p>
        </p:txBody>
      </p:sp>
      <p:sp>
        <p:nvSpPr>
          <p:cNvPr id="100355" name="Content Placeholder 2"/>
          <p:cNvSpPr>
            <a:spLocks noGrp="1"/>
          </p:cNvSpPr>
          <p:nvPr>
            <p:ph idx="1"/>
          </p:nvPr>
        </p:nvSpPr>
        <p:spPr/>
        <p:txBody>
          <a:bodyPr>
            <a:normAutofit fontScale="92500" lnSpcReduction="20000"/>
          </a:bodyPr>
          <a:lstStyle/>
          <a:p>
            <a:pPr lvl="1"/>
            <a:endParaRPr lang="fr-BE" altLang="en-US" dirty="0" smtClean="0">
              <a:sym typeface="Arial" charset="0"/>
            </a:endParaRPr>
          </a:p>
          <a:p>
            <a:r>
              <a:rPr lang="nl-BE" dirty="0" err="1" smtClean="0"/>
              <a:t>Vercijfering</a:t>
            </a:r>
            <a:r>
              <a:rPr lang="nl-BE" dirty="0" smtClean="0"/>
              <a:t> van overgemaakte gegevens tussen de verzender en de bestemmeling, zodat deze gegevens onleesbaar zijn voor en onwijzigbaar zijn door derden</a:t>
            </a:r>
          </a:p>
          <a:p>
            <a:endParaRPr lang="nl-BE" dirty="0" smtClean="0"/>
          </a:p>
          <a:p>
            <a:r>
              <a:rPr lang="nl-BE" dirty="0" smtClean="0"/>
              <a:t>2 methodes</a:t>
            </a:r>
          </a:p>
          <a:p>
            <a:pPr lvl="1"/>
            <a:r>
              <a:rPr lang="nl-BE" dirty="0" smtClean="0"/>
              <a:t>wanneer de bestemmeling gekend is bij de verzending: gebruik van asymmetrische </a:t>
            </a:r>
            <a:r>
              <a:rPr lang="nl-BE" dirty="0" err="1" smtClean="0"/>
              <a:t>vercijfering</a:t>
            </a:r>
            <a:r>
              <a:rPr lang="nl-BE" dirty="0" smtClean="0"/>
              <a:t> (2 sleutels)</a:t>
            </a:r>
          </a:p>
          <a:p>
            <a:pPr lvl="1"/>
            <a:endParaRPr lang="nl-BE" dirty="0" smtClean="0"/>
          </a:p>
          <a:p>
            <a:pPr lvl="1"/>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087670"/>
                </a:solidFill>
              </a:rPr>
              <a:t>eHealth</a:t>
            </a:r>
            <a:r>
              <a:rPr lang="nl-BE" dirty="0" smtClean="0"/>
              <a:t>-platform bewaard; de ontcijferingssleutel kan enkel bij het </a:t>
            </a:r>
            <a:r>
              <a:rPr lang="nl-BE" dirty="0" smtClean="0">
                <a:solidFill>
                  <a:srgbClr val="087670"/>
                </a:solidFill>
              </a:rPr>
              <a:t>eHealth</a:t>
            </a:r>
            <a:r>
              <a:rPr lang="nl-BE" dirty="0" smtClean="0"/>
              <a:t>-platform verkregen worden)</a:t>
            </a:r>
          </a:p>
          <a:p>
            <a:endParaRPr lang="en-US" altLang="en-US" dirty="0" smtClean="0"/>
          </a:p>
        </p:txBody>
      </p:sp>
      <p:sp>
        <p:nvSpPr>
          <p:cNvPr id="4" name="Date Placeholder 3"/>
          <p:cNvSpPr>
            <a:spLocks noGrp="1"/>
          </p:cNvSpPr>
          <p:nvPr>
            <p:ph type="dt" sz="half" idx="10"/>
          </p:nvPr>
        </p:nvSpPr>
        <p:spPr/>
        <p:txBody>
          <a:bodyPr/>
          <a:lstStyle/>
          <a:p>
            <a:r>
              <a:rPr lang="fr-FR" smtClean="0"/>
              <a:t>15/03/2018</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100</a:t>
            </a:fld>
            <a:endParaRPr lang="fr-BE"/>
          </a:p>
        </p:txBody>
      </p:sp>
    </p:spTree>
    <p:extLst>
      <p:ext uri="{BB962C8B-B14F-4D97-AF65-F5344CB8AC3E}">
        <p14:creationId xmlns:p14="http://schemas.microsoft.com/office/powerpoint/2010/main" val="26028613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Connector or </a:t>
              </a:r>
            </a:p>
            <a:p>
              <a:pPr eaLnBrk="0" hangingPunct="0">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eaLnBrk="0" hangingPunct="0">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000000"/>
                  </a:solidFill>
                  <a:sym typeface="Arial" charset="0"/>
                </a:rPr>
                <a:t>Sends</a:t>
              </a:r>
              <a:endParaRPr lang="nl-BE" altLang="en-US" sz="1800" dirty="0">
                <a:solidFill>
                  <a:srgbClr val="000000"/>
                </a:solidFill>
                <a:sym typeface="Arial" charset="0"/>
              </a:endParaRPr>
            </a:p>
            <a:p>
              <a:pPr eaLnBrk="0" hangingPunct="0">
                <a:buSzPct val="100000"/>
              </a:pPr>
              <a:r>
                <a:rPr lang="nl-BE" altLang="en-US" sz="1800" dirty="0">
                  <a:solidFill>
                    <a:srgbClr val="000000"/>
                  </a:solidFill>
                  <a:sym typeface="Arial" charset="0"/>
                </a:rPr>
                <a:t>public </a:t>
              </a:r>
              <a:r>
                <a:rPr lang="nl-BE" altLang="en-US" sz="1800" dirty="0" err="1">
                  <a:solidFill>
                    <a:srgbClr val="000000"/>
                  </a:solidFill>
                  <a:sym typeface="Arial" charset="0"/>
                </a:rPr>
                <a:t>key</a:t>
              </a:r>
              <a:endParaRPr lang="nl-BE" altLang="en-US" sz="1800" dirty="0">
                <a:solidFill>
                  <a:srgbClr val="000000"/>
                </a:solidFill>
                <a:sym typeface="Arial" charset="0"/>
              </a:endParaRP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grpSp>
      <p:sp>
        <p:nvSpPr>
          <p:cNvPr id="7" name="Title 6"/>
          <p:cNvSpPr>
            <a:spLocks noGrp="1"/>
          </p:cNvSpPr>
          <p:nvPr>
            <p:ph type="title"/>
          </p:nvPr>
        </p:nvSpPr>
        <p:spPr/>
        <p:txBody>
          <a:bodyPr/>
          <a:lstStyle/>
          <a:p>
            <a:r>
              <a:rPr lang="fr-BE" dirty="0" err="1"/>
              <a:t>Vercijfering</a:t>
            </a:r>
            <a:r>
              <a:rPr lang="fr-BE" dirty="0"/>
              <a:t> </a:t>
            </a:r>
            <a:r>
              <a:rPr lang="fr-BE" dirty="0" err="1"/>
              <a:t>gekende</a:t>
            </a:r>
            <a:r>
              <a:rPr lang="fr-BE" dirty="0"/>
              <a:t> </a:t>
            </a:r>
            <a:r>
              <a:rPr lang="fr-BE" dirty="0" err="1"/>
              <a:t>bestemmeling</a:t>
            </a:r>
            <a:endParaRPr lang="fr-BE" dirty="0"/>
          </a:p>
        </p:txBody>
      </p:sp>
      <p:sp>
        <p:nvSpPr>
          <p:cNvPr id="2" name="Date Placeholder 1"/>
          <p:cNvSpPr>
            <a:spLocks noGrp="1"/>
          </p:cNvSpPr>
          <p:nvPr>
            <p:ph type="dt" sz="half" idx="10"/>
          </p:nvPr>
        </p:nvSpPr>
        <p:spPr/>
        <p:txBody>
          <a:bodyPr/>
          <a:lstStyle/>
          <a:p>
            <a:r>
              <a:rPr lang="fr-FR" smtClean="0"/>
              <a:t>15/03/2018</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101</a:t>
            </a:fld>
            <a:endParaRPr lang="fr-BE"/>
          </a:p>
        </p:txBody>
      </p:sp>
    </p:spTree>
    <p:extLst>
      <p:ext uri="{BB962C8B-B14F-4D97-AF65-F5344CB8AC3E}">
        <p14:creationId xmlns:p14="http://schemas.microsoft.com/office/powerpoint/2010/main" val="33247399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err="1"/>
              <a:t>Vercijfering</a:t>
            </a:r>
            <a:r>
              <a:rPr lang="nl-BE" dirty="0"/>
              <a:t> gekende bestemmeling</a:t>
            </a:r>
            <a:endParaRPr lang="fr-BE" dirty="0"/>
          </a:p>
        </p:txBody>
      </p:sp>
      <p:grpSp>
        <p:nvGrpSpPr>
          <p:cNvPr id="5" name="Group 4"/>
          <p:cNvGrpSpPr/>
          <p:nvPr/>
        </p:nvGrpSpPr>
        <p:grpSpPr>
          <a:xfrm>
            <a:off x="467544"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3E6E5A"/>
                  </a:solidFill>
                  <a:sym typeface="Arial" charset="0"/>
                </a:rPr>
                <a:t>Identification</a:t>
              </a:r>
              <a:r>
                <a:rPr lang="nl-BE" altLang="en-US" sz="1800" dirty="0">
                  <a:solidFill>
                    <a:srgbClr val="3E6E5A"/>
                  </a:solidFill>
                  <a:sym typeface="Arial" charset="0"/>
                </a:rPr>
                <a:t> </a:t>
              </a: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dirty="0" smtClean="0">
                  <a:solidFill>
                    <a:srgbClr val="000000"/>
                  </a:solidFill>
                  <a:sym typeface="Arial" charset="0"/>
                </a:rPr>
                <a:t>        Internet</a:t>
              </a:r>
              <a:endParaRPr lang="nl-BE" altLang="en-US" dirty="0">
                <a:solidFill>
                  <a:srgbClr val="000000"/>
                </a:solidFill>
                <a:sym typeface="Arial" charset="0"/>
              </a:endParaRP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
        <p:nvSpPr>
          <p:cNvPr id="2" name="Date Placeholder 1"/>
          <p:cNvSpPr>
            <a:spLocks noGrp="1"/>
          </p:cNvSpPr>
          <p:nvPr>
            <p:ph type="dt" sz="half" idx="10"/>
          </p:nvPr>
        </p:nvSpPr>
        <p:spPr/>
        <p:txBody>
          <a:bodyPr/>
          <a:lstStyle/>
          <a:p>
            <a:r>
              <a:rPr lang="fr-FR" smtClean="0"/>
              <a:t>15/03/2018</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102</a:t>
            </a:fld>
            <a:endParaRPr lang="fr-BE"/>
          </a:p>
        </p:txBody>
      </p:sp>
    </p:spTree>
    <p:extLst>
      <p:ext uri="{BB962C8B-B14F-4D97-AF65-F5344CB8AC3E}">
        <p14:creationId xmlns:p14="http://schemas.microsoft.com/office/powerpoint/2010/main" val="378067159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628800"/>
            <a:ext cx="7885509" cy="4657130"/>
            <a:chOff x="142875" y="1049338"/>
            <a:chExt cx="8802688" cy="530860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dirty="0" err="1"/>
              <a:t>Vercijfering</a:t>
            </a:r>
            <a:r>
              <a:rPr lang="nl-BE" dirty="0"/>
              <a:t> niet-gekende bestemmeling</a:t>
            </a:r>
            <a:endParaRPr lang="fr-BE" dirty="0"/>
          </a:p>
        </p:txBody>
      </p:sp>
      <p:sp>
        <p:nvSpPr>
          <p:cNvPr id="2" name="Date Placeholder 1"/>
          <p:cNvSpPr>
            <a:spLocks noGrp="1"/>
          </p:cNvSpPr>
          <p:nvPr>
            <p:ph type="dt" sz="half" idx="10"/>
          </p:nvPr>
        </p:nvSpPr>
        <p:spPr/>
        <p:txBody>
          <a:bodyPr/>
          <a:lstStyle/>
          <a:p>
            <a:r>
              <a:rPr lang="fr-FR" smtClean="0"/>
              <a:t>15/03/2018</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103</a:t>
            </a:fld>
            <a:endParaRPr lang="fr-BE"/>
          </a:p>
        </p:txBody>
      </p:sp>
    </p:spTree>
    <p:extLst>
      <p:ext uri="{BB962C8B-B14F-4D97-AF65-F5344CB8AC3E}">
        <p14:creationId xmlns:p14="http://schemas.microsoft.com/office/powerpoint/2010/main" val="38766848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smtClean="0"/>
              <a:t>Timestamping</a:t>
            </a:r>
            <a:endParaRPr lang="fr-BE" dirty="0"/>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fr-FR" smtClean="0"/>
              <a:t>15/03/2018</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104</a:t>
            </a:fld>
            <a:endParaRPr lang="fr-BE"/>
          </a:p>
        </p:txBody>
      </p:sp>
    </p:spTree>
    <p:extLst>
      <p:ext uri="{BB962C8B-B14F-4D97-AF65-F5344CB8AC3E}">
        <p14:creationId xmlns:p14="http://schemas.microsoft.com/office/powerpoint/2010/main" val="148276311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Dashboard </a:t>
            </a:r>
            <a:r>
              <a:rPr lang="nl-BE" dirty="0" smtClean="0">
                <a:solidFill>
                  <a:srgbClr val="087670"/>
                </a:solidFill>
              </a:rPr>
              <a:t>eHealth</a:t>
            </a:r>
            <a:endParaRPr lang="nl-BE" dirty="0">
              <a:solidFill>
                <a:srgbClr val="087670"/>
              </a:solidFill>
            </a:endParaRPr>
          </a:p>
        </p:txBody>
      </p:sp>
      <p:sp>
        <p:nvSpPr>
          <p:cNvPr id="3" name="Tijdelijke aanduiding voor inhoud 2"/>
          <p:cNvSpPr>
            <a:spLocks noGrp="1"/>
          </p:cNvSpPr>
          <p:nvPr>
            <p:ph idx="1"/>
          </p:nvPr>
        </p:nvSpPr>
        <p:spPr/>
        <p:txBody>
          <a:bodyPr>
            <a:normAutofit/>
          </a:bodyPr>
          <a:lstStyle/>
          <a:p>
            <a:r>
              <a:rPr lang="nl-NL" altLang="en-US" sz="2400" dirty="0" smtClean="0">
                <a:sym typeface="Arial" charset="0"/>
              </a:rPr>
              <a:t>Beveiligde toepassing</a:t>
            </a:r>
          </a:p>
          <a:p>
            <a:endParaRPr lang="nl-NL" altLang="en-US" sz="2400" dirty="0" smtClean="0">
              <a:sym typeface="Arial" charset="0"/>
            </a:endParaRPr>
          </a:p>
          <a:p>
            <a:endParaRPr lang="nl-NL" altLang="en-US" sz="2400" dirty="0" smtClean="0">
              <a:sym typeface="Arial" charset="0"/>
            </a:endParaRPr>
          </a:p>
          <a:p>
            <a:r>
              <a:rPr lang="nl-NL" altLang="en-US" sz="2400" dirty="0">
                <a:sym typeface="Arial" charset="0"/>
              </a:rPr>
              <a:t>Z</a:t>
            </a:r>
            <a:r>
              <a:rPr lang="nl-NL" altLang="en-US" sz="2400" dirty="0" smtClean="0">
                <a:sym typeface="Arial" charset="0"/>
              </a:rPr>
              <a:t>icht op </a:t>
            </a:r>
            <a:r>
              <a:rPr lang="nl-NL" altLang="en-US" sz="2400" dirty="0">
                <a:sym typeface="Arial" charset="0"/>
              </a:rPr>
              <a:t>de beschikbaarheid en </a:t>
            </a:r>
            <a:r>
              <a:rPr lang="nl-NL" altLang="en-US" sz="2400" dirty="0" smtClean="0">
                <a:sym typeface="Arial" charset="0"/>
              </a:rPr>
              <a:t>performante </a:t>
            </a:r>
            <a:r>
              <a:rPr lang="nl-NL" altLang="en-US" sz="2400" dirty="0">
                <a:sym typeface="Arial" charset="0"/>
              </a:rPr>
              <a:t>van het reële verkeer inzake </a:t>
            </a:r>
            <a:r>
              <a:rPr lang="nl-NL" altLang="en-US" sz="2400" dirty="0" smtClean="0">
                <a:sym typeface="Arial" charset="0"/>
              </a:rPr>
              <a:t>basisdiensten</a:t>
            </a:r>
          </a:p>
          <a:p>
            <a:endParaRPr lang="nl-NL" altLang="en-US" sz="2400" dirty="0" smtClean="0">
              <a:sym typeface="Arial" charset="0"/>
            </a:endParaRPr>
          </a:p>
          <a:p>
            <a:endParaRPr lang="nl-NL" altLang="en-US" sz="2400" dirty="0">
              <a:sym typeface="Arial" charset="0"/>
            </a:endParaRPr>
          </a:p>
          <a:p>
            <a:r>
              <a:rPr lang="nl-NL" altLang="en-US" sz="2400" dirty="0">
                <a:sym typeface="Arial" charset="0"/>
                <a:hlinkClick r:id="rId2"/>
              </a:rPr>
              <a:t>https://www.vas.ehealth.fgov.be/ehealthmonitoring</a:t>
            </a:r>
            <a:r>
              <a:rPr lang="nl-NL" altLang="en-US" sz="2400" dirty="0" smtClean="0">
                <a:sym typeface="Arial" charset="0"/>
                <a:hlinkClick r:id="rId2"/>
              </a:rPr>
              <a:t>/</a:t>
            </a:r>
            <a:endParaRPr lang="nl-NL" altLang="en-US" sz="2400" dirty="0" smtClean="0">
              <a:sym typeface="Arial" charset="0"/>
            </a:endParaRPr>
          </a:p>
          <a:p>
            <a:endParaRPr lang="nl-NL" altLang="en-US" dirty="0">
              <a:sym typeface="Arial" charset="0"/>
            </a:endParaRPr>
          </a:p>
          <a:p>
            <a:endParaRPr lang="nl-BE" altLang="en-US" dirty="0">
              <a:sym typeface="Arial" charset="0"/>
            </a:endParaRPr>
          </a:p>
        </p:txBody>
      </p:sp>
      <p:sp>
        <p:nvSpPr>
          <p:cNvPr id="7" name="Date Placeholder 6"/>
          <p:cNvSpPr>
            <a:spLocks noGrp="1"/>
          </p:cNvSpPr>
          <p:nvPr>
            <p:ph type="dt" sz="half" idx="10"/>
          </p:nvPr>
        </p:nvSpPr>
        <p:spPr/>
        <p:txBody>
          <a:bodyPr/>
          <a:lstStyle/>
          <a:p>
            <a:r>
              <a:rPr lang="fr-FR" smtClean="0"/>
              <a:t>15/03/2018</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105</a:t>
            </a:fld>
            <a:endParaRPr lang="fr-BE"/>
          </a:p>
        </p:txBody>
      </p:sp>
    </p:spTree>
    <p:extLst>
      <p:ext uri="{BB962C8B-B14F-4D97-AF65-F5344CB8AC3E}">
        <p14:creationId xmlns:p14="http://schemas.microsoft.com/office/powerpoint/2010/main" val="25740507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Dashboard </a:t>
            </a:r>
            <a:r>
              <a:rPr lang="nl-BE" dirty="0" smtClean="0">
                <a:solidFill>
                  <a:srgbClr val="087670"/>
                </a:solidFill>
              </a:rPr>
              <a:t>eHealth</a:t>
            </a:r>
            <a:endParaRPr lang="nl-BE" dirty="0">
              <a:solidFill>
                <a:srgbClr val="087670"/>
              </a:solidFill>
            </a:endParaRPr>
          </a:p>
        </p:txBody>
      </p:sp>
      <p:pic>
        <p:nvPicPr>
          <p:cNvPr id="11" name="Picture 10"/>
          <p:cNvPicPr/>
          <p:nvPr/>
        </p:nvPicPr>
        <p:blipFill>
          <a:blip r:embed="rId2"/>
          <a:stretch>
            <a:fillRect/>
          </a:stretch>
        </p:blipFill>
        <p:spPr>
          <a:xfrm>
            <a:off x="827584" y="1484784"/>
            <a:ext cx="7560840" cy="4319291"/>
          </a:xfrm>
          <a:prstGeom prst="rect">
            <a:avLst/>
          </a:prstGeom>
        </p:spPr>
      </p:pic>
      <p:sp>
        <p:nvSpPr>
          <p:cNvPr id="7" name="Date Placeholder 6"/>
          <p:cNvSpPr>
            <a:spLocks noGrp="1"/>
          </p:cNvSpPr>
          <p:nvPr>
            <p:ph type="dt" sz="half" idx="10"/>
          </p:nvPr>
        </p:nvSpPr>
        <p:spPr/>
        <p:txBody>
          <a:bodyPr/>
          <a:lstStyle/>
          <a:p>
            <a:r>
              <a:rPr lang="fr-FR" smtClean="0"/>
              <a:t>15/03/2018</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106</a:t>
            </a:fld>
            <a:endParaRPr lang="fr-BE"/>
          </a:p>
        </p:txBody>
      </p:sp>
    </p:spTree>
    <p:extLst>
      <p:ext uri="{BB962C8B-B14F-4D97-AF65-F5344CB8AC3E}">
        <p14:creationId xmlns:p14="http://schemas.microsoft.com/office/powerpoint/2010/main" val="8479953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Dashboard </a:t>
            </a:r>
            <a:r>
              <a:rPr lang="nl-BE" dirty="0" smtClean="0">
                <a:solidFill>
                  <a:srgbClr val="087670"/>
                </a:solidFill>
              </a:rPr>
              <a:t>eHealth</a:t>
            </a:r>
            <a:endParaRPr lang="nl-BE" dirty="0">
              <a:solidFill>
                <a:srgbClr val="087670"/>
              </a:solidFill>
            </a:endParaRPr>
          </a:p>
        </p:txBody>
      </p:sp>
      <p:sp>
        <p:nvSpPr>
          <p:cNvPr id="3" name="Tijdelijke aanduiding voor inhoud 2"/>
          <p:cNvSpPr>
            <a:spLocks noGrp="1"/>
          </p:cNvSpPr>
          <p:nvPr>
            <p:ph idx="1"/>
          </p:nvPr>
        </p:nvSpPr>
        <p:spPr/>
        <p:txBody>
          <a:bodyPr>
            <a:normAutofit fontScale="85000" lnSpcReduction="10000"/>
          </a:bodyPr>
          <a:lstStyle/>
          <a:p>
            <a:r>
              <a:rPr lang="nl-NL" altLang="en-US" dirty="0" smtClean="0">
                <a:sym typeface="Arial" charset="0"/>
              </a:rPr>
              <a:t>Dashboard </a:t>
            </a:r>
            <a:r>
              <a:rPr lang="nl-NL" altLang="en-US" dirty="0">
                <a:sym typeface="Arial" charset="0"/>
              </a:rPr>
              <a:t>van de driemaandelijkse </a:t>
            </a:r>
            <a:r>
              <a:rPr lang="nl-NL" altLang="en-US" dirty="0" err="1">
                <a:sym typeface="Arial" charset="0"/>
              </a:rPr>
              <a:t>SLA’s</a:t>
            </a:r>
            <a:r>
              <a:rPr lang="nl-NL" altLang="en-US" dirty="0">
                <a:sym typeface="Arial" charset="0"/>
              </a:rPr>
              <a:t> zoals voorgesteld aan het Beheerscomité.</a:t>
            </a:r>
          </a:p>
          <a:p>
            <a:endParaRPr lang="nl-NL" altLang="en-US" dirty="0" smtClean="0">
              <a:sym typeface="Arial" charset="0"/>
            </a:endParaRPr>
          </a:p>
          <a:p>
            <a:endParaRPr lang="nl-NL" altLang="en-US" dirty="0">
              <a:sym typeface="Arial" charset="0"/>
            </a:endParaRPr>
          </a:p>
          <a:p>
            <a:endParaRPr lang="nl-NL" altLang="en-US" dirty="0" smtClean="0">
              <a:sym typeface="Arial" charset="0"/>
            </a:endParaRPr>
          </a:p>
          <a:p>
            <a:r>
              <a:rPr lang="nl-NL" altLang="en-US" dirty="0" smtClean="0">
                <a:sym typeface="Arial" charset="0"/>
              </a:rPr>
              <a:t>De </a:t>
            </a:r>
            <a:r>
              <a:rPr lang="nl-NL" altLang="en-US" dirty="0">
                <a:sym typeface="Arial" charset="0"/>
              </a:rPr>
              <a:t>beschikbaarheid wordt weergegeven aan de hand van de volgende </a:t>
            </a:r>
            <a:r>
              <a:rPr lang="nl-NL" altLang="en-US" dirty="0" smtClean="0">
                <a:sym typeface="Arial" charset="0"/>
              </a:rPr>
              <a:t>meetpunten</a:t>
            </a:r>
            <a:endParaRPr lang="nl-NL" altLang="en-US" dirty="0">
              <a:sym typeface="Arial" charset="0"/>
            </a:endParaRPr>
          </a:p>
          <a:p>
            <a:pPr lvl="1"/>
            <a:r>
              <a:rPr lang="nl-NL" altLang="en-US" dirty="0">
                <a:sym typeface="Arial" charset="0"/>
              </a:rPr>
              <a:t>http 200 </a:t>
            </a:r>
            <a:r>
              <a:rPr lang="nl-NL" altLang="en-US" dirty="0" smtClean="0">
                <a:sym typeface="Arial" charset="0"/>
              </a:rPr>
              <a:t>&gt; </a:t>
            </a:r>
            <a:r>
              <a:rPr lang="nl-NL" altLang="en-US" dirty="0">
                <a:sym typeface="Arial" charset="0"/>
              </a:rPr>
              <a:t>of = 99.5% : groen</a:t>
            </a:r>
          </a:p>
          <a:p>
            <a:pPr lvl="1"/>
            <a:r>
              <a:rPr lang="nl-NL" altLang="en-US" dirty="0">
                <a:sym typeface="Arial" charset="0"/>
              </a:rPr>
              <a:t>http 200 </a:t>
            </a:r>
            <a:r>
              <a:rPr lang="nl-NL" altLang="en-US" dirty="0" smtClean="0">
                <a:sym typeface="Arial" charset="0"/>
              </a:rPr>
              <a:t>&lt; 50 </a:t>
            </a:r>
            <a:r>
              <a:rPr lang="nl-NL" altLang="en-US" dirty="0">
                <a:sym typeface="Arial" charset="0"/>
              </a:rPr>
              <a:t>% : rood</a:t>
            </a:r>
          </a:p>
          <a:p>
            <a:endParaRPr lang="nl-NL" altLang="en-US" dirty="0" smtClean="0">
              <a:sym typeface="Arial" charset="0"/>
            </a:endParaRPr>
          </a:p>
          <a:p>
            <a:r>
              <a:rPr lang="nl-NL" altLang="en-US" dirty="0" smtClean="0">
                <a:sym typeface="Arial" charset="0"/>
              </a:rPr>
              <a:t>De </a:t>
            </a:r>
            <a:r>
              <a:rPr lang="nl-NL" altLang="en-US" dirty="0" err="1">
                <a:sym typeface="Arial" charset="0"/>
              </a:rPr>
              <a:t>performantie</a:t>
            </a:r>
            <a:r>
              <a:rPr lang="nl-NL" altLang="en-US" dirty="0">
                <a:sym typeface="Arial" charset="0"/>
              </a:rPr>
              <a:t> wordt weergegeven aan de hand van de volgende </a:t>
            </a:r>
            <a:r>
              <a:rPr lang="nl-NL" altLang="en-US" dirty="0" smtClean="0">
                <a:sym typeface="Arial" charset="0"/>
              </a:rPr>
              <a:t>meetpunten</a:t>
            </a:r>
            <a:endParaRPr lang="nl-NL" altLang="en-US" dirty="0">
              <a:sym typeface="Arial" charset="0"/>
            </a:endParaRPr>
          </a:p>
          <a:p>
            <a:pPr lvl="1"/>
            <a:r>
              <a:rPr lang="nl-NL" altLang="en-US" dirty="0" smtClean="0">
                <a:sym typeface="Arial" charset="0"/>
              </a:rPr>
              <a:t>aantal </a:t>
            </a:r>
            <a:r>
              <a:rPr lang="nl-NL" altLang="en-US" dirty="0">
                <a:sym typeface="Arial" charset="0"/>
              </a:rPr>
              <a:t>transacties &gt; y % binnen de x seconden: groen	</a:t>
            </a:r>
          </a:p>
          <a:p>
            <a:pPr lvl="1"/>
            <a:r>
              <a:rPr lang="nl-NL" altLang="en-US" dirty="0" smtClean="0">
                <a:sym typeface="Arial" charset="0"/>
              </a:rPr>
              <a:t>aantal </a:t>
            </a:r>
            <a:r>
              <a:rPr lang="nl-NL" altLang="en-US" dirty="0">
                <a:sym typeface="Arial" charset="0"/>
              </a:rPr>
              <a:t>transacties &lt; 50 % binnen de x seconden: rood</a:t>
            </a:r>
          </a:p>
          <a:p>
            <a:endParaRPr lang="nl-BE" altLang="en-US" dirty="0">
              <a:sym typeface="Arial" charset="0"/>
            </a:endParaRPr>
          </a:p>
        </p:txBody>
      </p:sp>
      <p:pic>
        <p:nvPicPr>
          <p:cNvPr id="5" name="Picture 4"/>
          <p:cNvPicPr>
            <a:picLocks noChangeAspect="1"/>
          </p:cNvPicPr>
          <p:nvPr/>
        </p:nvPicPr>
        <p:blipFill>
          <a:blip r:embed="rId2"/>
          <a:stretch>
            <a:fillRect/>
          </a:stretch>
        </p:blipFill>
        <p:spPr>
          <a:xfrm>
            <a:off x="1403648" y="2060848"/>
            <a:ext cx="5938019" cy="688908"/>
          </a:xfrm>
          <a:prstGeom prst="rect">
            <a:avLst/>
          </a:prstGeom>
        </p:spPr>
      </p:pic>
      <p:sp>
        <p:nvSpPr>
          <p:cNvPr id="8" name="Date Placeholder 7"/>
          <p:cNvSpPr>
            <a:spLocks noGrp="1"/>
          </p:cNvSpPr>
          <p:nvPr>
            <p:ph type="dt" sz="half" idx="10"/>
          </p:nvPr>
        </p:nvSpPr>
        <p:spPr/>
        <p:txBody>
          <a:bodyPr/>
          <a:lstStyle/>
          <a:p>
            <a:r>
              <a:rPr lang="fr-FR" smtClean="0"/>
              <a:t>15/03/2018</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107</a:t>
            </a:fld>
            <a:endParaRPr lang="fr-BE"/>
          </a:p>
        </p:txBody>
      </p:sp>
    </p:spTree>
    <p:extLst>
      <p:ext uri="{BB962C8B-B14F-4D97-AF65-F5344CB8AC3E}">
        <p14:creationId xmlns:p14="http://schemas.microsoft.com/office/powerpoint/2010/main" val="32224903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nl-NL" sz="4000" b="1" dirty="0">
                <a:solidFill>
                  <a:srgbClr val="0C9CE4"/>
                </a:solidFill>
              </a:rPr>
              <a:t>Kruispuntbank Sociale Zekerheid</a:t>
            </a:r>
            <a:r>
              <a:rPr lang="nl-NL" sz="4000" dirty="0" smtClean="0">
                <a:solidFill>
                  <a:srgbClr val="B82400"/>
                </a:solidFill>
              </a:rPr>
              <a:t/>
            </a:r>
            <a:br>
              <a:rPr lang="nl-NL" sz="4000" dirty="0" smtClean="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dirty="0" smtClean="0">
              <a:sym typeface="Arial" pitchFamily="34" charset="0"/>
            </a:endParaRPr>
          </a:p>
          <a:p>
            <a:endParaRPr lang="fr-BE" dirty="0" smtClean="0"/>
          </a:p>
          <a:p>
            <a:endParaRPr lang="fr-BE" dirty="0" smtClean="0">
              <a:sym typeface="Arial" pitchFamily="34" charset="0"/>
            </a:endParaRPr>
          </a:p>
          <a:p>
            <a:endParaRPr lang="fr-F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3429000"/>
            <a:ext cx="3462852" cy="1386726"/>
          </a:xfrm>
          <a:prstGeom prst="rect">
            <a:avLst/>
          </a:prstGeom>
        </p:spPr>
      </p:pic>
    </p:spTree>
    <p:extLst>
      <p:ext uri="{BB962C8B-B14F-4D97-AF65-F5344CB8AC3E}">
        <p14:creationId xmlns:p14="http://schemas.microsoft.com/office/powerpoint/2010/main" val="9935254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NL" dirty="0">
                <a:solidFill>
                  <a:srgbClr val="00B0F0"/>
                </a:solidFill>
              </a:rPr>
              <a:t>Kruispuntbank </a:t>
            </a:r>
            <a:r>
              <a:rPr lang="nl-NL" dirty="0" smtClean="0">
                <a:solidFill>
                  <a:srgbClr val="00B0F0"/>
                </a:solidFill>
              </a:rPr>
              <a:t>Sociale Zekerheid</a:t>
            </a:r>
            <a:endParaRPr lang="fr-BE" dirty="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graphicFrame>
        <p:nvGraphicFramePr>
          <p:cNvPr id="8" name="Content Placeholder 4"/>
          <p:cNvGraphicFramePr>
            <a:graphicFrameLocks/>
          </p:cNvGraphicFramePr>
          <p:nvPr>
            <p:extLst>
              <p:ext uri="{D42A27DB-BD31-4B8C-83A1-F6EECF244321}">
                <p14:modId xmlns:p14="http://schemas.microsoft.com/office/powerpoint/2010/main" val="39224029"/>
              </p:ext>
            </p:extLst>
          </p:nvPr>
        </p:nvGraphicFramePr>
        <p:xfrm>
          <a:off x="611560" y="1340768"/>
          <a:ext cx="7772806" cy="4608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109</a:t>
            </a:fld>
            <a:r>
              <a:rPr lang="fr-BE" smtClean="0"/>
              <a:t> -</a:t>
            </a:r>
            <a:endParaRPr lang="fr-BE" dirty="0"/>
          </a:p>
        </p:txBody>
      </p:sp>
    </p:spTree>
    <p:extLst>
      <p:ext uri="{BB962C8B-B14F-4D97-AF65-F5344CB8AC3E}">
        <p14:creationId xmlns:p14="http://schemas.microsoft.com/office/powerpoint/2010/main" val="127426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nl-BE" dirty="0" smtClean="0"/>
              <a:t>De huisarts heeft via zijn EMD toegang tot alle relevante, gepubliceerde medische informatie over zijn/haar patiënten</a:t>
            </a:r>
          </a:p>
          <a:p>
            <a:endParaRPr lang="nl-BE" dirty="0" smtClean="0"/>
          </a:p>
          <a:p>
            <a:r>
              <a:rPr lang="nl-BE" dirty="0" smtClean="0"/>
              <a:t>Elke andere zorgverstrekker heeft toegang tot alle relevante, gepubliceerde informatie van zijn/haar patiënten; hiervoor worden filters gedefinieerd; de informatie kan ook multidisciplinair aangevuld worden</a:t>
            </a:r>
          </a:p>
          <a:p>
            <a:endParaRPr lang="nl-BE" dirty="0" smtClean="0"/>
          </a:p>
          <a:p>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552309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BE" dirty="0" smtClean="0"/>
              <a:t>Actoren in sociale sector</a:t>
            </a:r>
            <a:endParaRPr lang="fr-BE" dirty="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9" name="Content Placeholder 2"/>
          <p:cNvSpPr txBox="1">
            <a:spLocks/>
          </p:cNvSpPr>
          <p:nvPr/>
        </p:nvSpPr>
        <p:spPr>
          <a:xfrm>
            <a:off x="457200" y="1052736"/>
            <a:ext cx="8229600" cy="52565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ltLang="en-US" smtClean="0">
                <a:sym typeface="Arial" charset="0"/>
              </a:rPr>
              <a:t>&gt; 240.000 werkgevers</a:t>
            </a:r>
          </a:p>
          <a:p>
            <a:r>
              <a:rPr lang="nl-BE" altLang="en-US" smtClean="0">
                <a:sym typeface="Arial" charset="0"/>
              </a:rPr>
              <a:t>&gt; 1.000.000 zelfstandigen</a:t>
            </a:r>
          </a:p>
          <a:p>
            <a:r>
              <a:rPr lang="nl-BE" altLang="en-US" smtClean="0">
                <a:sym typeface="Arial" charset="0"/>
              </a:rPr>
              <a:t>&gt; 11.000.000 burgers</a:t>
            </a:r>
          </a:p>
          <a:p>
            <a:r>
              <a:rPr lang="nl-BE" altLang="en-US" smtClean="0">
                <a:sym typeface="Arial" charset="0"/>
              </a:rPr>
              <a:t>2.000 instanties actief bij de inning van bijdragen voor of bij het beheer, de uitvoering of de toekenning van</a:t>
            </a:r>
          </a:p>
          <a:p>
            <a:pPr lvl="1"/>
            <a:r>
              <a:rPr lang="nl-BE" altLang="en-US" smtClean="0">
                <a:sym typeface="Arial" charset="0"/>
              </a:rPr>
              <a:t>de sociale verzekeringen (ziekteverzekering, werkloosheidsverzekering, pensioenen, gezinsbijslagen, …) in alle stelsels (werknemers, zelfstandigen, ambtenaren)</a:t>
            </a:r>
          </a:p>
          <a:p>
            <a:pPr lvl="1"/>
            <a:r>
              <a:rPr lang="nl-BE" altLang="en-US" smtClean="0">
                <a:sym typeface="Arial" charset="0"/>
              </a:rPr>
              <a:t>de sociale bijstand (leefloon, tegemoetkomingen aan gehandicapten, …)</a:t>
            </a:r>
          </a:p>
          <a:p>
            <a:pPr lvl="1"/>
            <a:r>
              <a:rPr lang="nl-BE" altLang="en-US" smtClean="0">
                <a:sym typeface="Arial" charset="0"/>
              </a:rPr>
              <a:t>de aanvullende voordelen voorzien in CAO’s</a:t>
            </a:r>
          </a:p>
          <a:p>
            <a:r>
              <a:rPr lang="nl-BE" altLang="en-US" smtClean="0">
                <a:sym typeface="Arial" charset="0"/>
              </a:rPr>
              <a:t>1.000 instanties actief bij het beheer, de uitvoering of de toekenning van</a:t>
            </a:r>
          </a:p>
          <a:p>
            <a:pPr lvl="1"/>
            <a:r>
              <a:rPr lang="nl-BE" altLang="en-US" smtClean="0">
                <a:sym typeface="Arial" charset="0"/>
              </a:rPr>
              <a:t>sociale voordelen voorzien door andere overheidsniveaus dan de federale overheid (gemeenten, steden, provincies, gewesten, gemeenschappen, …)</a:t>
            </a:r>
          </a:p>
          <a:p>
            <a:pPr lvl="1"/>
            <a:r>
              <a:rPr lang="nl-BE" altLang="en-US" smtClean="0">
                <a:sym typeface="Arial" charset="0"/>
              </a:rPr>
              <a:t>afgeleide rechten toegekend op basis van het sociaal statuut van de begunstigde (belastingdiensten, vervoersmaatschappijen, openbare-nutsbedrijven, sociale huisvestingsmaatschappijen, …)</a:t>
            </a:r>
          </a:p>
          <a:p>
            <a:endParaRPr lang="nl-BE" dirty="0"/>
          </a:p>
        </p:txBody>
      </p:sp>
      <p:sp>
        <p:nvSpPr>
          <p:cNvPr id="10" name="Slide Number Placeholder 9"/>
          <p:cNvSpPr>
            <a:spLocks noGrp="1"/>
          </p:cNvSpPr>
          <p:nvPr>
            <p:ph type="sldNum" sz="quarter" idx="4"/>
          </p:nvPr>
        </p:nvSpPr>
        <p:spPr/>
        <p:txBody>
          <a:bodyPr/>
          <a:lstStyle/>
          <a:p>
            <a:r>
              <a:rPr lang="fr-BE" smtClean="0"/>
              <a:t>- </a:t>
            </a:r>
            <a:fld id="{30A9230E-FFBB-4CCB-ABD7-198084EDE768}" type="slidenum">
              <a:rPr lang="fr-BE" smtClean="0"/>
              <a:pPr/>
              <a:t>110</a:t>
            </a:fld>
            <a:r>
              <a:rPr lang="fr-BE" smtClean="0"/>
              <a:t> -</a:t>
            </a:r>
            <a:endParaRPr lang="fr-BE" dirty="0"/>
          </a:p>
        </p:txBody>
      </p:sp>
    </p:spTree>
    <p:extLst>
      <p:ext uri="{BB962C8B-B14F-4D97-AF65-F5344CB8AC3E}">
        <p14:creationId xmlns:p14="http://schemas.microsoft.com/office/powerpoint/2010/main" val="1999790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BE" dirty="0"/>
              <a:t>Verwachtingen </a:t>
            </a:r>
            <a:r>
              <a:rPr lang="nl-BE" dirty="0" smtClean="0"/>
              <a:t>burgers &amp; ondernemingen</a:t>
            </a:r>
            <a:endParaRPr lang="fr-BE" dirty="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8" name="Content Placeholder 2"/>
          <p:cNvSpPr txBox="1">
            <a:spLocks/>
          </p:cNvSpPr>
          <p:nvPr/>
        </p:nvSpPr>
        <p:spPr>
          <a:xfrm>
            <a:off x="457200" y="1052736"/>
            <a:ext cx="8229600" cy="52565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ltLang="fr-FR" smtClean="0"/>
              <a:t>Effectieve sociale bescherming</a:t>
            </a:r>
          </a:p>
          <a:p>
            <a:r>
              <a:rPr lang="nl-BE" altLang="fr-FR" smtClean="0"/>
              <a:t>Geïntegreerde diensten</a:t>
            </a:r>
          </a:p>
          <a:p>
            <a:pPr lvl="1"/>
            <a:r>
              <a:rPr lang="nl-BE" altLang="fr-FR" smtClean="0"/>
              <a:t>afgestemd op hun concrete situatie, waar mogelijk gepersonaliseerd</a:t>
            </a:r>
          </a:p>
          <a:p>
            <a:pPr lvl="1"/>
            <a:r>
              <a:rPr lang="nl-BE" altLang="fr-FR" smtClean="0"/>
              <a:t>aangeboden bij evenementen die zich voordoen tijdens hun levenscyclus (geboorte, school, werk, verhuis, ziekte, pensioen, overlijden, start van een onderneming, …)</a:t>
            </a:r>
          </a:p>
          <a:p>
            <a:pPr lvl="1"/>
            <a:r>
              <a:rPr lang="nl-BE" altLang="fr-FR" smtClean="0"/>
              <a:t>over overheidsniveaus, overheidsdiensten en private instanties heen</a:t>
            </a:r>
          </a:p>
          <a:p>
            <a:r>
              <a:rPr lang="nl-BE" altLang="fr-FR" smtClean="0"/>
              <a:t>Afgestemd op de eigen processen</a:t>
            </a:r>
          </a:p>
          <a:p>
            <a:r>
              <a:rPr lang="nl-BE" altLang="fr-FR" smtClean="0"/>
              <a:t>Met een minimum aan kosten en administratieve formaliteiten</a:t>
            </a:r>
          </a:p>
          <a:p>
            <a:r>
              <a:rPr lang="nl-BE" altLang="fr-FR" smtClean="0"/>
              <a:t>Zo mogelijk automatisch verstrekt</a:t>
            </a:r>
            <a:endParaRPr lang="nl-BE" altLang="fr-FR"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111</a:t>
            </a:fld>
            <a:r>
              <a:rPr lang="fr-BE" smtClean="0"/>
              <a:t> -</a:t>
            </a:r>
            <a:endParaRPr lang="fr-BE" dirty="0"/>
          </a:p>
        </p:txBody>
      </p:sp>
    </p:spTree>
    <p:extLst>
      <p:ext uri="{BB962C8B-B14F-4D97-AF65-F5344CB8AC3E}">
        <p14:creationId xmlns:p14="http://schemas.microsoft.com/office/powerpoint/2010/main" val="12807053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BE" dirty="0"/>
              <a:t>Verwachtingen </a:t>
            </a:r>
            <a:r>
              <a:rPr lang="nl-BE" dirty="0" smtClean="0"/>
              <a:t>burgers &amp; ondernemingen</a:t>
            </a:r>
            <a:endParaRPr lang="fr-BE" dirty="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9" name="Content Placeholder 2"/>
          <p:cNvSpPr txBox="1">
            <a:spLocks/>
          </p:cNvSpPr>
          <p:nvPr/>
        </p:nvSpPr>
        <p:spPr>
          <a:xfrm>
            <a:off x="457200" y="1052736"/>
            <a:ext cx="8229600"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ltLang="fr-FR" smtClean="0"/>
              <a:t>Met actieve inbreng van de gebruiker (zelfbediening - zelfsturing - opvolging)</a:t>
            </a:r>
          </a:p>
          <a:p>
            <a:r>
              <a:rPr lang="nl-BE" altLang="fr-FR" smtClean="0"/>
              <a:t>Steeds up to date</a:t>
            </a:r>
          </a:p>
          <a:p>
            <a:r>
              <a:rPr lang="nl-BE" altLang="fr-FR" smtClean="0"/>
              <a:t>Performant en gebruiksvriendelijk aangeboden</a:t>
            </a:r>
          </a:p>
          <a:p>
            <a:r>
              <a:rPr lang="nl-BE" altLang="fr-FR" smtClean="0"/>
              <a:t>Betrouwbaar, veilig en permanent beschikbaar</a:t>
            </a:r>
          </a:p>
          <a:p>
            <a:r>
              <a:rPr lang="nl-BE" altLang="fr-FR" smtClean="0"/>
              <a:t>Via de kanalen van hun keuze (elektronisch, mobiel elektronisch, telefonisch, rechtstreeks contact, …)</a:t>
            </a:r>
          </a:p>
          <a:p>
            <a:r>
              <a:rPr lang="nl-BE" altLang="fr-FR" smtClean="0"/>
              <a:t>Met respect voor de bescherming van hun persoonlijke levenssfeer</a:t>
            </a:r>
            <a:endParaRPr lang="nl-BE" altLang="fr-FR"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112</a:t>
            </a:fld>
            <a:r>
              <a:rPr lang="fr-BE" smtClean="0"/>
              <a:t> -</a:t>
            </a:r>
            <a:endParaRPr lang="fr-BE" dirty="0"/>
          </a:p>
        </p:txBody>
      </p:sp>
    </p:spTree>
    <p:extLst>
      <p:ext uri="{BB962C8B-B14F-4D97-AF65-F5344CB8AC3E}">
        <p14:creationId xmlns:p14="http://schemas.microsoft.com/office/powerpoint/2010/main" val="25035244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BE" dirty="0"/>
              <a:t>Wensen overheid</a:t>
            </a:r>
            <a:endParaRPr lang="fr-BE" dirty="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8" name="Content Placeholder 2"/>
          <p:cNvSpPr txBox="1">
            <a:spLocks/>
          </p:cNvSpPr>
          <p:nvPr/>
        </p:nvSpPr>
        <p:spPr>
          <a:xfrm>
            <a:off x="457200" y="1052736"/>
            <a:ext cx="8229600" cy="52565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ltLang="fr-FR" smtClean="0"/>
              <a:t>Burgers en ondernemingen die tevreden zijn omdat ze een dienstverlening krijgen die voldoet aan hun verwachtingen</a:t>
            </a:r>
          </a:p>
          <a:p>
            <a:r>
              <a:rPr lang="nl-BE" altLang="fr-FR" smtClean="0"/>
              <a:t>Maximaliseren van de effectiviteit van het beleid</a:t>
            </a:r>
          </a:p>
          <a:p>
            <a:r>
              <a:rPr lang="nl-BE" altLang="fr-FR" smtClean="0"/>
              <a:t>Kostenbeheersing voor alle betrokkenen</a:t>
            </a:r>
          </a:p>
          <a:p>
            <a:r>
              <a:rPr lang="nl-BE" altLang="fr-FR" smtClean="0"/>
              <a:t>Optimaliseren van de efficiëntie van de werking van de overheidsdiensten en de private instanties met opdrachten van algemeen belang</a:t>
            </a:r>
          </a:p>
          <a:p>
            <a:r>
              <a:rPr lang="nl-BE" altLang="fr-FR" smtClean="0"/>
              <a:t>Vermijden en bestrijden van fraude</a:t>
            </a:r>
          </a:p>
          <a:p>
            <a:r>
              <a:rPr lang="nl-BE" altLang="fr-FR" smtClean="0"/>
              <a:t>Degelijke ondersteuning van het beleid</a:t>
            </a:r>
          </a:p>
          <a:p>
            <a:r>
              <a:rPr lang="nl-BE" altLang="fr-FR" smtClean="0"/>
              <a:t>Bevorderen van de sociale inclusie</a:t>
            </a:r>
            <a:endParaRPr lang="nl-BE" altLang="fr-FR"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113</a:t>
            </a:fld>
            <a:r>
              <a:rPr lang="fr-BE" smtClean="0"/>
              <a:t> -</a:t>
            </a:r>
            <a:endParaRPr lang="fr-BE" dirty="0"/>
          </a:p>
        </p:txBody>
      </p:sp>
    </p:spTree>
    <p:extLst>
      <p:ext uri="{BB962C8B-B14F-4D97-AF65-F5344CB8AC3E}">
        <p14:creationId xmlns:p14="http://schemas.microsoft.com/office/powerpoint/2010/main" val="27693667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Date Placeholder 3"/>
          <p:cNvSpPr>
            <a:spLocks noGrp="1"/>
          </p:cNvSpPr>
          <p:nvPr>
            <p:ph type="dt" sz="half" idx="2"/>
          </p:nvPr>
        </p:nvSpPr>
        <p:spPr/>
        <p:txBody>
          <a:bodyPr/>
          <a:lstStyle/>
          <a:p>
            <a:r>
              <a:rPr lang="fr-FR" smtClean="0"/>
              <a:t>15/03/2018</a:t>
            </a:r>
            <a:endParaRPr lang="fr-BE" dirty="0"/>
          </a:p>
        </p:txBody>
      </p:sp>
      <p:sp>
        <p:nvSpPr>
          <p:cNvPr id="2" name="Title 1"/>
          <p:cNvSpPr>
            <a:spLocks noGrp="1"/>
          </p:cNvSpPr>
          <p:nvPr>
            <p:ph type="title" idx="4294967295"/>
          </p:nvPr>
        </p:nvSpPr>
        <p:spPr>
          <a:xfrm>
            <a:off x="0" y="0"/>
            <a:ext cx="9144000" cy="908050"/>
          </a:xfrm>
        </p:spPr>
        <p:txBody>
          <a:bodyPr/>
          <a:lstStyle/>
          <a:p>
            <a:r>
              <a:rPr lang="nl-NL" dirty="0" smtClean="0">
                <a:solidFill>
                  <a:srgbClr val="00B0F0"/>
                </a:solidFill>
                <a:latin typeface="+mn-lt"/>
              </a:rPr>
              <a:t>Doel</a:t>
            </a:r>
            <a:endParaRPr lang="fr-BE" dirty="0">
              <a:solidFill>
                <a:srgbClr val="00B0F0"/>
              </a:solidFill>
              <a:latin typeface="+mn-lt"/>
            </a:endParaRPr>
          </a:p>
        </p:txBody>
      </p:sp>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883525" y="6237288"/>
            <a:ext cx="1260475" cy="504825"/>
          </a:xfrm>
        </p:spPr>
      </p:pic>
      <p:sp>
        <p:nvSpPr>
          <p:cNvPr id="9" name="Rectangle 3"/>
          <p:cNvSpPr txBox="1">
            <a:spLocks noChangeArrowheads="1"/>
          </p:cNvSpPr>
          <p:nvPr/>
        </p:nvSpPr>
        <p:spPr>
          <a:xfrm>
            <a:off x="457200" y="1052736"/>
            <a:ext cx="8229600" cy="52894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altLang="en-US" sz="2600" dirty="0">
                <a:latin typeface="Arial" panose="020B0604020202020204" pitchFamily="34" charset="0"/>
                <a:cs typeface="Arial" panose="020B0604020202020204" pitchFamily="34" charset="0"/>
              </a:rPr>
              <a:t>O</a:t>
            </a:r>
            <a:r>
              <a:rPr lang="nl-NL" altLang="en-US" sz="2600" dirty="0" smtClean="0">
                <a:latin typeface="Arial" panose="020B0604020202020204" pitchFamily="34" charset="0"/>
                <a:cs typeface="Arial" panose="020B0604020202020204" pitchFamily="34" charset="0"/>
              </a:rPr>
              <a:t>ptreden </a:t>
            </a:r>
            <a:r>
              <a:rPr lang="nl-NL" altLang="en-US" sz="2600" dirty="0">
                <a:latin typeface="Arial" panose="020B0604020202020204" pitchFamily="34" charset="0"/>
                <a:cs typeface="Arial" panose="020B0604020202020204" pitchFamily="34" charset="0"/>
              </a:rPr>
              <a:t>als motor en coördinator van het e-</a:t>
            </a:r>
            <a:r>
              <a:rPr lang="nl-NL" altLang="en-US" sz="2600" dirty="0" err="1">
                <a:latin typeface="Arial" panose="020B0604020202020204" pitchFamily="34" charset="0"/>
                <a:cs typeface="Arial" panose="020B0604020202020204" pitchFamily="34" charset="0"/>
              </a:rPr>
              <a:t>government</a:t>
            </a:r>
            <a:r>
              <a:rPr lang="nl-NL" altLang="en-US" sz="2600" dirty="0">
                <a:latin typeface="Arial" panose="020B0604020202020204" pitchFamily="34" charset="0"/>
                <a:cs typeface="Arial" panose="020B0604020202020204" pitchFamily="34" charset="0"/>
              </a:rPr>
              <a:t> in de sociale </a:t>
            </a:r>
            <a:r>
              <a:rPr lang="nl-NL" altLang="en-US" sz="2600" dirty="0" smtClean="0">
                <a:latin typeface="Arial" panose="020B0604020202020204" pitchFamily="34" charset="0"/>
                <a:cs typeface="Arial" panose="020B0604020202020204" pitchFamily="34" charset="0"/>
              </a:rPr>
              <a:t>sector</a:t>
            </a:r>
          </a:p>
          <a:p>
            <a:endParaRPr lang="nl-NL" altLang="en-US" sz="400" dirty="0">
              <a:latin typeface="Arial" panose="020B0604020202020204" pitchFamily="34" charset="0"/>
              <a:cs typeface="Arial" panose="020B0604020202020204" pitchFamily="34" charset="0"/>
            </a:endParaRPr>
          </a:p>
          <a:p>
            <a:r>
              <a:rPr lang="nl-NL" altLang="en-US" sz="2600" dirty="0" smtClean="0">
                <a:latin typeface="Arial" panose="020B0604020202020204" pitchFamily="34" charset="0"/>
                <a:cs typeface="Arial" panose="020B0604020202020204" pitchFamily="34" charset="0"/>
              </a:rPr>
              <a:t>De </a:t>
            </a:r>
            <a:r>
              <a:rPr lang="nl-NL" altLang="en-US" sz="2600" dirty="0">
                <a:latin typeface="Arial" panose="020B0604020202020204" pitchFamily="34" charset="0"/>
                <a:cs typeface="Arial" panose="020B0604020202020204" pitchFamily="34" charset="0"/>
              </a:rPr>
              <a:t>actoren op het terrein samenbrengen en doen meewerken aan de verbetering van de kwaliteit, de doeltreffendheid, de efficiëntie en de </a:t>
            </a:r>
            <a:r>
              <a:rPr lang="nl-NL" altLang="en-US" sz="2600" dirty="0" err="1">
                <a:latin typeface="Arial" panose="020B0604020202020204" pitchFamily="34" charset="0"/>
                <a:cs typeface="Arial" panose="020B0604020202020204" pitchFamily="34" charset="0"/>
              </a:rPr>
              <a:t>performantie</a:t>
            </a:r>
            <a:r>
              <a:rPr lang="nl-NL" altLang="en-US" sz="2600" dirty="0">
                <a:latin typeface="Arial" panose="020B0604020202020204" pitchFamily="34" charset="0"/>
                <a:cs typeface="Arial" panose="020B0604020202020204" pitchFamily="34" charset="0"/>
              </a:rPr>
              <a:t> van de sociale </a:t>
            </a:r>
            <a:r>
              <a:rPr lang="nl-NL" altLang="en-US" sz="2600" dirty="0" smtClean="0">
                <a:latin typeface="Arial" panose="020B0604020202020204" pitchFamily="34" charset="0"/>
                <a:cs typeface="Arial" panose="020B0604020202020204" pitchFamily="34" charset="0"/>
              </a:rPr>
              <a:t>sector</a:t>
            </a:r>
          </a:p>
          <a:p>
            <a:endParaRPr lang="nl-NL" altLang="en-US" sz="400" dirty="0">
              <a:latin typeface="Arial" panose="020B0604020202020204" pitchFamily="34" charset="0"/>
              <a:cs typeface="Arial" panose="020B0604020202020204" pitchFamily="34" charset="0"/>
            </a:endParaRPr>
          </a:p>
          <a:p>
            <a:r>
              <a:rPr lang="nl-NL" altLang="en-US" sz="2600" dirty="0" smtClean="0">
                <a:latin typeface="Arial" panose="020B0604020202020204" pitchFamily="34" charset="0"/>
                <a:cs typeface="Arial" panose="020B0604020202020204" pitchFamily="34" charset="0"/>
              </a:rPr>
              <a:t>IJveren </a:t>
            </a:r>
            <a:r>
              <a:rPr lang="nl-NL" altLang="en-US" sz="2600" dirty="0">
                <a:latin typeface="Arial" panose="020B0604020202020204" pitchFamily="34" charset="0"/>
                <a:cs typeface="Arial" panose="020B0604020202020204" pitchFamily="34" charset="0"/>
              </a:rPr>
              <a:t>voor een herziening van de processen en relaties tussen de 3.000 </a:t>
            </a:r>
            <a:r>
              <a:rPr lang="nl-NL" altLang="en-US" sz="2600" dirty="0" smtClean="0">
                <a:latin typeface="Arial" panose="020B0604020202020204" pitchFamily="34" charset="0"/>
                <a:cs typeface="Arial" panose="020B0604020202020204" pitchFamily="34" charset="0"/>
              </a:rPr>
              <a:t>actoren </a:t>
            </a:r>
            <a:r>
              <a:rPr lang="nl-NL" altLang="en-US" sz="2600" dirty="0">
                <a:latin typeface="Arial" panose="020B0604020202020204" pitchFamily="34" charset="0"/>
                <a:cs typeface="Arial" panose="020B0604020202020204" pitchFamily="34" charset="0"/>
              </a:rPr>
              <a:t>die actief zijn in de sociale sector </a:t>
            </a:r>
            <a:r>
              <a:rPr lang="nl-NL" altLang="en-US" sz="2600" dirty="0" smtClean="0">
                <a:latin typeface="Arial" panose="020B0604020202020204" pitchFamily="34" charset="0"/>
                <a:cs typeface="Arial" panose="020B0604020202020204" pitchFamily="34" charset="0"/>
              </a:rPr>
              <a:t>en </a:t>
            </a:r>
            <a:r>
              <a:rPr lang="nl-NL" altLang="en-US" sz="2600" dirty="0">
                <a:latin typeface="Arial" panose="020B0604020202020204" pitchFamily="34" charset="0"/>
                <a:cs typeface="Arial" panose="020B0604020202020204" pitchFamily="34" charset="0"/>
              </a:rPr>
              <a:t>tussen deze </a:t>
            </a:r>
            <a:r>
              <a:rPr lang="nl-NL" altLang="en-US" sz="2600" dirty="0" smtClean="0">
                <a:latin typeface="Arial" panose="020B0604020202020204" pitchFamily="34" charset="0"/>
                <a:cs typeface="Arial" panose="020B0604020202020204" pitchFamily="34" charset="0"/>
              </a:rPr>
              <a:t>actoren, </a:t>
            </a:r>
            <a:r>
              <a:rPr lang="nl-NL" altLang="en-US" sz="2600" dirty="0">
                <a:latin typeface="Arial" panose="020B0604020202020204" pitchFamily="34" charset="0"/>
                <a:cs typeface="Arial" panose="020B0604020202020204" pitchFamily="34" charset="0"/>
              </a:rPr>
              <a:t>de burgers en de </a:t>
            </a:r>
            <a:r>
              <a:rPr lang="nl-NL" altLang="en-US" sz="2600" dirty="0" smtClean="0">
                <a:latin typeface="Arial" panose="020B0604020202020204" pitchFamily="34" charset="0"/>
                <a:cs typeface="Arial" panose="020B0604020202020204" pitchFamily="34" charset="0"/>
              </a:rPr>
              <a:t>ondernemingen</a:t>
            </a:r>
            <a:endParaRPr lang="nl-BE" altLang="en-US" dirty="0" smtClean="0"/>
          </a:p>
          <a:p>
            <a:endParaRPr lang="nl-BE" altLang="en-US"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114</a:t>
            </a:fld>
            <a:r>
              <a:rPr lang="fr-BE" smtClean="0"/>
              <a:t> -</a:t>
            </a:r>
            <a:endParaRPr lang="fr-BE" dirty="0"/>
          </a:p>
        </p:txBody>
      </p:sp>
    </p:spTree>
    <p:extLst>
      <p:ext uri="{BB962C8B-B14F-4D97-AF65-F5344CB8AC3E}">
        <p14:creationId xmlns:p14="http://schemas.microsoft.com/office/powerpoint/2010/main" val="15078379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fr-BE" dirty="0" err="1" smtClean="0">
                <a:solidFill>
                  <a:srgbClr val="00B0F0"/>
                </a:solidFill>
              </a:rPr>
              <a:t>Resultaten</a:t>
            </a:r>
            <a:endParaRPr lang="fr-BE" dirty="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9" name="Rectangle 3"/>
          <p:cNvSpPr txBox="1">
            <a:spLocks noChangeArrowheads="1"/>
          </p:cNvSpPr>
          <p:nvPr/>
        </p:nvSpPr>
        <p:spPr>
          <a:xfrm>
            <a:off x="457200" y="1052736"/>
            <a:ext cx="8229600" cy="528945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altLang="en-US" dirty="0" smtClean="0">
                <a:latin typeface="Arial" panose="020B0604020202020204" pitchFamily="34" charset="0"/>
                <a:cs typeface="Arial" panose="020B0604020202020204" pitchFamily="34" charset="0"/>
              </a:rPr>
              <a:t>Een </a:t>
            </a:r>
            <a:r>
              <a:rPr lang="nl-NL" altLang="en-US" dirty="0">
                <a:latin typeface="Arial" panose="020B0604020202020204" pitchFamily="34" charset="0"/>
                <a:cs typeface="Arial" panose="020B0604020202020204" pitchFamily="34" charset="0"/>
              </a:rPr>
              <a:t>netwerk met basisdiensten</a:t>
            </a:r>
          </a:p>
          <a:p>
            <a:r>
              <a:rPr lang="nl-NL" altLang="en-US" dirty="0">
                <a:latin typeface="Arial" panose="020B0604020202020204" pitchFamily="34" charset="0"/>
                <a:cs typeface="Arial" panose="020B0604020202020204" pitchFamily="34" charset="0"/>
              </a:rPr>
              <a:t>&gt; </a:t>
            </a:r>
            <a:r>
              <a:rPr lang="nl-NL" altLang="en-US" dirty="0" smtClean="0">
                <a:latin typeface="Arial" panose="020B0604020202020204" pitchFamily="34" charset="0"/>
                <a:cs typeface="Arial" panose="020B0604020202020204" pitchFamily="34" charset="0"/>
              </a:rPr>
              <a:t>1,1 </a:t>
            </a:r>
            <a:r>
              <a:rPr lang="nl-NL" altLang="en-US" dirty="0">
                <a:latin typeface="Arial" panose="020B0604020202020204" pitchFamily="34" charset="0"/>
                <a:cs typeface="Arial" panose="020B0604020202020204" pitchFamily="34" charset="0"/>
              </a:rPr>
              <a:t>miljard </a:t>
            </a:r>
            <a:r>
              <a:rPr lang="nl-NL" altLang="en-US" dirty="0" smtClean="0">
                <a:latin typeface="Arial" panose="020B0604020202020204" pitchFamily="34" charset="0"/>
                <a:cs typeface="Arial" panose="020B0604020202020204" pitchFamily="34" charset="0"/>
              </a:rPr>
              <a:t>elektronische berichten </a:t>
            </a:r>
            <a:r>
              <a:rPr lang="nl-NL" altLang="en-US" dirty="0">
                <a:latin typeface="Arial" panose="020B0604020202020204" pitchFamily="34" charset="0"/>
                <a:cs typeface="Arial" panose="020B0604020202020204" pitchFamily="34" charset="0"/>
              </a:rPr>
              <a:t>uitgewisseld tussen de actoren in de sector in </a:t>
            </a:r>
            <a:r>
              <a:rPr lang="nl-NL" altLang="en-US" dirty="0" smtClean="0">
                <a:latin typeface="Arial" panose="020B0604020202020204" pitchFamily="34" charset="0"/>
                <a:cs typeface="Arial" panose="020B0604020202020204" pitchFamily="34" charset="0"/>
              </a:rPr>
              <a:t>2017</a:t>
            </a:r>
            <a:endParaRPr lang="nl-NL" altLang="en-US" dirty="0">
              <a:latin typeface="Arial" panose="020B0604020202020204" pitchFamily="34" charset="0"/>
              <a:cs typeface="Arial" panose="020B0604020202020204" pitchFamily="34" charset="0"/>
            </a:endParaRPr>
          </a:p>
          <a:p>
            <a:r>
              <a:rPr lang="nl-NL" altLang="en-US" dirty="0" smtClean="0">
                <a:latin typeface="Arial" panose="020B0604020202020204" pitchFamily="34" charset="0"/>
                <a:cs typeface="Arial" panose="020B0604020202020204" pitchFamily="34" charset="0"/>
              </a:rPr>
              <a:t>Unieke </a:t>
            </a:r>
            <a:r>
              <a:rPr lang="nl-NL" altLang="en-US" dirty="0">
                <a:latin typeface="Arial" panose="020B0604020202020204" pitchFamily="34" charset="0"/>
                <a:cs typeface="Arial" panose="020B0604020202020204" pitchFamily="34" charset="0"/>
              </a:rPr>
              <a:t>identificatiesleutel voor elke burger, voor elke onderneming</a:t>
            </a:r>
          </a:p>
          <a:p>
            <a:r>
              <a:rPr lang="nl-NL" altLang="en-US" dirty="0" smtClean="0">
                <a:latin typeface="Arial" panose="020B0604020202020204" pitchFamily="34" charset="0"/>
                <a:cs typeface="Arial" panose="020B0604020202020204" pitchFamily="34" charset="0"/>
              </a:rPr>
              <a:t>Rationalisering</a:t>
            </a:r>
            <a:r>
              <a:rPr lang="nl-NL" altLang="en-US" dirty="0">
                <a:latin typeface="Arial" panose="020B0604020202020204" pitchFamily="34" charset="0"/>
                <a:cs typeface="Arial" panose="020B0604020202020204" pitchFamily="34" charset="0"/>
              </a:rPr>
              <a:t>, unieke inzameling en hergebruik van de informatie</a:t>
            </a:r>
          </a:p>
          <a:p>
            <a:r>
              <a:rPr lang="nl-NL" altLang="en-US" dirty="0">
                <a:latin typeface="Arial" panose="020B0604020202020204" pitchFamily="34" charset="0"/>
                <a:cs typeface="Arial" panose="020B0604020202020204" pitchFamily="34" charset="0"/>
              </a:rPr>
              <a:t>220 gestructureerde berichten en 120 </a:t>
            </a:r>
            <a:r>
              <a:rPr lang="nl-NL" altLang="en-US" dirty="0" err="1">
                <a:latin typeface="Arial" panose="020B0604020202020204" pitchFamily="34" charset="0"/>
                <a:cs typeface="Arial" panose="020B0604020202020204" pitchFamily="34" charset="0"/>
              </a:rPr>
              <a:t>webservices</a:t>
            </a:r>
            <a:r>
              <a:rPr lang="nl-NL" altLang="en-US" dirty="0">
                <a:latin typeface="Arial" panose="020B0604020202020204" pitchFamily="34" charset="0"/>
                <a:cs typeface="Arial" panose="020B0604020202020204" pitchFamily="34" charset="0"/>
              </a:rPr>
              <a:t> in </a:t>
            </a:r>
            <a:r>
              <a:rPr lang="nl-NL" altLang="en-US" dirty="0" smtClean="0">
                <a:latin typeface="Arial" panose="020B0604020202020204" pitchFamily="34" charset="0"/>
                <a:cs typeface="Arial" panose="020B0604020202020204" pitchFamily="34" charset="0"/>
              </a:rPr>
              <a:t>productie tussen actoren in de sector, </a:t>
            </a:r>
            <a:r>
              <a:rPr lang="nl-NL" altLang="en-US" dirty="0">
                <a:latin typeface="Arial" panose="020B0604020202020204" pitchFamily="34" charset="0"/>
                <a:cs typeface="Arial" panose="020B0604020202020204" pitchFamily="34" charset="0"/>
              </a:rPr>
              <a:t>na procesoptimalisatie en machtigingen van het SCSZ</a:t>
            </a:r>
          </a:p>
          <a:p>
            <a:r>
              <a:rPr lang="nl-NL" altLang="en-US" dirty="0" smtClean="0">
                <a:latin typeface="Arial" panose="020B0604020202020204" pitchFamily="34" charset="0"/>
                <a:cs typeface="Arial" panose="020B0604020202020204" pitchFamily="34" charset="0"/>
              </a:rPr>
              <a:t>Multifunctionele </a:t>
            </a:r>
            <a:r>
              <a:rPr lang="nl-NL" altLang="en-US" dirty="0">
                <a:latin typeface="Arial" panose="020B0604020202020204" pitchFamily="34" charset="0"/>
                <a:cs typeface="Arial" panose="020B0604020202020204" pitchFamily="34" charset="0"/>
              </a:rPr>
              <a:t>aangifte </a:t>
            </a:r>
            <a:r>
              <a:rPr lang="nl-NL" altLang="en-US" dirty="0" smtClean="0">
                <a:latin typeface="Arial" panose="020B0604020202020204" pitchFamily="34" charset="0"/>
                <a:cs typeface="Arial" panose="020B0604020202020204" pitchFamily="34" charset="0"/>
              </a:rPr>
              <a:t>loon- </a:t>
            </a:r>
            <a:r>
              <a:rPr lang="nl-NL" altLang="en-US" dirty="0">
                <a:latin typeface="Arial" panose="020B0604020202020204" pitchFamily="34" charset="0"/>
                <a:cs typeface="Arial" panose="020B0604020202020204" pitchFamily="34" charset="0"/>
              </a:rPr>
              <a:t>en </a:t>
            </a:r>
            <a:r>
              <a:rPr lang="nl-NL" altLang="en-US" dirty="0" smtClean="0">
                <a:latin typeface="Arial" panose="020B0604020202020204" pitchFamily="34" charset="0"/>
                <a:cs typeface="Arial" panose="020B0604020202020204" pitchFamily="34" charset="0"/>
              </a:rPr>
              <a:t>arbeidstijd- gegevens </a:t>
            </a:r>
            <a:r>
              <a:rPr lang="nl-NL" altLang="en-US" dirty="0">
                <a:latin typeface="Arial" panose="020B0604020202020204" pitchFamily="34" charset="0"/>
                <a:cs typeface="Arial" panose="020B0604020202020204" pitchFamily="34" charset="0"/>
              </a:rPr>
              <a:t>van toepassing tot toepassing door werkgevers aan  sociale zekerheid in haar </a:t>
            </a:r>
            <a:r>
              <a:rPr lang="nl-NL" altLang="en-US" dirty="0" smtClean="0">
                <a:latin typeface="Arial" panose="020B0604020202020204" pitchFamily="34" charset="0"/>
                <a:cs typeface="Arial" panose="020B0604020202020204" pitchFamily="34" charset="0"/>
              </a:rPr>
              <a:t>geheel</a:t>
            </a:r>
            <a:endParaRPr lang="nl-NL" alt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115</a:t>
            </a:fld>
            <a:r>
              <a:rPr lang="fr-BE" smtClean="0"/>
              <a:t> -</a:t>
            </a:r>
            <a:endParaRPr lang="fr-BE" dirty="0"/>
          </a:p>
        </p:txBody>
      </p:sp>
    </p:spTree>
    <p:extLst>
      <p:ext uri="{BB962C8B-B14F-4D97-AF65-F5344CB8AC3E}">
        <p14:creationId xmlns:p14="http://schemas.microsoft.com/office/powerpoint/2010/main" val="23064931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fr-BE" dirty="0" err="1" smtClean="0">
                <a:solidFill>
                  <a:srgbClr val="00B0F0"/>
                </a:solidFill>
              </a:rPr>
              <a:t>Resultaten</a:t>
            </a:r>
            <a:endParaRPr lang="fr-BE" dirty="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9" name="Rectangle 3"/>
          <p:cNvSpPr txBox="1">
            <a:spLocks noChangeArrowheads="1"/>
          </p:cNvSpPr>
          <p:nvPr/>
        </p:nvSpPr>
        <p:spPr>
          <a:xfrm>
            <a:off x="457200" y="1052736"/>
            <a:ext cx="8229600" cy="52894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altLang="en-US" dirty="0">
                <a:latin typeface="Arial" panose="020B0604020202020204" pitchFamily="34" charset="0"/>
                <a:cs typeface="Arial" panose="020B0604020202020204" pitchFamily="34" charset="0"/>
              </a:rPr>
              <a:t>Afschaffing van bijna alle rechtstreekse of onrechtstreekse (via burgers of ondernemingen) papieren informatie-uitwisselingen tussen actoren in de sociale sector</a:t>
            </a:r>
          </a:p>
          <a:p>
            <a:r>
              <a:rPr lang="nl-NL" altLang="en-US" dirty="0">
                <a:latin typeface="Arial" panose="020B0604020202020204" pitchFamily="34" charset="0"/>
                <a:cs typeface="Arial" panose="020B0604020202020204" pitchFamily="34" charset="0"/>
              </a:rPr>
              <a:t>Werkgeverslasten verminderd met 1 miljard € (cijfers &gt; DAV) voor de sociale sector</a:t>
            </a:r>
          </a:p>
          <a:p>
            <a:r>
              <a:rPr lang="nl-NL" altLang="en-US" dirty="0">
                <a:latin typeface="Arial" panose="020B0604020202020204" pitchFamily="34" charset="0"/>
                <a:cs typeface="Arial" panose="020B0604020202020204" pitchFamily="34" charset="0"/>
              </a:rPr>
              <a:t>Automatische toekenning van </a:t>
            </a:r>
            <a:r>
              <a:rPr lang="nl-NL" altLang="en-US" dirty="0" smtClean="0">
                <a:latin typeface="Arial" panose="020B0604020202020204" pitchFamily="34" charset="0"/>
                <a:cs typeface="Arial" panose="020B0604020202020204" pitchFamily="34" charset="0"/>
              </a:rPr>
              <a:t>afgeleide </a:t>
            </a:r>
            <a:r>
              <a:rPr lang="nl-NL" altLang="en-US" dirty="0">
                <a:latin typeface="Arial" panose="020B0604020202020204" pitchFamily="34" charset="0"/>
                <a:cs typeface="Arial" panose="020B0604020202020204" pitchFamily="34" charset="0"/>
              </a:rPr>
              <a:t>rechten</a:t>
            </a:r>
          </a:p>
          <a:p>
            <a:r>
              <a:rPr lang="nl-NL" altLang="en-US" dirty="0" smtClean="0">
                <a:latin typeface="Arial" panose="020B0604020202020204" pitchFamily="34" charset="0"/>
                <a:cs typeface="Arial" panose="020B0604020202020204" pitchFamily="34" charset="0"/>
              </a:rPr>
              <a:t>Gemeenschappelijk </a:t>
            </a:r>
            <a:r>
              <a:rPr lang="nl-NL" altLang="en-US" dirty="0">
                <a:latin typeface="Arial" panose="020B0604020202020204" pitchFamily="34" charset="0"/>
                <a:cs typeface="Arial" panose="020B0604020202020204" pitchFamily="34" charset="0"/>
              </a:rPr>
              <a:t>datacenter voor de OISZ, SOA-omgeving, gedeelde en geïntegreerde diensten, </a:t>
            </a:r>
            <a:r>
              <a:rPr lang="nl-NL" altLang="en-US" dirty="0" err="1">
                <a:latin typeface="Arial" panose="020B0604020202020204" pitchFamily="34" charset="0"/>
                <a:cs typeface="Arial" panose="020B0604020202020204" pitchFamily="34" charset="0"/>
              </a:rPr>
              <a:t>c</a:t>
            </a:r>
            <a:r>
              <a:rPr lang="nl-NL" altLang="en-US" dirty="0" err="1" smtClean="0">
                <a:latin typeface="Arial" panose="020B0604020202020204" pitchFamily="34" charset="0"/>
                <a:cs typeface="Arial" panose="020B0604020202020204" pitchFamily="34" charset="0"/>
              </a:rPr>
              <a:t>loud</a:t>
            </a:r>
            <a:r>
              <a:rPr lang="nl-NL" altLang="en-US" dirty="0" smtClean="0">
                <a:latin typeface="Arial" panose="020B0604020202020204" pitchFamily="34" charset="0"/>
                <a:cs typeface="Arial" panose="020B0604020202020204" pitchFamily="34" charset="0"/>
              </a:rPr>
              <a:t>-omgeving</a:t>
            </a:r>
            <a:endParaRPr lang="nl-NL" alt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116</a:t>
            </a:fld>
            <a:r>
              <a:rPr lang="fr-BE" smtClean="0"/>
              <a:t> -</a:t>
            </a:r>
            <a:endParaRPr lang="fr-BE" dirty="0"/>
          </a:p>
        </p:txBody>
      </p:sp>
    </p:spTree>
    <p:extLst>
      <p:ext uri="{BB962C8B-B14F-4D97-AF65-F5344CB8AC3E}">
        <p14:creationId xmlns:p14="http://schemas.microsoft.com/office/powerpoint/2010/main" val="6665327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fr-BE" dirty="0" err="1" smtClean="0">
                <a:solidFill>
                  <a:srgbClr val="00B0F0"/>
                </a:solidFill>
              </a:rPr>
              <a:t>Netwerk</a:t>
            </a:r>
            <a:r>
              <a:rPr lang="fr-BE" dirty="0" smtClean="0">
                <a:solidFill>
                  <a:srgbClr val="00B0F0"/>
                </a:solidFill>
              </a:rPr>
              <a:t>: </a:t>
            </a:r>
            <a:r>
              <a:rPr lang="fr-BE" dirty="0" err="1" smtClean="0">
                <a:solidFill>
                  <a:srgbClr val="00B0F0"/>
                </a:solidFill>
              </a:rPr>
              <a:t>functioneel</a:t>
            </a:r>
            <a:endParaRPr lang="fr-BE" dirty="0" smtClean="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10" name="Content Placeholder 5"/>
          <p:cNvSpPr txBox="1">
            <a:spLocks/>
          </p:cNvSpPr>
          <p:nvPr/>
        </p:nvSpPr>
        <p:spPr>
          <a:xfrm>
            <a:off x="395536" y="980728"/>
            <a:ext cx="8229600"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02" name="Content Placeholder 2"/>
          <p:cNvSpPr txBox="1">
            <a:spLocks/>
          </p:cNvSpPr>
          <p:nvPr/>
        </p:nvSpPr>
        <p:spPr>
          <a:xfrm>
            <a:off x="457200" y="836712"/>
            <a:ext cx="8229600"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pSp>
        <p:nvGrpSpPr>
          <p:cNvPr id="103" name="Group 102"/>
          <p:cNvGrpSpPr/>
          <p:nvPr/>
        </p:nvGrpSpPr>
        <p:grpSpPr>
          <a:xfrm>
            <a:off x="620713" y="1052835"/>
            <a:ext cx="7264400" cy="5111750"/>
            <a:chOff x="620713" y="1412875"/>
            <a:chExt cx="7264400" cy="5111750"/>
          </a:xfrm>
        </p:grpSpPr>
        <p:grpSp>
          <p:nvGrpSpPr>
            <p:cNvPr id="104" name="Group 103"/>
            <p:cNvGrpSpPr/>
            <p:nvPr/>
          </p:nvGrpSpPr>
          <p:grpSpPr>
            <a:xfrm>
              <a:off x="620713" y="1412875"/>
              <a:ext cx="7264400" cy="5111750"/>
              <a:chOff x="620713" y="1412875"/>
              <a:chExt cx="7264400" cy="5111750"/>
            </a:xfrm>
          </p:grpSpPr>
          <p:grpSp>
            <p:nvGrpSpPr>
              <p:cNvPr id="106" name="Group 30720"/>
              <p:cNvGrpSpPr>
                <a:grpSpLocks/>
              </p:cNvGrpSpPr>
              <p:nvPr/>
            </p:nvGrpSpPr>
            <p:grpSpPr bwMode="auto">
              <a:xfrm>
                <a:off x="620713" y="1412875"/>
                <a:ext cx="7264400" cy="5111750"/>
                <a:chOff x="387375" y="1114698"/>
                <a:chExt cx="7263209" cy="5111774"/>
              </a:xfrm>
            </p:grpSpPr>
            <p:sp>
              <p:nvSpPr>
                <p:cNvPr id="108" name="Freeform 107"/>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109" name="Freeform 108"/>
                <p:cNvSpPr>
                  <a:spLocks noChangeAspect="1"/>
                </p:cNvSpPr>
                <p:nvPr/>
              </p:nvSpPr>
              <p:spPr bwMode="auto">
                <a:xfrm>
                  <a:off x="3705285" y="1174227"/>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RSVZ</a:t>
                  </a:r>
                  <a:endParaRPr lang="en-US" sz="1400" dirty="0"/>
                </a:p>
              </p:txBody>
            </p:sp>
            <p:sp>
              <p:nvSpPr>
                <p:cNvPr id="110" name="Freeform 109"/>
                <p:cNvSpPr>
                  <a:spLocks noChangeAspect="1"/>
                </p:cNvSpPr>
                <p:nvPr/>
              </p:nvSpPr>
              <p:spPr bwMode="auto">
                <a:xfrm>
                  <a:off x="4522999" y="1321074"/>
                  <a:ext cx="833300"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HVZ</a:t>
                  </a:r>
                  <a:endParaRPr lang="en-US" sz="1400" dirty="0"/>
                </a:p>
              </p:txBody>
            </p:sp>
            <p:sp>
              <p:nvSpPr>
                <p:cNvPr id="111" name="Freeform 110"/>
                <p:cNvSpPr>
                  <a:spLocks noChangeAspect="1"/>
                </p:cNvSpPr>
                <p:nvPr/>
              </p:nvSpPr>
              <p:spPr bwMode="auto">
                <a:xfrm>
                  <a:off x="5220519" y="1733826"/>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FAMI</a:t>
                  </a:r>
                </a:p>
                <a:p>
                  <a:pPr algn="ctr" defTabSz="622300">
                    <a:lnSpc>
                      <a:spcPct val="90000"/>
                    </a:lnSpc>
                    <a:spcAft>
                      <a:spcPct val="35000"/>
                    </a:spcAft>
                    <a:defRPr/>
                  </a:pPr>
                  <a:r>
                    <a:rPr lang="fr-BE" sz="1400" dirty="0"/>
                    <a:t>FED</a:t>
                  </a:r>
                  <a:endParaRPr lang="en-US" sz="1400" dirty="0"/>
                </a:p>
              </p:txBody>
            </p:sp>
            <p:sp>
              <p:nvSpPr>
                <p:cNvPr id="112" name="Freeform 111"/>
                <p:cNvSpPr>
                  <a:spLocks noChangeAspect="1"/>
                </p:cNvSpPr>
                <p:nvPr/>
              </p:nvSpPr>
              <p:spPr bwMode="auto">
                <a:xfrm>
                  <a:off x="5693542" y="2407020"/>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POD MI</a:t>
                  </a:r>
                  <a:endParaRPr lang="en-US" sz="1400" dirty="0"/>
                </a:p>
              </p:txBody>
            </p:sp>
            <p:grpSp>
              <p:nvGrpSpPr>
                <p:cNvPr id="113" name="Group 2"/>
                <p:cNvGrpSpPr>
                  <a:grpSpLocks/>
                </p:cNvGrpSpPr>
                <p:nvPr/>
              </p:nvGrpSpPr>
              <p:grpSpPr bwMode="auto">
                <a:xfrm>
                  <a:off x="2178129" y="2060848"/>
                  <a:ext cx="4431896" cy="3670296"/>
                  <a:chOff x="2257916" y="2144312"/>
                  <a:chExt cx="3978245" cy="3334500"/>
                </a:xfrm>
              </p:grpSpPr>
              <p:sp>
                <p:nvSpPr>
                  <p:cNvPr id="122" name="Freeform 121"/>
                  <p:cNvSpPr>
                    <a:spLocks noChangeAspect="1"/>
                  </p:cNvSpPr>
                  <p:nvPr/>
                </p:nvSpPr>
                <p:spPr bwMode="auto">
                  <a:xfrm>
                    <a:off x="5486732" y="3208791"/>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FPD</a:t>
                    </a:r>
                    <a:endParaRPr lang="en-US" sz="1400" dirty="0"/>
                  </a:p>
                </p:txBody>
              </p:sp>
              <p:sp>
                <p:nvSpPr>
                  <p:cNvPr id="123" name="Freeform 122"/>
                  <p:cNvSpPr>
                    <a:spLocks noChangeAspect="1"/>
                  </p:cNvSpPr>
                  <p:nvPr/>
                </p:nvSpPr>
                <p:spPr bwMode="auto">
                  <a:xfrm>
                    <a:off x="5260644" y="3901446"/>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smtClean="0"/>
                      <a:t>FEDRIS</a:t>
                    </a:r>
                    <a:endParaRPr lang="en-US" sz="1300" dirty="0"/>
                  </a:p>
                </p:txBody>
              </p:sp>
              <p:sp>
                <p:nvSpPr>
                  <p:cNvPr id="124" name="Freeform 123"/>
                  <p:cNvSpPr>
                    <a:spLocks noChangeAspect="1"/>
                  </p:cNvSpPr>
                  <p:nvPr/>
                </p:nvSpPr>
                <p:spPr bwMode="auto">
                  <a:xfrm>
                    <a:off x="4767332" y="4467083"/>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RJV</a:t>
                    </a:r>
                    <a:endParaRPr lang="en-US" sz="1400" dirty="0"/>
                  </a:p>
                </p:txBody>
              </p:sp>
              <p:sp>
                <p:nvSpPr>
                  <p:cNvPr id="125" name="Freeform 124"/>
                  <p:cNvSpPr>
                    <a:spLocks noChangeAspect="1"/>
                  </p:cNvSpPr>
                  <p:nvPr/>
                </p:nvSpPr>
                <p:spPr bwMode="auto">
                  <a:xfrm>
                    <a:off x="4086523" y="4751910"/>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FOD SZ</a:t>
                    </a:r>
                    <a:endParaRPr lang="en-US" sz="1400" dirty="0"/>
                  </a:p>
                </p:txBody>
              </p:sp>
              <p:sp>
                <p:nvSpPr>
                  <p:cNvPr id="126" name="Freeform 125"/>
                  <p:cNvSpPr>
                    <a:spLocks noChangeAspect="1"/>
                  </p:cNvSpPr>
                  <p:nvPr/>
                </p:nvSpPr>
                <p:spPr bwMode="auto">
                  <a:xfrm>
                    <a:off x="3356568" y="4621731"/>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RIZIV</a:t>
                    </a:r>
                    <a:endParaRPr lang="en-US" sz="1400" dirty="0"/>
                  </a:p>
                </p:txBody>
              </p:sp>
              <p:sp>
                <p:nvSpPr>
                  <p:cNvPr id="127" name="Freeform 126"/>
                  <p:cNvSpPr>
                    <a:spLocks noChangeAspect="1"/>
                  </p:cNvSpPr>
                  <p:nvPr/>
                </p:nvSpPr>
                <p:spPr bwMode="auto">
                  <a:xfrm>
                    <a:off x="2725787" y="4228548"/>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NIC</a:t>
                    </a:r>
                    <a:endParaRPr lang="en-US" sz="1400" dirty="0"/>
                  </a:p>
                </p:txBody>
              </p:sp>
              <p:sp>
                <p:nvSpPr>
                  <p:cNvPr id="128" name="Freeform 127"/>
                  <p:cNvSpPr>
                    <a:spLocks noChangeAspect="1"/>
                  </p:cNvSpPr>
                  <p:nvPr/>
                </p:nvSpPr>
                <p:spPr bwMode="auto">
                  <a:xfrm>
                    <a:off x="2322542" y="3581616"/>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RVA</a:t>
                    </a:r>
                    <a:endParaRPr lang="en-US" sz="1400" dirty="0"/>
                  </a:p>
                </p:txBody>
              </p:sp>
              <p:sp>
                <p:nvSpPr>
                  <p:cNvPr id="129" name="Freeform 128"/>
                  <p:cNvSpPr>
                    <a:spLocks noChangeAspect="1"/>
                  </p:cNvSpPr>
                  <p:nvPr/>
                </p:nvSpPr>
                <p:spPr bwMode="auto">
                  <a:xfrm>
                    <a:off x="2257916" y="2854723"/>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FOD WASO</a:t>
                    </a:r>
                    <a:endParaRPr lang="en-US" sz="1400" dirty="0"/>
                  </a:p>
                </p:txBody>
              </p:sp>
              <p:sp>
                <p:nvSpPr>
                  <p:cNvPr id="130" name="Freeform 129"/>
                  <p:cNvSpPr>
                    <a:spLocks noChangeAspect="1"/>
                  </p:cNvSpPr>
                  <p:nvPr/>
                </p:nvSpPr>
                <p:spPr bwMode="auto">
                  <a:xfrm>
                    <a:off x="2457062" y="214431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VSI</a:t>
                    </a:r>
                    <a:endParaRPr lang="en-US" sz="1400" dirty="0"/>
                  </a:p>
                </p:txBody>
              </p:sp>
            </p:grpSp>
            <p:sp>
              <p:nvSpPr>
                <p:cNvPr id="114" name="Freeform 113"/>
                <p:cNvSpPr>
                  <a:spLocks noChangeAspect="1"/>
                </p:cNvSpPr>
                <p:nvPr/>
              </p:nvSpPr>
              <p:spPr bwMode="auto">
                <a:xfrm>
                  <a:off x="2928743" y="1441229"/>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RSZ</a:t>
                  </a:r>
                  <a:endParaRPr lang="en-US" sz="1400" dirty="0"/>
                </a:p>
              </p:txBody>
            </p:sp>
            <p:pic>
              <p:nvPicPr>
                <p:cNvPr id="115" name="Picture 3" descr="C:\Documents and Settings\a21\Local Settings\Temporary Internet Files\Content.IE5\TKSAXZ7R\MC90043877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3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 name="Group 30719"/>
                <p:cNvGrpSpPr>
                  <a:grpSpLocks/>
                </p:cNvGrpSpPr>
                <p:nvPr/>
              </p:nvGrpSpPr>
              <p:grpSpPr bwMode="auto">
                <a:xfrm>
                  <a:off x="839738" y="1379812"/>
                  <a:ext cx="1499942" cy="2780643"/>
                  <a:chOff x="134159" y="1079090"/>
                  <a:chExt cx="1499942" cy="2780643"/>
                </a:xfrm>
              </p:grpSpPr>
              <p:sp>
                <p:nvSpPr>
                  <p:cNvPr id="119" name="Freeform 118"/>
                  <p:cNvSpPr>
                    <a:spLocks noChangeAspect="1"/>
                  </p:cNvSpPr>
                  <p:nvPr/>
                </p:nvSpPr>
                <p:spPr bwMode="auto">
                  <a:xfrm>
                    <a:off x="423036" y="3046135"/>
                    <a:ext cx="833524" cy="81359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300" dirty="0" smtClean="0">
                        <a:latin typeface="Calibri Light" panose="020F0302020204030204" pitchFamily="34" charset="0"/>
                      </a:rPr>
                      <a:t>OCMW</a:t>
                    </a:r>
                    <a:endParaRPr lang="en-US" sz="1300" dirty="0">
                      <a:latin typeface="Calibri Light" panose="020F0302020204030204" pitchFamily="34" charset="0"/>
                    </a:endParaRPr>
                  </a:p>
                </p:txBody>
              </p:sp>
              <p:sp>
                <p:nvSpPr>
                  <p:cNvPr id="120" name="Freeform 119"/>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en-US" sz="1400" dirty="0" smtClean="0">
                        <a:solidFill>
                          <a:srgbClr val="000000"/>
                        </a:solidFill>
                        <a:latin typeface="Calibri Light" panose="020F0302020204030204" pitchFamily="34" charset="0"/>
                        <a:cs typeface="Arial" charset="0"/>
                      </a:rPr>
                      <a:t>Nuts-</a:t>
                    </a:r>
                    <a:r>
                      <a:rPr lang="en-US" sz="1400" dirty="0" err="1" smtClean="0">
                        <a:solidFill>
                          <a:srgbClr val="000000"/>
                        </a:solidFill>
                        <a:latin typeface="Calibri Light" panose="020F0302020204030204" pitchFamily="34" charset="0"/>
                        <a:cs typeface="Arial" charset="0"/>
                      </a:rPr>
                      <a:t>bedrijven</a:t>
                    </a:r>
                    <a:r>
                      <a:rPr lang="fr-BE" sz="1400" dirty="0" smtClean="0">
                        <a:latin typeface="Calibri Light" panose="020F0302020204030204" pitchFamily="34" charset="0"/>
                      </a:rPr>
                      <a:t>  </a:t>
                    </a:r>
                    <a:endParaRPr lang="fr-BE" sz="1400" dirty="0">
                      <a:latin typeface="Calibri Light" panose="020F0302020204030204" pitchFamily="34" charset="0"/>
                    </a:endParaRPr>
                  </a:p>
                </p:txBody>
              </p:sp>
              <p:sp>
                <p:nvSpPr>
                  <p:cNvPr id="121" name="Freeform 120"/>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107" name="Flowchart: Connector 106"/>
              <p:cNvSpPr/>
              <p:nvPr/>
            </p:nvSpPr>
            <p:spPr>
              <a:xfrm>
                <a:off x="2933070" y="199198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 name="Picture 30"/>
            <p:cNvPicPr preferRelativeResize="0">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78227" y="3356992"/>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117</a:t>
            </a:fld>
            <a:r>
              <a:rPr lang="fr-BE" smtClean="0"/>
              <a:t> -</a:t>
            </a:r>
            <a:endParaRPr lang="fr-BE" dirty="0"/>
          </a:p>
        </p:txBody>
      </p:sp>
    </p:spTree>
    <p:extLst>
      <p:ext uri="{BB962C8B-B14F-4D97-AF65-F5344CB8AC3E}">
        <p14:creationId xmlns:p14="http://schemas.microsoft.com/office/powerpoint/2010/main" val="41092564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fr-BE" dirty="0" err="1" smtClean="0">
                <a:solidFill>
                  <a:srgbClr val="00B0F0"/>
                </a:solidFill>
              </a:rPr>
              <a:t>Netwerk</a:t>
            </a:r>
            <a:r>
              <a:rPr lang="fr-BE" dirty="0" smtClean="0">
                <a:solidFill>
                  <a:srgbClr val="00B0F0"/>
                </a:solidFill>
              </a:rPr>
              <a:t>: </a:t>
            </a:r>
            <a:r>
              <a:rPr lang="fr-BE" dirty="0" err="1" smtClean="0">
                <a:solidFill>
                  <a:srgbClr val="00B0F0"/>
                </a:solidFill>
              </a:rPr>
              <a:t>technisch</a:t>
            </a:r>
            <a:endParaRPr lang="fr-BE" dirty="0" smtClean="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10" name="Content Placeholder 5"/>
          <p:cNvSpPr txBox="1">
            <a:spLocks/>
          </p:cNvSpPr>
          <p:nvPr/>
        </p:nvSpPr>
        <p:spPr>
          <a:xfrm>
            <a:off x="395536" y="980728"/>
            <a:ext cx="8229600"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1" name="Rectangle 110"/>
          <p:cNvSpPr>
            <a:spLocks noChangeArrowheads="1"/>
          </p:cNvSpPr>
          <p:nvPr/>
        </p:nvSpPr>
        <p:spPr bwMode="auto">
          <a:xfrm>
            <a:off x="7534524" y="3644776"/>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2" name="Rectangle 5"/>
          <p:cNvSpPr>
            <a:spLocks noChangeArrowheads="1"/>
          </p:cNvSpPr>
          <p:nvPr/>
        </p:nvSpPr>
        <p:spPr bwMode="auto">
          <a:xfrm>
            <a:off x="2432299" y="3876551"/>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3" name="Rectangle 6"/>
          <p:cNvSpPr>
            <a:spLocks noChangeArrowheads="1"/>
          </p:cNvSpPr>
          <p:nvPr/>
        </p:nvSpPr>
        <p:spPr bwMode="auto">
          <a:xfrm>
            <a:off x="2432299" y="3633664"/>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 name="Line 7"/>
          <p:cNvSpPr>
            <a:spLocks noChangeShapeType="1"/>
          </p:cNvSpPr>
          <p:nvPr/>
        </p:nvSpPr>
        <p:spPr bwMode="auto">
          <a:xfrm flipH="1">
            <a:off x="2625974" y="5173539"/>
            <a:ext cx="942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8"/>
          <p:cNvSpPr>
            <a:spLocks noChangeShapeType="1"/>
          </p:cNvSpPr>
          <p:nvPr/>
        </p:nvSpPr>
        <p:spPr bwMode="auto">
          <a:xfrm>
            <a:off x="5632699" y="5348164"/>
            <a:ext cx="1668462" cy="5889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9"/>
          <p:cNvSpPr>
            <a:spLocks noChangeShapeType="1"/>
          </p:cNvSpPr>
          <p:nvPr/>
        </p:nvSpPr>
        <p:spPr bwMode="auto">
          <a:xfrm flipH="1">
            <a:off x="1711574" y="5348164"/>
            <a:ext cx="1857375" cy="541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0"/>
          <p:cNvSpPr>
            <a:spLocks noChangeArrowheads="1"/>
          </p:cNvSpPr>
          <p:nvPr/>
        </p:nvSpPr>
        <p:spPr bwMode="auto">
          <a:xfrm>
            <a:off x="4553199" y="3633664"/>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8" name="Rectangle 11"/>
          <p:cNvSpPr>
            <a:spLocks noChangeArrowheads="1"/>
          </p:cNvSpPr>
          <p:nvPr/>
        </p:nvSpPr>
        <p:spPr bwMode="auto">
          <a:xfrm>
            <a:off x="6591549" y="2174751"/>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9" name="Rectangle 12"/>
          <p:cNvSpPr>
            <a:spLocks noChangeArrowheads="1"/>
          </p:cNvSpPr>
          <p:nvPr/>
        </p:nvSpPr>
        <p:spPr bwMode="auto">
          <a:xfrm>
            <a:off x="5177086" y="2903414"/>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0" name="Rectangle 14"/>
          <p:cNvSpPr>
            <a:spLocks noChangeArrowheads="1"/>
          </p:cNvSpPr>
          <p:nvPr/>
        </p:nvSpPr>
        <p:spPr bwMode="auto">
          <a:xfrm>
            <a:off x="5707311" y="2812926"/>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1" name="Freeform 15"/>
          <p:cNvSpPr>
            <a:spLocks/>
          </p:cNvSpPr>
          <p:nvPr/>
        </p:nvSpPr>
        <p:spPr bwMode="auto">
          <a:xfrm>
            <a:off x="5707311" y="2690689"/>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6"/>
          <p:cNvSpPr>
            <a:spLocks/>
          </p:cNvSpPr>
          <p:nvPr/>
        </p:nvSpPr>
        <p:spPr bwMode="auto">
          <a:xfrm>
            <a:off x="6020049" y="2690689"/>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Rectangle 18"/>
          <p:cNvSpPr>
            <a:spLocks noChangeArrowheads="1"/>
          </p:cNvSpPr>
          <p:nvPr/>
        </p:nvSpPr>
        <p:spPr bwMode="auto">
          <a:xfrm>
            <a:off x="4230936" y="3978151"/>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 name="Freeform 19"/>
          <p:cNvSpPr>
            <a:spLocks/>
          </p:cNvSpPr>
          <p:nvPr/>
        </p:nvSpPr>
        <p:spPr bwMode="auto">
          <a:xfrm>
            <a:off x="4230936" y="3795589"/>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0"/>
          <p:cNvSpPr>
            <a:spLocks/>
          </p:cNvSpPr>
          <p:nvPr/>
        </p:nvSpPr>
        <p:spPr bwMode="auto">
          <a:xfrm>
            <a:off x="4854824" y="3795589"/>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2"/>
          <p:cNvSpPr>
            <a:spLocks noChangeArrowheads="1"/>
          </p:cNvSpPr>
          <p:nvPr/>
        </p:nvSpPr>
        <p:spPr bwMode="auto">
          <a:xfrm>
            <a:off x="4418261" y="4514726"/>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7" name="Freeform 23"/>
          <p:cNvSpPr>
            <a:spLocks/>
          </p:cNvSpPr>
          <p:nvPr/>
        </p:nvSpPr>
        <p:spPr bwMode="auto">
          <a:xfrm>
            <a:off x="4418261" y="4392489"/>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4"/>
          <p:cNvSpPr>
            <a:spLocks/>
          </p:cNvSpPr>
          <p:nvPr/>
        </p:nvSpPr>
        <p:spPr bwMode="auto">
          <a:xfrm>
            <a:off x="4730999" y="4392489"/>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Oval 25"/>
          <p:cNvSpPr>
            <a:spLocks noChangeArrowheads="1"/>
          </p:cNvSpPr>
          <p:nvPr/>
        </p:nvSpPr>
        <p:spPr bwMode="auto">
          <a:xfrm>
            <a:off x="2141786" y="4930651"/>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RVA</a:t>
            </a:r>
            <a:endParaRPr lang="en-US" altLang="en-US" sz="1600" b="1" dirty="0">
              <a:solidFill>
                <a:schemeClr val="tx1">
                  <a:lumMod val="75000"/>
                  <a:lumOff val="25000"/>
                </a:schemeClr>
              </a:solidFill>
              <a:sym typeface="Arial" charset="0"/>
            </a:endParaRPr>
          </a:p>
        </p:txBody>
      </p:sp>
      <p:sp>
        <p:nvSpPr>
          <p:cNvPr id="30" name="Line 26"/>
          <p:cNvSpPr>
            <a:spLocks noChangeShapeType="1"/>
          </p:cNvSpPr>
          <p:nvPr/>
        </p:nvSpPr>
        <p:spPr bwMode="auto">
          <a:xfrm flipV="1">
            <a:off x="2238624" y="1431801"/>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7"/>
          <p:cNvSpPr>
            <a:spLocks noChangeShapeType="1"/>
          </p:cNvSpPr>
          <p:nvPr/>
        </p:nvSpPr>
        <p:spPr bwMode="auto">
          <a:xfrm flipV="1">
            <a:off x="2238624" y="1839789"/>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8"/>
          <p:cNvSpPr>
            <a:spLocks noChangeShapeType="1"/>
          </p:cNvSpPr>
          <p:nvPr/>
        </p:nvSpPr>
        <p:spPr bwMode="auto">
          <a:xfrm>
            <a:off x="2305299" y="2325564"/>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9"/>
          <p:cNvSpPr>
            <a:spLocks noChangeShapeType="1"/>
          </p:cNvSpPr>
          <p:nvPr/>
        </p:nvSpPr>
        <p:spPr bwMode="auto">
          <a:xfrm>
            <a:off x="2238624" y="2430339"/>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Oval 30"/>
          <p:cNvSpPr>
            <a:spLocks noChangeArrowheads="1"/>
          </p:cNvSpPr>
          <p:nvPr/>
        </p:nvSpPr>
        <p:spPr bwMode="auto">
          <a:xfrm>
            <a:off x="736849" y="1849314"/>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Gebruikers</a:t>
            </a:r>
            <a:endParaRPr lang="en-US" altLang="en-US" sz="1800" dirty="0" smtClean="0">
              <a:solidFill>
                <a:srgbClr val="000000"/>
              </a:solidFill>
              <a:latin typeface="+mn-lt"/>
              <a:sym typeface="Arial" charset="0"/>
            </a:endParaRPr>
          </a:p>
        </p:txBody>
      </p:sp>
      <p:sp>
        <p:nvSpPr>
          <p:cNvPr id="35" name="Rectangle 32"/>
          <p:cNvSpPr>
            <a:spLocks noChangeArrowheads="1"/>
          </p:cNvSpPr>
          <p:nvPr/>
        </p:nvSpPr>
        <p:spPr bwMode="auto">
          <a:xfrm>
            <a:off x="2068761" y="3978151"/>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dirty="0">
                <a:solidFill>
                  <a:srgbClr val="000000"/>
                </a:solidFill>
                <a:sym typeface="Arial" charset="0"/>
              </a:rPr>
              <a:t>FW</a:t>
            </a:r>
          </a:p>
        </p:txBody>
      </p:sp>
      <p:sp>
        <p:nvSpPr>
          <p:cNvPr id="36" name="Freeform 33"/>
          <p:cNvSpPr>
            <a:spLocks/>
          </p:cNvSpPr>
          <p:nvPr/>
        </p:nvSpPr>
        <p:spPr bwMode="auto">
          <a:xfrm>
            <a:off x="2068761" y="3795589"/>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4"/>
          <p:cNvSpPr>
            <a:spLocks/>
          </p:cNvSpPr>
          <p:nvPr/>
        </p:nvSpPr>
        <p:spPr bwMode="auto">
          <a:xfrm>
            <a:off x="2692649" y="3795589"/>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35"/>
          <p:cNvSpPr>
            <a:spLocks noChangeArrowheads="1"/>
          </p:cNvSpPr>
          <p:nvPr/>
        </p:nvSpPr>
        <p:spPr bwMode="auto">
          <a:xfrm>
            <a:off x="7571036" y="2417639"/>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39" name="Rectangle 36"/>
          <p:cNvSpPr>
            <a:spLocks noChangeArrowheads="1"/>
          </p:cNvSpPr>
          <p:nvPr/>
        </p:nvSpPr>
        <p:spPr bwMode="auto">
          <a:xfrm>
            <a:off x="7226549" y="2112839"/>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dirty="0">
                <a:solidFill>
                  <a:srgbClr val="000000"/>
                </a:solidFill>
                <a:sym typeface="Arial" charset="0"/>
              </a:rPr>
              <a:t>FW</a:t>
            </a:r>
          </a:p>
        </p:txBody>
      </p:sp>
      <p:sp>
        <p:nvSpPr>
          <p:cNvPr id="40" name="Freeform 37"/>
          <p:cNvSpPr>
            <a:spLocks/>
          </p:cNvSpPr>
          <p:nvPr/>
        </p:nvSpPr>
        <p:spPr bwMode="auto">
          <a:xfrm>
            <a:off x="7226549" y="1930276"/>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8"/>
          <p:cNvSpPr>
            <a:spLocks/>
          </p:cNvSpPr>
          <p:nvPr/>
        </p:nvSpPr>
        <p:spPr bwMode="auto">
          <a:xfrm>
            <a:off x="7850436" y="1930276"/>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43"/>
          <p:cNvSpPr>
            <a:spLocks noChangeArrowheads="1"/>
          </p:cNvSpPr>
          <p:nvPr/>
        </p:nvSpPr>
        <p:spPr bwMode="auto">
          <a:xfrm>
            <a:off x="7226549" y="3978151"/>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dirty="0">
                <a:solidFill>
                  <a:srgbClr val="000000"/>
                </a:solidFill>
                <a:sym typeface="Arial" charset="0"/>
              </a:rPr>
              <a:t>FW</a:t>
            </a:r>
          </a:p>
        </p:txBody>
      </p:sp>
      <p:sp>
        <p:nvSpPr>
          <p:cNvPr id="43" name="Freeform 44"/>
          <p:cNvSpPr>
            <a:spLocks/>
          </p:cNvSpPr>
          <p:nvPr/>
        </p:nvSpPr>
        <p:spPr bwMode="auto">
          <a:xfrm>
            <a:off x="7226549" y="3795589"/>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5"/>
          <p:cNvSpPr>
            <a:spLocks/>
          </p:cNvSpPr>
          <p:nvPr/>
        </p:nvSpPr>
        <p:spPr bwMode="auto">
          <a:xfrm>
            <a:off x="7850436" y="3795589"/>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Rectangle 47"/>
          <p:cNvSpPr>
            <a:spLocks noChangeArrowheads="1"/>
          </p:cNvSpPr>
          <p:nvPr/>
        </p:nvSpPr>
        <p:spPr bwMode="auto">
          <a:xfrm>
            <a:off x="7385299" y="4514726"/>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6" name="Freeform 48"/>
          <p:cNvSpPr>
            <a:spLocks/>
          </p:cNvSpPr>
          <p:nvPr/>
        </p:nvSpPr>
        <p:spPr bwMode="auto">
          <a:xfrm>
            <a:off x="7385299" y="4392489"/>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9"/>
          <p:cNvSpPr>
            <a:spLocks/>
          </p:cNvSpPr>
          <p:nvPr/>
        </p:nvSpPr>
        <p:spPr bwMode="auto">
          <a:xfrm>
            <a:off x="7698036" y="4392489"/>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51"/>
          <p:cNvSpPr>
            <a:spLocks noChangeArrowheads="1"/>
          </p:cNvSpPr>
          <p:nvPr/>
        </p:nvSpPr>
        <p:spPr bwMode="auto">
          <a:xfrm>
            <a:off x="2256086" y="4514726"/>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49" name="Freeform 52"/>
          <p:cNvSpPr>
            <a:spLocks/>
          </p:cNvSpPr>
          <p:nvPr/>
        </p:nvSpPr>
        <p:spPr bwMode="auto">
          <a:xfrm>
            <a:off x="2256086" y="4392489"/>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53"/>
          <p:cNvSpPr>
            <a:spLocks/>
          </p:cNvSpPr>
          <p:nvPr/>
        </p:nvSpPr>
        <p:spPr bwMode="auto">
          <a:xfrm>
            <a:off x="2567236" y="4392489"/>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Rectangle 55"/>
          <p:cNvSpPr>
            <a:spLocks noChangeArrowheads="1"/>
          </p:cNvSpPr>
          <p:nvPr/>
        </p:nvSpPr>
        <p:spPr bwMode="auto">
          <a:xfrm>
            <a:off x="5177086" y="1444501"/>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52" name="Rectangle 57"/>
          <p:cNvSpPr>
            <a:spLocks noChangeArrowheads="1"/>
          </p:cNvSpPr>
          <p:nvPr/>
        </p:nvSpPr>
        <p:spPr bwMode="auto">
          <a:xfrm>
            <a:off x="5707311" y="1354014"/>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53" name="Freeform 58"/>
          <p:cNvSpPr>
            <a:spLocks/>
          </p:cNvSpPr>
          <p:nvPr/>
        </p:nvSpPr>
        <p:spPr bwMode="auto">
          <a:xfrm>
            <a:off x="5707311" y="1231776"/>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9"/>
          <p:cNvSpPr>
            <a:spLocks/>
          </p:cNvSpPr>
          <p:nvPr/>
        </p:nvSpPr>
        <p:spPr bwMode="auto">
          <a:xfrm>
            <a:off x="6020049" y="1231776"/>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Oval 60"/>
          <p:cNvSpPr>
            <a:spLocks noChangeArrowheads="1"/>
          </p:cNvSpPr>
          <p:nvPr/>
        </p:nvSpPr>
        <p:spPr bwMode="auto">
          <a:xfrm>
            <a:off x="3791199" y="1125414"/>
            <a:ext cx="1406525" cy="481012"/>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dirty="0">
                <a:solidFill>
                  <a:srgbClr val="000000"/>
                </a:solidFill>
                <a:sym typeface="Arial" charset="0"/>
              </a:rPr>
              <a:t>Internet</a:t>
            </a:r>
          </a:p>
        </p:txBody>
      </p:sp>
      <p:sp>
        <p:nvSpPr>
          <p:cNvPr id="56" name="Rectangle 62"/>
          <p:cNvSpPr>
            <a:spLocks noChangeArrowheads="1"/>
          </p:cNvSpPr>
          <p:nvPr/>
        </p:nvSpPr>
        <p:spPr bwMode="auto">
          <a:xfrm>
            <a:off x="5177086" y="1930276"/>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57" name="Rectangle 64"/>
          <p:cNvSpPr>
            <a:spLocks noChangeArrowheads="1"/>
          </p:cNvSpPr>
          <p:nvPr/>
        </p:nvSpPr>
        <p:spPr bwMode="auto">
          <a:xfrm>
            <a:off x="5707311" y="1839789"/>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58" name="Freeform 65"/>
          <p:cNvSpPr>
            <a:spLocks/>
          </p:cNvSpPr>
          <p:nvPr/>
        </p:nvSpPr>
        <p:spPr bwMode="auto">
          <a:xfrm>
            <a:off x="5707311" y="1717551"/>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66"/>
          <p:cNvSpPr>
            <a:spLocks/>
          </p:cNvSpPr>
          <p:nvPr/>
        </p:nvSpPr>
        <p:spPr bwMode="auto">
          <a:xfrm>
            <a:off x="6020049" y="1717551"/>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Oval 67"/>
          <p:cNvSpPr>
            <a:spLocks noChangeArrowheads="1"/>
          </p:cNvSpPr>
          <p:nvPr/>
        </p:nvSpPr>
        <p:spPr bwMode="auto">
          <a:xfrm>
            <a:off x="3791199" y="1606426"/>
            <a:ext cx="1406525" cy="506413"/>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dirty="0" err="1">
                <a:solidFill>
                  <a:srgbClr val="000000"/>
                </a:solidFill>
                <a:sym typeface="Arial" charset="0"/>
              </a:rPr>
              <a:t>FedMAN</a:t>
            </a:r>
            <a:endParaRPr lang="en-US" altLang="en-US" sz="1600" dirty="0">
              <a:solidFill>
                <a:srgbClr val="000000"/>
              </a:solidFill>
              <a:sym typeface="Arial" charset="0"/>
            </a:endParaRPr>
          </a:p>
        </p:txBody>
      </p:sp>
      <p:sp>
        <p:nvSpPr>
          <p:cNvPr id="61" name="Rectangle 69"/>
          <p:cNvSpPr>
            <a:spLocks noChangeArrowheads="1"/>
          </p:cNvSpPr>
          <p:nvPr/>
        </p:nvSpPr>
        <p:spPr bwMode="auto">
          <a:xfrm>
            <a:off x="5177086" y="2417639"/>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62" name="Rectangle 71"/>
          <p:cNvSpPr>
            <a:spLocks noChangeArrowheads="1"/>
          </p:cNvSpPr>
          <p:nvPr/>
        </p:nvSpPr>
        <p:spPr bwMode="auto">
          <a:xfrm>
            <a:off x="5707311" y="2325564"/>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63" name="Freeform 72"/>
          <p:cNvSpPr>
            <a:spLocks/>
          </p:cNvSpPr>
          <p:nvPr/>
        </p:nvSpPr>
        <p:spPr bwMode="auto">
          <a:xfrm>
            <a:off x="5707311" y="2204914"/>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73"/>
          <p:cNvSpPr>
            <a:spLocks/>
          </p:cNvSpPr>
          <p:nvPr/>
        </p:nvSpPr>
        <p:spPr bwMode="auto">
          <a:xfrm>
            <a:off x="6020049" y="22049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Oval 74"/>
          <p:cNvSpPr>
            <a:spLocks noChangeArrowheads="1"/>
          </p:cNvSpPr>
          <p:nvPr/>
        </p:nvSpPr>
        <p:spPr bwMode="auto">
          <a:xfrm>
            <a:off x="3791199" y="2112839"/>
            <a:ext cx="1406525" cy="466725"/>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66" name="Oval 75"/>
          <p:cNvSpPr>
            <a:spLocks noChangeArrowheads="1"/>
          </p:cNvSpPr>
          <p:nvPr/>
        </p:nvSpPr>
        <p:spPr bwMode="auto">
          <a:xfrm>
            <a:off x="3791199" y="2579564"/>
            <a:ext cx="1406525" cy="495300"/>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67" name="Rectangle 76"/>
          <p:cNvSpPr>
            <a:spLocks noChangeArrowheads="1"/>
          </p:cNvSpPr>
          <p:nvPr/>
        </p:nvSpPr>
        <p:spPr bwMode="auto">
          <a:xfrm>
            <a:off x="6550274" y="1282576"/>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68" name="Rectangle 77"/>
          <p:cNvSpPr>
            <a:spLocks noChangeArrowheads="1"/>
          </p:cNvSpPr>
          <p:nvPr/>
        </p:nvSpPr>
        <p:spPr bwMode="auto">
          <a:xfrm>
            <a:off x="1392486" y="3876551"/>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69" name="Rectangle 78"/>
          <p:cNvSpPr>
            <a:spLocks noChangeArrowheads="1"/>
          </p:cNvSpPr>
          <p:nvPr/>
        </p:nvSpPr>
        <p:spPr bwMode="auto">
          <a:xfrm>
            <a:off x="1559174" y="4889376"/>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70" name="Rectangle 79"/>
          <p:cNvSpPr>
            <a:spLocks noChangeArrowheads="1"/>
          </p:cNvSpPr>
          <p:nvPr/>
        </p:nvSpPr>
        <p:spPr bwMode="auto">
          <a:xfrm>
            <a:off x="1392486" y="3633664"/>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71" name="Rectangle 81"/>
          <p:cNvSpPr>
            <a:spLocks noChangeArrowheads="1"/>
          </p:cNvSpPr>
          <p:nvPr/>
        </p:nvSpPr>
        <p:spPr bwMode="auto">
          <a:xfrm>
            <a:off x="1070224" y="3978151"/>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72" name="Freeform 82"/>
          <p:cNvSpPr>
            <a:spLocks/>
          </p:cNvSpPr>
          <p:nvPr/>
        </p:nvSpPr>
        <p:spPr bwMode="auto">
          <a:xfrm>
            <a:off x="1070224" y="3795589"/>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3"/>
          <p:cNvSpPr>
            <a:spLocks/>
          </p:cNvSpPr>
          <p:nvPr/>
        </p:nvSpPr>
        <p:spPr bwMode="auto">
          <a:xfrm>
            <a:off x="1694111" y="3795589"/>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Rectangle 85"/>
          <p:cNvSpPr>
            <a:spLocks noChangeArrowheads="1"/>
          </p:cNvSpPr>
          <p:nvPr/>
        </p:nvSpPr>
        <p:spPr bwMode="auto">
          <a:xfrm>
            <a:off x="1257549" y="4514726"/>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75" name="Freeform 86"/>
          <p:cNvSpPr>
            <a:spLocks/>
          </p:cNvSpPr>
          <p:nvPr/>
        </p:nvSpPr>
        <p:spPr bwMode="auto">
          <a:xfrm>
            <a:off x="1257549" y="4392489"/>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87"/>
          <p:cNvSpPr>
            <a:spLocks/>
          </p:cNvSpPr>
          <p:nvPr/>
        </p:nvSpPr>
        <p:spPr bwMode="auto">
          <a:xfrm>
            <a:off x="1568699" y="4392489"/>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Rectangle 88"/>
          <p:cNvSpPr>
            <a:spLocks noChangeArrowheads="1"/>
          </p:cNvSpPr>
          <p:nvPr/>
        </p:nvSpPr>
        <p:spPr bwMode="auto">
          <a:xfrm>
            <a:off x="1559174" y="4849689"/>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78" name="AutoShape 89"/>
          <p:cNvSpPr>
            <a:spLocks noChangeArrowheads="1"/>
          </p:cNvSpPr>
          <p:nvPr/>
        </p:nvSpPr>
        <p:spPr bwMode="auto">
          <a:xfrm>
            <a:off x="1392486" y="4849689"/>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79" name="Rectangle 91"/>
          <p:cNvSpPr>
            <a:spLocks noChangeArrowheads="1"/>
          </p:cNvSpPr>
          <p:nvPr/>
        </p:nvSpPr>
        <p:spPr bwMode="auto">
          <a:xfrm>
            <a:off x="1257549" y="5213226"/>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80" name="Freeform 92"/>
          <p:cNvSpPr>
            <a:spLocks/>
          </p:cNvSpPr>
          <p:nvPr/>
        </p:nvSpPr>
        <p:spPr bwMode="auto">
          <a:xfrm>
            <a:off x="1257549" y="5092576"/>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3"/>
          <p:cNvSpPr>
            <a:spLocks/>
          </p:cNvSpPr>
          <p:nvPr/>
        </p:nvSpPr>
        <p:spPr bwMode="auto">
          <a:xfrm>
            <a:off x="1568699" y="5092576"/>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Oval 94"/>
          <p:cNvSpPr>
            <a:spLocks noChangeArrowheads="1"/>
          </p:cNvSpPr>
          <p:nvPr/>
        </p:nvSpPr>
        <p:spPr bwMode="auto">
          <a:xfrm>
            <a:off x="1143249" y="5659314"/>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en-US" altLang="en-US" sz="1600" b="1" dirty="0">
                <a:solidFill>
                  <a:schemeClr val="tx1">
                    <a:lumMod val="75000"/>
                    <a:lumOff val="25000"/>
                  </a:schemeClr>
                </a:solidFill>
                <a:sym typeface="Arial" charset="0"/>
              </a:rPr>
              <a:t>NIC</a:t>
            </a:r>
          </a:p>
        </p:txBody>
      </p:sp>
      <p:sp>
        <p:nvSpPr>
          <p:cNvPr id="83" name="Rectangle 97"/>
          <p:cNvSpPr>
            <a:spLocks noChangeArrowheads="1"/>
          </p:cNvSpPr>
          <p:nvPr/>
        </p:nvSpPr>
        <p:spPr bwMode="auto">
          <a:xfrm>
            <a:off x="725736" y="3571751"/>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4" name="Rectangle 100"/>
          <p:cNvSpPr>
            <a:spLocks noChangeArrowheads="1"/>
          </p:cNvSpPr>
          <p:nvPr/>
        </p:nvSpPr>
        <p:spPr bwMode="auto">
          <a:xfrm>
            <a:off x="870199" y="3139951"/>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85" name="Rectangle 101"/>
          <p:cNvSpPr>
            <a:spLocks noChangeArrowheads="1"/>
          </p:cNvSpPr>
          <p:nvPr/>
        </p:nvSpPr>
        <p:spPr bwMode="auto">
          <a:xfrm>
            <a:off x="7672636" y="4887789"/>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6" name="Rectangle 104"/>
          <p:cNvSpPr>
            <a:spLocks noChangeArrowheads="1"/>
          </p:cNvSpPr>
          <p:nvPr/>
        </p:nvSpPr>
        <p:spPr bwMode="auto">
          <a:xfrm>
            <a:off x="7358311" y="5225926"/>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87" name="Freeform 105"/>
          <p:cNvSpPr>
            <a:spLocks/>
          </p:cNvSpPr>
          <p:nvPr/>
        </p:nvSpPr>
        <p:spPr bwMode="auto">
          <a:xfrm>
            <a:off x="7358311" y="5103689"/>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06"/>
          <p:cNvSpPr>
            <a:spLocks/>
          </p:cNvSpPr>
          <p:nvPr/>
        </p:nvSpPr>
        <p:spPr bwMode="auto">
          <a:xfrm>
            <a:off x="7669461" y="5103689"/>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Oval 107"/>
          <p:cNvSpPr>
            <a:spLocks noChangeArrowheads="1"/>
          </p:cNvSpPr>
          <p:nvPr/>
        </p:nvSpPr>
        <p:spPr bwMode="auto">
          <a:xfrm>
            <a:off x="7244011" y="5672014"/>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90" name="Rectangle 109"/>
          <p:cNvSpPr>
            <a:spLocks noChangeArrowheads="1"/>
          </p:cNvSpPr>
          <p:nvPr/>
        </p:nvSpPr>
        <p:spPr bwMode="auto">
          <a:xfrm>
            <a:off x="6521699" y="3889251"/>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1" name="Rectangle 110"/>
          <p:cNvSpPr>
            <a:spLocks noChangeArrowheads="1"/>
          </p:cNvSpPr>
          <p:nvPr/>
        </p:nvSpPr>
        <p:spPr bwMode="auto">
          <a:xfrm>
            <a:off x="6521699" y="3646364"/>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2" name="Line 111"/>
          <p:cNvSpPr>
            <a:spLocks noChangeShapeType="1"/>
          </p:cNvSpPr>
          <p:nvPr/>
        </p:nvSpPr>
        <p:spPr bwMode="auto">
          <a:xfrm flipH="1">
            <a:off x="5427911" y="5186239"/>
            <a:ext cx="941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Oval 112"/>
          <p:cNvSpPr>
            <a:spLocks noChangeArrowheads="1"/>
          </p:cNvSpPr>
          <p:nvPr/>
        </p:nvSpPr>
        <p:spPr bwMode="auto">
          <a:xfrm>
            <a:off x="6231186" y="4943351"/>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RSZ</a:t>
            </a:r>
            <a:endParaRPr lang="en-US" altLang="en-US" sz="1600" b="1" dirty="0">
              <a:solidFill>
                <a:schemeClr val="tx1">
                  <a:lumMod val="75000"/>
                  <a:lumOff val="25000"/>
                </a:schemeClr>
              </a:solidFill>
              <a:sym typeface="Arial" charset="0"/>
            </a:endParaRPr>
          </a:p>
        </p:txBody>
      </p:sp>
      <p:sp>
        <p:nvSpPr>
          <p:cNvPr id="94" name="Rectangle 114"/>
          <p:cNvSpPr>
            <a:spLocks noChangeArrowheads="1"/>
          </p:cNvSpPr>
          <p:nvPr/>
        </p:nvSpPr>
        <p:spPr bwMode="auto">
          <a:xfrm>
            <a:off x="6158161" y="3990851"/>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95" name="Freeform 115"/>
          <p:cNvSpPr>
            <a:spLocks/>
          </p:cNvSpPr>
          <p:nvPr/>
        </p:nvSpPr>
        <p:spPr bwMode="auto">
          <a:xfrm>
            <a:off x="6158161" y="3808289"/>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16"/>
          <p:cNvSpPr>
            <a:spLocks/>
          </p:cNvSpPr>
          <p:nvPr/>
        </p:nvSpPr>
        <p:spPr bwMode="auto">
          <a:xfrm>
            <a:off x="6782049" y="3808289"/>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18"/>
          <p:cNvSpPr>
            <a:spLocks noChangeArrowheads="1"/>
          </p:cNvSpPr>
          <p:nvPr/>
        </p:nvSpPr>
        <p:spPr bwMode="auto">
          <a:xfrm>
            <a:off x="6345486" y="4527426"/>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98" name="Freeform 119"/>
          <p:cNvSpPr>
            <a:spLocks/>
          </p:cNvSpPr>
          <p:nvPr/>
        </p:nvSpPr>
        <p:spPr bwMode="auto">
          <a:xfrm>
            <a:off x="6345486" y="4406776"/>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0"/>
          <p:cNvSpPr>
            <a:spLocks/>
          </p:cNvSpPr>
          <p:nvPr/>
        </p:nvSpPr>
        <p:spPr bwMode="auto">
          <a:xfrm>
            <a:off x="6658224" y="4406776"/>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Oval 121"/>
          <p:cNvSpPr>
            <a:spLocks noChangeArrowheads="1"/>
          </p:cNvSpPr>
          <p:nvPr/>
        </p:nvSpPr>
        <p:spPr bwMode="auto">
          <a:xfrm>
            <a:off x="3414961" y="4970339"/>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KSZ</a:t>
            </a:r>
            <a:endParaRPr lang="en-US" altLang="en-US" sz="1600" b="1" dirty="0">
              <a:solidFill>
                <a:schemeClr val="tx1">
                  <a:lumMod val="75000"/>
                  <a:lumOff val="25000"/>
                </a:schemeClr>
              </a:solidFill>
              <a:sym typeface="Arial" charset="0"/>
            </a:endParaRPr>
          </a:p>
        </p:txBody>
      </p:sp>
      <p:sp>
        <p:nvSpPr>
          <p:cNvPr id="101" name="AutoShape 89"/>
          <p:cNvSpPr>
            <a:spLocks noChangeArrowheads="1"/>
          </p:cNvSpPr>
          <p:nvPr/>
        </p:nvSpPr>
        <p:spPr bwMode="auto">
          <a:xfrm>
            <a:off x="7534524" y="4868739"/>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118</a:t>
            </a:fld>
            <a:r>
              <a:rPr lang="fr-BE" smtClean="0"/>
              <a:t> -</a:t>
            </a:r>
            <a:endParaRPr lang="fr-BE" dirty="0"/>
          </a:p>
        </p:txBody>
      </p:sp>
    </p:spTree>
    <p:extLst>
      <p:ext uri="{BB962C8B-B14F-4D97-AF65-F5344CB8AC3E}">
        <p14:creationId xmlns:p14="http://schemas.microsoft.com/office/powerpoint/2010/main" val="442589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fr-BE" dirty="0" err="1" smtClean="0">
                <a:solidFill>
                  <a:srgbClr val="00B0F0"/>
                </a:solidFill>
              </a:rPr>
              <a:t>Uitgewisselde</a:t>
            </a:r>
            <a:r>
              <a:rPr lang="fr-BE" dirty="0" smtClean="0">
                <a:solidFill>
                  <a:srgbClr val="00B0F0"/>
                </a:solidFill>
              </a:rPr>
              <a:t> </a:t>
            </a:r>
            <a:r>
              <a:rPr lang="fr-BE" dirty="0" err="1">
                <a:solidFill>
                  <a:srgbClr val="00B0F0"/>
                </a:solidFill>
              </a:rPr>
              <a:t>berichten</a:t>
            </a:r>
            <a:r>
              <a:rPr lang="fr-BE" dirty="0">
                <a:solidFill>
                  <a:srgbClr val="00B0F0"/>
                </a:solidFill>
              </a:rPr>
              <a:t> in </a:t>
            </a:r>
            <a:r>
              <a:rPr lang="fr-BE" dirty="0" smtClean="0">
                <a:solidFill>
                  <a:srgbClr val="00B0F0"/>
                </a:solidFill>
              </a:rPr>
              <a:t>2017</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graphicFrame>
        <p:nvGraphicFramePr>
          <p:cNvPr id="9" name="Content Placeholder 4"/>
          <p:cNvGraphicFramePr>
            <a:graphicFrameLocks/>
          </p:cNvGraphicFramePr>
          <p:nvPr>
            <p:extLst>
              <p:ext uri="{D42A27DB-BD31-4B8C-83A1-F6EECF244321}">
                <p14:modId xmlns:p14="http://schemas.microsoft.com/office/powerpoint/2010/main" val="789002494"/>
              </p:ext>
            </p:extLst>
          </p:nvPr>
        </p:nvGraphicFramePr>
        <p:xfrm>
          <a:off x="914400" y="1244600"/>
          <a:ext cx="8229600" cy="511175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119</a:t>
            </a:fld>
            <a:r>
              <a:rPr lang="fr-BE" smtClean="0"/>
              <a:t> -</a:t>
            </a:r>
            <a:endParaRPr lang="fr-BE" dirty="0"/>
          </a:p>
        </p:txBody>
      </p:sp>
    </p:spTree>
    <p:extLst>
      <p:ext uri="{BB962C8B-B14F-4D97-AF65-F5344CB8AC3E}">
        <p14:creationId xmlns:p14="http://schemas.microsoft.com/office/powerpoint/2010/main" val="285889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nl-BE" dirty="0" smtClean="0"/>
              <a:t>Alle zorgverstrekkers kunnen met elkaar communiceren via de </a:t>
            </a:r>
            <a:r>
              <a:rPr lang="nl-BE" dirty="0" err="1" smtClean="0">
                <a:solidFill>
                  <a:srgbClr val="087670"/>
                </a:solidFill>
              </a:rPr>
              <a:t>eHealth</a:t>
            </a:r>
            <a:r>
              <a:rPr lang="nl-BE" dirty="0" err="1" smtClean="0"/>
              <a:t>box</a:t>
            </a:r>
            <a:r>
              <a:rPr lang="nl-BE" dirty="0" smtClean="0"/>
              <a:t>; een aantal elektronische standaardformulieren worden hiertoe ter beschikking gesteld</a:t>
            </a:r>
          </a:p>
          <a:p>
            <a:endParaRPr lang="nl-BE" dirty="0" smtClean="0"/>
          </a:p>
          <a:p>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11011565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NL" dirty="0" err="1" smtClean="0">
                <a:solidFill>
                  <a:srgbClr val="00B0F0"/>
                </a:solidFill>
              </a:rPr>
              <a:t>Only</a:t>
            </a:r>
            <a:r>
              <a:rPr lang="nl-NL" dirty="0" smtClean="0">
                <a:solidFill>
                  <a:srgbClr val="00B0F0"/>
                </a:solidFill>
              </a:rPr>
              <a:t> </a:t>
            </a:r>
            <a:r>
              <a:rPr lang="nl-NL" dirty="0" err="1" smtClean="0">
                <a:solidFill>
                  <a:srgbClr val="00B0F0"/>
                </a:solidFill>
              </a:rPr>
              <a:t>once</a:t>
            </a:r>
            <a:r>
              <a:rPr lang="nl-NL" dirty="0" smtClean="0">
                <a:solidFill>
                  <a:srgbClr val="00B0F0"/>
                </a:solidFill>
              </a:rPr>
              <a:t> matrix</a:t>
            </a:r>
          </a:p>
        </p:txBody>
      </p:sp>
      <p:sp>
        <p:nvSpPr>
          <p:cNvPr id="4" name="Date Placeholder 3"/>
          <p:cNvSpPr>
            <a:spLocks noGrp="1"/>
          </p:cNvSpPr>
          <p:nvPr>
            <p:ph type="dt" sz="half" idx="2"/>
          </p:nvPr>
        </p:nvSpPr>
        <p:spPr/>
        <p:txBody>
          <a:bodyPr/>
          <a:lstStyle/>
          <a:p>
            <a:r>
              <a:rPr lang="fr-FR" smtClean="0"/>
              <a:t>15/03/2018</a:t>
            </a:r>
            <a:endParaRPr lang="fr-BE" dirty="0"/>
          </a:p>
        </p:txBody>
      </p:sp>
      <p:pic>
        <p:nvPicPr>
          <p:cNvPr id="8" name="Picture 7"/>
          <p:cNvPicPr>
            <a:picLocks noChangeAspect="1"/>
          </p:cNvPicPr>
          <p:nvPr/>
        </p:nvPicPr>
        <p:blipFill>
          <a:blip r:embed="rId3"/>
          <a:stretch>
            <a:fillRect/>
          </a:stretch>
        </p:blipFill>
        <p:spPr>
          <a:xfrm>
            <a:off x="107504" y="980856"/>
            <a:ext cx="8928992" cy="5540008"/>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120</a:t>
            </a:fld>
            <a:r>
              <a:rPr lang="fr-BE" smtClean="0"/>
              <a:t> -</a:t>
            </a:r>
            <a:endParaRPr lang="fr-BE" dirty="0"/>
          </a:p>
        </p:txBody>
      </p:sp>
    </p:spTree>
    <p:extLst>
      <p:ext uri="{BB962C8B-B14F-4D97-AF65-F5344CB8AC3E}">
        <p14:creationId xmlns:p14="http://schemas.microsoft.com/office/powerpoint/2010/main" val="3527955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NL" dirty="0" err="1" smtClean="0">
                <a:solidFill>
                  <a:srgbClr val="00B0F0"/>
                </a:solidFill>
              </a:rPr>
              <a:t>Only</a:t>
            </a:r>
            <a:r>
              <a:rPr lang="nl-NL" dirty="0" smtClean="0">
                <a:solidFill>
                  <a:srgbClr val="00B0F0"/>
                </a:solidFill>
              </a:rPr>
              <a:t> </a:t>
            </a:r>
            <a:r>
              <a:rPr lang="nl-NL" dirty="0" err="1" smtClean="0">
                <a:solidFill>
                  <a:srgbClr val="00B0F0"/>
                </a:solidFill>
              </a:rPr>
              <a:t>once</a:t>
            </a:r>
            <a:r>
              <a:rPr lang="nl-NL" dirty="0" smtClean="0">
                <a:solidFill>
                  <a:srgbClr val="00B0F0"/>
                </a:solidFill>
              </a:rPr>
              <a:t> matrix</a:t>
            </a:r>
          </a:p>
        </p:txBody>
      </p:sp>
      <p:sp>
        <p:nvSpPr>
          <p:cNvPr id="4" name="Date Placeholder 3"/>
          <p:cNvSpPr>
            <a:spLocks noGrp="1"/>
          </p:cNvSpPr>
          <p:nvPr>
            <p:ph type="dt" sz="half" idx="2"/>
          </p:nvPr>
        </p:nvSpPr>
        <p:spPr/>
        <p:txBody>
          <a:bodyPr/>
          <a:lstStyle/>
          <a:p>
            <a:r>
              <a:rPr lang="fr-FR" smtClean="0"/>
              <a:t>15/03/2018</a:t>
            </a:r>
            <a:endParaRPr lang="fr-BE" dirty="0"/>
          </a:p>
        </p:txBody>
      </p:sp>
      <p:pic>
        <p:nvPicPr>
          <p:cNvPr id="6" name="Picture 5"/>
          <p:cNvPicPr>
            <a:picLocks noChangeAspect="1"/>
          </p:cNvPicPr>
          <p:nvPr/>
        </p:nvPicPr>
        <p:blipFill>
          <a:blip r:embed="rId3"/>
          <a:stretch>
            <a:fillRect/>
          </a:stretch>
        </p:blipFill>
        <p:spPr>
          <a:xfrm>
            <a:off x="97756" y="980728"/>
            <a:ext cx="8932200" cy="3816424"/>
          </a:xfrm>
          <a:prstGeom prst="rect">
            <a:avLst/>
          </a:prstGeom>
        </p:spPr>
      </p:pic>
      <p:pic>
        <p:nvPicPr>
          <p:cNvPr id="9"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121</a:t>
            </a:fld>
            <a:r>
              <a:rPr lang="fr-BE" smtClean="0"/>
              <a:t> -</a:t>
            </a:r>
            <a:endParaRPr lang="fr-BE" dirty="0"/>
          </a:p>
        </p:txBody>
      </p:sp>
    </p:spTree>
    <p:extLst>
      <p:ext uri="{BB962C8B-B14F-4D97-AF65-F5344CB8AC3E}">
        <p14:creationId xmlns:p14="http://schemas.microsoft.com/office/powerpoint/2010/main" val="37667476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NL" dirty="0" err="1" smtClean="0">
                <a:solidFill>
                  <a:srgbClr val="00B0F0"/>
                </a:solidFill>
              </a:rPr>
              <a:t>Only</a:t>
            </a:r>
            <a:r>
              <a:rPr lang="nl-NL" dirty="0" smtClean="0">
                <a:solidFill>
                  <a:srgbClr val="00B0F0"/>
                </a:solidFill>
              </a:rPr>
              <a:t> </a:t>
            </a:r>
            <a:r>
              <a:rPr lang="nl-NL" dirty="0" err="1" smtClean="0">
                <a:solidFill>
                  <a:srgbClr val="00B0F0"/>
                </a:solidFill>
              </a:rPr>
              <a:t>once</a:t>
            </a:r>
            <a:r>
              <a:rPr lang="nl-NL" dirty="0" smtClean="0">
                <a:solidFill>
                  <a:srgbClr val="00B0F0"/>
                </a:solidFill>
              </a:rPr>
              <a:t> matrix</a:t>
            </a:r>
          </a:p>
        </p:txBody>
      </p:sp>
      <p:sp>
        <p:nvSpPr>
          <p:cNvPr id="4" name="Date Placeholder 3"/>
          <p:cNvSpPr>
            <a:spLocks noGrp="1"/>
          </p:cNvSpPr>
          <p:nvPr>
            <p:ph type="dt" sz="half" idx="2"/>
          </p:nvPr>
        </p:nvSpPr>
        <p:spPr/>
        <p:txBody>
          <a:bodyPr/>
          <a:lstStyle/>
          <a:p>
            <a:r>
              <a:rPr lang="fr-FR" smtClean="0"/>
              <a:t>15/03/2018</a:t>
            </a:r>
            <a:endParaRPr lang="fr-BE" dirty="0"/>
          </a:p>
        </p:txBody>
      </p:sp>
      <p:pic>
        <p:nvPicPr>
          <p:cNvPr id="9"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pic>
        <p:nvPicPr>
          <p:cNvPr id="8" name="Picture 7"/>
          <p:cNvPicPr>
            <a:picLocks noChangeAspect="1"/>
          </p:cNvPicPr>
          <p:nvPr/>
        </p:nvPicPr>
        <p:blipFill>
          <a:blip r:embed="rId4"/>
          <a:stretch>
            <a:fillRect/>
          </a:stretch>
        </p:blipFill>
        <p:spPr>
          <a:xfrm>
            <a:off x="107504" y="980728"/>
            <a:ext cx="8968720" cy="43204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122</a:t>
            </a:fld>
            <a:r>
              <a:rPr lang="fr-BE" smtClean="0"/>
              <a:t> -</a:t>
            </a:r>
            <a:endParaRPr lang="fr-BE" dirty="0"/>
          </a:p>
        </p:txBody>
      </p:sp>
    </p:spTree>
    <p:extLst>
      <p:ext uri="{BB962C8B-B14F-4D97-AF65-F5344CB8AC3E}">
        <p14:creationId xmlns:p14="http://schemas.microsoft.com/office/powerpoint/2010/main" val="28811163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NL" dirty="0" err="1" smtClean="0">
                <a:solidFill>
                  <a:srgbClr val="00B0F0"/>
                </a:solidFill>
              </a:rPr>
              <a:t>Only</a:t>
            </a:r>
            <a:r>
              <a:rPr lang="nl-NL" dirty="0" smtClean="0">
                <a:solidFill>
                  <a:srgbClr val="00B0F0"/>
                </a:solidFill>
              </a:rPr>
              <a:t> </a:t>
            </a:r>
            <a:r>
              <a:rPr lang="nl-NL" dirty="0" err="1" smtClean="0">
                <a:solidFill>
                  <a:srgbClr val="00B0F0"/>
                </a:solidFill>
              </a:rPr>
              <a:t>once</a:t>
            </a:r>
            <a:r>
              <a:rPr lang="nl-NL" dirty="0" smtClean="0">
                <a:solidFill>
                  <a:srgbClr val="00B0F0"/>
                </a:solidFill>
              </a:rPr>
              <a:t> matrix</a:t>
            </a:r>
          </a:p>
        </p:txBody>
      </p:sp>
      <p:sp>
        <p:nvSpPr>
          <p:cNvPr id="4" name="Date Placeholder 3"/>
          <p:cNvSpPr>
            <a:spLocks noGrp="1"/>
          </p:cNvSpPr>
          <p:nvPr>
            <p:ph type="dt" sz="half" idx="2"/>
          </p:nvPr>
        </p:nvSpPr>
        <p:spPr/>
        <p:txBody>
          <a:bodyPr/>
          <a:lstStyle/>
          <a:p>
            <a:r>
              <a:rPr lang="fr-FR" smtClean="0"/>
              <a:t>15/03/2018</a:t>
            </a:r>
            <a:endParaRPr lang="fr-BE" dirty="0"/>
          </a:p>
        </p:txBody>
      </p:sp>
      <p:pic>
        <p:nvPicPr>
          <p:cNvPr id="9"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pic>
        <p:nvPicPr>
          <p:cNvPr id="10" name="Picture 9"/>
          <p:cNvPicPr>
            <a:picLocks noChangeAspect="1"/>
          </p:cNvPicPr>
          <p:nvPr/>
        </p:nvPicPr>
        <p:blipFill>
          <a:blip r:embed="rId4"/>
          <a:stretch>
            <a:fillRect/>
          </a:stretch>
        </p:blipFill>
        <p:spPr>
          <a:xfrm>
            <a:off x="107504" y="980727"/>
            <a:ext cx="8928992" cy="3986899"/>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123</a:t>
            </a:fld>
            <a:r>
              <a:rPr lang="fr-BE" smtClean="0"/>
              <a:t> -</a:t>
            </a:r>
            <a:endParaRPr lang="fr-BE" dirty="0"/>
          </a:p>
        </p:txBody>
      </p:sp>
    </p:spTree>
    <p:extLst>
      <p:ext uri="{BB962C8B-B14F-4D97-AF65-F5344CB8AC3E}">
        <p14:creationId xmlns:p14="http://schemas.microsoft.com/office/powerpoint/2010/main" val="25340150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NL" dirty="0">
                <a:solidFill>
                  <a:srgbClr val="00B0F0"/>
                </a:solidFill>
              </a:rPr>
              <a:t>Enkele door de KSZ gecoördineerde projecten</a:t>
            </a:r>
            <a:endParaRPr lang="nl-NL" dirty="0" smtClean="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9" name="Rectangle 3"/>
          <p:cNvSpPr txBox="1">
            <a:spLocks noChangeArrowheads="1"/>
          </p:cNvSpPr>
          <p:nvPr/>
        </p:nvSpPr>
        <p:spPr>
          <a:xfrm>
            <a:off x="457200" y="1052736"/>
            <a:ext cx="8229600" cy="528945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ltLang="en-US" dirty="0" smtClean="0">
                <a:latin typeface="Arial" panose="020B0604020202020204" pitchFamily="34" charset="0"/>
                <a:cs typeface="Arial" panose="020B0604020202020204" pitchFamily="34" charset="0"/>
              </a:rPr>
              <a:t>G-</a:t>
            </a:r>
            <a:r>
              <a:rPr lang="nl-BE" altLang="en-US" dirty="0">
                <a:latin typeface="Arial" panose="020B0604020202020204" pitchFamily="34" charset="0"/>
                <a:cs typeface="Arial" panose="020B0604020202020204" pitchFamily="34" charset="0"/>
              </a:rPr>
              <a:t>C</a:t>
            </a:r>
            <a:r>
              <a:rPr lang="nl-BE" altLang="en-US" dirty="0" smtClean="0">
                <a:latin typeface="Arial" panose="020B0604020202020204" pitchFamily="34" charset="0"/>
                <a:cs typeface="Arial" panose="020B0604020202020204" pitchFamily="34" charset="0"/>
              </a:rPr>
              <a:t>loud</a:t>
            </a:r>
            <a:endParaRPr lang="nl-BE" altLang="en-US" dirty="0">
              <a:latin typeface="Arial" panose="020B0604020202020204" pitchFamily="34" charset="0"/>
              <a:cs typeface="Arial" panose="020B0604020202020204" pitchFamily="34" charset="0"/>
            </a:endParaRPr>
          </a:p>
          <a:p>
            <a:r>
              <a:rPr lang="nl-BE" altLang="en-US" dirty="0" smtClean="0">
                <a:latin typeface="Arial" panose="020B0604020202020204" pitchFamily="34" charset="0"/>
                <a:cs typeface="Arial" panose="020B0604020202020204" pitchFamily="34" charset="0"/>
              </a:rPr>
              <a:t>Diensten </a:t>
            </a:r>
            <a:r>
              <a:rPr lang="nl-BE" altLang="en-US" dirty="0">
                <a:latin typeface="Arial" panose="020B0604020202020204" pitchFamily="34" charset="0"/>
                <a:cs typeface="Arial" panose="020B0604020202020204" pitchFamily="34" charset="0"/>
              </a:rPr>
              <a:t>voor werkgevers </a:t>
            </a:r>
            <a:r>
              <a:rPr lang="nl-BE" altLang="en-US" dirty="0" smtClean="0">
                <a:latin typeface="Arial" panose="020B0604020202020204" pitchFamily="34" charset="0"/>
                <a:cs typeface="Arial" panose="020B0604020202020204" pitchFamily="34" charset="0"/>
              </a:rPr>
              <a:t>(o.a. </a:t>
            </a:r>
            <a:r>
              <a:rPr lang="nl-BE" altLang="en-US" dirty="0" err="1" smtClean="0">
                <a:latin typeface="Arial" panose="020B0604020202020204" pitchFamily="34" charset="0"/>
                <a:cs typeface="Arial" panose="020B0604020202020204" pitchFamily="34" charset="0"/>
              </a:rPr>
              <a:t>Dimona</a:t>
            </a:r>
            <a:r>
              <a:rPr lang="nl-BE" altLang="en-US" dirty="0" smtClean="0">
                <a:latin typeface="Arial" panose="020B0604020202020204" pitchFamily="34" charset="0"/>
                <a:cs typeface="Arial" panose="020B0604020202020204" pitchFamily="34" charset="0"/>
              </a:rPr>
              <a:t> </a:t>
            </a:r>
            <a:r>
              <a:rPr lang="nl-BE" altLang="en-US" dirty="0">
                <a:latin typeface="Arial" panose="020B0604020202020204" pitchFamily="34" charset="0"/>
                <a:cs typeface="Arial" panose="020B0604020202020204" pitchFamily="34" charset="0"/>
              </a:rPr>
              <a:t>– </a:t>
            </a:r>
            <a:r>
              <a:rPr lang="nl-BE" altLang="en-US" dirty="0" err="1">
                <a:latin typeface="Arial" panose="020B0604020202020204" pitchFamily="34" charset="0"/>
                <a:cs typeface="Arial" panose="020B0604020202020204" pitchFamily="34" charset="0"/>
              </a:rPr>
              <a:t>DmfA</a:t>
            </a:r>
            <a:r>
              <a:rPr lang="nl-BE" altLang="en-US" dirty="0">
                <a:latin typeface="Arial" panose="020B0604020202020204" pitchFamily="34" charset="0"/>
                <a:cs typeface="Arial" panose="020B0604020202020204" pitchFamily="34" charset="0"/>
              </a:rPr>
              <a:t> – </a:t>
            </a:r>
            <a:r>
              <a:rPr lang="nl-BE" altLang="en-US" dirty="0" smtClean="0">
                <a:latin typeface="Arial" panose="020B0604020202020204" pitchFamily="34" charset="0"/>
                <a:cs typeface="Arial" panose="020B0604020202020204" pitchFamily="34" charset="0"/>
              </a:rPr>
              <a:t>ASR, enz</a:t>
            </a:r>
            <a:r>
              <a:rPr lang="nl-BE" altLang="en-US" dirty="0">
                <a:latin typeface="Arial" panose="020B0604020202020204" pitchFamily="34" charset="0"/>
                <a:cs typeface="Arial" panose="020B0604020202020204" pitchFamily="34" charset="0"/>
              </a:rPr>
              <a:t>.</a:t>
            </a:r>
            <a:r>
              <a:rPr lang="nl-BE" altLang="en-US" dirty="0" smtClean="0">
                <a:latin typeface="Arial" panose="020B0604020202020204" pitchFamily="34" charset="0"/>
                <a:cs typeface="Arial" panose="020B0604020202020204" pitchFamily="34" charset="0"/>
              </a:rPr>
              <a:t>)</a:t>
            </a:r>
            <a:endParaRPr lang="nl-BE" altLang="en-US" dirty="0">
              <a:latin typeface="Arial" panose="020B0604020202020204" pitchFamily="34" charset="0"/>
              <a:cs typeface="Arial" panose="020B0604020202020204" pitchFamily="34" charset="0"/>
            </a:endParaRPr>
          </a:p>
          <a:p>
            <a:r>
              <a:rPr lang="nl-BE" altLang="en-US" dirty="0" smtClean="0">
                <a:latin typeface="Arial" panose="020B0604020202020204" pitchFamily="34" charset="0"/>
                <a:cs typeface="Arial" panose="020B0604020202020204" pitchFamily="34" charset="0"/>
              </a:rPr>
              <a:t>Diensten </a:t>
            </a:r>
            <a:r>
              <a:rPr lang="nl-BE" altLang="en-US" dirty="0">
                <a:latin typeface="Arial" panose="020B0604020202020204" pitchFamily="34" charset="0"/>
                <a:cs typeface="Arial" panose="020B0604020202020204" pitchFamily="34" charset="0"/>
              </a:rPr>
              <a:t>voor </a:t>
            </a:r>
            <a:r>
              <a:rPr lang="nl-BE" altLang="en-US" dirty="0" smtClean="0">
                <a:latin typeface="Arial" panose="020B0604020202020204" pitchFamily="34" charset="0"/>
                <a:cs typeface="Arial" panose="020B0604020202020204" pitchFamily="34" charset="0"/>
              </a:rPr>
              <a:t>burgers (o.a. </a:t>
            </a:r>
            <a:r>
              <a:rPr lang="nl-NL" altLang="en-US" dirty="0">
                <a:latin typeface="Arial" panose="020B0604020202020204" pitchFamily="34" charset="0"/>
                <a:cs typeface="Arial" panose="020B0604020202020204" pitchFamily="34" charset="0"/>
              </a:rPr>
              <a:t>c</a:t>
            </a:r>
            <a:r>
              <a:rPr lang="nl-NL" altLang="en-US" dirty="0" smtClean="0">
                <a:latin typeface="Arial" panose="020B0604020202020204" pitchFamily="34" charset="0"/>
                <a:cs typeface="Arial" panose="020B0604020202020204" pitchFamily="34" charset="0"/>
              </a:rPr>
              <a:t>ontrolekaart </a:t>
            </a:r>
            <a:r>
              <a:rPr lang="nl-NL" altLang="en-US" dirty="0">
                <a:latin typeface="Arial" panose="020B0604020202020204" pitchFamily="34" charset="0"/>
                <a:cs typeface="Arial" panose="020B0604020202020204" pitchFamily="34" charset="0"/>
              </a:rPr>
              <a:t>volledige </a:t>
            </a:r>
            <a:r>
              <a:rPr lang="nl-NL" altLang="en-US" dirty="0" smtClean="0">
                <a:latin typeface="Arial" panose="020B0604020202020204" pitchFamily="34" charset="0"/>
                <a:cs typeface="Arial" panose="020B0604020202020204" pitchFamily="34" charset="0"/>
              </a:rPr>
              <a:t>werkloosheid</a:t>
            </a:r>
            <a:r>
              <a:rPr lang="nl-NL" altLang="en-US" dirty="0">
                <a:latin typeface="Arial" panose="020B0604020202020204" pitchFamily="34" charset="0"/>
                <a:cs typeface="Arial" panose="020B0604020202020204" pitchFamily="34" charset="0"/>
              </a:rPr>
              <a:t>, mycareer.be, </a:t>
            </a:r>
            <a:r>
              <a:rPr lang="nl-NL" altLang="en-US" dirty="0" err="1" smtClean="0">
                <a:latin typeface="Arial" panose="020B0604020202020204" pitchFamily="34" charset="0"/>
                <a:cs typeface="Arial" panose="020B0604020202020204" pitchFamily="34" charset="0"/>
              </a:rPr>
              <a:t>Student@work</a:t>
            </a:r>
            <a:r>
              <a:rPr lang="nl-NL" altLang="en-US" dirty="0" smtClean="0">
                <a:latin typeface="Arial" panose="020B0604020202020204" pitchFamily="34" charset="0"/>
                <a:cs typeface="Arial" panose="020B0604020202020204" pitchFamily="34" charset="0"/>
              </a:rPr>
              <a:t>, enz.)</a:t>
            </a:r>
            <a:endParaRPr lang="nl-BE" altLang="en-US" dirty="0">
              <a:latin typeface="Arial" panose="020B0604020202020204" pitchFamily="34" charset="0"/>
              <a:cs typeface="Arial" panose="020B0604020202020204" pitchFamily="34" charset="0"/>
            </a:endParaRPr>
          </a:p>
          <a:p>
            <a:r>
              <a:rPr lang="nl-BE" altLang="en-US" dirty="0" smtClean="0">
                <a:latin typeface="Arial" panose="020B0604020202020204" pitchFamily="34" charset="0"/>
                <a:cs typeface="Arial" panose="020B0604020202020204" pitchFamily="34" charset="0"/>
              </a:rPr>
              <a:t>Diensten </a:t>
            </a:r>
            <a:r>
              <a:rPr lang="nl-BE" altLang="en-US" dirty="0">
                <a:latin typeface="Arial" panose="020B0604020202020204" pitchFamily="34" charset="0"/>
                <a:cs typeface="Arial" panose="020B0604020202020204" pitchFamily="34" charset="0"/>
              </a:rPr>
              <a:t>voor </a:t>
            </a:r>
            <a:r>
              <a:rPr lang="nl-BE" altLang="en-US" dirty="0" smtClean="0">
                <a:latin typeface="Arial" panose="020B0604020202020204" pitchFamily="34" charset="0"/>
                <a:cs typeface="Arial" panose="020B0604020202020204" pitchFamily="34" charset="0"/>
              </a:rPr>
              <a:t>derden </a:t>
            </a:r>
            <a:r>
              <a:rPr lang="nl-BE" altLang="en-US" dirty="0">
                <a:latin typeface="Arial" panose="020B0604020202020204" pitchFamily="34" charset="0"/>
                <a:cs typeface="Arial" panose="020B0604020202020204" pitchFamily="34" charset="0"/>
              </a:rPr>
              <a:t>(o.a. </a:t>
            </a:r>
            <a:r>
              <a:rPr lang="nl-BE" altLang="en-US" dirty="0" smtClean="0">
                <a:latin typeface="Arial" panose="020B0604020202020204" pitchFamily="34" charset="0"/>
                <a:cs typeface="Arial" panose="020B0604020202020204" pitchFamily="34" charset="0"/>
              </a:rPr>
              <a:t>deurwaarders</a:t>
            </a:r>
            <a:r>
              <a:rPr lang="nl-BE" altLang="en-US" dirty="0">
                <a:latin typeface="Arial" panose="020B0604020202020204" pitchFamily="34" charset="0"/>
                <a:cs typeface="Arial" panose="020B0604020202020204" pitchFamily="34" charset="0"/>
              </a:rPr>
              <a:t>, Gemeenten, Sociale </a:t>
            </a:r>
            <a:r>
              <a:rPr lang="nl-BE" altLang="en-US" dirty="0" smtClean="0">
                <a:latin typeface="Arial" panose="020B0604020202020204" pitchFamily="34" charset="0"/>
                <a:cs typeface="Arial" panose="020B0604020202020204" pitchFamily="34" charset="0"/>
              </a:rPr>
              <a:t>inspecties, enz</a:t>
            </a:r>
            <a:r>
              <a:rPr lang="nl-BE" altLang="en-US" dirty="0">
                <a:latin typeface="Arial" panose="020B0604020202020204" pitchFamily="34" charset="0"/>
                <a:cs typeface="Arial" panose="020B0604020202020204" pitchFamily="34" charset="0"/>
              </a:rPr>
              <a:t>.</a:t>
            </a:r>
            <a:r>
              <a:rPr lang="nl-BE" altLang="en-US" dirty="0" smtClean="0">
                <a:latin typeface="Arial" panose="020B0604020202020204" pitchFamily="34" charset="0"/>
                <a:cs typeface="Arial" panose="020B0604020202020204" pitchFamily="34" charset="0"/>
              </a:rPr>
              <a:t>)</a:t>
            </a:r>
            <a:endParaRPr lang="nl-BE" altLang="en-US" dirty="0">
              <a:latin typeface="Arial" panose="020B0604020202020204" pitchFamily="34" charset="0"/>
              <a:cs typeface="Arial" panose="020B0604020202020204" pitchFamily="34" charset="0"/>
            </a:endParaRPr>
          </a:p>
          <a:p>
            <a:r>
              <a:rPr lang="nl-BE" altLang="en-US" dirty="0" smtClean="0">
                <a:latin typeface="Arial" panose="020B0604020202020204" pitchFamily="34" charset="0"/>
                <a:cs typeface="Arial" panose="020B0604020202020204" pitchFamily="34" charset="0"/>
              </a:rPr>
              <a:t>Geharmoniseerde sociale statuten - afgeleide rechten (SSH)</a:t>
            </a:r>
          </a:p>
          <a:p>
            <a:r>
              <a:rPr lang="nl-BE" altLang="en-US" dirty="0" smtClean="0">
                <a:latin typeface="Arial" panose="020B0604020202020204" pitchFamily="34" charset="0"/>
                <a:cs typeface="Arial" panose="020B0604020202020204" pitchFamily="34" charset="0"/>
              </a:rPr>
              <a:t>SIS-kaart (+ beheer van de verdwijning) </a:t>
            </a:r>
            <a:r>
              <a:rPr lang="nl-BE" altLang="en-US" dirty="0">
                <a:latin typeface="Arial" panose="020B0604020202020204" pitchFamily="34" charset="0"/>
                <a:cs typeface="Arial" panose="020B0604020202020204" pitchFamily="34" charset="0"/>
              </a:rPr>
              <a:t>en </a:t>
            </a:r>
            <a:r>
              <a:rPr lang="nl-BE" altLang="en-US" dirty="0" err="1">
                <a:latin typeface="Arial" panose="020B0604020202020204" pitchFamily="34" charset="0"/>
                <a:cs typeface="Arial" panose="020B0604020202020204" pitchFamily="34" charset="0"/>
              </a:rPr>
              <a:t>isi</a:t>
            </a:r>
            <a:r>
              <a:rPr lang="nl-BE" altLang="en-US" dirty="0">
                <a:latin typeface="Arial" panose="020B0604020202020204" pitchFamily="34" charset="0"/>
                <a:cs typeface="Arial" panose="020B0604020202020204" pitchFamily="34" charset="0"/>
              </a:rPr>
              <a:t>+-kaart</a:t>
            </a:r>
          </a:p>
          <a:p>
            <a:r>
              <a:rPr lang="nl-BE" altLang="en-US" dirty="0" smtClean="0">
                <a:latin typeface="Arial" panose="020B0604020202020204" pitchFamily="34" charset="0"/>
                <a:cs typeface="Arial" panose="020B0604020202020204" pitchFamily="34" charset="0"/>
              </a:rPr>
              <a:t>Fraudebestrijding</a:t>
            </a:r>
            <a:endParaRPr lang="nl-BE" altLang="en-US" dirty="0" smtClean="0"/>
          </a:p>
          <a:p>
            <a:r>
              <a:rPr lang="nl-BE" altLang="en-US" dirty="0" smtClean="0">
                <a:latin typeface="Arial" panose="020B0604020202020204" pitchFamily="34" charset="0"/>
                <a:cs typeface="Arial" panose="020B0604020202020204" pitchFamily="34" charset="0"/>
              </a:rPr>
              <a:t>Datawarehouse arbeidsmarkt en sociale bescherming</a:t>
            </a:r>
          </a:p>
          <a:p>
            <a:r>
              <a:rPr lang="nl-BE" altLang="en-US" dirty="0" err="1" smtClean="0">
                <a:latin typeface="Arial" panose="020B0604020202020204" pitchFamily="34" charset="0"/>
                <a:cs typeface="Arial" panose="020B0604020202020204" pitchFamily="34" charset="0"/>
              </a:rPr>
              <a:t>eBox</a:t>
            </a:r>
            <a:r>
              <a:rPr lang="nl-BE" altLang="en-US" dirty="0" smtClean="0">
                <a:latin typeface="Arial" panose="020B0604020202020204" pitchFamily="34" charset="0"/>
                <a:cs typeface="Arial" panose="020B0604020202020204" pitchFamily="34" charset="0"/>
              </a:rPr>
              <a:t> </a:t>
            </a:r>
            <a:r>
              <a:rPr lang="nl-BE" altLang="en-US" dirty="0">
                <a:latin typeface="Arial" panose="020B0604020202020204" pitchFamily="34" charset="0"/>
                <a:cs typeface="Arial" panose="020B0604020202020204" pitchFamily="34" charset="0"/>
              </a:rPr>
              <a:t>burger</a:t>
            </a:r>
          </a:p>
          <a:p>
            <a:endParaRPr lang="nl-BE" altLang="en-US"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124</a:t>
            </a:fld>
            <a:r>
              <a:rPr lang="fr-BE" smtClean="0"/>
              <a:t> -</a:t>
            </a:r>
            <a:endParaRPr lang="fr-BE" dirty="0"/>
          </a:p>
        </p:txBody>
      </p:sp>
    </p:spTree>
    <p:extLst>
      <p:ext uri="{BB962C8B-B14F-4D97-AF65-F5344CB8AC3E}">
        <p14:creationId xmlns:p14="http://schemas.microsoft.com/office/powerpoint/2010/main" val="38469153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4248" y="6237312"/>
            <a:ext cx="21602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fr-BE" dirty="0" err="1">
                <a:solidFill>
                  <a:srgbClr val="00B0F0"/>
                </a:solidFill>
              </a:rPr>
              <a:t>Bereikte</a:t>
            </a:r>
            <a:r>
              <a:rPr lang="fr-BE" dirty="0">
                <a:solidFill>
                  <a:srgbClr val="00B0F0"/>
                </a:solidFill>
              </a:rPr>
              <a:t> </a:t>
            </a:r>
            <a:r>
              <a:rPr lang="fr-BE" dirty="0" err="1">
                <a:solidFill>
                  <a:srgbClr val="00B0F0"/>
                </a:solidFill>
              </a:rPr>
              <a:t>voordelen</a:t>
            </a:r>
            <a:endParaRPr lang="fr-BE" dirty="0">
              <a:solidFill>
                <a:srgbClr val="00B0F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622" y="6236848"/>
            <a:ext cx="1259858" cy="504520"/>
          </a:xfrm>
        </p:spPr>
      </p:pic>
      <p:sp>
        <p:nvSpPr>
          <p:cNvPr id="4" name="Date Placeholder 3"/>
          <p:cNvSpPr>
            <a:spLocks noGrp="1"/>
          </p:cNvSpPr>
          <p:nvPr>
            <p:ph type="dt" sz="half" idx="2"/>
          </p:nvPr>
        </p:nvSpPr>
        <p:spPr/>
        <p:txBody>
          <a:bodyPr/>
          <a:lstStyle/>
          <a:p>
            <a:r>
              <a:rPr lang="fr-FR" smtClean="0"/>
              <a:t>15/03/2018</a:t>
            </a:r>
            <a:endParaRPr lang="fr-BE" dirty="0"/>
          </a:p>
        </p:txBody>
      </p:sp>
      <p:sp>
        <p:nvSpPr>
          <p:cNvPr id="9" name="Rectangle 3"/>
          <p:cNvSpPr txBox="1">
            <a:spLocks noChangeArrowheads="1"/>
          </p:cNvSpPr>
          <p:nvPr/>
        </p:nvSpPr>
        <p:spPr>
          <a:xfrm>
            <a:off x="457200" y="1052736"/>
            <a:ext cx="8229600" cy="528945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altLang="en-US" sz="2600" dirty="0" smtClean="0">
                <a:latin typeface="Arial" panose="020B0604020202020204" pitchFamily="34" charset="0"/>
                <a:cs typeface="Arial" panose="020B0604020202020204" pitchFamily="34" charset="0"/>
              </a:rPr>
              <a:t>Grotere </a:t>
            </a:r>
            <a:r>
              <a:rPr lang="nl-NL" altLang="en-US" sz="2600" dirty="0">
                <a:latin typeface="Arial" panose="020B0604020202020204" pitchFamily="34" charset="0"/>
                <a:cs typeface="Arial" panose="020B0604020202020204" pitchFamily="34" charset="0"/>
              </a:rPr>
              <a:t>efficiëntie</a:t>
            </a:r>
          </a:p>
          <a:p>
            <a:pPr lvl="1"/>
            <a:r>
              <a:rPr lang="nl-NL" altLang="en-US" sz="2200" dirty="0">
                <a:latin typeface="Arial" panose="020B0604020202020204" pitchFamily="34" charset="0"/>
                <a:cs typeface="Arial" panose="020B0604020202020204" pitchFamily="34" charset="0"/>
              </a:rPr>
              <a:t>lagere lasten en </a:t>
            </a:r>
            <a:r>
              <a:rPr lang="nl-NL" altLang="en-US" sz="2200" dirty="0" smtClean="0">
                <a:latin typeface="Arial" panose="020B0604020202020204" pitchFamily="34" charset="0"/>
                <a:cs typeface="Arial" panose="020B0604020202020204" pitchFamily="34" charset="0"/>
              </a:rPr>
              <a:t>kosten</a:t>
            </a:r>
          </a:p>
          <a:p>
            <a:pPr lvl="1"/>
            <a:r>
              <a:rPr lang="nl-NL" altLang="en-US" sz="2200" dirty="0" smtClean="0">
                <a:latin typeface="Arial" panose="020B0604020202020204" pitchFamily="34" charset="0"/>
                <a:cs typeface="Arial" panose="020B0604020202020204" pitchFamily="34" charset="0"/>
              </a:rPr>
              <a:t>meer </a:t>
            </a:r>
            <a:r>
              <a:rPr lang="nl-NL" altLang="en-US" sz="2200" dirty="0">
                <a:latin typeface="Arial" panose="020B0604020202020204" pitchFamily="34" charset="0"/>
                <a:cs typeface="Arial" panose="020B0604020202020204" pitchFamily="34" charset="0"/>
              </a:rPr>
              <a:t>diensten voor dezelfde totale </a:t>
            </a:r>
            <a:r>
              <a:rPr lang="nl-NL" altLang="en-US" sz="2200" dirty="0" smtClean="0">
                <a:latin typeface="Arial" panose="020B0604020202020204" pitchFamily="34" charset="0"/>
                <a:cs typeface="Arial" panose="020B0604020202020204" pitchFamily="34" charset="0"/>
              </a:rPr>
              <a:t>kost</a:t>
            </a:r>
            <a:endParaRPr lang="nl-NL" altLang="en-US" sz="2200" dirty="0">
              <a:latin typeface="Arial" panose="020B0604020202020204" pitchFamily="34" charset="0"/>
              <a:cs typeface="Arial" panose="020B0604020202020204" pitchFamily="34" charset="0"/>
            </a:endParaRPr>
          </a:p>
          <a:p>
            <a:pPr lvl="1"/>
            <a:r>
              <a:rPr lang="nl-NL" altLang="en-US" sz="2200" dirty="0" smtClean="0">
                <a:latin typeface="Arial" panose="020B0604020202020204" pitchFamily="34" charset="0"/>
                <a:cs typeface="Arial" panose="020B0604020202020204" pitchFamily="34" charset="0"/>
              </a:rPr>
              <a:t>snellere </a:t>
            </a:r>
            <a:r>
              <a:rPr lang="nl-NL" altLang="en-US" sz="2200" dirty="0">
                <a:latin typeface="Arial" panose="020B0604020202020204" pitchFamily="34" charset="0"/>
                <a:cs typeface="Arial" panose="020B0604020202020204" pitchFamily="34" charset="0"/>
              </a:rPr>
              <a:t>dienstverlening</a:t>
            </a:r>
          </a:p>
          <a:p>
            <a:r>
              <a:rPr lang="nl-NL" altLang="en-US" sz="2600" dirty="0" smtClean="0">
                <a:latin typeface="Arial" panose="020B0604020202020204" pitchFamily="34" charset="0"/>
                <a:cs typeface="Arial" panose="020B0604020202020204" pitchFamily="34" charset="0"/>
              </a:rPr>
              <a:t>Grotere </a:t>
            </a:r>
            <a:r>
              <a:rPr lang="nl-NL" altLang="en-US" sz="2600" dirty="0">
                <a:latin typeface="Arial" panose="020B0604020202020204" pitchFamily="34" charset="0"/>
                <a:cs typeface="Arial" panose="020B0604020202020204" pitchFamily="34" charset="0"/>
              </a:rPr>
              <a:t>effectiviteit</a:t>
            </a:r>
          </a:p>
          <a:p>
            <a:pPr lvl="1"/>
            <a:r>
              <a:rPr lang="nl-NL" altLang="en-US" sz="2200" dirty="0">
                <a:latin typeface="Arial" panose="020B0604020202020204" pitchFamily="34" charset="0"/>
                <a:cs typeface="Arial" panose="020B0604020202020204" pitchFamily="34" charset="0"/>
              </a:rPr>
              <a:t>betere kwaliteit van de </a:t>
            </a:r>
            <a:r>
              <a:rPr lang="nl-NL" altLang="en-US" sz="2200" dirty="0" smtClean="0">
                <a:latin typeface="Arial" panose="020B0604020202020204" pitchFamily="34" charset="0"/>
                <a:cs typeface="Arial" panose="020B0604020202020204" pitchFamily="34" charset="0"/>
              </a:rPr>
              <a:t>dienstverlening</a:t>
            </a:r>
            <a:endParaRPr lang="nl-NL" altLang="en-US" sz="2200" dirty="0">
              <a:latin typeface="Arial" panose="020B0604020202020204" pitchFamily="34" charset="0"/>
              <a:cs typeface="Arial" panose="020B0604020202020204" pitchFamily="34" charset="0"/>
            </a:endParaRPr>
          </a:p>
          <a:p>
            <a:pPr lvl="1"/>
            <a:r>
              <a:rPr lang="nl-NL" altLang="en-US" sz="2200" dirty="0" smtClean="0">
                <a:latin typeface="Arial" panose="020B0604020202020204" pitchFamily="34" charset="0"/>
                <a:cs typeface="Arial" panose="020B0604020202020204" pitchFamily="34" charset="0"/>
              </a:rPr>
              <a:t>minder </a:t>
            </a:r>
            <a:r>
              <a:rPr lang="nl-NL" altLang="en-US" sz="2200" dirty="0">
                <a:latin typeface="Arial" panose="020B0604020202020204" pitchFamily="34" charset="0"/>
                <a:cs typeface="Arial" panose="020B0604020202020204" pitchFamily="34" charset="0"/>
              </a:rPr>
              <a:t>fraudemogelijkheden</a:t>
            </a:r>
          </a:p>
          <a:p>
            <a:r>
              <a:rPr lang="nl-NL" altLang="en-US" sz="2600" dirty="0" smtClean="0">
                <a:latin typeface="Arial" panose="020B0604020202020204" pitchFamily="34" charset="0"/>
                <a:cs typeface="Arial" panose="020B0604020202020204" pitchFamily="34" charset="0"/>
              </a:rPr>
              <a:t>Nieuwe </a:t>
            </a:r>
            <a:r>
              <a:rPr lang="nl-NL" altLang="en-US" sz="2600" dirty="0">
                <a:latin typeface="Arial" panose="020B0604020202020204" pitchFamily="34" charset="0"/>
                <a:cs typeface="Arial" panose="020B0604020202020204" pitchFamily="34" charset="0"/>
              </a:rPr>
              <a:t>soorten </a:t>
            </a:r>
            <a:r>
              <a:rPr lang="nl-NL" altLang="en-US" sz="2600" dirty="0" smtClean="0">
                <a:latin typeface="Arial" panose="020B0604020202020204" pitchFamily="34" charset="0"/>
                <a:cs typeface="Arial" panose="020B0604020202020204" pitchFamily="34" charset="0"/>
              </a:rPr>
              <a:t>diensten</a:t>
            </a:r>
          </a:p>
          <a:p>
            <a:pPr lvl="1"/>
            <a:r>
              <a:rPr lang="nl-NL" altLang="en-US" sz="2200" dirty="0">
                <a:latin typeface="Arial" panose="020B0604020202020204" pitchFamily="34" charset="0"/>
                <a:cs typeface="Arial" panose="020B0604020202020204" pitchFamily="34" charset="0"/>
              </a:rPr>
              <a:t>zoveel mogelijk automatische toekenning van rechten</a:t>
            </a:r>
          </a:p>
          <a:p>
            <a:pPr lvl="1"/>
            <a:r>
              <a:rPr lang="nl-NL" altLang="en-US" sz="2200" dirty="0">
                <a:latin typeface="Arial" panose="020B0604020202020204" pitchFamily="34" charset="0"/>
                <a:cs typeface="Arial" panose="020B0604020202020204" pitchFamily="34" charset="0"/>
              </a:rPr>
              <a:t>actief zoeken naar non-take-up van bepaalde rechten via </a:t>
            </a:r>
            <a:r>
              <a:rPr lang="nl-NL" altLang="en-US" sz="2200" dirty="0" err="1">
                <a:latin typeface="Arial" panose="020B0604020202020204" pitchFamily="34" charset="0"/>
                <a:cs typeface="Arial" panose="020B0604020202020204" pitchFamily="34" charset="0"/>
              </a:rPr>
              <a:t>datawarehousingtechnieken</a:t>
            </a:r>
            <a:r>
              <a:rPr lang="nl-NL" altLang="en-US" sz="2200" dirty="0">
                <a:latin typeface="Arial" panose="020B0604020202020204" pitchFamily="34" charset="0"/>
                <a:cs typeface="Arial" panose="020B0604020202020204" pitchFamily="34" charset="0"/>
              </a:rPr>
              <a:t> </a:t>
            </a:r>
          </a:p>
          <a:p>
            <a:pPr lvl="1"/>
            <a:r>
              <a:rPr lang="nl-NL" altLang="en-US" sz="2200" dirty="0">
                <a:latin typeface="Arial" panose="020B0604020202020204" pitchFamily="34" charset="0"/>
                <a:cs typeface="Arial" panose="020B0604020202020204" pitchFamily="34" charset="0"/>
              </a:rPr>
              <a:t>rechtstreekse controle over de eigen gegevens</a:t>
            </a:r>
          </a:p>
          <a:p>
            <a:pPr lvl="1"/>
            <a:r>
              <a:rPr lang="nl-NL" altLang="en-US" sz="2200" dirty="0">
                <a:latin typeface="Arial" panose="020B0604020202020204" pitchFamily="34" charset="0"/>
                <a:cs typeface="Arial" panose="020B0604020202020204" pitchFamily="34" charset="0"/>
              </a:rPr>
              <a:t>gepersonaliseerde </a:t>
            </a:r>
            <a:r>
              <a:rPr lang="nl-NL" altLang="en-US" sz="2200" dirty="0" err="1">
                <a:latin typeface="Arial" panose="020B0604020202020204" pitchFamily="34" charset="0"/>
                <a:cs typeface="Arial" panose="020B0604020202020204" pitchFamily="34" charset="0"/>
              </a:rPr>
              <a:t>simulatie-omgevingen</a:t>
            </a:r>
            <a:endParaRPr lang="nl-NL" altLang="en-US" sz="2200" dirty="0">
              <a:latin typeface="Arial" panose="020B0604020202020204" pitchFamily="34" charset="0"/>
              <a:cs typeface="Arial" panose="020B0604020202020204" pitchFamily="34" charset="0"/>
            </a:endParaRPr>
          </a:p>
          <a:p>
            <a:pPr marL="457200" lvl="1" indent="0">
              <a:buNone/>
            </a:pPr>
            <a:endParaRPr lang="nl-NL" altLang="en-US" sz="2200" dirty="0" smtClean="0">
              <a:latin typeface="Arial" panose="020B0604020202020204" pitchFamily="34" charset="0"/>
              <a:cs typeface="Arial" panose="020B0604020202020204" pitchFamily="34" charset="0"/>
            </a:endParaRPr>
          </a:p>
          <a:p>
            <a:pPr marL="457200" lvl="1" indent="0">
              <a:buNone/>
            </a:pPr>
            <a:endParaRPr lang="nl-NL" altLang="en-US" dirty="0"/>
          </a:p>
          <a:p>
            <a:pPr lvl="1"/>
            <a:endParaRPr lang="nl-BE" altLang="en-US" dirty="0" smtClean="0"/>
          </a:p>
          <a:p>
            <a:endParaRPr lang="nl-BE" altLang="en-US"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125</a:t>
            </a:fld>
            <a:r>
              <a:rPr lang="fr-BE" smtClean="0"/>
              <a:t> -</a:t>
            </a:r>
            <a:endParaRPr lang="fr-BE" dirty="0"/>
          </a:p>
        </p:txBody>
      </p:sp>
    </p:spTree>
    <p:extLst>
      <p:ext uri="{BB962C8B-B14F-4D97-AF65-F5344CB8AC3E}">
        <p14:creationId xmlns:p14="http://schemas.microsoft.com/office/powerpoint/2010/main" val="42352810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nl-BE" dirty="0" smtClean="0">
                <a:solidFill>
                  <a:srgbClr val="C00000"/>
                </a:solidFill>
              </a:rPr>
              <a:t>BEDANKT! </a:t>
            </a:r>
            <a:br>
              <a:rPr lang="nl-BE" dirty="0" smtClean="0">
                <a:solidFill>
                  <a:srgbClr val="C00000"/>
                </a:solidFill>
              </a:rPr>
            </a:br>
            <a:r>
              <a:rPr lang="nl-BE" dirty="0" smtClean="0">
                <a:solidFill>
                  <a:srgbClr val="C00000"/>
                </a:solidFill>
              </a:rPr>
              <a:t>Vragen ?</a:t>
            </a:r>
            <a:endParaRPr lang="nl-BE" dirty="0">
              <a:solidFill>
                <a:srgbClr val="C00000"/>
              </a:solidFill>
            </a:endParaRP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
        <p:nvSpPr>
          <p:cNvPr id="8" name="Date Placeholder 7"/>
          <p:cNvSpPr>
            <a:spLocks noGrp="1"/>
          </p:cNvSpPr>
          <p:nvPr>
            <p:ph type="dt" sz="half" idx="10"/>
          </p:nvPr>
        </p:nvSpPr>
        <p:spPr/>
        <p:txBody>
          <a:bodyPr/>
          <a:lstStyle/>
          <a:p>
            <a:r>
              <a:rPr lang="fr-FR" smtClean="0"/>
              <a:t>15/03/2018</a:t>
            </a:r>
            <a:endParaRPr lang="fr-BE"/>
          </a:p>
        </p:txBody>
      </p:sp>
    </p:spTree>
    <p:extLst>
      <p:ext uri="{BB962C8B-B14F-4D97-AF65-F5344CB8AC3E}">
        <p14:creationId xmlns:p14="http://schemas.microsoft.com/office/powerpoint/2010/main" val="1174844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fr-BE" dirty="0"/>
          </a:p>
        </p:txBody>
      </p:sp>
      <p:sp>
        <p:nvSpPr>
          <p:cNvPr id="3" name="Content Placeholder 2"/>
          <p:cNvSpPr>
            <a:spLocks noGrp="1"/>
          </p:cNvSpPr>
          <p:nvPr>
            <p:ph idx="1"/>
          </p:nvPr>
        </p:nvSpPr>
        <p:spPr/>
        <p:txBody>
          <a:bodyPr/>
          <a:lstStyle/>
          <a:p>
            <a:r>
              <a:rPr lang="nl-BE" dirty="0" smtClean="0"/>
              <a:t>De registers zijn geoptimaliseerd en </a:t>
            </a:r>
            <a:r>
              <a:rPr lang="nl-BE" dirty="0" err="1" smtClean="0"/>
              <a:t>geüniformiseerd</a:t>
            </a:r>
            <a:r>
              <a:rPr lang="nl-BE" dirty="0" smtClean="0"/>
              <a:t> en de registratie gebeurt zoveel mogelijk automatisch vanuit het EMD/EPD</a:t>
            </a:r>
          </a:p>
          <a:p>
            <a:endParaRPr lang="nl-BE" dirty="0" smtClean="0"/>
          </a:p>
          <a:p>
            <a:pPr>
              <a:buFont typeface="Wingdings" panose="05000000000000000000" pitchFamily="2" charset="2"/>
              <a:buChar char="ü"/>
            </a:pPr>
            <a:r>
              <a:rPr lang="nl-BE" dirty="0" smtClean="0"/>
              <a:t>Tracering van implantaten en geneesmiddelen gebeurt volgens internationale normen</a:t>
            </a:r>
          </a:p>
          <a:p>
            <a:endParaRPr lang="nl-BE" dirty="0" smtClean="0"/>
          </a:p>
          <a:p>
            <a:pPr>
              <a:buFont typeface="Wingdings" panose="05000000000000000000" pitchFamily="2" charset="2"/>
              <a:buChar char="ü"/>
            </a:pPr>
            <a:r>
              <a:rPr lang="nl-BE" dirty="0" smtClean="0"/>
              <a:t>Alle gegevensuitwisseling tussen de zorgverstrekkers en de ziekenfondsen verloopt elektronisch</a:t>
            </a:r>
          </a:p>
          <a:p>
            <a:endParaRPr lang="fr-BE" dirty="0"/>
          </a:p>
        </p:txBody>
      </p:sp>
      <p:sp>
        <p:nvSpPr>
          <p:cNvPr id="8" name="Date Placeholder 7"/>
          <p:cNvSpPr>
            <a:spLocks noGrp="1"/>
          </p:cNvSpPr>
          <p:nvPr>
            <p:ph type="dt" sz="half" idx="2"/>
          </p:nvPr>
        </p:nvSpPr>
        <p:spPr/>
        <p:txBody>
          <a:bodyPr/>
          <a:lstStyle/>
          <a:p>
            <a:r>
              <a:rPr lang="fr-FR" smtClean="0"/>
              <a:t>15/03/2018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361873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22531" name="Content Placeholder 2"/>
          <p:cNvSpPr>
            <a:spLocks noGrp="1"/>
          </p:cNvSpPr>
          <p:nvPr>
            <p:ph idx="1"/>
          </p:nvPr>
        </p:nvSpPr>
        <p:spPr/>
        <p:txBody>
          <a:bodyPr>
            <a:normAutofit fontScale="92500"/>
          </a:bodyPr>
          <a:lstStyle/>
          <a:p>
            <a:pPr>
              <a:buFont typeface="Wingdings" panose="05000000000000000000" pitchFamily="2" charset="2"/>
              <a:buChar char="ü"/>
            </a:pPr>
            <a:r>
              <a:rPr lang="nl-BE" altLang="fr-FR" dirty="0" smtClean="0"/>
              <a:t>De zorgverstrekkers krijgen incentives voor het gebruik van en zinvol toepassen van </a:t>
            </a:r>
            <a:r>
              <a:rPr lang="nl-BE" altLang="fr-FR" dirty="0" err="1" smtClean="0"/>
              <a:t>eGezondheid</a:t>
            </a:r>
            <a:r>
              <a:rPr lang="nl-BE" altLang="fr-FR" dirty="0" smtClean="0"/>
              <a:t>; financiële incentives kunnen zowel een federaal luik hebben als een luik voor de verschillende gemeenschappen en gewesten</a:t>
            </a:r>
          </a:p>
          <a:p>
            <a:endParaRPr lang="nl-BE" altLang="fr-FR" dirty="0" smtClean="0"/>
          </a:p>
          <a:p>
            <a:pPr>
              <a:buFont typeface="Wingdings" panose="05000000000000000000" pitchFamily="2" charset="2"/>
              <a:buChar char="ü"/>
            </a:pPr>
            <a:r>
              <a:rPr lang="nl-BE" altLang="fr-FR" dirty="0" smtClean="0"/>
              <a:t>Elke zorgverstrekker wordt opgeleid in </a:t>
            </a:r>
            <a:r>
              <a:rPr lang="nl-BE" altLang="fr-FR" dirty="0" err="1" smtClean="0"/>
              <a:t>eGezondheid</a:t>
            </a:r>
            <a:r>
              <a:rPr lang="nl-BE" altLang="fr-FR" dirty="0" smtClean="0"/>
              <a:t>, zowel via het basisonderwijspakket als via navorming</a:t>
            </a:r>
          </a:p>
          <a:p>
            <a:endParaRPr lang="nl-BE" altLang="fr-FR" dirty="0" smtClean="0"/>
          </a:p>
          <a:p>
            <a:pPr>
              <a:buFont typeface="Wingdings" panose="05000000000000000000" pitchFamily="2" charset="2"/>
              <a:buChar char="ü"/>
            </a:pPr>
            <a:r>
              <a:rPr lang="nl-BE" altLang="fr-FR" dirty="0" smtClean="0"/>
              <a:t>Elke zorgverstrekker heeft een uniek loket ter beschikking voor de verstrekking van alle administratieve informatie ten behoeve van het RIZIV, de FOD Volksgezondheid en de deelstaten (“</a:t>
            </a:r>
            <a:r>
              <a:rPr lang="nl-BE" altLang="fr-FR" dirty="0" err="1" smtClean="0"/>
              <a:t>only</a:t>
            </a:r>
            <a:r>
              <a:rPr lang="nl-BE" altLang="fr-FR" dirty="0" smtClean="0"/>
              <a:t> </a:t>
            </a:r>
            <a:r>
              <a:rPr lang="nl-BE" altLang="fr-FR" dirty="0" err="1" smtClean="0"/>
              <a:t>once</a:t>
            </a:r>
            <a:r>
              <a:rPr lang="nl-BE" altLang="fr-FR" dirty="0" smtClean="0"/>
              <a:t>” principe)</a:t>
            </a:r>
          </a:p>
          <a:p>
            <a:endParaRPr lang="nl-BE" altLang="fr-FR" dirty="0" smtClean="0"/>
          </a:p>
        </p:txBody>
      </p:sp>
      <p:sp>
        <p:nvSpPr>
          <p:cNvPr id="6" name="Date Placeholder 5"/>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1314429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normAutofit lnSpcReduction="10000"/>
          </a:bodyPr>
          <a:lstStyle/>
          <a:p>
            <a:r>
              <a:rPr lang="nl-BE" altLang="fr-FR" smtClean="0"/>
              <a:t>De patiënt heeft toegang tot de informatie over zichzelf die in de beveiligde kluizen en via het hub-metahubsysteem beschikbaar is; mogelijk worden hier filters gedefinieerd (in bespreking)</a:t>
            </a:r>
          </a:p>
          <a:p>
            <a:endParaRPr lang="nl-BE" altLang="fr-FR" smtClean="0"/>
          </a:p>
          <a:p>
            <a:r>
              <a:rPr lang="nl-BE" altLang="fr-FR"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literacy” van de patiënt</a:t>
            </a:r>
          </a:p>
          <a:p>
            <a:endParaRPr lang="nl-BE" altLang="fr-FR" dirty="0" smtClean="0"/>
          </a:p>
        </p:txBody>
      </p:sp>
      <p:sp>
        <p:nvSpPr>
          <p:cNvPr id="6" name="Date Placeholder 5"/>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384035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3" name="Content Placeholder 2"/>
          <p:cNvSpPr>
            <a:spLocks noGrp="1"/>
          </p:cNvSpPr>
          <p:nvPr>
            <p:ph idx="1"/>
          </p:nvPr>
        </p:nvSpPr>
        <p:spPr/>
        <p:txBody>
          <a:bodyPr>
            <a:normAutofit fontScale="92500" lnSpcReduction="10000"/>
          </a:bodyPr>
          <a:lstStyle/>
          <a:p>
            <a:r>
              <a:rPr lang="nl-BE" smtClean="0"/>
              <a:t>De patiënt kan zelf informatie toevoegen, via het consolidatieplatform, in de beveiligde kluis, via een hub of in een beveiligde cloud</a:t>
            </a:r>
          </a:p>
          <a:p>
            <a:endParaRPr lang="nl-BE" smtClean="0"/>
          </a:p>
          <a:p>
            <a:r>
              <a:rPr lang="nl-BE" smtClean="0"/>
              <a:t>Het geheel aan informatie vanuit de hubs, de kluizen, het consolidatieplatform, en eventueel de beveiligde cloud, vormt het PHR (Personal Health Record) van de patiënt</a:t>
            </a:r>
          </a:p>
          <a:p>
            <a:endParaRPr lang="nl-BE" smtClean="0"/>
          </a:p>
          <a:p>
            <a:r>
              <a:rPr lang="nl-BE" smtClean="0"/>
              <a:t>Via het consolidatieplatform is ook andere relevante informatie beschikbaar vanuit de ziekenfondsen, de Kruispuntbank van de Sociale Zekerheid en andere relevante bronnen zoals bv. de wilsverklaringen inzake orgaandonatie of euthanasie</a:t>
            </a:r>
          </a:p>
          <a:p>
            <a:endParaRPr lang="nl-BE" smtClean="0"/>
          </a:p>
          <a:p>
            <a:endParaRPr lang="nl-BE" dirty="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1351235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lstStyle/>
          <a:p>
            <a:r>
              <a:rPr lang="nl-BE" smtClean="0"/>
              <a:t>De patiënt heeft toegang tot zijn/haar PHR via verschillende kanalen, bvb. via een app die voor geïnstalleerd is op de smartphone; hierdoor wordt de patiënt geïnformeerd en op de hoogte gebracht van zijn/haar werkelijke toestand en kan hij een hoofdrol vervullen in zijn/haar behandeling</a:t>
            </a:r>
            <a:endParaRPr lang="nl-BE" altLang="en-US" smtClean="0"/>
          </a:p>
          <a:p>
            <a:endParaRPr lang="nl-BE" altLang="en-US" dirty="0" smtClean="0"/>
          </a:p>
        </p:txBody>
      </p:sp>
      <p:sp>
        <p:nvSpPr>
          <p:cNvPr id="6" name="Date Placeholder 5"/>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325438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fr-BE"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endParaRPr lang="nl-BE" altLang="en-US" dirty="0" smtClean="0"/>
          </a:p>
          <a:p>
            <a:pPr>
              <a:buFont typeface="Wingdings" panose="05000000000000000000" pitchFamily="2" charset="2"/>
              <a:buChar char="ü"/>
            </a:pPr>
            <a:r>
              <a:rPr lang="nl-BE" altLang="en-US" dirty="0" smtClean="0"/>
              <a:t>Voorafgaande vereiste voor het bovenstaande: de patiënt geeft zijn/haar geïnformeerde toestemming</a:t>
            </a:r>
          </a:p>
          <a:p>
            <a:endParaRPr lang="fr-BE" dirty="0"/>
          </a:p>
        </p:txBody>
      </p:sp>
      <p:sp>
        <p:nvSpPr>
          <p:cNvPr id="8" name="Date Placeholder 7"/>
          <p:cNvSpPr>
            <a:spLocks noGrp="1"/>
          </p:cNvSpPr>
          <p:nvPr>
            <p:ph type="dt" sz="half" idx="2"/>
          </p:nvPr>
        </p:nvSpPr>
        <p:spPr/>
        <p:txBody>
          <a:bodyPr/>
          <a:lstStyle/>
          <a:p>
            <a:r>
              <a:rPr lang="fr-FR" smtClean="0"/>
              <a:t>15/03/2018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427061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normAutofit fontScale="70000" lnSpcReduction="20000"/>
          </a:bodyPr>
          <a:lstStyle/>
          <a:p>
            <a:r>
              <a:rPr lang="nl-BE" smtClean="0"/>
              <a:t>Om de kwaliteit van de zorg te waarborgen en de patiënt correct te informeren, registreert de huisarts de medische gegevens in een EMD (Elektronisch Medisch Dossier)</a:t>
            </a:r>
          </a:p>
          <a:p>
            <a:endParaRPr lang="nl-BE" smtClean="0"/>
          </a:p>
          <a:p>
            <a:r>
              <a:rPr lang="nl-BE" smtClean="0"/>
              <a:t>Het EMD is de authentieke bron voor gegevensdeling door de huisarts</a:t>
            </a:r>
          </a:p>
          <a:p>
            <a:endParaRPr lang="nl-BE" smtClean="0"/>
          </a:p>
          <a:p>
            <a:r>
              <a:rPr lang="nl-BE" smtClean="0"/>
              <a:t>De SumEHR (SUMmarized Electronic Health Record) is een beknopte samenvatting van het EMD  in gestructureerde en gecodeerde vorm</a:t>
            </a:r>
          </a:p>
          <a:p>
            <a:endParaRPr lang="nl-BE" smtClean="0"/>
          </a:p>
          <a:p>
            <a:r>
              <a:rPr lang="nl-BE" smtClean="0"/>
              <a:t>Elke patiënt heeft, indien hij dat wenst, recht op een SumEHR</a:t>
            </a:r>
          </a:p>
          <a:p>
            <a:endParaRPr lang="nl-BE" smtClean="0"/>
          </a:p>
          <a:p>
            <a:r>
              <a:rPr lang="nl-BE" smtClean="0"/>
              <a:t>De informatie in de SumEHR is, mits toestemming van de patiënt, toegankelijk voor elke arts die een therapeutische relatie heeft met de patiënt, en voor de patiënt zelf</a:t>
            </a:r>
          </a:p>
          <a:p>
            <a:endParaRPr lang="nl-BE" smtClean="0"/>
          </a:p>
          <a:p>
            <a:r>
              <a:rPr lang="nl-BE" smtClean="0"/>
              <a:t>Prioriteit voor gebruik van de SumEHR op huisartsenwachtposten en spoedgevallendiensten</a:t>
            </a:r>
          </a:p>
          <a:p>
            <a:endParaRPr lang="nl-BE" smtClean="0"/>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5415341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en-US" dirty="0"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20000"/>
          </a:bodyPr>
          <a:lstStyle/>
          <a:p>
            <a:r>
              <a:rPr lang="nl-BE" altLang="en-US" dirty="0" smtClean="0">
                <a:sym typeface="Arial" charset="0"/>
              </a:rPr>
              <a:t>Meer</a:t>
            </a:r>
            <a:r>
              <a:rPr lang="nl-BE" dirty="0" smtClean="0"/>
              <a:t> </a:t>
            </a:r>
            <a:r>
              <a:rPr lang="nl-BE" altLang="en-US" dirty="0" smtClean="0">
                <a:sym typeface="Arial" charset="0"/>
              </a:rPr>
              <a:t>chronische zorg (</a:t>
            </a:r>
            <a:r>
              <a:rPr lang="nl-BE" altLang="en-US" dirty="0" err="1" smtClean="0">
                <a:sym typeface="Arial" charset="0"/>
              </a:rPr>
              <a:t>vs</a:t>
            </a:r>
            <a:r>
              <a:rPr lang="nl-BE" dirty="0" smtClean="0"/>
              <a:t> </a:t>
            </a:r>
            <a:r>
              <a:rPr lang="nl-BE" altLang="en-US" dirty="0" smtClean="0">
                <a:sym typeface="Arial" charset="0"/>
              </a:rPr>
              <a:t>louter</a:t>
            </a:r>
            <a:r>
              <a:rPr lang="nl-BE" dirty="0" smtClean="0"/>
              <a:t> </a:t>
            </a:r>
            <a:r>
              <a:rPr lang="nl-BE" altLang="en-US" dirty="0" smtClean="0">
                <a:sym typeface="Arial" charset="0"/>
              </a:rPr>
              <a:t>acute</a:t>
            </a:r>
            <a:r>
              <a:rPr lang="nl-BE" dirty="0" smtClean="0"/>
              <a:t> </a:t>
            </a:r>
            <a:r>
              <a:rPr lang="nl-BE" altLang="en-US" dirty="0" smtClean="0">
                <a:sym typeface="Arial" charset="0"/>
              </a:rPr>
              <a:t>zorg)</a:t>
            </a:r>
          </a:p>
          <a:p>
            <a:r>
              <a:rPr lang="nl-BE" altLang="en-US" dirty="0" smtClean="0">
                <a:sym typeface="Arial" charset="0"/>
              </a:rPr>
              <a:t>Zorg op afstand (monitoring, bijstand, raadpleging, diagnose, operatie , …), </a:t>
            </a:r>
            <a:r>
              <a:rPr lang="nl-BE" altLang="en-US" dirty="0" err="1" smtClean="0">
                <a:sym typeface="Arial" charset="0"/>
              </a:rPr>
              <a:t>oa</a:t>
            </a:r>
            <a:r>
              <a:rPr lang="nl-BE" altLang="en-US" dirty="0" smtClean="0">
                <a:sym typeface="Arial" charset="0"/>
              </a:rPr>
              <a:t> thuiszorg</a:t>
            </a:r>
          </a:p>
          <a:p>
            <a:r>
              <a:rPr lang="nl-BE" altLang="en-US" dirty="0" smtClean="0">
                <a:sym typeface="Arial" charset="0"/>
              </a:rPr>
              <a:t>Mobiele zorg</a:t>
            </a:r>
          </a:p>
          <a:p>
            <a:r>
              <a:rPr lang="nl-BE" altLang="en-US" dirty="0" smtClean="0">
                <a:sym typeface="Arial" charset="0"/>
              </a:rPr>
              <a:t>Geïntegreerde, multidisciplinaire en transmurale</a:t>
            </a:r>
            <a:r>
              <a:rPr lang="nl-BE" dirty="0" smtClean="0"/>
              <a:t> </a:t>
            </a:r>
            <a:r>
              <a:rPr lang="nl-BE" altLang="en-US" dirty="0" smtClean="0">
                <a:sym typeface="Arial" charset="0"/>
              </a:rPr>
              <a:t>zorg</a:t>
            </a:r>
          </a:p>
          <a:p>
            <a:r>
              <a:rPr lang="nl-BE" altLang="en-US" dirty="0" smtClean="0">
                <a:sym typeface="Arial" charset="0"/>
              </a:rPr>
              <a:t>Patiëntgerichte zorg en empowerment van de patiënt</a:t>
            </a:r>
          </a:p>
          <a:p>
            <a:r>
              <a:rPr lang="nl-BE" altLang="en-US" dirty="0" smtClean="0">
                <a:sym typeface="Arial" charset="0"/>
              </a:rPr>
              <a:t>Snel</a:t>
            </a:r>
            <a:r>
              <a:rPr lang="nl-BE" dirty="0" smtClean="0"/>
              <a:t> </a:t>
            </a:r>
            <a:r>
              <a:rPr lang="nl-BE" altLang="en-US" dirty="0" smtClean="0">
                <a:sym typeface="Arial" charset="0"/>
              </a:rPr>
              <a:t>evoluerende kennis =&gt; nood aan</a:t>
            </a:r>
            <a:r>
              <a:rPr lang="nl-BE" dirty="0" smtClean="0"/>
              <a:t> </a:t>
            </a:r>
            <a:r>
              <a:rPr lang="nl-BE" altLang="en-US" dirty="0" smtClean="0">
                <a:sym typeface="Arial" charset="0"/>
              </a:rPr>
              <a:t>betrouwbaar en</a:t>
            </a:r>
            <a:r>
              <a:rPr lang="nl-BE" dirty="0" smtClean="0"/>
              <a:t> </a:t>
            </a:r>
            <a:r>
              <a:rPr lang="nl-BE" altLang="en-US" dirty="0" smtClean="0">
                <a:sym typeface="Arial" charset="0"/>
              </a:rPr>
              <a:t>gecoördineerd</a:t>
            </a:r>
            <a:r>
              <a:rPr lang="nl-BE" dirty="0" smtClean="0"/>
              <a:t> </a:t>
            </a:r>
            <a:r>
              <a:rPr lang="nl-BE" altLang="en-US" dirty="0" smtClean="0">
                <a:sym typeface="Arial" charset="0"/>
              </a:rPr>
              <a:t>kennisbeheer</a:t>
            </a:r>
            <a:r>
              <a:rPr lang="nl-BE" dirty="0" smtClean="0"/>
              <a:t> </a:t>
            </a:r>
            <a:r>
              <a:rPr lang="nl-BE" altLang="en-US" dirty="0" smtClean="0">
                <a:sym typeface="Arial" charset="0"/>
              </a:rPr>
              <a:t>en -ontsluiting</a:t>
            </a:r>
          </a:p>
          <a:p>
            <a:r>
              <a:rPr lang="nl-BE" altLang="en-US" dirty="0" smtClean="0">
                <a:sym typeface="Arial" charset="0"/>
              </a:rPr>
              <a:t>Dreiging</a:t>
            </a:r>
            <a:r>
              <a:rPr lang="nl-BE" dirty="0" smtClean="0"/>
              <a:t> </a:t>
            </a:r>
            <a:r>
              <a:rPr lang="nl-BE" altLang="en-US" dirty="0" smtClean="0">
                <a:sym typeface="Arial" charset="0"/>
              </a:rPr>
              <a:t>van</a:t>
            </a:r>
            <a:r>
              <a:rPr lang="nl-BE" dirty="0" smtClean="0"/>
              <a:t> </a:t>
            </a:r>
            <a:r>
              <a:rPr lang="nl-BE" altLang="en-US" dirty="0" smtClean="0">
                <a:sym typeface="Arial" charset="0"/>
              </a:rPr>
              <a:t>te</a:t>
            </a:r>
            <a:r>
              <a:rPr lang="nl-BE" dirty="0" smtClean="0"/>
              <a:t> </a:t>
            </a:r>
            <a:r>
              <a:rPr lang="nl-BE" altLang="en-US" dirty="0" smtClean="0">
                <a:sym typeface="Arial" charset="0"/>
              </a:rPr>
              <a:t>tijdrovende</a:t>
            </a:r>
            <a:r>
              <a:rPr lang="nl-BE" dirty="0" smtClean="0"/>
              <a:t> </a:t>
            </a:r>
            <a:r>
              <a:rPr lang="nl-BE" altLang="en-US" dirty="0" smtClean="0">
                <a:sym typeface="Arial" charset="0"/>
              </a:rPr>
              <a:t>administratieve processen</a:t>
            </a:r>
          </a:p>
          <a:p>
            <a:r>
              <a:rPr lang="nl-BE" altLang="en-US" dirty="0" smtClean="0">
                <a:sym typeface="Arial" charset="0"/>
              </a:rPr>
              <a:t>Degelijke </a:t>
            </a:r>
            <a:r>
              <a:rPr lang="nl-BE" dirty="0" smtClean="0"/>
              <a:t> </a:t>
            </a:r>
            <a:r>
              <a:rPr lang="nl-BE" altLang="en-US" dirty="0" smtClean="0">
                <a:sym typeface="Arial" charset="0"/>
              </a:rPr>
              <a:t>ondersteuning van het gezondheidszorgbeleid en –onderzoek vergt </a:t>
            </a:r>
            <a:r>
              <a:rPr lang="nl-BE" dirty="0" smtClean="0"/>
              <a:t> </a:t>
            </a:r>
            <a:r>
              <a:rPr lang="nl-BE" altLang="en-US" dirty="0" smtClean="0">
                <a:sym typeface="Arial" charset="0"/>
              </a:rPr>
              <a:t>degelijke, geïntegreerde en geanonimiseerde informatie</a:t>
            </a:r>
          </a:p>
          <a:p>
            <a:r>
              <a:rPr lang="nl-BE" altLang="en-US" dirty="0" smtClean="0">
                <a:sym typeface="Arial" charset="0"/>
              </a:rPr>
              <a:t>Grensoverschrijdende</a:t>
            </a:r>
            <a:r>
              <a:rPr lang="nl-BE" dirty="0" smtClean="0"/>
              <a:t> </a:t>
            </a:r>
            <a:r>
              <a:rPr lang="nl-BE" altLang="en-US" dirty="0" smtClean="0">
                <a:sym typeface="Arial" charset="0"/>
              </a:rPr>
              <a:t>mobiliteit</a:t>
            </a:r>
          </a:p>
        </p:txBody>
      </p:sp>
      <p:sp>
        <p:nvSpPr>
          <p:cNvPr id="7172" name="Date Placeholder 1"/>
          <p:cNvSpPr>
            <a:spLocks noGrp="1"/>
          </p:cNvSpPr>
          <p:nvPr>
            <p:ph type="dt" sz="half" idx="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altLang="en-US" smtClean="0">
                <a:solidFill>
                  <a:schemeClr val="tx1">
                    <a:tint val="75000"/>
                  </a:schemeClr>
                </a:solidFill>
                <a:latin typeface="+mn-lt"/>
              </a:rPr>
              <a:t>15/03/2018</a:t>
            </a:r>
            <a:endParaRPr lang="nl-BE" altLang="en-US" dirty="0">
              <a:solidFill>
                <a:schemeClr val="tx1">
                  <a:tint val="75000"/>
                </a:schemeClr>
              </a:solidFill>
              <a:latin typeface="+mn-lt"/>
            </a:endParaRP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3023216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28675" name="Rectangle 3"/>
          <p:cNvSpPr>
            <a:spLocks noGrp="1" noChangeArrowheads="1"/>
          </p:cNvSpPr>
          <p:nvPr>
            <p:ph idx="1"/>
          </p:nvPr>
        </p:nvSpPr>
        <p:spPr/>
        <p:txBody>
          <a:bodyPr>
            <a:normAutofit lnSpcReduction="10000"/>
          </a:bodyPr>
          <a:lstStyle/>
          <a:p>
            <a:r>
              <a:rPr lang="nl-BE" altLang="en-US" dirty="0" smtClean="0"/>
              <a:t>Doelstellingen </a:t>
            </a:r>
            <a:r>
              <a:rPr lang="nl-BE" dirty="0" smtClean="0"/>
              <a:t>01/01/2020</a:t>
            </a:r>
          </a:p>
          <a:p>
            <a:pPr lvl="1"/>
            <a:r>
              <a:rPr lang="nl-BE" dirty="0" smtClean="0"/>
              <a:t>huisartsen: wettelijke basis goedgekeurd door de Commissie Geneesheren-Ziekenfondsen</a:t>
            </a:r>
          </a:p>
          <a:p>
            <a:pPr lvl="2"/>
            <a:r>
              <a:rPr lang="nl-BE" dirty="0" smtClean="0"/>
              <a:t>100 % van de huisartsen moet een erkend softwarepakket gebruiken met daarin de mogelijkheid om voor elke patiënt een EMD te registreren</a:t>
            </a:r>
          </a:p>
          <a:p>
            <a:pPr lvl="2"/>
            <a:endParaRPr lang="nl-BE" altLang="en-US" dirty="0" smtClean="0"/>
          </a:p>
          <a:p>
            <a:pPr lvl="1"/>
            <a:r>
              <a:rPr lang="nl-BE" altLang="en-US" dirty="0" smtClean="0"/>
              <a:t>andere zorgverstrekkers</a:t>
            </a:r>
          </a:p>
          <a:p>
            <a:pPr lvl="2"/>
            <a:r>
              <a:rPr lang="nl-BE" altLang="en-US" dirty="0" smtClean="0"/>
              <a:t>definitie van het EMD</a:t>
            </a:r>
          </a:p>
          <a:p>
            <a:pPr lvl="2"/>
            <a:r>
              <a:rPr lang="nl-BE" altLang="en-US" dirty="0" smtClean="0"/>
              <a:t>publicatie en bijwerking van bepaalde informatie in de beveiligde ‘gezondheidskluizen‘</a:t>
            </a:r>
          </a:p>
          <a:p>
            <a:endParaRPr lang="nl-BE" altLang="en-US" dirty="0" smtClean="0"/>
          </a:p>
          <a:p>
            <a:r>
              <a:rPr lang="nl-BE" altLang="en-US" dirty="0" smtClean="0"/>
              <a:t>Verantwoordelijke organisatie: RIZIV en </a:t>
            </a:r>
            <a:r>
              <a:rPr lang="nl-BE" altLang="en-US" dirty="0" smtClean="0">
                <a:solidFill>
                  <a:srgbClr val="087670"/>
                </a:solidFill>
              </a:rPr>
              <a:t>eHealth</a:t>
            </a:r>
            <a:r>
              <a:rPr lang="nl-BE" altLang="en-US" dirty="0" smtClean="0"/>
              <a:t>-platform </a:t>
            </a:r>
          </a:p>
          <a:p>
            <a:pPr lvl="1"/>
            <a:endParaRPr lang="nl-BE" altLang="en-US" dirty="0" smtClean="0"/>
          </a:p>
          <a:p>
            <a:pPr lvl="1"/>
            <a:endParaRPr lang="nl-BE" altLang="en-US" dirty="0" smtClean="0"/>
          </a:p>
          <a:p>
            <a:pPr lvl="1"/>
            <a:endParaRPr lang="nl-BE" altLang="en-US" dirty="0" smtClean="0"/>
          </a:p>
          <a:p>
            <a:endParaRPr lang="nl-BE" altLang="en-US" dirty="0" smtClean="0"/>
          </a:p>
          <a:p>
            <a:endParaRPr lang="nl-BE" altLang="en-US" dirty="0" smtClean="0"/>
          </a:p>
          <a:p>
            <a:endParaRPr lang="nl-BE" altLang="en-US" dirty="0" smtClean="0"/>
          </a:p>
          <a:p>
            <a:endParaRPr lang="nl-BE" altLang="en-US" dirty="0" smtClean="0"/>
          </a:p>
          <a:p>
            <a:pPr lvl="1"/>
            <a:endParaRPr lang="nl-BE" altLang="en-US" dirty="0" smtClean="0"/>
          </a:p>
          <a:p>
            <a:endParaRPr lang="nl-BE" altLang="en-US" dirty="0" smtClean="0"/>
          </a:p>
        </p:txBody>
      </p:sp>
      <p:sp>
        <p:nvSpPr>
          <p:cNvPr id="6" name="Date Placeholder 5"/>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189248586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 GMD = EMD =&gt; SumEHR</a:t>
            </a:r>
            <a:endParaRPr lang="fr-BE" dirty="0"/>
          </a:p>
        </p:txBody>
      </p:sp>
      <p:sp>
        <p:nvSpPr>
          <p:cNvPr id="4099" name="Rectangle 3"/>
          <p:cNvSpPr>
            <a:spLocks noGrp="1" noChangeArrowheads="1"/>
          </p:cNvSpPr>
          <p:nvPr>
            <p:ph idx="1"/>
          </p:nvPr>
        </p:nvSpPr>
        <p:spPr/>
        <p:txBody>
          <a:bodyPr/>
          <a:lstStyle/>
          <a:p>
            <a:r>
              <a:rPr lang="nl-BE" dirty="0" smtClean="0"/>
              <a:t>EMD - structuur</a:t>
            </a:r>
          </a:p>
          <a:p>
            <a:endParaRPr lang="fr-BE" dirty="0" smtClean="0"/>
          </a:p>
          <a:p>
            <a:endParaRPr lang="fr-BE" dirty="0" smtClean="0"/>
          </a:p>
          <a:p>
            <a:pPr marL="0" indent="0">
              <a:buNone/>
            </a:pPr>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3" name="AutoShape 2" descr="Résultat de recherche d'images pour &quot;medische software&quo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1043608" y="1531229"/>
            <a:ext cx="7416824" cy="4783852"/>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377210279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 GMD = EMD =&gt; </a:t>
            </a:r>
            <a:r>
              <a:rPr lang="nl-BE" dirty="0" err="1" smtClean="0"/>
              <a:t>SumEHR</a:t>
            </a:r>
            <a:endParaRPr lang="fr-BE" dirty="0"/>
          </a:p>
        </p:txBody>
      </p:sp>
      <p:sp>
        <p:nvSpPr>
          <p:cNvPr id="4099" name="Rectangle 3"/>
          <p:cNvSpPr>
            <a:spLocks noGrp="1" noChangeArrowheads="1"/>
          </p:cNvSpPr>
          <p:nvPr>
            <p:ph idx="1"/>
          </p:nvPr>
        </p:nvSpPr>
        <p:spPr/>
        <p:txBody>
          <a:bodyPr/>
          <a:lstStyle/>
          <a:p>
            <a:r>
              <a:rPr lang="fr-BE" dirty="0" err="1" smtClean="0"/>
              <a:t>SumEHR</a:t>
            </a:r>
            <a:r>
              <a:rPr lang="fr-BE" dirty="0" smtClean="0"/>
              <a:t> - </a:t>
            </a:r>
            <a:r>
              <a:rPr lang="fr-BE" dirty="0" err="1" smtClean="0"/>
              <a:t>structuur</a:t>
            </a:r>
            <a:endParaRPr lang="fr-BE" dirty="0" smtClean="0"/>
          </a:p>
          <a:p>
            <a:endParaRPr lang="fr-BE" dirty="0" smtClean="0"/>
          </a:p>
          <a:p>
            <a:endParaRPr lang="fr-BE" dirty="0" smtClean="0"/>
          </a:p>
          <a:p>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7946235" cy="446975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343074993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2: ziekenhuis-EPD</a:t>
            </a:r>
            <a:endParaRPr lang="nl-BE" dirty="0"/>
          </a:p>
        </p:txBody>
      </p:sp>
      <p:sp>
        <p:nvSpPr>
          <p:cNvPr id="4099" name="Rectangle 3"/>
          <p:cNvSpPr>
            <a:spLocks noGrp="1" noChangeArrowheads="1"/>
          </p:cNvSpPr>
          <p:nvPr>
            <p:ph idx="1"/>
          </p:nvPr>
        </p:nvSpPr>
        <p:spPr/>
        <p:txBody>
          <a:bodyPr/>
          <a:lstStyle/>
          <a:p>
            <a:r>
              <a:rPr lang="nl-BE" dirty="0" smtClean="0"/>
              <a:t>Geïntegreerd EPD is een noodzakelijke tool</a:t>
            </a:r>
          </a:p>
          <a:p>
            <a:pPr lvl="1"/>
            <a:r>
              <a:rPr lang="nl-BE" dirty="0" smtClean="0"/>
              <a:t>voor een betere kwaliteit/continuïteit van de zorg</a:t>
            </a:r>
          </a:p>
          <a:p>
            <a:pPr lvl="1"/>
            <a:r>
              <a:rPr lang="nl-BE" dirty="0" smtClean="0"/>
              <a:t>op het vlak van de administratieve vereenvoudiging (</a:t>
            </a:r>
            <a:r>
              <a:rPr lang="nl-BE" dirty="0" err="1" smtClean="0"/>
              <a:t>paperless</a:t>
            </a:r>
            <a:r>
              <a:rPr lang="nl-BE" dirty="0" smtClean="0"/>
              <a:t>)</a:t>
            </a:r>
          </a:p>
          <a:p>
            <a:pPr lvl="1"/>
            <a:r>
              <a:rPr lang="nl-BE" dirty="0" smtClean="0"/>
              <a:t>voor een vermindering van de kosten (vermijden van overtollige onderzoeken)</a:t>
            </a:r>
          </a:p>
          <a:p>
            <a:pPr lvl="1"/>
            <a:r>
              <a:rPr lang="nl-BE" dirty="0" smtClean="0"/>
              <a:t>inzake beleidsondersteuning voor de overheden en ziekenhuizen </a:t>
            </a:r>
          </a:p>
          <a:p>
            <a:r>
              <a:rPr lang="nl-BE" dirty="0" smtClean="0"/>
              <a:t>Geïntegreerd EPD moet overal (intra- en extra-</a:t>
            </a:r>
            <a:r>
              <a:rPr lang="nl-BE" dirty="0" err="1" smtClean="0"/>
              <a:t>muros</a:t>
            </a:r>
            <a:r>
              <a:rPr lang="nl-BE" dirty="0" smtClean="0"/>
              <a:t>) en op elk ogenblik de (para)medische relevante gegevens over een patiënt (raadpleging, hospitalisatie, spoedopname) bevatten</a:t>
            </a:r>
          </a:p>
          <a:p>
            <a:endParaRPr lang="nl-BE" dirty="0" smtClean="0"/>
          </a:p>
          <a:p>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p:txBody>
          <a:bodyPr/>
          <a:lstStyle/>
          <a:p>
            <a:r>
              <a:rPr lang="fr-FR" smtClean="0"/>
              <a:t>15/03/2018</a:t>
            </a:r>
            <a:endParaRPr lang="nl-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112018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4099" name="Rectangle 3"/>
          <p:cNvSpPr>
            <a:spLocks noGrp="1" noChangeArrowheads="1"/>
          </p:cNvSpPr>
          <p:nvPr>
            <p:ph idx="1"/>
          </p:nvPr>
        </p:nvSpPr>
        <p:spPr/>
        <p:txBody>
          <a:bodyPr>
            <a:normAutofit/>
          </a:bodyPr>
          <a:lstStyle/>
          <a:p>
            <a:r>
              <a:rPr lang="nl-BE" dirty="0" smtClean="0"/>
              <a:t>Geïntegreerd </a:t>
            </a:r>
            <a:r>
              <a:rPr lang="nl-BE" dirty="0"/>
              <a:t>EPD = </a:t>
            </a:r>
            <a:r>
              <a:rPr lang="nl-BE" dirty="0" smtClean="0"/>
              <a:t>geheel van </a:t>
            </a:r>
            <a:r>
              <a:rPr lang="nl-BE" dirty="0" err="1"/>
              <a:t>interoperabele</a:t>
            </a:r>
            <a:r>
              <a:rPr lang="nl-BE" dirty="0"/>
              <a:t> </a:t>
            </a:r>
            <a:r>
              <a:rPr lang="nl-BE" dirty="0" smtClean="0"/>
              <a:t>systemen met</a:t>
            </a:r>
            <a:endParaRPr lang="nl-BE" dirty="0"/>
          </a:p>
          <a:p>
            <a:pPr lvl="1"/>
            <a:r>
              <a:rPr lang="nl-BE" dirty="0" smtClean="0"/>
              <a:t>klinische gegevens over patiënten</a:t>
            </a:r>
            <a:endParaRPr lang="nl-BE" dirty="0"/>
          </a:p>
          <a:p>
            <a:pPr lvl="1"/>
            <a:r>
              <a:rPr lang="nl-BE" dirty="0"/>
              <a:t>zorggegevens </a:t>
            </a:r>
            <a:r>
              <a:rPr lang="nl-BE" dirty="0" smtClean="0"/>
              <a:t>over </a:t>
            </a:r>
            <a:r>
              <a:rPr lang="nl-BE" dirty="0"/>
              <a:t>patiënten (medisch, verpleegkundige) </a:t>
            </a:r>
          </a:p>
          <a:p>
            <a:pPr lvl="1"/>
            <a:r>
              <a:rPr lang="nl-BE" dirty="0"/>
              <a:t>gegevens inzake facturatie, </a:t>
            </a:r>
            <a:r>
              <a:rPr lang="nl-BE" dirty="0" err="1"/>
              <a:t>tarificatie</a:t>
            </a:r>
            <a:r>
              <a:rPr lang="nl-BE" dirty="0"/>
              <a:t>, terugbetaling</a:t>
            </a:r>
          </a:p>
          <a:p>
            <a:pPr lvl="1"/>
            <a:r>
              <a:rPr lang="nl-BE" dirty="0"/>
              <a:t>administratieve </a:t>
            </a:r>
            <a:r>
              <a:rPr lang="nl-BE" dirty="0" smtClean="0"/>
              <a:t>gegevens</a:t>
            </a:r>
            <a:endParaRPr lang="nl-BE" dirty="0"/>
          </a:p>
          <a:p>
            <a:pPr lvl="1"/>
            <a:r>
              <a:rPr lang="nl-BE" dirty="0"/>
              <a:t>beheer van de planning van de raadplegingen, het operatiekwartier, ...</a:t>
            </a:r>
          </a:p>
          <a:p>
            <a:pPr lvl="1"/>
            <a:r>
              <a:rPr lang="nl-BE" dirty="0"/>
              <a:t>hoteldienst</a:t>
            </a:r>
          </a:p>
          <a:p>
            <a:pPr lvl="1"/>
            <a:r>
              <a:rPr lang="nl-BE" dirty="0"/>
              <a:t>enz</a:t>
            </a:r>
            <a:r>
              <a:rPr lang="nl-BE" dirty="0" smtClean="0"/>
              <a:t>.</a:t>
            </a:r>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15/03/2018</a:t>
            </a:r>
            <a:endParaRPr lang="nl-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333205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2: ziekenhuis-EPD</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Vereenvoudiging van de vorige IT-financieringswijze in 3 delen</a:t>
            </a:r>
          </a:p>
          <a:p>
            <a:r>
              <a:rPr lang="nl-BE" dirty="0" smtClean="0"/>
              <a:t>Fasering maar de “goede leerlingen” belonen</a:t>
            </a:r>
          </a:p>
          <a:p>
            <a:r>
              <a:rPr lang="nl-BE" dirty="0" smtClean="0"/>
              <a:t>Onmogelijk en denkbeeldig om voor alle ziekenhuizen (grootte, type personeel, enz.) de inhoud/de rubrieken van een zelfde EPD te definiëren </a:t>
            </a:r>
          </a:p>
          <a:p>
            <a:r>
              <a:rPr lang="nl-BE" dirty="0" smtClean="0"/>
              <a:t>Werken op basis van functionaliteiten/te bereiken doelen (resultaatverbintenis)</a:t>
            </a:r>
          </a:p>
          <a:p>
            <a:r>
              <a:rPr lang="nl-BE" dirty="0" smtClean="0"/>
              <a:t>Gebruik van de diensten met toegevoegde waarde inzake </a:t>
            </a:r>
            <a:r>
              <a:rPr lang="nl-BE" dirty="0" err="1" smtClean="0"/>
              <a:t>eGezondheid</a:t>
            </a:r>
            <a:r>
              <a:rPr lang="nl-BE" dirty="0"/>
              <a:t> </a:t>
            </a:r>
            <a:r>
              <a:rPr lang="nl-BE" dirty="0" smtClean="0"/>
              <a:t>(</a:t>
            </a:r>
            <a:r>
              <a:rPr lang="nl-BE" dirty="0" err="1" smtClean="0"/>
              <a:t>Belgian</a:t>
            </a:r>
            <a:r>
              <a:rPr lang="nl-BE" dirty="0" smtClean="0"/>
              <a:t> </a:t>
            </a:r>
            <a:r>
              <a:rPr lang="nl-BE" dirty="0" err="1"/>
              <a:t>Meaningful</a:t>
            </a:r>
            <a:r>
              <a:rPr lang="nl-BE" dirty="0"/>
              <a:t> </a:t>
            </a:r>
            <a:r>
              <a:rPr lang="nl-BE" dirty="0" err="1"/>
              <a:t>Use</a:t>
            </a:r>
            <a:r>
              <a:rPr lang="nl-BE" dirty="0"/>
              <a:t> Criteria (BMUC</a:t>
            </a:r>
            <a:r>
              <a:rPr lang="nl-BE" dirty="0" smtClean="0"/>
              <a:t>))</a:t>
            </a:r>
            <a:endParaRPr lang="fr-FR"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p:txBody>
          <a:bodyPr/>
          <a:lstStyle/>
          <a:p>
            <a:r>
              <a:rPr lang="fr-FR" smtClean="0"/>
              <a:t>15/03/2018</a:t>
            </a:r>
            <a:endParaRPr lang="nl-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153287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3" name="Content Placeholder 2"/>
          <p:cNvSpPr>
            <a:spLocks noGrp="1"/>
          </p:cNvSpPr>
          <p:nvPr>
            <p:ph idx="1"/>
          </p:nvPr>
        </p:nvSpPr>
        <p:spPr/>
        <p:txBody>
          <a:bodyPr/>
          <a:lstStyle/>
          <a:p>
            <a:pPr lvl="2"/>
            <a:endParaRPr lang="fr-BE" dirty="0" smtClean="0"/>
          </a:p>
          <a:p>
            <a:endParaRPr lang="fr-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15/03/2018</a:t>
            </a:r>
            <a:endParaRPr lang="nl-BE"/>
          </a:p>
        </p:txBody>
      </p:sp>
      <p:grpSp>
        <p:nvGrpSpPr>
          <p:cNvPr id="6" name="Group 6"/>
          <p:cNvGrpSpPr>
            <a:grpSpLocks/>
          </p:cNvGrpSpPr>
          <p:nvPr/>
        </p:nvGrpSpPr>
        <p:grpSpPr bwMode="auto">
          <a:xfrm>
            <a:off x="822698" y="1265237"/>
            <a:ext cx="7709742" cy="4540027"/>
            <a:chOff x="1562100" y="1810554"/>
            <a:chExt cx="8352928" cy="4082247"/>
          </a:xfrm>
        </p:grpSpPr>
        <p:sp>
          <p:nvSpPr>
            <p:cNvPr id="7" name="Pentagon 6"/>
            <p:cNvSpPr/>
            <p:nvPr/>
          </p:nvSpPr>
          <p:spPr>
            <a:xfrm>
              <a:off x="1562100" y="4143267"/>
              <a:ext cx="8352928" cy="853241"/>
            </a:xfrm>
            <a:prstGeom prst="homePlate">
              <a:avLst/>
            </a:prstGeom>
            <a:solidFill>
              <a:srgbClr val="008EC0"/>
            </a:solidFill>
            <a:ln>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6585" y="3290026"/>
              <a:ext cx="69976" cy="835627"/>
            </a:xfrm>
            <a:prstGeom prst="bentConnector3">
              <a:avLst>
                <a:gd name="adj1" fmla="val 483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838" y="2636397"/>
              <a:ext cx="73659" cy="147751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2544" y="3430928"/>
              <a:ext cx="69976" cy="76517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97" y="2542462"/>
              <a:ext cx="68135" cy="170843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0781"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4192"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6739"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83" y="4928012"/>
              <a:ext cx="0" cy="336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60740" y="5354633"/>
              <a:ext cx="1071738" cy="512727"/>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2016/07</a:t>
              </a:r>
            </a:p>
          </p:txBody>
        </p:sp>
        <p:sp>
          <p:nvSpPr>
            <p:cNvPr id="17" name="Text Box 27"/>
            <p:cNvSpPr txBox="1"/>
            <p:nvPr/>
          </p:nvSpPr>
          <p:spPr>
            <a:xfrm>
              <a:off x="4083079" y="5376160"/>
              <a:ext cx="1071738" cy="516641"/>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2017/06</a:t>
              </a:r>
            </a:p>
          </p:txBody>
        </p:sp>
        <p:sp>
          <p:nvSpPr>
            <p:cNvPr id="18" name="Text Box 28"/>
            <p:cNvSpPr txBox="1"/>
            <p:nvPr/>
          </p:nvSpPr>
          <p:spPr>
            <a:xfrm>
              <a:off x="5983481" y="5372246"/>
              <a:ext cx="1073579"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2018/01</a:t>
              </a:r>
            </a:p>
          </p:txBody>
        </p:sp>
        <p:sp>
          <p:nvSpPr>
            <p:cNvPr id="19" name="Text Box 29"/>
            <p:cNvSpPr txBox="1"/>
            <p:nvPr/>
          </p:nvSpPr>
          <p:spPr>
            <a:xfrm>
              <a:off x="7513745" y="5372246"/>
              <a:ext cx="1071738"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2019/01</a:t>
              </a:r>
            </a:p>
          </p:txBody>
        </p:sp>
        <p:sp>
          <p:nvSpPr>
            <p:cNvPr id="20" name="Text Box 31"/>
            <p:cNvSpPr txBox="1"/>
            <p:nvPr/>
          </p:nvSpPr>
          <p:spPr>
            <a:xfrm>
              <a:off x="2077713" y="2781213"/>
              <a:ext cx="1830426"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Plan van Aanpak</a:t>
              </a:r>
            </a:p>
          </p:txBody>
        </p:sp>
        <p:sp>
          <p:nvSpPr>
            <p:cNvPr id="21" name="Text Box 32"/>
            <p:cNvSpPr txBox="1"/>
            <p:nvPr/>
          </p:nvSpPr>
          <p:spPr>
            <a:xfrm>
              <a:off x="3657698" y="1910359"/>
              <a:ext cx="2093757" cy="444234"/>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Contract of Actieplan</a:t>
              </a:r>
            </a:p>
          </p:txBody>
        </p:sp>
        <p:sp>
          <p:nvSpPr>
            <p:cNvPr id="22" name="Text Box 33"/>
            <p:cNvSpPr txBox="1"/>
            <p:nvPr/>
          </p:nvSpPr>
          <p:spPr>
            <a:xfrm>
              <a:off x="5327916" y="2534634"/>
              <a:ext cx="2093756" cy="1050894"/>
            </a:xfrm>
            <a:prstGeom prst="rect">
              <a:avLst/>
            </a:prstGeom>
            <a:noFill/>
            <a:ln>
              <a:noFill/>
            </a:ln>
            <a:effectLst/>
          </p:spPr>
          <p:txBody>
            <a:bodyPr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Opstart</a:t>
              </a:r>
            </a:p>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 Use Model</a:t>
              </a:r>
            </a:p>
          </p:txBody>
        </p:sp>
        <p:sp>
          <p:nvSpPr>
            <p:cNvPr id="23" name="Text Box 34"/>
            <p:cNvSpPr txBox="1"/>
            <p:nvPr/>
          </p:nvSpPr>
          <p:spPr>
            <a:xfrm>
              <a:off x="6926316" y="1810554"/>
              <a:ext cx="2093756" cy="888466"/>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Stap 1 Meaningful Use Model</a:t>
              </a:r>
            </a:p>
          </p:txBody>
        </p:sp>
      </p:gr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2559934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4099" name="Rectangle 3"/>
          <p:cNvSpPr>
            <a:spLocks noGrp="1" noChangeArrowheads="1"/>
          </p:cNvSpPr>
          <p:nvPr>
            <p:ph idx="1"/>
          </p:nvPr>
        </p:nvSpPr>
        <p:spPr/>
        <p:txBody>
          <a:bodyPr/>
          <a:lstStyle/>
          <a:p>
            <a:r>
              <a:rPr lang="nl-BE" dirty="0"/>
              <a:t>BMUC – algemene ziekenhuizen</a:t>
            </a:r>
          </a:p>
          <a:p>
            <a:endParaRPr lang="fr-BE" dirty="0" smtClean="0"/>
          </a:p>
          <a:p>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15/03/2018</a:t>
            </a:r>
            <a:endParaRPr lang="nl-BE"/>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19746"/>
            <a:ext cx="7956820" cy="448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189125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15/03/2018</a:t>
            </a:r>
            <a:endParaRPr lang="nl-BE"/>
          </a:p>
        </p:txBody>
      </p:sp>
      <p:pic>
        <p:nvPicPr>
          <p:cNvPr id="6" name="Picture 2"/>
          <p:cNvPicPr>
            <a:picLocks noChangeAspect="1"/>
          </p:cNvPicPr>
          <p:nvPr/>
        </p:nvPicPr>
        <p:blipFill rotWithShape="1">
          <a:blip r:embed="rId3">
            <a:extLst>
              <a:ext uri="{28A0092B-C50C-407E-A947-70E740481C1C}">
                <a14:useLocalDpi xmlns:a14="http://schemas.microsoft.com/office/drawing/2010/main" val="0"/>
              </a:ext>
            </a:extLst>
          </a:blip>
          <a:srcRect l="1311" t="12297" r="1260" b="11341"/>
          <a:stretch/>
        </p:blipFill>
        <p:spPr bwMode="auto">
          <a:xfrm>
            <a:off x="611559" y="2060848"/>
            <a:ext cx="5688633"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6215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defRPr/>
            </a:pPr>
            <a:endParaRPr lang="nl-BE" dirty="0" smtClean="0"/>
          </a:p>
          <a:p>
            <a:pPr marL="457200" lvl="1" indent="0">
              <a:buFont typeface="Arial" panose="020B0604020202020204" pitchFamily="34" charse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Font typeface="Arial" panose="020B0604020202020204" pitchFamily="34" charset="0"/>
              <a:buNone/>
              <a:defRPr/>
            </a:pPr>
            <a:r>
              <a:rPr lang="nl-BE" dirty="0">
                <a:solidFill>
                  <a:schemeClr val="tx1">
                    <a:lumMod val="65000"/>
                    <a:lumOff val="35000"/>
                  </a:schemeClr>
                </a:solidFill>
              </a:rPr>
              <a:t>	van 0% naar 15%</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Accelerator budget:</a:t>
            </a:r>
          </a:p>
          <a:p>
            <a:pPr marL="457200" lvl="1" indent="0">
              <a:buFont typeface="Arial" panose="020B0604020202020204" pitchFamily="34" charset="0"/>
              <a:buNone/>
              <a:defRPr/>
            </a:pPr>
            <a:r>
              <a:rPr lang="nl-BE" dirty="0">
                <a:solidFill>
                  <a:schemeClr val="tx1">
                    <a:lumMod val="65000"/>
                    <a:lumOff val="35000"/>
                  </a:schemeClr>
                </a:solidFill>
              </a:rPr>
              <a:t>	= evolutief</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bed = degressief </a:t>
            </a:r>
          </a:p>
          <a:p>
            <a:pPr marL="457200" lvl="1" indent="0">
              <a:buFont typeface="Arial" panose="020B0604020202020204" pitchFamily="34" charset="0"/>
              <a:buNone/>
              <a:defRPr/>
            </a:pPr>
            <a:r>
              <a:rPr lang="nl-BE" dirty="0">
                <a:solidFill>
                  <a:schemeClr val="tx1">
                    <a:lumMod val="65000"/>
                    <a:lumOff val="35000"/>
                  </a:schemeClr>
                </a:solidFill>
              </a:rPr>
              <a:t>	van 25% naar 10%</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ziekenhuis = degressief</a:t>
            </a:r>
          </a:p>
          <a:p>
            <a:pPr marL="457200" lvl="1" indent="0">
              <a:buFont typeface="Arial" panose="020B0604020202020204" pitchFamily="34" charset="0"/>
              <a:buNone/>
              <a:defRPr/>
            </a:pPr>
            <a:r>
              <a:rPr lang="nl-BE" dirty="0">
                <a:solidFill>
                  <a:schemeClr val="tx1">
                    <a:lumMod val="65000"/>
                    <a:lumOff val="35000"/>
                  </a:schemeClr>
                </a:solidFill>
              </a:rPr>
              <a:t>	van 20% naar 5%</a:t>
            </a:r>
          </a:p>
          <a:p>
            <a:pPr marL="457200" lvl="1" indent="0">
              <a:buFont typeface="Arial" panose="020B0604020202020204" pitchFamily="34" charset="0"/>
              <a:buNone/>
              <a:defRPr/>
            </a:pPr>
            <a:endParaRPr lang="nl-BE" dirty="0"/>
          </a:p>
        </p:txBody>
      </p:sp>
      <p:cxnSp>
        <p:nvCxnSpPr>
          <p:cNvPr id="8" name="Straight Connector 7"/>
          <p:cNvCxnSpPr/>
          <p:nvPr/>
        </p:nvCxnSpPr>
        <p:spPr>
          <a:xfrm>
            <a:off x="5795963" y="2370138"/>
            <a:ext cx="900112" cy="266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95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818631" y="4065588"/>
            <a:ext cx="900112" cy="15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5963" y="4581525"/>
            <a:ext cx="900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57722" y="4999763"/>
            <a:ext cx="5902261" cy="261610"/>
            <a:chOff x="757722" y="4999763"/>
            <a:chExt cx="5902261" cy="261610"/>
          </a:xfrm>
        </p:grpSpPr>
        <p:sp>
          <p:nvSpPr>
            <p:cNvPr id="5" name="TextBox 4"/>
            <p:cNvSpPr txBox="1"/>
            <p:nvPr/>
          </p:nvSpPr>
          <p:spPr>
            <a:xfrm>
              <a:off x="849184" y="4999763"/>
              <a:ext cx="5810799" cy="261610"/>
            </a:xfrm>
            <a:prstGeom prst="rect">
              <a:avLst/>
            </a:prstGeom>
            <a:noFill/>
          </p:spPr>
          <p:txBody>
            <a:bodyPr wrap="square" rtlCol="0">
              <a:spAutoFit/>
            </a:bodyPr>
            <a:lstStyle/>
            <a:p>
              <a:r>
                <a:rPr lang="nl-BE" sz="1100" dirty="0" smtClean="0"/>
                <a:t>Sokkel per ziekenhuis           Sokkel per bed           Accelerator budget          </a:t>
              </a:r>
              <a:r>
                <a:rPr lang="nl-BE" sz="1100" dirty="0" err="1" smtClean="0"/>
                <a:t>Early</a:t>
              </a:r>
              <a:r>
                <a:rPr lang="nl-BE" sz="1100" dirty="0" smtClean="0"/>
                <a:t> adopters budget  </a:t>
              </a:r>
              <a:endParaRPr lang="en-US" sz="1100" dirty="0"/>
            </a:p>
          </p:txBody>
        </p:sp>
        <p:sp>
          <p:nvSpPr>
            <p:cNvPr id="12" name="Rectangle 11"/>
            <p:cNvSpPr/>
            <p:nvPr/>
          </p:nvSpPr>
          <p:spPr>
            <a:xfrm>
              <a:off x="757722" y="5051410"/>
              <a:ext cx="144016" cy="157237"/>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2291492" y="5051410"/>
              <a:ext cx="144016" cy="15723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12860" y="5051410"/>
              <a:ext cx="144016" cy="157237"/>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22069" y="5051410"/>
              <a:ext cx="144016" cy="1572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305583" y="1719351"/>
            <a:ext cx="2702585" cy="400110"/>
          </a:xfrm>
          <a:prstGeom prst="rect">
            <a:avLst/>
          </a:prstGeom>
          <a:noFill/>
        </p:spPr>
        <p:txBody>
          <a:bodyPr wrap="square" rtlCol="0">
            <a:spAutoFit/>
          </a:bodyPr>
          <a:lstStyle/>
          <a:p>
            <a:pPr algn="ctr"/>
            <a:r>
              <a:rPr lang="nl-BE" sz="2000" b="1" dirty="0" smtClean="0"/>
              <a:t>Deelbudgetten in %</a:t>
            </a:r>
            <a:endParaRPr lang="en-US" sz="2000" b="1"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1941756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a:t>
            </a:r>
            <a:r>
              <a:rPr lang="fr-BE" dirty="0" smtClean="0"/>
              <a:t> 4: </a:t>
            </a:r>
            <a:r>
              <a:rPr lang="fr-BE" dirty="0" err="1" smtClean="0"/>
              <a:t>elektronisch</a:t>
            </a:r>
            <a:r>
              <a:rPr lang="fr-BE" dirty="0" smtClean="0"/>
              <a:t> </a:t>
            </a:r>
            <a:r>
              <a:rPr lang="fr-BE" dirty="0" err="1" smtClean="0"/>
              <a:t>voorschrift</a:t>
            </a:r>
            <a:endParaRPr lang="fr-BE" dirty="0"/>
          </a:p>
        </p:txBody>
      </p:sp>
      <p:sp>
        <p:nvSpPr>
          <p:cNvPr id="6" name="Rectangle 3"/>
          <p:cNvSpPr>
            <a:spLocks noGrp="1" noChangeArrowheads="1"/>
          </p:cNvSpPr>
          <p:nvPr>
            <p:ph idx="1"/>
          </p:nvPr>
        </p:nvSpPr>
        <p:spPr/>
        <p:txBody>
          <a:bodyPr/>
          <a:lstStyle/>
          <a:p>
            <a:r>
              <a:rPr lang="fr-BE" dirty="0" smtClean="0"/>
              <a:t>Op dit </a:t>
            </a:r>
            <a:r>
              <a:rPr lang="fr-BE" dirty="0" err="1" smtClean="0"/>
              <a:t>ogenblik</a:t>
            </a:r>
            <a:endParaRPr lang="fr-BE" dirty="0" smtClean="0"/>
          </a:p>
          <a:p>
            <a:pPr lvl="1"/>
            <a:r>
              <a:rPr lang="fr-BE" dirty="0" smtClean="0"/>
              <a:t>(</a:t>
            </a:r>
            <a:r>
              <a:rPr lang="fr-BE" dirty="0" err="1" smtClean="0"/>
              <a:t>tand</a:t>
            </a:r>
            <a:r>
              <a:rPr lang="fr-BE" dirty="0" smtClean="0"/>
              <a:t>)arts die </a:t>
            </a:r>
            <a:r>
              <a:rPr lang="fr-BE" dirty="0" err="1" smtClean="0"/>
              <a:t>geneesmiddelen</a:t>
            </a:r>
            <a:r>
              <a:rPr lang="fr-BE" dirty="0" smtClean="0"/>
              <a:t> (via </a:t>
            </a:r>
            <a:r>
              <a:rPr lang="fr-BE" dirty="0" err="1" smtClean="0"/>
              <a:t>softwarepakket</a:t>
            </a:r>
            <a:r>
              <a:rPr lang="fr-BE" dirty="0" smtClean="0"/>
              <a:t> en </a:t>
            </a:r>
            <a:r>
              <a:rPr lang="fr-BE" dirty="0" err="1" smtClean="0"/>
              <a:t>Recip</a:t>
            </a:r>
            <a:r>
              <a:rPr lang="fr-BE" dirty="0" smtClean="0"/>
              <a:t>-e-</a:t>
            </a:r>
            <a:r>
              <a:rPr lang="fr-BE" dirty="0" err="1" smtClean="0"/>
              <a:t>dienst</a:t>
            </a:r>
            <a:r>
              <a:rPr lang="fr-BE" dirty="0" smtClean="0"/>
              <a:t>) </a:t>
            </a:r>
            <a:r>
              <a:rPr lang="fr-BE" dirty="0" err="1" smtClean="0"/>
              <a:t>elektronisch</a:t>
            </a:r>
            <a:r>
              <a:rPr lang="fr-BE" dirty="0" smtClean="0"/>
              <a:t> </a:t>
            </a:r>
            <a:r>
              <a:rPr lang="fr-BE" dirty="0" err="1" smtClean="0"/>
              <a:t>voorschrijft</a:t>
            </a:r>
            <a:r>
              <a:rPr lang="fr-BE" dirty="0" smtClean="0"/>
              <a:t>, </a:t>
            </a:r>
            <a:r>
              <a:rPr lang="fr-BE" dirty="0" err="1" smtClean="0"/>
              <a:t>overhandigt</a:t>
            </a:r>
            <a:r>
              <a:rPr lang="fr-BE" dirty="0" smtClean="0"/>
              <a:t> </a:t>
            </a:r>
            <a:r>
              <a:rPr lang="fr-BE" dirty="0" err="1" smtClean="0"/>
              <a:t>zijn</a:t>
            </a:r>
            <a:r>
              <a:rPr lang="fr-BE" dirty="0" smtClean="0"/>
              <a:t> </a:t>
            </a:r>
            <a:r>
              <a:rPr lang="fr-BE" dirty="0" err="1" smtClean="0"/>
              <a:t>patiënt</a:t>
            </a:r>
            <a:r>
              <a:rPr lang="fr-BE" dirty="0" smtClean="0"/>
              <a:t> </a:t>
            </a:r>
            <a:r>
              <a:rPr lang="fr-BE" dirty="0" err="1" smtClean="0"/>
              <a:t>een</a:t>
            </a:r>
            <a:r>
              <a:rPr lang="fr-BE" dirty="0" smtClean="0"/>
              <a:t> </a:t>
            </a:r>
            <a:r>
              <a:rPr lang="nl-BE" dirty="0" smtClean="0"/>
              <a:t>“</a:t>
            </a:r>
            <a:r>
              <a:rPr lang="fr-BE" dirty="0" err="1" smtClean="0"/>
              <a:t>bewijs</a:t>
            </a:r>
            <a:r>
              <a:rPr lang="fr-BE" dirty="0" smtClean="0"/>
              <a:t> van </a:t>
            </a:r>
            <a:r>
              <a:rPr lang="fr-BE" dirty="0" err="1" smtClean="0"/>
              <a:t>elektronisch</a:t>
            </a:r>
            <a:r>
              <a:rPr lang="fr-BE" dirty="0" smtClean="0"/>
              <a:t> </a:t>
            </a:r>
            <a:r>
              <a:rPr lang="fr-BE" dirty="0" err="1" smtClean="0"/>
              <a:t>voorschrift</a:t>
            </a:r>
            <a:r>
              <a:rPr lang="fr-BE" dirty="0" smtClean="0"/>
              <a:t> </a:t>
            </a:r>
            <a:r>
              <a:rPr lang="nl-BE" dirty="0" smtClean="0"/>
              <a:t>”</a:t>
            </a:r>
            <a:r>
              <a:rPr lang="fr-BE" dirty="0" smtClean="0"/>
              <a:t> met </a:t>
            </a:r>
            <a:r>
              <a:rPr lang="fr-BE" dirty="0" err="1" smtClean="0"/>
              <a:t>een</a:t>
            </a:r>
            <a:r>
              <a:rPr lang="fr-BE" dirty="0" smtClean="0"/>
              <a:t>  </a:t>
            </a:r>
            <a:r>
              <a:rPr lang="fr-BE" dirty="0" err="1" smtClean="0"/>
              <a:t>barcode</a:t>
            </a:r>
            <a:endParaRPr lang="fr-BE" dirty="0" smtClean="0"/>
          </a:p>
          <a:p>
            <a:pPr lvl="1"/>
            <a:r>
              <a:rPr lang="fr-BE" dirty="0" err="1" smtClean="0"/>
              <a:t>door</a:t>
            </a:r>
            <a:r>
              <a:rPr lang="fr-BE" dirty="0" smtClean="0"/>
              <a:t> </a:t>
            </a:r>
            <a:r>
              <a:rPr lang="fr-BE" dirty="0" err="1" smtClean="0"/>
              <a:t>het</a:t>
            </a:r>
            <a:r>
              <a:rPr lang="fr-BE" dirty="0" smtClean="0"/>
              <a:t> </a:t>
            </a:r>
            <a:r>
              <a:rPr lang="fr-BE" dirty="0" err="1" smtClean="0"/>
              <a:t>uitlezen</a:t>
            </a:r>
            <a:r>
              <a:rPr lang="fr-BE" dirty="0" smtClean="0"/>
              <a:t> van de </a:t>
            </a:r>
            <a:r>
              <a:rPr lang="fr-BE" dirty="0" err="1" smtClean="0"/>
              <a:t>barcode</a:t>
            </a:r>
            <a:r>
              <a:rPr lang="fr-BE" dirty="0" smtClean="0"/>
              <a:t> kan de </a:t>
            </a:r>
            <a:r>
              <a:rPr lang="fr-BE" dirty="0" err="1" smtClean="0"/>
              <a:t>apotheker</a:t>
            </a:r>
            <a:r>
              <a:rPr lang="fr-BE" dirty="0" smtClean="0"/>
              <a:t> </a:t>
            </a:r>
            <a:r>
              <a:rPr lang="fr-BE" dirty="0" err="1" smtClean="0"/>
              <a:t>het</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downloaden</a:t>
            </a:r>
            <a:r>
              <a:rPr lang="fr-BE" dirty="0" smtClean="0"/>
              <a:t> </a:t>
            </a:r>
            <a:r>
              <a:rPr lang="fr-BE" dirty="0" smtClean="0">
                <a:sym typeface="Wingdings" panose="05000000000000000000" pitchFamily="2" charset="2"/>
              </a:rPr>
              <a:t></a:t>
            </a:r>
            <a:r>
              <a:rPr lang="fr-BE" dirty="0" smtClean="0"/>
              <a:t> </a:t>
            </a:r>
            <a:r>
              <a:rPr lang="fr-BE" dirty="0" err="1" smtClean="0"/>
              <a:t>enkel</a:t>
            </a:r>
            <a:r>
              <a:rPr lang="fr-BE" dirty="0" smtClean="0"/>
              <a:t> </a:t>
            </a:r>
            <a:r>
              <a:rPr lang="fr-BE" dirty="0" err="1" smtClean="0"/>
              <a:t>het</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heeft</a:t>
            </a:r>
            <a:r>
              <a:rPr lang="fr-BE" dirty="0" smtClean="0"/>
              <a:t> </a:t>
            </a:r>
            <a:r>
              <a:rPr lang="fr-BE" dirty="0" err="1" smtClean="0"/>
              <a:t>een</a:t>
            </a:r>
            <a:r>
              <a:rPr lang="fr-BE" dirty="0" smtClean="0"/>
              <a:t> </a:t>
            </a:r>
            <a:r>
              <a:rPr lang="fr-BE" dirty="0" err="1" smtClean="0"/>
              <a:t>wettelijke</a:t>
            </a:r>
            <a:r>
              <a:rPr lang="fr-BE" dirty="0" smtClean="0"/>
              <a:t> </a:t>
            </a:r>
            <a:r>
              <a:rPr lang="fr-BE" dirty="0" err="1" smtClean="0"/>
              <a:t>waarde</a:t>
            </a:r>
            <a:r>
              <a:rPr lang="fr-BE" dirty="0" smtClean="0"/>
              <a:t> </a:t>
            </a:r>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4" name="Date Placeholder 3"/>
          <p:cNvSpPr>
            <a:spLocks noGrp="1"/>
          </p:cNvSpPr>
          <p:nvPr>
            <p:ph type="dt" sz="half" idx="2"/>
          </p:nvPr>
        </p:nvSpPr>
        <p:spPr/>
        <p:txBody>
          <a:bodyPr/>
          <a:lstStyle/>
          <a:p>
            <a:r>
              <a:rPr lang="fr-FR" smtClean="0"/>
              <a:t>15/03/2018</a:t>
            </a:r>
            <a:endParaRPr lang="fr-B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115294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normAutofit fontScale="92500" lnSpcReduction="10000"/>
          </a:bodyPr>
          <a:lstStyle/>
          <a:p>
            <a:r>
              <a:rPr lang="nl-BE" altLang="en-US" dirty="0" smtClean="0">
                <a:sym typeface="Arial" charset="0"/>
              </a:rPr>
              <a:t>Een samenwerking</a:t>
            </a:r>
            <a:r>
              <a:rPr lang="nl-BE" altLang="en-US" dirty="0" smtClean="0"/>
              <a:t> </a:t>
            </a:r>
            <a:r>
              <a:rPr lang="nl-BE" altLang="en-US" dirty="0" smtClean="0">
                <a:sym typeface="Arial" charset="0"/>
              </a:rPr>
              <a:t>tussen</a:t>
            </a:r>
            <a:r>
              <a:rPr lang="nl-BE" altLang="en-US" dirty="0" smtClean="0"/>
              <a:t> </a:t>
            </a:r>
            <a:r>
              <a:rPr lang="nl-BE" altLang="en-US" dirty="0" smtClean="0">
                <a:sym typeface="Arial" charset="0"/>
              </a:rPr>
              <a:t>alle actoren in de gezondheidszorg</a:t>
            </a:r>
          </a:p>
          <a:p>
            <a:r>
              <a:rPr lang="nl-BE" altLang="en-US" dirty="0" smtClean="0">
                <a:sym typeface="Arial" charset="0"/>
              </a:rPr>
              <a:t>Efficiënte en veilige</a:t>
            </a:r>
            <a:r>
              <a:rPr lang="nl-BE" altLang="en-US" dirty="0" smtClean="0"/>
              <a:t> </a:t>
            </a:r>
            <a:r>
              <a:rPr lang="nl-BE" altLang="en-US" dirty="0" smtClean="0">
                <a:sym typeface="Arial" charset="0"/>
              </a:rPr>
              <a:t>elektronische</a:t>
            </a:r>
            <a:r>
              <a:rPr lang="nl-BE" altLang="en-US" dirty="0" smtClean="0"/>
              <a:t> </a:t>
            </a:r>
            <a:r>
              <a:rPr lang="nl-BE" altLang="en-US" dirty="0" smtClean="0">
                <a:sym typeface="Arial" charset="0"/>
              </a:rPr>
              <a:t>communicatie</a:t>
            </a:r>
            <a:r>
              <a:rPr lang="nl-BE" altLang="en-US" dirty="0" smtClean="0"/>
              <a:t> </a:t>
            </a:r>
            <a:r>
              <a:rPr lang="nl-BE" altLang="en-US" dirty="0" smtClean="0">
                <a:sym typeface="Arial" charset="0"/>
              </a:rPr>
              <a:t>tussen</a:t>
            </a:r>
            <a:r>
              <a:rPr lang="nl-BE" altLang="en-US" dirty="0" smtClean="0"/>
              <a:t> </a:t>
            </a:r>
            <a:r>
              <a:rPr lang="nl-BE" altLang="en-US" dirty="0" smtClean="0">
                <a:sym typeface="Arial" charset="0"/>
              </a:rPr>
              <a:t>alle actoren in de gezondheidszorg</a:t>
            </a:r>
          </a:p>
          <a:p>
            <a:r>
              <a:rPr lang="nl-BE" altLang="en-US" dirty="0" smtClean="0">
                <a:sym typeface="Arial" charset="0"/>
              </a:rPr>
              <a:t>Kwaliteitsvolle,</a:t>
            </a:r>
            <a:r>
              <a:rPr lang="nl-BE" altLang="en-US" dirty="0" smtClean="0"/>
              <a:t> </a:t>
            </a:r>
            <a:r>
              <a:rPr lang="nl-BE" altLang="en-US" dirty="0" smtClean="0">
                <a:sym typeface="Arial" charset="0"/>
              </a:rPr>
              <a:t>specialisme-overschrijdende</a:t>
            </a:r>
            <a:r>
              <a:rPr lang="nl-BE" altLang="en-US" dirty="0" smtClean="0"/>
              <a:t> </a:t>
            </a:r>
            <a:r>
              <a:rPr lang="nl-BE" altLang="en-US" dirty="0" smtClean="0">
                <a:sym typeface="Arial" charset="0"/>
              </a:rPr>
              <a:t>elektronische patiëntendossiers</a:t>
            </a:r>
          </a:p>
          <a:p>
            <a:r>
              <a:rPr lang="nl-BE" altLang="en-US" dirty="0" smtClean="0">
                <a:sym typeface="Arial" charset="0"/>
              </a:rPr>
              <a:t>Zorgplannen en zorgtrajecten</a:t>
            </a:r>
          </a:p>
          <a:p>
            <a:r>
              <a:rPr lang="nl-BE" altLang="en-US" dirty="0" smtClean="0">
                <a:sym typeface="Arial" charset="0"/>
              </a:rPr>
              <a:t>Geoptimaliseerde</a:t>
            </a:r>
            <a:r>
              <a:rPr lang="nl-BE" altLang="en-US" dirty="0" smtClean="0"/>
              <a:t> </a:t>
            </a:r>
            <a:r>
              <a:rPr lang="nl-BE" altLang="en-US" dirty="0" smtClean="0">
                <a:sym typeface="Arial" charset="0"/>
              </a:rPr>
              <a:t>administratieve</a:t>
            </a:r>
            <a:r>
              <a:rPr lang="nl-BE" altLang="en-US" dirty="0" smtClean="0"/>
              <a:t> </a:t>
            </a:r>
            <a:r>
              <a:rPr lang="nl-BE" altLang="en-US" dirty="0" smtClean="0">
                <a:sym typeface="Arial" charset="0"/>
              </a:rPr>
              <a:t>processen</a:t>
            </a:r>
          </a:p>
          <a:p>
            <a:r>
              <a:rPr lang="nl-BE" altLang="en-US" dirty="0" smtClean="0">
                <a:sym typeface="Arial" charset="0"/>
              </a:rPr>
              <a:t>Technische en semantische</a:t>
            </a:r>
            <a:r>
              <a:rPr lang="nl-BE" altLang="en-US" dirty="0" smtClean="0"/>
              <a:t> </a:t>
            </a:r>
            <a:r>
              <a:rPr lang="nl-BE" altLang="en-US" dirty="0" smtClean="0">
                <a:sym typeface="Arial" charset="0"/>
              </a:rPr>
              <a:t>interoperabiliteit</a:t>
            </a:r>
          </a:p>
          <a:p>
            <a:r>
              <a:rPr lang="nl-BE" altLang="en-US" dirty="0" smtClean="0">
                <a:sym typeface="Arial" charset="0"/>
              </a:rPr>
              <a:t>Waarborgen inzake</a:t>
            </a:r>
          </a:p>
          <a:p>
            <a:pPr lvl="1"/>
            <a:r>
              <a:rPr lang="nl-BE" altLang="en-US" dirty="0" smtClean="0">
                <a:sym typeface="Arial" charset="0"/>
              </a:rPr>
              <a:t>informatieveiligheid</a:t>
            </a:r>
          </a:p>
          <a:p>
            <a:pPr lvl="1"/>
            <a:r>
              <a:rPr lang="nl-BE" altLang="en-US" dirty="0" smtClean="0">
                <a:sym typeface="Arial" charset="0"/>
              </a:rPr>
              <a:t>bescherming van de persoonlijke</a:t>
            </a:r>
            <a:r>
              <a:rPr lang="nl-BE" altLang="en-US" dirty="0" smtClean="0"/>
              <a:t> </a:t>
            </a:r>
            <a:r>
              <a:rPr lang="nl-BE" altLang="en-US" dirty="0" smtClean="0">
                <a:sym typeface="Arial" charset="0"/>
              </a:rPr>
              <a:t>levenssfeer</a:t>
            </a:r>
          </a:p>
          <a:p>
            <a:pPr lvl="1"/>
            <a:r>
              <a:rPr lang="nl-BE" altLang="en-US" dirty="0" smtClean="0">
                <a:sym typeface="Arial" charset="0"/>
              </a:rPr>
              <a:t>naleving van het beroepsgeheim</a:t>
            </a:r>
            <a:r>
              <a:rPr lang="nl-BE" altLang="en-US" dirty="0" smtClean="0"/>
              <a:t> </a:t>
            </a:r>
            <a:r>
              <a:rPr lang="nl-BE" altLang="en-US" dirty="0" smtClean="0">
                <a:sym typeface="Arial" charset="0"/>
              </a:rPr>
              <a:t>van de zorgverstrekkers</a:t>
            </a:r>
          </a:p>
        </p:txBody>
      </p:sp>
      <p:sp>
        <p:nvSpPr>
          <p:cNvPr id="8196" name="Date Placeholder 1"/>
          <p:cNvSpPr>
            <a:spLocks noGrp="1"/>
          </p:cNvSpPr>
          <p:nvPr>
            <p:ph type="dt" sz="half" idx="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altLang="en-US" smtClean="0">
                <a:solidFill>
                  <a:schemeClr val="tx1">
                    <a:tint val="75000"/>
                  </a:schemeClr>
                </a:solidFill>
                <a:latin typeface="+mn-lt"/>
              </a:rPr>
              <a:t>15/03/2018</a:t>
            </a:r>
            <a:endParaRPr lang="nl-BE" altLang="en-US" dirty="0">
              <a:solidFill>
                <a:schemeClr val="tx1">
                  <a:tint val="75000"/>
                </a:schemeClr>
              </a:solidFill>
              <a:latin typeface="+mn-lt"/>
            </a:endParaRP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2757800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a:t>
            </a:r>
            <a:r>
              <a:rPr lang="fr-BE" dirty="0" smtClean="0"/>
              <a:t> 4: </a:t>
            </a:r>
            <a:r>
              <a:rPr lang="fr-BE" dirty="0" err="1" smtClean="0"/>
              <a:t>elektronisch</a:t>
            </a:r>
            <a:r>
              <a:rPr lang="fr-BE" dirty="0" smtClean="0"/>
              <a:t> </a:t>
            </a:r>
            <a:r>
              <a:rPr lang="fr-BE" dirty="0" err="1" smtClean="0"/>
              <a:t>voorschrift</a:t>
            </a:r>
            <a:endParaRPr lang="fr-BE" dirty="0"/>
          </a:p>
        </p:txBody>
      </p:sp>
      <p:sp>
        <p:nvSpPr>
          <p:cNvPr id="4099" name="Rectangle 3"/>
          <p:cNvSpPr>
            <a:spLocks noGrp="1" noChangeArrowheads="1"/>
          </p:cNvSpPr>
          <p:nvPr>
            <p:ph idx="1"/>
          </p:nvPr>
        </p:nvSpPr>
        <p:spPr/>
        <p:txBody>
          <a:bodyPr>
            <a:normAutofit fontScale="92500"/>
          </a:bodyPr>
          <a:lstStyle/>
          <a:p>
            <a:r>
              <a:rPr lang="fr-BE" dirty="0" err="1" smtClean="0"/>
              <a:t>Vanaf</a:t>
            </a:r>
            <a:r>
              <a:rPr lang="fr-BE" dirty="0" smtClean="0"/>
              <a:t> 1/6/2018 </a:t>
            </a:r>
            <a:r>
              <a:rPr lang="fr-BE" dirty="0" err="1" smtClean="0"/>
              <a:t>is</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verplicht</a:t>
            </a:r>
            <a:endParaRPr lang="fr-BE" dirty="0" smtClean="0"/>
          </a:p>
          <a:p>
            <a:pPr lvl="1"/>
            <a:r>
              <a:rPr lang="fr-BE" dirty="0" err="1" smtClean="0"/>
              <a:t>voor</a:t>
            </a:r>
            <a:r>
              <a:rPr lang="fr-BE" dirty="0" smtClean="0"/>
              <a:t> </a:t>
            </a:r>
            <a:r>
              <a:rPr lang="fr-BE" dirty="0" err="1" smtClean="0"/>
              <a:t>geneesmiddelenvoorschriften</a:t>
            </a:r>
            <a:r>
              <a:rPr lang="fr-BE" dirty="0" smtClean="0"/>
              <a:t> </a:t>
            </a:r>
            <a:r>
              <a:rPr lang="fr-BE" dirty="0" err="1" smtClean="0"/>
              <a:t>aan</a:t>
            </a:r>
            <a:r>
              <a:rPr lang="fr-BE" dirty="0" smtClean="0"/>
              <a:t> ambulante </a:t>
            </a:r>
            <a:r>
              <a:rPr lang="fr-BE" dirty="0" err="1" smtClean="0"/>
              <a:t>patiënten</a:t>
            </a:r>
            <a:r>
              <a:rPr lang="fr-BE" dirty="0" smtClean="0"/>
              <a:t> </a:t>
            </a:r>
            <a:r>
              <a:rPr lang="fr-BE" dirty="0" err="1" smtClean="0"/>
              <a:t>aangemaakt</a:t>
            </a:r>
            <a:r>
              <a:rPr lang="fr-BE" dirty="0" smtClean="0"/>
              <a:t> </a:t>
            </a:r>
            <a:r>
              <a:rPr lang="fr-BE" dirty="0" err="1" smtClean="0"/>
              <a:t>door</a:t>
            </a:r>
            <a:r>
              <a:rPr lang="fr-BE" dirty="0" smtClean="0"/>
              <a:t> </a:t>
            </a:r>
            <a:r>
              <a:rPr lang="fr-BE" dirty="0" err="1" smtClean="0"/>
              <a:t>een</a:t>
            </a:r>
            <a:r>
              <a:rPr lang="fr-BE" dirty="0" smtClean="0"/>
              <a:t> arts, </a:t>
            </a:r>
            <a:r>
              <a:rPr lang="fr-BE" dirty="0" err="1" smtClean="0"/>
              <a:t>tandarts</a:t>
            </a:r>
            <a:r>
              <a:rPr lang="fr-BE" dirty="0" smtClean="0"/>
              <a:t> of </a:t>
            </a:r>
            <a:r>
              <a:rPr lang="fr-BE" dirty="0" err="1" smtClean="0"/>
              <a:t>vroedvrouw</a:t>
            </a:r>
            <a:r>
              <a:rPr lang="fr-BE" dirty="0" smtClean="0"/>
              <a:t> </a:t>
            </a:r>
          </a:p>
          <a:p>
            <a:pPr lvl="2"/>
            <a:r>
              <a:rPr lang="fr-BE" dirty="0" smtClean="0"/>
              <a:t>in </a:t>
            </a:r>
            <a:r>
              <a:rPr lang="fr-BE" dirty="0" err="1" smtClean="0"/>
              <a:t>het</a:t>
            </a:r>
            <a:r>
              <a:rPr lang="fr-BE" dirty="0" smtClean="0"/>
              <a:t> </a:t>
            </a:r>
            <a:r>
              <a:rPr lang="fr-BE" dirty="0" err="1" smtClean="0"/>
              <a:t>kabinet</a:t>
            </a:r>
            <a:r>
              <a:rPr lang="fr-BE" dirty="0" smtClean="0"/>
              <a:t> van de </a:t>
            </a:r>
            <a:r>
              <a:rPr lang="fr-BE" dirty="0" err="1" smtClean="0"/>
              <a:t>voorschrijver</a:t>
            </a:r>
            <a:endParaRPr lang="fr-BE" dirty="0" smtClean="0"/>
          </a:p>
          <a:p>
            <a:pPr lvl="2"/>
            <a:r>
              <a:rPr lang="fr-BE" dirty="0" err="1" smtClean="0"/>
              <a:t>tijdens</a:t>
            </a:r>
            <a:r>
              <a:rPr lang="fr-BE" dirty="0" smtClean="0"/>
              <a:t> </a:t>
            </a:r>
            <a:r>
              <a:rPr lang="fr-BE" dirty="0" err="1" smtClean="0"/>
              <a:t>een</a:t>
            </a:r>
            <a:r>
              <a:rPr lang="fr-BE" dirty="0" smtClean="0"/>
              <a:t> </a:t>
            </a:r>
            <a:r>
              <a:rPr lang="fr-BE" dirty="0" err="1" smtClean="0"/>
              <a:t>raadpleging</a:t>
            </a:r>
            <a:r>
              <a:rPr lang="fr-BE" dirty="0" smtClean="0"/>
              <a:t> in </a:t>
            </a:r>
            <a:r>
              <a:rPr lang="fr-BE" dirty="0" err="1" smtClean="0"/>
              <a:t>het</a:t>
            </a:r>
            <a:r>
              <a:rPr lang="fr-BE" dirty="0" smtClean="0"/>
              <a:t> </a:t>
            </a:r>
            <a:r>
              <a:rPr lang="fr-BE" dirty="0" err="1" smtClean="0"/>
              <a:t>ziekenhuis</a:t>
            </a:r>
            <a:r>
              <a:rPr lang="fr-BE" dirty="0" smtClean="0"/>
              <a:t> (ambulant) of in </a:t>
            </a:r>
            <a:r>
              <a:rPr lang="fr-BE" dirty="0" err="1" smtClean="0"/>
              <a:t>andere</a:t>
            </a:r>
            <a:r>
              <a:rPr lang="fr-BE" dirty="0" smtClean="0"/>
              <a:t> </a:t>
            </a:r>
            <a:r>
              <a:rPr lang="fr-BE" dirty="0" err="1" smtClean="0"/>
              <a:t>sectoren</a:t>
            </a:r>
            <a:r>
              <a:rPr lang="fr-BE" dirty="0" smtClean="0"/>
              <a:t> </a:t>
            </a:r>
            <a:r>
              <a:rPr lang="fr-BE" dirty="0" err="1" smtClean="0"/>
              <a:t>zoals</a:t>
            </a:r>
            <a:r>
              <a:rPr lang="fr-BE" dirty="0" smtClean="0"/>
              <a:t> </a:t>
            </a:r>
            <a:r>
              <a:rPr lang="fr-BE" dirty="0" err="1" smtClean="0"/>
              <a:t>wachtposten</a:t>
            </a:r>
            <a:endParaRPr lang="fr-BE" dirty="0" smtClean="0"/>
          </a:p>
          <a:p>
            <a:pPr lvl="1"/>
            <a:r>
              <a:rPr lang="fr-BE" dirty="0" smtClean="0"/>
              <a:t>NIET </a:t>
            </a:r>
            <a:r>
              <a:rPr lang="fr-BE" dirty="0" err="1" smtClean="0"/>
              <a:t>voor</a:t>
            </a:r>
            <a:r>
              <a:rPr lang="fr-BE" dirty="0" smtClean="0"/>
              <a:t> </a:t>
            </a:r>
            <a:r>
              <a:rPr lang="fr-BE" dirty="0" err="1" smtClean="0"/>
              <a:t>voorschrijvers</a:t>
            </a:r>
            <a:r>
              <a:rPr lang="fr-BE" dirty="0" smtClean="0"/>
              <a:t> </a:t>
            </a:r>
            <a:r>
              <a:rPr lang="fr-BE" dirty="0" err="1" smtClean="0"/>
              <a:t>ouder</a:t>
            </a:r>
            <a:r>
              <a:rPr lang="fr-BE" dirty="0" smtClean="0"/>
              <a:t> dan 62 </a:t>
            </a:r>
            <a:r>
              <a:rPr lang="fr-BE" dirty="0" err="1" smtClean="0"/>
              <a:t>jaar</a:t>
            </a:r>
            <a:r>
              <a:rPr lang="fr-BE" dirty="0" smtClean="0"/>
              <a:t> op 1/06/2018</a:t>
            </a:r>
          </a:p>
          <a:p>
            <a:pPr lvl="1"/>
            <a:r>
              <a:rPr lang="fr-BE" dirty="0" smtClean="0"/>
              <a:t>NIET </a:t>
            </a:r>
            <a:r>
              <a:rPr lang="fr-BE" dirty="0" err="1" smtClean="0"/>
              <a:t>voor</a:t>
            </a:r>
            <a:r>
              <a:rPr lang="fr-BE" dirty="0" smtClean="0"/>
              <a:t> de </a:t>
            </a:r>
            <a:r>
              <a:rPr lang="fr-BE" dirty="0" err="1" smtClean="0"/>
              <a:t>voorschriften</a:t>
            </a:r>
            <a:r>
              <a:rPr lang="fr-BE" dirty="0" smtClean="0"/>
              <a:t> </a:t>
            </a:r>
            <a:r>
              <a:rPr lang="fr-BE" dirty="0" err="1" smtClean="0"/>
              <a:t>tijdens</a:t>
            </a:r>
            <a:r>
              <a:rPr lang="fr-BE" dirty="0" smtClean="0"/>
              <a:t> </a:t>
            </a:r>
            <a:r>
              <a:rPr lang="fr-BE" dirty="0" err="1" smtClean="0"/>
              <a:t>een</a:t>
            </a:r>
            <a:r>
              <a:rPr lang="fr-BE" dirty="0" smtClean="0"/>
              <a:t> </a:t>
            </a:r>
            <a:r>
              <a:rPr lang="fr-BE" dirty="0" err="1" smtClean="0"/>
              <a:t>bezoek</a:t>
            </a:r>
            <a:r>
              <a:rPr lang="fr-BE" dirty="0" smtClean="0"/>
              <a:t> </a:t>
            </a:r>
            <a:r>
              <a:rPr lang="fr-BE" dirty="0" err="1" smtClean="0"/>
              <a:t>thuis</a:t>
            </a:r>
            <a:r>
              <a:rPr lang="fr-BE" dirty="0" smtClean="0"/>
              <a:t> </a:t>
            </a:r>
            <a:r>
              <a:rPr lang="fr-BE" dirty="0" err="1" smtClean="0"/>
              <a:t>aan</a:t>
            </a:r>
            <a:r>
              <a:rPr lang="fr-BE" dirty="0" smtClean="0"/>
              <a:t> de </a:t>
            </a:r>
            <a:r>
              <a:rPr lang="fr-BE" dirty="0" err="1" smtClean="0"/>
              <a:t>patiënt</a:t>
            </a:r>
            <a:r>
              <a:rPr lang="fr-BE" dirty="0" smtClean="0"/>
              <a:t> of in </a:t>
            </a:r>
            <a:r>
              <a:rPr lang="fr-BE" dirty="0" err="1" smtClean="0"/>
              <a:t>een</a:t>
            </a:r>
            <a:r>
              <a:rPr lang="fr-BE" dirty="0" smtClean="0"/>
              <a:t> </a:t>
            </a:r>
            <a:r>
              <a:rPr lang="fr-BE" dirty="0" err="1" smtClean="0"/>
              <a:t>instelling</a:t>
            </a:r>
            <a:r>
              <a:rPr lang="fr-BE" dirty="0" smtClean="0"/>
              <a:t>, </a:t>
            </a:r>
            <a:r>
              <a:rPr lang="fr-BE" dirty="0" err="1" smtClean="0"/>
              <a:t>ongeacht</a:t>
            </a:r>
            <a:r>
              <a:rPr lang="fr-BE" dirty="0" smtClean="0"/>
              <a:t> de </a:t>
            </a:r>
            <a:r>
              <a:rPr lang="fr-BE" dirty="0" err="1" smtClean="0"/>
              <a:t>leeftijd</a:t>
            </a:r>
            <a:r>
              <a:rPr lang="fr-BE" dirty="0" smtClean="0"/>
              <a:t> van de </a:t>
            </a:r>
            <a:r>
              <a:rPr lang="fr-BE" dirty="0" err="1" smtClean="0"/>
              <a:t>voorschrijver</a:t>
            </a:r>
            <a:endParaRPr lang="fr-BE" dirty="0" smtClean="0"/>
          </a:p>
          <a:p>
            <a:pPr lvl="1"/>
            <a:r>
              <a:rPr lang="fr-BE" dirty="0" err="1" smtClean="0"/>
              <a:t>deze</a:t>
            </a:r>
            <a:r>
              <a:rPr lang="fr-BE" dirty="0" smtClean="0"/>
              <a:t> </a:t>
            </a:r>
            <a:r>
              <a:rPr lang="fr-BE" dirty="0" err="1" smtClean="0"/>
              <a:t>verplichting</a:t>
            </a:r>
            <a:r>
              <a:rPr lang="fr-BE" dirty="0" smtClean="0"/>
              <a:t> </a:t>
            </a:r>
            <a:r>
              <a:rPr lang="fr-BE" dirty="0" err="1" smtClean="0"/>
              <a:t>geldt</a:t>
            </a:r>
            <a:r>
              <a:rPr lang="fr-BE" dirty="0" smtClean="0"/>
              <a:t> </a:t>
            </a:r>
            <a:r>
              <a:rPr lang="fr-BE" dirty="0" err="1" smtClean="0"/>
              <a:t>enkel</a:t>
            </a:r>
            <a:r>
              <a:rPr lang="fr-BE" dirty="0" smtClean="0"/>
              <a:t> </a:t>
            </a:r>
            <a:r>
              <a:rPr lang="fr-BE" dirty="0" err="1" smtClean="0"/>
              <a:t>voor</a:t>
            </a:r>
            <a:r>
              <a:rPr lang="fr-BE" dirty="0" smtClean="0"/>
              <a:t> de </a:t>
            </a:r>
            <a:r>
              <a:rPr lang="fr-BE" dirty="0" err="1" smtClean="0"/>
              <a:t>geneesmiddelen</a:t>
            </a:r>
            <a:r>
              <a:rPr lang="fr-BE" dirty="0" smtClean="0"/>
              <a:t> </a:t>
            </a:r>
            <a:r>
              <a:rPr lang="fr-BE" dirty="0" err="1" smtClean="0"/>
              <a:t>voorgeschreven</a:t>
            </a:r>
            <a:r>
              <a:rPr lang="fr-BE" dirty="0" smtClean="0"/>
              <a:t> op </a:t>
            </a:r>
            <a:r>
              <a:rPr lang="fr-BE" dirty="0" err="1" smtClean="0"/>
              <a:t>merknaam</a:t>
            </a:r>
            <a:r>
              <a:rPr lang="fr-BE" dirty="0" smtClean="0"/>
              <a:t>, op </a:t>
            </a:r>
            <a:r>
              <a:rPr lang="fr-BE" dirty="0" err="1" smtClean="0"/>
              <a:t>stofnaam</a:t>
            </a:r>
            <a:r>
              <a:rPr lang="fr-BE" dirty="0" smtClean="0"/>
              <a:t> of in de </a:t>
            </a:r>
            <a:r>
              <a:rPr lang="fr-BE" dirty="0" err="1" smtClean="0"/>
              <a:t>vorm</a:t>
            </a:r>
            <a:r>
              <a:rPr lang="fr-BE" dirty="0" smtClean="0"/>
              <a:t> van </a:t>
            </a:r>
            <a:r>
              <a:rPr lang="fr-BE" dirty="0" err="1" smtClean="0"/>
              <a:t>een</a:t>
            </a:r>
            <a:r>
              <a:rPr lang="fr-BE" dirty="0" smtClean="0"/>
              <a:t> magistrale </a:t>
            </a:r>
            <a:r>
              <a:rPr lang="fr-BE" dirty="0" err="1" smtClean="0"/>
              <a:t>bereiding</a:t>
            </a:r>
            <a:r>
              <a:rPr lang="fr-BE" dirty="0" smtClean="0"/>
              <a:t>, </a:t>
            </a:r>
            <a:r>
              <a:rPr lang="fr-BE" dirty="0" err="1" smtClean="0"/>
              <a:t>ongeacht</a:t>
            </a:r>
            <a:r>
              <a:rPr lang="fr-BE" dirty="0" smtClean="0"/>
              <a:t> of </a:t>
            </a:r>
            <a:r>
              <a:rPr lang="fr-BE" dirty="0" err="1" smtClean="0"/>
              <a:t>het</a:t>
            </a:r>
            <a:r>
              <a:rPr lang="fr-BE" dirty="0" smtClean="0"/>
              <a:t> </a:t>
            </a:r>
            <a:r>
              <a:rPr lang="fr-BE" dirty="0" err="1" smtClean="0"/>
              <a:t>geneesmiddel</a:t>
            </a:r>
            <a:r>
              <a:rPr lang="fr-BE" dirty="0" smtClean="0"/>
              <a:t> al dan niet </a:t>
            </a:r>
            <a:r>
              <a:rPr lang="fr-BE" dirty="0" err="1" smtClean="0"/>
              <a:t>terugbetaald</a:t>
            </a:r>
            <a:r>
              <a:rPr lang="fr-BE" dirty="0" smtClean="0"/>
              <a:t> </a:t>
            </a:r>
            <a:r>
              <a:rPr lang="fr-BE" dirty="0" err="1" smtClean="0"/>
              <a:t>wordt</a:t>
            </a:r>
            <a:endParaRPr lang="fr-BE" dirty="0" smtClean="0"/>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248216604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a:t>
            </a:r>
            <a:r>
              <a:rPr lang="fr-BE" dirty="0" smtClean="0"/>
              <a:t> 4: </a:t>
            </a:r>
            <a:r>
              <a:rPr lang="fr-BE" dirty="0" err="1" smtClean="0"/>
              <a:t>elektronisch</a:t>
            </a:r>
            <a:r>
              <a:rPr lang="fr-BE" dirty="0" smtClean="0"/>
              <a:t> </a:t>
            </a:r>
            <a:r>
              <a:rPr lang="fr-BE" dirty="0" err="1" smtClean="0"/>
              <a:t>voorschrift</a:t>
            </a:r>
            <a:endParaRPr lang="fr-BE" dirty="0"/>
          </a:p>
        </p:txBody>
      </p:sp>
      <p:sp>
        <p:nvSpPr>
          <p:cNvPr id="4099" name="Rectangle 3"/>
          <p:cNvSpPr>
            <a:spLocks noGrp="1" noChangeArrowheads="1"/>
          </p:cNvSpPr>
          <p:nvPr>
            <p:ph idx="1"/>
          </p:nvPr>
        </p:nvSpPr>
        <p:spPr/>
        <p:txBody>
          <a:bodyPr>
            <a:normAutofit fontScale="85000" lnSpcReduction="10000"/>
          </a:bodyPr>
          <a:lstStyle/>
          <a:p>
            <a:r>
              <a:rPr lang="fr-BE" dirty="0" err="1" smtClean="0"/>
              <a:t>Andere</a:t>
            </a:r>
            <a:r>
              <a:rPr lang="fr-BE" dirty="0" smtClean="0"/>
              <a:t> </a:t>
            </a:r>
            <a:r>
              <a:rPr lang="fr-BE" dirty="0" err="1" smtClean="0"/>
              <a:t>wijzigingen</a:t>
            </a:r>
            <a:r>
              <a:rPr lang="fr-BE" dirty="0" smtClean="0"/>
              <a:t> medio 2019</a:t>
            </a:r>
          </a:p>
          <a:p>
            <a:pPr lvl="1"/>
            <a:r>
              <a:rPr lang="fr-BE" dirty="0" err="1" smtClean="0"/>
              <a:t>het</a:t>
            </a:r>
            <a:r>
              <a:rPr lang="fr-BE" dirty="0" smtClean="0"/>
              <a:t> </a:t>
            </a:r>
            <a:r>
              <a:rPr lang="fr-BE" dirty="0" err="1" smtClean="0"/>
              <a:t>zal</a:t>
            </a:r>
            <a:r>
              <a:rPr lang="fr-BE" dirty="0" smtClean="0"/>
              <a:t> in </a:t>
            </a:r>
            <a:r>
              <a:rPr lang="fr-BE" dirty="0" err="1" smtClean="0"/>
              <a:t>elke</a:t>
            </a:r>
            <a:r>
              <a:rPr lang="fr-BE" dirty="0" smtClean="0"/>
              <a:t> </a:t>
            </a:r>
            <a:r>
              <a:rPr lang="fr-BE" dirty="0" err="1" smtClean="0"/>
              <a:t>apotheek</a:t>
            </a:r>
            <a:r>
              <a:rPr lang="fr-BE" dirty="0" smtClean="0"/>
              <a:t> </a:t>
            </a:r>
            <a:r>
              <a:rPr lang="fr-BE" dirty="0" err="1" smtClean="0"/>
              <a:t>mogelijk</a:t>
            </a:r>
            <a:r>
              <a:rPr lang="fr-BE" dirty="0" smtClean="0"/>
              <a:t> </a:t>
            </a:r>
            <a:r>
              <a:rPr lang="fr-BE" dirty="0" err="1" smtClean="0"/>
              <a:t>zijn</a:t>
            </a:r>
            <a:r>
              <a:rPr lang="fr-BE" dirty="0" smtClean="0"/>
              <a:t> om </a:t>
            </a:r>
            <a:r>
              <a:rPr lang="fr-BE" dirty="0" err="1" smtClean="0"/>
              <a:t>geneesmiddelen</a:t>
            </a:r>
            <a:r>
              <a:rPr lang="fr-BE" dirty="0" smtClean="0"/>
              <a:t> te </a:t>
            </a:r>
            <a:r>
              <a:rPr lang="fr-BE" dirty="0" err="1" smtClean="0"/>
              <a:t>kopen</a:t>
            </a:r>
            <a:r>
              <a:rPr lang="fr-BE" dirty="0" smtClean="0"/>
              <a:t> </a:t>
            </a:r>
            <a:r>
              <a:rPr lang="fr-BE" dirty="0" err="1" smtClean="0"/>
              <a:t>zonder</a:t>
            </a:r>
            <a:r>
              <a:rPr lang="fr-BE" dirty="0" smtClean="0"/>
              <a:t> </a:t>
            </a:r>
            <a:r>
              <a:rPr lang="fr-BE" dirty="0" err="1" smtClean="0"/>
              <a:t>dat</a:t>
            </a:r>
            <a:r>
              <a:rPr lang="fr-BE" dirty="0" smtClean="0"/>
              <a:t> </a:t>
            </a:r>
            <a:r>
              <a:rPr lang="fr-BE" dirty="0" err="1" smtClean="0"/>
              <a:t>een</a:t>
            </a:r>
            <a:r>
              <a:rPr lang="fr-BE" dirty="0" smtClean="0"/>
              <a:t> </a:t>
            </a:r>
            <a:r>
              <a:rPr lang="fr-BE" dirty="0" err="1" smtClean="0"/>
              <a:t>papieren</a:t>
            </a:r>
            <a:r>
              <a:rPr lang="fr-BE" dirty="0" smtClean="0"/>
              <a:t> </a:t>
            </a:r>
            <a:r>
              <a:rPr lang="fr-BE" dirty="0" err="1" smtClean="0"/>
              <a:t>bewijs</a:t>
            </a:r>
            <a:r>
              <a:rPr lang="fr-BE" dirty="0" smtClean="0"/>
              <a:t> van </a:t>
            </a:r>
            <a:r>
              <a:rPr lang="fr-BE" dirty="0" err="1" smtClean="0"/>
              <a:t>een</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wordt</a:t>
            </a:r>
            <a:r>
              <a:rPr lang="fr-BE" dirty="0" smtClean="0"/>
              <a:t> </a:t>
            </a:r>
            <a:r>
              <a:rPr lang="fr-BE" dirty="0" err="1" smtClean="0"/>
              <a:t>gevraagd</a:t>
            </a:r>
            <a:r>
              <a:rPr lang="fr-BE" dirty="0" smtClean="0"/>
              <a:t> </a:t>
            </a:r>
          </a:p>
          <a:p>
            <a:pPr lvl="1"/>
            <a:r>
              <a:rPr lang="fr-BE" dirty="0" smtClean="0"/>
              <a:t>de </a:t>
            </a:r>
            <a:r>
              <a:rPr lang="fr-BE" dirty="0" err="1" smtClean="0"/>
              <a:t>patiënt</a:t>
            </a:r>
            <a:r>
              <a:rPr lang="fr-BE" dirty="0" smtClean="0"/>
              <a:t> </a:t>
            </a:r>
            <a:r>
              <a:rPr lang="fr-BE" dirty="0" err="1" smtClean="0"/>
              <a:t>zal</a:t>
            </a:r>
            <a:r>
              <a:rPr lang="fr-BE" dirty="0" smtClean="0"/>
              <a:t> de </a:t>
            </a:r>
            <a:r>
              <a:rPr lang="fr-BE" dirty="0" err="1" smtClean="0"/>
              <a:t>nog</a:t>
            </a:r>
            <a:r>
              <a:rPr lang="fr-BE" dirty="0" smtClean="0"/>
              <a:t> </a:t>
            </a:r>
            <a:r>
              <a:rPr lang="fr-BE" dirty="0" err="1" smtClean="0"/>
              <a:t>openstaande</a:t>
            </a:r>
            <a:r>
              <a:rPr lang="fr-BE" dirty="0" smtClean="0"/>
              <a:t> </a:t>
            </a:r>
            <a:r>
              <a:rPr lang="fr-BE" dirty="0" err="1" smtClean="0"/>
              <a:t>voorschriften</a:t>
            </a:r>
            <a:r>
              <a:rPr lang="fr-BE" dirty="0" smtClean="0"/>
              <a:t> </a:t>
            </a:r>
            <a:r>
              <a:rPr lang="fr-BE" dirty="0" err="1" smtClean="0"/>
              <a:t>elektronisch</a:t>
            </a:r>
            <a:r>
              <a:rPr lang="fr-BE" dirty="0" smtClean="0"/>
              <a:t> </a:t>
            </a:r>
            <a:r>
              <a:rPr lang="fr-BE" dirty="0" err="1" smtClean="0"/>
              <a:t>kunnen</a:t>
            </a:r>
            <a:r>
              <a:rPr lang="fr-BE" dirty="0" smtClean="0"/>
              <a:t> </a:t>
            </a:r>
            <a:r>
              <a:rPr lang="fr-BE" dirty="0" err="1" smtClean="0"/>
              <a:t>raadplegen</a:t>
            </a:r>
            <a:r>
              <a:rPr lang="fr-BE" dirty="0" smtClean="0"/>
              <a:t> </a:t>
            </a:r>
            <a:r>
              <a:rPr lang="fr-BE" dirty="0" err="1" smtClean="0"/>
              <a:t>door</a:t>
            </a:r>
            <a:r>
              <a:rPr lang="fr-BE" dirty="0" smtClean="0"/>
              <a:t> </a:t>
            </a:r>
            <a:r>
              <a:rPr lang="fr-BE" dirty="0" err="1" smtClean="0"/>
              <a:t>middel</a:t>
            </a:r>
            <a:r>
              <a:rPr lang="fr-BE" dirty="0" smtClean="0"/>
              <a:t> van </a:t>
            </a:r>
            <a:r>
              <a:rPr lang="fr-BE" dirty="0" err="1" smtClean="0"/>
              <a:t>een</a:t>
            </a:r>
            <a:r>
              <a:rPr lang="fr-BE" dirty="0" smtClean="0"/>
              <a:t> </a:t>
            </a:r>
            <a:r>
              <a:rPr lang="fr-BE" dirty="0" err="1" smtClean="0"/>
              <a:t>toepassing</a:t>
            </a:r>
            <a:r>
              <a:rPr lang="fr-BE" dirty="0" smtClean="0"/>
              <a:t> of in de </a:t>
            </a:r>
            <a:r>
              <a:rPr lang="fr-BE" dirty="0" err="1" smtClean="0"/>
              <a:t>apotheek</a:t>
            </a:r>
            <a:endParaRPr lang="fr-BE" dirty="0" smtClean="0"/>
          </a:p>
          <a:p>
            <a:pPr lvl="1"/>
            <a:r>
              <a:rPr lang="fr-BE" dirty="0" smtClean="0"/>
              <a:t>de </a:t>
            </a:r>
            <a:r>
              <a:rPr lang="fr-BE" dirty="0" err="1" smtClean="0"/>
              <a:t>toegang</a:t>
            </a:r>
            <a:r>
              <a:rPr lang="fr-BE" dirty="0" smtClean="0"/>
              <a:t> </a:t>
            </a:r>
            <a:r>
              <a:rPr lang="fr-BE" dirty="0" err="1" smtClean="0"/>
              <a:t>tot</a:t>
            </a:r>
            <a:r>
              <a:rPr lang="fr-BE" dirty="0" smtClean="0"/>
              <a:t> de </a:t>
            </a:r>
            <a:r>
              <a:rPr lang="fr-BE" dirty="0" err="1" smtClean="0"/>
              <a:t>openstaande</a:t>
            </a:r>
            <a:r>
              <a:rPr lang="fr-BE" dirty="0" smtClean="0"/>
              <a:t> </a:t>
            </a:r>
            <a:r>
              <a:rPr lang="fr-BE" dirty="0" err="1" smtClean="0"/>
              <a:t>voorschriften</a:t>
            </a:r>
            <a:r>
              <a:rPr lang="fr-BE" dirty="0" smtClean="0"/>
              <a:t> </a:t>
            </a:r>
            <a:r>
              <a:rPr lang="fr-BE" dirty="0" err="1" smtClean="0"/>
              <a:t>zal</a:t>
            </a:r>
            <a:r>
              <a:rPr lang="fr-BE" dirty="0" smtClean="0"/>
              <a:t> </a:t>
            </a:r>
            <a:r>
              <a:rPr lang="fr-BE" dirty="0" err="1" smtClean="0"/>
              <a:t>worden</a:t>
            </a:r>
            <a:r>
              <a:rPr lang="fr-BE" dirty="0" smtClean="0"/>
              <a:t> </a:t>
            </a:r>
            <a:r>
              <a:rPr lang="fr-BE" dirty="0" err="1" smtClean="0"/>
              <a:t>bewaakt</a:t>
            </a:r>
            <a:endParaRPr lang="fr-BE" dirty="0" smtClean="0"/>
          </a:p>
          <a:p>
            <a:pPr lvl="1"/>
            <a:r>
              <a:rPr lang="fr-BE" dirty="0" smtClean="0"/>
              <a:t>de </a:t>
            </a:r>
            <a:r>
              <a:rPr lang="fr-BE" dirty="0" err="1" smtClean="0"/>
              <a:t>apotheker</a:t>
            </a:r>
            <a:r>
              <a:rPr lang="fr-BE" dirty="0" smtClean="0"/>
              <a:t> </a:t>
            </a:r>
            <a:r>
              <a:rPr lang="fr-BE" dirty="0" err="1" smtClean="0"/>
              <a:t>krijgt</a:t>
            </a:r>
            <a:r>
              <a:rPr lang="fr-BE" dirty="0" smtClean="0"/>
              <a:t> op </a:t>
            </a:r>
            <a:r>
              <a:rPr lang="fr-BE" dirty="0" err="1" smtClean="0"/>
              <a:t>een</a:t>
            </a:r>
            <a:r>
              <a:rPr lang="fr-BE" dirty="0" smtClean="0"/>
              <a:t> </a:t>
            </a:r>
            <a:r>
              <a:rPr lang="fr-BE" dirty="0" err="1" smtClean="0"/>
              <a:t>gebruiksvriendelijke</a:t>
            </a:r>
            <a:r>
              <a:rPr lang="fr-BE" dirty="0" smtClean="0"/>
              <a:t> manier </a:t>
            </a:r>
            <a:r>
              <a:rPr lang="fr-BE" dirty="0" err="1" smtClean="0"/>
              <a:t>toegang</a:t>
            </a:r>
            <a:r>
              <a:rPr lang="fr-BE" dirty="0" smtClean="0"/>
              <a:t> </a:t>
            </a:r>
            <a:r>
              <a:rPr lang="fr-BE" dirty="0" err="1" smtClean="0"/>
              <a:t>tot</a:t>
            </a:r>
            <a:r>
              <a:rPr lang="fr-BE" dirty="0" smtClean="0"/>
              <a:t> de </a:t>
            </a:r>
            <a:r>
              <a:rPr lang="fr-BE" dirty="0" err="1" smtClean="0"/>
              <a:t>openstaande</a:t>
            </a:r>
            <a:r>
              <a:rPr lang="fr-BE" dirty="0" smtClean="0"/>
              <a:t> </a:t>
            </a:r>
            <a:r>
              <a:rPr lang="fr-BE" dirty="0" err="1" smtClean="0"/>
              <a:t>voorschriften</a:t>
            </a:r>
            <a:r>
              <a:rPr lang="fr-BE" dirty="0" smtClean="0"/>
              <a:t> op basis van </a:t>
            </a:r>
            <a:r>
              <a:rPr lang="fr-BE" dirty="0" err="1" smtClean="0"/>
              <a:t>het</a:t>
            </a:r>
            <a:r>
              <a:rPr lang="fr-BE" dirty="0" smtClean="0"/>
              <a:t> </a:t>
            </a:r>
            <a:r>
              <a:rPr lang="fr-BE" dirty="0" err="1" smtClean="0"/>
              <a:t>identificatienummer</a:t>
            </a:r>
            <a:r>
              <a:rPr lang="fr-BE" dirty="0" smtClean="0"/>
              <a:t> van de sociale </a:t>
            </a:r>
            <a:r>
              <a:rPr lang="fr-BE" dirty="0" err="1" smtClean="0"/>
              <a:t>zekerheid</a:t>
            </a:r>
            <a:r>
              <a:rPr lang="fr-BE" dirty="0" smtClean="0"/>
              <a:t> (INSZ) van de </a:t>
            </a:r>
            <a:r>
              <a:rPr lang="fr-BE" dirty="0" err="1" smtClean="0"/>
              <a:t>patiënt</a:t>
            </a:r>
            <a:r>
              <a:rPr lang="fr-BE" dirty="0" smtClean="0"/>
              <a:t> en kan de </a:t>
            </a:r>
            <a:r>
              <a:rPr lang="fr-BE" dirty="0" err="1" smtClean="0"/>
              <a:t>door</a:t>
            </a:r>
            <a:r>
              <a:rPr lang="fr-BE" dirty="0" smtClean="0"/>
              <a:t> de </a:t>
            </a:r>
            <a:r>
              <a:rPr lang="fr-BE" dirty="0" err="1" smtClean="0"/>
              <a:t>patiënt</a:t>
            </a:r>
            <a:r>
              <a:rPr lang="fr-BE" dirty="0" smtClean="0"/>
              <a:t> </a:t>
            </a:r>
            <a:r>
              <a:rPr lang="fr-BE" dirty="0" err="1" smtClean="0"/>
              <a:t>aangeduide</a:t>
            </a:r>
            <a:r>
              <a:rPr lang="fr-BE" dirty="0" smtClean="0"/>
              <a:t> </a:t>
            </a:r>
            <a:r>
              <a:rPr lang="fr-BE" dirty="0" err="1" smtClean="0"/>
              <a:t>voorschriften</a:t>
            </a:r>
            <a:r>
              <a:rPr lang="fr-BE" dirty="0" smtClean="0"/>
              <a:t> </a:t>
            </a:r>
            <a:r>
              <a:rPr lang="fr-BE" dirty="0" err="1" smtClean="0"/>
              <a:t>uitvoeren</a:t>
            </a:r>
            <a:endParaRPr lang="fr-BE" dirty="0" smtClean="0"/>
          </a:p>
          <a:p>
            <a:pPr lvl="1"/>
            <a:r>
              <a:rPr lang="fr-BE" dirty="0" smtClean="0"/>
              <a:t>de </a:t>
            </a:r>
            <a:r>
              <a:rPr lang="fr-BE" dirty="0" err="1" smtClean="0"/>
              <a:t>concrete</a:t>
            </a:r>
            <a:r>
              <a:rPr lang="fr-BE" dirty="0" smtClean="0"/>
              <a:t> </a:t>
            </a:r>
            <a:r>
              <a:rPr lang="fr-BE" dirty="0" err="1" smtClean="0"/>
              <a:t>modaliteiten</a:t>
            </a:r>
            <a:r>
              <a:rPr lang="fr-BE" dirty="0" smtClean="0"/>
              <a:t> </a:t>
            </a:r>
            <a:r>
              <a:rPr lang="fr-BE" dirty="0" err="1" smtClean="0"/>
              <a:t>zullen</a:t>
            </a:r>
            <a:r>
              <a:rPr lang="fr-BE" dirty="0" smtClean="0"/>
              <a:t> </a:t>
            </a:r>
            <a:r>
              <a:rPr lang="fr-BE" dirty="0" err="1" smtClean="0"/>
              <a:t>worden</a:t>
            </a:r>
            <a:r>
              <a:rPr lang="fr-BE" dirty="0" smtClean="0"/>
              <a:t> </a:t>
            </a:r>
            <a:r>
              <a:rPr lang="fr-BE" dirty="0" err="1" smtClean="0"/>
              <a:t>bepaald</a:t>
            </a:r>
            <a:r>
              <a:rPr lang="fr-BE" dirty="0" smtClean="0"/>
              <a:t> in </a:t>
            </a:r>
            <a:r>
              <a:rPr lang="fr-BE" dirty="0" err="1" smtClean="0"/>
              <a:t>overleg</a:t>
            </a:r>
            <a:r>
              <a:rPr lang="fr-BE" dirty="0" smtClean="0"/>
              <a:t> met </a:t>
            </a:r>
            <a:r>
              <a:rPr lang="fr-BE" dirty="0" err="1" smtClean="0"/>
              <a:t>alle</a:t>
            </a:r>
            <a:r>
              <a:rPr lang="fr-BE" dirty="0" smtClean="0"/>
              <a:t> </a:t>
            </a:r>
            <a:r>
              <a:rPr lang="fr-BE" dirty="0" err="1" smtClean="0"/>
              <a:t>betrokken</a:t>
            </a:r>
            <a:r>
              <a:rPr lang="fr-BE" dirty="0" smtClean="0"/>
              <a:t> </a:t>
            </a:r>
            <a:r>
              <a:rPr lang="fr-BE" dirty="0" err="1" smtClean="0"/>
              <a:t>partijen</a:t>
            </a:r>
            <a:endParaRPr lang="fr-BE" dirty="0" smtClean="0"/>
          </a:p>
          <a:p>
            <a:pPr lvl="1"/>
            <a:r>
              <a:rPr lang="fr-BE" dirty="0" err="1" smtClean="0"/>
              <a:t>invoering</a:t>
            </a:r>
            <a:r>
              <a:rPr lang="fr-BE" dirty="0" smtClean="0"/>
              <a:t> van </a:t>
            </a:r>
            <a:r>
              <a:rPr lang="fr-BE" dirty="0" err="1" smtClean="0"/>
              <a:t>het</a:t>
            </a:r>
            <a:r>
              <a:rPr lang="fr-BE" dirty="0" smtClean="0"/>
              <a:t> </a:t>
            </a:r>
            <a:r>
              <a:rPr lang="fr-BE" dirty="0" err="1" smtClean="0"/>
              <a:t>mobiel</a:t>
            </a:r>
            <a:r>
              <a:rPr lang="fr-BE" dirty="0" smtClean="0"/>
              <a:t> </a:t>
            </a:r>
            <a:r>
              <a:rPr lang="fr-BE" dirty="0" err="1" smtClean="0"/>
              <a:t>geneesmiddelenvoorschrift</a:t>
            </a:r>
            <a:endParaRPr lang="fr-BE" dirty="0" smtClean="0"/>
          </a:p>
          <a:p>
            <a:r>
              <a:rPr lang="fr-BE" dirty="0" err="1" smtClean="0"/>
              <a:t>Evaluatie</a:t>
            </a:r>
            <a:r>
              <a:rPr lang="fr-BE" dirty="0" smtClean="0"/>
              <a:t> </a:t>
            </a:r>
            <a:r>
              <a:rPr lang="fr-BE" dirty="0" err="1" smtClean="0"/>
              <a:t>eind</a:t>
            </a:r>
            <a:r>
              <a:rPr lang="fr-BE" dirty="0" smtClean="0"/>
              <a:t> 2019</a:t>
            </a:r>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315267095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smtClean="0"/>
              <a:t>Actie</a:t>
            </a:r>
            <a:r>
              <a:rPr lang="fr-BE" dirty="0" smtClean="0"/>
              <a:t> 4: </a:t>
            </a:r>
            <a:r>
              <a:rPr lang="fr-BE" dirty="0" err="1"/>
              <a:t>e</a:t>
            </a:r>
            <a:r>
              <a:rPr lang="fr-BE" dirty="0" err="1" smtClean="0"/>
              <a:t>lektronisch</a:t>
            </a:r>
            <a:r>
              <a:rPr lang="fr-BE" dirty="0" smtClean="0"/>
              <a:t> </a:t>
            </a:r>
            <a:r>
              <a:rPr lang="fr-BE" dirty="0" err="1" smtClean="0"/>
              <a:t>voorschrift</a:t>
            </a:r>
            <a:endParaRPr lang="nl-BE" dirty="0"/>
          </a:p>
        </p:txBody>
      </p:sp>
      <p:sp>
        <p:nvSpPr>
          <p:cNvPr id="4099" name="Rectangle 3"/>
          <p:cNvSpPr>
            <a:spLocks noGrp="1" noChangeArrowheads="1"/>
          </p:cNvSpPr>
          <p:nvPr>
            <p:ph idx="1"/>
          </p:nvPr>
        </p:nvSpPr>
        <p:spPr/>
        <p:txBody>
          <a:bodyPr>
            <a:normAutofit/>
          </a:bodyPr>
          <a:lstStyle/>
          <a:p>
            <a:r>
              <a:rPr lang="nl-BE" dirty="0" smtClean="0"/>
              <a:t>Enkele cijfers (1-28 februari 2018)</a:t>
            </a:r>
          </a:p>
          <a:p>
            <a:endParaRPr lang="nl-BE" dirty="0" smtClean="0"/>
          </a:p>
          <a:p>
            <a:pPr lvl="1"/>
            <a:r>
              <a:rPr lang="nl-NL" dirty="0" smtClean="0"/>
              <a:t>11.093 </a:t>
            </a:r>
            <a:r>
              <a:rPr lang="nl-NL" dirty="0"/>
              <a:t>artsen stuurden </a:t>
            </a:r>
            <a:r>
              <a:rPr lang="nl-NL" dirty="0" smtClean="0"/>
              <a:t>3.443.537 </a:t>
            </a:r>
            <a:r>
              <a:rPr lang="nl-NL" dirty="0" err="1"/>
              <a:t>Recip</a:t>
            </a:r>
            <a:r>
              <a:rPr lang="nl-NL" dirty="0"/>
              <a:t>-e voorschriften </a:t>
            </a:r>
            <a:r>
              <a:rPr lang="nl-NL" dirty="0" smtClean="0"/>
              <a:t>in</a:t>
            </a:r>
          </a:p>
          <a:p>
            <a:pPr lvl="1"/>
            <a:endParaRPr lang="nl-NL" sz="2400" dirty="0" smtClean="0"/>
          </a:p>
          <a:p>
            <a:pPr lvl="1"/>
            <a:r>
              <a:rPr lang="nl-NL" dirty="0" smtClean="0"/>
              <a:t>3.116 </a:t>
            </a:r>
            <a:r>
              <a:rPr lang="nl-NL" dirty="0"/>
              <a:t>tandartsen stuurden </a:t>
            </a:r>
            <a:r>
              <a:rPr lang="nl-NL" dirty="0" smtClean="0"/>
              <a:t>30.127 </a:t>
            </a:r>
            <a:r>
              <a:rPr lang="nl-NL" dirty="0" err="1"/>
              <a:t>Recip</a:t>
            </a:r>
            <a:r>
              <a:rPr lang="nl-NL" dirty="0"/>
              <a:t>-e voorschriften </a:t>
            </a:r>
            <a:r>
              <a:rPr lang="nl-NL" dirty="0" smtClean="0"/>
              <a:t>in</a:t>
            </a:r>
          </a:p>
          <a:p>
            <a:pPr lvl="1"/>
            <a:endParaRPr lang="nl-NL" sz="2400" dirty="0" smtClean="0"/>
          </a:p>
          <a:p>
            <a:pPr lvl="1"/>
            <a:r>
              <a:rPr lang="nl-NL" dirty="0" smtClean="0"/>
              <a:t>26 </a:t>
            </a:r>
            <a:r>
              <a:rPr lang="nl-NL" dirty="0"/>
              <a:t>ziekenhuizen stuurden </a:t>
            </a:r>
            <a:r>
              <a:rPr lang="nl-NL" dirty="0" smtClean="0"/>
              <a:t>168.695 </a:t>
            </a:r>
            <a:r>
              <a:rPr lang="nl-NL" dirty="0" err="1"/>
              <a:t>Recip</a:t>
            </a:r>
            <a:r>
              <a:rPr lang="nl-NL" dirty="0"/>
              <a:t>-e voorschriften </a:t>
            </a:r>
            <a:r>
              <a:rPr lang="nl-NL" dirty="0" smtClean="0"/>
              <a:t>in</a:t>
            </a:r>
          </a:p>
          <a:p>
            <a:pPr lvl="1"/>
            <a:endParaRPr lang="nl-NL" sz="2400" dirty="0" smtClean="0"/>
          </a:p>
          <a:p>
            <a:pPr lvl="1"/>
            <a:r>
              <a:rPr lang="nl-NL" dirty="0" smtClean="0"/>
              <a:t>3.642.359 </a:t>
            </a:r>
            <a:r>
              <a:rPr lang="nl-NL" sz="2400" dirty="0" smtClean="0"/>
              <a:t>ingekomen voorschriften bij </a:t>
            </a:r>
            <a:r>
              <a:rPr lang="nl-NL" sz="2400" dirty="0" err="1" smtClean="0"/>
              <a:t>Recip</a:t>
            </a:r>
            <a:r>
              <a:rPr lang="nl-NL" sz="2400" dirty="0" smtClean="0"/>
              <a:t>-e: </a:t>
            </a:r>
            <a:r>
              <a:rPr lang="nl-NL" dirty="0" smtClean="0"/>
              <a:t>4.847 </a:t>
            </a:r>
            <a:r>
              <a:rPr lang="nl-NL" dirty="0"/>
              <a:t>apothekers haalden </a:t>
            </a:r>
            <a:r>
              <a:rPr lang="nl-NL" dirty="0" smtClean="0"/>
              <a:t>3.071.297  </a:t>
            </a:r>
            <a:r>
              <a:rPr lang="nl-NL" dirty="0" err="1"/>
              <a:t>Recip</a:t>
            </a:r>
            <a:r>
              <a:rPr lang="nl-NL" dirty="0"/>
              <a:t>-e voorschriften op (</a:t>
            </a:r>
            <a:r>
              <a:rPr lang="nl-NL" dirty="0" smtClean="0"/>
              <a:t>84.3% </a:t>
            </a:r>
            <a:r>
              <a:rPr lang="nl-NL" dirty="0"/>
              <a:t>van de ingekomen voorschriften in dezelfde periode)</a:t>
            </a:r>
            <a:endParaRPr lang="nl-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409320342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dirty="0" err="1" smtClean="0"/>
              <a:t>Actie</a:t>
            </a:r>
            <a:r>
              <a:rPr lang="fr-BE" dirty="0" smtClean="0"/>
              <a:t> 4: </a:t>
            </a:r>
            <a:r>
              <a:rPr lang="fr-BE" dirty="0" err="1"/>
              <a:t>e</a:t>
            </a:r>
            <a:r>
              <a:rPr lang="fr-BE" dirty="0" err="1" smtClean="0"/>
              <a:t>lektronisch</a:t>
            </a:r>
            <a:r>
              <a:rPr lang="fr-BE" dirty="0" smtClean="0"/>
              <a:t> </a:t>
            </a:r>
            <a:r>
              <a:rPr lang="fr-BE" dirty="0" err="1" smtClean="0"/>
              <a:t>voorschrift</a:t>
            </a:r>
            <a:endParaRPr lang="nl-BE" dirty="0"/>
          </a:p>
        </p:txBody>
      </p:sp>
      <p:sp>
        <p:nvSpPr>
          <p:cNvPr id="3" name="Content Placeholder 2"/>
          <p:cNvSpPr>
            <a:spLocks noGrp="1"/>
          </p:cNvSpPr>
          <p:nvPr>
            <p:ph idx="1"/>
          </p:nvPr>
        </p:nvSpPr>
        <p:spPr/>
        <p:txBody>
          <a:bodyPr/>
          <a:lstStyle/>
          <a:p>
            <a:r>
              <a:rPr lang="nl-BE" dirty="0" smtClean="0"/>
              <a:t>Elektronisch voorschrift met een </a:t>
            </a:r>
            <a:r>
              <a:rPr lang="nl-BE" dirty="0" err="1" smtClean="0"/>
              <a:t>Recip</a:t>
            </a:r>
            <a:r>
              <a:rPr lang="nl-BE" dirty="0" smtClean="0"/>
              <a:t>-e code</a:t>
            </a:r>
          </a:p>
          <a:p>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2"/>
          </p:nvPr>
        </p:nvSpPr>
        <p:spPr/>
        <p:txBody>
          <a:bodyPr/>
          <a:lstStyle/>
          <a:p>
            <a:r>
              <a:rPr lang="fr-FR" smtClean="0"/>
              <a:t>15/03/2018</a:t>
            </a:r>
            <a:endParaRPr lang="fr-BE"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1615175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dirty="0" err="1" smtClean="0"/>
              <a:t>Actie</a:t>
            </a:r>
            <a:r>
              <a:rPr lang="fr-BE" dirty="0" smtClean="0"/>
              <a:t> 4: </a:t>
            </a:r>
            <a:r>
              <a:rPr lang="fr-BE" dirty="0" err="1"/>
              <a:t>e</a:t>
            </a:r>
            <a:r>
              <a:rPr lang="fr-BE" dirty="0" err="1" smtClean="0"/>
              <a:t>lektronisch</a:t>
            </a:r>
            <a:r>
              <a:rPr lang="fr-BE" dirty="0" smtClean="0"/>
              <a:t> </a:t>
            </a:r>
            <a:r>
              <a:rPr lang="fr-BE" dirty="0" err="1" smtClean="0"/>
              <a:t>voorschrift</a:t>
            </a:r>
            <a:endParaRPr lang="nl-BE"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340768"/>
            <a:ext cx="8638625" cy="4679255"/>
          </a:xfrm>
        </p:spPr>
      </p:pic>
      <p:sp>
        <p:nvSpPr>
          <p:cNvPr id="3" name="Date Placeholder 2"/>
          <p:cNvSpPr>
            <a:spLocks noGrp="1"/>
          </p:cNvSpPr>
          <p:nvPr>
            <p:ph type="dt" sz="half" idx="2"/>
          </p:nvPr>
        </p:nvSpPr>
        <p:spPr/>
        <p:txBody>
          <a:bodyPr/>
          <a:lstStyle/>
          <a:p>
            <a:r>
              <a:rPr lang="fr-FR" smtClean="0"/>
              <a:t>15/03/2018</a:t>
            </a:r>
            <a:endParaRPr lang="fr-BE"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3559075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fr-BE" dirty="0" err="1" smtClean="0"/>
              <a:t>Actie</a:t>
            </a:r>
            <a:r>
              <a:rPr lang="fr-BE" dirty="0" smtClean="0"/>
              <a:t> 4: PARIS</a:t>
            </a:r>
            <a:br>
              <a:rPr lang="fr-BE" dirty="0" smtClean="0"/>
            </a:br>
            <a:r>
              <a:rPr lang="nl-NL" sz="2700" dirty="0" err="1" smtClean="0"/>
              <a:t>Prescription</a:t>
            </a:r>
            <a:r>
              <a:rPr lang="nl-NL" sz="2700" dirty="0" smtClean="0"/>
              <a:t> &amp; </a:t>
            </a:r>
            <a:r>
              <a:rPr lang="nl-NL" sz="2700" dirty="0" err="1" smtClean="0"/>
              <a:t>Autorisation</a:t>
            </a:r>
            <a:r>
              <a:rPr lang="nl-NL" sz="2700" dirty="0" smtClean="0"/>
              <a:t> </a:t>
            </a:r>
            <a:r>
              <a:rPr lang="nl-NL" sz="2700" dirty="0" err="1" smtClean="0"/>
              <a:t>Requesting</a:t>
            </a:r>
            <a:r>
              <a:rPr lang="nl-NL" sz="2700" dirty="0" smtClean="0"/>
              <a:t> Information System</a:t>
            </a:r>
            <a:endParaRPr lang="nl-BE" sz="2700" dirty="0"/>
          </a:p>
        </p:txBody>
      </p:sp>
      <p:sp>
        <p:nvSpPr>
          <p:cNvPr id="2" name="Content Placeholder 1"/>
          <p:cNvSpPr>
            <a:spLocks noGrp="1"/>
          </p:cNvSpPr>
          <p:nvPr>
            <p:ph idx="1"/>
          </p:nvPr>
        </p:nvSpPr>
        <p:spPr/>
        <p:txBody>
          <a:bodyPr>
            <a:normAutofit fontScale="85000" lnSpcReduction="20000"/>
          </a:bodyPr>
          <a:lstStyle/>
          <a:p>
            <a:r>
              <a:rPr lang="nl-NL" dirty="0" smtClean="0"/>
              <a:t>Gratis </a:t>
            </a:r>
            <a:r>
              <a:rPr lang="nl-NL" dirty="0" err="1" smtClean="0"/>
              <a:t>webtoepassing</a:t>
            </a:r>
            <a:r>
              <a:rPr lang="nl-NL" dirty="0" smtClean="0"/>
              <a:t> door RIZIV ter beschikking gesteld </a:t>
            </a:r>
          </a:p>
          <a:p>
            <a:pPr lvl="1"/>
            <a:r>
              <a:rPr lang="nl-NL" dirty="0" smtClean="0"/>
              <a:t>biedt minimale service aan voorschrijver om elektronische voorschriften aan te maken buiten het EMD</a:t>
            </a:r>
          </a:p>
          <a:p>
            <a:pPr lvl="1"/>
            <a:r>
              <a:rPr lang="nl-NL" dirty="0" smtClean="0"/>
              <a:t>als online dienst via het </a:t>
            </a:r>
            <a:r>
              <a:rPr lang="nl-NL" dirty="0" err="1" smtClean="0"/>
              <a:t>eGezondheidsportaal</a:t>
            </a:r>
            <a:r>
              <a:rPr lang="nl-NL" dirty="0" smtClean="0"/>
              <a:t> mits sterke authenticatie</a:t>
            </a:r>
          </a:p>
          <a:p>
            <a:pPr lvl="1"/>
            <a:r>
              <a:rPr lang="nl-NL" dirty="0" smtClean="0"/>
              <a:t>geen interactie met EMD of andere systemen voor gegevensdeling voorzien</a:t>
            </a:r>
          </a:p>
          <a:p>
            <a:pPr lvl="1"/>
            <a:endParaRPr lang="nl-NL" dirty="0" smtClean="0"/>
          </a:p>
          <a:p>
            <a:r>
              <a:rPr lang="nl-BE" dirty="0" smtClean="0"/>
              <a:t>Doelgroepen</a:t>
            </a:r>
          </a:p>
          <a:p>
            <a:pPr lvl="1"/>
            <a:r>
              <a:rPr lang="nl-BE" dirty="0" smtClean="0"/>
              <a:t>voorschrijvers ingeval ze (tijdelijk) geen toegang hebben tot softwarepakket voor het beheer van het patiëntendossier of tot het informaticasysteem van het ziekenhuis</a:t>
            </a:r>
          </a:p>
          <a:p>
            <a:pPr lvl="1"/>
            <a:r>
              <a:rPr lang="nl-BE" dirty="0" smtClean="0"/>
              <a:t>voorschrijvers die (nog) niet beschikken over een softwarepakket voor het beheer van een EMD</a:t>
            </a:r>
          </a:p>
          <a:p>
            <a:pPr lvl="2"/>
            <a:r>
              <a:rPr lang="nl-BE" dirty="0" smtClean="0"/>
              <a:t>sommige categorieën van specialisten</a:t>
            </a:r>
          </a:p>
          <a:p>
            <a:pPr lvl="2"/>
            <a:r>
              <a:rPr lang="nl-BE" dirty="0" smtClean="0"/>
              <a:t>sporadische voorschrijvers  (enkel beperkte praktijk of het beroep niet meer in de klassieke zin van het woord uitoefenen (werkzaam bij de ziekenfondsen, in administratie, in het onderwijs, klinisch biologen, anatoom-pathologen,...)</a:t>
            </a:r>
          </a:p>
          <a:p>
            <a:pPr lvl="2"/>
            <a:r>
              <a:rPr lang="nl-BE" dirty="0" smtClean="0"/>
              <a:t>oudere voorschrijvers op  het einde van een actieve praktijk</a:t>
            </a:r>
            <a:endParaRPr lang="nl-NL" dirty="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1328505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Acties 5 &amp; 6: gegevensdeling</a:t>
            </a:r>
            <a:endParaRPr lang="nl-BE" dirty="0"/>
          </a:p>
        </p:txBody>
      </p:sp>
      <p:sp>
        <p:nvSpPr>
          <p:cNvPr id="4099" name="Rectangle 3"/>
          <p:cNvSpPr>
            <a:spLocks noGrp="1" noChangeArrowheads="1"/>
          </p:cNvSpPr>
          <p:nvPr>
            <p:ph idx="1"/>
          </p:nvPr>
        </p:nvSpPr>
        <p:spPr/>
        <p:txBody>
          <a:bodyPr>
            <a:normAutofit/>
          </a:bodyPr>
          <a:lstStyle/>
          <a:p>
            <a:r>
              <a:rPr lang="nl-NL" dirty="0" smtClean="0"/>
              <a:t>Actie 5: Gegevens delen via het systeem hubs &amp; </a:t>
            </a:r>
            <a:r>
              <a:rPr lang="nl-NL" dirty="0" err="1" smtClean="0"/>
              <a:t>metahub</a:t>
            </a:r>
            <a:r>
              <a:rPr lang="nl-NL" dirty="0" smtClean="0"/>
              <a:t> voor algemene en universitaire ziekenhuizen</a:t>
            </a:r>
          </a:p>
          <a:p>
            <a:endParaRPr lang="nl-NL" dirty="0" smtClean="0"/>
          </a:p>
          <a:p>
            <a:pPr lvl="1"/>
            <a:r>
              <a:rPr lang="nl-BE" altLang="en-US" dirty="0" smtClean="0"/>
              <a:t>Verantwoordelijke organisatie: </a:t>
            </a:r>
            <a:r>
              <a:rPr lang="nl-BE" altLang="en-US" dirty="0" smtClean="0">
                <a:solidFill>
                  <a:srgbClr val="087670"/>
                </a:solidFill>
              </a:rPr>
              <a:t>eHealth</a:t>
            </a:r>
            <a:r>
              <a:rPr lang="nl-BE" altLang="en-US" dirty="0" smtClean="0"/>
              <a:t>-platform </a:t>
            </a:r>
          </a:p>
          <a:p>
            <a:endParaRPr lang="nl-NL" dirty="0" smtClean="0"/>
          </a:p>
          <a:p>
            <a:r>
              <a:rPr lang="nl-NL" dirty="0" smtClean="0"/>
              <a:t>Actie 6: Delen om samen te werken</a:t>
            </a:r>
          </a:p>
          <a:p>
            <a:endParaRPr lang="nl-NL" dirty="0" smtClean="0"/>
          </a:p>
          <a:p>
            <a:pPr lvl="1"/>
            <a:r>
              <a:rPr lang="nl-BE" altLang="en-US" dirty="0" smtClean="0"/>
              <a:t>Verantwoordelijke organisatie: </a:t>
            </a:r>
            <a:r>
              <a:rPr lang="fr-BE" altLang="en-US" dirty="0" smtClean="0"/>
              <a:t>RIZIV (+ </a:t>
            </a:r>
            <a:r>
              <a:rPr lang="fr-BE" dirty="0" err="1" smtClean="0"/>
              <a:t>Vitalink</a:t>
            </a:r>
            <a:r>
              <a:rPr lang="fr-BE" dirty="0" smtClean="0"/>
              <a:t>, RSW, RSB)</a:t>
            </a:r>
            <a:endParaRPr lang="nl-NL" dirty="0" smtClean="0"/>
          </a:p>
          <a:p>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377610036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Acties 5 &amp; 6: gegevensdeling</a:t>
            </a:r>
            <a:endParaRPr lang="nl-BE" dirty="0"/>
          </a:p>
        </p:txBody>
      </p:sp>
      <p:sp>
        <p:nvSpPr>
          <p:cNvPr id="4099" name="Rectangle 3"/>
          <p:cNvSpPr>
            <a:spLocks noGrp="1" noChangeArrowheads="1"/>
          </p:cNvSpPr>
          <p:nvPr>
            <p:ph idx="1"/>
          </p:nvPr>
        </p:nvSpPr>
        <p:spPr/>
        <p:txBody>
          <a:bodyPr>
            <a:normAutofit fontScale="85000" lnSpcReduction="20000"/>
          </a:bodyPr>
          <a:lstStyle/>
          <a:p>
            <a:r>
              <a:rPr lang="nl-BE" dirty="0" smtClean="0"/>
              <a:t>Hubs-</a:t>
            </a:r>
            <a:r>
              <a:rPr lang="nl-BE" dirty="0" err="1" smtClean="0"/>
              <a:t>Metahub</a:t>
            </a:r>
            <a:r>
              <a:rPr lang="nl-BE" dirty="0" smtClean="0"/>
              <a:t>-systeem = systeem voor de terbeschikkingstelling van medische gegevens tussen zorgverstrekkers</a:t>
            </a:r>
          </a:p>
          <a:p>
            <a:pPr lvl="1"/>
            <a:r>
              <a:rPr lang="nl-BE" dirty="0" smtClean="0"/>
              <a:t>raadplegings- en operatieverslagen</a:t>
            </a:r>
          </a:p>
          <a:p>
            <a:pPr lvl="1"/>
            <a:r>
              <a:rPr lang="nl-BE" dirty="0" smtClean="0"/>
              <a:t>ontslagbrieven</a:t>
            </a:r>
          </a:p>
          <a:p>
            <a:pPr lvl="1"/>
            <a:r>
              <a:rPr lang="nl-BE" dirty="0" err="1" smtClean="0"/>
              <a:t>protocols</a:t>
            </a:r>
            <a:r>
              <a:rPr lang="nl-BE" dirty="0" smtClean="0"/>
              <a:t> van medische beeldvorming en resultaten van labo-onderzoeken</a:t>
            </a:r>
          </a:p>
          <a:p>
            <a:pPr lvl="1"/>
            <a:r>
              <a:rPr lang="nl-BE" dirty="0" err="1" smtClean="0"/>
              <a:t>SumEHRs</a:t>
            </a:r>
            <a:r>
              <a:rPr lang="nl-BE" dirty="0" smtClean="0"/>
              <a:t>, medicatieschema’s, … in gezondheidskluizen</a:t>
            </a:r>
          </a:p>
          <a:p>
            <a:pPr lvl="1"/>
            <a:r>
              <a:rPr lang="nl-BE" dirty="0" smtClean="0"/>
              <a:t>...</a:t>
            </a:r>
          </a:p>
          <a:p>
            <a:r>
              <a:rPr lang="nl-BE" dirty="0" smtClean="0"/>
              <a:t>Doel</a:t>
            </a:r>
          </a:p>
          <a:p>
            <a:pPr lvl="1"/>
            <a:r>
              <a:rPr lang="nl-BE" dirty="0" smtClean="0"/>
              <a:t>koppeling van regionale en lokale uitwisselingssystemen van medische gegevens (hubs)</a:t>
            </a:r>
          </a:p>
          <a:p>
            <a:pPr lvl="1"/>
            <a:r>
              <a:rPr lang="nl-BE" dirty="0" smtClean="0"/>
              <a:t>mogelijkheid voor een zorgverstrekker om de beschikbare elektronische medische documenten m.b.t. een bepaalde patiënt terug te vinden en te raadplegen ongeacht </a:t>
            </a:r>
          </a:p>
          <a:p>
            <a:pPr lvl="2"/>
            <a:r>
              <a:rPr lang="nl-BE" dirty="0" smtClean="0"/>
              <a:t>de plaats waar deze documenten opgeslagen zijn</a:t>
            </a:r>
          </a:p>
          <a:p>
            <a:pPr lvl="2"/>
            <a:r>
              <a:rPr lang="nl-BE" dirty="0" smtClean="0"/>
              <a:t>de plaats waar de zorgverstrekker inlogt in het systeem</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15/03/2018</a:t>
            </a:r>
            <a:endParaRPr lang="fr-BE" dirty="0"/>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277805503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a:solidFill>
                  <a:srgbClr val="77C9F2"/>
                </a:solidFill>
                <a:latin typeface="+mj-lt"/>
              </a:rPr>
              <a:t>m</a:t>
            </a:r>
            <a:r>
              <a:rPr lang="nl-BE" dirty="0" err="1" smtClean="0">
                <a:solidFill>
                  <a:srgbClr val="77C9F2"/>
                </a:solidFill>
                <a:latin typeface="+mj-lt"/>
              </a:rPr>
              <a:t>etahub</a:t>
            </a:r>
            <a:r>
              <a:rPr lang="nl-BE" dirty="0" smtClean="0">
                <a:solidFill>
                  <a:srgbClr val="77C9F2"/>
                </a:solidFill>
                <a:latin typeface="+mj-lt"/>
              </a:rPr>
              <a:t> </a:t>
            </a:r>
            <a:r>
              <a:rPr lang="nl-BE" dirty="0">
                <a:solidFill>
                  <a:srgbClr val="77C9F2"/>
                </a:solidFill>
                <a:latin typeface="+mj-lt"/>
              </a:rPr>
              <a:t>- </a:t>
            </a:r>
            <a:r>
              <a:rPr lang="nl-BE" dirty="0" smtClean="0">
                <a:solidFill>
                  <a:srgbClr val="77C9F2"/>
                </a:solidFill>
                <a:latin typeface="+mj-lt"/>
              </a:rPr>
              <a:t>schema</a:t>
            </a:r>
            <a:endParaRPr lang="fr-BE" dirty="0">
              <a:solidFill>
                <a:srgbClr val="77C9F2"/>
              </a:solidFill>
              <a:latin typeface="+mj-lt"/>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
        <p:nvSpPr>
          <p:cNvPr id="7" name="Date Placeholder 6"/>
          <p:cNvSpPr>
            <a:spLocks noGrp="1"/>
          </p:cNvSpPr>
          <p:nvPr>
            <p:ph type="dt" sz="half" idx="2"/>
          </p:nvPr>
        </p:nvSpPr>
        <p:spPr/>
        <p:txBody>
          <a:bodyPr/>
          <a:lstStyle/>
          <a:p>
            <a:r>
              <a:rPr lang="fr-FR" smtClean="0"/>
              <a:t>15/03/2018</a:t>
            </a:r>
            <a:endParaRPr lang="fr-BE" dirty="0"/>
          </a:p>
        </p:txBody>
      </p:sp>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284185650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a:solidFill>
                  <a:srgbClr val="77C9F2"/>
                </a:solidFill>
                <a:latin typeface="+mj-lt"/>
              </a:rPr>
              <a:t>m</a:t>
            </a:r>
            <a:r>
              <a:rPr lang="nl-BE" dirty="0" err="1" smtClean="0">
                <a:solidFill>
                  <a:srgbClr val="77C9F2"/>
                </a:solidFill>
                <a:latin typeface="+mj-lt"/>
              </a:rPr>
              <a:t>etahub</a:t>
            </a:r>
            <a:r>
              <a:rPr lang="nl-BE" dirty="0" smtClean="0">
                <a:solidFill>
                  <a:srgbClr val="77C9F2"/>
                </a:solidFill>
                <a:latin typeface="+mj-lt"/>
              </a:rPr>
              <a:t> </a:t>
            </a:r>
            <a:r>
              <a:rPr lang="nl-BE" dirty="0">
                <a:solidFill>
                  <a:srgbClr val="77C9F2"/>
                </a:solidFill>
                <a:latin typeface="+mj-lt"/>
              </a:rPr>
              <a:t>- v</a:t>
            </a:r>
            <a:r>
              <a:rPr lang="nl-BE" dirty="0" smtClean="0">
                <a:solidFill>
                  <a:srgbClr val="77C9F2"/>
                </a:solidFill>
                <a:latin typeface="+mj-lt"/>
              </a:rPr>
              <a:t>roeger</a:t>
            </a:r>
            <a:endParaRPr lang="fr-BE" dirty="0">
              <a:solidFill>
                <a:srgbClr val="77C9F2"/>
              </a:solidFill>
              <a:latin typeface="+mj-lt"/>
            </a:endParaRPr>
          </a:p>
        </p:txBody>
      </p:sp>
      <p:sp>
        <p:nvSpPr>
          <p:cNvPr id="30754" name="Date Placeholder 3"/>
          <p:cNvSpPr>
            <a:spLocks noGrp="1"/>
          </p:cNvSpPr>
          <p:nvPr>
            <p:ph type="dt" sz="half" idx="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smtClean="0">
                <a:solidFill>
                  <a:schemeClr val="bg1"/>
                </a:solidFill>
              </a:rPr>
              <a:t>15/03/2018</a:t>
            </a:r>
            <a:endParaRPr lang="nl-BE" altLang="en-US" dirty="0">
              <a:solidFill>
                <a:schemeClr val="bg1"/>
              </a:solidFill>
            </a:endParaRPr>
          </a:p>
        </p:txBody>
      </p:sp>
      <p:pic>
        <p:nvPicPr>
          <p:cNvPr id="36"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7" name="Date Placeholder 5"/>
          <p:cNvSpPr txBox="1">
            <a:spLocks/>
          </p:cNvSpPr>
          <p:nvPr/>
        </p:nvSpPr>
        <p:spPr>
          <a:xfrm>
            <a:off x="467544" y="6453336"/>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14935151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fr-FR" smtClean="0"/>
              <a:t>Elektronische communicatie bevordert ook …</a:t>
            </a:r>
            <a:endParaRPr lang="en-US" altLang="fr-FR" dirty="0" smtClean="0"/>
          </a:p>
        </p:txBody>
      </p:sp>
      <p:sp>
        <p:nvSpPr>
          <p:cNvPr id="9219" name="Rectangle 3"/>
          <p:cNvSpPr>
            <a:spLocks noGrp="1" noChangeArrowheads="1"/>
          </p:cNvSpPr>
          <p:nvPr>
            <p:ph idx="1"/>
          </p:nvPr>
        </p:nvSpPr>
        <p:spPr/>
        <p:txBody>
          <a:bodyPr>
            <a:normAutofit lnSpcReduction="10000"/>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smtClean="0"/>
              <a:t>Vermijden van onnodig meervoudige onderzoeken =&gt; minder belasting voor patiënt en vermijden onnodige meerkosten</a:t>
            </a:r>
          </a:p>
        </p:txBody>
      </p:sp>
      <p:sp>
        <p:nvSpPr>
          <p:cNvPr id="5" name="Date Placeholder 1"/>
          <p:cNvSpPr>
            <a:spLocks noGrp="1"/>
          </p:cNvSpPr>
          <p:nvPr>
            <p:ph type="dt" sz="half" idx="2"/>
          </p:nvPr>
        </p:nvSpPr>
        <p:spPr/>
        <p:txBody>
          <a:bodyPr/>
          <a:lstStyle/>
          <a:p>
            <a:r>
              <a:rPr lang="fr-FR" altLang="en-US" smtClean="0"/>
              <a:t>15/03/2018</a:t>
            </a:r>
            <a:endParaRPr lang="nl-BE" altLang="en-US" dirty="0"/>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228571889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a:solidFill>
                  <a:srgbClr val="77C9F2"/>
                </a:solidFill>
                <a:latin typeface="+mj-lt"/>
              </a:rPr>
              <a:t>m</a:t>
            </a:r>
            <a:r>
              <a:rPr lang="nl-BE" dirty="0" err="1" smtClean="0">
                <a:solidFill>
                  <a:srgbClr val="77C9F2"/>
                </a:solidFill>
                <a:latin typeface="+mj-lt"/>
              </a:rPr>
              <a:t>etahub</a:t>
            </a:r>
            <a:r>
              <a:rPr lang="nl-BE" dirty="0" smtClean="0">
                <a:solidFill>
                  <a:srgbClr val="77C9F2"/>
                </a:solidFill>
                <a:latin typeface="+mj-lt"/>
              </a:rPr>
              <a:t> </a:t>
            </a:r>
            <a:r>
              <a:rPr lang="nl-BE" dirty="0">
                <a:solidFill>
                  <a:srgbClr val="77C9F2"/>
                </a:solidFill>
                <a:latin typeface="+mj-lt"/>
              </a:rPr>
              <a:t>- v</a:t>
            </a:r>
            <a:r>
              <a:rPr lang="nl-BE" dirty="0" smtClean="0">
                <a:solidFill>
                  <a:srgbClr val="77C9F2"/>
                </a:solidFill>
                <a:latin typeface="+mj-lt"/>
              </a:rPr>
              <a:t>andaag</a:t>
            </a:r>
            <a:endParaRPr lang="fr-BE" dirty="0">
              <a:solidFill>
                <a:srgbClr val="77C9F2"/>
              </a:solidFill>
              <a:latin typeface="+mj-lt"/>
            </a:endParaRPr>
          </a:p>
        </p:txBody>
      </p:sp>
      <p:sp>
        <p:nvSpPr>
          <p:cNvPr id="31804" name="Date Placeholder 3"/>
          <p:cNvSpPr>
            <a:spLocks noGrp="1"/>
          </p:cNvSpPr>
          <p:nvPr>
            <p:ph type="dt" sz="half" idx="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smtClean="0">
                <a:solidFill>
                  <a:schemeClr val="bg1"/>
                </a:solidFill>
              </a:rPr>
              <a:t>15/03/2018</a:t>
            </a:r>
            <a:endParaRPr lang="nl-BE" altLang="en-US" dirty="0">
              <a:solidFill>
                <a:schemeClr val="bg1"/>
              </a:solidFill>
            </a:endParaRPr>
          </a:p>
        </p:txBody>
      </p:sp>
      <p:pic>
        <p:nvPicPr>
          <p:cNvPr id="62"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63" name="Date Placeholder 5"/>
          <p:cNvSpPr txBox="1">
            <a:spLocks/>
          </p:cNvSpPr>
          <p:nvPr/>
        </p:nvSpPr>
        <p:spPr>
          <a:xfrm>
            <a:off x="467544" y="6453336"/>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350422846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Extramurale gegevens: </a:t>
            </a:r>
            <a:r>
              <a:rPr lang="nl-BE" dirty="0" smtClean="0">
                <a:solidFill>
                  <a:srgbClr val="77C9F2"/>
                </a:solidFill>
                <a:latin typeface="+mj-lt"/>
              </a:rPr>
              <a:t>kluizen</a:t>
            </a:r>
            <a:endParaRPr lang="fr-BE" dirty="0">
              <a:solidFill>
                <a:srgbClr val="77C9F2"/>
              </a:solidFill>
              <a:latin typeface="+mj-lt"/>
            </a:endParaRPr>
          </a:p>
        </p:txBody>
      </p:sp>
      <p:sp>
        <p:nvSpPr>
          <p:cNvPr id="32827" name="Date Placeholder 3"/>
          <p:cNvSpPr>
            <a:spLocks noGrp="1"/>
          </p:cNvSpPr>
          <p:nvPr>
            <p:ph type="dt" sz="half" idx="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smtClean="0">
                <a:solidFill>
                  <a:schemeClr val="bg1"/>
                </a:solidFill>
              </a:rPr>
              <a:t>15/03/2018</a:t>
            </a:r>
            <a:endParaRPr lang="nl-BE" altLang="en-US" dirty="0">
              <a:solidFill>
                <a:schemeClr val="bg1"/>
              </a:solidFill>
            </a:endParaRPr>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7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63" name="Date Placeholder 5"/>
          <p:cNvSpPr txBox="1">
            <a:spLocks/>
          </p:cNvSpPr>
          <p:nvPr/>
        </p:nvSpPr>
        <p:spPr>
          <a:xfrm>
            <a:off x="467544" y="6453336"/>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3000282122"/>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67944" y="332656"/>
            <a:ext cx="4645162" cy="5853113"/>
          </a:xfrm>
        </p:spPr>
      </p:pic>
      <p:sp>
        <p:nvSpPr>
          <p:cNvPr id="9" name="Text Placeholder 8"/>
          <p:cNvSpPr>
            <a:spLocks noGrp="1"/>
          </p:cNvSpPr>
          <p:nvPr>
            <p:ph type="body" sz="half" idx="2"/>
          </p:nvPr>
        </p:nvSpPr>
        <p:spPr>
          <a:xfrm>
            <a:off x="467544" y="1844824"/>
            <a:ext cx="3008313" cy="4691063"/>
          </a:xfrm>
        </p:spPr>
        <p:txBody>
          <a:bodyPr rtlCol="0">
            <a:normAutofit/>
          </a:bodyPr>
          <a:lstStyle/>
          <a:p>
            <a:pPr eaLnBrk="1" fontAlgn="auto" hangingPunct="1">
              <a:spcAft>
                <a:spcPts val="0"/>
              </a:spcAft>
              <a:buFont typeface="Arial" pitchFamily="34" charset="0"/>
              <a:buNone/>
              <a:defRPr/>
            </a:pPr>
            <a:r>
              <a:rPr lang="nl-BE" sz="2000" dirty="0" smtClean="0"/>
              <a:t>Delen van gegevens</a:t>
            </a:r>
          </a:p>
          <a:p>
            <a:pPr marL="285750" indent="-285750" eaLnBrk="1" fontAlgn="auto" hangingPunct="1">
              <a:spcAft>
                <a:spcPts val="0"/>
              </a:spcAft>
              <a:buFont typeface="Arial" pitchFamily="34" charset="0"/>
              <a:buChar char="•"/>
              <a:defRPr/>
            </a:pPr>
            <a:r>
              <a:rPr lang="nl-BE" sz="2000" dirty="0" smtClean="0"/>
              <a:t>elke actor houdt zijn eigen dossier bij</a:t>
            </a:r>
          </a:p>
          <a:p>
            <a:pPr marL="285750" indent="-285750" eaLnBrk="1" fontAlgn="auto" hangingPunct="1">
              <a:spcAft>
                <a:spcPts val="0"/>
              </a:spcAft>
              <a:buFont typeface="Arial" pitchFamily="34" charset="0"/>
              <a:buChar char="•"/>
              <a:defRPr/>
            </a:pPr>
            <a:r>
              <a:rPr lang="nl-BE" sz="2000" dirty="0" smtClean="0"/>
              <a:t>maar kan bepaalde onderdelen ervan delen met andere actoren</a:t>
            </a:r>
          </a:p>
          <a:p>
            <a:pPr eaLnBrk="1" fontAlgn="auto" hangingPunct="1">
              <a:spcAft>
                <a:spcPts val="0"/>
              </a:spcAft>
              <a:buFont typeface="Arial" pitchFamily="34" charset="0"/>
              <a:buNone/>
              <a:defRPr/>
            </a:pPr>
            <a:r>
              <a:rPr lang="nl-BE" sz="2000" dirty="0" smtClean="0"/>
              <a:t>Voorbeelden</a:t>
            </a:r>
          </a:p>
          <a:p>
            <a:pPr marL="285750" lvl="1" indent="-285750" eaLnBrk="1" fontAlgn="auto" hangingPunct="1">
              <a:spcAft>
                <a:spcPts val="0"/>
              </a:spcAft>
              <a:buFont typeface="Arial" pitchFamily="34" charset="0"/>
              <a:buChar char="•"/>
              <a:defRPr/>
            </a:pPr>
            <a:r>
              <a:rPr lang="nl-BE" sz="2000" dirty="0"/>
              <a:t>medicatieschema</a:t>
            </a:r>
          </a:p>
          <a:p>
            <a:pPr marL="285750" lvl="1" indent="-285750" eaLnBrk="1" fontAlgn="auto" hangingPunct="1">
              <a:spcAft>
                <a:spcPts val="0"/>
              </a:spcAft>
              <a:buFont typeface="Arial" pitchFamily="34" charset="0"/>
              <a:buChar char="•"/>
              <a:defRPr/>
            </a:pPr>
            <a:r>
              <a:rPr lang="nl-BE" sz="2000" dirty="0" err="1"/>
              <a:t>SumEHR</a:t>
            </a:r>
            <a:endParaRPr lang="nl-BE" sz="2000" dirty="0"/>
          </a:p>
          <a:p>
            <a:pPr marL="285750" lvl="1" indent="-285750" eaLnBrk="1" fontAlgn="auto" hangingPunct="1">
              <a:spcAft>
                <a:spcPts val="0"/>
              </a:spcAft>
              <a:buFont typeface="Arial" pitchFamily="34" charset="0"/>
              <a:buChar char="•"/>
              <a:defRPr/>
            </a:pPr>
            <a:r>
              <a:rPr lang="nl-BE" sz="2000" dirty="0"/>
              <a:t>parameters</a:t>
            </a:r>
          </a:p>
          <a:p>
            <a:pPr marL="285750" lvl="1" indent="-285750" eaLnBrk="1" fontAlgn="auto" hangingPunct="1">
              <a:spcAft>
                <a:spcPts val="0"/>
              </a:spcAft>
              <a:buFont typeface="Arial" pitchFamily="34" charset="0"/>
              <a:buChar char="•"/>
              <a:defRPr/>
            </a:pPr>
            <a:r>
              <a:rPr lang="nl-BE" sz="2000" dirty="0"/>
              <a:t>journaal</a:t>
            </a:r>
          </a:p>
          <a:p>
            <a:pPr marL="285750" lvl="1" indent="-285750" eaLnBrk="1" fontAlgn="auto" hangingPunct="1">
              <a:spcAft>
                <a:spcPts val="0"/>
              </a:spcAft>
              <a:buFont typeface="Arial" pitchFamily="34" charset="0"/>
              <a:buChar char="•"/>
              <a:defRPr/>
            </a:pPr>
            <a:r>
              <a:rPr lang="nl-BE" sz="2000" dirty="0"/>
              <a:t> …</a:t>
            </a:r>
            <a:endParaRPr lang="en-US" sz="2000" dirty="0"/>
          </a:p>
          <a:p>
            <a:pPr eaLnBrk="1" fontAlgn="auto" hangingPunct="1">
              <a:spcAft>
                <a:spcPts val="0"/>
              </a:spcAft>
              <a:buFont typeface="Arial" pitchFamily="34" charset="0"/>
              <a:buNone/>
              <a:defRPr/>
            </a:pPr>
            <a:endParaRPr lang="en-US" dirty="0"/>
          </a:p>
        </p:txBody>
      </p:sp>
      <p:sp>
        <p:nvSpPr>
          <p:cNvPr id="33796"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smtClean="0">
                <a:solidFill>
                  <a:schemeClr val="bg1"/>
                </a:solidFill>
              </a:rPr>
              <a:t>15/03/2018</a:t>
            </a:r>
            <a:endParaRPr lang="nl-BE" altLang="en-US" dirty="0">
              <a:solidFill>
                <a:schemeClr val="bg1"/>
              </a:solidFill>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10" name="Date Placeholder 5"/>
          <p:cNvSpPr txBox="1">
            <a:spLocks/>
          </p:cNvSpPr>
          <p:nvPr/>
        </p:nvSpPr>
        <p:spPr>
          <a:xfrm>
            <a:off x="467544" y="6453336"/>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15/03/2018</a:t>
            </a:r>
            <a:endParaRPr lang="fr-BE" dirty="0"/>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2989885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67544" y="1844824"/>
            <a:ext cx="3008313" cy="4691063"/>
          </a:xfrm>
        </p:spPr>
        <p:txBody>
          <a:bodyPr rtlCol="0">
            <a:normAutofit/>
          </a:bodyPr>
          <a:lstStyle/>
          <a:p>
            <a:pPr>
              <a:defRPr/>
            </a:pPr>
            <a:r>
              <a:rPr lang="nl-BE" sz="2000" dirty="0"/>
              <a:t>Toegang voor</a:t>
            </a:r>
            <a:br>
              <a:rPr lang="nl-BE" sz="2000" dirty="0"/>
            </a:br>
            <a:r>
              <a:rPr lang="nl-BE" sz="2000" dirty="0"/>
              <a:t>zorgverstrekkers</a:t>
            </a:r>
          </a:p>
          <a:p>
            <a:pPr marL="285750" indent="-285750">
              <a:buFont typeface="Arial" pitchFamily="34" charset="0"/>
              <a:buChar char="•"/>
              <a:defRPr/>
            </a:pPr>
            <a:r>
              <a:rPr lang="nl-BE" sz="2000" dirty="0"/>
              <a:t>met een “zorgrelatie”</a:t>
            </a:r>
          </a:p>
          <a:p>
            <a:pPr marL="285750" indent="-285750">
              <a:buFont typeface="Arial" pitchFamily="34" charset="0"/>
              <a:buChar char="•"/>
              <a:defRPr/>
            </a:pPr>
            <a:r>
              <a:rPr lang="nl-BE" sz="2000" dirty="0"/>
              <a:t>afhankelijk van hun rol</a:t>
            </a:r>
          </a:p>
          <a:p>
            <a:pPr>
              <a:defRPr/>
            </a:pPr>
            <a:r>
              <a:rPr lang="nl-BE" sz="2000" dirty="0"/>
              <a:t>Geen toegang voor</a:t>
            </a:r>
          </a:p>
          <a:p>
            <a:pPr marL="285750" indent="-285750">
              <a:buFont typeface="Arial" pitchFamily="34" charset="0"/>
              <a:buChar char="•"/>
              <a:defRPr/>
            </a:pPr>
            <a:r>
              <a:rPr lang="nl-BE" sz="2000" dirty="0"/>
              <a:t>IT-administrators, </a:t>
            </a:r>
            <a:r>
              <a:rPr lang="nl-BE" sz="2000" dirty="0" err="1"/>
              <a:t>hoster</a:t>
            </a:r>
            <a:r>
              <a:rPr lang="nl-BE" sz="2000" dirty="0"/>
              <a:t>,..</a:t>
            </a:r>
          </a:p>
          <a:p>
            <a:pPr marL="285750" indent="-285750">
              <a:buFont typeface="Arial" pitchFamily="34" charset="0"/>
              <a:buChar char="•"/>
              <a:defRPr/>
            </a:pPr>
            <a:r>
              <a:rPr lang="nl-BE" sz="2000" dirty="0">
                <a:solidFill>
                  <a:srgbClr val="087670"/>
                </a:solidFill>
              </a:rPr>
              <a:t>eHealth</a:t>
            </a:r>
            <a:r>
              <a:rPr lang="nl-BE" sz="2000" dirty="0"/>
              <a:t>-platform</a:t>
            </a:r>
          </a:p>
          <a:p>
            <a:pPr marL="285750" indent="-285750">
              <a:buFont typeface="Arial" pitchFamily="34" charset="0"/>
              <a:buChar char="•"/>
              <a:defRPr/>
            </a:pPr>
            <a:r>
              <a:rPr lang="nl-BE" sz="2000" dirty="0"/>
              <a:t>overheid</a:t>
            </a:r>
          </a:p>
          <a:p>
            <a:pPr marL="285750" indent="-285750">
              <a:buFont typeface="Arial" pitchFamily="34" charset="0"/>
              <a:buChar char="•"/>
              <a:defRPr/>
            </a:pPr>
            <a:r>
              <a:rPr lang="nl-BE" sz="2000" dirty="0"/>
              <a:t>zonder de actieve medewerking van de </a:t>
            </a:r>
            <a:br>
              <a:rPr lang="nl-BE" sz="2000" dirty="0"/>
            </a:br>
            <a:r>
              <a:rPr lang="nl-BE" sz="2000" dirty="0"/>
              <a:t>houder van de 2e sleutel </a:t>
            </a:r>
            <a:endParaRPr lang="en-US" sz="2000" dirty="0"/>
          </a:p>
          <a:p>
            <a:pPr eaLnBrk="1" fontAlgn="auto" hangingPunct="1">
              <a:spcAft>
                <a:spcPts val="0"/>
              </a:spcAft>
              <a:buFont typeface="Arial" pitchFamily="34" charset="0"/>
              <a:buNone/>
              <a:defRPr/>
            </a:pPr>
            <a:endParaRPr lang="en-US" sz="2000" dirty="0"/>
          </a:p>
        </p:txBody>
      </p:sp>
      <p:sp>
        <p:nvSpPr>
          <p:cNvPr id="33796"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smtClean="0">
                <a:solidFill>
                  <a:schemeClr val="bg1"/>
                </a:solidFill>
              </a:rPr>
              <a:t>15/03/2018</a:t>
            </a:r>
            <a:endParaRPr lang="nl-BE" altLang="en-US" dirty="0">
              <a:solidFill>
                <a:schemeClr val="bg1"/>
              </a:solidFill>
            </a:endParaRPr>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59286" y="273050"/>
            <a:ext cx="4645162" cy="5853113"/>
          </a:xfr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11" name="Date Placeholder 5"/>
          <p:cNvSpPr txBox="1">
            <a:spLocks/>
          </p:cNvSpPr>
          <p:nvPr/>
        </p:nvSpPr>
        <p:spPr>
          <a:xfrm>
            <a:off x="467544" y="6453336"/>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15/03/2018</a:t>
            </a:r>
            <a:endParaRPr lang="fr-BE" dirty="0"/>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3775904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Acties 5 &amp; 6: hubs &amp; </a:t>
            </a:r>
            <a:r>
              <a:rPr lang="nl-BE" dirty="0" err="1"/>
              <a:t>m</a:t>
            </a:r>
            <a:r>
              <a:rPr lang="nl-BE" dirty="0" err="1" smtClean="0"/>
              <a:t>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2017</a:t>
            </a:r>
          </a:p>
          <a:p>
            <a:pPr lvl="1"/>
            <a:r>
              <a:rPr lang="nl-BE" dirty="0" smtClean="0"/>
              <a:t>systeem voor het delen van gegevens en documenten voor de algemene en psychiatrische ziekenhuizen via de 5 hubs</a:t>
            </a:r>
          </a:p>
          <a:p>
            <a:pPr lvl="2"/>
            <a:r>
              <a:rPr lang="nl-BE" dirty="0" smtClean="0"/>
              <a:t>Collaboratief Zorgplatform (</a:t>
            </a:r>
            <a:r>
              <a:rPr lang="nl-BE" dirty="0" err="1" smtClean="0"/>
              <a:t>Cozo</a:t>
            </a:r>
            <a:r>
              <a:rPr lang="nl-BE" dirty="0" smtClean="0"/>
              <a:t>)</a:t>
            </a:r>
          </a:p>
          <a:p>
            <a:pPr lvl="2"/>
            <a:r>
              <a:rPr lang="nl-BE" dirty="0" smtClean="0"/>
              <a:t>Antwerpse Regionale Hub (ARH)</a:t>
            </a:r>
          </a:p>
          <a:p>
            <a:pPr lvl="2"/>
            <a:r>
              <a:rPr lang="nl-BE" dirty="0" smtClean="0"/>
              <a:t>Vlaams Ziekenhuisnetwerk KU Leuven (VZN)</a:t>
            </a:r>
          </a:p>
          <a:p>
            <a:pPr lvl="2"/>
            <a:r>
              <a:rPr lang="nl-BE" dirty="0" err="1" smtClean="0"/>
              <a:t>Réseau</a:t>
            </a:r>
            <a:r>
              <a:rPr lang="nl-BE" dirty="0" smtClean="0"/>
              <a:t> Santé Wallon (RSW)</a:t>
            </a:r>
          </a:p>
          <a:p>
            <a:pPr lvl="2"/>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 via de 3 ‘gezondheidskluizen’ / </a:t>
            </a:r>
            <a:r>
              <a:rPr lang="nl-BE" dirty="0" err="1" smtClean="0"/>
              <a:t>metahub</a:t>
            </a:r>
            <a:endParaRPr lang="nl-BE" dirty="0" smtClean="0"/>
          </a:p>
          <a:p>
            <a:pPr lvl="2"/>
            <a:r>
              <a:rPr lang="nl-BE" dirty="0" smtClean="0"/>
              <a:t>Vitalink</a:t>
            </a:r>
          </a:p>
          <a:p>
            <a:pPr lvl="2"/>
            <a:r>
              <a:rPr lang="nl-BE" dirty="0" err="1" smtClean="0"/>
              <a:t>InterMed</a:t>
            </a:r>
            <a:endParaRPr lang="nl-BE" dirty="0" smtClean="0"/>
          </a:p>
          <a:p>
            <a:pPr lvl="2"/>
            <a:r>
              <a:rPr lang="nl-BE" dirty="0" err="1" smtClean="0"/>
              <a:t>BruSafe</a:t>
            </a:r>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15/03/2018</a:t>
            </a:r>
            <a:endParaRPr lang="fr-BE" dirty="0"/>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232384681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Acties 5 &amp; 6: gegevensdeling</a:t>
            </a:r>
            <a:endParaRPr lang="nl-BE" dirty="0"/>
          </a:p>
        </p:txBody>
      </p:sp>
      <p:sp>
        <p:nvSpPr>
          <p:cNvPr id="3" name="Content Placeholder 2"/>
          <p:cNvSpPr>
            <a:spLocks noGrp="1"/>
          </p:cNvSpPr>
          <p:nvPr>
            <p:ph idx="1"/>
          </p:nvPr>
        </p:nvSpPr>
        <p:spPr/>
        <p:txBody>
          <a:bodyPr/>
          <a:lstStyle/>
          <a:p>
            <a:r>
              <a:rPr lang="nl-BE" dirty="0" smtClean="0"/>
              <a:t>Systeem is operationeel en wordt intensief gebruikt</a:t>
            </a:r>
          </a:p>
          <a:p>
            <a:endParaRPr lang="nl-BE" dirty="0" smtClean="0"/>
          </a:p>
          <a:p>
            <a:pPr lvl="1"/>
            <a:r>
              <a:rPr lang="nl-BE" dirty="0" smtClean="0"/>
              <a:t>permanente ondersteuning van de bevordering van de registratie van de toestemmingen</a:t>
            </a:r>
          </a:p>
          <a:p>
            <a:pPr lvl="2"/>
            <a:r>
              <a:rPr lang="nl-BE" smtClean="0"/>
              <a:t>7.162.343 </a:t>
            </a:r>
            <a:r>
              <a:rPr lang="nl-BE" dirty="0" smtClean="0"/>
              <a:t>toestemmingen </a:t>
            </a:r>
            <a:r>
              <a:rPr lang="nl-BE" smtClean="0"/>
              <a:t>op 12/03/2018</a:t>
            </a:r>
            <a:endParaRPr lang="nl-BE" dirty="0" smtClean="0"/>
          </a:p>
          <a:p>
            <a:pPr marL="914400" lvl="2" indent="0">
              <a:buNone/>
            </a:pPr>
            <a:endParaRPr lang="nl-BE" dirty="0" smtClean="0"/>
          </a:p>
          <a:p>
            <a:pPr lvl="1"/>
            <a:r>
              <a:rPr lang="nl-BE" dirty="0" smtClean="0"/>
              <a:t>rationalisering van de modaliteiten i.v.m. de therapeutische relaties</a:t>
            </a:r>
          </a:p>
          <a:p>
            <a:pPr lvl="1"/>
            <a:endParaRPr lang="nl-BE" dirty="0" smtClean="0"/>
          </a:p>
          <a:p>
            <a:pPr lvl="1"/>
            <a:r>
              <a:rPr lang="nl-BE" dirty="0" smtClean="0"/>
              <a:t>registratie van de relaties door de huisartsen in een centrale gegevensbank</a:t>
            </a:r>
          </a:p>
          <a:p>
            <a:pPr lvl="2"/>
            <a:endParaRPr lang="nl-BE" dirty="0" smtClean="0"/>
          </a:p>
          <a:p>
            <a:endParaRPr lang="nl-BE" dirty="0" smtClean="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1089967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Acties 5 &amp; 6: </a:t>
            </a:r>
            <a:r>
              <a:rPr lang="nl-BE" dirty="0" err="1" smtClean="0"/>
              <a:t>informed</a:t>
            </a:r>
            <a:r>
              <a:rPr lang="nl-BE" dirty="0" smtClean="0"/>
              <a:t> consent</a:t>
            </a:r>
            <a:endParaRPr lang="nl-BE" dirty="0"/>
          </a:p>
        </p:txBody>
      </p:sp>
      <p:graphicFrame>
        <p:nvGraphicFramePr>
          <p:cNvPr id="9" name="Content Placeholder 8"/>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Date Placeholder 6"/>
          <p:cNvSpPr>
            <a:spLocks noGrp="1"/>
          </p:cNvSpPr>
          <p:nvPr>
            <p:ph type="dt" sz="half" idx="2"/>
          </p:nvPr>
        </p:nvSpPr>
        <p:spPr/>
        <p:txBody>
          <a:bodyPr/>
          <a:lstStyle/>
          <a:p>
            <a:r>
              <a:rPr lang="fr-FR" smtClean="0"/>
              <a:t>15/03/2018</a:t>
            </a:r>
            <a:endParaRPr lang="fr-BE" dirty="0"/>
          </a:p>
        </p:txBody>
      </p:sp>
      <p:pic>
        <p:nvPicPr>
          <p:cNvPr id="3" name="Picture 2"/>
          <p:cNvPicPr>
            <a:picLocks noChangeAspect="1"/>
          </p:cNvPicPr>
          <p:nvPr/>
        </p:nvPicPr>
        <p:blipFill>
          <a:blip r:embed="rId3"/>
          <a:stretch>
            <a:fillRect/>
          </a:stretch>
        </p:blipFill>
        <p:spPr>
          <a:xfrm>
            <a:off x="467544" y="1052736"/>
            <a:ext cx="8183804" cy="5334230"/>
          </a:xfrm>
          <a:prstGeom prst="rect">
            <a:avLst/>
          </a:prstGeom>
        </p:spPr>
      </p:pic>
      <p:pic>
        <p:nvPicPr>
          <p:cNvPr id="10"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3839548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Acties 5 &amp; 6: </a:t>
            </a:r>
            <a:r>
              <a:rPr lang="nl-BE" dirty="0"/>
              <a:t>h</a:t>
            </a:r>
            <a:r>
              <a:rPr lang="nl-BE" dirty="0" smtClean="0"/>
              <a:t>ubs &amp; </a:t>
            </a:r>
            <a:r>
              <a:rPr lang="nl-BE" dirty="0" err="1"/>
              <a:t>m</a:t>
            </a:r>
            <a:r>
              <a:rPr lang="nl-BE" dirty="0" err="1" smtClean="0"/>
              <a:t>etahub</a:t>
            </a:r>
            <a:endParaRPr lang="nl-BE" dirty="0"/>
          </a:p>
        </p:txBody>
      </p:sp>
      <p:sp>
        <p:nvSpPr>
          <p:cNvPr id="3" name="Content Placeholder 2"/>
          <p:cNvSpPr>
            <a:spLocks noGrp="1"/>
          </p:cNvSpPr>
          <p:nvPr>
            <p:ph idx="1"/>
          </p:nvPr>
        </p:nvSpPr>
        <p:spPr/>
        <p:txBody>
          <a:bodyPr/>
          <a:lstStyle/>
          <a:p>
            <a:r>
              <a:rPr lang="nl-BE" dirty="0" smtClean="0"/>
              <a:t>Relaties hubs-patiënten in de </a:t>
            </a:r>
            <a:r>
              <a:rPr lang="nl-BE" dirty="0" err="1" smtClean="0"/>
              <a:t>Metahub</a:t>
            </a:r>
            <a:endParaRPr lang="nl-BE" dirty="0" smtClean="0"/>
          </a:p>
          <a:p>
            <a:pPr lvl="1"/>
            <a:r>
              <a:rPr lang="fr-BE" dirty="0" smtClean="0"/>
              <a:t>01/02/2018: 21.015.231 </a:t>
            </a:r>
            <a:r>
              <a:rPr lang="fr-BE" dirty="0" err="1" smtClean="0"/>
              <a:t>geregistreerde</a:t>
            </a:r>
            <a:r>
              <a:rPr lang="fr-BE" dirty="0" smtClean="0"/>
              <a:t> </a:t>
            </a:r>
            <a:r>
              <a:rPr lang="nl-BE" dirty="0" smtClean="0"/>
              <a:t>relaties hubs-patiënten</a:t>
            </a:r>
          </a:p>
          <a:p>
            <a:pPr marL="457200" lvl="1" indent="0">
              <a:buNone/>
            </a:pPr>
            <a:endParaRPr lang="nl-BE" dirty="0" smtClean="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pic>
        <p:nvPicPr>
          <p:cNvPr id="4" name="Picture 3"/>
          <p:cNvPicPr>
            <a:picLocks noChangeAspect="1"/>
          </p:cNvPicPr>
          <p:nvPr/>
        </p:nvPicPr>
        <p:blipFill>
          <a:blip r:embed="rId4"/>
          <a:stretch>
            <a:fillRect/>
          </a:stretch>
        </p:blipFill>
        <p:spPr>
          <a:xfrm>
            <a:off x="3131840" y="2636912"/>
            <a:ext cx="5656715" cy="3683356"/>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39322143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Acties 5 &amp; 6: </a:t>
            </a:r>
            <a:r>
              <a:rPr lang="nl-BE" dirty="0"/>
              <a:t>h</a:t>
            </a:r>
            <a:r>
              <a:rPr lang="nl-BE" dirty="0" smtClean="0"/>
              <a:t>ubs &amp; </a:t>
            </a:r>
            <a:r>
              <a:rPr lang="nl-BE" dirty="0" err="1"/>
              <a:t>m</a:t>
            </a:r>
            <a:r>
              <a:rPr lang="nl-BE" dirty="0" err="1" smtClean="0"/>
              <a:t>etahub</a:t>
            </a:r>
            <a:endParaRPr lang="nl-BE" dirty="0"/>
          </a:p>
        </p:txBody>
      </p:sp>
      <p:sp>
        <p:nvSpPr>
          <p:cNvPr id="3" name="Content Placeholder 2"/>
          <p:cNvSpPr>
            <a:spLocks noGrp="1"/>
          </p:cNvSpPr>
          <p:nvPr>
            <p:ph idx="1"/>
          </p:nvPr>
        </p:nvSpPr>
        <p:spPr/>
        <p:txBody>
          <a:bodyPr/>
          <a:lstStyle/>
          <a:p>
            <a:r>
              <a:rPr lang="nl-BE" smtClean="0"/>
              <a:t>Afronden van de debatten over de mandaten en de gevoelige gegevens</a:t>
            </a:r>
          </a:p>
          <a:p>
            <a:endParaRPr lang="nl-BE" smtClean="0"/>
          </a:p>
          <a:p>
            <a:pPr lvl="1"/>
            <a:r>
              <a:rPr lang="nl-BE" smtClean="0"/>
              <a:t>mandaten ouders-kinderen en ‘vertrouwenspersonen’</a:t>
            </a:r>
          </a:p>
          <a:p>
            <a:pPr lvl="1"/>
            <a:endParaRPr lang="nl-BE" smtClean="0"/>
          </a:p>
          <a:p>
            <a:pPr lvl="1"/>
            <a:r>
              <a:rPr lang="nl-BE" smtClean="0"/>
              <a:t>uitwerken van de toegangsmatrix voor eenvoudige gevallen (huisartsen &gt; verpleegkundigen) – zie schema</a:t>
            </a:r>
          </a:p>
          <a:p>
            <a:pPr lvl="1"/>
            <a:endParaRPr lang="nl-BE" smtClean="0"/>
          </a:p>
          <a:p>
            <a:pPr lvl="1"/>
            <a:endParaRPr lang="nl-BE" smtClean="0"/>
          </a:p>
          <a:p>
            <a:endParaRPr lang="nl-BE" smtClean="0"/>
          </a:p>
          <a:p>
            <a:endParaRPr lang="nl-BE" dirty="0" smtClean="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15626618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Acties 5 &amp; 6: toegangsmatrix</a:t>
            </a:r>
            <a:endParaRPr lang="nl-BE" dirty="0"/>
          </a:p>
        </p:txBody>
      </p:sp>
      <p:sp>
        <p:nvSpPr>
          <p:cNvPr id="4099" name="Rectangle 3"/>
          <p:cNvSpPr>
            <a:spLocks noGrp="1" noChangeArrowheads="1"/>
          </p:cNvSpPr>
          <p:nvPr>
            <p:ph idx="1"/>
          </p:nvPr>
        </p:nvSpPr>
        <p:spPr/>
        <p:txBody>
          <a:bodyPr/>
          <a:lstStyle/>
          <a:p>
            <a:pPr marL="0" indent="0">
              <a:buNone/>
            </a:pPr>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2903061304"/>
              </p:ext>
            </p:extLst>
          </p:nvPr>
        </p:nvGraphicFramePr>
        <p:xfrm>
          <a:off x="164232" y="1863577"/>
          <a:ext cx="8842176" cy="4421088"/>
        </p:xfrm>
        <a:graphic>
          <a:graphicData uri="http://schemas.openxmlformats.org/presentationml/2006/ole">
            <mc:AlternateContent xmlns:mc="http://schemas.openxmlformats.org/markup-compatibility/2006">
              <mc:Choice xmlns:v="urn:schemas-microsoft-com:vml" Requires="v">
                <p:oleObj spid="_x0000_s1129" name="Werkblad" r:id="rId4" imgW="11773058" imgH="5886488" progId="Excel.Sheet.12">
                  <p:embed/>
                </p:oleObj>
              </mc:Choice>
              <mc:Fallback>
                <p:oleObj name="Werkblad" r:id="rId4" imgW="11773058" imgH="5886488" progId="Excel.Sheet.12">
                  <p:embed/>
                  <p:pic>
                    <p:nvPicPr>
                      <p:cNvPr id="7" name="Object 6"/>
                      <p:cNvPicPr/>
                      <p:nvPr/>
                    </p:nvPicPr>
                    <p:blipFill>
                      <a:blip r:embed="rId5"/>
                      <a:stretch>
                        <a:fillRect/>
                      </a:stretch>
                    </p:blipFill>
                    <p:spPr>
                      <a:xfrm>
                        <a:off x="164232" y="1863577"/>
                        <a:ext cx="8842176" cy="4421088"/>
                      </a:xfrm>
                      <a:prstGeom prst="rect">
                        <a:avLst/>
                      </a:prstGeom>
                    </p:spPr>
                  </p:pic>
                </p:oleObj>
              </mc:Fallback>
            </mc:AlternateContent>
          </a:graphicData>
        </a:graphic>
      </p:graphicFrame>
      <p:sp>
        <p:nvSpPr>
          <p:cNvPr id="8" name="Date Placeholder 7"/>
          <p:cNvSpPr>
            <a:spLocks noGrp="1"/>
          </p:cNvSpPr>
          <p:nvPr>
            <p:ph type="dt" sz="half" idx="2"/>
          </p:nvPr>
        </p:nvSpPr>
        <p:spPr/>
        <p:txBody>
          <a:bodyPr/>
          <a:lstStyle/>
          <a:p>
            <a:r>
              <a:rPr lang="fr-FR" smtClean="0"/>
              <a:t>15/03/2018</a:t>
            </a:r>
            <a:endParaRPr lang="fr-BE" dirty="0"/>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205799573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nl-BE" dirty="0"/>
          </a:p>
        </p:txBody>
      </p:sp>
      <p:sp>
        <p:nvSpPr>
          <p:cNvPr id="13315" name="Content Placeholder 10"/>
          <p:cNvSpPr>
            <a:spLocks noGrp="1"/>
          </p:cNvSpPr>
          <p:nvPr>
            <p:ph idx="1"/>
          </p:nvPr>
        </p:nvSpPr>
        <p:spPr/>
        <p:txBody>
          <a:bodyPr>
            <a:normAutofit lnSpcReduction="10000"/>
          </a:bodyPr>
          <a:lstStyle/>
          <a:p>
            <a:r>
              <a:rPr lang="nl-BE" altLang="en-US" smtClean="0"/>
              <a:t>Einde 2012: organisatie van een Rondetafelconferentie over de prioriteiten inzake informatisering van de gezondheidszorgsector</a:t>
            </a:r>
          </a:p>
          <a:p>
            <a:endParaRPr lang="nl-BE" altLang="en-US" smtClean="0"/>
          </a:p>
          <a:p>
            <a:r>
              <a:rPr lang="nl-BE" altLang="en-US" smtClean="0"/>
              <a:t>Deelname van ongeveer 300 personen uit de sector </a:t>
            </a:r>
          </a:p>
          <a:p>
            <a:endParaRPr lang="nl-BE" altLang="en-US" smtClean="0"/>
          </a:p>
          <a:p>
            <a:r>
              <a:rPr lang="nl-BE" altLang="en-US" smtClean="0"/>
              <a:t>Resultaat: Roadmap eGezondheid met concrete doelstellingen voor de volgende 5 jaar</a:t>
            </a:r>
          </a:p>
          <a:p>
            <a:endParaRPr lang="nl-BE" altLang="en-US" smtClean="0"/>
          </a:p>
          <a:p>
            <a:r>
              <a:rPr lang="nl-BE" altLang="en-US" smtClean="0"/>
              <a:t>2015: actualisering van de Roadmap eGezondheid: Roadmap 2.0</a:t>
            </a:r>
            <a:endParaRPr lang="nl-BE" altLang="en-US" dirty="0" smtClean="0"/>
          </a:p>
        </p:txBody>
      </p:sp>
      <p:sp>
        <p:nvSpPr>
          <p:cNvPr id="6" name="Date Placeholder 5"/>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3878378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Actie 9: incentives voor gebruik</a:t>
            </a:r>
            <a:endParaRPr lang="nl-NL" dirty="0"/>
          </a:p>
        </p:txBody>
      </p:sp>
      <p:sp>
        <p:nvSpPr>
          <p:cNvPr id="4099" name="Rectangle 3"/>
          <p:cNvSpPr>
            <a:spLocks noGrp="1" noChangeArrowheads="1"/>
          </p:cNvSpPr>
          <p:nvPr>
            <p:ph idx="1"/>
          </p:nvPr>
        </p:nvSpPr>
        <p:spPr/>
        <p:txBody>
          <a:bodyPr>
            <a:normAutofit fontScale="77500" lnSpcReduction="20000"/>
          </a:bodyPr>
          <a:lstStyle/>
          <a:p>
            <a:endParaRPr lang="nl-BE" dirty="0" smtClean="0"/>
          </a:p>
          <a:p>
            <a:r>
              <a:rPr lang="nl-BE" dirty="0" smtClean="0"/>
              <a:t>De huisartsen, tandartsen of verpleegkundigen kunnen </a:t>
            </a:r>
            <a:r>
              <a:rPr lang="nl-BE" i="1" dirty="0" smtClean="0"/>
              <a:t>onder bepaalde voorwaarden</a:t>
            </a:r>
            <a:r>
              <a:rPr lang="nl-BE" dirty="0" smtClean="0"/>
              <a:t> een premie ontvangen ter ondersteuning van hun praktijk en het gebruik van de online gezondheidsdiensten</a:t>
            </a:r>
          </a:p>
          <a:p>
            <a:endParaRPr lang="fr-BE" dirty="0"/>
          </a:p>
          <a:p>
            <a:r>
              <a:rPr lang="nl-BE" dirty="0" smtClean="0"/>
              <a:t>Deze telematicapremie, die toegekend wordt aan de zorgverleners, behoort tot de bevoegdheid van het RIZIV en is verbonden aan het effectief gebruik van de online gezondheidsdiensten via een softwarepakket dat erkend is door de overheid</a:t>
            </a:r>
          </a:p>
          <a:p>
            <a:endParaRPr lang="fr-BE" dirty="0" smtClean="0"/>
          </a:p>
          <a:p>
            <a:r>
              <a:rPr lang="nl-BE" dirty="0" smtClean="0"/>
              <a:t>Het proces van erkenning van de softwarepakketten wordt beheerd door het </a:t>
            </a:r>
            <a:r>
              <a:rPr lang="nl-BE" dirty="0" smtClean="0">
                <a:solidFill>
                  <a:srgbClr val="087670"/>
                </a:solidFill>
              </a:rPr>
              <a:t>eHealth</a:t>
            </a:r>
            <a:r>
              <a:rPr lang="nl-BE" dirty="0" smtClean="0"/>
              <a:t>-platform, in samenwerking met zijn verschillende partners</a:t>
            </a:r>
          </a:p>
          <a:p>
            <a:pPr lvl="1"/>
            <a:r>
              <a:rPr lang="nl-BE" dirty="0" smtClean="0"/>
              <a:t>verantwoordelijkheid om zich ervan te vergewissen dat de voorgestelde software beveiligd is en beantwoordt aan de functionele behoeften van de zorgverleners</a:t>
            </a:r>
            <a:endParaRPr lang="fr-BE" dirty="0"/>
          </a:p>
          <a:p>
            <a:endParaRPr lang="fr-BE" dirty="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355445318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9: incentives voor gebruik</a:t>
            </a:r>
            <a:endParaRPr lang="nl-NL" dirty="0"/>
          </a:p>
        </p:txBody>
      </p:sp>
      <p:sp>
        <p:nvSpPr>
          <p:cNvPr id="4099" name="Rectangle 3"/>
          <p:cNvSpPr>
            <a:spLocks noGrp="1" noChangeArrowheads="1"/>
          </p:cNvSpPr>
          <p:nvPr>
            <p:ph idx="1"/>
          </p:nvPr>
        </p:nvSpPr>
        <p:spPr/>
        <p:txBody>
          <a:bodyPr/>
          <a:lstStyle/>
          <a:p>
            <a:r>
              <a:rPr lang="nl-BE" dirty="0" smtClean="0"/>
              <a:t>De evaluatiecriteria van de softwarepakketten hebben betrekking op 2 categorieën van functionaliteiten, en worden regelmatig herzien</a:t>
            </a:r>
          </a:p>
          <a:p>
            <a:pPr lvl="1"/>
            <a:endParaRPr lang="nl-BE" dirty="0" smtClean="0"/>
          </a:p>
          <a:p>
            <a:pPr lvl="1"/>
            <a:r>
              <a:rPr lang="nl-BE" dirty="0" smtClean="0"/>
              <a:t>een reeks basisfunctionaliteiten – verplicht</a:t>
            </a:r>
          </a:p>
          <a:p>
            <a:pPr lvl="1"/>
            <a:endParaRPr lang="nl-BE" dirty="0" smtClean="0"/>
          </a:p>
          <a:p>
            <a:pPr lvl="1"/>
            <a:r>
              <a:rPr lang="nl-BE" dirty="0" smtClean="0"/>
              <a:t>een reeks modulaire functionaliteiten – in functie van het profiel van het softwarepakket</a:t>
            </a:r>
          </a:p>
          <a:p>
            <a:pPr marL="0" indent="0">
              <a:buNone/>
            </a:pPr>
            <a:endParaRPr lang="fr-BE" dirty="0" smtClean="0"/>
          </a:p>
          <a:p>
            <a:endParaRPr lang="fr-BE" dirty="0" smtClean="0"/>
          </a:p>
          <a:p>
            <a:endParaRPr lang="fr-BE" dirty="0" smtClean="0"/>
          </a:p>
          <a:p>
            <a:endParaRPr lang="nl-NL" dirty="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393896263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9: incentives voor gebruik</a:t>
            </a:r>
            <a:endParaRPr lang="nl-NL" dirty="0"/>
          </a:p>
        </p:txBody>
      </p:sp>
      <p:sp>
        <p:nvSpPr>
          <p:cNvPr id="4099" name="Rectangle 3"/>
          <p:cNvSpPr>
            <a:spLocks noGrp="1" noChangeArrowheads="1"/>
          </p:cNvSpPr>
          <p:nvPr>
            <p:ph idx="1"/>
          </p:nvPr>
        </p:nvSpPr>
        <p:spPr/>
        <p:txBody>
          <a:bodyPr/>
          <a:lstStyle/>
          <a:p>
            <a:pPr lvl="0"/>
            <a:r>
              <a:rPr lang="nl-BE" dirty="0" smtClean="0"/>
              <a:t>Huidige planning voor de herziening van de criteria</a:t>
            </a:r>
          </a:p>
          <a:p>
            <a:pPr lvl="1"/>
            <a:r>
              <a:rPr lang="nl-BE" dirty="0" smtClean="0"/>
              <a:t>huisartsgeneeskunde: mei 2018</a:t>
            </a:r>
          </a:p>
          <a:p>
            <a:pPr lvl="1"/>
            <a:r>
              <a:rPr lang="nl-BE" dirty="0" smtClean="0"/>
              <a:t>kinesitherapie &amp; verpleegkunde: juli 2018</a:t>
            </a:r>
          </a:p>
          <a:p>
            <a:pPr lvl="1"/>
            <a:r>
              <a:rPr lang="nl-BE" dirty="0" smtClean="0"/>
              <a:t>vroedkunde en tandheelkunde: september 2018</a:t>
            </a:r>
          </a:p>
          <a:p>
            <a:pPr lvl="1"/>
            <a:r>
              <a:rPr lang="nl-BE" dirty="0" smtClean="0"/>
              <a:t>medische huizen en groepspraktijken: november 2018</a:t>
            </a:r>
          </a:p>
          <a:p>
            <a:endParaRPr lang="fr-BE" dirty="0" smtClean="0"/>
          </a:p>
          <a:p>
            <a:r>
              <a:rPr lang="fr-BE" dirty="0" smtClean="0"/>
              <a:t>FAQ </a:t>
            </a:r>
            <a:r>
              <a:rPr lang="fr-BE" dirty="0" err="1" smtClean="0"/>
              <a:t>voor</a:t>
            </a:r>
            <a:r>
              <a:rPr lang="fr-BE" dirty="0" smtClean="0"/>
              <a:t> </a:t>
            </a:r>
            <a:r>
              <a:rPr lang="fr-BE" dirty="0" err="1" smtClean="0"/>
              <a:t>zorgverleners</a:t>
            </a:r>
            <a:r>
              <a:rPr lang="fr-BE" dirty="0" smtClean="0"/>
              <a:t> </a:t>
            </a:r>
            <a:r>
              <a:rPr lang="fr-BE" dirty="0">
                <a:hlinkClick r:id="rId3"/>
              </a:rPr>
              <a:t>https://</a:t>
            </a:r>
            <a:r>
              <a:rPr lang="fr-BE" dirty="0" smtClean="0">
                <a:hlinkClick r:id="rId3"/>
              </a:rPr>
              <a:t>www.ehealth.fgov.be/nl/egezondheid/beroepsbeoefenaars-in-de-gezondheidszorg/registratie-van-de-softwarepakketten/faq</a:t>
            </a:r>
            <a:endParaRPr lang="fr-BE" dirty="0" smtClean="0"/>
          </a:p>
          <a:p>
            <a:endParaRPr lang="fr-BE" dirty="0" smtClean="0"/>
          </a:p>
          <a:p>
            <a:endParaRPr lang="fr-BE" dirty="0" smtClean="0"/>
          </a:p>
          <a:p>
            <a:endParaRPr lang="nl-NL" dirty="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213267305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10: toegang tot gegevens door patiënt</a:t>
            </a:r>
            <a:endParaRPr lang="nl-NL" dirty="0"/>
          </a:p>
        </p:txBody>
      </p:sp>
      <p:sp>
        <p:nvSpPr>
          <p:cNvPr id="4099" name="Rectangle 3"/>
          <p:cNvSpPr>
            <a:spLocks noGrp="1" noChangeArrowheads="1"/>
          </p:cNvSpPr>
          <p:nvPr>
            <p:ph idx="1"/>
          </p:nvPr>
        </p:nvSpPr>
        <p:spPr/>
        <p:txBody>
          <a:bodyPr/>
          <a:lstStyle/>
          <a:p>
            <a:r>
              <a:rPr lang="nl-NL" smtClean="0"/>
              <a:t>Doelstellingen</a:t>
            </a:r>
          </a:p>
          <a:p>
            <a:pPr lvl="1"/>
            <a:r>
              <a:rPr lang="nl-NL" smtClean="0"/>
              <a:t>het opstellen van een referentiekader voor toegangsbeheer, toegang tot en aanvulling van gezondheidsgegevens door de patiënt</a:t>
            </a:r>
          </a:p>
          <a:p>
            <a:pPr lvl="1"/>
            <a:r>
              <a:rPr lang="nl-NL" smtClean="0"/>
              <a:t>het creëren van een governance structuur die waakt over de uitvoering van het referentiekader</a:t>
            </a:r>
          </a:p>
          <a:p>
            <a:pPr lvl="1"/>
            <a:r>
              <a:rPr lang="nl-NL" smtClean="0"/>
              <a:t>het uitwerken van een communicatiestrategie om burgers/patiënten te informeren over online toegang tot gezondheidsgegevens en andere functies voor patiënten inzake gegevensdeling</a:t>
            </a:r>
          </a:p>
          <a:p>
            <a:pPr lvl="1"/>
            <a:endParaRPr lang="nl-NL" smtClean="0"/>
          </a:p>
          <a:p>
            <a:r>
              <a:rPr lang="nl-NL" smtClean="0"/>
              <a:t>Verantwoordelijke organisatie : FOD Volksgezondheid</a:t>
            </a:r>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23998747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10: toegang tot gegevens door patiënt </a:t>
            </a:r>
            <a:endParaRPr lang="nl-NL" dirty="0"/>
          </a:p>
        </p:txBody>
      </p:sp>
      <p:sp>
        <p:nvSpPr>
          <p:cNvPr id="8" name="Content Placeholder 7"/>
          <p:cNvSpPr>
            <a:spLocks noGrp="1"/>
          </p:cNvSpPr>
          <p:nvPr>
            <p:ph idx="1"/>
          </p:nvPr>
        </p:nvSpPr>
        <p:spPr/>
        <p:txBody>
          <a:bodyPr/>
          <a:lstStyle/>
          <a:p>
            <a:r>
              <a:rPr lang="nl-BE" smtClean="0"/>
              <a:t>Uitdaging</a:t>
            </a:r>
          </a:p>
          <a:p>
            <a:pPr lvl="1"/>
            <a:r>
              <a:rPr lang="nl-BE" smtClean="0"/>
              <a:t>vermijden dat patiënt zijn weg moet zoeken tussen verschillende platformen voor toegang tot/aanvulling van zijn gegevens</a:t>
            </a:r>
          </a:p>
          <a:p>
            <a:pPr lvl="2"/>
            <a:r>
              <a:rPr lang="nl-BE" smtClean="0"/>
              <a:t>MyCozo</a:t>
            </a:r>
          </a:p>
          <a:p>
            <a:pPr lvl="2"/>
            <a:r>
              <a:rPr lang="nl-BE" smtClean="0"/>
              <a:t>MyNexuzHealth</a:t>
            </a:r>
          </a:p>
          <a:p>
            <a:pPr lvl="2"/>
            <a:r>
              <a:rPr lang="nl-BE" smtClean="0"/>
              <a:t>PatiëntHealthViewer Vitalink</a:t>
            </a:r>
          </a:p>
          <a:p>
            <a:pPr lvl="2"/>
            <a:r>
              <a:rPr lang="nl-BE" smtClean="0"/>
              <a:t>MyWGK</a:t>
            </a:r>
          </a:p>
          <a:p>
            <a:pPr lvl="2"/>
            <a:r>
              <a:rPr lang="nl-BE" smtClean="0"/>
              <a:t>…</a:t>
            </a:r>
          </a:p>
          <a:p>
            <a:pPr lvl="1"/>
            <a:r>
              <a:rPr lang="nl-BE" smtClean="0"/>
              <a:t>waarborg van single sign on met voldoende sterk authenticatiemiddel</a:t>
            </a:r>
            <a:endParaRPr lang="nl-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306830258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10: toegang tot gegevens door patiënt </a:t>
            </a:r>
            <a:endParaRPr lang="fr-BE" dirty="0"/>
          </a:p>
        </p:txBody>
      </p:sp>
      <p:sp>
        <p:nvSpPr>
          <p:cNvPr id="3" name="Content Placeholder 2"/>
          <p:cNvSpPr>
            <a:spLocks noGrp="1"/>
          </p:cNvSpPr>
          <p:nvPr>
            <p:ph idx="1"/>
          </p:nvPr>
        </p:nvSpPr>
        <p:spPr/>
        <p:txBody>
          <a:bodyPr/>
          <a:lstStyle/>
          <a:p>
            <a:r>
              <a:rPr lang="nl-BE" smtClean="0"/>
              <a:t>Dus nood aan afspraken en coördinatie</a:t>
            </a:r>
          </a:p>
          <a:p>
            <a:pPr lvl="1"/>
            <a:r>
              <a:rPr lang="nl-BE" smtClean="0"/>
              <a:t>gebruiksvriendelijke maar voldoende veilige authenticatiemiddelen, ook bruikbaar op mobiele omgevingen, maar a.u.b.</a:t>
            </a:r>
          </a:p>
          <a:p>
            <a:pPr lvl="2"/>
            <a:r>
              <a:rPr lang="nl-BE" smtClean="0"/>
              <a:t>geen platformspecifieke authenticatiemiddelen meer</a:t>
            </a:r>
          </a:p>
          <a:p>
            <a:pPr lvl="2"/>
            <a:r>
              <a:rPr lang="nl-BE" smtClean="0"/>
              <a:t>sectorwijde onderhandelingen rond authenticatiemiddelen van externe aanbieders </a:t>
            </a:r>
          </a:p>
          <a:p>
            <a:endParaRPr lang="fr-BE" dirty="0"/>
          </a:p>
        </p:txBody>
      </p:sp>
      <p:sp>
        <p:nvSpPr>
          <p:cNvPr id="8" name="Date Placeholder 7"/>
          <p:cNvSpPr>
            <a:spLocks noGrp="1"/>
          </p:cNvSpPr>
          <p:nvPr>
            <p:ph type="dt" sz="half" idx="2"/>
          </p:nvPr>
        </p:nvSpPr>
        <p:spPr/>
        <p:txBody>
          <a:bodyPr/>
          <a:lstStyle/>
          <a:p>
            <a:r>
              <a:rPr lang="fr-FR" smtClean="0"/>
              <a:t>15/03/2018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3922373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solidFill>
                  <a:srgbClr val="77C9F2"/>
                </a:solidFill>
                <a:latin typeface="+mj-lt"/>
              </a:rPr>
              <a:t>Actueel</a:t>
            </a:r>
            <a:r>
              <a:rPr lang="en-GB" dirty="0" smtClean="0">
                <a:solidFill>
                  <a:srgbClr val="77C9F2"/>
                </a:solidFill>
                <a:latin typeface="+mj-lt"/>
              </a:rPr>
              <a:t> </a:t>
            </a:r>
            <a:r>
              <a:rPr lang="en-GB" dirty="0" err="1" smtClean="0">
                <a:solidFill>
                  <a:srgbClr val="77C9F2"/>
                </a:solidFill>
                <a:latin typeface="+mj-lt"/>
              </a:rPr>
              <a:t>goedgekeurde</a:t>
            </a:r>
            <a:r>
              <a:rPr lang="en-GB" dirty="0" smtClean="0">
                <a:solidFill>
                  <a:srgbClr val="77C9F2"/>
                </a:solidFill>
                <a:latin typeface="+mj-lt"/>
              </a:rPr>
              <a:t> </a:t>
            </a:r>
            <a:r>
              <a:rPr lang="en-GB" dirty="0" err="1" smtClean="0">
                <a:solidFill>
                  <a:srgbClr val="77C9F2"/>
                </a:solidFill>
                <a:latin typeface="+mj-lt"/>
              </a:rPr>
              <a:t>authenticatiemiddelen</a:t>
            </a:r>
            <a:endParaRPr lang="en-GB" dirty="0">
              <a:solidFill>
                <a:srgbClr val="77C9F2"/>
              </a:solidFill>
              <a:latin typeface="+mj-lt"/>
            </a:endParaRPr>
          </a:p>
        </p:txBody>
      </p:sp>
      <p:sp>
        <p:nvSpPr>
          <p:cNvPr id="3" name="Rounded Rectangle 2"/>
          <p:cNvSpPr/>
          <p:nvPr/>
        </p:nvSpPr>
        <p:spPr>
          <a:xfrm>
            <a:off x="1795684" y="1713852"/>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15" name="Table 14"/>
          <p:cNvGraphicFramePr>
            <a:graphicFrameLocks noGrp="1"/>
          </p:cNvGraphicFramePr>
          <p:nvPr>
            <p:extLst/>
          </p:nvPr>
        </p:nvGraphicFramePr>
        <p:xfrm>
          <a:off x="4522120" y="3957505"/>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703" y="4030910"/>
            <a:ext cx="501884" cy="643441"/>
          </a:xfrm>
          <a:prstGeom prst="rect">
            <a:avLst/>
          </a:prstGeom>
        </p:spPr>
      </p:pic>
      <p:graphicFrame>
        <p:nvGraphicFramePr>
          <p:cNvPr id="21" name="Table 20"/>
          <p:cNvGraphicFramePr>
            <a:graphicFrameLocks noGrp="1"/>
          </p:cNvGraphicFramePr>
          <p:nvPr>
            <p:extLst/>
          </p:nvPr>
        </p:nvGraphicFramePr>
        <p:xfrm>
          <a:off x="1835696" y="5517232"/>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397" y="5574720"/>
            <a:ext cx="409539" cy="409539"/>
          </a:xfrm>
          <a:prstGeom prst="rect">
            <a:avLst/>
          </a:prstGeom>
        </p:spPr>
      </p:pic>
      <p:sp>
        <p:nvSpPr>
          <p:cNvPr id="25" name="TextBox 24"/>
          <p:cNvSpPr txBox="1"/>
          <p:nvPr/>
        </p:nvSpPr>
        <p:spPr>
          <a:xfrm>
            <a:off x="985518" y="6237312"/>
            <a:ext cx="770404" cy="369332"/>
          </a:xfrm>
          <a:prstGeom prst="rect">
            <a:avLst/>
          </a:prstGeom>
          <a:noFill/>
        </p:spPr>
        <p:txBody>
          <a:bodyPr wrap="none" rtlCol="0">
            <a:spAutoFit/>
          </a:bodyPr>
          <a:lstStyle/>
          <a:p>
            <a:pPr algn="ctr"/>
            <a:r>
              <a:rPr lang="fr-BE" dirty="0" smtClean="0"/>
              <a:t>Weak</a:t>
            </a:r>
            <a:endParaRPr lang="nl-BE" dirty="0"/>
          </a:p>
        </p:txBody>
      </p:sp>
      <p:sp>
        <p:nvSpPr>
          <p:cNvPr id="26" name="Up-Down Arrow 25"/>
          <p:cNvSpPr/>
          <p:nvPr/>
        </p:nvSpPr>
        <p:spPr>
          <a:xfrm>
            <a:off x="1226704" y="1628799"/>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22" name="Table 21"/>
          <p:cNvGraphicFramePr>
            <a:graphicFrameLocks noGrp="1"/>
          </p:cNvGraphicFramePr>
          <p:nvPr>
            <p:extLst/>
          </p:nvPr>
        </p:nvGraphicFramePr>
        <p:xfrm>
          <a:off x="1823679" y="4776220"/>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94" y="4929268"/>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786" y="2319186"/>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931345" y="1242390"/>
            <a:ext cx="864339" cy="369332"/>
          </a:xfrm>
          <a:prstGeom prst="rect">
            <a:avLst/>
          </a:prstGeom>
          <a:noFill/>
        </p:spPr>
        <p:txBody>
          <a:bodyPr wrap="none" rtlCol="0">
            <a:spAutoFit/>
          </a:bodyPr>
          <a:lstStyle/>
          <a:p>
            <a:pPr algn="ctr"/>
            <a:r>
              <a:rPr lang="fr-BE" dirty="0" smtClean="0"/>
              <a:t>Strong</a:t>
            </a:r>
            <a:endParaRPr lang="nl-BE" dirty="0"/>
          </a:p>
        </p:txBody>
      </p:sp>
      <p:graphicFrame>
        <p:nvGraphicFramePr>
          <p:cNvPr id="29" name="Table 28"/>
          <p:cNvGraphicFramePr>
            <a:graphicFrameLocks noGrp="1"/>
          </p:cNvGraphicFramePr>
          <p:nvPr>
            <p:extLst/>
          </p:nvPr>
        </p:nvGraphicFramePr>
        <p:xfrm>
          <a:off x="1795684" y="1713852"/>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1808097" y="3960604"/>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1808907" y="3237901"/>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1862910" y="3301364"/>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1686" y="1750303"/>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65" y="4071902"/>
            <a:ext cx="502632" cy="561458"/>
          </a:xfrm>
          <a:prstGeom prst="rect">
            <a:avLst/>
          </a:prstGeom>
        </p:spPr>
      </p:pic>
      <p:graphicFrame>
        <p:nvGraphicFramePr>
          <p:cNvPr id="36" name="Table 35"/>
          <p:cNvGraphicFramePr>
            <a:graphicFrameLocks noGrp="1"/>
          </p:cNvGraphicFramePr>
          <p:nvPr>
            <p:extLst/>
          </p:nvPr>
        </p:nvGraphicFramePr>
        <p:xfrm>
          <a:off x="1795684" y="2447532"/>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778" y="2539730"/>
            <a:ext cx="299578" cy="599155"/>
          </a:xfrm>
          <a:prstGeom prst="rect">
            <a:avLst/>
          </a:prstGeom>
        </p:spPr>
      </p:pic>
      <p:sp>
        <p:nvSpPr>
          <p:cNvPr id="5" name="Date Placeholder 4"/>
          <p:cNvSpPr>
            <a:spLocks noGrp="1"/>
          </p:cNvSpPr>
          <p:nvPr>
            <p:ph type="dt" sz="half" idx="2"/>
          </p:nvPr>
        </p:nvSpPr>
        <p:spPr/>
        <p:txBody>
          <a:bodyPr/>
          <a:lstStyle/>
          <a:p>
            <a:r>
              <a:rPr lang="fr-FR" smtClean="0"/>
              <a:t>15/03/2018</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687712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10: toegang tot gegevens door patiënt </a:t>
            </a:r>
            <a:endParaRPr lang="fr-BE" dirty="0"/>
          </a:p>
        </p:txBody>
      </p:sp>
      <p:sp>
        <p:nvSpPr>
          <p:cNvPr id="3" name="Content Placeholder 2"/>
          <p:cNvSpPr>
            <a:spLocks noGrp="1"/>
          </p:cNvSpPr>
          <p:nvPr>
            <p:ph idx="1"/>
          </p:nvPr>
        </p:nvSpPr>
        <p:spPr/>
        <p:txBody>
          <a:bodyPr/>
          <a:lstStyle/>
          <a:p>
            <a:r>
              <a:rPr lang="nl-BE" smtClean="0"/>
              <a:t>Dus nood aan afspraken en coördinatie</a:t>
            </a:r>
          </a:p>
          <a:p>
            <a:pPr lvl="1"/>
            <a:r>
              <a:rPr lang="nl-BE" smtClean="0"/>
              <a:t>elk platform zorgt voor toegang door patiënt tot alle relevante informatie</a:t>
            </a:r>
          </a:p>
          <a:p>
            <a:pPr lvl="2"/>
            <a:r>
              <a:rPr lang="nl-BE" smtClean="0"/>
              <a:t>hub-metahub (ziekenhuizen, gezondheidskluizen, extra-murale labo’s, …)</a:t>
            </a:r>
          </a:p>
          <a:p>
            <a:pPr lvl="2"/>
            <a:r>
              <a:rPr lang="nl-BE" smtClean="0"/>
              <a:t>elektronische voorschriften</a:t>
            </a:r>
          </a:p>
          <a:p>
            <a:pPr lvl="2"/>
            <a:r>
              <a:rPr lang="nl-BE" smtClean="0"/>
              <a:t>administratieve gegevens (verzekerbaarheid, orgaandonatie, …)</a:t>
            </a:r>
          </a:p>
          <a:p>
            <a:pPr lvl="2"/>
            <a:r>
              <a:rPr lang="nl-BE" smtClean="0"/>
              <a:t>…</a:t>
            </a:r>
          </a:p>
          <a:p>
            <a:pPr lvl="1"/>
            <a:r>
              <a:rPr lang="nl-BE" smtClean="0"/>
              <a:t>uitbreiding hub-metahubsysteem tot andere EPD’s, hetzij door verwijzingen, hetzij door opname relevante gegevens in gezondheidskluizen</a:t>
            </a:r>
          </a:p>
          <a:p>
            <a:pPr lvl="1"/>
            <a:endParaRPr lang="fr-BE" dirty="0"/>
          </a:p>
        </p:txBody>
      </p:sp>
      <p:sp>
        <p:nvSpPr>
          <p:cNvPr id="8" name="Date Placeholder 7"/>
          <p:cNvSpPr>
            <a:spLocks noGrp="1"/>
          </p:cNvSpPr>
          <p:nvPr>
            <p:ph type="dt" sz="half" idx="2"/>
          </p:nvPr>
        </p:nvSpPr>
        <p:spPr/>
        <p:txBody>
          <a:bodyPr/>
          <a:lstStyle/>
          <a:p>
            <a:r>
              <a:rPr lang="fr-FR" smtClean="0"/>
              <a:t>15/03/2018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12822100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10: toegang tot gegevens door patiënt </a:t>
            </a:r>
            <a:endParaRPr lang="fr-BE" dirty="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5" name="Picture 4"/>
          <p:cNvPicPr>
            <a:picLocks noChangeAspect="1"/>
          </p:cNvPicPr>
          <p:nvPr/>
        </p:nvPicPr>
        <p:blipFill>
          <a:blip r:embed="rId2"/>
          <a:stretch>
            <a:fillRect/>
          </a:stretch>
        </p:blipFill>
        <p:spPr>
          <a:xfrm>
            <a:off x="1619672" y="991369"/>
            <a:ext cx="5568280" cy="5369149"/>
          </a:xfrm>
          <a:prstGeom prst="rect">
            <a:avLst/>
          </a:prstGeom>
        </p:spPr>
      </p:pic>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Tree>
    <p:extLst>
      <p:ext uri="{BB962C8B-B14F-4D97-AF65-F5344CB8AC3E}">
        <p14:creationId xmlns:p14="http://schemas.microsoft.com/office/powerpoint/2010/main" val="37932775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Actie 10: toegang tot gegevens door patiënt </a:t>
            </a:r>
            <a:endParaRPr lang="fr-BE" dirty="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3" name="Picture 2"/>
          <p:cNvPicPr>
            <a:picLocks noChangeAspect="1"/>
          </p:cNvPicPr>
          <p:nvPr/>
        </p:nvPicPr>
        <p:blipFill>
          <a:blip r:embed="rId2"/>
          <a:stretch>
            <a:fillRect/>
          </a:stretch>
        </p:blipFill>
        <p:spPr>
          <a:xfrm>
            <a:off x="179512" y="1124744"/>
            <a:ext cx="8772037" cy="4587212"/>
          </a:xfrm>
          <a:prstGeom prst="rect">
            <a:avLst/>
          </a:prstGeom>
        </p:spPr>
      </p:pic>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2659008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fr-BE" dirty="0"/>
          </a:p>
        </p:txBody>
      </p:sp>
      <p:sp>
        <p:nvSpPr>
          <p:cNvPr id="14339" name="Content Placeholder 2"/>
          <p:cNvSpPr>
            <a:spLocks noGrp="1"/>
          </p:cNvSpPr>
          <p:nvPr>
            <p:ph idx="1"/>
          </p:nvPr>
        </p:nvSpPr>
        <p:spPr/>
        <p:txBody>
          <a:bodyPr>
            <a:normAutofit fontScale="92500"/>
          </a:bodyPr>
          <a:lstStyle/>
          <a:p>
            <a:r>
              <a:rPr lang="nl-BE" altLang="en-US" dirty="0" smtClean="0"/>
              <a:t>Principes</a:t>
            </a:r>
          </a:p>
          <a:p>
            <a:pPr lvl="1"/>
            <a:r>
              <a:rPr lang="nl-BE" altLang="en-US" dirty="0" smtClean="0"/>
              <a:t>samenwerking: </a:t>
            </a:r>
            <a:r>
              <a:rPr lang="nl-BE" altLang="en-US" dirty="0" err="1" smtClean="0"/>
              <a:t>coalition</a:t>
            </a:r>
            <a:r>
              <a:rPr lang="nl-BE" altLang="en-US" dirty="0" smtClean="0"/>
              <a:t> of </a:t>
            </a:r>
            <a:r>
              <a:rPr lang="nl-BE" altLang="en-US" dirty="0" err="1" smtClean="0"/>
              <a:t>the</a:t>
            </a:r>
            <a:r>
              <a:rPr lang="nl-BE" altLang="en-US" dirty="0" smtClean="0"/>
              <a:t> </a:t>
            </a:r>
            <a:r>
              <a:rPr lang="nl-BE" altLang="en-US" dirty="0" err="1" smtClean="0"/>
              <a:t>willing</a:t>
            </a:r>
            <a:endParaRPr lang="nl-BE" altLang="en-US" dirty="0" smtClean="0"/>
          </a:p>
          <a:p>
            <a:pPr lvl="1"/>
            <a:r>
              <a:rPr lang="nl-BE" altLang="en-US" dirty="0" smtClean="0"/>
              <a:t>betrokkenheid van alle stakeholders</a:t>
            </a:r>
          </a:p>
          <a:p>
            <a:pPr lvl="1"/>
            <a:r>
              <a:rPr lang="nl-BE" altLang="en-US" dirty="0" smtClean="0"/>
              <a:t>responsabilisering van alle stakeholders</a:t>
            </a:r>
          </a:p>
          <a:p>
            <a:pPr lvl="1"/>
            <a:r>
              <a:rPr lang="nl-BE" altLang="en-US" dirty="0" smtClean="0"/>
              <a:t>betrouwbare basisdiensten en business </a:t>
            </a:r>
            <a:r>
              <a:rPr lang="nl-BE" altLang="en-US" dirty="0" err="1" smtClean="0"/>
              <a:t>continuity</a:t>
            </a:r>
            <a:r>
              <a:rPr lang="nl-BE" altLang="en-US" dirty="0" smtClean="0"/>
              <a:t> acties</a:t>
            </a:r>
            <a:endParaRPr lang="fr-BE" altLang="en-US" dirty="0" smtClean="0"/>
          </a:p>
          <a:p>
            <a:pPr lvl="1"/>
            <a:r>
              <a:rPr lang="nl-BE" altLang="en-US" dirty="0" smtClean="0"/>
              <a:t>vereenvoudiging waar mogelijk</a:t>
            </a:r>
          </a:p>
          <a:p>
            <a:pPr lvl="1"/>
            <a:r>
              <a:rPr lang="nl-BE" altLang="en-US" dirty="0" smtClean="0"/>
              <a:t>klemtoon op concrete resultaten eerder dan op eeuwigdurende discussies </a:t>
            </a:r>
          </a:p>
          <a:p>
            <a:pPr lvl="1"/>
            <a:r>
              <a:rPr lang="nl-BE" altLang="en-US" dirty="0" smtClean="0"/>
              <a:t>gestage vooruitgang door SMART doelstellingen en actiepunten</a:t>
            </a:r>
          </a:p>
          <a:p>
            <a:pPr lvl="1"/>
            <a:r>
              <a:rPr lang="nl-BE" altLang="en-US" dirty="0" smtClean="0"/>
              <a:t>multidisciplinaire aanpak, miv vorming en financiële aspecten</a:t>
            </a:r>
          </a:p>
          <a:p>
            <a:pPr lvl="1"/>
            <a:r>
              <a:rPr lang="nl-BE" altLang="en-US" dirty="0" smtClean="0"/>
              <a:t>basis voor synergiën noodzakelijk voor een kwalitatief hoogstaande en betaalbare gezondheidszorg</a:t>
            </a:r>
          </a:p>
          <a:p>
            <a:pPr lvl="2"/>
            <a:endParaRPr lang="nl-BE" altLang="en-US" dirty="0" smtClean="0"/>
          </a:p>
        </p:txBody>
      </p:sp>
      <p:sp>
        <p:nvSpPr>
          <p:cNvPr id="6" name="Date Placeholder 5"/>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2803102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10: toegang tot gegevens door patiënt </a:t>
            </a:r>
            <a:endParaRPr lang="fr-BE" dirty="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3" name="Picture 2"/>
          <p:cNvPicPr>
            <a:picLocks noChangeAspect="1"/>
          </p:cNvPicPr>
          <p:nvPr/>
        </p:nvPicPr>
        <p:blipFill>
          <a:blip r:embed="rId2"/>
          <a:stretch>
            <a:fillRect/>
          </a:stretch>
        </p:blipFill>
        <p:spPr>
          <a:xfrm>
            <a:off x="678396" y="940046"/>
            <a:ext cx="7787208" cy="5496853"/>
          </a:xfrm>
          <a:prstGeom prst="rect">
            <a:avLst/>
          </a:prstGeom>
        </p:spPr>
      </p:pic>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2346021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t>Actie </a:t>
            </a:r>
            <a:r>
              <a:rPr lang="nl-BE" dirty="0" smtClean="0"/>
              <a:t>12: </a:t>
            </a:r>
            <a:r>
              <a:rPr lang="nl-NL" dirty="0"/>
              <a:t>o</a:t>
            </a:r>
            <a:r>
              <a:rPr lang="nl-NL" dirty="0" smtClean="0"/>
              <a:t>pleiding </a:t>
            </a:r>
            <a:r>
              <a:rPr lang="nl-NL" dirty="0"/>
              <a:t>en ICT-ondersteuning</a:t>
            </a:r>
            <a:endParaRPr lang="en-US" dirty="0"/>
          </a:p>
        </p:txBody>
      </p:sp>
      <p:sp>
        <p:nvSpPr>
          <p:cNvPr id="4099" name="Rectangle 3"/>
          <p:cNvSpPr>
            <a:spLocks noGrp="1" noChangeArrowheads="1"/>
          </p:cNvSpPr>
          <p:nvPr>
            <p:ph idx="1"/>
          </p:nvPr>
        </p:nvSpPr>
        <p:spPr/>
        <p:txBody>
          <a:bodyPr/>
          <a:lstStyle/>
          <a:p>
            <a:r>
              <a:rPr lang="fr-FR" dirty="0" smtClean="0"/>
              <a:t>www.eenlijn.be</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56792"/>
            <a:ext cx="5976664" cy="470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fr-FR" smtClean="0"/>
              <a:t>15/03/2018</a:t>
            </a:r>
            <a:endParaRPr lang="fr-BE" dirty="0"/>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405191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t>Actie </a:t>
            </a:r>
            <a:r>
              <a:rPr lang="nl-BE" dirty="0" smtClean="0"/>
              <a:t>12: </a:t>
            </a:r>
            <a:r>
              <a:rPr lang="nl-NL" dirty="0"/>
              <a:t>o</a:t>
            </a:r>
            <a:r>
              <a:rPr lang="nl-NL" dirty="0" smtClean="0"/>
              <a:t>pleiding </a:t>
            </a:r>
            <a:r>
              <a:rPr lang="nl-NL" dirty="0"/>
              <a:t>en ICT-ondersteuning</a:t>
            </a:r>
            <a:endParaRPr lang="en-US" dirty="0"/>
          </a:p>
        </p:txBody>
      </p:sp>
      <p:sp>
        <p:nvSpPr>
          <p:cNvPr id="4099" name="Rectangle 3"/>
          <p:cNvSpPr>
            <a:spLocks noGrp="1" noChangeArrowheads="1"/>
          </p:cNvSpPr>
          <p:nvPr>
            <p:ph idx="1"/>
          </p:nvPr>
        </p:nvSpPr>
        <p:spPr/>
        <p:txBody>
          <a:bodyPr/>
          <a:lstStyle/>
          <a:p>
            <a:r>
              <a:rPr lang="fr-BE" dirty="0" smtClean="0">
                <a:sym typeface="Arial" charset="0"/>
              </a:rPr>
              <a:t>www.e-santewallonie.be</a:t>
            </a:r>
          </a:p>
          <a:p>
            <a:endParaRPr lang="fr-FR" dirty="0" smtClean="0"/>
          </a:p>
          <a:p>
            <a:endParaRPr lang="fr-F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765676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fr-FR" smtClean="0"/>
              <a:t>15/03/2018</a:t>
            </a:r>
            <a:endParaRPr lang="fr-BE" dirty="0"/>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2923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t>Actie </a:t>
            </a:r>
            <a:r>
              <a:rPr lang="nl-BE" dirty="0" smtClean="0"/>
              <a:t>12: </a:t>
            </a:r>
            <a:r>
              <a:rPr lang="nl-NL" dirty="0"/>
              <a:t>o</a:t>
            </a:r>
            <a:r>
              <a:rPr lang="nl-NL" dirty="0" smtClean="0"/>
              <a:t>pleiding </a:t>
            </a:r>
            <a:r>
              <a:rPr lang="nl-NL" dirty="0"/>
              <a:t>en ICT-ondersteuning</a:t>
            </a:r>
            <a:endParaRPr lang="en-US" dirty="0"/>
          </a:p>
        </p:txBody>
      </p:sp>
      <p:sp>
        <p:nvSpPr>
          <p:cNvPr id="4099" name="Rectangle 3"/>
          <p:cNvSpPr>
            <a:spLocks noGrp="1" noChangeArrowheads="1"/>
          </p:cNvSpPr>
          <p:nvPr>
            <p:ph idx="1"/>
          </p:nvPr>
        </p:nvSpPr>
        <p:spPr/>
        <p:txBody>
          <a:bodyPr/>
          <a:lstStyle/>
          <a:p>
            <a:r>
              <a:rPr lang="fr-BE" dirty="0" smtClean="0">
                <a:sym typeface="Arial" charset="0"/>
              </a:rPr>
              <a:t>www.ehealthacademy.be</a:t>
            </a:r>
            <a:endParaRPr lang="fr-F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798582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fr-FR" smtClean="0"/>
              <a:t>15/03/2018</a:t>
            </a:r>
            <a:endParaRPr lang="fr-BE" dirty="0"/>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337662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Actiepunt</a:t>
            </a:r>
            <a:r>
              <a:rPr lang="fr-BE" dirty="0" smtClean="0"/>
              <a:t> 13: </a:t>
            </a:r>
            <a:r>
              <a:rPr lang="fr-BE" dirty="0" err="1"/>
              <a:t>s</a:t>
            </a:r>
            <a:r>
              <a:rPr lang="fr-BE" dirty="0" err="1" smtClean="0"/>
              <a:t>tandaarden</a:t>
            </a:r>
            <a:r>
              <a:rPr lang="fr-BE" dirty="0" smtClean="0"/>
              <a:t> &amp; terminologie</a:t>
            </a:r>
            <a:endParaRPr lang="fr-BE" dirty="0"/>
          </a:p>
        </p:txBody>
      </p:sp>
      <p:sp>
        <p:nvSpPr>
          <p:cNvPr id="3" name="Content Placeholder 2"/>
          <p:cNvSpPr>
            <a:spLocks noGrp="1"/>
          </p:cNvSpPr>
          <p:nvPr>
            <p:ph idx="1"/>
          </p:nvPr>
        </p:nvSpPr>
        <p:spPr/>
        <p:txBody>
          <a:bodyPr/>
          <a:lstStyle/>
          <a:p>
            <a:r>
              <a:rPr lang="fr-BE" dirty="0" err="1" smtClean="0"/>
              <a:t>Doel</a:t>
            </a:r>
            <a:r>
              <a:rPr lang="fr-BE" dirty="0" smtClean="0"/>
              <a:t>: </a:t>
            </a:r>
            <a:r>
              <a:rPr lang="fr-BE" dirty="0" err="1" smtClean="0"/>
              <a:t>door</a:t>
            </a:r>
            <a:r>
              <a:rPr lang="fr-BE" dirty="0" smtClean="0"/>
              <a:t> </a:t>
            </a:r>
            <a:r>
              <a:rPr lang="fr-BE" dirty="0" err="1" smtClean="0"/>
              <a:t>gestandaardiseerde</a:t>
            </a:r>
            <a:r>
              <a:rPr lang="fr-BE" dirty="0" smtClean="0"/>
              <a:t> </a:t>
            </a:r>
            <a:r>
              <a:rPr lang="fr-BE" dirty="0" err="1" smtClean="0"/>
              <a:t>inhoudelijke</a:t>
            </a:r>
            <a:r>
              <a:rPr lang="fr-BE" dirty="0" smtClean="0"/>
              <a:t> </a:t>
            </a:r>
            <a:r>
              <a:rPr lang="fr-BE" dirty="0" err="1" smtClean="0"/>
              <a:t>concepten</a:t>
            </a:r>
            <a:r>
              <a:rPr lang="fr-BE" dirty="0" smtClean="0"/>
              <a:t>, </a:t>
            </a:r>
            <a:r>
              <a:rPr lang="fr-BE" dirty="0" err="1" smtClean="0"/>
              <a:t>een</a:t>
            </a:r>
            <a:r>
              <a:rPr lang="fr-BE" dirty="0" smtClean="0"/>
              <a:t> </a:t>
            </a:r>
            <a:r>
              <a:rPr lang="fr-BE" dirty="0" err="1" smtClean="0"/>
              <a:t>gemeenschappelijke</a:t>
            </a:r>
            <a:r>
              <a:rPr lang="fr-BE" dirty="0" smtClean="0"/>
              <a:t> terminologie en </a:t>
            </a:r>
            <a:r>
              <a:rPr lang="fr-BE" dirty="0" err="1" smtClean="0"/>
              <a:t>een</a:t>
            </a:r>
            <a:r>
              <a:rPr lang="fr-BE" dirty="0" smtClean="0"/>
              <a:t> </a:t>
            </a:r>
            <a:r>
              <a:rPr lang="fr-BE" dirty="0" err="1" smtClean="0"/>
              <a:t>gestandaardiseerde</a:t>
            </a:r>
            <a:r>
              <a:rPr lang="fr-BE" dirty="0" smtClean="0"/>
              <a:t> </a:t>
            </a:r>
            <a:r>
              <a:rPr lang="fr-BE" dirty="0" err="1" smtClean="0"/>
              <a:t>architectuur</a:t>
            </a:r>
            <a:r>
              <a:rPr lang="fr-BE" dirty="0" smtClean="0"/>
              <a:t> de </a:t>
            </a:r>
            <a:r>
              <a:rPr lang="fr-BE" dirty="0" err="1" smtClean="0"/>
              <a:t>kwaliteit</a:t>
            </a:r>
            <a:r>
              <a:rPr lang="fr-BE" dirty="0" smtClean="0"/>
              <a:t> van </a:t>
            </a:r>
            <a:r>
              <a:rPr lang="fr-BE" dirty="0" err="1" smtClean="0"/>
              <a:t>gegevensuitwisseling</a:t>
            </a:r>
            <a:r>
              <a:rPr lang="fr-BE" dirty="0" smtClean="0"/>
              <a:t> </a:t>
            </a:r>
            <a:r>
              <a:rPr lang="fr-BE" dirty="0" err="1" smtClean="0"/>
              <a:t>verhogen</a:t>
            </a:r>
            <a:endParaRPr lang="fr-BE" dirty="0" smtClean="0"/>
          </a:p>
          <a:p>
            <a:r>
              <a:rPr lang="fr-BE" dirty="0" err="1" smtClean="0"/>
              <a:t>Doelstellingen</a:t>
            </a:r>
            <a:r>
              <a:rPr lang="fr-BE" dirty="0" smtClean="0"/>
              <a:t> 2019 (FOD </a:t>
            </a:r>
            <a:r>
              <a:rPr lang="fr-BE" dirty="0" err="1" smtClean="0"/>
              <a:t>Volksgezondheid</a:t>
            </a:r>
            <a:r>
              <a:rPr lang="fr-BE" dirty="0" smtClean="0"/>
              <a:t>)</a:t>
            </a:r>
          </a:p>
          <a:p>
            <a:pPr lvl="1"/>
            <a:r>
              <a:rPr lang="fr-BE" dirty="0" err="1" smtClean="0"/>
              <a:t>eenduidige</a:t>
            </a:r>
            <a:r>
              <a:rPr lang="fr-BE" dirty="0" smtClean="0"/>
              <a:t> </a:t>
            </a:r>
            <a:r>
              <a:rPr lang="fr-BE" dirty="0" err="1" smtClean="0"/>
              <a:t>informatie</a:t>
            </a:r>
            <a:r>
              <a:rPr lang="fr-BE" dirty="0" smtClean="0"/>
              <a:t> in het EMD/EPD</a:t>
            </a:r>
          </a:p>
          <a:p>
            <a:pPr lvl="1"/>
            <a:r>
              <a:rPr lang="fr-BE" dirty="0" smtClean="0"/>
              <a:t>correcte </a:t>
            </a:r>
            <a:r>
              <a:rPr lang="fr-BE" dirty="0" err="1" smtClean="0"/>
              <a:t>elektronische</a:t>
            </a:r>
            <a:r>
              <a:rPr lang="fr-BE" dirty="0" smtClean="0"/>
              <a:t> </a:t>
            </a:r>
            <a:r>
              <a:rPr lang="fr-BE" dirty="0" err="1" smtClean="0"/>
              <a:t>gegevensuitwisseling</a:t>
            </a:r>
            <a:r>
              <a:rPr lang="fr-BE" dirty="0" smtClean="0"/>
              <a:t> </a:t>
            </a:r>
            <a:r>
              <a:rPr lang="fr-BE" dirty="0" err="1" smtClean="0"/>
              <a:t>tussen</a:t>
            </a:r>
            <a:r>
              <a:rPr lang="fr-BE" dirty="0" smtClean="0"/>
              <a:t> </a:t>
            </a:r>
            <a:r>
              <a:rPr lang="fr-BE" dirty="0" err="1" smtClean="0"/>
              <a:t>zorgverleners</a:t>
            </a:r>
            <a:r>
              <a:rPr lang="fr-BE" dirty="0" smtClean="0"/>
              <a:t> </a:t>
            </a:r>
            <a:r>
              <a:rPr lang="fr-BE" dirty="0" err="1" smtClean="0"/>
              <a:t>onderling</a:t>
            </a:r>
            <a:r>
              <a:rPr lang="fr-BE" dirty="0" smtClean="0"/>
              <a:t> / </a:t>
            </a:r>
            <a:r>
              <a:rPr lang="fr-BE" dirty="0" err="1" smtClean="0"/>
              <a:t>tussen</a:t>
            </a:r>
            <a:r>
              <a:rPr lang="fr-BE" dirty="0" smtClean="0"/>
              <a:t> </a:t>
            </a:r>
            <a:r>
              <a:rPr lang="fr-BE" dirty="0" err="1" smtClean="0"/>
              <a:t>zorgverlener</a:t>
            </a:r>
            <a:r>
              <a:rPr lang="fr-BE" dirty="0" smtClean="0"/>
              <a:t> en </a:t>
            </a:r>
            <a:r>
              <a:rPr lang="fr-BE" dirty="0" err="1" smtClean="0"/>
              <a:t>patiënt</a:t>
            </a:r>
            <a:r>
              <a:rPr lang="fr-BE" dirty="0" smtClean="0"/>
              <a:t> </a:t>
            </a:r>
          </a:p>
          <a:p>
            <a:pPr lvl="1"/>
            <a:r>
              <a:rPr lang="fr-BE" dirty="0" err="1" smtClean="0"/>
              <a:t>verstandige</a:t>
            </a:r>
            <a:r>
              <a:rPr lang="fr-BE" dirty="0" smtClean="0"/>
              <a:t> </a:t>
            </a:r>
            <a:r>
              <a:rPr lang="fr-BE" dirty="0" err="1" smtClean="0"/>
              <a:t>raadpleging</a:t>
            </a:r>
            <a:r>
              <a:rPr lang="fr-BE" dirty="0" smtClean="0"/>
              <a:t> van de </a:t>
            </a:r>
            <a:r>
              <a:rPr lang="fr-BE" dirty="0" err="1" smtClean="0"/>
              <a:t>gegevens</a:t>
            </a:r>
            <a:r>
              <a:rPr lang="fr-BE" dirty="0" smtClean="0"/>
              <a:t> </a:t>
            </a:r>
          </a:p>
          <a:p>
            <a:pPr lvl="1"/>
            <a:r>
              <a:rPr lang="fr-BE" dirty="0" err="1" smtClean="0"/>
              <a:t>zonder</a:t>
            </a:r>
            <a:r>
              <a:rPr lang="fr-BE" dirty="0" smtClean="0"/>
              <a:t> </a:t>
            </a:r>
            <a:r>
              <a:rPr lang="fr-BE" dirty="0" err="1" smtClean="0"/>
              <a:t>bijkomende</a:t>
            </a:r>
            <a:r>
              <a:rPr lang="fr-BE" dirty="0" smtClean="0"/>
              <a:t> </a:t>
            </a:r>
            <a:r>
              <a:rPr lang="fr-BE" dirty="0" err="1" smtClean="0"/>
              <a:t>registratielast</a:t>
            </a:r>
            <a:r>
              <a:rPr lang="fr-BE" dirty="0" smtClean="0"/>
              <a:t>, </a:t>
            </a:r>
            <a:r>
              <a:rPr lang="fr-BE" dirty="0" err="1" smtClean="0"/>
              <a:t>informatie</a:t>
            </a:r>
            <a:r>
              <a:rPr lang="fr-BE" dirty="0" smtClean="0"/>
              <a:t> </a:t>
            </a:r>
            <a:r>
              <a:rPr lang="fr-BE" dirty="0" err="1" smtClean="0"/>
              <a:t>afleiden</a:t>
            </a:r>
            <a:r>
              <a:rPr lang="fr-BE" dirty="0" smtClean="0"/>
              <a:t> </a:t>
            </a:r>
            <a:r>
              <a:rPr lang="fr-BE" dirty="0" err="1" smtClean="0"/>
              <a:t>voor</a:t>
            </a:r>
            <a:r>
              <a:rPr lang="fr-BE" dirty="0" smtClean="0"/>
              <a:t> </a:t>
            </a:r>
            <a:r>
              <a:rPr lang="fr-BE" dirty="0" err="1" smtClean="0"/>
              <a:t>een</a:t>
            </a:r>
            <a:r>
              <a:rPr lang="fr-BE" dirty="0" smtClean="0"/>
              <a:t> </a:t>
            </a:r>
            <a:r>
              <a:rPr lang="fr-BE" dirty="0" err="1" smtClean="0"/>
              <a:t>tweede</a:t>
            </a:r>
            <a:r>
              <a:rPr lang="fr-BE" dirty="0" smtClean="0"/>
              <a:t> </a:t>
            </a:r>
            <a:r>
              <a:rPr lang="fr-BE" dirty="0" err="1" smtClean="0"/>
              <a:t>gebruik</a:t>
            </a:r>
            <a:r>
              <a:rPr lang="fr-BE" dirty="0" smtClean="0"/>
              <a:t> (</a:t>
            </a:r>
            <a:r>
              <a:rPr lang="fr-BE" dirty="0" err="1" smtClean="0"/>
              <a:t>facturatie</a:t>
            </a:r>
            <a:r>
              <a:rPr lang="fr-BE" dirty="0" smtClean="0"/>
              <a:t>, </a:t>
            </a:r>
            <a:r>
              <a:rPr lang="fr-BE" dirty="0" err="1" smtClean="0"/>
              <a:t>kwaliteitscontrole</a:t>
            </a:r>
            <a:r>
              <a:rPr lang="fr-BE" dirty="0" smtClean="0"/>
              <a:t>, </a:t>
            </a:r>
            <a:r>
              <a:rPr lang="fr-BE" dirty="0" err="1" smtClean="0"/>
              <a:t>wetenschappelijk</a:t>
            </a:r>
            <a:r>
              <a:rPr lang="fr-BE" dirty="0" smtClean="0"/>
              <a:t> </a:t>
            </a:r>
            <a:r>
              <a:rPr lang="fr-BE" dirty="0" err="1" smtClean="0"/>
              <a:t>onderzoek</a:t>
            </a:r>
            <a:r>
              <a:rPr lang="fr-BE" dirty="0" smtClean="0"/>
              <a:t>, ...)</a:t>
            </a:r>
          </a:p>
          <a:p>
            <a:endParaRPr lang="en-US" dirty="0"/>
          </a:p>
        </p:txBody>
      </p:sp>
      <p:sp>
        <p:nvSpPr>
          <p:cNvPr id="4" name="Date Placeholder 3"/>
          <p:cNvSpPr>
            <a:spLocks noGrp="1"/>
          </p:cNvSpPr>
          <p:nvPr>
            <p:ph type="dt" sz="half" idx="2"/>
          </p:nvPr>
        </p:nvSpPr>
        <p:spPr/>
        <p:txBody>
          <a:bodyPr/>
          <a:lstStyle/>
          <a:p>
            <a:r>
              <a:rPr lang="fr-FR" smtClean="0"/>
              <a:t>15/03/2018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1945292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Action 13: </a:t>
            </a:r>
            <a:r>
              <a:rPr lang="fr-BE" dirty="0" err="1"/>
              <a:t>s</a:t>
            </a:r>
            <a:r>
              <a:rPr lang="fr-BE" dirty="0" err="1" smtClean="0"/>
              <a:t>tandaarden</a:t>
            </a:r>
            <a:r>
              <a:rPr lang="fr-BE" dirty="0" smtClean="0"/>
              <a:t> &amp; terminologie</a:t>
            </a:r>
            <a:endParaRPr lang="fr-BE" dirty="0"/>
          </a:p>
        </p:txBody>
      </p:sp>
      <p:sp>
        <p:nvSpPr>
          <p:cNvPr id="3" name="Content Placeholder 2"/>
          <p:cNvSpPr>
            <a:spLocks noGrp="1"/>
          </p:cNvSpPr>
          <p:nvPr>
            <p:ph idx="1"/>
          </p:nvPr>
        </p:nvSpPr>
        <p:spPr/>
        <p:txBody>
          <a:bodyPr/>
          <a:lstStyle/>
          <a:p>
            <a:r>
              <a:rPr lang="fr-BE" dirty="0" err="1" smtClean="0"/>
              <a:t>Doelstellingen</a:t>
            </a:r>
            <a:r>
              <a:rPr lang="fr-BE" dirty="0" smtClean="0"/>
              <a:t> 2018 (</a:t>
            </a:r>
            <a:r>
              <a:rPr lang="fr-BE" dirty="0" err="1" smtClean="0">
                <a:solidFill>
                  <a:srgbClr val="087670"/>
                </a:solidFill>
              </a:rPr>
              <a:t>eHealth</a:t>
            </a:r>
            <a:r>
              <a:rPr lang="fr-BE" dirty="0" err="1" smtClean="0"/>
              <a:t>-platform</a:t>
            </a:r>
            <a:r>
              <a:rPr lang="fr-BE" dirty="0" smtClean="0"/>
              <a:t>)</a:t>
            </a:r>
          </a:p>
          <a:p>
            <a:pPr lvl="1"/>
            <a:r>
              <a:rPr lang="fr-BE" dirty="0" err="1" smtClean="0"/>
              <a:t>promotie</a:t>
            </a:r>
            <a:r>
              <a:rPr lang="fr-BE" dirty="0" smtClean="0"/>
              <a:t> en </a:t>
            </a:r>
            <a:r>
              <a:rPr lang="fr-BE" dirty="0" err="1" smtClean="0"/>
              <a:t>ondersteuning</a:t>
            </a:r>
            <a:r>
              <a:rPr lang="fr-BE" dirty="0" smtClean="0"/>
              <a:t> van de codes van het </a:t>
            </a:r>
            <a:r>
              <a:rPr lang="fr-BE" dirty="0" err="1" smtClean="0"/>
              <a:t>terminologiecentrum</a:t>
            </a:r>
            <a:r>
              <a:rPr lang="fr-BE" dirty="0" smtClean="0"/>
              <a:t> van de FOD</a:t>
            </a:r>
          </a:p>
          <a:p>
            <a:pPr lvl="1"/>
            <a:r>
              <a:rPr lang="fr-BE" dirty="0" err="1" smtClean="0"/>
              <a:t>ondersteuning</a:t>
            </a:r>
            <a:r>
              <a:rPr lang="fr-BE" dirty="0" smtClean="0"/>
              <a:t> </a:t>
            </a:r>
            <a:r>
              <a:rPr lang="fr-BE" dirty="0" err="1" smtClean="0"/>
              <a:t>evolutie</a:t>
            </a:r>
            <a:r>
              <a:rPr lang="fr-BE" dirty="0" smtClean="0"/>
              <a:t> PMF</a:t>
            </a:r>
          </a:p>
          <a:p>
            <a:pPr lvl="1"/>
            <a:r>
              <a:rPr lang="fr-BE" dirty="0" err="1" smtClean="0"/>
              <a:t>evolutie</a:t>
            </a:r>
            <a:r>
              <a:rPr lang="fr-BE" dirty="0" smtClean="0"/>
              <a:t> </a:t>
            </a:r>
            <a:r>
              <a:rPr lang="fr-BE" dirty="0" err="1" smtClean="0"/>
              <a:t>Discharge</a:t>
            </a:r>
            <a:r>
              <a:rPr lang="fr-BE" dirty="0" smtClean="0"/>
              <a:t> </a:t>
            </a:r>
            <a:r>
              <a:rPr lang="fr-BE" dirty="0" err="1" smtClean="0"/>
              <a:t>Letter</a:t>
            </a:r>
            <a:r>
              <a:rPr lang="fr-BE" dirty="0" smtClean="0"/>
              <a:t> </a:t>
            </a:r>
            <a:r>
              <a:rPr lang="fr-BE" dirty="0" err="1" smtClean="0"/>
              <a:t>naar</a:t>
            </a:r>
            <a:r>
              <a:rPr lang="fr-BE" dirty="0" smtClean="0"/>
              <a:t> HL7 CDA </a:t>
            </a:r>
            <a:r>
              <a:rPr lang="fr-BE" dirty="0" err="1" smtClean="0"/>
              <a:t>formaat</a:t>
            </a:r>
            <a:endParaRPr lang="fr-BE" dirty="0" smtClean="0"/>
          </a:p>
          <a:p>
            <a:pPr lvl="1"/>
            <a:r>
              <a:rPr lang="fr-BE" dirty="0" err="1" smtClean="0"/>
              <a:t>ondersteuning</a:t>
            </a:r>
            <a:r>
              <a:rPr lang="fr-BE" dirty="0" smtClean="0"/>
              <a:t> en </a:t>
            </a:r>
            <a:r>
              <a:rPr lang="fr-BE" dirty="0" err="1" smtClean="0"/>
              <a:t>opvolging</a:t>
            </a:r>
            <a:r>
              <a:rPr lang="fr-BE" dirty="0" smtClean="0"/>
              <a:t> van </a:t>
            </a:r>
            <a:r>
              <a:rPr lang="fr-BE" dirty="0" err="1" smtClean="0"/>
              <a:t>verschillende</a:t>
            </a:r>
            <a:r>
              <a:rPr lang="fr-BE" dirty="0" smtClean="0"/>
              <a:t> </a:t>
            </a:r>
            <a:r>
              <a:rPr lang="fr-BE" dirty="0" err="1" smtClean="0"/>
              <a:t>initiatieven</a:t>
            </a:r>
            <a:r>
              <a:rPr lang="fr-BE" dirty="0" smtClean="0"/>
              <a:t> in </a:t>
            </a:r>
            <a:r>
              <a:rPr lang="fr-BE" dirty="0" err="1" smtClean="0"/>
              <a:t>berichtenuitwisseling</a:t>
            </a:r>
            <a:r>
              <a:rPr lang="fr-BE" dirty="0" smtClean="0"/>
              <a:t> (externe </a:t>
            </a:r>
            <a:r>
              <a:rPr lang="fr-BE" dirty="0" err="1" smtClean="0"/>
              <a:t>initiatieven</a:t>
            </a:r>
            <a:r>
              <a:rPr lang="fr-BE" dirty="0" smtClean="0"/>
              <a:t>, PPKB, RIZIV AP6 </a:t>
            </a:r>
            <a:r>
              <a:rPr lang="fr-BE" dirty="0" err="1" smtClean="0"/>
              <a:t>caresets</a:t>
            </a:r>
            <a:r>
              <a:rPr lang="fr-BE" dirty="0" smtClean="0"/>
              <a:t>,…)</a:t>
            </a:r>
          </a:p>
          <a:p>
            <a:pPr lvl="1"/>
            <a:r>
              <a:rPr lang="fr-BE" dirty="0" err="1" smtClean="0"/>
              <a:t>ingebruikname</a:t>
            </a:r>
            <a:r>
              <a:rPr lang="fr-BE" dirty="0" smtClean="0"/>
              <a:t> van </a:t>
            </a:r>
            <a:r>
              <a:rPr lang="fr-BE" dirty="0" err="1" smtClean="0"/>
              <a:t>een</a:t>
            </a:r>
            <a:r>
              <a:rPr lang="fr-BE" dirty="0" smtClean="0"/>
              <a:t> </a:t>
            </a:r>
            <a:r>
              <a:rPr lang="fr-BE" dirty="0" err="1" smtClean="0"/>
              <a:t>validatietool</a:t>
            </a:r>
            <a:r>
              <a:rPr lang="fr-BE" dirty="0" smtClean="0"/>
              <a:t> </a:t>
            </a:r>
            <a:r>
              <a:rPr lang="fr-BE" dirty="0" err="1" smtClean="0"/>
              <a:t>voor</a:t>
            </a:r>
            <a:r>
              <a:rPr lang="fr-BE" dirty="0" smtClean="0"/>
              <a:t> HL7 CDA </a:t>
            </a:r>
            <a:r>
              <a:rPr lang="fr-BE" dirty="0" err="1" smtClean="0"/>
              <a:t>berichten</a:t>
            </a:r>
            <a:endParaRPr lang="fr-BE" dirty="0" smtClean="0"/>
          </a:p>
          <a:p>
            <a:pPr lvl="2"/>
            <a:r>
              <a:rPr lang="fr-BE" dirty="0" smtClean="0"/>
              <a:t>1er </a:t>
            </a:r>
            <a:r>
              <a:rPr lang="fr-BE" dirty="0" err="1" smtClean="0"/>
              <a:t>semester</a:t>
            </a:r>
            <a:r>
              <a:rPr lang="fr-BE" dirty="0" smtClean="0"/>
              <a:t> 2018 &gt; </a:t>
            </a:r>
            <a:r>
              <a:rPr lang="fr-BE" dirty="0" err="1" smtClean="0"/>
              <a:t>finetuning</a:t>
            </a:r>
            <a:r>
              <a:rPr lang="fr-BE" dirty="0" smtClean="0"/>
              <a:t> van de </a:t>
            </a:r>
            <a:r>
              <a:rPr lang="fr-BE" dirty="0" err="1" smtClean="0"/>
              <a:t>tool</a:t>
            </a:r>
            <a:r>
              <a:rPr lang="fr-BE" dirty="0" smtClean="0"/>
              <a:t> </a:t>
            </a:r>
            <a:r>
              <a:rPr lang="fr-BE" dirty="0" err="1" smtClean="0"/>
              <a:t>voor</a:t>
            </a:r>
            <a:r>
              <a:rPr lang="fr-BE" dirty="0" smtClean="0"/>
              <a:t> het </a:t>
            </a:r>
            <a:r>
              <a:rPr lang="fr-BE" dirty="0" err="1" smtClean="0"/>
              <a:t>gebruik</a:t>
            </a:r>
            <a:r>
              <a:rPr lang="fr-BE" dirty="0" smtClean="0"/>
              <a:t> van de HL7 CDA </a:t>
            </a:r>
            <a:r>
              <a:rPr lang="fr-BE" dirty="0" err="1" smtClean="0"/>
              <a:t>laboratorium</a:t>
            </a:r>
            <a:r>
              <a:rPr lang="fr-BE" dirty="0" smtClean="0"/>
              <a:t> </a:t>
            </a:r>
            <a:r>
              <a:rPr lang="fr-BE" dirty="0" err="1" smtClean="0"/>
              <a:t>resultaten</a:t>
            </a:r>
            <a:endParaRPr lang="fr-BE" dirty="0" smtClean="0"/>
          </a:p>
          <a:p>
            <a:pPr lvl="2"/>
            <a:r>
              <a:rPr lang="fr-BE" dirty="0" err="1" smtClean="0"/>
              <a:t>gebruik</a:t>
            </a:r>
            <a:r>
              <a:rPr lang="fr-BE" dirty="0" smtClean="0"/>
              <a:t> </a:t>
            </a:r>
            <a:r>
              <a:rPr lang="fr-BE" dirty="0" err="1" smtClean="0"/>
              <a:t>maximaliseren</a:t>
            </a:r>
            <a:r>
              <a:rPr lang="fr-BE" dirty="0" smtClean="0"/>
              <a:t> </a:t>
            </a:r>
            <a:r>
              <a:rPr lang="fr-BE" dirty="0" err="1" smtClean="0"/>
              <a:t>door</a:t>
            </a:r>
            <a:r>
              <a:rPr lang="fr-BE" dirty="0" smtClean="0"/>
              <a:t> </a:t>
            </a:r>
            <a:r>
              <a:rPr lang="fr-BE" dirty="0" err="1" smtClean="0"/>
              <a:t>andere</a:t>
            </a:r>
            <a:r>
              <a:rPr lang="fr-BE" dirty="0" smtClean="0"/>
              <a:t> </a:t>
            </a:r>
            <a:r>
              <a:rPr lang="fr-BE" dirty="0" err="1" smtClean="0"/>
              <a:t>berichten</a:t>
            </a:r>
            <a:r>
              <a:rPr lang="fr-BE" dirty="0" smtClean="0"/>
              <a:t> op te </a:t>
            </a:r>
            <a:r>
              <a:rPr lang="fr-BE" dirty="0" err="1" smtClean="0"/>
              <a:t>nemen</a:t>
            </a:r>
            <a:endParaRPr lang="fr-BE" dirty="0" smtClean="0"/>
          </a:p>
          <a:p>
            <a:endParaRPr lang="en-US" dirty="0"/>
          </a:p>
        </p:txBody>
      </p:sp>
      <p:sp>
        <p:nvSpPr>
          <p:cNvPr id="4" name="Date Placeholder 3"/>
          <p:cNvSpPr>
            <a:spLocks noGrp="1"/>
          </p:cNvSpPr>
          <p:nvPr>
            <p:ph type="dt" sz="half" idx="2"/>
          </p:nvPr>
        </p:nvSpPr>
        <p:spPr>
          <a:xfrm>
            <a:off x="457200" y="6448425"/>
            <a:ext cx="2133600" cy="365125"/>
          </a:xfrm>
        </p:spPr>
        <p:txBody>
          <a:bodyPr/>
          <a:lstStyle/>
          <a:p>
            <a:r>
              <a:rPr lang="fr-FR" smtClean="0"/>
              <a:t>15/03/2018</a:t>
            </a:r>
            <a:endParaRPr lang="fr-BE"/>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4847045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NL" smtClean="0"/>
              <a:t>Focus</a:t>
            </a:r>
          </a:p>
          <a:p>
            <a:pPr lvl="1"/>
            <a:endParaRPr lang="nl-NL" smtClean="0"/>
          </a:p>
          <a:p>
            <a:pPr lvl="1"/>
            <a:r>
              <a:rPr lang="nl-NL" smtClean="0"/>
              <a:t>Back2Work</a:t>
            </a:r>
          </a:p>
          <a:p>
            <a:pPr lvl="1"/>
            <a:endParaRPr lang="nl-NL" smtClean="0"/>
          </a:p>
          <a:p>
            <a:pPr lvl="1"/>
            <a:r>
              <a:rPr lang="fr-BE" smtClean="0"/>
              <a:t>elektronisch arbeidsongeschiktheidsattest (Mult-eMediatt)</a:t>
            </a:r>
          </a:p>
          <a:p>
            <a:pPr lvl="1"/>
            <a:endParaRPr lang="fr-BE" smtClean="0"/>
          </a:p>
          <a:p>
            <a:pPr lvl="1"/>
            <a:r>
              <a:rPr lang="nl-BE" smtClean="0"/>
              <a:t>MyCareNet eAttest </a:t>
            </a:r>
          </a:p>
          <a:p>
            <a:endParaRPr lang="nl-BE" smtClean="0"/>
          </a:p>
          <a:p>
            <a:endParaRPr lang="fr-BE" smtClean="0"/>
          </a:p>
          <a:p>
            <a:endParaRPr lang="nl-NL" smtClean="0"/>
          </a:p>
          <a:p>
            <a:pPr lvl="2"/>
            <a:endParaRPr lang="nl-BE" smtClean="0"/>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405797208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Back2Work</a:t>
            </a:r>
            <a:endParaRPr lang="nl-BE" dirty="0"/>
          </a:p>
        </p:txBody>
      </p:sp>
      <p:sp>
        <p:nvSpPr>
          <p:cNvPr id="4099" name="Rectangle 3"/>
          <p:cNvSpPr>
            <a:spLocks noGrp="1" noChangeArrowheads="1"/>
          </p:cNvSpPr>
          <p:nvPr>
            <p:ph idx="1"/>
          </p:nvPr>
        </p:nvSpPr>
        <p:spPr/>
        <p:txBody>
          <a:bodyPr/>
          <a:lstStyle/>
          <a:p>
            <a:r>
              <a:rPr lang="nl-NL" smtClean="0"/>
              <a:t>Back2work heeft tot doel re-integratie te bevorderen van de langdurig zieke werknemer die het overeengekomen werk niet meer kan uitvoeren door</a:t>
            </a:r>
          </a:p>
          <a:p>
            <a:pPr lvl="1"/>
            <a:r>
              <a:rPr lang="nl-NL" smtClean="0"/>
              <a:t>hem tijdelijk aangepast of ander werk aan te bieden in afwachting van het opnieuw uitoefenen van het overeengekomen werk</a:t>
            </a:r>
          </a:p>
          <a:p>
            <a:pPr lvl="1"/>
            <a:r>
              <a:rPr lang="nl-NL" smtClean="0"/>
              <a:t>hem definitief aangepast of ander werk te geven</a:t>
            </a:r>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220585720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Back2Work</a:t>
            </a:r>
            <a:endParaRPr lang="nl-BE" dirty="0"/>
          </a:p>
        </p:txBody>
      </p:sp>
      <p:sp>
        <p:nvSpPr>
          <p:cNvPr id="4099" name="Rectangle 3"/>
          <p:cNvSpPr>
            <a:spLocks noGrp="1" noChangeArrowheads="1"/>
          </p:cNvSpPr>
          <p:nvPr>
            <p:ph idx="1"/>
          </p:nvPr>
        </p:nvSpPr>
        <p:spPr/>
        <p:txBody>
          <a:bodyPr/>
          <a:lstStyle/>
          <a:p>
            <a:r>
              <a:rPr lang="nl-NL" smtClean="0"/>
              <a:t>Reïntegratietraject wordt opgesteld in overleg tussen verschillende artsen</a:t>
            </a:r>
          </a:p>
          <a:p>
            <a:pPr lvl="1"/>
            <a:r>
              <a:rPr lang="nl-NL" smtClean="0"/>
              <a:t>behandelende arts</a:t>
            </a:r>
          </a:p>
          <a:p>
            <a:pPr lvl="1"/>
            <a:r>
              <a:rPr lang="nl-NL" smtClean="0"/>
              <a:t>controlearts van het ziekenfonds</a:t>
            </a:r>
          </a:p>
          <a:p>
            <a:pPr lvl="1"/>
            <a:r>
              <a:rPr lang="nl-NL" smtClean="0"/>
              <a:t>arbeidsarts</a:t>
            </a:r>
          </a:p>
          <a:p>
            <a:endParaRPr lang="nl-NL" smtClean="0"/>
          </a:p>
          <a:p>
            <a:r>
              <a:rPr lang="nl-NL" smtClean="0"/>
              <a:t>Hiervoor moet onder andere de elektronische communicatie tussen de verschillende partijen mogelijk gemaakt worden</a:t>
            </a:r>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34589081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15: Back2Work</a:t>
            </a:r>
            <a:endParaRPr lang="nl-BE" dirty="0"/>
          </a:p>
        </p:txBody>
      </p:sp>
      <p:sp>
        <p:nvSpPr>
          <p:cNvPr id="4099" name="Rectangle 3"/>
          <p:cNvSpPr>
            <a:spLocks noGrp="1" noChangeArrowheads="1"/>
          </p:cNvSpPr>
          <p:nvPr>
            <p:ph idx="1"/>
          </p:nvPr>
        </p:nvSpPr>
        <p:spPr/>
        <p:txBody>
          <a:bodyPr>
            <a:normAutofit lnSpcReduction="10000"/>
          </a:bodyPr>
          <a:lstStyle/>
          <a:p>
            <a:r>
              <a:rPr lang="nl-NL" dirty="0" smtClean="0"/>
              <a:t>Het </a:t>
            </a:r>
            <a:r>
              <a:rPr lang="nl-NL" dirty="0" err="1" smtClean="0">
                <a:solidFill>
                  <a:srgbClr val="087670"/>
                </a:solidFill>
              </a:rPr>
              <a:t>eHealth</a:t>
            </a:r>
            <a:r>
              <a:rPr lang="nl-NL" dirty="0" smtClean="0"/>
              <a:t>-platform zorgt voor de beveiligde omgeving waarin de communicatie tussen behandelende arts, arbeidsarts, adviserend arts en andere zorgverleners in alle vertrouwelijkheid kan plaatsvinden</a:t>
            </a:r>
          </a:p>
          <a:p>
            <a:pPr lvl="1"/>
            <a:r>
              <a:rPr lang="nl-NL" dirty="0" smtClean="0"/>
              <a:t>onder andere via zijn DAAS-</a:t>
            </a:r>
            <a:r>
              <a:rPr lang="nl-NL" dirty="0" err="1" smtClean="0"/>
              <a:t>webservice</a:t>
            </a:r>
            <a:r>
              <a:rPr lang="nl-NL" dirty="0" smtClean="0"/>
              <a:t> voor wat de identificatie betreft </a:t>
            </a:r>
          </a:p>
          <a:p>
            <a:pPr lvl="1"/>
            <a:r>
              <a:rPr lang="nl-NL" dirty="0" smtClean="0"/>
              <a:t>en via de </a:t>
            </a:r>
            <a:r>
              <a:rPr lang="nl-NL" dirty="0" err="1" smtClean="0">
                <a:solidFill>
                  <a:srgbClr val="087670"/>
                </a:solidFill>
              </a:rPr>
              <a:t>eHealth</a:t>
            </a:r>
            <a:r>
              <a:rPr lang="nl-NL" dirty="0" err="1" smtClean="0"/>
              <a:t>Box</a:t>
            </a:r>
            <a:r>
              <a:rPr lang="nl-NL" dirty="0" smtClean="0"/>
              <a:t> voor wat het communicatiekanaal betreft</a:t>
            </a:r>
          </a:p>
          <a:p>
            <a:r>
              <a:rPr lang="nl-NL" dirty="0"/>
              <a:t>Het project zit momenteel in een </a:t>
            </a:r>
            <a:r>
              <a:rPr lang="nl-NL" dirty="0" smtClean="0"/>
              <a:t>proeffase, de </a:t>
            </a:r>
            <a:r>
              <a:rPr lang="nl-NL" dirty="0" err="1"/>
              <a:t>webservice</a:t>
            </a:r>
            <a:r>
              <a:rPr lang="nl-NL" dirty="0"/>
              <a:t> staat nu in productie </a:t>
            </a:r>
            <a:r>
              <a:rPr lang="nl-NL" dirty="0" smtClean="0"/>
              <a:t>bij het </a:t>
            </a:r>
            <a:r>
              <a:rPr lang="nl-NL" dirty="0" smtClean="0">
                <a:solidFill>
                  <a:srgbClr val="087670"/>
                </a:solidFill>
              </a:rPr>
              <a:t>eHealth</a:t>
            </a:r>
            <a:r>
              <a:rPr lang="nl-NL" dirty="0"/>
              <a:t>-platform</a:t>
            </a:r>
            <a:r>
              <a:rPr lang="nl-NL" dirty="0" smtClean="0"/>
              <a:t> </a:t>
            </a:r>
            <a:r>
              <a:rPr lang="nl-NL" dirty="0"/>
              <a:t>en </a:t>
            </a:r>
            <a:r>
              <a:rPr lang="nl-NL" dirty="0" smtClean="0"/>
              <a:t>wordt geleidelijk opgenomen </a:t>
            </a:r>
            <a:r>
              <a:rPr lang="nl-NL" dirty="0"/>
              <a:t>in de verschillende medische </a:t>
            </a:r>
            <a:r>
              <a:rPr lang="nl-NL" dirty="0" smtClean="0"/>
              <a:t>softwarepakketten</a:t>
            </a:r>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spTree>
    <p:extLst>
      <p:ext uri="{BB962C8B-B14F-4D97-AF65-F5344CB8AC3E}">
        <p14:creationId xmlns:p14="http://schemas.microsoft.com/office/powerpoint/2010/main" val="385622846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77C9F2"/>
                </a:solidFill>
                <a:latin typeface="+mj-lt"/>
              </a:rPr>
              <a:t>Veranderingsbeheer: Nexus-effect</a:t>
            </a:r>
            <a:endParaRPr lang="nl-BE" dirty="0">
              <a:solidFill>
                <a:srgbClr val="77C9F2"/>
              </a:solidFill>
              <a:latin typeface="+mj-lt"/>
            </a:endParaRPr>
          </a:p>
        </p:txBody>
      </p:sp>
      <p:sp>
        <p:nvSpPr>
          <p:cNvPr id="6" name="Date Placeholder 5"/>
          <p:cNvSpPr>
            <a:spLocks noGrp="1"/>
          </p:cNvSpPr>
          <p:nvPr>
            <p:ph type="dt" sz="half" idx="2"/>
          </p:nvPr>
        </p:nvSpPr>
        <p:spPr/>
        <p:txBody>
          <a:bodyPr/>
          <a:lstStyle/>
          <a:p>
            <a:r>
              <a:rPr lang="fr-FR" smtClean="0"/>
              <a:t>15/03/2018</a:t>
            </a:r>
            <a:endParaRPr lang="fr-BE" dirty="0"/>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18890"/>
            <a:ext cx="5274154" cy="460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732240" y="5926477"/>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dirty="0">
                <a:latin typeface="Calibri" pitchFamily="34" charset="0"/>
              </a:rPr>
              <a:t>Bron: MIT Sloan</a:t>
            </a:r>
            <a:endParaRPr lang="en-US" altLang="fr-FR" sz="1400" dirty="0">
              <a:latin typeface="Calibri" pitchFamily="34"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1418283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smtClean="0"/>
              <a:t>Doel: versturen van het arbeidsongeschiktheidsattest, mits akkoord van de patiënt, vanuit de software van de huisarts naar de geïdentificeerde bestemmeling(en)</a:t>
            </a:r>
          </a:p>
          <a:p>
            <a:r>
              <a:rPr lang="nl-NL" smtClean="0"/>
              <a:t>Eerste fase van het project vanaf juni 2018 zal betrekking hebben op de arbeidsongeschiktheidsattesten bestemd voor</a:t>
            </a:r>
            <a:endParaRPr lang="fr-BE" smtClean="0"/>
          </a:p>
          <a:p>
            <a:pPr lvl="1"/>
            <a:r>
              <a:rPr lang="fr-BE" smtClean="0"/>
              <a:t>MEDEX</a:t>
            </a:r>
          </a:p>
          <a:p>
            <a:pPr lvl="1"/>
            <a:r>
              <a:rPr lang="fr-BE" smtClean="0"/>
              <a:t>medische dienst van HR RAIL</a:t>
            </a:r>
          </a:p>
          <a:p>
            <a:pPr lvl="1"/>
            <a:r>
              <a:rPr lang="fr-BE" smtClean="0"/>
              <a:t>medische dienst van de Politie</a:t>
            </a:r>
          </a:p>
          <a:p>
            <a:pPr lvl="1"/>
            <a:r>
              <a:rPr lang="fr-BE" smtClean="0"/>
              <a:t>medische diensten die de arbeidsongeschiktheden voor de (openbare of privé) werkgevers beheren</a:t>
            </a:r>
          </a:p>
          <a:p>
            <a:pPr lvl="1"/>
            <a:r>
              <a:rPr lang="fr-BE" smtClean="0"/>
              <a:t>ziekenfondsen</a:t>
            </a:r>
          </a:p>
          <a:p>
            <a:r>
              <a:rPr lang="fr-BE" smtClean="0"/>
              <a:t>Nadien uitbreiding naar alle werkgevers en scholen</a:t>
            </a:r>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70</a:t>
            </a:fld>
            <a:r>
              <a:rPr lang="fr-BE" smtClean="0"/>
              <a:t> -</a:t>
            </a:r>
            <a:endParaRPr lang="fr-BE" dirty="0"/>
          </a:p>
        </p:txBody>
      </p:sp>
    </p:spTree>
    <p:extLst>
      <p:ext uri="{BB962C8B-B14F-4D97-AF65-F5344CB8AC3E}">
        <p14:creationId xmlns:p14="http://schemas.microsoft.com/office/powerpoint/2010/main" val="375257918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15: </a:t>
            </a:r>
            <a:r>
              <a:rPr lang="fr-BE" dirty="0" err="1"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smtClean="0"/>
              <a:t>In eerste fase kunnen enkel de softwarepakketten van de huisartsen van deze mogelijkheid gebruik maken</a:t>
            </a:r>
          </a:p>
          <a:p>
            <a:r>
              <a:rPr lang="nl-NL" smtClean="0"/>
              <a:t>Na akkoord van de patiënt over het principe van het elektronisch versturen van het arbeidsongeschiktheids-attest krijgt de huisarts in zijn softwarepakket</a:t>
            </a:r>
          </a:p>
          <a:p>
            <a:pPr lvl="1"/>
            <a:r>
              <a:rPr lang="nl-NL" smtClean="0"/>
              <a:t>de lijst met de bestemmelingen van een arbeidsongeschiktheidsattest die werden geïdentificeerd na raadpleging van de authentieke bronnen</a:t>
            </a:r>
          </a:p>
          <a:p>
            <a:pPr lvl="1"/>
            <a:r>
              <a:rPr lang="nl-NL" smtClean="0"/>
              <a:t>het verzendingskanaal voor elk van hen</a:t>
            </a:r>
          </a:p>
          <a:p>
            <a:pPr lvl="1"/>
            <a:r>
              <a:rPr lang="nl-NL" smtClean="0"/>
              <a:t>het te gebruiken model van attest</a:t>
            </a:r>
          </a:p>
          <a:p>
            <a:r>
              <a:rPr lang="nl-NL" smtClean="0"/>
              <a:t>De burger/patiënt krijgt in zijn elektronische brievenbus eBox de lijst met de instanties waarnaar het attest werd gerouteerd</a:t>
            </a:r>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71</a:t>
            </a:fld>
            <a:r>
              <a:rPr lang="fr-BE" smtClean="0"/>
              <a:t> -</a:t>
            </a:r>
            <a:endParaRPr lang="fr-BE" dirty="0"/>
          </a:p>
        </p:txBody>
      </p:sp>
    </p:spTree>
    <p:extLst>
      <p:ext uri="{BB962C8B-B14F-4D97-AF65-F5344CB8AC3E}">
        <p14:creationId xmlns:p14="http://schemas.microsoft.com/office/powerpoint/2010/main" val="421158825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15: </a:t>
            </a:r>
            <a:r>
              <a:rPr lang="fr-BE" dirty="0" err="1" smtClean="0"/>
              <a:t>Mult-eMediatt</a:t>
            </a:r>
            <a:endParaRPr lang="nl-BE" dirty="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12" name="Content Placeholder 1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593067" y="1052513"/>
            <a:ext cx="3957865" cy="5256212"/>
          </a:xfrm>
          <a:prstGeom prst="rect">
            <a:avLst/>
          </a:prstGeom>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72</a:t>
            </a:fld>
            <a:r>
              <a:rPr lang="fr-BE" smtClean="0"/>
              <a:t> -</a:t>
            </a:r>
            <a:endParaRPr lang="fr-BE" dirty="0"/>
          </a:p>
        </p:txBody>
      </p:sp>
    </p:spTree>
    <p:extLst>
      <p:ext uri="{BB962C8B-B14F-4D97-AF65-F5344CB8AC3E}">
        <p14:creationId xmlns:p14="http://schemas.microsoft.com/office/powerpoint/2010/main" val="220518763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15: </a:t>
            </a:r>
            <a:r>
              <a:rPr lang="fr-BE" dirty="0" err="1" smtClean="0"/>
              <a:t>Mult-eMediatt</a:t>
            </a:r>
            <a:endParaRPr lang="nl-BE" dirty="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039811" y="1052513"/>
            <a:ext cx="3064378" cy="5256212"/>
          </a:xfrm>
          <a:prstGeom prst="rect">
            <a:avLst/>
          </a:prstGeom>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73</a:t>
            </a:fld>
            <a:r>
              <a:rPr lang="fr-BE" smtClean="0"/>
              <a:t> -</a:t>
            </a:r>
            <a:endParaRPr lang="fr-BE" dirty="0"/>
          </a:p>
        </p:txBody>
      </p:sp>
    </p:spTree>
    <p:extLst>
      <p:ext uri="{BB962C8B-B14F-4D97-AF65-F5344CB8AC3E}">
        <p14:creationId xmlns:p14="http://schemas.microsoft.com/office/powerpoint/2010/main" val="50856582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15: </a:t>
            </a:r>
            <a:r>
              <a:rPr lang="nl-BE" dirty="0" err="1" smtClean="0"/>
              <a:t>MyCareNet</a:t>
            </a:r>
            <a:r>
              <a:rPr lang="nl-BE" dirty="0" smtClean="0"/>
              <a:t> </a:t>
            </a:r>
            <a:r>
              <a:rPr lang="nl-BE" dirty="0" err="1" smtClean="0"/>
              <a:t>eAttest</a:t>
            </a:r>
            <a:r>
              <a:rPr lang="nl-BE" dirty="0" smtClean="0"/>
              <a:t> </a:t>
            </a:r>
            <a:endParaRPr lang="fr-BE" dirty="0"/>
          </a:p>
        </p:txBody>
      </p:sp>
      <p:sp>
        <p:nvSpPr>
          <p:cNvPr id="3" name="Content Placeholder 2"/>
          <p:cNvSpPr>
            <a:spLocks noGrp="1"/>
          </p:cNvSpPr>
          <p:nvPr>
            <p:ph idx="1"/>
          </p:nvPr>
        </p:nvSpPr>
        <p:spPr/>
        <p:txBody>
          <a:bodyPr>
            <a:normAutofit/>
          </a:bodyPr>
          <a:lstStyle/>
          <a:p>
            <a:r>
              <a:rPr lang="nl-NL" dirty="0"/>
              <a:t>B</a:t>
            </a:r>
            <a:r>
              <a:rPr lang="nl-NL" dirty="0" smtClean="0"/>
              <a:t>eveiligde elektronische gegevensuitwisseling van gestructureerde informatie tussen de professionele zorgverleners en de ziekenfondsen bij het aanbieden van diensten met toegevoegde waarde</a:t>
            </a:r>
          </a:p>
          <a:p>
            <a:pPr lvl="1"/>
            <a:r>
              <a:rPr lang="nl-NL" dirty="0" smtClean="0"/>
              <a:t>biedt aan zorgverleners de mogelijkheid om hun getuigschriften voor verstrekte hulp op elektronische wijze door te sturen naar de verzekeringsinstellingen voor de patiënten die niet tot het derde-betalerssysteem behoren</a:t>
            </a:r>
          </a:p>
          <a:p>
            <a:pPr lvl="1"/>
            <a:r>
              <a:rPr lang="nl-NL" dirty="0" smtClean="0"/>
              <a:t>initieel is de dienst enkel beschikbaar zijn voor huisartsen en hun volmachthebbers</a:t>
            </a:r>
          </a:p>
          <a:p>
            <a:pPr lvl="1"/>
            <a:endParaRPr lang="nl-NL" dirty="0" smtClean="0"/>
          </a:p>
          <a:p>
            <a:endParaRPr lang="nl-NL" dirty="0" smtClean="0"/>
          </a:p>
          <a:p>
            <a:endParaRPr lang="fr-BE" dirty="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74</a:t>
            </a:fld>
            <a:r>
              <a:rPr lang="fr-BE" smtClean="0"/>
              <a:t> -</a:t>
            </a:r>
            <a:endParaRPr lang="fr-BE" dirty="0"/>
          </a:p>
        </p:txBody>
      </p:sp>
    </p:spTree>
    <p:extLst>
      <p:ext uri="{BB962C8B-B14F-4D97-AF65-F5344CB8AC3E}">
        <p14:creationId xmlns:p14="http://schemas.microsoft.com/office/powerpoint/2010/main" val="18771639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Doelstellingen 2019</a:t>
            </a:r>
          </a:p>
          <a:p>
            <a:pPr lvl="1"/>
            <a:r>
              <a:rPr lang="nl-BE" dirty="0" smtClean="0"/>
              <a:t>veralgemeend gebruik van de </a:t>
            </a:r>
            <a:r>
              <a:rPr lang="nl-BE" dirty="0" err="1" smtClean="0">
                <a:solidFill>
                  <a:srgbClr val="087670"/>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zorgverstrekker</a:t>
            </a:r>
          </a:p>
          <a:p>
            <a:pPr lvl="1"/>
            <a:endParaRPr lang="nl-BE" dirty="0" smtClean="0"/>
          </a:p>
          <a:p>
            <a:r>
              <a:rPr lang="nl-BE" dirty="0" smtClean="0"/>
              <a:t>Verantwoordelijke organisatie: </a:t>
            </a:r>
            <a:r>
              <a:rPr lang="nl-BE" dirty="0" smtClean="0">
                <a:solidFill>
                  <a:srgbClr val="087670"/>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6" name="Date Placeholder 5"/>
          <p:cNvSpPr>
            <a:spLocks noGrp="1"/>
          </p:cNvSpPr>
          <p:nvPr>
            <p:ph type="dt" sz="half" idx="2"/>
          </p:nvPr>
        </p:nvSpPr>
        <p:spPr/>
        <p:txBody>
          <a:bodyPr/>
          <a:lstStyle/>
          <a:p>
            <a:r>
              <a:rPr lang="fr-FR" smtClean="0"/>
              <a:t>15/03/2018</a:t>
            </a:r>
            <a:endParaRPr lang="fr-BE" dirty="0"/>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4077717371"/>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lstStyle/>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9" name="Picture 8" descr="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39561"/>
            <a:ext cx="7056784" cy="4909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176" y="5949280"/>
            <a:ext cx="1584176" cy="276999"/>
          </a:xfrm>
          <a:prstGeom prst="rect">
            <a:avLst/>
          </a:prstGeom>
          <a:noFill/>
        </p:spPr>
        <p:txBody>
          <a:bodyPr wrap="square" rtlCol="0">
            <a:spAutoFit/>
          </a:bodyPr>
          <a:lstStyle/>
          <a:p>
            <a:pPr algn="r"/>
            <a:r>
              <a:rPr lang="fr-BE" sz="1200" dirty="0" err="1">
                <a:solidFill>
                  <a:schemeClr val="tx1">
                    <a:lumMod val="65000"/>
                    <a:lumOff val="35000"/>
                  </a:schemeClr>
                </a:solidFill>
              </a:rPr>
              <a:t>c</a:t>
            </a:r>
            <a:r>
              <a:rPr lang="fr-BE" sz="1200" dirty="0" err="1" smtClean="0">
                <a:solidFill>
                  <a:schemeClr val="tx1">
                    <a:lumMod val="65000"/>
                    <a:lumOff val="35000"/>
                  </a:schemeClr>
                </a:solidFill>
              </a:rPr>
              <a:t>ijfers</a:t>
            </a:r>
            <a:r>
              <a:rPr lang="fr-BE" sz="1200" dirty="0" smtClean="0">
                <a:solidFill>
                  <a:schemeClr val="tx1">
                    <a:lumMod val="65000"/>
                    <a:lumOff val="35000"/>
                  </a:schemeClr>
                </a:solidFill>
              </a:rPr>
              <a:t> op 12/02/2018</a:t>
            </a:r>
            <a:endParaRPr lang="fr-BE" sz="1200" dirty="0">
              <a:solidFill>
                <a:schemeClr val="tx1">
                  <a:lumMod val="65000"/>
                  <a:lumOff val="35000"/>
                </a:schemeClr>
              </a:solidFill>
            </a:endParaRPr>
          </a:p>
        </p:txBody>
      </p:sp>
      <p:pic>
        <p:nvPicPr>
          <p:cNvPr id="10"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76</a:t>
            </a:fld>
            <a:r>
              <a:rPr lang="fr-BE" smtClean="0"/>
              <a:t> -</a:t>
            </a:r>
            <a:endParaRPr lang="fr-BE" dirty="0"/>
          </a:p>
        </p:txBody>
      </p:sp>
    </p:spTree>
    <p:extLst>
      <p:ext uri="{BB962C8B-B14F-4D97-AF65-F5344CB8AC3E}">
        <p14:creationId xmlns:p14="http://schemas.microsoft.com/office/powerpoint/2010/main" val="63308420"/>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3" name="Content Placeholder 2"/>
          <p:cNvSpPr>
            <a:spLocks noGrp="1"/>
          </p:cNvSpPr>
          <p:nvPr>
            <p:ph idx="1"/>
          </p:nvPr>
        </p:nvSpPr>
        <p:spPr/>
        <p:txBody>
          <a:bodyPr>
            <a:normAutofit/>
          </a:bodyPr>
          <a:lstStyle/>
          <a:p>
            <a:r>
              <a:rPr lang="nl-BE" dirty="0" smtClean="0"/>
              <a:t>Adresboek</a:t>
            </a:r>
          </a:p>
          <a:p>
            <a:pPr lvl="1"/>
            <a:r>
              <a:rPr lang="nl-BE" dirty="0" smtClean="0"/>
              <a:t>laat toe aan iedere verzender van een bericht t.a.v. een zorgverlener om te bepalen welk type kanaal daartoe het meest geschikt is alsook de nuttige gegevens</a:t>
            </a:r>
          </a:p>
          <a:p>
            <a:pPr lvl="2"/>
            <a:r>
              <a:rPr lang="nl-BE" dirty="0" smtClean="0"/>
              <a:t>voor een mededeling van medische gegevens &gt; verplicht gebruik van </a:t>
            </a:r>
            <a:r>
              <a:rPr lang="nl-BE" dirty="0" err="1" smtClean="0">
                <a:solidFill>
                  <a:srgbClr val="087670"/>
                </a:solidFill>
              </a:rPr>
              <a:t>eHealth</a:t>
            </a:r>
            <a:r>
              <a:rPr lang="nl-BE" dirty="0" err="1" smtClean="0"/>
              <a:t>Box</a:t>
            </a:r>
            <a:endParaRPr lang="nl-BE" dirty="0" smtClean="0"/>
          </a:p>
          <a:p>
            <a:pPr lvl="2"/>
            <a:r>
              <a:rPr lang="nl-BE" dirty="0" smtClean="0"/>
              <a:t>voor een administratieve mededeling (stage, erkenning, …) &gt; mogelijkheid om een gewoon e-mailadres te gebruiken en als geen enkel gegeven beschikbaar is &gt; verzending via de post (papier)</a:t>
            </a:r>
          </a:p>
          <a:p>
            <a:pPr lvl="2"/>
            <a:r>
              <a:rPr lang="nl-BE" dirty="0" smtClean="0"/>
              <a:t>beschikbare gegevens in adresboek zijn afkomstig van </a:t>
            </a:r>
            <a:r>
              <a:rPr lang="nl-BE" dirty="0" err="1" smtClean="0"/>
              <a:t>CoBRHA</a:t>
            </a:r>
            <a:endParaRPr lang="nl-BE" dirty="0" smtClean="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77</a:t>
            </a:fld>
            <a:r>
              <a:rPr lang="fr-BE" smtClean="0"/>
              <a:t> -</a:t>
            </a:r>
            <a:endParaRPr lang="fr-BE" dirty="0"/>
          </a:p>
        </p:txBody>
      </p:sp>
    </p:spTree>
    <p:extLst>
      <p:ext uri="{BB962C8B-B14F-4D97-AF65-F5344CB8AC3E}">
        <p14:creationId xmlns:p14="http://schemas.microsoft.com/office/powerpoint/2010/main" val="2545613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solidFill>
                  <a:srgbClr val="77C9F2"/>
                </a:solidFill>
                <a:latin typeface="+mj-lt"/>
              </a:rPr>
              <a:t>Actie 17: UPPAD</a:t>
            </a:r>
            <a:endParaRPr lang="fr-BE" dirty="0">
              <a:solidFill>
                <a:srgbClr val="77C9F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9" y="1268760"/>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r>
              <a:rPr lang="fr-FR" smtClean="0"/>
              <a:t>15/03/2018</a:t>
            </a:r>
            <a:endParaRPr lang="fr-BE"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78</a:t>
            </a:fld>
            <a:r>
              <a:rPr lang="fr-BE" smtClean="0"/>
              <a:t> -</a:t>
            </a:r>
            <a:endParaRPr lang="fr-BE" dirty="0"/>
          </a:p>
        </p:txBody>
      </p:sp>
    </p:spTree>
    <p:extLst>
      <p:ext uri="{BB962C8B-B14F-4D97-AF65-F5344CB8AC3E}">
        <p14:creationId xmlns:p14="http://schemas.microsoft.com/office/powerpoint/2010/main" val="39286837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a:t>
            </a:r>
            <a:r>
              <a:rPr lang="nl-BE" dirty="0"/>
              <a:t>: UPPAD</a:t>
            </a:r>
          </a:p>
        </p:txBody>
      </p:sp>
      <p:sp>
        <p:nvSpPr>
          <p:cNvPr id="3" name="Content Placeholder 2"/>
          <p:cNvSpPr>
            <a:spLocks noGrp="1"/>
          </p:cNvSpPr>
          <p:nvPr>
            <p:ph idx="1"/>
          </p:nvPr>
        </p:nvSpPr>
        <p:spPr/>
        <p:txBody>
          <a:bodyPr>
            <a:normAutofit/>
          </a:bodyPr>
          <a:lstStyle/>
          <a:p>
            <a:endParaRPr lang="nl-BE" sz="2400" dirty="0" smtClean="0"/>
          </a:p>
          <a:p>
            <a:r>
              <a:rPr lang="nl-BE" sz="2400" dirty="0" smtClean="0"/>
              <a:t>UPPAD </a:t>
            </a:r>
            <a:r>
              <a:rPr lang="nl-BE" sz="2400" dirty="0"/>
              <a:t>→ Unique Portal </a:t>
            </a:r>
            <a:r>
              <a:rPr lang="nl-BE" sz="2400" dirty="0" err="1"/>
              <a:t>for</a:t>
            </a:r>
            <a:r>
              <a:rPr lang="nl-BE" sz="2400" dirty="0"/>
              <a:t> Professionals </a:t>
            </a:r>
            <a:r>
              <a:rPr lang="nl-BE" sz="2400" dirty="0" err="1"/>
              <a:t>for</a:t>
            </a:r>
            <a:r>
              <a:rPr lang="nl-BE" sz="2400" dirty="0"/>
              <a:t> </a:t>
            </a:r>
            <a:r>
              <a:rPr lang="nl-BE" sz="2400" dirty="0" err="1"/>
              <a:t>Administrative</a:t>
            </a:r>
            <a:r>
              <a:rPr lang="nl-BE" sz="2400" dirty="0"/>
              <a:t> </a:t>
            </a:r>
            <a:r>
              <a:rPr lang="nl-BE" sz="2400" dirty="0" smtClean="0"/>
              <a:t>Data</a:t>
            </a:r>
          </a:p>
          <a:p>
            <a:endParaRPr lang="nl-BE" sz="2400" dirty="0"/>
          </a:p>
          <a:p>
            <a:r>
              <a:rPr lang="nl-BE" sz="2400" dirty="0"/>
              <a:t>Centrale plaats (website) waar individuele zorgverleners hun eigen administratieve gegevens kunnen raadplegen (bv. visum, erkenning, …) zoals ze gekend zijn bij de overheden (authentieke bronnen</a:t>
            </a:r>
            <a:r>
              <a:rPr lang="nl-BE" sz="2400" dirty="0" smtClean="0"/>
              <a:t>)</a:t>
            </a:r>
          </a:p>
          <a:p>
            <a:endParaRPr lang="nl-BE" sz="2400" dirty="0"/>
          </a:p>
          <a:p>
            <a:r>
              <a:rPr lang="nl-BE" sz="2400" dirty="0"/>
              <a:t>Gegevens komen uit </a:t>
            </a:r>
            <a:r>
              <a:rPr lang="nl-BE" sz="2400" dirty="0" err="1" smtClean="0"/>
              <a:t>CoBRHA</a:t>
            </a:r>
            <a:endParaRPr lang="nl-BE" sz="2400" dirty="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79</a:t>
            </a:fld>
            <a:r>
              <a:rPr lang="fr-BE" smtClean="0"/>
              <a:t> -</a:t>
            </a:r>
            <a:endParaRPr lang="fr-BE" dirty="0"/>
          </a:p>
        </p:txBody>
      </p:sp>
    </p:spTree>
    <p:extLst>
      <p:ext uri="{BB962C8B-B14F-4D97-AF65-F5344CB8AC3E}">
        <p14:creationId xmlns:p14="http://schemas.microsoft.com/office/powerpoint/2010/main" val="2730086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Detail op www.plan-egezondheid.be</a:t>
            </a:r>
            <a:endParaRPr lang="nl-BE" dirty="0"/>
          </a:p>
        </p:txBody>
      </p:sp>
      <p:sp>
        <p:nvSpPr>
          <p:cNvPr id="16387" name="Content Placeholder 2"/>
          <p:cNvSpPr>
            <a:spLocks noGrp="1"/>
          </p:cNvSpPr>
          <p:nvPr>
            <p:ph idx="1"/>
          </p:nvPr>
        </p:nvSpPr>
        <p:spPr/>
        <p:txBody>
          <a:bodyPr/>
          <a:lstStyle/>
          <a:p>
            <a:endParaRPr lang="en-US" altLang="en-US" smtClean="0"/>
          </a:p>
          <a:p>
            <a:endParaRPr lang="en-US" altLang="en-US" dirty="0" smtClean="0"/>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12843295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a:t>
            </a:r>
            <a:r>
              <a:rPr lang="nl-BE" dirty="0"/>
              <a:t>: UPPAD</a:t>
            </a:r>
          </a:p>
        </p:txBody>
      </p:sp>
      <p:sp>
        <p:nvSpPr>
          <p:cNvPr id="3" name="Content Placeholder 2"/>
          <p:cNvSpPr>
            <a:spLocks noGrp="1"/>
          </p:cNvSpPr>
          <p:nvPr>
            <p:ph idx="1"/>
          </p:nvPr>
        </p:nvSpPr>
        <p:spPr/>
        <p:txBody>
          <a:bodyPr>
            <a:normAutofit fontScale="92500"/>
          </a:bodyPr>
          <a:lstStyle/>
          <a:p>
            <a:r>
              <a:rPr lang="nl-BE" sz="2400" dirty="0" smtClean="0"/>
              <a:t>Mogelijkheid </a:t>
            </a:r>
            <a:r>
              <a:rPr lang="nl-BE" sz="2400" dirty="0"/>
              <a:t>om zelf (als zorgverlener) bepaalde gegevens te wijzigen via achterliggende applicaties bij de Authentieke </a:t>
            </a:r>
            <a:r>
              <a:rPr lang="nl-BE" sz="2400" dirty="0" smtClean="0"/>
              <a:t>bronnen</a:t>
            </a:r>
          </a:p>
          <a:p>
            <a:endParaRPr lang="nl-BE" sz="2400" dirty="0"/>
          </a:p>
          <a:p>
            <a:r>
              <a:rPr lang="nl-BE" sz="2400" dirty="0"/>
              <a:t>Mogelijkheid om administratieve processen elektronisch op te starten (bv. aanvraag erkenning) of informatieve pagina’s te raadplegen (</a:t>
            </a:r>
            <a:r>
              <a:rPr lang="nl-BE" sz="2400" dirty="0" smtClean="0"/>
              <a:t>bv. </a:t>
            </a:r>
            <a:r>
              <a:rPr lang="nl-BE" sz="2400" dirty="0"/>
              <a:t>procedures op de website van de FOD VVVL</a:t>
            </a:r>
            <a:r>
              <a:rPr lang="nl-BE" sz="2400" dirty="0" smtClean="0"/>
              <a:t>)</a:t>
            </a:r>
          </a:p>
          <a:p>
            <a:endParaRPr lang="nl-BE" sz="2400" dirty="0"/>
          </a:p>
          <a:p>
            <a:r>
              <a:rPr lang="nl-BE" sz="2400" dirty="0"/>
              <a:t>UPPAD vervangt in geen geval de applicaties/procedures die bestaan bij de verschillende “authentieke bronnen”</a:t>
            </a:r>
          </a:p>
          <a:p>
            <a:pPr marL="0" indent="0">
              <a:buNone/>
            </a:pPr>
            <a:endParaRPr lang="nl-BE" sz="2400" dirty="0"/>
          </a:p>
          <a:p>
            <a:r>
              <a:rPr lang="nl-BE" sz="2400" dirty="0"/>
              <a:t>In UPPAD zelf kan een zorgverlener geen gegevens aanpassen</a:t>
            </a:r>
          </a:p>
          <a:p>
            <a:pPr lvl="1"/>
            <a:r>
              <a:rPr lang="nl-BE" sz="2000" dirty="0"/>
              <a:t>de zorgverlener wordt vanuit UPPAD immers enkel verwezen naar de juiste toepassing / informatie zoals die beschikbaar is bij de authentieke bronnen (= enkel toegangspoort)</a:t>
            </a:r>
            <a:endParaRPr lang="en-US" sz="2000" dirty="0"/>
          </a:p>
          <a:p>
            <a:endParaRPr lang="nl-BE" sz="2400" dirty="0" smtClean="0"/>
          </a:p>
          <a:p>
            <a:endParaRPr lang="en-US" sz="2400" dirty="0"/>
          </a:p>
        </p:txBody>
      </p:sp>
      <p:sp>
        <p:nvSpPr>
          <p:cNvPr id="8" name="Date Placeholder 7"/>
          <p:cNvSpPr>
            <a:spLocks noGrp="1"/>
          </p:cNvSpPr>
          <p:nvPr>
            <p:ph type="dt" sz="half" idx="2"/>
          </p:nvPr>
        </p:nvSpPr>
        <p:spPr/>
        <p:txBody>
          <a:bodyPr/>
          <a:lstStyle/>
          <a:p>
            <a:r>
              <a:rPr lang="fr-FR" smtClean="0"/>
              <a:t>15/03/2018</a:t>
            </a:r>
            <a:endParaRPr lang="fr-B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80</a:t>
            </a:fld>
            <a:r>
              <a:rPr lang="fr-BE" smtClean="0"/>
              <a:t> -</a:t>
            </a:r>
            <a:endParaRPr lang="fr-BE" dirty="0"/>
          </a:p>
        </p:txBody>
      </p:sp>
    </p:spTree>
    <p:extLst>
      <p:ext uri="{BB962C8B-B14F-4D97-AF65-F5344CB8AC3E}">
        <p14:creationId xmlns:p14="http://schemas.microsoft.com/office/powerpoint/2010/main" val="16676618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19: mobile health</a:t>
            </a:r>
            <a:endParaRPr lang="nl-BE" dirty="0"/>
          </a:p>
        </p:txBody>
      </p:sp>
      <p:sp>
        <p:nvSpPr>
          <p:cNvPr id="3" name="Content Placeholder 2"/>
          <p:cNvSpPr>
            <a:spLocks noGrp="1"/>
          </p:cNvSpPr>
          <p:nvPr>
            <p:ph idx="1"/>
          </p:nvPr>
        </p:nvSpPr>
        <p:spPr/>
        <p:txBody>
          <a:bodyPr>
            <a:normAutofit fontScale="92500"/>
          </a:bodyPr>
          <a:lstStyle/>
          <a:p>
            <a:r>
              <a:rPr lang="nl-BE" smtClean="0"/>
              <a:t>Doelstellingen 2019</a:t>
            </a:r>
          </a:p>
          <a:p>
            <a:pPr lvl="1"/>
            <a:r>
              <a:rPr lang="nl-BE" smtClean="0"/>
              <a:t>kader voor de mHealth-acties &gt; efficiënte implementatie</a:t>
            </a:r>
          </a:p>
          <a:p>
            <a:pPr lvl="1"/>
            <a:r>
              <a:rPr lang="nl-BE" smtClean="0"/>
              <a:t>ondersteuning van de zorg die gebruik maakt van mHealth-toepassingen</a:t>
            </a:r>
          </a:p>
          <a:p>
            <a:pPr lvl="1"/>
            <a:r>
              <a:rPr lang="nl-BE" smtClean="0"/>
              <a:t>juridisch, financieel en organisatorisch kader integreren in de bestaande en nieuwe zorgafspraken</a:t>
            </a:r>
          </a:p>
          <a:p>
            <a:pPr lvl="1"/>
            <a:r>
              <a:rPr lang="nl-BE" smtClean="0"/>
              <a:t>integratie van de eHealth-diensten in mHealth</a:t>
            </a:r>
          </a:p>
          <a:p>
            <a:pPr lvl="1"/>
            <a:r>
              <a:rPr lang="nl-BE" smtClean="0"/>
              <a:t>de kwaliteit en de toegankelijkheid van mHealth ondersteunen</a:t>
            </a:r>
          </a:p>
          <a:p>
            <a:pPr lvl="1"/>
            <a:r>
              <a:rPr lang="nl-BE" smtClean="0"/>
              <a:t>vanuit use cases (diabetes, cardiovasculair, ...) werken</a:t>
            </a:r>
          </a:p>
          <a:p>
            <a:r>
              <a:rPr lang="nl-BE" smtClean="0"/>
              <a:t>Verantwoordelijke instellingen</a:t>
            </a:r>
          </a:p>
          <a:p>
            <a:pPr lvl="1"/>
            <a:r>
              <a:rPr lang="nl-BE" altLang="en-US" smtClean="0"/>
              <a:t>FAGG (certificatie medische hulpmiddelen)</a:t>
            </a:r>
          </a:p>
          <a:p>
            <a:pPr lvl="1"/>
            <a:r>
              <a:rPr lang="nl-BE" altLang="en-US" smtClean="0"/>
              <a:t>RIZIV (terugbetaling)</a:t>
            </a:r>
          </a:p>
          <a:p>
            <a:pPr lvl="1"/>
            <a:r>
              <a:rPr lang="nl-BE" altLang="en-US" smtClean="0"/>
              <a:t>eHealth</a:t>
            </a:r>
            <a:r>
              <a:rPr lang="nl-BE" smtClean="0"/>
              <a:t>-platform (technische aspecten)</a:t>
            </a:r>
          </a:p>
          <a:p>
            <a:endParaRPr lang="nl-BE" smtClean="0"/>
          </a:p>
          <a:p>
            <a:endParaRPr lang="nl-BE" dirty="0"/>
          </a:p>
        </p:txBody>
      </p:sp>
      <p:sp>
        <p:nvSpPr>
          <p:cNvPr id="8" name="Date Placeholder 7"/>
          <p:cNvSpPr>
            <a:spLocks noGrp="1"/>
          </p:cNvSpPr>
          <p:nvPr>
            <p:ph type="dt" sz="half" idx="2"/>
          </p:nvPr>
        </p:nvSpPr>
        <p:spPr/>
        <p:txBody>
          <a:bodyPr/>
          <a:lstStyle/>
          <a:p>
            <a:r>
              <a:rPr lang="fr-FR" smtClean="0"/>
              <a:t>15/03/2018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81</a:t>
            </a:fld>
            <a:r>
              <a:rPr lang="fr-BE" smtClean="0"/>
              <a:t> -</a:t>
            </a:r>
            <a:endParaRPr lang="fr-BE" dirty="0"/>
          </a:p>
        </p:txBody>
      </p:sp>
    </p:spTree>
    <p:extLst>
      <p:ext uri="{BB962C8B-B14F-4D97-AF65-F5344CB8AC3E}">
        <p14:creationId xmlns:p14="http://schemas.microsoft.com/office/powerpoint/2010/main" val="30632069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smtClean="0"/>
              <a:t>Actie 19: mobile health</a:t>
            </a:r>
            <a:endParaRPr lang="nl-BE" altLang="en-US" dirty="0">
              <a:sym typeface="Arial" charset="0"/>
            </a:endParaRPr>
          </a:p>
        </p:txBody>
      </p:sp>
      <p:sp>
        <p:nvSpPr>
          <p:cNvPr id="67587" name="Content Placeholder 3"/>
          <p:cNvSpPr>
            <a:spLocks noGrp="1"/>
          </p:cNvSpPr>
          <p:nvPr>
            <p:ph idx="1"/>
          </p:nvPr>
        </p:nvSpPr>
        <p:spPr/>
        <p:txBody>
          <a:bodyPr>
            <a:normAutofit fontScale="92500" lnSpcReduction="10000"/>
          </a:bodyPr>
          <a:lstStyle/>
          <a:p>
            <a:r>
              <a:rPr lang="nl-BE" altLang="en-US" smtClean="0"/>
              <a:t>Klemtoon op mHealth-toepassingen die in het gezondheidszorgsysteem kunnen worden geïntegreerd</a:t>
            </a:r>
          </a:p>
          <a:p>
            <a:r>
              <a:rPr lang="nl-BE" altLang="en-US" smtClean="0"/>
              <a:t>5 prioritaire use cases, gekozen op basis van hun impact (aantal patiënten x ernst) en de beschikbare technische tools van mHealth</a:t>
            </a:r>
          </a:p>
          <a:p>
            <a:pPr lvl="2"/>
            <a:r>
              <a:rPr lang="nl-NL" smtClean="0"/>
              <a:t>stroke</a:t>
            </a:r>
          </a:p>
          <a:p>
            <a:pPr lvl="2"/>
            <a:r>
              <a:rPr lang="nl-NL" smtClean="0"/>
              <a:t>diabetes</a:t>
            </a:r>
          </a:p>
          <a:p>
            <a:pPr lvl="2"/>
            <a:r>
              <a:rPr lang="nl-NL" smtClean="0"/>
              <a:t>chronische pijn</a:t>
            </a:r>
          </a:p>
          <a:p>
            <a:pPr lvl="2"/>
            <a:r>
              <a:rPr lang="nl-NL" smtClean="0"/>
              <a:t>geestelijke gezondheidszorg</a:t>
            </a:r>
          </a:p>
          <a:p>
            <a:pPr lvl="2"/>
            <a:r>
              <a:rPr lang="nl-NL" smtClean="0"/>
              <a:t>cardiovasculaire aandoeningen</a:t>
            </a:r>
            <a:endParaRPr lang="nl-BE" altLang="en-US" smtClean="0"/>
          </a:p>
          <a:p>
            <a:r>
              <a:rPr lang="nl-BE" altLang="en-US" smtClean="0"/>
              <a:t>De werking en de resultaten van deze cases worden publiek gedeeld en meteen in een concrete marktsituatie toegepast &gt; zij krijgen de beleidsgarantie van inbedding in het Belgische zorgsysteem</a:t>
            </a:r>
          </a:p>
          <a:p>
            <a:endParaRPr lang="nl-BE" altLang="en-US" smtClean="0"/>
          </a:p>
          <a:p>
            <a:endParaRPr lang="nl-BE" altLang="en-US" smtClean="0"/>
          </a:p>
          <a:p>
            <a:endParaRPr lang="nl-BE" altLang="en-US" smtClean="0"/>
          </a:p>
          <a:p>
            <a:endParaRPr lang="nl-BE" altLang="en-US" dirty="0" smtClean="0"/>
          </a:p>
        </p:txBody>
      </p:sp>
      <p:sp>
        <p:nvSpPr>
          <p:cNvPr id="4" name="Date Placeholder 3"/>
          <p:cNvSpPr>
            <a:spLocks noGrp="1"/>
          </p:cNvSpPr>
          <p:nvPr>
            <p:ph type="dt" sz="half" idx="2"/>
          </p:nvPr>
        </p:nvSpPr>
        <p:spPr/>
        <p:txBody>
          <a:bodyPr/>
          <a:lstStyle/>
          <a:p>
            <a:r>
              <a:rPr lang="fr-FR" smtClean="0"/>
              <a:t>15/03/2018</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82</a:t>
            </a:fld>
            <a:r>
              <a:rPr lang="fr-BE" smtClean="0"/>
              <a:t> -</a:t>
            </a:r>
            <a:endParaRPr lang="fr-BE" dirty="0"/>
          </a:p>
        </p:txBody>
      </p:sp>
    </p:spTree>
    <p:extLst>
      <p:ext uri="{BB962C8B-B14F-4D97-AF65-F5344CB8AC3E}">
        <p14:creationId xmlns:p14="http://schemas.microsoft.com/office/powerpoint/2010/main" val="40571323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a:t>
            </a:r>
            <a:r>
              <a:rPr lang="nl-BE" dirty="0"/>
              <a:t>h</a:t>
            </a:r>
            <a:r>
              <a:rPr lang="nl-BE" dirty="0" smtClean="0"/>
              <a:t>ealth</a:t>
            </a:r>
            <a:endParaRPr lang="nl-BE" altLang="en-US" dirty="0">
              <a:sym typeface="Arial" charset="0"/>
            </a:endParaRPr>
          </a:p>
        </p:txBody>
      </p:sp>
      <p:sp>
        <p:nvSpPr>
          <p:cNvPr id="4" name="Content Placeholder 3"/>
          <p:cNvSpPr>
            <a:spLocks noGrp="1"/>
          </p:cNvSpPr>
          <p:nvPr>
            <p:ph idx="1"/>
          </p:nvPr>
        </p:nvSpPr>
        <p:spPr/>
        <p:txBody>
          <a:bodyPr>
            <a:normAutofit/>
          </a:bodyPr>
          <a:lstStyle/>
          <a:p>
            <a:r>
              <a:rPr lang="nl-NL" dirty="0"/>
              <a:t>Geselecteerde proefprojecten</a:t>
            </a:r>
          </a:p>
          <a:p>
            <a:pPr lvl="1"/>
            <a:r>
              <a:rPr lang="nl-NL" dirty="0" smtClean="0"/>
              <a:t>uit </a:t>
            </a:r>
            <a:r>
              <a:rPr lang="nl-NL" dirty="0"/>
              <a:t>de 98 ontvangen voorstellen selecteerde een werkgroep </a:t>
            </a:r>
            <a:r>
              <a:rPr lang="nl-NL" dirty="0" smtClean="0">
                <a:solidFill>
                  <a:srgbClr val="525252"/>
                </a:solidFill>
              </a:rPr>
              <a:t>uiteindelijk </a:t>
            </a:r>
            <a:r>
              <a:rPr lang="nl-NL" dirty="0">
                <a:solidFill>
                  <a:srgbClr val="525252"/>
                </a:solidFill>
              </a:rPr>
              <a:t>24 </a:t>
            </a:r>
            <a:r>
              <a:rPr lang="nl-NL" dirty="0" smtClean="0">
                <a:solidFill>
                  <a:srgbClr val="525252"/>
                </a:solidFill>
              </a:rPr>
              <a:t>projecten, gespreid </a:t>
            </a:r>
            <a:r>
              <a:rPr lang="nl-NL" dirty="0">
                <a:solidFill>
                  <a:srgbClr val="525252"/>
                </a:solidFill>
              </a:rPr>
              <a:t>over verschillende zorgdomeinen</a:t>
            </a:r>
          </a:p>
          <a:p>
            <a:pPr lvl="1"/>
            <a:r>
              <a:rPr lang="nl-NL" dirty="0" smtClean="0"/>
              <a:t>bij </a:t>
            </a:r>
            <a:r>
              <a:rPr lang="nl-NL" dirty="0"/>
              <a:t>de uitvoering ervan slaan verschillende zorgactoren de handen in elkaar: ziekenfondsen, ziekenhuizen, thuiszorgdiensten, huisartsenkringen, enz.</a:t>
            </a:r>
          </a:p>
          <a:p>
            <a:endParaRPr lang="nl-NL" dirty="0"/>
          </a:p>
        </p:txBody>
      </p:sp>
      <p:sp>
        <p:nvSpPr>
          <p:cNvPr id="5" name="Date Placeholder 4"/>
          <p:cNvSpPr>
            <a:spLocks noGrp="1"/>
          </p:cNvSpPr>
          <p:nvPr>
            <p:ph type="dt" sz="half" idx="2"/>
          </p:nvPr>
        </p:nvSpPr>
        <p:spPr/>
        <p:txBody>
          <a:bodyPr/>
          <a:lstStyle/>
          <a:p>
            <a:r>
              <a:rPr lang="fr-FR" smtClean="0"/>
              <a:t>15/03/2018</a:t>
            </a:r>
            <a:endParaRPr lang="fr-BE" dirty="0"/>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83</a:t>
            </a:fld>
            <a:r>
              <a:rPr lang="fr-BE" smtClean="0"/>
              <a:t> -</a:t>
            </a:r>
            <a:endParaRPr lang="fr-BE" dirty="0"/>
          </a:p>
        </p:txBody>
      </p:sp>
    </p:spTree>
    <p:extLst>
      <p:ext uri="{BB962C8B-B14F-4D97-AF65-F5344CB8AC3E}">
        <p14:creationId xmlns:p14="http://schemas.microsoft.com/office/powerpoint/2010/main" val="6806058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19: mobile </a:t>
            </a:r>
            <a:r>
              <a:rPr lang="nl-BE" dirty="0"/>
              <a:t>h</a:t>
            </a:r>
            <a:r>
              <a:rPr lang="nl-BE" dirty="0" smtClean="0"/>
              <a:t>ealth - voorbeeld van project </a:t>
            </a:r>
            <a:endParaRPr lang="nl-BE" dirty="0"/>
          </a:p>
        </p:txBody>
      </p:sp>
      <p:sp>
        <p:nvSpPr>
          <p:cNvPr id="77827" name="Content Placeholder 2"/>
          <p:cNvSpPr>
            <a:spLocks noGrp="1"/>
          </p:cNvSpPr>
          <p:nvPr>
            <p:ph idx="1"/>
          </p:nvPr>
        </p:nvSpPr>
        <p:spPr/>
        <p:txBody>
          <a:bodyPr>
            <a:normAutofit fontScale="77500" lnSpcReduction="20000"/>
          </a:bodyPr>
          <a:lstStyle/>
          <a:p>
            <a:r>
              <a:rPr lang="nl-NL" smtClean="0"/>
              <a:t>CardioCoach</a:t>
            </a:r>
          </a:p>
          <a:p>
            <a:pPr lvl="1"/>
            <a:r>
              <a:rPr lang="nl-BE" smtClean="0"/>
              <a:t>Domein: Cardiologie</a:t>
            </a:r>
            <a:endParaRPr lang="fr-BE" smtClean="0"/>
          </a:p>
          <a:p>
            <a:pPr lvl="1"/>
            <a:r>
              <a:rPr lang="nl-BE" smtClean="0"/>
              <a:t>Deelnemers: Wit-Gele Kruis Antwerpen, AZ Sint-Maarten</a:t>
            </a:r>
            <a:endParaRPr lang="fr-BE" smtClean="0"/>
          </a:p>
          <a:p>
            <a:pPr lvl="1"/>
            <a:r>
              <a:rPr lang="nl-BE" smtClean="0"/>
              <a:t>Start: 01/05/2017</a:t>
            </a:r>
            <a:endParaRPr lang="fr-BE" smtClean="0"/>
          </a:p>
          <a:p>
            <a:pPr lvl="1"/>
            <a:r>
              <a:rPr lang="nl-BE" smtClean="0"/>
              <a:t>Beschrijving</a:t>
            </a:r>
            <a:endParaRPr lang="fr-BE" smtClean="0"/>
          </a:p>
          <a:p>
            <a:pPr lvl="2"/>
            <a:r>
              <a:rPr lang="nl-BE" smtClean="0"/>
              <a:t>beoogt een intensieve interdisciplinaire samenwerking tussen thuisverpleegkundigen, huisartsen, specialisten, apothekers, mantelzorgers en patiënten om zo de patiënt vanop afstand te begeleiden naar een beter, veiliger en efficiënter geneesmiddelengebruik</a:t>
            </a:r>
          </a:p>
          <a:p>
            <a:pPr lvl="2"/>
            <a:r>
              <a:rPr lang="nl-BE" smtClean="0"/>
              <a:t>moet leiden tot een verbetering van de levenskwaliteit en de zelfredzaamheid van patiënten en het moet complicaties helpen voorkomen</a:t>
            </a:r>
            <a:endParaRPr lang="fr-BE" smtClean="0"/>
          </a:p>
          <a:p>
            <a:pPr lvl="2"/>
            <a:r>
              <a:rPr lang="nl-BE" smtClean="0"/>
              <a:t>focus ligt voornamelijk op twee doelgroepen </a:t>
            </a:r>
          </a:p>
          <a:p>
            <a:pPr lvl="3"/>
            <a:r>
              <a:rPr lang="nl-BE" smtClean="0"/>
              <a:t>enerzijds patiënten met een cardiovasculaire aandoening die dagelijks meer dan vijf verschillende geneesmiddelen dienen in te nemen op twee of meer innamemomenten en die een risico op therapieontrouw vertonen</a:t>
            </a:r>
          </a:p>
          <a:p>
            <a:pPr lvl="3"/>
            <a:r>
              <a:rPr lang="nl-BE" smtClean="0"/>
              <a:t>anderzijds patiënten die hun medicatie-inname niet zelfstandig kunnen beheren</a:t>
            </a:r>
          </a:p>
          <a:p>
            <a:pPr lvl="2"/>
            <a:r>
              <a:rPr lang="nl-BE" smtClean="0"/>
              <a:t>via een slimme draagbare elektronische medicatiedispenser krijgt de patiënt zijn of haar geneesmiddelen thuis op het juiste moment aangeboden</a:t>
            </a:r>
          </a:p>
          <a:p>
            <a:pPr lvl="2"/>
            <a:r>
              <a:rPr lang="nl-BE" smtClean="0"/>
              <a:t>de huisarts en/of de specialist kan dankzij de continue feedback van de dispenser de therapietrouw van de patiënt opvolgen en indien nodig bijsturen</a:t>
            </a:r>
            <a:endParaRPr lang="fr-BE" smtClean="0"/>
          </a:p>
          <a:p>
            <a:pPr lvl="1"/>
            <a:endParaRPr lang="nl-BE" smtClean="0"/>
          </a:p>
          <a:p>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84</a:t>
            </a:fld>
            <a:r>
              <a:rPr lang="fr-BE" smtClean="0"/>
              <a:t> -</a:t>
            </a:r>
            <a:endParaRPr lang="fr-BE" dirty="0"/>
          </a:p>
        </p:txBody>
      </p:sp>
    </p:spTree>
    <p:extLst>
      <p:ext uri="{BB962C8B-B14F-4D97-AF65-F5344CB8AC3E}">
        <p14:creationId xmlns:p14="http://schemas.microsoft.com/office/powerpoint/2010/main" val="9857437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19: </a:t>
            </a:r>
            <a:r>
              <a:rPr lang="nl-BE" dirty="0" smtClean="0"/>
              <a:t>mobile </a:t>
            </a:r>
            <a:r>
              <a:rPr lang="nl-BE" dirty="0"/>
              <a:t>h</a:t>
            </a:r>
            <a:r>
              <a:rPr lang="nl-BE" dirty="0" smtClean="0"/>
              <a:t>ealth </a:t>
            </a:r>
            <a:r>
              <a:rPr lang="nl-BE" dirty="0"/>
              <a:t>- voorbeeld van project</a:t>
            </a:r>
          </a:p>
        </p:txBody>
      </p:sp>
      <p:sp>
        <p:nvSpPr>
          <p:cNvPr id="77827" name="Content Placeholder 2"/>
          <p:cNvSpPr>
            <a:spLocks noGrp="1"/>
          </p:cNvSpPr>
          <p:nvPr>
            <p:ph idx="1"/>
          </p:nvPr>
        </p:nvSpPr>
        <p:spPr/>
        <p:txBody>
          <a:bodyPr>
            <a:normAutofit fontScale="92500" lnSpcReduction="20000"/>
          </a:bodyPr>
          <a:lstStyle/>
          <a:p>
            <a:r>
              <a:rPr lang="nl-BE" dirty="0" err="1" smtClean="0"/>
              <a:t>Stay</a:t>
            </a:r>
            <a:r>
              <a:rPr lang="nl-BE" dirty="0" smtClean="0"/>
              <a:t> On Track (AMTRA)</a:t>
            </a:r>
            <a:endParaRPr lang="fr-BE" dirty="0" smtClean="0"/>
          </a:p>
          <a:p>
            <a:pPr lvl="1"/>
            <a:r>
              <a:rPr lang="nl-BE" dirty="0" smtClean="0"/>
              <a:t>Domein: Oncologie</a:t>
            </a:r>
            <a:endParaRPr lang="fr-BE" dirty="0" smtClean="0"/>
          </a:p>
          <a:p>
            <a:pPr lvl="1"/>
            <a:r>
              <a:rPr lang="nl-BE" dirty="0" smtClean="0"/>
              <a:t>Deelnemers: AZ Maria Middelares Gent, UZ Antwerpen, AZ Monica, AZ Heilige Familie Reet, Grand </a:t>
            </a:r>
            <a:r>
              <a:rPr lang="nl-BE" dirty="0" err="1" smtClean="0"/>
              <a:t>Hôpital</a:t>
            </a:r>
            <a:r>
              <a:rPr lang="nl-BE" dirty="0" smtClean="0"/>
              <a:t> de Charleroi, CHU UCL Namur, </a:t>
            </a:r>
            <a:r>
              <a:rPr lang="nl-BE" dirty="0" err="1" smtClean="0"/>
              <a:t>Remedus</a:t>
            </a:r>
            <a:endParaRPr lang="fr-BE" dirty="0" smtClean="0"/>
          </a:p>
          <a:p>
            <a:pPr lvl="1"/>
            <a:r>
              <a:rPr lang="nl-BE" dirty="0" smtClean="0"/>
              <a:t>Beschrijving </a:t>
            </a:r>
            <a:endParaRPr lang="fr-BE" dirty="0" smtClean="0"/>
          </a:p>
          <a:p>
            <a:pPr lvl="2"/>
            <a:r>
              <a:rPr lang="nl-BE" dirty="0" smtClean="0"/>
              <a:t>in dit project worden kankerpatiënten tijdens en na hun behandeling intensief en prospectief gevolgd met de bedoeling om zo vroeger controle te krijgen over symptomen, de uitkomst van de therapie te verbeteren, de langetermijngevolgen van de behandeling te verminderen en de re-integratie in de maatschappij te bevorderen</a:t>
            </a:r>
          </a:p>
          <a:p>
            <a:pPr lvl="2"/>
            <a:r>
              <a:rPr lang="nl-BE" dirty="0" smtClean="0"/>
              <a:t>de patiënt kan gegevens invoeren en opvolgen via een applicatie op de smartphone</a:t>
            </a:r>
            <a:endParaRPr lang="fr-BE" dirty="0" smtClean="0"/>
          </a:p>
          <a:p>
            <a:pPr lvl="2"/>
            <a:r>
              <a:rPr lang="nl-BE" dirty="0" smtClean="0"/>
              <a:t>focus ligt op de uitkomstparameters die de patiënt als essentieel naar voren schuift</a:t>
            </a:r>
          </a:p>
          <a:p>
            <a:pPr lvl="2"/>
            <a:r>
              <a:rPr lang="nl-BE" dirty="0" smtClean="0"/>
              <a:t>die parameters zijn internationaal en </a:t>
            </a:r>
            <a:r>
              <a:rPr lang="nl-BE" dirty="0" err="1" smtClean="0"/>
              <a:t>ziektespecifiek</a:t>
            </a:r>
            <a:r>
              <a:rPr lang="nl-BE" dirty="0" smtClean="0"/>
              <a:t> vastgelegd door ICHOM, het International Consortium </a:t>
            </a:r>
            <a:r>
              <a:rPr lang="nl-BE" dirty="0" err="1" smtClean="0"/>
              <a:t>for</a:t>
            </a:r>
            <a:r>
              <a:rPr lang="nl-BE" dirty="0" smtClean="0"/>
              <a:t> Health </a:t>
            </a:r>
            <a:r>
              <a:rPr lang="nl-BE" dirty="0" err="1" smtClean="0"/>
              <a:t>Outcomes</a:t>
            </a:r>
            <a:r>
              <a:rPr lang="nl-BE" dirty="0" smtClean="0"/>
              <a:t> </a:t>
            </a:r>
            <a:r>
              <a:rPr lang="nl-BE" dirty="0" err="1" smtClean="0"/>
              <a:t>Measurement</a:t>
            </a:r>
            <a:endParaRPr lang="fr-BE" dirty="0" smtClean="0"/>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85</a:t>
            </a:fld>
            <a:r>
              <a:rPr lang="fr-BE" smtClean="0"/>
              <a:t> -</a:t>
            </a:r>
            <a:endParaRPr lang="fr-BE" dirty="0"/>
          </a:p>
        </p:txBody>
      </p:sp>
    </p:spTree>
    <p:extLst>
      <p:ext uri="{BB962C8B-B14F-4D97-AF65-F5344CB8AC3E}">
        <p14:creationId xmlns:p14="http://schemas.microsoft.com/office/powerpoint/2010/main" val="13431394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smtClean="0"/>
              <a:t>Actie 19: mobile health</a:t>
            </a:r>
            <a:endParaRPr lang="nl-BE" dirty="0"/>
          </a:p>
        </p:txBody>
      </p:sp>
      <p:sp>
        <p:nvSpPr>
          <p:cNvPr id="4" name="Content Placeholder 3"/>
          <p:cNvSpPr>
            <a:spLocks noGrp="1"/>
          </p:cNvSpPr>
          <p:nvPr>
            <p:ph idx="1"/>
          </p:nvPr>
        </p:nvSpPr>
        <p:spPr/>
        <p:txBody>
          <a:bodyPr>
            <a:normAutofit fontScale="92500"/>
          </a:bodyPr>
          <a:lstStyle/>
          <a:p>
            <a:r>
              <a:rPr lang="nl-BE" smtClean="0"/>
              <a:t>Eindevaluatie</a:t>
            </a:r>
          </a:p>
          <a:p>
            <a:pPr lvl="1"/>
            <a:r>
              <a:rPr lang="nl-BE" smtClean="0"/>
              <a:t>de beste projecten waren die waarin alle betrokken partijen vertegenwoordigd waren</a:t>
            </a:r>
          </a:p>
          <a:p>
            <a:pPr lvl="1"/>
            <a:r>
              <a:rPr lang="nl-BE" smtClean="0"/>
              <a:t>het belangrijkste voordeel van de apps is het extra comfort en het gemak dat ze in de praktijk bieden (patiënten &amp; zorgverleners)</a:t>
            </a:r>
          </a:p>
          <a:p>
            <a:pPr lvl="2"/>
            <a:r>
              <a:rPr lang="nl-BE" smtClean="0"/>
              <a:t>noodzaak van apps die gemakkelijk te gebruiken zijn en veilig zijn</a:t>
            </a:r>
          </a:p>
          <a:p>
            <a:pPr lvl="1"/>
            <a:r>
              <a:rPr lang="nl-BE" smtClean="0"/>
              <a:t>soms nodig om te kunnen communiceren met andere mobiele zorgtoepassingen, bv. het elektronisch patiëntendossier</a:t>
            </a:r>
          </a:p>
          <a:p>
            <a:pPr lvl="1"/>
            <a:r>
              <a:rPr lang="nl-BE" smtClean="0"/>
              <a:t>grote voordeel: de verhoogde betrokkenheid van de patiënt is een grote troef</a:t>
            </a:r>
          </a:p>
          <a:p>
            <a:pPr lvl="2"/>
            <a:r>
              <a:rPr lang="nl-BE" smtClean="0"/>
              <a:t>patiënten die een app gebruiken volgen hun behandeling beter op, voelen zich veilig en ondersteund doordat een zorgprofessional op afstand meevolgt</a:t>
            </a:r>
          </a:p>
          <a:p>
            <a:endParaRPr lang="nl-NL" dirty="0" smtClean="0"/>
          </a:p>
        </p:txBody>
      </p:sp>
      <p:sp>
        <p:nvSpPr>
          <p:cNvPr id="5" name="Date Placeholder 4"/>
          <p:cNvSpPr>
            <a:spLocks noGrp="1"/>
          </p:cNvSpPr>
          <p:nvPr>
            <p:ph type="dt" sz="half" idx="2"/>
          </p:nvPr>
        </p:nvSpPr>
        <p:spPr/>
        <p:txBody>
          <a:bodyPr/>
          <a:lstStyle/>
          <a:p>
            <a:r>
              <a:rPr lang="fr-FR" smtClean="0"/>
              <a:t>15/03/2018</a:t>
            </a:r>
            <a:endParaRPr lang="nl-BE"/>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86</a:t>
            </a:fld>
            <a:r>
              <a:rPr lang="fr-BE" smtClean="0"/>
              <a:t> -</a:t>
            </a:r>
            <a:endParaRPr lang="fr-BE" dirty="0"/>
          </a:p>
        </p:txBody>
      </p:sp>
    </p:spTree>
    <p:extLst>
      <p:ext uri="{BB962C8B-B14F-4D97-AF65-F5344CB8AC3E}">
        <p14:creationId xmlns:p14="http://schemas.microsoft.com/office/powerpoint/2010/main" val="29796843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smtClean="0"/>
              <a:t>Actie 19: mobile health</a:t>
            </a:r>
            <a:endParaRPr lang="nl-BE" dirty="0"/>
          </a:p>
        </p:txBody>
      </p:sp>
      <p:sp>
        <p:nvSpPr>
          <p:cNvPr id="4" name="Content Placeholder 3"/>
          <p:cNvSpPr>
            <a:spLocks noGrp="1"/>
          </p:cNvSpPr>
          <p:nvPr>
            <p:ph idx="1"/>
          </p:nvPr>
        </p:nvSpPr>
        <p:spPr/>
        <p:txBody>
          <a:bodyPr>
            <a:normAutofit lnSpcReduction="10000"/>
          </a:bodyPr>
          <a:lstStyle/>
          <a:p>
            <a:r>
              <a:rPr lang="nl-BE" smtClean="0"/>
              <a:t>Eindevaluatie</a:t>
            </a:r>
          </a:p>
          <a:p>
            <a:pPr lvl="1"/>
            <a:r>
              <a:rPr lang="nl-BE" smtClean="0"/>
              <a:t>in ongeveer de helft van de projecten leverde dit economische voordelen op</a:t>
            </a:r>
          </a:p>
          <a:p>
            <a:pPr lvl="2"/>
            <a:r>
              <a:rPr lang="nl-BE" smtClean="0"/>
              <a:t>vermindering van het aantal ongeplande raadplegingen en het aantal ligdagen in het ziekenhuis</a:t>
            </a:r>
          </a:p>
          <a:p>
            <a:pPr lvl="2"/>
            <a:r>
              <a:rPr lang="nl-BE" smtClean="0"/>
              <a:t>medicatie beter afgesteld</a:t>
            </a:r>
          </a:p>
          <a:p>
            <a:pPr lvl="2"/>
            <a:r>
              <a:rPr lang="nl-BE" smtClean="0"/>
              <a:t>minder spoedsituaties</a:t>
            </a:r>
          </a:p>
          <a:p>
            <a:pPr lvl="2"/>
            <a:r>
              <a:rPr lang="nl-BE" smtClean="0"/>
              <a:t>minder complicaties, enz.</a:t>
            </a:r>
          </a:p>
          <a:p>
            <a:pPr lvl="1"/>
            <a:r>
              <a:rPr lang="nl-BE" smtClean="0"/>
              <a:t>cruciale rol van de zorgverlener</a:t>
            </a:r>
          </a:p>
          <a:p>
            <a:pPr lvl="2"/>
            <a:r>
              <a:rPr lang="nl-BE" smtClean="0"/>
              <a:t>2 projecten werden on hold gezet door de betrokken zorgverleners omdat er een potentieel risico voor de patiënten bestond</a:t>
            </a:r>
          </a:p>
          <a:p>
            <a:pPr lvl="3"/>
            <a:r>
              <a:rPr lang="nl-BE" smtClean="0"/>
              <a:t>voorbeeld: het was voor de zorgverlener niet duidelijk voor welke patiënt een alarm binnenkwam</a:t>
            </a:r>
          </a:p>
          <a:p>
            <a:pPr lvl="3"/>
            <a:r>
              <a:rPr lang="nl-BE" smtClean="0"/>
              <a:t>dit bevestigt dat de zorgverleners cruciaal zijn om het gebruik van deze technologie in goede banen te leiden</a:t>
            </a:r>
          </a:p>
          <a:p>
            <a:endParaRPr lang="nl-NL" dirty="0" smtClean="0"/>
          </a:p>
        </p:txBody>
      </p:sp>
      <p:sp>
        <p:nvSpPr>
          <p:cNvPr id="5" name="Date Placeholder 4"/>
          <p:cNvSpPr>
            <a:spLocks noGrp="1"/>
          </p:cNvSpPr>
          <p:nvPr>
            <p:ph type="dt" sz="half" idx="2"/>
          </p:nvPr>
        </p:nvSpPr>
        <p:spPr/>
        <p:txBody>
          <a:bodyPr/>
          <a:lstStyle/>
          <a:p>
            <a:r>
              <a:rPr lang="fr-FR" smtClean="0"/>
              <a:t>15/03/2018</a:t>
            </a:r>
            <a:endParaRPr lang="nl-BE"/>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87</a:t>
            </a:fld>
            <a:r>
              <a:rPr lang="fr-BE" smtClean="0"/>
              <a:t> -</a:t>
            </a:r>
            <a:endParaRPr lang="fr-BE" dirty="0"/>
          </a:p>
        </p:txBody>
      </p:sp>
    </p:spTree>
    <p:extLst>
      <p:ext uri="{BB962C8B-B14F-4D97-AF65-F5344CB8AC3E}">
        <p14:creationId xmlns:p14="http://schemas.microsoft.com/office/powerpoint/2010/main" val="39798069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smtClean="0"/>
              <a:t>Actie 19: mobile health</a:t>
            </a:r>
            <a:endParaRPr lang="nl-BE" dirty="0"/>
          </a:p>
        </p:txBody>
      </p:sp>
      <p:sp>
        <p:nvSpPr>
          <p:cNvPr id="4" name="Content Placeholder 3"/>
          <p:cNvSpPr>
            <a:spLocks noGrp="1"/>
          </p:cNvSpPr>
          <p:nvPr>
            <p:ph idx="1"/>
          </p:nvPr>
        </p:nvSpPr>
        <p:spPr/>
        <p:txBody>
          <a:bodyPr/>
          <a:lstStyle/>
          <a:p>
            <a:r>
              <a:rPr lang="nl-BE" smtClean="0"/>
              <a:t>Validatiepiramide om medische apps te beoordelen</a:t>
            </a:r>
          </a:p>
          <a:p>
            <a:pPr lvl="1"/>
            <a:r>
              <a:rPr lang="nl-BE" smtClean="0"/>
              <a:t>midden februari heeft minister De Block aangekondigd dat er een evaluatiemodel komt voor medische apps in de gezondheidszorg</a:t>
            </a:r>
          </a:p>
          <a:p>
            <a:pPr lvl="2"/>
            <a:r>
              <a:rPr lang="nl-BE" smtClean="0"/>
              <a:t>via een validatiepiramide in 3 niveaus zal worden beoordeeld of apps een plaats kunnen krijgen in de reguliere gezondheidszorg en zo ja, welke plaats</a:t>
            </a:r>
          </a:p>
          <a:p>
            <a:pPr lvl="1"/>
            <a:r>
              <a:rPr lang="nl-BE" smtClean="0"/>
              <a:t>deze piramide wordt momenteel uitgewerkt</a:t>
            </a:r>
          </a:p>
          <a:p>
            <a:pPr lvl="2"/>
            <a:r>
              <a:rPr lang="nl-BE" smtClean="0"/>
              <a:t>een nog op te richten vzw, met vertegenwoordigers van de overheid, de zorgverleners en de industrie, zal instaan voor de organisatie van de evaluatie van mobiele gezondheidstoepassingen</a:t>
            </a:r>
          </a:p>
          <a:p>
            <a:pPr lvl="2"/>
            <a:r>
              <a:rPr lang="nl-BE" smtClean="0"/>
              <a:t>deze legislatuur zal ook nog een financiering op maat worden uitgewerkt voor apps op het derde niveau van de piramide</a:t>
            </a:r>
          </a:p>
          <a:p>
            <a:endParaRPr lang="nl-NL" dirty="0" smtClean="0"/>
          </a:p>
        </p:txBody>
      </p:sp>
      <p:sp>
        <p:nvSpPr>
          <p:cNvPr id="5" name="Date Placeholder 4"/>
          <p:cNvSpPr>
            <a:spLocks noGrp="1"/>
          </p:cNvSpPr>
          <p:nvPr>
            <p:ph type="dt" sz="half" idx="2"/>
          </p:nvPr>
        </p:nvSpPr>
        <p:spPr/>
        <p:txBody>
          <a:bodyPr/>
          <a:lstStyle/>
          <a:p>
            <a:r>
              <a:rPr lang="fr-FR" smtClean="0"/>
              <a:t>15/03/2018</a:t>
            </a:r>
            <a:endParaRPr lang="nl-BE"/>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88</a:t>
            </a:fld>
            <a:r>
              <a:rPr lang="fr-BE" smtClean="0"/>
              <a:t> -</a:t>
            </a:r>
            <a:endParaRPr lang="fr-BE" dirty="0"/>
          </a:p>
        </p:txBody>
      </p:sp>
    </p:spTree>
    <p:extLst>
      <p:ext uri="{BB962C8B-B14F-4D97-AF65-F5344CB8AC3E}">
        <p14:creationId xmlns:p14="http://schemas.microsoft.com/office/powerpoint/2010/main" val="19733858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Andere beschikbare diensten</a:t>
            </a:r>
            <a:endParaRPr lang="nl-BE" dirty="0"/>
          </a:p>
        </p:txBody>
      </p:sp>
      <p:sp>
        <p:nvSpPr>
          <p:cNvPr id="77827" name="Content Placeholder 2"/>
          <p:cNvSpPr>
            <a:spLocks noGrp="1"/>
          </p:cNvSpPr>
          <p:nvPr>
            <p:ph idx="1"/>
          </p:nvPr>
        </p:nvSpPr>
        <p:spPr/>
        <p:txBody>
          <a:bodyPr/>
          <a:lstStyle/>
          <a:p>
            <a:r>
              <a:rPr lang="nl-BE" altLang="en-US" smtClean="0"/>
              <a:t>CEBAM Digital Library for Health</a:t>
            </a:r>
          </a:p>
          <a:p>
            <a:pPr lvl="1"/>
            <a:r>
              <a:rPr lang="nl-NL" altLang="en-US" smtClean="0"/>
              <a:t>biedt onafhankelijke wetenschappelijke medische informatie via het internet</a:t>
            </a:r>
            <a:endParaRPr lang="nl-BE" altLang="en-US" smtClean="0"/>
          </a:p>
          <a:p>
            <a:r>
              <a:rPr lang="nl-BE" altLang="en-US" smtClean="0"/>
              <a:t>CIVICS - Chapter IV Information Consultation System</a:t>
            </a:r>
          </a:p>
          <a:p>
            <a:pPr lvl="1"/>
            <a:r>
              <a:rPr lang="nl-NL" altLang="en-US" smtClean="0"/>
              <a:t>bevat onder meer gegevens over het geneesmiddel, evenals de vergoedingsvoorwaarden met betrekking tot de indicaties, de duur van het akkoord, ... die van toepassing zijn in de wetgeving</a:t>
            </a:r>
          </a:p>
          <a:p>
            <a:pPr lvl="1"/>
            <a:r>
              <a:rPr lang="nl-NL" altLang="en-US" smtClean="0"/>
              <a:t>dit moet de voorschrijver toelaten alle benodigde informatie op te halen voor de opmaak van een aanvraag tot terugbetaling van geneesmiddelen hfst IV</a:t>
            </a:r>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89</a:t>
            </a:fld>
            <a:r>
              <a:rPr lang="fr-BE" smtClean="0"/>
              <a:t> -</a:t>
            </a:r>
            <a:endParaRPr lang="fr-BE" dirty="0"/>
          </a:p>
        </p:txBody>
      </p:sp>
    </p:spTree>
    <p:extLst>
      <p:ext uri="{BB962C8B-B14F-4D97-AF65-F5344CB8AC3E}">
        <p14:creationId xmlns:p14="http://schemas.microsoft.com/office/powerpoint/2010/main" val="1561609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ü"/>
            </a:pPr>
            <a:r>
              <a:rPr lang="nl-BE" dirty="0" smtClean="0"/>
              <a:t>Elke huisarts beheert een elektronisch medisch dossier (EMD) voor elke patiënt, en publiceert en actualiseert voor elke patiënt een </a:t>
            </a:r>
            <a:r>
              <a:rPr lang="nl-BE" dirty="0" err="1" smtClean="0"/>
              <a:t>SumEHR</a:t>
            </a:r>
            <a:r>
              <a:rPr lang="nl-BE" dirty="0" smtClean="0"/>
              <a:t> in de beveiligde kluis (Vitalink, </a:t>
            </a:r>
            <a:r>
              <a:rPr lang="nl-BE" dirty="0" err="1" smtClean="0"/>
              <a:t>Intermed</a:t>
            </a:r>
            <a:r>
              <a:rPr lang="nl-BE" dirty="0" smtClean="0"/>
              <a:t> of </a:t>
            </a:r>
            <a:r>
              <a:rPr lang="nl-BE" dirty="0" err="1" smtClean="0"/>
              <a:t>BruSafe</a:t>
            </a:r>
            <a:r>
              <a:rPr lang="nl-BE" dirty="0" smtClean="0"/>
              <a:t>)</a:t>
            </a:r>
          </a:p>
          <a:p>
            <a:endParaRPr lang="nl-BE" dirty="0" smtClean="0"/>
          </a:p>
          <a:p>
            <a:pPr>
              <a:buFont typeface="Wingdings" panose="05000000000000000000" pitchFamily="2" charset="2"/>
              <a:buChar char="ü"/>
            </a:pPr>
            <a:r>
              <a:rPr lang="nl-BE" dirty="0" smtClean="0"/>
              <a:t>Elk ziekenhuis, elke psychiatrische instelling en elk labo stelt bepaalde documenten elektronisch beschikbaar met referentie in het hub-</a:t>
            </a:r>
            <a:r>
              <a:rPr lang="nl-BE" dirty="0" err="1" smtClean="0"/>
              <a:t>metahubsysteem</a:t>
            </a:r>
            <a:r>
              <a:rPr lang="nl-BE" dirty="0" smtClean="0"/>
              <a:t> en kan relevante gegevens uit de beveiligde kluizen raadplegen</a:t>
            </a:r>
          </a:p>
          <a:p>
            <a:endParaRPr lang="nl-BE" dirty="0" smtClean="0"/>
          </a:p>
          <a:p>
            <a:r>
              <a:rPr lang="nl-BE" dirty="0" smtClean="0"/>
              <a:t>Elk ziekenhuis beschikt over een geïntegreerd, multidisciplinair elektronisch patiëntendossier (EPD)</a:t>
            </a:r>
          </a:p>
          <a:p>
            <a:endParaRPr lang="nl-BE" dirty="0" smtClean="0"/>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15/03/2018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17312264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Andere beschikbare diensten </a:t>
            </a:r>
            <a:endParaRPr lang="nl-BE" dirty="0"/>
          </a:p>
        </p:txBody>
      </p:sp>
      <p:sp>
        <p:nvSpPr>
          <p:cNvPr id="77827" name="Content Placeholder 2"/>
          <p:cNvSpPr>
            <a:spLocks noGrp="1"/>
          </p:cNvSpPr>
          <p:nvPr>
            <p:ph idx="1"/>
          </p:nvPr>
        </p:nvSpPr>
        <p:spPr/>
        <p:txBody>
          <a:bodyPr>
            <a:normAutofit lnSpcReduction="10000"/>
          </a:bodyPr>
          <a:lstStyle/>
          <a:p>
            <a:r>
              <a:rPr lang="nl-BE" altLang="en-US" smtClean="0"/>
              <a:t>BelRAI </a:t>
            </a:r>
          </a:p>
          <a:p>
            <a:pPr lvl="1"/>
            <a:r>
              <a:rPr lang="nl-BE" altLang="en-US" smtClean="0"/>
              <a:t>uniforme en onlineregistratie van interRAI-beoordelingsinstrumenten</a:t>
            </a:r>
          </a:p>
          <a:p>
            <a:r>
              <a:rPr lang="nl-BE" altLang="en-US" smtClean="0"/>
              <a:t>CTR - Centraal Traceringregister</a:t>
            </a:r>
          </a:p>
          <a:p>
            <a:pPr lvl="1"/>
            <a:r>
              <a:rPr lang="nl-NL" altLang="en-US" smtClean="0"/>
              <a:t>heeft als doel de meldingen m.b.t. de verschillende fases in de levenscyclus van bepaalde implantaten te centraliseren &gt; betere traceerbaarheid, meer transparantie</a:t>
            </a:r>
          </a:p>
          <a:p>
            <a:r>
              <a:rPr lang="nl-BE" altLang="en-US" smtClean="0"/>
              <a:t>E-Loket Zorg en Gezondheid - e-loket van het Vlaams Agentschap Zorg en Gezondheid</a:t>
            </a:r>
          </a:p>
          <a:p>
            <a:pPr lvl="1"/>
            <a:r>
              <a:rPr lang="nl-NL" altLang="en-US" smtClean="0"/>
              <a:t>gezondheidszorgberoepen kunnen online een erkenning aanvragen en kunnen zorgvoorzieningen hun dossiers elektronisch indienen en raadplegen</a:t>
            </a:r>
          </a:p>
          <a:p>
            <a:r>
              <a:rPr lang="nl-NL" altLang="en-US" smtClean="0"/>
              <a:t>…</a:t>
            </a:r>
            <a:endParaRPr lang="nl-NL" altLang="en-US" dirty="0"/>
          </a:p>
        </p:txBody>
      </p:sp>
      <p:sp>
        <p:nvSpPr>
          <p:cNvPr id="7" name="Date Placeholder 6"/>
          <p:cNvSpPr>
            <a:spLocks noGrp="1"/>
          </p:cNvSpPr>
          <p:nvPr>
            <p:ph type="dt" sz="half" idx="2"/>
          </p:nvPr>
        </p:nvSpPr>
        <p:spPr/>
        <p:txBody>
          <a:bodyPr/>
          <a:lstStyle/>
          <a:p>
            <a:r>
              <a:rPr lang="fr-FR" smtClean="0"/>
              <a:t>15/03/2018</a:t>
            </a:r>
            <a:endParaRPr lang="fr-BE"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720080" cy="720080"/>
          </a:xfrm>
          <a:prstGeom prst="rect">
            <a:avLst/>
          </a:prstGeom>
        </p:spPr>
      </p:pic>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90</a:t>
            </a:fld>
            <a:r>
              <a:rPr lang="fr-BE" smtClean="0"/>
              <a:t> -</a:t>
            </a:r>
            <a:endParaRPr lang="fr-BE" dirty="0"/>
          </a:p>
        </p:txBody>
      </p:sp>
    </p:spTree>
    <p:extLst>
      <p:ext uri="{BB962C8B-B14F-4D97-AF65-F5344CB8AC3E}">
        <p14:creationId xmlns:p14="http://schemas.microsoft.com/office/powerpoint/2010/main" val="3121984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Besluit</a:t>
            </a:r>
            <a:endParaRPr lang="fr-BE" dirty="0"/>
          </a:p>
        </p:txBody>
      </p:sp>
      <p:sp>
        <p:nvSpPr>
          <p:cNvPr id="3" name="Content Placeholder 2"/>
          <p:cNvSpPr>
            <a:spLocks noGrp="1"/>
          </p:cNvSpPr>
          <p:nvPr>
            <p:ph idx="1"/>
          </p:nvPr>
        </p:nvSpPr>
        <p:spPr/>
        <p:txBody>
          <a:bodyPr>
            <a:normAutofit fontScale="92500" lnSpcReduction="10000"/>
          </a:bodyPr>
          <a:lstStyle/>
          <a:p>
            <a:r>
              <a:rPr lang="nl-BE" smtClean="0"/>
              <a:t>De gegevensdeling tussen zorgverleners/instellingen via het hub-metahubsysteem, de gezondheidskluizen en de eHealthBox komt op kruissnelheid</a:t>
            </a:r>
          </a:p>
          <a:p>
            <a:endParaRPr lang="nl-BE" smtClean="0"/>
          </a:p>
          <a:p>
            <a:r>
              <a:rPr lang="nl-BE" smtClean="0"/>
              <a:t>Zowat 65% van de Belgische bevolking heeft inmiddels zijn geïnformeerde toestemming gegeven</a:t>
            </a:r>
          </a:p>
          <a:p>
            <a:endParaRPr lang="nl-BE" smtClean="0"/>
          </a:p>
          <a:p>
            <a:r>
              <a:rPr lang="nl-BE" smtClean="0"/>
              <a:t>De ontsluiting van gezondheidsgegevens voor de patiënt komt op gang =&gt; aandacht voor geïntegreerde ontsluiting</a:t>
            </a:r>
          </a:p>
          <a:p>
            <a:endParaRPr lang="nl-BE" smtClean="0"/>
          </a:p>
          <a:p>
            <a:r>
              <a:rPr lang="nl-BE" smtClean="0"/>
              <a:t>Er wordt ervaring opgedaan met mobiele eGezondheidtoepassingen</a:t>
            </a:r>
            <a:endParaRPr lang="fr-BE" dirty="0"/>
          </a:p>
        </p:txBody>
      </p:sp>
      <p:sp>
        <p:nvSpPr>
          <p:cNvPr id="8" name="Date Placeholder 7"/>
          <p:cNvSpPr>
            <a:spLocks noGrp="1"/>
          </p:cNvSpPr>
          <p:nvPr>
            <p:ph type="dt" sz="half" idx="2"/>
          </p:nvPr>
        </p:nvSpPr>
        <p:spPr/>
        <p:txBody>
          <a:bodyPr/>
          <a:lstStyle/>
          <a:p>
            <a:r>
              <a:rPr lang="fr-FR" smtClean="0"/>
              <a:t>15/03/2018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91</a:t>
            </a:fld>
            <a:r>
              <a:rPr lang="fr-BE" smtClean="0"/>
              <a:t> -</a:t>
            </a:r>
            <a:endParaRPr lang="fr-BE" dirty="0"/>
          </a:p>
        </p:txBody>
      </p:sp>
    </p:spTree>
    <p:extLst>
      <p:ext uri="{BB962C8B-B14F-4D97-AF65-F5344CB8AC3E}">
        <p14:creationId xmlns:p14="http://schemas.microsoft.com/office/powerpoint/2010/main" val="34782749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nl-NL" sz="4000" b="1" dirty="0" smtClean="0">
                <a:solidFill>
                  <a:srgbClr val="B82400"/>
                </a:solidFill>
              </a:rPr>
              <a:t>Rol &amp; Verantwoordelijkheden van het </a:t>
            </a:r>
            <a:r>
              <a:rPr lang="nl-NL" sz="4000" b="1" dirty="0" smtClean="0">
                <a:solidFill>
                  <a:srgbClr val="087670"/>
                </a:solidFill>
              </a:rPr>
              <a:t>eHealth</a:t>
            </a:r>
            <a:r>
              <a:rPr lang="nl-NL" sz="4000" b="1" dirty="0" smtClean="0">
                <a:solidFill>
                  <a:srgbClr val="B82400"/>
                </a:solidFill>
              </a:rPr>
              <a:t>-platform</a:t>
            </a:r>
            <a:r>
              <a:rPr lang="nl-NL" sz="4000" dirty="0" smtClean="0">
                <a:solidFill>
                  <a:srgbClr val="B82400"/>
                </a:solidFill>
              </a:rPr>
              <a:t/>
            </a:r>
            <a:br>
              <a:rPr lang="nl-NL" sz="4000" dirty="0" smtClean="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70" y="3850516"/>
            <a:ext cx="4762500" cy="1409700"/>
          </a:xfrm>
          <a:prstGeom prst="rect">
            <a:avLst/>
          </a:prstGeom>
        </p:spPr>
      </p:pic>
    </p:spTree>
    <p:extLst>
      <p:ext uri="{BB962C8B-B14F-4D97-AF65-F5344CB8AC3E}">
        <p14:creationId xmlns:p14="http://schemas.microsoft.com/office/powerpoint/2010/main" val="17454252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smtClean="0"/>
              <a:t>Doelstellingen </a:t>
            </a:r>
            <a:r>
              <a:rPr lang="nl-BE" altLang="en-US" dirty="0" smtClean="0">
                <a:solidFill>
                  <a:srgbClr val="087670"/>
                </a:solidFill>
              </a:rPr>
              <a:t>eHealth</a:t>
            </a:r>
            <a:r>
              <a:rPr lang="nl-BE" altLang="en-US" dirty="0" smtClean="0"/>
              <a:t>-platform</a:t>
            </a:r>
            <a:endParaRPr lang="en-US" dirty="0"/>
          </a:p>
        </p:txBody>
      </p:sp>
      <p:sp>
        <p:nvSpPr>
          <p:cNvPr id="92162" name="Rectangle 3"/>
          <p:cNvSpPr>
            <a:spLocks noGrp="1" noChangeArrowheads="1"/>
          </p:cNvSpPr>
          <p:nvPr>
            <p:ph idx="1"/>
          </p:nvPr>
        </p:nvSpPr>
        <p:spPr/>
        <p:txBody>
          <a:bodyPr>
            <a:normAutofit fontScale="92500" lnSpcReduction="10000"/>
          </a:bodyPr>
          <a:lstStyle/>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6" name="Date Placeholder 5"/>
          <p:cNvSpPr>
            <a:spLocks noGrp="1"/>
          </p:cNvSpPr>
          <p:nvPr>
            <p:ph type="dt" sz="half" idx="10"/>
          </p:nvPr>
        </p:nvSpPr>
        <p:spPr/>
        <p:txBody>
          <a:bodyPr/>
          <a:lstStyle/>
          <a:p>
            <a:r>
              <a:rPr lang="fr-FR" smtClean="0"/>
              <a:t>15/03/2018</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93</a:t>
            </a:fld>
            <a:endParaRPr lang="fr-BE"/>
          </a:p>
        </p:txBody>
      </p:sp>
    </p:spTree>
    <p:extLst>
      <p:ext uri="{BB962C8B-B14F-4D97-AF65-F5344CB8AC3E}">
        <p14:creationId xmlns:p14="http://schemas.microsoft.com/office/powerpoint/2010/main" val="633849323"/>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fontScale="92500" lnSpcReduction="20000"/>
          </a:bodyPr>
          <a:lstStyle/>
          <a:p>
            <a:r>
              <a:rPr lang="nl-BE" altLang="en-US" dirty="0" smtClean="0">
                <a:sym typeface="Arial" charset="0"/>
              </a:rPr>
              <a:t>Ontwikkeling van een visie en van een strategie inzake </a:t>
            </a:r>
            <a:r>
              <a:rPr lang="nl-BE" altLang="en-US" dirty="0" smtClean="0">
                <a:solidFill>
                  <a:srgbClr val="087670"/>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087670"/>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5"/>
          <p:cNvSpPr>
            <a:spLocks noGrp="1"/>
          </p:cNvSpPr>
          <p:nvPr>
            <p:ph type="dt" sz="half" idx="10"/>
          </p:nvPr>
        </p:nvSpPr>
        <p:spPr/>
        <p:txBody>
          <a:bodyPr/>
          <a:lstStyle/>
          <a:p>
            <a:r>
              <a:rPr lang="fr-FR" smtClean="0"/>
              <a:t>15/03/2018</a:t>
            </a:r>
            <a:endParaRPr lang="fr-BE"/>
          </a:p>
        </p:txBody>
      </p:sp>
      <p:sp>
        <p:nvSpPr>
          <p:cNvPr id="2" name="Slide Number Placeholder 1"/>
          <p:cNvSpPr>
            <a:spLocks noGrp="1"/>
          </p:cNvSpPr>
          <p:nvPr>
            <p:ph type="sldNum" sz="quarter" idx="12"/>
          </p:nvPr>
        </p:nvSpPr>
        <p:spPr/>
        <p:txBody>
          <a:bodyPr/>
          <a:lstStyle/>
          <a:p>
            <a:fld id="{30A9230E-FFBB-4CCB-ABD7-198084EDE768}" type="slidenum">
              <a:rPr lang="fr-BE" smtClean="0"/>
              <a:t>94</a:t>
            </a:fld>
            <a:endParaRPr lang="fr-BE"/>
          </a:p>
        </p:txBody>
      </p:sp>
    </p:spTree>
    <p:extLst>
      <p:ext uri="{BB962C8B-B14F-4D97-AF65-F5344CB8AC3E}">
        <p14:creationId xmlns:p14="http://schemas.microsoft.com/office/powerpoint/2010/main" val="383565954"/>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6" name="Date Placeholder 5"/>
          <p:cNvSpPr>
            <a:spLocks noGrp="1"/>
          </p:cNvSpPr>
          <p:nvPr>
            <p:ph type="dt" sz="half" idx="10"/>
          </p:nvPr>
        </p:nvSpPr>
        <p:spPr/>
        <p:txBody>
          <a:bodyPr/>
          <a:lstStyle/>
          <a:p>
            <a:r>
              <a:rPr lang="fr-FR" smtClean="0"/>
              <a:t>15/03/2018</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95</a:t>
            </a:fld>
            <a:endParaRPr lang="fr-BE"/>
          </a:p>
        </p:txBody>
      </p:sp>
    </p:spTree>
    <p:extLst>
      <p:ext uri="{BB962C8B-B14F-4D97-AF65-F5344CB8AC3E}">
        <p14:creationId xmlns:p14="http://schemas.microsoft.com/office/powerpoint/2010/main" val="1062562121"/>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altLang="en-US" dirty="0" smtClean="0">
                <a:sym typeface="Arial" charset="0"/>
              </a:rPr>
              <a:t>Als onafhankelijke </a:t>
            </a:r>
            <a:r>
              <a:rPr lang="nl-BE" altLang="en-US" dirty="0" err="1" smtClean="0">
                <a:sym typeface="Arial" charset="0"/>
              </a:rPr>
              <a:t>trusted</a:t>
            </a:r>
            <a:r>
              <a:rPr lang="nl-BE" altLang="en-US" dirty="0" smtClean="0">
                <a:sym typeface="Arial" charset="0"/>
              </a:rPr>
              <a:t> </a:t>
            </a:r>
            <a:r>
              <a:rPr lang="nl-BE" altLang="en-US" dirty="0" err="1" smtClean="0">
                <a:sym typeface="Arial" charset="0"/>
              </a:rPr>
              <a:t>third</a:t>
            </a:r>
            <a:r>
              <a:rPr lang="nl-BE" altLang="en-US" dirty="0" smtClean="0">
                <a:sym typeface="Arial" charset="0"/>
              </a:rPr>
              <a:t> party (TTP) optreden 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totstandkoming van programma's en projecten promoten en coördineren</a:t>
            </a:r>
            <a:r>
              <a:rPr lang="nl-BE" altLang="en-US" dirty="0" smtClean="0"/>
              <a:t> </a:t>
            </a:r>
          </a:p>
          <a:p>
            <a:endParaRPr lang="nl-BE" altLang="en-US" dirty="0" smtClean="0">
              <a:sym typeface="Arial" charset="0"/>
            </a:endParaRPr>
          </a:p>
          <a:p>
            <a:r>
              <a:rPr lang="nl-BE" altLang="en-US" dirty="0"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7" name="Date Placeholder 6"/>
          <p:cNvSpPr>
            <a:spLocks noGrp="1"/>
          </p:cNvSpPr>
          <p:nvPr>
            <p:ph type="dt" sz="half" idx="10"/>
          </p:nvPr>
        </p:nvSpPr>
        <p:spPr/>
        <p:txBody>
          <a:bodyPr/>
          <a:lstStyle/>
          <a:p>
            <a:r>
              <a:rPr lang="fr-FR" smtClean="0"/>
              <a:t>15/03/2018</a:t>
            </a:r>
            <a:endParaRPr lang="fr-BE" dirty="0"/>
          </a:p>
        </p:txBody>
      </p:sp>
      <p:sp>
        <p:nvSpPr>
          <p:cNvPr id="4" name="Slide Number Placeholder 3"/>
          <p:cNvSpPr>
            <a:spLocks noGrp="1"/>
          </p:cNvSpPr>
          <p:nvPr>
            <p:ph type="sldNum" sz="quarter" idx="12"/>
          </p:nvPr>
        </p:nvSpPr>
        <p:spPr/>
        <p:txBody>
          <a:bodyPr/>
          <a:lstStyle/>
          <a:p>
            <a:fld id="{30A9230E-FFBB-4CCB-ABD7-198084EDE768}" type="slidenum">
              <a:rPr lang="fr-BE" smtClean="0"/>
              <a:t>96</a:t>
            </a:fld>
            <a:endParaRPr lang="fr-BE"/>
          </a:p>
        </p:txBody>
      </p:sp>
    </p:spTree>
    <p:extLst>
      <p:ext uri="{BB962C8B-B14F-4D97-AF65-F5344CB8AC3E}">
        <p14:creationId xmlns:p14="http://schemas.microsoft.com/office/powerpoint/2010/main" val="13802033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sp>
        <p:nvSpPr>
          <p:cNvPr id="80899"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smtClean="0">
                <a:solidFill>
                  <a:schemeClr val="bg1"/>
                </a:solidFill>
              </a:rPr>
              <a:t>15/03/2018</a:t>
            </a:r>
            <a:endParaRPr lang="nl-BE" altLang="en-US" dirty="0">
              <a:solidFill>
                <a:schemeClr val="bg1"/>
              </a:solidFill>
            </a:endParaRP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74" name="Date Placeholder 6"/>
          <p:cNvSpPr txBox="1">
            <a:spLocks/>
          </p:cNvSpPr>
          <p:nvPr/>
        </p:nvSpPr>
        <p:spPr>
          <a:xfrm>
            <a:off x="467544" y="6453336"/>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15/03/2018</a:t>
            </a:r>
            <a:endParaRPr lang="fr-BE" dirty="0"/>
          </a:p>
        </p:txBody>
      </p:sp>
      <p:sp>
        <p:nvSpPr>
          <p:cNvPr id="3" name="Slide Number Placeholder 2"/>
          <p:cNvSpPr>
            <a:spLocks noGrp="1"/>
          </p:cNvSpPr>
          <p:nvPr>
            <p:ph type="sldNum" sz="quarter" idx="12"/>
          </p:nvPr>
        </p:nvSpPr>
        <p:spPr/>
        <p:txBody>
          <a:bodyPr/>
          <a:lstStyle/>
          <a:p>
            <a:fld id="{30A9230E-FFBB-4CCB-ABD7-198084EDE768}" type="slidenum">
              <a:rPr lang="fr-BE" smtClean="0"/>
              <a:t>97</a:t>
            </a:fld>
            <a:endParaRPr lang="fr-BE"/>
          </a:p>
        </p:txBody>
      </p:sp>
    </p:spTree>
    <p:extLst>
      <p:ext uri="{BB962C8B-B14F-4D97-AF65-F5344CB8AC3E}">
        <p14:creationId xmlns:p14="http://schemas.microsoft.com/office/powerpoint/2010/main" val="14101546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10 basisdiensten</a:t>
            </a:r>
            <a:endParaRPr lang="nl-BE"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fr-FR" smtClean="0"/>
              <a:t>15/03/2018</a:t>
            </a:r>
            <a:endParaRPr lang="fr-BE" dirty="0"/>
          </a:p>
        </p:txBody>
      </p:sp>
      <p:sp>
        <p:nvSpPr>
          <p:cNvPr id="3" name="Slide Number Placeholder 2"/>
          <p:cNvSpPr>
            <a:spLocks noGrp="1"/>
          </p:cNvSpPr>
          <p:nvPr>
            <p:ph type="sldNum" sz="quarter" idx="12"/>
          </p:nvPr>
        </p:nvSpPr>
        <p:spPr/>
        <p:txBody>
          <a:bodyPr/>
          <a:lstStyle/>
          <a:p>
            <a:fld id="{30A9230E-FFBB-4CCB-ABD7-198084EDE768}" type="slidenum">
              <a:rPr lang="fr-BE" smtClean="0"/>
              <a:t>98</a:t>
            </a:fld>
            <a:endParaRPr lang="fr-BE"/>
          </a:p>
        </p:txBody>
      </p:sp>
    </p:spTree>
    <p:extLst>
      <p:ext uri="{BB962C8B-B14F-4D97-AF65-F5344CB8AC3E}">
        <p14:creationId xmlns:p14="http://schemas.microsoft.com/office/powerpoint/2010/main" val="14829828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dirty="0" smtClean="0">
                <a:sym typeface="Arial" pitchFamily="34" charset="0"/>
              </a:rPr>
              <a:t>Geïntegreerd gebruikers- en toegangsbeheer</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fr-FR" smtClean="0"/>
              <a:t>15/03/2018</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99</a:t>
            </a:fld>
            <a:endParaRPr lang="fr-BE"/>
          </a:p>
        </p:txBody>
      </p:sp>
    </p:spTree>
    <p:extLst>
      <p:ext uri="{BB962C8B-B14F-4D97-AF65-F5344CB8AC3E}">
        <p14:creationId xmlns:p14="http://schemas.microsoft.com/office/powerpoint/2010/main" val="2964520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862</TotalTime>
  <Words>6787</Words>
  <Application>Microsoft Office PowerPoint</Application>
  <PresentationFormat>On-screen Show (4:3)</PresentationFormat>
  <Paragraphs>1492</Paragraphs>
  <Slides>126</Slides>
  <Notes>77</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126</vt:i4>
      </vt:variant>
    </vt:vector>
  </HeadingPairs>
  <TitlesOfParts>
    <vt:vector size="137" baseType="lpstr">
      <vt:lpstr>Arial</vt:lpstr>
      <vt:lpstr>Calibri</vt:lpstr>
      <vt:lpstr>Calibri Light</vt:lpstr>
      <vt:lpstr>Consolas</vt:lpstr>
      <vt:lpstr>Times New Roman</vt:lpstr>
      <vt:lpstr>Wingdings</vt:lpstr>
      <vt:lpstr>Office Theme</vt:lpstr>
      <vt:lpstr>Custom Design</vt:lpstr>
      <vt:lpstr>1_Custom Design</vt:lpstr>
      <vt:lpstr>2_Custom Design</vt:lpstr>
      <vt:lpstr>Werkblad</vt:lpstr>
      <vt:lpstr>eGezondheid en tandartsen, nu en in de toekomst</vt:lpstr>
      <vt:lpstr>Enkele evoluties in de gezondheidszorg</vt:lpstr>
      <vt:lpstr>De voormelde evoluties vereisen …</vt:lpstr>
      <vt:lpstr>Elektronische communicatie bevordert ook …</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 1: GMD = EMD =&gt; SumEHR</vt:lpstr>
      <vt:lpstr>Actie 1: GMD = EMD =&gt; SumEHR</vt:lpstr>
      <vt:lpstr>Actie 2: ziekenhuis-EPD</vt:lpstr>
      <vt:lpstr>Actie 2: ziekenhuis-EPD</vt:lpstr>
      <vt:lpstr>Actie 2: ziekenhuis-EPD</vt:lpstr>
      <vt:lpstr>Actie 2: ziekenhuis-EPD</vt:lpstr>
      <vt:lpstr>Actie 2: ziekenhuis-EPD</vt:lpstr>
      <vt:lpstr>Actie 2: ziekenhuis-EPD</vt:lpstr>
      <vt:lpstr>Actie 4: elektronisch voorschrift</vt:lpstr>
      <vt:lpstr>Actie 4: elektronisch voorschrift</vt:lpstr>
      <vt:lpstr>Actie 4: elektronisch voorschrift</vt:lpstr>
      <vt:lpstr>Actie 4: elektronisch voorschrift</vt:lpstr>
      <vt:lpstr>Actie 4: elektronisch voorschrift</vt:lpstr>
      <vt:lpstr>Actie 4: elektronisch voorschrift</vt:lpstr>
      <vt:lpstr>Actie 4: PARIS Prescription &amp; Autorisation Requesting Information System</vt:lpstr>
      <vt:lpstr>Acties 5 &amp; 6: gegevensdeling</vt:lpstr>
      <vt:lpstr>Acties 5 &amp; 6: gegevensdeling</vt:lpstr>
      <vt:lpstr>Hubs &amp; metahub - schema</vt:lpstr>
      <vt:lpstr>Hubs &amp; metahub - vroeger</vt:lpstr>
      <vt:lpstr>Hubs &amp; metahub - vandaag</vt:lpstr>
      <vt:lpstr>Extramurale gegevens: kluizen</vt:lpstr>
      <vt:lpstr>PowerPoint Presentation</vt:lpstr>
      <vt:lpstr>PowerPoint Presentation</vt:lpstr>
      <vt:lpstr>Acties 5 &amp; 6: hubs &amp; metahub</vt:lpstr>
      <vt:lpstr>Acties 5 &amp; 6: gegevensdeling</vt:lpstr>
      <vt:lpstr>Acties 5 &amp; 6: informed consent</vt:lpstr>
      <vt:lpstr>Acties 5 &amp; 6: hubs &amp; metahub</vt:lpstr>
      <vt:lpstr>Acties 5 &amp; 6: hubs &amp; metahub</vt:lpstr>
      <vt:lpstr>Acties 5 &amp; 6: toegangsmatrix</vt:lpstr>
      <vt:lpstr>Actie 9: incentives voor gebruik</vt:lpstr>
      <vt:lpstr>Actie 9: incentives voor gebruik</vt:lpstr>
      <vt:lpstr>Actie 9: incentives voor gebruik</vt:lpstr>
      <vt:lpstr>Actie 10: toegang tot gegevens door patiënt</vt:lpstr>
      <vt:lpstr>Actie 10: toegang tot gegevens door patiënt </vt:lpstr>
      <vt:lpstr>Actie 10: toegang tot gegevens door patiënt </vt:lpstr>
      <vt:lpstr>Actueel goedgekeurde authenticatiemiddelen</vt:lpstr>
      <vt:lpstr>Actie 10: toegang tot gegevens door patiënt </vt:lpstr>
      <vt:lpstr>Actie 10: toegang tot gegevens door patiënt </vt:lpstr>
      <vt:lpstr>Actie 10: toegang tot gegevens door patiënt </vt:lpstr>
      <vt:lpstr>Actie 10: toegang tot gegevens door patiënt </vt:lpstr>
      <vt:lpstr>Actie 12: opleiding en ICT-ondersteuning</vt:lpstr>
      <vt:lpstr>Actie 12: opleiding en ICT-ondersteuning</vt:lpstr>
      <vt:lpstr>Actie 12: opleiding en ICT-ondersteuning</vt:lpstr>
      <vt:lpstr>Actiepunt 13: standaarden &amp; terminologie</vt:lpstr>
      <vt:lpstr>Action 13: standaarden &amp; terminologie</vt:lpstr>
      <vt:lpstr>Actie 15: administratieve vereenvoudiging</vt:lpstr>
      <vt:lpstr>Actie 15: Back2Work</vt:lpstr>
      <vt:lpstr>Actie 15: Back2Work</vt:lpstr>
      <vt:lpstr>Actie 15: Back2Work</vt:lpstr>
      <vt:lpstr>Actie 15: Mult-eMediatt</vt:lpstr>
      <vt:lpstr>Actie 15: Mult-eMediatt</vt:lpstr>
      <vt:lpstr>Actie 15: Mult-eMediatt</vt:lpstr>
      <vt:lpstr>Actie 15: Mult-eMediatt</vt:lpstr>
      <vt:lpstr>Actie 15: MyCareNet eAttest </vt:lpstr>
      <vt:lpstr>Actie 17: eHealthBox</vt:lpstr>
      <vt:lpstr>Actie 17: eHealthBox</vt:lpstr>
      <vt:lpstr>Actie 17: eHealthBox</vt:lpstr>
      <vt:lpstr>Actie 17: UPPAD</vt:lpstr>
      <vt:lpstr>Actie 17: UPPAD</vt:lpstr>
      <vt:lpstr>Actie 17: UPPAD</vt:lpstr>
      <vt:lpstr>Actie 19: mobile health</vt:lpstr>
      <vt:lpstr>Actie 19: mobile health</vt:lpstr>
      <vt:lpstr>Actie 19: mobile health</vt:lpstr>
      <vt:lpstr>Actie 19: mobile health - voorbeeld van project </vt:lpstr>
      <vt:lpstr>Actie 19: mobile health - voorbeeld van project</vt:lpstr>
      <vt:lpstr>Actie 19: mobile health</vt:lpstr>
      <vt:lpstr>Actie 19: mobile health</vt:lpstr>
      <vt:lpstr>Actie 19: mobile health</vt:lpstr>
      <vt:lpstr>Andere beschikbare diensten</vt:lpstr>
      <vt:lpstr>Andere beschikbare diensten </vt:lpstr>
      <vt:lpstr>Roadmap 2.0: Besluit</vt:lpstr>
      <vt:lpstr>Rol &amp; Verantwoordelijkheden van het eHealth-platform </vt:lpstr>
      <vt:lpstr>Doelstellingen eHealth-platform</vt:lpstr>
      <vt:lpstr>10 opdrachten</vt:lpstr>
      <vt:lpstr>10 opdrachten</vt:lpstr>
      <vt:lpstr>10 opdrachten</vt:lpstr>
      <vt:lpstr>Basisarchitectuur</vt:lpstr>
      <vt:lpstr>10 basisdiensten</vt:lpstr>
      <vt:lpstr>Geïntegreerd gebruikers- en toegangsbeheer</vt:lpstr>
      <vt:lpstr>Systeem voor end-to-end vercijfering</vt:lpstr>
      <vt:lpstr>Vercijfering gekende bestemmeling</vt:lpstr>
      <vt:lpstr>Vercijfering gekende bestemmeling</vt:lpstr>
      <vt:lpstr>Vercijfering niet-gekende bestemmeling</vt:lpstr>
      <vt:lpstr>Timestamping</vt:lpstr>
      <vt:lpstr>Dashboard eHealth</vt:lpstr>
      <vt:lpstr>Dashboard eHealth</vt:lpstr>
      <vt:lpstr>Dashboard eHealth</vt:lpstr>
      <vt:lpstr>Kruispuntbank Sociale Zekerheid </vt:lpstr>
      <vt:lpstr>Kruispuntbank Sociale Zekerheid</vt:lpstr>
      <vt:lpstr>Actoren in sociale sector</vt:lpstr>
      <vt:lpstr>Verwachtingen burgers &amp; ondernemingen</vt:lpstr>
      <vt:lpstr>Verwachtingen burgers &amp; ondernemingen</vt:lpstr>
      <vt:lpstr>Wensen overheid</vt:lpstr>
      <vt:lpstr>Doel</vt:lpstr>
      <vt:lpstr>Resultaten</vt:lpstr>
      <vt:lpstr>Resultaten</vt:lpstr>
      <vt:lpstr>Netwerk: functioneel</vt:lpstr>
      <vt:lpstr>Netwerk: technisch</vt:lpstr>
      <vt:lpstr>Uitgewisselde berichten in 2017</vt:lpstr>
      <vt:lpstr>Only once matrix</vt:lpstr>
      <vt:lpstr>Only once matrix</vt:lpstr>
      <vt:lpstr>Only once matrix</vt:lpstr>
      <vt:lpstr>Only once matrix</vt:lpstr>
      <vt:lpstr>Enkele door de KSZ gecoördineerde projecten</vt:lpstr>
      <vt:lpstr>Bereikte voordelen</vt:lpstr>
      <vt:lpstr>BEDANKT!  Vragen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115</cp:revision>
  <dcterms:created xsi:type="dcterms:W3CDTF">2017-09-11T11:22:14Z</dcterms:created>
  <dcterms:modified xsi:type="dcterms:W3CDTF">2018-03-14T17:31:48Z</dcterms:modified>
</cp:coreProperties>
</file>