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8" r:id="rId2"/>
    <p:sldMasterId id="2147483670" r:id="rId3"/>
    <p:sldMasterId id="2147483682" r:id="rId4"/>
  </p:sldMasterIdLst>
  <p:notesMasterIdLst>
    <p:notesMasterId r:id="rId76"/>
  </p:notesMasterIdLst>
  <p:sldIdLst>
    <p:sldId id="348" r:id="rId5"/>
    <p:sldId id="466" r:id="rId6"/>
    <p:sldId id="467" r:id="rId7"/>
    <p:sldId id="468" r:id="rId8"/>
    <p:sldId id="349" r:id="rId9"/>
    <p:sldId id="350" r:id="rId10"/>
    <p:sldId id="351" r:id="rId11"/>
    <p:sldId id="352" r:id="rId12"/>
    <p:sldId id="353" r:id="rId13"/>
    <p:sldId id="354" r:id="rId14"/>
    <p:sldId id="355" r:id="rId15"/>
    <p:sldId id="356" r:id="rId16"/>
    <p:sldId id="357" r:id="rId17"/>
    <p:sldId id="358" r:id="rId18"/>
    <p:sldId id="359" r:id="rId19"/>
    <p:sldId id="360" r:id="rId20"/>
    <p:sldId id="361" r:id="rId21"/>
    <p:sldId id="362" r:id="rId22"/>
    <p:sldId id="542" r:id="rId23"/>
    <p:sldId id="366" r:id="rId24"/>
    <p:sldId id="556" r:id="rId25"/>
    <p:sldId id="562" r:id="rId26"/>
    <p:sldId id="560" r:id="rId27"/>
    <p:sldId id="370" r:id="rId28"/>
    <p:sldId id="438" r:id="rId29"/>
    <p:sldId id="376" r:id="rId30"/>
    <p:sldId id="377" r:id="rId31"/>
    <p:sldId id="457" r:id="rId32"/>
    <p:sldId id="458" r:id="rId33"/>
    <p:sldId id="459" r:id="rId34"/>
    <p:sldId id="460" r:id="rId35"/>
    <p:sldId id="462" r:id="rId36"/>
    <p:sldId id="378" r:id="rId37"/>
    <p:sldId id="566" r:id="rId38"/>
    <p:sldId id="379" r:id="rId39"/>
    <p:sldId id="387" r:id="rId40"/>
    <p:sldId id="388" r:id="rId41"/>
    <p:sldId id="389" r:id="rId42"/>
    <p:sldId id="519" r:id="rId43"/>
    <p:sldId id="391" r:id="rId44"/>
    <p:sldId id="523" r:id="rId45"/>
    <p:sldId id="565" r:id="rId46"/>
    <p:sldId id="564" r:id="rId47"/>
    <p:sldId id="397" r:id="rId48"/>
    <p:sldId id="398" r:id="rId49"/>
    <p:sldId id="399" r:id="rId50"/>
    <p:sldId id="400" r:id="rId51"/>
    <p:sldId id="401" r:id="rId52"/>
    <p:sldId id="402" r:id="rId53"/>
    <p:sldId id="448" r:id="rId54"/>
    <p:sldId id="447" r:id="rId55"/>
    <p:sldId id="406" r:id="rId56"/>
    <p:sldId id="524" r:id="rId57"/>
    <p:sldId id="525" r:id="rId58"/>
    <p:sldId id="527" r:id="rId59"/>
    <p:sldId id="530" r:id="rId60"/>
    <p:sldId id="531" r:id="rId61"/>
    <p:sldId id="532" r:id="rId62"/>
    <p:sldId id="533" r:id="rId63"/>
    <p:sldId id="571" r:id="rId64"/>
    <p:sldId id="569" r:id="rId65"/>
    <p:sldId id="570" r:id="rId66"/>
    <p:sldId id="541" r:id="rId67"/>
    <p:sldId id="428" r:id="rId68"/>
    <p:sldId id="429" r:id="rId69"/>
    <p:sldId id="430" r:id="rId70"/>
    <p:sldId id="431" r:id="rId71"/>
    <p:sldId id="432" r:id="rId72"/>
    <p:sldId id="469" r:id="rId73"/>
    <p:sldId id="433" r:id="rId74"/>
    <p:sldId id="505" r:id="rId7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5252"/>
    <a:srgbClr val="087670"/>
    <a:srgbClr val="0C9CE4"/>
    <a:srgbClr val="77C9F2"/>
    <a:srgbClr val="000000"/>
    <a:srgbClr val="90C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4660"/>
  </p:normalViewPr>
  <p:slideViewPr>
    <p:cSldViewPr>
      <p:cViewPr>
        <p:scale>
          <a:sx n="78" d="100"/>
          <a:sy n="78" d="100"/>
        </p:scale>
        <p:origin x="-1020" y="18"/>
      </p:cViewPr>
      <p:guideLst>
        <p:guide orient="horz" pos="2160"/>
        <p:guide pos="2880"/>
      </p:guideLst>
    </p:cSldViewPr>
  </p:slideViewPr>
  <p:notesTextViewPr>
    <p:cViewPr>
      <p:scale>
        <a:sx n="1" d="1"/>
        <a:sy n="1" d="1"/>
      </p:scale>
      <p:origin x="0" y="0"/>
    </p:cViewPr>
  </p:notesTextViewPr>
  <p:sorterViewPr>
    <p:cViewPr>
      <p:scale>
        <a:sx n="58" d="100"/>
        <a:sy n="5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iagrams/_rels/data1.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image" Target="../media/image58.jpeg"/><Relationship Id="rId1" Type="http://schemas.openxmlformats.org/officeDocument/2006/relationships/image" Target="../media/image57.jpeg"/><Relationship Id="rId6" Type="http://schemas.openxmlformats.org/officeDocument/2006/relationships/image" Target="../media/image62.jpeg"/><Relationship Id="rId5" Type="http://schemas.openxmlformats.org/officeDocument/2006/relationships/image" Target="../media/image61.jpeg"/><Relationship Id="rId10" Type="http://schemas.openxmlformats.org/officeDocument/2006/relationships/image" Target="../media/image66.jpeg"/><Relationship Id="rId4" Type="http://schemas.openxmlformats.org/officeDocument/2006/relationships/image" Target="../media/image60.jpeg"/><Relationship Id="rId9" Type="http://schemas.openxmlformats.org/officeDocument/2006/relationships/image" Target="../media/image6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rPr dirty="0" err="1"/>
            <a:t>Coördinatie</a:t>
          </a:r>
          <a:r>
            <a:rPr dirty="0"/>
            <a:t> van </a:t>
          </a:r>
          <a:r>
            <a:rPr dirty="0" err="1"/>
            <a:t>elektronische</a:t>
          </a:r>
          <a:r>
            <a:rPr dirty="0"/>
            <a:t> </a:t>
          </a:r>
          <a:r>
            <a:rPr dirty="0" err="1"/>
            <a:t>deelprocessen</a:t>
          </a:r>
          <a:endParaRPr lang="nl-BE" dirty="0"/>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t>Portaal </a:t>
          </a:r>
          <a:endParaRPr lang="nl-BE"/>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t>Geïntegreerd gebruikers- en toegangsbeheer</a:t>
          </a:r>
          <a:endParaRPr lang="nl-BE"/>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t>Beheer van loggings</a:t>
          </a:r>
          <a:endParaRPr lang="nl-BE"/>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t>Systeem voor end-to-end vercijfering</a:t>
          </a:r>
          <a:endParaRPr lang="nl-BE"/>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lang="fr-BE" dirty="0" smtClean="0">
              <a:solidFill>
                <a:srgbClr val="087670"/>
              </a:solidFill>
            </a:rPr>
            <a:t>eHealth</a:t>
          </a:r>
          <a:r>
            <a:rPr dirty="0"/>
            <a:t>Box</a:t>
          </a:r>
          <a:endParaRPr lang="nl-BE"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nl-BE"/>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t>Codering en anonimisering</a:t>
          </a:r>
          <a:endParaRPr lang="nl-BE"/>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t>Raadpleging van het Rijksregister en van de KSZ-registers</a:t>
          </a:r>
          <a:endParaRPr lang="nl-BE"/>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t>Verwijzingsrepertorium (metahub)</a:t>
          </a:r>
          <a:endParaRPr lang="nl-BE"/>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F236D3E8-5E24-4C25-815D-6438B56F96C7}" type="presOf" srcId="{81FDCA61-7A32-4339-89E8-DD3704FB86F4}" destId="{6F6ACCCA-7573-4F27-BB76-D1BFA52EAEE3}" srcOrd="0" destOrd="0" presId="urn:microsoft.com/office/officeart/2008/layout/PictureStrips"/>
    <dgm:cxn modelId="{9740A16C-AFB4-42E8-AB1B-B37F86D3AC88}" type="presOf" srcId="{AE2357B3-F8D1-4E13-B807-E393E9FC5539}" destId="{DC5DD086-89E5-4CD9-B1D2-0E7FF2C522A2}"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9E451CEA-DCC2-4DC5-8D02-FB6C587DFEFA}" type="presOf" srcId="{53250AAA-89D6-4377-B3C0-0E5BF972A3C0}" destId="{411BB13E-A3FD-42F9-8D3A-DD2DDC4A3516}" srcOrd="0" destOrd="0" presId="urn:microsoft.com/office/officeart/2008/layout/PictureStrips"/>
    <dgm:cxn modelId="{C4084BF0-F635-4676-89A9-D65F024FF168}" srcId="{D1B0C0D0-7AB7-487B-ADF8-3BB3DD4E9EE7}" destId="{AE2357B3-F8D1-4E13-B807-E393E9FC5539}" srcOrd="2" destOrd="0" parTransId="{DF983F23-5BAE-428F-AFD9-BF0943C63ACC}" sibTransId="{486EB6E6-F0BE-4E7B-A3F0-7DC5C5021754}"/>
    <dgm:cxn modelId="{3AA5B55E-BAFF-4E59-844F-0B3A890F9AB2}" srcId="{D1B0C0D0-7AB7-487B-ADF8-3BB3DD4E9EE7}" destId="{53250AAA-89D6-4377-B3C0-0E5BF972A3C0}" srcOrd="7" destOrd="0" parTransId="{470AA8AF-6A66-4DE7-8F3A-D2B315A90BE8}" sibTransId="{4828047A-C139-4049-9231-4057A0E3B9D2}"/>
    <dgm:cxn modelId="{DB050EC4-F2AC-4ACB-BEFA-69C14AE7D74E}" srcId="{D1B0C0D0-7AB7-487B-ADF8-3BB3DD4E9EE7}" destId="{ADE4E262-EB9E-448C-8B46-6B6521E6B92F}" srcOrd="8" destOrd="0" parTransId="{28664F9A-4277-4158-A312-1D48A34DD546}" sibTransId="{DC8C0C9F-FA74-4A97-BA58-15F42B37D9FB}"/>
    <dgm:cxn modelId="{729BA9A8-928E-462D-ACDE-EAFF3E5D9F1C}" type="presOf" srcId="{ADE4E262-EB9E-448C-8B46-6B6521E6B92F}" destId="{E0757731-3698-433B-8E7C-2EB749869931}" srcOrd="0" destOrd="0" presId="urn:microsoft.com/office/officeart/2008/layout/PictureStrips"/>
    <dgm:cxn modelId="{01E51483-8FD9-43B7-AC2A-D6D70DB48B9D}" type="presOf" srcId="{D1B0C0D0-7AB7-487B-ADF8-3BB3DD4E9EE7}" destId="{9E029134-162C-442E-A062-F55ADB999C33}" srcOrd="0" destOrd="0" presId="urn:microsoft.com/office/officeart/2008/layout/PictureStrips"/>
    <dgm:cxn modelId="{9A70653B-1890-4F38-A017-8862BFB49075}" type="presOf" srcId="{E7919EDD-7680-4985-B198-1CBB0F9E96AC}" destId="{7A8D609C-F894-4686-8594-F633FD78C201}" srcOrd="0" destOrd="0" presId="urn:microsoft.com/office/officeart/2008/layout/PictureStrips"/>
    <dgm:cxn modelId="{57C0AC0E-984D-4802-91E2-6854D7F2A5B9}" type="presOf" srcId="{DE482DF0-5C86-4767-9CE5-54725DF28573}" destId="{4F50CB91-2850-4662-936D-F5CF85EB32D2}"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5CA9D703-EEF7-4699-AD07-B96629D64A88}" type="presOf" srcId="{3069D4A7-A9EB-432B-8415-5BE83922B144}" destId="{9C5C0C8B-F255-4694-B3C6-8BE7DBC5F7E5}" srcOrd="0" destOrd="0" presId="urn:microsoft.com/office/officeart/2008/layout/PictureStrips"/>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4CF6C6A0-29DC-4CE5-88B0-6D1CFBD75CD6}" type="presOf" srcId="{426C232F-332D-4FF2-A820-7A068898BF0D}" destId="{A9AE0183-4578-4303-9373-BBB0DAF179FE}"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2356DCAA-F7D8-475F-9D8C-3C7A3FE205CA}" type="presOf" srcId="{F9B22A10-E2AD-420E-86FD-C6A619FB34C3}" destId="{610D24CD-EC64-4585-8806-7B24163BBCA5}" srcOrd="0" destOrd="0" presId="urn:microsoft.com/office/officeart/2008/layout/PictureStrips"/>
    <dgm:cxn modelId="{491A00E3-9768-4857-B163-D526432EA458}" type="presOf" srcId="{66800CA2-1263-488B-9901-BF5AA9A26379}" destId="{22C56DC3-2158-416C-A2CA-0A41276F6E72}"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D091B902-5958-48BC-8D2A-41C625BA3203}" type="presParOf" srcId="{9E029134-162C-442E-A062-F55ADB999C33}" destId="{60E777AF-AE30-4678-946F-1FF94928EBDC}" srcOrd="0" destOrd="0" presId="urn:microsoft.com/office/officeart/2008/layout/PictureStrips"/>
    <dgm:cxn modelId="{045230EF-7670-4314-9BE5-62CFE9C1AE39}" type="presParOf" srcId="{60E777AF-AE30-4678-946F-1FF94928EBDC}" destId="{7A8D609C-F894-4686-8594-F633FD78C201}" srcOrd="0" destOrd="0" presId="urn:microsoft.com/office/officeart/2008/layout/PictureStrips"/>
    <dgm:cxn modelId="{3D731544-AA4C-489D-9D06-20E64E577759}" type="presParOf" srcId="{60E777AF-AE30-4678-946F-1FF94928EBDC}" destId="{8B00EC11-24E0-4E0C-8101-DB576F31F9D2}" srcOrd="1" destOrd="0" presId="urn:microsoft.com/office/officeart/2008/layout/PictureStrips"/>
    <dgm:cxn modelId="{01CF0814-BDA4-447F-A930-D618E241B96A}" type="presParOf" srcId="{9E029134-162C-442E-A062-F55ADB999C33}" destId="{7105A6FE-D318-4A98-A922-671C581530DC}" srcOrd="1" destOrd="0" presId="urn:microsoft.com/office/officeart/2008/layout/PictureStrips"/>
    <dgm:cxn modelId="{1C523098-1EA1-41B4-B2AD-5D3A77E98B70}" type="presParOf" srcId="{9E029134-162C-442E-A062-F55ADB999C33}" destId="{85CFEB57-FC52-4321-A97D-3211B5D63D4D}" srcOrd="2" destOrd="0" presId="urn:microsoft.com/office/officeart/2008/layout/PictureStrips"/>
    <dgm:cxn modelId="{99F2B336-7EDB-41A0-9BAB-4B5C4A793976}" type="presParOf" srcId="{85CFEB57-FC52-4321-A97D-3211B5D63D4D}" destId="{A9AE0183-4578-4303-9373-BBB0DAF179FE}" srcOrd="0" destOrd="0" presId="urn:microsoft.com/office/officeart/2008/layout/PictureStrips"/>
    <dgm:cxn modelId="{C7B10838-3C83-4558-B2B9-22AA22F5AED5}" type="presParOf" srcId="{85CFEB57-FC52-4321-A97D-3211B5D63D4D}" destId="{17BB8C5E-ACC5-4AEA-AC3B-15C53CC548C0}" srcOrd="1" destOrd="0" presId="urn:microsoft.com/office/officeart/2008/layout/PictureStrips"/>
    <dgm:cxn modelId="{D3A1E413-46A8-4F66-856E-3027DCA9CC72}" type="presParOf" srcId="{9E029134-162C-442E-A062-F55ADB999C33}" destId="{3DF2FDF0-8F29-4351-969E-A1025413C53F}" srcOrd="3" destOrd="0" presId="urn:microsoft.com/office/officeart/2008/layout/PictureStrips"/>
    <dgm:cxn modelId="{A0C5C757-4AB3-4C8F-B78D-B29B2349C37F}" type="presParOf" srcId="{9E029134-162C-442E-A062-F55ADB999C33}" destId="{51949F69-36F9-42ED-A197-4A357D3FCC84}" srcOrd="4" destOrd="0" presId="urn:microsoft.com/office/officeart/2008/layout/PictureStrips"/>
    <dgm:cxn modelId="{2D12EFE1-7A00-41E4-836C-32FFFF025DBA}" type="presParOf" srcId="{51949F69-36F9-42ED-A197-4A357D3FCC84}" destId="{DC5DD086-89E5-4CD9-B1D2-0E7FF2C522A2}" srcOrd="0" destOrd="0" presId="urn:microsoft.com/office/officeart/2008/layout/PictureStrips"/>
    <dgm:cxn modelId="{1D453952-A7A8-4A35-9EBC-34503C199ABA}" type="presParOf" srcId="{51949F69-36F9-42ED-A197-4A357D3FCC84}" destId="{DEDE190B-7605-44A7-B19B-482157C4ED09}" srcOrd="1" destOrd="0" presId="urn:microsoft.com/office/officeart/2008/layout/PictureStrips"/>
    <dgm:cxn modelId="{3CFF6307-E884-499F-A0DA-5096C36EEE11}" type="presParOf" srcId="{9E029134-162C-442E-A062-F55ADB999C33}" destId="{800A896D-7DD0-4D28-BE08-D3B8F3F2A8C6}" srcOrd="5" destOrd="0" presId="urn:microsoft.com/office/officeart/2008/layout/PictureStrips"/>
    <dgm:cxn modelId="{670BCE5E-60EC-4770-8AD7-9E45737C23E9}" type="presParOf" srcId="{9E029134-162C-442E-A062-F55ADB999C33}" destId="{09DCF082-D387-4036-A517-A57508B9F296}" srcOrd="6" destOrd="0" presId="urn:microsoft.com/office/officeart/2008/layout/PictureStrips"/>
    <dgm:cxn modelId="{D44C5724-B6F4-4AEA-8C50-7FFB4F0849E8}" type="presParOf" srcId="{09DCF082-D387-4036-A517-A57508B9F296}" destId="{6F6ACCCA-7573-4F27-BB76-D1BFA52EAEE3}" srcOrd="0" destOrd="0" presId="urn:microsoft.com/office/officeart/2008/layout/PictureStrips"/>
    <dgm:cxn modelId="{B7CB5D18-B4AE-449C-AEF5-C11ECB63C24D}" type="presParOf" srcId="{09DCF082-D387-4036-A517-A57508B9F296}" destId="{F94043AE-FBAE-4418-8D10-10B1481C95AF}" srcOrd="1" destOrd="0" presId="urn:microsoft.com/office/officeart/2008/layout/PictureStrips"/>
    <dgm:cxn modelId="{2711A579-6567-4086-AA21-6B13F09FF959}" type="presParOf" srcId="{9E029134-162C-442E-A062-F55ADB999C33}" destId="{2F838AD4-66C5-4737-8D8D-66F3281C6FE1}" srcOrd="7" destOrd="0" presId="urn:microsoft.com/office/officeart/2008/layout/PictureStrips"/>
    <dgm:cxn modelId="{702A81E9-AA88-48DB-81B4-D8AE1B31CCB4}" type="presParOf" srcId="{9E029134-162C-442E-A062-F55ADB999C33}" destId="{0F749A16-F5F6-45E8-9E08-2382EA901724}" srcOrd="8" destOrd="0" presId="urn:microsoft.com/office/officeart/2008/layout/PictureStrips"/>
    <dgm:cxn modelId="{3FBA07D5-92DE-41BF-8569-1185380AD8A8}" type="presParOf" srcId="{0F749A16-F5F6-45E8-9E08-2382EA901724}" destId="{610D24CD-EC64-4585-8806-7B24163BBCA5}" srcOrd="0" destOrd="0" presId="urn:microsoft.com/office/officeart/2008/layout/PictureStrips"/>
    <dgm:cxn modelId="{B742F133-B2E6-4150-95A8-A333E089B91A}" type="presParOf" srcId="{0F749A16-F5F6-45E8-9E08-2382EA901724}" destId="{1D377189-38FA-44FB-9886-A25D865375A4}" srcOrd="1" destOrd="0" presId="urn:microsoft.com/office/officeart/2008/layout/PictureStrips"/>
    <dgm:cxn modelId="{F9BE27B1-8AC8-451A-8E52-C75FD99373F3}" type="presParOf" srcId="{9E029134-162C-442E-A062-F55ADB999C33}" destId="{D0690CA7-5AC0-41CF-B946-24781BCFD1A5}" srcOrd="9" destOrd="0" presId="urn:microsoft.com/office/officeart/2008/layout/PictureStrips"/>
    <dgm:cxn modelId="{8A8D1EA4-E5F5-44F7-A4BA-BE9AB7719445}" type="presParOf" srcId="{9E029134-162C-442E-A062-F55ADB999C33}" destId="{B7B3EDE5-7630-4030-822E-F5E4C9706E85}" srcOrd="10" destOrd="0" presId="urn:microsoft.com/office/officeart/2008/layout/PictureStrips"/>
    <dgm:cxn modelId="{29CDA5EC-668F-4478-A9F9-111D712FF035}" type="presParOf" srcId="{B7B3EDE5-7630-4030-822E-F5E4C9706E85}" destId="{4F50CB91-2850-4662-936D-F5CF85EB32D2}" srcOrd="0" destOrd="0" presId="urn:microsoft.com/office/officeart/2008/layout/PictureStrips"/>
    <dgm:cxn modelId="{47F377F0-6239-430D-BE03-7D57F0466C2D}" type="presParOf" srcId="{B7B3EDE5-7630-4030-822E-F5E4C9706E85}" destId="{82E38FB2-A96C-4D7A-A866-6D7BE57189A0}" srcOrd="1" destOrd="0" presId="urn:microsoft.com/office/officeart/2008/layout/PictureStrips"/>
    <dgm:cxn modelId="{4DFFDA7F-8BEB-4B04-8A3D-FC3490776D54}" type="presParOf" srcId="{9E029134-162C-442E-A062-F55ADB999C33}" destId="{FFADA039-4E63-4656-B69A-9CDE6DF7D22E}" srcOrd="11" destOrd="0" presId="urn:microsoft.com/office/officeart/2008/layout/PictureStrips"/>
    <dgm:cxn modelId="{AB562E2F-4658-4B2A-ABA0-50B50075BC37}" type="presParOf" srcId="{9E029134-162C-442E-A062-F55ADB999C33}" destId="{617E62FE-8B7F-4345-A007-B8285279A613}" srcOrd="12" destOrd="0" presId="urn:microsoft.com/office/officeart/2008/layout/PictureStrips"/>
    <dgm:cxn modelId="{A7721F22-138C-47C7-9ECA-4903BF65B381}" type="presParOf" srcId="{617E62FE-8B7F-4345-A007-B8285279A613}" destId="{9C5C0C8B-F255-4694-B3C6-8BE7DBC5F7E5}" srcOrd="0" destOrd="0" presId="urn:microsoft.com/office/officeart/2008/layout/PictureStrips"/>
    <dgm:cxn modelId="{EBC7430B-FD3C-4380-A51D-4638F09A24FF}" type="presParOf" srcId="{617E62FE-8B7F-4345-A007-B8285279A613}" destId="{A9E14B50-194E-4A93-B9D9-20BB56D81973}" srcOrd="1" destOrd="0" presId="urn:microsoft.com/office/officeart/2008/layout/PictureStrips"/>
    <dgm:cxn modelId="{481BA240-F7C7-44BF-AF68-342ED60FDBC6}" type="presParOf" srcId="{9E029134-162C-442E-A062-F55ADB999C33}" destId="{CC5C64CB-AB52-41A1-B231-D8699C0C625F}" srcOrd="13" destOrd="0" presId="urn:microsoft.com/office/officeart/2008/layout/PictureStrips"/>
    <dgm:cxn modelId="{BEFC6C8F-7FBF-48D6-B77E-D66A81EABB45}" type="presParOf" srcId="{9E029134-162C-442E-A062-F55ADB999C33}" destId="{F8E94CFA-B945-48E5-BE10-370DD69F16A4}" srcOrd="14" destOrd="0" presId="urn:microsoft.com/office/officeart/2008/layout/PictureStrips"/>
    <dgm:cxn modelId="{D9987562-732C-4AD1-A206-2F4EDF69B8B5}" type="presParOf" srcId="{F8E94CFA-B945-48E5-BE10-370DD69F16A4}" destId="{411BB13E-A3FD-42F9-8D3A-DD2DDC4A3516}" srcOrd="0" destOrd="0" presId="urn:microsoft.com/office/officeart/2008/layout/PictureStrips"/>
    <dgm:cxn modelId="{FEEA82CD-D01E-4509-A16B-D840251111E0}" type="presParOf" srcId="{F8E94CFA-B945-48E5-BE10-370DD69F16A4}" destId="{70C2EA1E-D7DB-4E74-806D-4590DBE781A3}" srcOrd="1" destOrd="0" presId="urn:microsoft.com/office/officeart/2008/layout/PictureStrips"/>
    <dgm:cxn modelId="{A2C641CE-D091-4B0E-91B3-1E7435D18A19}" type="presParOf" srcId="{9E029134-162C-442E-A062-F55ADB999C33}" destId="{B6819F3B-727A-4EDF-BC16-FDFFBB563868}" srcOrd="15" destOrd="0" presId="urn:microsoft.com/office/officeart/2008/layout/PictureStrips"/>
    <dgm:cxn modelId="{20DC4495-EC5B-493A-8CC0-A740D151A99B}" type="presParOf" srcId="{9E029134-162C-442E-A062-F55ADB999C33}" destId="{BB272E9F-26C5-4655-93E5-F3616BF119CC}" srcOrd="16" destOrd="0" presId="urn:microsoft.com/office/officeart/2008/layout/PictureStrips"/>
    <dgm:cxn modelId="{862A6530-B47F-4B9D-99A9-D74841156419}" type="presParOf" srcId="{BB272E9F-26C5-4655-93E5-F3616BF119CC}" destId="{E0757731-3698-433B-8E7C-2EB749869931}" srcOrd="0" destOrd="0" presId="urn:microsoft.com/office/officeart/2008/layout/PictureStrips"/>
    <dgm:cxn modelId="{46B34BA9-6847-402B-9032-AA35E7674D1A}" type="presParOf" srcId="{BB272E9F-26C5-4655-93E5-F3616BF119CC}" destId="{139FD9EA-3509-4D4C-98D4-BC741BA871D8}" srcOrd="1" destOrd="0" presId="urn:microsoft.com/office/officeart/2008/layout/PictureStrips"/>
    <dgm:cxn modelId="{0A524597-BEA7-4F91-8583-92E248BFE37D}" type="presParOf" srcId="{9E029134-162C-442E-A062-F55ADB999C33}" destId="{979B97D2-0F97-437F-8686-ABD1B910F38F}" srcOrd="17" destOrd="0" presId="urn:microsoft.com/office/officeart/2008/layout/PictureStrips"/>
    <dgm:cxn modelId="{75E49FA9-DB87-476C-9E47-7269A2824E26}" type="presParOf" srcId="{9E029134-162C-442E-A062-F55ADB999C33}" destId="{0216C3D0-FCC6-4B0C-AA10-7E78E85A1DE2}" srcOrd="18" destOrd="0" presId="urn:microsoft.com/office/officeart/2008/layout/PictureStrips"/>
    <dgm:cxn modelId="{2E923514-3797-445B-B352-11292E6D3BC9}" type="presParOf" srcId="{0216C3D0-FCC6-4B0C-AA10-7E78E85A1DE2}" destId="{22C56DC3-2158-416C-A2CA-0A41276F6E72}" srcOrd="0" destOrd="0" presId="urn:microsoft.com/office/officeart/2008/layout/PictureStrips"/>
    <dgm:cxn modelId="{94D75B1E-8BD5-412E-9B9D-C0039909ABE5}"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0CDFC-4227-4C65-BFFE-606B768D4FEF}" type="datetimeFigureOut">
              <a:rPr lang="fr-BE" smtClean="0"/>
              <a:t>24/02/2018</a:t>
            </a:fld>
            <a:endParaRPr lang="fr-B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DF498-6B22-4C23-B9DE-FBD91F7FCCAE}" type="slidenum">
              <a:rPr lang="fr-BE" smtClean="0"/>
              <a:t>‹nr.›</a:t>
            </a:fld>
            <a:endParaRPr lang="fr-BE"/>
          </a:p>
        </p:txBody>
      </p:sp>
    </p:spTree>
    <p:extLst>
      <p:ext uri="{BB962C8B-B14F-4D97-AF65-F5344CB8AC3E}">
        <p14:creationId xmlns:p14="http://schemas.microsoft.com/office/powerpoint/2010/main" val="303039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FFA2C57-6F2A-4A75-B143-BC40857E40EC}" type="slidenum">
              <a:rPr lang="en-US" altLang="en-US" smtClean="0">
                <a:latin typeface="Calibri" pitchFamily="34" charset="0"/>
              </a:rPr>
              <a:pPr fontAlgn="base">
                <a:spcBef>
                  <a:spcPct val="0"/>
                </a:spcBef>
                <a:spcAft>
                  <a:spcPct val="0"/>
                </a:spcAft>
                <a:defRPr/>
              </a:pPr>
              <a:t>1</a:t>
            </a:fld>
            <a:endParaRPr lang="nl-BE" altLang="en-US" dirty="0" smtClean="0">
              <a:latin typeface="Calibri" pitchFamily="34" charset="0"/>
            </a:endParaRPr>
          </a:p>
        </p:txBody>
      </p:sp>
    </p:spTree>
    <p:extLst>
      <p:ext uri="{BB962C8B-B14F-4D97-AF65-F5344CB8AC3E}">
        <p14:creationId xmlns:p14="http://schemas.microsoft.com/office/powerpoint/2010/main" val="1005482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25</a:t>
            </a:fld>
            <a:endParaRPr lang="nl-BE"/>
          </a:p>
        </p:txBody>
      </p:sp>
    </p:spTree>
    <p:extLst>
      <p:ext uri="{BB962C8B-B14F-4D97-AF65-F5344CB8AC3E}">
        <p14:creationId xmlns:p14="http://schemas.microsoft.com/office/powerpoint/2010/main" val="4039460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1207550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A62674-ADB2-42D4-B8E9-13688C3B98A9}" type="slidenum">
              <a:rPr lang="en-US" smtClean="0"/>
              <a:pPr>
                <a:defRPr/>
              </a:pPr>
              <a:t>27</a:t>
            </a:fld>
            <a:endParaRPr lang="fr-BE" dirty="0"/>
          </a:p>
        </p:txBody>
      </p:sp>
    </p:spTree>
    <p:extLst>
      <p:ext uri="{BB962C8B-B14F-4D97-AF65-F5344CB8AC3E}">
        <p14:creationId xmlns:p14="http://schemas.microsoft.com/office/powerpoint/2010/main" val="8837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1511572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2618343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1639118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dirty="0" smtClean="0"/>
          </a:p>
        </p:txBody>
      </p:sp>
    </p:spTree>
    <p:extLst>
      <p:ext uri="{BB962C8B-B14F-4D97-AF65-F5344CB8AC3E}">
        <p14:creationId xmlns:p14="http://schemas.microsoft.com/office/powerpoint/2010/main" val="376016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extLst>
      <p:ext uri="{BB962C8B-B14F-4D97-AF65-F5344CB8AC3E}">
        <p14:creationId xmlns:p14="http://schemas.microsoft.com/office/powerpoint/2010/main" val="2551947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extLst>
      <p:ext uri="{BB962C8B-B14F-4D97-AF65-F5344CB8AC3E}">
        <p14:creationId xmlns:p14="http://schemas.microsoft.com/office/powerpoint/2010/main" val="2867417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extLst>
      <p:ext uri="{BB962C8B-B14F-4D97-AF65-F5344CB8AC3E}">
        <p14:creationId xmlns:p14="http://schemas.microsoft.com/office/powerpoint/2010/main" val="380417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01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62BC17D-7774-43FE-987C-7D682A3CD72E}" type="slidenum">
              <a:rPr lang="en-US" altLang="en-US" smtClean="0">
                <a:latin typeface="Calibri" pitchFamily="34" charset="0"/>
              </a:rPr>
              <a:pPr fontAlgn="base">
                <a:spcBef>
                  <a:spcPct val="0"/>
                </a:spcBef>
                <a:spcAft>
                  <a:spcPct val="0"/>
                </a:spcAft>
                <a:defRPr/>
              </a:pPr>
              <a:t>5</a:t>
            </a:fld>
            <a:endParaRPr lang="nl-BE" altLang="en-US" dirty="0" smtClean="0">
              <a:latin typeface="Calibri" pitchFamily="34" charset="0"/>
            </a:endParaRPr>
          </a:p>
        </p:txBody>
      </p:sp>
    </p:spTree>
    <p:extLst>
      <p:ext uri="{BB962C8B-B14F-4D97-AF65-F5344CB8AC3E}">
        <p14:creationId xmlns:p14="http://schemas.microsoft.com/office/powerpoint/2010/main" val="2088044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NL</a:t>
            </a:r>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39</a:t>
            </a:fld>
            <a:endParaRPr lang="fr-BE" dirty="0"/>
          </a:p>
        </p:txBody>
      </p:sp>
    </p:spTree>
    <p:extLst>
      <p:ext uri="{BB962C8B-B14F-4D97-AF65-F5344CB8AC3E}">
        <p14:creationId xmlns:p14="http://schemas.microsoft.com/office/powerpoint/2010/main" val="2137184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919946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885254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4193360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1018970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41527974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552438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385100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40689517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687653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dirty="0" smtClean="0"/>
          </a:p>
        </p:txBody>
      </p:sp>
      <p:sp>
        <p:nvSpPr>
          <p:cNvPr id="911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32CD6338-BEDF-43B6-9497-59283FC58D4F}" type="slidenum">
              <a:rPr lang="en-US" altLang="en-US" smtClean="0">
                <a:latin typeface="Calibri" pitchFamily="34" charset="0"/>
              </a:rPr>
              <a:pPr fontAlgn="base">
                <a:spcBef>
                  <a:spcPct val="0"/>
                </a:spcBef>
                <a:spcAft>
                  <a:spcPct val="0"/>
                </a:spcAft>
                <a:defRPr/>
              </a:pPr>
              <a:t>16</a:t>
            </a:fld>
            <a:endParaRPr lang="nl-BE" altLang="en-US" dirty="0" smtClean="0">
              <a:latin typeface="Calibri" pitchFamily="34" charset="0"/>
            </a:endParaRPr>
          </a:p>
        </p:txBody>
      </p:sp>
    </p:spTree>
    <p:extLst>
      <p:ext uri="{BB962C8B-B14F-4D97-AF65-F5344CB8AC3E}">
        <p14:creationId xmlns:p14="http://schemas.microsoft.com/office/powerpoint/2010/main" val="537534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42153611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7374BF-2A30-4511-BF77-A6388C3A86F6}" type="slidenum">
              <a:rPr lang="en-US" smtClean="0"/>
              <a:t>55</a:t>
            </a:fld>
            <a:endParaRPr lang="en-US"/>
          </a:p>
        </p:txBody>
      </p:sp>
    </p:spTree>
    <p:extLst>
      <p:ext uri="{BB962C8B-B14F-4D97-AF65-F5344CB8AC3E}">
        <p14:creationId xmlns:p14="http://schemas.microsoft.com/office/powerpoint/2010/main" val="21789028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7DCA5E5B-C0C3-450B-8652-69FC7FF54518}" type="slidenum">
              <a:rPr lang="fr-BE" smtClean="0"/>
              <a:t>58</a:t>
            </a:fld>
            <a:endParaRPr lang="fr-BE"/>
          </a:p>
        </p:txBody>
      </p:sp>
    </p:spTree>
    <p:extLst>
      <p:ext uri="{BB962C8B-B14F-4D97-AF65-F5344CB8AC3E}">
        <p14:creationId xmlns:p14="http://schemas.microsoft.com/office/powerpoint/2010/main" val="39373147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16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7F130FD-3822-4479-BEAB-17D9DC4E8751}" type="slidenum">
              <a:rPr lang="en-US" altLang="en-US" smtClean="0">
                <a:latin typeface="Calibri" pitchFamily="34" charset="0"/>
              </a:rPr>
              <a:pPr fontAlgn="base">
                <a:spcBef>
                  <a:spcPct val="0"/>
                </a:spcBef>
                <a:spcAft>
                  <a:spcPct val="0"/>
                </a:spcAft>
                <a:defRPr/>
              </a:pPr>
              <a:t>64</a:t>
            </a:fld>
            <a:endParaRPr lang="nl-BE" altLang="en-US" smtClean="0">
              <a:latin typeface="Calibri" pitchFamily="34" charset="0"/>
            </a:endParaRPr>
          </a:p>
        </p:txBody>
      </p:sp>
    </p:spTree>
    <p:extLst>
      <p:ext uri="{BB962C8B-B14F-4D97-AF65-F5344CB8AC3E}">
        <p14:creationId xmlns:p14="http://schemas.microsoft.com/office/powerpoint/2010/main" val="9304036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19588896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1B907515-5630-4CCA-8FC0-9240982DAEDB}" type="slidenum">
              <a:rPr lang="nl-NL" altLang="en-US">
                <a:solidFill>
                  <a:srgbClr val="000000"/>
                </a:solidFill>
                <a:latin typeface="Arial" charset="0"/>
              </a:rPr>
              <a:pPr algn="r"/>
              <a:t>69</a:t>
            </a:fld>
            <a:endParaRPr lang="nl-BE" altLang="en-US">
              <a:solidFill>
                <a:srgbClr val="000000"/>
              </a:solidFill>
              <a:latin typeface="Arial" charset="0"/>
            </a:endParaRPr>
          </a:p>
        </p:txBody>
      </p:sp>
      <p:sp>
        <p:nvSpPr>
          <p:cNvPr id="134147"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58778CF7-6775-48B0-BD2D-D3D6DE5BD562}" type="slidenum">
              <a:rPr lang="nl-NL" altLang="en-US">
                <a:solidFill>
                  <a:srgbClr val="000000"/>
                </a:solidFill>
                <a:latin typeface="Arial" charset="0"/>
              </a:rPr>
              <a:pPr algn="r"/>
              <a:t>69</a:t>
            </a:fld>
            <a:endParaRPr lang="nl-BE" altLang="en-US">
              <a:solidFill>
                <a:srgbClr val="000000"/>
              </a:solidFill>
              <a:latin typeface="Arial" charset="0"/>
            </a:endParaRPr>
          </a:p>
        </p:txBody>
      </p:sp>
      <p:sp>
        <p:nvSpPr>
          <p:cNvPr id="1341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6459713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4C3A004C-9A8F-48C6-8A1C-94C4889F131E}" type="slidenum">
              <a:rPr lang="en-US" altLang="en-US" smtClean="0">
                <a:latin typeface="Calibri" pitchFamily="34" charset="0"/>
              </a:rPr>
              <a:pPr fontAlgn="base">
                <a:spcBef>
                  <a:spcPct val="0"/>
                </a:spcBef>
                <a:spcAft>
                  <a:spcPct val="0"/>
                </a:spcAft>
                <a:defRPr/>
              </a:pPr>
              <a:t>70</a:t>
            </a:fld>
            <a:endParaRPr lang="nl-BE" altLang="en-US" smtClean="0">
              <a:latin typeface="Calibri" pitchFamily="34" charset="0"/>
            </a:endParaRPr>
          </a:p>
        </p:txBody>
      </p:sp>
    </p:spTree>
    <p:extLst>
      <p:ext uri="{BB962C8B-B14F-4D97-AF65-F5344CB8AC3E}">
        <p14:creationId xmlns:p14="http://schemas.microsoft.com/office/powerpoint/2010/main" val="37261717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167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E44DA22-75FB-4E11-B454-DD080F4D5A51}" type="slidenum">
              <a:rPr lang="en-US" altLang="en-US" smtClean="0">
                <a:latin typeface="Calibri" pitchFamily="34" charset="0"/>
              </a:rPr>
              <a:pPr fontAlgn="base">
                <a:spcBef>
                  <a:spcPct val="0"/>
                </a:spcBef>
                <a:spcAft>
                  <a:spcPct val="0"/>
                </a:spcAft>
                <a:defRPr/>
              </a:pPr>
              <a:t>71</a:t>
            </a:fld>
            <a:endParaRPr lang="nl-BE" altLang="en-US" dirty="0" smtClean="0">
              <a:latin typeface="Calibri" pitchFamily="34" charset="0"/>
            </a:endParaRPr>
          </a:p>
        </p:txBody>
      </p:sp>
    </p:spTree>
    <p:extLst>
      <p:ext uri="{BB962C8B-B14F-4D97-AF65-F5344CB8AC3E}">
        <p14:creationId xmlns:p14="http://schemas.microsoft.com/office/powerpoint/2010/main" val="4002401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472826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556859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EMD = elektronisch medisch dossier &gt; huisartsen</a:t>
            </a:r>
          </a:p>
          <a:p>
            <a:r>
              <a:rPr lang="nl-BE"/>
              <a:t>EPD = elektronisch patiëntendossier &gt; zorgverleners over het algemeen</a:t>
            </a:r>
          </a:p>
          <a:p>
            <a:endParaRPr lang="fr-BE" dirty="0" smtClean="0"/>
          </a:p>
          <a:p>
            <a:r>
              <a:rPr lang="nl-BE"/>
              <a:t>Situatie 2016</a:t>
            </a:r>
          </a:p>
          <a:p>
            <a:pPr lvl="1"/>
            <a:r>
              <a:rPr lang="nl-BE"/>
              <a:t>heel wat Belgische ziekenhuizen hebben nog geen geïntegreerd, multidisciplinair ziekenhuis-EPD</a:t>
            </a:r>
          </a:p>
          <a:p>
            <a:pPr lvl="1"/>
            <a:r>
              <a:rPr lang="nl-BE"/>
              <a:t>relatieve performantie</a:t>
            </a:r>
          </a:p>
          <a:p>
            <a:pPr lvl="1"/>
            <a:endParaRPr lang="fr-BE" dirty="0" smtClean="0"/>
          </a:p>
          <a:p>
            <a:r>
              <a:rPr lang="nl-BE"/>
              <a:t>Doelstellingen 2019</a:t>
            </a:r>
          </a:p>
          <a:p>
            <a:pPr lvl="1"/>
            <a:r>
              <a:rPr lang="nl-BE"/>
              <a:t>alle ziekenhuizen hebben een geïntegreerd EPD in productie en gebruiken die ook effectief</a:t>
            </a:r>
          </a:p>
          <a:p>
            <a:pPr lvl="1"/>
            <a:r>
              <a:rPr lang="nl-BE"/>
              <a:t>intern operationeel ICT-meerjarenplan in elk ziekenhuis en beheersstructuur tegen medio 2016 om dat te bereiken</a:t>
            </a:r>
          </a:p>
          <a:p>
            <a:pPr lvl="1"/>
            <a:r>
              <a:rPr lang="nl-BE"/>
              <a:t>onmiddellijk reeds publicatie van belangrijke elektronische documenten via de hubs (zie lager)</a:t>
            </a:r>
          </a:p>
          <a:p>
            <a:endParaRPr lang="fr-BE" dirty="0" smtClean="0"/>
          </a:p>
          <a:p>
            <a:r>
              <a:rPr lang="nl-BE"/>
              <a:t>Verantwoordelijke organisatie : FOD Volksgezondheid</a:t>
            </a:r>
          </a:p>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21</a:t>
            </a:fld>
            <a:endParaRPr lang="en-US" smtClean="0"/>
          </a:p>
        </p:txBody>
      </p:sp>
    </p:spTree>
    <p:extLst>
      <p:ext uri="{BB962C8B-B14F-4D97-AF65-F5344CB8AC3E}">
        <p14:creationId xmlns:p14="http://schemas.microsoft.com/office/powerpoint/2010/main" val="117662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354310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617616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24</a:t>
            </a:fld>
            <a:endParaRPr lang="nl-BE"/>
          </a:p>
        </p:txBody>
      </p:sp>
    </p:spTree>
    <p:extLst>
      <p:ext uri="{BB962C8B-B14F-4D97-AF65-F5344CB8AC3E}">
        <p14:creationId xmlns:p14="http://schemas.microsoft.com/office/powerpoint/2010/main" val="538956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BE" dirty="0"/>
          </a:p>
        </p:txBody>
      </p:sp>
      <p:sp>
        <p:nvSpPr>
          <p:cNvPr id="4" name="Date Placeholder 3"/>
          <p:cNvSpPr>
            <a:spLocks noGrp="1"/>
          </p:cNvSpPr>
          <p:nvPr>
            <p:ph type="dt" sz="half" idx="10"/>
          </p:nvPr>
        </p:nvSpPr>
        <p:spPr/>
        <p:txBody>
          <a:bodyPr/>
          <a:lstStyle/>
          <a:p>
            <a:r>
              <a:rPr lang="fr-FR" smtClean="0"/>
              <a:t>23/02/2018</a:t>
            </a:r>
            <a:endParaRPr lang="fr-BE"/>
          </a:p>
        </p:txBody>
      </p:sp>
      <p:sp>
        <p:nvSpPr>
          <p:cNvPr id="6" name="Slide Number Placeholder 5"/>
          <p:cNvSpPr>
            <a:spLocks noGrp="1"/>
          </p:cNvSpPr>
          <p:nvPr>
            <p:ph type="sldNum" sz="quarter" idx="12"/>
          </p:nvPr>
        </p:nvSpPr>
        <p:spPr/>
        <p:txBody>
          <a:bodyPr/>
          <a:lstStyle/>
          <a:p>
            <a:fld id="{30A9230E-FFBB-4CCB-ABD7-198084EDE768}" type="slidenum">
              <a:rPr lang="fr-BE" smtClean="0"/>
              <a:t>‹nr.›</a:t>
            </a:fld>
            <a:endParaRPr lang="fr-BE"/>
          </a:p>
        </p:txBody>
      </p:sp>
    </p:spTree>
    <p:extLst>
      <p:ext uri="{BB962C8B-B14F-4D97-AF65-F5344CB8AC3E}">
        <p14:creationId xmlns:p14="http://schemas.microsoft.com/office/powerpoint/2010/main" val="13016646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3" name="Content Placeholder 2"/>
          <p:cNvSpPr>
            <a:spLocks noGrp="1"/>
          </p:cNvSpPr>
          <p:nvPr>
            <p:ph idx="1"/>
          </p:nvPr>
        </p:nvSpPr>
        <p:spPr>
          <a:xfrm>
            <a:off x="457200" y="1052736"/>
            <a:ext cx="8229600" cy="525658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23/02/2018</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190644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23/02/2018</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3017783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980728"/>
            <a:ext cx="4038600" cy="532859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980728"/>
            <a:ext cx="4038600" cy="532859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23/02/2018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1910370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95793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46908"/>
            <a:ext cx="4040188" cy="46624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Text Placeholder 4"/>
          <p:cNvSpPr>
            <a:spLocks noGrp="1"/>
          </p:cNvSpPr>
          <p:nvPr>
            <p:ph type="body" sz="quarter" idx="3"/>
          </p:nvPr>
        </p:nvSpPr>
        <p:spPr>
          <a:xfrm>
            <a:off x="4645024" y="95793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46908"/>
            <a:ext cx="4041775" cy="46624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10"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23/02/2018</a:t>
            </a:r>
            <a:endParaRPr lang="fr-BE" dirty="0"/>
          </a:p>
        </p:txBody>
      </p:sp>
      <p:sp>
        <p:nvSpPr>
          <p:cNvPr id="11" name="Slide Number Placeholder 5"/>
          <p:cNvSpPr>
            <a:spLocks noGrp="1"/>
          </p:cNvSpPr>
          <p:nvPr>
            <p:ph type="sldNum" sz="quarter" idx="11"/>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2931766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6"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23/02/2018</a:t>
            </a:r>
            <a:endParaRPr lang="fr-BE" dirty="0"/>
          </a:p>
        </p:txBody>
      </p:sp>
      <p:sp>
        <p:nvSpPr>
          <p:cNvPr id="7"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1325300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23/02/2018</a:t>
            </a:r>
            <a:endParaRPr lang="fr-BE" dirty="0"/>
          </a:p>
        </p:txBody>
      </p:sp>
      <p:sp>
        <p:nvSpPr>
          <p:cNvPr id="6"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450642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7624" y="0"/>
            <a:ext cx="2277889" cy="908720"/>
          </a:xfrm>
          <a:prstGeom prst="rect">
            <a:avLst/>
          </a:prstGeom>
        </p:spPr>
        <p:txBody>
          <a:bodyPr anchor="b"/>
          <a:lstStyle>
            <a:lvl1pPr algn="r">
              <a:defRPr sz="2000" b="1"/>
            </a:lvl1pPr>
          </a:lstStyle>
          <a:p>
            <a:r>
              <a:rPr lang="en-US" dirty="0" smtClean="0"/>
              <a:t>Click to edit Master title style</a:t>
            </a:r>
            <a:endParaRPr lang="fr-BE" dirty="0"/>
          </a:p>
        </p:txBody>
      </p:sp>
      <p:sp>
        <p:nvSpPr>
          <p:cNvPr id="3" name="Content Placeholder 2"/>
          <p:cNvSpPr>
            <a:spLocks noGrp="1"/>
          </p:cNvSpPr>
          <p:nvPr>
            <p:ph idx="1"/>
          </p:nvPr>
        </p:nvSpPr>
        <p:spPr>
          <a:xfrm>
            <a:off x="3575050" y="116632"/>
            <a:ext cx="5111750" cy="600953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23/02/2018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2074710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23/02/2018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2305161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solidFill>
                  <a:schemeClr val="tx1">
                    <a:lumMod val="65000"/>
                    <a:lumOff val="35000"/>
                  </a:schemeClr>
                </a:solidFill>
                <a:latin typeface="+mn-lt"/>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BE" dirty="0"/>
          </a:p>
        </p:txBody>
      </p:sp>
      <p:sp>
        <p:nvSpPr>
          <p:cNvPr id="8"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23/02/2018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3041654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lvl1pPr>
              <a:defRPr>
                <a:solidFill>
                  <a:srgbClr val="77C9F2"/>
                </a:solidFill>
                <a:latin typeface="+mj-lt"/>
              </a:defRPr>
            </a:lvl1pPr>
          </a:lstStyle>
          <a:p>
            <a:r>
              <a:rPr lang="en-US" dirty="0" smtClean="0"/>
              <a:t>Click to edit Master title style</a:t>
            </a:r>
            <a:endParaRPr lang="fr-BE" dirty="0"/>
          </a:p>
        </p:txBody>
      </p:sp>
      <p:sp>
        <p:nvSpPr>
          <p:cNvPr id="3" name="Content Placeholder 2"/>
          <p:cNvSpPr>
            <a:spLocks noGrp="1"/>
          </p:cNvSpPr>
          <p:nvPr>
            <p:ph idx="1"/>
          </p:nvPr>
        </p:nvSpPr>
        <p:spPr>
          <a:xfrm>
            <a:off x="457200" y="1052736"/>
            <a:ext cx="8229600" cy="5256584"/>
          </a:xfrm>
          <a:prstGeom prst="rect">
            <a:avLst/>
          </a:prstGeom>
        </p:spPr>
        <p:txBody>
          <a:bodyPr/>
          <a:lstStyle>
            <a:lvl1pPr>
              <a:defRPr sz="2800"/>
            </a:lvl1pPr>
            <a:lvl2pPr>
              <a:defRPr sz="24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23/02/2018</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4285088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fr-BE" dirty="0"/>
          </a:p>
        </p:txBody>
      </p:sp>
      <p:sp>
        <p:nvSpPr>
          <p:cNvPr id="3" name="Content Placeholder 2"/>
          <p:cNvSpPr>
            <a:spLocks noGrp="1"/>
          </p:cNvSpPr>
          <p:nvPr>
            <p:ph idx="1"/>
          </p:nvPr>
        </p:nvSpPr>
        <p:spPr>
          <a:xfrm>
            <a:off x="457200" y="1052736"/>
            <a:ext cx="8229600" cy="5289451"/>
          </a:xfrm>
        </p:spPr>
        <p:txBody>
          <a:bodyPr/>
          <a:lstStyle>
            <a:lvl1pPr>
              <a:defRPr sz="2800">
                <a:latin typeface="+mj-lt"/>
                <a:cs typeface="Arial" panose="020B0604020202020204" pitchFamily="34" charset="0"/>
              </a:defRPr>
            </a:lvl1pPr>
            <a:lvl2pPr>
              <a:defRPr sz="2400">
                <a:latin typeface="+mj-lt"/>
                <a:cs typeface="Arial" panose="020B0604020202020204" pitchFamily="34" charset="0"/>
              </a:defRPr>
            </a:lvl2pPr>
            <a:lvl3pPr>
              <a:defRPr sz="2000">
                <a:latin typeface="+mj-lt"/>
                <a:cs typeface="Arial" panose="020B0604020202020204" pitchFamily="34" charset="0"/>
              </a:defRPr>
            </a:lvl3pPr>
            <a:lvl4pPr>
              <a:defRPr sz="1800">
                <a:latin typeface="+mj-lt"/>
                <a:cs typeface="Arial" panose="020B0604020202020204" pitchFamily="34" charset="0"/>
              </a:defRPr>
            </a:lvl4pPr>
            <a:lvl5pPr>
              <a:defRPr sz="16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10"/>
          </p:nvPr>
        </p:nvSpPr>
        <p:spPr/>
        <p:txBody>
          <a:bodyPr/>
          <a:lstStyle/>
          <a:p>
            <a:r>
              <a:rPr lang="fr-FR" smtClean="0"/>
              <a:t>23/02/2018</a:t>
            </a:r>
            <a:endParaRPr lang="fr-BE"/>
          </a:p>
        </p:txBody>
      </p:sp>
      <p:sp>
        <p:nvSpPr>
          <p:cNvPr id="6" name="Slide Number Placeholder 5"/>
          <p:cNvSpPr>
            <a:spLocks noGrp="1"/>
          </p:cNvSpPr>
          <p:nvPr>
            <p:ph type="sldNum" sz="quarter" idx="12"/>
          </p:nvPr>
        </p:nvSpPr>
        <p:spPr/>
        <p:txBody>
          <a:bodyPr/>
          <a:lstStyle/>
          <a:p>
            <a:r>
              <a:rPr lang="fr-BE" dirty="0" smtClean="0"/>
              <a:t>- </a:t>
            </a:r>
            <a:fld id="{30A9230E-FFBB-4CCB-ABD7-198084EDE768}" type="slidenum">
              <a:rPr lang="fr-BE" smtClean="0"/>
              <a:pPr/>
              <a:t>‹nr.›</a:t>
            </a:fld>
            <a:r>
              <a:rPr lang="fr-BE" dirty="0" smtClean="0"/>
              <a:t> - </a:t>
            </a:r>
            <a:endParaRPr lang="fr-BE" dirty="0"/>
          </a:p>
        </p:txBody>
      </p:sp>
    </p:spTree>
    <p:extLst>
      <p:ext uri="{BB962C8B-B14F-4D97-AF65-F5344CB8AC3E}">
        <p14:creationId xmlns:p14="http://schemas.microsoft.com/office/powerpoint/2010/main" val="226750773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23/02/2018</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2275300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052736"/>
            <a:ext cx="4038600" cy="525658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052736"/>
            <a:ext cx="4038600" cy="525658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23/02/2018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1709122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lvl1pPr>
              <a:defRPr/>
            </a:lvl1pPr>
          </a:lstStyle>
          <a:p>
            <a:r>
              <a:rPr lang="en-US" dirty="0" smtClean="0"/>
              <a:t>Click to edit Master title style</a:t>
            </a:r>
            <a:endParaRPr lang="fr-BE" dirty="0"/>
          </a:p>
        </p:txBody>
      </p:sp>
      <p:sp>
        <p:nvSpPr>
          <p:cNvPr id="3" name="Text Placeholder 2"/>
          <p:cNvSpPr>
            <a:spLocks noGrp="1"/>
          </p:cNvSpPr>
          <p:nvPr>
            <p:ph type="body" idx="1"/>
          </p:nvPr>
        </p:nvSpPr>
        <p:spPr>
          <a:xfrm>
            <a:off x="457200" y="1051646"/>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34334"/>
            <a:ext cx="4040188" cy="447498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051646"/>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34334"/>
            <a:ext cx="4041775" cy="447498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23/02/2018</a:t>
            </a:r>
            <a:endParaRPr lang="fr-BE" dirty="0"/>
          </a:p>
        </p:txBody>
      </p:sp>
      <p:sp>
        <p:nvSpPr>
          <p:cNvPr id="11" name="Slide Number Placeholder 5"/>
          <p:cNvSpPr>
            <a:spLocks noGrp="1"/>
          </p:cNvSpPr>
          <p:nvPr>
            <p:ph type="sldNum" sz="quarter" idx="11"/>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866617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6"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23/02/2018</a:t>
            </a:r>
            <a:endParaRPr lang="fr-BE" dirty="0"/>
          </a:p>
        </p:txBody>
      </p:sp>
      <p:sp>
        <p:nvSpPr>
          <p:cNvPr id="7"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3011599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23/02/2018</a:t>
            </a:r>
            <a:endParaRPr lang="fr-BE" dirty="0"/>
          </a:p>
        </p:txBody>
      </p:sp>
      <p:sp>
        <p:nvSpPr>
          <p:cNvPr id="6"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32487515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23/02/2018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3819130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23/02/2018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3014084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cxnSp>
        <p:nvCxnSpPr>
          <p:cNvPr id="3" name="Straight Connector 8"/>
          <p:cNvCxnSpPr/>
          <p:nvPr/>
        </p:nvCxnSpPr>
        <p:spPr>
          <a:xfrm>
            <a:off x="685800" y="4005263"/>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Group 11"/>
          <p:cNvGrpSpPr>
            <a:grpSpLocks/>
          </p:cNvGrpSpPr>
          <p:nvPr userDrawn="1"/>
        </p:nvGrpSpPr>
        <p:grpSpPr bwMode="auto">
          <a:xfrm>
            <a:off x="4279900" y="3619500"/>
            <a:ext cx="4268788" cy="2800350"/>
            <a:chOff x="4406900" y="2676525"/>
            <a:chExt cx="4268788" cy="2801603"/>
          </a:xfrm>
        </p:grpSpPr>
        <p:pic>
          <p:nvPicPr>
            <p:cNvPr id="5"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cs typeface="Arial" pitchFamily="34" charset="0"/>
                </a:rPr>
                <a:t>frank.robben@ehealth.fgov.be </a:t>
              </a:r>
            </a:p>
            <a:p>
              <a:pPr>
                <a:defRPr/>
              </a:pPr>
              <a:endParaRPr lang="fr-BE" altLang="en-US" sz="1600" dirty="0" smtClean="0">
                <a:cs typeface="Arial" pitchFamily="34" charset="0"/>
                <a:sym typeface="Arial" pitchFamily="34" charset="0"/>
              </a:endParaRPr>
            </a:p>
            <a:p>
              <a:pPr>
                <a:defRPr/>
              </a:pPr>
              <a:r>
                <a:rPr lang="fr-BE" altLang="en-US" sz="1600" dirty="0" smtClean="0">
                  <a:cs typeface="Arial" pitchFamily="34" charset="0"/>
                  <a:sym typeface="Arial" pitchFamily="34" charset="0"/>
                </a:rPr>
                <a:t>@FrRobben</a:t>
              </a:r>
            </a:p>
            <a:p>
              <a:pPr>
                <a:defRPr/>
              </a:pPr>
              <a:endParaRPr lang="fr-BE" altLang="en-US" sz="1600" dirty="0" smtClean="0">
                <a:cs typeface="Arial" pitchFamily="34" charset="0"/>
                <a:sym typeface="Arial" pitchFamily="34" charset="0"/>
              </a:endParaRPr>
            </a:p>
            <a:p>
              <a:pPr>
                <a:defRPr/>
              </a:pPr>
              <a:r>
                <a:rPr lang="fr-BE" altLang="en-US" sz="1600" dirty="0" smtClean="0">
                  <a:cs typeface="Arial" pitchFamily="34" charset="0"/>
                  <a:sym typeface="Arial" pitchFamily="34" charset="0"/>
                </a:rPr>
                <a:t>https://www.ehealth.fgov.be</a:t>
              </a:r>
            </a:p>
            <a:p>
              <a:pPr>
                <a:defRPr/>
              </a:pPr>
              <a:r>
                <a:rPr lang="fr-BE" altLang="en-US" sz="1600" dirty="0" smtClean="0">
                  <a:cs typeface="Arial" pitchFamily="34" charset="0"/>
                  <a:sym typeface="Arial" pitchFamily="34" charset="0"/>
                </a:rPr>
                <a:t>http://www.ksz.fgov.be</a:t>
              </a:r>
            </a:p>
            <a:p>
              <a:pPr>
                <a:defRPr/>
              </a:pPr>
              <a:r>
                <a:rPr lang="fr-BE" altLang="en-US" sz="1600" dirty="0" smtClean="0">
                  <a:cs typeface="Arial" pitchFamily="34" charset="0"/>
                  <a:sym typeface="Arial" pitchFamily="34" charset="0"/>
                </a:rPr>
                <a:t>http://www.frankrobben.be</a:t>
              </a:r>
              <a:endParaRPr lang="fr-BE" altLang="en-US" sz="1600" dirty="0" smtClean="0">
                <a:cs typeface="Arial" pitchFamily="34" charset="0"/>
              </a:endParaRPr>
            </a:p>
          </p:txBody>
        </p:sp>
      </p:grpSp>
      <p:sp>
        <p:nvSpPr>
          <p:cNvPr id="2" name="Title 1"/>
          <p:cNvSpPr>
            <a:spLocks noGrp="1"/>
          </p:cNvSpPr>
          <p:nvPr>
            <p:ph type="ctrTitle"/>
          </p:nvPr>
        </p:nvSpPr>
        <p:spPr>
          <a:xfrm>
            <a:off x="685800" y="1861815"/>
            <a:ext cx="7848600" cy="1927225"/>
          </a:xfrm>
        </p:spPr>
        <p:txBody>
          <a:bodyPr anchor="b">
            <a:noAutofit/>
          </a:bodyPr>
          <a:lstStyle>
            <a:lvl1pPr>
              <a:defRPr sz="5400" cap="all" baseline="0"/>
            </a:lvl1pPr>
          </a:lstStyle>
          <a:p>
            <a:r>
              <a:rPr lang="en-US" dirty="0"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r>
              <a:rPr lang="fr-FR" smtClean="0"/>
              <a:t>23/02/2018</a:t>
            </a:r>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dirty="0"/>
          </a:p>
        </p:txBody>
      </p:sp>
      <p:sp>
        <p:nvSpPr>
          <p:cNvPr id="10" name="Slide Number Placeholder 5"/>
          <p:cNvSpPr>
            <a:spLocks noGrp="1"/>
          </p:cNvSpPr>
          <p:nvPr>
            <p:ph type="sldNum" sz="quarter" idx="12"/>
          </p:nvPr>
        </p:nvSpPr>
        <p:spPr/>
        <p:txBody>
          <a:bodyPr/>
          <a:lstStyle>
            <a:lvl1pPr algn="r">
              <a:defRPr b="0"/>
            </a:lvl1pPr>
          </a:lstStyle>
          <a:p>
            <a:pPr>
              <a:defRPr/>
            </a:pPr>
            <a:fld id="{47161507-E980-4A7F-B183-41CB67DCE966}" type="slidenum">
              <a:rPr lang="en-US"/>
              <a:pPr>
                <a:defRPr/>
              </a:pPr>
              <a:t>‹nr.›</a:t>
            </a:fld>
            <a:endParaRPr lang="en-US" dirty="0"/>
          </a:p>
        </p:txBody>
      </p:sp>
    </p:spTree>
    <p:extLst>
      <p:ext uri="{BB962C8B-B14F-4D97-AF65-F5344CB8AC3E}">
        <p14:creationId xmlns:p14="http://schemas.microsoft.com/office/powerpoint/2010/main" val="29673923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fr-BE"/>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BE"/>
          </a:p>
        </p:txBody>
      </p:sp>
      <p:sp>
        <p:nvSpPr>
          <p:cNvPr id="4" name="Date Placeholder 3"/>
          <p:cNvSpPr>
            <a:spLocks noGrp="1"/>
          </p:cNvSpPr>
          <p:nvPr>
            <p:ph type="dt" sz="half" idx="10"/>
          </p:nvPr>
        </p:nvSpPr>
        <p:spPr/>
        <p:txBody>
          <a:bodyPr/>
          <a:lstStyle/>
          <a:p>
            <a:r>
              <a:rPr lang="fr-FR" smtClean="0"/>
              <a:t>23/02/2018</a:t>
            </a:r>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F0D307C9-B738-4C11-AFA9-BD1507329A9F}" type="slidenum">
              <a:rPr lang="fr-BE" smtClean="0"/>
              <a:t>‹nr.›</a:t>
            </a:fld>
            <a:endParaRPr lang="fr-BE"/>
          </a:p>
        </p:txBody>
      </p:sp>
    </p:spTree>
    <p:extLst>
      <p:ext uri="{BB962C8B-B14F-4D97-AF65-F5344CB8AC3E}">
        <p14:creationId xmlns:p14="http://schemas.microsoft.com/office/powerpoint/2010/main" val="27750700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r>
              <a:rPr lang="fr-FR" smtClean="0"/>
              <a:t>23/02/2018</a:t>
            </a:r>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F0D307C9-B738-4C11-AFA9-BD1507329A9F}" type="slidenum">
              <a:rPr lang="fr-BE" smtClean="0"/>
              <a:t>‹nr.›</a:t>
            </a:fld>
            <a:endParaRPr lang="fr-BE"/>
          </a:p>
        </p:txBody>
      </p:sp>
    </p:spTree>
    <p:extLst>
      <p:ext uri="{BB962C8B-B14F-4D97-AF65-F5344CB8AC3E}">
        <p14:creationId xmlns:p14="http://schemas.microsoft.com/office/powerpoint/2010/main" val="2497045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fr-FR" smtClean="0"/>
              <a:t>23/02/2018</a:t>
            </a:r>
            <a:endParaRPr lang="fr-BE"/>
          </a:p>
        </p:txBody>
      </p:sp>
      <p:sp>
        <p:nvSpPr>
          <p:cNvPr id="6" name="Slide Number Placeholder 5"/>
          <p:cNvSpPr>
            <a:spLocks noGrp="1"/>
          </p:cNvSpPr>
          <p:nvPr>
            <p:ph type="sldNum" sz="quarter" idx="12"/>
          </p:nvPr>
        </p:nvSpPr>
        <p:spPr/>
        <p:txBody>
          <a:body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302457911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fr-BE"/>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fr-FR" smtClean="0"/>
              <a:t>23/02/2018</a:t>
            </a:r>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F0D307C9-B738-4C11-AFA9-BD1507329A9F}" type="slidenum">
              <a:rPr lang="fr-BE" smtClean="0"/>
              <a:t>‹nr.›</a:t>
            </a:fld>
            <a:endParaRPr lang="fr-BE"/>
          </a:p>
        </p:txBody>
      </p:sp>
    </p:spTree>
    <p:extLst>
      <p:ext uri="{BB962C8B-B14F-4D97-AF65-F5344CB8AC3E}">
        <p14:creationId xmlns:p14="http://schemas.microsoft.com/office/powerpoint/2010/main" val="16087919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Date Placeholder 4"/>
          <p:cNvSpPr>
            <a:spLocks noGrp="1"/>
          </p:cNvSpPr>
          <p:nvPr>
            <p:ph type="dt" sz="half" idx="10"/>
          </p:nvPr>
        </p:nvSpPr>
        <p:spPr/>
        <p:txBody>
          <a:bodyPr/>
          <a:lstStyle/>
          <a:p>
            <a:r>
              <a:rPr lang="fr-FR" smtClean="0"/>
              <a:t>23/02/2018</a:t>
            </a:r>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F0D307C9-B738-4C11-AFA9-BD1507329A9F}" type="slidenum">
              <a:rPr lang="fr-BE" smtClean="0"/>
              <a:t>‹nr.›</a:t>
            </a:fld>
            <a:endParaRPr lang="fr-BE"/>
          </a:p>
        </p:txBody>
      </p:sp>
    </p:spTree>
    <p:extLst>
      <p:ext uri="{BB962C8B-B14F-4D97-AF65-F5344CB8AC3E}">
        <p14:creationId xmlns:p14="http://schemas.microsoft.com/office/powerpoint/2010/main" val="10791574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fr-BE"/>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7" name="Date Placeholder 6"/>
          <p:cNvSpPr>
            <a:spLocks noGrp="1"/>
          </p:cNvSpPr>
          <p:nvPr>
            <p:ph type="dt" sz="half" idx="10"/>
          </p:nvPr>
        </p:nvSpPr>
        <p:spPr/>
        <p:txBody>
          <a:bodyPr/>
          <a:lstStyle/>
          <a:p>
            <a:r>
              <a:rPr lang="fr-FR" smtClean="0"/>
              <a:t>23/02/2018</a:t>
            </a:r>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F0D307C9-B738-4C11-AFA9-BD1507329A9F}" type="slidenum">
              <a:rPr lang="fr-BE" smtClean="0"/>
              <a:t>‹nr.›</a:t>
            </a:fld>
            <a:endParaRPr lang="fr-BE"/>
          </a:p>
        </p:txBody>
      </p:sp>
    </p:spTree>
    <p:extLst>
      <p:ext uri="{BB962C8B-B14F-4D97-AF65-F5344CB8AC3E}">
        <p14:creationId xmlns:p14="http://schemas.microsoft.com/office/powerpoint/2010/main" val="37522152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Date Placeholder 2"/>
          <p:cNvSpPr>
            <a:spLocks noGrp="1"/>
          </p:cNvSpPr>
          <p:nvPr>
            <p:ph type="dt" sz="half" idx="10"/>
          </p:nvPr>
        </p:nvSpPr>
        <p:spPr/>
        <p:txBody>
          <a:bodyPr/>
          <a:lstStyle/>
          <a:p>
            <a:r>
              <a:rPr lang="fr-FR" smtClean="0"/>
              <a:t>23/02/2018</a:t>
            </a:r>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F0D307C9-B738-4C11-AFA9-BD1507329A9F}" type="slidenum">
              <a:rPr lang="fr-BE" smtClean="0"/>
              <a:t>‹nr.›</a:t>
            </a:fld>
            <a:endParaRPr lang="fr-BE"/>
          </a:p>
        </p:txBody>
      </p:sp>
    </p:spTree>
    <p:extLst>
      <p:ext uri="{BB962C8B-B14F-4D97-AF65-F5344CB8AC3E}">
        <p14:creationId xmlns:p14="http://schemas.microsoft.com/office/powerpoint/2010/main" val="211441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t>23/02/2018</a:t>
            </a:r>
            <a:endParaRPr lang="fr-BE"/>
          </a:p>
        </p:txBody>
      </p:sp>
      <p:sp>
        <p:nvSpPr>
          <p:cNvPr id="3" name="Footer Placeholder 2"/>
          <p:cNvSpPr>
            <a:spLocks noGrp="1"/>
          </p:cNvSpPr>
          <p:nvPr>
            <p:ph type="ftr" sz="quarter" idx="11"/>
          </p:nvPr>
        </p:nvSpPr>
        <p:spPr/>
        <p:txBody>
          <a:bodyPr/>
          <a:lstStyle/>
          <a:p>
            <a:endParaRPr lang="fr-BE" dirty="0"/>
          </a:p>
        </p:txBody>
      </p:sp>
      <p:sp>
        <p:nvSpPr>
          <p:cNvPr id="4" name="Slide Number Placeholder 3"/>
          <p:cNvSpPr>
            <a:spLocks noGrp="1"/>
          </p:cNvSpPr>
          <p:nvPr>
            <p:ph type="sldNum" sz="quarter" idx="12"/>
          </p:nvPr>
        </p:nvSpPr>
        <p:spPr/>
        <p:txBody>
          <a:bodyPr/>
          <a:lstStyle/>
          <a:p>
            <a:fld id="{F0D307C9-B738-4C11-AFA9-BD1507329A9F}" type="slidenum">
              <a:rPr lang="fr-BE" smtClean="0"/>
              <a:t>‹nr.›</a:t>
            </a:fld>
            <a:endParaRPr lang="fr-BE"/>
          </a:p>
        </p:txBody>
      </p:sp>
    </p:spTree>
    <p:extLst>
      <p:ext uri="{BB962C8B-B14F-4D97-AF65-F5344CB8AC3E}">
        <p14:creationId xmlns:p14="http://schemas.microsoft.com/office/powerpoint/2010/main" val="38933682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r-BE"/>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fr-FR" smtClean="0"/>
              <a:t>23/02/2018</a:t>
            </a:r>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F0D307C9-B738-4C11-AFA9-BD1507329A9F}" type="slidenum">
              <a:rPr lang="fr-BE" smtClean="0"/>
              <a:t>‹nr.›</a:t>
            </a:fld>
            <a:endParaRPr lang="fr-BE"/>
          </a:p>
        </p:txBody>
      </p:sp>
    </p:spTree>
    <p:extLst>
      <p:ext uri="{BB962C8B-B14F-4D97-AF65-F5344CB8AC3E}">
        <p14:creationId xmlns:p14="http://schemas.microsoft.com/office/powerpoint/2010/main" val="1544837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r-BE"/>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fr-FR" smtClean="0"/>
              <a:t>23/02/2018</a:t>
            </a:r>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F0D307C9-B738-4C11-AFA9-BD1507329A9F}" type="slidenum">
              <a:rPr lang="fr-BE" smtClean="0"/>
              <a:t>‹nr.›</a:t>
            </a:fld>
            <a:endParaRPr lang="fr-BE"/>
          </a:p>
        </p:txBody>
      </p:sp>
    </p:spTree>
    <p:extLst>
      <p:ext uri="{BB962C8B-B14F-4D97-AF65-F5344CB8AC3E}">
        <p14:creationId xmlns:p14="http://schemas.microsoft.com/office/powerpoint/2010/main" val="11241068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r>
              <a:rPr lang="fr-FR" smtClean="0"/>
              <a:t>23/02/2018</a:t>
            </a:r>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F0D307C9-B738-4C11-AFA9-BD1507329A9F}" type="slidenum">
              <a:rPr lang="fr-BE" smtClean="0"/>
              <a:t>‹nr.›</a:t>
            </a:fld>
            <a:endParaRPr lang="fr-BE"/>
          </a:p>
        </p:txBody>
      </p:sp>
    </p:spTree>
    <p:extLst>
      <p:ext uri="{BB962C8B-B14F-4D97-AF65-F5344CB8AC3E}">
        <p14:creationId xmlns:p14="http://schemas.microsoft.com/office/powerpoint/2010/main" val="30265869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r>
              <a:rPr lang="fr-FR" smtClean="0"/>
              <a:t>23/02/2018</a:t>
            </a:r>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F0D307C9-B738-4C11-AFA9-BD1507329A9F}" type="slidenum">
              <a:rPr lang="fr-BE" smtClean="0"/>
              <a:t>‹nr.›</a:t>
            </a:fld>
            <a:endParaRPr lang="fr-BE"/>
          </a:p>
        </p:txBody>
      </p:sp>
    </p:spTree>
    <p:extLst>
      <p:ext uri="{BB962C8B-B14F-4D97-AF65-F5344CB8AC3E}">
        <p14:creationId xmlns:p14="http://schemas.microsoft.com/office/powerpoint/2010/main" val="1962766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fr-BE" dirty="0"/>
          </a:p>
        </p:txBody>
      </p:sp>
      <p:sp>
        <p:nvSpPr>
          <p:cNvPr id="3" name="Content Placeholder 2"/>
          <p:cNvSpPr>
            <a:spLocks noGrp="1"/>
          </p:cNvSpPr>
          <p:nvPr>
            <p:ph sz="half" idx="1"/>
          </p:nvPr>
        </p:nvSpPr>
        <p:spPr>
          <a:xfrm>
            <a:off x="457200" y="1052736"/>
            <a:ext cx="4038600"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Content Placeholder 3"/>
          <p:cNvSpPr>
            <a:spLocks noGrp="1"/>
          </p:cNvSpPr>
          <p:nvPr>
            <p:ph sz="half" idx="2"/>
          </p:nvPr>
        </p:nvSpPr>
        <p:spPr>
          <a:xfrm>
            <a:off x="4648200" y="1052736"/>
            <a:ext cx="4038600"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Date Placeholder 4"/>
          <p:cNvSpPr>
            <a:spLocks noGrp="1"/>
          </p:cNvSpPr>
          <p:nvPr>
            <p:ph type="dt" sz="half" idx="10"/>
          </p:nvPr>
        </p:nvSpPr>
        <p:spPr/>
        <p:txBody>
          <a:bodyPr/>
          <a:lstStyle/>
          <a:p>
            <a:r>
              <a:rPr lang="fr-FR" smtClean="0"/>
              <a:t>23/02/2018</a:t>
            </a:r>
            <a:endParaRPr lang="fr-BE"/>
          </a:p>
        </p:txBody>
      </p:sp>
      <p:sp>
        <p:nvSpPr>
          <p:cNvPr id="7" name="Slide Number Placeholder 6"/>
          <p:cNvSpPr>
            <a:spLocks noGrp="1"/>
          </p:cNvSpPr>
          <p:nvPr>
            <p:ph type="sldNum" sz="quarter" idx="12"/>
          </p:nvPr>
        </p:nvSpPr>
        <p:spPr/>
        <p:txBody>
          <a:bodyPr/>
          <a:lstStyle/>
          <a:p>
            <a:endParaRPr lang="fr-BE" dirty="0" smtClean="0"/>
          </a:p>
          <a:p>
            <a:r>
              <a:rPr lang="fr-BE" dirty="0" smtClean="0"/>
              <a:t>- </a:t>
            </a:r>
            <a:fld id="{30A9230E-FFBB-4CCB-ABD7-198084EDE768}" type="slidenum">
              <a:rPr lang="fr-BE" smtClean="0"/>
              <a:pPr/>
              <a:t>‹nr.›</a:t>
            </a:fld>
            <a:r>
              <a:rPr lang="fr-BE" dirty="0" smtClean="0"/>
              <a:t> -</a:t>
            </a:r>
          </a:p>
          <a:p>
            <a:endParaRPr lang="fr-BE" dirty="0"/>
          </a:p>
        </p:txBody>
      </p:sp>
    </p:spTree>
    <p:extLst>
      <p:ext uri="{BB962C8B-B14F-4D97-AF65-F5344CB8AC3E}">
        <p14:creationId xmlns:p14="http://schemas.microsoft.com/office/powerpoint/2010/main" val="5161395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43260" y="105164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34332"/>
            <a:ext cx="4040188" cy="44749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Text Placeholder 4"/>
          <p:cNvSpPr>
            <a:spLocks noGrp="1"/>
          </p:cNvSpPr>
          <p:nvPr>
            <p:ph type="body" sz="quarter" idx="3"/>
          </p:nvPr>
        </p:nvSpPr>
        <p:spPr>
          <a:xfrm>
            <a:off x="4645024" y="105164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34333"/>
            <a:ext cx="4041775" cy="44749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6"/>
          <p:cNvSpPr>
            <a:spLocks noGrp="1"/>
          </p:cNvSpPr>
          <p:nvPr>
            <p:ph type="dt" sz="half" idx="10"/>
          </p:nvPr>
        </p:nvSpPr>
        <p:spPr/>
        <p:txBody>
          <a:bodyPr/>
          <a:lstStyle/>
          <a:p>
            <a:r>
              <a:rPr lang="fr-FR" smtClean="0"/>
              <a:t>23/02/2018</a:t>
            </a:r>
            <a:endParaRPr lang="fr-BE"/>
          </a:p>
        </p:txBody>
      </p:sp>
      <p:sp>
        <p:nvSpPr>
          <p:cNvPr id="9" name="Slide Number Placeholder 8"/>
          <p:cNvSpPr>
            <a:spLocks noGrp="1"/>
          </p:cNvSpPr>
          <p:nvPr>
            <p:ph type="sldNum" sz="quarter" idx="12"/>
          </p:nvPr>
        </p:nvSpPr>
        <p:spPr/>
        <p:txBody>
          <a:body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1267452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fr-BE" dirty="0"/>
          </a:p>
        </p:txBody>
      </p:sp>
      <p:sp>
        <p:nvSpPr>
          <p:cNvPr id="3" name="Date Placeholder 2"/>
          <p:cNvSpPr>
            <a:spLocks noGrp="1"/>
          </p:cNvSpPr>
          <p:nvPr>
            <p:ph type="dt" sz="half" idx="10"/>
          </p:nvPr>
        </p:nvSpPr>
        <p:spPr/>
        <p:txBody>
          <a:bodyPr/>
          <a:lstStyle/>
          <a:p>
            <a:r>
              <a:rPr lang="fr-FR" smtClean="0"/>
              <a:t>23/02/2018</a:t>
            </a:r>
            <a:endParaRPr lang="fr-BE"/>
          </a:p>
        </p:txBody>
      </p:sp>
      <p:sp>
        <p:nvSpPr>
          <p:cNvPr id="5" name="Slide Number Placeholder 4"/>
          <p:cNvSpPr>
            <a:spLocks noGrp="1"/>
          </p:cNvSpPr>
          <p:nvPr>
            <p:ph type="sldNum" sz="quarter" idx="12"/>
          </p:nvPr>
        </p:nvSpPr>
        <p:spPr/>
        <p:txBody>
          <a:bodyPr/>
          <a:lstStyle/>
          <a:p>
            <a:r>
              <a:rPr lang="fr-BE" dirty="0" smtClean="0"/>
              <a:t>- </a:t>
            </a:r>
            <a:fld id="{30A9230E-FFBB-4CCB-ABD7-198084EDE768}" type="slidenum">
              <a:rPr lang="fr-BE" smtClean="0"/>
              <a:pPr/>
              <a:t>‹nr.›</a:t>
            </a:fld>
            <a:r>
              <a:rPr lang="fr-BE" dirty="0" smtClean="0"/>
              <a:t> -</a:t>
            </a:r>
          </a:p>
        </p:txBody>
      </p:sp>
    </p:spTree>
    <p:extLst>
      <p:ext uri="{BB962C8B-B14F-4D97-AF65-F5344CB8AC3E}">
        <p14:creationId xmlns:p14="http://schemas.microsoft.com/office/powerpoint/2010/main" val="42493908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t>23/02/2018</a:t>
            </a:r>
            <a:endParaRPr lang="fr-BE"/>
          </a:p>
        </p:txBody>
      </p:sp>
      <p:sp>
        <p:nvSpPr>
          <p:cNvPr id="4" name="Slide Number Placeholder 3"/>
          <p:cNvSpPr>
            <a:spLocks noGrp="1"/>
          </p:cNvSpPr>
          <p:nvPr>
            <p:ph type="sldNum" sz="quarter" idx="12"/>
          </p:nvPr>
        </p:nvSpPr>
        <p:spPr/>
        <p:txBody>
          <a:bodyPr/>
          <a:lstStyle/>
          <a:p>
            <a:r>
              <a:rPr lang="fr-BE" dirty="0" smtClean="0"/>
              <a:t>- </a:t>
            </a:r>
            <a:fld id="{30A9230E-FFBB-4CCB-ABD7-198084EDE768}" type="slidenum">
              <a:rPr lang="fr-BE" smtClean="0"/>
              <a:pPr/>
              <a:t>‹nr.›</a:t>
            </a:fld>
            <a:r>
              <a:rPr lang="fr-BE" dirty="0" smtClean="0"/>
              <a:t> -</a:t>
            </a:r>
          </a:p>
        </p:txBody>
      </p:sp>
    </p:spTree>
    <p:extLst>
      <p:ext uri="{BB962C8B-B14F-4D97-AF65-F5344CB8AC3E}">
        <p14:creationId xmlns:p14="http://schemas.microsoft.com/office/powerpoint/2010/main" val="2779689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1556791"/>
            <a:ext cx="5486400" cy="31707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fr-FR" smtClean="0"/>
              <a:t>23/02/2018</a:t>
            </a:r>
            <a:endParaRPr lang="fr-BE"/>
          </a:p>
        </p:txBody>
      </p:sp>
      <p:sp>
        <p:nvSpPr>
          <p:cNvPr id="7" name="Slide Number Placeholder 6"/>
          <p:cNvSpPr>
            <a:spLocks noGrp="1"/>
          </p:cNvSpPr>
          <p:nvPr>
            <p:ph type="sldNum" sz="quarter" idx="12"/>
          </p:nvPr>
        </p:nvSpPr>
        <p:spPr/>
        <p:txBody>
          <a:bodyPr/>
          <a:lstStyle/>
          <a:p>
            <a:r>
              <a:rPr lang="fr-BE" dirty="0" smtClean="0"/>
              <a:t>- </a:t>
            </a:r>
            <a:fld id="{30A9230E-FFBB-4CCB-ABD7-198084EDE768}" type="slidenum">
              <a:rPr lang="fr-BE" smtClean="0"/>
              <a:pPr/>
              <a:t>‹nr.›</a:t>
            </a:fld>
            <a:r>
              <a:rPr lang="fr-BE" dirty="0" smtClean="0"/>
              <a:t> -</a:t>
            </a:r>
          </a:p>
        </p:txBody>
      </p:sp>
    </p:spTree>
    <p:extLst>
      <p:ext uri="{BB962C8B-B14F-4D97-AF65-F5344CB8AC3E}">
        <p14:creationId xmlns:p14="http://schemas.microsoft.com/office/powerpoint/2010/main" val="22680613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a:prstGeom prst="rect">
            <a:avLst/>
          </a:prstGeom>
        </p:spPr>
        <p:txBody>
          <a:bodyPr/>
          <a:lstStyle>
            <a:lvl1pPr algn="ctr">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BE"/>
          </a:p>
        </p:txBody>
      </p:sp>
      <p:sp>
        <p:nvSpPr>
          <p:cNvPr id="8"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23/02/2018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3453385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jp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4.jp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3.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7.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0">
            <a:extLst>
              <a:ext uri="{28A0092B-C50C-407E-A947-70E740481C1C}">
                <a14:useLocalDpi xmlns:a14="http://schemas.microsoft.com/office/drawing/2010/main" val="0"/>
              </a:ext>
            </a:extLst>
          </a:blip>
          <a:srcRect t="789" r="83862" b="92911"/>
          <a:stretch/>
        </p:blipFill>
        <p:spPr>
          <a:xfrm>
            <a:off x="7308304" y="6381328"/>
            <a:ext cx="1475656" cy="432048"/>
          </a:xfrm>
          <a:prstGeom prst="rect">
            <a:avLst/>
          </a:prstGeom>
        </p:spPr>
      </p:pic>
      <p:sp>
        <p:nvSpPr>
          <p:cNvPr id="2" name="Title Placeholder 1"/>
          <p:cNvSpPr>
            <a:spLocks noGrp="1"/>
          </p:cNvSpPr>
          <p:nvPr>
            <p:ph type="title"/>
          </p:nvPr>
        </p:nvSpPr>
        <p:spPr>
          <a:xfrm>
            <a:off x="0" y="1"/>
            <a:ext cx="9144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3" name="Text Placeholder 2"/>
          <p:cNvSpPr>
            <a:spLocks noGrp="1"/>
          </p:cNvSpPr>
          <p:nvPr>
            <p:ph type="body" idx="1"/>
          </p:nvPr>
        </p:nvSpPr>
        <p:spPr>
          <a:xfrm>
            <a:off x="457200" y="1196752"/>
            <a:ext cx="8229600" cy="51454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23/02/2018</a:t>
            </a:r>
            <a:endParaRPr lang="fr-BE" dirty="0"/>
          </a:p>
        </p:txBody>
      </p:sp>
      <p:sp>
        <p:nvSpPr>
          <p:cNvPr id="6"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cxnSp>
        <p:nvCxnSpPr>
          <p:cNvPr id="7" name="Straight Connector 6"/>
          <p:cNvCxnSpPr/>
          <p:nvPr userDrawn="1"/>
        </p:nvCxnSpPr>
        <p:spPr>
          <a:xfrm>
            <a:off x="0" y="908720"/>
            <a:ext cx="9144000" cy="0"/>
          </a:xfrm>
          <a:prstGeom prst="line">
            <a:avLst/>
          </a:prstGeom>
          <a:ln w="19050">
            <a:solidFill>
              <a:srgbClr val="C0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93297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timing>
    <p:tnLst>
      <p:par>
        <p:cTn id="1" dur="indefinite" restart="never" nodeType="tmRoot"/>
      </p:par>
    </p:tnLst>
  </p:timing>
  <p:hf hdr="0" ftr="0"/>
  <p:txStyles>
    <p:titleStyle>
      <a:lvl1pPr algn="ctr" defTabSz="914400" rtl="0" eaLnBrk="1" latinLnBrk="0" hangingPunct="1">
        <a:spcBef>
          <a:spcPct val="0"/>
        </a:spcBef>
        <a:buNone/>
        <a:defRPr sz="3600" kern="1200">
          <a:solidFill>
            <a:srgbClr val="C00000"/>
          </a:solidFill>
          <a:latin typeface="+mj-lt"/>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11">
            <a:extLst>
              <a:ext uri="{28A0092B-C50C-407E-A947-70E740481C1C}">
                <a14:useLocalDpi xmlns:a14="http://schemas.microsoft.com/office/drawing/2010/main" val="0"/>
              </a:ext>
            </a:extLst>
          </a:blip>
          <a:srcRect t="-400" r="83862" b="91999"/>
          <a:stretch/>
        </p:blipFill>
        <p:spPr>
          <a:xfrm>
            <a:off x="7524328" y="6281936"/>
            <a:ext cx="1475656" cy="576064"/>
          </a:xfrm>
          <a:prstGeom prst="rect">
            <a:avLst/>
          </a:prstGeom>
        </p:spPr>
      </p:pic>
      <p:sp>
        <p:nvSpPr>
          <p:cNvPr id="8" name="Title Placeholder 1"/>
          <p:cNvSpPr>
            <a:spLocks noGrp="1"/>
          </p:cNvSpPr>
          <p:nvPr>
            <p:ph type="title"/>
          </p:nvPr>
        </p:nvSpPr>
        <p:spPr>
          <a:xfrm>
            <a:off x="0" y="17760"/>
            <a:ext cx="9144000" cy="864096"/>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457200" y="1052736"/>
            <a:ext cx="8229600" cy="525658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23/02/2018</a:t>
            </a:r>
            <a:endParaRPr lang="fr-BE" dirty="0"/>
          </a:p>
        </p:txBody>
      </p:sp>
      <p:sp>
        <p:nvSpPr>
          <p:cNvPr id="11"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cxnSp>
        <p:nvCxnSpPr>
          <p:cNvPr id="3" name="Straight Connector 2"/>
          <p:cNvCxnSpPr/>
          <p:nvPr userDrawn="1"/>
        </p:nvCxnSpPr>
        <p:spPr>
          <a:xfrm>
            <a:off x="0" y="908720"/>
            <a:ext cx="9144000" cy="0"/>
          </a:xfrm>
          <a:prstGeom prst="line">
            <a:avLst/>
          </a:prstGeom>
          <a:ln w="19050">
            <a:solidFill>
              <a:srgbClr val="77C9F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44934510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ftr="0"/>
  <p:txStyles>
    <p:titleStyle>
      <a:lvl1pPr algn="ctr" defTabSz="914400" rtl="0" eaLnBrk="1" latinLnBrk="0" hangingPunct="1">
        <a:spcBef>
          <a:spcPct val="0"/>
        </a:spcBef>
        <a:buNone/>
        <a:defRPr sz="3600" kern="1200">
          <a:solidFill>
            <a:schemeClr val="tx1">
              <a:lumMod val="65000"/>
              <a:lumOff val="35000"/>
            </a:schemeClr>
          </a:solidFill>
          <a:latin typeface="+mj-lt"/>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0" y="0"/>
            <a:ext cx="9144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457200" y="1052736"/>
            <a:ext cx="8229600" cy="52274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23/02/2018</a:t>
            </a:r>
            <a:endParaRPr lang="fr-BE" dirty="0"/>
          </a:p>
        </p:txBody>
      </p:sp>
      <p:sp>
        <p:nvSpPr>
          <p:cNvPr id="11"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cxnSp>
        <p:nvCxnSpPr>
          <p:cNvPr id="7" name="Straight Connector 6"/>
          <p:cNvCxnSpPr/>
          <p:nvPr userDrawn="1"/>
        </p:nvCxnSpPr>
        <p:spPr>
          <a:xfrm>
            <a:off x="0" y="908720"/>
            <a:ext cx="9144000" cy="0"/>
          </a:xfrm>
          <a:prstGeom prst="line">
            <a:avLst/>
          </a:prstGeom>
          <a:ln w="19050">
            <a:solidFill>
              <a:srgbClr val="77C9F2"/>
            </a:solidFill>
          </a:ln>
        </p:spPr>
        <p:style>
          <a:lnRef idx="1">
            <a:schemeClr val="accent5"/>
          </a:lnRef>
          <a:fillRef idx="0">
            <a:schemeClr val="accent5"/>
          </a:fillRef>
          <a:effectRef idx="0">
            <a:schemeClr val="accent5"/>
          </a:effectRef>
          <a:fontRef idx="minor">
            <a:schemeClr val="tx1"/>
          </a:fontRef>
        </p:style>
      </p:cxnSp>
      <p:pic>
        <p:nvPicPr>
          <p:cNvPr id="12" name="Picture 11"/>
          <p:cNvPicPr>
            <a:picLocks noChangeAspect="1"/>
          </p:cNvPicPr>
          <p:nvPr userDrawn="1"/>
        </p:nvPicPr>
        <p:blipFill rotWithShape="1">
          <a:blip r:embed="rId12">
            <a:extLst>
              <a:ext uri="{28A0092B-C50C-407E-A947-70E740481C1C}">
                <a14:useLocalDpi xmlns:a14="http://schemas.microsoft.com/office/drawing/2010/main" val="0"/>
              </a:ext>
            </a:extLst>
          </a:blip>
          <a:srcRect r="77950" b="92280"/>
          <a:stretch/>
        </p:blipFill>
        <p:spPr>
          <a:xfrm>
            <a:off x="6804248" y="6326659"/>
            <a:ext cx="2016224" cy="531341"/>
          </a:xfrm>
          <a:prstGeom prst="rect">
            <a:avLst/>
          </a:prstGeom>
        </p:spPr>
      </p:pic>
    </p:spTree>
    <p:extLst>
      <p:ext uri="{BB962C8B-B14F-4D97-AF65-F5344CB8AC3E}">
        <p14:creationId xmlns:p14="http://schemas.microsoft.com/office/powerpoint/2010/main" val="420627470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1" r:id="rId10"/>
  </p:sldLayoutIdLst>
  <p:hf hdr="0" ftr="0"/>
  <p:txStyles>
    <p:titleStyle>
      <a:lvl1pPr algn="ctr" defTabSz="914400" rtl="0" eaLnBrk="1" latinLnBrk="0" hangingPunct="1">
        <a:spcBef>
          <a:spcPct val="0"/>
        </a:spcBef>
        <a:buNone/>
        <a:defRPr sz="3600"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23/02/2018</a:t>
            </a:r>
            <a:endParaRPr lang="fr-BE"/>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D307C9-B738-4C11-AFA9-BD1507329A9F}" type="slidenum">
              <a:rPr lang="fr-BE" smtClean="0"/>
              <a:t>‹nr.›</a:t>
            </a:fld>
            <a:endParaRPr lang="fr-BE"/>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08304" y="6380246"/>
            <a:ext cx="792423" cy="317332"/>
          </a:xfrm>
          <a:prstGeom prst="rect">
            <a:avLst/>
          </a:prstGeom>
        </p:spPr>
      </p:pic>
    </p:spTree>
    <p:extLst>
      <p:ext uri="{BB962C8B-B14F-4D97-AF65-F5344CB8AC3E}">
        <p14:creationId xmlns:p14="http://schemas.microsoft.com/office/powerpoint/2010/main" val="235047482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5.jpe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9.xml"/><Relationship Id="rId1" Type="http://schemas.openxmlformats.org/officeDocument/2006/relationships/vmlDrawing" Target="../drawings/vmlDrawing1.vml"/><Relationship Id="rId6" Type="http://schemas.openxmlformats.org/officeDocument/2006/relationships/image" Target="../media/image32.emf"/><Relationship Id="rId5" Type="http://schemas.openxmlformats.org/officeDocument/2006/relationships/package" Target="../embeddings/Microsoft_Excel-werkblad1.xlsx"/><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jpe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a:r>
              <a:rPr lang="nl-NL" sz="4800" b="1" dirty="0" err="1">
                <a:solidFill>
                  <a:srgbClr val="77C9F2"/>
                </a:solidFill>
              </a:rPr>
              <a:t>eGezondheid</a:t>
            </a:r>
            <a:r>
              <a:rPr lang="nl-NL" sz="4800" b="1" dirty="0" smtClean="0">
                <a:solidFill>
                  <a:srgbClr val="B82400"/>
                </a:solidFill>
                <a:ea typeface="+mn-ea"/>
              </a:rPr>
              <a:t> </a:t>
            </a:r>
            <a:r>
              <a:rPr lang="nl-NL" sz="4800" b="1" dirty="0" smtClean="0">
                <a:solidFill>
                  <a:srgbClr val="B82400"/>
                </a:solidFill>
                <a:ea typeface="+mn-ea"/>
              </a:rPr>
              <a:t>in de geestelijke gezondheidszorg, nu </a:t>
            </a:r>
            <a:r>
              <a:rPr lang="nl-NL" sz="4800" b="1" dirty="0">
                <a:solidFill>
                  <a:srgbClr val="B82400"/>
                </a:solidFill>
                <a:ea typeface="+mn-ea"/>
              </a:rPr>
              <a:t>en in de </a:t>
            </a:r>
            <a:r>
              <a:rPr lang="nl-NL" sz="4800" b="1" dirty="0" smtClean="0">
                <a:solidFill>
                  <a:srgbClr val="B82400"/>
                </a:solidFill>
                <a:ea typeface="+mn-ea"/>
              </a:rPr>
              <a:t>toekomst</a:t>
            </a:r>
            <a:endParaRPr lang="nl-BE" sz="4800" b="1" dirty="0">
              <a:solidFill>
                <a:srgbClr val="B82400"/>
              </a:solidFill>
            </a:endParaRPr>
          </a:p>
        </p:txBody>
      </p:sp>
      <p:grpSp>
        <p:nvGrpSpPr>
          <p:cNvPr id="9" name="Group 11"/>
          <p:cNvGrpSpPr>
            <a:grpSpLocks/>
          </p:cNvGrpSpPr>
          <p:nvPr/>
        </p:nvGrpSpPr>
        <p:grpSpPr bwMode="auto">
          <a:xfrm>
            <a:off x="4279900" y="3429000"/>
            <a:ext cx="4268788" cy="2800350"/>
            <a:chOff x="4406900" y="2676525"/>
            <a:chExt cx="4268788" cy="2801603"/>
          </a:xfrm>
        </p:grpSpPr>
        <p:pic>
          <p:nvPicPr>
            <p:cNvPr id="10"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latin typeface="+mj-lt"/>
                  <a:cs typeface="Arial" pitchFamily="34" charset="0"/>
                </a:rPr>
                <a:t>frank.robben@ehealth.fgov.be </a:t>
              </a:r>
            </a:p>
            <a:p>
              <a:pPr>
                <a:defRPr/>
              </a:pPr>
              <a:endParaRPr lang="fr-BE" altLang="en-US" sz="1600" dirty="0" smtClean="0">
                <a:latin typeface="+mj-lt"/>
                <a:cs typeface="Arial" pitchFamily="34" charset="0"/>
                <a:sym typeface="Arial" pitchFamily="34" charset="0"/>
              </a:endParaRPr>
            </a:p>
            <a:p>
              <a:pPr>
                <a:defRPr/>
              </a:pPr>
              <a:r>
                <a:rPr lang="fr-BE" altLang="en-US" sz="1600" dirty="0" smtClean="0">
                  <a:latin typeface="+mj-lt"/>
                  <a:cs typeface="Arial" pitchFamily="34" charset="0"/>
                  <a:sym typeface="Arial" pitchFamily="34" charset="0"/>
                </a:rPr>
                <a:t>@FrRobben</a:t>
              </a:r>
            </a:p>
            <a:p>
              <a:pPr>
                <a:defRPr/>
              </a:pPr>
              <a:endParaRPr lang="fr-BE" altLang="en-US" sz="1600" dirty="0" smtClean="0">
                <a:latin typeface="+mj-lt"/>
                <a:cs typeface="Arial" pitchFamily="34" charset="0"/>
                <a:sym typeface="Arial" pitchFamily="34" charset="0"/>
              </a:endParaRPr>
            </a:p>
            <a:p>
              <a:pPr>
                <a:defRPr/>
              </a:pPr>
              <a:r>
                <a:rPr lang="fr-BE" altLang="en-US" sz="1600" dirty="0" smtClean="0">
                  <a:latin typeface="+mj-lt"/>
                  <a:cs typeface="Arial" pitchFamily="34" charset="0"/>
                  <a:sym typeface="Arial" pitchFamily="34" charset="0"/>
                </a:rPr>
                <a:t>https://www.ehealth.fgov.be</a:t>
              </a:r>
            </a:p>
            <a:p>
              <a:pPr>
                <a:defRPr/>
              </a:pPr>
              <a:r>
                <a:rPr lang="fr-BE" altLang="en-US" sz="1600" dirty="0" smtClean="0">
                  <a:latin typeface="+mj-lt"/>
                  <a:cs typeface="Arial" pitchFamily="34" charset="0"/>
                  <a:sym typeface="Arial" pitchFamily="34" charset="0"/>
                </a:rPr>
                <a:t>https://www.ksz.fgov.be</a:t>
              </a:r>
            </a:p>
            <a:p>
              <a:pPr>
                <a:defRPr/>
              </a:pPr>
              <a:r>
                <a:rPr lang="fr-BE" altLang="en-US" sz="1600" dirty="0" smtClean="0">
                  <a:latin typeface="+mj-lt"/>
                  <a:cs typeface="Arial" pitchFamily="34" charset="0"/>
                  <a:sym typeface="Arial" pitchFamily="34" charset="0"/>
                </a:rPr>
                <a:t>https://www.frankrobben.be</a:t>
              </a:r>
              <a:endParaRPr lang="fr-BE" altLang="en-US" sz="1600" dirty="0" smtClean="0">
                <a:latin typeface="+mj-lt"/>
                <a:cs typeface="Arial" pitchFamily="34" charset="0"/>
              </a:endParaRPr>
            </a:p>
          </p:txBody>
        </p:sp>
      </p:grpSp>
    </p:spTree>
    <p:extLst>
      <p:ext uri="{BB962C8B-B14F-4D97-AF65-F5344CB8AC3E}">
        <p14:creationId xmlns:p14="http://schemas.microsoft.com/office/powerpoint/2010/main" val="2727825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Roadmap 2.0: zorgverstrekkers in 2019</a:t>
            </a:r>
            <a:endParaRPr lang="nl-BE" dirty="0"/>
          </a:p>
        </p:txBody>
      </p:sp>
      <p:sp>
        <p:nvSpPr>
          <p:cNvPr id="3" name="Tijdelijke aanduiding voor inhoud 2"/>
          <p:cNvSpPr>
            <a:spLocks noGrp="1"/>
          </p:cNvSpPr>
          <p:nvPr>
            <p:ph idx="1"/>
          </p:nvPr>
        </p:nvSpPr>
        <p:spPr/>
        <p:txBody>
          <a:bodyPr>
            <a:normAutofit fontScale="92500" lnSpcReduction="20000"/>
          </a:bodyPr>
          <a:lstStyle/>
          <a:p>
            <a:r>
              <a:rPr lang="nl-BE" dirty="0" smtClean="0"/>
              <a:t>Voor alle andere soorten zorgverstrekkers is een EPD gedefinieerd, en ook zij kunnen bepaalde informatie uit hun EPD publiceren en actualiseren in de beveiligde kluis</a:t>
            </a:r>
          </a:p>
          <a:p>
            <a:endParaRPr lang="nl-BE" dirty="0" smtClean="0"/>
          </a:p>
          <a:p>
            <a:pPr>
              <a:buFont typeface="Wingdings" pitchFamily="2" charset="2"/>
              <a:buChar char="ü"/>
            </a:pPr>
            <a:r>
              <a:rPr lang="nl-BE" dirty="0" smtClean="0"/>
              <a:t>Geneesmiddelen en medische prestaties worden elektronisch voorgeschreven</a:t>
            </a:r>
          </a:p>
          <a:p>
            <a:endParaRPr lang="nl-BE" dirty="0" smtClean="0"/>
          </a:p>
          <a:p>
            <a:pPr>
              <a:buFont typeface="Wingdings" pitchFamily="2" charset="2"/>
              <a:buChar char="ü"/>
            </a:pPr>
            <a:r>
              <a:rPr lang="nl-BE" dirty="0" smtClean="0"/>
              <a:t>Apothekers publiceren informatie over de afgeleverde geneesmiddelen in het Gedeeld Farmaceutisch Dossier (GFD), dat het medicatieschema voedt; het medicatieschema van de patiënt bevindt zich eveneens in de beveiligde kluis en wordt onder andere gedeeld tussen artsen, apothekers, thuisverpleging en ziekenhuizen</a:t>
            </a:r>
          </a:p>
          <a:p>
            <a:endParaRPr lang="nl-BE" dirty="0"/>
          </a:p>
        </p:txBody>
      </p:sp>
      <p:sp>
        <p:nvSpPr>
          <p:cNvPr id="7" name="Date Placeholder 6"/>
          <p:cNvSpPr>
            <a:spLocks noGrp="1"/>
          </p:cNvSpPr>
          <p:nvPr>
            <p:ph type="dt" sz="half" idx="2"/>
          </p:nvPr>
        </p:nvSpPr>
        <p:spPr/>
        <p:txBody>
          <a:bodyPr/>
          <a:lstStyle/>
          <a:p>
            <a:r>
              <a:rPr lang="fr-FR" smtClean="0"/>
              <a:t>23/02/2018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10</a:t>
            </a:fld>
            <a:r>
              <a:rPr lang="fr-BE" smtClean="0"/>
              <a:t> -</a:t>
            </a:r>
            <a:endParaRPr lang="fr-BE" dirty="0"/>
          </a:p>
        </p:txBody>
      </p:sp>
    </p:spTree>
    <p:extLst>
      <p:ext uri="{BB962C8B-B14F-4D97-AF65-F5344CB8AC3E}">
        <p14:creationId xmlns:p14="http://schemas.microsoft.com/office/powerpoint/2010/main" val="3100700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2.0: zorgverstrekkers in 2019</a:t>
            </a:r>
            <a:endParaRPr lang="nl-BE" dirty="0"/>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ü"/>
            </a:pPr>
            <a:r>
              <a:rPr lang="nl-BE" dirty="0" smtClean="0"/>
              <a:t>De huisarts heeft via zijn EMD toegang tot alle relevante, gepubliceerde medische informatie over zijn/haar patiënten</a:t>
            </a:r>
          </a:p>
          <a:p>
            <a:endParaRPr lang="nl-BE" dirty="0" smtClean="0"/>
          </a:p>
          <a:p>
            <a:pPr>
              <a:buFont typeface="Wingdings" pitchFamily="2" charset="2"/>
              <a:buChar char="ü"/>
            </a:pPr>
            <a:r>
              <a:rPr lang="nl-BE" dirty="0" smtClean="0"/>
              <a:t>Elke andere zorgverstrekker heeft toegang tot alle relevante, gepubliceerde informatie van zijn/haar patiënten; hiervoor worden filters gedefinieerd; de informatie kan ook multidisciplinair aangevuld worden</a:t>
            </a:r>
          </a:p>
          <a:p>
            <a:endParaRPr lang="nl-BE" dirty="0" smtClean="0"/>
          </a:p>
          <a:p>
            <a:r>
              <a:rPr lang="nl-BE" dirty="0" smtClean="0"/>
              <a:t>Er wordt naar gestreefd dat zoveel mogelijk medische informatie op een gestructureerde en semantisch </a:t>
            </a:r>
            <a:r>
              <a:rPr lang="nl-BE" dirty="0" err="1" smtClean="0"/>
              <a:t>interoperabele</a:t>
            </a:r>
            <a:r>
              <a:rPr lang="nl-BE" dirty="0" smtClean="0"/>
              <a:t> manier wordt aangemaakt en gepubliceerd</a:t>
            </a:r>
          </a:p>
        </p:txBody>
      </p:sp>
      <p:sp>
        <p:nvSpPr>
          <p:cNvPr id="7" name="Date Placeholder 6"/>
          <p:cNvSpPr>
            <a:spLocks noGrp="1"/>
          </p:cNvSpPr>
          <p:nvPr>
            <p:ph type="dt" sz="half" idx="2"/>
          </p:nvPr>
        </p:nvSpPr>
        <p:spPr/>
        <p:txBody>
          <a:bodyPr/>
          <a:lstStyle/>
          <a:p>
            <a:r>
              <a:rPr lang="fr-FR" smtClean="0"/>
              <a:t>23/02/2018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11</a:t>
            </a:fld>
            <a:r>
              <a:rPr lang="fr-BE" smtClean="0"/>
              <a:t> -</a:t>
            </a:r>
            <a:endParaRPr lang="fr-BE" dirty="0"/>
          </a:p>
        </p:txBody>
      </p:sp>
    </p:spTree>
    <p:extLst>
      <p:ext uri="{BB962C8B-B14F-4D97-AF65-F5344CB8AC3E}">
        <p14:creationId xmlns:p14="http://schemas.microsoft.com/office/powerpoint/2010/main" val="552309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2.0: zorgverstrekkers in 2019</a:t>
            </a:r>
            <a:endParaRPr lang="nl-BE" dirty="0"/>
          </a:p>
        </p:txBody>
      </p:sp>
      <p:sp>
        <p:nvSpPr>
          <p:cNvPr id="3" name="Content Placeholder 2"/>
          <p:cNvSpPr>
            <a:spLocks noGrp="1"/>
          </p:cNvSpPr>
          <p:nvPr>
            <p:ph idx="1"/>
          </p:nvPr>
        </p:nvSpPr>
        <p:spPr/>
        <p:txBody>
          <a:bodyPr>
            <a:normAutofit lnSpcReduction="10000"/>
          </a:bodyPr>
          <a:lstStyle/>
          <a:p>
            <a:pPr>
              <a:buFont typeface="Wingdings" pitchFamily="2" charset="2"/>
              <a:buChar char="ü"/>
            </a:pPr>
            <a:r>
              <a:rPr lang="nl-BE" dirty="0" smtClean="0"/>
              <a:t>Alle zorgverstrekkers kunnen met elkaar communiceren via de </a:t>
            </a:r>
            <a:r>
              <a:rPr lang="nl-BE" dirty="0" err="1" smtClean="0">
                <a:solidFill>
                  <a:srgbClr val="087670"/>
                </a:solidFill>
              </a:rPr>
              <a:t>eHealth</a:t>
            </a:r>
            <a:r>
              <a:rPr lang="nl-BE" dirty="0" err="1" smtClean="0"/>
              <a:t>box</a:t>
            </a:r>
            <a:r>
              <a:rPr lang="nl-BE" dirty="0" smtClean="0"/>
              <a:t>; een aantal elektronische standaardformulieren worden hiertoe ter beschikking gesteld</a:t>
            </a:r>
          </a:p>
          <a:p>
            <a:endParaRPr lang="nl-BE" dirty="0" smtClean="0"/>
          </a:p>
          <a:p>
            <a:r>
              <a:rPr lang="nl-BE" dirty="0" smtClean="0"/>
              <a:t>De zorgverstrekkers kunnen </a:t>
            </a:r>
            <a:r>
              <a:rPr lang="nl-BE" dirty="0" err="1" smtClean="0"/>
              <a:t>telegeneeskunde</a:t>
            </a:r>
            <a:r>
              <a:rPr lang="nl-BE" dirty="0" smtClean="0"/>
              <a:t> toepassen door gebruik te maken van mobile health-toepassingen die officieel geregistreerd zijn; deze registratie wordt afhankelijk gesteld van een aantal controles op het vlak van gegevensbescherming, interoperabiliteit, EU-label voor medische hulpmiddelen en </a:t>
            </a:r>
            <a:r>
              <a:rPr lang="nl-BE" dirty="0" err="1" smtClean="0"/>
              <a:t>evidence</a:t>
            </a:r>
            <a:r>
              <a:rPr lang="nl-BE" dirty="0" smtClean="0"/>
              <a:t> </a:t>
            </a:r>
            <a:r>
              <a:rPr lang="nl-BE" dirty="0" err="1" smtClean="0"/>
              <a:t>based</a:t>
            </a:r>
            <a:r>
              <a:rPr lang="nl-BE" dirty="0" smtClean="0"/>
              <a:t> </a:t>
            </a:r>
            <a:r>
              <a:rPr lang="nl-BE" dirty="0" err="1" smtClean="0"/>
              <a:t>medicine</a:t>
            </a:r>
            <a:r>
              <a:rPr lang="nl-BE" dirty="0" smtClean="0"/>
              <a:t> (EBM)</a:t>
            </a:r>
          </a:p>
          <a:p>
            <a:endParaRPr lang="nl-BE" dirty="0" smtClean="0"/>
          </a:p>
          <a:p>
            <a:endParaRPr lang="nl-BE" dirty="0" smtClean="0"/>
          </a:p>
          <a:p>
            <a:endParaRPr lang="nl-BE" dirty="0"/>
          </a:p>
        </p:txBody>
      </p:sp>
      <p:sp>
        <p:nvSpPr>
          <p:cNvPr id="7" name="Date Placeholder 6"/>
          <p:cNvSpPr>
            <a:spLocks noGrp="1"/>
          </p:cNvSpPr>
          <p:nvPr>
            <p:ph type="dt" sz="half" idx="2"/>
          </p:nvPr>
        </p:nvSpPr>
        <p:spPr/>
        <p:txBody>
          <a:bodyPr/>
          <a:lstStyle/>
          <a:p>
            <a:r>
              <a:rPr lang="fr-FR" smtClean="0"/>
              <a:t>23/02/2018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12</a:t>
            </a:fld>
            <a:r>
              <a:rPr lang="fr-BE" smtClean="0"/>
              <a:t> -</a:t>
            </a:r>
            <a:endParaRPr lang="fr-BE" dirty="0"/>
          </a:p>
        </p:txBody>
      </p:sp>
    </p:spTree>
    <p:extLst>
      <p:ext uri="{BB962C8B-B14F-4D97-AF65-F5344CB8AC3E}">
        <p14:creationId xmlns:p14="http://schemas.microsoft.com/office/powerpoint/2010/main" val="1101156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2.0: zorgverstrekkers in 2019</a:t>
            </a:r>
            <a:endParaRPr lang="fr-BE" dirty="0"/>
          </a:p>
        </p:txBody>
      </p:sp>
      <p:sp>
        <p:nvSpPr>
          <p:cNvPr id="3" name="Content Placeholder 2"/>
          <p:cNvSpPr>
            <a:spLocks noGrp="1"/>
          </p:cNvSpPr>
          <p:nvPr>
            <p:ph idx="1"/>
          </p:nvPr>
        </p:nvSpPr>
        <p:spPr/>
        <p:txBody>
          <a:bodyPr/>
          <a:lstStyle/>
          <a:p>
            <a:r>
              <a:rPr lang="nl-BE" dirty="0" smtClean="0"/>
              <a:t>De registers zijn geoptimaliseerd en </a:t>
            </a:r>
            <a:r>
              <a:rPr lang="nl-BE" dirty="0" err="1" smtClean="0"/>
              <a:t>geüniformiseerd</a:t>
            </a:r>
            <a:r>
              <a:rPr lang="nl-BE" dirty="0" smtClean="0"/>
              <a:t> en de registratie gebeurt zoveel mogelijk automatisch vanuit het EMD/EPD</a:t>
            </a:r>
          </a:p>
          <a:p>
            <a:endParaRPr lang="nl-BE" dirty="0" smtClean="0"/>
          </a:p>
          <a:p>
            <a:pPr>
              <a:buFont typeface="Wingdings" pitchFamily="2" charset="2"/>
              <a:buChar char="ü"/>
            </a:pPr>
            <a:r>
              <a:rPr lang="nl-BE" dirty="0" smtClean="0"/>
              <a:t>Tracering van implantaten en geneesmiddelen gebeurt volgens internationale normen</a:t>
            </a:r>
          </a:p>
          <a:p>
            <a:endParaRPr lang="nl-BE" dirty="0" smtClean="0"/>
          </a:p>
          <a:p>
            <a:pPr>
              <a:buFont typeface="Wingdings" pitchFamily="2" charset="2"/>
              <a:buChar char="ü"/>
            </a:pPr>
            <a:r>
              <a:rPr lang="nl-BE" dirty="0" smtClean="0"/>
              <a:t>Alle gegevensuitwisseling tussen de zorgverstrekkers en de ziekenfondsen verloopt elektronisch</a:t>
            </a:r>
          </a:p>
          <a:p>
            <a:endParaRPr lang="fr-BE" dirty="0"/>
          </a:p>
        </p:txBody>
      </p:sp>
      <p:sp>
        <p:nvSpPr>
          <p:cNvPr id="8" name="Date Placeholder 7"/>
          <p:cNvSpPr>
            <a:spLocks noGrp="1"/>
          </p:cNvSpPr>
          <p:nvPr>
            <p:ph type="dt" sz="half" idx="2"/>
          </p:nvPr>
        </p:nvSpPr>
        <p:spPr/>
        <p:txBody>
          <a:bodyPr/>
          <a:lstStyle/>
          <a:p>
            <a:r>
              <a:rPr lang="fr-FR" smtClean="0"/>
              <a:t>23/02/2018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13</a:t>
            </a:fld>
            <a:r>
              <a:rPr lang="fr-BE" smtClean="0"/>
              <a:t> -</a:t>
            </a:r>
            <a:endParaRPr lang="fr-BE" dirty="0"/>
          </a:p>
        </p:txBody>
      </p:sp>
    </p:spTree>
    <p:extLst>
      <p:ext uri="{BB962C8B-B14F-4D97-AF65-F5344CB8AC3E}">
        <p14:creationId xmlns:p14="http://schemas.microsoft.com/office/powerpoint/2010/main" val="3618738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2.0: zorgverstrekkers in 2019</a:t>
            </a:r>
            <a:endParaRPr lang="nl-BE" dirty="0"/>
          </a:p>
        </p:txBody>
      </p:sp>
      <p:sp>
        <p:nvSpPr>
          <p:cNvPr id="22531" name="Content Placeholder 2"/>
          <p:cNvSpPr>
            <a:spLocks noGrp="1"/>
          </p:cNvSpPr>
          <p:nvPr>
            <p:ph idx="1"/>
          </p:nvPr>
        </p:nvSpPr>
        <p:spPr/>
        <p:txBody>
          <a:bodyPr>
            <a:normAutofit fontScale="92500"/>
          </a:bodyPr>
          <a:lstStyle/>
          <a:p>
            <a:pPr>
              <a:buFont typeface="Wingdings" pitchFamily="2" charset="2"/>
              <a:buChar char="ü"/>
            </a:pPr>
            <a:r>
              <a:rPr lang="nl-BE" altLang="fr-FR" dirty="0" smtClean="0"/>
              <a:t>De zorgverstrekkers krijgen incentives voor het gebruik van en zinvol toepassen van </a:t>
            </a:r>
            <a:r>
              <a:rPr lang="nl-BE" altLang="fr-FR" dirty="0" err="1" smtClean="0"/>
              <a:t>eGezondheid</a:t>
            </a:r>
            <a:r>
              <a:rPr lang="nl-BE" altLang="fr-FR" dirty="0" smtClean="0"/>
              <a:t>; financiële incentives kunnen zowel een federaal luik hebben als een luik voor de verschillende gemeenschappen en gewesten</a:t>
            </a:r>
          </a:p>
          <a:p>
            <a:endParaRPr lang="nl-BE" altLang="fr-FR" dirty="0" smtClean="0"/>
          </a:p>
          <a:p>
            <a:pPr>
              <a:buFont typeface="Wingdings" pitchFamily="2" charset="2"/>
              <a:buChar char="ü"/>
            </a:pPr>
            <a:r>
              <a:rPr lang="nl-BE" altLang="fr-FR" dirty="0" smtClean="0"/>
              <a:t>Elke zorgverstrekker wordt opgeleid in </a:t>
            </a:r>
            <a:r>
              <a:rPr lang="nl-BE" altLang="fr-FR" dirty="0" err="1" smtClean="0"/>
              <a:t>eGezondheid</a:t>
            </a:r>
            <a:r>
              <a:rPr lang="nl-BE" altLang="fr-FR" dirty="0" smtClean="0"/>
              <a:t>, zowel via het basisonderwijspakket als via navorming</a:t>
            </a:r>
          </a:p>
          <a:p>
            <a:endParaRPr lang="nl-BE" altLang="fr-FR" dirty="0" smtClean="0"/>
          </a:p>
          <a:p>
            <a:pPr>
              <a:buFont typeface="Wingdings" pitchFamily="2" charset="2"/>
              <a:buChar char="ü"/>
            </a:pPr>
            <a:r>
              <a:rPr lang="nl-BE" altLang="fr-FR" dirty="0" smtClean="0"/>
              <a:t>Elke zorgverstrekker heeft een uniek loket ter beschikking voor de verstrekking van alle administratieve informatie ten behoeve van het RIZIV, de FOD Volksgezondheid en de deelstaten (“</a:t>
            </a:r>
            <a:r>
              <a:rPr lang="nl-BE" altLang="fr-FR" dirty="0" err="1" smtClean="0"/>
              <a:t>only</a:t>
            </a:r>
            <a:r>
              <a:rPr lang="nl-BE" altLang="fr-FR" dirty="0" smtClean="0"/>
              <a:t> </a:t>
            </a:r>
            <a:r>
              <a:rPr lang="nl-BE" altLang="fr-FR" dirty="0" err="1" smtClean="0"/>
              <a:t>once</a:t>
            </a:r>
            <a:r>
              <a:rPr lang="nl-BE" altLang="fr-FR" dirty="0" smtClean="0"/>
              <a:t>” principe)</a:t>
            </a:r>
          </a:p>
          <a:p>
            <a:endParaRPr lang="nl-BE" altLang="fr-FR" dirty="0" smtClean="0"/>
          </a:p>
        </p:txBody>
      </p:sp>
      <p:sp>
        <p:nvSpPr>
          <p:cNvPr id="6" name="Date Placeholder 5"/>
          <p:cNvSpPr>
            <a:spLocks noGrp="1"/>
          </p:cNvSpPr>
          <p:nvPr>
            <p:ph type="dt" sz="half" idx="2"/>
          </p:nvPr>
        </p:nvSpPr>
        <p:spPr/>
        <p:txBody>
          <a:bodyPr/>
          <a:lstStyle/>
          <a:p>
            <a:r>
              <a:rPr lang="fr-FR" smtClean="0"/>
              <a:t>23/02/2018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14</a:t>
            </a:fld>
            <a:r>
              <a:rPr lang="fr-BE" smtClean="0"/>
              <a:t> -</a:t>
            </a:r>
            <a:endParaRPr lang="fr-BE" dirty="0"/>
          </a:p>
        </p:txBody>
      </p:sp>
    </p:spTree>
    <p:extLst>
      <p:ext uri="{BB962C8B-B14F-4D97-AF65-F5344CB8AC3E}">
        <p14:creationId xmlns:p14="http://schemas.microsoft.com/office/powerpoint/2010/main" val="1314429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2.0: patiënten in 2019</a:t>
            </a:r>
            <a:endParaRPr lang="nl-BE" dirty="0"/>
          </a:p>
        </p:txBody>
      </p:sp>
      <p:sp>
        <p:nvSpPr>
          <p:cNvPr id="23555" name="Content Placeholder 2"/>
          <p:cNvSpPr>
            <a:spLocks noGrp="1"/>
          </p:cNvSpPr>
          <p:nvPr>
            <p:ph idx="1"/>
          </p:nvPr>
        </p:nvSpPr>
        <p:spPr/>
        <p:txBody>
          <a:bodyPr>
            <a:normAutofit lnSpcReduction="10000"/>
          </a:bodyPr>
          <a:lstStyle/>
          <a:p>
            <a:pPr>
              <a:buFont typeface="Wingdings" pitchFamily="2" charset="2"/>
              <a:buChar char="ü"/>
            </a:pPr>
            <a:r>
              <a:rPr lang="nl-BE" altLang="fr-FR" dirty="0" smtClean="0"/>
              <a:t>De patiënt heeft toegang tot de informatie over zichzelf die in de beveiligde kluizen en via het hub-</a:t>
            </a:r>
            <a:r>
              <a:rPr lang="nl-BE" altLang="fr-FR" dirty="0" err="1" smtClean="0"/>
              <a:t>metahubsysteem</a:t>
            </a:r>
            <a:r>
              <a:rPr lang="nl-BE" altLang="fr-FR" dirty="0" smtClean="0"/>
              <a:t> beschikbaar is; mogelijk worden hier filters gedefinieerd (in bespreking)</a:t>
            </a:r>
          </a:p>
          <a:p>
            <a:endParaRPr lang="nl-BE" altLang="fr-FR" dirty="0" smtClean="0"/>
          </a:p>
          <a:p>
            <a:r>
              <a:rPr lang="nl-BE" altLang="fr-FR" dirty="0" smtClean="0"/>
              <a:t>Er wordt onderzocht of het haalbaar is een consolidatieplatform te voorzien waarop voor de patiënt alle informatie wordt samengevoegd met analysetools en vertaaltools ten behoeve van de patiënt, waardoor hij/zij het dossier beter kan begrijpen; dit draagt bij tot de “health </a:t>
            </a:r>
            <a:r>
              <a:rPr lang="nl-BE" altLang="fr-FR" dirty="0" err="1" smtClean="0"/>
              <a:t>literacy</a:t>
            </a:r>
            <a:r>
              <a:rPr lang="nl-BE" altLang="fr-FR" dirty="0" smtClean="0"/>
              <a:t>” van de patiënt</a:t>
            </a:r>
          </a:p>
          <a:p>
            <a:endParaRPr lang="nl-BE" altLang="fr-FR" dirty="0" smtClean="0"/>
          </a:p>
        </p:txBody>
      </p:sp>
      <p:sp>
        <p:nvSpPr>
          <p:cNvPr id="6" name="Date Placeholder 5"/>
          <p:cNvSpPr>
            <a:spLocks noGrp="1"/>
          </p:cNvSpPr>
          <p:nvPr>
            <p:ph type="dt" sz="half" idx="2"/>
          </p:nvPr>
        </p:nvSpPr>
        <p:spPr/>
        <p:txBody>
          <a:bodyPr/>
          <a:lstStyle/>
          <a:p>
            <a:r>
              <a:rPr lang="fr-FR" smtClean="0"/>
              <a:t>23/02/2018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15</a:t>
            </a:fld>
            <a:r>
              <a:rPr lang="fr-BE" smtClean="0"/>
              <a:t> -</a:t>
            </a:r>
            <a:endParaRPr lang="fr-BE" dirty="0"/>
          </a:p>
        </p:txBody>
      </p:sp>
    </p:spTree>
    <p:extLst>
      <p:ext uri="{BB962C8B-B14F-4D97-AF65-F5344CB8AC3E}">
        <p14:creationId xmlns:p14="http://schemas.microsoft.com/office/powerpoint/2010/main" val="3840358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2.0: patiënten in 2019</a:t>
            </a:r>
            <a:endParaRPr lang="nl-BE" dirty="0"/>
          </a:p>
        </p:txBody>
      </p:sp>
      <p:sp>
        <p:nvSpPr>
          <p:cNvPr id="3" name="Content Placeholder 2"/>
          <p:cNvSpPr>
            <a:spLocks noGrp="1"/>
          </p:cNvSpPr>
          <p:nvPr>
            <p:ph idx="1"/>
          </p:nvPr>
        </p:nvSpPr>
        <p:spPr/>
        <p:txBody>
          <a:bodyPr>
            <a:normAutofit fontScale="92500" lnSpcReduction="10000"/>
          </a:bodyPr>
          <a:lstStyle/>
          <a:p>
            <a:r>
              <a:rPr lang="nl-BE" dirty="0" smtClean="0"/>
              <a:t>De patiënt kan zelf informatie toevoegen, via het consolidatieplatform, in de beveiligde kluis, via een hub of in een beveiligde </a:t>
            </a:r>
            <a:r>
              <a:rPr lang="nl-BE" dirty="0" err="1" smtClean="0"/>
              <a:t>cloud</a:t>
            </a:r>
            <a:endParaRPr lang="nl-BE" dirty="0" smtClean="0"/>
          </a:p>
          <a:p>
            <a:endParaRPr lang="nl-BE" dirty="0" smtClean="0"/>
          </a:p>
          <a:p>
            <a:pPr>
              <a:buFont typeface="Wingdings" pitchFamily="2" charset="2"/>
              <a:buChar char="ü"/>
            </a:pPr>
            <a:r>
              <a:rPr lang="nl-BE" dirty="0" smtClean="0"/>
              <a:t>Het geheel aan informatie vanuit de hubs, de kluizen, het consolidatieplatform, en eventueel de beveiligde </a:t>
            </a:r>
            <a:r>
              <a:rPr lang="nl-BE" dirty="0" err="1" smtClean="0"/>
              <a:t>cloud</a:t>
            </a:r>
            <a:r>
              <a:rPr lang="nl-BE" dirty="0" smtClean="0"/>
              <a:t>, vormt het PHR (Personal Health Record) van de patiënt</a:t>
            </a:r>
          </a:p>
          <a:p>
            <a:endParaRPr lang="nl-BE" dirty="0" smtClean="0"/>
          </a:p>
          <a:p>
            <a:pPr>
              <a:buFont typeface="Wingdings" pitchFamily="2" charset="2"/>
              <a:buChar char="ü"/>
            </a:pPr>
            <a:r>
              <a:rPr lang="nl-BE" dirty="0" smtClean="0"/>
              <a:t>Via het consolidatieplatform is ook andere relevante informatie beschikbaar vanuit de ziekenfondsen, de Kruispuntbank van de Sociale Zekerheid en andere relevante bronnen zoals bv. de wilsverklaringen inzake orgaandonatie of euthanasie</a:t>
            </a:r>
          </a:p>
          <a:p>
            <a:endParaRPr lang="nl-BE" dirty="0" smtClean="0"/>
          </a:p>
          <a:p>
            <a:endParaRPr lang="nl-BE" dirty="0"/>
          </a:p>
        </p:txBody>
      </p:sp>
      <p:sp>
        <p:nvSpPr>
          <p:cNvPr id="7" name="Date Placeholder 6"/>
          <p:cNvSpPr>
            <a:spLocks noGrp="1"/>
          </p:cNvSpPr>
          <p:nvPr>
            <p:ph type="dt" sz="half" idx="2"/>
          </p:nvPr>
        </p:nvSpPr>
        <p:spPr/>
        <p:txBody>
          <a:bodyPr/>
          <a:lstStyle/>
          <a:p>
            <a:r>
              <a:rPr lang="fr-FR" smtClean="0"/>
              <a:t>23/02/2018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16</a:t>
            </a:fld>
            <a:r>
              <a:rPr lang="fr-BE" smtClean="0"/>
              <a:t> -</a:t>
            </a:r>
            <a:endParaRPr lang="fr-BE" dirty="0"/>
          </a:p>
        </p:txBody>
      </p:sp>
    </p:spTree>
    <p:extLst>
      <p:ext uri="{BB962C8B-B14F-4D97-AF65-F5344CB8AC3E}">
        <p14:creationId xmlns:p14="http://schemas.microsoft.com/office/powerpoint/2010/main" val="13512353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2.0: patiënten in 2019</a:t>
            </a:r>
            <a:endParaRPr lang="nl-BE" dirty="0"/>
          </a:p>
        </p:txBody>
      </p:sp>
      <p:sp>
        <p:nvSpPr>
          <p:cNvPr id="23555" name="Content Placeholder 2"/>
          <p:cNvSpPr>
            <a:spLocks noGrp="1"/>
          </p:cNvSpPr>
          <p:nvPr>
            <p:ph idx="1"/>
          </p:nvPr>
        </p:nvSpPr>
        <p:spPr/>
        <p:txBody>
          <a:bodyPr/>
          <a:lstStyle/>
          <a:p>
            <a:r>
              <a:rPr lang="nl-BE" smtClean="0"/>
              <a:t>De patiënt heeft toegang tot zijn/haar PHR via verschillende kanalen, bvb. via een app die voor geïnstalleerd is op de smartphone; hierdoor wordt de patiënt geïnformeerd en op de hoogte gebracht van zijn/haar werkelijke toestand en kan hij een hoofdrol vervullen in zijn/haar behandeling</a:t>
            </a:r>
            <a:endParaRPr lang="nl-BE" altLang="en-US" smtClean="0"/>
          </a:p>
          <a:p>
            <a:endParaRPr lang="nl-BE" altLang="en-US" dirty="0" smtClean="0"/>
          </a:p>
        </p:txBody>
      </p:sp>
      <p:sp>
        <p:nvSpPr>
          <p:cNvPr id="6" name="Date Placeholder 5"/>
          <p:cNvSpPr>
            <a:spLocks noGrp="1"/>
          </p:cNvSpPr>
          <p:nvPr>
            <p:ph type="dt" sz="half" idx="2"/>
          </p:nvPr>
        </p:nvSpPr>
        <p:spPr/>
        <p:txBody>
          <a:bodyPr/>
          <a:lstStyle/>
          <a:p>
            <a:r>
              <a:rPr lang="fr-FR" smtClean="0"/>
              <a:t>23/02/2018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17</a:t>
            </a:fld>
            <a:r>
              <a:rPr lang="fr-BE" smtClean="0"/>
              <a:t> -</a:t>
            </a:r>
            <a:endParaRPr lang="fr-BE" dirty="0"/>
          </a:p>
        </p:txBody>
      </p:sp>
    </p:spTree>
    <p:extLst>
      <p:ext uri="{BB962C8B-B14F-4D97-AF65-F5344CB8AC3E}">
        <p14:creationId xmlns:p14="http://schemas.microsoft.com/office/powerpoint/2010/main" val="3254385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2.0: patiënten in 2019</a:t>
            </a:r>
            <a:endParaRPr lang="fr-BE" dirty="0"/>
          </a:p>
        </p:txBody>
      </p:sp>
      <p:sp>
        <p:nvSpPr>
          <p:cNvPr id="3" name="Content Placeholder 2"/>
          <p:cNvSpPr>
            <a:spLocks noGrp="1"/>
          </p:cNvSpPr>
          <p:nvPr>
            <p:ph idx="1"/>
          </p:nvPr>
        </p:nvSpPr>
        <p:spPr/>
        <p:txBody>
          <a:bodyPr>
            <a:normAutofit lnSpcReduction="10000"/>
          </a:bodyPr>
          <a:lstStyle/>
          <a:p>
            <a:pPr>
              <a:buFont typeface="Wingdings" pitchFamily="2" charset="2"/>
              <a:buChar char="ü"/>
            </a:pPr>
            <a:r>
              <a:rPr lang="nl-BE" altLang="en-US" dirty="0" smtClean="0"/>
              <a:t>De patiënt krijgt in principe bij de arts geen papier meer (behalve uitzonderlijke vragen); het attest van geleverde verstrekkingen wordt door de arts elektronisch doorgestuurd naar het ziekenfonds, het geneesmiddelenvoorschrift is beschikbaar in het medicatieschema, het bewijs van arbeidsonbekwaamheid wordt elektronisch doorgestuurd naar de werkgever, het ontvangstbewijs ontvangt de patiënt in zijn elektronische mailbox, …</a:t>
            </a:r>
          </a:p>
          <a:p>
            <a:endParaRPr lang="nl-BE" altLang="en-US" dirty="0" smtClean="0"/>
          </a:p>
          <a:p>
            <a:pPr>
              <a:buFont typeface="Wingdings" pitchFamily="2" charset="2"/>
              <a:buChar char="ü"/>
            </a:pPr>
            <a:r>
              <a:rPr lang="nl-BE" altLang="en-US" dirty="0" smtClean="0"/>
              <a:t>Voorafgaande vereiste voor het bovenstaande: de patiënt geeft zijn/haar geïnformeerde toestemming</a:t>
            </a:r>
          </a:p>
          <a:p>
            <a:endParaRPr lang="fr-BE" dirty="0"/>
          </a:p>
        </p:txBody>
      </p:sp>
      <p:sp>
        <p:nvSpPr>
          <p:cNvPr id="8" name="Date Placeholder 7"/>
          <p:cNvSpPr>
            <a:spLocks noGrp="1"/>
          </p:cNvSpPr>
          <p:nvPr>
            <p:ph type="dt" sz="half" idx="2"/>
          </p:nvPr>
        </p:nvSpPr>
        <p:spPr/>
        <p:txBody>
          <a:bodyPr/>
          <a:lstStyle/>
          <a:p>
            <a:r>
              <a:rPr lang="fr-FR" smtClean="0"/>
              <a:t>23/02/2018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18</a:t>
            </a:fld>
            <a:r>
              <a:rPr lang="fr-BE" smtClean="0"/>
              <a:t> -</a:t>
            </a:r>
            <a:endParaRPr lang="fr-BE" dirty="0"/>
          </a:p>
        </p:txBody>
      </p:sp>
    </p:spTree>
    <p:extLst>
      <p:ext uri="{BB962C8B-B14F-4D97-AF65-F5344CB8AC3E}">
        <p14:creationId xmlns:p14="http://schemas.microsoft.com/office/powerpoint/2010/main" val="427061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mtClean="0"/>
              <a:t>Actie 1: GMD = EMD =&gt; SumEHR</a:t>
            </a:r>
            <a:endParaRPr lang="fr-BE" dirty="0"/>
          </a:p>
        </p:txBody>
      </p:sp>
      <p:sp>
        <p:nvSpPr>
          <p:cNvPr id="4099" name="Rectangle 3"/>
          <p:cNvSpPr>
            <a:spLocks noGrp="1" noChangeArrowheads="1"/>
          </p:cNvSpPr>
          <p:nvPr>
            <p:ph idx="1"/>
          </p:nvPr>
        </p:nvSpPr>
        <p:spPr/>
        <p:txBody>
          <a:bodyPr/>
          <a:lstStyle/>
          <a:p>
            <a:r>
              <a:rPr lang="nl-BE" dirty="0" smtClean="0"/>
              <a:t>EMD - structuur</a:t>
            </a:r>
          </a:p>
          <a:p>
            <a:endParaRPr lang="fr-BE" dirty="0" smtClean="0"/>
          </a:p>
          <a:p>
            <a:endParaRPr lang="fr-BE" dirty="0" smtClean="0"/>
          </a:p>
          <a:p>
            <a:pPr marL="0" indent="0">
              <a:buNone/>
            </a:pPr>
            <a:endParaRPr lang="fr-BE" dirty="0" smtClean="0"/>
          </a:p>
          <a:p>
            <a:pPr lvl="1"/>
            <a:endParaRPr lang="fr-BE" dirty="0" smtClean="0"/>
          </a:p>
          <a:p>
            <a:endParaRPr lang="fr-BE" dirty="0" smtClean="0"/>
          </a:p>
          <a:p>
            <a:endParaRPr lang="fr-BE" dirty="0" smtClean="0"/>
          </a:p>
          <a:p>
            <a:pPr lvl="1"/>
            <a:endParaRPr lang="fr-BE" dirty="0" smtClean="0"/>
          </a:p>
          <a:p>
            <a:pPr lvl="1"/>
            <a:endParaRPr lang="fr-BE" dirty="0" smtClean="0"/>
          </a:p>
          <a:p>
            <a:pPr lvl="1"/>
            <a:endParaRPr lang="fr-BE" dirty="0" smtClean="0"/>
          </a:p>
          <a:p>
            <a:endParaRPr lang="fr-BE" dirty="0" smtClean="0"/>
          </a:p>
          <a:p>
            <a:endParaRPr lang="fr-BE" dirty="0" smtClean="0"/>
          </a:p>
          <a:p>
            <a:endParaRPr lang="fr-BE" dirty="0" smtClean="0"/>
          </a:p>
          <a:p>
            <a:endParaRPr lang="fr-BE" dirty="0" smtClean="0"/>
          </a:p>
          <a:p>
            <a:pPr lvl="1"/>
            <a:endParaRPr lang="fr-BE" dirty="0" smtClean="0"/>
          </a:p>
          <a:p>
            <a:endParaRPr lang="fr-BE" dirty="0" smtClean="0"/>
          </a:p>
        </p:txBody>
      </p:sp>
      <p:sp>
        <p:nvSpPr>
          <p:cNvPr id="7" name="Date Placeholder 6"/>
          <p:cNvSpPr>
            <a:spLocks noGrp="1"/>
          </p:cNvSpPr>
          <p:nvPr>
            <p:ph type="dt" sz="half" idx="2"/>
          </p:nvPr>
        </p:nvSpPr>
        <p:spPr/>
        <p:txBody>
          <a:bodyPr/>
          <a:lstStyle/>
          <a:p>
            <a:r>
              <a:rPr lang="fr-FR" smtClean="0"/>
              <a:t>23/02/2018</a:t>
            </a:r>
            <a:endParaRPr lang="fr-BE" dirty="0"/>
          </a:p>
        </p:txBody>
      </p:sp>
      <p:sp>
        <p:nvSpPr>
          <p:cNvPr id="3" name="AutoShape 2" descr="Résultat de recherche d'images pour &quot;medische software&quot;"/>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4" name="Picture 3"/>
          <p:cNvPicPr>
            <a:picLocks noChangeAspect="1"/>
          </p:cNvPicPr>
          <p:nvPr/>
        </p:nvPicPr>
        <p:blipFill>
          <a:blip r:embed="rId3"/>
          <a:stretch>
            <a:fillRect/>
          </a:stretch>
        </p:blipFill>
        <p:spPr>
          <a:xfrm>
            <a:off x="1043608" y="1531229"/>
            <a:ext cx="7416824" cy="4783852"/>
          </a:xfrm>
          <a:prstGeom prst="rect">
            <a:avLst/>
          </a:prstGeom>
        </p:spPr>
      </p:pic>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19</a:t>
            </a:fld>
            <a:r>
              <a:rPr lang="fr-BE" smtClean="0"/>
              <a:t> -</a:t>
            </a:r>
            <a:endParaRPr lang="fr-BE" dirty="0"/>
          </a:p>
        </p:txBody>
      </p:sp>
    </p:spTree>
    <p:extLst>
      <p:ext uri="{BB962C8B-B14F-4D97-AF65-F5344CB8AC3E}">
        <p14:creationId xmlns:p14="http://schemas.microsoft.com/office/powerpoint/2010/main" val="3139318086"/>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nl-NL" altLang="en-US" smtClean="0">
                <a:sym typeface="Arial" charset="0"/>
              </a:rPr>
              <a:t>Enkele evoluties in de gezondheidszorg</a:t>
            </a:r>
            <a:endParaRPr lang="nl-NL" altLang="en-US" dirty="0">
              <a:sym typeface="Arial" charset="0"/>
            </a:endParaRPr>
          </a:p>
        </p:txBody>
      </p:sp>
      <p:sp>
        <p:nvSpPr>
          <p:cNvPr id="5123" name="Rectangle 3"/>
          <p:cNvSpPr>
            <a:spLocks noGrp="1" noChangeArrowheads="1"/>
          </p:cNvSpPr>
          <p:nvPr>
            <p:ph idx="1"/>
          </p:nvPr>
        </p:nvSpPr>
        <p:spPr/>
        <p:txBody>
          <a:bodyPr>
            <a:normAutofit fontScale="92500" lnSpcReduction="20000"/>
          </a:bodyPr>
          <a:lstStyle/>
          <a:p>
            <a:r>
              <a:rPr lang="nl-BE" altLang="en-US" smtClean="0">
                <a:sym typeface="Arial" charset="0"/>
              </a:rPr>
              <a:t>Meer</a:t>
            </a:r>
            <a:r>
              <a:rPr lang="nl-BE" smtClean="0"/>
              <a:t> </a:t>
            </a:r>
            <a:r>
              <a:rPr lang="nl-BE" altLang="en-US" smtClean="0">
                <a:sym typeface="Arial" charset="0"/>
              </a:rPr>
              <a:t>chronische zorg (vs</a:t>
            </a:r>
            <a:r>
              <a:rPr lang="nl-BE" smtClean="0"/>
              <a:t> </a:t>
            </a:r>
            <a:r>
              <a:rPr lang="nl-BE" altLang="en-US" smtClean="0">
                <a:sym typeface="Arial" charset="0"/>
              </a:rPr>
              <a:t>louter</a:t>
            </a:r>
            <a:r>
              <a:rPr lang="nl-BE" smtClean="0"/>
              <a:t> </a:t>
            </a:r>
            <a:r>
              <a:rPr lang="nl-BE" altLang="en-US" smtClean="0">
                <a:sym typeface="Arial" charset="0"/>
              </a:rPr>
              <a:t>acute</a:t>
            </a:r>
            <a:r>
              <a:rPr lang="nl-BE" smtClean="0"/>
              <a:t> </a:t>
            </a:r>
            <a:r>
              <a:rPr lang="nl-BE" altLang="en-US" smtClean="0">
                <a:sym typeface="Arial" charset="0"/>
              </a:rPr>
              <a:t>zorg)</a:t>
            </a:r>
          </a:p>
          <a:p>
            <a:r>
              <a:rPr lang="nl-BE" altLang="en-US" smtClean="0">
                <a:sym typeface="Arial" charset="0"/>
              </a:rPr>
              <a:t>Zorg op afstand (monitoring, bijstand, raadpleging, diagnose, operatie , …), oa thuiszorg</a:t>
            </a:r>
          </a:p>
          <a:p>
            <a:r>
              <a:rPr lang="nl-BE" altLang="en-US" smtClean="0">
                <a:sym typeface="Arial" charset="0"/>
              </a:rPr>
              <a:t>Mobiele zorg</a:t>
            </a:r>
          </a:p>
          <a:p>
            <a:r>
              <a:rPr lang="nl-BE" altLang="en-US" smtClean="0">
                <a:sym typeface="Arial" charset="0"/>
              </a:rPr>
              <a:t>Geïntegreerde, multidisciplinaire en transmurale</a:t>
            </a:r>
            <a:r>
              <a:rPr lang="nl-BE" smtClean="0"/>
              <a:t> </a:t>
            </a:r>
            <a:r>
              <a:rPr lang="nl-BE" altLang="en-US" smtClean="0">
                <a:sym typeface="Arial" charset="0"/>
              </a:rPr>
              <a:t>zorg</a:t>
            </a:r>
          </a:p>
          <a:p>
            <a:r>
              <a:rPr lang="nl-BE" altLang="en-US" smtClean="0">
                <a:sym typeface="Arial" charset="0"/>
              </a:rPr>
              <a:t>Patiëntgerichte zorg en empowerment van de patiënt</a:t>
            </a:r>
          </a:p>
          <a:p>
            <a:r>
              <a:rPr lang="nl-BE" altLang="en-US" smtClean="0">
                <a:sym typeface="Arial" charset="0"/>
              </a:rPr>
              <a:t>Snel</a:t>
            </a:r>
            <a:r>
              <a:rPr lang="nl-BE" smtClean="0"/>
              <a:t> </a:t>
            </a:r>
            <a:r>
              <a:rPr lang="nl-BE" altLang="en-US" smtClean="0">
                <a:sym typeface="Arial" charset="0"/>
              </a:rPr>
              <a:t>evoluerende kennis =&gt; nood aan</a:t>
            </a:r>
            <a:r>
              <a:rPr lang="nl-BE" smtClean="0"/>
              <a:t> </a:t>
            </a:r>
            <a:r>
              <a:rPr lang="nl-BE" altLang="en-US" smtClean="0">
                <a:sym typeface="Arial" charset="0"/>
              </a:rPr>
              <a:t>betrouwbaar en</a:t>
            </a:r>
            <a:r>
              <a:rPr lang="nl-BE" smtClean="0"/>
              <a:t> </a:t>
            </a:r>
            <a:r>
              <a:rPr lang="nl-BE" altLang="en-US" smtClean="0">
                <a:sym typeface="Arial" charset="0"/>
              </a:rPr>
              <a:t>gecoördineerd</a:t>
            </a:r>
            <a:r>
              <a:rPr lang="nl-BE" smtClean="0"/>
              <a:t> </a:t>
            </a:r>
            <a:r>
              <a:rPr lang="nl-BE" altLang="en-US" smtClean="0">
                <a:sym typeface="Arial" charset="0"/>
              </a:rPr>
              <a:t>kennisbeheer</a:t>
            </a:r>
            <a:r>
              <a:rPr lang="nl-BE" smtClean="0"/>
              <a:t> </a:t>
            </a:r>
            <a:r>
              <a:rPr lang="nl-BE" altLang="en-US" smtClean="0">
                <a:sym typeface="Arial" charset="0"/>
              </a:rPr>
              <a:t>en -ontsluiting</a:t>
            </a:r>
          </a:p>
          <a:p>
            <a:r>
              <a:rPr lang="nl-BE" altLang="en-US" smtClean="0">
                <a:sym typeface="Arial" charset="0"/>
              </a:rPr>
              <a:t>Dreiging</a:t>
            </a:r>
            <a:r>
              <a:rPr lang="nl-BE" smtClean="0"/>
              <a:t> </a:t>
            </a:r>
            <a:r>
              <a:rPr lang="nl-BE" altLang="en-US" smtClean="0">
                <a:sym typeface="Arial" charset="0"/>
              </a:rPr>
              <a:t>van</a:t>
            </a:r>
            <a:r>
              <a:rPr lang="nl-BE" smtClean="0"/>
              <a:t> </a:t>
            </a:r>
            <a:r>
              <a:rPr lang="nl-BE" altLang="en-US" smtClean="0">
                <a:sym typeface="Arial" charset="0"/>
              </a:rPr>
              <a:t>te</a:t>
            </a:r>
            <a:r>
              <a:rPr lang="nl-BE" smtClean="0"/>
              <a:t> </a:t>
            </a:r>
            <a:r>
              <a:rPr lang="nl-BE" altLang="en-US" smtClean="0">
                <a:sym typeface="Arial" charset="0"/>
              </a:rPr>
              <a:t>tijdrovende</a:t>
            </a:r>
            <a:r>
              <a:rPr lang="nl-BE" smtClean="0"/>
              <a:t> </a:t>
            </a:r>
            <a:r>
              <a:rPr lang="nl-BE" altLang="en-US" smtClean="0">
                <a:sym typeface="Arial" charset="0"/>
              </a:rPr>
              <a:t>administratieve processen</a:t>
            </a:r>
          </a:p>
          <a:p>
            <a:r>
              <a:rPr lang="nl-BE" altLang="en-US" smtClean="0">
                <a:sym typeface="Arial" charset="0"/>
              </a:rPr>
              <a:t>Degelijke </a:t>
            </a:r>
            <a:r>
              <a:rPr lang="nl-BE" smtClean="0"/>
              <a:t> </a:t>
            </a:r>
            <a:r>
              <a:rPr lang="nl-BE" altLang="en-US" smtClean="0">
                <a:sym typeface="Arial" charset="0"/>
              </a:rPr>
              <a:t>ondersteuning van het gezondheidszorgbeleid en –onderzoek vergt </a:t>
            </a:r>
            <a:r>
              <a:rPr lang="nl-BE" smtClean="0"/>
              <a:t> </a:t>
            </a:r>
            <a:r>
              <a:rPr lang="nl-BE" altLang="en-US" smtClean="0">
                <a:sym typeface="Arial" charset="0"/>
              </a:rPr>
              <a:t>degelijke, geïntegreerde en geanonimiseerde informatie</a:t>
            </a:r>
          </a:p>
          <a:p>
            <a:r>
              <a:rPr lang="nl-BE" altLang="en-US" smtClean="0">
                <a:sym typeface="Arial" charset="0"/>
              </a:rPr>
              <a:t>Grensoverschrijdende</a:t>
            </a:r>
            <a:r>
              <a:rPr lang="nl-BE" smtClean="0"/>
              <a:t> </a:t>
            </a:r>
            <a:r>
              <a:rPr lang="nl-BE" altLang="en-US" smtClean="0">
                <a:sym typeface="Arial" charset="0"/>
              </a:rPr>
              <a:t>mobiliteit</a:t>
            </a:r>
            <a:endParaRPr lang="nl-BE" altLang="en-US" dirty="0" smtClean="0">
              <a:sym typeface="Arial" charset="0"/>
            </a:endParaRPr>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2</a:t>
            </a:fld>
            <a:r>
              <a:rPr lang="fr-BE" smtClean="0"/>
              <a:t> -</a:t>
            </a:r>
            <a:endParaRPr lang="fr-BE" dirty="0"/>
          </a:p>
        </p:txBody>
      </p:sp>
      <p:sp>
        <p:nvSpPr>
          <p:cNvPr id="2" name="Date Placeholder 1"/>
          <p:cNvSpPr>
            <a:spLocks noGrp="1"/>
          </p:cNvSpPr>
          <p:nvPr>
            <p:ph type="dt" sz="half" idx="2"/>
          </p:nvPr>
        </p:nvSpPr>
        <p:spPr/>
        <p:txBody>
          <a:bodyPr/>
          <a:lstStyle/>
          <a:p>
            <a:r>
              <a:rPr lang="fr-FR" smtClean="0"/>
              <a:t>23/02/2018</a:t>
            </a:r>
            <a:endParaRPr lang="fr-BE" dirty="0"/>
          </a:p>
        </p:txBody>
      </p:sp>
    </p:spTree>
    <p:extLst>
      <p:ext uri="{BB962C8B-B14F-4D97-AF65-F5344CB8AC3E}">
        <p14:creationId xmlns:p14="http://schemas.microsoft.com/office/powerpoint/2010/main" val="30232167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Actie 1: GMD = EMD =&gt; </a:t>
            </a:r>
            <a:r>
              <a:rPr lang="nl-BE" dirty="0" err="1" smtClean="0"/>
              <a:t>SumEHR</a:t>
            </a:r>
            <a:endParaRPr lang="fr-BE" dirty="0"/>
          </a:p>
        </p:txBody>
      </p:sp>
      <p:sp>
        <p:nvSpPr>
          <p:cNvPr id="4099" name="Rectangle 3"/>
          <p:cNvSpPr>
            <a:spLocks noGrp="1" noChangeArrowheads="1"/>
          </p:cNvSpPr>
          <p:nvPr>
            <p:ph idx="1"/>
          </p:nvPr>
        </p:nvSpPr>
        <p:spPr/>
        <p:txBody>
          <a:bodyPr/>
          <a:lstStyle/>
          <a:p>
            <a:r>
              <a:rPr lang="fr-BE" dirty="0" err="1" smtClean="0"/>
              <a:t>Sumehr</a:t>
            </a:r>
            <a:r>
              <a:rPr lang="fr-BE" dirty="0" smtClean="0"/>
              <a:t> - </a:t>
            </a:r>
            <a:r>
              <a:rPr lang="fr-BE" dirty="0" err="1" smtClean="0"/>
              <a:t>structuur</a:t>
            </a:r>
            <a:endParaRPr lang="fr-BE" dirty="0" smtClean="0"/>
          </a:p>
          <a:p>
            <a:endParaRPr lang="fr-BE" dirty="0" smtClean="0"/>
          </a:p>
          <a:p>
            <a:endParaRPr lang="fr-BE" dirty="0" smtClean="0"/>
          </a:p>
          <a:p>
            <a:endParaRPr lang="fr-BE" dirty="0" smtClean="0"/>
          </a:p>
          <a:p>
            <a:pPr lvl="1"/>
            <a:endParaRPr lang="fr-BE" dirty="0" smtClean="0"/>
          </a:p>
          <a:p>
            <a:endParaRPr lang="fr-BE" dirty="0" smtClean="0"/>
          </a:p>
          <a:p>
            <a:endParaRPr lang="fr-BE" dirty="0" smtClean="0"/>
          </a:p>
          <a:p>
            <a:pPr lvl="1"/>
            <a:endParaRPr lang="fr-BE" dirty="0" smtClean="0"/>
          </a:p>
          <a:p>
            <a:pPr lvl="1"/>
            <a:endParaRPr lang="fr-BE" dirty="0" smtClean="0"/>
          </a:p>
          <a:p>
            <a:pPr lvl="1"/>
            <a:endParaRPr lang="fr-BE" dirty="0" smtClean="0"/>
          </a:p>
          <a:p>
            <a:endParaRPr lang="fr-BE" dirty="0" smtClean="0"/>
          </a:p>
          <a:p>
            <a:endParaRPr lang="fr-BE" dirty="0" smtClean="0"/>
          </a:p>
          <a:p>
            <a:endParaRPr lang="fr-BE" dirty="0" smtClean="0"/>
          </a:p>
          <a:p>
            <a:endParaRPr lang="fr-BE" dirty="0" smtClean="0"/>
          </a:p>
          <a:p>
            <a:pPr lvl="1"/>
            <a:endParaRPr lang="fr-BE" dirty="0" smtClean="0"/>
          </a:p>
          <a:p>
            <a:endParaRPr lang="fr-BE" dirty="0" smtClean="0"/>
          </a:p>
        </p:txBody>
      </p:sp>
      <p:sp>
        <p:nvSpPr>
          <p:cNvPr id="7" name="Date Placeholder 6"/>
          <p:cNvSpPr>
            <a:spLocks noGrp="1"/>
          </p:cNvSpPr>
          <p:nvPr>
            <p:ph type="dt" sz="half" idx="2"/>
          </p:nvPr>
        </p:nvSpPr>
        <p:spPr/>
        <p:txBody>
          <a:bodyPr/>
          <a:lstStyle/>
          <a:p>
            <a:r>
              <a:rPr lang="fr-FR" smtClean="0"/>
              <a:t>23/02/2018</a:t>
            </a:r>
            <a:endParaRPr lang="fr-BE" dirty="0"/>
          </a:p>
        </p:txBody>
      </p:sp>
      <p:pic>
        <p:nvPicPr>
          <p:cNvPr id="2050" name="Picture 2" descr="Résultat de recherche d'images pour &quot;sumehr&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28800"/>
            <a:ext cx="7946235" cy="446975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20</a:t>
            </a:fld>
            <a:r>
              <a:rPr lang="fr-BE" smtClean="0"/>
              <a:t> -</a:t>
            </a:r>
            <a:endParaRPr lang="fr-BE" dirty="0"/>
          </a:p>
        </p:txBody>
      </p:sp>
    </p:spTree>
    <p:extLst>
      <p:ext uri="{BB962C8B-B14F-4D97-AF65-F5344CB8AC3E}">
        <p14:creationId xmlns:p14="http://schemas.microsoft.com/office/powerpoint/2010/main" val="388824783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t>Actiepunt 2: ziekenhuis-EPD</a:t>
            </a:r>
          </a:p>
        </p:txBody>
      </p:sp>
      <p:sp>
        <p:nvSpPr>
          <p:cNvPr id="3" name="Content Placeholder 2"/>
          <p:cNvSpPr>
            <a:spLocks noGrp="1"/>
          </p:cNvSpPr>
          <p:nvPr>
            <p:ph idx="1"/>
          </p:nvPr>
        </p:nvSpPr>
        <p:spPr/>
        <p:txBody>
          <a:bodyPr/>
          <a:lstStyle/>
          <a:p>
            <a:pPr lvl="2"/>
            <a:endParaRPr lang="fr-BE" dirty="0" smtClean="0"/>
          </a:p>
          <a:p>
            <a:endParaRPr lang="fr-BE" dirty="0" smtClean="0"/>
          </a:p>
          <a:p>
            <a:endParaRPr lang="fr-BE" dirty="0"/>
          </a:p>
        </p:txBody>
      </p:sp>
      <p:sp>
        <p:nvSpPr>
          <p:cNvPr id="4" name="Date Placeholder 3"/>
          <p:cNvSpPr>
            <a:spLocks noGrp="1"/>
          </p:cNvSpPr>
          <p:nvPr>
            <p:ph type="dt" sz="half" idx="2"/>
          </p:nvPr>
        </p:nvSpPr>
        <p:spPr>
          <a:xfrm>
            <a:off x="457200" y="6448425"/>
            <a:ext cx="2133600" cy="365125"/>
          </a:xfrm>
        </p:spPr>
        <p:txBody>
          <a:bodyPr/>
          <a:lstStyle/>
          <a:p>
            <a:r>
              <a:rPr lang="fr-FR" smtClean="0"/>
              <a:t>23/02/2018</a:t>
            </a:r>
            <a:endParaRPr lang="nl-BE"/>
          </a:p>
        </p:txBody>
      </p:sp>
      <p:grpSp>
        <p:nvGrpSpPr>
          <p:cNvPr id="6" name="Group 6"/>
          <p:cNvGrpSpPr>
            <a:grpSpLocks/>
          </p:cNvGrpSpPr>
          <p:nvPr/>
        </p:nvGrpSpPr>
        <p:grpSpPr bwMode="auto">
          <a:xfrm>
            <a:off x="822698" y="1265237"/>
            <a:ext cx="7709742" cy="4540027"/>
            <a:chOff x="1562100" y="1810554"/>
            <a:chExt cx="8352928" cy="4082247"/>
          </a:xfrm>
        </p:grpSpPr>
        <p:sp>
          <p:nvSpPr>
            <p:cNvPr id="7" name="Pentagon 6"/>
            <p:cNvSpPr/>
            <p:nvPr/>
          </p:nvSpPr>
          <p:spPr>
            <a:xfrm>
              <a:off x="1562100" y="4143267"/>
              <a:ext cx="8352928" cy="853241"/>
            </a:xfrm>
            <a:prstGeom prst="homePlate">
              <a:avLst/>
            </a:prstGeom>
            <a:solidFill>
              <a:srgbClr val="008EC0"/>
            </a:solidFill>
            <a:ln>
              <a:solidFill>
                <a:srgbClr val="008EC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defRPr/>
              </a:pPr>
              <a:endParaRPr lang="en-US" sz="1500"/>
            </a:p>
          </p:txBody>
        </p:sp>
        <p:cxnSp>
          <p:nvCxnSpPr>
            <p:cNvPr id="8" name="Elbow Connector 7"/>
            <p:cNvCxnSpPr/>
            <p:nvPr/>
          </p:nvCxnSpPr>
          <p:spPr>
            <a:xfrm flipV="1">
              <a:off x="3066585" y="3290026"/>
              <a:ext cx="69976" cy="835627"/>
            </a:xfrm>
            <a:prstGeom prst="bentConnector3">
              <a:avLst>
                <a:gd name="adj1" fmla="val 4833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flipV="1">
              <a:off x="4631838" y="2636397"/>
              <a:ext cx="73659" cy="1477514"/>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flipV="1">
              <a:off x="6412544" y="3430928"/>
              <a:ext cx="69976" cy="765176"/>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flipV="1">
              <a:off x="7977797" y="2542462"/>
              <a:ext cx="68135" cy="1708437"/>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110781" y="4961282"/>
              <a:ext cx="0" cy="338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74192" y="4961282"/>
              <a:ext cx="0" cy="338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456739" y="4961282"/>
              <a:ext cx="0" cy="338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034883" y="4928012"/>
              <a:ext cx="0" cy="3365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Box 22"/>
            <p:cNvSpPr txBox="1"/>
            <p:nvPr/>
          </p:nvSpPr>
          <p:spPr>
            <a:xfrm>
              <a:off x="2460740" y="5354633"/>
              <a:ext cx="1071738" cy="512727"/>
            </a:xfrm>
            <a:prstGeom prst="rect">
              <a:avLst/>
            </a:prstGeom>
            <a:noFill/>
            <a:ln>
              <a:noFill/>
            </a:ln>
            <a:effectLst/>
          </p:spPr>
          <p:txBody>
            <a:bodyPr wrap="none" lIns="68580" tIns="34290" rIns="68580" bIns="34290"/>
            <a:lstStyle/>
            <a:p>
              <a:pPr algn="ctr">
                <a:lnSpc>
                  <a:spcPct val="107000"/>
                </a:lnSpc>
                <a:spcAft>
                  <a:spcPts val="600"/>
                </a:spcAft>
                <a:defRPr/>
              </a:pPr>
              <a:r>
                <a:rPr lang="nl-BE" sz="140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2016/07</a:t>
              </a:r>
            </a:p>
          </p:txBody>
        </p:sp>
        <p:sp>
          <p:nvSpPr>
            <p:cNvPr id="17" name="Text Box 27"/>
            <p:cNvSpPr txBox="1"/>
            <p:nvPr/>
          </p:nvSpPr>
          <p:spPr>
            <a:xfrm>
              <a:off x="4083079" y="5376160"/>
              <a:ext cx="1071738" cy="516641"/>
            </a:xfrm>
            <a:prstGeom prst="rect">
              <a:avLst/>
            </a:prstGeom>
            <a:noFill/>
            <a:ln>
              <a:noFill/>
            </a:ln>
            <a:effectLst/>
          </p:spPr>
          <p:txBody>
            <a:bodyPr wrap="none" lIns="68580" tIns="34290" rIns="68580" bIns="34290"/>
            <a:lstStyle/>
            <a:p>
              <a:pPr algn="ctr">
                <a:lnSpc>
                  <a:spcPct val="107000"/>
                </a:lnSpc>
                <a:spcAft>
                  <a:spcPts val="600"/>
                </a:spcAft>
                <a:defRPr/>
              </a:pPr>
              <a:r>
                <a:rPr lang="nl-BE" sz="140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2017/06</a:t>
              </a:r>
            </a:p>
          </p:txBody>
        </p:sp>
        <p:sp>
          <p:nvSpPr>
            <p:cNvPr id="18" name="Text Box 28"/>
            <p:cNvSpPr txBox="1"/>
            <p:nvPr/>
          </p:nvSpPr>
          <p:spPr>
            <a:xfrm>
              <a:off x="5983481" y="5372246"/>
              <a:ext cx="1073579" cy="514683"/>
            </a:xfrm>
            <a:prstGeom prst="rect">
              <a:avLst/>
            </a:prstGeom>
            <a:noFill/>
            <a:ln>
              <a:noFill/>
            </a:ln>
            <a:effectLst/>
          </p:spPr>
          <p:txBody>
            <a:bodyPr wrap="none" lIns="68580" tIns="34290" rIns="68580" bIns="34290"/>
            <a:lstStyle/>
            <a:p>
              <a:pPr algn="ctr">
                <a:lnSpc>
                  <a:spcPct val="107000"/>
                </a:lnSpc>
                <a:spcAft>
                  <a:spcPts val="600"/>
                </a:spcAft>
                <a:defRPr/>
              </a:pPr>
              <a:r>
                <a:rPr lang="nl-BE" sz="140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2018/01</a:t>
              </a:r>
            </a:p>
          </p:txBody>
        </p:sp>
        <p:sp>
          <p:nvSpPr>
            <p:cNvPr id="19" name="Text Box 29"/>
            <p:cNvSpPr txBox="1"/>
            <p:nvPr/>
          </p:nvSpPr>
          <p:spPr>
            <a:xfrm>
              <a:off x="7513745" y="5372246"/>
              <a:ext cx="1071738" cy="514683"/>
            </a:xfrm>
            <a:prstGeom prst="rect">
              <a:avLst/>
            </a:prstGeom>
            <a:noFill/>
            <a:ln>
              <a:noFill/>
            </a:ln>
            <a:effectLst/>
          </p:spPr>
          <p:txBody>
            <a:bodyPr wrap="none" lIns="68580" tIns="34290" rIns="68580" bIns="34290"/>
            <a:lstStyle/>
            <a:p>
              <a:pPr algn="ctr">
                <a:lnSpc>
                  <a:spcPct val="107000"/>
                </a:lnSpc>
                <a:spcAft>
                  <a:spcPts val="600"/>
                </a:spcAft>
                <a:defRPr/>
              </a:pPr>
              <a:r>
                <a:rPr lang="nl-BE" sz="140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2019/01</a:t>
              </a:r>
            </a:p>
          </p:txBody>
        </p:sp>
        <p:sp>
          <p:nvSpPr>
            <p:cNvPr id="20" name="Text Box 31"/>
            <p:cNvSpPr txBox="1"/>
            <p:nvPr/>
          </p:nvSpPr>
          <p:spPr>
            <a:xfrm>
              <a:off x="2077713" y="2781213"/>
              <a:ext cx="1830426" cy="514683"/>
            </a:xfrm>
            <a:prstGeom prst="rect">
              <a:avLst/>
            </a:prstGeom>
            <a:noFill/>
            <a:ln>
              <a:noFill/>
            </a:ln>
            <a:effectLst/>
          </p:spPr>
          <p:txBody>
            <a:bodyPr wrap="none" lIns="68580" tIns="34290" rIns="68580" bIns="34290"/>
            <a:lstStyle/>
            <a:p>
              <a:pPr algn="ctr">
                <a:lnSpc>
                  <a:spcPct val="107000"/>
                </a:lnSpc>
                <a:spcAft>
                  <a:spcPts val="600"/>
                </a:spcAft>
                <a:defRPr/>
              </a:pPr>
              <a:r>
                <a:rPr lang="nl-BE" sz="160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Plan van Aanpak</a:t>
              </a:r>
            </a:p>
          </p:txBody>
        </p:sp>
        <p:sp>
          <p:nvSpPr>
            <p:cNvPr id="21" name="Text Box 32"/>
            <p:cNvSpPr txBox="1"/>
            <p:nvPr/>
          </p:nvSpPr>
          <p:spPr>
            <a:xfrm>
              <a:off x="3657698" y="1910359"/>
              <a:ext cx="2093757" cy="444234"/>
            </a:xfrm>
            <a:prstGeom prst="rect">
              <a:avLst/>
            </a:prstGeom>
            <a:noFill/>
            <a:ln>
              <a:noFill/>
            </a:ln>
            <a:effectLst/>
          </p:spPr>
          <p:txBody>
            <a:bodyPr lIns="68580" tIns="34290" rIns="68580" bIns="34290"/>
            <a:lstStyle/>
            <a:p>
              <a:pPr algn="ctr">
                <a:lnSpc>
                  <a:spcPct val="107000"/>
                </a:lnSpc>
                <a:spcAft>
                  <a:spcPts val="600"/>
                </a:spcAft>
                <a:defRPr/>
              </a:pPr>
              <a:r>
                <a:rPr lang="nl-BE" sz="160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Contract of Actieplan</a:t>
              </a:r>
            </a:p>
          </p:txBody>
        </p:sp>
        <p:sp>
          <p:nvSpPr>
            <p:cNvPr id="22" name="Text Box 33"/>
            <p:cNvSpPr txBox="1"/>
            <p:nvPr/>
          </p:nvSpPr>
          <p:spPr>
            <a:xfrm>
              <a:off x="5327916" y="2534634"/>
              <a:ext cx="2093756" cy="1050894"/>
            </a:xfrm>
            <a:prstGeom prst="rect">
              <a:avLst/>
            </a:prstGeom>
            <a:noFill/>
            <a:ln>
              <a:noFill/>
            </a:ln>
            <a:effectLst/>
          </p:spPr>
          <p:txBody>
            <a:bodyPr lIns="68580" tIns="34290" rIns="68580" bIns="34290"/>
            <a:lstStyle/>
            <a:p>
              <a:pPr algn="ctr">
                <a:lnSpc>
                  <a:spcPct val="107000"/>
                </a:lnSpc>
                <a:spcAft>
                  <a:spcPts val="600"/>
                </a:spcAft>
                <a:defRPr/>
              </a:pPr>
              <a:r>
                <a:rPr lang="nl-BE" sz="140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Opstart</a:t>
              </a:r>
            </a:p>
            <a:p>
              <a:pPr algn="ctr">
                <a:lnSpc>
                  <a:spcPct val="107000"/>
                </a:lnSpc>
                <a:spcAft>
                  <a:spcPts val="600"/>
                </a:spcAft>
                <a:defRPr/>
              </a:pPr>
              <a:r>
                <a:rPr lang="nl-BE" sz="140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Meaningful Use Model</a:t>
              </a:r>
            </a:p>
          </p:txBody>
        </p:sp>
        <p:sp>
          <p:nvSpPr>
            <p:cNvPr id="23" name="Text Box 34"/>
            <p:cNvSpPr txBox="1"/>
            <p:nvPr/>
          </p:nvSpPr>
          <p:spPr>
            <a:xfrm>
              <a:off x="6926316" y="1810554"/>
              <a:ext cx="2093756" cy="888466"/>
            </a:xfrm>
            <a:prstGeom prst="rect">
              <a:avLst/>
            </a:prstGeom>
            <a:noFill/>
            <a:ln>
              <a:noFill/>
            </a:ln>
            <a:effectLst/>
          </p:spPr>
          <p:txBody>
            <a:bodyPr lIns="68580" tIns="34290" rIns="68580" bIns="34290"/>
            <a:lstStyle/>
            <a:p>
              <a:pPr algn="ctr">
                <a:lnSpc>
                  <a:spcPct val="107000"/>
                </a:lnSpc>
                <a:spcAft>
                  <a:spcPts val="600"/>
                </a:spcAft>
                <a:defRPr/>
              </a:pPr>
              <a:r>
                <a:rPr lang="nl-BE" sz="160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Stap 1 Meaningful Use Model</a:t>
              </a:r>
            </a:p>
          </p:txBody>
        </p:sp>
      </p:grpSp>
      <p:sp>
        <p:nvSpPr>
          <p:cNvPr id="25" name="Slide Number Placeholder 24"/>
          <p:cNvSpPr>
            <a:spLocks noGrp="1"/>
          </p:cNvSpPr>
          <p:nvPr>
            <p:ph type="sldNum" sz="quarter" idx="4"/>
          </p:nvPr>
        </p:nvSpPr>
        <p:spPr/>
        <p:txBody>
          <a:bodyPr/>
          <a:lstStyle/>
          <a:p>
            <a:r>
              <a:rPr lang="fr-BE" smtClean="0"/>
              <a:t>- </a:t>
            </a:r>
            <a:fld id="{30A9230E-FFBB-4CCB-ABD7-198084EDE768}" type="slidenum">
              <a:rPr lang="fr-BE" smtClean="0"/>
              <a:pPr/>
              <a:t>21</a:t>
            </a:fld>
            <a:r>
              <a:rPr lang="fr-BE" smtClean="0"/>
              <a:t> -</a:t>
            </a:r>
            <a:endParaRPr lang="fr-BE" dirty="0"/>
          </a:p>
        </p:txBody>
      </p:sp>
    </p:spTree>
    <p:extLst>
      <p:ext uri="{BB962C8B-B14F-4D97-AF65-F5344CB8AC3E}">
        <p14:creationId xmlns:p14="http://schemas.microsoft.com/office/powerpoint/2010/main" val="21267799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t>Actiepunt 2: ziekenhuis-EPD</a:t>
            </a:r>
          </a:p>
        </p:txBody>
      </p:sp>
      <p:sp>
        <p:nvSpPr>
          <p:cNvPr id="4099" name="Rectangle 3"/>
          <p:cNvSpPr>
            <a:spLocks noGrp="1" noChangeArrowheads="1"/>
          </p:cNvSpPr>
          <p:nvPr>
            <p:ph idx="1"/>
          </p:nvPr>
        </p:nvSpPr>
        <p:spPr/>
        <p:txBody>
          <a:bodyPr/>
          <a:lstStyle/>
          <a:p>
            <a:r>
              <a:rPr lang="nl-BE" dirty="0"/>
              <a:t>BMUC – algemene ziekenhuizen</a:t>
            </a:r>
          </a:p>
          <a:p>
            <a:endParaRPr lang="fr-BE" dirty="0" smtClean="0"/>
          </a:p>
          <a:p>
            <a:endParaRPr lang="fr-BE" dirty="0" smtClean="0"/>
          </a:p>
          <a:p>
            <a:endParaRPr lang="fr-BE" dirty="0" smtClean="0"/>
          </a:p>
        </p:txBody>
      </p:sp>
      <p:sp>
        <p:nvSpPr>
          <p:cNvPr id="3" name="Date Placeholder 2"/>
          <p:cNvSpPr>
            <a:spLocks noGrp="1"/>
          </p:cNvSpPr>
          <p:nvPr>
            <p:ph type="dt" sz="half" idx="2"/>
          </p:nvPr>
        </p:nvSpPr>
        <p:spPr>
          <a:xfrm>
            <a:off x="457200" y="6448425"/>
            <a:ext cx="2133600" cy="365125"/>
          </a:xfrm>
        </p:spPr>
        <p:txBody>
          <a:bodyPr/>
          <a:lstStyle/>
          <a:p>
            <a:r>
              <a:rPr lang="fr-FR" smtClean="0"/>
              <a:t>23/02/2018</a:t>
            </a:r>
            <a:endParaRPr lang="nl-BE"/>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819746"/>
            <a:ext cx="7956820" cy="4489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22</a:t>
            </a:fld>
            <a:r>
              <a:rPr lang="fr-BE" smtClean="0"/>
              <a:t> -</a:t>
            </a:r>
            <a:endParaRPr lang="fr-BE" dirty="0"/>
          </a:p>
        </p:txBody>
      </p:sp>
    </p:spTree>
    <p:extLst>
      <p:ext uri="{BB962C8B-B14F-4D97-AF65-F5344CB8AC3E}">
        <p14:creationId xmlns:p14="http://schemas.microsoft.com/office/powerpoint/2010/main" val="2847979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t>Actiepunt 2: ziekenhuis-EPD</a:t>
            </a:r>
          </a:p>
        </p:txBody>
      </p:sp>
      <p:sp>
        <p:nvSpPr>
          <p:cNvPr id="4099" name="Rectangle 3"/>
          <p:cNvSpPr>
            <a:spLocks noGrp="1" noChangeArrowheads="1"/>
          </p:cNvSpPr>
          <p:nvPr>
            <p:ph idx="1"/>
          </p:nvPr>
        </p:nvSpPr>
        <p:spPr/>
        <p:txBody>
          <a:bodyPr/>
          <a:lstStyle/>
          <a:p>
            <a:endParaRPr lang="fr-FR" dirty="0" smtClean="0"/>
          </a:p>
          <a:p>
            <a:pPr lvl="2"/>
            <a:endParaRPr lang="fr-BE" dirty="0" smtClean="0"/>
          </a:p>
          <a:p>
            <a:endParaRPr lang="fr-FR" dirty="0" smtClean="0"/>
          </a:p>
          <a:p>
            <a:endParaRPr lang="fr-FR" dirty="0" smtClean="0"/>
          </a:p>
          <a:p>
            <a:endParaRPr lang="fr-FR" dirty="0" smtClean="0"/>
          </a:p>
          <a:p>
            <a:endParaRPr lang="fr-FR" dirty="0" smtClean="0"/>
          </a:p>
          <a:p>
            <a:pPr lvl="1"/>
            <a:endParaRPr lang="fr-BE" dirty="0" smtClean="0"/>
          </a:p>
          <a:p>
            <a:endParaRPr lang="fr-BE" dirty="0" smtClean="0"/>
          </a:p>
        </p:txBody>
      </p:sp>
      <p:sp>
        <p:nvSpPr>
          <p:cNvPr id="3" name="Date Placeholder 2"/>
          <p:cNvSpPr>
            <a:spLocks noGrp="1"/>
          </p:cNvSpPr>
          <p:nvPr>
            <p:ph type="dt" sz="half" idx="2"/>
          </p:nvPr>
        </p:nvSpPr>
        <p:spPr>
          <a:xfrm>
            <a:off x="457200" y="6448425"/>
            <a:ext cx="2133600" cy="365125"/>
          </a:xfrm>
        </p:spPr>
        <p:txBody>
          <a:bodyPr/>
          <a:lstStyle/>
          <a:p>
            <a:r>
              <a:rPr lang="fr-FR" smtClean="0"/>
              <a:t>23/02/2018</a:t>
            </a:r>
            <a:endParaRPr lang="nl-BE"/>
          </a:p>
        </p:txBody>
      </p:sp>
      <p:pic>
        <p:nvPicPr>
          <p:cNvPr id="6" name="Picture 2"/>
          <p:cNvPicPr>
            <a:picLocks noChangeAspect="1"/>
          </p:cNvPicPr>
          <p:nvPr/>
        </p:nvPicPr>
        <p:blipFill rotWithShape="1">
          <a:blip r:embed="rId3">
            <a:extLst>
              <a:ext uri="{28A0092B-C50C-407E-A947-70E740481C1C}">
                <a14:useLocalDpi xmlns:a14="http://schemas.microsoft.com/office/drawing/2010/main" val="0"/>
              </a:ext>
            </a:extLst>
          </a:blip>
          <a:srcRect l="1311" t="12297" r="1260" b="11341"/>
          <a:stretch/>
        </p:blipFill>
        <p:spPr bwMode="auto">
          <a:xfrm>
            <a:off x="611559" y="2060848"/>
            <a:ext cx="5688633"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a:xfrm>
            <a:off x="6215445" y="2276872"/>
            <a:ext cx="2921000" cy="3014662"/>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defRPr/>
            </a:pPr>
            <a:endParaRPr lang="nl-BE" dirty="0" smtClean="0"/>
          </a:p>
          <a:p>
            <a:pPr marL="457200" lvl="1" indent="0">
              <a:buFont typeface="Arial" panose="020B0604020202020204" pitchFamily="34" charset="0"/>
              <a:buNone/>
              <a:defRPr/>
            </a:pPr>
            <a:r>
              <a:rPr lang="nl-BE" dirty="0" err="1">
                <a:solidFill>
                  <a:schemeClr val="tx1">
                    <a:lumMod val="65000"/>
                    <a:lumOff val="35000"/>
                  </a:schemeClr>
                </a:solidFill>
              </a:rPr>
              <a:t>Early</a:t>
            </a:r>
            <a:r>
              <a:rPr lang="nl-BE" dirty="0">
                <a:solidFill>
                  <a:schemeClr val="tx1">
                    <a:lumMod val="65000"/>
                    <a:lumOff val="35000"/>
                  </a:schemeClr>
                </a:solidFill>
              </a:rPr>
              <a:t> Adopters Progressief Budget</a:t>
            </a:r>
          </a:p>
          <a:p>
            <a:pPr marL="457200" lvl="1" indent="0">
              <a:buFont typeface="Arial" panose="020B0604020202020204" pitchFamily="34" charset="0"/>
              <a:buNone/>
              <a:defRPr/>
            </a:pPr>
            <a:r>
              <a:rPr lang="nl-BE" dirty="0">
                <a:solidFill>
                  <a:schemeClr val="tx1">
                    <a:lumMod val="65000"/>
                    <a:lumOff val="35000"/>
                  </a:schemeClr>
                </a:solidFill>
              </a:rPr>
              <a:t>	van 0% naar 15%</a:t>
            </a:r>
          </a:p>
          <a:p>
            <a:pPr marL="457200" lvl="1" indent="0">
              <a:buFont typeface="Arial" panose="020B0604020202020204" pitchFamily="34" charset="0"/>
              <a:buNone/>
              <a:defRPr/>
            </a:pPr>
            <a:endParaRPr lang="nl-BE" dirty="0" smtClean="0">
              <a:solidFill>
                <a:schemeClr val="tx1">
                  <a:lumMod val="65000"/>
                  <a:lumOff val="35000"/>
                </a:schemeClr>
              </a:solidFill>
            </a:endParaRPr>
          </a:p>
          <a:p>
            <a:pPr marL="457200" lvl="1" indent="0">
              <a:buFont typeface="Arial" panose="020B0604020202020204" pitchFamily="34" charset="0"/>
              <a:buNone/>
              <a:defRPr/>
            </a:pPr>
            <a:r>
              <a:rPr lang="nl-BE" dirty="0">
                <a:solidFill>
                  <a:schemeClr val="tx1">
                    <a:lumMod val="65000"/>
                    <a:lumOff val="35000"/>
                  </a:schemeClr>
                </a:solidFill>
              </a:rPr>
              <a:t>Accelerator budget:</a:t>
            </a:r>
          </a:p>
          <a:p>
            <a:pPr marL="457200" lvl="1" indent="0">
              <a:buFont typeface="Arial" panose="020B0604020202020204" pitchFamily="34" charset="0"/>
              <a:buNone/>
              <a:defRPr/>
            </a:pPr>
            <a:r>
              <a:rPr lang="nl-BE" dirty="0">
                <a:solidFill>
                  <a:schemeClr val="tx1">
                    <a:lumMod val="65000"/>
                    <a:lumOff val="35000"/>
                  </a:schemeClr>
                </a:solidFill>
              </a:rPr>
              <a:t>	= evolutief</a:t>
            </a:r>
          </a:p>
          <a:p>
            <a:pPr marL="457200" lvl="1" indent="0">
              <a:buFont typeface="Arial" panose="020B0604020202020204" pitchFamily="34" charset="0"/>
              <a:buNone/>
              <a:defRPr/>
            </a:pPr>
            <a:endParaRPr lang="nl-BE" dirty="0" smtClean="0">
              <a:solidFill>
                <a:schemeClr val="tx1">
                  <a:lumMod val="65000"/>
                  <a:lumOff val="35000"/>
                </a:schemeClr>
              </a:solidFill>
            </a:endParaRPr>
          </a:p>
          <a:p>
            <a:pPr marL="457200" lvl="1" indent="0">
              <a:buFont typeface="Arial" panose="020B0604020202020204" pitchFamily="34" charset="0"/>
              <a:buNone/>
              <a:defRPr/>
            </a:pPr>
            <a:r>
              <a:rPr lang="nl-BE" dirty="0">
                <a:solidFill>
                  <a:schemeClr val="tx1">
                    <a:lumMod val="65000"/>
                    <a:lumOff val="35000"/>
                  </a:schemeClr>
                </a:solidFill>
              </a:rPr>
              <a:t>Sokkel per bed = degressief </a:t>
            </a:r>
          </a:p>
          <a:p>
            <a:pPr marL="457200" lvl="1" indent="0">
              <a:buFont typeface="Arial" panose="020B0604020202020204" pitchFamily="34" charset="0"/>
              <a:buNone/>
              <a:defRPr/>
            </a:pPr>
            <a:r>
              <a:rPr lang="nl-BE" dirty="0">
                <a:solidFill>
                  <a:schemeClr val="tx1">
                    <a:lumMod val="65000"/>
                    <a:lumOff val="35000"/>
                  </a:schemeClr>
                </a:solidFill>
              </a:rPr>
              <a:t>	van 25% naar 10%</a:t>
            </a:r>
          </a:p>
          <a:p>
            <a:pPr marL="457200" lvl="1" indent="0">
              <a:buFont typeface="Arial" panose="020B0604020202020204" pitchFamily="34" charset="0"/>
              <a:buNone/>
              <a:defRPr/>
            </a:pPr>
            <a:endParaRPr lang="nl-BE" dirty="0" smtClean="0">
              <a:solidFill>
                <a:schemeClr val="tx1">
                  <a:lumMod val="65000"/>
                  <a:lumOff val="35000"/>
                </a:schemeClr>
              </a:solidFill>
            </a:endParaRPr>
          </a:p>
          <a:p>
            <a:pPr marL="457200" lvl="1" indent="0">
              <a:buFont typeface="Arial" panose="020B0604020202020204" pitchFamily="34" charset="0"/>
              <a:buNone/>
              <a:defRPr/>
            </a:pPr>
            <a:r>
              <a:rPr lang="nl-BE" dirty="0">
                <a:solidFill>
                  <a:schemeClr val="tx1">
                    <a:lumMod val="65000"/>
                    <a:lumOff val="35000"/>
                  </a:schemeClr>
                </a:solidFill>
              </a:rPr>
              <a:t>Sokkel per ziekenhuis = degressief</a:t>
            </a:r>
          </a:p>
          <a:p>
            <a:pPr marL="457200" lvl="1" indent="0">
              <a:buFont typeface="Arial" panose="020B0604020202020204" pitchFamily="34" charset="0"/>
              <a:buNone/>
              <a:defRPr/>
            </a:pPr>
            <a:r>
              <a:rPr lang="nl-BE" dirty="0">
                <a:solidFill>
                  <a:schemeClr val="tx1">
                    <a:lumMod val="65000"/>
                    <a:lumOff val="35000"/>
                  </a:schemeClr>
                </a:solidFill>
              </a:rPr>
              <a:t>	van 20% naar 5%</a:t>
            </a:r>
          </a:p>
          <a:p>
            <a:pPr marL="457200" lvl="1" indent="0">
              <a:buFont typeface="Arial" panose="020B0604020202020204" pitchFamily="34" charset="0"/>
              <a:buNone/>
              <a:defRPr/>
            </a:pPr>
            <a:endParaRPr lang="nl-BE" dirty="0"/>
          </a:p>
        </p:txBody>
      </p:sp>
      <p:cxnSp>
        <p:nvCxnSpPr>
          <p:cNvPr id="8" name="Straight Connector 7"/>
          <p:cNvCxnSpPr/>
          <p:nvPr/>
        </p:nvCxnSpPr>
        <p:spPr>
          <a:xfrm>
            <a:off x="5795963" y="2370138"/>
            <a:ext cx="900112" cy="266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795963" y="3252788"/>
            <a:ext cx="900112" cy="55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818631" y="4065588"/>
            <a:ext cx="900112" cy="1587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95963" y="4581525"/>
            <a:ext cx="900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757722" y="4999763"/>
            <a:ext cx="5902261" cy="261610"/>
            <a:chOff x="757722" y="4999763"/>
            <a:chExt cx="5902261" cy="261610"/>
          </a:xfrm>
        </p:grpSpPr>
        <p:sp>
          <p:nvSpPr>
            <p:cNvPr id="5" name="TextBox 4"/>
            <p:cNvSpPr txBox="1"/>
            <p:nvPr/>
          </p:nvSpPr>
          <p:spPr>
            <a:xfrm>
              <a:off x="849184" y="4999763"/>
              <a:ext cx="5810799" cy="261610"/>
            </a:xfrm>
            <a:prstGeom prst="rect">
              <a:avLst/>
            </a:prstGeom>
            <a:noFill/>
          </p:spPr>
          <p:txBody>
            <a:bodyPr wrap="square" rtlCol="0">
              <a:spAutoFit/>
            </a:bodyPr>
            <a:lstStyle/>
            <a:p>
              <a:r>
                <a:rPr lang="nl-BE" sz="1100" dirty="0" smtClean="0"/>
                <a:t>Sokkel per ziekenhuis           Sokkel per bed           Accelerator budget          </a:t>
              </a:r>
              <a:r>
                <a:rPr lang="nl-BE" sz="1100" dirty="0" err="1" smtClean="0"/>
                <a:t>Early</a:t>
              </a:r>
              <a:r>
                <a:rPr lang="nl-BE" sz="1100" dirty="0" smtClean="0"/>
                <a:t> adopters budget  </a:t>
              </a:r>
              <a:endParaRPr lang="en-US" sz="1100" dirty="0"/>
            </a:p>
          </p:txBody>
        </p:sp>
        <p:sp>
          <p:nvSpPr>
            <p:cNvPr id="12" name="Rectangle 11"/>
            <p:cNvSpPr/>
            <p:nvPr/>
          </p:nvSpPr>
          <p:spPr>
            <a:xfrm>
              <a:off x="757722" y="5051410"/>
              <a:ext cx="144016" cy="157237"/>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Rectangle 13"/>
            <p:cNvSpPr/>
            <p:nvPr/>
          </p:nvSpPr>
          <p:spPr>
            <a:xfrm>
              <a:off x="2291492" y="5051410"/>
              <a:ext cx="144016" cy="157237"/>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512860" y="5051410"/>
              <a:ext cx="144016" cy="157237"/>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922069" y="5051410"/>
              <a:ext cx="144016" cy="15723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2305583" y="1719351"/>
            <a:ext cx="2702585" cy="400110"/>
          </a:xfrm>
          <a:prstGeom prst="rect">
            <a:avLst/>
          </a:prstGeom>
          <a:noFill/>
        </p:spPr>
        <p:txBody>
          <a:bodyPr wrap="square" rtlCol="0">
            <a:spAutoFit/>
          </a:bodyPr>
          <a:lstStyle/>
          <a:p>
            <a:pPr algn="ctr"/>
            <a:r>
              <a:rPr lang="nl-BE" sz="2000" b="1" dirty="0" smtClean="0"/>
              <a:t>Deelbudgetten in %</a:t>
            </a:r>
            <a:endParaRPr lang="en-US" sz="2000" b="1" dirty="0"/>
          </a:p>
        </p:txBody>
      </p:sp>
      <p:sp>
        <p:nvSpPr>
          <p:cNvPr id="19" name="Slide Number Placeholder 18"/>
          <p:cNvSpPr>
            <a:spLocks noGrp="1"/>
          </p:cNvSpPr>
          <p:nvPr>
            <p:ph type="sldNum" sz="quarter" idx="4"/>
          </p:nvPr>
        </p:nvSpPr>
        <p:spPr/>
        <p:txBody>
          <a:bodyPr/>
          <a:lstStyle/>
          <a:p>
            <a:r>
              <a:rPr lang="fr-BE" smtClean="0"/>
              <a:t>- </a:t>
            </a:r>
            <a:fld id="{30A9230E-FFBB-4CCB-ABD7-198084EDE768}" type="slidenum">
              <a:rPr lang="fr-BE" smtClean="0"/>
              <a:pPr/>
              <a:t>23</a:t>
            </a:fld>
            <a:r>
              <a:rPr lang="fr-BE" smtClean="0"/>
              <a:t> -</a:t>
            </a:r>
            <a:endParaRPr lang="fr-BE" dirty="0"/>
          </a:p>
        </p:txBody>
      </p:sp>
    </p:spTree>
    <p:extLst>
      <p:ext uri="{BB962C8B-B14F-4D97-AF65-F5344CB8AC3E}">
        <p14:creationId xmlns:p14="http://schemas.microsoft.com/office/powerpoint/2010/main" val="145369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BE" smtClean="0"/>
              <a:t>Actie 4: Elektronisch voorschrift</a:t>
            </a:r>
            <a:endParaRPr lang="nl-BE" dirty="0"/>
          </a:p>
        </p:txBody>
      </p:sp>
      <p:sp>
        <p:nvSpPr>
          <p:cNvPr id="3" name="Content Placeholder 2"/>
          <p:cNvSpPr>
            <a:spLocks noGrp="1"/>
          </p:cNvSpPr>
          <p:nvPr>
            <p:ph idx="1"/>
          </p:nvPr>
        </p:nvSpPr>
        <p:spPr/>
        <p:txBody>
          <a:bodyPr/>
          <a:lstStyle/>
          <a:p>
            <a:r>
              <a:rPr lang="nl-BE" smtClean="0"/>
              <a:t>Elektronisch voorschrift met een Recip-e code</a:t>
            </a:r>
          </a:p>
          <a:p>
            <a:endParaRPr lang="nl-BE" dirty="0"/>
          </a:p>
        </p:txBody>
      </p:sp>
      <p:sp>
        <p:nvSpPr>
          <p:cNvPr id="8" name="Date Placeholder 7"/>
          <p:cNvSpPr>
            <a:spLocks noGrp="1"/>
          </p:cNvSpPr>
          <p:nvPr>
            <p:ph type="dt" sz="half" idx="2"/>
          </p:nvPr>
        </p:nvSpPr>
        <p:spPr/>
        <p:txBody>
          <a:bodyPr/>
          <a:lstStyle/>
          <a:p>
            <a:r>
              <a:rPr lang="fr-FR" smtClean="0"/>
              <a:t>23/02/2018</a:t>
            </a:r>
            <a:endParaRPr lang="fr-B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556792"/>
            <a:ext cx="5761671"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24</a:t>
            </a:fld>
            <a:r>
              <a:rPr lang="fr-BE" smtClean="0"/>
              <a:t> -</a:t>
            </a:r>
            <a:endParaRPr lang="fr-BE" dirty="0"/>
          </a:p>
        </p:txBody>
      </p:sp>
    </p:spTree>
    <p:extLst>
      <p:ext uri="{BB962C8B-B14F-4D97-AF65-F5344CB8AC3E}">
        <p14:creationId xmlns:p14="http://schemas.microsoft.com/office/powerpoint/2010/main" val="16151754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BE" smtClean="0"/>
              <a:t>Actie 4: Elektronisch voorschrift</a:t>
            </a:r>
            <a:endParaRPr lang="nl-BE" dirty="0"/>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1158" y="1454779"/>
            <a:ext cx="8221684" cy="4451680"/>
          </a:xfrm>
        </p:spPr>
      </p:pic>
      <p:sp>
        <p:nvSpPr>
          <p:cNvPr id="3" name="Date Placeholder 2"/>
          <p:cNvSpPr>
            <a:spLocks noGrp="1"/>
          </p:cNvSpPr>
          <p:nvPr>
            <p:ph type="dt" sz="half" idx="2"/>
          </p:nvPr>
        </p:nvSpPr>
        <p:spPr/>
        <p:txBody>
          <a:bodyPr/>
          <a:lstStyle/>
          <a:p>
            <a:r>
              <a:rPr lang="fr-FR" smtClean="0"/>
              <a:t>23/02/2018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25</a:t>
            </a:fld>
            <a:r>
              <a:rPr lang="fr-BE" smtClean="0"/>
              <a:t> -</a:t>
            </a:r>
            <a:endParaRPr lang="fr-BE" dirty="0"/>
          </a:p>
        </p:txBody>
      </p:sp>
    </p:spTree>
    <p:extLst>
      <p:ext uri="{BB962C8B-B14F-4D97-AF65-F5344CB8AC3E}">
        <p14:creationId xmlns:p14="http://schemas.microsoft.com/office/powerpoint/2010/main" val="35590759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Acties 5 &amp; 6 : Gegevensdeling</a:t>
            </a:r>
            <a:endParaRPr lang="nl-BE" dirty="0"/>
          </a:p>
        </p:txBody>
      </p:sp>
      <p:sp>
        <p:nvSpPr>
          <p:cNvPr id="4099" name="Rectangle 3"/>
          <p:cNvSpPr>
            <a:spLocks noGrp="1" noChangeArrowheads="1"/>
          </p:cNvSpPr>
          <p:nvPr>
            <p:ph idx="1"/>
          </p:nvPr>
        </p:nvSpPr>
        <p:spPr/>
        <p:txBody>
          <a:bodyPr>
            <a:normAutofit fontScale="85000" lnSpcReduction="20000"/>
          </a:bodyPr>
          <a:lstStyle/>
          <a:p>
            <a:r>
              <a:rPr lang="nl-BE" smtClean="0"/>
              <a:t>Hubs-Metahub-systeem = systeem voor de terbeschikkingstelling van medische gegevens tussen zorgverstrekkers</a:t>
            </a:r>
          </a:p>
          <a:p>
            <a:pPr lvl="1"/>
            <a:r>
              <a:rPr lang="nl-BE" smtClean="0"/>
              <a:t>raadplegings- en operatieverslagen</a:t>
            </a:r>
          </a:p>
          <a:p>
            <a:pPr lvl="1"/>
            <a:r>
              <a:rPr lang="nl-BE" smtClean="0"/>
              <a:t>ontslagbrieven</a:t>
            </a:r>
          </a:p>
          <a:p>
            <a:pPr lvl="1"/>
            <a:r>
              <a:rPr lang="nl-BE" smtClean="0"/>
              <a:t>protocols van medische beeldvorming en resultaten van labo-onderzoeken</a:t>
            </a:r>
          </a:p>
          <a:p>
            <a:pPr lvl="1"/>
            <a:r>
              <a:rPr lang="nl-BE" smtClean="0"/>
              <a:t>SumEHRs, medicatieschema’s, … in gezondheidskluizen</a:t>
            </a:r>
          </a:p>
          <a:p>
            <a:pPr lvl="1"/>
            <a:r>
              <a:rPr lang="nl-BE" smtClean="0"/>
              <a:t>...</a:t>
            </a:r>
          </a:p>
          <a:p>
            <a:r>
              <a:rPr lang="nl-BE" smtClean="0"/>
              <a:t>Doel</a:t>
            </a:r>
          </a:p>
          <a:p>
            <a:pPr lvl="1"/>
            <a:r>
              <a:rPr lang="nl-BE" smtClean="0"/>
              <a:t>koppeling van regionale en lokale uitwisselingssystemen van medische gegevens (hubs)</a:t>
            </a:r>
          </a:p>
          <a:p>
            <a:pPr lvl="1"/>
            <a:r>
              <a:rPr lang="nl-BE" smtClean="0"/>
              <a:t>mogelijkheid voor een zorgverstrekker om de beschikbare elektronische medische documenten m.b.t. een bepaalde patiënt terug te vinden en te raadplegen ongeacht </a:t>
            </a:r>
          </a:p>
          <a:p>
            <a:pPr lvl="2"/>
            <a:r>
              <a:rPr lang="nl-BE" smtClean="0"/>
              <a:t>de plaats waar deze documenten opgeslagen zijn</a:t>
            </a:r>
          </a:p>
          <a:p>
            <a:pPr lvl="2"/>
            <a:r>
              <a:rPr lang="nl-BE" smtClean="0"/>
              <a:t>de plaats waar de zorgverstrekker inlogt in het systeem</a:t>
            </a:r>
          </a:p>
          <a:p>
            <a:pPr lvl="3"/>
            <a:endParaRPr lang="nl-BE" smtClean="0"/>
          </a:p>
          <a:p>
            <a:pPr lvl="1"/>
            <a:endParaRPr lang="nl-BE" smtClean="0"/>
          </a:p>
          <a:p>
            <a:pPr lvl="1"/>
            <a:endParaRPr lang="nl-BE" smtClean="0"/>
          </a:p>
          <a:p>
            <a:pPr lvl="1"/>
            <a:endParaRPr lang="nl-BE" smtClean="0"/>
          </a:p>
          <a:p>
            <a:pPr lvl="2"/>
            <a:endParaRPr lang="nl-BE" smtClean="0"/>
          </a:p>
          <a:p>
            <a:pPr lvl="2"/>
            <a:endParaRPr lang="nl-BE" smtClean="0"/>
          </a:p>
          <a:p>
            <a:pPr lvl="2"/>
            <a:endParaRPr lang="nl-BE" smtClean="0"/>
          </a:p>
          <a:p>
            <a:pPr lvl="2"/>
            <a:endParaRPr lang="nl-BE" smtClean="0"/>
          </a:p>
          <a:p>
            <a:pPr lvl="2"/>
            <a:endParaRPr lang="nl-BE" smtClean="0"/>
          </a:p>
          <a:p>
            <a:endParaRPr lang="nl-BE" smtClean="0"/>
          </a:p>
          <a:p>
            <a:endParaRPr lang="nl-BE" smtClean="0"/>
          </a:p>
          <a:p>
            <a:endParaRPr lang="nl-BE" smtClean="0"/>
          </a:p>
          <a:p>
            <a:endParaRPr lang="nl-BE" smtClean="0"/>
          </a:p>
          <a:p>
            <a:pPr lvl="1"/>
            <a:endParaRPr lang="nl-BE" smtClean="0"/>
          </a:p>
          <a:p>
            <a:endParaRPr lang="nl-BE" dirty="0" smtClean="0"/>
          </a:p>
        </p:txBody>
      </p:sp>
      <p:sp>
        <p:nvSpPr>
          <p:cNvPr id="6" name="Date Placeholder 5"/>
          <p:cNvSpPr>
            <a:spLocks noGrp="1"/>
          </p:cNvSpPr>
          <p:nvPr>
            <p:ph type="dt" sz="half" idx="2"/>
          </p:nvPr>
        </p:nvSpPr>
        <p:spPr/>
        <p:txBody>
          <a:bodyPr/>
          <a:lstStyle/>
          <a:p>
            <a:r>
              <a:rPr lang="fr-FR" smtClean="0"/>
              <a:t>23/02/2018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26</a:t>
            </a:fld>
            <a:r>
              <a:rPr lang="fr-BE" smtClean="0"/>
              <a:t> -</a:t>
            </a:r>
            <a:endParaRPr lang="fr-BE" dirty="0"/>
          </a:p>
        </p:txBody>
      </p:sp>
    </p:spTree>
    <p:extLst>
      <p:ext uri="{BB962C8B-B14F-4D97-AF65-F5344CB8AC3E}">
        <p14:creationId xmlns:p14="http://schemas.microsoft.com/office/powerpoint/2010/main" val="2778055033"/>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899592" y="980727"/>
            <a:ext cx="7344816" cy="5323687"/>
            <a:chOff x="899592" y="980727"/>
            <a:chExt cx="7344816" cy="5323687"/>
          </a:xfrm>
        </p:grpSpPr>
        <p:pic>
          <p:nvPicPr>
            <p:cNvPr id="14" name="Content Placeholder 2"/>
            <p:cNvPicPr>
              <a:picLocks noChangeAspect="1"/>
            </p:cNvPicPr>
            <p:nvPr/>
          </p:nvPicPr>
          <p:blipFill>
            <a:blip r:embed="rId3" cstate="print">
              <a:clrChange>
                <a:clrFrom>
                  <a:srgbClr val="CCCB66"/>
                </a:clrFrom>
                <a:clrTo>
                  <a:srgbClr val="CCCB66">
                    <a:alpha val="0"/>
                  </a:srgbClr>
                </a:clrTo>
              </a:clrChange>
              <a:extLst>
                <a:ext uri="{28A0092B-C50C-407E-A947-70E740481C1C}">
                  <a14:useLocalDpi xmlns:a14="http://schemas.microsoft.com/office/drawing/2010/main" val="0"/>
                </a:ext>
              </a:extLst>
            </a:blip>
            <a:srcRect/>
            <a:stretch>
              <a:fillRect/>
            </a:stretch>
          </p:blipFill>
          <p:spPr bwMode="auto">
            <a:xfrm>
              <a:off x="899592" y="980727"/>
              <a:ext cx="7344816" cy="532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ontent Placeholder 2"/>
            <p:cNvPicPr>
              <a:picLocks noChangeAspect="1"/>
            </p:cNvPicPr>
            <p:nvPr/>
          </p:nvPicPr>
          <p:blipFill rotWithShape="1">
            <a:blip r:embed="rId3" cstate="print">
              <a:clrChange>
                <a:clrFrom>
                  <a:srgbClr val="CCCB66"/>
                </a:clrFrom>
                <a:clrTo>
                  <a:srgbClr val="CCCB66">
                    <a:alpha val="0"/>
                  </a:srgbClr>
                </a:clrTo>
              </a:clrChange>
              <a:extLst>
                <a:ext uri="{28A0092B-C50C-407E-A947-70E740481C1C}">
                  <a14:useLocalDpi xmlns:a14="http://schemas.microsoft.com/office/drawing/2010/main" val="0"/>
                </a:ext>
              </a:extLst>
            </a:blip>
            <a:srcRect l="82362" t="87945" r="17015" b="11196"/>
            <a:stretch/>
          </p:blipFill>
          <p:spPr bwMode="auto">
            <a:xfrm>
              <a:off x="6669756" y="3429000"/>
              <a:ext cx="54000" cy="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itle 8"/>
          <p:cNvSpPr>
            <a:spLocks noGrp="1"/>
          </p:cNvSpPr>
          <p:nvPr>
            <p:ph type="title"/>
          </p:nvPr>
        </p:nvSpPr>
        <p:spPr/>
        <p:txBody>
          <a:bodyPr>
            <a:normAutofit/>
          </a:bodyPr>
          <a:lstStyle/>
          <a:p>
            <a:r>
              <a:rPr lang="nl-BE" dirty="0">
                <a:solidFill>
                  <a:srgbClr val="77C9F2"/>
                </a:solidFill>
                <a:latin typeface="+mj-lt"/>
              </a:rPr>
              <a:t>Hubs &amp; </a:t>
            </a:r>
            <a:r>
              <a:rPr lang="nl-BE" dirty="0" err="1">
                <a:solidFill>
                  <a:srgbClr val="77C9F2"/>
                </a:solidFill>
                <a:latin typeface="+mj-lt"/>
              </a:rPr>
              <a:t>Metahub</a:t>
            </a:r>
            <a:r>
              <a:rPr lang="nl-BE" dirty="0">
                <a:solidFill>
                  <a:srgbClr val="77C9F2"/>
                </a:solidFill>
                <a:latin typeface="+mj-lt"/>
              </a:rPr>
              <a:t> - Schema</a:t>
            </a:r>
            <a:endParaRPr lang="fr-BE" dirty="0">
              <a:solidFill>
                <a:srgbClr val="77C9F2"/>
              </a:solidFill>
              <a:latin typeface="+mj-lt"/>
            </a:endParaRPr>
          </a:p>
        </p:txBody>
      </p:sp>
      <p:sp>
        <p:nvSpPr>
          <p:cNvPr id="30726" name="Rectangle 6"/>
          <p:cNvSpPr>
            <a:spLocks noChangeArrowheads="1"/>
          </p:cNvSpPr>
          <p:nvPr/>
        </p:nvSpPr>
        <p:spPr bwMode="auto">
          <a:xfrm>
            <a:off x="468313" y="4005263"/>
            <a:ext cx="4391025" cy="1616075"/>
          </a:xfrm>
          <a:prstGeom prst="rect">
            <a:avLst/>
          </a:prstGeom>
          <a:noFill/>
          <a:ln>
            <a:noFill/>
          </a:ln>
          <a:effectLst/>
          <a:extLst>
            <a:ext uri="{909E8E84-426E-40DD-AFC4-6F175D3DCCD1}">
              <a14:hiddenFill xmlns:a14="http://schemas.microsoft.com/office/drawing/2010/main">
                <a:solidFill>
                  <a:srgbClr val="3E6E5A">
                    <a:alpha val="50195"/>
                  </a:srgbClr>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800100" lvl="4" indent="-285750"/>
            <a:r>
              <a:rPr lang="nl-BE" altLang="en-US" sz="1200" b="1" dirty="0"/>
              <a:t>5 hubs</a:t>
            </a:r>
          </a:p>
          <a:p>
            <a:pPr marL="800100" lvl="4" indent="-285750"/>
            <a:r>
              <a:rPr lang="nl-BE" altLang="en-US" sz="1200" dirty="0"/>
              <a:t>Collaboratief Zorgplatform (Cozo)</a:t>
            </a:r>
          </a:p>
          <a:p>
            <a:pPr marL="800100" lvl="4" indent="-285750"/>
            <a:r>
              <a:rPr lang="nl-BE" altLang="en-US" sz="1200" dirty="0"/>
              <a:t>Antwerpse Regionale Hub (ARH)</a:t>
            </a:r>
          </a:p>
          <a:p>
            <a:pPr marL="800100" lvl="4" indent="-285750"/>
            <a:r>
              <a:rPr lang="nl-BE" altLang="en-US" sz="1200" dirty="0"/>
              <a:t>Vlaams Ziekenhuisnetwerk KU Leuven (VZN)</a:t>
            </a:r>
          </a:p>
          <a:p>
            <a:pPr marL="800100" lvl="4" indent="-285750"/>
            <a:r>
              <a:rPr lang="nl-BE" altLang="en-US" sz="1200" dirty="0"/>
              <a:t>Réseau Santé Wallon (RSW)</a:t>
            </a:r>
          </a:p>
          <a:p>
            <a:pPr marL="800100" lvl="4" indent="-285750"/>
            <a:r>
              <a:rPr lang="nl-BE" altLang="en-US" sz="1200" dirty="0"/>
              <a:t>Réseau Santé Bruxellois (RSB)</a:t>
            </a:r>
          </a:p>
          <a:p>
            <a:pPr marL="101600" indent="-101600" algn="ctr">
              <a:spcBef>
                <a:spcPct val="50000"/>
              </a:spcBef>
              <a:buSzPct val="100000"/>
            </a:pPr>
            <a:endParaRPr lang="nl-BE" altLang="en-US" b="1" dirty="0">
              <a:solidFill>
                <a:srgbClr val="000000"/>
              </a:solidFill>
            </a:endParaRPr>
          </a:p>
        </p:txBody>
      </p:sp>
      <p:cxnSp>
        <p:nvCxnSpPr>
          <p:cNvPr id="4" name="Straight Connector 3"/>
          <p:cNvCxnSpPr/>
          <p:nvPr/>
        </p:nvCxnSpPr>
        <p:spPr>
          <a:xfrm flipH="1">
            <a:off x="5497551" y="3891776"/>
            <a:ext cx="1806498" cy="423746"/>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a:stretch>
            <a:fillRect/>
          </a:stretch>
        </p:blipFill>
        <p:spPr>
          <a:xfrm flipH="1" flipV="1">
            <a:off x="7274263" y="3830758"/>
            <a:ext cx="59572" cy="61018"/>
          </a:xfrm>
          <a:prstGeom prst="rect">
            <a:avLst/>
          </a:prstGeom>
        </p:spPr>
      </p:pic>
      <p:sp>
        <p:nvSpPr>
          <p:cNvPr id="7" name="Date Placeholder 6"/>
          <p:cNvSpPr>
            <a:spLocks noGrp="1"/>
          </p:cNvSpPr>
          <p:nvPr>
            <p:ph type="dt" sz="half" idx="2"/>
          </p:nvPr>
        </p:nvSpPr>
        <p:spPr/>
        <p:txBody>
          <a:bodyPr/>
          <a:lstStyle/>
          <a:p>
            <a:r>
              <a:rPr lang="fr-FR" smtClean="0"/>
              <a:t>23/02/2018</a:t>
            </a:r>
            <a:endParaRPr lang="fr-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27</a:t>
            </a:fld>
            <a:r>
              <a:rPr lang="fr-BE" smtClean="0"/>
              <a:t> -</a:t>
            </a:r>
            <a:endParaRPr lang="fr-BE" dirty="0"/>
          </a:p>
        </p:txBody>
      </p:sp>
    </p:spTree>
    <p:extLst>
      <p:ext uri="{BB962C8B-B14F-4D97-AF65-F5344CB8AC3E}">
        <p14:creationId xmlns:p14="http://schemas.microsoft.com/office/powerpoint/2010/main" val="3694102565"/>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val 3"/>
          <p:cNvSpPr>
            <a:spLocks noChangeArrowheads="1"/>
          </p:cNvSpPr>
          <p:nvPr/>
        </p:nvSpPr>
        <p:spPr bwMode="auto">
          <a:xfrm>
            <a:off x="6580188" y="2593975"/>
            <a:ext cx="430212"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1747" name="Line 4"/>
          <p:cNvSpPr>
            <a:spLocks noChangeShapeType="1"/>
          </p:cNvSpPr>
          <p:nvPr/>
        </p:nvSpPr>
        <p:spPr bwMode="auto">
          <a:xfrm>
            <a:off x="6015038" y="254317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48" name="Line 5"/>
          <p:cNvSpPr>
            <a:spLocks noChangeShapeType="1"/>
          </p:cNvSpPr>
          <p:nvPr/>
        </p:nvSpPr>
        <p:spPr bwMode="auto">
          <a:xfrm flipH="1">
            <a:off x="6337300" y="2967038"/>
            <a:ext cx="304800" cy="407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49" name="Line 6"/>
          <p:cNvSpPr>
            <a:spLocks noChangeShapeType="1"/>
          </p:cNvSpPr>
          <p:nvPr/>
        </p:nvSpPr>
        <p:spPr bwMode="auto">
          <a:xfrm>
            <a:off x="7010400" y="2879725"/>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0" name="Line 7"/>
          <p:cNvSpPr>
            <a:spLocks noChangeShapeType="1"/>
          </p:cNvSpPr>
          <p:nvPr/>
        </p:nvSpPr>
        <p:spPr bwMode="auto">
          <a:xfrm flipV="1">
            <a:off x="6991350" y="2505075"/>
            <a:ext cx="493713"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1" name="Line 8"/>
          <p:cNvSpPr>
            <a:spLocks noChangeShapeType="1"/>
          </p:cNvSpPr>
          <p:nvPr/>
        </p:nvSpPr>
        <p:spPr bwMode="auto">
          <a:xfrm flipV="1">
            <a:off x="6802438" y="2170113"/>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2" name="Oval 9"/>
          <p:cNvSpPr>
            <a:spLocks noChangeArrowheads="1"/>
          </p:cNvSpPr>
          <p:nvPr/>
        </p:nvSpPr>
        <p:spPr bwMode="auto">
          <a:xfrm>
            <a:off x="5486400" y="4721225"/>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1753" name="Line 10"/>
          <p:cNvSpPr>
            <a:spLocks noChangeShapeType="1"/>
          </p:cNvSpPr>
          <p:nvPr/>
        </p:nvSpPr>
        <p:spPr bwMode="auto">
          <a:xfrm flipH="1">
            <a:off x="5211763" y="5084763"/>
            <a:ext cx="298450" cy="522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4" name="Line 11"/>
          <p:cNvSpPr>
            <a:spLocks noChangeShapeType="1"/>
          </p:cNvSpPr>
          <p:nvPr/>
        </p:nvSpPr>
        <p:spPr bwMode="auto">
          <a:xfrm>
            <a:off x="5822950" y="5140325"/>
            <a:ext cx="374650" cy="6080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5" name="Line 12"/>
          <p:cNvSpPr>
            <a:spLocks noChangeShapeType="1"/>
          </p:cNvSpPr>
          <p:nvPr/>
        </p:nvSpPr>
        <p:spPr bwMode="auto">
          <a:xfrm flipH="1" flipV="1">
            <a:off x="5360988" y="4294188"/>
            <a:ext cx="285750" cy="427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6" name="Freeform 2"/>
          <p:cNvSpPr>
            <a:spLocks/>
          </p:cNvSpPr>
          <p:nvPr/>
        </p:nvSpPr>
        <p:spPr bwMode="auto">
          <a:xfrm>
            <a:off x="536575" y="1208088"/>
            <a:ext cx="2173288" cy="2979737"/>
          </a:xfrm>
          <a:custGeom>
            <a:avLst/>
            <a:gdLst>
              <a:gd name="T0" fmla="*/ 2876 w 2174750"/>
              <a:gd name="T1" fmla="*/ 0 h 2979415"/>
              <a:gd name="T2" fmla="*/ 326291 w 2174750"/>
              <a:gd name="T3" fmla="*/ 2439458 h 2979415"/>
              <a:gd name="T4" fmla="*/ 2051162 w 2174750"/>
              <a:gd name="T5" fmla="*/ 2488909 h 2979415"/>
              <a:gd name="T6" fmla="*/ 0 60000 65536"/>
              <a:gd name="T7" fmla="*/ 0 60000 65536"/>
              <a:gd name="T8" fmla="*/ 0 60000 65536"/>
              <a:gd name="T9" fmla="*/ 0 w 2174750"/>
              <a:gd name="T10" fmla="*/ 0 h 2979415"/>
              <a:gd name="T11" fmla="*/ 2174750 w 2174750"/>
              <a:gd name="T12" fmla="*/ 2979415 h 2979415"/>
            </a:gdLst>
            <a:ahLst/>
            <a:cxnLst>
              <a:cxn ang="T6">
                <a:pos x="T0" y="T1"/>
              </a:cxn>
              <a:cxn ang="T7">
                <a:pos x="T2" y="T3"/>
              </a:cxn>
              <a:cxn ang="T8">
                <a:pos x="T4" y="T5"/>
              </a:cxn>
            </a:cxnLst>
            <a:rect l="T9" t="T10" r="T11" b="T12"/>
            <a:pathLst>
              <a:path w="2174750" h="2979415">
                <a:moveTo>
                  <a:pt x="3050" y="0"/>
                </a:moveTo>
                <a:cubicBezTo>
                  <a:pt x="-6475" y="1002846"/>
                  <a:pt x="-16000" y="2005693"/>
                  <a:pt x="345950" y="2416629"/>
                </a:cubicBezTo>
                <a:cubicBezTo>
                  <a:pt x="707900" y="2827565"/>
                  <a:pt x="999093" y="3420837"/>
                  <a:pt x="2174750" y="2465615"/>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nl-BE"/>
          </a:p>
        </p:txBody>
      </p:sp>
      <p:sp>
        <p:nvSpPr>
          <p:cNvPr id="31757" name="Freeform 3"/>
          <p:cNvSpPr>
            <a:spLocks/>
          </p:cNvSpPr>
          <p:nvPr/>
        </p:nvSpPr>
        <p:spPr bwMode="auto">
          <a:xfrm>
            <a:off x="309563" y="1028700"/>
            <a:ext cx="2995612" cy="2628900"/>
          </a:xfrm>
          <a:custGeom>
            <a:avLst/>
            <a:gdLst>
              <a:gd name="T0" fmla="*/ 218696 w 2994574"/>
              <a:gd name="T1" fmla="*/ 244929 h 2628900"/>
              <a:gd name="T2" fmla="*/ 336450 w 2994574"/>
              <a:gd name="T3" fmla="*/ 146957 h 2628900"/>
              <a:gd name="T4" fmla="*/ 487853 w 2994574"/>
              <a:gd name="T5" fmla="*/ 81643 h 2628900"/>
              <a:gd name="T6" fmla="*/ 622435 w 2994574"/>
              <a:gd name="T7" fmla="*/ 48986 h 2628900"/>
              <a:gd name="T8" fmla="*/ 908419 w 2994574"/>
              <a:gd name="T9" fmla="*/ 0 h 2628900"/>
              <a:gd name="T10" fmla="*/ 2069175 w 2994574"/>
              <a:gd name="T11" fmla="*/ 81643 h 2628900"/>
              <a:gd name="T12" fmla="*/ 2254222 w 2994574"/>
              <a:gd name="T13" fmla="*/ 179614 h 2628900"/>
              <a:gd name="T14" fmla="*/ 2456094 w 2994574"/>
              <a:gd name="T15" fmla="*/ 310243 h 2628900"/>
              <a:gd name="T16" fmla="*/ 2540207 w 2994574"/>
              <a:gd name="T17" fmla="*/ 424543 h 2628900"/>
              <a:gd name="T18" fmla="*/ 2657962 w 2994574"/>
              <a:gd name="T19" fmla="*/ 587829 h 2628900"/>
              <a:gd name="T20" fmla="*/ 2775721 w 2994574"/>
              <a:gd name="T21" fmla="*/ 751114 h 2628900"/>
              <a:gd name="T22" fmla="*/ 2910302 w 2994574"/>
              <a:gd name="T23" fmla="*/ 914400 h 2628900"/>
              <a:gd name="T24" fmla="*/ 2960771 w 2994574"/>
              <a:gd name="T25" fmla="*/ 1028700 h 2628900"/>
              <a:gd name="T26" fmla="*/ 3044884 w 2994574"/>
              <a:gd name="T27" fmla="*/ 1240971 h 2628900"/>
              <a:gd name="T28" fmla="*/ 3061704 w 2994574"/>
              <a:gd name="T29" fmla="*/ 1943100 h 2628900"/>
              <a:gd name="T30" fmla="*/ 2994417 w 2994574"/>
              <a:gd name="T31" fmla="*/ 2090057 h 2628900"/>
              <a:gd name="T32" fmla="*/ 2943946 w 2994574"/>
              <a:gd name="T33" fmla="*/ 2188028 h 2628900"/>
              <a:gd name="T34" fmla="*/ 2859839 w 2994574"/>
              <a:gd name="T35" fmla="*/ 2351314 h 2628900"/>
              <a:gd name="T36" fmla="*/ 2725252 w 2994574"/>
              <a:gd name="T37" fmla="*/ 2465614 h 2628900"/>
              <a:gd name="T38" fmla="*/ 2624317 w 2994574"/>
              <a:gd name="T39" fmla="*/ 2530928 h 2628900"/>
              <a:gd name="T40" fmla="*/ 2439273 w 2994574"/>
              <a:gd name="T41" fmla="*/ 2628900 h 2628900"/>
              <a:gd name="T42" fmla="*/ 1143934 w 2994574"/>
              <a:gd name="T43" fmla="*/ 2563586 h 2628900"/>
              <a:gd name="T44" fmla="*/ 891595 w 2994574"/>
              <a:gd name="T45" fmla="*/ 2498270 h 2628900"/>
              <a:gd name="T46" fmla="*/ 622435 w 2994574"/>
              <a:gd name="T47" fmla="*/ 2432956 h 2628900"/>
              <a:gd name="T48" fmla="*/ 538321 w 2994574"/>
              <a:gd name="T49" fmla="*/ 2383970 h 2628900"/>
              <a:gd name="T50" fmla="*/ 437386 w 2994574"/>
              <a:gd name="T51" fmla="*/ 2237014 h 2628900"/>
              <a:gd name="T52" fmla="*/ 353272 w 2994574"/>
              <a:gd name="T53" fmla="*/ 2073729 h 2628900"/>
              <a:gd name="T54" fmla="*/ 285984 w 2994574"/>
              <a:gd name="T55" fmla="*/ 1910443 h 2628900"/>
              <a:gd name="T56" fmla="*/ 151397 w 2994574"/>
              <a:gd name="T57" fmla="*/ 1567543 h 2628900"/>
              <a:gd name="T58" fmla="*/ 84116 w 2994574"/>
              <a:gd name="T59" fmla="*/ 1338943 h 2628900"/>
              <a:gd name="T60" fmla="*/ 50448 w 2994574"/>
              <a:gd name="T61" fmla="*/ 1191986 h 2628900"/>
              <a:gd name="T62" fmla="*/ 0 w 2994574"/>
              <a:gd name="T63" fmla="*/ 898071 h 2628900"/>
              <a:gd name="T64" fmla="*/ 50448 w 2994574"/>
              <a:gd name="T65" fmla="*/ 228600 h 26289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94574"/>
              <a:gd name="T100" fmla="*/ 0 h 2628900"/>
              <a:gd name="T101" fmla="*/ 2994574 w 2994574"/>
              <a:gd name="T102" fmla="*/ 2628900 h 26289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94574" h="2628900">
                <a:moveTo>
                  <a:pt x="179614" y="391886"/>
                </a:moveTo>
                <a:cubicBezTo>
                  <a:pt x="190836" y="335779"/>
                  <a:pt x="196901" y="298725"/>
                  <a:pt x="212271" y="244929"/>
                </a:cubicBezTo>
                <a:cubicBezTo>
                  <a:pt x="216999" y="228379"/>
                  <a:pt x="217848" y="209383"/>
                  <a:pt x="228600" y="195943"/>
                </a:cubicBezTo>
                <a:cubicBezTo>
                  <a:pt x="259796" y="156949"/>
                  <a:pt x="287132" y="166677"/>
                  <a:pt x="326571" y="146957"/>
                </a:cubicBezTo>
                <a:cubicBezTo>
                  <a:pt x="344124" y="138181"/>
                  <a:pt x="357624" y="122270"/>
                  <a:pt x="375557" y="114300"/>
                </a:cubicBezTo>
                <a:cubicBezTo>
                  <a:pt x="407014" y="100319"/>
                  <a:pt x="440871" y="92529"/>
                  <a:pt x="473528" y="81643"/>
                </a:cubicBezTo>
                <a:cubicBezTo>
                  <a:pt x="489857" y="76200"/>
                  <a:pt x="505636" y="68689"/>
                  <a:pt x="522514" y="65314"/>
                </a:cubicBezTo>
                <a:cubicBezTo>
                  <a:pt x="549728" y="59871"/>
                  <a:pt x="577065" y="55007"/>
                  <a:pt x="604157" y="48986"/>
                </a:cubicBezTo>
                <a:cubicBezTo>
                  <a:pt x="626064" y="44118"/>
                  <a:pt x="647465" y="37058"/>
                  <a:pt x="669471" y="32657"/>
                </a:cubicBezTo>
                <a:cubicBezTo>
                  <a:pt x="726090" y="21333"/>
                  <a:pt x="826870" y="7839"/>
                  <a:pt x="881743" y="0"/>
                </a:cubicBezTo>
                <a:lnTo>
                  <a:pt x="1845128" y="32657"/>
                </a:lnTo>
                <a:cubicBezTo>
                  <a:pt x="1875974" y="34713"/>
                  <a:pt x="1993251" y="76589"/>
                  <a:pt x="2008414" y="81643"/>
                </a:cubicBezTo>
                <a:lnTo>
                  <a:pt x="2057400" y="97971"/>
                </a:lnTo>
                <a:cubicBezTo>
                  <a:pt x="2209011" y="211681"/>
                  <a:pt x="2038603" y="89959"/>
                  <a:pt x="2188028" y="179614"/>
                </a:cubicBezTo>
                <a:cubicBezTo>
                  <a:pt x="2221684" y="199808"/>
                  <a:pt x="2253343" y="223157"/>
                  <a:pt x="2286000" y="244929"/>
                </a:cubicBezTo>
                <a:cubicBezTo>
                  <a:pt x="2286001" y="244930"/>
                  <a:pt x="2383970" y="310241"/>
                  <a:pt x="2383971" y="310243"/>
                </a:cubicBezTo>
                <a:cubicBezTo>
                  <a:pt x="2400300" y="332014"/>
                  <a:pt x="2417139" y="353412"/>
                  <a:pt x="2432957" y="375557"/>
                </a:cubicBezTo>
                <a:cubicBezTo>
                  <a:pt x="2444364" y="391526"/>
                  <a:pt x="2453051" y="409467"/>
                  <a:pt x="2465614" y="424543"/>
                </a:cubicBezTo>
                <a:cubicBezTo>
                  <a:pt x="2480397" y="442283"/>
                  <a:pt x="2499817" y="455789"/>
                  <a:pt x="2514600" y="473529"/>
                </a:cubicBezTo>
                <a:cubicBezTo>
                  <a:pt x="2591738" y="566095"/>
                  <a:pt x="2500055" y="476027"/>
                  <a:pt x="2579914" y="587829"/>
                </a:cubicBezTo>
                <a:cubicBezTo>
                  <a:pt x="2593336" y="606620"/>
                  <a:pt x="2612571" y="620486"/>
                  <a:pt x="2628900" y="636814"/>
                </a:cubicBezTo>
                <a:cubicBezTo>
                  <a:pt x="2648864" y="676743"/>
                  <a:pt x="2665363" y="716493"/>
                  <a:pt x="2694214" y="751114"/>
                </a:cubicBezTo>
                <a:cubicBezTo>
                  <a:pt x="2708997" y="768854"/>
                  <a:pt x="2729778" y="781309"/>
                  <a:pt x="2743200" y="800100"/>
                </a:cubicBezTo>
                <a:cubicBezTo>
                  <a:pt x="2850661" y="950545"/>
                  <a:pt x="2697476" y="787033"/>
                  <a:pt x="2824843" y="914400"/>
                </a:cubicBezTo>
                <a:cubicBezTo>
                  <a:pt x="2830286" y="930729"/>
                  <a:pt x="2834391" y="947566"/>
                  <a:pt x="2841171" y="963386"/>
                </a:cubicBezTo>
                <a:cubicBezTo>
                  <a:pt x="2850759" y="985759"/>
                  <a:pt x="2866131" y="1005608"/>
                  <a:pt x="2873828" y="1028700"/>
                </a:cubicBezTo>
                <a:cubicBezTo>
                  <a:pt x="2882604" y="1055029"/>
                  <a:pt x="2880194" y="1084440"/>
                  <a:pt x="2890157" y="1110343"/>
                </a:cubicBezTo>
                <a:cubicBezTo>
                  <a:pt x="2907633" y="1155780"/>
                  <a:pt x="2940076" y="1194787"/>
                  <a:pt x="2955471" y="1240971"/>
                </a:cubicBezTo>
                <a:lnTo>
                  <a:pt x="2971800" y="1289957"/>
                </a:lnTo>
                <a:cubicBezTo>
                  <a:pt x="2999412" y="1566085"/>
                  <a:pt x="3004801" y="1547085"/>
                  <a:pt x="2971800" y="1943100"/>
                </a:cubicBezTo>
                <a:cubicBezTo>
                  <a:pt x="2968941" y="1977405"/>
                  <a:pt x="2958238" y="2012429"/>
                  <a:pt x="2939143" y="2041071"/>
                </a:cubicBezTo>
                <a:lnTo>
                  <a:pt x="2906486" y="2090057"/>
                </a:lnTo>
                <a:cubicBezTo>
                  <a:pt x="2901043" y="2111828"/>
                  <a:pt x="2900193" y="2135299"/>
                  <a:pt x="2890157" y="2155371"/>
                </a:cubicBezTo>
                <a:cubicBezTo>
                  <a:pt x="2883272" y="2169141"/>
                  <a:pt x="2864385" y="2174259"/>
                  <a:pt x="2857500" y="2188029"/>
                </a:cubicBezTo>
                <a:cubicBezTo>
                  <a:pt x="2842105" y="2218818"/>
                  <a:pt x="2845497" y="2258461"/>
                  <a:pt x="2824843" y="2286000"/>
                </a:cubicBezTo>
                <a:cubicBezTo>
                  <a:pt x="2808514" y="2307771"/>
                  <a:pt x="2791675" y="2329169"/>
                  <a:pt x="2775857" y="2351314"/>
                </a:cubicBezTo>
                <a:cubicBezTo>
                  <a:pt x="2764450" y="2367283"/>
                  <a:pt x="2757969" y="2387377"/>
                  <a:pt x="2743200" y="2400300"/>
                </a:cubicBezTo>
                <a:cubicBezTo>
                  <a:pt x="2713662" y="2426146"/>
                  <a:pt x="2672981" y="2437860"/>
                  <a:pt x="2645228" y="2465614"/>
                </a:cubicBezTo>
                <a:cubicBezTo>
                  <a:pt x="2628900" y="2481943"/>
                  <a:pt x="2615457" y="2501791"/>
                  <a:pt x="2596243" y="2514600"/>
                </a:cubicBezTo>
                <a:cubicBezTo>
                  <a:pt x="2581922" y="2524148"/>
                  <a:pt x="2562652" y="2523232"/>
                  <a:pt x="2547257" y="2530929"/>
                </a:cubicBezTo>
                <a:cubicBezTo>
                  <a:pt x="2529704" y="2539705"/>
                  <a:pt x="2515499" y="2554189"/>
                  <a:pt x="2498271" y="2563586"/>
                </a:cubicBezTo>
                <a:cubicBezTo>
                  <a:pt x="2455533" y="2586898"/>
                  <a:pt x="2367643" y="2628900"/>
                  <a:pt x="2367643" y="2628900"/>
                </a:cubicBezTo>
                <a:lnTo>
                  <a:pt x="1273628" y="2612571"/>
                </a:lnTo>
                <a:cubicBezTo>
                  <a:pt x="1186057" y="2610138"/>
                  <a:pt x="1193660" y="2585804"/>
                  <a:pt x="1110343" y="2563586"/>
                </a:cubicBezTo>
                <a:cubicBezTo>
                  <a:pt x="1056711" y="2549284"/>
                  <a:pt x="947057" y="2530929"/>
                  <a:pt x="947057" y="2530929"/>
                </a:cubicBezTo>
                <a:cubicBezTo>
                  <a:pt x="919843" y="2520043"/>
                  <a:pt x="893221" y="2507540"/>
                  <a:pt x="865414" y="2498271"/>
                </a:cubicBezTo>
                <a:cubicBezTo>
                  <a:pt x="807678" y="2479026"/>
                  <a:pt x="745285" y="2474112"/>
                  <a:pt x="685800" y="2465614"/>
                </a:cubicBezTo>
                <a:cubicBezTo>
                  <a:pt x="658586" y="2454728"/>
                  <a:pt x="631602" y="2443249"/>
                  <a:pt x="604157" y="2432957"/>
                </a:cubicBezTo>
                <a:cubicBezTo>
                  <a:pt x="588041" y="2426914"/>
                  <a:pt x="569930" y="2425484"/>
                  <a:pt x="555171" y="2416629"/>
                </a:cubicBezTo>
                <a:cubicBezTo>
                  <a:pt x="541970" y="2408708"/>
                  <a:pt x="534535" y="2393588"/>
                  <a:pt x="522514" y="2383971"/>
                </a:cubicBezTo>
                <a:cubicBezTo>
                  <a:pt x="507190" y="2371712"/>
                  <a:pt x="489857" y="2362200"/>
                  <a:pt x="473528" y="2351314"/>
                </a:cubicBezTo>
                <a:cubicBezTo>
                  <a:pt x="391541" y="2228335"/>
                  <a:pt x="487806" y="2384631"/>
                  <a:pt x="424543" y="2237014"/>
                </a:cubicBezTo>
                <a:cubicBezTo>
                  <a:pt x="416813" y="2218976"/>
                  <a:pt x="402772" y="2204357"/>
                  <a:pt x="391886" y="2188029"/>
                </a:cubicBezTo>
                <a:cubicBezTo>
                  <a:pt x="357902" y="2052095"/>
                  <a:pt x="399282" y="2186492"/>
                  <a:pt x="342900" y="2073729"/>
                </a:cubicBezTo>
                <a:cubicBezTo>
                  <a:pt x="311122" y="2010173"/>
                  <a:pt x="341636" y="2032680"/>
                  <a:pt x="310243" y="1959429"/>
                </a:cubicBezTo>
                <a:cubicBezTo>
                  <a:pt x="302513" y="1941391"/>
                  <a:pt x="288472" y="1926772"/>
                  <a:pt x="277586" y="1910443"/>
                </a:cubicBezTo>
                <a:cubicBezTo>
                  <a:pt x="248885" y="1766943"/>
                  <a:pt x="282566" y="1887747"/>
                  <a:pt x="212271" y="1747157"/>
                </a:cubicBezTo>
                <a:cubicBezTo>
                  <a:pt x="189551" y="1701717"/>
                  <a:pt x="162198" y="1613266"/>
                  <a:pt x="146957" y="1567543"/>
                </a:cubicBezTo>
                <a:cubicBezTo>
                  <a:pt x="76901" y="1357375"/>
                  <a:pt x="144127" y="1572554"/>
                  <a:pt x="97971" y="1387929"/>
                </a:cubicBezTo>
                <a:cubicBezTo>
                  <a:pt x="93797" y="1371231"/>
                  <a:pt x="86371" y="1355493"/>
                  <a:pt x="81643" y="1338943"/>
                </a:cubicBezTo>
                <a:cubicBezTo>
                  <a:pt x="75478" y="1317365"/>
                  <a:pt x="70182" y="1295536"/>
                  <a:pt x="65314" y="1273629"/>
                </a:cubicBezTo>
                <a:cubicBezTo>
                  <a:pt x="59293" y="1246537"/>
                  <a:pt x="55717" y="1218911"/>
                  <a:pt x="48986" y="1191986"/>
                </a:cubicBezTo>
                <a:cubicBezTo>
                  <a:pt x="44812" y="1175288"/>
                  <a:pt x="36391" y="1159802"/>
                  <a:pt x="32657" y="1143000"/>
                </a:cubicBezTo>
                <a:cubicBezTo>
                  <a:pt x="16368" y="1069700"/>
                  <a:pt x="7862" y="968829"/>
                  <a:pt x="0" y="898071"/>
                </a:cubicBezTo>
                <a:cubicBezTo>
                  <a:pt x="5443" y="740228"/>
                  <a:pt x="7567" y="582236"/>
                  <a:pt x="16328" y="424543"/>
                </a:cubicBezTo>
                <a:cubicBezTo>
                  <a:pt x="18852" y="379103"/>
                  <a:pt x="37894" y="278514"/>
                  <a:pt x="48986" y="228600"/>
                </a:cubicBezTo>
                <a:cubicBezTo>
                  <a:pt x="67954" y="143243"/>
                  <a:pt x="65314" y="190327"/>
                  <a:pt x="65314" y="130629"/>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nl-BE"/>
          </a:p>
        </p:txBody>
      </p:sp>
      <p:pic>
        <p:nvPicPr>
          <p:cNvPr id="3175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7463" y="2144713"/>
            <a:ext cx="9128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4463" y="38401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2409825"/>
            <a:ext cx="614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1"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50180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2"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25" y="37592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3"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549775"/>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4" name="Picture 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4181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5" name="Picture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27325" y="44894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6" name="Picture 3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8125" y="5445125"/>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7" name="Picture 3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00750" y="4664075"/>
            <a:ext cx="80168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8" name="Picture 4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7363" y="3759200"/>
            <a:ext cx="80168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9" name="Picture 4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8225" y="56070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0"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6163" y="547211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1" name="Picture 5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2388" y="37512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2" name="Picture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31321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3" name="Picture 5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9950" y="31194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4" name="Pictur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07275" y="21828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5" name="Picture 5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9713" y="167640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6"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89600" y="234950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nl-BE" smtClean="0">
                <a:solidFill>
                  <a:srgbClr val="77C9F2"/>
                </a:solidFill>
                <a:latin typeface="+mj-lt"/>
              </a:rPr>
              <a:t>Hubs &amp; Metahub - Vroeger</a:t>
            </a:r>
            <a:endParaRPr lang="fr-BE" dirty="0">
              <a:solidFill>
                <a:srgbClr val="77C9F2"/>
              </a:solidFill>
              <a:latin typeface="+mj-lt"/>
            </a:endParaRPr>
          </a:p>
        </p:txBody>
      </p:sp>
      <p:sp>
        <p:nvSpPr>
          <p:cNvPr id="9" name="Slide Number Placeholder 8"/>
          <p:cNvSpPr>
            <a:spLocks noGrp="1"/>
          </p:cNvSpPr>
          <p:nvPr>
            <p:ph type="sldNum" sz="quarter" idx="4"/>
          </p:nvPr>
        </p:nvSpPr>
        <p:spPr/>
        <p:txBody>
          <a:bodyPr/>
          <a:lstStyle/>
          <a:p>
            <a:r>
              <a:rPr lang="fr-BE" smtClean="0"/>
              <a:t>- </a:t>
            </a:r>
            <a:fld id="{30A9230E-FFBB-4CCB-ABD7-198084EDE768}" type="slidenum">
              <a:rPr lang="fr-BE" smtClean="0"/>
              <a:pPr/>
              <a:t>28</a:t>
            </a:fld>
            <a:r>
              <a:rPr lang="fr-BE" smtClean="0"/>
              <a:t> -</a:t>
            </a:r>
            <a:endParaRPr lang="fr-BE" dirty="0"/>
          </a:p>
        </p:txBody>
      </p:sp>
      <p:sp>
        <p:nvSpPr>
          <p:cNvPr id="3" name="Date Placeholder 2"/>
          <p:cNvSpPr>
            <a:spLocks noGrp="1"/>
          </p:cNvSpPr>
          <p:nvPr>
            <p:ph type="dt" sz="half" idx="2"/>
          </p:nvPr>
        </p:nvSpPr>
        <p:spPr/>
        <p:txBody>
          <a:bodyPr/>
          <a:lstStyle/>
          <a:p>
            <a:r>
              <a:rPr lang="fr-FR" smtClean="0"/>
              <a:t>23/02/2018</a:t>
            </a:r>
            <a:endParaRPr lang="fr-BE" dirty="0"/>
          </a:p>
        </p:txBody>
      </p:sp>
    </p:spTree>
    <p:extLst>
      <p:ext uri="{BB962C8B-B14F-4D97-AF65-F5344CB8AC3E}">
        <p14:creationId xmlns:p14="http://schemas.microsoft.com/office/powerpoint/2010/main" val="1493515171"/>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3"/>
          <p:cNvSpPr>
            <a:spLocks noChangeArrowheads="1"/>
          </p:cNvSpPr>
          <p:nvPr/>
        </p:nvSpPr>
        <p:spPr bwMode="auto">
          <a:xfrm>
            <a:off x="6500813" y="1993900"/>
            <a:ext cx="433387"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1" name="Line 4"/>
          <p:cNvSpPr>
            <a:spLocks noChangeShapeType="1"/>
          </p:cNvSpPr>
          <p:nvPr/>
        </p:nvSpPr>
        <p:spPr bwMode="auto">
          <a:xfrm>
            <a:off x="5924550" y="2066925"/>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2" name="Line 5"/>
          <p:cNvSpPr>
            <a:spLocks noChangeShapeType="1"/>
          </p:cNvSpPr>
          <p:nvPr/>
        </p:nvSpPr>
        <p:spPr bwMode="auto">
          <a:xfrm flipH="1">
            <a:off x="6500813" y="24257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3" name="Line 6"/>
          <p:cNvSpPr>
            <a:spLocks noChangeShapeType="1"/>
          </p:cNvSpPr>
          <p:nvPr/>
        </p:nvSpPr>
        <p:spPr bwMode="auto">
          <a:xfrm>
            <a:off x="6862763" y="2354263"/>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4" name="Line 7"/>
          <p:cNvSpPr>
            <a:spLocks noChangeShapeType="1"/>
          </p:cNvSpPr>
          <p:nvPr/>
        </p:nvSpPr>
        <p:spPr bwMode="auto">
          <a:xfrm flipV="1">
            <a:off x="6934200" y="1855788"/>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5" name="Line 8"/>
          <p:cNvSpPr>
            <a:spLocks noChangeShapeType="1"/>
          </p:cNvSpPr>
          <p:nvPr/>
        </p:nvSpPr>
        <p:spPr bwMode="auto">
          <a:xfrm flipH="1" flipV="1">
            <a:off x="6651625" y="1700213"/>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6"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7"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8"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9"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0"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1"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2" name="Oval 15"/>
          <p:cNvSpPr>
            <a:spLocks noChangeArrowheads="1"/>
          </p:cNvSpPr>
          <p:nvPr/>
        </p:nvSpPr>
        <p:spPr bwMode="auto">
          <a:xfrm>
            <a:off x="2409825" y="4941888"/>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83" name="Line 16"/>
          <p:cNvSpPr>
            <a:spLocks noChangeShapeType="1"/>
          </p:cNvSpPr>
          <p:nvPr/>
        </p:nvSpPr>
        <p:spPr bwMode="auto">
          <a:xfrm>
            <a:off x="1833563" y="5014913"/>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4" name="Line 17"/>
          <p:cNvSpPr>
            <a:spLocks noChangeShapeType="1"/>
          </p:cNvSpPr>
          <p:nvPr/>
        </p:nvSpPr>
        <p:spPr bwMode="auto">
          <a:xfrm flipH="1">
            <a:off x="2362200" y="5326063"/>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5" name="Line 18"/>
          <p:cNvSpPr>
            <a:spLocks noChangeShapeType="1"/>
          </p:cNvSpPr>
          <p:nvPr/>
        </p:nvSpPr>
        <p:spPr bwMode="auto">
          <a:xfrm>
            <a:off x="2760663" y="5330825"/>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6" name="Line 19"/>
          <p:cNvSpPr>
            <a:spLocks noChangeShapeType="1"/>
          </p:cNvSpPr>
          <p:nvPr/>
        </p:nvSpPr>
        <p:spPr bwMode="auto">
          <a:xfrm flipV="1">
            <a:off x="2860675" y="5060950"/>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7" name="Line 20"/>
          <p:cNvSpPr>
            <a:spLocks noChangeShapeType="1"/>
          </p:cNvSpPr>
          <p:nvPr/>
        </p:nvSpPr>
        <p:spPr bwMode="auto">
          <a:xfrm flipV="1">
            <a:off x="2625725" y="45100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8" name="Line 21"/>
          <p:cNvSpPr>
            <a:spLocks noChangeShapeType="1"/>
          </p:cNvSpPr>
          <p:nvPr/>
        </p:nvSpPr>
        <p:spPr bwMode="auto">
          <a:xfrm flipV="1">
            <a:off x="2773363" y="3649663"/>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9" name="Line 22"/>
          <p:cNvSpPr>
            <a:spLocks noChangeShapeType="1"/>
          </p:cNvSpPr>
          <p:nvPr/>
        </p:nvSpPr>
        <p:spPr bwMode="auto">
          <a:xfrm flipH="1" flipV="1">
            <a:off x="4991100" y="3649663"/>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0" name="Line 23"/>
          <p:cNvSpPr>
            <a:spLocks noChangeShapeType="1"/>
          </p:cNvSpPr>
          <p:nvPr/>
        </p:nvSpPr>
        <p:spPr bwMode="auto">
          <a:xfrm flipH="1">
            <a:off x="4799013" y="2322513"/>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1" name="Line 24"/>
          <p:cNvSpPr>
            <a:spLocks noChangeShapeType="1"/>
          </p:cNvSpPr>
          <p:nvPr/>
        </p:nvSpPr>
        <p:spPr bwMode="auto">
          <a:xfrm>
            <a:off x="2297113" y="2557463"/>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2" name="Text Box 25"/>
          <p:cNvSpPr txBox="1">
            <a:spLocks noChangeArrowheads="1"/>
          </p:cNvSpPr>
          <p:nvPr/>
        </p:nvSpPr>
        <p:spPr bwMode="auto">
          <a:xfrm>
            <a:off x="6499225" y="2003425"/>
            <a:ext cx="430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800">
                <a:solidFill>
                  <a:srgbClr val="000000"/>
                </a:solidFill>
                <a:sym typeface="Arial" charset="0"/>
              </a:rPr>
              <a:t>A</a:t>
            </a:r>
          </a:p>
        </p:txBody>
      </p:sp>
      <p:sp>
        <p:nvSpPr>
          <p:cNvPr id="32793"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C</a:t>
            </a:r>
          </a:p>
        </p:txBody>
      </p:sp>
      <p:sp>
        <p:nvSpPr>
          <p:cNvPr id="32794" name="Text Box 27"/>
          <p:cNvSpPr txBox="1">
            <a:spLocks noChangeArrowheads="1"/>
          </p:cNvSpPr>
          <p:nvPr/>
        </p:nvSpPr>
        <p:spPr bwMode="auto">
          <a:xfrm>
            <a:off x="2465388" y="4972050"/>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B</a:t>
            </a:r>
          </a:p>
        </p:txBody>
      </p:sp>
      <p:sp>
        <p:nvSpPr>
          <p:cNvPr id="32795" name="Text Box 28"/>
          <p:cNvSpPr txBox="1">
            <a:spLocks noChangeArrowheads="1"/>
          </p:cNvSpPr>
          <p:nvPr/>
        </p:nvSpPr>
        <p:spPr bwMode="auto">
          <a:xfrm rot="1203491">
            <a:off x="2174875" y="2608263"/>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1: Where can we find data?</a:t>
            </a:r>
          </a:p>
        </p:txBody>
      </p:sp>
      <p:sp>
        <p:nvSpPr>
          <p:cNvPr id="32796" name="Line 29"/>
          <p:cNvSpPr>
            <a:spLocks noChangeShapeType="1"/>
          </p:cNvSpPr>
          <p:nvPr/>
        </p:nvSpPr>
        <p:spPr bwMode="auto">
          <a:xfrm flipH="1" flipV="1">
            <a:off x="2206625" y="2649538"/>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7" name="Line 30"/>
          <p:cNvSpPr>
            <a:spLocks noChangeShapeType="1"/>
          </p:cNvSpPr>
          <p:nvPr/>
        </p:nvSpPr>
        <p:spPr bwMode="auto">
          <a:xfrm>
            <a:off x="2108200" y="2254250"/>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8" name="Line 31"/>
          <p:cNvSpPr>
            <a:spLocks noChangeShapeType="1"/>
          </p:cNvSpPr>
          <p:nvPr/>
        </p:nvSpPr>
        <p:spPr bwMode="auto">
          <a:xfrm>
            <a:off x="1997075" y="2816225"/>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9" name="Line 32"/>
          <p:cNvSpPr>
            <a:spLocks noChangeShapeType="1"/>
          </p:cNvSpPr>
          <p:nvPr/>
        </p:nvSpPr>
        <p:spPr bwMode="auto">
          <a:xfrm>
            <a:off x="7323138" y="4979988"/>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0" name="Line 33"/>
          <p:cNvSpPr>
            <a:spLocks noChangeShapeType="1"/>
          </p:cNvSpPr>
          <p:nvPr/>
        </p:nvSpPr>
        <p:spPr bwMode="auto">
          <a:xfrm>
            <a:off x="6921500" y="2225675"/>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1" name="Text Box 35"/>
          <p:cNvSpPr txBox="1">
            <a:spLocks noChangeArrowheads="1"/>
          </p:cNvSpPr>
          <p:nvPr/>
        </p:nvSpPr>
        <p:spPr bwMode="auto">
          <a:xfrm>
            <a:off x="2922588" y="1946275"/>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200" b="1">
                <a:solidFill>
                  <a:srgbClr val="000000"/>
                </a:solidFill>
                <a:sym typeface="Arial" charset="0"/>
              </a:rPr>
              <a:t>3. Retrieve data from hub A</a:t>
            </a:r>
          </a:p>
        </p:txBody>
      </p:sp>
      <p:sp>
        <p:nvSpPr>
          <p:cNvPr id="32802" name="Text Box 36"/>
          <p:cNvSpPr txBox="1">
            <a:spLocks noChangeArrowheads="1"/>
          </p:cNvSpPr>
          <p:nvPr/>
        </p:nvSpPr>
        <p:spPr bwMode="auto">
          <a:xfrm rot="1389709">
            <a:off x="4017963" y="4187825"/>
            <a:ext cx="229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3: Retrieve data from hub C</a:t>
            </a:r>
          </a:p>
        </p:txBody>
      </p:sp>
      <p:sp>
        <p:nvSpPr>
          <p:cNvPr id="32803" name="Text Box 39"/>
          <p:cNvSpPr txBox="1">
            <a:spLocks noChangeArrowheads="1"/>
          </p:cNvSpPr>
          <p:nvPr/>
        </p:nvSpPr>
        <p:spPr bwMode="auto">
          <a:xfrm>
            <a:off x="1060450" y="35099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     4:</a:t>
            </a:r>
            <a:br>
              <a:rPr lang="en-US" altLang="en-US" sz="1200" b="1">
                <a:solidFill>
                  <a:srgbClr val="000000"/>
                </a:solidFill>
                <a:sym typeface="Arial" charset="0"/>
              </a:rPr>
            </a:br>
            <a:r>
              <a:rPr lang="en-US" altLang="en-US" sz="1200" b="1">
                <a:solidFill>
                  <a:srgbClr val="000000"/>
                </a:solidFill>
                <a:sym typeface="Arial" charset="0"/>
              </a:rPr>
              <a:t>All data available</a:t>
            </a:r>
          </a:p>
        </p:txBody>
      </p:sp>
      <p:sp>
        <p:nvSpPr>
          <p:cNvPr id="32804" name="Text Box 42"/>
          <p:cNvSpPr txBox="1">
            <a:spLocks noChangeArrowheads="1"/>
          </p:cNvSpPr>
          <p:nvPr/>
        </p:nvSpPr>
        <p:spPr bwMode="auto">
          <a:xfrm rot="1314741">
            <a:off x="2373313" y="3152775"/>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990033"/>
                </a:solidFill>
                <a:sym typeface="Arial" charset="0"/>
              </a:rPr>
              <a:t>2: In hub A and C</a:t>
            </a:r>
          </a:p>
        </p:txBody>
      </p:sp>
      <p:sp>
        <p:nvSpPr>
          <p:cNvPr id="32805" name="Line 34"/>
          <p:cNvSpPr>
            <a:spLocks noChangeShapeType="1"/>
          </p:cNvSpPr>
          <p:nvPr/>
        </p:nvSpPr>
        <p:spPr bwMode="auto">
          <a:xfrm flipH="1" flipV="1">
            <a:off x="6789738" y="2432050"/>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pic>
        <p:nvPicPr>
          <p:cNvPr id="32806"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88436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7"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863" y="2157413"/>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8"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61300" y="2141538"/>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9"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0663" y="4673600"/>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0"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91275" y="13255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1"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0713" y="15128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2"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6800" y="25003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3"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77113" y="25034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4"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05700" y="15621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5"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81813" y="38147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6"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1413" y="41560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7"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52355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8"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9"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99150" y="46767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0"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14538" y="54149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1"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3875" y="531812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2"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8500" y="47069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3"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19350" y="40306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4"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6850" y="48085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5"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8163" y="31511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57688" y="2820988"/>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nl-BE" dirty="0">
                <a:solidFill>
                  <a:srgbClr val="77C9F2"/>
                </a:solidFill>
                <a:latin typeface="+mj-lt"/>
              </a:rPr>
              <a:t>Hubs &amp; </a:t>
            </a:r>
            <a:r>
              <a:rPr lang="nl-BE" dirty="0" err="1">
                <a:solidFill>
                  <a:srgbClr val="77C9F2"/>
                </a:solidFill>
                <a:latin typeface="+mj-lt"/>
              </a:rPr>
              <a:t>Metahub</a:t>
            </a:r>
            <a:r>
              <a:rPr lang="nl-BE" dirty="0">
                <a:solidFill>
                  <a:srgbClr val="77C9F2"/>
                </a:solidFill>
                <a:latin typeface="+mj-lt"/>
              </a:rPr>
              <a:t> - </a:t>
            </a:r>
            <a:r>
              <a:rPr lang="nl-BE" dirty="0" smtClean="0">
                <a:solidFill>
                  <a:srgbClr val="77C9F2"/>
                </a:solidFill>
                <a:latin typeface="+mj-lt"/>
              </a:rPr>
              <a:t>Vandaag</a:t>
            </a:r>
            <a:endParaRPr lang="fr-BE" dirty="0">
              <a:solidFill>
                <a:srgbClr val="77C9F2"/>
              </a:solidFill>
              <a:latin typeface="+mj-lt"/>
            </a:endParaRPr>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29</a:t>
            </a:fld>
            <a:r>
              <a:rPr lang="fr-BE" smtClean="0"/>
              <a:t> -</a:t>
            </a:r>
            <a:endParaRPr lang="fr-BE" dirty="0"/>
          </a:p>
        </p:txBody>
      </p:sp>
      <p:sp>
        <p:nvSpPr>
          <p:cNvPr id="3" name="Date Placeholder 2"/>
          <p:cNvSpPr>
            <a:spLocks noGrp="1"/>
          </p:cNvSpPr>
          <p:nvPr>
            <p:ph type="dt" sz="half" idx="2"/>
          </p:nvPr>
        </p:nvSpPr>
        <p:spPr/>
        <p:txBody>
          <a:bodyPr/>
          <a:lstStyle/>
          <a:p>
            <a:r>
              <a:rPr lang="fr-FR" smtClean="0"/>
              <a:t>23/02/2018</a:t>
            </a:r>
            <a:endParaRPr lang="fr-BE" dirty="0"/>
          </a:p>
        </p:txBody>
      </p:sp>
    </p:spTree>
    <p:extLst>
      <p:ext uri="{BB962C8B-B14F-4D97-AF65-F5344CB8AC3E}">
        <p14:creationId xmlns:p14="http://schemas.microsoft.com/office/powerpoint/2010/main" val="350422846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nl-BE" altLang="en-US" smtClean="0">
                <a:sym typeface="Arial" charset="0"/>
              </a:rPr>
              <a:t>De voormelde evoluties vereisen …</a:t>
            </a:r>
            <a:endParaRPr lang="nl-BE" altLang="en-US" dirty="0">
              <a:sym typeface="Arial" charset="0"/>
            </a:endParaRPr>
          </a:p>
        </p:txBody>
      </p:sp>
      <p:sp>
        <p:nvSpPr>
          <p:cNvPr id="8195" name="Rectangle 3"/>
          <p:cNvSpPr>
            <a:spLocks noGrp="1" noChangeArrowheads="1"/>
          </p:cNvSpPr>
          <p:nvPr>
            <p:ph idx="1"/>
          </p:nvPr>
        </p:nvSpPr>
        <p:spPr/>
        <p:txBody>
          <a:bodyPr>
            <a:normAutofit fontScale="92500" lnSpcReduction="10000"/>
          </a:bodyPr>
          <a:lstStyle/>
          <a:p>
            <a:r>
              <a:rPr lang="nl-BE" altLang="en-US" smtClean="0">
                <a:sym typeface="Arial" charset="0"/>
              </a:rPr>
              <a:t>Een samenwerking</a:t>
            </a:r>
            <a:r>
              <a:rPr lang="nl-BE" altLang="en-US" smtClean="0"/>
              <a:t> </a:t>
            </a:r>
            <a:r>
              <a:rPr lang="nl-BE" altLang="en-US" smtClean="0">
                <a:sym typeface="Arial" charset="0"/>
              </a:rPr>
              <a:t>tussen</a:t>
            </a:r>
            <a:r>
              <a:rPr lang="nl-BE" altLang="en-US" smtClean="0"/>
              <a:t> </a:t>
            </a:r>
            <a:r>
              <a:rPr lang="nl-BE" altLang="en-US" smtClean="0">
                <a:sym typeface="Arial" charset="0"/>
              </a:rPr>
              <a:t>alle actoren in de gezondheidszorg</a:t>
            </a:r>
          </a:p>
          <a:p>
            <a:r>
              <a:rPr lang="nl-BE" altLang="en-US" smtClean="0">
                <a:sym typeface="Arial" charset="0"/>
              </a:rPr>
              <a:t>Efficiënte en veilige</a:t>
            </a:r>
            <a:r>
              <a:rPr lang="nl-BE" altLang="en-US" smtClean="0"/>
              <a:t> </a:t>
            </a:r>
            <a:r>
              <a:rPr lang="nl-BE" altLang="en-US" smtClean="0">
                <a:sym typeface="Arial" charset="0"/>
              </a:rPr>
              <a:t>elektronische</a:t>
            </a:r>
            <a:r>
              <a:rPr lang="nl-BE" altLang="en-US" smtClean="0"/>
              <a:t> </a:t>
            </a:r>
            <a:r>
              <a:rPr lang="nl-BE" altLang="en-US" smtClean="0">
                <a:sym typeface="Arial" charset="0"/>
              </a:rPr>
              <a:t>communicatie</a:t>
            </a:r>
            <a:r>
              <a:rPr lang="nl-BE" altLang="en-US" smtClean="0"/>
              <a:t> </a:t>
            </a:r>
            <a:r>
              <a:rPr lang="nl-BE" altLang="en-US" smtClean="0">
                <a:sym typeface="Arial" charset="0"/>
              </a:rPr>
              <a:t>tussen</a:t>
            </a:r>
            <a:r>
              <a:rPr lang="nl-BE" altLang="en-US" smtClean="0"/>
              <a:t> </a:t>
            </a:r>
            <a:r>
              <a:rPr lang="nl-BE" altLang="en-US" smtClean="0">
                <a:sym typeface="Arial" charset="0"/>
              </a:rPr>
              <a:t>alle actoren in de gezondheidszorg</a:t>
            </a:r>
          </a:p>
          <a:p>
            <a:r>
              <a:rPr lang="nl-BE" altLang="en-US" smtClean="0">
                <a:sym typeface="Arial" charset="0"/>
              </a:rPr>
              <a:t>Kwaliteitsvolle,</a:t>
            </a:r>
            <a:r>
              <a:rPr lang="nl-BE" altLang="en-US" smtClean="0"/>
              <a:t> </a:t>
            </a:r>
            <a:r>
              <a:rPr lang="nl-BE" altLang="en-US" smtClean="0">
                <a:sym typeface="Arial" charset="0"/>
              </a:rPr>
              <a:t>specialisme-overschrijdende</a:t>
            </a:r>
            <a:r>
              <a:rPr lang="nl-BE" altLang="en-US" smtClean="0"/>
              <a:t> </a:t>
            </a:r>
            <a:r>
              <a:rPr lang="nl-BE" altLang="en-US" smtClean="0">
                <a:sym typeface="Arial" charset="0"/>
              </a:rPr>
              <a:t>elektronische patiëntendossiers</a:t>
            </a:r>
          </a:p>
          <a:p>
            <a:r>
              <a:rPr lang="nl-BE" altLang="en-US" smtClean="0">
                <a:sym typeface="Arial" charset="0"/>
              </a:rPr>
              <a:t>Zorgplannen en zorgtrajecten</a:t>
            </a:r>
          </a:p>
          <a:p>
            <a:r>
              <a:rPr lang="nl-BE" altLang="en-US" smtClean="0">
                <a:sym typeface="Arial" charset="0"/>
              </a:rPr>
              <a:t>Geoptimaliseerde</a:t>
            </a:r>
            <a:r>
              <a:rPr lang="nl-BE" altLang="en-US" smtClean="0"/>
              <a:t> </a:t>
            </a:r>
            <a:r>
              <a:rPr lang="nl-BE" altLang="en-US" smtClean="0">
                <a:sym typeface="Arial" charset="0"/>
              </a:rPr>
              <a:t>administratieve</a:t>
            </a:r>
            <a:r>
              <a:rPr lang="nl-BE" altLang="en-US" smtClean="0"/>
              <a:t> </a:t>
            </a:r>
            <a:r>
              <a:rPr lang="nl-BE" altLang="en-US" smtClean="0">
                <a:sym typeface="Arial" charset="0"/>
              </a:rPr>
              <a:t>processen</a:t>
            </a:r>
          </a:p>
          <a:p>
            <a:r>
              <a:rPr lang="nl-BE" altLang="en-US" smtClean="0">
                <a:sym typeface="Arial" charset="0"/>
              </a:rPr>
              <a:t>Technische en semantische</a:t>
            </a:r>
            <a:r>
              <a:rPr lang="nl-BE" altLang="en-US" smtClean="0"/>
              <a:t> </a:t>
            </a:r>
            <a:r>
              <a:rPr lang="nl-BE" altLang="en-US" smtClean="0">
                <a:sym typeface="Arial" charset="0"/>
              </a:rPr>
              <a:t>interoperabiliteit</a:t>
            </a:r>
          </a:p>
          <a:p>
            <a:r>
              <a:rPr lang="nl-BE" altLang="en-US" smtClean="0">
                <a:sym typeface="Arial" charset="0"/>
              </a:rPr>
              <a:t>Waarborgen inzake</a:t>
            </a:r>
          </a:p>
          <a:p>
            <a:pPr lvl="1"/>
            <a:r>
              <a:rPr lang="nl-BE" altLang="en-US" smtClean="0">
                <a:sym typeface="Arial" charset="0"/>
              </a:rPr>
              <a:t>informatieveiligheid</a:t>
            </a:r>
          </a:p>
          <a:p>
            <a:pPr lvl="1"/>
            <a:r>
              <a:rPr lang="nl-BE" altLang="en-US" smtClean="0">
                <a:sym typeface="Arial" charset="0"/>
              </a:rPr>
              <a:t>bescherming van de persoonlijke</a:t>
            </a:r>
            <a:r>
              <a:rPr lang="nl-BE" altLang="en-US" smtClean="0"/>
              <a:t> </a:t>
            </a:r>
            <a:r>
              <a:rPr lang="nl-BE" altLang="en-US" smtClean="0">
                <a:sym typeface="Arial" charset="0"/>
              </a:rPr>
              <a:t>levenssfeer</a:t>
            </a:r>
          </a:p>
          <a:p>
            <a:pPr lvl="1"/>
            <a:r>
              <a:rPr lang="nl-BE" altLang="en-US" smtClean="0">
                <a:sym typeface="Arial" charset="0"/>
              </a:rPr>
              <a:t>naleving van het beroepsgeheim</a:t>
            </a:r>
            <a:r>
              <a:rPr lang="nl-BE" altLang="en-US" smtClean="0"/>
              <a:t> </a:t>
            </a:r>
            <a:r>
              <a:rPr lang="nl-BE" altLang="en-US" smtClean="0">
                <a:sym typeface="Arial" charset="0"/>
              </a:rPr>
              <a:t>van de zorgverstrekkers</a:t>
            </a:r>
            <a:endParaRPr lang="nl-BE" altLang="en-US" dirty="0" smtClean="0">
              <a:sym typeface="Arial" charset="0"/>
            </a:endParaRPr>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3</a:t>
            </a:fld>
            <a:r>
              <a:rPr lang="fr-BE" smtClean="0"/>
              <a:t> -</a:t>
            </a:r>
            <a:endParaRPr lang="fr-BE" dirty="0"/>
          </a:p>
        </p:txBody>
      </p:sp>
      <p:sp>
        <p:nvSpPr>
          <p:cNvPr id="2" name="Date Placeholder 1"/>
          <p:cNvSpPr>
            <a:spLocks noGrp="1"/>
          </p:cNvSpPr>
          <p:nvPr>
            <p:ph type="dt" sz="half" idx="2"/>
          </p:nvPr>
        </p:nvSpPr>
        <p:spPr/>
        <p:txBody>
          <a:bodyPr/>
          <a:lstStyle/>
          <a:p>
            <a:r>
              <a:rPr lang="fr-FR" smtClean="0"/>
              <a:t>23/02/2018</a:t>
            </a:r>
            <a:endParaRPr lang="fr-BE" dirty="0"/>
          </a:p>
        </p:txBody>
      </p:sp>
    </p:spTree>
    <p:extLst>
      <p:ext uri="{BB962C8B-B14F-4D97-AF65-F5344CB8AC3E}">
        <p14:creationId xmlns:p14="http://schemas.microsoft.com/office/powerpoint/2010/main" val="27578001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323" y="989799"/>
            <a:ext cx="720080" cy="720080"/>
          </a:xfrm>
          <a:prstGeom prst="rect">
            <a:avLst/>
          </a:prstGeom>
        </p:spPr>
      </p:pic>
      <p:sp>
        <p:nvSpPr>
          <p:cNvPr id="33794" name="Oval 3"/>
          <p:cNvSpPr>
            <a:spLocks noChangeArrowheads="1"/>
          </p:cNvSpPr>
          <p:nvPr/>
        </p:nvSpPr>
        <p:spPr bwMode="auto">
          <a:xfrm>
            <a:off x="6657975" y="2159000"/>
            <a:ext cx="433388"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795" name="Line 4"/>
          <p:cNvSpPr>
            <a:spLocks noChangeShapeType="1"/>
          </p:cNvSpPr>
          <p:nvPr/>
        </p:nvSpPr>
        <p:spPr bwMode="auto">
          <a:xfrm>
            <a:off x="6081713" y="22320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6" name="Line 5"/>
          <p:cNvSpPr>
            <a:spLocks noChangeShapeType="1"/>
          </p:cNvSpPr>
          <p:nvPr/>
        </p:nvSpPr>
        <p:spPr bwMode="auto">
          <a:xfrm flipH="1">
            <a:off x="6657975" y="25908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7" name="Line 6"/>
          <p:cNvSpPr>
            <a:spLocks noChangeShapeType="1"/>
          </p:cNvSpPr>
          <p:nvPr/>
        </p:nvSpPr>
        <p:spPr bwMode="auto">
          <a:xfrm>
            <a:off x="7019925" y="2519363"/>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8" name="Line 7"/>
          <p:cNvSpPr>
            <a:spLocks noChangeShapeType="1"/>
          </p:cNvSpPr>
          <p:nvPr/>
        </p:nvSpPr>
        <p:spPr bwMode="auto">
          <a:xfrm flipV="1">
            <a:off x="7091363" y="2020888"/>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9" name="Line 8"/>
          <p:cNvSpPr>
            <a:spLocks noChangeShapeType="1"/>
          </p:cNvSpPr>
          <p:nvPr/>
        </p:nvSpPr>
        <p:spPr bwMode="auto">
          <a:xfrm flipH="1" flipV="1">
            <a:off x="6804025" y="1916113"/>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0"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1"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2"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3"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4"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5"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6" name="Oval 15"/>
          <p:cNvSpPr>
            <a:spLocks noChangeArrowheads="1"/>
          </p:cNvSpPr>
          <p:nvPr/>
        </p:nvSpPr>
        <p:spPr bwMode="auto">
          <a:xfrm>
            <a:off x="2997200" y="5143500"/>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7" name="Line 16"/>
          <p:cNvSpPr>
            <a:spLocks noChangeShapeType="1"/>
          </p:cNvSpPr>
          <p:nvPr/>
        </p:nvSpPr>
        <p:spPr bwMode="auto">
          <a:xfrm>
            <a:off x="2420938" y="52165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8" name="Line 17"/>
          <p:cNvSpPr>
            <a:spLocks noChangeShapeType="1"/>
          </p:cNvSpPr>
          <p:nvPr/>
        </p:nvSpPr>
        <p:spPr bwMode="auto">
          <a:xfrm flipH="1">
            <a:off x="2949575" y="5527675"/>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9" name="Line 18"/>
          <p:cNvSpPr>
            <a:spLocks noChangeShapeType="1"/>
          </p:cNvSpPr>
          <p:nvPr/>
        </p:nvSpPr>
        <p:spPr bwMode="auto">
          <a:xfrm>
            <a:off x="3348038"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0" name="Line 19"/>
          <p:cNvSpPr>
            <a:spLocks noChangeShapeType="1"/>
          </p:cNvSpPr>
          <p:nvPr/>
        </p:nvSpPr>
        <p:spPr bwMode="auto">
          <a:xfrm flipV="1">
            <a:off x="3448050" y="5262563"/>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1" name="Line 20"/>
          <p:cNvSpPr>
            <a:spLocks noChangeShapeType="1"/>
          </p:cNvSpPr>
          <p:nvPr/>
        </p:nvSpPr>
        <p:spPr bwMode="auto">
          <a:xfrm flipV="1">
            <a:off x="3213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2" name="Line 21"/>
          <p:cNvSpPr>
            <a:spLocks noChangeShapeType="1"/>
          </p:cNvSpPr>
          <p:nvPr/>
        </p:nvSpPr>
        <p:spPr bwMode="auto">
          <a:xfrm flipV="1">
            <a:off x="3360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3" name="Line 22"/>
          <p:cNvSpPr>
            <a:spLocks noChangeShapeType="1"/>
          </p:cNvSpPr>
          <p:nvPr/>
        </p:nvSpPr>
        <p:spPr bwMode="auto">
          <a:xfrm flipH="1" flipV="1">
            <a:off x="5076825" y="3557588"/>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4" name="Line 23"/>
          <p:cNvSpPr>
            <a:spLocks noChangeShapeType="1"/>
          </p:cNvSpPr>
          <p:nvPr/>
        </p:nvSpPr>
        <p:spPr bwMode="auto">
          <a:xfrm flipH="1">
            <a:off x="5008563"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5" name="Text Box 25"/>
          <p:cNvSpPr txBox="1">
            <a:spLocks noChangeArrowheads="1"/>
          </p:cNvSpPr>
          <p:nvPr/>
        </p:nvSpPr>
        <p:spPr bwMode="auto">
          <a:xfrm>
            <a:off x="6656388" y="2168525"/>
            <a:ext cx="430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800">
                <a:solidFill>
                  <a:srgbClr val="000000"/>
                </a:solidFill>
                <a:sym typeface="Arial" charset="0"/>
              </a:rPr>
              <a:t>A</a:t>
            </a:r>
          </a:p>
        </p:txBody>
      </p:sp>
      <p:sp>
        <p:nvSpPr>
          <p:cNvPr id="33816"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C</a:t>
            </a:r>
          </a:p>
        </p:txBody>
      </p:sp>
      <p:sp>
        <p:nvSpPr>
          <p:cNvPr id="33817" name="Text Box 27"/>
          <p:cNvSpPr txBox="1">
            <a:spLocks noChangeArrowheads="1"/>
          </p:cNvSpPr>
          <p:nvPr/>
        </p:nvSpPr>
        <p:spPr bwMode="auto">
          <a:xfrm>
            <a:off x="3052763" y="5173663"/>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B</a:t>
            </a:r>
          </a:p>
        </p:txBody>
      </p:sp>
      <p:cxnSp>
        <p:nvCxnSpPr>
          <p:cNvPr id="33818" name="Straight Connector 2"/>
          <p:cNvCxnSpPr>
            <a:cxnSpLocks noChangeShapeType="1"/>
          </p:cNvCxnSpPr>
          <p:nvPr/>
        </p:nvCxnSpPr>
        <p:spPr bwMode="auto">
          <a:xfrm>
            <a:off x="2420938" y="4113213"/>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3819" name="TextBox 74"/>
          <p:cNvSpPr txBox="1">
            <a:spLocks noChangeArrowheads="1"/>
          </p:cNvSpPr>
          <p:nvPr/>
        </p:nvSpPr>
        <p:spPr bwMode="auto">
          <a:xfrm>
            <a:off x="1797050" y="3362325"/>
            <a:ext cx="1357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en-US" altLang="en-US" sz="2000" b="1">
                <a:solidFill>
                  <a:srgbClr val="00B0F0"/>
                </a:solidFill>
                <a:latin typeface="Consolas" pitchFamily="49" charset="0"/>
              </a:rPr>
              <a:t>InterMed</a:t>
            </a:r>
          </a:p>
          <a:p>
            <a:pPr algn="ctr" eaLnBrk="0" hangingPunct="0">
              <a:buSzPct val="100000"/>
            </a:pPr>
            <a:r>
              <a:rPr lang="en-US" altLang="en-US" sz="2000" b="1">
                <a:solidFill>
                  <a:srgbClr val="00B0F0"/>
                </a:solidFill>
                <a:latin typeface="Consolas" pitchFamily="49" charset="0"/>
              </a:rPr>
              <a:t>BruSafe</a:t>
            </a:r>
          </a:p>
        </p:txBody>
      </p:sp>
      <p:cxnSp>
        <p:nvCxnSpPr>
          <p:cNvPr id="33820" name="Straight Connector 11"/>
          <p:cNvCxnSpPr>
            <a:cxnSpLocks noChangeShapeType="1"/>
          </p:cNvCxnSpPr>
          <p:nvPr/>
        </p:nvCxnSpPr>
        <p:spPr bwMode="auto">
          <a:xfrm>
            <a:off x="1028700"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1" name="Straight Connector 13"/>
          <p:cNvCxnSpPr>
            <a:cxnSpLocks noChangeShapeType="1"/>
          </p:cNvCxnSpPr>
          <p:nvPr/>
        </p:nvCxnSpPr>
        <p:spPr bwMode="auto">
          <a:xfrm>
            <a:off x="990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2" name="Straight Connector 15"/>
          <p:cNvCxnSpPr>
            <a:cxnSpLocks noChangeShapeType="1"/>
          </p:cNvCxnSpPr>
          <p:nvPr/>
        </p:nvCxnSpPr>
        <p:spPr bwMode="auto">
          <a:xfrm flipV="1">
            <a:off x="990600" y="3911600"/>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3" name="Straight Connector 17"/>
          <p:cNvCxnSpPr>
            <a:cxnSpLocks noChangeShapeType="1"/>
          </p:cNvCxnSpPr>
          <p:nvPr/>
        </p:nvCxnSpPr>
        <p:spPr bwMode="auto">
          <a:xfrm flipV="1">
            <a:off x="2420938" y="1933575"/>
            <a:ext cx="504329" cy="2619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4" name="Straight Connector 19"/>
          <p:cNvCxnSpPr>
            <a:cxnSpLocks noChangeShapeType="1"/>
            <a:stCxn id="33829" idx="0"/>
          </p:cNvCxnSpPr>
          <p:nvPr/>
        </p:nvCxnSpPr>
        <p:spPr bwMode="auto">
          <a:xfrm flipH="1" flipV="1">
            <a:off x="3052763" y="2037556"/>
            <a:ext cx="263823" cy="61039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5" name="Straight Connector 21"/>
          <p:cNvCxnSpPr>
            <a:cxnSpLocks noChangeShapeType="1"/>
            <a:stCxn id="33828" idx="3"/>
          </p:cNvCxnSpPr>
          <p:nvPr/>
        </p:nvCxnSpPr>
        <p:spPr bwMode="auto">
          <a:xfrm flipV="1">
            <a:off x="2138363" y="1846262"/>
            <a:ext cx="615156" cy="17462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3952875"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fontAlgn="auto">
              <a:spcBef>
                <a:spcPts val="0"/>
              </a:spcBef>
              <a:spcAft>
                <a:spcPts val="0"/>
              </a:spcAft>
              <a:defRPr/>
            </a:pPr>
            <a:endParaRPr lang="nl-BE">
              <a:latin typeface="+mn-lt"/>
              <a:cs typeface="+mn-cs"/>
            </a:endParaRPr>
          </a:p>
        </p:txBody>
      </p:sp>
      <p:pic>
        <p:nvPicPr>
          <p:cNvPr id="3382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62263" y="1603375"/>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8113" y="1655763"/>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9"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25267" y="2647950"/>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0" name="Picture 5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11647" y="2305844"/>
            <a:ext cx="912812"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1" name="Picture 5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2600" y="3990975"/>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2" name="Picture 6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2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3" name="Picture 6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3713" y="2571750"/>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4" name="Picture 6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68625" y="418147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5" name="Picture 8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84375"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6" name="Picture 8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19375" y="55753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7" name="Picture 8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92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8" name="Picture 8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52863" y="49085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9" name="Picture 8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64225"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0" name="Picture 8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92888" y="13398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1" name="Picture 8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67625"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2" name="Picture 9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23163" y="266700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3" name="Picture 9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38875" y="26733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4" name="Picture 9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740650" y="520065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5" name="Picture 9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94600" y="43386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6" name="Picture 9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84988" y="38290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7" name="Picture 9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81688" y="4732338"/>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8" name="Picture 9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9" name="Pictur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06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nl-BE" dirty="0">
                <a:solidFill>
                  <a:srgbClr val="77C9F2"/>
                </a:solidFill>
                <a:latin typeface="+mj-lt"/>
              </a:rPr>
              <a:t>Extramurale gegevens: </a:t>
            </a:r>
            <a:r>
              <a:rPr lang="nl-BE" dirty="0" smtClean="0">
                <a:solidFill>
                  <a:srgbClr val="77C9F2"/>
                </a:solidFill>
                <a:latin typeface="+mj-lt"/>
              </a:rPr>
              <a:t>kluizen</a:t>
            </a:r>
            <a:endParaRPr lang="fr-BE" dirty="0">
              <a:solidFill>
                <a:srgbClr val="77C9F2"/>
              </a:solidFill>
              <a:latin typeface="+mj-lt"/>
            </a:endParaRPr>
          </a:p>
        </p:txBody>
      </p:sp>
      <p:cxnSp>
        <p:nvCxnSpPr>
          <p:cNvPr id="67" name="Straight Connector 21"/>
          <p:cNvCxnSpPr>
            <a:cxnSpLocks noChangeShapeType="1"/>
            <a:stCxn id="61" idx="3"/>
          </p:cNvCxnSpPr>
          <p:nvPr/>
        </p:nvCxnSpPr>
        <p:spPr bwMode="auto">
          <a:xfrm>
            <a:off x="2498403" y="1349839"/>
            <a:ext cx="255116" cy="25353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30</a:t>
            </a:fld>
            <a:r>
              <a:rPr lang="fr-BE" smtClean="0"/>
              <a:t> -</a:t>
            </a:r>
            <a:endParaRPr lang="fr-BE" dirty="0"/>
          </a:p>
        </p:txBody>
      </p:sp>
      <p:sp>
        <p:nvSpPr>
          <p:cNvPr id="3" name="Date Placeholder 2"/>
          <p:cNvSpPr>
            <a:spLocks noGrp="1"/>
          </p:cNvSpPr>
          <p:nvPr>
            <p:ph type="dt" sz="half" idx="2"/>
          </p:nvPr>
        </p:nvSpPr>
        <p:spPr/>
        <p:txBody>
          <a:bodyPr/>
          <a:lstStyle/>
          <a:p>
            <a:r>
              <a:rPr lang="fr-FR" smtClean="0"/>
              <a:t>23/02/2018</a:t>
            </a:r>
            <a:endParaRPr lang="fr-BE" dirty="0"/>
          </a:p>
        </p:txBody>
      </p:sp>
    </p:spTree>
    <p:extLst>
      <p:ext uri="{BB962C8B-B14F-4D97-AF65-F5344CB8AC3E}">
        <p14:creationId xmlns:p14="http://schemas.microsoft.com/office/powerpoint/2010/main" val="3000282122"/>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067944" y="332656"/>
            <a:ext cx="4645162" cy="5853113"/>
          </a:xfrm>
        </p:spPr>
      </p:pic>
      <p:sp>
        <p:nvSpPr>
          <p:cNvPr id="9" name="Text Placeholder 8"/>
          <p:cNvSpPr>
            <a:spLocks noGrp="1"/>
          </p:cNvSpPr>
          <p:nvPr>
            <p:ph type="body" sz="half" idx="2"/>
          </p:nvPr>
        </p:nvSpPr>
        <p:spPr>
          <a:xfrm>
            <a:off x="467544" y="1844824"/>
            <a:ext cx="3008313" cy="4691063"/>
          </a:xfrm>
        </p:spPr>
        <p:txBody>
          <a:bodyPr rtlCol="0">
            <a:normAutofit/>
          </a:bodyPr>
          <a:lstStyle/>
          <a:p>
            <a:pPr eaLnBrk="1" fontAlgn="auto" hangingPunct="1">
              <a:spcAft>
                <a:spcPts val="0"/>
              </a:spcAft>
              <a:buFont typeface="Arial" pitchFamily="34" charset="0"/>
              <a:buNone/>
              <a:defRPr/>
            </a:pPr>
            <a:r>
              <a:rPr lang="nl-BE" sz="2000" dirty="0" smtClean="0"/>
              <a:t>Delen van gegevens</a:t>
            </a:r>
          </a:p>
          <a:p>
            <a:pPr marL="285750" indent="-285750" eaLnBrk="1" fontAlgn="auto" hangingPunct="1">
              <a:spcAft>
                <a:spcPts val="0"/>
              </a:spcAft>
              <a:buFont typeface="Arial" pitchFamily="34" charset="0"/>
              <a:buChar char="•"/>
              <a:defRPr/>
            </a:pPr>
            <a:r>
              <a:rPr lang="nl-BE" sz="2000" dirty="0" smtClean="0"/>
              <a:t>elke actor houdt zijn eigen dossier bij</a:t>
            </a:r>
          </a:p>
          <a:p>
            <a:pPr marL="285750" indent="-285750" eaLnBrk="1" fontAlgn="auto" hangingPunct="1">
              <a:spcAft>
                <a:spcPts val="0"/>
              </a:spcAft>
              <a:buFont typeface="Arial" pitchFamily="34" charset="0"/>
              <a:buChar char="•"/>
              <a:defRPr/>
            </a:pPr>
            <a:r>
              <a:rPr lang="nl-BE" sz="2000" dirty="0" smtClean="0"/>
              <a:t>maar kan bepaalde onderdelen ervan delen met andere actoren</a:t>
            </a:r>
          </a:p>
          <a:p>
            <a:pPr eaLnBrk="1" fontAlgn="auto" hangingPunct="1">
              <a:spcAft>
                <a:spcPts val="0"/>
              </a:spcAft>
              <a:buFont typeface="Arial" pitchFamily="34" charset="0"/>
              <a:buNone/>
              <a:defRPr/>
            </a:pPr>
            <a:r>
              <a:rPr lang="nl-BE" sz="2000" dirty="0" smtClean="0"/>
              <a:t>Voorbeelden</a:t>
            </a:r>
          </a:p>
          <a:p>
            <a:pPr marL="285750" lvl="1" indent="-285750" eaLnBrk="1" fontAlgn="auto" hangingPunct="1">
              <a:spcAft>
                <a:spcPts val="0"/>
              </a:spcAft>
              <a:buFont typeface="Arial" pitchFamily="34" charset="0"/>
              <a:buChar char="•"/>
              <a:defRPr/>
            </a:pPr>
            <a:r>
              <a:rPr lang="nl-BE" sz="2000" dirty="0"/>
              <a:t>medicatieschema</a:t>
            </a:r>
          </a:p>
          <a:p>
            <a:pPr marL="285750" lvl="1" indent="-285750" eaLnBrk="1" fontAlgn="auto" hangingPunct="1">
              <a:spcAft>
                <a:spcPts val="0"/>
              </a:spcAft>
              <a:buFont typeface="Arial" pitchFamily="34" charset="0"/>
              <a:buChar char="•"/>
              <a:defRPr/>
            </a:pPr>
            <a:r>
              <a:rPr lang="nl-BE" sz="2000" dirty="0" err="1"/>
              <a:t>SumEHR</a:t>
            </a:r>
            <a:endParaRPr lang="nl-BE" sz="2000" dirty="0"/>
          </a:p>
          <a:p>
            <a:pPr marL="285750" lvl="1" indent="-285750" eaLnBrk="1" fontAlgn="auto" hangingPunct="1">
              <a:spcAft>
                <a:spcPts val="0"/>
              </a:spcAft>
              <a:buFont typeface="Arial" pitchFamily="34" charset="0"/>
              <a:buChar char="•"/>
              <a:defRPr/>
            </a:pPr>
            <a:r>
              <a:rPr lang="nl-BE" sz="2000" dirty="0"/>
              <a:t>parameters</a:t>
            </a:r>
          </a:p>
          <a:p>
            <a:pPr marL="285750" lvl="1" indent="-285750" eaLnBrk="1" fontAlgn="auto" hangingPunct="1">
              <a:spcAft>
                <a:spcPts val="0"/>
              </a:spcAft>
              <a:buFont typeface="Arial" pitchFamily="34" charset="0"/>
              <a:buChar char="•"/>
              <a:defRPr/>
            </a:pPr>
            <a:r>
              <a:rPr lang="nl-BE" sz="2000" dirty="0"/>
              <a:t>journaal</a:t>
            </a:r>
          </a:p>
          <a:p>
            <a:pPr marL="285750" lvl="1" indent="-285750" eaLnBrk="1" fontAlgn="auto" hangingPunct="1">
              <a:spcAft>
                <a:spcPts val="0"/>
              </a:spcAft>
              <a:buFont typeface="Arial" pitchFamily="34" charset="0"/>
              <a:buChar char="•"/>
              <a:defRPr/>
            </a:pPr>
            <a:r>
              <a:rPr lang="nl-BE" sz="2000" dirty="0"/>
              <a:t> …</a:t>
            </a:r>
            <a:endParaRPr lang="en-US" sz="2000" dirty="0"/>
          </a:p>
          <a:p>
            <a:pPr eaLnBrk="1" fontAlgn="auto" hangingPunct="1">
              <a:spcAft>
                <a:spcPts val="0"/>
              </a:spcAft>
              <a:buFont typeface="Arial" pitchFamily="34" charset="0"/>
              <a:buNone/>
              <a:defRPr/>
            </a:pPr>
            <a:endParaRPr lang="en-US" dirty="0"/>
          </a:p>
        </p:txBody>
      </p:sp>
      <p:pic>
        <p:nvPicPr>
          <p:cNvPr id="348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125538"/>
            <a:ext cx="2005013"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31</a:t>
            </a:fld>
            <a:r>
              <a:rPr lang="fr-BE" smtClean="0"/>
              <a:t> -</a:t>
            </a:r>
            <a:endParaRPr lang="fr-BE" dirty="0"/>
          </a:p>
        </p:txBody>
      </p:sp>
      <p:sp>
        <p:nvSpPr>
          <p:cNvPr id="2" name="Date Placeholder 1"/>
          <p:cNvSpPr>
            <a:spLocks noGrp="1"/>
          </p:cNvSpPr>
          <p:nvPr>
            <p:ph type="dt" sz="half" idx="10"/>
          </p:nvPr>
        </p:nvSpPr>
        <p:spPr/>
        <p:txBody>
          <a:bodyPr/>
          <a:lstStyle/>
          <a:p>
            <a:r>
              <a:rPr lang="fr-FR" smtClean="0"/>
              <a:t>23/02/2018</a:t>
            </a:r>
            <a:endParaRPr lang="fr-BE" dirty="0"/>
          </a:p>
        </p:txBody>
      </p:sp>
    </p:spTree>
    <p:extLst>
      <p:ext uri="{BB962C8B-B14F-4D97-AF65-F5344CB8AC3E}">
        <p14:creationId xmlns:p14="http://schemas.microsoft.com/office/powerpoint/2010/main" val="29898857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467544" y="1844824"/>
            <a:ext cx="3008313" cy="4691063"/>
          </a:xfrm>
        </p:spPr>
        <p:txBody>
          <a:bodyPr rtlCol="0">
            <a:normAutofit/>
          </a:bodyPr>
          <a:lstStyle/>
          <a:p>
            <a:pPr>
              <a:defRPr/>
            </a:pPr>
            <a:r>
              <a:rPr lang="nl-BE" sz="2000" dirty="0"/>
              <a:t>Toegang voor</a:t>
            </a:r>
            <a:br>
              <a:rPr lang="nl-BE" sz="2000" dirty="0"/>
            </a:br>
            <a:r>
              <a:rPr lang="nl-BE" sz="2000" dirty="0"/>
              <a:t>zorgverstrekkers</a:t>
            </a:r>
          </a:p>
          <a:p>
            <a:pPr marL="285750" indent="-285750">
              <a:buFont typeface="Arial" pitchFamily="34" charset="0"/>
              <a:buChar char="•"/>
              <a:defRPr/>
            </a:pPr>
            <a:r>
              <a:rPr lang="nl-BE" sz="2000" dirty="0"/>
              <a:t>met een “zorgrelatie”</a:t>
            </a:r>
          </a:p>
          <a:p>
            <a:pPr marL="285750" indent="-285750">
              <a:buFont typeface="Arial" pitchFamily="34" charset="0"/>
              <a:buChar char="•"/>
              <a:defRPr/>
            </a:pPr>
            <a:r>
              <a:rPr lang="nl-BE" sz="2000" dirty="0"/>
              <a:t>afhankelijk van hun rol</a:t>
            </a:r>
          </a:p>
          <a:p>
            <a:pPr>
              <a:defRPr/>
            </a:pPr>
            <a:r>
              <a:rPr lang="nl-BE" sz="2000" dirty="0"/>
              <a:t>Geen toegang voor</a:t>
            </a:r>
          </a:p>
          <a:p>
            <a:pPr marL="285750" indent="-285750">
              <a:buFont typeface="Arial" pitchFamily="34" charset="0"/>
              <a:buChar char="•"/>
              <a:defRPr/>
            </a:pPr>
            <a:r>
              <a:rPr lang="nl-BE" sz="2000" dirty="0"/>
              <a:t>IT-administrators, </a:t>
            </a:r>
            <a:r>
              <a:rPr lang="nl-BE" sz="2000" dirty="0" err="1"/>
              <a:t>hoster</a:t>
            </a:r>
            <a:r>
              <a:rPr lang="nl-BE" sz="2000" dirty="0"/>
              <a:t>,..</a:t>
            </a:r>
          </a:p>
          <a:p>
            <a:pPr marL="285750" indent="-285750">
              <a:buFont typeface="Arial" pitchFamily="34" charset="0"/>
              <a:buChar char="•"/>
              <a:defRPr/>
            </a:pPr>
            <a:r>
              <a:rPr lang="nl-BE" sz="2000" dirty="0">
                <a:solidFill>
                  <a:srgbClr val="087670"/>
                </a:solidFill>
              </a:rPr>
              <a:t>eHealth</a:t>
            </a:r>
            <a:r>
              <a:rPr lang="nl-BE" sz="2000" dirty="0"/>
              <a:t>-platform</a:t>
            </a:r>
          </a:p>
          <a:p>
            <a:pPr marL="285750" indent="-285750">
              <a:buFont typeface="Arial" pitchFamily="34" charset="0"/>
              <a:buChar char="•"/>
              <a:defRPr/>
            </a:pPr>
            <a:r>
              <a:rPr lang="nl-BE" sz="2000" dirty="0"/>
              <a:t>overheid</a:t>
            </a:r>
          </a:p>
          <a:p>
            <a:pPr marL="285750" indent="-285750">
              <a:buFont typeface="Arial" pitchFamily="34" charset="0"/>
              <a:buChar char="•"/>
              <a:defRPr/>
            </a:pPr>
            <a:r>
              <a:rPr lang="nl-BE" sz="2000" dirty="0"/>
              <a:t>zonder de actieve medewerking van de </a:t>
            </a:r>
            <a:br>
              <a:rPr lang="nl-BE" sz="2000" dirty="0"/>
            </a:br>
            <a:r>
              <a:rPr lang="nl-BE" sz="2000" dirty="0"/>
              <a:t>houder van de 2e sleutel </a:t>
            </a:r>
            <a:endParaRPr lang="en-US" sz="2000" dirty="0"/>
          </a:p>
          <a:p>
            <a:pPr eaLnBrk="1" fontAlgn="auto" hangingPunct="1">
              <a:spcAft>
                <a:spcPts val="0"/>
              </a:spcAft>
              <a:buFont typeface="Arial" pitchFamily="34" charset="0"/>
              <a:buNone/>
              <a:defRPr/>
            </a:pPr>
            <a:endParaRPr lang="en-US" sz="2000" dirty="0"/>
          </a:p>
        </p:txBody>
      </p:sp>
      <p:pic>
        <p:nvPicPr>
          <p:cNvPr id="348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125538"/>
            <a:ext cx="2005013"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959286" y="273050"/>
            <a:ext cx="4645162" cy="5853113"/>
          </a:xfrm>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32</a:t>
            </a:fld>
            <a:r>
              <a:rPr lang="fr-BE" smtClean="0"/>
              <a:t> -</a:t>
            </a:r>
            <a:endParaRPr lang="fr-BE" dirty="0"/>
          </a:p>
        </p:txBody>
      </p:sp>
      <p:sp>
        <p:nvSpPr>
          <p:cNvPr id="2" name="Date Placeholder 1"/>
          <p:cNvSpPr>
            <a:spLocks noGrp="1"/>
          </p:cNvSpPr>
          <p:nvPr>
            <p:ph type="dt" sz="half" idx="10"/>
          </p:nvPr>
        </p:nvSpPr>
        <p:spPr/>
        <p:txBody>
          <a:bodyPr/>
          <a:lstStyle/>
          <a:p>
            <a:r>
              <a:rPr lang="fr-FR" smtClean="0"/>
              <a:t>23/02/2018</a:t>
            </a:r>
            <a:endParaRPr lang="fr-BE" dirty="0"/>
          </a:p>
        </p:txBody>
      </p:sp>
    </p:spTree>
    <p:extLst>
      <p:ext uri="{BB962C8B-B14F-4D97-AF65-F5344CB8AC3E}">
        <p14:creationId xmlns:p14="http://schemas.microsoft.com/office/powerpoint/2010/main" val="37759048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mtClean="0"/>
              <a:t>Acties 5 &amp; 6 : Hubs &amp; Metahub</a:t>
            </a:r>
            <a:endParaRPr lang="nl-BE" dirty="0"/>
          </a:p>
        </p:txBody>
      </p:sp>
      <p:sp>
        <p:nvSpPr>
          <p:cNvPr id="4099" name="Rectangle 3"/>
          <p:cNvSpPr>
            <a:spLocks noGrp="1" noChangeArrowheads="1"/>
          </p:cNvSpPr>
          <p:nvPr>
            <p:ph idx="1"/>
          </p:nvPr>
        </p:nvSpPr>
        <p:spPr/>
        <p:txBody>
          <a:bodyPr>
            <a:normAutofit lnSpcReduction="10000"/>
          </a:bodyPr>
          <a:lstStyle/>
          <a:p>
            <a:r>
              <a:rPr lang="nl-BE" dirty="0" smtClean="0"/>
              <a:t>Situatie 2017</a:t>
            </a:r>
          </a:p>
          <a:p>
            <a:pPr lvl="1"/>
            <a:r>
              <a:rPr lang="nl-BE" dirty="0" smtClean="0"/>
              <a:t>systeem voor het delen van gegevens en documenten voor de algemene en psychiatrische ziekenhuizen via de 5 hubs</a:t>
            </a:r>
          </a:p>
          <a:p>
            <a:pPr lvl="2"/>
            <a:r>
              <a:rPr lang="nl-BE" dirty="0" smtClean="0"/>
              <a:t>Collaboratief Zorgplatform (</a:t>
            </a:r>
            <a:r>
              <a:rPr lang="nl-BE" dirty="0" err="1" smtClean="0"/>
              <a:t>Cozo</a:t>
            </a:r>
            <a:r>
              <a:rPr lang="nl-BE" dirty="0" smtClean="0"/>
              <a:t>)</a:t>
            </a:r>
          </a:p>
          <a:p>
            <a:pPr lvl="2"/>
            <a:r>
              <a:rPr lang="nl-BE" dirty="0" smtClean="0"/>
              <a:t>Antwerpse Regionale Hub (ARH)</a:t>
            </a:r>
          </a:p>
          <a:p>
            <a:pPr lvl="2"/>
            <a:r>
              <a:rPr lang="nl-BE" dirty="0" smtClean="0"/>
              <a:t>Vlaams Ziekenhuisnetwerk KU Leuven (VZN)</a:t>
            </a:r>
          </a:p>
          <a:p>
            <a:pPr lvl="2"/>
            <a:r>
              <a:rPr lang="nl-BE" dirty="0" err="1" smtClean="0"/>
              <a:t>Réseau</a:t>
            </a:r>
            <a:r>
              <a:rPr lang="nl-BE" dirty="0" smtClean="0"/>
              <a:t> Santé Wallon (RSW)</a:t>
            </a:r>
          </a:p>
          <a:p>
            <a:pPr lvl="2"/>
            <a:r>
              <a:rPr lang="nl-BE" dirty="0" err="1" smtClean="0"/>
              <a:t>Réseau</a:t>
            </a:r>
            <a:r>
              <a:rPr lang="nl-BE" dirty="0" smtClean="0"/>
              <a:t> Santé </a:t>
            </a:r>
            <a:r>
              <a:rPr lang="nl-BE" dirty="0" err="1" smtClean="0"/>
              <a:t>Bruxellois</a:t>
            </a:r>
            <a:r>
              <a:rPr lang="nl-BE" dirty="0" smtClean="0"/>
              <a:t> (RSB)</a:t>
            </a:r>
          </a:p>
          <a:p>
            <a:pPr lvl="1"/>
            <a:r>
              <a:rPr lang="nl-BE" dirty="0" smtClean="0"/>
              <a:t>verwijzing naar de documenten van de eerste lijn (</a:t>
            </a:r>
            <a:r>
              <a:rPr lang="nl-BE" dirty="0" err="1" smtClean="0"/>
              <a:t>SumEHR</a:t>
            </a:r>
            <a:r>
              <a:rPr lang="nl-BE" dirty="0" smtClean="0"/>
              <a:t>, medicatieschema, ...) via de 3 ‘gezondheidskluizen’ / </a:t>
            </a:r>
            <a:r>
              <a:rPr lang="nl-BE" dirty="0" err="1" smtClean="0"/>
              <a:t>metahub</a:t>
            </a:r>
            <a:endParaRPr lang="nl-BE" dirty="0" smtClean="0"/>
          </a:p>
          <a:p>
            <a:pPr lvl="2"/>
            <a:r>
              <a:rPr lang="nl-BE" dirty="0" smtClean="0"/>
              <a:t>Vitalink</a:t>
            </a:r>
          </a:p>
          <a:p>
            <a:pPr lvl="2"/>
            <a:r>
              <a:rPr lang="nl-BE" dirty="0" err="1" smtClean="0"/>
              <a:t>InterMed</a:t>
            </a:r>
            <a:endParaRPr lang="nl-BE" dirty="0" smtClean="0"/>
          </a:p>
          <a:p>
            <a:pPr lvl="2"/>
            <a:r>
              <a:rPr lang="nl-BE" dirty="0" err="1" smtClean="0"/>
              <a:t>BruSafe</a:t>
            </a:r>
            <a:endParaRPr lang="nl-BE" dirty="0" smtClean="0"/>
          </a:p>
          <a:p>
            <a:pPr lvl="2"/>
            <a:endParaRPr lang="nl-BE" dirty="0" smtClean="0"/>
          </a:p>
          <a:p>
            <a:pPr lvl="2"/>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6" name="Date Placeholder 5"/>
          <p:cNvSpPr>
            <a:spLocks noGrp="1"/>
          </p:cNvSpPr>
          <p:nvPr>
            <p:ph type="dt" sz="half" idx="2"/>
          </p:nvPr>
        </p:nvSpPr>
        <p:spPr/>
        <p:txBody>
          <a:bodyPr/>
          <a:lstStyle/>
          <a:p>
            <a:r>
              <a:rPr lang="fr-FR" smtClean="0"/>
              <a:t>23/02/2018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33</a:t>
            </a:fld>
            <a:r>
              <a:rPr lang="fr-BE" smtClean="0"/>
              <a:t> -</a:t>
            </a:r>
            <a:endParaRPr lang="fr-BE" dirty="0"/>
          </a:p>
        </p:txBody>
      </p:sp>
    </p:spTree>
    <p:extLst>
      <p:ext uri="{BB962C8B-B14F-4D97-AF65-F5344CB8AC3E}">
        <p14:creationId xmlns:p14="http://schemas.microsoft.com/office/powerpoint/2010/main" val="2323846816"/>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Toegangsmatrix</a:t>
            </a:r>
            <a:endParaRPr lang="nl-BE" dirty="0"/>
          </a:p>
        </p:txBody>
      </p:sp>
      <p:sp>
        <p:nvSpPr>
          <p:cNvPr id="4099" name="Rectangle 3"/>
          <p:cNvSpPr>
            <a:spLocks noGrp="1" noChangeArrowheads="1"/>
          </p:cNvSpPr>
          <p:nvPr>
            <p:ph idx="1"/>
          </p:nvPr>
        </p:nvSpPr>
        <p:spPr/>
        <p:txBody>
          <a:bodyPr/>
          <a:lstStyle/>
          <a:p>
            <a:endParaRPr lang="nl-BE" smtClean="0"/>
          </a:p>
          <a:p>
            <a:endParaRPr lang="nl-BE" smtClean="0"/>
          </a:p>
          <a:p>
            <a:endParaRPr lang="nl-BE" smtClean="0"/>
          </a:p>
          <a:p>
            <a:endParaRPr lang="nl-BE" smtClean="0"/>
          </a:p>
          <a:p>
            <a:pPr lvl="1"/>
            <a:endParaRPr lang="nl-BE" smtClean="0"/>
          </a:p>
          <a:p>
            <a:endParaRPr lang="nl-BE" dirty="0" smtClean="0"/>
          </a:p>
        </p:txBody>
      </p:sp>
      <p:sp>
        <p:nvSpPr>
          <p:cNvPr id="8" name="Date Placeholder 7"/>
          <p:cNvSpPr>
            <a:spLocks noGrp="1"/>
          </p:cNvSpPr>
          <p:nvPr>
            <p:ph type="dt" sz="half" idx="2"/>
          </p:nvPr>
        </p:nvSpPr>
        <p:spPr>
          <a:xfrm>
            <a:off x="457200" y="6448425"/>
            <a:ext cx="2133600" cy="365125"/>
          </a:xfrm>
        </p:spPr>
        <p:txBody>
          <a:bodyPr/>
          <a:lstStyle/>
          <a:p>
            <a:r>
              <a:rPr lang="fr-FR" smtClean="0"/>
              <a:t>23/02/2018</a:t>
            </a:r>
            <a:endParaRPr lang="fr-BE" dirty="0"/>
          </a:p>
        </p:txBody>
      </p:sp>
      <p:graphicFrame>
        <p:nvGraphicFramePr>
          <p:cNvPr id="7" name="Object 6"/>
          <p:cNvGraphicFramePr>
            <a:graphicFrameLocks noChangeAspect="1"/>
          </p:cNvGraphicFramePr>
          <p:nvPr>
            <p:extLst/>
          </p:nvPr>
        </p:nvGraphicFramePr>
        <p:xfrm>
          <a:off x="150912" y="1268760"/>
          <a:ext cx="8842176" cy="4421088"/>
        </p:xfrm>
        <a:graphic>
          <a:graphicData uri="http://schemas.openxmlformats.org/presentationml/2006/ole">
            <mc:AlternateContent xmlns:mc="http://schemas.openxmlformats.org/markup-compatibility/2006">
              <mc:Choice xmlns:v="urn:schemas-microsoft-com:vml" Requires="v">
                <p:oleObj spid="_x0000_s1050" name="Worksheet" r:id="rId5" imgW="11772900" imgH="5886450" progId="Excel.Sheet.12">
                  <p:embed/>
                </p:oleObj>
              </mc:Choice>
              <mc:Fallback>
                <p:oleObj name="Worksheet" r:id="rId5" imgW="11772900" imgH="5886450" progId="Excel.Sheet.12">
                  <p:embed/>
                  <p:pic>
                    <p:nvPicPr>
                      <p:cNvPr id="7" name="Object 6"/>
                      <p:cNvPicPr/>
                      <p:nvPr/>
                    </p:nvPicPr>
                    <p:blipFill>
                      <a:blip r:embed="rId6"/>
                      <a:stretch>
                        <a:fillRect/>
                      </a:stretch>
                    </p:blipFill>
                    <p:spPr>
                      <a:xfrm>
                        <a:off x="150912" y="1268760"/>
                        <a:ext cx="8842176" cy="4421088"/>
                      </a:xfrm>
                      <a:prstGeom prst="rect">
                        <a:avLst/>
                      </a:prstGeom>
                    </p:spPr>
                  </p:pic>
                </p:oleObj>
              </mc:Fallback>
            </mc:AlternateContent>
          </a:graphicData>
        </a:graphic>
      </p:graphicFrame>
      <p:sp>
        <p:nvSpPr>
          <p:cNvPr id="10" name="Slide Number Placeholder 9"/>
          <p:cNvSpPr>
            <a:spLocks noGrp="1"/>
          </p:cNvSpPr>
          <p:nvPr>
            <p:ph type="sldNum" sz="quarter" idx="4"/>
          </p:nvPr>
        </p:nvSpPr>
        <p:spPr/>
        <p:txBody>
          <a:bodyPr/>
          <a:lstStyle/>
          <a:p>
            <a:r>
              <a:rPr lang="fr-BE" smtClean="0"/>
              <a:t>- </a:t>
            </a:r>
            <a:fld id="{30A9230E-FFBB-4CCB-ABD7-198084EDE768}" type="slidenum">
              <a:rPr lang="fr-BE" smtClean="0"/>
              <a:pPr/>
              <a:t>34</a:t>
            </a:fld>
            <a:r>
              <a:rPr lang="fr-BE" smtClean="0"/>
              <a:t> -</a:t>
            </a:r>
            <a:endParaRPr lang="fr-BE" dirty="0"/>
          </a:p>
        </p:txBody>
      </p:sp>
    </p:spTree>
    <p:extLst>
      <p:ext uri="{BB962C8B-B14F-4D97-AF65-F5344CB8AC3E}">
        <p14:creationId xmlns:p14="http://schemas.microsoft.com/office/powerpoint/2010/main" val="18094917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Acties 5 &amp; 6 : Gegevensdeling</a:t>
            </a:r>
            <a:endParaRPr lang="nl-BE" dirty="0"/>
          </a:p>
        </p:txBody>
      </p:sp>
      <p:sp>
        <p:nvSpPr>
          <p:cNvPr id="3" name="Content Placeholder 2"/>
          <p:cNvSpPr>
            <a:spLocks noGrp="1"/>
          </p:cNvSpPr>
          <p:nvPr>
            <p:ph idx="1"/>
          </p:nvPr>
        </p:nvSpPr>
        <p:spPr/>
        <p:txBody>
          <a:bodyPr/>
          <a:lstStyle/>
          <a:p>
            <a:r>
              <a:rPr lang="nl-BE" dirty="0" smtClean="0"/>
              <a:t>Systeem is operationeel en wordt intensief gebruikt</a:t>
            </a:r>
          </a:p>
          <a:p>
            <a:pPr lvl="1"/>
            <a:r>
              <a:rPr lang="nl-BE" dirty="0" smtClean="0"/>
              <a:t>permanente ondersteuning van de bevordering van de registratie van de toestemmingen</a:t>
            </a:r>
          </a:p>
          <a:p>
            <a:pPr lvl="2"/>
            <a:r>
              <a:rPr lang="nl-BE" b="1" dirty="0" smtClean="0"/>
              <a:t>7.054.215  toestemmingen op 19/02/2018</a:t>
            </a:r>
          </a:p>
          <a:p>
            <a:pPr marL="914400" lvl="2" indent="0">
              <a:buNone/>
            </a:pPr>
            <a:endParaRPr lang="nl-BE" dirty="0" smtClean="0"/>
          </a:p>
          <a:p>
            <a:pPr lvl="1"/>
            <a:r>
              <a:rPr lang="nl-BE" dirty="0" smtClean="0"/>
              <a:t>rationalisering van de modaliteiten i.v.m. de therapeutische relaties</a:t>
            </a:r>
          </a:p>
          <a:p>
            <a:pPr lvl="1"/>
            <a:endParaRPr lang="nl-BE" dirty="0" smtClean="0"/>
          </a:p>
          <a:p>
            <a:pPr lvl="1"/>
            <a:r>
              <a:rPr lang="nl-BE" dirty="0" smtClean="0"/>
              <a:t>registratie van de relaties door de huisartsen in een centrale gegevensbank</a:t>
            </a:r>
          </a:p>
          <a:p>
            <a:pPr lvl="1"/>
            <a:endParaRPr lang="nl-BE" dirty="0"/>
          </a:p>
          <a:p>
            <a:pPr lvl="1"/>
            <a:r>
              <a:rPr lang="nl-BE" dirty="0" smtClean="0"/>
              <a:t>meer dan 10 miljard transacties in 2017</a:t>
            </a:r>
          </a:p>
          <a:p>
            <a:pPr lvl="2"/>
            <a:endParaRPr lang="nl-BE" dirty="0" smtClean="0"/>
          </a:p>
          <a:p>
            <a:endParaRPr lang="nl-BE" dirty="0" smtClean="0"/>
          </a:p>
        </p:txBody>
      </p:sp>
      <p:sp>
        <p:nvSpPr>
          <p:cNvPr id="8" name="Date Placeholder 7"/>
          <p:cNvSpPr>
            <a:spLocks noGrp="1"/>
          </p:cNvSpPr>
          <p:nvPr>
            <p:ph type="dt" sz="half" idx="2"/>
          </p:nvPr>
        </p:nvSpPr>
        <p:spPr/>
        <p:txBody>
          <a:bodyPr/>
          <a:lstStyle/>
          <a:p>
            <a:r>
              <a:rPr lang="fr-FR" smtClean="0"/>
              <a:t>23/02/2018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35</a:t>
            </a:fld>
            <a:r>
              <a:rPr lang="fr-BE" smtClean="0"/>
              <a:t> -</a:t>
            </a:r>
            <a:endParaRPr lang="fr-BE" dirty="0"/>
          </a:p>
        </p:txBody>
      </p:sp>
    </p:spTree>
    <p:extLst>
      <p:ext uri="{BB962C8B-B14F-4D97-AF65-F5344CB8AC3E}">
        <p14:creationId xmlns:p14="http://schemas.microsoft.com/office/powerpoint/2010/main" val="10899679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sz="2800" dirty="0" smtClean="0"/>
              <a:t>Actie10: Toegang tot de gegevens door de patiënt</a:t>
            </a:r>
            <a:endParaRPr lang="nl-NL" sz="2800" dirty="0"/>
          </a:p>
        </p:txBody>
      </p:sp>
      <p:sp>
        <p:nvSpPr>
          <p:cNvPr id="4099" name="Rectangle 3"/>
          <p:cNvSpPr>
            <a:spLocks noGrp="1" noChangeArrowheads="1"/>
          </p:cNvSpPr>
          <p:nvPr>
            <p:ph idx="1"/>
          </p:nvPr>
        </p:nvSpPr>
        <p:spPr/>
        <p:txBody>
          <a:bodyPr>
            <a:normAutofit/>
          </a:bodyPr>
          <a:lstStyle/>
          <a:p>
            <a:r>
              <a:rPr lang="nl-NL" smtClean="0"/>
              <a:t>Doelstellingen</a:t>
            </a:r>
          </a:p>
          <a:p>
            <a:pPr lvl="1"/>
            <a:r>
              <a:rPr lang="nl-NL" smtClean="0"/>
              <a:t>het opstellen van een referentiekader voor toegangsbeheer, toegang tot en aanvulling van gezondheidsgegevens door de patiënt</a:t>
            </a:r>
          </a:p>
          <a:p>
            <a:pPr lvl="1"/>
            <a:r>
              <a:rPr lang="nl-NL" smtClean="0"/>
              <a:t>het creëren van een governance structuur die waakt over de uitvoering van het referentiekader</a:t>
            </a:r>
          </a:p>
          <a:p>
            <a:pPr lvl="1"/>
            <a:r>
              <a:rPr lang="nl-NL" smtClean="0"/>
              <a:t>het uitwerken van een communicatiestrategie om burgers/patiënten te informeren over online toegang tot gezondheidsgegevens en andere functies voor patiënten inzake gegevensdeling</a:t>
            </a:r>
          </a:p>
          <a:p>
            <a:pPr lvl="1"/>
            <a:endParaRPr lang="nl-NL" smtClean="0"/>
          </a:p>
          <a:p>
            <a:r>
              <a:rPr lang="nl-NL" smtClean="0"/>
              <a:t>Verantwoordelijke organisatie : FOD Volksgezondheid</a:t>
            </a:r>
          </a:p>
          <a:p>
            <a:endParaRPr lang="nl-BE" dirty="0" smtClean="0"/>
          </a:p>
        </p:txBody>
      </p:sp>
      <p:sp>
        <p:nvSpPr>
          <p:cNvPr id="7" name="Date Placeholder 6"/>
          <p:cNvSpPr>
            <a:spLocks noGrp="1"/>
          </p:cNvSpPr>
          <p:nvPr>
            <p:ph type="dt" sz="half" idx="2"/>
          </p:nvPr>
        </p:nvSpPr>
        <p:spPr/>
        <p:txBody>
          <a:bodyPr/>
          <a:lstStyle/>
          <a:p>
            <a:r>
              <a:rPr lang="fr-FR" smtClean="0"/>
              <a:t>23/02/2018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36</a:t>
            </a:fld>
            <a:r>
              <a:rPr lang="fr-BE" smtClean="0"/>
              <a:t> -</a:t>
            </a:r>
            <a:endParaRPr lang="fr-BE" dirty="0"/>
          </a:p>
        </p:txBody>
      </p:sp>
    </p:spTree>
    <p:extLst>
      <p:ext uri="{BB962C8B-B14F-4D97-AF65-F5344CB8AC3E}">
        <p14:creationId xmlns:p14="http://schemas.microsoft.com/office/powerpoint/2010/main" val="239987479"/>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2800" dirty="0" smtClean="0"/>
              <a:t>Actie10: Toegang tot de gegevens door de patiënt </a:t>
            </a:r>
            <a:endParaRPr lang="nl-NL" sz="2800" dirty="0"/>
          </a:p>
        </p:txBody>
      </p:sp>
      <p:sp>
        <p:nvSpPr>
          <p:cNvPr id="8" name="Content Placeholder 7"/>
          <p:cNvSpPr>
            <a:spLocks noGrp="1"/>
          </p:cNvSpPr>
          <p:nvPr>
            <p:ph idx="1"/>
          </p:nvPr>
        </p:nvSpPr>
        <p:spPr/>
        <p:txBody>
          <a:bodyPr>
            <a:normAutofit/>
          </a:bodyPr>
          <a:lstStyle/>
          <a:p>
            <a:r>
              <a:rPr lang="nl-BE" smtClean="0"/>
              <a:t>Uitdaging</a:t>
            </a:r>
          </a:p>
          <a:p>
            <a:pPr lvl="1"/>
            <a:r>
              <a:rPr lang="nl-BE" smtClean="0"/>
              <a:t>vermijden dat patiënt zijn weg moet zoeken tussen verschillende platformen voor toegang tot/aanvulling van zijn gegevens</a:t>
            </a:r>
          </a:p>
          <a:p>
            <a:pPr lvl="2"/>
            <a:r>
              <a:rPr lang="nl-BE" smtClean="0"/>
              <a:t>MyCozo</a:t>
            </a:r>
          </a:p>
          <a:p>
            <a:pPr lvl="2"/>
            <a:r>
              <a:rPr lang="nl-BE" smtClean="0"/>
              <a:t>MyNexuzHealth</a:t>
            </a:r>
          </a:p>
          <a:p>
            <a:pPr lvl="2"/>
            <a:r>
              <a:rPr lang="nl-BE" smtClean="0"/>
              <a:t>PatiëntHealthViewer Vitalink</a:t>
            </a:r>
          </a:p>
          <a:p>
            <a:pPr lvl="2"/>
            <a:r>
              <a:rPr lang="nl-BE" smtClean="0"/>
              <a:t>MyWGK</a:t>
            </a:r>
          </a:p>
          <a:p>
            <a:pPr lvl="2"/>
            <a:r>
              <a:rPr lang="nl-BE" smtClean="0"/>
              <a:t>…</a:t>
            </a:r>
          </a:p>
          <a:p>
            <a:pPr lvl="1"/>
            <a:r>
              <a:rPr lang="nl-BE" smtClean="0"/>
              <a:t>waarborg van single sign on met voldoende sterk authenticatiemiddel</a:t>
            </a:r>
            <a:endParaRPr lang="nl-BE" dirty="0" smtClean="0"/>
          </a:p>
        </p:txBody>
      </p:sp>
      <p:sp>
        <p:nvSpPr>
          <p:cNvPr id="7" name="Date Placeholder 6"/>
          <p:cNvSpPr>
            <a:spLocks noGrp="1"/>
          </p:cNvSpPr>
          <p:nvPr>
            <p:ph type="dt" sz="half" idx="2"/>
          </p:nvPr>
        </p:nvSpPr>
        <p:spPr/>
        <p:txBody>
          <a:bodyPr/>
          <a:lstStyle/>
          <a:p>
            <a:r>
              <a:rPr lang="fr-FR" smtClean="0"/>
              <a:t>23/02/2018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37</a:t>
            </a:fld>
            <a:r>
              <a:rPr lang="fr-BE" smtClean="0"/>
              <a:t> -</a:t>
            </a:r>
            <a:endParaRPr lang="fr-BE" dirty="0"/>
          </a:p>
        </p:txBody>
      </p:sp>
    </p:spTree>
    <p:extLst>
      <p:ext uri="{BB962C8B-B14F-4D97-AF65-F5344CB8AC3E}">
        <p14:creationId xmlns:p14="http://schemas.microsoft.com/office/powerpoint/2010/main" val="3068302581"/>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2800" dirty="0" smtClean="0"/>
              <a:t>Actie10: Toegang tot de gegevens door de patiënt </a:t>
            </a:r>
            <a:endParaRPr lang="fr-BE" sz="2800" dirty="0"/>
          </a:p>
        </p:txBody>
      </p:sp>
      <p:sp>
        <p:nvSpPr>
          <p:cNvPr id="3" name="Content Placeholder 2"/>
          <p:cNvSpPr>
            <a:spLocks noGrp="1"/>
          </p:cNvSpPr>
          <p:nvPr>
            <p:ph idx="1"/>
          </p:nvPr>
        </p:nvSpPr>
        <p:spPr/>
        <p:txBody>
          <a:bodyPr/>
          <a:lstStyle/>
          <a:p>
            <a:r>
              <a:rPr lang="nl-BE" dirty="0" smtClean="0"/>
              <a:t>Dus nood aan afspraken en coördinatie</a:t>
            </a:r>
          </a:p>
          <a:p>
            <a:pPr lvl="1"/>
            <a:r>
              <a:rPr lang="nl-BE" dirty="0" smtClean="0"/>
              <a:t>gebruiksvriendelijke maar voldoende veilige authenticatiemiddelen, ook bruikbaar op mobiele omgevingen, maar a.u.b.</a:t>
            </a:r>
          </a:p>
          <a:p>
            <a:pPr lvl="2"/>
            <a:r>
              <a:rPr lang="nl-BE" dirty="0" smtClean="0"/>
              <a:t>geen </a:t>
            </a:r>
            <a:r>
              <a:rPr lang="nl-BE" dirty="0" err="1" smtClean="0"/>
              <a:t>platformspecifieke</a:t>
            </a:r>
            <a:r>
              <a:rPr lang="nl-BE" dirty="0" smtClean="0"/>
              <a:t> authenticatiemiddelen meer</a:t>
            </a:r>
          </a:p>
          <a:p>
            <a:pPr lvl="2"/>
            <a:r>
              <a:rPr lang="nl-BE" dirty="0" smtClean="0"/>
              <a:t>sectorwijde onderhandelingen rond authenticatiemiddelen van externe aanbieders </a:t>
            </a:r>
          </a:p>
          <a:p>
            <a:endParaRPr lang="fr-BE" dirty="0"/>
          </a:p>
        </p:txBody>
      </p:sp>
      <p:sp>
        <p:nvSpPr>
          <p:cNvPr id="8" name="Date Placeholder 7"/>
          <p:cNvSpPr>
            <a:spLocks noGrp="1"/>
          </p:cNvSpPr>
          <p:nvPr>
            <p:ph type="dt" sz="half" idx="2"/>
          </p:nvPr>
        </p:nvSpPr>
        <p:spPr/>
        <p:txBody>
          <a:bodyPr/>
          <a:lstStyle/>
          <a:p>
            <a:r>
              <a:rPr lang="fr-FR" smtClean="0"/>
              <a:t>23/02/2018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38</a:t>
            </a:fld>
            <a:r>
              <a:rPr lang="fr-BE" smtClean="0"/>
              <a:t> -</a:t>
            </a:r>
            <a:endParaRPr lang="fr-BE" dirty="0"/>
          </a:p>
        </p:txBody>
      </p:sp>
    </p:spTree>
    <p:extLst>
      <p:ext uri="{BB962C8B-B14F-4D97-AF65-F5344CB8AC3E}">
        <p14:creationId xmlns:p14="http://schemas.microsoft.com/office/powerpoint/2010/main" val="39223732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err="1">
                <a:solidFill>
                  <a:srgbClr val="77C9F2"/>
                </a:solidFill>
                <a:latin typeface="+mj-lt"/>
              </a:rPr>
              <a:t>Actueel</a:t>
            </a:r>
            <a:r>
              <a:rPr lang="en-GB" sz="3200" dirty="0">
                <a:solidFill>
                  <a:srgbClr val="77C9F2"/>
                </a:solidFill>
                <a:latin typeface="+mj-lt"/>
              </a:rPr>
              <a:t> </a:t>
            </a:r>
            <a:r>
              <a:rPr lang="en-GB" sz="3200" dirty="0" err="1">
                <a:solidFill>
                  <a:srgbClr val="77C9F2"/>
                </a:solidFill>
                <a:latin typeface="+mj-lt"/>
              </a:rPr>
              <a:t>goedgekeurde</a:t>
            </a:r>
            <a:r>
              <a:rPr lang="en-GB" sz="3200" dirty="0">
                <a:solidFill>
                  <a:srgbClr val="77C9F2"/>
                </a:solidFill>
                <a:latin typeface="+mj-lt"/>
              </a:rPr>
              <a:t> </a:t>
            </a:r>
            <a:r>
              <a:rPr lang="en-GB" sz="3200" dirty="0" err="1">
                <a:solidFill>
                  <a:srgbClr val="77C9F2"/>
                </a:solidFill>
                <a:latin typeface="+mj-lt"/>
              </a:rPr>
              <a:t>authenticatiemiddelen</a:t>
            </a:r>
            <a:endParaRPr lang="en-GB" sz="3200" dirty="0">
              <a:solidFill>
                <a:srgbClr val="77C9F2"/>
              </a:solidFill>
              <a:latin typeface="+mj-lt"/>
            </a:endParaRPr>
          </a:p>
        </p:txBody>
      </p:sp>
      <p:sp>
        <p:nvSpPr>
          <p:cNvPr id="3" name="Rounded Rectangle 2"/>
          <p:cNvSpPr/>
          <p:nvPr/>
        </p:nvSpPr>
        <p:spPr>
          <a:xfrm>
            <a:off x="1795684" y="1713852"/>
            <a:ext cx="2648277" cy="304691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graphicFrame>
        <p:nvGraphicFramePr>
          <p:cNvPr id="15" name="Table 14"/>
          <p:cNvGraphicFramePr>
            <a:graphicFrameLocks noGrp="1"/>
          </p:cNvGraphicFramePr>
          <p:nvPr>
            <p:extLst/>
          </p:nvPr>
        </p:nvGraphicFramePr>
        <p:xfrm>
          <a:off x="4522120" y="3957505"/>
          <a:ext cx="2592288" cy="790252"/>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xmlns="" val="20000"/>
                    </a:ext>
                  </a:extLst>
                </a:gridCol>
                <a:gridCol w="1944217">
                  <a:extLst>
                    <a:ext uri="{9D8B030D-6E8A-4147-A177-3AD203B41FA5}">
                      <a16:colId xmlns:a16="http://schemas.microsoft.com/office/drawing/2014/main" xmlns="" val="20001"/>
                    </a:ext>
                  </a:extLst>
                </a:gridCol>
              </a:tblGrid>
              <a:tr h="790252">
                <a:tc>
                  <a:txBody>
                    <a:bodyPr/>
                    <a:lstStyle/>
                    <a:p>
                      <a:endParaRPr lang="nl-BE" dirty="0"/>
                    </a:p>
                  </a:txBody>
                  <a:tcPr marL="90000" marR="90000" marT="108000" marB="46800"/>
                </a:tc>
                <a:tc>
                  <a:txBody>
                    <a:bodyPr/>
                    <a:lstStyle/>
                    <a:p>
                      <a:r>
                        <a:rPr lang="fr-BE" sz="1400" baseline="0" dirty="0" smtClean="0"/>
                        <a:t>Security code</a:t>
                      </a:r>
                      <a:br>
                        <a:rPr lang="fr-BE" sz="1400" baseline="0" dirty="0" smtClean="0"/>
                      </a:br>
                      <a:r>
                        <a:rPr lang="fr-BE" sz="1400" baseline="0" dirty="0" smtClean="0"/>
                        <a:t>via SMS, user-id + password</a:t>
                      </a:r>
                      <a:endParaRPr lang="nl-BE" sz="1400" dirty="0"/>
                    </a:p>
                  </a:txBody>
                  <a:tcPr marL="90000" marR="90000" marT="46800" marB="46800" anchor="ctr"/>
                </a:tc>
                <a:extLst>
                  <a:ext uri="{0D108BD9-81ED-4DB2-BD59-A6C34878D82A}">
                    <a16:rowId xmlns:a16="http://schemas.microsoft.com/office/drawing/2014/main" xmlns="" val="10000"/>
                  </a:ext>
                </a:extLst>
              </a:tr>
            </a:tbl>
          </a:graphicData>
        </a:graphic>
      </p:graphicFrame>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0703" y="4030910"/>
            <a:ext cx="501884" cy="643441"/>
          </a:xfrm>
          <a:prstGeom prst="rect">
            <a:avLst/>
          </a:prstGeom>
        </p:spPr>
      </p:pic>
      <p:graphicFrame>
        <p:nvGraphicFramePr>
          <p:cNvPr id="21" name="Table 20"/>
          <p:cNvGraphicFramePr>
            <a:graphicFrameLocks noGrp="1"/>
          </p:cNvGraphicFramePr>
          <p:nvPr>
            <p:extLst/>
          </p:nvPr>
        </p:nvGraphicFramePr>
        <p:xfrm>
          <a:off x="1835696" y="5517232"/>
          <a:ext cx="2592288" cy="634436"/>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xmlns="" val="20000"/>
                    </a:ext>
                  </a:extLst>
                </a:gridCol>
                <a:gridCol w="1944217">
                  <a:extLst>
                    <a:ext uri="{9D8B030D-6E8A-4147-A177-3AD203B41FA5}">
                      <a16:colId xmlns:a16="http://schemas.microsoft.com/office/drawing/2014/main" xmlns="" val="20001"/>
                    </a:ext>
                  </a:extLst>
                </a:gridCol>
              </a:tblGrid>
              <a:tr h="634436">
                <a:tc>
                  <a:txBody>
                    <a:bodyPr/>
                    <a:lstStyle/>
                    <a:p>
                      <a:endParaRPr lang="nl-BE" dirty="0"/>
                    </a:p>
                  </a:txBody>
                  <a:tcPr marL="90000" marR="90000" marT="108000" marB="46800"/>
                </a:tc>
                <a:tc>
                  <a:txBody>
                    <a:bodyPr/>
                    <a:lstStyle/>
                    <a:p>
                      <a:r>
                        <a:rPr lang="fr-BE" sz="1400" dirty="0" smtClean="0"/>
                        <a:t>User-id </a:t>
                      </a:r>
                      <a:r>
                        <a:rPr lang="fr-BE" sz="1400" baseline="0" dirty="0" smtClean="0"/>
                        <a:t>+ password</a:t>
                      </a:r>
                      <a:endParaRPr lang="nl-BE" sz="1400" dirty="0"/>
                    </a:p>
                  </a:txBody>
                  <a:tcPr marL="90000" marR="90000" marT="46800" marB="46800" anchor="ctr"/>
                </a:tc>
                <a:extLst>
                  <a:ext uri="{0D108BD9-81ED-4DB2-BD59-A6C34878D82A}">
                    <a16:rowId xmlns:a16="http://schemas.microsoft.com/office/drawing/2014/main" xmlns="" val="10000"/>
                  </a:ext>
                </a:extLst>
              </a:tr>
            </a:tbl>
          </a:graphicData>
        </a:graphic>
      </p:graphicFrame>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8397" y="5574720"/>
            <a:ext cx="409539" cy="409539"/>
          </a:xfrm>
          <a:prstGeom prst="rect">
            <a:avLst/>
          </a:prstGeom>
        </p:spPr>
      </p:pic>
      <p:sp>
        <p:nvSpPr>
          <p:cNvPr id="25" name="TextBox 24"/>
          <p:cNvSpPr txBox="1"/>
          <p:nvPr/>
        </p:nvSpPr>
        <p:spPr>
          <a:xfrm>
            <a:off x="985518" y="6237312"/>
            <a:ext cx="770404" cy="369332"/>
          </a:xfrm>
          <a:prstGeom prst="rect">
            <a:avLst/>
          </a:prstGeom>
          <a:noFill/>
        </p:spPr>
        <p:txBody>
          <a:bodyPr wrap="none" rtlCol="0">
            <a:spAutoFit/>
          </a:bodyPr>
          <a:lstStyle/>
          <a:p>
            <a:pPr algn="ctr"/>
            <a:r>
              <a:rPr lang="fr-BE" dirty="0" smtClean="0"/>
              <a:t>Weak</a:t>
            </a:r>
            <a:endParaRPr lang="nl-BE" dirty="0"/>
          </a:p>
        </p:txBody>
      </p:sp>
      <p:sp>
        <p:nvSpPr>
          <p:cNvPr id="26" name="Up-Down Arrow 25"/>
          <p:cNvSpPr/>
          <p:nvPr/>
        </p:nvSpPr>
        <p:spPr>
          <a:xfrm>
            <a:off x="1226704" y="1628799"/>
            <a:ext cx="288032" cy="460851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aphicFrame>
        <p:nvGraphicFramePr>
          <p:cNvPr id="22" name="Table 21"/>
          <p:cNvGraphicFramePr>
            <a:graphicFrameLocks noGrp="1"/>
          </p:cNvGraphicFramePr>
          <p:nvPr>
            <p:extLst/>
          </p:nvPr>
        </p:nvGraphicFramePr>
        <p:xfrm>
          <a:off x="1823679" y="4776220"/>
          <a:ext cx="2592288" cy="733680"/>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xmlns="" val="20000"/>
                    </a:ext>
                  </a:extLst>
                </a:gridCol>
                <a:gridCol w="1944217">
                  <a:extLst>
                    <a:ext uri="{9D8B030D-6E8A-4147-A177-3AD203B41FA5}">
                      <a16:colId xmlns:a16="http://schemas.microsoft.com/office/drawing/2014/main" xmlns="" val="20001"/>
                    </a:ext>
                  </a:extLst>
                </a:gridCol>
              </a:tblGrid>
              <a:tr h="681749">
                <a:tc>
                  <a:txBody>
                    <a:bodyPr/>
                    <a:lstStyle/>
                    <a:p>
                      <a:endParaRPr lang="nl-BE" dirty="0"/>
                    </a:p>
                  </a:txBody>
                  <a:tcPr marL="90000" marR="90000" marT="108000" marB="46800"/>
                </a:tc>
                <a:tc>
                  <a:txBody>
                    <a:bodyPr/>
                    <a:lstStyle/>
                    <a:p>
                      <a:r>
                        <a:rPr lang="fr-BE" sz="1400" baseline="0" dirty="0" smtClean="0"/>
                        <a:t>Security code on paper (paper token), user-id + password</a:t>
                      </a:r>
                      <a:endParaRPr lang="nl-BE" sz="1400" dirty="0"/>
                    </a:p>
                  </a:txBody>
                  <a:tcPr marL="90000" marR="90000" marT="46800" marB="46800" anchor="ctr"/>
                </a:tc>
                <a:extLst>
                  <a:ext uri="{0D108BD9-81ED-4DB2-BD59-A6C34878D82A}">
                    <a16:rowId xmlns:a16="http://schemas.microsoft.com/office/drawing/2014/main" xmlns="" val="10000"/>
                  </a:ext>
                </a:extLst>
              </a:tr>
            </a:tbl>
          </a:graphicData>
        </a:graphic>
      </p:graphicFrame>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9494" y="4929268"/>
            <a:ext cx="447602" cy="275447"/>
          </a:xfrm>
          <a:prstGeom prst="rect">
            <a:avLst/>
          </a:prstGeom>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5786" y="2319186"/>
            <a:ext cx="1523384" cy="106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931345" y="1242390"/>
            <a:ext cx="864339" cy="369332"/>
          </a:xfrm>
          <a:prstGeom prst="rect">
            <a:avLst/>
          </a:prstGeom>
          <a:noFill/>
        </p:spPr>
        <p:txBody>
          <a:bodyPr wrap="none" rtlCol="0">
            <a:spAutoFit/>
          </a:bodyPr>
          <a:lstStyle/>
          <a:p>
            <a:pPr algn="ctr"/>
            <a:r>
              <a:rPr lang="fr-BE" dirty="0" smtClean="0"/>
              <a:t>Strong</a:t>
            </a:r>
            <a:endParaRPr lang="nl-BE" dirty="0"/>
          </a:p>
        </p:txBody>
      </p:sp>
      <p:graphicFrame>
        <p:nvGraphicFramePr>
          <p:cNvPr id="29" name="Table 28"/>
          <p:cNvGraphicFramePr>
            <a:graphicFrameLocks noGrp="1"/>
          </p:cNvGraphicFramePr>
          <p:nvPr>
            <p:extLst/>
          </p:nvPr>
        </p:nvGraphicFramePr>
        <p:xfrm>
          <a:off x="1795684" y="1713852"/>
          <a:ext cx="2592288" cy="728499"/>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xmlns="" val="20000"/>
                    </a:ext>
                  </a:extLst>
                </a:gridCol>
                <a:gridCol w="1944217">
                  <a:extLst>
                    <a:ext uri="{9D8B030D-6E8A-4147-A177-3AD203B41FA5}">
                      <a16:colId xmlns:a16="http://schemas.microsoft.com/office/drawing/2014/main" xmlns="" val="20001"/>
                    </a:ext>
                  </a:extLst>
                </a:gridCol>
              </a:tblGrid>
              <a:tr h="728499">
                <a:tc>
                  <a:txBody>
                    <a:bodyPr/>
                    <a:lstStyle/>
                    <a:p>
                      <a:endParaRPr lang="nl-BE" dirty="0"/>
                    </a:p>
                  </a:txBody>
                  <a:tcPr marL="90000" marR="90000" marT="108000" marB="46800" anchor="ctr"/>
                </a:tc>
                <a:tc>
                  <a:txBody>
                    <a:bodyPr/>
                    <a:lstStyle/>
                    <a:p>
                      <a:r>
                        <a:rPr lang="fr-BE" sz="1400" dirty="0" smtClean="0"/>
                        <a:t>eID + PIN-code with connected card reader</a:t>
                      </a:r>
                      <a:endParaRPr lang="nl-BE" sz="1400" dirty="0"/>
                    </a:p>
                  </a:txBody>
                  <a:tcPr marL="90000" marR="90000" marT="46800" marB="46800" anchor="ctr"/>
                </a:tc>
                <a:extLst>
                  <a:ext uri="{0D108BD9-81ED-4DB2-BD59-A6C34878D82A}">
                    <a16:rowId xmlns:a16="http://schemas.microsoft.com/office/drawing/2014/main" xmlns="" val="10000"/>
                  </a:ext>
                </a:extLst>
              </a:tr>
            </a:tbl>
          </a:graphicData>
        </a:graphic>
      </p:graphicFrame>
      <p:graphicFrame>
        <p:nvGraphicFramePr>
          <p:cNvPr id="31" name="Table 30"/>
          <p:cNvGraphicFramePr>
            <a:graphicFrameLocks noGrp="1"/>
          </p:cNvGraphicFramePr>
          <p:nvPr>
            <p:extLst/>
          </p:nvPr>
        </p:nvGraphicFramePr>
        <p:xfrm>
          <a:off x="1808097" y="3960604"/>
          <a:ext cx="2592288" cy="815616"/>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xmlns="" val="20000"/>
                    </a:ext>
                  </a:extLst>
                </a:gridCol>
                <a:gridCol w="1944217">
                  <a:extLst>
                    <a:ext uri="{9D8B030D-6E8A-4147-A177-3AD203B41FA5}">
                      <a16:colId xmlns:a16="http://schemas.microsoft.com/office/drawing/2014/main" xmlns="" val="20001"/>
                    </a:ext>
                  </a:extLst>
                </a:gridCol>
              </a:tblGrid>
              <a:tr h="815616">
                <a:tc>
                  <a:txBody>
                    <a:bodyPr/>
                    <a:lstStyle/>
                    <a:p>
                      <a:endParaRPr lang="nl-BE" dirty="0"/>
                    </a:p>
                  </a:txBody>
                  <a:tcPr marL="90000" marR="90000" marT="108000" marB="46800"/>
                </a:tc>
                <a:tc>
                  <a:txBody>
                    <a:bodyPr/>
                    <a:lstStyle/>
                    <a:p>
                      <a:r>
                        <a:rPr lang="fr-BE" sz="1400" baseline="0" dirty="0" smtClean="0"/>
                        <a:t>Security code</a:t>
                      </a:r>
                      <a:br>
                        <a:rPr lang="fr-BE" sz="1400" baseline="0" dirty="0" smtClean="0"/>
                      </a:br>
                      <a:r>
                        <a:rPr lang="fr-BE" sz="1400" baseline="0" dirty="0" smtClean="0"/>
                        <a:t>via mobile app, user-id + password</a:t>
                      </a:r>
                      <a:endParaRPr lang="nl-BE" sz="1400" dirty="0"/>
                    </a:p>
                  </a:txBody>
                  <a:tcPr marL="90000" marR="90000" marT="46800" marB="46800" anchor="ctr"/>
                </a:tc>
                <a:extLst>
                  <a:ext uri="{0D108BD9-81ED-4DB2-BD59-A6C34878D82A}">
                    <a16:rowId xmlns:a16="http://schemas.microsoft.com/office/drawing/2014/main" xmlns="" val="10000"/>
                  </a:ext>
                </a:extLst>
              </a:tr>
            </a:tbl>
          </a:graphicData>
        </a:graphic>
      </p:graphicFrame>
      <p:graphicFrame>
        <p:nvGraphicFramePr>
          <p:cNvPr id="32" name="Table 31"/>
          <p:cNvGraphicFramePr>
            <a:graphicFrameLocks noGrp="1"/>
          </p:cNvGraphicFramePr>
          <p:nvPr>
            <p:extLst/>
          </p:nvPr>
        </p:nvGraphicFramePr>
        <p:xfrm>
          <a:off x="1808907" y="3237901"/>
          <a:ext cx="2579065" cy="720949"/>
        </p:xfrm>
        <a:graphic>
          <a:graphicData uri="http://schemas.openxmlformats.org/drawingml/2006/table">
            <a:tbl>
              <a:tblPr firstRow="1" bandRow="1">
                <a:tableStyleId>{3B4B98B0-60AC-42C2-AFA5-B58CD77FA1E5}</a:tableStyleId>
              </a:tblPr>
              <a:tblGrid>
                <a:gridCol w="644765">
                  <a:extLst>
                    <a:ext uri="{9D8B030D-6E8A-4147-A177-3AD203B41FA5}">
                      <a16:colId xmlns:a16="http://schemas.microsoft.com/office/drawing/2014/main" xmlns="" val="20000"/>
                    </a:ext>
                  </a:extLst>
                </a:gridCol>
                <a:gridCol w="1934300">
                  <a:extLst>
                    <a:ext uri="{9D8B030D-6E8A-4147-A177-3AD203B41FA5}">
                      <a16:colId xmlns:a16="http://schemas.microsoft.com/office/drawing/2014/main" xmlns="" val="20001"/>
                    </a:ext>
                  </a:extLst>
                </a:gridCol>
              </a:tblGrid>
              <a:tr h="720949">
                <a:tc>
                  <a:txBody>
                    <a:bodyPr/>
                    <a:lstStyle/>
                    <a:p>
                      <a:endParaRPr lang="nl-BE" dirty="0"/>
                    </a:p>
                  </a:txBody>
                  <a:tcPr marL="90000" marR="90000" marT="108000" marB="46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smtClean="0"/>
                        <a:t>SIM</a:t>
                      </a:r>
                      <a:r>
                        <a:rPr lang="fr-BE" sz="1400" baseline="0" dirty="0" smtClean="0"/>
                        <a:t> </a:t>
                      </a:r>
                      <a:r>
                        <a:rPr lang="fr-BE" sz="1400" baseline="0" dirty="0" err="1" smtClean="0"/>
                        <a:t>card</a:t>
                      </a:r>
                      <a:r>
                        <a:rPr lang="fr-BE" sz="1400" baseline="0" dirty="0" smtClean="0"/>
                        <a:t> </a:t>
                      </a:r>
                      <a:r>
                        <a:rPr lang="fr-BE" sz="1400" dirty="0" err="1" smtClean="0"/>
                        <a:t>with</a:t>
                      </a:r>
                      <a:endParaRPr lang="nl-BE"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smtClean="0"/>
                        <a:t>PIN-code</a:t>
                      </a:r>
                      <a:endParaRPr lang="nl-BE" sz="1400" dirty="0" smtClean="0"/>
                    </a:p>
                  </a:txBody>
                  <a:tcPr marL="90000" marR="90000" marT="46800" marB="46800" anchor="ctr"/>
                </a:tc>
                <a:extLst>
                  <a:ext uri="{0D108BD9-81ED-4DB2-BD59-A6C34878D82A}">
                    <a16:rowId xmlns:a16="http://schemas.microsoft.com/office/drawing/2014/main" xmlns="" val="10000"/>
                  </a:ext>
                </a:extLst>
              </a:tr>
            </a:tbl>
          </a:graphicData>
        </a:graphic>
      </p:graphicFrame>
      <p:pic>
        <p:nvPicPr>
          <p:cNvPr id="4" name="Picture 3"/>
          <p:cNvPicPr>
            <a:picLocks noChangeAspect="1"/>
          </p:cNvPicPr>
          <p:nvPr/>
        </p:nvPicPr>
        <p:blipFill>
          <a:blip r:embed="rId7"/>
          <a:stretch>
            <a:fillRect/>
          </a:stretch>
        </p:blipFill>
        <p:spPr>
          <a:xfrm>
            <a:off x="1862910" y="3301364"/>
            <a:ext cx="565026" cy="568471"/>
          </a:xfrm>
          <a:prstGeom prst="rect">
            <a:avLst/>
          </a:prstGeom>
        </p:spPr>
      </p:pic>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01686" y="1750303"/>
            <a:ext cx="301535" cy="695850"/>
          </a:xfrm>
          <a:prstGeom prst="rect">
            <a:avLst/>
          </a:prstGeom>
        </p:spPr>
      </p:pic>
      <p:pic>
        <p:nvPicPr>
          <p:cNvPr id="35" name="Picture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72065" y="4071902"/>
            <a:ext cx="502632" cy="561458"/>
          </a:xfrm>
          <a:prstGeom prst="rect">
            <a:avLst/>
          </a:prstGeom>
        </p:spPr>
      </p:pic>
      <p:graphicFrame>
        <p:nvGraphicFramePr>
          <p:cNvPr id="36" name="Table 35"/>
          <p:cNvGraphicFramePr>
            <a:graphicFrameLocks noGrp="1"/>
          </p:cNvGraphicFramePr>
          <p:nvPr>
            <p:extLst/>
          </p:nvPr>
        </p:nvGraphicFramePr>
        <p:xfrm>
          <a:off x="1795684" y="2447532"/>
          <a:ext cx="2592288" cy="790369"/>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xmlns="" val="20000"/>
                    </a:ext>
                  </a:extLst>
                </a:gridCol>
                <a:gridCol w="1944217">
                  <a:extLst>
                    <a:ext uri="{9D8B030D-6E8A-4147-A177-3AD203B41FA5}">
                      <a16:colId xmlns:a16="http://schemas.microsoft.com/office/drawing/2014/main" xmlns="" val="20001"/>
                    </a:ext>
                  </a:extLst>
                </a:gridCol>
              </a:tblGrid>
              <a:tr h="790369">
                <a:tc>
                  <a:txBody>
                    <a:bodyPr/>
                    <a:lstStyle/>
                    <a:p>
                      <a:endParaRPr lang="nl-BE" dirty="0"/>
                    </a:p>
                  </a:txBody>
                  <a:tcPr marL="90000" marR="90000" marT="108000" marB="46800" anchor="ctr"/>
                </a:tc>
                <a:tc>
                  <a:txBody>
                    <a:bodyPr/>
                    <a:lstStyle/>
                    <a:p>
                      <a:r>
                        <a:rPr lang="fr-BE" sz="1400" dirty="0" smtClean="0"/>
                        <a:t>eID + PIN-code</a:t>
                      </a:r>
                      <a:r>
                        <a:rPr lang="fr-BE" sz="1400" baseline="0" dirty="0" smtClean="0"/>
                        <a:t> with wireless card reader</a:t>
                      </a:r>
                      <a:endParaRPr lang="nl-BE" sz="1400" dirty="0"/>
                    </a:p>
                  </a:txBody>
                  <a:tcPr marL="90000" marR="90000" marT="46800" marB="46800" anchor="ctr"/>
                </a:tc>
                <a:extLst>
                  <a:ext uri="{0D108BD9-81ED-4DB2-BD59-A6C34878D82A}">
                    <a16:rowId xmlns:a16="http://schemas.microsoft.com/office/drawing/2014/main" xmlns="" val="10000"/>
                  </a:ext>
                </a:extLst>
              </a:tr>
            </a:tbl>
          </a:graphicData>
        </a:graphic>
      </p:graphicFrame>
      <p:pic>
        <p:nvPicPr>
          <p:cNvPr id="37" name="Picture 3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78778" y="2539730"/>
            <a:ext cx="299578" cy="599155"/>
          </a:xfrm>
          <a:prstGeom prst="rect">
            <a:avLst/>
          </a:prstGeom>
        </p:spPr>
      </p:pic>
      <p:sp>
        <p:nvSpPr>
          <p:cNvPr id="5" name="Date Placeholder 4"/>
          <p:cNvSpPr>
            <a:spLocks noGrp="1"/>
          </p:cNvSpPr>
          <p:nvPr>
            <p:ph type="dt" sz="half" idx="2"/>
          </p:nvPr>
        </p:nvSpPr>
        <p:spPr/>
        <p:txBody>
          <a:bodyPr/>
          <a:lstStyle/>
          <a:p>
            <a:r>
              <a:rPr lang="fr-FR" smtClean="0"/>
              <a:t>23/02/2018</a:t>
            </a:r>
            <a:endParaRPr lang="fr-BE" dirty="0"/>
          </a:p>
        </p:txBody>
      </p:sp>
      <p:sp>
        <p:nvSpPr>
          <p:cNvPr id="8" name="Slide Number Placeholder 7"/>
          <p:cNvSpPr>
            <a:spLocks noGrp="1"/>
          </p:cNvSpPr>
          <p:nvPr>
            <p:ph type="sldNum" sz="quarter" idx="4"/>
          </p:nvPr>
        </p:nvSpPr>
        <p:spPr/>
        <p:txBody>
          <a:bodyPr/>
          <a:lstStyle/>
          <a:p>
            <a:r>
              <a:rPr lang="fr-BE" smtClean="0"/>
              <a:t>- </a:t>
            </a:r>
            <a:fld id="{30A9230E-FFBB-4CCB-ABD7-198084EDE768}" type="slidenum">
              <a:rPr lang="fr-BE" smtClean="0"/>
              <a:pPr/>
              <a:t>39</a:t>
            </a:fld>
            <a:r>
              <a:rPr lang="fr-BE" smtClean="0"/>
              <a:t> -</a:t>
            </a:r>
            <a:endParaRPr lang="fr-BE" dirty="0"/>
          </a:p>
        </p:txBody>
      </p:sp>
    </p:spTree>
    <p:extLst>
      <p:ext uri="{BB962C8B-B14F-4D97-AF65-F5344CB8AC3E}">
        <p14:creationId xmlns:p14="http://schemas.microsoft.com/office/powerpoint/2010/main" val="3923753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nl-BE" altLang="fr-FR" smtClean="0"/>
              <a:t>Elektronische communicatie bevordert ook …</a:t>
            </a:r>
            <a:endParaRPr lang="en-US" altLang="fr-FR" dirty="0" smtClean="0"/>
          </a:p>
        </p:txBody>
      </p:sp>
      <p:sp>
        <p:nvSpPr>
          <p:cNvPr id="9219" name="Rectangle 3"/>
          <p:cNvSpPr>
            <a:spLocks noGrp="1" noChangeArrowheads="1"/>
          </p:cNvSpPr>
          <p:nvPr>
            <p:ph idx="1"/>
          </p:nvPr>
        </p:nvSpPr>
        <p:spPr/>
        <p:txBody>
          <a:bodyPr>
            <a:normAutofit lnSpcReduction="10000"/>
          </a:bodyPr>
          <a:lstStyle/>
          <a:p>
            <a:r>
              <a:rPr lang="nl-BE" altLang="fr-FR" dirty="0" smtClean="0"/>
              <a:t>Kwaliteit van de zorgverlening en patiëntveiligheid</a:t>
            </a:r>
          </a:p>
          <a:p>
            <a:pPr lvl="1"/>
            <a:r>
              <a:rPr lang="nl-BE" altLang="fr-FR" dirty="0" smtClean="0"/>
              <a:t>vermijden van verkeerde zorgen en geneesmiddelen</a:t>
            </a:r>
          </a:p>
          <a:p>
            <a:pPr lvl="2"/>
            <a:r>
              <a:rPr lang="nl-BE" altLang="fr-FR" dirty="0" smtClean="0"/>
              <a:t>onverenigbaarheid tussen geneesmiddelen onderling</a:t>
            </a:r>
          </a:p>
          <a:p>
            <a:pPr lvl="2"/>
            <a:r>
              <a:rPr lang="nl-BE" altLang="fr-FR" dirty="0" smtClean="0"/>
              <a:t>contra-indicaties tegen bepaalde geneesmiddelen bij een patiënt (</a:t>
            </a:r>
            <a:r>
              <a:rPr lang="nl-BE" altLang="fr-FR" dirty="0" err="1" smtClean="0"/>
              <a:t>bvb</a:t>
            </a:r>
            <a:r>
              <a:rPr lang="nl-BE" altLang="fr-FR" dirty="0" smtClean="0"/>
              <a:t>. allergieën, aandoeningen, …)</a:t>
            </a:r>
          </a:p>
          <a:p>
            <a:pPr lvl="1"/>
            <a:r>
              <a:rPr lang="nl-BE" altLang="fr-FR" dirty="0" smtClean="0"/>
              <a:t>vermijden van fouten bij de toediening van de zorgen en geneesmiddelen</a:t>
            </a:r>
          </a:p>
          <a:p>
            <a:pPr lvl="1"/>
            <a:r>
              <a:rPr lang="nl-BE" altLang="fr-FR" dirty="0" smtClean="0"/>
              <a:t>beschikbaarheid van betrouwbare gegevensbanken met informatie over goede behandelingspraktijken en beslissingsondersteunende scripts</a:t>
            </a:r>
          </a:p>
          <a:p>
            <a:r>
              <a:rPr lang="nl-BE" altLang="fr-FR" dirty="0" smtClean="0"/>
              <a:t>Vermijden van onnodig meervoudige onderzoeken =&gt; minder belasting voor patiënt en vermijden onnodige meerkosten</a:t>
            </a:r>
          </a:p>
        </p:txBody>
      </p:sp>
      <p:sp>
        <p:nvSpPr>
          <p:cNvPr id="5" name="Date Placeholder 1"/>
          <p:cNvSpPr>
            <a:spLocks noGrp="1"/>
          </p:cNvSpPr>
          <p:nvPr>
            <p:ph type="dt" sz="half" idx="2"/>
          </p:nvPr>
        </p:nvSpPr>
        <p:spPr/>
        <p:txBody>
          <a:bodyPr/>
          <a:lstStyle/>
          <a:p>
            <a:r>
              <a:rPr lang="fr-FR" altLang="en-US" smtClean="0"/>
              <a:t>23/02/2018</a:t>
            </a:r>
            <a:endParaRPr lang="nl-BE" altLang="en-US" dirty="0"/>
          </a:p>
        </p:txBody>
      </p:sp>
      <p:sp>
        <p:nvSpPr>
          <p:cNvPr id="9" name="Slide Number Placeholder 8"/>
          <p:cNvSpPr>
            <a:spLocks noGrp="1"/>
          </p:cNvSpPr>
          <p:nvPr>
            <p:ph type="sldNum" sz="quarter" idx="4"/>
          </p:nvPr>
        </p:nvSpPr>
        <p:spPr/>
        <p:txBody>
          <a:bodyPr/>
          <a:lstStyle/>
          <a:p>
            <a:r>
              <a:rPr lang="fr-BE" smtClean="0"/>
              <a:t>- </a:t>
            </a:r>
            <a:fld id="{30A9230E-FFBB-4CCB-ABD7-198084EDE768}" type="slidenum">
              <a:rPr lang="fr-BE" smtClean="0"/>
              <a:pPr/>
              <a:t>4</a:t>
            </a:fld>
            <a:r>
              <a:rPr lang="fr-BE" smtClean="0"/>
              <a:t> -</a:t>
            </a:r>
            <a:endParaRPr lang="fr-BE" dirty="0"/>
          </a:p>
        </p:txBody>
      </p:sp>
    </p:spTree>
    <p:extLst>
      <p:ext uri="{BB962C8B-B14F-4D97-AF65-F5344CB8AC3E}">
        <p14:creationId xmlns:p14="http://schemas.microsoft.com/office/powerpoint/2010/main" val="2285718896"/>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2800" dirty="0" smtClean="0"/>
              <a:t>Actie10: Toegang tot de gegevens door de patiënt </a:t>
            </a:r>
            <a:endParaRPr lang="fr-BE" sz="2800" dirty="0"/>
          </a:p>
        </p:txBody>
      </p:sp>
      <p:sp>
        <p:nvSpPr>
          <p:cNvPr id="3" name="Content Placeholder 2"/>
          <p:cNvSpPr>
            <a:spLocks noGrp="1"/>
          </p:cNvSpPr>
          <p:nvPr>
            <p:ph idx="1"/>
          </p:nvPr>
        </p:nvSpPr>
        <p:spPr/>
        <p:txBody>
          <a:bodyPr>
            <a:normAutofit/>
          </a:bodyPr>
          <a:lstStyle/>
          <a:p>
            <a:r>
              <a:rPr lang="nl-BE" dirty="0" smtClean="0"/>
              <a:t>Dus nood aan afspraken en coördinatie</a:t>
            </a:r>
          </a:p>
          <a:p>
            <a:pPr lvl="1"/>
            <a:r>
              <a:rPr lang="nl-BE" dirty="0" smtClean="0"/>
              <a:t>elk platform zorgt voor toegang door patiënt tot alle relevante informatie</a:t>
            </a:r>
          </a:p>
          <a:p>
            <a:pPr lvl="2"/>
            <a:r>
              <a:rPr lang="nl-BE" dirty="0" smtClean="0"/>
              <a:t>hub-</a:t>
            </a:r>
            <a:r>
              <a:rPr lang="nl-BE" dirty="0" err="1" smtClean="0"/>
              <a:t>metahub</a:t>
            </a:r>
            <a:r>
              <a:rPr lang="nl-BE" dirty="0" smtClean="0"/>
              <a:t> (ziekenhuizen, gezondheidskluizen, </a:t>
            </a:r>
            <a:r>
              <a:rPr lang="nl-BE" dirty="0" err="1" smtClean="0"/>
              <a:t>extra-murale</a:t>
            </a:r>
            <a:r>
              <a:rPr lang="nl-BE" dirty="0" smtClean="0"/>
              <a:t> labo’s, …)</a:t>
            </a:r>
          </a:p>
          <a:p>
            <a:pPr lvl="2"/>
            <a:r>
              <a:rPr lang="nl-BE" dirty="0" smtClean="0"/>
              <a:t>elektronische voorschriften</a:t>
            </a:r>
          </a:p>
          <a:p>
            <a:pPr lvl="2"/>
            <a:r>
              <a:rPr lang="nl-BE" dirty="0" smtClean="0"/>
              <a:t>administratieve gegevens (verzekerbaarheid, orgaandonatie, …)</a:t>
            </a:r>
          </a:p>
          <a:p>
            <a:pPr lvl="2"/>
            <a:r>
              <a:rPr lang="nl-BE" dirty="0" smtClean="0"/>
              <a:t>…</a:t>
            </a:r>
          </a:p>
          <a:p>
            <a:pPr lvl="1"/>
            <a:r>
              <a:rPr lang="nl-BE" dirty="0" smtClean="0"/>
              <a:t>uitbreiding hub-</a:t>
            </a:r>
            <a:r>
              <a:rPr lang="nl-BE" dirty="0" err="1" smtClean="0"/>
              <a:t>metahubsysteem</a:t>
            </a:r>
            <a:r>
              <a:rPr lang="nl-BE" dirty="0" smtClean="0"/>
              <a:t> tot andere </a:t>
            </a:r>
            <a:r>
              <a:rPr lang="nl-BE" dirty="0" err="1" smtClean="0"/>
              <a:t>EPD’s</a:t>
            </a:r>
            <a:r>
              <a:rPr lang="nl-BE" dirty="0" smtClean="0"/>
              <a:t>, hetzij door verwijzingen, hetzij door opname relevante gegevens in gezondheidskluizen</a:t>
            </a:r>
          </a:p>
          <a:p>
            <a:pPr lvl="1"/>
            <a:endParaRPr lang="fr-BE" dirty="0"/>
          </a:p>
        </p:txBody>
      </p:sp>
      <p:sp>
        <p:nvSpPr>
          <p:cNvPr id="8" name="Date Placeholder 7"/>
          <p:cNvSpPr>
            <a:spLocks noGrp="1"/>
          </p:cNvSpPr>
          <p:nvPr>
            <p:ph type="dt" sz="half" idx="2"/>
          </p:nvPr>
        </p:nvSpPr>
        <p:spPr/>
        <p:txBody>
          <a:bodyPr/>
          <a:lstStyle/>
          <a:p>
            <a:r>
              <a:rPr lang="fr-FR" smtClean="0"/>
              <a:t>23/02/2018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40</a:t>
            </a:fld>
            <a:r>
              <a:rPr lang="fr-BE" smtClean="0"/>
              <a:t> -</a:t>
            </a:r>
            <a:endParaRPr lang="fr-BE" dirty="0"/>
          </a:p>
        </p:txBody>
      </p:sp>
    </p:spTree>
    <p:extLst>
      <p:ext uri="{BB962C8B-B14F-4D97-AF65-F5344CB8AC3E}">
        <p14:creationId xmlns:p14="http://schemas.microsoft.com/office/powerpoint/2010/main" val="12822100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2800" dirty="0" smtClean="0"/>
              <a:t>Actie10: Toegang tot de gegevens door de patiënt </a:t>
            </a:r>
            <a:endParaRPr lang="fr-BE" sz="2800" dirty="0"/>
          </a:p>
        </p:txBody>
      </p:sp>
      <p:sp>
        <p:nvSpPr>
          <p:cNvPr id="8" name="Date Placeholder 7"/>
          <p:cNvSpPr>
            <a:spLocks noGrp="1"/>
          </p:cNvSpPr>
          <p:nvPr>
            <p:ph type="dt" sz="half" idx="2"/>
          </p:nvPr>
        </p:nvSpPr>
        <p:spPr/>
        <p:txBody>
          <a:bodyPr/>
          <a:lstStyle/>
          <a:p>
            <a:r>
              <a:rPr lang="fr-FR" smtClean="0"/>
              <a:t>23/02/2018</a:t>
            </a:r>
            <a:endParaRPr lang="fr-BE" dirty="0"/>
          </a:p>
        </p:txBody>
      </p:sp>
      <p:pic>
        <p:nvPicPr>
          <p:cNvPr id="5" name="Picture 4"/>
          <p:cNvPicPr>
            <a:picLocks noChangeAspect="1"/>
          </p:cNvPicPr>
          <p:nvPr/>
        </p:nvPicPr>
        <p:blipFill>
          <a:blip r:embed="rId2"/>
          <a:stretch>
            <a:fillRect/>
          </a:stretch>
        </p:blipFill>
        <p:spPr>
          <a:xfrm>
            <a:off x="1619672" y="991369"/>
            <a:ext cx="5568280" cy="5369149"/>
          </a:xfrm>
          <a:prstGeom prst="rect">
            <a:avLst/>
          </a:prstGeom>
        </p:spPr>
      </p:pic>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41</a:t>
            </a:fld>
            <a:r>
              <a:rPr lang="fr-BE" smtClean="0"/>
              <a:t> -</a:t>
            </a:r>
            <a:endParaRPr lang="fr-BE" dirty="0"/>
          </a:p>
        </p:txBody>
      </p:sp>
    </p:spTree>
    <p:extLst>
      <p:ext uri="{BB962C8B-B14F-4D97-AF65-F5344CB8AC3E}">
        <p14:creationId xmlns:p14="http://schemas.microsoft.com/office/powerpoint/2010/main" val="10703207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2800" dirty="0" smtClean="0"/>
              <a:t>Actie10: Toegang tot de gegevens door de patiënt </a:t>
            </a:r>
            <a:endParaRPr lang="fr-BE" sz="2800" dirty="0"/>
          </a:p>
        </p:txBody>
      </p:sp>
      <p:sp>
        <p:nvSpPr>
          <p:cNvPr id="8" name="Date Placeholder 7"/>
          <p:cNvSpPr>
            <a:spLocks noGrp="1"/>
          </p:cNvSpPr>
          <p:nvPr>
            <p:ph type="dt" sz="half" idx="2"/>
          </p:nvPr>
        </p:nvSpPr>
        <p:spPr/>
        <p:txBody>
          <a:bodyPr/>
          <a:lstStyle/>
          <a:p>
            <a:r>
              <a:rPr lang="fr-FR" smtClean="0"/>
              <a:t>23/02/2018</a:t>
            </a:r>
            <a:endParaRPr lang="fr-BE" dirty="0"/>
          </a:p>
        </p:txBody>
      </p:sp>
      <p:pic>
        <p:nvPicPr>
          <p:cNvPr id="3" name="Picture 2"/>
          <p:cNvPicPr>
            <a:picLocks noChangeAspect="1"/>
          </p:cNvPicPr>
          <p:nvPr/>
        </p:nvPicPr>
        <p:blipFill>
          <a:blip r:embed="rId2"/>
          <a:stretch>
            <a:fillRect/>
          </a:stretch>
        </p:blipFill>
        <p:spPr>
          <a:xfrm>
            <a:off x="179512" y="1124744"/>
            <a:ext cx="8772037" cy="4587212"/>
          </a:xfrm>
          <a:prstGeom prst="rect">
            <a:avLst/>
          </a:prstGeom>
        </p:spPr>
      </p:pic>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42</a:t>
            </a:fld>
            <a:r>
              <a:rPr lang="fr-BE" smtClean="0"/>
              <a:t> -</a:t>
            </a:r>
            <a:endParaRPr lang="fr-BE" dirty="0"/>
          </a:p>
        </p:txBody>
      </p:sp>
    </p:spTree>
    <p:extLst>
      <p:ext uri="{BB962C8B-B14F-4D97-AF65-F5344CB8AC3E}">
        <p14:creationId xmlns:p14="http://schemas.microsoft.com/office/powerpoint/2010/main" val="41603510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2800" dirty="0" smtClean="0"/>
              <a:t>Actie10: Toegang tot de gegevens door de patiënt </a:t>
            </a:r>
            <a:endParaRPr lang="fr-BE" sz="2800" dirty="0"/>
          </a:p>
        </p:txBody>
      </p:sp>
      <p:sp>
        <p:nvSpPr>
          <p:cNvPr id="8" name="Date Placeholder 7"/>
          <p:cNvSpPr>
            <a:spLocks noGrp="1"/>
          </p:cNvSpPr>
          <p:nvPr>
            <p:ph type="dt" sz="half" idx="2"/>
          </p:nvPr>
        </p:nvSpPr>
        <p:spPr/>
        <p:txBody>
          <a:bodyPr/>
          <a:lstStyle/>
          <a:p>
            <a:r>
              <a:rPr lang="fr-FR" smtClean="0"/>
              <a:t>23/02/2018</a:t>
            </a:r>
            <a:endParaRPr lang="fr-BE" dirty="0"/>
          </a:p>
        </p:txBody>
      </p:sp>
      <p:pic>
        <p:nvPicPr>
          <p:cNvPr id="3" name="Picture 2"/>
          <p:cNvPicPr>
            <a:picLocks noChangeAspect="1"/>
          </p:cNvPicPr>
          <p:nvPr/>
        </p:nvPicPr>
        <p:blipFill>
          <a:blip r:embed="rId2"/>
          <a:stretch>
            <a:fillRect/>
          </a:stretch>
        </p:blipFill>
        <p:spPr>
          <a:xfrm>
            <a:off x="678396" y="940046"/>
            <a:ext cx="7787208" cy="5496853"/>
          </a:xfrm>
          <a:prstGeom prst="rect">
            <a:avLst/>
          </a:prstGeom>
        </p:spPr>
      </p:pic>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43</a:t>
            </a:fld>
            <a:r>
              <a:rPr lang="fr-BE" smtClean="0"/>
              <a:t> -</a:t>
            </a:r>
            <a:endParaRPr lang="fr-BE" dirty="0"/>
          </a:p>
        </p:txBody>
      </p:sp>
    </p:spTree>
    <p:extLst>
      <p:ext uri="{BB962C8B-B14F-4D97-AF65-F5344CB8AC3E}">
        <p14:creationId xmlns:p14="http://schemas.microsoft.com/office/powerpoint/2010/main" val="9756205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BE" sz="3200" dirty="0" smtClean="0"/>
              <a:t>Actie 15 : Administratieve vereenvoudiging</a:t>
            </a:r>
            <a:endParaRPr lang="nl-BE" sz="3200" dirty="0"/>
          </a:p>
        </p:txBody>
      </p:sp>
      <p:sp>
        <p:nvSpPr>
          <p:cNvPr id="4099" name="Rectangle 3"/>
          <p:cNvSpPr>
            <a:spLocks noGrp="1" noChangeArrowheads="1"/>
          </p:cNvSpPr>
          <p:nvPr>
            <p:ph idx="1"/>
          </p:nvPr>
        </p:nvSpPr>
        <p:spPr/>
        <p:txBody>
          <a:bodyPr/>
          <a:lstStyle/>
          <a:p>
            <a:r>
              <a:rPr lang="nl-NL" dirty="0" smtClean="0"/>
              <a:t>Focus</a:t>
            </a:r>
          </a:p>
          <a:p>
            <a:pPr lvl="1"/>
            <a:endParaRPr lang="nl-NL" dirty="0" smtClean="0"/>
          </a:p>
          <a:p>
            <a:pPr lvl="1"/>
            <a:r>
              <a:rPr lang="nl-NL" dirty="0" smtClean="0"/>
              <a:t>Back2Work</a:t>
            </a:r>
          </a:p>
          <a:p>
            <a:pPr lvl="1"/>
            <a:endParaRPr lang="nl-NL" dirty="0" smtClean="0"/>
          </a:p>
          <a:p>
            <a:pPr lvl="1"/>
            <a:r>
              <a:rPr lang="fr-BE" dirty="0" err="1"/>
              <a:t>e</a:t>
            </a:r>
            <a:r>
              <a:rPr lang="fr-BE" dirty="0" err="1" smtClean="0"/>
              <a:t>lektronisch</a:t>
            </a:r>
            <a:r>
              <a:rPr lang="fr-BE" dirty="0" smtClean="0"/>
              <a:t> </a:t>
            </a:r>
            <a:r>
              <a:rPr lang="fr-BE" dirty="0" err="1" smtClean="0"/>
              <a:t>arbeidsongeschiktheidsattest</a:t>
            </a:r>
            <a:r>
              <a:rPr lang="fr-BE" dirty="0" smtClean="0"/>
              <a:t> (</a:t>
            </a:r>
            <a:r>
              <a:rPr lang="fr-BE" dirty="0" err="1" smtClean="0"/>
              <a:t>Mult-eMediatt</a:t>
            </a:r>
            <a:r>
              <a:rPr lang="fr-BE" dirty="0" smtClean="0"/>
              <a:t>)</a:t>
            </a:r>
          </a:p>
          <a:p>
            <a:pPr lvl="1"/>
            <a:endParaRPr lang="fr-BE" dirty="0" smtClean="0"/>
          </a:p>
          <a:p>
            <a:pPr lvl="1"/>
            <a:r>
              <a:rPr lang="nl-BE" dirty="0" err="1" smtClean="0"/>
              <a:t>MyCareNet</a:t>
            </a:r>
            <a:r>
              <a:rPr lang="nl-BE" dirty="0" smtClean="0"/>
              <a:t> </a:t>
            </a:r>
            <a:r>
              <a:rPr lang="nl-BE" dirty="0" err="1" smtClean="0"/>
              <a:t>eAttest</a:t>
            </a:r>
            <a:r>
              <a:rPr lang="nl-BE" dirty="0" smtClean="0"/>
              <a:t> </a:t>
            </a:r>
          </a:p>
          <a:p>
            <a:endParaRPr lang="nl-BE" dirty="0" smtClean="0"/>
          </a:p>
          <a:p>
            <a:endParaRPr lang="fr-BE" dirty="0" smtClean="0"/>
          </a:p>
          <a:p>
            <a:endParaRPr lang="nl-NL" dirty="0" smtClean="0"/>
          </a:p>
          <a:p>
            <a:pPr lvl="2"/>
            <a:endParaRPr lang="nl-BE" dirty="0" smtClean="0"/>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fr-FR" smtClean="0"/>
              <a:t>23/02/2018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44</a:t>
            </a:fld>
            <a:r>
              <a:rPr lang="fr-BE" smtClean="0"/>
              <a:t> -</a:t>
            </a:r>
            <a:endParaRPr lang="fr-BE" dirty="0"/>
          </a:p>
        </p:txBody>
      </p:sp>
    </p:spTree>
    <p:extLst>
      <p:ext uri="{BB962C8B-B14F-4D97-AF65-F5344CB8AC3E}">
        <p14:creationId xmlns:p14="http://schemas.microsoft.com/office/powerpoint/2010/main" val="493957373"/>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Actie 15 : Back2Work</a:t>
            </a:r>
            <a:endParaRPr lang="nl-BE" dirty="0"/>
          </a:p>
        </p:txBody>
      </p:sp>
      <p:sp>
        <p:nvSpPr>
          <p:cNvPr id="4099" name="Rectangle 3"/>
          <p:cNvSpPr>
            <a:spLocks noGrp="1" noChangeArrowheads="1"/>
          </p:cNvSpPr>
          <p:nvPr>
            <p:ph idx="1"/>
          </p:nvPr>
        </p:nvSpPr>
        <p:spPr/>
        <p:txBody>
          <a:bodyPr/>
          <a:lstStyle/>
          <a:p>
            <a:r>
              <a:rPr lang="nl-NL" dirty="0" smtClean="0"/>
              <a:t>Back2work heeft tot doel re-integratie te bevorderen van de langdurig zieke werknemer die het overeengekomen werk niet meer kan uitvoeren door</a:t>
            </a:r>
          </a:p>
          <a:p>
            <a:pPr lvl="1"/>
            <a:r>
              <a:rPr lang="nl-NL" dirty="0" smtClean="0"/>
              <a:t>hem tijdelijk aangepast of ander werk aan te bieden in afwachting van het opnieuw uitoefenen van het overeengekomen werk</a:t>
            </a:r>
          </a:p>
          <a:p>
            <a:pPr lvl="1"/>
            <a:r>
              <a:rPr lang="nl-NL" dirty="0" smtClean="0"/>
              <a:t>hem definitief aangepast of ander werk te geven</a:t>
            </a:r>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fr-FR" smtClean="0"/>
              <a:t>23/02/2018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45</a:t>
            </a:fld>
            <a:r>
              <a:rPr lang="fr-BE" smtClean="0"/>
              <a:t> -</a:t>
            </a:r>
            <a:endParaRPr lang="fr-BE" dirty="0"/>
          </a:p>
        </p:txBody>
      </p:sp>
    </p:spTree>
    <p:extLst>
      <p:ext uri="{BB962C8B-B14F-4D97-AF65-F5344CB8AC3E}">
        <p14:creationId xmlns:p14="http://schemas.microsoft.com/office/powerpoint/2010/main" val="3415611535"/>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mtClean="0"/>
              <a:t>Actie 15 : Back2Work</a:t>
            </a:r>
            <a:endParaRPr lang="nl-BE" dirty="0"/>
          </a:p>
        </p:txBody>
      </p:sp>
      <p:sp>
        <p:nvSpPr>
          <p:cNvPr id="4099" name="Rectangle 3"/>
          <p:cNvSpPr>
            <a:spLocks noGrp="1" noChangeArrowheads="1"/>
          </p:cNvSpPr>
          <p:nvPr>
            <p:ph idx="1"/>
          </p:nvPr>
        </p:nvSpPr>
        <p:spPr/>
        <p:txBody>
          <a:bodyPr/>
          <a:lstStyle/>
          <a:p>
            <a:r>
              <a:rPr lang="nl-NL" dirty="0" err="1"/>
              <a:t>R</a:t>
            </a:r>
            <a:r>
              <a:rPr lang="nl-NL" dirty="0" err="1" smtClean="0"/>
              <a:t>eïntegratietraject</a:t>
            </a:r>
            <a:r>
              <a:rPr lang="nl-NL" dirty="0" smtClean="0"/>
              <a:t> wordt opgesteld in overleg tussen verschillende artsen</a:t>
            </a:r>
          </a:p>
          <a:p>
            <a:pPr lvl="1"/>
            <a:r>
              <a:rPr lang="nl-NL" dirty="0" smtClean="0"/>
              <a:t>behandelende arts</a:t>
            </a:r>
          </a:p>
          <a:p>
            <a:pPr lvl="1"/>
            <a:r>
              <a:rPr lang="nl-NL" dirty="0" smtClean="0"/>
              <a:t>controlearts van het ziekenfonds</a:t>
            </a:r>
          </a:p>
          <a:p>
            <a:pPr lvl="1"/>
            <a:r>
              <a:rPr lang="nl-NL" dirty="0" smtClean="0"/>
              <a:t>arbeidsarts</a:t>
            </a:r>
          </a:p>
          <a:p>
            <a:endParaRPr lang="nl-NL" dirty="0" smtClean="0"/>
          </a:p>
          <a:p>
            <a:r>
              <a:rPr lang="nl-NL" dirty="0" smtClean="0"/>
              <a:t>Hiervoor moet onder andere de elektronische communicatie tussen de verschillende partijen mogelijk gemaakt worden</a:t>
            </a:r>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fr-FR" smtClean="0"/>
              <a:t>23/02/2018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46</a:t>
            </a:fld>
            <a:r>
              <a:rPr lang="fr-BE" smtClean="0"/>
              <a:t> -</a:t>
            </a:r>
            <a:endParaRPr lang="fr-BE" dirty="0"/>
          </a:p>
        </p:txBody>
      </p:sp>
    </p:spTree>
    <p:extLst>
      <p:ext uri="{BB962C8B-B14F-4D97-AF65-F5344CB8AC3E}">
        <p14:creationId xmlns:p14="http://schemas.microsoft.com/office/powerpoint/2010/main" val="1454532122"/>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mtClean="0"/>
              <a:t>Actie 15 : Back2Work</a:t>
            </a:r>
            <a:endParaRPr lang="nl-BE" dirty="0"/>
          </a:p>
        </p:txBody>
      </p:sp>
      <p:sp>
        <p:nvSpPr>
          <p:cNvPr id="4099" name="Rectangle 3"/>
          <p:cNvSpPr>
            <a:spLocks noGrp="1" noChangeArrowheads="1"/>
          </p:cNvSpPr>
          <p:nvPr>
            <p:ph idx="1"/>
          </p:nvPr>
        </p:nvSpPr>
        <p:spPr/>
        <p:txBody>
          <a:bodyPr>
            <a:normAutofit lnSpcReduction="10000"/>
          </a:bodyPr>
          <a:lstStyle/>
          <a:p>
            <a:r>
              <a:rPr lang="nl-NL" dirty="0" smtClean="0"/>
              <a:t>Het </a:t>
            </a:r>
            <a:r>
              <a:rPr lang="nl-NL" dirty="0" err="1" smtClean="0">
                <a:solidFill>
                  <a:srgbClr val="087670"/>
                </a:solidFill>
              </a:rPr>
              <a:t>eHealth</a:t>
            </a:r>
            <a:r>
              <a:rPr lang="nl-NL" dirty="0" smtClean="0"/>
              <a:t>-platform zorgt voor de beveiligde omgeving waarin de communicatie tussen behandelende arts, arbeidsarts, adviserend arts en andere zorgverleners in alle vertrouwelijkheid kan plaatsvinden</a:t>
            </a:r>
          </a:p>
          <a:p>
            <a:pPr lvl="1"/>
            <a:r>
              <a:rPr lang="nl-NL" dirty="0" smtClean="0"/>
              <a:t>onder andere via zijn DAAS-</a:t>
            </a:r>
            <a:r>
              <a:rPr lang="nl-NL" dirty="0" err="1" smtClean="0"/>
              <a:t>webservice</a:t>
            </a:r>
            <a:r>
              <a:rPr lang="nl-NL" dirty="0" smtClean="0"/>
              <a:t> voor wat de identificatie betreft </a:t>
            </a:r>
          </a:p>
          <a:p>
            <a:pPr lvl="1"/>
            <a:r>
              <a:rPr lang="nl-NL" dirty="0" smtClean="0"/>
              <a:t>en via de </a:t>
            </a:r>
            <a:r>
              <a:rPr lang="nl-NL" dirty="0" err="1" smtClean="0">
                <a:solidFill>
                  <a:srgbClr val="087670"/>
                </a:solidFill>
              </a:rPr>
              <a:t>eHealth</a:t>
            </a:r>
            <a:r>
              <a:rPr lang="nl-NL" dirty="0" err="1" smtClean="0"/>
              <a:t>Box</a:t>
            </a:r>
            <a:r>
              <a:rPr lang="nl-NL" dirty="0" smtClean="0"/>
              <a:t> voor wat het communicatiekanaal betreft</a:t>
            </a:r>
          </a:p>
          <a:p>
            <a:r>
              <a:rPr lang="nl-NL" dirty="0"/>
              <a:t>Het project zit momenteel in een </a:t>
            </a:r>
            <a:r>
              <a:rPr lang="nl-NL" dirty="0" smtClean="0"/>
              <a:t>proeffase, de </a:t>
            </a:r>
            <a:r>
              <a:rPr lang="nl-NL" dirty="0" err="1"/>
              <a:t>webservice</a:t>
            </a:r>
            <a:r>
              <a:rPr lang="nl-NL" dirty="0"/>
              <a:t> staat nu in productie </a:t>
            </a:r>
            <a:r>
              <a:rPr lang="nl-NL" dirty="0" smtClean="0"/>
              <a:t>bij het </a:t>
            </a:r>
            <a:r>
              <a:rPr lang="nl-NL" dirty="0" smtClean="0">
                <a:solidFill>
                  <a:srgbClr val="087670"/>
                </a:solidFill>
              </a:rPr>
              <a:t>eHealth</a:t>
            </a:r>
            <a:r>
              <a:rPr lang="nl-NL" dirty="0"/>
              <a:t>-platform</a:t>
            </a:r>
            <a:r>
              <a:rPr lang="nl-NL" dirty="0" smtClean="0"/>
              <a:t> </a:t>
            </a:r>
            <a:r>
              <a:rPr lang="nl-NL" dirty="0"/>
              <a:t>en </a:t>
            </a:r>
            <a:r>
              <a:rPr lang="nl-NL" dirty="0" smtClean="0"/>
              <a:t>wordt geleidelijk opgenomen </a:t>
            </a:r>
            <a:r>
              <a:rPr lang="nl-NL" dirty="0"/>
              <a:t>in de verschillende medische </a:t>
            </a:r>
            <a:r>
              <a:rPr lang="nl-NL" dirty="0" smtClean="0"/>
              <a:t>softwarepakketten</a:t>
            </a:r>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fr-FR" smtClean="0"/>
              <a:t>23/02/2018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47</a:t>
            </a:fld>
            <a:r>
              <a:rPr lang="fr-BE" smtClean="0"/>
              <a:t> -</a:t>
            </a:r>
            <a:endParaRPr lang="fr-BE" dirty="0"/>
          </a:p>
        </p:txBody>
      </p:sp>
    </p:spTree>
    <p:extLst>
      <p:ext uri="{BB962C8B-B14F-4D97-AF65-F5344CB8AC3E}">
        <p14:creationId xmlns:p14="http://schemas.microsoft.com/office/powerpoint/2010/main" val="3359104214"/>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15 : </a:t>
            </a:r>
            <a:r>
              <a:rPr lang="fr-BE" smtClean="0"/>
              <a:t>Mult-eMediatt</a:t>
            </a:r>
            <a:endParaRPr lang="nl-BE" dirty="0"/>
          </a:p>
        </p:txBody>
      </p:sp>
      <p:sp>
        <p:nvSpPr>
          <p:cNvPr id="4099" name="Rectangle 3"/>
          <p:cNvSpPr>
            <a:spLocks noGrp="1" noChangeArrowheads="1"/>
          </p:cNvSpPr>
          <p:nvPr>
            <p:ph idx="1"/>
          </p:nvPr>
        </p:nvSpPr>
        <p:spPr/>
        <p:txBody>
          <a:bodyPr>
            <a:normAutofit fontScale="92500" lnSpcReduction="10000"/>
          </a:bodyPr>
          <a:lstStyle/>
          <a:p>
            <a:r>
              <a:rPr lang="nl-NL" dirty="0" smtClean="0"/>
              <a:t>Doel: versturen van het arbeidsongeschiktheidsattest, mits akkoord van de patiënt, vanuit de software van de huisarts naar de geïdentificeerde bestemmeling(en)</a:t>
            </a:r>
          </a:p>
          <a:p>
            <a:r>
              <a:rPr lang="nl-NL" dirty="0"/>
              <a:t>E</a:t>
            </a:r>
            <a:r>
              <a:rPr lang="nl-NL" dirty="0" smtClean="0"/>
              <a:t>erste fase van het project vanaf juni 2018 zal betrekking hebben op de arbeidsongeschiktheidsattesten bestemd voor</a:t>
            </a:r>
            <a:endParaRPr lang="fr-BE" dirty="0"/>
          </a:p>
          <a:p>
            <a:pPr lvl="1">
              <a:lnSpc>
                <a:spcPct val="120000"/>
              </a:lnSpc>
            </a:pPr>
            <a:r>
              <a:rPr lang="fr-BE" sz="2300" dirty="0"/>
              <a:t>MEDEX</a:t>
            </a:r>
          </a:p>
          <a:p>
            <a:pPr lvl="1">
              <a:lnSpc>
                <a:spcPct val="120000"/>
              </a:lnSpc>
            </a:pPr>
            <a:r>
              <a:rPr lang="fr-BE" sz="2300" dirty="0" err="1"/>
              <a:t>medische</a:t>
            </a:r>
            <a:r>
              <a:rPr lang="fr-BE" sz="2300" dirty="0"/>
              <a:t> </a:t>
            </a:r>
            <a:r>
              <a:rPr lang="fr-BE" sz="2300" dirty="0" err="1"/>
              <a:t>dienst</a:t>
            </a:r>
            <a:r>
              <a:rPr lang="fr-BE" sz="2300" dirty="0"/>
              <a:t> van HR RAIL</a:t>
            </a:r>
          </a:p>
          <a:p>
            <a:pPr lvl="1">
              <a:lnSpc>
                <a:spcPct val="120000"/>
              </a:lnSpc>
            </a:pPr>
            <a:r>
              <a:rPr lang="fr-BE" sz="2300" dirty="0" err="1"/>
              <a:t>medische</a:t>
            </a:r>
            <a:r>
              <a:rPr lang="fr-BE" sz="2300" dirty="0"/>
              <a:t> </a:t>
            </a:r>
            <a:r>
              <a:rPr lang="fr-BE" sz="2300" dirty="0" err="1"/>
              <a:t>dienst</a:t>
            </a:r>
            <a:r>
              <a:rPr lang="fr-BE" sz="2300" dirty="0"/>
              <a:t> van de </a:t>
            </a:r>
            <a:r>
              <a:rPr lang="fr-BE" sz="2300" dirty="0" err="1"/>
              <a:t>Politie</a:t>
            </a:r>
            <a:endParaRPr lang="fr-BE" sz="2300" dirty="0"/>
          </a:p>
          <a:p>
            <a:pPr lvl="1">
              <a:lnSpc>
                <a:spcPct val="120000"/>
              </a:lnSpc>
            </a:pPr>
            <a:r>
              <a:rPr lang="fr-BE" sz="2300" dirty="0" err="1"/>
              <a:t>medische</a:t>
            </a:r>
            <a:r>
              <a:rPr lang="fr-BE" sz="2300" dirty="0"/>
              <a:t> </a:t>
            </a:r>
            <a:r>
              <a:rPr lang="fr-BE" sz="2300" dirty="0" err="1"/>
              <a:t>diensten</a:t>
            </a:r>
            <a:r>
              <a:rPr lang="fr-BE" sz="2300" dirty="0"/>
              <a:t> die de </a:t>
            </a:r>
            <a:r>
              <a:rPr lang="fr-BE" sz="2300" dirty="0" err="1"/>
              <a:t>arbeidsongeschiktheden</a:t>
            </a:r>
            <a:r>
              <a:rPr lang="fr-BE" sz="2300" dirty="0"/>
              <a:t> </a:t>
            </a:r>
            <a:r>
              <a:rPr lang="fr-BE" sz="2300" dirty="0" err="1"/>
              <a:t>voor</a:t>
            </a:r>
            <a:r>
              <a:rPr lang="fr-BE" sz="2300" dirty="0"/>
              <a:t> de (</a:t>
            </a:r>
            <a:r>
              <a:rPr lang="fr-BE" sz="2300" dirty="0" err="1"/>
              <a:t>openbare</a:t>
            </a:r>
            <a:r>
              <a:rPr lang="fr-BE" sz="2300" dirty="0"/>
              <a:t> of privé) </a:t>
            </a:r>
            <a:r>
              <a:rPr lang="fr-BE" sz="2300" dirty="0" err="1"/>
              <a:t>werkgevers</a:t>
            </a:r>
            <a:r>
              <a:rPr lang="fr-BE" sz="2300" dirty="0"/>
              <a:t> </a:t>
            </a:r>
            <a:r>
              <a:rPr lang="fr-BE" sz="2300" dirty="0" err="1"/>
              <a:t>beheren</a:t>
            </a:r>
            <a:endParaRPr lang="fr-BE" sz="2300" dirty="0"/>
          </a:p>
          <a:p>
            <a:pPr lvl="1">
              <a:lnSpc>
                <a:spcPct val="120000"/>
              </a:lnSpc>
            </a:pPr>
            <a:r>
              <a:rPr lang="fr-BE" sz="2300" dirty="0" err="1"/>
              <a:t>ziekenfondsen</a:t>
            </a:r>
            <a:endParaRPr lang="fr-BE" sz="2300" dirty="0"/>
          </a:p>
          <a:p>
            <a:r>
              <a:rPr lang="fr-BE" dirty="0" err="1" smtClean="0"/>
              <a:t>Nadien</a:t>
            </a:r>
            <a:r>
              <a:rPr lang="fr-BE" dirty="0" smtClean="0"/>
              <a:t> </a:t>
            </a:r>
            <a:r>
              <a:rPr lang="fr-BE" dirty="0" err="1" smtClean="0"/>
              <a:t>uitbreiding</a:t>
            </a:r>
            <a:r>
              <a:rPr lang="fr-BE" dirty="0" smtClean="0"/>
              <a:t> </a:t>
            </a:r>
            <a:r>
              <a:rPr lang="fr-BE" dirty="0" err="1" smtClean="0"/>
              <a:t>naar</a:t>
            </a:r>
            <a:r>
              <a:rPr lang="fr-BE" dirty="0" smtClean="0"/>
              <a:t> </a:t>
            </a:r>
            <a:r>
              <a:rPr lang="fr-BE" dirty="0" err="1" smtClean="0"/>
              <a:t>alle</a:t>
            </a:r>
            <a:r>
              <a:rPr lang="fr-BE" dirty="0" smtClean="0"/>
              <a:t> </a:t>
            </a:r>
            <a:r>
              <a:rPr lang="fr-BE" dirty="0" err="1" smtClean="0"/>
              <a:t>werkgevers</a:t>
            </a:r>
            <a:r>
              <a:rPr lang="fr-BE" dirty="0" smtClean="0"/>
              <a:t> en </a:t>
            </a:r>
            <a:r>
              <a:rPr lang="fr-BE" dirty="0" err="1" smtClean="0"/>
              <a:t>scholen</a:t>
            </a:r>
            <a:endParaRPr lang="fr-BE" dirty="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fr-FR" smtClean="0"/>
              <a:t>23/02/2018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48</a:t>
            </a:fld>
            <a:r>
              <a:rPr lang="fr-BE" smtClean="0"/>
              <a:t> -</a:t>
            </a:r>
            <a:endParaRPr lang="fr-BE" dirty="0"/>
          </a:p>
        </p:txBody>
      </p:sp>
    </p:spTree>
    <p:extLst>
      <p:ext uri="{BB962C8B-B14F-4D97-AF65-F5344CB8AC3E}">
        <p14:creationId xmlns:p14="http://schemas.microsoft.com/office/powerpoint/2010/main" val="2336962250"/>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15 : </a:t>
            </a:r>
            <a:r>
              <a:rPr lang="fr-BE" smtClean="0"/>
              <a:t>Mult-eMediatt</a:t>
            </a:r>
            <a:endParaRPr lang="nl-BE" dirty="0"/>
          </a:p>
        </p:txBody>
      </p:sp>
      <p:sp>
        <p:nvSpPr>
          <p:cNvPr id="4099" name="Rectangle 3"/>
          <p:cNvSpPr>
            <a:spLocks noGrp="1" noChangeArrowheads="1"/>
          </p:cNvSpPr>
          <p:nvPr>
            <p:ph idx="1"/>
          </p:nvPr>
        </p:nvSpPr>
        <p:spPr/>
        <p:txBody>
          <a:bodyPr>
            <a:normAutofit fontScale="92500" lnSpcReduction="10000"/>
          </a:bodyPr>
          <a:lstStyle/>
          <a:p>
            <a:r>
              <a:rPr lang="nl-NL" dirty="0" smtClean="0"/>
              <a:t>In eerste fase kunnen enkel de softwarepakketten van de huisartsen van deze mogelijkheid gebruik maken</a:t>
            </a:r>
          </a:p>
          <a:p>
            <a:r>
              <a:rPr lang="nl-NL" dirty="0" smtClean="0"/>
              <a:t>Na akkoord van de patiënt over het principe van het elektronisch versturen van het arbeidsongeschiktheids-attest krijgt de huisarts in zijn softwarepakket</a:t>
            </a:r>
          </a:p>
          <a:p>
            <a:pPr lvl="1"/>
            <a:r>
              <a:rPr lang="nl-NL" dirty="0" smtClean="0"/>
              <a:t>de lijst met de bestemmelingen van een arbeidsongeschiktheidsattest die werden geïdentificeerd na raadpleging van de authentieke bronnen</a:t>
            </a:r>
          </a:p>
          <a:p>
            <a:pPr lvl="1"/>
            <a:r>
              <a:rPr lang="nl-NL" dirty="0" smtClean="0"/>
              <a:t>het verzendingskanaal voor elk van hen</a:t>
            </a:r>
          </a:p>
          <a:p>
            <a:pPr lvl="1"/>
            <a:r>
              <a:rPr lang="nl-NL" dirty="0" smtClean="0"/>
              <a:t>het te gebruiken model van attest</a:t>
            </a:r>
          </a:p>
          <a:p>
            <a:r>
              <a:rPr lang="nl-NL" dirty="0" smtClean="0"/>
              <a:t>De burger/patiënt krijgt in zijn elektronische brievenbus </a:t>
            </a:r>
            <a:r>
              <a:rPr lang="nl-NL" dirty="0" err="1" smtClean="0"/>
              <a:t>eBox</a:t>
            </a:r>
            <a:r>
              <a:rPr lang="nl-NL" dirty="0" smtClean="0"/>
              <a:t> de lijst met de instanties waarnaar het attest werd gerouteerd</a:t>
            </a:r>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fr-FR" smtClean="0"/>
              <a:t>23/02/2018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49</a:t>
            </a:fld>
            <a:r>
              <a:rPr lang="fr-BE" smtClean="0"/>
              <a:t> -</a:t>
            </a:r>
            <a:endParaRPr lang="fr-BE" dirty="0"/>
          </a:p>
        </p:txBody>
      </p:sp>
    </p:spTree>
    <p:extLst>
      <p:ext uri="{BB962C8B-B14F-4D97-AF65-F5344CB8AC3E}">
        <p14:creationId xmlns:p14="http://schemas.microsoft.com/office/powerpoint/2010/main" val="1263446288"/>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eGezondheid 2015-2019</a:t>
            </a:r>
            <a:endParaRPr lang="nl-BE" dirty="0"/>
          </a:p>
        </p:txBody>
      </p:sp>
      <p:sp>
        <p:nvSpPr>
          <p:cNvPr id="13315" name="Content Placeholder 10"/>
          <p:cNvSpPr>
            <a:spLocks noGrp="1"/>
          </p:cNvSpPr>
          <p:nvPr>
            <p:ph idx="1"/>
          </p:nvPr>
        </p:nvSpPr>
        <p:spPr/>
        <p:txBody>
          <a:bodyPr>
            <a:normAutofit lnSpcReduction="10000"/>
          </a:bodyPr>
          <a:lstStyle/>
          <a:p>
            <a:r>
              <a:rPr lang="nl-BE" altLang="en-US" smtClean="0"/>
              <a:t>Einde 2012: organisatie van een Rondetafelconferentie over de prioriteiten inzake informatisering van de gezondheidszorgsector</a:t>
            </a:r>
          </a:p>
          <a:p>
            <a:endParaRPr lang="nl-BE" altLang="en-US" smtClean="0"/>
          </a:p>
          <a:p>
            <a:r>
              <a:rPr lang="nl-BE" altLang="en-US" smtClean="0"/>
              <a:t>Deelname van ongeveer 300 personen uit de sector </a:t>
            </a:r>
          </a:p>
          <a:p>
            <a:endParaRPr lang="nl-BE" altLang="en-US" smtClean="0"/>
          </a:p>
          <a:p>
            <a:r>
              <a:rPr lang="nl-BE" altLang="en-US" smtClean="0"/>
              <a:t>Resultaat: Roadmap eGezondheid met concrete doelstellingen voor de volgende 5 jaar</a:t>
            </a:r>
          </a:p>
          <a:p>
            <a:endParaRPr lang="nl-BE" altLang="en-US" smtClean="0"/>
          </a:p>
          <a:p>
            <a:r>
              <a:rPr lang="nl-BE" altLang="en-US" smtClean="0"/>
              <a:t>2015: actualisering van de Roadmap eGezondheid: Roadmap 2.0</a:t>
            </a:r>
            <a:endParaRPr lang="nl-BE" altLang="en-US" dirty="0" smtClean="0"/>
          </a:p>
        </p:txBody>
      </p:sp>
      <p:sp>
        <p:nvSpPr>
          <p:cNvPr id="6" name="Date Placeholder 5"/>
          <p:cNvSpPr>
            <a:spLocks noGrp="1"/>
          </p:cNvSpPr>
          <p:nvPr>
            <p:ph type="dt" sz="half" idx="2"/>
          </p:nvPr>
        </p:nvSpPr>
        <p:spPr/>
        <p:txBody>
          <a:bodyPr/>
          <a:lstStyle/>
          <a:p>
            <a:r>
              <a:rPr lang="fr-FR" smtClean="0"/>
              <a:t>23/02/2018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5</a:t>
            </a:fld>
            <a:r>
              <a:rPr lang="fr-BE" smtClean="0"/>
              <a:t> -</a:t>
            </a:r>
            <a:endParaRPr lang="fr-BE" dirty="0"/>
          </a:p>
        </p:txBody>
      </p:sp>
    </p:spTree>
    <p:extLst>
      <p:ext uri="{BB962C8B-B14F-4D97-AF65-F5344CB8AC3E}">
        <p14:creationId xmlns:p14="http://schemas.microsoft.com/office/powerpoint/2010/main" val="38783784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mtClean="0"/>
              <a:t>Actie 15 : </a:t>
            </a:r>
            <a:r>
              <a:rPr lang="fr-BE" smtClean="0"/>
              <a:t>Mult-eMediatt</a:t>
            </a:r>
            <a:endParaRPr lang="nl-BE" dirty="0"/>
          </a:p>
        </p:txBody>
      </p:sp>
      <p:sp>
        <p:nvSpPr>
          <p:cNvPr id="7" name="Date Placeholder 6"/>
          <p:cNvSpPr>
            <a:spLocks noGrp="1"/>
          </p:cNvSpPr>
          <p:nvPr>
            <p:ph type="dt" sz="half" idx="2"/>
          </p:nvPr>
        </p:nvSpPr>
        <p:spPr/>
        <p:txBody>
          <a:bodyPr/>
          <a:lstStyle/>
          <a:p>
            <a:r>
              <a:rPr lang="fr-FR" smtClean="0"/>
              <a:t>23/02/2018</a:t>
            </a:r>
            <a:endParaRPr lang="fr-BE" dirty="0"/>
          </a:p>
        </p:txBody>
      </p:sp>
      <p:pic>
        <p:nvPicPr>
          <p:cNvPr id="12" name="Content Placeholder 11"/>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2593067" y="1052513"/>
            <a:ext cx="3957865" cy="5256212"/>
          </a:xfrm>
          <a:prstGeom prst="rect">
            <a:avLst/>
          </a:prstGeom>
        </p:spPr>
      </p:pic>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50</a:t>
            </a:fld>
            <a:r>
              <a:rPr lang="fr-BE" smtClean="0"/>
              <a:t> -</a:t>
            </a:r>
            <a:endParaRPr lang="fr-BE" dirty="0"/>
          </a:p>
        </p:txBody>
      </p:sp>
    </p:spTree>
    <p:extLst>
      <p:ext uri="{BB962C8B-B14F-4D97-AF65-F5344CB8AC3E}">
        <p14:creationId xmlns:p14="http://schemas.microsoft.com/office/powerpoint/2010/main" val="3661740204"/>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mtClean="0"/>
              <a:t>Actie 15 : </a:t>
            </a:r>
            <a:r>
              <a:rPr lang="fr-BE" smtClean="0"/>
              <a:t>Mult-eMediatt</a:t>
            </a:r>
            <a:endParaRPr lang="nl-BE" dirty="0"/>
          </a:p>
        </p:txBody>
      </p:sp>
      <p:sp>
        <p:nvSpPr>
          <p:cNvPr id="7" name="Date Placeholder 6"/>
          <p:cNvSpPr>
            <a:spLocks noGrp="1"/>
          </p:cNvSpPr>
          <p:nvPr>
            <p:ph type="dt" sz="half" idx="2"/>
          </p:nvPr>
        </p:nvSpPr>
        <p:spPr/>
        <p:txBody>
          <a:bodyPr/>
          <a:lstStyle/>
          <a:p>
            <a:r>
              <a:rPr lang="fr-FR" smtClean="0"/>
              <a:t>23/02/2018</a:t>
            </a:r>
            <a:endParaRPr lang="fr-BE" dirty="0"/>
          </a:p>
        </p:txBody>
      </p:sp>
      <p:pic>
        <p:nvPicPr>
          <p:cNvPr id="11" name="Content Placeholder 10"/>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3039811" y="1052513"/>
            <a:ext cx="3064378" cy="5256212"/>
          </a:xfrm>
          <a:prstGeom prst="rect">
            <a:avLst/>
          </a:prstGeom>
        </p:spPr>
      </p:pic>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51</a:t>
            </a:fld>
            <a:r>
              <a:rPr lang="fr-BE" smtClean="0"/>
              <a:t> -</a:t>
            </a:r>
            <a:endParaRPr lang="fr-BE" dirty="0"/>
          </a:p>
        </p:txBody>
      </p:sp>
    </p:spTree>
    <p:extLst>
      <p:ext uri="{BB962C8B-B14F-4D97-AF65-F5344CB8AC3E}">
        <p14:creationId xmlns:p14="http://schemas.microsoft.com/office/powerpoint/2010/main" val="2920114037"/>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mtClean="0"/>
              <a:t>Actie 15 : MyCareNet eAttest </a:t>
            </a:r>
            <a:endParaRPr lang="fr-BE" dirty="0"/>
          </a:p>
        </p:txBody>
      </p:sp>
      <p:sp>
        <p:nvSpPr>
          <p:cNvPr id="3" name="Content Placeholder 2"/>
          <p:cNvSpPr>
            <a:spLocks noGrp="1"/>
          </p:cNvSpPr>
          <p:nvPr>
            <p:ph idx="1"/>
          </p:nvPr>
        </p:nvSpPr>
        <p:spPr/>
        <p:txBody>
          <a:bodyPr>
            <a:normAutofit/>
          </a:bodyPr>
          <a:lstStyle/>
          <a:p>
            <a:r>
              <a:rPr lang="nl-NL" dirty="0"/>
              <a:t>B</a:t>
            </a:r>
            <a:r>
              <a:rPr lang="nl-NL" dirty="0" smtClean="0"/>
              <a:t>eveiligde elektronische gegevensuitwisseling van gestructureerde informatie tussen de professionele zorgverleners en de ziekenfondsen bij het aanbieden van diensten met toegevoegde waarde</a:t>
            </a:r>
          </a:p>
          <a:p>
            <a:pPr lvl="1"/>
            <a:r>
              <a:rPr lang="nl-NL" dirty="0" smtClean="0"/>
              <a:t>biedt aan zorgverleners de mogelijkheid om hun getuigschriften voor verstrekte hulp op elektronische wijze door te sturen naar de verzekeringsinstellingen voor de patiënten die niet tot het derde-betalerssysteem behoren</a:t>
            </a:r>
          </a:p>
          <a:p>
            <a:pPr lvl="1"/>
            <a:r>
              <a:rPr lang="nl-NL" dirty="0" smtClean="0"/>
              <a:t>initieel is de dienst enkel beschikbaar zijn voor huisartsen en hun volmachthebbers</a:t>
            </a:r>
          </a:p>
          <a:p>
            <a:pPr lvl="1"/>
            <a:endParaRPr lang="nl-NL" dirty="0" smtClean="0"/>
          </a:p>
          <a:p>
            <a:endParaRPr lang="nl-NL" dirty="0" smtClean="0"/>
          </a:p>
          <a:p>
            <a:endParaRPr lang="fr-BE" dirty="0"/>
          </a:p>
        </p:txBody>
      </p:sp>
      <p:sp>
        <p:nvSpPr>
          <p:cNvPr id="8" name="Date Placeholder 7"/>
          <p:cNvSpPr>
            <a:spLocks noGrp="1"/>
          </p:cNvSpPr>
          <p:nvPr>
            <p:ph type="dt" sz="half" idx="2"/>
          </p:nvPr>
        </p:nvSpPr>
        <p:spPr/>
        <p:txBody>
          <a:bodyPr/>
          <a:lstStyle/>
          <a:p>
            <a:r>
              <a:rPr lang="fr-FR" smtClean="0"/>
              <a:t>23/02/2018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52</a:t>
            </a:fld>
            <a:r>
              <a:rPr lang="fr-BE" smtClean="0"/>
              <a:t> -</a:t>
            </a:r>
            <a:endParaRPr lang="fr-BE" dirty="0"/>
          </a:p>
        </p:txBody>
      </p:sp>
    </p:spTree>
    <p:extLst>
      <p:ext uri="{BB962C8B-B14F-4D97-AF65-F5344CB8AC3E}">
        <p14:creationId xmlns:p14="http://schemas.microsoft.com/office/powerpoint/2010/main" val="24088480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nl-BE" dirty="0" smtClean="0"/>
              <a:t>Actie 17: </a:t>
            </a:r>
            <a:r>
              <a:rPr lang="nl-BE" dirty="0" err="1" smtClean="0">
                <a:solidFill>
                  <a:srgbClr val="087670"/>
                </a:solidFill>
              </a:rPr>
              <a:t>eHealth</a:t>
            </a:r>
            <a:r>
              <a:rPr lang="nl-BE" dirty="0" err="1" smtClean="0"/>
              <a:t>Box</a:t>
            </a:r>
            <a:endParaRPr lang="nl-BE" dirty="0"/>
          </a:p>
        </p:txBody>
      </p:sp>
      <p:sp>
        <p:nvSpPr>
          <p:cNvPr id="4099" name="Rectangle 3"/>
          <p:cNvSpPr>
            <a:spLocks noGrp="1" noChangeArrowheads="1"/>
          </p:cNvSpPr>
          <p:nvPr>
            <p:ph idx="1"/>
          </p:nvPr>
        </p:nvSpPr>
        <p:spPr/>
        <p:txBody>
          <a:bodyPr>
            <a:normAutofit fontScale="92500" lnSpcReduction="10000"/>
          </a:bodyPr>
          <a:lstStyle/>
          <a:p>
            <a:r>
              <a:rPr lang="nl-BE" dirty="0" smtClean="0"/>
              <a:t>Doelstellingen 2019</a:t>
            </a:r>
          </a:p>
          <a:p>
            <a:pPr lvl="1"/>
            <a:r>
              <a:rPr lang="nl-BE" dirty="0" smtClean="0"/>
              <a:t>veralgemeend gebruik van de </a:t>
            </a:r>
            <a:r>
              <a:rPr lang="nl-BE" dirty="0" err="1" smtClean="0">
                <a:solidFill>
                  <a:srgbClr val="087670"/>
                </a:solidFill>
              </a:rPr>
              <a:t>eHealth</a:t>
            </a:r>
            <a:r>
              <a:rPr lang="nl-BE" dirty="0" err="1" smtClean="0"/>
              <a:t>Box</a:t>
            </a:r>
            <a:r>
              <a:rPr lang="nl-BE" dirty="0" smtClean="0"/>
              <a:t> en van de gegevens van de zorgverstrekkers die in </a:t>
            </a:r>
            <a:r>
              <a:rPr lang="nl-BE" dirty="0" err="1" smtClean="0"/>
              <a:t>CoBRHA</a:t>
            </a:r>
            <a:r>
              <a:rPr lang="nl-BE" dirty="0" smtClean="0"/>
              <a:t> beschikbaar zijn</a:t>
            </a:r>
          </a:p>
          <a:p>
            <a:pPr lvl="1"/>
            <a:r>
              <a:rPr lang="nl-BE" dirty="0" smtClean="0"/>
              <a:t>een veilige elektronische communicatie van medische en vertrouwelijke gegevens tussen de actoren in de gezondheidszorg mogelijk maken</a:t>
            </a:r>
          </a:p>
          <a:p>
            <a:pPr lvl="1"/>
            <a:r>
              <a:rPr lang="nl-BE" dirty="0" smtClean="0"/>
              <a:t>ontwikkeling en onderhoud van een gezamenlijke databank met de gegevens van de zorgactoren en verzorgingsinstellingen </a:t>
            </a:r>
          </a:p>
          <a:p>
            <a:pPr lvl="1"/>
            <a:r>
              <a:rPr lang="nl-BE" dirty="0" smtClean="0"/>
              <a:t>de zorgactoren in de mogelijkheid stellen om bepaalde gegevens zelf te raadplegen en aan te passen/aan te vullen</a:t>
            </a:r>
          </a:p>
          <a:p>
            <a:pPr lvl="2"/>
            <a:r>
              <a:rPr lang="nl-BE" dirty="0" err="1" smtClean="0"/>
              <a:t>addressbook</a:t>
            </a:r>
            <a:r>
              <a:rPr lang="nl-BE" dirty="0" smtClean="0"/>
              <a:t> (databank </a:t>
            </a:r>
            <a:r>
              <a:rPr lang="nl-BE" dirty="0" err="1" smtClean="0"/>
              <a:t>CoBRHA</a:t>
            </a:r>
            <a:r>
              <a:rPr lang="nl-BE" dirty="0" smtClean="0"/>
              <a:t>)</a:t>
            </a:r>
          </a:p>
          <a:p>
            <a:pPr lvl="2"/>
            <a:r>
              <a:rPr lang="nl-BE" dirty="0" smtClean="0"/>
              <a:t>uniek loket van de zorgverstrekker</a:t>
            </a:r>
          </a:p>
          <a:p>
            <a:pPr lvl="1"/>
            <a:endParaRPr lang="nl-BE" dirty="0" smtClean="0"/>
          </a:p>
          <a:p>
            <a:r>
              <a:rPr lang="nl-BE" dirty="0" smtClean="0"/>
              <a:t>Verantwoordelijke organisatie: </a:t>
            </a:r>
            <a:r>
              <a:rPr lang="nl-BE" dirty="0" smtClean="0">
                <a:solidFill>
                  <a:srgbClr val="087670"/>
                </a:solidFill>
              </a:rPr>
              <a:t>eHealth</a:t>
            </a:r>
            <a:r>
              <a:rPr lang="nl-BE" dirty="0" smtClean="0"/>
              <a:t>-platform en FOD Volksgezondheid</a:t>
            </a:r>
          </a:p>
          <a:p>
            <a:pPr lvl="1"/>
            <a:endParaRPr lang="nl-BE" dirty="0" smtClean="0"/>
          </a:p>
          <a:p>
            <a:pPr lvl="1"/>
            <a:endParaRPr lang="nl-BE" dirty="0" smtClean="0"/>
          </a:p>
          <a:p>
            <a:pPr lvl="1"/>
            <a:endParaRPr lang="nl-BE" dirty="0" smtClean="0"/>
          </a:p>
          <a:p>
            <a:pPr lvl="1"/>
            <a:endParaRPr lang="nl-BE" dirty="0" smtClean="0">
              <a:sym typeface="Arial" charset="0"/>
            </a:endParaRPr>
          </a:p>
          <a:p>
            <a:endParaRPr lang="nl-BE" dirty="0" smtClean="0"/>
          </a:p>
          <a:p>
            <a:endParaRPr lang="nl-BE" dirty="0"/>
          </a:p>
        </p:txBody>
      </p:sp>
      <p:sp>
        <p:nvSpPr>
          <p:cNvPr id="6" name="Date Placeholder 5"/>
          <p:cNvSpPr>
            <a:spLocks noGrp="1"/>
          </p:cNvSpPr>
          <p:nvPr>
            <p:ph type="dt" sz="half" idx="2"/>
          </p:nvPr>
        </p:nvSpPr>
        <p:spPr/>
        <p:txBody>
          <a:bodyPr/>
          <a:lstStyle/>
          <a:p>
            <a:r>
              <a:rPr lang="fr-FR" smtClean="0"/>
              <a:t>23/02/2018</a:t>
            </a:r>
            <a:endParaRPr lang="fr-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53</a:t>
            </a:fld>
            <a:r>
              <a:rPr lang="fr-BE" smtClean="0"/>
              <a:t> -</a:t>
            </a:r>
            <a:endParaRPr lang="fr-BE" dirty="0"/>
          </a:p>
        </p:txBody>
      </p:sp>
    </p:spTree>
    <p:extLst>
      <p:ext uri="{BB962C8B-B14F-4D97-AF65-F5344CB8AC3E}">
        <p14:creationId xmlns:p14="http://schemas.microsoft.com/office/powerpoint/2010/main" val="1269372161"/>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Actie 17: </a:t>
            </a:r>
            <a:r>
              <a:rPr lang="nl-BE" dirty="0" err="1" smtClean="0">
                <a:solidFill>
                  <a:srgbClr val="087670"/>
                </a:solidFill>
              </a:rPr>
              <a:t>eHealth</a:t>
            </a:r>
            <a:r>
              <a:rPr lang="nl-BE" dirty="0" err="1" smtClean="0"/>
              <a:t>Box</a:t>
            </a:r>
            <a:endParaRPr lang="nl-BE" dirty="0"/>
          </a:p>
        </p:txBody>
      </p:sp>
      <p:sp>
        <p:nvSpPr>
          <p:cNvPr id="4099" name="Rectangle 3"/>
          <p:cNvSpPr>
            <a:spLocks noGrp="1" noChangeArrowheads="1"/>
          </p:cNvSpPr>
          <p:nvPr>
            <p:ph idx="1"/>
          </p:nvPr>
        </p:nvSpPr>
        <p:spPr/>
        <p:txBody>
          <a:bodyPr/>
          <a:lstStyle/>
          <a:p>
            <a:pPr lvl="1"/>
            <a:endParaRPr lang="nl-BE" dirty="0" smtClean="0"/>
          </a:p>
          <a:p>
            <a:pPr lvl="1"/>
            <a:endParaRPr lang="nl-BE" dirty="0" smtClean="0"/>
          </a:p>
          <a:p>
            <a:pPr lvl="1"/>
            <a:endParaRPr lang="nl-BE" dirty="0" smtClean="0"/>
          </a:p>
          <a:p>
            <a:pPr lvl="1"/>
            <a:endParaRPr lang="nl-BE" dirty="0" smtClean="0">
              <a:sym typeface="Arial" charset="0"/>
            </a:endParaRPr>
          </a:p>
          <a:p>
            <a:endParaRPr lang="nl-BE" dirty="0" smtClean="0"/>
          </a:p>
          <a:p>
            <a:endParaRPr lang="nl-BE" dirty="0"/>
          </a:p>
        </p:txBody>
      </p:sp>
      <p:sp>
        <p:nvSpPr>
          <p:cNvPr id="7" name="Date Placeholder 6"/>
          <p:cNvSpPr>
            <a:spLocks noGrp="1"/>
          </p:cNvSpPr>
          <p:nvPr>
            <p:ph type="dt" sz="half" idx="2"/>
          </p:nvPr>
        </p:nvSpPr>
        <p:spPr/>
        <p:txBody>
          <a:bodyPr/>
          <a:lstStyle/>
          <a:p>
            <a:r>
              <a:rPr lang="fr-FR" smtClean="0"/>
              <a:t>23/02/2018</a:t>
            </a:r>
            <a:endParaRPr lang="fr-BE" dirty="0"/>
          </a:p>
        </p:txBody>
      </p:sp>
      <p:pic>
        <p:nvPicPr>
          <p:cNvPr id="9" name="Picture 8" descr="2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039561"/>
            <a:ext cx="7056784" cy="49097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56176" y="5949280"/>
            <a:ext cx="1584176" cy="276999"/>
          </a:xfrm>
          <a:prstGeom prst="rect">
            <a:avLst/>
          </a:prstGeom>
          <a:noFill/>
        </p:spPr>
        <p:txBody>
          <a:bodyPr wrap="square" rtlCol="0">
            <a:spAutoFit/>
          </a:bodyPr>
          <a:lstStyle/>
          <a:p>
            <a:pPr algn="r"/>
            <a:r>
              <a:rPr lang="fr-BE" sz="1200" dirty="0" err="1">
                <a:solidFill>
                  <a:schemeClr val="tx1">
                    <a:lumMod val="65000"/>
                    <a:lumOff val="35000"/>
                  </a:schemeClr>
                </a:solidFill>
              </a:rPr>
              <a:t>c</a:t>
            </a:r>
            <a:r>
              <a:rPr lang="fr-BE" sz="1200" dirty="0" err="1" smtClean="0">
                <a:solidFill>
                  <a:schemeClr val="tx1">
                    <a:lumMod val="65000"/>
                    <a:lumOff val="35000"/>
                  </a:schemeClr>
                </a:solidFill>
              </a:rPr>
              <a:t>ijfers</a:t>
            </a:r>
            <a:r>
              <a:rPr lang="fr-BE" sz="1200" dirty="0" smtClean="0">
                <a:solidFill>
                  <a:schemeClr val="tx1">
                    <a:lumMod val="65000"/>
                    <a:lumOff val="35000"/>
                  </a:schemeClr>
                </a:solidFill>
              </a:rPr>
              <a:t> op 12/02/2018</a:t>
            </a:r>
            <a:endParaRPr lang="fr-BE" sz="1200" dirty="0">
              <a:solidFill>
                <a:schemeClr val="tx1">
                  <a:lumMod val="65000"/>
                  <a:lumOff val="35000"/>
                </a:schemeClr>
              </a:solidFill>
            </a:endParaRPr>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54</a:t>
            </a:fld>
            <a:r>
              <a:rPr lang="fr-BE" smtClean="0"/>
              <a:t> -</a:t>
            </a:r>
            <a:endParaRPr lang="fr-BE" dirty="0"/>
          </a:p>
        </p:txBody>
      </p:sp>
    </p:spTree>
    <p:extLst>
      <p:ext uri="{BB962C8B-B14F-4D97-AF65-F5344CB8AC3E}">
        <p14:creationId xmlns:p14="http://schemas.microsoft.com/office/powerpoint/2010/main" val="3453459615"/>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nl-BE" dirty="0">
                <a:solidFill>
                  <a:srgbClr val="77C9F2"/>
                </a:solidFill>
                <a:latin typeface="+mj-lt"/>
              </a:rPr>
              <a:t>Actie 17: UPPAD</a:t>
            </a:r>
            <a:endParaRPr lang="fr-BE" dirty="0">
              <a:solidFill>
                <a:srgbClr val="77C9F2"/>
              </a:solidFill>
              <a:latin typeface="+mj-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789" y="1268760"/>
            <a:ext cx="8405683" cy="44830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2"/>
          </p:nvPr>
        </p:nvSpPr>
        <p:spPr/>
        <p:txBody>
          <a:bodyPr/>
          <a:lstStyle/>
          <a:p>
            <a:r>
              <a:rPr lang="fr-FR" smtClean="0"/>
              <a:t>23/02/2018</a:t>
            </a:r>
            <a:endParaRPr lang="fr-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55</a:t>
            </a:fld>
            <a:r>
              <a:rPr lang="fr-BE" smtClean="0"/>
              <a:t> -</a:t>
            </a:r>
            <a:endParaRPr lang="fr-BE" dirty="0"/>
          </a:p>
        </p:txBody>
      </p:sp>
    </p:spTree>
    <p:extLst>
      <p:ext uri="{BB962C8B-B14F-4D97-AF65-F5344CB8AC3E}">
        <p14:creationId xmlns:p14="http://schemas.microsoft.com/office/powerpoint/2010/main" val="4331727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19: Mobile Health</a:t>
            </a:r>
            <a:endParaRPr lang="nl-BE" dirty="0"/>
          </a:p>
        </p:txBody>
      </p:sp>
      <p:sp>
        <p:nvSpPr>
          <p:cNvPr id="3" name="Content Placeholder 2"/>
          <p:cNvSpPr>
            <a:spLocks noGrp="1"/>
          </p:cNvSpPr>
          <p:nvPr>
            <p:ph idx="1"/>
          </p:nvPr>
        </p:nvSpPr>
        <p:spPr/>
        <p:txBody>
          <a:bodyPr>
            <a:normAutofit fontScale="92500"/>
          </a:bodyPr>
          <a:lstStyle/>
          <a:p>
            <a:r>
              <a:rPr lang="nl-BE" smtClean="0"/>
              <a:t>Doelstellingen 2019</a:t>
            </a:r>
          </a:p>
          <a:p>
            <a:pPr lvl="1"/>
            <a:r>
              <a:rPr lang="nl-BE" smtClean="0"/>
              <a:t>kader voor de mHealth-acties &gt; efficiënte implementatie</a:t>
            </a:r>
          </a:p>
          <a:p>
            <a:pPr lvl="1"/>
            <a:r>
              <a:rPr lang="nl-BE" smtClean="0"/>
              <a:t>ondersteuning van de zorg die gebruik maakt van mHealth-toepassingen</a:t>
            </a:r>
          </a:p>
          <a:p>
            <a:pPr lvl="1"/>
            <a:r>
              <a:rPr lang="nl-BE" smtClean="0"/>
              <a:t>juridisch, financieel en organisatorisch kader integreren in de bestaande en nieuwe zorgafspraken</a:t>
            </a:r>
          </a:p>
          <a:p>
            <a:pPr lvl="1"/>
            <a:r>
              <a:rPr lang="nl-BE" smtClean="0"/>
              <a:t>integratie van de eHealth-diensten in mHealth</a:t>
            </a:r>
          </a:p>
          <a:p>
            <a:pPr lvl="1"/>
            <a:r>
              <a:rPr lang="nl-BE" smtClean="0"/>
              <a:t>de kwaliteit en de toegankelijkheid van mHealth ondersteunen</a:t>
            </a:r>
          </a:p>
          <a:p>
            <a:pPr lvl="1"/>
            <a:r>
              <a:rPr lang="nl-BE" smtClean="0"/>
              <a:t>vanuit use cases (diabetes, cardiovasculair, ...) werken</a:t>
            </a:r>
          </a:p>
          <a:p>
            <a:r>
              <a:rPr lang="nl-BE" smtClean="0"/>
              <a:t>Verantwoordelijke instellingen</a:t>
            </a:r>
          </a:p>
          <a:p>
            <a:pPr lvl="1"/>
            <a:r>
              <a:rPr lang="nl-BE" altLang="en-US" smtClean="0"/>
              <a:t>FAGG (certificatie medische hulpmiddelen)</a:t>
            </a:r>
          </a:p>
          <a:p>
            <a:pPr lvl="1"/>
            <a:r>
              <a:rPr lang="nl-BE" altLang="en-US" smtClean="0"/>
              <a:t>RIZIV (terugbetaling)</a:t>
            </a:r>
          </a:p>
          <a:p>
            <a:pPr lvl="1"/>
            <a:r>
              <a:rPr lang="nl-BE" altLang="en-US" smtClean="0"/>
              <a:t>eHealth</a:t>
            </a:r>
            <a:r>
              <a:rPr lang="nl-BE" smtClean="0"/>
              <a:t>-platform (technische aspecten)</a:t>
            </a:r>
          </a:p>
          <a:p>
            <a:endParaRPr lang="nl-BE" smtClean="0"/>
          </a:p>
          <a:p>
            <a:endParaRPr lang="nl-BE" dirty="0"/>
          </a:p>
        </p:txBody>
      </p:sp>
      <p:sp>
        <p:nvSpPr>
          <p:cNvPr id="8" name="Date Placeholder 7"/>
          <p:cNvSpPr>
            <a:spLocks noGrp="1"/>
          </p:cNvSpPr>
          <p:nvPr>
            <p:ph type="dt" sz="half" idx="2"/>
          </p:nvPr>
        </p:nvSpPr>
        <p:spPr/>
        <p:txBody>
          <a:bodyPr/>
          <a:lstStyle/>
          <a:p>
            <a:r>
              <a:rPr lang="fr-FR" smtClean="0"/>
              <a:t>23/02/2018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56</a:t>
            </a:fld>
            <a:r>
              <a:rPr lang="fr-BE" smtClean="0"/>
              <a:t> -</a:t>
            </a:r>
            <a:endParaRPr lang="fr-BE" dirty="0"/>
          </a:p>
        </p:txBody>
      </p:sp>
    </p:spTree>
    <p:extLst>
      <p:ext uri="{BB962C8B-B14F-4D97-AF65-F5344CB8AC3E}">
        <p14:creationId xmlns:p14="http://schemas.microsoft.com/office/powerpoint/2010/main" val="40429426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nl-BE" dirty="0" smtClean="0"/>
              <a:t>Actie 19: Mobile Health</a:t>
            </a:r>
            <a:endParaRPr lang="nl-BE" altLang="en-US" dirty="0">
              <a:sym typeface="Arial" charset="0"/>
            </a:endParaRPr>
          </a:p>
        </p:txBody>
      </p:sp>
      <p:sp>
        <p:nvSpPr>
          <p:cNvPr id="67587" name="Content Placeholder 3"/>
          <p:cNvSpPr>
            <a:spLocks noGrp="1"/>
          </p:cNvSpPr>
          <p:nvPr>
            <p:ph idx="1"/>
          </p:nvPr>
        </p:nvSpPr>
        <p:spPr/>
        <p:txBody>
          <a:bodyPr>
            <a:normAutofit fontScale="92500" lnSpcReduction="10000"/>
          </a:bodyPr>
          <a:lstStyle/>
          <a:p>
            <a:r>
              <a:rPr lang="nl-BE" altLang="en-US" dirty="0" smtClean="0"/>
              <a:t>Klemtoon op </a:t>
            </a:r>
            <a:r>
              <a:rPr lang="nl-BE" altLang="en-US" dirty="0" err="1" smtClean="0"/>
              <a:t>mHealth</a:t>
            </a:r>
            <a:r>
              <a:rPr lang="nl-BE" altLang="en-US" dirty="0" smtClean="0"/>
              <a:t>-toepassingen die in het gezondheidszorgsysteem kunnen worden geïntegreerd</a:t>
            </a:r>
          </a:p>
          <a:p>
            <a:r>
              <a:rPr lang="nl-BE" altLang="en-US" dirty="0" smtClean="0"/>
              <a:t>5 prioritaire </a:t>
            </a:r>
            <a:r>
              <a:rPr lang="nl-BE" altLang="en-US" dirty="0" err="1" smtClean="0"/>
              <a:t>use</a:t>
            </a:r>
            <a:r>
              <a:rPr lang="nl-BE" altLang="en-US" dirty="0" smtClean="0"/>
              <a:t> cases, gekozen op basis van hun impact (aantal patiënten x ernst) en de beschikbare technische tools van </a:t>
            </a:r>
            <a:r>
              <a:rPr lang="nl-BE" altLang="en-US" dirty="0" err="1" smtClean="0"/>
              <a:t>mHealth</a:t>
            </a:r>
            <a:endParaRPr lang="nl-BE" altLang="en-US" dirty="0" smtClean="0"/>
          </a:p>
          <a:p>
            <a:pPr lvl="2"/>
            <a:r>
              <a:rPr lang="nl-NL" dirty="0" err="1">
                <a:solidFill>
                  <a:srgbClr val="525252"/>
                </a:solidFill>
              </a:rPr>
              <a:t>stroke</a:t>
            </a:r>
            <a:endParaRPr lang="nl-NL" dirty="0">
              <a:solidFill>
                <a:srgbClr val="525252"/>
              </a:solidFill>
            </a:endParaRPr>
          </a:p>
          <a:p>
            <a:pPr lvl="2"/>
            <a:r>
              <a:rPr lang="nl-NL" dirty="0">
                <a:solidFill>
                  <a:srgbClr val="525252"/>
                </a:solidFill>
              </a:rPr>
              <a:t>diabetes</a:t>
            </a:r>
          </a:p>
          <a:p>
            <a:pPr lvl="2"/>
            <a:r>
              <a:rPr lang="nl-NL" dirty="0">
                <a:solidFill>
                  <a:srgbClr val="525252"/>
                </a:solidFill>
              </a:rPr>
              <a:t>chronische pijn</a:t>
            </a:r>
          </a:p>
          <a:p>
            <a:pPr lvl="2"/>
            <a:r>
              <a:rPr lang="nl-NL" dirty="0">
                <a:solidFill>
                  <a:srgbClr val="525252"/>
                </a:solidFill>
              </a:rPr>
              <a:t>geestelijke gezondheidszorg</a:t>
            </a:r>
          </a:p>
          <a:p>
            <a:pPr lvl="2"/>
            <a:r>
              <a:rPr lang="nl-NL" dirty="0">
                <a:solidFill>
                  <a:srgbClr val="525252"/>
                </a:solidFill>
              </a:rPr>
              <a:t>cardiovasculaire </a:t>
            </a:r>
            <a:r>
              <a:rPr lang="nl-NL" dirty="0" smtClean="0">
                <a:solidFill>
                  <a:srgbClr val="525252"/>
                </a:solidFill>
              </a:rPr>
              <a:t>aandoeningen</a:t>
            </a:r>
            <a:endParaRPr lang="nl-BE" altLang="en-US" dirty="0" smtClean="0">
              <a:solidFill>
                <a:srgbClr val="525252"/>
              </a:solidFill>
            </a:endParaRPr>
          </a:p>
          <a:p>
            <a:r>
              <a:rPr lang="nl-BE" altLang="en-US" dirty="0" smtClean="0"/>
              <a:t>De werking en de resultaten van deze cases worden publiek gedeeld en meteen in een concrete marktsituatie toegepast &gt; zij krijgen de beleidsgarantie van inbedding in het Belgische zorgsysteem</a:t>
            </a:r>
          </a:p>
          <a:p>
            <a:endParaRPr lang="nl-BE" altLang="en-US" dirty="0" smtClean="0"/>
          </a:p>
          <a:p>
            <a:endParaRPr lang="nl-BE" altLang="en-US" dirty="0" smtClean="0"/>
          </a:p>
          <a:p>
            <a:endParaRPr lang="nl-BE" altLang="en-US" dirty="0" smtClean="0"/>
          </a:p>
          <a:p>
            <a:endParaRPr lang="nl-BE" altLang="en-US" dirty="0" smtClean="0"/>
          </a:p>
        </p:txBody>
      </p:sp>
      <p:sp>
        <p:nvSpPr>
          <p:cNvPr id="4" name="Date Placeholder 3"/>
          <p:cNvSpPr>
            <a:spLocks noGrp="1"/>
          </p:cNvSpPr>
          <p:nvPr>
            <p:ph type="dt" sz="half" idx="2"/>
          </p:nvPr>
        </p:nvSpPr>
        <p:spPr/>
        <p:txBody>
          <a:bodyPr/>
          <a:lstStyle/>
          <a:p>
            <a:r>
              <a:rPr lang="fr-FR" smtClean="0"/>
              <a:t>23/02/2018</a:t>
            </a:r>
            <a:endParaRPr lang="fr-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57</a:t>
            </a:fld>
            <a:r>
              <a:rPr lang="fr-BE" smtClean="0"/>
              <a:t> -</a:t>
            </a:r>
            <a:endParaRPr lang="fr-BE" dirty="0"/>
          </a:p>
        </p:txBody>
      </p:sp>
    </p:spTree>
    <p:extLst>
      <p:ext uri="{BB962C8B-B14F-4D97-AF65-F5344CB8AC3E}">
        <p14:creationId xmlns:p14="http://schemas.microsoft.com/office/powerpoint/2010/main" val="38187462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nl-BE" dirty="0" smtClean="0"/>
              <a:t>Actie 19: Mobile Health</a:t>
            </a:r>
            <a:endParaRPr lang="nl-BE" altLang="en-US" dirty="0">
              <a:sym typeface="Arial" charset="0"/>
            </a:endParaRPr>
          </a:p>
        </p:txBody>
      </p:sp>
      <p:sp>
        <p:nvSpPr>
          <p:cNvPr id="4" name="Content Placeholder 3"/>
          <p:cNvSpPr>
            <a:spLocks noGrp="1"/>
          </p:cNvSpPr>
          <p:nvPr>
            <p:ph idx="1"/>
          </p:nvPr>
        </p:nvSpPr>
        <p:spPr/>
        <p:txBody>
          <a:bodyPr>
            <a:normAutofit/>
          </a:bodyPr>
          <a:lstStyle/>
          <a:p>
            <a:r>
              <a:rPr lang="nl-NL" dirty="0"/>
              <a:t>Geselecteerde proefprojecten</a:t>
            </a:r>
          </a:p>
          <a:p>
            <a:pPr lvl="1"/>
            <a:r>
              <a:rPr lang="nl-NL" dirty="0" smtClean="0"/>
              <a:t>uit </a:t>
            </a:r>
            <a:r>
              <a:rPr lang="nl-NL" dirty="0"/>
              <a:t>de 98 ontvangen voorstellen selecteerde een werkgroep </a:t>
            </a:r>
            <a:r>
              <a:rPr lang="nl-NL" dirty="0" smtClean="0">
                <a:solidFill>
                  <a:srgbClr val="525252"/>
                </a:solidFill>
              </a:rPr>
              <a:t>uiteindelijk </a:t>
            </a:r>
            <a:r>
              <a:rPr lang="nl-NL" dirty="0">
                <a:solidFill>
                  <a:srgbClr val="525252"/>
                </a:solidFill>
              </a:rPr>
              <a:t>24 </a:t>
            </a:r>
            <a:r>
              <a:rPr lang="nl-NL" dirty="0" smtClean="0">
                <a:solidFill>
                  <a:srgbClr val="525252"/>
                </a:solidFill>
              </a:rPr>
              <a:t>projecten, gespreid </a:t>
            </a:r>
            <a:r>
              <a:rPr lang="nl-NL" dirty="0">
                <a:solidFill>
                  <a:srgbClr val="525252"/>
                </a:solidFill>
              </a:rPr>
              <a:t>over verschillende zorgdomeinen</a:t>
            </a:r>
          </a:p>
          <a:p>
            <a:pPr lvl="1"/>
            <a:r>
              <a:rPr lang="nl-NL" dirty="0" smtClean="0"/>
              <a:t>bij </a:t>
            </a:r>
            <a:r>
              <a:rPr lang="nl-NL" dirty="0"/>
              <a:t>de uitvoering ervan slaan verschillende zorgactoren de handen in elkaar: ziekenfondsen, ziekenhuizen, thuiszorgdiensten, huisartsenkringen, enz.</a:t>
            </a:r>
          </a:p>
          <a:p>
            <a:endParaRPr lang="nl-NL" dirty="0"/>
          </a:p>
        </p:txBody>
      </p:sp>
      <p:sp>
        <p:nvSpPr>
          <p:cNvPr id="5" name="Date Placeholder 4"/>
          <p:cNvSpPr>
            <a:spLocks noGrp="1"/>
          </p:cNvSpPr>
          <p:nvPr>
            <p:ph type="dt" sz="half" idx="2"/>
          </p:nvPr>
        </p:nvSpPr>
        <p:spPr/>
        <p:txBody>
          <a:bodyPr/>
          <a:lstStyle/>
          <a:p>
            <a:r>
              <a:rPr lang="fr-FR" smtClean="0"/>
              <a:t>23/02/2018</a:t>
            </a:r>
            <a:endParaRPr lang="fr-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58</a:t>
            </a:fld>
            <a:r>
              <a:rPr lang="fr-BE" smtClean="0"/>
              <a:t> -</a:t>
            </a:r>
            <a:endParaRPr lang="fr-BE" dirty="0"/>
          </a:p>
        </p:txBody>
      </p:sp>
    </p:spTree>
    <p:extLst>
      <p:ext uri="{BB962C8B-B14F-4D97-AF65-F5344CB8AC3E}">
        <p14:creationId xmlns:p14="http://schemas.microsoft.com/office/powerpoint/2010/main" val="27039357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Actie 19: Mobile Health</a:t>
            </a:r>
            <a:endParaRPr lang="fr-BE" dirty="0"/>
          </a:p>
        </p:txBody>
      </p:sp>
      <p:sp>
        <p:nvSpPr>
          <p:cNvPr id="3" name="Content Placeholder 2"/>
          <p:cNvSpPr>
            <a:spLocks noGrp="1"/>
          </p:cNvSpPr>
          <p:nvPr>
            <p:ph idx="1"/>
          </p:nvPr>
        </p:nvSpPr>
        <p:spPr/>
        <p:txBody>
          <a:bodyPr>
            <a:normAutofit/>
          </a:bodyPr>
          <a:lstStyle/>
          <a:p>
            <a:r>
              <a:rPr lang="nl-NL" dirty="0"/>
              <a:t>T</a:t>
            </a:r>
            <a:r>
              <a:rPr lang="nl-NL" dirty="0" smtClean="0"/>
              <a:t>ussentijdse </a:t>
            </a:r>
            <a:r>
              <a:rPr lang="nl-NL" dirty="0"/>
              <a:t>evaluatie van 24 </a:t>
            </a:r>
            <a:r>
              <a:rPr lang="nl-NL" dirty="0" smtClean="0"/>
              <a:t>proefprojecten</a:t>
            </a:r>
          </a:p>
          <a:p>
            <a:pPr lvl="1"/>
            <a:r>
              <a:rPr lang="nl-NL" dirty="0" smtClean="0"/>
              <a:t>zowel </a:t>
            </a:r>
            <a:r>
              <a:rPr lang="nl-NL" dirty="0"/>
              <a:t>patiënten als zorgverleners </a:t>
            </a:r>
            <a:r>
              <a:rPr lang="nl-NL" dirty="0" smtClean="0"/>
              <a:t>hebben baat </a:t>
            </a:r>
            <a:r>
              <a:rPr lang="nl-NL" dirty="0"/>
              <a:t>bij het gebruik van de apps. </a:t>
            </a:r>
            <a:endParaRPr lang="nl-NL" dirty="0" smtClean="0"/>
          </a:p>
          <a:p>
            <a:pPr lvl="1"/>
            <a:r>
              <a:rPr lang="nl-NL" dirty="0" smtClean="0"/>
              <a:t>“Dankzij </a:t>
            </a:r>
            <a:r>
              <a:rPr lang="nl-NL" dirty="0"/>
              <a:t>de opvolging vanop afstand voelen patiënten zich beter gesteund en nauwer betrokken. Tussentijdse consultaties via een app kunnen ook een terugval helpen voorkomen, en patiënten die een app gebruiken zijn vaak nauwer betrokken bij hun </a:t>
            </a:r>
            <a:r>
              <a:rPr lang="nl-NL" dirty="0" smtClean="0"/>
              <a:t>behandeling” </a:t>
            </a:r>
            <a:r>
              <a:rPr lang="nl-NL" sz="1400" i="1" dirty="0" smtClean="0"/>
              <a:t>(Maggie </a:t>
            </a:r>
            <a:r>
              <a:rPr lang="nl-NL" sz="1400" i="1" dirty="0"/>
              <a:t>De Block, minister van </a:t>
            </a:r>
            <a:r>
              <a:rPr lang="nl-NL" sz="1400" i="1" dirty="0" smtClean="0"/>
              <a:t>Volksgezondheid) </a:t>
            </a:r>
          </a:p>
          <a:p>
            <a:r>
              <a:rPr lang="nl-NL" dirty="0" smtClean="0"/>
              <a:t>Aandachtspunten </a:t>
            </a:r>
            <a:r>
              <a:rPr lang="nl-NL" dirty="0"/>
              <a:t>zijn onder meer de inlogprocedure die soms te zwaar is en de mogelijkheid om gegevens te delen met andere </a:t>
            </a:r>
            <a:r>
              <a:rPr lang="nl-NL" dirty="0" smtClean="0"/>
              <a:t>zorgverleners</a:t>
            </a:r>
            <a:endParaRPr lang="nl-NL" dirty="0"/>
          </a:p>
          <a:p>
            <a:endParaRPr lang="fr-BE" dirty="0"/>
          </a:p>
        </p:txBody>
      </p:sp>
      <p:sp>
        <p:nvSpPr>
          <p:cNvPr id="4" name="Date Placeholder 3"/>
          <p:cNvSpPr>
            <a:spLocks noGrp="1"/>
          </p:cNvSpPr>
          <p:nvPr>
            <p:ph type="dt" sz="half" idx="2"/>
          </p:nvPr>
        </p:nvSpPr>
        <p:spPr/>
        <p:txBody>
          <a:bodyPr/>
          <a:lstStyle/>
          <a:p>
            <a:r>
              <a:rPr lang="fr-FR" smtClean="0"/>
              <a:t>23/02/2018</a:t>
            </a:r>
            <a:endParaRPr lang="fr-BE" dirty="0"/>
          </a:p>
        </p:txBody>
      </p:sp>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59</a:t>
            </a:fld>
            <a:r>
              <a:rPr lang="fr-BE" smtClean="0"/>
              <a:t> -</a:t>
            </a:r>
            <a:endParaRPr lang="fr-BE" dirty="0"/>
          </a:p>
        </p:txBody>
      </p:sp>
    </p:spTree>
    <p:extLst>
      <p:ext uri="{BB962C8B-B14F-4D97-AF65-F5344CB8AC3E}">
        <p14:creationId xmlns:p14="http://schemas.microsoft.com/office/powerpoint/2010/main" val="2624382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eGezondheid 2015-2019</a:t>
            </a:r>
            <a:endParaRPr lang="fr-BE" dirty="0"/>
          </a:p>
        </p:txBody>
      </p:sp>
      <p:sp>
        <p:nvSpPr>
          <p:cNvPr id="14339" name="Content Placeholder 2"/>
          <p:cNvSpPr>
            <a:spLocks noGrp="1"/>
          </p:cNvSpPr>
          <p:nvPr>
            <p:ph idx="1"/>
          </p:nvPr>
        </p:nvSpPr>
        <p:spPr/>
        <p:txBody>
          <a:bodyPr>
            <a:normAutofit fontScale="92500"/>
          </a:bodyPr>
          <a:lstStyle/>
          <a:p>
            <a:r>
              <a:rPr lang="nl-BE" altLang="en-US" smtClean="0"/>
              <a:t>Principes</a:t>
            </a:r>
          </a:p>
          <a:p>
            <a:pPr lvl="1"/>
            <a:r>
              <a:rPr lang="nl-BE" altLang="en-US" smtClean="0"/>
              <a:t>samenwerking: coalition of the willing</a:t>
            </a:r>
          </a:p>
          <a:p>
            <a:pPr lvl="1"/>
            <a:r>
              <a:rPr lang="nl-BE" altLang="en-US" smtClean="0"/>
              <a:t>betrokkenheid van alle stakeholders</a:t>
            </a:r>
          </a:p>
          <a:p>
            <a:pPr lvl="1"/>
            <a:r>
              <a:rPr lang="nl-BE" altLang="en-US" smtClean="0"/>
              <a:t>responsabilisering van alle stakeholders</a:t>
            </a:r>
          </a:p>
          <a:p>
            <a:pPr lvl="1"/>
            <a:r>
              <a:rPr lang="nl-BE" altLang="en-US" smtClean="0"/>
              <a:t>betrouwbare basisdiensten en business continuity acties</a:t>
            </a:r>
            <a:endParaRPr lang="fr-BE" altLang="en-US" smtClean="0"/>
          </a:p>
          <a:p>
            <a:pPr lvl="1"/>
            <a:r>
              <a:rPr lang="nl-BE" altLang="en-US" smtClean="0"/>
              <a:t>vereenvoudiging waar mogelijk</a:t>
            </a:r>
          </a:p>
          <a:p>
            <a:pPr lvl="1"/>
            <a:r>
              <a:rPr lang="nl-BE" altLang="en-US" smtClean="0"/>
              <a:t>klemtoon op concrete resultaten eerder dan op eeuwigdurende discussies </a:t>
            </a:r>
          </a:p>
          <a:p>
            <a:pPr lvl="1"/>
            <a:r>
              <a:rPr lang="nl-BE" altLang="en-US" smtClean="0"/>
              <a:t>gestage vooruitgang door SMART doelstellingen en actiepunten</a:t>
            </a:r>
          </a:p>
          <a:p>
            <a:pPr lvl="1"/>
            <a:r>
              <a:rPr lang="nl-BE" altLang="en-US" smtClean="0"/>
              <a:t>multidisciplinaire aanpak, miv vorming en financiële aspecten</a:t>
            </a:r>
          </a:p>
          <a:p>
            <a:pPr lvl="1"/>
            <a:r>
              <a:rPr lang="nl-BE" altLang="en-US" smtClean="0"/>
              <a:t>basis voor synergiën noodzakelijk voor een kwalitatief hoogstaande en betaalbare gezondheidszorg</a:t>
            </a:r>
          </a:p>
          <a:p>
            <a:pPr lvl="2"/>
            <a:endParaRPr lang="nl-BE" altLang="en-US" dirty="0" smtClean="0"/>
          </a:p>
        </p:txBody>
      </p:sp>
      <p:sp>
        <p:nvSpPr>
          <p:cNvPr id="6" name="Date Placeholder 5"/>
          <p:cNvSpPr>
            <a:spLocks noGrp="1"/>
          </p:cNvSpPr>
          <p:nvPr>
            <p:ph type="dt" sz="half" idx="2"/>
          </p:nvPr>
        </p:nvSpPr>
        <p:spPr/>
        <p:txBody>
          <a:bodyPr/>
          <a:lstStyle/>
          <a:p>
            <a:r>
              <a:rPr lang="fr-FR" smtClean="0"/>
              <a:t>23/02/2018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6</a:t>
            </a:fld>
            <a:r>
              <a:rPr lang="fr-BE" smtClean="0"/>
              <a:t> -</a:t>
            </a:r>
            <a:endParaRPr lang="fr-BE" dirty="0"/>
          </a:p>
        </p:txBody>
      </p:sp>
    </p:spTree>
    <p:extLst>
      <p:ext uri="{BB962C8B-B14F-4D97-AF65-F5344CB8AC3E}">
        <p14:creationId xmlns:p14="http://schemas.microsoft.com/office/powerpoint/2010/main" val="28031027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Actie 19: Mobile Health</a:t>
            </a:r>
            <a:endParaRPr lang="nl-BE" dirty="0"/>
          </a:p>
        </p:txBody>
      </p:sp>
      <p:sp>
        <p:nvSpPr>
          <p:cNvPr id="77827" name="Content Placeholder 2"/>
          <p:cNvSpPr>
            <a:spLocks noGrp="1"/>
          </p:cNvSpPr>
          <p:nvPr>
            <p:ph idx="1"/>
          </p:nvPr>
        </p:nvSpPr>
        <p:spPr/>
        <p:txBody>
          <a:bodyPr>
            <a:normAutofit fontScale="85000" lnSpcReduction="10000"/>
          </a:bodyPr>
          <a:lstStyle/>
          <a:p>
            <a:r>
              <a:rPr lang="nl-BE" dirty="0" smtClean="0"/>
              <a:t>Beeldbellen</a:t>
            </a:r>
            <a:endParaRPr lang="fr-BE" dirty="0" smtClean="0"/>
          </a:p>
          <a:p>
            <a:pPr lvl="1"/>
            <a:r>
              <a:rPr lang="nl-BE" dirty="0" smtClean="0"/>
              <a:t>Domein: Geestelijke gezondheidszorg</a:t>
            </a:r>
            <a:endParaRPr lang="fr-BE" dirty="0" smtClean="0"/>
          </a:p>
          <a:p>
            <a:pPr lvl="1"/>
            <a:r>
              <a:rPr lang="nl-BE" dirty="0" smtClean="0"/>
              <a:t>Deelnemers: Netwerk Geestelijke Gezondheidszorg Midden West-Vlaanderen, Netwerk Geestelijke Gezondheidszorg Zuid West-Vlaanderen</a:t>
            </a:r>
            <a:endParaRPr lang="fr-BE" dirty="0" smtClean="0"/>
          </a:p>
          <a:p>
            <a:pPr lvl="1"/>
            <a:r>
              <a:rPr lang="nl-BE" dirty="0" smtClean="0"/>
              <a:t>Start: 01/04/2017</a:t>
            </a:r>
            <a:endParaRPr lang="fr-BE" dirty="0" smtClean="0"/>
          </a:p>
          <a:p>
            <a:pPr lvl="1"/>
            <a:r>
              <a:rPr lang="nl-BE" dirty="0" smtClean="0"/>
              <a:t>Beschrijving</a:t>
            </a:r>
            <a:endParaRPr lang="fr-BE" dirty="0" smtClean="0"/>
          </a:p>
          <a:p>
            <a:pPr lvl="2"/>
            <a:r>
              <a:rPr lang="nl-BE" dirty="0" smtClean="0"/>
              <a:t>integratie van beeldbellen in de werking van de mobiele teams voor acute en langdurige psychiatrische zorg. </a:t>
            </a:r>
          </a:p>
          <a:p>
            <a:pPr lvl="2"/>
            <a:r>
              <a:rPr lang="nl-BE" dirty="0" smtClean="0"/>
              <a:t>bedoeling is om aan te tonen dat er minder patiënten afhaken en/of in een crisissituatie belanden bij het gebruik van beeldbellen tijdens de behandeling</a:t>
            </a:r>
            <a:endParaRPr lang="fr-BE" dirty="0" smtClean="0"/>
          </a:p>
          <a:p>
            <a:pPr lvl="2"/>
            <a:r>
              <a:rPr lang="nl-BE" dirty="0" smtClean="0"/>
              <a:t>de hulpverleners van de mobiele teams die een therapeutische relatie hebben met de patiënt, kunnen op afspraak via een beveiligde verbinding beeldbellen (‘videobellen’) met patiënten, hun familieleden, mantelzorgers, de huisarts en andere betrokken hulpverleners</a:t>
            </a:r>
          </a:p>
          <a:p>
            <a:pPr lvl="2"/>
            <a:r>
              <a:rPr lang="nl-BE" dirty="0" smtClean="0"/>
              <a:t>de toepassing voor beeldbellen van het Collaboratief Zorgplatform (</a:t>
            </a:r>
            <a:r>
              <a:rPr lang="nl-BE" dirty="0" err="1" smtClean="0"/>
              <a:t>CoZo</a:t>
            </a:r>
            <a:r>
              <a:rPr lang="nl-BE" dirty="0" smtClean="0"/>
              <a:t>) kan op termijn ook in andere zorgdisciplines gebruikt worden</a:t>
            </a:r>
            <a:endParaRPr lang="fr-BE" dirty="0" smtClean="0"/>
          </a:p>
          <a:p>
            <a:pPr lvl="1"/>
            <a:endParaRPr lang="nl-BE" dirty="0" smtClean="0"/>
          </a:p>
          <a:p>
            <a:endParaRPr lang="nl-BE" altLang="en-US" dirty="0" smtClean="0"/>
          </a:p>
          <a:p>
            <a:endParaRPr lang="nl-BE" altLang="en-US" dirty="0" smtClean="0"/>
          </a:p>
        </p:txBody>
      </p:sp>
      <p:sp>
        <p:nvSpPr>
          <p:cNvPr id="7" name="Date Placeholder 6"/>
          <p:cNvSpPr>
            <a:spLocks noGrp="1"/>
          </p:cNvSpPr>
          <p:nvPr>
            <p:ph type="dt" sz="half" idx="2"/>
          </p:nvPr>
        </p:nvSpPr>
        <p:spPr/>
        <p:txBody>
          <a:bodyPr/>
          <a:lstStyle/>
          <a:p>
            <a:r>
              <a:rPr lang="fr-FR" smtClean="0"/>
              <a:t>23/02/2018</a:t>
            </a:r>
            <a:endParaRPr lang="fr-BE" dirty="0"/>
          </a:p>
        </p:txBody>
      </p:sp>
      <p:sp>
        <p:nvSpPr>
          <p:cNvPr id="8" name="Slide Number Placeholder 7"/>
          <p:cNvSpPr>
            <a:spLocks noGrp="1"/>
          </p:cNvSpPr>
          <p:nvPr>
            <p:ph type="sldNum" sz="quarter" idx="4"/>
          </p:nvPr>
        </p:nvSpPr>
        <p:spPr/>
        <p:txBody>
          <a:bodyPr/>
          <a:lstStyle/>
          <a:p>
            <a:r>
              <a:rPr lang="fr-BE" smtClean="0"/>
              <a:t>- </a:t>
            </a:r>
            <a:fld id="{30A9230E-FFBB-4CCB-ABD7-198084EDE768}" type="slidenum">
              <a:rPr lang="fr-BE" smtClean="0"/>
              <a:pPr/>
              <a:t>60</a:t>
            </a:fld>
            <a:r>
              <a:rPr lang="fr-BE" smtClean="0"/>
              <a:t> -</a:t>
            </a:r>
            <a:endParaRPr lang="fr-BE" dirty="0"/>
          </a:p>
        </p:txBody>
      </p:sp>
    </p:spTree>
    <p:extLst>
      <p:ext uri="{BB962C8B-B14F-4D97-AF65-F5344CB8AC3E}">
        <p14:creationId xmlns:p14="http://schemas.microsoft.com/office/powerpoint/2010/main" val="41241325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Geestelijke gezondheidszorg en </a:t>
            </a:r>
            <a:r>
              <a:rPr lang="nl-BE" dirty="0" err="1" smtClean="0"/>
              <a:t>eGezondheid</a:t>
            </a:r>
            <a:endParaRPr lang="nl-BE" dirty="0"/>
          </a:p>
        </p:txBody>
      </p:sp>
      <p:sp>
        <p:nvSpPr>
          <p:cNvPr id="3" name="Content Placeholder 2"/>
          <p:cNvSpPr>
            <a:spLocks noGrp="1"/>
          </p:cNvSpPr>
          <p:nvPr>
            <p:ph idx="1"/>
          </p:nvPr>
        </p:nvSpPr>
        <p:spPr/>
        <p:txBody>
          <a:bodyPr>
            <a:normAutofit/>
          </a:bodyPr>
          <a:lstStyle/>
          <a:p>
            <a:r>
              <a:rPr lang="nl-BE" dirty="0" smtClean="0"/>
              <a:t>Toepassingen die momenteel beschikbaar zijn voor de psychiatrische zorgverlening (bij ambulante praktijk)</a:t>
            </a:r>
          </a:p>
          <a:p>
            <a:pPr lvl="1"/>
            <a:r>
              <a:rPr lang="nl-BE" dirty="0" err="1" smtClean="0"/>
              <a:t>Recip</a:t>
            </a:r>
            <a:r>
              <a:rPr lang="nl-BE" dirty="0" smtClean="0"/>
              <a:t>-e </a:t>
            </a:r>
          </a:p>
          <a:p>
            <a:pPr lvl="1"/>
            <a:r>
              <a:rPr lang="nl-BE" dirty="0" smtClean="0"/>
              <a:t>UPPAD</a:t>
            </a:r>
          </a:p>
          <a:p>
            <a:pPr lvl="1"/>
            <a:r>
              <a:rPr lang="nl-BE" dirty="0" smtClean="0"/>
              <a:t>PARIS</a:t>
            </a:r>
          </a:p>
          <a:p>
            <a:pPr lvl="1"/>
            <a:r>
              <a:rPr lang="nl-BE" dirty="0" smtClean="0"/>
              <a:t>Hoofdstuk IV</a:t>
            </a:r>
            <a:endParaRPr lang="nl-BE" dirty="0"/>
          </a:p>
        </p:txBody>
      </p:sp>
      <p:sp>
        <p:nvSpPr>
          <p:cNvPr id="4" name="Date Placeholder 3"/>
          <p:cNvSpPr>
            <a:spLocks noGrp="1"/>
          </p:cNvSpPr>
          <p:nvPr>
            <p:ph type="dt" sz="half" idx="2"/>
          </p:nvPr>
        </p:nvSpPr>
        <p:spPr/>
        <p:txBody>
          <a:bodyPr/>
          <a:lstStyle/>
          <a:p>
            <a:r>
              <a:rPr lang="fr-FR" smtClean="0"/>
              <a:t>23/02/2018</a:t>
            </a:r>
            <a:endParaRPr lang="fr-BE" dirty="0"/>
          </a:p>
        </p:txBody>
      </p:sp>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61</a:t>
            </a:fld>
            <a:r>
              <a:rPr lang="fr-BE" smtClean="0"/>
              <a:t> -</a:t>
            </a:r>
            <a:endParaRPr lang="fr-BE" dirty="0"/>
          </a:p>
        </p:txBody>
      </p:sp>
    </p:spTree>
    <p:extLst>
      <p:ext uri="{BB962C8B-B14F-4D97-AF65-F5344CB8AC3E}">
        <p14:creationId xmlns:p14="http://schemas.microsoft.com/office/powerpoint/2010/main" val="12104115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Geestelijke gezondheidszorg en </a:t>
            </a:r>
            <a:r>
              <a:rPr lang="nl-BE" dirty="0" err="1" smtClean="0"/>
              <a:t>eGezondheid</a:t>
            </a:r>
            <a:endParaRPr lang="nl-BE" dirty="0"/>
          </a:p>
        </p:txBody>
      </p:sp>
      <p:sp>
        <p:nvSpPr>
          <p:cNvPr id="3" name="Content Placeholder 2"/>
          <p:cNvSpPr>
            <a:spLocks noGrp="1"/>
          </p:cNvSpPr>
          <p:nvPr>
            <p:ph idx="1"/>
          </p:nvPr>
        </p:nvSpPr>
        <p:spPr/>
        <p:txBody>
          <a:bodyPr>
            <a:normAutofit/>
          </a:bodyPr>
          <a:lstStyle/>
          <a:p>
            <a:r>
              <a:rPr lang="nl-BE" dirty="0" smtClean="0"/>
              <a:t>Op termijn bij integratie van de ziekenhuizen</a:t>
            </a:r>
          </a:p>
          <a:p>
            <a:pPr lvl="1"/>
            <a:r>
              <a:rPr lang="nl-BE" dirty="0" smtClean="0"/>
              <a:t>TDI (Treatment </a:t>
            </a:r>
            <a:r>
              <a:rPr lang="nl-BE" dirty="0" err="1" smtClean="0"/>
              <a:t>Demand</a:t>
            </a:r>
            <a:r>
              <a:rPr lang="nl-BE" dirty="0" smtClean="0"/>
              <a:t> Indicator - omvat de registratie van de behandelingsaanvragen die betrekking hebben op een probleem van misbruik of afhankelijkheid van illegale drugs (voor het EMCDDA) of van alcohol (specifiek voor België)</a:t>
            </a:r>
          </a:p>
          <a:p>
            <a:pPr lvl="1"/>
            <a:r>
              <a:rPr lang="nl-BE" dirty="0" err="1" smtClean="0"/>
              <a:t>Mult-eMediatt</a:t>
            </a:r>
            <a:endParaRPr lang="nl-BE" dirty="0" smtClean="0"/>
          </a:p>
          <a:p>
            <a:pPr lvl="1"/>
            <a:r>
              <a:rPr lang="nl-BE" dirty="0" err="1" smtClean="0"/>
              <a:t>Mediprima</a:t>
            </a:r>
            <a:endParaRPr lang="nl-BE" dirty="0" smtClean="0"/>
          </a:p>
          <a:p>
            <a:pPr lvl="1"/>
            <a:r>
              <a:rPr lang="nl-BE" dirty="0" smtClean="0"/>
              <a:t>diensten </a:t>
            </a:r>
            <a:r>
              <a:rPr lang="nl-BE" dirty="0" err="1" smtClean="0"/>
              <a:t>MyCareNet</a:t>
            </a:r>
            <a:endParaRPr lang="nl-BE" dirty="0" smtClean="0"/>
          </a:p>
        </p:txBody>
      </p:sp>
      <p:sp>
        <p:nvSpPr>
          <p:cNvPr id="4" name="Date Placeholder 3"/>
          <p:cNvSpPr>
            <a:spLocks noGrp="1"/>
          </p:cNvSpPr>
          <p:nvPr>
            <p:ph type="dt" sz="half" idx="2"/>
          </p:nvPr>
        </p:nvSpPr>
        <p:spPr/>
        <p:txBody>
          <a:bodyPr/>
          <a:lstStyle/>
          <a:p>
            <a:r>
              <a:rPr lang="fr-FR" smtClean="0"/>
              <a:t>23/02/2018</a:t>
            </a:r>
            <a:endParaRPr lang="fr-BE" dirty="0"/>
          </a:p>
        </p:txBody>
      </p:sp>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62</a:t>
            </a:fld>
            <a:r>
              <a:rPr lang="fr-BE" smtClean="0"/>
              <a:t> -</a:t>
            </a:r>
            <a:endParaRPr lang="fr-BE" dirty="0"/>
          </a:p>
        </p:txBody>
      </p:sp>
    </p:spTree>
    <p:extLst>
      <p:ext uri="{BB962C8B-B14F-4D97-AF65-F5344CB8AC3E}">
        <p14:creationId xmlns:p14="http://schemas.microsoft.com/office/powerpoint/2010/main" val="8316961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2.0: Besluit</a:t>
            </a:r>
            <a:endParaRPr lang="fr-BE" dirty="0"/>
          </a:p>
        </p:txBody>
      </p:sp>
      <p:sp>
        <p:nvSpPr>
          <p:cNvPr id="3" name="Content Placeholder 2"/>
          <p:cNvSpPr>
            <a:spLocks noGrp="1"/>
          </p:cNvSpPr>
          <p:nvPr>
            <p:ph idx="1"/>
          </p:nvPr>
        </p:nvSpPr>
        <p:spPr/>
        <p:txBody>
          <a:bodyPr>
            <a:normAutofit fontScale="92500" lnSpcReduction="10000"/>
          </a:bodyPr>
          <a:lstStyle/>
          <a:p>
            <a:r>
              <a:rPr lang="nl-BE" dirty="0" smtClean="0"/>
              <a:t>De gegevensdeling tussen zorgverleners/instellingen via het hub-</a:t>
            </a:r>
            <a:r>
              <a:rPr lang="nl-BE" dirty="0" err="1" smtClean="0"/>
              <a:t>metahubsysteem</a:t>
            </a:r>
            <a:r>
              <a:rPr lang="nl-BE" dirty="0" smtClean="0"/>
              <a:t>, de gezondheidskluizen en de </a:t>
            </a:r>
            <a:r>
              <a:rPr lang="nl-BE" dirty="0" err="1" smtClean="0">
                <a:solidFill>
                  <a:srgbClr val="087670"/>
                </a:solidFill>
              </a:rPr>
              <a:t>eHealth</a:t>
            </a:r>
            <a:r>
              <a:rPr lang="nl-BE" dirty="0" err="1"/>
              <a:t>B</a:t>
            </a:r>
            <a:r>
              <a:rPr lang="nl-BE" dirty="0" err="1" smtClean="0"/>
              <a:t>ox</a:t>
            </a:r>
            <a:r>
              <a:rPr lang="nl-BE" dirty="0" smtClean="0"/>
              <a:t> komt op kruissnelheid</a:t>
            </a:r>
          </a:p>
          <a:p>
            <a:endParaRPr lang="nl-BE" dirty="0" smtClean="0"/>
          </a:p>
          <a:p>
            <a:r>
              <a:rPr lang="nl-BE" dirty="0" smtClean="0"/>
              <a:t>Zowat 62,5 % van de Belgische bevolking heeft inmiddels zijn geïnformeerde toestemming gegeven</a:t>
            </a:r>
          </a:p>
          <a:p>
            <a:endParaRPr lang="nl-BE" dirty="0" smtClean="0"/>
          </a:p>
          <a:p>
            <a:r>
              <a:rPr lang="nl-BE" dirty="0" smtClean="0"/>
              <a:t>De ontsluiting van gezondheidsgegevens voor de patiënt komt op gang =&gt; aandacht voor geïntegreerde ontsluiting</a:t>
            </a:r>
          </a:p>
          <a:p>
            <a:endParaRPr lang="nl-BE" dirty="0" smtClean="0"/>
          </a:p>
          <a:p>
            <a:r>
              <a:rPr lang="nl-BE" dirty="0" smtClean="0"/>
              <a:t>Er wordt ervaring opgedaan met mobiele </a:t>
            </a:r>
            <a:r>
              <a:rPr lang="nl-BE" dirty="0" err="1" smtClean="0"/>
              <a:t>eGezondheidtoepassingen</a:t>
            </a:r>
            <a:endParaRPr lang="fr-BE" dirty="0"/>
          </a:p>
        </p:txBody>
      </p:sp>
      <p:sp>
        <p:nvSpPr>
          <p:cNvPr id="8" name="Date Placeholder 7"/>
          <p:cNvSpPr>
            <a:spLocks noGrp="1"/>
          </p:cNvSpPr>
          <p:nvPr>
            <p:ph type="dt" sz="half" idx="2"/>
          </p:nvPr>
        </p:nvSpPr>
        <p:spPr/>
        <p:txBody>
          <a:bodyPr/>
          <a:lstStyle/>
          <a:p>
            <a:r>
              <a:rPr lang="fr-FR" smtClean="0"/>
              <a:t>23/02/2018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63</a:t>
            </a:fld>
            <a:r>
              <a:rPr lang="fr-BE" smtClean="0"/>
              <a:t> -</a:t>
            </a:r>
            <a:endParaRPr lang="fr-BE" dirty="0"/>
          </a:p>
        </p:txBody>
      </p:sp>
    </p:spTree>
    <p:extLst>
      <p:ext uri="{BB962C8B-B14F-4D97-AF65-F5344CB8AC3E}">
        <p14:creationId xmlns:p14="http://schemas.microsoft.com/office/powerpoint/2010/main" val="8774703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nl-NL" sz="4000" b="1" dirty="0" smtClean="0">
                <a:solidFill>
                  <a:srgbClr val="B82400"/>
                </a:solidFill>
              </a:rPr>
              <a:t>Rol &amp; Verantwoordelijkheden van het </a:t>
            </a:r>
            <a:r>
              <a:rPr lang="nl-NL" sz="4000" b="1" dirty="0" smtClean="0">
                <a:solidFill>
                  <a:srgbClr val="087670"/>
                </a:solidFill>
              </a:rPr>
              <a:t>eHealth</a:t>
            </a:r>
            <a:r>
              <a:rPr lang="nl-NL" sz="4000" b="1" dirty="0" smtClean="0">
                <a:solidFill>
                  <a:srgbClr val="B82400"/>
                </a:solidFill>
              </a:rPr>
              <a:t>-platform</a:t>
            </a:r>
            <a:r>
              <a:rPr lang="nl-NL" sz="4000" dirty="0" smtClean="0">
                <a:solidFill>
                  <a:srgbClr val="B82400"/>
                </a:solidFill>
              </a:rPr>
              <a:t/>
            </a:r>
            <a:br>
              <a:rPr lang="nl-NL" sz="4000" dirty="0" smtClean="0">
                <a:solidFill>
                  <a:srgbClr val="B82400"/>
                </a:solidFill>
              </a:rPr>
            </a:br>
            <a:endParaRPr lang="nl-BE" sz="4000" dirty="0">
              <a:solidFill>
                <a:srgbClr val="B82400"/>
              </a:solidFill>
            </a:endParaRPr>
          </a:p>
        </p:txBody>
      </p:sp>
      <p:sp>
        <p:nvSpPr>
          <p:cNvPr id="11" name="Content Placeholder 10"/>
          <p:cNvSpPr>
            <a:spLocks noGrp="1"/>
          </p:cNvSpPr>
          <p:nvPr>
            <p:ph type="subTitle" idx="1"/>
          </p:nvPr>
        </p:nvSpPr>
        <p:spPr/>
        <p:txBody>
          <a:bodyPr/>
          <a:lstStyle/>
          <a:p>
            <a:pPr lvl="1"/>
            <a:endParaRPr lang="fr-BE" smtClean="0">
              <a:sym typeface="Arial" pitchFamily="34" charset="0"/>
            </a:endParaRPr>
          </a:p>
          <a:p>
            <a:endParaRPr lang="fr-BE" smtClean="0"/>
          </a:p>
          <a:p>
            <a:endParaRPr lang="fr-BE" smtClean="0">
              <a:sym typeface="Arial" pitchFamily="34" charset="0"/>
            </a:endParaRPr>
          </a:p>
          <a:p>
            <a:endParaRPr lang="fr-FR"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070" y="3850516"/>
            <a:ext cx="4762500" cy="1409700"/>
          </a:xfrm>
          <a:prstGeom prst="rect">
            <a:avLst/>
          </a:prstGeom>
        </p:spPr>
      </p:pic>
    </p:spTree>
    <p:extLst>
      <p:ext uri="{BB962C8B-B14F-4D97-AF65-F5344CB8AC3E}">
        <p14:creationId xmlns:p14="http://schemas.microsoft.com/office/powerpoint/2010/main" val="17454252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smtClean="0"/>
              <a:t>Doelstellingen </a:t>
            </a:r>
            <a:r>
              <a:rPr lang="nl-BE" altLang="en-US" smtClean="0">
                <a:solidFill>
                  <a:srgbClr val="087670"/>
                </a:solidFill>
              </a:rPr>
              <a:t>eHealth</a:t>
            </a:r>
            <a:r>
              <a:rPr lang="nl-BE" altLang="en-US" smtClean="0"/>
              <a:t>-platform</a:t>
            </a:r>
            <a:endParaRPr lang="en-US" dirty="0"/>
          </a:p>
        </p:txBody>
      </p:sp>
      <p:sp>
        <p:nvSpPr>
          <p:cNvPr id="92162" name="Rectangle 3"/>
          <p:cNvSpPr>
            <a:spLocks noGrp="1" noChangeArrowheads="1"/>
          </p:cNvSpPr>
          <p:nvPr>
            <p:ph idx="1"/>
          </p:nvPr>
        </p:nvSpPr>
        <p:spPr/>
        <p:txBody>
          <a:bodyPr>
            <a:normAutofit fontScale="92500" lnSpcReduction="10000"/>
          </a:bodyPr>
          <a:lstStyle/>
          <a:p>
            <a:r>
              <a:rPr lang="nl-BE" altLang="en-US" dirty="0" smtClean="0"/>
              <a:t>Hoe?</a:t>
            </a:r>
          </a:p>
          <a:p>
            <a:pPr lvl="1"/>
            <a:r>
              <a:rPr lang="nl-BE" altLang="en-US" dirty="0" smtClean="0"/>
              <a:t>door een goed georganiseerde, onderlinge elektronische dienstverlening en informatie-uitwisseling tussen alle actoren in de gezondheidszorg</a:t>
            </a:r>
          </a:p>
          <a:p>
            <a:pPr lvl="1"/>
            <a:r>
              <a:rPr lang="nl-BE" altLang="en-US" dirty="0" smtClean="0"/>
              <a:t>met de nodige waarborgen op het vlak van de informatieveiligheid, de bescherming van de persoonlijke levenssfeer en het beroepsgeheim</a:t>
            </a:r>
          </a:p>
          <a:p>
            <a:pPr lvl="1"/>
            <a:endParaRPr lang="nl-BE" altLang="en-US" dirty="0" smtClean="0"/>
          </a:p>
          <a:p>
            <a:r>
              <a:rPr lang="nl-BE" altLang="en-US" dirty="0" smtClean="0"/>
              <a:t>Wat?</a:t>
            </a:r>
          </a:p>
          <a:p>
            <a:pPr lvl="1"/>
            <a:r>
              <a:rPr lang="nl-BE" altLang="en-US" dirty="0" smtClean="0"/>
              <a:t>optimaliseren van de kwaliteit en de continuïteit van de gezondheidszorgverstrekking </a:t>
            </a:r>
          </a:p>
          <a:p>
            <a:pPr lvl="1"/>
            <a:r>
              <a:rPr lang="nl-BE" altLang="en-US" dirty="0" smtClean="0"/>
              <a:t>optimaliseren van de veiligheid van de patiënt</a:t>
            </a:r>
          </a:p>
          <a:p>
            <a:pPr lvl="1"/>
            <a:r>
              <a:rPr lang="nl-BE" altLang="en-US" dirty="0" smtClean="0"/>
              <a:t>vereenvoudigen van de administratieve formaliteiten voor alle actoren in de gezondheidszorg</a:t>
            </a:r>
          </a:p>
          <a:p>
            <a:pPr lvl="1"/>
            <a:r>
              <a:rPr lang="nl-BE" altLang="en-US" dirty="0" smtClean="0"/>
              <a:t>degelijk ondersteunen van het gezondheidszorgbeleid</a:t>
            </a:r>
          </a:p>
          <a:p>
            <a:pPr lvl="1"/>
            <a:endParaRPr lang="nl-BE" altLang="en-US" dirty="0" smtClean="0"/>
          </a:p>
          <a:p>
            <a:endParaRPr lang="nl-BE" altLang="en-US" dirty="0" smtClean="0"/>
          </a:p>
        </p:txBody>
      </p:sp>
      <p:sp>
        <p:nvSpPr>
          <p:cNvPr id="6" name="Date Placeholder 5"/>
          <p:cNvSpPr>
            <a:spLocks noGrp="1"/>
          </p:cNvSpPr>
          <p:nvPr>
            <p:ph type="dt" sz="half" idx="10"/>
          </p:nvPr>
        </p:nvSpPr>
        <p:spPr/>
        <p:txBody>
          <a:bodyPr/>
          <a:lstStyle/>
          <a:p>
            <a:r>
              <a:rPr lang="fr-FR" smtClean="0"/>
              <a:t>23/02/2018</a:t>
            </a:r>
            <a:endParaRPr lang="fr-BE"/>
          </a:p>
        </p:txBody>
      </p:sp>
      <p:sp>
        <p:nvSpPr>
          <p:cNvPr id="10" name="Slide Number Placeholder 9"/>
          <p:cNvSpPr>
            <a:spLocks noGrp="1"/>
          </p:cNvSpPr>
          <p:nvPr>
            <p:ph type="sldNum" sz="quarter" idx="12"/>
          </p:nvPr>
        </p:nvSpPr>
        <p:spPr/>
        <p:txBody>
          <a:bodyPr/>
          <a:lstStyle/>
          <a:p>
            <a:r>
              <a:rPr lang="fr-BE" smtClean="0"/>
              <a:t>- </a:t>
            </a:r>
            <a:fld id="{30A9230E-FFBB-4CCB-ABD7-198084EDE768}" type="slidenum">
              <a:rPr lang="fr-BE" smtClean="0"/>
              <a:pPr/>
              <a:t>65</a:t>
            </a:fld>
            <a:r>
              <a:rPr lang="fr-BE" smtClean="0"/>
              <a:t> - </a:t>
            </a:r>
            <a:endParaRPr lang="fr-BE" dirty="0"/>
          </a:p>
        </p:txBody>
      </p:sp>
    </p:spTree>
    <p:extLst>
      <p:ext uri="{BB962C8B-B14F-4D97-AF65-F5344CB8AC3E}">
        <p14:creationId xmlns:p14="http://schemas.microsoft.com/office/powerpoint/2010/main" val="633849323"/>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altLang="en-US" dirty="0" smtClean="0">
                <a:sym typeface="Arial" charset="0"/>
              </a:rPr>
              <a:t>10 opdrachten</a:t>
            </a:r>
            <a:endParaRPr lang="en-US" dirty="0"/>
          </a:p>
        </p:txBody>
      </p:sp>
      <p:sp>
        <p:nvSpPr>
          <p:cNvPr id="15363" name="Rectangle 3"/>
          <p:cNvSpPr>
            <a:spLocks noGrp="1" noChangeArrowheads="1"/>
          </p:cNvSpPr>
          <p:nvPr>
            <p:ph idx="1"/>
          </p:nvPr>
        </p:nvSpPr>
        <p:spPr/>
        <p:txBody>
          <a:bodyPr>
            <a:normAutofit fontScale="92500" lnSpcReduction="10000"/>
          </a:bodyPr>
          <a:lstStyle/>
          <a:p>
            <a:r>
              <a:rPr lang="nl-BE" altLang="en-US" dirty="0" smtClean="0">
                <a:sym typeface="Arial" charset="0"/>
              </a:rPr>
              <a:t>Ontwikkeling van een visie en van een strategie inzake eHealth</a:t>
            </a:r>
            <a:r>
              <a:rPr lang="nl-BE" altLang="en-US" dirty="0" smtClean="0"/>
              <a:t> </a:t>
            </a:r>
          </a:p>
          <a:p>
            <a:endParaRPr lang="nl-BE" altLang="en-US" dirty="0" smtClean="0">
              <a:sym typeface="Arial" charset="0"/>
            </a:endParaRPr>
          </a:p>
          <a:p>
            <a:r>
              <a:rPr lang="nl-BE" altLang="en-US" dirty="0" smtClean="0">
                <a:sym typeface="Arial" charset="0"/>
              </a:rPr>
              <a:t>Organiseren van de samenwerking met andere overheidsinstanties die belast zijn met de coördinatie van de elektronische dienstverlening</a:t>
            </a:r>
            <a:r>
              <a:rPr lang="nl-BE" altLang="en-US" dirty="0" smtClean="0"/>
              <a:t> </a:t>
            </a:r>
          </a:p>
          <a:p>
            <a:endParaRPr lang="nl-BE" altLang="en-US" dirty="0" smtClean="0">
              <a:sym typeface="Arial" charset="0"/>
            </a:endParaRPr>
          </a:p>
          <a:p>
            <a:r>
              <a:rPr lang="nl-BE" altLang="en-US" dirty="0" smtClean="0">
                <a:sym typeface="Arial" charset="0"/>
              </a:rPr>
              <a:t>De motor van de noodzakelijke veranderingen zijn voor de uitvoering van de visie en de strategie inzake eHealth </a:t>
            </a:r>
            <a:r>
              <a:rPr lang="nl-BE" altLang="en-US" dirty="0" smtClean="0"/>
              <a:t> </a:t>
            </a:r>
          </a:p>
          <a:p>
            <a:endParaRPr lang="nl-BE" altLang="en-US" dirty="0" smtClean="0">
              <a:sym typeface="Arial" charset="0"/>
            </a:endParaRPr>
          </a:p>
          <a:p>
            <a:r>
              <a:rPr lang="nl-BE" altLang="en-US" dirty="0" smtClean="0">
                <a:sym typeface="Arial" charset="0"/>
              </a:rPr>
              <a:t>Vastleggen van functionele en </a:t>
            </a:r>
            <a:r>
              <a:rPr lang="nl-BE" altLang="en-US" dirty="0" err="1" smtClean="0">
                <a:sym typeface="Arial" charset="0"/>
              </a:rPr>
              <a:t>techische</a:t>
            </a:r>
            <a:r>
              <a:rPr lang="nl-BE" altLang="en-US" dirty="0" smtClean="0">
                <a:sym typeface="Arial" charset="0"/>
              </a:rPr>
              <a:t> normen, standaarden, specificaties en basisarchitectuur inzake ICT  </a:t>
            </a:r>
          </a:p>
          <a:p>
            <a:endParaRPr lang="nl-BE" altLang="en-US" dirty="0" smtClean="0">
              <a:sym typeface="Arial" charset="0"/>
            </a:endParaRPr>
          </a:p>
          <a:p>
            <a:endParaRPr lang="nl-BE" altLang="en-US" dirty="0" smtClean="0">
              <a:sym typeface="Arial" charset="0"/>
            </a:endParaRPr>
          </a:p>
        </p:txBody>
      </p:sp>
      <p:sp>
        <p:nvSpPr>
          <p:cNvPr id="6" name="Date Placeholder 5"/>
          <p:cNvSpPr>
            <a:spLocks noGrp="1"/>
          </p:cNvSpPr>
          <p:nvPr>
            <p:ph type="dt" sz="half" idx="10"/>
          </p:nvPr>
        </p:nvSpPr>
        <p:spPr/>
        <p:txBody>
          <a:bodyPr/>
          <a:lstStyle/>
          <a:p>
            <a:r>
              <a:rPr lang="fr-FR" smtClean="0"/>
              <a:t>23/02/2018</a:t>
            </a:r>
            <a:endParaRPr lang="fr-BE"/>
          </a:p>
        </p:txBody>
      </p:sp>
      <p:sp>
        <p:nvSpPr>
          <p:cNvPr id="4" name="Slide Number Placeholder 3"/>
          <p:cNvSpPr>
            <a:spLocks noGrp="1"/>
          </p:cNvSpPr>
          <p:nvPr>
            <p:ph type="sldNum" sz="quarter" idx="12"/>
          </p:nvPr>
        </p:nvSpPr>
        <p:spPr/>
        <p:txBody>
          <a:bodyPr/>
          <a:lstStyle/>
          <a:p>
            <a:r>
              <a:rPr lang="fr-BE" smtClean="0"/>
              <a:t>- </a:t>
            </a:r>
            <a:fld id="{30A9230E-FFBB-4CCB-ABD7-198084EDE768}" type="slidenum">
              <a:rPr lang="fr-BE" smtClean="0"/>
              <a:pPr/>
              <a:t>66</a:t>
            </a:fld>
            <a:r>
              <a:rPr lang="fr-BE" smtClean="0"/>
              <a:t> - </a:t>
            </a:r>
            <a:endParaRPr lang="fr-BE" dirty="0"/>
          </a:p>
        </p:txBody>
      </p:sp>
    </p:spTree>
    <p:extLst>
      <p:ext uri="{BB962C8B-B14F-4D97-AF65-F5344CB8AC3E}">
        <p14:creationId xmlns:p14="http://schemas.microsoft.com/office/powerpoint/2010/main" val="383565954"/>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smtClean="0">
                <a:sym typeface="Arial" charset="0"/>
              </a:rPr>
              <a:t>10 opdrachten</a:t>
            </a:r>
            <a:endParaRPr lang="en-US" dirty="0"/>
          </a:p>
        </p:txBody>
      </p:sp>
      <p:sp>
        <p:nvSpPr>
          <p:cNvPr id="94211" name="Rectangle 3"/>
          <p:cNvSpPr>
            <a:spLocks noGrp="1" noChangeArrowheads="1"/>
          </p:cNvSpPr>
          <p:nvPr>
            <p:ph idx="1"/>
          </p:nvPr>
        </p:nvSpPr>
        <p:spPr/>
        <p:txBody>
          <a:bodyPr/>
          <a:lstStyle/>
          <a:p>
            <a:r>
              <a:rPr lang="nl-BE" altLang="en-US" smtClean="0">
                <a:sym typeface="Arial" charset="0"/>
              </a:rPr>
              <a:t>Registreren van software voor het beheer van elektronische patiëntendossiers  </a:t>
            </a:r>
          </a:p>
          <a:p>
            <a:endParaRPr lang="nl-BE" altLang="en-US" smtClean="0">
              <a:sym typeface="Arial" charset="0"/>
            </a:endParaRPr>
          </a:p>
          <a:p>
            <a:r>
              <a:rPr lang="nl-BE" altLang="en-US" smtClean="0">
                <a:sym typeface="Arial" charset="0"/>
              </a:rPr>
              <a:t>Concipiëren, uitwerken en beheren van een samenwerkingsplatform voor de veilige elektronische gegevensuitwisseling met de bijhorende basisdiensten </a:t>
            </a:r>
          </a:p>
          <a:p>
            <a:endParaRPr lang="nl-BE" altLang="en-US" smtClean="0">
              <a:sym typeface="Arial" charset="0"/>
            </a:endParaRPr>
          </a:p>
          <a:p>
            <a:r>
              <a:rPr lang="nl-BE" altLang="en-US" smtClean="0">
                <a:sym typeface="Arial" charset="0"/>
              </a:rPr>
              <a:t>Een akkoord bereiken over een taakverdeling en over de kwaliteitsnormen en nagaan of de kwaliteitsnormen worden nageleefd</a:t>
            </a:r>
          </a:p>
        </p:txBody>
      </p:sp>
      <p:sp>
        <p:nvSpPr>
          <p:cNvPr id="6" name="Date Placeholder 5"/>
          <p:cNvSpPr>
            <a:spLocks noGrp="1"/>
          </p:cNvSpPr>
          <p:nvPr>
            <p:ph type="dt" sz="half" idx="10"/>
          </p:nvPr>
        </p:nvSpPr>
        <p:spPr/>
        <p:txBody>
          <a:bodyPr/>
          <a:lstStyle/>
          <a:p>
            <a:r>
              <a:rPr lang="fr-FR" smtClean="0"/>
              <a:t>23/02/2018</a:t>
            </a:r>
            <a:endParaRPr lang="fr-BE"/>
          </a:p>
        </p:txBody>
      </p:sp>
      <p:sp>
        <p:nvSpPr>
          <p:cNvPr id="4" name="Slide Number Placeholder 3"/>
          <p:cNvSpPr>
            <a:spLocks noGrp="1"/>
          </p:cNvSpPr>
          <p:nvPr>
            <p:ph type="sldNum" sz="quarter" idx="12"/>
          </p:nvPr>
        </p:nvSpPr>
        <p:spPr/>
        <p:txBody>
          <a:bodyPr/>
          <a:lstStyle/>
          <a:p>
            <a:r>
              <a:rPr lang="fr-BE" smtClean="0"/>
              <a:t>- </a:t>
            </a:r>
            <a:fld id="{30A9230E-FFBB-4CCB-ABD7-198084EDE768}" type="slidenum">
              <a:rPr lang="fr-BE" smtClean="0"/>
              <a:pPr/>
              <a:t>67</a:t>
            </a:fld>
            <a:r>
              <a:rPr lang="fr-BE" smtClean="0"/>
              <a:t> - </a:t>
            </a:r>
            <a:endParaRPr lang="fr-BE" dirty="0"/>
          </a:p>
        </p:txBody>
      </p:sp>
    </p:spTree>
    <p:extLst>
      <p:ext uri="{BB962C8B-B14F-4D97-AF65-F5344CB8AC3E}">
        <p14:creationId xmlns:p14="http://schemas.microsoft.com/office/powerpoint/2010/main" val="1062562121"/>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10 opdrachten</a:t>
            </a:r>
            <a:endParaRPr lang="nl-BE" dirty="0"/>
          </a:p>
        </p:txBody>
      </p:sp>
      <p:sp>
        <p:nvSpPr>
          <p:cNvPr id="3" name="Tijdelijke aanduiding voor inhoud 2"/>
          <p:cNvSpPr>
            <a:spLocks noGrp="1"/>
          </p:cNvSpPr>
          <p:nvPr>
            <p:ph idx="1"/>
          </p:nvPr>
        </p:nvSpPr>
        <p:spPr/>
        <p:txBody>
          <a:bodyPr>
            <a:normAutofit fontScale="92500" lnSpcReduction="20000"/>
          </a:bodyPr>
          <a:lstStyle/>
          <a:p>
            <a:r>
              <a:rPr lang="nl-BE" altLang="en-US" dirty="0" smtClean="0">
                <a:sym typeface="Arial" charset="0"/>
              </a:rPr>
              <a:t>Als onafhankelijke </a:t>
            </a:r>
            <a:r>
              <a:rPr lang="nl-BE" altLang="en-US" dirty="0" err="1" smtClean="0">
                <a:sym typeface="Arial" charset="0"/>
              </a:rPr>
              <a:t>trusted</a:t>
            </a:r>
            <a:r>
              <a:rPr lang="nl-BE" altLang="en-US" dirty="0" smtClean="0">
                <a:sym typeface="Arial" charset="0"/>
              </a:rPr>
              <a:t> </a:t>
            </a:r>
            <a:r>
              <a:rPr lang="nl-BE" altLang="en-US" dirty="0" err="1" smtClean="0">
                <a:sym typeface="Arial" charset="0"/>
              </a:rPr>
              <a:t>third</a:t>
            </a:r>
            <a:r>
              <a:rPr lang="nl-BE" altLang="en-US" dirty="0" smtClean="0">
                <a:sym typeface="Arial" charset="0"/>
              </a:rPr>
              <a:t> party (TTP) optreden voor het coderen en anonimiseren van persoonsgegevens m.b.t. de gezondheid voor rekening van bepaalde, in de wet opgesomde instanties ter ondersteuning van het wetenschappelijk onderzoek en het beleid </a:t>
            </a:r>
          </a:p>
          <a:p>
            <a:endParaRPr lang="nl-BE" altLang="en-US" dirty="0" smtClean="0">
              <a:sym typeface="Arial" charset="0"/>
            </a:endParaRPr>
          </a:p>
          <a:p>
            <a:r>
              <a:rPr lang="nl-BE" altLang="en-US" dirty="0" smtClean="0">
                <a:sym typeface="Arial" charset="0"/>
              </a:rPr>
              <a:t>De totstandkoming van programma's en projecten promoten en coördineren</a:t>
            </a:r>
            <a:r>
              <a:rPr lang="nl-BE" altLang="en-US" dirty="0" smtClean="0"/>
              <a:t> </a:t>
            </a:r>
          </a:p>
          <a:p>
            <a:endParaRPr lang="nl-BE" altLang="en-US" dirty="0" smtClean="0">
              <a:sym typeface="Arial" charset="0"/>
            </a:endParaRPr>
          </a:p>
          <a:p>
            <a:r>
              <a:rPr lang="nl-BE" altLang="en-US" dirty="0" smtClean="0">
                <a:sym typeface="Arial" charset="0"/>
              </a:rPr>
              <a:t>De ICT-aspecten van de gegevensuitwisseling beheren en coördineren in het kader van de elektronische patiëntendossiers en van de elektronische medische voorschriften</a:t>
            </a:r>
            <a:endParaRPr lang="nl-BE" altLang="en-US" dirty="0">
              <a:sym typeface="Arial" charset="0"/>
            </a:endParaRPr>
          </a:p>
        </p:txBody>
      </p:sp>
      <p:sp>
        <p:nvSpPr>
          <p:cNvPr id="7" name="Date Placeholder 6"/>
          <p:cNvSpPr>
            <a:spLocks noGrp="1"/>
          </p:cNvSpPr>
          <p:nvPr>
            <p:ph type="dt" sz="half" idx="10"/>
          </p:nvPr>
        </p:nvSpPr>
        <p:spPr/>
        <p:txBody>
          <a:bodyPr/>
          <a:lstStyle/>
          <a:p>
            <a:r>
              <a:rPr lang="fr-FR" smtClean="0"/>
              <a:t>23/02/2018</a:t>
            </a:r>
            <a:endParaRPr lang="fr-BE"/>
          </a:p>
        </p:txBody>
      </p:sp>
      <p:sp>
        <p:nvSpPr>
          <p:cNvPr id="5" name="Slide Number Placeholder 4"/>
          <p:cNvSpPr>
            <a:spLocks noGrp="1"/>
          </p:cNvSpPr>
          <p:nvPr>
            <p:ph type="sldNum" sz="quarter" idx="12"/>
          </p:nvPr>
        </p:nvSpPr>
        <p:spPr/>
        <p:txBody>
          <a:bodyPr/>
          <a:lstStyle/>
          <a:p>
            <a:r>
              <a:rPr lang="fr-BE" smtClean="0"/>
              <a:t>- </a:t>
            </a:r>
            <a:fld id="{30A9230E-FFBB-4CCB-ABD7-198084EDE768}" type="slidenum">
              <a:rPr lang="fr-BE" smtClean="0"/>
              <a:pPr/>
              <a:t>68</a:t>
            </a:fld>
            <a:r>
              <a:rPr lang="fr-BE" smtClean="0"/>
              <a:t> - </a:t>
            </a:r>
            <a:endParaRPr lang="fr-BE" dirty="0"/>
          </a:p>
        </p:txBody>
      </p:sp>
    </p:spTree>
    <p:extLst>
      <p:ext uri="{BB962C8B-B14F-4D97-AF65-F5344CB8AC3E}">
        <p14:creationId xmlns:p14="http://schemas.microsoft.com/office/powerpoint/2010/main" val="13802033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altLang="en-US" smtClean="0"/>
              <a:t>Basisarchitectuur</a:t>
            </a:r>
            <a:endParaRPr lang="en-US" dirty="0"/>
          </a:p>
        </p:txBody>
      </p:sp>
      <p:pic>
        <p:nvPicPr>
          <p:cNvPr id="96261"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fr-FR" altLang="en-US" sz="2400" b="1" i="1">
              <a:solidFill>
                <a:srgbClr val="000000"/>
              </a:solidFill>
              <a:latin typeface="Calibri" pitchFamily="34" charset="0"/>
            </a:endParaRPr>
          </a:p>
        </p:txBody>
      </p:sp>
      <p:sp>
        <p:nvSpPr>
          <p:cNvPr id="96263"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79"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endParaRPr lang="fr-BE" sz="2400" b="1" i="1">
              <a:solidFill>
                <a:srgbClr val="FFFFFF"/>
              </a:solidFill>
              <a:effectLst>
                <a:outerShdw blurRad="38100" dist="38100" dir="2700000" algn="tl">
                  <a:srgbClr val="000000"/>
                </a:outerShdw>
              </a:effectLst>
              <a:latin typeface="+mn-lt"/>
              <a:cs typeface="+mn-cs"/>
            </a:endParaRPr>
          </a:p>
          <a:p>
            <a:pPr algn="ctr" fontAlgn="auto">
              <a:spcBef>
                <a:spcPts val="0"/>
              </a:spcBef>
              <a:spcAft>
                <a:spcPts val="0"/>
              </a:spcAft>
              <a:defRPr/>
            </a:pPr>
            <a:endParaRPr lang="en-GB" sz="2400" b="1" i="1">
              <a:solidFill>
                <a:srgbClr val="FFFFFF"/>
              </a:solidFill>
              <a:effectLst>
                <a:outerShdw blurRad="38100" dist="38100" dir="2700000" algn="tl">
                  <a:srgbClr val="000000"/>
                </a:outerShdw>
              </a:effectLst>
              <a:latin typeface="+mn-lt"/>
              <a:cs typeface="+mn-cs"/>
            </a:endParaRPr>
          </a:p>
        </p:txBody>
      </p:sp>
      <p:sp>
        <p:nvSpPr>
          <p:cNvPr id="96265"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96266"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82"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r>
              <a:rPr lang="nl-BE" sz="2400" b="1" i="1" dirty="0">
                <a:solidFill>
                  <a:srgbClr val="FFFFFF"/>
                </a:solidFill>
                <a:effectLst>
                  <a:outerShdw blurRad="38100" dist="38100" dir="2700000" algn="tl">
                    <a:srgbClr val="000000"/>
                  </a:outerShdw>
                </a:effectLst>
                <a:latin typeface="+mn-lt"/>
                <a:cs typeface="+mn-cs"/>
              </a:rPr>
              <a:t>Basisdiensten</a:t>
            </a:r>
          </a:p>
          <a:p>
            <a:pPr algn="ctr" fontAlgn="auto">
              <a:spcBef>
                <a:spcPts val="0"/>
              </a:spcBef>
              <a:spcAft>
                <a:spcPts val="0"/>
              </a:spcAft>
              <a:defRPr/>
            </a:pPr>
            <a:r>
              <a:rPr lang="nl-BE" sz="2400" b="1" i="1" dirty="0">
                <a:solidFill>
                  <a:srgbClr val="3E6E5A"/>
                </a:solidFill>
                <a:effectLst>
                  <a:outerShdw blurRad="38100" dist="38100" dir="2700000" algn="tl">
                    <a:srgbClr val="000000"/>
                  </a:outerShdw>
                </a:effectLst>
                <a:latin typeface="+mn-lt"/>
                <a:cs typeface="+mn-cs"/>
              </a:rPr>
              <a:t>eHealth</a:t>
            </a:r>
            <a:r>
              <a:rPr lang="nl-BE" sz="2400" b="1" i="1" dirty="0">
                <a:solidFill>
                  <a:srgbClr val="FFFFFF"/>
                </a:solidFill>
                <a:effectLst>
                  <a:outerShdw blurRad="38100" dist="38100" dir="2700000" algn="tl">
                    <a:srgbClr val="000000"/>
                  </a:outerShdw>
                </a:effectLst>
                <a:latin typeface="+mn-lt"/>
                <a:cs typeface="+mn-cs"/>
              </a:rPr>
              <a:t>-platform</a:t>
            </a:r>
          </a:p>
        </p:txBody>
      </p:sp>
      <p:sp>
        <p:nvSpPr>
          <p:cNvPr id="96268"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nl-BE" altLang="en-US" b="1" i="1">
                <a:solidFill>
                  <a:srgbClr val="000000"/>
                </a:solidFill>
              </a:rPr>
              <a:t>Netwerk</a:t>
            </a:r>
          </a:p>
        </p:txBody>
      </p:sp>
      <p:pic>
        <p:nvPicPr>
          <p:cNvPr id="96269" name="Picture 3"/>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275138" y="5713413"/>
            <a:ext cx="4667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5"/>
          <p:cNvSpPr>
            <a:spLocks noChangeArrowheads="1"/>
          </p:cNvSpPr>
          <p:nvPr/>
        </p:nvSpPr>
        <p:spPr bwMode="auto">
          <a:xfrm>
            <a:off x="3476625" y="1289050"/>
            <a:ext cx="2286000" cy="762000"/>
          </a:xfrm>
          <a:prstGeom prst="ellipse">
            <a:avLst/>
          </a:prstGeom>
          <a:noFill/>
          <a:ln w="9525">
            <a:noFill/>
            <a:round/>
            <a:headEnd/>
            <a:tailEnd/>
          </a:ln>
          <a:effectLst/>
        </p:spPr>
        <p:txBody>
          <a:bodyPr wrap="none" anchor="ctr"/>
          <a:lstStyle/>
          <a:p>
            <a:pPr algn="ctr" fontAlgn="auto">
              <a:spcBef>
                <a:spcPts val="0"/>
              </a:spcBef>
              <a:spcAft>
                <a:spcPts val="0"/>
              </a:spcAft>
              <a:defRPr/>
            </a:pPr>
            <a:r>
              <a:rPr lang="nl-BE" sz="2000" b="1" i="1" dirty="0">
                <a:solidFill>
                  <a:srgbClr val="000000"/>
                </a:solidFill>
                <a:effectLst>
                  <a:outerShdw blurRad="38100" dist="38100" dir="2700000" algn="tl">
                    <a:srgbClr val="C0C0C0"/>
                  </a:outerShdw>
                </a:effectLst>
                <a:latin typeface="+mn-lt"/>
                <a:cs typeface="+mn-cs"/>
              </a:rPr>
              <a:t>Patiënten, zorgverstrekkers</a:t>
            </a:r>
          </a:p>
          <a:p>
            <a:pPr algn="ctr" fontAlgn="auto">
              <a:spcBef>
                <a:spcPts val="0"/>
              </a:spcBef>
              <a:spcAft>
                <a:spcPts val="0"/>
              </a:spcAft>
              <a:defRPr/>
            </a:pPr>
            <a:r>
              <a:rPr lang="nl-BE" sz="2000" b="1" i="1" dirty="0">
                <a:solidFill>
                  <a:srgbClr val="000000"/>
                </a:solidFill>
                <a:effectLst>
                  <a:outerShdw blurRad="38100" dist="38100" dir="2700000" algn="tl">
                    <a:srgbClr val="C0C0C0"/>
                  </a:outerShdw>
                </a:effectLst>
                <a:latin typeface="+mn-lt"/>
                <a:cs typeface="+mn-cs"/>
              </a:rPr>
              <a:t>en zorginstellingen</a:t>
            </a:r>
            <a:endParaRPr lang="nl-BE" sz="2000" b="1" i="1" dirty="0">
              <a:solidFill>
                <a:srgbClr val="FFFFFF"/>
              </a:solidFill>
              <a:effectLst>
                <a:outerShdw blurRad="38100" dist="38100" dir="2700000" algn="tl">
                  <a:srgbClr val="C0C0C0"/>
                </a:outerShdw>
              </a:effectLst>
              <a:latin typeface="+mn-lt"/>
              <a:cs typeface="+mn-cs"/>
            </a:endParaRPr>
          </a:p>
        </p:txBody>
      </p:sp>
      <p:sp>
        <p:nvSpPr>
          <p:cNvPr id="86"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87"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8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dirty="0">
                <a:solidFill>
                  <a:srgbClr val="FFCC99"/>
                </a:solidFill>
                <a:effectLst>
                  <a:outerShdw blurRad="38100" dist="38100" dir="2700000" algn="tl">
                    <a:srgbClr val="000000"/>
                  </a:outerShdw>
                </a:effectLst>
                <a:latin typeface="+mn-lt"/>
                <a:cs typeface="+mn-cs"/>
              </a:rPr>
              <a:t>GAB</a:t>
            </a:r>
          </a:p>
        </p:txBody>
      </p:sp>
      <p:pic>
        <p:nvPicPr>
          <p:cNvPr id="96274"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5" name="Rectangle 21"/>
          <p:cNvSpPr>
            <a:spLocks noChangeArrowheads="1"/>
          </p:cNvSpPr>
          <p:nvPr/>
        </p:nvSpPr>
        <p:spPr bwMode="auto">
          <a:xfrm>
            <a:off x="315913" y="6091238"/>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altLang="en-US" sz="2000" b="1" i="1">
                <a:solidFill>
                  <a:srgbClr val="CC9900"/>
                </a:solidFill>
                <a:latin typeface="Calibri" pitchFamily="34" charset="0"/>
              </a:rPr>
              <a:t>Leveranciers</a:t>
            </a:r>
          </a:p>
        </p:txBody>
      </p:sp>
      <p:sp>
        <p:nvSpPr>
          <p:cNvPr id="96276" name="Rectangle 22"/>
          <p:cNvSpPr>
            <a:spLocks noChangeArrowheads="1"/>
          </p:cNvSpPr>
          <p:nvPr/>
        </p:nvSpPr>
        <p:spPr bwMode="auto">
          <a:xfrm>
            <a:off x="44450" y="3468688"/>
            <a:ext cx="2032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altLang="en-US" sz="2000" b="1" i="1">
                <a:solidFill>
                  <a:srgbClr val="CC9900"/>
                </a:solidFill>
                <a:latin typeface="Calibri" pitchFamily="34" charset="0"/>
              </a:rPr>
              <a:t>Gebruikers</a:t>
            </a:r>
          </a:p>
        </p:txBody>
      </p:sp>
      <p:sp>
        <p:nvSpPr>
          <p:cNvPr id="92"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a:solidFill>
                  <a:srgbClr val="FFFFFF"/>
                </a:solidFill>
                <a:effectLst>
                  <a:outerShdw blurRad="38100" dist="38100" dir="2700000" algn="tl">
                    <a:srgbClr val="000000"/>
                  </a:outerShdw>
                </a:effectLst>
                <a:latin typeface="+mn-lt"/>
                <a:cs typeface="+mn-cs"/>
              </a:rPr>
              <a:t>portaal </a:t>
            </a:r>
            <a:r>
              <a:rPr lang="nl-BE" sz="1400" i="1" dirty="0">
                <a:solidFill>
                  <a:srgbClr val="3E6E5A"/>
                </a:solidFill>
                <a:effectLst>
                  <a:outerShdw blurRad="38100" dist="38100" dir="2700000" algn="tl">
                    <a:srgbClr val="000000"/>
                  </a:outerShdw>
                </a:effectLst>
                <a:latin typeface="+mn-lt"/>
                <a:cs typeface="+mn-cs"/>
              </a:rPr>
              <a:t>eHealth</a:t>
            </a:r>
            <a:r>
              <a:rPr lang="nl-BE" sz="1400" i="1" dirty="0">
                <a:solidFill>
                  <a:srgbClr val="FFFFFF"/>
                </a:solidFill>
                <a:effectLst>
                  <a:outerShdw blurRad="38100" dist="38100" dir="2700000" algn="tl">
                    <a:srgbClr val="000000"/>
                  </a:outerShdw>
                </a:effectLst>
                <a:latin typeface="+mn-lt"/>
                <a:cs typeface="+mn-cs"/>
              </a:rPr>
              <a:t>-platform</a:t>
            </a:r>
          </a:p>
        </p:txBody>
      </p:sp>
      <p:grpSp>
        <p:nvGrpSpPr>
          <p:cNvPr id="96278" name="Group 24"/>
          <p:cNvGrpSpPr>
            <a:grpSpLocks/>
          </p:cNvGrpSpPr>
          <p:nvPr/>
        </p:nvGrpSpPr>
        <p:grpSpPr bwMode="auto">
          <a:xfrm>
            <a:off x="760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Health portal</a:t>
              </a:r>
              <a:endParaRPr lang="nl-BE" sz="1000" i="1">
                <a:solidFill>
                  <a:srgbClr val="FFFFFF"/>
                </a:solidFill>
                <a:latin typeface="+mn-lt"/>
                <a:cs typeface="+mn-cs"/>
              </a:endParaRP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pic>
          <p:nvPicPr>
            <p:cNvPr id="96330"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Software zorginstelling</a:t>
            </a:r>
            <a:endParaRPr lang="nl-BE" sz="1000" i="1">
              <a:solidFill>
                <a:srgbClr val="FFFFFF"/>
              </a:solidFill>
              <a:latin typeface="+mn-lt"/>
              <a:cs typeface="+mn-cs"/>
            </a:endParaRPr>
          </a:p>
        </p:txBody>
      </p:sp>
      <p:sp>
        <p:nvSpPr>
          <p:cNvPr id="101" name="AutoShape 32">
            <a:hlinkClick r:id="" action="ppaction://noaction" highlightClick="1"/>
          </p:cNvPr>
          <p:cNvSpPr>
            <a:spLocks noChangeArrowheads="1"/>
          </p:cNvSpPr>
          <p:nvPr/>
        </p:nvSpPr>
        <p:spPr bwMode="blackWhite">
          <a:xfrm>
            <a:off x="6580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2" name="AutoShape 33">
            <a:hlinkClick r:id="" action="ppaction://noaction" highlightClick="1"/>
          </p:cNvPr>
          <p:cNvSpPr>
            <a:spLocks noChangeArrowheads="1"/>
          </p:cNvSpPr>
          <p:nvPr/>
        </p:nvSpPr>
        <p:spPr bwMode="blackWhite">
          <a:xfrm>
            <a:off x="6643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3" name="AutoShape 34">
            <a:hlinkClick r:id="" action="ppaction://noaction" highlightClick="1"/>
          </p:cNvPr>
          <p:cNvSpPr>
            <a:spLocks noChangeArrowheads="1"/>
          </p:cNvSpPr>
          <p:nvPr/>
        </p:nvSpPr>
        <p:spPr bwMode="blackWhite">
          <a:xfrm>
            <a:off x="6707188" y="263366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4" name="AutoShape 35">
            <a:hlinkClick r:id="" action="ppaction://noaction" highlightClick="1"/>
          </p:cNvPr>
          <p:cNvSpPr>
            <a:spLocks noChangeArrowheads="1"/>
          </p:cNvSpPr>
          <p:nvPr/>
        </p:nvSpPr>
        <p:spPr bwMode="blackWhite">
          <a:xfrm>
            <a:off x="6770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105"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MyCareNet</a:t>
            </a:r>
            <a:endParaRPr lang="nl-BE" sz="1000" i="1">
              <a:solidFill>
                <a:srgbClr val="FFFFFF"/>
              </a:solidFill>
              <a:latin typeface="+mn-lt"/>
              <a:cs typeface="+mn-cs"/>
            </a:endParaRPr>
          </a:p>
        </p:txBody>
      </p:sp>
      <p:sp>
        <p:nvSpPr>
          <p:cNvPr id="106"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7"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8"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9"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110"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a:solidFill>
                  <a:srgbClr val="FFFFFF"/>
                </a:solidFill>
                <a:effectLst>
                  <a:outerShdw blurRad="38100" dist="38100" dir="2700000" algn="tl">
                    <a:srgbClr val="000000"/>
                  </a:outerShdw>
                </a:effectLst>
                <a:latin typeface="+mn-lt"/>
                <a:cs typeface="+mn-cs"/>
              </a:rPr>
              <a:t>Software zorgverlener</a:t>
            </a:r>
            <a:endParaRPr lang="nl-BE" sz="1000" i="1" dirty="0">
              <a:solidFill>
                <a:srgbClr val="FFFFFF"/>
              </a:solidFill>
              <a:latin typeface="+mn-lt"/>
              <a:cs typeface="+mn-cs"/>
            </a:endParaRPr>
          </a:p>
        </p:txBody>
      </p:sp>
      <p:sp>
        <p:nvSpPr>
          <p:cNvPr id="111"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2"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3"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4"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5"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6" name="AutoShape 52"/>
          <p:cNvSpPr>
            <a:spLocks noChangeArrowheads="1"/>
          </p:cNvSpPr>
          <p:nvPr/>
        </p:nvSpPr>
        <p:spPr bwMode="auto">
          <a:xfrm rot="5400000">
            <a:off x="2617788" y="14097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7" name="AutoShape 53"/>
          <p:cNvSpPr>
            <a:spLocks noChangeArrowheads="1"/>
          </p:cNvSpPr>
          <p:nvPr/>
        </p:nvSpPr>
        <p:spPr bwMode="auto">
          <a:xfrm rot="5400000">
            <a:off x="1239838" y="917575"/>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8" name="AutoShape 54"/>
          <p:cNvSpPr>
            <a:spLocks noChangeArrowheads="1"/>
          </p:cNvSpPr>
          <p:nvPr/>
        </p:nvSpPr>
        <p:spPr bwMode="auto">
          <a:xfrm rot="5400000">
            <a:off x="5346700" y="17097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9" name="AutoShape 55"/>
          <p:cNvSpPr>
            <a:spLocks noChangeArrowheads="1"/>
          </p:cNvSpPr>
          <p:nvPr/>
        </p:nvSpPr>
        <p:spPr bwMode="auto">
          <a:xfrm rot="5400000">
            <a:off x="7808119" y="710407"/>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0" name="AutoShape 56"/>
          <p:cNvSpPr>
            <a:spLocks noChangeArrowheads="1"/>
          </p:cNvSpPr>
          <p:nvPr/>
        </p:nvSpPr>
        <p:spPr bwMode="auto">
          <a:xfrm rot="5400000">
            <a:off x="6622257" y="1221581"/>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Site RIZIV</a:t>
            </a:r>
            <a:endParaRPr lang="nl-BE" sz="1000" i="1">
              <a:solidFill>
                <a:srgbClr val="FFFFFF"/>
              </a:solidFill>
              <a:latin typeface="+mn-lt"/>
              <a:cs typeface="+mn-cs"/>
            </a:endParaRPr>
          </a:p>
        </p:txBody>
      </p:sp>
      <p:sp>
        <p:nvSpPr>
          <p:cNvPr id="12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pic>
        <p:nvPicPr>
          <p:cNvPr id="96305"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28"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29"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3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96310"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1"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2"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3"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4"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5"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pic>
        <p:nvPicPr>
          <p:cNvPr id="96316"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6317"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8"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9"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20"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563" y="2114550"/>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7835900" y="20748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3" name="AutoShape 33">
            <a:hlinkClick r:id="" action="ppaction://noaction" highlightClick="1"/>
          </p:cNvPr>
          <p:cNvSpPr>
            <a:spLocks noChangeArrowheads="1"/>
          </p:cNvSpPr>
          <p:nvPr/>
        </p:nvSpPr>
        <p:spPr bwMode="blackWhite">
          <a:xfrm>
            <a:off x="7899400" y="2139950"/>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4" name="AutoShape 34">
            <a:hlinkClick r:id="" action="ppaction://noaction" highlightClick="1"/>
          </p:cNvPr>
          <p:cNvSpPr>
            <a:spLocks noChangeArrowheads="1"/>
          </p:cNvSpPr>
          <p:nvPr/>
        </p:nvSpPr>
        <p:spPr bwMode="blackWhite">
          <a:xfrm>
            <a:off x="7962900" y="22050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5" name="AutoShape 35">
            <a:hlinkClick r:id="" action="ppaction://noaction" highlightClick="1"/>
          </p:cNvPr>
          <p:cNvSpPr>
            <a:spLocks noChangeArrowheads="1"/>
          </p:cNvSpPr>
          <p:nvPr/>
        </p:nvSpPr>
        <p:spPr bwMode="blackWhite">
          <a:xfrm>
            <a:off x="8026400" y="2270125"/>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5" name="Slide Number Placeholder 4"/>
          <p:cNvSpPr>
            <a:spLocks noGrp="1"/>
          </p:cNvSpPr>
          <p:nvPr>
            <p:ph type="sldNum" sz="quarter" idx="12"/>
          </p:nvPr>
        </p:nvSpPr>
        <p:spPr/>
        <p:txBody>
          <a:bodyPr/>
          <a:lstStyle/>
          <a:p>
            <a:r>
              <a:rPr lang="fr-BE" smtClean="0"/>
              <a:t>- </a:t>
            </a:r>
            <a:fld id="{30A9230E-FFBB-4CCB-ABD7-198084EDE768}" type="slidenum">
              <a:rPr lang="fr-BE" smtClean="0"/>
              <a:pPr/>
              <a:t>69</a:t>
            </a:fld>
            <a:r>
              <a:rPr lang="fr-BE" smtClean="0"/>
              <a:t> - </a:t>
            </a:r>
            <a:endParaRPr lang="fr-BE" dirty="0"/>
          </a:p>
        </p:txBody>
      </p:sp>
      <p:sp>
        <p:nvSpPr>
          <p:cNvPr id="3" name="Date Placeholder 2"/>
          <p:cNvSpPr>
            <a:spLocks noGrp="1"/>
          </p:cNvSpPr>
          <p:nvPr>
            <p:ph type="dt" sz="half" idx="10"/>
          </p:nvPr>
        </p:nvSpPr>
        <p:spPr/>
        <p:txBody>
          <a:bodyPr/>
          <a:lstStyle/>
          <a:p>
            <a:r>
              <a:rPr lang="fr-FR" smtClean="0"/>
              <a:t>23/02/2018</a:t>
            </a:r>
            <a:endParaRPr lang="fr-BE"/>
          </a:p>
        </p:txBody>
      </p:sp>
    </p:spTree>
    <p:extLst>
      <p:ext uri="{BB962C8B-B14F-4D97-AF65-F5344CB8AC3E}">
        <p14:creationId xmlns:p14="http://schemas.microsoft.com/office/powerpoint/2010/main" val="1410154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Veranderingsbeheer: Nexus-effect</a:t>
            </a:r>
            <a:endParaRPr lang="nl-BE" dirty="0"/>
          </a:p>
        </p:txBody>
      </p:sp>
      <p:sp>
        <p:nvSpPr>
          <p:cNvPr id="6" name="Date Placeholder 5"/>
          <p:cNvSpPr>
            <a:spLocks noGrp="1"/>
          </p:cNvSpPr>
          <p:nvPr>
            <p:ph type="dt" sz="half" idx="2"/>
          </p:nvPr>
        </p:nvSpPr>
        <p:spPr/>
        <p:txBody>
          <a:bodyPr/>
          <a:lstStyle/>
          <a:p>
            <a:r>
              <a:rPr lang="fr-FR" smtClean="0"/>
              <a:t>23/02/2018</a:t>
            </a:r>
            <a:endParaRPr lang="fr-BE" dirty="0"/>
          </a:p>
        </p:txBody>
      </p:sp>
      <p:pic>
        <p:nvPicPr>
          <p:cNvPr id="15364" name="Picture 4"/>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198" y="1052736"/>
            <a:ext cx="5922138" cy="5174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TextBox 6"/>
          <p:cNvSpPr txBox="1">
            <a:spLocks noChangeArrowheads="1"/>
          </p:cNvSpPr>
          <p:nvPr/>
        </p:nvSpPr>
        <p:spPr bwMode="auto">
          <a:xfrm>
            <a:off x="6732240" y="5926477"/>
            <a:ext cx="209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nl-BE" altLang="fr-FR" sz="1400" dirty="0">
                <a:latin typeface="Calibri" pitchFamily="34" charset="0"/>
              </a:rPr>
              <a:t>Bron: MIT Sloan</a:t>
            </a:r>
            <a:endParaRPr lang="en-US" altLang="fr-FR" sz="1400" dirty="0">
              <a:latin typeface="Calibri" pitchFamily="34" charset="0"/>
            </a:endParaRPr>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7</a:t>
            </a:fld>
            <a:r>
              <a:rPr lang="fr-BE" smtClean="0"/>
              <a:t> -</a:t>
            </a:r>
            <a:endParaRPr lang="fr-BE" dirty="0"/>
          </a:p>
        </p:txBody>
      </p:sp>
    </p:spTree>
    <p:extLst>
      <p:ext uri="{BB962C8B-B14F-4D97-AF65-F5344CB8AC3E}">
        <p14:creationId xmlns:p14="http://schemas.microsoft.com/office/powerpoint/2010/main" val="141828386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10 basisdiensten</a:t>
            </a:r>
            <a:endParaRPr lang="nl-BE" dirty="0"/>
          </a:p>
        </p:txBody>
      </p:sp>
      <p:graphicFrame>
        <p:nvGraphicFramePr>
          <p:cNvPr id="6" name="Content Placeholder 5"/>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ate Placeholder 6"/>
          <p:cNvSpPr>
            <a:spLocks noGrp="1"/>
          </p:cNvSpPr>
          <p:nvPr>
            <p:ph type="dt" sz="half" idx="10"/>
          </p:nvPr>
        </p:nvSpPr>
        <p:spPr/>
        <p:txBody>
          <a:bodyPr/>
          <a:lstStyle/>
          <a:p>
            <a:r>
              <a:rPr lang="fr-FR" smtClean="0"/>
              <a:t>23/02/2018</a:t>
            </a:r>
            <a:endParaRPr lang="fr-BE" dirty="0"/>
          </a:p>
        </p:txBody>
      </p:sp>
      <p:sp>
        <p:nvSpPr>
          <p:cNvPr id="4" name="Slide Number Placeholder 3"/>
          <p:cNvSpPr>
            <a:spLocks noGrp="1"/>
          </p:cNvSpPr>
          <p:nvPr>
            <p:ph type="sldNum" sz="quarter" idx="12"/>
          </p:nvPr>
        </p:nvSpPr>
        <p:spPr/>
        <p:txBody>
          <a:bodyPr/>
          <a:lstStyle/>
          <a:p>
            <a:r>
              <a:rPr lang="fr-BE" smtClean="0"/>
              <a:t>- </a:t>
            </a:r>
            <a:fld id="{30A9230E-FFBB-4CCB-ABD7-198084EDE768}" type="slidenum">
              <a:rPr lang="fr-BE" smtClean="0"/>
              <a:pPr/>
              <a:t>70</a:t>
            </a:fld>
            <a:r>
              <a:rPr lang="fr-BE" smtClean="0"/>
              <a:t> - </a:t>
            </a:r>
            <a:endParaRPr lang="fr-BE" dirty="0"/>
          </a:p>
        </p:txBody>
      </p:sp>
    </p:spTree>
    <p:extLst>
      <p:ext uri="{BB962C8B-B14F-4D97-AF65-F5344CB8AC3E}">
        <p14:creationId xmlns:p14="http://schemas.microsoft.com/office/powerpoint/2010/main" val="148298284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755576" y="2924944"/>
            <a:ext cx="7772400" cy="1362075"/>
          </a:xfrm>
        </p:spPr>
        <p:txBody>
          <a:bodyPr>
            <a:normAutofit/>
          </a:bodyPr>
          <a:lstStyle/>
          <a:p>
            <a:r>
              <a:rPr lang="nl-BE" dirty="0" smtClean="0">
                <a:solidFill>
                  <a:srgbClr val="C00000"/>
                </a:solidFill>
              </a:rPr>
              <a:t>BEDANKT! </a:t>
            </a:r>
            <a:br>
              <a:rPr lang="nl-BE" dirty="0" smtClean="0">
                <a:solidFill>
                  <a:srgbClr val="C00000"/>
                </a:solidFill>
              </a:rPr>
            </a:br>
            <a:r>
              <a:rPr lang="nl-BE" dirty="0" smtClean="0">
                <a:solidFill>
                  <a:srgbClr val="C00000"/>
                </a:solidFill>
              </a:rPr>
              <a:t>Vragen ?</a:t>
            </a:r>
            <a:endParaRPr lang="nl-BE" dirty="0">
              <a:solidFill>
                <a:srgbClr val="C00000"/>
              </a:solidFill>
            </a:endParaRPr>
          </a:p>
        </p:txBody>
      </p:sp>
      <p:sp>
        <p:nvSpPr>
          <p:cNvPr id="106499" name="Rectangle 3"/>
          <p:cNvSpPr>
            <a:spLocks noChangeArrowheads="1"/>
          </p:cNvSpPr>
          <p:nvPr/>
        </p:nvSpPr>
        <p:spPr bwMode="auto">
          <a:xfrm>
            <a:off x="2286000" y="199707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buSzPct val="100000"/>
            </a:pPr>
            <a:endParaRPr lang="fr-BE" altLang="en-US" dirty="0"/>
          </a:p>
        </p:txBody>
      </p:sp>
      <p:grpSp>
        <p:nvGrpSpPr>
          <p:cNvPr id="10" name="Group 11"/>
          <p:cNvGrpSpPr>
            <a:grpSpLocks/>
          </p:cNvGrpSpPr>
          <p:nvPr/>
        </p:nvGrpSpPr>
        <p:grpSpPr bwMode="auto">
          <a:xfrm>
            <a:off x="4279900" y="3619500"/>
            <a:ext cx="4268788" cy="2800350"/>
            <a:chOff x="4406900" y="2676525"/>
            <a:chExt cx="4268788" cy="2801603"/>
          </a:xfrm>
        </p:grpSpPr>
        <p:pic>
          <p:nvPicPr>
            <p:cNvPr id="1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latin typeface="+mn-lt"/>
                  <a:cs typeface="Arial" pitchFamily="34" charset="0"/>
                </a:rPr>
                <a:t>frank.robben@ehealth.fgov.be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https://www.ehealth.fgov.be</a:t>
              </a:r>
            </a:p>
            <a:p>
              <a:pPr>
                <a:defRPr/>
              </a:pPr>
              <a:r>
                <a:rPr lang="fr-BE" altLang="en-US" sz="1600" dirty="0" smtClean="0">
                  <a:latin typeface="+mn-lt"/>
                  <a:cs typeface="Arial" pitchFamily="34" charset="0"/>
                  <a:sym typeface="Arial" pitchFamily="34" charset="0"/>
                </a:rPr>
                <a:t>https://www.ksz.fgov.be</a:t>
              </a:r>
            </a:p>
            <a:p>
              <a:pPr>
                <a:defRPr/>
              </a:pPr>
              <a:r>
                <a:rPr lang="fr-BE" altLang="en-US" sz="1600" dirty="0" smtClean="0">
                  <a:latin typeface="+mn-lt"/>
                  <a:cs typeface="Arial" pitchFamily="34" charset="0"/>
                  <a:sym typeface="Arial" pitchFamily="34" charset="0"/>
                </a:rPr>
                <a:t>https://www.frankrobben.be</a:t>
              </a:r>
              <a:endParaRPr lang="fr-BE" altLang="en-US" sz="1600" dirty="0" smtClean="0">
                <a:latin typeface="+mn-lt"/>
                <a:cs typeface="Arial" pitchFamily="34" charset="0"/>
              </a:endParaRPr>
            </a:p>
          </p:txBody>
        </p:sp>
      </p:grpSp>
      <p:sp>
        <p:nvSpPr>
          <p:cNvPr id="8" name="Date Placeholder 7"/>
          <p:cNvSpPr>
            <a:spLocks noGrp="1"/>
          </p:cNvSpPr>
          <p:nvPr>
            <p:ph type="dt" sz="half" idx="10"/>
          </p:nvPr>
        </p:nvSpPr>
        <p:spPr/>
        <p:txBody>
          <a:bodyPr/>
          <a:lstStyle/>
          <a:p>
            <a:r>
              <a:rPr lang="fr-FR" smtClean="0"/>
              <a:t>23/02/2018</a:t>
            </a:r>
            <a:endParaRPr lang="fr-BE"/>
          </a:p>
        </p:txBody>
      </p:sp>
      <p:sp>
        <p:nvSpPr>
          <p:cNvPr id="3" name="Slide Number Placeholder 2"/>
          <p:cNvSpPr>
            <a:spLocks noGrp="1"/>
          </p:cNvSpPr>
          <p:nvPr>
            <p:ph type="sldNum" sz="quarter" idx="12"/>
          </p:nvPr>
        </p:nvSpPr>
        <p:spPr/>
        <p:txBody>
          <a:bodyPr/>
          <a:lstStyle/>
          <a:p>
            <a:r>
              <a:rPr lang="fr-BE" smtClean="0"/>
              <a:t>- </a:t>
            </a:r>
            <a:fld id="{30A9230E-FFBB-4CCB-ABD7-198084EDE768}" type="slidenum">
              <a:rPr lang="fr-BE" smtClean="0"/>
              <a:pPr/>
              <a:t>71</a:t>
            </a:fld>
            <a:r>
              <a:rPr lang="fr-BE" smtClean="0"/>
              <a:t> -</a:t>
            </a:r>
            <a:endParaRPr lang="fr-BE" dirty="0"/>
          </a:p>
        </p:txBody>
      </p:sp>
    </p:spTree>
    <p:extLst>
      <p:ext uri="{BB962C8B-B14F-4D97-AF65-F5344CB8AC3E}">
        <p14:creationId xmlns:p14="http://schemas.microsoft.com/office/powerpoint/2010/main" val="1174844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Detail op www.plan-egezondheid.be</a:t>
            </a:r>
            <a:endParaRPr lang="nl-BE" dirty="0"/>
          </a:p>
        </p:txBody>
      </p:sp>
      <p:sp>
        <p:nvSpPr>
          <p:cNvPr id="16387" name="Content Placeholder 2"/>
          <p:cNvSpPr>
            <a:spLocks noGrp="1"/>
          </p:cNvSpPr>
          <p:nvPr>
            <p:ph idx="1"/>
          </p:nvPr>
        </p:nvSpPr>
        <p:spPr/>
        <p:txBody>
          <a:bodyPr/>
          <a:lstStyle/>
          <a:p>
            <a:endParaRPr lang="en-US" altLang="en-US" smtClean="0"/>
          </a:p>
          <a:p>
            <a:endParaRPr lang="en-US" altLang="en-US" dirty="0" smtClean="0"/>
          </a:p>
        </p:txBody>
      </p:sp>
      <p:sp>
        <p:nvSpPr>
          <p:cNvPr id="6" name="Date Placeholder 5"/>
          <p:cNvSpPr>
            <a:spLocks noGrp="1"/>
          </p:cNvSpPr>
          <p:nvPr>
            <p:ph type="dt" sz="half" idx="2"/>
          </p:nvPr>
        </p:nvSpPr>
        <p:spPr/>
        <p:txBody>
          <a:bodyPr/>
          <a:lstStyle/>
          <a:p>
            <a:r>
              <a:rPr lang="fr-FR" smtClean="0"/>
              <a:t>23/02/2018</a:t>
            </a:r>
            <a:endParaRPr lang="fr-BE" dirty="0"/>
          </a:p>
        </p:txBody>
      </p:sp>
      <p:pic>
        <p:nvPicPr>
          <p:cNvPr id="163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16113"/>
            <a:ext cx="8640763" cy="4122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8</a:t>
            </a:fld>
            <a:r>
              <a:rPr lang="fr-BE" smtClean="0"/>
              <a:t> -</a:t>
            </a:r>
            <a:endParaRPr lang="fr-BE" dirty="0"/>
          </a:p>
        </p:txBody>
      </p:sp>
    </p:spTree>
    <p:extLst>
      <p:ext uri="{BB962C8B-B14F-4D97-AF65-F5344CB8AC3E}">
        <p14:creationId xmlns:p14="http://schemas.microsoft.com/office/powerpoint/2010/main" val="1284329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2.0: zorgverstrekkers in 2019</a:t>
            </a:r>
            <a:endParaRPr lang="nl-BE" dirty="0"/>
          </a:p>
        </p:txBody>
      </p:sp>
      <p:sp>
        <p:nvSpPr>
          <p:cNvPr id="3" name="Content Placeholder 2"/>
          <p:cNvSpPr>
            <a:spLocks noGrp="1"/>
          </p:cNvSpPr>
          <p:nvPr>
            <p:ph idx="1"/>
          </p:nvPr>
        </p:nvSpPr>
        <p:spPr/>
        <p:txBody>
          <a:bodyPr>
            <a:normAutofit fontScale="92500"/>
          </a:bodyPr>
          <a:lstStyle/>
          <a:p>
            <a:pPr>
              <a:buFont typeface="Wingdings" pitchFamily="2" charset="2"/>
              <a:buChar char="ü"/>
            </a:pPr>
            <a:r>
              <a:rPr lang="nl-BE" dirty="0" smtClean="0"/>
              <a:t>Elke huisarts beheert een elektronisch medisch dossier (EMD) voor elke patiënt, en publiceert en actualiseert voor elke patiënt een </a:t>
            </a:r>
            <a:r>
              <a:rPr lang="nl-BE" dirty="0" err="1" smtClean="0"/>
              <a:t>SumEHR</a:t>
            </a:r>
            <a:r>
              <a:rPr lang="nl-BE" dirty="0" smtClean="0"/>
              <a:t> in de beveiligde kluis (</a:t>
            </a:r>
            <a:r>
              <a:rPr lang="nl-BE" dirty="0" err="1" smtClean="0"/>
              <a:t>Vitalink</a:t>
            </a:r>
            <a:r>
              <a:rPr lang="nl-BE" dirty="0" smtClean="0"/>
              <a:t>, </a:t>
            </a:r>
            <a:r>
              <a:rPr lang="nl-BE" dirty="0" err="1" smtClean="0"/>
              <a:t>Intermed</a:t>
            </a:r>
            <a:r>
              <a:rPr lang="nl-BE" dirty="0" smtClean="0"/>
              <a:t> of </a:t>
            </a:r>
            <a:r>
              <a:rPr lang="nl-BE" dirty="0" err="1" smtClean="0"/>
              <a:t>BruSafe</a:t>
            </a:r>
            <a:r>
              <a:rPr lang="nl-BE" dirty="0" smtClean="0"/>
              <a:t>)</a:t>
            </a:r>
          </a:p>
          <a:p>
            <a:endParaRPr lang="nl-BE" dirty="0" smtClean="0"/>
          </a:p>
          <a:p>
            <a:pPr>
              <a:buFont typeface="Wingdings" pitchFamily="2" charset="2"/>
              <a:buChar char="ü"/>
            </a:pPr>
            <a:r>
              <a:rPr lang="nl-BE" dirty="0" smtClean="0"/>
              <a:t>Elk ziekenhuis, elke psychiatrische instelling en elk labo stelt bepaalde documenten elektronisch beschikbaar met referentie in het hub-</a:t>
            </a:r>
            <a:r>
              <a:rPr lang="nl-BE" dirty="0" err="1" smtClean="0"/>
              <a:t>metahubsysteem</a:t>
            </a:r>
            <a:r>
              <a:rPr lang="nl-BE" dirty="0" smtClean="0"/>
              <a:t> en kan relevante gegevens uit de beveiligde kluizen raadplegen</a:t>
            </a:r>
          </a:p>
          <a:p>
            <a:endParaRPr lang="nl-BE" dirty="0" smtClean="0"/>
          </a:p>
          <a:p>
            <a:r>
              <a:rPr lang="nl-BE" dirty="0" smtClean="0"/>
              <a:t>Elk ziekenhuis beschikt over een geïntegreerd, multidisciplinair elektronisch patiëntendossier (EPD)</a:t>
            </a:r>
          </a:p>
          <a:p>
            <a:endParaRPr lang="nl-BE" dirty="0" smtClean="0"/>
          </a:p>
          <a:p>
            <a:endParaRPr lang="nl-BE" dirty="0" smtClean="0"/>
          </a:p>
          <a:p>
            <a:endParaRPr lang="nl-BE" dirty="0" smtClean="0"/>
          </a:p>
          <a:p>
            <a:endParaRPr lang="nl-BE" dirty="0"/>
          </a:p>
        </p:txBody>
      </p:sp>
      <p:sp>
        <p:nvSpPr>
          <p:cNvPr id="7" name="Date Placeholder 6"/>
          <p:cNvSpPr>
            <a:spLocks noGrp="1"/>
          </p:cNvSpPr>
          <p:nvPr>
            <p:ph type="dt" sz="half" idx="2"/>
          </p:nvPr>
        </p:nvSpPr>
        <p:spPr/>
        <p:txBody>
          <a:bodyPr/>
          <a:lstStyle/>
          <a:p>
            <a:r>
              <a:rPr lang="fr-FR" smtClean="0"/>
              <a:t>23/02/2018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9</a:t>
            </a:fld>
            <a:r>
              <a:rPr lang="fr-BE" smtClean="0"/>
              <a:t> -</a:t>
            </a:r>
            <a:endParaRPr lang="fr-BE" dirty="0"/>
          </a:p>
        </p:txBody>
      </p:sp>
    </p:spTree>
    <p:extLst>
      <p:ext uri="{BB962C8B-B14F-4D97-AF65-F5344CB8AC3E}">
        <p14:creationId xmlns:p14="http://schemas.microsoft.com/office/powerpoint/2010/main" val="1731226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1240</TotalTime>
  <Words>3541</Words>
  <Application>Microsoft Office PowerPoint</Application>
  <PresentationFormat>Diavoorstelling (4:3)</PresentationFormat>
  <Paragraphs>766</Paragraphs>
  <Slides>71</Slides>
  <Notes>37</Notes>
  <HiddenSlides>0</HiddenSlides>
  <MMClips>0</MMClips>
  <ScaleCrop>false</ScaleCrop>
  <HeadingPairs>
    <vt:vector size="6" baseType="variant">
      <vt:variant>
        <vt:lpstr>Thema</vt:lpstr>
      </vt:variant>
      <vt:variant>
        <vt:i4>4</vt:i4>
      </vt:variant>
      <vt:variant>
        <vt:lpstr>Ingesloten OLE-bronprogramma's</vt:lpstr>
      </vt:variant>
      <vt:variant>
        <vt:i4>1</vt:i4>
      </vt:variant>
      <vt:variant>
        <vt:lpstr>Diatitels</vt:lpstr>
      </vt:variant>
      <vt:variant>
        <vt:i4>71</vt:i4>
      </vt:variant>
    </vt:vector>
  </HeadingPairs>
  <TitlesOfParts>
    <vt:vector size="76" baseType="lpstr">
      <vt:lpstr>Office Theme</vt:lpstr>
      <vt:lpstr>Custom Design</vt:lpstr>
      <vt:lpstr>1_Custom Design</vt:lpstr>
      <vt:lpstr>2_Custom Design</vt:lpstr>
      <vt:lpstr>Worksheet</vt:lpstr>
      <vt:lpstr>eGezondheid in de geestelijke gezondheidszorg, nu en in de toekomst</vt:lpstr>
      <vt:lpstr>Enkele evoluties in de gezondheidszorg</vt:lpstr>
      <vt:lpstr>De voormelde evoluties vereisen …</vt:lpstr>
      <vt:lpstr>Elektronische communicatie bevordert ook …</vt:lpstr>
      <vt:lpstr>Roadmap eGezondheid 2015-2019</vt:lpstr>
      <vt:lpstr>Roadmap eGezondheid 2015-2019</vt:lpstr>
      <vt:lpstr>Veranderingsbeheer: Nexus-effect</vt:lpstr>
      <vt:lpstr>Detail op www.plan-egezondheid.be</vt:lpstr>
      <vt:lpstr>Roadmap 2.0: zorgverstrekkers in 2019</vt:lpstr>
      <vt:lpstr>Roadmap 2.0: zorgverstrekkers in 2019</vt:lpstr>
      <vt:lpstr>Roadmap 2.0: zorgverstrekkers in 2019</vt:lpstr>
      <vt:lpstr>Roadmap 2.0: zorgverstrekkers in 2019</vt:lpstr>
      <vt:lpstr>Roadmap 2.0: zorgverstrekkers in 2019</vt:lpstr>
      <vt:lpstr>Roadmap 2.0: zorgverstrekkers in 2019</vt:lpstr>
      <vt:lpstr>Roadmap 2.0: patiënten in 2019</vt:lpstr>
      <vt:lpstr>Roadmap 2.0: patiënten in 2019</vt:lpstr>
      <vt:lpstr>Roadmap 2.0: patiënten in 2019</vt:lpstr>
      <vt:lpstr>Roadmap 2.0: patiënten in 2019</vt:lpstr>
      <vt:lpstr>Actie 1: GMD = EMD =&gt; SumEHR</vt:lpstr>
      <vt:lpstr>Actie 1: GMD = EMD =&gt; SumEHR</vt:lpstr>
      <vt:lpstr>Actiepunt 2: ziekenhuis-EPD</vt:lpstr>
      <vt:lpstr>Actiepunt 2: ziekenhuis-EPD</vt:lpstr>
      <vt:lpstr>Actiepunt 2: ziekenhuis-EPD</vt:lpstr>
      <vt:lpstr>Actie 4: Elektronisch voorschrift</vt:lpstr>
      <vt:lpstr>Actie 4: Elektronisch voorschrift</vt:lpstr>
      <vt:lpstr>Acties 5 &amp; 6 : Gegevensdeling</vt:lpstr>
      <vt:lpstr>Hubs &amp; Metahub - Schema</vt:lpstr>
      <vt:lpstr>Hubs &amp; Metahub - Vroeger</vt:lpstr>
      <vt:lpstr>Hubs &amp; Metahub - Vandaag</vt:lpstr>
      <vt:lpstr>Extramurale gegevens: kluizen</vt:lpstr>
      <vt:lpstr>PowerPoint-presentatie</vt:lpstr>
      <vt:lpstr>PowerPoint-presentatie</vt:lpstr>
      <vt:lpstr>Acties 5 &amp; 6 : Hubs &amp; Metahub</vt:lpstr>
      <vt:lpstr>Toegangsmatrix</vt:lpstr>
      <vt:lpstr>Acties 5 &amp; 6 : Gegevensdeling</vt:lpstr>
      <vt:lpstr>Actie10: Toegang tot de gegevens door de patiënt</vt:lpstr>
      <vt:lpstr>Actie10: Toegang tot de gegevens door de patiënt </vt:lpstr>
      <vt:lpstr>Actie10: Toegang tot de gegevens door de patiënt </vt:lpstr>
      <vt:lpstr>Actueel goedgekeurde authenticatiemiddelen</vt:lpstr>
      <vt:lpstr>Actie10: Toegang tot de gegevens door de patiënt </vt:lpstr>
      <vt:lpstr>Actie10: Toegang tot de gegevens door de patiënt </vt:lpstr>
      <vt:lpstr>Actie10: Toegang tot de gegevens door de patiënt </vt:lpstr>
      <vt:lpstr>Actie10: Toegang tot de gegevens door de patiënt </vt:lpstr>
      <vt:lpstr>Actie 15 : Administratieve vereenvoudiging</vt:lpstr>
      <vt:lpstr>Actie 15 : Back2Work</vt:lpstr>
      <vt:lpstr>Actie 15 : Back2Work</vt:lpstr>
      <vt:lpstr>Actie 15 : Back2Work</vt:lpstr>
      <vt:lpstr>Actie 15 : Mult-eMediatt</vt:lpstr>
      <vt:lpstr>Actie 15 : Mult-eMediatt</vt:lpstr>
      <vt:lpstr>Actie 15 : Mult-eMediatt</vt:lpstr>
      <vt:lpstr>Actie 15 : Mult-eMediatt</vt:lpstr>
      <vt:lpstr>Actie 15 : MyCareNet eAttest </vt:lpstr>
      <vt:lpstr>Actie 17: eHealthBox</vt:lpstr>
      <vt:lpstr>Actie 17: eHealthBox</vt:lpstr>
      <vt:lpstr>Actie 17: UPPAD</vt:lpstr>
      <vt:lpstr>Actie 19: Mobile Health</vt:lpstr>
      <vt:lpstr>Actie 19: Mobile Health</vt:lpstr>
      <vt:lpstr>Actie 19: Mobile Health</vt:lpstr>
      <vt:lpstr>Actie 19: Mobile Health</vt:lpstr>
      <vt:lpstr>Actie 19: Mobile Health</vt:lpstr>
      <vt:lpstr>Geestelijke gezondheidszorg en eGezondheid</vt:lpstr>
      <vt:lpstr>Geestelijke gezondheidszorg en eGezondheid</vt:lpstr>
      <vt:lpstr>Roadmap 2.0: Besluit</vt:lpstr>
      <vt:lpstr>Rol &amp; Verantwoordelijkheden van het eHealth-platform </vt:lpstr>
      <vt:lpstr>Doelstellingen eHealth-platform</vt:lpstr>
      <vt:lpstr>10 opdrachten</vt:lpstr>
      <vt:lpstr>10 opdrachten</vt:lpstr>
      <vt:lpstr>10 opdrachten</vt:lpstr>
      <vt:lpstr>Basisarchitectuur</vt:lpstr>
      <vt:lpstr>10 basisdiensten</vt:lpstr>
      <vt:lpstr>BEDANKT!  Vragen ?</vt:lpstr>
    </vt:vector>
  </TitlesOfParts>
  <Company>SMALS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FRRO-XP</cp:lastModifiedBy>
  <cp:revision>158</cp:revision>
  <dcterms:created xsi:type="dcterms:W3CDTF">2017-09-11T11:22:14Z</dcterms:created>
  <dcterms:modified xsi:type="dcterms:W3CDTF">2018-02-24T13:35:33Z</dcterms:modified>
</cp:coreProperties>
</file>