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 id="2147483682" r:id="rId4"/>
  </p:sldMasterIdLst>
  <p:notesMasterIdLst>
    <p:notesMasterId r:id="rId74"/>
  </p:notesMasterIdLst>
  <p:sldIdLst>
    <p:sldId id="348" r:id="rId5"/>
    <p:sldId id="567" r:id="rId6"/>
    <p:sldId id="466" r:id="rId7"/>
    <p:sldId id="467" r:id="rId8"/>
    <p:sldId id="46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542" r:id="rId24"/>
    <p:sldId id="366" r:id="rId25"/>
    <p:sldId id="556" r:id="rId26"/>
    <p:sldId id="562" r:id="rId27"/>
    <p:sldId id="560" r:id="rId28"/>
    <p:sldId id="370" r:id="rId29"/>
    <p:sldId id="438" r:id="rId30"/>
    <p:sldId id="376" r:id="rId31"/>
    <p:sldId id="377" r:id="rId32"/>
    <p:sldId id="457" r:id="rId33"/>
    <p:sldId id="458" r:id="rId34"/>
    <p:sldId id="459" r:id="rId35"/>
    <p:sldId id="460" r:id="rId36"/>
    <p:sldId id="462" r:id="rId37"/>
    <p:sldId id="378" r:id="rId38"/>
    <p:sldId id="566" r:id="rId39"/>
    <p:sldId id="379" r:id="rId40"/>
    <p:sldId id="387" r:id="rId41"/>
    <p:sldId id="388" r:id="rId42"/>
    <p:sldId id="389" r:id="rId43"/>
    <p:sldId id="519" r:id="rId44"/>
    <p:sldId id="391" r:id="rId45"/>
    <p:sldId id="523" r:id="rId46"/>
    <p:sldId id="565" r:id="rId47"/>
    <p:sldId id="564" r:id="rId48"/>
    <p:sldId id="397" r:id="rId49"/>
    <p:sldId id="398" r:id="rId50"/>
    <p:sldId id="399" r:id="rId51"/>
    <p:sldId id="400" r:id="rId52"/>
    <p:sldId id="401" r:id="rId53"/>
    <p:sldId id="402" r:id="rId54"/>
    <p:sldId id="448" r:id="rId55"/>
    <p:sldId id="447" r:id="rId56"/>
    <p:sldId id="406" r:id="rId57"/>
    <p:sldId id="524" r:id="rId58"/>
    <p:sldId id="525" r:id="rId59"/>
    <p:sldId id="527" r:id="rId60"/>
    <p:sldId id="530" r:id="rId61"/>
    <p:sldId id="531" r:id="rId62"/>
    <p:sldId id="532" r:id="rId63"/>
    <p:sldId id="533" r:id="rId64"/>
    <p:sldId id="541" r:id="rId65"/>
    <p:sldId id="428" r:id="rId66"/>
    <p:sldId id="429" r:id="rId67"/>
    <p:sldId id="430" r:id="rId68"/>
    <p:sldId id="431" r:id="rId69"/>
    <p:sldId id="432" r:id="rId70"/>
    <p:sldId id="469" r:id="rId71"/>
    <p:sldId id="433" r:id="rId72"/>
    <p:sldId id="505" r:id="rId7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087670"/>
    <a:srgbClr val="0C9CE4"/>
    <a:srgbClr val="77C9F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p:scale>
          <a:sx n="78" d="100"/>
          <a:sy n="78" d="100"/>
        </p:scale>
        <p:origin x="-1020" y="18"/>
      </p:cViewPr>
      <p:guideLst>
        <p:guide orient="horz" pos="2160"/>
        <p:guide pos="2880"/>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image" Target="../media/image57.jpeg"/><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dirty="0" err="1"/>
            <a:t>Coördinatie</a:t>
          </a:r>
          <a:r>
            <a:rPr dirty="0"/>
            <a:t> van </a:t>
          </a:r>
          <a:r>
            <a:rPr dirty="0" err="1"/>
            <a:t>elektronische</a:t>
          </a:r>
          <a:r>
            <a:rPr dirty="0"/>
            <a:t> </a:t>
          </a:r>
          <a:r>
            <a:rPr dirty="0" err="1"/>
            <a:t>deelprocessen</a:t>
          </a:r>
          <a:endParaRPr lang="nl-BE" dirty="0"/>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24/02/2018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‹nr.›</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nl-BE"/>
          </a:p>
        </p:txBody>
      </p:sp>
    </p:spTree>
    <p:extLst>
      <p:ext uri="{BB962C8B-B14F-4D97-AF65-F5344CB8AC3E}">
        <p14:creationId xmlns:p14="http://schemas.microsoft.com/office/powerpoint/2010/main" val="4039460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0755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28</a:t>
            </a:fld>
            <a:endParaRPr lang="fr-BE" dirty="0"/>
          </a:p>
        </p:txBody>
      </p:sp>
    </p:spTree>
    <p:extLst>
      <p:ext uri="{BB962C8B-B14F-4D97-AF65-F5344CB8AC3E}">
        <p14:creationId xmlns:p14="http://schemas.microsoft.com/office/powerpoint/2010/main" val="883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51157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61834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39118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376016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55194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86741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8041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6</a:t>
            </a:fld>
            <a:endParaRPr lang="nl-BE" altLang="en-US" dirty="0" smtClean="0">
              <a:latin typeface="Calibri" pitchFamily="34" charset="0"/>
            </a:endParaRPr>
          </a:p>
        </p:txBody>
      </p:sp>
    </p:spTree>
    <p:extLst>
      <p:ext uri="{BB962C8B-B14F-4D97-AF65-F5344CB8AC3E}">
        <p14:creationId xmlns:p14="http://schemas.microsoft.com/office/powerpoint/2010/main" val="20880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NL</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40</a:t>
            </a:fld>
            <a:endParaRPr lang="fr-BE" dirty="0"/>
          </a:p>
        </p:txBody>
      </p:sp>
    </p:spTree>
    <p:extLst>
      <p:ext uri="{BB962C8B-B14F-4D97-AF65-F5344CB8AC3E}">
        <p14:creationId xmlns:p14="http://schemas.microsoft.com/office/powerpoint/2010/main" val="213718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19946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8525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93360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1897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52797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52438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8510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68951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765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17</a:t>
            </a:fld>
            <a:endParaRPr lang="nl-BE" altLang="en-US" dirty="0" smtClean="0">
              <a:latin typeface="Calibri" pitchFamily="34" charset="0"/>
            </a:endParaRPr>
          </a:p>
        </p:txBody>
      </p:sp>
    </p:spTree>
    <p:extLst>
      <p:ext uri="{BB962C8B-B14F-4D97-AF65-F5344CB8AC3E}">
        <p14:creationId xmlns:p14="http://schemas.microsoft.com/office/powerpoint/2010/main" val="537534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215361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374BF-2A30-4511-BF77-A6388C3A86F6}" type="slidenum">
              <a:rPr lang="en-US" smtClean="0"/>
              <a:t>56</a:t>
            </a:fld>
            <a:endParaRPr lang="en-US"/>
          </a:p>
        </p:txBody>
      </p:sp>
    </p:spTree>
    <p:extLst>
      <p:ext uri="{BB962C8B-B14F-4D97-AF65-F5344CB8AC3E}">
        <p14:creationId xmlns:p14="http://schemas.microsoft.com/office/powerpoint/2010/main" val="2178902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DCA5E5B-C0C3-450B-8652-69FC7FF54518}" type="slidenum">
              <a:rPr lang="fr-BE" smtClean="0"/>
              <a:t>59</a:t>
            </a:fld>
            <a:endParaRPr lang="fr-BE"/>
          </a:p>
        </p:txBody>
      </p:sp>
    </p:spTree>
    <p:extLst>
      <p:ext uri="{BB962C8B-B14F-4D97-AF65-F5344CB8AC3E}">
        <p14:creationId xmlns:p14="http://schemas.microsoft.com/office/powerpoint/2010/main" val="3937314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62</a:t>
            </a:fld>
            <a:endParaRPr lang="nl-BE" altLang="en-US" smtClean="0">
              <a:latin typeface="Calibri" pitchFamily="34" charset="0"/>
            </a:endParaRPr>
          </a:p>
        </p:txBody>
      </p:sp>
    </p:spTree>
    <p:extLst>
      <p:ext uri="{BB962C8B-B14F-4D97-AF65-F5344CB8AC3E}">
        <p14:creationId xmlns:p14="http://schemas.microsoft.com/office/powerpoint/2010/main" val="930403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8889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67</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67</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45971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68</a:t>
            </a:fld>
            <a:endParaRPr lang="nl-BE" altLang="en-US" smtClean="0">
              <a:latin typeface="Calibri" pitchFamily="34" charset="0"/>
            </a:endParaRPr>
          </a:p>
        </p:txBody>
      </p:sp>
    </p:spTree>
    <p:extLst>
      <p:ext uri="{BB962C8B-B14F-4D97-AF65-F5344CB8AC3E}">
        <p14:creationId xmlns:p14="http://schemas.microsoft.com/office/powerpoint/2010/main" val="3726171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69</a:t>
            </a:fld>
            <a:endParaRPr lang="nl-BE" altLang="en-US" dirty="0" smtClean="0">
              <a:latin typeface="Calibri" pitchFamily="34" charset="0"/>
            </a:endParaRPr>
          </a:p>
        </p:txBody>
      </p:sp>
    </p:spTree>
    <p:extLst>
      <p:ext uri="{BB962C8B-B14F-4D97-AF65-F5344CB8AC3E}">
        <p14:creationId xmlns:p14="http://schemas.microsoft.com/office/powerpoint/2010/main" val="400240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7282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5685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EMD = elektronisch medisch dossier &gt; huisartsen</a:t>
            </a:r>
          </a:p>
          <a:p>
            <a:r>
              <a:rPr lang="nl-BE"/>
              <a:t>EPD = elektronisch patiëntendossier &gt; zorgverleners over het algemeen</a:t>
            </a:r>
          </a:p>
          <a:p>
            <a:endParaRPr lang="fr-BE" dirty="0" smtClean="0"/>
          </a:p>
          <a:p>
            <a:r>
              <a:rPr lang="nl-BE"/>
              <a:t>Situatie 2016</a:t>
            </a:r>
          </a:p>
          <a:p>
            <a:pPr lvl="1"/>
            <a:r>
              <a:rPr lang="nl-BE"/>
              <a:t>heel wat Belgische ziekenhuizen hebben nog geen geïntegreerd, multidisciplinair ziekenhuis-EPD</a:t>
            </a:r>
          </a:p>
          <a:p>
            <a:pPr lvl="1"/>
            <a:r>
              <a:rPr lang="nl-BE"/>
              <a:t>relatieve performantie</a:t>
            </a:r>
          </a:p>
          <a:p>
            <a:pPr lvl="1"/>
            <a:endParaRPr lang="fr-BE" dirty="0" smtClean="0"/>
          </a:p>
          <a:p>
            <a:r>
              <a:rPr lang="nl-BE"/>
              <a:t>Doelstellingen 2019</a:t>
            </a:r>
          </a:p>
          <a:p>
            <a:pPr lvl="1"/>
            <a:r>
              <a:rPr lang="nl-BE"/>
              <a:t>alle ziekenhuizen hebben een geïntegreerd EPD in productie en gebruiken die ook effectief</a:t>
            </a:r>
          </a:p>
          <a:p>
            <a:pPr lvl="1"/>
            <a:r>
              <a:rPr lang="nl-BE"/>
              <a:t>intern operationeel ICT-meerjarenplan in elk ziekenhuis en beheersstructuur tegen medio 2016 om dat te bereiken</a:t>
            </a:r>
          </a:p>
          <a:p>
            <a:pPr lvl="1"/>
            <a:r>
              <a:rPr lang="nl-BE"/>
              <a:t>onmiddellijk reeds publicatie van belangrijke elektronische documenten via de hubs (zie lager)</a:t>
            </a:r>
          </a:p>
          <a:p>
            <a:endParaRPr lang="fr-BE" dirty="0" smtClean="0"/>
          </a:p>
          <a:p>
            <a:r>
              <a:rPr lang="nl-BE"/>
              <a:t>Verantwoordelijke organisatie : FOD Volksgezondheid</a:t>
            </a:r>
          </a:p>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22</a:t>
            </a:fld>
            <a:endParaRPr lang="en-US" smtClean="0"/>
          </a:p>
        </p:txBody>
      </p:sp>
    </p:spTree>
    <p:extLst>
      <p:ext uri="{BB962C8B-B14F-4D97-AF65-F5344CB8AC3E}">
        <p14:creationId xmlns:p14="http://schemas.microsoft.com/office/powerpoint/2010/main" val="11766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5431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1761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25</a:t>
            </a:fld>
            <a:endParaRPr lang="nl-BE"/>
          </a:p>
        </p:txBody>
      </p:sp>
    </p:spTree>
    <p:extLst>
      <p:ext uri="{BB962C8B-B14F-4D97-AF65-F5344CB8AC3E}">
        <p14:creationId xmlns:p14="http://schemas.microsoft.com/office/powerpoint/2010/main" val="53895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21/02/2018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mj-lt"/>
                <a:cs typeface="Arial" panose="020B0604020202020204" pitchFamily="34" charset="0"/>
              </a:defRPr>
            </a:lvl1pPr>
            <a:lvl2pPr>
              <a:defRPr sz="2400">
                <a:latin typeface="+mj-lt"/>
                <a:cs typeface="Arial" panose="020B0604020202020204" pitchFamily="34" charset="0"/>
              </a:defRPr>
            </a:lvl2pPr>
            <a:lvl3pPr>
              <a:defRPr sz="2000">
                <a:latin typeface="+mj-lt"/>
                <a:cs typeface="Arial" panose="020B0604020202020204" pitchFamily="34" charset="0"/>
              </a:defRPr>
            </a:lvl3pPr>
            <a:lvl4pPr>
              <a:defRPr sz="1800">
                <a:latin typeface="+mj-lt"/>
                <a:cs typeface="Arial" panose="020B0604020202020204" pitchFamily="34" charset="0"/>
              </a:defRPr>
            </a:lvl4pPr>
            <a:lvl5pPr>
              <a:defRPr sz="16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21/02/2018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 </a:t>
            </a:r>
            <a:endParaRPr lang="fr-BE" dirty="0"/>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smtClean="0"/>
              <a:t>21/02/2018</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‹nr.›</a:t>
            </a:fld>
            <a:endParaRPr lang="en-US" dirty="0"/>
          </a:p>
        </p:txBody>
      </p:sp>
    </p:spTree>
    <p:extLst>
      <p:ext uri="{BB962C8B-B14F-4D97-AF65-F5344CB8AC3E}">
        <p14:creationId xmlns:p14="http://schemas.microsoft.com/office/powerpoint/2010/main" val="296739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r>
              <a:rPr lang="fr-FR" smtClean="0"/>
              <a:t>21/02/2018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77507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21/02/2018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49704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21/02/2018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fr-FR" smtClean="0"/>
              <a:t>21/02/2018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608791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21/02/2018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0791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r>
              <a:rPr lang="fr-FR" smtClean="0"/>
              <a:t>21/02/2018</a:t>
            </a:r>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75221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fr-FR" smtClean="0"/>
              <a:t>21/02/2018</a:t>
            </a:r>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1144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21/02/2018</a:t>
            </a:r>
            <a:endParaRPr lang="fr-BE"/>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893368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21/02/2018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54483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21/02/2018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124106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21/02/2018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02658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21/02/2018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96276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21/02/2018</a:t>
            </a:r>
            <a:endParaRPr lang="fr-BE"/>
          </a:p>
        </p:txBody>
      </p:sp>
      <p:sp>
        <p:nvSpPr>
          <p:cNvPr id="7" name="Slide Number Placeholder 6"/>
          <p:cNvSpPr>
            <a:spLocks noGrp="1"/>
          </p:cNvSpPr>
          <p:nvPr>
            <p:ph type="sldNum" sz="quarter" idx="12"/>
          </p:nvPr>
        </p:nvSpPr>
        <p:spPr/>
        <p:txBody>
          <a:bodyPr/>
          <a:lstStyle/>
          <a:p>
            <a:endParaRPr lang="fr-BE" dirty="0" smtClean="0"/>
          </a:p>
          <a:p>
            <a:r>
              <a:rPr lang="fr-BE" dirty="0" smtClean="0"/>
              <a:t>- </a:t>
            </a:r>
            <a:fld id="{30A9230E-FFBB-4CCB-ABD7-198084EDE768}" type="slidenum">
              <a:rPr lang="fr-BE" smtClean="0"/>
              <a:pPr/>
              <a:t>‹nr.›</a:t>
            </a:fld>
            <a:r>
              <a:rPr lang="fr-BE" dirty="0" smtClean="0"/>
              <a:t> -</a:t>
            </a:r>
          </a:p>
          <a:p>
            <a:endParaRPr lang="fr-BE" dirty="0"/>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21/02/2018</a:t>
            </a:r>
            <a:endParaRPr lang="fr-BE"/>
          </a:p>
        </p:txBody>
      </p:sp>
      <p:sp>
        <p:nvSpPr>
          <p:cNvPr id="9" name="Slide Number Placeholder 8"/>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21/02/2018</a:t>
            </a:r>
            <a:endParaRPr lang="fr-BE"/>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21/02/2018</a:t>
            </a:r>
            <a:endParaRPr lang="fr-BE"/>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21/02/2018</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21/02/2018</a:t>
            </a:r>
            <a:endParaRPr lang="fr-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307C9-B738-4C11-AFA9-BD1507329A9F}" type="slidenum">
              <a:rPr lang="fr-BE" smtClean="0"/>
              <a:t>‹nr.›</a:t>
            </a:fld>
            <a:endParaRPr lang="fr-BE"/>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8304" y="6380246"/>
            <a:ext cx="792423" cy="317332"/>
          </a:xfrm>
          <a:prstGeom prst="rect">
            <a:avLst/>
          </a:prstGeom>
        </p:spPr>
      </p:pic>
    </p:spTree>
    <p:extLst>
      <p:ext uri="{BB962C8B-B14F-4D97-AF65-F5344CB8AC3E}">
        <p14:creationId xmlns:p14="http://schemas.microsoft.com/office/powerpoint/2010/main" val="2350474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package" Target="../embeddings/Microsoft_Excel-werkblad1.xlsx"/><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jpe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nl-NL" sz="4800" b="1" dirty="0" err="1">
                <a:solidFill>
                  <a:srgbClr val="77C9F2"/>
                </a:solidFill>
              </a:rPr>
              <a:t>eGezondheid</a:t>
            </a:r>
            <a:r>
              <a:rPr lang="nl-NL" sz="4800" b="1" dirty="0" smtClean="0">
                <a:solidFill>
                  <a:srgbClr val="B82400"/>
                </a:solidFill>
                <a:ea typeface="+mn-ea"/>
              </a:rPr>
              <a:t> </a:t>
            </a:r>
            <a:r>
              <a:rPr lang="nl-NL" sz="4800" b="1" dirty="0" smtClean="0">
                <a:solidFill>
                  <a:srgbClr val="B82400"/>
                </a:solidFill>
                <a:ea typeface="+mn-ea"/>
              </a:rPr>
              <a:t>in België,</a:t>
            </a:r>
            <a:br>
              <a:rPr lang="nl-NL" sz="4800" b="1" dirty="0" smtClean="0">
                <a:solidFill>
                  <a:srgbClr val="B82400"/>
                </a:solidFill>
                <a:ea typeface="+mn-ea"/>
              </a:rPr>
            </a:br>
            <a:r>
              <a:rPr lang="nl-NL" sz="4800" b="1" dirty="0" smtClean="0">
                <a:solidFill>
                  <a:srgbClr val="B82400"/>
                </a:solidFill>
                <a:ea typeface="+mn-ea"/>
              </a:rPr>
              <a:t>nu </a:t>
            </a:r>
            <a:r>
              <a:rPr lang="nl-NL" sz="4800" b="1" dirty="0">
                <a:solidFill>
                  <a:srgbClr val="B82400"/>
                </a:solidFill>
                <a:ea typeface="+mn-ea"/>
              </a:rPr>
              <a:t>en in de </a:t>
            </a:r>
            <a:r>
              <a:rPr lang="nl-NL" sz="4800" b="1" dirty="0" smtClean="0">
                <a:solidFill>
                  <a:srgbClr val="B82400"/>
                </a:solidFill>
                <a:ea typeface="+mn-ea"/>
              </a:rPr>
              <a:t>toekomst</a:t>
            </a:r>
            <a:endParaRPr lang="nl-BE" sz="4800" b="1" dirty="0">
              <a:solidFill>
                <a:srgbClr val="B82400"/>
              </a:solidFill>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a:bodyPr>
          <a:lstStyle/>
          <a:p>
            <a:pPr>
              <a:buFont typeface="Wingdings" pitchFamily="2" charset="2"/>
              <a:buChar char="ü"/>
            </a:pPr>
            <a:r>
              <a:rPr lang="nl-BE" dirty="0" smtClean="0"/>
              <a:t>Elke huisarts beheert een elektronisch medisch dossier (EMD) voor elke patiënt, en publiceert en actualiseert voor elke patiënt een </a:t>
            </a:r>
            <a:r>
              <a:rPr lang="nl-BE" dirty="0" err="1" smtClean="0"/>
              <a:t>SumEHR</a:t>
            </a:r>
            <a:r>
              <a:rPr lang="nl-BE" dirty="0" smtClean="0"/>
              <a:t> in de beveiligde kluis (</a:t>
            </a:r>
            <a:r>
              <a:rPr lang="nl-BE" dirty="0" err="1" smtClean="0"/>
              <a:t>Vitalink</a:t>
            </a:r>
            <a:r>
              <a:rPr lang="nl-BE" dirty="0" smtClean="0"/>
              <a:t>, </a:t>
            </a:r>
            <a:r>
              <a:rPr lang="nl-BE" dirty="0" err="1" smtClean="0"/>
              <a:t>Intermed</a:t>
            </a:r>
            <a:r>
              <a:rPr lang="nl-BE" dirty="0" smtClean="0"/>
              <a:t> of </a:t>
            </a:r>
            <a:r>
              <a:rPr lang="nl-BE" dirty="0" err="1" smtClean="0"/>
              <a:t>BruSafe</a:t>
            </a:r>
            <a:r>
              <a:rPr lang="nl-BE" dirty="0" smtClean="0"/>
              <a:t>)</a:t>
            </a:r>
          </a:p>
          <a:p>
            <a:endParaRPr lang="nl-BE" dirty="0" smtClean="0"/>
          </a:p>
          <a:p>
            <a:pPr>
              <a:buFont typeface="Wingdings" pitchFamily="2" charset="2"/>
              <a:buChar char="ü"/>
            </a:pPr>
            <a:r>
              <a:rPr lang="nl-BE" dirty="0" smtClean="0"/>
              <a:t>Elk ziekenhuis, elke psychiatrische instelling en elk labo stelt bepaalde documenten elektronisch beschikbaar met referentie in het hub-</a:t>
            </a:r>
            <a:r>
              <a:rPr lang="nl-BE" dirty="0" err="1" smtClean="0"/>
              <a:t>metahubsysteem</a:t>
            </a:r>
            <a:r>
              <a:rPr lang="nl-BE" dirty="0" smtClean="0"/>
              <a:t> en kan relevante gegevens uit de beveiligde kluizen raadplegen</a:t>
            </a:r>
          </a:p>
          <a:p>
            <a:endParaRPr lang="nl-BE" dirty="0" smtClean="0"/>
          </a:p>
          <a:p>
            <a:r>
              <a:rPr lang="nl-BE" dirty="0" smtClean="0"/>
              <a:t>Elk ziekenhuis beschikt over een geïntegreerd, multidisciplinair elektronisch patiëntendossier (EPD)</a:t>
            </a:r>
          </a:p>
          <a:p>
            <a:endParaRPr lang="nl-BE" dirty="0" smtClean="0"/>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1731226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Roadmap 2.0: zorgverstrekkers in 2019</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smtClean="0"/>
              <a:t>Voor alle andere soorten zorgverstrekkers is een EPD gedefinieerd, en ook zij kunnen bepaalde informatie uit hun EPD publiceren en actualiseren in de beveiligde kluis</a:t>
            </a:r>
          </a:p>
          <a:p>
            <a:endParaRPr lang="nl-BE" dirty="0" smtClean="0"/>
          </a:p>
          <a:p>
            <a:pPr>
              <a:buFont typeface="Wingdings" pitchFamily="2" charset="2"/>
              <a:buChar char="ü"/>
            </a:pPr>
            <a:r>
              <a:rPr lang="nl-BE" dirty="0" smtClean="0"/>
              <a:t>Geneesmiddelen en medische prestaties worden elektronisch voorgeschreven</a:t>
            </a:r>
          </a:p>
          <a:p>
            <a:endParaRPr lang="nl-BE" dirty="0" smtClean="0"/>
          </a:p>
          <a:p>
            <a:pPr>
              <a:buFont typeface="Wingdings" pitchFamily="2" charset="2"/>
              <a:buChar char="ü"/>
            </a:pPr>
            <a:r>
              <a:rPr lang="nl-BE" dirty="0" smtClean="0"/>
              <a:t>Apothekers publiceren informatie over de afgeleverde geneesmiddelen in het Gedeeld Farmaceutisch Dossier (GFD), dat het medicatieschema voedt; het medicatieschema van de patiënt bevindt zich eveneens in de beveiligde kluis en wordt onder andere gedeeld tussen artsen, apothekers, thuisverpleging en ziekenhuizen</a:t>
            </a:r>
          </a:p>
          <a:p>
            <a:endParaRPr lang="nl-BE" dirty="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3100700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ü"/>
            </a:pPr>
            <a:r>
              <a:rPr lang="nl-BE" dirty="0" smtClean="0"/>
              <a:t>De huisarts heeft via zijn EMD toegang tot alle relevante, gepubliceerde medische informatie over zijn/haar patiënten</a:t>
            </a:r>
          </a:p>
          <a:p>
            <a:endParaRPr lang="nl-BE" dirty="0" smtClean="0"/>
          </a:p>
          <a:p>
            <a:pPr>
              <a:buFont typeface="Wingdings" pitchFamily="2" charset="2"/>
              <a:buChar char="ü"/>
            </a:pPr>
            <a:r>
              <a:rPr lang="nl-BE" dirty="0" smtClean="0"/>
              <a:t>Elke andere zorgverstrekker heeft toegang tot alle relevante, gepubliceerde informatie van zijn/haar patiënten; hiervoor worden filters gedefinieerd; de informatie kan ook multidisciplinair aangevuld worden</a:t>
            </a:r>
          </a:p>
          <a:p>
            <a:endParaRPr lang="nl-BE" dirty="0" smtClean="0"/>
          </a:p>
          <a:p>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552309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nl-BE" dirty="0" smtClean="0"/>
              <a:t>Alle zorgverstrekkers kunnen met elkaar communiceren via de </a:t>
            </a:r>
            <a:r>
              <a:rPr lang="nl-BE" dirty="0" err="1" smtClean="0">
                <a:solidFill>
                  <a:srgbClr val="087670"/>
                </a:solidFill>
              </a:rPr>
              <a:t>eHealth</a:t>
            </a:r>
            <a:r>
              <a:rPr lang="nl-BE" dirty="0" err="1" smtClean="0"/>
              <a:t>box</a:t>
            </a:r>
            <a:r>
              <a:rPr lang="nl-BE" dirty="0" smtClean="0"/>
              <a:t>; een aantal elektronische standaardformulieren worden hiertoe ter beschikking gesteld</a:t>
            </a:r>
          </a:p>
          <a:p>
            <a:endParaRPr lang="nl-BE" dirty="0" smtClean="0"/>
          </a:p>
          <a:p>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110115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fr-BE" dirty="0"/>
          </a:p>
        </p:txBody>
      </p:sp>
      <p:sp>
        <p:nvSpPr>
          <p:cNvPr id="3" name="Content Placeholder 2"/>
          <p:cNvSpPr>
            <a:spLocks noGrp="1"/>
          </p:cNvSpPr>
          <p:nvPr>
            <p:ph idx="1"/>
          </p:nvPr>
        </p:nvSpPr>
        <p:spPr/>
        <p:txBody>
          <a:bodyPr/>
          <a:lstStyle/>
          <a:p>
            <a:r>
              <a:rPr lang="nl-BE" dirty="0" smtClean="0"/>
              <a:t>De registers zijn geoptimaliseerd en </a:t>
            </a:r>
            <a:r>
              <a:rPr lang="nl-BE" dirty="0" err="1" smtClean="0"/>
              <a:t>geüniformiseerd</a:t>
            </a:r>
            <a:r>
              <a:rPr lang="nl-BE" dirty="0" smtClean="0"/>
              <a:t> en de registratie gebeurt zoveel mogelijk automatisch vanuit het EMD/EPD</a:t>
            </a:r>
          </a:p>
          <a:p>
            <a:endParaRPr lang="nl-BE" dirty="0" smtClean="0"/>
          </a:p>
          <a:p>
            <a:pPr>
              <a:buFont typeface="Wingdings" pitchFamily="2" charset="2"/>
              <a:buChar char="ü"/>
            </a:pPr>
            <a:r>
              <a:rPr lang="nl-BE" dirty="0" smtClean="0"/>
              <a:t>Tracering van implantaten en geneesmiddelen gebeurt volgens internationale normen</a:t>
            </a:r>
          </a:p>
          <a:p>
            <a:endParaRPr lang="nl-BE" dirty="0" smtClean="0"/>
          </a:p>
          <a:p>
            <a:pPr>
              <a:buFont typeface="Wingdings" pitchFamily="2" charset="2"/>
              <a:buChar char="ü"/>
            </a:pPr>
            <a:r>
              <a:rPr lang="nl-BE" dirty="0" smtClean="0"/>
              <a:t>Alle gegevensuitwisseling tussen de zorgverstrekkers en de ziekenfondsen verloopt elektronisch</a:t>
            </a:r>
          </a:p>
          <a:p>
            <a:endParaRPr lang="fr-BE" dirty="0"/>
          </a:p>
        </p:txBody>
      </p:sp>
      <p:sp>
        <p:nvSpPr>
          <p:cNvPr id="8" name="Date Placeholder 7"/>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361873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22531" name="Content Placeholder 2"/>
          <p:cNvSpPr>
            <a:spLocks noGrp="1"/>
          </p:cNvSpPr>
          <p:nvPr>
            <p:ph idx="1"/>
          </p:nvPr>
        </p:nvSpPr>
        <p:spPr/>
        <p:txBody>
          <a:bodyPr>
            <a:normAutofit fontScale="92500"/>
          </a:bodyPr>
          <a:lstStyle/>
          <a:p>
            <a:pPr>
              <a:buFont typeface="Wingdings" pitchFamily="2" charset="2"/>
              <a:buChar char="ü"/>
            </a:pPr>
            <a:r>
              <a:rPr lang="nl-BE" altLang="fr-FR" dirty="0" smtClean="0"/>
              <a:t>De zorgverstrekkers krijgen incentives voor het gebruik van en zinvol toepassen van </a:t>
            </a:r>
            <a:r>
              <a:rPr lang="nl-BE" altLang="fr-FR" dirty="0" err="1" smtClean="0"/>
              <a:t>eGezondheid</a:t>
            </a:r>
            <a:r>
              <a:rPr lang="nl-BE" altLang="fr-FR" dirty="0" smtClean="0"/>
              <a:t>; financiële incentives kunnen zowel een federaal luik hebben als een luik voor de verschillende gemeenschappen en gewesten</a:t>
            </a:r>
          </a:p>
          <a:p>
            <a:endParaRPr lang="nl-BE" altLang="fr-FR" dirty="0" smtClean="0"/>
          </a:p>
          <a:p>
            <a:pPr>
              <a:buFont typeface="Wingdings" pitchFamily="2" charset="2"/>
              <a:buChar char="ü"/>
            </a:pPr>
            <a:r>
              <a:rPr lang="nl-BE" altLang="fr-FR" dirty="0" smtClean="0"/>
              <a:t>Elke zorgverstrekker wordt opgeleid in </a:t>
            </a:r>
            <a:r>
              <a:rPr lang="nl-BE" altLang="fr-FR" dirty="0" err="1" smtClean="0"/>
              <a:t>eGezondheid</a:t>
            </a:r>
            <a:r>
              <a:rPr lang="nl-BE" altLang="fr-FR" dirty="0" smtClean="0"/>
              <a:t>, zowel via het basisonderwijspakket als via navorming</a:t>
            </a:r>
          </a:p>
          <a:p>
            <a:endParaRPr lang="nl-BE" altLang="fr-FR" dirty="0" smtClean="0"/>
          </a:p>
          <a:p>
            <a:pPr>
              <a:buFont typeface="Wingdings" pitchFamily="2" charset="2"/>
              <a:buChar char="ü"/>
            </a:pPr>
            <a:r>
              <a:rPr lang="nl-BE" altLang="fr-FR" dirty="0" smtClean="0"/>
              <a:t>Elke zorgverstrekker heeft een uniek loket ter beschikking voor de verstrekking van alle administratieve informatie ten behoeve van het RIZIV, de FOD Volksgezondheid en de deelstaten (“</a:t>
            </a:r>
            <a:r>
              <a:rPr lang="nl-BE" altLang="fr-FR" dirty="0" err="1" smtClean="0"/>
              <a:t>only</a:t>
            </a:r>
            <a:r>
              <a:rPr lang="nl-BE" altLang="fr-FR" dirty="0" smtClean="0"/>
              <a:t> </a:t>
            </a:r>
            <a:r>
              <a:rPr lang="nl-BE" altLang="fr-FR" dirty="0" err="1" smtClean="0"/>
              <a:t>once</a:t>
            </a:r>
            <a:r>
              <a:rPr lang="nl-BE" altLang="fr-FR" dirty="0" smtClean="0"/>
              <a:t>” principe)</a:t>
            </a:r>
          </a:p>
          <a:p>
            <a:endParaRPr lang="nl-BE" altLang="fr-FR" dirty="0" smtClean="0"/>
          </a:p>
        </p:txBody>
      </p:sp>
      <p:sp>
        <p:nvSpPr>
          <p:cNvPr id="6" name="Date Placeholder 5"/>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1314429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normAutofit lnSpcReduction="10000"/>
          </a:bodyPr>
          <a:lstStyle/>
          <a:p>
            <a:pPr>
              <a:buFont typeface="Wingdings" pitchFamily="2" charset="2"/>
              <a:buChar char="ü"/>
            </a:pPr>
            <a:r>
              <a:rPr lang="nl-BE" altLang="fr-FR" dirty="0" smtClean="0"/>
              <a:t>De patiënt heeft toegang tot de informatie over zichzelf die in de beveiligde kluizen en via het hub-</a:t>
            </a:r>
            <a:r>
              <a:rPr lang="nl-BE" altLang="fr-FR" dirty="0" err="1" smtClean="0"/>
              <a:t>metahubsysteem</a:t>
            </a:r>
            <a:r>
              <a:rPr lang="nl-BE" altLang="fr-FR" dirty="0" smtClean="0"/>
              <a:t> beschikbaar is; mogelijk worden hier filters gedefinieerd (in bespreking)</a:t>
            </a:r>
          </a:p>
          <a:p>
            <a:endParaRPr lang="nl-BE" altLang="fr-FR" dirty="0" smtClean="0"/>
          </a:p>
          <a:p>
            <a:r>
              <a:rPr lang="nl-BE" altLang="fr-FR" dirty="0"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a:t>
            </a:r>
            <a:r>
              <a:rPr lang="nl-BE" altLang="fr-FR" dirty="0" err="1" smtClean="0"/>
              <a:t>literacy</a:t>
            </a:r>
            <a:r>
              <a:rPr lang="nl-BE" altLang="fr-FR" dirty="0" smtClean="0"/>
              <a:t>” van de patiënt</a:t>
            </a:r>
          </a:p>
          <a:p>
            <a:endParaRPr lang="nl-BE" altLang="fr-FR" dirty="0" smtClean="0"/>
          </a:p>
        </p:txBody>
      </p:sp>
      <p:sp>
        <p:nvSpPr>
          <p:cNvPr id="6" name="Date Placeholder 5"/>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3840358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3" name="Content Placeholder 2"/>
          <p:cNvSpPr>
            <a:spLocks noGrp="1"/>
          </p:cNvSpPr>
          <p:nvPr>
            <p:ph idx="1"/>
          </p:nvPr>
        </p:nvSpPr>
        <p:spPr/>
        <p:txBody>
          <a:bodyPr>
            <a:normAutofit fontScale="92500" lnSpcReduction="10000"/>
          </a:bodyPr>
          <a:lstStyle/>
          <a:p>
            <a:r>
              <a:rPr lang="nl-BE" dirty="0" smtClean="0"/>
              <a:t>De patiënt kan zelf informatie toevoegen, via het consolidatieplatform, in de beveiligde kluis, via een hub of in een beveiligde </a:t>
            </a:r>
            <a:r>
              <a:rPr lang="nl-BE" dirty="0" err="1" smtClean="0"/>
              <a:t>cloud</a:t>
            </a:r>
            <a:endParaRPr lang="nl-BE" dirty="0" smtClean="0"/>
          </a:p>
          <a:p>
            <a:endParaRPr lang="nl-BE" dirty="0" smtClean="0"/>
          </a:p>
          <a:p>
            <a:pPr>
              <a:buFont typeface="Wingdings" pitchFamily="2" charset="2"/>
              <a:buChar char="ü"/>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endParaRPr lang="nl-BE" dirty="0" smtClean="0"/>
          </a:p>
          <a:p>
            <a:pPr>
              <a:buFont typeface="Wingdings" pitchFamily="2" charset="2"/>
              <a:buChar char="ü"/>
            </a:pPr>
            <a:r>
              <a:rPr lang="nl-BE" dirty="0" smtClean="0"/>
              <a:t>Via het consolidatieplatform is ook andere relevante informatie beschikbaar vanuit de ziekenfondsen, de Kruispuntbank van de Sociale Zekerheid en andere relevante bronnen zoals bv. de wilsverklaringen inzake orgaandonatie of euthanasie</a:t>
            </a:r>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1351235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lstStyle/>
          <a:p>
            <a:r>
              <a:rPr lang="nl-BE" smtClean="0"/>
              <a:t>De patiënt heeft toegang tot zijn/haar PHR via verschillende kanalen, bvb. via een app die voor geïnstalleerd is op de smartphone; hierdoor wordt de patiënt geïnformeerd en op de hoogte gebracht van zijn/haar werkelijke toestand en kan hij een hoofdrol vervullen in zijn/haar behandeling</a:t>
            </a:r>
            <a:endParaRPr lang="nl-BE" altLang="en-US" smtClean="0"/>
          </a:p>
          <a:p>
            <a:endParaRPr lang="nl-BE" altLang="en-US" dirty="0" smtClean="0"/>
          </a:p>
        </p:txBody>
      </p:sp>
      <p:sp>
        <p:nvSpPr>
          <p:cNvPr id="6" name="Date Placeholder 5"/>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325438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fr-BE" dirty="0"/>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endParaRPr lang="nl-BE" altLang="en-US" dirty="0" smtClean="0"/>
          </a:p>
          <a:p>
            <a:pPr>
              <a:buFont typeface="Wingdings" pitchFamily="2" charset="2"/>
              <a:buChar char="ü"/>
            </a:pPr>
            <a:r>
              <a:rPr lang="nl-BE" altLang="en-US" dirty="0" smtClean="0"/>
              <a:t>Voorafgaande vereiste voor het bovenstaande: de patiënt geeft zijn/haar geïnformeerde toestemming</a:t>
            </a:r>
          </a:p>
          <a:p>
            <a:endParaRPr lang="fr-BE" dirty="0"/>
          </a:p>
        </p:txBody>
      </p:sp>
      <p:sp>
        <p:nvSpPr>
          <p:cNvPr id="8" name="Date Placeholder 7"/>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427061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Het landschap van zorgverstrekkers in België</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5386045"/>
              </p:ext>
            </p:extLst>
          </p:nvPr>
        </p:nvGraphicFramePr>
        <p:xfrm>
          <a:off x="457200" y="1052513"/>
          <a:ext cx="8075240" cy="4450080"/>
        </p:xfrm>
        <a:graphic>
          <a:graphicData uri="http://schemas.openxmlformats.org/drawingml/2006/table">
            <a:tbl>
              <a:tblPr firstRow="1" bandRow="1">
                <a:tableStyleId>{5C22544A-7EE6-4342-B048-85BDC9FD1C3A}</a:tableStyleId>
              </a:tblPr>
              <a:tblGrid>
                <a:gridCol w="5581436">
                  <a:extLst>
                    <a:ext uri="{9D8B030D-6E8A-4147-A177-3AD203B41FA5}">
                      <a16:colId xmlns:a16="http://schemas.microsoft.com/office/drawing/2014/main" xmlns="" val="472814042"/>
                    </a:ext>
                  </a:extLst>
                </a:gridCol>
                <a:gridCol w="2493804">
                  <a:extLst>
                    <a:ext uri="{9D8B030D-6E8A-4147-A177-3AD203B41FA5}">
                      <a16:colId xmlns:a16="http://schemas.microsoft.com/office/drawing/2014/main" xmlns="" val="1691405558"/>
                    </a:ext>
                  </a:extLst>
                </a:gridCol>
              </a:tblGrid>
              <a:tr h="370840">
                <a:tc>
                  <a:txBody>
                    <a:bodyPr/>
                    <a:lstStyle/>
                    <a:p>
                      <a:r>
                        <a:rPr lang="nl-BE" dirty="0" smtClean="0"/>
                        <a:t>Soort</a:t>
                      </a:r>
                      <a:r>
                        <a:rPr lang="nl-BE" baseline="0" dirty="0" smtClean="0"/>
                        <a:t> zorgverstrekker of zorginstelling</a:t>
                      </a:r>
                      <a:endParaRPr lang="nl-BE" dirty="0"/>
                    </a:p>
                  </a:txBody>
                  <a:tcPr/>
                </a:tc>
                <a:tc>
                  <a:txBody>
                    <a:bodyPr/>
                    <a:lstStyle/>
                    <a:p>
                      <a:pPr algn="ctr"/>
                      <a:r>
                        <a:rPr lang="nl-BE" dirty="0" smtClean="0"/>
                        <a:t>Aantal</a:t>
                      </a:r>
                      <a:endParaRPr lang="nl-BE" dirty="0"/>
                    </a:p>
                  </a:txBody>
                  <a:tcPr/>
                </a:tc>
                <a:extLst>
                  <a:ext uri="{0D108BD9-81ED-4DB2-BD59-A6C34878D82A}">
                    <a16:rowId xmlns:a16="http://schemas.microsoft.com/office/drawing/2014/main" xmlns="" val="4236250090"/>
                  </a:ext>
                </a:extLst>
              </a:tr>
              <a:tr h="370840">
                <a:tc>
                  <a:txBody>
                    <a:bodyPr/>
                    <a:lstStyle/>
                    <a:p>
                      <a:r>
                        <a:rPr lang="nl-BE" dirty="0" smtClean="0"/>
                        <a:t>Huisartsen</a:t>
                      </a:r>
                    </a:p>
                  </a:txBody>
                  <a:tcPr/>
                </a:tc>
                <a:tc>
                  <a:txBody>
                    <a:bodyPr/>
                    <a:lstStyle/>
                    <a:p>
                      <a:pPr>
                        <a:tabLst>
                          <a:tab pos="1436688" algn="dec"/>
                        </a:tabLst>
                      </a:pPr>
                      <a:r>
                        <a:rPr lang="nl-BE" dirty="0" smtClean="0"/>
                        <a:t>	21.600</a:t>
                      </a:r>
                      <a:endParaRPr lang="nl-BE" dirty="0"/>
                    </a:p>
                  </a:txBody>
                  <a:tcPr/>
                </a:tc>
                <a:extLst>
                  <a:ext uri="{0D108BD9-81ED-4DB2-BD59-A6C34878D82A}">
                    <a16:rowId xmlns:a16="http://schemas.microsoft.com/office/drawing/2014/main" xmlns="" val="334266904"/>
                  </a:ext>
                </a:extLst>
              </a:tr>
              <a:tr h="370840">
                <a:tc>
                  <a:txBody>
                    <a:bodyPr/>
                    <a:lstStyle/>
                    <a:p>
                      <a:r>
                        <a:rPr lang="nl-BE" dirty="0" smtClean="0"/>
                        <a:t>Artsen-specialisten</a:t>
                      </a:r>
                      <a:endParaRPr lang="nl-BE" dirty="0"/>
                    </a:p>
                  </a:txBody>
                  <a:tcPr/>
                </a:tc>
                <a:tc>
                  <a:txBody>
                    <a:bodyPr/>
                    <a:lstStyle/>
                    <a:p>
                      <a:pPr>
                        <a:tabLst>
                          <a:tab pos="1436688" algn="dec"/>
                        </a:tabLst>
                      </a:pPr>
                      <a:r>
                        <a:rPr lang="nl-BE" dirty="0" smtClean="0"/>
                        <a:t>	28.000</a:t>
                      </a:r>
                      <a:endParaRPr lang="nl-BE" dirty="0"/>
                    </a:p>
                  </a:txBody>
                  <a:tcPr/>
                </a:tc>
                <a:extLst>
                  <a:ext uri="{0D108BD9-81ED-4DB2-BD59-A6C34878D82A}">
                    <a16:rowId xmlns:a16="http://schemas.microsoft.com/office/drawing/2014/main" xmlns="" val="3197554461"/>
                  </a:ext>
                </a:extLst>
              </a:tr>
              <a:tr h="370840">
                <a:tc>
                  <a:txBody>
                    <a:bodyPr/>
                    <a:lstStyle/>
                    <a:p>
                      <a:r>
                        <a:rPr lang="nl-BE" dirty="0" smtClean="0"/>
                        <a:t>Tandartsen</a:t>
                      </a:r>
                      <a:endParaRPr lang="nl-BE" dirty="0"/>
                    </a:p>
                  </a:txBody>
                  <a:tcPr/>
                </a:tc>
                <a:tc>
                  <a:txBody>
                    <a:bodyPr/>
                    <a:lstStyle/>
                    <a:p>
                      <a:pPr algn="ctr"/>
                      <a:r>
                        <a:rPr lang="nl-BE" dirty="0" smtClean="0"/>
                        <a:t>9.000</a:t>
                      </a:r>
                      <a:endParaRPr lang="fr-BE" dirty="0"/>
                    </a:p>
                  </a:txBody>
                  <a:tcPr/>
                </a:tc>
                <a:extLst>
                  <a:ext uri="{0D108BD9-81ED-4DB2-BD59-A6C34878D82A}">
                    <a16:rowId xmlns:a16="http://schemas.microsoft.com/office/drawing/2014/main" xmlns="" val="2246901148"/>
                  </a:ext>
                </a:extLst>
              </a:tr>
              <a:tr h="370840">
                <a:tc>
                  <a:txBody>
                    <a:bodyPr/>
                    <a:lstStyle/>
                    <a:p>
                      <a:r>
                        <a:rPr lang="nl-BE" dirty="0" smtClean="0"/>
                        <a:t>Apotheken</a:t>
                      </a:r>
                      <a:endParaRPr lang="nl-BE" dirty="0"/>
                    </a:p>
                  </a:txBody>
                  <a:tcPr/>
                </a:tc>
                <a:tc>
                  <a:txBody>
                    <a:bodyPr/>
                    <a:lstStyle/>
                    <a:p>
                      <a:pPr algn="ctr"/>
                      <a:r>
                        <a:rPr lang="nl-BE" dirty="0" smtClean="0"/>
                        <a:t>4.900</a:t>
                      </a:r>
                      <a:endParaRPr lang="fr-BE" dirty="0"/>
                    </a:p>
                  </a:txBody>
                  <a:tcPr/>
                </a:tc>
                <a:extLst>
                  <a:ext uri="{0D108BD9-81ED-4DB2-BD59-A6C34878D82A}">
                    <a16:rowId xmlns:a16="http://schemas.microsoft.com/office/drawing/2014/main" xmlns="" val="2961946837"/>
                  </a:ext>
                </a:extLst>
              </a:tr>
              <a:tr h="370840">
                <a:tc>
                  <a:txBody>
                    <a:bodyPr/>
                    <a:lstStyle/>
                    <a:p>
                      <a:pPr marL="0" indent="0"/>
                      <a:r>
                        <a:rPr lang="nl-BE" dirty="0" smtClean="0"/>
                        <a:t>Kinesitherapeuten</a:t>
                      </a:r>
                      <a:endParaRPr lang="nl-BE" dirty="0"/>
                    </a:p>
                  </a:txBody>
                  <a:tcPr/>
                </a:tc>
                <a:tc>
                  <a:txBody>
                    <a:bodyPr/>
                    <a:lstStyle/>
                    <a:p>
                      <a:pPr algn="ctr"/>
                      <a:r>
                        <a:rPr lang="nl-BE" dirty="0" smtClean="0"/>
                        <a:t>31.000</a:t>
                      </a:r>
                      <a:endParaRPr lang="fr-BE" dirty="0"/>
                    </a:p>
                  </a:txBody>
                  <a:tcPr/>
                </a:tc>
                <a:extLst>
                  <a:ext uri="{0D108BD9-81ED-4DB2-BD59-A6C34878D82A}">
                    <a16:rowId xmlns:a16="http://schemas.microsoft.com/office/drawing/2014/main" xmlns="" val="1556268055"/>
                  </a:ext>
                </a:extLst>
              </a:tr>
              <a:tr h="370840">
                <a:tc>
                  <a:txBody>
                    <a:bodyPr/>
                    <a:lstStyle/>
                    <a:p>
                      <a:r>
                        <a:rPr lang="nl-BE" dirty="0" smtClean="0"/>
                        <a:t>Verpleegkundigen</a:t>
                      </a:r>
                      <a:endParaRPr lang="fr-BE" dirty="0"/>
                    </a:p>
                  </a:txBody>
                  <a:tcPr/>
                </a:tc>
                <a:tc>
                  <a:txBody>
                    <a:bodyPr/>
                    <a:lstStyle/>
                    <a:p>
                      <a:pPr algn="ctr"/>
                      <a:r>
                        <a:rPr lang="nl-BE" dirty="0" smtClean="0"/>
                        <a:t>186.000</a:t>
                      </a:r>
                      <a:endParaRPr lang="fr-BE" dirty="0"/>
                    </a:p>
                  </a:txBody>
                  <a:tcPr/>
                </a:tc>
                <a:extLst>
                  <a:ext uri="{0D108BD9-81ED-4DB2-BD59-A6C34878D82A}">
                    <a16:rowId xmlns:a16="http://schemas.microsoft.com/office/drawing/2014/main" xmlns="" val="3905827557"/>
                  </a:ext>
                </a:extLst>
              </a:tr>
              <a:tr h="370840">
                <a:tc>
                  <a:txBody>
                    <a:bodyPr/>
                    <a:lstStyle/>
                    <a:p>
                      <a:pPr marL="0" indent="0"/>
                      <a:r>
                        <a:rPr lang="nl-BE" dirty="0" smtClean="0"/>
                        <a:t>Vroedvrouwen</a:t>
                      </a:r>
                      <a:endParaRPr lang="nl-BE" dirty="0"/>
                    </a:p>
                  </a:txBody>
                  <a:tcPr/>
                </a:tc>
                <a:tc>
                  <a:txBody>
                    <a:bodyPr/>
                    <a:lstStyle/>
                    <a:p>
                      <a:pPr algn="ctr"/>
                      <a:r>
                        <a:rPr lang="nl-BE" dirty="0" smtClean="0"/>
                        <a:t>11.000</a:t>
                      </a:r>
                      <a:endParaRPr lang="fr-BE" dirty="0"/>
                    </a:p>
                  </a:txBody>
                  <a:tcPr/>
                </a:tc>
                <a:extLst>
                  <a:ext uri="{0D108BD9-81ED-4DB2-BD59-A6C34878D82A}">
                    <a16:rowId xmlns:a16="http://schemas.microsoft.com/office/drawing/2014/main" xmlns="" val="3809827309"/>
                  </a:ext>
                </a:extLst>
              </a:tr>
              <a:tr h="370840">
                <a:tc>
                  <a:txBody>
                    <a:bodyPr/>
                    <a:lstStyle/>
                    <a:p>
                      <a:pPr marL="0" indent="0"/>
                      <a:r>
                        <a:rPr lang="nl-BE" dirty="0" smtClean="0"/>
                        <a:t>Paramedici (diëtisten, ergotherapeuten, logopedisten, …)</a:t>
                      </a:r>
                      <a:endParaRPr lang="nl-BE" dirty="0"/>
                    </a:p>
                  </a:txBody>
                  <a:tcPr/>
                </a:tc>
                <a:tc>
                  <a:txBody>
                    <a:bodyPr/>
                    <a:lstStyle/>
                    <a:p>
                      <a:pPr algn="ctr"/>
                      <a:r>
                        <a:rPr lang="nl-BE" dirty="0" smtClean="0"/>
                        <a:t>55.900</a:t>
                      </a:r>
                      <a:endParaRPr lang="fr-BE" dirty="0"/>
                    </a:p>
                  </a:txBody>
                  <a:tcPr/>
                </a:tc>
                <a:extLst>
                  <a:ext uri="{0D108BD9-81ED-4DB2-BD59-A6C34878D82A}">
                    <a16:rowId xmlns:a16="http://schemas.microsoft.com/office/drawing/2014/main" xmlns="" val="2761341608"/>
                  </a:ext>
                </a:extLst>
              </a:tr>
              <a:tr h="370840">
                <a:tc>
                  <a:txBody>
                    <a:bodyPr/>
                    <a:lstStyle/>
                    <a:p>
                      <a:pPr marL="0" indent="0"/>
                      <a:r>
                        <a:rPr lang="nl-BE" dirty="0" smtClean="0"/>
                        <a:t>Ziekenhuizen</a:t>
                      </a:r>
                      <a:endParaRPr lang="nl-BE" dirty="0"/>
                    </a:p>
                  </a:txBody>
                  <a:tcPr/>
                </a:tc>
                <a:tc>
                  <a:txBody>
                    <a:bodyPr/>
                    <a:lstStyle/>
                    <a:p>
                      <a:pPr algn="ctr"/>
                      <a:r>
                        <a:rPr lang="nl-BE" dirty="0" smtClean="0"/>
                        <a:t>120</a:t>
                      </a:r>
                      <a:endParaRPr lang="fr-BE" dirty="0"/>
                    </a:p>
                  </a:txBody>
                  <a:tcPr/>
                </a:tc>
                <a:extLst>
                  <a:ext uri="{0D108BD9-81ED-4DB2-BD59-A6C34878D82A}">
                    <a16:rowId xmlns:a16="http://schemas.microsoft.com/office/drawing/2014/main" xmlns="" val="3106760052"/>
                  </a:ext>
                </a:extLst>
              </a:tr>
              <a:tr h="370840">
                <a:tc>
                  <a:txBody>
                    <a:bodyPr/>
                    <a:lstStyle/>
                    <a:p>
                      <a:pPr marL="0" indent="0"/>
                      <a:r>
                        <a:rPr lang="nl-BE" dirty="0" smtClean="0"/>
                        <a:t>Psychiatrische</a:t>
                      </a:r>
                      <a:r>
                        <a:rPr lang="nl-BE" baseline="0" dirty="0" smtClean="0"/>
                        <a:t> ziekenhuizen</a:t>
                      </a:r>
                      <a:endParaRPr lang="nl-BE" dirty="0"/>
                    </a:p>
                  </a:txBody>
                  <a:tcPr/>
                </a:tc>
                <a:tc>
                  <a:txBody>
                    <a:bodyPr/>
                    <a:lstStyle/>
                    <a:p>
                      <a:pPr algn="ctr"/>
                      <a:r>
                        <a:rPr lang="nl-BE" dirty="0" smtClean="0"/>
                        <a:t>60</a:t>
                      </a:r>
                      <a:endParaRPr lang="fr-BE" dirty="0"/>
                    </a:p>
                  </a:txBody>
                  <a:tcPr/>
                </a:tc>
                <a:extLst>
                  <a:ext uri="{0D108BD9-81ED-4DB2-BD59-A6C34878D82A}">
                    <a16:rowId xmlns:a16="http://schemas.microsoft.com/office/drawing/2014/main" xmlns="" val="2113741301"/>
                  </a:ext>
                </a:extLst>
              </a:tr>
              <a:tr h="370840">
                <a:tc>
                  <a:txBody>
                    <a:bodyPr/>
                    <a:lstStyle/>
                    <a:p>
                      <a:pPr marL="0" indent="0"/>
                      <a:r>
                        <a:rPr lang="nl-BE" dirty="0" smtClean="0"/>
                        <a:t>Woon-zorgcentra</a:t>
                      </a:r>
                      <a:endParaRPr lang="nl-BE" dirty="0"/>
                    </a:p>
                  </a:txBody>
                  <a:tcPr/>
                </a:tc>
                <a:tc>
                  <a:txBody>
                    <a:bodyPr/>
                    <a:lstStyle/>
                    <a:p>
                      <a:pPr algn="ctr"/>
                      <a:r>
                        <a:rPr lang="nl-BE" dirty="0" smtClean="0"/>
                        <a:t>1.400</a:t>
                      </a:r>
                      <a:endParaRPr lang="fr-BE" dirty="0"/>
                    </a:p>
                  </a:txBody>
                  <a:tcPr/>
                </a:tc>
                <a:extLst>
                  <a:ext uri="{0D108BD9-81ED-4DB2-BD59-A6C34878D82A}">
                    <a16:rowId xmlns:a16="http://schemas.microsoft.com/office/drawing/2014/main" xmlns="" val="2213969268"/>
                  </a:ext>
                </a:extLst>
              </a:tr>
            </a:tbl>
          </a:graphicData>
        </a:graphic>
      </p:graphicFrame>
      <p:sp>
        <p:nvSpPr>
          <p:cNvPr id="4" name="Date Placeholder 3"/>
          <p:cNvSpPr>
            <a:spLocks noGrp="1"/>
          </p:cNvSpPr>
          <p:nvPr>
            <p:ph type="dt" sz="half" idx="2"/>
          </p:nvPr>
        </p:nvSpPr>
        <p:spPr>
          <a:xfrm>
            <a:off x="457200" y="6448425"/>
            <a:ext cx="2133600" cy="365125"/>
          </a:xfrm>
        </p:spPr>
        <p:txBody>
          <a:bodyPr/>
          <a:lstStyle/>
          <a:p>
            <a:r>
              <a:rPr lang="fr-FR" smtClean="0"/>
              <a:t>21/02/2018</a:t>
            </a:r>
            <a:endParaRPr lang="fr-BE" dirty="0"/>
          </a:p>
        </p:txBody>
      </p:sp>
      <p:sp>
        <p:nvSpPr>
          <p:cNvPr id="11" name="Slide Number Placeholder 10"/>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
        <p:nvSpPr>
          <p:cNvPr id="12" name="TextBox 11"/>
          <p:cNvSpPr txBox="1"/>
          <p:nvPr/>
        </p:nvSpPr>
        <p:spPr>
          <a:xfrm>
            <a:off x="467544" y="5877272"/>
            <a:ext cx="2166555" cy="369332"/>
          </a:xfrm>
          <a:prstGeom prst="rect">
            <a:avLst/>
          </a:prstGeom>
          <a:noFill/>
        </p:spPr>
        <p:txBody>
          <a:bodyPr wrap="none" rtlCol="0">
            <a:spAutoFit/>
          </a:bodyPr>
          <a:lstStyle/>
          <a:p>
            <a:r>
              <a:rPr lang="nl-BE" dirty="0" smtClean="0"/>
              <a:t>&gt; 11.200.000 burgers</a:t>
            </a:r>
            <a:endParaRPr lang="fr-BE" dirty="0"/>
          </a:p>
        </p:txBody>
      </p:sp>
    </p:spTree>
    <p:extLst>
      <p:ext uri="{BB962C8B-B14F-4D97-AF65-F5344CB8AC3E}">
        <p14:creationId xmlns:p14="http://schemas.microsoft.com/office/powerpoint/2010/main" val="2188835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 GMD = EMD =&gt; SumEHR</a:t>
            </a:r>
            <a:endParaRPr lang="fr-BE" dirty="0"/>
          </a:p>
        </p:txBody>
      </p:sp>
      <p:sp>
        <p:nvSpPr>
          <p:cNvPr id="4099" name="Rectangle 3"/>
          <p:cNvSpPr>
            <a:spLocks noGrp="1" noChangeArrowheads="1"/>
          </p:cNvSpPr>
          <p:nvPr>
            <p:ph idx="1"/>
          </p:nvPr>
        </p:nvSpPr>
        <p:spPr/>
        <p:txBody>
          <a:bodyPr/>
          <a:lstStyle/>
          <a:p>
            <a:r>
              <a:rPr lang="nl-BE" dirty="0" smtClean="0"/>
              <a:t>EMD - structuur</a:t>
            </a:r>
          </a:p>
          <a:p>
            <a:endParaRPr lang="fr-BE" dirty="0" smtClean="0"/>
          </a:p>
          <a:p>
            <a:endParaRPr lang="fr-BE" dirty="0" smtClean="0"/>
          </a:p>
          <a:p>
            <a:pPr marL="0" indent="0">
              <a:buNone/>
            </a:pPr>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3" name="AutoShape 2" descr="Résultat de recherche d'images pour &quot;medische software&quo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1043608" y="1531229"/>
            <a:ext cx="7416824" cy="4783852"/>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313931808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 GMD = EMD =&gt; </a:t>
            </a:r>
            <a:r>
              <a:rPr lang="nl-BE" dirty="0" err="1" smtClean="0"/>
              <a:t>SumEHR</a:t>
            </a:r>
            <a:endParaRPr lang="fr-BE" dirty="0"/>
          </a:p>
        </p:txBody>
      </p:sp>
      <p:sp>
        <p:nvSpPr>
          <p:cNvPr id="4099" name="Rectangle 3"/>
          <p:cNvSpPr>
            <a:spLocks noGrp="1" noChangeArrowheads="1"/>
          </p:cNvSpPr>
          <p:nvPr>
            <p:ph idx="1"/>
          </p:nvPr>
        </p:nvSpPr>
        <p:spPr/>
        <p:txBody>
          <a:bodyPr/>
          <a:lstStyle/>
          <a:p>
            <a:r>
              <a:rPr lang="fr-BE" dirty="0" err="1" smtClean="0"/>
              <a:t>Sumehr</a:t>
            </a:r>
            <a:r>
              <a:rPr lang="fr-BE" dirty="0" smtClean="0"/>
              <a:t> - </a:t>
            </a:r>
            <a:r>
              <a:rPr lang="fr-BE" dirty="0" err="1" smtClean="0"/>
              <a:t>structuur</a:t>
            </a:r>
            <a:endParaRPr lang="fr-BE" dirty="0" smtClean="0"/>
          </a:p>
          <a:p>
            <a:endParaRPr lang="fr-BE" dirty="0" smtClean="0"/>
          </a:p>
          <a:p>
            <a:endParaRPr lang="fr-BE" dirty="0" smtClean="0"/>
          </a:p>
          <a:p>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7946235" cy="44697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388824783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3" name="Content Placeholder 2"/>
          <p:cNvSpPr>
            <a:spLocks noGrp="1"/>
          </p:cNvSpPr>
          <p:nvPr>
            <p:ph idx="1"/>
          </p:nvPr>
        </p:nvSpPr>
        <p:spPr/>
        <p:txBody>
          <a:bodyPr/>
          <a:lstStyle/>
          <a:p>
            <a:pPr lvl="2"/>
            <a:endParaRPr lang="fr-BE" dirty="0" smtClean="0"/>
          </a:p>
          <a:p>
            <a:endParaRPr lang="fr-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21/02/2018</a:t>
            </a:r>
            <a:endParaRPr lang="nl-BE"/>
          </a:p>
        </p:txBody>
      </p:sp>
      <p:grpSp>
        <p:nvGrpSpPr>
          <p:cNvPr id="6" name="Group 6"/>
          <p:cNvGrpSpPr>
            <a:grpSpLocks/>
          </p:cNvGrpSpPr>
          <p:nvPr/>
        </p:nvGrpSpPr>
        <p:grpSpPr bwMode="auto">
          <a:xfrm>
            <a:off x="822698" y="1265237"/>
            <a:ext cx="7709742" cy="4540027"/>
            <a:chOff x="1562100" y="1810554"/>
            <a:chExt cx="8352928" cy="4082247"/>
          </a:xfrm>
        </p:grpSpPr>
        <p:sp>
          <p:nvSpPr>
            <p:cNvPr id="7" name="Pentagon 6"/>
            <p:cNvSpPr/>
            <p:nvPr/>
          </p:nvSpPr>
          <p:spPr>
            <a:xfrm>
              <a:off x="1562100" y="4143267"/>
              <a:ext cx="8352928" cy="853241"/>
            </a:xfrm>
            <a:prstGeom prst="homePlate">
              <a:avLst/>
            </a:prstGeom>
            <a:solidFill>
              <a:srgbClr val="008EC0"/>
            </a:solidFill>
            <a:ln>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6585" y="3290026"/>
              <a:ext cx="69976" cy="835627"/>
            </a:xfrm>
            <a:prstGeom prst="bentConnector3">
              <a:avLst>
                <a:gd name="adj1" fmla="val 483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838" y="2636397"/>
              <a:ext cx="73659" cy="147751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2544" y="3430928"/>
              <a:ext cx="69976" cy="76517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97" y="2542462"/>
              <a:ext cx="68135" cy="170843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0781"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4192"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6739"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83" y="4928012"/>
              <a:ext cx="0" cy="336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60740" y="5354633"/>
              <a:ext cx="1071738" cy="512727"/>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2016/07</a:t>
              </a:r>
            </a:p>
          </p:txBody>
        </p:sp>
        <p:sp>
          <p:nvSpPr>
            <p:cNvPr id="17" name="Text Box 27"/>
            <p:cNvSpPr txBox="1"/>
            <p:nvPr/>
          </p:nvSpPr>
          <p:spPr>
            <a:xfrm>
              <a:off x="4083079" y="5376160"/>
              <a:ext cx="1071738" cy="516641"/>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2017/06</a:t>
              </a:r>
            </a:p>
          </p:txBody>
        </p:sp>
        <p:sp>
          <p:nvSpPr>
            <p:cNvPr id="18" name="Text Box 28"/>
            <p:cNvSpPr txBox="1"/>
            <p:nvPr/>
          </p:nvSpPr>
          <p:spPr>
            <a:xfrm>
              <a:off x="5983481" y="5372246"/>
              <a:ext cx="1073579"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2018/01</a:t>
              </a:r>
            </a:p>
          </p:txBody>
        </p:sp>
        <p:sp>
          <p:nvSpPr>
            <p:cNvPr id="19" name="Text Box 29"/>
            <p:cNvSpPr txBox="1"/>
            <p:nvPr/>
          </p:nvSpPr>
          <p:spPr>
            <a:xfrm>
              <a:off x="7513745" y="5372246"/>
              <a:ext cx="1071738"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2019/01</a:t>
              </a:r>
            </a:p>
          </p:txBody>
        </p:sp>
        <p:sp>
          <p:nvSpPr>
            <p:cNvPr id="20" name="Text Box 31"/>
            <p:cNvSpPr txBox="1"/>
            <p:nvPr/>
          </p:nvSpPr>
          <p:spPr>
            <a:xfrm>
              <a:off x="2077713" y="2781213"/>
              <a:ext cx="1830426"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Plan van Aanpak</a:t>
              </a:r>
            </a:p>
          </p:txBody>
        </p:sp>
        <p:sp>
          <p:nvSpPr>
            <p:cNvPr id="21" name="Text Box 32"/>
            <p:cNvSpPr txBox="1"/>
            <p:nvPr/>
          </p:nvSpPr>
          <p:spPr>
            <a:xfrm>
              <a:off x="3657698" y="1910359"/>
              <a:ext cx="2093757" cy="444234"/>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Contract of Actieplan</a:t>
              </a:r>
            </a:p>
          </p:txBody>
        </p:sp>
        <p:sp>
          <p:nvSpPr>
            <p:cNvPr id="22" name="Text Box 33"/>
            <p:cNvSpPr txBox="1"/>
            <p:nvPr/>
          </p:nvSpPr>
          <p:spPr>
            <a:xfrm>
              <a:off x="5327916" y="2534634"/>
              <a:ext cx="2093756" cy="1050894"/>
            </a:xfrm>
            <a:prstGeom prst="rect">
              <a:avLst/>
            </a:prstGeom>
            <a:noFill/>
            <a:ln>
              <a:noFill/>
            </a:ln>
            <a:effectLst/>
          </p:spPr>
          <p:txBody>
            <a:bodyPr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Opstart</a:t>
              </a:r>
            </a:p>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 Use Model</a:t>
              </a:r>
            </a:p>
          </p:txBody>
        </p:sp>
        <p:sp>
          <p:nvSpPr>
            <p:cNvPr id="23" name="Text Box 34"/>
            <p:cNvSpPr txBox="1"/>
            <p:nvPr/>
          </p:nvSpPr>
          <p:spPr>
            <a:xfrm>
              <a:off x="6926316" y="1810554"/>
              <a:ext cx="2093756" cy="888466"/>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Stap 1 Meaningful Use Model</a:t>
              </a:r>
            </a:p>
          </p:txBody>
        </p:sp>
      </p:grpSp>
      <p:sp>
        <p:nvSpPr>
          <p:cNvPr id="25" name="Slide Number Placeholder 24"/>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2126779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lstStyle/>
          <a:p>
            <a:r>
              <a:rPr lang="nl-BE" dirty="0"/>
              <a:t>BMUC – algemene ziekenhuizen</a:t>
            </a:r>
          </a:p>
          <a:p>
            <a:endParaRPr lang="fr-BE" dirty="0" smtClean="0"/>
          </a:p>
          <a:p>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21/02/2018</a:t>
            </a:r>
            <a:endParaRPr lang="nl-BE"/>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19746"/>
            <a:ext cx="7956820" cy="448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284797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21/02/2018</a:t>
            </a:r>
            <a:endParaRPr lang="nl-BE"/>
          </a:p>
        </p:txBody>
      </p:sp>
      <p:pic>
        <p:nvPicPr>
          <p:cNvPr id="6" name="Picture 2"/>
          <p:cNvPicPr>
            <a:picLocks noChangeAspect="1"/>
          </p:cNvPicPr>
          <p:nvPr/>
        </p:nvPicPr>
        <p:blipFill rotWithShape="1">
          <a:blip r:embed="rId3">
            <a:extLst>
              <a:ext uri="{28A0092B-C50C-407E-A947-70E740481C1C}">
                <a14:useLocalDpi xmlns:a14="http://schemas.microsoft.com/office/drawing/2010/main" val="0"/>
              </a:ext>
            </a:extLst>
          </a:blip>
          <a:srcRect l="1311" t="12297" r="1260" b="11341"/>
          <a:stretch/>
        </p:blipFill>
        <p:spPr bwMode="auto">
          <a:xfrm>
            <a:off x="611559" y="2060848"/>
            <a:ext cx="5688633"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6215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defRPr/>
            </a:pPr>
            <a:endParaRPr lang="nl-BE" dirty="0" smtClean="0"/>
          </a:p>
          <a:p>
            <a:pPr marL="457200" lvl="1" indent="0">
              <a:buFont typeface="Arial" panose="020B0604020202020204" pitchFamily="34" charse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Font typeface="Arial" panose="020B0604020202020204" pitchFamily="34" charset="0"/>
              <a:buNone/>
              <a:defRPr/>
            </a:pPr>
            <a:r>
              <a:rPr lang="nl-BE" dirty="0">
                <a:solidFill>
                  <a:schemeClr val="tx1">
                    <a:lumMod val="65000"/>
                    <a:lumOff val="35000"/>
                  </a:schemeClr>
                </a:solidFill>
              </a:rPr>
              <a:t>	van 0% naar 15%</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Accelerator budget:</a:t>
            </a:r>
          </a:p>
          <a:p>
            <a:pPr marL="457200" lvl="1" indent="0">
              <a:buFont typeface="Arial" panose="020B0604020202020204" pitchFamily="34" charset="0"/>
              <a:buNone/>
              <a:defRPr/>
            </a:pPr>
            <a:r>
              <a:rPr lang="nl-BE" dirty="0">
                <a:solidFill>
                  <a:schemeClr val="tx1">
                    <a:lumMod val="65000"/>
                    <a:lumOff val="35000"/>
                  </a:schemeClr>
                </a:solidFill>
              </a:rPr>
              <a:t>	= evolutief</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bed = degressief </a:t>
            </a:r>
          </a:p>
          <a:p>
            <a:pPr marL="457200" lvl="1" indent="0">
              <a:buFont typeface="Arial" panose="020B0604020202020204" pitchFamily="34" charset="0"/>
              <a:buNone/>
              <a:defRPr/>
            </a:pPr>
            <a:r>
              <a:rPr lang="nl-BE" dirty="0">
                <a:solidFill>
                  <a:schemeClr val="tx1">
                    <a:lumMod val="65000"/>
                    <a:lumOff val="35000"/>
                  </a:schemeClr>
                </a:solidFill>
              </a:rPr>
              <a:t>	van 25% naar 10%</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ziekenhuis = degressief</a:t>
            </a:r>
          </a:p>
          <a:p>
            <a:pPr marL="457200" lvl="1" indent="0">
              <a:buFont typeface="Arial" panose="020B0604020202020204" pitchFamily="34" charset="0"/>
              <a:buNone/>
              <a:defRPr/>
            </a:pPr>
            <a:r>
              <a:rPr lang="nl-BE" dirty="0">
                <a:solidFill>
                  <a:schemeClr val="tx1">
                    <a:lumMod val="65000"/>
                    <a:lumOff val="35000"/>
                  </a:schemeClr>
                </a:solidFill>
              </a:rPr>
              <a:t>	van 20% naar 5%</a:t>
            </a:r>
          </a:p>
          <a:p>
            <a:pPr marL="457200" lvl="1" indent="0">
              <a:buFont typeface="Arial" panose="020B0604020202020204" pitchFamily="34" charset="0"/>
              <a:buNone/>
              <a:defRPr/>
            </a:pPr>
            <a:endParaRPr lang="nl-BE" dirty="0"/>
          </a:p>
        </p:txBody>
      </p:sp>
      <p:cxnSp>
        <p:nvCxnSpPr>
          <p:cNvPr id="8" name="Straight Connector 7"/>
          <p:cNvCxnSpPr/>
          <p:nvPr/>
        </p:nvCxnSpPr>
        <p:spPr>
          <a:xfrm>
            <a:off x="5795963" y="2370138"/>
            <a:ext cx="900112" cy="266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95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818631" y="4065588"/>
            <a:ext cx="900112" cy="15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5963" y="4581525"/>
            <a:ext cx="900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57722" y="4999763"/>
            <a:ext cx="5902261" cy="261610"/>
            <a:chOff x="757722" y="4999763"/>
            <a:chExt cx="5902261" cy="261610"/>
          </a:xfrm>
        </p:grpSpPr>
        <p:sp>
          <p:nvSpPr>
            <p:cNvPr id="5" name="TextBox 4"/>
            <p:cNvSpPr txBox="1"/>
            <p:nvPr/>
          </p:nvSpPr>
          <p:spPr>
            <a:xfrm>
              <a:off x="849184" y="4999763"/>
              <a:ext cx="5810799" cy="261610"/>
            </a:xfrm>
            <a:prstGeom prst="rect">
              <a:avLst/>
            </a:prstGeom>
            <a:noFill/>
          </p:spPr>
          <p:txBody>
            <a:bodyPr wrap="square" rtlCol="0">
              <a:spAutoFit/>
            </a:bodyPr>
            <a:lstStyle/>
            <a:p>
              <a:r>
                <a:rPr lang="nl-BE" sz="1100" dirty="0" smtClean="0"/>
                <a:t>Sokkel per ziekenhuis           Sokkel per bed           Accelerator budget          </a:t>
              </a:r>
              <a:r>
                <a:rPr lang="nl-BE" sz="1100" dirty="0" err="1" smtClean="0"/>
                <a:t>Early</a:t>
              </a:r>
              <a:r>
                <a:rPr lang="nl-BE" sz="1100" dirty="0" smtClean="0"/>
                <a:t> adopters budget  </a:t>
              </a:r>
              <a:endParaRPr lang="en-US" sz="1100" dirty="0"/>
            </a:p>
          </p:txBody>
        </p:sp>
        <p:sp>
          <p:nvSpPr>
            <p:cNvPr id="12" name="Rectangle 11"/>
            <p:cNvSpPr/>
            <p:nvPr/>
          </p:nvSpPr>
          <p:spPr>
            <a:xfrm>
              <a:off x="757722" y="5051410"/>
              <a:ext cx="144016" cy="157237"/>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2291492" y="5051410"/>
              <a:ext cx="144016" cy="15723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12860" y="5051410"/>
              <a:ext cx="144016" cy="157237"/>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22069" y="5051410"/>
              <a:ext cx="144016" cy="1572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305583" y="1719351"/>
            <a:ext cx="2702585" cy="400110"/>
          </a:xfrm>
          <a:prstGeom prst="rect">
            <a:avLst/>
          </a:prstGeom>
          <a:noFill/>
        </p:spPr>
        <p:txBody>
          <a:bodyPr wrap="square" rtlCol="0">
            <a:spAutoFit/>
          </a:bodyPr>
          <a:lstStyle/>
          <a:p>
            <a:pPr algn="ctr"/>
            <a:r>
              <a:rPr lang="nl-BE" sz="2000" b="1" dirty="0" smtClean="0"/>
              <a:t>Deelbudgetten in %</a:t>
            </a:r>
            <a:endParaRPr lang="en-US" sz="2000" b="1" dirty="0"/>
          </a:p>
        </p:txBody>
      </p:sp>
      <p:sp>
        <p:nvSpPr>
          <p:cNvPr id="19" name="Slide Number Placeholder 18"/>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14536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Actie 4: Elektronisch voorschrift</a:t>
            </a:r>
            <a:endParaRPr lang="nl-BE" dirty="0"/>
          </a:p>
        </p:txBody>
      </p:sp>
      <p:sp>
        <p:nvSpPr>
          <p:cNvPr id="3" name="Content Placeholder 2"/>
          <p:cNvSpPr>
            <a:spLocks noGrp="1"/>
          </p:cNvSpPr>
          <p:nvPr>
            <p:ph idx="1"/>
          </p:nvPr>
        </p:nvSpPr>
        <p:spPr/>
        <p:txBody>
          <a:bodyPr/>
          <a:lstStyle/>
          <a:p>
            <a:r>
              <a:rPr lang="nl-BE" smtClean="0"/>
              <a:t>Elektronisch voorschrift met een Recip-e code</a:t>
            </a:r>
          </a:p>
          <a:p>
            <a:endParaRPr lang="nl-BE" dirty="0"/>
          </a:p>
        </p:txBody>
      </p:sp>
      <p:sp>
        <p:nvSpPr>
          <p:cNvPr id="8" name="Date Placeholder 7"/>
          <p:cNvSpPr>
            <a:spLocks noGrp="1"/>
          </p:cNvSpPr>
          <p:nvPr>
            <p:ph type="dt" sz="half" idx="2"/>
          </p:nvPr>
        </p:nvSpPr>
        <p:spPr/>
        <p:txBody>
          <a:bodyPr/>
          <a:lstStyle/>
          <a:p>
            <a:r>
              <a:rPr lang="fr-FR" smtClean="0"/>
              <a:t>21/02/2018</a:t>
            </a:r>
            <a:endParaRPr lang="fr-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1615175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Actie 4: Elektronisch voorschrift</a:t>
            </a:r>
            <a:endParaRPr lang="nl-BE"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158" y="1454779"/>
            <a:ext cx="8221684" cy="4451680"/>
          </a:xfrm>
        </p:spPr>
      </p:pic>
      <p:sp>
        <p:nvSpPr>
          <p:cNvPr id="3" name="Date Placeholder 2"/>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3559075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normAutofit fontScale="85000" lnSpcReduction="20000"/>
          </a:bodyPr>
          <a:lstStyle/>
          <a:p>
            <a:r>
              <a:rPr lang="nl-BE" smtClean="0"/>
              <a:t>Hubs-Metahub-systeem = systeem voor de terbeschikkingstelling van medische gegevens tussen zorgverstrekkers</a:t>
            </a:r>
          </a:p>
          <a:p>
            <a:pPr lvl="1"/>
            <a:r>
              <a:rPr lang="nl-BE" smtClean="0"/>
              <a:t>raadplegings- en operatieverslagen</a:t>
            </a:r>
          </a:p>
          <a:p>
            <a:pPr lvl="1"/>
            <a:r>
              <a:rPr lang="nl-BE" smtClean="0"/>
              <a:t>ontslagbrieven</a:t>
            </a:r>
          </a:p>
          <a:p>
            <a:pPr lvl="1"/>
            <a:r>
              <a:rPr lang="nl-BE" smtClean="0"/>
              <a:t>protocols van medische beeldvorming en resultaten van labo-onderzoeken</a:t>
            </a:r>
          </a:p>
          <a:p>
            <a:pPr lvl="1"/>
            <a:r>
              <a:rPr lang="nl-BE" smtClean="0"/>
              <a:t>SumEHRs, medicatieschema’s, … in gezondheidskluizen</a:t>
            </a:r>
          </a:p>
          <a:p>
            <a:pPr lvl="1"/>
            <a:r>
              <a:rPr lang="nl-BE" smtClean="0"/>
              <a:t>...</a:t>
            </a:r>
          </a:p>
          <a:p>
            <a:r>
              <a:rPr lang="nl-BE" smtClean="0"/>
              <a:t>Doel</a:t>
            </a:r>
          </a:p>
          <a:p>
            <a:pPr lvl="1"/>
            <a:r>
              <a:rPr lang="nl-BE" smtClean="0"/>
              <a:t>koppeling van regionale en lokale uitwisselingssystemen van medische gegevens (hubs)</a:t>
            </a:r>
          </a:p>
          <a:p>
            <a:pPr lvl="1"/>
            <a:r>
              <a:rPr lang="nl-BE" smtClean="0"/>
              <a:t>mogelijkheid voor een zorgverstrekker om de beschikbare elektronische medische documenten m.b.t. een bepaalde patiënt terug te vinden en te raadplegen ongeacht </a:t>
            </a:r>
          </a:p>
          <a:p>
            <a:pPr lvl="2"/>
            <a:r>
              <a:rPr lang="nl-BE" smtClean="0"/>
              <a:t>de plaats waar deze documenten opgeslagen zijn</a:t>
            </a:r>
          </a:p>
          <a:p>
            <a:pPr lvl="2"/>
            <a:r>
              <a:rPr lang="nl-BE" smtClean="0"/>
              <a:t>de plaats waar de zorgverstrekker inlogt in het systeem</a:t>
            </a:r>
          </a:p>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277805503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a:solidFill>
                  <a:srgbClr val="77C9F2"/>
                </a:solidFill>
                <a:latin typeface="+mj-lt"/>
              </a:rPr>
              <a:t>Metahub</a:t>
            </a:r>
            <a:r>
              <a:rPr lang="nl-BE" dirty="0">
                <a:solidFill>
                  <a:srgbClr val="77C9F2"/>
                </a:solidFill>
                <a:latin typeface="+mj-lt"/>
              </a:rPr>
              <a:t> - Schema</a:t>
            </a:r>
            <a:endParaRPr lang="fr-BE" dirty="0">
              <a:solidFill>
                <a:srgbClr val="77C9F2"/>
              </a:solidFill>
              <a:latin typeface="+mj-lt"/>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
        <p:nvSpPr>
          <p:cNvPr id="7" name="Date Placeholder 6"/>
          <p:cNvSpPr>
            <a:spLocks noGrp="1"/>
          </p:cNvSpPr>
          <p:nvPr>
            <p:ph type="dt" sz="half" idx="2"/>
          </p:nvPr>
        </p:nvSpPr>
        <p:spPr/>
        <p:txBody>
          <a:bodyPr/>
          <a:lstStyle/>
          <a:p>
            <a:r>
              <a:rPr lang="fr-FR" smtClean="0"/>
              <a:t>21/02/2018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369410256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smtClean="0">
                <a:solidFill>
                  <a:srgbClr val="77C9F2"/>
                </a:solidFill>
                <a:latin typeface="+mj-lt"/>
              </a:rPr>
              <a:t>Hubs &amp; Metahub - Vroeger</a:t>
            </a:r>
            <a:endParaRPr lang="fr-BE" dirty="0">
              <a:solidFill>
                <a:srgbClr val="77C9F2"/>
              </a:solidFill>
              <a:latin typeface="+mj-lt"/>
            </a:endParaRPr>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
        <p:nvSpPr>
          <p:cNvPr id="3" name="Date Placeholder 2"/>
          <p:cNvSpPr>
            <a:spLocks noGrp="1"/>
          </p:cNvSpPr>
          <p:nvPr>
            <p:ph type="dt" sz="half" idx="2"/>
          </p:nvPr>
        </p:nvSpPr>
        <p:spPr/>
        <p:txBody>
          <a:bodyPr/>
          <a:lstStyle/>
          <a:p>
            <a:r>
              <a:rPr lang="fr-FR" smtClean="0"/>
              <a:t>21/02/2018</a:t>
            </a:r>
            <a:endParaRPr lang="fr-BE" dirty="0"/>
          </a:p>
        </p:txBody>
      </p:sp>
    </p:spTree>
    <p:extLst>
      <p:ext uri="{BB962C8B-B14F-4D97-AF65-F5344CB8AC3E}">
        <p14:creationId xmlns:p14="http://schemas.microsoft.com/office/powerpoint/2010/main" val="149351517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20000"/>
          </a:bodyPr>
          <a:lstStyle/>
          <a:p>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r>
              <a:rPr lang="nl-BE" altLang="en-US" smtClean="0">
                <a:sym typeface="Arial" charset="0"/>
              </a:rPr>
              <a:t>Zorg op afstand (monitoring, bijstand, raadpleging, diagnose, operatie , …), oa thuiszorg</a:t>
            </a:r>
          </a:p>
          <a:p>
            <a:r>
              <a:rPr lang="nl-BE" altLang="en-US" smtClean="0">
                <a:sym typeface="Arial" charset="0"/>
              </a:rPr>
              <a:t>Mobiele zorg</a:t>
            </a:r>
          </a:p>
          <a:p>
            <a:r>
              <a:rPr lang="nl-BE" altLang="en-US" smtClean="0">
                <a:sym typeface="Arial" charset="0"/>
              </a:rPr>
              <a:t>Geïntegreerde, multidisciplinaire en transmurale</a:t>
            </a:r>
            <a:r>
              <a:rPr lang="nl-BE" smtClean="0"/>
              <a:t> </a:t>
            </a:r>
            <a:r>
              <a:rPr lang="nl-BE" altLang="en-US" smtClean="0">
                <a:sym typeface="Arial" charset="0"/>
              </a:rPr>
              <a:t>zorg</a:t>
            </a:r>
          </a:p>
          <a:p>
            <a:r>
              <a:rPr lang="nl-BE" altLang="en-US" smtClean="0">
                <a:sym typeface="Arial" charset="0"/>
              </a:rPr>
              <a:t>Patiëntgerichte zorg en empowerment van de patiënt</a:t>
            </a:r>
          </a:p>
          <a:p>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
        <p:nvSpPr>
          <p:cNvPr id="2" name="Date Placeholder 1"/>
          <p:cNvSpPr>
            <a:spLocks noGrp="1"/>
          </p:cNvSpPr>
          <p:nvPr>
            <p:ph type="dt" sz="half" idx="2"/>
          </p:nvPr>
        </p:nvSpPr>
        <p:spPr/>
        <p:txBody>
          <a:bodyPr/>
          <a:lstStyle/>
          <a:p>
            <a:r>
              <a:rPr lang="fr-FR" smtClean="0"/>
              <a:t>21/02/2018</a:t>
            </a:r>
            <a:endParaRPr lang="fr-BE" dirty="0"/>
          </a:p>
        </p:txBody>
      </p:sp>
    </p:spTree>
    <p:extLst>
      <p:ext uri="{BB962C8B-B14F-4D97-AF65-F5344CB8AC3E}">
        <p14:creationId xmlns:p14="http://schemas.microsoft.com/office/powerpoint/2010/main" val="3023216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a:solidFill>
                  <a:srgbClr val="77C9F2"/>
                </a:solidFill>
                <a:latin typeface="+mj-lt"/>
              </a:rPr>
              <a:t>Metahub</a:t>
            </a:r>
            <a:r>
              <a:rPr lang="nl-BE" dirty="0">
                <a:solidFill>
                  <a:srgbClr val="77C9F2"/>
                </a:solidFill>
                <a:latin typeface="+mj-lt"/>
              </a:rPr>
              <a:t> - </a:t>
            </a:r>
            <a:r>
              <a:rPr lang="nl-BE" dirty="0" smtClean="0">
                <a:solidFill>
                  <a:srgbClr val="77C9F2"/>
                </a:solidFill>
                <a:latin typeface="+mj-lt"/>
              </a:rPr>
              <a:t>Vandaag</a:t>
            </a:r>
            <a:endParaRPr lang="fr-BE" dirty="0">
              <a:solidFill>
                <a:srgbClr val="77C9F2"/>
              </a:solidFill>
              <a:latin typeface="+mj-lt"/>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
        <p:nvSpPr>
          <p:cNvPr id="3" name="Date Placeholder 2"/>
          <p:cNvSpPr>
            <a:spLocks noGrp="1"/>
          </p:cNvSpPr>
          <p:nvPr>
            <p:ph type="dt" sz="half" idx="2"/>
          </p:nvPr>
        </p:nvSpPr>
        <p:spPr/>
        <p:txBody>
          <a:bodyPr/>
          <a:lstStyle/>
          <a:p>
            <a:r>
              <a:rPr lang="fr-FR" smtClean="0"/>
              <a:t>21/02/2018</a:t>
            </a:r>
            <a:endParaRPr lang="fr-BE" dirty="0"/>
          </a:p>
        </p:txBody>
      </p:sp>
    </p:spTree>
    <p:extLst>
      <p:ext uri="{BB962C8B-B14F-4D97-AF65-F5344CB8AC3E}">
        <p14:creationId xmlns:p14="http://schemas.microsoft.com/office/powerpoint/2010/main" val="350422846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Extramurale gegevens: </a:t>
            </a:r>
            <a:r>
              <a:rPr lang="nl-BE" dirty="0" smtClean="0">
                <a:solidFill>
                  <a:srgbClr val="77C9F2"/>
                </a:solidFill>
                <a:latin typeface="+mj-lt"/>
              </a:rPr>
              <a:t>kluizen</a:t>
            </a:r>
            <a:endParaRPr lang="fr-BE" dirty="0">
              <a:solidFill>
                <a:srgbClr val="77C9F2"/>
              </a:solidFill>
              <a:latin typeface="+mj-lt"/>
            </a:endParaRPr>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
        <p:nvSpPr>
          <p:cNvPr id="3" name="Date Placeholder 2"/>
          <p:cNvSpPr>
            <a:spLocks noGrp="1"/>
          </p:cNvSpPr>
          <p:nvPr>
            <p:ph type="dt" sz="half" idx="2"/>
          </p:nvPr>
        </p:nvSpPr>
        <p:spPr/>
        <p:txBody>
          <a:bodyPr/>
          <a:lstStyle/>
          <a:p>
            <a:r>
              <a:rPr lang="fr-FR" smtClean="0"/>
              <a:t>21/02/2018</a:t>
            </a:r>
            <a:endParaRPr lang="fr-BE" dirty="0"/>
          </a:p>
        </p:txBody>
      </p:sp>
    </p:spTree>
    <p:extLst>
      <p:ext uri="{BB962C8B-B14F-4D97-AF65-F5344CB8AC3E}">
        <p14:creationId xmlns:p14="http://schemas.microsoft.com/office/powerpoint/2010/main" val="300028212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67944" y="332656"/>
            <a:ext cx="4645162" cy="5853113"/>
          </a:xfrm>
        </p:spPr>
      </p:pic>
      <p:sp>
        <p:nvSpPr>
          <p:cNvPr id="9" name="Text Placeholder 8"/>
          <p:cNvSpPr>
            <a:spLocks noGrp="1"/>
          </p:cNvSpPr>
          <p:nvPr>
            <p:ph type="body" sz="half" idx="2"/>
          </p:nvPr>
        </p:nvSpPr>
        <p:spPr>
          <a:xfrm>
            <a:off x="467544" y="1844824"/>
            <a:ext cx="3008313" cy="4691063"/>
          </a:xfrm>
        </p:spPr>
        <p:txBody>
          <a:bodyPr rtlCol="0">
            <a:normAutofit/>
          </a:bodyPr>
          <a:lstStyle/>
          <a:p>
            <a:pPr eaLnBrk="1" fontAlgn="auto" hangingPunct="1">
              <a:spcAft>
                <a:spcPts val="0"/>
              </a:spcAft>
              <a:buFont typeface="Arial" pitchFamily="34" charset="0"/>
              <a:buNone/>
              <a:defRPr/>
            </a:pPr>
            <a:r>
              <a:rPr lang="nl-BE" sz="2000" dirty="0" smtClean="0"/>
              <a:t>Delen van gegevens</a:t>
            </a:r>
          </a:p>
          <a:p>
            <a:pPr marL="285750" indent="-285750" eaLnBrk="1" fontAlgn="auto" hangingPunct="1">
              <a:spcAft>
                <a:spcPts val="0"/>
              </a:spcAft>
              <a:buFont typeface="Arial" pitchFamily="34" charset="0"/>
              <a:buChar char="•"/>
              <a:defRPr/>
            </a:pPr>
            <a:r>
              <a:rPr lang="nl-BE" sz="2000" dirty="0" smtClean="0"/>
              <a:t>elke actor houdt zijn eigen dossier bij</a:t>
            </a:r>
          </a:p>
          <a:p>
            <a:pPr marL="285750" indent="-285750" eaLnBrk="1" fontAlgn="auto" hangingPunct="1">
              <a:spcAft>
                <a:spcPts val="0"/>
              </a:spcAft>
              <a:buFont typeface="Arial" pitchFamily="34" charset="0"/>
              <a:buChar char="•"/>
              <a:defRPr/>
            </a:pPr>
            <a:r>
              <a:rPr lang="nl-BE" sz="2000" dirty="0" smtClean="0"/>
              <a:t>maar kan bepaalde onderdelen ervan delen met andere actoren</a:t>
            </a:r>
          </a:p>
          <a:p>
            <a:pPr eaLnBrk="1" fontAlgn="auto" hangingPunct="1">
              <a:spcAft>
                <a:spcPts val="0"/>
              </a:spcAft>
              <a:buFont typeface="Arial" pitchFamily="34" charset="0"/>
              <a:buNone/>
              <a:defRPr/>
            </a:pPr>
            <a:r>
              <a:rPr lang="nl-BE" sz="2000" dirty="0" smtClean="0"/>
              <a:t>Voorbeelden</a:t>
            </a:r>
          </a:p>
          <a:p>
            <a:pPr marL="285750" lvl="1" indent="-285750" eaLnBrk="1" fontAlgn="auto" hangingPunct="1">
              <a:spcAft>
                <a:spcPts val="0"/>
              </a:spcAft>
              <a:buFont typeface="Arial" pitchFamily="34" charset="0"/>
              <a:buChar char="•"/>
              <a:defRPr/>
            </a:pPr>
            <a:r>
              <a:rPr lang="nl-BE" sz="2000" dirty="0"/>
              <a:t>medicatieschema</a:t>
            </a:r>
          </a:p>
          <a:p>
            <a:pPr marL="285750" lvl="1" indent="-285750" eaLnBrk="1" fontAlgn="auto" hangingPunct="1">
              <a:spcAft>
                <a:spcPts val="0"/>
              </a:spcAft>
              <a:buFont typeface="Arial" pitchFamily="34" charset="0"/>
              <a:buChar char="•"/>
              <a:defRPr/>
            </a:pPr>
            <a:r>
              <a:rPr lang="nl-BE" sz="2000" dirty="0" err="1"/>
              <a:t>SumEHR</a:t>
            </a:r>
            <a:endParaRPr lang="nl-BE" sz="2000" dirty="0"/>
          </a:p>
          <a:p>
            <a:pPr marL="285750" lvl="1" indent="-285750" eaLnBrk="1" fontAlgn="auto" hangingPunct="1">
              <a:spcAft>
                <a:spcPts val="0"/>
              </a:spcAft>
              <a:buFont typeface="Arial" pitchFamily="34" charset="0"/>
              <a:buChar char="•"/>
              <a:defRPr/>
            </a:pPr>
            <a:r>
              <a:rPr lang="nl-BE" sz="2000" dirty="0"/>
              <a:t>parameters</a:t>
            </a:r>
          </a:p>
          <a:p>
            <a:pPr marL="285750" lvl="1" indent="-285750" eaLnBrk="1" fontAlgn="auto" hangingPunct="1">
              <a:spcAft>
                <a:spcPts val="0"/>
              </a:spcAft>
              <a:buFont typeface="Arial" pitchFamily="34" charset="0"/>
              <a:buChar char="•"/>
              <a:defRPr/>
            </a:pPr>
            <a:r>
              <a:rPr lang="nl-BE" sz="2000" dirty="0"/>
              <a:t>journaal</a:t>
            </a:r>
          </a:p>
          <a:p>
            <a:pPr marL="285750" lvl="1" indent="-285750" eaLnBrk="1" fontAlgn="auto" hangingPunct="1">
              <a:spcAft>
                <a:spcPts val="0"/>
              </a:spcAft>
              <a:buFont typeface="Arial" pitchFamily="34" charset="0"/>
              <a:buChar char="•"/>
              <a:defRPr/>
            </a:pPr>
            <a:r>
              <a:rPr lang="nl-BE" sz="2000" dirty="0"/>
              <a:t> …</a:t>
            </a:r>
            <a:endParaRPr lang="en-US" sz="2000" dirty="0"/>
          </a:p>
          <a:p>
            <a:pPr eaLnBrk="1" fontAlgn="auto" hangingPunct="1">
              <a:spcAft>
                <a:spcPts val="0"/>
              </a:spcAft>
              <a:buFont typeface="Arial" pitchFamily="34" charset="0"/>
              <a:buNone/>
              <a:defRPr/>
            </a:pPr>
            <a:endParaRPr lang="en-US" dirty="0"/>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
        <p:nvSpPr>
          <p:cNvPr id="2" name="Date Placeholder 1"/>
          <p:cNvSpPr>
            <a:spLocks noGrp="1"/>
          </p:cNvSpPr>
          <p:nvPr>
            <p:ph type="dt" sz="half" idx="10"/>
          </p:nvPr>
        </p:nvSpPr>
        <p:spPr/>
        <p:txBody>
          <a:bodyPr/>
          <a:lstStyle/>
          <a:p>
            <a:r>
              <a:rPr lang="fr-FR" smtClean="0"/>
              <a:t>21/02/2018</a:t>
            </a:r>
            <a:endParaRPr lang="fr-BE" dirty="0"/>
          </a:p>
        </p:txBody>
      </p:sp>
    </p:spTree>
    <p:extLst>
      <p:ext uri="{BB962C8B-B14F-4D97-AF65-F5344CB8AC3E}">
        <p14:creationId xmlns:p14="http://schemas.microsoft.com/office/powerpoint/2010/main" val="2989885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67544" y="1844824"/>
            <a:ext cx="3008313" cy="4691063"/>
          </a:xfrm>
        </p:spPr>
        <p:txBody>
          <a:bodyPr rtlCol="0">
            <a:normAutofit/>
          </a:bodyPr>
          <a:lstStyle/>
          <a:p>
            <a:pPr>
              <a:defRPr/>
            </a:pPr>
            <a:r>
              <a:rPr lang="nl-BE" sz="2000" dirty="0"/>
              <a:t>Toegang voor</a:t>
            </a:r>
            <a:br>
              <a:rPr lang="nl-BE" sz="2000" dirty="0"/>
            </a:br>
            <a:r>
              <a:rPr lang="nl-BE" sz="2000" dirty="0"/>
              <a:t>zorgverstrekkers</a:t>
            </a:r>
          </a:p>
          <a:p>
            <a:pPr marL="285750" indent="-285750">
              <a:buFont typeface="Arial" pitchFamily="34" charset="0"/>
              <a:buChar char="•"/>
              <a:defRPr/>
            </a:pPr>
            <a:r>
              <a:rPr lang="nl-BE" sz="2000" dirty="0"/>
              <a:t>met een “zorgrelatie”</a:t>
            </a:r>
          </a:p>
          <a:p>
            <a:pPr marL="285750" indent="-285750">
              <a:buFont typeface="Arial" pitchFamily="34" charset="0"/>
              <a:buChar char="•"/>
              <a:defRPr/>
            </a:pPr>
            <a:r>
              <a:rPr lang="nl-BE" sz="2000" dirty="0"/>
              <a:t>afhankelijk van hun rol</a:t>
            </a:r>
          </a:p>
          <a:p>
            <a:pPr>
              <a:defRPr/>
            </a:pPr>
            <a:r>
              <a:rPr lang="nl-BE" sz="2000" dirty="0"/>
              <a:t>Geen toegang voor</a:t>
            </a:r>
          </a:p>
          <a:p>
            <a:pPr marL="285750" indent="-285750">
              <a:buFont typeface="Arial" pitchFamily="34" charset="0"/>
              <a:buChar char="•"/>
              <a:defRPr/>
            </a:pPr>
            <a:r>
              <a:rPr lang="nl-BE" sz="2000" dirty="0"/>
              <a:t>IT-administrators, </a:t>
            </a:r>
            <a:r>
              <a:rPr lang="nl-BE" sz="2000" dirty="0" err="1"/>
              <a:t>hoster</a:t>
            </a:r>
            <a:r>
              <a:rPr lang="nl-BE" sz="2000" dirty="0"/>
              <a:t>,..</a:t>
            </a:r>
          </a:p>
          <a:p>
            <a:pPr marL="285750" indent="-285750">
              <a:buFont typeface="Arial" pitchFamily="34" charset="0"/>
              <a:buChar char="•"/>
              <a:defRPr/>
            </a:pPr>
            <a:r>
              <a:rPr lang="nl-BE" sz="2000" dirty="0">
                <a:solidFill>
                  <a:srgbClr val="087670"/>
                </a:solidFill>
              </a:rPr>
              <a:t>eHealth</a:t>
            </a:r>
            <a:r>
              <a:rPr lang="nl-BE" sz="2000" dirty="0"/>
              <a:t>-platform</a:t>
            </a:r>
          </a:p>
          <a:p>
            <a:pPr marL="285750" indent="-285750">
              <a:buFont typeface="Arial" pitchFamily="34" charset="0"/>
              <a:buChar char="•"/>
              <a:defRPr/>
            </a:pPr>
            <a:r>
              <a:rPr lang="nl-BE" sz="2000" dirty="0"/>
              <a:t>overheid</a:t>
            </a:r>
          </a:p>
          <a:p>
            <a:pPr marL="285750" indent="-285750">
              <a:buFont typeface="Arial" pitchFamily="34" charset="0"/>
              <a:buChar char="•"/>
              <a:defRPr/>
            </a:pPr>
            <a:r>
              <a:rPr lang="nl-BE" sz="2000" dirty="0"/>
              <a:t>zonder de actieve medewerking van de </a:t>
            </a:r>
            <a:br>
              <a:rPr lang="nl-BE" sz="2000" dirty="0"/>
            </a:br>
            <a:r>
              <a:rPr lang="nl-BE" sz="2000" dirty="0"/>
              <a:t>houder van de 2e sleutel </a:t>
            </a:r>
            <a:endParaRPr lang="en-US" sz="2000" dirty="0"/>
          </a:p>
          <a:p>
            <a:pPr eaLnBrk="1" fontAlgn="auto" hangingPunct="1">
              <a:spcAft>
                <a:spcPts val="0"/>
              </a:spcAft>
              <a:buFont typeface="Arial" pitchFamily="34" charset="0"/>
              <a:buNone/>
              <a:defRPr/>
            </a:pPr>
            <a:endParaRPr lang="en-US" sz="2000" dirty="0"/>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59286" y="273050"/>
            <a:ext cx="4645162" cy="5853113"/>
          </a:xfr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
        <p:nvSpPr>
          <p:cNvPr id="2" name="Date Placeholder 1"/>
          <p:cNvSpPr>
            <a:spLocks noGrp="1"/>
          </p:cNvSpPr>
          <p:nvPr>
            <p:ph type="dt" sz="half" idx="10"/>
          </p:nvPr>
        </p:nvSpPr>
        <p:spPr/>
        <p:txBody>
          <a:bodyPr/>
          <a:lstStyle/>
          <a:p>
            <a:r>
              <a:rPr lang="fr-FR" smtClean="0"/>
              <a:t>21/02/2018</a:t>
            </a:r>
            <a:endParaRPr lang="fr-BE" dirty="0"/>
          </a:p>
        </p:txBody>
      </p:sp>
    </p:spTree>
    <p:extLst>
      <p:ext uri="{BB962C8B-B14F-4D97-AF65-F5344CB8AC3E}">
        <p14:creationId xmlns:p14="http://schemas.microsoft.com/office/powerpoint/2010/main" val="3775904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Acties 5 &amp; 6 : Hubs &amp; 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2017</a:t>
            </a:r>
          </a:p>
          <a:p>
            <a:pPr lvl="1"/>
            <a:r>
              <a:rPr lang="nl-BE" dirty="0" smtClean="0"/>
              <a:t>systeem voor het delen van gegevens en documenten voor de algemene en psychiatrische ziekenhuizen via de 5 hubs</a:t>
            </a:r>
          </a:p>
          <a:p>
            <a:pPr lvl="2"/>
            <a:r>
              <a:rPr lang="nl-BE" dirty="0" smtClean="0"/>
              <a:t>Collaboratief Zorgplatform (</a:t>
            </a:r>
            <a:r>
              <a:rPr lang="nl-BE" dirty="0" err="1" smtClean="0"/>
              <a:t>Cozo</a:t>
            </a:r>
            <a:r>
              <a:rPr lang="nl-BE" dirty="0" smtClean="0"/>
              <a:t>)</a:t>
            </a:r>
          </a:p>
          <a:p>
            <a:pPr lvl="2"/>
            <a:r>
              <a:rPr lang="nl-BE" dirty="0" smtClean="0"/>
              <a:t>Antwerpse Regionale Hub (ARH)</a:t>
            </a:r>
          </a:p>
          <a:p>
            <a:pPr lvl="2"/>
            <a:r>
              <a:rPr lang="nl-BE" dirty="0" smtClean="0"/>
              <a:t>Vlaams Ziekenhuisnetwerk KU Leuven (VZN)</a:t>
            </a:r>
          </a:p>
          <a:p>
            <a:pPr lvl="2"/>
            <a:r>
              <a:rPr lang="nl-BE" dirty="0" err="1" smtClean="0"/>
              <a:t>Réseau</a:t>
            </a:r>
            <a:r>
              <a:rPr lang="nl-BE" dirty="0" smtClean="0"/>
              <a:t> Santé Wallon (RSW)</a:t>
            </a:r>
          </a:p>
          <a:p>
            <a:pPr lvl="2"/>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 via de 3 ‘gezondheidskluizen’ / </a:t>
            </a:r>
            <a:r>
              <a:rPr lang="nl-BE" dirty="0" err="1" smtClean="0"/>
              <a:t>metahub</a:t>
            </a:r>
            <a:endParaRPr lang="nl-BE" dirty="0" smtClean="0"/>
          </a:p>
          <a:p>
            <a:pPr lvl="2"/>
            <a:r>
              <a:rPr lang="nl-BE" dirty="0" smtClean="0"/>
              <a:t>Vitalink</a:t>
            </a:r>
          </a:p>
          <a:p>
            <a:pPr lvl="2"/>
            <a:r>
              <a:rPr lang="nl-BE" dirty="0" err="1" smtClean="0"/>
              <a:t>InterMed</a:t>
            </a:r>
            <a:endParaRPr lang="nl-BE" dirty="0" smtClean="0"/>
          </a:p>
          <a:p>
            <a:pPr lvl="2"/>
            <a:r>
              <a:rPr lang="nl-BE" dirty="0" err="1" smtClean="0"/>
              <a:t>BruSafe</a:t>
            </a:r>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232384681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Toegangsmatrix</a:t>
            </a:r>
            <a:endParaRPr lang="nl-BE" dirty="0"/>
          </a:p>
        </p:txBody>
      </p:sp>
      <p:sp>
        <p:nvSpPr>
          <p:cNvPr id="4099" name="Rectangle 3"/>
          <p:cNvSpPr>
            <a:spLocks noGrp="1" noChangeArrowheads="1"/>
          </p:cNvSpPr>
          <p:nvPr>
            <p:ph idx="1"/>
          </p:nvPr>
        </p:nvSpPr>
        <p:spPr/>
        <p:txBody>
          <a:bodyPr/>
          <a:lstStyle/>
          <a:p>
            <a:endParaRPr lang="nl-BE" smtClean="0"/>
          </a:p>
          <a:p>
            <a:endParaRPr lang="nl-BE" smtClean="0"/>
          </a:p>
          <a:p>
            <a:endParaRPr lang="nl-BE" smtClean="0"/>
          </a:p>
          <a:p>
            <a:endParaRPr lang="nl-BE" smtClean="0"/>
          </a:p>
          <a:p>
            <a:pPr lvl="1"/>
            <a:endParaRPr lang="nl-BE" smtClean="0"/>
          </a:p>
          <a:p>
            <a:endParaRPr lang="nl-BE" dirty="0" smtClean="0"/>
          </a:p>
        </p:txBody>
      </p:sp>
      <p:sp>
        <p:nvSpPr>
          <p:cNvPr id="8" name="Date Placeholder 7"/>
          <p:cNvSpPr>
            <a:spLocks noGrp="1"/>
          </p:cNvSpPr>
          <p:nvPr>
            <p:ph type="dt" sz="half" idx="2"/>
          </p:nvPr>
        </p:nvSpPr>
        <p:spPr>
          <a:xfrm>
            <a:off x="457200" y="6448425"/>
            <a:ext cx="2133600" cy="365125"/>
          </a:xfrm>
        </p:spPr>
        <p:txBody>
          <a:bodyPr/>
          <a:lstStyle/>
          <a:p>
            <a:r>
              <a:rPr lang="fr-FR" smtClean="0"/>
              <a:t>21/02/2018</a:t>
            </a:r>
            <a:endParaRPr lang="fr-BE" dirty="0"/>
          </a:p>
        </p:txBody>
      </p:sp>
      <p:graphicFrame>
        <p:nvGraphicFramePr>
          <p:cNvPr id="7" name="Object 6"/>
          <p:cNvGraphicFramePr>
            <a:graphicFrameLocks noChangeAspect="1"/>
          </p:cNvGraphicFramePr>
          <p:nvPr>
            <p:extLst/>
          </p:nvPr>
        </p:nvGraphicFramePr>
        <p:xfrm>
          <a:off x="150912" y="1268760"/>
          <a:ext cx="8842176" cy="4421088"/>
        </p:xfrm>
        <a:graphic>
          <a:graphicData uri="http://schemas.openxmlformats.org/presentationml/2006/ole">
            <mc:AlternateContent xmlns:mc="http://schemas.openxmlformats.org/markup-compatibility/2006">
              <mc:Choice xmlns:v="urn:schemas-microsoft-com:vml" Requires="v">
                <p:oleObj spid="_x0000_s1037" name="Worksheet" r:id="rId5" imgW="11772900" imgH="5886450" progId="Excel.Sheet.12">
                  <p:embed/>
                </p:oleObj>
              </mc:Choice>
              <mc:Fallback>
                <p:oleObj name="Worksheet" r:id="rId5" imgW="11772900" imgH="5886450" progId="Excel.Sheet.12">
                  <p:embed/>
                  <p:pic>
                    <p:nvPicPr>
                      <p:cNvPr id="7" name="Object 6"/>
                      <p:cNvPicPr/>
                      <p:nvPr/>
                    </p:nvPicPr>
                    <p:blipFill>
                      <a:blip r:embed="rId6"/>
                      <a:stretch>
                        <a:fillRect/>
                      </a:stretch>
                    </p:blipFill>
                    <p:spPr>
                      <a:xfrm>
                        <a:off x="150912" y="1268760"/>
                        <a:ext cx="8842176" cy="4421088"/>
                      </a:xfrm>
                      <a:prstGeom prst="rect">
                        <a:avLst/>
                      </a:prstGeom>
                    </p:spPr>
                  </p:pic>
                </p:oleObj>
              </mc:Fallback>
            </mc:AlternateContent>
          </a:graphicData>
        </a:graphic>
      </p:graphicFrame>
      <p:sp>
        <p:nvSpPr>
          <p:cNvPr id="10" name="Slide Number Placeholder 9"/>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18094917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3" name="Content Placeholder 2"/>
          <p:cNvSpPr>
            <a:spLocks noGrp="1"/>
          </p:cNvSpPr>
          <p:nvPr>
            <p:ph idx="1"/>
          </p:nvPr>
        </p:nvSpPr>
        <p:spPr/>
        <p:txBody>
          <a:bodyPr/>
          <a:lstStyle/>
          <a:p>
            <a:r>
              <a:rPr lang="nl-BE" dirty="0" smtClean="0"/>
              <a:t>Systeem is operationeel en wordt intensief gebruikt</a:t>
            </a:r>
          </a:p>
          <a:p>
            <a:pPr lvl="1"/>
            <a:r>
              <a:rPr lang="nl-BE" dirty="0" smtClean="0"/>
              <a:t>permanente ondersteuning van de bevordering van de registratie van de toestemmingen</a:t>
            </a:r>
          </a:p>
          <a:p>
            <a:pPr lvl="2"/>
            <a:r>
              <a:rPr lang="nl-BE" b="1" dirty="0" smtClean="0"/>
              <a:t>7.022.695  toestemmingen op 12/02/2018</a:t>
            </a:r>
          </a:p>
          <a:p>
            <a:pPr marL="914400" lvl="2" indent="0">
              <a:buNone/>
            </a:pPr>
            <a:endParaRPr lang="nl-BE" dirty="0" smtClean="0"/>
          </a:p>
          <a:p>
            <a:pPr lvl="1"/>
            <a:r>
              <a:rPr lang="nl-BE" dirty="0" smtClean="0"/>
              <a:t>rationalisering van de modaliteiten i.v.m. de therapeutische relaties</a:t>
            </a:r>
          </a:p>
          <a:p>
            <a:pPr lvl="1"/>
            <a:endParaRPr lang="nl-BE" dirty="0" smtClean="0"/>
          </a:p>
          <a:p>
            <a:pPr lvl="1"/>
            <a:r>
              <a:rPr lang="nl-BE" dirty="0" smtClean="0"/>
              <a:t>registratie van de relaties door de huisartsen in een centrale gegevensbank</a:t>
            </a:r>
          </a:p>
          <a:p>
            <a:pPr lvl="1"/>
            <a:endParaRPr lang="nl-BE" dirty="0"/>
          </a:p>
          <a:p>
            <a:pPr lvl="1"/>
            <a:r>
              <a:rPr lang="nl-BE" dirty="0" smtClean="0"/>
              <a:t>meer dan 10 miljard transacties in 2017</a:t>
            </a:r>
          </a:p>
          <a:p>
            <a:pPr lvl="2"/>
            <a:endParaRPr lang="nl-BE" dirty="0" smtClean="0"/>
          </a:p>
          <a:p>
            <a:endParaRPr lang="nl-BE" dirty="0" smtClean="0"/>
          </a:p>
        </p:txBody>
      </p:sp>
      <p:sp>
        <p:nvSpPr>
          <p:cNvPr id="8" name="Date Placeholder 7"/>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1089967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2800" dirty="0" smtClean="0"/>
              <a:t>Actie10: Toegang tot de gegevens door de patiënt</a:t>
            </a:r>
            <a:endParaRPr lang="nl-NL" sz="2800" dirty="0"/>
          </a:p>
        </p:txBody>
      </p:sp>
      <p:sp>
        <p:nvSpPr>
          <p:cNvPr id="4099" name="Rectangle 3"/>
          <p:cNvSpPr>
            <a:spLocks noGrp="1" noChangeArrowheads="1"/>
          </p:cNvSpPr>
          <p:nvPr>
            <p:ph idx="1"/>
          </p:nvPr>
        </p:nvSpPr>
        <p:spPr/>
        <p:txBody>
          <a:bodyPr>
            <a:normAutofit/>
          </a:bodyPr>
          <a:lstStyle/>
          <a:p>
            <a:r>
              <a:rPr lang="nl-NL" smtClean="0"/>
              <a:t>Doelstellingen</a:t>
            </a:r>
          </a:p>
          <a:p>
            <a:pPr lvl="1"/>
            <a:r>
              <a:rPr lang="nl-NL" smtClean="0"/>
              <a:t>het opstellen van een referentiekader voor toegangsbeheer, toegang tot en aanvulling van gezondheidsgegevens door de patiënt</a:t>
            </a:r>
          </a:p>
          <a:p>
            <a:pPr lvl="1"/>
            <a:r>
              <a:rPr lang="nl-NL" smtClean="0"/>
              <a:t>het creëren van een governance structuur die waakt over de uitvoering van het referentiekader</a:t>
            </a:r>
          </a:p>
          <a:p>
            <a:pPr lvl="1"/>
            <a:r>
              <a:rPr lang="nl-NL" smtClean="0"/>
              <a:t>het uitwerken van een communicatiestrategie om burgers/patiënten te informeren over online toegang tot gezondheidsgegevens en andere functies voor patiënten inzake gegevensdeling</a:t>
            </a:r>
          </a:p>
          <a:p>
            <a:pPr lvl="1"/>
            <a:endParaRPr lang="nl-NL" smtClean="0"/>
          </a:p>
          <a:p>
            <a:r>
              <a:rPr lang="nl-NL" smtClean="0"/>
              <a:t>Verantwoordelijke organisatie : FOD Volksgezondheid</a:t>
            </a:r>
          </a:p>
          <a:p>
            <a:endParaRPr lang="nl-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23998747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nl-NL" sz="2800" dirty="0"/>
          </a:p>
        </p:txBody>
      </p:sp>
      <p:sp>
        <p:nvSpPr>
          <p:cNvPr id="8" name="Content Placeholder 7"/>
          <p:cNvSpPr>
            <a:spLocks noGrp="1"/>
          </p:cNvSpPr>
          <p:nvPr>
            <p:ph idx="1"/>
          </p:nvPr>
        </p:nvSpPr>
        <p:spPr/>
        <p:txBody>
          <a:bodyPr>
            <a:normAutofit/>
          </a:bodyPr>
          <a:lstStyle/>
          <a:p>
            <a:r>
              <a:rPr lang="nl-BE" smtClean="0"/>
              <a:t>Uitdaging</a:t>
            </a:r>
          </a:p>
          <a:p>
            <a:pPr lvl="1"/>
            <a:r>
              <a:rPr lang="nl-BE" smtClean="0"/>
              <a:t>vermijden dat patiënt zijn weg moet zoeken tussen verschillende platformen voor toegang tot/aanvulling van zijn gegevens</a:t>
            </a:r>
          </a:p>
          <a:p>
            <a:pPr lvl="2"/>
            <a:r>
              <a:rPr lang="nl-BE" smtClean="0"/>
              <a:t>MyCozo</a:t>
            </a:r>
          </a:p>
          <a:p>
            <a:pPr lvl="2"/>
            <a:r>
              <a:rPr lang="nl-BE" smtClean="0"/>
              <a:t>MyNexuzHealth</a:t>
            </a:r>
          </a:p>
          <a:p>
            <a:pPr lvl="2"/>
            <a:r>
              <a:rPr lang="nl-BE" smtClean="0"/>
              <a:t>PatiëntHealthViewer Vitalink</a:t>
            </a:r>
          </a:p>
          <a:p>
            <a:pPr lvl="2"/>
            <a:r>
              <a:rPr lang="nl-BE" smtClean="0"/>
              <a:t>MyWGK</a:t>
            </a:r>
          </a:p>
          <a:p>
            <a:pPr lvl="2"/>
            <a:r>
              <a:rPr lang="nl-BE" smtClean="0"/>
              <a:t>…</a:t>
            </a:r>
          </a:p>
          <a:p>
            <a:pPr lvl="1"/>
            <a:r>
              <a:rPr lang="nl-BE" smtClean="0"/>
              <a:t>waarborg van single sign on met voldoende sterk authenticatiemiddel</a:t>
            </a:r>
            <a:endParaRPr lang="nl-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306830258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3" name="Content Placeholder 2"/>
          <p:cNvSpPr>
            <a:spLocks noGrp="1"/>
          </p:cNvSpPr>
          <p:nvPr>
            <p:ph idx="1"/>
          </p:nvPr>
        </p:nvSpPr>
        <p:spPr/>
        <p:txBody>
          <a:bodyPr/>
          <a:lstStyle/>
          <a:p>
            <a:r>
              <a:rPr lang="nl-BE" dirty="0" smtClean="0"/>
              <a:t>Dus nood aan afspraken en coördinatie</a:t>
            </a:r>
          </a:p>
          <a:p>
            <a:pPr lvl="1"/>
            <a:r>
              <a:rPr lang="nl-BE" dirty="0" smtClean="0"/>
              <a:t>gebruiksvriendelijke maar voldoende veilige authenticatiemiddelen, ook bruikbaar op mobiele omgevingen, maar a.u.b.</a:t>
            </a:r>
          </a:p>
          <a:p>
            <a:pPr lvl="2"/>
            <a:r>
              <a:rPr lang="nl-BE" dirty="0" smtClean="0"/>
              <a:t>geen </a:t>
            </a:r>
            <a:r>
              <a:rPr lang="nl-BE" dirty="0" err="1" smtClean="0"/>
              <a:t>platformspecifieke</a:t>
            </a:r>
            <a:r>
              <a:rPr lang="nl-BE" dirty="0" smtClean="0"/>
              <a:t> authenticatiemiddelen meer</a:t>
            </a:r>
          </a:p>
          <a:p>
            <a:pPr lvl="2"/>
            <a:r>
              <a:rPr lang="nl-BE" dirty="0" smtClean="0"/>
              <a:t>sectorwijde onderhandelingen rond authenticatiemiddelen van externe aanbieders </a:t>
            </a:r>
          </a:p>
          <a:p>
            <a:endParaRPr lang="fr-BE" dirty="0"/>
          </a:p>
        </p:txBody>
      </p:sp>
      <p:sp>
        <p:nvSpPr>
          <p:cNvPr id="8" name="Date Placeholder 7"/>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3922373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normAutofit fontScale="92500" lnSpcReduction="10000"/>
          </a:bodyPr>
          <a:lstStyle/>
          <a:p>
            <a:r>
              <a:rPr lang="nl-BE" altLang="en-US" smtClean="0">
                <a:sym typeface="Arial" charset="0"/>
              </a:rPr>
              <a:t>Een samenwerking</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Efficiënte en veilige</a:t>
            </a:r>
            <a:r>
              <a:rPr lang="nl-BE" altLang="en-US" smtClean="0"/>
              <a:t> </a:t>
            </a:r>
            <a:r>
              <a:rPr lang="nl-BE" altLang="en-US" smtClean="0">
                <a:sym typeface="Arial" charset="0"/>
              </a:rPr>
              <a:t>elektronische</a:t>
            </a:r>
            <a:r>
              <a:rPr lang="nl-BE" altLang="en-US" smtClean="0"/>
              <a:t> </a:t>
            </a:r>
            <a:r>
              <a:rPr lang="nl-BE" altLang="en-US" smtClean="0">
                <a:sym typeface="Arial" charset="0"/>
              </a:rPr>
              <a:t>communicatie</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Kwaliteitsvolle,</a:t>
            </a:r>
            <a:r>
              <a:rPr lang="nl-BE" altLang="en-US" smtClean="0"/>
              <a:t> </a:t>
            </a:r>
            <a:r>
              <a:rPr lang="nl-BE" altLang="en-US" smtClean="0">
                <a:sym typeface="Arial" charset="0"/>
              </a:rPr>
              <a:t>specialisme-overschrijdende</a:t>
            </a:r>
            <a:r>
              <a:rPr lang="nl-BE" altLang="en-US" smtClean="0"/>
              <a:t> </a:t>
            </a:r>
            <a:r>
              <a:rPr lang="nl-BE" altLang="en-US" smtClean="0">
                <a:sym typeface="Arial" charset="0"/>
              </a:rPr>
              <a:t>elektronische patiëntendossiers</a:t>
            </a:r>
          </a:p>
          <a:p>
            <a:r>
              <a:rPr lang="nl-BE" altLang="en-US" smtClean="0">
                <a:sym typeface="Arial" charset="0"/>
              </a:rPr>
              <a:t>Zorgplannen en zorgtrajecten</a:t>
            </a:r>
          </a:p>
          <a:p>
            <a:r>
              <a:rPr lang="nl-BE" altLang="en-US" smtClean="0">
                <a:sym typeface="Arial" charset="0"/>
              </a:rPr>
              <a:t>Geoptimaliseerde</a:t>
            </a:r>
            <a:r>
              <a:rPr lang="nl-BE" altLang="en-US" smtClean="0"/>
              <a:t> </a:t>
            </a:r>
            <a:r>
              <a:rPr lang="nl-BE" altLang="en-US" smtClean="0">
                <a:sym typeface="Arial" charset="0"/>
              </a:rPr>
              <a:t>administratieve</a:t>
            </a:r>
            <a:r>
              <a:rPr lang="nl-BE" altLang="en-US" smtClean="0"/>
              <a:t> </a:t>
            </a:r>
            <a:r>
              <a:rPr lang="nl-BE" altLang="en-US" smtClean="0">
                <a:sym typeface="Arial" charset="0"/>
              </a:rPr>
              <a:t>processen</a:t>
            </a:r>
          </a:p>
          <a:p>
            <a:r>
              <a:rPr lang="nl-BE" altLang="en-US" smtClean="0">
                <a:sym typeface="Arial" charset="0"/>
              </a:rPr>
              <a:t>Technische en semantische</a:t>
            </a:r>
            <a:r>
              <a:rPr lang="nl-BE" altLang="en-US" smtClean="0"/>
              <a:t> </a:t>
            </a:r>
            <a:r>
              <a:rPr lang="nl-BE" altLang="en-US" smtClean="0">
                <a:sym typeface="Arial" charset="0"/>
              </a:rPr>
              <a:t>interoperabiliteit</a:t>
            </a:r>
          </a:p>
          <a:p>
            <a:r>
              <a:rPr lang="nl-BE" altLang="en-US" smtClean="0">
                <a:sym typeface="Arial" charset="0"/>
              </a:rPr>
              <a:t>Waarborgen inzake</a:t>
            </a:r>
          </a:p>
          <a:p>
            <a:pPr lvl="1"/>
            <a:r>
              <a:rPr lang="nl-BE" altLang="en-US" smtClean="0">
                <a:sym typeface="Arial" charset="0"/>
              </a:rPr>
              <a:t>informatieveiligheid</a:t>
            </a:r>
          </a:p>
          <a:p>
            <a:pPr lvl="1"/>
            <a:r>
              <a:rPr lang="nl-BE" altLang="en-US" smtClean="0">
                <a:sym typeface="Arial" charset="0"/>
              </a:rPr>
              <a:t>bescherming van de persoonlijke</a:t>
            </a:r>
            <a:r>
              <a:rPr lang="nl-BE" altLang="en-US" smtClean="0"/>
              <a:t> </a:t>
            </a:r>
            <a:r>
              <a:rPr lang="nl-BE" altLang="en-US" smtClean="0">
                <a:sym typeface="Arial" charset="0"/>
              </a:rPr>
              <a:t>levenssfeer</a:t>
            </a:r>
          </a:p>
          <a:p>
            <a:pPr lvl="1"/>
            <a:r>
              <a:rPr lang="nl-BE" altLang="en-US" smtClean="0">
                <a:sym typeface="Arial" charset="0"/>
              </a:rPr>
              <a:t>naleving van het beroepsgeheim</a:t>
            </a:r>
            <a:r>
              <a:rPr lang="nl-BE" altLang="en-US" smtClean="0"/>
              <a:t> </a:t>
            </a:r>
            <a:r>
              <a:rPr lang="nl-BE" altLang="en-US" smtClean="0">
                <a:sym typeface="Arial" charset="0"/>
              </a:rPr>
              <a:t>van de zorgverstrekkers</a:t>
            </a:r>
            <a:endParaRPr lang="nl-BE" altLang="en-US" dirty="0" smtClean="0">
              <a:sym typeface="Arial"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
        <p:nvSpPr>
          <p:cNvPr id="2" name="Date Placeholder 1"/>
          <p:cNvSpPr>
            <a:spLocks noGrp="1"/>
          </p:cNvSpPr>
          <p:nvPr>
            <p:ph type="dt" sz="half" idx="2"/>
          </p:nvPr>
        </p:nvSpPr>
        <p:spPr/>
        <p:txBody>
          <a:bodyPr/>
          <a:lstStyle/>
          <a:p>
            <a:r>
              <a:rPr lang="fr-FR" smtClean="0"/>
              <a:t>21/02/2018</a:t>
            </a:r>
            <a:endParaRPr lang="fr-BE" dirty="0"/>
          </a:p>
        </p:txBody>
      </p:sp>
    </p:spTree>
    <p:extLst>
      <p:ext uri="{BB962C8B-B14F-4D97-AF65-F5344CB8AC3E}">
        <p14:creationId xmlns:p14="http://schemas.microsoft.com/office/powerpoint/2010/main" val="2757800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err="1">
                <a:solidFill>
                  <a:srgbClr val="77C9F2"/>
                </a:solidFill>
                <a:latin typeface="+mj-lt"/>
              </a:rPr>
              <a:t>Actueel</a:t>
            </a:r>
            <a:r>
              <a:rPr lang="en-GB" sz="3200" dirty="0">
                <a:solidFill>
                  <a:srgbClr val="77C9F2"/>
                </a:solidFill>
                <a:latin typeface="+mj-lt"/>
              </a:rPr>
              <a:t> </a:t>
            </a:r>
            <a:r>
              <a:rPr lang="en-GB" sz="3200" dirty="0" err="1">
                <a:solidFill>
                  <a:srgbClr val="77C9F2"/>
                </a:solidFill>
                <a:latin typeface="+mj-lt"/>
              </a:rPr>
              <a:t>goedgekeurde</a:t>
            </a:r>
            <a:r>
              <a:rPr lang="en-GB" sz="3200" dirty="0">
                <a:solidFill>
                  <a:srgbClr val="77C9F2"/>
                </a:solidFill>
                <a:latin typeface="+mj-lt"/>
              </a:rPr>
              <a:t> </a:t>
            </a:r>
            <a:r>
              <a:rPr lang="en-GB" sz="3200" dirty="0" err="1">
                <a:solidFill>
                  <a:srgbClr val="77C9F2"/>
                </a:solidFill>
                <a:latin typeface="+mj-lt"/>
              </a:rPr>
              <a:t>authenticatiemiddelen</a:t>
            </a:r>
            <a:endParaRPr lang="en-GB" sz="3200" dirty="0">
              <a:solidFill>
                <a:srgbClr val="77C9F2"/>
              </a:solidFill>
              <a:latin typeface="+mj-lt"/>
            </a:endParaRPr>
          </a:p>
        </p:txBody>
      </p:sp>
      <p:sp>
        <p:nvSpPr>
          <p:cNvPr id="3" name="Rounded Rectangle 2"/>
          <p:cNvSpPr/>
          <p:nvPr/>
        </p:nvSpPr>
        <p:spPr>
          <a:xfrm>
            <a:off x="1795684" y="1713852"/>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15" name="Table 14"/>
          <p:cNvGraphicFramePr>
            <a:graphicFrameLocks noGrp="1"/>
          </p:cNvGraphicFramePr>
          <p:nvPr>
            <p:extLst/>
          </p:nvPr>
        </p:nvGraphicFramePr>
        <p:xfrm>
          <a:off x="4522120" y="3957505"/>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703" y="4030910"/>
            <a:ext cx="501884" cy="643441"/>
          </a:xfrm>
          <a:prstGeom prst="rect">
            <a:avLst/>
          </a:prstGeom>
        </p:spPr>
      </p:pic>
      <p:graphicFrame>
        <p:nvGraphicFramePr>
          <p:cNvPr id="21" name="Table 20"/>
          <p:cNvGraphicFramePr>
            <a:graphicFrameLocks noGrp="1"/>
          </p:cNvGraphicFramePr>
          <p:nvPr>
            <p:extLst/>
          </p:nvPr>
        </p:nvGraphicFramePr>
        <p:xfrm>
          <a:off x="1835696" y="5517232"/>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397" y="5574720"/>
            <a:ext cx="409539" cy="409539"/>
          </a:xfrm>
          <a:prstGeom prst="rect">
            <a:avLst/>
          </a:prstGeom>
        </p:spPr>
      </p:pic>
      <p:sp>
        <p:nvSpPr>
          <p:cNvPr id="25" name="TextBox 24"/>
          <p:cNvSpPr txBox="1"/>
          <p:nvPr/>
        </p:nvSpPr>
        <p:spPr>
          <a:xfrm>
            <a:off x="985518" y="6237312"/>
            <a:ext cx="770404" cy="369332"/>
          </a:xfrm>
          <a:prstGeom prst="rect">
            <a:avLst/>
          </a:prstGeom>
          <a:noFill/>
        </p:spPr>
        <p:txBody>
          <a:bodyPr wrap="none" rtlCol="0">
            <a:spAutoFit/>
          </a:bodyPr>
          <a:lstStyle/>
          <a:p>
            <a:pPr algn="ctr"/>
            <a:r>
              <a:rPr lang="fr-BE" dirty="0" smtClean="0"/>
              <a:t>Weak</a:t>
            </a:r>
            <a:endParaRPr lang="nl-BE" dirty="0"/>
          </a:p>
        </p:txBody>
      </p:sp>
      <p:sp>
        <p:nvSpPr>
          <p:cNvPr id="26" name="Up-Down Arrow 25"/>
          <p:cNvSpPr/>
          <p:nvPr/>
        </p:nvSpPr>
        <p:spPr>
          <a:xfrm>
            <a:off x="1226704" y="1628799"/>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22" name="Table 21"/>
          <p:cNvGraphicFramePr>
            <a:graphicFrameLocks noGrp="1"/>
          </p:cNvGraphicFramePr>
          <p:nvPr>
            <p:extLst/>
          </p:nvPr>
        </p:nvGraphicFramePr>
        <p:xfrm>
          <a:off x="1823679" y="4776220"/>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94" y="4929268"/>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786" y="2319186"/>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931345" y="1242390"/>
            <a:ext cx="864339" cy="369332"/>
          </a:xfrm>
          <a:prstGeom prst="rect">
            <a:avLst/>
          </a:prstGeom>
          <a:noFill/>
        </p:spPr>
        <p:txBody>
          <a:bodyPr wrap="none" rtlCol="0">
            <a:spAutoFit/>
          </a:bodyPr>
          <a:lstStyle/>
          <a:p>
            <a:pPr algn="ctr"/>
            <a:r>
              <a:rPr lang="fr-BE" dirty="0" smtClean="0"/>
              <a:t>Strong</a:t>
            </a:r>
            <a:endParaRPr lang="nl-BE" dirty="0"/>
          </a:p>
        </p:txBody>
      </p:sp>
      <p:graphicFrame>
        <p:nvGraphicFramePr>
          <p:cNvPr id="29" name="Table 28"/>
          <p:cNvGraphicFramePr>
            <a:graphicFrameLocks noGrp="1"/>
          </p:cNvGraphicFramePr>
          <p:nvPr>
            <p:extLst/>
          </p:nvPr>
        </p:nvGraphicFramePr>
        <p:xfrm>
          <a:off x="1795684" y="1713852"/>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graphicFrame>
        <p:nvGraphicFramePr>
          <p:cNvPr id="31" name="Table 30"/>
          <p:cNvGraphicFramePr>
            <a:graphicFrameLocks noGrp="1"/>
          </p:cNvGraphicFramePr>
          <p:nvPr>
            <p:extLst/>
          </p:nvPr>
        </p:nvGraphicFramePr>
        <p:xfrm>
          <a:off x="1808097" y="3960604"/>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graphicFrame>
        <p:nvGraphicFramePr>
          <p:cNvPr id="32" name="Table 31"/>
          <p:cNvGraphicFramePr>
            <a:graphicFrameLocks noGrp="1"/>
          </p:cNvGraphicFramePr>
          <p:nvPr>
            <p:extLst/>
          </p:nvPr>
        </p:nvGraphicFramePr>
        <p:xfrm>
          <a:off x="1808907" y="3237901"/>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xmlns="" val="20000"/>
                    </a:ext>
                  </a:extLst>
                </a:gridCol>
                <a:gridCol w="1934300">
                  <a:extLst>
                    <a:ext uri="{9D8B030D-6E8A-4147-A177-3AD203B41FA5}">
                      <a16:colId xmlns:a16="http://schemas.microsoft.com/office/drawing/2014/main" xmlns=""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p:nvPicPr>
        <p:blipFill>
          <a:blip r:embed="rId7"/>
          <a:stretch>
            <a:fillRect/>
          </a:stretch>
        </p:blipFill>
        <p:spPr>
          <a:xfrm>
            <a:off x="1862910" y="3301364"/>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1686" y="1750303"/>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65" y="4071902"/>
            <a:ext cx="502632" cy="561458"/>
          </a:xfrm>
          <a:prstGeom prst="rect">
            <a:avLst/>
          </a:prstGeom>
        </p:spPr>
      </p:pic>
      <p:graphicFrame>
        <p:nvGraphicFramePr>
          <p:cNvPr id="36" name="Table 35"/>
          <p:cNvGraphicFramePr>
            <a:graphicFrameLocks noGrp="1"/>
          </p:cNvGraphicFramePr>
          <p:nvPr>
            <p:extLst/>
          </p:nvPr>
        </p:nvGraphicFramePr>
        <p:xfrm>
          <a:off x="1795684" y="2447532"/>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778" y="2539730"/>
            <a:ext cx="299578" cy="599155"/>
          </a:xfrm>
          <a:prstGeom prst="rect">
            <a:avLst/>
          </a:prstGeom>
        </p:spPr>
      </p:pic>
      <p:sp>
        <p:nvSpPr>
          <p:cNvPr id="5" name="Date Placeholder 4"/>
          <p:cNvSpPr>
            <a:spLocks noGrp="1"/>
          </p:cNvSpPr>
          <p:nvPr>
            <p:ph type="dt" sz="half" idx="2"/>
          </p:nvPr>
        </p:nvSpPr>
        <p:spPr/>
        <p:txBody>
          <a:bodyPr/>
          <a:lstStyle/>
          <a:p>
            <a:r>
              <a:rPr lang="fr-FR" smtClean="0"/>
              <a:t>21/02/2018</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3923753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3" name="Content Placeholder 2"/>
          <p:cNvSpPr>
            <a:spLocks noGrp="1"/>
          </p:cNvSpPr>
          <p:nvPr>
            <p:ph idx="1"/>
          </p:nvPr>
        </p:nvSpPr>
        <p:spPr/>
        <p:txBody>
          <a:bodyPr>
            <a:normAutofit/>
          </a:bodyPr>
          <a:lstStyle/>
          <a:p>
            <a:r>
              <a:rPr lang="nl-BE" dirty="0" smtClean="0"/>
              <a:t>Dus nood aan afspraken en coördinatie</a:t>
            </a:r>
          </a:p>
          <a:p>
            <a:pPr lvl="1"/>
            <a:r>
              <a:rPr lang="nl-BE" dirty="0" smtClean="0"/>
              <a:t>elk platform zorgt voor toegang door patiënt tot alle relevante informatie</a:t>
            </a:r>
          </a:p>
          <a:p>
            <a:pPr lvl="2"/>
            <a:r>
              <a:rPr lang="nl-BE" dirty="0" smtClean="0"/>
              <a:t>hub-</a:t>
            </a:r>
            <a:r>
              <a:rPr lang="nl-BE" dirty="0" err="1" smtClean="0"/>
              <a:t>metahub</a:t>
            </a:r>
            <a:r>
              <a:rPr lang="nl-BE" dirty="0" smtClean="0"/>
              <a:t> (ziekenhuizen, gezondheidskluizen, </a:t>
            </a:r>
            <a:r>
              <a:rPr lang="nl-BE" dirty="0" err="1" smtClean="0"/>
              <a:t>extra-murale</a:t>
            </a:r>
            <a:r>
              <a:rPr lang="nl-BE" dirty="0" smtClean="0"/>
              <a:t> labo’s, …)</a:t>
            </a:r>
          </a:p>
          <a:p>
            <a:pPr lvl="2"/>
            <a:r>
              <a:rPr lang="nl-BE" dirty="0" smtClean="0"/>
              <a:t>elektronische voorschriften</a:t>
            </a:r>
          </a:p>
          <a:p>
            <a:pPr lvl="2"/>
            <a:r>
              <a:rPr lang="nl-BE" dirty="0" smtClean="0"/>
              <a:t>administratieve gegevens (verzekerbaarheid, orgaandonatie, …)</a:t>
            </a:r>
          </a:p>
          <a:p>
            <a:pPr lvl="2"/>
            <a:r>
              <a:rPr lang="nl-BE" dirty="0" smtClean="0"/>
              <a:t>…</a:t>
            </a:r>
          </a:p>
          <a:p>
            <a:pPr lvl="1"/>
            <a:r>
              <a:rPr lang="nl-BE" dirty="0" smtClean="0"/>
              <a:t>uitbreiding hub-</a:t>
            </a:r>
            <a:r>
              <a:rPr lang="nl-BE" dirty="0" err="1" smtClean="0"/>
              <a:t>metahubsysteem</a:t>
            </a:r>
            <a:r>
              <a:rPr lang="nl-BE" dirty="0" smtClean="0"/>
              <a:t> tot andere </a:t>
            </a:r>
            <a:r>
              <a:rPr lang="nl-BE" dirty="0" err="1" smtClean="0"/>
              <a:t>EPD’s</a:t>
            </a:r>
            <a:r>
              <a:rPr lang="nl-BE" dirty="0" smtClean="0"/>
              <a:t>, hetzij door verwijzingen, hetzij door opname relevante gegevens in gezondheidskluizen</a:t>
            </a:r>
          </a:p>
          <a:p>
            <a:pPr lvl="1"/>
            <a:endParaRPr lang="fr-BE" dirty="0"/>
          </a:p>
        </p:txBody>
      </p:sp>
      <p:sp>
        <p:nvSpPr>
          <p:cNvPr id="8" name="Date Placeholder 7"/>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1282210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21/02/2018</a:t>
            </a:r>
            <a:endParaRPr lang="fr-BE" dirty="0"/>
          </a:p>
        </p:txBody>
      </p:sp>
      <p:pic>
        <p:nvPicPr>
          <p:cNvPr id="5" name="Picture 4"/>
          <p:cNvPicPr>
            <a:picLocks noChangeAspect="1"/>
          </p:cNvPicPr>
          <p:nvPr/>
        </p:nvPicPr>
        <p:blipFill>
          <a:blip r:embed="rId2"/>
          <a:stretch>
            <a:fillRect/>
          </a:stretch>
        </p:blipFill>
        <p:spPr>
          <a:xfrm>
            <a:off x="1619672" y="991369"/>
            <a:ext cx="5568280" cy="5369149"/>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10703207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21/02/2018</a:t>
            </a:r>
            <a:endParaRPr lang="fr-BE" dirty="0"/>
          </a:p>
        </p:txBody>
      </p:sp>
      <p:pic>
        <p:nvPicPr>
          <p:cNvPr id="3" name="Picture 2"/>
          <p:cNvPicPr>
            <a:picLocks noChangeAspect="1"/>
          </p:cNvPicPr>
          <p:nvPr/>
        </p:nvPicPr>
        <p:blipFill>
          <a:blip r:embed="rId2"/>
          <a:stretch>
            <a:fillRect/>
          </a:stretch>
        </p:blipFill>
        <p:spPr>
          <a:xfrm>
            <a:off x="179512" y="1124744"/>
            <a:ext cx="8772037" cy="4587212"/>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4160351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21/02/2018</a:t>
            </a:r>
            <a:endParaRPr lang="fr-BE" dirty="0"/>
          </a:p>
        </p:txBody>
      </p:sp>
      <p:pic>
        <p:nvPicPr>
          <p:cNvPr id="3" name="Picture 2"/>
          <p:cNvPicPr>
            <a:picLocks noChangeAspect="1"/>
          </p:cNvPicPr>
          <p:nvPr/>
        </p:nvPicPr>
        <p:blipFill>
          <a:blip r:embed="rId2"/>
          <a:stretch>
            <a:fillRect/>
          </a:stretch>
        </p:blipFill>
        <p:spPr>
          <a:xfrm>
            <a:off x="678396" y="940046"/>
            <a:ext cx="7787208" cy="5496853"/>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975620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dirty="0" smtClean="0"/>
              <a:t>Actie 15 : Administratieve vereenvoudiging</a:t>
            </a:r>
            <a:endParaRPr lang="nl-BE" sz="3200" dirty="0"/>
          </a:p>
        </p:txBody>
      </p:sp>
      <p:sp>
        <p:nvSpPr>
          <p:cNvPr id="4099" name="Rectangle 3"/>
          <p:cNvSpPr>
            <a:spLocks noGrp="1" noChangeArrowheads="1"/>
          </p:cNvSpPr>
          <p:nvPr>
            <p:ph idx="1"/>
          </p:nvPr>
        </p:nvSpPr>
        <p:spPr/>
        <p:txBody>
          <a:bodyPr/>
          <a:lstStyle/>
          <a:p>
            <a:r>
              <a:rPr lang="nl-NL" dirty="0" smtClean="0"/>
              <a:t>Focus</a:t>
            </a:r>
          </a:p>
          <a:p>
            <a:pPr lvl="1"/>
            <a:endParaRPr lang="nl-NL" dirty="0" smtClean="0"/>
          </a:p>
          <a:p>
            <a:pPr lvl="1"/>
            <a:r>
              <a:rPr lang="nl-NL" dirty="0" smtClean="0"/>
              <a:t>Back2Work</a:t>
            </a:r>
          </a:p>
          <a:p>
            <a:pPr lvl="1"/>
            <a:endParaRPr lang="nl-NL" dirty="0" smtClean="0"/>
          </a:p>
          <a:p>
            <a:pPr lvl="1"/>
            <a:r>
              <a:rPr lang="fr-BE" dirty="0" err="1"/>
              <a:t>e</a:t>
            </a:r>
            <a:r>
              <a:rPr lang="fr-BE" dirty="0" err="1" smtClean="0"/>
              <a:t>lektronisch</a:t>
            </a:r>
            <a:r>
              <a:rPr lang="fr-BE" dirty="0" smtClean="0"/>
              <a:t> </a:t>
            </a:r>
            <a:r>
              <a:rPr lang="fr-BE" dirty="0" err="1" smtClean="0"/>
              <a:t>arbeidsongeschiktheidsattest</a:t>
            </a:r>
            <a:r>
              <a:rPr lang="fr-BE" dirty="0" smtClean="0"/>
              <a:t> (</a:t>
            </a:r>
            <a:r>
              <a:rPr lang="fr-BE" dirty="0" err="1" smtClean="0"/>
              <a:t>Mult-eMediatt</a:t>
            </a:r>
            <a:r>
              <a:rPr lang="fr-BE" dirty="0" smtClean="0"/>
              <a:t>)</a:t>
            </a:r>
          </a:p>
          <a:p>
            <a:pPr lvl="1"/>
            <a:endParaRPr lang="fr-BE" dirty="0" smtClean="0"/>
          </a:p>
          <a:p>
            <a:pPr lvl="1"/>
            <a:r>
              <a:rPr lang="nl-BE" dirty="0" err="1" smtClean="0"/>
              <a:t>MyCareNet</a:t>
            </a:r>
            <a:r>
              <a:rPr lang="nl-BE" dirty="0" smtClean="0"/>
              <a:t> </a:t>
            </a:r>
            <a:r>
              <a:rPr lang="nl-BE" dirty="0" err="1" smtClean="0"/>
              <a:t>eAttest</a:t>
            </a:r>
            <a:r>
              <a:rPr lang="nl-BE" dirty="0" smtClean="0"/>
              <a:t> </a:t>
            </a:r>
          </a:p>
          <a:p>
            <a:endParaRPr lang="nl-BE" dirty="0" smtClean="0"/>
          </a:p>
          <a:p>
            <a:endParaRPr lang="fr-BE" dirty="0" smtClean="0"/>
          </a:p>
          <a:p>
            <a:endParaRPr lang="nl-NL"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49395737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15 : Back2Work</a:t>
            </a:r>
            <a:endParaRPr lang="nl-BE" dirty="0"/>
          </a:p>
        </p:txBody>
      </p:sp>
      <p:sp>
        <p:nvSpPr>
          <p:cNvPr id="4099" name="Rectangle 3"/>
          <p:cNvSpPr>
            <a:spLocks noGrp="1" noChangeArrowheads="1"/>
          </p:cNvSpPr>
          <p:nvPr>
            <p:ph idx="1"/>
          </p:nvPr>
        </p:nvSpPr>
        <p:spPr/>
        <p:txBody>
          <a:bodyPr/>
          <a:lstStyle/>
          <a:p>
            <a:r>
              <a:rPr lang="nl-NL" dirty="0" smtClean="0"/>
              <a:t>Back2work heeft tot doel re-integratie te bevorderen van de langdurig zieke werknemer die het overeengekomen werk niet meer kan uitvoeren door</a:t>
            </a:r>
          </a:p>
          <a:p>
            <a:pPr lvl="1"/>
            <a:r>
              <a:rPr lang="nl-NL" dirty="0" smtClean="0"/>
              <a:t>hem tijdelijk aangepast of ander werk aan te bieden in afwachting van het opnieuw uitoefenen van het overeengekomen werk</a:t>
            </a:r>
          </a:p>
          <a:p>
            <a:pPr lvl="1"/>
            <a:r>
              <a:rPr lang="nl-NL" dirty="0" smtClean="0"/>
              <a:t>hem definitief aangepast of ander werk te geven</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341561153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Back2Work</a:t>
            </a:r>
            <a:endParaRPr lang="nl-BE" dirty="0"/>
          </a:p>
        </p:txBody>
      </p:sp>
      <p:sp>
        <p:nvSpPr>
          <p:cNvPr id="4099" name="Rectangle 3"/>
          <p:cNvSpPr>
            <a:spLocks noGrp="1" noChangeArrowheads="1"/>
          </p:cNvSpPr>
          <p:nvPr>
            <p:ph idx="1"/>
          </p:nvPr>
        </p:nvSpPr>
        <p:spPr/>
        <p:txBody>
          <a:bodyPr/>
          <a:lstStyle/>
          <a:p>
            <a:r>
              <a:rPr lang="nl-NL" dirty="0" err="1"/>
              <a:t>R</a:t>
            </a:r>
            <a:r>
              <a:rPr lang="nl-NL" dirty="0" err="1" smtClean="0"/>
              <a:t>eïntegratietraject</a:t>
            </a:r>
            <a:r>
              <a:rPr lang="nl-NL" dirty="0" smtClean="0"/>
              <a:t> wordt opgesteld in overleg tussen verschillende artsen</a:t>
            </a:r>
          </a:p>
          <a:p>
            <a:pPr lvl="1"/>
            <a:r>
              <a:rPr lang="nl-NL" dirty="0" smtClean="0"/>
              <a:t>behandelende arts</a:t>
            </a:r>
          </a:p>
          <a:p>
            <a:pPr lvl="1"/>
            <a:r>
              <a:rPr lang="nl-NL" dirty="0" smtClean="0"/>
              <a:t>controlearts van het ziekenfonds</a:t>
            </a:r>
          </a:p>
          <a:p>
            <a:pPr lvl="1"/>
            <a:r>
              <a:rPr lang="nl-NL" dirty="0" smtClean="0"/>
              <a:t>arbeidsarts</a:t>
            </a:r>
          </a:p>
          <a:p>
            <a:endParaRPr lang="nl-NL" dirty="0" smtClean="0"/>
          </a:p>
          <a:p>
            <a:r>
              <a:rPr lang="nl-NL" dirty="0" smtClean="0"/>
              <a:t>Hiervoor moet onder andere de elektronische communicatie tussen de verschillende partijen mogelijk gemaakt worden</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14545321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Back2Work</a:t>
            </a:r>
            <a:endParaRPr lang="nl-BE" dirty="0"/>
          </a:p>
        </p:txBody>
      </p:sp>
      <p:sp>
        <p:nvSpPr>
          <p:cNvPr id="4099" name="Rectangle 3"/>
          <p:cNvSpPr>
            <a:spLocks noGrp="1" noChangeArrowheads="1"/>
          </p:cNvSpPr>
          <p:nvPr>
            <p:ph idx="1"/>
          </p:nvPr>
        </p:nvSpPr>
        <p:spPr/>
        <p:txBody>
          <a:bodyPr>
            <a:normAutofit lnSpcReduction="10000"/>
          </a:bodyPr>
          <a:lstStyle/>
          <a:p>
            <a:r>
              <a:rPr lang="nl-NL" dirty="0" smtClean="0"/>
              <a:t>Het </a:t>
            </a:r>
            <a:r>
              <a:rPr lang="nl-NL" dirty="0" err="1" smtClean="0">
                <a:solidFill>
                  <a:srgbClr val="087670"/>
                </a:solidFill>
              </a:rPr>
              <a:t>eHealth</a:t>
            </a:r>
            <a:r>
              <a:rPr lang="nl-NL" dirty="0" smtClean="0"/>
              <a:t>-platform zorgt voor de beveiligde omgeving waarin de communicatie tussen behandelende arts, arbeidsarts, adviserend arts en andere zorgverleners in alle vertrouwelijkheid kan plaatsvinden</a:t>
            </a:r>
          </a:p>
          <a:p>
            <a:pPr lvl="1"/>
            <a:r>
              <a:rPr lang="nl-NL" dirty="0" smtClean="0"/>
              <a:t>onder andere via zijn DAAS-</a:t>
            </a:r>
            <a:r>
              <a:rPr lang="nl-NL" dirty="0" err="1" smtClean="0"/>
              <a:t>webservice</a:t>
            </a:r>
            <a:r>
              <a:rPr lang="nl-NL" dirty="0" smtClean="0"/>
              <a:t> voor wat de identificatie betreft </a:t>
            </a:r>
          </a:p>
          <a:p>
            <a:pPr lvl="1"/>
            <a:r>
              <a:rPr lang="nl-NL" dirty="0" smtClean="0"/>
              <a:t>en via de </a:t>
            </a:r>
            <a:r>
              <a:rPr lang="nl-NL" dirty="0" err="1" smtClean="0">
                <a:solidFill>
                  <a:srgbClr val="087670"/>
                </a:solidFill>
              </a:rPr>
              <a:t>eHealth</a:t>
            </a:r>
            <a:r>
              <a:rPr lang="nl-NL" dirty="0" err="1" smtClean="0"/>
              <a:t>Box</a:t>
            </a:r>
            <a:r>
              <a:rPr lang="nl-NL" dirty="0" smtClean="0"/>
              <a:t> voor wat het communicatiekanaal betreft</a:t>
            </a:r>
          </a:p>
          <a:p>
            <a:r>
              <a:rPr lang="nl-NL" dirty="0"/>
              <a:t>Het project zit momenteel in een </a:t>
            </a:r>
            <a:r>
              <a:rPr lang="nl-NL" dirty="0" smtClean="0"/>
              <a:t>proeffase, de </a:t>
            </a:r>
            <a:r>
              <a:rPr lang="nl-NL" dirty="0" err="1"/>
              <a:t>webservice</a:t>
            </a:r>
            <a:r>
              <a:rPr lang="nl-NL" dirty="0"/>
              <a:t> staat nu in productie </a:t>
            </a:r>
            <a:r>
              <a:rPr lang="nl-NL" dirty="0" smtClean="0"/>
              <a:t>bij het </a:t>
            </a:r>
            <a:r>
              <a:rPr lang="nl-NL" dirty="0" smtClean="0">
                <a:solidFill>
                  <a:srgbClr val="087670"/>
                </a:solidFill>
              </a:rPr>
              <a:t>eHealth</a:t>
            </a:r>
            <a:r>
              <a:rPr lang="nl-NL" dirty="0"/>
              <a:t>-platform</a:t>
            </a:r>
            <a:r>
              <a:rPr lang="nl-NL" dirty="0" smtClean="0"/>
              <a:t> </a:t>
            </a:r>
            <a:r>
              <a:rPr lang="nl-NL" dirty="0"/>
              <a:t>en </a:t>
            </a:r>
            <a:r>
              <a:rPr lang="nl-NL" dirty="0" smtClean="0"/>
              <a:t>wordt geleidelijk opgenomen </a:t>
            </a:r>
            <a:r>
              <a:rPr lang="nl-NL" dirty="0"/>
              <a:t>in de verschillende medische </a:t>
            </a:r>
            <a:r>
              <a:rPr lang="nl-NL" dirty="0" smtClean="0"/>
              <a:t>softwarepakketten</a:t>
            </a:r>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335910421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dirty="0" smtClean="0"/>
              <a:t>Doel: versturen van het arbeidsongeschiktheidsattest, mits akkoord van de patiënt, vanuit de software van de huisarts naar de geïdentificeerde bestemmeling(en)</a:t>
            </a:r>
          </a:p>
          <a:p>
            <a:r>
              <a:rPr lang="nl-NL" dirty="0"/>
              <a:t>E</a:t>
            </a:r>
            <a:r>
              <a:rPr lang="nl-NL" dirty="0" smtClean="0"/>
              <a:t>erste fase van het project vanaf juni 2018 zal betrekking hebben op de arbeidsongeschiktheidsattesten bestemd voor</a:t>
            </a:r>
            <a:endParaRPr lang="fr-BE" dirty="0"/>
          </a:p>
          <a:p>
            <a:pPr lvl="1">
              <a:lnSpc>
                <a:spcPct val="120000"/>
              </a:lnSpc>
            </a:pPr>
            <a:r>
              <a:rPr lang="fr-BE" sz="2300" dirty="0"/>
              <a:t>MEDEX</a:t>
            </a:r>
          </a:p>
          <a:p>
            <a:pPr lvl="1">
              <a:lnSpc>
                <a:spcPct val="120000"/>
              </a:lnSpc>
            </a:pPr>
            <a:r>
              <a:rPr lang="fr-BE" sz="2300" dirty="0" err="1"/>
              <a:t>medische</a:t>
            </a:r>
            <a:r>
              <a:rPr lang="fr-BE" sz="2300" dirty="0"/>
              <a:t> </a:t>
            </a:r>
            <a:r>
              <a:rPr lang="fr-BE" sz="2300" dirty="0" err="1"/>
              <a:t>dienst</a:t>
            </a:r>
            <a:r>
              <a:rPr lang="fr-BE" sz="2300" dirty="0"/>
              <a:t> van HR RAIL</a:t>
            </a:r>
          </a:p>
          <a:p>
            <a:pPr lvl="1">
              <a:lnSpc>
                <a:spcPct val="120000"/>
              </a:lnSpc>
            </a:pPr>
            <a:r>
              <a:rPr lang="fr-BE" sz="2300" dirty="0" err="1"/>
              <a:t>medische</a:t>
            </a:r>
            <a:r>
              <a:rPr lang="fr-BE" sz="2300" dirty="0"/>
              <a:t> </a:t>
            </a:r>
            <a:r>
              <a:rPr lang="fr-BE" sz="2300" dirty="0" err="1"/>
              <a:t>dienst</a:t>
            </a:r>
            <a:r>
              <a:rPr lang="fr-BE" sz="2300" dirty="0"/>
              <a:t> van de </a:t>
            </a:r>
            <a:r>
              <a:rPr lang="fr-BE" sz="2300" dirty="0" err="1"/>
              <a:t>Politie</a:t>
            </a:r>
            <a:endParaRPr lang="fr-BE" sz="2300" dirty="0"/>
          </a:p>
          <a:p>
            <a:pPr lvl="1">
              <a:lnSpc>
                <a:spcPct val="120000"/>
              </a:lnSpc>
            </a:pPr>
            <a:r>
              <a:rPr lang="fr-BE" sz="2300" dirty="0" err="1"/>
              <a:t>medische</a:t>
            </a:r>
            <a:r>
              <a:rPr lang="fr-BE" sz="2300" dirty="0"/>
              <a:t> </a:t>
            </a:r>
            <a:r>
              <a:rPr lang="fr-BE" sz="2300" dirty="0" err="1"/>
              <a:t>diensten</a:t>
            </a:r>
            <a:r>
              <a:rPr lang="fr-BE" sz="2300" dirty="0"/>
              <a:t> die de </a:t>
            </a:r>
            <a:r>
              <a:rPr lang="fr-BE" sz="2300" dirty="0" err="1"/>
              <a:t>arbeidsongeschiktheden</a:t>
            </a:r>
            <a:r>
              <a:rPr lang="fr-BE" sz="2300" dirty="0"/>
              <a:t> </a:t>
            </a:r>
            <a:r>
              <a:rPr lang="fr-BE" sz="2300" dirty="0" err="1"/>
              <a:t>voor</a:t>
            </a:r>
            <a:r>
              <a:rPr lang="fr-BE" sz="2300" dirty="0"/>
              <a:t> de (</a:t>
            </a:r>
            <a:r>
              <a:rPr lang="fr-BE" sz="2300" dirty="0" err="1"/>
              <a:t>openbare</a:t>
            </a:r>
            <a:r>
              <a:rPr lang="fr-BE" sz="2300" dirty="0"/>
              <a:t> of privé) </a:t>
            </a:r>
            <a:r>
              <a:rPr lang="fr-BE" sz="2300" dirty="0" err="1"/>
              <a:t>werkgevers</a:t>
            </a:r>
            <a:r>
              <a:rPr lang="fr-BE" sz="2300" dirty="0"/>
              <a:t> </a:t>
            </a:r>
            <a:r>
              <a:rPr lang="fr-BE" sz="2300" dirty="0" err="1"/>
              <a:t>beheren</a:t>
            </a:r>
            <a:endParaRPr lang="fr-BE" sz="2300" dirty="0"/>
          </a:p>
          <a:p>
            <a:pPr lvl="1">
              <a:lnSpc>
                <a:spcPct val="120000"/>
              </a:lnSpc>
            </a:pPr>
            <a:r>
              <a:rPr lang="fr-BE" sz="2300" dirty="0" err="1"/>
              <a:t>ziekenfondsen</a:t>
            </a:r>
            <a:endParaRPr lang="fr-BE" sz="2300" dirty="0"/>
          </a:p>
          <a:p>
            <a:r>
              <a:rPr lang="fr-BE" dirty="0" err="1" smtClean="0"/>
              <a:t>Nadien</a:t>
            </a:r>
            <a:r>
              <a:rPr lang="fr-BE" dirty="0" smtClean="0"/>
              <a:t> </a:t>
            </a:r>
            <a:r>
              <a:rPr lang="fr-BE" dirty="0" err="1" smtClean="0"/>
              <a:t>uitbreiding</a:t>
            </a:r>
            <a:r>
              <a:rPr lang="fr-BE" dirty="0" smtClean="0"/>
              <a:t> </a:t>
            </a:r>
            <a:r>
              <a:rPr lang="fr-BE" dirty="0" err="1" smtClean="0"/>
              <a:t>naar</a:t>
            </a:r>
            <a:r>
              <a:rPr lang="fr-BE" dirty="0" smtClean="0"/>
              <a:t> </a:t>
            </a:r>
            <a:r>
              <a:rPr lang="fr-BE" dirty="0" err="1" smtClean="0"/>
              <a:t>alle</a:t>
            </a:r>
            <a:r>
              <a:rPr lang="fr-BE" dirty="0" smtClean="0"/>
              <a:t> </a:t>
            </a:r>
            <a:r>
              <a:rPr lang="fr-BE" dirty="0" err="1" smtClean="0"/>
              <a:t>werkgevers</a:t>
            </a:r>
            <a:r>
              <a:rPr lang="fr-BE" dirty="0" smtClean="0"/>
              <a:t> en </a:t>
            </a:r>
            <a:r>
              <a:rPr lang="fr-BE" dirty="0" err="1" smtClean="0"/>
              <a:t>scholen</a:t>
            </a:r>
            <a:endParaRPr lang="fr-BE" dirty="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233696225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fr-FR" smtClean="0"/>
              <a:t>Elektronische communicatie bevordert ook …</a:t>
            </a:r>
            <a:endParaRPr lang="en-US" altLang="fr-FR" dirty="0" smtClean="0"/>
          </a:p>
        </p:txBody>
      </p:sp>
      <p:sp>
        <p:nvSpPr>
          <p:cNvPr id="9219" name="Rectangle 3"/>
          <p:cNvSpPr>
            <a:spLocks noGrp="1" noChangeArrowheads="1"/>
          </p:cNvSpPr>
          <p:nvPr>
            <p:ph idx="1"/>
          </p:nvPr>
        </p:nvSpPr>
        <p:spPr/>
        <p:txBody>
          <a:bodyPr>
            <a:normAutofit lnSpcReduction="10000"/>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smtClean="0"/>
              <a:t>Vermijden van onnodig meervoudige onderzoeken =&gt; minder belasting voor patiënt en vermijden onnodige meerkosten</a:t>
            </a:r>
          </a:p>
        </p:txBody>
      </p:sp>
      <p:sp>
        <p:nvSpPr>
          <p:cNvPr id="5" name="Date Placeholder 1"/>
          <p:cNvSpPr>
            <a:spLocks noGrp="1"/>
          </p:cNvSpPr>
          <p:nvPr>
            <p:ph type="dt" sz="half" idx="2"/>
          </p:nvPr>
        </p:nvSpPr>
        <p:spPr/>
        <p:txBody>
          <a:bodyPr/>
          <a:lstStyle/>
          <a:p>
            <a:r>
              <a:rPr lang="fr-FR" altLang="en-US" smtClean="0"/>
              <a:t>21/02/2018</a:t>
            </a:r>
            <a:endParaRPr lang="nl-BE" altLang="en-US" dirty="0"/>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228571889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dirty="0" smtClean="0"/>
              <a:t>In eerste fase kunnen enkel de softwarepakketten van de huisartsen van deze mogelijkheid gebruik maken</a:t>
            </a:r>
          </a:p>
          <a:p>
            <a:r>
              <a:rPr lang="nl-NL" dirty="0" smtClean="0"/>
              <a:t>Na akkoord van de patiënt over het principe van het elektronisch versturen van het arbeidsongeschiktheids-attest krijgt de huisarts in zijn softwarepakket</a:t>
            </a:r>
          </a:p>
          <a:p>
            <a:pPr lvl="1"/>
            <a:r>
              <a:rPr lang="nl-NL" dirty="0" smtClean="0"/>
              <a:t>de lijst met de bestemmelingen van een arbeidsongeschiktheidsattest die werden geïdentificeerd na raadpleging van de authentieke bronnen</a:t>
            </a:r>
          </a:p>
          <a:p>
            <a:pPr lvl="1"/>
            <a:r>
              <a:rPr lang="nl-NL" dirty="0" smtClean="0"/>
              <a:t>het verzendingskanaal voor elk van hen</a:t>
            </a:r>
          </a:p>
          <a:p>
            <a:pPr lvl="1"/>
            <a:r>
              <a:rPr lang="nl-NL" dirty="0" smtClean="0"/>
              <a:t>het te gebruiken model van attest</a:t>
            </a:r>
          </a:p>
          <a:p>
            <a:r>
              <a:rPr lang="nl-NL" dirty="0" smtClean="0"/>
              <a:t>De burger/patiënt krijgt in zijn elektronische brievenbus </a:t>
            </a:r>
            <a:r>
              <a:rPr lang="nl-NL" dirty="0" err="1" smtClean="0"/>
              <a:t>eBox</a:t>
            </a:r>
            <a:r>
              <a:rPr lang="nl-NL" dirty="0" smtClean="0"/>
              <a:t> de lijst met de instanties waarnaar het attest werd gerouteerd</a:t>
            </a:r>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12634462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a:t>
            </a:r>
            <a:r>
              <a:rPr lang="fr-BE" smtClean="0"/>
              <a:t>Mult-eMediatt</a:t>
            </a:r>
            <a:endParaRPr lang="nl-BE" dirty="0"/>
          </a:p>
        </p:txBody>
      </p:sp>
      <p:sp>
        <p:nvSpPr>
          <p:cNvPr id="7" name="Date Placeholder 6"/>
          <p:cNvSpPr>
            <a:spLocks noGrp="1"/>
          </p:cNvSpPr>
          <p:nvPr>
            <p:ph type="dt" sz="half" idx="2"/>
          </p:nvPr>
        </p:nvSpPr>
        <p:spPr/>
        <p:txBody>
          <a:bodyPr/>
          <a:lstStyle/>
          <a:p>
            <a:r>
              <a:rPr lang="fr-FR" smtClean="0"/>
              <a:t>21/02/2018</a:t>
            </a:r>
            <a:endParaRPr lang="fr-BE" dirty="0"/>
          </a:p>
        </p:txBody>
      </p:sp>
      <p:pic>
        <p:nvPicPr>
          <p:cNvPr id="12" name="Content Placeholder 1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593067" y="1052513"/>
            <a:ext cx="3957865" cy="5256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366174020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a:t>
            </a:r>
            <a:r>
              <a:rPr lang="fr-BE" smtClean="0"/>
              <a:t>Mult-eMediatt</a:t>
            </a:r>
            <a:endParaRPr lang="nl-BE" dirty="0"/>
          </a:p>
        </p:txBody>
      </p:sp>
      <p:sp>
        <p:nvSpPr>
          <p:cNvPr id="7" name="Date Placeholder 6"/>
          <p:cNvSpPr>
            <a:spLocks noGrp="1"/>
          </p:cNvSpPr>
          <p:nvPr>
            <p:ph type="dt" sz="half" idx="2"/>
          </p:nvPr>
        </p:nvSpPr>
        <p:spPr/>
        <p:txBody>
          <a:bodyPr/>
          <a:lstStyle/>
          <a:p>
            <a:r>
              <a:rPr lang="fr-FR" smtClean="0"/>
              <a:t>21/02/2018</a:t>
            </a:r>
            <a:endParaRPr lang="fr-BE" dirty="0"/>
          </a:p>
        </p:txBody>
      </p:sp>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039811" y="1052513"/>
            <a:ext cx="3064378" cy="5256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292011403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MyCareNet eAttest </a:t>
            </a:r>
            <a:endParaRPr lang="fr-BE" dirty="0"/>
          </a:p>
        </p:txBody>
      </p:sp>
      <p:sp>
        <p:nvSpPr>
          <p:cNvPr id="3" name="Content Placeholder 2"/>
          <p:cNvSpPr>
            <a:spLocks noGrp="1"/>
          </p:cNvSpPr>
          <p:nvPr>
            <p:ph idx="1"/>
          </p:nvPr>
        </p:nvSpPr>
        <p:spPr/>
        <p:txBody>
          <a:bodyPr>
            <a:normAutofit/>
          </a:bodyPr>
          <a:lstStyle/>
          <a:p>
            <a:r>
              <a:rPr lang="nl-NL" dirty="0"/>
              <a:t>B</a:t>
            </a:r>
            <a:r>
              <a:rPr lang="nl-NL" dirty="0" smtClean="0"/>
              <a:t>eveiligde elektronische gegevensuitwisseling van gestructureerde informatie tussen de professionele zorgverleners en de ziekenfondsen bij het aanbieden van diensten met toegevoegde waarde</a:t>
            </a:r>
          </a:p>
          <a:p>
            <a:pPr lvl="1"/>
            <a:r>
              <a:rPr lang="nl-NL" dirty="0" smtClean="0"/>
              <a:t>biedt aan zorgverleners de mogelijkheid om hun getuigschriften voor verstrekte hulp op elektronische wijze door te sturen naar de verzekeringsinstellingen voor de patiënten die niet tot het derde-betalerssysteem behoren</a:t>
            </a:r>
          </a:p>
          <a:p>
            <a:pPr lvl="1"/>
            <a:r>
              <a:rPr lang="nl-NL" dirty="0" smtClean="0"/>
              <a:t>initieel is de dienst enkel beschikbaar zijn voor huisartsen en hun volmachthebbers</a:t>
            </a:r>
          </a:p>
          <a:p>
            <a:pPr lvl="1"/>
            <a:endParaRPr lang="nl-NL" dirty="0" smtClean="0"/>
          </a:p>
          <a:p>
            <a:endParaRPr lang="nl-NL" dirty="0" smtClean="0"/>
          </a:p>
          <a:p>
            <a:endParaRPr lang="fr-BE" dirty="0"/>
          </a:p>
        </p:txBody>
      </p:sp>
      <p:sp>
        <p:nvSpPr>
          <p:cNvPr id="8" name="Date Placeholder 7"/>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2408848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Doelstellingen 2019</a:t>
            </a:r>
          </a:p>
          <a:p>
            <a:pPr lvl="1"/>
            <a:r>
              <a:rPr lang="nl-BE" dirty="0" smtClean="0"/>
              <a:t>veralgemeend gebruik van de </a:t>
            </a:r>
            <a:r>
              <a:rPr lang="nl-BE" dirty="0" err="1" smtClean="0">
                <a:solidFill>
                  <a:srgbClr val="087670"/>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zorgverstrekker</a:t>
            </a:r>
          </a:p>
          <a:p>
            <a:pPr lvl="1"/>
            <a:endParaRPr lang="nl-BE" dirty="0" smtClean="0"/>
          </a:p>
          <a:p>
            <a:r>
              <a:rPr lang="nl-BE" dirty="0" smtClean="0"/>
              <a:t>Verantwoordelijke organisatie: </a:t>
            </a:r>
            <a:r>
              <a:rPr lang="nl-BE" dirty="0" smtClean="0">
                <a:solidFill>
                  <a:srgbClr val="087670"/>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6" name="Date Placeholder 5"/>
          <p:cNvSpPr>
            <a:spLocks noGrp="1"/>
          </p:cNvSpPr>
          <p:nvPr>
            <p:ph type="dt" sz="half" idx="2"/>
          </p:nvPr>
        </p:nvSpPr>
        <p:spPr/>
        <p:txBody>
          <a:bodyPr/>
          <a:lstStyle/>
          <a:p>
            <a:r>
              <a:rPr lang="fr-FR" smtClean="0"/>
              <a:t>21/02/2018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1269372161"/>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lstStyle/>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21/02/2018</a:t>
            </a:r>
            <a:endParaRPr lang="fr-BE" dirty="0"/>
          </a:p>
        </p:txBody>
      </p:sp>
      <p:pic>
        <p:nvPicPr>
          <p:cNvPr id="9" name="Picture 8" descr="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39561"/>
            <a:ext cx="7056784" cy="4909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176" y="5949280"/>
            <a:ext cx="1584176" cy="276999"/>
          </a:xfrm>
          <a:prstGeom prst="rect">
            <a:avLst/>
          </a:prstGeom>
          <a:noFill/>
        </p:spPr>
        <p:txBody>
          <a:bodyPr wrap="square" rtlCol="0">
            <a:spAutoFit/>
          </a:bodyPr>
          <a:lstStyle/>
          <a:p>
            <a:pPr algn="r"/>
            <a:r>
              <a:rPr lang="fr-BE" sz="1200" dirty="0" err="1">
                <a:solidFill>
                  <a:schemeClr val="tx1">
                    <a:lumMod val="65000"/>
                    <a:lumOff val="35000"/>
                  </a:schemeClr>
                </a:solidFill>
              </a:rPr>
              <a:t>c</a:t>
            </a:r>
            <a:r>
              <a:rPr lang="fr-BE" sz="1200" dirty="0" err="1" smtClean="0">
                <a:solidFill>
                  <a:schemeClr val="tx1">
                    <a:lumMod val="65000"/>
                    <a:lumOff val="35000"/>
                  </a:schemeClr>
                </a:solidFill>
              </a:rPr>
              <a:t>ijfers</a:t>
            </a:r>
            <a:r>
              <a:rPr lang="fr-BE" sz="1200" dirty="0" smtClean="0">
                <a:solidFill>
                  <a:schemeClr val="tx1">
                    <a:lumMod val="65000"/>
                    <a:lumOff val="35000"/>
                  </a:schemeClr>
                </a:solidFill>
              </a:rPr>
              <a:t> op 12/02/2018</a:t>
            </a:r>
            <a:endParaRPr lang="fr-BE" sz="1200" dirty="0">
              <a:solidFill>
                <a:schemeClr val="tx1">
                  <a:lumMod val="65000"/>
                  <a:lumOff val="35000"/>
                </a:schemeClr>
              </a:solidFill>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345345961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solidFill>
                  <a:srgbClr val="77C9F2"/>
                </a:solidFill>
                <a:latin typeface="+mj-lt"/>
              </a:rPr>
              <a:t>Actie 17: UPPAD</a:t>
            </a:r>
            <a:endParaRPr lang="fr-BE" dirty="0">
              <a:solidFill>
                <a:srgbClr val="77C9F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9" y="1268760"/>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r>
              <a:rPr lang="fr-FR" smtClean="0"/>
              <a:t>21/02/2018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4331727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19: Mobile Health</a:t>
            </a:r>
            <a:endParaRPr lang="nl-BE" dirty="0"/>
          </a:p>
        </p:txBody>
      </p:sp>
      <p:sp>
        <p:nvSpPr>
          <p:cNvPr id="3" name="Content Placeholder 2"/>
          <p:cNvSpPr>
            <a:spLocks noGrp="1"/>
          </p:cNvSpPr>
          <p:nvPr>
            <p:ph idx="1"/>
          </p:nvPr>
        </p:nvSpPr>
        <p:spPr/>
        <p:txBody>
          <a:bodyPr>
            <a:normAutofit fontScale="92500"/>
          </a:bodyPr>
          <a:lstStyle/>
          <a:p>
            <a:r>
              <a:rPr lang="nl-BE" smtClean="0"/>
              <a:t>Doelstellingen 2019</a:t>
            </a:r>
          </a:p>
          <a:p>
            <a:pPr lvl="1"/>
            <a:r>
              <a:rPr lang="nl-BE" smtClean="0"/>
              <a:t>kader voor de mHealth-acties &gt; efficiënte implementatie</a:t>
            </a:r>
          </a:p>
          <a:p>
            <a:pPr lvl="1"/>
            <a:r>
              <a:rPr lang="nl-BE" smtClean="0"/>
              <a:t>ondersteuning van de zorg die gebruik maakt van mHealth-toepassingen</a:t>
            </a:r>
          </a:p>
          <a:p>
            <a:pPr lvl="1"/>
            <a:r>
              <a:rPr lang="nl-BE" smtClean="0"/>
              <a:t>juridisch, financieel en organisatorisch kader integreren in de bestaande en nieuwe zorgafspraken</a:t>
            </a:r>
          </a:p>
          <a:p>
            <a:pPr lvl="1"/>
            <a:r>
              <a:rPr lang="nl-BE" smtClean="0"/>
              <a:t>integratie van de eHealth-diensten in mHealth</a:t>
            </a:r>
          </a:p>
          <a:p>
            <a:pPr lvl="1"/>
            <a:r>
              <a:rPr lang="nl-BE" smtClean="0"/>
              <a:t>de kwaliteit en de toegankelijkheid van mHealth ondersteunen</a:t>
            </a:r>
          </a:p>
          <a:p>
            <a:pPr lvl="1"/>
            <a:r>
              <a:rPr lang="nl-BE" smtClean="0"/>
              <a:t>vanuit use cases (diabetes, cardiovasculair, ...) werken</a:t>
            </a:r>
          </a:p>
          <a:p>
            <a:r>
              <a:rPr lang="nl-BE" smtClean="0"/>
              <a:t>Verantwoordelijke instellingen</a:t>
            </a:r>
          </a:p>
          <a:p>
            <a:pPr lvl="1"/>
            <a:r>
              <a:rPr lang="nl-BE" altLang="en-US" smtClean="0"/>
              <a:t>FAGG (certificatie medische hulpmiddelen)</a:t>
            </a:r>
          </a:p>
          <a:p>
            <a:pPr lvl="1"/>
            <a:r>
              <a:rPr lang="nl-BE" altLang="en-US" smtClean="0"/>
              <a:t>RIZIV (terugbetaling)</a:t>
            </a:r>
          </a:p>
          <a:p>
            <a:pPr lvl="1"/>
            <a:r>
              <a:rPr lang="nl-BE" altLang="en-US" smtClean="0"/>
              <a:t>eHealth</a:t>
            </a:r>
            <a:r>
              <a:rPr lang="nl-BE" smtClean="0"/>
              <a:t>-platform (technische aspecten)</a:t>
            </a:r>
          </a:p>
          <a:p>
            <a:endParaRPr lang="nl-BE" smtClean="0"/>
          </a:p>
          <a:p>
            <a:endParaRPr lang="nl-BE" dirty="0"/>
          </a:p>
        </p:txBody>
      </p:sp>
      <p:sp>
        <p:nvSpPr>
          <p:cNvPr id="8" name="Date Placeholder 7"/>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4042942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Health</a:t>
            </a:r>
            <a:endParaRPr lang="nl-BE" altLang="en-US" dirty="0">
              <a:sym typeface="Arial" charset="0"/>
            </a:endParaRPr>
          </a:p>
        </p:txBody>
      </p:sp>
      <p:sp>
        <p:nvSpPr>
          <p:cNvPr id="67587" name="Content Placeholder 3"/>
          <p:cNvSpPr>
            <a:spLocks noGrp="1"/>
          </p:cNvSpPr>
          <p:nvPr>
            <p:ph idx="1"/>
          </p:nvPr>
        </p:nvSpPr>
        <p:spPr/>
        <p:txBody>
          <a:bodyPr>
            <a:normAutofit fontScale="92500" lnSpcReduction="10000"/>
          </a:bodyPr>
          <a:lstStyle/>
          <a:p>
            <a:r>
              <a:rPr lang="nl-BE" altLang="en-US" dirty="0" smtClean="0"/>
              <a:t>Klemtoon op </a:t>
            </a:r>
            <a:r>
              <a:rPr lang="nl-BE" altLang="en-US" dirty="0" err="1" smtClean="0"/>
              <a:t>mHealth</a:t>
            </a:r>
            <a:r>
              <a:rPr lang="nl-BE" altLang="en-US" dirty="0" smtClean="0"/>
              <a:t>-toepassingen die in het gezondheidszorgsysteem kunnen worden geïntegreerd</a:t>
            </a:r>
          </a:p>
          <a:p>
            <a:r>
              <a:rPr lang="nl-BE" altLang="en-US" dirty="0" smtClean="0"/>
              <a:t>5 prioritaire </a:t>
            </a:r>
            <a:r>
              <a:rPr lang="nl-BE" altLang="en-US" dirty="0" err="1" smtClean="0"/>
              <a:t>use</a:t>
            </a:r>
            <a:r>
              <a:rPr lang="nl-BE" altLang="en-US" dirty="0" smtClean="0"/>
              <a:t> cases, gekozen op basis van hun impact (aantal patiënten x ernst) en de beschikbare technische tools van </a:t>
            </a:r>
            <a:r>
              <a:rPr lang="nl-BE" altLang="en-US" dirty="0" err="1" smtClean="0"/>
              <a:t>mHealth</a:t>
            </a:r>
            <a:endParaRPr lang="nl-BE" altLang="en-US" dirty="0" smtClean="0"/>
          </a:p>
          <a:p>
            <a:pPr lvl="2"/>
            <a:r>
              <a:rPr lang="nl-NL" dirty="0" err="1">
                <a:solidFill>
                  <a:srgbClr val="525252"/>
                </a:solidFill>
              </a:rPr>
              <a:t>stroke</a:t>
            </a:r>
            <a:endParaRPr lang="nl-NL" dirty="0">
              <a:solidFill>
                <a:srgbClr val="525252"/>
              </a:solidFill>
            </a:endParaRPr>
          </a:p>
          <a:p>
            <a:pPr lvl="2"/>
            <a:r>
              <a:rPr lang="nl-NL" dirty="0">
                <a:solidFill>
                  <a:srgbClr val="525252"/>
                </a:solidFill>
              </a:rPr>
              <a:t>diabetes</a:t>
            </a:r>
          </a:p>
          <a:p>
            <a:pPr lvl="2"/>
            <a:r>
              <a:rPr lang="nl-NL" dirty="0">
                <a:solidFill>
                  <a:srgbClr val="525252"/>
                </a:solidFill>
              </a:rPr>
              <a:t>chronische pijn</a:t>
            </a:r>
          </a:p>
          <a:p>
            <a:pPr lvl="2"/>
            <a:r>
              <a:rPr lang="nl-NL" dirty="0">
                <a:solidFill>
                  <a:srgbClr val="525252"/>
                </a:solidFill>
              </a:rPr>
              <a:t>geestelijke gezondheidszorg</a:t>
            </a:r>
          </a:p>
          <a:p>
            <a:pPr lvl="2"/>
            <a:r>
              <a:rPr lang="nl-NL" dirty="0">
                <a:solidFill>
                  <a:srgbClr val="525252"/>
                </a:solidFill>
              </a:rPr>
              <a:t>cardiovasculaire </a:t>
            </a:r>
            <a:r>
              <a:rPr lang="nl-NL" dirty="0" smtClean="0">
                <a:solidFill>
                  <a:srgbClr val="525252"/>
                </a:solidFill>
              </a:rPr>
              <a:t>aandoeningen</a:t>
            </a:r>
            <a:endParaRPr lang="nl-BE" altLang="en-US" dirty="0" smtClean="0">
              <a:solidFill>
                <a:srgbClr val="525252"/>
              </a:solidFill>
            </a:endParaRPr>
          </a:p>
          <a:p>
            <a:r>
              <a:rPr lang="nl-BE" altLang="en-US" dirty="0" smtClean="0"/>
              <a:t>De werking en de resultaten van deze cases worden publiek gedeeld en meteen in een concrete marktsituatie toegepast &gt; zij krijgen de beleidsgarantie van inbedding in het Belgische zorgsysteem</a:t>
            </a:r>
          </a:p>
          <a:p>
            <a:endParaRPr lang="nl-BE" altLang="en-US" dirty="0" smtClean="0"/>
          </a:p>
          <a:p>
            <a:endParaRPr lang="nl-BE" altLang="en-US" dirty="0" smtClean="0"/>
          </a:p>
          <a:p>
            <a:endParaRPr lang="nl-BE" altLang="en-US" dirty="0" smtClean="0"/>
          </a:p>
          <a:p>
            <a:endParaRPr lang="nl-BE" altLang="en-US" dirty="0" smtClean="0"/>
          </a:p>
        </p:txBody>
      </p:sp>
      <p:sp>
        <p:nvSpPr>
          <p:cNvPr id="4" name="Date Placeholder 3"/>
          <p:cNvSpPr>
            <a:spLocks noGrp="1"/>
          </p:cNvSpPr>
          <p:nvPr>
            <p:ph type="dt" sz="half" idx="2"/>
          </p:nvPr>
        </p:nvSpPr>
        <p:spPr/>
        <p:txBody>
          <a:bodyPr/>
          <a:lstStyle/>
          <a:p>
            <a:r>
              <a:rPr lang="fr-FR" smtClean="0"/>
              <a:t>21/02/2018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Tree>
    <p:extLst>
      <p:ext uri="{BB962C8B-B14F-4D97-AF65-F5344CB8AC3E}">
        <p14:creationId xmlns:p14="http://schemas.microsoft.com/office/powerpoint/2010/main" val="38187462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Health</a:t>
            </a:r>
            <a:endParaRPr lang="nl-BE" altLang="en-US" dirty="0">
              <a:sym typeface="Arial" charset="0"/>
            </a:endParaRPr>
          </a:p>
        </p:txBody>
      </p:sp>
      <p:sp>
        <p:nvSpPr>
          <p:cNvPr id="4" name="Content Placeholder 3"/>
          <p:cNvSpPr>
            <a:spLocks noGrp="1"/>
          </p:cNvSpPr>
          <p:nvPr>
            <p:ph idx="1"/>
          </p:nvPr>
        </p:nvSpPr>
        <p:spPr/>
        <p:txBody>
          <a:bodyPr>
            <a:normAutofit/>
          </a:bodyPr>
          <a:lstStyle/>
          <a:p>
            <a:r>
              <a:rPr lang="nl-NL" dirty="0"/>
              <a:t>Geselecteerde proefprojecten</a:t>
            </a:r>
          </a:p>
          <a:p>
            <a:pPr lvl="1"/>
            <a:r>
              <a:rPr lang="nl-NL" dirty="0" smtClean="0"/>
              <a:t>uit </a:t>
            </a:r>
            <a:r>
              <a:rPr lang="nl-NL" dirty="0"/>
              <a:t>de 98 ontvangen voorstellen selecteerde een werkgroep </a:t>
            </a:r>
            <a:r>
              <a:rPr lang="nl-NL" dirty="0" smtClean="0">
                <a:solidFill>
                  <a:srgbClr val="525252"/>
                </a:solidFill>
              </a:rPr>
              <a:t>uiteindelijk </a:t>
            </a:r>
            <a:r>
              <a:rPr lang="nl-NL" dirty="0">
                <a:solidFill>
                  <a:srgbClr val="525252"/>
                </a:solidFill>
              </a:rPr>
              <a:t>24 </a:t>
            </a:r>
            <a:r>
              <a:rPr lang="nl-NL" dirty="0" smtClean="0">
                <a:solidFill>
                  <a:srgbClr val="525252"/>
                </a:solidFill>
              </a:rPr>
              <a:t>projecten, gespreid </a:t>
            </a:r>
            <a:r>
              <a:rPr lang="nl-NL" dirty="0">
                <a:solidFill>
                  <a:srgbClr val="525252"/>
                </a:solidFill>
              </a:rPr>
              <a:t>over verschillende zorgdomeinen</a:t>
            </a:r>
          </a:p>
          <a:p>
            <a:pPr lvl="1"/>
            <a:r>
              <a:rPr lang="nl-NL" dirty="0" smtClean="0"/>
              <a:t>bij </a:t>
            </a:r>
            <a:r>
              <a:rPr lang="nl-NL" dirty="0"/>
              <a:t>de uitvoering ervan slaan verschillende zorgactoren de handen in elkaar: ziekenfondsen, ziekenhuizen, thuiszorgdiensten, huisartsenkringen, enz.</a:t>
            </a:r>
          </a:p>
          <a:p>
            <a:endParaRPr lang="nl-NL" dirty="0"/>
          </a:p>
        </p:txBody>
      </p:sp>
      <p:sp>
        <p:nvSpPr>
          <p:cNvPr id="5" name="Date Placeholder 4"/>
          <p:cNvSpPr>
            <a:spLocks noGrp="1"/>
          </p:cNvSpPr>
          <p:nvPr>
            <p:ph type="dt" sz="half" idx="2"/>
          </p:nvPr>
        </p:nvSpPr>
        <p:spPr/>
        <p:txBody>
          <a:bodyPr/>
          <a:lstStyle/>
          <a:p>
            <a:r>
              <a:rPr lang="fr-FR" smtClean="0"/>
              <a:t>21/02/2018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2703935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nl-BE" dirty="0"/>
          </a:p>
        </p:txBody>
      </p:sp>
      <p:sp>
        <p:nvSpPr>
          <p:cNvPr id="13315" name="Content Placeholder 10"/>
          <p:cNvSpPr>
            <a:spLocks noGrp="1"/>
          </p:cNvSpPr>
          <p:nvPr>
            <p:ph idx="1"/>
          </p:nvPr>
        </p:nvSpPr>
        <p:spPr/>
        <p:txBody>
          <a:bodyPr>
            <a:normAutofit lnSpcReduction="10000"/>
          </a:bodyPr>
          <a:lstStyle/>
          <a:p>
            <a:r>
              <a:rPr lang="nl-BE" altLang="en-US" smtClean="0"/>
              <a:t>Einde 2012: organisatie van een Rondetafelconferentie over de prioriteiten inzake informatisering van de gezondheidszorgsector</a:t>
            </a:r>
          </a:p>
          <a:p>
            <a:endParaRPr lang="nl-BE" altLang="en-US" smtClean="0"/>
          </a:p>
          <a:p>
            <a:r>
              <a:rPr lang="nl-BE" altLang="en-US" smtClean="0"/>
              <a:t>Deelname van ongeveer 300 personen uit de sector </a:t>
            </a:r>
          </a:p>
          <a:p>
            <a:endParaRPr lang="nl-BE" altLang="en-US" smtClean="0"/>
          </a:p>
          <a:p>
            <a:r>
              <a:rPr lang="nl-BE" altLang="en-US" smtClean="0"/>
              <a:t>Resultaat: Roadmap eGezondheid met concrete doelstellingen voor de volgende 5 jaar</a:t>
            </a:r>
          </a:p>
          <a:p>
            <a:endParaRPr lang="nl-BE" altLang="en-US" smtClean="0"/>
          </a:p>
          <a:p>
            <a:r>
              <a:rPr lang="nl-BE" altLang="en-US" smtClean="0"/>
              <a:t>2015: actualisering van de Roadmap eGezondheid: Roadmap 2.0</a:t>
            </a:r>
            <a:endParaRPr lang="nl-BE" altLang="en-US" dirty="0" smtClean="0"/>
          </a:p>
        </p:txBody>
      </p:sp>
      <p:sp>
        <p:nvSpPr>
          <p:cNvPr id="6" name="Date Placeholder 5"/>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38783784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19: Mobile Health</a:t>
            </a:r>
            <a:endParaRPr lang="fr-BE" dirty="0"/>
          </a:p>
        </p:txBody>
      </p:sp>
      <p:sp>
        <p:nvSpPr>
          <p:cNvPr id="3" name="Content Placeholder 2"/>
          <p:cNvSpPr>
            <a:spLocks noGrp="1"/>
          </p:cNvSpPr>
          <p:nvPr>
            <p:ph idx="1"/>
          </p:nvPr>
        </p:nvSpPr>
        <p:spPr/>
        <p:txBody>
          <a:bodyPr>
            <a:normAutofit/>
          </a:bodyPr>
          <a:lstStyle/>
          <a:p>
            <a:r>
              <a:rPr lang="nl-NL" dirty="0"/>
              <a:t>T</a:t>
            </a:r>
            <a:r>
              <a:rPr lang="nl-NL" dirty="0" smtClean="0"/>
              <a:t>ussentijdse </a:t>
            </a:r>
            <a:r>
              <a:rPr lang="nl-NL" dirty="0"/>
              <a:t>evaluatie van 24 </a:t>
            </a:r>
            <a:r>
              <a:rPr lang="nl-NL" dirty="0" smtClean="0"/>
              <a:t>proefprojecten</a:t>
            </a:r>
          </a:p>
          <a:p>
            <a:pPr lvl="1"/>
            <a:r>
              <a:rPr lang="nl-NL" dirty="0" smtClean="0"/>
              <a:t>zowel </a:t>
            </a:r>
            <a:r>
              <a:rPr lang="nl-NL" dirty="0"/>
              <a:t>patiënten als zorgverleners </a:t>
            </a:r>
            <a:r>
              <a:rPr lang="nl-NL" dirty="0" smtClean="0"/>
              <a:t>hebben baat </a:t>
            </a:r>
            <a:r>
              <a:rPr lang="nl-NL" dirty="0"/>
              <a:t>bij het gebruik van de apps. </a:t>
            </a:r>
            <a:endParaRPr lang="nl-NL" dirty="0" smtClean="0"/>
          </a:p>
          <a:p>
            <a:pPr lvl="1"/>
            <a:r>
              <a:rPr lang="nl-NL" dirty="0" smtClean="0"/>
              <a:t>“Dankzij </a:t>
            </a:r>
            <a:r>
              <a:rPr lang="nl-NL" dirty="0"/>
              <a:t>de opvolging vanop afstand voelen patiënten zich beter gesteund en nauwer betrokken. Tussentijdse consultaties via een app kunnen ook een terugval helpen voorkomen, en patiënten die een app gebruiken zijn vaak nauwer betrokken bij hun </a:t>
            </a:r>
            <a:r>
              <a:rPr lang="nl-NL" dirty="0" smtClean="0"/>
              <a:t>behandeling” </a:t>
            </a:r>
            <a:r>
              <a:rPr lang="nl-NL" sz="1400" i="1" dirty="0" smtClean="0"/>
              <a:t>(Maggie </a:t>
            </a:r>
            <a:r>
              <a:rPr lang="nl-NL" sz="1400" i="1" dirty="0"/>
              <a:t>De Block, minister van </a:t>
            </a:r>
            <a:r>
              <a:rPr lang="nl-NL" sz="1400" i="1" dirty="0" smtClean="0"/>
              <a:t>Volksgezondheid) </a:t>
            </a:r>
          </a:p>
          <a:p>
            <a:r>
              <a:rPr lang="nl-NL" dirty="0" smtClean="0"/>
              <a:t>Aandachtspunten </a:t>
            </a:r>
            <a:r>
              <a:rPr lang="nl-NL" dirty="0"/>
              <a:t>zijn onder meer de inlogprocedure die soms te zwaar is en de mogelijkheid om gegevens te delen met andere </a:t>
            </a:r>
            <a:r>
              <a:rPr lang="nl-NL" dirty="0" smtClean="0"/>
              <a:t>zorgverleners</a:t>
            </a:r>
            <a:endParaRPr lang="nl-NL" dirty="0"/>
          </a:p>
          <a:p>
            <a:endParaRPr lang="fr-BE" dirty="0"/>
          </a:p>
        </p:txBody>
      </p:sp>
      <p:sp>
        <p:nvSpPr>
          <p:cNvPr id="4" name="Date Placeholder 3"/>
          <p:cNvSpPr>
            <a:spLocks noGrp="1"/>
          </p:cNvSpPr>
          <p:nvPr>
            <p:ph type="dt" sz="half" idx="2"/>
          </p:nvPr>
        </p:nvSpPr>
        <p:spPr/>
        <p:txBody>
          <a:bodyPr/>
          <a:lstStyle/>
          <a:p>
            <a:r>
              <a:rPr lang="fr-FR" smtClean="0"/>
              <a:t>21/02/2018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26243826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Besluit</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De gegevensdeling tussen zorgverleners/instellingen via het hub-</a:t>
            </a:r>
            <a:r>
              <a:rPr lang="nl-BE" dirty="0" err="1" smtClean="0"/>
              <a:t>metahubsysteem</a:t>
            </a:r>
            <a:r>
              <a:rPr lang="nl-BE" dirty="0" smtClean="0"/>
              <a:t>, de gezondheidskluizen en de </a:t>
            </a:r>
            <a:r>
              <a:rPr lang="nl-BE" dirty="0" err="1" smtClean="0">
                <a:solidFill>
                  <a:srgbClr val="087670"/>
                </a:solidFill>
              </a:rPr>
              <a:t>eHealth</a:t>
            </a:r>
            <a:r>
              <a:rPr lang="nl-BE" dirty="0" err="1"/>
              <a:t>B</a:t>
            </a:r>
            <a:r>
              <a:rPr lang="nl-BE" dirty="0" err="1" smtClean="0"/>
              <a:t>ox</a:t>
            </a:r>
            <a:r>
              <a:rPr lang="nl-BE" dirty="0" smtClean="0"/>
              <a:t> komt op kruissnelheid</a:t>
            </a:r>
          </a:p>
          <a:p>
            <a:endParaRPr lang="nl-BE" dirty="0" smtClean="0"/>
          </a:p>
          <a:p>
            <a:r>
              <a:rPr lang="nl-BE" dirty="0" smtClean="0"/>
              <a:t>Zowat 62,5 % van de Belgische bevolking heeft inmiddels zijn geïnformeerde toestemming gegeven</a:t>
            </a:r>
          </a:p>
          <a:p>
            <a:endParaRPr lang="nl-BE" dirty="0" smtClean="0"/>
          </a:p>
          <a:p>
            <a:r>
              <a:rPr lang="nl-BE" dirty="0" smtClean="0"/>
              <a:t>De ontsluiting van gezondheidsgegevens voor de patiënt komt op gang =&gt; aandacht voor geïntegreerde ontsluiting</a:t>
            </a:r>
          </a:p>
          <a:p>
            <a:endParaRPr lang="nl-BE" dirty="0" smtClean="0"/>
          </a:p>
          <a:p>
            <a:r>
              <a:rPr lang="nl-BE" dirty="0" smtClean="0"/>
              <a:t>Er wordt ervaring opgedaan met mobiele </a:t>
            </a:r>
            <a:r>
              <a:rPr lang="nl-BE" dirty="0" err="1" smtClean="0"/>
              <a:t>eGezondheidtoepassingen</a:t>
            </a:r>
            <a:endParaRPr lang="fr-BE" dirty="0"/>
          </a:p>
        </p:txBody>
      </p:sp>
      <p:sp>
        <p:nvSpPr>
          <p:cNvPr id="8" name="Date Placeholder 7"/>
          <p:cNvSpPr>
            <a:spLocks noGrp="1"/>
          </p:cNvSpPr>
          <p:nvPr>
            <p:ph type="dt" sz="half" idx="2"/>
          </p:nvPr>
        </p:nvSpPr>
        <p:spPr/>
        <p:txBody>
          <a:bodyPr/>
          <a:lstStyle/>
          <a:p>
            <a:r>
              <a:rPr lang="fr-FR" smtClean="0"/>
              <a:t>21/02/2018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8774703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nl-NL" sz="4000" b="1" dirty="0" smtClean="0">
                <a:solidFill>
                  <a:srgbClr val="B82400"/>
                </a:solidFill>
              </a:rPr>
              <a:t>Rol &amp; Verantwoordelijkheden van het </a:t>
            </a:r>
            <a:r>
              <a:rPr lang="nl-NL" sz="4000" b="1" dirty="0" smtClean="0">
                <a:solidFill>
                  <a:srgbClr val="087670"/>
                </a:solidFill>
              </a:rPr>
              <a:t>eHealth</a:t>
            </a:r>
            <a:r>
              <a:rPr lang="nl-NL" sz="4000" b="1" dirty="0" smtClean="0">
                <a:solidFill>
                  <a:srgbClr val="B82400"/>
                </a:solidFill>
              </a:rPr>
              <a:t>-platform</a:t>
            </a:r>
            <a:r>
              <a:rPr lang="nl-NL" sz="4000" dirty="0" smtClean="0">
                <a:solidFill>
                  <a:srgbClr val="B82400"/>
                </a:solidFill>
              </a:rPr>
              <a:t/>
            </a:r>
            <a:br>
              <a:rPr lang="nl-NL" sz="4000" dirty="0" smtClean="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70" y="3850516"/>
            <a:ext cx="4762500" cy="1409700"/>
          </a:xfrm>
          <a:prstGeom prst="rect">
            <a:avLst/>
          </a:prstGeom>
        </p:spPr>
      </p:pic>
    </p:spTree>
    <p:extLst>
      <p:ext uri="{BB962C8B-B14F-4D97-AF65-F5344CB8AC3E}">
        <p14:creationId xmlns:p14="http://schemas.microsoft.com/office/powerpoint/2010/main" val="17454252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a:t>
            </a:r>
            <a:r>
              <a:rPr lang="nl-BE" altLang="en-US" smtClean="0">
                <a:solidFill>
                  <a:srgbClr val="087670"/>
                </a:solidFill>
              </a:rPr>
              <a:t>eHealth</a:t>
            </a:r>
            <a:r>
              <a:rPr lang="nl-BE" altLang="en-US" smtClean="0"/>
              <a:t>-platform</a:t>
            </a:r>
            <a:endParaRPr lang="en-US" dirty="0"/>
          </a:p>
        </p:txBody>
      </p:sp>
      <p:sp>
        <p:nvSpPr>
          <p:cNvPr id="92162" name="Rectangle 3"/>
          <p:cNvSpPr>
            <a:spLocks noGrp="1" noChangeArrowheads="1"/>
          </p:cNvSpPr>
          <p:nvPr>
            <p:ph idx="1"/>
          </p:nvPr>
        </p:nvSpPr>
        <p:spPr/>
        <p:txBody>
          <a:bodyPr>
            <a:normAutofit fontScale="92500" lnSpcReduction="10000"/>
          </a:bodyPr>
          <a:lstStyle/>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6" name="Date Placeholder 5"/>
          <p:cNvSpPr>
            <a:spLocks noGrp="1"/>
          </p:cNvSpPr>
          <p:nvPr>
            <p:ph type="dt" sz="half" idx="10"/>
          </p:nvPr>
        </p:nvSpPr>
        <p:spPr/>
        <p:txBody>
          <a:bodyPr/>
          <a:lstStyle/>
          <a:p>
            <a:r>
              <a:rPr lang="fr-FR" smtClean="0"/>
              <a:t>21/02/2018</a:t>
            </a:r>
            <a:endParaRPr lang="fr-BE"/>
          </a:p>
        </p:txBody>
      </p:sp>
      <p:sp>
        <p:nvSpPr>
          <p:cNvPr id="10" name="Slide Number Placeholder 9"/>
          <p:cNvSpPr>
            <a:spLocks noGrp="1"/>
          </p:cNvSpPr>
          <p:nvPr>
            <p:ph type="sldNum" sz="quarter" idx="12"/>
          </p:nvPr>
        </p:nvSpPr>
        <p:spPr/>
        <p:txBody>
          <a:bodyPr/>
          <a:lstStyle/>
          <a:p>
            <a:r>
              <a:rPr lang="fr-BE" smtClean="0"/>
              <a:t>- </a:t>
            </a:r>
            <a:fld id="{30A9230E-FFBB-4CCB-ABD7-198084EDE768}" type="slidenum">
              <a:rPr lang="fr-BE" smtClean="0"/>
              <a:pPr/>
              <a:t>63</a:t>
            </a:fld>
            <a:r>
              <a:rPr lang="fr-BE" smtClean="0"/>
              <a:t> - </a:t>
            </a:r>
            <a:endParaRPr lang="fr-BE" dirty="0"/>
          </a:p>
        </p:txBody>
      </p:sp>
    </p:spTree>
    <p:extLst>
      <p:ext uri="{BB962C8B-B14F-4D97-AF65-F5344CB8AC3E}">
        <p14:creationId xmlns:p14="http://schemas.microsoft.com/office/powerpoint/2010/main" val="633849323"/>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dirty="0" smtClean="0">
                <a:sym typeface="Arial" charset="0"/>
              </a:rPr>
              <a:t>10 opdrachten</a:t>
            </a:r>
            <a:endParaRPr lang="en-US" dirty="0"/>
          </a:p>
        </p:txBody>
      </p:sp>
      <p:sp>
        <p:nvSpPr>
          <p:cNvPr id="15363" name="Rectangle 3"/>
          <p:cNvSpPr>
            <a:spLocks noGrp="1" noChangeArrowheads="1"/>
          </p:cNvSpPr>
          <p:nvPr>
            <p:ph idx="1"/>
          </p:nvPr>
        </p:nvSpPr>
        <p:spPr/>
        <p:txBody>
          <a:bodyPr>
            <a:normAutofit fontScale="92500" lnSpcReduction="10000"/>
          </a:bodyPr>
          <a:lstStyle/>
          <a:p>
            <a:r>
              <a:rPr lang="nl-BE" altLang="en-US" dirty="0" smtClean="0">
                <a:sym typeface="Arial" charset="0"/>
              </a:rPr>
              <a:t>Ontwikkeling van een visie en van een strategie inzake 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eHealth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5"/>
          <p:cNvSpPr>
            <a:spLocks noGrp="1"/>
          </p:cNvSpPr>
          <p:nvPr>
            <p:ph type="dt" sz="half" idx="10"/>
          </p:nvPr>
        </p:nvSpPr>
        <p:spPr/>
        <p:txBody>
          <a:bodyPr/>
          <a:lstStyle/>
          <a:p>
            <a:r>
              <a:rPr lang="fr-FR" smtClean="0"/>
              <a:t>21/02/2018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64</a:t>
            </a:fld>
            <a:r>
              <a:rPr lang="fr-BE" smtClean="0"/>
              <a:t> - </a:t>
            </a:r>
            <a:endParaRPr lang="fr-BE" dirty="0"/>
          </a:p>
        </p:txBody>
      </p:sp>
    </p:spTree>
    <p:extLst>
      <p:ext uri="{BB962C8B-B14F-4D97-AF65-F5344CB8AC3E}">
        <p14:creationId xmlns:p14="http://schemas.microsoft.com/office/powerpoint/2010/main" val="38356595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6" name="Date Placeholder 5"/>
          <p:cNvSpPr>
            <a:spLocks noGrp="1"/>
          </p:cNvSpPr>
          <p:nvPr>
            <p:ph type="dt" sz="half" idx="10"/>
          </p:nvPr>
        </p:nvSpPr>
        <p:spPr/>
        <p:txBody>
          <a:bodyPr/>
          <a:lstStyle/>
          <a:p>
            <a:r>
              <a:rPr lang="fr-FR" smtClean="0"/>
              <a:t>21/02/2018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65</a:t>
            </a:fld>
            <a:r>
              <a:rPr lang="fr-BE" smtClean="0"/>
              <a:t> - </a:t>
            </a:r>
            <a:endParaRPr lang="fr-BE" dirty="0"/>
          </a:p>
        </p:txBody>
      </p:sp>
    </p:spTree>
    <p:extLst>
      <p:ext uri="{BB962C8B-B14F-4D97-AF65-F5344CB8AC3E}">
        <p14:creationId xmlns:p14="http://schemas.microsoft.com/office/powerpoint/2010/main" val="1062562121"/>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altLang="en-US" dirty="0" smtClean="0">
                <a:sym typeface="Arial" charset="0"/>
              </a:rPr>
              <a:t>Als onafhankelijke </a:t>
            </a:r>
            <a:r>
              <a:rPr lang="nl-BE" altLang="en-US" dirty="0" err="1" smtClean="0">
                <a:sym typeface="Arial" charset="0"/>
              </a:rPr>
              <a:t>trusted</a:t>
            </a:r>
            <a:r>
              <a:rPr lang="nl-BE" altLang="en-US" dirty="0" smtClean="0">
                <a:sym typeface="Arial" charset="0"/>
              </a:rPr>
              <a:t> </a:t>
            </a:r>
            <a:r>
              <a:rPr lang="nl-BE" altLang="en-US" dirty="0" err="1" smtClean="0">
                <a:sym typeface="Arial" charset="0"/>
              </a:rPr>
              <a:t>third</a:t>
            </a:r>
            <a:r>
              <a:rPr lang="nl-BE" altLang="en-US" dirty="0" smtClean="0">
                <a:sym typeface="Arial" charset="0"/>
              </a:rPr>
              <a:t> party (TTP) optreden 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totstandkoming van programma's en projecten promoten en coördineren</a:t>
            </a:r>
            <a:r>
              <a:rPr lang="nl-BE" altLang="en-US" dirty="0" smtClean="0"/>
              <a:t> </a:t>
            </a:r>
          </a:p>
          <a:p>
            <a:endParaRPr lang="nl-BE" altLang="en-US" dirty="0" smtClean="0">
              <a:sym typeface="Arial" charset="0"/>
            </a:endParaRPr>
          </a:p>
          <a:p>
            <a:r>
              <a:rPr lang="nl-BE" altLang="en-US" dirty="0"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7" name="Date Placeholder 6"/>
          <p:cNvSpPr>
            <a:spLocks noGrp="1"/>
          </p:cNvSpPr>
          <p:nvPr>
            <p:ph type="dt" sz="half" idx="10"/>
          </p:nvPr>
        </p:nvSpPr>
        <p:spPr/>
        <p:txBody>
          <a:bodyPr/>
          <a:lstStyle/>
          <a:p>
            <a:r>
              <a:rPr lang="fr-FR" smtClean="0"/>
              <a:t>21/02/2018</a:t>
            </a:r>
            <a:endParaRPr lang="fr-BE"/>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66</a:t>
            </a:fld>
            <a:r>
              <a:rPr lang="fr-BE" smtClean="0"/>
              <a:t> - </a:t>
            </a:r>
            <a:endParaRPr lang="fr-BE" dirty="0"/>
          </a:p>
        </p:txBody>
      </p:sp>
    </p:spTree>
    <p:extLst>
      <p:ext uri="{BB962C8B-B14F-4D97-AF65-F5344CB8AC3E}">
        <p14:creationId xmlns:p14="http://schemas.microsoft.com/office/powerpoint/2010/main" val="13802033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67</a:t>
            </a:fld>
            <a:r>
              <a:rPr lang="fr-BE" smtClean="0"/>
              <a:t> - </a:t>
            </a:r>
            <a:endParaRPr lang="fr-BE" dirty="0"/>
          </a:p>
        </p:txBody>
      </p:sp>
      <p:sp>
        <p:nvSpPr>
          <p:cNvPr id="3" name="Date Placeholder 2"/>
          <p:cNvSpPr>
            <a:spLocks noGrp="1"/>
          </p:cNvSpPr>
          <p:nvPr>
            <p:ph type="dt" sz="half" idx="10"/>
          </p:nvPr>
        </p:nvSpPr>
        <p:spPr/>
        <p:txBody>
          <a:bodyPr/>
          <a:lstStyle/>
          <a:p>
            <a:r>
              <a:rPr lang="fr-FR" smtClean="0"/>
              <a:t>21/02/2018</a:t>
            </a:r>
            <a:endParaRPr lang="fr-BE"/>
          </a:p>
        </p:txBody>
      </p:sp>
    </p:spTree>
    <p:extLst>
      <p:ext uri="{BB962C8B-B14F-4D97-AF65-F5344CB8AC3E}">
        <p14:creationId xmlns:p14="http://schemas.microsoft.com/office/powerpoint/2010/main" val="14101546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fr-FR" smtClean="0"/>
              <a:t>21/02/2018</a:t>
            </a:r>
            <a:endParaRPr lang="fr-BE" dirty="0"/>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68</a:t>
            </a:fld>
            <a:r>
              <a:rPr lang="fr-BE" smtClean="0"/>
              <a:t> - </a:t>
            </a:r>
            <a:endParaRPr lang="fr-BE" dirty="0"/>
          </a:p>
        </p:txBody>
      </p:sp>
    </p:spTree>
    <p:extLst>
      <p:ext uri="{BB962C8B-B14F-4D97-AF65-F5344CB8AC3E}">
        <p14:creationId xmlns:p14="http://schemas.microsoft.com/office/powerpoint/2010/main" val="14829828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nl-BE" dirty="0" smtClean="0">
                <a:solidFill>
                  <a:srgbClr val="C00000"/>
                </a:solidFill>
              </a:rPr>
              <a:t>BEDANKT! </a:t>
            </a:r>
            <a:br>
              <a:rPr lang="nl-BE" dirty="0" smtClean="0">
                <a:solidFill>
                  <a:srgbClr val="C00000"/>
                </a:solidFill>
              </a:rPr>
            </a:br>
            <a:r>
              <a:rPr lang="nl-BE" dirty="0" smtClean="0">
                <a:solidFill>
                  <a:srgbClr val="C00000"/>
                </a:solidFill>
              </a:rPr>
              <a:t>Vragen ?</a:t>
            </a:r>
            <a:endParaRPr lang="nl-BE" dirty="0">
              <a:solidFill>
                <a:srgbClr val="C00000"/>
              </a:solidFill>
            </a:endParaRP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
        <p:nvSpPr>
          <p:cNvPr id="8" name="Date Placeholder 7"/>
          <p:cNvSpPr>
            <a:spLocks noGrp="1"/>
          </p:cNvSpPr>
          <p:nvPr>
            <p:ph type="dt" sz="half" idx="10"/>
          </p:nvPr>
        </p:nvSpPr>
        <p:spPr/>
        <p:txBody>
          <a:bodyPr/>
          <a:lstStyle/>
          <a:p>
            <a:r>
              <a:rPr lang="fr-FR" smtClean="0"/>
              <a:t>21/02/2018</a:t>
            </a:r>
            <a:endParaRPr lang="fr-BE"/>
          </a:p>
        </p:txBody>
      </p:sp>
      <p:sp>
        <p:nvSpPr>
          <p:cNvPr id="3" name="Slide Number Placeholder 2"/>
          <p:cNvSpPr>
            <a:spLocks noGrp="1"/>
          </p:cNvSpPr>
          <p:nvPr>
            <p:ph type="sldNum" sz="quarter" idx="12"/>
          </p:nvPr>
        </p:nvSpPr>
        <p:spPr/>
        <p:txBody>
          <a:bodyPr/>
          <a:lstStyle/>
          <a:p>
            <a:r>
              <a:rPr lang="fr-BE" smtClean="0"/>
              <a:t>- </a:t>
            </a:r>
            <a:fld id="{30A9230E-FFBB-4CCB-ABD7-198084EDE768}" type="slidenum">
              <a:rPr lang="fr-BE" smtClean="0"/>
              <a:pPr/>
              <a:t>69</a:t>
            </a:fld>
            <a:r>
              <a:rPr lang="fr-BE" smtClean="0"/>
              <a:t> -</a:t>
            </a:r>
            <a:endParaRPr lang="fr-BE" dirty="0"/>
          </a:p>
        </p:txBody>
      </p:sp>
    </p:spTree>
    <p:extLst>
      <p:ext uri="{BB962C8B-B14F-4D97-AF65-F5344CB8AC3E}">
        <p14:creationId xmlns:p14="http://schemas.microsoft.com/office/powerpoint/2010/main" val="117484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fr-BE" dirty="0"/>
          </a:p>
        </p:txBody>
      </p:sp>
      <p:sp>
        <p:nvSpPr>
          <p:cNvPr id="14339" name="Content Placeholder 2"/>
          <p:cNvSpPr>
            <a:spLocks noGrp="1"/>
          </p:cNvSpPr>
          <p:nvPr>
            <p:ph idx="1"/>
          </p:nvPr>
        </p:nvSpPr>
        <p:spPr/>
        <p:txBody>
          <a:bodyPr>
            <a:normAutofit fontScale="92500"/>
          </a:bodyPr>
          <a:lstStyle/>
          <a:p>
            <a:r>
              <a:rPr lang="nl-BE" altLang="en-US" smtClean="0"/>
              <a:t>Principes</a:t>
            </a:r>
          </a:p>
          <a:p>
            <a:pPr lvl="1"/>
            <a:r>
              <a:rPr lang="nl-BE" altLang="en-US" smtClean="0"/>
              <a:t>samenwerking: coalition of the willing</a:t>
            </a:r>
          </a:p>
          <a:p>
            <a:pPr lvl="1"/>
            <a:r>
              <a:rPr lang="nl-BE" altLang="en-US" smtClean="0"/>
              <a:t>betrokkenheid van alle stakeholders</a:t>
            </a:r>
          </a:p>
          <a:p>
            <a:pPr lvl="1"/>
            <a:r>
              <a:rPr lang="nl-BE" altLang="en-US" smtClean="0"/>
              <a:t>responsabilisering van alle stakeholders</a:t>
            </a:r>
          </a:p>
          <a:p>
            <a:pPr lvl="1"/>
            <a:r>
              <a:rPr lang="nl-BE" altLang="en-US" smtClean="0"/>
              <a:t>betrouwbare basisdiensten en business continuity acties</a:t>
            </a:r>
            <a:endParaRPr lang="fr-BE" altLang="en-US" smtClean="0"/>
          </a:p>
          <a:p>
            <a:pPr lvl="1"/>
            <a:r>
              <a:rPr lang="nl-BE" altLang="en-US" smtClean="0"/>
              <a:t>vereenvoudiging waar mogelijk</a:t>
            </a:r>
          </a:p>
          <a:p>
            <a:pPr lvl="1"/>
            <a:r>
              <a:rPr lang="nl-BE" altLang="en-US" smtClean="0"/>
              <a:t>klemtoon op concrete resultaten eerder dan op eeuwigdurende discussies </a:t>
            </a:r>
          </a:p>
          <a:p>
            <a:pPr lvl="1"/>
            <a:r>
              <a:rPr lang="nl-BE" altLang="en-US" smtClean="0"/>
              <a:t>gestage vooruitgang door SMART doelstellingen en actiepunten</a:t>
            </a:r>
          </a:p>
          <a:p>
            <a:pPr lvl="1"/>
            <a:r>
              <a:rPr lang="nl-BE" altLang="en-US" smtClean="0"/>
              <a:t>multidisciplinaire aanpak, miv vorming en financiële aspecten</a:t>
            </a:r>
          </a:p>
          <a:p>
            <a:pPr lvl="1"/>
            <a:r>
              <a:rPr lang="nl-BE" altLang="en-US" smtClean="0"/>
              <a:t>basis voor synergiën noodzakelijk voor een kwalitatief hoogstaande en betaalbare gezondheidszorg</a:t>
            </a:r>
          </a:p>
          <a:p>
            <a:pPr lvl="2"/>
            <a:endParaRPr lang="nl-BE" altLang="en-US" dirty="0" smtClean="0"/>
          </a:p>
        </p:txBody>
      </p:sp>
      <p:sp>
        <p:nvSpPr>
          <p:cNvPr id="6" name="Date Placeholder 5"/>
          <p:cNvSpPr>
            <a:spLocks noGrp="1"/>
          </p:cNvSpPr>
          <p:nvPr>
            <p:ph type="dt" sz="half" idx="2"/>
          </p:nvPr>
        </p:nvSpPr>
        <p:spPr/>
        <p:txBody>
          <a:bodyPr/>
          <a:lstStyle/>
          <a:p>
            <a:r>
              <a:rPr lang="fr-FR" smtClean="0"/>
              <a:t>21/02/2018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2803102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Veranderingsbeheer: Nexus-effect</a:t>
            </a:r>
            <a:endParaRPr lang="nl-BE" dirty="0"/>
          </a:p>
        </p:txBody>
      </p:sp>
      <p:sp>
        <p:nvSpPr>
          <p:cNvPr id="6" name="Date Placeholder 5"/>
          <p:cNvSpPr>
            <a:spLocks noGrp="1"/>
          </p:cNvSpPr>
          <p:nvPr>
            <p:ph type="dt" sz="half" idx="2"/>
          </p:nvPr>
        </p:nvSpPr>
        <p:spPr/>
        <p:txBody>
          <a:bodyPr/>
          <a:lstStyle/>
          <a:p>
            <a:r>
              <a:rPr lang="fr-FR" smtClean="0"/>
              <a:t>21/02/2018</a:t>
            </a:r>
            <a:endParaRPr lang="fr-BE" dirty="0"/>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198" y="1052736"/>
            <a:ext cx="5922138" cy="517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732240" y="5926477"/>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dirty="0">
                <a:latin typeface="Calibri" pitchFamily="34" charset="0"/>
              </a:rPr>
              <a:t>Bron: MIT Sloan</a:t>
            </a:r>
            <a:endParaRPr lang="en-US" altLang="fr-FR" sz="1400" dirty="0">
              <a:latin typeface="Calibri" pitchFamily="34" charset="0"/>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1418283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Detail op www.plan-egezondheid.be</a:t>
            </a:r>
            <a:endParaRPr lang="nl-BE" dirty="0"/>
          </a:p>
        </p:txBody>
      </p:sp>
      <p:sp>
        <p:nvSpPr>
          <p:cNvPr id="16387" name="Content Placeholder 2"/>
          <p:cNvSpPr>
            <a:spLocks noGrp="1"/>
          </p:cNvSpPr>
          <p:nvPr>
            <p:ph idx="1"/>
          </p:nvPr>
        </p:nvSpPr>
        <p:spPr/>
        <p:txBody>
          <a:bodyPr/>
          <a:lstStyle/>
          <a:p>
            <a:endParaRPr lang="en-US" altLang="en-US" smtClean="0"/>
          </a:p>
          <a:p>
            <a:endParaRPr lang="en-US" altLang="en-US" dirty="0" smtClean="0"/>
          </a:p>
        </p:txBody>
      </p:sp>
      <p:sp>
        <p:nvSpPr>
          <p:cNvPr id="6" name="Date Placeholder 5"/>
          <p:cNvSpPr>
            <a:spLocks noGrp="1"/>
          </p:cNvSpPr>
          <p:nvPr>
            <p:ph type="dt" sz="half" idx="2"/>
          </p:nvPr>
        </p:nvSpPr>
        <p:spPr/>
        <p:txBody>
          <a:bodyPr/>
          <a:lstStyle/>
          <a:p>
            <a:r>
              <a:rPr lang="fr-FR" smtClean="0"/>
              <a:t>21/02/2018</a:t>
            </a:r>
            <a:endParaRPr lang="fr-BE" dirty="0"/>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1284329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3365</Words>
  <Application>Microsoft Office PowerPoint</Application>
  <PresentationFormat>Diavoorstelling (4:3)</PresentationFormat>
  <Paragraphs>765</Paragraphs>
  <Slides>69</Slides>
  <Notes>37</Notes>
  <HiddenSlides>0</HiddenSlides>
  <MMClips>0</MMClips>
  <ScaleCrop>false</ScaleCrop>
  <HeadingPairs>
    <vt:vector size="6" baseType="variant">
      <vt:variant>
        <vt:lpstr>Thema</vt:lpstr>
      </vt:variant>
      <vt:variant>
        <vt:i4>4</vt:i4>
      </vt:variant>
      <vt:variant>
        <vt:lpstr>Ingesloten OLE-bronprogramma's</vt:lpstr>
      </vt:variant>
      <vt:variant>
        <vt:i4>1</vt:i4>
      </vt:variant>
      <vt:variant>
        <vt:lpstr>Diatitels</vt:lpstr>
      </vt:variant>
      <vt:variant>
        <vt:i4>69</vt:i4>
      </vt:variant>
    </vt:vector>
  </HeadingPairs>
  <TitlesOfParts>
    <vt:vector size="74" baseType="lpstr">
      <vt:lpstr>Office Theme</vt:lpstr>
      <vt:lpstr>Custom Design</vt:lpstr>
      <vt:lpstr>1_Custom Design</vt:lpstr>
      <vt:lpstr>2_Custom Design</vt:lpstr>
      <vt:lpstr>Worksheet</vt:lpstr>
      <vt:lpstr>eGezondheid in België, nu en in de toekomst</vt:lpstr>
      <vt:lpstr>Het landschap van zorgverstrekkers in België</vt:lpstr>
      <vt:lpstr>Enkele evoluties in de gezondheidszorg</vt:lpstr>
      <vt:lpstr>De voormelde evoluties vereisen …</vt:lpstr>
      <vt:lpstr>Elektronische communicatie bevordert ook …</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Actiepunt 2: ziekenhuis-EPD</vt:lpstr>
      <vt:lpstr>Actiepunt 2: ziekenhuis-EPD</vt:lpstr>
      <vt:lpstr>Actiepunt 2: ziekenhuis-EPD</vt:lpstr>
      <vt:lpstr>Actie 4: Elektronisch voorschrift</vt:lpstr>
      <vt:lpstr>Actie 4: Elektronisch voorschrift</vt:lpstr>
      <vt:lpstr>Acties 5 &amp; 6 : Gegevensdeling</vt:lpstr>
      <vt:lpstr>Hubs &amp; Metahub - Schema</vt:lpstr>
      <vt:lpstr>Hubs &amp; Metahub - Vroeger</vt:lpstr>
      <vt:lpstr>Hubs &amp; Metahub - Vandaag</vt:lpstr>
      <vt:lpstr>Extramurale gegevens: kluizen</vt:lpstr>
      <vt:lpstr>PowerPoint-presentatie</vt:lpstr>
      <vt:lpstr>PowerPoint-presentatie</vt:lpstr>
      <vt:lpstr>Acties 5 &amp; 6 : Hubs &amp; Metahub</vt:lpstr>
      <vt:lpstr>Toegangsmatrix</vt:lpstr>
      <vt:lpstr>Acties 5 &amp; 6 : Gegevensdeling</vt:lpstr>
      <vt:lpstr>Actie10: Toegang tot de gegevens door de patiënt</vt:lpstr>
      <vt:lpstr>Actie10: Toegang tot de gegevens door de patiënt </vt:lpstr>
      <vt:lpstr>Actie10: Toegang tot de gegevens door de patiënt </vt:lpstr>
      <vt:lpstr>Actueel goedgekeurde authenticatiemiddelen</vt:lpstr>
      <vt:lpstr>Actie10: Toegang tot de gegevens door de patiënt </vt:lpstr>
      <vt:lpstr>Actie10: Toegang tot de gegevens door de patiënt </vt:lpstr>
      <vt:lpstr>Actie10: Toegang tot de gegevens door de patiënt </vt:lpstr>
      <vt:lpstr>Actie10: Toegang tot de gegevens door de patiënt </vt:lpstr>
      <vt:lpstr>Actie 15 : Administratieve vereenvoudiging</vt:lpstr>
      <vt:lpstr>Actie 15 : Back2Work</vt:lpstr>
      <vt:lpstr>Actie 15 : Back2Work</vt:lpstr>
      <vt:lpstr>Actie 15 : Back2Work</vt:lpstr>
      <vt:lpstr>Actie 15 : Mult-eMediatt</vt:lpstr>
      <vt:lpstr>Actie 15 : Mult-eMediatt</vt:lpstr>
      <vt:lpstr>Actie 15 : Mult-eMediatt</vt:lpstr>
      <vt:lpstr>Actie 15 : Mult-eMediatt</vt:lpstr>
      <vt:lpstr>Actie 15 : MyCareNet eAttest </vt:lpstr>
      <vt:lpstr>Actie 17: eHealthBox</vt:lpstr>
      <vt:lpstr>Actie 17: eHealthBox</vt:lpstr>
      <vt:lpstr>Actie 17: UPPAD</vt:lpstr>
      <vt:lpstr>Actie 19: Mobile Health</vt:lpstr>
      <vt:lpstr>Actie 19: Mobile Health</vt:lpstr>
      <vt:lpstr>Actie 19: Mobile Health</vt:lpstr>
      <vt:lpstr>Actie 19: Mobile Health</vt:lpstr>
      <vt:lpstr>Roadmap 2.0: Besluit</vt:lpstr>
      <vt:lpstr>Rol &amp; Verantwoordelijkheden van het eHealth-platform </vt:lpstr>
      <vt:lpstr>Doelstellingen eHealth-platform</vt:lpstr>
      <vt:lpstr>10 opdrachten</vt:lpstr>
      <vt:lpstr>10 opdrachten</vt:lpstr>
      <vt:lpstr>10 opdrachten</vt:lpstr>
      <vt:lpstr>Basisarchitectuur</vt:lpstr>
      <vt:lpstr>10 basisdiensten</vt:lpstr>
      <vt:lpstr>BEDANKT!  Vragen ?</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FRRO-XP</cp:lastModifiedBy>
  <cp:revision>144</cp:revision>
  <dcterms:created xsi:type="dcterms:W3CDTF">2017-09-11T11:22:14Z</dcterms:created>
  <dcterms:modified xsi:type="dcterms:W3CDTF">2018-02-24T13:47:23Z</dcterms:modified>
</cp:coreProperties>
</file>