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6" r:id="rId1"/>
    <p:sldMasterId id="2147483711" r:id="rId2"/>
  </p:sldMasterIdLst>
  <p:notesMasterIdLst>
    <p:notesMasterId r:id="rId10"/>
  </p:notesMasterIdLst>
  <p:sldIdLst>
    <p:sldId id="354" r:id="rId3"/>
    <p:sldId id="349" r:id="rId4"/>
    <p:sldId id="351" r:id="rId5"/>
    <p:sldId id="353" r:id="rId6"/>
    <p:sldId id="356" r:id="rId7"/>
    <p:sldId id="357" r:id="rId8"/>
    <p:sldId id="355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  <a:srgbClr val="000000"/>
    <a:srgbClr val="77C9F2"/>
    <a:srgbClr val="90C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61" autoAdjust="0"/>
  </p:normalViewPr>
  <p:slideViewPr>
    <p:cSldViewPr>
      <p:cViewPr varScale="1">
        <p:scale>
          <a:sx n="121" d="100"/>
          <a:sy n="121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0CDFC-4227-4C65-BFFE-606B768D4FEF}" type="datetimeFigureOut">
              <a:rPr lang="fr-BE" smtClean="0"/>
              <a:t>25/01/2018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DF498-6B22-4C23-B9DE-FBD91F7FCCA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039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2BC17D-7774-43FE-987C-7D682A3CD72E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nl-BE" altLang="en-US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4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NL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DF003-9532-45B2-A88B-F94D0FEB7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51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9230E-FFBB-4CCB-ABD7-198084EDE76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044" y="188640"/>
            <a:ext cx="2147112" cy="8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21887"/>
            <a:ext cx="6048672" cy="714825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73427"/>
          </a:xfrm>
        </p:spPr>
        <p:txBody>
          <a:bodyPr/>
          <a:lstStyle>
            <a:lvl1pPr>
              <a:defRPr sz="2400">
                <a:latin typeface="+mn-lt"/>
                <a:cs typeface="Arial" panose="020B0604020202020204" pitchFamily="34" charset="0"/>
              </a:defRPr>
            </a:lvl1pPr>
            <a:lvl2pPr>
              <a:defRPr sz="2000">
                <a:latin typeface="+mn-lt"/>
                <a:cs typeface="Arial" panose="020B0604020202020204" pitchFamily="34" charset="0"/>
              </a:defRPr>
            </a:lvl2pPr>
            <a:lvl3pPr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9230E-FFBB-4CCB-ABD7-198084EDE76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0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9230E-FFBB-4CCB-ABD7-198084EDE76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9230E-FFBB-4CCB-ABD7-198084EDE76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0"/>
          <p:cNvSpPr txBox="1">
            <a:spLocks/>
          </p:cNvSpPr>
          <p:nvPr userDrawn="1"/>
        </p:nvSpPr>
        <p:spPr>
          <a:xfrm>
            <a:off x="663038" y="1150432"/>
            <a:ext cx="4032448" cy="2987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BE" sz="3600" kern="1200" dirty="0" smtClean="0">
                <a:solidFill>
                  <a:srgbClr val="0070C0"/>
                </a:solidFill>
                <a:latin typeface="+mj-lt"/>
                <a:ea typeface="+mj-ea"/>
                <a:cs typeface="Arial" panose="020B0604020202020204" pitchFamily="34" charset="0"/>
              </a:rPr>
              <a:t>BEDANKT! </a:t>
            </a:r>
            <a:br>
              <a:rPr lang="nl-BE" sz="3600" kern="1200" dirty="0" smtClean="0">
                <a:solidFill>
                  <a:srgbClr val="0070C0"/>
                </a:solidFill>
                <a:latin typeface="+mj-lt"/>
                <a:ea typeface="+mj-ea"/>
                <a:cs typeface="Arial" panose="020B0604020202020204" pitchFamily="34" charset="0"/>
              </a:rPr>
            </a:br>
            <a:r>
              <a:rPr lang="nl-BE" sz="3600" kern="1200" dirty="0" smtClean="0">
                <a:solidFill>
                  <a:srgbClr val="0070C0"/>
                </a:solidFill>
                <a:latin typeface="+mj-lt"/>
                <a:ea typeface="+mj-ea"/>
                <a:cs typeface="Arial" panose="020B0604020202020204" pitchFamily="34" charset="0"/>
              </a:rPr>
              <a:t>Vragen ?</a:t>
            </a:r>
            <a:endParaRPr lang="nl-BE" sz="3600" kern="1200" dirty="0">
              <a:solidFill>
                <a:srgbClr val="0070C0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4877591" y="2852936"/>
            <a:ext cx="4268788" cy="2800350"/>
            <a:chOff x="4406900" y="2676525"/>
            <a:chExt cx="4268788" cy="280160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2"/>
            <p:cNvSpPr txBox="1">
              <a:spLocks noChangeArrowheads="1"/>
            </p:cNvSpPr>
            <p:nvPr userDrawn="1"/>
          </p:nvSpPr>
          <p:spPr bwMode="auto">
            <a:xfrm>
              <a:off x="4787900" y="2676525"/>
              <a:ext cx="3887788" cy="280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</a:rPr>
                <a:t>frank.robben@ksz.fgov.be </a:t>
              </a:r>
            </a:p>
            <a:p>
              <a:pPr>
                <a:defRPr/>
              </a:pPr>
              <a:endParaRPr lang="fr-BE" altLang="en-US" sz="1600" dirty="0" smtClean="0">
                <a:latin typeface="+mn-lt"/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  <a:sym typeface="Arial" pitchFamily="34" charset="0"/>
                </a:rPr>
                <a:t>@FrRobben</a:t>
              </a:r>
            </a:p>
            <a:p>
              <a:pPr>
                <a:defRPr/>
              </a:pPr>
              <a:endParaRPr lang="fr-BE" altLang="en-US" sz="1600" dirty="0" smtClean="0">
                <a:latin typeface="+mn-lt"/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  <a:sym typeface="Arial" pitchFamily="34" charset="0"/>
                </a:rPr>
                <a:t>https://www.ehealth.fgov.be</a:t>
              </a: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  <a:sym typeface="Arial" pitchFamily="34" charset="0"/>
                </a:rPr>
                <a:t>https://www.ksz.fgov.be</a:t>
              </a: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  <a:sym typeface="Arial" pitchFamily="34" charset="0"/>
                </a:rPr>
                <a:t>https://www.frankrobben.be</a:t>
              </a:r>
              <a:endParaRPr lang="fr-BE" altLang="en-US" sz="1600" dirty="0" smtClean="0">
                <a:latin typeface="+mn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95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smtClean="0"/>
              <a:t> -</a:t>
            </a:r>
            <a:endParaRPr lang="fr-BE" dirty="0"/>
          </a:p>
        </p:txBody>
      </p:sp>
      <p:sp>
        <p:nvSpPr>
          <p:cNvPr id="6" name="Title 10"/>
          <p:cNvSpPr txBox="1">
            <a:spLocks/>
          </p:cNvSpPr>
          <p:nvPr userDrawn="1"/>
        </p:nvSpPr>
        <p:spPr>
          <a:xfrm>
            <a:off x="663038" y="1150432"/>
            <a:ext cx="4032448" cy="2987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BE" sz="3600" kern="1200" dirty="0" smtClean="0">
                <a:solidFill>
                  <a:srgbClr val="77C9F2"/>
                </a:solidFill>
                <a:latin typeface="+mj-lt"/>
                <a:ea typeface="+mj-ea"/>
                <a:cs typeface="Arial" panose="020B0604020202020204" pitchFamily="34" charset="0"/>
              </a:rPr>
              <a:t>BEDANKT! </a:t>
            </a:r>
            <a:br>
              <a:rPr lang="nl-BE" sz="3600" kern="1200" dirty="0" smtClean="0">
                <a:solidFill>
                  <a:srgbClr val="77C9F2"/>
                </a:solidFill>
                <a:latin typeface="+mj-lt"/>
                <a:ea typeface="+mj-ea"/>
                <a:cs typeface="Arial" panose="020B0604020202020204" pitchFamily="34" charset="0"/>
              </a:rPr>
            </a:br>
            <a:r>
              <a:rPr lang="nl-BE" sz="3600" kern="1200" dirty="0" smtClean="0">
                <a:solidFill>
                  <a:srgbClr val="77C9F2"/>
                </a:solidFill>
                <a:latin typeface="+mj-lt"/>
                <a:ea typeface="+mj-ea"/>
                <a:cs typeface="Arial" panose="020B0604020202020204" pitchFamily="34" charset="0"/>
              </a:rPr>
              <a:t>Vragen ?</a:t>
            </a:r>
            <a:endParaRPr lang="nl-BE" sz="3600" kern="1200" dirty="0">
              <a:solidFill>
                <a:srgbClr val="77C9F2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4877591" y="2852936"/>
            <a:ext cx="4268788" cy="2800350"/>
            <a:chOff x="4406900" y="2676525"/>
            <a:chExt cx="4268788" cy="2801603"/>
          </a:xfrm>
        </p:grpSpPr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2"/>
            <p:cNvSpPr txBox="1">
              <a:spLocks noChangeArrowheads="1"/>
            </p:cNvSpPr>
            <p:nvPr userDrawn="1"/>
          </p:nvSpPr>
          <p:spPr bwMode="auto">
            <a:xfrm>
              <a:off x="4787900" y="2676525"/>
              <a:ext cx="3887788" cy="280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</a:rPr>
                <a:t>frank.robben@ehealth.fgov.be </a:t>
              </a:r>
            </a:p>
            <a:p>
              <a:pPr>
                <a:defRPr/>
              </a:pPr>
              <a:endParaRPr lang="fr-BE" altLang="en-US" sz="1600" dirty="0" smtClean="0">
                <a:latin typeface="+mn-lt"/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  <a:sym typeface="Arial" pitchFamily="34" charset="0"/>
                </a:rPr>
                <a:t>@FrRobben</a:t>
              </a:r>
            </a:p>
            <a:p>
              <a:pPr>
                <a:defRPr/>
              </a:pPr>
              <a:endParaRPr lang="fr-BE" altLang="en-US" sz="1600" dirty="0" smtClean="0">
                <a:latin typeface="+mn-lt"/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  <a:sym typeface="Arial" pitchFamily="34" charset="0"/>
                </a:rPr>
                <a:t>https://www.ehealth.fgov.be</a:t>
              </a: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  <a:sym typeface="Arial" pitchFamily="34" charset="0"/>
                </a:rPr>
                <a:t>https://www.ksz.fgov.be</a:t>
              </a:r>
            </a:p>
            <a:p>
              <a:pPr>
                <a:defRPr/>
              </a:pPr>
              <a:r>
                <a:rPr lang="fr-BE" altLang="en-US" sz="1600" dirty="0" smtClean="0">
                  <a:latin typeface="+mn-lt"/>
                  <a:cs typeface="Arial" pitchFamily="34" charset="0"/>
                  <a:sym typeface="Arial" pitchFamily="34" charset="0"/>
                </a:rPr>
                <a:t>https://www.frankrobben.be</a:t>
              </a:r>
              <a:endParaRPr lang="fr-BE" altLang="en-US" sz="1600" dirty="0" smtClean="0">
                <a:latin typeface="+mn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9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69677"/>
          <a:stretch/>
        </p:blipFill>
        <p:spPr>
          <a:xfrm>
            <a:off x="-4046" y="890026"/>
            <a:ext cx="9144000" cy="6667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140470"/>
            <a:ext cx="6048672" cy="696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4120"/>
            <a:ext cx="8229600" cy="5033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fld id="{30A9230E-FFBB-4CCB-ABD7-198084EDE76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fr-B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</a:t>
            </a:r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04" y="104588"/>
            <a:ext cx="1043881" cy="4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4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7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22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15/01/2018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19050">
            <a:solidFill>
              <a:srgbClr val="77C9F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25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lang="fr-BE" sz="3600" kern="1200" dirty="0">
          <a:solidFill>
            <a:srgbClr val="77C9F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I</a:t>
            </a:r>
            <a:r>
              <a:rPr lang="nl-BE" sz="3600" dirty="0" smtClean="0"/>
              <a:t>ntegratie </a:t>
            </a:r>
            <a:r>
              <a:rPr lang="nl-BE" sz="3600" dirty="0" err="1" smtClean="0"/>
              <a:t>Itsme</a:t>
            </a:r>
            <a:r>
              <a:rPr lang="nl-BE" sz="3600" dirty="0" smtClean="0"/>
              <a:t> in</a:t>
            </a:r>
            <a:br>
              <a:rPr lang="nl-BE" sz="3600" dirty="0" smtClean="0"/>
            </a:br>
            <a:r>
              <a:rPr lang="nl-BE" sz="3600" dirty="0" smtClean="0"/>
              <a:t>Federal </a:t>
            </a:r>
            <a:r>
              <a:rPr lang="nl-BE" sz="3600" dirty="0" err="1" smtClean="0"/>
              <a:t>Authentication</a:t>
            </a:r>
            <a:r>
              <a:rPr lang="nl-BE" sz="3600" dirty="0" smtClean="0"/>
              <a:t> </a:t>
            </a:r>
            <a:r>
              <a:rPr lang="nl-BE" sz="3600" dirty="0" smtClean="0"/>
              <a:t>Service (FAS)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3607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21887"/>
            <a:ext cx="6480720" cy="714825"/>
          </a:xfrm>
        </p:spPr>
        <p:txBody>
          <a:bodyPr>
            <a:noAutofit/>
          </a:bodyPr>
          <a:lstStyle/>
          <a:p>
            <a:r>
              <a:rPr lang="nl-BE" dirty="0" smtClean="0"/>
              <a:t>Beslissing G-Cloud Strategic Board (GCSB)</a:t>
            </a:r>
            <a:endParaRPr lang="nl-BE" dirty="0"/>
          </a:p>
        </p:txBody>
      </p:sp>
      <p:sp>
        <p:nvSpPr>
          <p:cNvPr id="13315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BE" sz="2600" dirty="0" smtClean="0"/>
              <a:t>goedkeuring aan de erkenning van </a:t>
            </a:r>
            <a:r>
              <a:rPr lang="nl-BE" sz="2600" dirty="0" err="1" smtClean="0"/>
              <a:t>Itsme</a:t>
            </a:r>
            <a:r>
              <a:rPr lang="nl-BE" sz="2600" dirty="0" smtClean="0"/>
              <a:t> onder ontbindende voorwaarde dat aantal aandachtspunten worden bevestigd, zoals</a:t>
            </a:r>
          </a:p>
          <a:p>
            <a:pPr lvl="1"/>
            <a:r>
              <a:rPr lang="nl-BE" sz="2200" dirty="0" smtClean="0"/>
              <a:t>geen kosten voor de eindgebruiker van </a:t>
            </a:r>
            <a:r>
              <a:rPr lang="nl-BE" sz="2200" dirty="0" err="1" smtClean="0"/>
              <a:t>Itsme</a:t>
            </a:r>
            <a:r>
              <a:rPr lang="nl-BE" sz="2200" dirty="0" smtClean="0"/>
              <a:t> voor het identificeren bij het gebruik van overheidstoepassingen </a:t>
            </a:r>
          </a:p>
          <a:p>
            <a:pPr lvl="1"/>
            <a:r>
              <a:rPr lang="nl-BE" sz="2200" dirty="0" smtClean="0"/>
              <a:t>geen tussenkomst in de kosten van </a:t>
            </a:r>
            <a:r>
              <a:rPr lang="nl-BE" sz="2200" dirty="0" err="1" smtClean="0"/>
              <a:t>Itsme</a:t>
            </a:r>
            <a:r>
              <a:rPr lang="nl-BE" sz="2200" dirty="0" smtClean="0"/>
              <a:t> voor de onderscheiden aanbieders van overheidstoepassingen waarvoor </a:t>
            </a:r>
            <a:r>
              <a:rPr lang="nl-BE" sz="2200" dirty="0" err="1" smtClean="0"/>
              <a:t>Itsme</a:t>
            </a:r>
            <a:r>
              <a:rPr lang="nl-BE" sz="2200" dirty="0" smtClean="0"/>
              <a:t> gebruikt wordt als authenticatiemiddel; een globale bijdrage is voorzien door de FOD </a:t>
            </a:r>
            <a:r>
              <a:rPr lang="nl-BE" sz="2200" dirty="0" err="1" smtClean="0"/>
              <a:t>Bosa</a:t>
            </a:r>
            <a:endParaRPr lang="nl-BE" sz="2200" dirty="0" smtClean="0"/>
          </a:p>
          <a:p>
            <a:pPr lvl="1"/>
            <a:r>
              <a:rPr lang="nl-BE" sz="2200" dirty="0" smtClean="0"/>
              <a:t>de procedure van registratie van bestaande klanten van de banken wordt verduidelijkt; waar de procedure tot registratie in het verleden niet voldeed aan de vereisten, moet een nieuwe registratie van de klant plaatsvinden</a:t>
            </a:r>
          </a:p>
          <a:p>
            <a:pPr lvl="1"/>
            <a:r>
              <a:rPr lang="nl-BE" sz="2200" dirty="0" smtClean="0"/>
              <a:t>vooraleer effectief in productie te gaan met gebruikers is er duidelijkheid over</a:t>
            </a:r>
          </a:p>
          <a:p>
            <a:pPr lvl="2"/>
            <a:r>
              <a:rPr lang="nl-BE" sz="1900" dirty="0" smtClean="0"/>
              <a:t>een afdoende veiligheid van de aanmaak en van de opslag van de privé-sleutel van de gebruikers</a:t>
            </a:r>
          </a:p>
          <a:p>
            <a:pPr lvl="2"/>
            <a:r>
              <a:rPr lang="nl-BE" sz="1900" dirty="0" smtClean="0"/>
              <a:t>de standaarden die worden gehanteerd voor het houden van de sleutelceremonie en het bewaren van de </a:t>
            </a:r>
            <a:r>
              <a:rPr lang="nl-BE" sz="1900" dirty="0" err="1" smtClean="0"/>
              <a:t>SIM-kaarten</a:t>
            </a:r>
            <a:r>
              <a:rPr lang="nl-BE" sz="1900" dirty="0" smtClean="0"/>
              <a:t> en pincodes</a:t>
            </a:r>
            <a:endParaRPr lang="nl-BE" sz="19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25/01/2018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83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21887"/>
            <a:ext cx="6480720" cy="714825"/>
          </a:xfrm>
        </p:spPr>
        <p:txBody>
          <a:bodyPr>
            <a:noAutofit/>
          </a:bodyPr>
          <a:lstStyle/>
          <a:p>
            <a:r>
              <a:rPr lang="nl-BE" dirty="0"/>
              <a:t>Beslissing G-Cloud Strategic Board (GCSB)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d</a:t>
            </a:r>
            <a:r>
              <a:rPr lang="nl-BE" dirty="0" smtClean="0"/>
              <a:t>e </a:t>
            </a:r>
            <a:r>
              <a:rPr lang="nl-BE" dirty="0"/>
              <a:t>GSCB dringt erop aan dat </a:t>
            </a:r>
            <a:r>
              <a:rPr lang="nl-BE" dirty="0" err="1"/>
              <a:t>Itsme</a:t>
            </a:r>
            <a:r>
              <a:rPr lang="nl-BE" dirty="0"/>
              <a:t> de nodige aandacht blijft besteden aan de gebruiksvriendelijkheid van de </a:t>
            </a:r>
            <a:r>
              <a:rPr lang="nl-BE" dirty="0" smtClean="0"/>
              <a:t>toepassing; bij </a:t>
            </a:r>
            <a:r>
              <a:rPr lang="nl-BE" dirty="0"/>
              <a:t>de </a:t>
            </a:r>
            <a:r>
              <a:rPr lang="nl-BE" dirty="0" err="1"/>
              <a:t>inband</a:t>
            </a:r>
            <a:r>
              <a:rPr lang="nl-BE" dirty="0"/>
              <a:t> procedure zou het aantal clicks ideaal moeten kunnen beperkt worden tot </a:t>
            </a:r>
            <a:r>
              <a:rPr lang="nl-BE" dirty="0" smtClean="0"/>
              <a:t>3</a:t>
            </a:r>
            <a:endParaRPr lang="nl-BE" dirty="0"/>
          </a:p>
          <a:p>
            <a:r>
              <a:rPr lang="nl-BE" dirty="0"/>
              <a:t>d</a:t>
            </a:r>
            <a:r>
              <a:rPr lang="nl-BE" dirty="0" smtClean="0"/>
              <a:t>e </a:t>
            </a:r>
            <a:r>
              <a:rPr lang="nl-BE" dirty="0"/>
              <a:t>GCSB beslist </a:t>
            </a:r>
            <a:r>
              <a:rPr lang="nl-BE" dirty="0" err="1"/>
              <a:t>Itsme</a:t>
            </a:r>
            <a:r>
              <a:rPr lang="nl-BE" dirty="0"/>
              <a:t> binnen de FAS in te delen in veiligheidsniveau </a:t>
            </a:r>
            <a:r>
              <a:rPr lang="nl-BE" dirty="0" smtClean="0"/>
              <a:t>450</a:t>
            </a:r>
          </a:p>
          <a:p>
            <a:r>
              <a:rPr lang="nl-BE" dirty="0"/>
              <a:t>o</a:t>
            </a:r>
            <a:r>
              <a:rPr lang="nl-BE" dirty="0" smtClean="0"/>
              <a:t>ver </a:t>
            </a:r>
            <a:r>
              <a:rPr lang="nl-BE" dirty="0"/>
              <a:t>het veiligheidsniveau in de </a:t>
            </a:r>
            <a:r>
              <a:rPr lang="nl-BE" dirty="0" err="1"/>
              <a:t>eIDAS</a:t>
            </a:r>
            <a:r>
              <a:rPr lang="nl-BE" dirty="0"/>
              <a:t>-classificatie spreekt GCSB zich nu niet </a:t>
            </a:r>
            <a:r>
              <a:rPr lang="nl-BE" dirty="0" smtClean="0"/>
              <a:t>uit</a:t>
            </a:r>
          </a:p>
          <a:p>
            <a:r>
              <a:rPr lang="nl-BE" dirty="0" smtClean="0"/>
              <a:t>over </a:t>
            </a:r>
            <a:r>
              <a:rPr lang="nl-BE" dirty="0"/>
              <a:t>de aanmelding aan de EU en over het eventueel veiligheidsniveau waarin de aanmelding geschiedt zal de GCSB een advies geven na grondige analyse van de </a:t>
            </a:r>
            <a:r>
              <a:rPr lang="nl-BE" dirty="0" smtClean="0"/>
              <a:t>gevolgen </a:t>
            </a:r>
            <a:endParaRPr lang="nl-BE" dirty="0"/>
          </a:p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776864" cy="714825"/>
          </a:xfrm>
        </p:spPr>
        <p:txBody>
          <a:bodyPr>
            <a:noAutofit/>
          </a:bodyPr>
          <a:lstStyle/>
          <a:p>
            <a:r>
              <a:rPr lang="en-GB" dirty="0" err="1" smtClean="0"/>
              <a:t>Beschikbare</a:t>
            </a:r>
            <a:r>
              <a:rPr lang="en-GB" dirty="0" smtClean="0"/>
              <a:t> </a:t>
            </a:r>
            <a:r>
              <a:rPr lang="en-GB" dirty="0" err="1" smtClean="0"/>
              <a:t>authenticatiemiddelen</a:t>
            </a:r>
            <a:r>
              <a:rPr lang="en-GB" dirty="0" smtClean="0"/>
              <a:t> in de FAS</a:t>
            </a:r>
            <a:endParaRPr lang="en-GB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92681"/>
              </p:ext>
            </p:extLst>
          </p:nvPr>
        </p:nvGraphicFramePr>
        <p:xfrm>
          <a:off x="4783535" y="3701696"/>
          <a:ext cx="2592288" cy="7549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99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</a:t>
                      </a:r>
                      <a:br>
                        <a:rPr lang="fr-BE" sz="1400" baseline="0" dirty="0" smtClean="0"/>
                      </a:br>
                      <a:r>
                        <a:rPr lang="fr-BE" sz="1400" baseline="0" dirty="0" smtClean="0"/>
                        <a:t>via SMS, user-id + password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46" y="3768301"/>
            <a:ext cx="501884" cy="59577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514469"/>
              </p:ext>
            </p:extLst>
          </p:nvPr>
        </p:nvGraphicFramePr>
        <p:xfrm>
          <a:off x="2163033" y="5184887"/>
          <a:ext cx="2592288" cy="6759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5905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User-id </a:t>
                      </a:r>
                      <a:r>
                        <a:rPr lang="fr-BE" sz="1400" baseline="0" dirty="0" smtClean="0"/>
                        <a:t>+ password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74" y="5270112"/>
            <a:ext cx="409539" cy="4095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8122" y="5958166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Weak</a:t>
            </a:r>
            <a:endParaRPr lang="nl-BE" dirty="0"/>
          </a:p>
        </p:txBody>
      </p:sp>
      <p:sp>
        <p:nvSpPr>
          <p:cNvPr id="11" name="Up-Down Arrow 10"/>
          <p:cNvSpPr/>
          <p:nvPr/>
        </p:nvSpPr>
        <p:spPr>
          <a:xfrm>
            <a:off x="1384530" y="1376458"/>
            <a:ext cx="288032" cy="448433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53686"/>
              </p:ext>
            </p:extLst>
          </p:nvPr>
        </p:nvGraphicFramePr>
        <p:xfrm>
          <a:off x="2163033" y="4456581"/>
          <a:ext cx="2592288" cy="733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731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 on paper (paper token), user-id + password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1" y="4778840"/>
            <a:ext cx="447602" cy="2754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2661" y="9351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Strong</a:t>
            </a:r>
            <a:endParaRPr lang="nl-BE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065525"/>
              </p:ext>
            </p:extLst>
          </p:nvPr>
        </p:nvGraphicFramePr>
        <p:xfrm>
          <a:off x="2151016" y="1448466"/>
          <a:ext cx="2592288" cy="8101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0161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 anchor="ctr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eID + PIN-code with connected card reader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810058"/>
              </p:ext>
            </p:extLst>
          </p:nvPr>
        </p:nvGraphicFramePr>
        <p:xfrm>
          <a:off x="2178177" y="2252489"/>
          <a:ext cx="2592288" cy="70730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7308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 anchor="ctr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eID + PIN-code</a:t>
                      </a:r>
                      <a:r>
                        <a:rPr lang="fr-BE" sz="1400" baseline="0" dirty="0" smtClean="0"/>
                        <a:t> with wireless card reader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83417"/>
              </p:ext>
            </p:extLst>
          </p:nvPr>
        </p:nvGraphicFramePr>
        <p:xfrm>
          <a:off x="2163033" y="3701582"/>
          <a:ext cx="2592288" cy="75522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522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</a:t>
                      </a:r>
                      <a:br>
                        <a:rPr lang="fr-BE" sz="1400" baseline="0" dirty="0" smtClean="0"/>
                      </a:br>
                      <a:r>
                        <a:rPr lang="fr-BE" sz="1400" baseline="0" dirty="0" smtClean="0"/>
                        <a:t>via mobile app, user-id + password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94" y="1598389"/>
            <a:ext cx="239476" cy="5526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42" y="2342182"/>
            <a:ext cx="270601" cy="5412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58" y="3746739"/>
            <a:ext cx="502632" cy="64440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875350"/>
              </p:ext>
            </p:extLst>
          </p:nvPr>
        </p:nvGraphicFramePr>
        <p:xfrm>
          <a:off x="2159734" y="2964792"/>
          <a:ext cx="2592288" cy="7367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79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SIM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card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with</a:t>
                      </a:r>
                      <a:endParaRPr lang="nl-BE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PIN-code</a:t>
                      </a:r>
                      <a:endParaRPr lang="nl-BE" sz="1400" dirty="0" smtClean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549" y="3027017"/>
            <a:ext cx="565026" cy="5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Korte demo </a:t>
            </a:r>
            <a:r>
              <a:rPr lang="nl-BE" dirty="0" err="1" smtClean="0"/>
              <a:t>Itsme</a:t>
            </a:r>
            <a:r>
              <a:rPr lang="nl-BE" dirty="0" smtClean="0"/>
              <a:t> in </a:t>
            </a:r>
            <a:r>
              <a:rPr lang="nl-BE" dirty="0" smtClean="0"/>
              <a:t>band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Demo in b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0717" y="1003027"/>
            <a:ext cx="306545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1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Korte demo </a:t>
            </a:r>
            <a:r>
              <a:rPr lang="nl-BE" dirty="0" err="1" smtClean="0"/>
              <a:t>Itsme</a:t>
            </a:r>
            <a:r>
              <a:rPr lang="nl-BE" dirty="0" smtClean="0"/>
              <a:t> out </a:t>
            </a:r>
            <a:r>
              <a:rPr lang="nl-BE" dirty="0" smtClean="0"/>
              <a:t>of band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Demo out of b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48196"/>
            <a:ext cx="822617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4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>
                <a:solidFill>
                  <a:prstClr val="black">
                    <a:tint val="75000"/>
                  </a:prstClr>
                </a:solidFill>
              </a:rPr>
              <a:t>25/01/2018</a:t>
            </a:r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308</Words>
  <Application>Microsoft Office PowerPoint</Application>
  <PresentationFormat>On-screen Show (4:3)</PresentationFormat>
  <Paragraphs>36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Office Theme</vt:lpstr>
      <vt:lpstr>1_Custom Design</vt:lpstr>
      <vt:lpstr>Integratie Itsme in Federal Authentication Service (FAS)</vt:lpstr>
      <vt:lpstr>Beslissing G-Cloud Strategic Board (GCSB)</vt:lpstr>
      <vt:lpstr>Beslissing G-Cloud Strategic Board (GCSB)</vt:lpstr>
      <vt:lpstr>Beschikbare authenticatiemiddelen in de FAS</vt:lpstr>
      <vt:lpstr>Korte demo Itsme in band</vt:lpstr>
      <vt:lpstr>Korte demo Itsme out of band</vt:lpstr>
      <vt:lpstr>PowerPoint Presentation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Frank Robben</cp:lastModifiedBy>
  <cp:revision>40</cp:revision>
  <dcterms:created xsi:type="dcterms:W3CDTF">2017-09-11T11:22:14Z</dcterms:created>
  <dcterms:modified xsi:type="dcterms:W3CDTF">2018-01-25T01:31:58Z</dcterms:modified>
</cp:coreProperties>
</file>