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63" r:id="rId3"/>
    <p:sldId id="331" r:id="rId4"/>
    <p:sldId id="264" r:id="rId5"/>
    <p:sldId id="265" r:id="rId6"/>
    <p:sldId id="266" r:id="rId7"/>
    <p:sldId id="332" r:id="rId8"/>
    <p:sldId id="267" r:id="rId9"/>
    <p:sldId id="268" r:id="rId10"/>
    <p:sldId id="269" r:id="rId11"/>
    <p:sldId id="35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58" r:id="rId20"/>
    <p:sldId id="359" r:id="rId21"/>
    <p:sldId id="360" r:id="rId22"/>
    <p:sldId id="361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413" r:id="rId32"/>
    <p:sldId id="414" r:id="rId33"/>
    <p:sldId id="333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62" r:id="rId44"/>
    <p:sldId id="294" r:id="rId45"/>
    <p:sldId id="295" r:id="rId46"/>
    <p:sldId id="296" r:id="rId47"/>
    <p:sldId id="381" r:id="rId48"/>
    <p:sldId id="382" r:id="rId49"/>
    <p:sldId id="383" r:id="rId50"/>
    <p:sldId id="384" r:id="rId51"/>
    <p:sldId id="297" r:id="rId52"/>
    <p:sldId id="298" r:id="rId53"/>
    <p:sldId id="380" r:id="rId54"/>
    <p:sldId id="379" r:id="rId55"/>
    <p:sldId id="299" r:id="rId56"/>
    <p:sldId id="363" r:id="rId57"/>
    <p:sldId id="302" r:id="rId58"/>
    <p:sldId id="303" r:id="rId59"/>
    <p:sldId id="368" r:id="rId60"/>
    <p:sldId id="370" r:id="rId61"/>
    <p:sldId id="371" r:id="rId62"/>
    <p:sldId id="410" r:id="rId63"/>
    <p:sldId id="411" r:id="rId64"/>
    <p:sldId id="369" r:id="rId65"/>
    <p:sldId id="372" r:id="rId66"/>
    <p:sldId id="376" r:id="rId67"/>
    <p:sldId id="373" r:id="rId68"/>
    <p:sldId id="374" r:id="rId69"/>
    <p:sldId id="312" r:id="rId70"/>
    <p:sldId id="313" r:id="rId71"/>
    <p:sldId id="314" r:id="rId72"/>
    <p:sldId id="315" r:id="rId73"/>
    <p:sldId id="316" r:id="rId74"/>
    <p:sldId id="395" r:id="rId75"/>
    <p:sldId id="385" r:id="rId76"/>
    <p:sldId id="396" r:id="rId77"/>
    <p:sldId id="386" r:id="rId78"/>
    <p:sldId id="388" r:id="rId79"/>
    <p:sldId id="389" r:id="rId80"/>
    <p:sldId id="390" r:id="rId81"/>
    <p:sldId id="391" r:id="rId82"/>
    <p:sldId id="392" r:id="rId83"/>
    <p:sldId id="393" r:id="rId84"/>
    <p:sldId id="317" r:id="rId85"/>
    <p:sldId id="335" r:id="rId86"/>
    <p:sldId id="319" r:id="rId87"/>
    <p:sldId id="320" r:id="rId88"/>
    <p:sldId id="321" r:id="rId89"/>
    <p:sldId id="322" r:id="rId90"/>
    <p:sldId id="353" r:id="rId91"/>
    <p:sldId id="354" r:id="rId92"/>
    <p:sldId id="398" r:id="rId93"/>
    <p:sldId id="399" r:id="rId94"/>
    <p:sldId id="401" r:id="rId95"/>
    <p:sldId id="402" r:id="rId96"/>
    <p:sldId id="403" r:id="rId97"/>
    <p:sldId id="404" r:id="rId98"/>
    <p:sldId id="405" r:id="rId99"/>
    <p:sldId id="406" r:id="rId100"/>
    <p:sldId id="408" r:id="rId101"/>
    <p:sldId id="409" r:id="rId102"/>
    <p:sldId id="336" r:id="rId103"/>
    <p:sldId id="323" r:id="rId104"/>
    <p:sldId id="338" r:id="rId105"/>
    <p:sldId id="364" r:id="rId106"/>
    <p:sldId id="365" r:id="rId107"/>
    <p:sldId id="366" r:id="rId108"/>
    <p:sldId id="337" r:id="rId109"/>
    <p:sldId id="378" r:id="rId110"/>
    <p:sldId id="324" r:id="rId111"/>
    <p:sldId id="325" r:id="rId112"/>
    <p:sldId id="346" r:id="rId113"/>
    <p:sldId id="348" r:id="rId114"/>
    <p:sldId id="326" r:id="rId1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E"/>
    <a:srgbClr val="0A78AE"/>
    <a:srgbClr val="0082BE"/>
    <a:srgbClr val="0078AE"/>
    <a:srgbClr val="0087BE"/>
    <a:srgbClr val="0082B8"/>
    <a:srgbClr val="0078B2"/>
    <a:srgbClr val="0082B4"/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en\Documenten%20website\Uitgewisselde%20berich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'[Uitgewisselde berichten.xlsx]Sheet1'!$A$1:$A$7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'[Uitgewisselde berichten.xlsx]Sheet1'!$B$1:$B$7</c:f>
              <c:numCache>
                <c:formatCode>General</c:formatCode>
                <c:ptCount val="7"/>
                <c:pt idx="0">
                  <c:v>722.55194400000005</c:v>
                </c:pt>
                <c:pt idx="1">
                  <c:v>784.05499599999996</c:v>
                </c:pt>
                <c:pt idx="2">
                  <c:v>945.51228600000002</c:v>
                </c:pt>
                <c:pt idx="3">
                  <c:v>1005.868869</c:v>
                </c:pt>
                <c:pt idx="4">
                  <c:v>1072.5498259999999</c:v>
                </c:pt>
                <c:pt idx="5">
                  <c:v>1109.5771130000001</c:v>
                </c:pt>
                <c:pt idx="6">
                  <c:v>1116.728304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83-4EDE-8D58-54A3B413A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175936"/>
        <c:axId val="134402432"/>
      </c:lineChart>
      <c:catAx>
        <c:axId val="1331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402432"/>
        <c:crosses val="autoZero"/>
        <c:auto val="1"/>
        <c:lblAlgn val="ctr"/>
        <c:lblOffset val="100"/>
        <c:noMultiLvlLbl val="0"/>
      </c:catAx>
      <c:valAx>
        <c:axId val="134402432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1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Coördinatie van elektronische deelprocessen</a:t>
          </a:r>
          <a:endParaRPr lang="nl-BE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Portaal </a:t>
          </a:r>
          <a:endParaRPr lang="nl-BE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t>Geïntegreerd gebruikers- en toegangsbeheer</a:t>
          </a:r>
          <a:endParaRPr lang="nl-BE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Beheer van loggings</a:t>
          </a:r>
          <a:endParaRPr lang="nl-BE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t>Systeem voor end-to-end vercijfering</a:t>
          </a:r>
          <a:endParaRPr lang="nl-BE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t>eHealthBox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t>Codering en anonimisering</a:t>
          </a:r>
          <a:endParaRPr lang="nl-BE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t>Raadpleging van het Rijksregister en van de KSZ-registers</a:t>
          </a:r>
          <a:endParaRPr lang="nl-BE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t>Verwijzingsrepertorium (metahub)</a:t>
          </a:r>
          <a:endParaRPr lang="nl-BE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0F695A6-B511-4436-8834-66CD64520093}" type="presOf" srcId="{DE482DF0-5C86-4767-9CE5-54725DF28573}" destId="{4F50CB91-2850-4662-936D-F5CF85EB32D2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04D2B494-7C1C-406C-8686-3C6C1D2D130B}" type="presOf" srcId="{66800CA2-1263-488B-9901-BF5AA9A26379}" destId="{22C56DC3-2158-416C-A2CA-0A41276F6E72}" srcOrd="0" destOrd="0" presId="urn:microsoft.com/office/officeart/2008/layout/PictureStrips"/>
    <dgm:cxn modelId="{1EE82409-74F3-422C-BCE5-3B5922A10F58}" type="presOf" srcId="{F9B22A10-E2AD-420E-86FD-C6A619FB34C3}" destId="{610D24CD-EC64-4585-8806-7B24163BBCA5}" srcOrd="0" destOrd="0" presId="urn:microsoft.com/office/officeart/2008/layout/PictureStrips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8120D8C4-4DE7-4B40-AF62-7B5A71D872B7}" type="presOf" srcId="{3069D4A7-A9EB-432B-8415-5BE83922B144}" destId="{9C5C0C8B-F255-4694-B3C6-8BE7DBC5F7E5}" srcOrd="0" destOrd="0" presId="urn:microsoft.com/office/officeart/2008/layout/PictureStrips"/>
    <dgm:cxn modelId="{025AD541-306D-4745-8BF9-6B81600C97CF}" type="presOf" srcId="{D1B0C0D0-7AB7-487B-ADF8-3BB3DD4E9EE7}" destId="{9E029134-162C-442E-A062-F55ADB999C33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2984D9DF-1236-479B-B37C-1B0A67EC5F52}" type="presOf" srcId="{AE2357B3-F8D1-4E13-B807-E393E9FC5539}" destId="{DC5DD086-89E5-4CD9-B1D2-0E7FF2C522A2}" srcOrd="0" destOrd="0" presId="urn:microsoft.com/office/officeart/2008/layout/PictureStrips"/>
    <dgm:cxn modelId="{3748DC22-77C8-4480-8F85-F959FCD6C9B3}" type="presOf" srcId="{53250AAA-89D6-4377-B3C0-0E5BF972A3C0}" destId="{411BB13E-A3FD-42F9-8D3A-DD2DDC4A3516}" srcOrd="0" destOrd="0" presId="urn:microsoft.com/office/officeart/2008/layout/PictureStrips"/>
    <dgm:cxn modelId="{A593484D-173D-4CCB-A1D5-AD406BE705B1}" type="presOf" srcId="{426C232F-332D-4FF2-A820-7A068898BF0D}" destId="{A9AE0183-4578-4303-9373-BBB0DAF179FE}" srcOrd="0" destOrd="0" presId="urn:microsoft.com/office/officeart/2008/layout/PictureStrips"/>
    <dgm:cxn modelId="{4DA0BCE8-0EE8-409C-A6A7-DE72575F0EB5}" type="presOf" srcId="{E7919EDD-7680-4985-B198-1CBB0F9E96AC}" destId="{7A8D609C-F894-4686-8594-F633FD78C201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08E89A55-C80D-4368-BA2C-371E36B7F69A}" type="presOf" srcId="{ADE4E262-EB9E-448C-8B46-6B6521E6B92F}" destId="{E0757731-3698-433B-8E7C-2EB749869931}" srcOrd="0" destOrd="0" presId="urn:microsoft.com/office/officeart/2008/layout/PictureStrips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48217B09-F10B-4152-87BE-D5A110D10AAB}" type="presOf" srcId="{81FDCA61-7A32-4339-89E8-DD3704FB86F4}" destId="{6F6ACCCA-7573-4F27-BB76-D1BFA52EAEE3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8757C7F4-D269-4EDA-90BD-E41BA93A58A7}" type="presParOf" srcId="{9E029134-162C-442E-A062-F55ADB999C33}" destId="{60E777AF-AE30-4678-946F-1FF94928EBDC}" srcOrd="0" destOrd="0" presId="urn:microsoft.com/office/officeart/2008/layout/PictureStrips"/>
    <dgm:cxn modelId="{D6727430-83A6-49DE-B304-54DEABAFC1FF}" type="presParOf" srcId="{60E777AF-AE30-4678-946F-1FF94928EBDC}" destId="{7A8D609C-F894-4686-8594-F633FD78C201}" srcOrd="0" destOrd="0" presId="urn:microsoft.com/office/officeart/2008/layout/PictureStrips"/>
    <dgm:cxn modelId="{63817527-54A5-41BF-AA59-5152A90CAC6D}" type="presParOf" srcId="{60E777AF-AE30-4678-946F-1FF94928EBDC}" destId="{8B00EC11-24E0-4E0C-8101-DB576F31F9D2}" srcOrd="1" destOrd="0" presId="urn:microsoft.com/office/officeart/2008/layout/PictureStrips"/>
    <dgm:cxn modelId="{8DEC3142-CA1A-4D1F-8931-9E87BA26715E}" type="presParOf" srcId="{9E029134-162C-442E-A062-F55ADB999C33}" destId="{7105A6FE-D318-4A98-A922-671C581530DC}" srcOrd="1" destOrd="0" presId="urn:microsoft.com/office/officeart/2008/layout/PictureStrips"/>
    <dgm:cxn modelId="{3A2F61BC-71AE-4D45-9E8E-E612EFD48938}" type="presParOf" srcId="{9E029134-162C-442E-A062-F55ADB999C33}" destId="{85CFEB57-FC52-4321-A97D-3211B5D63D4D}" srcOrd="2" destOrd="0" presId="urn:microsoft.com/office/officeart/2008/layout/PictureStrips"/>
    <dgm:cxn modelId="{363FBD5A-1148-44FE-9E3C-7F6F2EDCCDC5}" type="presParOf" srcId="{85CFEB57-FC52-4321-A97D-3211B5D63D4D}" destId="{A9AE0183-4578-4303-9373-BBB0DAF179FE}" srcOrd="0" destOrd="0" presId="urn:microsoft.com/office/officeart/2008/layout/PictureStrips"/>
    <dgm:cxn modelId="{60825100-00B5-4076-8961-E730DC4C378E}" type="presParOf" srcId="{85CFEB57-FC52-4321-A97D-3211B5D63D4D}" destId="{17BB8C5E-ACC5-4AEA-AC3B-15C53CC548C0}" srcOrd="1" destOrd="0" presId="urn:microsoft.com/office/officeart/2008/layout/PictureStrips"/>
    <dgm:cxn modelId="{CAF28DA8-153A-4F53-98B4-CA623F8385D0}" type="presParOf" srcId="{9E029134-162C-442E-A062-F55ADB999C33}" destId="{3DF2FDF0-8F29-4351-969E-A1025413C53F}" srcOrd="3" destOrd="0" presId="urn:microsoft.com/office/officeart/2008/layout/PictureStrips"/>
    <dgm:cxn modelId="{D377E646-5CEC-4525-B939-6A2A9C0D3F2F}" type="presParOf" srcId="{9E029134-162C-442E-A062-F55ADB999C33}" destId="{51949F69-36F9-42ED-A197-4A357D3FCC84}" srcOrd="4" destOrd="0" presId="urn:microsoft.com/office/officeart/2008/layout/PictureStrips"/>
    <dgm:cxn modelId="{0A3CDB3A-D116-4D4C-9177-8FD46D8559A6}" type="presParOf" srcId="{51949F69-36F9-42ED-A197-4A357D3FCC84}" destId="{DC5DD086-89E5-4CD9-B1D2-0E7FF2C522A2}" srcOrd="0" destOrd="0" presId="urn:microsoft.com/office/officeart/2008/layout/PictureStrips"/>
    <dgm:cxn modelId="{F8D7F0CD-98BE-4943-A3C1-5B6C85AE412D}" type="presParOf" srcId="{51949F69-36F9-42ED-A197-4A357D3FCC84}" destId="{DEDE190B-7605-44A7-B19B-482157C4ED09}" srcOrd="1" destOrd="0" presId="urn:microsoft.com/office/officeart/2008/layout/PictureStrips"/>
    <dgm:cxn modelId="{F394271D-A027-452F-ACFA-60439A44E89F}" type="presParOf" srcId="{9E029134-162C-442E-A062-F55ADB999C33}" destId="{800A896D-7DD0-4D28-BE08-D3B8F3F2A8C6}" srcOrd="5" destOrd="0" presId="urn:microsoft.com/office/officeart/2008/layout/PictureStrips"/>
    <dgm:cxn modelId="{73A4FA88-94F3-4172-8DEE-25CD1E437FCD}" type="presParOf" srcId="{9E029134-162C-442E-A062-F55ADB999C33}" destId="{09DCF082-D387-4036-A517-A57508B9F296}" srcOrd="6" destOrd="0" presId="urn:microsoft.com/office/officeart/2008/layout/PictureStrips"/>
    <dgm:cxn modelId="{55AB71B9-E4FD-4296-8E49-89D3E8C9E6A5}" type="presParOf" srcId="{09DCF082-D387-4036-A517-A57508B9F296}" destId="{6F6ACCCA-7573-4F27-BB76-D1BFA52EAEE3}" srcOrd="0" destOrd="0" presId="urn:microsoft.com/office/officeart/2008/layout/PictureStrips"/>
    <dgm:cxn modelId="{27A2E40F-D0B0-45AC-874F-A3FF8759DDA7}" type="presParOf" srcId="{09DCF082-D387-4036-A517-A57508B9F296}" destId="{F94043AE-FBAE-4418-8D10-10B1481C95AF}" srcOrd="1" destOrd="0" presId="urn:microsoft.com/office/officeart/2008/layout/PictureStrips"/>
    <dgm:cxn modelId="{1D67A16E-A281-4E7C-9564-C435E7401189}" type="presParOf" srcId="{9E029134-162C-442E-A062-F55ADB999C33}" destId="{2F838AD4-66C5-4737-8D8D-66F3281C6FE1}" srcOrd="7" destOrd="0" presId="urn:microsoft.com/office/officeart/2008/layout/PictureStrips"/>
    <dgm:cxn modelId="{E257133D-2BAB-455C-87A6-5B7E58429192}" type="presParOf" srcId="{9E029134-162C-442E-A062-F55ADB999C33}" destId="{0F749A16-F5F6-45E8-9E08-2382EA901724}" srcOrd="8" destOrd="0" presId="urn:microsoft.com/office/officeart/2008/layout/PictureStrips"/>
    <dgm:cxn modelId="{D765BA6A-79C9-4AFC-B166-71E1950E7121}" type="presParOf" srcId="{0F749A16-F5F6-45E8-9E08-2382EA901724}" destId="{610D24CD-EC64-4585-8806-7B24163BBCA5}" srcOrd="0" destOrd="0" presId="urn:microsoft.com/office/officeart/2008/layout/PictureStrips"/>
    <dgm:cxn modelId="{4435140D-BE4D-4379-8CD9-34303F88200B}" type="presParOf" srcId="{0F749A16-F5F6-45E8-9E08-2382EA901724}" destId="{1D377189-38FA-44FB-9886-A25D865375A4}" srcOrd="1" destOrd="0" presId="urn:microsoft.com/office/officeart/2008/layout/PictureStrips"/>
    <dgm:cxn modelId="{A4FB6774-BEEA-4606-9F75-DDCC1380530F}" type="presParOf" srcId="{9E029134-162C-442E-A062-F55ADB999C33}" destId="{D0690CA7-5AC0-41CF-B946-24781BCFD1A5}" srcOrd="9" destOrd="0" presId="urn:microsoft.com/office/officeart/2008/layout/PictureStrips"/>
    <dgm:cxn modelId="{788BC5DC-6662-4E5B-9A2C-A4FFD3290A20}" type="presParOf" srcId="{9E029134-162C-442E-A062-F55ADB999C33}" destId="{B7B3EDE5-7630-4030-822E-F5E4C9706E85}" srcOrd="10" destOrd="0" presId="urn:microsoft.com/office/officeart/2008/layout/PictureStrips"/>
    <dgm:cxn modelId="{DDC7F19D-DE15-4815-821E-3B90E848DD2C}" type="presParOf" srcId="{B7B3EDE5-7630-4030-822E-F5E4C9706E85}" destId="{4F50CB91-2850-4662-936D-F5CF85EB32D2}" srcOrd="0" destOrd="0" presId="urn:microsoft.com/office/officeart/2008/layout/PictureStrips"/>
    <dgm:cxn modelId="{2CECBF4D-6B48-4661-A29F-EBEC5607D5F3}" type="presParOf" srcId="{B7B3EDE5-7630-4030-822E-F5E4C9706E85}" destId="{82E38FB2-A96C-4D7A-A866-6D7BE57189A0}" srcOrd="1" destOrd="0" presId="urn:microsoft.com/office/officeart/2008/layout/PictureStrips"/>
    <dgm:cxn modelId="{9FCC724D-DBBE-410C-9A6C-FC02E7F5095A}" type="presParOf" srcId="{9E029134-162C-442E-A062-F55ADB999C33}" destId="{FFADA039-4E63-4656-B69A-9CDE6DF7D22E}" srcOrd="11" destOrd="0" presId="urn:microsoft.com/office/officeart/2008/layout/PictureStrips"/>
    <dgm:cxn modelId="{106D2A3D-CC40-498F-9A2B-5A6DAE5145FB}" type="presParOf" srcId="{9E029134-162C-442E-A062-F55ADB999C33}" destId="{617E62FE-8B7F-4345-A007-B8285279A613}" srcOrd="12" destOrd="0" presId="urn:microsoft.com/office/officeart/2008/layout/PictureStrips"/>
    <dgm:cxn modelId="{2657B74E-2E15-471F-B9A6-5A602E1E2D9F}" type="presParOf" srcId="{617E62FE-8B7F-4345-A007-B8285279A613}" destId="{9C5C0C8B-F255-4694-B3C6-8BE7DBC5F7E5}" srcOrd="0" destOrd="0" presId="urn:microsoft.com/office/officeart/2008/layout/PictureStrips"/>
    <dgm:cxn modelId="{C787388A-6354-4AE8-87B4-E55DE3A868B4}" type="presParOf" srcId="{617E62FE-8B7F-4345-A007-B8285279A613}" destId="{A9E14B50-194E-4A93-B9D9-20BB56D81973}" srcOrd="1" destOrd="0" presId="urn:microsoft.com/office/officeart/2008/layout/PictureStrips"/>
    <dgm:cxn modelId="{FA18E126-3378-46B4-9E47-1C0F69898EDF}" type="presParOf" srcId="{9E029134-162C-442E-A062-F55ADB999C33}" destId="{CC5C64CB-AB52-41A1-B231-D8699C0C625F}" srcOrd="13" destOrd="0" presId="urn:microsoft.com/office/officeart/2008/layout/PictureStrips"/>
    <dgm:cxn modelId="{520688BC-51E1-4AB4-97A5-134176CDA780}" type="presParOf" srcId="{9E029134-162C-442E-A062-F55ADB999C33}" destId="{F8E94CFA-B945-48E5-BE10-370DD69F16A4}" srcOrd="14" destOrd="0" presId="urn:microsoft.com/office/officeart/2008/layout/PictureStrips"/>
    <dgm:cxn modelId="{45D183DF-18DB-437E-BCAE-B28FE559B222}" type="presParOf" srcId="{F8E94CFA-B945-48E5-BE10-370DD69F16A4}" destId="{411BB13E-A3FD-42F9-8D3A-DD2DDC4A3516}" srcOrd="0" destOrd="0" presId="urn:microsoft.com/office/officeart/2008/layout/PictureStrips"/>
    <dgm:cxn modelId="{A3071879-E916-4102-9963-0DDD07509E35}" type="presParOf" srcId="{F8E94CFA-B945-48E5-BE10-370DD69F16A4}" destId="{70C2EA1E-D7DB-4E74-806D-4590DBE781A3}" srcOrd="1" destOrd="0" presId="urn:microsoft.com/office/officeart/2008/layout/PictureStrips"/>
    <dgm:cxn modelId="{CD41B812-0461-4EC5-BA35-646A56484DB2}" type="presParOf" srcId="{9E029134-162C-442E-A062-F55ADB999C33}" destId="{B6819F3B-727A-4EDF-BC16-FDFFBB563868}" srcOrd="15" destOrd="0" presId="urn:microsoft.com/office/officeart/2008/layout/PictureStrips"/>
    <dgm:cxn modelId="{60628B0E-723C-4EE4-8B2A-EAAF5A324436}" type="presParOf" srcId="{9E029134-162C-442E-A062-F55ADB999C33}" destId="{BB272E9F-26C5-4655-93E5-F3616BF119CC}" srcOrd="16" destOrd="0" presId="urn:microsoft.com/office/officeart/2008/layout/PictureStrips"/>
    <dgm:cxn modelId="{6973A633-1CB9-463E-81AB-792D2C09BDCB}" type="presParOf" srcId="{BB272E9F-26C5-4655-93E5-F3616BF119CC}" destId="{E0757731-3698-433B-8E7C-2EB749869931}" srcOrd="0" destOrd="0" presId="urn:microsoft.com/office/officeart/2008/layout/PictureStrips"/>
    <dgm:cxn modelId="{1BC75A52-EF09-463D-B6DA-771C6B0BF7AA}" type="presParOf" srcId="{BB272E9F-26C5-4655-93E5-F3616BF119CC}" destId="{139FD9EA-3509-4D4C-98D4-BC741BA871D8}" srcOrd="1" destOrd="0" presId="urn:microsoft.com/office/officeart/2008/layout/PictureStrips"/>
    <dgm:cxn modelId="{CFC7A5D1-384A-47C7-84DC-DD1BC72B1CEC}" type="presParOf" srcId="{9E029134-162C-442E-A062-F55ADB999C33}" destId="{979B97D2-0F97-437F-8686-ABD1B910F38F}" srcOrd="17" destOrd="0" presId="urn:microsoft.com/office/officeart/2008/layout/PictureStrips"/>
    <dgm:cxn modelId="{BE94159F-2215-4102-8102-0949ACF4826E}" type="presParOf" srcId="{9E029134-162C-442E-A062-F55ADB999C33}" destId="{0216C3D0-FCC6-4B0C-AA10-7E78E85A1DE2}" srcOrd="18" destOrd="0" presId="urn:microsoft.com/office/officeart/2008/layout/PictureStrips"/>
    <dgm:cxn modelId="{8D143475-9504-456E-81F4-F137855F482F}" type="presParOf" srcId="{0216C3D0-FCC6-4B0C-AA10-7E78E85A1DE2}" destId="{22C56DC3-2158-416C-A2CA-0A41276F6E72}" srcOrd="0" destOrd="0" presId="urn:microsoft.com/office/officeart/2008/layout/PictureStrips"/>
    <dgm:cxn modelId="{16C4D358-7B53-4600-BAD1-6B5E38E62DA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E70E2-86EC-42A2-BB8B-18391CE72235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BE"/>
        </a:p>
      </dgm:t>
    </dgm:pt>
    <dgm:pt modelId="{8C6574DE-6828-4153-98CD-20B89F7A136A}">
      <dgm:prSet phldrT="[Text]"/>
      <dgm:spPr>
        <a:solidFill>
          <a:srgbClr val="0082B4"/>
        </a:solidFill>
      </dgm:spPr>
      <dgm:t>
        <a:bodyPr/>
        <a:lstStyle/>
        <a:p>
          <a:r>
            <a:rPr lang="nl-BE" dirty="0" err="1" smtClean="0"/>
            <a:t>Governance</a:t>
          </a:r>
          <a:r>
            <a:rPr lang="nl-BE" dirty="0" smtClean="0"/>
            <a:t> door stakeholders</a:t>
          </a:r>
          <a:endParaRPr lang="fr-BE" dirty="0"/>
        </a:p>
      </dgm:t>
    </dgm:pt>
    <dgm:pt modelId="{88326B70-7B6C-49F7-972F-A2F460418F55}" type="parTrans" cxnId="{C5630A1E-1E2C-4A63-9C70-FA8F84AEE883}">
      <dgm:prSet/>
      <dgm:spPr/>
      <dgm:t>
        <a:bodyPr/>
        <a:lstStyle/>
        <a:p>
          <a:endParaRPr lang="fr-BE"/>
        </a:p>
      </dgm:t>
    </dgm:pt>
    <dgm:pt modelId="{20C83D99-F59A-4F7F-A1D3-180936A27E93}" type="sibTrans" cxnId="{C5630A1E-1E2C-4A63-9C70-FA8F84AEE883}">
      <dgm:prSet/>
      <dgm:spPr>
        <a:solidFill>
          <a:srgbClr val="0078B2">
            <a:alpha val="36000"/>
          </a:srgbClr>
        </a:solidFill>
      </dgm:spPr>
      <dgm:t>
        <a:bodyPr/>
        <a:lstStyle/>
        <a:p>
          <a:endParaRPr lang="fr-BE"/>
        </a:p>
      </dgm:t>
    </dgm:pt>
    <dgm:pt modelId="{2732061F-60D4-4AAC-BF06-565455037875}">
      <dgm:prSet phldrT="[Text]"/>
      <dgm:spPr>
        <a:solidFill>
          <a:srgbClr val="0082B4">
            <a:alpha val="80000"/>
          </a:srgbClr>
        </a:solidFill>
      </dgm:spPr>
      <dgm:t>
        <a:bodyPr/>
        <a:lstStyle/>
        <a:p>
          <a:r>
            <a:rPr lang="nl-BE" dirty="0" smtClean="0"/>
            <a:t>Ketenproces-optimalisatie</a:t>
          </a:r>
          <a:endParaRPr lang="fr-BE" dirty="0"/>
        </a:p>
      </dgm:t>
    </dgm:pt>
    <dgm:pt modelId="{585A1A77-DB41-4BF4-8992-1464D0316A6E}" type="parTrans" cxnId="{B105418D-4E1E-47D3-B03E-F301CD0F78D2}">
      <dgm:prSet/>
      <dgm:spPr/>
      <dgm:t>
        <a:bodyPr/>
        <a:lstStyle/>
        <a:p>
          <a:endParaRPr lang="fr-BE"/>
        </a:p>
      </dgm:t>
    </dgm:pt>
    <dgm:pt modelId="{71405F9A-273A-4D9C-91F3-EE7366A9FB3A}" type="sibTrans" cxnId="{B105418D-4E1E-47D3-B03E-F301CD0F78D2}">
      <dgm:prSet/>
      <dgm:spPr/>
      <dgm:t>
        <a:bodyPr/>
        <a:lstStyle/>
        <a:p>
          <a:endParaRPr lang="fr-BE"/>
        </a:p>
      </dgm:t>
    </dgm:pt>
    <dgm:pt modelId="{001419BD-3FBB-4C19-A8F9-39644EFC0419}">
      <dgm:prSet phldrT="[Text]"/>
      <dgm:spPr>
        <a:solidFill>
          <a:srgbClr val="0082B4">
            <a:alpha val="95000"/>
          </a:srgbClr>
        </a:solidFill>
      </dgm:spPr>
      <dgm:t>
        <a:bodyPr/>
        <a:lstStyle/>
        <a:p>
          <a:r>
            <a:rPr lang="nl-BE" dirty="0" smtClean="0"/>
            <a:t>Regelmatige oplevering</a:t>
          </a:r>
          <a:endParaRPr lang="fr-BE" dirty="0"/>
        </a:p>
      </dgm:t>
    </dgm:pt>
    <dgm:pt modelId="{E6DB788C-925E-4DD8-ABF9-3D1A43F70C66}" type="parTrans" cxnId="{13615A77-D408-4F8F-BE1E-E3FE8E2103B3}">
      <dgm:prSet/>
      <dgm:spPr/>
      <dgm:t>
        <a:bodyPr/>
        <a:lstStyle/>
        <a:p>
          <a:endParaRPr lang="fr-BE"/>
        </a:p>
      </dgm:t>
    </dgm:pt>
    <dgm:pt modelId="{5C4AC055-5C93-4001-844D-7B260E9F594E}" type="sibTrans" cxnId="{13615A77-D408-4F8F-BE1E-E3FE8E2103B3}">
      <dgm:prSet/>
      <dgm:spPr/>
      <dgm:t>
        <a:bodyPr/>
        <a:lstStyle/>
        <a:p>
          <a:endParaRPr lang="fr-BE"/>
        </a:p>
      </dgm:t>
    </dgm:pt>
    <dgm:pt modelId="{4B2C8B4D-587B-45C2-8D94-646F991A374E}">
      <dgm:prSet phldrT="[Text]"/>
      <dgm:spPr>
        <a:solidFill>
          <a:srgbClr val="0082B4">
            <a:alpha val="95000"/>
          </a:srgbClr>
        </a:solidFill>
      </dgm:spPr>
      <dgm:t>
        <a:bodyPr/>
        <a:lstStyle/>
        <a:p>
          <a:r>
            <a:rPr lang="nl-BE" dirty="0" smtClean="0"/>
            <a:t>Naleving gezonde basisprincipes</a:t>
          </a:r>
          <a:endParaRPr lang="fr-BE" dirty="0"/>
        </a:p>
      </dgm:t>
    </dgm:pt>
    <dgm:pt modelId="{F641FFA5-28B2-49D4-8058-2D705888E635}" type="parTrans" cxnId="{EAD68845-9C8F-4EA2-89CA-941D90BA2BB7}">
      <dgm:prSet/>
      <dgm:spPr/>
      <dgm:t>
        <a:bodyPr/>
        <a:lstStyle/>
        <a:p>
          <a:endParaRPr lang="fr-BE"/>
        </a:p>
      </dgm:t>
    </dgm:pt>
    <dgm:pt modelId="{6C5D16FF-009D-43F9-9964-696040C3031D}" type="sibTrans" cxnId="{EAD68845-9C8F-4EA2-89CA-941D90BA2BB7}">
      <dgm:prSet/>
      <dgm:spPr/>
      <dgm:t>
        <a:bodyPr/>
        <a:lstStyle/>
        <a:p>
          <a:endParaRPr lang="fr-BE"/>
        </a:p>
      </dgm:t>
    </dgm:pt>
    <dgm:pt modelId="{EC4453AB-9E27-4059-A6F8-485C244890E7}">
      <dgm:prSet phldrT="[Text]"/>
      <dgm:spPr>
        <a:solidFill>
          <a:srgbClr val="0082B4">
            <a:alpha val="90000"/>
          </a:srgbClr>
        </a:solidFill>
      </dgm:spPr>
      <dgm:t>
        <a:bodyPr/>
        <a:lstStyle/>
        <a:p>
          <a:r>
            <a:rPr lang="nl-BE" dirty="0" smtClean="0"/>
            <a:t>Aandacht voor </a:t>
          </a:r>
          <a:r>
            <a:rPr lang="nl-BE" dirty="0" err="1" smtClean="0"/>
            <a:t>synergieën</a:t>
          </a:r>
          <a:endParaRPr lang="fr-BE" dirty="0"/>
        </a:p>
      </dgm:t>
    </dgm:pt>
    <dgm:pt modelId="{BA16BABA-4DB0-4778-B657-01135AB7B0F8}" type="parTrans" cxnId="{43742492-E77F-4E3B-B731-D453382382A9}">
      <dgm:prSet/>
      <dgm:spPr/>
      <dgm:t>
        <a:bodyPr/>
        <a:lstStyle/>
        <a:p>
          <a:endParaRPr lang="fr-BE"/>
        </a:p>
      </dgm:t>
    </dgm:pt>
    <dgm:pt modelId="{A8074C22-54F3-4960-9D86-643AFCB6A58F}" type="sibTrans" cxnId="{43742492-E77F-4E3B-B731-D453382382A9}">
      <dgm:prSet/>
      <dgm:spPr/>
      <dgm:t>
        <a:bodyPr/>
        <a:lstStyle/>
        <a:p>
          <a:endParaRPr lang="fr-BE"/>
        </a:p>
      </dgm:t>
    </dgm:pt>
    <dgm:pt modelId="{741727A4-E823-480F-A668-3C5F21F6B192}">
      <dgm:prSet phldrT="[Text]"/>
      <dgm:spPr>
        <a:solidFill>
          <a:srgbClr val="0082B4">
            <a:alpha val="80000"/>
          </a:srgbClr>
        </a:solidFill>
      </dgm:spPr>
      <dgm:t>
        <a:bodyPr/>
        <a:lstStyle/>
        <a:p>
          <a:r>
            <a:rPr lang="nl-BE" dirty="0" smtClean="0"/>
            <a:t>Goede ICT-architectuur</a:t>
          </a:r>
          <a:endParaRPr lang="fr-BE" dirty="0"/>
        </a:p>
      </dgm:t>
    </dgm:pt>
    <dgm:pt modelId="{C9C029CD-B54D-4054-8C15-1F4AEC04483A}" type="parTrans" cxnId="{CF6355A7-CB0F-4050-9E5A-229F83D7D598}">
      <dgm:prSet/>
      <dgm:spPr/>
      <dgm:t>
        <a:bodyPr/>
        <a:lstStyle/>
        <a:p>
          <a:endParaRPr lang="fr-BE"/>
        </a:p>
      </dgm:t>
    </dgm:pt>
    <dgm:pt modelId="{5F4E74E9-B9A5-4DD6-BDF6-2A17F23FE080}" type="sibTrans" cxnId="{CF6355A7-CB0F-4050-9E5A-229F83D7D598}">
      <dgm:prSet/>
      <dgm:spPr/>
      <dgm:t>
        <a:bodyPr/>
        <a:lstStyle/>
        <a:p>
          <a:endParaRPr lang="fr-BE"/>
        </a:p>
      </dgm:t>
    </dgm:pt>
    <dgm:pt modelId="{8E205B19-5D0B-424F-99B2-9EB54EF8FAE0}">
      <dgm:prSet phldrT="[Text]"/>
      <dgm:spPr>
        <a:solidFill>
          <a:srgbClr val="0082B4">
            <a:alpha val="90000"/>
          </a:srgbClr>
        </a:solidFill>
      </dgm:spPr>
      <dgm:t>
        <a:bodyPr/>
        <a:lstStyle/>
        <a:p>
          <a:r>
            <a:rPr lang="nl-BE" smtClean="0"/>
            <a:t>Agile ontwikkeling</a:t>
          </a:r>
          <a:endParaRPr lang="fr-BE" dirty="0"/>
        </a:p>
      </dgm:t>
    </dgm:pt>
    <dgm:pt modelId="{2D4895A4-CD09-470F-9682-A2DC21441262}" type="parTrans" cxnId="{B65EC549-C3CD-4647-B3A1-207E0BC6268F}">
      <dgm:prSet/>
      <dgm:spPr/>
      <dgm:t>
        <a:bodyPr/>
        <a:lstStyle/>
        <a:p>
          <a:endParaRPr lang="fr-BE"/>
        </a:p>
      </dgm:t>
    </dgm:pt>
    <dgm:pt modelId="{A20FC47A-2B0E-41A5-95CE-27CF4B77DA16}" type="sibTrans" cxnId="{B65EC549-C3CD-4647-B3A1-207E0BC6268F}">
      <dgm:prSet/>
      <dgm:spPr/>
      <dgm:t>
        <a:bodyPr/>
        <a:lstStyle/>
        <a:p>
          <a:endParaRPr lang="fr-BE"/>
        </a:p>
      </dgm:t>
    </dgm:pt>
    <dgm:pt modelId="{F152C000-31F6-4665-A9D9-93BCB38C0CCD}" type="pres">
      <dgm:prSet presAssocID="{64BE70E2-86EC-42A2-BB8B-18391CE722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8A1B5F8-8082-4153-A0FE-03C98D6D8706}" type="pres">
      <dgm:prSet presAssocID="{64BE70E2-86EC-42A2-BB8B-18391CE72235}" presName="cycle" presStyleCnt="0"/>
      <dgm:spPr/>
      <dgm:t>
        <a:bodyPr/>
        <a:lstStyle/>
        <a:p>
          <a:endParaRPr lang="en-US"/>
        </a:p>
      </dgm:t>
    </dgm:pt>
    <dgm:pt modelId="{A33145EF-5E47-446F-A244-E32FE8FDFBCA}" type="pres">
      <dgm:prSet presAssocID="{8C6574DE-6828-4153-98CD-20B89F7A136A}" presName="nodeFirstNode" presStyleLbl="node1" presStyleIdx="0" presStyleCnt="7" custRadScaleRad="10151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DC04B2-9D68-423C-8FD3-9A1E74D0DE24}" type="pres">
      <dgm:prSet presAssocID="{20C83D99-F59A-4F7F-A1D3-180936A27E93}" presName="sibTransFirstNode" presStyleLbl="bgShp" presStyleIdx="0" presStyleCnt="1"/>
      <dgm:spPr/>
      <dgm:t>
        <a:bodyPr/>
        <a:lstStyle/>
        <a:p>
          <a:endParaRPr lang="fr-BE"/>
        </a:p>
      </dgm:t>
    </dgm:pt>
    <dgm:pt modelId="{DCA28AAA-F2B5-42A4-9E88-09B283CCCA8B}" type="pres">
      <dgm:prSet presAssocID="{4B2C8B4D-587B-45C2-8D94-646F991A374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58C8F6D-1F6D-4325-8FD3-F5EE5048BF63}" type="pres">
      <dgm:prSet presAssocID="{EC4453AB-9E27-4059-A6F8-485C244890E7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C63C62A-7B6C-4835-B606-37A739A4B7ED}" type="pres">
      <dgm:prSet presAssocID="{741727A4-E823-480F-A668-3C5F21F6B192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AD78786-0837-4AB1-A454-AABB05718F99}" type="pres">
      <dgm:prSet presAssocID="{2732061F-60D4-4AAC-BF06-565455037875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8F5F045-81BD-4368-926A-CFB086880225}" type="pres">
      <dgm:prSet presAssocID="{8E205B19-5D0B-424F-99B2-9EB54EF8FAE0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8C6869-5F93-4570-834D-69929E5A1F3B}" type="pres">
      <dgm:prSet presAssocID="{001419BD-3FBB-4C19-A8F9-39644EFC0419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3742492-E77F-4E3B-B731-D453382382A9}" srcId="{64BE70E2-86EC-42A2-BB8B-18391CE72235}" destId="{EC4453AB-9E27-4059-A6F8-485C244890E7}" srcOrd="2" destOrd="0" parTransId="{BA16BABA-4DB0-4778-B657-01135AB7B0F8}" sibTransId="{A8074C22-54F3-4960-9D86-643AFCB6A58F}"/>
    <dgm:cxn modelId="{13615A77-D408-4F8F-BE1E-E3FE8E2103B3}" srcId="{64BE70E2-86EC-42A2-BB8B-18391CE72235}" destId="{001419BD-3FBB-4C19-A8F9-39644EFC0419}" srcOrd="6" destOrd="0" parTransId="{E6DB788C-925E-4DD8-ABF9-3D1A43F70C66}" sibTransId="{5C4AC055-5C93-4001-844D-7B260E9F594E}"/>
    <dgm:cxn modelId="{6C950FDA-BC94-4FEE-B22A-4E9A7D9B9F23}" type="presOf" srcId="{8C6574DE-6828-4153-98CD-20B89F7A136A}" destId="{A33145EF-5E47-446F-A244-E32FE8FDFBCA}" srcOrd="0" destOrd="0" presId="urn:microsoft.com/office/officeart/2005/8/layout/cycle3"/>
    <dgm:cxn modelId="{54B807AD-C427-4BFC-9CF1-3B41EC24B8B0}" type="presOf" srcId="{64BE70E2-86EC-42A2-BB8B-18391CE72235}" destId="{F152C000-31F6-4665-A9D9-93BCB38C0CCD}" srcOrd="0" destOrd="0" presId="urn:microsoft.com/office/officeart/2005/8/layout/cycle3"/>
    <dgm:cxn modelId="{C6A7169F-147E-442A-A247-BFA6A593CB56}" type="presOf" srcId="{4B2C8B4D-587B-45C2-8D94-646F991A374E}" destId="{DCA28AAA-F2B5-42A4-9E88-09B283CCCA8B}" srcOrd="0" destOrd="0" presId="urn:microsoft.com/office/officeart/2005/8/layout/cycle3"/>
    <dgm:cxn modelId="{21D5F32B-8005-41F1-94C8-990BAE66571C}" type="presOf" srcId="{8E205B19-5D0B-424F-99B2-9EB54EF8FAE0}" destId="{48F5F045-81BD-4368-926A-CFB086880225}" srcOrd="0" destOrd="0" presId="urn:microsoft.com/office/officeart/2005/8/layout/cycle3"/>
    <dgm:cxn modelId="{B65EC549-C3CD-4647-B3A1-207E0BC6268F}" srcId="{64BE70E2-86EC-42A2-BB8B-18391CE72235}" destId="{8E205B19-5D0B-424F-99B2-9EB54EF8FAE0}" srcOrd="5" destOrd="0" parTransId="{2D4895A4-CD09-470F-9682-A2DC21441262}" sibTransId="{A20FC47A-2B0E-41A5-95CE-27CF4B77DA16}"/>
    <dgm:cxn modelId="{CF6355A7-CB0F-4050-9E5A-229F83D7D598}" srcId="{64BE70E2-86EC-42A2-BB8B-18391CE72235}" destId="{741727A4-E823-480F-A668-3C5F21F6B192}" srcOrd="3" destOrd="0" parTransId="{C9C029CD-B54D-4054-8C15-1F4AEC04483A}" sibTransId="{5F4E74E9-B9A5-4DD6-BDF6-2A17F23FE080}"/>
    <dgm:cxn modelId="{6CAFC8A1-ED28-4CF8-9CCA-2D63530A1538}" type="presOf" srcId="{2732061F-60D4-4AAC-BF06-565455037875}" destId="{1AD78786-0837-4AB1-A454-AABB05718F99}" srcOrd="0" destOrd="0" presId="urn:microsoft.com/office/officeart/2005/8/layout/cycle3"/>
    <dgm:cxn modelId="{EAD68845-9C8F-4EA2-89CA-941D90BA2BB7}" srcId="{64BE70E2-86EC-42A2-BB8B-18391CE72235}" destId="{4B2C8B4D-587B-45C2-8D94-646F991A374E}" srcOrd="1" destOrd="0" parTransId="{F641FFA5-28B2-49D4-8058-2D705888E635}" sibTransId="{6C5D16FF-009D-43F9-9964-696040C3031D}"/>
    <dgm:cxn modelId="{A6695043-1228-4490-837D-7EADB857C33D}" type="presOf" srcId="{001419BD-3FBB-4C19-A8F9-39644EFC0419}" destId="{C18C6869-5F93-4570-834D-69929E5A1F3B}" srcOrd="0" destOrd="0" presId="urn:microsoft.com/office/officeart/2005/8/layout/cycle3"/>
    <dgm:cxn modelId="{B105418D-4E1E-47D3-B03E-F301CD0F78D2}" srcId="{64BE70E2-86EC-42A2-BB8B-18391CE72235}" destId="{2732061F-60D4-4AAC-BF06-565455037875}" srcOrd="4" destOrd="0" parTransId="{585A1A77-DB41-4BF4-8992-1464D0316A6E}" sibTransId="{71405F9A-273A-4D9C-91F3-EE7366A9FB3A}"/>
    <dgm:cxn modelId="{C5630A1E-1E2C-4A63-9C70-FA8F84AEE883}" srcId="{64BE70E2-86EC-42A2-BB8B-18391CE72235}" destId="{8C6574DE-6828-4153-98CD-20B89F7A136A}" srcOrd="0" destOrd="0" parTransId="{88326B70-7B6C-49F7-972F-A2F460418F55}" sibTransId="{20C83D99-F59A-4F7F-A1D3-180936A27E93}"/>
    <dgm:cxn modelId="{2BE41E00-3FAB-4464-951D-70017000F4DE}" type="presOf" srcId="{20C83D99-F59A-4F7F-A1D3-180936A27E93}" destId="{B6DC04B2-9D68-423C-8FD3-9A1E74D0DE24}" srcOrd="0" destOrd="0" presId="urn:microsoft.com/office/officeart/2005/8/layout/cycle3"/>
    <dgm:cxn modelId="{85675F11-B87F-4F0A-9456-5FB2DE0E37FA}" type="presOf" srcId="{EC4453AB-9E27-4059-A6F8-485C244890E7}" destId="{C58C8F6D-1F6D-4325-8FD3-F5EE5048BF63}" srcOrd="0" destOrd="0" presId="urn:microsoft.com/office/officeart/2005/8/layout/cycle3"/>
    <dgm:cxn modelId="{96A68DAB-8669-480C-AC7D-005AB1B7E548}" type="presOf" srcId="{741727A4-E823-480F-A668-3C5F21F6B192}" destId="{7C63C62A-7B6C-4835-B606-37A739A4B7ED}" srcOrd="0" destOrd="0" presId="urn:microsoft.com/office/officeart/2005/8/layout/cycle3"/>
    <dgm:cxn modelId="{6248D299-9A5B-4FF0-A1DF-2C541CAEFE8A}" type="presParOf" srcId="{F152C000-31F6-4665-A9D9-93BCB38C0CCD}" destId="{F8A1B5F8-8082-4153-A0FE-03C98D6D8706}" srcOrd="0" destOrd="0" presId="urn:microsoft.com/office/officeart/2005/8/layout/cycle3"/>
    <dgm:cxn modelId="{D2C017A2-BEE5-4DC3-ABA3-C0BBEACD8F5D}" type="presParOf" srcId="{F8A1B5F8-8082-4153-A0FE-03C98D6D8706}" destId="{A33145EF-5E47-446F-A244-E32FE8FDFBCA}" srcOrd="0" destOrd="0" presId="urn:microsoft.com/office/officeart/2005/8/layout/cycle3"/>
    <dgm:cxn modelId="{2CD93573-FB6E-4799-AB42-0DC4541FC954}" type="presParOf" srcId="{F8A1B5F8-8082-4153-A0FE-03C98D6D8706}" destId="{B6DC04B2-9D68-423C-8FD3-9A1E74D0DE24}" srcOrd="1" destOrd="0" presId="urn:microsoft.com/office/officeart/2005/8/layout/cycle3"/>
    <dgm:cxn modelId="{FAB0F12F-B2B2-41B3-8BB4-749E311EA571}" type="presParOf" srcId="{F8A1B5F8-8082-4153-A0FE-03C98D6D8706}" destId="{DCA28AAA-F2B5-42A4-9E88-09B283CCCA8B}" srcOrd="2" destOrd="0" presId="urn:microsoft.com/office/officeart/2005/8/layout/cycle3"/>
    <dgm:cxn modelId="{5FB3E72C-403A-4A48-A2BF-6CD807BA9FBC}" type="presParOf" srcId="{F8A1B5F8-8082-4153-A0FE-03C98D6D8706}" destId="{C58C8F6D-1F6D-4325-8FD3-F5EE5048BF63}" srcOrd="3" destOrd="0" presId="urn:microsoft.com/office/officeart/2005/8/layout/cycle3"/>
    <dgm:cxn modelId="{F9CDD2D5-A1A3-48A5-BC68-62586F5B9B73}" type="presParOf" srcId="{F8A1B5F8-8082-4153-A0FE-03C98D6D8706}" destId="{7C63C62A-7B6C-4835-B606-37A739A4B7ED}" srcOrd="4" destOrd="0" presId="urn:microsoft.com/office/officeart/2005/8/layout/cycle3"/>
    <dgm:cxn modelId="{070BD498-C798-4BA5-B385-07B39875624F}" type="presParOf" srcId="{F8A1B5F8-8082-4153-A0FE-03C98D6D8706}" destId="{1AD78786-0837-4AB1-A454-AABB05718F99}" srcOrd="5" destOrd="0" presId="urn:microsoft.com/office/officeart/2005/8/layout/cycle3"/>
    <dgm:cxn modelId="{1DDCFD23-9CAB-42B9-BD2D-804DF2AE1170}" type="presParOf" srcId="{F8A1B5F8-8082-4153-A0FE-03C98D6D8706}" destId="{48F5F045-81BD-4368-926A-CFB086880225}" srcOrd="6" destOrd="0" presId="urn:microsoft.com/office/officeart/2005/8/layout/cycle3"/>
    <dgm:cxn modelId="{D2628BDC-EE36-4330-9976-D0075D779C13}" type="presParOf" srcId="{F8A1B5F8-8082-4153-A0FE-03C98D6D8706}" destId="{C18C6869-5F93-4570-834D-69929E5A1F3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Coördinatie van elektronische deelprocessen</a:t>
          </a:r>
          <a:endParaRPr lang="nl-BE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Portaal </a:t>
          </a:r>
          <a:endParaRPr lang="nl-BE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Geïntegreerd gebruikers- en toegangsbeheer</a:t>
          </a:r>
          <a:endParaRPr lang="nl-BE" sz="1500" kern="120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Beheer van loggings</a:t>
          </a:r>
          <a:endParaRPr lang="nl-BE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Systeem voor end-to-end vercijfering</a:t>
          </a:r>
          <a:endParaRPr lang="nl-BE" sz="1500" kern="120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eHealthBox</a:t>
          </a:r>
          <a:endParaRPr lang="nl-BE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Codering en anonimisering</a:t>
          </a:r>
          <a:endParaRPr lang="nl-BE" sz="1500" kern="120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Raadpleging van het Rijksregister en van de KSZ-registers</a:t>
          </a:r>
          <a:endParaRPr lang="nl-BE" sz="1500" kern="120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Verwijzingsrepertorium (metahub)</a:t>
          </a:r>
          <a:endParaRPr lang="nl-BE" sz="1500" kern="120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C04B2-9D68-423C-8FD3-9A1E74D0DE24}">
      <dsp:nvSpPr>
        <dsp:cNvPr id="0" name=""/>
        <dsp:cNvSpPr/>
      </dsp:nvSpPr>
      <dsp:spPr>
        <a:xfrm>
          <a:off x="1097787" y="-35627"/>
          <a:ext cx="5215397" cy="5215397"/>
        </a:xfrm>
        <a:prstGeom prst="circularArrow">
          <a:avLst>
            <a:gd name="adj1" fmla="val 5544"/>
            <a:gd name="adj2" fmla="val 330680"/>
            <a:gd name="adj3" fmla="val 14511706"/>
            <a:gd name="adj4" fmla="val 16952560"/>
            <a:gd name="adj5" fmla="val 5757"/>
          </a:avLst>
        </a:prstGeom>
        <a:solidFill>
          <a:srgbClr val="0078B2">
            <a:alpha val="3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145EF-5E47-446F-A244-E32FE8FDFBCA}">
      <dsp:nvSpPr>
        <dsp:cNvPr id="0" name=""/>
        <dsp:cNvSpPr/>
      </dsp:nvSpPr>
      <dsp:spPr>
        <a:xfrm>
          <a:off x="2891292" y="0"/>
          <a:ext cx="1628387" cy="814193"/>
        </a:xfrm>
        <a:prstGeom prst="roundRect">
          <a:avLst/>
        </a:prstGeom>
        <a:solidFill>
          <a:srgbClr val="0082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Governance</a:t>
          </a:r>
          <a:r>
            <a:rPr lang="nl-BE" sz="1500" kern="1200" dirty="0" smtClean="0"/>
            <a:t> door stakeholders</a:t>
          </a:r>
          <a:endParaRPr lang="fr-BE" sz="1500" kern="1200" dirty="0"/>
        </a:p>
      </dsp:txBody>
      <dsp:txXfrm>
        <a:off x="2931038" y="39746"/>
        <a:ext cx="1548895" cy="734701"/>
      </dsp:txXfrm>
    </dsp:sp>
    <dsp:sp modelId="{DCA28AAA-F2B5-42A4-9E88-09B283CCCA8B}">
      <dsp:nvSpPr>
        <dsp:cNvPr id="0" name=""/>
        <dsp:cNvSpPr/>
      </dsp:nvSpPr>
      <dsp:spPr>
        <a:xfrm>
          <a:off x="4630124" y="838491"/>
          <a:ext cx="1628387" cy="814193"/>
        </a:xfrm>
        <a:prstGeom prst="roundRect">
          <a:avLst/>
        </a:prstGeom>
        <a:solidFill>
          <a:srgbClr val="0082B4">
            <a:alpha val="9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Naleving gezonde basisprincipes</a:t>
          </a:r>
          <a:endParaRPr lang="fr-BE" sz="1500" kern="1200" dirty="0"/>
        </a:p>
      </dsp:txBody>
      <dsp:txXfrm>
        <a:off x="4669870" y="878237"/>
        <a:ext cx="1548895" cy="734701"/>
      </dsp:txXfrm>
    </dsp:sp>
    <dsp:sp modelId="{C58C8F6D-1F6D-4325-8FD3-F5EE5048BF63}">
      <dsp:nvSpPr>
        <dsp:cNvPr id="0" name=""/>
        <dsp:cNvSpPr/>
      </dsp:nvSpPr>
      <dsp:spPr>
        <a:xfrm>
          <a:off x="5059580" y="2720061"/>
          <a:ext cx="1628387" cy="814193"/>
        </a:xfrm>
        <a:prstGeom prst="roundRect">
          <a:avLst/>
        </a:prstGeom>
        <a:solidFill>
          <a:srgbClr val="0082B4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Aandacht voor </a:t>
          </a:r>
          <a:r>
            <a:rPr lang="nl-BE" sz="1500" kern="1200" dirty="0" err="1" smtClean="0"/>
            <a:t>synergieën</a:t>
          </a:r>
          <a:endParaRPr lang="fr-BE" sz="1500" kern="1200" dirty="0"/>
        </a:p>
      </dsp:txBody>
      <dsp:txXfrm>
        <a:off x="5099326" y="2759807"/>
        <a:ext cx="1548895" cy="734701"/>
      </dsp:txXfrm>
    </dsp:sp>
    <dsp:sp modelId="{7C63C62A-7B6C-4835-B606-37A739A4B7ED}">
      <dsp:nvSpPr>
        <dsp:cNvPr id="0" name=""/>
        <dsp:cNvSpPr/>
      </dsp:nvSpPr>
      <dsp:spPr>
        <a:xfrm>
          <a:off x="3856271" y="4228964"/>
          <a:ext cx="1628387" cy="814193"/>
        </a:xfrm>
        <a:prstGeom prst="roundRect">
          <a:avLst/>
        </a:prstGeom>
        <a:solidFill>
          <a:srgbClr val="0082B4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Goede ICT-architectuur</a:t>
          </a:r>
          <a:endParaRPr lang="fr-BE" sz="1500" kern="1200" dirty="0"/>
        </a:p>
      </dsp:txBody>
      <dsp:txXfrm>
        <a:off x="3896017" y="4268710"/>
        <a:ext cx="1548895" cy="734701"/>
      </dsp:txXfrm>
    </dsp:sp>
    <dsp:sp modelId="{1AD78786-0837-4AB1-A454-AABB05718F99}">
      <dsp:nvSpPr>
        <dsp:cNvPr id="0" name=""/>
        <dsp:cNvSpPr/>
      </dsp:nvSpPr>
      <dsp:spPr>
        <a:xfrm>
          <a:off x="1926313" y="4228964"/>
          <a:ext cx="1628387" cy="814193"/>
        </a:xfrm>
        <a:prstGeom prst="roundRect">
          <a:avLst/>
        </a:prstGeom>
        <a:solidFill>
          <a:srgbClr val="0082B4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Ketenproces-optimalisatie</a:t>
          </a:r>
          <a:endParaRPr lang="fr-BE" sz="1500" kern="1200" dirty="0"/>
        </a:p>
      </dsp:txBody>
      <dsp:txXfrm>
        <a:off x="1966059" y="4268710"/>
        <a:ext cx="1548895" cy="734701"/>
      </dsp:txXfrm>
    </dsp:sp>
    <dsp:sp modelId="{48F5F045-81BD-4368-926A-CFB086880225}">
      <dsp:nvSpPr>
        <dsp:cNvPr id="0" name=""/>
        <dsp:cNvSpPr/>
      </dsp:nvSpPr>
      <dsp:spPr>
        <a:xfrm>
          <a:off x="723003" y="2720061"/>
          <a:ext cx="1628387" cy="814193"/>
        </a:xfrm>
        <a:prstGeom prst="roundRect">
          <a:avLst/>
        </a:prstGeom>
        <a:solidFill>
          <a:srgbClr val="0082B4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smtClean="0"/>
            <a:t>Agile ontwikkeling</a:t>
          </a:r>
          <a:endParaRPr lang="fr-BE" sz="1500" kern="1200" dirty="0"/>
        </a:p>
      </dsp:txBody>
      <dsp:txXfrm>
        <a:off x="762749" y="2759807"/>
        <a:ext cx="1548895" cy="734701"/>
      </dsp:txXfrm>
    </dsp:sp>
    <dsp:sp modelId="{C18C6869-5F93-4570-834D-69929E5A1F3B}">
      <dsp:nvSpPr>
        <dsp:cNvPr id="0" name=""/>
        <dsp:cNvSpPr/>
      </dsp:nvSpPr>
      <dsp:spPr>
        <a:xfrm>
          <a:off x="1152459" y="838491"/>
          <a:ext cx="1628387" cy="814193"/>
        </a:xfrm>
        <a:prstGeom prst="roundRect">
          <a:avLst/>
        </a:prstGeom>
        <a:solidFill>
          <a:srgbClr val="0082B4">
            <a:alpha val="9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Regelmatige oplevering</a:t>
          </a:r>
          <a:endParaRPr lang="fr-BE" sz="1500" kern="1200" dirty="0"/>
        </a:p>
      </dsp:txBody>
      <dsp:txXfrm>
        <a:off x="1192205" y="878237"/>
        <a:ext cx="1548895" cy="73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F8C667-EE0E-4F0A-AEE2-85CF0442EC9A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EC1B34-521A-49E6-8A4D-8F381790A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C1B34-521A-49E6-8A4D-8F381790AD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363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28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8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52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852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/>
              <a:t>Tandartsen</a:t>
            </a:r>
            <a:r>
              <a:rPr lang="en-US" dirty="0" smtClean="0"/>
              <a:t>: in de </a:t>
            </a:r>
            <a:r>
              <a:rPr lang="en-US" dirty="0" err="1" smtClean="0"/>
              <a:t>toekomst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844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53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54D784-AE27-45C1-97C4-F2A1E78EB0A1}" type="slidenum">
              <a:rPr lang="nl-NL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nl-NL" alt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4FA4-D929-4BC1-AA33-170443418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2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BB088-1526-4C59-BA1A-1366A3F82C5D}" type="slidenum">
              <a:rPr lang="en-US" smtClean="0"/>
              <a:pPr>
                <a:defRPr/>
              </a:pPr>
              <a:t>62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197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4717F-F120-447C-90A1-F86FCFED418F}" type="slidenum">
              <a:rPr lang="en-US" smtClean="0"/>
              <a:pPr>
                <a:defRPr/>
              </a:pPr>
              <a:t>63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58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>Basisdienst</a:t>
            </a:r>
          </a:p>
          <a:p>
            <a:pPr lvl="1"/>
            <a:r>
              <a:rPr lang="nl-BE" dirty="0" smtClean="0"/>
              <a:t>een dienst ontwikkeld en ter beschikking gesteld door het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-platform, die door de aanbieder van een dienst met toegevoegde waarde kan worden gebruikt bij het ontwikkelen en aanbieden van een dienst met toegevoegde waarde</a:t>
            </a:r>
          </a:p>
          <a:p>
            <a:pPr marL="0" indent="0">
              <a:buNone/>
            </a:pPr>
            <a:r>
              <a:rPr lang="nl-BE" b="1" dirty="0" smtClean="0"/>
              <a:t>Dienst met toegevoegde waarde (DTW)</a:t>
            </a:r>
          </a:p>
          <a:p>
            <a:pPr lvl="1"/>
            <a:r>
              <a:rPr lang="nl-BE" dirty="0" smtClean="0"/>
              <a:t>een dienst die ter beschikking wordt gesteld van de actoren in de zorg (patiënten, zorgverleners, zorginstellingen, ziekenfondsen, …)</a:t>
            </a:r>
          </a:p>
          <a:p>
            <a:pPr lvl="1"/>
            <a:r>
              <a:rPr lang="nl-BE" dirty="0" smtClean="0"/>
              <a:t>de instantie die instaat voor de ontwikkeling en de </a:t>
            </a:r>
            <a:r>
              <a:rPr lang="nl-BE" dirty="0" err="1" smtClean="0"/>
              <a:t>terbeschik-kingstelling</a:t>
            </a:r>
            <a:r>
              <a:rPr lang="nl-BE" dirty="0" smtClean="0"/>
              <a:t> van een dienst met toegevoegde waarde kan hiertoe gebruik maken van de basisdiensten aangeboden door het </a:t>
            </a:r>
            <a:r>
              <a:rPr lang="nl-BE" dirty="0" err="1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</a:t>
            </a:r>
          </a:p>
          <a:p>
            <a:pPr marL="0" indent="0">
              <a:buNone/>
            </a:pPr>
            <a:r>
              <a:rPr lang="nl-BE" b="1" dirty="0" smtClean="0"/>
              <a:t>Gevalideerde authentieke bron (GAB)</a:t>
            </a:r>
          </a:p>
          <a:p>
            <a:pPr lvl="1"/>
            <a:r>
              <a:rPr lang="nl-BE" dirty="0" smtClean="0"/>
              <a:t>een gegevensbank met betrouwbare informatie</a:t>
            </a:r>
          </a:p>
          <a:p>
            <a:pPr lvl="1"/>
            <a:r>
              <a:rPr lang="nl-BE" dirty="0" smtClean="0"/>
              <a:t>de beheerder van de gegevensbank is verantwoordelijk voor de beschikbaarheid en de (organisatie van de) kwaliteit van de ter beschikking gestelde informatie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6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78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58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99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2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475408-50BF-4868-95CF-D850AB1CE9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2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0BC8AE-38A9-4242-9FA8-D67FCBF097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9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430213" y="1662113"/>
            <a:ext cx="8283575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C7682F-F4C4-4231-A353-D597D38A9E4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67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4398963" y="1597025"/>
            <a:ext cx="4268787" cy="2800350"/>
            <a:chOff x="4407024" y="1916832"/>
            <a:chExt cx="4269432" cy="2800767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Frank 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Administrateur-</a:t>
              </a:r>
              <a:r>
                <a:rPr lang="fr-BE" sz="1600" dirty="0" err="1" smtClean="0">
                  <a:solidFill>
                    <a:srgbClr val="7F7F7F"/>
                  </a:solidFill>
                  <a:sym typeface="Arial" charset="0"/>
                </a:rPr>
                <a:t>generaal</a:t>
              </a: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  </a:t>
              </a:r>
            </a:p>
            <a:p>
              <a:pPr>
                <a:defRPr/>
              </a:pPr>
              <a:r>
                <a:rPr lang="fr-BE" sz="1600" dirty="0" err="1" smtClean="0">
                  <a:solidFill>
                    <a:srgbClr val="7F7F7F"/>
                  </a:solidFill>
                  <a:sym typeface="Arial" charset="0"/>
                </a:rPr>
                <a:t>Kruispuntbank</a:t>
              </a: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 van de Sociale </a:t>
              </a:r>
              <a:r>
                <a:rPr lang="fr-BE" sz="1600" dirty="0" err="1" smtClean="0">
                  <a:solidFill>
                    <a:srgbClr val="7F7F7F"/>
                  </a:solidFill>
                  <a:sym typeface="Arial" charset="0"/>
                </a:rPr>
                <a:t>Zekerheid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frank.robben@ksz-bcss.fgov.be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http://www.ksz.fgov.be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26" y="90872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75CEF9-AF32-4054-B1CE-A9B1C5732F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7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281169" cy="5329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5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97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4897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7359F-C7D5-4549-9E0E-8181A0B1DD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z.fgov.be/" TargetMode="External"/><Relationship Id="rId2" Type="http://schemas.openxmlformats.org/officeDocument/2006/relationships/hyperlink" Target="mailto:Frank.Robben@ksz.fgov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ankrobben.b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b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z.fgov.b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b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ksz.fgov.be/sites/default/files/assets/over_de_ksz/prioriteiten_2018_05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50825" y="2247007"/>
            <a:ext cx="8642350" cy="1470025"/>
          </a:xfrm>
        </p:spPr>
        <p:txBody>
          <a:bodyPr/>
          <a:lstStyle/>
          <a:p>
            <a:pPr>
              <a:defRPr/>
            </a:pPr>
            <a:r>
              <a:rPr lang="nl-BE" sz="4800" dirty="0" smtClean="0">
                <a:latin typeface="+mn-lt"/>
              </a:rPr>
              <a:t>Kruispuntbank Sociale Zekerheid en</a:t>
            </a:r>
            <a:br>
              <a:rPr lang="nl-BE" sz="4800" dirty="0" smtClean="0">
                <a:latin typeface="+mn-lt"/>
              </a:rPr>
            </a:br>
            <a:r>
              <a:rPr lang="nl-BE" sz="4800" dirty="0" smtClean="0">
                <a:latin typeface="+mn-lt"/>
              </a:rPr>
              <a:t>administratieve vereenvoudiging</a:t>
            </a:r>
            <a:endParaRPr lang="en-GB" sz="48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7900" y="4652963"/>
            <a:ext cx="4216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nl-BE" altLang="en-US" sz="1400" dirty="0" smtClean="0"/>
              <a:t>Frank Robben</a:t>
            </a:r>
          </a:p>
          <a:p>
            <a:pPr>
              <a:defRPr/>
            </a:pPr>
            <a:r>
              <a:rPr lang="nl-BE" altLang="en-US" sz="1200" dirty="0" smtClean="0"/>
              <a:t>Administrateur-generaal </a:t>
            </a:r>
          </a:p>
          <a:p>
            <a:pPr>
              <a:defRPr/>
            </a:pPr>
            <a:r>
              <a:rPr lang="nl-BE" altLang="en-US" sz="1200" dirty="0" smtClean="0"/>
              <a:t>Kruispuntbank van de Sociale Zekerheid &amp; eHealth-platform</a:t>
            </a:r>
          </a:p>
          <a:p>
            <a:pPr>
              <a:defRPr/>
            </a:pPr>
            <a:r>
              <a:rPr lang="nl-NL" altLang="en-US" sz="1200" dirty="0" smtClean="0"/>
              <a:t>Willebroekkaai 38 </a:t>
            </a:r>
          </a:p>
          <a:p>
            <a:pPr>
              <a:defRPr/>
            </a:pPr>
            <a:r>
              <a:rPr lang="nl-BE" altLang="en-US" sz="1200" dirty="0" smtClean="0"/>
              <a:t>B-1000 Brussel</a:t>
            </a:r>
          </a:p>
          <a:p>
            <a:pPr>
              <a:defRPr/>
            </a:pPr>
            <a:r>
              <a:rPr lang="nl-BE" altLang="en-US" sz="1200" dirty="0" smtClean="0"/>
              <a:t>E-mail: </a:t>
            </a:r>
            <a:r>
              <a:rPr lang="nl-BE" altLang="en-US" sz="1200" dirty="0" smtClean="0">
                <a:solidFill>
                  <a:srgbClr val="FF0000"/>
                </a:solidFill>
                <a:hlinkClick r:id="rId2"/>
              </a:rPr>
              <a:t>Frank.Robben@ksz.fgov.be</a:t>
            </a:r>
            <a:endParaRPr lang="nl-BE" altLang="en-US" sz="1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BE" altLang="en-US" sz="1200" dirty="0" smtClean="0"/>
              <a:t>Website KSZ: </a:t>
            </a:r>
            <a:r>
              <a:rPr lang="nl-BE" altLang="en-US" sz="1200" dirty="0" smtClean="0">
                <a:hlinkClick r:id="rId3"/>
              </a:rPr>
              <a:t>www.ksz.fgov.be</a:t>
            </a:r>
            <a:endParaRPr lang="nl-BE" altLang="en-US" sz="1200" dirty="0" smtClean="0"/>
          </a:p>
          <a:p>
            <a:pPr>
              <a:defRPr/>
            </a:pPr>
            <a:r>
              <a:rPr lang="nl-BE" altLang="en-US" sz="1200" dirty="0" smtClean="0"/>
              <a:t>Persoonlijke website: </a:t>
            </a:r>
            <a:r>
              <a:rPr lang="nl-BE" altLang="en-US" sz="1200" dirty="0" smtClean="0">
                <a:hlinkClick r:id="rId4"/>
              </a:rPr>
              <a:t>www.frankrobben.be</a:t>
            </a:r>
            <a:endParaRPr lang="nl-BE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Gekozen model (°1990)</a:t>
            </a:r>
            <a:endParaRPr lang="fr-B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BE" dirty="0" smtClean="0">
                <a:sym typeface="Arial" charset="0"/>
              </a:rPr>
              <a:t>Organisatie van een procesoptimalisatie en goed beveiligde en efficiënte elektronische gegevensuitwisseling tussen tal van autonome actoren</a:t>
            </a:r>
          </a:p>
          <a:p>
            <a:pPr>
              <a:defRPr/>
            </a:pPr>
            <a:r>
              <a:rPr lang="nl-BE" dirty="0" smtClean="0">
                <a:sym typeface="Arial" charset="0"/>
              </a:rPr>
              <a:t>Met respect voor hun autonomie en de hen toebedeelde opdrachten</a:t>
            </a:r>
          </a:p>
          <a:p>
            <a:pPr>
              <a:defRPr/>
            </a:pPr>
            <a:r>
              <a:rPr lang="nl-BE" dirty="0" smtClean="0">
                <a:sym typeface="Arial" charset="0"/>
              </a:rPr>
              <a:t>Zonder massale centrale opslag van persoonsgegevens</a:t>
            </a:r>
          </a:p>
          <a:p>
            <a:pPr>
              <a:defRPr/>
            </a:pPr>
            <a:r>
              <a:rPr lang="nl-BE" dirty="0" smtClean="0">
                <a:sym typeface="Arial" charset="0"/>
              </a:rPr>
              <a:t>Met het oog op een geïntegreerde elektronische dienstverlening die beantwoordt aan de verwachtingen van de gebruikers (burgers, ondernemingen, beroepsbeoefenaars, …)</a:t>
            </a:r>
          </a:p>
          <a:p>
            <a:pPr>
              <a:defRPr/>
            </a:pPr>
            <a:r>
              <a:rPr lang="nl-BE" dirty="0" smtClean="0">
                <a:sym typeface="Arial" charset="0"/>
              </a:rPr>
              <a:t>Op basis van gemeenschappelijke principes inzake  </a:t>
            </a:r>
          </a:p>
          <a:p>
            <a:pPr lvl="1">
              <a:defRPr/>
            </a:pPr>
            <a:r>
              <a:rPr lang="nl-BE" dirty="0" smtClean="0">
                <a:sym typeface="Arial" charset="0"/>
              </a:rPr>
              <a:t>modellering, inzameling, beheer en uitwisseling van informatie</a:t>
            </a:r>
          </a:p>
          <a:p>
            <a:pPr lvl="1">
              <a:defRPr/>
            </a:pPr>
            <a:r>
              <a:rPr lang="nl-BE" dirty="0" smtClean="0">
                <a:sym typeface="Arial" charset="0"/>
              </a:rPr>
              <a:t>beveiliging van informatie en bescherming van de persoonlijke levenssfeer</a:t>
            </a:r>
          </a:p>
          <a:p>
            <a:pPr>
              <a:defRPr/>
            </a:pPr>
            <a:r>
              <a:rPr lang="nl-BE" dirty="0" smtClean="0">
                <a:sym typeface="Arial" charset="0"/>
              </a:rPr>
              <a:t>Gecoördineerd, gestimuleerd en georganiseerd door een dienstenintegrator met een kruispuntfunctie (KSZ)</a:t>
            </a:r>
          </a:p>
          <a:p>
            <a:pPr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90EF4-936C-426E-BCA0-E120CEEE076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Mediprima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Terugbetaling van de kosten inzake medische hulpverlening door de </a:t>
            </a:r>
            <a:r>
              <a:rPr lang="nl-BE" dirty="0" err="1" smtClean="0"/>
              <a:t>OCMW’s</a:t>
            </a:r>
            <a:endParaRPr lang="nl-BE" dirty="0" smtClean="0"/>
          </a:p>
          <a:p>
            <a:pPr lvl="1"/>
            <a:r>
              <a:rPr lang="nl-NL" dirty="0" smtClean="0"/>
              <a:t>maakt het mogelijk om de beslissingen tot </a:t>
            </a:r>
            <a:r>
              <a:rPr lang="nl-NL" dirty="0" err="1" smtClean="0"/>
              <a:t>tenlasteneming</a:t>
            </a:r>
            <a:r>
              <a:rPr lang="nl-NL" dirty="0" smtClean="0"/>
              <a:t> van de medische hulp door de </a:t>
            </a:r>
            <a:r>
              <a:rPr lang="nl-NL" dirty="0" err="1" smtClean="0"/>
              <a:t>OCMW's</a:t>
            </a:r>
            <a:r>
              <a:rPr lang="nl-NL" dirty="0" smtClean="0"/>
              <a:t> te beheren</a:t>
            </a:r>
          </a:p>
          <a:p>
            <a:pPr lvl="1"/>
            <a:r>
              <a:rPr lang="nl-NL" dirty="0" smtClean="0"/>
              <a:t>dekt de volledige cyclus startend bij de aanmaak in een databank van de beslissingen die door de </a:t>
            </a:r>
            <a:r>
              <a:rPr lang="nl-NL" dirty="0" err="1" smtClean="0"/>
              <a:t>OCMW's</a:t>
            </a:r>
            <a:r>
              <a:rPr lang="nl-NL" dirty="0" smtClean="0"/>
              <a:t> worden genomen inzake medische hulp, tot en met het gebruik ervan door de zorgverstrekkers</a:t>
            </a:r>
          </a:p>
          <a:p>
            <a:pPr lvl="2"/>
            <a:r>
              <a:rPr lang="nl-NL" dirty="0" smtClean="0"/>
              <a:t>deze databank is steeds toegankelijk voor iedereen die in de loop van dit proces de beslissingen moeten kunnen raadplegen</a:t>
            </a:r>
          </a:p>
          <a:p>
            <a:pPr lvl="1"/>
            <a:r>
              <a:rPr lang="nl-NL" dirty="0"/>
              <a:t>via deze tool kunnen de verstrekkers immers hun prestaties factureren aan een gerechtigde op medische hulp, met de juiste tussenkomsten en met de juiste </a:t>
            </a:r>
            <a:r>
              <a:rPr lang="nl-NL" dirty="0" smtClean="0"/>
              <a:t>bedragen</a:t>
            </a:r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100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21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MyCareNet</a:t>
            </a:r>
            <a:r>
              <a:rPr lang="nl-BE" dirty="0" smtClean="0"/>
              <a:t> </a:t>
            </a:r>
            <a:r>
              <a:rPr lang="nl-BE" dirty="0" err="1" smtClean="0"/>
              <a:t>eAttest</a:t>
            </a:r>
            <a:r>
              <a:rPr lang="nl-BE" dirty="0" smtClean="0"/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</a:t>
            </a:r>
            <a:r>
              <a:rPr lang="nl-NL" dirty="0" smtClean="0"/>
              <a:t>eveiligde elektronische gegevensuitwisseling van gestructureerde informatie tussen de professionele zorgverleners en de ziekenfondsen bij het aanbieden van diensten met toegevoegde waarde</a:t>
            </a:r>
          </a:p>
          <a:p>
            <a:pPr lvl="1"/>
            <a:r>
              <a:rPr lang="nl-NL" dirty="0" smtClean="0"/>
              <a:t>biedt aan zorgverleners de mogelijkheid om hun getuigschriften voor verstrekte hulp op elektronische wijze door te sturen naar de verzekeringsinstellingen voor de patiënten die niet tot het derde-betalerssysteem behoren</a:t>
            </a:r>
          </a:p>
          <a:p>
            <a:pPr lvl="1"/>
            <a:r>
              <a:rPr lang="nl-NL" dirty="0" smtClean="0"/>
              <a:t>initieel zal de dienst enkel beschikbaar zijn voor huisartsen en hun volmachthebbers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101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88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102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1938992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Aandachtspunten inzake informatiebeheer bij </a:t>
            </a:r>
            <a:r>
              <a:rPr lang="nl-BE" sz="4000" dirty="0" err="1" smtClean="0">
                <a:solidFill>
                  <a:srgbClr val="0082BE"/>
                </a:solidFill>
              </a:rPr>
              <a:t>Staatshervoming</a:t>
            </a:r>
            <a:endParaRPr lang="nl-BE" sz="4000" dirty="0">
              <a:solidFill>
                <a:srgbClr val="008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dirty="0" smtClean="0"/>
              <a:t>Aandachtspunten staatshervorming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318135" algn="l"/>
              </a:tabLst>
              <a:defRPr/>
            </a:pPr>
            <a:r>
              <a:rPr lang="nl-BE" sz="2600" dirty="0" smtClean="0"/>
              <a:t>Aandachtspunten</a:t>
            </a:r>
            <a:endParaRPr lang="nl-BE" sz="2600" dirty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geen </a:t>
            </a:r>
            <a:r>
              <a:rPr lang="nl-BE" sz="2200" dirty="0"/>
              <a:t>bijkomende administratieve belasting</a:t>
            </a:r>
            <a:endParaRPr lang="en-US" sz="2200" dirty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geen </a:t>
            </a:r>
            <a:r>
              <a:rPr lang="nl-BE" sz="2200" dirty="0"/>
              <a:t>versnippering van de dienstverlening</a:t>
            </a:r>
            <a:endParaRPr lang="en-US" sz="2200" dirty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geen </a:t>
            </a:r>
            <a:r>
              <a:rPr lang="nl-BE" sz="2200" dirty="0"/>
              <a:t>verhoging van de globale uitvoeringskost voor de overheid in zijn geheel</a:t>
            </a:r>
            <a:endParaRPr lang="en-US" sz="2200" dirty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waarborgen </a:t>
            </a:r>
            <a:r>
              <a:rPr lang="nl-BE" sz="2200" dirty="0"/>
              <a:t>continuïteit van rechten en meeneembaarheid van opgebouwde rechten bij wijziging van woon- of vestigingsplaats tussen Gewesten/Gemeenschappen</a:t>
            </a:r>
          </a:p>
          <a:p>
            <a:pPr algn="just">
              <a:spcAft>
                <a:spcPts val="0"/>
              </a:spcAft>
              <a:buClr>
                <a:srgbClr val="000000"/>
              </a:buClr>
              <a:buSzPts val="1100"/>
              <a:buFont typeface="Wingdings"/>
              <a:buChar char=""/>
              <a:tabLst>
                <a:tab pos="318135" algn="l"/>
              </a:tabLst>
              <a:defRPr/>
            </a:pPr>
            <a:endParaRPr lang="nl-BE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Clr>
                <a:srgbClr val="000000"/>
              </a:buClr>
              <a:buSzPts val="1100"/>
              <a:buFont typeface="Wingdings"/>
              <a:buChar char=""/>
              <a:tabLst>
                <a:tab pos="318135" algn="l"/>
              </a:tabLst>
              <a:defRPr/>
            </a:pPr>
            <a:endParaRPr lang="en-US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60A2AA-6DAA-4938-838B-82D8CF0CCA5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103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Aandachtspunten staatshervorming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18135" algn="l"/>
              </a:tabLst>
              <a:defRPr/>
            </a:pPr>
            <a:r>
              <a:rPr lang="nl-BE" sz="2600" dirty="0" smtClean="0"/>
              <a:t>Hoe bereiken ?</a:t>
            </a: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transparantie </a:t>
            </a:r>
            <a:r>
              <a:rPr lang="nl-BE" sz="2200" dirty="0"/>
              <a:t>tussen de onderscheiden beleidsniveaus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afspraken </a:t>
            </a:r>
            <a:r>
              <a:rPr lang="nl-BE" sz="2200" dirty="0"/>
              <a:t>tussen de onderscheiden beleidsniveaus omtrent de gegevens die nodig zijn voor de toepassing van het respectievelijke beleid</a:t>
            </a:r>
            <a:endParaRPr lang="en-US" sz="2200" dirty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weloverwogen </a:t>
            </a:r>
            <a:r>
              <a:rPr lang="nl-BE" sz="2200" dirty="0"/>
              <a:t>uitvoeringsorganisatie en het beheer ervan door een </a:t>
            </a:r>
            <a:r>
              <a:rPr lang="nl-BE" sz="2200" dirty="0" smtClean="0"/>
              <a:t>doenbaar </a:t>
            </a:r>
            <a:r>
              <a:rPr lang="nl-BE" sz="2200" dirty="0"/>
              <a:t>aantal uitvoeringsinstellingen en een optimale dienstenintegratie</a:t>
            </a:r>
            <a:endParaRPr lang="en-US" sz="2200" dirty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endParaRPr lang="nl-BE" sz="2200" dirty="0" smtClean="0"/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Pts val="1100"/>
              <a:buFont typeface="Arial" pitchFamily="34" charset="0"/>
              <a:buChar char="–"/>
              <a:tabLst>
                <a:tab pos="318135" algn="l"/>
              </a:tabLst>
              <a:defRPr/>
            </a:pPr>
            <a:r>
              <a:rPr lang="nl-BE" sz="2200" dirty="0" smtClean="0"/>
              <a:t>afsluiten </a:t>
            </a:r>
            <a:r>
              <a:rPr lang="nl-BE" sz="2200" dirty="0"/>
              <a:t>van samenwerkingsakkoorden</a:t>
            </a:r>
            <a:endParaRPr lang="en-US" sz="22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6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105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1323439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Mogelijkheden tot uitbreiding van de administratieve </a:t>
            </a:r>
            <a:r>
              <a:rPr lang="nl-BE" sz="4000" dirty="0" err="1" smtClean="0">
                <a:solidFill>
                  <a:srgbClr val="0082BE"/>
                </a:solidFill>
              </a:rPr>
              <a:t>verenvoudiging</a:t>
            </a:r>
            <a:endParaRPr lang="nl-BE" sz="4000" dirty="0">
              <a:solidFill>
                <a:srgbClr val="008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Uitbreiding ‘vereenvoudigingsuniversum’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Zeer uitgewerkt tussen actoren in de sociale sector</a:t>
            </a:r>
          </a:p>
          <a:p>
            <a:endParaRPr lang="nl-BE" dirty="0"/>
          </a:p>
          <a:p>
            <a:r>
              <a:rPr lang="nl-BE" dirty="0" smtClean="0"/>
              <a:t>Al geleidelijk uitgebreid tot gezondheidssector</a:t>
            </a:r>
          </a:p>
          <a:p>
            <a:endParaRPr lang="nl-BE" dirty="0"/>
          </a:p>
          <a:p>
            <a:r>
              <a:rPr lang="nl-BE" dirty="0" smtClean="0"/>
              <a:t>Maar nood aan verdere uitbreiding tot</a:t>
            </a:r>
          </a:p>
          <a:p>
            <a:pPr lvl="1"/>
            <a:r>
              <a:rPr lang="nl-BE" dirty="0" smtClean="0"/>
              <a:t>gemeenten, steden en </a:t>
            </a:r>
            <a:r>
              <a:rPr lang="nl-BE" dirty="0" err="1" smtClean="0"/>
              <a:t>FODs</a:t>
            </a:r>
            <a:r>
              <a:rPr lang="nl-BE" dirty="0" smtClean="0"/>
              <a:t> Binnenlandse Zaken en Justitie (bevolking en burgerlijke stand)</a:t>
            </a:r>
          </a:p>
          <a:p>
            <a:pPr lvl="1"/>
            <a:r>
              <a:rPr lang="nl-BE" dirty="0" smtClean="0"/>
              <a:t>belastingdiensten op verschillende overheidsniveaus</a:t>
            </a:r>
          </a:p>
          <a:p>
            <a:pPr lvl="1"/>
            <a:r>
              <a:rPr lang="nl-BE" dirty="0" smtClean="0"/>
              <a:t>rechtbanken en hoven en FOD Justitie, </a:t>
            </a:r>
            <a:r>
              <a:rPr lang="nl-BE" dirty="0" err="1" smtClean="0"/>
              <a:t>bvb</a:t>
            </a:r>
            <a:r>
              <a:rPr lang="nl-BE" dirty="0" smtClean="0"/>
              <a:t>. bij rechtshandhaving </a:t>
            </a:r>
          </a:p>
          <a:p>
            <a:pPr lvl="1"/>
            <a:r>
              <a:rPr lang="nl-BE" dirty="0" smtClean="0"/>
              <a:t>…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75408-50BF-4868-95CF-D850AB1CE9C5}" type="slidenum">
              <a:rPr lang="en-GB" smtClean="0"/>
              <a:pPr>
                <a:defRPr/>
              </a:pPr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Respect van basisprincipes (zie hoger)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Gegevens</a:t>
            </a:r>
          </a:p>
          <a:p>
            <a:pPr lvl="1"/>
            <a:r>
              <a:rPr lang="nl-BE" dirty="0" smtClean="0"/>
              <a:t>eenmalig ingezameld en gevalideerd</a:t>
            </a:r>
          </a:p>
          <a:p>
            <a:pPr lvl="1"/>
            <a:r>
              <a:rPr lang="nl-BE" dirty="0" smtClean="0"/>
              <a:t>juist</a:t>
            </a:r>
          </a:p>
          <a:p>
            <a:pPr lvl="1"/>
            <a:r>
              <a:rPr lang="nl-BE" dirty="0" smtClean="0"/>
              <a:t>tijdig beschikbaar</a:t>
            </a:r>
          </a:p>
          <a:p>
            <a:pPr lvl="1"/>
            <a:r>
              <a:rPr lang="nl-BE" dirty="0" smtClean="0"/>
              <a:t>herbruikbaar (‘legoblokjesfilosofie’)</a:t>
            </a:r>
          </a:p>
          <a:p>
            <a:r>
              <a:rPr lang="nl-BE" dirty="0" smtClean="0"/>
              <a:t>Processen</a:t>
            </a:r>
          </a:p>
          <a:p>
            <a:pPr lvl="1"/>
            <a:r>
              <a:rPr lang="nl-BE" dirty="0" smtClean="0"/>
              <a:t>event </a:t>
            </a:r>
            <a:r>
              <a:rPr lang="nl-BE" dirty="0" err="1" smtClean="0"/>
              <a:t>driven</a:t>
            </a:r>
            <a:endParaRPr lang="nl-BE" dirty="0" smtClean="0"/>
          </a:p>
          <a:p>
            <a:pPr lvl="1"/>
            <a:r>
              <a:rPr lang="nl-BE" dirty="0" err="1" smtClean="0"/>
              <a:t>procesketens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taakverdeling tussen actoren in functie van competentie</a:t>
            </a:r>
          </a:p>
          <a:p>
            <a:r>
              <a:rPr lang="nl-BE" dirty="0" smtClean="0"/>
              <a:t>Architectuur</a:t>
            </a:r>
          </a:p>
          <a:p>
            <a:pPr lvl="1"/>
            <a:r>
              <a:rPr lang="nl-BE" dirty="0" smtClean="0"/>
              <a:t>Service </a:t>
            </a:r>
            <a:r>
              <a:rPr lang="nl-BE" dirty="0" err="1" smtClean="0"/>
              <a:t>Oriented</a:t>
            </a:r>
            <a:r>
              <a:rPr lang="nl-BE" dirty="0" smtClean="0"/>
              <a:t> Architecture</a:t>
            </a:r>
          </a:p>
          <a:p>
            <a:pPr lvl="1"/>
            <a:r>
              <a:rPr lang="nl-BE" dirty="0" err="1" smtClean="0"/>
              <a:t>modulariteit</a:t>
            </a:r>
            <a:r>
              <a:rPr lang="nl-BE" dirty="0" smtClean="0"/>
              <a:t> en </a:t>
            </a:r>
            <a:r>
              <a:rPr lang="nl-BE" dirty="0" err="1" smtClean="0"/>
              <a:t>encapsulatie</a:t>
            </a:r>
            <a:endParaRPr lang="nl-BE" dirty="0" smtClean="0"/>
          </a:p>
          <a:p>
            <a:pPr lvl="1"/>
            <a:r>
              <a:rPr lang="nl-BE" dirty="0" err="1" smtClean="0"/>
              <a:t>synergieën</a:t>
            </a:r>
            <a:r>
              <a:rPr lang="nl-BE" dirty="0" smtClean="0"/>
              <a:t> via </a:t>
            </a:r>
            <a:r>
              <a:rPr lang="nl-BE" dirty="0" err="1" smtClean="0"/>
              <a:t>cloud</a:t>
            </a:r>
            <a:r>
              <a:rPr lang="nl-BE" dirty="0" smtClean="0"/>
              <a:t>- en containertechnologie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4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108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707886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Tot slot</a:t>
            </a:r>
            <a:endParaRPr lang="nl-BE" sz="4000" dirty="0">
              <a:solidFill>
                <a:srgbClr val="008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Publiek-private samenwerking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evolutie </a:t>
            </a:r>
            <a:r>
              <a:rPr lang="nl-BE" dirty="0"/>
              <a:t>van een maatschappij naar ‘digitaal is het nieuwe normaal’ vereist een samenwerking tussen de publieke en de private sector op het vlak van</a:t>
            </a:r>
          </a:p>
          <a:p>
            <a:pPr lvl="1"/>
            <a:r>
              <a:rPr lang="nl-BE" dirty="0"/>
              <a:t>visie</a:t>
            </a:r>
          </a:p>
          <a:p>
            <a:pPr lvl="1"/>
            <a:r>
              <a:rPr lang="nl-BE" dirty="0"/>
              <a:t>gemeenschappelijke componenten en diensten</a:t>
            </a:r>
          </a:p>
          <a:p>
            <a:pPr lvl="1"/>
            <a:r>
              <a:rPr lang="nl-BE" dirty="0" err="1"/>
              <a:t>synergieën</a:t>
            </a:r>
            <a:r>
              <a:rPr lang="nl-BE" dirty="0"/>
              <a:t> om te voldoen aan verwachtingen van gebruikers</a:t>
            </a:r>
          </a:p>
          <a:p>
            <a:pPr lvl="1"/>
            <a:r>
              <a:rPr lang="nl-BE" dirty="0"/>
              <a:t>taakverdeling op basis van sterktes van elkeen</a:t>
            </a:r>
          </a:p>
          <a:p>
            <a:r>
              <a:rPr lang="nl-BE" dirty="0"/>
              <a:t>niet enkel denken in termen van competitieve, maar ook in termen van coöperatieve strategische voordelen</a:t>
            </a:r>
          </a:p>
          <a:p>
            <a:r>
              <a:rPr lang="nl-BE" dirty="0"/>
              <a:t>beste manier om hiertoe vertrouwen te kweken, is te werken aan concrete samenwerking met regelmatige oplevering, resultaten en ROI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8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Missie Kruispuntbank Sociale Zekerheid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De Kruispuntbank is de </a:t>
            </a:r>
            <a:r>
              <a:rPr lang="nl-NL" b="1" dirty="0"/>
              <a:t>motor en coördinator van het e-</a:t>
            </a:r>
            <a:r>
              <a:rPr lang="nl-NL" b="1" dirty="0" err="1"/>
              <a:t>government</a:t>
            </a:r>
            <a:r>
              <a:rPr lang="nl-NL" b="1" dirty="0"/>
              <a:t> in de sociale sector</a:t>
            </a:r>
            <a:r>
              <a:rPr lang="nl-NL" dirty="0"/>
              <a:t>. Deze missie behelst vier aspecten:</a:t>
            </a:r>
          </a:p>
          <a:p>
            <a:r>
              <a:rPr lang="nl-NL" dirty="0"/>
              <a:t>de actoren in de Belgische sociale sector aanzetten: </a:t>
            </a:r>
          </a:p>
          <a:p>
            <a:pPr lvl="1"/>
            <a:r>
              <a:rPr lang="nl-NL" dirty="0"/>
              <a:t>tot een effectieve en efficiënte dienstverlening met een minimum aan administratieve lasten en kosten voor alle betrokkenen, en waar mogelijk op eigen initiatief</a:t>
            </a:r>
          </a:p>
          <a:p>
            <a:pPr lvl="1"/>
            <a:r>
              <a:rPr lang="nl-NL" dirty="0"/>
              <a:t>op een wijze die optimaal afgestemd is op de verschillende eindgebruikers van de diensten</a:t>
            </a:r>
          </a:p>
          <a:p>
            <a:pPr lvl="1"/>
            <a:r>
              <a:rPr lang="nl-NL" dirty="0"/>
              <a:t>door de permanente verbetering van hun (onderlinge) processen en relaties met behulp van nieuwe technologieën</a:t>
            </a:r>
          </a:p>
          <a:p>
            <a:pPr lvl="1"/>
            <a:r>
              <a:rPr lang="nl-NL" dirty="0"/>
              <a:t>vanuit een gemeenschappelijke, onderling overlegde visie</a:t>
            </a:r>
          </a:p>
          <a:p>
            <a:r>
              <a:rPr lang="nl-NL" dirty="0"/>
              <a:t>de informatieveiligheid en de bescherming van de persoonlijke levenssfeer door de actoren in de Belgische sociale sector bevorderen, zodat alle betrokkenen terecht vertrouwen kunnen hebben</a:t>
            </a:r>
          </a:p>
          <a:p>
            <a:r>
              <a:rPr lang="nl-NL" dirty="0"/>
              <a:t>geïntegreerde, </a:t>
            </a:r>
            <a:r>
              <a:rPr lang="nl-NL" dirty="0" err="1"/>
              <a:t>sectoroverschrijdende</a:t>
            </a:r>
            <a:r>
              <a:rPr lang="nl-NL" dirty="0"/>
              <a:t> beleidsondersteunende gegevens ter beschikking stellen van de beleidsvoerders en onderzoekers</a:t>
            </a:r>
          </a:p>
          <a:p>
            <a:r>
              <a:rPr lang="nl-NL" dirty="0"/>
              <a:t>voor alle medewerkers een werkklimaat scheppen dat zelfrealisatie in teamverband en arbeidsvreugde mogelijk maakt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 altLang="en-US" smtClean="0"/>
              <a:t>Franchisebenadering OASIS</a:t>
            </a:r>
            <a:endParaRPr lang="en-GB" altLang="en-US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fr-BE" altLang="en-US" dirty="0" err="1" smtClean="0"/>
              <a:t>Vaststelling</a:t>
            </a:r>
            <a:r>
              <a:rPr lang="fr-BE" altLang="en-US" dirty="0" smtClean="0"/>
              <a:t>: </a:t>
            </a:r>
            <a:r>
              <a:rPr lang="fr-BE" altLang="en-US" dirty="0" err="1" smtClean="0"/>
              <a:t>functionele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specialisatie</a:t>
            </a:r>
            <a:r>
              <a:rPr lang="fr-BE" altLang="en-US" dirty="0" smtClean="0"/>
              <a:t> en </a:t>
            </a:r>
            <a:r>
              <a:rPr lang="fr-BE" altLang="en-US" dirty="0" err="1" smtClean="0"/>
              <a:t>organisatie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volgens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bevoegdheidsniveaus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moeilijk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verenigbaar</a:t>
            </a:r>
            <a:r>
              <a:rPr lang="fr-BE" altLang="en-US" dirty="0" smtClean="0"/>
              <a:t> met focus op </a:t>
            </a:r>
            <a:r>
              <a:rPr lang="fr-BE" altLang="en-US" dirty="0" err="1" smtClean="0"/>
              <a:t>doelgroep</a:t>
            </a:r>
            <a:endParaRPr lang="fr-BE" altLang="en-US" dirty="0" smtClean="0"/>
          </a:p>
          <a:p>
            <a:endParaRPr lang="fr-BE" altLang="en-US" dirty="0" smtClean="0"/>
          </a:p>
          <a:p>
            <a:r>
              <a:rPr lang="fr-BE" altLang="en-US" dirty="0" err="1" smtClean="0"/>
              <a:t>Voorstel</a:t>
            </a:r>
            <a:r>
              <a:rPr lang="fr-BE" altLang="en-US" dirty="0" smtClean="0"/>
              <a:t> van </a:t>
            </a:r>
            <a:r>
              <a:rPr lang="fr-BE" altLang="en-US" dirty="0" err="1" smtClean="0"/>
              <a:t>oplossing</a:t>
            </a:r>
            <a:r>
              <a:rPr lang="fr-BE" altLang="en-US" dirty="0" smtClean="0"/>
              <a:t>: f</a:t>
            </a:r>
            <a:r>
              <a:rPr lang="en-US" altLang="en-US" dirty="0" err="1" smtClean="0"/>
              <a:t>lexibele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transversale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uitvoeringsdiensten</a:t>
            </a:r>
            <a:r>
              <a:rPr lang="en-US" altLang="en-US" dirty="0" smtClean="0"/>
              <a:t> (franchises) die</a:t>
            </a:r>
            <a:endParaRPr lang="en-GB" altLang="en-US" dirty="0" smtClean="0"/>
          </a:p>
          <a:p>
            <a:pPr lvl="1"/>
            <a:r>
              <a:rPr lang="en-US" altLang="en-US" dirty="0" err="1" smtClean="0"/>
              <a:t>opgericht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zijn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rond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doelgroepen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ouders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autobestuurders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gehandicapten</a:t>
            </a:r>
            <a:r>
              <a:rPr lang="en-US" altLang="en-US" dirty="0" smtClean="0"/>
              <a:t>, …)</a:t>
            </a:r>
          </a:p>
          <a:p>
            <a:pPr lvl="1"/>
            <a:r>
              <a:rPr lang="en-US" altLang="en-US" dirty="0" err="1" smtClean="0"/>
              <a:t>klantgericht</a:t>
            </a:r>
            <a:r>
              <a:rPr lang="en-US" altLang="en-US" dirty="0" smtClean="0"/>
              <a:t> en </a:t>
            </a:r>
            <a:r>
              <a:rPr lang="en-US" altLang="en-US" dirty="0" err="1" smtClean="0"/>
              <a:t>betrouwbaar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informatie</a:t>
            </a:r>
            <a:r>
              <a:rPr lang="en-US" altLang="en-US" dirty="0" smtClean="0"/>
              <a:t> en </a:t>
            </a:r>
            <a:r>
              <a:rPr lang="en-US" altLang="en-US" dirty="0" err="1" smtClean="0"/>
              <a:t>transacties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aanbieden</a:t>
            </a:r>
            <a:endParaRPr lang="en-US" altLang="en-US" dirty="0" smtClean="0"/>
          </a:p>
          <a:p>
            <a:pPr lvl="1"/>
            <a:r>
              <a:rPr lang="fr-BE" altLang="en-US" dirty="0" smtClean="0"/>
              <a:t>de </a:t>
            </a:r>
            <a:r>
              <a:rPr lang="fr-BE" altLang="en-US" dirty="0" err="1" smtClean="0"/>
              <a:t>motor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zijn</a:t>
            </a:r>
            <a:r>
              <a:rPr lang="fr-BE" altLang="en-US" dirty="0" smtClean="0"/>
              <a:t> van </a:t>
            </a:r>
            <a:r>
              <a:rPr lang="fr-BE" altLang="en-US" dirty="0" err="1" smtClean="0"/>
              <a:t>klantgedreven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verbetering</a:t>
            </a:r>
            <a:r>
              <a:rPr lang="fr-BE" altLang="en-US" dirty="0" smtClean="0"/>
              <a:t> van de </a:t>
            </a:r>
            <a:r>
              <a:rPr lang="fr-BE" altLang="en-US" dirty="0" err="1" smtClean="0"/>
              <a:t>dienstverlening</a:t>
            </a:r>
            <a:endParaRPr lang="en-GB" altLang="en-US" dirty="0" smtClean="0"/>
          </a:p>
          <a:p>
            <a:endParaRPr lang="fr-BE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A70F7-7E16-45EC-897F-217148146155}" type="slidenum">
              <a:rPr lang="en-GB" smtClean="0"/>
              <a:pPr>
                <a:defRPr/>
              </a:pPr>
              <a:t>110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Description: 2011-11-Frachise Marketplace Business Mod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>
            <a:fillRect/>
          </a:stretch>
        </p:blipFill>
        <p:spPr>
          <a:xfrm>
            <a:off x="431341" y="836712"/>
            <a:ext cx="8269288" cy="5726112"/>
          </a:xfrm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 altLang="en-US" smtClean="0"/>
              <a:t>Franchisebenadering OASIS</a:t>
            </a:r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9EC36-1BE2-4C96-905C-C347F8E5E849}" type="slidenum">
              <a:rPr lang="en-GB" smtClean="0"/>
              <a:pPr>
                <a:defRPr/>
              </a:pPr>
              <a:t>111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Kruisbestuiving business - ICT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112</a:t>
            </a:fld>
            <a:endParaRPr lang="en-GB" dirty="0"/>
          </a:p>
        </p:txBody>
      </p:sp>
      <p:pic>
        <p:nvPicPr>
          <p:cNvPr id="5" name="Picture 2" descr="Deze powerpoint afbeelding afbeeldingen figuur figuren &#10;            bevat: ICT IT PUSH PERSPECTIEF STRATEGIE HENDERSON VENKATRAMAN ICT MANAGEM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9" y="1286931"/>
            <a:ext cx="7950268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Hou permanent in het oog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113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162162"/>
              </p:ext>
            </p:extLst>
          </p:nvPr>
        </p:nvGraphicFramePr>
        <p:xfrm>
          <a:off x="888975" y="1265048"/>
          <a:ext cx="7410972" cy="504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0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624" y="979040"/>
            <a:ext cx="4176464" cy="417646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3731" name="TextBox 12"/>
          <p:cNvSpPr txBox="1">
            <a:spLocks noChangeArrowheads="1"/>
          </p:cNvSpPr>
          <p:nvPr/>
        </p:nvSpPr>
        <p:spPr bwMode="auto">
          <a:xfrm>
            <a:off x="5262563" y="4402138"/>
            <a:ext cx="38877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1600" dirty="0">
              <a:solidFill>
                <a:srgbClr val="0D0D0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1600" dirty="0">
              <a:solidFill>
                <a:srgbClr val="0D0D0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1600" dirty="0">
              <a:solidFill>
                <a:srgbClr val="0D0D0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1600" dirty="0">
              <a:solidFill>
                <a:srgbClr val="0D0D0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600" dirty="0"/>
              <a:t>frank.robben@mail.fgov.be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en-US" sz="1600" dirty="0">
              <a:sym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600" dirty="0">
                <a:sym typeface="Arial" charset="0"/>
              </a:rPr>
              <a:t>@</a:t>
            </a:r>
            <a:r>
              <a:rPr lang="nl-BE" altLang="en-US" sz="1600" dirty="0" err="1">
                <a:sym typeface="Arial" charset="0"/>
              </a:rPr>
              <a:t>FrRobben</a:t>
            </a:r>
            <a:endParaRPr lang="nl-BE" altLang="en-US" sz="1600" dirty="0">
              <a:sym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600" dirty="0">
                <a:sym typeface="Arial" charset="0"/>
              </a:rPr>
              <a:t>http://www.frankrobben.be</a:t>
            </a:r>
            <a:endParaRPr lang="nl-BE" altLang="en-US" sz="1600" dirty="0"/>
          </a:p>
        </p:txBody>
      </p:sp>
      <p:grpSp>
        <p:nvGrpSpPr>
          <p:cNvPr id="73732" name="Group 11"/>
          <p:cNvGrpSpPr>
            <a:grpSpLocks/>
          </p:cNvGrpSpPr>
          <p:nvPr/>
        </p:nvGrpSpPr>
        <p:grpSpPr bwMode="auto">
          <a:xfrm>
            <a:off x="4881563" y="5353050"/>
            <a:ext cx="398462" cy="893763"/>
            <a:chOff x="4406900" y="3629091"/>
            <a:chExt cx="397733" cy="893182"/>
          </a:xfrm>
        </p:grpSpPr>
        <p:pic>
          <p:nvPicPr>
            <p:cNvPr id="73734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5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31806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B3A7F-E9BA-447C-BB14-2EBB82EB7E42}" type="slidenum">
              <a:rPr lang="en-GB" smtClean="0"/>
              <a:pPr>
                <a:defRPr/>
              </a:pPr>
              <a:t>114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Kruispuntbank Sociale Zekerheid</a:t>
            </a:r>
            <a:endParaRPr lang="fr-B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l-BE" altLang="en-US" dirty="0" smtClean="0">
                <a:sym typeface="Arial" charset="0"/>
              </a:rPr>
              <a:t>Beheerd door de vertegenwoordigers van de verschillende actoren in de sociale sector om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hun vertrouwen te genieten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een klantgerichte werking te waarborgen</a:t>
            </a:r>
          </a:p>
          <a:p>
            <a:pPr>
              <a:defRPr/>
            </a:pPr>
            <a:r>
              <a:rPr lang="nl-BE" altLang="en-US" dirty="0" smtClean="0">
                <a:sym typeface="Arial" charset="0"/>
              </a:rPr>
              <a:t>Opdrachten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vastleggen en uitdragen van de visie inzake geïntegreerde elektronische dienstverlening in de sociale sector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vastleggen en promoten van de visie en de gemeenschappelijke basisprincipes inzake informatiebeheer en –veiligheid in de sociale sector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coördineren van de procesoptimalisatie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programma- en projectbeheer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vastleggen, implementeren en beheren van het samenwerkingsplatform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technische interoperabiliteit: architectuur en standaarden voor veilige uitwisseling van informatie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semantische interoperabiliteit: begripsharmonisatie en coördinatie van de aanpassingen van de regelgeving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business logica en </a:t>
            </a:r>
            <a:r>
              <a:rPr lang="nl-BE" altLang="en-US" dirty="0" err="1" smtClean="0">
                <a:sym typeface="Arial" charset="0"/>
              </a:rPr>
              <a:t>orchestratie</a:t>
            </a:r>
            <a:endParaRPr lang="nl-BE" altLang="en-US" dirty="0" smtClean="0">
              <a:sym typeface="Arial" charset="0"/>
            </a:endParaRP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bevorderen van dienstengeoriënteerde toepassingen</a:t>
            </a:r>
          </a:p>
          <a:p>
            <a:pPr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EE0CD-AC6D-4124-9C2D-D1DFB233A43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Kruispuntbank Sociale Zekerheid</a:t>
            </a:r>
            <a:endParaRPr lang="fr-B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BE" altLang="en-US" dirty="0" smtClean="0">
                <a:sym typeface="Arial" charset="0"/>
              </a:rPr>
              <a:t>Opdrachten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veranderingsbeheer, vorming en coaching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optreden als </a:t>
            </a:r>
            <a:r>
              <a:rPr lang="nl-BE" altLang="en-US" dirty="0" err="1" smtClean="0">
                <a:sym typeface="Arial" charset="0"/>
              </a:rPr>
              <a:t>trusted</a:t>
            </a:r>
            <a:r>
              <a:rPr lang="nl-BE" altLang="en-US" dirty="0" smtClean="0">
                <a:sym typeface="Arial" charset="0"/>
              </a:rPr>
              <a:t> </a:t>
            </a:r>
            <a:r>
              <a:rPr lang="nl-BE" altLang="en-US" dirty="0" err="1" smtClean="0">
                <a:sym typeface="Arial" charset="0"/>
              </a:rPr>
              <a:t>third</a:t>
            </a:r>
            <a:r>
              <a:rPr lang="nl-BE" altLang="en-US" dirty="0" smtClean="0">
                <a:sym typeface="Arial" charset="0"/>
              </a:rPr>
              <a:t> party voor de codering en </a:t>
            </a:r>
            <a:r>
              <a:rPr lang="nl-BE" altLang="en-US" dirty="0" err="1" smtClean="0">
                <a:sym typeface="Arial" charset="0"/>
              </a:rPr>
              <a:t>anonimisering</a:t>
            </a:r>
            <a:r>
              <a:rPr lang="nl-BE" altLang="en-US" dirty="0" smtClean="0">
                <a:sym typeface="Arial" charset="0"/>
              </a:rPr>
              <a:t> van gegevens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beheer van een verwijzingsrepertorium als basis voor de organisatie van de elektronische gegevensuitwisseling tussen de actoren in de sociale sector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inhoud</a:t>
            </a:r>
          </a:p>
          <a:p>
            <a:pPr lvl="3">
              <a:defRPr/>
            </a:pPr>
            <a:r>
              <a:rPr lang="nl-BE" altLang="en-US" dirty="0" smtClean="0">
                <a:sym typeface="Arial" charset="0"/>
              </a:rPr>
              <a:t>over welke personen is welke soort informatie waar beschikbaar m.b.t. welke periodes</a:t>
            </a:r>
          </a:p>
          <a:p>
            <a:pPr lvl="3">
              <a:defRPr/>
            </a:pPr>
            <a:r>
              <a:rPr lang="nl-BE" altLang="en-US" dirty="0" smtClean="0">
                <a:sym typeface="Arial" charset="0"/>
              </a:rPr>
              <a:t>welke actoren zijn gerechtigd om welke informatie over welke personen in welke omstandigheden te verkrijgen</a:t>
            </a:r>
          </a:p>
          <a:p>
            <a:pPr lvl="3">
              <a:defRPr/>
            </a:pPr>
            <a:r>
              <a:rPr lang="nl-BE" altLang="en-US" dirty="0" smtClean="0">
                <a:sym typeface="Arial" charset="0"/>
              </a:rPr>
              <a:t>welke actoren wensen welke informatie over welke personen in welke omstandigheden automatisch te verkrijgen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functies</a:t>
            </a:r>
          </a:p>
          <a:p>
            <a:pPr lvl="3">
              <a:defRPr/>
            </a:pPr>
            <a:r>
              <a:rPr lang="nl-BE" altLang="en-US" dirty="0" smtClean="0">
                <a:sym typeface="Arial" charset="0"/>
              </a:rPr>
              <a:t>preventieve toegangscontrole</a:t>
            </a:r>
          </a:p>
          <a:p>
            <a:pPr lvl="3">
              <a:defRPr/>
            </a:pPr>
            <a:r>
              <a:rPr lang="nl-BE" altLang="en-US" dirty="0" smtClean="0">
                <a:sym typeface="Arial" charset="0"/>
              </a:rPr>
              <a:t>routering van informatie</a:t>
            </a:r>
          </a:p>
          <a:p>
            <a:pPr lvl="3">
              <a:defRPr/>
            </a:pPr>
            <a:r>
              <a:rPr lang="nl-BE" altLang="en-US" dirty="0" smtClean="0">
                <a:sym typeface="Arial" charset="0"/>
              </a:rPr>
              <a:t>automatische mededeling van gewijzigde gegevens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6D906-2CF5-4734-8523-341F715BBF3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Functioneel: sternetwerk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BFC04-75E4-451A-B26F-3663B5A645A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grpSp>
        <p:nvGrpSpPr>
          <p:cNvPr id="18436" name="Group 30720"/>
          <p:cNvGrpSpPr>
            <a:grpSpLocks/>
          </p:cNvGrpSpPr>
          <p:nvPr/>
        </p:nvGrpSpPr>
        <p:grpSpPr bwMode="auto">
          <a:xfrm>
            <a:off x="620713" y="1412875"/>
            <a:ext cx="7264400" cy="5111750"/>
            <a:chOff x="387375" y="1114698"/>
            <a:chExt cx="7263209" cy="5111774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 bwMode="auto">
            <a:xfrm>
              <a:off x="3617407" y="2637118"/>
              <a:ext cx="1603112" cy="1598620"/>
            </a:xfrm>
            <a:custGeom>
              <a:avLst/>
              <a:gdLst>
                <a:gd name="connsiteX0" fmla="*/ 0 w 2861953"/>
                <a:gd name="connsiteY0" fmla="*/ 1426830 h 2853660"/>
                <a:gd name="connsiteX1" fmla="*/ 1430977 w 2861953"/>
                <a:gd name="connsiteY1" fmla="*/ 0 h 2853660"/>
                <a:gd name="connsiteX2" fmla="*/ 2861954 w 2861953"/>
                <a:gd name="connsiteY2" fmla="*/ 1426830 h 2853660"/>
                <a:gd name="connsiteX3" fmla="*/ 1430977 w 2861953"/>
                <a:gd name="connsiteY3" fmla="*/ 2853660 h 2853660"/>
                <a:gd name="connsiteX4" fmla="*/ 0 w 2861953"/>
                <a:gd name="connsiteY4" fmla="*/ 1426830 h 28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953" h="2853660">
                  <a:moveTo>
                    <a:pt x="0" y="1426830"/>
                  </a:moveTo>
                  <a:cubicBezTo>
                    <a:pt x="0" y="638814"/>
                    <a:pt x="640670" y="0"/>
                    <a:pt x="1430977" y="0"/>
                  </a:cubicBezTo>
                  <a:cubicBezTo>
                    <a:pt x="2221284" y="0"/>
                    <a:pt x="2861954" y="638814"/>
                    <a:pt x="2861954" y="1426830"/>
                  </a:cubicBezTo>
                  <a:cubicBezTo>
                    <a:pt x="2861954" y="2214846"/>
                    <a:pt x="2221284" y="2853660"/>
                    <a:pt x="1430977" y="2853660"/>
                  </a:cubicBezTo>
                  <a:cubicBezTo>
                    <a:pt x="640670" y="2853660"/>
                    <a:pt x="0" y="2214846"/>
                    <a:pt x="0" y="1426830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01673" tIns="500459" rIns="501673" bIns="500459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>
              <a:off x="4011043" y="1378224"/>
              <a:ext cx="831714" cy="827092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 smtClean="0"/>
                <a:t>FPD</a:t>
              </a:r>
              <a:endParaRPr lang="en-US" sz="1400" dirty="0"/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4704667" y="1441725"/>
              <a:ext cx="833300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 smtClean="0"/>
                <a:t>RSVZ &amp; SVFZ</a:t>
              </a:r>
              <a:endParaRPr lang="en-US" sz="1400" dirty="0"/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5252264" y="1792564"/>
              <a:ext cx="831714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 smtClean="0"/>
                <a:t>FOD SZ</a:t>
              </a:r>
              <a:endParaRPr lang="en-US" sz="1000" dirty="0"/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5652249" y="231485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300" dirty="0"/>
                <a:t>POD MI &amp; OCMW</a:t>
              </a:r>
              <a:endParaRPr lang="en-US" sz="1300" dirty="0"/>
            </a:p>
          </p:txBody>
        </p:sp>
        <p:grpSp>
          <p:nvGrpSpPr>
            <p:cNvPr id="18444" name="Group 2"/>
            <p:cNvGrpSpPr>
              <a:grpSpLocks/>
            </p:cNvGrpSpPr>
            <p:nvPr/>
          </p:nvGrpSpPr>
          <p:grpSpPr bwMode="auto">
            <a:xfrm>
              <a:off x="2226985" y="2322791"/>
              <a:ext cx="4418875" cy="3219466"/>
              <a:chOff x="2301773" y="2382290"/>
              <a:chExt cx="3966559" cy="2924917"/>
            </a:xfrm>
          </p:grpSpPr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>
                <a:off x="5518903" y="2950544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smtClean="0"/>
                  <a:t>FAMI-FED</a:t>
                </a:r>
                <a:endParaRPr lang="en-US" sz="1400" dirty="0"/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 bwMode="auto">
              <a:xfrm>
                <a:off x="5488983" y="3514470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300" dirty="0" smtClean="0"/>
                  <a:t>FEDRIS</a:t>
                </a:r>
                <a:r>
                  <a:rPr lang="fr-BE" sz="1200" dirty="0" smtClean="0"/>
                  <a:t>  </a:t>
                </a:r>
                <a:r>
                  <a:rPr lang="fr-BE" sz="900" dirty="0" smtClean="0"/>
                  <a:t>&amp; </a:t>
                </a:r>
                <a:r>
                  <a:rPr lang="fr-BE" sz="900" dirty="0" err="1" smtClean="0"/>
                  <a:t>verzeke-raars</a:t>
                </a:r>
                <a:endParaRPr lang="en-US" sz="900" dirty="0"/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>
                <a:off x="5145613" y="3951477"/>
                <a:ext cx="750854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smtClean="0"/>
                  <a:t>RJV &amp; BVK</a:t>
                </a:r>
                <a:endParaRPr lang="en-US" sz="1400" dirty="0"/>
              </a:p>
            </p:txBody>
          </p:sp>
          <p:sp>
            <p:nvSpPr>
              <p:cNvPr id="13" name="Freeform 12"/>
              <p:cNvSpPr>
                <a:spLocks noChangeAspect="1"/>
              </p:cNvSpPr>
              <p:nvPr/>
            </p:nvSpPr>
            <p:spPr bwMode="auto">
              <a:xfrm>
                <a:off x="4740979" y="4317812"/>
                <a:ext cx="748005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err="1" smtClean="0"/>
                  <a:t>Rijks</a:t>
                </a:r>
                <a:r>
                  <a:rPr lang="en-US" sz="1200" dirty="0" smtClean="0"/>
                  <a:t>-register</a:t>
                </a:r>
                <a:endParaRPr lang="en-US" sz="1200" dirty="0"/>
              </a:p>
            </p:txBody>
          </p:sp>
          <p:sp>
            <p:nvSpPr>
              <p:cNvPr id="14" name="Freeform 13"/>
              <p:cNvSpPr>
                <a:spLocks noChangeAspect="1"/>
              </p:cNvSpPr>
              <p:nvPr/>
            </p:nvSpPr>
            <p:spPr bwMode="auto">
              <a:xfrm>
                <a:off x="4196717" y="4564439"/>
                <a:ext cx="750854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smtClean="0"/>
                  <a:t>Ge-</a:t>
                </a:r>
                <a:r>
                  <a:rPr lang="en-US" sz="1200" dirty="0" err="1" smtClean="0"/>
                  <a:t>meen</a:t>
                </a:r>
                <a:r>
                  <a:rPr lang="en-US" sz="1200" dirty="0" smtClean="0"/>
                  <a:t>-</a:t>
                </a:r>
                <a:r>
                  <a:rPr lang="en-US" sz="1200" dirty="0" err="1" smtClean="0"/>
                  <a:t>schap</a:t>
                </a:r>
                <a:r>
                  <a:rPr lang="en-US" sz="1200" dirty="0" smtClean="0"/>
                  <a:t>-pen</a:t>
                </a:r>
                <a:endParaRPr lang="en-US" sz="1200" dirty="0"/>
              </a:p>
            </p:txBody>
          </p:sp>
          <p:sp>
            <p:nvSpPr>
              <p:cNvPr id="16" name="Freeform 15"/>
              <p:cNvSpPr>
                <a:spLocks noChangeAspect="1"/>
              </p:cNvSpPr>
              <p:nvPr/>
            </p:nvSpPr>
            <p:spPr bwMode="auto">
              <a:xfrm>
                <a:off x="3615411" y="4564439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 smtClean="0"/>
                  <a:t>Gewes</a:t>
                </a:r>
                <a:r>
                  <a:rPr lang="en-US" sz="1400" dirty="0" smtClean="0"/>
                  <a:t>-ten</a:t>
                </a:r>
                <a:endParaRPr lang="en-US" sz="1400" dirty="0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 bwMode="auto">
              <a:xfrm>
                <a:off x="3075423" y="4368291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RIZIV</a:t>
                </a:r>
                <a:endParaRPr lang="en-US" sz="1400" dirty="0"/>
              </a:p>
            </p:txBody>
          </p:sp>
          <p:sp>
            <p:nvSpPr>
              <p:cNvPr id="18" name="Freeform 17"/>
              <p:cNvSpPr>
                <a:spLocks noChangeAspect="1"/>
              </p:cNvSpPr>
              <p:nvPr/>
            </p:nvSpPr>
            <p:spPr bwMode="auto">
              <a:xfrm>
                <a:off x="2622347" y="4016378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NIC &amp; ZF</a:t>
                </a:r>
                <a:endParaRPr lang="en-US" sz="1400" dirty="0"/>
              </a:p>
            </p:txBody>
          </p:sp>
          <p:sp>
            <p:nvSpPr>
              <p:cNvPr id="19" name="Freeform 18"/>
              <p:cNvSpPr>
                <a:spLocks noChangeAspect="1"/>
              </p:cNvSpPr>
              <p:nvPr/>
            </p:nvSpPr>
            <p:spPr bwMode="auto">
              <a:xfrm>
                <a:off x="2364463" y="3517354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RVA &amp; VI</a:t>
                </a:r>
                <a:endParaRPr lang="en-US" sz="1400" dirty="0"/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>
                <a:off x="2301773" y="2930352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FOD WASO</a:t>
                </a:r>
                <a:endParaRPr lang="en-US" sz="1400" dirty="0"/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>
                <a:off x="2402932" y="2382290"/>
                <a:ext cx="749429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VSI &amp; </a:t>
                </a:r>
                <a:r>
                  <a:rPr lang="fr-BE" sz="1400" dirty="0" err="1"/>
                  <a:t>FoBZ</a:t>
                </a:r>
                <a:endParaRPr lang="en-US" sz="1400" dirty="0"/>
              </a:p>
            </p:txBody>
          </p:sp>
        </p:grp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>
              <a:off x="2738077" y="181161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/>
                <a:t>RSZ</a:t>
              </a:r>
              <a:endParaRPr lang="en-US" sz="1400" dirty="0"/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>
              <a:off x="3306308" y="1449663"/>
              <a:ext cx="833301" cy="82709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 err="1" smtClean="0"/>
                <a:t>SIGeDIS</a:t>
              </a:r>
              <a:endParaRPr lang="en-US" sz="1200" dirty="0"/>
            </a:p>
          </p:txBody>
        </p:sp>
        <p:pic>
          <p:nvPicPr>
            <p:cNvPr id="24" name="Picture 3" descr="C:\Documents and Settings\a21\Local Settings\Temporary Internet Files\Content.IE5\TKSAXZ7R\MC90043877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869160"/>
              <a:ext cx="1630362" cy="13573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5" y="4941168"/>
              <a:ext cx="2384425" cy="1150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14698"/>
              <a:ext cx="1422400" cy="946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0" name="Group 30719"/>
            <p:cNvGrpSpPr>
              <a:grpSpLocks/>
            </p:cNvGrpSpPr>
            <p:nvPr/>
          </p:nvGrpSpPr>
          <p:grpSpPr bwMode="auto">
            <a:xfrm>
              <a:off x="685774" y="1272821"/>
              <a:ext cx="1768186" cy="3700993"/>
              <a:chOff x="-19805" y="972099"/>
              <a:chExt cx="1768186" cy="3700993"/>
            </a:xfrm>
          </p:grpSpPr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>
                <a:off x="291912" y="3436861"/>
                <a:ext cx="1266001" cy="1236231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dirty="0" err="1" smtClean="0">
                    <a:latin typeface="Calibri Light" panose="020F0302020204030204" pitchFamily="34" charset="0"/>
                  </a:rPr>
                  <a:t>Federale</a:t>
                </a:r>
                <a:r>
                  <a:rPr lang="en-US" sz="1300" dirty="0" smtClean="0">
                    <a:latin typeface="Calibri Light" panose="020F0302020204030204" pitchFamily="34" charset="0"/>
                  </a:rPr>
                  <a:t> </a:t>
                </a:r>
                <a:r>
                  <a:rPr lang="en-US" sz="1300" dirty="0" err="1" smtClean="0">
                    <a:latin typeface="Calibri Light" panose="020F0302020204030204" pitchFamily="34" charset="0"/>
                  </a:rPr>
                  <a:t>Overheids-diensten</a:t>
                </a:r>
                <a:endParaRPr lang="en-US" sz="13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>
                <a:off x="537317" y="972099"/>
                <a:ext cx="1211064" cy="117951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Nuts-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en</a:t>
                </a:r>
                <a:r>
                  <a:rPr lang="en-US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vervoers-bedrijven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, …</a:t>
                </a:r>
                <a:r>
                  <a:rPr lang="fr-BE" sz="1400" dirty="0" smtClean="0">
                    <a:latin typeface="Calibri Light" panose="020F0302020204030204" pitchFamily="34" charset="0"/>
                  </a:rPr>
                  <a:t> </a:t>
                </a:r>
                <a:endParaRPr lang="fr-BE" sz="14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>
                <a:off x="-19805" y="2151616"/>
                <a:ext cx="1280989" cy="1247665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1400" dirty="0" smtClean="0">
                    <a:latin typeface="Calibri Light" panose="020F0302020204030204" pitchFamily="34" charset="0"/>
                  </a:rPr>
                  <a:t>Steden &amp; gemeenten</a:t>
                </a:r>
                <a:endParaRPr lang="fr-BE" sz="1400" dirty="0">
                  <a:latin typeface="Calibri Light" panose="020F0302020204030204" pitchFamily="34" charset="0"/>
                </a:endParaRPr>
              </a:p>
            </p:txBody>
          </p:sp>
        </p:grpSp>
        <p:pic>
          <p:nvPicPr>
            <p:cNvPr id="18451" name="Picture 30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394" y="3132961"/>
              <a:ext cx="1213654" cy="58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Technisch: backbone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51EAE-5149-42A5-83BC-78F8A5A3A56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9460" name="Rectangle 110"/>
          <p:cNvSpPr>
            <a:spLocks noChangeArrowheads="1"/>
          </p:cNvSpPr>
          <p:nvPr/>
        </p:nvSpPr>
        <p:spPr bwMode="auto">
          <a:xfrm>
            <a:off x="7596188" y="3860800"/>
            <a:ext cx="65087" cy="1379538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93963" y="4092575"/>
            <a:ext cx="82550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493963" y="3849688"/>
            <a:ext cx="82550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4614863" y="3849688"/>
            <a:ext cx="84137" cy="17018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653213" y="2390775"/>
            <a:ext cx="1414462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5238750" y="3119438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814" name="Rectangle 14"/>
          <p:cNvSpPr>
            <a:spLocks noChangeArrowheads="1"/>
          </p:cNvSpPr>
          <p:nvPr/>
        </p:nvSpPr>
        <p:spPr bwMode="auto">
          <a:xfrm>
            <a:off x="5768975" y="3028950"/>
            <a:ext cx="312738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67" name="Freeform 15"/>
          <p:cNvSpPr>
            <a:spLocks/>
          </p:cNvSpPr>
          <p:nvPr/>
        </p:nvSpPr>
        <p:spPr bwMode="auto">
          <a:xfrm>
            <a:off x="5768975" y="2906713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6"/>
          <p:cNvSpPr>
            <a:spLocks/>
          </p:cNvSpPr>
          <p:nvPr/>
        </p:nvSpPr>
        <p:spPr bwMode="auto">
          <a:xfrm>
            <a:off x="6081713" y="29067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4292600" y="4194175"/>
            <a:ext cx="623888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70" name="Freeform 19"/>
          <p:cNvSpPr>
            <a:spLocks/>
          </p:cNvSpPr>
          <p:nvPr/>
        </p:nvSpPr>
        <p:spPr bwMode="auto">
          <a:xfrm>
            <a:off x="4292600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Freeform 20"/>
          <p:cNvSpPr>
            <a:spLocks/>
          </p:cNvSpPr>
          <p:nvPr/>
        </p:nvSpPr>
        <p:spPr bwMode="auto">
          <a:xfrm>
            <a:off x="4916488" y="4011613"/>
            <a:ext cx="188912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8" name="Rectangle 22"/>
          <p:cNvSpPr>
            <a:spLocks noChangeArrowheads="1"/>
          </p:cNvSpPr>
          <p:nvPr/>
        </p:nvSpPr>
        <p:spPr bwMode="auto">
          <a:xfrm>
            <a:off x="4479925" y="4730750"/>
            <a:ext cx="312738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73" name="Freeform 23"/>
          <p:cNvSpPr>
            <a:spLocks/>
          </p:cNvSpPr>
          <p:nvPr/>
        </p:nvSpPr>
        <p:spPr bwMode="auto">
          <a:xfrm>
            <a:off x="4479925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24"/>
          <p:cNvSpPr>
            <a:spLocks/>
          </p:cNvSpPr>
          <p:nvPr/>
        </p:nvSpPr>
        <p:spPr bwMode="auto">
          <a:xfrm>
            <a:off x="4792663" y="4608513"/>
            <a:ext cx="125412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25"/>
          <p:cNvSpPr>
            <a:spLocks noChangeArrowheads="1"/>
          </p:cNvSpPr>
          <p:nvPr/>
        </p:nvSpPr>
        <p:spPr bwMode="auto">
          <a:xfrm>
            <a:off x="2203450" y="5146675"/>
            <a:ext cx="665163" cy="4857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fr-BE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RVA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Arial" charset="0"/>
            </a:endParaRPr>
          </a:p>
        </p:txBody>
      </p:sp>
      <p:sp>
        <p:nvSpPr>
          <p:cNvPr id="19476" name="Line 26"/>
          <p:cNvSpPr>
            <a:spLocks noChangeShapeType="1"/>
          </p:cNvSpPr>
          <p:nvPr/>
        </p:nvSpPr>
        <p:spPr bwMode="auto">
          <a:xfrm flipV="1">
            <a:off x="2300288" y="1647825"/>
            <a:ext cx="1552575" cy="755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7"/>
          <p:cNvSpPr>
            <a:spLocks noChangeShapeType="1"/>
          </p:cNvSpPr>
          <p:nvPr/>
        </p:nvSpPr>
        <p:spPr bwMode="auto">
          <a:xfrm flipV="1">
            <a:off x="2300288" y="2055813"/>
            <a:ext cx="1552575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8"/>
          <p:cNvSpPr>
            <a:spLocks noChangeShapeType="1"/>
          </p:cNvSpPr>
          <p:nvPr/>
        </p:nvSpPr>
        <p:spPr bwMode="auto">
          <a:xfrm>
            <a:off x="2366963" y="2541588"/>
            <a:ext cx="1485900" cy="2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9"/>
          <p:cNvSpPr>
            <a:spLocks noChangeShapeType="1"/>
          </p:cNvSpPr>
          <p:nvPr/>
        </p:nvSpPr>
        <p:spPr bwMode="auto">
          <a:xfrm>
            <a:off x="2300288" y="2646363"/>
            <a:ext cx="1552575" cy="388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Oval 30"/>
          <p:cNvSpPr>
            <a:spLocks noChangeArrowheads="1"/>
          </p:cNvSpPr>
          <p:nvPr/>
        </p:nvSpPr>
        <p:spPr bwMode="auto">
          <a:xfrm>
            <a:off x="798513" y="2065338"/>
            <a:ext cx="1579562" cy="841375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en-US" sz="1800" dirty="0" err="1" smtClean="0">
                <a:solidFill>
                  <a:srgbClr val="000000"/>
                </a:solidFill>
                <a:latin typeface="+mn-lt"/>
                <a:sym typeface="Arial" charset="0"/>
              </a:rPr>
              <a:t>Gebruikers</a:t>
            </a:r>
            <a:endParaRPr lang="en-US" altLang="en-US" sz="1800" dirty="0" smtClean="0">
              <a:solidFill>
                <a:srgbClr val="000000"/>
              </a:solidFill>
              <a:latin typeface="+mn-lt"/>
              <a:sym typeface="Arial" charset="0"/>
            </a:endParaRPr>
          </a:p>
        </p:txBody>
      </p:sp>
      <p:sp>
        <p:nvSpPr>
          <p:cNvPr id="19481" name="Rectangle 32"/>
          <p:cNvSpPr>
            <a:spLocks noChangeArrowheads="1"/>
          </p:cNvSpPr>
          <p:nvPr/>
        </p:nvSpPr>
        <p:spPr bwMode="auto">
          <a:xfrm>
            <a:off x="2130425" y="4194175"/>
            <a:ext cx="623888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82" name="Freeform 33"/>
          <p:cNvSpPr>
            <a:spLocks/>
          </p:cNvSpPr>
          <p:nvPr/>
        </p:nvSpPr>
        <p:spPr bwMode="auto">
          <a:xfrm>
            <a:off x="2130425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Freeform 34"/>
          <p:cNvSpPr>
            <a:spLocks/>
          </p:cNvSpPr>
          <p:nvPr/>
        </p:nvSpPr>
        <p:spPr bwMode="auto">
          <a:xfrm>
            <a:off x="2754313" y="4011613"/>
            <a:ext cx="188912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Rectangle 35"/>
          <p:cNvSpPr>
            <a:spLocks noChangeArrowheads="1"/>
          </p:cNvSpPr>
          <p:nvPr/>
        </p:nvSpPr>
        <p:spPr bwMode="auto">
          <a:xfrm>
            <a:off x="7632700" y="2633663"/>
            <a:ext cx="53975" cy="1216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19485" name="Rectangle 36"/>
          <p:cNvSpPr>
            <a:spLocks noChangeArrowheads="1"/>
          </p:cNvSpPr>
          <p:nvPr/>
        </p:nvSpPr>
        <p:spPr bwMode="auto">
          <a:xfrm>
            <a:off x="7288213" y="2328863"/>
            <a:ext cx="623887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86" name="Freeform 37"/>
          <p:cNvSpPr>
            <a:spLocks/>
          </p:cNvSpPr>
          <p:nvPr/>
        </p:nvSpPr>
        <p:spPr bwMode="auto">
          <a:xfrm>
            <a:off x="7288213" y="2146300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Freeform 38"/>
          <p:cNvSpPr>
            <a:spLocks/>
          </p:cNvSpPr>
          <p:nvPr/>
        </p:nvSpPr>
        <p:spPr bwMode="auto">
          <a:xfrm>
            <a:off x="7912100" y="2146300"/>
            <a:ext cx="188913" cy="488950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Rectangle 43"/>
          <p:cNvSpPr>
            <a:spLocks noChangeArrowheads="1"/>
          </p:cNvSpPr>
          <p:nvPr/>
        </p:nvSpPr>
        <p:spPr bwMode="auto">
          <a:xfrm>
            <a:off x="7288213" y="4194175"/>
            <a:ext cx="623887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489" name="Freeform 44"/>
          <p:cNvSpPr>
            <a:spLocks/>
          </p:cNvSpPr>
          <p:nvPr/>
        </p:nvSpPr>
        <p:spPr bwMode="auto">
          <a:xfrm>
            <a:off x="7288213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Freeform 45"/>
          <p:cNvSpPr>
            <a:spLocks/>
          </p:cNvSpPr>
          <p:nvPr/>
        </p:nvSpPr>
        <p:spPr bwMode="auto">
          <a:xfrm>
            <a:off x="7912100" y="4011613"/>
            <a:ext cx="188913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7" name="Rectangle 47"/>
          <p:cNvSpPr>
            <a:spLocks noChangeArrowheads="1"/>
          </p:cNvSpPr>
          <p:nvPr/>
        </p:nvSpPr>
        <p:spPr bwMode="auto">
          <a:xfrm>
            <a:off x="7446963" y="4730750"/>
            <a:ext cx="312737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92" name="Freeform 48"/>
          <p:cNvSpPr>
            <a:spLocks/>
          </p:cNvSpPr>
          <p:nvPr/>
        </p:nvSpPr>
        <p:spPr bwMode="auto">
          <a:xfrm>
            <a:off x="7446963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Freeform 49"/>
          <p:cNvSpPr>
            <a:spLocks/>
          </p:cNvSpPr>
          <p:nvPr/>
        </p:nvSpPr>
        <p:spPr bwMode="auto">
          <a:xfrm>
            <a:off x="7759700" y="4608513"/>
            <a:ext cx="125413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4" name="Rectangle 51"/>
          <p:cNvSpPr>
            <a:spLocks noChangeArrowheads="1"/>
          </p:cNvSpPr>
          <p:nvPr/>
        </p:nvSpPr>
        <p:spPr bwMode="auto">
          <a:xfrm>
            <a:off x="2317750" y="4730750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95" name="Freeform 52"/>
          <p:cNvSpPr>
            <a:spLocks/>
          </p:cNvSpPr>
          <p:nvPr/>
        </p:nvSpPr>
        <p:spPr bwMode="auto">
          <a:xfrm>
            <a:off x="2317750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Freeform 53"/>
          <p:cNvSpPr>
            <a:spLocks/>
          </p:cNvSpPr>
          <p:nvPr/>
        </p:nvSpPr>
        <p:spPr bwMode="auto">
          <a:xfrm>
            <a:off x="2628900" y="46085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8" name="Rectangle 55"/>
          <p:cNvSpPr>
            <a:spLocks noChangeArrowheads="1"/>
          </p:cNvSpPr>
          <p:nvPr/>
        </p:nvSpPr>
        <p:spPr bwMode="auto">
          <a:xfrm>
            <a:off x="5238750" y="1660525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91" name="Rectangle 57"/>
          <p:cNvSpPr>
            <a:spLocks noChangeArrowheads="1"/>
          </p:cNvSpPr>
          <p:nvPr/>
        </p:nvSpPr>
        <p:spPr bwMode="auto">
          <a:xfrm>
            <a:off x="5768975" y="1570038"/>
            <a:ext cx="312738" cy="303212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499" name="Freeform 58"/>
          <p:cNvSpPr>
            <a:spLocks/>
          </p:cNvSpPr>
          <p:nvPr/>
        </p:nvSpPr>
        <p:spPr bwMode="auto">
          <a:xfrm>
            <a:off x="5768975" y="1447800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Freeform 59"/>
          <p:cNvSpPr>
            <a:spLocks/>
          </p:cNvSpPr>
          <p:nvPr/>
        </p:nvSpPr>
        <p:spPr bwMode="auto">
          <a:xfrm>
            <a:off x="6081713" y="1447800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Oval 60"/>
          <p:cNvSpPr>
            <a:spLocks noChangeArrowheads="1"/>
          </p:cNvSpPr>
          <p:nvPr/>
        </p:nvSpPr>
        <p:spPr bwMode="auto">
          <a:xfrm>
            <a:off x="3852863" y="1341438"/>
            <a:ext cx="1406525" cy="481012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29782" name="Rectangle 62"/>
          <p:cNvSpPr>
            <a:spLocks noChangeArrowheads="1"/>
          </p:cNvSpPr>
          <p:nvPr/>
        </p:nvSpPr>
        <p:spPr bwMode="auto">
          <a:xfrm>
            <a:off x="5238750" y="2146300"/>
            <a:ext cx="1414463" cy="36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85" name="Rectangle 64"/>
          <p:cNvSpPr>
            <a:spLocks noChangeArrowheads="1"/>
          </p:cNvSpPr>
          <p:nvPr/>
        </p:nvSpPr>
        <p:spPr bwMode="auto">
          <a:xfrm>
            <a:off x="5768975" y="2055813"/>
            <a:ext cx="312738" cy="303212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04" name="Freeform 65"/>
          <p:cNvSpPr>
            <a:spLocks/>
          </p:cNvSpPr>
          <p:nvPr/>
        </p:nvSpPr>
        <p:spPr bwMode="auto">
          <a:xfrm>
            <a:off x="5768975" y="1933575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Freeform 66"/>
          <p:cNvSpPr>
            <a:spLocks/>
          </p:cNvSpPr>
          <p:nvPr/>
        </p:nvSpPr>
        <p:spPr bwMode="auto">
          <a:xfrm>
            <a:off x="6081713" y="1933575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Oval 67"/>
          <p:cNvSpPr>
            <a:spLocks noChangeArrowheads="1"/>
          </p:cNvSpPr>
          <p:nvPr/>
        </p:nvSpPr>
        <p:spPr bwMode="auto">
          <a:xfrm>
            <a:off x="3852863" y="1822450"/>
            <a:ext cx="1406525" cy="506413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sym typeface="Arial" charset="0"/>
              </a:rPr>
              <a:t>FedMAN</a:t>
            </a:r>
          </a:p>
        </p:txBody>
      </p:sp>
      <p:sp>
        <p:nvSpPr>
          <p:cNvPr id="29776" name="Rectangle 69"/>
          <p:cNvSpPr>
            <a:spLocks noChangeArrowheads="1"/>
          </p:cNvSpPr>
          <p:nvPr/>
        </p:nvSpPr>
        <p:spPr bwMode="auto">
          <a:xfrm>
            <a:off x="5238750" y="2633663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altLang="en-US"/>
          </a:p>
        </p:txBody>
      </p:sp>
      <p:sp>
        <p:nvSpPr>
          <p:cNvPr id="29779" name="Rectangle 71"/>
          <p:cNvSpPr>
            <a:spLocks noChangeArrowheads="1"/>
          </p:cNvSpPr>
          <p:nvPr/>
        </p:nvSpPr>
        <p:spPr bwMode="auto">
          <a:xfrm>
            <a:off x="5768975" y="2541588"/>
            <a:ext cx="312738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09" name="Freeform 72"/>
          <p:cNvSpPr>
            <a:spLocks/>
          </p:cNvSpPr>
          <p:nvPr/>
        </p:nvSpPr>
        <p:spPr bwMode="auto">
          <a:xfrm>
            <a:off x="5768975" y="2420938"/>
            <a:ext cx="439738" cy="122237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0" name="Freeform 73"/>
          <p:cNvSpPr>
            <a:spLocks/>
          </p:cNvSpPr>
          <p:nvPr/>
        </p:nvSpPr>
        <p:spPr bwMode="auto">
          <a:xfrm>
            <a:off x="6081713" y="2420938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1" name="Oval 74"/>
          <p:cNvSpPr>
            <a:spLocks noChangeArrowheads="1"/>
          </p:cNvSpPr>
          <p:nvPr/>
        </p:nvSpPr>
        <p:spPr bwMode="auto">
          <a:xfrm>
            <a:off x="3852863" y="2328863"/>
            <a:ext cx="1406525" cy="466725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sym typeface="Arial" charset="0"/>
              </a:rPr>
              <a:t>Isabel</a:t>
            </a:r>
          </a:p>
        </p:txBody>
      </p:sp>
      <p:sp>
        <p:nvSpPr>
          <p:cNvPr id="19512" name="Oval 75"/>
          <p:cNvSpPr>
            <a:spLocks noChangeArrowheads="1"/>
          </p:cNvSpPr>
          <p:nvPr/>
        </p:nvSpPr>
        <p:spPr bwMode="auto">
          <a:xfrm>
            <a:off x="3852863" y="2795588"/>
            <a:ext cx="1406525" cy="495300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sym typeface="Arial" charset="0"/>
              </a:rPr>
              <a:t>…</a:t>
            </a:r>
          </a:p>
        </p:txBody>
      </p:sp>
      <p:sp>
        <p:nvSpPr>
          <p:cNvPr id="19513" name="Rectangle 76"/>
          <p:cNvSpPr>
            <a:spLocks noChangeArrowheads="1"/>
          </p:cNvSpPr>
          <p:nvPr/>
        </p:nvSpPr>
        <p:spPr bwMode="auto">
          <a:xfrm>
            <a:off x="6611938" y="1498600"/>
            <a:ext cx="36512" cy="19431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4" name="Rectangle 77"/>
          <p:cNvSpPr>
            <a:spLocks noChangeArrowheads="1"/>
          </p:cNvSpPr>
          <p:nvPr/>
        </p:nvSpPr>
        <p:spPr bwMode="auto">
          <a:xfrm>
            <a:off x="1454150" y="4092575"/>
            <a:ext cx="82550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5" name="Rectangle 78"/>
          <p:cNvSpPr>
            <a:spLocks noChangeArrowheads="1"/>
          </p:cNvSpPr>
          <p:nvPr/>
        </p:nvSpPr>
        <p:spPr bwMode="auto">
          <a:xfrm>
            <a:off x="1620838" y="5105400"/>
            <a:ext cx="82550" cy="7302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6" name="Rectangle 79"/>
          <p:cNvSpPr>
            <a:spLocks noChangeArrowheads="1"/>
          </p:cNvSpPr>
          <p:nvPr/>
        </p:nvSpPr>
        <p:spPr bwMode="auto">
          <a:xfrm>
            <a:off x="1454150" y="3849688"/>
            <a:ext cx="82550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17" name="Rectangle 81"/>
          <p:cNvSpPr>
            <a:spLocks noChangeArrowheads="1"/>
          </p:cNvSpPr>
          <p:nvPr/>
        </p:nvSpPr>
        <p:spPr bwMode="auto">
          <a:xfrm>
            <a:off x="1131888" y="4194175"/>
            <a:ext cx="623887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518" name="Freeform 82"/>
          <p:cNvSpPr>
            <a:spLocks/>
          </p:cNvSpPr>
          <p:nvPr/>
        </p:nvSpPr>
        <p:spPr bwMode="auto">
          <a:xfrm>
            <a:off x="1131888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9" name="Freeform 83"/>
          <p:cNvSpPr>
            <a:spLocks/>
          </p:cNvSpPr>
          <p:nvPr/>
        </p:nvSpPr>
        <p:spPr bwMode="auto">
          <a:xfrm>
            <a:off x="1755775" y="4011613"/>
            <a:ext cx="188913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0" name="Rectangle 85"/>
          <p:cNvSpPr>
            <a:spLocks noChangeArrowheads="1"/>
          </p:cNvSpPr>
          <p:nvPr/>
        </p:nvSpPr>
        <p:spPr bwMode="auto">
          <a:xfrm>
            <a:off x="1319213" y="4730750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21" name="Freeform 86"/>
          <p:cNvSpPr>
            <a:spLocks/>
          </p:cNvSpPr>
          <p:nvPr/>
        </p:nvSpPr>
        <p:spPr bwMode="auto">
          <a:xfrm>
            <a:off x="1319213" y="46085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2" name="Freeform 87"/>
          <p:cNvSpPr>
            <a:spLocks/>
          </p:cNvSpPr>
          <p:nvPr/>
        </p:nvSpPr>
        <p:spPr bwMode="auto">
          <a:xfrm>
            <a:off x="1630363" y="46085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3" name="Rectangle 88"/>
          <p:cNvSpPr>
            <a:spLocks noChangeArrowheads="1"/>
          </p:cNvSpPr>
          <p:nvPr/>
        </p:nvSpPr>
        <p:spPr bwMode="auto">
          <a:xfrm>
            <a:off x="1620838" y="5065713"/>
            <a:ext cx="82550" cy="1133475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24" name="AutoShape 89"/>
          <p:cNvSpPr>
            <a:spLocks noChangeArrowheads="1"/>
          </p:cNvSpPr>
          <p:nvPr/>
        </p:nvSpPr>
        <p:spPr bwMode="auto">
          <a:xfrm>
            <a:off x="1454150" y="5065713"/>
            <a:ext cx="249238" cy="161925"/>
          </a:xfrm>
          <a:prstGeom prst="parallelogram">
            <a:avLst>
              <a:gd name="adj" fmla="val 87486"/>
            </a:avLst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1319213" y="5429250"/>
            <a:ext cx="311150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26" name="Freeform 92"/>
          <p:cNvSpPr>
            <a:spLocks/>
          </p:cNvSpPr>
          <p:nvPr/>
        </p:nvSpPr>
        <p:spPr bwMode="auto">
          <a:xfrm>
            <a:off x="1319213" y="5308600"/>
            <a:ext cx="438150" cy="122238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Freeform 93"/>
          <p:cNvSpPr>
            <a:spLocks/>
          </p:cNvSpPr>
          <p:nvPr/>
        </p:nvSpPr>
        <p:spPr bwMode="auto">
          <a:xfrm>
            <a:off x="1630363" y="5308600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94"/>
          <p:cNvSpPr>
            <a:spLocks noChangeArrowheads="1"/>
          </p:cNvSpPr>
          <p:nvPr/>
        </p:nvSpPr>
        <p:spPr bwMode="auto">
          <a:xfrm>
            <a:off x="1204913" y="5875338"/>
            <a:ext cx="665162" cy="487362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NIC</a:t>
            </a:r>
          </a:p>
        </p:txBody>
      </p:sp>
      <p:sp>
        <p:nvSpPr>
          <p:cNvPr id="19529" name="Rectangle 97"/>
          <p:cNvSpPr>
            <a:spLocks noChangeArrowheads="1"/>
          </p:cNvSpPr>
          <p:nvPr/>
        </p:nvSpPr>
        <p:spPr bwMode="auto">
          <a:xfrm>
            <a:off x="787400" y="3787775"/>
            <a:ext cx="7739063" cy="61913"/>
          </a:xfrm>
          <a:prstGeom prst="rect">
            <a:avLst/>
          </a:prstGeom>
          <a:gradFill rotWithShape="0">
            <a:gsLst>
              <a:gs pos="0">
                <a:srgbClr val="3D3D3D"/>
              </a:gs>
              <a:gs pos="100000">
                <a:srgbClr val="CECEC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324708" name="Rectangle 100"/>
          <p:cNvSpPr>
            <a:spLocks noChangeArrowheads="1"/>
          </p:cNvSpPr>
          <p:nvPr/>
        </p:nvSpPr>
        <p:spPr bwMode="auto">
          <a:xfrm>
            <a:off x="931863" y="3355975"/>
            <a:ext cx="1824037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Arial" charset="0"/>
              </a:rPr>
              <a:t>Backbone</a:t>
            </a:r>
          </a:p>
        </p:txBody>
      </p:sp>
      <p:sp>
        <p:nvSpPr>
          <p:cNvPr id="19531" name="Rectangle 101"/>
          <p:cNvSpPr>
            <a:spLocks noChangeArrowheads="1"/>
          </p:cNvSpPr>
          <p:nvPr/>
        </p:nvSpPr>
        <p:spPr bwMode="auto">
          <a:xfrm>
            <a:off x="7734300" y="5103813"/>
            <a:ext cx="84138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7419975" y="5441950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33" name="Freeform 105"/>
          <p:cNvSpPr>
            <a:spLocks/>
          </p:cNvSpPr>
          <p:nvPr/>
        </p:nvSpPr>
        <p:spPr bwMode="auto">
          <a:xfrm>
            <a:off x="7419975" y="5319713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4" name="Freeform 106"/>
          <p:cNvSpPr>
            <a:spLocks/>
          </p:cNvSpPr>
          <p:nvPr/>
        </p:nvSpPr>
        <p:spPr bwMode="auto">
          <a:xfrm>
            <a:off x="7731125" y="5319713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Oval 107"/>
          <p:cNvSpPr>
            <a:spLocks noChangeArrowheads="1"/>
          </p:cNvSpPr>
          <p:nvPr/>
        </p:nvSpPr>
        <p:spPr bwMode="auto">
          <a:xfrm>
            <a:off x="7305675" y="5888038"/>
            <a:ext cx="665163" cy="4857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600" b="1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…</a:t>
            </a:r>
          </a:p>
        </p:txBody>
      </p:sp>
      <p:sp>
        <p:nvSpPr>
          <p:cNvPr id="19536" name="Rectangle 109"/>
          <p:cNvSpPr>
            <a:spLocks noChangeArrowheads="1"/>
          </p:cNvSpPr>
          <p:nvPr/>
        </p:nvSpPr>
        <p:spPr bwMode="auto">
          <a:xfrm>
            <a:off x="6583363" y="4105275"/>
            <a:ext cx="84137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9537" name="Rectangle 110"/>
          <p:cNvSpPr>
            <a:spLocks noChangeArrowheads="1"/>
          </p:cNvSpPr>
          <p:nvPr/>
        </p:nvSpPr>
        <p:spPr bwMode="auto">
          <a:xfrm>
            <a:off x="6583363" y="3862388"/>
            <a:ext cx="73025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  <p:sp>
        <p:nvSpPr>
          <p:cNvPr id="11" name="Oval 112"/>
          <p:cNvSpPr>
            <a:spLocks noChangeArrowheads="1"/>
          </p:cNvSpPr>
          <p:nvPr/>
        </p:nvSpPr>
        <p:spPr bwMode="auto">
          <a:xfrm>
            <a:off x="6292850" y="5159375"/>
            <a:ext cx="665163" cy="487363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fr-BE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RSVZ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Arial" charset="0"/>
            </a:endParaRPr>
          </a:p>
        </p:txBody>
      </p:sp>
      <p:sp>
        <p:nvSpPr>
          <p:cNvPr id="19539" name="Rectangle 114"/>
          <p:cNvSpPr>
            <a:spLocks noChangeArrowheads="1"/>
          </p:cNvSpPr>
          <p:nvPr/>
        </p:nvSpPr>
        <p:spPr bwMode="auto">
          <a:xfrm>
            <a:off x="6219825" y="4206875"/>
            <a:ext cx="623888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sym typeface="Arial" charset="0"/>
              </a:rPr>
              <a:t>FW</a:t>
            </a:r>
          </a:p>
        </p:txBody>
      </p:sp>
      <p:sp>
        <p:nvSpPr>
          <p:cNvPr id="19540" name="Freeform 115"/>
          <p:cNvSpPr>
            <a:spLocks/>
          </p:cNvSpPr>
          <p:nvPr/>
        </p:nvSpPr>
        <p:spPr bwMode="auto">
          <a:xfrm>
            <a:off x="6219825" y="40243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1" name="Freeform 116"/>
          <p:cNvSpPr>
            <a:spLocks/>
          </p:cNvSpPr>
          <p:nvPr/>
        </p:nvSpPr>
        <p:spPr bwMode="auto">
          <a:xfrm>
            <a:off x="6843713" y="4024313"/>
            <a:ext cx="188912" cy="488950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18"/>
          <p:cNvSpPr>
            <a:spLocks noChangeArrowheads="1"/>
          </p:cNvSpPr>
          <p:nvPr/>
        </p:nvSpPr>
        <p:spPr bwMode="auto">
          <a:xfrm>
            <a:off x="6407150" y="4743450"/>
            <a:ext cx="312738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R</a:t>
            </a:r>
          </a:p>
        </p:txBody>
      </p:sp>
      <p:sp>
        <p:nvSpPr>
          <p:cNvPr id="19543" name="Freeform 119"/>
          <p:cNvSpPr>
            <a:spLocks/>
          </p:cNvSpPr>
          <p:nvPr/>
        </p:nvSpPr>
        <p:spPr bwMode="auto">
          <a:xfrm>
            <a:off x="6407150" y="4622800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4" name="Freeform 120"/>
          <p:cNvSpPr>
            <a:spLocks/>
          </p:cNvSpPr>
          <p:nvPr/>
        </p:nvSpPr>
        <p:spPr bwMode="auto">
          <a:xfrm>
            <a:off x="6719888" y="4622800"/>
            <a:ext cx="125412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1" name="Oval 121"/>
          <p:cNvSpPr>
            <a:spLocks noChangeArrowheads="1"/>
          </p:cNvSpPr>
          <p:nvPr/>
        </p:nvSpPr>
        <p:spPr bwMode="auto">
          <a:xfrm>
            <a:off x="3476625" y="5186363"/>
            <a:ext cx="2217738" cy="6889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fr-BE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KSZ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Arial" charset="0"/>
            </a:endParaRPr>
          </a:p>
        </p:txBody>
      </p:sp>
      <p:sp>
        <p:nvSpPr>
          <p:cNvPr id="19546" name="AutoShape 89"/>
          <p:cNvSpPr>
            <a:spLocks noChangeArrowheads="1"/>
          </p:cNvSpPr>
          <p:nvPr/>
        </p:nvSpPr>
        <p:spPr bwMode="auto">
          <a:xfrm>
            <a:off x="7596188" y="5084763"/>
            <a:ext cx="215900" cy="161925"/>
          </a:xfrm>
          <a:prstGeom prst="parallelogram">
            <a:avLst>
              <a:gd name="adj" fmla="val 87556"/>
            </a:avLst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Stand van zaken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netwerk</a:t>
            </a:r>
            <a:r>
              <a:rPr lang="en-US" altLang="en-US" b="1" dirty="0" smtClean="0">
                <a:sym typeface="Arial" charset="0"/>
              </a:rPr>
              <a:t> met </a:t>
            </a:r>
            <a:r>
              <a:rPr lang="en-US" altLang="en-US" b="1" dirty="0" err="1" smtClean="0">
                <a:sym typeface="Arial" charset="0"/>
              </a:rPr>
              <a:t>basisdiensten</a:t>
            </a:r>
            <a:r>
              <a:rPr lang="en-US" altLang="en-US" b="1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tussen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alle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openbare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en</a:t>
            </a:r>
            <a:r>
              <a:rPr lang="en-US" altLang="en-US" dirty="0" smtClean="0">
                <a:sym typeface="Arial" charset="0"/>
              </a:rPr>
              <a:t> private </a:t>
            </a:r>
            <a:r>
              <a:rPr lang="en-US" altLang="en-US" dirty="0" err="1" smtClean="0">
                <a:sym typeface="Arial" charset="0"/>
              </a:rPr>
              <a:t>actoren</a:t>
            </a:r>
            <a:r>
              <a:rPr lang="en-US" altLang="en-US" dirty="0" smtClean="0">
                <a:sym typeface="Arial" charset="0"/>
              </a:rPr>
              <a:t> in de </a:t>
            </a:r>
            <a:r>
              <a:rPr lang="en-US" altLang="en-US" dirty="0" err="1" smtClean="0">
                <a:sym typeface="Arial" charset="0"/>
              </a:rPr>
              <a:t>sociale</a:t>
            </a:r>
            <a:r>
              <a:rPr lang="en-US" altLang="en-US" dirty="0" smtClean="0">
                <a:sym typeface="Arial" charset="0"/>
              </a:rPr>
              <a:t> sector, met </a:t>
            </a:r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veilige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verbinding</a:t>
            </a:r>
            <a:r>
              <a:rPr lang="en-US" altLang="en-US" dirty="0" smtClean="0">
                <a:sym typeface="Arial" charset="0"/>
              </a:rPr>
              <a:t> met </a:t>
            </a:r>
            <a:r>
              <a:rPr lang="en-US" altLang="en-US" dirty="0" err="1" smtClean="0">
                <a:sym typeface="Arial" charset="0"/>
              </a:rPr>
              <a:t>alle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andere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relevante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overheidsnetwerken</a:t>
            </a:r>
            <a:r>
              <a:rPr lang="en-US" altLang="en-US" dirty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en</a:t>
            </a:r>
            <a:r>
              <a:rPr lang="en-US" altLang="en-US" dirty="0" smtClean="0">
                <a:sym typeface="Arial" charset="0"/>
              </a:rPr>
              <a:t> het internet</a:t>
            </a:r>
          </a:p>
          <a:p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unieke</a:t>
            </a:r>
            <a:r>
              <a:rPr lang="en-US" altLang="en-US" b="1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identificatiesleutel</a:t>
            </a:r>
            <a:endParaRPr lang="en-US" altLang="en-US" b="1" dirty="0" smtClean="0">
              <a:sym typeface="Arial" charset="0"/>
            </a:endParaRPr>
          </a:p>
          <a:p>
            <a:pPr lvl="1"/>
            <a:r>
              <a:rPr lang="en-US" altLang="en-US" dirty="0" err="1" smtClean="0">
                <a:sym typeface="Arial" charset="0"/>
              </a:rPr>
              <a:t>voor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elke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smtClean="0">
                <a:sym typeface="Arial" charset="0"/>
              </a:rPr>
              <a:t>burger</a:t>
            </a:r>
            <a:r>
              <a:rPr lang="en-US" altLang="en-US" dirty="0" smtClean="0">
                <a:sym typeface="Arial" charset="0"/>
              </a:rPr>
              <a:t>, </a:t>
            </a:r>
            <a:r>
              <a:rPr lang="en-US" altLang="en-US" dirty="0" err="1" smtClean="0">
                <a:sym typeface="Arial" charset="0"/>
              </a:rPr>
              <a:t>elektronisch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leesbaar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vanop</a:t>
            </a:r>
            <a:r>
              <a:rPr lang="en-US" altLang="en-US" dirty="0" smtClean="0">
                <a:sym typeface="Arial" charset="0"/>
              </a:rPr>
              <a:t> de </a:t>
            </a:r>
            <a:r>
              <a:rPr lang="en-US" altLang="en-US" dirty="0" err="1" smtClean="0">
                <a:sym typeface="Arial" charset="0"/>
              </a:rPr>
              <a:t>elektronische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identiteitskaart</a:t>
            </a:r>
            <a:endParaRPr lang="en-US" altLang="en-US" dirty="0" smtClean="0">
              <a:sym typeface="Arial" charset="0"/>
            </a:endParaRPr>
          </a:p>
          <a:p>
            <a:pPr lvl="1"/>
            <a:r>
              <a:rPr lang="en-US" altLang="en-US" dirty="0" err="1" smtClean="0">
                <a:sym typeface="Arial" charset="0"/>
              </a:rPr>
              <a:t>voor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elke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onderneming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elke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vestiging</a:t>
            </a:r>
            <a:r>
              <a:rPr lang="en-US" altLang="en-US" dirty="0" smtClean="0">
                <a:sym typeface="Arial" charset="0"/>
              </a:rPr>
              <a:t> van </a:t>
            </a:r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onderneming</a:t>
            </a:r>
            <a:endParaRPr lang="en-US" altLang="en-US" dirty="0" smtClean="0">
              <a:sym typeface="Arial" charset="0"/>
            </a:endParaRPr>
          </a:p>
          <a:p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smtClean="0">
                <a:sym typeface="Arial" charset="0"/>
              </a:rPr>
              <a:t>coherent </a:t>
            </a:r>
            <a:r>
              <a:rPr lang="en-US" altLang="en-US" b="1" dirty="0" err="1" smtClean="0">
                <a:sym typeface="Arial" charset="0"/>
              </a:rPr>
              <a:t>gegevensmodel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voor</a:t>
            </a:r>
            <a:r>
              <a:rPr lang="en-US" altLang="en-US" dirty="0" smtClean="0">
                <a:sym typeface="Arial" charset="0"/>
              </a:rPr>
              <a:t> de </a:t>
            </a:r>
            <a:r>
              <a:rPr lang="en-US" altLang="en-US" dirty="0" err="1" smtClean="0">
                <a:sym typeface="Arial" charset="0"/>
              </a:rPr>
              <a:t>volledige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sociale</a:t>
            </a:r>
            <a:r>
              <a:rPr lang="en-US" altLang="en-US" dirty="0" smtClean="0">
                <a:sym typeface="Arial" charset="0"/>
              </a:rPr>
              <a:t> sector</a:t>
            </a:r>
          </a:p>
          <a:p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onderlinge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taakverdeling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tussen</a:t>
            </a:r>
            <a:r>
              <a:rPr lang="en-US" altLang="en-US" dirty="0" smtClean="0">
                <a:sym typeface="Arial" charset="0"/>
              </a:rPr>
              <a:t> de </a:t>
            </a:r>
            <a:r>
              <a:rPr lang="en-US" altLang="en-US" dirty="0" err="1" smtClean="0">
                <a:sym typeface="Arial" charset="0"/>
              </a:rPr>
              <a:t>actoren</a:t>
            </a:r>
            <a:r>
              <a:rPr lang="en-US" altLang="en-US" dirty="0" smtClean="0">
                <a:sym typeface="Arial" charset="0"/>
              </a:rPr>
              <a:t> in de </a:t>
            </a:r>
            <a:r>
              <a:rPr lang="en-US" altLang="en-US" dirty="0" err="1" smtClean="0">
                <a:sym typeface="Arial" charset="0"/>
              </a:rPr>
              <a:t>sociale</a:t>
            </a:r>
            <a:r>
              <a:rPr lang="en-US" altLang="en-US" dirty="0" smtClean="0">
                <a:sym typeface="Arial" charset="0"/>
              </a:rPr>
              <a:t> sector </a:t>
            </a:r>
            <a:r>
              <a:rPr lang="en-US" altLang="en-US" dirty="0" err="1" smtClean="0">
                <a:sym typeface="Arial" charset="0"/>
              </a:rPr>
              <a:t>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daarbuiten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inzake</a:t>
            </a:r>
            <a:r>
              <a:rPr lang="en-US" altLang="en-US" dirty="0" smtClean="0">
                <a:sym typeface="Arial" charset="0"/>
              </a:rPr>
              <a:t> de </a:t>
            </a:r>
            <a:r>
              <a:rPr lang="en-US" altLang="en-US" dirty="0" err="1" smtClean="0">
                <a:sym typeface="Arial" charset="0"/>
              </a:rPr>
              <a:t>inzameling</a:t>
            </a:r>
            <a:r>
              <a:rPr lang="en-US" altLang="en-US" dirty="0" smtClean="0">
                <a:sym typeface="Arial" charset="0"/>
              </a:rPr>
              <a:t>, de </a:t>
            </a:r>
            <a:r>
              <a:rPr lang="en-US" altLang="en-US" dirty="0" err="1" smtClean="0">
                <a:sym typeface="Arial" charset="0"/>
              </a:rPr>
              <a:t>validatie</a:t>
            </a:r>
            <a:r>
              <a:rPr lang="en-US" altLang="en-US" dirty="0" smtClean="0">
                <a:sym typeface="Arial" charset="0"/>
              </a:rPr>
              <a:t>, de </a:t>
            </a:r>
            <a:r>
              <a:rPr lang="en-US" altLang="en-US" dirty="0" err="1" smtClean="0">
                <a:sym typeface="Arial" charset="0"/>
              </a:rPr>
              <a:t>opslag</a:t>
            </a:r>
            <a:r>
              <a:rPr lang="en-US" altLang="en-US" dirty="0" smtClean="0">
                <a:sym typeface="Arial" charset="0"/>
              </a:rPr>
              <a:t>, het </a:t>
            </a:r>
            <a:r>
              <a:rPr lang="en-US" altLang="en-US" dirty="0" err="1" smtClean="0">
                <a:sym typeface="Arial" charset="0"/>
              </a:rPr>
              <a:t>beheer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en</a:t>
            </a:r>
            <a:r>
              <a:rPr lang="en-US" altLang="en-US" dirty="0" smtClean="0">
                <a:sym typeface="Arial" charset="0"/>
              </a:rPr>
              <a:t> de </a:t>
            </a:r>
            <a:r>
              <a:rPr lang="en-US" altLang="en-US" dirty="0" err="1" smtClean="0">
                <a:sym typeface="Arial" charset="0"/>
              </a:rPr>
              <a:t>elektronische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terbeschikkingstelling</a:t>
            </a:r>
            <a:r>
              <a:rPr lang="en-US" altLang="en-US" dirty="0" smtClean="0">
                <a:sym typeface="Arial" charset="0"/>
              </a:rPr>
              <a:t> van </a:t>
            </a:r>
            <a:r>
              <a:rPr lang="en-US" altLang="en-US" dirty="0" err="1" smtClean="0">
                <a:sym typeface="Arial" charset="0"/>
              </a:rPr>
              <a:t>informatie</a:t>
            </a:r>
            <a:r>
              <a:rPr lang="en-US" altLang="en-US" dirty="0" smtClean="0">
                <a:sym typeface="Arial" charset="0"/>
              </a:rPr>
              <a:t> in </a:t>
            </a:r>
            <a:r>
              <a:rPr lang="en-US" altLang="en-US" dirty="0" err="1" smtClean="0">
                <a:sym typeface="Arial" charset="0"/>
              </a:rPr>
              <a:t>authentieke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vorm</a:t>
            </a:r>
            <a:endParaRPr lang="en-US" altLang="en-US" dirty="0" smtClean="0">
              <a:sym typeface="Arial" charset="0"/>
            </a:endParaRPr>
          </a:p>
          <a:p>
            <a:endParaRPr lang="en-US" altLang="en-US" dirty="0" smtClean="0"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F2AE9-BA83-4DA3-B02A-48E53B5FFB9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Stand van zaken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Met als gevolg een </a:t>
            </a:r>
            <a:r>
              <a:rPr lang="en-US" altLang="en-US" b="1" smtClean="0">
                <a:sym typeface="Arial" charset="0"/>
              </a:rPr>
              <a:t>eenmalige inzameling</a:t>
            </a:r>
            <a:r>
              <a:rPr lang="en-US" altLang="en-US" smtClean="0">
                <a:sym typeface="Arial" charset="0"/>
              </a:rPr>
              <a:t> en een multifunctioneel hergebruik van de informatie doorheen de hele sociale sector</a:t>
            </a:r>
            <a:endParaRPr lang="en-US" altLang="en-US" b="1" smtClean="0">
              <a:sym typeface="Arial" charset="0"/>
            </a:endParaRPr>
          </a:p>
          <a:p>
            <a:r>
              <a:rPr lang="en-US" altLang="en-US" b="1" smtClean="0">
                <a:sym typeface="Arial" charset="0"/>
              </a:rPr>
              <a:t>220 gestructureerde berichten</a:t>
            </a:r>
            <a:r>
              <a:rPr lang="en-US" altLang="en-US" smtClean="0">
                <a:sym typeface="Arial" charset="0"/>
              </a:rPr>
              <a:t> en een </a:t>
            </a:r>
            <a:r>
              <a:rPr lang="en-US" altLang="en-US" b="1" smtClean="0">
                <a:sym typeface="Arial" charset="0"/>
              </a:rPr>
              <a:t>120 webservices</a:t>
            </a:r>
            <a:r>
              <a:rPr lang="en-US" altLang="en-US" smtClean="0">
                <a:sym typeface="Arial" charset="0"/>
              </a:rPr>
              <a:t> in productie tussen alle op het netwerk aangesloten actoren in de sociale sector</a:t>
            </a:r>
          </a:p>
          <a:p>
            <a:r>
              <a:rPr lang="en-US" altLang="en-US" smtClean="0">
                <a:sym typeface="Arial" charset="0"/>
              </a:rPr>
              <a:t>Telkens uitgebouwd na </a:t>
            </a:r>
            <a:r>
              <a:rPr lang="en-US" altLang="en-US" b="1" smtClean="0">
                <a:sym typeface="Arial" charset="0"/>
              </a:rPr>
              <a:t>procesoptimalisatie</a:t>
            </a:r>
            <a:r>
              <a:rPr lang="en-US" altLang="en-US" smtClean="0">
                <a:sym typeface="Arial" charset="0"/>
              </a:rPr>
              <a:t>, en in productie gesteld na </a:t>
            </a:r>
            <a:r>
              <a:rPr lang="en-US" altLang="en-US" b="1" smtClean="0">
                <a:sym typeface="Arial" charset="0"/>
              </a:rPr>
              <a:t>machtiging</a:t>
            </a:r>
            <a:r>
              <a:rPr lang="en-US" altLang="en-US" smtClean="0">
                <a:sym typeface="Arial" charset="0"/>
              </a:rPr>
              <a:t> van het sectoraal comité van de sociale zekerheid en van de gezondheid van de Commissie voor de Bescherming van de Persoonlijke Levenssfeer (CBPL)</a:t>
            </a:r>
          </a:p>
          <a:p>
            <a:r>
              <a:rPr lang="en-US" altLang="en-US" smtClean="0">
                <a:sym typeface="Arial" charset="0"/>
              </a:rPr>
              <a:t>Bijna alle rechtstreekse of onrechtstreekse (via burgers of ondernemingen) </a:t>
            </a:r>
            <a:r>
              <a:rPr lang="en-US" altLang="en-US" b="1" smtClean="0">
                <a:sym typeface="Arial" charset="0"/>
              </a:rPr>
              <a:t>papieren informatie-uitwisseling</a:t>
            </a:r>
            <a:r>
              <a:rPr lang="en-US" altLang="en-US" smtClean="0">
                <a:sym typeface="Arial" charset="0"/>
              </a:rPr>
              <a:t> tussen actoren in de sociale sector is </a:t>
            </a:r>
            <a:r>
              <a:rPr lang="en-US" altLang="en-US" b="1" smtClean="0">
                <a:sym typeface="Arial" charset="0"/>
              </a:rPr>
              <a:t>afgeschaft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7E0D2-130C-45C0-826A-D8ED9F2D6EB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Stand van zaken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5E94F-AE95-4E78-B6E2-5DF01FC0156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054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21.777.940 </a:t>
            </a:r>
            <a:r>
              <a:rPr lang="en-US" altLang="en-US" dirty="0" err="1" smtClean="0"/>
              <a:t>verschillende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personen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zijn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ingeschreven</a:t>
            </a:r>
            <a:r>
              <a:rPr lang="en-US" altLang="en-US" dirty="0" smtClean="0"/>
              <a:t> in het </a:t>
            </a:r>
            <a:r>
              <a:rPr lang="en-US" altLang="en-US" dirty="0" err="1" smtClean="0">
                <a:sym typeface="Arial" charset="0"/>
              </a:rPr>
              <a:t>verwijzingsrepertorium</a:t>
            </a:r>
            <a:r>
              <a:rPr lang="en-US" altLang="en-US" dirty="0" smtClean="0"/>
              <a:t> </a:t>
            </a:r>
          </a:p>
          <a:p>
            <a:pPr>
              <a:defRPr/>
            </a:pPr>
            <a:r>
              <a:rPr lang="en-US" altLang="en-US" dirty="0" err="1"/>
              <a:t>E</a:t>
            </a:r>
            <a:r>
              <a:rPr lang="en-US" altLang="en-US" dirty="0" err="1" smtClean="0"/>
              <a:t>lke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persoon</a:t>
            </a:r>
            <a:r>
              <a:rPr lang="en-US" altLang="en-US" dirty="0" smtClean="0"/>
              <a:t> is </a:t>
            </a:r>
            <a:r>
              <a:rPr lang="en-US" altLang="en-US" dirty="0" err="1" smtClean="0"/>
              <a:t>gemiddeld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gekend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bij</a:t>
            </a:r>
            <a:r>
              <a:rPr lang="en-US" altLang="en-US" dirty="0" smtClean="0"/>
              <a:t> 12,89 </a:t>
            </a:r>
            <a:r>
              <a:rPr lang="en-US" altLang="en-US" dirty="0" err="1" smtClean="0"/>
              <a:t>actoren</a:t>
            </a:r>
            <a:r>
              <a:rPr lang="en-US" altLang="en-US" dirty="0" smtClean="0"/>
              <a:t> in de </a:t>
            </a:r>
            <a:r>
              <a:rPr lang="en-US" altLang="en-US" dirty="0" err="1" smtClean="0"/>
              <a:t>sociale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zekerheid</a:t>
            </a:r>
            <a:endParaRPr lang="en-US" altLang="en-US" dirty="0" smtClean="0"/>
          </a:p>
          <a:p>
            <a:pPr>
              <a:defRPr/>
            </a:pPr>
            <a:r>
              <a:rPr lang="fr-FR" altLang="en-US" dirty="0" smtClean="0"/>
              <a:t>242.547.388 </a:t>
            </a:r>
            <a:r>
              <a:rPr lang="nl-NL" altLang="en-US" dirty="0" smtClean="0"/>
              <a:t> 'geactiveerde dossiers' in het personenrepertorium </a:t>
            </a:r>
            <a:r>
              <a:rPr lang="fr-FR" altLang="en-US" dirty="0" smtClean="0"/>
              <a:t>op 01/01/2018</a:t>
            </a:r>
          </a:p>
          <a:p>
            <a:pPr marL="457200" lvl="1" indent="0">
              <a:buFont typeface="Arial" charset="0"/>
              <a:buNone/>
              <a:defRPr/>
            </a:pPr>
            <a:endParaRPr lang="nl-BE" altLang="en-US" dirty="0"/>
          </a:p>
          <a:p>
            <a:pPr marL="457200" lvl="1" indent="0">
              <a:buFont typeface="Arial" charset="0"/>
              <a:buNone/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r>
              <a:rPr lang="fr-BE" altLang="en-US" dirty="0" smtClean="0"/>
              <a:t>1.116.728.304 </a:t>
            </a:r>
            <a:r>
              <a:rPr lang="fr-BE" altLang="en-US" dirty="0" err="1" smtClean="0"/>
              <a:t>uitgewisselde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berichten</a:t>
            </a:r>
            <a:r>
              <a:rPr lang="fr-BE" altLang="en-US" dirty="0" smtClean="0"/>
              <a:t> in 2017</a:t>
            </a:r>
            <a:endParaRPr lang="en-US" altLang="en-US" dirty="0" smtClean="0"/>
          </a:p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fr-FR" altLang="en-US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81080"/>
              </p:ext>
            </p:extLst>
          </p:nvPr>
        </p:nvGraphicFramePr>
        <p:xfrm>
          <a:off x="827584" y="3140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A7F1E79-8225-48A0-95BD-5254C3720E2D}" type="slidenum">
              <a:rPr lang="en-GB" noProof="0" smtClean="0"/>
              <a:pPr lvl="0"/>
              <a:t>19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856"/>
            <a:ext cx="8928992" cy="55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Structuur van de uiteenzetting</a:t>
            </a:r>
            <a:endParaRPr lang="fr-B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5443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Verwachtingen van burgers en ondernemingen, en wensen van de overheid</a:t>
            </a:r>
          </a:p>
          <a:p>
            <a:pPr>
              <a:defRPr/>
            </a:pPr>
            <a:r>
              <a:rPr lang="nl-BE" dirty="0" smtClean="0"/>
              <a:t>Netwerk van de sociale sector: een stand van zaken</a:t>
            </a:r>
          </a:p>
          <a:p>
            <a:pPr>
              <a:defRPr/>
            </a:pPr>
            <a:r>
              <a:rPr lang="nl-BE" dirty="0" smtClean="0"/>
              <a:t>Enkele kritische succesfactoren</a:t>
            </a:r>
          </a:p>
          <a:p>
            <a:pPr>
              <a:defRPr/>
            </a:pPr>
            <a:r>
              <a:rPr lang="nl-BE" dirty="0" smtClean="0"/>
              <a:t>Voorbeelden van </a:t>
            </a:r>
            <a:r>
              <a:rPr lang="nl-BE" dirty="0" err="1" smtClean="0"/>
              <a:t>synergieën</a:t>
            </a:r>
            <a:r>
              <a:rPr lang="nl-BE" dirty="0" smtClean="0"/>
              <a:t> en transformaties</a:t>
            </a:r>
          </a:p>
          <a:p>
            <a:pPr>
              <a:defRPr/>
            </a:pPr>
            <a:r>
              <a:rPr lang="nl-BE" dirty="0" smtClean="0"/>
              <a:t>Dienstenintegratoren</a:t>
            </a:r>
          </a:p>
          <a:p>
            <a:pPr>
              <a:defRPr/>
            </a:pPr>
            <a:r>
              <a:rPr lang="nl-BE" dirty="0" smtClean="0"/>
              <a:t>Aandachtspunten inzake informatiebeheer bij staatshervorming</a:t>
            </a:r>
          </a:p>
          <a:p>
            <a:pPr>
              <a:defRPr/>
            </a:pPr>
            <a:r>
              <a:rPr lang="nl-BE" dirty="0" smtClean="0"/>
              <a:t>Mogelijkheden tot uitbreiding van de administratieve vereenvoudiging</a:t>
            </a:r>
            <a:endParaRPr lang="nl-BE" dirty="0"/>
          </a:p>
          <a:p>
            <a:pPr>
              <a:defRPr/>
            </a:pPr>
            <a:r>
              <a:rPr lang="nl-BE" dirty="0" smtClean="0"/>
              <a:t>Tot slot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EABF5-B7C7-44DD-BE3E-D68CA1EF692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A7F1E79-8225-48A0-95BD-5254C3720E2D}" type="slidenum">
              <a:rPr lang="en-GB" noProof="0" smtClean="0"/>
              <a:pPr lvl="0"/>
              <a:t>20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6" y="980728"/>
            <a:ext cx="89322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A7F1E79-8225-48A0-95BD-5254C3720E2D}" type="slidenum">
              <a:rPr lang="en-GB" noProof="0" smtClean="0"/>
              <a:pPr lvl="0"/>
              <a:t>21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68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A7F1E79-8225-48A0-95BD-5254C3720E2D}" type="slidenum">
              <a:rPr lang="en-GB" noProof="0" smtClean="0"/>
              <a:pPr lvl="0"/>
              <a:t>22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7"/>
            <a:ext cx="8928992" cy="39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Arial" charset="0"/>
              </a:rPr>
              <a:t>Stand van zaken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smtClean="0">
                <a:sym typeface="Arial" charset="0"/>
              </a:rPr>
              <a:t>Portaalomgeving (</a:t>
            </a:r>
            <a:r>
              <a:rPr lang="nl-BE" altLang="en-US" smtClean="0">
                <a:sym typeface="Arial" charset="0"/>
                <a:hlinkClick r:id="rId2"/>
              </a:rPr>
              <a:t>www.socialsecurity.be</a:t>
            </a:r>
            <a:r>
              <a:rPr lang="nl-BE" altLang="en-US" smtClean="0">
                <a:sym typeface="Arial" charset="0"/>
              </a:rPr>
              <a:t>) met</a:t>
            </a:r>
          </a:p>
          <a:p>
            <a:pPr lvl="1"/>
            <a:r>
              <a:rPr lang="nl-BE" altLang="en-US" smtClean="0">
                <a:sym typeface="Arial" charset="0"/>
              </a:rPr>
              <a:t>informatie over alle aspecten van de sociale zekerheid</a:t>
            </a:r>
          </a:p>
          <a:p>
            <a:pPr lvl="1"/>
            <a:r>
              <a:rPr lang="nl-BE" altLang="en-US" smtClean="0">
                <a:sym typeface="Arial" charset="0"/>
              </a:rPr>
              <a:t>elektronische transacties voor burgers, ondernemingen, hun dienstverleners en beroepsbeoefenaars</a:t>
            </a:r>
          </a:p>
          <a:p>
            <a:pPr lvl="1"/>
            <a:r>
              <a:rPr lang="nl-BE" altLang="en-US" smtClean="0">
                <a:sym typeface="Arial" charset="0"/>
              </a:rPr>
              <a:t>geharmoniseerde instructies en een beschrijving van het gehanteerde multifunctionele informatiemodel</a:t>
            </a:r>
          </a:p>
          <a:p>
            <a:pPr lvl="1"/>
            <a:r>
              <a:rPr lang="nl-BE" altLang="en-US" smtClean="0">
                <a:sym typeface="Arial" charset="0"/>
              </a:rPr>
              <a:t>een persoonlijke pagina voor elke burger, onderneming, dienstverlener en  beroepsbeoefenaar</a:t>
            </a:r>
          </a:p>
          <a:p>
            <a:pPr lvl="1"/>
            <a:endParaRPr lang="nl-BE" altLang="en-US" smtClean="0">
              <a:sym typeface="Arial" charset="0"/>
            </a:endParaRPr>
          </a:p>
          <a:p>
            <a:r>
              <a:rPr lang="nl-BE" altLang="en-US" smtClean="0">
                <a:sym typeface="Arial" charset="0"/>
              </a:rPr>
              <a:t>Aantal mobiele toepassingen (apps) voor burgers en ondernemingen, zoals Checkin@work en Student@work</a:t>
            </a:r>
            <a:endParaRPr lang="nl-BE" altLang="en-US" dirty="0" smtClean="0"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750D-7250-4AC5-B3E0-41EF17E5A2A9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Stand van zaken</a:t>
            </a:r>
            <a:endParaRPr lang="fr-BE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smtClean="0"/>
              <a:t>Een </a:t>
            </a:r>
            <a:r>
              <a:rPr lang="nl-BE" altLang="en-US" b="1" smtClean="0"/>
              <a:t>datawarehouse arbeidsmarkt en sociale bescherming</a:t>
            </a:r>
          </a:p>
          <a:p>
            <a:pPr lvl="1"/>
            <a:r>
              <a:rPr lang="nl-BE" altLang="en-US" smtClean="0"/>
              <a:t>met gegevens afkomstig van </a:t>
            </a:r>
            <a:r>
              <a:rPr lang="nl-BE" altLang="en-US" smtClean="0">
                <a:sym typeface="Arial" charset="0"/>
              </a:rPr>
              <a:t>alle actoren in de sociale sector, FOD Financiën, Belstat, … (lijst van alle beschikbare variabelen op </a:t>
            </a:r>
            <a:r>
              <a:rPr lang="nl-BE" altLang="en-US" smtClean="0">
                <a:sym typeface="Arial" charset="0"/>
                <a:hlinkClick r:id="rId2"/>
              </a:rPr>
              <a:t>www.ksz.fgov.be</a:t>
            </a:r>
            <a:r>
              <a:rPr lang="nl-BE" altLang="en-US" smtClean="0">
                <a:sym typeface="Arial" charset="0"/>
              </a:rPr>
              <a:t>)</a:t>
            </a:r>
          </a:p>
          <a:p>
            <a:pPr lvl="1"/>
            <a:r>
              <a:rPr lang="nl-BE" altLang="en-US" smtClean="0">
                <a:sym typeface="Arial" charset="0"/>
              </a:rPr>
              <a:t>bruikbaar voor onderzoek, beleidsvoorbereiding en beleidsevaluatie</a:t>
            </a:r>
          </a:p>
          <a:p>
            <a:pPr lvl="1"/>
            <a:r>
              <a:rPr lang="nl-BE" altLang="en-US" smtClean="0">
                <a:sym typeface="Arial" charset="0"/>
              </a:rPr>
              <a:t>na machtiging van het sectoraal comité sociale zekerheid en gezondheid</a:t>
            </a:r>
          </a:p>
          <a:p>
            <a:pPr lvl="1"/>
            <a:r>
              <a:rPr lang="nl-BE" altLang="en-US" smtClean="0">
                <a:sym typeface="Arial" charset="0"/>
              </a:rPr>
              <a:t>na anonimisering of codering van de gegevens</a:t>
            </a:r>
          </a:p>
          <a:p>
            <a:pPr lvl="1"/>
            <a:r>
              <a:rPr lang="nl-BE" altLang="en-US" smtClean="0">
                <a:sym typeface="Arial" charset="0"/>
              </a:rPr>
              <a:t>2 vormen van ontsluiting: veel gevraagde basisstatistieken via webtoepassing of specifieke aanvraag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7E523-82DB-41BF-9637-8F769499E376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Stand van zaken</a:t>
            </a:r>
            <a:endParaRPr lang="fr-B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>
              <a:defRPr/>
            </a:pPr>
            <a:endParaRPr lang="nl-BE" altLang="en-US" smtClean="0">
              <a:sym typeface="Arial" charset="0"/>
            </a:endParaRPr>
          </a:p>
          <a:p>
            <a:pPr>
              <a:defRPr/>
            </a:pPr>
            <a:r>
              <a:rPr lang="nl-BE" altLang="en-US" smtClean="0">
                <a:sym typeface="Arial" charset="0"/>
              </a:rPr>
              <a:t>Een geïntegreerd, via verschillende kanalen bereikbaar </a:t>
            </a:r>
            <a:r>
              <a:rPr lang="nl-BE" altLang="en-US" b="1" smtClean="0">
                <a:sym typeface="Arial" charset="0"/>
              </a:rPr>
              <a:t>contact center</a:t>
            </a:r>
            <a:r>
              <a:rPr lang="nl-BE" altLang="en-US" smtClean="0">
                <a:sym typeface="Arial" charset="0"/>
              </a:rPr>
              <a:t> Eranova ondersteund door een customer relationship management tool, en werkend met strikte service level agreements (SLA’s)</a:t>
            </a:r>
          </a:p>
          <a:p>
            <a:pPr marL="0" indent="0">
              <a:buFont typeface="Arial" charset="0"/>
              <a:buNone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2B792-0363-4481-9C86-3F2F5E3470D2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Stand van zaken: ondernemingen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BE" altLang="en-US" b="1" dirty="0" smtClean="0">
                <a:sym typeface="Arial" charset="0"/>
              </a:rPr>
              <a:t>&gt; 50 elektronische diensten voor ondernemingen</a:t>
            </a:r>
            <a:r>
              <a:rPr lang="nl-BE" altLang="en-US" dirty="0" smtClean="0">
                <a:sym typeface="Arial" charset="0"/>
              </a:rPr>
              <a:t>, zowel in de vorm van de uitwisseling van elektronische berichten van toepassing tot toepassing, als in de vorm van onderling geïntegreerde portaaltransacties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50 aangifteformulieren zijn afgeschaft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de resterende elektronische aangifteformulieren zijn gemiddeld teruggebracht tot 1/3 van het aantal rubrieken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de aangiften worden beperkt tot 3 momenten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de onmiddellijke aangifte van aanwerving en ontslag (kan enkel elektronisch)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de driemaandelijkse aangifte van lonen en arbeidstijden (kan enkel elektronisch)</a:t>
            </a:r>
          </a:p>
          <a:p>
            <a:pPr lvl="2">
              <a:defRPr/>
            </a:pPr>
            <a:r>
              <a:rPr lang="nl-BE" altLang="en-US" dirty="0" smtClean="0">
                <a:sym typeface="Arial" charset="0"/>
              </a:rPr>
              <a:t>het zich voordoen van een sociaal risico (kan elektronisch of op papier)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in 2017 werden meer dan 25 miljoen elektronische aangiften verricht door de 220.000 werkgevers, waarvan 98 % van toepassing tot toepassing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op basis van een bevraging van het Federaal Planbureau blijkt de last voor de ondernemingen t.g.v. van administratieve formaliteiten in de sociale sector met &gt; 1 miljard € per jaar te zijn verminderd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16BCE-52ED-49D8-9B78-688AA821326C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z="3800" smtClean="0"/>
              <a:t>Stand van zaken: diensten voor burgers</a:t>
            </a:r>
            <a:endParaRPr lang="en-US" altLang="en-US" sz="3800" smtClean="0">
              <a:sym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altLang="en-US" dirty="0" smtClean="0">
                <a:sym typeface="Arial" charset="0"/>
              </a:rPr>
              <a:t>De </a:t>
            </a:r>
            <a:r>
              <a:rPr lang="en-US" altLang="en-US" b="1" dirty="0" smtClean="0">
                <a:sym typeface="Arial" charset="0"/>
              </a:rPr>
              <a:t>burgers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verkrijgen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hun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rechten</a:t>
            </a:r>
            <a:r>
              <a:rPr lang="en-US" altLang="en-US" dirty="0" smtClean="0">
                <a:sym typeface="Arial" charset="0"/>
              </a:rPr>
              <a:t> zo </a:t>
            </a:r>
            <a:r>
              <a:rPr lang="en-US" altLang="en-US" dirty="0" err="1" smtClean="0">
                <a:sym typeface="Arial" charset="0"/>
              </a:rPr>
              <a:t>veel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mogelijk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automatisch</a:t>
            </a:r>
            <a:r>
              <a:rPr lang="en-US" altLang="en-US" dirty="0" smtClean="0">
                <a:sym typeface="Arial" charset="0"/>
              </a:rPr>
              <a:t> op basis van de </a:t>
            </a:r>
            <a:r>
              <a:rPr lang="en-US" altLang="en-US" dirty="0" err="1" smtClean="0">
                <a:sym typeface="Arial" charset="0"/>
              </a:rPr>
              <a:t>onderlinge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elektronische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dienstverlening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tussen</a:t>
            </a:r>
            <a:r>
              <a:rPr lang="en-US" altLang="en-US" dirty="0" smtClean="0">
                <a:sym typeface="Arial" charset="0"/>
              </a:rPr>
              <a:t> de </a:t>
            </a:r>
            <a:r>
              <a:rPr lang="en-US" altLang="en-US" dirty="0" err="1" smtClean="0">
                <a:sym typeface="Arial" charset="0"/>
              </a:rPr>
              <a:t>actoren</a:t>
            </a:r>
            <a:r>
              <a:rPr lang="en-US" altLang="en-US" dirty="0" smtClean="0">
                <a:sym typeface="Arial" charset="0"/>
              </a:rPr>
              <a:t> in de </a:t>
            </a:r>
            <a:r>
              <a:rPr lang="en-US" altLang="en-US" dirty="0" err="1" smtClean="0">
                <a:sym typeface="Arial" charset="0"/>
              </a:rPr>
              <a:t>sociale</a:t>
            </a:r>
            <a:r>
              <a:rPr lang="en-US" altLang="en-US" dirty="0" smtClean="0">
                <a:sym typeface="Arial" charset="0"/>
              </a:rPr>
              <a:t> sector</a:t>
            </a:r>
          </a:p>
          <a:p>
            <a:endParaRPr lang="en-US" altLang="en-US" dirty="0" smtClean="0">
              <a:sym typeface="Arial" charset="0"/>
            </a:endParaRPr>
          </a:p>
          <a:p>
            <a:r>
              <a:rPr lang="en-US" altLang="en-US" dirty="0" err="1" smtClean="0">
                <a:sym typeface="Arial" charset="0"/>
              </a:rPr>
              <a:t>Voor</a:t>
            </a:r>
            <a:r>
              <a:rPr lang="en-US" altLang="en-US" dirty="0" smtClean="0">
                <a:sym typeface="Arial" charset="0"/>
              </a:rPr>
              <a:t> de </a:t>
            </a:r>
            <a:r>
              <a:rPr lang="en-US" altLang="en-US" dirty="0" err="1" smtClean="0">
                <a:sym typeface="Arial" charset="0"/>
              </a:rPr>
              <a:t>rechten</a:t>
            </a:r>
            <a:r>
              <a:rPr lang="en-US" altLang="en-US" dirty="0" smtClean="0">
                <a:sym typeface="Arial" charset="0"/>
              </a:rPr>
              <a:t> die </a:t>
            </a:r>
            <a:r>
              <a:rPr lang="en-US" altLang="en-US" dirty="0" err="1" smtClean="0">
                <a:sym typeface="Arial" charset="0"/>
              </a:rPr>
              <a:t>niet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automatisch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kunnen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worden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verstrekt</a:t>
            </a:r>
            <a:r>
              <a:rPr lang="en-US" altLang="en-US" dirty="0" smtClean="0">
                <a:sym typeface="Arial" charset="0"/>
              </a:rPr>
              <a:t>, </a:t>
            </a:r>
            <a:r>
              <a:rPr lang="en-US" altLang="en-US" dirty="0" err="1" smtClean="0">
                <a:sym typeface="Arial" charset="0"/>
              </a:rPr>
              <a:t>worden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geïntegreerde</a:t>
            </a:r>
            <a:r>
              <a:rPr lang="en-US" altLang="en-US" b="1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elektronische</a:t>
            </a:r>
            <a:r>
              <a:rPr lang="en-US" altLang="en-US" b="1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diensten</a:t>
            </a:r>
            <a:r>
              <a:rPr lang="en-US" altLang="en-US" b="1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aangeboden</a:t>
            </a:r>
            <a:r>
              <a:rPr lang="en-US" altLang="en-US" dirty="0" smtClean="0">
                <a:sym typeface="Arial" charset="0"/>
              </a:rPr>
              <a:t> via </a:t>
            </a:r>
            <a:r>
              <a:rPr lang="en-US" altLang="en-US" dirty="0" err="1" smtClean="0">
                <a:sym typeface="Arial" charset="0"/>
              </a:rPr>
              <a:t>portalen</a:t>
            </a:r>
            <a:r>
              <a:rPr lang="en-US" altLang="en-US" dirty="0" smtClean="0">
                <a:sym typeface="Arial" charset="0"/>
              </a:rPr>
              <a:t> van de </a:t>
            </a:r>
            <a:r>
              <a:rPr lang="en-US" altLang="en-US" dirty="0" err="1" smtClean="0">
                <a:sym typeface="Arial" charset="0"/>
              </a:rPr>
              <a:t>actoren</a:t>
            </a:r>
            <a:r>
              <a:rPr lang="en-US" altLang="en-US" dirty="0" smtClean="0">
                <a:sym typeface="Arial" charset="0"/>
              </a:rPr>
              <a:t> in de </a:t>
            </a:r>
            <a:r>
              <a:rPr lang="en-US" altLang="en-US" dirty="0" err="1" smtClean="0">
                <a:sym typeface="Arial" charset="0"/>
              </a:rPr>
              <a:t>sociale</a:t>
            </a:r>
            <a:r>
              <a:rPr lang="en-US" altLang="en-US" dirty="0" smtClean="0">
                <a:sym typeface="Arial" charset="0"/>
              </a:rPr>
              <a:t> sector (</a:t>
            </a:r>
            <a:r>
              <a:rPr lang="en-US" altLang="en-US" dirty="0" err="1" smtClean="0">
                <a:sym typeface="Arial" charset="0"/>
              </a:rPr>
              <a:t>oa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smtClean="0">
                <a:sym typeface="Arial" charset="0"/>
                <a:hlinkClick r:id="rId2"/>
              </a:rPr>
              <a:t>www.socialsecurity.be</a:t>
            </a:r>
            <a:r>
              <a:rPr lang="en-US" altLang="en-US" dirty="0" smtClean="0">
                <a:sym typeface="Arial" charset="0"/>
              </a:rPr>
              <a:t>)</a:t>
            </a:r>
          </a:p>
          <a:p>
            <a:endParaRPr lang="en-US" altLang="en-US" dirty="0" smtClean="0">
              <a:sym typeface="Arial" charset="0"/>
            </a:endParaRPr>
          </a:p>
          <a:p>
            <a:r>
              <a:rPr lang="en-US" altLang="en-US" dirty="0" smtClean="0">
                <a:sym typeface="Arial" charset="0"/>
              </a:rPr>
              <a:t>&gt; 20 </a:t>
            </a:r>
            <a:r>
              <a:rPr lang="en-US" altLang="en-US" dirty="0" err="1" smtClean="0">
                <a:sym typeface="Arial" charset="0"/>
              </a:rPr>
              <a:t>diensten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zijn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operationeel</a:t>
            </a:r>
            <a:endParaRPr lang="en-US" altLang="en-US" dirty="0" smtClean="0"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7C6A7-DC43-4D5B-8EF0-508C8B080F96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z="3800" smtClean="0"/>
              <a:t>Stand van zaken: diensten voor derden</a:t>
            </a:r>
            <a:endParaRPr lang="en-US" altLang="en-US" sz="3800" smtClean="0">
              <a:sym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altLang="en-US" dirty="0" err="1" smtClean="0">
                <a:sym typeface="Arial" charset="0"/>
              </a:rPr>
              <a:t>Transactie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voor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bouwheren</a:t>
            </a:r>
            <a:r>
              <a:rPr lang="en-US" altLang="en-US" dirty="0" smtClean="0">
                <a:sym typeface="Arial" charset="0"/>
              </a:rPr>
              <a:t> op het </a:t>
            </a:r>
            <a:r>
              <a:rPr lang="en-US" altLang="en-US" dirty="0" err="1" smtClean="0">
                <a:sym typeface="Arial" charset="0"/>
              </a:rPr>
              <a:t>portaal</a:t>
            </a:r>
            <a:r>
              <a:rPr lang="en-US" altLang="en-US" dirty="0" smtClean="0">
                <a:sym typeface="Arial" charset="0"/>
              </a:rPr>
              <a:t> van de </a:t>
            </a:r>
            <a:r>
              <a:rPr lang="en-US" altLang="en-US" dirty="0" err="1" smtClean="0">
                <a:sym typeface="Arial" charset="0"/>
              </a:rPr>
              <a:t>sociale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zekerheid</a:t>
            </a:r>
            <a:endParaRPr lang="en-US" altLang="en-US" dirty="0" smtClean="0">
              <a:sym typeface="Arial" charset="0"/>
            </a:endParaRPr>
          </a:p>
          <a:p>
            <a:pPr lvl="1"/>
            <a:r>
              <a:rPr lang="en-US" altLang="en-US" dirty="0" err="1" smtClean="0">
                <a:sym typeface="Arial" charset="0"/>
              </a:rPr>
              <a:t>elektronische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raadpleging</a:t>
            </a:r>
            <a:r>
              <a:rPr lang="en-US" altLang="en-US" dirty="0" smtClean="0">
                <a:sym typeface="Arial" charset="0"/>
              </a:rPr>
              <a:t> van het </a:t>
            </a:r>
            <a:r>
              <a:rPr lang="en-US" altLang="en-US" dirty="0" err="1" smtClean="0">
                <a:sym typeface="Arial" charset="0"/>
              </a:rPr>
              <a:t>feit</a:t>
            </a:r>
            <a:r>
              <a:rPr lang="en-US" altLang="en-US" dirty="0" smtClean="0">
                <a:sym typeface="Arial" charset="0"/>
              </a:rPr>
              <a:t> of </a:t>
            </a:r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werkgever</a:t>
            </a:r>
            <a:r>
              <a:rPr lang="en-US" altLang="en-US" dirty="0" smtClean="0">
                <a:sym typeface="Arial" charset="0"/>
              </a:rPr>
              <a:t> in </a:t>
            </a:r>
            <a:r>
              <a:rPr lang="en-US" altLang="en-US" dirty="0" err="1" smtClean="0">
                <a:sym typeface="Arial" charset="0"/>
              </a:rPr>
              <a:t>orde</a:t>
            </a:r>
            <a:r>
              <a:rPr lang="en-US" altLang="en-US" dirty="0" smtClean="0">
                <a:sym typeface="Arial" charset="0"/>
              </a:rPr>
              <a:t> is met </a:t>
            </a:r>
            <a:r>
              <a:rPr lang="en-US" altLang="en-US" dirty="0" err="1" smtClean="0">
                <a:sym typeface="Arial" charset="0"/>
              </a:rPr>
              <a:t>zijn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socialezekerheidsverplichtingen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controle</a:t>
            </a:r>
            <a:r>
              <a:rPr lang="en-US" altLang="en-US" dirty="0" smtClean="0">
                <a:sym typeface="Arial" charset="0"/>
              </a:rPr>
              <a:t> van het al </a:t>
            </a:r>
            <a:r>
              <a:rPr lang="en-US" altLang="en-US" dirty="0" err="1" smtClean="0">
                <a:sym typeface="Arial" charset="0"/>
              </a:rPr>
              <a:t>dan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niet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bestaan</a:t>
            </a:r>
            <a:r>
              <a:rPr lang="en-US" altLang="en-US" dirty="0" smtClean="0">
                <a:sym typeface="Arial" charset="0"/>
              </a:rPr>
              <a:t> van </a:t>
            </a:r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hoofdelijke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aansprakelijkheid</a:t>
            </a:r>
            <a:r>
              <a:rPr lang="en-US" altLang="en-US" dirty="0" smtClean="0">
                <a:sym typeface="Arial" charset="0"/>
              </a:rPr>
              <a:t> of </a:t>
            </a:r>
            <a:r>
              <a:rPr lang="en-US" altLang="en-US" dirty="0" err="1" smtClean="0">
                <a:sym typeface="Arial" charset="0"/>
              </a:rPr>
              <a:t>een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inhoudingsplicht</a:t>
            </a:r>
            <a:endParaRPr lang="en-US" altLang="en-US" dirty="0" smtClean="0">
              <a:sym typeface="Arial" charset="0"/>
            </a:endParaRPr>
          </a:p>
          <a:p>
            <a:r>
              <a:rPr lang="en-US" altLang="en-US" dirty="0" err="1" smtClean="0">
                <a:sym typeface="Arial" charset="0"/>
              </a:rPr>
              <a:t>Transacties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voor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b="1" dirty="0" err="1" smtClean="0">
                <a:sym typeface="Arial" charset="0"/>
              </a:rPr>
              <a:t>gemeenten</a:t>
            </a:r>
            <a:r>
              <a:rPr lang="en-US" altLang="en-US" dirty="0" smtClean="0">
                <a:sym typeface="Arial" charset="0"/>
              </a:rPr>
              <a:t> op het </a:t>
            </a:r>
            <a:r>
              <a:rPr lang="en-US" altLang="en-US" dirty="0" err="1" smtClean="0">
                <a:sym typeface="Arial" charset="0"/>
              </a:rPr>
              <a:t>portaal</a:t>
            </a:r>
            <a:r>
              <a:rPr lang="en-US" altLang="en-US" dirty="0" smtClean="0">
                <a:sym typeface="Arial" charset="0"/>
              </a:rPr>
              <a:t> van de </a:t>
            </a:r>
            <a:r>
              <a:rPr lang="en-US" altLang="en-US" dirty="0" err="1" smtClean="0">
                <a:sym typeface="Arial" charset="0"/>
              </a:rPr>
              <a:t>sociale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zekerheid</a:t>
            </a:r>
            <a:endParaRPr lang="en-US" altLang="en-US" dirty="0" smtClean="0">
              <a:sym typeface="Arial" charset="0"/>
            </a:endParaRPr>
          </a:p>
          <a:p>
            <a:pPr lvl="2"/>
            <a:r>
              <a:rPr lang="en-US" altLang="en-US" sz="2000" dirty="0" err="1" smtClean="0">
                <a:sym typeface="Arial" charset="0"/>
              </a:rPr>
              <a:t>Communit</a:t>
            </a:r>
            <a:r>
              <a:rPr lang="en-US" altLang="en-US" sz="2000" dirty="0" smtClean="0">
                <a:sym typeface="Arial" charset="0"/>
              </a:rPr>
              <a:t>-e (plus) light : </a:t>
            </a:r>
            <a:r>
              <a:rPr lang="en-US" altLang="en-US" sz="2000" dirty="0" err="1" smtClean="0">
                <a:sym typeface="Arial" charset="0"/>
              </a:rPr>
              <a:t>elektronische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indiening</a:t>
            </a:r>
            <a:r>
              <a:rPr lang="en-US" altLang="en-US" sz="2000" dirty="0" smtClean="0">
                <a:sym typeface="Arial" charset="0"/>
              </a:rPr>
              <a:t> van </a:t>
            </a:r>
            <a:r>
              <a:rPr lang="en-US" altLang="en-US" sz="2000" dirty="0" err="1" smtClean="0">
                <a:sym typeface="Arial" charset="0"/>
              </a:rPr>
              <a:t>een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aanvraag</a:t>
            </a:r>
            <a:r>
              <a:rPr lang="en-US" altLang="en-US" sz="2000" dirty="0" smtClean="0">
                <a:sym typeface="Arial" charset="0"/>
              </a:rPr>
              <a:t> tot </a:t>
            </a:r>
            <a:r>
              <a:rPr lang="en-US" altLang="en-US" sz="2000" dirty="0" err="1" smtClean="0">
                <a:sym typeface="Arial" charset="0"/>
              </a:rPr>
              <a:t>uitkering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voor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personen</a:t>
            </a:r>
            <a:r>
              <a:rPr lang="en-US" altLang="en-US" sz="2000" dirty="0" smtClean="0">
                <a:sym typeface="Arial" charset="0"/>
              </a:rPr>
              <a:t> met </a:t>
            </a:r>
            <a:r>
              <a:rPr lang="en-US" altLang="en-US" sz="2000" dirty="0" err="1" smtClean="0">
                <a:sym typeface="Arial" charset="0"/>
              </a:rPr>
              <a:t>een</a:t>
            </a:r>
            <a:r>
              <a:rPr lang="en-US" altLang="en-US" sz="2000" dirty="0" smtClean="0">
                <a:sym typeface="Arial" charset="0"/>
              </a:rPr>
              <a:t> handicap </a:t>
            </a:r>
            <a:r>
              <a:rPr lang="en-US" altLang="en-US" sz="2000" dirty="0" err="1" smtClean="0">
                <a:sym typeface="Arial" charset="0"/>
              </a:rPr>
              <a:t>bij</a:t>
            </a:r>
            <a:r>
              <a:rPr lang="en-US" altLang="en-US" sz="2000" dirty="0" smtClean="0">
                <a:sym typeface="Arial" charset="0"/>
              </a:rPr>
              <a:t> de FOD </a:t>
            </a:r>
            <a:r>
              <a:rPr lang="en-US" altLang="en-US" sz="2000" dirty="0" err="1" smtClean="0">
                <a:sym typeface="Arial" charset="0"/>
              </a:rPr>
              <a:t>Sociale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Zekerheid</a:t>
            </a:r>
            <a:r>
              <a:rPr lang="en-US" altLang="en-US" sz="2000" dirty="0" smtClean="0">
                <a:sym typeface="Arial" charset="0"/>
              </a:rPr>
              <a:t> </a:t>
            </a:r>
          </a:p>
          <a:p>
            <a:pPr lvl="2"/>
            <a:r>
              <a:rPr lang="en-US" altLang="en-US" sz="2000" dirty="0" smtClean="0">
                <a:sym typeface="Arial" charset="0"/>
              </a:rPr>
              <a:t>E-</a:t>
            </a:r>
            <a:r>
              <a:rPr lang="en-US" altLang="en-US" sz="2000" dirty="0" err="1" smtClean="0">
                <a:sym typeface="Arial" charset="0"/>
              </a:rPr>
              <a:t>Creabis</a:t>
            </a:r>
            <a:r>
              <a:rPr lang="en-US" altLang="en-US" sz="2000" dirty="0" smtClean="0">
                <a:sym typeface="Arial" charset="0"/>
              </a:rPr>
              <a:t>: online </a:t>
            </a:r>
            <a:r>
              <a:rPr lang="en-US" altLang="en-US" sz="2000" dirty="0" err="1" smtClean="0">
                <a:sym typeface="Arial" charset="0"/>
              </a:rPr>
              <a:t>opvraging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en</a:t>
            </a:r>
            <a:r>
              <a:rPr lang="en-US" altLang="en-US" sz="2000" dirty="0" smtClean="0">
                <a:sym typeface="Arial" charset="0"/>
              </a:rPr>
              <a:t>, zo </a:t>
            </a:r>
            <a:r>
              <a:rPr lang="en-US" altLang="en-US" sz="2000" dirty="0" err="1" smtClean="0">
                <a:sym typeface="Arial" charset="0"/>
              </a:rPr>
              <a:t>nodig</a:t>
            </a:r>
            <a:r>
              <a:rPr lang="en-US" altLang="en-US" sz="2000" dirty="0" smtClean="0">
                <a:sym typeface="Arial" charset="0"/>
              </a:rPr>
              <a:t>, </a:t>
            </a:r>
            <a:r>
              <a:rPr lang="en-US" altLang="en-US" sz="2000" dirty="0" err="1" smtClean="0">
                <a:sym typeface="Arial" charset="0"/>
              </a:rPr>
              <a:t>aanmaak</a:t>
            </a:r>
            <a:r>
              <a:rPr lang="en-US" altLang="en-US" sz="2000" dirty="0" smtClean="0">
                <a:sym typeface="Arial" charset="0"/>
              </a:rPr>
              <a:t> van het </a:t>
            </a:r>
            <a:r>
              <a:rPr lang="en-US" altLang="en-US" sz="2000" dirty="0" err="1" smtClean="0">
                <a:sym typeface="Arial" charset="0"/>
              </a:rPr>
              <a:t>unieke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identificatienummer</a:t>
            </a:r>
            <a:r>
              <a:rPr lang="en-US" altLang="en-US" sz="2000" dirty="0" smtClean="0">
                <a:sym typeface="Arial" charset="0"/>
              </a:rPr>
              <a:t> van de </a:t>
            </a:r>
            <a:r>
              <a:rPr lang="en-US" altLang="en-US" sz="2000" dirty="0" err="1" smtClean="0">
                <a:sym typeface="Arial" charset="0"/>
              </a:rPr>
              <a:t>sociale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zekerheid</a:t>
            </a:r>
            <a:r>
              <a:rPr lang="en-US" altLang="en-US" sz="2000" dirty="0" smtClean="0">
                <a:sym typeface="Arial" charset="0"/>
              </a:rPr>
              <a:t> in het </a:t>
            </a:r>
            <a:r>
              <a:rPr lang="en-US" altLang="en-US" sz="2000" dirty="0" err="1" smtClean="0">
                <a:sym typeface="Arial" charset="0"/>
              </a:rPr>
              <a:t>Rijksregister</a:t>
            </a:r>
            <a:r>
              <a:rPr lang="en-US" altLang="en-US" sz="2000" dirty="0" smtClean="0">
                <a:sym typeface="Arial" charset="0"/>
              </a:rPr>
              <a:t> of de KSZ-registers</a:t>
            </a:r>
          </a:p>
          <a:p>
            <a:pPr lvl="2"/>
            <a:r>
              <a:rPr lang="en-US" altLang="en-US" sz="2000" dirty="0" err="1" smtClean="0">
                <a:sym typeface="Arial" charset="0"/>
              </a:rPr>
              <a:t>elektronische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indiening</a:t>
            </a:r>
            <a:r>
              <a:rPr lang="en-US" altLang="en-US" sz="2000" dirty="0" smtClean="0">
                <a:sym typeface="Arial" charset="0"/>
              </a:rPr>
              <a:t> van </a:t>
            </a:r>
            <a:r>
              <a:rPr lang="en-US" altLang="en-US" sz="2000" dirty="0" err="1" smtClean="0">
                <a:sym typeface="Arial" charset="0"/>
              </a:rPr>
              <a:t>een</a:t>
            </a:r>
            <a:r>
              <a:rPr lang="en-US" altLang="en-US" sz="2000" dirty="0" smtClean="0">
                <a:sym typeface="Arial" charset="0"/>
              </a:rPr>
              <a:t> </a:t>
            </a:r>
            <a:r>
              <a:rPr lang="en-US" altLang="en-US" sz="2000" dirty="0" err="1" smtClean="0">
                <a:sym typeface="Arial" charset="0"/>
              </a:rPr>
              <a:t>pensioenaanvraag</a:t>
            </a:r>
            <a:r>
              <a:rPr lang="en-US" altLang="en-US" sz="2000" dirty="0" smtClean="0">
                <a:sym typeface="Arial" charset="0"/>
              </a:rPr>
              <a:t> (FPD)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49F82-53E1-4200-9B07-E87EDD8A6251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z="3800" smtClean="0"/>
              <a:t>Stand van zaken: diensten voor derden</a:t>
            </a:r>
            <a:endParaRPr lang="en-US" altLang="en-US" sz="3800" smtClean="0">
              <a:sym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Transactie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voor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deurwaarders</a:t>
            </a:r>
            <a:endParaRPr lang="en-US" altLang="en-US" b="1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/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vierde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weg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–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sociale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notificatie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: de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openbare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of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ministeriële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ambtenaren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worden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in de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mogelijkheid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gesteld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om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hun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berichten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en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inlichtingen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via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elektronische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weg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over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te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maken</a:t>
            </a:r>
            <a:endParaRPr lang="en-US" altLang="en-US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Transactie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voor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de </a:t>
            </a:r>
            <a:r>
              <a:rPr lang="en-US" altLang="en-US" b="1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telecomoperatoren</a:t>
            </a:r>
            <a:endParaRPr lang="en-US" altLang="en-US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/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verificatie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van het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recht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op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sociaal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telefoontarief</a:t>
            </a:r>
            <a:endParaRPr lang="en-US" altLang="en-US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r>
              <a:rPr lang="en-US" altLang="en-US" b="1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Limosa</a:t>
            </a:r>
            <a:endParaRPr lang="en-US" altLang="en-US" b="1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/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eenmalige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multifunctionele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elektronische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melding van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alle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activiteiten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van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buitenlandse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werknemers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zelfstandigen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of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stagiairs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op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Belgisch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grondgebied</a:t>
            </a:r>
            <a:endParaRPr lang="en-US" altLang="en-US" dirty="0" smtClean="0">
              <a:solidFill>
                <a:srgbClr val="000000"/>
              </a:solidFill>
              <a:cs typeface="Arial" charset="0"/>
              <a:sym typeface="Times New Roman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cs typeface="Arial" charset="0"/>
                <a:sym typeface="Times New Roman" pitchFamily="18" charset="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BFF1E-C880-497F-80DE-30D30EAA0887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2554545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Verwachtingen van burgers en ondernemingen</a:t>
            </a:r>
          </a:p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en</a:t>
            </a:r>
          </a:p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wensen van de overheid</a:t>
            </a:r>
            <a:endParaRPr lang="nl-BE" sz="4000" dirty="0">
              <a:solidFill>
                <a:srgbClr val="008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smtClean="0">
                <a:sym typeface="Arial" charset="0"/>
              </a:rPr>
              <a:t>Beschikbaarheid en performantie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Beschikbaarheid van netwerkdiensten </a:t>
            </a:r>
          </a:p>
          <a:p>
            <a:pPr lvl="1"/>
            <a:r>
              <a:rPr lang="nl-BE" altLang="en-US" dirty="0" smtClean="0"/>
              <a:t>beschikbaarheid van het informatiesysteem van de KSZ voor gebruikers tijdens 99,93 %  van de beschikbaarheidsperiodes van de netwerkdiensten</a:t>
            </a:r>
          </a:p>
          <a:p>
            <a:r>
              <a:rPr lang="nl-BE" altLang="en-US" dirty="0" smtClean="0"/>
              <a:t>Verwerkingstijden</a:t>
            </a:r>
          </a:p>
          <a:p>
            <a:pPr lvl="1"/>
            <a:r>
              <a:rPr lang="nl-BE" altLang="en-US" dirty="0" smtClean="0"/>
              <a:t>het centrale informaticasysteem van de KSZ heeft de online diensten behandeld in een maximumtijd van één seconde in 99,88 % van de gevallen en in een maximumtijd van twee seconden in 99,95 % van de gevallen</a:t>
            </a:r>
          </a:p>
          <a:p>
            <a:pPr lvl="1"/>
            <a:r>
              <a:rPr lang="nl-BE" altLang="en-US" dirty="0" smtClean="0"/>
              <a:t>99,87 % van de diensten die in batch dienen te worden behandeld, werden binnen de 4 kalenderdagen behandeld</a:t>
            </a:r>
          </a:p>
          <a:p>
            <a:pPr lvl="1"/>
            <a:r>
              <a:rPr lang="nl-BE" altLang="en-US" dirty="0" smtClean="0"/>
              <a:t>100 % van de diensten die in het kader van uitzonderlijke batch-werkzaamheden behandeld werden, werden binnen de met de instellingen afgesproken termijn verwerkt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748F8-8A4D-4E62-A5B5-D865B85E9E4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Systematische oplevering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 smtClean="0"/>
              <a:t>2018: geconsolideerde portfolio van 194 projecten op de website van de KSZ, </a:t>
            </a:r>
            <a:r>
              <a:rPr lang="nl-BE" altLang="en-US" dirty="0"/>
              <a:t>meer bepaald </a:t>
            </a:r>
            <a:r>
              <a:rPr lang="nl-BE" altLang="en-US" dirty="0" smtClean="0"/>
              <a:t>op</a:t>
            </a:r>
          </a:p>
          <a:p>
            <a:pPr marL="357188" indent="-357188">
              <a:buNone/>
            </a:pPr>
            <a:r>
              <a:rPr lang="nl-BE" altLang="en-US" dirty="0" smtClean="0"/>
              <a:t>	</a:t>
            </a:r>
            <a:r>
              <a:rPr lang="nl-BE" altLang="en-US" dirty="0" smtClean="0">
                <a:hlinkClick r:id="rId2"/>
              </a:rPr>
              <a:t>https</a:t>
            </a:r>
            <a:r>
              <a:rPr lang="nl-BE" altLang="en-US" dirty="0">
                <a:hlinkClick r:id="rId2"/>
              </a:rPr>
              <a:t>://</a:t>
            </a:r>
            <a:r>
              <a:rPr lang="nl-BE" altLang="en-US" dirty="0" smtClean="0">
                <a:hlinkClick r:id="rId2"/>
              </a:rPr>
              <a:t>ksz.fgov.be/sites/default/files/assets/over_de_ksz/ prioriteiten_2018_05.pdf</a:t>
            </a:r>
            <a:r>
              <a:rPr lang="nl-BE" altLang="en-US" dirty="0" smtClean="0"/>
              <a:t> </a:t>
            </a:r>
          </a:p>
          <a:p>
            <a:endParaRPr lang="nl-BE" altLang="en-US" dirty="0"/>
          </a:p>
          <a:p>
            <a:r>
              <a:rPr lang="nl-BE" altLang="en-US" dirty="0" smtClean="0"/>
              <a:t>Nadruk op projecten</a:t>
            </a:r>
          </a:p>
          <a:p>
            <a:pPr lvl="1"/>
            <a:r>
              <a:rPr lang="nl-BE" altLang="en-US" dirty="0" smtClean="0"/>
              <a:t>met duidelijke ROI</a:t>
            </a:r>
          </a:p>
          <a:p>
            <a:pPr lvl="1"/>
            <a:r>
              <a:rPr lang="nl-BE" altLang="en-US" dirty="0" smtClean="0"/>
              <a:t>gebaseerd op grondige procesoptimalisatie</a:t>
            </a:r>
          </a:p>
          <a:p>
            <a:pPr lvl="1"/>
            <a:r>
              <a:rPr lang="nl-BE" altLang="en-US" dirty="0" smtClean="0"/>
              <a:t>met respect van principe van eenmalige gegevensinzameling (</a:t>
            </a:r>
            <a:r>
              <a:rPr lang="nl-BE" altLang="en-US" dirty="0" err="1" smtClean="0"/>
              <a:t>only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once</a:t>
            </a:r>
            <a:r>
              <a:rPr lang="nl-BE" altLang="en-US" dirty="0" smtClean="0"/>
              <a:t>)</a:t>
            </a:r>
            <a:endParaRPr lang="fr-FR" altLang="en-US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Systematische oplevering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1268760"/>
            <a:ext cx="9011908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707886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Enkele kritische succesfactoren</a:t>
            </a:r>
          </a:p>
        </p:txBody>
      </p:sp>
    </p:spTree>
    <p:extLst>
      <p:ext uri="{BB962C8B-B14F-4D97-AF65-F5344CB8AC3E}">
        <p14:creationId xmlns:p14="http://schemas.microsoft.com/office/powerpoint/2010/main" val="1070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Complexe omgeving</a:t>
            </a:r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smtClean="0"/>
              <a:t>Verschillende besluitvormingsniveaus</a:t>
            </a:r>
          </a:p>
          <a:p>
            <a:pPr lvl="1"/>
            <a:r>
              <a:rPr lang="nl-BE" altLang="en-US" smtClean="0"/>
              <a:t>gemeenten/OCMW’s</a:t>
            </a:r>
          </a:p>
          <a:p>
            <a:pPr lvl="1"/>
            <a:r>
              <a:rPr lang="nl-BE" altLang="en-US" smtClean="0"/>
              <a:t>provincies</a:t>
            </a:r>
          </a:p>
          <a:p>
            <a:pPr lvl="1"/>
            <a:r>
              <a:rPr lang="nl-BE" altLang="en-US" smtClean="0"/>
              <a:t>gewesten</a:t>
            </a:r>
          </a:p>
          <a:p>
            <a:pPr lvl="1"/>
            <a:r>
              <a:rPr lang="nl-BE" altLang="en-US" smtClean="0"/>
              <a:t>gemeenschappen</a:t>
            </a:r>
          </a:p>
          <a:p>
            <a:pPr lvl="1"/>
            <a:r>
              <a:rPr lang="nl-BE" altLang="en-US" smtClean="0"/>
              <a:t>federale overheid</a:t>
            </a:r>
          </a:p>
          <a:p>
            <a:pPr lvl="1"/>
            <a:r>
              <a:rPr lang="nl-BE" altLang="en-US" smtClean="0"/>
              <a:t>Europees - internationaal</a:t>
            </a:r>
          </a:p>
          <a:p>
            <a:r>
              <a:rPr lang="nl-BE" altLang="en-US" smtClean="0"/>
              <a:t>Geen homogene bevoegdheidspakketten bij verschillende besluitvormingsniveaus</a:t>
            </a:r>
          </a:p>
          <a:p>
            <a:r>
              <a:rPr lang="nl-BE" altLang="en-US" smtClean="0"/>
              <a:t>Massa aan uitvoeringsorganen</a:t>
            </a:r>
          </a:p>
          <a:p>
            <a:pPr lvl="1"/>
            <a:r>
              <a:rPr lang="nl-BE" altLang="en-US" smtClean="0"/>
              <a:t>overheidsdiensten op alle niveaus</a:t>
            </a:r>
          </a:p>
          <a:p>
            <a:pPr lvl="1"/>
            <a:r>
              <a:rPr lang="nl-BE" altLang="en-US" smtClean="0"/>
              <a:t>privaatrechtelijke diensten met opdrachten van algemeen belang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63049-3052-4F8A-9330-5679CCC79D1F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Uitdaging</a:t>
            </a:r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Voldoen aan de hogervermelde verwachtingen van burgers en ondernemingen vereist</a:t>
            </a:r>
          </a:p>
          <a:p>
            <a:pPr lvl="1"/>
            <a:r>
              <a:rPr lang="nl-BE" altLang="en-US" dirty="0" smtClean="0"/>
              <a:t>gecoördineerd beleid</a:t>
            </a:r>
          </a:p>
          <a:p>
            <a:pPr lvl="1"/>
            <a:r>
              <a:rPr lang="nl-BE" altLang="en-US" dirty="0" smtClean="0"/>
              <a:t>geïntegreerde processen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Maar elk overheidsniveau heeft eigen autonomie inzake</a:t>
            </a:r>
          </a:p>
          <a:p>
            <a:pPr lvl="1"/>
            <a:r>
              <a:rPr lang="nl-BE" altLang="en-US" dirty="0" smtClean="0"/>
              <a:t>beleid</a:t>
            </a:r>
          </a:p>
          <a:p>
            <a:pPr lvl="1"/>
            <a:r>
              <a:rPr lang="nl-BE" altLang="en-US" dirty="0" smtClean="0"/>
              <a:t>interne organisatie en processen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Zoeken naar manieren om beide te verzoenen</a:t>
            </a:r>
          </a:p>
          <a:p>
            <a:pPr lvl="1"/>
            <a:r>
              <a:rPr lang="nl-BE" altLang="en-US" dirty="0" smtClean="0"/>
              <a:t>respect voor aantal kritische succesfactoren</a:t>
            </a:r>
          </a:p>
          <a:p>
            <a:pPr lvl="1"/>
            <a:r>
              <a:rPr lang="nl-BE" altLang="en-US" dirty="0" smtClean="0"/>
              <a:t>met als motor dienstenintegrator aangestuurd door stakeholders</a:t>
            </a:r>
          </a:p>
          <a:p>
            <a:pPr lvl="1"/>
            <a:endParaRPr lang="nl-BE" altLang="en-US" dirty="0" smtClean="0"/>
          </a:p>
          <a:p>
            <a:endParaRPr lang="nl-BE" altLang="en-US" dirty="0" smtClean="0"/>
          </a:p>
          <a:p>
            <a:endParaRPr lang="nl-BE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330D2-012D-446A-BDD9-A04153E18C87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Enkele kritische succesfactoren</a:t>
            </a:r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Goede samenwerking op basis van vertrouwen en respect tussen beleidsvoerders en uitvoeringsorganisaties</a:t>
            </a:r>
          </a:p>
          <a:p>
            <a:pPr lvl="1"/>
            <a:r>
              <a:rPr lang="nl-BE" altLang="en-US" dirty="0" smtClean="0"/>
              <a:t>beleidsbepaling is primaire taak van politici</a:t>
            </a:r>
          </a:p>
          <a:p>
            <a:pPr lvl="1"/>
            <a:r>
              <a:rPr lang="nl-BE" altLang="en-US" dirty="0" smtClean="0"/>
              <a:t>beleidsvoorbereiding en –uitvoering zijn primaire taken van uitvoeringsorganisaties</a:t>
            </a:r>
          </a:p>
          <a:p>
            <a:pPr lvl="1"/>
            <a:r>
              <a:rPr lang="nl-BE" altLang="en-US" dirty="0" smtClean="0"/>
              <a:t>goede wisselwerking is cruciaal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Denken in termen van toegevoegde waarde voor burgers, zelfstandigen en ondernemingen i.p.v. louter in termen van bevoegdheden en bestaande regelgeving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Goed evenwicht tussen stabiliteit en verandering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8D0A7-906C-43DD-AB68-2376165C8104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Enkele kritische succesfactoren</a:t>
            </a:r>
            <a:endParaRPr lang="en-US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Overheidsdiensten richten zich bij uitvoering op hun kerntaken; op vlak van informatiebeheer is dit</a:t>
            </a:r>
          </a:p>
          <a:p>
            <a:pPr lvl="1"/>
            <a:r>
              <a:rPr lang="nl-BE" altLang="en-US" dirty="0" smtClean="0"/>
              <a:t>regiefunctie (procesintegratie, naleving basisprincipes goed informatiebeheer,  bevordering informatieveiligheid </a:t>
            </a:r>
            <a:r>
              <a:rPr lang="nl-BE" altLang="en-US" dirty="0" err="1" smtClean="0"/>
              <a:t>by</a:t>
            </a:r>
            <a:r>
              <a:rPr lang="nl-BE" altLang="en-US" dirty="0" smtClean="0"/>
              <a:t> design, goede ICT-architectuur, …)</a:t>
            </a:r>
          </a:p>
          <a:p>
            <a:pPr lvl="1"/>
            <a:r>
              <a:rPr lang="nl-BE" altLang="en-US" dirty="0" smtClean="0"/>
              <a:t>ondersteunende basisdiensten en degelijke </a:t>
            </a:r>
            <a:r>
              <a:rPr lang="nl-BE" altLang="en-US" dirty="0" err="1" smtClean="0"/>
              <a:t>back-office</a:t>
            </a:r>
            <a:endParaRPr lang="nl-BE" altLang="en-US" dirty="0" smtClean="0"/>
          </a:p>
          <a:p>
            <a:pPr lvl="1"/>
            <a:r>
              <a:rPr lang="nl-BE" altLang="en-US" dirty="0" smtClean="0"/>
              <a:t>ruime samenwerking onder mekaar, met </a:t>
            </a:r>
            <a:r>
              <a:rPr lang="nl-BE" altLang="en-US" dirty="0" err="1" smtClean="0"/>
              <a:t>middenveld-organisaties</a:t>
            </a:r>
            <a:r>
              <a:rPr lang="nl-BE" altLang="en-US" dirty="0" smtClean="0"/>
              <a:t> en ondernemingen voor diensten met toegevoegde waarde</a:t>
            </a:r>
          </a:p>
          <a:p>
            <a:pPr lvl="1"/>
            <a:r>
              <a:rPr lang="nl-BE" altLang="en-US" dirty="0" smtClean="0"/>
              <a:t>geïntegreerde front-office voor doelgroepen ((</a:t>
            </a:r>
            <a:r>
              <a:rPr lang="nl-BE" altLang="en-US" dirty="0" err="1" smtClean="0"/>
              <a:t>subsets</a:t>
            </a:r>
            <a:r>
              <a:rPr lang="nl-BE" altLang="en-US" dirty="0" smtClean="0"/>
              <a:t> van) burgers, ondernemingen, …) over overheidsniveaus, -diensten en private dienstverleners heen</a:t>
            </a:r>
          </a:p>
          <a:p>
            <a:endParaRPr lang="nl-BE" altLang="en-US" dirty="0" smtClean="0"/>
          </a:p>
          <a:p>
            <a:endParaRPr lang="nl-BE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81855-0A5C-4C87-9F2A-7C79184D54F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Enkele kritische succesfactoren</a:t>
            </a:r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Uitvoeringsorganisaties zoeken actief naar </a:t>
            </a:r>
            <a:r>
              <a:rPr lang="nl-BE" altLang="en-US" dirty="0" err="1" smtClean="0"/>
              <a:t>synergieën</a:t>
            </a:r>
            <a:endParaRPr lang="nl-BE" altLang="en-US" dirty="0" smtClean="0"/>
          </a:p>
          <a:p>
            <a:pPr lvl="1"/>
            <a:r>
              <a:rPr lang="nl-BE" altLang="en-US" dirty="0" smtClean="0"/>
              <a:t>onder mekaar</a:t>
            </a:r>
          </a:p>
          <a:p>
            <a:pPr lvl="1"/>
            <a:r>
              <a:rPr lang="nl-BE" altLang="en-US" dirty="0" smtClean="0"/>
              <a:t>met partners uit de private sector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Ruimte voor beleidsniveau-overschrijdende uitvoeringsorganisaties</a:t>
            </a:r>
          </a:p>
          <a:p>
            <a:pPr lvl="1"/>
            <a:r>
              <a:rPr lang="nl-BE" altLang="en-US" dirty="0" smtClean="0"/>
              <a:t>onder gemeenschappelijk beheer van verschillende stakeholders/beleidsniveaus</a:t>
            </a:r>
          </a:p>
          <a:p>
            <a:pPr lvl="1"/>
            <a:r>
              <a:rPr lang="nl-BE" altLang="en-US" dirty="0" smtClean="0"/>
              <a:t>met aanvaarding van verschillen in beleid door verschillende beleidsniveaus, en waarborg op loyale uitvoering daarvan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1BF0E-DD48-45FC-839E-3059655CE73B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basisprincipes informatiebeheer</a:t>
            </a:r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Modellering van de informatie (‘legoblokjesfilosofie’)</a:t>
            </a:r>
          </a:p>
          <a:p>
            <a:pPr lvl="1"/>
            <a:r>
              <a:rPr lang="nl-BE" altLang="en-US" dirty="0" smtClean="0"/>
              <a:t>op een wijze die zo nauw mogelijk aansluit bij de realiteit</a:t>
            </a:r>
          </a:p>
          <a:p>
            <a:pPr lvl="1"/>
            <a:r>
              <a:rPr lang="nl-BE" altLang="en-US" dirty="0" smtClean="0"/>
              <a:t>zodat die multifunctioneel kan worden gebruikt 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Eenmalige inzameling van feitelijke informatie bij burgers en ondernemingen in coördinatie tussen alle uitvoeringsorganisaties</a:t>
            </a:r>
          </a:p>
          <a:p>
            <a:pPr lvl="1"/>
            <a:r>
              <a:rPr lang="nl-BE" altLang="en-US" dirty="0" smtClean="0"/>
              <a:t>via een kanaal gekozen door de burgers en ondernemingen</a:t>
            </a:r>
          </a:p>
          <a:p>
            <a:pPr lvl="1"/>
            <a:r>
              <a:rPr lang="nl-BE" altLang="en-US" dirty="0" smtClean="0"/>
              <a:t>bij voorkeur van toepassing tot toepassing</a:t>
            </a:r>
          </a:p>
          <a:p>
            <a:pPr lvl="1"/>
            <a:r>
              <a:rPr lang="nl-BE" altLang="en-US" dirty="0" smtClean="0"/>
              <a:t>met de mogelijkheid tot kwaliteitscontrole door degene waarbij de informatie wordt ingezameld vóór de </a:t>
            </a:r>
            <a:r>
              <a:rPr lang="nl-BE" altLang="en-US" dirty="0" err="1" smtClean="0"/>
              <a:t>informatie-overdracht</a:t>
            </a:r>
            <a:endParaRPr lang="nl-BE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17642-6148-496F-B258-8CC4B20013D5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424862" cy="922337"/>
          </a:xfrm>
        </p:spPr>
        <p:txBody>
          <a:bodyPr/>
          <a:lstStyle/>
          <a:p>
            <a:r>
              <a:rPr lang="nl-BE" altLang="en-US" smtClean="0"/>
              <a:t>Verwachtingen burgers/ondernemingen</a:t>
            </a:r>
            <a:endParaRPr lang="fr-BE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fr-FR" smtClean="0"/>
              <a:t>Effectieve sociale bescherming</a:t>
            </a:r>
          </a:p>
          <a:p>
            <a:r>
              <a:rPr lang="nl-BE" altLang="fr-FR" smtClean="0"/>
              <a:t>Geïntegreerde diensten</a:t>
            </a:r>
          </a:p>
          <a:p>
            <a:pPr lvl="1"/>
            <a:r>
              <a:rPr lang="nl-BE" altLang="fr-FR" smtClean="0"/>
              <a:t>afgestemd op hun concrete situatie, waar mogelijk gepersonaliseerd</a:t>
            </a:r>
          </a:p>
          <a:p>
            <a:pPr lvl="1"/>
            <a:r>
              <a:rPr lang="nl-BE" altLang="fr-FR" smtClean="0"/>
              <a:t>aangeboden bij evenementen die zich voordoen tijdens hun levenscyclus (geboorte, school, werk, verhuis, ziekte, pensioen, overlijden, start van een onderneming, …)</a:t>
            </a:r>
          </a:p>
          <a:p>
            <a:pPr lvl="1"/>
            <a:r>
              <a:rPr lang="nl-BE" altLang="fr-FR" smtClean="0"/>
              <a:t>over overheidsniveaus, overheidsdiensten en private instanties heen</a:t>
            </a:r>
          </a:p>
          <a:p>
            <a:r>
              <a:rPr lang="nl-BE" altLang="fr-FR" smtClean="0"/>
              <a:t>Afgestemd op de eigen processen</a:t>
            </a:r>
          </a:p>
          <a:p>
            <a:r>
              <a:rPr lang="nl-BE" altLang="fr-FR" smtClean="0"/>
              <a:t>Met een minimum aan kosten en administratieve formaliteiten</a:t>
            </a:r>
          </a:p>
          <a:p>
            <a:r>
              <a:rPr lang="nl-BE" altLang="fr-FR" smtClean="0"/>
              <a:t>Zo mogelijk automatisch verstrekt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3CBE-A069-43AC-9B6E-DC27963F1B1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basisprincipes informatiebeheer</a:t>
            </a:r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smtClean="0"/>
              <a:t>Taakverdeling tussen de uitvoeringsorganisaties inzake de validatie, het beheer en de opslag van informatie in authentieke bronnen</a:t>
            </a:r>
          </a:p>
          <a:p>
            <a:r>
              <a:rPr lang="nl-BE" altLang="en-US" smtClean="0"/>
              <a:t>Verplichting tot melding van vermoede onjuistheden van de informatie aan de uitvoeringsorganisatie belast met de validatie ervan</a:t>
            </a:r>
          </a:p>
          <a:p>
            <a:r>
              <a:rPr lang="nl-BE" altLang="en-US" smtClean="0"/>
              <a:t>Elektronische uitwisseling van de informatie tussen uitvoeringsorganisaties met het oog op een hergebruik ervan, ondersteund door basisdiensten die interoperabiliteit en veiligheid ondersteunen 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E1BD3-5E44-4C2F-8A3B-8F75191D51D2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basisprincipes informatiebeheer</a:t>
            </a:r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smtClean="0"/>
              <a:t>Proactief gebruik van informatie voor</a:t>
            </a:r>
          </a:p>
          <a:p>
            <a:pPr lvl="1"/>
            <a:r>
              <a:rPr lang="nl-BE" altLang="en-US" smtClean="0"/>
              <a:t>de automatische toekenning van rechten</a:t>
            </a:r>
          </a:p>
          <a:p>
            <a:pPr lvl="1"/>
            <a:r>
              <a:rPr lang="nl-BE" altLang="en-US" smtClean="0"/>
              <a:t>de voorinvulling bij de informatie-inzameling</a:t>
            </a:r>
          </a:p>
          <a:p>
            <a:pPr lvl="1"/>
            <a:r>
              <a:rPr lang="nl-BE" altLang="en-US" smtClean="0"/>
              <a:t>een gerichte informatieverstrekking aan de betrokkenen</a:t>
            </a:r>
          </a:p>
          <a:p>
            <a:endParaRPr lang="nl-BE" altLang="en-US" smtClean="0"/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EC9E29-8421-43B3-92DE-F0D3256B0EB8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dirty="0" smtClean="0"/>
              <a:t>KSF: informatieveiligheid </a:t>
            </a:r>
            <a:r>
              <a:rPr lang="nl-BE" altLang="en-US" dirty="0" err="1" smtClean="0"/>
              <a:t>by</a:t>
            </a:r>
            <a:r>
              <a:rPr lang="nl-BE" altLang="en-US" dirty="0" smtClean="0"/>
              <a:t> design</a:t>
            </a:r>
            <a:endParaRPr lang="en-US" alt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lnSpcReduction="10000"/>
          </a:bodyPr>
          <a:lstStyle/>
          <a:p>
            <a:r>
              <a:rPr lang="nl-BE" altLang="en-US" dirty="0" smtClean="0"/>
              <a:t>Tot nog toe Commissie voor de Bescherming van de Persoonlijke Levenssfeer (CBPL) met thematische sectorale comités, benoemd door Parlement, en belast met</a:t>
            </a:r>
          </a:p>
          <a:p>
            <a:pPr lvl="1"/>
            <a:r>
              <a:rPr lang="nl-BE" altLang="en-US" dirty="0" smtClean="0"/>
              <a:t>het verstrekken van machtigingen tot mededeling van persoonsgegevens</a:t>
            </a:r>
          </a:p>
          <a:p>
            <a:pPr lvl="1"/>
            <a:r>
              <a:rPr lang="nl-BE" altLang="en-US" dirty="0" smtClean="0"/>
              <a:t>preventief beleid inzake informatieveiligheid en bescherming persoonlijke levenssfeer</a:t>
            </a:r>
          </a:p>
          <a:p>
            <a:pPr lvl="1"/>
            <a:r>
              <a:rPr lang="nl-BE" altLang="en-US" dirty="0" smtClean="0"/>
              <a:t>het formuleren van adviezen en aanbevelingen inzake informatieveiligheid en bescherming persoonlijke levenssfeer</a:t>
            </a:r>
          </a:p>
          <a:p>
            <a:pPr lvl="1"/>
            <a:r>
              <a:rPr lang="nl-BE" altLang="en-US" dirty="0" smtClean="0"/>
              <a:t>het uitvoeren van externe controle inzake informatieveiligheid en bescherming van persoonlijke levenssfeer</a:t>
            </a:r>
          </a:p>
          <a:p>
            <a:pPr lvl="1"/>
            <a:r>
              <a:rPr lang="nl-BE" altLang="en-US" dirty="0" smtClean="0"/>
              <a:t>het behandelen van klachten</a:t>
            </a:r>
          </a:p>
          <a:p>
            <a:r>
              <a:rPr lang="nl-BE" altLang="en-US" dirty="0" smtClean="0"/>
              <a:t>Nood aan aanpassing aan GDPR tegen mei 2018</a:t>
            </a:r>
          </a:p>
          <a:p>
            <a:pPr lvl="1"/>
            <a:r>
              <a:rPr lang="nl-BE" altLang="en-US" dirty="0" smtClean="0"/>
              <a:t>Informatieveiligheidscomité met eerste 2 bevoegdheden</a:t>
            </a:r>
          </a:p>
          <a:p>
            <a:pPr lvl="1"/>
            <a:r>
              <a:rPr lang="nl-BE" altLang="en-US" dirty="0" smtClean="0"/>
              <a:t>andere 3 bevoegdheden naar Toezichthoudende Autoriteit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FEDE8-3840-49ED-9101-04F7D1B37C27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KSF: informatieveiligheid by design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B</a:t>
            </a:r>
            <a:r>
              <a:rPr lang="nl-BE" dirty="0" smtClean="0"/>
              <a:t>elang van behoud Informatieveiligheidscomité SZ&amp;G</a:t>
            </a:r>
          </a:p>
          <a:p>
            <a:pPr lvl="1"/>
            <a:r>
              <a:rPr lang="nl-BE" dirty="0" smtClean="0"/>
              <a:t>belangrijke kritische succesfactor voor </a:t>
            </a:r>
            <a:r>
              <a:rPr lang="nl-NL" dirty="0" smtClean="0"/>
              <a:t>evenwicht tussen efficiënte gegevensdeling enerzijds en informatieveiligheid en bescherming persoonlijke levenssfeer anderzijds</a:t>
            </a:r>
          </a:p>
          <a:p>
            <a:pPr lvl="1"/>
            <a:r>
              <a:rPr lang="nl-BE" dirty="0" smtClean="0"/>
              <a:t>biedt rechtszekerheid omtrent het feit dat een gegevensdeling juridisch toegelaten is indien de voorwaarden vervat in de machtiging correct worden nageleefd</a:t>
            </a:r>
            <a:endParaRPr lang="nl-NL" dirty="0" smtClean="0"/>
          </a:p>
          <a:p>
            <a:pPr lvl="1"/>
            <a:r>
              <a:rPr lang="nl-BE" dirty="0" smtClean="0"/>
              <a:t>afschaffing van systeem zou leiden tot</a:t>
            </a:r>
          </a:p>
          <a:p>
            <a:pPr lvl="2"/>
            <a:r>
              <a:rPr lang="nl-BE" dirty="0" smtClean="0"/>
              <a:t>verzwaring en een vertraging van de bestaande procedures</a:t>
            </a:r>
          </a:p>
          <a:p>
            <a:pPr lvl="2"/>
            <a:r>
              <a:rPr lang="nl-BE" dirty="0" smtClean="0"/>
              <a:t>daling van het aantal uitwisselingstromen van gegevens tussen actoren in de sociale sector</a:t>
            </a:r>
          </a:p>
          <a:p>
            <a:pPr lvl="2"/>
            <a:r>
              <a:rPr lang="nl-BE" dirty="0" smtClean="0"/>
              <a:t>vermindering van effectiviteit en efficiëntie van sociale bescherming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3E86-C0A8-45DE-ADB8-2C6633FE5D61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1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informatieveiligheid by design</a:t>
            </a:r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Instelling van een informatieveiligheidsdienst in elke uitvoeringsorganisatie, met een adviserende, stimulerende, documenterende en controlerende taak</a:t>
            </a:r>
          </a:p>
          <a:p>
            <a:r>
              <a:rPr lang="nl-BE" altLang="en-US" dirty="0" smtClean="0"/>
              <a:t>Geheel van structurele, organisatorische, juridische en technische maatregelen, beschreven in </a:t>
            </a:r>
            <a:r>
              <a:rPr lang="nl-BE" altLang="en-US" dirty="0" err="1" smtClean="0"/>
              <a:t>policies</a:t>
            </a:r>
            <a:r>
              <a:rPr lang="nl-BE" altLang="en-US" dirty="0" smtClean="0"/>
              <a:t> op basis van ISO-standaard 27xxx, uitgewerkt door een gemeenschappelijke werkgroep informatieveiligheid en goedgekeurd door </a:t>
            </a:r>
            <a:r>
              <a:rPr lang="nl-BE" altLang="en-US" dirty="0"/>
              <a:t>I</a:t>
            </a:r>
            <a:r>
              <a:rPr lang="nl-BE" altLang="en-US" dirty="0" smtClean="0"/>
              <a:t>nformatieveiligheidscomité</a:t>
            </a:r>
          </a:p>
          <a:p>
            <a:r>
              <a:rPr lang="nl-BE" altLang="en-US" dirty="0" smtClean="0"/>
              <a:t>Ondersteuning door een aantal gemeenschappelijke basisdiensten inzake informatieveiligheid (gebruikers- en toegangsbeheer, </a:t>
            </a:r>
            <a:r>
              <a:rPr lang="nl-BE" altLang="en-US" dirty="0" err="1" smtClean="0"/>
              <a:t>vercijfering</a:t>
            </a:r>
            <a:r>
              <a:rPr lang="nl-BE" altLang="en-US" dirty="0" smtClean="0"/>
              <a:t>, …)</a:t>
            </a:r>
          </a:p>
          <a:p>
            <a:endParaRPr lang="nl-BE" altLang="en-US" dirty="0" smtClean="0"/>
          </a:p>
          <a:p>
            <a:endParaRPr lang="nl-BE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D1548-6E7E-444F-9B46-84160E9EF7BE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informatieveiligheid by design</a:t>
            </a:r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Elke mededeling van persoonsgegevens aan derden vereist een machtiging van Informatieveiligheidscomité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De machtigingen tot mededeling van persoonsgegevens zijn publiek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Elke concrete elektronische uitwisseling van persoonsgegevens wordt preventief getoetst op conformiteit met de geldende machtigingen tot mededeling door een instantie onafhankelijk van de verzender en de bestemmeling (dienstenintegrator)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7D774-0328-4CD8-A873-0604B9D023C5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informatieveiligheid by design</a:t>
            </a:r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Elke elektronische uitwisseling van persoonsgegevens wordt gelogd om eventueel oneigenlijk gebruik ex post te kunnen traceren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Telkens informatie wordt gebruikt voor een beslissing, wordt de gebruikte informatie meegedeeld bij de mededeling van de beslissing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Elke persoon heeft recht op toegang en, in geval de gegevens onjuist zijn, op verbetering van zijn eigen persoonsgegevens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DEAA2-9FA4-4B8A-A39A-6F8B8F47E5C1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KSF: goede architectuur: SOA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fr-FR" dirty="0" smtClean="0"/>
          </a:p>
          <a:p>
            <a:pPr marL="0" indent="0">
              <a:buNone/>
            </a:pPr>
            <a:r>
              <a:rPr lang="en-US" altLang="fr-FR" dirty="0" smtClean="0"/>
              <a:t>“</a:t>
            </a:r>
            <a:r>
              <a:rPr lang="en-US" altLang="fr-FR" dirty="0"/>
              <a:t>Service Oriented Architecture (SOA) is a paradigm for organizing and utilizing </a:t>
            </a:r>
            <a:r>
              <a:rPr lang="en-US" altLang="fr-FR" dirty="0">
                <a:solidFill>
                  <a:srgbClr val="0082BE"/>
                </a:solidFill>
              </a:rPr>
              <a:t>distributed capabilities </a:t>
            </a:r>
            <a:r>
              <a:rPr lang="en-US" altLang="fr-FR" dirty="0"/>
              <a:t>that may be </a:t>
            </a:r>
            <a:r>
              <a:rPr lang="en-US" altLang="fr-FR" dirty="0">
                <a:solidFill>
                  <a:srgbClr val="0082BE"/>
                </a:solidFill>
              </a:rPr>
              <a:t>under the control of different ownership domains</a:t>
            </a:r>
            <a:r>
              <a:rPr lang="en-US" altLang="fr-FR" dirty="0"/>
              <a:t>. </a:t>
            </a:r>
          </a:p>
          <a:p>
            <a:endParaRPr lang="en-US" altLang="fr-FR" dirty="0"/>
          </a:p>
          <a:p>
            <a:pPr marL="0" indent="0">
              <a:buNone/>
            </a:pPr>
            <a:r>
              <a:rPr lang="en-US" altLang="fr-FR" dirty="0"/>
              <a:t>It provides a uniform means to offer, discover, interact with and use capabilities to produce desired effects consistent with measurable preconditions and expectations.</a:t>
            </a:r>
          </a:p>
          <a:p>
            <a:endParaRPr lang="en-US" altLang="fr-FR" dirty="0"/>
          </a:p>
          <a:p>
            <a:pPr marL="0" indent="0">
              <a:buNone/>
            </a:pPr>
            <a:r>
              <a:rPr lang="en-US" altLang="fr-FR" dirty="0"/>
              <a:t>Enterprise architects believe that SOA can help businesses </a:t>
            </a:r>
            <a:r>
              <a:rPr lang="en-US" altLang="fr-FR" dirty="0">
                <a:solidFill>
                  <a:srgbClr val="0082BE"/>
                </a:solidFill>
              </a:rPr>
              <a:t>respond more quickly and cost-effectively to the changing market conditions</a:t>
            </a:r>
            <a:r>
              <a:rPr lang="en-US" altLang="fr-FR" dirty="0"/>
              <a:t>. This style of architecture promotes reuse at the macro (service) level rather than micro levels (</a:t>
            </a:r>
            <a:r>
              <a:rPr lang="en-US" altLang="fr-FR" dirty="0" err="1"/>
              <a:t>eg</a:t>
            </a:r>
            <a:r>
              <a:rPr lang="en-US" altLang="fr-FR" dirty="0"/>
              <a:t>. objects). It also </a:t>
            </a:r>
            <a:r>
              <a:rPr lang="en-US" altLang="fr-FR" dirty="0">
                <a:solidFill>
                  <a:srgbClr val="0082BE"/>
                </a:solidFill>
              </a:rPr>
              <a:t>makes interconnection of existing </a:t>
            </a:r>
            <a:r>
              <a:rPr lang="en-US" altLang="fr-FR" dirty="0" smtClean="0">
                <a:solidFill>
                  <a:srgbClr val="0082BE"/>
                </a:solidFill>
              </a:rPr>
              <a:t>ICT </a:t>
            </a:r>
            <a:r>
              <a:rPr lang="en-US" altLang="fr-FR" dirty="0">
                <a:solidFill>
                  <a:srgbClr val="0082BE"/>
                </a:solidFill>
              </a:rPr>
              <a:t>assets trivial</a:t>
            </a:r>
            <a:r>
              <a:rPr lang="en-US" altLang="fr-FR" dirty="0"/>
              <a:t>.” </a:t>
            </a:r>
          </a:p>
          <a:p>
            <a:endParaRPr lang="en-US" altLang="fr-FR" dirty="0"/>
          </a:p>
          <a:p>
            <a:pPr marL="0" indent="0">
              <a:buNone/>
            </a:pPr>
            <a:r>
              <a:rPr lang="en-US" altLang="fr-FR" dirty="0"/>
              <a:t>(OASIS Reference Group)</a:t>
            </a:r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>
                <a:solidFill>
                  <a:schemeClr val="tx1"/>
                </a:solidFill>
              </a:rPr>
              <a:pPr/>
              <a:t>47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Enkele kernbegrippen van SOA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Modulariteit</a:t>
            </a:r>
            <a:r>
              <a:rPr lang="nl-BE" dirty="0" smtClean="0"/>
              <a:t> en vervangbaarheid van diensten</a:t>
            </a:r>
          </a:p>
          <a:p>
            <a:endParaRPr lang="nl-BE" dirty="0" smtClean="0"/>
          </a:p>
          <a:p>
            <a:r>
              <a:rPr lang="nl-BE" dirty="0" err="1" smtClean="0"/>
              <a:t>Compositioneerbaarheid</a:t>
            </a:r>
            <a:r>
              <a:rPr lang="nl-BE" dirty="0" smtClean="0"/>
              <a:t> van diensten</a:t>
            </a:r>
          </a:p>
          <a:p>
            <a:endParaRPr lang="nl-BE" dirty="0" smtClean="0"/>
          </a:p>
          <a:p>
            <a:r>
              <a:rPr lang="nl-BE" dirty="0" err="1" smtClean="0"/>
              <a:t>Genericiteit</a:t>
            </a:r>
            <a:r>
              <a:rPr lang="nl-BE" dirty="0" smtClean="0"/>
              <a:t> van diensten</a:t>
            </a:r>
          </a:p>
          <a:p>
            <a:endParaRPr lang="nl-BE" dirty="0" smtClean="0"/>
          </a:p>
          <a:p>
            <a:r>
              <a:rPr lang="nl-BE" dirty="0" smtClean="0"/>
              <a:t>Gebruik van open, internationale standaarden (standaardiseren = massa – massa = kassa)</a:t>
            </a:r>
          </a:p>
          <a:p>
            <a:endParaRPr lang="nl-BE" dirty="0" smtClean="0"/>
          </a:p>
          <a:p>
            <a:r>
              <a:rPr lang="nl-BE" dirty="0" err="1" smtClean="0"/>
              <a:t>Encapsulatie</a:t>
            </a:r>
            <a:r>
              <a:rPr lang="nl-BE" dirty="0" smtClean="0"/>
              <a:t> van diensten: afnemer heeft geen weet van concrete implementatie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Waarom een SOA-architectuur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 err="1" smtClean="0"/>
              <a:t>Nood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aan</a:t>
            </a:r>
            <a:endParaRPr lang="en-US" altLang="fr-FR" dirty="0" smtClean="0"/>
          </a:p>
          <a:p>
            <a:pPr lvl="1"/>
            <a:r>
              <a:rPr lang="en-US" altLang="fr-FR" dirty="0" err="1" smtClean="0"/>
              <a:t>samenwerking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procescoordinatie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tussen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&gt; </a:t>
            </a:r>
            <a:r>
              <a:rPr lang="nl-BE" altLang="fr-FR" dirty="0" smtClean="0"/>
              <a:t>3.000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actoren</a:t>
            </a:r>
            <a:r>
              <a:rPr lang="en-US" altLang="fr-FR" dirty="0" smtClean="0"/>
              <a:t> in de </a:t>
            </a:r>
            <a:r>
              <a:rPr lang="en-US" altLang="fr-FR" dirty="0" err="1" smtClean="0"/>
              <a:t>sociale</a:t>
            </a:r>
            <a:r>
              <a:rPr lang="en-US" altLang="fr-FR" dirty="0" smtClean="0"/>
              <a:t> sector</a:t>
            </a:r>
          </a:p>
          <a:p>
            <a:pPr lvl="2"/>
            <a:r>
              <a:rPr lang="en-US" altLang="fr-FR" dirty="0" smtClean="0"/>
              <a:t>&gt; 220.000 </a:t>
            </a:r>
            <a:r>
              <a:rPr lang="en-US" altLang="fr-FR" dirty="0" err="1" smtClean="0"/>
              <a:t>ondernemingen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&gt; 1.000.000 </a:t>
            </a:r>
            <a:r>
              <a:rPr lang="en-US" altLang="fr-FR" dirty="0" err="1" smtClean="0"/>
              <a:t>zelfstandigen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&gt; 11.300.000 burgers</a:t>
            </a:r>
          </a:p>
          <a:p>
            <a:pPr lvl="1"/>
            <a:r>
              <a:rPr lang="en-US" altLang="fr-FR" dirty="0" smtClean="0"/>
              <a:t>met respect </a:t>
            </a:r>
            <a:r>
              <a:rPr lang="en-US" altLang="fr-FR" dirty="0" err="1" smtClean="0"/>
              <a:t>voor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hun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inhoudelijke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autonomie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wettelijke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opdrachten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 SOA </a:t>
            </a:r>
            <a:r>
              <a:rPr lang="en-US" altLang="fr-FR" dirty="0" err="1" smtClean="0"/>
              <a:t>biedt</a:t>
            </a:r>
            <a:r>
              <a:rPr lang="en-US" altLang="fr-FR" dirty="0" smtClean="0"/>
              <a:t> de </a:t>
            </a:r>
            <a:r>
              <a:rPr lang="en-US" altLang="fr-FR" dirty="0" err="1" smtClean="0"/>
              <a:t>mogelijkheid</a:t>
            </a:r>
            <a:r>
              <a:rPr lang="en-US" altLang="fr-FR" dirty="0" smtClean="0"/>
              <a:t> om</a:t>
            </a:r>
          </a:p>
          <a:p>
            <a:pPr lvl="2"/>
            <a:r>
              <a:rPr lang="en-US" altLang="fr-FR" dirty="0" err="1" smtClean="0"/>
              <a:t>processen</a:t>
            </a:r>
            <a:r>
              <a:rPr lang="en-US" altLang="fr-FR" dirty="0" smtClean="0"/>
              <a:t> over </a:t>
            </a:r>
            <a:r>
              <a:rPr lang="en-US" altLang="fr-FR" dirty="0" err="1" smtClean="0"/>
              <a:t>actoren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heen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ontwikkelen</a:t>
            </a:r>
            <a:endParaRPr lang="en-US" altLang="fr-FR" dirty="0" smtClean="0"/>
          </a:p>
          <a:p>
            <a:pPr lvl="2"/>
            <a:r>
              <a:rPr lang="en-US" altLang="fr-FR" dirty="0" err="1" smtClean="0"/>
              <a:t>pebaseerd</a:t>
            </a:r>
            <a:r>
              <a:rPr lang="en-US" altLang="fr-FR" dirty="0" smtClean="0"/>
              <a:t> op ‘</a:t>
            </a:r>
            <a:r>
              <a:rPr lang="en-US" altLang="fr-FR" dirty="0" err="1" smtClean="0"/>
              <a:t>los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gekoppelde</a:t>
            </a:r>
            <a:r>
              <a:rPr lang="en-US" altLang="fr-FR" dirty="0" smtClean="0"/>
              <a:t>’ </a:t>
            </a:r>
            <a:r>
              <a:rPr lang="en-US" altLang="fr-FR" dirty="0" err="1" smtClean="0"/>
              <a:t>samenwerking</a:t>
            </a:r>
            <a:endParaRPr lang="en-US" altLang="fr-FR" dirty="0" smtClean="0"/>
          </a:p>
          <a:p>
            <a:pPr lvl="2"/>
            <a:r>
              <a:rPr lang="nl-BE" altLang="fr-FR" dirty="0" smtClean="0"/>
              <a:t>gebaseerd op open standaarden</a:t>
            </a:r>
            <a:endParaRPr lang="en-US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>
                <a:solidFill>
                  <a:schemeClr val="tx1"/>
                </a:solidFill>
              </a:rPr>
              <a:pPr/>
              <a:t>49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922337"/>
          </a:xfrm>
        </p:spPr>
        <p:txBody>
          <a:bodyPr/>
          <a:lstStyle/>
          <a:p>
            <a:r>
              <a:rPr lang="nl-BE" altLang="en-US" smtClean="0"/>
              <a:t>Verwachtingen burgers/ondernemingen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fr-FR" dirty="0" smtClean="0"/>
              <a:t>Met actieve inbreng van de gebruiker (zelfbediening – zelfsturing - opvolging)</a:t>
            </a:r>
          </a:p>
          <a:p>
            <a:r>
              <a:rPr lang="nl-BE" altLang="fr-FR" dirty="0" smtClean="0"/>
              <a:t>Steeds up-to-date</a:t>
            </a:r>
          </a:p>
          <a:p>
            <a:r>
              <a:rPr lang="nl-BE" altLang="fr-FR" dirty="0" smtClean="0"/>
              <a:t>Performant en gebruiksvriendelijk aangeboden</a:t>
            </a:r>
          </a:p>
          <a:p>
            <a:r>
              <a:rPr lang="nl-BE" altLang="fr-FR" dirty="0" smtClean="0"/>
              <a:t>Betrouwbaar, veilig en permanent beschikbaar</a:t>
            </a:r>
          </a:p>
          <a:p>
            <a:r>
              <a:rPr lang="nl-BE" altLang="fr-FR" dirty="0" smtClean="0"/>
              <a:t>Via de kanalen van hun keuze (elektronisch, mobiel elektronisch, telefonisch, rechtstreeks contact, …)</a:t>
            </a:r>
          </a:p>
          <a:p>
            <a:r>
              <a:rPr lang="nl-BE" altLang="fr-FR" dirty="0" smtClean="0"/>
              <a:t>Met respect voor de bescherming van hun persoonlijke levenssfeer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6824C-AF79-4C33-9E29-D60641244BB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Waarom een SOA-architectuur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altLang="fr-FR" dirty="0" smtClean="0"/>
              <a:t>Nood aan hergebruik van ICT-assets</a:t>
            </a:r>
          </a:p>
          <a:p>
            <a:pPr lvl="1"/>
            <a:r>
              <a:rPr lang="nl-BE" altLang="fr-FR" dirty="0" smtClean="0"/>
              <a:t>kostenbeheersing</a:t>
            </a:r>
          </a:p>
          <a:p>
            <a:pPr lvl="1"/>
            <a:r>
              <a:rPr lang="nl-BE" altLang="fr-FR" dirty="0" smtClean="0"/>
              <a:t>mogelijkheid om partners te ondersteunen</a:t>
            </a:r>
          </a:p>
          <a:p>
            <a:pPr lvl="1"/>
            <a:endParaRPr lang="nl-BE" alt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altLang="fr-FR" dirty="0" smtClean="0"/>
              <a:t> SOA biedt de mogelijkheid om</a:t>
            </a:r>
          </a:p>
          <a:p>
            <a:pPr lvl="2"/>
            <a:r>
              <a:rPr lang="nl-BE" altLang="fr-FR" dirty="0" smtClean="0"/>
              <a:t>multifunctionele basis- en businessdiensten te ontwikkelen</a:t>
            </a:r>
          </a:p>
          <a:p>
            <a:pPr lvl="2"/>
            <a:r>
              <a:rPr lang="nl-BE" altLang="fr-FR" dirty="0" smtClean="0"/>
              <a:t>die kunnen worden hergebruikt door alle geïnteresseerde actoren</a:t>
            </a:r>
          </a:p>
          <a:p>
            <a:pPr lvl="1"/>
            <a:endParaRPr lang="nl-BE" altLang="fr-FR" dirty="0" smtClean="0"/>
          </a:p>
          <a:p>
            <a:r>
              <a:rPr lang="nl-BE" altLang="fr-FR" dirty="0" smtClean="0"/>
              <a:t>Nood aan snelle aanpassing aan een steeds wijzigende maatschappelijke en juridische omgeving</a:t>
            </a:r>
          </a:p>
          <a:p>
            <a:endParaRPr lang="nl-BE" alt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altLang="fr-FR" dirty="0" smtClean="0"/>
              <a:t> SOA biedt de mogelijkheid om</a:t>
            </a:r>
          </a:p>
          <a:p>
            <a:pPr lvl="2"/>
            <a:r>
              <a:rPr lang="nl-BE" altLang="fr-FR" dirty="0" smtClean="0"/>
              <a:t>diensten aan te passen, te vervangen of toe te voegen zonder effect op de andere diensten</a:t>
            </a:r>
          </a:p>
          <a:p>
            <a:pPr lvl="2"/>
            <a:r>
              <a:rPr lang="nl-BE" altLang="fr-FR" dirty="0" smtClean="0"/>
              <a:t>nieuwe toepassingen te ontwikkelen gebaseerd op het hergebruik van bestaande diensten   </a:t>
            </a:r>
            <a:endParaRPr lang="nl-BE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>
                <a:solidFill>
                  <a:schemeClr val="tx1"/>
                </a:solidFill>
              </a:rPr>
              <a:pPr/>
              <a:t>50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synergieën en transformatie</a:t>
            </a:r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smtClean="0"/>
              <a:t>Noodzakelijk</a:t>
            </a:r>
          </a:p>
          <a:p>
            <a:pPr lvl="1"/>
            <a:r>
              <a:rPr lang="nl-BE" altLang="en-US" smtClean="0"/>
              <a:t>om geïntegreerde diensten af te leveren aan burgers en ondernemingen</a:t>
            </a:r>
          </a:p>
          <a:p>
            <a:pPr lvl="1"/>
            <a:r>
              <a:rPr lang="nl-BE" altLang="en-US" smtClean="0"/>
              <a:t>aan een zo laag mogelijke last en kost</a:t>
            </a:r>
          </a:p>
          <a:p>
            <a:endParaRPr lang="nl-BE" altLang="en-US" smtClean="0"/>
          </a:p>
          <a:p>
            <a:r>
              <a:rPr lang="nl-BE" altLang="en-US" smtClean="0"/>
              <a:t>Zowel</a:t>
            </a:r>
          </a:p>
          <a:p>
            <a:pPr lvl="1"/>
            <a:r>
              <a:rPr lang="nl-BE" altLang="en-US" smtClean="0"/>
              <a:t>tussen overheidsdiensten van eenzelfde overheidsniveau</a:t>
            </a:r>
          </a:p>
          <a:p>
            <a:pPr lvl="1"/>
            <a:r>
              <a:rPr lang="nl-BE" altLang="en-US" smtClean="0"/>
              <a:t>tussen overheidsdiensten van verschillende overheidsniveaus</a:t>
            </a:r>
          </a:p>
          <a:p>
            <a:pPr lvl="1"/>
            <a:r>
              <a:rPr lang="nl-BE" altLang="en-US" smtClean="0"/>
              <a:t>tussen overheidsdiensten, middenveldorganisaties en private ondernemingen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2373A-04EC-4613-B878-3340F475A474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dirty="0" smtClean="0"/>
              <a:t>KSF: </a:t>
            </a:r>
            <a:r>
              <a:rPr lang="nl-BE" altLang="en-US" dirty="0" err="1" smtClean="0"/>
              <a:t>synergieën</a:t>
            </a:r>
            <a:r>
              <a:rPr lang="nl-BE" altLang="en-US" dirty="0" smtClean="0"/>
              <a:t> en transformatie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72C30-6CB0-4053-A113-BFF2836243C2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400"/>
              <a:t>Bron: Booz Allen Hamilton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KSF: synergieën: Nexus effect</a:t>
            </a:r>
            <a:endParaRPr lang="fr-BE" altLang="en-US" smtClean="0"/>
          </a:p>
        </p:txBody>
      </p:sp>
      <p:pic>
        <p:nvPicPr>
          <p:cNvPr id="65539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049338"/>
            <a:ext cx="61849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400"/>
              <a:t>Bron: MIT Sloan</a:t>
            </a:r>
            <a:endParaRPr lang="en-US" altLang="en-US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70AF7-C283-4021-A693-C2291EA53240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1938992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Voorbeelden van </a:t>
            </a:r>
            <a:r>
              <a:rPr lang="nl-BE" sz="4000" dirty="0" err="1" smtClean="0">
                <a:solidFill>
                  <a:srgbClr val="0082BE"/>
                </a:solidFill>
              </a:rPr>
              <a:t>synergieën</a:t>
            </a:r>
            <a:r>
              <a:rPr lang="nl-BE" sz="4000" dirty="0" smtClean="0">
                <a:solidFill>
                  <a:srgbClr val="0082BE"/>
                </a:solidFill>
              </a:rPr>
              <a:t> en transformaties, waarop verder kan worden ingezet</a:t>
            </a:r>
          </a:p>
        </p:txBody>
      </p:sp>
    </p:spTree>
    <p:extLst>
      <p:ext uri="{BB962C8B-B14F-4D97-AF65-F5344CB8AC3E}">
        <p14:creationId xmlns:p14="http://schemas.microsoft.com/office/powerpoint/2010/main" val="23100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nl-BE" altLang="en-US" dirty="0" smtClean="0"/>
              <a:t>Voorbeelden </a:t>
            </a:r>
            <a:r>
              <a:rPr lang="nl-BE" altLang="en-US" dirty="0" err="1" smtClean="0"/>
              <a:t>synergieën</a:t>
            </a:r>
            <a:r>
              <a:rPr lang="nl-BE" altLang="en-US" dirty="0" smtClean="0"/>
              <a:t> en transformatie</a:t>
            </a:r>
            <a:endParaRPr lang="fr-BE" alt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10000"/>
          </a:bodyPr>
          <a:lstStyle/>
          <a:p>
            <a:r>
              <a:rPr lang="nl-BE" altLang="en-US" dirty="0" smtClean="0"/>
              <a:t>Eenmalige, multifunctionele aangifte van loon- en arbeidstijdgegevens van toepassing tot toepassing door werkgevers aan sociale zekerheid in haar geheel</a:t>
            </a:r>
          </a:p>
          <a:p>
            <a:r>
              <a:rPr lang="nl-BE" altLang="en-US" dirty="0" smtClean="0"/>
              <a:t>G-</a:t>
            </a:r>
            <a:r>
              <a:rPr lang="nl-BE" altLang="en-US" dirty="0" err="1" smtClean="0"/>
              <a:t>cloud</a:t>
            </a:r>
            <a:endParaRPr lang="nl-BE" altLang="en-US" dirty="0" smtClean="0"/>
          </a:p>
          <a:p>
            <a:r>
              <a:rPr lang="nl-BE" altLang="en-US" dirty="0" smtClean="0"/>
              <a:t>Gemeenschappelijke basis- of </a:t>
            </a:r>
            <a:r>
              <a:rPr lang="nl-BE" altLang="en-US" dirty="0" err="1" smtClean="0"/>
              <a:t>businessdiensten</a:t>
            </a:r>
            <a:r>
              <a:rPr lang="nl-BE" altLang="en-US" dirty="0" smtClean="0"/>
              <a:t>, </a:t>
            </a:r>
            <a:r>
              <a:rPr lang="nl-BE" altLang="en-US" dirty="0" err="1" smtClean="0"/>
              <a:t>bvb</a:t>
            </a:r>
            <a:r>
              <a:rPr lang="nl-BE" altLang="en-US" dirty="0" smtClean="0"/>
              <a:t>.</a:t>
            </a:r>
          </a:p>
          <a:p>
            <a:pPr lvl="1"/>
            <a:r>
              <a:rPr lang="nl-BE" altLang="en-US" dirty="0" smtClean="0"/>
              <a:t>authentieke bron-filosofie (o.a. gevaar voor zinloze vermenigvuldiging bij elke staatshervorming)</a:t>
            </a:r>
          </a:p>
          <a:p>
            <a:pPr lvl="1"/>
            <a:r>
              <a:rPr lang="nl-BE" altLang="en-US" dirty="0" smtClean="0"/>
              <a:t>gemeenschappelijke loopbaangegevensbank</a:t>
            </a:r>
          </a:p>
          <a:p>
            <a:pPr lvl="1"/>
            <a:r>
              <a:rPr lang="nl-BE" altLang="en-US" dirty="0" err="1" smtClean="0"/>
              <a:t>eBox</a:t>
            </a:r>
            <a:r>
              <a:rPr lang="nl-BE" altLang="en-US" dirty="0" smtClean="0"/>
              <a:t> voor ondernemingen en burgers</a:t>
            </a:r>
          </a:p>
          <a:p>
            <a:pPr lvl="1"/>
            <a:r>
              <a:rPr lang="nl-BE" altLang="en-US" dirty="0" smtClean="0"/>
              <a:t>vervanging 589 bevolkingsregisters en registers van burgerlijke stand door een gemeenschappelijk register in de </a:t>
            </a:r>
            <a:r>
              <a:rPr lang="nl-BE" altLang="en-US" dirty="0" err="1" smtClean="0"/>
              <a:t>cloud</a:t>
            </a:r>
            <a:r>
              <a:rPr lang="nl-BE" altLang="en-US" dirty="0" smtClean="0"/>
              <a:t> ?</a:t>
            </a:r>
          </a:p>
          <a:p>
            <a:r>
              <a:rPr lang="nl-BE" dirty="0" smtClean="0"/>
              <a:t>Automatische </a:t>
            </a:r>
            <a:r>
              <a:rPr lang="nl-BE" dirty="0"/>
              <a:t>toekenning van afgeleide rechten</a:t>
            </a:r>
          </a:p>
          <a:p>
            <a:r>
              <a:rPr lang="nl-BE" dirty="0" smtClean="0"/>
              <a:t>Gezondheidszorgverstrekking </a:t>
            </a:r>
            <a:r>
              <a:rPr lang="nl-BE" dirty="0"/>
              <a:t>op basis van elektronische gegevensdeling tussen zorgverstrekkers en </a:t>
            </a:r>
            <a:r>
              <a:rPr lang="nl-BE" dirty="0" err="1"/>
              <a:t>evidenced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medicine</a:t>
            </a:r>
            <a:r>
              <a:rPr lang="nl-BE" dirty="0"/>
              <a:t> </a:t>
            </a:r>
          </a:p>
          <a:p>
            <a:pPr lvl="1"/>
            <a:endParaRPr lang="nl-BE" altLang="en-US" dirty="0" smtClean="0"/>
          </a:p>
          <a:p>
            <a:endParaRPr lang="fr-BE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AE98-3F40-4592-9FAA-4FCA56C51BF0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7504" y="1916832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466950" y="-74158"/>
            <a:ext cx="8229600" cy="922114"/>
          </a:xfrm>
        </p:spPr>
        <p:txBody>
          <a:bodyPr/>
          <a:lstStyle/>
          <a:p>
            <a:r>
              <a:rPr lang="nl-BE" sz="4000" dirty="0" smtClean="0">
                <a:solidFill>
                  <a:srgbClr val="0082BE"/>
                </a:solidFill>
              </a:rPr>
              <a:t>G-Cloud: wat ?</a:t>
            </a:r>
            <a:endParaRPr lang="fr-BE" sz="4000" dirty="0">
              <a:solidFill>
                <a:srgbClr val="0082B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62851" y="6472243"/>
            <a:ext cx="750887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1B662-E07F-4B45-AF7C-5436FF003EC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5212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3224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1236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3975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36281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44199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01" y="5391579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Harde infrastructuur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	 |	 Network 	|	 Storage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766" y="426271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Zachte infrastructuur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Virtualisatie  |   Security   | 	Mail	|   VoIP	     | …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11620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Toepassingsplatformen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Source | IBM | Microsoft| Oracle | SAS |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83671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Businesstoepassingen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business (aangiften, businessprocessen, …)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0001" y="1986317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dirty="0" smtClean="0">
                <a:solidFill>
                  <a:srgbClr val="364C9D"/>
                </a:solidFill>
                <a:latin typeface="Calibri"/>
              </a:rPr>
              <a:t>Standaard toepassingen &amp; componenten</a:t>
            </a:r>
            <a:endParaRPr kumimoji="0" lang="nl-BE" sz="3200" b="1" i="0" u="none" strike="noStrike" kern="1200" cap="none" spc="0" normalizeH="0" baseline="0" noProof="0" dirty="0" smtClean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| Toegangsbeheer | Vertaalsoftware | …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160020" y="3236430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2777394">
            <a:off x="8160020" y="4388558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777394">
            <a:off x="8160020" y="5540686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2777394">
            <a:off x="8160020" y="2101473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Consolidatie van datacenters</a:t>
            </a:r>
            <a:endParaRPr lang="nl-BE" altLang="en-US" sz="3100" b="1" smtClean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nl-BE" b="1" dirty="0"/>
              <a:t>Voordelen</a:t>
            </a:r>
            <a:endParaRPr lang="nl-BE" dirty="0" smtClean="0"/>
          </a:p>
          <a:p>
            <a:pPr>
              <a:defRPr/>
            </a:pPr>
            <a:r>
              <a:rPr lang="nl-BE" dirty="0" smtClean="0"/>
              <a:t>Uitbatingskosten </a:t>
            </a:r>
            <a:r>
              <a:rPr lang="nl-BE" dirty="0" smtClean="0">
                <a:sym typeface="Wingdings"/>
              </a:rPr>
              <a:t></a:t>
            </a:r>
            <a:endParaRPr lang="nl-BE" dirty="0" smtClean="0"/>
          </a:p>
          <a:p>
            <a:pPr>
              <a:defRPr/>
            </a:pPr>
            <a:r>
              <a:rPr lang="nl-BE" dirty="0" smtClean="0"/>
              <a:t>Energiekosten (milieu, energie-efficiëntie) </a:t>
            </a:r>
            <a:r>
              <a:rPr lang="nl-BE" dirty="0" smtClean="0">
                <a:sym typeface="Wingdings"/>
              </a:rPr>
              <a:t></a:t>
            </a:r>
            <a:endParaRPr lang="nl-BE" dirty="0" smtClean="0"/>
          </a:p>
          <a:p>
            <a:pPr>
              <a:defRPr/>
            </a:pPr>
            <a:r>
              <a:rPr lang="nl-BE" dirty="0" smtClean="0"/>
              <a:t>Dienstverlening </a:t>
            </a:r>
            <a:r>
              <a:rPr lang="nl-BE" dirty="0" smtClean="0">
                <a:sym typeface="Wingdings"/>
              </a:rPr>
              <a:t></a:t>
            </a:r>
            <a:endParaRPr lang="nl-BE" dirty="0" smtClean="0"/>
          </a:p>
          <a:p>
            <a:pPr>
              <a:defRPr/>
            </a:pPr>
            <a:r>
              <a:rPr lang="nl-BE" dirty="0" smtClean="0"/>
              <a:t>Schaalvoordeel (diensten)</a:t>
            </a:r>
          </a:p>
          <a:p>
            <a:pPr>
              <a:defRPr/>
            </a:pPr>
            <a:r>
              <a:rPr lang="nl-BE" dirty="0" smtClean="0"/>
              <a:t>Telecommunicatie kosten (lijnen tussen datacenters) </a:t>
            </a:r>
            <a:r>
              <a:rPr lang="nl-BE" dirty="0" smtClean="0">
                <a:sym typeface="Wingdings"/>
              </a:rPr>
              <a:t></a:t>
            </a:r>
            <a:endParaRPr lang="nl-BE" dirty="0" smtClean="0"/>
          </a:p>
          <a:p>
            <a:pPr>
              <a:defRPr/>
            </a:pPr>
            <a:r>
              <a:rPr lang="nl-BE" dirty="0" smtClean="0"/>
              <a:t>Stap naar toekomst: G-cloud </a:t>
            </a:r>
          </a:p>
          <a:p>
            <a:pPr>
              <a:defRPr/>
            </a:pPr>
            <a:r>
              <a:rPr lang="nl-BE" dirty="0" smtClean="0"/>
              <a:t>Ondersteund door </a:t>
            </a:r>
            <a:r>
              <a:rPr lang="nl-BE" dirty="0" err="1" smtClean="0"/>
              <a:t>managed</a:t>
            </a:r>
            <a:r>
              <a:rPr lang="nl-BE" dirty="0" smtClean="0"/>
              <a:t> services (24/7 toegang, monitoring, databasebeheer, systeemsoftware, …)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  <a:defRPr/>
            </a:pPr>
            <a:r>
              <a:rPr lang="nl-BE" b="1" dirty="0" smtClean="0"/>
              <a:t>Nadeel</a:t>
            </a:r>
            <a:r>
              <a:rPr lang="nl-BE" dirty="0" smtClean="0"/>
              <a:t> </a:t>
            </a:r>
          </a:p>
          <a:p>
            <a:pPr>
              <a:defRPr/>
            </a:pPr>
            <a:r>
              <a:rPr lang="nl-BE" dirty="0" smtClean="0"/>
              <a:t>Risicoconcentratie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73811" y="6554596"/>
            <a:ext cx="825976" cy="236682"/>
          </a:xfrm>
        </p:spPr>
        <p:txBody>
          <a:bodyPr/>
          <a:lstStyle/>
          <a:p>
            <a:pPr>
              <a:defRPr/>
            </a:pPr>
            <a:fld id="{41209F7B-047F-47E1-AD47-133F871050D3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 altLang="en-US" smtClean="0"/>
              <a:t>Virtuele consolidatie</a:t>
            </a:r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fr-BE" altLang="en-US" smtClean="0"/>
              <a:t>Consolidatie van fysieke servers</a:t>
            </a:r>
          </a:p>
          <a:p>
            <a:r>
              <a:rPr lang="fr-BE" altLang="en-US" smtClean="0"/>
              <a:t>Gemiddeld gebruik van server : 5-20%</a:t>
            </a:r>
          </a:p>
          <a:p>
            <a:r>
              <a:rPr lang="fr-BE" altLang="en-US" smtClean="0"/>
              <a:t>+70% van niet geconsolideerde servers makkelijk te consolideren</a:t>
            </a:r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539750" y="3311525"/>
            <a:ext cx="3135313" cy="3135313"/>
            <a:chOff x="860574" y="3244827"/>
            <a:chExt cx="3135362" cy="3135360"/>
          </a:xfrm>
        </p:grpSpPr>
        <p:grpSp>
          <p:nvGrpSpPr>
            <p:cNvPr id="31749" name="Group 311"/>
            <p:cNvGrpSpPr>
              <a:grpSpLocks/>
            </p:cNvGrpSpPr>
            <p:nvPr/>
          </p:nvGrpSpPr>
          <p:grpSpPr bwMode="auto">
            <a:xfrm>
              <a:off x="860574" y="3244827"/>
              <a:ext cx="3135362" cy="3135360"/>
              <a:chOff x="385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849" name="Rectangle 84"/>
              <p:cNvSpPr>
                <a:spLocks noChangeArrowheads="1"/>
              </p:cNvSpPr>
              <p:nvPr/>
            </p:nvSpPr>
            <p:spPr bwMode="gray">
              <a:xfrm>
                <a:off x="38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0" name="Rectangle 84"/>
              <p:cNvSpPr>
                <a:spLocks noChangeArrowheads="1"/>
              </p:cNvSpPr>
              <p:nvPr/>
            </p:nvSpPr>
            <p:spPr bwMode="gray">
              <a:xfrm>
                <a:off x="70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1" name="Rectangle 84"/>
              <p:cNvSpPr>
                <a:spLocks noChangeArrowheads="1"/>
              </p:cNvSpPr>
              <p:nvPr/>
            </p:nvSpPr>
            <p:spPr bwMode="gray">
              <a:xfrm>
                <a:off x="1020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2" name="Rectangle 84"/>
              <p:cNvSpPr>
                <a:spLocks noChangeArrowheads="1"/>
              </p:cNvSpPr>
              <p:nvPr/>
            </p:nvSpPr>
            <p:spPr bwMode="gray">
              <a:xfrm>
                <a:off x="133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3" name="Rectangle 84"/>
              <p:cNvSpPr>
                <a:spLocks noChangeArrowheads="1"/>
              </p:cNvSpPr>
              <p:nvPr/>
            </p:nvSpPr>
            <p:spPr bwMode="gray">
              <a:xfrm>
                <a:off x="165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4" name="Rectangle 84"/>
              <p:cNvSpPr>
                <a:spLocks noChangeArrowheads="1"/>
              </p:cNvSpPr>
              <p:nvPr/>
            </p:nvSpPr>
            <p:spPr bwMode="gray">
              <a:xfrm>
                <a:off x="38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5" name="Rectangle 84"/>
              <p:cNvSpPr>
                <a:spLocks noChangeArrowheads="1"/>
              </p:cNvSpPr>
              <p:nvPr/>
            </p:nvSpPr>
            <p:spPr bwMode="gray">
              <a:xfrm>
                <a:off x="70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6" name="Rectangle 84"/>
              <p:cNvSpPr>
                <a:spLocks noChangeArrowheads="1"/>
              </p:cNvSpPr>
              <p:nvPr/>
            </p:nvSpPr>
            <p:spPr bwMode="gray">
              <a:xfrm>
                <a:off x="1020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7" name="Rectangle 84"/>
              <p:cNvSpPr>
                <a:spLocks noChangeArrowheads="1"/>
              </p:cNvSpPr>
              <p:nvPr/>
            </p:nvSpPr>
            <p:spPr bwMode="gray">
              <a:xfrm>
                <a:off x="133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8" name="Rectangle 84"/>
              <p:cNvSpPr>
                <a:spLocks noChangeArrowheads="1"/>
              </p:cNvSpPr>
              <p:nvPr/>
            </p:nvSpPr>
            <p:spPr bwMode="gray">
              <a:xfrm>
                <a:off x="165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9" name="Rectangle 84"/>
              <p:cNvSpPr>
                <a:spLocks noChangeArrowheads="1"/>
              </p:cNvSpPr>
              <p:nvPr/>
            </p:nvSpPr>
            <p:spPr bwMode="gray">
              <a:xfrm>
                <a:off x="38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0" name="Rectangle 84"/>
              <p:cNvSpPr>
                <a:spLocks noChangeArrowheads="1"/>
              </p:cNvSpPr>
              <p:nvPr/>
            </p:nvSpPr>
            <p:spPr bwMode="gray">
              <a:xfrm>
                <a:off x="70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1" name="Rectangle 84"/>
              <p:cNvSpPr>
                <a:spLocks noChangeArrowheads="1"/>
              </p:cNvSpPr>
              <p:nvPr/>
            </p:nvSpPr>
            <p:spPr bwMode="gray">
              <a:xfrm>
                <a:off x="1020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2" name="Rectangle 84"/>
              <p:cNvSpPr>
                <a:spLocks noChangeArrowheads="1"/>
              </p:cNvSpPr>
              <p:nvPr/>
            </p:nvSpPr>
            <p:spPr bwMode="gray">
              <a:xfrm>
                <a:off x="133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3" name="Rectangle 84"/>
              <p:cNvSpPr>
                <a:spLocks noChangeArrowheads="1"/>
              </p:cNvSpPr>
              <p:nvPr/>
            </p:nvSpPr>
            <p:spPr bwMode="gray">
              <a:xfrm>
                <a:off x="165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4" name="Rectangle 84"/>
              <p:cNvSpPr>
                <a:spLocks noChangeArrowheads="1"/>
              </p:cNvSpPr>
              <p:nvPr/>
            </p:nvSpPr>
            <p:spPr bwMode="gray">
              <a:xfrm>
                <a:off x="38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5" name="Rectangle 84"/>
              <p:cNvSpPr>
                <a:spLocks noChangeArrowheads="1"/>
              </p:cNvSpPr>
              <p:nvPr/>
            </p:nvSpPr>
            <p:spPr bwMode="gray">
              <a:xfrm>
                <a:off x="70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6" name="Rectangle 84"/>
              <p:cNvSpPr>
                <a:spLocks noChangeArrowheads="1"/>
              </p:cNvSpPr>
              <p:nvPr/>
            </p:nvSpPr>
            <p:spPr bwMode="gray">
              <a:xfrm>
                <a:off x="1020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7" name="Rectangle 84"/>
              <p:cNvSpPr>
                <a:spLocks noChangeArrowheads="1"/>
              </p:cNvSpPr>
              <p:nvPr/>
            </p:nvSpPr>
            <p:spPr bwMode="gray">
              <a:xfrm>
                <a:off x="133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8" name="Rectangle 84"/>
              <p:cNvSpPr>
                <a:spLocks noChangeArrowheads="1"/>
              </p:cNvSpPr>
              <p:nvPr/>
            </p:nvSpPr>
            <p:spPr bwMode="gray">
              <a:xfrm>
                <a:off x="165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9" name="Rectangle 84"/>
              <p:cNvSpPr>
                <a:spLocks noChangeArrowheads="1"/>
              </p:cNvSpPr>
              <p:nvPr/>
            </p:nvSpPr>
            <p:spPr bwMode="gray">
              <a:xfrm>
                <a:off x="38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0" name="Rectangle 84"/>
              <p:cNvSpPr>
                <a:spLocks noChangeArrowheads="1"/>
              </p:cNvSpPr>
              <p:nvPr/>
            </p:nvSpPr>
            <p:spPr bwMode="gray">
              <a:xfrm>
                <a:off x="70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1" name="Rectangle 84"/>
              <p:cNvSpPr>
                <a:spLocks noChangeArrowheads="1"/>
              </p:cNvSpPr>
              <p:nvPr/>
            </p:nvSpPr>
            <p:spPr bwMode="gray">
              <a:xfrm>
                <a:off x="1020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2" name="Rectangle 84"/>
              <p:cNvSpPr>
                <a:spLocks noChangeArrowheads="1"/>
              </p:cNvSpPr>
              <p:nvPr/>
            </p:nvSpPr>
            <p:spPr bwMode="gray">
              <a:xfrm>
                <a:off x="133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3" name="Rectangle 84"/>
              <p:cNvSpPr>
                <a:spLocks noChangeArrowheads="1"/>
              </p:cNvSpPr>
              <p:nvPr/>
            </p:nvSpPr>
            <p:spPr bwMode="gray">
              <a:xfrm>
                <a:off x="165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50" name="Rectangle 84"/>
            <p:cNvSpPr>
              <a:spLocks noChangeArrowheads="1"/>
            </p:cNvSpPr>
            <p:nvPr/>
          </p:nvSpPr>
          <p:spPr bwMode="gray">
            <a:xfrm>
              <a:off x="3521266" y="633256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1" name="Rectangle 84"/>
            <p:cNvSpPr>
              <a:spLocks noChangeArrowheads="1"/>
            </p:cNvSpPr>
            <p:nvPr/>
          </p:nvSpPr>
          <p:spPr bwMode="gray">
            <a:xfrm>
              <a:off x="2854505" y="6286523"/>
              <a:ext cx="474670" cy="93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2" name="Rectangle 84"/>
            <p:cNvSpPr>
              <a:spLocks noChangeArrowheads="1"/>
            </p:cNvSpPr>
            <p:nvPr/>
          </p:nvSpPr>
          <p:spPr bwMode="gray">
            <a:xfrm>
              <a:off x="2190920" y="6189684"/>
              <a:ext cx="474670" cy="1905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4" name="Rectangle 84"/>
            <p:cNvSpPr>
              <a:spLocks noChangeArrowheads="1"/>
            </p:cNvSpPr>
            <p:nvPr/>
          </p:nvSpPr>
          <p:spPr bwMode="gray">
            <a:xfrm>
              <a:off x="2854505" y="4859339"/>
              <a:ext cx="474670" cy="1905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5" name="Rectangle 84"/>
            <p:cNvSpPr>
              <a:spLocks noChangeArrowheads="1"/>
            </p:cNvSpPr>
            <p:nvPr/>
          </p:nvSpPr>
          <p:spPr bwMode="gray">
            <a:xfrm>
              <a:off x="860574" y="6189684"/>
              <a:ext cx="474670" cy="1905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6" name="Rectangle 84"/>
            <p:cNvSpPr>
              <a:spLocks noChangeArrowheads="1"/>
            </p:cNvSpPr>
            <p:nvPr/>
          </p:nvSpPr>
          <p:spPr bwMode="gray">
            <a:xfrm>
              <a:off x="3521266" y="4289418"/>
              <a:ext cx="474670" cy="952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7" name="Rectangle 84"/>
            <p:cNvSpPr>
              <a:spLocks noChangeArrowheads="1"/>
            </p:cNvSpPr>
            <p:nvPr/>
          </p:nvSpPr>
          <p:spPr bwMode="gray">
            <a:xfrm>
              <a:off x="1524159" y="4956178"/>
              <a:ext cx="476257" cy="93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8" name="Rectangle 84"/>
            <p:cNvSpPr>
              <a:spLocks noChangeArrowheads="1"/>
            </p:cNvSpPr>
            <p:nvPr/>
          </p:nvSpPr>
          <p:spPr bwMode="gray">
            <a:xfrm>
              <a:off x="2854505" y="3624246"/>
              <a:ext cx="474670" cy="93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9" name="Rectangle 84"/>
            <p:cNvSpPr>
              <a:spLocks noChangeArrowheads="1"/>
            </p:cNvSpPr>
            <p:nvPr/>
          </p:nvSpPr>
          <p:spPr bwMode="gray">
            <a:xfrm>
              <a:off x="860574" y="3624246"/>
              <a:ext cx="474670" cy="93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0" name="Rectangle 84"/>
            <p:cNvSpPr>
              <a:spLocks noChangeArrowheads="1"/>
            </p:cNvSpPr>
            <p:nvPr/>
          </p:nvSpPr>
          <p:spPr bwMode="gray">
            <a:xfrm>
              <a:off x="2190920" y="5619763"/>
              <a:ext cx="474670" cy="93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1" name="Rectangle 84"/>
            <p:cNvSpPr>
              <a:spLocks noChangeArrowheads="1"/>
            </p:cNvSpPr>
            <p:nvPr/>
          </p:nvSpPr>
          <p:spPr bwMode="gray">
            <a:xfrm>
              <a:off x="1524159" y="6332561"/>
              <a:ext cx="476257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2" name="Rectangle 84"/>
            <p:cNvSpPr>
              <a:spLocks noChangeArrowheads="1"/>
            </p:cNvSpPr>
            <p:nvPr/>
          </p:nvSpPr>
          <p:spPr bwMode="gray">
            <a:xfrm>
              <a:off x="3521266" y="566580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3" name="Rectangle 84"/>
            <p:cNvSpPr>
              <a:spLocks noChangeArrowheads="1"/>
            </p:cNvSpPr>
            <p:nvPr/>
          </p:nvSpPr>
          <p:spPr bwMode="gray">
            <a:xfrm>
              <a:off x="2854505" y="566580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4" name="Rectangle 84"/>
            <p:cNvSpPr>
              <a:spLocks noChangeArrowheads="1"/>
            </p:cNvSpPr>
            <p:nvPr/>
          </p:nvSpPr>
          <p:spPr bwMode="gray">
            <a:xfrm>
              <a:off x="1524159" y="5665801"/>
              <a:ext cx="476257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5" name="Rectangle 84"/>
            <p:cNvSpPr>
              <a:spLocks noChangeArrowheads="1"/>
            </p:cNvSpPr>
            <p:nvPr/>
          </p:nvSpPr>
          <p:spPr bwMode="gray">
            <a:xfrm>
              <a:off x="860574" y="566580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6" name="Rectangle 84"/>
            <p:cNvSpPr>
              <a:spLocks noChangeArrowheads="1"/>
            </p:cNvSpPr>
            <p:nvPr/>
          </p:nvSpPr>
          <p:spPr bwMode="gray">
            <a:xfrm>
              <a:off x="3521266" y="5002216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7" name="Rectangle 84"/>
            <p:cNvSpPr>
              <a:spLocks noChangeArrowheads="1"/>
            </p:cNvSpPr>
            <p:nvPr/>
          </p:nvSpPr>
          <p:spPr bwMode="gray">
            <a:xfrm>
              <a:off x="2190920" y="5002216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8" name="Rectangle 84"/>
            <p:cNvSpPr>
              <a:spLocks noChangeArrowheads="1"/>
            </p:cNvSpPr>
            <p:nvPr/>
          </p:nvSpPr>
          <p:spPr bwMode="gray">
            <a:xfrm>
              <a:off x="860574" y="5002216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9" name="Rectangle 84"/>
            <p:cNvSpPr>
              <a:spLocks noChangeArrowheads="1"/>
            </p:cNvSpPr>
            <p:nvPr/>
          </p:nvSpPr>
          <p:spPr bwMode="gray">
            <a:xfrm>
              <a:off x="2854505" y="4335456"/>
              <a:ext cx="474670" cy="4921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0" name="Rectangle 84"/>
            <p:cNvSpPr>
              <a:spLocks noChangeArrowheads="1"/>
            </p:cNvSpPr>
            <p:nvPr/>
          </p:nvSpPr>
          <p:spPr bwMode="gray">
            <a:xfrm>
              <a:off x="2190920" y="4335456"/>
              <a:ext cx="474670" cy="4921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1" name="Rectangle 84"/>
            <p:cNvSpPr>
              <a:spLocks noChangeArrowheads="1"/>
            </p:cNvSpPr>
            <p:nvPr/>
          </p:nvSpPr>
          <p:spPr bwMode="gray">
            <a:xfrm>
              <a:off x="860574" y="4335456"/>
              <a:ext cx="474670" cy="4921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2" name="Rectangle 84"/>
            <p:cNvSpPr>
              <a:spLocks noChangeArrowheads="1"/>
            </p:cNvSpPr>
            <p:nvPr/>
          </p:nvSpPr>
          <p:spPr bwMode="gray">
            <a:xfrm>
              <a:off x="3521266" y="367187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3" name="Rectangle 84"/>
            <p:cNvSpPr>
              <a:spLocks noChangeArrowheads="1"/>
            </p:cNvSpPr>
            <p:nvPr/>
          </p:nvSpPr>
          <p:spPr bwMode="gray">
            <a:xfrm>
              <a:off x="1524159" y="4335456"/>
              <a:ext cx="476257" cy="4921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4" name="Rectangle 84"/>
            <p:cNvSpPr>
              <a:spLocks noChangeArrowheads="1"/>
            </p:cNvSpPr>
            <p:nvPr/>
          </p:nvSpPr>
          <p:spPr bwMode="gray">
            <a:xfrm>
              <a:off x="1524159" y="3671871"/>
              <a:ext cx="476257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5" name="Rectangle 84"/>
            <p:cNvSpPr>
              <a:spLocks noChangeArrowheads="1"/>
            </p:cNvSpPr>
            <p:nvPr/>
          </p:nvSpPr>
          <p:spPr bwMode="gray">
            <a:xfrm>
              <a:off x="2190920" y="367187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</p:grpSp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5468938" y="3311525"/>
            <a:ext cx="3135312" cy="3135313"/>
            <a:chOff x="5253062" y="3244827"/>
            <a:chExt cx="3135362" cy="3135360"/>
          </a:xfrm>
        </p:grpSpPr>
        <p:grpSp>
          <p:nvGrpSpPr>
            <p:cNvPr id="3" name="Group 435"/>
            <p:cNvGrpSpPr>
              <a:grpSpLocks/>
            </p:cNvGrpSpPr>
            <p:nvPr/>
          </p:nvGrpSpPr>
          <p:grpSpPr bwMode="auto">
            <a:xfrm>
              <a:off x="5253062" y="3244827"/>
              <a:ext cx="3135362" cy="3135360"/>
              <a:chOff x="3152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1824" name="Rectangle 84"/>
              <p:cNvSpPr>
                <a:spLocks noChangeArrowheads="1"/>
              </p:cNvSpPr>
              <p:nvPr/>
            </p:nvSpPr>
            <p:spPr bwMode="gray">
              <a:xfrm>
                <a:off x="315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5" name="Rectangle 84"/>
              <p:cNvSpPr>
                <a:spLocks noChangeArrowheads="1"/>
              </p:cNvSpPr>
              <p:nvPr/>
            </p:nvSpPr>
            <p:spPr bwMode="gray">
              <a:xfrm>
                <a:off x="3469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6" name="Rectangle 84"/>
              <p:cNvSpPr>
                <a:spLocks noChangeArrowheads="1"/>
              </p:cNvSpPr>
              <p:nvPr/>
            </p:nvSpPr>
            <p:spPr bwMode="gray">
              <a:xfrm>
                <a:off x="378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7" name="Rectangle 84"/>
              <p:cNvSpPr>
                <a:spLocks noChangeArrowheads="1"/>
              </p:cNvSpPr>
              <p:nvPr/>
            </p:nvSpPr>
            <p:spPr bwMode="gray">
              <a:xfrm>
                <a:off x="4104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8" name="Rectangle 84"/>
              <p:cNvSpPr>
                <a:spLocks noChangeArrowheads="1"/>
              </p:cNvSpPr>
              <p:nvPr/>
            </p:nvSpPr>
            <p:spPr bwMode="gray">
              <a:xfrm>
                <a:off x="442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9" name="Rectangle 84"/>
              <p:cNvSpPr>
                <a:spLocks noChangeArrowheads="1"/>
              </p:cNvSpPr>
              <p:nvPr/>
            </p:nvSpPr>
            <p:spPr bwMode="gray">
              <a:xfrm>
                <a:off x="315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0" name="Rectangle 84"/>
              <p:cNvSpPr>
                <a:spLocks noChangeArrowheads="1"/>
              </p:cNvSpPr>
              <p:nvPr/>
            </p:nvSpPr>
            <p:spPr bwMode="gray">
              <a:xfrm>
                <a:off x="3469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1" name="Rectangle 84"/>
              <p:cNvSpPr>
                <a:spLocks noChangeArrowheads="1"/>
              </p:cNvSpPr>
              <p:nvPr/>
            </p:nvSpPr>
            <p:spPr bwMode="gray">
              <a:xfrm>
                <a:off x="378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2" name="Rectangle 84"/>
              <p:cNvSpPr>
                <a:spLocks noChangeArrowheads="1"/>
              </p:cNvSpPr>
              <p:nvPr/>
            </p:nvSpPr>
            <p:spPr bwMode="gray">
              <a:xfrm>
                <a:off x="4104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3" name="Rectangle 84"/>
              <p:cNvSpPr>
                <a:spLocks noChangeArrowheads="1"/>
              </p:cNvSpPr>
              <p:nvPr/>
            </p:nvSpPr>
            <p:spPr bwMode="gray">
              <a:xfrm>
                <a:off x="442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4" name="Rectangle 84"/>
              <p:cNvSpPr>
                <a:spLocks noChangeArrowheads="1"/>
              </p:cNvSpPr>
              <p:nvPr/>
            </p:nvSpPr>
            <p:spPr bwMode="gray">
              <a:xfrm>
                <a:off x="315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5" name="Rectangle 84"/>
              <p:cNvSpPr>
                <a:spLocks noChangeArrowheads="1"/>
              </p:cNvSpPr>
              <p:nvPr/>
            </p:nvSpPr>
            <p:spPr bwMode="gray">
              <a:xfrm>
                <a:off x="3469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6" name="Rectangle 84"/>
              <p:cNvSpPr>
                <a:spLocks noChangeArrowheads="1"/>
              </p:cNvSpPr>
              <p:nvPr/>
            </p:nvSpPr>
            <p:spPr bwMode="gray">
              <a:xfrm>
                <a:off x="378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7" name="Rectangle 84"/>
              <p:cNvSpPr>
                <a:spLocks noChangeArrowheads="1"/>
              </p:cNvSpPr>
              <p:nvPr/>
            </p:nvSpPr>
            <p:spPr bwMode="gray">
              <a:xfrm>
                <a:off x="4104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8" name="Rectangle 84"/>
              <p:cNvSpPr>
                <a:spLocks noChangeArrowheads="1"/>
              </p:cNvSpPr>
              <p:nvPr/>
            </p:nvSpPr>
            <p:spPr bwMode="gray">
              <a:xfrm>
                <a:off x="442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9" name="Rectangle 84"/>
              <p:cNvSpPr>
                <a:spLocks noChangeArrowheads="1"/>
              </p:cNvSpPr>
              <p:nvPr/>
            </p:nvSpPr>
            <p:spPr bwMode="gray">
              <a:xfrm>
                <a:off x="315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0" name="Rectangle 84"/>
              <p:cNvSpPr>
                <a:spLocks noChangeArrowheads="1"/>
              </p:cNvSpPr>
              <p:nvPr/>
            </p:nvSpPr>
            <p:spPr bwMode="gray">
              <a:xfrm>
                <a:off x="3469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1" name="Rectangle 84"/>
              <p:cNvSpPr>
                <a:spLocks noChangeArrowheads="1"/>
              </p:cNvSpPr>
              <p:nvPr/>
            </p:nvSpPr>
            <p:spPr bwMode="gray">
              <a:xfrm>
                <a:off x="378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2" name="Rectangle 84"/>
              <p:cNvSpPr>
                <a:spLocks noChangeArrowheads="1"/>
              </p:cNvSpPr>
              <p:nvPr/>
            </p:nvSpPr>
            <p:spPr bwMode="gray">
              <a:xfrm>
                <a:off x="4104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3" name="Rectangle 84"/>
              <p:cNvSpPr>
                <a:spLocks noChangeArrowheads="1"/>
              </p:cNvSpPr>
              <p:nvPr/>
            </p:nvSpPr>
            <p:spPr bwMode="gray">
              <a:xfrm>
                <a:off x="442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4" name="Rectangle 84"/>
              <p:cNvSpPr>
                <a:spLocks noChangeArrowheads="1"/>
              </p:cNvSpPr>
              <p:nvPr/>
            </p:nvSpPr>
            <p:spPr bwMode="gray">
              <a:xfrm>
                <a:off x="315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5" name="Rectangle 84"/>
              <p:cNvSpPr>
                <a:spLocks noChangeArrowheads="1"/>
              </p:cNvSpPr>
              <p:nvPr/>
            </p:nvSpPr>
            <p:spPr bwMode="gray">
              <a:xfrm>
                <a:off x="3469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6" name="Rectangle 84"/>
              <p:cNvSpPr>
                <a:spLocks noChangeArrowheads="1"/>
              </p:cNvSpPr>
              <p:nvPr/>
            </p:nvSpPr>
            <p:spPr bwMode="gray">
              <a:xfrm>
                <a:off x="378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7" name="Rectangle 84"/>
              <p:cNvSpPr>
                <a:spLocks noChangeArrowheads="1"/>
              </p:cNvSpPr>
              <p:nvPr/>
            </p:nvSpPr>
            <p:spPr bwMode="gray">
              <a:xfrm>
                <a:off x="4104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8" name="Rectangle 84"/>
              <p:cNvSpPr>
                <a:spLocks noChangeArrowheads="1"/>
              </p:cNvSpPr>
              <p:nvPr/>
            </p:nvSpPr>
            <p:spPr bwMode="gray">
              <a:xfrm>
                <a:off x="442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99" name="Rectangle 84"/>
            <p:cNvSpPr>
              <a:spLocks noChangeArrowheads="1"/>
            </p:cNvSpPr>
            <p:nvPr/>
          </p:nvSpPr>
          <p:spPr bwMode="gray">
            <a:xfrm>
              <a:off x="6583408" y="599918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0" name="Rectangle 84"/>
            <p:cNvSpPr>
              <a:spLocks noChangeArrowheads="1"/>
            </p:cNvSpPr>
            <p:nvPr/>
          </p:nvSpPr>
          <p:spPr bwMode="gray">
            <a:xfrm>
              <a:off x="5253062" y="6096020"/>
              <a:ext cx="474670" cy="93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1" name="Rectangle 84"/>
            <p:cNvSpPr>
              <a:spLocks noChangeArrowheads="1"/>
            </p:cNvSpPr>
            <p:nvPr/>
          </p:nvSpPr>
          <p:spPr bwMode="gray">
            <a:xfrm>
              <a:off x="5916648" y="6189684"/>
              <a:ext cx="476258" cy="1905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2" name="Rectangle 84"/>
            <p:cNvSpPr>
              <a:spLocks noChangeArrowheads="1"/>
            </p:cNvSpPr>
            <p:nvPr/>
          </p:nvSpPr>
          <p:spPr bwMode="gray">
            <a:xfrm>
              <a:off x="5916648" y="5999181"/>
              <a:ext cx="476258" cy="1905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3" name="Rectangle 84"/>
            <p:cNvSpPr>
              <a:spLocks noChangeArrowheads="1"/>
            </p:cNvSpPr>
            <p:nvPr/>
          </p:nvSpPr>
          <p:spPr bwMode="gray">
            <a:xfrm>
              <a:off x="5253062" y="6189684"/>
              <a:ext cx="474670" cy="1905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4" name="Rectangle 84"/>
            <p:cNvSpPr>
              <a:spLocks noChangeArrowheads="1"/>
            </p:cNvSpPr>
            <p:nvPr/>
          </p:nvSpPr>
          <p:spPr bwMode="gray">
            <a:xfrm>
              <a:off x="6583408" y="6189684"/>
              <a:ext cx="474670" cy="936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5" name="Rectangle 84"/>
            <p:cNvSpPr>
              <a:spLocks noChangeArrowheads="1"/>
            </p:cNvSpPr>
            <p:nvPr/>
          </p:nvSpPr>
          <p:spPr bwMode="gray">
            <a:xfrm>
              <a:off x="6583408" y="6283348"/>
              <a:ext cx="474670" cy="952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6" name="Rectangle 84"/>
            <p:cNvSpPr>
              <a:spLocks noChangeArrowheads="1"/>
            </p:cNvSpPr>
            <p:nvPr/>
          </p:nvSpPr>
          <p:spPr bwMode="gray">
            <a:xfrm>
              <a:off x="6583408" y="6096020"/>
              <a:ext cx="474670" cy="93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7" name="Rectangle 84"/>
            <p:cNvSpPr>
              <a:spLocks noChangeArrowheads="1"/>
            </p:cNvSpPr>
            <p:nvPr/>
          </p:nvSpPr>
          <p:spPr bwMode="gray">
            <a:xfrm>
              <a:off x="7246994" y="6283348"/>
              <a:ext cx="474670" cy="952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8" name="Rectangle 84"/>
            <p:cNvSpPr>
              <a:spLocks noChangeArrowheads="1"/>
            </p:cNvSpPr>
            <p:nvPr/>
          </p:nvSpPr>
          <p:spPr bwMode="gray">
            <a:xfrm>
              <a:off x="5253062" y="6000768"/>
              <a:ext cx="474670" cy="952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9" name="Rectangle 84"/>
            <p:cNvSpPr>
              <a:spLocks noChangeArrowheads="1"/>
            </p:cNvSpPr>
            <p:nvPr/>
          </p:nvSpPr>
          <p:spPr bwMode="gray">
            <a:xfrm>
              <a:off x="6583408" y="6046807"/>
              <a:ext cx="474670" cy="4921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0" name="Rectangle 84"/>
            <p:cNvSpPr>
              <a:spLocks noChangeArrowheads="1"/>
            </p:cNvSpPr>
            <p:nvPr/>
          </p:nvSpPr>
          <p:spPr bwMode="gray">
            <a:xfrm>
              <a:off x="7246994" y="6096020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1" name="Rectangle 84"/>
            <p:cNvSpPr>
              <a:spLocks noChangeArrowheads="1"/>
            </p:cNvSpPr>
            <p:nvPr/>
          </p:nvSpPr>
          <p:spPr bwMode="gray">
            <a:xfrm>
              <a:off x="7246994" y="6142058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2" name="Rectangle 84"/>
            <p:cNvSpPr>
              <a:spLocks noChangeArrowheads="1"/>
            </p:cNvSpPr>
            <p:nvPr/>
          </p:nvSpPr>
          <p:spPr bwMode="gray">
            <a:xfrm>
              <a:off x="7246994" y="6235722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3" name="Rectangle 84"/>
            <p:cNvSpPr>
              <a:spLocks noChangeArrowheads="1"/>
            </p:cNvSpPr>
            <p:nvPr/>
          </p:nvSpPr>
          <p:spPr bwMode="gray">
            <a:xfrm>
              <a:off x="7246994" y="6189684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4" name="Rectangle 84"/>
            <p:cNvSpPr>
              <a:spLocks noChangeArrowheads="1"/>
            </p:cNvSpPr>
            <p:nvPr/>
          </p:nvSpPr>
          <p:spPr bwMode="gray">
            <a:xfrm>
              <a:off x="7246994" y="6046807"/>
              <a:ext cx="474670" cy="4921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5" name="Rectangle 84"/>
            <p:cNvSpPr>
              <a:spLocks noChangeArrowheads="1"/>
            </p:cNvSpPr>
            <p:nvPr/>
          </p:nvSpPr>
          <p:spPr bwMode="gray">
            <a:xfrm>
              <a:off x="7913754" y="6235722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6" name="Rectangle 84"/>
            <p:cNvSpPr>
              <a:spLocks noChangeArrowheads="1"/>
            </p:cNvSpPr>
            <p:nvPr/>
          </p:nvSpPr>
          <p:spPr bwMode="gray">
            <a:xfrm>
              <a:off x="7246994" y="599918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7" name="Rectangle 84"/>
            <p:cNvSpPr>
              <a:spLocks noChangeArrowheads="1"/>
            </p:cNvSpPr>
            <p:nvPr/>
          </p:nvSpPr>
          <p:spPr bwMode="gray">
            <a:xfrm>
              <a:off x="7913754" y="6046807"/>
              <a:ext cx="474670" cy="4921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8" name="Rectangle 84"/>
            <p:cNvSpPr>
              <a:spLocks noChangeArrowheads="1"/>
            </p:cNvSpPr>
            <p:nvPr/>
          </p:nvSpPr>
          <p:spPr bwMode="gray">
            <a:xfrm>
              <a:off x="7913754" y="6189684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9" name="Rectangle 84"/>
            <p:cNvSpPr>
              <a:spLocks noChangeArrowheads="1"/>
            </p:cNvSpPr>
            <p:nvPr/>
          </p:nvSpPr>
          <p:spPr bwMode="gray">
            <a:xfrm>
              <a:off x="7913754" y="633256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0" name="Rectangle 84"/>
            <p:cNvSpPr>
              <a:spLocks noChangeArrowheads="1"/>
            </p:cNvSpPr>
            <p:nvPr/>
          </p:nvSpPr>
          <p:spPr bwMode="gray">
            <a:xfrm>
              <a:off x="7913754" y="5999181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1" name="Rectangle 84"/>
            <p:cNvSpPr>
              <a:spLocks noChangeArrowheads="1"/>
            </p:cNvSpPr>
            <p:nvPr/>
          </p:nvSpPr>
          <p:spPr bwMode="gray">
            <a:xfrm>
              <a:off x="7913754" y="6283348"/>
              <a:ext cx="474670" cy="49214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2" name="Rectangle 84"/>
            <p:cNvSpPr>
              <a:spLocks noChangeArrowheads="1"/>
            </p:cNvSpPr>
            <p:nvPr/>
          </p:nvSpPr>
          <p:spPr bwMode="gray">
            <a:xfrm>
              <a:off x="7913754" y="6142058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3" name="Rectangle 84"/>
            <p:cNvSpPr>
              <a:spLocks noChangeArrowheads="1"/>
            </p:cNvSpPr>
            <p:nvPr/>
          </p:nvSpPr>
          <p:spPr bwMode="gray">
            <a:xfrm>
              <a:off x="7913754" y="6096020"/>
              <a:ext cx="474670" cy="47626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 Narrow" pitchFamily="34" charset="0"/>
              </a:endParaRPr>
            </a:p>
          </p:txBody>
        </p:sp>
        <p:grpSp>
          <p:nvGrpSpPr>
            <p:cNvPr id="50210" name="Group 434"/>
            <p:cNvGrpSpPr>
              <a:grpSpLocks/>
            </p:cNvGrpSpPr>
            <p:nvPr/>
          </p:nvGrpSpPr>
          <p:grpSpPr bwMode="auto">
            <a:xfrm>
              <a:off x="5253062" y="3244827"/>
              <a:ext cx="3135362" cy="2469331"/>
              <a:chOff x="2472" y="2024"/>
              <a:chExt cx="1497" cy="1179"/>
            </a:xfrm>
          </p:grpSpPr>
          <p:sp>
            <p:nvSpPr>
              <p:cNvPr id="50211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2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3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4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5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6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7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8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19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0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1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2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3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4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5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6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7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8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29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50230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Narrow" pitchFamily="34" charset="0"/>
                </a:endParaRPr>
              </a:p>
            </p:txBody>
          </p:sp>
        </p:grpSp>
      </p:grpSp>
      <p:sp>
        <p:nvSpPr>
          <p:cNvPr id="9" name="Right Arrow 8"/>
          <p:cNvSpPr/>
          <p:nvPr/>
        </p:nvSpPr>
        <p:spPr>
          <a:xfrm>
            <a:off x="3995738" y="4641850"/>
            <a:ext cx="1081087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6AC58-F14B-4F8A-BFBD-599DAC7C01E4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616" y="394278"/>
            <a:ext cx="7531743" cy="656430"/>
          </a:xfrm>
        </p:spPr>
        <p:txBody>
          <a:bodyPr anchor="b"/>
          <a:lstStyle/>
          <a:p>
            <a:r>
              <a:rPr lang="nl-BE" sz="4000" smtClean="0">
                <a:solidFill>
                  <a:srgbClr val="0078B2"/>
                </a:solidFill>
              </a:rPr>
              <a:t>Status G-Cloud Service Portfolio</a:t>
            </a:r>
            <a:endParaRPr lang="en-GB" sz="4000" dirty="0">
              <a:solidFill>
                <a:srgbClr val="0078B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76" y="55978"/>
            <a:ext cx="5777657" cy="4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2" y="1131007"/>
            <a:ext cx="8556668" cy="532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58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Wensen overheid</a:t>
            </a:r>
            <a:endParaRPr lang="fr-BE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fr-FR" dirty="0" smtClean="0"/>
              <a:t>Burgers en ondernemingen die tevreden zijn omdat ze een dienstverlening krijgen die voldoet aan hun verwachtingen</a:t>
            </a:r>
          </a:p>
          <a:p>
            <a:r>
              <a:rPr lang="nl-BE" altLang="fr-FR" dirty="0" smtClean="0"/>
              <a:t>Maximaliseren van de effectiviteit van het beleid</a:t>
            </a:r>
          </a:p>
          <a:p>
            <a:r>
              <a:rPr lang="nl-BE" altLang="fr-FR" dirty="0" smtClean="0"/>
              <a:t>Kostenbeheersing voor alle betrokkenen</a:t>
            </a:r>
          </a:p>
          <a:p>
            <a:r>
              <a:rPr lang="nl-BE" altLang="fr-FR" dirty="0" smtClean="0"/>
              <a:t>Optimaliseren van de efficiëntie van de werking van de overheidsdiensten en de private instanties met opdrachten van algemeen belang</a:t>
            </a:r>
          </a:p>
          <a:p>
            <a:r>
              <a:rPr lang="nl-BE" altLang="fr-FR" dirty="0" smtClean="0"/>
              <a:t>Vermijden en bestrijden van fraude</a:t>
            </a:r>
          </a:p>
          <a:p>
            <a:r>
              <a:rPr lang="nl-BE" altLang="fr-FR" dirty="0" smtClean="0"/>
              <a:t>Degelijke ondersteuning van het beleid</a:t>
            </a:r>
          </a:p>
          <a:p>
            <a:r>
              <a:rPr lang="nl-BE" altLang="fr-FR" dirty="0" smtClean="0"/>
              <a:t>Bevorderen van sociale inclusie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98773-0F92-406D-B922-1E03E71995E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73" y="143194"/>
            <a:ext cx="8054653" cy="656430"/>
          </a:xfrm>
        </p:spPr>
        <p:txBody>
          <a:bodyPr/>
          <a:lstStyle/>
          <a:p>
            <a:r>
              <a:rPr lang="fr-FR" sz="4000" dirty="0">
                <a:solidFill>
                  <a:srgbClr val="0082BE"/>
                </a:solidFill>
              </a:rPr>
              <a:t> </a:t>
            </a:r>
            <a:r>
              <a:rPr lang="fr-FR" sz="4000" dirty="0" smtClean="0">
                <a:solidFill>
                  <a:srgbClr val="0082BE"/>
                </a:solidFill>
              </a:rPr>
              <a:t>Types van cloud </a:t>
            </a:r>
            <a:r>
              <a:rPr lang="fr-FR" sz="4000" dirty="0" err="1" smtClean="0">
                <a:solidFill>
                  <a:srgbClr val="0082BE"/>
                </a:solidFill>
              </a:rPr>
              <a:t>implementaties</a:t>
            </a:r>
            <a:endParaRPr lang="fr-FR" sz="4000" dirty="0">
              <a:solidFill>
                <a:srgbClr val="0082B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46600" y="126876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6200" y="2636912"/>
            <a:ext cx="7380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200" y="4365104"/>
            <a:ext cx="7380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7969" y="1412776"/>
            <a:ext cx="0" cy="4680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9838" y="4512955"/>
            <a:ext cx="461665" cy="147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Dedicated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06990" y="5990283"/>
            <a:ext cx="7452344" cy="393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439" y="2523961"/>
            <a:ext cx="461665" cy="19540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Access/Control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19" y="1458650"/>
            <a:ext cx="461665" cy="1178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8096" y="6205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4492" y="60614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2088" y="6205140"/>
            <a:ext cx="208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Provider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8999" y="11045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Cloud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5606" y="2668270"/>
            <a:ext cx="35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Cloud on-</a:t>
            </a: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6610" y="2636912"/>
            <a:ext cx="47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Outsourced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Community Cloud (= off-</a:t>
            </a: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premise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1902" y="4328289"/>
            <a:ext cx="484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Outsourced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Private Cloud (= off-</a:t>
            </a: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premise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5048" y="4365104"/>
            <a:ext cx="35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 Cloud on-</a:t>
            </a: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259" y="3922545"/>
            <a:ext cx="189198" cy="266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965" y="3952124"/>
            <a:ext cx="189198" cy="26638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4211960" y="1938216"/>
            <a:ext cx="648072" cy="3096344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Hybrid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54" y="1473845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18" y="3085835"/>
            <a:ext cx="684193" cy="6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43" y="4804514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978666" y="2986983"/>
            <a:ext cx="928742" cy="928742"/>
            <a:chOff x="6782780" y="3149672"/>
            <a:chExt cx="928742" cy="928742"/>
          </a:xfrm>
        </p:grpSpPr>
        <p:pic>
          <p:nvPicPr>
            <p:cNvPr id="1028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213" y="3392270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6694659" y="4697621"/>
            <a:ext cx="1120431" cy="1100281"/>
            <a:chOff x="6782780" y="3149672"/>
            <a:chExt cx="928742" cy="928742"/>
          </a:xfrm>
        </p:grpSpPr>
        <p:pic>
          <p:nvPicPr>
            <p:cNvPr id="48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249" y="3403305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975283" y="3149672"/>
            <a:ext cx="882098" cy="603364"/>
            <a:chOff x="975283" y="3149672"/>
            <a:chExt cx="882098" cy="60336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46282" y="3099817"/>
            <a:ext cx="1129573" cy="120781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153" y="3376681"/>
            <a:ext cx="189198" cy="26638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905205" y="3704263"/>
            <a:ext cx="882098" cy="603364"/>
            <a:chOff x="975283" y="3149672"/>
            <a:chExt cx="882098" cy="60336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4824" y="3044768"/>
            <a:ext cx="882098" cy="603364"/>
            <a:chOff x="975283" y="3149672"/>
            <a:chExt cx="882098" cy="60336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458" y="1857711"/>
            <a:ext cx="189198" cy="26638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7758" y="2023107"/>
            <a:ext cx="189198" cy="26638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5111805" y="1772755"/>
            <a:ext cx="882098" cy="603364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623402" y="1256023"/>
            <a:ext cx="882098" cy="603364"/>
            <a:chOff x="975283" y="3149672"/>
            <a:chExt cx="882098" cy="60336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89728" y="5084210"/>
            <a:ext cx="882098" cy="603364"/>
            <a:chOff x="975283" y="3149672"/>
            <a:chExt cx="882098" cy="60336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222" r="100000">
                          <a14:foregroundMark x1="46667" y1="14063" x2="46667" y2="14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425" y="4882196"/>
            <a:ext cx="189198" cy="26638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425" y="5435546"/>
            <a:ext cx="189198" cy="26638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1427718" y="4734436"/>
            <a:ext cx="2424201" cy="114283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215" y="5421194"/>
            <a:ext cx="189198" cy="26638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0008" y="4840142"/>
            <a:ext cx="189198" cy="266380"/>
          </a:xfrm>
          <a:prstGeom prst="rect">
            <a:avLst/>
          </a:prstGeom>
        </p:spPr>
      </p:pic>
      <p:cxnSp>
        <p:nvCxnSpPr>
          <p:cNvPr id="89" name="Straight Arrow Connector 88"/>
          <p:cNvCxnSpPr>
            <a:stCxn id="46" idx="3"/>
            <a:endCxn id="43" idx="1"/>
          </p:cNvCxnSpPr>
          <p:nvPr/>
        </p:nvCxnSpPr>
        <p:spPr>
          <a:xfrm flipV="1">
            <a:off x="1857381" y="3427932"/>
            <a:ext cx="530037" cy="234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514606" y="3264655"/>
            <a:ext cx="481329" cy="52306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2" name="Straight Arrow Connector 91"/>
          <p:cNvCxnSpPr>
            <a:stCxn id="37" idx="0"/>
          </p:cNvCxnSpPr>
          <p:nvPr/>
        </p:nvCxnSpPr>
        <p:spPr>
          <a:xfrm flipH="1" flipV="1">
            <a:off x="2845966" y="3643062"/>
            <a:ext cx="94598" cy="3090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1"/>
          </p:cNvCxnSpPr>
          <p:nvPr/>
        </p:nvCxnSpPr>
        <p:spPr>
          <a:xfrm flipH="1" flipV="1">
            <a:off x="3107845" y="3486388"/>
            <a:ext cx="406761" cy="39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993903" y="2047781"/>
            <a:ext cx="416751" cy="41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0" idx="1"/>
          </p:cNvCxnSpPr>
          <p:nvPr/>
        </p:nvCxnSpPr>
        <p:spPr>
          <a:xfrm flipH="1">
            <a:off x="7254874" y="1557705"/>
            <a:ext cx="368528" cy="3000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04" idx="1"/>
          </p:cNvCxnSpPr>
          <p:nvPr/>
        </p:nvCxnSpPr>
        <p:spPr>
          <a:xfrm flipH="1" flipV="1">
            <a:off x="7315711" y="2156298"/>
            <a:ext cx="694159" cy="2215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45" idx="1"/>
          </p:cNvCxnSpPr>
          <p:nvPr/>
        </p:nvCxnSpPr>
        <p:spPr>
          <a:xfrm>
            <a:off x="5956922" y="3333000"/>
            <a:ext cx="1213177" cy="180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</p:cNvCxnSpPr>
          <p:nvPr/>
        </p:nvCxnSpPr>
        <p:spPr>
          <a:xfrm flipV="1">
            <a:off x="6787303" y="3604741"/>
            <a:ext cx="361264" cy="4012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49" idx="1"/>
          </p:cNvCxnSpPr>
          <p:nvPr/>
        </p:nvCxnSpPr>
        <p:spPr>
          <a:xfrm>
            <a:off x="6069128" y="5321987"/>
            <a:ext cx="920458" cy="125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857380" y="5065384"/>
            <a:ext cx="547280" cy="1037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3084240" y="5040581"/>
            <a:ext cx="335541" cy="1533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1"/>
          </p:cNvCxnSpPr>
          <p:nvPr/>
        </p:nvCxnSpPr>
        <p:spPr>
          <a:xfrm flipH="1" flipV="1">
            <a:off x="3204685" y="5487789"/>
            <a:ext cx="202530" cy="665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1857381" y="5467752"/>
            <a:ext cx="418562" cy="133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46667" y1="14063" x2="46667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870" y="2244688"/>
            <a:ext cx="189198" cy="266380"/>
          </a:xfrm>
          <a:prstGeom prst="rect">
            <a:avLst/>
          </a:prstGeom>
        </p:spPr>
      </p:pic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>
          <a:xfrm>
            <a:off x="8555047" y="6492875"/>
            <a:ext cx="7508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ABAFA-ABC8-4E94-A238-939346DDB17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G-Cloud ?</a:t>
            </a:r>
            <a:endParaRPr lang="fr-B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Schaaleffecten</a:t>
            </a:r>
            <a:endParaRPr lang="fr-BE" dirty="0" smtClean="0"/>
          </a:p>
          <a:p>
            <a:pPr lvl="1"/>
            <a:r>
              <a:rPr lang="fr-BE" dirty="0" err="1" smtClean="0"/>
              <a:t>hogere</a:t>
            </a:r>
            <a:r>
              <a:rPr lang="fr-BE" dirty="0" smtClean="0"/>
              <a:t> </a:t>
            </a:r>
            <a:r>
              <a:rPr lang="fr-BE" dirty="0" err="1" smtClean="0"/>
              <a:t>efficiëntie</a:t>
            </a:r>
            <a:endParaRPr lang="fr-BE" dirty="0"/>
          </a:p>
          <a:p>
            <a:pPr lvl="1"/>
            <a:r>
              <a:rPr lang="fr-BE" dirty="0" err="1" smtClean="0"/>
              <a:t>hogere</a:t>
            </a:r>
            <a:r>
              <a:rPr lang="fr-BE" dirty="0" smtClean="0"/>
              <a:t> </a:t>
            </a:r>
            <a:r>
              <a:rPr lang="fr-BE" dirty="0" err="1" smtClean="0"/>
              <a:t>kwaliteit</a:t>
            </a:r>
            <a:endParaRPr lang="fr-BE" dirty="0" smtClean="0"/>
          </a:p>
          <a:p>
            <a:pPr lvl="1"/>
            <a:r>
              <a:rPr lang="fr-BE" dirty="0" err="1" smtClean="0"/>
              <a:t>hogere</a:t>
            </a:r>
            <a:r>
              <a:rPr lang="fr-BE" dirty="0" smtClean="0"/>
              <a:t> </a:t>
            </a:r>
            <a:r>
              <a:rPr lang="fr-BE" dirty="0" err="1" smtClean="0"/>
              <a:t>beschikbaarheid</a:t>
            </a:r>
            <a:endParaRPr lang="fr-BE" dirty="0"/>
          </a:p>
          <a:p>
            <a:pPr lvl="1"/>
            <a:r>
              <a:rPr lang="nl-BE" dirty="0" smtClean="0"/>
              <a:t>lagere kost (infrastructuur, softwarelicenties, supervisie, …)</a:t>
            </a:r>
            <a:endParaRPr lang="fr-BE" dirty="0" smtClean="0"/>
          </a:p>
          <a:p>
            <a:r>
              <a:rPr lang="fr-BE" dirty="0" smtClean="0"/>
              <a:t>Respect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confidentialiteit</a:t>
            </a:r>
            <a:r>
              <a:rPr lang="fr-BE" dirty="0" smtClean="0"/>
              <a:t> en </a:t>
            </a:r>
            <a:r>
              <a:rPr lang="fr-BE" dirty="0" err="1" smtClean="0"/>
              <a:t>gegevensbescherming</a:t>
            </a:r>
            <a:endParaRPr lang="fr-BE" dirty="0" smtClean="0"/>
          </a:p>
          <a:p>
            <a:r>
              <a:rPr lang="fr-BE" dirty="0" err="1" smtClean="0"/>
              <a:t>Meer</a:t>
            </a:r>
            <a:r>
              <a:rPr lang="fr-BE" dirty="0" smtClean="0"/>
              <a:t> focus op business en </a:t>
            </a:r>
            <a:r>
              <a:rPr lang="fr-BE" dirty="0" err="1" smtClean="0"/>
              <a:t>flexibiliteit</a:t>
            </a:r>
            <a:r>
              <a:rPr lang="fr-BE" dirty="0" smtClean="0"/>
              <a:t> om te </a:t>
            </a:r>
            <a:r>
              <a:rPr lang="fr-BE" dirty="0" err="1" smtClean="0"/>
              <a:t>doelen</a:t>
            </a:r>
            <a:r>
              <a:rPr lang="fr-BE" dirty="0" smtClean="0"/>
              <a:t> te </a:t>
            </a:r>
            <a:r>
              <a:rPr lang="fr-BE" dirty="0" err="1" smtClean="0"/>
              <a:t>realiseren</a:t>
            </a:r>
            <a:endParaRPr lang="nl-BE" dirty="0" smtClean="0"/>
          </a:p>
          <a:p>
            <a:pPr lvl="0"/>
            <a:r>
              <a:rPr lang="fr-BE" dirty="0" err="1" smtClean="0"/>
              <a:t>Groter</a:t>
            </a:r>
            <a:r>
              <a:rPr lang="fr-BE" dirty="0" smtClean="0"/>
              <a:t> </a:t>
            </a:r>
            <a:r>
              <a:rPr lang="fr-BE" dirty="0" err="1" smtClean="0"/>
              <a:t>gewicht</a:t>
            </a:r>
            <a:r>
              <a:rPr lang="fr-BE" dirty="0" smtClean="0"/>
              <a:t> </a:t>
            </a:r>
            <a:r>
              <a:rPr lang="fr-BE" dirty="0" err="1" smtClean="0"/>
              <a:t>ten</a:t>
            </a:r>
            <a:r>
              <a:rPr lang="fr-BE" dirty="0" smtClean="0"/>
              <a:t> </a:t>
            </a:r>
            <a:r>
              <a:rPr lang="fr-BE" dirty="0" err="1" smtClean="0"/>
              <a:t>opzichte</a:t>
            </a:r>
            <a:r>
              <a:rPr lang="fr-BE" dirty="0" smtClean="0"/>
              <a:t> van </a:t>
            </a:r>
            <a:r>
              <a:rPr lang="fr-BE" dirty="0" err="1" smtClean="0"/>
              <a:t>leveranciers</a:t>
            </a:r>
            <a:endParaRPr lang="fr-BE" dirty="0" smtClean="0"/>
          </a:p>
          <a:p>
            <a:r>
              <a:rPr lang="fr-BE" dirty="0" err="1" smtClean="0"/>
              <a:t>Mutualisatie</a:t>
            </a:r>
            <a:r>
              <a:rPr lang="fr-BE" dirty="0" smtClean="0"/>
              <a:t> van </a:t>
            </a:r>
            <a:r>
              <a:rPr lang="fr-BE" dirty="0" err="1" smtClean="0"/>
              <a:t>kennis</a:t>
            </a:r>
            <a:r>
              <a:rPr lang="fr-BE" dirty="0" smtClean="0"/>
              <a:t> en </a:t>
            </a:r>
            <a:r>
              <a:rPr lang="fr-BE" dirty="0" err="1" smtClean="0"/>
              <a:t>resources</a:t>
            </a:r>
            <a:endParaRPr lang="en-GB" dirty="0" smtClean="0"/>
          </a:p>
          <a:p>
            <a:pPr lvl="0"/>
            <a:r>
              <a:rPr lang="fr-BE" dirty="0" err="1" smtClean="0"/>
              <a:t>Technologische</a:t>
            </a:r>
            <a:r>
              <a:rPr lang="fr-BE" dirty="0" smtClean="0"/>
              <a:t> </a:t>
            </a:r>
            <a:r>
              <a:rPr lang="fr-BE" dirty="0" err="1" smtClean="0"/>
              <a:t>evolutie</a:t>
            </a:r>
            <a:r>
              <a:rPr lang="fr-BE" dirty="0" smtClean="0"/>
              <a:t> </a:t>
            </a:r>
            <a:r>
              <a:rPr lang="fr-BE" dirty="0" err="1" smtClean="0"/>
              <a:t>sneller</a:t>
            </a:r>
            <a:r>
              <a:rPr lang="fr-BE" dirty="0" smtClean="0"/>
              <a:t> </a:t>
            </a:r>
            <a:r>
              <a:rPr lang="fr-BE" dirty="0" err="1" smtClean="0"/>
              <a:t>beschikbaar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iedereen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7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73536" y="4013537"/>
            <a:ext cx="1540172" cy="2471399"/>
            <a:chOff x="395742" y="4221048"/>
            <a:chExt cx="1539629" cy="2471394"/>
          </a:xfrm>
        </p:grpSpPr>
        <p:pic>
          <p:nvPicPr>
            <p:cNvPr id="1230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42" y="4221048"/>
              <a:ext cx="933903" cy="93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" y="6178776"/>
              <a:ext cx="477951" cy="47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5358833"/>
              <a:ext cx="92075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25"/>
            <p:cNvSpPr txBox="1">
              <a:spLocks noChangeArrowheads="1"/>
            </p:cNvSpPr>
            <p:nvPr/>
          </p:nvSpPr>
          <p:spPr bwMode="auto">
            <a:xfrm>
              <a:off x="1170687" y="6261556"/>
              <a:ext cx="76468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 smtClean="0">
                  <a:latin typeface="Arial Black" pitchFamily="34" charset="0"/>
                </a:rPr>
                <a:t>Coming</a:t>
              </a:r>
              <a:endParaRPr lang="fr-BE" altLang="fr-FR" sz="1100" dirty="0">
                <a:latin typeface="Arial Black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>
                  <a:latin typeface="Arial Black" pitchFamily="34" charset="0"/>
                </a:rPr>
                <a:t>soon</a:t>
              </a:r>
              <a:endParaRPr lang="fr-BE" altLang="fr-FR" sz="1100" dirty="0">
                <a:latin typeface="Arial Blac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Containers</a:t>
            </a:r>
            <a:endParaRPr lang="fr-BE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altLang="fr-FR" dirty="0" smtClean="0"/>
              <a:t>Introduction to container </a:t>
            </a:r>
            <a:r>
              <a:rPr lang="fr-BE" altLang="fr-FR" dirty="0" err="1" smtClean="0"/>
              <a:t>technology</a:t>
            </a:r>
            <a:endParaRPr lang="fr-BE" altLang="fr-FR" dirty="0" smtClean="0"/>
          </a:p>
          <a:p>
            <a:endParaRPr lang="fr-BE" altLang="fr-FR" dirty="0" smtClean="0"/>
          </a:p>
          <a:p>
            <a:endParaRPr lang="fr-BE" altLang="fr-FR" dirty="0" smtClean="0"/>
          </a:p>
          <a:p>
            <a:endParaRPr lang="fr-BE" altLang="fr-FR" dirty="0" smtClean="0"/>
          </a:p>
          <a:p>
            <a:endParaRPr lang="fr-BE" altLang="fr-FR" sz="200" dirty="0" smtClean="0"/>
          </a:p>
          <a:p>
            <a:endParaRPr lang="fr-BE" altLang="fr-FR" dirty="0" smtClean="0"/>
          </a:p>
          <a:p>
            <a:pPr marL="0" indent="0">
              <a:buNone/>
            </a:pPr>
            <a:r>
              <a:rPr lang="fr-BE" altLang="fr-FR" dirty="0" err="1" smtClean="0"/>
              <a:t>Translated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into</a:t>
            </a:r>
            <a:r>
              <a:rPr lang="fr-BE" altLang="fr-FR" dirty="0" smtClean="0"/>
              <a:t> modern </a:t>
            </a:r>
            <a:r>
              <a:rPr lang="fr-BE" altLang="fr-FR" dirty="0" err="1" smtClean="0"/>
              <a:t>technology</a:t>
            </a:r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1700" y="6495604"/>
            <a:ext cx="750887" cy="365125"/>
          </a:xfrm>
        </p:spPr>
        <p:txBody>
          <a:bodyPr/>
          <a:lstStyle/>
          <a:p>
            <a:fld id="{A60A115A-5C25-4C4F-AB9A-53CF64EA9C2D}" type="slidenum">
              <a:rPr lang="nl-BE" smtClean="0">
                <a:solidFill>
                  <a:schemeClr val="tx1"/>
                </a:solidFill>
              </a:rPr>
              <a:pPr/>
              <a:t>62</a:t>
            </a:fld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04134" y="2050281"/>
            <a:ext cx="1077913" cy="1259562"/>
            <a:chOff x="685800" y="2425700"/>
            <a:chExt cx="1077913" cy="1259562"/>
          </a:xfrm>
        </p:grpSpPr>
        <p:pic>
          <p:nvPicPr>
            <p:cNvPr id="12324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25700"/>
              <a:ext cx="1077913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TextBox 25"/>
            <p:cNvSpPr txBox="1">
              <a:spLocks noChangeArrowheads="1"/>
            </p:cNvSpPr>
            <p:nvPr/>
          </p:nvSpPr>
          <p:spPr bwMode="auto">
            <a:xfrm>
              <a:off x="732698" y="3254375"/>
              <a:ext cx="9380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 smtClean="0">
                  <a:latin typeface="Arial Black" pitchFamily="34" charset="0"/>
                </a:rPr>
                <a:t>Individual</a:t>
              </a:r>
              <a:endParaRPr lang="fr-BE" altLang="fr-FR" sz="1100" dirty="0">
                <a:latin typeface="Arial Black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l-BE" altLang="fr-FR" sz="1100" dirty="0" smtClean="0">
                  <a:latin typeface="Arial Black" pitchFamily="34" charset="0"/>
                </a:rPr>
                <a:t>content</a:t>
              </a:r>
              <a:endParaRPr lang="fr-BE" altLang="fr-FR" sz="1100" dirty="0">
                <a:latin typeface="Arial Black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95475" y="1929631"/>
            <a:ext cx="3128963" cy="1379210"/>
            <a:chOff x="1885950" y="2203450"/>
            <a:chExt cx="3128963" cy="1379210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2800350" y="2203450"/>
              <a:ext cx="2214563" cy="1379210"/>
              <a:chOff x="2800350" y="2203450"/>
              <a:chExt cx="2214563" cy="1379210"/>
            </a:xfrm>
          </p:grpSpPr>
          <p:pic>
            <p:nvPicPr>
              <p:cNvPr id="12322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0350" y="2203450"/>
                <a:ext cx="2214563" cy="110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TextBox 33"/>
              <p:cNvSpPr txBox="1">
                <a:spLocks noChangeArrowheads="1"/>
              </p:cNvSpPr>
              <p:nvPr/>
            </p:nvSpPr>
            <p:spPr bwMode="auto">
              <a:xfrm>
                <a:off x="2838234" y="3321050"/>
                <a:ext cx="214674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 dirty="0" err="1" smtClean="0">
                    <a:latin typeface="Arial Black" pitchFamily="34" charset="0"/>
                  </a:rPr>
                  <a:t>Stored</a:t>
                </a:r>
                <a:r>
                  <a:rPr lang="fr-BE" altLang="fr-FR" sz="1100" dirty="0" smtClean="0">
                    <a:latin typeface="Arial Black" pitchFamily="34" charset="0"/>
                  </a:rPr>
                  <a:t> in an </a:t>
                </a:r>
                <a:r>
                  <a:rPr lang="fr-BE" altLang="fr-FR" sz="1100" dirty="0" err="1" smtClean="0">
                    <a:latin typeface="Arial Black" pitchFamily="34" charset="0"/>
                  </a:rPr>
                  <a:t>isolated</a:t>
                </a:r>
                <a:r>
                  <a:rPr lang="fr-BE" altLang="fr-FR" sz="1100" dirty="0" smtClean="0">
                    <a:latin typeface="Arial Black" pitchFamily="34" charset="0"/>
                  </a:rPr>
                  <a:t> </a:t>
                </a:r>
                <a:r>
                  <a:rPr lang="fr-BE" altLang="fr-FR" sz="1100" dirty="0" err="1" smtClean="0">
                    <a:latin typeface="Arial Black" pitchFamily="34" charset="0"/>
                  </a:rPr>
                  <a:t>way</a:t>
                </a:r>
                <a:endParaRPr lang="fr-BE" altLang="fr-FR" sz="1100" dirty="0">
                  <a:latin typeface="Arial Black" pitchFamily="34" charset="0"/>
                </a:endParaRP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1885950" y="2757488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24450" y="2058219"/>
            <a:ext cx="3667125" cy="1250622"/>
            <a:chOff x="5124450" y="2341563"/>
            <a:chExt cx="3667125" cy="1250622"/>
          </a:xfrm>
        </p:grpSpPr>
        <p:grpSp>
          <p:nvGrpSpPr>
            <p:cNvPr id="12315" name="Group 5"/>
            <p:cNvGrpSpPr>
              <a:grpSpLocks/>
            </p:cNvGrpSpPr>
            <p:nvPr/>
          </p:nvGrpSpPr>
          <p:grpSpPr bwMode="auto">
            <a:xfrm>
              <a:off x="6015038" y="2341563"/>
              <a:ext cx="2776537" cy="1250622"/>
              <a:chOff x="6015038" y="2341563"/>
              <a:chExt cx="2776537" cy="1250622"/>
            </a:xfrm>
          </p:grpSpPr>
          <p:pic>
            <p:nvPicPr>
              <p:cNvPr id="12317" name="Picture 1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5038" y="2341563"/>
                <a:ext cx="111125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8" name="Picture 2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063" y="2341563"/>
                <a:ext cx="1433512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TextBox 36"/>
              <p:cNvSpPr txBox="1">
                <a:spLocks noChangeArrowheads="1"/>
              </p:cNvSpPr>
              <p:nvPr/>
            </p:nvSpPr>
            <p:spPr bwMode="auto">
              <a:xfrm>
                <a:off x="6573512" y="3330575"/>
                <a:ext cx="184056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 dirty="0" smtClean="0">
                    <a:latin typeface="Arial Black" pitchFamily="34" charset="0"/>
                  </a:rPr>
                  <a:t>And </a:t>
                </a:r>
                <a:r>
                  <a:rPr lang="fr-BE" altLang="fr-FR" sz="1100" dirty="0" err="1" smtClean="0">
                    <a:latin typeface="Arial Black" pitchFamily="34" charset="0"/>
                  </a:rPr>
                  <a:t>easily</a:t>
                </a:r>
                <a:r>
                  <a:rPr lang="fr-BE" altLang="fr-FR" sz="1100" dirty="0" smtClean="0">
                    <a:latin typeface="Arial Black" pitchFamily="34" charset="0"/>
                  </a:rPr>
                  <a:t> </a:t>
                </a:r>
                <a:r>
                  <a:rPr lang="fr-BE" altLang="fr-FR" sz="1100" dirty="0" err="1" smtClean="0">
                    <a:latin typeface="Arial Black" pitchFamily="34" charset="0"/>
                  </a:rPr>
                  <a:t>removable</a:t>
                </a:r>
                <a:endParaRPr lang="fr-BE" altLang="fr-FR" sz="1100" dirty="0">
                  <a:latin typeface="Arial Black" pitchFamily="34" charset="0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5124450" y="2752725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0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013199"/>
            <a:ext cx="49847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073275" y="3997324"/>
            <a:ext cx="1671638" cy="2633662"/>
            <a:chOff x="1895475" y="4205288"/>
            <a:chExt cx="1671638" cy="2633662"/>
          </a:xfrm>
        </p:grpSpPr>
        <p:grpSp>
          <p:nvGrpSpPr>
            <p:cNvPr id="12309" name="Group 8"/>
            <p:cNvGrpSpPr>
              <a:grpSpLocks/>
            </p:cNvGrpSpPr>
            <p:nvPr/>
          </p:nvGrpSpPr>
          <p:grpSpPr bwMode="auto">
            <a:xfrm>
              <a:off x="2747963" y="4205288"/>
              <a:ext cx="819150" cy="2633662"/>
              <a:chOff x="2747963" y="4205288"/>
              <a:chExt cx="819150" cy="2633662"/>
            </a:xfrm>
          </p:grpSpPr>
          <p:pic>
            <p:nvPicPr>
              <p:cNvPr id="1231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313" y="6115050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2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725" y="5381625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963" y="4205288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0" name="Straight Connector 29"/>
              <p:cNvCxnSpPr>
                <a:stCxn id="12313" idx="2"/>
                <a:endCxn id="12312" idx="0"/>
              </p:cNvCxnSpPr>
              <p:nvPr/>
            </p:nvCxnSpPr>
            <p:spPr>
              <a:xfrm>
                <a:off x="3154363" y="4929188"/>
                <a:ext cx="4762" cy="45243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1895475" y="5338763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>
          <a:xfrm flipH="1">
            <a:off x="6488113" y="4411661"/>
            <a:ext cx="2087562" cy="1728788"/>
          </a:xfrm>
          <a:prstGeom prst="rightArrow">
            <a:avLst/>
          </a:prstGeom>
          <a:solidFill>
            <a:srgbClr val="3E6E5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Monitoring</a:t>
            </a:r>
          </a:p>
          <a:p>
            <a:pPr algn="ctr">
              <a:defRPr/>
            </a:pPr>
            <a:r>
              <a:rPr lang="fr-BE" dirty="0" smtClean="0"/>
              <a:t>Security</a:t>
            </a:r>
            <a:endParaRPr lang="fr-BE" b="1" dirty="0"/>
          </a:p>
          <a:p>
            <a:pPr algn="ctr">
              <a:defRPr/>
            </a:pPr>
            <a:r>
              <a:rPr lang="fr-BE" dirty="0" err="1"/>
              <a:t>Logging</a:t>
            </a:r>
            <a:endParaRPr lang="fr-BE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9125" y="3997324"/>
            <a:ext cx="1916113" cy="2625725"/>
            <a:chOff x="4251325" y="4205288"/>
            <a:chExt cx="1916113" cy="2625725"/>
          </a:xfrm>
        </p:grpSpPr>
        <p:pic>
          <p:nvPicPr>
            <p:cNvPr id="12307" name="Picture 5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4929188"/>
              <a:ext cx="18494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251325" y="4205288"/>
              <a:ext cx="1916113" cy="26257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4850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621064" y="1445396"/>
            <a:ext cx="3238096" cy="4513262"/>
          </a:xfrm>
          <a:prstGeom prst="rect">
            <a:avLst/>
          </a:prstGeom>
          <a:solidFill>
            <a:srgbClr val="3E6E5A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2" name="Rectangle 51"/>
          <p:cNvSpPr/>
          <p:nvPr/>
        </p:nvSpPr>
        <p:spPr>
          <a:xfrm>
            <a:off x="5850168" y="1578446"/>
            <a:ext cx="3000375" cy="4514850"/>
          </a:xfrm>
          <a:prstGeom prst="rect">
            <a:avLst/>
          </a:prstGeom>
          <a:solidFill>
            <a:srgbClr val="FF8989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21539" name="TextBox 52"/>
          <p:cNvSpPr txBox="1">
            <a:spLocks noChangeArrowheads="1"/>
          </p:cNvSpPr>
          <p:nvPr/>
        </p:nvSpPr>
        <p:spPr bwMode="auto">
          <a:xfrm>
            <a:off x="6291493" y="1656234"/>
            <a:ext cx="2227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err="1" smtClean="0">
                <a:latin typeface="Arial Black" pitchFamily="34" charset="0"/>
              </a:rPr>
              <a:t>Other</a:t>
            </a:r>
            <a:r>
              <a:rPr lang="fr-BE" altLang="fr-FR" sz="1100" dirty="0" smtClean="0">
                <a:latin typeface="Arial Black" pitchFamily="34" charset="0"/>
              </a:rPr>
              <a:t> </a:t>
            </a:r>
            <a:r>
              <a:rPr lang="fr-BE" altLang="fr-FR" sz="1100" dirty="0" err="1" smtClean="0">
                <a:latin typeface="Arial Black" pitchFamily="34" charset="0"/>
              </a:rPr>
              <a:t>sectors</a:t>
            </a:r>
            <a:endParaRPr lang="fr-BE" altLang="fr-FR" sz="1100" dirty="0">
              <a:latin typeface="Arial Black" pitchFamily="34" charset="0"/>
            </a:endParaRPr>
          </a:p>
        </p:txBody>
      </p:sp>
      <p:grpSp>
        <p:nvGrpSpPr>
          <p:cNvPr id="21506" name="Group 20"/>
          <p:cNvGrpSpPr>
            <a:grpSpLocks/>
          </p:cNvGrpSpPr>
          <p:nvPr/>
        </p:nvGrpSpPr>
        <p:grpSpPr bwMode="auto">
          <a:xfrm>
            <a:off x="466956" y="3453284"/>
            <a:ext cx="8328025" cy="669925"/>
            <a:chOff x="700088" y="5087058"/>
            <a:chExt cx="8328566" cy="670805"/>
          </a:xfrm>
        </p:grpSpPr>
        <p:sp>
          <p:nvSpPr>
            <p:cNvPr id="7" name="Rectangle 6"/>
            <p:cNvSpPr/>
            <p:nvPr/>
          </p:nvSpPr>
          <p:spPr>
            <a:xfrm>
              <a:off x="700088" y="5087058"/>
              <a:ext cx="8328566" cy="67080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215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88440" y="4146601"/>
              <a:ext cx="498475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Containers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037" y="6565577"/>
            <a:ext cx="481012" cy="215900"/>
          </a:xfrm>
        </p:spPr>
        <p:txBody>
          <a:bodyPr/>
          <a:lstStyle/>
          <a:p>
            <a:fld id="{BA1042FB-A2AA-4A53-B0A8-C8D8A9D05D90}" type="slidenum">
              <a:rPr lang="en-US" smtClean="0">
                <a:solidFill>
                  <a:schemeClr val="tx1"/>
                </a:solidFill>
              </a:rPr>
              <a:pPr/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8" y="2796059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18" y="2796059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31" y="2796059"/>
            <a:ext cx="812800" cy="723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81" y="2796059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5870267" y="2266627"/>
            <a:ext cx="8996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1</a:t>
            </a:r>
            <a:endParaRPr lang="fr-BE" altLang="fr-FR" sz="1100" dirty="0">
              <a:latin typeface="Arial Black" pitchFamily="34" charset="0"/>
            </a:endParaRPr>
          </a:p>
        </p:txBody>
      </p:sp>
      <p:grpSp>
        <p:nvGrpSpPr>
          <p:cNvPr id="21520" name="Group 23"/>
          <p:cNvGrpSpPr>
            <a:grpSpLocks/>
          </p:cNvGrpSpPr>
          <p:nvPr/>
        </p:nvGrpSpPr>
        <p:grpSpPr bwMode="auto">
          <a:xfrm>
            <a:off x="466956" y="4489921"/>
            <a:ext cx="8328025" cy="676275"/>
            <a:chOff x="654992" y="4823937"/>
            <a:chExt cx="8328566" cy="677144"/>
          </a:xfrm>
        </p:grpSpPr>
        <p:sp>
          <p:nvSpPr>
            <p:cNvPr id="22" name="Rectangle 21"/>
            <p:cNvSpPr/>
            <p:nvPr/>
          </p:nvSpPr>
          <p:spPr>
            <a:xfrm>
              <a:off x="654992" y="4823937"/>
              <a:ext cx="8328566" cy="67714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21542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22" y="4849307"/>
              <a:ext cx="1155733" cy="65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1" y="2796059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4" name="TextBox 30"/>
          <p:cNvSpPr txBox="1">
            <a:spLocks noChangeArrowheads="1"/>
          </p:cNvSpPr>
          <p:nvPr/>
        </p:nvSpPr>
        <p:spPr bwMode="auto">
          <a:xfrm>
            <a:off x="6798161" y="2266627"/>
            <a:ext cx="8996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2</a:t>
            </a:r>
            <a:endParaRPr lang="fr-BE" altLang="fr-FR" sz="1100" dirty="0">
              <a:latin typeface="Arial Black" pitchFamily="34" charset="0"/>
            </a:endParaRPr>
          </a:p>
        </p:txBody>
      </p:sp>
      <p:pic>
        <p:nvPicPr>
          <p:cNvPr id="215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43" y="2796059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6" name="TextBox 32"/>
          <p:cNvSpPr txBox="1">
            <a:spLocks noChangeArrowheads="1"/>
          </p:cNvSpPr>
          <p:nvPr/>
        </p:nvSpPr>
        <p:spPr bwMode="auto">
          <a:xfrm>
            <a:off x="7789446" y="2266627"/>
            <a:ext cx="9220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N</a:t>
            </a:r>
            <a:endParaRPr lang="fr-BE" altLang="fr-FR" sz="1100" dirty="0">
              <a:latin typeface="Arial Black" pitchFamily="34" charset="0"/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42306" y="4147021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5" name="Flowchart: Magnetic Disk 34"/>
          <p:cNvSpPr/>
          <p:nvPr/>
        </p:nvSpPr>
        <p:spPr>
          <a:xfrm>
            <a:off x="1766243" y="4147021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6" name="Flowchart: Magnetic Disk 35"/>
          <p:cNvSpPr/>
          <p:nvPr/>
        </p:nvSpPr>
        <p:spPr>
          <a:xfrm>
            <a:off x="5991456" y="5347171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7" name="Flowchart: Magnetic Disk 36"/>
          <p:cNvSpPr/>
          <p:nvPr/>
        </p:nvSpPr>
        <p:spPr>
          <a:xfrm>
            <a:off x="6939193" y="5347171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8" name="Flowchart: Magnetic Disk 37"/>
          <p:cNvSpPr/>
          <p:nvPr/>
        </p:nvSpPr>
        <p:spPr>
          <a:xfrm>
            <a:off x="7937731" y="5347171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048818" y="2040409"/>
            <a:ext cx="0" cy="163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7" name="TextBox 50"/>
          <p:cNvSpPr txBox="1">
            <a:spLocks noChangeArrowheads="1"/>
          </p:cNvSpPr>
          <p:nvPr/>
        </p:nvSpPr>
        <p:spPr bwMode="auto">
          <a:xfrm>
            <a:off x="1126481" y="1634009"/>
            <a:ext cx="2227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Public </a:t>
            </a:r>
            <a:r>
              <a:rPr lang="fr-BE" altLang="fr-FR" sz="1100" dirty="0" err="1" smtClean="0">
                <a:latin typeface="Arial Black" pitchFamily="34" charset="0"/>
              </a:rPr>
              <a:t>sector</a:t>
            </a:r>
            <a:r>
              <a:rPr lang="fr-BE" altLang="fr-FR" sz="1100" dirty="0" smtClean="0">
                <a:latin typeface="Arial Black" pitchFamily="34" charset="0"/>
              </a:rPr>
              <a:t> </a:t>
            </a:r>
            <a:r>
              <a:rPr lang="fr-BE" altLang="fr-FR" sz="1100" dirty="0" err="1" smtClean="0">
                <a:latin typeface="Arial Black" pitchFamily="34" charset="0"/>
              </a:rPr>
              <a:t>ecosystem</a:t>
            </a:r>
            <a:endParaRPr lang="fr-BE" altLang="fr-FR" sz="1100" dirty="0">
              <a:latin typeface="Arial Black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2510781" y="3146896"/>
            <a:ext cx="2794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720122" y="4358386"/>
            <a:ext cx="1086983" cy="946027"/>
            <a:chOff x="6782780" y="3149672"/>
            <a:chExt cx="928742" cy="928742"/>
          </a:xfrm>
        </p:grpSpPr>
        <p:pic>
          <p:nvPicPr>
            <p:cNvPr id="43" name="Picture 42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249" y="3403305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2772545" y="2331865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>
                <a:latin typeface="Arial Black" pitchFamily="34" charset="0"/>
              </a:rPr>
              <a:t>Application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nl-BE" altLang="fr-FR" sz="1000" dirty="0">
                <a:latin typeface="Arial Black" pitchFamily="34" charset="0"/>
              </a:rPr>
              <a:t>N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675489" y="2331865"/>
            <a:ext cx="981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 smtClean="0">
                <a:latin typeface="Arial Black" pitchFamily="34" charset="0"/>
              </a:rPr>
              <a:t>Application</a:t>
            </a:r>
          </a:p>
          <a:p>
            <a:pPr algn="ctr" eaLnBrk="1" hangingPunct="1"/>
            <a:r>
              <a:rPr lang="fr-BE" altLang="fr-FR" sz="1000" dirty="0" smtClean="0">
                <a:latin typeface="Arial Black" pitchFamily="34" charset="0"/>
              </a:rPr>
              <a:t>1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1554727" y="2331865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>
                <a:latin typeface="Arial Black" pitchFamily="34" charset="0"/>
              </a:rPr>
              <a:t>Application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nl-BE" altLang="fr-FR" sz="1000" dirty="0">
                <a:latin typeface="Arial Black" pitchFamily="34" charset="0"/>
              </a:rPr>
              <a:t>2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783613" y="4390921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/>
              <a:t>Technological</a:t>
            </a:r>
            <a:endParaRPr lang="nl-BE" sz="1600" dirty="0" smtClean="0"/>
          </a:p>
          <a:p>
            <a:pPr algn="ctr"/>
            <a:r>
              <a:rPr lang="nl-BE" sz="1600" dirty="0" smtClean="0"/>
              <a:t>cooperation</a:t>
            </a:r>
            <a:endParaRPr lang="fr-BE" sz="1600" dirty="0"/>
          </a:p>
        </p:txBody>
      </p:sp>
      <p:sp>
        <p:nvSpPr>
          <p:cNvPr id="55" name="Left-Right Arrow 54"/>
          <p:cNvSpPr/>
          <p:nvPr/>
        </p:nvSpPr>
        <p:spPr>
          <a:xfrm>
            <a:off x="3783613" y="3146896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Platform cooperation</a:t>
            </a:r>
            <a:endParaRPr lang="fr-BE" sz="1600" dirty="0"/>
          </a:p>
        </p:txBody>
      </p:sp>
      <p:sp>
        <p:nvSpPr>
          <p:cNvPr id="56" name="Left-Right Arrow 55"/>
          <p:cNvSpPr/>
          <p:nvPr/>
        </p:nvSpPr>
        <p:spPr>
          <a:xfrm>
            <a:off x="3779912" y="1900785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/>
              <a:t>Sharing</a:t>
            </a:r>
            <a:r>
              <a:rPr lang="nl-BE" sz="1600" dirty="0" smtClean="0"/>
              <a:t> </a:t>
            </a:r>
            <a:r>
              <a:rPr lang="nl-BE" sz="1600" dirty="0" err="1" smtClean="0"/>
              <a:t>components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3876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859"/>
            <a:ext cx="8496944" cy="556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12314" y="6504385"/>
            <a:ext cx="825977" cy="34490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40AB-6939-4937-A918-1D15FF1C7CE3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3067" y="5989874"/>
            <a:ext cx="372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www.gcloud.belgium.be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-230634"/>
            <a:ext cx="2793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website</a:t>
            </a:r>
            <a:endParaRPr kumimoji="0" lang="en-US" sz="5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2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eBox burger </a:t>
            </a:r>
            <a:endParaRPr lang="en-US" altLang="en-US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 smtClean="0"/>
              <a:t>Elektronische brievenbus waarin de burger op een geïntegreerde manier officiële documenten kan ontvangen</a:t>
            </a:r>
            <a:r>
              <a:rPr lang="fr-FR" altLang="en-US" dirty="0" smtClean="0"/>
              <a:t> 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De tool is zo ontworpen dat de burger</a:t>
            </a:r>
          </a:p>
          <a:p>
            <a:pPr lvl="1"/>
            <a:r>
              <a:rPr lang="nl-BE" altLang="en-US" dirty="0" smtClean="0"/>
              <a:t>zich eenmalig aanmeldt (single </a:t>
            </a:r>
            <a:r>
              <a:rPr lang="nl-BE" altLang="en-US" dirty="0" err="1" smtClean="0"/>
              <a:t>sign</a:t>
            </a:r>
            <a:r>
              <a:rPr lang="nl-BE" altLang="en-US" dirty="0" smtClean="0"/>
              <a:t> on)</a:t>
            </a:r>
          </a:p>
          <a:p>
            <a:pPr lvl="1"/>
            <a:r>
              <a:rPr lang="nl-BE" altLang="en-US" dirty="0" smtClean="0"/>
              <a:t>en daarna via zijn PC/tablet/smartphone toegang heeft tot </a:t>
            </a:r>
          </a:p>
          <a:p>
            <a:pPr lvl="2"/>
            <a:r>
              <a:rPr lang="nl-BE" altLang="en-US" dirty="0" smtClean="0"/>
              <a:t>de documenten die voor hem zijn bestemd, ongeacht waar deze documenten opgeslagen zijn, via de interface van zijn keuze </a:t>
            </a:r>
          </a:p>
          <a:p>
            <a:pPr lvl="2"/>
            <a:r>
              <a:rPr lang="nl-BE" altLang="en-US" dirty="0" smtClean="0"/>
              <a:t>elektronische transacties via </a:t>
            </a:r>
            <a:r>
              <a:rPr lang="nl-BE" altLang="en-US" dirty="0" err="1" smtClean="0"/>
              <a:t>webtoepassingen</a:t>
            </a:r>
            <a:r>
              <a:rPr lang="nl-BE" altLang="en-US" dirty="0" smtClean="0"/>
              <a:t> of apps </a:t>
            </a:r>
          </a:p>
          <a:p>
            <a:pPr lvl="2"/>
            <a:endParaRPr lang="nl-BE" altLang="en-US" dirty="0" smtClean="0"/>
          </a:p>
          <a:p>
            <a:r>
              <a:rPr lang="nl-BE" altLang="en-US" dirty="0" smtClean="0"/>
              <a:t>Zelfde architectuur en technologie als </a:t>
            </a:r>
            <a:r>
              <a:rPr lang="nl-BE" altLang="en-US" dirty="0" err="1" smtClean="0"/>
              <a:t>eBox</a:t>
            </a:r>
            <a:r>
              <a:rPr lang="nl-BE" altLang="en-US" dirty="0" smtClean="0"/>
              <a:t> ondernemingen</a:t>
            </a:r>
          </a:p>
          <a:p>
            <a:endParaRPr lang="fr-BE" altLang="en-US" dirty="0" smtClean="0"/>
          </a:p>
          <a:p>
            <a:r>
              <a:rPr lang="fr-BE" altLang="en-US" dirty="0" err="1" smtClean="0"/>
              <a:t>Nood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aan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bevordering</a:t>
            </a:r>
            <a:r>
              <a:rPr lang="fr-BE" altLang="en-US" dirty="0" smtClean="0"/>
              <a:t> van </a:t>
            </a:r>
            <a:r>
              <a:rPr lang="fr-BE" altLang="en-US" dirty="0" err="1" smtClean="0"/>
              <a:t>gebruik</a:t>
            </a:r>
            <a:r>
              <a:rPr lang="fr-BE" altLang="en-US" dirty="0" smtClean="0"/>
              <a:t> van </a:t>
            </a:r>
            <a:r>
              <a:rPr lang="fr-BE" altLang="en-US" dirty="0" err="1" smtClean="0"/>
              <a:t>eBox</a:t>
            </a:r>
            <a:r>
              <a:rPr lang="fr-BE" altLang="en-US" dirty="0" smtClean="0"/>
              <a:t> burger</a:t>
            </a:r>
            <a:endParaRPr lang="fr-FR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B870603-FE73-4830-971F-F1A758636EE3}" type="slidenum">
              <a:rPr lang="en-GB" noProof="0" smtClean="0"/>
              <a:pPr lvl="0"/>
              <a:t>65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11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22114"/>
          </a:xfrm>
        </p:spPr>
        <p:txBody>
          <a:bodyPr>
            <a:normAutofit/>
          </a:bodyPr>
          <a:lstStyle/>
          <a:p>
            <a:r>
              <a:rPr lang="fr-BE" altLang="en-US" dirty="0" err="1"/>
              <a:t>G</a:t>
            </a:r>
            <a:r>
              <a:rPr lang="fr-BE" altLang="en-US" dirty="0" err="1" smtClean="0"/>
              <a:t>ebruik</a:t>
            </a:r>
            <a:r>
              <a:rPr lang="fr-BE" altLang="en-US" dirty="0" smtClean="0"/>
              <a:t> eBox burger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10754"/>
            <a:ext cx="8784976" cy="47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/>
              <a:t>eBox</a:t>
            </a:r>
            <a:r>
              <a:rPr lang="fr-BE" altLang="en-US" dirty="0"/>
              <a:t> burger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</a:t>
            </a:r>
            <a:r>
              <a:rPr lang="nl-NL" dirty="0" smtClean="0"/>
              <a:t>oordelen </a:t>
            </a:r>
            <a:r>
              <a:rPr lang="nl-NL" dirty="0"/>
              <a:t>voor de burger </a:t>
            </a:r>
          </a:p>
          <a:p>
            <a:pPr lvl="1"/>
            <a:r>
              <a:rPr lang="nl-NL" dirty="0"/>
              <a:t>1 </a:t>
            </a:r>
            <a:r>
              <a:rPr lang="nl-NL" dirty="0" smtClean="0"/>
              <a:t>enkele plaats</a:t>
            </a:r>
            <a:endParaRPr lang="nl-NL" dirty="0"/>
          </a:p>
          <a:p>
            <a:pPr lvl="1"/>
            <a:r>
              <a:rPr lang="nl-NL" dirty="0" smtClean="0"/>
              <a:t>documenten </a:t>
            </a:r>
            <a:r>
              <a:rPr lang="nl-NL" dirty="0"/>
              <a:t>zijn steeds </a:t>
            </a:r>
            <a:r>
              <a:rPr lang="nl-NL" dirty="0" smtClean="0"/>
              <a:t>24/7 beschikbaar</a:t>
            </a:r>
            <a:endParaRPr lang="nl-NL" dirty="0"/>
          </a:p>
          <a:p>
            <a:pPr lvl="1"/>
            <a:r>
              <a:rPr lang="nl-NL" dirty="0"/>
              <a:t>b</a:t>
            </a:r>
            <a:r>
              <a:rPr lang="nl-NL" dirty="0" smtClean="0"/>
              <a:t>eschikbaar via een internetverbinding</a:t>
            </a:r>
            <a:endParaRPr lang="nl-NL" dirty="0"/>
          </a:p>
          <a:p>
            <a:pPr lvl="1"/>
            <a:r>
              <a:rPr lang="nl-NL" dirty="0"/>
              <a:t>100% </a:t>
            </a:r>
            <a:r>
              <a:rPr lang="nl-NL" dirty="0" smtClean="0"/>
              <a:t>veilig, </a:t>
            </a:r>
            <a:r>
              <a:rPr lang="nl-NL" dirty="0" err="1" smtClean="0"/>
              <a:t>eco</a:t>
            </a:r>
            <a:r>
              <a:rPr lang="nl-NL" dirty="0" smtClean="0"/>
              <a:t>-verantwoord en gratis</a:t>
            </a:r>
          </a:p>
          <a:p>
            <a:r>
              <a:rPr lang="nl-NL" dirty="0"/>
              <a:t>V</a:t>
            </a:r>
            <a:r>
              <a:rPr lang="nl-NL" dirty="0" smtClean="0"/>
              <a:t>oordelen </a:t>
            </a:r>
            <a:r>
              <a:rPr lang="nl-NL" dirty="0"/>
              <a:t>voor de </a:t>
            </a:r>
            <a:r>
              <a:rPr lang="nl-NL" dirty="0" smtClean="0"/>
              <a:t>verzenders</a:t>
            </a:r>
            <a:endParaRPr lang="nl-NL" dirty="0"/>
          </a:p>
          <a:p>
            <a:pPr lvl="1"/>
            <a:r>
              <a:rPr lang="nl-NL" dirty="0"/>
              <a:t>beveiligde verzending</a:t>
            </a:r>
          </a:p>
          <a:p>
            <a:pPr lvl="1"/>
            <a:r>
              <a:rPr lang="nl-NL" dirty="0"/>
              <a:t>snel </a:t>
            </a:r>
            <a:r>
              <a:rPr lang="nl-NL" dirty="0" smtClean="0"/>
              <a:t>verstuurd </a:t>
            </a:r>
            <a:r>
              <a:rPr lang="nl-NL" dirty="0"/>
              <a:t>en in fine sneller behandeld</a:t>
            </a:r>
          </a:p>
          <a:p>
            <a:pPr lvl="1"/>
            <a:r>
              <a:rPr lang="nl-NL" dirty="0"/>
              <a:t>identiteit van de instelling afzender staat duidelijk vermeld op de overgemaakte documenten</a:t>
            </a:r>
          </a:p>
          <a:p>
            <a:pPr lvl="1"/>
            <a:r>
              <a:rPr lang="nl-NL" dirty="0" smtClean="0"/>
              <a:t>kostenbesparend</a:t>
            </a:r>
            <a:r>
              <a:rPr lang="nl-NL" dirty="0"/>
              <a:t>, minder afdrukken, minder papieren verzendingen en minder frankeerkosten </a:t>
            </a:r>
          </a:p>
          <a:p>
            <a:pPr lvl="1"/>
            <a:r>
              <a:rPr lang="nl-NL" dirty="0"/>
              <a:t>gemakkelijk </a:t>
            </a:r>
            <a:r>
              <a:rPr lang="nl-NL" dirty="0" err="1"/>
              <a:t>integreerbaar</a:t>
            </a:r>
            <a:endParaRPr lang="nl-NL" dirty="0"/>
          </a:p>
          <a:p>
            <a:pPr lvl="1"/>
            <a:r>
              <a:rPr lang="nl-NL" dirty="0" smtClean="0"/>
              <a:t>dankzij het verzendbewijssysteem kan </a:t>
            </a:r>
            <a:r>
              <a:rPr lang="nl-NL" dirty="0"/>
              <a:t>de instelling een </a:t>
            </a:r>
            <a:r>
              <a:rPr lang="nl-NL" dirty="0" err="1"/>
              <a:t>logging</a:t>
            </a:r>
            <a:r>
              <a:rPr lang="nl-NL" dirty="0"/>
              <a:t> van elke verzending bijhouden</a:t>
            </a:r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EDDD6-2727-439E-A96F-E9FD4CA7737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n-US" dirty="0" err="1" smtClean="0"/>
              <a:t>eBox</a:t>
            </a:r>
            <a:r>
              <a:rPr lang="fr-BE" altLang="en-US" dirty="0" smtClean="0"/>
              <a:t> burger </a:t>
            </a:r>
            <a:endParaRPr lang="en-US" alt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</a:t>
            </a:r>
            <a:r>
              <a:rPr lang="nl-BE" dirty="0" smtClean="0"/>
              <a:t>erwachtingen</a:t>
            </a:r>
            <a:endParaRPr lang="en-US" dirty="0"/>
          </a:p>
          <a:p>
            <a:pPr lvl="1"/>
            <a:r>
              <a:rPr lang="nl-BE" dirty="0" smtClean="0"/>
              <a:t>toename </a:t>
            </a:r>
            <a:r>
              <a:rPr lang="nl-BE" dirty="0"/>
              <a:t>van het gebruik van de </a:t>
            </a:r>
            <a:r>
              <a:rPr lang="nl-BE" dirty="0" err="1"/>
              <a:t>eBox</a:t>
            </a:r>
            <a:r>
              <a:rPr lang="nl-BE" dirty="0"/>
              <a:t> zowel wat de verzenders als de ontvangers van elektronische documenten betreft</a:t>
            </a:r>
            <a:endParaRPr lang="en-US" dirty="0"/>
          </a:p>
          <a:p>
            <a:pPr lvl="1"/>
            <a:r>
              <a:rPr lang="nl-BE" dirty="0" smtClean="0"/>
              <a:t>massale </a:t>
            </a:r>
            <a:r>
              <a:rPr lang="nl-BE" dirty="0"/>
              <a:t>toename van het aantal geraadpleegde elektronische </a:t>
            </a:r>
            <a:r>
              <a:rPr lang="nl-BE" dirty="0" smtClean="0"/>
              <a:t>documenten</a:t>
            </a:r>
          </a:p>
          <a:p>
            <a:pPr lvl="1"/>
            <a:endParaRPr lang="en-US" sz="400" dirty="0"/>
          </a:p>
          <a:p>
            <a:r>
              <a:rPr lang="nl-BE" dirty="0"/>
              <a:t>V</a:t>
            </a:r>
            <a:r>
              <a:rPr lang="nl-BE" dirty="0" smtClean="0"/>
              <a:t>isie </a:t>
            </a:r>
            <a:r>
              <a:rPr lang="nl-BE" dirty="0"/>
              <a:t>van de KSZ in samenwerking met </a:t>
            </a:r>
            <a:r>
              <a:rPr lang="nl-BE" dirty="0" smtClean="0"/>
              <a:t>BOSA </a:t>
            </a:r>
            <a:r>
              <a:rPr lang="nl-BE" dirty="0"/>
              <a:t>en in overleg met de bestaande privé-initiatieven </a:t>
            </a:r>
            <a:endParaRPr lang="en-US" dirty="0"/>
          </a:p>
          <a:p>
            <a:pPr lvl="1"/>
            <a:r>
              <a:rPr lang="nl-BE" dirty="0" smtClean="0"/>
              <a:t>evolutie </a:t>
            </a:r>
            <a:r>
              <a:rPr lang="nl-BE" dirty="0"/>
              <a:t>naar een </a:t>
            </a:r>
            <a:r>
              <a:rPr lang="nl-BE" dirty="0" err="1"/>
              <a:t>federated</a:t>
            </a:r>
            <a:r>
              <a:rPr lang="nl-BE" dirty="0"/>
              <a:t> ICT </a:t>
            </a:r>
            <a:r>
              <a:rPr lang="nl-BE" dirty="0" err="1"/>
              <a:t>architecture</a:t>
            </a:r>
            <a:endParaRPr lang="en-US" dirty="0"/>
          </a:p>
          <a:p>
            <a:pPr lvl="1"/>
            <a:r>
              <a:rPr lang="nl-BE" dirty="0" smtClean="0"/>
              <a:t>een </a:t>
            </a:r>
            <a:r>
              <a:rPr lang="nl-BE" dirty="0"/>
              <a:t>unieke toegangspoort gekozen door de burger</a:t>
            </a:r>
            <a:endParaRPr lang="en-US" dirty="0"/>
          </a:p>
          <a:p>
            <a:pPr lvl="1"/>
            <a:r>
              <a:rPr lang="nl-BE" dirty="0" smtClean="0"/>
              <a:t>unieke </a:t>
            </a:r>
            <a:r>
              <a:rPr lang="nl-BE" dirty="0"/>
              <a:t>identificatie (single </a:t>
            </a:r>
            <a:r>
              <a:rPr lang="nl-BE" dirty="0" err="1"/>
              <a:t>sign</a:t>
            </a:r>
            <a:r>
              <a:rPr lang="nl-BE" dirty="0"/>
              <a:t>-on)</a:t>
            </a:r>
            <a:endParaRPr lang="en-US" dirty="0"/>
          </a:p>
          <a:p>
            <a:pPr lvl="1"/>
            <a:r>
              <a:rPr lang="nl-BE" dirty="0" smtClean="0"/>
              <a:t>maximum </a:t>
            </a:r>
            <a:r>
              <a:rPr lang="nl-BE" dirty="0"/>
              <a:t>aantal functionaliteiten</a:t>
            </a:r>
            <a:endParaRPr lang="en-US" dirty="0"/>
          </a:p>
          <a:p>
            <a:pPr lvl="1"/>
            <a:r>
              <a:rPr lang="nl-BE" dirty="0" smtClean="0"/>
              <a:t>maximum </a:t>
            </a:r>
            <a:r>
              <a:rPr lang="nl-BE" dirty="0"/>
              <a:t>aantal elektronisch raadpleegbare documenten</a:t>
            </a:r>
            <a:endParaRPr lang="en-US" dirty="0"/>
          </a:p>
          <a:p>
            <a:pPr marL="0" indent="0">
              <a:buNone/>
            </a:pPr>
            <a:endParaRPr lang="fr-FR" sz="110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CAA0B-3D42-4270-9815-7C6187B9A8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4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dirty="0" smtClean="0"/>
              <a:t>Automatische toekenning van rechten</a:t>
            </a:r>
            <a:endParaRPr lang="fr-BE" alt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/>
          </a:bodyPr>
          <a:lstStyle/>
          <a:p>
            <a:r>
              <a:rPr lang="nl-BE" altLang="en-US" dirty="0" smtClean="0"/>
              <a:t>Belang: vermijden van non-take up</a:t>
            </a:r>
          </a:p>
          <a:p>
            <a:pPr lvl="1"/>
            <a:r>
              <a:rPr lang="fr-BE" altLang="en-US" dirty="0" err="1"/>
              <a:t>i</a:t>
            </a:r>
            <a:r>
              <a:rPr lang="fr-BE" altLang="en-US" dirty="0" err="1" smtClean="0"/>
              <a:t>ntransparantie</a:t>
            </a:r>
            <a:r>
              <a:rPr lang="fr-BE" altLang="en-US" dirty="0" smtClean="0"/>
              <a:t>: </a:t>
            </a:r>
            <a:r>
              <a:rPr lang="fr-BE" altLang="en-US" dirty="0" err="1" smtClean="0"/>
              <a:t>mensen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zijn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weinig</a:t>
            </a:r>
            <a:r>
              <a:rPr lang="fr-BE" altLang="en-US" dirty="0" smtClean="0"/>
              <a:t> of niet op de </a:t>
            </a:r>
            <a:r>
              <a:rPr lang="fr-BE" altLang="en-US" dirty="0" err="1" smtClean="0"/>
              <a:t>hoogte</a:t>
            </a:r>
            <a:r>
              <a:rPr lang="fr-BE" altLang="en-US" dirty="0" smtClean="0"/>
              <a:t> van hun </a:t>
            </a:r>
            <a:r>
              <a:rPr lang="fr-BE" altLang="en-US" dirty="0" err="1" smtClean="0"/>
              <a:t>rechten</a:t>
            </a:r>
            <a:r>
              <a:rPr lang="fr-BE" altLang="en-US" dirty="0" smtClean="0"/>
              <a:t> </a:t>
            </a:r>
          </a:p>
          <a:p>
            <a:pPr lvl="1"/>
            <a:r>
              <a:rPr lang="fr-BE" altLang="en-US" dirty="0" err="1" smtClean="0"/>
              <a:t>Mattheüseffect</a:t>
            </a:r>
            <a:r>
              <a:rPr lang="fr-BE" altLang="en-US" dirty="0" smtClean="0"/>
              <a:t>: </a:t>
            </a:r>
            <a:r>
              <a:rPr lang="fr-BE" altLang="en-US" dirty="0" err="1" smtClean="0"/>
              <a:t>rechten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komen</a:t>
            </a:r>
            <a:r>
              <a:rPr lang="fr-BE" altLang="en-US" dirty="0" smtClean="0"/>
              <a:t> niet </a:t>
            </a:r>
            <a:r>
              <a:rPr lang="fr-BE" altLang="en-US" dirty="0" err="1" smtClean="0"/>
              <a:t>bij</a:t>
            </a:r>
            <a:r>
              <a:rPr lang="fr-BE" altLang="en-US" dirty="0" smtClean="0"/>
              <a:t> de </a:t>
            </a:r>
            <a:r>
              <a:rPr lang="fr-BE" altLang="en-US" dirty="0" err="1" smtClean="0"/>
              <a:t>beoogde</a:t>
            </a:r>
            <a:r>
              <a:rPr lang="fr-BE" altLang="en-US" dirty="0" smtClean="0"/>
              <a:t> (</a:t>
            </a:r>
            <a:r>
              <a:rPr lang="fr-BE" altLang="en-US" dirty="0" err="1" smtClean="0"/>
              <a:t>kwetsbare</a:t>
            </a:r>
            <a:r>
              <a:rPr lang="fr-BE" altLang="en-US" dirty="0" smtClean="0"/>
              <a:t>) </a:t>
            </a:r>
            <a:r>
              <a:rPr lang="fr-BE" altLang="en-US" dirty="0" err="1" smtClean="0"/>
              <a:t>doelgroep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terecht</a:t>
            </a:r>
            <a:endParaRPr lang="fr-BE" altLang="en-US" dirty="0" smtClean="0"/>
          </a:p>
          <a:p>
            <a:pPr lvl="1"/>
            <a:r>
              <a:rPr lang="fr-BE" altLang="en-US" dirty="0" err="1" smtClean="0"/>
              <a:t>drempel</a:t>
            </a:r>
            <a:r>
              <a:rPr lang="fr-BE" altLang="en-US" dirty="0" smtClean="0"/>
              <a:t>: de </a:t>
            </a:r>
            <a:r>
              <a:rPr lang="fr-BE" altLang="en-US" dirty="0" err="1" smtClean="0"/>
              <a:t>aanvraag</a:t>
            </a:r>
            <a:r>
              <a:rPr lang="fr-BE" altLang="en-US" dirty="0" smtClean="0"/>
              <a:t>- en </a:t>
            </a:r>
            <a:r>
              <a:rPr lang="fr-BE" altLang="en-US" dirty="0" err="1" smtClean="0"/>
              <a:t>toekenningsprocedure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voor</a:t>
            </a:r>
            <a:r>
              <a:rPr lang="fr-BE" altLang="en-US" dirty="0" smtClean="0"/>
              <a:t> sociale </a:t>
            </a:r>
            <a:r>
              <a:rPr lang="fr-BE" altLang="en-US" dirty="0" err="1" smtClean="0"/>
              <a:t>rechten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is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vaak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omslachtig</a:t>
            </a:r>
            <a:r>
              <a:rPr lang="fr-BE" altLang="en-US" dirty="0" smtClean="0"/>
              <a:t> en </a:t>
            </a:r>
            <a:r>
              <a:rPr lang="fr-BE" altLang="en-US" dirty="0" err="1" smtClean="0"/>
              <a:t>tijdsintensief</a:t>
            </a:r>
            <a:endParaRPr lang="fr-BE" altLang="en-US" dirty="0" smtClean="0"/>
          </a:p>
          <a:p>
            <a:pPr lvl="1"/>
            <a:r>
              <a:rPr lang="fr-BE" altLang="en-US" dirty="0" err="1" smtClean="0"/>
              <a:t>ineffectiviteit</a:t>
            </a:r>
            <a:r>
              <a:rPr lang="fr-BE" altLang="en-US" dirty="0" smtClean="0"/>
              <a:t>: sociale </a:t>
            </a:r>
            <a:r>
              <a:rPr lang="fr-BE" altLang="en-US" dirty="0" err="1" smtClean="0"/>
              <a:t>maatregelen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bereiken</a:t>
            </a:r>
            <a:r>
              <a:rPr lang="fr-BE" altLang="en-US" dirty="0" smtClean="0"/>
              <a:t> hun </a:t>
            </a:r>
            <a:r>
              <a:rPr lang="fr-BE" altLang="en-US" dirty="0" err="1" smtClean="0"/>
              <a:t>doel</a:t>
            </a:r>
            <a:r>
              <a:rPr lang="fr-BE" altLang="en-US" dirty="0" smtClean="0"/>
              <a:t> niet</a:t>
            </a:r>
          </a:p>
          <a:p>
            <a:pPr lvl="1"/>
            <a:r>
              <a:rPr lang="fr-BE" altLang="en-US" dirty="0" err="1" smtClean="0"/>
              <a:t>status</a:t>
            </a:r>
            <a:r>
              <a:rPr lang="fr-BE" altLang="en-US" dirty="0" smtClean="0"/>
              <a:t> quo van de </a:t>
            </a:r>
            <a:r>
              <a:rPr lang="fr-BE" altLang="en-US" dirty="0" err="1" smtClean="0"/>
              <a:t>armoederatio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i.p.v</a:t>
            </a:r>
            <a:r>
              <a:rPr lang="fr-BE" altLang="en-US" dirty="0" smtClean="0"/>
              <a:t>. sociale </a:t>
            </a:r>
            <a:r>
              <a:rPr lang="fr-BE" altLang="en-US" dirty="0" err="1" smtClean="0"/>
              <a:t>inclusie</a:t>
            </a:r>
            <a:r>
              <a:rPr lang="fr-BE" altLang="en-US" dirty="0" smtClean="0"/>
              <a:t>: het </a:t>
            </a:r>
            <a:r>
              <a:rPr lang="fr-BE" altLang="en-US" dirty="0" err="1" smtClean="0"/>
              <a:t>aantal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armen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daalt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verhoudingsgewijs</a:t>
            </a:r>
            <a:r>
              <a:rPr lang="fr-BE" altLang="en-US" dirty="0" smtClean="0"/>
              <a:t> niet</a:t>
            </a:r>
          </a:p>
          <a:p>
            <a:endParaRPr lang="nl-BE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D6AE8-1327-4C69-82A6-A302A5BAA626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1323439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Netwerk van de sociale sector: stand van zaken</a:t>
            </a:r>
            <a:endParaRPr lang="nl-BE" sz="4000" dirty="0">
              <a:solidFill>
                <a:srgbClr val="008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Concept</a:t>
            </a: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Feitelijke informatie beschikbaar bij één of meerdere actor(en) wordt ter beschikking gesteld van andere actoren die op basis daarvan automatisch rechten toekennen aan de burger zonder dat hij/zij daartoe een aanvraag moet doen</a:t>
            </a:r>
          </a:p>
          <a:p>
            <a:r>
              <a:rPr lang="nl-BE" altLang="en-US" dirty="0" smtClean="0"/>
              <a:t>Vermindering van administratieve lasten en kosten voor rechthebbenden en voor betrokken instellingen</a:t>
            </a:r>
          </a:p>
          <a:p>
            <a:r>
              <a:rPr lang="nl-BE" altLang="en-US" dirty="0" smtClean="0"/>
              <a:t>2 mogelijke methoden, waartussen gekozen wordt in functie van de omstandigheden</a:t>
            </a:r>
          </a:p>
          <a:p>
            <a:pPr lvl="1"/>
            <a:r>
              <a:rPr lang="nl-BE" altLang="en-US" dirty="0" smtClean="0"/>
              <a:t>push: informatie wordt ter beschikking gesteld op initiatief van de actor die erover beschikt</a:t>
            </a:r>
          </a:p>
          <a:p>
            <a:pPr lvl="1"/>
            <a:r>
              <a:rPr lang="nl-BE" altLang="en-US" dirty="0" smtClean="0"/>
              <a:t>pull: informatie wordt opgevraagd op initiatief van de actor die ze nodig heeft om rechten vast te stellen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9C14-B326-4885-B69D-0F7E329216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Voorbeelden van verwezenlijkingen</a:t>
            </a:r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NL" altLang="en-US" dirty="0" smtClean="0"/>
              <a:t>Ziekteverzekering</a:t>
            </a:r>
          </a:p>
          <a:p>
            <a:pPr lvl="1"/>
            <a:r>
              <a:rPr lang="nl-NL" altLang="en-US" dirty="0" smtClean="0"/>
              <a:t>verhoogde tegemoetkoming</a:t>
            </a:r>
          </a:p>
          <a:p>
            <a:pPr lvl="1"/>
            <a:r>
              <a:rPr lang="nl-NL" altLang="en-US" dirty="0" smtClean="0"/>
              <a:t>forfait voor chronische zieken</a:t>
            </a:r>
          </a:p>
          <a:p>
            <a:r>
              <a:rPr lang="nl-NL" altLang="en-US" dirty="0" smtClean="0"/>
              <a:t>Zorgverzekering</a:t>
            </a:r>
          </a:p>
          <a:p>
            <a:pPr lvl="1"/>
            <a:r>
              <a:rPr lang="nl-NL" altLang="en-US" dirty="0" smtClean="0"/>
              <a:t>verminderde bijdrage</a:t>
            </a:r>
          </a:p>
          <a:p>
            <a:r>
              <a:rPr lang="nl-NL" altLang="en-US" dirty="0" smtClean="0"/>
              <a:t>Gezinsbijslag</a:t>
            </a:r>
          </a:p>
          <a:p>
            <a:pPr lvl="1"/>
            <a:r>
              <a:rPr lang="nl-NL" altLang="en-US" dirty="0" smtClean="0"/>
              <a:t>toeslag voor kind met handicap</a:t>
            </a:r>
          </a:p>
          <a:p>
            <a:r>
              <a:rPr lang="nl-NL" altLang="en-US" dirty="0" smtClean="0"/>
              <a:t>Belastingverminderingen of –vrijstelling</a:t>
            </a:r>
          </a:p>
          <a:p>
            <a:pPr lvl="1"/>
            <a:r>
              <a:rPr lang="nl-NL" altLang="en-US" dirty="0" smtClean="0"/>
              <a:t>federaal (personenbelasting)</a:t>
            </a:r>
          </a:p>
          <a:p>
            <a:pPr lvl="1"/>
            <a:r>
              <a:rPr lang="nl-NL" altLang="en-US" dirty="0" smtClean="0"/>
              <a:t>Gewesten en Gemeenschappen (onroerende voorheffing, verkeersbelasting, radio- en TV-belasting, …)</a:t>
            </a:r>
          </a:p>
          <a:p>
            <a:pPr lvl="1"/>
            <a:r>
              <a:rPr lang="nl-NL" altLang="en-US" dirty="0" smtClean="0"/>
              <a:t>&gt; 100 gemeenten en 4 provincies </a:t>
            </a:r>
          </a:p>
          <a:p>
            <a:pPr lvl="1"/>
            <a:endParaRPr lang="nl-NL" alt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F276B-C8FD-4F4B-9980-FB229093DFE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Voorbeelden van verwezenlijkingen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NL" dirty="0"/>
              <a:t>Water</a:t>
            </a:r>
          </a:p>
          <a:p>
            <a:pPr lvl="1">
              <a:defRPr/>
            </a:pPr>
            <a:r>
              <a:rPr lang="nl-NL" dirty="0"/>
              <a:t>vermindering afval- en grondwaterheffing</a:t>
            </a:r>
          </a:p>
          <a:p>
            <a:pPr lvl="1">
              <a:defRPr/>
            </a:pPr>
            <a:r>
              <a:rPr lang="nl-NL" dirty="0"/>
              <a:t>statuut beschermde klant</a:t>
            </a:r>
          </a:p>
          <a:p>
            <a:pPr>
              <a:defRPr/>
            </a:pPr>
            <a:r>
              <a:rPr lang="nl-NL" dirty="0" smtClean="0"/>
              <a:t>Gas en elektriciteit </a:t>
            </a:r>
          </a:p>
          <a:p>
            <a:pPr lvl="1">
              <a:defRPr/>
            </a:pPr>
            <a:r>
              <a:rPr lang="nl-NL" dirty="0"/>
              <a:t>sociaal tarief</a:t>
            </a:r>
          </a:p>
          <a:p>
            <a:pPr>
              <a:defRPr/>
            </a:pPr>
            <a:r>
              <a:rPr lang="nl-NL" dirty="0" smtClean="0"/>
              <a:t>Openbaar </a:t>
            </a:r>
            <a:r>
              <a:rPr lang="nl-NL" dirty="0"/>
              <a:t>vervoer</a:t>
            </a:r>
          </a:p>
          <a:p>
            <a:pPr lvl="1">
              <a:defRPr/>
            </a:pPr>
            <a:r>
              <a:rPr lang="nl-NL" dirty="0"/>
              <a:t>gratis abonnement (De Lijn)</a:t>
            </a:r>
          </a:p>
          <a:p>
            <a:pPr lvl="1">
              <a:defRPr/>
            </a:pPr>
            <a:r>
              <a:rPr lang="nl-NL" dirty="0"/>
              <a:t>voorkeurtarieven (NMBS, MIVB, TEC) </a:t>
            </a:r>
            <a:endParaRPr lang="nl-BE" dirty="0" smtClean="0"/>
          </a:p>
          <a:p>
            <a:pPr>
              <a:defRPr/>
            </a:pPr>
            <a:r>
              <a:rPr lang="nl-BE" dirty="0" smtClean="0"/>
              <a:t>Telefoon en internet</a:t>
            </a:r>
          </a:p>
          <a:p>
            <a:pPr lvl="1">
              <a:defRPr/>
            </a:pPr>
            <a:r>
              <a:rPr lang="nl-BE" dirty="0"/>
              <a:t>s</a:t>
            </a:r>
            <a:r>
              <a:rPr lang="nl-BE" dirty="0" smtClean="0"/>
              <a:t>ociaal tarief</a:t>
            </a:r>
          </a:p>
          <a:p>
            <a:pPr>
              <a:defRPr/>
            </a:pPr>
            <a:r>
              <a:rPr lang="nl-BE" dirty="0">
                <a:solidFill>
                  <a:prstClr val="black"/>
                </a:solidFill>
              </a:rPr>
              <a:t>Onderwijs</a:t>
            </a:r>
          </a:p>
          <a:p>
            <a:pPr lvl="1">
              <a:defRPr/>
            </a:pPr>
            <a:r>
              <a:rPr lang="nl-BE" dirty="0">
                <a:solidFill>
                  <a:prstClr val="black"/>
                </a:solidFill>
              </a:rPr>
              <a:t>vermindering inschrijvingsgeld</a:t>
            </a:r>
          </a:p>
          <a:p>
            <a:pPr>
              <a:defRPr/>
            </a:pPr>
            <a:r>
              <a:rPr lang="nl-BE" dirty="0">
                <a:solidFill>
                  <a:prstClr val="black"/>
                </a:solidFill>
              </a:rPr>
              <a:t>Kinderopvang</a:t>
            </a:r>
          </a:p>
          <a:p>
            <a:pPr lvl="1">
              <a:defRPr/>
            </a:pPr>
            <a:r>
              <a:rPr lang="nl-BE" dirty="0">
                <a:solidFill>
                  <a:prstClr val="black"/>
                </a:solidFill>
              </a:rPr>
              <a:t>verminderd tarief</a:t>
            </a:r>
          </a:p>
          <a:p>
            <a:pPr lvl="1">
              <a:defRPr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5C370-05FC-4E84-8B03-29286A96FC1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Informatiebronnen</a:t>
            </a:r>
          </a:p>
        </p:txBody>
      </p:sp>
      <p:sp>
        <p:nvSpPr>
          <p:cNvPr id="6349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smtClean="0"/>
              <a:t>Verblijfplaats, nationaliteit en gezinstoestand</a:t>
            </a:r>
          </a:p>
          <a:p>
            <a:pPr lvl="1"/>
            <a:r>
              <a:rPr lang="nl-BE" altLang="en-US" smtClean="0"/>
              <a:t>Rijksregister</a:t>
            </a:r>
          </a:p>
          <a:p>
            <a:pPr lvl="1"/>
            <a:r>
              <a:rPr lang="nl-BE" altLang="en-US" smtClean="0"/>
              <a:t>KSZ-registers</a:t>
            </a:r>
          </a:p>
          <a:p>
            <a:r>
              <a:rPr lang="nl-BE" altLang="en-US" smtClean="0"/>
              <a:t>Inkomsten</a:t>
            </a:r>
          </a:p>
          <a:p>
            <a:pPr lvl="1"/>
            <a:r>
              <a:rPr lang="nl-BE" altLang="en-US" smtClean="0"/>
              <a:t>FOD Financiën</a:t>
            </a:r>
          </a:p>
          <a:p>
            <a:r>
              <a:rPr lang="nl-BE" altLang="en-US" smtClean="0"/>
              <a:t>Sociaal statuut</a:t>
            </a:r>
          </a:p>
          <a:p>
            <a:pPr lvl="1"/>
            <a:r>
              <a:rPr lang="nl-BE" altLang="en-US" smtClean="0"/>
              <a:t>ziekenfondsen (verhoogde tegemoetkoming, arbeidsongeschiktheid)</a:t>
            </a:r>
          </a:p>
          <a:p>
            <a:pPr lvl="1"/>
            <a:r>
              <a:rPr lang="nl-BE" altLang="en-US" smtClean="0"/>
              <a:t>OCMW’s en POD Maatschappelijke Integratie (leefloon)</a:t>
            </a:r>
          </a:p>
          <a:p>
            <a:pPr lvl="1"/>
            <a:r>
              <a:rPr lang="nl-BE" altLang="en-US" smtClean="0"/>
              <a:t>FOD Sociale Zekerheid (handicap)</a:t>
            </a:r>
          </a:p>
          <a:p>
            <a:pPr lvl="1"/>
            <a:r>
              <a:rPr lang="nl-BE" altLang="en-US" smtClean="0"/>
              <a:t>RVP en RSVZ (pensioen)</a:t>
            </a:r>
          </a:p>
          <a:p>
            <a:r>
              <a:rPr lang="nl-BE" altLang="en-US" smtClean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1C70B-D8E6-4913-B4BF-8E762ABD9B9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fr-FR" dirty="0" smtClean="0"/>
              <a:t>Aanpak</a:t>
            </a:r>
            <a:endParaRPr lang="fr-BE" alt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092200"/>
            <a:ext cx="8640763" cy="5424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sz="2600" dirty="0" smtClean="0"/>
              <a:t>2 complementaire methoden</a:t>
            </a:r>
          </a:p>
          <a:p>
            <a:pPr lvl="1">
              <a:defRPr/>
            </a:pPr>
            <a:r>
              <a:rPr lang="nl-BE" dirty="0" smtClean="0"/>
              <a:t>online raadpleging van de authentieke bronnen voor specifieke dossiers </a:t>
            </a:r>
          </a:p>
          <a:p>
            <a:pPr lvl="1">
              <a:defRPr/>
            </a:pPr>
            <a:r>
              <a:rPr lang="nl-BE" dirty="0" smtClean="0"/>
              <a:t>batchraadpleging van een </a:t>
            </a:r>
            <a:r>
              <a:rPr lang="nl-BE" b="1" dirty="0" smtClean="0"/>
              <a:t>buffer-databank</a:t>
            </a:r>
            <a:r>
              <a:rPr lang="nl-BE" dirty="0" smtClean="0"/>
              <a:t>,  gevoed door de authentieke bronnen</a:t>
            </a:r>
            <a:endParaRPr lang="fr-BE" dirty="0" smtClean="0"/>
          </a:p>
          <a:p>
            <a:pPr lvl="2">
              <a:defRPr/>
            </a:pPr>
            <a:r>
              <a:rPr lang="nl-BE" dirty="0" smtClean="0"/>
              <a:t>sociale statuten die noodzakelijk zijn voor de toekenning van rechten (</a:t>
            </a: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meest gevraagde statuten (RVV, leefloon, IGO, </a:t>
            </a: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handicap…))</a:t>
            </a:r>
          </a:p>
          <a:p>
            <a:pPr lvl="2">
              <a:defRPr/>
            </a:pPr>
            <a:r>
              <a:rPr lang="nl-BE" dirty="0"/>
              <a:t>enkel basisgegevens </a:t>
            </a:r>
            <a:r>
              <a:rPr lang="nl-BE" dirty="0" smtClean="0"/>
              <a:t>voor uitsluitend potentiële rechthebbenden</a:t>
            </a:r>
          </a:p>
          <a:p>
            <a:pPr lvl="2">
              <a:defRPr/>
            </a:pPr>
            <a:r>
              <a:rPr lang="nl-BE" dirty="0"/>
              <a:t>s</a:t>
            </a:r>
            <a:r>
              <a:rPr lang="nl-BE" dirty="0" smtClean="0"/>
              <a:t>lechts tijdelijk opgeslagen</a:t>
            </a:r>
          </a:p>
          <a:p>
            <a:pPr lvl="2">
              <a:defRPr/>
            </a:pP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met aanvullende nuttige gegevens </a:t>
            </a:r>
            <a:endParaRPr lang="nl-BE" altLang="en-US" dirty="0" smtClean="0">
              <a:solidFill>
                <a:srgbClr val="000000"/>
              </a:solidFill>
              <a:sym typeface="Arial" charset="0"/>
            </a:endParaRPr>
          </a:p>
          <a:p>
            <a:pPr lvl="3">
              <a:defRPr/>
            </a:pPr>
            <a:r>
              <a:rPr lang="nl-BE" dirty="0" smtClean="0"/>
              <a:t>de geboortedatum van </a:t>
            </a:r>
            <a:r>
              <a:rPr lang="nl-BE" dirty="0"/>
              <a:t>een </a:t>
            </a:r>
            <a:r>
              <a:rPr lang="nl-BE" dirty="0" smtClean="0"/>
              <a:t>persoon</a:t>
            </a:r>
          </a:p>
          <a:p>
            <a:pPr lvl="3">
              <a:defRPr/>
            </a:pPr>
            <a:r>
              <a:rPr lang="nl-BE" dirty="0" smtClean="0"/>
              <a:t>de </a:t>
            </a:r>
            <a:r>
              <a:rPr lang="nl-BE" dirty="0"/>
              <a:t>postcode van de </a:t>
            </a:r>
            <a:r>
              <a:rPr lang="nl-BE" dirty="0" smtClean="0"/>
              <a:t>woonplaats</a:t>
            </a:r>
          </a:p>
          <a:p>
            <a:pPr lvl="3">
              <a:defRPr/>
            </a:pPr>
            <a:r>
              <a:rPr lang="nl-BE" dirty="0" smtClean="0"/>
              <a:t>de </a:t>
            </a:r>
            <a:r>
              <a:rPr lang="nl-BE" dirty="0"/>
              <a:t>gezinssamenstelling </a:t>
            </a:r>
            <a:endParaRPr lang="fr-BE" sz="22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volgens </a:t>
            </a: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een model dat gemakkelijk </a:t>
            </a:r>
            <a:r>
              <a:rPr lang="nl-BE" altLang="en-US" dirty="0" err="1">
                <a:solidFill>
                  <a:srgbClr val="000000"/>
                </a:solidFill>
                <a:sym typeface="Arial" charset="0"/>
              </a:rPr>
              <a:t>uitbreidbaar</a:t>
            </a: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 is tot nieuwe </a:t>
            </a: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statuten en tot nieuwe authentieke bronnen</a:t>
            </a:r>
            <a:endParaRPr lang="nl-BE" altLang="en-US" dirty="0">
              <a:solidFill>
                <a:srgbClr val="000000"/>
              </a:solidFill>
              <a:sym typeface="Arial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driemaandelijkse </a:t>
            </a: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bijwerking </a:t>
            </a:r>
            <a:endParaRPr lang="nl-BE" altLang="en-US" dirty="0" smtClean="0">
              <a:solidFill>
                <a:srgbClr val="000000"/>
              </a:solidFill>
              <a:sym typeface="Arial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gebruik op basis </a:t>
            </a: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van beslissingstabellen (regels per klant</a:t>
            </a: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)</a:t>
            </a:r>
            <a:endParaRPr lang="nl-BE" altLang="en-US" dirty="0">
              <a:solidFill>
                <a:srgbClr val="000000"/>
              </a:solidFill>
              <a:sym typeface="Arial" charset="0"/>
            </a:endParaRPr>
          </a:p>
          <a:p>
            <a:pPr marL="1371600" lvl="3" indent="0">
              <a:buFont typeface="Arial" charset="0"/>
              <a:buNone/>
              <a:defRPr/>
            </a:pPr>
            <a:endParaRPr lang="fr-BE" dirty="0"/>
          </a:p>
          <a:p>
            <a:pPr marL="1371600" lvl="3" indent="0">
              <a:buFont typeface="Arial" charset="0"/>
              <a:buNone/>
              <a:defRPr/>
            </a:pP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CAA3E-CFBF-4E71-990E-D154BAE6F169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1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fr-FR" smtClean="0"/>
              <a:t>Buffer-databank</a:t>
            </a:r>
            <a:endParaRPr lang="fr-BE" altLang="fr-FR" smtClean="0"/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BE" altLang="fr-FR" smtClean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E95D7-852E-42CD-9CF8-F437BE7772DB}" type="slidenum">
              <a:rPr lang="en-GB" smtClean="0"/>
              <a:pPr>
                <a:defRPr/>
              </a:pPr>
              <a:t>75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196975"/>
            <a:ext cx="7258050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bufferdatabank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Voor gebruikers van gegevens</a:t>
            </a:r>
          </a:p>
          <a:p>
            <a:pPr lvl="1"/>
            <a:r>
              <a:rPr lang="nl-BE" dirty="0" smtClean="0"/>
              <a:t>geheel van informatie is op gecoördineerde en gevalideerde wijze beschikbaar</a:t>
            </a:r>
          </a:p>
          <a:p>
            <a:pPr lvl="1"/>
            <a:r>
              <a:rPr lang="nl-BE" dirty="0" smtClean="0"/>
              <a:t>mogelijkheid tot toepassing van beslissingsregels door de KSZ in functie van de concrete behoeften van elke gebruiker (waarborg proportionaliteitsbeginsel)</a:t>
            </a:r>
            <a:endParaRPr lang="fr-BE" dirty="0" smtClean="0"/>
          </a:p>
          <a:p>
            <a:r>
              <a:rPr lang="nl-BE" dirty="0" smtClean="0"/>
              <a:t>Voor de beheerders van authentieke bronnen</a:t>
            </a:r>
          </a:p>
          <a:p>
            <a:pPr lvl="1"/>
            <a:r>
              <a:rPr lang="nl-BE" dirty="0" smtClean="0"/>
              <a:t>vermijden van ad hoc ontwikkelingen voor elke gegevensaanvraag</a:t>
            </a:r>
          </a:p>
          <a:p>
            <a:pPr lvl="1"/>
            <a:r>
              <a:rPr lang="nl-BE" dirty="0" smtClean="0"/>
              <a:t>vermijden van terbeschikkingstelling van gegevens  volgens behoeften van elke gebruiker</a:t>
            </a:r>
          </a:p>
          <a:p>
            <a:r>
              <a:rPr lang="nl-BE" dirty="0" smtClean="0"/>
              <a:t>Voor het systeem</a:t>
            </a:r>
          </a:p>
          <a:p>
            <a:pPr lvl="1"/>
            <a:r>
              <a:rPr lang="nl-NL" dirty="0" smtClean="0"/>
              <a:t>aanzet tot standaardisatie </a:t>
            </a:r>
            <a:r>
              <a:rPr lang="nl-NL" dirty="0"/>
              <a:t>van de feitelijke gegevens waarmee rekening wordt gehouden </a:t>
            </a:r>
            <a:r>
              <a:rPr lang="nl-NL" dirty="0" smtClean="0"/>
              <a:t>bij de </a:t>
            </a:r>
            <a:r>
              <a:rPr lang="nl-NL" dirty="0" err="1" smtClean="0"/>
              <a:t>vaststemming</a:t>
            </a:r>
            <a:r>
              <a:rPr lang="nl-NL" dirty="0" smtClean="0"/>
              <a:t> van aanvullende rechten en </a:t>
            </a:r>
            <a:r>
              <a:rPr lang="nl-NL" dirty="0"/>
              <a:t>het tijdstip of periode waarover ze beschikbaar moeten </a:t>
            </a:r>
            <a:r>
              <a:rPr lang="nl-NL" dirty="0" smtClean="0"/>
              <a:t>zijn (‘legoblokjesfilosofie’)</a:t>
            </a:r>
            <a:endParaRPr lang="nl-NL" dirty="0"/>
          </a:p>
          <a:p>
            <a:pPr lvl="1"/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8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 altLang="fr-FR" dirty="0" smtClean="0"/>
              <a:t>Sociale </a:t>
            </a:r>
            <a:r>
              <a:rPr lang="fr-BE" altLang="fr-FR" dirty="0" err="1" smtClean="0"/>
              <a:t>statuten</a:t>
            </a:r>
            <a:r>
              <a:rPr lang="fr-BE" altLang="fr-FR" dirty="0" smtClean="0"/>
              <a:t> - </a:t>
            </a:r>
            <a:r>
              <a:rPr lang="fr-BE" altLang="fr-FR" dirty="0" err="1" smtClean="0"/>
              <a:t>voorbeelden</a:t>
            </a:r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5C271-D95B-4495-BF06-02EB3913D729}" type="slidenum">
              <a:rPr lang="en-GB" smtClean="0"/>
              <a:pPr>
                <a:defRPr/>
              </a:pPr>
              <a:t>77</a:t>
            </a:fld>
            <a:endParaRPr lang="en-GB" dirty="0"/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0" y="1125538"/>
            <a:ext cx="7705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23" y="1660686"/>
            <a:ext cx="6094354" cy="41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>
                <a:sym typeface="Arial" charset="0"/>
              </a:rPr>
              <a:t>Voorbeeld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78</a:t>
            </a:fld>
            <a:endParaRPr lang="en-GB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932406"/>
              </p:ext>
            </p:extLst>
          </p:nvPr>
        </p:nvGraphicFramePr>
        <p:xfrm>
          <a:off x="1115616" y="1185952"/>
          <a:ext cx="1440160" cy="13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648">
                <a:tc rowSpan="3">
                  <a:txBody>
                    <a:bodyPr/>
                    <a:lstStyle/>
                    <a:p>
                      <a:pPr algn="ctr"/>
                      <a:r>
                        <a:rPr lang="fr-BE" sz="1200" b="1" dirty="0" err="1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Authentieke</a:t>
                      </a:r>
                      <a:r>
                        <a:rPr lang="fr-BE" sz="1200" b="1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BE" sz="1200" b="1" dirty="0" err="1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bron</a:t>
                      </a:r>
                      <a:r>
                        <a:rPr lang="fr-BE" sz="1200" b="1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(RR</a:t>
                      </a:r>
                      <a:r>
                        <a:rPr lang="fr-BE" sz="1200" b="1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KSZ)</a:t>
                      </a:r>
                      <a:endParaRPr lang="en-US" sz="12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b="0" dirty="0" err="1" smtClean="0">
                          <a:solidFill>
                            <a:sysClr val="windowText" lastClr="000000"/>
                          </a:solidFill>
                        </a:rPr>
                        <a:t>Geboorte-datum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000" dirty="0" smtClean="0">
                          <a:solidFill>
                            <a:sysClr val="windowText" lastClr="000000"/>
                          </a:solidFill>
                        </a:rPr>
                        <a:t>Verblijfplaats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>
                          <a:solidFill>
                            <a:sysClr val="windowText" lastClr="000000"/>
                          </a:solidFill>
                        </a:rPr>
                        <a:t>Gezins-samenstelling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284656"/>
              </p:ext>
            </p:extLst>
          </p:nvPr>
        </p:nvGraphicFramePr>
        <p:xfrm>
          <a:off x="1115616" y="2698120"/>
          <a:ext cx="144016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678">
                <a:tc rowSpan="1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400" b="1" dirty="0" smtClean="0">
                          <a:latin typeface="+mj-lt"/>
                        </a:rPr>
                        <a:t>Sociale </a:t>
                      </a:r>
                      <a:r>
                        <a:rPr lang="fr-BE" sz="1400" b="1" dirty="0" err="1" smtClean="0">
                          <a:latin typeface="+mj-lt"/>
                        </a:rPr>
                        <a:t>statuten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FOD of OISZ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GRAPA</a:t>
                      </a:r>
                      <a:r>
                        <a:rPr lang="fr-BE" sz="1000" b="0" baseline="0" dirty="0" smtClean="0">
                          <a:solidFill>
                            <a:sysClr val="windowText" lastClr="000000"/>
                          </a:solidFill>
                        </a:rPr>
                        <a:t>  - IGO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RG - GI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ATP - THVD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000" dirty="0" smtClean="0">
                          <a:solidFill>
                            <a:sysClr val="windowText" lastClr="000000"/>
                          </a:solidFill>
                        </a:rPr>
                        <a:t>OCMW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RIS - LL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AF - EQ - LL 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DGPH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P1-4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900" dirty="0" smtClean="0">
                          <a:solidFill>
                            <a:sysClr val="windowText" lastClr="000000"/>
                          </a:solidFill>
                        </a:rPr>
                        <a:t>Ziekenfondsen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BIM - BVT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1074"/>
              </p:ext>
            </p:extLst>
          </p:nvPr>
        </p:nvGraphicFramePr>
        <p:xfrm>
          <a:off x="1115616" y="6082496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 err="1" smtClean="0">
                          <a:latin typeface="Calibri Light" panose="020F0302020204030204" pitchFamily="34" charset="0"/>
                        </a:rPr>
                        <a:t>Inkomsten</a:t>
                      </a:r>
                      <a:endParaRPr lang="en-US" sz="1400" b="1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01625"/>
              </p:ext>
            </p:extLst>
          </p:nvPr>
        </p:nvGraphicFramePr>
        <p:xfrm>
          <a:off x="3995936" y="3346192"/>
          <a:ext cx="12961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Sociaal</a:t>
                      </a:r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tarief</a:t>
                      </a:r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gas</a:t>
                      </a:r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 &amp; </a:t>
                      </a:r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elektriciteit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1071"/>
              </p:ext>
            </p:extLst>
          </p:nvPr>
        </p:nvGraphicFramePr>
        <p:xfrm>
          <a:off x="5796136" y="3634224"/>
          <a:ext cx="172819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FOD Economie &amp; </a:t>
                      </a:r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leveranciers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555776" y="2266072"/>
            <a:ext cx="1368152" cy="129614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776" y="3130168"/>
            <a:ext cx="1368152" cy="57606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5776" y="3346192"/>
            <a:ext cx="1368152" cy="50405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55776" y="3562216"/>
            <a:ext cx="1368152" cy="39604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55776" y="4066272"/>
            <a:ext cx="1368152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55776" y="4210288"/>
            <a:ext cx="1368152" cy="36004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55776" y="4354304"/>
            <a:ext cx="1368152" cy="72008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92080" y="3922256"/>
            <a:ext cx="457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>
                <a:sym typeface="Arial" charset="0"/>
              </a:rPr>
              <a:t>Voorbeeld 2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003809"/>
              </p:ext>
            </p:extLst>
          </p:nvPr>
        </p:nvGraphicFramePr>
        <p:xfrm>
          <a:off x="1115616" y="1196975"/>
          <a:ext cx="1440160" cy="13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648">
                <a:tc rowSpan="3">
                  <a:txBody>
                    <a:bodyPr/>
                    <a:lstStyle/>
                    <a:p>
                      <a:pPr algn="ctr"/>
                      <a:r>
                        <a:rPr lang="fr-BE" sz="1200" b="1" dirty="0" err="1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Authentieke</a:t>
                      </a:r>
                      <a:r>
                        <a:rPr lang="fr-BE" sz="1200" b="1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BE" sz="1200" b="1" dirty="0" err="1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bron</a:t>
                      </a:r>
                      <a:r>
                        <a:rPr lang="fr-BE" sz="1200" b="1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(RR &amp; KSZ)</a:t>
                      </a:r>
                      <a:endParaRPr lang="en-US" sz="12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b="0" dirty="0" err="1" smtClean="0">
                          <a:solidFill>
                            <a:sysClr val="windowText" lastClr="000000"/>
                          </a:solidFill>
                        </a:rPr>
                        <a:t>Geboorte-datum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>
                          <a:solidFill>
                            <a:sysClr val="windowText" lastClr="000000"/>
                          </a:solidFill>
                        </a:rPr>
                        <a:t>Verblijfplaats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>
                          <a:solidFill>
                            <a:sysClr val="windowText" lastClr="000000"/>
                          </a:solidFill>
                        </a:rPr>
                        <a:t>Gezins-samenstelling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79</a:t>
            </a:fld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458856"/>
              </p:ext>
            </p:extLst>
          </p:nvPr>
        </p:nvGraphicFramePr>
        <p:xfrm>
          <a:off x="1115616" y="2698120"/>
          <a:ext cx="144016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678">
                <a:tc rowSpan="1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400" b="1" dirty="0" smtClean="0">
                          <a:latin typeface="+mj-lt"/>
                        </a:rPr>
                        <a:t>Sociale </a:t>
                      </a:r>
                      <a:r>
                        <a:rPr lang="fr-BE" sz="1400" b="1" dirty="0" err="1" smtClean="0">
                          <a:latin typeface="+mj-lt"/>
                        </a:rPr>
                        <a:t>statuten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SPF ou IPSS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GRAPA</a:t>
                      </a:r>
                      <a:r>
                        <a:rPr lang="fr-BE" sz="1000" b="0" baseline="0" dirty="0" smtClean="0">
                          <a:solidFill>
                            <a:sysClr val="windowText" lastClr="000000"/>
                          </a:solidFill>
                        </a:rPr>
                        <a:t>  - IGO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RG - GI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ATP - THVD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CPAS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RIS - LL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AF - EQ - LL 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DGPH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P1-4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Mutuelles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BIM - BVT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17986"/>
              </p:ext>
            </p:extLst>
          </p:nvPr>
        </p:nvGraphicFramePr>
        <p:xfrm>
          <a:off x="1115616" y="6082496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 err="1" smtClean="0">
                          <a:latin typeface="Calibri Light" panose="020F0302020204030204" pitchFamily="34" charset="0"/>
                        </a:rPr>
                        <a:t>Inkomsten</a:t>
                      </a:r>
                      <a:endParaRPr lang="en-US" sz="1400" b="1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86997"/>
              </p:ext>
            </p:extLst>
          </p:nvPr>
        </p:nvGraphicFramePr>
        <p:xfrm>
          <a:off x="3995936" y="3346192"/>
          <a:ext cx="12961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Vermindering</a:t>
                      </a:r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provincie-belasting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95913"/>
              </p:ext>
            </p:extLst>
          </p:nvPr>
        </p:nvGraphicFramePr>
        <p:xfrm>
          <a:off x="5796136" y="3634224"/>
          <a:ext cx="172819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BE" sz="1200" b="0" dirty="0" err="1" smtClean="0">
                          <a:solidFill>
                            <a:sysClr val="windowText" lastClr="000000"/>
                          </a:solidFill>
                        </a:rPr>
                        <a:t>Provincie</a:t>
                      </a:r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 Limburg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555776" y="1851189"/>
            <a:ext cx="1440160" cy="17830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55776" y="4282296"/>
            <a:ext cx="1440160" cy="151216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92080" y="3922256"/>
            <a:ext cx="457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Netwerk sociale zekerheid </a:t>
            </a:r>
            <a:endParaRPr lang="fr-B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Actoren in de sociale sector</a:t>
            </a:r>
          </a:p>
          <a:p>
            <a:pPr>
              <a:defRPr/>
            </a:pPr>
            <a:r>
              <a:rPr lang="nl-BE" dirty="0" smtClean="0"/>
              <a:t>Gekozen model (°1990)</a:t>
            </a:r>
          </a:p>
          <a:p>
            <a:pPr>
              <a:defRPr/>
            </a:pPr>
            <a:r>
              <a:rPr lang="nl-BE" dirty="0" smtClean="0"/>
              <a:t>Rol Kruispuntbank Sociale Zekerheid (KSZ)</a:t>
            </a:r>
          </a:p>
          <a:p>
            <a:pPr>
              <a:defRPr/>
            </a:pPr>
            <a:r>
              <a:rPr lang="nl-BE" dirty="0" smtClean="0"/>
              <a:t>Stand van zaken</a:t>
            </a:r>
          </a:p>
          <a:p>
            <a:pPr lvl="1">
              <a:defRPr/>
            </a:pPr>
            <a:r>
              <a:rPr lang="nl-BE" dirty="0" smtClean="0"/>
              <a:t>algemeen</a:t>
            </a:r>
          </a:p>
          <a:p>
            <a:pPr lvl="1">
              <a:defRPr/>
            </a:pPr>
            <a:r>
              <a:rPr lang="nl-BE" dirty="0"/>
              <a:t>d</a:t>
            </a:r>
            <a:r>
              <a:rPr lang="nl-BE" dirty="0" smtClean="0"/>
              <a:t>iensten tussen actoren in de sociale sector</a:t>
            </a:r>
          </a:p>
          <a:p>
            <a:pPr lvl="1">
              <a:defRPr/>
            </a:pPr>
            <a:r>
              <a:rPr lang="nl-BE" dirty="0"/>
              <a:t>d</a:t>
            </a:r>
            <a:r>
              <a:rPr lang="nl-BE" dirty="0" smtClean="0"/>
              <a:t>iensten voor ondernemingen</a:t>
            </a:r>
          </a:p>
          <a:p>
            <a:pPr lvl="1">
              <a:defRPr/>
            </a:pPr>
            <a:r>
              <a:rPr lang="nl-BE" dirty="0"/>
              <a:t>d</a:t>
            </a:r>
            <a:r>
              <a:rPr lang="nl-BE" dirty="0" smtClean="0"/>
              <a:t>iensten voor burgers</a:t>
            </a:r>
          </a:p>
          <a:p>
            <a:pPr lvl="1">
              <a:defRPr/>
            </a:pPr>
            <a:r>
              <a:rPr lang="nl-BE" dirty="0" smtClean="0"/>
              <a:t>diensten voor derden</a:t>
            </a:r>
          </a:p>
          <a:p>
            <a:pPr lvl="1">
              <a:defRPr/>
            </a:pPr>
            <a:r>
              <a:rPr lang="nl-BE" dirty="0"/>
              <a:t>c</a:t>
            </a:r>
            <a:r>
              <a:rPr lang="nl-BE" dirty="0" smtClean="0"/>
              <a:t>ijfers over beschikbaarheid en </a:t>
            </a:r>
            <a:r>
              <a:rPr lang="nl-BE" dirty="0" err="1" smtClean="0"/>
              <a:t>performantie</a:t>
            </a:r>
            <a:endParaRPr lang="nl-BE" dirty="0" smtClean="0"/>
          </a:p>
          <a:p>
            <a:pPr marL="0" indent="0">
              <a:buFont typeface="Arial" charset="0"/>
              <a:buNone/>
              <a:defRPr/>
            </a:pPr>
            <a:endParaRPr lang="nl-BE" dirty="0" smtClean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DE9BA-1903-4511-B3AC-E8B56606F30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>
                <a:sym typeface="Arial" charset="0"/>
              </a:rPr>
              <a:t>Voorbeeld 3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4712"/>
              </p:ext>
            </p:extLst>
          </p:nvPr>
        </p:nvGraphicFramePr>
        <p:xfrm>
          <a:off x="1115616" y="1196975"/>
          <a:ext cx="1440160" cy="13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648">
                <a:tc rowSpan="3">
                  <a:txBody>
                    <a:bodyPr/>
                    <a:lstStyle/>
                    <a:p>
                      <a:pPr algn="ctr"/>
                      <a:r>
                        <a:rPr lang="fr-BE" sz="1200" b="1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Source authentique</a:t>
                      </a:r>
                    </a:p>
                    <a:p>
                      <a:pPr algn="ctr"/>
                      <a:r>
                        <a:rPr lang="fr-BE" sz="1200" b="1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RN (&amp; BCSS)</a:t>
                      </a:r>
                      <a:endParaRPr lang="en-US" sz="12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Date de naissance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Adresse du domicile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Composition de famille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1E79-8225-48A0-95BD-5254C3720E2D}" type="slidenum">
              <a:rPr lang="en-GB" smtClean="0"/>
              <a:pPr/>
              <a:t>80</a:t>
            </a:fld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115616" y="2698120"/>
          <a:ext cx="144016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678">
                <a:tc rowSpan="1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400" b="1" dirty="0" smtClean="0">
                          <a:latin typeface="+mj-lt"/>
                        </a:rPr>
                        <a:t>Statuts  sociaux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SPF ou IPSS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GRAPA</a:t>
                      </a:r>
                      <a:r>
                        <a:rPr lang="fr-BE" sz="1000" b="0" baseline="0" dirty="0" smtClean="0">
                          <a:solidFill>
                            <a:sysClr val="windowText" lastClr="000000"/>
                          </a:solidFill>
                        </a:rPr>
                        <a:t>  - IGO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RG - GI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ATP - THVD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CPAS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RIS - LL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AF - EQ - LL 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DGPH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P1-4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Mutuelles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dirty="0" smtClean="0">
                          <a:solidFill>
                            <a:sysClr val="windowText" lastClr="000000"/>
                          </a:solidFill>
                        </a:rPr>
                        <a:t>BIM - BVT</a:t>
                      </a:r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15616" y="6082496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 smtClean="0">
                          <a:latin typeface="Calibri Light" panose="020F0302020204030204" pitchFamily="34" charset="0"/>
                        </a:rPr>
                        <a:t>Revenus</a:t>
                      </a:r>
                      <a:endParaRPr lang="en-US" sz="1400" b="1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028331" y="3157230"/>
          <a:ext cx="12961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Réduction sur l’impôt pour le traitement des déchets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796136" y="3634224"/>
          <a:ext cx="172819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BE" sz="1200" b="0" dirty="0" smtClean="0">
                          <a:solidFill>
                            <a:sysClr val="windowText" lastClr="000000"/>
                          </a:solidFill>
                        </a:rPr>
                        <a:t>Ville de Charleroi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555776" y="1906032"/>
            <a:ext cx="1440160" cy="17830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8936" y="3922256"/>
            <a:ext cx="457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5776" y="1563157"/>
            <a:ext cx="1440160" cy="17830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776" y="3058160"/>
            <a:ext cx="1440160" cy="84693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5776" y="3291349"/>
            <a:ext cx="1440160" cy="84693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fr-FR" dirty="0" smtClean="0"/>
              <a:t>Juridische regeling buffer-databank</a:t>
            </a:r>
            <a:endParaRPr lang="fr-BE" altLang="fr-FR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/>
          </a:bodyPr>
          <a:lstStyle/>
          <a:p>
            <a:r>
              <a:rPr lang="nl-NL" altLang="fr-FR" sz="2200" dirty="0"/>
              <a:t>W</a:t>
            </a:r>
            <a:r>
              <a:rPr lang="nl-NL" altLang="fr-FR" sz="2200" dirty="0" smtClean="0"/>
              <a:t>ijziging van het artikel 11bis, § 2, van de wet KSZ van 15 januari 1990 i.v.m. buffer-gegevensdatabank</a:t>
            </a:r>
          </a:p>
          <a:p>
            <a:endParaRPr lang="nl-NL" altLang="fr-FR" sz="800" dirty="0" smtClean="0"/>
          </a:p>
          <a:p>
            <a:r>
              <a:rPr lang="nl-NL" altLang="fr-FR" sz="2200" dirty="0" smtClean="0"/>
              <a:t>Algemene beraadslaging nr.  16/008 van 2 februari 2016 (gewijzigd …) over de oprichting van de buffer-gegevensbank bij de Kruispuntbank van de Sociale Zekerheid voor de automatische toekenning van aanvullende rechten</a:t>
            </a:r>
          </a:p>
          <a:p>
            <a:endParaRPr lang="nl-NL" altLang="fr-FR" sz="800" dirty="0" smtClean="0"/>
          </a:p>
          <a:p>
            <a:r>
              <a:rPr lang="nl-NL" altLang="fr-FR" sz="2200" dirty="0" smtClean="0"/>
              <a:t>Elke mededeling van persoonsgegevens uit de buffer-databank door de KSZ aan de instanties die aanvullende rechten toekennen, is onderworpen aan een voorafgaande machtiging van het sectoraal comité</a:t>
            </a:r>
            <a:endParaRPr lang="nl-BE" altLang="fr-FR" sz="2200" dirty="0" smtClean="0"/>
          </a:p>
          <a:p>
            <a:endParaRPr lang="fr-BE" altLang="fr-F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6C6E8-B707-4CE4-9FF7-6E45E7CBF9F9}" type="slidenum">
              <a:rPr lang="en-GB" smtClean="0"/>
              <a:pPr>
                <a:defRPr/>
              </a:pPr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7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altLang="en-US" dirty="0" smtClean="0">
                <a:sym typeface="Arial" charset="0"/>
              </a:rPr>
              <a:t>Stand van </a:t>
            </a:r>
            <a:r>
              <a:rPr lang="en-US" altLang="en-US" dirty="0" err="1" smtClean="0">
                <a:sym typeface="Arial" charset="0"/>
              </a:rPr>
              <a:t>zaken</a:t>
            </a:r>
            <a:r>
              <a:rPr lang="en-US" altLang="en-US" dirty="0" smtClean="0">
                <a:sym typeface="Arial" charset="0"/>
              </a:rPr>
              <a:t> </a:t>
            </a:r>
            <a:r>
              <a:rPr lang="en-US" altLang="en-US" dirty="0" err="1" smtClean="0">
                <a:sym typeface="Arial" charset="0"/>
              </a:rPr>
              <a:t>bufferdatabank</a:t>
            </a:r>
            <a:r>
              <a:rPr lang="en-US" altLang="en-US" dirty="0" smtClean="0">
                <a:sym typeface="Arial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5 authentieke bronnen in productie : FPD, DGPH, POD MI, ziekenfondsen (NIC), VSB</a:t>
            </a:r>
          </a:p>
          <a:p>
            <a:pPr>
              <a:defRPr/>
            </a:pP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S</a:t>
            </a: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tandaarddiensten om sociale statuten te laden en om sociale statuten te gebruiken</a:t>
            </a:r>
          </a:p>
          <a:p>
            <a:pPr>
              <a:defRPr/>
            </a:pP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I</a:t>
            </a: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mplementatie van de eerste </a:t>
            </a:r>
            <a:r>
              <a:rPr lang="nl-BE" altLang="en-US" dirty="0" err="1" smtClean="0">
                <a:solidFill>
                  <a:srgbClr val="000000"/>
                </a:solidFill>
                <a:sym typeface="Arial" charset="0"/>
              </a:rPr>
              <a:t>use</a:t>
            </a: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 cases dankzij de buffer-databank: </a:t>
            </a:r>
          </a:p>
          <a:p>
            <a:pPr lvl="1">
              <a:defRPr/>
            </a:pP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s</a:t>
            </a: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ociaal </a:t>
            </a: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t</a:t>
            </a: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arief </a:t>
            </a: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g</a:t>
            </a: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as &amp; elektriciteit (FOD Economie)</a:t>
            </a:r>
          </a:p>
          <a:p>
            <a:pPr lvl="1">
              <a:defRPr/>
            </a:pP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b</a:t>
            </a: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eschermde afnemers water  (</a:t>
            </a:r>
            <a:r>
              <a:rPr lang="nl-BE" altLang="en-US" sz="1800" dirty="0" err="1" smtClean="0">
                <a:solidFill>
                  <a:srgbClr val="000000"/>
                </a:solidFill>
                <a:sym typeface="Arial" charset="0"/>
              </a:rPr>
              <a:t>Aquaflanders</a:t>
            </a: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 en VMM)</a:t>
            </a:r>
          </a:p>
          <a:p>
            <a:pPr lvl="1">
              <a:defRPr/>
            </a:pPr>
            <a:r>
              <a:rPr lang="fr-BE" altLang="en-US" sz="1800" dirty="0" err="1" smtClean="0">
                <a:solidFill>
                  <a:srgbClr val="000000"/>
                </a:solidFill>
                <a:sym typeface="Arial" charset="0"/>
              </a:rPr>
              <a:t>gemeenten</a:t>
            </a:r>
            <a:r>
              <a:rPr lang="fr-BE" altLang="en-US" sz="1800" dirty="0" smtClean="0">
                <a:solidFill>
                  <a:srgbClr val="000000"/>
                </a:solidFill>
                <a:sym typeface="Arial" charset="0"/>
              </a:rPr>
              <a:t> &amp; </a:t>
            </a:r>
            <a:r>
              <a:rPr lang="fr-BE" altLang="en-US" sz="1800" dirty="0" err="1" smtClean="0">
                <a:solidFill>
                  <a:srgbClr val="000000"/>
                </a:solidFill>
                <a:sym typeface="Arial" charset="0"/>
              </a:rPr>
              <a:t>OCMW’s</a:t>
            </a:r>
            <a:endParaRPr lang="nl-BE" altLang="en-US" sz="1800" dirty="0" smtClean="0">
              <a:solidFill>
                <a:srgbClr val="000000"/>
              </a:solidFill>
              <a:sym typeface="Arial" charset="0"/>
            </a:endParaRPr>
          </a:p>
          <a:p>
            <a:pPr lvl="1">
              <a:defRPr/>
            </a:pP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i</a:t>
            </a: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n bespreking: BIPT, De Lijn, NMBS</a:t>
            </a:r>
          </a:p>
          <a:p>
            <a:pPr>
              <a:defRPr/>
            </a:pPr>
            <a:r>
              <a:rPr lang="nl-BE" altLang="en-US" dirty="0">
                <a:solidFill>
                  <a:srgbClr val="000000"/>
                </a:solidFill>
                <a:sym typeface="Arial" charset="0"/>
              </a:rPr>
              <a:t>I</a:t>
            </a: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n uitvoering: </a:t>
            </a:r>
          </a:p>
          <a:p>
            <a:pPr lvl="1">
              <a:defRPr/>
            </a:pP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online dienst GSS (voor FPD, POD MI &amp; Ziekenfonds)</a:t>
            </a:r>
          </a:p>
          <a:p>
            <a:pPr lvl="1">
              <a:defRPr/>
            </a:pPr>
            <a:r>
              <a:rPr lang="nl-BE" altLang="en-US" dirty="0" smtClean="0">
                <a:solidFill>
                  <a:srgbClr val="000000"/>
                </a:solidFill>
                <a:sym typeface="Arial" charset="0"/>
              </a:rPr>
              <a:t>standaard inkomstenattest</a:t>
            </a:r>
          </a:p>
          <a:p>
            <a:pPr>
              <a:defRPr/>
            </a:pPr>
            <a:r>
              <a:rPr lang="fr-BE" dirty="0" err="1" smtClean="0"/>
              <a:t>Meer</a:t>
            </a:r>
            <a:r>
              <a:rPr lang="fr-BE" dirty="0" smtClean="0"/>
              <a:t> info: </a:t>
            </a:r>
            <a:r>
              <a:rPr lang="fr-BE" dirty="0" smtClean="0">
                <a:solidFill>
                  <a:srgbClr val="0070C0"/>
                </a:solidFill>
              </a:rPr>
              <a:t>https</a:t>
            </a:r>
            <a:r>
              <a:rPr lang="fr-BE" dirty="0">
                <a:solidFill>
                  <a:srgbClr val="0070C0"/>
                </a:solidFill>
              </a:rPr>
              <a:t>://www.ksz-bcss.fgov.be/fr/services-et-support/services/ssh</a:t>
            </a:r>
          </a:p>
          <a:p>
            <a:pPr marL="800100" lvl="2" indent="0">
              <a:buFont typeface="Arial" charset="0"/>
              <a:buNone/>
              <a:defRPr/>
            </a:pPr>
            <a:endParaRPr lang="nl-BE" altLang="en-US" sz="1800" dirty="0" smtClean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BDA37E5-BFC3-416C-93A2-792FDD515D3F}" type="slidenum">
              <a:rPr lang="en-US" altLang="en-US" sz="1000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82</a:t>
            </a:fld>
            <a:endParaRPr lang="en-US" altLang="en-US" sz="10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09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Mogelijke evolutie bufferdatabank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enkpistes waarbij rekening wordt gehouden met de feedback van de tussenkomende partijen (te vermijden averechts effect, …)</a:t>
            </a:r>
          </a:p>
          <a:p>
            <a:pPr lvl="1"/>
            <a:r>
              <a:rPr lang="nl-BE" dirty="0" smtClean="0"/>
              <a:t>ontwikkeling van een dienst die toegang verleent tot de huidige inkomsten van de personen</a:t>
            </a:r>
          </a:p>
          <a:p>
            <a:pPr lvl="1"/>
            <a:r>
              <a:rPr lang="nl-BE" dirty="0" smtClean="0"/>
              <a:t>toegang van de burger tot de informatie: online ad hoc attest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Gecoördineerde regelgeving graag !</a:t>
            </a: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smtClean="0"/>
              <a:t>Probleem</a:t>
            </a:r>
          </a:p>
          <a:p>
            <a:pPr lvl="1"/>
            <a:r>
              <a:rPr lang="nl-BE" altLang="en-US" smtClean="0"/>
              <a:t>geen eenduidig begrippenapparaat</a:t>
            </a:r>
          </a:p>
          <a:p>
            <a:pPr lvl="1"/>
            <a:r>
              <a:rPr lang="nl-BE" altLang="en-US" smtClean="0"/>
              <a:t>enorme wirwar aan criteria</a:t>
            </a:r>
          </a:p>
          <a:p>
            <a:pPr lvl="1"/>
            <a:r>
              <a:rPr lang="nl-BE" altLang="en-US" smtClean="0"/>
              <a:t>gebrek aan afstemming inzake referteperiodes</a:t>
            </a:r>
          </a:p>
          <a:p>
            <a:r>
              <a:rPr lang="nl-BE" altLang="en-US" smtClean="0"/>
              <a:t>Voorstel (‘legoblokjesfilosofie’)</a:t>
            </a:r>
          </a:p>
          <a:p>
            <a:pPr lvl="1"/>
            <a:r>
              <a:rPr lang="nl-BE" altLang="en-US" smtClean="0"/>
              <a:t>standaardisatie van de feitelijke gegevens waarmee rekening wordt gehouden en het tijdstip of periode waarover ze beschikbaar moeten zijn</a:t>
            </a:r>
          </a:p>
          <a:p>
            <a:pPr lvl="1"/>
            <a:r>
              <a:rPr lang="nl-BE" altLang="en-US" smtClean="0"/>
              <a:t>vastlegging van de criteria op basis van die feitelijke gegevens</a:t>
            </a:r>
          </a:p>
          <a:p>
            <a:pPr lvl="1"/>
            <a:r>
              <a:rPr lang="nl-BE" altLang="en-US" smtClean="0"/>
              <a:t>uitwerking van een aantal intermediaire statuten als basis voor toekenning van afgeleide rechten</a:t>
            </a:r>
          </a:p>
          <a:p>
            <a:pPr lvl="1"/>
            <a:r>
              <a:rPr lang="nl-BE" altLang="en-US" smtClean="0"/>
              <a:t>doenbaarheid en nut  van deze methode is bewezen met de multifunctionele aangifte van loon-  en arbeidstijdgegevens</a:t>
            </a:r>
          </a:p>
          <a:p>
            <a:pPr lvl="1"/>
            <a:r>
              <a:rPr lang="nl-BE" altLang="en-US" smtClean="0"/>
              <a:t>doet geen afbreuk aan beleidsautonomie</a:t>
            </a:r>
            <a:endParaRPr lang="nl-BE" alt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84E4B-70F9-47E6-A0A6-99FE8B3AFF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85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9592" y="1844824"/>
            <a:ext cx="7344816" cy="707886"/>
          </a:xfrm>
          <a:prstGeom prst="rect">
            <a:avLst/>
          </a:prstGeom>
          <a:noFill/>
          <a:ln w="31750" cmpd="sng">
            <a:solidFill>
              <a:srgbClr val="0082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82BE"/>
                </a:solidFill>
              </a:rPr>
              <a:t>Dienstenintegratoren</a:t>
            </a:r>
            <a:endParaRPr lang="nl-BE" sz="4000" dirty="0">
              <a:solidFill>
                <a:srgbClr val="008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Middel: dienstenintegratoren</a:t>
            </a:r>
            <a:endParaRPr lang="en-US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altLang="fr-FR" dirty="0" err="1" smtClean="0"/>
              <a:t>Organiseren</a:t>
            </a:r>
            <a:r>
              <a:rPr lang="en-US" altLang="fr-FR" dirty="0" smtClean="0"/>
              <a:t> van </a:t>
            </a:r>
            <a:r>
              <a:rPr lang="en-US" altLang="fr-FR" dirty="0" err="1" smtClean="0"/>
              <a:t>elektronische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samenwerking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tussen</a:t>
            </a:r>
            <a:r>
              <a:rPr lang="en-US" altLang="fr-FR" dirty="0" smtClean="0"/>
              <a:t> de </a:t>
            </a:r>
            <a:r>
              <a:rPr lang="en-US" altLang="fr-FR" dirty="0" err="1" smtClean="0"/>
              <a:t>actoren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zonder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hun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plaats</a:t>
            </a:r>
            <a:r>
              <a:rPr lang="en-US" altLang="fr-FR" dirty="0" smtClean="0"/>
              <a:t> in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nemen</a:t>
            </a:r>
            <a:r>
              <a:rPr lang="en-US" altLang="fr-FR" dirty="0" smtClean="0"/>
              <a:t> </a:t>
            </a:r>
          </a:p>
          <a:p>
            <a:pPr lvl="1"/>
            <a:r>
              <a:rPr lang="en-US" altLang="fr-FR" dirty="0" err="1" smtClean="0"/>
              <a:t>autonomie</a:t>
            </a:r>
            <a:endParaRPr lang="en-US" altLang="fr-FR" dirty="0" smtClean="0"/>
          </a:p>
          <a:p>
            <a:pPr lvl="1"/>
            <a:r>
              <a:rPr lang="en-US" altLang="fr-FR" dirty="0" err="1" smtClean="0"/>
              <a:t>responsabilisering</a:t>
            </a:r>
            <a:endParaRPr lang="en-US" altLang="fr-FR" dirty="0" smtClean="0"/>
          </a:p>
          <a:p>
            <a:r>
              <a:rPr lang="nl-BE" altLang="en-US" dirty="0" smtClean="0"/>
              <a:t>Vastleggen en bevorderen van naleving van</a:t>
            </a:r>
          </a:p>
          <a:p>
            <a:pPr lvl="1"/>
            <a:r>
              <a:rPr lang="nl-BE" altLang="en-US" dirty="0" smtClean="0"/>
              <a:t>gemeenschappelijke visie met betrekking tot geïntegreerde elektronische dienstverlening</a:t>
            </a:r>
          </a:p>
          <a:p>
            <a:pPr lvl="1"/>
            <a:r>
              <a:rPr lang="nl-BE" altLang="en-US" dirty="0" smtClean="0"/>
              <a:t>gemeenschappelijke basisprincipes inzake informatiebeheer en –veiligheid</a:t>
            </a:r>
          </a:p>
          <a:p>
            <a:r>
              <a:rPr lang="nl-BE" altLang="en-US" dirty="0" smtClean="0"/>
              <a:t>Motor zijn van noodzakelijke veranderingen voor de uitvoering van de visie</a:t>
            </a:r>
          </a:p>
          <a:p>
            <a:endParaRPr lang="nl-BE" altLang="en-US" dirty="0" smtClean="0"/>
          </a:p>
          <a:p>
            <a:pPr lvl="1"/>
            <a:endParaRPr lang="nl-BE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734D8-1E00-4D25-9CA2-EBB0779124D0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86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Middel: dienstenintegratoren</a:t>
            </a:r>
            <a:endParaRPr lang="en-US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Coördineren van</a:t>
            </a:r>
          </a:p>
          <a:p>
            <a:pPr lvl="1"/>
            <a:r>
              <a:rPr lang="nl-BE" altLang="en-US" dirty="0" smtClean="0"/>
              <a:t>de procesoptimalisering</a:t>
            </a:r>
          </a:p>
          <a:p>
            <a:pPr lvl="1"/>
            <a:r>
              <a:rPr lang="nl-BE" altLang="en-US" dirty="0" smtClean="0"/>
              <a:t>elektronische  informatie-uitwisseling, o.a. door middel van een verwijzingsrepertorium</a:t>
            </a:r>
          </a:p>
          <a:p>
            <a:pPr lvl="1"/>
            <a:r>
              <a:rPr lang="nl-BE" altLang="en-US" dirty="0" smtClean="0"/>
              <a:t>taakverdeling inzake beheer van authentieke bronnen</a:t>
            </a:r>
          </a:p>
          <a:p>
            <a:pPr lvl="1"/>
            <a:r>
              <a:rPr lang="nl-BE" altLang="en-US" dirty="0" smtClean="0"/>
              <a:t>programma’s en projecten</a:t>
            </a:r>
            <a:endParaRPr lang="en-US" altLang="fr-FR" dirty="0" smtClean="0"/>
          </a:p>
          <a:p>
            <a:r>
              <a:rPr lang="en-US" altLang="fr-FR" dirty="0" err="1" smtClean="0"/>
              <a:t>Beheren</a:t>
            </a:r>
            <a:r>
              <a:rPr lang="en-US" altLang="fr-FR" dirty="0" smtClean="0"/>
              <a:t> van </a:t>
            </a:r>
            <a:r>
              <a:rPr lang="en-US" altLang="fr-FR" dirty="0" err="1" smtClean="0"/>
              <a:t>een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veilig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elektronisch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samenwerkingsplatform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op </a:t>
            </a:r>
            <a:r>
              <a:rPr lang="en-US" altLang="fr-FR" dirty="0" err="1" smtClean="0"/>
              <a:t>technisch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vlak</a:t>
            </a:r>
            <a:r>
              <a:rPr lang="en-US" altLang="fr-FR" dirty="0" smtClean="0"/>
              <a:t> : </a:t>
            </a:r>
            <a:r>
              <a:rPr lang="en-US" altLang="fr-FR" dirty="0" err="1" smtClean="0"/>
              <a:t>architectuur</a:t>
            </a:r>
            <a:r>
              <a:rPr lang="en-US" altLang="fr-FR" dirty="0" smtClean="0"/>
              <a:t>, </a:t>
            </a:r>
            <a:r>
              <a:rPr lang="en-US" altLang="fr-FR" dirty="0" err="1" smtClean="0"/>
              <a:t>standaarden</a:t>
            </a:r>
            <a:r>
              <a:rPr lang="en-US" altLang="fr-FR" dirty="0" smtClean="0"/>
              <a:t>, </a:t>
            </a:r>
            <a:r>
              <a:rPr lang="en-US" altLang="fr-FR" dirty="0" err="1" smtClean="0"/>
              <a:t>basisdiensten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op </a:t>
            </a:r>
            <a:r>
              <a:rPr lang="en-US" altLang="fr-FR" dirty="0" err="1" smtClean="0"/>
              <a:t>semantisch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vlak</a:t>
            </a:r>
            <a:r>
              <a:rPr lang="en-US" altLang="fr-FR" dirty="0" smtClean="0"/>
              <a:t>: </a:t>
            </a:r>
            <a:r>
              <a:rPr lang="en-US" altLang="fr-FR" dirty="0" err="1" smtClean="0"/>
              <a:t>afstemming</a:t>
            </a:r>
            <a:r>
              <a:rPr lang="en-US" altLang="fr-FR" dirty="0" smtClean="0"/>
              <a:t> van de </a:t>
            </a:r>
            <a:r>
              <a:rPr lang="en-US" altLang="fr-FR" dirty="0" err="1" smtClean="0"/>
              <a:t>begrippen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coördinatie</a:t>
            </a:r>
            <a:r>
              <a:rPr lang="en-US" altLang="fr-FR" dirty="0" smtClean="0"/>
              <a:t> van de </a:t>
            </a:r>
            <a:r>
              <a:rPr lang="en-US" altLang="fr-FR" dirty="0" err="1" smtClean="0"/>
              <a:t>aanpassingen</a:t>
            </a:r>
            <a:r>
              <a:rPr lang="en-US" altLang="fr-FR" dirty="0" smtClean="0"/>
              <a:t> van de </a:t>
            </a:r>
            <a:r>
              <a:rPr lang="en-US" altLang="fr-FR" dirty="0" err="1" smtClean="0"/>
              <a:t>reglementering</a:t>
            </a:r>
            <a:endParaRPr lang="en-US" altLang="fr-FR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E37-7A4D-45D1-8A4E-D8EB0707F286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87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Middel: dienstenintegratoren</a:t>
            </a:r>
            <a:endParaRPr lang="en-US" alt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nl-BE" altLang="en-US" dirty="0" smtClean="0"/>
              <a:t>Optreden als </a:t>
            </a:r>
            <a:r>
              <a:rPr lang="nl-BE" altLang="en-US" dirty="0" err="1" smtClean="0"/>
              <a:t>trusted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third</a:t>
            </a:r>
            <a:r>
              <a:rPr lang="nl-BE" altLang="en-US" dirty="0" smtClean="0"/>
              <a:t> party voor </a:t>
            </a:r>
            <a:r>
              <a:rPr lang="nl-BE" altLang="en-US" dirty="0" err="1" smtClean="0"/>
              <a:t>anonimisering</a:t>
            </a:r>
            <a:r>
              <a:rPr lang="nl-BE" altLang="en-US" dirty="0" smtClean="0"/>
              <a:t> en codering van persoonsgegevens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Met goede onderlinge afspraken, samenwerking en interoperabiliteit tussen dienstenintegratoren</a:t>
            </a:r>
          </a:p>
          <a:p>
            <a:pPr lvl="1"/>
            <a:r>
              <a:rPr lang="nl-BE" altLang="en-US" dirty="0" smtClean="0"/>
              <a:t>thematische (KSZ, </a:t>
            </a:r>
            <a:r>
              <a:rPr lang="nl-BE" altLang="en-US" dirty="0" err="1" smtClean="0"/>
              <a:t>eHealth</a:t>
            </a:r>
            <a:r>
              <a:rPr lang="nl-BE" altLang="en-US" dirty="0" smtClean="0"/>
              <a:t>-platform)</a:t>
            </a:r>
          </a:p>
          <a:p>
            <a:pPr lvl="1"/>
            <a:r>
              <a:rPr lang="nl-BE" altLang="en-US" dirty="0" smtClean="0"/>
              <a:t>per overheidsniveau (</a:t>
            </a:r>
            <a:r>
              <a:rPr lang="nl-BE" altLang="en-US" dirty="0" err="1" smtClean="0"/>
              <a:t>Fedict</a:t>
            </a:r>
            <a:r>
              <a:rPr lang="nl-BE" altLang="en-US" dirty="0" smtClean="0"/>
              <a:t>, </a:t>
            </a:r>
            <a:r>
              <a:rPr lang="nl-BE" altLang="en-US" dirty="0" err="1" smtClean="0"/>
              <a:t>Corve</a:t>
            </a:r>
            <a:r>
              <a:rPr lang="nl-BE" altLang="en-US" dirty="0" smtClean="0"/>
              <a:t>-Magda, </a:t>
            </a:r>
            <a:r>
              <a:rPr lang="nl-BE" altLang="en-US" dirty="0" err="1" smtClean="0"/>
              <a:t>eWBS</a:t>
            </a:r>
            <a:r>
              <a:rPr lang="nl-BE" altLang="en-US" dirty="0" smtClean="0"/>
              <a:t>, CIRB)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Beheerd door stakeholders, indien thematisch over beleidsniveaus heen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34B6D-E230-44C6-A0EE-A3FD50EB4891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88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smtClean="0"/>
              <a:t>Middel: dienstenintegratoren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86E24-23E8-48DF-BB3E-61EB4F7CDB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2662" y="3502082"/>
            <a:ext cx="2622531" cy="2783633"/>
            <a:chOff x="6498432" y="1852500"/>
            <a:chExt cx="2622531" cy="2477406"/>
          </a:xfrm>
          <a:solidFill>
            <a:srgbClr val="008CB2"/>
          </a:solidFill>
        </p:grpSpPr>
        <p:sp>
          <p:nvSpPr>
            <p:cNvPr id="6" name="Up-Down Arrow 5"/>
            <p:cNvSpPr/>
            <p:nvPr/>
          </p:nvSpPr>
          <p:spPr>
            <a:xfrm>
              <a:off x="8818563" y="1852500"/>
              <a:ext cx="302400" cy="247513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8017669" y="1857373"/>
              <a:ext cx="302400" cy="247105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7225507" y="1865201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Up-Down Arrow 8"/>
            <p:cNvSpPr/>
            <p:nvPr/>
          </p:nvSpPr>
          <p:spPr>
            <a:xfrm>
              <a:off x="6498432" y="1862930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8074" y="4464060"/>
            <a:ext cx="3332163" cy="2124056"/>
            <a:chOff x="5565775" y="1913731"/>
            <a:chExt cx="3489325" cy="2124056"/>
          </a:xfrm>
          <a:solidFill>
            <a:srgbClr val="5DAF5D"/>
          </a:solidFill>
        </p:grpSpPr>
        <p:sp>
          <p:nvSpPr>
            <p:cNvPr id="11" name="Left-Right Arrow 10"/>
            <p:cNvSpPr/>
            <p:nvPr/>
          </p:nvSpPr>
          <p:spPr>
            <a:xfrm>
              <a:off x="5565775" y="3735387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5565775" y="3135312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565775" y="1913731"/>
              <a:ext cx="3489325" cy="903269"/>
              <a:chOff x="5565775" y="1913731"/>
              <a:chExt cx="3489325" cy="903269"/>
            </a:xfrm>
            <a:grpFill/>
          </p:grpSpPr>
          <p:sp>
            <p:nvSpPr>
              <p:cNvPr id="14" name="Left-Right Arrow 13"/>
              <p:cNvSpPr/>
              <p:nvPr/>
            </p:nvSpPr>
            <p:spPr>
              <a:xfrm>
                <a:off x="5565775" y="2514600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Left-Right Arrow 14"/>
              <p:cNvSpPr/>
              <p:nvPr/>
            </p:nvSpPr>
            <p:spPr>
              <a:xfrm>
                <a:off x="5565775" y="1913731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109737" y="1385907"/>
            <a:ext cx="3530599" cy="2124056"/>
            <a:chOff x="5565775" y="1913731"/>
            <a:chExt cx="3489325" cy="2124056"/>
          </a:xfrm>
          <a:solidFill>
            <a:srgbClr val="5DAF5D"/>
          </a:solidFill>
        </p:grpSpPr>
        <p:sp>
          <p:nvSpPr>
            <p:cNvPr id="17" name="Left-Right Arrow 16"/>
            <p:cNvSpPr/>
            <p:nvPr/>
          </p:nvSpPr>
          <p:spPr>
            <a:xfrm>
              <a:off x="5565775" y="3735387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5565775" y="3135312"/>
              <a:ext cx="3489325" cy="302400"/>
            </a:xfrm>
            <a:prstGeom prst="leftRightArrow">
              <a:avLst/>
            </a:prstGeom>
            <a:grpFill/>
            <a:ln>
              <a:solidFill>
                <a:srgbClr val="5DA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565775" y="1913731"/>
              <a:ext cx="3489325" cy="903269"/>
              <a:chOff x="5565775" y="1913731"/>
              <a:chExt cx="3489325" cy="903269"/>
            </a:xfrm>
            <a:grpFill/>
          </p:grpSpPr>
          <p:sp>
            <p:nvSpPr>
              <p:cNvPr id="20" name="Left-Right Arrow 19"/>
              <p:cNvSpPr/>
              <p:nvPr/>
            </p:nvSpPr>
            <p:spPr>
              <a:xfrm>
                <a:off x="5565775" y="2514600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Left-Right Arrow 20"/>
              <p:cNvSpPr/>
              <p:nvPr/>
            </p:nvSpPr>
            <p:spPr>
              <a:xfrm>
                <a:off x="5565775" y="1913731"/>
                <a:ext cx="3489325" cy="302400"/>
              </a:xfrm>
              <a:prstGeom prst="leftRightArrow">
                <a:avLst/>
              </a:prstGeom>
              <a:grpFill/>
              <a:ln>
                <a:solidFill>
                  <a:srgbClr val="5DAF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84987" y="2015107"/>
            <a:ext cx="2622531" cy="2477406"/>
            <a:chOff x="6498432" y="1852500"/>
            <a:chExt cx="2622531" cy="2477406"/>
          </a:xfrm>
          <a:solidFill>
            <a:srgbClr val="008CB2"/>
          </a:solidFill>
        </p:grpSpPr>
        <p:sp>
          <p:nvSpPr>
            <p:cNvPr id="23" name="Up-Down Arrow 22"/>
            <p:cNvSpPr/>
            <p:nvPr/>
          </p:nvSpPr>
          <p:spPr>
            <a:xfrm>
              <a:off x="8818563" y="1852500"/>
              <a:ext cx="302400" cy="247513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8017669" y="1857373"/>
              <a:ext cx="302400" cy="247105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7225507" y="1865201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6498432" y="1862930"/>
              <a:ext cx="302400" cy="2464705"/>
            </a:xfrm>
            <a:prstGeom prst="upDownArrow">
              <a:avLst/>
            </a:prstGeom>
            <a:grpFill/>
            <a:ln>
              <a:solidFill>
                <a:srgbClr val="008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9640" name="Line 2"/>
          <p:cNvSpPr>
            <a:spLocks noChangeShapeType="1"/>
          </p:cNvSpPr>
          <p:nvPr/>
        </p:nvSpPr>
        <p:spPr bwMode="auto">
          <a:xfrm>
            <a:off x="3670300" y="3330575"/>
            <a:ext cx="144463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3"/>
          <p:cNvSpPr>
            <a:spLocks noChangeShapeType="1"/>
          </p:cNvSpPr>
          <p:nvPr/>
        </p:nvSpPr>
        <p:spPr bwMode="auto">
          <a:xfrm flipH="1" flipV="1">
            <a:off x="5289550" y="4575175"/>
            <a:ext cx="152400" cy="411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42" name="Line 4"/>
          <p:cNvSpPr>
            <a:spLocks noChangeShapeType="1"/>
          </p:cNvSpPr>
          <p:nvPr/>
        </p:nvSpPr>
        <p:spPr bwMode="auto">
          <a:xfrm flipH="1">
            <a:off x="5541963" y="4049713"/>
            <a:ext cx="936625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5"/>
          <p:cNvSpPr>
            <a:spLocks noChangeShapeType="1"/>
          </p:cNvSpPr>
          <p:nvPr/>
        </p:nvSpPr>
        <p:spPr bwMode="auto">
          <a:xfrm>
            <a:off x="7270750" y="28971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6"/>
          <p:cNvSpPr>
            <a:spLocks noChangeShapeType="1"/>
          </p:cNvSpPr>
          <p:nvPr/>
        </p:nvSpPr>
        <p:spPr bwMode="auto">
          <a:xfrm flipV="1">
            <a:off x="7702550" y="3330575"/>
            <a:ext cx="4318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7"/>
          <p:cNvSpPr>
            <a:spLocks noChangeShapeType="1"/>
          </p:cNvSpPr>
          <p:nvPr/>
        </p:nvSpPr>
        <p:spPr bwMode="auto">
          <a:xfrm>
            <a:off x="7847013" y="383381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8"/>
          <p:cNvSpPr>
            <a:spLocks noChangeShapeType="1"/>
          </p:cNvSpPr>
          <p:nvPr/>
        </p:nvSpPr>
        <p:spPr bwMode="auto">
          <a:xfrm>
            <a:off x="7342188" y="4122738"/>
            <a:ext cx="576262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9"/>
          <p:cNvSpPr>
            <a:spLocks noChangeShapeType="1"/>
          </p:cNvSpPr>
          <p:nvPr/>
        </p:nvSpPr>
        <p:spPr bwMode="auto">
          <a:xfrm flipV="1">
            <a:off x="6191250" y="4986338"/>
            <a:ext cx="43180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0"/>
          <p:cNvSpPr>
            <a:spLocks noChangeShapeType="1"/>
          </p:cNvSpPr>
          <p:nvPr/>
        </p:nvSpPr>
        <p:spPr bwMode="auto">
          <a:xfrm>
            <a:off x="4173538" y="4481513"/>
            <a:ext cx="792162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11"/>
          <p:cNvSpPr>
            <a:spLocks noChangeShapeType="1"/>
          </p:cNvSpPr>
          <p:nvPr/>
        </p:nvSpPr>
        <p:spPr bwMode="auto">
          <a:xfrm>
            <a:off x="6046788" y="5418138"/>
            <a:ext cx="4318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12"/>
          <p:cNvSpPr>
            <a:spLocks noChangeShapeType="1"/>
          </p:cNvSpPr>
          <p:nvPr/>
        </p:nvSpPr>
        <p:spPr bwMode="auto">
          <a:xfrm flipH="1">
            <a:off x="4894263" y="5562600"/>
            <a:ext cx="144462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13"/>
          <p:cNvSpPr>
            <a:spLocks noChangeShapeType="1"/>
          </p:cNvSpPr>
          <p:nvPr/>
        </p:nvSpPr>
        <p:spPr bwMode="auto">
          <a:xfrm>
            <a:off x="4318000" y="2970213"/>
            <a:ext cx="2160588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14"/>
          <p:cNvSpPr>
            <a:spLocks noChangeShapeType="1"/>
          </p:cNvSpPr>
          <p:nvPr/>
        </p:nvSpPr>
        <p:spPr bwMode="auto">
          <a:xfrm flipH="1" flipV="1">
            <a:off x="6407150" y="3186113"/>
            <a:ext cx="3810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53" name="Line 15"/>
          <p:cNvSpPr>
            <a:spLocks noChangeShapeType="1"/>
          </p:cNvSpPr>
          <p:nvPr/>
        </p:nvSpPr>
        <p:spPr bwMode="auto">
          <a:xfrm flipH="1">
            <a:off x="1943100" y="4414838"/>
            <a:ext cx="107950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54" name="Line 16"/>
          <p:cNvSpPr>
            <a:spLocks noChangeShapeType="1"/>
          </p:cNvSpPr>
          <p:nvPr/>
        </p:nvSpPr>
        <p:spPr bwMode="auto">
          <a:xfrm flipV="1">
            <a:off x="1403350" y="5418138"/>
            <a:ext cx="27305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55" name="Line 17"/>
          <p:cNvSpPr>
            <a:spLocks noChangeShapeType="1"/>
          </p:cNvSpPr>
          <p:nvPr/>
        </p:nvSpPr>
        <p:spPr bwMode="auto">
          <a:xfrm flipH="1" flipV="1">
            <a:off x="2343150" y="5418138"/>
            <a:ext cx="27940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56" name="Line 18"/>
          <p:cNvSpPr>
            <a:spLocks noChangeShapeType="1"/>
          </p:cNvSpPr>
          <p:nvPr/>
        </p:nvSpPr>
        <p:spPr bwMode="auto">
          <a:xfrm flipH="1">
            <a:off x="2165350" y="3184525"/>
            <a:ext cx="763588" cy="167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57" name="Line 19"/>
          <p:cNvSpPr>
            <a:spLocks noChangeShapeType="1"/>
          </p:cNvSpPr>
          <p:nvPr/>
        </p:nvSpPr>
        <p:spPr bwMode="auto">
          <a:xfrm flipH="1">
            <a:off x="2622550" y="4265613"/>
            <a:ext cx="760413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58" name="Line 20"/>
          <p:cNvSpPr>
            <a:spLocks noChangeShapeType="1"/>
          </p:cNvSpPr>
          <p:nvPr/>
        </p:nvSpPr>
        <p:spPr bwMode="auto">
          <a:xfrm flipH="1">
            <a:off x="2806700" y="5167313"/>
            <a:ext cx="194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59" name="Line 21"/>
          <p:cNvSpPr>
            <a:spLocks noChangeShapeType="1"/>
          </p:cNvSpPr>
          <p:nvPr/>
        </p:nvSpPr>
        <p:spPr bwMode="auto">
          <a:xfrm>
            <a:off x="5686425" y="5562600"/>
            <a:ext cx="144463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9660" name="Line 22"/>
          <p:cNvSpPr>
            <a:spLocks noChangeShapeType="1"/>
          </p:cNvSpPr>
          <p:nvPr/>
        </p:nvSpPr>
        <p:spPr bwMode="auto">
          <a:xfrm flipV="1">
            <a:off x="4678363" y="3833813"/>
            <a:ext cx="17287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8" name="Cloud"/>
          <p:cNvSpPr>
            <a:spLocks noChangeAspect="1" noEditPoints="1" noChangeArrowheads="1"/>
          </p:cNvSpPr>
          <p:nvPr/>
        </p:nvSpPr>
        <p:spPr bwMode="auto">
          <a:xfrm>
            <a:off x="6297613" y="3406775"/>
            <a:ext cx="1611312" cy="819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Cloud"/>
          <p:cNvSpPr>
            <a:spLocks noChangeAspect="1" noEditPoints="1" noChangeArrowheads="1"/>
          </p:cNvSpPr>
          <p:nvPr/>
        </p:nvSpPr>
        <p:spPr bwMode="auto">
          <a:xfrm>
            <a:off x="3141663" y="3754438"/>
            <a:ext cx="1611312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endParaRPr lang="en-US" sz="1200">
              <a:solidFill>
                <a:srgbClr val="000000"/>
              </a:solidFill>
              <a:sym typeface="Arial" charset="0"/>
            </a:endParaRP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2735263" y="2525713"/>
            <a:ext cx="1797050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Extranet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gewest of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gemeenschap</a:t>
            </a:r>
          </a:p>
        </p:txBody>
      </p: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4684713" y="4859338"/>
            <a:ext cx="1612900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endParaRPr lang="en-US" sz="1200">
              <a:solidFill>
                <a:srgbClr val="000000"/>
              </a:solidFill>
              <a:sym typeface="Arial" charset="0"/>
            </a:endParaRP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Fedman</a:t>
            </a: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6910388" y="2478088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53" name="Oval 29"/>
          <p:cNvSpPr>
            <a:spLocks noChangeArrowheads="1"/>
          </p:cNvSpPr>
          <p:nvPr/>
        </p:nvSpPr>
        <p:spPr bwMode="auto">
          <a:xfrm>
            <a:off x="5003800" y="4265613"/>
            <a:ext cx="538163" cy="3667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FOD</a:t>
            </a:r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6550025" y="4799013"/>
            <a:ext cx="538163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FOD</a:t>
            </a: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4533900" y="5842000"/>
            <a:ext cx="538163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POD</a:t>
            </a:r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7650163" y="4430713"/>
            <a:ext cx="536575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ISZ</a:t>
            </a:r>
          </a:p>
        </p:txBody>
      </p:sp>
      <p:sp>
        <p:nvSpPr>
          <p:cNvPr id="69670" name="Line 33"/>
          <p:cNvSpPr>
            <a:spLocks noChangeShapeType="1"/>
          </p:cNvSpPr>
          <p:nvPr/>
        </p:nvSpPr>
        <p:spPr bwMode="auto">
          <a:xfrm flipV="1">
            <a:off x="4318000" y="2465388"/>
            <a:ext cx="360363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1" name="Line 34"/>
          <p:cNvSpPr>
            <a:spLocks noChangeShapeType="1"/>
          </p:cNvSpPr>
          <p:nvPr/>
        </p:nvSpPr>
        <p:spPr bwMode="auto">
          <a:xfrm flipV="1">
            <a:off x="3886200" y="2106613"/>
            <a:ext cx="7143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2" name="Line 35"/>
          <p:cNvSpPr>
            <a:spLocks noChangeShapeType="1"/>
          </p:cNvSpPr>
          <p:nvPr/>
        </p:nvSpPr>
        <p:spPr bwMode="auto">
          <a:xfrm flipH="1" flipV="1">
            <a:off x="2862263" y="2249488"/>
            <a:ext cx="520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auto">
          <a:xfrm>
            <a:off x="8258175" y="3641725"/>
            <a:ext cx="536575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ISZ</a:t>
            </a: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5441950" y="6042025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6808788" y="3509963"/>
            <a:ext cx="747712" cy="6365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smtClean="0">
                <a:solidFill>
                  <a:srgbClr val="000000"/>
                </a:solidFill>
                <a:latin typeface="Arial" charset="0"/>
                <a:sym typeface="Arial" charset="0"/>
              </a:rPr>
              <a:t>Extranet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smtClean="0">
                <a:solidFill>
                  <a:srgbClr val="000000"/>
                </a:solidFill>
                <a:latin typeface="Arial" charset="0"/>
                <a:sym typeface="Arial" charset="0"/>
              </a:rPr>
              <a:t>sociale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smtClean="0">
                <a:solidFill>
                  <a:srgbClr val="000000"/>
                </a:solidFill>
                <a:latin typeface="Arial" charset="0"/>
                <a:sym typeface="Arial" charset="0"/>
              </a:rPr>
              <a:t>sector</a:t>
            </a:r>
          </a:p>
        </p:txBody>
      </p:sp>
      <p:sp>
        <p:nvSpPr>
          <p:cNvPr id="63" name="Oval 39"/>
          <p:cNvSpPr>
            <a:spLocks noChangeArrowheads="1"/>
          </p:cNvSpPr>
          <p:nvPr/>
        </p:nvSpPr>
        <p:spPr bwMode="auto">
          <a:xfrm>
            <a:off x="6121400" y="2816225"/>
            <a:ext cx="536575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ISZ</a:t>
            </a:r>
          </a:p>
        </p:txBody>
      </p:sp>
      <p:sp>
        <p:nvSpPr>
          <p:cNvPr id="64" name="Oval 40"/>
          <p:cNvSpPr>
            <a:spLocks noChangeArrowheads="1"/>
          </p:cNvSpPr>
          <p:nvPr/>
        </p:nvSpPr>
        <p:spPr bwMode="auto">
          <a:xfrm>
            <a:off x="4533900" y="2241550"/>
            <a:ext cx="538163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GOD</a:t>
            </a:r>
          </a:p>
        </p:txBody>
      </p:sp>
      <p:sp>
        <p:nvSpPr>
          <p:cNvPr id="65" name="Oval 41"/>
          <p:cNvSpPr>
            <a:spLocks noChangeArrowheads="1"/>
          </p:cNvSpPr>
          <p:nvPr/>
        </p:nvSpPr>
        <p:spPr bwMode="auto">
          <a:xfrm>
            <a:off x="3687763" y="1881188"/>
            <a:ext cx="538162" cy="368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GOD</a:t>
            </a:r>
          </a:p>
        </p:txBody>
      </p:sp>
      <p:sp>
        <p:nvSpPr>
          <p:cNvPr id="69679" name="Line 42"/>
          <p:cNvSpPr>
            <a:spLocks noChangeShapeType="1"/>
          </p:cNvSpPr>
          <p:nvPr/>
        </p:nvSpPr>
        <p:spPr bwMode="auto">
          <a:xfrm flipV="1">
            <a:off x="2343150" y="29083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1676400" y="2689225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68" name="Cloud"/>
          <p:cNvSpPr>
            <a:spLocks noChangeAspect="1" noEditPoints="1" noChangeArrowheads="1"/>
          </p:cNvSpPr>
          <p:nvPr/>
        </p:nvSpPr>
        <p:spPr bwMode="auto">
          <a:xfrm>
            <a:off x="1250950" y="4725988"/>
            <a:ext cx="1611313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buSzPct val="100000"/>
              <a:defRPr/>
            </a:pPr>
            <a:endParaRPr lang="en-US" sz="1200">
              <a:solidFill>
                <a:srgbClr val="000000"/>
              </a:solidFill>
              <a:sym typeface="Arial" charset="0"/>
            </a:endParaRP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VPN</a:t>
            </a:r>
          </a:p>
        </p:txBody>
      </p:sp>
      <p:sp>
        <p:nvSpPr>
          <p:cNvPr id="69" name="Oval 45"/>
          <p:cNvSpPr>
            <a:spLocks noChangeArrowheads="1"/>
          </p:cNvSpPr>
          <p:nvPr/>
        </p:nvSpPr>
        <p:spPr bwMode="auto">
          <a:xfrm>
            <a:off x="703263" y="5668963"/>
            <a:ext cx="1176337" cy="3635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Apotheker</a:t>
            </a:r>
          </a:p>
        </p:txBody>
      </p:sp>
      <p:sp>
        <p:nvSpPr>
          <p:cNvPr id="70" name="Oval 46"/>
          <p:cNvSpPr>
            <a:spLocks noChangeArrowheads="1"/>
          </p:cNvSpPr>
          <p:nvPr/>
        </p:nvSpPr>
        <p:spPr bwMode="auto">
          <a:xfrm>
            <a:off x="2116138" y="5699125"/>
            <a:ext cx="1233487" cy="3635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Ziekenhuis</a:t>
            </a:r>
          </a:p>
        </p:txBody>
      </p:sp>
      <p:sp>
        <p:nvSpPr>
          <p:cNvPr id="71" name="Oval 47"/>
          <p:cNvSpPr>
            <a:spLocks noChangeArrowheads="1"/>
          </p:cNvSpPr>
          <p:nvPr/>
        </p:nvSpPr>
        <p:spPr bwMode="auto">
          <a:xfrm>
            <a:off x="1762125" y="4060825"/>
            <a:ext cx="581025" cy="3635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Arts</a:t>
            </a:r>
          </a:p>
        </p:txBody>
      </p:sp>
      <p:sp>
        <p:nvSpPr>
          <p:cNvPr id="69685" name="Line 48"/>
          <p:cNvSpPr>
            <a:spLocks noChangeShapeType="1"/>
          </p:cNvSpPr>
          <p:nvPr/>
        </p:nvSpPr>
        <p:spPr bwMode="auto">
          <a:xfrm flipV="1">
            <a:off x="898525" y="51181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231775" y="4899025"/>
            <a:ext cx="72072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Service</a:t>
            </a:r>
          </a:p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69687" name="Rectangle 50"/>
          <p:cNvSpPr>
            <a:spLocks noChangeArrowheads="1"/>
          </p:cNvSpPr>
          <p:nvPr/>
        </p:nvSpPr>
        <p:spPr bwMode="auto">
          <a:xfrm>
            <a:off x="8331200" y="31861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69688" name="Oval 51"/>
          <p:cNvSpPr>
            <a:spLocks noChangeArrowheads="1"/>
          </p:cNvSpPr>
          <p:nvPr/>
        </p:nvSpPr>
        <p:spPr bwMode="auto">
          <a:xfrm>
            <a:off x="7967663" y="57531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76" name="Oval 52"/>
          <p:cNvSpPr>
            <a:spLocks noChangeArrowheads="1"/>
          </p:cNvSpPr>
          <p:nvPr/>
        </p:nvSpPr>
        <p:spPr bwMode="auto">
          <a:xfrm>
            <a:off x="6392532" y="5373497"/>
            <a:ext cx="1127787" cy="905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Diensten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-</a:t>
            </a:r>
          </a:p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 dirty="0" smtClean="0">
                <a:solidFill>
                  <a:srgbClr val="000000"/>
                </a:solidFill>
                <a:sym typeface="Arial" charset="0"/>
              </a:rPr>
              <a:t>(BOSA)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7" name="Oval 53"/>
          <p:cNvSpPr>
            <a:spLocks noChangeArrowheads="1"/>
          </p:cNvSpPr>
          <p:nvPr/>
        </p:nvSpPr>
        <p:spPr bwMode="auto">
          <a:xfrm>
            <a:off x="7931150" y="2624138"/>
            <a:ext cx="109855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Diensten-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(KSZ)</a:t>
            </a:r>
          </a:p>
        </p:txBody>
      </p:sp>
      <p:sp>
        <p:nvSpPr>
          <p:cNvPr id="78" name="Oval 54"/>
          <p:cNvSpPr>
            <a:spLocks noChangeArrowheads="1"/>
          </p:cNvSpPr>
          <p:nvPr/>
        </p:nvSpPr>
        <p:spPr bwMode="auto">
          <a:xfrm>
            <a:off x="1674813" y="1484313"/>
            <a:ext cx="1593850" cy="1163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Diensten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-</a:t>
            </a:r>
          </a:p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Corve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</a:t>
            </a:r>
          </a:p>
          <a:p>
            <a:pPr algn="ctr" eaLnBrk="0" hangingPunct="0">
              <a:buSzPct val="100000"/>
              <a:defRPr/>
            </a:pP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eWBS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 CIRB, …)</a:t>
            </a:r>
          </a:p>
        </p:txBody>
      </p:sp>
      <p:sp>
        <p:nvSpPr>
          <p:cNvPr id="69692" name="Line 56"/>
          <p:cNvSpPr>
            <a:spLocks noChangeShapeType="1"/>
          </p:cNvSpPr>
          <p:nvPr/>
        </p:nvSpPr>
        <p:spPr bwMode="auto">
          <a:xfrm>
            <a:off x="1147763" y="4445000"/>
            <a:ext cx="36830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55"/>
          <p:cNvSpPr>
            <a:spLocks noChangeArrowheads="1"/>
          </p:cNvSpPr>
          <p:nvPr/>
        </p:nvSpPr>
        <p:spPr bwMode="auto">
          <a:xfrm>
            <a:off x="312738" y="3768725"/>
            <a:ext cx="109855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Diensten-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integrator</a:t>
            </a:r>
          </a:p>
          <a:p>
            <a:pPr algn="ctr" eaLnBrk="0" hangingPunct="0">
              <a:buSzPct val="100000"/>
              <a:defRPr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(eHealth)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dirty="0" smtClean="0"/>
              <a:t>Actoren in sociale sector</a:t>
            </a:r>
            <a:endParaRPr lang="fr-BE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l-BE" altLang="en-US" dirty="0" smtClean="0">
                <a:sym typeface="Arial" charset="0"/>
              </a:rPr>
              <a:t>&gt; 220.000 werkgevers</a:t>
            </a:r>
          </a:p>
          <a:p>
            <a:pPr>
              <a:defRPr/>
            </a:pPr>
            <a:r>
              <a:rPr lang="nl-BE" altLang="en-US" dirty="0" smtClean="0">
                <a:sym typeface="Arial" charset="0"/>
              </a:rPr>
              <a:t>&gt; 1.000.000 zelfstandigen</a:t>
            </a:r>
          </a:p>
          <a:p>
            <a:pPr>
              <a:defRPr/>
            </a:pPr>
            <a:r>
              <a:rPr lang="nl-BE" altLang="en-US" dirty="0" smtClean="0">
                <a:sym typeface="Arial" charset="0"/>
              </a:rPr>
              <a:t>&gt; 11.300.000 burgers</a:t>
            </a:r>
          </a:p>
          <a:p>
            <a:pPr>
              <a:defRPr/>
            </a:pPr>
            <a:r>
              <a:rPr lang="nl-BE" altLang="en-US" dirty="0" smtClean="0">
                <a:sym typeface="Arial" charset="0"/>
              </a:rPr>
              <a:t>2.000 instanties actief bij de inning van bijdragen voor of bij het beheer, de uitvoering of de toekenning van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de sociale verzekeringen (ziekteverzekering, werkloosheidsverzekering, pensioenen, gezinsbijslagen, …) in alle stelsels (werknemers, zelfstandigen, ambtenaren)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de sociale bijstand (leefloon, tegemoetkomingen aan gehandicapten, …)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de aanvullende voordelen voorzien in </a:t>
            </a:r>
            <a:r>
              <a:rPr lang="nl-BE" altLang="en-US" dirty="0" err="1" smtClean="0">
                <a:sym typeface="Arial" charset="0"/>
              </a:rPr>
              <a:t>CAO’s</a:t>
            </a:r>
            <a:endParaRPr lang="nl-BE" altLang="en-US" dirty="0" smtClean="0">
              <a:sym typeface="Arial" charset="0"/>
            </a:endParaRPr>
          </a:p>
          <a:p>
            <a:pPr>
              <a:defRPr/>
            </a:pPr>
            <a:r>
              <a:rPr lang="nl-BE" altLang="en-US" dirty="0" smtClean="0">
                <a:sym typeface="Arial" charset="0"/>
              </a:rPr>
              <a:t>1.000 instanties actief bij het beheer, de uitvoering of de toekenning van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sociale voordelen voorzien door andere overheidsniveaus dan de federale overheid (gemeenten, steden, provincies, gewesten, gemeenschappen, …)</a:t>
            </a:r>
          </a:p>
          <a:p>
            <a:pPr lvl="1">
              <a:defRPr/>
            </a:pPr>
            <a:r>
              <a:rPr lang="nl-BE" altLang="en-US" dirty="0" smtClean="0">
                <a:sym typeface="Arial" charset="0"/>
              </a:rPr>
              <a:t>aanvullende rechten toegekend op basis van het sociaal statuut van de begunstigde (belastingdiensten, vervoersmaatschappijen, openbare-nutsbedrijven, sociale huisvestingsmaatschappijen, …)</a:t>
            </a:r>
          </a:p>
          <a:p>
            <a:pPr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06A04-FB27-4D50-94FD-3F1A304246A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Ander voorbeeld: </a:t>
            </a:r>
            <a:r>
              <a:rPr lang="nl-BE" dirty="0" err="1" smtClean="0"/>
              <a:t>eHealth</a:t>
            </a:r>
            <a:r>
              <a:rPr lang="nl-BE" dirty="0" smtClean="0"/>
              <a:t>-platform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90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7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solidFill>
            <a:srgbClr val="0078B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solidFill>
            <a:srgbClr val="0078B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solidFill>
            <a:srgbClr val="0078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Basisdiensten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altLang="en-US" sz="2400" b="1" i="1">
                <a:latin typeface="Arial" charset="0"/>
              </a:rPr>
              <a:t>Netwerk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476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Patiënten, zorgverleners</a:t>
            </a:r>
          </a:p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zorginstellingen</a:t>
            </a:r>
            <a:endParaRPr lang="nl-B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solidFill>
            <a:srgbClr val="0082AE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solidFill>
            <a:srgbClr val="0082AE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solidFill>
            <a:srgbClr val="0082AE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pic>
        <p:nvPicPr>
          <p:cNvPr id="18" name="Picture 20" descr="FOD_teken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36500" y="6091873"/>
            <a:ext cx="15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rgbClr val="0A78AE"/>
                </a:solidFill>
              </a:rPr>
              <a:t>Leveranciers</a:t>
            </a:r>
          </a:p>
        </p:txBody>
      </p:sp>
      <p:sp>
        <p:nvSpPr>
          <p:cNvPr id="20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ts val="600"/>
              </a:spcBef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portaal </a:t>
            </a: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BE" sz="1400" i="1" dirty="0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  <a:endParaRPr lang="nl-B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  <a:gradFill flip="none" rotWithShape="1">
            <a:gsLst>
              <a:gs pos="0">
                <a:schemeClr val="bg1"/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rgbClr val="0082BE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22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p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nl-BE" sz="1000" i="1">
                <a:solidFill>
                  <a:schemeClr val="bg1"/>
                </a:solidFill>
              </a:endParaRPr>
            </a:p>
          </p:txBody>
        </p:sp>
        <p:sp>
          <p:nvSpPr>
            <p:cNvPr id="23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p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p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p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nl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p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DTW</a:t>
              </a:r>
            </a:p>
          </p:txBody>
        </p:sp>
        <p:pic>
          <p:nvPicPr>
            <p:cNvPr id="27" name="Picture 30" descr="FOD_teken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rgbClr val="0082BE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zorginstelling</a:t>
            </a:r>
            <a:endParaRPr lang="nl-BE" sz="1000" i="1">
              <a:solidFill>
                <a:schemeClr val="bg1"/>
              </a:solidFill>
            </a:endParaRPr>
          </a:p>
        </p:txBody>
      </p:sp>
      <p:sp>
        <p:nvSpPr>
          <p:cNvPr id="29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  <p:sp>
        <p:nvSpPr>
          <p:cNvPr id="33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rgbClr val="0082BE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nl-BE" sz="1000" i="1">
              <a:solidFill>
                <a:schemeClr val="bg1"/>
              </a:solidFill>
            </a:endParaRPr>
          </a:p>
        </p:txBody>
      </p:sp>
      <p:sp>
        <p:nvSpPr>
          <p:cNvPr id="34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  <p:sp>
        <p:nvSpPr>
          <p:cNvPr id="38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rgbClr val="0082BE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zorgverlener</a:t>
            </a:r>
            <a:endParaRPr lang="nl-BE" sz="1000" i="1" dirty="0">
              <a:solidFill>
                <a:schemeClr val="bg1"/>
              </a:solidFill>
            </a:endParaRPr>
          </a:p>
        </p:txBody>
      </p:sp>
      <p:sp>
        <p:nvSpPr>
          <p:cNvPr id="39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1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4" name="AutoShape 52"/>
          <p:cNvSpPr>
            <a:spLocks noChangeArrowheads="1"/>
          </p:cNvSpPr>
          <p:nvPr/>
        </p:nvSpPr>
        <p:spPr bwMode="auto">
          <a:xfrm rot="5400000">
            <a:off x="2617788" y="145415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tx2"/>
              </a:gs>
              <a:gs pos="50000">
                <a:srgbClr val="D69999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5" name="AutoShape 53"/>
          <p:cNvSpPr>
            <a:spLocks noChangeArrowheads="1"/>
          </p:cNvSpPr>
          <p:nvPr/>
        </p:nvSpPr>
        <p:spPr bwMode="auto">
          <a:xfrm rot="5400000">
            <a:off x="1239838" y="9985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tx2"/>
              </a:gs>
              <a:gs pos="50000">
                <a:srgbClr val="D69999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6" name="AutoShape 54"/>
          <p:cNvSpPr>
            <a:spLocks noChangeArrowheads="1"/>
          </p:cNvSpPr>
          <p:nvPr/>
        </p:nvSpPr>
        <p:spPr bwMode="auto">
          <a:xfrm rot="5400000">
            <a:off x="5346700" y="17780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tx2"/>
              </a:gs>
              <a:gs pos="50000">
                <a:srgbClr val="D69999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7" name="AutoShape 55"/>
          <p:cNvSpPr>
            <a:spLocks noChangeArrowheads="1"/>
          </p:cNvSpPr>
          <p:nvPr/>
        </p:nvSpPr>
        <p:spPr bwMode="auto">
          <a:xfrm rot="5400000">
            <a:off x="7808119" y="821532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tx2"/>
              </a:gs>
              <a:gs pos="50000">
                <a:srgbClr val="D69999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5400000">
            <a:off x="6622257" y="128349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tx2"/>
              </a:gs>
              <a:gs pos="50000">
                <a:srgbClr val="D69999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9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rgbClr val="0082BE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nl-BE" sz="1000" i="1">
              <a:solidFill>
                <a:schemeClr val="bg1"/>
              </a:solidFill>
            </a:endParaRPr>
          </a:p>
        </p:txBody>
      </p:sp>
      <p:sp>
        <p:nvSpPr>
          <p:cNvPr id="50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  <p:pic>
        <p:nvPicPr>
          <p:cNvPr id="54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solidFill>
            <a:srgbClr val="0082AE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56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solidFill>
            <a:srgbClr val="0082AE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57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solidFill>
            <a:srgbClr val="0082AE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</a:p>
        </p:txBody>
      </p:sp>
      <p:sp>
        <p:nvSpPr>
          <p:cNvPr id="58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9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solidFill>
            <a:srgbClr val="0082A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0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solidFill>
            <a:srgbClr val="0082A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solidFill>
            <a:srgbClr val="0082A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2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solidFill>
            <a:srgbClr val="0082A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3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solidFill>
            <a:srgbClr val="0082A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4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solidFill>
            <a:srgbClr val="0082A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5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9" descr="logo_ziekenhuis_1083990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0" descr="Logo huisa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1" descr="logo_ziekenhuis_1083990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3916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0742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13931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0440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694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</a:p>
        </p:txBody>
      </p:sp>
    </p:spTree>
    <p:extLst>
      <p:ext uri="{BB962C8B-B14F-4D97-AF65-F5344CB8AC3E}">
        <p14:creationId xmlns:p14="http://schemas.microsoft.com/office/powerpoint/2010/main" val="24059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441783"/>
          </a:xfrm>
        </p:spPr>
        <p:txBody>
          <a:bodyPr>
            <a:normAutofit/>
          </a:bodyPr>
          <a:lstStyle/>
          <a:p>
            <a:r>
              <a:rPr lang="nl-BE" dirty="0" smtClean="0"/>
              <a:t>Voorbeeld: </a:t>
            </a:r>
            <a:r>
              <a:rPr lang="nl-BE" dirty="0" err="1" smtClean="0"/>
              <a:t>eHealth</a:t>
            </a:r>
            <a:r>
              <a:rPr lang="nl-BE" dirty="0" smtClean="0"/>
              <a:t>-platform</a:t>
            </a:r>
            <a:br>
              <a:rPr lang="nl-BE" dirty="0" smtClean="0"/>
            </a:br>
            <a:r>
              <a:rPr lang="nl-BE" dirty="0" smtClean="0"/>
              <a:t>Basisdiensten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91</a:t>
            </a:fld>
            <a:endParaRPr lang="en-GB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735717"/>
              </p:ext>
            </p:extLst>
          </p:nvPr>
        </p:nvGraphicFramePr>
        <p:xfrm>
          <a:off x="457200" y="1369096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5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Administratieve vereenvoudiging eHealth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Back2Work</a:t>
            </a:r>
          </a:p>
          <a:p>
            <a:endParaRPr lang="fr-BE" dirty="0" smtClean="0"/>
          </a:p>
          <a:p>
            <a:r>
              <a:rPr lang="fr-BE" dirty="0" err="1" smtClean="0"/>
              <a:t>Elektronisch</a:t>
            </a:r>
            <a:r>
              <a:rPr lang="fr-BE" dirty="0" smtClean="0"/>
              <a:t> </a:t>
            </a:r>
            <a:r>
              <a:rPr lang="fr-BE" dirty="0" err="1" smtClean="0"/>
              <a:t>arbeidsongeschiktheidsattest</a:t>
            </a:r>
            <a:r>
              <a:rPr lang="fr-BE" dirty="0" smtClean="0"/>
              <a:t> (</a:t>
            </a:r>
            <a:r>
              <a:rPr lang="fr-BE" dirty="0" err="1" smtClean="0"/>
              <a:t>Mult-eMediatt</a:t>
            </a:r>
            <a:r>
              <a:rPr lang="fr-BE" dirty="0" smtClean="0"/>
              <a:t>)</a:t>
            </a:r>
          </a:p>
          <a:p>
            <a:endParaRPr lang="nl-BE" dirty="0" smtClean="0"/>
          </a:p>
          <a:p>
            <a:r>
              <a:rPr lang="nl-BE" dirty="0" err="1" smtClean="0"/>
              <a:t>Handicare</a:t>
            </a:r>
            <a:r>
              <a:rPr lang="nl-BE" dirty="0" smtClean="0"/>
              <a:t> (medische evaluatie van personen met een handicap) </a:t>
            </a:r>
          </a:p>
          <a:p>
            <a:endParaRPr lang="nl-BE" dirty="0" smtClean="0"/>
          </a:p>
          <a:p>
            <a:r>
              <a:rPr lang="nl-BE" dirty="0" err="1" smtClean="0"/>
              <a:t>Mediprima</a:t>
            </a:r>
            <a:r>
              <a:rPr lang="nl-BE" dirty="0" smtClean="0"/>
              <a:t> (terugbetaling van de kosten inzake medische hulpverlening door de </a:t>
            </a:r>
            <a:r>
              <a:rPr lang="nl-BE" dirty="0" err="1" smtClean="0"/>
              <a:t>OCMW’s</a:t>
            </a:r>
            <a:r>
              <a:rPr lang="nl-BE" dirty="0" smtClean="0"/>
              <a:t>)</a:t>
            </a:r>
          </a:p>
          <a:p>
            <a:endParaRPr lang="nl-BE" dirty="0" smtClean="0"/>
          </a:p>
          <a:p>
            <a:r>
              <a:rPr lang="nl-BE" dirty="0" err="1" smtClean="0"/>
              <a:t>MyCareNet</a:t>
            </a:r>
            <a:r>
              <a:rPr lang="nl-BE" dirty="0" smtClean="0"/>
              <a:t> </a:t>
            </a:r>
            <a:r>
              <a:rPr lang="nl-BE" dirty="0" err="1" smtClean="0"/>
              <a:t>eAttest</a:t>
            </a:r>
            <a:r>
              <a:rPr lang="nl-BE" dirty="0" smtClean="0"/>
              <a:t> </a:t>
            </a:r>
          </a:p>
          <a:p>
            <a:endParaRPr lang="nl-BE" dirty="0" smtClean="0"/>
          </a:p>
          <a:p>
            <a:endParaRPr lang="fr-BE" dirty="0" smtClean="0"/>
          </a:p>
          <a:p>
            <a:endParaRPr lang="nl-NL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6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Back2Work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Back2work heeft tot doel de re-integratie te bevorderen van de langdurig zieke werknemer die het overeengekomen werk niet meer kan uitvoeren door</a:t>
            </a:r>
          </a:p>
          <a:p>
            <a:pPr lvl="1"/>
            <a:r>
              <a:rPr lang="nl-NL" smtClean="0"/>
              <a:t>hem tijdelijk aangepast of ander werk aan te bieden in afwachting van het opnieuw uitoefenen van het overeengekomen werk</a:t>
            </a:r>
          </a:p>
          <a:p>
            <a:pPr lvl="1"/>
            <a:r>
              <a:rPr lang="nl-NL" smtClean="0"/>
              <a:t>hem definitief aangepast of ander werk te geven</a:t>
            </a:r>
          </a:p>
          <a:p>
            <a:r>
              <a:rPr lang="nl-NL" smtClean="0"/>
              <a:t>Dit reïntegratietraject wordt opgesteld in overleg tussen verschillende artsen</a:t>
            </a:r>
          </a:p>
          <a:p>
            <a:pPr lvl="1"/>
            <a:r>
              <a:rPr lang="nl-NL" smtClean="0"/>
              <a:t>behandelende arts</a:t>
            </a:r>
          </a:p>
          <a:p>
            <a:pPr lvl="1"/>
            <a:r>
              <a:rPr lang="nl-NL" smtClean="0"/>
              <a:t>controlearts van het ziekenfonds</a:t>
            </a:r>
          </a:p>
          <a:p>
            <a:pPr lvl="1"/>
            <a:r>
              <a:rPr lang="nl-NL" smtClean="0"/>
              <a:t>arbeidsarts</a:t>
            </a:r>
          </a:p>
          <a:p>
            <a:r>
              <a:rPr lang="nl-NL" smtClean="0"/>
              <a:t>Hiervoor moet onder andere de elektronische communicatie tussen de verschillende partijen mogelijk gemaakt worden</a:t>
            </a:r>
          </a:p>
          <a:p>
            <a:endParaRPr lang="nl-NL" smtClean="0"/>
          </a:p>
          <a:p>
            <a:endParaRPr lang="nl-BE" smtClean="0"/>
          </a:p>
          <a:p>
            <a:pPr lvl="1"/>
            <a:endParaRPr lang="nl-BE" smtClean="0"/>
          </a:p>
          <a:p>
            <a:endParaRPr lang="nl-BE" smtClean="0"/>
          </a:p>
          <a:p>
            <a:endParaRPr lang="nl-BE" smtClean="0"/>
          </a:p>
          <a:p>
            <a:pPr lvl="1"/>
            <a:endParaRPr lang="nl-BE" smtClean="0"/>
          </a:p>
          <a:p>
            <a:pPr lvl="1"/>
            <a:endParaRPr lang="nl-BE" smtClean="0"/>
          </a:p>
          <a:p>
            <a:pPr lvl="1"/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pPr lvl="1"/>
            <a:endParaRPr lang="nl-BE" smtClean="0"/>
          </a:p>
          <a:p>
            <a:endParaRPr lang="nl-BE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43E86-C0A8-45DE-ADB8-2C6633FE5D61}" type="slidenum">
              <a:rPr lang="en-GB" smtClean="0"/>
              <a:pPr>
                <a:defRPr/>
              </a:pPr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7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Back2Work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</a:t>
            </a:r>
            <a:r>
              <a:rPr lang="nl-NL" dirty="0" smtClean="0">
                <a:solidFill>
                  <a:srgbClr val="087670"/>
                </a:solidFill>
              </a:rPr>
              <a:t>eHealth</a:t>
            </a:r>
            <a:r>
              <a:rPr lang="nl-NL" dirty="0" smtClean="0"/>
              <a:t>-platform kan zorgen voor de beveiligde omgeving waarin de communicatie tussen behandelende arts, arbeidsarts, adviserend arts en andere zorgverleners in alle vertrouwelijkheid kan plaatsvinden, </a:t>
            </a:r>
          </a:p>
          <a:p>
            <a:pPr lvl="1"/>
            <a:r>
              <a:rPr lang="nl-NL" dirty="0" smtClean="0"/>
              <a:t>onder andere via zijn DAAS-</a:t>
            </a:r>
            <a:r>
              <a:rPr lang="nl-NL" dirty="0" err="1" smtClean="0"/>
              <a:t>webservice</a:t>
            </a:r>
            <a:r>
              <a:rPr lang="nl-NL" dirty="0" smtClean="0"/>
              <a:t> voor wat de identificatie betreft </a:t>
            </a:r>
          </a:p>
          <a:p>
            <a:pPr lvl="1"/>
            <a:r>
              <a:rPr lang="nl-NL" dirty="0" smtClean="0"/>
              <a:t>en via de </a:t>
            </a:r>
            <a:r>
              <a:rPr lang="nl-NL" dirty="0" err="1" smtClean="0">
                <a:solidFill>
                  <a:srgbClr val="087670"/>
                </a:solidFill>
              </a:rPr>
              <a:t>eHealth</a:t>
            </a:r>
            <a:r>
              <a:rPr lang="nl-NL" dirty="0" err="1" smtClean="0"/>
              <a:t>Box</a:t>
            </a:r>
            <a:r>
              <a:rPr lang="nl-NL" dirty="0" smtClean="0"/>
              <a:t> voor wat het communicatiekanaal betreft</a:t>
            </a:r>
          </a:p>
          <a:p>
            <a:r>
              <a:rPr lang="nl-NL" dirty="0"/>
              <a:t>Het project zit momenteel in een </a:t>
            </a:r>
            <a:r>
              <a:rPr lang="nl-NL" dirty="0" smtClean="0"/>
              <a:t>proeffase, de </a:t>
            </a:r>
            <a:r>
              <a:rPr lang="nl-NL" dirty="0" err="1"/>
              <a:t>webservice</a:t>
            </a:r>
            <a:r>
              <a:rPr lang="nl-NL" dirty="0"/>
              <a:t> staat nu in productie </a:t>
            </a:r>
            <a:r>
              <a:rPr lang="nl-NL" dirty="0" smtClean="0"/>
              <a:t>bij het </a:t>
            </a:r>
            <a:r>
              <a:rPr lang="nl-NL" dirty="0" smtClean="0">
                <a:solidFill>
                  <a:srgbClr val="087670"/>
                </a:solidFill>
              </a:rPr>
              <a:t>eHealth</a:t>
            </a:r>
            <a:r>
              <a:rPr lang="nl-NL" dirty="0"/>
              <a:t>-platform</a:t>
            </a:r>
            <a:r>
              <a:rPr lang="nl-NL" dirty="0" smtClean="0"/>
              <a:t> </a:t>
            </a:r>
            <a:r>
              <a:rPr lang="nl-NL" dirty="0"/>
              <a:t>en moet nog opgenomen worden in de verschillende medische </a:t>
            </a:r>
            <a:r>
              <a:rPr lang="nl-NL" dirty="0" smtClean="0"/>
              <a:t>softwarepakketten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94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8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Mult-eMediatt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Dit administratieve vereenvoudigingsproject heeft als doel om het versturen van het arbeidsongeschiktheidsattest, mits akkoord van de patiënt, vanuit de software van de huisarts naar de geïdentificeerde bestemmeling(en) mogelijk te maken</a:t>
            </a:r>
          </a:p>
          <a:p>
            <a:r>
              <a:rPr lang="nl-NL" dirty="0" smtClean="0"/>
              <a:t>De eerste fase van het project vanaf juni 2018 zal betrekking hebben op de arbeidsongeschiktheidsattesten bestemd voor</a:t>
            </a:r>
          </a:p>
          <a:p>
            <a:pPr lvl="1"/>
            <a:r>
              <a:rPr lang="nl-NL" dirty="0" err="1" smtClean="0"/>
              <a:t>Medex</a:t>
            </a:r>
            <a:endParaRPr lang="nl-NL" dirty="0" smtClean="0"/>
          </a:p>
          <a:p>
            <a:pPr lvl="1"/>
            <a:r>
              <a:rPr lang="nl-NL" dirty="0" smtClean="0"/>
              <a:t>de medische dienst van de Politie</a:t>
            </a:r>
          </a:p>
          <a:p>
            <a:pPr lvl="1"/>
            <a:r>
              <a:rPr lang="nl-NL" dirty="0" smtClean="0"/>
              <a:t>de medische dienst van HR Rail</a:t>
            </a:r>
          </a:p>
          <a:p>
            <a:pPr lvl="1"/>
            <a:r>
              <a:rPr lang="nl-NL" dirty="0" smtClean="0"/>
              <a:t>de controleartsen aangeduid door de werkgevers</a:t>
            </a:r>
          </a:p>
          <a:p>
            <a:pPr lvl="1"/>
            <a:r>
              <a:rPr lang="nl-NL" dirty="0" smtClean="0"/>
              <a:t>de ziekenfondsen</a:t>
            </a:r>
          </a:p>
          <a:p>
            <a:r>
              <a:rPr lang="nl-NL" dirty="0" smtClean="0"/>
              <a:t>Dit project zal geleidelijk tot andere bestemmelingen worden uitgebreid</a:t>
            </a:r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859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Mult-eMediatt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In een eerste fase zullen enkel de softwarepakketten van de huisartsen van deze mogelijkheid gebruik kunnen maken</a:t>
            </a:r>
          </a:p>
          <a:p>
            <a:r>
              <a:rPr lang="nl-NL" smtClean="0"/>
              <a:t>Na akkoord van de patiënt over het principe van het elektronisch versturen van het arbeidsongeschiktheidsattest krijgt de huisarts in zijn softwarepakket</a:t>
            </a:r>
          </a:p>
          <a:p>
            <a:pPr lvl="1"/>
            <a:r>
              <a:rPr lang="nl-NL" smtClean="0"/>
              <a:t>de lijst met de bestemmelingen van een arbeidsongeschiktheidsattest die werden geïdentificeerd na raadpleging van de authentieke bronnen</a:t>
            </a:r>
          </a:p>
          <a:p>
            <a:pPr lvl="1"/>
            <a:r>
              <a:rPr lang="nl-NL" smtClean="0"/>
              <a:t>het verzendingskanaal voor elk van hen</a:t>
            </a:r>
          </a:p>
          <a:p>
            <a:pPr lvl="1"/>
            <a:r>
              <a:rPr lang="nl-NL" smtClean="0"/>
              <a:t>het te gebruiken model van attest</a:t>
            </a:r>
          </a:p>
          <a:p>
            <a:r>
              <a:rPr lang="nl-NL" smtClean="0"/>
              <a:t>De burger/patiënt krijgt in zijn elektronische brievenbus eBox de lijst met de instanties waarnaar het attest werd gerouteerd</a:t>
            </a:r>
          </a:p>
          <a:p>
            <a:endParaRPr lang="nl-BE" smtClean="0"/>
          </a:p>
          <a:p>
            <a:endParaRPr lang="nl-BE" smtClean="0"/>
          </a:p>
          <a:p>
            <a:pPr lvl="1"/>
            <a:endParaRPr lang="nl-BE" smtClean="0"/>
          </a:p>
          <a:p>
            <a:pPr lvl="1"/>
            <a:endParaRPr lang="nl-BE" smtClean="0"/>
          </a:p>
          <a:p>
            <a:pPr lvl="1"/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pPr lvl="1"/>
            <a:endParaRPr lang="nl-BE" smtClean="0"/>
          </a:p>
          <a:p>
            <a:endParaRPr lang="nl-B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429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Mult-eMediatt</a:t>
            </a:r>
            <a:endParaRPr lang="nl-BE" dirty="0"/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57" y="1196975"/>
            <a:ext cx="3849086" cy="51117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720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Mult-eMediatt</a:t>
            </a:r>
            <a:endParaRPr lang="nl-BE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21" y="1196975"/>
            <a:ext cx="2980157" cy="51117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19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Handicare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Medische evaluatie van personen met een handicap</a:t>
            </a:r>
          </a:p>
          <a:p>
            <a:pPr lvl="1"/>
            <a:r>
              <a:rPr lang="nl-BE" dirty="0" smtClean="0"/>
              <a:t>sedert: de behandelende arts kan het aanvraagdossier inzake administratieve erkenning van de handicap voorleggen</a:t>
            </a:r>
          </a:p>
          <a:p>
            <a:pPr lvl="1"/>
            <a:r>
              <a:rPr lang="nl-BE" dirty="0" smtClean="0"/>
              <a:t>sedert: digitalisering van het proces van verwerking van het dossier</a:t>
            </a:r>
            <a:endParaRPr lang="fr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99</a:t>
            </a:fld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30322"/>
            <a:ext cx="4824536" cy="37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6040</Words>
  <Application>Microsoft Office PowerPoint</Application>
  <PresentationFormat>On-screen Show (4:3)</PresentationFormat>
  <Paragraphs>1185</Paragraphs>
  <Slides>114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3" baseType="lpstr">
      <vt:lpstr>Arial</vt:lpstr>
      <vt:lpstr>Arial Black</vt:lpstr>
      <vt:lpstr>Arial Narrow</vt:lpstr>
      <vt:lpstr>Calibri</vt:lpstr>
      <vt:lpstr>Calibri Light</vt:lpstr>
      <vt:lpstr>Times New Roman</vt:lpstr>
      <vt:lpstr>Verdana</vt:lpstr>
      <vt:lpstr>Wingdings</vt:lpstr>
      <vt:lpstr>Office Theme</vt:lpstr>
      <vt:lpstr>Kruispuntbank Sociale Zekerheid en administratieve vereenvoudiging</vt:lpstr>
      <vt:lpstr>Structuur van de uiteenzetting</vt:lpstr>
      <vt:lpstr>PowerPoint Presentation</vt:lpstr>
      <vt:lpstr>Verwachtingen burgers/ondernemingen</vt:lpstr>
      <vt:lpstr>Verwachtingen burgers/ondernemingen</vt:lpstr>
      <vt:lpstr>Wensen overheid</vt:lpstr>
      <vt:lpstr>PowerPoint Presentation</vt:lpstr>
      <vt:lpstr>Netwerk sociale zekerheid </vt:lpstr>
      <vt:lpstr>Actoren in sociale sector</vt:lpstr>
      <vt:lpstr>Gekozen model (°1990)</vt:lpstr>
      <vt:lpstr>Missie Kruispuntbank Sociale Zekerheid</vt:lpstr>
      <vt:lpstr>Kruispuntbank Sociale Zekerheid</vt:lpstr>
      <vt:lpstr>Kruispuntbank Sociale Zekerheid</vt:lpstr>
      <vt:lpstr>Functioneel: sternetwerk</vt:lpstr>
      <vt:lpstr>Technisch: backbone</vt:lpstr>
      <vt:lpstr>Stand van zaken</vt:lpstr>
      <vt:lpstr>Stand van zaken</vt:lpstr>
      <vt:lpstr>Stand van zaken</vt:lpstr>
      <vt:lpstr>Stand van zaken </vt:lpstr>
      <vt:lpstr>Stand van zaken </vt:lpstr>
      <vt:lpstr>Stand van zaken</vt:lpstr>
      <vt:lpstr>Stand van zaken</vt:lpstr>
      <vt:lpstr>Stand van zaken</vt:lpstr>
      <vt:lpstr>Stand van zaken</vt:lpstr>
      <vt:lpstr>Stand van zaken</vt:lpstr>
      <vt:lpstr>Stand van zaken: ondernemingen</vt:lpstr>
      <vt:lpstr>Stand van zaken: diensten voor burgers</vt:lpstr>
      <vt:lpstr>Stand van zaken: diensten voor derden</vt:lpstr>
      <vt:lpstr>Stand van zaken: diensten voor derden</vt:lpstr>
      <vt:lpstr>Beschikbaarheid en performantie</vt:lpstr>
      <vt:lpstr>Systematische oplevering</vt:lpstr>
      <vt:lpstr>Systematische oplevering</vt:lpstr>
      <vt:lpstr>PowerPoint Presentation</vt:lpstr>
      <vt:lpstr>Complexe omgeving</vt:lpstr>
      <vt:lpstr>Uitdaging</vt:lpstr>
      <vt:lpstr>Enkele kritische succesfactoren</vt:lpstr>
      <vt:lpstr>Enkele kritische succesfactoren</vt:lpstr>
      <vt:lpstr>Enkele kritische succesfactoren</vt:lpstr>
      <vt:lpstr>KSF: basisprincipes informatiebeheer</vt:lpstr>
      <vt:lpstr>KSF: basisprincipes informatiebeheer</vt:lpstr>
      <vt:lpstr>KSF: basisprincipes informatiebeheer</vt:lpstr>
      <vt:lpstr>KSF: informatieveiligheid by design</vt:lpstr>
      <vt:lpstr>KSF: informatieveiligheid by design</vt:lpstr>
      <vt:lpstr>KSF: informatieveiligheid by design</vt:lpstr>
      <vt:lpstr>KSF: informatieveiligheid by design</vt:lpstr>
      <vt:lpstr>KSF: informatieveiligheid by design</vt:lpstr>
      <vt:lpstr>KSF: goede architectuur: SOA</vt:lpstr>
      <vt:lpstr>Enkele kernbegrippen van SOA</vt:lpstr>
      <vt:lpstr>Waarom een SOA-architectuur ?</vt:lpstr>
      <vt:lpstr>Waarom een SOA-architectuur ?</vt:lpstr>
      <vt:lpstr>KSF: synergieën en transformatie</vt:lpstr>
      <vt:lpstr>KSF: synergieën en transformatie</vt:lpstr>
      <vt:lpstr>KSF: synergieën: Nexus effect</vt:lpstr>
      <vt:lpstr>PowerPoint Presentation</vt:lpstr>
      <vt:lpstr>Voorbeelden synergieën en transformatie</vt:lpstr>
      <vt:lpstr>G-Cloud: wat ?</vt:lpstr>
      <vt:lpstr>Consolidatie van datacenters</vt:lpstr>
      <vt:lpstr>Virtuele consolidatie</vt:lpstr>
      <vt:lpstr>Status G-Cloud Service Portfolio</vt:lpstr>
      <vt:lpstr> Types van cloud implementaties</vt:lpstr>
      <vt:lpstr>Waarom G-Cloud ?</vt:lpstr>
      <vt:lpstr>Containers</vt:lpstr>
      <vt:lpstr>Containers</vt:lpstr>
      <vt:lpstr>PowerPoint Presentation</vt:lpstr>
      <vt:lpstr>eBox burger </vt:lpstr>
      <vt:lpstr>Gebruik eBox burger </vt:lpstr>
      <vt:lpstr>eBox burger </vt:lpstr>
      <vt:lpstr>eBox burger </vt:lpstr>
      <vt:lpstr>Automatische toekenning van rechten</vt:lpstr>
      <vt:lpstr>Concept</vt:lpstr>
      <vt:lpstr>Voorbeelden van verwezenlijkingen</vt:lpstr>
      <vt:lpstr>Voorbeelden van verwezenlijkingen</vt:lpstr>
      <vt:lpstr>Informatiebronnen</vt:lpstr>
      <vt:lpstr>Aanpak</vt:lpstr>
      <vt:lpstr>Buffer-databank</vt:lpstr>
      <vt:lpstr>Voordelen bufferdatabank</vt:lpstr>
      <vt:lpstr>Sociale statuten - voorbeelden</vt:lpstr>
      <vt:lpstr>Voorbeeld 1</vt:lpstr>
      <vt:lpstr>Voorbeeld 2</vt:lpstr>
      <vt:lpstr>Voorbeeld 3</vt:lpstr>
      <vt:lpstr>Juridische regeling buffer-databank</vt:lpstr>
      <vt:lpstr>Stand van zaken bufferdatabank </vt:lpstr>
      <vt:lpstr>Mogelijke evolutie bufferdatabank</vt:lpstr>
      <vt:lpstr>Gecoördineerde regelgeving graag !</vt:lpstr>
      <vt:lpstr>PowerPoint Presentation</vt:lpstr>
      <vt:lpstr>Middel: dienstenintegratoren</vt:lpstr>
      <vt:lpstr>Middel: dienstenintegratoren</vt:lpstr>
      <vt:lpstr>Middel: dienstenintegratoren</vt:lpstr>
      <vt:lpstr>Middel: dienstenintegratoren</vt:lpstr>
      <vt:lpstr>Ander voorbeeld: eHealth-platform</vt:lpstr>
      <vt:lpstr>Voorbeeld: eHealth-platform Basisdiensten</vt:lpstr>
      <vt:lpstr>Administratieve vereenvoudiging eHealth</vt:lpstr>
      <vt:lpstr>Back2Work</vt:lpstr>
      <vt:lpstr>Back2Work</vt:lpstr>
      <vt:lpstr>Mult-eMediatt</vt:lpstr>
      <vt:lpstr>Mult-eMediatt</vt:lpstr>
      <vt:lpstr>Mult-eMediatt</vt:lpstr>
      <vt:lpstr>Mult-eMediatt</vt:lpstr>
      <vt:lpstr>Handicare </vt:lpstr>
      <vt:lpstr>Mediprima </vt:lpstr>
      <vt:lpstr>MyCareNet eAttest </vt:lpstr>
      <vt:lpstr>PowerPoint Presentation</vt:lpstr>
      <vt:lpstr>Aandachtspunten staatshervorming</vt:lpstr>
      <vt:lpstr>Aandachtspunten staatshervorming</vt:lpstr>
      <vt:lpstr>PowerPoint Presentation</vt:lpstr>
      <vt:lpstr>Uitbreiding ‘vereenvoudigingsuniversum’</vt:lpstr>
      <vt:lpstr>Respect van basisprincipes (zie hoger)</vt:lpstr>
      <vt:lpstr>PowerPoint Presentation</vt:lpstr>
      <vt:lpstr>Publiek-private samenwerking</vt:lpstr>
      <vt:lpstr>Franchisebenadering OASIS</vt:lpstr>
      <vt:lpstr>Franchisebenadering OASIS</vt:lpstr>
      <vt:lpstr>Kruisbestuiving business - ICT</vt:lpstr>
      <vt:lpstr>Hou permanent in het oog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Frank Robben (KSZ-BCSS)</cp:lastModifiedBy>
  <cp:revision>108</cp:revision>
  <dcterms:created xsi:type="dcterms:W3CDTF">2013-03-05T07:37:33Z</dcterms:created>
  <dcterms:modified xsi:type="dcterms:W3CDTF">2018-05-18T09:26:41Z</dcterms:modified>
</cp:coreProperties>
</file>