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41"/>
  </p:notesMasterIdLst>
  <p:handoutMasterIdLst>
    <p:handoutMasterId r:id="rId42"/>
  </p:handoutMasterIdLst>
  <p:sldIdLst>
    <p:sldId id="287" r:id="rId3"/>
    <p:sldId id="294" r:id="rId4"/>
    <p:sldId id="330"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5" r:id="rId35"/>
    <p:sldId id="326" r:id="rId36"/>
    <p:sldId id="327" r:id="rId37"/>
    <p:sldId id="328" r:id="rId38"/>
    <p:sldId id="329" r:id="rId39"/>
    <p:sldId id="324" r:id="rId40"/>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76"/>
    <a:srgbClr val="9ED9DF"/>
    <a:srgbClr val="465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0" autoAdjust="0"/>
  </p:normalViewPr>
  <p:slideViewPr>
    <p:cSldViewPr>
      <p:cViewPr>
        <p:scale>
          <a:sx n="82" d="100"/>
          <a:sy n="82" d="100"/>
        </p:scale>
        <p:origin x="-102" y="-48"/>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605EF6-9FEE-4DFA-B454-9EA6B1B15C61}" type="slidenum">
              <a:rPr lang="en-US" altLang="nl-BE"/>
              <a:pPr/>
              <a:t>‹nr.›</a:t>
            </a:fld>
            <a:endParaRPr lang="en-US" altLang="nl-BE"/>
          </a:p>
        </p:txBody>
      </p:sp>
    </p:spTree>
    <p:extLst>
      <p:ext uri="{BB962C8B-B14F-4D97-AF65-F5344CB8AC3E}">
        <p14:creationId xmlns:p14="http://schemas.microsoft.com/office/powerpoint/2010/main" val="40996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C85EE8-4C28-4C39-8D04-DEC330A22593}" type="slidenum">
              <a:rPr lang="nl-NL" altLang="nl-BE"/>
              <a:pPr/>
              <a:t>‹nr.›</a:t>
            </a:fld>
            <a:endParaRPr lang="nl-NL" altLang="nl-BE"/>
          </a:p>
        </p:txBody>
      </p:sp>
    </p:spTree>
    <p:extLst>
      <p:ext uri="{BB962C8B-B14F-4D97-AF65-F5344CB8AC3E}">
        <p14:creationId xmlns:p14="http://schemas.microsoft.com/office/powerpoint/2010/main" val="206253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xfrm>
            <a:off x="381000" y="685800"/>
            <a:ext cx="6096000" cy="3429000"/>
          </a:xfrm>
          <a:ln/>
        </p:spPr>
      </p:sp>
      <p:sp>
        <p:nvSpPr>
          <p:cNvPr id="81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smtClean="0">
              <a:latin typeface="Arial" panose="020B0604020202020204" pitchFamily="34" charset="0"/>
            </a:endParaRPr>
          </a:p>
        </p:txBody>
      </p:sp>
      <p:sp>
        <p:nvSpPr>
          <p:cNvPr id="81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22A95-BDF5-40D5-B464-D1A34CABE36E}" type="slidenum">
              <a:rPr lang="nl-NL" altLang="nl-BE"/>
              <a:pPr eaLnBrk="1" hangingPunct="1"/>
              <a:t>1</a:t>
            </a:fld>
            <a:endParaRPr lang="nl-NL" altLang="nl-BE"/>
          </a:p>
        </p:txBody>
      </p:sp>
    </p:spTree>
    <p:extLst>
      <p:ext uri="{BB962C8B-B14F-4D97-AF65-F5344CB8AC3E}">
        <p14:creationId xmlns:p14="http://schemas.microsoft.com/office/powerpoint/2010/main" val="42711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0488" y="744538"/>
            <a:ext cx="6616700"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8</a:t>
            </a:fld>
            <a:endParaRPr lang="nl-BE" altLang="nl-BE" smtClean="0"/>
          </a:p>
        </p:txBody>
      </p:sp>
    </p:spTree>
    <p:extLst>
      <p:ext uri="{BB962C8B-B14F-4D97-AF65-F5344CB8AC3E}">
        <p14:creationId xmlns:p14="http://schemas.microsoft.com/office/powerpoint/2010/main" val="198962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38</a:t>
            </a:fld>
            <a:endParaRPr lang="nl-BE" altLang="en-US" dirty="0" smtClean="0">
              <a:latin typeface="Calibri" pitchFamily="34" charset="0"/>
            </a:endParaRPr>
          </a:p>
        </p:txBody>
      </p:sp>
    </p:spTree>
    <p:extLst>
      <p:ext uri="{BB962C8B-B14F-4D97-AF65-F5344CB8AC3E}">
        <p14:creationId xmlns:p14="http://schemas.microsoft.com/office/powerpoint/2010/main" val="298158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tel 1"/>
          <p:cNvSpPr>
            <a:spLocks noGrp="1"/>
          </p:cNvSpPr>
          <p:nvPr>
            <p:ph type="ctrTitle"/>
          </p:nvPr>
        </p:nvSpPr>
        <p:spPr>
          <a:xfrm>
            <a:off x="914400" y="2130427"/>
            <a:ext cx="10363200" cy="1470025"/>
          </a:xfrm>
          <a:prstGeom prst="rect">
            <a:avLst/>
          </a:prstGeom>
        </p:spPr>
        <p:txBody>
          <a:bodyPr/>
          <a:lstStyle>
            <a:lvl1pPr>
              <a:defRPr sz="4800" b="1">
                <a:solidFill>
                  <a:srgbClr val="46528C"/>
                </a:solidFill>
              </a:defRPr>
            </a:lvl1pPr>
          </a:lstStyle>
          <a:p>
            <a:r>
              <a:rPr lang="nl-NL" smtClean="0"/>
              <a:t>Klik om de stijl te bewerken</a:t>
            </a:r>
            <a:endParaRPr lang="nl-BE" dirty="0"/>
          </a:p>
        </p:txBody>
      </p:sp>
      <p:sp>
        <p:nvSpPr>
          <p:cNvPr id="4" name="Ond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Tree>
    <p:extLst>
      <p:ext uri="{BB962C8B-B14F-4D97-AF65-F5344CB8AC3E}">
        <p14:creationId xmlns:p14="http://schemas.microsoft.com/office/powerpoint/2010/main" val="18062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2389717" y="1484784"/>
            <a:ext cx="7315200" cy="3816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ECABB582-E70D-4E99-B3EA-07DE86CA4FBF}" type="slidenum">
              <a:rPr lang="nl-BE" altLang="nl-BE"/>
              <a:pPr/>
              <a:t>‹nr.›</a:t>
            </a:fld>
            <a:endParaRPr lang="nl-BE" altLang="nl-BE"/>
          </a:p>
        </p:txBody>
      </p:sp>
    </p:spTree>
    <p:extLst>
      <p:ext uri="{BB962C8B-B14F-4D97-AF65-F5344CB8AC3E}">
        <p14:creationId xmlns:p14="http://schemas.microsoft.com/office/powerpoint/2010/main" val="366088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391677" cy="778098"/>
          </a:xfrm>
        </p:spPr>
        <p:txBody>
          <a:bodyPr/>
          <a:lstStyle>
            <a:lvl1pPr>
              <a:defRPr baseline="0">
                <a:solidFill>
                  <a:srgbClr val="1C3076"/>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B5FE1BCB-6BE0-4197-8E31-AEE6DFFA756E}" type="slidenum">
              <a:rPr lang="nl-BE" altLang="nl-BE"/>
              <a:pPr/>
              <a:t>‹nr.›</a:t>
            </a:fld>
            <a:endParaRPr lang="nl-BE" altLang="nl-BE"/>
          </a:p>
        </p:txBody>
      </p:sp>
    </p:spTree>
    <p:extLst>
      <p:ext uri="{BB962C8B-B14F-4D97-AF65-F5344CB8AC3E}">
        <p14:creationId xmlns:p14="http://schemas.microsoft.com/office/powerpoint/2010/main" val="65612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0"/>
            <a:ext cx="2743200" cy="5851525"/>
          </a:xfrm>
        </p:spPr>
        <p:txBody>
          <a:bodyPr vert="eaVert"/>
          <a:lstStyle>
            <a:lvl1pPr algn="r">
              <a:defRPr sz="440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a:xfrm>
            <a:off x="609600" y="274640"/>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97AFDFC8-A61B-463C-A847-D5CC686F5329}" type="slidenum">
              <a:rPr lang="nl-BE" altLang="nl-BE"/>
              <a:pPr/>
              <a:t>‹nr.›</a:t>
            </a:fld>
            <a:endParaRPr lang="nl-BE" altLang="nl-BE"/>
          </a:p>
        </p:txBody>
      </p:sp>
    </p:spTree>
    <p:extLst>
      <p:ext uri="{BB962C8B-B14F-4D97-AF65-F5344CB8AC3E}">
        <p14:creationId xmlns:p14="http://schemas.microsoft.com/office/powerpoint/2010/main" val="7440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793E6DC2-968E-4798-90EE-6ABFBCDCA401}" type="slidenum">
              <a:rPr lang="nl-BE" altLang="nl-BE"/>
              <a:pPr/>
              <a:t>‹nr.›</a:t>
            </a:fld>
            <a:endParaRPr lang="nl-BE" altLang="nl-BE"/>
          </a:p>
        </p:txBody>
      </p:sp>
      <p:sp>
        <p:nvSpPr>
          <p:cNvPr id="7" name="Titel 1"/>
          <p:cNvSpPr>
            <a:spLocks noGrp="1"/>
          </p:cNvSpPr>
          <p:nvPr>
            <p:ph type="ctrTitle"/>
          </p:nvPr>
        </p:nvSpPr>
        <p:spPr>
          <a:xfrm>
            <a:off x="914400" y="2130427"/>
            <a:ext cx="10363200" cy="1470025"/>
          </a:xfrm>
          <a:prstGeom prst="rect">
            <a:avLst/>
          </a:prstGeom>
        </p:spPr>
        <p:txBody>
          <a:bodyPr/>
          <a:lstStyle>
            <a:lvl1pPr algn="ctr">
              <a:defRPr sz="4800" b="1">
                <a:solidFill>
                  <a:srgbClr val="46528C"/>
                </a:solidFill>
              </a:defRPr>
            </a:lvl1pPr>
          </a:lstStyle>
          <a:p>
            <a:r>
              <a:rPr lang="nl-NL" dirty="0" smtClean="0"/>
              <a:t>Klik om de stijl te bewerken</a:t>
            </a:r>
            <a:endParaRPr lang="nl-BE" dirty="0"/>
          </a:p>
        </p:txBody>
      </p:sp>
    </p:spTree>
    <p:extLst>
      <p:ext uri="{BB962C8B-B14F-4D97-AF65-F5344CB8AC3E}">
        <p14:creationId xmlns:p14="http://schemas.microsoft.com/office/powerpoint/2010/main" val="28230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tx1">
                    <a:lumMod val="85000"/>
                    <a:lumOff val="15000"/>
                  </a:schemeClr>
                </a:solidFill>
              </a:defRPr>
            </a:lvl1p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DFCC4FAF-83FC-4633-8F61-4C4FE5B7FBDD}" type="slidenum">
              <a:rPr lang="nl-BE" altLang="nl-BE"/>
              <a:pPr/>
              <a:t>‹nr.›</a:t>
            </a:fld>
            <a:endParaRPr lang="nl-BE" altLang="nl-BE"/>
          </a:p>
        </p:txBody>
      </p:sp>
    </p:spTree>
    <p:extLst>
      <p:ext uri="{BB962C8B-B14F-4D97-AF65-F5344CB8AC3E}">
        <p14:creationId xmlns:p14="http://schemas.microsoft.com/office/powerpoint/2010/main" val="62981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52464" y="2714622"/>
            <a:ext cx="10363200" cy="1362075"/>
          </a:xfrm>
        </p:spPr>
        <p:txBody>
          <a:bodyPr anchor="t">
            <a:normAutofit/>
          </a:bodyPr>
          <a:lstStyle>
            <a:lvl1pPr algn="l">
              <a:defRPr sz="3600" b="0" cap="none" baseline="0">
                <a:solidFill>
                  <a:srgbClr val="46528C"/>
                </a:solidFill>
                <a:latin typeface="+mn-lt"/>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952464" y="1785927"/>
            <a:ext cx="10363200" cy="500066"/>
          </a:xfrm>
        </p:spPr>
        <p:txBody>
          <a:bodyPr anchor="b">
            <a:noAutofit/>
          </a:bodyPr>
          <a:lstStyle>
            <a:lvl1pPr marL="0" indent="0">
              <a:buNone/>
              <a:defRPr sz="4000">
                <a:solidFill>
                  <a:srgbClr val="46528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5535FCB2-2322-4A65-9B58-A482BB279654}" type="slidenum">
              <a:rPr lang="nl-BE" altLang="nl-BE"/>
              <a:pPr/>
              <a:t>‹nr.›</a:t>
            </a:fld>
            <a:endParaRPr lang="nl-BE" altLang="nl-BE"/>
          </a:p>
        </p:txBody>
      </p:sp>
    </p:spTree>
    <p:extLst>
      <p:ext uri="{BB962C8B-B14F-4D97-AF65-F5344CB8AC3E}">
        <p14:creationId xmlns:p14="http://schemas.microsoft.com/office/powerpoint/2010/main" val="19842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rgbClr val="1C3076"/>
                </a:solidFil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5D6336C6-8F1A-49B7-8B39-6E5B43E8BDFC}" type="slidenum">
              <a:rPr lang="nl-BE" altLang="nl-BE"/>
              <a:pPr/>
              <a:t>‹nr.›</a:t>
            </a:fld>
            <a:endParaRPr lang="nl-BE" altLang="nl-BE"/>
          </a:p>
        </p:txBody>
      </p:sp>
    </p:spTree>
    <p:extLst>
      <p:ext uri="{BB962C8B-B14F-4D97-AF65-F5344CB8AC3E}">
        <p14:creationId xmlns:p14="http://schemas.microsoft.com/office/powerpoint/2010/main" val="14108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rgbClr val="1C3076"/>
                </a:solidFill>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fld id="{5C441BA6-552B-4E22-B7BF-8450E2A84EE7}" type="slidenum">
              <a:rPr lang="nl-BE" altLang="nl-BE"/>
              <a:pPr/>
              <a:t>‹nr.›</a:t>
            </a:fld>
            <a:endParaRPr lang="nl-BE" altLang="nl-BE"/>
          </a:p>
        </p:txBody>
      </p:sp>
    </p:spTree>
    <p:extLst>
      <p:ext uri="{BB962C8B-B14F-4D97-AF65-F5344CB8AC3E}">
        <p14:creationId xmlns:p14="http://schemas.microsoft.com/office/powerpoint/2010/main" val="10692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599" y="357166"/>
            <a:ext cx="9010675" cy="695570"/>
          </a:xfrm>
        </p:spPr>
        <p:txBody>
          <a:bodyPr/>
          <a:lstStyle>
            <a:lvl1pPr>
              <a:defRPr baseline="0">
                <a:solidFill>
                  <a:srgbClr val="1C3076"/>
                </a:solidFill>
              </a:defRPr>
            </a:lvl1pPr>
          </a:lstStyle>
          <a:p>
            <a:r>
              <a:rPr lang="nl-NL" dirty="0"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fld id="{FB35D410-60FF-48B3-993D-65E61F0ACE61}" type="slidenum">
              <a:rPr lang="nl-BE" altLang="nl-BE"/>
              <a:pPr/>
              <a:t>‹nr.›</a:t>
            </a:fld>
            <a:endParaRPr lang="nl-BE" altLang="nl-BE"/>
          </a:p>
        </p:txBody>
      </p:sp>
    </p:spTree>
    <p:extLst>
      <p:ext uri="{BB962C8B-B14F-4D97-AF65-F5344CB8AC3E}">
        <p14:creationId xmlns:p14="http://schemas.microsoft.com/office/powerpoint/2010/main" val="29792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fld id="{0F228513-E937-4D96-8FFE-DB32CEFF0E5B}" type="slidenum">
              <a:rPr lang="nl-BE" altLang="nl-BE"/>
              <a:pPr/>
              <a:t>‹nr.›</a:t>
            </a:fld>
            <a:endParaRPr lang="nl-BE" altLang="nl-BE"/>
          </a:p>
        </p:txBody>
      </p:sp>
    </p:spTree>
    <p:extLst>
      <p:ext uri="{BB962C8B-B14F-4D97-AF65-F5344CB8AC3E}">
        <p14:creationId xmlns:p14="http://schemas.microsoft.com/office/powerpoint/2010/main" val="1121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4" y="2000240"/>
            <a:ext cx="6815668" cy="412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609602" y="2000240"/>
            <a:ext cx="4011084" cy="4125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r>
              <a:rPr lang="fr-FR" smtClean="0"/>
              <a:t>9/12/2017</a:t>
            </a:r>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8BFE8B59-2CEA-43E6-9151-31581722834C}" type="slidenum">
              <a:rPr lang="nl-BE" altLang="nl-BE"/>
              <a:pPr/>
              <a:t>‹nr.›</a:t>
            </a:fld>
            <a:endParaRPr lang="nl-BE" altLang="nl-BE"/>
          </a:p>
        </p:txBody>
      </p:sp>
    </p:spTree>
    <p:extLst>
      <p:ext uri="{BB962C8B-B14F-4D97-AF65-F5344CB8AC3E}">
        <p14:creationId xmlns:p14="http://schemas.microsoft.com/office/powerpoint/2010/main" val="20246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9DF"/>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84848"/>
            <a:ext cx="12192000" cy="73152"/>
          </a:xfrm>
          <a:prstGeom prst="rect">
            <a:avLst/>
          </a:prstGeom>
        </p:spPr>
      </p:pic>
      <p:pic>
        <p:nvPicPr>
          <p:cNvPr id="2" name="Afbeelding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2000" cy="1154176"/>
          </a:xfrm>
          <a:prstGeom prst="rect">
            <a:avLst/>
          </a:prstGeom>
        </p:spPr>
      </p:pic>
    </p:spTree>
  </p:cSld>
  <p:clrMap bg1="dk2" tx1="lt1" bg2="dk1" tx2="lt2" accent1="accent1" accent2="accent2" accent3="accent3" accent4="accent4" accent5="accent5" accent6="accent6" hlink="hlink" folHlink="folHlink"/>
  <p:sldLayoutIdLst>
    <p:sldLayoutId id="2147483725" r:id="rId1"/>
  </p:sldLayoutIdLst>
  <p:hf hdr="0" ftr="0"/>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defRPr>
      </a:lvl2pPr>
      <a:lvl3pPr algn="ctr" rtl="0" eaLnBrk="1" fontAlgn="base" hangingPunct="1">
        <a:spcBef>
          <a:spcPct val="0"/>
        </a:spcBef>
        <a:spcAft>
          <a:spcPct val="0"/>
        </a:spcAft>
        <a:defRPr sz="2400">
          <a:solidFill>
            <a:schemeClr val="tx1"/>
          </a:solidFill>
          <a:latin typeface="Arial" charset="0"/>
        </a:defRPr>
      </a:lvl3pPr>
      <a:lvl4pPr algn="ctr" rtl="0" eaLnBrk="1" fontAlgn="base" hangingPunct="1">
        <a:spcBef>
          <a:spcPct val="0"/>
        </a:spcBef>
        <a:spcAft>
          <a:spcPct val="0"/>
        </a:spcAft>
        <a:defRPr sz="2400">
          <a:solidFill>
            <a:schemeClr val="tx1"/>
          </a:solidFill>
          <a:latin typeface="Arial" charset="0"/>
        </a:defRPr>
      </a:lvl4pPr>
      <a:lvl5pPr algn="ctr" rtl="0" eaLnBrk="1" fontAlgn="base" hangingPunct="1">
        <a:spcBef>
          <a:spcPct val="0"/>
        </a:spcBef>
        <a:spcAft>
          <a:spcPct val="0"/>
        </a:spcAft>
        <a:defRPr sz="2400">
          <a:solidFill>
            <a:schemeClr val="tx1"/>
          </a:solidFill>
          <a:latin typeface="Arial" charset="0"/>
        </a:defRPr>
      </a:lvl5pPr>
      <a:lvl6pPr marL="457200" algn="ctr" rtl="0" eaLnBrk="1" fontAlgn="base" hangingPunct="1">
        <a:spcBef>
          <a:spcPct val="0"/>
        </a:spcBef>
        <a:spcAft>
          <a:spcPct val="0"/>
        </a:spcAft>
        <a:defRPr sz="2400">
          <a:solidFill>
            <a:schemeClr val="tx1"/>
          </a:solidFill>
          <a:latin typeface="Arial" charset="0"/>
        </a:defRPr>
      </a:lvl6pPr>
      <a:lvl7pPr marL="914400" algn="ctr" rtl="0" eaLnBrk="1" fontAlgn="base" hangingPunct="1">
        <a:spcBef>
          <a:spcPct val="0"/>
        </a:spcBef>
        <a:spcAft>
          <a:spcPct val="0"/>
        </a:spcAft>
        <a:defRPr sz="2400">
          <a:solidFill>
            <a:schemeClr val="tx1"/>
          </a:solidFill>
          <a:latin typeface="Arial" charset="0"/>
        </a:defRPr>
      </a:lvl7pPr>
      <a:lvl8pPr marL="1371600" algn="ctr" rtl="0" eaLnBrk="1" fontAlgn="base" hangingPunct="1">
        <a:spcBef>
          <a:spcPct val="0"/>
        </a:spcBef>
        <a:spcAft>
          <a:spcPct val="0"/>
        </a:spcAft>
        <a:defRPr sz="2400">
          <a:solidFill>
            <a:schemeClr val="tx1"/>
          </a:solidFill>
          <a:latin typeface="Arial" charset="0"/>
        </a:defRPr>
      </a:lvl8pPr>
      <a:lvl9pPr marL="1828800" algn="ctr" rtl="0" eaLnBrk="1" fontAlgn="base" hangingPunct="1">
        <a:spcBef>
          <a:spcPct val="0"/>
        </a:spcBef>
        <a:spcAft>
          <a:spcPct val="0"/>
        </a:spcAft>
        <a:defRPr sz="2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784848"/>
            <a:ext cx="12192000" cy="73152"/>
          </a:xfrm>
          <a:prstGeom prst="rect">
            <a:avLst/>
          </a:prstGeom>
        </p:spPr>
      </p:pic>
      <p:pic>
        <p:nvPicPr>
          <p:cNvPr id="2" name="Afbeelding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072896"/>
          </a:xfrm>
          <a:prstGeom prst="rect">
            <a:avLst/>
          </a:prstGeom>
        </p:spPr>
      </p:pic>
      <p:sp>
        <p:nvSpPr>
          <p:cNvPr id="2050" name="Tijdelijke aanduiding voor titel 1"/>
          <p:cNvSpPr>
            <a:spLocks noGrp="1"/>
          </p:cNvSpPr>
          <p:nvPr>
            <p:ph type="title"/>
          </p:nvPr>
        </p:nvSpPr>
        <p:spPr bwMode="auto">
          <a:xfrm>
            <a:off x="609600" y="274638"/>
            <a:ext cx="9734872" cy="79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dirty="0" smtClean="0"/>
              <a:t>Klik om de stijl te bewerken</a:t>
            </a:r>
            <a:endParaRPr lang="nl-BE" altLang="nl-BE" dirty="0" smtClean="0"/>
          </a:p>
        </p:txBody>
      </p:sp>
      <p:sp>
        <p:nvSpPr>
          <p:cNvPr id="2051" name="Tijdelijke aanduiding voor tekst 2"/>
          <p:cNvSpPr>
            <a:spLocks noGrp="1"/>
          </p:cNvSpPr>
          <p:nvPr>
            <p:ph type="body" idx="1"/>
          </p:nvPr>
        </p:nvSpPr>
        <p:spPr bwMode="auto">
          <a:xfrm>
            <a:off x="609600" y="1347535"/>
            <a:ext cx="10972800" cy="477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smtClean="0"/>
              <a:t>Klik om de modelstijlen te bewerken</a:t>
            </a:r>
          </a:p>
          <a:p>
            <a:pPr lvl="1"/>
            <a:r>
              <a:rPr lang="nl-NL" altLang="nl-BE" dirty="0" smtClean="0"/>
              <a:t>Tweede niveau</a:t>
            </a:r>
          </a:p>
          <a:p>
            <a:pPr lvl="2"/>
            <a:r>
              <a:rPr lang="nl-NL" altLang="nl-BE" dirty="0" smtClean="0"/>
              <a:t>Derde niveau</a:t>
            </a:r>
          </a:p>
          <a:p>
            <a:pPr lvl="3"/>
            <a:r>
              <a:rPr lang="nl-NL" altLang="nl-BE" dirty="0" smtClean="0"/>
              <a:t>Vierde niveau</a:t>
            </a:r>
          </a:p>
          <a:p>
            <a:pPr lvl="4"/>
            <a:r>
              <a:rPr lang="nl-NL" altLang="nl-BE" dirty="0" smtClean="0"/>
              <a:t>Vijfde niveau</a:t>
            </a:r>
            <a:endParaRPr lang="nl-BE" altLang="nl-BE" dirty="0" smtClean="0"/>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r>
              <a:rPr lang="fr-FR" smtClean="0"/>
              <a:t>9/12/2017</a:t>
            </a:r>
            <a:endParaRPr lang="nl-BE"/>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BE"/>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D78165-D155-4119-B865-A63ED5618712}" type="slidenum">
              <a:rPr lang="nl-BE" altLang="nl-BE"/>
              <a:pPr/>
              <a:t>‹nr.›</a:t>
            </a:fld>
            <a:endParaRPr lang="nl-BE" altLang="nl-BE"/>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p:txStyles>
    <p:titleStyle>
      <a:lvl1pPr algn="l" rtl="0" eaLnBrk="0" fontAlgn="base" hangingPunct="0">
        <a:spcBef>
          <a:spcPct val="0"/>
        </a:spcBef>
        <a:spcAft>
          <a:spcPct val="0"/>
        </a:spcAft>
        <a:defRPr sz="4400" kern="1200">
          <a:solidFill>
            <a:srgbClr val="1C307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health.fgov.be/nl/basisdiensten/general-data-protection-regulatio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Kringvergadering 2017</a:t>
            </a:r>
            <a:endParaRPr lang="nl-BE" dirty="0"/>
          </a:p>
        </p:txBody>
      </p:sp>
      <p:sp>
        <p:nvSpPr>
          <p:cNvPr id="3" name="Ondertitel 2"/>
          <p:cNvSpPr>
            <a:spLocks noGrp="1"/>
          </p:cNvSpPr>
          <p:nvPr>
            <p:ph type="subTitle" idx="1"/>
          </p:nvPr>
        </p:nvSpPr>
        <p:spPr>
          <a:xfrm>
            <a:off x="695400" y="3886200"/>
            <a:ext cx="10873208" cy="2351112"/>
          </a:xfrm>
        </p:spPr>
        <p:txBody>
          <a:bodyPr/>
          <a:lstStyle/>
          <a:p>
            <a:r>
              <a:rPr lang="nl-BE" dirty="0" smtClean="0"/>
              <a:t>Dhr. Frank Robben</a:t>
            </a:r>
          </a:p>
          <a:p>
            <a:r>
              <a:rPr lang="nl-BE" dirty="0" smtClean="0"/>
              <a:t>GDPR: wat moet er gebeuren ?</a:t>
            </a: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60" y="1124744"/>
            <a:ext cx="7915343" cy="5596732"/>
          </a:xfrm>
          <a:prstGeom prst="rect">
            <a:avLst/>
          </a:prstGeom>
        </p:spPr>
      </p:pic>
      <p:sp>
        <p:nvSpPr>
          <p:cNvPr id="2" name="Date Placeholder 1"/>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10</a:t>
            </a:fld>
            <a:endParaRPr lang="nl-BE" altLang="nl-BE"/>
          </a:p>
        </p:txBody>
      </p:sp>
    </p:spTree>
    <p:extLst>
      <p:ext uri="{BB962C8B-B14F-4D97-AF65-F5344CB8AC3E}">
        <p14:creationId xmlns:p14="http://schemas.microsoft.com/office/powerpoint/2010/main" val="6915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&amp; templates sociale sector</a:t>
            </a:r>
            <a:endParaRPr lang="fr-BE" dirty="0"/>
          </a:p>
        </p:txBody>
      </p:sp>
      <p:sp>
        <p:nvSpPr>
          <p:cNvPr id="6" name="TextBox 5"/>
          <p:cNvSpPr txBox="1"/>
          <p:nvPr/>
        </p:nvSpPr>
        <p:spPr>
          <a:xfrm>
            <a:off x="1844133" y="6011997"/>
            <a:ext cx="8246745" cy="646331"/>
          </a:xfrm>
          <a:prstGeom prst="rect">
            <a:avLst/>
          </a:prstGeom>
          <a:noFill/>
        </p:spPr>
        <p:txBody>
          <a:bodyPr wrap="none" rtlCol="0">
            <a:spAutoFit/>
          </a:bodyPr>
          <a:lstStyle/>
          <a:p>
            <a:r>
              <a:rPr lang="fr-BE" dirty="0">
                <a:hlinkClick r:id="rId2"/>
              </a:rPr>
              <a:t>https://</a:t>
            </a:r>
            <a:r>
              <a:rPr lang="fr-BE" dirty="0" smtClean="0">
                <a:hlinkClick r:id="rId2"/>
              </a:rPr>
              <a:t>www.ehealth.fgov.be/nl/basisdiensten/general-data-protection-regulation</a:t>
            </a:r>
            <a:endParaRPr lang="fr-BE" dirty="0" smtClean="0"/>
          </a:p>
          <a:p>
            <a:endParaRPr lang="fr-BE" dirty="0" smtClean="0"/>
          </a:p>
        </p:txBody>
      </p:sp>
      <p:pic>
        <p:nvPicPr>
          <p:cNvPr id="3" name="Picture 2"/>
          <p:cNvPicPr>
            <a:picLocks noChangeAspect="1"/>
          </p:cNvPicPr>
          <p:nvPr/>
        </p:nvPicPr>
        <p:blipFill>
          <a:blip r:embed="rId3"/>
          <a:stretch>
            <a:fillRect/>
          </a:stretch>
        </p:blipFill>
        <p:spPr>
          <a:xfrm>
            <a:off x="2927648" y="1124745"/>
            <a:ext cx="5904656" cy="4914197"/>
          </a:xfrm>
          <a:prstGeom prst="rect">
            <a:avLst/>
          </a:prstGeom>
        </p:spPr>
      </p:pic>
      <p:sp>
        <p:nvSpPr>
          <p:cNvPr id="7" name="Date Placeholder 6"/>
          <p:cNvSpPr>
            <a:spLocks noGrp="1"/>
          </p:cNvSpPr>
          <p:nvPr>
            <p:ph type="dt" sz="half" idx="10"/>
          </p:nvPr>
        </p:nvSpPr>
        <p:spPr/>
        <p:txBody>
          <a:bodyPr/>
          <a:lstStyle/>
          <a:p>
            <a:pPr>
              <a:defRPr/>
            </a:pPr>
            <a:r>
              <a:rPr lang="fr-FR" smtClean="0"/>
              <a:t>9/12/2017</a:t>
            </a:r>
            <a:endParaRPr lang="nl-BE"/>
          </a:p>
        </p:txBody>
      </p:sp>
      <p:sp>
        <p:nvSpPr>
          <p:cNvPr id="8" name="Slide Number Placeholder 7"/>
          <p:cNvSpPr>
            <a:spLocks noGrp="1"/>
          </p:cNvSpPr>
          <p:nvPr>
            <p:ph type="sldNum" sz="quarter" idx="12"/>
          </p:nvPr>
        </p:nvSpPr>
        <p:spPr/>
        <p:txBody>
          <a:bodyPr/>
          <a:lstStyle/>
          <a:p>
            <a:fld id="{DFCC4FAF-83FC-4633-8F61-4C4FE5B7FBDD}" type="slidenum">
              <a:rPr lang="nl-BE" altLang="nl-BE" smtClean="0"/>
              <a:pPr/>
              <a:t>11</a:t>
            </a:fld>
            <a:endParaRPr lang="nl-BE" altLang="nl-BE"/>
          </a:p>
        </p:txBody>
      </p:sp>
    </p:spTree>
    <p:extLst>
      <p:ext uri="{BB962C8B-B14F-4D97-AF65-F5344CB8AC3E}">
        <p14:creationId xmlns:p14="http://schemas.microsoft.com/office/powerpoint/2010/main" val="1427370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gedetailleerde presentatie</a:t>
            </a:r>
            <a:endParaRPr lang="nl-BE" dirty="0"/>
          </a:p>
        </p:txBody>
      </p:sp>
      <p:pic>
        <p:nvPicPr>
          <p:cNvPr id="3" name="Picture 2"/>
          <p:cNvPicPr>
            <a:picLocks noChangeAspect="1"/>
          </p:cNvPicPr>
          <p:nvPr/>
        </p:nvPicPr>
        <p:blipFill>
          <a:blip r:embed="rId2"/>
          <a:stretch>
            <a:fillRect/>
          </a:stretch>
        </p:blipFill>
        <p:spPr>
          <a:xfrm>
            <a:off x="2783632" y="1124744"/>
            <a:ext cx="6336704" cy="4768530"/>
          </a:xfrm>
          <a:prstGeom prst="rect">
            <a:avLst/>
          </a:prstGeom>
        </p:spPr>
      </p:pic>
      <p:sp>
        <p:nvSpPr>
          <p:cNvPr id="6" name="TextBox 5"/>
          <p:cNvSpPr txBox="1"/>
          <p:nvPr/>
        </p:nvSpPr>
        <p:spPr>
          <a:xfrm>
            <a:off x="2351585" y="5805264"/>
            <a:ext cx="7712432"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
        <p:nvSpPr>
          <p:cNvPr id="7" name="Date Placeholder 6"/>
          <p:cNvSpPr>
            <a:spLocks noGrp="1"/>
          </p:cNvSpPr>
          <p:nvPr>
            <p:ph type="dt" sz="half" idx="10"/>
          </p:nvPr>
        </p:nvSpPr>
        <p:spPr/>
        <p:txBody>
          <a:bodyPr/>
          <a:lstStyle/>
          <a:p>
            <a:pPr>
              <a:defRPr/>
            </a:pPr>
            <a:r>
              <a:rPr lang="fr-FR" smtClean="0"/>
              <a:t>9/12/2017</a:t>
            </a:r>
            <a:endParaRPr lang="nl-BE"/>
          </a:p>
        </p:txBody>
      </p:sp>
      <p:sp>
        <p:nvSpPr>
          <p:cNvPr id="8" name="Slide Number Placeholder 7"/>
          <p:cNvSpPr>
            <a:spLocks noGrp="1"/>
          </p:cNvSpPr>
          <p:nvPr>
            <p:ph type="sldNum" sz="quarter" idx="12"/>
          </p:nvPr>
        </p:nvSpPr>
        <p:spPr/>
        <p:txBody>
          <a:bodyPr/>
          <a:lstStyle/>
          <a:p>
            <a:fld id="{DFCC4FAF-83FC-4633-8F61-4C4FE5B7FBDD}" type="slidenum">
              <a:rPr lang="nl-BE" altLang="nl-BE" smtClean="0"/>
              <a:pPr/>
              <a:t>12</a:t>
            </a:fld>
            <a:endParaRPr lang="nl-BE" altLang="nl-BE"/>
          </a:p>
        </p:txBody>
      </p:sp>
    </p:spTree>
    <p:extLst>
      <p:ext uri="{BB962C8B-B14F-4D97-AF65-F5344CB8AC3E}">
        <p14:creationId xmlns:p14="http://schemas.microsoft.com/office/powerpoint/2010/main" val="38437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 Bewustmaking</a:t>
            </a:r>
            <a:endParaRPr lang="fr-BE" dirty="0"/>
          </a:p>
        </p:txBody>
      </p:sp>
      <p:sp>
        <p:nvSpPr>
          <p:cNvPr id="6" name="Content Placeholder 5"/>
          <p:cNvSpPr>
            <a:spLocks noGrp="1"/>
          </p:cNvSpPr>
          <p:nvPr>
            <p:ph idx="1"/>
          </p:nvPr>
        </p:nvSpPr>
        <p:spPr/>
        <p:txBody>
          <a:bodyPr>
            <a:normAutofit/>
          </a:bodyPr>
          <a:lstStyle/>
          <a:p>
            <a:pPr marL="0" indent="0">
              <a:spcBef>
                <a:spcPct val="0"/>
              </a:spcBef>
              <a:buNone/>
            </a:pPr>
            <a:r>
              <a:rPr lang="nl-BE" altLang="nl-BE" sz="2200" dirty="0">
                <a:solidFill>
                  <a:schemeClr val="tx1">
                    <a:lumMod val="65000"/>
                    <a:lumOff val="35000"/>
                  </a:schemeClr>
                </a:solidFill>
              </a:rPr>
              <a:t>Zorg dat de </a:t>
            </a:r>
            <a:r>
              <a:rPr lang="nl-BE" altLang="nl-BE" sz="2200" dirty="0">
                <a:solidFill>
                  <a:srgbClr val="FF0000"/>
                </a:solidFill>
              </a:rPr>
              <a:t>sleutelfiguren en beleidsmakers </a:t>
            </a:r>
            <a:r>
              <a:rPr lang="nl-BE" altLang="nl-BE" sz="2200" dirty="0">
                <a:solidFill>
                  <a:schemeClr val="tx1">
                    <a:lumMod val="65000"/>
                    <a:lumOff val="35000"/>
                  </a:schemeClr>
                </a:solidFill>
              </a:rPr>
              <a:t>in je organisatie </a:t>
            </a:r>
            <a:r>
              <a:rPr lang="nl-BE" altLang="nl-BE" sz="2200" dirty="0">
                <a:solidFill>
                  <a:srgbClr val="FF0000"/>
                </a:solidFill>
              </a:rPr>
              <a:t>op de hoogte </a:t>
            </a:r>
            <a:r>
              <a:rPr lang="nl-BE" altLang="nl-BE" sz="2200" dirty="0">
                <a:solidFill>
                  <a:schemeClr val="tx1">
                    <a:lumMod val="65000"/>
                    <a:lumOff val="35000"/>
                  </a:schemeClr>
                </a:solidFill>
              </a:rPr>
              <a:t>zijn</a:t>
            </a:r>
            <a:r>
              <a:rPr lang="nl-BE" altLang="nl-BE" sz="2200" dirty="0">
                <a:solidFill>
                  <a:srgbClr val="FF0000"/>
                </a:solidFill>
              </a:rPr>
              <a:t> van de nieuwe regelgeving</a:t>
            </a:r>
            <a:r>
              <a:rPr lang="nl-BE" altLang="nl-BE" sz="2200" dirty="0">
                <a:solidFill>
                  <a:srgbClr val="404040"/>
                </a:solidFill>
              </a:rPr>
              <a:t>. </a:t>
            </a:r>
            <a:r>
              <a:rPr lang="nl-BE" altLang="nl-BE" sz="2200" dirty="0">
                <a:solidFill>
                  <a:schemeClr val="tx1">
                    <a:lumMod val="65000"/>
                    <a:lumOff val="35000"/>
                  </a:schemeClr>
                </a:solidFill>
              </a:rPr>
              <a:t>Zij moeten de gevolgen hiervan inschatten en aanwijzen welke domeinen vandaag mogelijks problematisch kunnen zijn in het licht van de AVG. Indien je organisatie over een </a:t>
            </a:r>
            <a:r>
              <a:rPr lang="nl-BE" altLang="nl-BE" sz="2200" dirty="0">
                <a:solidFill>
                  <a:srgbClr val="FF0000"/>
                </a:solidFill>
              </a:rPr>
              <a:t>risicoanalyse</a:t>
            </a:r>
            <a:r>
              <a:rPr lang="nl-BE" altLang="nl-BE" sz="2200" dirty="0">
                <a:solidFill>
                  <a:srgbClr val="404040"/>
                </a:solidFill>
              </a:rPr>
              <a:t> </a:t>
            </a:r>
            <a:r>
              <a:rPr lang="nl-BE" altLang="nl-BE" sz="2200" dirty="0">
                <a:solidFill>
                  <a:schemeClr val="tx1">
                    <a:lumMod val="65000"/>
                    <a:lumOff val="35000"/>
                  </a:schemeClr>
                </a:solidFill>
              </a:rPr>
              <a:t>beschikt, kan dit een </a:t>
            </a:r>
            <a:r>
              <a:rPr lang="nl-BE" altLang="nl-BE" sz="2200" dirty="0">
                <a:solidFill>
                  <a:srgbClr val="FF0000"/>
                </a:solidFill>
              </a:rPr>
              <a:t>werkbaar vertrekpunt</a:t>
            </a:r>
            <a:r>
              <a:rPr lang="nl-BE" altLang="nl-BE" sz="2200" dirty="0">
                <a:solidFill>
                  <a:srgbClr val="404040"/>
                </a:solidFill>
              </a:rPr>
              <a:t> </a:t>
            </a:r>
            <a:r>
              <a:rPr lang="nl-BE" altLang="nl-BE" sz="2200" dirty="0">
                <a:solidFill>
                  <a:schemeClr val="tx1">
                    <a:lumMod val="65000"/>
                    <a:lumOff val="35000"/>
                  </a:schemeClr>
                </a:solidFill>
              </a:rPr>
              <a:t>zijn.</a:t>
            </a:r>
          </a:p>
          <a:p>
            <a:pPr>
              <a:spcBef>
                <a:spcPct val="0"/>
              </a:spcBef>
              <a:buFontTx/>
              <a:buNone/>
            </a:pPr>
            <a:endParaRPr lang="nl-BE" altLang="nl-BE" sz="2200" dirty="0">
              <a:solidFill>
                <a:srgbClr val="404040"/>
              </a:solidFill>
            </a:endParaRPr>
          </a:p>
          <a:p>
            <a:pPr marL="0" indent="0">
              <a:spcBef>
                <a:spcPct val="0"/>
              </a:spcBef>
              <a:buNone/>
            </a:pPr>
            <a:r>
              <a:rPr lang="nl-BE" altLang="nl-BE" sz="2200" dirty="0">
                <a:solidFill>
                  <a:schemeClr val="tx1">
                    <a:lumMod val="65000"/>
                    <a:lumOff val="35000"/>
                  </a:schemeClr>
                </a:solidFill>
              </a:rPr>
              <a:t>Het implementeren van de AVG kan een behoorlijke invloed hebben op de beschikbare middelen, zeker voor wat betreft grote en meer complexe organisaties. </a:t>
            </a:r>
          </a:p>
          <a:p>
            <a:pPr marL="0" indent="0">
              <a:spcBef>
                <a:spcPct val="0"/>
              </a:spcBef>
              <a:buNone/>
            </a:pPr>
            <a:endParaRPr lang="nl-BE" altLang="nl-BE" sz="2200" dirty="0">
              <a:solidFill>
                <a:schemeClr val="tx1">
                  <a:lumMod val="65000"/>
                  <a:lumOff val="35000"/>
                </a:schemeClr>
              </a:solidFill>
            </a:endParaRPr>
          </a:p>
          <a:p>
            <a:pPr marL="0" indent="0">
              <a:spcBef>
                <a:spcPct val="0"/>
              </a:spcBef>
              <a:buNone/>
            </a:pPr>
            <a:r>
              <a:rPr lang="nl-BE" altLang="nl-BE" sz="2200" dirty="0">
                <a:solidFill>
                  <a:schemeClr val="tx1">
                    <a:lumMod val="65000"/>
                    <a:lumOff val="35000"/>
                  </a:schemeClr>
                </a:solidFill>
              </a:rPr>
              <a:t>Gebruik de overgangsperiode dus allereerst om </a:t>
            </a:r>
            <a:r>
              <a:rPr lang="nl-BE" altLang="nl-BE" sz="2200" dirty="0">
                <a:solidFill>
                  <a:srgbClr val="FF0000"/>
                </a:solidFill>
              </a:rPr>
              <a:t>medewerkers </a:t>
            </a:r>
            <a:r>
              <a:rPr lang="nl-BE" altLang="nl-BE" sz="2200" dirty="0">
                <a:solidFill>
                  <a:srgbClr val="525252"/>
                </a:solidFill>
              </a:rPr>
              <a:t>te</a:t>
            </a:r>
            <a:r>
              <a:rPr lang="nl-BE" altLang="nl-BE" sz="2200" dirty="0">
                <a:solidFill>
                  <a:srgbClr val="FF0000"/>
                </a:solidFill>
              </a:rPr>
              <a:t> informeren </a:t>
            </a:r>
            <a:r>
              <a:rPr lang="nl-BE" altLang="nl-BE" sz="2200" dirty="0">
                <a:solidFill>
                  <a:schemeClr val="tx1">
                    <a:lumMod val="65000"/>
                    <a:lumOff val="35000"/>
                  </a:schemeClr>
                </a:solidFill>
              </a:rPr>
              <a:t>over de aankomende veranderingen. Stel dit niet uit tot de laatste minuut.</a:t>
            </a:r>
          </a:p>
          <a:p>
            <a:endParaRPr lang="fr-BE" sz="2200" dirty="0"/>
          </a:p>
        </p:txBody>
      </p:sp>
      <p:sp>
        <p:nvSpPr>
          <p:cNvPr id="5" name="Date Placeholder 4"/>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13</a:t>
            </a:fld>
            <a:endParaRPr lang="nl-BE" altLang="nl-BE"/>
          </a:p>
        </p:txBody>
      </p:sp>
    </p:spTree>
    <p:extLst>
      <p:ext uri="{BB962C8B-B14F-4D97-AF65-F5344CB8AC3E}">
        <p14:creationId xmlns:p14="http://schemas.microsoft.com/office/powerpoint/2010/main" val="109698002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2. Register van verwerkingsactiviteiten</a:t>
            </a:r>
            <a:endParaRPr lang="fr-BE" dirty="0"/>
          </a:p>
        </p:txBody>
      </p:sp>
      <p:sp>
        <p:nvSpPr>
          <p:cNvPr id="3" name="Content Placeholder 2"/>
          <p:cNvSpPr>
            <a:spLocks noGrp="1"/>
          </p:cNvSpPr>
          <p:nvPr>
            <p:ph idx="1"/>
          </p:nvPr>
        </p:nvSpPr>
        <p:spPr/>
        <p:txBody>
          <a:bodyPr>
            <a:noAutofit/>
          </a:bodyPr>
          <a:lstStyle/>
          <a:p>
            <a:pPr marL="0" indent="0">
              <a:buNone/>
              <a:defRPr/>
            </a:pPr>
            <a:r>
              <a:rPr lang="nl-BE" sz="2200" dirty="0" smtClean="0">
                <a:solidFill>
                  <a:srgbClr val="FF0000"/>
                </a:solidFill>
              </a:rPr>
              <a:t>Breng </a:t>
            </a:r>
            <a:r>
              <a:rPr lang="nl-BE" sz="2200" dirty="0">
                <a:solidFill>
                  <a:srgbClr val="FF0000"/>
                </a:solidFill>
              </a:rPr>
              <a:t>zorgvuldig in kaart welke persoonsgegevens je </a:t>
            </a:r>
            <a:r>
              <a:rPr lang="nl-BE" sz="2200" dirty="0" smtClean="0">
                <a:solidFill>
                  <a:srgbClr val="FF0000"/>
                </a:solidFill>
              </a:rPr>
              <a:t>verwerkt, </a:t>
            </a:r>
            <a:r>
              <a:rPr lang="nl-BE" sz="2200" dirty="0">
                <a:solidFill>
                  <a:srgbClr val="FF0000"/>
                </a:solidFill>
              </a:rPr>
              <a:t>waar deze vandaan komen en met wie je deze </a:t>
            </a:r>
            <a:r>
              <a:rPr lang="nl-BE" sz="2200" dirty="0" smtClean="0">
                <a:solidFill>
                  <a:srgbClr val="FF0000"/>
                </a:solidFill>
              </a:rPr>
              <a:t>deelt. </a:t>
            </a:r>
            <a:r>
              <a:rPr lang="nl-BE" sz="2200" dirty="0">
                <a:solidFill>
                  <a:schemeClr val="tx1">
                    <a:lumMod val="65000"/>
                    <a:lumOff val="35000"/>
                  </a:schemeClr>
                </a:solidFill>
              </a:rPr>
              <a:t>Je doet er goed aan al je verwerkingen te registreren. Mogelijks dien je hiervoor een informatie-audit te </a:t>
            </a:r>
            <a:r>
              <a:rPr lang="nl-BE" sz="2200" dirty="0" smtClean="0">
                <a:solidFill>
                  <a:schemeClr val="tx1">
                    <a:lumMod val="65000"/>
                    <a:lumOff val="35000"/>
                  </a:schemeClr>
                </a:solidFill>
              </a:rPr>
              <a:t>organiseren in je organisatie of bepaalde afdelingen ervan.</a:t>
            </a:r>
          </a:p>
          <a:p>
            <a:pPr marL="0" indent="0">
              <a:buNone/>
              <a:defRPr/>
            </a:pPr>
            <a:endParaRPr lang="nl-BE" sz="2200" dirty="0" smtClean="0">
              <a:solidFill>
                <a:schemeClr val="tx1">
                  <a:lumMod val="65000"/>
                  <a:lumOff val="35000"/>
                </a:schemeClr>
              </a:solidFill>
            </a:endParaRPr>
          </a:p>
          <a:p>
            <a:pPr marL="0" indent="0">
              <a:buNone/>
              <a:defRPr/>
            </a:pPr>
            <a:r>
              <a:rPr lang="nl-BE" sz="2200" dirty="0" smtClean="0">
                <a:solidFill>
                  <a:schemeClr val="tx1">
                    <a:lumMod val="65000"/>
                    <a:lumOff val="35000"/>
                  </a:schemeClr>
                </a:solidFill>
              </a:rPr>
              <a:t>De </a:t>
            </a:r>
            <a:r>
              <a:rPr lang="nl-BE" sz="2200" dirty="0">
                <a:solidFill>
                  <a:schemeClr val="tx1">
                    <a:lumMod val="65000"/>
                    <a:lumOff val="35000"/>
                  </a:schemeClr>
                </a:solidFill>
              </a:rPr>
              <a:t>AVG introduceert enkele</a:t>
            </a:r>
            <a:r>
              <a:rPr lang="nl-BE" sz="2200" dirty="0">
                <a:solidFill>
                  <a:srgbClr val="404040"/>
                </a:solidFill>
              </a:rPr>
              <a:t> </a:t>
            </a:r>
            <a:r>
              <a:rPr lang="nl-BE" sz="2200" dirty="0" smtClean="0">
                <a:solidFill>
                  <a:srgbClr val="FF0000"/>
                </a:solidFill>
              </a:rPr>
              <a:t>nieuwe verplichtingen</a:t>
            </a:r>
            <a:r>
              <a:rPr lang="nl-BE" sz="2200" dirty="0" smtClean="0">
                <a:solidFill>
                  <a:srgbClr val="404040"/>
                </a:solidFill>
              </a:rPr>
              <a:t>, </a:t>
            </a:r>
            <a:r>
              <a:rPr lang="nl-BE" sz="2200" dirty="0">
                <a:solidFill>
                  <a:schemeClr val="tx1">
                    <a:lumMod val="65000"/>
                    <a:lumOff val="35000"/>
                  </a:schemeClr>
                </a:solidFill>
              </a:rPr>
              <a:t>specifiek op maat van de netwerkwereld. Wanneer </a:t>
            </a:r>
            <a:r>
              <a:rPr lang="nl-BE" sz="2200" dirty="0" smtClean="0">
                <a:solidFill>
                  <a:schemeClr val="tx1">
                    <a:lumMod val="65000"/>
                    <a:lumOff val="35000"/>
                  </a:schemeClr>
                </a:solidFill>
              </a:rPr>
              <a:t>je bv</a:t>
            </a:r>
            <a:r>
              <a:rPr lang="nl-BE" sz="2200" dirty="0">
                <a:solidFill>
                  <a:schemeClr val="tx1">
                    <a:lumMod val="65000"/>
                    <a:lumOff val="35000"/>
                  </a:schemeClr>
                </a:solidFill>
              </a:rPr>
              <a:t>. onnauwkeurige persoonsgegevens bijhoudt, en </a:t>
            </a:r>
            <a:r>
              <a:rPr lang="nl-BE" sz="2200" dirty="0" smtClean="0">
                <a:solidFill>
                  <a:schemeClr val="tx1">
                    <a:lumMod val="65000"/>
                    <a:lumOff val="35000"/>
                  </a:schemeClr>
                </a:solidFill>
              </a:rPr>
              <a:t>hebt </a:t>
            </a:r>
            <a:r>
              <a:rPr lang="nl-BE" sz="2200" dirty="0">
                <a:solidFill>
                  <a:schemeClr val="tx1">
                    <a:lumMod val="65000"/>
                    <a:lumOff val="35000"/>
                  </a:schemeClr>
                </a:solidFill>
              </a:rPr>
              <a:t>gedeeld met andere organisaties, zal je deze </a:t>
            </a:r>
            <a:r>
              <a:rPr lang="nl-BE" sz="2200" dirty="0" smtClean="0">
                <a:solidFill>
                  <a:schemeClr val="tx1">
                    <a:lumMod val="65000"/>
                    <a:lumOff val="35000"/>
                  </a:schemeClr>
                </a:solidFill>
              </a:rPr>
              <a:t>laatsten </a:t>
            </a:r>
            <a:r>
              <a:rPr lang="nl-BE" sz="2200" dirty="0">
                <a:solidFill>
                  <a:schemeClr val="tx1">
                    <a:lumMod val="65000"/>
                    <a:lumOff val="35000"/>
                  </a:schemeClr>
                </a:solidFill>
              </a:rPr>
              <a:t>moeten inlichten over de onnauwkeurigheid zodat deze een correctie kan aanbrengen in haar eigen </a:t>
            </a:r>
            <a:r>
              <a:rPr lang="nl-BE" sz="2200" dirty="0" smtClean="0">
                <a:solidFill>
                  <a:schemeClr val="tx1">
                    <a:lumMod val="65000"/>
                    <a:lumOff val="35000"/>
                  </a:schemeClr>
                </a:solidFill>
              </a:rPr>
              <a:t>verwerking.</a:t>
            </a:r>
            <a:endParaRPr lang="nl-BE" sz="2200" dirty="0">
              <a:solidFill>
                <a:schemeClr val="tx1">
                  <a:lumMod val="65000"/>
                  <a:lumOff val="35000"/>
                </a:schemeClr>
              </a:solidFill>
            </a:endParaRPr>
          </a:p>
          <a:p>
            <a:pPr marL="0" indent="0">
              <a:buNone/>
              <a:defRPr/>
            </a:pPr>
            <a:endParaRPr lang="nl-BE" sz="2200" dirty="0" smtClean="0">
              <a:solidFill>
                <a:schemeClr val="tx1">
                  <a:lumMod val="65000"/>
                  <a:lumOff val="35000"/>
                </a:schemeClr>
              </a:solidFill>
            </a:endParaRPr>
          </a:p>
          <a:p>
            <a:pPr marL="0" indent="0">
              <a:buNone/>
              <a:defRPr/>
            </a:pPr>
            <a:r>
              <a:rPr lang="nl-BE" sz="2200" dirty="0" smtClean="0">
                <a:solidFill>
                  <a:schemeClr val="tx1">
                    <a:lumMod val="65000"/>
                    <a:lumOff val="35000"/>
                  </a:schemeClr>
                </a:solidFill>
              </a:rPr>
              <a:t>De </a:t>
            </a:r>
            <a:r>
              <a:rPr lang="nl-BE" sz="2200" dirty="0">
                <a:solidFill>
                  <a:schemeClr val="tx1">
                    <a:lumMod val="65000"/>
                    <a:lumOff val="35000"/>
                  </a:schemeClr>
                </a:solidFill>
              </a:rPr>
              <a:t>documentatieplicht </a:t>
            </a:r>
            <a:r>
              <a:rPr lang="nl-BE" sz="2200" dirty="0">
                <a:solidFill>
                  <a:srgbClr val="FF0000"/>
                </a:solidFill>
              </a:rPr>
              <a:t>helpt </a:t>
            </a:r>
            <a:r>
              <a:rPr lang="nl-BE" sz="2200" dirty="0" smtClean="0">
                <a:solidFill>
                  <a:srgbClr val="FF0000"/>
                </a:solidFill>
              </a:rPr>
              <a:t>je de verantwoordingsplicht na </a:t>
            </a:r>
            <a:r>
              <a:rPr lang="nl-BE" sz="2200" dirty="0">
                <a:solidFill>
                  <a:srgbClr val="FF0000"/>
                </a:solidFill>
              </a:rPr>
              <a:t>te leven. </a:t>
            </a:r>
            <a:r>
              <a:rPr lang="nl-BE" sz="2200" dirty="0" smtClean="0">
                <a:solidFill>
                  <a:schemeClr val="tx1">
                    <a:lumMod val="65000"/>
                    <a:lumOff val="35000"/>
                  </a:schemeClr>
                </a:solidFill>
              </a:rPr>
              <a:t>Daarmee wordt de plicht bedoeld van een organisatie om te </a:t>
            </a:r>
            <a:r>
              <a:rPr lang="nl-BE" sz="2200" dirty="0">
                <a:solidFill>
                  <a:schemeClr val="tx1">
                    <a:lumMod val="65000"/>
                    <a:lumOff val="35000"/>
                  </a:schemeClr>
                </a:solidFill>
              </a:rPr>
              <a:t>bewijzen dat ze </a:t>
            </a:r>
            <a:r>
              <a:rPr lang="nl-BE" sz="2200" dirty="0" smtClean="0">
                <a:solidFill>
                  <a:schemeClr val="tx1">
                    <a:lumMod val="65000"/>
                    <a:lumOff val="35000"/>
                  </a:schemeClr>
                </a:solidFill>
              </a:rPr>
              <a:t>handelt in </a:t>
            </a:r>
            <a:r>
              <a:rPr lang="nl-BE" sz="2200" dirty="0">
                <a:solidFill>
                  <a:schemeClr val="tx1">
                    <a:lumMod val="65000"/>
                    <a:lumOff val="35000"/>
                  </a:schemeClr>
                </a:solidFill>
              </a:rPr>
              <a:t>overeenstemming met de </a:t>
            </a:r>
            <a:r>
              <a:rPr lang="nl-BE" sz="2200" dirty="0" smtClean="0">
                <a:solidFill>
                  <a:schemeClr val="tx1">
                    <a:lumMod val="65000"/>
                    <a:lumOff val="35000"/>
                  </a:schemeClr>
                </a:solidFill>
              </a:rPr>
              <a:t>gegevensbeschermingsprincipes.</a:t>
            </a:r>
            <a:endParaRPr lang="fr-BE" sz="2200" dirty="0">
              <a:solidFill>
                <a:schemeClr val="tx1">
                  <a:lumMod val="65000"/>
                  <a:lumOff val="3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14</a:t>
            </a:fld>
            <a:endParaRPr lang="nl-BE" altLang="nl-BE"/>
          </a:p>
        </p:txBody>
      </p:sp>
    </p:spTree>
    <p:extLst>
      <p:ext uri="{BB962C8B-B14F-4D97-AF65-F5344CB8AC3E}">
        <p14:creationId xmlns:p14="http://schemas.microsoft.com/office/powerpoint/2010/main" val="980120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a:t>
            </a:r>
            <a:r>
              <a:rPr lang="nl-BE" dirty="0" smtClean="0"/>
              <a:t>. Wettelijke grondslag voor verwerking</a:t>
            </a:r>
            <a:endParaRPr lang="fr-BE" dirty="0"/>
          </a:p>
        </p:txBody>
      </p:sp>
      <p:sp>
        <p:nvSpPr>
          <p:cNvPr id="3" name="Content Placeholder 2"/>
          <p:cNvSpPr>
            <a:spLocks noGrp="1"/>
          </p:cNvSpPr>
          <p:nvPr>
            <p:ph idx="1"/>
          </p:nvPr>
        </p:nvSpPr>
        <p:spPr/>
        <p:txBody>
          <a:bodyPr>
            <a:noAutofit/>
          </a:bodyPr>
          <a:lstStyle/>
          <a:p>
            <a:pPr marL="0" indent="0">
              <a:buNone/>
              <a:defRPr/>
            </a:pPr>
            <a:r>
              <a:rPr lang="nl-BE" sz="2200" dirty="0">
                <a:solidFill>
                  <a:srgbClr val="FF0000"/>
                </a:solidFill>
              </a:rPr>
              <a:t>Documenteer de verscheidene types van gegevensverwerkingen die je uitvoert en bepaal de wettelijke grondslag voor elk van hen. Ook dit helpt je te voldoen aan de verantwoordingsvereiste.</a:t>
            </a:r>
            <a:endParaRPr lang="nl-BE" sz="2200" dirty="0"/>
          </a:p>
          <a:p>
            <a:pPr marL="0" indent="0">
              <a:buNone/>
              <a:defRPr/>
            </a:pPr>
            <a:endParaRPr lang="nl-BE" sz="2200" dirty="0"/>
          </a:p>
          <a:p>
            <a:pPr marL="0" indent="0">
              <a:buNone/>
              <a:defRPr/>
            </a:pPr>
            <a:r>
              <a:rPr lang="nl-BE" sz="2200" dirty="0">
                <a:solidFill>
                  <a:schemeClr val="tx1">
                    <a:lumMod val="65000"/>
                    <a:lumOff val="35000"/>
                  </a:schemeClr>
                </a:solidFill>
              </a:rPr>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pPr marL="0" indent="0">
              <a:buNone/>
              <a:defRPr/>
            </a:pPr>
            <a:endParaRPr lang="nl-BE" sz="2200" dirty="0">
              <a:solidFill>
                <a:schemeClr val="tx1">
                  <a:lumMod val="65000"/>
                  <a:lumOff val="35000"/>
                </a:schemeClr>
              </a:solidFill>
            </a:endParaRPr>
          </a:p>
          <a:p>
            <a:pPr marL="0" indent="0">
              <a:buNone/>
              <a:defRPr/>
            </a:pPr>
            <a:r>
              <a:rPr lang="nl-BE" sz="2200" dirty="0">
                <a:solidFill>
                  <a:schemeClr val="tx1">
                    <a:lumMod val="65000"/>
                    <a:lumOff val="35000"/>
                  </a:schemeClr>
                </a:solidFill>
              </a:rPr>
              <a:t>Het is belangrijk om de gekozen wettelijke grondslag voor de gegevensverwerking te verduidelijken in de privacyverklaring en telkens wanneer je een toegangsverzoek beantwoordt. De wettelijke grondslagen in de AVG zijn quasi identiek aan deze in de huidige Privacywet.</a:t>
            </a: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15</a:t>
            </a:fld>
            <a:endParaRPr lang="nl-BE" altLang="nl-BE"/>
          </a:p>
        </p:txBody>
      </p:sp>
    </p:spTree>
    <p:extLst>
      <p:ext uri="{BB962C8B-B14F-4D97-AF65-F5344CB8AC3E}">
        <p14:creationId xmlns:p14="http://schemas.microsoft.com/office/powerpoint/2010/main" val="672969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2842" y="0"/>
            <a:ext cx="9855646" cy="6721476"/>
            <a:chOff x="1524000" y="0"/>
            <a:chExt cx="9144001" cy="6187893"/>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52400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679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1524000" y="1452535"/>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3404854" y="4463392"/>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Date Placeholder 1"/>
          <p:cNvSpPr>
            <a:spLocks noGrp="1"/>
          </p:cNvSpPr>
          <p:nvPr>
            <p:ph type="dt" sz="half" idx="10"/>
          </p:nvPr>
        </p:nvSpPr>
        <p:spPr/>
        <p:txBody>
          <a:bodyPr/>
          <a:lstStyle/>
          <a:p>
            <a:pPr>
              <a:defRPr/>
            </a:pPr>
            <a:r>
              <a:rPr lang="fr-FR" smtClean="0"/>
              <a:t>9/12/2017</a:t>
            </a:r>
            <a:endParaRPr lang="nl-BE"/>
          </a:p>
        </p:txBody>
      </p:sp>
      <p:sp>
        <p:nvSpPr>
          <p:cNvPr id="3" name="Slide Number Placeholder 2"/>
          <p:cNvSpPr>
            <a:spLocks noGrp="1"/>
          </p:cNvSpPr>
          <p:nvPr>
            <p:ph type="sldNum" sz="quarter" idx="12"/>
          </p:nvPr>
        </p:nvSpPr>
        <p:spPr/>
        <p:txBody>
          <a:bodyPr/>
          <a:lstStyle/>
          <a:p>
            <a:fld id="{DFCC4FAF-83FC-4633-8F61-4C4FE5B7FBDD}" type="slidenum">
              <a:rPr lang="nl-BE" altLang="nl-BE" smtClean="0"/>
              <a:pPr/>
              <a:t>16</a:t>
            </a:fld>
            <a:endParaRPr lang="nl-BE" altLang="nl-BE"/>
          </a:p>
        </p:txBody>
      </p:sp>
    </p:spTree>
    <p:extLst>
      <p:ext uri="{BB962C8B-B14F-4D97-AF65-F5344CB8AC3E}">
        <p14:creationId xmlns:p14="http://schemas.microsoft.com/office/powerpoint/2010/main" val="114563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Toestemming van betrokkene</a:t>
            </a:r>
            <a:endParaRPr lang="fr-BE" dirty="0"/>
          </a:p>
        </p:txBody>
      </p:sp>
      <p:sp>
        <p:nvSpPr>
          <p:cNvPr id="3" name="Content Placeholder 2"/>
          <p:cNvSpPr>
            <a:spLocks noGrp="1"/>
          </p:cNvSpPr>
          <p:nvPr>
            <p:ph idx="1"/>
          </p:nvPr>
        </p:nvSpPr>
        <p:spPr/>
        <p:txBody>
          <a:bodyPr>
            <a:normAutofit fontScale="92500" lnSpcReduction="20000"/>
          </a:bodyPr>
          <a:lstStyle/>
          <a:p>
            <a:pPr marL="0" indent="0">
              <a:buNone/>
              <a:tabLst>
                <a:tab pos="4395788" algn="l"/>
              </a:tabLst>
              <a:defRPr/>
            </a:pPr>
            <a:r>
              <a:rPr lang="nl-BE" sz="2600" dirty="0">
                <a:solidFill>
                  <a:schemeClr val="tx1">
                    <a:lumMod val="65000"/>
                    <a:lumOff val="35000"/>
                  </a:schemeClr>
                </a:solidFill>
              </a:rPr>
              <a:t>Als de wettelijke grondslag voor de verwerking de toestemming van de betrokkene is, </a:t>
            </a:r>
            <a:r>
              <a:rPr lang="nl-BE" sz="2600" dirty="0">
                <a:solidFill>
                  <a:srgbClr val="FF0000"/>
                </a:solidFill>
              </a:rPr>
              <a:t>evalueer de wijze waarop je de </a:t>
            </a:r>
            <a:r>
              <a:rPr lang="nl-BE" sz="2600" dirty="0" smtClean="0">
                <a:solidFill>
                  <a:srgbClr val="FF0000"/>
                </a:solidFill>
              </a:rPr>
              <a:t>toestemming </a:t>
            </a:r>
            <a:r>
              <a:rPr lang="nl-BE" sz="2600" dirty="0">
                <a:solidFill>
                  <a:srgbClr val="FF0000"/>
                </a:solidFill>
              </a:rPr>
              <a:t>vraagt, verkrijgt en registreert</a:t>
            </a:r>
            <a:r>
              <a:rPr lang="nl-BE" sz="2600" dirty="0">
                <a:solidFill>
                  <a:schemeClr val="tx1">
                    <a:lumMod val="65000"/>
                    <a:lumOff val="35000"/>
                  </a:schemeClr>
                </a:solidFill>
              </a:rPr>
              <a:t>, en wijzig waar nodig.</a:t>
            </a:r>
          </a:p>
          <a:p>
            <a:pPr marL="0" indent="0">
              <a:buNone/>
              <a:tabLst>
                <a:tab pos="4395788" algn="l"/>
              </a:tabLst>
              <a:defRPr/>
            </a:pPr>
            <a:endParaRPr lang="nl-BE" sz="2600" dirty="0">
              <a:solidFill>
                <a:schemeClr val="tx1">
                  <a:lumMod val="65000"/>
                  <a:lumOff val="35000"/>
                </a:schemeClr>
              </a:solidFill>
            </a:endParaRPr>
          </a:p>
          <a:p>
            <a:pPr marL="0" indent="0">
              <a:buNone/>
              <a:defRPr/>
            </a:pPr>
            <a:r>
              <a:rPr lang="nl-BE" sz="2600" dirty="0">
                <a:solidFill>
                  <a:schemeClr val="tx1">
                    <a:lumMod val="65000"/>
                    <a:lumOff val="35000"/>
                  </a:schemeClr>
                </a:solidFill>
              </a:rPr>
              <a:t>De toestemming moet</a:t>
            </a:r>
            <a:r>
              <a:rPr lang="nl-BE" sz="2600" dirty="0">
                <a:solidFill>
                  <a:schemeClr val="tx1">
                    <a:lumMod val="75000"/>
                    <a:lumOff val="25000"/>
                  </a:schemeClr>
                </a:solidFill>
              </a:rPr>
              <a:t> </a:t>
            </a:r>
            <a:r>
              <a:rPr lang="nl-BE" sz="2600" dirty="0">
                <a:solidFill>
                  <a:srgbClr val="FF0000"/>
                </a:solidFill>
              </a:rPr>
              <a:t>vrij, specifiek, geïnformeerd en ondubbelzinnig</a:t>
            </a:r>
            <a:r>
              <a:rPr lang="nl-BE" sz="2600" dirty="0"/>
              <a:t> </a:t>
            </a:r>
            <a:r>
              <a:rPr lang="nl-BE" sz="2600" dirty="0">
                <a:solidFill>
                  <a:schemeClr val="tx1">
                    <a:lumMod val="65000"/>
                    <a:lumOff val="35000"/>
                  </a:schemeClr>
                </a:solidFill>
              </a:rPr>
              <a:t>moet zijn. De toestemming moet ook blijken uit een </a:t>
            </a:r>
            <a:r>
              <a:rPr lang="nl-BE" sz="2600" dirty="0">
                <a:solidFill>
                  <a:srgbClr val="FF0000"/>
                </a:solidFill>
              </a:rPr>
              <a:t>actieve indicatie van akkoord. </a:t>
            </a:r>
            <a:r>
              <a:rPr lang="nl-BE" sz="2600" dirty="0">
                <a:solidFill>
                  <a:schemeClr val="tx1">
                    <a:lumMod val="65000"/>
                    <a:lumOff val="35000"/>
                  </a:schemeClr>
                </a:solidFill>
              </a:rPr>
              <a:t>M.a.w. de toestemming kan niet worden afgeleid uit een stilzwijgen, een vooraf aangevinkt vakje of uit een niet-handelen.</a:t>
            </a:r>
          </a:p>
          <a:p>
            <a:pPr marL="0" indent="0">
              <a:buNone/>
              <a:defRPr/>
            </a:pPr>
            <a:endParaRPr lang="nl-BE" sz="2600" dirty="0">
              <a:solidFill>
                <a:schemeClr val="tx1">
                  <a:lumMod val="65000"/>
                  <a:lumOff val="35000"/>
                </a:schemeClr>
              </a:solidFill>
            </a:endParaRPr>
          </a:p>
          <a:p>
            <a:pPr marL="0" indent="0">
              <a:buNone/>
              <a:defRPr/>
            </a:pPr>
            <a:r>
              <a:rPr lang="nl-BE" sz="2600" dirty="0">
                <a:solidFill>
                  <a:schemeClr val="tx1">
                    <a:lumMod val="65000"/>
                    <a:lumOff val="35000"/>
                  </a:schemeClr>
                </a:solidFill>
              </a:rPr>
              <a:t>Indien je rekent op de toestemming van de betrokkene om diens gegevens te verwerken, zorg dan zeker dat die toestemming voldoet aan de vereisten van de AVG.</a:t>
            </a:r>
          </a:p>
          <a:p>
            <a:pPr marL="0" indent="0">
              <a:buNone/>
              <a:defRPr/>
            </a:pPr>
            <a:endParaRPr lang="nl-BE" sz="2600" dirty="0">
              <a:solidFill>
                <a:schemeClr val="tx1">
                  <a:lumMod val="65000"/>
                  <a:lumOff val="35000"/>
                </a:schemeClr>
              </a:solidFill>
            </a:endParaRPr>
          </a:p>
          <a:p>
            <a:pPr marL="0" indent="0">
              <a:buNone/>
              <a:defRPr/>
            </a:pPr>
            <a:r>
              <a:rPr lang="nl-BE" sz="2600" dirty="0">
                <a:solidFill>
                  <a:schemeClr val="tx1">
                    <a:lumMod val="65000"/>
                    <a:lumOff val="35000"/>
                  </a:schemeClr>
                </a:solidFill>
              </a:rPr>
              <a:t>Indien dit nu nog niet het geval is, wijzig dan je toestemmingsmechanisme of ga op zoek naar een alternatief voor toestemming als grondslag voor de gegevensverwerking.</a:t>
            </a: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17</a:t>
            </a:fld>
            <a:endParaRPr lang="nl-BE" altLang="nl-BE"/>
          </a:p>
        </p:txBody>
      </p:sp>
    </p:spTree>
    <p:extLst>
      <p:ext uri="{BB962C8B-B14F-4D97-AF65-F5344CB8AC3E}">
        <p14:creationId xmlns:p14="http://schemas.microsoft.com/office/powerpoint/2010/main" val="1613702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Toestemming van betrokkene</a:t>
            </a:r>
            <a:endParaRPr lang="fr-BE" dirty="0"/>
          </a:p>
        </p:txBody>
      </p:sp>
      <p:sp>
        <p:nvSpPr>
          <p:cNvPr id="3" name="Content Placeholder 2"/>
          <p:cNvSpPr>
            <a:spLocks noGrp="1"/>
          </p:cNvSpPr>
          <p:nvPr>
            <p:ph idx="1"/>
          </p:nvPr>
        </p:nvSpPr>
        <p:spPr/>
        <p:txBody>
          <a:bodyPr/>
          <a:lstStyle/>
          <a:p>
            <a:pPr marL="0" indent="0">
              <a:buNone/>
              <a:defRPr/>
            </a:pPr>
            <a:r>
              <a:rPr lang="nl-BE" sz="2400" dirty="0">
                <a:solidFill>
                  <a:schemeClr val="tx1">
                    <a:lumMod val="65000"/>
                    <a:lumOff val="35000"/>
                  </a:schemeClr>
                </a:solidFill>
              </a:rPr>
              <a:t>Noteer dat de </a:t>
            </a:r>
            <a:r>
              <a:rPr lang="nl-BE" sz="2400" dirty="0">
                <a:solidFill>
                  <a:srgbClr val="FF0000"/>
                </a:solidFill>
              </a:rPr>
              <a:t>toestemming controleerbaar </a:t>
            </a:r>
            <a:r>
              <a:rPr lang="nl-BE" sz="2400" dirty="0">
                <a:solidFill>
                  <a:schemeClr val="tx1">
                    <a:lumMod val="65000"/>
                    <a:lumOff val="35000"/>
                  </a:schemeClr>
                </a:solidFill>
              </a:rPr>
              <a:t>moet zijn en dat de betrokkene doorgaans meer rechten heeft wanneer je vertrouwt op toestemming als grondslag voor de gegevensverwerking.</a:t>
            </a:r>
          </a:p>
          <a:p>
            <a:pPr marL="0" indent="0">
              <a:buNone/>
              <a:defRPr/>
            </a:pPr>
            <a:endParaRPr lang="nl-BE" sz="2400" dirty="0">
              <a:solidFill>
                <a:schemeClr val="tx1">
                  <a:lumMod val="65000"/>
                  <a:lumOff val="35000"/>
                </a:schemeClr>
              </a:solidFill>
            </a:endParaRPr>
          </a:p>
          <a:p>
            <a:pPr marL="0" indent="0">
              <a:buNone/>
              <a:defRPr/>
            </a:pPr>
            <a:r>
              <a:rPr lang="nl-BE" sz="2400" dirty="0">
                <a:solidFill>
                  <a:schemeClr val="tx1">
                    <a:lumMod val="65000"/>
                    <a:lumOff val="35000"/>
                  </a:schemeClr>
                </a:solidFill>
              </a:rPr>
              <a:t>De AVG verduidelijkt dat de verwerkingsverantwoordelijke in staat moet zijn om aan te tonen dat toestemming werd gegeven. Evalueer dus de huidige systemen die toestemming registreren, teneinde een audit </a:t>
            </a:r>
            <a:r>
              <a:rPr lang="nl-BE" sz="2400" dirty="0" err="1">
                <a:solidFill>
                  <a:schemeClr val="tx1">
                    <a:lumMod val="65000"/>
                    <a:lumOff val="35000"/>
                  </a:schemeClr>
                </a:solidFill>
              </a:rPr>
              <a:t>trail</a:t>
            </a:r>
            <a:r>
              <a:rPr lang="nl-BE" sz="2400" dirty="0">
                <a:solidFill>
                  <a:schemeClr val="tx1">
                    <a:lumMod val="65000"/>
                    <a:lumOff val="35000"/>
                  </a:schemeClr>
                </a:solidFill>
              </a:rPr>
              <a:t> (controlespoor) te verzekeren.</a:t>
            </a:r>
          </a:p>
          <a:p>
            <a:pPr marL="0" indent="0">
              <a:buNone/>
            </a:pPr>
            <a:endParaRPr lang="fr-BE" dirty="0">
              <a:solidFill>
                <a:schemeClr val="tx1">
                  <a:lumMod val="65000"/>
                  <a:lumOff val="3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18</a:t>
            </a:fld>
            <a:endParaRPr lang="nl-BE" altLang="nl-BE"/>
          </a:p>
        </p:txBody>
      </p:sp>
    </p:spTree>
    <p:extLst>
      <p:ext uri="{BB962C8B-B14F-4D97-AF65-F5344CB8AC3E}">
        <p14:creationId xmlns:p14="http://schemas.microsoft.com/office/powerpoint/2010/main" val="316777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Toestemming namens kinderen</a:t>
            </a:r>
            <a:endParaRPr lang="fr-BE" dirty="0"/>
          </a:p>
        </p:txBody>
      </p:sp>
      <p:sp>
        <p:nvSpPr>
          <p:cNvPr id="3" name="Content Placeholder 2"/>
          <p:cNvSpPr>
            <a:spLocks noGrp="1"/>
          </p:cNvSpPr>
          <p:nvPr>
            <p:ph idx="1"/>
          </p:nvPr>
        </p:nvSpPr>
        <p:spPr/>
        <p:txBody>
          <a:bodyPr>
            <a:normAutofit/>
          </a:bodyPr>
          <a:lstStyle/>
          <a:p>
            <a:pPr marL="0" indent="0">
              <a:buNone/>
              <a:defRPr/>
            </a:pPr>
            <a:r>
              <a:rPr lang="nl-BE" sz="2200" dirty="0">
                <a:solidFill>
                  <a:schemeClr val="tx1">
                    <a:lumMod val="65000"/>
                    <a:lumOff val="35000"/>
                  </a:schemeClr>
                </a:solidFill>
              </a:rPr>
              <a:t>Als je organisatie </a:t>
            </a:r>
            <a:r>
              <a:rPr lang="nl-BE" sz="2200" dirty="0">
                <a:solidFill>
                  <a:srgbClr val="FF0000"/>
                </a:solidFill>
              </a:rPr>
              <a:t>gegevens over kinderen onder de 16 jaar </a:t>
            </a:r>
            <a:r>
              <a:rPr lang="nl-BE" sz="2200" dirty="0">
                <a:solidFill>
                  <a:schemeClr val="tx1">
                    <a:lumMod val="65000"/>
                    <a:lumOff val="35000"/>
                  </a:schemeClr>
                </a:solidFill>
              </a:rPr>
              <a:t>verwerkt op basis van de </a:t>
            </a:r>
            <a:r>
              <a:rPr lang="nl-BE" sz="2200" dirty="0">
                <a:solidFill>
                  <a:srgbClr val="FF0000"/>
                </a:solidFill>
              </a:rPr>
              <a:t>toestemming</a:t>
            </a:r>
            <a:r>
              <a:rPr lang="nl-BE" sz="2200" dirty="0"/>
              <a:t> </a:t>
            </a:r>
            <a:r>
              <a:rPr lang="nl-BE" sz="2200" dirty="0">
                <a:solidFill>
                  <a:schemeClr val="tx1">
                    <a:lumMod val="65000"/>
                    <a:lumOff val="35000"/>
                  </a:schemeClr>
                </a:solidFill>
              </a:rPr>
              <a:t>van de betrokkene, moet een </a:t>
            </a:r>
            <a:r>
              <a:rPr lang="nl-BE" sz="2200" dirty="0">
                <a:solidFill>
                  <a:srgbClr val="FF0000"/>
                </a:solidFill>
              </a:rPr>
              <a:t>ouder of voogd</a:t>
            </a:r>
            <a:r>
              <a:rPr lang="nl-BE" sz="2200" dirty="0"/>
              <a:t> </a:t>
            </a:r>
            <a:r>
              <a:rPr lang="nl-BE" sz="2200" dirty="0">
                <a:solidFill>
                  <a:schemeClr val="tx1">
                    <a:lumMod val="65000"/>
                    <a:lumOff val="35000"/>
                  </a:schemeClr>
                </a:solidFill>
              </a:rPr>
              <a:t>deze toestemming geven opdat de gegevensverwerking rechtmatig zou zijn. De AVG biedt speciale bescherming aan gegevens van kinderen, o.a. in de context van commerciële internetdiensten als sociale netwerken.</a:t>
            </a:r>
          </a:p>
          <a:p>
            <a:pPr marL="0" indent="0">
              <a:buNone/>
              <a:defRPr/>
            </a:pPr>
            <a:endParaRPr lang="nl-BE" sz="2200" dirty="0">
              <a:solidFill>
                <a:schemeClr val="tx1">
                  <a:lumMod val="65000"/>
                  <a:lumOff val="35000"/>
                </a:schemeClr>
              </a:solidFill>
            </a:endParaRPr>
          </a:p>
          <a:p>
            <a:pPr marL="0" indent="0">
              <a:buNone/>
              <a:defRPr/>
            </a:pPr>
            <a:r>
              <a:rPr lang="nl-BE" sz="2200" dirty="0">
                <a:solidFill>
                  <a:schemeClr val="tx1">
                    <a:lumMod val="65000"/>
                    <a:lumOff val="35000"/>
                  </a:schemeClr>
                </a:solidFill>
              </a:rPr>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pPr marL="0" indent="0">
              <a:buNone/>
              <a:defRPr/>
            </a:pPr>
            <a:endParaRPr lang="nl-BE" sz="2200" dirty="0">
              <a:solidFill>
                <a:schemeClr val="tx1">
                  <a:lumMod val="65000"/>
                  <a:lumOff val="35000"/>
                </a:schemeClr>
              </a:solidFill>
            </a:endParaRPr>
          </a:p>
          <a:p>
            <a:pPr marL="0" indent="0">
              <a:buNone/>
              <a:defRPr/>
            </a:pPr>
            <a:r>
              <a:rPr lang="nl-BE" sz="2200" dirty="0">
                <a:solidFill>
                  <a:schemeClr val="tx1">
                    <a:lumMod val="65000"/>
                    <a:lumOff val="35000"/>
                  </a:schemeClr>
                </a:solidFill>
              </a:rPr>
              <a:t>Onthoud dat de</a:t>
            </a:r>
            <a:r>
              <a:rPr lang="nl-BE" sz="2200" dirty="0">
                <a:solidFill>
                  <a:schemeClr val="tx1">
                    <a:lumMod val="75000"/>
                    <a:lumOff val="25000"/>
                  </a:schemeClr>
                </a:solidFill>
              </a:rPr>
              <a:t> </a:t>
            </a:r>
            <a:r>
              <a:rPr lang="nl-BE" sz="2200" dirty="0">
                <a:solidFill>
                  <a:srgbClr val="FF0000"/>
                </a:solidFill>
              </a:rPr>
              <a:t>toestemming controleerbaar </a:t>
            </a:r>
            <a:r>
              <a:rPr lang="nl-BE" sz="2200" dirty="0">
                <a:solidFill>
                  <a:schemeClr val="tx1">
                    <a:lumMod val="65000"/>
                    <a:lumOff val="35000"/>
                  </a:schemeClr>
                </a:solidFill>
              </a:rPr>
              <a:t>moet zijn en dat desgevallend de privacyverklaring moet geschreven zijn in voor kinderen begrijpbare taal.</a:t>
            </a:r>
          </a:p>
          <a:p>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19</a:t>
            </a:fld>
            <a:endParaRPr lang="nl-BE" altLang="nl-BE"/>
          </a:p>
        </p:txBody>
      </p:sp>
    </p:spTree>
    <p:extLst>
      <p:ext uri="{BB962C8B-B14F-4D97-AF65-F5344CB8AC3E}">
        <p14:creationId xmlns:p14="http://schemas.microsoft.com/office/powerpoint/2010/main" val="129246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AVG of GDPR</a:t>
            </a:r>
            <a:endParaRPr lang="fr-BE" dirty="0"/>
          </a:p>
        </p:txBody>
      </p:sp>
      <p:sp>
        <p:nvSpPr>
          <p:cNvPr id="3" name="Content Placeholder 2"/>
          <p:cNvSpPr>
            <a:spLocks noGrp="1"/>
          </p:cNvSpPr>
          <p:nvPr>
            <p:ph idx="1"/>
          </p:nvPr>
        </p:nvSpPr>
        <p:spPr/>
        <p:txBody>
          <a:bodyPr>
            <a:normAutofit fontScale="92500" lnSpcReduction="20000"/>
          </a:bodyPr>
          <a:lstStyle/>
          <a:p>
            <a:r>
              <a:rPr lang="nl-BE" dirty="0" smtClean="0">
                <a:solidFill>
                  <a:schemeClr val="tx1">
                    <a:lumMod val="65000"/>
                    <a:lumOff val="35000"/>
                  </a:schemeClr>
                </a:solidFill>
              </a:rPr>
              <a:t>Verordening </a:t>
            </a:r>
            <a:r>
              <a:rPr lang="nl-NL" dirty="0" smtClean="0">
                <a:solidFill>
                  <a:schemeClr val="tx1">
                    <a:lumMod val="65000"/>
                    <a:lumOff val="35000"/>
                  </a:schemeClr>
                </a:solidFill>
              </a:rPr>
              <a:t>2016/679 van het Europees Parlement en de Raad van 27 april 2016, afgekort als</a:t>
            </a:r>
            <a:endParaRPr lang="nl-BE" dirty="0" smtClean="0">
              <a:solidFill>
                <a:schemeClr val="tx1">
                  <a:lumMod val="65000"/>
                  <a:lumOff val="35000"/>
                </a:schemeClr>
              </a:solidFill>
            </a:endParaRPr>
          </a:p>
          <a:p>
            <a:pPr lvl="1"/>
            <a:r>
              <a:rPr lang="nl-BE" dirty="0" smtClean="0">
                <a:solidFill>
                  <a:schemeClr val="tx1">
                    <a:lumMod val="65000"/>
                    <a:lumOff val="35000"/>
                  </a:schemeClr>
                </a:solidFill>
              </a:rPr>
              <a:t>Algemene Verordening Gegevensbescherming (AVG)</a:t>
            </a:r>
          </a:p>
          <a:p>
            <a:pPr lvl="1"/>
            <a:r>
              <a:rPr lang="nl-BE" dirty="0" smtClean="0">
                <a:solidFill>
                  <a:schemeClr val="tx1">
                    <a:lumMod val="65000"/>
                    <a:lumOff val="35000"/>
                  </a:schemeClr>
                </a:solidFill>
              </a:rPr>
              <a:t>General Data </a:t>
            </a:r>
            <a:r>
              <a:rPr lang="nl-BE" dirty="0" err="1" smtClean="0">
                <a:solidFill>
                  <a:schemeClr val="tx1">
                    <a:lumMod val="65000"/>
                    <a:lumOff val="35000"/>
                  </a:schemeClr>
                </a:solidFill>
              </a:rPr>
              <a:t>Protection</a:t>
            </a:r>
            <a:r>
              <a:rPr lang="nl-BE" dirty="0" smtClean="0">
                <a:solidFill>
                  <a:schemeClr val="tx1">
                    <a:lumMod val="65000"/>
                    <a:lumOff val="35000"/>
                  </a:schemeClr>
                </a:solidFill>
              </a:rPr>
              <a:t> </a:t>
            </a:r>
            <a:r>
              <a:rPr lang="nl-BE" dirty="0" err="1" smtClean="0">
                <a:solidFill>
                  <a:schemeClr val="tx1">
                    <a:lumMod val="65000"/>
                    <a:lumOff val="35000"/>
                  </a:schemeClr>
                </a:solidFill>
              </a:rPr>
              <a:t>Regulation</a:t>
            </a:r>
            <a:r>
              <a:rPr lang="nl-BE" dirty="0" smtClean="0">
                <a:solidFill>
                  <a:schemeClr val="tx1">
                    <a:lumMod val="65000"/>
                    <a:lumOff val="35000"/>
                  </a:schemeClr>
                </a:solidFill>
              </a:rPr>
              <a:t> (GDPR)</a:t>
            </a:r>
          </a:p>
          <a:p>
            <a:pPr lvl="1"/>
            <a:endParaRPr lang="nl-BE" dirty="0" smtClean="0">
              <a:solidFill>
                <a:schemeClr val="tx1">
                  <a:lumMod val="65000"/>
                  <a:lumOff val="35000"/>
                </a:schemeClr>
              </a:solidFill>
            </a:endParaRPr>
          </a:p>
          <a:p>
            <a:r>
              <a:rPr lang="nl-BE" dirty="0" smtClean="0">
                <a:solidFill>
                  <a:schemeClr val="tx1">
                    <a:lumMod val="65000"/>
                    <a:lumOff val="35000"/>
                  </a:schemeClr>
                </a:solidFill>
              </a:rPr>
              <a:t>Verordening =&gt; rechtstreekse toepasselijk zonder dat omzetting in nationaal recht nodig is</a:t>
            </a:r>
          </a:p>
          <a:p>
            <a:endParaRPr lang="nl-BE" dirty="0" smtClean="0">
              <a:solidFill>
                <a:schemeClr val="tx1">
                  <a:lumMod val="65000"/>
                  <a:lumOff val="35000"/>
                </a:schemeClr>
              </a:solidFill>
            </a:endParaRPr>
          </a:p>
          <a:p>
            <a:r>
              <a:rPr lang="nl-BE" dirty="0">
                <a:solidFill>
                  <a:schemeClr val="tx1">
                    <a:lumMod val="65000"/>
                    <a:lumOff val="35000"/>
                  </a:schemeClr>
                </a:solidFill>
              </a:rPr>
              <a:t>v</a:t>
            </a:r>
            <a:r>
              <a:rPr lang="nl-BE" dirty="0" smtClean="0">
                <a:solidFill>
                  <a:schemeClr val="tx1">
                    <a:lumMod val="65000"/>
                    <a:lumOff val="35000"/>
                  </a:schemeClr>
                </a:solidFill>
              </a:rPr>
              <a:t>an toepassing vanaf 25 mei 2018</a:t>
            </a:r>
          </a:p>
          <a:p>
            <a:endParaRPr lang="nl-BE" dirty="0" smtClean="0">
              <a:solidFill>
                <a:schemeClr val="tx1">
                  <a:lumMod val="65000"/>
                  <a:lumOff val="35000"/>
                </a:schemeClr>
              </a:solidFill>
            </a:endParaRPr>
          </a:p>
          <a:p>
            <a:r>
              <a:rPr lang="nl-BE" dirty="0">
                <a:solidFill>
                  <a:schemeClr val="tx1">
                    <a:lumMod val="65000"/>
                    <a:lumOff val="35000"/>
                  </a:schemeClr>
                </a:solidFill>
              </a:rPr>
              <a:t>w</a:t>
            </a:r>
            <a:r>
              <a:rPr lang="nl-BE" dirty="0" smtClean="0">
                <a:solidFill>
                  <a:schemeClr val="tx1">
                    <a:lumMod val="65000"/>
                    <a:lumOff val="35000"/>
                  </a:schemeClr>
                </a:solidFill>
              </a:rPr>
              <a:t>el aantal aanpassingen nodig in nationale regelgeving</a:t>
            </a:r>
            <a:endParaRPr lang="fr-BE"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a:t>
            </a:fld>
            <a:endParaRPr lang="fr-BE" noProof="0"/>
          </a:p>
        </p:txBody>
      </p:sp>
      <p:sp>
        <p:nvSpPr>
          <p:cNvPr id="6" name="Date Placeholder 5"/>
          <p:cNvSpPr>
            <a:spLocks noGrp="1"/>
          </p:cNvSpPr>
          <p:nvPr>
            <p:ph type="dt" sz="half" idx="10"/>
          </p:nvPr>
        </p:nvSpPr>
        <p:spPr/>
        <p:txBody>
          <a:bodyPr/>
          <a:lstStyle/>
          <a:p>
            <a:pPr>
              <a:defRPr/>
            </a:pPr>
            <a:r>
              <a:rPr lang="fr-FR" smtClean="0"/>
              <a:t>9/12/2017</a:t>
            </a:r>
            <a:endParaRPr lang="nl-BE"/>
          </a:p>
        </p:txBody>
      </p:sp>
    </p:spTree>
    <p:extLst>
      <p:ext uri="{BB962C8B-B14F-4D97-AF65-F5344CB8AC3E}">
        <p14:creationId xmlns:p14="http://schemas.microsoft.com/office/powerpoint/2010/main" val="133047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6. Transparantie tov de betrokkene</a:t>
            </a:r>
            <a:endParaRPr lang="fr-BE" dirty="0"/>
          </a:p>
        </p:txBody>
      </p:sp>
      <p:sp>
        <p:nvSpPr>
          <p:cNvPr id="3" name="Content Placeholder 2"/>
          <p:cNvSpPr>
            <a:spLocks noGrp="1"/>
          </p:cNvSpPr>
          <p:nvPr>
            <p:ph idx="1"/>
          </p:nvPr>
        </p:nvSpPr>
        <p:spPr/>
        <p:txBody>
          <a:bodyPr>
            <a:normAutofit fontScale="70000" lnSpcReduction="20000"/>
          </a:bodyPr>
          <a:lstStyle/>
          <a:p>
            <a:pPr marL="0" indent="0">
              <a:spcBef>
                <a:spcPct val="0"/>
              </a:spcBef>
              <a:buNone/>
            </a:pPr>
            <a:r>
              <a:rPr lang="nl-BE" altLang="nl-BE" dirty="0" smtClean="0">
                <a:solidFill>
                  <a:schemeClr val="tx1">
                    <a:lumMod val="65000"/>
                    <a:lumOff val="35000"/>
                  </a:schemeClr>
                </a:solidFill>
              </a:rPr>
              <a:t>Wanneer je organisatie persoonsgegevens verwerkt, dient ze aan de betrokkene bepaalde informatie te verschaffen, zoals de doeleinden waarvoor de gegevens worden verwerkt. Doorgaans wordt deze informatie verstrekt in de vorm van een privacyverklaring.</a:t>
            </a:r>
          </a:p>
          <a:p>
            <a:pPr marL="0" indent="0">
              <a:spcBef>
                <a:spcPct val="0"/>
              </a:spcBef>
              <a:buNone/>
            </a:pPr>
            <a:endParaRPr lang="nl-BE" altLang="nl-BE" dirty="0" smtClean="0">
              <a:solidFill>
                <a:srgbClr val="FF0000"/>
              </a:solidFill>
            </a:endParaRPr>
          </a:p>
          <a:p>
            <a:pPr marL="0" indent="0">
              <a:spcBef>
                <a:spcPct val="0"/>
              </a:spcBef>
              <a:buNone/>
            </a:pPr>
            <a:r>
              <a:rPr lang="nl-BE" altLang="nl-BE" dirty="0" smtClean="0">
                <a:solidFill>
                  <a:srgbClr val="FF0000"/>
                </a:solidFill>
              </a:rPr>
              <a:t>Evalueer de bestaande privacyverklaring en plan noodzakelijke wijzigingen </a:t>
            </a:r>
            <a:r>
              <a:rPr lang="nl-BE" altLang="nl-BE" dirty="0" smtClean="0">
                <a:solidFill>
                  <a:schemeClr val="tx1">
                    <a:lumMod val="65000"/>
                    <a:lumOff val="35000"/>
                  </a:schemeClr>
                </a:solidFill>
              </a:rPr>
              <a:t>hieraan in het licht van de AVG.</a:t>
            </a:r>
          </a:p>
          <a:p>
            <a:pPr marL="0" indent="0">
              <a:spcBef>
                <a:spcPct val="0"/>
              </a:spcBef>
              <a:buNone/>
            </a:pPr>
            <a:endParaRPr lang="nl-BE" altLang="nl-BE" dirty="0" smtClean="0">
              <a:solidFill>
                <a:schemeClr val="tx1">
                  <a:lumMod val="65000"/>
                  <a:lumOff val="35000"/>
                </a:schemeClr>
              </a:solidFill>
            </a:endParaRPr>
          </a:p>
          <a:p>
            <a:pPr marL="0" indent="0">
              <a:spcBef>
                <a:spcPct val="0"/>
              </a:spcBef>
              <a:buNone/>
            </a:pPr>
            <a:r>
              <a:rPr lang="nl-BE" altLang="nl-BE" dirty="0" smtClean="0">
                <a:solidFill>
                  <a:schemeClr val="tx1">
                    <a:lumMod val="65000"/>
                    <a:lumOff val="35000"/>
                  </a:schemeClr>
                </a:solidFill>
              </a:rPr>
              <a:t>De AVG vereist dat deze privacyverklaring wordt aangevuld met </a:t>
            </a:r>
            <a:r>
              <a:rPr lang="nl-BE" altLang="nl-BE" dirty="0" smtClean="0">
                <a:solidFill>
                  <a:srgbClr val="FF0000"/>
                </a:solidFill>
              </a:rPr>
              <a:t>nieuwe informatietypes.</a:t>
            </a:r>
            <a:r>
              <a:rPr lang="nl-BE" altLang="nl-BE" dirty="0" smtClean="0">
                <a:solidFill>
                  <a:srgbClr val="404040"/>
                </a:solidFill>
              </a:rPr>
              <a:t> </a:t>
            </a:r>
            <a:r>
              <a:rPr lang="nl-BE" altLang="nl-BE" dirty="0" smtClean="0">
                <a:solidFill>
                  <a:schemeClr val="tx1">
                    <a:lumMod val="65000"/>
                    <a:lumOff val="35000"/>
                  </a:schemeClr>
                </a:solidFill>
              </a:rPr>
              <a:t>Zo zal je voortaan de wettelijke grondslag voor de gegevensverwerking moeten meedelen, de termijnen gedurende dewelke je de informatie zal bijhouden, of je de gegevens uitwisselt buiten de EU en de mogelijkheid voor de betrokkene om een klacht in te dienen bij de </a:t>
            </a:r>
            <a:r>
              <a:rPr lang="nl-BE" altLang="nl-BE" dirty="0" err="1" smtClean="0">
                <a:solidFill>
                  <a:schemeClr val="tx1">
                    <a:lumMod val="65000"/>
                    <a:lumOff val="35000"/>
                  </a:schemeClr>
                </a:solidFill>
              </a:rPr>
              <a:t>Privacycommissie</a:t>
            </a:r>
            <a:r>
              <a:rPr lang="nl-BE" altLang="nl-BE" dirty="0" smtClean="0">
                <a:solidFill>
                  <a:schemeClr val="tx1">
                    <a:lumMod val="65000"/>
                    <a:lumOff val="35000"/>
                  </a:schemeClr>
                </a:solidFill>
              </a:rPr>
              <a:t> indien deze meent dat zijn persoonsgegevens foutief worden verwerkt.</a:t>
            </a:r>
          </a:p>
          <a:p>
            <a:pPr marL="0" indent="0">
              <a:spcBef>
                <a:spcPct val="0"/>
              </a:spcBef>
              <a:buNone/>
            </a:pPr>
            <a:endParaRPr lang="nl-BE" altLang="nl-BE" dirty="0" smtClean="0">
              <a:solidFill>
                <a:schemeClr val="tx1">
                  <a:lumMod val="65000"/>
                  <a:lumOff val="35000"/>
                </a:schemeClr>
              </a:solidFill>
            </a:endParaRPr>
          </a:p>
          <a:p>
            <a:pPr marL="0" indent="0">
              <a:spcBef>
                <a:spcPct val="0"/>
              </a:spcBef>
              <a:buNone/>
            </a:pPr>
            <a:r>
              <a:rPr lang="nl-BE" altLang="nl-BE" dirty="0" smtClean="0">
                <a:solidFill>
                  <a:schemeClr val="tx1">
                    <a:lumMod val="65000"/>
                    <a:lumOff val="35000"/>
                  </a:schemeClr>
                </a:solidFill>
              </a:rPr>
              <a:t>De AVG vereist dat deze informatie wordt verschaft in</a:t>
            </a:r>
            <a:r>
              <a:rPr lang="nl-BE" altLang="nl-BE" dirty="0" smtClean="0">
                <a:solidFill>
                  <a:srgbClr val="404040"/>
                </a:solidFill>
              </a:rPr>
              <a:t> </a:t>
            </a:r>
            <a:r>
              <a:rPr lang="nl-BE" altLang="nl-BE" dirty="0" smtClean="0">
                <a:solidFill>
                  <a:srgbClr val="FF0000"/>
                </a:solidFill>
              </a:rPr>
              <a:t>beknopte, begrijpbare en duidelijke taal.</a:t>
            </a:r>
          </a:p>
          <a:p>
            <a:endParaRPr lang="fr-BE" dirty="0"/>
          </a:p>
        </p:txBody>
      </p:sp>
      <p:sp>
        <p:nvSpPr>
          <p:cNvPr id="10" name="Date Placeholder 9"/>
          <p:cNvSpPr>
            <a:spLocks noGrp="1"/>
          </p:cNvSpPr>
          <p:nvPr>
            <p:ph type="dt" sz="half" idx="10"/>
          </p:nvPr>
        </p:nvSpPr>
        <p:spPr/>
        <p:txBody>
          <a:bodyPr/>
          <a:lstStyle/>
          <a:p>
            <a:pPr>
              <a:defRPr/>
            </a:pPr>
            <a:r>
              <a:rPr lang="fr-FR" smtClean="0"/>
              <a:t>9/12/2017</a:t>
            </a:r>
            <a:endParaRPr lang="nl-BE"/>
          </a:p>
        </p:txBody>
      </p:sp>
      <p:sp>
        <p:nvSpPr>
          <p:cNvPr id="11" name="Slide Number Placeholder 10"/>
          <p:cNvSpPr>
            <a:spLocks noGrp="1"/>
          </p:cNvSpPr>
          <p:nvPr>
            <p:ph type="sldNum" sz="quarter" idx="12"/>
          </p:nvPr>
        </p:nvSpPr>
        <p:spPr/>
        <p:txBody>
          <a:bodyPr/>
          <a:lstStyle/>
          <a:p>
            <a:fld id="{DFCC4FAF-83FC-4633-8F61-4C4FE5B7FBDD}" type="slidenum">
              <a:rPr lang="nl-BE" altLang="nl-BE" smtClean="0"/>
              <a:pPr/>
              <a:t>20</a:t>
            </a:fld>
            <a:endParaRPr lang="nl-BE" altLang="nl-BE"/>
          </a:p>
        </p:txBody>
      </p:sp>
    </p:spTree>
    <p:extLst>
      <p:ext uri="{BB962C8B-B14F-4D97-AF65-F5344CB8AC3E}">
        <p14:creationId xmlns:p14="http://schemas.microsoft.com/office/powerpoint/2010/main" val="293540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Autofit/>
          </a:bodyPr>
          <a:lstStyle/>
          <a:p>
            <a:pPr marL="0" indent="0">
              <a:buNone/>
            </a:pPr>
            <a:r>
              <a:rPr lang="nl-BE" sz="2200" dirty="0">
                <a:solidFill>
                  <a:srgbClr val="FF0000"/>
                </a:solidFill>
              </a:rPr>
              <a:t>Ga na of de huidige procedures in je organisatie alle rechten voorzien waarop de betrokkene zich kan beroepen, </a:t>
            </a:r>
            <a:r>
              <a:rPr lang="nl-BE" sz="2200" dirty="0">
                <a:solidFill>
                  <a:schemeClr val="tx1">
                    <a:lumMod val="65000"/>
                    <a:lumOff val="35000"/>
                  </a:schemeClr>
                </a:solidFill>
              </a:rPr>
              <a:t>inclusief hoe persoonsgegevens kunnen worden verwijderd of hoe gegevens elektronisch zullen worden meegedeeld. De AVG voorziet o.a. in de volgende rechten voor de betrokkene</a:t>
            </a:r>
          </a:p>
          <a:p>
            <a:r>
              <a:rPr lang="nl-BE" sz="2200" dirty="0">
                <a:solidFill>
                  <a:srgbClr val="FF0000"/>
                </a:solidFill>
              </a:rPr>
              <a:t>informatie en toegang tot persoonsgegevens</a:t>
            </a:r>
          </a:p>
          <a:p>
            <a:r>
              <a:rPr lang="nl-BE" sz="2200" dirty="0">
                <a:solidFill>
                  <a:srgbClr val="FF0000"/>
                </a:solidFill>
              </a:rPr>
              <a:t>verbetering en uitwissing van de gegevens</a:t>
            </a:r>
          </a:p>
          <a:p>
            <a:r>
              <a:rPr lang="nl-BE" sz="2200" dirty="0">
                <a:solidFill>
                  <a:srgbClr val="FF0000"/>
                </a:solidFill>
              </a:rPr>
              <a:t>bezwaar tegen direct marketingpraktijken</a:t>
            </a:r>
          </a:p>
          <a:p>
            <a:r>
              <a:rPr lang="nl-BE" sz="2200" dirty="0">
                <a:solidFill>
                  <a:srgbClr val="FF0000"/>
                </a:solidFill>
              </a:rPr>
              <a:t>bezwaar tegen geautomatiseerde besluitvorming en profilering</a:t>
            </a:r>
          </a:p>
          <a:p>
            <a:r>
              <a:rPr lang="nl-BE" sz="2200" dirty="0">
                <a:solidFill>
                  <a:srgbClr val="FF0000"/>
                </a:solidFill>
              </a:rPr>
              <a:t>overdraagbaarheid van de gegevens (niet voor verwerking voor taak van algemeen belang of openbaar gezag)</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21</a:t>
            </a:fld>
            <a:endParaRPr lang="fr-BE" noProof="0"/>
          </a:p>
        </p:txBody>
      </p:sp>
      <p:sp>
        <p:nvSpPr>
          <p:cNvPr id="6" name="Date Placeholder 5"/>
          <p:cNvSpPr>
            <a:spLocks noGrp="1"/>
          </p:cNvSpPr>
          <p:nvPr>
            <p:ph type="dt" sz="half" idx="10"/>
          </p:nvPr>
        </p:nvSpPr>
        <p:spPr/>
        <p:txBody>
          <a:bodyPr/>
          <a:lstStyle/>
          <a:p>
            <a:pPr>
              <a:defRPr/>
            </a:pPr>
            <a:r>
              <a:rPr lang="fr-FR" smtClean="0"/>
              <a:t>9/12/2017</a:t>
            </a:r>
            <a:endParaRPr lang="nl-BE"/>
          </a:p>
        </p:txBody>
      </p:sp>
    </p:spTree>
    <p:extLst>
      <p:ext uri="{BB962C8B-B14F-4D97-AF65-F5344CB8AC3E}">
        <p14:creationId xmlns:p14="http://schemas.microsoft.com/office/powerpoint/2010/main" val="4055886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rmAutofit/>
          </a:bodyPr>
          <a:lstStyle/>
          <a:p>
            <a:pPr marL="0" indent="0">
              <a:buNone/>
            </a:pPr>
            <a:r>
              <a:rPr lang="nl-BE" sz="2400" dirty="0">
                <a:solidFill>
                  <a:schemeClr val="tx1">
                    <a:lumMod val="65000"/>
                    <a:lumOff val="35000"/>
                  </a:schemeClr>
                </a:solidFill>
              </a:rPr>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400" dirty="0">
              <a:solidFill>
                <a:schemeClr val="tx1">
                  <a:lumMod val="65000"/>
                  <a:lumOff val="35000"/>
                </a:schemeClr>
              </a:solidFill>
            </a:endParaRPr>
          </a:p>
          <a:p>
            <a:pPr marL="0" indent="0">
              <a:buNone/>
            </a:pPr>
            <a:r>
              <a:rPr lang="nl-BE" sz="2400" dirty="0">
                <a:solidFill>
                  <a:schemeClr val="tx1">
                    <a:lumMod val="65000"/>
                    <a:lumOff val="35000"/>
                  </a:schemeClr>
                </a:solidFill>
              </a:rPr>
              <a:t>Het </a:t>
            </a:r>
            <a:r>
              <a:rPr lang="nl-BE" sz="2400" dirty="0">
                <a:solidFill>
                  <a:srgbClr val="FF0000"/>
                </a:solidFill>
              </a:rPr>
              <a:t>recht op overdraagbaarheid </a:t>
            </a:r>
            <a:r>
              <a:rPr lang="nl-BE" sz="2400" dirty="0">
                <a:solidFill>
                  <a:schemeClr val="tx1">
                    <a:lumMod val="65000"/>
                    <a:lumOff val="35000"/>
                  </a:schemeClr>
                </a:solidFill>
              </a:rPr>
              <a:t>van de gegevens is een </a:t>
            </a:r>
            <a:r>
              <a:rPr lang="nl-BE" sz="2400" dirty="0">
                <a:solidFill>
                  <a:srgbClr val="FF0000"/>
                </a:solidFill>
              </a:rPr>
              <a:t>nieuwigheid</a:t>
            </a:r>
            <a:r>
              <a:rPr lang="nl-BE" sz="2400" dirty="0">
                <a:solidFill>
                  <a:schemeClr val="tx1">
                    <a:lumMod val="65000"/>
                    <a:lumOff val="35000"/>
                  </a:schemeClr>
                </a:solidFill>
              </a:rPr>
              <a:t>. Dit is een verbeterde vorm van toegang waarbij de betrokkene het recht heeft de persoonsgegevens die op hem van toepassing zijn in een gestructureerde, gangbare en elektronische vorm te verkrijgen.</a:t>
            </a:r>
            <a:endParaRPr lang="fr-BE" sz="2400" dirty="0">
              <a:solidFill>
                <a:schemeClr val="tx1">
                  <a:lumMod val="65000"/>
                  <a:lumOff val="3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22</a:t>
            </a:fld>
            <a:endParaRPr lang="nl-BE" altLang="nl-BE"/>
          </a:p>
        </p:txBody>
      </p:sp>
    </p:spTree>
    <p:extLst>
      <p:ext uri="{BB962C8B-B14F-4D97-AF65-F5344CB8AC3E}">
        <p14:creationId xmlns:p14="http://schemas.microsoft.com/office/powerpoint/2010/main" val="1655946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fontScale="70000" lnSpcReduction="20000"/>
          </a:bodyPr>
          <a:lstStyle/>
          <a:p>
            <a:pPr marL="0" indent="0" algn="just">
              <a:buNone/>
              <a:defRPr/>
            </a:pPr>
            <a:r>
              <a:rPr lang="nl-BE" dirty="0">
                <a:solidFill>
                  <a:schemeClr val="tx1">
                    <a:lumMod val="65000"/>
                    <a:lumOff val="35000"/>
                  </a:schemeClr>
                </a:solidFill>
              </a:rPr>
              <a:t>Voorzie een update van je bestaande </a:t>
            </a:r>
            <a:r>
              <a:rPr lang="nl-BE" dirty="0">
                <a:solidFill>
                  <a:srgbClr val="FF0000"/>
                </a:solidFill>
              </a:rPr>
              <a:t>toegangsprocedures en bedenk hoe je verzoeken tot toegang </a:t>
            </a:r>
            <a:r>
              <a:rPr lang="nl-BE" dirty="0" smtClean="0">
                <a:solidFill>
                  <a:srgbClr val="FF0000"/>
                </a:solidFill>
              </a:rPr>
              <a:t>zal </a:t>
            </a:r>
            <a:r>
              <a:rPr lang="nl-BE" dirty="0">
                <a:solidFill>
                  <a:srgbClr val="FF0000"/>
                </a:solidFill>
              </a:rPr>
              <a:t>behandelen onder de nieuwe termijnen </a:t>
            </a:r>
            <a:r>
              <a:rPr lang="nl-BE" dirty="0">
                <a:solidFill>
                  <a:schemeClr val="tx1">
                    <a:lumMod val="65000"/>
                    <a:lumOff val="35000"/>
                  </a:schemeClr>
                </a:solidFill>
              </a:rPr>
              <a:t>in de AVG.</a:t>
            </a:r>
          </a:p>
          <a:p>
            <a:pPr marL="0" indent="0" algn="just">
              <a:buNone/>
              <a:defRPr/>
            </a:pPr>
            <a:endParaRPr lang="nl-BE" dirty="0" smtClean="0"/>
          </a:p>
          <a:p>
            <a:pPr marL="0" indent="0" algn="just">
              <a:buNone/>
              <a:defRPr/>
            </a:pPr>
            <a:r>
              <a:rPr lang="nl-BE" dirty="0" smtClean="0">
                <a:solidFill>
                  <a:schemeClr val="tx1">
                    <a:lumMod val="65000"/>
                    <a:lumOff val="35000"/>
                  </a:schemeClr>
                </a:solidFill>
              </a:rPr>
              <a:t>In </a:t>
            </a:r>
            <a:r>
              <a:rPr lang="nl-BE" dirty="0">
                <a:solidFill>
                  <a:schemeClr val="tx1">
                    <a:lumMod val="65000"/>
                    <a:lumOff val="35000"/>
                  </a:schemeClr>
                </a:solidFill>
              </a:rPr>
              <a:t>de meeste gevallen zal gratis en binnen de</a:t>
            </a:r>
            <a:r>
              <a:rPr lang="nl-BE" dirty="0">
                <a:solidFill>
                  <a:schemeClr val="tx1">
                    <a:lumMod val="75000"/>
                    <a:lumOff val="25000"/>
                  </a:schemeClr>
                </a:solidFill>
              </a:rPr>
              <a:t> </a:t>
            </a:r>
            <a:r>
              <a:rPr lang="nl-BE" dirty="0">
                <a:solidFill>
                  <a:srgbClr val="FF0000"/>
                </a:solidFill>
              </a:rPr>
              <a:t>30</a:t>
            </a:r>
            <a:r>
              <a:rPr lang="nl-BE" dirty="0">
                <a:solidFill>
                  <a:schemeClr val="accent5"/>
                </a:solidFill>
              </a:rPr>
              <a:t> </a:t>
            </a:r>
            <a:r>
              <a:rPr lang="nl-BE" dirty="0">
                <a:solidFill>
                  <a:srgbClr val="FF0000"/>
                </a:solidFill>
              </a:rPr>
              <a:t>dagen</a:t>
            </a:r>
            <a:r>
              <a:rPr lang="nl-BE" dirty="0">
                <a:solidFill>
                  <a:schemeClr val="accent5"/>
                </a:solidFill>
              </a:rPr>
              <a:t> </a:t>
            </a:r>
            <a:r>
              <a:rPr lang="nl-BE" dirty="0">
                <a:solidFill>
                  <a:schemeClr val="tx1">
                    <a:lumMod val="65000"/>
                    <a:lumOff val="35000"/>
                  </a:schemeClr>
                </a:solidFill>
              </a:rPr>
              <a:t>(i.t.t. de huidige termijn van 45 dagen) gevolg moeten worden gegeven aan het verzoek tot toegang. Manifest ongegronde of overmatige verzoeken kunnen worden aangerekend of worden geweigerd</a:t>
            </a:r>
            <a:r>
              <a:rPr lang="nl-BE" dirty="0" smtClean="0">
                <a:solidFill>
                  <a:schemeClr val="tx1">
                    <a:lumMod val="65000"/>
                    <a:lumOff val="35000"/>
                  </a:schemeClr>
                </a:solidFill>
              </a:rPr>
              <a:t>.</a:t>
            </a:r>
          </a:p>
          <a:p>
            <a:pPr marL="0" indent="0" algn="just">
              <a:buNone/>
              <a:defRPr/>
            </a:pPr>
            <a:endParaRPr lang="nl-BE" dirty="0" smtClean="0">
              <a:solidFill>
                <a:srgbClr val="FF0000"/>
              </a:solidFill>
            </a:endParaRPr>
          </a:p>
          <a:p>
            <a:pPr marL="0" indent="0" algn="just">
              <a:buNone/>
              <a:defRPr/>
            </a:pPr>
            <a:r>
              <a:rPr lang="nl-BE" dirty="0" smtClean="0">
                <a:solidFill>
                  <a:srgbClr val="FF0000"/>
                </a:solidFill>
              </a:rPr>
              <a:t>Je </a:t>
            </a:r>
            <a:r>
              <a:rPr lang="nl-BE" dirty="0">
                <a:solidFill>
                  <a:srgbClr val="FF0000"/>
                </a:solidFill>
              </a:rPr>
              <a:t>dient de betrokkene die om toegang verzoekt bepaalde bijkomstige informatie te verschaffen, zoals de termijnen gedurende dewelke je informatie bijhoudt en het recht om onnauwkeurige gegevens te laten </a:t>
            </a:r>
            <a:r>
              <a:rPr lang="nl-BE" dirty="0" smtClean="0">
                <a:solidFill>
                  <a:srgbClr val="FF0000"/>
                </a:solidFill>
              </a:rPr>
              <a:t>verbeteren</a:t>
            </a:r>
            <a:r>
              <a:rPr lang="nl-BE" dirty="0" smtClean="0">
                <a:solidFill>
                  <a:schemeClr val="tx1">
                    <a:lumMod val="75000"/>
                    <a:lumOff val="25000"/>
                  </a:schemeClr>
                </a:solidFill>
              </a:rPr>
              <a:t>.</a:t>
            </a:r>
            <a:r>
              <a:rPr lang="nl-BE" dirty="0">
                <a:solidFill>
                  <a:schemeClr val="tx1">
                    <a:lumMod val="75000"/>
                    <a:lumOff val="25000"/>
                  </a:schemeClr>
                </a:solidFill>
              </a:rPr>
              <a:t> </a:t>
            </a:r>
            <a:r>
              <a:rPr lang="nl-BE" dirty="0" smtClean="0">
                <a:solidFill>
                  <a:schemeClr val="tx1">
                    <a:lumMod val="65000"/>
                    <a:lumOff val="35000"/>
                  </a:schemeClr>
                </a:solidFill>
              </a:rPr>
              <a:t>Het </a:t>
            </a:r>
            <a:r>
              <a:rPr lang="nl-BE" dirty="0">
                <a:solidFill>
                  <a:schemeClr val="tx1">
                    <a:lumMod val="65000"/>
                    <a:lumOff val="35000"/>
                  </a:schemeClr>
                </a:solidFill>
              </a:rPr>
              <a:t>moet logistiek mogelijk zijn om alle verzoeken binnen de voorziene tijdspanne te verwerken en </a:t>
            </a:r>
            <a:r>
              <a:rPr lang="nl-BE" dirty="0" smtClean="0">
                <a:solidFill>
                  <a:schemeClr val="tx1">
                    <a:lumMod val="65000"/>
                    <a:lumOff val="35000"/>
                  </a:schemeClr>
                </a:solidFill>
              </a:rPr>
              <a:t>de betrokkene </a:t>
            </a:r>
            <a:r>
              <a:rPr lang="nl-BE" dirty="0">
                <a:solidFill>
                  <a:schemeClr val="tx1">
                    <a:lumMod val="65000"/>
                    <a:lumOff val="35000"/>
                  </a:schemeClr>
                </a:solidFill>
              </a:rPr>
              <a:t>van de noodzakelijke informatie te voorzien</a:t>
            </a:r>
            <a:r>
              <a:rPr lang="nl-BE" dirty="0" smtClean="0">
                <a:solidFill>
                  <a:schemeClr val="tx1">
                    <a:lumMod val="65000"/>
                    <a:lumOff val="35000"/>
                  </a:schemeClr>
                </a:solidFill>
              </a:rPr>
              <a:t>.</a:t>
            </a:r>
            <a:endParaRPr lang="nl-BE" dirty="0">
              <a:solidFill>
                <a:schemeClr val="tx1">
                  <a:lumMod val="65000"/>
                  <a:lumOff val="35000"/>
                </a:schemeClr>
              </a:solidFill>
            </a:endParaRPr>
          </a:p>
          <a:p>
            <a:pPr marL="0" indent="0" algn="just">
              <a:buNone/>
              <a:defRPr/>
            </a:pPr>
            <a:endParaRPr lang="nl-BE" dirty="0" smtClean="0">
              <a:solidFill>
                <a:schemeClr val="tx1">
                  <a:lumMod val="65000"/>
                  <a:lumOff val="35000"/>
                </a:schemeClr>
              </a:solidFill>
            </a:endParaRPr>
          </a:p>
          <a:p>
            <a:pPr marL="0" indent="0" algn="just">
              <a:buNone/>
              <a:defRPr/>
            </a:pPr>
            <a:r>
              <a:rPr lang="nl-BE" dirty="0">
                <a:solidFill>
                  <a:schemeClr val="tx1">
                    <a:lumMod val="65000"/>
                    <a:lumOff val="35000"/>
                  </a:schemeClr>
                </a:solidFill>
              </a:rPr>
              <a:t>H</a:t>
            </a:r>
            <a:r>
              <a:rPr lang="nl-BE" dirty="0" smtClean="0">
                <a:solidFill>
                  <a:schemeClr val="tx1">
                    <a:lumMod val="65000"/>
                    <a:lumOff val="35000"/>
                  </a:schemeClr>
                </a:solidFill>
              </a:rPr>
              <a:t>et kan kostenbesparend </a:t>
            </a:r>
            <a:r>
              <a:rPr lang="nl-BE" dirty="0">
                <a:solidFill>
                  <a:schemeClr val="tx1">
                    <a:lumMod val="65000"/>
                    <a:lumOff val="35000"/>
                  </a:schemeClr>
                </a:solidFill>
              </a:rPr>
              <a:t>zijn een systeem te ontwikkelen dat de betrokkene in staat stelt de gegevens </a:t>
            </a:r>
            <a:r>
              <a:rPr lang="nl-BE" dirty="0">
                <a:solidFill>
                  <a:srgbClr val="FF0000"/>
                </a:solidFill>
              </a:rPr>
              <a:t>zelf online </a:t>
            </a:r>
            <a:r>
              <a:rPr lang="nl-BE" dirty="0">
                <a:solidFill>
                  <a:schemeClr val="tx1">
                    <a:lumMod val="65000"/>
                    <a:lumOff val="35000"/>
                  </a:schemeClr>
                </a:solidFill>
              </a:rPr>
              <a:t>te</a:t>
            </a:r>
            <a:r>
              <a:rPr lang="nl-BE" dirty="0">
                <a:solidFill>
                  <a:srgbClr val="FF0000"/>
                </a:solidFill>
              </a:rPr>
              <a:t> raadplegen</a:t>
            </a:r>
            <a:r>
              <a:rPr lang="nl-BE" dirty="0"/>
              <a:t>. </a:t>
            </a:r>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23</a:t>
            </a:fld>
            <a:endParaRPr lang="nl-BE" altLang="nl-BE"/>
          </a:p>
        </p:txBody>
      </p:sp>
    </p:spTree>
    <p:extLst>
      <p:ext uri="{BB962C8B-B14F-4D97-AF65-F5344CB8AC3E}">
        <p14:creationId xmlns:p14="http://schemas.microsoft.com/office/powerpoint/2010/main" val="1835593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a:t>
            </a:r>
            <a:r>
              <a:rPr lang="nl-BE" dirty="0" smtClean="0"/>
              <a:t>. Privacy </a:t>
            </a:r>
            <a:r>
              <a:rPr lang="nl-BE" dirty="0" err="1" smtClean="0"/>
              <a:t>by</a:t>
            </a:r>
            <a:r>
              <a:rPr lang="nl-BE" dirty="0" smtClean="0"/>
              <a:t> design </a:t>
            </a:r>
            <a:r>
              <a:rPr lang="nl-BE" dirty="0" smtClean="0">
                <a:solidFill>
                  <a:schemeClr val="accent2">
                    <a:lumMod val="75000"/>
                  </a:schemeClr>
                </a:solidFill>
              </a:rPr>
              <a:t>&amp; PIA</a:t>
            </a:r>
            <a:endParaRPr lang="fr-BE" dirty="0">
              <a:solidFill>
                <a:schemeClr val="accent2">
                  <a:lumMod val="75000"/>
                </a:schemeClr>
              </a:solidFill>
            </a:endParaRPr>
          </a:p>
        </p:txBody>
      </p:sp>
      <p:sp>
        <p:nvSpPr>
          <p:cNvPr id="3" name="Content Placeholder 2"/>
          <p:cNvSpPr>
            <a:spLocks noGrp="1"/>
          </p:cNvSpPr>
          <p:nvPr>
            <p:ph idx="1"/>
          </p:nvPr>
        </p:nvSpPr>
        <p:spPr/>
        <p:txBody>
          <a:bodyPr>
            <a:noAutofit/>
          </a:bodyPr>
          <a:lstStyle/>
          <a:p>
            <a:pPr marL="0" indent="0">
              <a:spcBef>
                <a:spcPct val="0"/>
              </a:spcBef>
              <a:buNone/>
            </a:pPr>
            <a:r>
              <a:rPr lang="nl-BE" altLang="nl-BE" sz="2100" dirty="0">
                <a:solidFill>
                  <a:schemeClr val="tx1">
                    <a:lumMod val="65000"/>
                    <a:lumOff val="35000"/>
                  </a:schemeClr>
                </a:solidFill>
              </a:rPr>
              <a:t>Maak je vertrouwd met de begrippen “gegevensbescherming door ontwerp” en “</a:t>
            </a:r>
            <a:r>
              <a:rPr lang="nl-BE" altLang="nl-BE" sz="2100" dirty="0" err="1">
                <a:solidFill>
                  <a:schemeClr val="tx1">
                    <a:lumMod val="65000"/>
                    <a:lumOff val="35000"/>
                  </a:schemeClr>
                </a:solidFill>
              </a:rPr>
              <a:t>gegevensbeschermingseffectbeoordeling</a:t>
            </a:r>
            <a:r>
              <a:rPr lang="nl-BE" altLang="nl-BE" sz="2100" dirty="0">
                <a:solidFill>
                  <a:schemeClr val="tx1">
                    <a:lumMod val="65000"/>
                    <a:lumOff val="35000"/>
                  </a:schemeClr>
                </a:solidFill>
              </a:rPr>
              <a:t>”, beter gekend als </a:t>
            </a:r>
            <a:r>
              <a:rPr lang="nl-BE" altLang="nl-BE" sz="2100" dirty="0">
                <a:solidFill>
                  <a:srgbClr val="FF0000"/>
                </a:solidFill>
              </a:rPr>
              <a:t>Privacy </a:t>
            </a:r>
            <a:r>
              <a:rPr lang="nl-BE" altLang="nl-BE" sz="2100" dirty="0" err="1">
                <a:solidFill>
                  <a:srgbClr val="FF0000"/>
                </a:solidFill>
              </a:rPr>
              <a:t>by</a:t>
            </a:r>
            <a:r>
              <a:rPr lang="nl-BE" altLang="nl-BE" sz="2100" dirty="0">
                <a:solidFill>
                  <a:srgbClr val="FF0000"/>
                </a:solidFill>
              </a:rPr>
              <a:t> design </a:t>
            </a:r>
            <a:r>
              <a:rPr lang="nl-BE" altLang="nl-BE" sz="2100" dirty="0">
                <a:solidFill>
                  <a:schemeClr val="bg1">
                    <a:lumMod val="85000"/>
                  </a:schemeClr>
                </a:solidFill>
              </a:rPr>
              <a:t>en</a:t>
            </a:r>
            <a:r>
              <a:rPr lang="nl-BE" altLang="nl-BE" sz="2100" dirty="0">
                <a:solidFill>
                  <a:srgbClr val="404040"/>
                </a:solidFill>
              </a:rPr>
              <a:t> </a:t>
            </a:r>
            <a:r>
              <a:rPr lang="nl-BE" altLang="nl-BE" sz="2100" dirty="0">
                <a:solidFill>
                  <a:schemeClr val="accent2">
                    <a:lumMod val="75000"/>
                  </a:schemeClr>
                </a:solidFill>
              </a:rPr>
              <a:t>Privacy impact assessment (PIA)</a:t>
            </a:r>
            <a:r>
              <a:rPr lang="nl-BE" altLang="nl-BE" sz="2100" dirty="0">
                <a:solidFill>
                  <a:schemeClr val="tx1">
                    <a:lumMod val="75000"/>
                    <a:lumOff val="25000"/>
                  </a:schemeClr>
                </a:solidFill>
              </a:rPr>
              <a:t>.</a:t>
            </a:r>
            <a:r>
              <a:rPr lang="nl-BE" altLang="nl-BE" sz="2100" dirty="0">
                <a:solidFill>
                  <a:schemeClr val="accent2">
                    <a:lumMod val="75000"/>
                  </a:schemeClr>
                </a:solidFill>
              </a:rPr>
              <a:t> </a:t>
            </a:r>
            <a:r>
              <a:rPr lang="nl-BE" altLang="nl-BE" sz="2100" dirty="0">
                <a:solidFill>
                  <a:schemeClr val="tx1">
                    <a:lumMod val="65000"/>
                    <a:lumOff val="35000"/>
                  </a:schemeClr>
                </a:solidFill>
              </a:rPr>
              <a:t>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pPr marL="0" indent="0">
              <a:spcBef>
                <a:spcPct val="0"/>
              </a:spcBef>
              <a:buNone/>
            </a:pPr>
            <a:endParaRPr lang="nl-BE" altLang="nl-BE" sz="2100" dirty="0">
              <a:solidFill>
                <a:schemeClr val="tx1">
                  <a:lumMod val="65000"/>
                  <a:lumOff val="35000"/>
                </a:schemeClr>
              </a:solidFill>
            </a:endParaRPr>
          </a:p>
          <a:p>
            <a:pPr marL="0" indent="0">
              <a:spcBef>
                <a:spcPct val="0"/>
              </a:spcBef>
              <a:buNone/>
            </a:pPr>
            <a:r>
              <a:rPr lang="nl-BE" altLang="nl-BE" sz="2100" dirty="0">
                <a:solidFill>
                  <a:schemeClr val="tx1">
                    <a:lumMod val="65000"/>
                    <a:lumOff val="35000"/>
                  </a:schemeClr>
                </a:solidFill>
              </a:rPr>
              <a:t>Het behoort tot de “</a:t>
            </a:r>
            <a:r>
              <a:rPr lang="nl-BE" altLang="nl-BE" sz="2100" dirty="0" err="1">
                <a:solidFill>
                  <a:schemeClr val="tx1">
                    <a:lumMod val="65000"/>
                    <a:lumOff val="35000"/>
                  </a:schemeClr>
                </a:solidFill>
              </a:rPr>
              <a:t>good</a:t>
            </a:r>
            <a:r>
              <a:rPr lang="nl-BE" altLang="nl-BE" sz="2100" dirty="0">
                <a:solidFill>
                  <a:schemeClr val="tx1">
                    <a:lumMod val="65000"/>
                    <a:lumOff val="35000"/>
                  </a:schemeClr>
                </a:solidFill>
              </a:rPr>
              <a:t> </a:t>
            </a:r>
            <a:r>
              <a:rPr lang="nl-BE" altLang="nl-BE" sz="2100" dirty="0" err="1">
                <a:solidFill>
                  <a:schemeClr val="tx1">
                    <a:lumMod val="65000"/>
                    <a:lumOff val="35000"/>
                  </a:schemeClr>
                </a:solidFill>
              </a:rPr>
              <a:t>practices</a:t>
            </a:r>
            <a:r>
              <a:rPr lang="nl-BE" altLang="nl-BE" sz="2100" dirty="0">
                <a:solidFill>
                  <a:schemeClr val="tx1">
                    <a:lumMod val="65000"/>
                    <a:lumOff val="35000"/>
                  </a:schemeClr>
                </a:solidFill>
              </a:rPr>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24</a:t>
            </a:fld>
            <a:endParaRPr lang="nl-BE" altLang="nl-BE"/>
          </a:p>
        </p:txBody>
      </p:sp>
    </p:spTree>
    <p:extLst>
      <p:ext uri="{BB962C8B-B14F-4D97-AF65-F5344CB8AC3E}">
        <p14:creationId xmlns:p14="http://schemas.microsoft.com/office/powerpoint/2010/main" val="1967448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 Privacy </a:t>
            </a:r>
            <a:r>
              <a:rPr lang="nl-BE" dirty="0" err="1"/>
              <a:t>by</a:t>
            </a:r>
            <a:r>
              <a:rPr lang="nl-BE" dirty="0"/>
              <a:t> design </a:t>
            </a:r>
            <a:r>
              <a:rPr lang="nl-BE" dirty="0">
                <a:solidFill>
                  <a:schemeClr val="accent2">
                    <a:lumMod val="75000"/>
                  </a:schemeClr>
                </a:solidFill>
              </a:rPr>
              <a:t>&amp; PIA</a:t>
            </a:r>
            <a:endParaRPr lang="fr-BE"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nl-BE" altLang="nl-BE" sz="2200" dirty="0">
                <a:solidFill>
                  <a:schemeClr val="bg1">
                    <a:lumMod val="65000"/>
                  </a:schemeClr>
                </a:solidFill>
              </a:rPr>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r>
              <a:rPr lang="nl-BE" sz="2200" dirty="0">
                <a:solidFill>
                  <a:schemeClr val="bg1">
                    <a:lumMod val="65000"/>
                  </a:schemeClr>
                </a:solidFill>
              </a:rPr>
              <a:t> Deze verplichting geldt niet voor individuele zorgprofessionals. Een nieuwe beoordeling is niet noodzakelijk wanneer verwerking </a:t>
            </a:r>
            <a:r>
              <a:rPr lang="nl-NL" sz="2200" dirty="0">
                <a:solidFill>
                  <a:schemeClr val="bg1">
                    <a:lumMod val="65000"/>
                  </a:schemeClr>
                </a:solidFill>
              </a:rPr>
              <a:t>gerechtvaardigd wordt door de noodzaak een wettelijke verplichting na te leven of wordt uitgevoerd in het algemeen belang indien deze reeds werd uitgevoerd bij de goedkeuring van de wettelijke basis.</a:t>
            </a:r>
          </a:p>
          <a:p>
            <a:pPr marL="0" indent="0">
              <a:buNone/>
            </a:pPr>
            <a:endParaRPr lang="nl-BE" altLang="nl-BE" sz="2200" dirty="0">
              <a:solidFill>
                <a:schemeClr val="bg1">
                  <a:lumMod val="65000"/>
                </a:schemeClr>
              </a:solidFill>
            </a:endParaRPr>
          </a:p>
          <a:p>
            <a:pPr marL="0" indent="0">
              <a:buNone/>
            </a:pPr>
            <a:r>
              <a:rPr lang="nl-BE" altLang="nl-BE" sz="2200" dirty="0">
                <a:solidFill>
                  <a:schemeClr val="bg1">
                    <a:lumMod val="65000"/>
                  </a:schemeClr>
                </a:solidFill>
              </a:rPr>
              <a:t>Wanneer de PIA aangeeft dat de gegevensverwerking een hoog restrisico inhoudt, is het noodzakelijk het advies in te winnen van de </a:t>
            </a:r>
            <a:r>
              <a:rPr lang="nl-BE" altLang="nl-BE" sz="2200" dirty="0" err="1">
                <a:solidFill>
                  <a:schemeClr val="bg1">
                    <a:lumMod val="65000"/>
                  </a:schemeClr>
                </a:solidFill>
              </a:rPr>
              <a:t>Privacycommissie</a:t>
            </a:r>
            <a:r>
              <a:rPr lang="nl-BE" altLang="nl-BE" sz="2200" dirty="0">
                <a:solidFill>
                  <a:schemeClr val="bg1">
                    <a:lumMod val="65000"/>
                  </a:schemeClr>
                </a:solidFill>
              </a:rPr>
              <a:t> omtrent de rechtmatigheid van de verwerking in het licht van de AVG.</a:t>
            </a:r>
          </a:p>
          <a:p>
            <a:pPr marL="0" indent="0">
              <a:buNone/>
            </a:pPr>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25</a:t>
            </a:fld>
            <a:endParaRPr lang="nl-BE" altLang="nl-BE"/>
          </a:p>
        </p:txBody>
      </p:sp>
    </p:spTree>
    <p:extLst>
      <p:ext uri="{BB962C8B-B14F-4D97-AF65-F5344CB8AC3E}">
        <p14:creationId xmlns:p14="http://schemas.microsoft.com/office/powerpoint/2010/main" val="79610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10. Melding van ‘data </a:t>
            </a:r>
            <a:r>
              <a:rPr lang="nl-BE" dirty="0" err="1" smtClean="0"/>
              <a:t>breaches</a:t>
            </a:r>
            <a:r>
              <a:rPr lang="nl-BE" dirty="0" smtClean="0"/>
              <a:t>’</a:t>
            </a:r>
            <a:endParaRPr lang="fr-BE" dirty="0"/>
          </a:p>
        </p:txBody>
      </p:sp>
      <p:sp>
        <p:nvSpPr>
          <p:cNvPr id="3" name="Content Placeholder 2"/>
          <p:cNvSpPr>
            <a:spLocks noGrp="1"/>
          </p:cNvSpPr>
          <p:nvPr>
            <p:ph idx="1"/>
          </p:nvPr>
        </p:nvSpPr>
        <p:spPr/>
        <p:txBody>
          <a:bodyPr>
            <a:noAutofit/>
          </a:bodyPr>
          <a:lstStyle/>
          <a:p>
            <a:pPr marL="0" indent="0">
              <a:buNone/>
              <a:defRPr/>
            </a:pPr>
            <a:r>
              <a:rPr lang="nl-BE" sz="2200" dirty="0">
                <a:solidFill>
                  <a:schemeClr val="tx1">
                    <a:lumMod val="65000"/>
                    <a:lumOff val="35000"/>
                  </a:schemeClr>
                </a:solidFill>
              </a:rPr>
              <a:t>Voorzie adequate </a:t>
            </a:r>
            <a:r>
              <a:rPr lang="nl-BE" sz="2200" dirty="0">
                <a:solidFill>
                  <a:srgbClr val="FF0000"/>
                </a:solidFill>
              </a:rPr>
              <a:t>procedures om veiligheidsincidenten met persoonsgegevens op te sporen, te rapporteren en te onderzoeken</a:t>
            </a:r>
            <a:r>
              <a:rPr lang="nl-BE" sz="2200" dirty="0"/>
              <a:t>.</a:t>
            </a:r>
          </a:p>
          <a:p>
            <a:pPr marL="0" indent="0">
              <a:buNone/>
              <a:defRPr/>
            </a:pPr>
            <a:endParaRPr lang="nl-BE" sz="2200" dirty="0"/>
          </a:p>
          <a:p>
            <a:pPr marL="0" indent="0">
              <a:buNone/>
              <a:defRPr/>
            </a:pPr>
            <a:r>
              <a:rPr lang="nl-BE" sz="2200" dirty="0">
                <a:solidFill>
                  <a:schemeClr val="tx1">
                    <a:lumMod val="65000"/>
                    <a:lumOff val="35000"/>
                  </a:schemeClr>
                </a:solidFill>
              </a:rPr>
              <a:t>Beoordeel hiervoor de verscheidene verwerkingen die je uitvoert en </a:t>
            </a:r>
            <a:r>
              <a:rPr lang="nl-BE" sz="2200" dirty="0">
                <a:solidFill>
                  <a:srgbClr val="FF0000"/>
                </a:solidFill>
              </a:rPr>
              <a:t>documenteer welke binnen de meldingsplicht </a:t>
            </a:r>
            <a:r>
              <a:rPr lang="nl-BE" sz="2200" dirty="0">
                <a:solidFill>
                  <a:schemeClr val="tx1">
                    <a:lumMod val="65000"/>
                    <a:lumOff val="35000"/>
                  </a:schemeClr>
                </a:solidFill>
              </a:rPr>
              <a:t>zouden</a:t>
            </a:r>
            <a:r>
              <a:rPr lang="nl-BE" sz="2200" dirty="0"/>
              <a:t> </a:t>
            </a:r>
            <a:r>
              <a:rPr lang="nl-BE" sz="2200" dirty="0">
                <a:solidFill>
                  <a:srgbClr val="FF0000"/>
                </a:solidFill>
              </a:rPr>
              <a:t>vallen</a:t>
            </a:r>
            <a:r>
              <a:rPr lang="nl-BE" sz="2200" dirty="0">
                <a:solidFill>
                  <a:schemeClr val="tx1">
                    <a:lumMod val="65000"/>
                    <a:lumOff val="35000"/>
                  </a:schemeClr>
                </a:solidFill>
              </a:rPr>
              <a:t>, ingeval zich een incident zou voordoen.</a:t>
            </a:r>
          </a:p>
          <a:p>
            <a:pPr marL="0" indent="0">
              <a:buNone/>
              <a:defRPr/>
            </a:pPr>
            <a:endParaRPr lang="nl-BE" sz="2200" dirty="0">
              <a:solidFill>
                <a:schemeClr val="tx1">
                  <a:lumMod val="65000"/>
                  <a:lumOff val="35000"/>
                </a:schemeClr>
              </a:solidFill>
            </a:endParaRPr>
          </a:p>
          <a:p>
            <a:pPr marL="0" indent="0">
              <a:buNone/>
              <a:defRPr/>
            </a:pPr>
            <a:r>
              <a:rPr lang="nl-BE" sz="2200" dirty="0">
                <a:solidFill>
                  <a:schemeClr val="tx1">
                    <a:lumMod val="65000"/>
                    <a:lumOff val="35000"/>
                  </a:schemeClr>
                </a:solidFill>
              </a:rPr>
              <a:t>In sommige gevallen moet je de betrokkene die het voorwerp uitmaakt van het incident rechtstreeks verwittigen, bv. wanneer het incident aanleiding kan geven tot persoonlijke financiële verliezen.</a:t>
            </a:r>
          </a:p>
          <a:p>
            <a:pPr marL="0" indent="0">
              <a:buNone/>
              <a:defRPr/>
            </a:pPr>
            <a:endParaRPr lang="nl-BE" sz="2200" dirty="0" smtClean="0">
              <a:solidFill>
                <a:schemeClr val="tx1">
                  <a:lumMod val="65000"/>
                  <a:lumOff val="35000"/>
                </a:schemeClr>
              </a:solidFill>
            </a:endParaRPr>
          </a:p>
          <a:p>
            <a:pPr marL="0" indent="0">
              <a:buNone/>
              <a:defRPr/>
            </a:pPr>
            <a:r>
              <a:rPr lang="nl-BE" sz="2200" dirty="0" smtClean="0">
                <a:solidFill>
                  <a:schemeClr val="tx1">
                    <a:lumMod val="65000"/>
                    <a:lumOff val="35000"/>
                  </a:schemeClr>
                </a:solidFill>
              </a:rPr>
              <a:t>Grotere </a:t>
            </a:r>
            <a:r>
              <a:rPr lang="nl-BE" sz="2200" dirty="0">
                <a:solidFill>
                  <a:schemeClr val="tx1">
                    <a:lumMod val="65000"/>
                    <a:lumOff val="35000"/>
                  </a:schemeClr>
                </a:solidFill>
              </a:rPr>
              <a:t>organisaties zullen een beleid en procedures moeten ontwikkelen om incidenten te beheren – hetzij op centraal, hetzij op lokaal niveau.</a:t>
            </a: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26</a:t>
            </a:fld>
            <a:endParaRPr lang="nl-BE" altLang="nl-BE"/>
          </a:p>
        </p:txBody>
      </p:sp>
    </p:spTree>
    <p:extLst>
      <p:ext uri="{BB962C8B-B14F-4D97-AF65-F5344CB8AC3E}">
        <p14:creationId xmlns:p14="http://schemas.microsoft.com/office/powerpoint/2010/main" val="3015130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10. Melding van ‘data </a:t>
            </a:r>
            <a:r>
              <a:rPr lang="nl-BE" dirty="0" err="1"/>
              <a:t>breaches</a:t>
            </a:r>
            <a:r>
              <a:rPr lang="nl-BE" dirty="0"/>
              <a:t>’</a:t>
            </a:r>
            <a:endParaRPr lang="fr-BE" dirty="0"/>
          </a:p>
        </p:txBody>
      </p:sp>
      <p:sp>
        <p:nvSpPr>
          <p:cNvPr id="3" name="Content Placeholder 2"/>
          <p:cNvSpPr>
            <a:spLocks noGrp="1"/>
          </p:cNvSpPr>
          <p:nvPr>
            <p:ph idx="1"/>
          </p:nvPr>
        </p:nvSpPr>
        <p:spPr/>
        <p:txBody>
          <a:bodyPr/>
          <a:lstStyle/>
          <a:p>
            <a:pPr marL="0" indent="0">
              <a:buNone/>
            </a:pPr>
            <a:r>
              <a:rPr lang="nl-BE" sz="2400" dirty="0">
                <a:solidFill>
                  <a:schemeClr val="tx1">
                    <a:lumMod val="65000"/>
                    <a:lumOff val="35000"/>
                  </a:schemeClr>
                </a:solidFill>
              </a:rPr>
              <a:t>Niet alle incidenten zullen moeten worden gemeld aan de </a:t>
            </a:r>
            <a:r>
              <a:rPr lang="nl-BE" sz="2400" dirty="0" err="1">
                <a:solidFill>
                  <a:schemeClr val="tx1">
                    <a:lumMod val="65000"/>
                    <a:lumOff val="35000"/>
                  </a:schemeClr>
                </a:solidFill>
              </a:rPr>
              <a:t>Privacycommissie</a:t>
            </a:r>
            <a:r>
              <a:rPr lang="nl-BE" sz="2400" dirty="0">
                <a:solidFill>
                  <a:schemeClr val="tx1">
                    <a:lumMod val="65000"/>
                    <a:lumOff val="35000"/>
                  </a:schemeClr>
                </a:solidFill>
              </a:rPr>
              <a:t> – enkel deze waarbij het waarschijnlijk is dat de betrokkene enige vorm van schade zal leiden, bv. als gevolg van een identiteitsdiefstal of het schenden van een geheimhoudingsplicht.</a:t>
            </a:r>
          </a:p>
          <a:p>
            <a:pPr marL="0" indent="0">
              <a:buNone/>
            </a:pPr>
            <a:endParaRPr lang="nl-BE" sz="2400" dirty="0">
              <a:solidFill>
                <a:schemeClr val="tx1">
                  <a:lumMod val="65000"/>
                  <a:lumOff val="35000"/>
                </a:schemeClr>
              </a:solidFill>
            </a:endParaRPr>
          </a:p>
          <a:p>
            <a:pPr marL="0" indent="0">
              <a:buNone/>
            </a:pPr>
            <a:r>
              <a:rPr lang="nl-BE" sz="2400" dirty="0">
                <a:solidFill>
                  <a:schemeClr val="tx1">
                    <a:lumMod val="65000"/>
                    <a:lumOff val="35000"/>
                  </a:schemeClr>
                </a:solidFill>
              </a:rPr>
              <a:t>Noteer dat de niet naleving van de meldplicht kan resulteren in een geldboete, bovenop de boete voor het </a:t>
            </a:r>
            <a:r>
              <a:rPr lang="nl-BE" sz="2400" dirty="0" err="1">
                <a:solidFill>
                  <a:schemeClr val="tx1">
                    <a:lumMod val="65000"/>
                    <a:lumOff val="35000"/>
                  </a:schemeClr>
                </a:solidFill>
              </a:rPr>
              <a:t>datalek</a:t>
            </a:r>
            <a:r>
              <a:rPr lang="nl-BE" sz="2400" dirty="0">
                <a:solidFill>
                  <a:schemeClr val="tx1">
                    <a:lumMod val="65000"/>
                    <a:lumOff val="35000"/>
                  </a:schemeClr>
                </a:solidFill>
              </a:rPr>
              <a:t> zelf</a:t>
            </a:r>
            <a:r>
              <a:rPr lang="nl-BE" sz="2400" dirty="0" smtClean="0">
                <a:solidFill>
                  <a:schemeClr val="tx1">
                    <a:lumMod val="65000"/>
                    <a:lumOff val="35000"/>
                  </a:schemeClr>
                </a:solidFill>
              </a:rPr>
              <a:t>.</a:t>
            </a:r>
            <a:endParaRPr lang="nl-BE" sz="2400" dirty="0">
              <a:solidFill>
                <a:schemeClr val="tx1">
                  <a:lumMod val="65000"/>
                  <a:lumOff val="3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27</a:t>
            </a:fld>
            <a:endParaRPr lang="nl-BE" altLang="nl-BE"/>
          </a:p>
        </p:txBody>
      </p:sp>
    </p:spTree>
    <p:extLst>
      <p:ext uri="{BB962C8B-B14F-4D97-AF65-F5344CB8AC3E}">
        <p14:creationId xmlns:p14="http://schemas.microsoft.com/office/powerpoint/2010/main" val="3391550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11. Functionaris gegevensbescherming</a:t>
            </a:r>
            <a:endParaRPr lang="fr-BE" dirty="0"/>
          </a:p>
        </p:txBody>
      </p:sp>
      <p:sp>
        <p:nvSpPr>
          <p:cNvPr id="3" name="Content Placeholder 2"/>
          <p:cNvSpPr>
            <a:spLocks noGrp="1"/>
          </p:cNvSpPr>
          <p:nvPr>
            <p:ph idx="1"/>
          </p:nvPr>
        </p:nvSpPr>
        <p:spPr/>
        <p:txBody>
          <a:bodyPr>
            <a:normAutofit fontScale="92500" lnSpcReduction="10000"/>
          </a:bodyPr>
          <a:lstStyle/>
          <a:p>
            <a:pPr marL="0" indent="0">
              <a:spcBef>
                <a:spcPct val="0"/>
              </a:spcBef>
              <a:buNone/>
            </a:pPr>
            <a:r>
              <a:rPr lang="nl-BE" altLang="nl-BE" sz="2600" dirty="0" smtClean="0">
                <a:solidFill>
                  <a:schemeClr val="bg1">
                    <a:lumMod val="65000"/>
                  </a:schemeClr>
                </a:solidFill>
              </a:rPr>
              <a:t>Ga na of je </a:t>
            </a:r>
            <a:r>
              <a:rPr lang="nl-BE" altLang="nl-BE" sz="2600" dirty="0">
                <a:solidFill>
                  <a:schemeClr val="bg1">
                    <a:lumMod val="65000"/>
                  </a:schemeClr>
                </a:solidFill>
              </a:rPr>
              <a:t>een </a:t>
            </a:r>
            <a:r>
              <a:rPr lang="nl-BE" altLang="nl-BE" sz="2600" dirty="0">
                <a:solidFill>
                  <a:schemeClr val="accent2">
                    <a:lumMod val="75000"/>
                  </a:schemeClr>
                </a:solidFill>
              </a:rPr>
              <a:t>functionaris voor </a:t>
            </a:r>
            <a:r>
              <a:rPr lang="nl-BE" altLang="nl-BE" sz="2600" dirty="0" smtClean="0">
                <a:solidFill>
                  <a:schemeClr val="accent2">
                    <a:lumMod val="75000"/>
                  </a:schemeClr>
                </a:solidFill>
              </a:rPr>
              <a:t>gegevensbescherming </a:t>
            </a:r>
            <a:r>
              <a:rPr lang="nl-BE" altLang="nl-BE" sz="2600" dirty="0" smtClean="0">
                <a:solidFill>
                  <a:schemeClr val="bg1">
                    <a:lumMod val="65000"/>
                  </a:schemeClr>
                </a:solidFill>
              </a:rPr>
              <a:t>moet of wil aanduiden, </a:t>
            </a:r>
            <a:r>
              <a:rPr lang="nl-BE" altLang="nl-BE" sz="2600" dirty="0" smtClean="0">
                <a:solidFill>
                  <a:schemeClr val="accent2">
                    <a:lumMod val="75000"/>
                  </a:schemeClr>
                </a:solidFill>
              </a:rPr>
              <a:t>die specifiek bijdraagt tot </a:t>
            </a:r>
            <a:r>
              <a:rPr lang="nl-BE" altLang="nl-BE" sz="2600" dirty="0">
                <a:solidFill>
                  <a:schemeClr val="accent2">
                    <a:lumMod val="75000"/>
                  </a:schemeClr>
                </a:solidFill>
              </a:rPr>
              <a:t>het naleven van de </a:t>
            </a:r>
            <a:r>
              <a:rPr lang="nl-BE" altLang="nl-BE" sz="2600" dirty="0" smtClean="0">
                <a:solidFill>
                  <a:schemeClr val="accent2">
                    <a:lumMod val="75000"/>
                  </a:schemeClr>
                </a:solidFill>
              </a:rPr>
              <a:t>gegevensbeschermingsregels</a:t>
            </a:r>
            <a:r>
              <a:rPr lang="nl-BE" altLang="nl-BE" sz="2600" dirty="0">
                <a:solidFill>
                  <a:srgbClr val="404040"/>
                </a:solidFill>
              </a:rPr>
              <a:t>. </a:t>
            </a:r>
            <a:r>
              <a:rPr lang="nl-BE" altLang="nl-BE" sz="2600" dirty="0">
                <a:solidFill>
                  <a:schemeClr val="bg1">
                    <a:lumMod val="65000"/>
                  </a:schemeClr>
                </a:solidFill>
              </a:rPr>
              <a:t>Beoordeel welke plaats deze inneemt binnen de structuur en het beleid van </a:t>
            </a:r>
            <a:r>
              <a:rPr lang="nl-BE" altLang="nl-BE" sz="2600" dirty="0" smtClean="0">
                <a:solidFill>
                  <a:schemeClr val="bg1">
                    <a:lumMod val="65000"/>
                  </a:schemeClr>
                </a:solidFill>
              </a:rPr>
              <a:t>je </a:t>
            </a:r>
            <a:r>
              <a:rPr lang="nl-BE" altLang="nl-BE" sz="2600" dirty="0">
                <a:solidFill>
                  <a:schemeClr val="bg1">
                    <a:lumMod val="65000"/>
                  </a:schemeClr>
                </a:solidFill>
              </a:rPr>
              <a:t>organisatie.</a:t>
            </a:r>
          </a:p>
          <a:p>
            <a:pPr marL="0" indent="0">
              <a:spcBef>
                <a:spcPct val="0"/>
              </a:spcBef>
              <a:buNone/>
            </a:pPr>
            <a:endParaRPr lang="nl-BE" altLang="nl-BE" sz="2600" dirty="0" smtClean="0">
              <a:solidFill>
                <a:schemeClr val="bg1">
                  <a:lumMod val="65000"/>
                </a:schemeClr>
              </a:solidFill>
            </a:endParaRPr>
          </a:p>
          <a:p>
            <a:pPr marL="0" indent="0">
              <a:spcBef>
                <a:spcPct val="0"/>
              </a:spcBef>
              <a:buNone/>
            </a:pPr>
            <a:r>
              <a:rPr lang="nl-BE" altLang="nl-BE" sz="2600" dirty="0" smtClean="0">
                <a:solidFill>
                  <a:schemeClr val="bg1">
                    <a:lumMod val="65000"/>
                  </a:schemeClr>
                </a:solidFill>
              </a:rPr>
              <a:t>De </a:t>
            </a:r>
            <a:r>
              <a:rPr lang="nl-BE" altLang="nl-BE" sz="2600" dirty="0">
                <a:solidFill>
                  <a:schemeClr val="bg1">
                    <a:lumMod val="65000"/>
                  </a:schemeClr>
                </a:solidFill>
              </a:rPr>
              <a:t>AVG vereist voor </a:t>
            </a:r>
            <a:r>
              <a:rPr lang="nl-BE" altLang="nl-BE" sz="2600" dirty="0" smtClean="0">
                <a:solidFill>
                  <a:schemeClr val="bg1">
                    <a:lumMod val="65000"/>
                  </a:schemeClr>
                </a:solidFill>
              </a:rPr>
              <a:t>sommige organisaties </a:t>
            </a:r>
            <a:r>
              <a:rPr lang="nl-BE" altLang="nl-BE" sz="2600" dirty="0">
                <a:solidFill>
                  <a:schemeClr val="bg1">
                    <a:lumMod val="65000"/>
                  </a:schemeClr>
                </a:solidFill>
              </a:rPr>
              <a:t>dat zij een functionaris voor gegevensbescherming aanwijzen, </a:t>
            </a:r>
            <a:r>
              <a:rPr lang="nl-BE" altLang="nl-BE" sz="2600" dirty="0" smtClean="0">
                <a:solidFill>
                  <a:schemeClr val="bg1">
                    <a:lumMod val="65000"/>
                  </a:schemeClr>
                </a:solidFill>
              </a:rPr>
              <a:t>bv. </a:t>
            </a:r>
            <a:r>
              <a:rPr lang="nl-BE" altLang="nl-BE" sz="2600" dirty="0">
                <a:solidFill>
                  <a:schemeClr val="bg1">
                    <a:lumMod val="65000"/>
                  </a:schemeClr>
                </a:solidFill>
              </a:rPr>
              <a:t>voor openbare overheden of verwerkers wiens taak bestaat uit het regelmatig en stelselmatig observeren van betrokkenen op grote </a:t>
            </a:r>
            <a:r>
              <a:rPr lang="nl-BE" altLang="nl-BE" sz="2600" dirty="0" smtClean="0">
                <a:solidFill>
                  <a:schemeClr val="bg1">
                    <a:lumMod val="65000"/>
                  </a:schemeClr>
                </a:solidFill>
              </a:rPr>
              <a:t>schaal.</a:t>
            </a:r>
          </a:p>
          <a:p>
            <a:pPr marL="0" indent="0">
              <a:spcBef>
                <a:spcPct val="0"/>
              </a:spcBef>
              <a:buNone/>
            </a:pPr>
            <a:endParaRPr lang="nl-BE" altLang="nl-BE" sz="2600" dirty="0">
              <a:solidFill>
                <a:schemeClr val="bg1">
                  <a:lumMod val="65000"/>
                </a:schemeClr>
              </a:solidFill>
            </a:endParaRPr>
          </a:p>
          <a:p>
            <a:pPr marL="0" indent="0">
              <a:spcBef>
                <a:spcPct val="0"/>
              </a:spcBef>
              <a:buNone/>
            </a:pPr>
            <a:r>
              <a:rPr lang="nl-BE" altLang="nl-BE" sz="2600" dirty="0" smtClean="0">
                <a:solidFill>
                  <a:schemeClr val="bg1">
                    <a:lumMod val="65000"/>
                  </a:schemeClr>
                </a:solidFill>
              </a:rPr>
              <a:t>Algemeen is het van </a:t>
            </a:r>
            <a:r>
              <a:rPr lang="nl-BE" altLang="nl-BE" sz="2600" dirty="0">
                <a:solidFill>
                  <a:schemeClr val="bg1">
                    <a:lumMod val="65000"/>
                  </a:schemeClr>
                </a:solidFill>
              </a:rPr>
              <a:t>belang </a:t>
            </a:r>
            <a:r>
              <a:rPr lang="nl-BE" altLang="nl-BE" sz="2600" dirty="0" smtClean="0">
                <a:solidFill>
                  <a:schemeClr val="bg1">
                    <a:lumMod val="65000"/>
                  </a:schemeClr>
                </a:solidFill>
              </a:rPr>
              <a:t>dat </a:t>
            </a:r>
            <a:r>
              <a:rPr lang="nl-BE" altLang="nl-BE" sz="2600" dirty="0">
                <a:solidFill>
                  <a:schemeClr val="bg1">
                    <a:lumMod val="65000"/>
                  </a:schemeClr>
                </a:solidFill>
              </a:rPr>
              <a:t>hetzij iemand in de organisatie, hetzij een externe </a:t>
            </a:r>
            <a:r>
              <a:rPr lang="nl-BE" altLang="nl-BE" sz="2600" dirty="0" smtClean="0">
                <a:solidFill>
                  <a:schemeClr val="bg1">
                    <a:lumMod val="65000"/>
                  </a:schemeClr>
                </a:solidFill>
              </a:rPr>
              <a:t>adviseur bijdraagt tot en toeziet op </a:t>
            </a:r>
            <a:r>
              <a:rPr lang="nl-BE" altLang="nl-BE" sz="2600" dirty="0">
                <a:solidFill>
                  <a:schemeClr val="bg1">
                    <a:lumMod val="65000"/>
                  </a:schemeClr>
                </a:solidFill>
              </a:rPr>
              <a:t>het naleven van de </a:t>
            </a:r>
            <a:r>
              <a:rPr lang="nl-BE" altLang="nl-BE" sz="2600" dirty="0" smtClean="0">
                <a:solidFill>
                  <a:schemeClr val="bg1">
                    <a:lumMod val="65000"/>
                  </a:schemeClr>
                </a:solidFill>
              </a:rPr>
              <a:t>gegevensbeschermingsprincipes. Hij/zij dient de kennis, medewerking, tijd </a:t>
            </a:r>
            <a:r>
              <a:rPr lang="nl-BE" altLang="nl-BE" sz="2600" dirty="0">
                <a:solidFill>
                  <a:schemeClr val="bg1">
                    <a:lumMod val="65000"/>
                  </a:schemeClr>
                </a:solidFill>
              </a:rPr>
              <a:t>en bevoegdheid </a:t>
            </a:r>
            <a:r>
              <a:rPr lang="nl-BE" altLang="nl-BE" sz="2600" dirty="0" smtClean="0">
                <a:solidFill>
                  <a:schemeClr val="bg1">
                    <a:lumMod val="65000"/>
                  </a:schemeClr>
                </a:solidFill>
              </a:rPr>
              <a:t>te hebben </a:t>
            </a:r>
            <a:r>
              <a:rPr lang="nl-BE" altLang="nl-BE" sz="2600" dirty="0">
                <a:solidFill>
                  <a:schemeClr val="bg1">
                    <a:lumMod val="65000"/>
                  </a:schemeClr>
                </a:solidFill>
              </a:rPr>
              <a:t>om dit te doen</a:t>
            </a:r>
            <a:r>
              <a:rPr lang="nl-BE" altLang="nl-BE" sz="2600" dirty="0" smtClean="0">
                <a:solidFill>
                  <a:schemeClr val="bg1">
                    <a:lumMod val="65000"/>
                  </a:schemeClr>
                </a:solidFill>
              </a:rPr>
              <a:t>.</a:t>
            </a:r>
            <a:endParaRPr lang="nl-BE" altLang="nl-BE" sz="2600" dirty="0">
              <a:solidFill>
                <a:schemeClr val="bg1">
                  <a:lumMod val="65000"/>
                </a:schemeClr>
              </a:solidFill>
            </a:endParaRPr>
          </a:p>
          <a:p>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28</a:t>
            </a:fld>
            <a:endParaRPr lang="nl-BE" altLang="nl-BE"/>
          </a:p>
        </p:txBody>
      </p:sp>
    </p:spTree>
    <p:extLst>
      <p:ext uri="{BB962C8B-B14F-4D97-AF65-F5344CB8AC3E}">
        <p14:creationId xmlns:p14="http://schemas.microsoft.com/office/powerpoint/2010/main" val="385617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12. Contracten met verwerkers</a:t>
            </a:r>
            <a:endParaRPr lang="fr-BE" dirty="0"/>
          </a:p>
        </p:txBody>
      </p:sp>
      <p:sp>
        <p:nvSpPr>
          <p:cNvPr id="3" name="Content Placeholder 2"/>
          <p:cNvSpPr>
            <a:spLocks noGrp="1"/>
          </p:cNvSpPr>
          <p:nvPr>
            <p:ph idx="1"/>
          </p:nvPr>
        </p:nvSpPr>
        <p:spPr/>
        <p:txBody>
          <a:bodyPr>
            <a:normAutofit/>
          </a:bodyPr>
          <a:lstStyle/>
          <a:p>
            <a:pPr marL="0" indent="0">
              <a:spcBef>
                <a:spcPct val="0"/>
              </a:spcBef>
              <a:buNone/>
            </a:pPr>
            <a:r>
              <a:rPr lang="nl-BE" altLang="nl-BE" sz="2400" dirty="0">
                <a:solidFill>
                  <a:srgbClr val="FF0000"/>
                </a:solidFill>
              </a:rPr>
              <a:t>Beoordeel je bestaande contracten</a:t>
            </a:r>
            <a:r>
              <a:rPr lang="nl-BE" altLang="nl-BE" sz="2400" dirty="0">
                <a:solidFill>
                  <a:schemeClr val="tx1">
                    <a:lumMod val="65000"/>
                    <a:lumOff val="35000"/>
                  </a:schemeClr>
                </a:solidFill>
              </a:rPr>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sz="2400" dirty="0" err="1">
                <a:solidFill>
                  <a:schemeClr val="tx1">
                    <a:lumMod val="65000"/>
                    <a:lumOff val="35000"/>
                  </a:schemeClr>
                </a:solidFill>
              </a:rPr>
              <a:t>onderaannemingsactiviteiten</a:t>
            </a:r>
            <a:r>
              <a:rPr lang="nl-BE" altLang="nl-BE" sz="2400" dirty="0">
                <a:solidFill>
                  <a:schemeClr val="tx1">
                    <a:lumMod val="65000"/>
                    <a:lumOff val="35000"/>
                  </a:schemeClr>
                </a:solidFill>
              </a:rPr>
              <a:t>. Opdat hieraan zou worden voldaan, moet je bestaande contracten beoordelen en de nodige wijzigingen aanbrengen.</a:t>
            </a:r>
          </a:p>
          <a:p>
            <a:pPr marL="0" indent="0">
              <a:spcBef>
                <a:spcPct val="0"/>
              </a:spcBef>
              <a:buNone/>
            </a:pPr>
            <a:endParaRPr lang="nl-BE" altLang="nl-BE" sz="2400" dirty="0">
              <a:solidFill>
                <a:schemeClr val="tx1">
                  <a:lumMod val="65000"/>
                  <a:lumOff val="35000"/>
                </a:schemeClr>
              </a:solidFill>
            </a:endParaRPr>
          </a:p>
          <a:p>
            <a:pPr marL="0" indent="0">
              <a:spcBef>
                <a:spcPct val="0"/>
              </a:spcBef>
              <a:buNone/>
            </a:pPr>
            <a:r>
              <a:rPr lang="nl-BE" altLang="nl-BE" sz="2400" dirty="0">
                <a:solidFill>
                  <a:schemeClr val="tx1">
                    <a:lumMod val="65000"/>
                    <a:lumOff val="35000"/>
                  </a:schemeClr>
                </a:solidFill>
              </a:rPr>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r>
              <a:rPr lang="nl-BE" altLang="nl-BE" sz="2200" dirty="0">
                <a:solidFill>
                  <a:schemeClr val="tx1">
                    <a:lumMod val="65000"/>
                    <a:lumOff val="35000"/>
                  </a:schemeClr>
                </a:solidFill>
              </a:rPr>
              <a:t>.</a:t>
            </a:r>
          </a:p>
          <a:p>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29</a:t>
            </a:fld>
            <a:endParaRPr lang="nl-BE" altLang="nl-BE"/>
          </a:p>
        </p:txBody>
      </p:sp>
    </p:spTree>
    <p:extLst>
      <p:ext uri="{BB962C8B-B14F-4D97-AF65-F5344CB8AC3E}">
        <p14:creationId xmlns:p14="http://schemas.microsoft.com/office/powerpoint/2010/main" val="1101909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Neem dit ernstig !</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betreft bescherming van gegevens van burgers en dus vertrouwen</a:t>
            </a:r>
          </a:p>
          <a:p>
            <a:r>
              <a:rPr lang="nl-BE" dirty="0" smtClean="0">
                <a:solidFill>
                  <a:schemeClr val="tx1">
                    <a:lumMod val="65000"/>
                    <a:lumOff val="35000"/>
                  </a:schemeClr>
                </a:solidFill>
              </a:rPr>
              <a:t>gebruik van ICT biedt enorme voordelen, maar gepaste informatieveiligheidsmaatregelen zijn nodig om risico’s te vermijden (datalekken, </a:t>
            </a:r>
            <a:r>
              <a:rPr lang="nl-BE" dirty="0" err="1" smtClean="0">
                <a:solidFill>
                  <a:schemeClr val="tx1">
                    <a:lumMod val="65000"/>
                    <a:lumOff val="35000"/>
                  </a:schemeClr>
                </a:solidFill>
              </a:rPr>
              <a:t>hacking</a:t>
            </a:r>
            <a:r>
              <a:rPr lang="nl-BE" dirty="0" smtClean="0">
                <a:solidFill>
                  <a:schemeClr val="tx1">
                    <a:lumMod val="65000"/>
                    <a:lumOff val="35000"/>
                  </a:schemeClr>
                </a:solidFill>
              </a:rPr>
              <a:t>, …)</a:t>
            </a:r>
          </a:p>
          <a:p>
            <a:r>
              <a:rPr lang="nl-BE" dirty="0" smtClean="0">
                <a:solidFill>
                  <a:schemeClr val="tx1">
                    <a:lumMod val="65000"/>
                    <a:lumOff val="35000"/>
                  </a:schemeClr>
                </a:solidFill>
              </a:rPr>
              <a:t>datalekken moeten worden gemeld</a:t>
            </a:r>
          </a:p>
          <a:p>
            <a:r>
              <a:rPr lang="nl-BE" dirty="0" smtClean="0">
                <a:solidFill>
                  <a:schemeClr val="tx1">
                    <a:lumMod val="65000"/>
                    <a:lumOff val="35000"/>
                  </a:schemeClr>
                </a:solidFill>
              </a:rPr>
              <a:t>bij niet-naleving ernstige sancties</a:t>
            </a:r>
            <a:r>
              <a:rPr lang="fr-BE" dirty="0" smtClean="0">
                <a:solidFill>
                  <a:schemeClr val="tx1">
                    <a:lumMod val="65000"/>
                    <a:lumOff val="35000"/>
                  </a:schemeClr>
                </a:solidFill>
              </a:rPr>
              <a:t> </a:t>
            </a:r>
            <a:r>
              <a:rPr lang="fr-BE" dirty="0" err="1" smtClean="0">
                <a:solidFill>
                  <a:schemeClr val="tx1">
                    <a:lumMod val="65000"/>
                    <a:lumOff val="35000"/>
                  </a:schemeClr>
                </a:solidFill>
              </a:rPr>
              <a:t>mogelijk</a:t>
            </a:r>
            <a:endParaRPr lang="nl-BE" dirty="0" smtClean="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a:t>
            </a:fld>
            <a:endParaRPr lang="nl-BE" altLang="nl-BE"/>
          </a:p>
        </p:txBody>
      </p:sp>
    </p:spTree>
    <p:extLst>
      <p:ext uri="{BB962C8B-B14F-4D97-AF65-F5344CB8AC3E}">
        <p14:creationId xmlns:p14="http://schemas.microsoft.com/office/powerpoint/2010/main" val="108978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13. Internationale aspecten</a:t>
            </a:r>
            <a:endParaRPr lang="fr-BE" dirty="0"/>
          </a:p>
        </p:txBody>
      </p:sp>
      <p:sp>
        <p:nvSpPr>
          <p:cNvPr id="3" name="Content Placeholder 2"/>
          <p:cNvSpPr>
            <a:spLocks noGrp="1"/>
          </p:cNvSpPr>
          <p:nvPr>
            <p:ph idx="1"/>
          </p:nvPr>
        </p:nvSpPr>
        <p:spPr/>
        <p:txBody>
          <a:bodyPr>
            <a:normAutofit fontScale="77500" lnSpcReduction="20000"/>
          </a:bodyPr>
          <a:lstStyle/>
          <a:p>
            <a:pPr marL="0" indent="0">
              <a:spcBef>
                <a:spcPct val="0"/>
              </a:spcBef>
              <a:buNone/>
            </a:pPr>
            <a:r>
              <a:rPr lang="nl-BE" altLang="nl-BE" dirty="0">
                <a:solidFill>
                  <a:schemeClr val="bg1">
                    <a:lumMod val="65000"/>
                  </a:schemeClr>
                </a:solidFill>
              </a:rPr>
              <a:t>Indien </a:t>
            </a:r>
            <a:r>
              <a:rPr lang="nl-BE" altLang="nl-BE" dirty="0" smtClean="0">
                <a:solidFill>
                  <a:schemeClr val="bg1">
                    <a:lumMod val="65000"/>
                  </a:schemeClr>
                </a:solidFill>
              </a:rPr>
              <a:t>je </a:t>
            </a:r>
            <a:r>
              <a:rPr lang="nl-BE" altLang="nl-BE" dirty="0">
                <a:solidFill>
                  <a:schemeClr val="bg1">
                    <a:lumMod val="65000"/>
                  </a:schemeClr>
                </a:solidFill>
              </a:rPr>
              <a:t>organisatie </a:t>
            </a:r>
            <a:r>
              <a:rPr lang="nl-BE" altLang="nl-BE" dirty="0">
                <a:solidFill>
                  <a:schemeClr val="accent2">
                    <a:lumMod val="75000"/>
                  </a:schemeClr>
                </a:solidFill>
              </a:rPr>
              <a:t>internationaal actief </a:t>
            </a:r>
            <a:r>
              <a:rPr lang="nl-BE" altLang="nl-BE" dirty="0">
                <a:solidFill>
                  <a:schemeClr val="bg1">
                    <a:lumMod val="65000"/>
                  </a:schemeClr>
                </a:solidFill>
              </a:rPr>
              <a:t>is, dien je te bepalen </a:t>
            </a:r>
            <a:r>
              <a:rPr lang="nl-BE" altLang="nl-BE" dirty="0">
                <a:solidFill>
                  <a:schemeClr val="accent2">
                    <a:lumMod val="75000"/>
                  </a:schemeClr>
                </a:solidFill>
              </a:rPr>
              <a:t>onder welke toezichthoudende autoriteit je valt</a:t>
            </a:r>
            <a:r>
              <a:rPr lang="nl-BE" altLang="nl-BE" dirty="0">
                <a:solidFill>
                  <a:schemeClr val="bg1">
                    <a:lumMod val="65000"/>
                  </a:schemeClr>
                </a:solidFill>
              </a:rPr>
              <a:t>.</a:t>
            </a:r>
          </a:p>
          <a:p>
            <a:pPr marL="0" indent="0">
              <a:spcBef>
                <a:spcPct val="0"/>
              </a:spcBef>
              <a:buNone/>
            </a:pPr>
            <a:endParaRPr lang="nl-BE" altLang="nl-BE" dirty="0" smtClean="0">
              <a:solidFill>
                <a:schemeClr val="bg1">
                  <a:lumMod val="75000"/>
                </a:schemeClr>
              </a:solidFill>
            </a:endParaRPr>
          </a:p>
          <a:p>
            <a:pPr marL="0" indent="0">
              <a:spcBef>
                <a:spcPct val="0"/>
              </a:spcBef>
              <a:buNone/>
            </a:pPr>
            <a:r>
              <a:rPr lang="nl-BE" altLang="nl-BE" dirty="0" smtClean="0">
                <a:solidFill>
                  <a:schemeClr val="bg1">
                    <a:lumMod val="65000"/>
                  </a:schemeClr>
                </a:solidFill>
              </a:rPr>
              <a:t>De </a:t>
            </a:r>
            <a:r>
              <a:rPr lang="nl-BE" altLang="nl-BE" dirty="0">
                <a:solidFill>
                  <a:schemeClr val="bg1">
                    <a:lumMod val="65000"/>
                  </a:schemeClr>
                </a:solidFill>
              </a:rPr>
              <a:t>AVG voorziet een enigszins complexe regeling om te bepalen welke toezichthoudende autoriteit de leiding neemt bij het onderzoek naar een klacht met een internationaal karakter, </a:t>
            </a:r>
            <a:r>
              <a:rPr lang="nl-BE" altLang="nl-BE" dirty="0" smtClean="0">
                <a:solidFill>
                  <a:schemeClr val="bg1">
                    <a:lumMod val="65000"/>
                  </a:schemeClr>
                </a:solidFill>
              </a:rPr>
              <a:t>bv</a:t>
            </a:r>
            <a:r>
              <a:rPr lang="nl-BE" altLang="nl-BE" dirty="0">
                <a:solidFill>
                  <a:schemeClr val="bg1">
                    <a:lumMod val="65000"/>
                  </a:schemeClr>
                </a:solidFill>
              </a:rPr>
              <a:t>. wanneer een gegevensverwerking betrekking heeft op inwoners van meerdere lidstaten. De leidende autoriteit wordt bepaald naargelang waar </a:t>
            </a:r>
            <a:r>
              <a:rPr lang="nl-BE" altLang="nl-BE" dirty="0" smtClean="0">
                <a:solidFill>
                  <a:schemeClr val="bg1">
                    <a:lumMod val="65000"/>
                  </a:schemeClr>
                </a:solidFill>
              </a:rPr>
              <a:t>de </a:t>
            </a:r>
            <a:r>
              <a:rPr lang="nl-BE" altLang="nl-BE" dirty="0">
                <a:solidFill>
                  <a:schemeClr val="bg1">
                    <a:lumMod val="65000"/>
                  </a:schemeClr>
                </a:solidFill>
              </a:rPr>
              <a:t>organisatie haar hoofdvestiging heeft of de vestiging waar de beslissingen omtrent de gegevensverwerkingen worden genomen.</a:t>
            </a:r>
          </a:p>
          <a:p>
            <a:pPr marL="0" indent="0">
              <a:spcBef>
                <a:spcPct val="0"/>
              </a:spcBef>
              <a:buNone/>
            </a:pPr>
            <a:endParaRPr lang="nl-BE" altLang="nl-BE" dirty="0" smtClean="0">
              <a:solidFill>
                <a:schemeClr val="bg1">
                  <a:lumMod val="65000"/>
                </a:schemeClr>
              </a:solidFill>
            </a:endParaRPr>
          </a:p>
          <a:p>
            <a:pPr marL="0" indent="0">
              <a:spcBef>
                <a:spcPct val="0"/>
              </a:spcBef>
              <a:buNone/>
            </a:pPr>
            <a:r>
              <a:rPr lang="nl-BE" altLang="nl-BE" dirty="0" smtClean="0">
                <a:solidFill>
                  <a:schemeClr val="bg1">
                    <a:lumMod val="65000"/>
                  </a:schemeClr>
                </a:solidFill>
              </a:rPr>
              <a:t>Voor </a:t>
            </a:r>
            <a:r>
              <a:rPr lang="nl-BE" altLang="nl-BE" dirty="0">
                <a:solidFill>
                  <a:schemeClr val="bg1">
                    <a:lumMod val="65000"/>
                  </a:schemeClr>
                </a:solidFill>
              </a:rPr>
              <a:t>een traditionele hoofdzetel is dit vrij eenvoudig vast te stellen. Moeilijker wordt het voor complexe, </a:t>
            </a:r>
            <a:r>
              <a:rPr lang="nl-BE" altLang="nl-BE" dirty="0" err="1" smtClean="0">
                <a:solidFill>
                  <a:schemeClr val="bg1">
                    <a:lumMod val="65000"/>
                  </a:schemeClr>
                </a:solidFill>
              </a:rPr>
              <a:t>multi</a:t>
            </a:r>
            <a:r>
              <a:rPr lang="nl-BE" altLang="nl-BE" dirty="0" smtClean="0">
                <a:solidFill>
                  <a:schemeClr val="bg1">
                    <a:lumMod val="65000"/>
                  </a:schemeClr>
                </a:solidFill>
              </a:rPr>
              <a:t>-site organisaties </a:t>
            </a:r>
            <a:r>
              <a:rPr lang="nl-BE" altLang="nl-BE" dirty="0">
                <a:solidFill>
                  <a:schemeClr val="bg1">
                    <a:lumMod val="65000"/>
                  </a:schemeClr>
                </a:solidFill>
              </a:rPr>
              <a:t>waarbij beslissingen omtrent diverse verwerkingsactiviteiten op verschillende plaatsen worden genomen</a:t>
            </a:r>
            <a:r>
              <a:rPr lang="nl-BE" altLang="nl-BE" dirty="0" smtClean="0">
                <a:solidFill>
                  <a:schemeClr val="bg1">
                    <a:lumMod val="65000"/>
                  </a:schemeClr>
                </a:solidFill>
              </a:rPr>
              <a:t>.</a:t>
            </a:r>
            <a:endParaRPr lang="nl-BE" altLang="nl-BE" dirty="0">
              <a:solidFill>
                <a:schemeClr val="bg1">
                  <a:lumMod val="6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30</a:t>
            </a:fld>
            <a:endParaRPr lang="nl-BE" altLang="nl-BE"/>
          </a:p>
        </p:txBody>
      </p:sp>
    </p:spTree>
    <p:extLst>
      <p:ext uri="{BB962C8B-B14F-4D97-AF65-F5344CB8AC3E}">
        <p14:creationId xmlns:p14="http://schemas.microsoft.com/office/powerpoint/2010/main" val="1768166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accent2">
                    <a:lumMod val="75000"/>
                  </a:schemeClr>
                </a:solidFill>
              </a:rPr>
              <a:t>13</a:t>
            </a:r>
            <a:r>
              <a:rPr lang="nl-BE" dirty="0">
                <a:solidFill>
                  <a:schemeClr val="accent2">
                    <a:lumMod val="75000"/>
                  </a:schemeClr>
                </a:solidFill>
              </a:rPr>
              <a:t>. Internationale </a:t>
            </a:r>
            <a:r>
              <a:rPr lang="nl-BE" dirty="0" smtClean="0">
                <a:solidFill>
                  <a:schemeClr val="accent2">
                    <a:lumMod val="75000"/>
                  </a:schemeClr>
                </a:solidFill>
              </a:rPr>
              <a:t>aspecten</a:t>
            </a:r>
            <a:endParaRPr lang="fr-BE" dirty="0">
              <a:solidFill>
                <a:schemeClr val="accent2">
                  <a:lumMod val="75000"/>
                </a:schemeClr>
              </a:solidFill>
            </a:endParaRPr>
          </a:p>
        </p:txBody>
      </p:sp>
      <p:sp>
        <p:nvSpPr>
          <p:cNvPr id="3" name="Content Placeholder 2"/>
          <p:cNvSpPr>
            <a:spLocks noGrp="1"/>
          </p:cNvSpPr>
          <p:nvPr>
            <p:ph idx="1"/>
          </p:nvPr>
        </p:nvSpPr>
        <p:spPr/>
        <p:txBody>
          <a:bodyPr/>
          <a:lstStyle/>
          <a:p>
            <a:pPr marL="0" indent="0">
              <a:spcBef>
                <a:spcPct val="0"/>
              </a:spcBef>
              <a:buNone/>
            </a:pPr>
            <a:r>
              <a:rPr lang="nl-BE" altLang="nl-BE" sz="2200" dirty="0">
                <a:solidFill>
                  <a:schemeClr val="bg1">
                    <a:lumMod val="6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a:t>
            </a:r>
            <a:r>
              <a:rPr lang="nl-BE" altLang="nl-BE" sz="2200" dirty="0" err="1">
                <a:solidFill>
                  <a:schemeClr val="bg1">
                    <a:lumMod val="65000"/>
                  </a:schemeClr>
                </a:solidFill>
              </a:rPr>
              <a:t>de“hoofdvestiging</a:t>
            </a:r>
            <a:r>
              <a:rPr lang="nl-BE" altLang="nl-BE" sz="2200" dirty="0">
                <a:solidFill>
                  <a:schemeClr val="bg1">
                    <a:lumMod val="65000"/>
                  </a:schemeClr>
                </a:solidFill>
              </a:rPr>
              <a:t>” en dus ook van de bevoegde toezichthoudende autoriteit.</a:t>
            </a:r>
          </a:p>
          <a:p>
            <a:endParaRPr lang="fr-BE" dirty="0"/>
          </a:p>
          <a:p>
            <a:pPr marL="0" indent="0">
              <a:buNone/>
            </a:pPr>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31</a:t>
            </a:fld>
            <a:endParaRPr lang="nl-BE" altLang="nl-BE"/>
          </a:p>
        </p:txBody>
      </p:sp>
    </p:spTree>
    <p:extLst>
      <p:ext uri="{BB962C8B-B14F-4D97-AF65-F5344CB8AC3E}">
        <p14:creationId xmlns:p14="http://schemas.microsoft.com/office/powerpoint/2010/main" val="2166507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voor huisartsen</a:t>
            </a:r>
            <a:endParaRPr lang="fr-BE" dirty="0"/>
          </a:p>
        </p:txBody>
      </p:sp>
      <p:sp>
        <p:nvSpPr>
          <p:cNvPr id="3" name="Content Placeholder 2"/>
          <p:cNvSpPr>
            <a:spLocks noGrp="1"/>
          </p:cNvSpPr>
          <p:nvPr>
            <p:ph idx="1"/>
          </p:nvPr>
        </p:nvSpPr>
        <p:spPr/>
        <p:txBody>
          <a:bodyPr>
            <a:normAutofit fontScale="92500" lnSpcReduction="20000"/>
          </a:bodyPr>
          <a:lstStyle/>
          <a:p>
            <a:r>
              <a:rPr lang="nl-BE" dirty="0" smtClean="0">
                <a:solidFill>
                  <a:schemeClr val="tx1">
                    <a:lumMod val="65000"/>
                    <a:lumOff val="35000"/>
                  </a:schemeClr>
                </a:solidFill>
              </a:rPr>
              <a:t>bewustwording en ‘privacy </a:t>
            </a:r>
            <a:r>
              <a:rPr lang="nl-BE" dirty="0" err="1" smtClean="0">
                <a:solidFill>
                  <a:schemeClr val="tx1">
                    <a:lumMod val="65000"/>
                    <a:lumOff val="35000"/>
                  </a:schemeClr>
                </a:solidFill>
              </a:rPr>
              <a:t>by</a:t>
            </a:r>
            <a:r>
              <a:rPr lang="nl-BE" dirty="0" smtClean="0">
                <a:solidFill>
                  <a:schemeClr val="tx1">
                    <a:lumMod val="65000"/>
                    <a:lumOff val="35000"/>
                  </a:schemeClr>
                </a:solidFill>
              </a:rPr>
              <a:t> design’</a:t>
            </a:r>
          </a:p>
          <a:p>
            <a:r>
              <a:rPr lang="nl-BE" dirty="0" smtClean="0">
                <a:solidFill>
                  <a:schemeClr val="tx1">
                    <a:lumMod val="65000"/>
                    <a:lumOff val="35000"/>
                  </a:schemeClr>
                </a:solidFill>
              </a:rPr>
              <a:t>register van verwerkingsactiviteiten</a:t>
            </a:r>
          </a:p>
          <a:p>
            <a:r>
              <a:rPr lang="nl-BE" dirty="0" smtClean="0">
                <a:solidFill>
                  <a:schemeClr val="tx1">
                    <a:lumMod val="65000"/>
                    <a:lumOff val="35000"/>
                  </a:schemeClr>
                </a:solidFill>
              </a:rPr>
              <a:t>geen gebruik van persoonsgegevens buiten zorgverlening</a:t>
            </a:r>
          </a:p>
          <a:p>
            <a:r>
              <a:rPr lang="nl-BE" dirty="0" smtClean="0">
                <a:solidFill>
                  <a:schemeClr val="tx1">
                    <a:lumMod val="65000"/>
                    <a:lumOff val="35000"/>
                  </a:schemeClr>
                </a:solidFill>
              </a:rPr>
              <a:t>privacyverklaring op website, in wachtkamer, …</a:t>
            </a:r>
          </a:p>
          <a:p>
            <a:r>
              <a:rPr lang="nl-BE" dirty="0" smtClean="0">
                <a:solidFill>
                  <a:schemeClr val="tx1">
                    <a:lumMod val="65000"/>
                    <a:lumOff val="35000"/>
                  </a:schemeClr>
                </a:solidFill>
              </a:rPr>
              <a:t>contract met softwareleveranciers</a:t>
            </a:r>
          </a:p>
          <a:p>
            <a:r>
              <a:rPr lang="nl-BE" dirty="0" smtClean="0">
                <a:solidFill>
                  <a:schemeClr val="tx1">
                    <a:lumMod val="65000"/>
                    <a:lumOff val="35000"/>
                  </a:schemeClr>
                </a:solidFill>
              </a:rPr>
              <a:t>gebruik van diensten van eHealth-platform voor veilige gegevensuitwisseling</a:t>
            </a:r>
          </a:p>
          <a:p>
            <a:r>
              <a:rPr lang="nl-BE" dirty="0" smtClean="0">
                <a:solidFill>
                  <a:schemeClr val="tx1">
                    <a:lumMod val="65000"/>
                    <a:lumOff val="35000"/>
                  </a:schemeClr>
                </a:solidFill>
              </a:rPr>
              <a:t>respect van machtigingen van sectoraal comité gezondheid</a:t>
            </a:r>
          </a:p>
          <a:p>
            <a:r>
              <a:rPr lang="nl-BE" dirty="0" smtClean="0">
                <a:solidFill>
                  <a:schemeClr val="tx1">
                    <a:lumMod val="65000"/>
                    <a:lumOff val="35000"/>
                  </a:schemeClr>
                </a:solidFill>
              </a:rPr>
              <a:t>meldingsplicht bij data </a:t>
            </a:r>
            <a:r>
              <a:rPr lang="nl-BE" dirty="0" err="1" smtClean="0">
                <a:solidFill>
                  <a:schemeClr val="tx1">
                    <a:lumMod val="65000"/>
                    <a:lumOff val="35000"/>
                  </a:schemeClr>
                </a:solidFill>
              </a:rPr>
              <a:t>breaches</a:t>
            </a:r>
            <a:endParaRPr lang="nl-BE" dirty="0" smtClean="0">
              <a:solidFill>
                <a:schemeClr val="tx1">
                  <a:lumMod val="65000"/>
                  <a:lumOff val="35000"/>
                </a:schemeClr>
              </a:solidFill>
            </a:endParaRPr>
          </a:p>
          <a:p>
            <a:r>
              <a:rPr lang="nl-BE" dirty="0" smtClean="0">
                <a:solidFill>
                  <a:schemeClr val="tx1">
                    <a:lumMod val="65000"/>
                    <a:lumOff val="35000"/>
                  </a:schemeClr>
                </a:solidFill>
              </a:rPr>
              <a:t>nut van een gedragscode ?</a:t>
            </a:r>
            <a:endParaRPr lang="fr-BE" dirty="0">
              <a:solidFill>
                <a:schemeClr val="tx1">
                  <a:lumMod val="65000"/>
                  <a:lumOff val="35000"/>
                </a:schemeClr>
              </a:solidFill>
            </a:endParaRPr>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32</a:t>
            </a:fld>
            <a:endParaRPr lang="nl-BE" altLang="nl-BE"/>
          </a:p>
        </p:txBody>
      </p:sp>
    </p:spTree>
    <p:extLst>
      <p:ext uri="{BB962C8B-B14F-4D97-AF65-F5344CB8AC3E}">
        <p14:creationId xmlns:p14="http://schemas.microsoft.com/office/powerpoint/2010/main" val="326152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 op meegedeelde cases</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duidelijk bepalen wie de verwerkingsverantwoordelijke is</a:t>
            </a:r>
            <a:endParaRPr lang="fr-BE" dirty="0" smtClean="0">
              <a:solidFill>
                <a:schemeClr val="tx1">
                  <a:lumMod val="65000"/>
                  <a:lumOff val="35000"/>
                </a:schemeClr>
              </a:solidFill>
            </a:endParaRPr>
          </a:p>
          <a:p>
            <a:pPr lvl="1"/>
            <a:r>
              <a:rPr lang="nl-BE" dirty="0" smtClean="0">
                <a:solidFill>
                  <a:schemeClr val="tx1">
                    <a:lumMod val="65000"/>
                    <a:lumOff val="35000"/>
                  </a:schemeClr>
                </a:solidFill>
              </a:rPr>
              <a:t>criterium: bepaling van het doel en de middelen van de verwerking</a:t>
            </a:r>
          </a:p>
          <a:p>
            <a:pPr lvl="1"/>
            <a:r>
              <a:rPr lang="nl-BE" dirty="0" smtClean="0">
                <a:solidFill>
                  <a:schemeClr val="tx1">
                    <a:lumMod val="65000"/>
                    <a:lumOff val="35000"/>
                  </a:schemeClr>
                </a:solidFill>
              </a:rPr>
              <a:t>onderscheid</a:t>
            </a:r>
          </a:p>
          <a:p>
            <a:pPr lvl="2"/>
            <a:r>
              <a:rPr lang="nl-BE" dirty="0" smtClean="0">
                <a:solidFill>
                  <a:schemeClr val="tx1">
                    <a:lumMod val="65000"/>
                    <a:lumOff val="35000"/>
                  </a:schemeClr>
                </a:solidFill>
              </a:rPr>
              <a:t>huisartspraktijk</a:t>
            </a:r>
          </a:p>
          <a:p>
            <a:pPr lvl="2"/>
            <a:r>
              <a:rPr lang="nl-BE" dirty="0" smtClean="0">
                <a:solidFill>
                  <a:schemeClr val="tx1">
                    <a:lumMod val="65000"/>
                    <a:lumOff val="35000"/>
                  </a:schemeClr>
                </a:solidFill>
              </a:rPr>
              <a:t>wachtpost</a:t>
            </a:r>
          </a:p>
          <a:p>
            <a:pPr lvl="2"/>
            <a:r>
              <a:rPr lang="nl-BE" dirty="0" smtClean="0">
                <a:solidFill>
                  <a:schemeClr val="tx1">
                    <a:lumMod val="65000"/>
                    <a:lumOff val="35000"/>
                  </a:schemeClr>
                </a:solidFill>
              </a:rPr>
              <a:t>kring</a:t>
            </a:r>
          </a:p>
          <a:p>
            <a:endParaRPr lang="nl-BE" dirty="0" smtClean="0"/>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33</a:t>
            </a:fld>
            <a:endParaRPr lang="nl-BE" altLang="nl-BE"/>
          </a:p>
        </p:txBody>
      </p:sp>
    </p:spTree>
    <p:extLst>
      <p:ext uri="{BB962C8B-B14F-4D97-AF65-F5344CB8AC3E}">
        <p14:creationId xmlns:p14="http://schemas.microsoft.com/office/powerpoint/2010/main" val="226215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 op meegedeelde cases</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voor elke verwerkingsverantwoordelijke, bepaling van de types van verwerkingen</a:t>
            </a:r>
          </a:p>
          <a:p>
            <a:pPr lvl="1"/>
            <a:r>
              <a:rPr lang="nl-BE" dirty="0" smtClean="0">
                <a:solidFill>
                  <a:schemeClr val="tx1">
                    <a:lumMod val="65000"/>
                    <a:lumOff val="35000"/>
                  </a:schemeClr>
                </a:solidFill>
              </a:rPr>
              <a:t>(gedeeld) elektronisch patiëntendossier</a:t>
            </a:r>
          </a:p>
          <a:p>
            <a:pPr lvl="1"/>
            <a:r>
              <a:rPr lang="nl-BE" dirty="0" smtClean="0">
                <a:solidFill>
                  <a:schemeClr val="tx1">
                    <a:lumMod val="65000"/>
                    <a:lumOff val="35000"/>
                  </a:schemeClr>
                </a:solidFill>
              </a:rPr>
              <a:t>agendabeheer en werkplanning</a:t>
            </a:r>
          </a:p>
          <a:p>
            <a:pPr lvl="1"/>
            <a:r>
              <a:rPr lang="nl-BE" dirty="0" smtClean="0">
                <a:solidFill>
                  <a:schemeClr val="tx1">
                    <a:lumMod val="65000"/>
                    <a:lumOff val="35000"/>
                  </a:schemeClr>
                </a:solidFill>
              </a:rPr>
              <a:t>personeelsbeheer</a:t>
            </a:r>
          </a:p>
          <a:p>
            <a:pPr lvl="1"/>
            <a:r>
              <a:rPr lang="nl-BE" dirty="0" smtClean="0">
                <a:solidFill>
                  <a:schemeClr val="tx1">
                    <a:lumMod val="65000"/>
                    <a:lumOff val="35000"/>
                  </a:schemeClr>
                </a:solidFill>
              </a:rPr>
              <a:t>boekhouding</a:t>
            </a:r>
          </a:p>
          <a:p>
            <a:pPr lvl="1"/>
            <a:r>
              <a:rPr lang="nl-BE" dirty="0" smtClean="0">
                <a:solidFill>
                  <a:schemeClr val="tx1">
                    <a:lumMod val="65000"/>
                    <a:lumOff val="35000"/>
                  </a:schemeClr>
                </a:solidFill>
              </a:rPr>
              <a:t>CRM en contactlijsten voor organisatie van activiteiten</a:t>
            </a:r>
          </a:p>
          <a:p>
            <a:pPr lvl="1"/>
            <a:r>
              <a:rPr lang="nl-BE" dirty="0" smtClean="0">
                <a:solidFill>
                  <a:schemeClr val="tx1">
                    <a:lumMod val="65000"/>
                    <a:lumOff val="35000"/>
                  </a:schemeClr>
                </a:solidFill>
              </a:rPr>
              <a:t>camerabewaking</a:t>
            </a:r>
          </a:p>
          <a:p>
            <a:pPr lvl="1"/>
            <a:r>
              <a:rPr lang="nl-BE" dirty="0" err="1" smtClean="0">
                <a:solidFill>
                  <a:schemeClr val="tx1">
                    <a:lumMod val="65000"/>
                    <a:lumOff val="35000"/>
                  </a:schemeClr>
                </a:solidFill>
              </a:rPr>
              <a:t>geolocatiesystemen</a:t>
            </a:r>
            <a:endParaRPr lang="nl-BE" dirty="0" smtClean="0">
              <a:solidFill>
                <a:schemeClr val="tx1">
                  <a:lumMod val="65000"/>
                  <a:lumOff val="35000"/>
                </a:schemeClr>
              </a:solidFill>
            </a:endParaRPr>
          </a:p>
          <a:p>
            <a:pPr lvl="1"/>
            <a:r>
              <a:rPr lang="nl-BE" dirty="0" smtClean="0">
                <a:solidFill>
                  <a:schemeClr val="tx1">
                    <a:lumMod val="65000"/>
                    <a:lumOff val="35000"/>
                  </a:schemeClr>
                </a:solidFill>
              </a:rPr>
              <a:t>…</a:t>
            </a:r>
          </a:p>
          <a:p>
            <a:pPr lvl="1"/>
            <a:endParaRPr lang="nl-BE" dirty="0" smtClean="0"/>
          </a:p>
          <a:p>
            <a:pPr lvl="2"/>
            <a:endParaRPr lang="fr-BE" dirty="0"/>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34</a:t>
            </a:fld>
            <a:endParaRPr lang="nl-BE" altLang="nl-BE"/>
          </a:p>
        </p:txBody>
      </p:sp>
    </p:spTree>
    <p:extLst>
      <p:ext uri="{BB962C8B-B14F-4D97-AF65-F5344CB8AC3E}">
        <p14:creationId xmlns:p14="http://schemas.microsoft.com/office/powerpoint/2010/main" val="44456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 op meegedeelde cases</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voor elk type van verwerking, specificatie van de elementen vervat in het </a:t>
            </a:r>
            <a:r>
              <a:rPr lang="nl-BE" dirty="0" err="1" smtClean="0">
                <a:solidFill>
                  <a:schemeClr val="tx1">
                    <a:lumMod val="65000"/>
                    <a:lumOff val="35000"/>
                  </a:schemeClr>
                </a:solidFill>
              </a:rPr>
              <a:t>verwerkingregister</a:t>
            </a:r>
            <a:r>
              <a:rPr lang="nl-BE" dirty="0" smtClean="0">
                <a:solidFill>
                  <a:schemeClr val="tx1">
                    <a:lumMod val="65000"/>
                    <a:lumOff val="35000"/>
                  </a:schemeClr>
                </a:solidFill>
              </a:rPr>
              <a:t> (zie hoger)</a:t>
            </a:r>
          </a:p>
          <a:p>
            <a:r>
              <a:rPr lang="nl-BE" dirty="0" smtClean="0">
                <a:solidFill>
                  <a:schemeClr val="tx1">
                    <a:lumMod val="65000"/>
                    <a:lumOff val="35000"/>
                  </a:schemeClr>
                </a:solidFill>
              </a:rPr>
              <a:t>voor elk type van verwerking, </a:t>
            </a:r>
            <a:r>
              <a:rPr lang="nl-BE" dirty="0">
                <a:solidFill>
                  <a:schemeClr val="tx1">
                    <a:lumMod val="65000"/>
                    <a:lumOff val="35000"/>
                  </a:schemeClr>
                </a:solidFill>
              </a:rPr>
              <a:t>analyse van </a:t>
            </a:r>
            <a:r>
              <a:rPr lang="nl-BE" dirty="0" smtClean="0">
                <a:solidFill>
                  <a:schemeClr val="tx1">
                    <a:lumMod val="65000"/>
                    <a:lumOff val="35000"/>
                  </a:schemeClr>
                </a:solidFill>
              </a:rPr>
              <a:t>de risico’s (ernst, impact, beheersbaarheid)</a:t>
            </a:r>
          </a:p>
          <a:p>
            <a:r>
              <a:rPr lang="nl-BE" dirty="0" smtClean="0">
                <a:solidFill>
                  <a:schemeClr val="tx1">
                    <a:lumMod val="65000"/>
                    <a:lumOff val="35000"/>
                  </a:schemeClr>
                </a:solidFill>
              </a:rPr>
              <a:t>bepalen en documenteren van maatregelen om risico’s te beperken</a:t>
            </a:r>
          </a:p>
          <a:p>
            <a:pPr lvl="1"/>
            <a:r>
              <a:rPr lang="nl-BE" dirty="0" smtClean="0">
                <a:solidFill>
                  <a:schemeClr val="tx1">
                    <a:lumMod val="65000"/>
                    <a:lumOff val="35000"/>
                  </a:schemeClr>
                </a:solidFill>
              </a:rPr>
              <a:t>structureel</a:t>
            </a:r>
          </a:p>
          <a:p>
            <a:pPr lvl="1"/>
            <a:r>
              <a:rPr lang="nl-BE" dirty="0" smtClean="0">
                <a:solidFill>
                  <a:schemeClr val="tx1">
                    <a:lumMod val="65000"/>
                    <a:lumOff val="35000"/>
                  </a:schemeClr>
                </a:solidFill>
              </a:rPr>
              <a:t>organisatorisch</a:t>
            </a:r>
          </a:p>
          <a:p>
            <a:pPr lvl="1"/>
            <a:r>
              <a:rPr lang="nl-BE" dirty="0" smtClean="0">
                <a:solidFill>
                  <a:schemeClr val="tx1">
                    <a:lumMod val="65000"/>
                    <a:lumOff val="35000"/>
                  </a:schemeClr>
                </a:solidFill>
              </a:rPr>
              <a:t>ICT-technisch</a:t>
            </a:r>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35</a:t>
            </a:fld>
            <a:endParaRPr lang="nl-BE" altLang="nl-BE"/>
          </a:p>
        </p:txBody>
      </p:sp>
    </p:spTree>
    <p:extLst>
      <p:ext uri="{BB962C8B-B14F-4D97-AF65-F5344CB8AC3E}">
        <p14:creationId xmlns:p14="http://schemas.microsoft.com/office/powerpoint/2010/main" val="286273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 op meegedeelde cases</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implementatie van maatregelen om risico’s te beperken</a:t>
            </a:r>
            <a:endParaRPr lang="nl-BE" dirty="0">
              <a:solidFill>
                <a:schemeClr val="tx1">
                  <a:lumMod val="65000"/>
                  <a:lumOff val="35000"/>
                </a:schemeClr>
              </a:solidFill>
            </a:endParaRPr>
          </a:p>
          <a:p>
            <a:pPr lvl="1"/>
            <a:r>
              <a:rPr lang="nl-BE" dirty="0" err="1" smtClean="0">
                <a:solidFill>
                  <a:schemeClr val="tx1">
                    <a:lumMod val="65000"/>
                    <a:lumOff val="35000"/>
                  </a:schemeClr>
                </a:solidFill>
              </a:rPr>
              <a:t>policies</a:t>
            </a:r>
            <a:endParaRPr lang="nl-BE" dirty="0" smtClean="0">
              <a:solidFill>
                <a:schemeClr val="tx1">
                  <a:lumMod val="65000"/>
                  <a:lumOff val="35000"/>
                </a:schemeClr>
              </a:solidFill>
            </a:endParaRPr>
          </a:p>
          <a:p>
            <a:pPr lvl="1"/>
            <a:r>
              <a:rPr lang="nl-BE" dirty="0" smtClean="0">
                <a:solidFill>
                  <a:schemeClr val="tx1">
                    <a:lumMod val="65000"/>
                    <a:lumOff val="35000"/>
                  </a:schemeClr>
                </a:solidFill>
              </a:rPr>
              <a:t>gebruikers- </a:t>
            </a:r>
            <a:r>
              <a:rPr lang="nl-BE" dirty="0">
                <a:solidFill>
                  <a:schemeClr val="tx1">
                    <a:lumMod val="65000"/>
                    <a:lumOff val="35000"/>
                  </a:schemeClr>
                </a:solidFill>
              </a:rPr>
              <a:t>en toegangsbeheer</a:t>
            </a:r>
          </a:p>
          <a:p>
            <a:pPr lvl="1"/>
            <a:r>
              <a:rPr lang="nl-BE" dirty="0" err="1">
                <a:solidFill>
                  <a:schemeClr val="tx1">
                    <a:lumMod val="65000"/>
                    <a:lumOff val="35000"/>
                  </a:schemeClr>
                </a:solidFill>
              </a:rPr>
              <a:t>logging</a:t>
            </a:r>
            <a:endParaRPr lang="nl-BE" dirty="0">
              <a:solidFill>
                <a:schemeClr val="tx1">
                  <a:lumMod val="65000"/>
                  <a:lumOff val="35000"/>
                </a:schemeClr>
              </a:solidFill>
            </a:endParaRPr>
          </a:p>
          <a:p>
            <a:pPr lvl="1"/>
            <a:r>
              <a:rPr lang="nl-BE" dirty="0" err="1">
                <a:solidFill>
                  <a:schemeClr val="tx1">
                    <a:lumMod val="65000"/>
                    <a:lumOff val="35000"/>
                  </a:schemeClr>
                </a:solidFill>
              </a:rPr>
              <a:t>vercijfering</a:t>
            </a:r>
            <a:r>
              <a:rPr lang="nl-BE" dirty="0">
                <a:solidFill>
                  <a:schemeClr val="tx1">
                    <a:lumMod val="65000"/>
                    <a:lumOff val="35000"/>
                  </a:schemeClr>
                </a:solidFill>
              </a:rPr>
              <a:t> van gevoelige gegevens (zowel ‘at rest’ als ‘in motion’), </a:t>
            </a:r>
            <a:r>
              <a:rPr lang="nl-BE" dirty="0" err="1">
                <a:solidFill>
                  <a:schemeClr val="tx1">
                    <a:lumMod val="65000"/>
                    <a:lumOff val="35000"/>
                  </a:schemeClr>
                </a:solidFill>
              </a:rPr>
              <a:t>oa</a:t>
            </a:r>
            <a:r>
              <a:rPr lang="nl-BE" dirty="0">
                <a:solidFill>
                  <a:schemeClr val="tx1">
                    <a:lumMod val="65000"/>
                    <a:lumOff val="35000"/>
                  </a:schemeClr>
                </a:solidFill>
              </a:rPr>
              <a:t> door gebruik van diensten </a:t>
            </a:r>
            <a:r>
              <a:rPr lang="nl-BE" dirty="0" smtClean="0">
                <a:solidFill>
                  <a:schemeClr val="tx1">
                    <a:lumMod val="65000"/>
                    <a:lumOff val="35000"/>
                  </a:schemeClr>
                </a:solidFill>
              </a:rPr>
              <a:t>eHealth-platform</a:t>
            </a:r>
          </a:p>
          <a:p>
            <a:r>
              <a:rPr lang="nl-BE" dirty="0" smtClean="0">
                <a:solidFill>
                  <a:schemeClr val="tx1">
                    <a:lumMod val="65000"/>
                    <a:lumOff val="35000"/>
                  </a:schemeClr>
                </a:solidFill>
              </a:rPr>
              <a:t>regelmatige controle op toepassing van deze maatregelen</a:t>
            </a:r>
            <a:endParaRPr lang="fr-BE" dirty="0">
              <a:solidFill>
                <a:schemeClr val="tx1">
                  <a:lumMod val="65000"/>
                  <a:lumOff val="35000"/>
                </a:schemeClr>
              </a:solidFill>
            </a:endParaRPr>
          </a:p>
          <a:p>
            <a:endParaRPr lang="fr-BE"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36</a:t>
            </a:fld>
            <a:endParaRPr lang="nl-BE" altLang="nl-BE"/>
          </a:p>
        </p:txBody>
      </p:sp>
    </p:spTree>
    <p:extLst>
      <p:ext uri="{BB962C8B-B14F-4D97-AF65-F5344CB8AC3E}">
        <p14:creationId xmlns:p14="http://schemas.microsoft.com/office/powerpoint/2010/main" val="440503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Toepassing op meegedeelde cases</a:t>
            </a:r>
            <a:endParaRPr lang="fr-BE" dirty="0"/>
          </a:p>
        </p:txBody>
      </p:sp>
      <p:sp>
        <p:nvSpPr>
          <p:cNvPr id="3" name="Content Placeholder 2"/>
          <p:cNvSpPr>
            <a:spLocks noGrp="1"/>
          </p:cNvSpPr>
          <p:nvPr>
            <p:ph idx="1"/>
          </p:nvPr>
        </p:nvSpPr>
        <p:spPr/>
        <p:txBody>
          <a:bodyPr/>
          <a:lstStyle/>
          <a:p>
            <a:r>
              <a:rPr lang="nl-BE" dirty="0" smtClean="0">
                <a:solidFill>
                  <a:schemeClr val="tx1">
                    <a:lumMod val="65000"/>
                    <a:lumOff val="35000"/>
                  </a:schemeClr>
                </a:solidFill>
              </a:rPr>
              <a:t>transparantie naar betrokkenen</a:t>
            </a:r>
            <a:endParaRPr lang="fr-BE" dirty="0" smtClean="0">
              <a:solidFill>
                <a:schemeClr val="tx1">
                  <a:lumMod val="65000"/>
                  <a:lumOff val="35000"/>
                </a:schemeClr>
              </a:solidFill>
            </a:endParaRPr>
          </a:p>
          <a:p>
            <a:pPr lvl="1"/>
            <a:r>
              <a:rPr lang="nl-BE" dirty="0" smtClean="0">
                <a:solidFill>
                  <a:schemeClr val="tx1">
                    <a:lumMod val="65000"/>
                    <a:lumOff val="35000"/>
                  </a:schemeClr>
                </a:solidFill>
              </a:rPr>
              <a:t>op website</a:t>
            </a:r>
          </a:p>
          <a:p>
            <a:pPr lvl="1"/>
            <a:r>
              <a:rPr lang="nl-BE" dirty="0" smtClean="0">
                <a:solidFill>
                  <a:schemeClr val="tx1">
                    <a:lumMod val="65000"/>
                    <a:lumOff val="35000"/>
                  </a:schemeClr>
                </a:solidFill>
              </a:rPr>
              <a:t>in wachtkamer</a:t>
            </a:r>
            <a:endParaRPr lang="nl-BE" dirty="0">
              <a:solidFill>
                <a:schemeClr val="tx1">
                  <a:lumMod val="65000"/>
                  <a:lumOff val="35000"/>
                </a:schemeClr>
              </a:solidFill>
            </a:endParaRPr>
          </a:p>
          <a:p>
            <a:pPr lvl="1"/>
            <a:r>
              <a:rPr lang="nl-BE" dirty="0" smtClean="0">
                <a:solidFill>
                  <a:schemeClr val="tx1">
                    <a:lumMod val="65000"/>
                    <a:lumOff val="35000"/>
                  </a:schemeClr>
                </a:solidFill>
              </a:rPr>
              <a:t>…</a:t>
            </a:r>
          </a:p>
          <a:p>
            <a:r>
              <a:rPr lang="nl-BE" dirty="0" smtClean="0">
                <a:solidFill>
                  <a:schemeClr val="tx1">
                    <a:lumMod val="65000"/>
                    <a:lumOff val="35000"/>
                  </a:schemeClr>
                </a:solidFill>
              </a:rPr>
              <a:t>procedure bij incidenten</a:t>
            </a:r>
          </a:p>
          <a:p>
            <a:r>
              <a:rPr lang="nl-BE" dirty="0" smtClean="0">
                <a:solidFill>
                  <a:schemeClr val="tx1">
                    <a:lumMod val="65000"/>
                    <a:lumOff val="35000"/>
                  </a:schemeClr>
                </a:solidFill>
              </a:rPr>
              <a:t>nakijken contracten met verwerkers</a:t>
            </a:r>
          </a:p>
        </p:txBody>
      </p:sp>
      <p:sp>
        <p:nvSpPr>
          <p:cNvPr id="4" name="Date Placeholder 3"/>
          <p:cNvSpPr>
            <a:spLocks noGrp="1"/>
          </p:cNvSpPr>
          <p:nvPr>
            <p:ph type="dt" sz="half" idx="10"/>
          </p:nvPr>
        </p:nvSpPr>
        <p:spPr/>
        <p:txBody>
          <a:bodyPr/>
          <a:lstStyle/>
          <a:p>
            <a:pPr>
              <a:defRPr/>
            </a:pPr>
            <a:r>
              <a:rPr lang="fr-FR" smtClean="0"/>
              <a:t>9/12/2017</a:t>
            </a:r>
            <a:endParaRPr lang="nl-BE"/>
          </a:p>
        </p:txBody>
      </p:sp>
      <p:sp>
        <p:nvSpPr>
          <p:cNvPr id="5" name="Slide Number Placeholder 4"/>
          <p:cNvSpPr>
            <a:spLocks noGrp="1"/>
          </p:cNvSpPr>
          <p:nvPr>
            <p:ph type="sldNum" sz="quarter" idx="12"/>
          </p:nvPr>
        </p:nvSpPr>
        <p:spPr/>
        <p:txBody>
          <a:bodyPr/>
          <a:lstStyle/>
          <a:p>
            <a:fld id="{DFCC4FAF-83FC-4633-8F61-4C4FE5B7FBDD}" type="slidenum">
              <a:rPr lang="nl-BE" altLang="nl-BE" smtClean="0"/>
              <a:pPr/>
              <a:t>37</a:t>
            </a:fld>
            <a:endParaRPr lang="nl-BE" altLang="nl-BE"/>
          </a:p>
        </p:txBody>
      </p:sp>
    </p:spTree>
    <p:extLst>
      <p:ext uri="{BB962C8B-B14F-4D97-AF65-F5344CB8AC3E}">
        <p14:creationId xmlns:p14="http://schemas.microsoft.com/office/powerpoint/2010/main" val="2984429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15480" y="1862747"/>
            <a:ext cx="7772400" cy="1362075"/>
          </a:xfrm>
        </p:spPr>
        <p:txBody>
          <a:bodyPr>
            <a:noAutofit/>
          </a:bodyPr>
          <a:lstStyle/>
          <a:p>
            <a:r>
              <a:rPr lang="nl-BE" sz="7200" dirty="0" smtClean="0">
                <a:solidFill>
                  <a:srgbClr val="C00000"/>
                </a:solidFill>
              </a:rPr>
              <a:t>Bedankt ! </a:t>
            </a:r>
            <a:br>
              <a:rPr lang="nl-BE" sz="7200" dirty="0" smtClean="0">
                <a:solidFill>
                  <a:srgbClr val="C00000"/>
                </a:solidFill>
              </a:rPr>
            </a:br>
            <a:r>
              <a:rPr lang="nl-BE" sz="7200" dirty="0" smtClean="0">
                <a:solidFill>
                  <a:srgbClr val="C00000"/>
                </a:solidFill>
              </a:rPr>
              <a:t>Vragen ?</a:t>
            </a:r>
            <a:endParaRPr lang="nl-BE" sz="7200" dirty="0">
              <a:solidFill>
                <a:srgbClr val="C00000"/>
              </a:solidFill>
            </a:endParaRPr>
          </a:p>
        </p:txBody>
      </p:sp>
      <p:sp>
        <p:nvSpPr>
          <p:cNvPr id="106499" name="Rectangle 3"/>
          <p:cNvSpPr>
            <a:spLocks noChangeArrowheads="1"/>
          </p:cNvSpPr>
          <p:nvPr/>
        </p:nvSpPr>
        <p:spPr bwMode="auto">
          <a:xfrm>
            <a:off x="3810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5803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solidFill>
                    <a:schemeClr val="tx1">
                      <a:lumMod val="65000"/>
                      <a:lumOff val="35000"/>
                    </a:schemeClr>
                  </a:solidFill>
                  <a:latin typeface="+mn-lt"/>
                </a:rPr>
                <a:t>frank.robben@ehealth.fgov.be </a:t>
              </a:r>
            </a:p>
            <a:p>
              <a:pPr>
                <a:defRPr/>
              </a:pPr>
              <a:endParaRPr lang="fr-BE" altLang="en-US" sz="1600" dirty="0">
                <a:solidFill>
                  <a:schemeClr val="tx1">
                    <a:lumMod val="65000"/>
                    <a:lumOff val="35000"/>
                  </a:schemeClr>
                </a:solidFill>
                <a:latin typeface="+mn-lt"/>
                <a:sym typeface="Arial" pitchFamily="34" charset="0"/>
              </a:endParaRPr>
            </a:p>
            <a:p>
              <a:pPr>
                <a:defRPr/>
              </a:pPr>
              <a:r>
                <a:rPr lang="fr-BE" altLang="en-US" sz="1600" dirty="0">
                  <a:solidFill>
                    <a:schemeClr val="tx1">
                      <a:lumMod val="65000"/>
                      <a:lumOff val="35000"/>
                    </a:schemeClr>
                  </a:solidFill>
                  <a:latin typeface="+mn-lt"/>
                  <a:sym typeface="Arial" pitchFamily="34" charset="0"/>
                </a:rPr>
                <a:t>@FrRobben</a:t>
              </a:r>
            </a:p>
            <a:p>
              <a:pPr>
                <a:defRPr/>
              </a:pPr>
              <a:endParaRPr lang="fr-BE" altLang="en-US" sz="1600" dirty="0">
                <a:solidFill>
                  <a:schemeClr val="tx1">
                    <a:lumMod val="65000"/>
                    <a:lumOff val="35000"/>
                  </a:schemeClr>
                </a:solidFill>
                <a:latin typeface="+mn-lt"/>
                <a:sym typeface="Arial" pitchFamily="34" charset="0"/>
              </a:endParaRPr>
            </a:p>
            <a:p>
              <a:pPr>
                <a:defRPr/>
              </a:pPr>
              <a:r>
                <a:rPr lang="fr-BE" altLang="en-US" sz="1600" dirty="0">
                  <a:solidFill>
                    <a:schemeClr val="tx1">
                      <a:lumMod val="65000"/>
                      <a:lumOff val="35000"/>
                    </a:schemeClr>
                  </a:solidFill>
                  <a:latin typeface="+mn-lt"/>
                  <a:sym typeface="Arial" pitchFamily="34" charset="0"/>
                </a:rPr>
                <a:t>https://www.ehealth.fgov.be</a:t>
              </a:r>
            </a:p>
            <a:p>
              <a:pPr>
                <a:defRPr/>
              </a:pPr>
              <a:r>
                <a:rPr lang="fr-BE" altLang="en-US" sz="1600" dirty="0">
                  <a:solidFill>
                    <a:schemeClr val="tx1">
                      <a:lumMod val="65000"/>
                      <a:lumOff val="35000"/>
                    </a:schemeClr>
                  </a:solidFill>
                  <a:latin typeface="+mn-lt"/>
                  <a:sym typeface="Arial" pitchFamily="34" charset="0"/>
                </a:rPr>
                <a:t>https://www.ksz.fgov.be</a:t>
              </a:r>
            </a:p>
            <a:p>
              <a:pPr>
                <a:defRPr/>
              </a:pPr>
              <a:r>
                <a:rPr lang="fr-BE" altLang="en-US" sz="1600" dirty="0">
                  <a:solidFill>
                    <a:schemeClr val="tx1">
                      <a:lumMod val="65000"/>
                      <a:lumOff val="35000"/>
                    </a:schemeClr>
                  </a:solidFill>
                  <a:latin typeface="+mn-lt"/>
                  <a:sym typeface="Arial" pitchFamily="34" charset="0"/>
                </a:rPr>
                <a:t>https://www.frankrobben.be</a:t>
              </a:r>
              <a:endParaRPr lang="fr-BE" altLang="en-US" sz="1600" dirty="0">
                <a:solidFill>
                  <a:schemeClr val="tx1">
                    <a:lumMod val="65000"/>
                    <a:lumOff val="35000"/>
                  </a:schemeClr>
                </a:solidFill>
                <a:latin typeface="+mn-lt"/>
              </a:endParaRPr>
            </a:p>
          </p:txBody>
        </p:sp>
      </p:grpSp>
      <p:sp>
        <p:nvSpPr>
          <p:cNvPr id="9" name="Slide Number Placeholder 8"/>
          <p:cNvSpPr>
            <a:spLocks noGrp="1"/>
          </p:cNvSpPr>
          <p:nvPr>
            <p:ph type="sldNum" sz="quarter" idx="12"/>
          </p:nvPr>
        </p:nvSpPr>
        <p:spPr/>
        <p:txBody>
          <a:bodyPr/>
          <a:lstStyle/>
          <a:p>
            <a:fld id="{30A9230E-FFBB-4CCB-ABD7-198084EDE768}" type="slidenum">
              <a:rPr lang="fr-BE" smtClean="0"/>
              <a:t>38</a:t>
            </a:fld>
            <a:endParaRPr lang="fr-BE"/>
          </a:p>
        </p:txBody>
      </p:sp>
      <p:sp>
        <p:nvSpPr>
          <p:cNvPr id="2" name="Date Placeholder 1"/>
          <p:cNvSpPr>
            <a:spLocks noGrp="1"/>
          </p:cNvSpPr>
          <p:nvPr>
            <p:ph type="dt" sz="half" idx="10"/>
          </p:nvPr>
        </p:nvSpPr>
        <p:spPr/>
        <p:txBody>
          <a:bodyPr/>
          <a:lstStyle/>
          <a:p>
            <a:pPr>
              <a:defRPr/>
            </a:pPr>
            <a:r>
              <a:rPr lang="fr-FR" smtClean="0"/>
              <a:t>9/12/2017</a:t>
            </a:r>
            <a:endParaRPr lang="nl-BE"/>
          </a:p>
        </p:txBody>
      </p:sp>
    </p:spTree>
    <p:extLst>
      <p:ext uri="{BB962C8B-B14F-4D97-AF65-F5344CB8AC3E}">
        <p14:creationId xmlns:p14="http://schemas.microsoft.com/office/powerpoint/2010/main" val="3499803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6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dirty="0" smtClean="0"/>
              <a:t>Overzicht AVG of GDPR</a:t>
            </a:r>
            <a:endParaRPr lang="fr-BE" dirty="0"/>
          </a:p>
        </p:txBody>
      </p:sp>
      <p:sp>
        <p:nvSpPr>
          <p:cNvPr id="5" name="Date Placeholder 4"/>
          <p:cNvSpPr>
            <a:spLocks noGrp="1"/>
          </p:cNvSpPr>
          <p:nvPr>
            <p:ph type="dt" sz="half" idx="10"/>
          </p:nvPr>
        </p:nvSpPr>
        <p:spPr/>
        <p:txBody>
          <a:bodyPr/>
          <a:lstStyle/>
          <a:p>
            <a:pPr>
              <a:defRPr/>
            </a:pPr>
            <a:r>
              <a:rPr lang="fr-FR" smtClean="0"/>
              <a:t>9/12/2017</a:t>
            </a:r>
            <a:endParaRPr lang="nl-BE"/>
          </a:p>
        </p:txBody>
      </p:sp>
      <p:sp>
        <p:nvSpPr>
          <p:cNvPr id="6" name="Slide Number Placeholder 5"/>
          <p:cNvSpPr>
            <a:spLocks noGrp="1"/>
          </p:cNvSpPr>
          <p:nvPr>
            <p:ph type="sldNum" sz="quarter" idx="12"/>
          </p:nvPr>
        </p:nvSpPr>
        <p:spPr/>
        <p:txBody>
          <a:bodyPr/>
          <a:lstStyle/>
          <a:p>
            <a:fld id="{DFCC4FAF-83FC-4633-8F61-4C4FE5B7FBDD}" type="slidenum">
              <a:rPr lang="nl-BE" altLang="nl-BE" smtClean="0"/>
              <a:pPr/>
              <a:t>4</a:t>
            </a:fld>
            <a:endParaRPr lang="nl-BE" altLang="nl-BE"/>
          </a:p>
        </p:txBody>
      </p:sp>
    </p:spTree>
    <p:extLst>
      <p:ext uri="{BB962C8B-B14F-4D97-AF65-F5344CB8AC3E}">
        <p14:creationId xmlns:p14="http://schemas.microsoft.com/office/powerpoint/2010/main" val="23359879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a:t>
            </a:r>
            <a:r>
              <a:rPr lang="nl-BE" dirty="0" smtClean="0"/>
              <a:t>evestiging geldende beginselen </a:t>
            </a:r>
            <a:endParaRPr lang="fr-BE" dirty="0"/>
          </a:p>
        </p:txBody>
      </p:sp>
      <p:sp>
        <p:nvSpPr>
          <p:cNvPr id="3" name="Content Placeholder 2"/>
          <p:cNvSpPr>
            <a:spLocks noGrp="1"/>
          </p:cNvSpPr>
          <p:nvPr>
            <p:ph idx="1"/>
          </p:nvPr>
        </p:nvSpPr>
        <p:spPr/>
        <p:txBody>
          <a:bodyPr>
            <a:normAutofit fontScale="92500" lnSpcReduction="20000"/>
          </a:bodyPr>
          <a:lstStyle/>
          <a:p>
            <a:r>
              <a:rPr lang="nl-BE" dirty="0">
                <a:solidFill>
                  <a:schemeClr val="tx1">
                    <a:lumMod val="65000"/>
                    <a:lumOff val="35000"/>
                  </a:schemeClr>
                </a:solidFill>
              </a:rPr>
              <a:t>r</a:t>
            </a:r>
            <a:r>
              <a:rPr lang="nl-BE" dirty="0" smtClean="0">
                <a:solidFill>
                  <a:schemeClr val="tx1">
                    <a:lumMod val="65000"/>
                    <a:lumOff val="35000"/>
                  </a:schemeClr>
                </a:solidFill>
              </a:rPr>
              <a:t>echtmatige, eerlijke en transparante verwerking</a:t>
            </a:r>
          </a:p>
          <a:p>
            <a:r>
              <a:rPr lang="nl-BE" dirty="0" smtClean="0">
                <a:solidFill>
                  <a:schemeClr val="tx1">
                    <a:lumMod val="65000"/>
                    <a:lumOff val="35000"/>
                  </a:schemeClr>
                </a:solidFill>
              </a:rPr>
              <a:t>doelbindingsbeginsel</a:t>
            </a:r>
          </a:p>
          <a:p>
            <a:pPr lvl="1"/>
            <a:r>
              <a:rPr lang="nl-NL" dirty="0" smtClean="0">
                <a:solidFill>
                  <a:schemeClr val="tx1">
                    <a:lumMod val="65000"/>
                    <a:lumOff val="35000"/>
                  </a:schemeClr>
                </a:solidFill>
              </a:rPr>
              <a:t>persoonsgegevens </a:t>
            </a:r>
            <a:r>
              <a:rPr lang="nl-NL" dirty="0">
                <a:solidFill>
                  <a:schemeClr val="tx1">
                    <a:lumMod val="65000"/>
                    <a:lumOff val="35000"/>
                  </a:schemeClr>
                </a:solidFill>
              </a:rPr>
              <a:t>moeten voor welbepaalde, uitdrukkelijk omschreven en gerechtvaardigde doeleinden worden verzameld en mogen niet verder op een met die doeleinden onverenigbare wijze worden verwerkt</a:t>
            </a:r>
          </a:p>
          <a:p>
            <a:r>
              <a:rPr lang="nl-BE" dirty="0">
                <a:solidFill>
                  <a:schemeClr val="tx1">
                    <a:lumMod val="65000"/>
                    <a:lumOff val="35000"/>
                  </a:schemeClr>
                </a:solidFill>
              </a:rPr>
              <a:t>e</a:t>
            </a:r>
            <a:r>
              <a:rPr lang="nl-BE" dirty="0" smtClean="0">
                <a:solidFill>
                  <a:schemeClr val="tx1">
                    <a:lumMod val="65000"/>
                    <a:lumOff val="35000"/>
                  </a:schemeClr>
                </a:solidFill>
              </a:rPr>
              <a:t>venredigheidsbeginsel</a:t>
            </a:r>
          </a:p>
          <a:p>
            <a:pPr marL="800100" lvl="3" indent="-342900">
              <a:buFontTx/>
              <a:buChar char="-"/>
            </a:pPr>
            <a:r>
              <a:rPr lang="nl-NL" dirty="0">
                <a:solidFill>
                  <a:schemeClr val="tx1">
                    <a:lumMod val="65000"/>
                    <a:lumOff val="35000"/>
                  </a:schemeClr>
                </a:solidFill>
              </a:rPr>
              <a:t>persoonsgegevens moeten toereikend, ter zake dienend en beperkt zijn tot wat noodzakelijk is voor het doeleinde waarvoor de gegevens worden verwerkt</a:t>
            </a:r>
          </a:p>
          <a:p>
            <a:pPr marL="800100" lvl="3" indent="-342900">
              <a:buFontTx/>
              <a:buChar char="-"/>
            </a:pPr>
            <a:r>
              <a:rPr lang="nl-NL" dirty="0">
                <a:solidFill>
                  <a:schemeClr val="tx1">
                    <a:lumMod val="65000"/>
                    <a:lumOff val="35000"/>
                  </a:schemeClr>
                </a:solidFill>
              </a:rPr>
              <a:t>de gegevens moeten worden bewaard in een vorm die het mogelijk maakt de betrokkenen te identificeren en niet langer worden bewaard dan noodzakelijk is voor de verwezenlijking van de doeleinden waarvoor zij worden verwerkt</a:t>
            </a:r>
            <a:endParaRPr lang="en-US" dirty="0">
              <a:solidFill>
                <a:schemeClr val="tx1">
                  <a:lumMod val="65000"/>
                  <a:lumOff val="35000"/>
                </a:schemeClr>
              </a:solidFill>
            </a:endParaRPr>
          </a:p>
          <a:p>
            <a:pPr marL="342900" lvl="2" indent="-342900">
              <a:buClr>
                <a:srgbClr val="C3D69B"/>
              </a:buClr>
            </a:pPr>
            <a:r>
              <a:rPr lang="en-US" sz="3200" dirty="0" err="1">
                <a:solidFill>
                  <a:schemeClr val="tx1">
                    <a:lumMod val="65000"/>
                    <a:lumOff val="35000"/>
                  </a:schemeClr>
                </a:solidFill>
              </a:rPr>
              <a:t>juistheidsbeginsel</a:t>
            </a:r>
            <a:endParaRPr lang="en-US" sz="3200" dirty="0">
              <a:solidFill>
                <a:schemeClr val="tx1">
                  <a:lumMod val="65000"/>
                  <a:lumOff val="35000"/>
                </a:schemeClr>
              </a:solidFill>
            </a:endParaRPr>
          </a:p>
          <a:p>
            <a:pPr marL="800100" lvl="3" indent="-342900">
              <a:buFontTx/>
              <a:buChar char="-"/>
            </a:pPr>
            <a:r>
              <a:rPr lang="nl-NL" dirty="0">
                <a:solidFill>
                  <a:schemeClr val="tx1">
                    <a:lumMod val="65000"/>
                    <a:lumOff val="35000"/>
                  </a:schemeClr>
                </a:solidFill>
              </a:rPr>
              <a:t>persoonsgegevens moeten juist zijn en zo nodig bijgewerkt</a:t>
            </a:r>
            <a:endParaRPr lang="nl-BE" dirty="0" smtClean="0">
              <a:solidFill>
                <a:schemeClr val="tx1">
                  <a:lumMod val="65000"/>
                  <a:lumOff val="35000"/>
                </a:schemeClr>
              </a:solidFill>
            </a:endParaRPr>
          </a:p>
          <a:p>
            <a:endParaRPr lang="nl-BE" dirty="0" smtClean="0"/>
          </a:p>
          <a:p>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5</a:t>
            </a:fld>
            <a:endParaRPr lang="nl-BE" altLang="nl-BE"/>
          </a:p>
        </p:txBody>
      </p:sp>
    </p:spTree>
    <p:extLst>
      <p:ext uri="{BB962C8B-B14F-4D97-AF65-F5344CB8AC3E}">
        <p14:creationId xmlns:p14="http://schemas.microsoft.com/office/powerpoint/2010/main" val="375675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a:bodyPr>
          <a:lstStyle/>
          <a:p>
            <a:r>
              <a:rPr lang="nl-BE" dirty="0" smtClean="0">
                <a:solidFill>
                  <a:schemeClr val="tx1">
                    <a:lumMod val="65000"/>
                    <a:lumOff val="35000"/>
                  </a:schemeClr>
                </a:solidFill>
              </a:rPr>
              <a:t>ruime definitie, geen teleologische benadering</a:t>
            </a:r>
          </a:p>
          <a:p>
            <a:pPr lvl="1"/>
            <a:r>
              <a:rPr lang="nl-BE" sz="1900" dirty="0">
                <a:solidFill>
                  <a:schemeClr val="tx1">
                    <a:lumMod val="65000"/>
                    <a:lumOff val="35000"/>
                  </a:schemeClr>
                </a:solidFill>
              </a:rPr>
              <a:t>persoonsgegevens die verband houden met de fysieke of mentale gezondheid van een natuurlijke persoon, waaronder gegevens over verleende gezondheidsdiensten waarmee informatie over zijn gezondheidstoestand wordt gegeven</a:t>
            </a:r>
          </a:p>
          <a:p>
            <a:r>
              <a:rPr lang="nl-BE" dirty="0" smtClean="0">
                <a:solidFill>
                  <a:schemeClr val="tx1">
                    <a:lumMod val="65000"/>
                    <a:lumOff val="35000"/>
                  </a:schemeClr>
                </a:solidFill>
              </a:rPr>
              <a:t>verwerkingsgronden, onder meer</a:t>
            </a:r>
            <a:endParaRPr lang="en-US" dirty="0" smtClean="0">
              <a:solidFill>
                <a:schemeClr val="tx1">
                  <a:lumMod val="65000"/>
                  <a:lumOff val="35000"/>
                </a:schemeClr>
              </a:solidFill>
            </a:endParaRPr>
          </a:p>
          <a:p>
            <a:pPr lvl="1"/>
            <a:r>
              <a:rPr lang="nl-BE" sz="1900" dirty="0">
                <a:solidFill>
                  <a:schemeClr val="tx1">
                    <a:lumMod val="65000"/>
                    <a:lumOff val="35000"/>
                  </a:schemeClr>
                </a:solidFill>
              </a:rPr>
              <a:t>uitdrukkelijke toestemming van betrokkene</a:t>
            </a:r>
          </a:p>
          <a:p>
            <a:pPr lvl="1"/>
            <a:r>
              <a:rPr lang="nl-BE" sz="1900" dirty="0">
                <a:solidFill>
                  <a:schemeClr val="tx1">
                    <a:lumMod val="65000"/>
                    <a:lumOff val="35000"/>
                  </a:schemeClr>
                </a:solidFill>
              </a:rPr>
              <a:t>sociaalzekerheidsrechtelijke of arbeidsrechtelijke verplichtingen</a:t>
            </a:r>
          </a:p>
          <a:p>
            <a:pPr lvl="1"/>
            <a:r>
              <a:rPr lang="nl-BE" sz="1900" dirty="0">
                <a:solidFill>
                  <a:schemeClr val="tx1">
                    <a:lumMod val="65000"/>
                    <a:lumOff val="35000"/>
                  </a:schemeClr>
                </a:solidFill>
              </a:rPr>
              <a:t>redenen van zwaarwegend algemeen belang, waaronder volksgezondheid, sociale bescherming en beheer van gezondheidszorgdiensten</a:t>
            </a:r>
          </a:p>
          <a:p>
            <a:pPr lvl="1"/>
            <a:r>
              <a:rPr lang="nl-BE" sz="1900" dirty="0">
                <a:solidFill>
                  <a:schemeClr val="tx1">
                    <a:lumMod val="65000"/>
                    <a:lumOff val="35000"/>
                  </a:schemeClr>
                </a:solidFill>
              </a:rPr>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dirty="0" smtClean="0"/>
          </a:p>
          <a:p>
            <a:pPr lvl="1"/>
            <a:endParaRPr lang="en-US" dirty="0" smtClean="0"/>
          </a:p>
          <a:p>
            <a:endParaRPr lang="en-US" dirty="0" smtClean="0"/>
          </a:p>
          <a:p>
            <a:pPr lvl="1"/>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a:t>
            </a:fld>
            <a:endParaRPr lang="fr-BE" noProof="0"/>
          </a:p>
        </p:txBody>
      </p:sp>
      <p:sp>
        <p:nvSpPr>
          <p:cNvPr id="6" name="Date Placeholder 5"/>
          <p:cNvSpPr>
            <a:spLocks noGrp="1"/>
          </p:cNvSpPr>
          <p:nvPr>
            <p:ph type="dt" sz="half" idx="10"/>
          </p:nvPr>
        </p:nvSpPr>
        <p:spPr/>
        <p:txBody>
          <a:bodyPr/>
          <a:lstStyle/>
          <a:p>
            <a:pPr>
              <a:defRPr/>
            </a:pPr>
            <a:r>
              <a:rPr lang="fr-FR" smtClean="0"/>
              <a:t>9/12/2017</a:t>
            </a:r>
            <a:endParaRPr lang="nl-BE"/>
          </a:p>
        </p:txBody>
      </p:sp>
    </p:spTree>
    <p:extLst>
      <p:ext uri="{BB962C8B-B14F-4D97-AF65-F5344CB8AC3E}">
        <p14:creationId xmlns:p14="http://schemas.microsoft.com/office/powerpoint/2010/main" val="415757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nieuwigheden</a:t>
            </a:r>
            <a:endParaRPr lang="fr-BE" dirty="0"/>
          </a:p>
        </p:txBody>
      </p:sp>
      <p:sp>
        <p:nvSpPr>
          <p:cNvPr id="3" name="Content Placeholder 2"/>
          <p:cNvSpPr>
            <a:spLocks noGrp="1"/>
          </p:cNvSpPr>
          <p:nvPr>
            <p:ph idx="1"/>
          </p:nvPr>
        </p:nvSpPr>
        <p:spPr/>
        <p:txBody>
          <a:bodyPr>
            <a:normAutofit fontScale="85000" lnSpcReduction="20000"/>
          </a:bodyPr>
          <a:lstStyle/>
          <a:p>
            <a:r>
              <a:rPr lang="nl-BE" dirty="0" err="1">
                <a:solidFill>
                  <a:schemeClr val="tx1">
                    <a:lumMod val="65000"/>
                    <a:lumOff val="35000"/>
                  </a:schemeClr>
                </a:solidFill>
              </a:rPr>
              <a:t>r</a:t>
            </a:r>
            <a:r>
              <a:rPr lang="nl-BE" dirty="0" err="1" smtClean="0">
                <a:solidFill>
                  <a:schemeClr val="tx1">
                    <a:lumMod val="65000"/>
                    <a:lumOff val="35000"/>
                  </a:schemeClr>
                </a:solidFill>
              </a:rPr>
              <a:t>isico-analyse</a:t>
            </a:r>
            <a:r>
              <a:rPr lang="nl-BE" dirty="0" smtClean="0">
                <a:solidFill>
                  <a:schemeClr val="tx1">
                    <a:lumMod val="65000"/>
                    <a:lumOff val="35000"/>
                  </a:schemeClr>
                </a:solidFill>
              </a:rPr>
              <a:t> als basis</a:t>
            </a:r>
          </a:p>
          <a:p>
            <a:r>
              <a:rPr lang="nl-BE" dirty="0">
                <a:solidFill>
                  <a:schemeClr val="tx1">
                    <a:lumMod val="65000"/>
                    <a:lumOff val="35000"/>
                  </a:schemeClr>
                </a:solidFill>
              </a:rPr>
              <a:t>v</a:t>
            </a:r>
            <a:r>
              <a:rPr lang="nl-BE" dirty="0" smtClean="0">
                <a:solidFill>
                  <a:schemeClr val="tx1">
                    <a:lumMod val="65000"/>
                    <a:lumOff val="35000"/>
                  </a:schemeClr>
                </a:solidFill>
              </a:rPr>
              <a:t>erantwoordingsplicht van de verwerkings-verantwoordelijke</a:t>
            </a:r>
          </a:p>
          <a:p>
            <a:pPr lvl="1"/>
            <a:r>
              <a:rPr lang="nl-BE" dirty="0" smtClean="0">
                <a:solidFill>
                  <a:schemeClr val="tx1">
                    <a:lumMod val="65000"/>
                    <a:lumOff val="35000"/>
                  </a:schemeClr>
                </a:solidFill>
              </a:rPr>
              <a:t>register van verwerkingsactiviteiten</a:t>
            </a:r>
          </a:p>
          <a:p>
            <a:pPr lvl="1"/>
            <a:r>
              <a:rPr lang="nl-BE" dirty="0" err="1" smtClean="0">
                <a:solidFill>
                  <a:schemeClr val="tx1">
                    <a:lumMod val="65000"/>
                    <a:lumOff val="35000"/>
                  </a:schemeClr>
                </a:solidFill>
              </a:rPr>
              <a:t>gegevensbeschermingseffectbeoordeling</a:t>
            </a:r>
            <a:endParaRPr lang="nl-BE" dirty="0" smtClean="0">
              <a:solidFill>
                <a:schemeClr val="tx1">
                  <a:lumMod val="65000"/>
                  <a:lumOff val="35000"/>
                </a:schemeClr>
              </a:solidFill>
            </a:endParaRPr>
          </a:p>
          <a:p>
            <a:r>
              <a:rPr lang="nl-BE" dirty="0">
                <a:solidFill>
                  <a:schemeClr val="tx1">
                    <a:lumMod val="65000"/>
                    <a:lumOff val="35000"/>
                  </a:schemeClr>
                </a:solidFill>
              </a:rPr>
              <a:t>p</a:t>
            </a:r>
            <a:r>
              <a:rPr lang="nl-BE" dirty="0" smtClean="0">
                <a:solidFill>
                  <a:schemeClr val="tx1">
                    <a:lumMod val="65000"/>
                    <a:lumOff val="35000"/>
                  </a:schemeClr>
                </a:solidFill>
              </a:rPr>
              <a:t>rivacy </a:t>
            </a:r>
            <a:r>
              <a:rPr lang="nl-BE" dirty="0" err="1" smtClean="0">
                <a:solidFill>
                  <a:schemeClr val="tx1">
                    <a:lumMod val="65000"/>
                    <a:lumOff val="35000"/>
                  </a:schemeClr>
                </a:solidFill>
              </a:rPr>
              <a:t>by</a:t>
            </a:r>
            <a:r>
              <a:rPr lang="nl-BE" dirty="0" smtClean="0">
                <a:solidFill>
                  <a:schemeClr val="tx1">
                    <a:lumMod val="65000"/>
                    <a:lumOff val="35000"/>
                  </a:schemeClr>
                </a:solidFill>
              </a:rPr>
              <a:t> design</a:t>
            </a:r>
          </a:p>
          <a:p>
            <a:r>
              <a:rPr lang="nl-BE" dirty="0">
                <a:solidFill>
                  <a:schemeClr val="tx1">
                    <a:lumMod val="65000"/>
                    <a:lumOff val="35000"/>
                  </a:schemeClr>
                </a:solidFill>
              </a:rPr>
              <a:t>p</a:t>
            </a:r>
            <a:r>
              <a:rPr lang="nl-BE" dirty="0" smtClean="0">
                <a:solidFill>
                  <a:schemeClr val="tx1">
                    <a:lumMod val="65000"/>
                    <a:lumOff val="35000"/>
                  </a:schemeClr>
                </a:solidFill>
              </a:rPr>
              <a:t>rivacy </a:t>
            </a:r>
            <a:r>
              <a:rPr lang="nl-BE" dirty="0" err="1" smtClean="0">
                <a:solidFill>
                  <a:schemeClr val="tx1">
                    <a:lumMod val="65000"/>
                    <a:lumOff val="35000"/>
                  </a:schemeClr>
                </a:solidFill>
              </a:rPr>
              <a:t>by</a:t>
            </a:r>
            <a:r>
              <a:rPr lang="nl-BE" dirty="0" smtClean="0">
                <a:solidFill>
                  <a:schemeClr val="tx1">
                    <a:lumMod val="65000"/>
                    <a:lumOff val="35000"/>
                  </a:schemeClr>
                </a:solidFill>
              </a:rPr>
              <a:t> default</a:t>
            </a:r>
          </a:p>
          <a:p>
            <a:r>
              <a:rPr lang="nl-BE" dirty="0">
                <a:solidFill>
                  <a:schemeClr val="tx1">
                    <a:lumMod val="65000"/>
                    <a:lumOff val="35000"/>
                  </a:schemeClr>
                </a:solidFill>
              </a:rPr>
              <a:t>k</a:t>
            </a:r>
            <a:r>
              <a:rPr lang="nl-BE" dirty="0" smtClean="0">
                <a:solidFill>
                  <a:schemeClr val="tx1">
                    <a:lumMod val="65000"/>
                    <a:lumOff val="35000"/>
                  </a:schemeClr>
                </a:solidFill>
              </a:rPr>
              <a:t>ennisgeving veiligheidsincidenten</a:t>
            </a:r>
          </a:p>
          <a:p>
            <a:r>
              <a:rPr lang="nl-BE" dirty="0">
                <a:solidFill>
                  <a:schemeClr val="tx1">
                    <a:lumMod val="65000"/>
                    <a:lumOff val="35000"/>
                  </a:schemeClr>
                </a:solidFill>
              </a:rPr>
              <a:t>u</a:t>
            </a:r>
            <a:r>
              <a:rPr lang="nl-BE" dirty="0" smtClean="0">
                <a:solidFill>
                  <a:schemeClr val="tx1">
                    <a:lumMod val="65000"/>
                    <a:lumOff val="35000"/>
                  </a:schemeClr>
                </a:solidFill>
              </a:rPr>
              <a:t>itbreiding van de rechten van de betrokken</a:t>
            </a:r>
          </a:p>
          <a:p>
            <a:r>
              <a:rPr lang="nl-BE" dirty="0" smtClean="0">
                <a:solidFill>
                  <a:schemeClr val="bg1">
                    <a:lumMod val="65000"/>
                  </a:schemeClr>
                </a:solidFill>
              </a:rPr>
              <a:t>functionaris van de gegevensbescherming</a:t>
            </a:r>
          </a:p>
          <a:p>
            <a:r>
              <a:rPr lang="nl-BE" dirty="0">
                <a:solidFill>
                  <a:schemeClr val="tx1">
                    <a:lumMod val="65000"/>
                    <a:lumOff val="35000"/>
                  </a:schemeClr>
                </a:solidFill>
              </a:rPr>
              <a:t>m</a:t>
            </a:r>
            <a:r>
              <a:rPr lang="nl-BE" dirty="0" smtClean="0">
                <a:solidFill>
                  <a:schemeClr val="tx1">
                    <a:lumMod val="65000"/>
                    <a:lumOff val="35000"/>
                  </a:schemeClr>
                </a:solidFill>
              </a:rPr>
              <a:t>ogelijkheid van gedragscodes en certificering</a:t>
            </a:r>
          </a:p>
          <a:p>
            <a:r>
              <a:rPr lang="nl-BE" dirty="0">
                <a:solidFill>
                  <a:schemeClr val="tx1">
                    <a:lumMod val="65000"/>
                    <a:lumOff val="35000"/>
                  </a:schemeClr>
                </a:solidFill>
              </a:rPr>
              <a:t>s</a:t>
            </a:r>
            <a:r>
              <a:rPr lang="nl-BE" dirty="0" smtClean="0">
                <a:solidFill>
                  <a:schemeClr val="tx1">
                    <a:lumMod val="65000"/>
                    <a:lumOff val="35000"/>
                  </a:schemeClr>
                </a:solidFill>
              </a:rPr>
              <a:t>ancties</a:t>
            </a:r>
          </a:p>
          <a:p>
            <a:endParaRPr lang="fr-BE" dirty="0"/>
          </a:p>
        </p:txBody>
      </p:sp>
      <p:sp>
        <p:nvSpPr>
          <p:cNvPr id="6" name="Date Placeholder 5"/>
          <p:cNvSpPr>
            <a:spLocks noGrp="1"/>
          </p:cNvSpPr>
          <p:nvPr>
            <p:ph type="dt" sz="half" idx="10"/>
          </p:nvPr>
        </p:nvSpPr>
        <p:spPr/>
        <p:txBody>
          <a:bodyPr/>
          <a:lstStyle/>
          <a:p>
            <a:pPr>
              <a:defRPr/>
            </a:pPr>
            <a:r>
              <a:rPr lang="fr-FR" smtClean="0"/>
              <a:t>9/12/2017</a:t>
            </a:r>
            <a:endParaRPr lang="nl-BE"/>
          </a:p>
        </p:txBody>
      </p:sp>
      <p:sp>
        <p:nvSpPr>
          <p:cNvPr id="7" name="Slide Number Placeholder 6"/>
          <p:cNvSpPr>
            <a:spLocks noGrp="1"/>
          </p:cNvSpPr>
          <p:nvPr>
            <p:ph type="sldNum" sz="quarter" idx="12"/>
          </p:nvPr>
        </p:nvSpPr>
        <p:spPr/>
        <p:txBody>
          <a:bodyPr/>
          <a:lstStyle/>
          <a:p>
            <a:fld id="{DFCC4FAF-83FC-4633-8F61-4C4FE5B7FBDD}" type="slidenum">
              <a:rPr lang="nl-BE" altLang="nl-BE" smtClean="0"/>
              <a:pPr/>
              <a:t>7</a:t>
            </a:fld>
            <a:endParaRPr lang="nl-BE" altLang="nl-BE"/>
          </a:p>
        </p:txBody>
      </p:sp>
    </p:spTree>
    <p:extLst>
      <p:ext uri="{BB962C8B-B14F-4D97-AF65-F5344CB8AC3E}">
        <p14:creationId xmlns:p14="http://schemas.microsoft.com/office/powerpoint/2010/main" val="1346932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2082874" y="1196752"/>
            <a:ext cx="7829550" cy="3312368"/>
          </a:xfrm>
        </p:spPr>
      </p:pic>
      <p:sp>
        <p:nvSpPr>
          <p:cNvPr id="44034" name="Title 1"/>
          <p:cNvSpPr>
            <a:spLocks noGrp="1"/>
          </p:cNvSpPr>
          <p:nvPr>
            <p:ph type="title"/>
          </p:nvPr>
        </p:nvSpPr>
        <p:spPr/>
        <p:txBody>
          <a:bodyPr/>
          <a:lstStyle/>
          <a:p>
            <a:r>
              <a:rPr lang="en-GB" altLang="nl-BE" dirty="0" err="1" smtClean="0"/>
              <a:t>Geen</a:t>
            </a:r>
            <a:r>
              <a:rPr lang="en-GB" altLang="nl-BE" dirty="0" smtClean="0"/>
              <a:t> “one-size-fits-all” </a:t>
            </a:r>
            <a:r>
              <a:rPr lang="en-GB" altLang="nl-BE" dirty="0" err="1" smtClean="0"/>
              <a:t>benaderin</a:t>
            </a:r>
            <a:r>
              <a:rPr lang="en-GB" altLang="nl-BE" dirty="0" err="1"/>
              <a:t>g</a:t>
            </a:r>
            <a:endParaRPr lang="en-GB" altLang="nl-BE" dirty="0" smtClean="0"/>
          </a:p>
        </p:txBody>
      </p:sp>
      <p:pic>
        <p:nvPicPr>
          <p:cNvPr id="3" name="Picture 2"/>
          <p:cNvPicPr>
            <a:picLocks noChangeAspect="1"/>
          </p:cNvPicPr>
          <p:nvPr/>
        </p:nvPicPr>
        <p:blipFill>
          <a:blip r:embed="rId4"/>
          <a:stretch>
            <a:fillRect/>
          </a:stretch>
        </p:blipFill>
        <p:spPr>
          <a:xfrm>
            <a:off x="2937332" y="4725145"/>
            <a:ext cx="6120635" cy="1523809"/>
          </a:xfrm>
          <a:prstGeom prst="rect">
            <a:avLst/>
          </a:prstGeom>
        </p:spPr>
      </p:pic>
      <p:sp>
        <p:nvSpPr>
          <p:cNvPr id="5" name="Date Placeholder 4"/>
          <p:cNvSpPr>
            <a:spLocks noGrp="1"/>
          </p:cNvSpPr>
          <p:nvPr>
            <p:ph type="dt" sz="half" idx="10"/>
          </p:nvPr>
        </p:nvSpPr>
        <p:spPr/>
        <p:txBody>
          <a:bodyPr/>
          <a:lstStyle/>
          <a:p>
            <a:pPr>
              <a:defRPr/>
            </a:pPr>
            <a:r>
              <a:rPr lang="fr-FR" smtClean="0"/>
              <a:t>9/12/2017</a:t>
            </a:r>
            <a:endParaRPr lang="nl-BE"/>
          </a:p>
        </p:txBody>
      </p:sp>
      <p:sp>
        <p:nvSpPr>
          <p:cNvPr id="6" name="Slide Number Placeholder 5"/>
          <p:cNvSpPr>
            <a:spLocks noGrp="1"/>
          </p:cNvSpPr>
          <p:nvPr>
            <p:ph type="sldNum" sz="quarter" idx="12"/>
          </p:nvPr>
        </p:nvSpPr>
        <p:spPr/>
        <p:txBody>
          <a:bodyPr/>
          <a:lstStyle/>
          <a:p>
            <a:fld id="{DFCC4FAF-83FC-4633-8F61-4C4FE5B7FBDD}" type="slidenum">
              <a:rPr lang="nl-BE" altLang="nl-BE" smtClean="0"/>
              <a:pPr/>
              <a:t>8</a:t>
            </a:fld>
            <a:endParaRPr lang="nl-BE" altLang="nl-BE"/>
          </a:p>
        </p:txBody>
      </p:sp>
    </p:spTree>
    <p:extLst>
      <p:ext uri="{BB962C8B-B14F-4D97-AF65-F5344CB8AC3E}">
        <p14:creationId xmlns:p14="http://schemas.microsoft.com/office/powerpoint/2010/main" val="1341617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van actieplan</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1271688"/>
            <a:ext cx="9144000" cy="4528291"/>
          </a:xfrm>
          <a:prstGeom prst="rect">
            <a:avLst/>
          </a:prstGeom>
        </p:spPr>
      </p:pic>
      <p:cxnSp>
        <p:nvCxnSpPr>
          <p:cNvPr id="9" name="Straight Arrow Connector 8"/>
          <p:cNvCxnSpPr/>
          <p:nvPr/>
        </p:nvCxnSpPr>
        <p:spPr>
          <a:xfrm flipH="1">
            <a:off x="4002191" y="2492897"/>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15646" y="6021288"/>
            <a:ext cx="3544560" cy="400110"/>
          </a:xfrm>
          <a:prstGeom prst="rect">
            <a:avLst/>
          </a:prstGeom>
          <a:noFill/>
        </p:spPr>
        <p:txBody>
          <a:bodyPr wrap="none" rtlCol="0">
            <a:spAutoFit/>
          </a:bodyPr>
          <a:lstStyle/>
          <a:p>
            <a:r>
              <a:rPr lang="fr-BE" sz="2000" dirty="0">
                <a:solidFill>
                  <a:srgbClr val="525252"/>
                </a:solidFill>
                <a:hlinkClick r:id="rId3"/>
              </a:rPr>
              <a:t>https://privacycommission.be/</a:t>
            </a:r>
            <a:endParaRPr lang="fr-BE" sz="2000" dirty="0">
              <a:solidFill>
                <a:srgbClr val="525252"/>
              </a:solidFill>
            </a:endParaRPr>
          </a:p>
        </p:txBody>
      </p:sp>
      <p:sp>
        <p:nvSpPr>
          <p:cNvPr id="7" name="Date Placeholder 6"/>
          <p:cNvSpPr>
            <a:spLocks noGrp="1"/>
          </p:cNvSpPr>
          <p:nvPr>
            <p:ph type="dt" sz="half" idx="10"/>
          </p:nvPr>
        </p:nvSpPr>
        <p:spPr/>
        <p:txBody>
          <a:bodyPr/>
          <a:lstStyle/>
          <a:p>
            <a:pPr>
              <a:defRPr/>
            </a:pPr>
            <a:r>
              <a:rPr lang="fr-FR" smtClean="0"/>
              <a:t>9/12/2017</a:t>
            </a:r>
            <a:endParaRPr lang="nl-BE"/>
          </a:p>
        </p:txBody>
      </p:sp>
      <p:sp>
        <p:nvSpPr>
          <p:cNvPr id="8" name="Slide Number Placeholder 7"/>
          <p:cNvSpPr>
            <a:spLocks noGrp="1"/>
          </p:cNvSpPr>
          <p:nvPr>
            <p:ph type="sldNum" sz="quarter" idx="12"/>
          </p:nvPr>
        </p:nvSpPr>
        <p:spPr/>
        <p:txBody>
          <a:bodyPr/>
          <a:lstStyle/>
          <a:p>
            <a:fld id="{DFCC4FAF-83FC-4633-8F61-4C4FE5B7FBDD}" type="slidenum">
              <a:rPr lang="nl-BE" altLang="nl-BE" smtClean="0"/>
              <a:pPr/>
              <a:t>9</a:t>
            </a:fld>
            <a:endParaRPr lang="nl-BE" altLang="nl-BE"/>
          </a:p>
        </p:txBody>
      </p:sp>
    </p:spTree>
    <p:extLst>
      <p:ext uri="{BB962C8B-B14F-4D97-AF65-F5344CB8AC3E}">
        <p14:creationId xmlns:p14="http://schemas.microsoft.com/office/powerpoint/2010/main" val="142578244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esjabloon_Domus_Medica">
  <a:themeElements>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fontScheme name="wvvh20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werpoint Domus Medica 16-9 2017" id="{5C2E0BE9-ED5A-41A8-8639-76947F787CEB}" vid="{5FFDF7D6-4B9E-4637-8465-8C412EC85ABA}"/>
    </a:ext>
  </a:extLst>
</a:theme>
</file>

<file path=ppt/theme/theme2.xml><?xml version="1.0" encoding="utf-8"?>
<a:theme xmlns:a="http://schemas.openxmlformats.org/drawingml/2006/main" name="Volgendepagin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Domus Medica 16-9 2017" id="{5C2E0BE9-ED5A-41A8-8639-76947F787CEB}" vid="{57896CBC-C6DF-4A7C-B150-CDBECB6DE3AE}"/>
    </a:ext>
  </a:ext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Domus Medica 16-9 2017</Template>
  <TotalTime>138</TotalTime>
  <Words>2760</Words>
  <Application>Microsoft Office PowerPoint</Application>
  <PresentationFormat>Aangepast</PresentationFormat>
  <Paragraphs>295</Paragraphs>
  <Slides>38</Slides>
  <Notes>3</Notes>
  <HiddenSlides>0</HiddenSlides>
  <MMClips>0</MMClips>
  <ScaleCrop>false</ScaleCrop>
  <HeadingPairs>
    <vt:vector size="4" baseType="variant">
      <vt:variant>
        <vt:lpstr>Thema</vt:lpstr>
      </vt:variant>
      <vt:variant>
        <vt:i4>2</vt:i4>
      </vt:variant>
      <vt:variant>
        <vt:lpstr>Diatitels</vt:lpstr>
      </vt:variant>
      <vt:variant>
        <vt:i4>38</vt:i4>
      </vt:variant>
    </vt:vector>
  </HeadingPairs>
  <TitlesOfParts>
    <vt:vector size="40" baseType="lpstr">
      <vt:lpstr>Presentatiesjabloon_Domus_Medica</vt:lpstr>
      <vt:lpstr>Volgendepaginas</vt:lpstr>
      <vt:lpstr>Kringvergadering 2017</vt:lpstr>
      <vt:lpstr>AVG of GDPR</vt:lpstr>
      <vt:lpstr>Neem dit ernstig !</vt:lpstr>
      <vt:lpstr>Overzicht AVG of GDPR</vt:lpstr>
      <vt:lpstr>Bevestiging geldende beginselen </vt:lpstr>
      <vt:lpstr>Verwerking van gezondheidsgegevens</vt:lpstr>
      <vt:lpstr>Aantal nieuwigheden</vt:lpstr>
      <vt:lpstr>Geen “one-size-fits-all” benadering</vt:lpstr>
      <vt:lpstr>Voorstel van actieplan</vt:lpstr>
      <vt:lpstr>PowerPoint-presentatie</vt:lpstr>
      <vt:lpstr>Roadmap &amp; templates sociale sector</vt:lpstr>
      <vt:lpstr>Meer gedetailleerde presentatie</vt:lpstr>
      <vt:lpstr>1. Bewustmaking</vt:lpstr>
      <vt:lpstr>2. Register van verwerkingsactiviteiten</vt:lpstr>
      <vt:lpstr>3. Wettelijke grondslag voor verwerking</vt:lpstr>
      <vt:lpstr>PowerPoint-presentatie</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Concreet voor huisartsen</vt:lpstr>
      <vt:lpstr>Toepassing op meegedeelde cases</vt:lpstr>
      <vt:lpstr>Toepassing op meegedeelde cases</vt:lpstr>
      <vt:lpstr>Toepassing op meegedeelde cases</vt:lpstr>
      <vt:lpstr>Toepassing op meegedeelde cases</vt:lpstr>
      <vt:lpstr>Toepassing op meegedeelde cases</vt:lpstr>
      <vt:lpstr>Bedankt !  Vragen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Kringvergadering 2017</dc:title>
  <dc:creator>Gert Merckx</dc:creator>
  <cp:lastModifiedBy>FRRO-XP</cp:lastModifiedBy>
  <cp:revision>21</cp:revision>
  <dcterms:created xsi:type="dcterms:W3CDTF">2017-11-14T13:31:32Z</dcterms:created>
  <dcterms:modified xsi:type="dcterms:W3CDTF">2017-12-11T07:36:56Z</dcterms:modified>
</cp:coreProperties>
</file>