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1"/>
  </p:sldMasterIdLst>
  <p:notesMasterIdLst>
    <p:notesMasterId r:id="rId64"/>
  </p:notesMasterIdLst>
  <p:sldIdLst>
    <p:sldId id="348" r:id="rId2"/>
    <p:sldId id="442" r:id="rId3"/>
    <p:sldId id="386" r:id="rId4"/>
    <p:sldId id="355" r:id="rId5"/>
    <p:sldId id="387" r:id="rId6"/>
    <p:sldId id="398" r:id="rId7"/>
    <p:sldId id="409" r:id="rId8"/>
    <p:sldId id="388" r:id="rId9"/>
    <p:sldId id="365"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5" r:id="rId25"/>
    <p:sldId id="426" r:id="rId26"/>
    <p:sldId id="435" r:id="rId27"/>
    <p:sldId id="436" r:id="rId28"/>
    <p:sldId id="437" r:id="rId29"/>
    <p:sldId id="438" r:id="rId30"/>
    <p:sldId id="439" r:id="rId31"/>
    <p:sldId id="440" r:id="rId32"/>
    <p:sldId id="441" r:id="rId33"/>
    <p:sldId id="424" r:id="rId34"/>
    <p:sldId id="406" r:id="rId35"/>
    <p:sldId id="404" r:id="rId36"/>
    <p:sldId id="403" r:id="rId37"/>
    <p:sldId id="407" r:id="rId38"/>
    <p:sldId id="405" r:id="rId39"/>
    <p:sldId id="371" r:id="rId40"/>
    <p:sldId id="400" r:id="rId41"/>
    <p:sldId id="395" r:id="rId42"/>
    <p:sldId id="397" r:id="rId43"/>
    <p:sldId id="372" r:id="rId44"/>
    <p:sldId id="373" r:id="rId45"/>
    <p:sldId id="377" r:id="rId46"/>
    <p:sldId id="401" r:id="rId47"/>
    <p:sldId id="378" r:id="rId48"/>
    <p:sldId id="391" r:id="rId49"/>
    <p:sldId id="390" r:id="rId50"/>
    <p:sldId id="374" r:id="rId51"/>
    <p:sldId id="375" r:id="rId52"/>
    <p:sldId id="389" r:id="rId53"/>
    <p:sldId id="376" r:id="rId54"/>
    <p:sldId id="381" r:id="rId55"/>
    <p:sldId id="392" r:id="rId56"/>
    <p:sldId id="380" r:id="rId57"/>
    <p:sldId id="396" r:id="rId58"/>
    <p:sldId id="382" r:id="rId59"/>
    <p:sldId id="384" r:id="rId60"/>
    <p:sldId id="383" r:id="rId61"/>
    <p:sldId id="393" r:id="rId62"/>
    <p:sldId id="394" r:id="rId6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000000"/>
    <a:srgbClr val="77C9F2"/>
    <a:srgbClr val="90C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661" autoAdjust="0"/>
  </p:normalViewPr>
  <p:slideViewPr>
    <p:cSldViewPr>
      <p:cViewPr varScale="1">
        <p:scale>
          <a:sx n="75" d="100"/>
          <a:sy n="75" d="100"/>
        </p:scale>
        <p:origin x="-1098" y="-102"/>
      </p:cViewPr>
      <p:guideLst>
        <p:guide orient="horz" pos="2160"/>
        <p:guide pos="2880"/>
      </p:guideLst>
    </p:cSldViewPr>
  </p:slideViewPr>
  <p:outlineViewPr>
    <p:cViewPr>
      <p:scale>
        <a:sx n="33" d="100"/>
        <a:sy n="33" d="100"/>
      </p:scale>
      <p:origin x="0" y="8134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20CDFC-4227-4C65-BFFE-606B768D4FEF}" type="datetimeFigureOut">
              <a:rPr lang="fr-BE" smtClean="0"/>
              <a:t>19/11/2017</a:t>
            </a:fld>
            <a:endParaRPr lang="fr-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DF498-6B22-4C23-B9DE-FBD91F7FCCAE}" type="slidenum">
              <a:rPr lang="fr-BE" smtClean="0"/>
              <a:t>‹nr.›</a:t>
            </a:fld>
            <a:endParaRPr lang="fr-BE"/>
          </a:p>
        </p:txBody>
      </p:sp>
    </p:spTree>
    <p:extLst>
      <p:ext uri="{BB962C8B-B14F-4D97-AF65-F5344CB8AC3E}">
        <p14:creationId xmlns:p14="http://schemas.microsoft.com/office/powerpoint/2010/main" val="303039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1</a:t>
            </a:fld>
            <a:endParaRPr lang="nl-BE" altLang="en-US" dirty="0" smtClean="0">
              <a:latin typeface="Calibri" pitchFamily="34" charset="0"/>
            </a:endParaRPr>
          </a:p>
        </p:txBody>
      </p:sp>
    </p:spTree>
    <p:extLst>
      <p:ext uri="{BB962C8B-B14F-4D97-AF65-F5344CB8AC3E}">
        <p14:creationId xmlns:p14="http://schemas.microsoft.com/office/powerpoint/2010/main" val="100548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917575" y="744538"/>
            <a:ext cx="4962525" cy="3722687"/>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nl-BE" smtClean="0">
              <a:latin typeface="Arial" panose="020B0604020202020204" pitchFamily="34" charset="0"/>
              <a:cs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4E068A-191E-490C-867D-79E2651627DB}" type="slidenum">
              <a:rPr lang="nl-BE" altLang="nl-BE" smtClean="0"/>
              <a:pPr/>
              <a:t>9</a:t>
            </a:fld>
            <a:endParaRPr lang="nl-BE" altLang="nl-BE" smtClean="0"/>
          </a:p>
        </p:txBody>
      </p:sp>
    </p:spTree>
    <p:extLst>
      <p:ext uri="{BB962C8B-B14F-4D97-AF65-F5344CB8AC3E}">
        <p14:creationId xmlns:p14="http://schemas.microsoft.com/office/powerpoint/2010/main" val="92634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CFFA2C57-6F2A-4A75-B143-BC40857E40EC}" type="slidenum">
              <a:rPr lang="en-US" altLang="en-US" smtClean="0">
                <a:latin typeface="Calibri" pitchFamily="34" charset="0"/>
              </a:rPr>
              <a:pPr fontAlgn="base">
                <a:spcBef>
                  <a:spcPct val="0"/>
                </a:spcBef>
                <a:spcAft>
                  <a:spcPct val="0"/>
                </a:spcAft>
                <a:defRPr/>
              </a:pPr>
              <a:t>62</a:t>
            </a:fld>
            <a:endParaRPr lang="nl-BE" altLang="en-US" dirty="0" smtClean="0">
              <a:latin typeface="Calibri" pitchFamily="34" charset="0"/>
            </a:endParaRPr>
          </a:p>
        </p:txBody>
      </p:sp>
    </p:spTree>
    <p:extLst>
      <p:ext uri="{BB962C8B-B14F-4D97-AF65-F5344CB8AC3E}">
        <p14:creationId xmlns:p14="http://schemas.microsoft.com/office/powerpoint/2010/main" val="4259427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9551"/>
          <a:stretch/>
        </p:blipFill>
        <p:spPr>
          <a:xfrm>
            <a:off x="0" y="1340768"/>
            <a:ext cx="9144000" cy="5517232"/>
          </a:xfrm>
          <a:prstGeom prst="rect">
            <a:avLst/>
          </a:prstGeom>
        </p:spPr>
      </p:pic>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fr-B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userDrawn="1"/>
        </p:nvPicPr>
        <p:blipFill>
          <a:blip r:embed="rId3"/>
          <a:stretch>
            <a:fillRect/>
          </a:stretch>
        </p:blipFill>
        <p:spPr>
          <a:xfrm>
            <a:off x="298044" y="188640"/>
            <a:ext cx="2147112" cy="866378"/>
          </a:xfrm>
          <a:prstGeom prst="rect">
            <a:avLst/>
          </a:prstGeom>
        </p:spPr>
      </p:pic>
      <p:pic>
        <p:nvPicPr>
          <p:cNvPr id="8" name="Picture 7"/>
          <p:cNvPicPr>
            <a:picLocks noChangeAspect="1"/>
          </p:cNvPicPr>
          <p:nvPr userDrawn="1"/>
        </p:nvPicPr>
        <p:blipFill rotWithShape="1">
          <a:blip r:embed="rId4"/>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4046880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64096"/>
          </a:xfrm>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06406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BE" dirty="0"/>
          </a:p>
        </p:txBody>
      </p:sp>
      <p:sp>
        <p:nvSpPr>
          <p:cNvPr id="5" name="Date Placeholder 4"/>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5230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5">
            <a:extLst>
              <a:ext uri="{28A0092B-C50C-407E-A947-70E740481C1C}">
                <a14:useLocalDpi xmlns:a14="http://schemas.microsoft.com/office/drawing/2010/main" val="0"/>
              </a:ext>
            </a:extLst>
          </a:blip>
          <a:srcRect t="20601"/>
          <a:stretch/>
        </p:blipFill>
        <p:spPr>
          <a:xfrm>
            <a:off x="0" y="980728"/>
            <a:ext cx="9144000" cy="5877272"/>
          </a:xfrm>
          <a:prstGeom prst="rect">
            <a:avLst/>
          </a:prstGeom>
        </p:spPr>
      </p:pic>
      <p:sp>
        <p:nvSpPr>
          <p:cNvPr id="2" name="Title Placeholder 1"/>
          <p:cNvSpPr>
            <a:spLocks noGrp="1"/>
          </p:cNvSpPr>
          <p:nvPr>
            <p:ph type="title"/>
          </p:nvPr>
        </p:nvSpPr>
        <p:spPr>
          <a:xfrm>
            <a:off x="457200" y="332656"/>
            <a:ext cx="8229600" cy="864096"/>
          </a:xfrm>
          <a:prstGeom prst="rect">
            <a:avLst/>
          </a:prstGeom>
        </p:spPr>
        <p:txBody>
          <a:bodyPr vert="horz" lIns="91440" tIns="45720" rIns="91440" bIns="45720" rtlCol="0" anchor="ctr">
            <a:normAutofit/>
          </a:bodyPr>
          <a:lstStyle/>
          <a:p>
            <a:r>
              <a:rPr lang="en-US" dirty="0" smtClean="0"/>
              <a:t>Click to edit Master title style</a:t>
            </a:r>
            <a:endParaRPr lang="fr-BE" dirty="0"/>
          </a:p>
        </p:txBody>
      </p:sp>
      <p:sp>
        <p:nvSpPr>
          <p:cNvPr id="3" name="Text Placeholder 2"/>
          <p:cNvSpPr>
            <a:spLocks noGrp="1"/>
          </p:cNvSpPr>
          <p:nvPr>
            <p:ph type="body" idx="1"/>
          </p:nvPr>
        </p:nvSpPr>
        <p:spPr>
          <a:xfrm>
            <a:off x="457200" y="1143314"/>
            <a:ext cx="8229600" cy="51660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level&gt;	</a:t>
            </a:r>
            <a:endParaRPr lang="fr-BE" dirty="0"/>
          </a:p>
        </p:txBody>
      </p:sp>
      <p:sp>
        <p:nvSpPr>
          <p:cNvPr id="4" name="Date Placeholder 3"/>
          <p:cNvSpPr>
            <a:spLocks noGrp="1"/>
          </p:cNvSpPr>
          <p:nvPr>
            <p:ph type="dt" sz="half" idx="2"/>
          </p:nvPr>
        </p:nvSpPr>
        <p:spPr>
          <a:xfrm>
            <a:off x="45720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BE" smtClean="0">
                <a:solidFill>
                  <a:prstClr val="black">
                    <a:tint val="75000"/>
                  </a:prstClr>
                </a:solidFill>
              </a:rPr>
              <a:t>20/11/2017</a:t>
            </a:r>
            <a:endParaRPr lang="fr-BE" dirty="0">
              <a:solidFill>
                <a:prstClr val="black">
                  <a:tint val="75000"/>
                </a:prstClr>
              </a:solidFill>
            </a:endParaRPr>
          </a:p>
        </p:txBody>
      </p:sp>
      <p:sp>
        <p:nvSpPr>
          <p:cNvPr id="6" name="Slide Number Placeholder 5"/>
          <p:cNvSpPr>
            <a:spLocks noGrp="1"/>
          </p:cNvSpPr>
          <p:nvPr>
            <p:ph type="sldNum" sz="quarter" idx="4"/>
          </p:nvPr>
        </p:nvSpPr>
        <p:spPr>
          <a:xfrm>
            <a:off x="3518520" y="6453336"/>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‹nr.›</a:t>
            </a:fld>
            <a:r>
              <a:rPr kumimoji="0" lang="fr-BE" sz="1200" b="0" i="0" u="none" strike="noStrike" kern="1200" cap="none" spc="0" normalizeH="0" baseline="0" noProof="0" dirty="0" smtClean="0">
                <a:ln>
                  <a:noFill/>
                </a:ln>
                <a:solidFill>
                  <a:prstClr val="black">
                    <a:tint val="75000"/>
                  </a:prstClr>
                </a:solidFill>
                <a:effectLst/>
                <a:uLnTx/>
                <a:uFillTx/>
                <a:latin typeface="Calibri"/>
                <a:ea typeface="+mn-ea"/>
                <a:cs typeface="+mn-cs"/>
              </a:rPr>
              <a:t> -</a:t>
            </a:r>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userDrawn="1"/>
        </p:nvPicPr>
        <p:blipFill>
          <a:blip r:embed="rId6"/>
          <a:stretch>
            <a:fillRect/>
          </a:stretch>
        </p:blipFill>
        <p:spPr>
          <a:xfrm>
            <a:off x="107504" y="104588"/>
            <a:ext cx="1043881" cy="418030"/>
          </a:xfrm>
          <a:prstGeom prst="rect">
            <a:avLst/>
          </a:prstGeom>
        </p:spPr>
      </p:pic>
      <p:pic>
        <p:nvPicPr>
          <p:cNvPr id="7" name="Picture 6"/>
          <p:cNvPicPr>
            <a:picLocks noChangeAspect="1"/>
          </p:cNvPicPr>
          <p:nvPr userDrawn="1"/>
        </p:nvPicPr>
        <p:blipFill>
          <a:blip r:embed="rId7"/>
          <a:stretch>
            <a:fillRect/>
          </a:stretch>
        </p:blipFill>
        <p:spPr>
          <a:xfrm>
            <a:off x="7524328" y="22965"/>
            <a:ext cx="1475360" cy="548688"/>
          </a:xfrm>
          <a:prstGeom prst="rect">
            <a:avLst/>
          </a:prstGeom>
        </p:spPr>
      </p:pic>
    </p:spTree>
    <p:extLst>
      <p:ext uri="{BB962C8B-B14F-4D97-AF65-F5344CB8AC3E}">
        <p14:creationId xmlns:p14="http://schemas.microsoft.com/office/powerpoint/2010/main" val="30171460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10" r:id="rId3"/>
  </p:sldLayoutIdLst>
  <p:timing>
    <p:tnLst>
      <p:par>
        <p:cTn id="1" dur="indefinite" restart="never" nodeType="tmRoot"/>
      </p:par>
    </p:tnLst>
  </p:timing>
  <p:hf hdr="0" ftr="0"/>
  <p:txStyles>
    <p:titleStyle>
      <a:lvl1pPr algn="ctr" defTabSz="914400" rtl="0" eaLnBrk="1" latinLnBrk="0" hangingPunct="1">
        <a:spcBef>
          <a:spcPct val="0"/>
        </a:spcBef>
        <a:buNone/>
        <a:defRPr sz="3600"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dekamer.be/FLWB/PDF/54/2648/54K264800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rivacycommission.b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ksz-bcss.fgov.be/nl/veiligheid-en-privacy/general-data-protection-regulati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frankrobben.be/wp-content/uploads/2016/08/20160610nl.pptx"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nl-BE" sz="4400" noProof="0" dirty="0" smtClean="0"/>
              <a:t>GDPR: spoedcursus</a:t>
            </a:r>
            <a:endParaRPr lang="nl-BE" sz="4400" noProof="0" dirty="0"/>
          </a:p>
        </p:txBody>
      </p:sp>
      <p:grpSp>
        <p:nvGrpSpPr>
          <p:cNvPr id="9" name="Group 11"/>
          <p:cNvGrpSpPr>
            <a:grpSpLocks/>
          </p:cNvGrpSpPr>
          <p:nvPr/>
        </p:nvGrpSpPr>
        <p:grpSpPr bwMode="auto">
          <a:xfrm>
            <a:off x="4279900" y="3429000"/>
            <a:ext cx="4285521" cy="2800350"/>
            <a:chOff x="4406900" y="2676525"/>
            <a:chExt cx="4285521"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804633"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frank.robben@mail.fgov.be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https://www.ksz.fgov.be</a:t>
              </a:r>
            </a:p>
            <a:p>
              <a:pPr>
                <a:defRPr/>
              </a:pPr>
              <a:r>
                <a:rPr lang="fr-BE" altLang="en-US" sz="1600" dirty="0" smtClean="0">
                  <a:cs typeface="Arial" pitchFamily="34" charset="0"/>
                  <a:sym typeface="Arial" pitchFamily="34" charset="0"/>
                </a:rPr>
                <a:t>https://www.frankrobben.be</a:t>
              </a:r>
              <a:endParaRPr lang="fr-BE" altLang="en-US" sz="1600" dirty="0" smtClean="0">
                <a:cs typeface="Arial" pitchFamily="34" charset="0"/>
              </a:endParaRPr>
            </a:p>
          </p:txBody>
        </p:sp>
      </p:grpSp>
      <p:pic>
        <p:nvPicPr>
          <p:cNvPr id="13" name="Picture 12"/>
          <p:cNvPicPr>
            <a:picLocks noChangeAspect="1"/>
          </p:cNvPicPr>
          <p:nvPr/>
        </p:nvPicPr>
        <p:blipFill>
          <a:blip r:embed="rId5"/>
          <a:stretch>
            <a:fillRect/>
          </a:stretch>
        </p:blipFill>
        <p:spPr>
          <a:xfrm>
            <a:off x="298044" y="188640"/>
            <a:ext cx="2147112" cy="866378"/>
          </a:xfrm>
          <a:prstGeom prst="rect">
            <a:avLst/>
          </a:prstGeom>
        </p:spPr>
      </p:pic>
      <p:pic>
        <p:nvPicPr>
          <p:cNvPr id="14" name="Picture 13"/>
          <p:cNvPicPr>
            <a:picLocks noChangeAspect="1"/>
          </p:cNvPicPr>
          <p:nvPr/>
        </p:nvPicPr>
        <p:blipFill rotWithShape="1">
          <a:blip r:embed="rId6"/>
          <a:srcRect r="83072" b="90946"/>
          <a:stretch/>
        </p:blipFill>
        <p:spPr>
          <a:xfrm>
            <a:off x="6353828" y="90554"/>
            <a:ext cx="2757654" cy="1106198"/>
          </a:xfrm>
          <a:prstGeom prst="rect">
            <a:avLst/>
          </a:prstGeom>
        </p:spPr>
      </p:pic>
    </p:spTree>
    <p:extLst>
      <p:ext uri="{BB962C8B-B14F-4D97-AF65-F5344CB8AC3E}">
        <p14:creationId xmlns:p14="http://schemas.microsoft.com/office/powerpoint/2010/main" val="2727825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BE" noProof="0" smtClean="0"/>
              <a:t>Risico-analyse als basis</a:t>
            </a:r>
            <a:endParaRPr lang="nl-BE" noProof="0"/>
          </a:p>
        </p:txBody>
      </p:sp>
      <p:sp>
        <p:nvSpPr>
          <p:cNvPr id="16387" name="Rectangle 3"/>
          <p:cNvSpPr>
            <a:spLocks noGrp="1" noChangeArrowheads="1"/>
          </p:cNvSpPr>
          <p:nvPr>
            <p:ph idx="1"/>
          </p:nvPr>
        </p:nvSpPr>
        <p:spPr/>
        <p:txBody>
          <a:bodyPr>
            <a:normAutofit/>
          </a:bodyPr>
          <a:lstStyle/>
          <a:p>
            <a:r>
              <a:rPr lang="nl-BE" altLang="en-US" noProof="0" smtClean="0">
                <a:sym typeface="Arial" charset="0"/>
              </a:rPr>
              <a:t>nieuwe benadering gebaseerd op het risico: de verwerkingsverantwoordelijke moet voortaan op een objectieve wijze de waarschijnlijkheid en de ernst inschatten van de risico's voor de rechten en vrijheden van personen wanneer hij een verwerking uitvoert (rode draad doorheen de hele verordening)</a:t>
            </a:r>
          </a:p>
          <a:p>
            <a:r>
              <a:rPr lang="nl-BE" altLang="en-US" noProof="0" smtClean="0">
                <a:sym typeface="Arial" charset="0"/>
              </a:rPr>
              <a:t>sommige verplichtingen zijn altijd van toepassing, ongeacht het risico; bij de tenuitvoerlegging ervan kan wel rekening worden gehouden met het risico</a:t>
            </a:r>
          </a:p>
          <a:p>
            <a:r>
              <a:rPr lang="nl-BE" altLang="en-US" noProof="0" smtClean="0">
                <a:sym typeface="Arial" charset="0"/>
              </a:rPr>
              <a:t>sommige verplichtingen </a:t>
            </a:r>
            <a:r>
              <a:rPr lang="nl-BE" altLang="en-US" noProof="0" smtClean="0">
                <a:sym typeface="Arial" charset="0"/>
              </a:rPr>
              <a:t>zijn niet van toepassing als h</a:t>
            </a:r>
            <a:r>
              <a:rPr lang="nl-BE" altLang="en-US" noProof="0" smtClean="0">
                <a:sym typeface="Arial" charset="0"/>
              </a:rPr>
              <a:t>et risico niet hoo</a:t>
            </a:r>
            <a:r>
              <a:rPr lang="nl-BE" altLang="en-US" noProof="0" smtClean="0">
                <a:sym typeface="Arial" charset="0"/>
              </a:rPr>
              <a:t>g is</a:t>
            </a:r>
          </a:p>
          <a:p>
            <a:r>
              <a:rPr lang="nl-BE" altLang="en-US" noProof="0" smtClean="0">
                <a:sym typeface="Arial" charset="0"/>
              </a:rPr>
              <a:t>sommige verplichtingen zijn enkel van toepassing indien het risico wel hoog is</a:t>
            </a:r>
          </a:p>
          <a:p>
            <a:endParaRPr lang="nl-BE" altLang="en-US" noProof="0" smtClean="0">
              <a:sym typeface="Arial" charset="0"/>
            </a:endParaRPr>
          </a:p>
          <a:p>
            <a:pPr lvl="1"/>
            <a:endParaRPr lang="nl-BE" altLang="en-US" noProof="0" smtClean="0">
              <a:sym typeface="Arial" charset="0"/>
            </a:endParaRPr>
          </a:p>
        </p:txBody>
      </p:sp>
      <p:sp>
        <p:nvSpPr>
          <p:cNvPr id="5" name="Tijdelijke aanduiding voor datum 4"/>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783574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Verantwoordelijkheid</a:t>
            </a:r>
            <a:endParaRPr lang="nl-BE" noProof="0"/>
          </a:p>
        </p:txBody>
      </p:sp>
      <p:sp>
        <p:nvSpPr>
          <p:cNvPr id="3" name="Content Placeholder 2"/>
          <p:cNvSpPr>
            <a:spLocks noGrp="1"/>
          </p:cNvSpPr>
          <p:nvPr>
            <p:ph idx="1"/>
          </p:nvPr>
        </p:nvSpPr>
        <p:spPr/>
        <p:txBody>
          <a:bodyPr/>
          <a:lstStyle/>
          <a:p>
            <a:r>
              <a:rPr lang="nl-BE" altLang="en-US" noProof="0" smtClean="0">
                <a:sym typeface="Arial" charset="0"/>
              </a:rPr>
              <a:t>de verwerkingsverantwoordelijke heeft de verplichting om</a:t>
            </a:r>
          </a:p>
          <a:p>
            <a:pPr lvl="1"/>
            <a:r>
              <a:rPr lang="nl-BE" noProof="0" smtClean="0"/>
              <a:t>rekening houdend met de aard, de omvang, de context en het doel van de verwerking</a:t>
            </a:r>
          </a:p>
          <a:p>
            <a:pPr lvl="1"/>
            <a:r>
              <a:rPr lang="nl-BE" noProof="0" smtClean="0"/>
              <a:t>alsook met de qua waarschijnlijkheid en ernst uiteenlopende risico's voor de rechten en vrijheden van natuurlijke personen</a:t>
            </a:r>
          </a:p>
          <a:p>
            <a:pPr lvl="1"/>
            <a:r>
              <a:rPr lang="nl-BE" noProof="0" smtClean="0"/>
              <a:t>passende technische en organisatorische maatregelen te treffen</a:t>
            </a:r>
          </a:p>
          <a:p>
            <a:pPr lvl="1"/>
            <a:r>
              <a:rPr lang="nl-BE" noProof="0" smtClean="0"/>
              <a:t>om te waarborgen en te kunnen aantonen dat de verwerking wordt uitgevoerd in overeenstemming met de AVG </a:t>
            </a:r>
          </a:p>
          <a:p>
            <a:endParaRPr lang="nl-BE" noProof="0"/>
          </a:p>
        </p:txBody>
      </p:sp>
      <p:sp>
        <p:nvSpPr>
          <p:cNvPr id="5" name="Tijdelijke aanduiding voor datum 4"/>
          <p:cNvSpPr>
            <a:spLocks noGrp="1"/>
          </p:cNvSpPr>
          <p:nvPr>
            <p:ph type="dt" sz="half" idx="10"/>
          </p:nvPr>
        </p:nvSpPr>
        <p:spPr/>
        <p:txBody>
          <a:bodyPr/>
          <a:lstStyle/>
          <a:p>
            <a:r>
              <a:rPr lang="nl-BE" smtClean="0"/>
              <a:t>20/11/2017</a:t>
            </a:r>
            <a:endParaRPr lang="en-GB"/>
          </a:p>
        </p:txBody>
      </p:sp>
      <p:sp>
        <p:nvSpPr>
          <p:cNvPr id="4" name="Slide Number Placeholder 3"/>
          <p:cNvSpPr>
            <a:spLocks noGrp="1"/>
          </p:cNvSpPr>
          <p:nvPr>
            <p:ph type="sldNum" sz="quarter" idx="12"/>
          </p:nvPr>
        </p:nvSpPr>
        <p:spPr/>
        <p:txBody>
          <a:bodyPr/>
          <a:lstStyle/>
          <a:p>
            <a:fld id="{84AEDDD6-2727-439E-A96F-E9FD4CA77376}" type="slidenum">
              <a:rPr lang="en-GB" smtClean="0"/>
              <a:pPr/>
              <a:t>11</a:t>
            </a:fld>
            <a:endParaRPr lang="en-GB" dirty="0"/>
          </a:p>
        </p:txBody>
      </p:sp>
    </p:spTree>
    <p:extLst>
      <p:ext uri="{BB962C8B-B14F-4D97-AF65-F5344CB8AC3E}">
        <p14:creationId xmlns:p14="http://schemas.microsoft.com/office/powerpoint/2010/main" val="3100074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nl-BE" noProof="0" smtClean="0"/>
              <a:t>Privacy by design</a:t>
            </a:r>
            <a:endParaRPr lang="nl-BE" altLang="en-US" noProof="0" smtClean="0">
              <a:sym typeface="Arial" charset="0"/>
            </a:endParaRPr>
          </a:p>
        </p:txBody>
      </p:sp>
      <p:sp>
        <p:nvSpPr>
          <p:cNvPr id="34819" name="Rectangle 3"/>
          <p:cNvSpPr>
            <a:spLocks noGrp="1" noChangeArrowheads="1"/>
          </p:cNvSpPr>
          <p:nvPr>
            <p:ph idx="1"/>
          </p:nvPr>
        </p:nvSpPr>
        <p:spPr/>
        <p:txBody>
          <a:bodyPr>
            <a:normAutofit/>
          </a:bodyPr>
          <a:lstStyle/>
          <a:p>
            <a:r>
              <a:rPr lang="nl-BE" noProof="0" smtClean="0"/>
              <a:t>zowel bij de bepaling van de verwerkingsmiddelen als bij de verwerking zelf</a:t>
            </a:r>
          </a:p>
          <a:p>
            <a:endParaRPr lang="nl-BE" noProof="0" smtClean="0"/>
          </a:p>
          <a:p>
            <a:r>
              <a:rPr lang="nl-BE" noProof="0" smtClean="0"/>
              <a:t>passende technische en organisatorische maatregelen nemen met als doel</a:t>
            </a:r>
          </a:p>
          <a:p>
            <a:endParaRPr lang="nl-BE" noProof="0"/>
          </a:p>
          <a:p>
            <a:pPr lvl="1"/>
            <a:r>
              <a:rPr lang="nl-BE" noProof="0" smtClean="0"/>
              <a:t>de beginselen van gegevensbescherming, zoals minimale gegevensverwerking, op een doeltreffende manier uit te voeren</a:t>
            </a:r>
          </a:p>
          <a:p>
            <a:pPr lvl="1"/>
            <a:endParaRPr lang="nl-BE" noProof="0"/>
          </a:p>
          <a:p>
            <a:pPr lvl="1"/>
            <a:r>
              <a:rPr lang="nl-BE" noProof="0" smtClean="0"/>
              <a:t>de nodige waarborgen in de verwerking in te bouwen ter naleving van de voorschriften van de AVG en ter bescherming van de rechten van de betrokkenen</a:t>
            </a:r>
          </a:p>
          <a:p>
            <a:endParaRPr lang="nl-BE" noProof="0" smtClean="0"/>
          </a:p>
        </p:txBody>
      </p:sp>
      <p:sp>
        <p:nvSpPr>
          <p:cNvPr id="2" name="Tijdelijke aanduiding voor datum 1"/>
          <p:cNvSpPr>
            <a:spLocks noGrp="1"/>
          </p:cNvSpPr>
          <p:nvPr>
            <p:ph type="dt" sz="half" idx="10"/>
          </p:nvPr>
        </p:nvSpPr>
        <p:spPr/>
        <p:txBody>
          <a:bodyPr/>
          <a:lstStyle/>
          <a:p>
            <a:r>
              <a:rPr lang="nl-BE" smtClean="0"/>
              <a:t>20/11/2017</a:t>
            </a:r>
            <a:endParaRPr lang="en-GB"/>
          </a:p>
        </p:txBody>
      </p:sp>
      <p:sp>
        <p:nvSpPr>
          <p:cNvPr id="13" name="Tijdelijke aanduiding voor dianummer 1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34844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Privacy by default</a:t>
            </a:r>
            <a:endParaRPr lang="nl-BE" noProof="0"/>
          </a:p>
        </p:txBody>
      </p:sp>
      <p:sp>
        <p:nvSpPr>
          <p:cNvPr id="3" name="Content Placeholder 2"/>
          <p:cNvSpPr>
            <a:spLocks noGrp="1"/>
          </p:cNvSpPr>
          <p:nvPr>
            <p:ph idx="1"/>
          </p:nvPr>
        </p:nvSpPr>
        <p:spPr/>
        <p:txBody>
          <a:bodyPr>
            <a:normAutofit/>
          </a:bodyPr>
          <a:lstStyle/>
          <a:p>
            <a:r>
              <a:rPr lang="nl-BE" noProof="0" smtClean="0"/>
              <a:t>passende technische en organisatorische maatregelen nemen om ervoor te zorgen dat in beginsel alleen persoonsgegevens worden verwerkt die noodzakelijk zijn voor elk specifiek doel van de verwerking</a:t>
            </a:r>
          </a:p>
          <a:p>
            <a:r>
              <a:rPr lang="nl-BE" noProof="0" smtClean="0"/>
              <a:t>d</a:t>
            </a:r>
            <a:r>
              <a:rPr lang="nl-BE" noProof="0" smtClean="0"/>
              <a:t>ie verplichting geldt voor</a:t>
            </a:r>
          </a:p>
          <a:p>
            <a:pPr lvl="1"/>
            <a:r>
              <a:rPr lang="nl-BE" noProof="0" smtClean="0"/>
              <a:t>de hoeveelheid verzamelde persoonsgegevens</a:t>
            </a:r>
          </a:p>
          <a:p>
            <a:pPr lvl="1"/>
            <a:r>
              <a:rPr lang="nl-BE" noProof="0" smtClean="0"/>
              <a:t>de mate waarin zij worden verwerkt</a:t>
            </a:r>
          </a:p>
          <a:p>
            <a:pPr lvl="1"/>
            <a:r>
              <a:rPr lang="nl-BE" noProof="0" smtClean="0"/>
              <a:t>de periode waarin zij worden opgeslagen</a:t>
            </a:r>
          </a:p>
          <a:p>
            <a:pPr lvl="1"/>
            <a:r>
              <a:rPr lang="nl-BE" noProof="0" smtClean="0"/>
              <a:t>de toegankelijkheid ervan</a:t>
            </a:r>
          </a:p>
          <a:p>
            <a:r>
              <a:rPr lang="nl-BE" noProof="0" smtClean="0"/>
              <a:t>deze maatregelen zorgen er met </a:t>
            </a:r>
            <a:r>
              <a:rPr lang="nl-BE" noProof="0" smtClean="0"/>
              <a:t>name </a:t>
            </a:r>
            <a:r>
              <a:rPr lang="nl-BE" noProof="0" smtClean="0"/>
              <a:t>voor dat persoonsgegevens in beginsel niet zonder menselijke tussenkomst voor een onbeperkt aantal personen toegankelijk worden gemaakt</a:t>
            </a:r>
          </a:p>
          <a:p>
            <a:pPr lvl="2"/>
            <a:endParaRPr lang="nl-BE" noProof="0" smtClean="0"/>
          </a:p>
          <a:p>
            <a:endParaRPr lang="nl-BE" noProof="0"/>
          </a:p>
        </p:txBody>
      </p:sp>
      <p:sp>
        <p:nvSpPr>
          <p:cNvPr id="5" name="Tijdelijke aanduiding voor datum 4"/>
          <p:cNvSpPr>
            <a:spLocks noGrp="1"/>
          </p:cNvSpPr>
          <p:nvPr>
            <p:ph type="dt" sz="half" idx="10"/>
          </p:nvPr>
        </p:nvSpPr>
        <p:spPr/>
        <p:txBody>
          <a:bodyPr/>
          <a:lstStyle/>
          <a:p>
            <a:r>
              <a:rPr lang="nl-BE" smtClean="0"/>
              <a:t>20/11/2017</a:t>
            </a:r>
            <a:endParaRPr lang="en-GB"/>
          </a:p>
        </p:txBody>
      </p:sp>
      <p:sp>
        <p:nvSpPr>
          <p:cNvPr id="4" name="Slide Number Placeholder 3"/>
          <p:cNvSpPr>
            <a:spLocks noGrp="1"/>
          </p:cNvSpPr>
          <p:nvPr>
            <p:ph type="sldNum" sz="quarter" idx="12"/>
          </p:nvPr>
        </p:nvSpPr>
        <p:spPr/>
        <p:txBody>
          <a:bodyPr/>
          <a:lstStyle/>
          <a:p>
            <a:fld id="{84AEDDD6-2727-439E-A96F-E9FD4CA77376}" type="slidenum">
              <a:rPr lang="en-GB" smtClean="0"/>
              <a:pPr/>
              <a:t>13</a:t>
            </a:fld>
            <a:endParaRPr lang="en-GB" dirty="0"/>
          </a:p>
        </p:txBody>
      </p:sp>
    </p:spTree>
    <p:extLst>
      <p:ext uri="{BB962C8B-B14F-4D97-AF65-F5344CB8AC3E}">
        <p14:creationId xmlns:p14="http://schemas.microsoft.com/office/powerpoint/2010/main" val="4205867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Voorbeelden van maatregelen</a:t>
            </a:r>
            <a:endParaRPr lang="nl-BE" noProof="0"/>
          </a:p>
        </p:txBody>
      </p:sp>
      <p:sp>
        <p:nvSpPr>
          <p:cNvPr id="3" name="Content Placeholder 2"/>
          <p:cNvSpPr>
            <a:spLocks noGrp="1"/>
          </p:cNvSpPr>
          <p:nvPr>
            <p:ph idx="1"/>
          </p:nvPr>
        </p:nvSpPr>
        <p:spPr/>
        <p:txBody>
          <a:bodyPr>
            <a:normAutofit/>
          </a:bodyPr>
          <a:lstStyle/>
          <a:p>
            <a:r>
              <a:rPr lang="nl-BE" noProof="0" smtClean="0"/>
              <a:t>het minimaliseren van de verwerking van persoonsgegevens</a:t>
            </a:r>
          </a:p>
          <a:p>
            <a:r>
              <a:rPr lang="nl-BE" noProof="0" smtClean="0"/>
              <a:t>het zo spoedig mogelijk pseudonimiseren van persoonsgegevens</a:t>
            </a:r>
          </a:p>
          <a:p>
            <a:r>
              <a:rPr lang="nl-BE" noProof="0" smtClean="0"/>
              <a:t>transparantie met betrekking tot de functies en de verwerking van persoonsgegevens</a:t>
            </a:r>
          </a:p>
          <a:p>
            <a:r>
              <a:rPr lang="nl-BE" noProof="0" smtClean="0"/>
              <a:t>het in staat stellen van de betrokkene om controle uit te oefenen op de informatieverwerking</a:t>
            </a:r>
          </a:p>
          <a:p>
            <a:r>
              <a:rPr lang="nl-BE" noProof="0" smtClean="0"/>
              <a:t>het in staat stellen van de verwerkingsverantwoordelijke om beveiligingskenmerken te creëren en te verbeteren</a:t>
            </a:r>
          </a:p>
          <a:p>
            <a:endParaRPr lang="nl-BE" noProof="0"/>
          </a:p>
        </p:txBody>
      </p:sp>
      <p:sp>
        <p:nvSpPr>
          <p:cNvPr id="5" name="Tijdelijke aanduiding voor datum 4"/>
          <p:cNvSpPr>
            <a:spLocks noGrp="1"/>
          </p:cNvSpPr>
          <p:nvPr>
            <p:ph type="dt" sz="half" idx="10"/>
          </p:nvPr>
        </p:nvSpPr>
        <p:spPr/>
        <p:txBody>
          <a:bodyPr/>
          <a:lstStyle/>
          <a:p>
            <a:r>
              <a:rPr lang="nl-BE" smtClean="0"/>
              <a:t>20/11/2017</a:t>
            </a:r>
            <a:endParaRPr lang="en-GB"/>
          </a:p>
        </p:txBody>
      </p:sp>
      <p:sp>
        <p:nvSpPr>
          <p:cNvPr id="4" name="Slide Number Placeholder 3"/>
          <p:cNvSpPr>
            <a:spLocks noGrp="1"/>
          </p:cNvSpPr>
          <p:nvPr>
            <p:ph type="sldNum" sz="quarter" idx="12"/>
          </p:nvPr>
        </p:nvSpPr>
        <p:spPr/>
        <p:txBody>
          <a:bodyPr/>
          <a:lstStyle/>
          <a:p>
            <a:fld id="{84AEDDD6-2727-439E-A96F-E9FD4CA77376}" type="slidenum">
              <a:rPr lang="en-GB" smtClean="0"/>
              <a:pPr/>
              <a:t>14</a:t>
            </a:fld>
            <a:endParaRPr lang="en-GB" dirty="0"/>
          </a:p>
        </p:txBody>
      </p:sp>
    </p:spTree>
    <p:extLst>
      <p:ext uri="{BB962C8B-B14F-4D97-AF65-F5344CB8AC3E}">
        <p14:creationId xmlns:p14="http://schemas.microsoft.com/office/powerpoint/2010/main" val="278315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normAutofit/>
          </a:bodyPr>
          <a:lstStyle/>
          <a:p>
            <a:r>
              <a:rPr lang="nl-BE" noProof="0" smtClean="0"/>
              <a:t>zowel de verantwoordelijke als de verwerker dient verplicht een </a:t>
            </a:r>
            <a:r>
              <a:rPr lang="nl-BE" noProof="0" smtClean="0"/>
              <a:t>(elektronisch) </a:t>
            </a:r>
            <a:r>
              <a:rPr lang="nl-BE" noProof="0" smtClean="0"/>
              <a:t>register bij te houden, waarin alle activiteiten worden omschreven waarbij persoons-gegevens worden verwerkt</a:t>
            </a:r>
          </a:p>
          <a:p>
            <a:r>
              <a:rPr lang="nl-BE" noProof="0" smtClean="0"/>
              <a:t>inhoud</a:t>
            </a:r>
          </a:p>
          <a:p>
            <a:pPr lvl="1"/>
            <a:r>
              <a:rPr lang="nl-BE" sz="2000" noProof="0" smtClean="0"/>
              <a:t>contactgegevens</a:t>
            </a:r>
          </a:p>
          <a:p>
            <a:pPr lvl="1"/>
            <a:r>
              <a:rPr lang="nl-BE" sz="2000" noProof="0" smtClean="0"/>
              <a:t>de doeleinden van de gegevensverwerking</a:t>
            </a:r>
          </a:p>
          <a:p>
            <a:pPr lvl="1"/>
            <a:r>
              <a:rPr lang="nl-BE" sz="2000" noProof="0" smtClean="0"/>
              <a:t>een beschrijving van de categorieën van betrokkenen en van de categorieën van persoonsgegevens</a:t>
            </a:r>
          </a:p>
          <a:p>
            <a:pPr lvl="1"/>
            <a:r>
              <a:rPr lang="nl-BE" sz="2000" noProof="0" smtClean="0"/>
              <a:t>de categorieën van ontvangers van de gegevens</a:t>
            </a:r>
          </a:p>
          <a:p>
            <a:pPr lvl="1"/>
            <a:r>
              <a:rPr lang="nl-BE" sz="2000" noProof="0" smtClean="0"/>
              <a:t>indien mogelijk de beoogde bewaartermijnen</a:t>
            </a:r>
          </a:p>
          <a:p>
            <a:pPr lvl="1"/>
            <a:r>
              <a:rPr lang="nl-BE" sz="2000" noProof="0" smtClean="0"/>
              <a:t>indien mogelijk een beschrijving van de beveiligingsmaatregelen</a:t>
            </a:r>
          </a:p>
          <a:p>
            <a:endParaRPr lang="nl-BE" noProof="0"/>
          </a:p>
        </p:txBody>
      </p:sp>
      <p:sp>
        <p:nvSpPr>
          <p:cNvPr id="4" name="Slide Number Placeholder 3"/>
          <p:cNvSpPr>
            <a:spLocks noGrp="1"/>
          </p:cNvSpPr>
          <p:nvPr>
            <p:ph type="sldNum" sz="quarter" idx="12"/>
          </p:nvPr>
        </p:nvSpPr>
        <p:spPr/>
        <p:txBody>
          <a:bodyPr/>
          <a:lstStyle/>
          <a:p>
            <a:pPr>
              <a:defRPr/>
            </a:pPr>
            <a:fld id="{84AEDDD6-2727-439E-A96F-E9FD4CA77376}" type="slidenum">
              <a:rPr lang="en-GB" smtClean="0"/>
              <a:pPr>
                <a:defRPr/>
              </a:pPr>
              <a:t>15</a:t>
            </a:fld>
            <a:endParaRPr lang="en-GB" dirty="0"/>
          </a:p>
        </p:txBody>
      </p:sp>
      <p:sp>
        <p:nvSpPr>
          <p:cNvPr id="5" name="Tijdelijke aanduiding voor datum 4"/>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1826924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Register van verwerkingsactiviteiten</a:t>
            </a:r>
            <a:endParaRPr lang="nl-BE" noProof="0"/>
          </a:p>
        </p:txBody>
      </p:sp>
      <p:sp>
        <p:nvSpPr>
          <p:cNvPr id="3" name="Content Placeholder 2"/>
          <p:cNvSpPr>
            <a:spLocks noGrp="1"/>
          </p:cNvSpPr>
          <p:nvPr>
            <p:ph idx="1"/>
          </p:nvPr>
        </p:nvSpPr>
        <p:spPr/>
        <p:txBody>
          <a:bodyPr/>
          <a:lstStyle/>
          <a:p>
            <a:endParaRPr lang="nl-BE" noProof="0" smtClean="0"/>
          </a:p>
          <a:p>
            <a:r>
              <a:rPr lang="nl-BE" noProof="0" smtClean="0"/>
              <a:t>desgevraagd wordt het register ter beschikking gesteld van de toezichthoudende autoriteit</a:t>
            </a:r>
          </a:p>
          <a:p>
            <a:pPr lvl="1"/>
            <a:endParaRPr lang="nl-BE" noProof="0" smtClean="0"/>
          </a:p>
          <a:p>
            <a:r>
              <a:rPr lang="nl-BE" noProof="0" smtClean="0"/>
              <a:t>bijhouden van register is niet verplicht voor organisaties met minder dan 250 medewerkers, tenzij het waarschijnlijk is dat de verwerking die zij verrichten een risico inhoudt voor de rechten en vrijheden van de betrokkenen, niet incidenteel is of gevoelige gegevens betreft</a:t>
            </a:r>
          </a:p>
          <a:p>
            <a:pPr lvl="1"/>
            <a:endParaRPr lang="nl-BE" noProof="0" smtClean="0"/>
          </a:p>
          <a:p>
            <a:r>
              <a:rPr lang="nl-BE" noProof="0" smtClean="0"/>
              <a:t>voorafgaande aangifteverplichting wordt opgeheven</a:t>
            </a:r>
          </a:p>
          <a:p>
            <a:endParaRPr lang="nl-BE" noProof="0"/>
          </a:p>
        </p:txBody>
      </p:sp>
      <p:sp>
        <p:nvSpPr>
          <p:cNvPr id="4" name="Slide Number Placeholder 3"/>
          <p:cNvSpPr>
            <a:spLocks noGrp="1"/>
          </p:cNvSpPr>
          <p:nvPr>
            <p:ph type="sldNum" sz="quarter" idx="12"/>
          </p:nvPr>
        </p:nvSpPr>
        <p:spPr/>
        <p:txBody>
          <a:bodyPr/>
          <a:lstStyle/>
          <a:p>
            <a:fld id="{84AEDDD6-2727-439E-A96F-E9FD4CA77376}" type="slidenum">
              <a:rPr lang="en-GB" smtClean="0"/>
              <a:pPr/>
              <a:t>16</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2475729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normAutofit lnSpcReduction="10000"/>
          </a:bodyPr>
          <a:lstStyle/>
          <a:p>
            <a:r>
              <a:rPr lang="nl-BE" noProof="0" smtClean="0"/>
              <a:t>indien een inbreuk in verband met persoonsgegevens heeft plaatsgevonden, meldt de verwerkingsverantwoordelijke deze zonder onredelijke vertraging en, indien mogelijk, uiterlijk 72 uur nadat hij er kennis van heeft genomen, aan de bevoegde toezichthoudende autoriteit, tenzij het niet waarschijnlijk is dat de inbreuk in verband met persoonsgegevens een risico inhoudt voor de rechten en vrijheden van natuurlijke personen</a:t>
            </a:r>
          </a:p>
          <a:p>
            <a:pPr lvl="1"/>
            <a:endParaRPr lang="nl-BE" noProof="0" smtClean="0"/>
          </a:p>
          <a:p>
            <a:r>
              <a:rPr lang="nl-BE" noProof="0" smtClean="0"/>
              <a:t>indien een inbreuk in verband met persoonsgegevens waarschijnlijk een hoog risico inhoudt voor de rechten en vrijheden van natuurlijke personen, deelt de verwerkingsverantwoordelijke de betrokkene de inbreuk in verband met persoonsgegevens onverwijld mee</a:t>
            </a:r>
          </a:p>
          <a:p>
            <a:endParaRPr lang="nl-BE" noProof="0"/>
          </a:p>
        </p:txBody>
      </p:sp>
      <p:sp>
        <p:nvSpPr>
          <p:cNvPr id="4" name="Slide Number Placeholder 3"/>
          <p:cNvSpPr>
            <a:spLocks noGrp="1"/>
          </p:cNvSpPr>
          <p:nvPr>
            <p:ph type="sldNum" sz="quarter" idx="12"/>
          </p:nvPr>
        </p:nvSpPr>
        <p:spPr/>
        <p:txBody>
          <a:bodyPr/>
          <a:lstStyle/>
          <a:p>
            <a:fld id="{84AEDDD6-2727-439E-A96F-E9FD4CA77376}" type="slidenum">
              <a:rPr lang="en-GB" smtClean="0"/>
              <a:pPr/>
              <a:t>17</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18342657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Kennisgeving veiligheidsincidenten</a:t>
            </a:r>
            <a:endParaRPr lang="nl-BE" noProof="0"/>
          </a:p>
        </p:txBody>
      </p:sp>
      <p:sp>
        <p:nvSpPr>
          <p:cNvPr id="3" name="Content Placeholder 2"/>
          <p:cNvSpPr>
            <a:spLocks noGrp="1"/>
          </p:cNvSpPr>
          <p:nvPr>
            <p:ph idx="1"/>
          </p:nvPr>
        </p:nvSpPr>
        <p:spPr/>
        <p:txBody>
          <a:bodyPr>
            <a:normAutofit/>
          </a:bodyPr>
          <a:lstStyle/>
          <a:p>
            <a:r>
              <a:rPr lang="nl-BE" noProof="0" smtClean="0"/>
              <a:t>mededeling aan betrokkene is niet vereist indien</a:t>
            </a:r>
          </a:p>
          <a:p>
            <a:pPr lvl="1"/>
            <a:r>
              <a:rPr lang="nl-BE" noProof="0" smtClean="0"/>
              <a:t>de verwerkingsverantwoordelijke passende technische en organisatorische beschermingsmaatregelen heeft genomen en deze maatregelen zijn toegepast op de persoonsgegevens waarop de inbreuk in verband met persoonsgegevens betrekking heeft (bvb. versleuteling)</a:t>
            </a:r>
          </a:p>
          <a:p>
            <a:pPr lvl="1"/>
            <a:r>
              <a:rPr lang="nl-BE" noProof="0" smtClean="0"/>
              <a:t>de verwerkingsverantwoordelijke achteraf maatregelen heeft genomen om ervoor te zorgen dat het bedoelde hoge risico voor de rechten en vrijheden van betrokkenen zich waarschijnlijk niet meer zal voordoen</a:t>
            </a:r>
          </a:p>
          <a:p>
            <a:pPr lvl="1"/>
            <a:r>
              <a:rPr lang="nl-BE" noProof="0" smtClean="0"/>
              <a:t>de mededeling onevenredige inspanningen zou vergen, mits er een openbare mededeling wordt gedaan of een soortgelijke maatregel wordt genomen waarbij betrokkenen even doeltreffend worden geïnformeerd</a:t>
            </a:r>
          </a:p>
          <a:p>
            <a:endParaRPr lang="nl-BE" noProof="0"/>
          </a:p>
        </p:txBody>
      </p:sp>
      <p:sp>
        <p:nvSpPr>
          <p:cNvPr id="4" name="Slide Number Placeholder 3"/>
          <p:cNvSpPr>
            <a:spLocks noGrp="1"/>
          </p:cNvSpPr>
          <p:nvPr>
            <p:ph type="sldNum" sz="quarter" idx="12"/>
          </p:nvPr>
        </p:nvSpPr>
        <p:spPr/>
        <p:txBody>
          <a:bodyPr/>
          <a:lstStyle/>
          <a:p>
            <a:fld id="{84AEDDD6-2727-439E-A96F-E9FD4CA77376}" type="slidenum">
              <a:rPr lang="en-GB" smtClean="0"/>
              <a:pPr/>
              <a:t>18</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3027746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wanneer een soort verwerking, in het bijzonder een verwerking waarbij nieuwe technologieën worden gebruikt, gelet op de aard, de omvang, de context en de doeleinden daarvan waarschijnlijk een hoog risico inhouden voor de rechten en vrijheden van natuurlijke personen voert de verwerkingsverantwoordelijke vóór de verwerking een beoordeling uit van het effect van de beoogde verwerkingsactiviteiten op de bescherming van persoonsgegevens</a:t>
            </a:r>
          </a:p>
          <a:p>
            <a:r>
              <a:rPr lang="nl-BE" noProof="0" smtClean="0"/>
              <a:t>één beoordeling kan een reeks vergelijkbare verwerkingen bestrijken die vergelijkbare hoge risico's inhouden</a:t>
            </a:r>
          </a:p>
          <a:p>
            <a:endParaRPr lang="nl-BE" noProof="0" smtClean="0"/>
          </a:p>
          <a:p>
            <a:endParaRPr lang="nl-BE" noProof="0"/>
          </a:p>
        </p:txBody>
      </p:sp>
      <p:sp>
        <p:nvSpPr>
          <p:cNvPr id="4" name="Slide Number Placeholder 3"/>
          <p:cNvSpPr>
            <a:spLocks noGrp="1"/>
          </p:cNvSpPr>
          <p:nvPr>
            <p:ph type="sldNum" sz="quarter" idx="12"/>
          </p:nvPr>
        </p:nvSpPr>
        <p:spPr/>
        <p:txBody>
          <a:bodyPr/>
          <a:lstStyle/>
          <a:p>
            <a:fld id="{7A7F1E79-8225-48A0-95BD-5254C3720E2D}" type="slidenum">
              <a:rPr lang="en-GB" smtClean="0"/>
              <a:pPr/>
              <a:t>19</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1467004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Plan van de uiteenzetting</a:t>
            </a:r>
            <a:endParaRPr lang="nl-BE" noProof="0"/>
          </a:p>
        </p:txBody>
      </p:sp>
      <p:sp>
        <p:nvSpPr>
          <p:cNvPr id="3" name="Tijdelijke aanduiding voor inhoud 2"/>
          <p:cNvSpPr>
            <a:spLocks noGrp="1"/>
          </p:cNvSpPr>
          <p:nvPr>
            <p:ph idx="1"/>
          </p:nvPr>
        </p:nvSpPr>
        <p:spPr/>
        <p:txBody>
          <a:bodyPr>
            <a:normAutofit lnSpcReduction="10000"/>
          </a:bodyPr>
          <a:lstStyle/>
          <a:p>
            <a:r>
              <a:rPr lang="nl-BE" noProof="0" smtClean="0"/>
              <a:t>GDPR of AVG</a:t>
            </a:r>
          </a:p>
          <a:p>
            <a:pPr lvl="1"/>
            <a:r>
              <a:rPr lang="nl-BE" noProof="0" smtClean="0"/>
              <a:t>wat ?</a:t>
            </a:r>
          </a:p>
          <a:p>
            <a:pPr lvl="1"/>
            <a:r>
              <a:rPr lang="nl-BE" noProof="0" smtClean="0"/>
              <a:t>overzicht van de inhoud</a:t>
            </a:r>
          </a:p>
          <a:p>
            <a:endParaRPr lang="nl-BE" noProof="0" smtClean="0"/>
          </a:p>
          <a:p>
            <a:r>
              <a:rPr lang="nl-BE" noProof="0" smtClean="0"/>
              <a:t>overzicht van</a:t>
            </a:r>
          </a:p>
          <a:p>
            <a:pPr lvl="1"/>
            <a:r>
              <a:rPr lang="nl-BE" noProof="0" smtClean="0"/>
              <a:t>bevestigde geldende beginselen</a:t>
            </a:r>
          </a:p>
          <a:p>
            <a:pPr lvl="1"/>
            <a:r>
              <a:rPr lang="nl-BE" noProof="0" smtClean="0"/>
              <a:t>mogelijke verwerkingsgronden</a:t>
            </a:r>
          </a:p>
          <a:p>
            <a:endParaRPr lang="nl-BE" noProof="0" smtClean="0"/>
          </a:p>
          <a:p>
            <a:r>
              <a:rPr lang="nl-BE" noProof="0" smtClean="0"/>
              <a:t>overzicht van belangrijkste nieuwigheden</a:t>
            </a:r>
          </a:p>
          <a:p>
            <a:endParaRPr lang="nl-BE" noProof="0" smtClean="0"/>
          </a:p>
          <a:p>
            <a:r>
              <a:rPr lang="nl-BE" noProof="0" smtClean="0"/>
              <a:t>voorziene aanpassingen van Belgische regelgeving</a:t>
            </a:r>
          </a:p>
          <a:p>
            <a:endParaRPr lang="nl-BE" noProof="0" smtClean="0"/>
          </a:p>
          <a:p>
            <a:r>
              <a:rPr lang="nl-BE" noProof="0" smtClean="0"/>
              <a:t>voorstel van concreet actieplan, roadmap en templates</a:t>
            </a:r>
          </a:p>
          <a:p>
            <a:endParaRPr lang="nl-BE" noProof="0" smtClean="0"/>
          </a:p>
          <a:p>
            <a:endParaRPr lang="nl-BE" noProof="0" smtClean="0"/>
          </a:p>
          <a:p>
            <a:endParaRPr lang="nl-BE" noProof="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335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dergelijke beoordeling is in ieder geval verplicht bij</a:t>
            </a:r>
          </a:p>
          <a:p>
            <a:pPr lvl="1"/>
            <a:r>
              <a:rPr lang="nl-BE" noProof="0" smtClean="0"/>
              <a:t>profiling</a:t>
            </a:r>
          </a:p>
          <a:p>
            <a:pPr lvl="1"/>
            <a:r>
              <a:rPr lang="nl-BE" noProof="0" smtClean="0"/>
              <a:t>grootschalige verwerking van bijzondere persoonsgegevens</a:t>
            </a:r>
          </a:p>
          <a:p>
            <a:pPr lvl="1"/>
            <a:r>
              <a:rPr lang="nl-BE" noProof="0" smtClean="0"/>
              <a:t>monitoring van openbare ruimten</a:t>
            </a:r>
          </a:p>
          <a:p>
            <a:endParaRPr lang="nl-BE" noProof="0" smtClean="0"/>
          </a:p>
          <a:p>
            <a:r>
              <a:rPr lang="nl-BE" noProof="0" smtClean="0"/>
              <a:t>daarbij</a:t>
            </a:r>
          </a:p>
          <a:p>
            <a:pPr lvl="1"/>
            <a:r>
              <a:rPr lang="nl-BE" noProof="0" smtClean="0"/>
              <a:t>wordt vastgelegd waarom, op welke manier en hoelang er persoonsgegevens verwerkt worden</a:t>
            </a:r>
          </a:p>
          <a:p>
            <a:pPr lvl="1"/>
            <a:r>
              <a:rPr lang="nl-BE" noProof="0" smtClean="0"/>
              <a:t>worden </a:t>
            </a:r>
            <a:r>
              <a:rPr lang="nl-BE" noProof="0" smtClean="0"/>
              <a:t>de aanwezige risico’s in kaart gebracht en beoordeeld</a:t>
            </a:r>
          </a:p>
          <a:p>
            <a:endParaRPr lang="nl-BE" noProof="0" smtClean="0"/>
          </a:p>
          <a:p>
            <a:r>
              <a:rPr lang="nl-BE" noProof="0" smtClean="0"/>
              <a:t>i</a:t>
            </a:r>
            <a:r>
              <a:rPr lang="nl-BE" noProof="0" smtClean="0"/>
              <a:t>n sommige gevallen is het zelfs verplicht om de beoordeling met betrokkenen te bespreken</a:t>
            </a:r>
          </a:p>
          <a:p>
            <a:endParaRPr lang="nl-BE" noProof="0" smtClean="0"/>
          </a:p>
          <a:p>
            <a:endParaRPr lang="nl-BE" noProof="0"/>
          </a:p>
        </p:txBody>
      </p:sp>
      <p:sp>
        <p:nvSpPr>
          <p:cNvPr id="4" name="Slide Number Placeholder 3"/>
          <p:cNvSpPr>
            <a:spLocks noGrp="1"/>
          </p:cNvSpPr>
          <p:nvPr>
            <p:ph type="sldNum" sz="quarter" idx="12"/>
          </p:nvPr>
        </p:nvSpPr>
        <p:spPr/>
        <p:txBody>
          <a:bodyPr/>
          <a:lstStyle/>
          <a:p>
            <a:fld id="{84AEDDD6-2727-439E-A96F-E9FD4CA77376}" type="slidenum">
              <a:rPr lang="en-GB" smtClean="0"/>
              <a:pPr/>
              <a:t>20</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1508303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de beoordeling bevat ten minste</a:t>
            </a:r>
          </a:p>
          <a:p>
            <a:pPr lvl="1"/>
            <a:r>
              <a:rPr lang="nl-BE" noProof="0" smtClean="0"/>
              <a:t>een systematische beschrijving van de beoogde verwerkingen en de verwerkingsdoeleinden </a:t>
            </a:r>
          </a:p>
          <a:p>
            <a:pPr lvl="1"/>
            <a:r>
              <a:rPr lang="nl-BE" noProof="0" smtClean="0"/>
              <a:t>een beoordeling van de noodzaak en de evenredigheid van de verwerkingen met betrekking tot de doeleinden</a:t>
            </a:r>
          </a:p>
          <a:p>
            <a:pPr lvl="1"/>
            <a:r>
              <a:rPr lang="nl-BE" noProof="0" smtClean="0"/>
              <a:t>een beoordeling van de bedoelde risico's voor de rechten en vrijheden van betrokkenen </a:t>
            </a:r>
          </a:p>
          <a:p>
            <a:pPr lvl="1"/>
            <a:r>
              <a:rPr lang="nl-BE" noProof="0" smtClean="0"/>
              <a:t>de beoogde maatregelen om de risico's aan te pakken </a:t>
            </a:r>
          </a:p>
          <a:p>
            <a:pPr lvl="2"/>
            <a:endParaRPr lang="nl-BE" noProof="0" smtClean="0"/>
          </a:p>
          <a:p>
            <a:r>
              <a:rPr lang="nl-BE" noProof="0" smtClean="0"/>
              <a:t>de toezichthoudende autoriteit stelt een lijst op van het soort verwerkingen waarvoor een gegevens- beschermingseffectbeoordeling vereist is en maakt deze openbaar</a:t>
            </a:r>
          </a:p>
          <a:p>
            <a:pPr lvl="1"/>
            <a:endParaRPr lang="nl-BE" noProof="0" smtClean="0"/>
          </a:p>
          <a:p>
            <a:endParaRPr lang="nl-BE" noProof="0" smtClean="0"/>
          </a:p>
          <a:p>
            <a:endParaRPr lang="nl-BE" noProof="0"/>
          </a:p>
        </p:txBody>
      </p:sp>
      <p:sp>
        <p:nvSpPr>
          <p:cNvPr id="4" name="Slide Number Placeholder 3"/>
          <p:cNvSpPr>
            <a:spLocks noGrp="1"/>
          </p:cNvSpPr>
          <p:nvPr>
            <p:ph type="sldNum" sz="quarter" idx="12"/>
          </p:nvPr>
        </p:nvSpPr>
        <p:spPr/>
        <p:txBody>
          <a:bodyPr/>
          <a:lstStyle/>
          <a:p>
            <a:fld id="{84AEDDD6-2727-439E-A96F-E9FD4CA77376}" type="slidenum">
              <a:rPr lang="en-GB" smtClean="0"/>
              <a:pPr/>
              <a:t>21</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650200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200" noProof="0" smtClean="0"/>
              <a:t>Gegevensbeschermingseffectbeoordeling</a:t>
            </a:r>
            <a:endParaRPr lang="nl-BE" sz="3200" noProof="0"/>
          </a:p>
        </p:txBody>
      </p:sp>
      <p:sp>
        <p:nvSpPr>
          <p:cNvPr id="3" name="Content Placeholder 2"/>
          <p:cNvSpPr>
            <a:spLocks noGrp="1"/>
          </p:cNvSpPr>
          <p:nvPr>
            <p:ph idx="1"/>
          </p:nvPr>
        </p:nvSpPr>
        <p:spPr/>
        <p:txBody>
          <a:bodyPr>
            <a:normAutofit/>
          </a:bodyPr>
          <a:lstStyle/>
          <a:p>
            <a:r>
              <a:rPr lang="nl-BE" noProof="0" smtClean="0"/>
              <a:t>een nieuwe effectbeoordeling is niet noodzakelijk wanneer een verwerking gerechtvaardigd wordt door de noodzaak een wettelijke verplichting na te leven of wordt uitgevoerd in het algemeen belang, indien deze reeds werd uitgevoerd bij de goedkeuring van de wettelijke basis</a:t>
            </a:r>
          </a:p>
          <a:p>
            <a:r>
              <a:rPr lang="nl-BE" noProof="0" smtClean="0"/>
              <a:t>een effectbeoordeling is niet verplicht als het gaat om de verwerking van persoonsgegevens van patiënten of cliënten door een individuele arts, een andere zorgprofessional of door een advocaat</a:t>
            </a:r>
          </a:p>
          <a:p>
            <a:r>
              <a:rPr lang="nl-BE" noProof="0" smtClean="0"/>
              <a:t>de toezichthoudende autoriteit kan ook een lijst opstellen en openbaar maken van het soort verwerking waarvoor geen gegevensbeschermingseffectbeoordeling is vereist</a:t>
            </a:r>
          </a:p>
          <a:p>
            <a:pPr lvl="1"/>
            <a:endParaRPr lang="nl-BE" noProof="0" smtClean="0"/>
          </a:p>
          <a:p>
            <a:endParaRPr lang="nl-BE" noProof="0"/>
          </a:p>
        </p:txBody>
      </p:sp>
      <p:sp>
        <p:nvSpPr>
          <p:cNvPr id="4" name="Slide Number Placeholder 3"/>
          <p:cNvSpPr>
            <a:spLocks noGrp="1"/>
          </p:cNvSpPr>
          <p:nvPr>
            <p:ph type="sldNum" sz="quarter" idx="12"/>
          </p:nvPr>
        </p:nvSpPr>
        <p:spPr/>
        <p:txBody>
          <a:bodyPr/>
          <a:lstStyle/>
          <a:p>
            <a:pPr>
              <a:defRPr/>
            </a:pPr>
            <a:fld id="{84AEDDD6-2727-439E-A96F-E9FD4CA77376}" type="slidenum">
              <a:rPr lang="en-GB" smtClean="0">
                <a:solidFill>
                  <a:prstClr val="white">
                    <a:lumMod val="50000"/>
                  </a:prstClr>
                </a:solidFill>
              </a:rPr>
              <a:pPr>
                <a:defRPr/>
              </a:pPr>
              <a:t>22</a:t>
            </a:fld>
            <a:endParaRPr lang="en-GB" dirty="0">
              <a:solidFill>
                <a:prstClr val="white">
                  <a:lumMod val="50000"/>
                </a:prstClr>
              </a:solidFill>
            </a:endParaRPr>
          </a:p>
        </p:txBody>
      </p:sp>
      <p:sp>
        <p:nvSpPr>
          <p:cNvPr id="5" name="Tijdelijke aanduiding voor datum 4"/>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1621116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noProof="0" smtClean="0"/>
              <a:t>Gegevensbeschermingseffectbeoordeling</a:t>
            </a:r>
            <a:endParaRPr lang="nl-BE" noProof="0"/>
          </a:p>
        </p:txBody>
      </p:sp>
      <p:sp>
        <p:nvSpPr>
          <p:cNvPr id="3" name="Content Placeholder 2"/>
          <p:cNvSpPr>
            <a:spLocks noGrp="1"/>
          </p:cNvSpPr>
          <p:nvPr>
            <p:ph idx="1"/>
          </p:nvPr>
        </p:nvSpPr>
        <p:spPr/>
        <p:txBody>
          <a:bodyPr/>
          <a:lstStyle/>
          <a:p>
            <a:r>
              <a:rPr lang="nl-BE" noProof="0" smtClean="0"/>
              <a:t>voorafgaande raadpleging toezichthoudende autoriteit</a:t>
            </a:r>
          </a:p>
          <a:p>
            <a:pPr lvl="1"/>
            <a:r>
              <a:rPr lang="nl-BE" noProof="0" smtClean="0"/>
              <a:t>wanneer uit een gegevensbeschermingseffectbeoordeling blijkt dat de verwerking een hoog risico zou opleveren indien de verwerkingsverantwoordelijke geen maatregelen neemt om het risico te beperken, raadpleegt de verwerkingsverantwoordelijke voorafgaand aan de verwerking de toezichthoudende autoriteit</a:t>
            </a:r>
          </a:p>
          <a:p>
            <a:endParaRPr lang="nl-BE" noProof="0" smtClean="0"/>
          </a:p>
          <a:p>
            <a:r>
              <a:rPr lang="nl-BE" noProof="0" smtClean="0"/>
              <a:t>verplichting voor de verwerkingsverantwoordelijke en de verwerker tot medewerking met de toezichthoudende autoriteit indien deze daarom vraagt</a:t>
            </a:r>
          </a:p>
          <a:p>
            <a:endParaRPr lang="nl-BE" noProof="0"/>
          </a:p>
        </p:txBody>
      </p:sp>
      <p:sp>
        <p:nvSpPr>
          <p:cNvPr id="4" name="Slide Number Placeholder 3"/>
          <p:cNvSpPr>
            <a:spLocks noGrp="1"/>
          </p:cNvSpPr>
          <p:nvPr>
            <p:ph type="sldNum" sz="quarter" idx="12"/>
          </p:nvPr>
        </p:nvSpPr>
        <p:spPr/>
        <p:txBody>
          <a:bodyPr/>
          <a:lstStyle/>
          <a:p>
            <a:fld id="{7A7F1E79-8225-48A0-95BD-5254C3720E2D}" type="slidenum">
              <a:rPr lang="en-GB" smtClean="0"/>
              <a:pPr/>
              <a:t>23</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3574344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Rechten van de betrokkene </a:t>
            </a:r>
            <a:endParaRPr lang="nl-BE" noProof="0"/>
          </a:p>
        </p:txBody>
      </p:sp>
      <p:sp>
        <p:nvSpPr>
          <p:cNvPr id="3" name="Content Placeholder 2"/>
          <p:cNvSpPr>
            <a:spLocks noGrp="1"/>
          </p:cNvSpPr>
          <p:nvPr>
            <p:ph idx="1"/>
          </p:nvPr>
        </p:nvSpPr>
        <p:spPr/>
        <p:txBody>
          <a:bodyPr>
            <a:normAutofit/>
          </a:bodyPr>
          <a:lstStyle/>
          <a:p>
            <a:r>
              <a:rPr lang="nl-BE" noProof="0" smtClean="0"/>
              <a:t>recht op informatie</a:t>
            </a:r>
          </a:p>
          <a:p>
            <a:r>
              <a:rPr lang="nl-BE" noProof="0" smtClean="0"/>
              <a:t>recht op toegang tot gegevens</a:t>
            </a:r>
          </a:p>
          <a:p>
            <a:r>
              <a:rPr lang="nl-BE" noProof="0" smtClean="0"/>
              <a:t>recht op rectificatie</a:t>
            </a:r>
          </a:p>
          <a:p>
            <a:r>
              <a:rPr lang="nl-BE" noProof="0" smtClean="0"/>
              <a:t>recht op vergetelheid</a:t>
            </a:r>
          </a:p>
          <a:p>
            <a:r>
              <a:rPr lang="nl-BE" noProof="0" smtClean="0"/>
              <a:t>recht op beperking van de verwerking</a:t>
            </a:r>
          </a:p>
          <a:p>
            <a:r>
              <a:rPr lang="nl-BE" noProof="0" smtClean="0"/>
              <a:t>kennisgevingsplicht inzake rectificatie of wissing van persoonsgegevens of verwerkingsbeperking</a:t>
            </a:r>
          </a:p>
          <a:p>
            <a:r>
              <a:rPr lang="nl-BE" noProof="0" smtClean="0"/>
              <a:t>recht van bezwaar</a:t>
            </a:r>
          </a:p>
          <a:p>
            <a:r>
              <a:rPr lang="nl-BE" noProof="0" smtClean="0"/>
              <a:t>recht niet te worden onderworpen aan een uitsluitend op geautomatiseerde verwerking, waaronder profilering</a:t>
            </a:r>
          </a:p>
          <a:p>
            <a:r>
              <a:rPr lang="nl-BE" noProof="0" smtClean="0"/>
              <a:t>nieuw recht: recht op overdraagbaarheid van gegevens</a:t>
            </a:r>
          </a:p>
        </p:txBody>
      </p:sp>
      <p:sp>
        <p:nvSpPr>
          <p:cNvPr id="4" name="Slide Number Placeholder 3"/>
          <p:cNvSpPr>
            <a:spLocks noGrp="1"/>
          </p:cNvSpPr>
          <p:nvPr>
            <p:ph type="sldNum" sz="quarter" idx="12"/>
          </p:nvPr>
        </p:nvSpPr>
        <p:spPr/>
        <p:txBody>
          <a:bodyPr/>
          <a:lstStyle/>
          <a:p>
            <a:fld id="{84AEDDD6-2727-439E-A96F-E9FD4CA77376}" type="slidenum">
              <a:rPr lang="en-GB" smtClean="0"/>
              <a:pPr/>
              <a:t>24</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222082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Recht op informatie</a:t>
            </a:r>
            <a:endParaRPr lang="nl-BE" noProof="0"/>
          </a:p>
        </p:txBody>
      </p:sp>
      <p:sp>
        <p:nvSpPr>
          <p:cNvPr id="3" name="Content Placeholder 2"/>
          <p:cNvSpPr>
            <a:spLocks noGrp="1"/>
          </p:cNvSpPr>
          <p:nvPr>
            <p:ph idx="1"/>
          </p:nvPr>
        </p:nvSpPr>
        <p:spPr/>
        <p:txBody>
          <a:bodyPr/>
          <a:lstStyle/>
          <a:p>
            <a:r>
              <a:rPr lang="nl-BE" noProof="0" smtClean="0"/>
              <a:t>onder meer volgende nieuwe elementen indien de verwerkingsverantwoordelijke meent dat dit noodzakelijk is om een eerlijke en transparante verwerking te waarborgen</a:t>
            </a:r>
          </a:p>
          <a:p>
            <a:pPr lvl="1"/>
            <a:r>
              <a:rPr lang="nl-BE" noProof="0" smtClean="0"/>
              <a:t>de bewaartermijn of de parameters waarmee een bewaartermijn kan worden bepaald</a:t>
            </a:r>
          </a:p>
          <a:p>
            <a:pPr lvl="1"/>
            <a:r>
              <a:rPr lang="nl-BE" noProof="0" smtClean="0"/>
              <a:t>het recht om de toestemming in te trekken</a:t>
            </a:r>
          </a:p>
          <a:p>
            <a:pPr lvl="1"/>
            <a:r>
              <a:rPr lang="nl-BE" noProof="0" smtClean="0"/>
              <a:t>het recht om klacht in te dienen bij de toezichthoudende autoriteit</a:t>
            </a:r>
            <a:endParaRPr lang="nl-BE" noProof="0" smtClean="0"/>
          </a:p>
          <a:p>
            <a:pPr lvl="1"/>
            <a:r>
              <a:rPr lang="nl-BE" noProof="0" smtClean="0"/>
              <a:t>het doeleinde van de verdere verwerking en de relevante informatie-elementen ten aanzien van deze verdere verwerking</a:t>
            </a:r>
          </a:p>
          <a:p>
            <a:pPr lvl="1"/>
            <a:r>
              <a:rPr lang="nl-BE" noProof="0" smtClean="0"/>
              <a:t>het bestaan van een geautomatiseerde besluitvorming</a:t>
            </a:r>
          </a:p>
          <a:p>
            <a:pPr lvl="1"/>
            <a:r>
              <a:rPr lang="nl-BE" noProof="0" smtClean="0"/>
              <a:t>informatie over de nieuwe rechten en het recht op verzet in alle gevallen (en niet langer alleen in het geval van direct marketing)</a:t>
            </a:r>
            <a:endParaRPr lang="nl-BE" noProof="0"/>
          </a:p>
        </p:txBody>
      </p:sp>
      <p:sp>
        <p:nvSpPr>
          <p:cNvPr id="4" name="Slide Number Placeholder 3"/>
          <p:cNvSpPr>
            <a:spLocks noGrp="1"/>
          </p:cNvSpPr>
          <p:nvPr>
            <p:ph type="sldNum" sz="quarter" idx="12"/>
          </p:nvPr>
        </p:nvSpPr>
        <p:spPr/>
        <p:txBody>
          <a:bodyPr/>
          <a:lstStyle/>
          <a:p>
            <a:fld id="{84AEDDD6-2727-439E-A96F-E9FD4CA77376}" type="slidenum">
              <a:rPr lang="en-GB" smtClean="0"/>
              <a:pPr/>
              <a:t>25</a:t>
            </a:fld>
            <a:endParaRPr lang="en-GB" dirty="0"/>
          </a:p>
        </p:txBody>
      </p:sp>
      <p:sp>
        <p:nvSpPr>
          <p:cNvPr id="11" name="Tijdelijke aanduiding voor datum 10"/>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3573259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BE" altLang="en-US" noProof="0" smtClean="0">
                <a:sym typeface="Arial" charset="0"/>
              </a:rPr>
              <a:t>Recht op overdraagbaarheid</a:t>
            </a:r>
            <a:endParaRPr lang="nl-BE" altLang="en-US" noProof="0" smtClean="0">
              <a:sym typeface="Arial" charset="0"/>
            </a:endParaRPr>
          </a:p>
        </p:txBody>
      </p:sp>
      <p:sp>
        <p:nvSpPr>
          <p:cNvPr id="14339" name="Rectangle 3"/>
          <p:cNvSpPr>
            <a:spLocks noGrp="1" noChangeArrowheads="1"/>
          </p:cNvSpPr>
          <p:nvPr>
            <p:ph idx="1"/>
          </p:nvPr>
        </p:nvSpPr>
        <p:spPr/>
        <p:txBody>
          <a:bodyPr>
            <a:normAutofit lnSpcReduction="10000"/>
          </a:bodyPr>
          <a:lstStyle/>
          <a:p>
            <a:r>
              <a:rPr lang="nl-BE" noProof="0" smtClean="0"/>
              <a:t>de betrokkene heeft het recht de hem betreffende persoonsgegevens in een gestructureerde, gangbare en machinaal leesbare vorm te verkrijgen (enkel wanneer de verwerking gebeurt op basis van een toestemming of overeenkomst en het een geautomatiseerde verwerking betreft)</a:t>
            </a:r>
          </a:p>
          <a:p>
            <a:r>
              <a:rPr lang="nl-BE" noProof="0" smtClean="0"/>
              <a:t>de betrokkene heeft hierbij het recht dat de persoonsgegevens, indien dit technisch mogelijk is, rechtstreeks van de ene verwerkingsverantwoordelijke naar de andere worden doorgezonden</a:t>
            </a:r>
          </a:p>
          <a:p>
            <a:pPr lvl="1"/>
            <a:r>
              <a:rPr lang="nl-BE" noProof="0" smtClean="0"/>
              <a:t>uitzondering: het recht geldt niet voor de verwerking die noodzakelijk is voor de vervulling van een taak van algemeen belang of van een taak in het kader van de uitoefening van het openbaar gezag dat aan de verwerkingsverantwoordelijke is verleend</a:t>
            </a:r>
          </a:p>
          <a:p>
            <a:pPr lvl="2"/>
            <a:endParaRPr lang="nl-BE" noProof="0" smtClean="0"/>
          </a:p>
          <a:p>
            <a:pPr lvl="1"/>
            <a:endParaRPr lang="nl-BE" altLang="en-US" noProof="0" smtClean="0">
              <a:sym typeface="Arial" charset="0"/>
            </a:endParaRPr>
          </a:p>
        </p:txBody>
      </p:sp>
      <p:sp>
        <p:nvSpPr>
          <p:cNvPr id="5" name="Tijdelijke aanduiding voor datum 4"/>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54331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a:t>
            </a:r>
            <a:r>
              <a:rPr lang="nl-BE" noProof="0" smtClean="0"/>
              <a:t>unctionaris gegevensbescherming</a:t>
            </a:r>
            <a:endParaRPr lang="nl-BE" noProof="0"/>
          </a:p>
        </p:txBody>
      </p:sp>
      <p:sp>
        <p:nvSpPr>
          <p:cNvPr id="3" name="Content Placeholder 2"/>
          <p:cNvSpPr>
            <a:spLocks noGrp="1"/>
          </p:cNvSpPr>
          <p:nvPr>
            <p:ph idx="1"/>
          </p:nvPr>
        </p:nvSpPr>
        <p:spPr/>
        <p:txBody>
          <a:bodyPr>
            <a:normAutofit fontScale="92500"/>
          </a:bodyPr>
          <a:lstStyle/>
          <a:p>
            <a:r>
              <a:rPr lang="nl-BE" noProof="0" smtClean="0"/>
              <a:t>persoon die</a:t>
            </a:r>
          </a:p>
          <a:p>
            <a:pPr lvl="1"/>
            <a:r>
              <a:rPr lang="nl-BE" noProof="0" smtClean="0"/>
              <a:t>toeziet op de omgang met persoonsgegevens binnen een organisatie</a:t>
            </a:r>
          </a:p>
          <a:p>
            <a:pPr lvl="1"/>
            <a:r>
              <a:rPr lang="nl-BE" noProof="0" smtClean="0"/>
              <a:t>controleert of de organisatie voldoet aan de wet en toepasselijke regelgeving</a:t>
            </a:r>
          </a:p>
          <a:p>
            <a:r>
              <a:rPr lang="nl-BE" noProof="0" smtClean="0"/>
              <a:t>moet onafhankelijk kunnen functioneren als contactpersoon</a:t>
            </a:r>
          </a:p>
          <a:p>
            <a:r>
              <a:rPr lang="nl-BE" noProof="0" smtClean="0"/>
              <a:t>mag zowel intern als extern aangesteld worden </a:t>
            </a:r>
          </a:p>
          <a:p>
            <a:r>
              <a:rPr lang="nl-BE" noProof="0" smtClean="0"/>
              <a:t>verplicht bij</a:t>
            </a:r>
          </a:p>
          <a:p>
            <a:pPr lvl="1"/>
            <a:r>
              <a:rPr lang="nl-BE" noProof="0" smtClean="0"/>
              <a:t>overheidsinstanties</a:t>
            </a:r>
          </a:p>
          <a:p>
            <a:pPr lvl="1"/>
            <a:r>
              <a:rPr lang="nl-BE" noProof="0" smtClean="0"/>
              <a:t>organisaties die stelselmatig op grote schaal personen observeren</a:t>
            </a:r>
          </a:p>
          <a:p>
            <a:pPr lvl="1"/>
            <a:r>
              <a:rPr lang="nl-BE" noProof="0" smtClean="0"/>
              <a:t>organisaties die op grote schaal gevoelige gegevens verwerken</a:t>
            </a:r>
          </a:p>
          <a:p>
            <a:pPr lvl="1"/>
            <a:r>
              <a:rPr lang="nl-BE" noProof="0" smtClean="0"/>
              <a:t>in de gevallen bepaald door een Lidstaat</a:t>
            </a:r>
          </a:p>
          <a:p>
            <a:r>
              <a:rPr lang="nl-BE" noProof="0" smtClean="0"/>
              <a:t>facultatief in andere gevallen</a:t>
            </a:r>
          </a:p>
          <a:p>
            <a:endParaRPr lang="nl-BE" noProof="0" smtClean="0"/>
          </a:p>
          <a:p>
            <a:endParaRPr lang="nl-BE" noProof="0" smtClean="0"/>
          </a:p>
          <a:p>
            <a:pPr lvl="1"/>
            <a:endParaRPr lang="nl-BE" noProof="0" smtClean="0"/>
          </a:p>
          <a:p>
            <a:endParaRPr lang="nl-BE" noProof="0"/>
          </a:p>
        </p:txBody>
      </p:sp>
      <p:sp>
        <p:nvSpPr>
          <p:cNvPr id="4" name="Slide Number Placeholder 3"/>
          <p:cNvSpPr>
            <a:spLocks noGrp="1"/>
          </p:cNvSpPr>
          <p:nvPr>
            <p:ph type="sldNum" sz="quarter" idx="12"/>
          </p:nvPr>
        </p:nvSpPr>
        <p:spPr/>
        <p:txBody>
          <a:bodyPr/>
          <a:lstStyle/>
          <a:p>
            <a:fld id="{84AEDDD6-2727-439E-A96F-E9FD4CA77376}" type="slidenum">
              <a:rPr lang="en-GB" smtClean="0"/>
              <a:pPr/>
              <a:t>27</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3009407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600" noProof="0" smtClean="0"/>
              <a:t>Functionaris gegevensbescherming</a:t>
            </a:r>
            <a:endParaRPr lang="nl-BE" noProof="0"/>
          </a:p>
        </p:txBody>
      </p:sp>
      <p:sp>
        <p:nvSpPr>
          <p:cNvPr id="3" name="Content Placeholder 2"/>
          <p:cNvSpPr>
            <a:spLocks noGrp="1"/>
          </p:cNvSpPr>
          <p:nvPr>
            <p:ph idx="1"/>
          </p:nvPr>
        </p:nvSpPr>
        <p:spPr/>
        <p:txBody>
          <a:bodyPr>
            <a:normAutofit/>
          </a:bodyPr>
          <a:lstStyle/>
          <a:p>
            <a:r>
              <a:rPr lang="nl-BE" noProof="0" smtClean="0"/>
              <a:t>wanneer de verwerkingsverantwoordelijke of de verwerker een overheidsinstantie of overheidsorgaan is, kan één functionaris voor gegevensbescherming worden aangewezen voor verschillende dergelijke instanties of organen, met inachtneming van hun organisatiestructuur en omvang</a:t>
            </a:r>
          </a:p>
          <a:p>
            <a:r>
              <a:rPr lang="nl-BE" noProof="0" smtClean="0"/>
              <a:t>de functionaris voor gegevensbescherming wordt aangewezen op grond van</a:t>
            </a:r>
          </a:p>
          <a:p>
            <a:pPr lvl="1"/>
            <a:r>
              <a:rPr lang="nl-BE" noProof="0" smtClean="0"/>
              <a:t>zijn professionele kwaliteiten en, in het bijzonder, zijn deskundigheid op het gebied van de wetgeving en de praktijk inzake gegevensbescherming</a:t>
            </a:r>
          </a:p>
          <a:p>
            <a:pPr lvl="1"/>
            <a:r>
              <a:rPr lang="nl-BE" noProof="0" smtClean="0"/>
              <a:t>zijn vermogen de opgedragen taken te vervullen</a:t>
            </a:r>
          </a:p>
          <a:p>
            <a:pPr marL="0" indent="0">
              <a:buNone/>
            </a:pPr>
            <a:endParaRPr lang="nl-BE" noProof="0" smtClean="0"/>
          </a:p>
          <a:p>
            <a:endParaRPr lang="nl-BE" noProof="0"/>
          </a:p>
        </p:txBody>
      </p:sp>
      <p:sp>
        <p:nvSpPr>
          <p:cNvPr id="4" name="Slide Number Placeholder 3"/>
          <p:cNvSpPr>
            <a:spLocks noGrp="1"/>
          </p:cNvSpPr>
          <p:nvPr>
            <p:ph type="sldNum" sz="quarter" idx="12"/>
          </p:nvPr>
        </p:nvSpPr>
        <p:spPr/>
        <p:txBody>
          <a:bodyPr/>
          <a:lstStyle/>
          <a:p>
            <a:pPr>
              <a:defRPr/>
            </a:pPr>
            <a:fld id="{84AEDDD6-2727-439E-A96F-E9FD4CA77376}" type="slidenum">
              <a:rPr lang="en-GB" smtClean="0"/>
              <a:pPr>
                <a:defRPr/>
              </a:pPr>
              <a:t>28</a:t>
            </a:fld>
            <a:endParaRPr lang="en-GB" dirty="0"/>
          </a:p>
        </p:txBody>
      </p:sp>
      <p:sp>
        <p:nvSpPr>
          <p:cNvPr id="5" name="Tijdelijke aanduiding voor datum 4"/>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1624578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normAutofit/>
          </a:bodyPr>
          <a:lstStyle/>
          <a:p>
            <a:r>
              <a:rPr lang="nl-BE" noProof="0" smtClean="0"/>
              <a:t>de functionaris voor gegevensbescherming kan een personeelslid van de verwerkingsverantwoordelijke of de verwerker zijn, of kan de taken op grond van een dienstverleningsovereenkomst verrichten</a:t>
            </a:r>
          </a:p>
          <a:p>
            <a:endParaRPr lang="nl-BE" noProof="0" smtClean="0"/>
          </a:p>
          <a:p>
            <a:r>
              <a:rPr lang="nl-BE" noProof="0" smtClean="0"/>
              <a:t>de verwerkingsverantwoordelijke of de verwerker maakt de contactgegevens van de functionaris voor gegevensbescherming bekend en deelt die mee aan de Toezichthoudende </a:t>
            </a:r>
            <a:r>
              <a:rPr lang="nl-BE" noProof="0" smtClean="0"/>
              <a:t>A</a:t>
            </a:r>
            <a:r>
              <a:rPr lang="nl-BE" noProof="0" smtClean="0"/>
              <a:t>utoriteit</a:t>
            </a:r>
          </a:p>
          <a:p>
            <a:pPr marL="0" indent="0">
              <a:buNone/>
            </a:pPr>
            <a:endParaRPr lang="nl-BE" noProof="0" smtClean="0"/>
          </a:p>
        </p:txBody>
      </p:sp>
      <p:sp>
        <p:nvSpPr>
          <p:cNvPr id="4" name="Slide Number Placeholder 3"/>
          <p:cNvSpPr>
            <a:spLocks noGrp="1"/>
          </p:cNvSpPr>
          <p:nvPr>
            <p:ph type="sldNum" sz="quarter" idx="12"/>
          </p:nvPr>
        </p:nvSpPr>
        <p:spPr/>
        <p:txBody>
          <a:bodyPr/>
          <a:lstStyle/>
          <a:p>
            <a:fld id="{84AEDDD6-2727-439E-A96F-E9FD4CA77376}" type="slidenum">
              <a:rPr lang="en-GB" smtClean="0"/>
              <a:pPr/>
              <a:t>29</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4030233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AVG of GDPR</a:t>
            </a:r>
            <a:endParaRPr lang="nl-BE" noProof="0"/>
          </a:p>
        </p:txBody>
      </p:sp>
      <p:sp>
        <p:nvSpPr>
          <p:cNvPr id="3" name="Content Placeholder 2"/>
          <p:cNvSpPr>
            <a:spLocks noGrp="1"/>
          </p:cNvSpPr>
          <p:nvPr>
            <p:ph idx="1"/>
          </p:nvPr>
        </p:nvSpPr>
        <p:spPr/>
        <p:txBody>
          <a:bodyPr/>
          <a:lstStyle/>
          <a:p>
            <a:r>
              <a:rPr lang="nl-BE" noProof="0" smtClean="0"/>
              <a:t>Verordening 2016/679 van het Europees Parlement en de Raad van 27 april 2016, afgekort als</a:t>
            </a:r>
          </a:p>
          <a:p>
            <a:pPr lvl="1"/>
            <a:r>
              <a:rPr lang="nl-BE" noProof="0" smtClean="0"/>
              <a:t>Algemene Verordening Gegevensbescherming (AVG)</a:t>
            </a:r>
          </a:p>
          <a:p>
            <a:pPr lvl="1"/>
            <a:r>
              <a:rPr lang="nl-BE" noProof="0" smtClean="0"/>
              <a:t>General Data Protection Regulation (GDPR)</a:t>
            </a:r>
          </a:p>
          <a:p>
            <a:pPr lvl="1"/>
            <a:endParaRPr lang="nl-BE" noProof="0" smtClean="0"/>
          </a:p>
          <a:p>
            <a:r>
              <a:rPr lang="nl-BE" noProof="0" smtClean="0"/>
              <a:t>Verordening =&gt; rechtstreekse toepasselijk zonder dat omzetting in nationaal recht nodig is</a:t>
            </a:r>
          </a:p>
          <a:p>
            <a:endParaRPr lang="nl-BE" noProof="0" smtClean="0"/>
          </a:p>
          <a:p>
            <a:r>
              <a:rPr lang="nl-BE" noProof="0" smtClean="0"/>
              <a:t>van toepassing vanaf 25 mei 2018</a:t>
            </a:r>
          </a:p>
          <a:p>
            <a:endParaRPr lang="nl-BE" noProof="0" smtClean="0"/>
          </a:p>
          <a:p>
            <a:r>
              <a:rPr lang="nl-BE" noProof="0" smtClean="0"/>
              <a:t>wel aantal aanpassingen nodig in nationale regelgeving</a:t>
            </a:r>
            <a:endParaRPr lang="nl-BE" noProof="0"/>
          </a:p>
        </p:txBody>
      </p:sp>
      <p:sp>
        <p:nvSpPr>
          <p:cNvPr id="4" name="Date Placeholder 3"/>
          <p:cNvSpPr>
            <a:spLocks noGrp="1"/>
          </p:cNvSpPr>
          <p:nvPr>
            <p:ph type="dt" sz="half" idx="10"/>
          </p:nvPr>
        </p:nvSpPr>
        <p:spPr/>
        <p:txBody>
          <a:bodyPr/>
          <a:lstStyle/>
          <a:p>
            <a:r>
              <a:rPr lang="nl-BE" smtClean="0"/>
              <a:t>20/11/2017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3</a:t>
            </a:fld>
            <a:endParaRPr lang="fr-BE" noProof="0"/>
          </a:p>
        </p:txBody>
      </p:sp>
    </p:spTree>
    <p:extLst>
      <p:ext uri="{BB962C8B-B14F-4D97-AF65-F5344CB8AC3E}">
        <p14:creationId xmlns:p14="http://schemas.microsoft.com/office/powerpoint/2010/main" val="1919931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31747" name="Content Placeholder 2"/>
          <p:cNvSpPr>
            <a:spLocks noGrp="1"/>
          </p:cNvSpPr>
          <p:nvPr>
            <p:ph idx="1"/>
          </p:nvPr>
        </p:nvSpPr>
        <p:spPr/>
        <p:txBody>
          <a:bodyPr>
            <a:normAutofit/>
          </a:bodyPr>
          <a:lstStyle/>
          <a:p>
            <a:r>
              <a:rPr lang="nl-BE" noProof="0" smtClean="0"/>
              <a:t>de verwerkingsverantwoordelijke en de verwerker moeten de functionaris voor gegevensbescherming </a:t>
            </a:r>
          </a:p>
          <a:p>
            <a:pPr lvl="1"/>
            <a:r>
              <a:rPr lang="nl-BE" noProof="0" smtClean="0"/>
              <a:t>naar behoren en tijdig betrekken bij alle aangelegenheden die verband houden met de bescherming van persoonsgegevens</a:t>
            </a:r>
          </a:p>
          <a:p>
            <a:pPr lvl="1"/>
            <a:r>
              <a:rPr lang="nl-BE" noProof="0" smtClean="0"/>
              <a:t>ondersteunen bij de vervulling van zijn taken door hem toegang te verschaffen tot persoonsgegevens en verwerkingsactiviteiten en door hem de benodigde middelen ter beschikking te stellen voor het vervullen van deze taken en het in stand houden van zijn deskundigheid</a:t>
            </a:r>
          </a:p>
          <a:p>
            <a:pPr lvl="1"/>
            <a:r>
              <a:rPr lang="nl-BE" noProof="0" smtClean="0"/>
              <a:t>geen instructies opleggen met betrekking tot de uitvoering van die taken en niet ontslaan of straffen voor de uitvoering van zijn taken</a:t>
            </a:r>
          </a:p>
          <a:p>
            <a:pPr lvl="1"/>
            <a:r>
              <a:rPr lang="nl-BE" noProof="0" smtClean="0"/>
              <a:t>geen andere taken of plichten opleggen, die leiden tot een belangenconflict</a:t>
            </a:r>
          </a:p>
          <a:p>
            <a:endParaRPr lang="nl-BE" noProof="0"/>
          </a:p>
        </p:txBody>
      </p:sp>
      <p:sp>
        <p:nvSpPr>
          <p:cNvPr id="5" name="Tijdelijke aanduiding voor datum 4"/>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635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Functionaris gegevensbescherming</a:t>
            </a:r>
            <a:endParaRPr lang="nl-BE" noProof="0"/>
          </a:p>
        </p:txBody>
      </p:sp>
      <p:sp>
        <p:nvSpPr>
          <p:cNvPr id="3" name="Content Placeholder 2"/>
          <p:cNvSpPr>
            <a:spLocks noGrp="1"/>
          </p:cNvSpPr>
          <p:nvPr>
            <p:ph idx="1"/>
          </p:nvPr>
        </p:nvSpPr>
        <p:spPr/>
        <p:txBody>
          <a:bodyPr/>
          <a:lstStyle/>
          <a:p>
            <a:r>
              <a:rPr lang="nl-BE" noProof="0" smtClean="0"/>
              <a:t>functionaris voor gegevensbescherming </a:t>
            </a:r>
          </a:p>
          <a:p>
            <a:pPr lvl="1"/>
            <a:r>
              <a:rPr lang="nl-BE" noProof="0" smtClean="0"/>
              <a:t>brengt rechtstreeks verslag uit aan de hoogste leidinggevende van de verwerkingsverantwoordelijke of de verwerker</a:t>
            </a:r>
          </a:p>
          <a:p>
            <a:pPr lvl="1"/>
            <a:r>
              <a:rPr lang="nl-BE" noProof="0" smtClean="0"/>
              <a:t>kan gecontacteerd worden door betrokkenen over alle aangelegenheden die verband houden met de verwerking van hun gegevens en met de uitoefening van hun rechten uit hoofde van deze verordening</a:t>
            </a:r>
          </a:p>
          <a:p>
            <a:pPr lvl="1"/>
            <a:r>
              <a:rPr lang="nl-BE" noProof="0" smtClean="0"/>
              <a:t>is gehouden tot geheimhouding en vertrouwelijkheid</a:t>
            </a:r>
          </a:p>
          <a:p>
            <a:endParaRPr lang="nl-BE" noProof="0"/>
          </a:p>
        </p:txBody>
      </p:sp>
      <p:sp>
        <p:nvSpPr>
          <p:cNvPr id="4" name="Slide Number Placeholder 3"/>
          <p:cNvSpPr>
            <a:spLocks noGrp="1"/>
          </p:cNvSpPr>
          <p:nvPr>
            <p:ph type="sldNum" sz="quarter" idx="12"/>
          </p:nvPr>
        </p:nvSpPr>
        <p:spPr/>
        <p:txBody>
          <a:bodyPr/>
          <a:lstStyle/>
          <a:p>
            <a:fld id="{84AEDDD6-2727-439E-A96F-E9FD4CA77376}" type="slidenum">
              <a:rPr lang="en-GB" smtClean="0"/>
              <a:pPr/>
              <a:t>31</a:t>
            </a:fld>
            <a:endParaRPr lang="en-GB" dirty="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Tree>
    <p:extLst>
      <p:ext uri="{BB962C8B-B14F-4D97-AF65-F5344CB8AC3E}">
        <p14:creationId xmlns:p14="http://schemas.microsoft.com/office/powerpoint/2010/main" val="28348448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nl-BE" noProof="0" smtClean="0"/>
              <a:t>Functionaris gegevensbescherming</a:t>
            </a:r>
            <a:endParaRPr lang="nl-BE" altLang="en-US" noProof="0" smtClean="0">
              <a:sym typeface="Arial" charset="0"/>
            </a:endParaRPr>
          </a:p>
        </p:txBody>
      </p:sp>
      <p:sp>
        <p:nvSpPr>
          <p:cNvPr id="27651" name="Content Placeholder 2"/>
          <p:cNvSpPr>
            <a:spLocks noGrp="1"/>
          </p:cNvSpPr>
          <p:nvPr>
            <p:ph idx="1"/>
          </p:nvPr>
        </p:nvSpPr>
        <p:spPr/>
        <p:txBody>
          <a:bodyPr>
            <a:normAutofit lnSpcReduction="10000"/>
          </a:bodyPr>
          <a:lstStyle/>
          <a:p>
            <a:r>
              <a:rPr lang="nl-BE" altLang="en-US" noProof="0" smtClean="0"/>
              <a:t>concrete taken</a:t>
            </a:r>
            <a:endParaRPr lang="nl-BE" noProof="0" smtClean="0"/>
          </a:p>
          <a:p>
            <a:pPr lvl="1"/>
            <a:r>
              <a:rPr lang="nl-BE" noProof="0" smtClean="0"/>
              <a:t>de verwerkingsverantwoordelijke of de verwerker en de werknemers die verwerken, informeren en adviseren over de verplichtingen krachtens de gegevensbeschermingsbepalingen</a:t>
            </a:r>
          </a:p>
          <a:p>
            <a:pPr lvl="1"/>
            <a:r>
              <a:rPr lang="nl-BE" noProof="0" smtClean="0"/>
              <a:t>toezien op de naleving van de gegevensbeschermings-bepalingen en van het beleid van de verwerkings-verantwoordelijke of de verwerker met betrekking tot de bescherming van persoonsgegevens, met inbegrip van de toewijzing van verantwoordelijkheden, bewustmaking en opleiding van het bij de verwerking betrokken personeel en de betreffende audits</a:t>
            </a:r>
          </a:p>
          <a:p>
            <a:pPr lvl="1"/>
            <a:r>
              <a:rPr lang="nl-BE" noProof="0" smtClean="0"/>
              <a:t>desgevraagd advies verstrekken met betrekking tot de gegevensbeschermingseffectbeoordeling en toezien op de uitvoering daarvan</a:t>
            </a:r>
          </a:p>
          <a:p>
            <a:pPr lvl="1"/>
            <a:r>
              <a:rPr lang="nl-BE" noProof="0" smtClean="0"/>
              <a:t>samenwerken met de toezichthoudende autoriteit en optreden als contactpunt voor de toezichthoudende autoriteit</a:t>
            </a:r>
          </a:p>
          <a:p>
            <a:pPr lvl="1"/>
            <a:endParaRPr lang="nl-BE" noProof="0"/>
          </a:p>
        </p:txBody>
      </p:sp>
      <p:sp>
        <p:nvSpPr>
          <p:cNvPr id="8" name="Tijdelijke aanduiding voor datum 7"/>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69538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a:bodyPr>
          <a:lstStyle/>
          <a:p>
            <a:r>
              <a:rPr lang="nl-BE" noProof="0" smtClean="0"/>
              <a:t>wetsontwerp tot hervorming van de Belgische privacycommissie tot Gegevensbeschermingsautoriteit in zin van AVG: in bespreking in Parlement</a:t>
            </a:r>
          </a:p>
          <a:p>
            <a:r>
              <a:rPr lang="nl-BE" noProof="0" smtClean="0"/>
              <a:t>structuur Gegevensbeschermingsautoriteit</a:t>
            </a:r>
          </a:p>
          <a:p>
            <a:pPr lvl="1"/>
            <a:r>
              <a:rPr lang="nl-BE" noProof="0" smtClean="0"/>
              <a:t>algemeen secretariaat</a:t>
            </a:r>
          </a:p>
          <a:p>
            <a:pPr lvl="1"/>
            <a:r>
              <a:rPr lang="nl-BE" noProof="0" smtClean="0"/>
              <a:t>kenniscentrum</a:t>
            </a:r>
          </a:p>
          <a:p>
            <a:pPr lvl="1"/>
            <a:r>
              <a:rPr lang="nl-BE" noProof="0" smtClean="0"/>
              <a:t>eerstelijnsdienst</a:t>
            </a:r>
          </a:p>
          <a:p>
            <a:pPr lvl="1"/>
            <a:r>
              <a:rPr lang="nl-BE" noProof="0" smtClean="0"/>
              <a:t>inspectiedienst</a:t>
            </a:r>
          </a:p>
          <a:p>
            <a:pPr lvl="1"/>
            <a:r>
              <a:rPr lang="nl-BE" noProof="0" smtClean="0"/>
              <a:t>geschillenkamer </a:t>
            </a:r>
          </a:p>
          <a:p>
            <a:r>
              <a:rPr lang="nl-BE" noProof="0" smtClean="0"/>
              <a:t>geen machtigingscomités meer in schoot van Gegevensbeschermingsautoriteit</a:t>
            </a:r>
          </a:p>
          <a:p>
            <a:r>
              <a:rPr lang="nl-BE" noProof="0" smtClean="0"/>
              <a:t>zie </a:t>
            </a:r>
            <a:r>
              <a:rPr lang="nl-BE" sz="2000" noProof="0" smtClean="0">
                <a:hlinkClick r:id="rId2"/>
              </a:rPr>
              <a:t>http://www.dekamer.be/FLWB/PDF/54/2648/54K2648001.pdf</a:t>
            </a:r>
            <a:endParaRPr lang="nl-BE" sz="2000" noProof="0" smtClean="0"/>
          </a:p>
          <a:p>
            <a:endParaRPr lang="nl-BE" noProof="0" smtClean="0"/>
          </a:p>
          <a:p>
            <a:endParaRPr lang="nl-BE" noProof="0" smtClean="0"/>
          </a:p>
          <a:p>
            <a:endParaRPr lang="nl-BE" noProof="0" smtClean="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7782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smtClean="0"/>
              <a:t>voorontwerp van kaderwet betreffende de bescherming van natuurlijke personen in verband met de verwerking van persoonsgegevens: in uitwerking binnen Regering</a:t>
            </a:r>
          </a:p>
          <a:p>
            <a:pPr lvl="1"/>
            <a:r>
              <a:rPr lang="nl-BE" noProof="0" smtClean="0"/>
              <a:t>precisering van principes van AVG in nationaal recht waar vereist of mogelijk</a:t>
            </a:r>
          </a:p>
          <a:p>
            <a:pPr lvl="1"/>
            <a:r>
              <a:rPr lang="nl-BE" noProof="0" smtClean="0"/>
              <a:t>structuur</a:t>
            </a:r>
          </a:p>
          <a:p>
            <a:pPr lvl="2"/>
            <a:r>
              <a:rPr lang="nl-BE" noProof="0" smtClean="0"/>
              <a:t>algemene bepalingen en toepassingsgebied</a:t>
            </a:r>
          </a:p>
          <a:p>
            <a:pPr lvl="2"/>
            <a:r>
              <a:rPr lang="nl-BE" noProof="0" smtClean="0"/>
              <a:t>verwerkingsgronden</a:t>
            </a:r>
          </a:p>
          <a:p>
            <a:pPr lvl="2"/>
            <a:r>
              <a:rPr lang="nl-BE" noProof="0" smtClean="0"/>
              <a:t>rechten van de betrokkene</a:t>
            </a:r>
          </a:p>
          <a:p>
            <a:pPr lvl="2"/>
            <a:r>
              <a:rPr lang="nl-BE" noProof="0" smtClean="0"/>
              <a:t>verwerkingsverantwoordelijke en verwerker</a:t>
            </a:r>
          </a:p>
          <a:p>
            <a:pPr lvl="2"/>
            <a:r>
              <a:rPr lang="nl-BE" noProof="0" smtClean="0"/>
              <a:t>verwerking met het oog op wetenschappelijk onderzoek</a:t>
            </a:r>
          </a:p>
          <a:p>
            <a:pPr lvl="2"/>
            <a:r>
              <a:rPr lang="nl-BE" noProof="0" smtClean="0"/>
              <a:t>controle en sancties</a:t>
            </a:r>
          </a:p>
          <a:p>
            <a:pPr lvl="2"/>
            <a:r>
              <a:rPr lang="nl-BE" noProof="0" smtClean="0"/>
              <a:t>opheffing privacywet en uitvoeringsbesluiten</a:t>
            </a:r>
          </a:p>
          <a:p>
            <a:pPr lvl="2"/>
            <a:r>
              <a:rPr lang="nl-BE" noProof="0" smtClean="0"/>
              <a:t>overgangsbepalingen</a:t>
            </a:r>
          </a:p>
          <a:p>
            <a:pPr lvl="2"/>
            <a:endParaRPr lang="nl-BE" noProof="0" smtClean="0"/>
          </a:p>
          <a:p>
            <a:endParaRPr lang="nl-BE" noProof="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9684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Artikel 23 AVG</a:t>
            </a:r>
            <a:endParaRPr lang="nl-BE" noProof="0"/>
          </a:p>
        </p:txBody>
      </p:sp>
      <p:sp>
        <p:nvSpPr>
          <p:cNvPr id="3" name="Content Placeholder 2"/>
          <p:cNvSpPr>
            <a:spLocks noGrp="1"/>
          </p:cNvSpPr>
          <p:nvPr>
            <p:ph idx="1"/>
          </p:nvPr>
        </p:nvSpPr>
        <p:spPr/>
        <p:txBody>
          <a:bodyPr>
            <a:normAutofit/>
          </a:bodyPr>
          <a:lstStyle/>
          <a:p>
            <a:r>
              <a:rPr lang="nl-BE" sz="2200" noProof="0" smtClean="0"/>
              <a:t>artikel 23 van de verordening voorziet in mogelijke uitzonderingen (desgevallend sectoraal te bepalen)</a:t>
            </a:r>
          </a:p>
          <a:p>
            <a:pPr lvl="1"/>
            <a:r>
              <a:rPr lang="nl-BE" sz="1800" noProof="0" smtClean="0"/>
              <a:t>de reikwijdte van de rechten van de betrokkene worden beperkt door middel van Unierechtelijke of lidstaatrechtelijke bepalingen die op de verwerkingsverantwoordelijke of de verwerker van toepassing zijn</a:t>
            </a:r>
          </a:p>
          <a:p>
            <a:pPr lvl="1"/>
            <a:r>
              <a:rPr lang="nl-BE" sz="1800" noProof="0" smtClean="0"/>
              <a:t>op voorwaarde dat die beperking de wezenlijke inhoud van de grondrechten en fundamentele vrijheden onverlet laat en in een democratische samenleving een noodzakelijke en evenredige maatregel is</a:t>
            </a:r>
          </a:p>
          <a:p>
            <a:pPr lvl="1"/>
            <a:r>
              <a:rPr lang="nl-BE" sz="1800" noProof="0" smtClean="0"/>
              <a:t>ter waarborging van onder meer andere belangrijke doelstellingen van algemeen belang van de Unie of van een lidstaat, met name een belangrijk economisch of financieel belang van de Unie of van een lidstaat, met inbegrip van monetaire, budgettaire en fiscale aangelegenheden, </a:t>
            </a:r>
            <a:r>
              <a:rPr lang="nl-BE" sz="1800" noProof="0" smtClean="0">
                <a:solidFill>
                  <a:srgbClr val="FF0000"/>
                </a:solidFill>
              </a:rPr>
              <a:t>volksgezondheid en sociale zekerheid</a:t>
            </a:r>
          </a:p>
          <a:p>
            <a:pPr marL="0" indent="0">
              <a:buNone/>
            </a:pPr>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3403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normAutofit fontScale="92500" lnSpcReduction="20000"/>
          </a:bodyPr>
          <a:lstStyle/>
          <a:p>
            <a:r>
              <a:rPr lang="nl-BE" noProof="0" smtClean="0"/>
              <a:t>voorontwerp van wet tot omvorming van Sectoraal Comité Sociale Zekerheid en Gezondheid naar Informatieveiligheids-comité met leden benoemd door de Kamer, maar niet in de schoot van de Gegevensbeschermingsautoriteit: voorgelegd aan Regering</a:t>
            </a:r>
          </a:p>
          <a:p>
            <a:pPr lvl="1"/>
            <a:r>
              <a:rPr lang="nl-BE" noProof="0" smtClean="0"/>
              <a:t>opdrachten</a:t>
            </a:r>
          </a:p>
          <a:p>
            <a:pPr lvl="2"/>
            <a:r>
              <a:rPr lang="nl-BE" noProof="0" smtClean="0"/>
              <a:t>beraadslagingen mbt rechtmatigheid van </a:t>
            </a:r>
            <a:r>
              <a:rPr lang="nl-BE" noProof="0" smtClean="0"/>
              <a:t>de mededeling van persoonsgegevens</a:t>
            </a:r>
          </a:p>
          <a:p>
            <a:pPr lvl="3"/>
            <a:r>
              <a:rPr lang="nl-BE" noProof="0" smtClean="0"/>
              <a:t>mbt de gezondheid of</a:t>
            </a:r>
          </a:p>
          <a:p>
            <a:pPr lvl="3"/>
            <a:r>
              <a:rPr lang="nl-BE" noProof="0" smtClean="0"/>
              <a:t>aan of door instellingen van sociale zekerheid</a:t>
            </a:r>
          </a:p>
          <a:p>
            <a:pPr lvl="2"/>
            <a:r>
              <a:rPr lang="nl-BE" noProof="0" smtClean="0"/>
              <a:t>bevorderen van preventieve maatregelen op het vlak van informatieveiligheid en bescherming van de persoonlijke levenssfeer</a:t>
            </a:r>
          </a:p>
          <a:p>
            <a:pPr lvl="2"/>
            <a:r>
              <a:rPr lang="nl-BE" noProof="0" smtClean="0"/>
              <a:t>geen bevoegdheid om adviezen te verstrekken over reglementering, klachten te behandelen, controles uit te voeren of sancties op te leggen</a:t>
            </a:r>
          </a:p>
          <a:p>
            <a:pPr lvl="1"/>
            <a:r>
              <a:rPr lang="nl-BE" noProof="0" smtClean="0"/>
              <a:t>beraadslagingen zijn administratieve beslissingen en maken deel uit van </a:t>
            </a:r>
            <a:r>
              <a:rPr lang="nl-BE" noProof="0" smtClean="0"/>
              <a:t>nationaal staatsrechtelijk recht in zin van AVG</a:t>
            </a:r>
          </a:p>
          <a:p>
            <a:r>
              <a:rPr lang="nl-BE" noProof="0" smtClean="0"/>
              <a:t>bestaande machtigingen van het Sectoraal Comité behouden hun volle uitwerking</a:t>
            </a:r>
          </a:p>
          <a:p>
            <a:endParaRPr lang="nl-BE" noProof="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4644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640960" cy="864096"/>
          </a:xfrm>
        </p:spPr>
        <p:txBody>
          <a:bodyPr>
            <a:normAutofit fontScale="90000"/>
          </a:bodyPr>
          <a:lstStyle/>
          <a:p>
            <a:r>
              <a:rPr lang="nl-BE" noProof="0" smtClean="0"/>
              <a:t>Motivering behoud </a:t>
            </a:r>
            <a:r>
              <a:rPr lang="nl-BE" noProof="0" smtClean="0"/>
              <a:t>Informatieveiligheids</a:t>
            </a:r>
            <a:r>
              <a:rPr lang="nl-BE" noProof="0" smtClean="0"/>
              <a:t>comité</a:t>
            </a:r>
            <a:endParaRPr lang="nl-BE" noProof="0"/>
          </a:p>
        </p:txBody>
      </p:sp>
      <p:sp>
        <p:nvSpPr>
          <p:cNvPr id="3" name="Content Placeholder 2"/>
          <p:cNvSpPr>
            <a:spLocks noGrp="1"/>
          </p:cNvSpPr>
          <p:nvPr>
            <p:ph idx="1"/>
          </p:nvPr>
        </p:nvSpPr>
        <p:spPr/>
        <p:txBody>
          <a:bodyPr>
            <a:noAutofit/>
          </a:bodyPr>
          <a:lstStyle/>
          <a:p>
            <a:r>
              <a:rPr lang="nl-BE" sz="1600" noProof="0" smtClean="0"/>
              <a:t>er is nood aan rechtszekerheid omtrent welke gegevens kunnen worden verwerkt en uitgewisseld onder welke voorwaarden</a:t>
            </a:r>
          </a:p>
          <a:p>
            <a:r>
              <a:rPr lang="nl-BE" sz="1600" noProof="0" smtClean="0"/>
              <a:t>die rechtszekerheid wordt best geboden door zeer precieze en doorheen de tijd flexibel aanpasbare </a:t>
            </a:r>
            <a:r>
              <a:rPr lang="nl-BE" sz="1600" noProof="0" smtClean="0"/>
              <a:t>administratieve rechtsbeslissingen</a:t>
            </a:r>
            <a:r>
              <a:rPr lang="nl-BE" sz="1600" noProof="0" smtClean="0"/>
              <a:t>; wetten in formele zin zijn daartoe geen optimaal instrument </a:t>
            </a:r>
          </a:p>
          <a:p>
            <a:r>
              <a:rPr lang="nl-BE" sz="1600" noProof="0" smtClean="0"/>
              <a:t>afschaffing van het systeem van </a:t>
            </a:r>
            <a:r>
              <a:rPr lang="nl-BE" sz="1600" noProof="0" smtClean="0"/>
              <a:t>beraadslagingen</a:t>
            </a:r>
            <a:r>
              <a:rPr lang="nl-BE" sz="1600" noProof="0" smtClean="0"/>
              <a:t> zou leiden tot een verzwaring en een vertraging van de bestaande procedures, een daling van het aantal uitwisselingstromen van gegevens tussen de instellingen van sociale zekerheid en de actoren in de gezondheidszorg en, op termijn, een verzwakking van de effectiviteit en efficiëntie</a:t>
            </a:r>
          </a:p>
          <a:p>
            <a:r>
              <a:rPr lang="nl-BE" sz="1600" noProof="0" smtClean="0"/>
              <a:t>wanneer in de AVG naar een rechtsgrond of een wetgevingsmaatregel wordt verwezen, kan die de vorm aannemen van een </a:t>
            </a:r>
            <a:r>
              <a:rPr lang="nl-BE" sz="1600" noProof="0" smtClean="0"/>
              <a:t>beraadslaging</a:t>
            </a:r>
            <a:endParaRPr lang="nl-BE" sz="1600" noProof="0" smtClean="0"/>
          </a:p>
          <a:p>
            <a:r>
              <a:rPr lang="nl-BE" sz="1600" noProof="0" smtClean="0"/>
              <a:t>invulling van “passende maatregelen”, waarnaar herhaaldelijk wordt verwezen in de AVG</a:t>
            </a:r>
          </a:p>
          <a:p>
            <a:r>
              <a:rPr lang="nl-BE" sz="1600" noProof="0" smtClean="0"/>
              <a:t>een evenwichtige samenstelling van het </a:t>
            </a:r>
            <a:r>
              <a:rPr lang="nl-BE" sz="1600" noProof="0" smtClean="0"/>
              <a:t>comité</a:t>
            </a:r>
            <a:r>
              <a:rPr lang="nl-BE" sz="1600" noProof="0" smtClean="0"/>
              <a:t> uit enerzijds leden met een expertise inzake privacybescherming en informatieveiligheid, en anderzijds domeinexperten, allen voldoende onafhankelijk en benoemd door het Parlement, laat toe een goed evenwicht te bewerkstelligen tussen informatieveiligheid/privacybescherming en efficiënte gegevensverwerking en -uitwisseling</a:t>
            </a:r>
          </a:p>
          <a:p>
            <a:endParaRPr lang="nl-BE" sz="1600" noProof="0"/>
          </a:p>
        </p:txBody>
      </p:sp>
      <p:sp>
        <p:nvSpPr>
          <p:cNvPr id="4" name="Date Placeholder 3"/>
          <p:cNvSpPr>
            <a:spLocks noGrp="1"/>
          </p:cNvSpPr>
          <p:nvPr>
            <p:ph type="dt" sz="half" idx="10"/>
          </p:nvPr>
        </p:nvSpPr>
        <p:spPr/>
        <p:txBody>
          <a:bodyPr/>
          <a:lstStyle/>
          <a:p>
            <a:r>
              <a:rPr lang="nl-BE" smtClean="0"/>
              <a:t>20/11/2017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37</a:t>
            </a:fld>
            <a:endParaRPr lang="fr-BE" noProof="0"/>
          </a:p>
        </p:txBody>
      </p:sp>
    </p:spTree>
    <p:extLst>
      <p:ext uri="{BB962C8B-B14F-4D97-AF65-F5344CB8AC3E}">
        <p14:creationId xmlns:p14="http://schemas.microsoft.com/office/powerpoint/2010/main" val="1652328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Aanpassing Belgische regelgeving</a:t>
            </a:r>
            <a:endParaRPr lang="nl-BE" noProof="0"/>
          </a:p>
        </p:txBody>
      </p:sp>
      <p:sp>
        <p:nvSpPr>
          <p:cNvPr id="3" name="Tijdelijke aanduiding voor inhoud 2"/>
          <p:cNvSpPr>
            <a:spLocks noGrp="1"/>
          </p:cNvSpPr>
          <p:nvPr>
            <p:ph idx="1"/>
          </p:nvPr>
        </p:nvSpPr>
        <p:spPr/>
        <p:txBody>
          <a:bodyPr/>
          <a:lstStyle/>
          <a:p>
            <a:r>
              <a:rPr lang="nl-BE" noProof="0" smtClean="0"/>
              <a:t>ontwerp van koninklijk besluit tot aanpassing van de regelgeving inzake informatieveiligheidsconsulenten in de openbare instellingen van sociale </a:t>
            </a:r>
            <a:r>
              <a:rPr lang="nl-BE" noProof="0" smtClean="0"/>
              <a:t>zekerheid</a:t>
            </a:r>
            <a:endParaRPr lang="nl-BE" noProof="0" smtClean="0"/>
          </a:p>
          <a:p>
            <a:pPr lvl="1"/>
            <a:r>
              <a:rPr lang="nl-BE" noProof="0" smtClean="0"/>
              <a:t>term ‘informatieveiligheidsconsulent’ wordt vervangen door term ‘functionaris voor de gegevensbescherming’</a:t>
            </a:r>
          </a:p>
          <a:p>
            <a:pPr lvl="1"/>
            <a:r>
              <a:rPr lang="nl-BE" noProof="0" smtClean="0"/>
              <a:t>taken van de betrokkene worden uitgebreid in lijn met bepalingen AVG</a:t>
            </a:r>
          </a:p>
          <a:p>
            <a:r>
              <a:rPr lang="nl-BE" noProof="0" smtClean="0"/>
              <a:t>verwachting dat dit ook geschiedt voor de federale overheid en voor de ziekenhuizen</a:t>
            </a:r>
            <a:endParaRPr lang="nl-BE" noProof="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8525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Voorstel van actieplan</a:t>
            </a:r>
            <a:endParaRPr lang="nl-BE" noProof="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4528291"/>
          </a:xfrm>
          <a:prstGeom prst="rect">
            <a:avLst/>
          </a:prstGeom>
        </p:spPr>
      </p:pic>
      <p:cxnSp>
        <p:nvCxnSpPr>
          <p:cNvPr id="9" name="Straight Arrow Connector 8"/>
          <p:cNvCxnSpPr/>
          <p:nvPr/>
        </p:nvCxnSpPr>
        <p:spPr>
          <a:xfrm flipH="1">
            <a:off x="2478191" y="2492896"/>
            <a:ext cx="936104" cy="7188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83768" y="5805264"/>
            <a:ext cx="4222631" cy="461665"/>
          </a:xfrm>
          <a:prstGeom prst="rect">
            <a:avLst/>
          </a:prstGeom>
          <a:noFill/>
        </p:spPr>
        <p:txBody>
          <a:bodyPr wrap="none" rtlCol="0">
            <a:spAutoFit/>
          </a:bodyPr>
          <a:lstStyle/>
          <a:p>
            <a:r>
              <a:rPr lang="fr-BE" sz="2400" dirty="0">
                <a:solidFill>
                  <a:srgbClr val="525252"/>
                </a:solidFill>
                <a:latin typeface="Arial" panose="020B0604020202020204" pitchFamily="34" charset="0"/>
                <a:cs typeface="Arial" panose="020B0604020202020204" pitchFamily="34" charset="0"/>
                <a:hlinkClick r:id="rId3"/>
              </a:rPr>
              <a:t>https://privacycommission.be</a:t>
            </a:r>
            <a:r>
              <a:rPr lang="fr-BE" sz="2400" dirty="0" smtClean="0">
                <a:solidFill>
                  <a:srgbClr val="525252"/>
                </a:solidFill>
                <a:latin typeface="Arial" panose="020B0604020202020204" pitchFamily="34" charset="0"/>
                <a:cs typeface="Arial" panose="020B0604020202020204" pitchFamily="34" charset="0"/>
                <a:hlinkClick r:id="rId3"/>
              </a:rPr>
              <a:t>/</a:t>
            </a:r>
            <a:endParaRPr lang="fr-BE" sz="2400" dirty="0">
              <a:solidFill>
                <a:srgbClr val="525252"/>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584250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38" y="1537866"/>
            <a:ext cx="712946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nl-BE" noProof="0" smtClean="0"/>
              <a:t>Overzicht AVG of GDPR</a:t>
            </a:r>
            <a:endParaRPr lang="nl-BE" noProof="0"/>
          </a:p>
        </p:txBody>
      </p:sp>
      <p:sp>
        <p:nvSpPr>
          <p:cNvPr id="2" name="Date Placeholder 1"/>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272996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5484"/>
          </a:xfrm>
          <a:prstGeom prst="rect">
            <a:avLst/>
          </a:prstGeom>
        </p:spPr>
      </p:pic>
    </p:spTree>
    <p:extLst>
      <p:ext uri="{BB962C8B-B14F-4D97-AF65-F5344CB8AC3E}">
        <p14:creationId xmlns:p14="http://schemas.microsoft.com/office/powerpoint/2010/main" val="2426559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Roadmap &amp; templates</a:t>
            </a:r>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TextBox 5"/>
          <p:cNvSpPr txBox="1"/>
          <p:nvPr/>
        </p:nvSpPr>
        <p:spPr>
          <a:xfrm>
            <a:off x="320133" y="6011996"/>
            <a:ext cx="8572347" cy="369332"/>
          </a:xfrm>
          <a:prstGeom prst="rect">
            <a:avLst/>
          </a:prstGeom>
          <a:noFill/>
        </p:spPr>
        <p:txBody>
          <a:bodyPr wrap="none" rtlCol="0">
            <a:spAutoFit/>
          </a:bodyPr>
          <a:lstStyle/>
          <a:p>
            <a:r>
              <a:rPr lang="fr-BE" dirty="0">
                <a:hlinkClick r:id="rId2"/>
              </a:rPr>
              <a:t>https://</a:t>
            </a:r>
            <a:r>
              <a:rPr lang="fr-BE" dirty="0" smtClean="0">
                <a:hlinkClick r:id="rId2"/>
              </a:rPr>
              <a:t>www.ksz-bcss.fgov.be/nl/veiligheid-en-privacy/general-data-protection-regulation</a:t>
            </a:r>
            <a:endParaRPr lang="fr-BE"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22" y="1109216"/>
            <a:ext cx="7884368" cy="4901816"/>
          </a:xfrm>
          <a:prstGeom prst="rect">
            <a:avLst/>
          </a:prstGeom>
        </p:spPr>
      </p:pic>
    </p:spTree>
    <p:extLst>
      <p:ext uri="{BB962C8B-B14F-4D97-AF65-F5344CB8AC3E}">
        <p14:creationId xmlns:p14="http://schemas.microsoft.com/office/powerpoint/2010/main" val="1189105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noProof="0" smtClean="0"/>
              <a:t>Meer gedetailleerde presentatie</a:t>
            </a:r>
            <a:endParaRPr lang="nl-BE" noProof="0"/>
          </a:p>
        </p:txBody>
      </p:sp>
      <p:sp>
        <p:nvSpPr>
          <p:cNvPr id="4" name="Tijdelijke aanduiding voor datum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a:stretch>
            <a:fillRect/>
          </a:stretch>
        </p:blipFill>
        <p:spPr>
          <a:xfrm>
            <a:off x="1259632" y="1124744"/>
            <a:ext cx="6336704" cy="4768530"/>
          </a:xfrm>
          <a:prstGeom prst="rect">
            <a:avLst/>
          </a:prstGeom>
        </p:spPr>
      </p:pic>
      <p:sp>
        <p:nvSpPr>
          <p:cNvPr id="6" name="TextBox 5"/>
          <p:cNvSpPr txBox="1"/>
          <p:nvPr/>
        </p:nvSpPr>
        <p:spPr>
          <a:xfrm>
            <a:off x="827584" y="5805264"/>
            <a:ext cx="7460247" cy="369332"/>
          </a:xfrm>
          <a:prstGeom prst="rect">
            <a:avLst/>
          </a:prstGeom>
          <a:noFill/>
        </p:spPr>
        <p:txBody>
          <a:bodyPr wrap="none" rtlCol="0">
            <a:spAutoFit/>
          </a:bodyPr>
          <a:lstStyle/>
          <a:p>
            <a:r>
              <a:rPr lang="fr-BE" dirty="0">
                <a:hlinkClick r:id="rId3"/>
              </a:rPr>
              <a:t>https://</a:t>
            </a:r>
            <a:r>
              <a:rPr lang="fr-BE" dirty="0" smtClean="0">
                <a:hlinkClick r:id="rId3"/>
              </a:rPr>
              <a:t>www.frankrobben.be/wp-content/uploads/2016/08/20160610nl.pptx</a:t>
            </a:r>
            <a:endParaRPr lang="fr-BE" dirty="0"/>
          </a:p>
        </p:txBody>
      </p:sp>
    </p:spTree>
    <p:extLst>
      <p:ext uri="{BB962C8B-B14F-4D97-AF65-F5344CB8AC3E}">
        <p14:creationId xmlns:p14="http://schemas.microsoft.com/office/powerpoint/2010/main" val="3311225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BE" noProof="0" smtClean="0"/>
              <a:t>1. Bewustmaking</a:t>
            </a:r>
            <a:endParaRPr lang="nl-BE" noProof="0"/>
          </a:p>
        </p:txBody>
      </p:sp>
      <p:sp>
        <p:nvSpPr>
          <p:cNvPr id="6" name="Content Placeholder 5"/>
          <p:cNvSpPr>
            <a:spLocks noGrp="1"/>
          </p:cNvSpPr>
          <p:nvPr>
            <p:ph idx="1"/>
          </p:nvPr>
        </p:nvSpPr>
        <p:spPr/>
        <p:txBody>
          <a:bodyPr>
            <a:normAutofit/>
          </a:bodyPr>
          <a:lstStyle/>
          <a:p>
            <a:pPr marL="0" indent="0">
              <a:spcBef>
                <a:spcPct val="0"/>
              </a:spcBef>
              <a:buFontTx/>
              <a:buNone/>
            </a:pPr>
            <a:r>
              <a:rPr lang="nl-BE" altLang="nl-BE" sz="2200" noProof="0" smtClean="0">
                <a:solidFill>
                  <a:srgbClr val="525252"/>
                </a:solidFill>
              </a:rPr>
              <a:t>Zorg dat de </a:t>
            </a:r>
            <a:r>
              <a:rPr lang="nl-BE" altLang="nl-BE" sz="2200" noProof="0" smtClean="0">
                <a:solidFill>
                  <a:srgbClr val="FF0000"/>
                </a:solidFill>
              </a:rPr>
              <a:t>sleutelfiguren en beleidsmakers </a:t>
            </a:r>
            <a:r>
              <a:rPr lang="nl-BE" altLang="nl-BE" sz="2200" noProof="0" smtClean="0">
                <a:solidFill>
                  <a:srgbClr val="525252"/>
                </a:solidFill>
              </a:rPr>
              <a:t>in je organisatie </a:t>
            </a:r>
            <a:r>
              <a:rPr lang="nl-BE" altLang="nl-BE" sz="2200" noProof="0" smtClean="0">
                <a:solidFill>
                  <a:srgbClr val="FF0000"/>
                </a:solidFill>
              </a:rPr>
              <a:t>op de hoogte </a:t>
            </a:r>
            <a:r>
              <a:rPr lang="nl-BE" altLang="nl-BE" sz="2200" noProof="0" smtClean="0">
                <a:solidFill>
                  <a:srgbClr val="525252"/>
                </a:solidFill>
              </a:rPr>
              <a:t>zijn</a:t>
            </a:r>
            <a:r>
              <a:rPr lang="nl-BE" altLang="nl-BE" sz="2200" noProof="0" smtClean="0">
                <a:solidFill>
                  <a:srgbClr val="FF0000"/>
                </a:solidFill>
              </a:rPr>
              <a:t> van de nieuwe regelgeving</a:t>
            </a:r>
            <a:r>
              <a:rPr lang="nl-BE" altLang="nl-BE" sz="2200" noProof="0" smtClean="0">
                <a:solidFill>
                  <a:srgbClr val="404040"/>
                </a:solidFill>
              </a:rPr>
              <a:t>. Zij moeten de gevolgen hiervan inschatten en aanwijzen welke domeinen vandaag mogelijks problematisch kunnen zijn in het licht van de AVG. Indien je organisatie over een </a:t>
            </a:r>
            <a:r>
              <a:rPr lang="nl-BE" altLang="nl-BE" sz="2200" noProof="0" smtClean="0">
                <a:solidFill>
                  <a:srgbClr val="FF0000"/>
                </a:solidFill>
              </a:rPr>
              <a:t>risicoanalyse</a:t>
            </a:r>
            <a:r>
              <a:rPr lang="nl-BE" altLang="nl-BE" sz="2200" noProof="0" smtClean="0">
                <a:solidFill>
                  <a:srgbClr val="404040"/>
                </a:solidFill>
              </a:rPr>
              <a:t> beschikt, kan dit een </a:t>
            </a:r>
            <a:r>
              <a:rPr lang="nl-BE" altLang="nl-BE" sz="2200" noProof="0" smtClean="0">
                <a:solidFill>
                  <a:srgbClr val="FF0000"/>
                </a:solidFill>
              </a:rPr>
              <a:t>werkbaar vertrekpunt</a:t>
            </a:r>
            <a:r>
              <a:rPr lang="nl-BE" altLang="nl-BE" sz="2200" noProof="0" smtClean="0">
                <a:solidFill>
                  <a:srgbClr val="404040"/>
                </a:solidFill>
              </a:rPr>
              <a:t> zijn.</a:t>
            </a:r>
          </a:p>
          <a:p>
            <a:pPr>
              <a:spcBef>
                <a:spcPct val="0"/>
              </a:spcBef>
              <a:buFontTx/>
              <a:buNone/>
            </a:pPr>
            <a:endParaRPr lang="nl-BE" altLang="nl-BE" sz="2200" noProof="0" smtClean="0">
              <a:solidFill>
                <a:srgbClr val="404040"/>
              </a:solidFill>
            </a:endParaRPr>
          </a:p>
          <a:p>
            <a:pPr marL="0" indent="0">
              <a:spcBef>
                <a:spcPct val="0"/>
              </a:spcBef>
              <a:buFontTx/>
              <a:buNone/>
            </a:pPr>
            <a:r>
              <a:rPr lang="nl-BE" altLang="nl-BE" sz="2200" noProof="0" smtClean="0">
                <a:solidFill>
                  <a:srgbClr val="404040"/>
                </a:solidFill>
              </a:rPr>
              <a:t>Het implementeren van de AVG kan een behoorlijke invloed hebben op de beschikbare middelen, zeker voor wat betreft grote en meer complexe organisaties. </a:t>
            </a:r>
          </a:p>
          <a:p>
            <a:pPr marL="0" indent="0">
              <a:spcBef>
                <a:spcPct val="0"/>
              </a:spcBef>
              <a:buFontTx/>
              <a:buNone/>
            </a:pPr>
            <a:endParaRPr lang="nl-BE" altLang="nl-BE" sz="2200" noProof="0" smtClean="0">
              <a:solidFill>
                <a:srgbClr val="404040"/>
              </a:solidFill>
            </a:endParaRPr>
          </a:p>
          <a:p>
            <a:pPr marL="0" indent="0">
              <a:spcBef>
                <a:spcPct val="0"/>
              </a:spcBef>
              <a:buFontTx/>
              <a:buNone/>
            </a:pPr>
            <a:r>
              <a:rPr lang="nl-BE" altLang="nl-BE" sz="2200" noProof="0" smtClean="0">
                <a:solidFill>
                  <a:srgbClr val="404040"/>
                </a:solidFill>
              </a:rPr>
              <a:t>Gebruik de overgangsperiode dus allereerst om </a:t>
            </a:r>
            <a:r>
              <a:rPr lang="nl-BE" altLang="nl-BE" sz="2200" noProof="0" smtClean="0">
                <a:solidFill>
                  <a:srgbClr val="FF0000"/>
                </a:solidFill>
              </a:rPr>
              <a:t>medewerkers </a:t>
            </a:r>
            <a:r>
              <a:rPr lang="nl-BE" altLang="nl-BE" sz="2200" noProof="0" smtClean="0">
                <a:solidFill>
                  <a:srgbClr val="525252"/>
                </a:solidFill>
              </a:rPr>
              <a:t>te</a:t>
            </a:r>
            <a:r>
              <a:rPr lang="nl-BE" altLang="nl-BE" sz="2200" noProof="0" smtClean="0">
                <a:solidFill>
                  <a:srgbClr val="FF0000"/>
                </a:solidFill>
              </a:rPr>
              <a:t> informeren </a:t>
            </a:r>
            <a:r>
              <a:rPr lang="nl-BE" altLang="nl-BE" sz="2200" noProof="0" smtClean="0">
                <a:solidFill>
                  <a:srgbClr val="404040"/>
                </a:solidFill>
              </a:rPr>
              <a:t>over de aankomende veranderingen. Stel dit niet uit tot de laatste minuut.</a:t>
            </a:r>
            <a:endParaRPr lang="nl-BE" altLang="nl-BE" sz="2200" noProof="0" smtClean="0">
              <a:solidFill>
                <a:schemeClr val="tx1"/>
              </a:solidFill>
            </a:endParaRPr>
          </a:p>
          <a:p>
            <a:endParaRPr lang="nl-BE" sz="2200" noProof="0"/>
          </a:p>
        </p:txBody>
      </p:sp>
      <p:sp>
        <p:nvSpPr>
          <p:cNvPr id="2" name="Date Placeholder 1"/>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82485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2. Register van verwerkingsactiviteiten</a:t>
            </a:r>
            <a:endParaRPr lang="nl-BE" noProof="0"/>
          </a:p>
        </p:txBody>
      </p:sp>
      <p:sp>
        <p:nvSpPr>
          <p:cNvPr id="3" name="Content Placeholder 2"/>
          <p:cNvSpPr>
            <a:spLocks noGrp="1"/>
          </p:cNvSpPr>
          <p:nvPr>
            <p:ph idx="1"/>
          </p:nvPr>
        </p:nvSpPr>
        <p:spPr/>
        <p:txBody>
          <a:bodyPr>
            <a:normAutofit fontScale="92500" lnSpcReduction="20000"/>
          </a:bodyPr>
          <a:lstStyle/>
          <a:p>
            <a:pPr marL="0" indent="0">
              <a:buNone/>
              <a:defRPr/>
            </a:pPr>
            <a:r>
              <a:rPr lang="nl-BE" noProof="0" smtClean="0">
                <a:solidFill>
                  <a:srgbClr val="FF0000"/>
                </a:solidFill>
              </a:rPr>
              <a:t>Breng zorgvuldig in kaart welke persoonsgegevens je verwerkt, waar deze vandaan komen en met wie je deze deelt. </a:t>
            </a:r>
            <a:r>
              <a:rPr lang="nl-BE" noProof="0" smtClean="0">
                <a:solidFill>
                  <a:srgbClr val="404040"/>
                </a:solidFill>
              </a:rPr>
              <a:t>Je doet er goed aan al je verwerkingen te registreren. Mogelijks dien je hiervoor een informatie-audit te organiseren in je organisatie of bepaalde afdelingen ervan.</a:t>
            </a:r>
          </a:p>
          <a:p>
            <a:pPr marL="0" indent="0">
              <a:buNone/>
              <a:defRPr/>
            </a:pPr>
            <a:endParaRPr lang="nl-BE" noProof="0" smtClean="0">
              <a:solidFill>
                <a:srgbClr val="404040"/>
              </a:solidFill>
            </a:endParaRPr>
          </a:p>
          <a:p>
            <a:pPr marL="0" indent="0">
              <a:buNone/>
              <a:defRPr/>
            </a:pPr>
            <a:r>
              <a:rPr lang="nl-BE" noProof="0" smtClean="0">
                <a:solidFill>
                  <a:srgbClr val="404040"/>
                </a:solidFill>
              </a:rPr>
              <a:t>De AVG introduceert enkele </a:t>
            </a:r>
            <a:r>
              <a:rPr lang="nl-BE" noProof="0" smtClean="0">
                <a:solidFill>
                  <a:srgbClr val="FF0000"/>
                </a:solidFill>
              </a:rPr>
              <a:t>nieuwe verplichtingen</a:t>
            </a:r>
            <a:r>
              <a:rPr lang="nl-BE" noProof="0" smtClean="0">
                <a:solidFill>
                  <a:srgbClr val="404040"/>
                </a:solidFill>
              </a:rPr>
              <a:t>, specifiek op maat van de netwerkwereld. Wanneer je bv. onnauwkeurige persoonsgegevens bijhoudt, en hebt gedeeld met andere organisaties, zal je deze laatsten moeten inlichten over de onnauwkeurigheid zodat deze een correctie kan aanbrengen in haar eigen verwerking.</a:t>
            </a:r>
          </a:p>
          <a:p>
            <a:pPr marL="0" indent="0">
              <a:buNone/>
              <a:defRPr/>
            </a:pPr>
            <a:endParaRPr lang="nl-BE" noProof="0" smtClean="0">
              <a:solidFill>
                <a:srgbClr val="FF0000"/>
              </a:solidFill>
            </a:endParaRPr>
          </a:p>
          <a:p>
            <a:pPr marL="0" indent="0">
              <a:buNone/>
              <a:defRPr/>
            </a:pPr>
            <a:r>
              <a:rPr lang="nl-BE" noProof="0" smtClean="0">
                <a:solidFill>
                  <a:srgbClr val="525252"/>
                </a:solidFill>
              </a:rPr>
              <a:t>De documentatieplicht </a:t>
            </a:r>
            <a:r>
              <a:rPr lang="nl-BE" noProof="0" smtClean="0">
                <a:solidFill>
                  <a:srgbClr val="FF0000"/>
                </a:solidFill>
              </a:rPr>
              <a:t>helpt je de verantwoordingsplicht na te leven. </a:t>
            </a:r>
            <a:r>
              <a:rPr lang="nl-BE" noProof="0" smtClean="0">
                <a:solidFill>
                  <a:srgbClr val="525252"/>
                </a:solidFill>
              </a:rPr>
              <a:t>Daarmee wordt de plicht bedoeld van een organisatie om te bewijzen dat ze handelt in overeenstemming met de gegevensbeschermingsprincipes.</a:t>
            </a:r>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76707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3. Wettelijke grondslag voor verwerking</a:t>
            </a:r>
            <a:endParaRPr lang="nl-BE" noProof="0"/>
          </a:p>
        </p:txBody>
      </p:sp>
      <p:sp>
        <p:nvSpPr>
          <p:cNvPr id="3" name="Content Placeholder 2"/>
          <p:cNvSpPr>
            <a:spLocks noGrp="1"/>
          </p:cNvSpPr>
          <p:nvPr>
            <p:ph idx="1"/>
          </p:nvPr>
        </p:nvSpPr>
        <p:spPr/>
        <p:txBody>
          <a:bodyPr>
            <a:normAutofit/>
          </a:bodyPr>
          <a:lstStyle/>
          <a:p>
            <a:pPr marL="0" indent="0">
              <a:buNone/>
              <a:defRPr/>
            </a:pPr>
            <a:r>
              <a:rPr lang="nl-BE" sz="2000" noProof="0">
                <a:solidFill>
                  <a:srgbClr val="FF0000"/>
                </a:solidFill>
              </a:rPr>
              <a:t>Documenteer de verscheidene types van gegevensverwerkingen die je uitvoert en </a:t>
            </a:r>
            <a:r>
              <a:rPr lang="nl-BE" sz="2000" noProof="0" smtClean="0">
                <a:solidFill>
                  <a:srgbClr val="FF0000"/>
                </a:solidFill>
              </a:rPr>
              <a:t>bepaal </a:t>
            </a:r>
            <a:r>
              <a:rPr lang="nl-BE" sz="2000" noProof="0">
                <a:solidFill>
                  <a:srgbClr val="FF0000"/>
                </a:solidFill>
              </a:rPr>
              <a:t>de </a:t>
            </a:r>
            <a:r>
              <a:rPr lang="nl-BE" sz="2000" noProof="0" smtClean="0">
                <a:solidFill>
                  <a:srgbClr val="FF0000"/>
                </a:solidFill>
              </a:rPr>
              <a:t>wettelijke grondslag </a:t>
            </a:r>
            <a:r>
              <a:rPr lang="nl-BE" sz="2000" noProof="0">
                <a:solidFill>
                  <a:srgbClr val="FF0000"/>
                </a:solidFill>
              </a:rPr>
              <a:t>voor elk van </a:t>
            </a:r>
            <a:r>
              <a:rPr lang="nl-BE" sz="2000" noProof="0" smtClean="0">
                <a:solidFill>
                  <a:srgbClr val="FF0000"/>
                </a:solidFill>
              </a:rPr>
              <a:t>hen. Ook dit helpt je te voldoen aan de verantwoordingsvereiste.</a:t>
            </a:r>
            <a:endParaRPr lang="nl-BE" sz="2000" noProof="0"/>
          </a:p>
          <a:p>
            <a:pPr marL="0" indent="0">
              <a:buNone/>
              <a:defRPr/>
            </a:pPr>
            <a:endParaRPr lang="nl-BE" sz="2000" noProof="0" smtClean="0"/>
          </a:p>
          <a:p>
            <a:pPr marL="0" indent="0">
              <a:buNone/>
              <a:defRPr/>
            </a:pPr>
            <a:r>
              <a:rPr lang="nl-BE" sz="2000" noProof="0" smtClean="0"/>
              <a:t>De </a:t>
            </a:r>
            <a:r>
              <a:rPr lang="nl-BE" sz="2000" noProof="0"/>
              <a:t>rechten van de betrokkene </a:t>
            </a:r>
            <a:r>
              <a:rPr lang="nl-BE" sz="2000" noProof="0" smtClean="0"/>
              <a:t>variëren </a:t>
            </a:r>
            <a:r>
              <a:rPr lang="nl-BE" sz="2000" noProof="0"/>
              <a:t>naargelang de wettelijke </a:t>
            </a:r>
            <a:r>
              <a:rPr lang="nl-BE" sz="2000" noProof="0" smtClean="0"/>
              <a:t>grondslag </a:t>
            </a:r>
            <a:r>
              <a:rPr lang="nl-BE" sz="2000" noProof="0"/>
              <a:t>van de gegevensverwerking. Het </a:t>
            </a:r>
            <a:r>
              <a:rPr lang="nl-BE" sz="2000" noProof="0" smtClean="0"/>
              <a:t>meest voor </a:t>
            </a:r>
            <a:r>
              <a:rPr lang="nl-BE" sz="2000" noProof="0"/>
              <a:t>de hand </a:t>
            </a:r>
            <a:r>
              <a:rPr lang="nl-BE" sz="2000" noProof="0" smtClean="0"/>
              <a:t>liggend </a:t>
            </a:r>
            <a:r>
              <a:rPr lang="nl-BE" sz="2000" noProof="0"/>
              <a:t>voorbeeld is dat de betrokkene een sterker recht heeft om de verwijdering van zijn gegevens te vragen indien zijn toestemming aan de grondslag </a:t>
            </a:r>
            <a:r>
              <a:rPr lang="nl-BE" sz="2000" noProof="0" smtClean="0"/>
              <a:t>ligt van </a:t>
            </a:r>
            <a:r>
              <a:rPr lang="nl-BE" sz="2000" noProof="0"/>
              <a:t>de verwerking</a:t>
            </a:r>
            <a:r>
              <a:rPr lang="nl-BE" sz="2000" noProof="0" smtClean="0"/>
              <a:t>.</a:t>
            </a:r>
          </a:p>
          <a:p>
            <a:pPr marL="0" indent="0">
              <a:buNone/>
              <a:defRPr/>
            </a:pPr>
            <a:endParaRPr lang="nl-BE" sz="2000" noProof="0"/>
          </a:p>
          <a:p>
            <a:pPr marL="0" indent="0">
              <a:buNone/>
              <a:defRPr/>
            </a:pPr>
            <a:r>
              <a:rPr lang="nl-BE" sz="2000" noProof="0"/>
              <a:t>Het is belangrijk om de gekozen wettelijke grondslag voor de gegevensverwerking te verduidelijken in de privacyverklaring en telkens wanneer je een toegangsverzoek beantwoordt. De wettelijke grondslagen in de AVG zijn quasi identiek aan deze in de </a:t>
            </a:r>
            <a:r>
              <a:rPr lang="nl-BE" sz="2000" noProof="0" smtClean="0"/>
              <a:t>huidige Privacywet.</a:t>
            </a:r>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9195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BE" noProof="0"/>
          </a:p>
        </p:txBody>
      </p:sp>
      <p:sp>
        <p:nvSpPr>
          <p:cNvPr id="3" name="Content Placeholder 2"/>
          <p:cNvSpPr>
            <a:spLocks noGrp="1"/>
          </p:cNvSpPr>
          <p:nvPr>
            <p:ph idx="1"/>
          </p:nvPr>
        </p:nvSpPr>
        <p:spPr/>
        <p:txBody>
          <a:bodyPr/>
          <a:lstStyle/>
          <a:p>
            <a:endParaRPr lang="fr-BE"/>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310" b="66391"/>
          <a:stretch/>
        </p:blipFill>
        <p:spPr bwMode="auto">
          <a:xfrm>
            <a:off x="1" y="0"/>
            <a:ext cx="9144000" cy="145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6526"/>
          <a:stretch/>
        </p:blipFill>
        <p:spPr bwMode="auto">
          <a:xfrm>
            <a:off x="155576" y="2962725"/>
            <a:ext cx="8832850" cy="1500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b="66456"/>
          <a:stretch/>
        </p:blipFill>
        <p:spPr bwMode="auto">
          <a:xfrm>
            <a:off x="0" y="1452534"/>
            <a:ext cx="9112250" cy="15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1161"/>
          <a:stretch/>
        </p:blipFill>
        <p:spPr bwMode="auto">
          <a:xfrm>
            <a:off x="1880853" y="4463391"/>
            <a:ext cx="5382295" cy="172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387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normAutofit fontScale="85000" lnSpcReduction="20000"/>
          </a:bodyPr>
          <a:lstStyle/>
          <a:p>
            <a:pPr marL="0" indent="0">
              <a:buNone/>
              <a:tabLst>
                <a:tab pos="4395788" algn="l"/>
              </a:tabLst>
              <a:defRPr/>
            </a:pPr>
            <a:r>
              <a:rPr lang="nl-BE" sz="2600" noProof="0" smtClean="0">
                <a:solidFill>
                  <a:srgbClr val="525252"/>
                </a:solidFill>
              </a:rPr>
              <a:t>Als de wettelijke grondslag voor de verwerking de toestemming van de betrokkene is, </a:t>
            </a:r>
            <a:r>
              <a:rPr lang="nl-BE" sz="2600" noProof="0" smtClean="0">
                <a:solidFill>
                  <a:srgbClr val="FF0000"/>
                </a:solidFill>
              </a:rPr>
              <a:t>evalueer </a:t>
            </a:r>
            <a:r>
              <a:rPr lang="nl-BE" sz="2600" noProof="0">
                <a:solidFill>
                  <a:srgbClr val="FF0000"/>
                </a:solidFill>
              </a:rPr>
              <a:t>de wijze waarop je </a:t>
            </a:r>
            <a:r>
              <a:rPr lang="nl-BE" sz="2600" noProof="0" smtClean="0">
                <a:solidFill>
                  <a:srgbClr val="FF0000"/>
                </a:solidFill>
              </a:rPr>
              <a:t>de toe-stemming </a:t>
            </a:r>
            <a:r>
              <a:rPr lang="nl-BE" sz="2600" noProof="0">
                <a:solidFill>
                  <a:srgbClr val="FF0000"/>
                </a:solidFill>
              </a:rPr>
              <a:t>vraagt, verkrijgt en registreert</a:t>
            </a:r>
            <a:r>
              <a:rPr lang="nl-BE" sz="2600" noProof="0"/>
              <a:t>, en wijzig waar nodig</a:t>
            </a:r>
            <a:r>
              <a:rPr lang="nl-BE" sz="2600" noProof="0" smtClean="0"/>
              <a:t>.</a:t>
            </a:r>
          </a:p>
          <a:p>
            <a:pPr marL="0" indent="0">
              <a:buNone/>
              <a:tabLst>
                <a:tab pos="4395788" algn="l"/>
              </a:tabLst>
              <a:defRPr/>
            </a:pPr>
            <a:endParaRPr lang="nl-BE" sz="2600" noProof="0"/>
          </a:p>
          <a:p>
            <a:pPr marL="0" indent="0">
              <a:buNone/>
              <a:defRPr/>
            </a:pPr>
            <a:r>
              <a:rPr lang="nl-BE" sz="2600" noProof="0" smtClean="0"/>
              <a:t>De toestemming moet </a:t>
            </a:r>
            <a:r>
              <a:rPr lang="nl-BE" sz="2600" noProof="0">
                <a:solidFill>
                  <a:srgbClr val="FF0000"/>
                </a:solidFill>
              </a:rPr>
              <a:t>vrij, specifiek, geïnformeerd en ondubbelzinnig</a:t>
            </a:r>
            <a:r>
              <a:rPr lang="nl-BE" sz="2600" noProof="0"/>
              <a:t> moet zijn. </a:t>
            </a:r>
            <a:r>
              <a:rPr lang="nl-BE" sz="2600" noProof="0">
                <a:solidFill>
                  <a:srgbClr val="525252"/>
                </a:solidFill>
              </a:rPr>
              <a:t>De toestemming moet ook blijken uit een </a:t>
            </a:r>
            <a:r>
              <a:rPr lang="nl-BE" sz="2600" noProof="0">
                <a:solidFill>
                  <a:srgbClr val="FF0000"/>
                </a:solidFill>
              </a:rPr>
              <a:t>actieve indicatie van akkoord. </a:t>
            </a:r>
            <a:r>
              <a:rPr lang="nl-BE" sz="2600" noProof="0">
                <a:solidFill>
                  <a:srgbClr val="525252"/>
                </a:solidFill>
              </a:rPr>
              <a:t>M.a.w. de toestemming kan niet worden afgeleid uit een stilzwijgen, een vooraf aangevinkt vakje of uit een </a:t>
            </a:r>
            <a:r>
              <a:rPr lang="nl-BE" sz="2600" noProof="0" smtClean="0">
                <a:solidFill>
                  <a:srgbClr val="525252"/>
                </a:solidFill>
              </a:rPr>
              <a:t>niet-handelen.</a:t>
            </a:r>
          </a:p>
          <a:p>
            <a:pPr marL="0" indent="0">
              <a:buNone/>
              <a:defRPr/>
            </a:pPr>
            <a:endParaRPr lang="nl-BE" sz="2600" noProof="0">
              <a:solidFill>
                <a:srgbClr val="525252"/>
              </a:solidFill>
            </a:endParaRPr>
          </a:p>
          <a:p>
            <a:pPr marL="0" indent="0">
              <a:buNone/>
              <a:defRPr/>
            </a:pPr>
            <a:r>
              <a:rPr lang="nl-BE" sz="2600" noProof="0" smtClean="0"/>
              <a:t>Indien </a:t>
            </a:r>
            <a:r>
              <a:rPr lang="nl-BE" sz="2600" noProof="0"/>
              <a:t>je rekent op de toestemming van de betrokkene om diens gegevens te verwerken, zorg dan zeker dat die toestemming voldoet aan de vereisten van de </a:t>
            </a:r>
            <a:r>
              <a:rPr lang="nl-BE" sz="2600" noProof="0" smtClean="0"/>
              <a:t>AVG.</a:t>
            </a:r>
          </a:p>
          <a:p>
            <a:pPr marL="0" indent="0">
              <a:buNone/>
              <a:defRPr/>
            </a:pPr>
            <a:endParaRPr lang="nl-BE" sz="2600" noProof="0"/>
          </a:p>
          <a:p>
            <a:pPr marL="0" indent="0">
              <a:buNone/>
              <a:defRPr/>
            </a:pPr>
            <a:r>
              <a:rPr lang="nl-BE" sz="2600" noProof="0" smtClean="0"/>
              <a:t>Indien </a:t>
            </a:r>
            <a:r>
              <a:rPr lang="nl-BE" sz="2600" noProof="0"/>
              <a:t>dit nu nog niet het geval is, wijzig dan je toestemmingsmechanisme of ga op zoek naar een alternatief voor toestemming als grondslag voor de gegevensverwerking</a:t>
            </a:r>
            <a:r>
              <a:rPr lang="nl-BE" sz="2600" noProof="0" smtClean="0"/>
              <a:t>.</a:t>
            </a:r>
            <a:endParaRPr lang="nl-BE" sz="2600"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2911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4. Toestemming van betrokkene</a:t>
            </a:r>
            <a:endParaRPr lang="nl-BE" noProof="0"/>
          </a:p>
        </p:txBody>
      </p:sp>
      <p:sp>
        <p:nvSpPr>
          <p:cNvPr id="3" name="Content Placeholder 2"/>
          <p:cNvSpPr>
            <a:spLocks noGrp="1"/>
          </p:cNvSpPr>
          <p:nvPr>
            <p:ph idx="1"/>
          </p:nvPr>
        </p:nvSpPr>
        <p:spPr/>
        <p:txBody>
          <a:bodyPr/>
          <a:lstStyle/>
          <a:p>
            <a:pPr marL="0" indent="0">
              <a:buNone/>
              <a:defRPr/>
            </a:pPr>
            <a:r>
              <a:rPr lang="nl-BE" sz="2200" noProof="0" smtClean="0"/>
              <a:t>Noteer dat de </a:t>
            </a:r>
            <a:r>
              <a:rPr lang="nl-BE" sz="2200" noProof="0" smtClean="0">
                <a:solidFill>
                  <a:srgbClr val="FF0000"/>
                </a:solidFill>
              </a:rPr>
              <a:t>toestemming controleerbaar </a:t>
            </a:r>
            <a:r>
              <a:rPr lang="nl-BE" sz="2200" noProof="0" smtClean="0"/>
              <a:t>moet zijn en dat de betrokkene doorgaans meer rechten heeft wanneer je vertrouwt op toestemming als grondslag voor de gegevensverwerking.</a:t>
            </a:r>
          </a:p>
          <a:p>
            <a:pPr marL="0" indent="0">
              <a:buNone/>
              <a:defRPr/>
            </a:pPr>
            <a:endParaRPr lang="nl-BE" sz="2200" noProof="0" smtClean="0"/>
          </a:p>
          <a:p>
            <a:pPr marL="0" indent="0">
              <a:buNone/>
              <a:defRPr/>
            </a:pPr>
            <a:r>
              <a:rPr lang="nl-BE" sz="2200" noProof="0" smtClean="0"/>
              <a:t>De AVG verduidelijkt dat de verwerkingsverantwoordelijke in staat moet zijn om aan te tonen dat toestemming werd gegeven. Evalueer dus de huidige systemen die toestemming registreren, teneinde een audit trail (controlespoor) te verzekeren.</a:t>
            </a:r>
          </a:p>
          <a:p>
            <a:pPr marL="0" indent="0">
              <a:buNone/>
            </a:pPr>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0697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5. Toestemming namens kinderen</a:t>
            </a:r>
            <a:endParaRPr lang="nl-BE" noProof="0"/>
          </a:p>
        </p:txBody>
      </p:sp>
      <p:sp>
        <p:nvSpPr>
          <p:cNvPr id="3" name="Content Placeholder 2"/>
          <p:cNvSpPr>
            <a:spLocks noGrp="1"/>
          </p:cNvSpPr>
          <p:nvPr>
            <p:ph idx="1"/>
          </p:nvPr>
        </p:nvSpPr>
        <p:spPr/>
        <p:txBody>
          <a:bodyPr>
            <a:normAutofit lnSpcReduction="10000"/>
          </a:bodyPr>
          <a:lstStyle/>
          <a:p>
            <a:pPr marL="0" indent="0">
              <a:buNone/>
              <a:defRPr/>
            </a:pPr>
            <a:r>
              <a:rPr lang="nl-BE" sz="2100" noProof="0" smtClean="0"/>
              <a:t>Als je organisatie </a:t>
            </a:r>
            <a:r>
              <a:rPr lang="nl-BE" sz="2100" noProof="0" smtClean="0">
                <a:solidFill>
                  <a:srgbClr val="FF0000"/>
                </a:solidFill>
              </a:rPr>
              <a:t>gegevens over kinderen onder de 16 jaar </a:t>
            </a:r>
            <a:r>
              <a:rPr lang="nl-BE" sz="2100" noProof="0" smtClean="0"/>
              <a:t>verwerkt op basis van de </a:t>
            </a:r>
            <a:r>
              <a:rPr lang="nl-BE" sz="2100" noProof="0" smtClean="0">
                <a:solidFill>
                  <a:srgbClr val="FF0000"/>
                </a:solidFill>
              </a:rPr>
              <a:t>toestemming</a:t>
            </a:r>
            <a:r>
              <a:rPr lang="nl-BE" sz="2100" noProof="0" smtClean="0"/>
              <a:t> van de betrokkene, moet een </a:t>
            </a:r>
            <a:r>
              <a:rPr lang="nl-BE" sz="2100" noProof="0" smtClean="0">
                <a:solidFill>
                  <a:srgbClr val="FF0000"/>
                </a:solidFill>
              </a:rPr>
              <a:t>ouder of voogd</a:t>
            </a:r>
            <a:r>
              <a:rPr lang="nl-BE" sz="2100" noProof="0" smtClean="0"/>
              <a:t> deze toestemming geven opdat de gegevensverwerking rechtmatig zou zijn. De AVG biedt speciale bescherming aan gegevens van kinderen, o.a. in de context van commerciële internetdiensten als sociale netwerken.</a:t>
            </a:r>
          </a:p>
          <a:p>
            <a:pPr marL="0" indent="0">
              <a:buNone/>
              <a:defRPr/>
            </a:pPr>
            <a:endParaRPr lang="nl-BE" sz="2100" noProof="0" smtClean="0"/>
          </a:p>
          <a:p>
            <a:pPr marL="0" indent="0">
              <a:buNone/>
              <a:defRPr/>
            </a:pPr>
            <a:r>
              <a:rPr lang="nl-BE" sz="2100" noProof="0" smtClean="0"/>
              <a:t>Dit kan aanzienlijke gevolgen hebben als je organisatie gericht is op het aanbieden van diensten aan kinderen en daartoe hun persoonsgegevens verwerkt. Ontwikkel systemen die de leeftijd van de betrokkene nagaan en die de ouder of voogd om toestemming vragen voor de verwerking van persoonsgegevens over kinderen.</a:t>
            </a:r>
          </a:p>
          <a:p>
            <a:pPr marL="0" indent="0">
              <a:buNone/>
              <a:defRPr/>
            </a:pPr>
            <a:endParaRPr lang="nl-BE" sz="2100" noProof="0" smtClean="0"/>
          </a:p>
          <a:p>
            <a:pPr marL="0" indent="0">
              <a:buNone/>
              <a:defRPr/>
            </a:pPr>
            <a:r>
              <a:rPr lang="nl-BE" sz="2100" noProof="0" smtClean="0"/>
              <a:t>Onthoud dat de </a:t>
            </a:r>
            <a:r>
              <a:rPr lang="nl-BE" sz="2100" noProof="0" smtClean="0">
                <a:solidFill>
                  <a:srgbClr val="FF0000"/>
                </a:solidFill>
              </a:rPr>
              <a:t>toestemming controleerbaar </a:t>
            </a:r>
            <a:r>
              <a:rPr lang="nl-BE" sz="2100" noProof="0" smtClean="0"/>
              <a:t>moet zijn en dat desgevallend de privacyverklaring moet geschreven zijn in voor kinderen begrijpbare taal.</a:t>
            </a:r>
          </a:p>
          <a:p>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324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Bevestiging geldende beginselen </a:t>
            </a:r>
            <a:endParaRPr lang="nl-BE" noProof="0"/>
          </a:p>
        </p:txBody>
      </p:sp>
      <p:sp>
        <p:nvSpPr>
          <p:cNvPr id="3" name="Content Placeholder 2"/>
          <p:cNvSpPr>
            <a:spLocks noGrp="1"/>
          </p:cNvSpPr>
          <p:nvPr>
            <p:ph idx="1"/>
          </p:nvPr>
        </p:nvSpPr>
        <p:spPr/>
        <p:txBody>
          <a:bodyPr>
            <a:normAutofit fontScale="92500" lnSpcReduction="10000"/>
          </a:bodyPr>
          <a:lstStyle/>
          <a:p>
            <a:r>
              <a:rPr lang="nl-BE" noProof="0" smtClean="0"/>
              <a:t>rechtmatige, eerlijke en transparante verwerking</a:t>
            </a:r>
          </a:p>
          <a:p>
            <a:r>
              <a:rPr lang="nl-BE" noProof="0" smtClean="0"/>
              <a:t>doelbindingsbeginsel</a:t>
            </a:r>
          </a:p>
          <a:p>
            <a:pPr lvl="1"/>
            <a:r>
              <a:rPr lang="nl-BE" noProof="0" smtClean="0"/>
              <a:t>persoonsgegevens moeten voor welbepaalde, uitdrukkelijk omschreven en gerechtvaardigde doeleinden worden verzameld en mogen niet verder op een met die doeleinden onverenigbare wijze worden verwerkt</a:t>
            </a:r>
          </a:p>
          <a:p>
            <a:r>
              <a:rPr lang="nl-BE" noProof="0" smtClean="0"/>
              <a:t>evenredigheidsbeginsel</a:t>
            </a:r>
          </a:p>
          <a:p>
            <a:pPr marL="800100" lvl="3" indent="-342900">
              <a:buFontTx/>
              <a:buChar char="-"/>
            </a:pPr>
            <a:r>
              <a:rPr lang="nl-BE" sz="2000" noProof="0" smtClean="0"/>
              <a:t>persoonsgegevens moeten toereikend, ter zake dienend en beperkt zijn tot wat noodzakelijk is voor het doeleinde waarvoor de gegevens worden verwerkt</a:t>
            </a:r>
          </a:p>
          <a:p>
            <a:pPr marL="800100" lvl="3" indent="-342900">
              <a:buFontTx/>
              <a:buChar char="-"/>
            </a:pPr>
            <a:r>
              <a:rPr lang="nl-BE" sz="2000" noProof="0" smtClean="0"/>
              <a:t>de gegevens mogen niet langer worden bewaard in een vorm die het mogelijk maakt de betrokkenen te identificeren en niet langer worden bewaard dan noodzakelijk is voor de verwezenlijking van de doeleinden waarvoor zij worden verwerkt</a:t>
            </a:r>
          </a:p>
          <a:p>
            <a:pPr marL="342900" lvl="2" indent="-342900"/>
            <a:r>
              <a:rPr lang="nl-BE" sz="2400" noProof="0" smtClean="0"/>
              <a:t>juistheidsbeginsel</a:t>
            </a:r>
          </a:p>
          <a:p>
            <a:pPr marL="800100" lvl="3" indent="-342900">
              <a:buFontTx/>
              <a:buChar char="-"/>
            </a:pPr>
            <a:r>
              <a:rPr lang="nl-BE" sz="2000" noProof="0" smtClean="0"/>
              <a:t>persoonsgegevens moeten juist zijn en zo nodig bijgewerkt</a:t>
            </a:r>
            <a:endParaRPr lang="nl-BE" noProof="0" smtClean="0"/>
          </a:p>
          <a:p>
            <a:endParaRPr lang="nl-BE" noProof="0" smtClean="0"/>
          </a:p>
          <a:p>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72571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smtClean="0"/>
              <a:t>6. Transparantie tov de betrokkene</a:t>
            </a:r>
            <a:endParaRPr lang="nl-BE" noProof="0"/>
          </a:p>
        </p:txBody>
      </p:sp>
      <p:sp>
        <p:nvSpPr>
          <p:cNvPr id="3" name="Content Placeholder 2"/>
          <p:cNvSpPr>
            <a:spLocks noGrp="1"/>
          </p:cNvSpPr>
          <p:nvPr>
            <p:ph idx="1"/>
          </p:nvPr>
        </p:nvSpPr>
        <p:spPr/>
        <p:txBody>
          <a:bodyPr>
            <a:normAutofit fontScale="85000" lnSpcReduction="10000"/>
          </a:bodyPr>
          <a:lstStyle/>
          <a:p>
            <a:pPr marL="0" indent="0">
              <a:spcBef>
                <a:spcPct val="0"/>
              </a:spcBef>
              <a:buNone/>
            </a:pPr>
            <a:r>
              <a:rPr lang="nl-BE" altLang="nl-BE" noProof="0" smtClean="0">
                <a:solidFill>
                  <a:srgbClr val="404040"/>
                </a:solidFill>
              </a:rPr>
              <a:t>Wanneer je organisatie persoonsgegevens verwerkt, dient ze aan de betrokkene bepaalde informatie te verschaffen, zoals de doeleinden waarvoor de gegevens worden verwerkt. Doorgaans wordt deze informatie verstrekt in de vorm van een privacyverklaring.</a:t>
            </a:r>
          </a:p>
          <a:p>
            <a:pPr marL="0" indent="0">
              <a:spcBef>
                <a:spcPct val="0"/>
              </a:spcBef>
              <a:buFontTx/>
              <a:buNone/>
            </a:pPr>
            <a:endParaRPr lang="nl-BE" altLang="nl-BE" noProof="0" smtClean="0">
              <a:solidFill>
                <a:srgbClr val="FF0000"/>
              </a:solidFill>
            </a:endParaRPr>
          </a:p>
          <a:p>
            <a:pPr marL="0" indent="0">
              <a:spcBef>
                <a:spcPct val="0"/>
              </a:spcBef>
              <a:buFontTx/>
              <a:buNone/>
            </a:pPr>
            <a:r>
              <a:rPr lang="nl-BE" altLang="nl-BE" noProof="0" smtClean="0">
                <a:solidFill>
                  <a:srgbClr val="FF0000"/>
                </a:solidFill>
              </a:rPr>
              <a:t>Evalueer de bestaande privacyverklaring en plan noodzakelijke wijzigingen </a:t>
            </a:r>
            <a:r>
              <a:rPr lang="nl-BE" altLang="nl-BE" noProof="0" smtClean="0">
                <a:solidFill>
                  <a:srgbClr val="404040"/>
                </a:solidFill>
              </a:rPr>
              <a:t>hieraan in het licht van de AVG.</a:t>
            </a:r>
          </a:p>
          <a:p>
            <a:pPr marL="0" indent="0">
              <a:spcBef>
                <a:spcPct val="0"/>
              </a:spcBef>
              <a:buFontTx/>
              <a:buNone/>
            </a:pPr>
            <a:endParaRPr lang="nl-BE" altLang="nl-BE" noProof="0" smtClean="0">
              <a:solidFill>
                <a:srgbClr val="404040"/>
              </a:solidFill>
            </a:endParaRPr>
          </a:p>
          <a:p>
            <a:pPr marL="0" indent="0">
              <a:spcBef>
                <a:spcPct val="0"/>
              </a:spcBef>
              <a:buFontTx/>
              <a:buNone/>
            </a:pPr>
            <a:r>
              <a:rPr lang="nl-BE" altLang="nl-BE" noProof="0" smtClean="0">
                <a:solidFill>
                  <a:srgbClr val="404040"/>
                </a:solidFill>
              </a:rPr>
              <a:t>De AVG vereist dat deze privacyverklaring wordt aangevuld met </a:t>
            </a:r>
            <a:r>
              <a:rPr lang="nl-BE" altLang="nl-BE" noProof="0" smtClean="0">
                <a:solidFill>
                  <a:srgbClr val="FF0000"/>
                </a:solidFill>
              </a:rPr>
              <a:t>nieuwe informatietypes.</a:t>
            </a:r>
            <a:r>
              <a:rPr lang="nl-BE" altLang="nl-BE" noProof="0" smtClean="0">
                <a:solidFill>
                  <a:srgbClr val="404040"/>
                </a:solidFill>
              </a:rPr>
              <a:t> Zo zal je voortaan de wettelijke grondslag voor de gegevensverwerking moeten meedelen, de termijnen gedurende dewelke je de informatie zal bijhouden, of je de gegevens uitwisselt buiten de EU en de mogelijkheid voor de betrokkene om een klacht in te dienen bij de Privacycommissie indien deze meent dat zijn persoonsgegevens foutief worden verwerkt.</a:t>
            </a:r>
          </a:p>
          <a:p>
            <a:pPr marL="0" indent="0">
              <a:spcBef>
                <a:spcPct val="0"/>
              </a:spcBef>
              <a:buFontTx/>
              <a:buNone/>
            </a:pPr>
            <a:endParaRPr lang="nl-BE" altLang="nl-BE" noProof="0" smtClean="0">
              <a:solidFill>
                <a:srgbClr val="404040"/>
              </a:solidFill>
            </a:endParaRPr>
          </a:p>
          <a:p>
            <a:pPr marL="0" indent="0">
              <a:spcBef>
                <a:spcPct val="0"/>
              </a:spcBef>
              <a:buFontTx/>
              <a:buNone/>
            </a:pPr>
            <a:r>
              <a:rPr lang="nl-BE" altLang="nl-BE" noProof="0" smtClean="0">
                <a:solidFill>
                  <a:srgbClr val="404040"/>
                </a:solidFill>
              </a:rPr>
              <a:t>De AVG vereist dat deze informatie wordt verschaft in </a:t>
            </a:r>
            <a:r>
              <a:rPr lang="nl-BE" altLang="nl-BE" noProof="0" smtClean="0">
                <a:solidFill>
                  <a:srgbClr val="FF0000"/>
                </a:solidFill>
              </a:rPr>
              <a:t>beknopte, begrijpbare en duidelijke taal.</a:t>
            </a:r>
          </a:p>
          <a:p>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65449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noAutofit/>
          </a:bodyPr>
          <a:lstStyle/>
          <a:p>
            <a:pPr marL="0" indent="0">
              <a:buNone/>
            </a:pPr>
            <a:r>
              <a:rPr lang="nl-BE" sz="2200" noProof="0" smtClean="0">
                <a:solidFill>
                  <a:srgbClr val="FF0000"/>
                </a:solidFill>
              </a:rPr>
              <a:t>Ga na of de huidige procedures in je organisatie alle rechten voorzien waarop de betrokkene zich kan beroepen, </a:t>
            </a:r>
            <a:r>
              <a:rPr lang="nl-BE" sz="2200" noProof="0" smtClean="0"/>
              <a:t>inclusief hoe persoonsgegevens kunnen worden verwijderd of hoe gegevens elektronisch zullen worden meegedeeld. De AVG voorziet o.a. in de volgende rechten voor de betrokkene</a:t>
            </a:r>
          </a:p>
          <a:p>
            <a:r>
              <a:rPr lang="nl-BE" sz="2200" noProof="0">
                <a:solidFill>
                  <a:srgbClr val="FF0000"/>
                </a:solidFill>
              </a:rPr>
              <a:t>i</a:t>
            </a:r>
            <a:r>
              <a:rPr lang="nl-BE" sz="2200" noProof="0" smtClean="0">
                <a:solidFill>
                  <a:srgbClr val="FF0000"/>
                </a:solidFill>
              </a:rPr>
              <a:t>nformatie en toegang tot persoonsgegevens</a:t>
            </a:r>
          </a:p>
          <a:p>
            <a:r>
              <a:rPr lang="nl-BE" sz="2200" noProof="0">
                <a:solidFill>
                  <a:srgbClr val="FF0000"/>
                </a:solidFill>
              </a:rPr>
              <a:t>v</a:t>
            </a:r>
            <a:r>
              <a:rPr lang="nl-BE" sz="2200" noProof="0" smtClean="0">
                <a:solidFill>
                  <a:srgbClr val="FF0000"/>
                </a:solidFill>
              </a:rPr>
              <a:t>erbetering en uitwissing van de gegevens</a:t>
            </a:r>
          </a:p>
          <a:p>
            <a:r>
              <a:rPr lang="nl-BE" sz="2200" noProof="0">
                <a:solidFill>
                  <a:srgbClr val="FF0000"/>
                </a:solidFill>
              </a:rPr>
              <a:t>b</a:t>
            </a:r>
            <a:r>
              <a:rPr lang="nl-BE" sz="2200" noProof="0" smtClean="0">
                <a:solidFill>
                  <a:srgbClr val="FF0000"/>
                </a:solidFill>
              </a:rPr>
              <a:t>ezwaar tegen direct marketingpraktijken</a:t>
            </a:r>
          </a:p>
          <a:p>
            <a:r>
              <a:rPr lang="nl-BE" sz="2200" noProof="0">
                <a:solidFill>
                  <a:srgbClr val="FF0000"/>
                </a:solidFill>
              </a:rPr>
              <a:t>b</a:t>
            </a:r>
            <a:r>
              <a:rPr lang="nl-BE" sz="2200" noProof="0" smtClean="0">
                <a:solidFill>
                  <a:srgbClr val="FF0000"/>
                </a:solidFill>
              </a:rPr>
              <a:t>ezwaar tegen geautomatiseerde besluitvorming en profilering</a:t>
            </a:r>
          </a:p>
          <a:p>
            <a:r>
              <a:rPr lang="nl-BE" sz="2200" noProof="0" smtClean="0">
                <a:solidFill>
                  <a:srgbClr val="FF0000"/>
                </a:solidFill>
              </a:rPr>
              <a:t>overdraagbaarheid van de gegevens (niet voor verwerking voor taak van algemeen belang of openbaar gezag)</a:t>
            </a:r>
          </a:p>
        </p:txBody>
      </p:sp>
      <p:sp>
        <p:nvSpPr>
          <p:cNvPr id="4" name="Date Placeholder 3"/>
          <p:cNvSpPr>
            <a:spLocks noGrp="1"/>
          </p:cNvSpPr>
          <p:nvPr>
            <p:ph type="dt" sz="half" idx="10"/>
          </p:nvPr>
        </p:nvSpPr>
        <p:spPr/>
        <p:txBody>
          <a:bodyPr/>
          <a:lstStyle/>
          <a:p>
            <a:r>
              <a:rPr lang="nl-BE" smtClean="0"/>
              <a:t>20/11/2017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51</a:t>
            </a:fld>
            <a:endParaRPr lang="fr-BE" noProof="0"/>
          </a:p>
        </p:txBody>
      </p:sp>
    </p:spTree>
    <p:extLst>
      <p:ext uri="{BB962C8B-B14F-4D97-AF65-F5344CB8AC3E}">
        <p14:creationId xmlns:p14="http://schemas.microsoft.com/office/powerpoint/2010/main" val="5343805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7. Rechten van de betrokkene</a:t>
            </a:r>
            <a:endParaRPr lang="nl-BE" noProof="0"/>
          </a:p>
        </p:txBody>
      </p:sp>
      <p:sp>
        <p:nvSpPr>
          <p:cNvPr id="3" name="Content Placeholder 2"/>
          <p:cNvSpPr>
            <a:spLocks noGrp="1"/>
          </p:cNvSpPr>
          <p:nvPr>
            <p:ph idx="1"/>
          </p:nvPr>
        </p:nvSpPr>
        <p:spPr/>
        <p:txBody>
          <a:bodyPr>
            <a:normAutofit/>
          </a:bodyPr>
          <a:lstStyle/>
          <a:p>
            <a:pPr marL="0" indent="0">
              <a:buNone/>
            </a:pPr>
            <a:r>
              <a:rPr lang="nl-BE" sz="2200" noProof="0" smtClean="0"/>
              <a:t>De betrokkene geniet onder de AVG dezelfde rechten als onder de huidige Belgische Privacywet, mits enkele aanzienlijke verbeteringen. Het is een goed moment om je bestaande procedures te evalueren en na te gaan hoe je voortaan te werk zal gaan wanneer iemand zijn of haar recht wil uitoefenen.</a:t>
            </a:r>
          </a:p>
          <a:p>
            <a:pPr marL="0" indent="0">
              <a:buNone/>
            </a:pPr>
            <a:endParaRPr lang="nl-BE" sz="2200" noProof="0" smtClean="0"/>
          </a:p>
          <a:p>
            <a:pPr marL="0" indent="0">
              <a:buNone/>
            </a:pPr>
            <a:r>
              <a:rPr lang="nl-BE" sz="2200" noProof="0" smtClean="0"/>
              <a:t>Het </a:t>
            </a:r>
            <a:r>
              <a:rPr lang="nl-BE" sz="2200" noProof="0" smtClean="0">
                <a:solidFill>
                  <a:srgbClr val="FF0000"/>
                </a:solidFill>
              </a:rPr>
              <a:t>recht op overdraagbaarheid </a:t>
            </a:r>
            <a:r>
              <a:rPr lang="nl-BE" sz="2200" noProof="0" smtClean="0"/>
              <a:t>van de gegevens is een </a:t>
            </a:r>
            <a:r>
              <a:rPr lang="nl-BE" sz="2200" noProof="0" smtClean="0">
                <a:solidFill>
                  <a:srgbClr val="FF0000"/>
                </a:solidFill>
              </a:rPr>
              <a:t>nieuwigheid</a:t>
            </a:r>
            <a:r>
              <a:rPr lang="nl-BE" sz="2200" noProof="0" smtClean="0"/>
              <a:t>. Dit is een verbeterde vorm van toegang waarbij de betrokkene het recht heeft de persoonsgegevens die op hem van toepassing zijn in een gestructureerde, gangbare en elektronische vorm te verkrijgen.</a:t>
            </a:r>
            <a:endParaRPr lang="nl-BE" sz="2200"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87131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8. Verzoek tot toegang</a:t>
            </a:r>
            <a:endParaRPr lang="nl-BE" noProof="0"/>
          </a:p>
        </p:txBody>
      </p:sp>
      <p:sp>
        <p:nvSpPr>
          <p:cNvPr id="3" name="Content Placeholder 2"/>
          <p:cNvSpPr>
            <a:spLocks noGrp="1"/>
          </p:cNvSpPr>
          <p:nvPr>
            <p:ph idx="1"/>
          </p:nvPr>
        </p:nvSpPr>
        <p:spPr/>
        <p:txBody>
          <a:bodyPr>
            <a:normAutofit fontScale="85000" lnSpcReduction="20000"/>
          </a:bodyPr>
          <a:lstStyle/>
          <a:p>
            <a:pPr marL="0" indent="0" algn="just">
              <a:buNone/>
              <a:defRPr/>
            </a:pPr>
            <a:r>
              <a:rPr lang="nl-BE" noProof="0" smtClean="0"/>
              <a:t>Voorzie een update van je bestaande </a:t>
            </a:r>
            <a:r>
              <a:rPr lang="nl-BE" noProof="0" smtClean="0">
                <a:solidFill>
                  <a:srgbClr val="FF0000"/>
                </a:solidFill>
                <a:latin typeface="HelveticaNeue"/>
              </a:rPr>
              <a:t>toegangsprocedures en bedenk hoe je verzoeken tot toegang zal behandelen onder de nieuwe termijnen </a:t>
            </a:r>
            <a:r>
              <a:rPr lang="nl-BE" noProof="0" smtClean="0"/>
              <a:t>in de AVG.</a:t>
            </a:r>
          </a:p>
          <a:p>
            <a:pPr marL="0" indent="0" algn="just">
              <a:buNone/>
              <a:defRPr/>
            </a:pPr>
            <a:endParaRPr lang="nl-BE" noProof="0" smtClean="0"/>
          </a:p>
          <a:p>
            <a:pPr marL="0" indent="0" algn="just">
              <a:buNone/>
              <a:defRPr/>
            </a:pPr>
            <a:r>
              <a:rPr lang="nl-BE" noProof="0" smtClean="0"/>
              <a:t>In de meeste gevallen zal gratis en binnen de </a:t>
            </a:r>
            <a:r>
              <a:rPr lang="nl-BE" noProof="0" smtClean="0">
                <a:solidFill>
                  <a:srgbClr val="FF0000"/>
                </a:solidFill>
                <a:latin typeface="HelveticaNeue"/>
              </a:rPr>
              <a:t>30</a:t>
            </a:r>
            <a:r>
              <a:rPr lang="nl-BE" noProof="0" smtClean="0">
                <a:solidFill>
                  <a:schemeClr val="accent5"/>
                </a:solidFill>
                <a:latin typeface="HelveticaNeue"/>
              </a:rPr>
              <a:t> </a:t>
            </a:r>
            <a:r>
              <a:rPr lang="nl-BE" noProof="0" smtClean="0">
                <a:solidFill>
                  <a:srgbClr val="FF0000"/>
                </a:solidFill>
                <a:latin typeface="HelveticaNeue"/>
              </a:rPr>
              <a:t>dagen</a:t>
            </a:r>
            <a:r>
              <a:rPr lang="nl-BE" noProof="0" smtClean="0">
                <a:solidFill>
                  <a:schemeClr val="accent5"/>
                </a:solidFill>
                <a:latin typeface="HelveticaNeue"/>
              </a:rPr>
              <a:t> </a:t>
            </a:r>
            <a:r>
              <a:rPr lang="nl-BE" noProof="0" smtClean="0"/>
              <a:t>(i.t.t. de huidige termijn van 45 dagen) gevolg moeten worden gegeven aan het verzoek tot toegang. Manifest ongegronde of overmatige verzoeken kunnen worden aangerekend of worden geweigerd.</a:t>
            </a:r>
          </a:p>
          <a:p>
            <a:pPr marL="0" indent="0" algn="just">
              <a:buNone/>
              <a:defRPr/>
            </a:pPr>
            <a:endParaRPr lang="nl-BE" noProof="0" smtClean="0">
              <a:solidFill>
                <a:srgbClr val="FF0000"/>
              </a:solidFill>
              <a:latin typeface="HelveticaNeue"/>
            </a:endParaRPr>
          </a:p>
          <a:p>
            <a:pPr marL="0" indent="0" algn="just">
              <a:buNone/>
              <a:defRPr/>
            </a:pPr>
            <a:r>
              <a:rPr lang="nl-BE" noProof="0" smtClean="0">
                <a:solidFill>
                  <a:srgbClr val="FF0000"/>
                </a:solidFill>
                <a:latin typeface="HelveticaNeue"/>
              </a:rPr>
              <a:t>Je dient de betrokkene die om toegang verzoekt bepaalde bijkomstige informatie te verschaffen, zoals de termijnen gedurende dewelke je informatie bijhoudt en het recht om onnauwkeurige gegevens te laten verbeteren.</a:t>
            </a:r>
            <a:r>
              <a:rPr lang="nl-BE" noProof="0" smtClean="0">
                <a:solidFill>
                  <a:schemeClr val="accent5"/>
                </a:solidFill>
                <a:latin typeface="HelveticaNeue"/>
              </a:rPr>
              <a:t> </a:t>
            </a:r>
            <a:r>
              <a:rPr lang="nl-BE" noProof="0" smtClean="0"/>
              <a:t>Het moet logistiek mogelijk zijn om alle verzoeken binnen de voorziene tijdspanne te verwerken en de betrokkene van de noodzakelijke informatie te voorzien.</a:t>
            </a:r>
          </a:p>
          <a:p>
            <a:pPr marL="0" indent="0" algn="just">
              <a:buNone/>
              <a:defRPr/>
            </a:pPr>
            <a:endParaRPr lang="nl-BE" noProof="0" smtClean="0"/>
          </a:p>
          <a:p>
            <a:pPr marL="0" indent="0" algn="just">
              <a:buNone/>
              <a:defRPr/>
            </a:pPr>
            <a:r>
              <a:rPr lang="nl-BE" noProof="0" smtClean="0"/>
              <a:t>Het kan kostenbesparend zijn een systeem te ontwikkelen dat de betrokkene in staat stelt de gegevens </a:t>
            </a:r>
            <a:r>
              <a:rPr lang="nl-BE" noProof="0" smtClean="0">
                <a:solidFill>
                  <a:srgbClr val="FF0000"/>
                </a:solidFill>
              </a:rPr>
              <a:t>zelf online </a:t>
            </a:r>
            <a:r>
              <a:rPr lang="nl-BE" noProof="0" smtClean="0">
                <a:solidFill>
                  <a:srgbClr val="525252"/>
                </a:solidFill>
              </a:rPr>
              <a:t>te</a:t>
            </a:r>
            <a:r>
              <a:rPr lang="nl-BE" noProof="0" smtClean="0">
                <a:solidFill>
                  <a:srgbClr val="FF0000"/>
                </a:solidFill>
              </a:rPr>
              <a:t> raadplegen</a:t>
            </a:r>
            <a:r>
              <a:rPr lang="nl-BE" noProof="0" smtClean="0"/>
              <a:t>. </a:t>
            </a:r>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244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t>
            </a:r>
            <a:r>
              <a:rPr lang="nl-BE" noProof="0" smtClean="0">
                <a:solidFill>
                  <a:srgbClr val="525252"/>
                </a:solidFill>
              </a:rPr>
              <a:t>&amp; PIA</a:t>
            </a:r>
            <a:endParaRPr lang="nl-BE" noProof="0">
              <a:solidFill>
                <a:srgbClr val="525252"/>
              </a:solidFill>
            </a:endParaRPr>
          </a:p>
        </p:txBody>
      </p:sp>
      <p:sp>
        <p:nvSpPr>
          <p:cNvPr id="3" name="Content Placeholder 2"/>
          <p:cNvSpPr>
            <a:spLocks noGrp="1"/>
          </p:cNvSpPr>
          <p:nvPr>
            <p:ph idx="1"/>
          </p:nvPr>
        </p:nvSpPr>
        <p:spPr/>
        <p:txBody>
          <a:bodyPr>
            <a:noAutofit/>
          </a:bodyPr>
          <a:lstStyle/>
          <a:p>
            <a:pPr marL="0" indent="0">
              <a:spcBef>
                <a:spcPct val="0"/>
              </a:spcBef>
              <a:buFontTx/>
              <a:buNone/>
            </a:pPr>
            <a:r>
              <a:rPr lang="nl-BE" altLang="nl-BE" sz="2100" noProof="0"/>
              <a:t>Maak je </a:t>
            </a:r>
            <a:r>
              <a:rPr lang="nl-BE" altLang="nl-BE" sz="2100" noProof="0" smtClean="0"/>
              <a:t>vertrouwd </a:t>
            </a:r>
            <a:r>
              <a:rPr lang="nl-BE" altLang="nl-BE" sz="2100" noProof="0"/>
              <a:t>met de begrippen “gegevensbescherming door ontwerp” en “gegevensbeschermingseffectbeoordeling”, beter gekend als </a:t>
            </a:r>
            <a:r>
              <a:rPr lang="nl-BE" altLang="nl-BE" sz="2100" noProof="0">
                <a:solidFill>
                  <a:srgbClr val="FF0000"/>
                </a:solidFill>
              </a:rPr>
              <a:t>Privacy by design </a:t>
            </a:r>
            <a:r>
              <a:rPr lang="nl-BE" altLang="nl-BE" sz="2100" noProof="0">
                <a:solidFill>
                  <a:srgbClr val="525252"/>
                </a:solidFill>
              </a:rPr>
              <a:t>en</a:t>
            </a:r>
            <a:r>
              <a:rPr lang="nl-BE" altLang="nl-BE" sz="2100" noProof="0">
                <a:solidFill>
                  <a:srgbClr val="404040"/>
                </a:solidFill>
              </a:rPr>
              <a:t> </a:t>
            </a:r>
            <a:r>
              <a:rPr lang="nl-BE" altLang="nl-BE" sz="2100" noProof="0">
                <a:solidFill>
                  <a:srgbClr val="FF0000"/>
                </a:solidFill>
              </a:rPr>
              <a:t>Privacy </a:t>
            </a:r>
            <a:r>
              <a:rPr lang="nl-BE" altLang="nl-BE" sz="2100" noProof="0" smtClean="0">
                <a:solidFill>
                  <a:srgbClr val="FF0000"/>
                </a:solidFill>
              </a:rPr>
              <a:t>impact assessment </a:t>
            </a:r>
            <a:r>
              <a:rPr lang="nl-BE" altLang="nl-BE" sz="2100" noProof="0">
                <a:solidFill>
                  <a:srgbClr val="FF0000"/>
                </a:solidFill>
              </a:rPr>
              <a:t>(PIA</a:t>
            </a:r>
            <a:r>
              <a:rPr lang="nl-BE" altLang="nl-BE" sz="2100" noProof="0" smtClean="0">
                <a:solidFill>
                  <a:srgbClr val="FF0000"/>
                </a:solidFill>
              </a:rPr>
              <a:t>). </a:t>
            </a:r>
            <a:r>
              <a:rPr lang="nl-BE" altLang="nl-BE" sz="2100" noProof="0" smtClean="0"/>
              <a:t>Ga </a:t>
            </a:r>
            <a:r>
              <a:rPr lang="nl-BE" altLang="nl-BE" sz="2100" noProof="0"/>
              <a:t>na hoe je deze concepten in de werking van </a:t>
            </a:r>
            <a:r>
              <a:rPr lang="nl-BE" altLang="nl-BE" sz="2100" noProof="0" smtClean="0"/>
              <a:t>je organisatie kan implementeren</a:t>
            </a:r>
            <a:r>
              <a:rPr lang="nl-BE" altLang="nl-BE" sz="2100" noProof="0"/>
              <a:t>. Deze kunnen worden gelinkt aan andere organisatorische processen zoals </a:t>
            </a:r>
            <a:r>
              <a:rPr lang="nl-BE" altLang="nl-BE" sz="2100" noProof="0" smtClean="0"/>
              <a:t>risicobeheer en projectbeheer</a:t>
            </a:r>
            <a:r>
              <a:rPr lang="nl-BE" altLang="nl-BE" sz="2100" noProof="0"/>
              <a:t>. Beoordeel </a:t>
            </a:r>
            <a:r>
              <a:rPr lang="nl-BE" altLang="nl-BE" sz="2100" noProof="0" smtClean="0"/>
              <a:t>de </a:t>
            </a:r>
            <a:r>
              <a:rPr lang="nl-BE" altLang="nl-BE" sz="2100" noProof="0"/>
              <a:t>situaties waarin het nodig </a:t>
            </a:r>
            <a:r>
              <a:rPr lang="nl-BE" altLang="nl-BE" sz="2100" noProof="0" smtClean="0"/>
              <a:t>is dergelijke beoordeling </a:t>
            </a:r>
            <a:r>
              <a:rPr lang="nl-BE" altLang="nl-BE" sz="2100" noProof="0"/>
              <a:t>uit te voeren. Wie zal dit doen? Wie moet hierbij worden betrokken? Gebeurt de analyse centraal of lokaal</a:t>
            </a:r>
            <a:r>
              <a:rPr lang="nl-BE" altLang="nl-BE" sz="2100" noProof="0" smtClean="0"/>
              <a:t>?</a:t>
            </a:r>
          </a:p>
          <a:p>
            <a:pPr marL="0" indent="0">
              <a:spcBef>
                <a:spcPct val="0"/>
              </a:spcBef>
              <a:buFontTx/>
              <a:buNone/>
            </a:pPr>
            <a:endParaRPr lang="nl-BE" altLang="nl-BE" sz="2100" noProof="0"/>
          </a:p>
          <a:p>
            <a:pPr marL="0" indent="0">
              <a:spcBef>
                <a:spcPct val="0"/>
              </a:spcBef>
              <a:buFontTx/>
              <a:buNone/>
            </a:pPr>
            <a:r>
              <a:rPr lang="nl-BE" altLang="nl-BE" sz="2100" noProof="0"/>
              <a:t>Het behoort tot de “good practices” van een </a:t>
            </a:r>
            <a:r>
              <a:rPr lang="nl-BE" altLang="nl-BE" sz="2100" noProof="0" smtClean="0"/>
              <a:t>organisatie </a:t>
            </a:r>
            <a:r>
              <a:rPr lang="nl-BE" altLang="nl-BE" sz="2100" noProof="0"/>
              <a:t>om gegevensbescherming van </a:t>
            </a:r>
            <a:r>
              <a:rPr lang="nl-BE" altLang="nl-BE" sz="2100" noProof="0" smtClean="0"/>
              <a:t>bij de start </a:t>
            </a:r>
            <a:r>
              <a:rPr lang="nl-BE" altLang="nl-BE" sz="2100" noProof="0"/>
              <a:t>in te bouwen en als onderdeel hiervan een </a:t>
            </a:r>
            <a:r>
              <a:rPr lang="nl-BE" altLang="nl-BE" sz="2100" noProof="0" smtClean="0"/>
              <a:t>risicobeoordeling </a:t>
            </a:r>
            <a:r>
              <a:rPr lang="nl-BE" altLang="nl-BE" sz="2100" noProof="0"/>
              <a:t>uit te voeren. Dit was voordien slechts een impliciete vereiste van de </a:t>
            </a:r>
            <a:r>
              <a:rPr lang="nl-BE" altLang="nl-BE" sz="2100" noProof="0" smtClean="0"/>
              <a:t>gegevens-beschermingsprincipes</a:t>
            </a:r>
            <a:r>
              <a:rPr lang="nl-BE" altLang="nl-BE" sz="2100" noProof="0"/>
              <a:t>. De AVG maakt hiervan een duidelijke wettelijke vereiste</a:t>
            </a:r>
            <a:r>
              <a:rPr lang="nl-BE" altLang="nl-BE" sz="2100" noProof="0" smtClean="0"/>
              <a:t>.</a:t>
            </a:r>
            <a:endParaRPr lang="nl-BE" altLang="nl-BE" sz="2100"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fr-B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4772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9. Privacy by design </a:t>
            </a:r>
            <a:r>
              <a:rPr lang="nl-BE" noProof="0" smtClean="0">
                <a:solidFill>
                  <a:srgbClr val="525252"/>
                </a:solidFill>
              </a:rPr>
              <a:t>&amp; PIA</a:t>
            </a:r>
            <a:endParaRPr lang="nl-BE" noProof="0">
              <a:solidFill>
                <a:srgbClr val="525252"/>
              </a:solidFill>
            </a:endParaRPr>
          </a:p>
        </p:txBody>
      </p:sp>
      <p:sp>
        <p:nvSpPr>
          <p:cNvPr id="3" name="Content Placeholder 2"/>
          <p:cNvSpPr>
            <a:spLocks noGrp="1"/>
          </p:cNvSpPr>
          <p:nvPr>
            <p:ph idx="1"/>
          </p:nvPr>
        </p:nvSpPr>
        <p:spPr/>
        <p:txBody>
          <a:bodyPr>
            <a:normAutofit lnSpcReduction="10000"/>
          </a:bodyPr>
          <a:lstStyle/>
          <a:p>
            <a:pPr marL="0" indent="0">
              <a:buNone/>
            </a:pPr>
            <a:r>
              <a:rPr lang="nl-BE" altLang="nl-BE" sz="2200" noProof="0" smtClean="0">
                <a:solidFill>
                  <a:srgbClr val="525252"/>
                </a:solidFill>
              </a:rPr>
              <a:t>Noteer dat je niet steeds een gegevensbeschermingseffect-beoordeling moet uitvoeren. Deze is enkel vereist in hoge risicosituaties, bv. wanneer een nieuwe technologie wordt geïmplementeerd of wanneer een profileringsoperatie een aanzienlijk effect kan teweegbrengen voor de betrokkenen.</a:t>
            </a:r>
            <a:r>
              <a:rPr lang="nl-BE" sz="2200" noProof="0" smtClean="0">
                <a:solidFill>
                  <a:srgbClr val="525252"/>
                </a:solidFill>
              </a:rPr>
              <a:t> Deze verplichting geldt niet voor individuele zorgprofessionals. Een nieuwe beoordeling is niet noodzakelijk wanneer verwerking gerechtvaardigd wordt door de noodzaak een wettelijke verplichting na te leven of wordt uitgevoerd in het algemeen belang indien deze reeds werd uitgevoerd bij de goedkeuring van de wettelijke basis.</a:t>
            </a:r>
          </a:p>
          <a:p>
            <a:pPr marL="0" indent="0">
              <a:buNone/>
            </a:pPr>
            <a:endParaRPr lang="nl-BE" altLang="nl-BE" sz="2200" noProof="0" smtClean="0">
              <a:solidFill>
                <a:srgbClr val="525252"/>
              </a:solidFill>
            </a:endParaRPr>
          </a:p>
          <a:p>
            <a:pPr marL="0" indent="0">
              <a:buNone/>
            </a:pPr>
            <a:r>
              <a:rPr lang="nl-BE" altLang="nl-BE" sz="2200" noProof="0" smtClean="0">
                <a:solidFill>
                  <a:srgbClr val="525252"/>
                </a:solidFill>
              </a:rPr>
              <a:t>Wanneer de PIA aangeeft dat de gegevensverwerking een hoog restrisico inhoudt, is het noodzakelijk het advies in te winnen van de Privacycommissie omtrent de rechtmatigheid van de verwerking in het licht van de AVG.</a:t>
            </a:r>
          </a:p>
          <a:p>
            <a:pPr marL="0" indent="0">
              <a:buNone/>
            </a:pPr>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3019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smtClean="0"/>
              <a:t>10. Melding van ‘data breaches’</a:t>
            </a:r>
            <a:endParaRPr lang="nl-BE" noProof="0"/>
          </a:p>
        </p:txBody>
      </p:sp>
      <p:sp>
        <p:nvSpPr>
          <p:cNvPr id="3" name="Content Placeholder 2"/>
          <p:cNvSpPr>
            <a:spLocks noGrp="1"/>
          </p:cNvSpPr>
          <p:nvPr>
            <p:ph idx="1"/>
          </p:nvPr>
        </p:nvSpPr>
        <p:spPr/>
        <p:txBody>
          <a:bodyPr>
            <a:noAutofit/>
          </a:bodyPr>
          <a:lstStyle/>
          <a:p>
            <a:pPr marL="0" indent="0">
              <a:buNone/>
              <a:defRPr/>
            </a:pPr>
            <a:r>
              <a:rPr lang="nl-BE" sz="2000" noProof="0"/>
              <a:t>Voorzie adequate </a:t>
            </a:r>
            <a:r>
              <a:rPr lang="nl-BE" sz="2000" noProof="0">
                <a:solidFill>
                  <a:srgbClr val="FF0000"/>
                </a:solidFill>
              </a:rPr>
              <a:t>procedures om </a:t>
            </a:r>
            <a:r>
              <a:rPr lang="nl-BE" sz="2000" noProof="0" smtClean="0">
                <a:solidFill>
                  <a:srgbClr val="FF0000"/>
                </a:solidFill>
              </a:rPr>
              <a:t>veiligheidsincidenten met persoonsgegevens op </a:t>
            </a:r>
            <a:r>
              <a:rPr lang="nl-BE" sz="2000" noProof="0">
                <a:solidFill>
                  <a:srgbClr val="FF0000"/>
                </a:solidFill>
              </a:rPr>
              <a:t>te sporen, te rapporteren en te onderzoeken</a:t>
            </a:r>
            <a:r>
              <a:rPr lang="nl-BE" sz="2000" noProof="0"/>
              <a:t>.</a:t>
            </a:r>
          </a:p>
          <a:p>
            <a:pPr marL="0" indent="0">
              <a:buNone/>
              <a:defRPr/>
            </a:pPr>
            <a:endParaRPr lang="nl-BE" sz="2000" noProof="0" smtClean="0"/>
          </a:p>
          <a:p>
            <a:pPr marL="0" indent="0">
              <a:buNone/>
              <a:defRPr/>
            </a:pPr>
            <a:r>
              <a:rPr lang="nl-BE" sz="2000" noProof="0" smtClean="0"/>
              <a:t>Beoordeel </a:t>
            </a:r>
            <a:r>
              <a:rPr lang="nl-BE" sz="2000" noProof="0"/>
              <a:t>hiervoor de verscheidene </a:t>
            </a:r>
            <a:r>
              <a:rPr lang="nl-BE" sz="2000" noProof="0" smtClean="0"/>
              <a:t>verwerkingen die je uitvoert en </a:t>
            </a:r>
            <a:r>
              <a:rPr lang="nl-BE" sz="2000" noProof="0">
                <a:solidFill>
                  <a:srgbClr val="FF0000"/>
                </a:solidFill>
              </a:rPr>
              <a:t>documenteer welke binnen de meldingsplicht </a:t>
            </a:r>
            <a:r>
              <a:rPr lang="nl-BE" sz="2000" noProof="0"/>
              <a:t>zouden </a:t>
            </a:r>
            <a:r>
              <a:rPr lang="nl-BE" sz="2000" noProof="0">
                <a:solidFill>
                  <a:srgbClr val="FF0000"/>
                </a:solidFill>
              </a:rPr>
              <a:t>vallen</a:t>
            </a:r>
            <a:r>
              <a:rPr lang="nl-BE" sz="2000" noProof="0"/>
              <a:t>, ingeval zich een </a:t>
            </a:r>
            <a:r>
              <a:rPr lang="nl-BE" sz="2000" noProof="0" smtClean="0"/>
              <a:t>incident </a:t>
            </a:r>
            <a:r>
              <a:rPr lang="nl-BE" sz="2000" noProof="0"/>
              <a:t>zou </a:t>
            </a:r>
            <a:r>
              <a:rPr lang="nl-BE" sz="2000" noProof="0" smtClean="0"/>
              <a:t>voordoen.</a:t>
            </a:r>
          </a:p>
          <a:p>
            <a:pPr marL="0" indent="0">
              <a:buNone/>
              <a:defRPr/>
            </a:pPr>
            <a:endParaRPr lang="nl-BE" sz="2000" noProof="0"/>
          </a:p>
          <a:p>
            <a:pPr marL="0" indent="0">
              <a:buNone/>
              <a:defRPr/>
            </a:pPr>
            <a:r>
              <a:rPr lang="nl-BE" sz="2000" noProof="0" smtClean="0"/>
              <a:t>In </a:t>
            </a:r>
            <a:r>
              <a:rPr lang="nl-BE" sz="2000" noProof="0"/>
              <a:t>sommige gevallen moet je de betrokkene die het voorwerp uitmaakt van het </a:t>
            </a:r>
            <a:r>
              <a:rPr lang="nl-BE" sz="2000" noProof="0" smtClean="0"/>
              <a:t>incident </a:t>
            </a:r>
            <a:r>
              <a:rPr lang="nl-BE" sz="2000" noProof="0"/>
              <a:t>rechtstreeks verwittigen, bv. wanneer het </a:t>
            </a:r>
            <a:r>
              <a:rPr lang="nl-BE" sz="2000" noProof="0" smtClean="0"/>
              <a:t>incident </a:t>
            </a:r>
            <a:r>
              <a:rPr lang="nl-BE" sz="2000" noProof="0"/>
              <a:t>aanleiding kan geven tot persoonlijke financiële </a:t>
            </a:r>
            <a:r>
              <a:rPr lang="nl-BE" sz="2000" noProof="0" smtClean="0"/>
              <a:t>verliezen.</a:t>
            </a:r>
          </a:p>
          <a:p>
            <a:pPr marL="0" indent="0">
              <a:buNone/>
              <a:defRPr/>
            </a:pPr>
            <a:endParaRPr lang="nl-BE" sz="2000" noProof="0"/>
          </a:p>
          <a:p>
            <a:pPr marL="0" indent="0">
              <a:buNone/>
              <a:defRPr/>
            </a:pPr>
            <a:r>
              <a:rPr lang="nl-BE" sz="2000" noProof="0" smtClean="0"/>
              <a:t>Grotere organisaties </a:t>
            </a:r>
            <a:r>
              <a:rPr lang="nl-BE" sz="2000" noProof="0"/>
              <a:t>zullen een beleid en procedures moeten ontwikkelen om </a:t>
            </a:r>
            <a:r>
              <a:rPr lang="nl-BE" sz="2000" noProof="0" smtClean="0"/>
              <a:t>incidenten </a:t>
            </a:r>
            <a:r>
              <a:rPr lang="nl-BE" sz="2000" noProof="0"/>
              <a:t>te beheren – hetzij op centraal, hetzij op lokaal niveau</a:t>
            </a:r>
            <a:r>
              <a:rPr lang="nl-BE" sz="2000" noProof="0" smtClean="0"/>
              <a:t>.</a:t>
            </a:r>
            <a:endParaRPr lang="nl-BE" sz="2000"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55777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10. Melding van ‘data breaches’</a:t>
            </a:r>
            <a:endParaRPr lang="nl-BE" noProof="0"/>
          </a:p>
        </p:txBody>
      </p:sp>
      <p:sp>
        <p:nvSpPr>
          <p:cNvPr id="3" name="Content Placeholder 2"/>
          <p:cNvSpPr>
            <a:spLocks noGrp="1"/>
          </p:cNvSpPr>
          <p:nvPr>
            <p:ph idx="1"/>
          </p:nvPr>
        </p:nvSpPr>
        <p:spPr/>
        <p:txBody>
          <a:bodyPr/>
          <a:lstStyle/>
          <a:p>
            <a:pPr marL="0" indent="0">
              <a:buNone/>
            </a:pPr>
            <a:r>
              <a:rPr lang="nl-BE" sz="2200" noProof="0" smtClean="0"/>
              <a:t>Niet alle incidenten zullen moeten worden gemeld aan de Privacycommissie – enkel deze waarbij het waarschijnlijk is dat de betrokkene enige vorm van schade zal leiden, bv. als gevolg van een identiteitsdiefstal of het schenden van een geheimhoudingsplicht.</a:t>
            </a:r>
          </a:p>
          <a:p>
            <a:pPr marL="0" indent="0">
              <a:buNone/>
            </a:pPr>
            <a:endParaRPr lang="nl-BE" sz="2200" noProof="0" smtClean="0"/>
          </a:p>
          <a:p>
            <a:pPr marL="0" indent="0">
              <a:buNone/>
            </a:pPr>
            <a:r>
              <a:rPr lang="nl-BE" sz="2200" noProof="0" smtClean="0"/>
              <a:t>Noteer dat de niet naleving van de meldplicht kan resulteren in een geldboete, bovenop de boete voor het datalek zelf.</a:t>
            </a:r>
          </a:p>
          <a:p>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0010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noProof="0" smtClean="0">
                <a:solidFill>
                  <a:srgbClr val="525252"/>
                </a:solidFill>
              </a:rPr>
              <a:t>11. Functionaris gegevensbescherming</a:t>
            </a:r>
            <a:endParaRPr lang="nl-BE" noProof="0">
              <a:solidFill>
                <a:srgbClr val="525252"/>
              </a:solidFill>
            </a:endParaRPr>
          </a:p>
        </p:txBody>
      </p:sp>
      <p:sp>
        <p:nvSpPr>
          <p:cNvPr id="3" name="Content Placeholder 2"/>
          <p:cNvSpPr>
            <a:spLocks noGrp="1"/>
          </p:cNvSpPr>
          <p:nvPr>
            <p:ph idx="1"/>
          </p:nvPr>
        </p:nvSpPr>
        <p:spPr/>
        <p:txBody>
          <a:bodyPr>
            <a:normAutofit fontScale="92500"/>
          </a:bodyPr>
          <a:lstStyle/>
          <a:p>
            <a:pPr marL="0" indent="0">
              <a:spcBef>
                <a:spcPct val="0"/>
              </a:spcBef>
              <a:buFontTx/>
              <a:buNone/>
            </a:pPr>
            <a:r>
              <a:rPr lang="nl-BE" altLang="nl-BE" noProof="0" smtClean="0">
                <a:solidFill>
                  <a:srgbClr val="525252"/>
                </a:solidFill>
              </a:rPr>
              <a:t>Organisaties als ziekenhuizen moeten een </a:t>
            </a:r>
            <a:r>
              <a:rPr lang="nl-BE" altLang="nl-BE" noProof="0" smtClean="0">
                <a:solidFill>
                  <a:srgbClr val="FF0000"/>
                </a:solidFill>
              </a:rPr>
              <a:t>functionaris voor gegevensbescherming</a:t>
            </a:r>
            <a:r>
              <a:rPr lang="nl-BE" altLang="nl-BE" noProof="0" smtClean="0">
                <a:solidFill>
                  <a:schemeClr val="accent2">
                    <a:lumMod val="40000"/>
                    <a:lumOff val="60000"/>
                  </a:schemeClr>
                </a:solidFill>
              </a:rPr>
              <a:t> </a:t>
            </a:r>
            <a:r>
              <a:rPr lang="nl-BE" altLang="nl-BE" noProof="0" smtClean="0">
                <a:solidFill>
                  <a:srgbClr val="525252"/>
                </a:solidFill>
              </a:rPr>
              <a:t>aanduiden,</a:t>
            </a:r>
            <a:r>
              <a:rPr lang="nl-BE" altLang="nl-BE" noProof="0" smtClean="0">
                <a:solidFill>
                  <a:schemeClr val="bg1">
                    <a:lumMod val="75000"/>
                  </a:schemeClr>
                </a:solidFill>
              </a:rPr>
              <a:t> </a:t>
            </a:r>
            <a:r>
              <a:rPr lang="nl-BE" altLang="nl-BE" noProof="0" smtClean="0">
                <a:solidFill>
                  <a:srgbClr val="FF0000"/>
                </a:solidFill>
              </a:rPr>
              <a:t>die specifiek bijdraagt tot het naleven van de gegevensbeschermingsregels</a:t>
            </a:r>
            <a:r>
              <a:rPr lang="nl-BE" altLang="nl-BE" noProof="0" smtClean="0">
                <a:solidFill>
                  <a:srgbClr val="404040"/>
                </a:solidFill>
              </a:rPr>
              <a:t>. </a:t>
            </a:r>
            <a:r>
              <a:rPr lang="nl-BE" altLang="nl-BE" noProof="0" smtClean="0">
                <a:solidFill>
                  <a:srgbClr val="525252"/>
                </a:solidFill>
              </a:rPr>
              <a:t>Beoordeel welke plaats deze inneemt binnen de structuur en het beleid van je organisatie.</a:t>
            </a:r>
          </a:p>
          <a:p>
            <a:pPr marL="0" indent="0">
              <a:spcBef>
                <a:spcPct val="0"/>
              </a:spcBef>
              <a:buFontTx/>
              <a:buNone/>
            </a:pPr>
            <a:endParaRPr lang="nl-BE" altLang="nl-BE" noProof="0" smtClean="0">
              <a:solidFill>
                <a:srgbClr val="525252"/>
              </a:solidFill>
            </a:endParaRPr>
          </a:p>
          <a:p>
            <a:pPr marL="0" indent="0">
              <a:spcBef>
                <a:spcPct val="0"/>
              </a:spcBef>
              <a:buFontTx/>
              <a:buNone/>
            </a:pPr>
            <a:r>
              <a:rPr lang="nl-BE" altLang="nl-BE" noProof="0" smtClean="0">
                <a:solidFill>
                  <a:srgbClr val="525252"/>
                </a:solidFill>
              </a:rPr>
              <a:t>Algemeen is het van belang dat hetzij iemand in de organisatie, hetzij een externe adviseur bijdraagt tot en toeziet op het naleven van de gegevensbeschermings-principes. Hij/zij dient de kennis, medewerking, tijd en bevoegdheid te hebben om dit te doen.</a:t>
            </a:r>
          </a:p>
          <a:p>
            <a:pPr marL="0" indent="0">
              <a:spcBef>
                <a:spcPct val="0"/>
              </a:spcBef>
              <a:buFontTx/>
              <a:buNone/>
            </a:pPr>
            <a:endParaRPr lang="nl-BE" altLang="nl-BE" noProof="0" smtClean="0">
              <a:solidFill>
                <a:srgbClr val="525252"/>
              </a:solidFill>
            </a:endParaRPr>
          </a:p>
          <a:p>
            <a:pPr marL="0" indent="0">
              <a:spcBef>
                <a:spcPct val="0"/>
              </a:spcBef>
              <a:buFontTx/>
              <a:buNone/>
            </a:pPr>
            <a:r>
              <a:rPr lang="nl-BE" altLang="nl-BE" noProof="0" smtClean="0">
                <a:solidFill>
                  <a:srgbClr val="525252"/>
                </a:solidFill>
              </a:rPr>
              <a:t>De functionaris van de gegevensbescherming </a:t>
            </a:r>
            <a:r>
              <a:rPr lang="nl-BE" altLang="nl-BE" noProof="0" smtClean="0">
                <a:solidFill>
                  <a:srgbClr val="FF0000"/>
                </a:solidFill>
              </a:rPr>
              <a:t>incorporeert de taken van de huidige informatieveiligheidsconsulent</a:t>
            </a:r>
            <a:r>
              <a:rPr lang="nl-BE" altLang="nl-BE" noProof="0" smtClean="0">
                <a:solidFill>
                  <a:srgbClr val="525252"/>
                </a:solidFill>
              </a:rPr>
              <a:t>. De reglementering wordt daartoe aangepast.</a:t>
            </a:r>
          </a:p>
          <a:p>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33811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12. Contracten met verwerkers</a:t>
            </a:r>
            <a:endParaRPr lang="nl-BE" noProof="0"/>
          </a:p>
        </p:txBody>
      </p:sp>
      <p:sp>
        <p:nvSpPr>
          <p:cNvPr id="3" name="Content Placeholder 2"/>
          <p:cNvSpPr>
            <a:spLocks noGrp="1"/>
          </p:cNvSpPr>
          <p:nvPr>
            <p:ph idx="1"/>
          </p:nvPr>
        </p:nvSpPr>
        <p:spPr/>
        <p:txBody>
          <a:bodyPr>
            <a:normAutofit/>
          </a:bodyPr>
          <a:lstStyle/>
          <a:p>
            <a:pPr marL="0" indent="0">
              <a:spcBef>
                <a:spcPct val="0"/>
              </a:spcBef>
              <a:buFontTx/>
              <a:buNone/>
            </a:pPr>
            <a:r>
              <a:rPr lang="nl-BE" altLang="nl-BE" sz="2200" noProof="0" smtClean="0">
                <a:solidFill>
                  <a:srgbClr val="FF0000"/>
                </a:solidFill>
              </a:rPr>
              <a:t>Beoordeel je bestaande contracten</a:t>
            </a:r>
            <a:r>
              <a:rPr lang="nl-BE" altLang="nl-BE" sz="2200" noProof="0" smtClean="0">
                <a:solidFill>
                  <a:srgbClr val="404040"/>
                </a:solidFill>
              </a:rPr>
              <a:t>, hoofdzakelijk met verwerkers en onderaannemers, en breng tijdig de nodige veranderingen aan. De AVG creëert een intelligent systeem dat de verhouding tussen de verwerkingsverantwoordelijke en de verwerkers behelst. Het bepaalt zelfs de voorwaarden die van toepassing zijn op onderaannemingsactiviteiten. Opdat hieraan zou worden voldaan, moet je bestaande contracten beoordelen en de nodige wijzigingen aanbrengen.</a:t>
            </a:r>
          </a:p>
          <a:p>
            <a:pPr marL="0" indent="0">
              <a:spcBef>
                <a:spcPct val="0"/>
              </a:spcBef>
              <a:buFontTx/>
              <a:buNone/>
            </a:pPr>
            <a:endParaRPr lang="nl-BE" altLang="nl-BE" sz="2200" noProof="0" smtClean="0">
              <a:solidFill>
                <a:srgbClr val="404040"/>
              </a:solidFill>
            </a:endParaRPr>
          </a:p>
          <a:p>
            <a:pPr marL="0" indent="0">
              <a:spcBef>
                <a:spcPct val="0"/>
              </a:spcBef>
              <a:buFontTx/>
              <a:buNone/>
            </a:pPr>
            <a:r>
              <a:rPr lang="nl-BE" altLang="nl-BE" sz="2200" noProof="0" smtClean="0">
                <a:solidFill>
                  <a:srgbClr val="404040"/>
                </a:solidFill>
              </a:rPr>
              <a:t>De AVG benadrukt het belang van op gegevensverwerkingen toepasselijke veiligheidsmaatregelen. Ook in het geval van outsourcing of gebruik van clouddiensten is het belangrijk te beoordelen of de veiligheidsmaatregelen die werden voorzien in de bestaande contracten nog steeds toereikend zijn en voldoen aan de vereisten van de AVG.</a:t>
            </a:r>
          </a:p>
          <a:p>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9887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Verwerkingsgronden</a:t>
            </a:r>
            <a:endParaRPr lang="nl-BE" noProof="0"/>
          </a:p>
        </p:txBody>
      </p:sp>
      <p:sp>
        <p:nvSpPr>
          <p:cNvPr id="3" name="Content Placeholder 2"/>
          <p:cNvSpPr>
            <a:spLocks noGrp="1"/>
          </p:cNvSpPr>
          <p:nvPr>
            <p:ph idx="1"/>
          </p:nvPr>
        </p:nvSpPr>
        <p:spPr/>
        <p:txBody>
          <a:bodyPr/>
          <a:lstStyle/>
          <a:p>
            <a:endParaRPr lang="nl-BE" noProof="0" smtClean="0"/>
          </a:p>
          <a:p>
            <a:r>
              <a:rPr lang="nl-BE" noProof="0" smtClean="0"/>
              <a:t>de betrokkene heeft toestemming gegeven</a:t>
            </a:r>
          </a:p>
          <a:p>
            <a:pPr lvl="3"/>
            <a:endParaRPr lang="nl-BE" noProof="0" smtClean="0"/>
          </a:p>
          <a:p>
            <a:r>
              <a:rPr lang="nl-BE" noProof="0" smtClean="0"/>
              <a:t>de verwerking is noodzakelijk:</a:t>
            </a:r>
          </a:p>
          <a:p>
            <a:pPr lvl="1"/>
            <a:r>
              <a:rPr lang="nl-BE" noProof="0" smtClean="0"/>
              <a:t>voor de uitvoering van een overeenkomst</a:t>
            </a:r>
          </a:p>
          <a:p>
            <a:pPr lvl="1"/>
            <a:r>
              <a:rPr lang="nl-BE" noProof="0" smtClean="0"/>
              <a:t>om te voldoen aan een wettelijke verplichting</a:t>
            </a:r>
          </a:p>
          <a:p>
            <a:pPr lvl="1"/>
            <a:r>
              <a:rPr lang="nl-BE" noProof="0" smtClean="0"/>
              <a:t>om de vitale belangen van de betrokkene of van een andere natuurlijke persoon te beschermen</a:t>
            </a:r>
          </a:p>
          <a:p>
            <a:pPr lvl="1"/>
            <a:r>
              <a:rPr lang="nl-BE" noProof="0" smtClean="0"/>
              <a:t>voor de vervulling van een taak van algemeen belang</a:t>
            </a:r>
          </a:p>
          <a:p>
            <a:pPr lvl="1"/>
            <a:r>
              <a:rPr lang="nl-BE" noProof="0" smtClean="0"/>
              <a:t>voor de behartiging van de gerechtvaardigde belangen van de verwerkingsverantwoordelijke of van een derde (niet voor overheden!)</a:t>
            </a:r>
          </a:p>
          <a:p>
            <a:endParaRPr lang="nl-BE" noProof="0" smtClean="0"/>
          </a:p>
          <a:p>
            <a:pPr lvl="1"/>
            <a:endParaRPr lang="nl-BE" noProof="0"/>
          </a:p>
        </p:txBody>
      </p:sp>
      <p:sp>
        <p:nvSpPr>
          <p:cNvPr id="4" name="Date Placeholder 3"/>
          <p:cNvSpPr>
            <a:spLocks noGrp="1"/>
          </p:cNvSpPr>
          <p:nvPr>
            <p:ph type="dt" sz="half" idx="10"/>
          </p:nvPr>
        </p:nvSpPr>
        <p:spPr/>
        <p:txBody>
          <a:bodyPr/>
          <a:lstStyle/>
          <a:p>
            <a:r>
              <a:rPr lang="nl-BE" smtClean="0"/>
              <a:t>20/11/2017</a:t>
            </a:r>
            <a:endParaRPr lang="fr-BE" dirty="0"/>
          </a:p>
        </p:txBody>
      </p:sp>
      <p:sp>
        <p:nvSpPr>
          <p:cNvPr id="5" name="Slide Number Placeholder 4"/>
          <p:cNvSpPr>
            <a:spLocks noGrp="1"/>
          </p:cNvSpPr>
          <p:nvPr>
            <p:ph type="sldNum" sz="quarter" idx="12"/>
          </p:nvPr>
        </p:nvSpPr>
        <p:spPr/>
        <p:txBody>
          <a:bodyPr/>
          <a:lstStyle/>
          <a:p>
            <a:pPr lvl="0"/>
            <a:fld id="{30A9230E-FFBB-4CCB-ABD7-198084EDE768}" type="slidenum">
              <a:rPr lang="fr-BE" noProof="0" smtClean="0"/>
              <a:pPr lvl="0"/>
              <a:t>6</a:t>
            </a:fld>
            <a:endParaRPr lang="fr-BE" noProof="0"/>
          </a:p>
        </p:txBody>
      </p:sp>
    </p:spTree>
    <p:extLst>
      <p:ext uri="{BB962C8B-B14F-4D97-AF65-F5344CB8AC3E}">
        <p14:creationId xmlns:p14="http://schemas.microsoft.com/office/powerpoint/2010/main" val="1479486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solidFill>
                  <a:srgbClr val="525252"/>
                </a:solidFill>
              </a:rPr>
              <a:t>13. Internationale aspecten</a:t>
            </a:r>
            <a:endParaRPr lang="nl-BE" noProof="0">
              <a:solidFill>
                <a:srgbClr val="525252"/>
              </a:solidFill>
            </a:endParaRPr>
          </a:p>
        </p:txBody>
      </p:sp>
      <p:sp>
        <p:nvSpPr>
          <p:cNvPr id="3" name="Content Placeholder 2"/>
          <p:cNvSpPr>
            <a:spLocks noGrp="1"/>
          </p:cNvSpPr>
          <p:nvPr>
            <p:ph idx="1"/>
          </p:nvPr>
        </p:nvSpPr>
        <p:spPr/>
        <p:txBody>
          <a:bodyPr>
            <a:normAutofit fontScale="92500" lnSpcReduction="20000"/>
          </a:bodyPr>
          <a:lstStyle/>
          <a:p>
            <a:pPr marL="0" indent="0">
              <a:spcBef>
                <a:spcPct val="0"/>
              </a:spcBef>
              <a:buFontTx/>
              <a:buNone/>
            </a:pPr>
            <a:r>
              <a:rPr lang="nl-BE" altLang="nl-BE" noProof="0">
                <a:solidFill>
                  <a:srgbClr val="525252"/>
                </a:solidFill>
              </a:rPr>
              <a:t>Indien </a:t>
            </a:r>
            <a:r>
              <a:rPr lang="nl-BE" altLang="nl-BE" noProof="0" smtClean="0">
                <a:solidFill>
                  <a:srgbClr val="525252"/>
                </a:solidFill>
              </a:rPr>
              <a:t>je </a:t>
            </a:r>
            <a:r>
              <a:rPr lang="nl-BE" altLang="nl-BE" noProof="0">
                <a:solidFill>
                  <a:srgbClr val="525252"/>
                </a:solidFill>
              </a:rPr>
              <a:t>organisatie </a:t>
            </a:r>
            <a:r>
              <a:rPr lang="nl-BE" altLang="nl-BE" noProof="0">
                <a:solidFill>
                  <a:srgbClr val="FF0000"/>
                </a:solidFill>
              </a:rPr>
              <a:t>internationaal actief </a:t>
            </a:r>
            <a:r>
              <a:rPr lang="nl-BE" altLang="nl-BE" noProof="0">
                <a:solidFill>
                  <a:srgbClr val="525252"/>
                </a:solidFill>
              </a:rPr>
              <a:t>is, dien je te bepalen</a:t>
            </a:r>
            <a:r>
              <a:rPr lang="nl-BE" altLang="nl-BE" noProof="0">
                <a:solidFill>
                  <a:schemeClr val="bg1">
                    <a:lumMod val="75000"/>
                  </a:schemeClr>
                </a:solidFill>
              </a:rPr>
              <a:t> </a:t>
            </a:r>
            <a:r>
              <a:rPr lang="nl-BE" altLang="nl-BE" noProof="0">
                <a:solidFill>
                  <a:srgbClr val="FF0000"/>
                </a:solidFill>
              </a:rPr>
              <a:t>onder welke toezichthoudende autoriteit je valt</a:t>
            </a:r>
            <a:r>
              <a:rPr lang="nl-BE" altLang="nl-BE" noProof="0">
                <a:solidFill>
                  <a:srgbClr val="525252"/>
                </a:solidFill>
              </a:rPr>
              <a:t>.</a:t>
            </a:r>
          </a:p>
          <a:p>
            <a:pPr marL="0" indent="0">
              <a:spcBef>
                <a:spcPct val="0"/>
              </a:spcBef>
              <a:buFontTx/>
              <a:buNone/>
            </a:pPr>
            <a:endParaRPr lang="nl-BE" altLang="nl-BE" noProof="0" smtClean="0">
              <a:solidFill>
                <a:schemeClr val="bg1">
                  <a:lumMod val="75000"/>
                </a:schemeClr>
              </a:solidFill>
            </a:endParaRPr>
          </a:p>
          <a:p>
            <a:pPr marL="0" indent="0">
              <a:spcBef>
                <a:spcPct val="0"/>
              </a:spcBef>
              <a:buFontTx/>
              <a:buNone/>
            </a:pPr>
            <a:r>
              <a:rPr lang="nl-BE" altLang="nl-BE" noProof="0" smtClean="0">
                <a:solidFill>
                  <a:srgbClr val="525252"/>
                </a:solidFill>
              </a:rPr>
              <a:t>De </a:t>
            </a:r>
            <a:r>
              <a:rPr lang="nl-BE" altLang="nl-BE" noProof="0">
                <a:solidFill>
                  <a:srgbClr val="525252"/>
                </a:solidFill>
              </a:rPr>
              <a:t>AVG voorziet een enigszins complexe regeling om te bepalen welke toezichthoudende autoriteit de leiding neemt bij het onderzoek naar een klacht met een internationaal karakter, </a:t>
            </a:r>
            <a:r>
              <a:rPr lang="nl-BE" altLang="nl-BE" noProof="0" smtClean="0">
                <a:solidFill>
                  <a:srgbClr val="525252"/>
                </a:solidFill>
              </a:rPr>
              <a:t>bv</a:t>
            </a:r>
            <a:r>
              <a:rPr lang="nl-BE" altLang="nl-BE" noProof="0">
                <a:solidFill>
                  <a:srgbClr val="525252"/>
                </a:solidFill>
              </a:rPr>
              <a:t>. wanneer een gegevensverwerking betrekking heeft op inwoners van meerdere lidstaten. De leidende autoriteit wordt bepaald naargelang waar </a:t>
            </a:r>
            <a:r>
              <a:rPr lang="nl-BE" altLang="nl-BE" noProof="0" smtClean="0">
                <a:solidFill>
                  <a:srgbClr val="525252"/>
                </a:solidFill>
              </a:rPr>
              <a:t>de </a:t>
            </a:r>
            <a:r>
              <a:rPr lang="nl-BE" altLang="nl-BE" noProof="0">
                <a:solidFill>
                  <a:srgbClr val="525252"/>
                </a:solidFill>
              </a:rPr>
              <a:t>organisatie haar hoofdvestiging heeft of de vestiging waar de beslissingen omtrent de gegevensverwerkingen worden genomen.</a:t>
            </a:r>
          </a:p>
          <a:p>
            <a:pPr marL="0" indent="0">
              <a:spcBef>
                <a:spcPct val="0"/>
              </a:spcBef>
              <a:buFontTx/>
              <a:buNone/>
            </a:pPr>
            <a:endParaRPr lang="nl-BE" altLang="nl-BE" noProof="0" smtClean="0">
              <a:solidFill>
                <a:srgbClr val="525252"/>
              </a:solidFill>
            </a:endParaRPr>
          </a:p>
          <a:p>
            <a:pPr marL="0" indent="0">
              <a:spcBef>
                <a:spcPct val="0"/>
              </a:spcBef>
              <a:buFontTx/>
              <a:buNone/>
            </a:pPr>
            <a:r>
              <a:rPr lang="nl-BE" altLang="nl-BE" noProof="0" smtClean="0">
                <a:solidFill>
                  <a:srgbClr val="525252"/>
                </a:solidFill>
              </a:rPr>
              <a:t>Voor </a:t>
            </a:r>
            <a:r>
              <a:rPr lang="nl-BE" altLang="nl-BE" noProof="0">
                <a:solidFill>
                  <a:srgbClr val="525252"/>
                </a:solidFill>
              </a:rPr>
              <a:t>een traditionele hoofdzetel is dit vrij eenvoudig vast te stellen. Moeilijker wordt het voor complexe, </a:t>
            </a:r>
            <a:r>
              <a:rPr lang="nl-BE" altLang="nl-BE" noProof="0" smtClean="0">
                <a:solidFill>
                  <a:srgbClr val="525252"/>
                </a:solidFill>
              </a:rPr>
              <a:t>multi-site organisaties </a:t>
            </a:r>
            <a:r>
              <a:rPr lang="nl-BE" altLang="nl-BE" noProof="0">
                <a:solidFill>
                  <a:srgbClr val="525252"/>
                </a:solidFill>
              </a:rPr>
              <a:t>waarbij beslissingen omtrent diverse verwerkingsactiviteiten op verschillende plaatsen worden genomen</a:t>
            </a:r>
            <a:r>
              <a:rPr lang="nl-BE" altLang="nl-BE" noProof="0" smtClean="0">
                <a:solidFill>
                  <a:srgbClr val="525252"/>
                </a:solidFill>
              </a:rPr>
              <a:t>.</a:t>
            </a:r>
            <a:endParaRPr lang="nl-BE" altLang="nl-BE" noProof="0">
              <a:solidFill>
                <a:srgbClr val="525252"/>
              </a:solidFill>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64319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solidFill>
                  <a:srgbClr val="525252"/>
                </a:solidFill>
              </a:rPr>
              <a:t>13. Internationale aspecten</a:t>
            </a:r>
            <a:endParaRPr lang="nl-BE" noProof="0">
              <a:solidFill>
                <a:srgbClr val="525252"/>
              </a:solidFill>
            </a:endParaRPr>
          </a:p>
        </p:txBody>
      </p:sp>
      <p:sp>
        <p:nvSpPr>
          <p:cNvPr id="3" name="Content Placeholder 2"/>
          <p:cNvSpPr>
            <a:spLocks noGrp="1"/>
          </p:cNvSpPr>
          <p:nvPr>
            <p:ph idx="1"/>
          </p:nvPr>
        </p:nvSpPr>
        <p:spPr/>
        <p:txBody>
          <a:bodyPr/>
          <a:lstStyle/>
          <a:p>
            <a:pPr marL="0" indent="0">
              <a:spcBef>
                <a:spcPct val="0"/>
              </a:spcBef>
              <a:buFontTx/>
              <a:buNone/>
            </a:pPr>
            <a:r>
              <a:rPr lang="nl-BE" altLang="nl-BE" sz="2200" noProof="0" smtClean="0">
                <a:solidFill>
                  <a:srgbClr val="525252"/>
                </a:solidFill>
              </a:rPr>
              <a:t>Om duidelijkheid te krijgen over welke toezichthoudende autoriteit de leiding heeft over je organisatie kan het raadzaam zijn in kaart te brengen waar jouw organisatie haar meest belangrijke beslissingen omtrent gegevensverwerkingen neemt. Dit zal je helpen bij het bepalen van de“hoofdvestiging” en dus ook van de bevoegde toezichthoudende autoriteit.</a:t>
            </a:r>
          </a:p>
          <a:p>
            <a:endParaRPr lang="nl-BE" noProof="0" smtClean="0">
              <a:solidFill>
                <a:srgbClr val="525252"/>
              </a:solidFill>
            </a:endParaRPr>
          </a:p>
          <a:p>
            <a:pPr marL="0" indent="0">
              <a:buNone/>
            </a:pPr>
            <a:endParaRPr lang="nl-BE" noProof="0">
              <a:solidFill>
                <a:srgbClr val="525252"/>
              </a:solidFill>
            </a:endParaRPr>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98663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11"/>
          <p:cNvGrpSpPr>
            <a:grpSpLocks/>
          </p:cNvGrpSpPr>
          <p:nvPr/>
        </p:nvGrpSpPr>
        <p:grpSpPr bwMode="auto">
          <a:xfrm>
            <a:off x="4279900" y="3429000"/>
            <a:ext cx="4285521" cy="2800350"/>
            <a:chOff x="4406900" y="2676525"/>
            <a:chExt cx="4285521" cy="2801603"/>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2"/>
            <p:cNvSpPr txBox="1">
              <a:spLocks noChangeArrowheads="1"/>
            </p:cNvSpPr>
            <p:nvPr userDrawn="1"/>
          </p:nvSpPr>
          <p:spPr bwMode="auto">
            <a:xfrm>
              <a:off x="4804633"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endParaRPr lang="fr-BE" altLang="en-US" sz="1600" dirty="0" smtClean="0">
                <a:solidFill>
                  <a:srgbClr val="0D0D0D"/>
                </a:solidFill>
                <a:cs typeface="Arial" pitchFamily="34" charset="0"/>
              </a:endParaRPr>
            </a:p>
            <a:p>
              <a:pPr>
                <a:defRPr/>
              </a:pPr>
              <a:r>
                <a:rPr lang="fr-BE" altLang="en-US" sz="1600" dirty="0" smtClean="0">
                  <a:cs typeface="Arial" pitchFamily="34" charset="0"/>
                </a:rPr>
                <a:t>frank.robben@mail.fgov.be </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@FrRobben</a:t>
              </a:r>
            </a:p>
            <a:p>
              <a:pPr>
                <a:defRPr/>
              </a:pPr>
              <a:endParaRPr lang="fr-BE" altLang="en-US" sz="1600" dirty="0" smtClean="0">
                <a:cs typeface="Arial" pitchFamily="34" charset="0"/>
                <a:sym typeface="Arial" pitchFamily="34" charset="0"/>
              </a:endParaRPr>
            </a:p>
            <a:p>
              <a:pPr>
                <a:defRPr/>
              </a:pPr>
              <a:r>
                <a:rPr lang="fr-BE" altLang="en-US" sz="1600" dirty="0" smtClean="0">
                  <a:cs typeface="Arial" pitchFamily="34" charset="0"/>
                  <a:sym typeface="Arial" pitchFamily="34" charset="0"/>
                </a:rPr>
                <a:t>https://www.ehealth.fgov.be</a:t>
              </a:r>
            </a:p>
            <a:p>
              <a:pPr>
                <a:defRPr/>
              </a:pPr>
              <a:r>
                <a:rPr lang="fr-BE" altLang="en-US" sz="1600" dirty="0" smtClean="0">
                  <a:cs typeface="Arial" pitchFamily="34" charset="0"/>
                  <a:sym typeface="Arial" pitchFamily="34" charset="0"/>
                </a:rPr>
                <a:t>https://www.ksz.fgov.be</a:t>
              </a:r>
            </a:p>
            <a:p>
              <a:pPr>
                <a:defRPr/>
              </a:pPr>
              <a:r>
                <a:rPr lang="fr-BE" altLang="en-US" sz="1600" dirty="0" smtClean="0">
                  <a:cs typeface="Arial" pitchFamily="34" charset="0"/>
                  <a:sym typeface="Arial" pitchFamily="34" charset="0"/>
                </a:rPr>
                <a:t>https://www.frankrobben.be</a:t>
              </a:r>
              <a:endParaRPr lang="fr-BE" altLang="en-US" sz="1600" dirty="0" smtClean="0">
                <a:cs typeface="Arial" pitchFamily="34" charset="0"/>
              </a:endParaRPr>
            </a:p>
          </p:txBody>
        </p:sp>
      </p:grpSp>
      <p:pic>
        <p:nvPicPr>
          <p:cNvPr id="13" name="Picture 12"/>
          <p:cNvPicPr>
            <a:picLocks noChangeAspect="1"/>
          </p:cNvPicPr>
          <p:nvPr/>
        </p:nvPicPr>
        <p:blipFill>
          <a:blip r:embed="rId5"/>
          <a:stretch>
            <a:fillRect/>
          </a:stretch>
        </p:blipFill>
        <p:spPr>
          <a:xfrm>
            <a:off x="298044" y="188640"/>
            <a:ext cx="2147112" cy="866378"/>
          </a:xfrm>
          <a:prstGeom prst="rect">
            <a:avLst/>
          </a:prstGeom>
        </p:spPr>
      </p:pic>
      <p:pic>
        <p:nvPicPr>
          <p:cNvPr id="14" name="Picture 13"/>
          <p:cNvPicPr>
            <a:picLocks noChangeAspect="1"/>
          </p:cNvPicPr>
          <p:nvPr/>
        </p:nvPicPr>
        <p:blipFill rotWithShape="1">
          <a:blip r:embed="rId6"/>
          <a:srcRect r="83072" b="90946"/>
          <a:stretch/>
        </p:blipFill>
        <p:spPr>
          <a:xfrm>
            <a:off x="6353828" y="90554"/>
            <a:ext cx="2757654" cy="1106198"/>
          </a:xfrm>
          <a:prstGeom prst="rect">
            <a:avLst/>
          </a:prstGeom>
        </p:spPr>
      </p:pic>
      <p:pic>
        <p:nvPicPr>
          <p:cNvPr id="15" name="Picture 2" descr="http://fr.hdyo.org/assets/ask-question-2-ce96e3e01c85a38a0d39c61cfae6d42c.jpg"/>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01633" y="1031373"/>
            <a:ext cx="3261723" cy="326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15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nl-BE" altLang="en-US" noProof="0" smtClean="0">
                <a:sym typeface="Arial" charset="0"/>
              </a:rPr>
              <a:t>Toestemming </a:t>
            </a:r>
            <a:endParaRPr lang="nl-BE" altLang="en-US" noProof="0" smtClean="0">
              <a:sym typeface="Arial" charset="0"/>
            </a:endParaRPr>
          </a:p>
        </p:txBody>
      </p:sp>
      <p:sp>
        <p:nvSpPr>
          <p:cNvPr id="8195" name="Rectangle 3"/>
          <p:cNvSpPr>
            <a:spLocks noGrp="1" noChangeArrowheads="1"/>
          </p:cNvSpPr>
          <p:nvPr>
            <p:ph idx="1"/>
          </p:nvPr>
        </p:nvSpPr>
        <p:spPr/>
        <p:txBody>
          <a:bodyPr>
            <a:normAutofit/>
          </a:bodyPr>
          <a:lstStyle/>
          <a:p>
            <a:r>
              <a:rPr lang="nl-BE" noProof="0" smtClean="0">
                <a:sym typeface="Arial" charset="0"/>
              </a:rPr>
              <a:t>wanneer de verwerking berust op toestemming, moet de verwerkingsverantwoordelijke kunnen aantonen dat de betrokkene toestemming heeft gegeven voor de verwerking van zijn persoonsgegevens</a:t>
            </a:r>
          </a:p>
          <a:p>
            <a:endParaRPr lang="nl-BE" noProof="0" smtClean="0">
              <a:sym typeface="Arial" charset="0"/>
            </a:endParaRPr>
          </a:p>
          <a:p>
            <a:r>
              <a:rPr lang="nl-BE" noProof="0" smtClean="0">
                <a:sym typeface="Arial" charset="0"/>
              </a:rPr>
              <a:t>vereisten (expliciet in AVG)</a:t>
            </a:r>
          </a:p>
          <a:p>
            <a:pPr lvl="1"/>
            <a:r>
              <a:rPr lang="nl-BE" noProof="0" smtClean="0">
                <a:sym typeface="Arial" charset="0"/>
              </a:rPr>
              <a:t>een positieve en expliciete actie; een actieve handeling van de betrokkene is dus vereist; impliciete toestemming wordt niet langer aanvaard</a:t>
            </a:r>
          </a:p>
          <a:p>
            <a:pPr lvl="1"/>
            <a:r>
              <a:rPr lang="nl-BE" noProof="0" smtClean="0">
                <a:sym typeface="Arial" charset="0"/>
              </a:rPr>
              <a:t>aantoonbaar</a:t>
            </a:r>
          </a:p>
          <a:p>
            <a:pPr lvl="1"/>
            <a:r>
              <a:rPr lang="nl-BE" noProof="0" smtClean="0">
                <a:sym typeface="Arial" charset="0"/>
              </a:rPr>
              <a:t>eenvoudig intrekken van toestemming</a:t>
            </a:r>
          </a:p>
          <a:p>
            <a:pPr lvl="1"/>
            <a:r>
              <a:rPr lang="nl-BE" noProof="0" smtClean="0">
                <a:sym typeface="Arial" charset="0"/>
              </a:rPr>
              <a:t>betrokkene duidelijk informeren over deze mogelijkheid</a:t>
            </a:r>
          </a:p>
          <a:p>
            <a:endParaRPr lang="nl-BE" noProof="0">
              <a:sym typeface="Arial" charset="0"/>
            </a:endParaRPr>
          </a:p>
        </p:txBody>
      </p:sp>
      <p:sp>
        <p:nvSpPr>
          <p:cNvPr id="5" name="Tijdelijke aanduiding voor datum 4"/>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0842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Aantal nieuwigheden</a:t>
            </a:r>
            <a:endParaRPr lang="nl-BE" noProof="0"/>
          </a:p>
        </p:txBody>
      </p:sp>
      <p:sp>
        <p:nvSpPr>
          <p:cNvPr id="3" name="Content Placeholder 2"/>
          <p:cNvSpPr>
            <a:spLocks noGrp="1"/>
          </p:cNvSpPr>
          <p:nvPr>
            <p:ph idx="1"/>
          </p:nvPr>
        </p:nvSpPr>
        <p:spPr/>
        <p:txBody>
          <a:bodyPr/>
          <a:lstStyle/>
          <a:p>
            <a:r>
              <a:rPr lang="nl-BE" noProof="0" smtClean="0"/>
              <a:t>risico-analyse als basis</a:t>
            </a:r>
          </a:p>
          <a:p>
            <a:r>
              <a:rPr lang="nl-BE" noProof="0" smtClean="0"/>
              <a:t>privacy by design</a:t>
            </a:r>
          </a:p>
          <a:p>
            <a:r>
              <a:rPr lang="nl-BE" noProof="0" smtClean="0"/>
              <a:t>privacy by default</a:t>
            </a:r>
          </a:p>
          <a:p>
            <a:r>
              <a:rPr lang="nl-BE" noProof="0" smtClean="0"/>
              <a:t>verantwoordingsplicht van de verwerkings-verantwoordelijke</a:t>
            </a:r>
          </a:p>
          <a:p>
            <a:pPr lvl="1"/>
            <a:r>
              <a:rPr lang="nl-BE" noProof="0" smtClean="0"/>
              <a:t>register van verwerkingsactiviteiten</a:t>
            </a:r>
          </a:p>
          <a:p>
            <a:pPr lvl="1"/>
            <a:r>
              <a:rPr lang="nl-BE" noProof="0" smtClean="0"/>
              <a:t>gegevensbeschermingseffectbeoordeling</a:t>
            </a:r>
          </a:p>
          <a:p>
            <a:r>
              <a:rPr lang="nl-BE" noProof="0" smtClean="0"/>
              <a:t>kennisgeving veiligheidsincidenten</a:t>
            </a:r>
          </a:p>
          <a:p>
            <a:r>
              <a:rPr lang="nl-BE" noProof="0" smtClean="0"/>
              <a:t>uitbreiding van de rechten van de betrokkene</a:t>
            </a:r>
          </a:p>
          <a:p>
            <a:r>
              <a:rPr lang="nl-BE" noProof="0" smtClean="0">
                <a:solidFill>
                  <a:srgbClr val="525252"/>
                </a:solidFill>
              </a:rPr>
              <a:t>functionaris van de gegevensbescherming</a:t>
            </a:r>
          </a:p>
          <a:p>
            <a:r>
              <a:rPr lang="nl-BE" noProof="0" smtClean="0"/>
              <a:t>mogelijkheid van gedragscodes en certificering</a:t>
            </a:r>
          </a:p>
          <a:p>
            <a:r>
              <a:rPr lang="nl-BE" noProof="0" smtClean="0"/>
              <a:t>sancties</a:t>
            </a:r>
          </a:p>
          <a:p>
            <a:endParaRPr lang="nl-BE" noProof="0"/>
          </a:p>
        </p:txBody>
      </p:sp>
      <p:sp>
        <p:nvSpPr>
          <p:cNvPr id="4" name="Date Placeholder 3"/>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1913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5388"/>
          <a:stretch/>
        </p:blipFill>
        <p:spPr>
          <a:xfrm>
            <a:off x="558874" y="1196752"/>
            <a:ext cx="7829550" cy="3312368"/>
          </a:xfrm>
        </p:spPr>
      </p:pic>
      <p:sp>
        <p:nvSpPr>
          <p:cNvPr id="44034" name="Title 1"/>
          <p:cNvSpPr>
            <a:spLocks noGrp="1"/>
          </p:cNvSpPr>
          <p:nvPr>
            <p:ph type="title"/>
          </p:nvPr>
        </p:nvSpPr>
        <p:spPr/>
        <p:txBody>
          <a:bodyPr/>
          <a:lstStyle/>
          <a:p>
            <a:r>
              <a:rPr lang="nl-BE" altLang="nl-BE" noProof="0" smtClean="0"/>
              <a:t>Geen “one-size-fits-all” benadering</a:t>
            </a:r>
            <a:endParaRPr lang="nl-BE" altLang="nl-BE" noProof="0" smtClean="0"/>
          </a:p>
        </p:txBody>
      </p:sp>
      <p:pic>
        <p:nvPicPr>
          <p:cNvPr id="3" name="Picture 2"/>
          <p:cNvPicPr>
            <a:picLocks noChangeAspect="1"/>
          </p:cNvPicPr>
          <p:nvPr/>
        </p:nvPicPr>
        <p:blipFill>
          <a:blip r:embed="rId4"/>
          <a:stretch>
            <a:fillRect/>
          </a:stretch>
        </p:blipFill>
        <p:spPr>
          <a:xfrm>
            <a:off x="1413331" y="4725144"/>
            <a:ext cx="6120635" cy="1523809"/>
          </a:xfrm>
          <a:prstGeom prst="rect">
            <a:avLst/>
          </a:prstGeom>
        </p:spPr>
      </p:pic>
      <p:sp>
        <p:nvSpPr>
          <p:cNvPr id="2" name="Date Placeholder 1"/>
          <p:cNvSpPr>
            <a:spLocks noGrp="1"/>
          </p:cNvSpPr>
          <p:nvPr>
            <p:ph type="dt" sz="half" idx="10"/>
          </p:nvPr>
        </p:nvSpPr>
        <p:spPr/>
        <p:txBody>
          <a:bodyPr/>
          <a:lstStyle/>
          <a:p>
            <a:r>
              <a:rPr lang="nl-BE" smtClean="0">
                <a:solidFill>
                  <a:prstClr val="black">
                    <a:tint val="75000"/>
                  </a:prstClr>
                </a:solidFill>
              </a:rPr>
              <a:t>20/11/2017</a:t>
            </a:r>
            <a:endParaRPr lang="fr-BE" dirty="0">
              <a:solidFill>
                <a:prstClr val="black">
                  <a:tint val="75000"/>
                </a:prstClr>
              </a:solidFill>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0A9230E-FFBB-4CCB-ABD7-198084EDE768}" type="slidenum">
              <a:rPr kumimoji="0" lang="fr-B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B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45534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2265</TotalTime>
  <Words>4891</Words>
  <Application>Microsoft Office PowerPoint</Application>
  <PresentationFormat>Diavoorstelling (4:3)</PresentationFormat>
  <Paragraphs>521</Paragraphs>
  <Slides>62</Slides>
  <Notes>3</Notes>
  <HiddenSlides>0</HiddenSlides>
  <MMClips>0</MMClips>
  <ScaleCrop>false</ScaleCrop>
  <HeadingPairs>
    <vt:vector size="4" baseType="variant">
      <vt:variant>
        <vt:lpstr>Thema</vt:lpstr>
      </vt:variant>
      <vt:variant>
        <vt:i4>1</vt:i4>
      </vt:variant>
      <vt:variant>
        <vt:lpstr>Diatitels</vt:lpstr>
      </vt:variant>
      <vt:variant>
        <vt:i4>62</vt:i4>
      </vt:variant>
    </vt:vector>
  </HeadingPairs>
  <TitlesOfParts>
    <vt:vector size="63" baseType="lpstr">
      <vt:lpstr>Office Theme</vt:lpstr>
      <vt:lpstr>GDPR: spoedcursus</vt:lpstr>
      <vt:lpstr>Plan van de uiteenzetting</vt:lpstr>
      <vt:lpstr>AVG of GDPR</vt:lpstr>
      <vt:lpstr>Overzicht AVG of GDPR</vt:lpstr>
      <vt:lpstr>Bevestiging geldende beginselen </vt:lpstr>
      <vt:lpstr>Verwerkingsgronden</vt:lpstr>
      <vt:lpstr>Toestemming </vt:lpstr>
      <vt:lpstr>Aantal nieuwigheden</vt:lpstr>
      <vt:lpstr>Geen “one-size-fits-all” benadering</vt:lpstr>
      <vt:lpstr>Risico-analyse als basis</vt:lpstr>
      <vt:lpstr>Verantwoordelijkheid</vt:lpstr>
      <vt:lpstr>Privacy by design</vt:lpstr>
      <vt:lpstr>Privacy by default</vt:lpstr>
      <vt:lpstr>Voorbeelden van maatregelen</vt:lpstr>
      <vt:lpstr>Register van verwerkingsactiviteiten</vt:lpstr>
      <vt:lpstr>Register van verwerkingsactiviteiten</vt:lpstr>
      <vt:lpstr>Kennisgeving veiligheidsincidenten</vt:lpstr>
      <vt:lpstr>Kennisgeving veiligheidsincidenten</vt:lpstr>
      <vt:lpstr>Gegevensbeschermingseffectbeoordeling</vt:lpstr>
      <vt:lpstr>Gegevensbeschermingseffectbeoordeling</vt:lpstr>
      <vt:lpstr>Gegevensbeschermingseffectbeoordeling</vt:lpstr>
      <vt:lpstr>Gegevensbeschermingseffectbeoordeling</vt:lpstr>
      <vt:lpstr>Gegevensbeschermingseffectbeoordeling</vt:lpstr>
      <vt:lpstr>Rechten van de betrokkene </vt:lpstr>
      <vt:lpstr>Recht op informatie</vt:lpstr>
      <vt:lpstr>Recht op overdraagbaarheid</vt:lpstr>
      <vt:lpstr>Functionaris gegevensbescherming</vt:lpstr>
      <vt:lpstr>Functionaris gegevensbescherming</vt:lpstr>
      <vt:lpstr>Functionaris gegevensbescherming</vt:lpstr>
      <vt:lpstr>Functionaris gegevensbescherming</vt:lpstr>
      <vt:lpstr>Functionaris gegevensbescherming</vt:lpstr>
      <vt:lpstr>Functionaris gegevensbescherming</vt:lpstr>
      <vt:lpstr>Aanpassing Belgische regelgeving</vt:lpstr>
      <vt:lpstr>Aanpassing Belgische regelgeving</vt:lpstr>
      <vt:lpstr>Artikel 23 AVG</vt:lpstr>
      <vt:lpstr>Aanpassing Belgische regelgeving</vt:lpstr>
      <vt:lpstr>Motivering behoud Informatieveiligheidscomité</vt:lpstr>
      <vt:lpstr>Aanpassing Belgische regelgeving</vt:lpstr>
      <vt:lpstr>Voorstel van actieplan</vt:lpstr>
      <vt:lpstr>PowerPoint-presentatie</vt:lpstr>
      <vt:lpstr>Roadmap &amp; templates</vt:lpstr>
      <vt:lpstr>Meer gedetailleerde presentatie</vt:lpstr>
      <vt:lpstr>1. Bewustmaking</vt:lpstr>
      <vt:lpstr>2. Register van verwerkingsactiviteiten</vt:lpstr>
      <vt:lpstr>3. Wettelijke grondslag voor verwerking</vt:lpstr>
      <vt:lpstr>PowerPoint-presentatie</vt:lpstr>
      <vt:lpstr>4. Toestemming van betrokkene</vt:lpstr>
      <vt:lpstr>4. Toestemming van betrokkene</vt:lpstr>
      <vt:lpstr>5. Toestemming namens kinderen</vt:lpstr>
      <vt:lpstr>6. Transparantie tov de betrokkene</vt:lpstr>
      <vt:lpstr>7. Rechten van de betrokkene</vt:lpstr>
      <vt:lpstr>7. Rechten van de betrokkene</vt:lpstr>
      <vt:lpstr>8. Verzoek tot toegang</vt:lpstr>
      <vt:lpstr>9. Privacy by design &amp; PIA</vt:lpstr>
      <vt:lpstr>9. Privacy by design &amp; PIA</vt:lpstr>
      <vt:lpstr>10. Melding van ‘data breaches’</vt:lpstr>
      <vt:lpstr>10. Melding van ‘data breaches’</vt:lpstr>
      <vt:lpstr>11. Functionaris gegevensbescherming</vt:lpstr>
      <vt:lpstr>12. Contracten met verwerkers</vt:lpstr>
      <vt:lpstr>13. Internationale aspecten</vt:lpstr>
      <vt:lpstr>13. Internationale aspecten</vt:lpstr>
      <vt:lpstr>PowerPoint-presentatie</vt:lpstr>
    </vt:vector>
  </TitlesOfParts>
  <Company>SMALS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FRRO-XP</cp:lastModifiedBy>
  <cp:revision>117</cp:revision>
  <dcterms:created xsi:type="dcterms:W3CDTF">2017-09-11T11:22:14Z</dcterms:created>
  <dcterms:modified xsi:type="dcterms:W3CDTF">2017-11-19T20:43:43Z</dcterms:modified>
</cp:coreProperties>
</file>