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36"/>
  </p:notesMasterIdLst>
  <p:sldIdLst>
    <p:sldId id="348" r:id="rId2"/>
    <p:sldId id="397" r:id="rId3"/>
    <p:sldId id="408" r:id="rId4"/>
    <p:sldId id="409" r:id="rId5"/>
    <p:sldId id="410" r:id="rId6"/>
    <p:sldId id="411" r:id="rId7"/>
    <p:sldId id="412" r:id="rId8"/>
    <p:sldId id="413" r:id="rId9"/>
    <p:sldId id="414" r:id="rId10"/>
    <p:sldId id="415" r:id="rId11"/>
    <p:sldId id="398" r:id="rId12"/>
    <p:sldId id="399" r:id="rId13"/>
    <p:sldId id="422" r:id="rId14"/>
    <p:sldId id="425" r:id="rId15"/>
    <p:sldId id="426" r:id="rId16"/>
    <p:sldId id="429" r:id="rId17"/>
    <p:sldId id="416" r:id="rId18"/>
    <p:sldId id="417" r:id="rId19"/>
    <p:sldId id="418" r:id="rId20"/>
    <p:sldId id="419" r:id="rId21"/>
    <p:sldId id="420" r:id="rId22"/>
    <p:sldId id="421" r:id="rId23"/>
    <p:sldId id="430" r:id="rId24"/>
    <p:sldId id="431" r:id="rId25"/>
    <p:sldId id="433" r:id="rId26"/>
    <p:sldId id="434" r:id="rId27"/>
    <p:sldId id="435" r:id="rId28"/>
    <p:sldId id="436" r:id="rId29"/>
    <p:sldId id="437" r:id="rId30"/>
    <p:sldId id="438" r:id="rId31"/>
    <p:sldId id="439" r:id="rId32"/>
    <p:sldId id="440" r:id="rId33"/>
    <p:sldId id="441" r:id="rId34"/>
    <p:sldId id="442"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252"/>
    <a:srgbClr val="000000"/>
    <a:srgbClr val="77C9F2"/>
    <a:srgbClr val="90C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1" autoAdjust="0"/>
  </p:normalViewPr>
  <p:slideViewPr>
    <p:cSldViewPr snapToGrid="0">
      <p:cViewPr varScale="1">
        <p:scale>
          <a:sx n="117" d="100"/>
          <a:sy n="117" d="100"/>
        </p:scale>
        <p:origin x="1278" y="96"/>
      </p:cViewPr>
      <p:guideLst>
        <p:guide orient="horz" pos="2160"/>
        <p:guide pos="2880"/>
      </p:guideLst>
    </p:cSldViewPr>
  </p:slideViewPr>
  <p:outlineViewPr>
    <p:cViewPr>
      <p:scale>
        <a:sx n="33" d="100"/>
        <a:sy n="33" d="100"/>
      </p:scale>
      <p:origin x="0" y="38436"/>
    </p:cViewPr>
    <p:sldLst>
      <p:sld r:id="rId1" collapse="1"/>
    </p:sldLst>
  </p:outlineViewPr>
  <p:notesTextViewPr>
    <p:cViewPr>
      <p:scale>
        <a:sx n="1" d="1"/>
        <a:sy n="1" d="1"/>
      </p:scale>
      <p:origin x="0" y="0"/>
    </p:cViewPr>
  </p:notesTextViewPr>
  <p:sorterViewPr>
    <p:cViewPr>
      <p:scale>
        <a:sx n="100" d="100"/>
        <a:sy n="100" d="100"/>
      </p:scale>
      <p:origin x="0" y="2952"/>
    </p:cViewPr>
  </p:sorterViewPr>
  <p:notesViewPr>
    <p:cSldViewPr snapToGrid="0">
      <p:cViewPr varScale="1">
        <p:scale>
          <a:sx n="89" d="100"/>
          <a:sy n="89" d="100"/>
        </p:scale>
        <p:origin x="290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0CDFC-4227-4C65-BFFE-606B768D4FEF}" type="datetimeFigureOut">
              <a:rPr lang="fr-BE" smtClean="0"/>
              <a:t>13/11/2017</a:t>
            </a:fld>
            <a:endParaRPr lang="fr-B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DF498-6B22-4C23-B9DE-FBD91F7FCCAE}" type="slidenum">
              <a:rPr lang="fr-BE" smtClean="0"/>
              <a:t>‹#›</a:t>
            </a:fld>
            <a:endParaRPr lang="fr-BE"/>
          </a:p>
        </p:txBody>
      </p:sp>
    </p:spTree>
    <p:extLst>
      <p:ext uri="{BB962C8B-B14F-4D97-AF65-F5344CB8AC3E}">
        <p14:creationId xmlns:p14="http://schemas.microsoft.com/office/powerpoint/2010/main" val="3030398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CFFA2C57-6F2A-4A75-B143-BC40857E40EC}" type="slidenum">
              <a:rPr lang="en-US" altLang="en-US" smtClean="0">
                <a:latin typeface="Calibri" pitchFamily="34" charset="0"/>
              </a:rPr>
              <a:pPr fontAlgn="base">
                <a:spcBef>
                  <a:spcPct val="0"/>
                </a:spcBef>
                <a:spcAft>
                  <a:spcPct val="0"/>
                </a:spcAft>
                <a:defRPr/>
              </a:pPr>
              <a:t>1</a:t>
            </a:fld>
            <a:endParaRPr lang="nl-BE" altLang="en-US" dirty="0" smtClean="0">
              <a:latin typeface="Calibri" pitchFamily="34" charset="0"/>
            </a:endParaRPr>
          </a:p>
        </p:txBody>
      </p:sp>
    </p:spTree>
    <p:extLst>
      <p:ext uri="{BB962C8B-B14F-4D97-AF65-F5344CB8AC3E}">
        <p14:creationId xmlns:p14="http://schemas.microsoft.com/office/powerpoint/2010/main" val="100548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2EDF498-6B22-4C23-B9DE-FBD91F7FCCAE}" type="slidenum">
              <a:rPr lang="fr-BE" smtClean="0"/>
              <a:t>2</a:t>
            </a:fld>
            <a:endParaRPr lang="fr-BE"/>
          </a:p>
        </p:txBody>
      </p:sp>
    </p:spTree>
    <p:extLst>
      <p:ext uri="{BB962C8B-B14F-4D97-AF65-F5344CB8AC3E}">
        <p14:creationId xmlns:p14="http://schemas.microsoft.com/office/powerpoint/2010/main" val="109949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A2EDF498-6B22-4C23-B9DE-FBD91F7FCCAE}" type="slidenum">
              <a:rPr lang="fr-BE" smtClean="0"/>
              <a:t>18</a:t>
            </a:fld>
            <a:endParaRPr lang="fr-BE"/>
          </a:p>
        </p:txBody>
      </p:sp>
    </p:spTree>
    <p:extLst>
      <p:ext uri="{BB962C8B-B14F-4D97-AF65-F5344CB8AC3E}">
        <p14:creationId xmlns:p14="http://schemas.microsoft.com/office/powerpoint/2010/main" val="103987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3C08EE-84E3-4782-B8A2-D8CC26958B56}" type="slidenum">
              <a:rPr lang="nl-NL" altLang="nl-BE"/>
              <a:pPr>
                <a:spcBef>
                  <a:spcPct val="0"/>
                </a:spcBef>
              </a:pPr>
              <a:t>22</a:t>
            </a:fld>
            <a:endParaRPr lang="nl-NL" altLang="nl-BE"/>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nl-BE" smtClean="0">
              <a:latin typeface="Arial" panose="020B0604020202020204" pitchFamily="34" charset="0"/>
            </a:endParaRPr>
          </a:p>
        </p:txBody>
      </p:sp>
    </p:spTree>
    <p:extLst>
      <p:ext uri="{BB962C8B-B14F-4D97-AF65-F5344CB8AC3E}">
        <p14:creationId xmlns:p14="http://schemas.microsoft.com/office/powerpoint/2010/main" val="3244874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380DF003-9532-45B2-A88B-F94D0FEB7981}" type="slidenum">
              <a:rPr lang="en-US" smtClean="0"/>
              <a:t>23</a:t>
            </a:fld>
            <a:endParaRPr lang="fr-BE" dirty="0"/>
          </a:p>
        </p:txBody>
      </p:sp>
    </p:spTree>
    <p:extLst>
      <p:ext uri="{BB962C8B-B14F-4D97-AF65-F5344CB8AC3E}">
        <p14:creationId xmlns:p14="http://schemas.microsoft.com/office/powerpoint/2010/main" val="1015074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62BC17D-7774-43FE-987C-7D682A3CD72E}" type="slidenum">
              <a:rPr lang="en-US" altLang="en-US" smtClean="0">
                <a:latin typeface="Calibri" pitchFamily="34" charset="0"/>
              </a:rPr>
              <a:pPr fontAlgn="base">
                <a:spcBef>
                  <a:spcPct val="0"/>
                </a:spcBef>
                <a:spcAft>
                  <a:spcPct val="0"/>
                </a:spcAft>
                <a:defRPr/>
              </a:pPr>
              <a:t>26</a:t>
            </a:fld>
            <a:endParaRPr lang="nl-BE" altLang="en-US" dirty="0" smtClean="0">
              <a:latin typeface="Calibri" pitchFamily="34" charset="0"/>
            </a:endParaRPr>
          </a:p>
        </p:txBody>
      </p:sp>
    </p:spTree>
    <p:extLst>
      <p:ext uri="{BB962C8B-B14F-4D97-AF65-F5344CB8AC3E}">
        <p14:creationId xmlns:p14="http://schemas.microsoft.com/office/powerpoint/2010/main" val="208804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A2EDF498-6B22-4C23-B9DE-FBD91F7FCCAE}" type="slidenum">
              <a:rPr lang="fr-BE" smtClean="0"/>
              <a:t>31</a:t>
            </a:fld>
            <a:endParaRPr lang="fr-BE"/>
          </a:p>
        </p:txBody>
      </p:sp>
    </p:spTree>
    <p:extLst>
      <p:ext uri="{BB962C8B-B14F-4D97-AF65-F5344CB8AC3E}">
        <p14:creationId xmlns:p14="http://schemas.microsoft.com/office/powerpoint/2010/main" val="665284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CFFA2C57-6F2A-4A75-B143-BC40857E40EC}" type="slidenum">
              <a:rPr lang="en-US" altLang="en-US" smtClean="0">
                <a:latin typeface="Calibri" pitchFamily="34" charset="0"/>
              </a:rPr>
              <a:pPr fontAlgn="base">
                <a:spcBef>
                  <a:spcPct val="0"/>
                </a:spcBef>
                <a:spcAft>
                  <a:spcPct val="0"/>
                </a:spcAft>
                <a:defRPr/>
              </a:pPr>
              <a:t>34</a:t>
            </a:fld>
            <a:endParaRPr lang="nl-BE" altLang="en-US" dirty="0" smtClean="0">
              <a:latin typeface="Calibri" pitchFamily="34" charset="0"/>
            </a:endParaRPr>
          </a:p>
        </p:txBody>
      </p:sp>
    </p:spTree>
    <p:extLst>
      <p:ext uri="{BB962C8B-B14F-4D97-AF65-F5344CB8AC3E}">
        <p14:creationId xmlns:p14="http://schemas.microsoft.com/office/powerpoint/2010/main" val="42594272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19551"/>
          <a:stretch/>
        </p:blipFill>
        <p:spPr>
          <a:xfrm>
            <a:off x="0" y="1340768"/>
            <a:ext cx="9144000" cy="5517232"/>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lgn="ctr">
              <a:defRPr sz="3200"/>
            </a:lvl1pPr>
          </a:lstStyle>
          <a:p>
            <a:r>
              <a:rPr lang="en-US" dirty="0" smtClean="0"/>
              <a:t>Click to edit Master title style</a:t>
            </a:r>
            <a:endParaRPr lang="fr-B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4" name="Date Placeholder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6"/>
          <p:cNvPicPr>
            <a:picLocks noChangeAspect="1"/>
          </p:cNvPicPr>
          <p:nvPr userDrawn="1"/>
        </p:nvPicPr>
        <p:blipFill>
          <a:blip r:embed="rId3"/>
          <a:stretch>
            <a:fillRect/>
          </a:stretch>
        </p:blipFill>
        <p:spPr>
          <a:xfrm>
            <a:off x="298044" y="188640"/>
            <a:ext cx="2147112" cy="866378"/>
          </a:xfrm>
          <a:prstGeom prst="rect">
            <a:avLst/>
          </a:prstGeom>
        </p:spPr>
      </p:pic>
      <p:pic>
        <p:nvPicPr>
          <p:cNvPr id="8" name="Picture 7"/>
          <p:cNvPicPr>
            <a:picLocks noChangeAspect="1"/>
          </p:cNvPicPr>
          <p:nvPr userDrawn="1"/>
        </p:nvPicPr>
        <p:blipFill rotWithShape="1">
          <a:blip r:embed="rId4"/>
          <a:srcRect r="83072" b="90946"/>
          <a:stretch/>
        </p:blipFill>
        <p:spPr>
          <a:xfrm>
            <a:off x="6353828" y="90554"/>
            <a:ext cx="2757654" cy="1106198"/>
          </a:xfrm>
          <a:prstGeom prst="rect">
            <a:avLst/>
          </a:prstGeom>
        </p:spPr>
      </p:pic>
    </p:spTree>
    <p:extLst>
      <p:ext uri="{BB962C8B-B14F-4D97-AF65-F5344CB8AC3E}">
        <p14:creationId xmlns:p14="http://schemas.microsoft.com/office/powerpoint/2010/main" val="4046880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3648" y="121887"/>
            <a:ext cx="6048672" cy="714825"/>
          </a:xfrm>
        </p:spPr>
        <p:txBody>
          <a:bodyPr>
            <a:normAutofit/>
          </a:bodyPr>
          <a:lstStyle>
            <a:lvl1pPr>
              <a:defRPr sz="2800"/>
            </a:lvl1pPr>
          </a:lstStyle>
          <a:p>
            <a:r>
              <a:rPr lang="en-US" dirty="0" smtClean="0"/>
              <a:t>Click to edit Master title style</a:t>
            </a:r>
            <a:endParaRPr lang="fr-BE" dirty="0"/>
          </a:p>
        </p:txBody>
      </p:sp>
      <p:sp>
        <p:nvSpPr>
          <p:cNvPr id="3" name="Content Placeholder 2"/>
          <p:cNvSpPr>
            <a:spLocks noGrp="1"/>
          </p:cNvSpPr>
          <p:nvPr>
            <p:ph idx="1"/>
          </p:nvPr>
        </p:nvSpPr>
        <p:spPr>
          <a:xfrm>
            <a:off x="457200" y="1124746"/>
            <a:ext cx="8229600" cy="5179488"/>
          </a:xfrm>
        </p:spPr>
        <p:txBody>
          <a:bodyPr/>
          <a:lstStyle>
            <a:lvl1pPr>
              <a:defRPr sz="2400">
                <a:latin typeface="+mn-lt"/>
                <a:cs typeface="Arial" panose="020B0604020202020204" pitchFamily="34" charset="0"/>
              </a:defRPr>
            </a:lvl1pPr>
            <a:lvl2pPr>
              <a:defRPr sz="2000">
                <a:latin typeface="+mn-lt"/>
                <a:cs typeface="Arial" panose="020B0604020202020204" pitchFamily="34" charset="0"/>
              </a:defRPr>
            </a:lvl2pPr>
            <a:lvl3pPr>
              <a:defRPr sz="1800">
                <a:latin typeface="+mn-lt"/>
                <a:cs typeface="Arial" panose="020B0604020202020204" pitchFamily="34" charset="0"/>
              </a:defRPr>
            </a:lvl3pPr>
            <a:lvl4pPr>
              <a:defRPr sz="1600">
                <a:latin typeface="+mn-lt"/>
                <a:cs typeface="Arial" panose="020B0604020202020204" pitchFamily="34" charset="0"/>
              </a:defRPr>
            </a:lvl4pPr>
            <a:lvl5pPr>
              <a:defRPr sz="1400">
                <a:latin typeface="+mn-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10"/>
          </p:nvPr>
        </p:nvSpPr>
        <p:spPr>
          <a:xfrm>
            <a:off x="457200" y="6512977"/>
            <a:ext cx="2133600" cy="365125"/>
          </a:xfrm>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6" name="Slide Number Placeholder 5"/>
          <p:cNvSpPr>
            <a:spLocks noGrp="1"/>
          </p:cNvSpPr>
          <p:nvPr>
            <p:ph type="sldNum" sz="quarter" idx="12"/>
          </p:nvPr>
        </p:nvSpPr>
        <p:spPr>
          <a:xfrm>
            <a:off x="3505200" y="6512976"/>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cxnSp>
        <p:nvCxnSpPr>
          <p:cNvPr id="7" name="Straight Connector 6"/>
          <p:cNvCxnSpPr/>
          <p:nvPr userDrawn="1"/>
        </p:nvCxnSpPr>
        <p:spPr>
          <a:xfrm>
            <a:off x="0" y="980728"/>
            <a:ext cx="9144000" cy="0"/>
          </a:xfrm>
          <a:prstGeom prst="line">
            <a:avLst/>
          </a:prstGeom>
          <a:ln w="19050">
            <a:solidFill>
              <a:schemeClr val="bg1">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6406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163886"/>
            <a:ext cx="4038600" cy="5073426"/>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Content Placeholder 3"/>
          <p:cNvSpPr>
            <a:spLocks noGrp="1"/>
          </p:cNvSpPr>
          <p:nvPr>
            <p:ph sz="half" idx="2"/>
          </p:nvPr>
        </p:nvSpPr>
        <p:spPr>
          <a:xfrm>
            <a:off x="4648200" y="1163884"/>
            <a:ext cx="4038600" cy="507342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5" name="Date Placeholder 4"/>
          <p:cNvSpPr>
            <a:spLocks noGrp="1"/>
          </p:cNvSpPr>
          <p:nvPr>
            <p:ph type="dt" sz="half" idx="10"/>
          </p:nvPr>
        </p:nvSpPr>
        <p:spPr>
          <a:xfrm>
            <a:off x="457200" y="6497019"/>
            <a:ext cx="2133600" cy="365125"/>
          </a:xfrm>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7" name="Slide Number Placeholder 6"/>
          <p:cNvSpPr>
            <a:spLocks noGrp="1"/>
          </p:cNvSpPr>
          <p:nvPr>
            <p:ph type="sldNum" sz="quarter" idx="12"/>
          </p:nvPr>
        </p:nvSpPr>
        <p:spPr>
          <a:xfrm>
            <a:off x="3518520" y="6502104"/>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65230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488593"/>
            <a:ext cx="2133600" cy="365125"/>
          </a:xfrm>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5"/>
          <p:cNvSpPr>
            <a:spLocks noGrp="1"/>
          </p:cNvSpPr>
          <p:nvPr>
            <p:ph type="sldNum" sz="quarter" idx="12"/>
          </p:nvPr>
        </p:nvSpPr>
        <p:spPr>
          <a:xfrm>
            <a:off x="3505200" y="6488592"/>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258960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79388" y="274638"/>
            <a:ext cx="8785225" cy="850900"/>
          </a:xfrm>
        </p:spPr>
        <p:txBody>
          <a:bodyPr/>
          <a:lstStyle/>
          <a:p>
            <a:r>
              <a:rPr lang="nl-NL" smtClean="0"/>
              <a:t>Klik om de stijl te bewerken</a:t>
            </a:r>
            <a:endParaRPr lang="nl-BE"/>
          </a:p>
        </p:txBody>
      </p:sp>
      <p:sp>
        <p:nvSpPr>
          <p:cNvPr id="3" name="Tijdelijke aanduiding voor tekst 2"/>
          <p:cNvSpPr>
            <a:spLocks noGrp="1"/>
          </p:cNvSpPr>
          <p:nvPr>
            <p:ph type="body" sz="half" idx="1"/>
          </p:nvPr>
        </p:nvSpPr>
        <p:spPr>
          <a:xfrm>
            <a:off x="457200" y="1125538"/>
            <a:ext cx="4038600" cy="52562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125538"/>
            <a:ext cx="4038600" cy="52562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Date Placeholder 3"/>
          <p:cNvSpPr>
            <a:spLocks noGrp="1"/>
          </p:cNvSpPr>
          <p:nvPr>
            <p:ph type="dt" sz="half" idx="10"/>
          </p:nvPr>
        </p:nvSpPr>
        <p:spPr>
          <a:xfrm>
            <a:off x="457200" y="6488593"/>
            <a:ext cx="2133600" cy="365125"/>
          </a:xfrm>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6" name="Slide Number Placeholder 5"/>
          <p:cNvSpPr>
            <a:spLocks noGrp="1"/>
          </p:cNvSpPr>
          <p:nvPr>
            <p:ph type="sldNum" sz="quarter" idx="12"/>
          </p:nvPr>
        </p:nvSpPr>
        <p:spPr>
          <a:xfrm>
            <a:off x="3505200" y="6488592"/>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345964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Date Placeholder 3"/>
          <p:cNvSpPr>
            <a:spLocks noGrp="1"/>
          </p:cNvSpPr>
          <p:nvPr>
            <p:ph type="dt" sz="half" idx="10"/>
          </p:nvPr>
        </p:nvSpPr>
        <p:spPr>
          <a:xfrm>
            <a:off x="457200" y="6488593"/>
            <a:ext cx="2133600" cy="365125"/>
          </a:xfrm>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4" name="Slide Number Placeholder 5"/>
          <p:cNvSpPr>
            <a:spLocks noGrp="1"/>
          </p:cNvSpPr>
          <p:nvPr>
            <p:ph type="sldNum" sz="quarter" idx="12"/>
          </p:nvPr>
        </p:nvSpPr>
        <p:spPr>
          <a:xfrm>
            <a:off x="3505200" y="6488592"/>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0963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8">
            <a:extLst>
              <a:ext uri="{28A0092B-C50C-407E-A947-70E740481C1C}">
                <a14:useLocalDpi xmlns:a14="http://schemas.microsoft.com/office/drawing/2010/main" val="0"/>
              </a:ext>
            </a:extLst>
          </a:blip>
          <a:srcRect t="92802" b="-1"/>
          <a:stretch/>
        </p:blipFill>
        <p:spPr>
          <a:xfrm>
            <a:off x="13320" y="6381328"/>
            <a:ext cx="9144000" cy="493670"/>
          </a:xfrm>
          <a:prstGeom prst="rect">
            <a:avLst/>
          </a:prstGeom>
        </p:spPr>
      </p:pic>
      <p:sp>
        <p:nvSpPr>
          <p:cNvPr id="2" name="Title Placeholder 1"/>
          <p:cNvSpPr>
            <a:spLocks noGrp="1"/>
          </p:cNvSpPr>
          <p:nvPr>
            <p:ph type="title"/>
          </p:nvPr>
        </p:nvSpPr>
        <p:spPr>
          <a:xfrm>
            <a:off x="1403648" y="140470"/>
            <a:ext cx="6048672" cy="696242"/>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
        <p:nvSpPr>
          <p:cNvPr id="3" name="Text Placeholder 2"/>
          <p:cNvSpPr>
            <a:spLocks noGrp="1"/>
          </p:cNvSpPr>
          <p:nvPr>
            <p:ph type="body" idx="1"/>
          </p:nvPr>
        </p:nvSpPr>
        <p:spPr>
          <a:xfrm>
            <a:off x="457200" y="1124745"/>
            <a:ext cx="8229600" cy="511256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smtClean="0">
                <a:solidFill>
                  <a:prstClr val="black">
                    <a:tint val="75000"/>
                  </a:prstClr>
                </a:solidFill>
              </a:rPr>
              <a:t>16/11/2017</a:t>
            </a:r>
            <a:endParaRPr lang="fr-BE" dirty="0">
              <a:solidFill>
                <a:prstClr val="black">
                  <a:tint val="75000"/>
                </a:prstClr>
              </a:solidFill>
            </a:endParaRPr>
          </a:p>
        </p:txBody>
      </p:sp>
      <p:sp>
        <p:nvSpPr>
          <p:cNvPr id="6" name="Slide Number Placeholder 5"/>
          <p:cNvSpPr>
            <a:spLocks noGrp="1"/>
          </p:cNvSpPr>
          <p:nvPr>
            <p:ph type="sldNum" sz="quarter" idx="4"/>
          </p:nvPr>
        </p:nvSpPr>
        <p:spPr>
          <a:xfrm>
            <a:off x="3518520" y="6453336"/>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200" b="0" i="0" u="none" strike="noStrike" kern="1200" cap="none" spc="0" normalizeH="0" baseline="0" noProof="0" dirty="0" smtClean="0">
                <a:ln>
                  <a:noFill/>
                </a:ln>
                <a:solidFill>
                  <a:prstClr val="black">
                    <a:tint val="75000"/>
                  </a:prstClr>
                </a:solidFill>
                <a:effectLst/>
                <a:uLnTx/>
                <a:uFillTx/>
                <a:latin typeface="Calibri"/>
                <a:ea typeface="+mn-ea"/>
                <a:cs typeface="+mn-cs"/>
              </a:rPr>
              <a:t>- </a:t>
            </a: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r>
              <a:rPr kumimoji="0" lang="fr-BE" sz="1200" b="0" i="0" u="none" strike="noStrike" kern="1200" cap="none" spc="0" normalizeH="0" baseline="0" noProof="0" dirty="0" smtClean="0">
                <a:ln>
                  <a:noFill/>
                </a:ln>
                <a:solidFill>
                  <a:prstClr val="black">
                    <a:tint val="75000"/>
                  </a:prstClr>
                </a:solidFill>
                <a:effectLst/>
                <a:uLnTx/>
                <a:uFillTx/>
                <a:latin typeface="Calibri"/>
                <a:ea typeface="+mn-ea"/>
                <a:cs typeface="+mn-cs"/>
              </a:rPr>
              <a:t> -</a:t>
            </a:r>
            <a:endParaRPr kumimoji="0" lang="fr-B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userDrawn="1"/>
        </p:nvPicPr>
        <p:blipFill>
          <a:blip r:embed="rId9"/>
          <a:stretch>
            <a:fillRect/>
          </a:stretch>
        </p:blipFill>
        <p:spPr>
          <a:xfrm>
            <a:off x="107504" y="104588"/>
            <a:ext cx="1043881" cy="418030"/>
          </a:xfrm>
          <a:prstGeom prst="rect">
            <a:avLst/>
          </a:prstGeom>
        </p:spPr>
      </p:pic>
      <p:pic>
        <p:nvPicPr>
          <p:cNvPr id="7" name="Picture 6"/>
          <p:cNvPicPr>
            <a:picLocks noChangeAspect="1"/>
          </p:cNvPicPr>
          <p:nvPr userDrawn="1"/>
        </p:nvPicPr>
        <p:blipFill>
          <a:blip r:embed="rId10"/>
          <a:stretch>
            <a:fillRect/>
          </a:stretch>
        </p:blipFill>
        <p:spPr>
          <a:xfrm>
            <a:off x="7524328" y="22965"/>
            <a:ext cx="1475360" cy="548688"/>
          </a:xfrm>
          <a:prstGeom prst="rect">
            <a:avLst/>
          </a:prstGeom>
        </p:spPr>
      </p:pic>
      <p:cxnSp>
        <p:nvCxnSpPr>
          <p:cNvPr id="9" name="Straight Connector 8"/>
          <p:cNvCxnSpPr/>
          <p:nvPr userDrawn="1"/>
        </p:nvCxnSpPr>
        <p:spPr>
          <a:xfrm>
            <a:off x="0" y="980728"/>
            <a:ext cx="9144000" cy="0"/>
          </a:xfrm>
          <a:prstGeom prst="line">
            <a:avLst/>
          </a:prstGeom>
          <a:ln w="19050">
            <a:solidFill>
              <a:schemeClr val="bg1">
                <a:lumMod val="5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1714601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10" r:id="rId3"/>
    <p:sldLayoutId id="2147483711" r:id="rId4"/>
    <p:sldLayoutId id="2147483712" r:id="rId5"/>
    <p:sldLayoutId id="2147483713" r:id="rId6"/>
  </p:sldLayoutIdLst>
  <p:timing>
    <p:tnLst>
      <p:par>
        <p:cTn id="1" dur="indefinite" restart="never" nodeType="tmRoot"/>
      </p:par>
    </p:tnLst>
  </p:timing>
  <p:hf hdr="0" ftr="0"/>
  <p:txStyles>
    <p:titleStyle>
      <a:lvl1pPr algn="ctr" defTabSz="914400" rtl="0" eaLnBrk="1" latinLnBrk="0" hangingPunct="1">
        <a:spcBef>
          <a:spcPct val="0"/>
        </a:spcBef>
        <a:buNone/>
        <a:defRPr sz="2800" b="1" kern="1200">
          <a:solidFill>
            <a:schemeClr val="tx1">
              <a:lumMod val="65000"/>
              <a:lumOff val="35000"/>
            </a:schemeClr>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8.emf"/><Relationship Id="rId13" Type="http://schemas.openxmlformats.org/officeDocument/2006/relationships/image" Target="../media/image23.emf"/><Relationship Id="rId18" Type="http://schemas.openxmlformats.org/officeDocument/2006/relationships/image" Target="../media/image28.emf"/><Relationship Id="rId26" Type="http://schemas.openxmlformats.org/officeDocument/2006/relationships/image" Target="../media/image36.emf"/><Relationship Id="rId3" Type="http://schemas.openxmlformats.org/officeDocument/2006/relationships/image" Target="../media/image13.emf"/><Relationship Id="rId21" Type="http://schemas.openxmlformats.org/officeDocument/2006/relationships/image" Target="../media/image31.emf"/><Relationship Id="rId7" Type="http://schemas.openxmlformats.org/officeDocument/2006/relationships/image" Target="../media/image17.emf"/><Relationship Id="rId12" Type="http://schemas.openxmlformats.org/officeDocument/2006/relationships/image" Target="../media/image22.emf"/><Relationship Id="rId17" Type="http://schemas.openxmlformats.org/officeDocument/2006/relationships/image" Target="../media/image27.emf"/><Relationship Id="rId25" Type="http://schemas.openxmlformats.org/officeDocument/2006/relationships/image" Target="../media/image35.emf"/><Relationship Id="rId2" Type="http://schemas.openxmlformats.org/officeDocument/2006/relationships/notesSlide" Target="../notesSlides/notesSlide4.xml"/><Relationship Id="rId16" Type="http://schemas.openxmlformats.org/officeDocument/2006/relationships/image" Target="../media/image26.emf"/><Relationship Id="rId20" Type="http://schemas.openxmlformats.org/officeDocument/2006/relationships/image" Target="../media/image30.emf"/><Relationship Id="rId1" Type="http://schemas.openxmlformats.org/officeDocument/2006/relationships/slideLayout" Target="../slideLayouts/slideLayout6.xml"/><Relationship Id="rId6" Type="http://schemas.openxmlformats.org/officeDocument/2006/relationships/image" Target="../media/image16.emf"/><Relationship Id="rId11" Type="http://schemas.openxmlformats.org/officeDocument/2006/relationships/image" Target="../media/image21.emf"/><Relationship Id="rId24" Type="http://schemas.openxmlformats.org/officeDocument/2006/relationships/image" Target="../media/image34.emf"/><Relationship Id="rId5" Type="http://schemas.openxmlformats.org/officeDocument/2006/relationships/image" Target="../media/image15.emf"/><Relationship Id="rId15" Type="http://schemas.openxmlformats.org/officeDocument/2006/relationships/image" Target="../media/image25.png"/><Relationship Id="rId23" Type="http://schemas.openxmlformats.org/officeDocument/2006/relationships/image" Target="../media/image33.emf"/><Relationship Id="rId28" Type="http://schemas.openxmlformats.org/officeDocument/2006/relationships/image" Target="../media/image38.png"/><Relationship Id="rId10" Type="http://schemas.openxmlformats.org/officeDocument/2006/relationships/image" Target="../media/image20.emf"/><Relationship Id="rId19" Type="http://schemas.openxmlformats.org/officeDocument/2006/relationships/image" Target="../media/image29.emf"/><Relationship Id="rId4" Type="http://schemas.openxmlformats.org/officeDocument/2006/relationships/image" Target="../media/image14.emf"/><Relationship Id="rId9" Type="http://schemas.openxmlformats.org/officeDocument/2006/relationships/image" Target="../media/image19.emf"/><Relationship Id="rId14" Type="http://schemas.openxmlformats.org/officeDocument/2006/relationships/image" Target="../media/image24.emf"/><Relationship Id="rId22" Type="http://schemas.openxmlformats.org/officeDocument/2006/relationships/image" Target="../media/image32.emf"/><Relationship Id="rId27" Type="http://schemas.openxmlformats.org/officeDocument/2006/relationships/image" Target="../media/image37.emf"/></Relationships>
</file>

<file path=ppt/slides/_rels/slide2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50.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r>
              <a:rPr lang="en-GB" sz="3200" noProof="0" dirty="0" smtClean="0"/>
              <a:t>Public private partnership concerning</a:t>
            </a:r>
            <a:br>
              <a:rPr lang="en-GB" sz="3200" noProof="0" dirty="0" smtClean="0"/>
            </a:br>
            <a:r>
              <a:rPr lang="en-GB" sz="3200" noProof="0" dirty="0" smtClean="0"/>
              <a:t>user and access management (UAM):</a:t>
            </a:r>
            <a:br>
              <a:rPr lang="en-GB" sz="3200" noProof="0" dirty="0" smtClean="0"/>
            </a:br>
            <a:r>
              <a:rPr lang="en-GB" sz="3200" noProof="0" dirty="0" smtClean="0"/>
              <a:t>the vision of the federal administration</a:t>
            </a:r>
            <a:endParaRPr lang="en-GB" sz="3200" noProof="0" dirty="0"/>
          </a:p>
        </p:txBody>
      </p:sp>
      <p:grpSp>
        <p:nvGrpSpPr>
          <p:cNvPr id="9" name="Group 11"/>
          <p:cNvGrpSpPr>
            <a:grpSpLocks/>
          </p:cNvGrpSpPr>
          <p:nvPr/>
        </p:nvGrpSpPr>
        <p:grpSpPr bwMode="auto">
          <a:xfrm>
            <a:off x="4279900" y="3429000"/>
            <a:ext cx="4285521" cy="2800767"/>
            <a:chOff x="4406900" y="2676525"/>
            <a:chExt cx="4285521" cy="2802020"/>
          </a:xfrm>
        </p:grpSpPr>
        <p:pic>
          <p:nvPicPr>
            <p:cNvPr id="10"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2"/>
            <p:cNvSpPr txBox="1">
              <a:spLocks noChangeArrowheads="1"/>
            </p:cNvSpPr>
            <p:nvPr userDrawn="1"/>
          </p:nvSpPr>
          <p:spPr bwMode="auto">
            <a:xfrm>
              <a:off x="4804633" y="2676525"/>
              <a:ext cx="3887788" cy="280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r>
                <a:rPr lang="fr-BE" altLang="en-US" sz="1600" dirty="0" smtClean="0">
                  <a:latin typeface="+mn-lt"/>
                  <a:cs typeface="Arial" pitchFamily="34" charset="0"/>
                </a:rPr>
                <a:t>frank.robben@ksz.fgov.be </a:t>
              </a:r>
            </a:p>
            <a:p>
              <a:pPr>
                <a:defRPr/>
              </a:pP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@FrRobben</a:t>
              </a:r>
            </a:p>
            <a:p>
              <a:pPr>
                <a:defRPr/>
              </a:pPr>
              <a:endParaRPr lang="fr-BE" altLang="en-US" sz="1600" dirty="0" smtClean="0">
                <a:latin typeface="+mn-lt"/>
                <a:cs typeface="Arial" pitchFamily="34" charset="0"/>
                <a:sym typeface="Arial" pitchFamily="34" charset="0"/>
              </a:endParaRPr>
            </a:p>
            <a:p>
              <a:pPr>
                <a:defRPr/>
              </a:pPr>
              <a:r>
                <a:rPr lang="fr-BE" altLang="en-US" sz="1600" dirty="0" smtClean="0">
                  <a:latin typeface="+mn-lt"/>
                  <a:cs typeface="Arial" pitchFamily="34" charset="0"/>
                  <a:sym typeface="Arial" pitchFamily="34" charset="0"/>
                </a:rPr>
                <a:t>https://www.ksz.fgov.be</a:t>
              </a:r>
            </a:p>
            <a:p>
              <a:pPr>
                <a:defRPr/>
              </a:pPr>
              <a:r>
                <a:rPr lang="fr-BE" altLang="en-US" sz="1600" dirty="0">
                  <a:latin typeface="+mn-lt"/>
                  <a:cs typeface="Arial" pitchFamily="34" charset="0"/>
                  <a:sym typeface="Arial" pitchFamily="34" charset="0"/>
                </a:rPr>
                <a:t>https://www.ehealth.fgov.be</a:t>
              </a:r>
            </a:p>
            <a:p>
              <a:pPr>
                <a:defRPr/>
              </a:pPr>
              <a:r>
                <a:rPr lang="fr-BE" altLang="en-US" sz="1600" dirty="0" smtClean="0">
                  <a:latin typeface="+mn-lt"/>
                  <a:cs typeface="Arial" pitchFamily="34" charset="0"/>
                  <a:sym typeface="Arial" pitchFamily="34" charset="0"/>
                </a:rPr>
                <a:t>https://www.frankrobben.be</a:t>
              </a:r>
              <a:endParaRPr lang="fr-BE" altLang="en-US" sz="1600" dirty="0" smtClean="0">
                <a:latin typeface="+mn-lt"/>
                <a:cs typeface="Arial" pitchFamily="34" charset="0"/>
              </a:endParaRPr>
            </a:p>
          </p:txBody>
        </p:sp>
      </p:grpSp>
    </p:spTree>
    <p:extLst>
      <p:ext uri="{BB962C8B-B14F-4D97-AF65-F5344CB8AC3E}">
        <p14:creationId xmlns:p14="http://schemas.microsoft.com/office/powerpoint/2010/main" val="2727825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nl-BE" noProof="0" dirty="0" smtClean="0"/>
              <a:t>2. Conceptual framework</a:t>
            </a:r>
          </a:p>
        </p:txBody>
      </p:sp>
      <p:sp>
        <p:nvSpPr>
          <p:cNvPr id="11267" name="Rectangle 3"/>
          <p:cNvSpPr>
            <a:spLocks noGrp="1" noChangeArrowheads="1"/>
          </p:cNvSpPr>
          <p:nvPr>
            <p:ph type="body" idx="1"/>
          </p:nvPr>
        </p:nvSpPr>
        <p:spPr/>
        <p:txBody>
          <a:bodyPr/>
          <a:lstStyle/>
          <a:p>
            <a:pPr eaLnBrk="1" hangingPunct="1"/>
            <a:r>
              <a:rPr lang="en-GB" altLang="nl-BE" noProof="0" dirty="0" smtClean="0"/>
              <a:t>authorization</a:t>
            </a:r>
          </a:p>
          <a:p>
            <a:pPr lvl="1" eaLnBrk="1" hangingPunct="1"/>
            <a:r>
              <a:rPr lang="en-GB" altLang="nl-BE" noProof="0" dirty="0" smtClean="0"/>
              <a:t>a permission to an entity to perform a defined action or to use a defined service</a:t>
            </a:r>
          </a:p>
          <a:p>
            <a:pPr eaLnBrk="1" hangingPunct="1"/>
            <a:r>
              <a:rPr lang="en-GB" altLang="nl-BE" noProof="0" dirty="0" smtClean="0"/>
              <a:t>authorization group</a:t>
            </a:r>
          </a:p>
          <a:p>
            <a:pPr lvl="1" eaLnBrk="1" hangingPunct="1"/>
            <a:r>
              <a:rPr lang="en-GB" altLang="nl-BE" noProof="0" dirty="0" smtClean="0"/>
              <a:t>a group of authorizations</a:t>
            </a:r>
          </a:p>
          <a:p>
            <a:pPr eaLnBrk="1" hangingPunct="1"/>
            <a:r>
              <a:rPr lang="en-GB" altLang="nl-BE" noProof="0" dirty="0" smtClean="0"/>
              <a:t>role</a:t>
            </a:r>
          </a:p>
          <a:p>
            <a:pPr lvl="1" eaLnBrk="1" hangingPunct="1"/>
            <a:r>
              <a:rPr lang="en-GB" altLang="nl-BE" noProof="0" dirty="0" smtClean="0"/>
              <a:t>a group of authorizations or authorization groups related to a specific service</a:t>
            </a:r>
          </a:p>
          <a:p>
            <a:pPr eaLnBrk="1" hangingPunct="1"/>
            <a:r>
              <a:rPr lang="en-GB" altLang="nl-BE" noProof="0" dirty="0" smtClean="0"/>
              <a:t>role based access</a:t>
            </a:r>
          </a:p>
          <a:p>
            <a:pPr lvl="1" eaLnBrk="1" hangingPunct="1"/>
            <a:r>
              <a:rPr lang="en-GB" altLang="nl-BE" noProof="0" dirty="0" smtClean="0"/>
              <a:t>a method of assigning authorizations to entities by means of authorization groups and roles, in order to simplify the management of authorizations and their assignment to entities</a:t>
            </a:r>
          </a:p>
        </p:txBody>
      </p:sp>
      <p:sp>
        <p:nvSpPr>
          <p:cNvPr id="1126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75147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3. User expectations</a:t>
            </a:r>
            <a:endParaRPr lang="en-GB" noProof="0" dirty="0"/>
          </a:p>
        </p:txBody>
      </p:sp>
      <p:sp>
        <p:nvSpPr>
          <p:cNvPr id="3" name="Content Placeholder 2"/>
          <p:cNvSpPr>
            <a:spLocks noGrp="1"/>
          </p:cNvSpPr>
          <p:nvPr>
            <p:ph idx="1"/>
          </p:nvPr>
        </p:nvSpPr>
        <p:spPr/>
        <p:txBody>
          <a:bodyPr/>
          <a:lstStyle/>
          <a:p>
            <a:r>
              <a:rPr lang="en-GB" noProof="0" dirty="0" smtClean="0"/>
              <a:t>one-time registration of identity, characteristics, relationships and mandates</a:t>
            </a:r>
          </a:p>
          <a:p>
            <a:r>
              <a:rPr lang="en-GB" altLang="fr-FR" noProof="0" dirty="0" smtClean="0"/>
              <a:t>single sign on for as many public and private sector applications as possible </a:t>
            </a:r>
          </a:p>
          <a:p>
            <a:pPr lvl="1"/>
            <a:r>
              <a:rPr lang="en-GB" noProof="0" dirty="0" smtClean="0"/>
              <a:t>authentication of the identity</a:t>
            </a:r>
          </a:p>
          <a:p>
            <a:pPr lvl="1"/>
            <a:r>
              <a:rPr lang="en-GB" noProof="0" dirty="0" smtClean="0"/>
              <a:t>verification of relevant characteristics, relationships and mandates</a:t>
            </a:r>
          </a:p>
          <a:p>
            <a:r>
              <a:rPr lang="en-GB" noProof="0" dirty="0" smtClean="0"/>
              <a:t>electronic means for authentication of identity that can be used on as much devices as possible</a:t>
            </a:r>
          </a:p>
          <a:p>
            <a:r>
              <a:rPr lang="en-GB" noProof="0" dirty="0" smtClean="0"/>
              <a:t>minimal cost of</a:t>
            </a:r>
          </a:p>
          <a:p>
            <a:pPr lvl="1"/>
            <a:r>
              <a:rPr lang="en-GB" noProof="0" dirty="0" smtClean="0"/>
              <a:t>registration procedures</a:t>
            </a:r>
          </a:p>
          <a:p>
            <a:pPr lvl="1"/>
            <a:r>
              <a:rPr lang="en-GB" noProof="0" dirty="0" smtClean="0"/>
              <a:t>electronic means for authentication of identity</a:t>
            </a:r>
          </a:p>
          <a:p>
            <a:pPr lvl="1"/>
            <a:r>
              <a:rPr lang="en-GB" noProof="0" dirty="0" smtClean="0"/>
              <a:t>use of electronic means for authentication of identity</a:t>
            </a:r>
          </a:p>
          <a:p>
            <a:endParaRPr lang="en-GB" noProof="0" dirty="0"/>
          </a:p>
        </p:txBody>
      </p:sp>
      <p:sp>
        <p:nvSpPr>
          <p:cNvPr id="4" name="Date Placeholder 3"/>
          <p:cNvSpPr>
            <a:spLocks noGrp="1"/>
          </p:cNvSpPr>
          <p:nvPr>
            <p:ph type="dt" sz="half" idx="10"/>
          </p:nvPr>
        </p:nvSpPr>
        <p:spPr/>
        <p:txBody>
          <a:bodyPr/>
          <a:lstStyle/>
          <a:p>
            <a:r>
              <a:rPr lang="nl-BE" smtClean="0"/>
              <a:t>16/11/2017</a:t>
            </a:r>
            <a:endParaRPr lang="fr-BE" dirty="0"/>
          </a:p>
        </p:txBody>
      </p:sp>
      <p:sp>
        <p:nvSpPr>
          <p:cNvPr id="5" name="Slide Number Placeholder 4"/>
          <p:cNvSpPr>
            <a:spLocks noGrp="1"/>
          </p:cNvSpPr>
          <p:nvPr>
            <p:ph type="sldNum" sz="quarter" idx="12"/>
          </p:nvPr>
        </p:nvSpPr>
        <p:spPr/>
        <p:txBody>
          <a:bodyPr/>
          <a:lstStyle/>
          <a:p>
            <a:pPr lvl="0"/>
            <a:fld id="{30A9230E-FFBB-4CCB-ABD7-198084EDE768}" type="slidenum">
              <a:rPr lang="fr-BE" noProof="0" smtClean="0"/>
              <a:pPr lvl="0"/>
              <a:t>11</a:t>
            </a:fld>
            <a:endParaRPr lang="fr-BE" noProof="0"/>
          </a:p>
        </p:txBody>
      </p:sp>
    </p:spTree>
    <p:extLst>
      <p:ext uri="{BB962C8B-B14F-4D97-AF65-F5344CB8AC3E}">
        <p14:creationId xmlns:p14="http://schemas.microsoft.com/office/powerpoint/2010/main" val="105546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3. Critical success factors</a:t>
            </a:r>
            <a:endParaRPr lang="en-GB" noProof="0" dirty="0"/>
          </a:p>
        </p:txBody>
      </p:sp>
      <p:sp>
        <p:nvSpPr>
          <p:cNvPr id="3" name="Content Placeholder 2"/>
          <p:cNvSpPr>
            <a:spLocks noGrp="1"/>
          </p:cNvSpPr>
          <p:nvPr>
            <p:ph idx="1"/>
          </p:nvPr>
        </p:nvSpPr>
        <p:spPr/>
        <p:txBody>
          <a:bodyPr>
            <a:normAutofit/>
          </a:bodyPr>
          <a:lstStyle/>
          <a:p>
            <a:r>
              <a:rPr lang="en-GB" noProof="0" dirty="0" smtClean="0"/>
              <a:t>meeting user expectations</a:t>
            </a:r>
          </a:p>
          <a:p>
            <a:endParaRPr lang="en-GB" noProof="0" dirty="0" smtClean="0"/>
          </a:p>
          <a:p>
            <a:r>
              <a:rPr lang="en-GB" noProof="0" dirty="0" smtClean="0"/>
              <a:t>simplicity in use</a:t>
            </a:r>
          </a:p>
          <a:p>
            <a:endParaRPr lang="en-GB" noProof="0" dirty="0" smtClean="0"/>
          </a:p>
          <a:p>
            <a:r>
              <a:rPr lang="en-GB" noProof="0" dirty="0" smtClean="0"/>
              <a:t>taking advantage of opportunities of technological evolution =&gt; evolutionary, future proof solutions</a:t>
            </a:r>
          </a:p>
          <a:p>
            <a:endParaRPr lang="en-GB" noProof="0" dirty="0" smtClean="0"/>
          </a:p>
          <a:p>
            <a:r>
              <a:rPr lang="en-GB" noProof="0" dirty="0" smtClean="0"/>
              <a:t>accordance with the European regulatory framework</a:t>
            </a:r>
          </a:p>
          <a:p>
            <a:endParaRPr lang="en-GB" noProof="0" dirty="0" smtClean="0"/>
          </a:p>
          <a:p>
            <a:r>
              <a:rPr lang="en-GB" noProof="0" dirty="0" smtClean="0"/>
              <a:t>sufficient applications for which electronic user management can be used</a:t>
            </a:r>
          </a:p>
          <a:p>
            <a:endParaRPr lang="en-GB" noProof="0" dirty="0" smtClean="0"/>
          </a:p>
          <a:p>
            <a:pPr marL="0" indent="0">
              <a:buNone/>
            </a:pPr>
            <a:endParaRPr lang="en-GB" noProof="0" dirty="0" smtClean="0"/>
          </a:p>
          <a:p>
            <a:endParaRPr lang="en-GB" noProof="0" dirty="0"/>
          </a:p>
        </p:txBody>
      </p:sp>
      <p:sp>
        <p:nvSpPr>
          <p:cNvPr id="4" name="Date Placeholder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89530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4 a. Main vision</a:t>
            </a:r>
            <a:endParaRPr lang="en-GB" dirty="0"/>
          </a:p>
        </p:txBody>
      </p:sp>
      <p:sp>
        <p:nvSpPr>
          <p:cNvPr id="3" name="Tijdelijke aanduiding voor inhoud 2"/>
          <p:cNvSpPr>
            <a:spLocks noGrp="1"/>
          </p:cNvSpPr>
          <p:nvPr>
            <p:ph idx="1"/>
          </p:nvPr>
        </p:nvSpPr>
        <p:spPr/>
        <p:txBody>
          <a:bodyPr/>
          <a:lstStyle/>
          <a:p>
            <a:r>
              <a:rPr lang="en-GB" smtClean="0"/>
              <a:t>evolution of the society to 'digital is the new normal' requires </a:t>
            </a:r>
          </a:p>
          <a:p>
            <a:pPr lvl="1"/>
            <a:r>
              <a:rPr lang="en-GB" smtClean="0"/>
              <a:t>collaboration between the government and the private sector with respect to</a:t>
            </a:r>
          </a:p>
          <a:p>
            <a:pPr lvl="2"/>
            <a:r>
              <a:rPr lang="en-GB" smtClean="0"/>
              <a:t>common vision</a:t>
            </a:r>
          </a:p>
          <a:p>
            <a:pPr lvl="2"/>
            <a:r>
              <a:rPr lang="en-GB" smtClean="0"/>
              <a:t>multifunctional components and services</a:t>
            </a:r>
          </a:p>
          <a:p>
            <a:pPr lvl="2"/>
            <a:r>
              <a:rPr lang="en-GB" smtClean="0"/>
              <a:t>synergies to meet user expectations</a:t>
            </a:r>
          </a:p>
          <a:p>
            <a:pPr lvl="1"/>
            <a:r>
              <a:rPr lang="en-GB" smtClean="0"/>
              <a:t>division of tasks based on strengths of each one </a:t>
            </a:r>
          </a:p>
          <a:p>
            <a:pPr lvl="1"/>
            <a:r>
              <a:rPr lang="en-GB" smtClean="0"/>
              <a:t>not only thinking in terms of competitive, but also in terms of cooperative strategic benefits</a:t>
            </a:r>
            <a:endParaRPr lang="en-GB" dirty="0"/>
          </a:p>
        </p:txBody>
      </p:sp>
      <p:sp>
        <p:nvSpPr>
          <p:cNvPr id="4" name="Tijdelijke aanduiding voor datum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6497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GB" altLang="nl-BE" noProof="0" dirty="0" smtClean="0"/>
              <a:t>4 b. Identification number</a:t>
            </a:r>
          </a:p>
        </p:txBody>
      </p:sp>
      <p:sp>
        <p:nvSpPr>
          <p:cNvPr id="12291" name="Rectangle 3"/>
          <p:cNvSpPr>
            <a:spLocks noGrp="1" noChangeArrowheads="1"/>
          </p:cNvSpPr>
          <p:nvPr>
            <p:ph type="body" idx="1"/>
          </p:nvPr>
        </p:nvSpPr>
        <p:spPr/>
        <p:txBody>
          <a:bodyPr/>
          <a:lstStyle/>
          <a:p>
            <a:pPr eaLnBrk="1" hangingPunct="1"/>
            <a:r>
              <a:rPr lang="en-GB" altLang="nl-BE" noProof="0" dirty="0" smtClean="0"/>
              <a:t>identification number for every citizen and every company, having following characteristics</a:t>
            </a:r>
          </a:p>
          <a:p>
            <a:pPr lvl="1"/>
            <a:r>
              <a:rPr lang="en-GB" altLang="nl-BE" noProof="0" dirty="0" err="1" smtClean="0"/>
              <a:t>unicity</a:t>
            </a:r>
            <a:r>
              <a:rPr lang="en-GB" altLang="nl-BE" noProof="0" dirty="0" smtClean="0"/>
              <a:t>	</a:t>
            </a:r>
          </a:p>
          <a:p>
            <a:pPr lvl="2"/>
            <a:r>
              <a:rPr lang="en-GB" altLang="nl-BE" noProof="0" dirty="0" smtClean="0"/>
              <a:t>one entity – one identification number</a:t>
            </a:r>
          </a:p>
          <a:p>
            <a:pPr lvl="2"/>
            <a:r>
              <a:rPr lang="en-GB" altLang="nl-BE" noProof="0" dirty="0" smtClean="0"/>
              <a:t>same identification number is not assigned to several entities</a:t>
            </a:r>
          </a:p>
          <a:p>
            <a:pPr lvl="1"/>
            <a:r>
              <a:rPr lang="en-GB" altLang="nl-BE" noProof="0" dirty="0" err="1" smtClean="0"/>
              <a:t>exhaustivity</a:t>
            </a:r>
            <a:endParaRPr lang="en-GB" altLang="nl-BE" noProof="0" dirty="0" smtClean="0"/>
          </a:p>
          <a:p>
            <a:pPr lvl="2"/>
            <a:r>
              <a:rPr lang="en-GB" altLang="nl-BE" noProof="0" dirty="0" smtClean="0"/>
              <a:t>every entity to be identified has an identification number</a:t>
            </a:r>
          </a:p>
          <a:p>
            <a:pPr lvl="1"/>
            <a:r>
              <a:rPr lang="en-GB" altLang="nl-BE" noProof="0" dirty="0" smtClean="0"/>
              <a:t>stability through time</a:t>
            </a:r>
          </a:p>
          <a:p>
            <a:pPr lvl="2"/>
            <a:r>
              <a:rPr lang="en-GB" altLang="nl-BE" noProof="0" dirty="0" smtClean="0"/>
              <a:t>identification number should not contain variable </a:t>
            </a:r>
            <a:r>
              <a:rPr lang="en-GB" sz="1800" kern="1200" dirty="0" smtClean="0">
                <a:solidFill>
                  <a:schemeClr val="tx1">
                    <a:lumMod val="65000"/>
                    <a:lumOff val="35000"/>
                  </a:schemeClr>
                </a:solidFill>
                <a:effectLst/>
                <a:latin typeface="+mn-lt"/>
                <a:ea typeface="+mn-ea"/>
                <a:cs typeface="Arial" panose="020B0604020202020204" pitchFamily="34" charset="0"/>
              </a:rPr>
              <a:t>characteristics</a:t>
            </a:r>
            <a:r>
              <a:rPr lang="en-GB" altLang="nl-BE" noProof="0" dirty="0" smtClean="0"/>
              <a:t> of the identified entity</a:t>
            </a:r>
          </a:p>
          <a:p>
            <a:pPr lvl="2"/>
            <a:r>
              <a:rPr lang="en-GB" altLang="nl-BE" noProof="0" dirty="0" smtClean="0"/>
              <a:t>identification number should not contain references to the identification number or characteristics of other entities</a:t>
            </a:r>
          </a:p>
          <a:p>
            <a:pPr lvl="2"/>
            <a:r>
              <a:rPr lang="en-GB" altLang="nl-BE" noProof="0" dirty="0" smtClean="0"/>
              <a:t>identification number should not change when a quality or characteristic of the identified entity changes</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64067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nl-BE" noProof="0" dirty="0" smtClean="0"/>
              <a:t>4 c. Division of tasks</a:t>
            </a:r>
          </a:p>
        </p:txBody>
      </p:sp>
      <p:sp>
        <p:nvSpPr>
          <p:cNvPr id="13315" name="Rectangle 3"/>
          <p:cNvSpPr>
            <a:spLocks noGrp="1" noChangeArrowheads="1"/>
          </p:cNvSpPr>
          <p:nvPr>
            <p:ph type="body" idx="1"/>
          </p:nvPr>
        </p:nvSpPr>
        <p:spPr/>
        <p:txBody>
          <a:bodyPr>
            <a:normAutofit/>
          </a:bodyPr>
          <a:lstStyle/>
          <a:p>
            <a:pPr eaLnBrk="1" hangingPunct="1"/>
            <a:r>
              <a:rPr lang="en-GB" altLang="nl-BE" noProof="0" smtClean="0"/>
              <a:t>registration of the identity of</a:t>
            </a:r>
          </a:p>
          <a:p>
            <a:pPr lvl="1"/>
            <a:r>
              <a:rPr lang="en-GB" altLang="nl-BE" noProof="0" smtClean="0"/>
              <a:t>citizens: municipalities</a:t>
            </a:r>
          </a:p>
          <a:p>
            <a:pPr lvl="1"/>
            <a:r>
              <a:rPr lang="en-GB" altLang="nl-BE" noProof="0" smtClean="0"/>
              <a:t>companies: company counters</a:t>
            </a:r>
          </a:p>
          <a:p>
            <a:endParaRPr lang="en-GB" smtClean="0"/>
          </a:p>
          <a:p>
            <a:r>
              <a:rPr lang="en-GB" smtClean="0"/>
              <a:t>official identification document for citizens</a:t>
            </a:r>
          </a:p>
          <a:p>
            <a:pPr lvl="1"/>
            <a:r>
              <a:rPr lang="en-GB" smtClean="0"/>
              <a:t>delivered by the municipalities (eID)</a:t>
            </a:r>
          </a:p>
          <a:p>
            <a:endParaRPr lang="en-GB" smtClean="0"/>
          </a:p>
          <a:p>
            <a:r>
              <a:rPr lang="en-GB" smtClean="0"/>
              <a:t>means for the electronic authentication of identity</a:t>
            </a:r>
          </a:p>
          <a:p>
            <a:pPr lvl="1"/>
            <a:r>
              <a:rPr lang="en-GB" smtClean="0"/>
              <a:t>free choice for user between means offered</a:t>
            </a:r>
          </a:p>
          <a:p>
            <a:pPr lvl="2"/>
            <a:r>
              <a:rPr lang="en-GB" smtClean="0"/>
              <a:t>by the government or</a:t>
            </a:r>
          </a:p>
          <a:p>
            <a:pPr lvl="2"/>
            <a:r>
              <a:rPr lang="en-GB" smtClean="0"/>
              <a:t>by the private sector, recognized by the government</a:t>
            </a:r>
          </a:p>
          <a:p>
            <a:pPr lvl="1"/>
            <a:r>
              <a:rPr lang="en-GB" smtClean="0"/>
              <a:t>free of charge for user</a:t>
            </a:r>
            <a:endParaRPr lang="en-GB" altLang="nl-BE" smtClean="0"/>
          </a:p>
          <a:p>
            <a:endParaRPr lang="en-GB" altLang="nl-BE" smtClean="0"/>
          </a:p>
          <a:p>
            <a:endParaRPr lang="en-GB" altLang="nl-BE" noProof="0" smtClean="0"/>
          </a:p>
          <a:p>
            <a:endParaRPr lang="en-GB" smtClean="0"/>
          </a:p>
          <a:p>
            <a:pPr lvl="1"/>
            <a:endParaRPr lang="en-GB" altLang="nl-BE" noProof="0" dirty="0" smtClean="0"/>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80127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4 c. Division of tasks</a:t>
            </a:r>
            <a:endParaRPr lang="en-GB" dirty="0"/>
          </a:p>
        </p:txBody>
      </p:sp>
      <p:sp>
        <p:nvSpPr>
          <p:cNvPr id="3" name="Tijdelijke aanduiding voor inhoud 2"/>
          <p:cNvSpPr>
            <a:spLocks noGrp="1"/>
          </p:cNvSpPr>
          <p:nvPr>
            <p:ph idx="1"/>
          </p:nvPr>
        </p:nvSpPr>
        <p:spPr/>
        <p:txBody>
          <a:bodyPr>
            <a:normAutofit/>
          </a:bodyPr>
          <a:lstStyle/>
          <a:p>
            <a:r>
              <a:rPr lang="en-GB" altLang="nl-BE" smtClean="0"/>
              <a:t>registration of characteristics, relationships and mandates relevant for eGovernment or eHealth</a:t>
            </a:r>
          </a:p>
          <a:p>
            <a:pPr lvl="1"/>
            <a:r>
              <a:rPr lang="en-GB" altLang="nl-BE" smtClean="0"/>
              <a:t>by public or private bodies designated by government</a:t>
            </a:r>
          </a:p>
          <a:p>
            <a:pPr lvl="1"/>
            <a:r>
              <a:rPr lang="en-GB" altLang="nl-BE" smtClean="0"/>
              <a:t>with quality assurance</a:t>
            </a:r>
          </a:p>
          <a:p>
            <a:r>
              <a:rPr lang="en-GB" smtClean="0"/>
              <a:t>authentic sources containing characteristics, relationships and mandates  relevant for eGovernment or eHealth</a:t>
            </a:r>
          </a:p>
          <a:p>
            <a:pPr lvl="1"/>
            <a:r>
              <a:rPr lang="en-GB" smtClean="0"/>
              <a:t>managed by public or private bodies designated by government</a:t>
            </a:r>
          </a:p>
          <a:p>
            <a:pPr lvl="1"/>
            <a:r>
              <a:rPr lang="en-GB" smtClean="0"/>
              <a:t>with SLA’s</a:t>
            </a:r>
          </a:p>
          <a:p>
            <a:pPr lvl="1"/>
            <a:r>
              <a:rPr lang="en-GB" smtClean="0"/>
              <a:t>according to a federated model</a:t>
            </a:r>
          </a:p>
          <a:p>
            <a:pPr lvl="1"/>
            <a:r>
              <a:rPr lang="en-GB" smtClean="0"/>
              <a:t>accessible by UAM</a:t>
            </a:r>
          </a:p>
          <a:p>
            <a:pPr lvl="2"/>
            <a:r>
              <a:rPr lang="en-GB" smtClean="0"/>
              <a:t>for eGovernment and eHealth applications</a:t>
            </a:r>
          </a:p>
          <a:p>
            <a:pPr lvl="2"/>
            <a:r>
              <a:rPr lang="en-GB" smtClean="0"/>
              <a:t>for private sector applications</a:t>
            </a:r>
          </a:p>
          <a:p>
            <a:r>
              <a:rPr lang="en-GB" altLang="nl-BE" smtClean="0"/>
              <a:t>authorization is the responsibility of each service provider</a:t>
            </a:r>
            <a:endParaRPr lang="en-GB" smtClean="0"/>
          </a:p>
          <a:p>
            <a:endParaRPr lang="en-GB" smtClean="0"/>
          </a:p>
          <a:p>
            <a:endParaRPr lang="en-GB" dirty="0"/>
          </a:p>
        </p:txBody>
      </p:sp>
      <p:sp>
        <p:nvSpPr>
          <p:cNvPr id="4" name="Tijdelijke aanduiding voor datum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75951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96" name="Straight Arrow Connector 1995"/>
          <p:cNvCxnSpPr/>
          <p:nvPr/>
        </p:nvCxnSpPr>
        <p:spPr>
          <a:xfrm flipV="1">
            <a:off x="5801172" y="2274094"/>
            <a:ext cx="1588" cy="5905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79" name="Straight Connector 1978"/>
          <p:cNvCxnSpPr/>
          <p:nvPr/>
        </p:nvCxnSpPr>
        <p:spPr>
          <a:xfrm flipH="1">
            <a:off x="7737922" y="5041106"/>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1940" name="Straight Connector 1939"/>
          <p:cNvCxnSpPr/>
          <p:nvPr/>
        </p:nvCxnSpPr>
        <p:spPr>
          <a:xfrm flipH="1">
            <a:off x="5729735" y="5033169"/>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16389" name="Picture 3806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1110" y="4342606"/>
            <a:ext cx="4937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20" name="Picture 1919"/>
          <p:cNvPicPr>
            <a:picLocks noChangeAspect="1"/>
          </p:cNvPicPr>
          <p:nvPr/>
        </p:nvPicPr>
        <p:blipFill>
          <a:blip r:embed="rId3">
            <a:lum bright="-12000"/>
            <a:duotone>
              <a:schemeClr val="accent1">
                <a:shade val="45000"/>
                <a:satMod val="135000"/>
              </a:schemeClr>
              <a:prstClr val="white"/>
            </a:duotone>
          </a:blip>
          <a:stretch>
            <a:fillRect/>
          </a:stretch>
        </p:blipFill>
        <p:spPr>
          <a:xfrm>
            <a:off x="1849762" y="1463047"/>
            <a:ext cx="1453320" cy="816134"/>
          </a:xfrm>
          <a:prstGeom prst="rect">
            <a:avLst/>
          </a:prstGeom>
          <a:noFill/>
          <a:ln>
            <a:noFill/>
          </a:ln>
        </p:spPr>
      </p:pic>
      <p:sp>
        <p:nvSpPr>
          <p:cNvPr id="16391" name="TextBox 1920"/>
          <p:cNvSpPr txBox="1">
            <a:spLocks noChangeArrowheads="1"/>
          </p:cNvSpPr>
          <p:nvPr/>
        </p:nvSpPr>
        <p:spPr bwMode="auto">
          <a:xfrm>
            <a:off x="2240410" y="1686719"/>
            <a:ext cx="617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dirty="0"/>
              <a:t>User</a:t>
            </a:r>
            <a:endParaRPr lang="nl-BE" altLang="fr-FR" dirty="0"/>
          </a:p>
        </p:txBody>
      </p:sp>
      <p:pic>
        <p:nvPicPr>
          <p:cNvPr id="1941" name="Picture 1940"/>
          <p:cNvPicPr>
            <a:picLocks noChangeAspect="1"/>
          </p:cNvPicPr>
          <p:nvPr/>
        </p:nvPicPr>
        <p:blipFill>
          <a:blip r:embed="rId3">
            <a:duotone>
              <a:schemeClr val="accent1">
                <a:shade val="45000"/>
                <a:satMod val="135000"/>
              </a:schemeClr>
              <a:prstClr val="white"/>
            </a:duotone>
            <a:lum bright="-12000"/>
          </a:blip>
          <a:stretch>
            <a:fillRect/>
          </a:stretch>
        </p:blipFill>
        <p:spPr>
          <a:xfrm>
            <a:off x="4484022" y="1463047"/>
            <a:ext cx="1453320" cy="816134"/>
          </a:xfrm>
          <a:prstGeom prst="rect">
            <a:avLst/>
          </a:prstGeom>
          <a:noFill/>
          <a:ln>
            <a:noFill/>
          </a:ln>
        </p:spPr>
      </p:pic>
      <p:sp>
        <p:nvSpPr>
          <p:cNvPr id="16393" name="TextBox 1941"/>
          <p:cNvSpPr txBox="1">
            <a:spLocks noChangeArrowheads="1"/>
          </p:cNvSpPr>
          <p:nvPr/>
        </p:nvSpPr>
        <p:spPr bwMode="auto">
          <a:xfrm>
            <a:off x="4566561" y="1440656"/>
            <a:ext cx="13484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t>Policy </a:t>
            </a:r>
            <a:br>
              <a:rPr lang="nl-BE" altLang="fr-FR" sz="1600" dirty="0"/>
            </a:br>
            <a:r>
              <a:rPr lang="nl-BE" altLang="fr-FR" sz="1600" dirty="0" err="1" smtClean="0"/>
              <a:t>Enforcement</a:t>
            </a:r>
            <a:r>
              <a:rPr lang="nl-BE" altLang="fr-FR" sz="1600" dirty="0"/>
              <a:t/>
            </a:r>
            <a:br>
              <a:rPr lang="nl-BE" altLang="fr-FR" sz="1600" dirty="0"/>
            </a:br>
            <a:r>
              <a:rPr lang="nl-BE" altLang="fr-FR" sz="1600" dirty="0"/>
              <a:t>(PEP)</a:t>
            </a:r>
          </a:p>
        </p:txBody>
      </p:sp>
      <p:pic>
        <p:nvPicPr>
          <p:cNvPr id="1943" name="Picture 1942"/>
          <p:cNvPicPr>
            <a:picLocks noChangeAspect="1"/>
          </p:cNvPicPr>
          <p:nvPr/>
        </p:nvPicPr>
        <p:blipFill>
          <a:blip r:embed="rId3">
            <a:lum bright="-12000"/>
            <a:duotone>
              <a:schemeClr val="accent1">
                <a:shade val="45000"/>
                <a:satMod val="135000"/>
              </a:schemeClr>
              <a:prstClr val="white"/>
            </a:duotone>
          </a:blip>
          <a:stretch>
            <a:fillRect/>
          </a:stretch>
        </p:blipFill>
        <p:spPr>
          <a:xfrm>
            <a:off x="7021837" y="1463047"/>
            <a:ext cx="1453320" cy="816134"/>
          </a:xfrm>
          <a:prstGeom prst="rect">
            <a:avLst/>
          </a:prstGeom>
          <a:noFill/>
          <a:ln>
            <a:noFill/>
          </a:ln>
        </p:spPr>
      </p:pic>
      <p:sp>
        <p:nvSpPr>
          <p:cNvPr id="16395" name="TextBox 1943"/>
          <p:cNvSpPr txBox="1">
            <a:spLocks noChangeArrowheads="1"/>
          </p:cNvSpPr>
          <p:nvPr/>
        </p:nvSpPr>
        <p:spPr bwMode="auto">
          <a:xfrm>
            <a:off x="7187060" y="1670844"/>
            <a:ext cx="1184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Application</a:t>
            </a:r>
            <a:endParaRPr lang="nl-BE" altLang="fr-FR"/>
          </a:p>
        </p:txBody>
      </p:sp>
      <p:pic>
        <p:nvPicPr>
          <p:cNvPr id="1945" name="Picture 1944"/>
          <p:cNvPicPr>
            <a:picLocks noChangeAspect="1"/>
          </p:cNvPicPr>
          <p:nvPr/>
        </p:nvPicPr>
        <p:blipFill>
          <a:blip r:embed="rId3">
            <a:duotone>
              <a:schemeClr val="accent1">
                <a:shade val="45000"/>
                <a:satMod val="135000"/>
              </a:schemeClr>
              <a:prstClr val="white"/>
            </a:duotone>
            <a:lum bright="-12000"/>
          </a:blip>
          <a:stretch>
            <a:fillRect/>
          </a:stretch>
        </p:blipFill>
        <p:spPr>
          <a:xfrm>
            <a:off x="4484022" y="2854642"/>
            <a:ext cx="1453320" cy="816134"/>
          </a:xfrm>
          <a:prstGeom prst="rect">
            <a:avLst/>
          </a:prstGeom>
          <a:noFill/>
          <a:ln>
            <a:noFill/>
          </a:ln>
        </p:spPr>
      </p:pic>
      <p:sp>
        <p:nvSpPr>
          <p:cNvPr id="16397" name="TextBox 1945"/>
          <p:cNvSpPr txBox="1">
            <a:spLocks noChangeArrowheads="1"/>
          </p:cNvSpPr>
          <p:nvPr/>
        </p:nvSpPr>
        <p:spPr bwMode="auto">
          <a:xfrm>
            <a:off x="4708972" y="2844006"/>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1948" name="Picture 1947"/>
          <p:cNvPicPr>
            <a:picLocks noChangeAspect="1"/>
          </p:cNvPicPr>
          <p:nvPr/>
        </p:nvPicPr>
        <p:blipFill>
          <a:blip r:embed="rId3">
            <a:duotone>
              <a:schemeClr val="accent1">
                <a:shade val="45000"/>
                <a:satMod val="135000"/>
              </a:schemeClr>
              <a:prstClr val="white"/>
            </a:duotone>
            <a:lum bright="-12000"/>
          </a:blip>
          <a:stretch>
            <a:fillRect/>
          </a:stretch>
        </p:blipFill>
        <p:spPr>
          <a:xfrm>
            <a:off x="7002906" y="4233217"/>
            <a:ext cx="1472251" cy="826765"/>
          </a:xfrm>
          <a:prstGeom prst="rect">
            <a:avLst/>
          </a:prstGeom>
          <a:noFill/>
          <a:ln>
            <a:noFill/>
          </a:ln>
        </p:spPr>
      </p:pic>
      <p:sp>
        <p:nvSpPr>
          <p:cNvPr id="16399" name="TextBox 1948"/>
          <p:cNvSpPr txBox="1">
            <a:spLocks noChangeArrowheads="1"/>
          </p:cNvSpPr>
          <p:nvPr/>
        </p:nvSpPr>
        <p:spPr bwMode="auto">
          <a:xfrm>
            <a:off x="7123560" y="4225131"/>
            <a:ext cx="1227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1950" name="Picture 1949"/>
          <p:cNvPicPr>
            <a:picLocks noChangeAspect="1"/>
          </p:cNvPicPr>
          <p:nvPr/>
        </p:nvPicPr>
        <p:blipFill>
          <a:blip r:embed="rId3">
            <a:lum bright="-12000"/>
            <a:duotone>
              <a:schemeClr val="accent1">
                <a:shade val="45000"/>
                <a:satMod val="135000"/>
              </a:schemeClr>
              <a:prstClr val="white"/>
            </a:duotone>
          </a:blip>
          <a:stretch>
            <a:fillRect/>
          </a:stretch>
        </p:blipFill>
        <p:spPr>
          <a:xfrm>
            <a:off x="5003774" y="4235588"/>
            <a:ext cx="1453320" cy="816134"/>
          </a:xfrm>
          <a:prstGeom prst="rect">
            <a:avLst/>
          </a:prstGeom>
          <a:noFill/>
          <a:ln>
            <a:noFill/>
          </a:ln>
        </p:spPr>
      </p:pic>
      <p:sp>
        <p:nvSpPr>
          <p:cNvPr id="16401" name="TextBox 1950"/>
          <p:cNvSpPr txBox="1">
            <a:spLocks noChangeArrowheads="1"/>
          </p:cNvSpPr>
          <p:nvPr/>
        </p:nvSpPr>
        <p:spPr bwMode="auto">
          <a:xfrm>
            <a:off x="5124897" y="4228306"/>
            <a:ext cx="12112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1953" name="Picture 1952"/>
          <p:cNvPicPr>
            <a:picLocks noChangeAspect="1"/>
          </p:cNvPicPr>
          <p:nvPr/>
        </p:nvPicPr>
        <p:blipFill>
          <a:blip r:embed="rId3">
            <a:duotone>
              <a:schemeClr val="accent1">
                <a:shade val="45000"/>
                <a:satMod val="135000"/>
              </a:schemeClr>
              <a:prstClr val="white"/>
            </a:duotone>
            <a:lum bright="-12000"/>
          </a:blip>
          <a:stretch>
            <a:fillRect/>
          </a:stretch>
        </p:blipFill>
        <p:spPr>
          <a:xfrm>
            <a:off x="1882192" y="4235588"/>
            <a:ext cx="1453320" cy="816134"/>
          </a:xfrm>
          <a:prstGeom prst="rect">
            <a:avLst/>
          </a:prstGeom>
          <a:noFill/>
          <a:ln>
            <a:noFill/>
          </a:ln>
        </p:spPr>
      </p:pic>
      <p:sp>
        <p:nvSpPr>
          <p:cNvPr id="16403" name="TextBox 1953"/>
          <p:cNvSpPr txBox="1">
            <a:spLocks noChangeArrowheads="1"/>
          </p:cNvSpPr>
          <p:nvPr/>
        </p:nvSpPr>
        <p:spPr bwMode="auto">
          <a:xfrm>
            <a:off x="1867347" y="4212431"/>
            <a:ext cx="14827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Administration</a:t>
            </a:r>
            <a:br>
              <a:rPr lang="nl-BE" altLang="fr-FR" sz="1600"/>
            </a:br>
            <a:r>
              <a:rPr lang="nl-BE" altLang="fr-FR" sz="1600"/>
              <a:t>(PAP)</a:t>
            </a:r>
            <a:endParaRPr lang="nl-BE" altLang="fr-FR"/>
          </a:p>
        </p:txBody>
      </p:sp>
      <p:pic>
        <p:nvPicPr>
          <p:cNvPr id="16404" name="Picture 195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40372" y="5333206"/>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23" name="Straight Arrow Connector 1922"/>
          <p:cNvCxnSpPr>
            <a:stCxn id="16389" idx="3"/>
            <a:endCxn id="1953" idx="1"/>
          </p:cNvCxnSpPr>
          <p:nvPr/>
        </p:nvCxnSpPr>
        <p:spPr>
          <a:xfrm flipV="1">
            <a:off x="714822" y="4644231"/>
            <a:ext cx="1166813"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26" name="Elbow Connector 1925"/>
          <p:cNvCxnSpPr>
            <a:endCxn id="16403" idx="0"/>
          </p:cNvCxnSpPr>
          <p:nvPr/>
        </p:nvCxnSpPr>
        <p:spPr>
          <a:xfrm rot="10800000" flipV="1">
            <a:off x="2608710" y="3442494"/>
            <a:ext cx="1874837" cy="769937"/>
          </a:xfrm>
          <a:prstGeom prst="bentConnector2">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28" name="Elbow Connector 1927"/>
          <p:cNvCxnSpPr>
            <a:endCxn id="16399" idx="0"/>
          </p:cNvCxnSpPr>
          <p:nvPr/>
        </p:nvCxnSpPr>
        <p:spPr>
          <a:xfrm>
            <a:off x="5937697" y="3456781"/>
            <a:ext cx="1800225" cy="768350"/>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38" name="Straight Arrow Connector 1937"/>
          <p:cNvCxnSpPr/>
          <p:nvPr/>
        </p:nvCxnSpPr>
        <p:spPr>
          <a:xfrm>
            <a:off x="5648772" y="3653631"/>
            <a:ext cx="0" cy="596900"/>
          </a:xfrm>
          <a:prstGeom prst="straightConnector1">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89" name="Straight Connector 1988"/>
          <p:cNvCxnSpPr/>
          <p:nvPr/>
        </p:nvCxnSpPr>
        <p:spPr>
          <a:xfrm flipH="1">
            <a:off x="2608710" y="4998244"/>
            <a:ext cx="0" cy="360362"/>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1990" name="Straight Arrow Connector 1989"/>
          <p:cNvCxnSpPr/>
          <p:nvPr/>
        </p:nvCxnSpPr>
        <p:spPr>
          <a:xfrm>
            <a:off x="3302447" y="2070894"/>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94" name="Straight Arrow Connector 1993"/>
          <p:cNvCxnSpPr/>
          <p:nvPr/>
        </p:nvCxnSpPr>
        <p:spPr>
          <a:xfrm>
            <a:off x="5928172" y="2024856"/>
            <a:ext cx="1093788"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2000" name="Straight Arrow Connector 1999"/>
          <p:cNvCxnSpPr/>
          <p:nvPr/>
        </p:nvCxnSpPr>
        <p:spPr>
          <a:xfrm>
            <a:off x="4710560" y="2286794"/>
            <a:ext cx="0" cy="5778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1992" name="Elbow Connector 1991"/>
          <p:cNvCxnSpPr/>
          <p:nvPr/>
        </p:nvCxnSpPr>
        <p:spPr>
          <a:xfrm rot="10800000">
            <a:off x="3270697" y="1727994"/>
            <a:ext cx="2532063" cy="519112"/>
          </a:xfrm>
          <a:prstGeom prst="bentConnector3">
            <a:avLst>
              <a:gd name="adj1" fmla="val -235"/>
            </a:avLst>
          </a:prstGeom>
          <a:ln w="19050">
            <a:solidFill>
              <a:srgbClr val="9CB0B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03" name="Elbow Connector 2002"/>
          <p:cNvCxnSpPr/>
          <p:nvPr/>
        </p:nvCxnSpPr>
        <p:spPr>
          <a:xfrm>
            <a:off x="4515297" y="2069306"/>
            <a:ext cx="195263" cy="185738"/>
          </a:xfrm>
          <a:prstGeom prst="bentConnector3">
            <a:avLst>
              <a:gd name="adj1" fmla="val 103615"/>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010" name="Straight Connector 2009"/>
          <p:cNvCxnSpPr/>
          <p:nvPr/>
        </p:nvCxnSpPr>
        <p:spPr>
          <a:xfrm>
            <a:off x="5812285" y="2024856"/>
            <a:ext cx="115887" cy="0"/>
          </a:xfrm>
          <a:prstGeom prst="line">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6416" name="TextBox 2021"/>
          <p:cNvSpPr txBox="1">
            <a:spLocks noChangeArrowheads="1"/>
          </p:cNvSpPr>
          <p:nvPr/>
        </p:nvSpPr>
        <p:spPr bwMode="auto">
          <a:xfrm>
            <a:off x="5064572" y="6026944"/>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16417" name="TextBox 2033"/>
          <p:cNvSpPr txBox="1">
            <a:spLocks noChangeArrowheads="1"/>
          </p:cNvSpPr>
          <p:nvPr/>
        </p:nvSpPr>
        <p:spPr bwMode="auto">
          <a:xfrm>
            <a:off x="7123560" y="6026944"/>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16418" name="TextBox 2034"/>
          <p:cNvSpPr txBox="1">
            <a:spLocks noChangeArrowheads="1"/>
          </p:cNvSpPr>
          <p:nvPr/>
        </p:nvSpPr>
        <p:spPr bwMode="auto">
          <a:xfrm>
            <a:off x="1921322" y="6026944"/>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repository</a:t>
            </a:r>
          </a:p>
        </p:txBody>
      </p:sp>
      <p:sp>
        <p:nvSpPr>
          <p:cNvPr id="16419" name="TextBox 2035"/>
          <p:cNvSpPr txBox="1">
            <a:spLocks noChangeArrowheads="1"/>
          </p:cNvSpPr>
          <p:nvPr/>
        </p:nvSpPr>
        <p:spPr bwMode="auto">
          <a:xfrm>
            <a:off x="602110" y="4248944"/>
            <a:ext cx="13112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Policy management</a:t>
            </a:r>
          </a:p>
        </p:txBody>
      </p:sp>
      <p:sp>
        <p:nvSpPr>
          <p:cNvPr id="16420" name="TextBox 2038"/>
          <p:cNvSpPr txBox="1">
            <a:spLocks noChangeArrowheads="1"/>
          </p:cNvSpPr>
          <p:nvPr/>
        </p:nvSpPr>
        <p:spPr bwMode="auto">
          <a:xfrm>
            <a:off x="3173860" y="2089944"/>
            <a:ext cx="13096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p:txBody>
      </p:sp>
      <p:sp>
        <p:nvSpPr>
          <p:cNvPr id="16421" name="TextBox 2039"/>
          <p:cNvSpPr txBox="1">
            <a:spLocks noChangeArrowheads="1"/>
          </p:cNvSpPr>
          <p:nvPr/>
        </p:nvSpPr>
        <p:spPr bwMode="auto">
          <a:xfrm>
            <a:off x="3226247" y="1124744"/>
            <a:ext cx="13112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DENIED</a:t>
            </a:r>
          </a:p>
        </p:txBody>
      </p:sp>
      <p:sp>
        <p:nvSpPr>
          <p:cNvPr id="16422" name="TextBox 2040"/>
          <p:cNvSpPr txBox="1">
            <a:spLocks noChangeArrowheads="1"/>
          </p:cNvSpPr>
          <p:nvPr/>
        </p:nvSpPr>
        <p:spPr bwMode="auto">
          <a:xfrm>
            <a:off x="5801172" y="1345406"/>
            <a:ext cx="13112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PERMITTED</a:t>
            </a:r>
          </a:p>
        </p:txBody>
      </p:sp>
      <p:sp>
        <p:nvSpPr>
          <p:cNvPr id="16423" name="TextBox 2041"/>
          <p:cNvSpPr txBox="1">
            <a:spLocks noChangeArrowheads="1"/>
          </p:cNvSpPr>
          <p:nvPr/>
        </p:nvSpPr>
        <p:spPr bwMode="auto">
          <a:xfrm>
            <a:off x="6669535" y="2980531"/>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smtClean="0"/>
              <a:t>request</a:t>
            </a:r>
            <a:r>
              <a:rPr lang="nl-BE" altLang="fr-FR" sz="1100" dirty="0" smtClean="0"/>
              <a:t>/reply</a:t>
            </a:r>
            <a:endParaRPr lang="nl-BE" altLang="fr-FR" sz="1100" dirty="0"/>
          </a:p>
        </p:txBody>
      </p:sp>
      <p:sp>
        <p:nvSpPr>
          <p:cNvPr id="16424" name="TextBox 2042"/>
          <p:cNvSpPr txBox="1">
            <a:spLocks noChangeArrowheads="1"/>
          </p:cNvSpPr>
          <p:nvPr/>
        </p:nvSpPr>
        <p:spPr bwMode="auto">
          <a:xfrm>
            <a:off x="4481960" y="3747294"/>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a:t>
            </a:r>
            <a:r>
              <a:rPr lang="nl-BE" altLang="fr-FR" sz="1100" dirty="0" err="1" smtClean="0"/>
              <a:t>equest</a:t>
            </a:r>
            <a:r>
              <a:rPr lang="nl-BE" altLang="fr-FR" sz="1100" dirty="0" smtClean="0"/>
              <a:t>/reply</a:t>
            </a:r>
            <a:endParaRPr lang="nl-BE" altLang="fr-FR" sz="1100" dirty="0"/>
          </a:p>
        </p:txBody>
      </p:sp>
      <p:sp>
        <p:nvSpPr>
          <p:cNvPr id="16425" name="TextBox 2043"/>
          <p:cNvSpPr txBox="1">
            <a:spLocks noChangeArrowheads="1"/>
          </p:cNvSpPr>
          <p:nvPr/>
        </p:nvSpPr>
        <p:spPr bwMode="auto">
          <a:xfrm>
            <a:off x="4383535" y="2350294"/>
            <a:ext cx="13096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err="1" smtClean="0"/>
              <a:t>request</a:t>
            </a:r>
            <a:endParaRPr lang="nl-BE" altLang="fr-FR" sz="1100" dirty="0"/>
          </a:p>
        </p:txBody>
      </p:sp>
      <p:sp>
        <p:nvSpPr>
          <p:cNvPr id="16426" name="TextBox 2044"/>
          <p:cNvSpPr txBox="1">
            <a:spLocks noChangeArrowheads="1"/>
          </p:cNvSpPr>
          <p:nvPr/>
        </p:nvSpPr>
        <p:spPr bwMode="auto">
          <a:xfrm>
            <a:off x="5456685" y="2328069"/>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a:t>r</a:t>
            </a:r>
            <a:r>
              <a:rPr lang="nl-BE" altLang="fr-FR" sz="1100" dirty="0" smtClean="0"/>
              <a:t>eply</a:t>
            </a:r>
            <a:endParaRPr lang="nl-BE" altLang="fr-FR" sz="1100" dirty="0"/>
          </a:p>
        </p:txBody>
      </p:sp>
      <p:pic>
        <p:nvPicPr>
          <p:cNvPr id="16428" name="Picture 205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61647" y="5333206"/>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29" name="Picture 205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2347" y="5333206"/>
            <a:ext cx="13541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0" name="TextBox 2055"/>
          <p:cNvSpPr txBox="1">
            <a:spLocks noChangeArrowheads="1"/>
          </p:cNvSpPr>
          <p:nvPr/>
        </p:nvSpPr>
        <p:spPr bwMode="auto">
          <a:xfrm>
            <a:off x="2375347" y="2988469"/>
            <a:ext cx="13112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smtClean="0"/>
              <a:t>Policy</a:t>
            </a:r>
          </a:p>
          <a:p>
            <a:pPr algn="ctr" eaLnBrk="1" hangingPunct="1"/>
            <a:r>
              <a:rPr lang="nl-BE" altLang="fr-FR" sz="1100" dirty="0" smtClean="0"/>
              <a:t>retrieval</a:t>
            </a:r>
            <a:endParaRPr lang="nl-BE" altLang="fr-FR" sz="1100" dirty="0"/>
          </a:p>
        </p:txBody>
      </p:sp>
      <p:sp>
        <p:nvSpPr>
          <p:cNvPr id="16431" name="TextBox 2056"/>
          <p:cNvSpPr txBox="1">
            <a:spLocks noChangeArrowheads="1"/>
          </p:cNvSpPr>
          <p:nvPr/>
        </p:nvSpPr>
        <p:spPr bwMode="auto">
          <a:xfrm>
            <a:off x="-180528" y="4928394"/>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Manager</a:t>
            </a:r>
          </a:p>
        </p:txBody>
      </p:sp>
      <p:sp>
        <p:nvSpPr>
          <p:cNvPr id="2" name="Title 1"/>
          <p:cNvSpPr>
            <a:spLocks noGrp="1"/>
          </p:cNvSpPr>
          <p:nvPr>
            <p:ph type="title"/>
          </p:nvPr>
        </p:nvSpPr>
        <p:spPr/>
        <p:txBody>
          <a:bodyPr/>
          <a:lstStyle/>
          <a:p>
            <a:r>
              <a:rPr lang="en-GB" smtClean="0"/>
              <a:t>4 d. Policy Enforcement Model</a:t>
            </a:r>
            <a:endParaRPr lang="en-GB" dirty="0"/>
          </a:p>
        </p:txBody>
      </p:sp>
      <p:sp>
        <p:nvSpPr>
          <p:cNvPr id="3" name="Date Placeholder 2"/>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26329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ltLang="nl-BE" noProof="0" dirty="0" smtClean="0">
                <a:sym typeface="Arial" panose="020B0604020202020204" pitchFamily="34" charset="0"/>
              </a:rPr>
              <a:t>4 d. Policy Enforcement Point (PEP)</a:t>
            </a:r>
          </a:p>
        </p:txBody>
      </p:sp>
      <p:sp>
        <p:nvSpPr>
          <p:cNvPr id="17411" name="Rectangle 3"/>
          <p:cNvSpPr>
            <a:spLocks noGrp="1" noChangeArrowheads="1"/>
          </p:cNvSpPr>
          <p:nvPr>
            <p:ph type="body" idx="1"/>
          </p:nvPr>
        </p:nvSpPr>
        <p:spPr/>
        <p:txBody>
          <a:bodyPr/>
          <a:lstStyle/>
          <a:p>
            <a:r>
              <a:rPr lang="en-GB" altLang="nl-BE" noProof="0" dirty="0" smtClean="0">
                <a:sym typeface="Arial" panose="020B0604020202020204" pitchFamily="34" charset="0"/>
              </a:rPr>
              <a:t>intercepts the request for authorization with all available information about the user, the requested action, the resources and the environment</a:t>
            </a:r>
          </a:p>
          <a:p>
            <a:r>
              <a:rPr lang="en-GB" altLang="nl-BE" noProof="0" dirty="0" smtClean="0">
                <a:sym typeface="Arial" panose="020B0604020202020204" pitchFamily="34" charset="0"/>
              </a:rPr>
              <a:t>passes on the request for authorization to the Policy Decision Point (PDP) and extracts a decision regarding authorization</a:t>
            </a:r>
          </a:p>
          <a:p>
            <a:r>
              <a:rPr lang="en-GB" altLang="nl-BE" noProof="0" dirty="0" smtClean="0">
                <a:sym typeface="Arial" panose="020B0604020202020204" pitchFamily="34" charset="0"/>
              </a:rPr>
              <a:t>grants access to the application and provides relevant credentials</a:t>
            </a:r>
          </a:p>
        </p:txBody>
      </p:sp>
      <p:cxnSp>
        <p:nvCxnSpPr>
          <p:cNvPr id="87" name="Straight Arrow Connector 86"/>
          <p:cNvCxnSpPr/>
          <p:nvPr/>
        </p:nvCxnSpPr>
        <p:spPr>
          <a:xfrm flipV="1">
            <a:off x="5559425" y="4938390"/>
            <a:ext cx="1588" cy="5905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pic>
        <p:nvPicPr>
          <p:cNvPr id="88" name="Picture 87"/>
          <p:cNvPicPr>
            <a:picLocks noChangeAspect="1"/>
          </p:cNvPicPr>
          <p:nvPr/>
        </p:nvPicPr>
        <p:blipFill>
          <a:blip r:embed="rId3">
            <a:lum bright="-12000"/>
            <a:duotone>
              <a:schemeClr val="accent1">
                <a:shade val="45000"/>
                <a:satMod val="135000"/>
              </a:schemeClr>
              <a:prstClr val="white"/>
            </a:duotone>
          </a:blip>
          <a:stretch>
            <a:fillRect/>
          </a:stretch>
        </p:blipFill>
        <p:spPr>
          <a:xfrm>
            <a:off x="1608015" y="4127343"/>
            <a:ext cx="1453320" cy="816134"/>
          </a:xfrm>
          <a:prstGeom prst="rect">
            <a:avLst/>
          </a:prstGeom>
          <a:noFill/>
          <a:ln>
            <a:noFill/>
          </a:ln>
        </p:spPr>
      </p:pic>
      <p:sp>
        <p:nvSpPr>
          <p:cNvPr id="17414" name="TextBox 88"/>
          <p:cNvSpPr txBox="1">
            <a:spLocks noChangeArrowheads="1"/>
          </p:cNvSpPr>
          <p:nvPr/>
        </p:nvSpPr>
        <p:spPr bwMode="auto">
          <a:xfrm>
            <a:off x="1998663" y="4351015"/>
            <a:ext cx="617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User</a:t>
            </a:r>
            <a:endParaRPr lang="nl-BE" altLang="fr-FR"/>
          </a:p>
        </p:txBody>
      </p:sp>
      <p:pic>
        <p:nvPicPr>
          <p:cNvPr id="90" name="Picture 89"/>
          <p:cNvPicPr>
            <a:picLocks noChangeAspect="1"/>
          </p:cNvPicPr>
          <p:nvPr/>
        </p:nvPicPr>
        <p:blipFill>
          <a:blip r:embed="rId3">
            <a:duotone>
              <a:schemeClr val="accent1">
                <a:shade val="45000"/>
                <a:satMod val="135000"/>
              </a:schemeClr>
              <a:prstClr val="white"/>
            </a:duotone>
            <a:lum bright="-12000"/>
          </a:blip>
          <a:stretch>
            <a:fillRect/>
          </a:stretch>
        </p:blipFill>
        <p:spPr>
          <a:xfrm>
            <a:off x="4242275" y="4127343"/>
            <a:ext cx="1453320" cy="816134"/>
          </a:xfrm>
          <a:prstGeom prst="rect">
            <a:avLst/>
          </a:prstGeom>
          <a:noFill/>
          <a:ln>
            <a:noFill/>
          </a:ln>
        </p:spPr>
      </p:pic>
      <p:sp>
        <p:nvSpPr>
          <p:cNvPr id="17416" name="TextBox 90"/>
          <p:cNvSpPr txBox="1">
            <a:spLocks noChangeArrowheads="1"/>
          </p:cNvSpPr>
          <p:nvPr/>
        </p:nvSpPr>
        <p:spPr bwMode="auto">
          <a:xfrm>
            <a:off x="4324814" y="4104952"/>
            <a:ext cx="13484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dirty="0"/>
              <a:t>Policy </a:t>
            </a:r>
            <a:br>
              <a:rPr lang="nl-BE" altLang="fr-FR" sz="1600" dirty="0"/>
            </a:br>
            <a:r>
              <a:rPr lang="nl-BE" altLang="fr-FR" sz="1600" dirty="0" err="1" smtClean="0"/>
              <a:t>Enforcement</a:t>
            </a:r>
            <a:r>
              <a:rPr lang="nl-BE" altLang="fr-FR" sz="1600" dirty="0"/>
              <a:t/>
            </a:r>
            <a:br>
              <a:rPr lang="nl-BE" altLang="fr-FR" sz="1600" dirty="0"/>
            </a:br>
            <a:r>
              <a:rPr lang="nl-BE" altLang="fr-FR" sz="1600" dirty="0"/>
              <a:t>(PEP)</a:t>
            </a:r>
          </a:p>
        </p:txBody>
      </p:sp>
      <p:pic>
        <p:nvPicPr>
          <p:cNvPr id="92" name="Picture 91"/>
          <p:cNvPicPr>
            <a:picLocks noChangeAspect="1"/>
          </p:cNvPicPr>
          <p:nvPr/>
        </p:nvPicPr>
        <p:blipFill>
          <a:blip r:embed="rId3">
            <a:lum bright="-12000"/>
            <a:duotone>
              <a:schemeClr val="accent1">
                <a:shade val="45000"/>
                <a:satMod val="135000"/>
              </a:schemeClr>
              <a:prstClr val="white"/>
            </a:duotone>
          </a:blip>
          <a:stretch>
            <a:fillRect/>
          </a:stretch>
        </p:blipFill>
        <p:spPr>
          <a:xfrm>
            <a:off x="6780090" y="4127343"/>
            <a:ext cx="1453320" cy="816134"/>
          </a:xfrm>
          <a:prstGeom prst="rect">
            <a:avLst/>
          </a:prstGeom>
          <a:noFill/>
          <a:ln>
            <a:noFill/>
          </a:ln>
        </p:spPr>
      </p:pic>
      <p:sp>
        <p:nvSpPr>
          <p:cNvPr id="17418" name="TextBox 92"/>
          <p:cNvSpPr txBox="1">
            <a:spLocks noChangeArrowheads="1"/>
          </p:cNvSpPr>
          <p:nvPr/>
        </p:nvSpPr>
        <p:spPr bwMode="auto">
          <a:xfrm>
            <a:off x="6945313" y="4335140"/>
            <a:ext cx="11842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BE" altLang="fr-FR" sz="1600"/>
              <a:t>Application</a:t>
            </a:r>
            <a:endParaRPr lang="nl-BE" altLang="fr-FR"/>
          </a:p>
        </p:txBody>
      </p:sp>
      <p:pic>
        <p:nvPicPr>
          <p:cNvPr id="94" name="Picture 93"/>
          <p:cNvPicPr>
            <a:picLocks noChangeAspect="1"/>
          </p:cNvPicPr>
          <p:nvPr/>
        </p:nvPicPr>
        <p:blipFill>
          <a:blip r:embed="rId3">
            <a:duotone>
              <a:schemeClr val="accent1">
                <a:shade val="45000"/>
                <a:satMod val="135000"/>
              </a:schemeClr>
              <a:prstClr val="white"/>
            </a:duotone>
            <a:lum bright="-12000"/>
          </a:blip>
          <a:stretch>
            <a:fillRect/>
          </a:stretch>
        </p:blipFill>
        <p:spPr>
          <a:xfrm>
            <a:off x="4242275" y="5518938"/>
            <a:ext cx="1453320" cy="816134"/>
          </a:xfrm>
          <a:prstGeom prst="rect">
            <a:avLst/>
          </a:prstGeom>
          <a:noFill/>
          <a:ln>
            <a:noFill/>
          </a:ln>
        </p:spPr>
      </p:pic>
      <p:sp>
        <p:nvSpPr>
          <p:cNvPr id="17420" name="TextBox 94"/>
          <p:cNvSpPr txBox="1">
            <a:spLocks noChangeArrowheads="1"/>
          </p:cNvSpPr>
          <p:nvPr/>
        </p:nvSpPr>
        <p:spPr bwMode="auto">
          <a:xfrm>
            <a:off x="4467225" y="5508302"/>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cxnSp>
        <p:nvCxnSpPr>
          <p:cNvPr id="96" name="Straight Arrow Connector 95"/>
          <p:cNvCxnSpPr/>
          <p:nvPr/>
        </p:nvCxnSpPr>
        <p:spPr>
          <a:xfrm>
            <a:off x="3060700" y="4735190"/>
            <a:ext cx="1181100"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5686425" y="4689152"/>
            <a:ext cx="1093788"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4468813" y="4951090"/>
            <a:ext cx="0" cy="57785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Elbow Connector 98"/>
          <p:cNvCxnSpPr/>
          <p:nvPr/>
        </p:nvCxnSpPr>
        <p:spPr>
          <a:xfrm rot="10800000">
            <a:off x="3028950" y="4392290"/>
            <a:ext cx="2532063" cy="519112"/>
          </a:xfrm>
          <a:prstGeom prst="bentConnector3">
            <a:avLst>
              <a:gd name="adj1" fmla="val -235"/>
            </a:avLst>
          </a:prstGeom>
          <a:ln w="19050">
            <a:solidFill>
              <a:srgbClr val="9CB0B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Elbow Connector 99"/>
          <p:cNvCxnSpPr/>
          <p:nvPr/>
        </p:nvCxnSpPr>
        <p:spPr>
          <a:xfrm>
            <a:off x="4273550" y="4733602"/>
            <a:ext cx="195263" cy="185738"/>
          </a:xfrm>
          <a:prstGeom prst="bentConnector3">
            <a:avLst>
              <a:gd name="adj1" fmla="val 103615"/>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5570538" y="4689152"/>
            <a:ext cx="115887" cy="0"/>
          </a:xfrm>
          <a:prstGeom prst="line">
            <a:avLst/>
          </a:prstGeom>
          <a:ln w="19050">
            <a:solidFill>
              <a:srgbClr val="9CB0B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7427" name="TextBox 101"/>
          <p:cNvSpPr txBox="1">
            <a:spLocks noChangeArrowheads="1"/>
          </p:cNvSpPr>
          <p:nvPr/>
        </p:nvSpPr>
        <p:spPr bwMode="auto">
          <a:xfrm>
            <a:off x="2932113" y="4754240"/>
            <a:ext cx="13096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p:txBody>
      </p:sp>
      <p:sp>
        <p:nvSpPr>
          <p:cNvPr id="17428" name="TextBox 102"/>
          <p:cNvSpPr txBox="1">
            <a:spLocks noChangeArrowheads="1"/>
          </p:cNvSpPr>
          <p:nvPr/>
        </p:nvSpPr>
        <p:spPr bwMode="auto">
          <a:xfrm>
            <a:off x="2984500" y="3789040"/>
            <a:ext cx="13112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DENIED</a:t>
            </a:r>
          </a:p>
        </p:txBody>
      </p:sp>
      <p:sp>
        <p:nvSpPr>
          <p:cNvPr id="17429" name="TextBox 103"/>
          <p:cNvSpPr txBox="1">
            <a:spLocks noChangeArrowheads="1"/>
          </p:cNvSpPr>
          <p:nvPr/>
        </p:nvSpPr>
        <p:spPr bwMode="auto">
          <a:xfrm>
            <a:off x="5559425" y="4009702"/>
            <a:ext cx="13112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Action on application</a:t>
            </a:r>
          </a:p>
          <a:p>
            <a:pPr algn="ctr" eaLnBrk="1" hangingPunct="1"/>
            <a:r>
              <a:rPr lang="nl-BE" altLang="fr-FR" sz="1100"/>
              <a:t>PERMITTED</a:t>
            </a:r>
          </a:p>
        </p:txBody>
      </p:sp>
      <p:sp>
        <p:nvSpPr>
          <p:cNvPr id="17430" name="TextBox 105"/>
          <p:cNvSpPr txBox="1">
            <a:spLocks noChangeArrowheads="1"/>
          </p:cNvSpPr>
          <p:nvPr/>
        </p:nvSpPr>
        <p:spPr bwMode="auto">
          <a:xfrm>
            <a:off x="4141788" y="5014590"/>
            <a:ext cx="13096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err="1" smtClean="0"/>
              <a:t>request</a:t>
            </a:r>
            <a:endParaRPr lang="nl-BE" altLang="fr-FR" sz="1100" dirty="0"/>
          </a:p>
        </p:txBody>
      </p:sp>
      <p:sp>
        <p:nvSpPr>
          <p:cNvPr id="17431" name="TextBox 106"/>
          <p:cNvSpPr txBox="1">
            <a:spLocks noChangeArrowheads="1"/>
          </p:cNvSpPr>
          <p:nvPr/>
        </p:nvSpPr>
        <p:spPr bwMode="auto">
          <a:xfrm>
            <a:off x="5214938" y="4992365"/>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err="1"/>
              <a:t>Decision</a:t>
            </a:r>
            <a:r>
              <a:rPr lang="nl-BE" altLang="fr-FR" sz="1100" dirty="0"/>
              <a:t>  </a:t>
            </a:r>
            <a:br>
              <a:rPr lang="nl-BE" altLang="fr-FR" sz="1100" dirty="0"/>
            </a:br>
            <a:r>
              <a:rPr lang="nl-BE" altLang="fr-FR" sz="1100" dirty="0" smtClean="0"/>
              <a:t>reply</a:t>
            </a:r>
            <a:endParaRPr lang="nl-BE" altLang="fr-FR" sz="1100" dirty="0"/>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987175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tLang="nl-BE" noProof="0" dirty="0" smtClean="0">
                <a:sym typeface="Arial" panose="020B0604020202020204" pitchFamily="34" charset="0"/>
              </a:rPr>
              <a:t>4 d. Policy Decision Point (PDP)</a:t>
            </a:r>
          </a:p>
        </p:txBody>
      </p:sp>
      <p:sp>
        <p:nvSpPr>
          <p:cNvPr id="18435" name="Rectangle 3"/>
          <p:cNvSpPr>
            <a:spLocks noGrp="1" noChangeArrowheads="1"/>
          </p:cNvSpPr>
          <p:nvPr>
            <p:ph type="body" idx="1"/>
          </p:nvPr>
        </p:nvSpPr>
        <p:spPr/>
        <p:txBody>
          <a:bodyPr/>
          <a:lstStyle/>
          <a:p>
            <a:r>
              <a:rPr lang="en-GB" altLang="nl-BE" noProof="0" smtClean="0">
                <a:sym typeface="Arial" panose="020B0604020202020204" pitchFamily="34" charset="0"/>
              </a:rPr>
              <a:t>based on the request for authorization received, retrieves the appropriate authorization policy from the Policy Administration Point(s) (PAP)</a:t>
            </a:r>
          </a:p>
          <a:p>
            <a:r>
              <a:rPr lang="en-GB" altLang="nl-BE" noProof="0" smtClean="0">
                <a:sym typeface="Arial" panose="020B0604020202020204" pitchFamily="34" charset="0"/>
              </a:rPr>
              <a:t>evaluates the policy and, if necessary, retrieves the relevant information from the Policy Information Point(s) (PIP)</a:t>
            </a:r>
          </a:p>
          <a:p>
            <a:r>
              <a:rPr lang="en-GB" altLang="nl-BE" noProof="0" smtClean="0">
                <a:sym typeface="Arial" panose="020B0604020202020204" pitchFamily="34" charset="0"/>
              </a:rPr>
              <a:t>takes the authorization decision (permit/deny/not applicable) and sends it to the PEP</a:t>
            </a:r>
            <a:endParaRPr lang="en-GB" altLang="nl-BE" noProof="0" dirty="0" smtClean="0">
              <a:sym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645024"/>
            <a:ext cx="4968552" cy="2783119"/>
          </a:xfrm>
          <a:prstGeom prst="rect">
            <a:avLst/>
          </a:prstGeom>
        </p:spPr>
      </p:pic>
      <p:sp>
        <p:nvSpPr>
          <p:cNvPr id="3" name="Date Placeholder 2"/>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880918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Outline of the presentation</a:t>
            </a:r>
            <a:endParaRPr lang="en-GB" noProof="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noProof="0" dirty="0" smtClean="0"/>
              <a:t>UAM: strategic importance and objectives to be reached</a:t>
            </a:r>
          </a:p>
          <a:p>
            <a:pPr marL="457200" indent="-457200">
              <a:buFont typeface="+mj-lt"/>
              <a:buAutoNum type="arabicPeriod"/>
            </a:pPr>
            <a:r>
              <a:rPr lang="en-GB" noProof="0" dirty="0" smtClean="0"/>
              <a:t>conceptual framework</a:t>
            </a:r>
          </a:p>
          <a:p>
            <a:pPr marL="457200" indent="-457200">
              <a:buFont typeface="+mj-lt"/>
              <a:buAutoNum type="arabicPeriod"/>
            </a:pPr>
            <a:r>
              <a:rPr lang="en-GB" noProof="0" dirty="0" smtClean="0"/>
              <a:t>user expectations and critical success factors</a:t>
            </a:r>
          </a:p>
          <a:p>
            <a:pPr marL="457200" indent="-457200">
              <a:buFont typeface="+mj-lt"/>
              <a:buAutoNum type="arabicPeriod"/>
            </a:pPr>
            <a:r>
              <a:rPr lang="en-GB" noProof="0" dirty="0" smtClean="0"/>
              <a:t>vision of the federal administration</a:t>
            </a:r>
          </a:p>
          <a:p>
            <a:pPr marL="914400" lvl="1" indent="-457200">
              <a:buFont typeface="+mj-lt"/>
              <a:buAutoNum type="alphaLcPeriod"/>
            </a:pPr>
            <a:r>
              <a:rPr lang="en-GB" dirty="0" smtClean="0"/>
              <a:t>main vision</a:t>
            </a:r>
          </a:p>
          <a:p>
            <a:pPr marL="914400" lvl="1" indent="-457200">
              <a:buFont typeface="+mj-lt"/>
              <a:buAutoNum type="alphaLcPeriod"/>
            </a:pPr>
            <a:r>
              <a:rPr lang="en-GB" dirty="0" smtClean="0"/>
              <a:t>identification number for every entity</a:t>
            </a:r>
          </a:p>
          <a:p>
            <a:pPr marL="914400" lvl="1" indent="-457200">
              <a:buFont typeface="+mj-lt"/>
              <a:buAutoNum type="alphaLcPeriod"/>
            </a:pPr>
            <a:r>
              <a:rPr lang="en-GB" dirty="0" smtClean="0"/>
              <a:t>division of tasks related to UAM</a:t>
            </a:r>
          </a:p>
          <a:p>
            <a:pPr marL="914400" lvl="1" indent="-457200">
              <a:buFont typeface="+mj-lt"/>
              <a:buAutoNum type="alphaLcPeriod"/>
            </a:pPr>
            <a:r>
              <a:rPr lang="en-GB" dirty="0" smtClean="0"/>
              <a:t>architecture: policy enforcement model</a:t>
            </a:r>
          </a:p>
          <a:p>
            <a:pPr marL="914400" lvl="1" indent="-457200">
              <a:buFont typeface="+mj-lt"/>
              <a:buAutoNum type="alphaLcPeriod"/>
            </a:pPr>
            <a:r>
              <a:rPr lang="en-GB" noProof="0" dirty="0" smtClean="0"/>
              <a:t>concrete implementation  authentication of </a:t>
            </a:r>
            <a:r>
              <a:rPr lang="en-GB" noProof="0" dirty="0" err="1" smtClean="0"/>
              <a:t>identit</a:t>
            </a:r>
            <a:r>
              <a:rPr lang="en-GB" dirty="0" smtClean="0"/>
              <a:t>y </a:t>
            </a:r>
            <a:r>
              <a:rPr lang="en-GB" noProof="0" dirty="0" smtClean="0"/>
              <a:t>for </a:t>
            </a:r>
            <a:r>
              <a:rPr lang="en-GB" noProof="0" dirty="0" err="1" smtClean="0"/>
              <a:t>eGovernment</a:t>
            </a:r>
            <a:r>
              <a:rPr lang="en-GB" noProof="0" dirty="0" smtClean="0"/>
              <a:t> and </a:t>
            </a:r>
            <a:r>
              <a:rPr lang="en-GB" noProof="0" dirty="0" err="1" smtClean="0"/>
              <a:t>eHealth</a:t>
            </a:r>
            <a:r>
              <a:rPr lang="en-GB" noProof="0" dirty="0" smtClean="0"/>
              <a:t>-applications</a:t>
            </a:r>
          </a:p>
          <a:p>
            <a:pPr marL="457200" indent="-457200">
              <a:buFont typeface="+mj-lt"/>
              <a:buAutoNum type="arabicPeriod"/>
            </a:pPr>
            <a:r>
              <a:rPr lang="en-GB" noProof="0" dirty="0" err="1" smtClean="0"/>
              <a:t>eIDAS</a:t>
            </a:r>
            <a:r>
              <a:rPr lang="en-GB" noProof="0" dirty="0" smtClean="0"/>
              <a:t> and Belgian regulation</a:t>
            </a:r>
          </a:p>
          <a:p>
            <a:pPr marL="457200" indent="-457200">
              <a:buFont typeface="+mj-lt"/>
              <a:buAutoNum type="arabicPeriod"/>
            </a:pPr>
            <a:r>
              <a:rPr lang="en-GB" noProof="0" dirty="0" smtClean="0"/>
              <a:t>short appendix: legally valid electronic signature </a:t>
            </a:r>
          </a:p>
          <a:p>
            <a:endParaRPr lang="en-GB" noProof="0" dirty="0" smtClean="0"/>
          </a:p>
          <a:p>
            <a:endParaRPr lang="en-GB" noProof="0" dirty="0" smtClean="0"/>
          </a:p>
          <a:p>
            <a:endParaRPr lang="en-GB" noProof="0" dirty="0" smtClean="0"/>
          </a:p>
          <a:p>
            <a:endParaRPr lang="en-GB" noProof="0" dirty="0" smtClean="0"/>
          </a:p>
          <a:p>
            <a:endParaRPr lang="en-GB" noProof="0" dirty="0" smtClean="0"/>
          </a:p>
          <a:p>
            <a:endParaRPr lang="en-GB" noProof="0" dirty="0"/>
          </a:p>
        </p:txBody>
      </p:sp>
      <p:sp>
        <p:nvSpPr>
          <p:cNvPr id="4" name="Date Placeholder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6189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nl-BE" noProof="0" dirty="0" smtClean="0">
                <a:sym typeface="Arial" panose="020B0604020202020204" pitchFamily="34" charset="0"/>
              </a:rPr>
              <a:t>4 d. Policy Administration Point (PAP)</a:t>
            </a:r>
          </a:p>
        </p:txBody>
      </p:sp>
      <p:sp>
        <p:nvSpPr>
          <p:cNvPr id="19459" name="Rectangle 3"/>
          <p:cNvSpPr>
            <a:spLocks noGrp="1" noChangeArrowheads="1"/>
          </p:cNvSpPr>
          <p:nvPr>
            <p:ph type="body" idx="1"/>
          </p:nvPr>
        </p:nvSpPr>
        <p:spPr/>
        <p:txBody>
          <a:bodyPr/>
          <a:lstStyle/>
          <a:p>
            <a:r>
              <a:rPr lang="en-GB" altLang="nl-BE" noProof="0" smtClean="0">
                <a:sym typeface="Arial" panose="020B0604020202020204" pitchFamily="34" charset="0"/>
              </a:rPr>
              <a:t>environment to store and manage authorization policies by authorized person(s) appointed by the application managers</a:t>
            </a:r>
          </a:p>
          <a:p>
            <a:r>
              <a:rPr lang="en-GB" altLang="nl-BE" noProof="0" smtClean="0">
                <a:sym typeface="Arial" panose="020B0604020202020204" pitchFamily="34" charset="0"/>
              </a:rPr>
              <a:t>puts authorization policies at the disposal of the PDP</a:t>
            </a:r>
            <a:endParaRPr lang="en-GB" altLang="nl-BE" noProof="0" dirty="0" smtClean="0">
              <a:sym typeface="Arial" panose="020B0604020202020204" pitchFamily="34" charset="0"/>
            </a:endParaRPr>
          </a:p>
        </p:txBody>
      </p:sp>
      <p:pic>
        <p:nvPicPr>
          <p:cNvPr id="19460" name="Picture 3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6088" y="4147021"/>
            <a:ext cx="49371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0"/>
          <p:cNvPicPr>
            <a:picLocks noChangeAspect="1"/>
          </p:cNvPicPr>
          <p:nvPr/>
        </p:nvPicPr>
        <p:blipFill>
          <a:blip r:embed="rId3">
            <a:duotone>
              <a:schemeClr val="accent1">
                <a:shade val="45000"/>
                <a:satMod val="135000"/>
              </a:schemeClr>
              <a:prstClr val="white"/>
            </a:duotone>
            <a:lum bright="-12000"/>
          </a:blip>
          <a:stretch>
            <a:fillRect/>
          </a:stretch>
        </p:blipFill>
        <p:spPr>
          <a:xfrm>
            <a:off x="5999000" y="2659534"/>
            <a:ext cx="1453320" cy="816134"/>
          </a:xfrm>
          <a:prstGeom prst="rect">
            <a:avLst/>
          </a:prstGeom>
          <a:noFill/>
          <a:ln>
            <a:noFill/>
          </a:ln>
        </p:spPr>
      </p:pic>
      <p:sp>
        <p:nvSpPr>
          <p:cNvPr id="19462" name="TextBox 41"/>
          <p:cNvSpPr txBox="1">
            <a:spLocks noChangeArrowheads="1"/>
          </p:cNvSpPr>
          <p:nvPr/>
        </p:nvSpPr>
        <p:spPr bwMode="auto">
          <a:xfrm>
            <a:off x="6223950" y="2648421"/>
            <a:ext cx="968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43" name="Picture 42"/>
          <p:cNvPicPr>
            <a:picLocks noChangeAspect="1"/>
          </p:cNvPicPr>
          <p:nvPr/>
        </p:nvPicPr>
        <p:blipFill>
          <a:blip r:embed="rId3">
            <a:duotone>
              <a:schemeClr val="accent1">
                <a:shade val="45000"/>
                <a:satMod val="135000"/>
              </a:schemeClr>
              <a:prstClr val="white"/>
            </a:duotone>
            <a:lum bright="-12000"/>
          </a:blip>
          <a:stretch>
            <a:fillRect/>
          </a:stretch>
        </p:blipFill>
        <p:spPr>
          <a:xfrm>
            <a:off x="3397170" y="4040480"/>
            <a:ext cx="1453320" cy="816134"/>
          </a:xfrm>
          <a:prstGeom prst="rect">
            <a:avLst/>
          </a:prstGeom>
          <a:noFill/>
          <a:ln>
            <a:noFill/>
          </a:ln>
        </p:spPr>
      </p:pic>
      <p:sp>
        <p:nvSpPr>
          <p:cNvPr id="19464" name="TextBox 43"/>
          <p:cNvSpPr txBox="1">
            <a:spLocks noChangeArrowheads="1"/>
          </p:cNvSpPr>
          <p:nvPr/>
        </p:nvSpPr>
        <p:spPr bwMode="auto">
          <a:xfrm>
            <a:off x="3382325" y="4018433"/>
            <a:ext cx="14827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Administration</a:t>
            </a:r>
            <a:br>
              <a:rPr lang="nl-BE" altLang="fr-FR" sz="1600"/>
            </a:br>
            <a:r>
              <a:rPr lang="nl-BE" altLang="fr-FR" sz="1600"/>
              <a:t>(PAP)</a:t>
            </a:r>
            <a:endParaRPr lang="nl-BE" altLang="fr-FR"/>
          </a:p>
        </p:txBody>
      </p:sp>
      <p:pic>
        <p:nvPicPr>
          <p:cNvPr id="19465" name="Picture 4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55350" y="5139208"/>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6" name="Straight Arrow Connector 45"/>
          <p:cNvCxnSpPr>
            <a:stCxn id="19460" idx="3"/>
            <a:endCxn id="43" idx="1"/>
          </p:cNvCxnSpPr>
          <p:nvPr/>
        </p:nvCxnSpPr>
        <p:spPr>
          <a:xfrm flipV="1">
            <a:off x="2229800" y="4448646"/>
            <a:ext cx="1166813" cy="0"/>
          </a:xfrm>
          <a:prstGeom prst="straightConnector1">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endCxn id="19464" idx="0"/>
          </p:cNvCxnSpPr>
          <p:nvPr/>
        </p:nvCxnSpPr>
        <p:spPr>
          <a:xfrm rot="10800000" flipV="1">
            <a:off x="4123688" y="3246908"/>
            <a:ext cx="1874837" cy="771525"/>
          </a:xfrm>
          <a:prstGeom prst="bentConnector2">
            <a:avLst/>
          </a:prstGeom>
          <a:ln w="19050">
            <a:solidFill>
              <a:srgbClr val="9CB0B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123688" y="4804246"/>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sp>
        <p:nvSpPr>
          <p:cNvPr id="19469" name="TextBox 49"/>
          <p:cNvSpPr txBox="1">
            <a:spLocks noChangeArrowheads="1"/>
          </p:cNvSpPr>
          <p:nvPr/>
        </p:nvSpPr>
        <p:spPr bwMode="auto">
          <a:xfrm>
            <a:off x="3436300" y="5832946"/>
            <a:ext cx="13112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repository</a:t>
            </a:r>
          </a:p>
        </p:txBody>
      </p:sp>
      <p:sp>
        <p:nvSpPr>
          <p:cNvPr id="19470" name="TextBox 50"/>
          <p:cNvSpPr txBox="1">
            <a:spLocks noChangeArrowheads="1"/>
          </p:cNvSpPr>
          <p:nvPr/>
        </p:nvSpPr>
        <p:spPr bwMode="auto">
          <a:xfrm>
            <a:off x="2117088" y="4053358"/>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Policy management</a:t>
            </a:r>
          </a:p>
        </p:txBody>
      </p:sp>
      <p:sp>
        <p:nvSpPr>
          <p:cNvPr id="19471" name="TextBox 52"/>
          <p:cNvSpPr txBox="1">
            <a:spLocks noChangeArrowheads="1"/>
          </p:cNvSpPr>
          <p:nvPr/>
        </p:nvSpPr>
        <p:spPr bwMode="auto">
          <a:xfrm>
            <a:off x="3890325" y="2792883"/>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smtClean="0"/>
              <a:t>Policy</a:t>
            </a:r>
            <a:endParaRPr lang="nl-BE" altLang="fr-FR" sz="1100" dirty="0"/>
          </a:p>
          <a:p>
            <a:pPr algn="ctr" eaLnBrk="1" hangingPunct="1"/>
            <a:r>
              <a:rPr lang="nl-BE" altLang="fr-FR" sz="1100" dirty="0" smtClean="0"/>
              <a:t>retrieval</a:t>
            </a:r>
            <a:endParaRPr lang="nl-BE" altLang="fr-FR" sz="1100" dirty="0"/>
          </a:p>
        </p:txBody>
      </p:sp>
      <p:sp>
        <p:nvSpPr>
          <p:cNvPr id="19472" name="TextBox 53"/>
          <p:cNvSpPr txBox="1">
            <a:spLocks noChangeArrowheads="1"/>
          </p:cNvSpPr>
          <p:nvPr/>
        </p:nvSpPr>
        <p:spPr bwMode="auto">
          <a:xfrm>
            <a:off x="1334450" y="4734396"/>
            <a:ext cx="13096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Manager</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633265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nl-BE" smtClean="0">
                <a:sym typeface="Arial" panose="020B0604020202020204" pitchFamily="34" charset="0"/>
              </a:rPr>
              <a:t>4 d. Policy Information Point (PIP)</a:t>
            </a:r>
            <a:endParaRPr lang="en-GB" dirty="0"/>
          </a:p>
        </p:txBody>
      </p:sp>
      <p:sp>
        <p:nvSpPr>
          <p:cNvPr id="20483" name="Rectangle 3"/>
          <p:cNvSpPr>
            <a:spLocks noGrp="1" noChangeArrowheads="1"/>
          </p:cNvSpPr>
          <p:nvPr>
            <p:ph sz="half" idx="1"/>
          </p:nvPr>
        </p:nvSpPr>
        <p:spPr/>
        <p:txBody>
          <a:bodyPr/>
          <a:lstStyle/>
          <a:p>
            <a:endParaRPr lang="en-GB" altLang="nl-BE" noProof="0" dirty="0" smtClean="0">
              <a:sym typeface="Arial" panose="020B0604020202020204" pitchFamily="34" charset="0"/>
            </a:endParaRPr>
          </a:p>
          <a:p>
            <a:r>
              <a:rPr lang="en-GB" altLang="nl-BE" noProof="0" dirty="0" smtClean="0">
                <a:sym typeface="Arial" panose="020B0604020202020204" pitchFamily="34" charset="0"/>
              </a:rPr>
              <a:t>puts information at the disposal of the PDP in order to evaluate authorization policies (authentic sources with characteristics, relationships, mandates, etc.)</a:t>
            </a:r>
          </a:p>
        </p:txBody>
      </p:sp>
      <p:sp>
        <p:nvSpPr>
          <p:cNvPr id="2" name="Tijdelijke aanduiding voor datum 1"/>
          <p:cNvSpPr>
            <a:spLocks noGrp="1"/>
          </p:cNvSpPr>
          <p:nvPr>
            <p:ph type="dt" sz="half" idx="10"/>
          </p:nvPr>
        </p:nvSpPr>
        <p:spPr>
          <a:xfrm>
            <a:off x="457200" y="6521403"/>
            <a:ext cx="2133600" cy="365125"/>
          </a:xfrm>
        </p:spPr>
        <p:txBody>
          <a:bodyPr/>
          <a:lstStyle/>
          <a:p>
            <a:r>
              <a:rPr lang="nl-BE" dirty="0" smtClean="0"/>
              <a:t>16/11/2017</a:t>
            </a:r>
            <a:endParaRPr lang="fr-BE" dirty="0"/>
          </a:p>
        </p:txBody>
      </p:sp>
      <p:sp>
        <p:nvSpPr>
          <p:cNvPr id="3" name="Tijdelijke aanduiding voor dianummer 2"/>
          <p:cNvSpPr>
            <a:spLocks noGrp="1"/>
          </p:cNvSpPr>
          <p:nvPr>
            <p:ph type="sldNum" sz="quarter" idx="12"/>
          </p:nvPr>
        </p:nvSpPr>
        <p:spPr>
          <a:xfrm>
            <a:off x="3518520" y="6526488"/>
            <a:ext cx="2133600" cy="365125"/>
          </a:xfrm>
        </p:spPr>
        <p:txBody>
          <a:bodyPr/>
          <a:lstStyle/>
          <a:p>
            <a:pPr lvl="0"/>
            <a:fld id="{30A9230E-FFBB-4CCB-ABD7-198084EDE768}" type="slidenum">
              <a:rPr lang="fr-BE" noProof="0" smtClean="0"/>
              <a:pPr lvl="0"/>
              <a:t>21</a:t>
            </a:fld>
            <a:endParaRPr lang="fr-BE" noProof="0" dirty="0"/>
          </a:p>
        </p:txBody>
      </p:sp>
      <p:cxnSp>
        <p:nvCxnSpPr>
          <p:cNvPr id="57" name="Straight Connector 56"/>
          <p:cNvCxnSpPr/>
          <p:nvPr/>
        </p:nvCxnSpPr>
        <p:spPr>
          <a:xfrm flipH="1">
            <a:off x="7827963" y="4073525"/>
            <a:ext cx="0" cy="439738"/>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5819775" y="4065588"/>
            <a:ext cx="0" cy="358775"/>
          </a:xfrm>
          <a:prstGeom prst="line">
            <a:avLst/>
          </a:prstGeom>
          <a:ln w="19050">
            <a:solidFill>
              <a:srgbClr val="9CB0B1"/>
            </a:solidFill>
            <a:tailEnd type="none"/>
          </a:ln>
        </p:spPr>
        <p:style>
          <a:lnRef idx="1">
            <a:schemeClr val="accent1"/>
          </a:lnRef>
          <a:fillRef idx="0">
            <a:schemeClr val="accent1"/>
          </a:fillRef>
          <a:effectRef idx="0">
            <a:schemeClr val="accent1"/>
          </a:effectRef>
          <a:fontRef idx="minor">
            <a:schemeClr val="tx1"/>
          </a:fontRef>
        </p:style>
      </p:cxnSp>
      <p:pic>
        <p:nvPicPr>
          <p:cNvPr id="59" name="Picture 58"/>
          <p:cNvPicPr>
            <a:picLocks noChangeAspect="1"/>
          </p:cNvPicPr>
          <p:nvPr/>
        </p:nvPicPr>
        <p:blipFill>
          <a:blip r:embed="rId2">
            <a:duotone>
              <a:schemeClr val="accent1">
                <a:shade val="45000"/>
                <a:satMod val="135000"/>
              </a:schemeClr>
              <a:prstClr val="white"/>
            </a:duotone>
            <a:lum bright="-12000"/>
          </a:blip>
          <a:stretch>
            <a:fillRect/>
          </a:stretch>
        </p:blipFill>
        <p:spPr>
          <a:xfrm>
            <a:off x="4574057" y="1887061"/>
            <a:ext cx="1453320" cy="816134"/>
          </a:xfrm>
          <a:prstGeom prst="rect">
            <a:avLst/>
          </a:prstGeom>
          <a:noFill/>
          <a:ln>
            <a:noFill/>
          </a:ln>
        </p:spPr>
      </p:pic>
      <p:sp>
        <p:nvSpPr>
          <p:cNvPr id="20487" name="TextBox 59"/>
          <p:cNvSpPr txBox="1">
            <a:spLocks noChangeArrowheads="1"/>
          </p:cNvSpPr>
          <p:nvPr/>
        </p:nvSpPr>
        <p:spPr bwMode="auto">
          <a:xfrm>
            <a:off x="4799013" y="1876425"/>
            <a:ext cx="968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Decision</a:t>
            </a:r>
            <a:br>
              <a:rPr lang="nl-BE" altLang="fr-FR" sz="1600"/>
            </a:br>
            <a:r>
              <a:rPr lang="nl-BE" altLang="fr-FR" sz="1600"/>
              <a:t>(PDP)</a:t>
            </a:r>
            <a:endParaRPr lang="nl-BE" altLang="fr-FR"/>
          </a:p>
        </p:txBody>
      </p:sp>
      <p:pic>
        <p:nvPicPr>
          <p:cNvPr id="61" name="Picture 60"/>
          <p:cNvPicPr>
            <a:picLocks noChangeAspect="1"/>
          </p:cNvPicPr>
          <p:nvPr/>
        </p:nvPicPr>
        <p:blipFill>
          <a:blip r:embed="rId2">
            <a:duotone>
              <a:schemeClr val="accent1">
                <a:shade val="45000"/>
                <a:satMod val="135000"/>
              </a:schemeClr>
              <a:prstClr val="white"/>
            </a:duotone>
            <a:lum bright="-12000"/>
          </a:blip>
          <a:stretch>
            <a:fillRect/>
          </a:stretch>
        </p:blipFill>
        <p:spPr>
          <a:xfrm>
            <a:off x="7092941" y="3265636"/>
            <a:ext cx="1472251" cy="826765"/>
          </a:xfrm>
          <a:prstGeom prst="rect">
            <a:avLst/>
          </a:prstGeom>
          <a:noFill/>
          <a:ln>
            <a:noFill/>
          </a:ln>
        </p:spPr>
      </p:pic>
      <p:sp>
        <p:nvSpPr>
          <p:cNvPr id="20489" name="TextBox 61"/>
          <p:cNvSpPr txBox="1">
            <a:spLocks noChangeArrowheads="1"/>
          </p:cNvSpPr>
          <p:nvPr/>
        </p:nvSpPr>
        <p:spPr bwMode="auto">
          <a:xfrm>
            <a:off x="7213600" y="3257550"/>
            <a:ext cx="12271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pic>
        <p:nvPicPr>
          <p:cNvPr id="63" name="Picture 62"/>
          <p:cNvPicPr>
            <a:picLocks noChangeAspect="1"/>
          </p:cNvPicPr>
          <p:nvPr/>
        </p:nvPicPr>
        <p:blipFill>
          <a:blip r:embed="rId2">
            <a:lum bright="-12000"/>
            <a:duotone>
              <a:schemeClr val="accent1">
                <a:shade val="45000"/>
                <a:satMod val="135000"/>
              </a:schemeClr>
              <a:prstClr val="white"/>
            </a:duotone>
          </a:blip>
          <a:stretch>
            <a:fillRect/>
          </a:stretch>
        </p:blipFill>
        <p:spPr>
          <a:xfrm>
            <a:off x="5093809" y="3268007"/>
            <a:ext cx="1453320" cy="816134"/>
          </a:xfrm>
          <a:prstGeom prst="rect">
            <a:avLst/>
          </a:prstGeom>
          <a:noFill/>
          <a:ln>
            <a:noFill/>
          </a:ln>
        </p:spPr>
      </p:pic>
      <p:sp>
        <p:nvSpPr>
          <p:cNvPr id="20491" name="TextBox 63"/>
          <p:cNvSpPr txBox="1">
            <a:spLocks noChangeArrowheads="1"/>
          </p:cNvSpPr>
          <p:nvPr/>
        </p:nvSpPr>
        <p:spPr bwMode="auto">
          <a:xfrm>
            <a:off x="5214938" y="3260725"/>
            <a:ext cx="12112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600"/>
              <a:t>Policy</a:t>
            </a:r>
            <a:br>
              <a:rPr lang="nl-BE" altLang="fr-FR" sz="1600"/>
            </a:br>
            <a:r>
              <a:rPr lang="nl-BE" altLang="fr-FR" sz="1600"/>
              <a:t>Information</a:t>
            </a:r>
            <a:br>
              <a:rPr lang="nl-BE" altLang="fr-FR" sz="1600"/>
            </a:br>
            <a:r>
              <a:rPr lang="nl-BE" altLang="fr-FR" sz="1600"/>
              <a:t>(PIP)</a:t>
            </a:r>
            <a:endParaRPr lang="nl-BE" altLang="fr-FR"/>
          </a:p>
        </p:txBody>
      </p:sp>
      <p:cxnSp>
        <p:nvCxnSpPr>
          <p:cNvPr id="65" name="Elbow Connector 64"/>
          <p:cNvCxnSpPr>
            <a:endCxn id="20489" idx="0"/>
          </p:cNvCxnSpPr>
          <p:nvPr/>
        </p:nvCxnSpPr>
        <p:spPr>
          <a:xfrm>
            <a:off x="6027738" y="2489200"/>
            <a:ext cx="1800225" cy="768350"/>
          </a:xfrm>
          <a:prstGeom prst="bentConnector2">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5738813" y="2686050"/>
            <a:ext cx="0" cy="596900"/>
          </a:xfrm>
          <a:prstGeom prst="straightConnector1">
            <a:avLst/>
          </a:prstGeom>
          <a:ln w="19050">
            <a:solidFill>
              <a:srgbClr val="9CB0B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494" name="TextBox 66"/>
          <p:cNvSpPr txBox="1">
            <a:spLocks noChangeArrowheads="1"/>
          </p:cNvSpPr>
          <p:nvPr/>
        </p:nvSpPr>
        <p:spPr bwMode="auto">
          <a:xfrm>
            <a:off x="5154613" y="5059363"/>
            <a:ext cx="13096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20495" name="TextBox 67"/>
          <p:cNvSpPr txBox="1">
            <a:spLocks noChangeArrowheads="1"/>
          </p:cNvSpPr>
          <p:nvPr/>
        </p:nvSpPr>
        <p:spPr bwMode="auto">
          <a:xfrm>
            <a:off x="7213600" y="5059363"/>
            <a:ext cx="1311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a:t>Authentic source</a:t>
            </a:r>
          </a:p>
        </p:txBody>
      </p:sp>
      <p:sp>
        <p:nvSpPr>
          <p:cNvPr id="20496" name="TextBox 68"/>
          <p:cNvSpPr txBox="1">
            <a:spLocks noChangeArrowheads="1"/>
          </p:cNvSpPr>
          <p:nvPr/>
        </p:nvSpPr>
        <p:spPr bwMode="auto">
          <a:xfrm>
            <a:off x="6759575" y="2012950"/>
            <a:ext cx="1311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smtClean="0"/>
              <a:t>request</a:t>
            </a:r>
            <a:r>
              <a:rPr lang="nl-BE" altLang="fr-FR" sz="1100" dirty="0" smtClean="0"/>
              <a:t>/reply</a:t>
            </a:r>
            <a:endParaRPr lang="nl-BE" altLang="fr-FR" sz="1100" dirty="0"/>
          </a:p>
        </p:txBody>
      </p:sp>
      <p:sp>
        <p:nvSpPr>
          <p:cNvPr id="20497" name="TextBox 69"/>
          <p:cNvSpPr txBox="1">
            <a:spLocks noChangeArrowheads="1"/>
          </p:cNvSpPr>
          <p:nvPr/>
        </p:nvSpPr>
        <p:spPr bwMode="auto">
          <a:xfrm>
            <a:off x="4572000" y="2779713"/>
            <a:ext cx="13112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BE" altLang="fr-FR" sz="1100" dirty="0"/>
              <a:t>Information </a:t>
            </a:r>
            <a:br>
              <a:rPr lang="nl-BE" altLang="fr-FR" sz="1100" dirty="0"/>
            </a:br>
            <a:r>
              <a:rPr lang="nl-BE" altLang="fr-FR" sz="1100" dirty="0" err="1"/>
              <a:t>r</a:t>
            </a:r>
            <a:r>
              <a:rPr lang="nl-BE" altLang="fr-FR" sz="1100" dirty="0" err="1" smtClean="0"/>
              <a:t>equest</a:t>
            </a:r>
            <a:r>
              <a:rPr lang="nl-BE" altLang="fr-FR" sz="1100" dirty="0" smtClean="0"/>
              <a:t>/reply</a:t>
            </a:r>
            <a:endParaRPr lang="nl-BE" altLang="fr-FR" sz="1100" dirty="0"/>
          </a:p>
        </p:txBody>
      </p:sp>
      <p:pic>
        <p:nvPicPr>
          <p:cNvPr id="20498" name="Picture 7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1688" y="4365625"/>
            <a:ext cx="13525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9" name="Picture 7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32388" y="4365625"/>
            <a:ext cx="13541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202864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197225" y="1881188"/>
            <a:ext cx="2836863" cy="4268787"/>
          </a:xfrm>
          <a:prstGeom prst="rect">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07" name="Rectangle 3"/>
          <p:cNvSpPr>
            <a:spLocks noChangeArrowheads="1"/>
          </p:cNvSpPr>
          <p:nvPr/>
        </p:nvSpPr>
        <p:spPr bwMode="auto">
          <a:xfrm>
            <a:off x="5164138" y="2495550"/>
            <a:ext cx="838200" cy="35226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08" name="Rectangle 4"/>
          <p:cNvSpPr>
            <a:spLocks noChangeArrowheads="1"/>
          </p:cNvSpPr>
          <p:nvPr/>
        </p:nvSpPr>
        <p:spPr bwMode="auto">
          <a:xfrm>
            <a:off x="5099050" y="2430463"/>
            <a:ext cx="838200" cy="352266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09" name="Rectangle 5"/>
          <p:cNvSpPr>
            <a:spLocks noChangeArrowheads="1"/>
          </p:cNvSpPr>
          <p:nvPr/>
        </p:nvSpPr>
        <p:spPr bwMode="auto">
          <a:xfrm>
            <a:off x="5176838" y="2470150"/>
            <a:ext cx="658812"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APPLICATIONS</a:t>
            </a:r>
          </a:p>
        </p:txBody>
      </p:sp>
      <p:sp>
        <p:nvSpPr>
          <p:cNvPr id="21510" name="Rectangle 6"/>
          <p:cNvSpPr>
            <a:spLocks noChangeArrowheads="1"/>
          </p:cNvSpPr>
          <p:nvPr/>
        </p:nvSpPr>
        <p:spPr bwMode="auto">
          <a:xfrm>
            <a:off x="3325813" y="2489200"/>
            <a:ext cx="1603375" cy="9398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1" name="Rectangle 7"/>
          <p:cNvSpPr>
            <a:spLocks noChangeArrowheads="1"/>
          </p:cNvSpPr>
          <p:nvPr/>
        </p:nvSpPr>
        <p:spPr bwMode="auto">
          <a:xfrm>
            <a:off x="3262313" y="2424113"/>
            <a:ext cx="1603375" cy="9413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2" name="Rectangle 8"/>
          <p:cNvSpPr>
            <a:spLocks noChangeArrowheads="1"/>
          </p:cNvSpPr>
          <p:nvPr/>
        </p:nvSpPr>
        <p:spPr bwMode="auto">
          <a:xfrm>
            <a:off x="4067175" y="2644775"/>
            <a:ext cx="709613"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3" name="Rectangle 9"/>
          <p:cNvSpPr>
            <a:spLocks noChangeArrowheads="1"/>
          </p:cNvSpPr>
          <p:nvPr/>
        </p:nvSpPr>
        <p:spPr bwMode="auto">
          <a:xfrm>
            <a:off x="4003675" y="2581275"/>
            <a:ext cx="708025"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4" name="Rectangle 10"/>
          <p:cNvSpPr>
            <a:spLocks noChangeArrowheads="1"/>
          </p:cNvSpPr>
          <p:nvPr/>
        </p:nvSpPr>
        <p:spPr bwMode="auto">
          <a:xfrm>
            <a:off x="4059238" y="2624138"/>
            <a:ext cx="57785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Authorisation</a:t>
            </a:r>
          </a:p>
        </p:txBody>
      </p:sp>
      <p:sp>
        <p:nvSpPr>
          <p:cNvPr id="21515" name="Rectangle 11"/>
          <p:cNvSpPr>
            <a:spLocks noChangeArrowheads="1"/>
          </p:cNvSpPr>
          <p:nvPr/>
        </p:nvSpPr>
        <p:spPr bwMode="auto">
          <a:xfrm>
            <a:off x="3422650" y="2644775"/>
            <a:ext cx="439738"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6" name="Rectangle 12"/>
          <p:cNvSpPr>
            <a:spLocks noChangeArrowheads="1"/>
          </p:cNvSpPr>
          <p:nvPr/>
        </p:nvSpPr>
        <p:spPr bwMode="auto">
          <a:xfrm>
            <a:off x="3357563" y="2581275"/>
            <a:ext cx="439737"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17" name="Rectangle 13"/>
          <p:cNvSpPr>
            <a:spLocks noChangeArrowheads="1"/>
          </p:cNvSpPr>
          <p:nvPr/>
        </p:nvSpPr>
        <p:spPr bwMode="auto">
          <a:xfrm>
            <a:off x="3403600" y="2624138"/>
            <a:ext cx="3048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Authen</a:t>
            </a:r>
          </a:p>
        </p:txBody>
      </p:sp>
      <p:sp>
        <p:nvSpPr>
          <p:cNvPr id="21518" name="Rectangle 14"/>
          <p:cNvSpPr>
            <a:spLocks noChangeArrowheads="1"/>
          </p:cNvSpPr>
          <p:nvPr/>
        </p:nvSpPr>
        <p:spPr bwMode="auto">
          <a:xfrm>
            <a:off x="3717925" y="2624138"/>
            <a:ext cx="301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t>
            </a:r>
          </a:p>
        </p:txBody>
      </p:sp>
      <p:sp>
        <p:nvSpPr>
          <p:cNvPr id="21519" name="Rectangle 15"/>
          <p:cNvSpPr>
            <a:spLocks noChangeArrowheads="1"/>
          </p:cNvSpPr>
          <p:nvPr/>
        </p:nvSpPr>
        <p:spPr bwMode="auto">
          <a:xfrm>
            <a:off x="3419475" y="2735263"/>
            <a:ext cx="3175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tication</a:t>
            </a:r>
          </a:p>
        </p:txBody>
      </p:sp>
      <p:sp>
        <p:nvSpPr>
          <p:cNvPr id="21520" name="Line 16"/>
          <p:cNvSpPr>
            <a:spLocks noChangeShapeType="1"/>
          </p:cNvSpPr>
          <p:nvPr/>
        </p:nvSpPr>
        <p:spPr bwMode="auto">
          <a:xfrm>
            <a:off x="3797300" y="2894013"/>
            <a:ext cx="90488"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521" name="Freeform 17"/>
          <p:cNvSpPr>
            <a:spLocks/>
          </p:cNvSpPr>
          <p:nvPr/>
        </p:nvSpPr>
        <p:spPr bwMode="auto">
          <a:xfrm>
            <a:off x="3876675"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22" name="Rectangle 18"/>
          <p:cNvSpPr>
            <a:spLocks noChangeArrowheads="1"/>
          </p:cNvSpPr>
          <p:nvPr/>
        </p:nvSpPr>
        <p:spPr bwMode="auto">
          <a:xfrm>
            <a:off x="4160838" y="2801938"/>
            <a:ext cx="439737"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23" name="Rectangle 19"/>
          <p:cNvSpPr>
            <a:spLocks noChangeArrowheads="1"/>
          </p:cNvSpPr>
          <p:nvPr/>
        </p:nvSpPr>
        <p:spPr bwMode="auto">
          <a:xfrm>
            <a:off x="4097338" y="2736850"/>
            <a:ext cx="438150"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24" name="Rectangle 20"/>
          <p:cNvSpPr>
            <a:spLocks noChangeArrowheads="1"/>
          </p:cNvSpPr>
          <p:nvPr/>
        </p:nvSpPr>
        <p:spPr bwMode="auto">
          <a:xfrm>
            <a:off x="4221163" y="2752725"/>
            <a:ext cx="176212"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PEP</a:t>
            </a:r>
          </a:p>
        </p:txBody>
      </p:sp>
      <p:sp>
        <p:nvSpPr>
          <p:cNvPr id="21525" name="Rectangle 21"/>
          <p:cNvSpPr>
            <a:spLocks noChangeArrowheads="1"/>
          </p:cNvSpPr>
          <p:nvPr/>
        </p:nvSpPr>
        <p:spPr bwMode="auto">
          <a:xfrm>
            <a:off x="4248150" y="2871788"/>
            <a:ext cx="147638"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1526" name="Rectangle 22"/>
          <p:cNvSpPr>
            <a:spLocks noChangeArrowheads="1"/>
          </p:cNvSpPr>
          <p:nvPr/>
        </p:nvSpPr>
        <p:spPr bwMode="auto">
          <a:xfrm>
            <a:off x="4195763" y="2947988"/>
            <a:ext cx="2127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Mapper</a:t>
            </a:r>
          </a:p>
        </p:txBody>
      </p:sp>
      <p:sp>
        <p:nvSpPr>
          <p:cNvPr id="21527" name="Line 23"/>
          <p:cNvSpPr>
            <a:spLocks noChangeShapeType="1"/>
          </p:cNvSpPr>
          <p:nvPr/>
        </p:nvSpPr>
        <p:spPr bwMode="auto">
          <a:xfrm>
            <a:off x="4711700" y="2894013"/>
            <a:ext cx="295275"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528" name="Freeform 24"/>
          <p:cNvSpPr>
            <a:spLocks/>
          </p:cNvSpPr>
          <p:nvPr/>
        </p:nvSpPr>
        <p:spPr bwMode="auto">
          <a:xfrm>
            <a:off x="4995863"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29" name="Freeform 25"/>
          <p:cNvSpPr>
            <a:spLocks/>
          </p:cNvSpPr>
          <p:nvPr/>
        </p:nvSpPr>
        <p:spPr bwMode="auto">
          <a:xfrm>
            <a:off x="3441700" y="2203450"/>
            <a:ext cx="136525" cy="260350"/>
          </a:xfrm>
          <a:custGeom>
            <a:avLst/>
            <a:gdLst>
              <a:gd name="T0" fmla="*/ 0 w 86"/>
              <a:gd name="T1" fmla="*/ 0 h 164"/>
              <a:gd name="T2" fmla="*/ 0 w 86"/>
              <a:gd name="T3" fmla="*/ 2147483646 h 164"/>
              <a:gd name="T4" fmla="*/ 2147483646 w 86"/>
              <a:gd name="T5" fmla="*/ 2147483646 h 164"/>
              <a:gd name="T6" fmla="*/ 2147483646 w 86"/>
              <a:gd name="T7" fmla="*/ 2147483646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 h="164">
                <a:moveTo>
                  <a:pt x="0" y="0"/>
                </a:moveTo>
                <a:lnTo>
                  <a:pt x="0" y="77"/>
                </a:lnTo>
                <a:lnTo>
                  <a:pt x="86" y="77"/>
                </a:lnTo>
                <a:lnTo>
                  <a:pt x="86" y="164"/>
                </a:ln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30" name="Freeform 26"/>
          <p:cNvSpPr>
            <a:spLocks/>
          </p:cNvSpPr>
          <p:nvPr/>
        </p:nvSpPr>
        <p:spPr bwMode="auto">
          <a:xfrm>
            <a:off x="3535363" y="2452688"/>
            <a:ext cx="85725" cy="128587"/>
          </a:xfrm>
          <a:custGeom>
            <a:avLst/>
            <a:gdLst>
              <a:gd name="T0" fmla="*/ 2147483646 w 54"/>
              <a:gd name="T1" fmla="*/ 0 h 81"/>
              <a:gd name="T2" fmla="*/ 2147483646 w 54"/>
              <a:gd name="T3" fmla="*/ 2147483646 h 81"/>
              <a:gd name="T4" fmla="*/ 0 w 54"/>
              <a:gd name="T5" fmla="*/ 0 h 81"/>
              <a:gd name="T6" fmla="*/ 2147483646 w 54"/>
              <a:gd name="T7" fmla="*/ 0 h 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81">
                <a:moveTo>
                  <a:pt x="54" y="0"/>
                </a:moveTo>
                <a:lnTo>
                  <a:pt x="27" y="81"/>
                </a:lnTo>
                <a:lnTo>
                  <a:pt x="0" y="0"/>
                </a:lnTo>
                <a:lnTo>
                  <a:pt x="5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31" name="Freeform 27"/>
          <p:cNvSpPr>
            <a:spLocks/>
          </p:cNvSpPr>
          <p:nvPr/>
        </p:nvSpPr>
        <p:spPr bwMode="auto">
          <a:xfrm>
            <a:off x="3300413" y="2132013"/>
            <a:ext cx="381000" cy="47625"/>
          </a:xfrm>
          <a:custGeom>
            <a:avLst/>
            <a:gdLst>
              <a:gd name="T0" fmla="*/ 0 w 240"/>
              <a:gd name="T1" fmla="*/ 2147483646 h 30"/>
              <a:gd name="T2" fmla="*/ 2147483646 w 240"/>
              <a:gd name="T3" fmla="*/ 0 h 30"/>
              <a:gd name="T4" fmla="*/ 2147483646 w 240"/>
              <a:gd name="T5" fmla="*/ 0 h 30"/>
              <a:gd name="T6" fmla="*/ 2147483646 w 240"/>
              <a:gd name="T7" fmla="*/ 2147483646 h 30"/>
              <a:gd name="T8" fmla="*/ 0 w 240"/>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 h="30">
                <a:moveTo>
                  <a:pt x="0" y="30"/>
                </a:moveTo>
                <a:lnTo>
                  <a:pt x="60" y="0"/>
                </a:lnTo>
                <a:lnTo>
                  <a:pt x="240" y="0"/>
                </a:lnTo>
                <a:lnTo>
                  <a:pt x="180" y="30"/>
                </a:lnTo>
                <a:lnTo>
                  <a:pt x="0" y="30"/>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32" name="Freeform 28"/>
          <p:cNvSpPr>
            <a:spLocks/>
          </p:cNvSpPr>
          <p:nvPr/>
        </p:nvSpPr>
        <p:spPr bwMode="auto">
          <a:xfrm>
            <a:off x="3300413" y="2132013"/>
            <a:ext cx="381000" cy="47625"/>
          </a:xfrm>
          <a:custGeom>
            <a:avLst/>
            <a:gdLst>
              <a:gd name="T0" fmla="*/ 0 w 240"/>
              <a:gd name="T1" fmla="*/ 2147483646 h 30"/>
              <a:gd name="T2" fmla="*/ 2147483646 w 240"/>
              <a:gd name="T3" fmla="*/ 0 h 30"/>
              <a:gd name="T4" fmla="*/ 2147483646 w 240"/>
              <a:gd name="T5" fmla="*/ 0 h 30"/>
              <a:gd name="T6" fmla="*/ 2147483646 w 240"/>
              <a:gd name="T7" fmla="*/ 2147483646 h 30"/>
              <a:gd name="T8" fmla="*/ 0 w 240"/>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 h="30">
                <a:moveTo>
                  <a:pt x="0" y="30"/>
                </a:moveTo>
                <a:lnTo>
                  <a:pt x="60" y="0"/>
                </a:lnTo>
                <a:lnTo>
                  <a:pt x="240" y="0"/>
                </a:lnTo>
                <a:lnTo>
                  <a:pt x="180" y="30"/>
                </a:lnTo>
                <a:lnTo>
                  <a:pt x="0" y="3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33" name="Freeform 29"/>
          <p:cNvSpPr>
            <a:spLocks/>
          </p:cNvSpPr>
          <p:nvPr/>
        </p:nvSpPr>
        <p:spPr bwMode="auto">
          <a:xfrm>
            <a:off x="3586163"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34" name="Freeform 30"/>
          <p:cNvSpPr>
            <a:spLocks/>
          </p:cNvSpPr>
          <p:nvPr/>
        </p:nvSpPr>
        <p:spPr bwMode="auto">
          <a:xfrm>
            <a:off x="3586163"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35" name="Freeform 31"/>
          <p:cNvSpPr>
            <a:spLocks/>
          </p:cNvSpPr>
          <p:nvPr/>
        </p:nvSpPr>
        <p:spPr bwMode="auto">
          <a:xfrm>
            <a:off x="3400425" y="1965325"/>
            <a:ext cx="355600" cy="155575"/>
          </a:xfrm>
          <a:custGeom>
            <a:avLst/>
            <a:gdLst>
              <a:gd name="T0" fmla="*/ 0 w 224"/>
              <a:gd name="T1" fmla="*/ 2147483646 h 98"/>
              <a:gd name="T2" fmla="*/ 2147483646 w 224"/>
              <a:gd name="T3" fmla="*/ 0 h 98"/>
              <a:gd name="T4" fmla="*/ 2147483646 w 224"/>
              <a:gd name="T5" fmla="*/ 0 h 98"/>
              <a:gd name="T6" fmla="*/ 2147483646 w 224"/>
              <a:gd name="T7" fmla="*/ 2147483646 h 98"/>
              <a:gd name="T8" fmla="*/ 0 w 224"/>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4" h="98">
                <a:moveTo>
                  <a:pt x="0" y="98"/>
                </a:moveTo>
                <a:lnTo>
                  <a:pt x="48" y="0"/>
                </a:lnTo>
                <a:lnTo>
                  <a:pt x="224" y="0"/>
                </a:lnTo>
                <a:lnTo>
                  <a:pt x="176" y="98"/>
                </a:lnTo>
                <a:lnTo>
                  <a:pt x="0" y="98"/>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36" name="Freeform 32"/>
          <p:cNvSpPr>
            <a:spLocks/>
          </p:cNvSpPr>
          <p:nvPr/>
        </p:nvSpPr>
        <p:spPr bwMode="auto">
          <a:xfrm>
            <a:off x="3400425" y="1965325"/>
            <a:ext cx="355600" cy="155575"/>
          </a:xfrm>
          <a:custGeom>
            <a:avLst/>
            <a:gdLst>
              <a:gd name="T0" fmla="*/ 0 w 224"/>
              <a:gd name="T1" fmla="*/ 2147483646 h 98"/>
              <a:gd name="T2" fmla="*/ 2147483646 w 224"/>
              <a:gd name="T3" fmla="*/ 0 h 98"/>
              <a:gd name="T4" fmla="*/ 2147483646 w 224"/>
              <a:gd name="T5" fmla="*/ 0 h 98"/>
              <a:gd name="T6" fmla="*/ 2147483646 w 224"/>
              <a:gd name="T7" fmla="*/ 2147483646 h 98"/>
              <a:gd name="T8" fmla="*/ 0 w 224"/>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4" h="98">
                <a:moveTo>
                  <a:pt x="0" y="98"/>
                </a:moveTo>
                <a:lnTo>
                  <a:pt x="48" y="0"/>
                </a:lnTo>
                <a:lnTo>
                  <a:pt x="224" y="0"/>
                </a:lnTo>
                <a:lnTo>
                  <a:pt x="176" y="98"/>
                </a:lnTo>
                <a:lnTo>
                  <a:pt x="0" y="9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37" name="Rectangle 33"/>
          <p:cNvSpPr>
            <a:spLocks noChangeArrowheads="1"/>
          </p:cNvSpPr>
          <p:nvPr/>
        </p:nvSpPr>
        <p:spPr bwMode="auto">
          <a:xfrm>
            <a:off x="3435350" y="2122488"/>
            <a:ext cx="44450"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38" name="Rectangle 34"/>
          <p:cNvSpPr>
            <a:spLocks noChangeArrowheads="1"/>
          </p:cNvSpPr>
          <p:nvPr/>
        </p:nvSpPr>
        <p:spPr bwMode="auto">
          <a:xfrm>
            <a:off x="3435350" y="2122488"/>
            <a:ext cx="44450"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39" name="Rectangle 35"/>
          <p:cNvSpPr>
            <a:spLocks noChangeArrowheads="1"/>
          </p:cNvSpPr>
          <p:nvPr/>
        </p:nvSpPr>
        <p:spPr bwMode="auto">
          <a:xfrm>
            <a:off x="3597275" y="2122488"/>
            <a:ext cx="44450"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40" name="Rectangle 36"/>
          <p:cNvSpPr>
            <a:spLocks noChangeArrowheads="1"/>
          </p:cNvSpPr>
          <p:nvPr/>
        </p:nvSpPr>
        <p:spPr bwMode="auto">
          <a:xfrm>
            <a:off x="3597275" y="2122488"/>
            <a:ext cx="44450"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41" name="Freeform 37"/>
          <p:cNvSpPr>
            <a:spLocks/>
          </p:cNvSpPr>
          <p:nvPr/>
        </p:nvSpPr>
        <p:spPr bwMode="auto">
          <a:xfrm>
            <a:off x="3359150"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7" y="0"/>
                </a:moveTo>
                <a:lnTo>
                  <a:pt x="176" y="0"/>
                </a:lnTo>
                <a:lnTo>
                  <a:pt x="150" y="13"/>
                </a:lnTo>
                <a:lnTo>
                  <a:pt x="0" y="13"/>
                </a:lnTo>
                <a:lnTo>
                  <a:pt x="27"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42" name="Freeform 38"/>
          <p:cNvSpPr>
            <a:spLocks/>
          </p:cNvSpPr>
          <p:nvPr/>
        </p:nvSpPr>
        <p:spPr bwMode="auto">
          <a:xfrm>
            <a:off x="3359150"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7" y="0"/>
                </a:moveTo>
                <a:lnTo>
                  <a:pt x="176" y="0"/>
                </a:lnTo>
                <a:lnTo>
                  <a:pt x="150" y="13"/>
                </a:lnTo>
                <a:lnTo>
                  <a:pt x="0" y="13"/>
                </a:lnTo>
                <a:lnTo>
                  <a:pt x="2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43" name="Rectangle 39"/>
          <p:cNvSpPr>
            <a:spLocks noChangeArrowheads="1"/>
          </p:cNvSpPr>
          <p:nvPr/>
        </p:nvSpPr>
        <p:spPr bwMode="auto">
          <a:xfrm>
            <a:off x="3300413" y="2179638"/>
            <a:ext cx="285750" cy="2381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44" name="Rectangle 40"/>
          <p:cNvSpPr>
            <a:spLocks noChangeArrowheads="1"/>
          </p:cNvSpPr>
          <p:nvPr/>
        </p:nvSpPr>
        <p:spPr bwMode="auto">
          <a:xfrm>
            <a:off x="3300413" y="2179638"/>
            <a:ext cx="285750" cy="23812"/>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pic>
        <p:nvPicPr>
          <p:cNvPr id="21545"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152650"/>
            <a:ext cx="682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46"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152650"/>
            <a:ext cx="682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47" name="Freeform 43"/>
          <p:cNvSpPr>
            <a:spLocks/>
          </p:cNvSpPr>
          <p:nvPr/>
        </p:nvSpPr>
        <p:spPr bwMode="auto">
          <a:xfrm>
            <a:off x="3440113" y="2168525"/>
            <a:ext cx="47625" cy="4763"/>
          </a:xfrm>
          <a:custGeom>
            <a:avLst/>
            <a:gdLst>
              <a:gd name="T0" fmla="*/ 0 w 30"/>
              <a:gd name="T1" fmla="*/ 2147483646 h 3"/>
              <a:gd name="T2" fmla="*/ 2147483646 w 30"/>
              <a:gd name="T3" fmla="*/ 0 h 3"/>
              <a:gd name="T4" fmla="*/ 2147483646 w 30"/>
              <a:gd name="T5" fmla="*/ 0 h 3"/>
              <a:gd name="T6" fmla="*/ 2147483646 w 30"/>
              <a:gd name="T7" fmla="*/ 2147483646 h 3"/>
              <a:gd name="T8" fmla="*/ 0 w 30"/>
              <a:gd name="T9" fmla="*/ 2147483646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
                <a:moveTo>
                  <a:pt x="0" y="3"/>
                </a:moveTo>
                <a:lnTo>
                  <a:pt x="8" y="0"/>
                </a:lnTo>
                <a:lnTo>
                  <a:pt x="30" y="0"/>
                </a:lnTo>
                <a:lnTo>
                  <a:pt x="22" y="3"/>
                </a:lnTo>
                <a:lnTo>
                  <a:pt x="0" y="3"/>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pic>
        <p:nvPicPr>
          <p:cNvPr id="21548"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24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49" name="Picture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24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0" name="Picture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178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1" name="Picture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178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2" name="Picture 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432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3"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3275"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54" name="Rectangle 50"/>
          <p:cNvSpPr>
            <a:spLocks noChangeArrowheads="1"/>
          </p:cNvSpPr>
          <p:nvPr/>
        </p:nvSpPr>
        <p:spPr bwMode="auto">
          <a:xfrm>
            <a:off x="3335338" y="2193925"/>
            <a:ext cx="6350"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55" name="Rectangle 51"/>
          <p:cNvSpPr>
            <a:spLocks noChangeArrowheads="1"/>
          </p:cNvSpPr>
          <p:nvPr/>
        </p:nvSpPr>
        <p:spPr bwMode="auto">
          <a:xfrm>
            <a:off x="3359150" y="2193925"/>
            <a:ext cx="6350"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56" name="Rectangle 52"/>
          <p:cNvSpPr>
            <a:spLocks noChangeArrowheads="1"/>
          </p:cNvSpPr>
          <p:nvPr/>
        </p:nvSpPr>
        <p:spPr bwMode="auto">
          <a:xfrm>
            <a:off x="3311525" y="2193925"/>
            <a:ext cx="6350" cy="31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57" name="Freeform 53"/>
          <p:cNvSpPr>
            <a:spLocks/>
          </p:cNvSpPr>
          <p:nvPr/>
        </p:nvSpPr>
        <p:spPr bwMode="auto">
          <a:xfrm>
            <a:off x="3651250" y="2144713"/>
            <a:ext cx="17463" cy="14287"/>
          </a:xfrm>
          <a:custGeom>
            <a:avLst/>
            <a:gdLst>
              <a:gd name="T0" fmla="*/ 0 w 11"/>
              <a:gd name="T1" fmla="*/ 2147483646 h 9"/>
              <a:gd name="T2" fmla="*/ 2147483646 w 11"/>
              <a:gd name="T3" fmla="*/ 0 h 9"/>
              <a:gd name="T4" fmla="*/ 2147483646 w 11"/>
              <a:gd name="T5" fmla="*/ 2147483646 h 9"/>
              <a:gd name="T6" fmla="*/ 0 w 11"/>
              <a:gd name="T7" fmla="*/ 2147483646 h 9"/>
              <a:gd name="T8" fmla="*/ 0 w 11"/>
              <a:gd name="T9" fmla="*/ 2147483646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9">
                <a:moveTo>
                  <a:pt x="0" y="5"/>
                </a:moveTo>
                <a:lnTo>
                  <a:pt x="11" y="0"/>
                </a:lnTo>
                <a:lnTo>
                  <a:pt x="11" y="3"/>
                </a:lnTo>
                <a:lnTo>
                  <a:pt x="0" y="9"/>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pic>
        <p:nvPicPr>
          <p:cNvPr id="21558" name="Picture 5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1538" y="1965325"/>
            <a:ext cx="323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59" name="Picture 5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1538" y="1965325"/>
            <a:ext cx="323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60" name="Freeform 56"/>
          <p:cNvSpPr>
            <a:spLocks/>
          </p:cNvSpPr>
          <p:nvPr/>
        </p:nvSpPr>
        <p:spPr bwMode="auto">
          <a:xfrm>
            <a:off x="3421063" y="1978025"/>
            <a:ext cx="303212" cy="130175"/>
          </a:xfrm>
          <a:custGeom>
            <a:avLst/>
            <a:gdLst>
              <a:gd name="T0" fmla="*/ 0 w 191"/>
              <a:gd name="T1" fmla="*/ 2147483646 h 82"/>
              <a:gd name="T2" fmla="*/ 2147483646 w 191"/>
              <a:gd name="T3" fmla="*/ 0 h 82"/>
              <a:gd name="T4" fmla="*/ 2147483646 w 191"/>
              <a:gd name="T5" fmla="*/ 0 h 82"/>
              <a:gd name="T6" fmla="*/ 2147483646 w 191"/>
              <a:gd name="T7" fmla="*/ 2147483646 h 82"/>
              <a:gd name="T8" fmla="*/ 0 w 191"/>
              <a:gd name="T9" fmla="*/ 2147483646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82">
                <a:moveTo>
                  <a:pt x="0" y="82"/>
                </a:moveTo>
                <a:lnTo>
                  <a:pt x="41" y="0"/>
                </a:lnTo>
                <a:lnTo>
                  <a:pt x="191" y="0"/>
                </a:lnTo>
                <a:lnTo>
                  <a:pt x="149" y="82"/>
                </a:lnTo>
                <a:lnTo>
                  <a:pt x="0" y="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61" name="Rectangle 57"/>
          <p:cNvSpPr>
            <a:spLocks noChangeArrowheads="1"/>
          </p:cNvSpPr>
          <p:nvPr/>
        </p:nvSpPr>
        <p:spPr bwMode="auto">
          <a:xfrm>
            <a:off x="3709988" y="1965325"/>
            <a:ext cx="7937" cy="33338"/>
          </a:xfrm>
          <a:prstGeom prst="rect">
            <a:avLst/>
          </a:prstGeom>
          <a:solidFill>
            <a:srgbClr val="FF2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62" name="Rectangle 58"/>
          <p:cNvSpPr>
            <a:spLocks noChangeArrowheads="1"/>
          </p:cNvSpPr>
          <p:nvPr/>
        </p:nvSpPr>
        <p:spPr bwMode="auto">
          <a:xfrm>
            <a:off x="3717925" y="1965325"/>
            <a:ext cx="9525" cy="33338"/>
          </a:xfrm>
          <a:prstGeom prst="rect">
            <a:avLst/>
          </a:prstGeom>
          <a:solidFill>
            <a:srgbClr val="FFE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63" name="Rectangle 59"/>
          <p:cNvSpPr>
            <a:spLocks noChangeArrowheads="1"/>
          </p:cNvSpPr>
          <p:nvPr/>
        </p:nvSpPr>
        <p:spPr bwMode="auto">
          <a:xfrm>
            <a:off x="3727450" y="1965325"/>
            <a:ext cx="7938" cy="33338"/>
          </a:xfrm>
          <a:prstGeom prst="rect">
            <a:avLst/>
          </a:prstGeom>
          <a:solidFill>
            <a:srgbClr val="FFA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64" name="Rectangle 60"/>
          <p:cNvSpPr>
            <a:spLocks noChangeArrowheads="1"/>
          </p:cNvSpPr>
          <p:nvPr/>
        </p:nvSpPr>
        <p:spPr bwMode="auto">
          <a:xfrm>
            <a:off x="3735388" y="1965325"/>
            <a:ext cx="9525" cy="33338"/>
          </a:xfrm>
          <a:prstGeom prst="rect">
            <a:avLst/>
          </a:prstGeom>
          <a:solidFill>
            <a:srgbClr val="FF6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65" name="Rectangle 61"/>
          <p:cNvSpPr>
            <a:spLocks noChangeArrowheads="1"/>
          </p:cNvSpPr>
          <p:nvPr/>
        </p:nvSpPr>
        <p:spPr bwMode="auto">
          <a:xfrm>
            <a:off x="3744913" y="1965325"/>
            <a:ext cx="7937" cy="33338"/>
          </a:xfrm>
          <a:prstGeom prst="rect">
            <a:avLst/>
          </a:prstGeom>
          <a:solidFill>
            <a:srgbClr val="FF2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66" name="Freeform 62"/>
          <p:cNvSpPr>
            <a:spLocks/>
          </p:cNvSpPr>
          <p:nvPr/>
        </p:nvSpPr>
        <p:spPr bwMode="auto">
          <a:xfrm>
            <a:off x="3298825" y="1965325"/>
            <a:ext cx="457200" cy="238125"/>
          </a:xfrm>
          <a:custGeom>
            <a:avLst/>
            <a:gdLst>
              <a:gd name="T0" fmla="*/ 0 w 288"/>
              <a:gd name="T1" fmla="*/ 2147483646 h 150"/>
              <a:gd name="T2" fmla="*/ 0 w 288"/>
              <a:gd name="T3" fmla="*/ 2147483646 h 150"/>
              <a:gd name="T4" fmla="*/ 2147483646 w 288"/>
              <a:gd name="T5" fmla="*/ 2147483646 h 150"/>
              <a:gd name="T6" fmla="*/ 2147483646 w 288"/>
              <a:gd name="T7" fmla="*/ 2147483646 h 150"/>
              <a:gd name="T8" fmla="*/ 2147483646 w 288"/>
              <a:gd name="T9" fmla="*/ 2147483646 h 150"/>
              <a:gd name="T10" fmla="*/ 2147483646 w 288"/>
              <a:gd name="T11" fmla="*/ 2147483646 h 150"/>
              <a:gd name="T12" fmla="*/ 2147483646 w 288"/>
              <a:gd name="T13" fmla="*/ 0 h 150"/>
              <a:gd name="T14" fmla="*/ 2147483646 w 288"/>
              <a:gd name="T15" fmla="*/ 0 h 150"/>
              <a:gd name="T16" fmla="*/ 2147483646 w 288"/>
              <a:gd name="T17" fmla="*/ 2147483646 h 150"/>
              <a:gd name="T18" fmla="*/ 2147483646 w 288"/>
              <a:gd name="T19" fmla="*/ 2147483646 h 150"/>
              <a:gd name="T20" fmla="*/ 2147483646 w 288"/>
              <a:gd name="T21" fmla="*/ 2147483646 h 150"/>
              <a:gd name="T22" fmla="*/ 2147483646 w 288"/>
              <a:gd name="T23" fmla="*/ 2147483646 h 150"/>
              <a:gd name="T24" fmla="*/ 2147483646 w 288"/>
              <a:gd name="T25" fmla="*/ 2147483646 h 150"/>
              <a:gd name="T26" fmla="*/ 2147483646 w 288"/>
              <a:gd name="T27" fmla="*/ 2147483646 h 150"/>
              <a:gd name="T28" fmla="*/ 0 w 288"/>
              <a:gd name="T29" fmla="*/ 2147483646 h 1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50">
                <a:moveTo>
                  <a:pt x="0" y="150"/>
                </a:moveTo>
                <a:lnTo>
                  <a:pt x="0" y="135"/>
                </a:lnTo>
                <a:lnTo>
                  <a:pt x="60" y="105"/>
                </a:lnTo>
                <a:lnTo>
                  <a:pt x="86" y="105"/>
                </a:lnTo>
                <a:lnTo>
                  <a:pt x="86" y="98"/>
                </a:lnTo>
                <a:lnTo>
                  <a:pt x="64" y="98"/>
                </a:lnTo>
                <a:lnTo>
                  <a:pt x="112" y="0"/>
                </a:lnTo>
                <a:lnTo>
                  <a:pt x="288" y="0"/>
                </a:lnTo>
                <a:lnTo>
                  <a:pt x="240" y="98"/>
                </a:lnTo>
                <a:lnTo>
                  <a:pt x="217" y="98"/>
                </a:lnTo>
                <a:lnTo>
                  <a:pt x="217" y="105"/>
                </a:lnTo>
                <a:lnTo>
                  <a:pt x="240" y="105"/>
                </a:lnTo>
                <a:lnTo>
                  <a:pt x="240" y="120"/>
                </a:lnTo>
                <a:lnTo>
                  <a:pt x="180" y="150"/>
                </a:lnTo>
                <a:lnTo>
                  <a:pt x="0" y="15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567" name="Freeform 63"/>
          <p:cNvSpPr>
            <a:spLocks/>
          </p:cNvSpPr>
          <p:nvPr/>
        </p:nvSpPr>
        <p:spPr bwMode="auto">
          <a:xfrm>
            <a:off x="3298825" y="2166938"/>
            <a:ext cx="111125" cy="74612"/>
          </a:xfrm>
          <a:custGeom>
            <a:avLst/>
            <a:gdLst>
              <a:gd name="T0" fmla="*/ 2147483646 w 70"/>
              <a:gd name="T1" fmla="*/ 2147483646 h 47"/>
              <a:gd name="T2" fmla="*/ 0 w 70"/>
              <a:gd name="T3" fmla="*/ 2147483646 h 47"/>
              <a:gd name="T4" fmla="*/ 2147483646 w 70"/>
              <a:gd name="T5" fmla="*/ 0 h 47"/>
              <a:gd name="T6" fmla="*/ 2147483646 w 70"/>
              <a:gd name="T7" fmla="*/ 2147483646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 h="47">
                <a:moveTo>
                  <a:pt x="70" y="47"/>
                </a:moveTo>
                <a:lnTo>
                  <a:pt x="0" y="23"/>
                </a:lnTo>
                <a:lnTo>
                  <a:pt x="70" y="0"/>
                </a:lnTo>
                <a:lnTo>
                  <a:pt x="70"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568" name="Rectangle 64"/>
          <p:cNvSpPr>
            <a:spLocks noChangeArrowheads="1"/>
          </p:cNvSpPr>
          <p:nvPr/>
        </p:nvSpPr>
        <p:spPr bwMode="auto">
          <a:xfrm>
            <a:off x="3163888" y="2220913"/>
            <a:ext cx="5492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            USER</a:t>
            </a:r>
          </a:p>
        </p:txBody>
      </p:sp>
      <p:sp>
        <p:nvSpPr>
          <p:cNvPr id="21569" name="Rectangle 65"/>
          <p:cNvSpPr>
            <a:spLocks noChangeArrowheads="1"/>
          </p:cNvSpPr>
          <p:nvPr/>
        </p:nvSpPr>
        <p:spPr bwMode="auto">
          <a:xfrm>
            <a:off x="5291138" y="4010025"/>
            <a:ext cx="614362" cy="439738"/>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0" name="Rectangle 66"/>
          <p:cNvSpPr>
            <a:spLocks noChangeArrowheads="1"/>
          </p:cNvSpPr>
          <p:nvPr/>
        </p:nvSpPr>
        <p:spPr bwMode="auto">
          <a:xfrm>
            <a:off x="5226050" y="3944938"/>
            <a:ext cx="615950" cy="43973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1" name="Rectangle 67"/>
          <p:cNvSpPr>
            <a:spLocks noChangeArrowheads="1"/>
          </p:cNvSpPr>
          <p:nvPr/>
        </p:nvSpPr>
        <p:spPr bwMode="auto">
          <a:xfrm>
            <a:off x="5441950" y="4052888"/>
            <a:ext cx="17621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PAP</a:t>
            </a:r>
          </a:p>
        </p:txBody>
      </p:sp>
      <p:sp>
        <p:nvSpPr>
          <p:cNvPr id="21572" name="Rectangle 68"/>
          <p:cNvSpPr>
            <a:spLocks noChangeArrowheads="1"/>
          </p:cNvSpPr>
          <p:nvPr/>
        </p:nvSpPr>
        <p:spPr bwMode="auto">
          <a:xfrm>
            <a:off x="5338763" y="4164013"/>
            <a:ext cx="376237"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‘’Kephas’’</a:t>
            </a:r>
          </a:p>
        </p:txBody>
      </p:sp>
      <p:sp>
        <p:nvSpPr>
          <p:cNvPr id="21573" name="Rectangle 69"/>
          <p:cNvSpPr>
            <a:spLocks noChangeArrowheads="1"/>
          </p:cNvSpPr>
          <p:nvPr/>
        </p:nvSpPr>
        <p:spPr bwMode="auto">
          <a:xfrm>
            <a:off x="4605338" y="3530600"/>
            <a:ext cx="9525" cy="342900"/>
          </a:xfrm>
          <a:prstGeom prst="rect">
            <a:avLst/>
          </a:prstGeom>
          <a:solidFill>
            <a:srgbClr val="04BA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4" name="Rectangle 70"/>
          <p:cNvSpPr>
            <a:spLocks noChangeArrowheads="1"/>
          </p:cNvSpPr>
          <p:nvPr/>
        </p:nvSpPr>
        <p:spPr bwMode="auto">
          <a:xfrm>
            <a:off x="4614863" y="3530600"/>
            <a:ext cx="7937" cy="342900"/>
          </a:xfrm>
          <a:prstGeom prst="rect">
            <a:avLst/>
          </a:prstGeom>
          <a:solidFill>
            <a:srgbClr val="A8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5" name="Rectangle 71"/>
          <p:cNvSpPr>
            <a:spLocks noChangeArrowheads="1"/>
          </p:cNvSpPr>
          <p:nvPr/>
        </p:nvSpPr>
        <p:spPr bwMode="auto">
          <a:xfrm>
            <a:off x="4622800" y="3530600"/>
            <a:ext cx="7938" cy="342900"/>
          </a:xfrm>
          <a:prstGeom prst="rect">
            <a:avLst/>
          </a:prstGeom>
          <a:solidFill>
            <a:srgbClr val="A4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6" name="Rectangle 72"/>
          <p:cNvSpPr>
            <a:spLocks noChangeArrowheads="1"/>
          </p:cNvSpPr>
          <p:nvPr/>
        </p:nvSpPr>
        <p:spPr bwMode="auto">
          <a:xfrm>
            <a:off x="4630738" y="3530600"/>
            <a:ext cx="9525" cy="342900"/>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7" name="Rectangle 73"/>
          <p:cNvSpPr>
            <a:spLocks noChangeArrowheads="1"/>
          </p:cNvSpPr>
          <p:nvPr/>
        </p:nvSpPr>
        <p:spPr bwMode="auto">
          <a:xfrm>
            <a:off x="4640263" y="3530600"/>
            <a:ext cx="7937" cy="342900"/>
          </a:xfrm>
          <a:prstGeom prst="rect">
            <a:avLst/>
          </a:prstGeom>
          <a:solidFill>
            <a:srgbClr val="9CF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8" name="Rectangle 74"/>
          <p:cNvSpPr>
            <a:spLocks noChangeArrowheads="1"/>
          </p:cNvSpPr>
          <p:nvPr/>
        </p:nvSpPr>
        <p:spPr bwMode="auto">
          <a:xfrm>
            <a:off x="4648200" y="3530600"/>
            <a:ext cx="7938" cy="342900"/>
          </a:xfrm>
          <a:prstGeom prst="rect">
            <a:avLst/>
          </a:prstGeom>
          <a:solidFill>
            <a:srgbClr val="97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79" name="Rectangle 75"/>
          <p:cNvSpPr>
            <a:spLocks noChangeArrowheads="1"/>
          </p:cNvSpPr>
          <p:nvPr/>
        </p:nvSpPr>
        <p:spPr bwMode="auto">
          <a:xfrm>
            <a:off x="4656138" y="3530600"/>
            <a:ext cx="9525" cy="342900"/>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0" name="Rectangle 76"/>
          <p:cNvSpPr>
            <a:spLocks noChangeArrowheads="1"/>
          </p:cNvSpPr>
          <p:nvPr/>
        </p:nvSpPr>
        <p:spPr bwMode="auto">
          <a:xfrm>
            <a:off x="4665663" y="3530600"/>
            <a:ext cx="7937" cy="342900"/>
          </a:xfrm>
          <a:prstGeom prst="rect">
            <a:avLst/>
          </a:prstGeom>
          <a:solidFill>
            <a:srgbClr val="8FF4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1" name="Rectangle 77"/>
          <p:cNvSpPr>
            <a:spLocks noChangeArrowheads="1"/>
          </p:cNvSpPr>
          <p:nvPr/>
        </p:nvSpPr>
        <p:spPr bwMode="auto">
          <a:xfrm>
            <a:off x="4673600" y="3530600"/>
            <a:ext cx="9525" cy="342900"/>
          </a:xfrm>
          <a:prstGeom prst="rect">
            <a:avLst/>
          </a:prstGeom>
          <a:solidFill>
            <a:srgbClr val="8B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2" name="Rectangle 78"/>
          <p:cNvSpPr>
            <a:spLocks noChangeArrowheads="1"/>
          </p:cNvSpPr>
          <p:nvPr/>
        </p:nvSpPr>
        <p:spPr bwMode="auto">
          <a:xfrm>
            <a:off x="4683125" y="3530600"/>
            <a:ext cx="7938" cy="342900"/>
          </a:xfrm>
          <a:prstGeom prst="rect">
            <a:avLst/>
          </a:prstGeom>
          <a:solidFill>
            <a:srgbClr val="87F1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3" name="Rectangle 79"/>
          <p:cNvSpPr>
            <a:spLocks noChangeArrowheads="1"/>
          </p:cNvSpPr>
          <p:nvPr/>
        </p:nvSpPr>
        <p:spPr bwMode="auto">
          <a:xfrm>
            <a:off x="4691063" y="3530600"/>
            <a:ext cx="7937" cy="342900"/>
          </a:xfrm>
          <a:prstGeom prst="rect">
            <a:avLst/>
          </a:prstGeom>
          <a:solidFill>
            <a:srgbClr val="83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4" name="Rectangle 80"/>
          <p:cNvSpPr>
            <a:spLocks noChangeArrowheads="1"/>
          </p:cNvSpPr>
          <p:nvPr/>
        </p:nvSpPr>
        <p:spPr bwMode="auto">
          <a:xfrm>
            <a:off x="4699000" y="3530600"/>
            <a:ext cx="9525" cy="342900"/>
          </a:xfrm>
          <a:prstGeom prst="rect">
            <a:avLst/>
          </a:prstGeom>
          <a:solidFill>
            <a:srgbClr val="7F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5" name="Rectangle 81"/>
          <p:cNvSpPr>
            <a:spLocks noChangeArrowheads="1"/>
          </p:cNvSpPr>
          <p:nvPr/>
        </p:nvSpPr>
        <p:spPr bwMode="auto">
          <a:xfrm>
            <a:off x="4708525" y="3530600"/>
            <a:ext cx="7938" cy="342900"/>
          </a:xfrm>
          <a:prstGeom prst="rect">
            <a:avLst/>
          </a:prstGeom>
          <a:solidFill>
            <a:srgbClr val="7BEC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6" name="Rectangle 82"/>
          <p:cNvSpPr>
            <a:spLocks noChangeArrowheads="1"/>
          </p:cNvSpPr>
          <p:nvPr/>
        </p:nvSpPr>
        <p:spPr bwMode="auto">
          <a:xfrm>
            <a:off x="4716463" y="3530600"/>
            <a:ext cx="7937" cy="342900"/>
          </a:xfrm>
          <a:prstGeom prst="rect">
            <a:avLst/>
          </a:prstGeom>
          <a:solidFill>
            <a:srgbClr val="77EA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7" name="Rectangle 83"/>
          <p:cNvSpPr>
            <a:spLocks noChangeArrowheads="1"/>
          </p:cNvSpPr>
          <p:nvPr/>
        </p:nvSpPr>
        <p:spPr bwMode="auto">
          <a:xfrm>
            <a:off x="4724400" y="3530600"/>
            <a:ext cx="9525" cy="342900"/>
          </a:xfrm>
          <a:prstGeom prst="rect">
            <a:avLst/>
          </a:prstGeom>
          <a:solidFill>
            <a:srgbClr val="73E9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8" name="Rectangle 84"/>
          <p:cNvSpPr>
            <a:spLocks noChangeArrowheads="1"/>
          </p:cNvSpPr>
          <p:nvPr/>
        </p:nvSpPr>
        <p:spPr bwMode="auto">
          <a:xfrm>
            <a:off x="4733925" y="3530600"/>
            <a:ext cx="7938" cy="342900"/>
          </a:xfrm>
          <a:prstGeom prst="rect">
            <a:avLst/>
          </a:prstGeom>
          <a:solidFill>
            <a:srgbClr val="6E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89" name="Rectangle 85"/>
          <p:cNvSpPr>
            <a:spLocks noChangeArrowheads="1"/>
          </p:cNvSpPr>
          <p:nvPr/>
        </p:nvSpPr>
        <p:spPr bwMode="auto">
          <a:xfrm>
            <a:off x="4741863" y="3530600"/>
            <a:ext cx="9525" cy="342900"/>
          </a:xfrm>
          <a:prstGeom prst="rect">
            <a:avLst/>
          </a:prstGeom>
          <a:solidFill>
            <a:srgbClr val="6AE5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0" name="Rectangle 86"/>
          <p:cNvSpPr>
            <a:spLocks noChangeArrowheads="1"/>
          </p:cNvSpPr>
          <p:nvPr/>
        </p:nvSpPr>
        <p:spPr bwMode="auto">
          <a:xfrm>
            <a:off x="4751388" y="3530600"/>
            <a:ext cx="7937" cy="342900"/>
          </a:xfrm>
          <a:prstGeom prst="rect">
            <a:avLst/>
          </a:prstGeom>
          <a:solidFill>
            <a:srgbClr val="66E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1" name="Rectangle 87"/>
          <p:cNvSpPr>
            <a:spLocks noChangeArrowheads="1"/>
          </p:cNvSpPr>
          <p:nvPr/>
        </p:nvSpPr>
        <p:spPr bwMode="auto">
          <a:xfrm>
            <a:off x="4759325" y="3530600"/>
            <a:ext cx="7938" cy="342900"/>
          </a:xfrm>
          <a:prstGeom prst="rect">
            <a:avLst/>
          </a:prstGeom>
          <a:solidFill>
            <a:srgbClr val="62E2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2" name="Rectangle 88"/>
          <p:cNvSpPr>
            <a:spLocks noChangeArrowheads="1"/>
          </p:cNvSpPr>
          <p:nvPr/>
        </p:nvSpPr>
        <p:spPr bwMode="auto">
          <a:xfrm>
            <a:off x="4767263" y="3530600"/>
            <a:ext cx="9525" cy="342900"/>
          </a:xfrm>
          <a:prstGeom prst="rect">
            <a:avLst/>
          </a:prstGeom>
          <a:solidFill>
            <a:srgbClr val="5E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3" name="Rectangle 89"/>
          <p:cNvSpPr>
            <a:spLocks noChangeArrowheads="1"/>
          </p:cNvSpPr>
          <p:nvPr/>
        </p:nvSpPr>
        <p:spPr bwMode="auto">
          <a:xfrm>
            <a:off x="4776788" y="3530600"/>
            <a:ext cx="7937" cy="342900"/>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4" name="Rectangle 90"/>
          <p:cNvSpPr>
            <a:spLocks noChangeArrowheads="1"/>
          </p:cNvSpPr>
          <p:nvPr/>
        </p:nvSpPr>
        <p:spPr bwMode="auto">
          <a:xfrm>
            <a:off x="4784725" y="3530600"/>
            <a:ext cx="7938" cy="342900"/>
          </a:xfrm>
          <a:prstGeom prst="rect">
            <a:avLst/>
          </a:prstGeom>
          <a:solidFill>
            <a:srgbClr val="56DD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5" name="Rectangle 91"/>
          <p:cNvSpPr>
            <a:spLocks noChangeArrowheads="1"/>
          </p:cNvSpPr>
          <p:nvPr/>
        </p:nvSpPr>
        <p:spPr bwMode="auto">
          <a:xfrm>
            <a:off x="4792663" y="3530600"/>
            <a:ext cx="9525" cy="342900"/>
          </a:xfrm>
          <a:prstGeom prst="rect">
            <a:avLst/>
          </a:prstGeom>
          <a:solidFill>
            <a:srgbClr val="52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6" name="Rectangle 92"/>
          <p:cNvSpPr>
            <a:spLocks noChangeArrowheads="1"/>
          </p:cNvSpPr>
          <p:nvPr/>
        </p:nvSpPr>
        <p:spPr bwMode="auto">
          <a:xfrm>
            <a:off x="4802188" y="3530600"/>
            <a:ext cx="7937" cy="342900"/>
          </a:xfrm>
          <a:prstGeom prst="rect">
            <a:avLst/>
          </a:prstGeom>
          <a:solidFill>
            <a:srgbClr val="4ED9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7" name="Rectangle 93"/>
          <p:cNvSpPr>
            <a:spLocks noChangeArrowheads="1"/>
          </p:cNvSpPr>
          <p:nvPr/>
        </p:nvSpPr>
        <p:spPr bwMode="auto">
          <a:xfrm>
            <a:off x="4810125" y="3530600"/>
            <a:ext cx="9525" cy="342900"/>
          </a:xfrm>
          <a:prstGeom prst="rect">
            <a:avLst/>
          </a:prstGeom>
          <a:solidFill>
            <a:srgbClr val="4A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8" name="Rectangle 94"/>
          <p:cNvSpPr>
            <a:spLocks noChangeArrowheads="1"/>
          </p:cNvSpPr>
          <p:nvPr/>
        </p:nvSpPr>
        <p:spPr bwMode="auto">
          <a:xfrm>
            <a:off x="4819650" y="3530600"/>
            <a:ext cx="7938" cy="342900"/>
          </a:xfrm>
          <a:prstGeom prst="rect">
            <a:avLst/>
          </a:prstGeom>
          <a:solidFill>
            <a:srgbClr val="45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599" name="Rectangle 95"/>
          <p:cNvSpPr>
            <a:spLocks noChangeArrowheads="1"/>
          </p:cNvSpPr>
          <p:nvPr/>
        </p:nvSpPr>
        <p:spPr bwMode="auto">
          <a:xfrm>
            <a:off x="4827588" y="3530600"/>
            <a:ext cx="7937" cy="342900"/>
          </a:xfrm>
          <a:prstGeom prst="rect">
            <a:avLst/>
          </a:prstGeom>
          <a:solidFill>
            <a:srgbClr val="41D4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0" name="Rectangle 96"/>
          <p:cNvSpPr>
            <a:spLocks noChangeArrowheads="1"/>
          </p:cNvSpPr>
          <p:nvPr/>
        </p:nvSpPr>
        <p:spPr bwMode="auto">
          <a:xfrm>
            <a:off x="4835525" y="3530600"/>
            <a:ext cx="9525" cy="342900"/>
          </a:xfrm>
          <a:prstGeom prst="rect">
            <a:avLst/>
          </a:prstGeom>
          <a:solidFill>
            <a:srgbClr val="3DD2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1" name="Rectangle 97"/>
          <p:cNvSpPr>
            <a:spLocks noChangeArrowheads="1"/>
          </p:cNvSpPr>
          <p:nvPr/>
        </p:nvSpPr>
        <p:spPr bwMode="auto">
          <a:xfrm>
            <a:off x="4845050" y="3530600"/>
            <a:ext cx="7938" cy="342900"/>
          </a:xfrm>
          <a:prstGeom prst="rect">
            <a:avLst/>
          </a:prstGeom>
          <a:solidFill>
            <a:srgbClr val="39D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2" name="Rectangle 98"/>
          <p:cNvSpPr>
            <a:spLocks noChangeArrowheads="1"/>
          </p:cNvSpPr>
          <p:nvPr/>
        </p:nvSpPr>
        <p:spPr bwMode="auto">
          <a:xfrm>
            <a:off x="4852988" y="3530600"/>
            <a:ext cx="7937" cy="342900"/>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3" name="Rectangle 99"/>
          <p:cNvSpPr>
            <a:spLocks noChangeArrowheads="1"/>
          </p:cNvSpPr>
          <p:nvPr/>
        </p:nvSpPr>
        <p:spPr bwMode="auto">
          <a:xfrm>
            <a:off x="4860925" y="3530600"/>
            <a:ext cx="9525" cy="342900"/>
          </a:xfrm>
          <a:prstGeom prst="rect">
            <a:avLst/>
          </a:prstGeom>
          <a:solidFill>
            <a:srgbClr val="31C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4" name="Rectangle 100"/>
          <p:cNvSpPr>
            <a:spLocks noChangeArrowheads="1"/>
          </p:cNvSpPr>
          <p:nvPr/>
        </p:nvSpPr>
        <p:spPr bwMode="auto">
          <a:xfrm>
            <a:off x="4870450" y="3530600"/>
            <a:ext cx="7938" cy="342900"/>
          </a:xfrm>
          <a:prstGeom prst="rect">
            <a:avLst/>
          </a:prstGeom>
          <a:solidFill>
            <a:srgbClr val="2D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5" name="Rectangle 101"/>
          <p:cNvSpPr>
            <a:spLocks noChangeArrowheads="1"/>
          </p:cNvSpPr>
          <p:nvPr/>
        </p:nvSpPr>
        <p:spPr bwMode="auto">
          <a:xfrm>
            <a:off x="4878388" y="3530600"/>
            <a:ext cx="9525" cy="342900"/>
          </a:xfrm>
          <a:prstGeom prst="rect">
            <a:avLst/>
          </a:prstGeom>
          <a:solidFill>
            <a:srgbClr val="28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6" name="Rectangle 102"/>
          <p:cNvSpPr>
            <a:spLocks noChangeArrowheads="1"/>
          </p:cNvSpPr>
          <p:nvPr/>
        </p:nvSpPr>
        <p:spPr bwMode="auto">
          <a:xfrm>
            <a:off x="4887913" y="3530600"/>
            <a:ext cx="7937" cy="342900"/>
          </a:xfrm>
          <a:prstGeom prst="rect">
            <a:avLst/>
          </a:prstGeom>
          <a:solidFill>
            <a:srgbClr val="25C8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7" name="Rectangle 103"/>
          <p:cNvSpPr>
            <a:spLocks noChangeArrowheads="1"/>
          </p:cNvSpPr>
          <p:nvPr/>
        </p:nvSpPr>
        <p:spPr bwMode="auto">
          <a:xfrm>
            <a:off x="4895850" y="3530600"/>
            <a:ext cx="7938" cy="342900"/>
          </a:xfrm>
          <a:prstGeom prst="rect">
            <a:avLst/>
          </a:prstGeom>
          <a:solidFill>
            <a:srgbClr val="21C6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8" name="Rectangle 104"/>
          <p:cNvSpPr>
            <a:spLocks noChangeArrowheads="1"/>
          </p:cNvSpPr>
          <p:nvPr/>
        </p:nvSpPr>
        <p:spPr bwMode="auto">
          <a:xfrm>
            <a:off x="4903788" y="3530600"/>
            <a:ext cx="9525" cy="342900"/>
          </a:xfrm>
          <a:prstGeom prst="rect">
            <a:avLst/>
          </a:prstGeom>
          <a:solidFill>
            <a:srgbClr val="1C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09" name="Rectangle 105"/>
          <p:cNvSpPr>
            <a:spLocks noChangeArrowheads="1"/>
          </p:cNvSpPr>
          <p:nvPr/>
        </p:nvSpPr>
        <p:spPr bwMode="auto">
          <a:xfrm>
            <a:off x="4913313" y="3530600"/>
            <a:ext cx="7937" cy="342900"/>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0" name="Rectangle 106"/>
          <p:cNvSpPr>
            <a:spLocks noChangeArrowheads="1"/>
          </p:cNvSpPr>
          <p:nvPr/>
        </p:nvSpPr>
        <p:spPr bwMode="auto">
          <a:xfrm>
            <a:off x="4921250" y="3530600"/>
            <a:ext cx="7938" cy="342900"/>
          </a:xfrm>
          <a:prstGeom prst="rect">
            <a:avLst/>
          </a:prstGeom>
          <a:solidFill>
            <a:srgbClr val="14C1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1" name="Rectangle 107"/>
          <p:cNvSpPr>
            <a:spLocks noChangeArrowheads="1"/>
          </p:cNvSpPr>
          <p:nvPr/>
        </p:nvSpPr>
        <p:spPr bwMode="auto">
          <a:xfrm>
            <a:off x="4929188" y="3530600"/>
            <a:ext cx="9525" cy="342900"/>
          </a:xfrm>
          <a:prstGeom prst="rect">
            <a:avLst/>
          </a:prstGeom>
          <a:solidFill>
            <a:srgbClr val="10C0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2" name="Rectangle 108"/>
          <p:cNvSpPr>
            <a:spLocks noChangeArrowheads="1"/>
          </p:cNvSpPr>
          <p:nvPr/>
        </p:nvSpPr>
        <p:spPr bwMode="auto">
          <a:xfrm>
            <a:off x="4938713" y="3530600"/>
            <a:ext cx="7937" cy="342900"/>
          </a:xfrm>
          <a:prstGeom prst="rect">
            <a:avLst/>
          </a:prstGeom>
          <a:solidFill>
            <a:srgbClr val="0CB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3" name="Rectangle 109"/>
          <p:cNvSpPr>
            <a:spLocks noChangeArrowheads="1"/>
          </p:cNvSpPr>
          <p:nvPr/>
        </p:nvSpPr>
        <p:spPr bwMode="auto">
          <a:xfrm>
            <a:off x="4946650" y="3530600"/>
            <a:ext cx="9525" cy="342900"/>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4" name="Oval 110"/>
          <p:cNvSpPr>
            <a:spLocks noChangeArrowheads="1"/>
          </p:cNvSpPr>
          <p:nvPr/>
        </p:nvSpPr>
        <p:spPr bwMode="auto">
          <a:xfrm>
            <a:off x="4622800" y="3500438"/>
            <a:ext cx="331788" cy="90487"/>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5" name="Rectangle 111"/>
          <p:cNvSpPr>
            <a:spLocks noChangeArrowheads="1"/>
          </p:cNvSpPr>
          <p:nvPr/>
        </p:nvSpPr>
        <p:spPr bwMode="auto">
          <a:xfrm>
            <a:off x="4716463" y="3581400"/>
            <a:ext cx="13017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1616" name="Rectangle 112"/>
          <p:cNvSpPr>
            <a:spLocks noChangeArrowheads="1"/>
          </p:cNvSpPr>
          <p:nvPr/>
        </p:nvSpPr>
        <p:spPr bwMode="auto">
          <a:xfrm>
            <a:off x="4673600" y="3667125"/>
            <a:ext cx="2127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Mapper</a:t>
            </a:r>
          </a:p>
        </p:txBody>
      </p:sp>
      <p:sp>
        <p:nvSpPr>
          <p:cNvPr id="21617" name="Rectangle 113"/>
          <p:cNvSpPr>
            <a:spLocks noChangeArrowheads="1"/>
          </p:cNvSpPr>
          <p:nvPr/>
        </p:nvSpPr>
        <p:spPr bwMode="auto">
          <a:xfrm>
            <a:off x="4741863" y="3744913"/>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1618" name="Rectangle 114"/>
          <p:cNvSpPr>
            <a:spLocks noChangeArrowheads="1"/>
          </p:cNvSpPr>
          <p:nvPr/>
        </p:nvSpPr>
        <p:spPr bwMode="auto">
          <a:xfrm>
            <a:off x="3959225" y="4073525"/>
            <a:ext cx="439738" cy="31273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19" name="Rectangle 115"/>
          <p:cNvSpPr>
            <a:spLocks noChangeArrowheads="1"/>
          </p:cNvSpPr>
          <p:nvPr/>
        </p:nvSpPr>
        <p:spPr bwMode="auto">
          <a:xfrm>
            <a:off x="3895725" y="4008438"/>
            <a:ext cx="438150"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20" name="Rectangle 116"/>
          <p:cNvSpPr>
            <a:spLocks noChangeArrowheads="1"/>
          </p:cNvSpPr>
          <p:nvPr/>
        </p:nvSpPr>
        <p:spPr bwMode="auto">
          <a:xfrm>
            <a:off x="4017963" y="4027488"/>
            <a:ext cx="1809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PDP</a:t>
            </a:r>
          </a:p>
        </p:txBody>
      </p:sp>
      <p:sp>
        <p:nvSpPr>
          <p:cNvPr id="21621" name="Rectangle 117"/>
          <p:cNvSpPr>
            <a:spLocks noChangeArrowheads="1"/>
          </p:cNvSpPr>
          <p:nvPr/>
        </p:nvSpPr>
        <p:spPr bwMode="auto">
          <a:xfrm>
            <a:off x="4043363" y="4138613"/>
            <a:ext cx="147637"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1622" name="Rectangle 118"/>
          <p:cNvSpPr>
            <a:spLocks noChangeArrowheads="1"/>
          </p:cNvSpPr>
          <p:nvPr/>
        </p:nvSpPr>
        <p:spPr bwMode="auto">
          <a:xfrm>
            <a:off x="3983038" y="4224338"/>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623" name="Rectangle 119"/>
          <p:cNvSpPr>
            <a:spLocks noChangeArrowheads="1"/>
          </p:cNvSpPr>
          <p:nvPr/>
        </p:nvSpPr>
        <p:spPr bwMode="auto">
          <a:xfrm>
            <a:off x="3959225" y="4964113"/>
            <a:ext cx="439738"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24" name="Rectangle 120"/>
          <p:cNvSpPr>
            <a:spLocks noChangeArrowheads="1"/>
          </p:cNvSpPr>
          <p:nvPr/>
        </p:nvSpPr>
        <p:spPr bwMode="auto">
          <a:xfrm>
            <a:off x="3895725" y="4899025"/>
            <a:ext cx="438150"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25" name="Rectangle 121"/>
          <p:cNvSpPr>
            <a:spLocks noChangeArrowheads="1"/>
          </p:cNvSpPr>
          <p:nvPr/>
        </p:nvSpPr>
        <p:spPr bwMode="auto">
          <a:xfrm>
            <a:off x="4043363" y="4916488"/>
            <a:ext cx="1428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1626" name="Rectangle 122"/>
          <p:cNvSpPr>
            <a:spLocks noChangeArrowheads="1"/>
          </p:cNvSpPr>
          <p:nvPr/>
        </p:nvSpPr>
        <p:spPr bwMode="auto">
          <a:xfrm>
            <a:off x="3983038" y="5027613"/>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1627" name="Rectangle 123"/>
          <p:cNvSpPr>
            <a:spLocks noChangeArrowheads="1"/>
          </p:cNvSpPr>
          <p:nvPr/>
        </p:nvSpPr>
        <p:spPr bwMode="auto">
          <a:xfrm>
            <a:off x="3983038" y="5113338"/>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628" name="Rectangle 124"/>
          <p:cNvSpPr>
            <a:spLocks noChangeArrowheads="1"/>
          </p:cNvSpPr>
          <p:nvPr/>
        </p:nvSpPr>
        <p:spPr bwMode="auto">
          <a:xfrm>
            <a:off x="4605338" y="3992563"/>
            <a:ext cx="9525" cy="342900"/>
          </a:xfrm>
          <a:prstGeom prst="rect">
            <a:avLst/>
          </a:prstGeom>
          <a:solidFill>
            <a:srgbClr val="03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29" name="Rectangle 125"/>
          <p:cNvSpPr>
            <a:spLocks noChangeArrowheads="1"/>
          </p:cNvSpPr>
          <p:nvPr/>
        </p:nvSpPr>
        <p:spPr bwMode="auto">
          <a:xfrm>
            <a:off x="4614863" y="3992563"/>
            <a:ext cx="7937" cy="342900"/>
          </a:xfrm>
          <a:prstGeom prst="rect">
            <a:avLst/>
          </a:prstGeom>
          <a:solidFill>
            <a:srgbClr val="A6FE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0" name="Rectangle 126"/>
          <p:cNvSpPr>
            <a:spLocks noChangeArrowheads="1"/>
          </p:cNvSpPr>
          <p:nvPr/>
        </p:nvSpPr>
        <p:spPr bwMode="auto">
          <a:xfrm>
            <a:off x="4622800" y="3992563"/>
            <a:ext cx="7938" cy="342900"/>
          </a:xfrm>
          <a:prstGeom prst="rect">
            <a:avLst/>
          </a:prstGeom>
          <a:solidFill>
            <a:srgbClr val="A2FD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1" name="Rectangle 127"/>
          <p:cNvSpPr>
            <a:spLocks noChangeArrowheads="1"/>
          </p:cNvSpPr>
          <p:nvPr/>
        </p:nvSpPr>
        <p:spPr bwMode="auto">
          <a:xfrm>
            <a:off x="4630738" y="3992563"/>
            <a:ext cx="9525" cy="342900"/>
          </a:xfrm>
          <a:prstGeom prst="rect">
            <a:avLst/>
          </a:prstGeom>
          <a:solidFill>
            <a:srgbClr val="9FFB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2" name="Rectangle 128"/>
          <p:cNvSpPr>
            <a:spLocks noChangeArrowheads="1"/>
          </p:cNvSpPr>
          <p:nvPr/>
        </p:nvSpPr>
        <p:spPr bwMode="auto">
          <a:xfrm>
            <a:off x="4640263" y="3992563"/>
            <a:ext cx="7937" cy="342900"/>
          </a:xfrm>
          <a:prstGeom prst="rect">
            <a:avLst/>
          </a:prstGeom>
          <a:solidFill>
            <a:srgbClr val="9AF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3" name="Rectangle 129"/>
          <p:cNvSpPr>
            <a:spLocks noChangeArrowheads="1"/>
          </p:cNvSpPr>
          <p:nvPr/>
        </p:nvSpPr>
        <p:spPr bwMode="auto">
          <a:xfrm>
            <a:off x="4648200" y="3992563"/>
            <a:ext cx="7938" cy="342900"/>
          </a:xfrm>
          <a:prstGeom prst="rect">
            <a:avLst/>
          </a:prstGeom>
          <a:solidFill>
            <a:srgbClr val="96F7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4" name="Rectangle 130"/>
          <p:cNvSpPr>
            <a:spLocks noChangeArrowheads="1"/>
          </p:cNvSpPr>
          <p:nvPr/>
        </p:nvSpPr>
        <p:spPr bwMode="auto">
          <a:xfrm>
            <a:off x="4656138" y="3992563"/>
            <a:ext cx="9525" cy="342900"/>
          </a:xfrm>
          <a:prstGeom prst="rect">
            <a:avLst/>
          </a:prstGeom>
          <a:solidFill>
            <a:srgbClr val="92F6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5" name="Rectangle 131"/>
          <p:cNvSpPr>
            <a:spLocks noChangeArrowheads="1"/>
          </p:cNvSpPr>
          <p:nvPr/>
        </p:nvSpPr>
        <p:spPr bwMode="auto">
          <a:xfrm>
            <a:off x="4665663" y="3992563"/>
            <a:ext cx="7937" cy="342900"/>
          </a:xfrm>
          <a:prstGeom prst="rect">
            <a:avLst/>
          </a:prstGeom>
          <a:solidFill>
            <a:srgbClr val="8EF4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6" name="Rectangle 132"/>
          <p:cNvSpPr>
            <a:spLocks noChangeArrowheads="1"/>
          </p:cNvSpPr>
          <p:nvPr/>
        </p:nvSpPr>
        <p:spPr bwMode="auto">
          <a:xfrm>
            <a:off x="4673600" y="3992563"/>
            <a:ext cx="9525" cy="342900"/>
          </a:xfrm>
          <a:prstGeom prst="rect">
            <a:avLst/>
          </a:prstGeom>
          <a:solidFill>
            <a:srgbClr val="8AF2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7" name="Rectangle 133"/>
          <p:cNvSpPr>
            <a:spLocks noChangeArrowheads="1"/>
          </p:cNvSpPr>
          <p:nvPr/>
        </p:nvSpPr>
        <p:spPr bwMode="auto">
          <a:xfrm>
            <a:off x="4683125" y="3992563"/>
            <a:ext cx="7938" cy="342900"/>
          </a:xfrm>
          <a:prstGeom prst="rect">
            <a:avLst/>
          </a:prstGeom>
          <a:solidFill>
            <a:srgbClr val="86F1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8" name="Rectangle 134"/>
          <p:cNvSpPr>
            <a:spLocks noChangeArrowheads="1"/>
          </p:cNvSpPr>
          <p:nvPr/>
        </p:nvSpPr>
        <p:spPr bwMode="auto">
          <a:xfrm>
            <a:off x="4691063" y="3992563"/>
            <a:ext cx="7937" cy="342900"/>
          </a:xfrm>
          <a:prstGeom prst="rect">
            <a:avLst/>
          </a:prstGeom>
          <a:solidFill>
            <a:srgbClr val="82EF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39" name="Rectangle 135"/>
          <p:cNvSpPr>
            <a:spLocks noChangeArrowheads="1"/>
          </p:cNvSpPr>
          <p:nvPr/>
        </p:nvSpPr>
        <p:spPr bwMode="auto">
          <a:xfrm>
            <a:off x="4699000" y="3992563"/>
            <a:ext cx="9525" cy="342900"/>
          </a:xfrm>
          <a:prstGeom prst="rect">
            <a:avLst/>
          </a:prstGeom>
          <a:solidFill>
            <a:srgbClr val="7D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0" name="Rectangle 136"/>
          <p:cNvSpPr>
            <a:spLocks noChangeArrowheads="1"/>
          </p:cNvSpPr>
          <p:nvPr/>
        </p:nvSpPr>
        <p:spPr bwMode="auto">
          <a:xfrm>
            <a:off x="4708525" y="3992563"/>
            <a:ext cx="7938" cy="342900"/>
          </a:xfrm>
          <a:prstGeom prst="rect">
            <a:avLst/>
          </a:prstGeom>
          <a:solidFill>
            <a:srgbClr val="79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1" name="Rectangle 137"/>
          <p:cNvSpPr>
            <a:spLocks noChangeArrowheads="1"/>
          </p:cNvSpPr>
          <p:nvPr/>
        </p:nvSpPr>
        <p:spPr bwMode="auto">
          <a:xfrm>
            <a:off x="4716463" y="3992563"/>
            <a:ext cx="7937" cy="342900"/>
          </a:xfrm>
          <a:prstGeom prst="rect">
            <a:avLst/>
          </a:prstGeom>
          <a:solidFill>
            <a:srgbClr val="75EA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2" name="Rectangle 138"/>
          <p:cNvSpPr>
            <a:spLocks noChangeArrowheads="1"/>
          </p:cNvSpPr>
          <p:nvPr/>
        </p:nvSpPr>
        <p:spPr bwMode="auto">
          <a:xfrm>
            <a:off x="4724400" y="3992563"/>
            <a:ext cx="9525" cy="342900"/>
          </a:xfrm>
          <a:prstGeom prst="rect">
            <a:avLst/>
          </a:prstGeom>
          <a:solidFill>
            <a:srgbClr val="71E8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3" name="Rectangle 139"/>
          <p:cNvSpPr>
            <a:spLocks noChangeArrowheads="1"/>
          </p:cNvSpPr>
          <p:nvPr/>
        </p:nvSpPr>
        <p:spPr bwMode="auto">
          <a:xfrm>
            <a:off x="4733925" y="3992563"/>
            <a:ext cx="7938" cy="342900"/>
          </a:xfrm>
          <a:prstGeom prst="rect">
            <a:avLst/>
          </a:prstGeom>
          <a:solidFill>
            <a:srgbClr val="6DE6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4" name="Rectangle 140"/>
          <p:cNvSpPr>
            <a:spLocks noChangeArrowheads="1"/>
          </p:cNvSpPr>
          <p:nvPr/>
        </p:nvSpPr>
        <p:spPr bwMode="auto">
          <a:xfrm>
            <a:off x="4741863" y="3992563"/>
            <a:ext cx="9525" cy="342900"/>
          </a:xfrm>
          <a:prstGeom prst="rect">
            <a:avLst/>
          </a:prstGeom>
          <a:solidFill>
            <a:srgbClr val="69E5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5" name="Rectangle 141"/>
          <p:cNvSpPr>
            <a:spLocks noChangeArrowheads="1"/>
          </p:cNvSpPr>
          <p:nvPr/>
        </p:nvSpPr>
        <p:spPr bwMode="auto">
          <a:xfrm>
            <a:off x="4751388" y="3992563"/>
            <a:ext cx="7937" cy="342900"/>
          </a:xfrm>
          <a:prstGeom prst="rect">
            <a:avLst/>
          </a:prstGeom>
          <a:solidFill>
            <a:srgbClr val="65E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6" name="Rectangle 142"/>
          <p:cNvSpPr>
            <a:spLocks noChangeArrowheads="1"/>
          </p:cNvSpPr>
          <p:nvPr/>
        </p:nvSpPr>
        <p:spPr bwMode="auto">
          <a:xfrm>
            <a:off x="4759325" y="3992563"/>
            <a:ext cx="7938" cy="342900"/>
          </a:xfrm>
          <a:prstGeom prst="rect">
            <a:avLst/>
          </a:prstGeom>
          <a:solidFill>
            <a:srgbClr val="61E1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7" name="Rectangle 143"/>
          <p:cNvSpPr>
            <a:spLocks noChangeArrowheads="1"/>
          </p:cNvSpPr>
          <p:nvPr/>
        </p:nvSpPr>
        <p:spPr bwMode="auto">
          <a:xfrm>
            <a:off x="4767263" y="3992563"/>
            <a:ext cx="9525" cy="342900"/>
          </a:xfrm>
          <a:prstGeom prst="rect">
            <a:avLst/>
          </a:prstGeom>
          <a:solidFill>
            <a:srgbClr val="5DDF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8" name="Rectangle 144"/>
          <p:cNvSpPr>
            <a:spLocks noChangeArrowheads="1"/>
          </p:cNvSpPr>
          <p:nvPr/>
        </p:nvSpPr>
        <p:spPr bwMode="auto">
          <a:xfrm>
            <a:off x="4776788" y="3992563"/>
            <a:ext cx="7937" cy="342900"/>
          </a:xfrm>
          <a:prstGeom prst="rect">
            <a:avLst/>
          </a:prstGeom>
          <a:solidFill>
            <a:srgbClr val="59DE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49" name="Rectangle 145"/>
          <p:cNvSpPr>
            <a:spLocks noChangeArrowheads="1"/>
          </p:cNvSpPr>
          <p:nvPr/>
        </p:nvSpPr>
        <p:spPr bwMode="auto">
          <a:xfrm>
            <a:off x="4784725" y="3992563"/>
            <a:ext cx="7938" cy="342900"/>
          </a:xfrm>
          <a:prstGeom prst="rect">
            <a:avLst/>
          </a:prstGeom>
          <a:solidFill>
            <a:srgbClr val="54DC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0" name="Rectangle 146"/>
          <p:cNvSpPr>
            <a:spLocks noChangeArrowheads="1"/>
          </p:cNvSpPr>
          <p:nvPr/>
        </p:nvSpPr>
        <p:spPr bwMode="auto">
          <a:xfrm>
            <a:off x="4792663" y="3992563"/>
            <a:ext cx="9525" cy="342900"/>
          </a:xfrm>
          <a:prstGeom prst="rect">
            <a:avLst/>
          </a:prstGeom>
          <a:solidFill>
            <a:srgbClr val="50DB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1" name="Rectangle 147"/>
          <p:cNvSpPr>
            <a:spLocks noChangeArrowheads="1"/>
          </p:cNvSpPr>
          <p:nvPr/>
        </p:nvSpPr>
        <p:spPr bwMode="auto">
          <a:xfrm>
            <a:off x="4802188" y="3992563"/>
            <a:ext cx="7937" cy="342900"/>
          </a:xfrm>
          <a:prstGeom prst="rect">
            <a:avLst/>
          </a:prstGeom>
          <a:solidFill>
            <a:srgbClr val="4CD9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2" name="Rectangle 148"/>
          <p:cNvSpPr>
            <a:spLocks noChangeArrowheads="1"/>
          </p:cNvSpPr>
          <p:nvPr/>
        </p:nvSpPr>
        <p:spPr bwMode="auto">
          <a:xfrm>
            <a:off x="4810125" y="3992563"/>
            <a:ext cx="9525" cy="342900"/>
          </a:xfrm>
          <a:prstGeom prst="rect">
            <a:avLst/>
          </a:prstGeom>
          <a:solidFill>
            <a:srgbClr val="48D7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3" name="Rectangle 149"/>
          <p:cNvSpPr>
            <a:spLocks noChangeArrowheads="1"/>
          </p:cNvSpPr>
          <p:nvPr/>
        </p:nvSpPr>
        <p:spPr bwMode="auto">
          <a:xfrm>
            <a:off x="4819650" y="3992563"/>
            <a:ext cx="7938" cy="342900"/>
          </a:xfrm>
          <a:prstGeom prst="rect">
            <a:avLst/>
          </a:prstGeom>
          <a:solidFill>
            <a:srgbClr val="44D5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4" name="Rectangle 150"/>
          <p:cNvSpPr>
            <a:spLocks noChangeArrowheads="1"/>
          </p:cNvSpPr>
          <p:nvPr/>
        </p:nvSpPr>
        <p:spPr bwMode="auto">
          <a:xfrm>
            <a:off x="4827588" y="3992563"/>
            <a:ext cx="7937" cy="342900"/>
          </a:xfrm>
          <a:prstGeom prst="rect">
            <a:avLst/>
          </a:prstGeom>
          <a:solidFill>
            <a:srgbClr val="40D3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5" name="Rectangle 151"/>
          <p:cNvSpPr>
            <a:spLocks noChangeArrowheads="1"/>
          </p:cNvSpPr>
          <p:nvPr/>
        </p:nvSpPr>
        <p:spPr bwMode="auto">
          <a:xfrm>
            <a:off x="4835525" y="3992563"/>
            <a:ext cx="9525" cy="342900"/>
          </a:xfrm>
          <a:prstGeom prst="rect">
            <a:avLst/>
          </a:prstGeom>
          <a:solidFill>
            <a:srgbClr val="3CD2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6" name="Rectangle 152"/>
          <p:cNvSpPr>
            <a:spLocks noChangeArrowheads="1"/>
          </p:cNvSpPr>
          <p:nvPr/>
        </p:nvSpPr>
        <p:spPr bwMode="auto">
          <a:xfrm>
            <a:off x="4845050" y="3992563"/>
            <a:ext cx="7938" cy="342900"/>
          </a:xfrm>
          <a:prstGeom prst="rect">
            <a:avLst/>
          </a:prstGeom>
          <a:solidFill>
            <a:srgbClr val="38D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7" name="Rectangle 153"/>
          <p:cNvSpPr>
            <a:spLocks noChangeArrowheads="1"/>
          </p:cNvSpPr>
          <p:nvPr/>
        </p:nvSpPr>
        <p:spPr bwMode="auto">
          <a:xfrm>
            <a:off x="4852988" y="3992563"/>
            <a:ext cx="7937" cy="342900"/>
          </a:xfrm>
          <a:prstGeom prst="rect">
            <a:avLst/>
          </a:prstGeom>
          <a:solidFill>
            <a:srgbClr val="34C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8" name="Rectangle 154"/>
          <p:cNvSpPr>
            <a:spLocks noChangeArrowheads="1"/>
          </p:cNvSpPr>
          <p:nvPr/>
        </p:nvSpPr>
        <p:spPr bwMode="auto">
          <a:xfrm>
            <a:off x="4860925" y="3992563"/>
            <a:ext cx="9525" cy="342900"/>
          </a:xfrm>
          <a:prstGeom prst="rect">
            <a:avLst/>
          </a:prstGeom>
          <a:solidFill>
            <a:srgbClr val="30C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59" name="Rectangle 155"/>
          <p:cNvSpPr>
            <a:spLocks noChangeArrowheads="1"/>
          </p:cNvSpPr>
          <p:nvPr/>
        </p:nvSpPr>
        <p:spPr bwMode="auto">
          <a:xfrm>
            <a:off x="4870450" y="3992563"/>
            <a:ext cx="7938" cy="342900"/>
          </a:xfrm>
          <a:prstGeom prst="rect">
            <a:avLst/>
          </a:prstGeom>
          <a:solidFill>
            <a:srgbClr val="2BC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0" name="Rectangle 156"/>
          <p:cNvSpPr>
            <a:spLocks noChangeArrowheads="1"/>
          </p:cNvSpPr>
          <p:nvPr/>
        </p:nvSpPr>
        <p:spPr bwMode="auto">
          <a:xfrm>
            <a:off x="4878388" y="3992563"/>
            <a:ext cx="9525" cy="342900"/>
          </a:xfrm>
          <a:prstGeom prst="rect">
            <a:avLst/>
          </a:prstGeom>
          <a:solidFill>
            <a:srgbClr val="27CA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1" name="Rectangle 157"/>
          <p:cNvSpPr>
            <a:spLocks noChangeArrowheads="1"/>
          </p:cNvSpPr>
          <p:nvPr/>
        </p:nvSpPr>
        <p:spPr bwMode="auto">
          <a:xfrm>
            <a:off x="4887913" y="3992563"/>
            <a:ext cx="7937" cy="342900"/>
          </a:xfrm>
          <a:prstGeom prst="rect">
            <a:avLst/>
          </a:prstGeom>
          <a:solidFill>
            <a:srgbClr val="23C8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2" name="Rectangle 158"/>
          <p:cNvSpPr>
            <a:spLocks noChangeArrowheads="1"/>
          </p:cNvSpPr>
          <p:nvPr/>
        </p:nvSpPr>
        <p:spPr bwMode="auto">
          <a:xfrm>
            <a:off x="4895850" y="3992563"/>
            <a:ext cx="7938" cy="342900"/>
          </a:xfrm>
          <a:prstGeom prst="rect">
            <a:avLst/>
          </a:prstGeom>
          <a:solidFill>
            <a:srgbClr val="1FC6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3" name="Rectangle 159"/>
          <p:cNvSpPr>
            <a:spLocks noChangeArrowheads="1"/>
          </p:cNvSpPr>
          <p:nvPr/>
        </p:nvSpPr>
        <p:spPr bwMode="auto">
          <a:xfrm>
            <a:off x="4903788" y="3992563"/>
            <a:ext cx="9525" cy="342900"/>
          </a:xfrm>
          <a:prstGeom prst="rect">
            <a:avLst/>
          </a:prstGeom>
          <a:solidFill>
            <a:srgbClr val="1BC4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4" name="Rectangle 160"/>
          <p:cNvSpPr>
            <a:spLocks noChangeArrowheads="1"/>
          </p:cNvSpPr>
          <p:nvPr/>
        </p:nvSpPr>
        <p:spPr bwMode="auto">
          <a:xfrm>
            <a:off x="4913313" y="3992563"/>
            <a:ext cx="7937" cy="342900"/>
          </a:xfrm>
          <a:prstGeom prst="rect">
            <a:avLst/>
          </a:prstGeom>
          <a:solidFill>
            <a:srgbClr val="17C3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5" name="Rectangle 161"/>
          <p:cNvSpPr>
            <a:spLocks noChangeArrowheads="1"/>
          </p:cNvSpPr>
          <p:nvPr/>
        </p:nvSpPr>
        <p:spPr bwMode="auto">
          <a:xfrm>
            <a:off x="4921250" y="3992563"/>
            <a:ext cx="7938" cy="342900"/>
          </a:xfrm>
          <a:prstGeom prst="rect">
            <a:avLst/>
          </a:prstGeom>
          <a:solidFill>
            <a:srgbClr val="13C1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6" name="Rectangle 162"/>
          <p:cNvSpPr>
            <a:spLocks noChangeArrowheads="1"/>
          </p:cNvSpPr>
          <p:nvPr/>
        </p:nvSpPr>
        <p:spPr bwMode="auto">
          <a:xfrm>
            <a:off x="4929188" y="3992563"/>
            <a:ext cx="9525" cy="342900"/>
          </a:xfrm>
          <a:prstGeom prst="rect">
            <a:avLst/>
          </a:prstGeom>
          <a:solidFill>
            <a:srgbClr val="0FB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7" name="Rectangle 163"/>
          <p:cNvSpPr>
            <a:spLocks noChangeArrowheads="1"/>
          </p:cNvSpPr>
          <p:nvPr/>
        </p:nvSpPr>
        <p:spPr bwMode="auto">
          <a:xfrm>
            <a:off x="4938713" y="3992563"/>
            <a:ext cx="7937" cy="342900"/>
          </a:xfrm>
          <a:prstGeom prst="rect">
            <a:avLst/>
          </a:prstGeom>
          <a:solidFill>
            <a:srgbClr val="0BB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8" name="Rectangle 164"/>
          <p:cNvSpPr>
            <a:spLocks noChangeArrowheads="1"/>
          </p:cNvSpPr>
          <p:nvPr/>
        </p:nvSpPr>
        <p:spPr bwMode="auto">
          <a:xfrm>
            <a:off x="4946650" y="3992563"/>
            <a:ext cx="9525" cy="342900"/>
          </a:xfrm>
          <a:prstGeom prst="rect">
            <a:avLst/>
          </a:prstGeom>
          <a:solidFill>
            <a:srgbClr val="06B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69" name="Oval 165"/>
          <p:cNvSpPr>
            <a:spLocks noChangeArrowheads="1"/>
          </p:cNvSpPr>
          <p:nvPr/>
        </p:nvSpPr>
        <p:spPr bwMode="auto">
          <a:xfrm>
            <a:off x="4619625" y="3960813"/>
            <a:ext cx="331788" cy="88900"/>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0" name="Rectangle 166"/>
          <p:cNvSpPr>
            <a:spLocks noChangeArrowheads="1"/>
          </p:cNvSpPr>
          <p:nvPr/>
        </p:nvSpPr>
        <p:spPr bwMode="auto">
          <a:xfrm>
            <a:off x="4716463" y="4043363"/>
            <a:ext cx="13017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1671" name="Rectangle 167"/>
          <p:cNvSpPr>
            <a:spLocks noChangeArrowheads="1"/>
          </p:cNvSpPr>
          <p:nvPr/>
        </p:nvSpPr>
        <p:spPr bwMode="auto">
          <a:xfrm>
            <a:off x="4656138" y="4121150"/>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Provider</a:t>
            </a:r>
          </a:p>
        </p:txBody>
      </p:sp>
      <p:sp>
        <p:nvSpPr>
          <p:cNvPr id="21672" name="Rectangle 168"/>
          <p:cNvSpPr>
            <a:spLocks noChangeArrowheads="1"/>
          </p:cNvSpPr>
          <p:nvPr/>
        </p:nvSpPr>
        <p:spPr bwMode="auto">
          <a:xfrm>
            <a:off x="4733925" y="4206875"/>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1673" name="Rectangle 169"/>
          <p:cNvSpPr>
            <a:spLocks noChangeArrowheads="1"/>
          </p:cNvSpPr>
          <p:nvPr/>
        </p:nvSpPr>
        <p:spPr bwMode="auto">
          <a:xfrm>
            <a:off x="3940175" y="5456238"/>
            <a:ext cx="9525" cy="342900"/>
          </a:xfrm>
          <a:prstGeom prst="rect">
            <a:avLst/>
          </a:prstGeom>
          <a:solidFill>
            <a:srgbClr val="04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4" name="Rectangle 170"/>
          <p:cNvSpPr>
            <a:spLocks noChangeArrowheads="1"/>
          </p:cNvSpPr>
          <p:nvPr/>
        </p:nvSpPr>
        <p:spPr bwMode="auto">
          <a:xfrm>
            <a:off x="3949700" y="5456238"/>
            <a:ext cx="7938" cy="342900"/>
          </a:xfrm>
          <a:prstGeom prst="rect">
            <a:avLst/>
          </a:prstGeom>
          <a:solidFill>
            <a:srgbClr val="A7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5" name="Rectangle 171"/>
          <p:cNvSpPr>
            <a:spLocks noChangeArrowheads="1"/>
          </p:cNvSpPr>
          <p:nvPr/>
        </p:nvSpPr>
        <p:spPr bwMode="auto">
          <a:xfrm>
            <a:off x="3957638" y="5456238"/>
            <a:ext cx="7937" cy="342900"/>
          </a:xfrm>
          <a:prstGeom prst="rect">
            <a:avLst/>
          </a:prstGeom>
          <a:solidFill>
            <a:srgbClr val="A3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6" name="Rectangle 172"/>
          <p:cNvSpPr>
            <a:spLocks noChangeArrowheads="1"/>
          </p:cNvSpPr>
          <p:nvPr/>
        </p:nvSpPr>
        <p:spPr bwMode="auto">
          <a:xfrm>
            <a:off x="3965575" y="5456238"/>
            <a:ext cx="9525" cy="342900"/>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7" name="Rectangle 173"/>
          <p:cNvSpPr>
            <a:spLocks noChangeArrowheads="1"/>
          </p:cNvSpPr>
          <p:nvPr/>
        </p:nvSpPr>
        <p:spPr bwMode="auto">
          <a:xfrm>
            <a:off x="3975100" y="5456238"/>
            <a:ext cx="7938" cy="342900"/>
          </a:xfrm>
          <a:prstGeom prst="rect">
            <a:avLst/>
          </a:prstGeom>
          <a:solidFill>
            <a:srgbClr val="9BF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8" name="Rectangle 174"/>
          <p:cNvSpPr>
            <a:spLocks noChangeArrowheads="1"/>
          </p:cNvSpPr>
          <p:nvPr/>
        </p:nvSpPr>
        <p:spPr bwMode="auto">
          <a:xfrm>
            <a:off x="3983038" y="5456238"/>
            <a:ext cx="7937" cy="342900"/>
          </a:xfrm>
          <a:prstGeom prst="rect">
            <a:avLst/>
          </a:prstGeom>
          <a:solidFill>
            <a:srgbClr val="97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79" name="Rectangle 175"/>
          <p:cNvSpPr>
            <a:spLocks noChangeArrowheads="1"/>
          </p:cNvSpPr>
          <p:nvPr/>
        </p:nvSpPr>
        <p:spPr bwMode="auto">
          <a:xfrm>
            <a:off x="3990975" y="5456238"/>
            <a:ext cx="9525" cy="342900"/>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0" name="Rectangle 176"/>
          <p:cNvSpPr>
            <a:spLocks noChangeArrowheads="1"/>
          </p:cNvSpPr>
          <p:nvPr/>
        </p:nvSpPr>
        <p:spPr bwMode="auto">
          <a:xfrm>
            <a:off x="4000500" y="5456238"/>
            <a:ext cx="7938" cy="342900"/>
          </a:xfrm>
          <a:prstGeom prst="rect">
            <a:avLst/>
          </a:prstGeom>
          <a:solidFill>
            <a:srgbClr val="8FF4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1" name="Rectangle 177"/>
          <p:cNvSpPr>
            <a:spLocks noChangeArrowheads="1"/>
          </p:cNvSpPr>
          <p:nvPr/>
        </p:nvSpPr>
        <p:spPr bwMode="auto">
          <a:xfrm>
            <a:off x="4008438" y="5456238"/>
            <a:ext cx="9525" cy="342900"/>
          </a:xfrm>
          <a:prstGeom prst="rect">
            <a:avLst/>
          </a:prstGeom>
          <a:solidFill>
            <a:srgbClr val="8BF3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2" name="Rectangle 178"/>
          <p:cNvSpPr>
            <a:spLocks noChangeArrowheads="1"/>
          </p:cNvSpPr>
          <p:nvPr/>
        </p:nvSpPr>
        <p:spPr bwMode="auto">
          <a:xfrm>
            <a:off x="4017963" y="5456238"/>
            <a:ext cx="7937" cy="342900"/>
          </a:xfrm>
          <a:prstGeom prst="rect">
            <a:avLst/>
          </a:prstGeom>
          <a:solidFill>
            <a:srgbClr val="87F1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3" name="Rectangle 179"/>
          <p:cNvSpPr>
            <a:spLocks noChangeArrowheads="1"/>
          </p:cNvSpPr>
          <p:nvPr/>
        </p:nvSpPr>
        <p:spPr bwMode="auto">
          <a:xfrm>
            <a:off x="4025900" y="5456238"/>
            <a:ext cx="7938" cy="342900"/>
          </a:xfrm>
          <a:prstGeom prst="rect">
            <a:avLst/>
          </a:prstGeom>
          <a:solidFill>
            <a:srgbClr val="83F0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4" name="Rectangle 180"/>
          <p:cNvSpPr>
            <a:spLocks noChangeArrowheads="1"/>
          </p:cNvSpPr>
          <p:nvPr/>
        </p:nvSpPr>
        <p:spPr bwMode="auto">
          <a:xfrm>
            <a:off x="4033838" y="5456238"/>
            <a:ext cx="9525" cy="342900"/>
          </a:xfrm>
          <a:prstGeom prst="rect">
            <a:avLst/>
          </a:prstGeom>
          <a:solidFill>
            <a:srgbClr val="7E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5" name="Rectangle 181"/>
          <p:cNvSpPr>
            <a:spLocks noChangeArrowheads="1"/>
          </p:cNvSpPr>
          <p:nvPr/>
        </p:nvSpPr>
        <p:spPr bwMode="auto">
          <a:xfrm>
            <a:off x="4043363" y="5456238"/>
            <a:ext cx="7937" cy="342900"/>
          </a:xfrm>
          <a:prstGeom prst="rect">
            <a:avLst/>
          </a:prstGeom>
          <a:solidFill>
            <a:srgbClr val="7A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6" name="Rectangle 182"/>
          <p:cNvSpPr>
            <a:spLocks noChangeArrowheads="1"/>
          </p:cNvSpPr>
          <p:nvPr/>
        </p:nvSpPr>
        <p:spPr bwMode="auto">
          <a:xfrm>
            <a:off x="4051300" y="5456238"/>
            <a:ext cx="7938" cy="342900"/>
          </a:xfrm>
          <a:prstGeom prst="rect">
            <a:avLst/>
          </a:prstGeom>
          <a:solidFill>
            <a:srgbClr val="76EA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7" name="Rectangle 183"/>
          <p:cNvSpPr>
            <a:spLocks noChangeArrowheads="1"/>
          </p:cNvSpPr>
          <p:nvPr/>
        </p:nvSpPr>
        <p:spPr bwMode="auto">
          <a:xfrm>
            <a:off x="4059238" y="5456238"/>
            <a:ext cx="9525" cy="342900"/>
          </a:xfrm>
          <a:prstGeom prst="rect">
            <a:avLst/>
          </a:prstGeom>
          <a:solidFill>
            <a:srgbClr val="72E8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8" name="Rectangle 184"/>
          <p:cNvSpPr>
            <a:spLocks noChangeArrowheads="1"/>
          </p:cNvSpPr>
          <p:nvPr/>
        </p:nvSpPr>
        <p:spPr bwMode="auto">
          <a:xfrm>
            <a:off x="4068763" y="5456238"/>
            <a:ext cx="7937" cy="342900"/>
          </a:xfrm>
          <a:prstGeom prst="rect">
            <a:avLst/>
          </a:prstGeom>
          <a:solidFill>
            <a:srgbClr val="6E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89" name="Rectangle 185"/>
          <p:cNvSpPr>
            <a:spLocks noChangeArrowheads="1"/>
          </p:cNvSpPr>
          <p:nvPr/>
        </p:nvSpPr>
        <p:spPr bwMode="auto">
          <a:xfrm>
            <a:off x="4076700" y="5456238"/>
            <a:ext cx="9525" cy="342900"/>
          </a:xfrm>
          <a:prstGeom prst="rect">
            <a:avLst/>
          </a:prstGeom>
          <a:solidFill>
            <a:srgbClr val="6AE5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0" name="Rectangle 186"/>
          <p:cNvSpPr>
            <a:spLocks noChangeArrowheads="1"/>
          </p:cNvSpPr>
          <p:nvPr/>
        </p:nvSpPr>
        <p:spPr bwMode="auto">
          <a:xfrm>
            <a:off x="4086225" y="5456238"/>
            <a:ext cx="7938" cy="342900"/>
          </a:xfrm>
          <a:prstGeom prst="rect">
            <a:avLst/>
          </a:prstGeom>
          <a:solidFill>
            <a:srgbClr val="66E3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1" name="Rectangle 187"/>
          <p:cNvSpPr>
            <a:spLocks noChangeArrowheads="1"/>
          </p:cNvSpPr>
          <p:nvPr/>
        </p:nvSpPr>
        <p:spPr bwMode="auto">
          <a:xfrm>
            <a:off x="4094163" y="5456238"/>
            <a:ext cx="7937" cy="342900"/>
          </a:xfrm>
          <a:prstGeom prst="rect">
            <a:avLst/>
          </a:prstGeom>
          <a:solidFill>
            <a:srgbClr val="62E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2" name="Rectangle 188"/>
          <p:cNvSpPr>
            <a:spLocks noChangeArrowheads="1"/>
          </p:cNvSpPr>
          <p:nvPr/>
        </p:nvSpPr>
        <p:spPr bwMode="auto">
          <a:xfrm>
            <a:off x="4102100" y="5456238"/>
            <a:ext cx="9525" cy="342900"/>
          </a:xfrm>
          <a:prstGeom prst="rect">
            <a:avLst/>
          </a:prstGeom>
          <a:solidFill>
            <a:srgbClr val="5EE0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3" name="Rectangle 189"/>
          <p:cNvSpPr>
            <a:spLocks noChangeArrowheads="1"/>
          </p:cNvSpPr>
          <p:nvPr/>
        </p:nvSpPr>
        <p:spPr bwMode="auto">
          <a:xfrm>
            <a:off x="4111625" y="5456238"/>
            <a:ext cx="7938" cy="342900"/>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4" name="Rectangle 190"/>
          <p:cNvSpPr>
            <a:spLocks noChangeArrowheads="1"/>
          </p:cNvSpPr>
          <p:nvPr/>
        </p:nvSpPr>
        <p:spPr bwMode="auto">
          <a:xfrm>
            <a:off x="4119563" y="5456238"/>
            <a:ext cx="7937" cy="342900"/>
          </a:xfrm>
          <a:prstGeom prst="rect">
            <a:avLst/>
          </a:prstGeom>
          <a:solidFill>
            <a:srgbClr val="55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5" name="Rectangle 191"/>
          <p:cNvSpPr>
            <a:spLocks noChangeArrowheads="1"/>
          </p:cNvSpPr>
          <p:nvPr/>
        </p:nvSpPr>
        <p:spPr bwMode="auto">
          <a:xfrm>
            <a:off x="4127500" y="5456238"/>
            <a:ext cx="9525" cy="342900"/>
          </a:xfrm>
          <a:prstGeom prst="rect">
            <a:avLst/>
          </a:prstGeom>
          <a:solidFill>
            <a:srgbClr val="51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6" name="Rectangle 192"/>
          <p:cNvSpPr>
            <a:spLocks noChangeArrowheads="1"/>
          </p:cNvSpPr>
          <p:nvPr/>
        </p:nvSpPr>
        <p:spPr bwMode="auto">
          <a:xfrm>
            <a:off x="4137025" y="5456238"/>
            <a:ext cx="7938" cy="342900"/>
          </a:xfrm>
          <a:prstGeom prst="rect">
            <a:avLst/>
          </a:prstGeom>
          <a:solidFill>
            <a:srgbClr val="4DD9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7" name="Rectangle 193"/>
          <p:cNvSpPr>
            <a:spLocks noChangeArrowheads="1"/>
          </p:cNvSpPr>
          <p:nvPr/>
        </p:nvSpPr>
        <p:spPr bwMode="auto">
          <a:xfrm>
            <a:off x="4144963" y="5456238"/>
            <a:ext cx="7937" cy="342900"/>
          </a:xfrm>
          <a:prstGeom prst="rect">
            <a:avLst/>
          </a:prstGeom>
          <a:solidFill>
            <a:srgbClr val="49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8" name="Rectangle 194"/>
          <p:cNvSpPr>
            <a:spLocks noChangeArrowheads="1"/>
          </p:cNvSpPr>
          <p:nvPr/>
        </p:nvSpPr>
        <p:spPr bwMode="auto">
          <a:xfrm>
            <a:off x="4152900" y="5456238"/>
            <a:ext cx="9525" cy="342900"/>
          </a:xfrm>
          <a:prstGeom prst="rect">
            <a:avLst/>
          </a:prstGeom>
          <a:solidFill>
            <a:srgbClr val="45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699" name="Rectangle 195"/>
          <p:cNvSpPr>
            <a:spLocks noChangeArrowheads="1"/>
          </p:cNvSpPr>
          <p:nvPr/>
        </p:nvSpPr>
        <p:spPr bwMode="auto">
          <a:xfrm>
            <a:off x="4162425" y="5456238"/>
            <a:ext cx="7938" cy="342900"/>
          </a:xfrm>
          <a:prstGeom prst="rect">
            <a:avLst/>
          </a:prstGeom>
          <a:solidFill>
            <a:srgbClr val="41D4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0" name="Rectangle 196"/>
          <p:cNvSpPr>
            <a:spLocks noChangeArrowheads="1"/>
          </p:cNvSpPr>
          <p:nvPr/>
        </p:nvSpPr>
        <p:spPr bwMode="auto">
          <a:xfrm>
            <a:off x="4170363" y="5456238"/>
            <a:ext cx="9525" cy="342900"/>
          </a:xfrm>
          <a:prstGeom prst="rect">
            <a:avLst/>
          </a:prstGeom>
          <a:solidFill>
            <a:srgbClr val="3DD2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1" name="Rectangle 197"/>
          <p:cNvSpPr>
            <a:spLocks noChangeArrowheads="1"/>
          </p:cNvSpPr>
          <p:nvPr/>
        </p:nvSpPr>
        <p:spPr bwMode="auto">
          <a:xfrm>
            <a:off x="4179888" y="5456238"/>
            <a:ext cx="7937" cy="342900"/>
          </a:xfrm>
          <a:prstGeom prst="rect">
            <a:avLst/>
          </a:prstGeom>
          <a:solidFill>
            <a:srgbClr val="39D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2" name="Rectangle 198"/>
          <p:cNvSpPr>
            <a:spLocks noChangeArrowheads="1"/>
          </p:cNvSpPr>
          <p:nvPr/>
        </p:nvSpPr>
        <p:spPr bwMode="auto">
          <a:xfrm>
            <a:off x="4187825" y="5456238"/>
            <a:ext cx="7938" cy="342900"/>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3" name="Rectangle 199"/>
          <p:cNvSpPr>
            <a:spLocks noChangeArrowheads="1"/>
          </p:cNvSpPr>
          <p:nvPr/>
        </p:nvSpPr>
        <p:spPr bwMode="auto">
          <a:xfrm>
            <a:off x="4195763" y="5456238"/>
            <a:ext cx="9525" cy="342900"/>
          </a:xfrm>
          <a:prstGeom prst="rect">
            <a:avLst/>
          </a:prstGeom>
          <a:solidFill>
            <a:srgbClr val="31C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4" name="Rectangle 200"/>
          <p:cNvSpPr>
            <a:spLocks noChangeArrowheads="1"/>
          </p:cNvSpPr>
          <p:nvPr/>
        </p:nvSpPr>
        <p:spPr bwMode="auto">
          <a:xfrm>
            <a:off x="4205288" y="5456238"/>
            <a:ext cx="7937" cy="342900"/>
          </a:xfrm>
          <a:prstGeom prst="rect">
            <a:avLst/>
          </a:prstGeom>
          <a:solidFill>
            <a:srgbClr val="2CCC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5" name="Rectangle 201"/>
          <p:cNvSpPr>
            <a:spLocks noChangeArrowheads="1"/>
          </p:cNvSpPr>
          <p:nvPr/>
        </p:nvSpPr>
        <p:spPr bwMode="auto">
          <a:xfrm>
            <a:off x="4213225" y="5456238"/>
            <a:ext cx="7938" cy="342900"/>
          </a:xfrm>
          <a:prstGeom prst="rect">
            <a:avLst/>
          </a:prstGeom>
          <a:solidFill>
            <a:srgbClr val="28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6" name="Rectangle 202"/>
          <p:cNvSpPr>
            <a:spLocks noChangeArrowheads="1"/>
          </p:cNvSpPr>
          <p:nvPr/>
        </p:nvSpPr>
        <p:spPr bwMode="auto">
          <a:xfrm>
            <a:off x="4221163" y="5456238"/>
            <a:ext cx="9525" cy="342900"/>
          </a:xfrm>
          <a:prstGeom prst="rect">
            <a:avLst/>
          </a:prstGeom>
          <a:solidFill>
            <a:srgbClr val="24C8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7" name="Rectangle 203"/>
          <p:cNvSpPr>
            <a:spLocks noChangeArrowheads="1"/>
          </p:cNvSpPr>
          <p:nvPr/>
        </p:nvSpPr>
        <p:spPr bwMode="auto">
          <a:xfrm>
            <a:off x="4230688" y="5456238"/>
            <a:ext cx="7937" cy="342900"/>
          </a:xfrm>
          <a:prstGeom prst="rect">
            <a:avLst/>
          </a:prstGeom>
          <a:solidFill>
            <a:srgbClr val="20C6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8" name="Rectangle 204"/>
          <p:cNvSpPr>
            <a:spLocks noChangeArrowheads="1"/>
          </p:cNvSpPr>
          <p:nvPr/>
        </p:nvSpPr>
        <p:spPr bwMode="auto">
          <a:xfrm>
            <a:off x="4238625" y="5456238"/>
            <a:ext cx="9525" cy="342900"/>
          </a:xfrm>
          <a:prstGeom prst="rect">
            <a:avLst/>
          </a:prstGeom>
          <a:solidFill>
            <a:srgbClr val="1CC5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09" name="Rectangle 205"/>
          <p:cNvSpPr>
            <a:spLocks noChangeArrowheads="1"/>
          </p:cNvSpPr>
          <p:nvPr/>
        </p:nvSpPr>
        <p:spPr bwMode="auto">
          <a:xfrm>
            <a:off x="4248150" y="5456238"/>
            <a:ext cx="7938" cy="342900"/>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0" name="Rectangle 206"/>
          <p:cNvSpPr>
            <a:spLocks noChangeArrowheads="1"/>
          </p:cNvSpPr>
          <p:nvPr/>
        </p:nvSpPr>
        <p:spPr bwMode="auto">
          <a:xfrm>
            <a:off x="4256088" y="5456238"/>
            <a:ext cx="7937" cy="342900"/>
          </a:xfrm>
          <a:prstGeom prst="rect">
            <a:avLst/>
          </a:prstGeom>
          <a:solidFill>
            <a:srgbClr val="14C1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1" name="Rectangle 207"/>
          <p:cNvSpPr>
            <a:spLocks noChangeArrowheads="1"/>
          </p:cNvSpPr>
          <p:nvPr/>
        </p:nvSpPr>
        <p:spPr bwMode="auto">
          <a:xfrm>
            <a:off x="4264025" y="5456238"/>
            <a:ext cx="9525" cy="342900"/>
          </a:xfrm>
          <a:prstGeom prst="rect">
            <a:avLst/>
          </a:prstGeom>
          <a:solidFill>
            <a:srgbClr val="10BF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2" name="Rectangle 208"/>
          <p:cNvSpPr>
            <a:spLocks noChangeArrowheads="1"/>
          </p:cNvSpPr>
          <p:nvPr/>
        </p:nvSpPr>
        <p:spPr bwMode="auto">
          <a:xfrm>
            <a:off x="4273550" y="5456238"/>
            <a:ext cx="7938" cy="342900"/>
          </a:xfrm>
          <a:prstGeom prst="rect">
            <a:avLst/>
          </a:prstGeom>
          <a:solidFill>
            <a:srgbClr val="0CBD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3" name="Rectangle 209"/>
          <p:cNvSpPr>
            <a:spLocks noChangeArrowheads="1"/>
          </p:cNvSpPr>
          <p:nvPr/>
        </p:nvSpPr>
        <p:spPr bwMode="auto">
          <a:xfrm>
            <a:off x="4281488" y="5456238"/>
            <a:ext cx="7937" cy="342900"/>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4" name="Oval 210"/>
          <p:cNvSpPr>
            <a:spLocks noChangeArrowheads="1"/>
          </p:cNvSpPr>
          <p:nvPr/>
        </p:nvSpPr>
        <p:spPr bwMode="auto">
          <a:xfrm>
            <a:off x="3956050" y="5422900"/>
            <a:ext cx="331788"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5" name="Rectangle 211"/>
          <p:cNvSpPr>
            <a:spLocks noChangeArrowheads="1"/>
          </p:cNvSpPr>
          <p:nvPr/>
        </p:nvSpPr>
        <p:spPr bwMode="auto">
          <a:xfrm>
            <a:off x="4025900" y="5584825"/>
            <a:ext cx="179388"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UMAF</a:t>
            </a:r>
          </a:p>
        </p:txBody>
      </p:sp>
      <p:sp>
        <p:nvSpPr>
          <p:cNvPr id="21716" name="Rectangle 212"/>
          <p:cNvSpPr>
            <a:spLocks noChangeArrowheads="1"/>
          </p:cNvSpPr>
          <p:nvPr/>
        </p:nvSpPr>
        <p:spPr bwMode="auto">
          <a:xfrm>
            <a:off x="4530725" y="4964113"/>
            <a:ext cx="439738"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7" name="Rectangle 213"/>
          <p:cNvSpPr>
            <a:spLocks noChangeArrowheads="1"/>
          </p:cNvSpPr>
          <p:nvPr/>
        </p:nvSpPr>
        <p:spPr bwMode="auto">
          <a:xfrm>
            <a:off x="4467225" y="4899025"/>
            <a:ext cx="438150"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18" name="Rectangle 214"/>
          <p:cNvSpPr>
            <a:spLocks noChangeArrowheads="1"/>
          </p:cNvSpPr>
          <p:nvPr/>
        </p:nvSpPr>
        <p:spPr bwMode="auto">
          <a:xfrm>
            <a:off x="4614863" y="4916488"/>
            <a:ext cx="1428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1719" name="Rectangle 215"/>
          <p:cNvSpPr>
            <a:spLocks noChangeArrowheads="1"/>
          </p:cNvSpPr>
          <p:nvPr/>
        </p:nvSpPr>
        <p:spPr bwMode="auto">
          <a:xfrm>
            <a:off x="4562475" y="5027613"/>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1720" name="Rectangle 216"/>
          <p:cNvSpPr>
            <a:spLocks noChangeArrowheads="1"/>
          </p:cNvSpPr>
          <p:nvPr/>
        </p:nvSpPr>
        <p:spPr bwMode="auto">
          <a:xfrm>
            <a:off x="4562475" y="5113338"/>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721" name="Freeform 217"/>
          <p:cNvSpPr>
            <a:spLocks/>
          </p:cNvSpPr>
          <p:nvPr/>
        </p:nvSpPr>
        <p:spPr bwMode="auto">
          <a:xfrm>
            <a:off x="4114800" y="3152775"/>
            <a:ext cx="201613" cy="754063"/>
          </a:xfrm>
          <a:custGeom>
            <a:avLst/>
            <a:gdLst>
              <a:gd name="T0" fmla="*/ 2147483646 w 127"/>
              <a:gd name="T1" fmla="*/ 0 h 475"/>
              <a:gd name="T2" fmla="*/ 2147483646 w 127"/>
              <a:gd name="T3" fmla="*/ 2147483646 h 475"/>
              <a:gd name="T4" fmla="*/ 0 w 127"/>
              <a:gd name="T5" fmla="*/ 2147483646 h 475"/>
              <a:gd name="T6" fmla="*/ 0 w 127"/>
              <a:gd name="T7" fmla="*/ 2147483646 h 4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7" h="475">
                <a:moveTo>
                  <a:pt x="127" y="0"/>
                </a:moveTo>
                <a:lnTo>
                  <a:pt x="127" y="13"/>
                </a:lnTo>
                <a:lnTo>
                  <a:pt x="0" y="13"/>
                </a:lnTo>
                <a:lnTo>
                  <a:pt x="0" y="47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722" name="Freeform 218"/>
          <p:cNvSpPr>
            <a:spLocks/>
          </p:cNvSpPr>
          <p:nvPr/>
        </p:nvSpPr>
        <p:spPr bwMode="auto">
          <a:xfrm>
            <a:off x="4279900" y="3051175"/>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23" name="Freeform 219"/>
          <p:cNvSpPr>
            <a:spLocks/>
          </p:cNvSpPr>
          <p:nvPr/>
        </p:nvSpPr>
        <p:spPr bwMode="auto">
          <a:xfrm>
            <a:off x="4078288" y="3897313"/>
            <a:ext cx="73025" cy="111125"/>
          </a:xfrm>
          <a:custGeom>
            <a:avLst/>
            <a:gdLst>
              <a:gd name="T0" fmla="*/ 2147483646 w 46"/>
              <a:gd name="T1" fmla="*/ 0 h 70"/>
              <a:gd name="T2" fmla="*/ 2147483646 w 46"/>
              <a:gd name="T3" fmla="*/ 2147483646 h 70"/>
              <a:gd name="T4" fmla="*/ 0 w 46"/>
              <a:gd name="T5" fmla="*/ 0 h 70"/>
              <a:gd name="T6" fmla="*/ 2147483646 w 46"/>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46" y="0"/>
                </a:moveTo>
                <a:lnTo>
                  <a:pt x="23" y="70"/>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24" name="Freeform 220"/>
          <p:cNvSpPr>
            <a:spLocks/>
          </p:cNvSpPr>
          <p:nvPr/>
        </p:nvSpPr>
        <p:spPr bwMode="auto">
          <a:xfrm>
            <a:off x="4403725" y="3152775"/>
            <a:ext cx="219075" cy="552450"/>
          </a:xfrm>
          <a:custGeom>
            <a:avLst/>
            <a:gdLst>
              <a:gd name="T0" fmla="*/ 2147483646 w 138"/>
              <a:gd name="T1" fmla="*/ 2147483646 h 348"/>
              <a:gd name="T2" fmla="*/ 0 w 138"/>
              <a:gd name="T3" fmla="*/ 2147483646 h 348"/>
              <a:gd name="T4" fmla="*/ 0 w 138"/>
              <a:gd name="T5" fmla="*/ 0 h 348"/>
              <a:gd name="T6" fmla="*/ 0 60000 65536"/>
              <a:gd name="T7" fmla="*/ 0 60000 65536"/>
              <a:gd name="T8" fmla="*/ 0 60000 65536"/>
            </a:gdLst>
            <a:ahLst/>
            <a:cxnLst>
              <a:cxn ang="T6">
                <a:pos x="T0" y="T1"/>
              </a:cxn>
              <a:cxn ang="T7">
                <a:pos x="T2" y="T3"/>
              </a:cxn>
              <a:cxn ang="T8">
                <a:pos x="T4" y="T5"/>
              </a:cxn>
            </a:cxnLst>
            <a:rect l="0" t="0" r="r" b="b"/>
            <a:pathLst>
              <a:path w="138" h="348">
                <a:moveTo>
                  <a:pt x="138" y="348"/>
                </a:moveTo>
                <a:lnTo>
                  <a:pt x="0" y="348"/>
                </a:lnTo>
                <a:lnTo>
                  <a:pt x="0" y="0"/>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725" name="Freeform 221"/>
          <p:cNvSpPr>
            <a:spLocks/>
          </p:cNvSpPr>
          <p:nvPr/>
        </p:nvSpPr>
        <p:spPr bwMode="auto">
          <a:xfrm>
            <a:off x="4367213" y="3051175"/>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26" name="Rectangle 222"/>
          <p:cNvSpPr>
            <a:spLocks noChangeArrowheads="1"/>
          </p:cNvSpPr>
          <p:nvPr/>
        </p:nvSpPr>
        <p:spPr bwMode="auto">
          <a:xfrm>
            <a:off x="4511675" y="5456238"/>
            <a:ext cx="9525" cy="342900"/>
          </a:xfrm>
          <a:prstGeom prst="rect">
            <a:avLst/>
          </a:prstGeom>
          <a:solidFill>
            <a:srgbClr val="A8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27" name="Rectangle 223"/>
          <p:cNvSpPr>
            <a:spLocks noChangeArrowheads="1"/>
          </p:cNvSpPr>
          <p:nvPr/>
        </p:nvSpPr>
        <p:spPr bwMode="auto">
          <a:xfrm>
            <a:off x="4521200" y="5456238"/>
            <a:ext cx="7938" cy="342900"/>
          </a:xfrm>
          <a:prstGeom prst="rect">
            <a:avLst/>
          </a:prstGeom>
          <a:solidFill>
            <a:srgbClr val="A4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28" name="Rectangle 224"/>
          <p:cNvSpPr>
            <a:spLocks noChangeArrowheads="1"/>
          </p:cNvSpPr>
          <p:nvPr/>
        </p:nvSpPr>
        <p:spPr bwMode="auto">
          <a:xfrm>
            <a:off x="4529138" y="5456238"/>
            <a:ext cx="7937" cy="342900"/>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29" name="Rectangle 225"/>
          <p:cNvSpPr>
            <a:spLocks noChangeArrowheads="1"/>
          </p:cNvSpPr>
          <p:nvPr/>
        </p:nvSpPr>
        <p:spPr bwMode="auto">
          <a:xfrm>
            <a:off x="4537075" y="5456238"/>
            <a:ext cx="9525" cy="342900"/>
          </a:xfrm>
          <a:prstGeom prst="rect">
            <a:avLst/>
          </a:prstGeom>
          <a:solidFill>
            <a:srgbClr val="9CFA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0" name="Rectangle 226"/>
          <p:cNvSpPr>
            <a:spLocks noChangeArrowheads="1"/>
          </p:cNvSpPr>
          <p:nvPr/>
        </p:nvSpPr>
        <p:spPr bwMode="auto">
          <a:xfrm>
            <a:off x="4546600" y="5456238"/>
            <a:ext cx="7938" cy="342900"/>
          </a:xfrm>
          <a:prstGeom prst="rect">
            <a:avLst/>
          </a:prstGeom>
          <a:solidFill>
            <a:srgbClr val="98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1" name="Rectangle 227"/>
          <p:cNvSpPr>
            <a:spLocks noChangeArrowheads="1"/>
          </p:cNvSpPr>
          <p:nvPr/>
        </p:nvSpPr>
        <p:spPr bwMode="auto">
          <a:xfrm>
            <a:off x="4554538" y="5456238"/>
            <a:ext cx="7937" cy="342900"/>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2" name="Rectangle 228"/>
          <p:cNvSpPr>
            <a:spLocks noChangeArrowheads="1"/>
          </p:cNvSpPr>
          <p:nvPr/>
        </p:nvSpPr>
        <p:spPr bwMode="auto">
          <a:xfrm>
            <a:off x="4562475" y="5456238"/>
            <a:ext cx="9525" cy="342900"/>
          </a:xfrm>
          <a:prstGeom prst="rect">
            <a:avLst/>
          </a:prstGeom>
          <a:solidFill>
            <a:srgbClr val="8F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3" name="Rectangle 229"/>
          <p:cNvSpPr>
            <a:spLocks noChangeArrowheads="1"/>
          </p:cNvSpPr>
          <p:nvPr/>
        </p:nvSpPr>
        <p:spPr bwMode="auto">
          <a:xfrm>
            <a:off x="4572000" y="5456238"/>
            <a:ext cx="7938" cy="342900"/>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4" name="Rectangle 230"/>
          <p:cNvSpPr>
            <a:spLocks noChangeArrowheads="1"/>
          </p:cNvSpPr>
          <p:nvPr/>
        </p:nvSpPr>
        <p:spPr bwMode="auto">
          <a:xfrm>
            <a:off x="4579938" y="5456238"/>
            <a:ext cx="7937" cy="342900"/>
          </a:xfrm>
          <a:prstGeom prst="rect">
            <a:avLst/>
          </a:prstGeom>
          <a:solidFill>
            <a:srgbClr val="87F1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5" name="Rectangle 231"/>
          <p:cNvSpPr>
            <a:spLocks noChangeArrowheads="1"/>
          </p:cNvSpPr>
          <p:nvPr/>
        </p:nvSpPr>
        <p:spPr bwMode="auto">
          <a:xfrm>
            <a:off x="4587875" y="5456238"/>
            <a:ext cx="9525" cy="342900"/>
          </a:xfrm>
          <a:prstGeom prst="rect">
            <a:avLst/>
          </a:prstGeom>
          <a:solidFill>
            <a:srgbClr val="83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6" name="Rectangle 232"/>
          <p:cNvSpPr>
            <a:spLocks noChangeArrowheads="1"/>
          </p:cNvSpPr>
          <p:nvPr/>
        </p:nvSpPr>
        <p:spPr bwMode="auto">
          <a:xfrm>
            <a:off x="4597400" y="5456238"/>
            <a:ext cx="7938" cy="342900"/>
          </a:xfrm>
          <a:prstGeom prst="rect">
            <a:avLst/>
          </a:prstGeom>
          <a:solidFill>
            <a:srgbClr val="7FEE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7" name="Rectangle 233"/>
          <p:cNvSpPr>
            <a:spLocks noChangeArrowheads="1"/>
          </p:cNvSpPr>
          <p:nvPr/>
        </p:nvSpPr>
        <p:spPr bwMode="auto">
          <a:xfrm>
            <a:off x="4605338" y="5456238"/>
            <a:ext cx="9525" cy="342900"/>
          </a:xfrm>
          <a:prstGeom prst="rect">
            <a:avLst/>
          </a:prstGeom>
          <a:solidFill>
            <a:srgbClr val="7BEC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8" name="Rectangle 234"/>
          <p:cNvSpPr>
            <a:spLocks noChangeArrowheads="1"/>
          </p:cNvSpPr>
          <p:nvPr/>
        </p:nvSpPr>
        <p:spPr bwMode="auto">
          <a:xfrm>
            <a:off x="4614863" y="5456238"/>
            <a:ext cx="7937" cy="342900"/>
          </a:xfrm>
          <a:prstGeom prst="rect">
            <a:avLst/>
          </a:prstGeom>
          <a:solidFill>
            <a:srgbClr val="77EA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39" name="Rectangle 235"/>
          <p:cNvSpPr>
            <a:spLocks noChangeArrowheads="1"/>
          </p:cNvSpPr>
          <p:nvPr/>
        </p:nvSpPr>
        <p:spPr bwMode="auto">
          <a:xfrm>
            <a:off x="4622800" y="5456238"/>
            <a:ext cx="7938" cy="342900"/>
          </a:xfrm>
          <a:prstGeom prst="rect">
            <a:avLst/>
          </a:prstGeom>
          <a:solidFill>
            <a:srgbClr val="73E9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0" name="Rectangle 236"/>
          <p:cNvSpPr>
            <a:spLocks noChangeArrowheads="1"/>
          </p:cNvSpPr>
          <p:nvPr/>
        </p:nvSpPr>
        <p:spPr bwMode="auto">
          <a:xfrm>
            <a:off x="4630738" y="5456238"/>
            <a:ext cx="9525" cy="342900"/>
          </a:xfrm>
          <a:prstGeom prst="rect">
            <a:avLst/>
          </a:prstGeom>
          <a:solidFill>
            <a:srgbClr val="6F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1" name="Rectangle 237"/>
          <p:cNvSpPr>
            <a:spLocks noChangeArrowheads="1"/>
          </p:cNvSpPr>
          <p:nvPr/>
        </p:nvSpPr>
        <p:spPr bwMode="auto">
          <a:xfrm>
            <a:off x="4640263" y="5456238"/>
            <a:ext cx="7937" cy="342900"/>
          </a:xfrm>
          <a:prstGeom prst="rect">
            <a:avLst/>
          </a:prstGeom>
          <a:solidFill>
            <a:srgbClr val="6AE6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2" name="Rectangle 238"/>
          <p:cNvSpPr>
            <a:spLocks noChangeArrowheads="1"/>
          </p:cNvSpPr>
          <p:nvPr/>
        </p:nvSpPr>
        <p:spPr bwMode="auto">
          <a:xfrm>
            <a:off x="4648200" y="5456238"/>
            <a:ext cx="7938" cy="342900"/>
          </a:xfrm>
          <a:prstGeom prst="rect">
            <a:avLst/>
          </a:prstGeom>
          <a:solidFill>
            <a:srgbClr val="66E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3" name="Rectangle 239"/>
          <p:cNvSpPr>
            <a:spLocks noChangeArrowheads="1"/>
          </p:cNvSpPr>
          <p:nvPr/>
        </p:nvSpPr>
        <p:spPr bwMode="auto">
          <a:xfrm>
            <a:off x="4656138" y="5456238"/>
            <a:ext cx="9525" cy="342900"/>
          </a:xfrm>
          <a:prstGeom prst="rect">
            <a:avLst/>
          </a:prstGeom>
          <a:solidFill>
            <a:srgbClr val="62E2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4" name="Rectangle 240"/>
          <p:cNvSpPr>
            <a:spLocks noChangeArrowheads="1"/>
          </p:cNvSpPr>
          <p:nvPr/>
        </p:nvSpPr>
        <p:spPr bwMode="auto">
          <a:xfrm>
            <a:off x="4665663" y="5456238"/>
            <a:ext cx="7937" cy="342900"/>
          </a:xfrm>
          <a:prstGeom prst="rect">
            <a:avLst/>
          </a:prstGeom>
          <a:solidFill>
            <a:srgbClr val="5E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5" name="Rectangle 241"/>
          <p:cNvSpPr>
            <a:spLocks noChangeArrowheads="1"/>
          </p:cNvSpPr>
          <p:nvPr/>
        </p:nvSpPr>
        <p:spPr bwMode="auto">
          <a:xfrm>
            <a:off x="4673600" y="5456238"/>
            <a:ext cx="9525" cy="342900"/>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6" name="Rectangle 242"/>
          <p:cNvSpPr>
            <a:spLocks noChangeArrowheads="1"/>
          </p:cNvSpPr>
          <p:nvPr/>
        </p:nvSpPr>
        <p:spPr bwMode="auto">
          <a:xfrm>
            <a:off x="4683125" y="5456238"/>
            <a:ext cx="7938" cy="342900"/>
          </a:xfrm>
          <a:prstGeom prst="rect">
            <a:avLst/>
          </a:prstGeom>
          <a:solidFill>
            <a:srgbClr val="56DD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7" name="Rectangle 243"/>
          <p:cNvSpPr>
            <a:spLocks noChangeArrowheads="1"/>
          </p:cNvSpPr>
          <p:nvPr/>
        </p:nvSpPr>
        <p:spPr bwMode="auto">
          <a:xfrm>
            <a:off x="4691063" y="5456238"/>
            <a:ext cx="7937" cy="342900"/>
          </a:xfrm>
          <a:prstGeom prst="rect">
            <a:avLst/>
          </a:prstGeom>
          <a:solidFill>
            <a:srgbClr val="52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8" name="Rectangle 244"/>
          <p:cNvSpPr>
            <a:spLocks noChangeArrowheads="1"/>
          </p:cNvSpPr>
          <p:nvPr/>
        </p:nvSpPr>
        <p:spPr bwMode="auto">
          <a:xfrm>
            <a:off x="4699000" y="5456238"/>
            <a:ext cx="9525" cy="342900"/>
          </a:xfrm>
          <a:prstGeom prst="rect">
            <a:avLst/>
          </a:prstGeom>
          <a:solidFill>
            <a:srgbClr val="4EDA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49" name="Rectangle 245"/>
          <p:cNvSpPr>
            <a:spLocks noChangeArrowheads="1"/>
          </p:cNvSpPr>
          <p:nvPr/>
        </p:nvSpPr>
        <p:spPr bwMode="auto">
          <a:xfrm>
            <a:off x="4708525" y="5456238"/>
            <a:ext cx="7938" cy="342900"/>
          </a:xfrm>
          <a:prstGeom prst="rect">
            <a:avLst/>
          </a:prstGeom>
          <a:solidFill>
            <a:srgbClr val="4A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0" name="Rectangle 246"/>
          <p:cNvSpPr>
            <a:spLocks noChangeArrowheads="1"/>
          </p:cNvSpPr>
          <p:nvPr/>
        </p:nvSpPr>
        <p:spPr bwMode="auto">
          <a:xfrm>
            <a:off x="4716463" y="5456238"/>
            <a:ext cx="7937" cy="342900"/>
          </a:xfrm>
          <a:prstGeom prst="rect">
            <a:avLst/>
          </a:prstGeom>
          <a:solidFill>
            <a:srgbClr val="46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1" name="Rectangle 247"/>
          <p:cNvSpPr>
            <a:spLocks noChangeArrowheads="1"/>
          </p:cNvSpPr>
          <p:nvPr/>
        </p:nvSpPr>
        <p:spPr bwMode="auto">
          <a:xfrm>
            <a:off x="4724400" y="5456238"/>
            <a:ext cx="9525" cy="342900"/>
          </a:xfrm>
          <a:prstGeom prst="rect">
            <a:avLst/>
          </a:prstGeom>
          <a:solidFill>
            <a:srgbClr val="41D4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2" name="Rectangle 248"/>
          <p:cNvSpPr>
            <a:spLocks noChangeArrowheads="1"/>
          </p:cNvSpPr>
          <p:nvPr/>
        </p:nvSpPr>
        <p:spPr bwMode="auto">
          <a:xfrm>
            <a:off x="4733925" y="5456238"/>
            <a:ext cx="7938" cy="342900"/>
          </a:xfrm>
          <a:prstGeom prst="rect">
            <a:avLst/>
          </a:prstGeom>
          <a:solidFill>
            <a:srgbClr val="3DD2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3" name="Rectangle 249"/>
          <p:cNvSpPr>
            <a:spLocks noChangeArrowheads="1"/>
          </p:cNvSpPr>
          <p:nvPr/>
        </p:nvSpPr>
        <p:spPr bwMode="auto">
          <a:xfrm>
            <a:off x="4741863" y="5456238"/>
            <a:ext cx="9525" cy="342900"/>
          </a:xfrm>
          <a:prstGeom prst="rect">
            <a:avLst/>
          </a:prstGeom>
          <a:solidFill>
            <a:srgbClr val="39D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4" name="Rectangle 250"/>
          <p:cNvSpPr>
            <a:spLocks noChangeArrowheads="1"/>
          </p:cNvSpPr>
          <p:nvPr/>
        </p:nvSpPr>
        <p:spPr bwMode="auto">
          <a:xfrm>
            <a:off x="4751388" y="5456238"/>
            <a:ext cx="7937" cy="342900"/>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5" name="Rectangle 251"/>
          <p:cNvSpPr>
            <a:spLocks noChangeArrowheads="1"/>
          </p:cNvSpPr>
          <p:nvPr/>
        </p:nvSpPr>
        <p:spPr bwMode="auto">
          <a:xfrm>
            <a:off x="4759325" y="5456238"/>
            <a:ext cx="7938" cy="342900"/>
          </a:xfrm>
          <a:prstGeom prst="rect">
            <a:avLst/>
          </a:prstGeom>
          <a:solidFill>
            <a:srgbClr val="31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6" name="Rectangle 252"/>
          <p:cNvSpPr>
            <a:spLocks noChangeArrowheads="1"/>
          </p:cNvSpPr>
          <p:nvPr/>
        </p:nvSpPr>
        <p:spPr bwMode="auto">
          <a:xfrm>
            <a:off x="4767263" y="5456238"/>
            <a:ext cx="9525" cy="342900"/>
          </a:xfrm>
          <a:prstGeom prst="rect">
            <a:avLst/>
          </a:prstGeom>
          <a:solidFill>
            <a:srgbClr val="2D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7" name="Rectangle 253"/>
          <p:cNvSpPr>
            <a:spLocks noChangeArrowheads="1"/>
          </p:cNvSpPr>
          <p:nvPr/>
        </p:nvSpPr>
        <p:spPr bwMode="auto">
          <a:xfrm>
            <a:off x="4776788" y="5456238"/>
            <a:ext cx="7937" cy="342900"/>
          </a:xfrm>
          <a:prstGeom prst="rect">
            <a:avLst/>
          </a:prstGeom>
          <a:solidFill>
            <a:srgbClr val="29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8" name="Rectangle 254"/>
          <p:cNvSpPr>
            <a:spLocks noChangeArrowheads="1"/>
          </p:cNvSpPr>
          <p:nvPr/>
        </p:nvSpPr>
        <p:spPr bwMode="auto">
          <a:xfrm>
            <a:off x="4784725" y="5456238"/>
            <a:ext cx="7938" cy="342900"/>
          </a:xfrm>
          <a:prstGeom prst="rect">
            <a:avLst/>
          </a:prstGeom>
          <a:solidFill>
            <a:srgbClr val="25C8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59" name="Rectangle 255"/>
          <p:cNvSpPr>
            <a:spLocks noChangeArrowheads="1"/>
          </p:cNvSpPr>
          <p:nvPr/>
        </p:nvSpPr>
        <p:spPr bwMode="auto">
          <a:xfrm>
            <a:off x="4792663" y="5456238"/>
            <a:ext cx="9525" cy="342900"/>
          </a:xfrm>
          <a:prstGeom prst="rect">
            <a:avLst/>
          </a:prstGeom>
          <a:solidFill>
            <a:srgbClr val="21C6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0" name="Rectangle 256"/>
          <p:cNvSpPr>
            <a:spLocks noChangeArrowheads="1"/>
          </p:cNvSpPr>
          <p:nvPr/>
        </p:nvSpPr>
        <p:spPr bwMode="auto">
          <a:xfrm>
            <a:off x="4802188" y="5456238"/>
            <a:ext cx="7937" cy="342900"/>
          </a:xfrm>
          <a:prstGeom prst="rect">
            <a:avLst/>
          </a:prstGeom>
          <a:solidFill>
            <a:srgbClr val="1D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1" name="Rectangle 257"/>
          <p:cNvSpPr>
            <a:spLocks noChangeArrowheads="1"/>
          </p:cNvSpPr>
          <p:nvPr/>
        </p:nvSpPr>
        <p:spPr bwMode="auto">
          <a:xfrm>
            <a:off x="4810125" y="5456238"/>
            <a:ext cx="9525" cy="342900"/>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2" name="Rectangle 258"/>
          <p:cNvSpPr>
            <a:spLocks noChangeArrowheads="1"/>
          </p:cNvSpPr>
          <p:nvPr/>
        </p:nvSpPr>
        <p:spPr bwMode="auto">
          <a:xfrm>
            <a:off x="4819650" y="5456238"/>
            <a:ext cx="7938" cy="342900"/>
          </a:xfrm>
          <a:prstGeom prst="rect">
            <a:avLst/>
          </a:prstGeom>
          <a:solidFill>
            <a:srgbClr val="14C2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3" name="Rectangle 259"/>
          <p:cNvSpPr>
            <a:spLocks noChangeArrowheads="1"/>
          </p:cNvSpPr>
          <p:nvPr/>
        </p:nvSpPr>
        <p:spPr bwMode="auto">
          <a:xfrm>
            <a:off x="4827588" y="5456238"/>
            <a:ext cx="7937" cy="342900"/>
          </a:xfrm>
          <a:prstGeom prst="rect">
            <a:avLst/>
          </a:prstGeom>
          <a:solidFill>
            <a:srgbClr val="10C0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4" name="Rectangle 260"/>
          <p:cNvSpPr>
            <a:spLocks noChangeArrowheads="1"/>
          </p:cNvSpPr>
          <p:nvPr/>
        </p:nvSpPr>
        <p:spPr bwMode="auto">
          <a:xfrm>
            <a:off x="4835525" y="5456238"/>
            <a:ext cx="9525" cy="342900"/>
          </a:xfrm>
          <a:prstGeom prst="rect">
            <a:avLst/>
          </a:prstGeom>
          <a:solidFill>
            <a:srgbClr val="0CB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5" name="Rectangle 261"/>
          <p:cNvSpPr>
            <a:spLocks noChangeArrowheads="1"/>
          </p:cNvSpPr>
          <p:nvPr/>
        </p:nvSpPr>
        <p:spPr bwMode="auto">
          <a:xfrm>
            <a:off x="4845050" y="5456238"/>
            <a:ext cx="7938" cy="342900"/>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6" name="Rectangle 262"/>
          <p:cNvSpPr>
            <a:spLocks noChangeArrowheads="1"/>
          </p:cNvSpPr>
          <p:nvPr/>
        </p:nvSpPr>
        <p:spPr bwMode="auto">
          <a:xfrm>
            <a:off x="4852988" y="5456238"/>
            <a:ext cx="7937" cy="342900"/>
          </a:xfrm>
          <a:prstGeom prst="rect">
            <a:avLst/>
          </a:prstGeom>
          <a:solidFill>
            <a:srgbClr val="04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7" name="Oval 263"/>
          <p:cNvSpPr>
            <a:spLocks noChangeArrowheads="1"/>
          </p:cNvSpPr>
          <p:nvPr/>
        </p:nvSpPr>
        <p:spPr bwMode="auto">
          <a:xfrm>
            <a:off x="4521200" y="5422900"/>
            <a:ext cx="331788"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68" name="Rectangle 264"/>
          <p:cNvSpPr>
            <a:spLocks noChangeArrowheads="1"/>
          </p:cNvSpPr>
          <p:nvPr/>
        </p:nvSpPr>
        <p:spPr bwMode="auto">
          <a:xfrm>
            <a:off x="4640263" y="5549900"/>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1769" name="Rectangle 265"/>
          <p:cNvSpPr>
            <a:spLocks noChangeArrowheads="1"/>
          </p:cNvSpPr>
          <p:nvPr/>
        </p:nvSpPr>
        <p:spPr bwMode="auto">
          <a:xfrm>
            <a:off x="4622800" y="5627688"/>
            <a:ext cx="123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XYZ</a:t>
            </a:r>
          </a:p>
        </p:txBody>
      </p:sp>
      <p:sp>
        <p:nvSpPr>
          <p:cNvPr id="21770" name="Line 266"/>
          <p:cNvSpPr>
            <a:spLocks noChangeShapeType="1"/>
          </p:cNvSpPr>
          <p:nvPr/>
        </p:nvSpPr>
        <p:spPr bwMode="auto">
          <a:xfrm flipH="1">
            <a:off x="5037138" y="4165600"/>
            <a:ext cx="103187" cy="15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771" name="Freeform 267"/>
          <p:cNvSpPr>
            <a:spLocks/>
          </p:cNvSpPr>
          <p:nvPr/>
        </p:nvSpPr>
        <p:spPr bwMode="auto">
          <a:xfrm>
            <a:off x="5132388" y="4133850"/>
            <a:ext cx="93662" cy="61913"/>
          </a:xfrm>
          <a:custGeom>
            <a:avLst/>
            <a:gdLst>
              <a:gd name="T0" fmla="*/ 0 w 59"/>
              <a:gd name="T1" fmla="*/ 0 h 39"/>
              <a:gd name="T2" fmla="*/ 2147483646 w 59"/>
              <a:gd name="T3" fmla="*/ 2147483646 h 39"/>
              <a:gd name="T4" fmla="*/ 0 w 59"/>
              <a:gd name="T5" fmla="*/ 2147483646 h 39"/>
              <a:gd name="T6" fmla="*/ 0 w 59"/>
              <a:gd name="T7" fmla="*/ 0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39">
                <a:moveTo>
                  <a:pt x="0" y="0"/>
                </a:moveTo>
                <a:lnTo>
                  <a:pt x="59" y="20"/>
                </a:lnTo>
                <a:lnTo>
                  <a:pt x="0" y="3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72" name="Freeform 268"/>
          <p:cNvSpPr>
            <a:spLocks/>
          </p:cNvSpPr>
          <p:nvPr/>
        </p:nvSpPr>
        <p:spPr bwMode="auto">
          <a:xfrm>
            <a:off x="4951413" y="4133850"/>
            <a:ext cx="93662" cy="61913"/>
          </a:xfrm>
          <a:custGeom>
            <a:avLst/>
            <a:gdLst>
              <a:gd name="T0" fmla="*/ 2147483646 w 59"/>
              <a:gd name="T1" fmla="*/ 2147483646 h 39"/>
              <a:gd name="T2" fmla="*/ 0 w 59"/>
              <a:gd name="T3" fmla="*/ 2147483646 h 39"/>
              <a:gd name="T4" fmla="*/ 2147483646 w 59"/>
              <a:gd name="T5" fmla="*/ 0 h 39"/>
              <a:gd name="T6" fmla="*/ 2147483646 w 59"/>
              <a:gd name="T7" fmla="*/ 2147483646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39">
                <a:moveTo>
                  <a:pt x="59" y="39"/>
                </a:moveTo>
                <a:lnTo>
                  <a:pt x="0" y="20"/>
                </a:lnTo>
                <a:lnTo>
                  <a:pt x="59" y="0"/>
                </a:lnTo>
                <a:lnTo>
                  <a:pt x="59"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73" name="Freeform 269"/>
          <p:cNvSpPr>
            <a:spLocks/>
          </p:cNvSpPr>
          <p:nvPr/>
        </p:nvSpPr>
        <p:spPr bwMode="auto">
          <a:xfrm>
            <a:off x="4114800" y="4424363"/>
            <a:ext cx="571500" cy="373062"/>
          </a:xfrm>
          <a:custGeom>
            <a:avLst/>
            <a:gdLst>
              <a:gd name="T0" fmla="*/ 0 w 360"/>
              <a:gd name="T1" fmla="*/ 0 h 235"/>
              <a:gd name="T2" fmla="*/ 0 w 360"/>
              <a:gd name="T3" fmla="*/ 2147483646 h 235"/>
              <a:gd name="T4" fmla="*/ 2147483646 w 360"/>
              <a:gd name="T5" fmla="*/ 2147483646 h 235"/>
              <a:gd name="T6" fmla="*/ 2147483646 w 360"/>
              <a:gd name="T7" fmla="*/ 2147483646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0" h="235">
                <a:moveTo>
                  <a:pt x="0" y="0"/>
                </a:moveTo>
                <a:lnTo>
                  <a:pt x="0" y="180"/>
                </a:lnTo>
                <a:lnTo>
                  <a:pt x="360" y="180"/>
                </a:lnTo>
                <a:lnTo>
                  <a:pt x="360"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774" name="Freeform 270"/>
          <p:cNvSpPr>
            <a:spLocks/>
          </p:cNvSpPr>
          <p:nvPr/>
        </p:nvSpPr>
        <p:spPr bwMode="auto">
          <a:xfrm>
            <a:off x="4078288" y="4322763"/>
            <a:ext cx="73025" cy="109537"/>
          </a:xfrm>
          <a:custGeom>
            <a:avLst/>
            <a:gdLst>
              <a:gd name="T0" fmla="*/ 0 w 46"/>
              <a:gd name="T1" fmla="*/ 2147483646 h 69"/>
              <a:gd name="T2" fmla="*/ 2147483646 w 46"/>
              <a:gd name="T3" fmla="*/ 0 h 69"/>
              <a:gd name="T4" fmla="*/ 2147483646 w 46"/>
              <a:gd name="T5" fmla="*/ 2147483646 h 69"/>
              <a:gd name="T6" fmla="*/ 0 w 46"/>
              <a:gd name="T7" fmla="*/ 2147483646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75" name="Freeform 271"/>
          <p:cNvSpPr>
            <a:spLocks/>
          </p:cNvSpPr>
          <p:nvPr/>
        </p:nvSpPr>
        <p:spPr bwMode="auto">
          <a:xfrm>
            <a:off x="4649788" y="4787900"/>
            <a:ext cx="73025" cy="111125"/>
          </a:xfrm>
          <a:custGeom>
            <a:avLst/>
            <a:gdLst>
              <a:gd name="T0" fmla="*/ 2147483646 w 46"/>
              <a:gd name="T1" fmla="*/ 0 h 70"/>
              <a:gd name="T2" fmla="*/ 2147483646 w 46"/>
              <a:gd name="T3" fmla="*/ 2147483646 h 70"/>
              <a:gd name="T4" fmla="*/ 0 w 46"/>
              <a:gd name="T5" fmla="*/ 0 h 70"/>
              <a:gd name="T6" fmla="*/ 2147483646 w 46"/>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46" y="0"/>
                </a:moveTo>
                <a:lnTo>
                  <a:pt x="23" y="70"/>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76" name="Line 272"/>
          <p:cNvSpPr>
            <a:spLocks noChangeShapeType="1"/>
          </p:cNvSpPr>
          <p:nvPr/>
        </p:nvSpPr>
        <p:spPr bwMode="auto">
          <a:xfrm flipV="1">
            <a:off x="4686300" y="5314950"/>
            <a:ext cx="1588" cy="107950"/>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777" name="Freeform 273"/>
          <p:cNvSpPr>
            <a:spLocks/>
          </p:cNvSpPr>
          <p:nvPr/>
        </p:nvSpPr>
        <p:spPr bwMode="auto">
          <a:xfrm>
            <a:off x="4649788" y="5213350"/>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78" name="Line 274"/>
          <p:cNvSpPr>
            <a:spLocks noChangeShapeType="1"/>
          </p:cNvSpPr>
          <p:nvPr/>
        </p:nvSpPr>
        <p:spPr bwMode="auto">
          <a:xfrm>
            <a:off x="4114800" y="4424363"/>
            <a:ext cx="1588" cy="373062"/>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779" name="Freeform 275"/>
          <p:cNvSpPr>
            <a:spLocks/>
          </p:cNvSpPr>
          <p:nvPr/>
        </p:nvSpPr>
        <p:spPr bwMode="auto">
          <a:xfrm>
            <a:off x="4078288" y="4322763"/>
            <a:ext cx="73025" cy="109537"/>
          </a:xfrm>
          <a:custGeom>
            <a:avLst/>
            <a:gdLst>
              <a:gd name="T0" fmla="*/ 0 w 46"/>
              <a:gd name="T1" fmla="*/ 2147483646 h 69"/>
              <a:gd name="T2" fmla="*/ 2147483646 w 46"/>
              <a:gd name="T3" fmla="*/ 0 h 69"/>
              <a:gd name="T4" fmla="*/ 2147483646 w 46"/>
              <a:gd name="T5" fmla="*/ 2147483646 h 69"/>
              <a:gd name="T6" fmla="*/ 0 w 46"/>
              <a:gd name="T7" fmla="*/ 2147483646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80" name="Freeform 276"/>
          <p:cNvSpPr>
            <a:spLocks/>
          </p:cNvSpPr>
          <p:nvPr/>
        </p:nvSpPr>
        <p:spPr bwMode="auto">
          <a:xfrm>
            <a:off x="4078288" y="4787900"/>
            <a:ext cx="73025" cy="111125"/>
          </a:xfrm>
          <a:custGeom>
            <a:avLst/>
            <a:gdLst>
              <a:gd name="T0" fmla="*/ 2147483646 w 46"/>
              <a:gd name="T1" fmla="*/ 0 h 70"/>
              <a:gd name="T2" fmla="*/ 2147483646 w 46"/>
              <a:gd name="T3" fmla="*/ 2147483646 h 70"/>
              <a:gd name="T4" fmla="*/ 0 w 46"/>
              <a:gd name="T5" fmla="*/ 0 h 70"/>
              <a:gd name="T6" fmla="*/ 2147483646 w 46"/>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46" y="0"/>
                </a:moveTo>
                <a:lnTo>
                  <a:pt x="23" y="70"/>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81" name="Freeform 277"/>
          <p:cNvSpPr>
            <a:spLocks/>
          </p:cNvSpPr>
          <p:nvPr/>
        </p:nvSpPr>
        <p:spPr bwMode="auto">
          <a:xfrm>
            <a:off x="4114800" y="5314950"/>
            <a:ext cx="7938" cy="107950"/>
          </a:xfrm>
          <a:custGeom>
            <a:avLst/>
            <a:gdLst>
              <a:gd name="T0" fmla="*/ 2147483646 w 5"/>
              <a:gd name="T1" fmla="*/ 2147483646 h 68"/>
              <a:gd name="T2" fmla="*/ 2147483646 w 5"/>
              <a:gd name="T3" fmla="*/ 2147483646 h 68"/>
              <a:gd name="T4" fmla="*/ 0 w 5"/>
              <a:gd name="T5" fmla="*/ 2147483646 h 68"/>
              <a:gd name="T6" fmla="*/ 0 w 5"/>
              <a:gd name="T7" fmla="*/ 0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68">
                <a:moveTo>
                  <a:pt x="5" y="68"/>
                </a:moveTo>
                <a:lnTo>
                  <a:pt x="5" y="20"/>
                </a:lnTo>
                <a:lnTo>
                  <a:pt x="0" y="20"/>
                </a:lnTo>
                <a:lnTo>
                  <a:pt x="0" y="0"/>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782" name="Freeform 278"/>
          <p:cNvSpPr>
            <a:spLocks/>
          </p:cNvSpPr>
          <p:nvPr/>
        </p:nvSpPr>
        <p:spPr bwMode="auto">
          <a:xfrm>
            <a:off x="4078288" y="5213350"/>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83" name="Line 279"/>
          <p:cNvSpPr>
            <a:spLocks noChangeShapeType="1"/>
          </p:cNvSpPr>
          <p:nvPr/>
        </p:nvSpPr>
        <p:spPr bwMode="auto">
          <a:xfrm flipH="1">
            <a:off x="4435475" y="4165600"/>
            <a:ext cx="184150" cy="1588"/>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784" name="Freeform 280"/>
          <p:cNvSpPr>
            <a:spLocks/>
          </p:cNvSpPr>
          <p:nvPr/>
        </p:nvSpPr>
        <p:spPr bwMode="auto">
          <a:xfrm>
            <a:off x="4333875" y="4127500"/>
            <a:ext cx="111125" cy="74613"/>
          </a:xfrm>
          <a:custGeom>
            <a:avLst/>
            <a:gdLst>
              <a:gd name="T0" fmla="*/ 2147483646 w 70"/>
              <a:gd name="T1" fmla="*/ 2147483646 h 47"/>
              <a:gd name="T2" fmla="*/ 0 w 70"/>
              <a:gd name="T3" fmla="*/ 2147483646 h 47"/>
              <a:gd name="T4" fmla="*/ 2147483646 w 70"/>
              <a:gd name="T5" fmla="*/ 0 h 47"/>
              <a:gd name="T6" fmla="*/ 2147483646 w 70"/>
              <a:gd name="T7" fmla="*/ 2147483646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 h="47">
                <a:moveTo>
                  <a:pt x="70" y="47"/>
                </a:moveTo>
                <a:lnTo>
                  <a:pt x="0" y="24"/>
                </a:lnTo>
                <a:lnTo>
                  <a:pt x="70" y="0"/>
                </a:lnTo>
                <a:lnTo>
                  <a:pt x="70" y="47"/>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785" name="Rectangle 281"/>
          <p:cNvSpPr>
            <a:spLocks noChangeArrowheads="1"/>
          </p:cNvSpPr>
          <p:nvPr/>
        </p:nvSpPr>
        <p:spPr bwMode="auto">
          <a:xfrm>
            <a:off x="5280025" y="2740025"/>
            <a:ext cx="614363" cy="438150"/>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86" name="Rectangle 282"/>
          <p:cNvSpPr>
            <a:spLocks noChangeArrowheads="1"/>
          </p:cNvSpPr>
          <p:nvPr/>
        </p:nvSpPr>
        <p:spPr bwMode="auto">
          <a:xfrm>
            <a:off x="5214938" y="2674938"/>
            <a:ext cx="615950" cy="43973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87" name="Rectangle 283"/>
          <p:cNvSpPr>
            <a:spLocks noChangeArrowheads="1"/>
          </p:cNvSpPr>
          <p:nvPr/>
        </p:nvSpPr>
        <p:spPr bwMode="auto">
          <a:xfrm>
            <a:off x="5348288" y="2778125"/>
            <a:ext cx="33972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WebApp</a:t>
            </a:r>
          </a:p>
        </p:txBody>
      </p:sp>
      <p:sp>
        <p:nvSpPr>
          <p:cNvPr id="21788" name="Rectangle 284"/>
          <p:cNvSpPr>
            <a:spLocks noChangeArrowheads="1"/>
          </p:cNvSpPr>
          <p:nvPr/>
        </p:nvSpPr>
        <p:spPr bwMode="auto">
          <a:xfrm>
            <a:off x="5432425" y="2889250"/>
            <a:ext cx="171450"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XYZ</a:t>
            </a:r>
          </a:p>
        </p:txBody>
      </p:sp>
      <p:sp>
        <p:nvSpPr>
          <p:cNvPr id="21789" name="Rectangle 285"/>
          <p:cNvSpPr>
            <a:spLocks noChangeArrowheads="1"/>
          </p:cNvSpPr>
          <p:nvPr/>
        </p:nvSpPr>
        <p:spPr bwMode="auto">
          <a:xfrm>
            <a:off x="8258175" y="2495550"/>
            <a:ext cx="774700" cy="3621088"/>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0" name="Rectangle 286"/>
          <p:cNvSpPr>
            <a:spLocks noChangeArrowheads="1"/>
          </p:cNvSpPr>
          <p:nvPr/>
        </p:nvSpPr>
        <p:spPr bwMode="auto">
          <a:xfrm>
            <a:off x="8193088" y="2430463"/>
            <a:ext cx="774700" cy="36226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1" name="Rectangle 287"/>
          <p:cNvSpPr>
            <a:spLocks noChangeArrowheads="1"/>
          </p:cNvSpPr>
          <p:nvPr/>
        </p:nvSpPr>
        <p:spPr bwMode="auto">
          <a:xfrm>
            <a:off x="8239125" y="2470150"/>
            <a:ext cx="658813"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APPLICATIONS</a:t>
            </a:r>
          </a:p>
        </p:txBody>
      </p:sp>
      <p:sp>
        <p:nvSpPr>
          <p:cNvPr id="21792" name="Rectangle 288"/>
          <p:cNvSpPr>
            <a:spLocks noChangeArrowheads="1"/>
          </p:cNvSpPr>
          <p:nvPr/>
        </p:nvSpPr>
        <p:spPr bwMode="auto">
          <a:xfrm>
            <a:off x="6484938" y="2489200"/>
            <a:ext cx="1516062" cy="9398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3" name="Rectangle 289"/>
          <p:cNvSpPr>
            <a:spLocks noChangeArrowheads="1"/>
          </p:cNvSpPr>
          <p:nvPr/>
        </p:nvSpPr>
        <p:spPr bwMode="auto">
          <a:xfrm>
            <a:off x="6421438" y="2424113"/>
            <a:ext cx="1514475" cy="9413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4" name="Rectangle 290"/>
          <p:cNvSpPr>
            <a:spLocks noChangeArrowheads="1"/>
          </p:cNvSpPr>
          <p:nvPr/>
        </p:nvSpPr>
        <p:spPr bwMode="auto">
          <a:xfrm>
            <a:off x="7131050" y="2644775"/>
            <a:ext cx="715963"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5" name="Rectangle 291"/>
          <p:cNvSpPr>
            <a:spLocks noChangeArrowheads="1"/>
          </p:cNvSpPr>
          <p:nvPr/>
        </p:nvSpPr>
        <p:spPr bwMode="auto">
          <a:xfrm>
            <a:off x="7065963" y="2581275"/>
            <a:ext cx="715962"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6" name="Rectangle 292"/>
          <p:cNvSpPr>
            <a:spLocks noChangeArrowheads="1"/>
          </p:cNvSpPr>
          <p:nvPr/>
        </p:nvSpPr>
        <p:spPr bwMode="auto">
          <a:xfrm>
            <a:off x="7131050" y="2624138"/>
            <a:ext cx="57785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Authorisation</a:t>
            </a:r>
          </a:p>
        </p:txBody>
      </p:sp>
      <p:sp>
        <p:nvSpPr>
          <p:cNvPr id="21797" name="Rectangle 293"/>
          <p:cNvSpPr>
            <a:spLocks noChangeArrowheads="1"/>
          </p:cNvSpPr>
          <p:nvPr/>
        </p:nvSpPr>
        <p:spPr bwMode="auto">
          <a:xfrm>
            <a:off x="6550025" y="2644775"/>
            <a:ext cx="439738"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8" name="Rectangle 294"/>
          <p:cNvSpPr>
            <a:spLocks noChangeArrowheads="1"/>
          </p:cNvSpPr>
          <p:nvPr/>
        </p:nvSpPr>
        <p:spPr bwMode="auto">
          <a:xfrm>
            <a:off x="6484938" y="2581275"/>
            <a:ext cx="439737"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799" name="Rectangle 295"/>
          <p:cNvSpPr>
            <a:spLocks noChangeArrowheads="1"/>
          </p:cNvSpPr>
          <p:nvPr/>
        </p:nvSpPr>
        <p:spPr bwMode="auto">
          <a:xfrm>
            <a:off x="6532563" y="2624138"/>
            <a:ext cx="3048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Authen</a:t>
            </a:r>
          </a:p>
        </p:txBody>
      </p:sp>
      <p:sp>
        <p:nvSpPr>
          <p:cNvPr id="21800" name="Rectangle 296"/>
          <p:cNvSpPr>
            <a:spLocks noChangeArrowheads="1"/>
          </p:cNvSpPr>
          <p:nvPr/>
        </p:nvSpPr>
        <p:spPr bwMode="auto">
          <a:xfrm>
            <a:off x="6848475" y="2624138"/>
            <a:ext cx="3016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t>
            </a:r>
          </a:p>
        </p:txBody>
      </p:sp>
      <p:sp>
        <p:nvSpPr>
          <p:cNvPr id="21801" name="Rectangle 297"/>
          <p:cNvSpPr>
            <a:spLocks noChangeArrowheads="1"/>
          </p:cNvSpPr>
          <p:nvPr/>
        </p:nvSpPr>
        <p:spPr bwMode="auto">
          <a:xfrm>
            <a:off x="6542088" y="2735263"/>
            <a:ext cx="3175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tication</a:t>
            </a:r>
          </a:p>
        </p:txBody>
      </p:sp>
      <p:sp>
        <p:nvSpPr>
          <p:cNvPr id="21802" name="Line 298"/>
          <p:cNvSpPr>
            <a:spLocks noChangeShapeType="1"/>
          </p:cNvSpPr>
          <p:nvPr/>
        </p:nvSpPr>
        <p:spPr bwMode="auto">
          <a:xfrm>
            <a:off x="6924675" y="2894013"/>
            <a:ext cx="23813"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803" name="Freeform 299"/>
          <p:cNvSpPr>
            <a:spLocks/>
          </p:cNvSpPr>
          <p:nvPr/>
        </p:nvSpPr>
        <p:spPr bwMode="auto">
          <a:xfrm>
            <a:off x="6938963"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04" name="Rectangle 300"/>
          <p:cNvSpPr>
            <a:spLocks noChangeArrowheads="1"/>
          </p:cNvSpPr>
          <p:nvPr/>
        </p:nvSpPr>
        <p:spPr bwMode="auto">
          <a:xfrm>
            <a:off x="7232650" y="2801938"/>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05" name="Rectangle 301"/>
          <p:cNvSpPr>
            <a:spLocks noChangeArrowheads="1"/>
          </p:cNvSpPr>
          <p:nvPr/>
        </p:nvSpPr>
        <p:spPr bwMode="auto">
          <a:xfrm>
            <a:off x="7167563" y="2736850"/>
            <a:ext cx="439737"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06" name="Rectangle 302"/>
          <p:cNvSpPr>
            <a:spLocks noChangeArrowheads="1"/>
          </p:cNvSpPr>
          <p:nvPr/>
        </p:nvSpPr>
        <p:spPr bwMode="auto">
          <a:xfrm>
            <a:off x="7292975" y="2752725"/>
            <a:ext cx="176213"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PEP</a:t>
            </a:r>
          </a:p>
        </p:txBody>
      </p:sp>
      <p:sp>
        <p:nvSpPr>
          <p:cNvPr id="21807" name="Rectangle 303"/>
          <p:cNvSpPr>
            <a:spLocks noChangeArrowheads="1"/>
          </p:cNvSpPr>
          <p:nvPr/>
        </p:nvSpPr>
        <p:spPr bwMode="auto">
          <a:xfrm>
            <a:off x="7318375" y="2871788"/>
            <a:ext cx="147638"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1808" name="Rectangle 304"/>
          <p:cNvSpPr>
            <a:spLocks noChangeArrowheads="1"/>
          </p:cNvSpPr>
          <p:nvPr/>
        </p:nvSpPr>
        <p:spPr bwMode="auto">
          <a:xfrm>
            <a:off x="7275513" y="2947988"/>
            <a:ext cx="2127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Mapper</a:t>
            </a:r>
          </a:p>
        </p:txBody>
      </p:sp>
      <p:sp>
        <p:nvSpPr>
          <p:cNvPr id="21809" name="Line 305"/>
          <p:cNvSpPr>
            <a:spLocks noChangeShapeType="1"/>
          </p:cNvSpPr>
          <p:nvPr/>
        </p:nvSpPr>
        <p:spPr bwMode="auto">
          <a:xfrm>
            <a:off x="7781925" y="2894013"/>
            <a:ext cx="636588"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810" name="Freeform 306"/>
          <p:cNvSpPr>
            <a:spLocks/>
          </p:cNvSpPr>
          <p:nvPr/>
        </p:nvSpPr>
        <p:spPr bwMode="auto">
          <a:xfrm>
            <a:off x="8408988"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11" name="Freeform 307"/>
          <p:cNvSpPr>
            <a:spLocks/>
          </p:cNvSpPr>
          <p:nvPr/>
        </p:nvSpPr>
        <p:spPr bwMode="auto">
          <a:xfrm>
            <a:off x="6484938" y="2203450"/>
            <a:ext cx="220662" cy="260350"/>
          </a:xfrm>
          <a:custGeom>
            <a:avLst/>
            <a:gdLst>
              <a:gd name="T0" fmla="*/ 0 w 139"/>
              <a:gd name="T1" fmla="*/ 0 h 164"/>
              <a:gd name="T2" fmla="*/ 0 w 139"/>
              <a:gd name="T3" fmla="*/ 2147483646 h 164"/>
              <a:gd name="T4" fmla="*/ 2147483646 w 139"/>
              <a:gd name="T5" fmla="*/ 2147483646 h 164"/>
              <a:gd name="T6" fmla="*/ 2147483646 w 139"/>
              <a:gd name="T7" fmla="*/ 2147483646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9" h="164">
                <a:moveTo>
                  <a:pt x="0" y="0"/>
                </a:moveTo>
                <a:lnTo>
                  <a:pt x="0" y="77"/>
                </a:lnTo>
                <a:lnTo>
                  <a:pt x="139" y="77"/>
                </a:lnTo>
                <a:lnTo>
                  <a:pt x="139" y="164"/>
                </a:ln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12" name="Freeform 308"/>
          <p:cNvSpPr>
            <a:spLocks/>
          </p:cNvSpPr>
          <p:nvPr/>
        </p:nvSpPr>
        <p:spPr bwMode="auto">
          <a:xfrm>
            <a:off x="6662738" y="2452688"/>
            <a:ext cx="84137" cy="128587"/>
          </a:xfrm>
          <a:custGeom>
            <a:avLst/>
            <a:gdLst>
              <a:gd name="T0" fmla="*/ 2147483646 w 53"/>
              <a:gd name="T1" fmla="*/ 0 h 81"/>
              <a:gd name="T2" fmla="*/ 2147483646 w 53"/>
              <a:gd name="T3" fmla="*/ 2147483646 h 81"/>
              <a:gd name="T4" fmla="*/ 0 w 53"/>
              <a:gd name="T5" fmla="*/ 0 h 81"/>
              <a:gd name="T6" fmla="*/ 2147483646 w 53"/>
              <a:gd name="T7" fmla="*/ 0 h 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1">
                <a:moveTo>
                  <a:pt x="53" y="0"/>
                </a:moveTo>
                <a:lnTo>
                  <a:pt x="27" y="81"/>
                </a:lnTo>
                <a:lnTo>
                  <a:pt x="0"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13" name="Freeform 309"/>
          <p:cNvSpPr>
            <a:spLocks/>
          </p:cNvSpPr>
          <p:nvPr/>
        </p:nvSpPr>
        <p:spPr bwMode="auto">
          <a:xfrm>
            <a:off x="6343650" y="2132013"/>
            <a:ext cx="381000" cy="47625"/>
          </a:xfrm>
          <a:custGeom>
            <a:avLst/>
            <a:gdLst>
              <a:gd name="T0" fmla="*/ 0 w 240"/>
              <a:gd name="T1" fmla="*/ 2147483646 h 30"/>
              <a:gd name="T2" fmla="*/ 2147483646 w 240"/>
              <a:gd name="T3" fmla="*/ 0 h 30"/>
              <a:gd name="T4" fmla="*/ 2147483646 w 240"/>
              <a:gd name="T5" fmla="*/ 0 h 30"/>
              <a:gd name="T6" fmla="*/ 2147483646 w 240"/>
              <a:gd name="T7" fmla="*/ 2147483646 h 30"/>
              <a:gd name="T8" fmla="*/ 0 w 240"/>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 h="30">
                <a:moveTo>
                  <a:pt x="0" y="30"/>
                </a:moveTo>
                <a:lnTo>
                  <a:pt x="60" y="0"/>
                </a:lnTo>
                <a:lnTo>
                  <a:pt x="240" y="0"/>
                </a:lnTo>
                <a:lnTo>
                  <a:pt x="180" y="30"/>
                </a:lnTo>
                <a:lnTo>
                  <a:pt x="0" y="30"/>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14" name="Freeform 310"/>
          <p:cNvSpPr>
            <a:spLocks/>
          </p:cNvSpPr>
          <p:nvPr/>
        </p:nvSpPr>
        <p:spPr bwMode="auto">
          <a:xfrm>
            <a:off x="6343650" y="2132013"/>
            <a:ext cx="381000" cy="47625"/>
          </a:xfrm>
          <a:custGeom>
            <a:avLst/>
            <a:gdLst>
              <a:gd name="T0" fmla="*/ 0 w 240"/>
              <a:gd name="T1" fmla="*/ 2147483646 h 30"/>
              <a:gd name="T2" fmla="*/ 2147483646 w 240"/>
              <a:gd name="T3" fmla="*/ 0 h 30"/>
              <a:gd name="T4" fmla="*/ 2147483646 w 240"/>
              <a:gd name="T5" fmla="*/ 0 h 30"/>
              <a:gd name="T6" fmla="*/ 2147483646 w 240"/>
              <a:gd name="T7" fmla="*/ 2147483646 h 30"/>
              <a:gd name="T8" fmla="*/ 0 w 240"/>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0" h="30">
                <a:moveTo>
                  <a:pt x="0" y="30"/>
                </a:moveTo>
                <a:lnTo>
                  <a:pt x="60" y="0"/>
                </a:lnTo>
                <a:lnTo>
                  <a:pt x="240" y="0"/>
                </a:lnTo>
                <a:lnTo>
                  <a:pt x="180" y="30"/>
                </a:lnTo>
                <a:lnTo>
                  <a:pt x="0" y="3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15" name="Freeform 311"/>
          <p:cNvSpPr>
            <a:spLocks/>
          </p:cNvSpPr>
          <p:nvPr/>
        </p:nvSpPr>
        <p:spPr bwMode="auto">
          <a:xfrm>
            <a:off x="6629400"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16" name="Freeform 312"/>
          <p:cNvSpPr>
            <a:spLocks/>
          </p:cNvSpPr>
          <p:nvPr/>
        </p:nvSpPr>
        <p:spPr bwMode="auto">
          <a:xfrm>
            <a:off x="6629400"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17" name="Freeform 313"/>
          <p:cNvSpPr>
            <a:spLocks/>
          </p:cNvSpPr>
          <p:nvPr/>
        </p:nvSpPr>
        <p:spPr bwMode="auto">
          <a:xfrm>
            <a:off x="6443663" y="1965325"/>
            <a:ext cx="357187" cy="155575"/>
          </a:xfrm>
          <a:custGeom>
            <a:avLst/>
            <a:gdLst>
              <a:gd name="T0" fmla="*/ 0 w 225"/>
              <a:gd name="T1" fmla="*/ 2147483646 h 98"/>
              <a:gd name="T2" fmla="*/ 2147483646 w 225"/>
              <a:gd name="T3" fmla="*/ 0 h 98"/>
              <a:gd name="T4" fmla="*/ 2147483646 w 225"/>
              <a:gd name="T5" fmla="*/ 0 h 98"/>
              <a:gd name="T6" fmla="*/ 2147483646 w 225"/>
              <a:gd name="T7" fmla="*/ 2147483646 h 98"/>
              <a:gd name="T8" fmla="*/ 0 w 225"/>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98">
                <a:moveTo>
                  <a:pt x="0" y="98"/>
                </a:moveTo>
                <a:lnTo>
                  <a:pt x="49" y="0"/>
                </a:lnTo>
                <a:lnTo>
                  <a:pt x="225" y="0"/>
                </a:lnTo>
                <a:lnTo>
                  <a:pt x="176" y="98"/>
                </a:lnTo>
                <a:lnTo>
                  <a:pt x="0" y="98"/>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18" name="Freeform 314"/>
          <p:cNvSpPr>
            <a:spLocks/>
          </p:cNvSpPr>
          <p:nvPr/>
        </p:nvSpPr>
        <p:spPr bwMode="auto">
          <a:xfrm>
            <a:off x="6443663" y="1965325"/>
            <a:ext cx="357187" cy="155575"/>
          </a:xfrm>
          <a:custGeom>
            <a:avLst/>
            <a:gdLst>
              <a:gd name="T0" fmla="*/ 0 w 225"/>
              <a:gd name="T1" fmla="*/ 2147483646 h 98"/>
              <a:gd name="T2" fmla="*/ 2147483646 w 225"/>
              <a:gd name="T3" fmla="*/ 0 h 98"/>
              <a:gd name="T4" fmla="*/ 2147483646 w 225"/>
              <a:gd name="T5" fmla="*/ 0 h 98"/>
              <a:gd name="T6" fmla="*/ 2147483646 w 225"/>
              <a:gd name="T7" fmla="*/ 2147483646 h 98"/>
              <a:gd name="T8" fmla="*/ 0 w 225"/>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98">
                <a:moveTo>
                  <a:pt x="0" y="98"/>
                </a:moveTo>
                <a:lnTo>
                  <a:pt x="49" y="0"/>
                </a:lnTo>
                <a:lnTo>
                  <a:pt x="225" y="0"/>
                </a:lnTo>
                <a:lnTo>
                  <a:pt x="176" y="98"/>
                </a:lnTo>
                <a:lnTo>
                  <a:pt x="0" y="9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19" name="Rectangle 315"/>
          <p:cNvSpPr>
            <a:spLocks noChangeArrowheads="1"/>
          </p:cNvSpPr>
          <p:nvPr/>
        </p:nvSpPr>
        <p:spPr bwMode="auto">
          <a:xfrm>
            <a:off x="6480175" y="2122488"/>
            <a:ext cx="44450"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20" name="Rectangle 316"/>
          <p:cNvSpPr>
            <a:spLocks noChangeArrowheads="1"/>
          </p:cNvSpPr>
          <p:nvPr/>
        </p:nvSpPr>
        <p:spPr bwMode="auto">
          <a:xfrm>
            <a:off x="6480175" y="2122488"/>
            <a:ext cx="44450"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21" name="Rectangle 317"/>
          <p:cNvSpPr>
            <a:spLocks noChangeArrowheads="1"/>
          </p:cNvSpPr>
          <p:nvPr/>
        </p:nvSpPr>
        <p:spPr bwMode="auto">
          <a:xfrm>
            <a:off x="6642100" y="2122488"/>
            <a:ext cx="44450"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22" name="Rectangle 318"/>
          <p:cNvSpPr>
            <a:spLocks noChangeArrowheads="1"/>
          </p:cNvSpPr>
          <p:nvPr/>
        </p:nvSpPr>
        <p:spPr bwMode="auto">
          <a:xfrm>
            <a:off x="6642100" y="2122488"/>
            <a:ext cx="44450"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23" name="Freeform 319"/>
          <p:cNvSpPr>
            <a:spLocks/>
          </p:cNvSpPr>
          <p:nvPr/>
        </p:nvSpPr>
        <p:spPr bwMode="auto">
          <a:xfrm>
            <a:off x="6403975"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6" y="0"/>
                </a:moveTo>
                <a:lnTo>
                  <a:pt x="176" y="0"/>
                </a:lnTo>
                <a:lnTo>
                  <a:pt x="150" y="13"/>
                </a:lnTo>
                <a:lnTo>
                  <a:pt x="0" y="13"/>
                </a:lnTo>
                <a:lnTo>
                  <a:pt x="26"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24" name="Freeform 320"/>
          <p:cNvSpPr>
            <a:spLocks/>
          </p:cNvSpPr>
          <p:nvPr/>
        </p:nvSpPr>
        <p:spPr bwMode="auto">
          <a:xfrm>
            <a:off x="6403975"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6" y="0"/>
                </a:moveTo>
                <a:lnTo>
                  <a:pt x="176" y="0"/>
                </a:lnTo>
                <a:lnTo>
                  <a:pt x="150" y="13"/>
                </a:lnTo>
                <a:lnTo>
                  <a:pt x="0" y="13"/>
                </a:lnTo>
                <a:lnTo>
                  <a:pt x="26"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25" name="Rectangle 321"/>
          <p:cNvSpPr>
            <a:spLocks noChangeArrowheads="1"/>
          </p:cNvSpPr>
          <p:nvPr/>
        </p:nvSpPr>
        <p:spPr bwMode="auto">
          <a:xfrm>
            <a:off x="6343650" y="2179638"/>
            <a:ext cx="285750" cy="2381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26" name="Rectangle 322"/>
          <p:cNvSpPr>
            <a:spLocks noChangeArrowheads="1"/>
          </p:cNvSpPr>
          <p:nvPr/>
        </p:nvSpPr>
        <p:spPr bwMode="auto">
          <a:xfrm>
            <a:off x="6343650" y="2179638"/>
            <a:ext cx="285750" cy="23812"/>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pic>
        <p:nvPicPr>
          <p:cNvPr id="21827" name="Picture 32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73825" y="2152650"/>
            <a:ext cx="682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28" name="Picture 32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73825" y="2152650"/>
            <a:ext cx="68263"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29" name="Freeform 325"/>
          <p:cNvSpPr>
            <a:spLocks/>
          </p:cNvSpPr>
          <p:nvPr/>
        </p:nvSpPr>
        <p:spPr bwMode="auto">
          <a:xfrm>
            <a:off x="6483350" y="2168525"/>
            <a:ext cx="47625" cy="4763"/>
          </a:xfrm>
          <a:custGeom>
            <a:avLst/>
            <a:gdLst>
              <a:gd name="T0" fmla="*/ 0 w 30"/>
              <a:gd name="T1" fmla="*/ 2147483646 h 3"/>
              <a:gd name="T2" fmla="*/ 2147483646 w 30"/>
              <a:gd name="T3" fmla="*/ 0 h 3"/>
              <a:gd name="T4" fmla="*/ 2147483646 w 30"/>
              <a:gd name="T5" fmla="*/ 0 h 3"/>
              <a:gd name="T6" fmla="*/ 2147483646 w 30"/>
              <a:gd name="T7" fmla="*/ 2147483646 h 3"/>
              <a:gd name="T8" fmla="*/ 0 w 30"/>
              <a:gd name="T9" fmla="*/ 2147483646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
                <a:moveTo>
                  <a:pt x="0" y="3"/>
                </a:moveTo>
                <a:lnTo>
                  <a:pt x="8" y="0"/>
                </a:lnTo>
                <a:lnTo>
                  <a:pt x="30" y="0"/>
                </a:lnTo>
                <a:lnTo>
                  <a:pt x="23" y="3"/>
                </a:lnTo>
                <a:lnTo>
                  <a:pt x="0" y="3"/>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pic>
        <p:nvPicPr>
          <p:cNvPr id="21830" name="Picture 32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37300"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31" name="Picture 3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62700"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32" name="Picture 32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62700"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33" name="Picture 32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88100"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34" name="Picture 3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388100" y="2179638"/>
            <a:ext cx="42863"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35" name="Rectangle 331"/>
          <p:cNvSpPr>
            <a:spLocks noChangeArrowheads="1"/>
          </p:cNvSpPr>
          <p:nvPr/>
        </p:nvSpPr>
        <p:spPr bwMode="auto">
          <a:xfrm>
            <a:off x="6380163" y="2193925"/>
            <a:ext cx="4762"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36" name="Rectangle 332"/>
          <p:cNvSpPr>
            <a:spLocks noChangeArrowheads="1"/>
          </p:cNvSpPr>
          <p:nvPr/>
        </p:nvSpPr>
        <p:spPr bwMode="auto">
          <a:xfrm>
            <a:off x="6403975" y="2193925"/>
            <a:ext cx="6350"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37" name="Rectangle 333"/>
          <p:cNvSpPr>
            <a:spLocks noChangeArrowheads="1"/>
          </p:cNvSpPr>
          <p:nvPr/>
        </p:nvSpPr>
        <p:spPr bwMode="auto">
          <a:xfrm>
            <a:off x="6356350" y="2193925"/>
            <a:ext cx="6350" cy="31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38" name="Freeform 334"/>
          <p:cNvSpPr>
            <a:spLocks/>
          </p:cNvSpPr>
          <p:nvPr/>
        </p:nvSpPr>
        <p:spPr bwMode="auto">
          <a:xfrm>
            <a:off x="6694488" y="2144713"/>
            <a:ext cx="19050" cy="14287"/>
          </a:xfrm>
          <a:custGeom>
            <a:avLst/>
            <a:gdLst>
              <a:gd name="T0" fmla="*/ 0 w 12"/>
              <a:gd name="T1" fmla="*/ 2147483646 h 9"/>
              <a:gd name="T2" fmla="*/ 2147483646 w 12"/>
              <a:gd name="T3" fmla="*/ 0 h 9"/>
              <a:gd name="T4" fmla="*/ 2147483646 w 12"/>
              <a:gd name="T5" fmla="*/ 2147483646 h 9"/>
              <a:gd name="T6" fmla="*/ 0 w 12"/>
              <a:gd name="T7" fmla="*/ 2147483646 h 9"/>
              <a:gd name="T8" fmla="*/ 0 w 12"/>
              <a:gd name="T9" fmla="*/ 2147483646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9">
                <a:moveTo>
                  <a:pt x="0" y="5"/>
                </a:moveTo>
                <a:lnTo>
                  <a:pt x="12" y="0"/>
                </a:lnTo>
                <a:lnTo>
                  <a:pt x="12" y="3"/>
                </a:lnTo>
                <a:lnTo>
                  <a:pt x="0" y="9"/>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pic>
        <p:nvPicPr>
          <p:cNvPr id="21839" name="Picture 33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456363" y="1965325"/>
            <a:ext cx="323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840" name="Picture 33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456363" y="1965325"/>
            <a:ext cx="323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41" name="Freeform 337"/>
          <p:cNvSpPr>
            <a:spLocks/>
          </p:cNvSpPr>
          <p:nvPr/>
        </p:nvSpPr>
        <p:spPr bwMode="auto">
          <a:xfrm>
            <a:off x="6464300" y="1978025"/>
            <a:ext cx="303213" cy="130175"/>
          </a:xfrm>
          <a:custGeom>
            <a:avLst/>
            <a:gdLst>
              <a:gd name="T0" fmla="*/ 0 w 191"/>
              <a:gd name="T1" fmla="*/ 2147483646 h 82"/>
              <a:gd name="T2" fmla="*/ 2147483646 w 191"/>
              <a:gd name="T3" fmla="*/ 0 h 82"/>
              <a:gd name="T4" fmla="*/ 2147483646 w 191"/>
              <a:gd name="T5" fmla="*/ 0 h 82"/>
              <a:gd name="T6" fmla="*/ 2147483646 w 191"/>
              <a:gd name="T7" fmla="*/ 2147483646 h 82"/>
              <a:gd name="T8" fmla="*/ 0 w 191"/>
              <a:gd name="T9" fmla="*/ 2147483646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82">
                <a:moveTo>
                  <a:pt x="0" y="82"/>
                </a:moveTo>
                <a:lnTo>
                  <a:pt x="42" y="0"/>
                </a:lnTo>
                <a:lnTo>
                  <a:pt x="191" y="0"/>
                </a:lnTo>
                <a:lnTo>
                  <a:pt x="150" y="82"/>
                </a:lnTo>
                <a:lnTo>
                  <a:pt x="0" y="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42" name="Rectangle 338"/>
          <p:cNvSpPr>
            <a:spLocks noChangeArrowheads="1"/>
          </p:cNvSpPr>
          <p:nvPr/>
        </p:nvSpPr>
        <p:spPr bwMode="auto">
          <a:xfrm>
            <a:off x="6754813" y="1965325"/>
            <a:ext cx="9525" cy="33338"/>
          </a:xfrm>
          <a:prstGeom prst="rect">
            <a:avLst/>
          </a:prstGeom>
          <a:solidFill>
            <a:srgbClr val="FF1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43" name="Rectangle 339"/>
          <p:cNvSpPr>
            <a:spLocks noChangeArrowheads="1"/>
          </p:cNvSpPr>
          <p:nvPr/>
        </p:nvSpPr>
        <p:spPr bwMode="auto">
          <a:xfrm>
            <a:off x="6764338" y="1965325"/>
            <a:ext cx="7937" cy="33338"/>
          </a:xfrm>
          <a:prstGeom prst="rect">
            <a:avLst/>
          </a:prstGeom>
          <a:solidFill>
            <a:srgbClr val="FFD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44" name="Rectangle 340"/>
          <p:cNvSpPr>
            <a:spLocks noChangeArrowheads="1"/>
          </p:cNvSpPr>
          <p:nvPr/>
        </p:nvSpPr>
        <p:spPr bwMode="auto">
          <a:xfrm>
            <a:off x="6772275" y="1965325"/>
            <a:ext cx="7938" cy="33338"/>
          </a:xfrm>
          <a:prstGeom prst="rect">
            <a:avLst/>
          </a:prstGeom>
          <a:solidFill>
            <a:srgbClr val="FF9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45" name="Rectangle 341"/>
          <p:cNvSpPr>
            <a:spLocks noChangeArrowheads="1"/>
          </p:cNvSpPr>
          <p:nvPr/>
        </p:nvSpPr>
        <p:spPr bwMode="auto">
          <a:xfrm>
            <a:off x="6780213" y="1965325"/>
            <a:ext cx="9525" cy="33338"/>
          </a:xfrm>
          <a:prstGeom prst="rect">
            <a:avLst/>
          </a:prstGeom>
          <a:solidFill>
            <a:srgbClr val="FF6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46" name="Rectangle 342"/>
          <p:cNvSpPr>
            <a:spLocks noChangeArrowheads="1"/>
          </p:cNvSpPr>
          <p:nvPr/>
        </p:nvSpPr>
        <p:spPr bwMode="auto">
          <a:xfrm>
            <a:off x="6789738" y="1965325"/>
            <a:ext cx="7937" cy="33338"/>
          </a:xfrm>
          <a:prstGeom prst="rect">
            <a:avLst/>
          </a:prstGeom>
          <a:solidFill>
            <a:srgbClr val="FF2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47" name="Freeform 343"/>
          <p:cNvSpPr>
            <a:spLocks/>
          </p:cNvSpPr>
          <p:nvPr/>
        </p:nvSpPr>
        <p:spPr bwMode="auto">
          <a:xfrm>
            <a:off x="6343650" y="1965325"/>
            <a:ext cx="457200" cy="238125"/>
          </a:xfrm>
          <a:custGeom>
            <a:avLst/>
            <a:gdLst>
              <a:gd name="T0" fmla="*/ 0 w 288"/>
              <a:gd name="T1" fmla="*/ 2147483646 h 150"/>
              <a:gd name="T2" fmla="*/ 0 w 288"/>
              <a:gd name="T3" fmla="*/ 2147483646 h 150"/>
              <a:gd name="T4" fmla="*/ 2147483646 w 288"/>
              <a:gd name="T5" fmla="*/ 2147483646 h 150"/>
              <a:gd name="T6" fmla="*/ 2147483646 w 288"/>
              <a:gd name="T7" fmla="*/ 2147483646 h 150"/>
              <a:gd name="T8" fmla="*/ 2147483646 w 288"/>
              <a:gd name="T9" fmla="*/ 2147483646 h 150"/>
              <a:gd name="T10" fmla="*/ 2147483646 w 288"/>
              <a:gd name="T11" fmla="*/ 2147483646 h 150"/>
              <a:gd name="T12" fmla="*/ 2147483646 w 288"/>
              <a:gd name="T13" fmla="*/ 0 h 150"/>
              <a:gd name="T14" fmla="*/ 2147483646 w 288"/>
              <a:gd name="T15" fmla="*/ 0 h 150"/>
              <a:gd name="T16" fmla="*/ 2147483646 w 288"/>
              <a:gd name="T17" fmla="*/ 2147483646 h 150"/>
              <a:gd name="T18" fmla="*/ 2147483646 w 288"/>
              <a:gd name="T19" fmla="*/ 2147483646 h 150"/>
              <a:gd name="T20" fmla="*/ 2147483646 w 288"/>
              <a:gd name="T21" fmla="*/ 2147483646 h 150"/>
              <a:gd name="T22" fmla="*/ 2147483646 w 288"/>
              <a:gd name="T23" fmla="*/ 2147483646 h 150"/>
              <a:gd name="T24" fmla="*/ 2147483646 w 288"/>
              <a:gd name="T25" fmla="*/ 2147483646 h 150"/>
              <a:gd name="T26" fmla="*/ 2147483646 w 288"/>
              <a:gd name="T27" fmla="*/ 2147483646 h 150"/>
              <a:gd name="T28" fmla="*/ 0 w 288"/>
              <a:gd name="T29" fmla="*/ 2147483646 h 1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50">
                <a:moveTo>
                  <a:pt x="0" y="150"/>
                </a:moveTo>
                <a:lnTo>
                  <a:pt x="0" y="135"/>
                </a:lnTo>
                <a:lnTo>
                  <a:pt x="59" y="105"/>
                </a:lnTo>
                <a:lnTo>
                  <a:pt x="86" y="105"/>
                </a:lnTo>
                <a:lnTo>
                  <a:pt x="86" y="98"/>
                </a:lnTo>
                <a:lnTo>
                  <a:pt x="63" y="98"/>
                </a:lnTo>
                <a:lnTo>
                  <a:pt x="112" y="0"/>
                </a:lnTo>
                <a:lnTo>
                  <a:pt x="288" y="0"/>
                </a:lnTo>
                <a:lnTo>
                  <a:pt x="239" y="98"/>
                </a:lnTo>
                <a:lnTo>
                  <a:pt x="217" y="98"/>
                </a:lnTo>
                <a:lnTo>
                  <a:pt x="217" y="105"/>
                </a:lnTo>
                <a:lnTo>
                  <a:pt x="239" y="105"/>
                </a:lnTo>
                <a:lnTo>
                  <a:pt x="239" y="120"/>
                </a:lnTo>
                <a:lnTo>
                  <a:pt x="179" y="150"/>
                </a:lnTo>
                <a:lnTo>
                  <a:pt x="0" y="15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48" name="Freeform 344"/>
          <p:cNvSpPr>
            <a:spLocks/>
          </p:cNvSpPr>
          <p:nvPr/>
        </p:nvSpPr>
        <p:spPr bwMode="auto">
          <a:xfrm>
            <a:off x="6343650" y="2166938"/>
            <a:ext cx="109538" cy="74612"/>
          </a:xfrm>
          <a:custGeom>
            <a:avLst/>
            <a:gdLst>
              <a:gd name="T0" fmla="*/ 2147483646 w 69"/>
              <a:gd name="T1" fmla="*/ 2147483646 h 47"/>
              <a:gd name="T2" fmla="*/ 0 w 69"/>
              <a:gd name="T3" fmla="*/ 2147483646 h 47"/>
              <a:gd name="T4" fmla="*/ 2147483646 w 69"/>
              <a:gd name="T5" fmla="*/ 0 h 47"/>
              <a:gd name="T6" fmla="*/ 2147483646 w 69"/>
              <a:gd name="T7" fmla="*/ 2147483646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47">
                <a:moveTo>
                  <a:pt x="69" y="47"/>
                </a:moveTo>
                <a:lnTo>
                  <a:pt x="0" y="23"/>
                </a:lnTo>
                <a:lnTo>
                  <a:pt x="69" y="0"/>
                </a:lnTo>
                <a:lnTo>
                  <a:pt x="69"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49" name="Rectangle 345"/>
          <p:cNvSpPr>
            <a:spLocks noChangeArrowheads="1"/>
          </p:cNvSpPr>
          <p:nvPr/>
        </p:nvSpPr>
        <p:spPr bwMode="auto">
          <a:xfrm>
            <a:off x="6208713" y="2220913"/>
            <a:ext cx="5492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            USER</a:t>
            </a:r>
          </a:p>
        </p:txBody>
      </p:sp>
      <p:sp>
        <p:nvSpPr>
          <p:cNvPr id="21850" name="Line 346"/>
          <p:cNvSpPr>
            <a:spLocks noChangeShapeType="1"/>
          </p:cNvSpPr>
          <p:nvPr/>
        </p:nvSpPr>
        <p:spPr bwMode="auto">
          <a:xfrm>
            <a:off x="7386638" y="3152775"/>
            <a:ext cx="1587" cy="720725"/>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851" name="Freeform 347"/>
          <p:cNvSpPr>
            <a:spLocks/>
          </p:cNvSpPr>
          <p:nvPr/>
        </p:nvSpPr>
        <p:spPr bwMode="auto">
          <a:xfrm>
            <a:off x="7350125" y="3051175"/>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52" name="Freeform 348"/>
          <p:cNvSpPr>
            <a:spLocks/>
          </p:cNvSpPr>
          <p:nvPr/>
        </p:nvSpPr>
        <p:spPr bwMode="auto">
          <a:xfrm>
            <a:off x="7350125" y="3863975"/>
            <a:ext cx="74613" cy="111125"/>
          </a:xfrm>
          <a:custGeom>
            <a:avLst/>
            <a:gdLst>
              <a:gd name="T0" fmla="*/ 2147483646 w 47"/>
              <a:gd name="T1" fmla="*/ 0 h 70"/>
              <a:gd name="T2" fmla="*/ 2147483646 w 47"/>
              <a:gd name="T3" fmla="*/ 2147483646 h 70"/>
              <a:gd name="T4" fmla="*/ 0 w 47"/>
              <a:gd name="T5" fmla="*/ 0 h 70"/>
              <a:gd name="T6" fmla="*/ 2147483646 w 47"/>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47" y="0"/>
                </a:moveTo>
                <a:lnTo>
                  <a:pt x="23" y="70"/>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53" name="Freeform 349"/>
          <p:cNvSpPr>
            <a:spLocks/>
          </p:cNvSpPr>
          <p:nvPr/>
        </p:nvSpPr>
        <p:spPr bwMode="auto">
          <a:xfrm>
            <a:off x="7475538" y="3152775"/>
            <a:ext cx="234950" cy="539750"/>
          </a:xfrm>
          <a:custGeom>
            <a:avLst/>
            <a:gdLst>
              <a:gd name="T0" fmla="*/ 2147483646 w 148"/>
              <a:gd name="T1" fmla="*/ 2147483646 h 340"/>
              <a:gd name="T2" fmla="*/ 0 w 148"/>
              <a:gd name="T3" fmla="*/ 2147483646 h 340"/>
              <a:gd name="T4" fmla="*/ 0 w 148"/>
              <a:gd name="T5" fmla="*/ 0 h 340"/>
              <a:gd name="T6" fmla="*/ 0 60000 65536"/>
              <a:gd name="T7" fmla="*/ 0 60000 65536"/>
              <a:gd name="T8" fmla="*/ 0 60000 65536"/>
            </a:gdLst>
            <a:ahLst/>
            <a:cxnLst>
              <a:cxn ang="T6">
                <a:pos x="T0" y="T1"/>
              </a:cxn>
              <a:cxn ang="T7">
                <a:pos x="T2" y="T3"/>
              </a:cxn>
              <a:cxn ang="T8">
                <a:pos x="T4" y="T5"/>
              </a:cxn>
            </a:cxnLst>
            <a:rect l="0" t="0" r="r" b="b"/>
            <a:pathLst>
              <a:path w="148" h="340">
                <a:moveTo>
                  <a:pt x="148" y="340"/>
                </a:moveTo>
                <a:lnTo>
                  <a:pt x="0" y="340"/>
                </a:lnTo>
                <a:lnTo>
                  <a:pt x="0" y="0"/>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854" name="Freeform 350"/>
          <p:cNvSpPr>
            <a:spLocks/>
          </p:cNvSpPr>
          <p:nvPr/>
        </p:nvSpPr>
        <p:spPr bwMode="auto">
          <a:xfrm>
            <a:off x="7439025" y="3051175"/>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55" name="Rectangle 351"/>
          <p:cNvSpPr>
            <a:spLocks noChangeArrowheads="1"/>
          </p:cNvSpPr>
          <p:nvPr/>
        </p:nvSpPr>
        <p:spPr bwMode="auto">
          <a:xfrm>
            <a:off x="8323263" y="2740025"/>
            <a:ext cx="614362" cy="438150"/>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56" name="Rectangle 352"/>
          <p:cNvSpPr>
            <a:spLocks noChangeArrowheads="1"/>
          </p:cNvSpPr>
          <p:nvPr/>
        </p:nvSpPr>
        <p:spPr bwMode="auto">
          <a:xfrm>
            <a:off x="8258175" y="2674938"/>
            <a:ext cx="615950" cy="43973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57" name="Rectangle 353"/>
          <p:cNvSpPr>
            <a:spLocks noChangeArrowheads="1"/>
          </p:cNvSpPr>
          <p:nvPr/>
        </p:nvSpPr>
        <p:spPr bwMode="auto">
          <a:xfrm>
            <a:off x="8393113" y="2778125"/>
            <a:ext cx="33972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WebApp</a:t>
            </a:r>
          </a:p>
        </p:txBody>
      </p:sp>
      <p:sp>
        <p:nvSpPr>
          <p:cNvPr id="21858" name="Rectangle 354"/>
          <p:cNvSpPr>
            <a:spLocks noChangeArrowheads="1"/>
          </p:cNvSpPr>
          <p:nvPr/>
        </p:nvSpPr>
        <p:spPr bwMode="auto">
          <a:xfrm>
            <a:off x="8477250" y="2889250"/>
            <a:ext cx="171450"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XYZ</a:t>
            </a:r>
          </a:p>
        </p:txBody>
      </p:sp>
      <p:sp>
        <p:nvSpPr>
          <p:cNvPr id="21859" name="Rectangle 355"/>
          <p:cNvSpPr>
            <a:spLocks noChangeArrowheads="1"/>
          </p:cNvSpPr>
          <p:nvPr/>
        </p:nvSpPr>
        <p:spPr bwMode="auto">
          <a:xfrm>
            <a:off x="6324600" y="1881188"/>
            <a:ext cx="2740025" cy="4268787"/>
          </a:xfrm>
          <a:prstGeom prst="rect">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60" name="Rectangle 356"/>
          <p:cNvSpPr>
            <a:spLocks noChangeArrowheads="1"/>
          </p:cNvSpPr>
          <p:nvPr/>
        </p:nvSpPr>
        <p:spPr bwMode="auto">
          <a:xfrm>
            <a:off x="7723188" y="4930775"/>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61" name="Rectangle 357"/>
          <p:cNvSpPr>
            <a:spLocks noChangeArrowheads="1"/>
          </p:cNvSpPr>
          <p:nvPr/>
        </p:nvSpPr>
        <p:spPr bwMode="auto">
          <a:xfrm>
            <a:off x="7658100" y="4865688"/>
            <a:ext cx="439738"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62" name="Rectangle 358"/>
          <p:cNvSpPr>
            <a:spLocks noChangeArrowheads="1"/>
          </p:cNvSpPr>
          <p:nvPr/>
        </p:nvSpPr>
        <p:spPr bwMode="auto">
          <a:xfrm>
            <a:off x="7804150" y="4883150"/>
            <a:ext cx="1428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1863" name="Rectangle 359"/>
          <p:cNvSpPr>
            <a:spLocks noChangeArrowheads="1"/>
          </p:cNvSpPr>
          <p:nvPr/>
        </p:nvSpPr>
        <p:spPr bwMode="auto">
          <a:xfrm>
            <a:off x="7753350" y="4994275"/>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1864" name="Rectangle 360"/>
          <p:cNvSpPr>
            <a:spLocks noChangeArrowheads="1"/>
          </p:cNvSpPr>
          <p:nvPr/>
        </p:nvSpPr>
        <p:spPr bwMode="auto">
          <a:xfrm>
            <a:off x="7753350" y="5080000"/>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865" name="Line 361"/>
          <p:cNvSpPr>
            <a:spLocks noChangeShapeType="1"/>
          </p:cNvSpPr>
          <p:nvPr/>
        </p:nvSpPr>
        <p:spPr bwMode="auto">
          <a:xfrm flipV="1">
            <a:off x="7877175" y="5281613"/>
            <a:ext cx="1588" cy="115887"/>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866" name="Freeform 362"/>
          <p:cNvSpPr>
            <a:spLocks/>
          </p:cNvSpPr>
          <p:nvPr/>
        </p:nvSpPr>
        <p:spPr bwMode="auto">
          <a:xfrm>
            <a:off x="7840663" y="5180013"/>
            <a:ext cx="73025" cy="111125"/>
          </a:xfrm>
          <a:custGeom>
            <a:avLst/>
            <a:gdLst>
              <a:gd name="T0" fmla="*/ 0 w 46"/>
              <a:gd name="T1" fmla="*/ 2147483646 h 70"/>
              <a:gd name="T2" fmla="*/ 2147483646 w 46"/>
              <a:gd name="T3" fmla="*/ 0 h 70"/>
              <a:gd name="T4" fmla="*/ 2147483646 w 46"/>
              <a:gd name="T5" fmla="*/ 2147483646 h 70"/>
              <a:gd name="T6" fmla="*/ 0 w 46"/>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867" name="Rectangle 363"/>
          <p:cNvSpPr>
            <a:spLocks noChangeArrowheads="1"/>
          </p:cNvSpPr>
          <p:nvPr/>
        </p:nvSpPr>
        <p:spPr bwMode="auto">
          <a:xfrm>
            <a:off x="8337550" y="3976688"/>
            <a:ext cx="615950" cy="439737"/>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68" name="Rectangle 364"/>
          <p:cNvSpPr>
            <a:spLocks noChangeArrowheads="1"/>
          </p:cNvSpPr>
          <p:nvPr/>
        </p:nvSpPr>
        <p:spPr bwMode="auto">
          <a:xfrm>
            <a:off x="8272463" y="3913188"/>
            <a:ext cx="615950" cy="4381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69" name="Rectangle 365"/>
          <p:cNvSpPr>
            <a:spLocks noChangeArrowheads="1"/>
          </p:cNvSpPr>
          <p:nvPr/>
        </p:nvSpPr>
        <p:spPr bwMode="auto">
          <a:xfrm>
            <a:off x="8486775" y="4017963"/>
            <a:ext cx="176213"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PAP</a:t>
            </a:r>
          </a:p>
        </p:txBody>
      </p:sp>
      <p:sp>
        <p:nvSpPr>
          <p:cNvPr id="21870" name="Rectangle 366"/>
          <p:cNvSpPr>
            <a:spLocks noChangeArrowheads="1"/>
          </p:cNvSpPr>
          <p:nvPr/>
        </p:nvSpPr>
        <p:spPr bwMode="auto">
          <a:xfrm>
            <a:off x="8383588" y="4129088"/>
            <a:ext cx="376237"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‘’Kephas’’</a:t>
            </a:r>
          </a:p>
        </p:txBody>
      </p:sp>
      <p:sp>
        <p:nvSpPr>
          <p:cNvPr id="21871" name="Rectangle 367"/>
          <p:cNvSpPr>
            <a:spLocks noChangeArrowheads="1"/>
          </p:cNvSpPr>
          <p:nvPr/>
        </p:nvSpPr>
        <p:spPr bwMode="auto">
          <a:xfrm>
            <a:off x="7702550" y="3522663"/>
            <a:ext cx="7938" cy="341312"/>
          </a:xfrm>
          <a:prstGeom prst="rect">
            <a:avLst/>
          </a:prstGeom>
          <a:solidFill>
            <a:srgbClr val="A8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2" name="Rectangle 368"/>
          <p:cNvSpPr>
            <a:spLocks noChangeArrowheads="1"/>
          </p:cNvSpPr>
          <p:nvPr/>
        </p:nvSpPr>
        <p:spPr bwMode="auto">
          <a:xfrm>
            <a:off x="7710488" y="3522663"/>
            <a:ext cx="7937" cy="341312"/>
          </a:xfrm>
          <a:prstGeom prst="rect">
            <a:avLst/>
          </a:prstGeom>
          <a:solidFill>
            <a:srgbClr val="A4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3" name="Rectangle 369"/>
          <p:cNvSpPr>
            <a:spLocks noChangeArrowheads="1"/>
          </p:cNvSpPr>
          <p:nvPr/>
        </p:nvSpPr>
        <p:spPr bwMode="auto">
          <a:xfrm>
            <a:off x="7718425" y="3522663"/>
            <a:ext cx="9525" cy="341312"/>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4" name="Rectangle 370"/>
          <p:cNvSpPr>
            <a:spLocks noChangeArrowheads="1"/>
          </p:cNvSpPr>
          <p:nvPr/>
        </p:nvSpPr>
        <p:spPr bwMode="auto">
          <a:xfrm>
            <a:off x="7727950" y="3522663"/>
            <a:ext cx="7938" cy="341312"/>
          </a:xfrm>
          <a:prstGeom prst="rect">
            <a:avLst/>
          </a:prstGeom>
          <a:solidFill>
            <a:srgbClr val="9CFA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5" name="Rectangle 371"/>
          <p:cNvSpPr>
            <a:spLocks noChangeArrowheads="1"/>
          </p:cNvSpPr>
          <p:nvPr/>
        </p:nvSpPr>
        <p:spPr bwMode="auto">
          <a:xfrm>
            <a:off x="7735888" y="3522663"/>
            <a:ext cx="7937" cy="341312"/>
          </a:xfrm>
          <a:prstGeom prst="rect">
            <a:avLst/>
          </a:prstGeom>
          <a:solidFill>
            <a:srgbClr val="98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6" name="Rectangle 372"/>
          <p:cNvSpPr>
            <a:spLocks noChangeArrowheads="1"/>
          </p:cNvSpPr>
          <p:nvPr/>
        </p:nvSpPr>
        <p:spPr bwMode="auto">
          <a:xfrm>
            <a:off x="7743825" y="3522663"/>
            <a:ext cx="9525" cy="341312"/>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7" name="Rectangle 373"/>
          <p:cNvSpPr>
            <a:spLocks noChangeArrowheads="1"/>
          </p:cNvSpPr>
          <p:nvPr/>
        </p:nvSpPr>
        <p:spPr bwMode="auto">
          <a:xfrm>
            <a:off x="7753350" y="3522663"/>
            <a:ext cx="7938" cy="341312"/>
          </a:xfrm>
          <a:prstGeom prst="rect">
            <a:avLst/>
          </a:prstGeom>
          <a:solidFill>
            <a:srgbClr val="8F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8" name="Rectangle 374"/>
          <p:cNvSpPr>
            <a:spLocks noChangeArrowheads="1"/>
          </p:cNvSpPr>
          <p:nvPr/>
        </p:nvSpPr>
        <p:spPr bwMode="auto">
          <a:xfrm>
            <a:off x="7761288" y="3522663"/>
            <a:ext cx="7937" cy="341312"/>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79" name="Rectangle 375"/>
          <p:cNvSpPr>
            <a:spLocks noChangeArrowheads="1"/>
          </p:cNvSpPr>
          <p:nvPr/>
        </p:nvSpPr>
        <p:spPr bwMode="auto">
          <a:xfrm>
            <a:off x="7769225" y="3522663"/>
            <a:ext cx="9525" cy="341312"/>
          </a:xfrm>
          <a:prstGeom prst="rect">
            <a:avLst/>
          </a:prstGeom>
          <a:solidFill>
            <a:srgbClr val="88F1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0" name="Rectangle 376"/>
          <p:cNvSpPr>
            <a:spLocks noChangeArrowheads="1"/>
          </p:cNvSpPr>
          <p:nvPr/>
        </p:nvSpPr>
        <p:spPr bwMode="auto">
          <a:xfrm>
            <a:off x="7778750" y="3522663"/>
            <a:ext cx="7938" cy="341312"/>
          </a:xfrm>
          <a:prstGeom prst="rect">
            <a:avLst/>
          </a:prstGeom>
          <a:solidFill>
            <a:srgbClr val="83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1" name="Rectangle 377"/>
          <p:cNvSpPr>
            <a:spLocks noChangeArrowheads="1"/>
          </p:cNvSpPr>
          <p:nvPr/>
        </p:nvSpPr>
        <p:spPr bwMode="auto">
          <a:xfrm>
            <a:off x="7786688" y="3522663"/>
            <a:ext cx="9525" cy="341312"/>
          </a:xfrm>
          <a:prstGeom prst="rect">
            <a:avLst/>
          </a:prstGeom>
          <a:solidFill>
            <a:srgbClr val="7FEE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2" name="Rectangle 378"/>
          <p:cNvSpPr>
            <a:spLocks noChangeArrowheads="1"/>
          </p:cNvSpPr>
          <p:nvPr/>
        </p:nvSpPr>
        <p:spPr bwMode="auto">
          <a:xfrm>
            <a:off x="7796213" y="3522663"/>
            <a:ext cx="7937" cy="341312"/>
          </a:xfrm>
          <a:prstGeom prst="rect">
            <a:avLst/>
          </a:prstGeom>
          <a:solidFill>
            <a:srgbClr val="7BEC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3" name="Rectangle 379"/>
          <p:cNvSpPr>
            <a:spLocks noChangeArrowheads="1"/>
          </p:cNvSpPr>
          <p:nvPr/>
        </p:nvSpPr>
        <p:spPr bwMode="auto">
          <a:xfrm>
            <a:off x="7804150" y="3522663"/>
            <a:ext cx="7938" cy="341312"/>
          </a:xfrm>
          <a:prstGeom prst="rect">
            <a:avLst/>
          </a:prstGeom>
          <a:solidFill>
            <a:srgbClr val="77EB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4" name="Rectangle 380"/>
          <p:cNvSpPr>
            <a:spLocks noChangeArrowheads="1"/>
          </p:cNvSpPr>
          <p:nvPr/>
        </p:nvSpPr>
        <p:spPr bwMode="auto">
          <a:xfrm>
            <a:off x="7812088" y="3522663"/>
            <a:ext cx="9525" cy="341312"/>
          </a:xfrm>
          <a:prstGeom prst="rect">
            <a:avLst/>
          </a:prstGeom>
          <a:solidFill>
            <a:srgbClr val="73E9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5" name="Rectangle 381"/>
          <p:cNvSpPr>
            <a:spLocks noChangeArrowheads="1"/>
          </p:cNvSpPr>
          <p:nvPr/>
        </p:nvSpPr>
        <p:spPr bwMode="auto">
          <a:xfrm>
            <a:off x="7821613" y="3522663"/>
            <a:ext cx="7937" cy="341312"/>
          </a:xfrm>
          <a:prstGeom prst="rect">
            <a:avLst/>
          </a:prstGeom>
          <a:solidFill>
            <a:srgbClr val="6F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6" name="Rectangle 382"/>
          <p:cNvSpPr>
            <a:spLocks noChangeArrowheads="1"/>
          </p:cNvSpPr>
          <p:nvPr/>
        </p:nvSpPr>
        <p:spPr bwMode="auto">
          <a:xfrm>
            <a:off x="7829550" y="3522663"/>
            <a:ext cx="7938" cy="341312"/>
          </a:xfrm>
          <a:prstGeom prst="rect">
            <a:avLst/>
          </a:prstGeom>
          <a:solidFill>
            <a:srgbClr val="6AE6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7" name="Rectangle 383"/>
          <p:cNvSpPr>
            <a:spLocks noChangeArrowheads="1"/>
          </p:cNvSpPr>
          <p:nvPr/>
        </p:nvSpPr>
        <p:spPr bwMode="auto">
          <a:xfrm>
            <a:off x="7837488" y="3522663"/>
            <a:ext cx="9525" cy="341312"/>
          </a:xfrm>
          <a:prstGeom prst="rect">
            <a:avLst/>
          </a:prstGeom>
          <a:solidFill>
            <a:srgbClr val="66E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8" name="Rectangle 384"/>
          <p:cNvSpPr>
            <a:spLocks noChangeArrowheads="1"/>
          </p:cNvSpPr>
          <p:nvPr/>
        </p:nvSpPr>
        <p:spPr bwMode="auto">
          <a:xfrm>
            <a:off x="7847013" y="3522663"/>
            <a:ext cx="7937" cy="341312"/>
          </a:xfrm>
          <a:prstGeom prst="rect">
            <a:avLst/>
          </a:prstGeom>
          <a:solidFill>
            <a:srgbClr val="62E2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89" name="Rectangle 385"/>
          <p:cNvSpPr>
            <a:spLocks noChangeArrowheads="1"/>
          </p:cNvSpPr>
          <p:nvPr/>
        </p:nvSpPr>
        <p:spPr bwMode="auto">
          <a:xfrm>
            <a:off x="7854950" y="3522663"/>
            <a:ext cx="9525" cy="341312"/>
          </a:xfrm>
          <a:prstGeom prst="rect">
            <a:avLst/>
          </a:prstGeom>
          <a:solidFill>
            <a:srgbClr val="5F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0" name="Rectangle 386"/>
          <p:cNvSpPr>
            <a:spLocks noChangeArrowheads="1"/>
          </p:cNvSpPr>
          <p:nvPr/>
        </p:nvSpPr>
        <p:spPr bwMode="auto">
          <a:xfrm>
            <a:off x="7864475" y="3522663"/>
            <a:ext cx="7938" cy="341312"/>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1" name="Rectangle 387"/>
          <p:cNvSpPr>
            <a:spLocks noChangeArrowheads="1"/>
          </p:cNvSpPr>
          <p:nvPr/>
        </p:nvSpPr>
        <p:spPr bwMode="auto">
          <a:xfrm>
            <a:off x="7872413" y="3522663"/>
            <a:ext cx="7937" cy="341312"/>
          </a:xfrm>
          <a:prstGeom prst="rect">
            <a:avLst/>
          </a:prstGeom>
          <a:solidFill>
            <a:srgbClr val="56DD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2" name="Rectangle 388"/>
          <p:cNvSpPr>
            <a:spLocks noChangeArrowheads="1"/>
          </p:cNvSpPr>
          <p:nvPr/>
        </p:nvSpPr>
        <p:spPr bwMode="auto">
          <a:xfrm>
            <a:off x="7880350" y="3522663"/>
            <a:ext cx="9525" cy="341312"/>
          </a:xfrm>
          <a:prstGeom prst="rect">
            <a:avLst/>
          </a:prstGeom>
          <a:solidFill>
            <a:srgbClr val="52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3" name="Rectangle 389"/>
          <p:cNvSpPr>
            <a:spLocks noChangeArrowheads="1"/>
          </p:cNvSpPr>
          <p:nvPr/>
        </p:nvSpPr>
        <p:spPr bwMode="auto">
          <a:xfrm>
            <a:off x="7889875" y="3522663"/>
            <a:ext cx="7938" cy="341312"/>
          </a:xfrm>
          <a:prstGeom prst="rect">
            <a:avLst/>
          </a:prstGeom>
          <a:solidFill>
            <a:srgbClr val="4EDA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4" name="Rectangle 390"/>
          <p:cNvSpPr>
            <a:spLocks noChangeArrowheads="1"/>
          </p:cNvSpPr>
          <p:nvPr/>
        </p:nvSpPr>
        <p:spPr bwMode="auto">
          <a:xfrm>
            <a:off x="7897813" y="3522663"/>
            <a:ext cx="7937" cy="341312"/>
          </a:xfrm>
          <a:prstGeom prst="rect">
            <a:avLst/>
          </a:prstGeom>
          <a:solidFill>
            <a:srgbClr val="4A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5" name="Rectangle 391"/>
          <p:cNvSpPr>
            <a:spLocks noChangeArrowheads="1"/>
          </p:cNvSpPr>
          <p:nvPr/>
        </p:nvSpPr>
        <p:spPr bwMode="auto">
          <a:xfrm>
            <a:off x="7905750" y="3522663"/>
            <a:ext cx="9525" cy="341312"/>
          </a:xfrm>
          <a:prstGeom prst="rect">
            <a:avLst/>
          </a:prstGeom>
          <a:solidFill>
            <a:srgbClr val="46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6" name="Rectangle 392"/>
          <p:cNvSpPr>
            <a:spLocks noChangeArrowheads="1"/>
          </p:cNvSpPr>
          <p:nvPr/>
        </p:nvSpPr>
        <p:spPr bwMode="auto">
          <a:xfrm>
            <a:off x="7915275" y="3522663"/>
            <a:ext cx="7938" cy="341312"/>
          </a:xfrm>
          <a:prstGeom prst="rect">
            <a:avLst/>
          </a:prstGeom>
          <a:solidFill>
            <a:srgbClr val="41D4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7" name="Rectangle 393"/>
          <p:cNvSpPr>
            <a:spLocks noChangeArrowheads="1"/>
          </p:cNvSpPr>
          <p:nvPr/>
        </p:nvSpPr>
        <p:spPr bwMode="auto">
          <a:xfrm>
            <a:off x="7923213" y="3522663"/>
            <a:ext cx="9525" cy="341312"/>
          </a:xfrm>
          <a:prstGeom prst="rect">
            <a:avLst/>
          </a:prstGeom>
          <a:solidFill>
            <a:srgbClr val="3DD2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8" name="Rectangle 394"/>
          <p:cNvSpPr>
            <a:spLocks noChangeArrowheads="1"/>
          </p:cNvSpPr>
          <p:nvPr/>
        </p:nvSpPr>
        <p:spPr bwMode="auto">
          <a:xfrm>
            <a:off x="7932738" y="3522663"/>
            <a:ext cx="7937" cy="341312"/>
          </a:xfrm>
          <a:prstGeom prst="rect">
            <a:avLst/>
          </a:prstGeom>
          <a:solidFill>
            <a:srgbClr val="39D1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899" name="Rectangle 395"/>
          <p:cNvSpPr>
            <a:spLocks noChangeArrowheads="1"/>
          </p:cNvSpPr>
          <p:nvPr/>
        </p:nvSpPr>
        <p:spPr bwMode="auto">
          <a:xfrm>
            <a:off x="7940675" y="3522663"/>
            <a:ext cx="7938" cy="341312"/>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0" name="Rectangle 396"/>
          <p:cNvSpPr>
            <a:spLocks noChangeArrowheads="1"/>
          </p:cNvSpPr>
          <p:nvPr/>
        </p:nvSpPr>
        <p:spPr bwMode="auto">
          <a:xfrm>
            <a:off x="7948613" y="3522663"/>
            <a:ext cx="9525" cy="341312"/>
          </a:xfrm>
          <a:prstGeom prst="rect">
            <a:avLst/>
          </a:prstGeom>
          <a:solidFill>
            <a:srgbClr val="31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1" name="Rectangle 397"/>
          <p:cNvSpPr>
            <a:spLocks noChangeArrowheads="1"/>
          </p:cNvSpPr>
          <p:nvPr/>
        </p:nvSpPr>
        <p:spPr bwMode="auto">
          <a:xfrm>
            <a:off x="7958138" y="3522663"/>
            <a:ext cx="7937" cy="341312"/>
          </a:xfrm>
          <a:prstGeom prst="rect">
            <a:avLst/>
          </a:prstGeom>
          <a:solidFill>
            <a:srgbClr val="2D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2" name="Rectangle 398"/>
          <p:cNvSpPr>
            <a:spLocks noChangeArrowheads="1"/>
          </p:cNvSpPr>
          <p:nvPr/>
        </p:nvSpPr>
        <p:spPr bwMode="auto">
          <a:xfrm>
            <a:off x="7966075" y="3522663"/>
            <a:ext cx="7938" cy="341312"/>
          </a:xfrm>
          <a:prstGeom prst="rect">
            <a:avLst/>
          </a:prstGeom>
          <a:solidFill>
            <a:srgbClr val="29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3" name="Rectangle 399"/>
          <p:cNvSpPr>
            <a:spLocks noChangeArrowheads="1"/>
          </p:cNvSpPr>
          <p:nvPr/>
        </p:nvSpPr>
        <p:spPr bwMode="auto">
          <a:xfrm>
            <a:off x="7974013" y="3522663"/>
            <a:ext cx="9525" cy="341312"/>
          </a:xfrm>
          <a:prstGeom prst="rect">
            <a:avLst/>
          </a:prstGeom>
          <a:solidFill>
            <a:srgbClr val="25C8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4" name="Rectangle 400"/>
          <p:cNvSpPr>
            <a:spLocks noChangeArrowheads="1"/>
          </p:cNvSpPr>
          <p:nvPr/>
        </p:nvSpPr>
        <p:spPr bwMode="auto">
          <a:xfrm>
            <a:off x="7983538" y="3522663"/>
            <a:ext cx="7937" cy="341312"/>
          </a:xfrm>
          <a:prstGeom prst="rect">
            <a:avLst/>
          </a:prstGeom>
          <a:solidFill>
            <a:srgbClr val="21C6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5" name="Rectangle 401"/>
          <p:cNvSpPr>
            <a:spLocks noChangeArrowheads="1"/>
          </p:cNvSpPr>
          <p:nvPr/>
        </p:nvSpPr>
        <p:spPr bwMode="auto">
          <a:xfrm>
            <a:off x="7991475" y="3522663"/>
            <a:ext cx="9525" cy="341312"/>
          </a:xfrm>
          <a:prstGeom prst="rect">
            <a:avLst/>
          </a:prstGeom>
          <a:solidFill>
            <a:srgbClr val="1D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6" name="Rectangle 402"/>
          <p:cNvSpPr>
            <a:spLocks noChangeArrowheads="1"/>
          </p:cNvSpPr>
          <p:nvPr/>
        </p:nvSpPr>
        <p:spPr bwMode="auto">
          <a:xfrm>
            <a:off x="8001000" y="3522663"/>
            <a:ext cx="7938" cy="341312"/>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7" name="Rectangle 403"/>
          <p:cNvSpPr>
            <a:spLocks noChangeArrowheads="1"/>
          </p:cNvSpPr>
          <p:nvPr/>
        </p:nvSpPr>
        <p:spPr bwMode="auto">
          <a:xfrm>
            <a:off x="8008938" y="3522663"/>
            <a:ext cx="7937" cy="341312"/>
          </a:xfrm>
          <a:prstGeom prst="rect">
            <a:avLst/>
          </a:prstGeom>
          <a:solidFill>
            <a:srgbClr val="14C2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8" name="Rectangle 404"/>
          <p:cNvSpPr>
            <a:spLocks noChangeArrowheads="1"/>
          </p:cNvSpPr>
          <p:nvPr/>
        </p:nvSpPr>
        <p:spPr bwMode="auto">
          <a:xfrm>
            <a:off x="8016875" y="3522663"/>
            <a:ext cx="9525" cy="341312"/>
          </a:xfrm>
          <a:prstGeom prst="rect">
            <a:avLst/>
          </a:prstGeom>
          <a:solidFill>
            <a:srgbClr val="10C0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09" name="Rectangle 405"/>
          <p:cNvSpPr>
            <a:spLocks noChangeArrowheads="1"/>
          </p:cNvSpPr>
          <p:nvPr/>
        </p:nvSpPr>
        <p:spPr bwMode="auto">
          <a:xfrm>
            <a:off x="8026400" y="3522663"/>
            <a:ext cx="7938" cy="341312"/>
          </a:xfrm>
          <a:prstGeom prst="rect">
            <a:avLst/>
          </a:prstGeom>
          <a:solidFill>
            <a:srgbClr val="0CB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0" name="Rectangle 406"/>
          <p:cNvSpPr>
            <a:spLocks noChangeArrowheads="1"/>
          </p:cNvSpPr>
          <p:nvPr/>
        </p:nvSpPr>
        <p:spPr bwMode="auto">
          <a:xfrm>
            <a:off x="8034338" y="3522663"/>
            <a:ext cx="7937" cy="341312"/>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1" name="Rectangle 407"/>
          <p:cNvSpPr>
            <a:spLocks noChangeArrowheads="1"/>
          </p:cNvSpPr>
          <p:nvPr/>
        </p:nvSpPr>
        <p:spPr bwMode="auto">
          <a:xfrm>
            <a:off x="8042275" y="3522663"/>
            <a:ext cx="9525" cy="341312"/>
          </a:xfrm>
          <a:prstGeom prst="rect">
            <a:avLst/>
          </a:prstGeom>
          <a:solidFill>
            <a:srgbClr val="04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2" name="Oval 408"/>
          <p:cNvSpPr>
            <a:spLocks noChangeArrowheads="1"/>
          </p:cNvSpPr>
          <p:nvPr/>
        </p:nvSpPr>
        <p:spPr bwMode="auto">
          <a:xfrm>
            <a:off x="7710488" y="3489325"/>
            <a:ext cx="331787" cy="88900"/>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3" name="Rectangle 409"/>
          <p:cNvSpPr>
            <a:spLocks noChangeArrowheads="1"/>
          </p:cNvSpPr>
          <p:nvPr/>
        </p:nvSpPr>
        <p:spPr bwMode="auto">
          <a:xfrm>
            <a:off x="7804150" y="3573463"/>
            <a:ext cx="13017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1914" name="Rectangle 410"/>
          <p:cNvSpPr>
            <a:spLocks noChangeArrowheads="1"/>
          </p:cNvSpPr>
          <p:nvPr/>
        </p:nvSpPr>
        <p:spPr bwMode="auto">
          <a:xfrm>
            <a:off x="7761288" y="3649663"/>
            <a:ext cx="2127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Mapper</a:t>
            </a:r>
          </a:p>
        </p:txBody>
      </p:sp>
      <p:sp>
        <p:nvSpPr>
          <p:cNvPr id="21915" name="Rectangle 411"/>
          <p:cNvSpPr>
            <a:spLocks noChangeArrowheads="1"/>
          </p:cNvSpPr>
          <p:nvPr/>
        </p:nvSpPr>
        <p:spPr bwMode="auto">
          <a:xfrm>
            <a:off x="7829550" y="3735388"/>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1916" name="Rectangle 412"/>
          <p:cNvSpPr>
            <a:spLocks noChangeArrowheads="1"/>
          </p:cNvSpPr>
          <p:nvPr/>
        </p:nvSpPr>
        <p:spPr bwMode="auto">
          <a:xfrm>
            <a:off x="7232650" y="4040188"/>
            <a:ext cx="438150" cy="31273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7" name="Rectangle 413"/>
          <p:cNvSpPr>
            <a:spLocks noChangeArrowheads="1"/>
          </p:cNvSpPr>
          <p:nvPr/>
        </p:nvSpPr>
        <p:spPr bwMode="auto">
          <a:xfrm>
            <a:off x="7167563" y="3975100"/>
            <a:ext cx="439737"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18" name="Rectangle 414"/>
          <p:cNvSpPr>
            <a:spLocks noChangeArrowheads="1"/>
          </p:cNvSpPr>
          <p:nvPr/>
        </p:nvSpPr>
        <p:spPr bwMode="auto">
          <a:xfrm>
            <a:off x="7292975" y="3992563"/>
            <a:ext cx="1809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PDP</a:t>
            </a:r>
          </a:p>
        </p:txBody>
      </p:sp>
      <p:sp>
        <p:nvSpPr>
          <p:cNvPr id="21919" name="Rectangle 415"/>
          <p:cNvSpPr>
            <a:spLocks noChangeArrowheads="1"/>
          </p:cNvSpPr>
          <p:nvPr/>
        </p:nvSpPr>
        <p:spPr bwMode="auto">
          <a:xfrm>
            <a:off x="7318375" y="4103688"/>
            <a:ext cx="147638"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1920" name="Rectangle 416"/>
          <p:cNvSpPr>
            <a:spLocks noChangeArrowheads="1"/>
          </p:cNvSpPr>
          <p:nvPr/>
        </p:nvSpPr>
        <p:spPr bwMode="auto">
          <a:xfrm>
            <a:off x="7258050" y="4189413"/>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921" name="Rectangle 417"/>
          <p:cNvSpPr>
            <a:spLocks noChangeArrowheads="1"/>
          </p:cNvSpPr>
          <p:nvPr/>
        </p:nvSpPr>
        <p:spPr bwMode="auto">
          <a:xfrm>
            <a:off x="7727950" y="3959225"/>
            <a:ext cx="7938" cy="341313"/>
          </a:xfrm>
          <a:prstGeom prst="rect">
            <a:avLst/>
          </a:prstGeom>
          <a:solidFill>
            <a:srgbClr val="03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2" name="Rectangle 418"/>
          <p:cNvSpPr>
            <a:spLocks noChangeArrowheads="1"/>
          </p:cNvSpPr>
          <p:nvPr/>
        </p:nvSpPr>
        <p:spPr bwMode="auto">
          <a:xfrm>
            <a:off x="7735888" y="3959225"/>
            <a:ext cx="7937" cy="341313"/>
          </a:xfrm>
          <a:prstGeom prst="rect">
            <a:avLst/>
          </a:prstGeom>
          <a:solidFill>
            <a:srgbClr val="A7FF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3" name="Rectangle 419"/>
          <p:cNvSpPr>
            <a:spLocks noChangeArrowheads="1"/>
          </p:cNvSpPr>
          <p:nvPr/>
        </p:nvSpPr>
        <p:spPr bwMode="auto">
          <a:xfrm>
            <a:off x="7743825" y="3959225"/>
            <a:ext cx="9525" cy="341313"/>
          </a:xfrm>
          <a:prstGeom prst="rect">
            <a:avLst/>
          </a:prstGeom>
          <a:solidFill>
            <a:srgbClr val="A3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4" name="Rectangle 420"/>
          <p:cNvSpPr>
            <a:spLocks noChangeArrowheads="1"/>
          </p:cNvSpPr>
          <p:nvPr/>
        </p:nvSpPr>
        <p:spPr bwMode="auto">
          <a:xfrm>
            <a:off x="7753350" y="3959225"/>
            <a:ext cx="7938" cy="341313"/>
          </a:xfrm>
          <a:prstGeom prst="rect">
            <a:avLst/>
          </a:prstGeom>
          <a:solidFill>
            <a:srgbClr val="9F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5" name="Rectangle 421"/>
          <p:cNvSpPr>
            <a:spLocks noChangeArrowheads="1"/>
          </p:cNvSpPr>
          <p:nvPr/>
        </p:nvSpPr>
        <p:spPr bwMode="auto">
          <a:xfrm>
            <a:off x="7761288" y="3959225"/>
            <a:ext cx="7937" cy="341313"/>
          </a:xfrm>
          <a:prstGeom prst="rect">
            <a:avLst/>
          </a:prstGeom>
          <a:solidFill>
            <a:srgbClr val="9BF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6" name="Rectangle 422"/>
          <p:cNvSpPr>
            <a:spLocks noChangeArrowheads="1"/>
          </p:cNvSpPr>
          <p:nvPr/>
        </p:nvSpPr>
        <p:spPr bwMode="auto">
          <a:xfrm>
            <a:off x="7769225" y="3959225"/>
            <a:ext cx="9525" cy="341313"/>
          </a:xfrm>
          <a:prstGeom prst="rect">
            <a:avLst/>
          </a:prstGeom>
          <a:solidFill>
            <a:srgbClr val="97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7" name="Rectangle 423"/>
          <p:cNvSpPr>
            <a:spLocks noChangeArrowheads="1"/>
          </p:cNvSpPr>
          <p:nvPr/>
        </p:nvSpPr>
        <p:spPr bwMode="auto">
          <a:xfrm>
            <a:off x="7778750" y="3959225"/>
            <a:ext cx="7938" cy="341313"/>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8" name="Rectangle 424"/>
          <p:cNvSpPr>
            <a:spLocks noChangeArrowheads="1"/>
          </p:cNvSpPr>
          <p:nvPr/>
        </p:nvSpPr>
        <p:spPr bwMode="auto">
          <a:xfrm>
            <a:off x="7786688" y="3959225"/>
            <a:ext cx="9525" cy="341313"/>
          </a:xfrm>
          <a:prstGeom prst="rect">
            <a:avLst/>
          </a:prstGeom>
          <a:solidFill>
            <a:srgbClr val="8FF4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29" name="Rectangle 425"/>
          <p:cNvSpPr>
            <a:spLocks noChangeArrowheads="1"/>
          </p:cNvSpPr>
          <p:nvPr/>
        </p:nvSpPr>
        <p:spPr bwMode="auto">
          <a:xfrm>
            <a:off x="7796213" y="3959225"/>
            <a:ext cx="7937" cy="341313"/>
          </a:xfrm>
          <a:prstGeom prst="rect">
            <a:avLst/>
          </a:prstGeom>
          <a:solidFill>
            <a:srgbClr val="8BF3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0" name="Rectangle 426"/>
          <p:cNvSpPr>
            <a:spLocks noChangeArrowheads="1"/>
          </p:cNvSpPr>
          <p:nvPr/>
        </p:nvSpPr>
        <p:spPr bwMode="auto">
          <a:xfrm>
            <a:off x="7804150" y="3959225"/>
            <a:ext cx="7938" cy="341313"/>
          </a:xfrm>
          <a:prstGeom prst="rect">
            <a:avLst/>
          </a:prstGeom>
          <a:solidFill>
            <a:srgbClr val="87F1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1" name="Rectangle 427"/>
          <p:cNvSpPr>
            <a:spLocks noChangeArrowheads="1"/>
          </p:cNvSpPr>
          <p:nvPr/>
        </p:nvSpPr>
        <p:spPr bwMode="auto">
          <a:xfrm>
            <a:off x="7812088" y="3959225"/>
            <a:ext cx="9525" cy="341313"/>
          </a:xfrm>
          <a:prstGeom prst="rect">
            <a:avLst/>
          </a:prstGeom>
          <a:solidFill>
            <a:srgbClr val="82F0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2" name="Rectangle 428"/>
          <p:cNvSpPr>
            <a:spLocks noChangeArrowheads="1"/>
          </p:cNvSpPr>
          <p:nvPr/>
        </p:nvSpPr>
        <p:spPr bwMode="auto">
          <a:xfrm>
            <a:off x="7821613" y="3959225"/>
            <a:ext cx="7937" cy="341313"/>
          </a:xfrm>
          <a:prstGeom prst="rect">
            <a:avLst/>
          </a:prstGeom>
          <a:solidFill>
            <a:srgbClr val="7E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3" name="Rectangle 429"/>
          <p:cNvSpPr>
            <a:spLocks noChangeArrowheads="1"/>
          </p:cNvSpPr>
          <p:nvPr/>
        </p:nvSpPr>
        <p:spPr bwMode="auto">
          <a:xfrm>
            <a:off x="7829550" y="3959225"/>
            <a:ext cx="7938" cy="341313"/>
          </a:xfrm>
          <a:prstGeom prst="rect">
            <a:avLst/>
          </a:prstGeom>
          <a:solidFill>
            <a:srgbClr val="7A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4" name="Rectangle 430"/>
          <p:cNvSpPr>
            <a:spLocks noChangeArrowheads="1"/>
          </p:cNvSpPr>
          <p:nvPr/>
        </p:nvSpPr>
        <p:spPr bwMode="auto">
          <a:xfrm>
            <a:off x="7837488" y="3959225"/>
            <a:ext cx="9525" cy="341313"/>
          </a:xfrm>
          <a:prstGeom prst="rect">
            <a:avLst/>
          </a:prstGeom>
          <a:solidFill>
            <a:srgbClr val="76EA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5" name="Rectangle 431"/>
          <p:cNvSpPr>
            <a:spLocks noChangeArrowheads="1"/>
          </p:cNvSpPr>
          <p:nvPr/>
        </p:nvSpPr>
        <p:spPr bwMode="auto">
          <a:xfrm>
            <a:off x="7847013" y="3959225"/>
            <a:ext cx="7937" cy="341313"/>
          </a:xfrm>
          <a:prstGeom prst="rect">
            <a:avLst/>
          </a:prstGeom>
          <a:solidFill>
            <a:srgbClr val="72E8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6" name="Rectangle 432"/>
          <p:cNvSpPr>
            <a:spLocks noChangeArrowheads="1"/>
          </p:cNvSpPr>
          <p:nvPr/>
        </p:nvSpPr>
        <p:spPr bwMode="auto">
          <a:xfrm>
            <a:off x="7854950" y="3959225"/>
            <a:ext cx="9525" cy="341313"/>
          </a:xfrm>
          <a:prstGeom prst="rect">
            <a:avLst/>
          </a:prstGeom>
          <a:solidFill>
            <a:srgbClr val="6EE7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7" name="Rectangle 433"/>
          <p:cNvSpPr>
            <a:spLocks noChangeArrowheads="1"/>
          </p:cNvSpPr>
          <p:nvPr/>
        </p:nvSpPr>
        <p:spPr bwMode="auto">
          <a:xfrm>
            <a:off x="7864475" y="3959225"/>
            <a:ext cx="7938" cy="341313"/>
          </a:xfrm>
          <a:prstGeom prst="rect">
            <a:avLst/>
          </a:prstGeom>
          <a:solidFill>
            <a:srgbClr val="69E5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8" name="Rectangle 434"/>
          <p:cNvSpPr>
            <a:spLocks noChangeArrowheads="1"/>
          </p:cNvSpPr>
          <p:nvPr/>
        </p:nvSpPr>
        <p:spPr bwMode="auto">
          <a:xfrm>
            <a:off x="7872413" y="3959225"/>
            <a:ext cx="7937" cy="341313"/>
          </a:xfrm>
          <a:prstGeom prst="rect">
            <a:avLst/>
          </a:prstGeom>
          <a:solidFill>
            <a:srgbClr val="66E3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39" name="Rectangle 435"/>
          <p:cNvSpPr>
            <a:spLocks noChangeArrowheads="1"/>
          </p:cNvSpPr>
          <p:nvPr/>
        </p:nvSpPr>
        <p:spPr bwMode="auto">
          <a:xfrm>
            <a:off x="7880350" y="3959225"/>
            <a:ext cx="9525" cy="341313"/>
          </a:xfrm>
          <a:prstGeom prst="rect">
            <a:avLst/>
          </a:prstGeom>
          <a:solidFill>
            <a:srgbClr val="62E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0" name="Rectangle 436"/>
          <p:cNvSpPr>
            <a:spLocks noChangeArrowheads="1"/>
          </p:cNvSpPr>
          <p:nvPr/>
        </p:nvSpPr>
        <p:spPr bwMode="auto">
          <a:xfrm>
            <a:off x="7889875" y="3959225"/>
            <a:ext cx="7938" cy="341313"/>
          </a:xfrm>
          <a:prstGeom prst="rect">
            <a:avLst/>
          </a:prstGeom>
          <a:solidFill>
            <a:srgbClr val="5EDF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1" name="Rectangle 437"/>
          <p:cNvSpPr>
            <a:spLocks noChangeArrowheads="1"/>
          </p:cNvSpPr>
          <p:nvPr/>
        </p:nvSpPr>
        <p:spPr bwMode="auto">
          <a:xfrm>
            <a:off x="7897813" y="3959225"/>
            <a:ext cx="7937" cy="341313"/>
          </a:xfrm>
          <a:prstGeom prst="rect">
            <a:avLst/>
          </a:prstGeom>
          <a:solidFill>
            <a:srgbClr val="59DE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2" name="Rectangle 438"/>
          <p:cNvSpPr>
            <a:spLocks noChangeArrowheads="1"/>
          </p:cNvSpPr>
          <p:nvPr/>
        </p:nvSpPr>
        <p:spPr bwMode="auto">
          <a:xfrm>
            <a:off x="7905750" y="3959225"/>
            <a:ext cx="9525" cy="341313"/>
          </a:xfrm>
          <a:prstGeom prst="rect">
            <a:avLst/>
          </a:prstGeom>
          <a:solidFill>
            <a:srgbClr val="55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3" name="Rectangle 439"/>
          <p:cNvSpPr>
            <a:spLocks noChangeArrowheads="1"/>
          </p:cNvSpPr>
          <p:nvPr/>
        </p:nvSpPr>
        <p:spPr bwMode="auto">
          <a:xfrm>
            <a:off x="7915275" y="3959225"/>
            <a:ext cx="7938" cy="341313"/>
          </a:xfrm>
          <a:prstGeom prst="rect">
            <a:avLst/>
          </a:prstGeom>
          <a:solidFill>
            <a:srgbClr val="51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4" name="Rectangle 440"/>
          <p:cNvSpPr>
            <a:spLocks noChangeArrowheads="1"/>
          </p:cNvSpPr>
          <p:nvPr/>
        </p:nvSpPr>
        <p:spPr bwMode="auto">
          <a:xfrm>
            <a:off x="7923213" y="3959225"/>
            <a:ext cx="9525" cy="341313"/>
          </a:xfrm>
          <a:prstGeom prst="rect">
            <a:avLst/>
          </a:prstGeom>
          <a:solidFill>
            <a:srgbClr val="4DD9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5" name="Rectangle 441"/>
          <p:cNvSpPr>
            <a:spLocks noChangeArrowheads="1"/>
          </p:cNvSpPr>
          <p:nvPr/>
        </p:nvSpPr>
        <p:spPr bwMode="auto">
          <a:xfrm>
            <a:off x="7932738" y="3959225"/>
            <a:ext cx="7937" cy="341313"/>
          </a:xfrm>
          <a:prstGeom prst="rect">
            <a:avLst/>
          </a:prstGeom>
          <a:solidFill>
            <a:srgbClr val="49D8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6" name="Rectangle 442"/>
          <p:cNvSpPr>
            <a:spLocks noChangeArrowheads="1"/>
          </p:cNvSpPr>
          <p:nvPr/>
        </p:nvSpPr>
        <p:spPr bwMode="auto">
          <a:xfrm>
            <a:off x="7940675" y="3959225"/>
            <a:ext cx="7938" cy="341313"/>
          </a:xfrm>
          <a:prstGeom prst="rect">
            <a:avLst/>
          </a:prstGeom>
          <a:solidFill>
            <a:srgbClr val="45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7" name="Rectangle 443"/>
          <p:cNvSpPr>
            <a:spLocks noChangeArrowheads="1"/>
          </p:cNvSpPr>
          <p:nvPr/>
        </p:nvSpPr>
        <p:spPr bwMode="auto">
          <a:xfrm>
            <a:off x="7948613" y="3959225"/>
            <a:ext cx="9525" cy="341313"/>
          </a:xfrm>
          <a:prstGeom prst="rect">
            <a:avLst/>
          </a:prstGeom>
          <a:solidFill>
            <a:srgbClr val="40D4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8" name="Rectangle 444"/>
          <p:cNvSpPr>
            <a:spLocks noChangeArrowheads="1"/>
          </p:cNvSpPr>
          <p:nvPr/>
        </p:nvSpPr>
        <p:spPr bwMode="auto">
          <a:xfrm>
            <a:off x="7958138" y="3959225"/>
            <a:ext cx="7937" cy="341313"/>
          </a:xfrm>
          <a:prstGeom prst="rect">
            <a:avLst/>
          </a:prstGeom>
          <a:solidFill>
            <a:srgbClr val="3CD2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49" name="Rectangle 445"/>
          <p:cNvSpPr>
            <a:spLocks noChangeArrowheads="1"/>
          </p:cNvSpPr>
          <p:nvPr/>
        </p:nvSpPr>
        <p:spPr bwMode="auto">
          <a:xfrm>
            <a:off x="7966075" y="3959225"/>
            <a:ext cx="7938" cy="341313"/>
          </a:xfrm>
          <a:prstGeom prst="rect">
            <a:avLst/>
          </a:prstGeom>
          <a:solidFill>
            <a:srgbClr val="39D0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0" name="Rectangle 446"/>
          <p:cNvSpPr>
            <a:spLocks noChangeArrowheads="1"/>
          </p:cNvSpPr>
          <p:nvPr/>
        </p:nvSpPr>
        <p:spPr bwMode="auto">
          <a:xfrm>
            <a:off x="7974013" y="3959225"/>
            <a:ext cx="9525" cy="341313"/>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1" name="Rectangle 447"/>
          <p:cNvSpPr>
            <a:spLocks noChangeArrowheads="1"/>
          </p:cNvSpPr>
          <p:nvPr/>
        </p:nvSpPr>
        <p:spPr bwMode="auto">
          <a:xfrm>
            <a:off x="7983538" y="3959225"/>
            <a:ext cx="7937" cy="341313"/>
          </a:xfrm>
          <a:prstGeom prst="rect">
            <a:avLst/>
          </a:prstGeom>
          <a:solidFill>
            <a:srgbClr val="30C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2" name="Rectangle 448"/>
          <p:cNvSpPr>
            <a:spLocks noChangeArrowheads="1"/>
          </p:cNvSpPr>
          <p:nvPr/>
        </p:nvSpPr>
        <p:spPr bwMode="auto">
          <a:xfrm>
            <a:off x="7991475" y="3959225"/>
            <a:ext cx="9525" cy="341313"/>
          </a:xfrm>
          <a:prstGeom prst="rect">
            <a:avLst/>
          </a:prstGeom>
          <a:solidFill>
            <a:srgbClr val="2CCC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3" name="Rectangle 449"/>
          <p:cNvSpPr>
            <a:spLocks noChangeArrowheads="1"/>
          </p:cNvSpPr>
          <p:nvPr/>
        </p:nvSpPr>
        <p:spPr bwMode="auto">
          <a:xfrm>
            <a:off x="8001000" y="3959225"/>
            <a:ext cx="7938" cy="341313"/>
          </a:xfrm>
          <a:prstGeom prst="rect">
            <a:avLst/>
          </a:prstGeom>
          <a:solidFill>
            <a:srgbClr val="28CA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4" name="Rectangle 450"/>
          <p:cNvSpPr>
            <a:spLocks noChangeArrowheads="1"/>
          </p:cNvSpPr>
          <p:nvPr/>
        </p:nvSpPr>
        <p:spPr bwMode="auto">
          <a:xfrm>
            <a:off x="8008938" y="3959225"/>
            <a:ext cx="7937" cy="341313"/>
          </a:xfrm>
          <a:prstGeom prst="rect">
            <a:avLst/>
          </a:prstGeom>
          <a:solidFill>
            <a:srgbClr val="24C8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5" name="Rectangle 451"/>
          <p:cNvSpPr>
            <a:spLocks noChangeArrowheads="1"/>
          </p:cNvSpPr>
          <p:nvPr/>
        </p:nvSpPr>
        <p:spPr bwMode="auto">
          <a:xfrm>
            <a:off x="8016875" y="3959225"/>
            <a:ext cx="9525" cy="341313"/>
          </a:xfrm>
          <a:prstGeom prst="rect">
            <a:avLst/>
          </a:prstGeom>
          <a:solidFill>
            <a:srgbClr val="20C6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6" name="Rectangle 452"/>
          <p:cNvSpPr>
            <a:spLocks noChangeArrowheads="1"/>
          </p:cNvSpPr>
          <p:nvPr/>
        </p:nvSpPr>
        <p:spPr bwMode="auto">
          <a:xfrm>
            <a:off x="8026400" y="3959225"/>
            <a:ext cx="7938" cy="341313"/>
          </a:xfrm>
          <a:prstGeom prst="rect">
            <a:avLst/>
          </a:prstGeom>
          <a:solidFill>
            <a:srgbClr val="1CC4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7" name="Rectangle 453"/>
          <p:cNvSpPr>
            <a:spLocks noChangeArrowheads="1"/>
          </p:cNvSpPr>
          <p:nvPr/>
        </p:nvSpPr>
        <p:spPr bwMode="auto">
          <a:xfrm>
            <a:off x="8034338" y="3959225"/>
            <a:ext cx="7937" cy="341313"/>
          </a:xfrm>
          <a:prstGeom prst="rect">
            <a:avLst/>
          </a:prstGeom>
          <a:solidFill>
            <a:srgbClr val="17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8" name="Rectangle 454"/>
          <p:cNvSpPr>
            <a:spLocks noChangeArrowheads="1"/>
          </p:cNvSpPr>
          <p:nvPr/>
        </p:nvSpPr>
        <p:spPr bwMode="auto">
          <a:xfrm>
            <a:off x="8042275" y="3959225"/>
            <a:ext cx="9525" cy="341313"/>
          </a:xfrm>
          <a:prstGeom prst="rect">
            <a:avLst/>
          </a:prstGeom>
          <a:solidFill>
            <a:srgbClr val="13C1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59" name="Rectangle 455"/>
          <p:cNvSpPr>
            <a:spLocks noChangeArrowheads="1"/>
          </p:cNvSpPr>
          <p:nvPr/>
        </p:nvSpPr>
        <p:spPr bwMode="auto">
          <a:xfrm>
            <a:off x="8051800" y="3959225"/>
            <a:ext cx="7938" cy="341313"/>
          </a:xfrm>
          <a:prstGeom prst="rect">
            <a:avLst/>
          </a:prstGeom>
          <a:solidFill>
            <a:srgbClr val="0FBF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60" name="Rectangle 456"/>
          <p:cNvSpPr>
            <a:spLocks noChangeArrowheads="1"/>
          </p:cNvSpPr>
          <p:nvPr/>
        </p:nvSpPr>
        <p:spPr bwMode="auto">
          <a:xfrm>
            <a:off x="8059738" y="3959225"/>
            <a:ext cx="9525" cy="341313"/>
          </a:xfrm>
          <a:prstGeom prst="rect">
            <a:avLst/>
          </a:prstGeom>
          <a:solidFill>
            <a:srgbClr val="0CB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61" name="Rectangle 457"/>
          <p:cNvSpPr>
            <a:spLocks noChangeArrowheads="1"/>
          </p:cNvSpPr>
          <p:nvPr/>
        </p:nvSpPr>
        <p:spPr bwMode="auto">
          <a:xfrm>
            <a:off x="8069263" y="3959225"/>
            <a:ext cx="7937" cy="341313"/>
          </a:xfrm>
          <a:prstGeom prst="rect">
            <a:avLst/>
          </a:prstGeom>
          <a:solidFill>
            <a:srgbClr val="07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62" name="Oval 458"/>
          <p:cNvSpPr>
            <a:spLocks noChangeArrowheads="1"/>
          </p:cNvSpPr>
          <p:nvPr/>
        </p:nvSpPr>
        <p:spPr bwMode="auto">
          <a:xfrm>
            <a:off x="7742238" y="3927475"/>
            <a:ext cx="331787"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63" name="Rectangle 459"/>
          <p:cNvSpPr>
            <a:spLocks noChangeArrowheads="1"/>
          </p:cNvSpPr>
          <p:nvPr/>
        </p:nvSpPr>
        <p:spPr bwMode="auto">
          <a:xfrm>
            <a:off x="7837488" y="4010025"/>
            <a:ext cx="13017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1964" name="Rectangle 460"/>
          <p:cNvSpPr>
            <a:spLocks noChangeArrowheads="1"/>
          </p:cNvSpPr>
          <p:nvPr/>
        </p:nvSpPr>
        <p:spPr bwMode="auto">
          <a:xfrm>
            <a:off x="7778750" y="4095750"/>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Provider</a:t>
            </a:r>
          </a:p>
        </p:txBody>
      </p:sp>
      <p:sp>
        <p:nvSpPr>
          <p:cNvPr id="21965" name="Rectangle 461"/>
          <p:cNvSpPr>
            <a:spLocks noChangeArrowheads="1"/>
          </p:cNvSpPr>
          <p:nvPr/>
        </p:nvSpPr>
        <p:spPr bwMode="auto">
          <a:xfrm>
            <a:off x="7864475" y="4171950"/>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1966" name="Line 462"/>
          <p:cNvSpPr>
            <a:spLocks noChangeShapeType="1"/>
          </p:cNvSpPr>
          <p:nvPr/>
        </p:nvSpPr>
        <p:spPr bwMode="auto">
          <a:xfrm flipH="1">
            <a:off x="8161338" y="4132263"/>
            <a:ext cx="25400" cy="1587"/>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967" name="Freeform 463"/>
          <p:cNvSpPr>
            <a:spLocks/>
          </p:cNvSpPr>
          <p:nvPr/>
        </p:nvSpPr>
        <p:spPr bwMode="auto">
          <a:xfrm>
            <a:off x="8178800" y="4100513"/>
            <a:ext cx="93663" cy="63500"/>
          </a:xfrm>
          <a:custGeom>
            <a:avLst/>
            <a:gdLst>
              <a:gd name="T0" fmla="*/ 0 w 59"/>
              <a:gd name="T1" fmla="*/ 0 h 40"/>
              <a:gd name="T2" fmla="*/ 2147483646 w 59"/>
              <a:gd name="T3" fmla="*/ 2147483646 h 40"/>
              <a:gd name="T4" fmla="*/ 0 w 59"/>
              <a:gd name="T5" fmla="*/ 2147483646 h 40"/>
              <a:gd name="T6" fmla="*/ 0 w 59"/>
              <a:gd name="T7" fmla="*/ 0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0" y="0"/>
                </a:moveTo>
                <a:lnTo>
                  <a:pt x="59" y="20"/>
                </a:lnTo>
                <a:lnTo>
                  <a:pt x="0" y="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68" name="Freeform 464"/>
          <p:cNvSpPr>
            <a:spLocks/>
          </p:cNvSpPr>
          <p:nvPr/>
        </p:nvSpPr>
        <p:spPr bwMode="auto">
          <a:xfrm>
            <a:off x="8074025" y="4100513"/>
            <a:ext cx="95250" cy="63500"/>
          </a:xfrm>
          <a:custGeom>
            <a:avLst/>
            <a:gdLst>
              <a:gd name="T0" fmla="*/ 2147483646 w 60"/>
              <a:gd name="T1" fmla="*/ 2147483646 h 40"/>
              <a:gd name="T2" fmla="*/ 0 w 60"/>
              <a:gd name="T3" fmla="*/ 2147483646 h 40"/>
              <a:gd name="T4" fmla="*/ 2147483646 w 60"/>
              <a:gd name="T5" fmla="*/ 0 h 40"/>
              <a:gd name="T6" fmla="*/ 2147483646 w 60"/>
              <a:gd name="T7" fmla="*/ 2147483646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40">
                <a:moveTo>
                  <a:pt x="60" y="40"/>
                </a:moveTo>
                <a:lnTo>
                  <a:pt x="0" y="20"/>
                </a:lnTo>
                <a:lnTo>
                  <a:pt x="60" y="0"/>
                </a:lnTo>
                <a:lnTo>
                  <a:pt x="6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69" name="Line 465"/>
          <p:cNvSpPr>
            <a:spLocks noChangeShapeType="1"/>
          </p:cNvSpPr>
          <p:nvPr/>
        </p:nvSpPr>
        <p:spPr bwMode="auto">
          <a:xfrm flipH="1">
            <a:off x="7708900" y="4132263"/>
            <a:ext cx="33338" cy="1587"/>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970" name="Freeform 466"/>
          <p:cNvSpPr>
            <a:spLocks/>
          </p:cNvSpPr>
          <p:nvPr/>
        </p:nvSpPr>
        <p:spPr bwMode="auto">
          <a:xfrm>
            <a:off x="7607300" y="4095750"/>
            <a:ext cx="109538" cy="73025"/>
          </a:xfrm>
          <a:custGeom>
            <a:avLst/>
            <a:gdLst>
              <a:gd name="T0" fmla="*/ 2147483646 w 69"/>
              <a:gd name="T1" fmla="*/ 2147483646 h 46"/>
              <a:gd name="T2" fmla="*/ 0 w 69"/>
              <a:gd name="T3" fmla="*/ 2147483646 h 46"/>
              <a:gd name="T4" fmla="*/ 2147483646 w 69"/>
              <a:gd name="T5" fmla="*/ 0 h 46"/>
              <a:gd name="T6" fmla="*/ 2147483646 w 69"/>
              <a:gd name="T7" fmla="*/ 2147483646 h 4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46">
                <a:moveTo>
                  <a:pt x="69" y="46"/>
                </a:moveTo>
                <a:lnTo>
                  <a:pt x="0" y="23"/>
                </a:lnTo>
                <a:lnTo>
                  <a:pt x="69" y="0"/>
                </a:lnTo>
                <a:lnTo>
                  <a:pt x="69" y="46"/>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71" name="Freeform 467"/>
          <p:cNvSpPr>
            <a:spLocks/>
          </p:cNvSpPr>
          <p:nvPr/>
        </p:nvSpPr>
        <p:spPr bwMode="auto">
          <a:xfrm>
            <a:off x="7386638" y="4391025"/>
            <a:ext cx="490537" cy="373063"/>
          </a:xfrm>
          <a:custGeom>
            <a:avLst/>
            <a:gdLst>
              <a:gd name="T0" fmla="*/ 0 w 309"/>
              <a:gd name="T1" fmla="*/ 0 h 235"/>
              <a:gd name="T2" fmla="*/ 0 w 309"/>
              <a:gd name="T3" fmla="*/ 2147483646 h 235"/>
              <a:gd name="T4" fmla="*/ 2147483646 w 309"/>
              <a:gd name="T5" fmla="*/ 2147483646 h 235"/>
              <a:gd name="T6" fmla="*/ 2147483646 w 309"/>
              <a:gd name="T7" fmla="*/ 2147483646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9" h="235">
                <a:moveTo>
                  <a:pt x="0" y="0"/>
                </a:moveTo>
                <a:lnTo>
                  <a:pt x="0" y="183"/>
                </a:lnTo>
                <a:lnTo>
                  <a:pt x="309" y="183"/>
                </a:lnTo>
                <a:lnTo>
                  <a:pt x="309"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1972" name="Freeform 468"/>
          <p:cNvSpPr>
            <a:spLocks/>
          </p:cNvSpPr>
          <p:nvPr/>
        </p:nvSpPr>
        <p:spPr bwMode="auto">
          <a:xfrm>
            <a:off x="7350125" y="4289425"/>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73" name="Freeform 469"/>
          <p:cNvSpPr>
            <a:spLocks/>
          </p:cNvSpPr>
          <p:nvPr/>
        </p:nvSpPr>
        <p:spPr bwMode="auto">
          <a:xfrm>
            <a:off x="7840663" y="4756150"/>
            <a:ext cx="73025" cy="109538"/>
          </a:xfrm>
          <a:custGeom>
            <a:avLst/>
            <a:gdLst>
              <a:gd name="T0" fmla="*/ 2147483646 w 46"/>
              <a:gd name="T1" fmla="*/ 0 h 69"/>
              <a:gd name="T2" fmla="*/ 2147483646 w 46"/>
              <a:gd name="T3" fmla="*/ 2147483646 h 69"/>
              <a:gd name="T4" fmla="*/ 0 w 46"/>
              <a:gd name="T5" fmla="*/ 0 h 69"/>
              <a:gd name="T6" fmla="*/ 2147483646 w 46"/>
              <a:gd name="T7" fmla="*/ 0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46" y="0"/>
                </a:moveTo>
                <a:lnTo>
                  <a:pt x="23" y="69"/>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74" name="Rectangle 470"/>
          <p:cNvSpPr>
            <a:spLocks noChangeArrowheads="1"/>
          </p:cNvSpPr>
          <p:nvPr/>
        </p:nvSpPr>
        <p:spPr bwMode="auto">
          <a:xfrm>
            <a:off x="5260975" y="5473700"/>
            <a:ext cx="614363" cy="438150"/>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75" name="Rectangle 471"/>
          <p:cNvSpPr>
            <a:spLocks noChangeArrowheads="1"/>
          </p:cNvSpPr>
          <p:nvPr/>
        </p:nvSpPr>
        <p:spPr bwMode="auto">
          <a:xfrm>
            <a:off x="5195888" y="5408613"/>
            <a:ext cx="614362" cy="4381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76" name="Rectangle 472"/>
          <p:cNvSpPr>
            <a:spLocks noChangeArrowheads="1"/>
          </p:cNvSpPr>
          <p:nvPr/>
        </p:nvSpPr>
        <p:spPr bwMode="auto">
          <a:xfrm>
            <a:off x="5348288" y="5516563"/>
            <a:ext cx="28575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Management</a:t>
            </a:r>
          </a:p>
        </p:txBody>
      </p:sp>
      <p:sp>
        <p:nvSpPr>
          <p:cNvPr id="21977" name="Rectangle 473"/>
          <p:cNvSpPr>
            <a:spLocks noChangeArrowheads="1"/>
          </p:cNvSpPr>
          <p:nvPr/>
        </p:nvSpPr>
        <p:spPr bwMode="auto">
          <a:xfrm>
            <a:off x="5416550" y="5627688"/>
            <a:ext cx="18732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VAS</a:t>
            </a:r>
          </a:p>
        </p:txBody>
      </p:sp>
      <p:sp>
        <p:nvSpPr>
          <p:cNvPr id="21978" name="Line 474"/>
          <p:cNvSpPr>
            <a:spLocks noChangeShapeType="1"/>
          </p:cNvSpPr>
          <p:nvPr/>
        </p:nvSpPr>
        <p:spPr bwMode="auto">
          <a:xfrm flipH="1">
            <a:off x="4938713" y="5627688"/>
            <a:ext cx="171450" cy="1587"/>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1979" name="Freeform 475"/>
          <p:cNvSpPr>
            <a:spLocks/>
          </p:cNvSpPr>
          <p:nvPr/>
        </p:nvSpPr>
        <p:spPr bwMode="auto">
          <a:xfrm>
            <a:off x="5102225" y="5595938"/>
            <a:ext cx="93663" cy="63500"/>
          </a:xfrm>
          <a:custGeom>
            <a:avLst/>
            <a:gdLst>
              <a:gd name="T0" fmla="*/ 0 w 59"/>
              <a:gd name="T1" fmla="*/ 0 h 40"/>
              <a:gd name="T2" fmla="*/ 2147483646 w 59"/>
              <a:gd name="T3" fmla="*/ 2147483646 h 40"/>
              <a:gd name="T4" fmla="*/ 0 w 59"/>
              <a:gd name="T5" fmla="*/ 2147483646 h 40"/>
              <a:gd name="T6" fmla="*/ 0 w 59"/>
              <a:gd name="T7" fmla="*/ 0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0" y="0"/>
                </a:moveTo>
                <a:lnTo>
                  <a:pt x="59" y="20"/>
                </a:lnTo>
                <a:lnTo>
                  <a:pt x="0" y="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80" name="Freeform 476"/>
          <p:cNvSpPr>
            <a:spLocks/>
          </p:cNvSpPr>
          <p:nvPr/>
        </p:nvSpPr>
        <p:spPr bwMode="auto">
          <a:xfrm>
            <a:off x="4852988" y="5595938"/>
            <a:ext cx="93662" cy="63500"/>
          </a:xfrm>
          <a:custGeom>
            <a:avLst/>
            <a:gdLst>
              <a:gd name="T0" fmla="*/ 2147483646 w 59"/>
              <a:gd name="T1" fmla="*/ 2147483646 h 40"/>
              <a:gd name="T2" fmla="*/ 0 w 59"/>
              <a:gd name="T3" fmla="*/ 2147483646 h 40"/>
              <a:gd name="T4" fmla="*/ 2147483646 w 59"/>
              <a:gd name="T5" fmla="*/ 0 h 40"/>
              <a:gd name="T6" fmla="*/ 2147483646 w 59"/>
              <a:gd name="T7" fmla="*/ 2147483646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59" y="40"/>
                </a:moveTo>
                <a:lnTo>
                  <a:pt x="0" y="20"/>
                </a:lnTo>
                <a:lnTo>
                  <a:pt x="59" y="0"/>
                </a:lnTo>
                <a:lnTo>
                  <a:pt x="59"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1981" name="Rectangle 477"/>
          <p:cNvSpPr>
            <a:spLocks noChangeArrowheads="1"/>
          </p:cNvSpPr>
          <p:nvPr/>
        </p:nvSpPr>
        <p:spPr bwMode="auto">
          <a:xfrm>
            <a:off x="7232650" y="4930775"/>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82" name="Rectangle 478"/>
          <p:cNvSpPr>
            <a:spLocks noChangeArrowheads="1"/>
          </p:cNvSpPr>
          <p:nvPr/>
        </p:nvSpPr>
        <p:spPr bwMode="auto">
          <a:xfrm>
            <a:off x="7167563" y="4865688"/>
            <a:ext cx="439737"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83" name="Rectangle 479"/>
          <p:cNvSpPr>
            <a:spLocks noChangeArrowheads="1"/>
          </p:cNvSpPr>
          <p:nvPr/>
        </p:nvSpPr>
        <p:spPr bwMode="auto">
          <a:xfrm>
            <a:off x="7308850" y="4883150"/>
            <a:ext cx="1428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1984" name="Rectangle 480"/>
          <p:cNvSpPr>
            <a:spLocks noChangeArrowheads="1"/>
          </p:cNvSpPr>
          <p:nvPr/>
        </p:nvSpPr>
        <p:spPr bwMode="auto">
          <a:xfrm>
            <a:off x="7258050" y="4994275"/>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1985" name="Rectangle 481"/>
          <p:cNvSpPr>
            <a:spLocks noChangeArrowheads="1"/>
          </p:cNvSpPr>
          <p:nvPr/>
        </p:nvSpPr>
        <p:spPr bwMode="auto">
          <a:xfrm>
            <a:off x="7258050" y="5080000"/>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1986" name="Rectangle 482"/>
          <p:cNvSpPr>
            <a:spLocks noChangeArrowheads="1"/>
          </p:cNvSpPr>
          <p:nvPr/>
        </p:nvSpPr>
        <p:spPr bwMode="auto">
          <a:xfrm>
            <a:off x="7207250" y="5422900"/>
            <a:ext cx="7938" cy="341313"/>
          </a:xfrm>
          <a:prstGeom prst="rect">
            <a:avLst/>
          </a:prstGeom>
          <a:solidFill>
            <a:srgbClr val="03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87" name="Rectangle 483"/>
          <p:cNvSpPr>
            <a:spLocks noChangeArrowheads="1"/>
          </p:cNvSpPr>
          <p:nvPr/>
        </p:nvSpPr>
        <p:spPr bwMode="auto">
          <a:xfrm>
            <a:off x="7215188" y="5422900"/>
            <a:ext cx="9525" cy="341313"/>
          </a:xfrm>
          <a:prstGeom prst="rect">
            <a:avLst/>
          </a:prstGeom>
          <a:solidFill>
            <a:srgbClr val="A7FE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88" name="Rectangle 484"/>
          <p:cNvSpPr>
            <a:spLocks noChangeArrowheads="1"/>
          </p:cNvSpPr>
          <p:nvPr/>
        </p:nvSpPr>
        <p:spPr bwMode="auto">
          <a:xfrm>
            <a:off x="7224713" y="5422900"/>
            <a:ext cx="7937" cy="341313"/>
          </a:xfrm>
          <a:prstGeom prst="rect">
            <a:avLst/>
          </a:prstGeom>
          <a:solidFill>
            <a:srgbClr val="A3FD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89" name="Rectangle 485"/>
          <p:cNvSpPr>
            <a:spLocks noChangeArrowheads="1"/>
          </p:cNvSpPr>
          <p:nvPr/>
        </p:nvSpPr>
        <p:spPr bwMode="auto">
          <a:xfrm>
            <a:off x="7232650" y="5422900"/>
            <a:ext cx="7938" cy="341313"/>
          </a:xfrm>
          <a:prstGeom prst="rect">
            <a:avLst/>
          </a:prstGeom>
          <a:solidFill>
            <a:srgbClr val="9FFB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0" name="Rectangle 486"/>
          <p:cNvSpPr>
            <a:spLocks noChangeArrowheads="1"/>
          </p:cNvSpPr>
          <p:nvPr/>
        </p:nvSpPr>
        <p:spPr bwMode="auto">
          <a:xfrm>
            <a:off x="7240588" y="5422900"/>
            <a:ext cx="9525" cy="341313"/>
          </a:xfrm>
          <a:prstGeom prst="rect">
            <a:avLst/>
          </a:prstGeom>
          <a:solidFill>
            <a:srgbClr val="9BF9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1" name="Rectangle 487"/>
          <p:cNvSpPr>
            <a:spLocks noChangeArrowheads="1"/>
          </p:cNvSpPr>
          <p:nvPr/>
        </p:nvSpPr>
        <p:spPr bwMode="auto">
          <a:xfrm>
            <a:off x="7250113" y="5422900"/>
            <a:ext cx="7937" cy="341313"/>
          </a:xfrm>
          <a:prstGeom prst="rect">
            <a:avLst/>
          </a:prstGeom>
          <a:solidFill>
            <a:srgbClr val="96F7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2" name="Rectangle 488"/>
          <p:cNvSpPr>
            <a:spLocks noChangeArrowheads="1"/>
          </p:cNvSpPr>
          <p:nvPr/>
        </p:nvSpPr>
        <p:spPr bwMode="auto">
          <a:xfrm>
            <a:off x="7258050" y="5422900"/>
            <a:ext cx="9525" cy="341313"/>
          </a:xfrm>
          <a:prstGeom prst="rect">
            <a:avLst/>
          </a:prstGeom>
          <a:solidFill>
            <a:srgbClr val="92F6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3" name="Rectangle 489"/>
          <p:cNvSpPr>
            <a:spLocks noChangeArrowheads="1"/>
          </p:cNvSpPr>
          <p:nvPr/>
        </p:nvSpPr>
        <p:spPr bwMode="auto">
          <a:xfrm>
            <a:off x="7267575" y="5422900"/>
            <a:ext cx="7938" cy="341313"/>
          </a:xfrm>
          <a:prstGeom prst="rect">
            <a:avLst/>
          </a:prstGeom>
          <a:solidFill>
            <a:srgbClr val="8EF4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4" name="Rectangle 490"/>
          <p:cNvSpPr>
            <a:spLocks noChangeArrowheads="1"/>
          </p:cNvSpPr>
          <p:nvPr/>
        </p:nvSpPr>
        <p:spPr bwMode="auto">
          <a:xfrm>
            <a:off x="7275513" y="5422900"/>
            <a:ext cx="7937" cy="341313"/>
          </a:xfrm>
          <a:prstGeom prst="rect">
            <a:avLst/>
          </a:prstGeom>
          <a:solidFill>
            <a:srgbClr val="8AF2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5" name="Rectangle 491"/>
          <p:cNvSpPr>
            <a:spLocks noChangeArrowheads="1"/>
          </p:cNvSpPr>
          <p:nvPr/>
        </p:nvSpPr>
        <p:spPr bwMode="auto">
          <a:xfrm>
            <a:off x="7283450" y="5422900"/>
            <a:ext cx="9525" cy="341313"/>
          </a:xfrm>
          <a:prstGeom prst="rect">
            <a:avLst/>
          </a:prstGeom>
          <a:solidFill>
            <a:srgbClr val="86F1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6" name="Rectangle 492"/>
          <p:cNvSpPr>
            <a:spLocks noChangeArrowheads="1"/>
          </p:cNvSpPr>
          <p:nvPr/>
        </p:nvSpPr>
        <p:spPr bwMode="auto">
          <a:xfrm>
            <a:off x="7292975" y="5422900"/>
            <a:ext cx="7938" cy="341313"/>
          </a:xfrm>
          <a:prstGeom prst="rect">
            <a:avLst/>
          </a:prstGeom>
          <a:solidFill>
            <a:srgbClr val="82EF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7" name="Rectangle 493"/>
          <p:cNvSpPr>
            <a:spLocks noChangeArrowheads="1"/>
          </p:cNvSpPr>
          <p:nvPr/>
        </p:nvSpPr>
        <p:spPr bwMode="auto">
          <a:xfrm>
            <a:off x="7300913" y="5422900"/>
            <a:ext cx="7937" cy="341313"/>
          </a:xfrm>
          <a:prstGeom prst="rect">
            <a:avLst/>
          </a:prstGeom>
          <a:solidFill>
            <a:srgbClr val="7D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8" name="Rectangle 494"/>
          <p:cNvSpPr>
            <a:spLocks noChangeArrowheads="1"/>
          </p:cNvSpPr>
          <p:nvPr/>
        </p:nvSpPr>
        <p:spPr bwMode="auto">
          <a:xfrm>
            <a:off x="7308850" y="5422900"/>
            <a:ext cx="9525" cy="341313"/>
          </a:xfrm>
          <a:prstGeom prst="rect">
            <a:avLst/>
          </a:prstGeom>
          <a:solidFill>
            <a:srgbClr val="7A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1999" name="Rectangle 495"/>
          <p:cNvSpPr>
            <a:spLocks noChangeArrowheads="1"/>
          </p:cNvSpPr>
          <p:nvPr/>
        </p:nvSpPr>
        <p:spPr bwMode="auto">
          <a:xfrm>
            <a:off x="7318375" y="5422900"/>
            <a:ext cx="7938" cy="341313"/>
          </a:xfrm>
          <a:prstGeom prst="rect">
            <a:avLst/>
          </a:prstGeom>
          <a:solidFill>
            <a:srgbClr val="76EA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0" name="Rectangle 496"/>
          <p:cNvSpPr>
            <a:spLocks noChangeArrowheads="1"/>
          </p:cNvSpPr>
          <p:nvPr/>
        </p:nvSpPr>
        <p:spPr bwMode="auto">
          <a:xfrm>
            <a:off x="7326313" y="5422900"/>
            <a:ext cx="7937" cy="341313"/>
          </a:xfrm>
          <a:prstGeom prst="rect">
            <a:avLst/>
          </a:prstGeom>
          <a:solidFill>
            <a:srgbClr val="72E8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1" name="Rectangle 497"/>
          <p:cNvSpPr>
            <a:spLocks noChangeArrowheads="1"/>
          </p:cNvSpPr>
          <p:nvPr/>
        </p:nvSpPr>
        <p:spPr bwMode="auto">
          <a:xfrm>
            <a:off x="7334250" y="5422900"/>
            <a:ext cx="9525" cy="341313"/>
          </a:xfrm>
          <a:prstGeom prst="rect">
            <a:avLst/>
          </a:prstGeom>
          <a:solidFill>
            <a:srgbClr val="6DE7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2" name="Rectangle 498"/>
          <p:cNvSpPr>
            <a:spLocks noChangeArrowheads="1"/>
          </p:cNvSpPr>
          <p:nvPr/>
        </p:nvSpPr>
        <p:spPr bwMode="auto">
          <a:xfrm>
            <a:off x="7343775" y="5422900"/>
            <a:ext cx="7938" cy="341313"/>
          </a:xfrm>
          <a:prstGeom prst="rect">
            <a:avLst/>
          </a:prstGeom>
          <a:solidFill>
            <a:srgbClr val="69E5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3" name="Rectangle 499"/>
          <p:cNvSpPr>
            <a:spLocks noChangeArrowheads="1"/>
          </p:cNvSpPr>
          <p:nvPr/>
        </p:nvSpPr>
        <p:spPr bwMode="auto">
          <a:xfrm>
            <a:off x="7351713" y="5422900"/>
            <a:ext cx="9525" cy="341313"/>
          </a:xfrm>
          <a:prstGeom prst="rect">
            <a:avLst/>
          </a:prstGeom>
          <a:solidFill>
            <a:srgbClr val="65E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4" name="Rectangle 500"/>
          <p:cNvSpPr>
            <a:spLocks noChangeArrowheads="1"/>
          </p:cNvSpPr>
          <p:nvPr/>
        </p:nvSpPr>
        <p:spPr bwMode="auto">
          <a:xfrm>
            <a:off x="7361238" y="5422900"/>
            <a:ext cx="7937" cy="341313"/>
          </a:xfrm>
          <a:prstGeom prst="rect">
            <a:avLst/>
          </a:prstGeom>
          <a:solidFill>
            <a:srgbClr val="61E1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5" name="Rectangle 501"/>
          <p:cNvSpPr>
            <a:spLocks noChangeArrowheads="1"/>
          </p:cNvSpPr>
          <p:nvPr/>
        </p:nvSpPr>
        <p:spPr bwMode="auto">
          <a:xfrm>
            <a:off x="7369175" y="5422900"/>
            <a:ext cx="7938" cy="341313"/>
          </a:xfrm>
          <a:prstGeom prst="rect">
            <a:avLst/>
          </a:prstGeom>
          <a:solidFill>
            <a:srgbClr val="5DDF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6" name="Rectangle 502"/>
          <p:cNvSpPr>
            <a:spLocks noChangeArrowheads="1"/>
          </p:cNvSpPr>
          <p:nvPr/>
        </p:nvSpPr>
        <p:spPr bwMode="auto">
          <a:xfrm>
            <a:off x="7377113" y="5422900"/>
            <a:ext cx="9525" cy="341313"/>
          </a:xfrm>
          <a:prstGeom prst="rect">
            <a:avLst/>
          </a:prstGeom>
          <a:solidFill>
            <a:srgbClr val="59DE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7" name="Rectangle 503"/>
          <p:cNvSpPr>
            <a:spLocks noChangeArrowheads="1"/>
          </p:cNvSpPr>
          <p:nvPr/>
        </p:nvSpPr>
        <p:spPr bwMode="auto">
          <a:xfrm>
            <a:off x="7386638" y="5422900"/>
            <a:ext cx="7937" cy="341313"/>
          </a:xfrm>
          <a:prstGeom prst="rect">
            <a:avLst/>
          </a:prstGeom>
          <a:solidFill>
            <a:srgbClr val="54DC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8" name="Rectangle 504"/>
          <p:cNvSpPr>
            <a:spLocks noChangeArrowheads="1"/>
          </p:cNvSpPr>
          <p:nvPr/>
        </p:nvSpPr>
        <p:spPr bwMode="auto">
          <a:xfrm>
            <a:off x="7394575" y="5422900"/>
            <a:ext cx="7938" cy="341313"/>
          </a:xfrm>
          <a:prstGeom prst="rect">
            <a:avLst/>
          </a:prstGeom>
          <a:solidFill>
            <a:srgbClr val="50DB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09" name="Rectangle 505"/>
          <p:cNvSpPr>
            <a:spLocks noChangeArrowheads="1"/>
          </p:cNvSpPr>
          <p:nvPr/>
        </p:nvSpPr>
        <p:spPr bwMode="auto">
          <a:xfrm>
            <a:off x="7402513" y="5422900"/>
            <a:ext cx="9525" cy="341313"/>
          </a:xfrm>
          <a:prstGeom prst="rect">
            <a:avLst/>
          </a:prstGeom>
          <a:solidFill>
            <a:srgbClr val="4DD9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0" name="Rectangle 506"/>
          <p:cNvSpPr>
            <a:spLocks noChangeArrowheads="1"/>
          </p:cNvSpPr>
          <p:nvPr/>
        </p:nvSpPr>
        <p:spPr bwMode="auto">
          <a:xfrm>
            <a:off x="7412038" y="5422900"/>
            <a:ext cx="7937" cy="341313"/>
          </a:xfrm>
          <a:prstGeom prst="rect">
            <a:avLst/>
          </a:prstGeom>
          <a:solidFill>
            <a:srgbClr val="49D7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1" name="Rectangle 507"/>
          <p:cNvSpPr>
            <a:spLocks noChangeArrowheads="1"/>
          </p:cNvSpPr>
          <p:nvPr/>
        </p:nvSpPr>
        <p:spPr bwMode="auto">
          <a:xfrm>
            <a:off x="7419975" y="5422900"/>
            <a:ext cx="9525" cy="341313"/>
          </a:xfrm>
          <a:prstGeom prst="rect">
            <a:avLst/>
          </a:prstGeom>
          <a:solidFill>
            <a:srgbClr val="44D5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2" name="Rectangle 508"/>
          <p:cNvSpPr>
            <a:spLocks noChangeArrowheads="1"/>
          </p:cNvSpPr>
          <p:nvPr/>
        </p:nvSpPr>
        <p:spPr bwMode="auto">
          <a:xfrm>
            <a:off x="7429500" y="5422900"/>
            <a:ext cx="7938" cy="341313"/>
          </a:xfrm>
          <a:prstGeom prst="rect">
            <a:avLst/>
          </a:prstGeom>
          <a:solidFill>
            <a:srgbClr val="40D3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3" name="Rectangle 509"/>
          <p:cNvSpPr>
            <a:spLocks noChangeArrowheads="1"/>
          </p:cNvSpPr>
          <p:nvPr/>
        </p:nvSpPr>
        <p:spPr bwMode="auto">
          <a:xfrm>
            <a:off x="7437438" y="5422900"/>
            <a:ext cx="7937" cy="341313"/>
          </a:xfrm>
          <a:prstGeom prst="rect">
            <a:avLst/>
          </a:prstGeom>
          <a:solidFill>
            <a:srgbClr val="3CD2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4" name="Rectangle 510"/>
          <p:cNvSpPr>
            <a:spLocks noChangeArrowheads="1"/>
          </p:cNvSpPr>
          <p:nvPr/>
        </p:nvSpPr>
        <p:spPr bwMode="auto">
          <a:xfrm>
            <a:off x="7445375" y="5422900"/>
            <a:ext cx="9525" cy="341313"/>
          </a:xfrm>
          <a:prstGeom prst="rect">
            <a:avLst/>
          </a:prstGeom>
          <a:solidFill>
            <a:srgbClr val="38D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5" name="Rectangle 511"/>
          <p:cNvSpPr>
            <a:spLocks noChangeArrowheads="1"/>
          </p:cNvSpPr>
          <p:nvPr/>
        </p:nvSpPr>
        <p:spPr bwMode="auto">
          <a:xfrm>
            <a:off x="7454900" y="5422900"/>
            <a:ext cx="7938" cy="341313"/>
          </a:xfrm>
          <a:prstGeom prst="rect">
            <a:avLst/>
          </a:prstGeom>
          <a:solidFill>
            <a:srgbClr val="34C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6" name="Rectangle 512"/>
          <p:cNvSpPr>
            <a:spLocks noChangeArrowheads="1"/>
          </p:cNvSpPr>
          <p:nvPr/>
        </p:nvSpPr>
        <p:spPr bwMode="auto">
          <a:xfrm>
            <a:off x="7462838" y="5422900"/>
            <a:ext cx="7937" cy="341313"/>
          </a:xfrm>
          <a:prstGeom prst="rect">
            <a:avLst/>
          </a:prstGeom>
          <a:solidFill>
            <a:srgbClr val="30C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7" name="Rectangle 513"/>
          <p:cNvSpPr>
            <a:spLocks noChangeArrowheads="1"/>
          </p:cNvSpPr>
          <p:nvPr/>
        </p:nvSpPr>
        <p:spPr bwMode="auto">
          <a:xfrm>
            <a:off x="7470775" y="5422900"/>
            <a:ext cx="9525" cy="341313"/>
          </a:xfrm>
          <a:prstGeom prst="rect">
            <a:avLst/>
          </a:prstGeom>
          <a:solidFill>
            <a:srgbClr val="2BCC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8" name="Rectangle 514"/>
          <p:cNvSpPr>
            <a:spLocks noChangeArrowheads="1"/>
          </p:cNvSpPr>
          <p:nvPr/>
        </p:nvSpPr>
        <p:spPr bwMode="auto">
          <a:xfrm>
            <a:off x="7480300" y="5422900"/>
            <a:ext cx="7938" cy="341313"/>
          </a:xfrm>
          <a:prstGeom prst="rect">
            <a:avLst/>
          </a:prstGeom>
          <a:solidFill>
            <a:srgbClr val="27CA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19" name="Rectangle 515"/>
          <p:cNvSpPr>
            <a:spLocks noChangeArrowheads="1"/>
          </p:cNvSpPr>
          <p:nvPr/>
        </p:nvSpPr>
        <p:spPr bwMode="auto">
          <a:xfrm>
            <a:off x="7488238" y="5422900"/>
            <a:ext cx="9525" cy="341313"/>
          </a:xfrm>
          <a:prstGeom prst="rect">
            <a:avLst/>
          </a:prstGeom>
          <a:solidFill>
            <a:srgbClr val="23C8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0" name="Rectangle 516"/>
          <p:cNvSpPr>
            <a:spLocks noChangeArrowheads="1"/>
          </p:cNvSpPr>
          <p:nvPr/>
        </p:nvSpPr>
        <p:spPr bwMode="auto">
          <a:xfrm>
            <a:off x="7497763" y="5422900"/>
            <a:ext cx="7937" cy="341313"/>
          </a:xfrm>
          <a:prstGeom prst="rect">
            <a:avLst/>
          </a:prstGeom>
          <a:solidFill>
            <a:srgbClr val="20C6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1" name="Rectangle 517"/>
          <p:cNvSpPr>
            <a:spLocks noChangeArrowheads="1"/>
          </p:cNvSpPr>
          <p:nvPr/>
        </p:nvSpPr>
        <p:spPr bwMode="auto">
          <a:xfrm>
            <a:off x="7505700" y="5422900"/>
            <a:ext cx="7938" cy="341313"/>
          </a:xfrm>
          <a:prstGeom prst="rect">
            <a:avLst/>
          </a:prstGeom>
          <a:solidFill>
            <a:srgbClr val="1BC4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2" name="Rectangle 518"/>
          <p:cNvSpPr>
            <a:spLocks noChangeArrowheads="1"/>
          </p:cNvSpPr>
          <p:nvPr/>
        </p:nvSpPr>
        <p:spPr bwMode="auto">
          <a:xfrm>
            <a:off x="7513638" y="5422900"/>
            <a:ext cx="9525" cy="341313"/>
          </a:xfrm>
          <a:prstGeom prst="rect">
            <a:avLst/>
          </a:prstGeom>
          <a:solidFill>
            <a:srgbClr val="17C3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3" name="Rectangle 519"/>
          <p:cNvSpPr>
            <a:spLocks noChangeArrowheads="1"/>
          </p:cNvSpPr>
          <p:nvPr/>
        </p:nvSpPr>
        <p:spPr bwMode="auto">
          <a:xfrm>
            <a:off x="7523163" y="5422900"/>
            <a:ext cx="7937" cy="341313"/>
          </a:xfrm>
          <a:prstGeom prst="rect">
            <a:avLst/>
          </a:prstGeom>
          <a:solidFill>
            <a:srgbClr val="13C1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4" name="Rectangle 520"/>
          <p:cNvSpPr>
            <a:spLocks noChangeArrowheads="1"/>
          </p:cNvSpPr>
          <p:nvPr/>
        </p:nvSpPr>
        <p:spPr bwMode="auto">
          <a:xfrm>
            <a:off x="7531100" y="5422900"/>
            <a:ext cx="7938" cy="341313"/>
          </a:xfrm>
          <a:prstGeom prst="rect">
            <a:avLst/>
          </a:prstGeom>
          <a:solidFill>
            <a:srgbClr val="0FB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5" name="Rectangle 521"/>
          <p:cNvSpPr>
            <a:spLocks noChangeArrowheads="1"/>
          </p:cNvSpPr>
          <p:nvPr/>
        </p:nvSpPr>
        <p:spPr bwMode="auto">
          <a:xfrm>
            <a:off x="7539038" y="5422900"/>
            <a:ext cx="9525" cy="341313"/>
          </a:xfrm>
          <a:prstGeom prst="rect">
            <a:avLst/>
          </a:prstGeom>
          <a:solidFill>
            <a:srgbClr val="0BB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6" name="Rectangle 522"/>
          <p:cNvSpPr>
            <a:spLocks noChangeArrowheads="1"/>
          </p:cNvSpPr>
          <p:nvPr/>
        </p:nvSpPr>
        <p:spPr bwMode="auto">
          <a:xfrm>
            <a:off x="7548563" y="5422900"/>
            <a:ext cx="7937" cy="341313"/>
          </a:xfrm>
          <a:prstGeom prst="rect">
            <a:avLst/>
          </a:prstGeom>
          <a:solidFill>
            <a:srgbClr val="07B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7" name="Oval 523"/>
          <p:cNvSpPr>
            <a:spLocks noChangeArrowheads="1"/>
          </p:cNvSpPr>
          <p:nvPr/>
        </p:nvSpPr>
        <p:spPr bwMode="auto">
          <a:xfrm>
            <a:off x="7221538" y="5391150"/>
            <a:ext cx="331787" cy="88900"/>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28" name="Rectangle 524"/>
          <p:cNvSpPr>
            <a:spLocks noChangeArrowheads="1"/>
          </p:cNvSpPr>
          <p:nvPr/>
        </p:nvSpPr>
        <p:spPr bwMode="auto">
          <a:xfrm>
            <a:off x="7343775" y="5516563"/>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029" name="Rectangle 525"/>
          <p:cNvSpPr>
            <a:spLocks noChangeArrowheads="1"/>
          </p:cNvSpPr>
          <p:nvPr/>
        </p:nvSpPr>
        <p:spPr bwMode="auto">
          <a:xfrm>
            <a:off x="7318375" y="5592763"/>
            <a:ext cx="123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XYZ</a:t>
            </a:r>
          </a:p>
        </p:txBody>
      </p:sp>
      <p:sp>
        <p:nvSpPr>
          <p:cNvPr id="22030" name="Line 526"/>
          <p:cNvSpPr>
            <a:spLocks noChangeShapeType="1"/>
          </p:cNvSpPr>
          <p:nvPr/>
        </p:nvSpPr>
        <p:spPr bwMode="auto">
          <a:xfrm>
            <a:off x="7386638" y="4391025"/>
            <a:ext cx="1587" cy="373063"/>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031" name="Freeform 527"/>
          <p:cNvSpPr>
            <a:spLocks/>
          </p:cNvSpPr>
          <p:nvPr/>
        </p:nvSpPr>
        <p:spPr bwMode="auto">
          <a:xfrm>
            <a:off x="7350125" y="4289425"/>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32" name="Freeform 528"/>
          <p:cNvSpPr>
            <a:spLocks/>
          </p:cNvSpPr>
          <p:nvPr/>
        </p:nvSpPr>
        <p:spPr bwMode="auto">
          <a:xfrm>
            <a:off x="7350125" y="4756150"/>
            <a:ext cx="74613" cy="109538"/>
          </a:xfrm>
          <a:custGeom>
            <a:avLst/>
            <a:gdLst>
              <a:gd name="T0" fmla="*/ 2147483646 w 47"/>
              <a:gd name="T1" fmla="*/ 0 h 69"/>
              <a:gd name="T2" fmla="*/ 2147483646 w 47"/>
              <a:gd name="T3" fmla="*/ 2147483646 h 69"/>
              <a:gd name="T4" fmla="*/ 0 w 47"/>
              <a:gd name="T5" fmla="*/ 0 h 69"/>
              <a:gd name="T6" fmla="*/ 2147483646 w 47"/>
              <a:gd name="T7" fmla="*/ 0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69">
                <a:moveTo>
                  <a:pt x="47" y="0"/>
                </a:moveTo>
                <a:lnTo>
                  <a:pt x="23" y="69"/>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33" name="Line 529"/>
          <p:cNvSpPr>
            <a:spLocks noChangeShapeType="1"/>
          </p:cNvSpPr>
          <p:nvPr/>
        </p:nvSpPr>
        <p:spPr bwMode="auto">
          <a:xfrm flipV="1">
            <a:off x="7386638" y="5281613"/>
            <a:ext cx="1587" cy="109537"/>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034" name="Freeform 530"/>
          <p:cNvSpPr>
            <a:spLocks/>
          </p:cNvSpPr>
          <p:nvPr/>
        </p:nvSpPr>
        <p:spPr bwMode="auto">
          <a:xfrm>
            <a:off x="7350125" y="5180013"/>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35" name="Freeform 531"/>
          <p:cNvSpPr>
            <a:spLocks noEditPoints="1"/>
          </p:cNvSpPr>
          <p:nvPr/>
        </p:nvSpPr>
        <p:spPr bwMode="auto">
          <a:xfrm>
            <a:off x="4254500" y="4432300"/>
            <a:ext cx="2398713" cy="314325"/>
          </a:xfrm>
          <a:custGeom>
            <a:avLst/>
            <a:gdLst>
              <a:gd name="T0" fmla="*/ 2147483646 w 4500"/>
              <a:gd name="T1" fmla="*/ 2147483646 h 589"/>
              <a:gd name="T2" fmla="*/ 2147483646 w 4500"/>
              <a:gd name="T3" fmla="*/ 2147483646 h 589"/>
              <a:gd name="T4" fmla="*/ 1817640234 w 4500"/>
              <a:gd name="T5" fmla="*/ 2147483646 h 589"/>
              <a:gd name="T6" fmla="*/ 1969086444 w 4500"/>
              <a:gd name="T7" fmla="*/ 2147483646 h 589"/>
              <a:gd name="T8" fmla="*/ 2147483646 w 4500"/>
              <a:gd name="T9" fmla="*/ 2147483646 h 589"/>
              <a:gd name="T10" fmla="*/ 2147483646 w 4500"/>
              <a:gd name="T11" fmla="*/ 2147483646 h 589"/>
              <a:gd name="T12" fmla="*/ 2147483646 w 4500"/>
              <a:gd name="T13" fmla="*/ 2147483646 h 589"/>
              <a:gd name="T14" fmla="*/ 2147483646 w 4500"/>
              <a:gd name="T15" fmla="*/ 2147483646 h 589"/>
              <a:gd name="T16" fmla="*/ 2147483646 w 4500"/>
              <a:gd name="T17" fmla="*/ 2147483646 h 589"/>
              <a:gd name="T18" fmla="*/ 2147483646 w 4500"/>
              <a:gd name="T19" fmla="*/ 2147483646 h 589"/>
              <a:gd name="T20" fmla="*/ 2147483646 w 4500"/>
              <a:gd name="T21" fmla="*/ 2147483646 h 589"/>
              <a:gd name="T22" fmla="*/ 2147483646 w 4500"/>
              <a:gd name="T23" fmla="*/ 2147483646 h 589"/>
              <a:gd name="T24" fmla="*/ 2147483646 w 4500"/>
              <a:gd name="T25" fmla="*/ 2147483646 h 589"/>
              <a:gd name="T26" fmla="*/ 2147483646 w 4500"/>
              <a:gd name="T27" fmla="*/ 2147483646 h 589"/>
              <a:gd name="T28" fmla="*/ 2147483646 w 4500"/>
              <a:gd name="T29" fmla="*/ 2147483646 h 589"/>
              <a:gd name="T30" fmla="*/ 2147483646 w 4500"/>
              <a:gd name="T31" fmla="*/ 2147483646 h 589"/>
              <a:gd name="T32" fmla="*/ 2147483646 w 4500"/>
              <a:gd name="T33" fmla="*/ 2147483646 h 589"/>
              <a:gd name="T34" fmla="*/ 2147483646 w 4500"/>
              <a:gd name="T35" fmla="*/ 2147483646 h 589"/>
              <a:gd name="T36" fmla="*/ 2147483646 w 4500"/>
              <a:gd name="T37" fmla="*/ 2147483646 h 589"/>
              <a:gd name="T38" fmla="*/ 2147483646 w 4500"/>
              <a:gd name="T39" fmla="*/ 2147483646 h 589"/>
              <a:gd name="T40" fmla="*/ 2147483646 w 4500"/>
              <a:gd name="T41" fmla="*/ 2147483646 h 589"/>
              <a:gd name="T42" fmla="*/ 2147483646 w 4500"/>
              <a:gd name="T43" fmla="*/ 2147483646 h 589"/>
              <a:gd name="T44" fmla="*/ 2147483646 w 4500"/>
              <a:gd name="T45" fmla="*/ 2147483646 h 589"/>
              <a:gd name="T46" fmla="*/ 2147483646 w 4500"/>
              <a:gd name="T47" fmla="*/ 2147483646 h 589"/>
              <a:gd name="T48" fmla="*/ 2147483646 w 4500"/>
              <a:gd name="T49" fmla="*/ 2147483646 h 589"/>
              <a:gd name="T50" fmla="*/ 2147483646 w 4500"/>
              <a:gd name="T51" fmla="*/ 2147483646 h 589"/>
              <a:gd name="T52" fmla="*/ 2147483646 w 4500"/>
              <a:gd name="T53" fmla="*/ 2147483646 h 589"/>
              <a:gd name="T54" fmla="*/ 2147483646 w 4500"/>
              <a:gd name="T55" fmla="*/ 2147483646 h 589"/>
              <a:gd name="T56" fmla="*/ 2147483646 w 4500"/>
              <a:gd name="T57" fmla="*/ 2147483646 h 589"/>
              <a:gd name="T58" fmla="*/ 2147483646 w 4500"/>
              <a:gd name="T59" fmla="*/ 2147483646 h 589"/>
              <a:gd name="T60" fmla="*/ 2147483646 w 4500"/>
              <a:gd name="T61" fmla="*/ 2147483646 h 589"/>
              <a:gd name="T62" fmla="*/ 2147483646 w 4500"/>
              <a:gd name="T63" fmla="*/ 2147483646 h 589"/>
              <a:gd name="T64" fmla="*/ 2147483646 w 4500"/>
              <a:gd name="T65" fmla="*/ 2147483646 h 589"/>
              <a:gd name="T66" fmla="*/ 2147483646 w 4500"/>
              <a:gd name="T67" fmla="*/ 2147483646 h 589"/>
              <a:gd name="T68" fmla="*/ 2147483646 w 4500"/>
              <a:gd name="T69" fmla="*/ 2147483646 h 589"/>
              <a:gd name="T70" fmla="*/ 2147483646 w 4500"/>
              <a:gd name="T71" fmla="*/ 2147483646 h 589"/>
              <a:gd name="T72" fmla="*/ 2147483646 w 4500"/>
              <a:gd name="T73" fmla="*/ 2147483646 h 589"/>
              <a:gd name="T74" fmla="*/ 2147483646 w 4500"/>
              <a:gd name="T75" fmla="*/ 2147483646 h 589"/>
              <a:gd name="T76" fmla="*/ 2147483646 w 4500"/>
              <a:gd name="T77" fmla="*/ 2147483646 h 589"/>
              <a:gd name="T78" fmla="*/ 2147483646 w 4500"/>
              <a:gd name="T79" fmla="*/ 2147483646 h 589"/>
              <a:gd name="T80" fmla="*/ 2147483646 w 4500"/>
              <a:gd name="T81" fmla="*/ 2147483646 h 589"/>
              <a:gd name="T82" fmla="*/ 2147483646 w 4500"/>
              <a:gd name="T83" fmla="*/ 2147483646 h 589"/>
              <a:gd name="T84" fmla="*/ 2147483646 w 4500"/>
              <a:gd name="T85" fmla="*/ 2147483646 h 589"/>
              <a:gd name="T86" fmla="*/ 2147483646 w 4500"/>
              <a:gd name="T87" fmla="*/ 2147483646 h 589"/>
              <a:gd name="T88" fmla="*/ 2147483646 w 4500"/>
              <a:gd name="T89" fmla="*/ 2147483646 h 589"/>
              <a:gd name="T90" fmla="*/ 2147483646 w 4500"/>
              <a:gd name="T91" fmla="*/ 2147483646 h 589"/>
              <a:gd name="T92" fmla="*/ 2147483646 w 4500"/>
              <a:gd name="T93" fmla="*/ 2147483646 h 589"/>
              <a:gd name="T94" fmla="*/ 2147483646 w 4500"/>
              <a:gd name="T95" fmla="*/ 2147483646 h 589"/>
              <a:gd name="T96" fmla="*/ 2147483646 w 4500"/>
              <a:gd name="T97" fmla="*/ 2147483646 h 589"/>
              <a:gd name="T98" fmla="*/ 2147483646 w 4500"/>
              <a:gd name="T99" fmla="*/ 2147483646 h 589"/>
              <a:gd name="T100" fmla="*/ 2147483646 w 4500"/>
              <a:gd name="T101" fmla="*/ 2147483646 h 589"/>
              <a:gd name="T102" fmla="*/ 2147483646 w 4500"/>
              <a:gd name="T103" fmla="*/ 2147483646 h 589"/>
              <a:gd name="T104" fmla="*/ 2147483646 w 4500"/>
              <a:gd name="T105" fmla="*/ 2147483646 h 589"/>
              <a:gd name="T106" fmla="*/ 2147483646 w 4500"/>
              <a:gd name="T107" fmla="*/ 2147483646 h 589"/>
              <a:gd name="T108" fmla="*/ 2147483646 w 4500"/>
              <a:gd name="T109" fmla="*/ 2147483646 h 589"/>
              <a:gd name="T110" fmla="*/ 2147483646 w 4500"/>
              <a:gd name="T111" fmla="*/ 2147483646 h 589"/>
              <a:gd name="T112" fmla="*/ 2147483646 w 4500"/>
              <a:gd name="T113" fmla="*/ 2147483646 h 589"/>
              <a:gd name="T114" fmla="*/ 2147483646 w 4500"/>
              <a:gd name="T115" fmla="*/ 2147483646 h 589"/>
              <a:gd name="T116" fmla="*/ 2147483646 w 4500"/>
              <a:gd name="T117" fmla="*/ 2147483646 h 589"/>
              <a:gd name="T118" fmla="*/ 2147483646 w 4500"/>
              <a:gd name="T119" fmla="*/ 2147483646 h 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500" h="589">
                <a:moveTo>
                  <a:pt x="25" y="12"/>
                </a:moveTo>
                <a:lnTo>
                  <a:pt x="25" y="38"/>
                </a:lnTo>
                <a:cubicBezTo>
                  <a:pt x="25" y="45"/>
                  <a:pt x="20" y="51"/>
                  <a:pt x="12" y="51"/>
                </a:cubicBezTo>
                <a:cubicBezTo>
                  <a:pt x="5" y="51"/>
                  <a:pt x="0" y="45"/>
                  <a:pt x="0" y="38"/>
                </a:cubicBezTo>
                <a:lnTo>
                  <a:pt x="0" y="12"/>
                </a:lnTo>
                <a:cubicBezTo>
                  <a:pt x="0" y="5"/>
                  <a:pt x="5" y="0"/>
                  <a:pt x="12" y="0"/>
                </a:cubicBezTo>
                <a:cubicBezTo>
                  <a:pt x="20" y="0"/>
                  <a:pt x="25" y="5"/>
                  <a:pt x="25" y="12"/>
                </a:cubicBezTo>
                <a:close/>
                <a:moveTo>
                  <a:pt x="25" y="89"/>
                </a:moveTo>
                <a:lnTo>
                  <a:pt x="25" y="115"/>
                </a:lnTo>
                <a:cubicBezTo>
                  <a:pt x="25" y="122"/>
                  <a:pt x="20" y="128"/>
                  <a:pt x="12" y="128"/>
                </a:cubicBezTo>
                <a:cubicBezTo>
                  <a:pt x="5" y="128"/>
                  <a:pt x="0" y="122"/>
                  <a:pt x="0" y="115"/>
                </a:cubicBezTo>
                <a:lnTo>
                  <a:pt x="0" y="89"/>
                </a:lnTo>
                <a:cubicBezTo>
                  <a:pt x="0" y="82"/>
                  <a:pt x="5" y="76"/>
                  <a:pt x="12" y="76"/>
                </a:cubicBezTo>
                <a:cubicBezTo>
                  <a:pt x="20" y="76"/>
                  <a:pt x="25" y="82"/>
                  <a:pt x="25" y="89"/>
                </a:cubicBezTo>
                <a:close/>
                <a:moveTo>
                  <a:pt x="25" y="166"/>
                </a:moveTo>
                <a:lnTo>
                  <a:pt x="25" y="192"/>
                </a:lnTo>
                <a:cubicBezTo>
                  <a:pt x="25" y="199"/>
                  <a:pt x="20" y="204"/>
                  <a:pt x="12" y="204"/>
                </a:cubicBezTo>
                <a:cubicBezTo>
                  <a:pt x="5" y="204"/>
                  <a:pt x="0" y="199"/>
                  <a:pt x="0" y="192"/>
                </a:cubicBezTo>
                <a:lnTo>
                  <a:pt x="0" y="166"/>
                </a:lnTo>
                <a:cubicBezTo>
                  <a:pt x="0" y="159"/>
                  <a:pt x="5" y="153"/>
                  <a:pt x="12" y="153"/>
                </a:cubicBezTo>
                <a:cubicBezTo>
                  <a:pt x="20" y="153"/>
                  <a:pt x="25" y="159"/>
                  <a:pt x="25" y="166"/>
                </a:cubicBezTo>
                <a:close/>
                <a:moveTo>
                  <a:pt x="25" y="243"/>
                </a:moveTo>
                <a:lnTo>
                  <a:pt x="25" y="268"/>
                </a:lnTo>
                <a:cubicBezTo>
                  <a:pt x="25" y="276"/>
                  <a:pt x="20" y="281"/>
                  <a:pt x="12" y="281"/>
                </a:cubicBezTo>
                <a:cubicBezTo>
                  <a:pt x="5" y="281"/>
                  <a:pt x="0" y="276"/>
                  <a:pt x="0" y="268"/>
                </a:cubicBezTo>
                <a:lnTo>
                  <a:pt x="0" y="243"/>
                </a:lnTo>
                <a:cubicBezTo>
                  <a:pt x="0" y="236"/>
                  <a:pt x="5" y="230"/>
                  <a:pt x="12" y="230"/>
                </a:cubicBezTo>
                <a:cubicBezTo>
                  <a:pt x="20" y="230"/>
                  <a:pt x="25" y="236"/>
                  <a:pt x="25" y="243"/>
                </a:cubicBezTo>
                <a:close/>
                <a:moveTo>
                  <a:pt x="25" y="320"/>
                </a:moveTo>
                <a:lnTo>
                  <a:pt x="25" y="344"/>
                </a:lnTo>
                <a:lnTo>
                  <a:pt x="12" y="332"/>
                </a:lnTo>
                <a:lnTo>
                  <a:pt x="13" y="332"/>
                </a:lnTo>
                <a:cubicBezTo>
                  <a:pt x="20" y="332"/>
                  <a:pt x="26" y="337"/>
                  <a:pt x="26" y="344"/>
                </a:cubicBezTo>
                <a:cubicBezTo>
                  <a:pt x="26" y="352"/>
                  <a:pt x="20" y="357"/>
                  <a:pt x="13" y="357"/>
                </a:cubicBezTo>
                <a:lnTo>
                  <a:pt x="12" y="357"/>
                </a:lnTo>
                <a:cubicBezTo>
                  <a:pt x="5" y="357"/>
                  <a:pt x="0" y="352"/>
                  <a:pt x="0" y="344"/>
                </a:cubicBezTo>
                <a:lnTo>
                  <a:pt x="0" y="320"/>
                </a:lnTo>
                <a:cubicBezTo>
                  <a:pt x="0" y="313"/>
                  <a:pt x="5" y="307"/>
                  <a:pt x="12" y="307"/>
                </a:cubicBezTo>
                <a:cubicBezTo>
                  <a:pt x="20" y="307"/>
                  <a:pt x="25" y="313"/>
                  <a:pt x="25" y="320"/>
                </a:cubicBezTo>
                <a:close/>
                <a:moveTo>
                  <a:pt x="64" y="332"/>
                </a:moveTo>
                <a:lnTo>
                  <a:pt x="90" y="332"/>
                </a:lnTo>
                <a:cubicBezTo>
                  <a:pt x="97" y="332"/>
                  <a:pt x="103" y="337"/>
                  <a:pt x="103" y="344"/>
                </a:cubicBezTo>
                <a:cubicBezTo>
                  <a:pt x="103" y="352"/>
                  <a:pt x="97" y="357"/>
                  <a:pt x="90" y="357"/>
                </a:cubicBezTo>
                <a:lnTo>
                  <a:pt x="64" y="357"/>
                </a:lnTo>
                <a:cubicBezTo>
                  <a:pt x="57" y="357"/>
                  <a:pt x="52" y="352"/>
                  <a:pt x="52" y="344"/>
                </a:cubicBezTo>
                <a:cubicBezTo>
                  <a:pt x="52" y="337"/>
                  <a:pt x="57" y="332"/>
                  <a:pt x="64" y="332"/>
                </a:cubicBezTo>
                <a:close/>
                <a:moveTo>
                  <a:pt x="141" y="332"/>
                </a:moveTo>
                <a:lnTo>
                  <a:pt x="167" y="332"/>
                </a:lnTo>
                <a:cubicBezTo>
                  <a:pt x="174" y="332"/>
                  <a:pt x="180" y="337"/>
                  <a:pt x="180" y="344"/>
                </a:cubicBezTo>
                <a:cubicBezTo>
                  <a:pt x="180" y="352"/>
                  <a:pt x="174" y="357"/>
                  <a:pt x="167" y="357"/>
                </a:cubicBezTo>
                <a:lnTo>
                  <a:pt x="141" y="357"/>
                </a:lnTo>
                <a:cubicBezTo>
                  <a:pt x="134" y="357"/>
                  <a:pt x="128" y="352"/>
                  <a:pt x="128" y="344"/>
                </a:cubicBezTo>
                <a:cubicBezTo>
                  <a:pt x="128" y="337"/>
                  <a:pt x="134" y="332"/>
                  <a:pt x="141" y="332"/>
                </a:cubicBezTo>
                <a:close/>
                <a:moveTo>
                  <a:pt x="218" y="332"/>
                </a:moveTo>
                <a:lnTo>
                  <a:pt x="244" y="332"/>
                </a:lnTo>
                <a:cubicBezTo>
                  <a:pt x="251" y="332"/>
                  <a:pt x="256" y="337"/>
                  <a:pt x="256" y="344"/>
                </a:cubicBezTo>
                <a:cubicBezTo>
                  <a:pt x="256" y="352"/>
                  <a:pt x="251" y="357"/>
                  <a:pt x="244" y="357"/>
                </a:cubicBezTo>
                <a:lnTo>
                  <a:pt x="218" y="357"/>
                </a:lnTo>
                <a:cubicBezTo>
                  <a:pt x="211" y="357"/>
                  <a:pt x="205" y="352"/>
                  <a:pt x="205" y="344"/>
                </a:cubicBezTo>
                <a:cubicBezTo>
                  <a:pt x="205" y="337"/>
                  <a:pt x="211" y="332"/>
                  <a:pt x="218" y="332"/>
                </a:cubicBezTo>
                <a:close/>
                <a:moveTo>
                  <a:pt x="295" y="332"/>
                </a:moveTo>
                <a:lnTo>
                  <a:pt x="320" y="332"/>
                </a:lnTo>
                <a:cubicBezTo>
                  <a:pt x="328" y="332"/>
                  <a:pt x="333" y="337"/>
                  <a:pt x="333" y="344"/>
                </a:cubicBezTo>
                <a:cubicBezTo>
                  <a:pt x="333" y="352"/>
                  <a:pt x="328" y="357"/>
                  <a:pt x="320" y="357"/>
                </a:cubicBezTo>
                <a:lnTo>
                  <a:pt x="295" y="357"/>
                </a:lnTo>
                <a:cubicBezTo>
                  <a:pt x="288" y="357"/>
                  <a:pt x="282" y="352"/>
                  <a:pt x="282" y="344"/>
                </a:cubicBezTo>
                <a:cubicBezTo>
                  <a:pt x="282" y="337"/>
                  <a:pt x="288" y="332"/>
                  <a:pt x="295" y="332"/>
                </a:cubicBezTo>
                <a:close/>
                <a:moveTo>
                  <a:pt x="372" y="332"/>
                </a:moveTo>
                <a:lnTo>
                  <a:pt x="397" y="332"/>
                </a:lnTo>
                <a:cubicBezTo>
                  <a:pt x="404" y="332"/>
                  <a:pt x="410" y="337"/>
                  <a:pt x="410" y="344"/>
                </a:cubicBezTo>
                <a:cubicBezTo>
                  <a:pt x="410" y="352"/>
                  <a:pt x="404" y="357"/>
                  <a:pt x="397" y="357"/>
                </a:cubicBezTo>
                <a:lnTo>
                  <a:pt x="372" y="357"/>
                </a:lnTo>
                <a:cubicBezTo>
                  <a:pt x="365" y="357"/>
                  <a:pt x="359" y="352"/>
                  <a:pt x="359" y="344"/>
                </a:cubicBezTo>
                <a:cubicBezTo>
                  <a:pt x="359" y="337"/>
                  <a:pt x="365" y="332"/>
                  <a:pt x="372" y="332"/>
                </a:cubicBezTo>
                <a:close/>
                <a:moveTo>
                  <a:pt x="448" y="332"/>
                </a:moveTo>
                <a:lnTo>
                  <a:pt x="474" y="332"/>
                </a:lnTo>
                <a:cubicBezTo>
                  <a:pt x="481" y="332"/>
                  <a:pt x="487" y="337"/>
                  <a:pt x="487" y="344"/>
                </a:cubicBezTo>
                <a:cubicBezTo>
                  <a:pt x="487" y="352"/>
                  <a:pt x="481" y="357"/>
                  <a:pt x="474" y="357"/>
                </a:cubicBezTo>
                <a:lnTo>
                  <a:pt x="448" y="357"/>
                </a:lnTo>
                <a:cubicBezTo>
                  <a:pt x="441" y="357"/>
                  <a:pt x="436" y="352"/>
                  <a:pt x="436" y="344"/>
                </a:cubicBezTo>
                <a:cubicBezTo>
                  <a:pt x="436" y="337"/>
                  <a:pt x="441" y="332"/>
                  <a:pt x="448" y="332"/>
                </a:cubicBezTo>
                <a:close/>
                <a:moveTo>
                  <a:pt x="525" y="332"/>
                </a:moveTo>
                <a:lnTo>
                  <a:pt x="551" y="332"/>
                </a:lnTo>
                <a:cubicBezTo>
                  <a:pt x="558" y="332"/>
                  <a:pt x="564" y="337"/>
                  <a:pt x="564" y="344"/>
                </a:cubicBezTo>
                <a:cubicBezTo>
                  <a:pt x="564" y="352"/>
                  <a:pt x="558" y="357"/>
                  <a:pt x="551" y="357"/>
                </a:cubicBezTo>
                <a:lnTo>
                  <a:pt x="525" y="357"/>
                </a:lnTo>
                <a:cubicBezTo>
                  <a:pt x="518" y="357"/>
                  <a:pt x="512" y="352"/>
                  <a:pt x="512" y="344"/>
                </a:cubicBezTo>
                <a:cubicBezTo>
                  <a:pt x="512" y="337"/>
                  <a:pt x="518" y="332"/>
                  <a:pt x="525" y="332"/>
                </a:cubicBezTo>
                <a:close/>
                <a:moveTo>
                  <a:pt x="602" y="332"/>
                </a:moveTo>
                <a:lnTo>
                  <a:pt x="628" y="332"/>
                </a:lnTo>
                <a:cubicBezTo>
                  <a:pt x="635" y="332"/>
                  <a:pt x="640" y="337"/>
                  <a:pt x="640" y="344"/>
                </a:cubicBezTo>
                <a:cubicBezTo>
                  <a:pt x="640" y="352"/>
                  <a:pt x="635" y="357"/>
                  <a:pt x="628" y="357"/>
                </a:cubicBezTo>
                <a:lnTo>
                  <a:pt x="602" y="357"/>
                </a:lnTo>
                <a:cubicBezTo>
                  <a:pt x="595" y="357"/>
                  <a:pt x="589" y="352"/>
                  <a:pt x="589" y="344"/>
                </a:cubicBezTo>
                <a:cubicBezTo>
                  <a:pt x="589" y="337"/>
                  <a:pt x="595" y="332"/>
                  <a:pt x="602" y="332"/>
                </a:cubicBezTo>
                <a:close/>
                <a:moveTo>
                  <a:pt x="679" y="332"/>
                </a:moveTo>
                <a:lnTo>
                  <a:pt x="704" y="332"/>
                </a:lnTo>
                <a:cubicBezTo>
                  <a:pt x="712" y="332"/>
                  <a:pt x="717" y="337"/>
                  <a:pt x="717" y="344"/>
                </a:cubicBezTo>
                <a:cubicBezTo>
                  <a:pt x="717" y="352"/>
                  <a:pt x="712" y="357"/>
                  <a:pt x="704" y="357"/>
                </a:cubicBezTo>
                <a:lnTo>
                  <a:pt x="679" y="357"/>
                </a:lnTo>
                <a:cubicBezTo>
                  <a:pt x="672" y="357"/>
                  <a:pt x="666" y="352"/>
                  <a:pt x="666" y="344"/>
                </a:cubicBezTo>
                <a:cubicBezTo>
                  <a:pt x="666" y="337"/>
                  <a:pt x="672" y="332"/>
                  <a:pt x="679" y="332"/>
                </a:cubicBezTo>
                <a:close/>
                <a:moveTo>
                  <a:pt x="756" y="332"/>
                </a:moveTo>
                <a:lnTo>
                  <a:pt x="781" y="332"/>
                </a:lnTo>
                <a:cubicBezTo>
                  <a:pt x="788" y="332"/>
                  <a:pt x="794" y="337"/>
                  <a:pt x="794" y="344"/>
                </a:cubicBezTo>
                <a:cubicBezTo>
                  <a:pt x="794" y="352"/>
                  <a:pt x="788" y="357"/>
                  <a:pt x="781" y="357"/>
                </a:cubicBezTo>
                <a:lnTo>
                  <a:pt x="756" y="357"/>
                </a:lnTo>
                <a:cubicBezTo>
                  <a:pt x="749" y="357"/>
                  <a:pt x="743" y="352"/>
                  <a:pt x="743" y="344"/>
                </a:cubicBezTo>
                <a:cubicBezTo>
                  <a:pt x="743" y="337"/>
                  <a:pt x="749" y="332"/>
                  <a:pt x="756" y="332"/>
                </a:cubicBezTo>
                <a:close/>
                <a:moveTo>
                  <a:pt x="832" y="332"/>
                </a:moveTo>
                <a:lnTo>
                  <a:pt x="858" y="332"/>
                </a:lnTo>
                <a:cubicBezTo>
                  <a:pt x="865" y="332"/>
                  <a:pt x="871" y="337"/>
                  <a:pt x="871" y="344"/>
                </a:cubicBezTo>
                <a:cubicBezTo>
                  <a:pt x="871" y="352"/>
                  <a:pt x="865" y="357"/>
                  <a:pt x="858" y="357"/>
                </a:cubicBezTo>
                <a:lnTo>
                  <a:pt x="832" y="357"/>
                </a:lnTo>
                <a:cubicBezTo>
                  <a:pt x="825" y="357"/>
                  <a:pt x="820" y="352"/>
                  <a:pt x="820" y="344"/>
                </a:cubicBezTo>
                <a:cubicBezTo>
                  <a:pt x="820" y="337"/>
                  <a:pt x="825" y="332"/>
                  <a:pt x="832" y="332"/>
                </a:cubicBezTo>
                <a:close/>
                <a:moveTo>
                  <a:pt x="909" y="332"/>
                </a:moveTo>
                <a:lnTo>
                  <a:pt x="935" y="332"/>
                </a:lnTo>
                <a:cubicBezTo>
                  <a:pt x="942" y="332"/>
                  <a:pt x="948" y="337"/>
                  <a:pt x="948" y="344"/>
                </a:cubicBezTo>
                <a:cubicBezTo>
                  <a:pt x="948" y="352"/>
                  <a:pt x="942" y="357"/>
                  <a:pt x="935" y="357"/>
                </a:cubicBezTo>
                <a:lnTo>
                  <a:pt x="909" y="357"/>
                </a:lnTo>
                <a:cubicBezTo>
                  <a:pt x="902" y="357"/>
                  <a:pt x="896" y="352"/>
                  <a:pt x="896" y="344"/>
                </a:cubicBezTo>
                <a:cubicBezTo>
                  <a:pt x="896" y="337"/>
                  <a:pt x="902" y="332"/>
                  <a:pt x="909" y="332"/>
                </a:cubicBezTo>
                <a:close/>
                <a:moveTo>
                  <a:pt x="986" y="332"/>
                </a:moveTo>
                <a:lnTo>
                  <a:pt x="1012" y="332"/>
                </a:lnTo>
                <a:cubicBezTo>
                  <a:pt x="1019" y="332"/>
                  <a:pt x="1024" y="337"/>
                  <a:pt x="1024" y="344"/>
                </a:cubicBezTo>
                <a:cubicBezTo>
                  <a:pt x="1024" y="352"/>
                  <a:pt x="1019" y="357"/>
                  <a:pt x="1012" y="357"/>
                </a:cubicBezTo>
                <a:lnTo>
                  <a:pt x="986" y="357"/>
                </a:lnTo>
                <a:cubicBezTo>
                  <a:pt x="979" y="357"/>
                  <a:pt x="973" y="352"/>
                  <a:pt x="973" y="344"/>
                </a:cubicBezTo>
                <a:cubicBezTo>
                  <a:pt x="973" y="337"/>
                  <a:pt x="979" y="332"/>
                  <a:pt x="986" y="332"/>
                </a:cubicBezTo>
                <a:close/>
                <a:moveTo>
                  <a:pt x="1033" y="310"/>
                </a:moveTo>
                <a:lnTo>
                  <a:pt x="1039" y="302"/>
                </a:lnTo>
                <a:cubicBezTo>
                  <a:pt x="1040" y="301"/>
                  <a:pt x="1041" y="300"/>
                  <a:pt x="1042" y="299"/>
                </a:cubicBezTo>
                <a:lnTo>
                  <a:pt x="1054" y="290"/>
                </a:lnTo>
                <a:cubicBezTo>
                  <a:pt x="1060" y="286"/>
                  <a:pt x="1068" y="287"/>
                  <a:pt x="1072" y="293"/>
                </a:cubicBezTo>
                <a:cubicBezTo>
                  <a:pt x="1076" y="299"/>
                  <a:pt x="1075" y="307"/>
                  <a:pt x="1069" y="311"/>
                </a:cubicBezTo>
                <a:lnTo>
                  <a:pt x="1057" y="320"/>
                </a:lnTo>
                <a:lnTo>
                  <a:pt x="1060" y="317"/>
                </a:lnTo>
                <a:lnTo>
                  <a:pt x="1054" y="326"/>
                </a:lnTo>
                <a:cubicBezTo>
                  <a:pt x="1049" y="331"/>
                  <a:pt x="1041" y="333"/>
                  <a:pt x="1036" y="328"/>
                </a:cubicBezTo>
                <a:cubicBezTo>
                  <a:pt x="1030" y="324"/>
                  <a:pt x="1029" y="316"/>
                  <a:pt x="1033" y="310"/>
                </a:cubicBezTo>
                <a:close/>
                <a:moveTo>
                  <a:pt x="1117" y="292"/>
                </a:moveTo>
                <a:lnTo>
                  <a:pt x="1128" y="299"/>
                </a:lnTo>
                <a:cubicBezTo>
                  <a:pt x="1129" y="300"/>
                  <a:pt x="1130" y="301"/>
                  <a:pt x="1131" y="302"/>
                </a:cubicBezTo>
                <a:lnTo>
                  <a:pt x="1138" y="312"/>
                </a:lnTo>
                <a:cubicBezTo>
                  <a:pt x="1143" y="318"/>
                  <a:pt x="1141" y="326"/>
                  <a:pt x="1136" y="330"/>
                </a:cubicBezTo>
                <a:cubicBezTo>
                  <a:pt x="1130" y="334"/>
                  <a:pt x="1122" y="333"/>
                  <a:pt x="1118" y="328"/>
                </a:cubicBezTo>
                <a:lnTo>
                  <a:pt x="1110" y="317"/>
                </a:lnTo>
                <a:lnTo>
                  <a:pt x="1113" y="320"/>
                </a:lnTo>
                <a:lnTo>
                  <a:pt x="1103" y="313"/>
                </a:lnTo>
                <a:cubicBezTo>
                  <a:pt x="1097" y="309"/>
                  <a:pt x="1096" y="301"/>
                  <a:pt x="1100" y="295"/>
                </a:cubicBezTo>
                <a:cubicBezTo>
                  <a:pt x="1104" y="289"/>
                  <a:pt x="1112" y="288"/>
                  <a:pt x="1117" y="292"/>
                </a:cubicBezTo>
                <a:close/>
                <a:moveTo>
                  <a:pt x="1161" y="332"/>
                </a:moveTo>
                <a:lnTo>
                  <a:pt x="1186" y="332"/>
                </a:lnTo>
                <a:cubicBezTo>
                  <a:pt x="1193" y="332"/>
                  <a:pt x="1199" y="337"/>
                  <a:pt x="1199" y="344"/>
                </a:cubicBezTo>
                <a:cubicBezTo>
                  <a:pt x="1199" y="352"/>
                  <a:pt x="1193" y="357"/>
                  <a:pt x="1186" y="357"/>
                </a:cubicBezTo>
                <a:lnTo>
                  <a:pt x="1161" y="357"/>
                </a:lnTo>
                <a:cubicBezTo>
                  <a:pt x="1154" y="357"/>
                  <a:pt x="1148" y="352"/>
                  <a:pt x="1148" y="344"/>
                </a:cubicBezTo>
                <a:cubicBezTo>
                  <a:pt x="1148" y="337"/>
                  <a:pt x="1154" y="332"/>
                  <a:pt x="1161" y="332"/>
                </a:cubicBezTo>
                <a:close/>
                <a:moveTo>
                  <a:pt x="1237" y="332"/>
                </a:moveTo>
                <a:lnTo>
                  <a:pt x="1263" y="332"/>
                </a:lnTo>
                <a:cubicBezTo>
                  <a:pt x="1270" y="332"/>
                  <a:pt x="1276" y="337"/>
                  <a:pt x="1276" y="344"/>
                </a:cubicBezTo>
                <a:cubicBezTo>
                  <a:pt x="1276" y="352"/>
                  <a:pt x="1270" y="357"/>
                  <a:pt x="1263" y="357"/>
                </a:cubicBezTo>
                <a:lnTo>
                  <a:pt x="1237" y="357"/>
                </a:lnTo>
                <a:cubicBezTo>
                  <a:pt x="1230" y="357"/>
                  <a:pt x="1225" y="352"/>
                  <a:pt x="1225" y="344"/>
                </a:cubicBezTo>
                <a:cubicBezTo>
                  <a:pt x="1225" y="337"/>
                  <a:pt x="1230" y="332"/>
                  <a:pt x="1237" y="332"/>
                </a:cubicBezTo>
                <a:close/>
                <a:moveTo>
                  <a:pt x="1314" y="332"/>
                </a:moveTo>
                <a:lnTo>
                  <a:pt x="1340" y="332"/>
                </a:lnTo>
                <a:cubicBezTo>
                  <a:pt x="1347" y="332"/>
                  <a:pt x="1353" y="337"/>
                  <a:pt x="1353" y="344"/>
                </a:cubicBezTo>
                <a:cubicBezTo>
                  <a:pt x="1353" y="352"/>
                  <a:pt x="1347" y="357"/>
                  <a:pt x="1340" y="357"/>
                </a:cubicBezTo>
                <a:lnTo>
                  <a:pt x="1314" y="357"/>
                </a:lnTo>
                <a:cubicBezTo>
                  <a:pt x="1307" y="357"/>
                  <a:pt x="1301" y="352"/>
                  <a:pt x="1301" y="344"/>
                </a:cubicBezTo>
                <a:cubicBezTo>
                  <a:pt x="1301" y="337"/>
                  <a:pt x="1307" y="332"/>
                  <a:pt x="1314" y="332"/>
                </a:cubicBezTo>
                <a:close/>
                <a:moveTo>
                  <a:pt x="1391" y="332"/>
                </a:moveTo>
                <a:lnTo>
                  <a:pt x="1417" y="332"/>
                </a:lnTo>
                <a:cubicBezTo>
                  <a:pt x="1424" y="332"/>
                  <a:pt x="1429" y="337"/>
                  <a:pt x="1429" y="344"/>
                </a:cubicBezTo>
                <a:cubicBezTo>
                  <a:pt x="1429" y="352"/>
                  <a:pt x="1424" y="357"/>
                  <a:pt x="1417" y="357"/>
                </a:cubicBezTo>
                <a:lnTo>
                  <a:pt x="1391" y="357"/>
                </a:lnTo>
                <a:cubicBezTo>
                  <a:pt x="1384" y="357"/>
                  <a:pt x="1378" y="352"/>
                  <a:pt x="1378" y="344"/>
                </a:cubicBezTo>
                <a:cubicBezTo>
                  <a:pt x="1378" y="337"/>
                  <a:pt x="1384" y="332"/>
                  <a:pt x="1391" y="332"/>
                </a:cubicBezTo>
                <a:close/>
                <a:moveTo>
                  <a:pt x="1468" y="332"/>
                </a:moveTo>
                <a:lnTo>
                  <a:pt x="1493" y="332"/>
                </a:lnTo>
                <a:cubicBezTo>
                  <a:pt x="1501" y="332"/>
                  <a:pt x="1506" y="337"/>
                  <a:pt x="1506" y="344"/>
                </a:cubicBezTo>
                <a:cubicBezTo>
                  <a:pt x="1506" y="352"/>
                  <a:pt x="1501" y="357"/>
                  <a:pt x="1493" y="357"/>
                </a:cubicBezTo>
                <a:lnTo>
                  <a:pt x="1468" y="357"/>
                </a:lnTo>
                <a:cubicBezTo>
                  <a:pt x="1461" y="357"/>
                  <a:pt x="1455" y="352"/>
                  <a:pt x="1455" y="344"/>
                </a:cubicBezTo>
                <a:cubicBezTo>
                  <a:pt x="1455" y="337"/>
                  <a:pt x="1461" y="332"/>
                  <a:pt x="1468" y="332"/>
                </a:cubicBezTo>
                <a:close/>
                <a:moveTo>
                  <a:pt x="1545" y="332"/>
                </a:moveTo>
                <a:lnTo>
                  <a:pt x="1570" y="332"/>
                </a:lnTo>
                <a:cubicBezTo>
                  <a:pt x="1577" y="332"/>
                  <a:pt x="1583" y="337"/>
                  <a:pt x="1583" y="344"/>
                </a:cubicBezTo>
                <a:cubicBezTo>
                  <a:pt x="1583" y="352"/>
                  <a:pt x="1577" y="357"/>
                  <a:pt x="1570" y="357"/>
                </a:cubicBezTo>
                <a:lnTo>
                  <a:pt x="1545" y="357"/>
                </a:lnTo>
                <a:cubicBezTo>
                  <a:pt x="1538" y="357"/>
                  <a:pt x="1532" y="352"/>
                  <a:pt x="1532" y="344"/>
                </a:cubicBezTo>
                <a:cubicBezTo>
                  <a:pt x="1532" y="337"/>
                  <a:pt x="1538" y="332"/>
                  <a:pt x="1545" y="332"/>
                </a:cubicBezTo>
                <a:close/>
                <a:moveTo>
                  <a:pt x="1621" y="332"/>
                </a:moveTo>
                <a:lnTo>
                  <a:pt x="1647" y="332"/>
                </a:lnTo>
                <a:cubicBezTo>
                  <a:pt x="1654" y="332"/>
                  <a:pt x="1660" y="337"/>
                  <a:pt x="1660" y="344"/>
                </a:cubicBezTo>
                <a:cubicBezTo>
                  <a:pt x="1660" y="352"/>
                  <a:pt x="1654" y="357"/>
                  <a:pt x="1647" y="357"/>
                </a:cubicBezTo>
                <a:lnTo>
                  <a:pt x="1621" y="357"/>
                </a:lnTo>
                <a:cubicBezTo>
                  <a:pt x="1614" y="357"/>
                  <a:pt x="1609" y="352"/>
                  <a:pt x="1609" y="344"/>
                </a:cubicBezTo>
                <a:cubicBezTo>
                  <a:pt x="1609" y="337"/>
                  <a:pt x="1614" y="332"/>
                  <a:pt x="1621" y="332"/>
                </a:cubicBezTo>
                <a:close/>
                <a:moveTo>
                  <a:pt x="1698" y="332"/>
                </a:moveTo>
                <a:lnTo>
                  <a:pt x="1724" y="332"/>
                </a:lnTo>
                <a:cubicBezTo>
                  <a:pt x="1731" y="332"/>
                  <a:pt x="1737" y="337"/>
                  <a:pt x="1737" y="344"/>
                </a:cubicBezTo>
                <a:cubicBezTo>
                  <a:pt x="1737" y="352"/>
                  <a:pt x="1731" y="357"/>
                  <a:pt x="1724" y="357"/>
                </a:cubicBezTo>
                <a:lnTo>
                  <a:pt x="1698" y="357"/>
                </a:lnTo>
                <a:cubicBezTo>
                  <a:pt x="1691" y="357"/>
                  <a:pt x="1685" y="352"/>
                  <a:pt x="1685" y="344"/>
                </a:cubicBezTo>
                <a:cubicBezTo>
                  <a:pt x="1685" y="337"/>
                  <a:pt x="1691" y="332"/>
                  <a:pt x="1698" y="332"/>
                </a:cubicBezTo>
                <a:close/>
                <a:moveTo>
                  <a:pt x="1775" y="332"/>
                </a:moveTo>
                <a:lnTo>
                  <a:pt x="1801" y="332"/>
                </a:lnTo>
                <a:cubicBezTo>
                  <a:pt x="1808" y="332"/>
                  <a:pt x="1813" y="337"/>
                  <a:pt x="1813" y="344"/>
                </a:cubicBezTo>
                <a:cubicBezTo>
                  <a:pt x="1813" y="352"/>
                  <a:pt x="1808" y="357"/>
                  <a:pt x="1801" y="357"/>
                </a:cubicBezTo>
                <a:lnTo>
                  <a:pt x="1775" y="357"/>
                </a:lnTo>
                <a:cubicBezTo>
                  <a:pt x="1768" y="357"/>
                  <a:pt x="1762" y="352"/>
                  <a:pt x="1762" y="344"/>
                </a:cubicBezTo>
                <a:cubicBezTo>
                  <a:pt x="1762" y="337"/>
                  <a:pt x="1768" y="332"/>
                  <a:pt x="1775" y="332"/>
                </a:cubicBezTo>
                <a:close/>
                <a:moveTo>
                  <a:pt x="1852" y="332"/>
                </a:moveTo>
                <a:lnTo>
                  <a:pt x="1877" y="332"/>
                </a:lnTo>
                <a:cubicBezTo>
                  <a:pt x="1885" y="332"/>
                  <a:pt x="1890" y="337"/>
                  <a:pt x="1890" y="344"/>
                </a:cubicBezTo>
                <a:cubicBezTo>
                  <a:pt x="1890" y="352"/>
                  <a:pt x="1885" y="357"/>
                  <a:pt x="1877" y="357"/>
                </a:cubicBezTo>
                <a:lnTo>
                  <a:pt x="1852" y="357"/>
                </a:lnTo>
                <a:cubicBezTo>
                  <a:pt x="1845" y="357"/>
                  <a:pt x="1839" y="352"/>
                  <a:pt x="1839" y="344"/>
                </a:cubicBezTo>
                <a:cubicBezTo>
                  <a:pt x="1839" y="337"/>
                  <a:pt x="1845" y="332"/>
                  <a:pt x="1852" y="332"/>
                </a:cubicBezTo>
                <a:close/>
                <a:moveTo>
                  <a:pt x="1929" y="332"/>
                </a:moveTo>
                <a:lnTo>
                  <a:pt x="1954" y="332"/>
                </a:lnTo>
                <a:cubicBezTo>
                  <a:pt x="1961" y="332"/>
                  <a:pt x="1967" y="337"/>
                  <a:pt x="1967" y="344"/>
                </a:cubicBezTo>
                <a:cubicBezTo>
                  <a:pt x="1967" y="352"/>
                  <a:pt x="1961" y="357"/>
                  <a:pt x="1954" y="357"/>
                </a:cubicBezTo>
                <a:lnTo>
                  <a:pt x="1929" y="357"/>
                </a:lnTo>
                <a:cubicBezTo>
                  <a:pt x="1922" y="357"/>
                  <a:pt x="1916" y="352"/>
                  <a:pt x="1916" y="344"/>
                </a:cubicBezTo>
                <a:cubicBezTo>
                  <a:pt x="1916" y="337"/>
                  <a:pt x="1922" y="332"/>
                  <a:pt x="1929" y="332"/>
                </a:cubicBezTo>
                <a:close/>
                <a:moveTo>
                  <a:pt x="2005" y="332"/>
                </a:moveTo>
                <a:lnTo>
                  <a:pt x="2031" y="332"/>
                </a:lnTo>
                <a:cubicBezTo>
                  <a:pt x="2038" y="332"/>
                  <a:pt x="2044" y="337"/>
                  <a:pt x="2044" y="344"/>
                </a:cubicBezTo>
                <a:cubicBezTo>
                  <a:pt x="2044" y="352"/>
                  <a:pt x="2038" y="357"/>
                  <a:pt x="2031" y="357"/>
                </a:cubicBezTo>
                <a:lnTo>
                  <a:pt x="2005" y="357"/>
                </a:lnTo>
                <a:cubicBezTo>
                  <a:pt x="1998" y="357"/>
                  <a:pt x="1993" y="352"/>
                  <a:pt x="1993" y="344"/>
                </a:cubicBezTo>
                <a:cubicBezTo>
                  <a:pt x="1993" y="337"/>
                  <a:pt x="1998" y="332"/>
                  <a:pt x="2005" y="332"/>
                </a:cubicBezTo>
                <a:close/>
                <a:moveTo>
                  <a:pt x="2082" y="332"/>
                </a:moveTo>
                <a:lnTo>
                  <a:pt x="2108" y="332"/>
                </a:lnTo>
                <a:cubicBezTo>
                  <a:pt x="2115" y="332"/>
                  <a:pt x="2121" y="337"/>
                  <a:pt x="2121" y="344"/>
                </a:cubicBezTo>
                <a:cubicBezTo>
                  <a:pt x="2121" y="352"/>
                  <a:pt x="2115" y="357"/>
                  <a:pt x="2108" y="357"/>
                </a:cubicBezTo>
                <a:lnTo>
                  <a:pt x="2082" y="357"/>
                </a:lnTo>
                <a:cubicBezTo>
                  <a:pt x="2075" y="357"/>
                  <a:pt x="2069" y="352"/>
                  <a:pt x="2069" y="344"/>
                </a:cubicBezTo>
                <a:cubicBezTo>
                  <a:pt x="2069" y="337"/>
                  <a:pt x="2075" y="332"/>
                  <a:pt x="2082" y="332"/>
                </a:cubicBezTo>
                <a:close/>
                <a:moveTo>
                  <a:pt x="2159" y="332"/>
                </a:moveTo>
                <a:lnTo>
                  <a:pt x="2185" y="332"/>
                </a:lnTo>
                <a:cubicBezTo>
                  <a:pt x="2192" y="332"/>
                  <a:pt x="2197" y="337"/>
                  <a:pt x="2197" y="344"/>
                </a:cubicBezTo>
                <a:cubicBezTo>
                  <a:pt x="2197" y="352"/>
                  <a:pt x="2192" y="357"/>
                  <a:pt x="2185" y="357"/>
                </a:cubicBezTo>
                <a:lnTo>
                  <a:pt x="2159" y="357"/>
                </a:lnTo>
                <a:cubicBezTo>
                  <a:pt x="2152" y="357"/>
                  <a:pt x="2146" y="352"/>
                  <a:pt x="2146" y="344"/>
                </a:cubicBezTo>
                <a:cubicBezTo>
                  <a:pt x="2146" y="337"/>
                  <a:pt x="2152" y="332"/>
                  <a:pt x="2159" y="332"/>
                </a:cubicBezTo>
                <a:close/>
                <a:moveTo>
                  <a:pt x="2236" y="332"/>
                </a:moveTo>
                <a:lnTo>
                  <a:pt x="2261" y="332"/>
                </a:lnTo>
                <a:cubicBezTo>
                  <a:pt x="2269" y="332"/>
                  <a:pt x="2274" y="337"/>
                  <a:pt x="2274" y="344"/>
                </a:cubicBezTo>
                <a:cubicBezTo>
                  <a:pt x="2274" y="352"/>
                  <a:pt x="2269" y="357"/>
                  <a:pt x="2261" y="357"/>
                </a:cubicBezTo>
                <a:lnTo>
                  <a:pt x="2236" y="357"/>
                </a:lnTo>
                <a:cubicBezTo>
                  <a:pt x="2229" y="357"/>
                  <a:pt x="2223" y="352"/>
                  <a:pt x="2223" y="344"/>
                </a:cubicBezTo>
                <a:cubicBezTo>
                  <a:pt x="2223" y="337"/>
                  <a:pt x="2229" y="332"/>
                  <a:pt x="2236" y="332"/>
                </a:cubicBezTo>
                <a:close/>
                <a:moveTo>
                  <a:pt x="2313" y="332"/>
                </a:moveTo>
                <a:lnTo>
                  <a:pt x="2338" y="332"/>
                </a:lnTo>
                <a:cubicBezTo>
                  <a:pt x="2345" y="332"/>
                  <a:pt x="2351" y="337"/>
                  <a:pt x="2351" y="344"/>
                </a:cubicBezTo>
                <a:cubicBezTo>
                  <a:pt x="2351" y="352"/>
                  <a:pt x="2345" y="357"/>
                  <a:pt x="2338" y="357"/>
                </a:cubicBezTo>
                <a:lnTo>
                  <a:pt x="2313" y="357"/>
                </a:lnTo>
                <a:cubicBezTo>
                  <a:pt x="2306" y="357"/>
                  <a:pt x="2300" y="352"/>
                  <a:pt x="2300" y="344"/>
                </a:cubicBezTo>
                <a:cubicBezTo>
                  <a:pt x="2300" y="337"/>
                  <a:pt x="2306" y="332"/>
                  <a:pt x="2313" y="332"/>
                </a:cubicBezTo>
                <a:close/>
                <a:moveTo>
                  <a:pt x="2389" y="332"/>
                </a:moveTo>
                <a:lnTo>
                  <a:pt x="2415" y="332"/>
                </a:lnTo>
                <a:cubicBezTo>
                  <a:pt x="2422" y="332"/>
                  <a:pt x="2428" y="337"/>
                  <a:pt x="2428" y="344"/>
                </a:cubicBezTo>
                <a:cubicBezTo>
                  <a:pt x="2428" y="352"/>
                  <a:pt x="2422" y="357"/>
                  <a:pt x="2415" y="357"/>
                </a:cubicBezTo>
                <a:lnTo>
                  <a:pt x="2389" y="357"/>
                </a:lnTo>
                <a:cubicBezTo>
                  <a:pt x="2382" y="357"/>
                  <a:pt x="2377" y="352"/>
                  <a:pt x="2377" y="344"/>
                </a:cubicBezTo>
                <a:cubicBezTo>
                  <a:pt x="2377" y="337"/>
                  <a:pt x="2382" y="332"/>
                  <a:pt x="2389" y="332"/>
                </a:cubicBezTo>
                <a:close/>
                <a:moveTo>
                  <a:pt x="2466" y="332"/>
                </a:moveTo>
                <a:lnTo>
                  <a:pt x="2492" y="332"/>
                </a:lnTo>
                <a:cubicBezTo>
                  <a:pt x="2499" y="332"/>
                  <a:pt x="2505" y="337"/>
                  <a:pt x="2505" y="344"/>
                </a:cubicBezTo>
                <a:cubicBezTo>
                  <a:pt x="2505" y="352"/>
                  <a:pt x="2499" y="357"/>
                  <a:pt x="2492" y="357"/>
                </a:cubicBezTo>
                <a:lnTo>
                  <a:pt x="2466" y="357"/>
                </a:lnTo>
                <a:cubicBezTo>
                  <a:pt x="2459" y="357"/>
                  <a:pt x="2453" y="352"/>
                  <a:pt x="2453" y="344"/>
                </a:cubicBezTo>
                <a:cubicBezTo>
                  <a:pt x="2453" y="337"/>
                  <a:pt x="2459" y="332"/>
                  <a:pt x="2466" y="332"/>
                </a:cubicBezTo>
                <a:close/>
                <a:moveTo>
                  <a:pt x="2543" y="332"/>
                </a:moveTo>
                <a:lnTo>
                  <a:pt x="2569" y="332"/>
                </a:lnTo>
                <a:cubicBezTo>
                  <a:pt x="2576" y="332"/>
                  <a:pt x="2581" y="337"/>
                  <a:pt x="2581" y="344"/>
                </a:cubicBezTo>
                <a:cubicBezTo>
                  <a:pt x="2581" y="352"/>
                  <a:pt x="2576" y="357"/>
                  <a:pt x="2569" y="357"/>
                </a:cubicBezTo>
                <a:lnTo>
                  <a:pt x="2543" y="357"/>
                </a:lnTo>
                <a:cubicBezTo>
                  <a:pt x="2536" y="357"/>
                  <a:pt x="2530" y="352"/>
                  <a:pt x="2530" y="344"/>
                </a:cubicBezTo>
                <a:cubicBezTo>
                  <a:pt x="2530" y="337"/>
                  <a:pt x="2536" y="332"/>
                  <a:pt x="2543" y="332"/>
                </a:cubicBezTo>
                <a:close/>
                <a:moveTo>
                  <a:pt x="2620" y="332"/>
                </a:moveTo>
                <a:lnTo>
                  <a:pt x="2645" y="332"/>
                </a:lnTo>
                <a:cubicBezTo>
                  <a:pt x="2653" y="332"/>
                  <a:pt x="2658" y="337"/>
                  <a:pt x="2658" y="344"/>
                </a:cubicBezTo>
                <a:cubicBezTo>
                  <a:pt x="2658" y="352"/>
                  <a:pt x="2653" y="357"/>
                  <a:pt x="2645" y="357"/>
                </a:cubicBezTo>
                <a:lnTo>
                  <a:pt x="2620" y="357"/>
                </a:lnTo>
                <a:cubicBezTo>
                  <a:pt x="2613" y="357"/>
                  <a:pt x="2607" y="352"/>
                  <a:pt x="2607" y="344"/>
                </a:cubicBezTo>
                <a:cubicBezTo>
                  <a:pt x="2607" y="337"/>
                  <a:pt x="2613" y="332"/>
                  <a:pt x="2620" y="332"/>
                </a:cubicBezTo>
                <a:close/>
                <a:moveTo>
                  <a:pt x="2697" y="332"/>
                </a:moveTo>
                <a:lnTo>
                  <a:pt x="2722" y="332"/>
                </a:lnTo>
                <a:cubicBezTo>
                  <a:pt x="2729" y="332"/>
                  <a:pt x="2735" y="337"/>
                  <a:pt x="2735" y="344"/>
                </a:cubicBezTo>
                <a:cubicBezTo>
                  <a:pt x="2735" y="352"/>
                  <a:pt x="2729" y="357"/>
                  <a:pt x="2722" y="357"/>
                </a:cubicBezTo>
                <a:lnTo>
                  <a:pt x="2697" y="357"/>
                </a:lnTo>
                <a:cubicBezTo>
                  <a:pt x="2690" y="357"/>
                  <a:pt x="2684" y="352"/>
                  <a:pt x="2684" y="344"/>
                </a:cubicBezTo>
                <a:cubicBezTo>
                  <a:pt x="2684" y="337"/>
                  <a:pt x="2690" y="332"/>
                  <a:pt x="2697" y="332"/>
                </a:cubicBezTo>
                <a:close/>
                <a:moveTo>
                  <a:pt x="2773" y="332"/>
                </a:moveTo>
                <a:lnTo>
                  <a:pt x="2799" y="332"/>
                </a:lnTo>
                <a:cubicBezTo>
                  <a:pt x="2806" y="332"/>
                  <a:pt x="2812" y="337"/>
                  <a:pt x="2812" y="344"/>
                </a:cubicBezTo>
                <a:cubicBezTo>
                  <a:pt x="2812" y="352"/>
                  <a:pt x="2806" y="357"/>
                  <a:pt x="2799" y="357"/>
                </a:cubicBezTo>
                <a:lnTo>
                  <a:pt x="2773" y="357"/>
                </a:lnTo>
                <a:cubicBezTo>
                  <a:pt x="2766" y="357"/>
                  <a:pt x="2761" y="352"/>
                  <a:pt x="2761" y="344"/>
                </a:cubicBezTo>
                <a:cubicBezTo>
                  <a:pt x="2761" y="337"/>
                  <a:pt x="2766" y="332"/>
                  <a:pt x="2773" y="332"/>
                </a:cubicBezTo>
                <a:close/>
                <a:moveTo>
                  <a:pt x="2850" y="332"/>
                </a:moveTo>
                <a:lnTo>
                  <a:pt x="2876" y="332"/>
                </a:lnTo>
                <a:cubicBezTo>
                  <a:pt x="2883" y="332"/>
                  <a:pt x="2889" y="337"/>
                  <a:pt x="2889" y="344"/>
                </a:cubicBezTo>
                <a:cubicBezTo>
                  <a:pt x="2889" y="352"/>
                  <a:pt x="2883" y="357"/>
                  <a:pt x="2876" y="357"/>
                </a:cubicBezTo>
                <a:lnTo>
                  <a:pt x="2850" y="357"/>
                </a:lnTo>
                <a:cubicBezTo>
                  <a:pt x="2843" y="357"/>
                  <a:pt x="2837" y="352"/>
                  <a:pt x="2837" y="344"/>
                </a:cubicBezTo>
                <a:cubicBezTo>
                  <a:pt x="2837" y="337"/>
                  <a:pt x="2843" y="332"/>
                  <a:pt x="2850" y="332"/>
                </a:cubicBezTo>
                <a:close/>
                <a:moveTo>
                  <a:pt x="2927" y="332"/>
                </a:moveTo>
                <a:lnTo>
                  <a:pt x="2953" y="332"/>
                </a:lnTo>
                <a:cubicBezTo>
                  <a:pt x="2960" y="332"/>
                  <a:pt x="2965" y="337"/>
                  <a:pt x="2965" y="344"/>
                </a:cubicBezTo>
                <a:cubicBezTo>
                  <a:pt x="2965" y="352"/>
                  <a:pt x="2960" y="357"/>
                  <a:pt x="2953" y="357"/>
                </a:cubicBezTo>
                <a:lnTo>
                  <a:pt x="2927" y="357"/>
                </a:lnTo>
                <a:cubicBezTo>
                  <a:pt x="2920" y="357"/>
                  <a:pt x="2914" y="352"/>
                  <a:pt x="2914" y="344"/>
                </a:cubicBezTo>
                <a:cubicBezTo>
                  <a:pt x="2914" y="337"/>
                  <a:pt x="2920" y="332"/>
                  <a:pt x="2927" y="332"/>
                </a:cubicBezTo>
                <a:close/>
                <a:moveTo>
                  <a:pt x="3004" y="332"/>
                </a:moveTo>
                <a:lnTo>
                  <a:pt x="3029" y="332"/>
                </a:lnTo>
                <a:cubicBezTo>
                  <a:pt x="3037" y="332"/>
                  <a:pt x="3042" y="337"/>
                  <a:pt x="3042" y="344"/>
                </a:cubicBezTo>
                <a:cubicBezTo>
                  <a:pt x="3042" y="352"/>
                  <a:pt x="3037" y="357"/>
                  <a:pt x="3029" y="357"/>
                </a:cubicBezTo>
                <a:lnTo>
                  <a:pt x="3004" y="357"/>
                </a:lnTo>
                <a:cubicBezTo>
                  <a:pt x="2997" y="357"/>
                  <a:pt x="2991" y="352"/>
                  <a:pt x="2991" y="344"/>
                </a:cubicBezTo>
                <a:cubicBezTo>
                  <a:pt x="2991" y="337"/>
                  <a:pt x="2997" y="332"/>
                  <a:pt x="3004" y="332"/>
                </a:cubicBezTo>
                <a:close/>
                <a:moveTo>
                  <a:pt x="3081" y="332"/>
                </a:moveTo>
                <a:lnTo>
                  <a:pt x="3106" y="332"/>
                </a:lnTo>
                <a:cubicBezTo>
                  <a:pt x="3113" y="332"/>
                  <a:pt x="3119" y="337"/>
                  <a:pt x="3119" y="344"/>
                </a:cubicBezTo>
                <a:cubicBezTo>
                  <a:pt x="3119" y="352"/>
                  <a:pt x="3113" y="357"/>
                  <a:pt x="3106" y="357"/>
                </a:cubicBezTo>
                <a:lnTo>
                  <a:pt x="3081" y="357"/>
                </a:lnTo>
                <a:cubicBezTo>
                  <a:pt x="3074" y="357"/>
                  <a:pt x="3068" y="352"/>
                  <a:pt x="3068" y="344"/>
                </a:cubicBezTo>
                <a:cubicBezTo>
                  <a:pt x="3068" y="337"/>
                  <a:pt x="3074" y="332"/>
                  <a:pt x="3081" y="332"/>
                </a:cubicBezTo>
                <a:close/>
                <a:moveTo>
                  <a:pt x="3157" y="332"/>
                </a:moveTo>
                <a:lnTo>
                  <a:pt x="3183" y="332"/>
                </a:lnTo>
                <a:cubicBezTo>
                  <a:pt x="3190" y="332"/>
                  <a:pt x="3196" y="337"/>
                  <a:pt x="3196" y="344"/>
                </a:cubicBezTo>
                <a:cubicBezTo>
                  <a:pt x="3196" y="352"/>
                  <a:pt x="3190" y="357"/>
                  <a:pt x="3183" y="357"/>
                </a:cubicBezTo>
                <a:lnTo>
                  <a:pt x="3157" y="357"/>
                </a:lnTo>
                <a:cubicBezTo>
                  <a:pt x="3150" y="357"/>
                  <a:pt x="3145" y="352"/>
                  <a:pt x="3145" y="344"/>
                </a:cubicBezTo>
                <a:cubicBezTo>
                  <a:pt x="3145" y="337"/>
                  <a:pt x="3150" y="332"/>
                  <a:pt x="3157" y="332"/>
                </a:cubicBezTo>
                <a:close/>
                <a:moveTo>
                  <a:pt x="3234" y="332"/>
                </a:moveTo>
                <a:lnTo>
                  <a:pt x="3260" y="332"/>
                </a:lnTo>
                <a:cubicBezTo>
                  <a:pt x="3267" y="332"/>
                  <a:pt x="3273" y="337"/>
                  <a:pt x="3273" y="344"/>
                </a:cubicBezTo>
                <a:cubicBezTo>
                  <a:pt x="3273" y="352"/>
                  <a:pt x="3267" y="357"/>
                  <a:pt x="3260" y="357"/>
                </a:cubicBezTo>
                <a:lnTo>
                  <a:pt x="3234" y="357"/>
                </a:lnTo>
                <a:cubicBezTo>
                  <a:pt x="3227" y="357"/>
                  <a:pt x="3221" y="352"/>
                  <a:pt x="3221" y="344"/>
                </a:cubicBezTo>
                <a:cubicBezTo>
                  <a:pt x="3221" y="337"/>
                  <a:pt x="3227" y="332"/>
                  <a:pt x="3234" y="332"/>
                </a:cubicBezTo>
                <a:close/>
                <a:moveTo>
                  <a:pt x="3311" y="332"/>
                </a:moveTo>
                <a:lnTo>
                  <a:pt x="3337" y="332"/>
                </a:lnTo>
                <a:cubicBezTo>
                  <a:pt x="3344" y="332"/>
                  <a:pt x="3349" y="337"/>
                  <a:pt x="3349" y="344"/>
                </a:cubicBezTo>
                <a:cubicBezTo>
                  <a:pt x="3349" y="352"/>
                  <a:pt x="3344" y="357"/>
                  <a:pt x="3337" y="357"/>
                </a:cubicBezTo>
                <a:lnTo>
                  <a:pt x="3311" y="357"/>
                </a:lnTo>
                <a:cubicBezTo>
                  <a:pt x="3304" y="357"/>
                  <a:pt x="3298" y="352"/>
                  <a:pt x="3298" y="344"/>
                </a:cubicBezTo>
                <a:cubicBezTo>
                  <a:pt x="3298" y="337"/>
                  <a:pt x="3304" y="332"/>
                  <a:pt x="3311" y="332"/>
                </a:cubicBezTo>
                <a:close/>
                <a:moveTo>
                  <a:pt x="3388" y="332"/>
                </a:moveTo>
                <a:lnTo>
                  <a:pt x="3413" y="332"/>
                </a:lnTo>
                <a:cubicBezTo>
                  <a:pt x="3421" y="332"/>
                  <a:pt x="3426" y="337"/>
                  <a:pt x="3426" y="344"/>
                </a:cubicBezTo>
                <a:cubicBezTo>
                  <a:pt x="3426" y="352"/>
                  <a:pt x="3421" y="357"/>
                  <a:pt x="3413" y="357"/>
                </a:cubicBezTo>
                <a:lnTo>
                  <a:pt x="3388" y="357"/>
                </a:lnTo>
                <a:cubicBezTo>
                  <a:pt x="3381" y="357"/>
                  <a:pt x="3375" y="352"/>
                  <a:pt x="3375" y="344"/>
                </a:cubicBezTo>
                <a:cubicBezTo>
                  <a:pt x="3375" y="337"/>
                  <a:pt x="3381" y="332"/>
                  <a:pt x="3388" y="332"/>
                </a:cubicBezTo>
                <a:close/>
                <a:moveTo>
                  <a:pt x="3465" y="332"/>
                </a:moveTo>
                <a:lnTo>
                  <a:pt x="3490" y="332"/>
                </a:lnTo>
                <a:cubicBezTo>
                  <a:pt x="3497" y="332"/>
                  <a:pt x="3503" y="337"/>
                  <a:pt x="3503" y="344"/>
                </a:cubicBezTo>
                <a:cubicBezTo>
                  <a:pt x="3503" y="352"/>
                  <a:pt x="3497" y="357"/>
                  <a:pt x="3490" y="357"/>
                </a:cubicBezTo>
                <a:lnTo>
                  <a:pt x="3465" y="357"/>
                </a:lnTo>
                <a:cubicBezTo>
                  <a:pt x="3458" y="357"/>
                  <a:pt x="3452" y="352"/>
                  <a:pt x="3452" y="344"/>
                </a:cubicBezTo>
                <a:cubicBezTo>
                  <a:pt x="3452" y="337"/>
                  <a:pt x="3458" y="332"/>
                  <a:pt x="3465" y="332"/>
                </a:cubicBezTo>
                <a:close/>
                <a:moveTo>
                  <a:pt x="3541" y="332"/>
                </a:moveTo>
                <a:lnTo>
                  <a:pt x="3567" y="332"/>
                </a:lnTo>
                <a:cubicBezTo>
                  <a:pt x="3574" y="332"/>
                  <a:pt x="3580" y="337"/>
                  <a:pt x="3580" y="344"/>
                </a:cubicBezTo>
                <a:cubicBezTo>
                  <a:pt x="3580" y="352"/>
                  <a:pt x="3574" y="357"/>
                  <a:pt x="3567" y="357"/>
                </a:cubicBezTo>
                <a:lnTo>
                  <a:pt x="3541" y="357"/>
                </a:lnTo>
                <a:cubicBezTo>
                  <a:pt x="3534" y="357"/>
                  <a:pt x="3529" y="352"/>
                  <a:pt x="3529" y="344"/>
                </a:cubicBezTo>
                <a:cubicBezTo>
                  <a:pt x="3529" y="337"/>
                  <a:pt x="3534" y="332"/>
                  <a:pt x="3541" y="332"/>
                </a:cubicBezTo>
                <a:close/>
                <a:moveTo>
                  <a:pt x="3618" y="332"/>
                </a:moveTo>
                <a:lnTo>
                  <a:pt x="3644" y="332"/>
                </a:lnTo>
                <a:cubicBezTo>
                  <a:pt x="3651" y="332"/>
                  <a:pt x="3657" y="337"/>
                  <a:pt x="3657" y="344"/>
                </a:cubicBezTo>
                <a:cubicBezTo>
                  <a:pt x="3657" y="352"/>
                  <a:pt x="3651" y="357"/>
                  <a:pt x="3644" y="357"/>
                </a:cubicBezTo>
                <a:lnTo>
                  <a:pt x="3618" y="357"/>
                </a:lnTo>
                <a:cubicBezTo>
                  <a:pt x="3611" y="357"/>
                  <a:pt x="3605" y="352"/>
                  <a:pt x="3605" y="344"/>
                </a:cubicBezTo>
                <a:cubicBezTo>
                  <a:pt x="3605" y="337"/>
                  <a:pt x="3611" y="332"/>
                  <a:pt x="3618" y="332"/>
                </a:cubicBezTo>
                <a:close/>
                <a:moveTo>
                  <a:pt x="3695" y="332"/>
                </a:moveTo>
                <a:lnTo>
                  <a:pt x="3721" y="332"/>
                </a:lnTo>
                <a:cubicBezTo>
                  <a:pt x="3728" y="332"/>
                  <a:pt x="3733" y="337"/>
                  <a:pt x="3733" y="344"/>
                </a:cubicBezTo>
                <a:cubicBezTo>
                  <a:pt x="3733" y="352"/>
                  <a:pt x="3728" y="357"/>
                  <a:pt x="3721" y="357"/>
                </a:cubicBezTo>
                <a:lnTo>
                  <a:pt x="3695" y="357"/>
                </a:lnTo>
                <a:cubicBezTo>
                  <a:pt x="3688" y="357"/>
                  <a:pt x="3682" y="352"/>
                  <a:pt x="3682" y="344"/>
                </a:cubicBezTo>
                <a:cubicBezTo>
                  <a:pt x="3682" y="337"/>
                  <a:pt x="3688" y="332"/>
                  <a:pt x="3695" y="332"/>
                </a:cubicBezTo>
                <a:close/>
                <a:moveTo>
                  <a:pt x="3772" y="332"/>
                </a:moveTo>
                <a:lnTo>
                  <a:pt x="3797" y="332"/>
                </a:lnTo>
                <a:cubicBezTo>
                  <a:pt x="3805" y="332"/>
                  <a:pt x="3810" y="337"/>
                  <a:pt x="3810" y="344"/>
                </a:cubicBezTo>
                <a:cubicBezTo>
                  <a:pt x="3810" y="352"/>
                  <a:pt x="3805" y="357"/>
                  <a:pt x="3797" y="357"/>
                </a:cubicBezTo>
                <a:lnTo>
                  <a:pt x="3772" y="357"/>
                </a:lnTo>
                <a:cubicBezTo>
                  <a:pt x="3765" y="357"/>
                  <a:pt x="3759" y="352"/>
                  <a:pt x="3759" y="344"/>
                </a:cubicBezTo>
                <a:cubicBezTo>
                  <a:pt x="3759" y="337"/>
                  <a:pt x="3765" y="332"/>
                  <a:pt x="3772" y="332"/>
                </a:cubicBezTo>
                <a:close/>
                <a:moveTo>
                  <a:pt x="3849" y="332"/>
                </a:moveTo>
                <a:lnTo>
                  <a:pt x="3874" y="332"/>
                </a:lnTo>
                <a:cubicBezTo>
                  <a:pt x="3881" y="332"/>
                  <a:pt x="3887" y="337"/>
                  <a:pt x="3887" y="344"/>
                </a:cubicBezTo>
                <a:cubicBezTo>
                  <a:pt x="3887" y="352"/>
                  <a:pt x="3881" y="357"/>
                  <a:pt x="3874" y="357"/>
                </a:cubicBezTo>
                <a:lnTo>
                  <a:pt x="3849" y="357"/>
                </a:lnTo>
                <a:cubicBezTo>
                  <a:pt x="3842" y="357"/>
                  <a:pt x="3836" y="352"/>
                  <a:pt x="3836" y="344"/>
                </a:cubicBezTo>
                <a:cubicBezTo>
                  <a:pt x="3836" y="337"/>
                  <a:pt x="3842" y="332"/>
                  <a:pt x="3849" y="332"/>
                </a:cubicBezTo>
                <a:close/>
                <a:moveTo>
                  <a:pt x="3925" y="332"/>
                </a:moveTo>
                <a:lnTo>
                  <a:pt x="3951" y="332"/>
                </a:lnTo>
                <a:cubicBezTo>
                  <a:pt x="3958" y="332"/>
                  <a:pt x="3964" y="337"/>
                  <a:pt x="3964" y="344"/>
                </a:cubicBezTo>
                <a:cubicBezTo>
                  <a:pt x="3964" y="352"/>
                  <a:pt x="3958" y="357"/>
                  <a:pt x="3951" y="357"/>
                </a:cubicBezTo>
                <a:lnTo>
                  <a:pt x="3925" y="357"/>
                </a:lnTo>
                <a:cubicBezTo>
                  <a:pt x="3918" y="357"/>
                  <a:pt x="3913" y="352"/>
                  <a:pt x="3913" y="344"/>
                </a:cubicBezTo>
                <a:cubicBezTo>
                  <a:pt x="3913" y="337"/>
                  <a:pt x="3918" y="332"/>
                  <a:pt x="3925" y="332"/>
                </a:cubicBezTo>
                <a:close/>
                <a:moveTo>
                  <a:pt x="4002" y="332"/>
                </a:moveTo>
                <a:lnTo>
                  <a:pt x="4028" y="332"/>
                </a:lnTo>
                <a:cubicBezTo>
                  <a:pt x="4035" y="332"/>
                  <a:pt x="4041" y="337"/>
                  <a:pt x="4041" y="344"/>
                </a:cubicBezTo>
                <a:cubicBezTo>
                  <a:pt x="4041" y="352"/>
                  <a:pt x="4035" y="357"/>
                  <a:pt x="4028" y="357"/>
                </a:cubicBezTo>
                <a:lnTo>
                  <a:pt x="4002" y="357"/>
                </a:lnTo>
                <a:cubicBezTo>
                  <a:pt x="3995" y="357"/>
                  <a:pt x="3989" y="352"/>
                  <a:pt x="3989" y="344"/>
                </a:cubicBezTo>
                <a:cubicBezTo>
                  <a:pt x="3989" y="337"/>
                  <a:pt x="3995" y="332"/>
                  <a:pt x="4002" y="332"/>
                </a:cubicBezTo>
                <a:close/>
                <a:moveTo>
                  <a:pt x="4079" y="332"/>
                </a:moveTo>
                <a:lnTo>
                  <a:pt x="4105" y="332"/>
                </a:lnTo>
                <a:cubicBezTo>
                  <a:pt x="4112" y="332"/>
                  <a:pt x="4117" y="337"/>
                  <a:pt x="4117" y="344"/>
                </a:cubicBezTo>
                <a:cubicBezTo>
                  <a:pt x="4117" y="352"/>
                  <a:pt x="4112" y="357"/>
                  <a:pt x="4105" y="357"/>
                </a:cubicBezTo>
                <a:lnTo>
                  <a:pt x="4079" y="357"/>
                </a:lnTo>
                <a:cubicBezTo>
                  <a:pt x="4072" y="357"/>
                  <a:pt x="4066" y="352"/>
                  <a:pt x="4066" y="344"/>
                </a:cubicBezTo>
                <a:cubicBezTo>
                  <a:pt x="4066" y="337"/>
                  <a:pt x="4072" y="332"/>
                  <a:pt x="4079" y="332"/>
                </a:cubicBezTo>
                <a:close/>
                <a:moveTo>
                  <a:pt x="4156" y="332"/>
                </a:moveTo>
                <a:lnTo>
                  <a:pt x="4181" y="332"/>
                </a:lnTo>
                <a:cubicBezTo>
                  <a:pt x="4189" y="332"/>
                  <a:pt x="4194" y="337"/>
                  <a:pt x="4194" y="344"/>
                </a:cubicBezTo>
                <a:cubicBezTo>
                  <a:pt x="4194" y="352"/>
                  <a:pt x="4189" y="357"/>
                  <a:pt x="4181" y="357"/>
                </a:cubicBezTo>
                <a:lnTo>
                  <a:pt x="4156" y="357"/>
                </a:lnTo>
                <a:cubicBezTo>
                  <a:pt x="4149" y="357"/>
                  <a:pt x="4143" y="352"/>
                  <a:pt x="4143" y="344"/>
                </a:cubicBezTo>
                <a:cubicBezTo>
                  <a:pt x="4143" y="337"/>
                  <a:pt x="4149" y="332"/>
                  <a:pt x="4156" y="332"/>
                </a:cubicBezTo>
                <a:close/>
                <a:moveTo>
                  <a:pt x="4233" y="332"/>
                </a:moveTo>
                <a:lnTo>
                  <a:pt x="4258" y="332"/>
                </a:lnTo>
                <a:cubicBezTo>
                  <a:pt x="4265" y="332"/>
                  <a:pt x="4271" y="337"/>
                  <a:pt x="4271" y="344"/>
                </a:cubicBezTo>
                <a:cubicBezTo>
                  <a:pt x="4271" y="352"/>
                  <a:pt x="4265" y="357"/>
                  <a:pt x="4258" y="357"/>
                </a:cubicBezTo>
                <a:lnTo>
                  <a:pt x="4233" y="357"/>
                </a:lnTo>
                <a:cubicBezTo>
                  <a:pt x="4226" y="357"/>
                  <a:pt x="4220" y="352"/>
                  <a:pt x="4220" y="344"/>
                </a:cubicBezTo>
                <a:cubicBezTo>
                  <a:pt x="4220" y="337"/>
                  <a:pt x="4226" y="332"/>
                  <a:pt x="4233" y="332"/>
                </a:cubicBezTo>
                <a:close/>
                <a:moveTo>
                  <a:pt x="4309" y="332"/>
                </a:moveTo>
                <a:lnTo>
                  <a:pt x="4335" y="332"/>
                </a:lnTo>
                <a:cubicBezTo>
                  <a:pt x="4342" y="332"/>
                  <a:pt x="4348" y="337"/>
                  <a:pt x="4348" y="344"/>
                </a:cubicBezTo>
                <a:cubicBezTo>
                  <a:pt x="4348" y="352"/>
                  <a:pt x="4342" y="357"/>
                  <a:pt x="4335" y="357"/>
                </a:cubicBezTo>
                <a:lnTo>
                  <a:pt x="4309" y="357"/>
                </a:lnTo>
                <a:cubicBezTo>
                  <a:pt x="4302" y="357"/>
                  <a:pt x="4297" y="352"/>
                  <a:pt x="4297" y="344"/>
                </a:cubicBezTo>
                <a:cubicBezTo>
                  <a:pt x="4297" y="337"/>
                  <a:pt x="4302" y="332"/>
                  <a:pt x="4309" y="332"/>
                </a:cubicBezTo>
                <a:close/>
                <a:moveTo>
                  <a:pt x="4386" y="332"/>
                </a:moveTo>
                <a:lnTo>
                  <a:pt x="4412" y="332"/>
                </a:lnTo>
                <a:cubicBezTo>
                  <a:pt x="4419" y="332"/>
                  <a:pt x="4425" y="337"/>
                  <a:pt x="4425" y="344"/>
                </a:cubicBezTo>
                <a:cubicBezTo>
                  <a:pt x="4425" y="352"/>
                  <a:pt x="4419" y="357"/>
                  <a:pt x="4412" y="357"/>
                </a:cubicBezTo>
                <a:lnTo>
                  <a:pt x="4386" y="357"/>
                </a:lnTo>
                <a:cubicBezTo>
                  <a:pt x="4379" y="357"/>
                  <a:pt x="4373" y="352"/>
                  <a:pt x="4373" y="344"/>
                </a:cubicBezTo>
                <a:cubicBezTo>
                  <a:pt x="4373" y="337"/>
                  <a:pt x="4379" y="332"/>
                  <a:pt x="4386" y="332"/>
                </a:cubicBezTo>
                <a:close/>
                <a:moveTo>
                  <a:pt x="4463" y="332"/>
                </a:moveTo>
                <a:lnTo>
                  <a:pt x="4487" y="332"/>
                </a:lnTo>
                <a:cubicBezTo>
                  <a:pt x="4495" y="332"/>
                  <a:pt x="4500" y="337"/>
                  <a:pt x="4500" y="344"/>
                </a:cubicBezTo>
                <a:lnTo>
                  <a:pt x="4500" y="346"/>
                </a:lnTo>
                <a:cubicBezTo>
                  <a:pt x="4500" y="353"/>
                  <a:pt x="4495" y="358"/>
                  <a:pt x="4487" y="358"/>
                </a:cubicBezTo>
                <a:cubicBezTo>
                  <a:pt x="4480" y="358"/>
                  <a:pt x="4475" y="353"/>
                  <a:pt x="4475" y="346"/>
                </a:cubicBezTo>
                <a:lnTo>
                  <a:pt x="4475" y="344"/>
                </a:lnTo>
                <a:lnTo>
                  <a:pt x="4487" y="357"/>
                </a:lnTo>
                <a:lnTo>
                  <a:pt x="4463" y="357"/>
                </a:lnTo>
                <a:cubicBezTo>
                  <a:pt x="4456" y="357"/>
                  <a:pt x="4450" y="352"/>
                  <a:pt x="4450" y="344"/>
                </a:cubicBezTo>
                <a:cubicBezTo>
                  <a:pt x="4450" y="337"/>
                  <a:pt x="4456" y="332"/>
                  <a:pt x="4463" y="332"/>
                </a:cubicBezTo>
                <a:close/>
                <a:moveTo>
                  <a:pt x="4500" y="397"/>
                </a:moveTo>
                <a:lnTo>
                  <a:pt x="4500" y="422"/>
                </a:lnTo>
                <a:cubicBezTo>
                  <a:pt x="4500" y="430"/>
                  <a:pt x="4495" y="435"/>
                  <a:pt x="4487" y="435"/>
                </a:cubicBezTo>
                <a:cubicBezTo>
                  <a:pt x="4480" y="435"/>
                  <a:pt x="4475" y="430"/>
                  <a:pt x="4475" y="422"/>
                </a:cubicBezTo>
                <a:lnTo>
                  <a:pt x="4475" y="397"/>
                </a:lnTo>
                <a:cubicBezTo>
                  <a:pt x="4475" y="390"/>
                  <a:pt x="4480" y="384"/>
                  <a:pt x="4487" y="384"/>
                </a:cubicBezTo>
                <a:cubicBezTo>
                  <a:pt x="4495" y="384"/>
                  <a:pt x="4500" y="390"/>
                  <a:pt x="4500" y="397"/>
                </a:cubicBezTo>
                <a:close/>
                <a:moveTo>
                  <a:pt x="4500" y="474"/>
                </a:moveTo>
                <a:lnTo>
                  <a:pt x="4500" y="499"/>
                </a:lnTo>
                <a:cubicBezTo>
                  <a:pt x="4500" y="506"/>
                  <a:pt x="4495" y="512"/>
                  <a:pt x="4487" y="512"/>
                </a:cubicBezTo>
                <a:cubicBezTo>
                  <a:pt x="4480" y="512"/>
                  <a:pt x="4475" y="506"/>
                  <a:pt x="4475" y="499"/>
                </a:cubicBezTo>
                <a:lnTo>
                  <a:pt x="4475" y="474"/>
                </a:lnTo>
                <a:cubicBezTo>
                  <a:pt x="4475" y="467"/>
                  <a:pt x="4480" y="461"/>
                  <a:pt x="4487" y="461"/>
                </a:cubicBezTo>
                <a:cubicBezTo>
                  <a:pt x="4495" y="461"/>
                  <a:pt x="4500" y="467"/>
                  <a:pt x="4500" y="474"/>
                </a:cubicBezTo>
                <a:close/>
                <a:moveTo>
                  <a:pt x="4500" y="550"/>
                </a:moveTo>
                <a:lnTo>
                  <a:pt x="4500" y="576"/>
                </a:lnTo>
                <a:cubicBezTo>
                  <a:pt x="4500" y="583"/>
                  <a:pt x="4495" y="589"/>
                  <a:pt x="4487" y="589"/>
                </a:cubicBezTo>
                <a:cubicBezTo>
                  <a:pt x="4480" y="589"/>
                  <a:pt x="4475" y="583"/>
                  <a:pt x="4475" y="576"/>
                </a:cubicBezTo>
                <a:lnTo>
                  <a:pt x="4475" y="550"/>
                </a:lnTo>
                <a:cubicBezTo>
                  <a:pt x="4475" y="543"/>
                  <a:pt x="4480" y="538"/>
                  <a:pt x="4487" y="538"/>
                </a:cubicBezTo>
                <a:cubicBezTo>
                  <a:pt x="4495" y="538"/>
                  <a:pt x="4500" y="543"/>
                  <a:pt x="4500" y="550"/>
                </a:cubicBezTo>
                <a:close/>
              </a:path>
            </a:pathLst>
          </a:custGeom>
          <a:solidFill>
            <a:srgbClr val="666699"/>
          </a:solidFill>
          <a:ln w="7938" cap="flat">
            <a:solidFill>
              <a:srgbClr val="666699"/>
            </a:solidFill>
            <a:prstDash val="solid"/>
            <a:bevel/>
            <a:headEnd/>
            <a:tailEnd/>
          </a:ln>
        </p:spPr>
        <p:txBody>
          <a:bodyPr/>
          <a:lstStyle/>
          <a:p>
            <a:endParaRPr lang="fr-BE"/>
          </a:p>
        </p:txBody>
      </p:sp>
      <p:sp>
        <p:nvSpPr>
          <p:cNvPr id="22036" name="Freeform 532"/>
          <p:cNvSpPr>
            <a:spLocks/>
          </p:cNvSpPr>
          <p:nvPr/>
        </p:nvSpPr>
        <p:spPr bwMode="auto">
          <a:xfrm>
            <a:off x="4217988" y="4322763"/>
            <a:ext cx="85725" cy="127000"/>
          </a:xfrm>
          <a:custGeom>
            <a:avLst/>
            <a:gdLst>
              <a:gd name="T0" fmla="*/ 0 w 54"/>
              <a:gd name="T1" fmla="*/ 2147483646 h 80"/>
              <a:gd name="T2" fmla="*/ 2147483646 w 54"/>
              <a:gd name="T3" fmla="*/ 0 h 80"/>
              <a:gd name="T4" fmla="*/ 2147483646 w 54"/>
              <a:gd name="T5" fmla="*/ 2147483646 h 80"/>
              <a:gd name="T6" fmla="*/ 0 w 54"/>
              <a:gd name="T7" fmla="*/ 2147483646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80">
                <a:moveTo>
                  <a:pt x="0" y="80"/>
                </a:moveTo>
                <a:lnTo>
                  <a:pt x="27" y="0"/>
                </a:lnTo>
                <a:lnTo>
                  <a:pt x="54" y="80"/>
                </a:lnTo>
                <a:lnTo>
                  <a:pt x="0" y="8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37" name="Freeform 533"/>
          <p:cNvSpPr>
            <a:spLocks/>
          </p:cNvSpPr>
          <p:nvPr/>
        </p:nvSpPr>
        <p:spPr bwMode="auto">
          <a:xfrm>
            <a:off x="6604000" y="4738688"/>
            <a:ext cx="85725" cy="127000"/>
          </a:xfrm>
          <a:custGeom>
            <a:avLst/>
            <a:gdLst>
              <a:gd name="T0" fmla="*/ 2147483646 w 54"/>
              <a:gd name="T1" fmla="*/ 0 h 80"/>
              <a:gd name="T2" fmla="*/ 2147483646 w 54"/>
              <a:gd name="T3" fmla="*/ 2147483646 h 80"/>
              <a:gd name="T4" fmla="*/ 0 w 54"/>
              <a:gd name="T5" fmla="*/ 0 h 80"/>
              <a:gd name="T6" fmla="*/ 2147483646 w 54"/>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80">
                <a:moveTo>
                  <a:pt x="54" y="0"/>
                </a:moveTo>
                <a:lnTo>
                  <a:pt x="27" y="80"/>
                </a:lnTo>
                <a:lnTo>
                  <a:pt x="0" y="0"/>
                </a:lnTo>
                <a:lnTo>
                  <a:pt x="54"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38" name="Freeform 534"/>
          <p:cNvSpPr>
            <a:spLocks noEditPoints="1"/>
          </p:cNvSpPr>
          <p:nvPr/>
        </p:nvSpPr>
        <p:spPr bwMode="auto">
          <a:xfrm>
            <a:off x="4826000" y="4398963"/>
            <a:ext cx="2392363" cy="390525"/>
          </a:xfrm>
          <a:custGeom>
            <a:avLst/>
            <a:gdLst>
              <a:gd name="T0" fmla="*/ 0 w 4488"/>
              <a:gd name="T1" fmla="*/ 2147483646 h 730"/>
              <a:gd name="T2" fmla="*/ 0 w 4488"/>
              <a:gd name="T3" fmla="*/ 2147483646 h 730"/>
              <a:gd name="T4" fmla="*/ 1969163154 w 4488"/>
              <a:gd name="T5" fmla="*/ 2147483646 h 730"/>
              <a:gd name="T6" fmla="*/ 2147483646 w 4488"/>
              <a:gd name="T7" fmla="*/ 2147483646 h 730"/>
              <a:gd name="T8" fmla="*/ 2147483646 w 4488"/>
              <a:gd name="T9" fmla="*/ 2147483646 h 730"/>
              <a:gd name="T10" fmla="*/ 1969163154 w 4488"/>
              <a:gd name="T11" fmla="*/ 2147483646 h 730"/>
              <a:gd name="T12" fmla="*/ 2147483646 w 4488"/>
              <a:gd name="T13" fmla="*/ 2147483646 h 730"/>
              <a:gd name="T14" fmla="*/ 2147483646 w 4488"/>
              <a:gd name="T15" fmla="*/ 2147483646 h 730"/>
              <a:gd name="T16" fmla="*/ 2147483646 w 4488"/>
              <a:gd name="T17" fmla="*/ 2147483646 h 730"/>
              <a:gd name="T18" fmla="*/ 2147483646 w 4488"/>
              <a:gd name="T19" fmla="*/ 2147483646 h 730"/>
              <a:gd name="T20" fmla="*/ 2147483646 w 4488"/>
              <a:gd name="T21" fmla="*/ 2147483646 h 730"/>
              <a:gd name="T22" fmla="*/ 2147483646 w 4488"/>
              <a:gd name="T23" fmla="*/ 2147483646 h 730"/>
              <a:gd name="T24" fmla="*/ 2147483646 w 4488"/>
              <a:gd name="T25" fmla="*/ 2147483646 h 730"/>
              <a:gd name="T26" fmla="*/ 2147483646 w 4488"/>
              <a:gd name="T27" fmla="*/ 2147483646 h 730"/>
              <a:gd name="T28" fmla="*/ 2147483646 w 4488"/>
              <a:gd name="T29" fmla="*/ 2147483646 h 730"/>
              <a:gd name="T30" fmla="*/ 2147483646 w 4488"/>
              <a:gd name="T31" fmla="*/ 2147483646 h 730"/>
              <a:gd name="T32" fmla="*/ 2147483646 w 4488"/>
              <a:gd name="T33" fmla="*/ 2147483646 h 730"/>
              <a:gd name="T34" fmla="*/ 2147483646 w 4488"/>
              <a:gd name="T35" fmla="*/ 2147483646 h 730"/>
              <a:gd name="T36" fmla="*/ 2147483646 w 4488"/>
              <a:gd name="T37" fmla="*/ 2147483646 h 730"/>
              <a:gd name="T38" fmla="*/ 2147483646 w 4488"/>
              <a:gd name="T39" fmla="*/ 2147483646 h 730"/>
              <a:gd name="T40" fmla="*/ 2147483646 w 4488"/>
              <a:gd name="T41" fmla="*/ 2147483646 h 730"/>
              <a:gd name="T42" fmla="*/ 2147483646 w 4488"/>
              <a:gd name="T43" fmla="*/ 2147483646 h 730"/>
              <a:gd name="T44" fmla="*/ 2147483646 w 4488"/>
              <a:gd name="T45" fmla="*/ 2147483646 h 730"/>
              <a:gd name="T46" fmla="*/ 2147483646 w 4488"/>
              <a:gd name="T47" fmla="*/ 2147483646 h 730"/>
              <a:gd name="T48" fmla="*/ 2147483646 w 4488"/>
              <a:gd name="T49" fmla="*/ 2147483646 h 730"/>
              <a:gd name="T50" fmla="*/ 2147483646 w 4488"/>
              <a:gd name="T51" fmla="*/ 2147483646 h 730"/>
              <a:gd name="T52" fmla="*/ 2147483646 w 4488"/>
              <a:gd name="T53" fmla="*/ 2147483646 h 730"/>
              <a:gd name="T54" fmla="*/ 2147483646 w 4488"/>
              <a:gd name="T55" fmla="*/ 2147483646 h 730"/>
              <a:gd name="T56" fmla="*/ 2147483646 w 4488"/>
              <a:gd name="T57" fmla="*/ 2147483646 h 730"/>
              <a:gd name="T58" fmla="*/ 2147483646 w 4488"/>
              <a:gd name="T59" fmla="*/ 2147483646 h 730"/>
              <a:gd name="T60" fmla="*/ 2147483646 w 4488"/>
              <a:gd name="T61" fmla="*/ 2147483646 h 730"/>
              <a:gd name="T62" fmla="*/ 2147483646 w 4488"/>
              <a:gd name="T63" fmla="*/ 2147483646 h 730"/>
              <a:gd name="T64" fmla="*/ 2147483646 w 4488"/>
              <a:gd name="T65" fmla="*/ 2147483646 h 730"/>
              <a:gd name="T66" fmla="*/ 2147483646 w 4488"/>
              <a:gd name="T67" fmla="*/ 2147483646 h 730"/>
              <a:gd name="T68" fmla="*/ 2147483646 w 4488"/>
              <a:gd name="T69" fmla="*/ 2147483646 h 730"/>
              <a:gd name="T70" fmla="*/ 2147483646 w 4488"/>
              <a:gd name="T71" fmla="*/ 2147483646 h 730"/>
              <a:gd name="T72" fmla="*/ 2147483646 w 4488"/>
              <a:gd name="T73" fmla="*/ 2147483646 h 730"/>
              <a:gd name="T74" fmla="*/ 2147483646 w 4488"/>
              <a:gd name="T75" fmla="*/ 2147483646 h 730"/>
              <a:gd name="T76" fmla="*/ 2147483646 w 4488"/>
              <a:gd name="T77" fmla="*/ 2147483646 h 730"/>
              <a:gd name="T78" fmla="*/ 2147483646 w 4488"/>
              <a:gd name="T79" fmla="*/ 2147483646 h 730"/>
              <a:gd name="T80" fmla="*/ 2147483646 w 4488"/>
              <a:gd name="T81" fmla="*/ 2147483646 h 730"/>
              <a:gd name="T82" fmla="*/ 2147483646 w 4488"/>
              <a:gd name="T83" fmla="*/ 2147483646 h 730"/>
              <a:gd name="T84" fmla="*/ 2147483646 w 4488"/>
              <a:gd name="T85" fmla="*/ 2147483646 h 730"/>
              <a:gd name="T86" fmla="*/ 2147483646 w 4488"/>
              <a:gd name="T87" fmla="*/ 2147483646 h 730"/>
              <a:gd name="T88" fmla="*/ 2147483646 w 4488"/>
              <a:gd name="T89" fmla="*/ 2147483646 h 730"/>
              <a:gd name="T90" fmla="*/ 2147483646 w 4488"/>
              <a:gd name="T91" fmla="*/ 2147483646 h 730"/>
              <a:gd name="T92" fmla="*/ 2147483646 w 4488"/>
              <a:gd name="T93" fmla="*/ 2147483646 h 730"/>
              <a:gd name="T94" fmla="*/ 2147483646 w 4488"/>
              <a:gd name="T95" fmla="*/ 2147483646 h 730"/>
              <a:gd name="T96" fmla="*/ 2147483646 w 4488"/>
              <a:gd name="T97" fmla="*/ 2147483646 h 730"/>
              <a:gd name="T98" fmla="*/ 2147483646 w 4488"/>
              <a:gd name="T99" fmla="*/ 2147483646 h 730"/>
              <a:gd name="T100" fmla="*/ 2147483646 w 4488"/>
              <a:gd name="T101" fmla="*/ 2147483646 h 730"/>
              <a:gd name="T102" fmla="*/ 2147483646 w 4488"/>
              <a:gd name="T103" fmla="*/ 2147483646 h 730"/>
              <a:gd name="T104" fmla="*/ 2147483646 w 4488"/>
              <a:gd name="T105" fmla="*/ 2147483646 h 730"/>
              <a:gd name="T106" fmla="*/ 2147483646 w 4488"/>
              <a:gd name="T107" fmla="*/ 2147483646 h 730"/>
              <a:gd name="T108" fmla="*/ 2147483646 w 4488"/>
              <a:gd name="T109" fmla="*/ 2147483646 h 730"/>
              <a:gd name="T110" fmla="*/ 2147483646 w 4488"/>
              <a:gd name="T111" fmla="*/ 2147483646 h 730"/>
              <a:gd name="T112" fmla="*/ 2147483646 w 4488"/>
              <a:gd name="T113" fmla="*/ 2147483646 h 730"/>
              <a:gd name="T114" fmla="*/ 2147483646 w 4488"/>
              <a:gd name="T115" fmla="*/ 2147483646 h 730"/>
              <a:gd name="T116" fmla="*/ 2147483646 w 4488"/>
              <a:gd name="T117" fmla="*/ 0 h 7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88" h="730">
                <a:moveTo>
                  <a:pt x="0" y="717"/>
                </a:moveTo>
                <a:lnTo>
                  <a:pt x="0" y="691"/>
                </a:lnTo>
                <a:cubicBezTo>
                  <a:pt x="0" y="684"/>
                  <a:pt x="6" y="679"/>
                  <a:pt x="13" y="679"/>
                </a:cubicBezTo>
                <a:cubicBezTo>
                  <a:pt x="20" y="679"/>
                  <a:pt x="26" y="684"/>
                  <a:pt x="26" y="691"/>
                </a:cubicBezTo>
                <a:lnTo>
                  <a:pt x="26" y="717"/>
                </a:lnTo>
                <a:cubicBezTo>
                  <a:pt x="26" y="724"/>
                  <a:pt x="20" y="730"/>
                  <a:pt x="13" y="730"/>
                </a:cubicBezTo>
                <a:cubicBezTo>
                  <a:pt x="6" y="730"/>
                  <a:pt x="0" y="724"/>
                  <a:pt x="0" y="717"/>
                </a:cubicBezTo>
                <a:close/>
                <a:moveTo>
                  <a:pt x="0" y="640"/>
                </a:moveTo>
                <a:lnTo>
                  <a:pt x="0" y="615"/>
                </a:lnTo>
                <a:cubicBezTo>
                  <a:pt x="0" y="607"/>
                  <a:pt x="6" y="602"/>
                  <a:pt x="13" y="602"/>
                </a:cubicBezTo>
                <a:cubicBezTo>
                  <a:pt x="20" y="602"/>
                  <a:pt x="26" y="607"/>
                  <a:pt x="26" y="615"/>
                </a:cubicBezTo>
                <a:lnTo>
                  <a:pt x="26" y="640"/>
                </a:lnTo>
                <a:cubicBezTo>
                  <a:pt x="26" y="647"/>
                  <a:pt x="20" y="653"/>
                  <a:pt x="13" y="653"/>
                </a:cubicBezTo>
                <a:cubicBezTo>
                  <a:pt x="6" y="653"/>
                  <a:pt x="0" y="647"/>
                  <a:pt x="0" y="640"/>
                </a:cubicBezTo>
                <a:close/>
                <a:moveTo>
                  <a:pt x="0" y="563"/>
                </a:moveTo>
                <a:lnTo>
                  <a:pt x="0" y="538"/>
                </a:lnTo>
                <a:cubicBezTo>
                  <a:pt x="0" y="531"/>
                  <a:pt x="6" y="525"/>
                  <a:pt x="13" y="525"/>
                </a:cubicBezTo>
                <a:cubicBezTo>
                  <a:pt x="20" y="525"/>
                  <a:pt x="26" y="531"/>
                  <a:pt x="26" y="538"/>
                </a:cubicBezTo>
                <a:lnTo>
                  <a:pt x="26" y="563"/>
                </a:lnTo>
                <a:cubicBezTo>
                  <a:pt x="26" y="570"/>
                  <a:pt x="20" y="576"/>
                  <a:pt x="13" y="576"/>
                </a:cubicBezTo>
                <a:cubicBezTo>
                  <a:pt x="6" y="576"/>
                  <a:pt x="0" y="570"/>
                  <a:pt x="0" y="563"/>
                </a:cubicBezTo>
                <a:close/>
                <a:moveTo>
                  <a:pt x="0" y="487"/>
                </a:moveTo>
                <a:lnTo>
                  <a:pt x="0" y="461"/>
                </a:lnTo>
                <a:cubicBezTo>
                  <a:pt x="0" y="454"/>
                  <a:pt x="6" y="448"/>
                  <a:pt x="13" y="448"/>
                </a:cubicBezTo>
                <a:cubicBezTo>
                  <a:pt x="20" y="448"/>
                  <a:pt x="26" y="454"/>
                  <a:pt x="26" y="461"/>
                </a:cubicBezTo>
                <a:lnTo>
                  <a:pt x="26" y="487"/>
                </a:lnTo>
                <a:cubicBezTo>
                  <a:pt x="26" y="494"/>
                  <a:pt x="20" y="499"/>
                  <a:pt x="13" y="499"/>
                </a:cubicBezTo>
                <a:cubicBezTo>
                  <a:pt x="6" y="499"/>
                  <a:pt x="0" y="494"/>
                  <a:pt x="0" y="487"/>
                </a:cubicBezTo>
                <a:close/>
                <a:moveTo>
                  <a:pt x="0" y="410"/>
                </a:moveTo>
                <a:lnTo>
                  <a:pt x="0" y="384"/>
                </a:lnTo>
                <a:cubicBezTo>
                  <a:pt x="0" y="377"/>
                  <a:pt x="6" y="371"/>
                  <a:pt x="13" y="371"/>
                </a:cubicBezTo>
                <a:cubicBezTo>
                  <a:pt x="20" y="371"/>
                  <a:pt x="26" y="377"/>
                  <a:pt x="26" y="384"/>
                </a:cubicBezTo>
                <a:lnTo>
                  <a:pt x="26" y="410"/>
                </a:lnTo>
                <a:cubicBezTo>
                  <a:pt x="26" y="417"/>
                  <a:pt x="20" y="423"/>
                  <a:pt x="13" y="423"/>
                </a:cubicBezTo>
                <a:cubicBezTo>
                  <a:pt x="6" y="423"/>
                  <a:pt x="0" y="417"/>
                  <a:pt x="0" y="410"/>
                </a:cubicBezTo>
                <a:close/>
                <a:moveTo>
                  <a:pt x="0" y="333"/>
                </a:moveTo>
                <a:lnTo>
                  <a:pt x="0" y="307"/>
                </a:lnTo>
                <a:cubicBezTo>
                  <a:pt x="0" y="300"/>
                  <a:pt x="6" y="295"/>
                  <a:pt x="13" y="295"/>
                </a:cubicBezTo>
                <a:cubicBezTo>
                  <a:pt x="20" y="295"/>
                  <a:pt x="26" y="300"/>
                  <a:pt x="26" y="307"/>
                </a:cubicBezTo>
                <a:lnTo>
                  <a:pt x="26" y="333"/>
                </a:lnTo>
                <a:cubicBezTo>
                  <a:pt x="26" y="340"/>
                  <a:pt x="20" y="346"/>
                  <a:pt x="13" y="346"/>
                </a:cubicBezTo>
                <a:cubicBezTo>
                  <a:pt x="6" y="346"/>
                  <a:pt x="0" y="340"/>
                  <a:pt x="0" y="333"/>
                </a:cubicBezTo>
                <a:close/>
                <a:moveTo>
                  <a:pt x="0" y="256"/>
                </a:moveTo>
                <a:lnTo>
                  <a:pt x="0" y="231"/>
                </a:lnTo>
                <a:cubicBezTo>
                  <a:pt x="0" y="223"/>
                  <a:pt x="6" y="218"/>
                  <a:pt x="13" y="218"/>
                </a:cubicBezTo>
                <a:cubicBezTo>
                  <a:pt x="20" y="218"/>
                  <a:pt x="26" y="223"/>
                  <a:pt x="26" y="231"/>
                </a:cubicBezTo>
                <a:lnTo>
                  <a:pt x="26" y="256"/>
                </a:lnTo>
                <a:cubicBezTo>
                  <a:pt x="26" y="263"/>
                  <a:pt x="20" y="269"/>
                  <a:pt x="13" y="269"/>
                </a:cubicBezTo>
                <a:cubicBezTo>
                  <a:pt x="6" y="269"/>
                  <a:pt x="0" y="263"/>
                  <a:pt x="0" y="256"/>
                </a:cubicBezTo>
                <a:close/>
                <a:moveTo>
                  <a:pt x="53" y="206"/>
                </a:moveTo>
                <a:lnTo>
                  <a:pt x="79" y="206"/>
                </a:lnTo>
                <a:cubicBezTo>
                  <a:pt x="86" y="206"/>
                  <a:pt x="92" y="212"/>
                  <a:pt x="92" y="219"/>
                </a:cubicBezTo>
                <a:cubicBezTo>
                  <a:pt x="92" y="226"/>
                  <a:pt x="86" y="232"/>
                  <a:pt x="79" y="232"/>
                </a:cubicBezTo>
                <a:lnTo>
                  <a:pt x="53" y="232"/>
                </a:lnTo>
                <a:cubicBezTo>
                  <a:pt x="46" y="232"/>
                  <a:pt x="40" y="226"/>
                  <a:pt x="40" y="219"/>
                </a:cubicBezTo>
                <a:cubicBezTo>
                  <a:pt x="40" y="212"/>
                  <a:pt x="46" y="206"/>
                  <a:pt x="53" y="206"/>
                </a:cubicBezTo>
                <a:close/>
                <a:moveTo>
                  <a:pt x="130" y="206"/>
                </a:moveTo>
                <a:lnTo>
                  <a:pt x="156" y="206"/>
                </a:lnTo>
                <a:cubicBezTo>
                  <a:pt x="163" y="206"/>
                  <a:pt x="168" y="212"/>
                  <a:pt x="168" y="219"/>
                </a:cubicBezTo>
                <a:cubicBezTo>
                  <a:pt x="168" y="226"/>
                  <a:pt x="163" y="232"/>
                  <a:pt x="156" y="232"/>
                </a:cubicBezTo>
                <a:lnTo>
                  <a:pt x="130" y="232"/>
                </a:lnTo>
                <a:cubicBezTo>
                  <a:pt x="123" y="232"/>
                  <a:pt x="117" y="226"/>
                  <a:pt x="117" y="219"/>
                </a:cubicBezTo>
                <a:cubicBezTo>
                  <a:pt x="117" y="212"/>
                  <a:pt x="123" y="206"/>
                  <a:pt x="130" y="206"/>
                </a:cubicBezTo>
                <a:close/>
                <a:moveTo>
                  <a:pt x="207" y="206"/>
                </a:moveTo>
                <a:lnTo>
                  <a:pt x="232" y="206"/>
                </a:lnTo>
                <a:cubicBezTo>
                  <a:pt x="239" y="206"/>
                  <a:pt x="245" y="212"/>
                  <a:pt x="245" y="219"/>
                </a:cubicBezTo>
                <a:cubicBezTo>
                  <a:pt x="245" y="226"/>
                  <a:pt x="239" y="232"/>
                  <a:pt x="232" y="232"/>
                </a:cubicBezTo>
                <a:lnTo>
                  <a:pt x="207" y="232"/>
                </a:lnTo>
                <a:cubicBezTo>
                  <a:pt x="200" y="232"/>
                  <a:pt x="194" y="226"/>
                  <a:pt x="194" y="219"/>
                </a:cubicBezTo>
                <a:cubicBezTo>
                  <a:pt x="194" y="212"/>
                  <a:pt x="200" y="206"/>
                  <a:pt x="207" y="206"/>
                </a:cubicBezTo>
                <a:close/>
                <a:moveTo>
                  <a:pt x="284" y="206"/>
                </a:moveTo>
                <a:lnTo>
                  <a:pt x="309" y="206"/>
                </a:lnTo>
                <a:cubicBezTo>
                  <a:pt x="316" y="206"/>
                  <a:pt x="322" y="212"/>
                  <a:pt x="322" y="219"/>
                </a:cubicBezTo>
                <a:cubicBezTo>
                  <a:pt x="322" y="226"/>
                  <a:pt x="316" y="232"/>
                  <a:pt x="309" y="232"/>
                </a:cubicBezTo>
                <a:lnTo>
                  <a:pt x="284" y="232"/>
                </a:lnTo>
                <a:cubicBezTo>
                  <a:pt x="276" y="232"/>
                  <a:pt x="271" y="226"/>
                  <a:pt x="271" y="219"/>
                </a:cubicBezTo>
                <a:cubicBezTo>
                  <a:pt x="271" y="212"/>
                  <a:pt x="276" y="206"/>
                  <a:pt x="284" y="206"/>
                </a:cubicBezTo>
                <a:close/>
                <a:moveTo>
                  <a:pt x="360" y="206"/>
                </a:moveTo>
                <a:lnTo>
                  <a:pt x="386" y="206"/>
                </a:lnTo>
                <a:cubicBezTo>
                  <a:pt x="393" y="206"/>
                  <a:pt x="399" y="212"/>
                  <a:pt x="399" y="219"/>
                </a:cubicBezTo>
                <a:cubicBezTo>
                  <a:pt x="399" y="226"/>
                  <a:pt x="393" y="232"/>
                  <a:pt x="386" y="232"/>
                </a:cubicBezTo>
                <a:lnTo>
                  <a:pt x="360" y="232"/>
                </a:lnTo>
                <a:cubicBezTo>
                  <a:pt x="353" y="232"/>
                  <a:pt x="348" y="226"/>
                  <a:pt x="348" y="219"/>
                </a:cubicBezTo>
                <a:cubicBezTo>
                  <a:pt x="348" y="212"/>
                  <a:pt x="353" y="206"/>
                  <a:pt x="360" y="206"/>
                </a:cubicBezTo>
                <a:close/>
                <a:moveTo>
                  <a:pt x="437" y="206"/>
                </a:moveTo>
                <a:lnTo>
                  <a:pt x="463" y="206"/>
                </a:lnTo>
                <a:cubicBezTo>
                  <a:pt x="470" y="206"/>
                  <a:pt x="476" y="212"/>
                  <a:pt x="476" y="219"/>
                </a:cubicBezTo>
                <a:cubicBezTo>
                  <a:pt x="476" y="226"/>
                  <a:pt x="470" y="232"/>
                  <a:pt x="463" y="232"/>
                </a:cubicBezTo>
                <a:lnTo>
                  <a:pt x="437" y="232"/>
                </a:lnTo>
                <a:cubicBezTo>
                  <a:pt x="430" y="232"/>
                  <a:pt x="424" y="226"/>
                  <a:pt x="424" y="219"/>
                </a:cubicBezTo>
                <a:cubicBezTo>
                  <a:pt x="424" y="212"/>
                  <a:pt x="430" y="206"/>
                  <a:pt x="437" y="206"/>
                </a:cubicBezTo>
                <a:close/>
                <a:moveTo>
                  <a:pt x="514" y="206"/>
                </a:moveTo>
                <a:lnTo>
                  <a:pt x="540" y="206"/>
                </a:lnTo>
                <a:cubicBezTo>
                  <a:pt x="547" y="206"/>
                  <a:pt x="552" y="212"/>
                  <a:pt x="552" y="219"/>
                </a:cubicBezTo>
                <a:cubicBezTo>
                  <a:pt x="552" y="226"/>
                  <a:pt x="547" y="232"/>
                  <a:pt x="540" y="232"/>
                </a:cubicBezTo>
                <a:lnTo>
                  <a:pt x="514" y="232"/>
                </a:lnTo>
                <a:cubicBezTo>
                  <a:pt x="507" y="232"/>
                  <a:pt x="501" y="226"/>
                  <a:pt x="501" y="219"/>
                </a:cubicBezTo>
                <a:cubicBezTo>
                  <a:pt x="501" y="212"/>
                  <a:pt x="507" y="206"/>
                  <a:pt x="514" y="206"/>
                </a:cubicBezTo>
                <a:close/>
                <a:moveTo>
                  <a:pt x="591" y="206"/>
                </a:moveTo>
                <a:lnTo>
                  <a:pt x="616" y="206"/>
                </a:lnTo>
                <a:cubicBezTo>
                  <a:pt x="623" y="206"/>
                  <a:pt x="629" y="212"/>
                  <a:pt x="629" y="219"/>
                </a:cubicBezTo>
                <a:cubicBezTo>
                  <a:pt x="629" y="226"/>
                  <a:pt x="623" y="232"/>
                  <a:pt x="616" y="232"/>
                </a:cubicBezTo>
                <a:lnTo>
                  <a:pt x="591" y="232"/>
                </a:lnTo>
                <a:cubicBezTo>
                  <a:pt x="584" y="232"/>
                  <a:pt x="578" y="226"/>
                  <a:pt x="578" y="219"/>
                </a:cubicBezTo>
                <a:cubicBezTo>
                  <a:pt x="578" y="212"/>
                  <a:pt x="584" y="206"/>
                  <a:pt x="591" y="206"/>
                </a:cubicBezTo>
                <a:close/>
                <a:moveTo>
                  <a:pt x="668" y="206"/>
                </a:moveTo>
                <a:lnTo>
                  <a:pt x="693" y="206"/>
                </a:lnTo>
                <a:cubicBezTo>
                  <a:pt x="700" y="206"/>
                  <a:pt x="706" y="212"/>
                  <a:pt x="706" y="219"/>
                </a:cubicBezTo>
                <a:cubicBezTo>
                  <a:pt x="706" y="226"/>
                  <a:pt x="700" y="232"/>
                  <a:pt x="693" y="232"/>
                </a:cubicBezTo>
                <a:lnTo>
                  <a:pt x="668" y="232"/>
                </a:lnTo>
                <a:cubicBezTo>
                  <a:pt x="660" y="232"/>
                  <a:pt x="655" y="226"/>
                  <a:pt x="655" y="219"/>
                </a:cubicBezTo>
                <a:cubicBezTo>
                  <a:pt x="655" y="212"/>
                  <a:pt x="660" y="206"/>
                  <a:pt x="668" y="206"/>
                </a:cubicBezTo>
                <a:close/>
                <a:moveTo>
                  <a:pt x="744" y="206"/>
                </a:moveTo>
                <a:lnTo>
                  <a:pt x="770" y="206"/>
                </a:lnTo>
                <a:cubicBezTo>
                  <a:pt x="777" y="206"/>
                  <a:pt x="783" y="212"/>
                  <a:pt x="783" y="219"/>
                </a:cubicBezTo>
                <a:cubicBezTo>
                  <a:pt x="783" y="226"/>
                  <a:pt x="777" y="232"/>
                  <a:pt x="770" y="232"/>
                </a:cubicBezTo>
                <a:lnTo>
                  <a:pt x="744" y="232"/>
                </a:lnTo>
                <a:cubicBezTo>
                  <a:pt x="737" y="232"/>
                  <a:pt x="732" y="226"/>
                  <a:pt x="732" y="219"/>
                </a:cubicBezTo>
                <a:cubicBezTo>
                  <a:pt x="732" y="212"/>
                  <a:pt x="737" y="206"/>
                  <a:pt x="744" y="206"/>
                </a:cubicBezTo>
                <a:close/>
                <a:moveTo>
                  <a:pt x="821" y="206"/>
                </a:moveTo>
                <a:lnTo>
                  <a:pt x="847" y="206"/>
                </a:lnTo>
                <a:cubicBezTo>
                  <a:pt x="854" y="206"/>
                  <a:pt x="860" y="212"/>
                  <a:pt x="860" y="219"/>
                </a:cubicBezTo>
                <a:cubicBezTo>
                  <a:pt x="860" y="226"/>
                  <a:pt x="854" y="232"/>
                  <a:pt x="847" y="232"/>
                </a:cubicBezTo>
                <a:lnTo>
                  <a:pt x="821" y="232"/>
                </a:lnTo>
                <a:cubicBezTo>
                  <a:pt x="814" y="232"/>
                  <a:pt x="808" y="226"/>
                  <a:pt x="808" y="219"/>
                </a:cubicBezTo>
                <a:cubicBezTo>
                  <a:pt x="808" y="212"/>
                  <a:pt x="814" y="206"/>
                  <a:pt x="821" y="206"/>
                </a:cubicBezTo>
                <a:close/>
                <a:moveTo>
                  <a:pt x="898" y="206"/>
                </a:moveTo>
                <a:lnTo>
                  <a:pt x="924" y="206"/>
                </a:lnTo>
                <a:cubicBezTo>
                  <a:pt x="931" y="206"/>
                  <a:pt x="936" y="212"/>
                  <a:pt x="936" y="219"/>
                </a:cubicBezTo>
                <a:cubicBezTo>
                  <a:pt x="936" y="226"/>
                  <a:pt x="931" y="232"/>
                  <a:pt x="924" y="232"/>
                </a:cubicBezTo>
                <a:lnTo>
                  <a:pt x="898" y="232"/>
                </a:lnTo>
                <a:cubicBezTo>
                  <a:pt x="891" y="232"/>
                  <a:pt x="885" y="226"/>
                  <a:pt x="885" y="219"/>
                </a:cubicBezTo>
                <a:cubicBezTo>
                  <a:pt x="885" y="212"/>
                  <a:pt x="891" y="206"/>
                  <a:pt x="898" y="206"/>
                </a:cubicBezTo>
                <a:close/>
                <a:moveTo>
                  <a:pt x="975" y="206"/>
                </a:moveTo>
                <a:lnTo>
                  <a:pt x="1000" y="206"/>
                </a:lnTo>
                <a:cubicBezTo>
                  <a:pt x="1007" y="206"/>
                  <a:pt x="1013" y="212"/>
                  <a:pt x="1013" y="219"/>
                </a:cubicBezTo>
                <a:cubicBezTo>
                  <a:pt x="1013" y="226"/>
                  <a:pt x="1007" y="232"/>
                  <a:pt x="1000" y="232"/>
                </a:cubicBezTo>
                <a:lnTo>
                  <a:pt x="975" y="232"/>
                </a:lnTo>
                <a:cubicBezTo>
                  <a:pt x="968" y="232"/>
                  <a:pt x="962" y="226"/>
                  <a:pt x="962" y="219"/>
                </a:cubicBezTo>
                <a:cubicBezTo>
                  <a:pt x="962" y="212"/>
                  <a:pt x="968" y="206"/>
                  <a:pt x="975" y="206"/>
                </a:cubicBezTo>
                <a:close/>
                <a:moveTo>
                  <a:pt x="1052" y="206"/>
                </a:moveTo>
                <a:lnTo>
                  <a:pt x="1077" y="206"/>
                </a:lnTo>
                <a:cubicBezTo>
                  <a:pt x="1084" y="206"/>
                  <a:pt x="1090" y="212"/>
                  <a:pt x="1090" y="219"/>
                </a:cubicBezTo>
                <a:cubicBezTo>
                  <a:pt x="1090" y="226"/>
                  <a:pt x="1084" y="232"/>
                  <a:pt x="1077" y="232"/>
                </a:cubicBezTo>
                <a:lnTo>
                  <a:pt x="1052" y="232"/>
                </a:lnTo>
                <a:cubicBezTo>
                  <a:pt x="1044" y="232"/>
                  <a:pt x="1039" y="226"/>
                  <a:pt x="1039" y="219"/>
                </a:cubicBezTo>
                <a:cubicBezTo>
                  <a:pt x="1039" y="212"/>
                  <a:pt x="1044" y="206"/>
                  <a:pt x="1052" y="206"/>
                </a:cubicBezTo>
                <a:close/>
                <a:moveTo>
                  <a:pt x="1128" y="206"/>
                </a:moveTo>
                <a:lnTo>
                  <a:pt x="1154" y="206"/>
                </a:lnTo>
                <a:cubicBezTo>
                  <a:pt x="1161" y="206"/>
                  <a:pt x="1167" y="212"/>
                  <a:pt x="1167" y="219"/>
                </a:cubicBezTo>
                <a:cubicBezTo>
                  <a:pt x="1167" y="226"/>
                  <a:pt x="1161" y="232"/>
                  <a:pt x="1154" y="232"/>
                </a:cubicBezTo>
                <a:lnTo>
                  <a:pt x="1128" y="232"/>
                </a:lnTo>
                <a:cubicBezTo>
                  <a:pt x="1121" y="232"/>
                  <a:pt x="1116" y="226"/>
                  <a:pt x="1116" y="219"/>
                </a:cubicBezTo>
                <a:cubicBezTo>
                  <a:pt x="1116" y="212"/>
                  <a:pt x="1121" y="206"/>
                  <a:pt x="1128" y="206"/>
                </a:cubicBezTo>
                <a:close/>
                <a:moveTo>
                  <a:pt x="1205" y="206"/>
                </a:moveTo>
                <a:lnTo>
                  <a:pt x="1231" y="206"/>
                </a:lnTo>
                <a:cubicBezTo>
                  <a:pt x="1238" y="206"/>
                  <a:pt x="1244" y="212"/>
                  <a:pt x="1244" y="219"/>
                </a:cubicBezTo>
                <a:cubicBezTo>
                  <a:pt x="1244" y="226"/>
                  <a:pt x="1238" y="232"/>
                  <a:pt x="1231" y="232"/>
                </a:cubicBezTo>
                <a:lnTo>
                  <a:pt x="1205" y="232"/>
                </a:lnTo>
                <a:cubicBezTo>
                  <a:pt x="1198" y="232"/>
                  <a:pt x="1192" y="226"/>
                  <a:pt x="1192" y="219"/>
                </a:cubicBezTo>
                <a:cubicBezTo>
                  <a:pt x="1192" y="212"/>
                  <a:pt x="1198" y="206"/>
                  <a:pt x="1205" y="206"/>
                </a:cubicBezTo>
                <a:close/>
                <a:moveTo>
                  <a:pt x="1282" y="206"/>
                </a:moveTo>
                <a:lnTo>
                  <a:pt x="1308" y="206"/>
                </a:lnTo>
                <a:cubicBezTo>
                  <a:pt x="1315" y="206"/>
                  <a:pt x="1320" y="212"/>
                  <a:pt x="1320" y="219"/>
                </a:cubicBezTo>
                <a:cubicBezTo>
                  <a:pt x="1320" y="226"/>
                  <a:pt x="1315" y="232"/>
                  <a:pt x="1308" y="232"/>
                </a:cubicBezTo>
                <a:lnTo>
                  <a:pt x="1282" y="232"/>
                </a:lnTo>
                <a:cubicBezTo>
                  <a:pt x="1275" y="232"/>
                  <a:pt x="1269" y="226"/>
                  <a:pt x="1269" y="219"/>
                </a:cubicBezTo>
                <a:cubicBezTo>
                  <a:pt x="1269" y="212"/>
                  <a:pt x="1275" y="206"/>
                  <a:pt x="1282" y="206"/>
                </a:cubicBezTo>
                <a:close/>
                <a:moveTo>
                  <a:pt x="1359" y="206"/>
                </a:moveTo>
                <a:lnTo>
                  <a:pt x="1384" y="206"/>
                </a:lnTo>
                <a:cubicBezTo>
                  <a:pt x="1391" y="206"/>
                  <a:pt x="1397" y="212"/>
                  <a:pt x="1397" y="219"/>
                </a:cubicBezTo>
                <a:cubicBezTo>
                  <a:pt x="1397" y="226"/>
                  <a:pt x="1391" y="232"/>
                  <a:pt x="1384" y="232"/>
                </a:cubicBezTo>
                <a:lnTo>
                  <a:pt x="1359" y="232"/>
                </a:lnTo>
                <a:cubicBezTo>
                  <a:pt x="1352" y="232"/>
                  <a:pt x="1346" y="226"/>
                  <a:pt x="1346" y="219"/>
                </a:cubicBezTo>
                <a:cubicBezTo>
                  <a:pt x="1346" y="212"/>
                  <a:pt x="1352" y="206"/>
                  <a:pt x="1359" y="206"/>
                </a:cubicBezTo>
                <a:close/>
                <a:moveTo>
                  <a:pt x="1436" y="206"/>
                </a:moveTo>
                <a:lnTo>
                  <a:pt x="1461" y="206"/>
                </a:lnTo>
                <a:cubicBezTo>
                  <a:pt x="1468" y="206"/>
                  <a:pt x="1474" y="212"/>
                  <a:pt x="1474" y="219"/>
                </a:cubicBezTo>
                <a:cubicBezTo>
                  <a:pt x="1474" y="226"/>
                  <a:pt x="1468" y="232"/>
                  <a:pt x="1461" y="232"/>
                </a:cubicBezTo>
                <a:lnTo>
                  <a:pt x="1436" y="232"/>
                </a:lnTo>
                <a:cubicBezTo>
                  <a:pt x="1428" y="232"/>
                  <a:pt x="1423" y="226"/>
                  <a:pt x="1423" y="219"/>
                </a:cubicBezTo>
                <a:cubicBezTo>
                  <a:pt x="1423" y="212"/>
                  <a:pt x="1428" y="206"/>
                  <a:pt x="1436" y="206"/>
                </a:cubicBezTo>
                <a:close/>
                <a:moveTo>
                  <a:pt x="1512" y="206"/>
                </a:moveTo>
                <a:lnTo>
                  <a:pt x="1538" y="206"/>
                </a:lnTo>
                <a:cubicBezTo>
                  <a:pt x="1545" y="206"/>
                  <a:pt x="1551" y="212"/>
                  <a:pt x="1551" y="219"/>
                </a:cubicBezTo>
                <a:cubicBezTo>
                  <a:pt x="1551" y="226"/>
                  <a:pt x="1545" y="232"/>
                  <a:pt x="1538" y="232"/>
                </a:cubicBezTo>
                <a:lnTo>
                  <a:pt x="1512" y="232"/>
                </a:lnTo>
                <a:cubicBezTo>
                  <a:pt x="1505" y="232"/>
                  <a:pt x="1500" y="226"/>
                  <a:pt x="1500" y="219"/>
                </a:cubicBezTo>
                <a:cubicBezTo>
                  <a:pt x="1500" y="212"/>
                  <a:pt x="1505" y="206"/>
                  <a:pt x="1512" y="206"/>
                </a:cubicBezTo>
                <a:close/>
                <a:moveTo>
                  <a:pt x="1589" y="206"/>
                </a:moveTo>
                <a:lnTo>
                  <a:pt x="1615" y="206"/>
                </a:lnTo>
                <a:cubicBezTo>
                  <a:pt x="1622" y="206"/>
                  <a:pt x="1628" y="212"/>
                  <a:pt x="1628" y="219"/>
                </a:cubicBezTo>
                <a:cubicBezTo>
                  <a:pt x="1628" y="226"/>
                  <a:pt x="1622" y="232"/>
                  <a:pt x="1615" y="232"/>
                </a:cubicBezTo>
                <a:lnTo>
                  <a:pt x="1589" y="232"/>
                </a:lnTo>
                <a:cubicBezTo>
                  <a:pt x="1582" y="232"/>
                  <a:pt x="1576" y="226"/>
                  <a:pt x="1576" y="219"/>
                </a:cubicBezTo>
                <a:cubicBezTo>
                  <a:pt x="1576" y="212"/>
                  <a:pt x="1582" y="206"/>
                  <a:pt x="1589" y="206"/>
                </a:cubicBezTo>
                <a:close/>
                <a:moveTo>
                  <a:pt x="1666" y="206"/>
                </a:moveTo>
                <a:lnTo>
                  <a:pt x="1692" y="206"/>
                </a:lnTo>
                <a:cubicBezTo>
                  <a:pt x="1699" y="206"/>
                  <a:pt x="1704" y="212"/>
                  <a:pt x="1704" y="219"/>
                </a:cubicBezTo>
                <a:cubicBezTo>
                  <a:pt x="1704" y="226"/>
                  <a:pt x="1699" y="232"/>
                  <a:pt x="1692" y="232"/>
                </a:cubicBezTo>
                <a:lnTo>
                  <a:pt x="1666" y="232"/>
                </a:lnTo>
                <a:cubicBezTo>
                  <a:pt x="1659" y="232"/>
                  <a:pt x="1653" y="226"/>
                  <a:pt x="1653" y="219"/>
                </a:cubicBezTo>
                <a:cubicBezTo>
                  <a:pt x="1653" y="212"/>
                  <a:pt x="1659" y="206"/>
                  <a:pt x="1666" y="206"/>
                </a:cubicBezTo>
                <a:close/>
                <a:moveTo>
                  <a:pt x="1743" y="206"/>
                </a:moveTo>
                <a:lnTo>
                  <a:pt x="1768" y="206"/>
                </a:lnTo>
                <a:cubicBezTo>
                  <a:pt x="1775" y="206"/>
                  <a:pt x="1781" y="212"/>
                  <a:pt x="1781" y="219"/>
                </a:cubicBezTo>
                <a:cubicBezTo>
                  <a:pt x="1781" y="226"/>
                  <a:pt x="1775" y="232"/>
                  <a:pt x="1768" y="232"/>
                </a:cubicBezTo>
                <a:lnTo>
                  <a:pt x="1743" y="232"/>
                </a:lnTo>
                <a:cubicBezTo>
                  <a:pt x="1736" y="232"/>
                  <a:pt x="1730" y="226"/>
                  <a:pt x="1730" y="219"/>
                </a:cubicBezTo>
                <a:cubicBezTo>
                  <a:pt x="1730" y="212"/>
                  <a:pt x="1736" y="206"/>
                  <a:pt x="1743" y="206"/>
                </a:cubicBezTo>
                <a:close/>
                <a:moveTo>
                  <a:pt x="1820" y="206"/>
                </a:moveTo>
                <a:lnTo>
                  <a:pt x="1845" y="206"/>
                </a:lnTo>
                <a:cubicBezTo>
                  <a:pt x="1852" y="206"/>
                  <a:pt x="1858" y="212"/>
                  <a:pt x="1858" y="219"/>
                </a:cubicBezTo>
                <a:cubicBezTo>
                  <a:pt x="1858" y="226"/>
                  <a:pt x="1852" y="232"/>
                  <a:pt x="1845" y="232"/>
                </a:cubicBezTo>
                <a:lnTo>
                  <a:pt x="1820" y="232"/>
                </a:lnTo>
                <a:cubicBezTo>
                  <a:pt x="1812" y="232"/>
                  <a:pt x="1807" y="226"/>
                  <a:pt x="1807" y="219"/>
                </a:cubicBezTo>
                <a:cubicBezTo>
                  <a:pt x="1807" y="212"/>
                  <a:pt x="1812" y="206"/>
                  <a:pt x="1820" y="206"/>
                </a:cubicBezTo>
                <a:close/>
                <a:moveTo>
                  <a:pt x="1896" y="206"/>
                </a:moveTo>
                <a:lnTo>
                  <a:pt x="1922" y="206"/>
                </a:lnTo>
                <a:cubicBezTo>
                  <a:pt x="1929" y="206"/>
                  <a:pt x="1935" y="212"/>
                  <a:pt x="1935" y="219"/>
                </a:cubicBezTo>
                <a:cubicBezTo>
                  <a:pt x="1935" y="226"/>
                  <a:pt x="1929" y="232"/>
                  <a:pt x="1922" y="232"/>
                </a:cubicBezTo>
                <a:lnTo>
                  <a:pt x="1896" y="232"/>
                </a:lnTo>
                <a:cubicBezTo>
                  <a:pt x="1889" y="232"/>
                  <a:pt x="1884" y="226"/>
                  <a:pt x="1884" y="219"/>
                </a:cubicBezTo>
                <a:cubicBezTo>
                  <a:pt x="1884" y="212"/>
                  <a:pt x="1889" y="206"/>
                  <a:pt x="1896" y="206"/>
                </a:cubicBezTo>
                <a:close/>
                <a:moveTo>
                  <a:pt x="1973" y="206"/>
                </a:moveTo>
                <a:lnTo>
                  <a:pt x="1999" y="206"/>
                </a:lnTo>
                <a:cubicBezTo>
                  <a:pt x="2006" y="206"/>
                  <a:pt x="2012" y="212"/>
                  <a:pt x="2012" y="219"/>
                </a:cubicBezTo>
                <a:cubicBezTo>
                  <a:pt x="2012" y="226"/>
                  <a:pt x="2006" y="232"/>
                  <a:pt x="1999" y="232"/>
                </a:cubicBezTo>
                <a:lnTo>
                  <a:pt x="1973" y="232"/>
                </a:lnTo>
                <a:cubicBezTo>
                  <a:pt x="1966" y="232"/>
                  <a:pt x="1960" y="226"/>
                  <a:pt x="1960" y="219"/>
                </a:cubicBezTo>
                <a:cubicBezTo>
                  <a:pt x="1960" y="212"/>
                  <a:pt x="1966" y="206"/>
                  <a:pt x="1973" y="206"/>
                </a:cubicBezTo>
                <a:close/>
                <a:moveTo>
                  <a:pt x="2050" y="206"/>
                </a:moveTo>
                <a:lnTo>
                  <a:pt x="2076" y="206"/>
                </a:lnTo>
                <a:cubicBezTo>
                  <a:pt x="2083" y="206"/>
                  <a:pt x="2088" y="212"/>
                  <a:pt x="2088" y="219"/>
                </a:cubicBezTo>
                <a:cubicBezTo>
                  <a:pt x="2088" y="226"/>
                  <a:pt x="2083" y="232"/>
                  <a:pt x="2076" y="232"/>
                </a:cubicBezTo>
                <a:lnTo>
                  <a:pt x="2050" y="232"/>
                </a:lnTo>
                <a:cubicBezTo>
                  <a:pt x="2043" y="232"/>
                  <a:pt x="2037" y="226"/>
                  <a:pt x="2037" y="219"/>
                </a:cubicBezTo>
                <a:cubicBezTo>
                  <a:pt x="2037" y="212"/>
                  <a:pt x="2043" y="206"/>
                  <a:pt x="2050" y="206"/>
                </a:cubicBezTo>
                <a:close/>
                <a:moveTo>
                  <a:pt x="2127" y="206"/>
                </a:moveTo>
                <a:lnTo>
                  <a:pt x="2152" y="206"/>
                </a:lnTo>
                <a:cubicBezTo>
                  <a:pt x="2159" y="206"/>
                  <a:pt x="2165" y="212"/>
                  <a:pt x="2165" y="219"/>
                </a:cubicBezTo>
                <a:cubicBezTo>
                  <a:pt x="2165" y="226"/>
                  <a:pt x="2159" y="232"/>
                  <a:pt x="2152" y="232"/>
                </a:cubicBezTo>
                <a:lnTo>
                  <a:pt x="2127" y="232"/>
                </a:lnTo>
                <a:cubicBezTo>
                  <a:pt x="2120" y="232"/>
                  <a:pt x="2114" y="226"/>
                  <a:pt x="2114" y="219"/>
                </a:cubicBezTo>
                <a:cubicBezTo>
                  <a:pt x="2114" y="212"/>
                  <a:pt x="2120" y="206"/>
                  <a:pt x="2127" y="206"/>
                </a:cubicBezTo>
                <a:close/>
                <a:moveTo>
                  <a:pt x="2204" y="206"/>
                </a:moveTo>
                <a:lnTo>
                  <a:pt x="2229" y="206"/>
                </a:lnTo>
                <a:cubicBezTo>
                  <a:pt x="2236" y="206"/>
                  <a:pt x="2242" y="212"/>
                  <a:pt x="2242" y="219"/>
                </a:cubicBezTo>
                <a:cubicBezTo>
                  <a:pt x="2242" y="226"/>
                  <a:pt x="2236" y="232"/>
                  <a:pt x="2229" y="232"/>
                </a:cubicBezTo>
                <a:lnTo>
                  <a:pt x="2204" y="232"/>
                </a:lnTo>
                <a:cubicBezTo>
                  <a:pt x="2196" y="232"/>
                  <a:pt x="2191" y="226"/>
                  <a:pt x="2191" y="219"/>
                </a:cubicBezTo>
                <a:cubicBezTo>
                  <a:pt x="2191" y="212"/>
                  <a:pt x="2196" y="206"/>
                  <a:pt x="2204" y="206"/>
                </a:cubicBezTo>
                <a:close/>
                <a:moveTo>
                  <a:pt x="2280" y="206"/>
                </a:moveTo>
                <a:lnTo>
                  <a:pt x="2306" y="206"/>
                </a:lnTo>
                <a:cubicBezTo>
                  <a:pt x="2313" y="206"/>
                  <a:pt x="2319" y="212"/>
                  <a:pt x="2319" y="219"/>
                </a:cubicBezTo>
                <a:cubicBezTo>
                  <a:pt x="2319" y="226"/>
                  <a:pt x="2313" y="232"/>
                  <a:pt x="2306" y="232"/>
                </a:cubicBezTo>
                <a:lnTo>
                  <a:pt x="2280" y="232"/>
                </a:lnTo>
                <a:cubicBezTo>
                  <a:pt x="2273" y="232"/>
                  <a:pt x="2268" y="226"/>
                  <a:pt x="2268" y="219"/>
                </a:cubicBezTo>
                <a:cubicBezTo>
                  <a:pt x="2268" y="212"/>
                  <a:pt x="2273" y="206"/>
                  <a:pt x="2280" y="206"/>
                </a:cubicBezTo>
                <a:close/>
                <a:moveTo>
                  <a:pt x="2357" y="206"/>
                </a:moveTo>
                <a:lnTo>
                  <a:pt x="2383" y="206"/>
                </a:lnTo>
                <a:cubicBezTo>
                  <a:pt x="2390" y="206"/>
                  <a:pt x="2396" y="212"/>
                  <a:pt x="2396" y="219"/>
                </a:cubicBezTo>
                <a:cubicBezTo>
                  <a:pt x="2396" y="226"/>
                  <a:pt x="2390" y="232"/>
                  <a:pt x="2383" y="232"/>
                </a:cubicBezTo>
                <a:lnTo>
                  <a:pt x="2357" y="232"/>
                </a:lnTo>
                <a:cubicBezTo>
                  <a:pt x="2350" y="232"/>
                  <a:pt x="2344" y="226"/>
                  <a:pt x="2344" y="219"/>
                </a:cubicBezTo>
                <a:cubicBezTo>
                  <a:pt x="2344" y="212"/>
                  <a:pt x="2350" y="206"/>
                  <a:pt x="2357" y="206"/>
                </a:cubicBezTo>
                <a:close/>
                <a:moveTo>
                  <a:pt x="2434" y="206"/>
                </a:moveTo>
                <a:lnTo>
                  <a:pt x="2460" y="206"/>
                </a:lnTo>
                <a:cubicBezTo>
                  <a:pt x="2467" y="206"/>
                  <a:pt x="2472" y="212"/>
                  <a:pt x="2472" y="219"/>
                </a:cubicBezTo>
                <a:cubicBezTo>
                  <a:pt x="2472" y="226"/>
                  <a:pt x="2467" y="232"/>
                  <a:pt x="2460" y="232"/>
                </a:cubicBezTo>
                <a:lnTo>
                  <a:pt x="2434" y="232"/>
                </a:lnTo>
                <a:cubicBezTo>
                  <a:pt x="2427" y="232"/>
                  <a:pt x="2421" y="226"/>
                  <a:pt x="2421" y="219"/>
                </a:cubicBezTo>
                <a:cubicBezTo>
                  <a:pt x="2421" y="212"/>
                  <a:pt x="2427" y="206"/>
                  <a:pt x="2434" y="206"/>
                </a:cubicBezTo>
                <a:close/>
                <a:moveTo>
                  <a:pt x="2511" y="206"/>
                </a:moveTo>
                <a:lnTo>
                  <a:pt x="2536" y="206"/>
                </a:lnTo>
                <a:cubicBezTo>
                  <a:pt x="2543" y="206"/>
                  <a:pt x="2549" y="212"/>
                  <a:pt x="2549" y="219"/>
                </a:cubicBezTo>
                <a:cubicBezTo>
                  <a:pt x="2549" y="226"/>
                  <a:pt x="2543" y="232"/>
                  <a:pt x="2536" y="232"/>
                </a:cubicBezTo>
                <a:lnTo>
                  <a:pt x="2511" y="232"/>
                </a:lnTo>
                <a:cubicBezTo>
                  <a:pt x="2504" y="232"/>
                  <a:pt x="2498" y="226"/>
                  <a:pt x="2498" y="219"/>
                </a:cubicBezTo>
                <a:cubicBezTo>
                  <a:pt x="2498" y="212"/>
                  <a:pt x="2504" y="206"/>
                  <a:pt x="2511" y="206"/>
                </a:cubicBezTo>
                <a:close/>
                <a:moveTo>
                  <a:pt x="2588" y="206"/>
                </a:moveTo>
                <a:lnTo>
                  <a:pt x="2613" y="206"/>
                </a:lnTo>
                <a:cubicBezTo>
                  <a:pt x="2620" y="206"/>
                  <a:pt x="2626" y="212"/>
                  <a:pt x="2626" y="219"/>
                </a:cubicBezTo>
                <a:cubicBezTo>
                  <a:pt x="2626" y="226"/>
                  <a:pt x="2620" y="232"/>
                  <a:pt x="2613" y="232"/>
                </a:cubicBezTo>
                <a:lnTo>
                  <a:pt x="2588" y="232"/>
                </a:lnTo>
                <a:cubicBezTo>
                  <a:pt x="2580" y="232"/>
                  <a:pt x="2575" y="226"/>
                  <a:pt x="2575" y="219"/>
                </a:cubicBezTo>
                <a:cubicBezTo>
                  <a:pt x="2575" y="212"/>
                  <a:pt x="2580" y="206"/>
                  <a:pt x="2588" y="206"/>
                </a:cubicBezTo>
                <a:close/>
                <a:moveTo>
                  <a:pt x="2664" y="206"/>
                </a:moveTo>
                <a:lnTo>
                  <a:pt x="2690" y="206"/>
                </a:lnTo>
                <a:cubicBezTo>
                  <a:pt x="2697" y="206"/>
                  <a:pt x="2703" y="212"/>
                  <a:pt x="2703" y="219"/>
                </a:cubicBezTo>
                <a:cubicBezTo>
                  <a:pt x="2703" y="226"/>
                  <a:pt x="2697" y="232"/>
                  <a:pt x="2690" y="232"/>
                </a:cubicBezTo>
                <a:lnTo>
                  <a:pt x="2664" y="232"/>
                </a:lnTo>
                <a:cubicBezTo>
                  <a:pt x="2657" y="232"/>
                  <a:pt x="2652" y="226"/>
                  <a:pt x="2652" y="219"/>
                </a:cubicBezTo>
                <a:cubicBezTo>
                  <a:pt x="2652" y="212"/>
                  <a:pt x="2657" y="206"/>
                  <a:pt x="2664" y="206"/>
                </a:cubicBezTo>
                <a:close/>
                <a:moveTo>
                  <a:pt x="2741" y="206"/>
                </a:moveTo>
                <a:lnTo>
                  <a:pt x="2767" y="206"/>
                </a:lnTo>
                <a:cubicBezTo>
                  <a:pt x="2774" y="206"/>
                  <a:pt x="2780" y="212"/>
                  <a:pt x="2780" y="219"/>
                </a:cubicBezTo>
                <a:cubicBezTo>
                  <a:pt x="2780" y="226"/>
                  <a:pt x="2774" y="232"/>
                  <a:pt x="2767" y="232"/>
                </a:cubicBezTo>
                <a:lnTo>
                  <a:pt x="2741" y="232"/>
                </a:lnTo>
                <a:cubicBezTo>
                  <a:pt x="2734" y="232"/>
                  <a:pt x="2728" y="226"/>
                  <a:pt x="2728" y="219"/>
                </a:cubicBezTo>
                <a:cubicBezTo>
                  <a:pt x="2728" y="212"/>
                  <a:pt x="2734" y="206"/>
                  <a:pt x="2741" y="206"/>
                </a:cubicBezTo>
                <a:close/>
                <a:moveTo>
                  <a:pt x="2818" y="206"/>
                </a:moveTo>
                <a:lnTo>
                  <a:pt x="2844" y="206"/>
                </a:lnTo>
                <a:cubicBezTo>
                  <a:pt x="2851" y="206"/>
                  <a:pt x="2856" y="212"/>
                  <a:pt x="2856" y="219"/>
                </a:cubicBezTo>
                <a:cubicBezTo>
                  <a:pt x="2856" y="226"/>
                  <a:pt x="2851" y="232"/>
                  <a:pt x="2844" y="232"/>
                </a:cubicBezTo>
                <a:lnTo>
                  <a:pt x="2818" y="232"/>
                </a:lnTo>
                <a:cubicBezTo>
                  <a:pt x="2811" y="232"/>
                  <a:pt x="2805" y="226"/>
                  <a:pt x="2805" y="219"/>
                </a:cubicBezTo>
                <a:cubicBezTo>
                  <a:pt x="2805" y="212"/>
                  <a:pt x="2811" y="206"/>
                  <a:pt x="2818" y="206"/>
                </a:cubicBezTo>
                <a:close/>
                <a:moveTo>
                  <a:pt x="2895" y="206"/>
                </a:moveTo>
                <a:lnTo>
                  <a:pt x="2920" y="206"/>
                </a:lnTo>
                <a:cubicBezTo>
                  <a:pt x="2927" y="206"/>
                  <a:pt x="2933" y="212"/>
                  <a:pt x="2933" y="219"/>
                </a:cubicBezTo>
                <a:cubicBezTo>
                  <a:pt x="2933" y="226"/>
                  <a:pt x="2927" y="232"/>
                  <a:pt x="2920" y="232"/>
                </a:cubicBezTo>
                <a:lnTo>
                  <a:pt x="2895" y="232"/>
                </a:lnTo>
                <a:cubicBezTo>
                  <a:pt x="2888" y="232"/>
                  <a:pt x="2882" y="226"/>
                  <a:pt x="2882" y="219"/>
                </a:cubicBezTo>
                <a:cubicBezTo>
                  <a:pt x="2882" y="212"/>
                  <a:pt x="2888" y="206"/>
                  <a:pt x="2895" y="206"/>
                </a:cubicBezTo>
                <a:close/>
                <a:moveTo>
                  <a:pt x="2972" y="206"/>
                </a:moveTo>
                <a:lnTo>
                  <a:pt x="2997" y="206"/>
                </a:lnTo>
                <a:cubicBezTo>
                  <a:pt x="3004" y="206"/>
                  <a:pt x="3010" y="212"/>
                  <a:pt x="3010" y="219"/>
                </a:cubicBezTo>
                <a:cubicBezTo>
                  <a:pt x="3010" y="226"/>
                  <a:pt x="3004" y="232"/>
                  <a:pt x="2997" y="232"/>
                </a:cubicBezTo>
                <a:lnTo>
                  <a:pt x="2972" y="232"/>
                </a:lnTo>
                <a:cubicBezTo>
                  <a:pt x="2964" y="232"/>
                  <a:pt x="2959" y="226"/>
                  <a:pt x="2959" y="219"/>
                </a:cubicBezTo>
                <a:cubicBezTo>
                  <a:pt x="2959" y="212"/>
                  <a:pt x="2964" y="206"/>
                  <a:pt x="2972" y="206"/>
                </a:cubicBezTo>
                <a:close/>
                <a:moveTo>
                  <a:pt x="3048" y="206"/>
                </a:moveTo>
                <a:lnTo>
                  <a:pt x="3074" y="206"/>
                </a:lnTo>
                <a:cubicBezTo>
                  <a:pt x="3081" y="206"/>
                  <a:pt x="3087" y="212"/>
                  <a:pt x="3087" y="219"/>
                </a:cubicBezTo>
                <a:cubicBezTo>
                  <a:pt x="3087" y="226"/>
                  <a:pt x="3081" y="232"/>
                  <a:pt x="3074" y="232"/>
                </a:cubicBezTo>
                <a:lnTo>
                  <a:pt x="3048" y="232"/>
                </a:lnTo>
                <a:cubicBezTo>
                  <a:pt x="3041" y="232"/>
                  <a:pt x="3036" y="226"/>
                  <a:pt x="3036" y="219"/>
                </a:cubicBezTo>
                <a:cubicBezTo>
                  <a:pt x="3036" y="212"/>
                  <a:pt x="3041" y="206"/>
                  <a:pt x="3048" y="206"/>
                </a:cubicBezTo>
                <a:close/>
                <a:moveTo>
                  <a:pt x="3125" y="206"/>
                </a:moveTo>
                <a:lnTo>
                  <a:pt x="3151" y="206"/>
                </a:lnTo>
                <a:cubicBezTo>
                  <a:pt x="3158" y="206"/>
                  <a:pt x="3164" y="212"/>
                  <a:pt x="3164" y="219"/>
                </a:cubicBezTo>
                <a:cubicBezTo>
                  <a:pt x="3164" y="226"/>
                  <a:pt x="3158" y="232"/>
                  <a:pt x="3151" y="232"/>
                </a:cubicBezTo>
                <a:lnTo>
                  <a:pt x="3125" y="232"/>
                </a:lnTo>
                <a:cubicBezTo>
                  <a:pt x="3118" y="232"/>
                  <a:pt x="3112" y="226"/>
                  <a:pt x="3112" y="219"/>
                </a:cubicBezTo>
                <a:cubicBezTo>
                  <a:pt x="3112" y="212"/>
                  <a:pt x="3118" y="206"/>
                  <a:pt x="3125" y="206"/>
                </a:cubicBezTo>
                <a:close/>
                <a:moveTo>
                  <a:pt x="3202" y="206"/>
                </a:moveTo>
                <a:lnTo>
                  <a:pt x="3228" y="206"/>
                </a:lnTo>
                <a:cubicBezTo>
                  <a:pt x="3235" y="206"/>
                  <a:pt x="3240" y="212"/>
                  <a:pt x="3240" y="219"/>
                </a:cubicBezTo>
                <a:cubicBezTo>
                  <a:pt x="3240" y="226"/>
                  <a:pt x="3235" y="232"/>
                  <a:pt x="3228" y="232"/>
                </a:cubicBezTo>
                <a:lnTo>
                  <a:pt x="3202" y="232"/>
                </a:lnTo>
                <a:cubicBezTo>
                  <a:pt x="3195" y="232"/>
                  <a:pt x="3189" y="226"/>
                  <a:pt x="3189" y="219"/>
                </a:cubicBezTo>
                <a:cubicBezTo>
                  <a:pt x="3189" y="212"/>
                  <a:pt x="3195" y="206"/>
                  <a:pt x="3202" y="206"/>
                </a:cubicBezTo>
                <a:close/>
                <a:moveTo>
                  <a:pt x="3279" y="206"/>
                </a:moveTo>
                <a:lnTo>
                  <a:pt x="3304" y="206"/>
                </a:lnTo>
                <a:cubicBezTo>
                  <a:pt x="3311" y="206"/>
                  <a:pt x="3317" y="212"/>
                  <a:pt x="3317" y="219"/>
                </a:cubicBezTo>
                <a:cubicBezTo>
                  <a:pt x="3317" y="226"/>
                  <a:pt x="3311" y="232"/>
                  <a:pt x="3304" y="232"/>
                </a:cubicBezTo>
                <a:lnTo>
                  <a:pt x="3279" y="232"/>
                </a:lnTo>
                <a:cubicBezTo>
                  <a:pt x="3272" y="232"/>
                  <a:pt x="3266" y="226"/>
                  <a:pt x="3266" y="219"/>
                </a:cubicBezTo>
                <a:cubicBezTo>
                  <a:pt x="3266" y="212"/>
                  <a:pt x="3272" y="206"/>
                  <a:pt x="3279" y="206"/>
                </a:cubicBezTo>
                <a:close/>
                <a:moveTo>
                  <a:pt x="3356" y="206"/>
                </a:moveTo>
                <a:lnTo>
                  <a:pt x="3381" y="206"/>
                </a:lnTo>
                <a:cubicBezTo>
                  <a:pt x="3388" y="206"/>
                  <a:pt x="3394" y="212"/>
                  <a:pt x="3394" y="219"/>
                </a:cubicBezTo>
                <a:cubicBezTo>
                  <a:pt x="3394" y="226"/>
                  <a:pt x="3388" y="232"/>
                  <a:pt x="3381" y="232"/>
                </a:cubicBezTo>
                <a:lnTo>
                  <a:pt x="3356" y="232"/>
                </a:lnTo>
                <a:cubicBezTo>
                  <a:pt x="3348" y="232"/>
                  <a:pt x="3343" y="226"/>
                  <a:pt x="3343" y="219"/>
                </a:cubicBezTo>
                <a:cubicBezTo>
                  <a:pt x="3343" y="212"/>
                  <a:pt x="3348" y="206"/>
                  <a:pt x="3356" y="206"/>
                </a:cubicBezTo>
                <a:close/>
                <a:moveTo>
                  <a:pt x="3432" y="206"/>
                </a:moveTo>
                <a:lnTo>
                  <a:pt x="3458" y="206"/>
                </a:lnTo>
                <a:cubicBezTo>
                  <a:pt x="3465" y="206"/>
                  <a:pt x="3471" y="212"/>
                  <a:pt x="3471" y="219"/>
                </a:cubicBezTo>
                <a:cubicBezTo>
                  <a:pt x="3471" y="226"/>
                  <a:pt x="3465" y="232"/>
                  <a:pt x="3458" y="232"/>
                </a:cubicBezTo>
                <a:lnTo>
                  <a:pt x="3432" y="232"/>
                </a:lnTo>
                <a:cubicBezTo>
                  <a:pt x="3425" y="232"/>
                  <a:pt x="3420" y="226"/>
                  <a:pt x="3420" y="219"/>
                </a:cubicBezTo>
                <a:cubicBezTo>
                  <a:pt x="3420" y="212"/>
                  <a:pt x="3425" y="206"/>
                  <a:pt x="3432" y="206"/>
                </a:cubicBezTo>
                <a:close/>
                <a:moveTo>
                  <a:pt x="3509" y="206"/>
                </a:moveTo>
                <a:lnTo>
                  <a:pt x="3535" y="206"/>
                </a:lnTo>
                <a:cubicBezTo>
                  <a:pt x="3542" y="206"/>
                  <a:pt x="3548" y="212"/>
                  <a:pt x="3548" y="219"/>
                </a:cubicBezTo>
                <a:cubicBezTo>
                  <a:pt x="3548" y="226"/>
                  <a:pt x="3542" y="232"/>
                  <a:pt x="3535" y="232"/>
                </a:cubicBezTo>
                <a:lnTo>
                  <a:pt x="3509" y="232"/>
                </a:lnTo>
                <a:cubicBezTo>
                  <a:pt x="3502" y="232"/>
                  <a:pt x="3496" y="226"/>
                  <a:pt x="3496" y="219"/>
                </a:cubicBezTo>
                <a:cubicBezTo>
                  <a:pt x="3496" y="212"/>
                  <a:pt x="3502" y="206"/>
                  <a:pt x="3509" y="206"/>
                </a:cubicBezTo>
                <a:close/>
                <a:moveTo>
                  <a:pt x="3586" y="206"/>
                </a:moveTo>
                <a:lnTo>
                  <a:pt x="3612" y="206"/>
                </a:lnTo>
                <a:cubicBezTo>
                  <a:pt x="3619" y="206"/>
                  <a:pt x="3624" y="212"/>
                  <a:pt x="3624" y="219"/>
                </a:cubicBezTo>
                <a:cubicBezTo>
                  <a:pt x="3624" y="226"/>
                  <a:pt x="3619" y="232"/>
                  <a:pt x="3612" y="232"/>
                </a:cubicBezTo>
                <a:lnTo>
                  <a:pt x="3586" y="232"/>
                </a:lnTo>
                <a:cubicBezTo>
                  <a:pt x="3579" y="232"/>
                  <a:pt x="3573" y="226"/>
                  <a:pt x="3573" y="219"/>
                </a:cubicBezTo>
                <a:cubicBezTo>
                  <a:pt x="3573" y="212"/>
                  <a:pt x="3579" y="206"/>
                  <a:pt x="3586" y="206"/>
                </a:cubicBezTo>
                <a:close/>
                <a:moveTo>
                  <a:pt x="3663" y="206"/>
                </a:moveTo>
                <a:lnTo>
                  <a:pt x="3688" y="206"/>
                </a:lnTo>
                <a:cubicBezTo>
                  <a:pt x="3695" y="206"/>
                  <a:pt x="3701" y="212"/>
                  <a:pt x="3701" y="219"/>
                </a:cubicBezTo>
                <a:cubicBezTo>
                  <a:pt x="3701" y="226"/>
                  <a:pt x="3695" y="232"/>
                  <a:pt x="3688" y="232"/>
                </a:cubicBezTo>
                <a:lnTo>
                  <a:pt x="3663" y="232"/>
                </a:lnTo>
                <a:cubicBezTo>
                  <a:pt x="3656" y="232"/>
                  <a:pt x="3650" y="226"/>
                  <a:pt x="3650" y="219"/>
                </a:cubicBezTo>
                <a:cubicBezTo>
                  <a:pt x="3650" y="212"/>
                  <a:pt x="3656" y="206"/>
                  <a:pt x="3663" y="206"/>
                </a:cubicBezTo>
                <a:close/>
                <a:moveTo>
                  <a:pt x="3740" y="206"/>
                </a:moveTo>
                <a:lnTo>
                  <a:pt x="3765" y="206"/>
                </a:lnTo>
                <a:cubicBezTo>
                  <a:pt x="3772" y="206"/>
                  <a:pt x="3778" y="212"/>
                  <a:pt x="3778" y="219"/>
                </a:cubicBezTo>
                <a:cubicBezTo>
                  <a:pt x="3778" y="226"/>
                  <a:pt x="3772" y="232"/>
                  <a:pt x="3765" y="232"/>
                </a:cubicBezTo>
                <a:lnTo>
                  <a:pt x="3740" y="232"/>
                </a:lnTo>
                <a:cubicBezTo>
                  <a:pt x="3732" y="232"/>
                  <a:pt x="3727" y="226"/>
                  <a:pt x="3727" y="219"/>
                </a:cubicBezTo>
                <a:cubicBezTo>
                  <a:pt x="3727" y="212"/>
                  <a:pt x="3732" y="206"/>
                  <a:pt x="3740" y="206"/>
                </a:cubicBezTo>
                <a:close/>
                <a:moveTo>
                  <a:pt x="3816" y="206"/>
                </a:moveTo>
                <a:lnTo>
                  <a:pt x="3842" y="206"/>
                </a:lnTo>
                <a:cubicBezTo>
                  <a:pt x="3849" y="206"/>
                  <a:pt x="3855" y="212"/>
                  <a:pt x="3855" y="219"/>
                </a:cubicBezTo>
                <a:cubicBezTo>
                  <a:pt x="3855" y="226"/>
                  <a:pt x="3849" y="232"/>
                  <a:pt x="3842" y="232"/>
                </a:cubicBezTo>
                <a:lnTo>
                  <a:pt x="3816" y="232"/>
                </a:lnTo>
                <a:cubicBezTo>
                  <a:pt x="3809" y="232"/>
                  <a:pt x="3804" y="226"/>
                  <a:pt x="3804" y="219"/>
                </a:cubicBezTo>
                <a:cubicBezTo>
                  <a:pt x="3804" y="212"/>
                  <a:pt x="3809" y="206"/>
                  <a:pt x="3816" y="206"/>
                </a:cubicBezTo>
                <a:close/>
                <a:moveTo>
                  <a:pt x="3893" y="206"/>
                </a:moveTo>
                <a:lnTo>
                  <a:pt x="3919" y="206"/>
                </a:lnTo>
                <a:cubicBezTo>
                  <a:pt x="3926" y="206"/>
                  <a:pt x="3932" y="212"/>
                  <a:pt x="3932" y="219"/>
                </a:cubicBezTo>
                <a:cubicBezTo>
                  <a:pt x="3932" y="226"/>
                  <a:pt x="3926" y="232"/>
                  <a:pt x="3919" y="232"/>
                </a:cubicBezTo>
                <a:lnTo>
                  <a:pt x="3893" y="232"/>
                </a:lnTo>
                <a:cubicBezTo>
                  <a:pt x="3886" y="232"/>
                  <a:pt x="3880" y="226"/>
                  <a:pt x="3880" y="219"/>
                </a:cubicBezTo>
                <a:cubicBezTo>
                  <a:pt x="3880" y="212"/>
                  <a:pt x="3886" y="206"/>
                  <a:pt x="3893" y="206"/>
                </a:cubicBezTo>
                <a:close/>
                <a:moveTo>
                  <a:pt x="3970" y="206"/>
                </a:moveTo>
                <a:lnTo>
                  <a:pt x="3996" y="206"/>
                </a:lnTo>
                <a:cubicBezTo>
                  <a:pt x="4003" y="206"/>
                  <a:pt x="4008" y="212"/>
                  <a:pt x="4008" y="219"/>
                </a:cubicBezTo>
                <a:cubicBezTo>
                  <a:pt x="4008" y="226"/>
                  <a:pt x="4003" y="232"/>
                  <a:pt x="3996" y="232"/>
                </a:cubicBezTo>
                <a:lnTo>
                  <a:pt x="3970" y="232"/>
                </a:lnTo>
                <a:cubicBezTo>
                  <a:pt x="3963" y="232"/>
                  <a:pt x="3957" y="226"/>
                  <a:pt x="3957" y="219"/>
                </a:cubicBezTo>
                <a:cubicBezTo>
                  <a:pt x="3957" y="212"/>
                  <a:pt x="3963" y="206"/>
                  <a:pt x="3970" y="206"/>
                </a:cubicBezTo>
                <a:close/>
                <a:moveTo>
                  <a:pt x="4047" y="206"/>
                </a:moveTo>
                <a:lnTo>
                  <a:pt x="4072" y="206"/>
                </a:lnTo>
                <a:cubicBezTo>
                  <a:pt x="4079" y="206"/>
                  <a:pt x="4085" y="212"/>
                  <a:pt x="4085" y="219"/>
                </a:cubicBezTo>
                <a:cubicBezTo>
                  <a:pt x="4085" y="226"/>
                  <a:pt x="4079" y="232"/>
                  <a:pt x="4072" y="232"/>
                </a:cubicBezTo>
                <a:lnTo>
                  <a:pt x="4047" y="232"/>
                </a:lnTo>
                <a:cubicBezTo>
                  <a:pt x="4040" y="232"/>
                  <a:pt x="4034" y="226"/>
                  <a:pt x="4034" y="219"/>
                </a:cubicBezTo>
                <a:cubicBezTo>
                  <a:pt x="4034" y="212"/>
                  <a:pt x="4040" y="206"/>
                  <a:pt x="4047" y="206"/>
                </a:cubicBezTo>
                <a:close/>
                <a:moveTo>
                  <a:pt x="4124" y="206"/>
                </a:moveTo>
                <a:lnTo>
                  <a:pt x="4149" y="206"/>
                </a:lnTo>
                <a:cubicBezTo>
                  <a:pt x="4156" y="206"/>
                  <a:pt x="4162" y="212"/>
                  <a:pt x="4162" y="219"/>
                </a:cubicBezTo>
                <a:cubicBezTo>
                  <a:pt x="4162" y="226"/>
                  <a:pt x="4156" y="232"/>
                  <a:pt x="4149" y="232"/>
                </a:cubicBezTo>
                <a:lnTo>
                  <a:pt x="4124" y="232"/>
                </a:lnTo>
                <a:cubicBezTo>
                  <a:pt x="4116" y="232"/>
                  <a:pt x="4111" y="226"/>
                  <a:pt x="4111" y="219"/>
                </a:cubicBezTo>
                <a:cubicBezTo>
                  <a:pt x="4111" y="212"/>
                  <a:pt x="4116" y="206"/>
                  <a:pt x="4124" y="206"/>
                </a:cubicBezTo>
                <a:close/>
                <a:moveTo>
                  <a:pt x="4200" y="206"/>
                </a:moveTo>
                <a:lnTo>
                  <a:pt x="4226" y="206"/>
                </a:lnTo>
                <a:cubicBezTo>
                  <a:pt x="4233" y="206"/>
                  <a:pt x="4239" y="212"/>
                  <a:pt x="4239" y="219"/>
                </a:cubicBezTo>
                <a:cubicBezTo>
                  <a:pt x="4239" y="226"/>
                  <a:pt x="4233" y="232"/>
                  <a:pt x="4226" y="232"/>
                </a:cubicBezTo>
                <a:lnTo>
                  <a:pt x="4200" y="232"/>
                </a:lnTo>
                <a:cubicBezTo>
                  <a:pt x="4193" y="232"/>
                  <a:pt x="4188" y="226"/>
                  <a:pt x="4188" y="219"/>
                </a:cubicBezTo>
                <a:cubicBezTo>
                  <a:pt x="4188" y="212"/>
                  <a:pt x="4193" y="206"/>
                  <a:pt x="4200" y="206"/>
                </a:cubicBezTo>
                <a:close/>
                <a:moveTo>
                  <a:pt x="4277" y="206"/>
                </a:moveTo>
                <a:lnTo>
                  <a:pt x="4303" y="206"/>
                </a:lnTo>
                <a:cubicBezTo>
                  <a:pt x="4310" y="206"/>
                  <a:pt x="4316" y="212"/>
                  <a:pt x="4316" y="219"/>
                </a:cubicBezTo>
                <a:cubicBezTo>
                  <a:pt x="4316" y="226"/>
                  <a:pt x="4310" y="232"/>
                  <a:pt x="4303" y="232"/>
                </a:cubicBezTo>
                <a:lnTo>
                  <a:pt x="4277" y="232"/>
                </a:lnTo>
                <a:cubicBezTo>
                  <a:pt x="4270" y="232"/>
                  <a:pt x="4264" y="226"/>
                  <a:pt x="4264" y="219"/>
                </a:cubicBezTo>
                <a:cubicBezTo>
                  <a:pt x="4264" y="212"/>
                  <a:pt x="4270" y="206"/>
                  <a:pt x="4277" y="206"/>
                </a:cubicBezTo>
                <a:close/>
                <a:moveTo>
                  <a:pt x="4354" y="206"/>
                </a:moveTo>
                <a:lnTo>
                  <a:pt x="4380" y="206"/>
                </a:lnTo>
                <a:cubicBezTo>
                  <a:pt x="4387" y="206"/>
                  <a:pt x="4392" y="212"/>
                  <a:pt x="4392" y="219"/>
                </a:cubicBezTo>
                <a:cubicBezTo>
                  <a:pt x="4392" y="226"/>
                  <a:pt x="4387" y="232"/>
                  <a:pt x="4380" y="232"/>
                </a:cubicBezTo>
                <a:lnTo>
                  <a:pt x="4354" y="232"/>
                </a:lnTo>
                <a:cubicBezTo>
                  <a:pt x="4347" y="232"/>
                  <a:pt x="4341" y="226"/>
                  <a:pt x="4341" y="219"/>
                </a:cubicBezTo>
                <a:cubicBezTo>
                  <a:pt x="4341" y="212"/>
                  <a:pt x="4347" y="206"/>
                  <a:pt x="4354" y="206"/>
                </a:cubicBezTo>
                <a:close/>
                <a:moveTo>
                  <a:pt x="4431" y="206"/>
                </a:moveTo>
                <a:lnTo>
                  <a:pt x="4456" y="206"/>
                </a:lnTo>
                <a:cubicBezTo>
                  <a:pt x="4463" y="206"/>
                  <a:pt x="4469" y="212"/>
                  <a:pt x="4469" y="219"/>
                </a:cubicBezTo>
                <a:cubicBezTo>
                  <a:pt x="4469" y="226"/>
                  <a:pt x="4463" y="232"/>
                  <a:pt x="4456" y="232"/>
                </a:cubicBezTo>
                <a:lnTo>
                  <a:pt x="4431" y="232"/>
                </a:lnTo>
                <a:cubicBezTo>
                  <a:pt x="4424" y="232"/>
                  <a:pt x="4418" y="226"/>
                  <a:pt x="4418" y="219"/>
                </a:cubicBezTo>
                <a:cubicBezTo>
                  <a:pt x="4418" y="212"/>
                  <a:pt x="4424" y="206"/>
                  <a:pt x="4431" y="206"/>
                </a:cubicBezTo>
                <a:close/>
                <a:moveTo>
                  <a:pt x="4462" y="187"/>
                </a:moveTo>
                <a:lnTo>
                  <a:pt x="4462" y="161"/>
                </a:lnTo>
                <a:cubicBezTo>
                  <a:pt x="4462" y="154"/>
                  <a:pt x="4468" y="148"/>
                  <a:pt x="4475" y="148"/>
                </a:cubicBezTo>
                <a:cubicBezTo>
                  <a:pt x="4482" y="148"/>
                  <a:pt x="4488" y="154"/>
                  <a:pt x="4488" y="161"/>
                </a:cubicBezTo>
                <a:lnTo>
                  <a:pt x="4488" y="187"/>
                </a:lnTo>
                <a:cubicBezTo>
                  <a:pt x="4488" y="194"/>
                  <a:pt x="4482" y="200"/>
                  <a:pt x="4475" y="200"/>
                </a:cubicBezTo>
                <a:cubicBezTo>
                  <a:pt x="4468" y="200"/>
                  <a:pt x="4462" y="194"/>
                  <a:pt x="4462" y="187"/>
                </a:cubicBezTo>
                <a:close/>
                <a:moveTo>
                  <a:pt x="4462" y="110"/>
                </a:moveTo>
                <a:lnTo>
                  <a:pt x="4462" y="84"/>
                </a:lnTo>
                <a:cubicBezTo>
                  <a:pt x="4462" y="77"/>
                  <a:pt x="4468" y="72"/>
                  <a:pt x="4475" y="72"/>
                </a:cubicBezTo>
                <a:cubicBezTo>
                  <a:pt x="4482" y="72"/>
                  <a:pt x="4488" y="77"/>
                  <a:pt x="4488" y="84"/>
                </a:cubicBezTo>
                <a:lnTo>
                  <a:pt x="4488" y="110"/>
                </a:lnTo>
                <a:cubicBezTo>
                  <a:pt x="4488" y="117"/>
                  <a:pt x="4482" y="123"/>
                  <a:pt x="4475" y="123"/>
                </a:cubicBezTo>
                <a:cubicBezTo>
                  <a:pt x="4468" y="123"/>
                  <a:pt x="4462" y="117"/>
                  <a:pt x="4462" y="110"/>
                </a:cubicBezTo>
                <a:close/>
                <a:moveTo>
                  <a:pt x="4462" y="33"/>
                </a:moveTo>
                <a:lnTo>
                  <a:pt x="4462" y="13"/>
                </a:lnTo>
                <a:cubicBezTo>
                  <a:pt x="4462" y="6"/>
                  <a:pt x="4468" y="0"/>
                  <a:pt x="4475" y="0"/>
                </a:cubicBezTo>
                <a:cubicBezTo>
                  <a:pt x="4482" y="0"/>
                  <a:pt x="4488" y="6"/>
                  <a:pt x="4488" y="13"/>
                </a:cubicBezTo>
                <a:lnTo>
                  <a:pt x="4488" y="33"/>
                </a:lnTo>
                <a:cubicBezTo>
                  <a:pt x="4488" y="40"/>
                  <a:pt x="4482" y="46"/>
                  <a:pt x="4475" y="46"/>
                </a:cubicBezTo>
                <a:cubicBezTo>
                  <a:pt x="4468" y="46"/>
                  <a:pt x="4462" y="40"/>
                  <a:pt x="4462" y="33"/>
                </a:cubicBezTo>
                <a:close/>
              </a:path>
            </a:pathLst>
          </a:custGeom>
          <a:solidFill>
            <a:srgbClr val="666699"/>
          </a:solidFill>
          <a:ln w="7938" cap="flat">
            <a:solidFill>
              <a:srgbClr val="666699"/>
            </a:solidFill>
            <a:prstDash val="solid"/>
            <a:bevel/>
            <a:headEnd/>
            <a:tailEnd/>
          </a:ln>
        </p:spPr>
        <p:txBody>
          <a:bodyPr/>
          <a:lstStyle/>
          <a:p>
            <a:endParaRPr lang="fr-BE"/>
          </a:p>
        </p:txBody>
      </p:sp>
      <p:sp>
        <p:nvSpPr>
          <p:cNvPr id="22039" name="Freeform 535"/>
          <p:cNvSpPr>
            <a:spLocks/>
          </p:cNvSpPr>
          <p:nvPr/>
        </p:nvSpPr>
        <p:spPr bwMode="auto">
          <a:xfrm>
            <a:off x="4791075" y="4772025"/>
            <a:ext cx="84138" cy="127000"/>
          </a:xfrm>
          <a:custGeom>
            <a:avLst/>
            <a:gdLst>
              <a:gd name="T0" fmla="*/ 2147483646 w 53"/>
              <a:gd name="T1" fmla="*/ 0 h 80"/>
              <a:gd name="T2" fmla="*/ 2147483646 w 53"/>
              <a:gd name="T3" fmla="*/ 2147483646 h 80"/>
              <a:gd name="T4" fmla="*/ 0 w 53"/>
              <a:gd name="T5" fmla="*/ 0 h 80"/>
              <a:gd name="T6" fmla="*/ 2147483646 w 53"/>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0">
                <a:moveTo>
                  <a:pt x="53" y="0"/>
                </a:moveTo>
                <a:lnTo>
                  <a:pt x="26" y="80"/>
                </a:lnTo>
                <a:lnTo>
                  <a:pt x="0" y="0"/>
                </a:lnTo>
                <a:lnTo>
                  <a:pt x="53"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40" name="Freeform 536"/>
          <p:cNvSpPr>
            <a:spLocks/>
          </p:cNvSpPr>
          <p:nvPr/>
        </p:nvSpPr>
        <p:spPr bwMode="auto">
          <a:xfrm>
            <a:off x="7169150" y="4289425"/>
            <a:ext cx="84138" cy="127000"/>
          </a:xfrm>
          <a:custGeom>
            <a:avLst/>
            <a:gdLst>
              <a:gd name="T0" fmla="*/ 0 w 53"/>
              <a:gd name="T1" fmla="*/ 2147483646 h 80"/>
              <a:gd name="T2" fmla="*/ 2147483646 w 53"/>
              <a:gd name="T3" fmla="*/ 0 h 80"/>
              <a:gd name="T4" fmla="*/ 2147483646 w 53"/>
              <a:gd name="T5" fmla="*/ 2147483646 h 80"/>
              <a:gd name="T6" fmla="*/ 0 w 53"/>
              <a:gd name="T7" fmla="*/ 2147483646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0">
                <a:moveTo>
                  <a:pt x="0" y="80"/>
                </a:moveTo>
                <a:lnTo>
                  <a:pt x="27" y="0"/>
                </a:lnTo>
                <a:lnTo>
                  <a:pt x="53" y="80"/>
                </a:lnTo>
                <a:lnTo>
                  <a:pt x="0" y="8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41" name="Rectangle 537"/>
          <p:cNvSpPr>
            <a:spLocks noChangeArrowheads="1"/>
          </p:cNvSpPr>
          <p:nvPr/>
        </p:nvSpPr>
        <p:spPr bwMode="auto">
          <a:xfrm>
            <a:off x="6653213" y="4930775"/>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42" name="Rectangle 538"/>
          <p:cNvSpPr>
            <a:spLocks noChangeArrowheads="1"/>
          </p:cNvSpPr>
          <p:nvPr/>
        </p:nvSpPr>
        <p:spPr bwMode="auto">
          <a:xfrm>
            <a:off x="6572250" y="4865688"/>
            <a:ext cx="439738"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43" name="Rectangle 539"/>
          <p:cNvSpPr>
            <a:spLocks noChangeArrowheads="1"/>
          </p:cNvSpPr>
          <p:nvPr/>
        </p:nvSpPr>
        <p:spPr bwMode="auto">
          <a:xfrm>
            <a:off x="6721475" y="4883150"/>
            <a:ext cx="1428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2044" name="Rectangle 540"/>
          <p:cNvSpPr>
            <a:spLocks noChangeArrowheads="1"/>
          </p:cNvSpPr>
          <p:nvPr/>
        </p:nvSpPr>
        <p:spPr bwMode="auto">
          <a:xfrm>
            <a:off x="6662738" y="4994275"/>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2045" name="Rectangle 541"/>
          <p:cNvSpPr>
            <a:spLocks noChangeArrowheads="1"/>
          </p:cNvSpPr>
          <p:nvPr/>
        </p:nvSpPr>
        <p:spPr bwMode="auto">
          <a:xfrm>
            <a:off x="6662738" y="5080000"/>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046" name="Rectangle 542"/>
          <p:cNvSpPr>
            <a:spLocks noChangeArrowheads="1"/>
          </p:cNvSpPr>
          <p:nvPr/>
        </p:nvSpPr>
        <p:spPr bwMode="auto">
          <a:xfrm>
            <a:off x="6611938" y="5422900"/>
            <a:ext cx="7937" cy="341313"/>
          </a:xfrm>
          <a:prstGeom prst="rect">
            <a:avLst/>
          </a:prstGeom>
          <a:solidFill>
            <a:srgbClr val="03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47" name="Rectangle 543"/>
          <p:cNvSpPr>
            <a:spLocks noChangeArrowheads="1"/>
          </p:cNvSpPr>
          <p:nvPr/>
        </p:nvSpPr>
        <p:spPr bwMode="auto">
          <a:xfrm>
            <a:off x="6619875" y="5422900"/>
            <a:ext cx="7938" cy="341313"/>
          </a:xfrm>
          <a:prstGeom prst="rect">
            <a:avLst/>
          </a:prstGeom>
          <a:solidFill>
            <a:srgbClr val="A7FF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48" name="Rectangle 544"/>
          <p:cNvSpPr>
            <a:spLocks noChangeArrowheads="1"/>
          </p:cNvSpPr>
          <p:nvPr/>
        </p:nvSpPr>
        <p:spPr bwMode="auto">
          <a:xfrm>
            <a:off x="6627813" y="5422900"/>
            <a:ext cx="9525" cy="341313"/>
          </a:xfrm>
          <a:prstGeom prst="rect">
            <a:avLst/>
          </a:prstGeom>
          <a:solidFill>
            <a:srgbClr val="A3FD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49" name="Rectangle 545"/>
          <p:cNvSpPr>
            <a:spLocks noChangeArrowheads="1"/>
          </p:cNvSpPr>
          <p:nvPr/>
        </p:nvSpPr>
        <p:spPr bwMode="auto">
          <a:xfrm>
            <a:off x="6637338" y="5422900"/>
            <a:ext cx="7937" cy="341313"/>
          </a:xfrm>
          <a:prstGeom prst="rect">
            <a:avLst/>
          </a:prstGeom>
          <a:solidFill>
            <a:srgbClr val="9FFB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0" name="Rectangle 546"/>
          <p:cNvSpPr>
            <a:spLocks noChangeArrowheads="1"/>
          </p:cNvSpPr>
          <p:nvPr/>
        </p:nvSpPr>
        <p:spPr bwMode="auto">
          <a:xfrm>
            <a:off x="6645275" y="5422900"/>
            <a:ext cx="7938" cy="341313"/>
          </a:xfrm>
          <a:prstGeom prst="rect">
            <a:avLst/>
          </a:prstGeom>
          <a:solidFill>
            <a:srgbClr val="9BF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1" name="Rectangle 547"/>
          <p:cNvSpPr>
            <a:spLocks noChangeArrowheads="1"/>
          </p:cNvSpPr>
          <p:nvPr/>
        </p:nvSpPr>
        <p:spPr bwMode="auto">
          <a:xfrm>
            <a:off x="6653213" y="5422900"/>
            <a:ext cx="9525" cy="341313"/>
          </a:xfrm>
          <a:prstGeom prst="rect">
            <a:avLst/>
          </a:prstGeom>
          <a:solidFill>
            <a:srgbClr val="97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2" name="Rectangle 548"/>
          <p:cNvSpPr>
            <a:spLocks noChangeArrowheads="1"/>
          </p:cNvSpPr>
          <p:nvPr/>
        </p:nvSpPr>
        <p:spPr bwMode="auto">
          <a:xfrm>
            <a:off x="6662738" y="5422900"/>
            <a:ext cx="7937" cy="341313"/>
          </a:xfrm>
          <a:prstGeom prst="rect">
            <a:avLst/>
          </a:prstGeom>
          <a:solidFill>
            <a:srgbClr val="92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3" name="Rectangle 549"/>
          <p:cNvSpPr>
            <a:spLocks noChangeArrowheads="1"/>
          </p:cNvSpPr>
          <p:nvPr/>
        </p:nvSpPr>
        <p:spPr bwMode="auto">
          <a:xfrm>
            <a:off x="6670675" y="5422900"/>
            <a:ext cx="9525" cy="341313"/>
          </a:xfrm>
          <a:prstGeom prst="rect">
            <a:avLst/>
          </a:prstGeom>
          <a:solidFill>
            <a:srgbClr val="8EF4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4" name="Rectangle 550"/>
          <p:cNvSpPr>
            <a:spLocks noChangeArrowheads="1"/>
          </p:cNvSpPr>
          <p:nvPr/>
        </p:nvSpPr>
        <p:spPr bwMode="auto">
          <a:xfrm>
            <a:off x="6680200" y="5422900"/>
            <a:ext cx="7938" cy="341313"/>
          </a:xfrm>
          <a:prstGeom prst="rect">
            <a:avLst/>
          </a:prstGeom>
          <a:solidFill>
            <a:srgbClr val="8AF3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5" name="Rectangle 551"/>
          <p:cNvSpPr>
            <a:spLocks noChangeArrowheads="1"/>
          </p:cNvSpPr>
          <p:nvPr/>
        </p:nvSpPr>
        <p:spPr bwMode="auto">
          <a:xfrm>
            <a:off x="6688138" y="5422900"/>
            <a:ext cx="7937" cy="341313"/>
          </a:xfrm>
          <a:prstGeom prst="rect">
            <a:avLst/>
          </a:prstGeom>
          <a:solidFill>
            <a:srgbClr val="86F1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6" name="Rectangle 552"/>
          <p:cNvSpPr>
            <a:spLocks noChangeArrowheads="1"/>
          </p:cNvSpPr>
          <p:nvPr/>
        </p:nvSpPr>
        <p:spPr bwMode="auto">
          <a:xfrm>
            <a:off x="6696075" y="5422900"/>
            <a:ext cx="9525" cy="341313"/>
          </a:xfrm>
          <a:prstGeom prst="rect">
            <a:avLst/>
          </a:prstGeom>
          <a:solidFill>
            <a:srgbClr val="82EF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7" name="Rectangle 553"/>
          <p:cNvSpPr>
            <a:spLocks noChangeArrowheads="1"/>
          </p:cNvSpPr>
          <p:nvPr/>
        </p:nvSpPr>
        <p:spPr bwMode="auto">
          <a:xfrm>
            <a:off x="6705600" y="5422900"/>
            <a:ext cx="7938" cy="341313"/>
          </a:xfrm>
          <a:prstGeom prst="rect">
            <a:avLst/>
          </a:prstGeom>
          <a:solidFill>
            <a:srgbClr val="7EEE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8" name="Rectangle 554"/>
          <p:cNvSpPr>
            <a:spLocks noChangeArrowheads="1"/>
          </p:cNvSpPr>
          <p:nvPr/>
        </p:nvSpPr>
        <p:spPr bwMode="auto">
          <a:xfrm>
            <a:off x="6713538" y="5422900"/>
            <a:ext cx="7937" cy="341313"/>
          </a:xfrm>
          <a:prstGeom prst="rect">
            <a:avLst/>
          </a:prstGeom>
          <a:solidFill>
            <a:srgbClr val="7A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59" name="Rectangle 555"/>
          <p:cNvSpPr>
            <a:spLocks noChangeArrowheads="1"/>
          </p:cNvSpPr>
          <p:nvPr/>
        </p:nvSpPr>
        <p:spPr bwMode="auto">
          <a:xfrm>
            <a:off x="6721475" y="5422900"/>
            <a:ext cx="9525" cy="341313"/>
          </a:xfrm>
          <a:prstGeom prst="rect">
            <a:avLst/>
          </a:prstGeom>
          <a:solidFill>
            <a:srgbClr val="76EA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0" name="Rectangle 556"/>
          <p:cNvSpPr>
            <a:spLocks noChangeArrowheads="1"/>
          </p:cNvSpPr>
          <p:nvPr/>
        </p:nvSpPr>
        <p:spPr bwMode="auto">
          <a:xfrm>
            <a:off x="6731000" y="5422900"/>
            <a:ext cx="7938" cy="341313"/>
          </a:xfrm>
          <a:prstGeom prst="rect">
            <a:avLst/>
          </a:prstGeom>
          <a:solidFill>
            <a:srgbClr val="72E8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1" name="Rectangle 557"/>
          <p:cNvSpPr>
            <a:spLocks noChangeArrowheads="1"/>
          </p:cNvSpPr>
          <p:nvPr/>
        </p:nvSpPr>
        <p:spPr bwMode="auto">
          <a:xfrm>
            <a:off x="6738938" y="5422900"/>
            <a:ext cx="9525" cy="341313"/>
          </a:xfrm>
          <a:prstGeom prst="rect">
            <a:avLst/>
          </a:prstGeom>
          <a:solidFill>
            <a:srgbClr val="6EE7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2" name="Rectangle 558"/>
          <p:cNvSpPr>
            <a:spLocks noChangeArrowheads="1"/>
          </p:cNvSpPr>
          <p:nvPr/>
        </p:nvSpPr>
        <p:spPr bwMode="auto">
          <a:xfrm>
            <a:off x="6748463" y="5422900"/>
            <a:ext cx="7937" cy="341313"/>
          </a:xfrm>
          <a:prstGeom prst="rect">
            <a:avLst/>
          </a:prstGeom>
          <a:solidFill>
            <a:srgbClr val="69E5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3" name="Rectangle 559"/>
          <p:cNvSpPr>
            <a:spLocks noChangeArrowheads="1"/>
          </p:cNvSpPr>
          <p:nvPr/>
        </p:nvSpPr>
        <p:spPr bwMode="auto">
          <a:xfrm>
            <a:off x="6756400" y="5422900"/>
            <a:ext cx="7938" cy="341313"/>
          </a:xfrm>
          <a:prstGeom prst="rect">
            <a:avLst/>
          </a:prstGeom>
          <a:solidFill>
            <a:srgbClr val="65E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4" name="Rectangle 560"/>
          <p:cNvSpPr>
            <a:spLocks noChangeArrowheads="1"/>
          </p:cNvSpPr>
          <p:nvPr/>
        </p:nvSpPr>
        <p:spPr bwMode="auto">
          <a:xfrm>
            <a:off x="6764338" y="5422900"/>
            <a:ext cx="9525" cy="341313"/>
          </a:xfrm>
          <a:prstGeom prst="rect">
            <a:avLst/>
          </a:prstGeom>
          <a:solidFill>
            <a:srgbClr val="61E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5" name="Rectangle 561"/>
          <p:cNvSpPr>
            <a:spLocks noChangeArrowheads="1"/>
          </p:cNvSpPr>
          <p:nvPr/>
        </p:nvSpPr>
        <p:spPr bwMode="auto">
          <a:xfrm>
            <a:off x="6773863" y="5422900"/>
            <a:ext cx="7937" cy="341313"/>
          </a:xfrm>
          <a:prstGeom prst="rect">
            <a:avLst/>
          </a:prstGeom>
          <a:solidFill>
            <a:srgbClr val="5DDF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6" name="Rectangle 562"/>
          <p:cNvSpPr>
            <a:spLocks noChangeArrowheads="1"/>
          </p:cNvSpPr>
          <p:nvPr/>
        </p:nvSpPr>
        <p:spPr bwMode="auto">
          <a:xfrm>
            <a:off x="6781800" y="5422900"/>
            <a:ext cx="7938" cy="341313"/>
          </a:xfrm>
          <a:prstGeom prst="rect">
            <a:avLst/>
          </a:prstGeom>
          <a:solidFill>
            <a:srgbClr val="59DE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7" name="Rectangle 563"/>
          <p:cNvSpPr>
            <a:spLocks noChangeArrowheads="1"/>
          </p:cNvSpPr>
          <p:nvPr/>
        </p:nvSpPr>
        <p:spPr bwMode="auto">
          <a:xfrm>
            <a:off x="6789738" y="5422900"/>
            <a:ext cx="9525" cy="341313"/>
          </a:xfrm>
          <a:prstGeom prst="rect">
            <a:avLst/>
          </a:prstGeom>
          <a:solidFill>
            <a:srgbClr val="55DC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8" name="Rectangle 564"/>
          <p:cNvSpPr>
            <a:spLocks noChangeArrowheads="1"/>
          </p:cNvSpPr>
          <p:nvPr/>
        </p:nvSpPr>
        <p:spPr bwMode="auto">
          <a:xfrm>
            <a:off x="6799263" y="5422900"/>
            <a:ext cx="7937" cy="341313"/>
          </a:xfrm>
          <a:prstGeom prst="rect">
            <a:avLst/>
          </a:prstGeom>
          <a:solidFill>
            <a:srgbClr val="51DB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69" name="Rectangle 565"/>
          <p:cNvSpPr>
            <a:spLocks noChangeArrowheads="1"/>
          </p:cNvSpPr>
          <p:nvPr/>
        </p:nvSpPr>
        <p:spPr bwMode="auto">
          <a:xfrm>
            <a:off x="6807200" y="5422900"/>
            <a:ext cx="9525" cy="341313"/>
          </a:xfrm>
          <a:prstGeom prst="rect">
            <a:avLst/>
          </a:prstGeom>
          <a:solidFill>
            <a:srgbClr val="4DD9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0" name="Rectangle 566"/>
          <p:cNvSpPr>
            <a:spLocks noChangeArrowheads="1"/>
          </p:cNvSpPr>
          <p:nvPr/>
        </p:nvSpPr>
        <p:spPr bwMode="auto">
          <a:xfrm>
            <a:off x="6816725" y="5422900"/>
            <a:ext cx="7938" cy="341313"/>
          </a:xfrm>
          <a:prstGeom prst="rect">
            <a:avLst/>
          </a:prstGeom>
          <a:solidFill>
            <a:srgbClr val="49D7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1" name="Rectangle 567"/>
          <p:cNvSpPr>
            <a:spLocks noChangeArrowheads="1"/>
          </p:cNvSpPr>
          <p:nvPr/>
        </p:nvSpPr>
        <p:spPr bwMode="auto">
          <a:xfrm>
            <a:off x="6824663" y="5422900"/>
            <a:ext cx="7937" cy="341313"/>
          </a:xfrm>
          <a:prstGeom prst="rect">
            <a:avLst/>
          </a:prstGeom>
          <a:solidFill>
            <a:srgbClr val="45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2" name="Rectangle 568"/>
          <p:cNvSpPr>
            <a:spLocks noChangeArrowheads="1"/>
          </p:cNvSpPr>
          <p:nvPr/>
        </p:nvSpPr>
        <p:spPr bwMode="auto">
          <a:xfrm>
            <a:off x="6832600" y="5422900"/>
            <a:ext cx="9525" cy="341313"/>
          </a:xfrm>
          <a:prstGeom prst="rect">
            <a:avLst/>
          </a:prstGeom>
          <a:solidFill>
            <a:srgbClr val="40D4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3" name="Rectangle 569"/>
          <p:cNvSpPr>
            <a:spLocks noChangeArrowheads="1"/>
          </p:cNvSpPr>
          <p:nvPr/>
        </p:nvSpPr>
        <p:spPr bwMode="auto">
          <a:xfrm>
            <a:off x="6842125" y="5422900"/>
            <a:ext cx="7938" cy="341313"/>
          </a:xfrm>
          <a:prstGeom prst="rect">
            <a:avLst/>
          </a:prstGeom>
          <a:solidFill>
            <a:srgbClr val="3CD2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4" name="Rectangle 570"/>
          <p:cNvSpPr>
            <a:spLocks noChangeArrowheads="1"/>
          </p:cNvSpPr>
          <p:nvPr/>
        </p:nvSpPr>
        <p:spPr bwMode="auto">
          <a:xfrm>
            <a:off x="6850063" y="5422900"/>
            <a:ext cx="7937" cy="341313"/>
          </a:xfrm>
          <a:prstGeom prst="rect">
            <a:avLst/>
          </a:prstGeom>
          <a:solidFill>
            <a:srgbClr val="38D0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5" name="Rectangle 571"/>
          <p:cNvSpPr>
            <a:spLocks noChangeArrowheads="1"/>
          </p:cNvSpPr>
          <p:nvPr/>
        </p:nvSpPr>
        <p:spPr bwMode="auto">
          <a:xfrm>
            <a:off x="6858000" y="5422900"/>
            <a:ext cx="9525" cy="341313"/>
          </a:xfrm>
          <a:prstGeom prst="rect">
            <a:avLst/>
          </a:prstGeom>
          <a:solidFill>
            <a:srgbClr val="34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6" name="Rectangle 572"/>
          <p:cNvSpPr>
            <a:spLocks noChangeArrowheads="1"/>
          </p:cNvSpPr>
          <p:nvPr/>
        </p:nvSpPr>
        <p:spPr bwMode="auto">
          <a:xfrm>
            <a:off x="6867525" y="5422900"/>
            <a:ext cx="7938" cy="341313"/>
          </a:xfrm>
          <a:prstGeom prst="rect">
            <a:avLst/>
          </a:prstGeom>
          <a:solidFill>
            <a:srgbClr val="30C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7" name="Rectangle 573"/>
          <p:cNvSpPr>
            <a:spLocks noChangeArrowheads="1"/>
          </p:cNvSpPr>
          <p:nvPr/>
        </p:nvSpPr>
        <p:spPr bwMode="auto">
          <a:xfrm>
            <a:off x="6875463" y="5422900"/>
            <a:ext cx="7937" cy="341313"/>
          </a:xfrm>
          <a:prstGeom prst="rect">
            <a:avLst/>
          </a:prstGeom>
          <a:solidFill>
            <a:srgbClr val="2CCC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8" name="Rectangle 574"/>
          <p:cNvSpPr>
            <a:spLocks noChangeArrowheads="1"/>
          </p:cNvSpPr>
          <p:nvPr/>
        </p:nvSpPr>
        <p:spPr bwMode="auto">
          <a:xfrm>
            <a:off x="6883400" y="5422900"/>
            <a:ext cx="9525" cy="341313"/>
          </a:xfrm>
          <a:prstGeom prst="rect">
            <a:avLst/>
          </a:prstGeom>
          <a:solidFill>
            <a:srgbClr val="28CA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79" name="Rectangle 575"/>
          <p:cNvSpPr>
            <a:spLocks noChangeArrowheads="1"/>
          </p:cNvSpPr>
          <p:nvPr/>
        </p:nvSpPr>
        <p:spPr bwMode="auto">
          <a:xfrm>
            <a:off x="6892925" y="5422900"/>
            <a:ext cx="7938" cy="341313"/>
          </a:xfrm>
          <a:prstGeom prst="rect">
            <a:avLst/>
          </a:prstGeom>
          <a:solidFill>
            <a:srgbClr val="24C8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0" name="Rectangle 576"/>
          <p:cNvSpPr>
            <a:spLocks noChangeArrowheads="1"/>
          </p:cNvSpPr>
          <p:nvPr/>
        </p:nvSpPr>
        <p:spPr bwMode="auto">
          <a:xfrm>
            <a:off x="6900863" y="5422900"/>
            <a:ext cx="9525" cy="341313"/>
          </a:xfrm>
          <a:prstGeom prst="rect">
            <a:avLst/>
          </a:prstGeom>
          <a:solidFill>
            <a:srgbClr val="20C6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1" name="Rectangle 577"/>
          <p:cNvSpPr>
            <a:spLocks noChangeArrowheads="1"/>
          </p:cNvSpPr>
          <p:nvPr/>
        </p:nvSpPr>
        <p:spPr bwMode="auto">
          <a:xfrm>
            <a:off x="6910388" y="5422900"/>
            <a:ext cx="7937" cy="341313"/>
          </a:xfrm>
          <a:prstGeom prst="rect">
            <a:avLst/>
          </a:prstGeom>
          <a:solidFill>
            <a:srgbClr val="1BC4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2" name="Rectangle 578"/>
          <p:cNvSpPr>
            <a:spLocks noChangeArrowheads="1"/>
          </p:cNvSpPr>
          <p:nvPr/>
        </p:nvSpPr>
        <p:spPr bwMode="auto">
          <a:xfrm>
            <a:off x="6918325" y="5422900"/>
            <a:ext cx="7938" cy="341313"/>
          </a:xfrm>
          <a:prstGeom prst="rect">
            <a:avLst/>
          </a:prstGeom>
          <a:solidFill>
            <a:srgbClr val="17C3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3" name="Rectangle 579"/>
          <p:cNvSpPr>
            <a:spLocks noChangeArrowheads="1"/>
          </p:cNvSpPr>
          <p:nvPr/>
        </p:nvSpPr>
        <p:spPr bwMode="auto">
          <a:xfrm>
            <a:off x="6926263" y="5422900"/>
            <a:ext cx="9525" cy="341313"/>
          </a:xfrm>
          <a:prstGeom prst="rect">
            <a:avLst/>
          </a:prstGeom>
          <a:solidFill>
            <a:srgbClr val="13C1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4" name="Rectangle 580"/>
          <p:cNvSpPr>
            <a:spLocks noChangeArrowheads="1"/>
          </p:cNvSpPr>
          <p:nvPr/>
        </p:nvSpPr>
        <p:spPr bwMode="auto">
          <a:xfrm>
            <a:off x="6935788" y="5422900"/>
            <a:ext cx="7937" cy="341313"/>
          </a:xfrm>
          <a:prstGeom prst="rect">
            <a:avLst/>
          </a:prstGeom>
          <a:solidFill>
            <a:srgbClr val="0FB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5" name="Rectangle 581"/>
          <p:cNvSpPr>
            <a:spLocks noChangeArrowheads="1"/>
          </p:cNvSpPr>
          <p:nvPr/>
        </p:nvSpPr>
        <p:spPr bwMode="auto">
          <a:xfrm>
            <a:off x="6943725" y="5422900"/>
            <a:ext cx="7938" cy="341313"/>
          </a:xfrm>
          <a:prstGeom prst="rect">
            <a:avLst/>
          </a:prstGeom>
          <a:solidFill>
            <a:srgbClr val="0BB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6" name="Rectangle 582"/>
          <p:cNvSpPr>
            <a:spLocks noChangeArrowheads="1"/>
          </p:cNvSpPr>
          <p:nvPr/>
        </p:nvSpPr>
        <p:spPr bwMode="auto">
          <a:xfrm>
            <a:off x="6951663" y="5422900"/>
            <a:ext cx="9525" cy="341313"/>
          </a:xfrm>
          <a:prstGeom prst="rect">
            <a:avLst/>
          </a:prstGeom>
          <a:solidFill>
            <a:srgbClr val="07BC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7" name="Oval 583"/>
          <p:cNvSpPr>
            <a:spLocks noChangeArrowheads="1"/>
          </p:cNvSpPr>
          <p:nvPr/>
        </p:nvSpPr>
        <p:spPr bwMode="auto">
          <a:xfrm>
            <a:off x="6626225" y="5391150"/>
            <a:ext cx="331788" cy="88900"/>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88" name="Rectangle 584"/>
          <p:cNvSpPr>
            <a:spLocks noChangeArrowheads="1"/>
          </p:cNvSpPr>
          <p:nvPr/>
        </p:nvSpPr>
        <p:spPr bwMode="auto">
          <a:xfrm>
            <a:off x="6748463" y="5516563"/>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089" name="Rectangle 585"/>
          <p:cNvSpPr>
            <a:spLocks noChangeArrowheads="1"/>
          </p:cNvSpPr>
          <p:nvPr/>
        </p:nvSpPr>
        <p:spPr bwMode="auto">
          <a:xfrm>
            <a:off x="6653213" y="5526088"/>
            <a:ext cx="2825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nl-NL" altLang="nl-BE" sz="500">
                <a:solidFill>
                  <a:srgbClr val="FFFFFF"/>
                </a:solidFill>
                <a:sym typeface="Arial" panose="020B0604020202020204" pitchFamily="34" charset="0"/>
              </a:rPr>
              <a:t>Judicial</a:t>
            </a:r>
          </a:p>
          <a:p>
            <a:pPr algn="ctr" eaLnBrk="1" hangingPunct="1">
              <a:spcBef>
                <a:spcPct val="0"/>
              </a:spcBef>
              <a:buFontTx/>
              <a:buNone/>
            </a:pPr>
            <a:r>
              <a:rPr lang="nl-NL" altLang="nl-BE" sz="500">
                <a:solidFill>
                  <a:srgbClr val="FFFFFF"/>
                </a:solidFill>
                <a:sym typeface="Arial" panose="020B0604020202020204" pitchFamily="34" charset="0"/>
              </a:rPr>
              <a:t>exut-</a:t>
            </a:r>
          </a:p>
          <a:p>
            <a:pPr algn="ctr" eaLnBrk="1" hangingPunct="1">
              <a:spcBef>
                <a:spcPct val="0"/>
              </a:spcBef>
              <a:buFontTx/>
              <a:buNone/>
            </a:pPr>
            <a:r>
              <a:rPr lang="nl-NL" altLang="nl-BE" sz="500">
                <a:solidFill>
                  <a:srgbClr val="FFFFFF"/>
                </a:solidFill>
                <a:sym typeface="Arial" panose="020B0604020202020204" pitchFamily="34" charset="0"/>
              </a:rPr>
              <a:t>ers</a:t>
            </a:r>
          </a:p>
        </p:txBody>
      </p:sp>
      <p:sp>
        <p:nvSpPr>
          <p:cNvPr id="22090" name="Line 586"/>
          <p:cNvSpPr>
            <a:spLocks noChangeShapeType="1"/>
          </p:cNvSpPr>
          <p:nvPr/>
        </p:nvSpPr>
        <p:spPr bwMode="auto">
          <a:xfrm flipV="1">
            <a:off x="6791325" y="5281613"/>
            <a:ext cx="1588" cy="109537"/>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091" name="Freeform 587"/>
          <p:cNvSpPr>
            <a:spLocks/>
          </p:cNvSpPr>
          <p:nvPr/>
        </p:nvSpPr>
        <p:spPr bwMode="auto">
          <a:xfrm>
            <a:off x="6754813" y="5180013"/>
            <a:ext cx="74612"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92" name="Freeform 588"/>
          <p:cNvSpPr>
            <a:spLocks/>
          </p:cNvSpPr>
          <p:nvPr/>
        </p:nvSpPr>
        <p:spPr bwMode="auto">
          <a:xfrm>
            <a:off x="6791325" y="4391025"/>
            <a:ext cx="579438" cy="373063"/>
          </a:xfrm>
          <a:custGeom>
            <a:avLst/>
            <a:gdLst>
              <a:gd name="T0" fmla="*/ 2147483646 w 365"/>
              <a:gd name="T1" fmla="*/ 0 h 235"/>
              <a:gd name="T2" fmla="*/ 2147483646 w 365"/>
              <a:gd name="T3" fmla="*/ 2147483646 h 235"/>
              <a:gd name="T4" fmla="*/ 0 w 365"/>
              <a:gd name="T5" fmla="*/ 2147483646 h 235"/>
              <a:gd name="T6" fmla="*/ 0 w 365"/>
              <a:gd name="T7" fmla="*/ 2147483646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5" h="235">
                <a:moveTo>
                  <a:pt x="365" y="0"/>
                </a:moveTo>
                <a:lnTo>
                  <a:pt x="365" y="181"/>
                </a:lnTo>
                <a:lnTo>
                  <a:pt x="0" y="181"/>
                </a:lnTo>
                <a:lnTo>
                  <a:pt x="0"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093" name="Freeform 589"/>
          <p:cNvSpPr>
            <a:spLocks/>
          </p:cNvSpPr>
          <p:nvPr/>
        </p:nvSpPr>
        <p:spPr bwMode="auto">
          <a:xfrm>
            <a:off x="7334250" y="4289425"/>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94" name="Freeform 590"/>
          <p:cNvSpPr>
            <a:spLocks/>
          </p:cNvSpPr>
          <p:nvPr/>
        </p:nvSpPr>
        <p:spPr bwMode="auto">
          <a:xfrm>
            <a:off x="6754813" y="4756150"/>
            <a:ext cx="74612" cy="109538"/>
          </a:xfrm>
          <a:custGeom>
            <a:avLst/>
            <a:gdLst>
              <a:gd name="T0" fmla="*/ 2147483646 w 47"/>
              <a:gd name="T1" fmla="*/ 0 h 69"/>
              <a:gd name="T2" fmla="*/ 2147483646 w 47"/>
              <a:gd name="T3" fmla="*/ 2147483646 h 69"/>
              <a:gd name="T4" fmla="*/ 0 w 47"/>
              <a:gd name="T5" fmla="*/ 0 h 69"/>
              <a:gd name="T6" fmla="*/ 2147483646 w 47"/>
              <a:gd name="T7" fmla="*/ 0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69">
                <a:moveTo>
                  <a:pt x="47" y="0"/>
                </a:moveTo>
                <a:lnTo>
                  <a:pt x="23" y="69"/>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095" name="Rectangle 591"/>
          <p:cNvSpPr>
            <a:spLocks noChangeArrowheads="1"/>
          </p:cNvSpPr>
          <p:nvPr/>
        </p:nvSpPr>
        <p:spPr bwMode="auto">
          <a:xfrm>
            <a:off x="3314700" y="4964113"/>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96" name="Rectangle 592"/>
          <p:cNvSpPr>
            <a:spLocks noChangeArrowheads="1"/>
          </p:cNvSpPr>
          <p:nvPr/>
        </p:nvSpPr>
        <p:spPr bwMode="auto">
          <a:xfrm>
            <a:off x="3249613" y="4899025"/>
            <a:ext cx="439737"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097" name="Rectangle 593"/>
          <p:cNvSpPr>
            <a:spLocks noChangeArrowheads="1"/>
          </p:cNvSpPr>
          <p:nvPr/>
        </p:nvSpPr>
        <p:spPr bwMode="auto">
          <a:xfrm>
            <a:off x="3395663" y="4916488"/>
            <a:ext cx="1428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2098" name="Rectangle 594"/>
          <p:cNvSpPr>
            <a:spLocks noChangeArrowheads="1"/>
          </p:cNvSpPr>
          <p:nvPr/>
        </p:nvSpPr>
        <p:spPr bwMode="auto">
          <a:xfrm>
            <a:off x="3344863" y="5027613"/>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2099" name="Rectangle 595"/>
          <p:cNvSpPr>
            <a:spLocks noChangeArrowheads="1"/>
          </p:cNvSpPr>
          <p:nvPr/>
        </p:nvSpPr>
        <p:spPr bwMode="auto">
          <a:xfrm>
            <a:off x="3344863" y="5113338"/>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100" name="Rectangle 596"/>
          <p:cNvSpPr>
            <a:spLocks noChangeArrowheads="1"/>
          </p:cNvSpPr>
          <p:nvPr/>
        </p:nvSpPr>
        <p:spPr bwMode="auto">
          <a:xfrm>
            <a:off x="3294063" y="5456238"/>
            <a:ext cx="7937" cy="342900"/>
          </a:xfrm>
          <a:prstGeom prst="rect">
            <a:avLst/>
          </a:prstGeom>
          <a:solidFill>
            <a:srgbClr val="01B9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1" name="Rectangle 597"/>
          <p:cNvSpPr>
            <a:spLocks noChangeArrowheads="1"/>
          </p:cNvSpPr>
          <p:nvPr/>
        </p:nvSpPr>
        <p:spPr bwMode="auto">
          <a:xfrm>
            <a:off x="3302000" y="5456238"/>
            <a:ext cx="7938" cy="342900"/>
          </a:xfrm>
          <a:prstGeom prst="rect">
            <a:avLst/>
          </a:prstGeom>
          <a:solidFill>
            <a:srgbClr val="A5FE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2" name="Rectangle 598"/>
          <p:cNvSpPr>
            <a:spLocks noChangeArrowheads="1"/>
          </p:cNvSpPr>
          <p:nvPr/>
        </p:nvSpPr>
        <p:spPr bwMode="auto">
          <a:xfrm>
            <a:off x="3309938" y="5456238"/>
            <a:ext cx="9525" cy="342900"/>
          </a:xfrm>
          <a:prstGeom prst="rect">
            <a:avLst/>
          </a:prstGeom>
          <a:solidFill>
            <a:srgbClr val="A1FC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3" name="Rectangle 599"/>
          <p:cNvSpPr>
            <a:spLocks noChangeArrowheads="1"/>
          </p:cNvSpPr>
          <p:nvPr/>
        </p:nvSpPr>
        <p:spPr bwMode="auto">
          <a:xfrm>
            <a:off x="3319463" y="5456238"/>
            <a:ext cx="7937" cy="342900"/>
          </a:xfrm>
          <a:prstGeom prst="rect">
            <a:avLst/>
          </a:prstGeom>
          <a:solidFill>
            <a:srgbClr val="9DFA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4" name="Rectangle 600"/>
          <p:cNvSpPr>
            <a:spLocks noChangeArrowheads="1"/>
          </p:cNvSpPr>
          <p:nvPr/>
        </p:nvSpPr>
        <p:spPr bwMode="auto">
          <a:xfrm>
            <a:off x="3327400" y="5456238"/>
            <a:ext cx="7938" cy="342900"/>
          </a:xfrm>
          <a:prstGeom prst="rect">
            <a:avLst/>
          </a:prstGeom>
          <a:solidFill>
            <a:srgbClr val="98F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5" name="Rectangle 601"/>
          <p:cNvSpPr>
            <a:spLocks noChangeArrowheads="1"/>
          </p:cNvSpPr>
          <p:nvPr/>
        </p:nvSpPr>
        <p:spPr bwMode="auto">
          <a:xfrm>
            <a:off x="3335338" y="5456238"/>
            <a:ext cx="9525" cy="342900"/>
          </a:xfrm>
          <a:prstGeom prst="rect">
            <a:avLst/>
          </a:prstGeom>
          <a:solidFill>
            <a:srgbClr val="94F6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6" name="Rectangle 602"/>
          <p:cNvSpPr>
            <a:spLocks noChangeArrowheads="1"/>
          </p:cNvSpPr>
          <p:nvPr/>
        </p:nvSpPr>
        <p:spPr bwMode="auto">
          <a:xfrm>
            <a:off x="3344863" y="5456238"/>
            <a:ext cx="7937" cy="342900"/>
          </a:xfrm>
          <a:prstGeom prst="rect">
            <a:avLst/>
          </a:prstGeom>
          <a:solidFill>
            <a:srgbClr val="90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7" name="Rectangle 603"/>
          <p:cNvSpPr>
            <a:spLocks noChangeArrowheads="1"/>
          </p:cNvSpPr>
          <p:nvPr/>
        </p:nvSpPr>
        <p:spPr bwMode="auto">
          <a:xfrm>
            <a:off x="3352800" y="5456238"/>
            <a:ext cx="9525" cy="342900"/>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8" name="Rectangle 604"/>
          <p:cNvSpPr>
            <a:spLocks noChangeArrowheads="1"/>
          </p:cNvSpPr>
          <p:nvPr/>
        </p:nvSpPr>
        <p:spPr bwMode="auto">
          <a:xfrm>
            <a:off x="3362325" y="5456238"/>
            <a:ext cx="7938" cy="342900"/>
          </a:xfrm>
          <a:prstGeom prst="rect">
            <a:avLst/>
          </a:prstGeom>
          <a:solidFill>
            <a:srgbClr val="88F2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09" name="Rectangle 605"/>
          <p:cNvSpPr>
            <a:spLocks noChangeArrowheads="1"/>
          </p:cNvSpPr>
          <p:nvPr/>
        </p:nvSpPr>
        <p:spPr bwMode="auto">
          <a:xfrm>
            <a:off x="3370263" y="5456238"/>
            <a:ext cx="7937" cy="342900"/>
          </a:xfrm>
          <a:prstGeom prst="rect">
            <a:avLst/>
          </a:prstGeom>
          <a:solidFill>
            <a:srgbClr val="84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0" name="Rectangle 606"/>
          <p:cNvSpPr>
            <a:spLocks noChangeArrowheads="1"/>
          </p:cNvSpPr>
          <p:nvPr/>
        </p:nvSpPr>
        <p:spPr bwMode="auto">
          <a:xfrm>
            <a:off x="3378200" y="5456238"/>
            <a:ext cx="9525" cy="342900"/>
          </a:xfrm>
          <a:prstGeom prst="rect">
            <a:avLst/>
          </a:prstGeom>
          <a:solidFill>
            <a:srgbClr val="80EF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1" name="Rectangle 607"/>
          <p:cNvSpPr>
            <a:spLocks noChangeArrowheads="1"/>
          </p:cNvSpPr>
          <p:nvPr/>
        </p:nvSpPr>
        <p:spPr bwMode="auto">
          <a:xfrm>
            <a:off x="3387725" y="5456238"/>
            <a:ext cx="7938" cy="342900"/>
          </a:xfrm>
          <a:prstGeom prst="rect">
            <a:avLst/>
          </a:prstGeom>
          <a:solidFill>
            <a:srgbClr val="7CED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2" name="Rectangle 608"/>
          <p:cNvSpPr>
            <a:spLocks noChangeArrowheads="1"/>
          </p:cNvSpPr>
          <p:nvPr/>
        </p:nvSpPr>
        <p:spPr bwMode="auto">
          <a:xfrm>
            <a:off x="3395663" y="5456238"/>
            <a:ext cx="7937" cy="342900"/>
          </a:xfrm>
          <a:prstGeom prst="rect">
            <a:avLst/>
          </a:prstGeom>
          <a:solidFill>
            <a:srgbClr val="78EB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3" name="Rectangle 609"/>
          <p:cNvSpPr>
            <a:spLocks noChangeArrowheads="1"/>
          </p:cNvSpPr>
          <p:nvPr/>
        </p:nvSpPr>
        <p:spPr bwMode="auto">
          <a:xfrm>
            <a:off x="3403600" y="5456238"/>
            <a:ext cx="9525" cy="342900"/>
          </a:xfrm>
          <a:prstGeom prst="rect">
            <a:avLst/>
          </a:prstGeom>
          <a:solidFill>
            <a:srgbClr val="74E9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4" name="Rectangle 610"/>
          <p:cNvSpPr>
            <a:spLocks noChangeArrowheads="1"/>
          </p:cNvSpPr>
          <p:nvPr/>
        </p:nvSpPr>
        <p:spPr bwMode="auto">
          <a:xfrm>
            <a:off x="3413125" y="5456238"/>
            <a:ext cx="7938" cy="342900"/>
          </a:xfrm>
          <a:prstGeom prst="rect">
            <a:avLst/>
          </a:prstGeom>
          <a:solidFill>
            <a:srgbClr val="6FE7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5" name="Rectangle 611"/>
          <p:cNvSpPr>
            <a:spLocks noChangeArrowheads="1"/>
          </p:cNvSpPr>
          <p:nvPr/>
        </p:nvSpPr>
        <p:spPr bwMode="auto">
          <a:xfrm>
            <a:off x="3421063" y="5456238"/>
            <a:ext cx="9525" cy="342900"/>
          </a:xfrm>
          <a:prstGeom prst="rect">
            <a:avLst/>
          </a:prstGeom>
          <a:solidFill>
            <a:srgbClr val="6BE6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6" name="Rectangle 612"/>
          <p:cNvSpPr>
            <a:spLocks noChangeArrowheads="1"/>
          </p:cNvSpPr>
          <p:nvPr/>
        </p:nvSpPr>
        <p:spPr bwMode="auto">
          <a:xfrm>
            <a:off x="3430588" y="5456238"/>
            <a:ext cx="7937" cy="342900"/>
          </a:xfrm>
          <a:prstGeom prst="rect">
            <a:avLst/>
          </a:prstGeom>
          <a:solidFill>
            <a:srgbClr val="67E4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7" name="Rectangle 613"/>
          <p:cNvSpPr>
            <a:spLocks noChangeArrowheads="1"/>
          </p:cNvSpPr>
          <p:nvPr/>
        </p:nvSpPr>
        <p:spPr bwMode="auto">
          <a:xfrm>
            <a:off x="3438525" y="5456238"/>
            <a:ext cx="7938" cy="342900"/>
          </a:xfrm>
          <a:prstGeom prst="rect">
            <a:avLst/>
          </a:prstGeom>
          <a:solidFill>
            <a:srgbClr val="63E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8" name="Rectangle 614"/>
          <p:cNvSpPr>
            <a:spLocks noChangeArrowheads="1"/>
          </p:cNvSpPr>
          <p:nvPr/>
        </p:nvSpPr>
        <p:spPr bwMode="auto">
          <a:xfrm>
            <a:off x="3446463" y="5456238"/>
            <a:ext cx="9525" cy="342900"/>
          </a:xfrm>
          <a:prstGeom prst="rect">
            <a:avLst/>
          </a:prstGeom>
          <a:solidFill>
            <a:srgbClr val="5F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19" name="Rectangle 615"/>
          <p:cNvSpPr>
            <a:spLocks noChangeArrowheads="1"/>
          </p:cNvSpPr>
          <p:nvPr/>
        </p:nvSpPr>
        <p:spPr bwMode="auto">
          <a:xfrm>
            <a:off x="3455988" y="5456238"/>
            <a:ext cx="7937" cy="342900"/>
          </a:xfrm>
          <a:prstGeom prst="rect">
            <a:avLst/>
          </a:prstGeom>
          <a:solidFill>
            <a:srgbClr val="5B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0" name="Rectangle 616"/>
          <p:cNvSpPr>
            <a:spLocks noChangeArrowheads="1"/>
          </p:cNvSpPr>
          <p:nvPr/>
        </p:nvSpPr>
        <p:spPr bwMode="auto">
          <a:xfrm>
            <a:off x="3463925" y="5456238"/>
            <a:ext cx="7938" cy="342900"/>
          </a:xfrm>
          <a:prstGeom prst="rect">
            <a:avLst/>
          </a:prstGeom>
          <a:solidFill>
            <a:srgbClr val="57DD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1" name="Rectangle 617"/>
          <p:cNvSpPr>
            <a:spLocks noChangeArrowheads="1"/>
          </p:cNvSpPr>
          <p:nvPr/>
        </p:nvSpPr>
        <p:spPr bwMode="auto">
          <a:xfrm>
            <a:off x="3471863" y="5456238"/>
            <a:ext cx="9525" cy="342900"/>
          </a:xfrm>
          <a:prstGeom prst="rect">
            <a:avLst/>
          </a:prstGeom>
          <a:solidFill>
            <a:srgbClr val="52DB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2" name="Rectangle 618"/>
          <p:cNvSpPr>
            <a:spLocks noChangeArrowheads="1"/>
          </p:cNvSpPr>
          <p:nvPr/>
        </p:nvSpPr>
        <p:spPr bwMode="auto">
          <a:xfrm>
            <a:off x="3481388" y="5456238"/>
            <a:ext cx="7937" cy="342900"/>
          </a:xfrm>
          <a:prstGeom prst="rect">
            <a:avLst/>
          </a:prstGeom>
          <a:solidFill>
            <a:srgbClr val="4EDA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3" name="Rectangle 619"/>
          <p:cNvSpPr>
            <a:spLocks noChangeArrowheads="1"/>
          </p:cNvSpPr>
          <p:nvPr/>
        </p:nvSpPr>
        <p:spPr bwMode="auto">
          <a:xfrm>
            <a:off x="3489325" y="5456238"/>
            <a:ext cx="9525" cy="342900"/>
          </a:xfrm>
          <a:prstGeom prst="rect">
            <a:avLst/>
          </a:prstGeom>
          <a:solidFill>
            <a:srgbClr val="4B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4" name="Rectangle 620"/>
          <p:cNvSpPr>
            <a:spLocks noChangeArrowheads="1"/>
          </p:cNvSpPr>
          <p:nvPr/>
        </p:nvSpPr>
        <p:spPr bwMode="auto">
          <a:xfrm>
            <a:off x="3498850" y="5456238"/>
            <a:ext cx="7938" cy="342900"/>
          </a:xfrm>
          <a:prstGeom prst="rect">
            <a:avLst/>
          </a:prstGeom>
          <a:solidFill>
            <a:srgbClr val="46D6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5" name="Rectangle 621"/>
          <p:cNvSpPr>
            <a:spLocks noChangeArrowheads="1"/>
          </p:cNvSpPr>
          <p:nvPr/>
        </p:nvSpPr>
        <p:spPr bwMode="auto">
          <a:xfrm>
            <a:off x="3506788" y="5456238"/>
            <a:ext cx="7937" cy="342900"/>
          </a:xfrm>
          <a:prstGeom prst="rect">
            <a:avLst/>
          </a:prstGeom>
          <a:solidFill>
            <a:srgbClr val="42D4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6" name="Rectangle 622"/>
          <p:cNvSpPr>
            <a:spLocks noChangeArrowheads="1"/>
          </p:cNvSpPr>
          <p:nvPr/>
        </p:nvSpPr>
        <p:spPr bwMode="auto">
          <a:xfrm>
            <a:off x="3514725" y="5456238"/>
            <a:ext cx="9525" cy="342900"/>
          </a:xfrm>
          <a:prstGeom prst="rect">
            <a:avLst/>
          </a:prstGeom>
          <a:solidFill>
            <a:srgbClr val="3ED3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7" name="Rectangle 623"/>
          <p:cNvSpPr>
            <a:spLocks noChangeArrowheads="1"/>
          </p:cNvSpPr>
          <p:nvPr/>
        </p:nvSpPr>
        <p:spPr bwMode="auto">
          <a:xfrm>
            <a:off x="3524250" y="5456238"/>
            <a:ext cx="7938" cy="342900"/>
          </a:xfrm>
          <a:prstGeom prst="rect">
            <a:avLst/>
          </a:prstGeom>
          <a:solidFill>
            <a:srgbClr val="3AD1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8" name="Rectangle 624"/>
          <p:cNvSpPr>
            <a:spLocks noChangeArrowheads="1"/>
          </p:cNvSpPr>
          <p:nvPr/>
        </p:nvSpPr>
        <p:spPr bwMode="auto">
          <a:xfrm>
            <a:off x="3532188" y="5456238"/>
            <a:ext cx="7937" cy="342900"/>
          </a:xfrm>
          <a:prstGeom prst="rect">
            <a:avLst/>
          </a:prstGeom>
          <a:solidFill>
            <a:srgbClr val="36CF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29" name="Rectangle 625"/>
          <p:cNvSpPr>
            <a:spLocks noChangeArrowheads="1"/>
          </p:cNvSpPr>
          <p:nvPr/>
        </p:nvSpPr>
        <p:spPr bwMode="auto">
          <a:xfrm>
            <a:off x="3540125" y="5456238"/>
            <a:ext cx="9525" cy="342900"/>
          </a:xfrm>
          <a:prstGeom prst="rect">
            <a:avLst/>
          </a:prstGeom>
          <a:solidFill>
            <a:srgbClr val="32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0" name="Rectangle 626"/>
          <p:cNvSpPr>
            <a:spLocks noChangeArrowheads="1"/>
          </p:cNvSpPr>
          <p:nvPr/>
        </p:nvSpPr>
        <p:spPr bwMode="auto">
          <a:xfrm>
            <a:off x="3549650" y="5456238"/>
            <a:ext cx="7938" cy="342900"/>
          </a:xfrm>
          <a:prstGeom prst="rect">
            <a:avLst/>
          </a:prstGeom>
          <a:solidFill>
            <a:srgbClr val="2E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1" name="Rectangle 627"/>
          <p:cNvSpPr>
            <a:spLocks noChangeArrowheads="1"/>
          </p:cNvSpPr>
          <p:nvPr/>
        </p:nvSpPr>
        <p:spPr bwMode="auto">
          <a:xfrm>
            <a:off x="3557588" y="5456238"/>
            <a:ext cx="9525" cy="342900"/>
          </a:xfrm>
          <a:prstGeom prst="rect">
            <a:avLst/>
          </a:prstGeom>
          <a:solidFill>
            <a:srgbClr val="29CB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2" name="Rectangle 628"/>
          <p:cNvSpPr>
            <a:spLocks noChangeArrowheads="1"/>
          </p:cNvSpPr>
          <p:nvPr/>
        </p:nvSpPr>
        <p:spPr bwMode="auto">
          <a:xfrm>
            <a:off x="3567113" y="5456238"/>
            <a:ext cx="7937" cy="342900"/>
          </a:xfrm>
          <a:prstGeom prst="rect">
            <a:avLst/>
          </a:prstGeom>
          <a:solidFill>
            <a:srgbClr val="25C9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3" name="Rectangle 629"/>
          <p:cNvSpPr>
            <a:spLocks noChangeArrowheads="1"/>
          </p:cNvSpPr>
          <p:nvPr/>
        </p:nvSpPr>
        <p:spPr bwMode="auto">
          <a:xfrm>
            <a:off x="3575050" y="5456238"/>
            <a:ext cx="7938" cy="342900"/>
          </a:xfrm>
          <a:prstGeom prst="rect">
            <a:avLst/>
          </a:prstGeom>
          <a:solidFill>
            <a:srgbClr val="21C7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4" name="Rectangle 630"/>
          <p:cNvSpPr>
            <a:spLocks noChangeArrowheads="1"/>
          </p:cNvSpPr>
          <p:nvPr/>
        </p:nvSpPr>
        <p:spPr bwMode="auto">
          <a:xfrm>
            <a:off x="3582988" y="5456238"/>
            <a:ext cx="9525" cy="342900"/>
          </a:xfrm>
          <a:prstGeom prst="rect">
            <a:avLst/>
          </a:prstGeom>
          <a:solidFill>
            <a:srgbClr val="1D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5" name="Rectangle 631"/>
          <p:cNvSpPr>
            <a:spLocks noChangeArrowheads="1"/>
          </p:cNvSpPr>
          <p:nvPr/>
        </p:nvSpPr>
        <p:spPr bwMode="auto">
          <a:xfrm>
            <a:off x="3592513" y="5456238"/>
            <a:ext cx="7937" cy="342900"/>
          </a:xfrm>
          <a:prstGeom prst="rect">
            <a:avLst/>
          </a:prstGeom>
          <a:solidFill>
            <a:srgbClr val="19C3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6" name="Rectangle 632"/>
          <p:cNvSpPr>
            <a:spLocks noChangeArrowheads="1"/>
          </p:cNvSpPr>
          <p:nvPr/>
        </p:nvSpPr>
        <p:spPr bwMode="auto">
          <a:xfrm>
            <a:off x="3600450" y="5456238"/>
            <a:ext cx="7938" cy="342900"/>
          </a:xfrm>
          <a:prstGeom prst="rect">
            <a:avLst/>
          </a:prstGeom>
          <a:solidFill>
            <a:srgbClr val="15C2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7" name="Rectangle 633"/>
          <p:cNvSpPr>
            <a:spLocks noChangeArrowheads="1"/>
          </p:cNvSpPr>
          <p:nvPr/>
        </p:nvSpPr>
        <p:spPr bwMode="auto">
          <a:xfrm>
            <a:off x="3608388" y="5456238"/>
            <a:ext cx="9525" cy="342900"/>
          </a:xfrm>
          <a:prstGeom prst="rect">
            <a:avLst/>
          </a:prstGeom>
          <a:solidFill>
            <a:srgbClr val="11C0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8" name="Rectangle 634"/>
          <p:cNvSpPr>
            <a:spLocks noChangeArrowheads="1"/>
          </p:cNvSpPr>
          <p:nvPr/>
        </p:nvSpPr>
        <p:spPr bwMode="auto">
          <a:xfrm>
            <a:off x="3617913" y="5456238"/>
            <a:ext cx="7937" cy="342900"/>
          </a:xfrm>
          <a:prstGeom prst="rect">
            <a:avLst/>
          </a:prstGeom>
          <a:solidFill>
            <a:srgbClr val="0DBE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39" name="Rectangle 635"/>
          <p:cNvSpPr>
            <a:spLocks noChangeArrowheads="1"/>
          </p:cNvSpPr>
          <p:nvPr/>
        </p:nvSpPr>
        <p:spPr bwMode="auto">
          <a:xfrm>
            <a:off x="3625850" y="5456238"/>
            <a:ext cx="9525" cy="342900"/>
          </a:xfrm>
          <a:prstGeom prst="rect">
            <a:avLst/>
          </a:prstGeom>
          <a:solidFill>
            <a:srgbClr val="09BC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40" name="Rectangle 636"/>
          <p:cNvSpPr>
            <a:spLocks noChangeArrowheads="1"/>
          </p:cNvSpPr>
          <p:nvPr/>
        </p:nvSpPr>
        <p:spPr bwMode="auto">
          <a:xfrm>
            <a:off x="3635375" y="5456238"/>
            <a:ext cx="7938" cy="342900"/>
          </a:xfrm>
          <a:prstGeom prst="rect">
            <a:avLst/>
          </a:prstGeom>
          <a:solidFill>
            <a:srgbClr val="05BB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41" name="Oval 637"/>
          <p:cNvSpPr>
            <a:spLocks noChangeArrowheads="1"/>
          </p:cNvSpPr>
          <p:nvPr/>
        </p:nvSpPr>
        <p:spPr bwMode="auto">
          <a:xfrm>
            <a:off x="3303588" y="5422900"/>
            <a:ext cx="331787"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42" name="Rectangle 638"/>
          <p:cNvSpPr>
            <a:spLocks noChangeArrowheads="1"/>
          </p:cNvSpPr>
          <p:nvPr/>
        </p:nvSpPr>
        <p:spPr bwMode="auto">
          <a:xfrm>
            <a:off x="3421063" y="5549900"/>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143" name="Rectangle 639"/>
          <p:cNvSpPr>
            <a:spLocks noChangeArrowheads="1"/>
          </p:cNvSpPr>
          <p:nvPr/>
        </p:nvSpPr>
        <p:spPr bwMode="auto">
          <a:xfrm>
            <a:off x="3319463" y="5627688"/>
            <a:ext cx="279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Mandates</a:t>
            </a:r>
          </a:p>
        </p:txBody>
      </p:sp>
      <p:sp>
        <p:nvSpPr>
          <p:cNvPr id="22144" name="Line 640"/>
          <p:cNvSpPr>
            <a:spLocks noChangeShapeType="1"/>
          </p:cNvSpPr>
          <p:nvPr/>
        </p:nvSpPr>
        <p:spPr bwMode="auto">
          <a:xfrm flipV="1">
            <a:off x="3468688" y="5314950"/>
            <a:ext cx="1587" cy="107950"/>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145" name="Freeform 641"/>
          <p:cNvSpPr>
            <a:spLocks/>
          </p:cNvSpPr>
          <p:nvPr/>
        </p:nvSpPr>
        <p:spPr bwMode="auto">
          <a:xfrm>
            <a:off x="3432175" y="5213350"/>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46" name="Freeform 642"/>
          <p:cNvSpPr>
            <a:spLocks/>
          </p:cNvSpPr>
          <p:nvPr/>
        </p:nvSpPr>
        <p:spPr bwMode="auto">
          <a:xfrm>
            <a:off x="3468688" y="4424363"/>
            <a:ext cx="630237" cy="373062"/>
          </a:xfrm>
          <a:custGeom>
            <a:avLst/>
            <a:gdLst>
              <a:gd name="T0" fmla="*/ 2147483646 w 397"/>
              <a:gd name="T1" fmla="*/ 0 h 235"/>
              <a:gd name="T2" fmla="*/ 2147483646 w 397"/>
              <a:gd name="T3" fmla="*/ 2147483646 h 235"/>
              <a:gd name="T4" fmla="*/ 0 w 397"/>
              <a:gd name="T5" fmla="*/ 2147483646 h 235"/>
              <a:gd name="T6" fmla="*/ 0 w 397"/>
              <a:gd name="T7" fmla="*/ 2147483646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7" h="235">
                <a:moveTo>
                  <a:pt x="397" y="0"/>
                </a:moveTo>
                <a:lnTo>
                  <a:pt x="397" y="180"/>
                </a:lnTo>
                <a:lnTo>
                  <a:pt x="0" y="180"/>
                </a:lnTo>
                <a:lnTo>
                  <a:pt x="0"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47" name="Freeform 643"/>
          <p:cNvSpPr>
            <a:spLocks/>
          </p:cNvSpPr>
          <p:nvPr/>
        </p:nvSpPr>
        <p:spPr bwMode="auto">
          <a:xfrm>
            <a:off x="4062413" y="4322763"/>
            <a:ext cx="73025" cy="109537"/>
          </a:xfrm>
          <a:custGeom>
            <a:avLst/>
            <a:gdLst>
              <a:gd name="T0" fmla="*/ 0 w 46"/>
              <a:gd name="T1" fmla="*/ 2147483646 h 69"/>
              <a:gd name="T2" fmla="*/ 2147483646 w 46"/>
              <a:gd name="T3" fmla="*/ 0 h 69"/>
              <a:gd name="T4" fmla="*/ 2147483646 w 46"/>
              <a:gd name="T5" fmla="*/ 2147483646 h 69"/>
              <a:gd name="T6" fmla="*/ 0 w 46"/>
              <a:gd name="T7" fmla="*/ 2147483646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48" name="Freeform 644"/>
          <p:cNvSpPr>
            <a:spLocks/>
          </p:cNvSpPr>
          <p:nvPr/>
        </p:nvSpPr>
        <p:spPr bwMode="auto">
          <a:xfrm>
            <a:off x="3432175" y="4787900"/>
            <a:ext cx="74613" cy="111125"/>
          </a:xfrm>
          <a:custGeom>
            <a:avLst/>
            <a:gdLst>
              <a:gd name="T0" fmla="*/ 2147483646 w 47"/>
              <a:gd name="T1" fmla="*/ 0 h 70"/>
              <a:gd name="T2" fmla="*/ 2147483646 w 47"/>
              <a:gd name="T3" fmla="*/ 2147483646 h 70"/>
              <a:gd name="T4" fmla="*/ 0 w 47"/>
              <a:gd name="T5" fmla="*/ 0 h 70"/>
              <a:gd name="T6" fmla="*/ 2147483646 w 47"/>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47" y="0"/>
                </a:moveTo>
                <a:lnTo>
                  <a:pt x="23" y="70"/>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49" name="Rectangle 645"/>
          <p:cNvSpPr>
            <a:spLocks noChangeArrowheads="1"/>
          </p:cNvSpPr>
          <p:nvPr/>
        </p:nvSpPr>
        <p:spPr bwMode="auto">
          <a:xfrm>
            <a:off x="38100" y="1881188"/>
            <a:ext cx="2868613" cy="4268787"/>
          </a:xfrm>
          <a:prstGeom prst="rect">
            <a:avLst/>
          </a:prstGeom>
          <a:noFill/>
          <a:ln w="238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0" name="Rectangle 646"/>
          <p:cNvSpPr>
            <a:spLocks noChangeArrowheads="1"/>
          </p:cNvSpPr>
          <p:nvPr/>
        </p:nvSpPr>
        <p:spPr bwMode="auto">
          <a:xfrm>
            <a:off x="939800" y="2006600"/>
            <a:ext cx="12239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1300" dirty="0">
                <a:solidFill>
                  <a:srgbClr val="000000"/>
                </a:solidFill>
                <a:sym typeface="Arial" panose="020B0604020202020204" pitchFamily="34" charset="0"/>
              </a:rPr>
              <a:t>eHealth platform</a:t>
            </a:r>
          </a:p>
        </p:txBody>
      </p:sp>
      <p:sp>
        <p:nvSpPr>
          <p:cNvPr id="22151" name="Rectangle 647"/>
          <p:cNvSpPr>
            <a:spLocks noChangeArrowheads="1"/>
          </p:cNvSpPr>
          <p:nvPr/>
        </p:nvSpPr>
        <p:spPr bwMode="auto">
          <a:xfrm>
            <a:off x="2036763" y="2495550"/>
            <a:ext cx="838200" cy="3522663"/>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2" name="Rectangle 648"/>
          <p:cNvSpPr>
            <a:spLocks noChangeArrowheads="1"/>
          </p:cNvSpPr>
          <p:nvPr/>
        </p:nvSpPr>
        <p:spPr bwMode="auto">
          <a:xfrm>
            <a:off x="1973263" y="2430463"/>
            <a:ext cx="838200" cy="352266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3" name="Rectangle 649"/>
          <p:cNvSpPr>
            <a:spLocks noChangeArrowheads="1"/>
          </p:cNvSpPr>
          <p:nvPr/>
        </p:nvSpPr>
        <p:spPr bwMode="auto">
          <a:xfrm>
            <a:off x="2057400" y="2470150"/>
            <a:ext cx="658813"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APPLICATIONS</a:t>
            </a:r>
          </a:p>
        </p:txBody>
      </p:sp>
      <p:sp>
        <p:nvSpPr>
          <p:cNvPr id="22154" name="Rectangle 650"/>
          <p:cNvSpPr>
            <a:spLocks noChangeArrowheads="1"/>
          </p:cNvSpPr>
          <p:nvPr/>
        </p:nvSpPr>
        <p:spPr bwMode="auto">
          <a:xfrm>
            <a:off x="200025" y="2489200"/>
            <a:ext cx="1587500" cy="9398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5" name="Rectangle 651"/>
          <p:cNvSpPr>
            <a:spLocks noChangeArrowheads="1"/>
          </p:cNvSpPr>
          <p:nvPr/>
        </p:nvSpPr>
        <p:spPr bwMode="auto">
          <a:xfrm>
            <a:off x="134938" y="2424113"/>
            <a:ext cx="1587500" cy="9413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6" name="Rectangle 652"/>
          <p:cNvSpPr>
            <a:spLocks noChangeArrowheads="1"/>
          </p:cNvSpPr>
          <p:nvPr/>
        </p:nvSpPr>
        <p:spPr bwMode="auto">
          <a:xfrm>
            <a:off x="909638" y="2644775"/>
            <a:ext cx="723900"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7" name="Rectangle 653"/>
          <p:cNvSpPr>
            <a:spLocks noChangeArrowheads="1"/>
          </p:cNvSpPr>
          <p:nvPr/>
        </p:nvSpPr>
        <p:spPr bwMode="auto">
          <a:xfrm>
            <a:off x="844550" y="2581275"/>
            <a:ext cx="723900"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58" name="Rectangle 654"/>
          <p:cNvSpPr>
            <a:spLocks noChangeArrowheads="1"/>
          </p:cNvSpPr>
          <p:nvPr/>
        </p:nvSpPr>
        <p:spPr bwMode="auto">
          <a:xfrm>
            <a:off x="914400" y="2624138"/>
            <a:ext cx="57785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Authorisation</a:t>
            </a:r>
          </a:p>
        </p:txBody>
      </p:sp>
      <p:sp>
        <p:nvSpPr>
          <p:cNvPr id="22159" name="Rectangle 655"/>
          <p:cNvSpPr>
            <a:spLocks noChangeArrowheads="1"/>
          </p:cNvSpPr>
          <p:nvPr/>
        </p:nvSpPr>
        <p:spPr bwMode="auto">
          <a:xfrm>
            <a:off x="301625" y="2644775"/>
            <a:ext cx="439738" cy="62865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60" name="Rectangle 656"/>
          <p:cNvSpPr>
            <a:spLocks noChangeArrowheads="1"/>
          </p:cNvSpPr>
          <p:nvPr/>
        </p:nvSpPr>
        <p:spPr bwMode="auto">
          <a:xfrm>
            <a:off x="238125" y="2581275"/>
            <a:ext cx="439738" cy="627063"/>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61" name="Rectangle 657"/>
          <p:cNvSpPr>
            <a:spLocks noChangeArrowheads="1"/>
          </p:cNvSpPr>
          <p:nvPr/>
        </p:nvSpPr>
        <p:spPr bwMode="auto">
          <a:xfrm>
            <a:off x="282575" y="2624138"/>
            <a:ext cx="3048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Authen</a:t>
            </a:r>
          </a:p>
        </p:txBody>
      </p:sp>
      <p:sp>
        <p:nvSpPr>
          <p:cNvPr id="22162" name="Rectangle 658"/>
          <p:cNvSpPr>
            <a:spLocks noChangeArrowheads="1"/>
          </p:cNvSpPr>
          <p:nvPr/>
        </p:nvSpPr>
        <p:spPr bwMode="auto">
          <a:xfrm>
            <a:off x="598488" y="2624138"/>
            <a:ext cx="30162"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a:t>
            </a:r>
          </a:p>
        </p:txBody>
      </p:sp>
      <p:sp>
        <p:nvSpPr>
          <p:cNvPr id="22163" name="Rectangle 659"/>
          <p:cNvSpPr>
            <a:spLocks noChangeArrowheads="1"/>
          </p:cNvSpPr>
          <p:nvPr/>
        </p:nvSpPr>
        <p:spPr bwMode="auto">
          <a:xfrm>
            <a:off x="300038" y="2735263"/>
            <a:ext cx="3175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b="1">
                <a:solidFill>
                  <a:srgbClr val="000000"/>
                </a:solidFill>
                <a:sym typeface="Arial" panose="020B0604020202020204" pitchFamily="34" charset="0"/>
              </a:rPr>
              <a:t>tication</a:t>
            </a:r>
          </a:p>
        </p:txBody>
      </p:sp>
      <p:sp>
        <p:nvSpPr>
          <p:cNvPr id="22164" name="Line 660"/>
          <p:cNvSpPr>
            <a:spLocks noChangeShapeType="1"/>
          </p:cNvSpPr>
          <p:nvPr/>
        </p:nvSpPr>
        <p:spPr bwMode="auto">
          <a:xfrm>
            <a:off x="677863" y="2894013"/>
            <a:ext cx="50800"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165" name="Freeform 661"/>
          <p:cNvSpPr>
            <a:spLocks/>
          </p:cNvSpPr>
          <p:nvPr/>
        </p:nvSpPr>
        <p:spPr bwMode="auto">
          <a:xfrm>
            <a:off x="717550"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66" name="Rectangle 662"/>
          <p:cNvSpPr>
            <a:spLocks noChangeArrowheads="1"/>
          </p:cNvSpPr>
          <p:nvPr/>
        </p:nvSpPr>
        <p:spPr bwMode="auto">
          <a:xfrm>
            <a:off x="1019175" y="2801938"/>
            <a:ext cx="438150" cy="3143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67" name="Rectangle 663"/>
          <p:cNvSpPr>
            <a:spLocks noChangeArrowheads="1"/>
          </p:cNvSpPr>
          <p:nvPr/>
        </p:nvSpPr>
        <p:spPr bwMode="auto">
          <a:xfrm>
            <a:off x="954088" y="2736850"/>
            <a:ext cx="438150" cy="314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68" name="Rectangle 664"/>
          <p:cNvSpPr>
            <a:spLocks noChangeArrowheads="1"/>
          </p:cNvSpPr>
          <p:nvPr/>
        </p:nvSpPr>
        <p:spPr bwMode="auto">
          <a:xfrm>
            <a:off x="1084263" y="2752725"/>
            <a:ext cx="176212"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PEP</a:t>
            </a:r>
          </a:p>
        </p:txBody>
      </p:sp>
      <p:sp>
        <p:nvSpPr>
          <p:cNvPr id="22169" name="Rectangle 665"/>
          <p:cNvSpPr>
            <a:spLocks noChangeArrowheads="1"/>
          </p:cNvSpPr>
          <p:nvPr/>
        </p:nvSpPr>
        <p:spPr bwMode="auto">
          <a:xfrm>
            <a:off x="1101725" y="2871788"/>
            <a:ext cx="147638"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2170" name="Rectangle 666"/>
          <p:cNvSpPr>
            <a:spLocks noChangeArrowheads="1"/>
          </p:cNvSpPr>
          <p:nvPr/>
        </p:nvSpPr>
        <p:spPr bwMode="auto">
          <a:xfrm>
            <a:off x="1058863" y="2947988"/>
            <a:ext cx="2127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Mapper</a:t>
            </a:r>
          </a:p>
        </p:txBody>
      </p:sp>
      <p:sp>
        <p:nvSpPr>
          <p:cNvPr id="22171" name="Line 667"/>
          <p:cNvSpPr>
            <a:spLocks noChangeShapeType="1"/>
          </p:cNvSpPr>
          <p:nvPr/>
        </p:nvSpPr>
        <p:spPr bwMode="auto">
          <a:xfrm>
            <a:off x="1568450" y="2894013"/>
            <a:ext cx="295275" cy="1587"/>
          </a:xfrm>
          <a:prstGeom prst="line">
            <a:avLst/>
          </a:prstGeom>
          <a:noFill/>
          <a:ln w="1428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172" name="Freeform 668"/>
          <p:cNvSpPr>
            <a:spLocks/>
          </p:cNvSpPr>
          <p:nvPr/>
        </p:nvSpPr>
        <p:spPr bwMode="auto">
          <a:xfrm>
            <a:off x="1854200" y="2851150"/>
            <a:ext cx="127000" cy="85725"/>
          </a:xfrm>
          <a:custGeom>
            <a:avLst/>
            <a:gdLst>
              <a:gd name="T0" fmla="*/ 0 w 80"/>
              <a:gd name="T1" fmla="*/ 0 h 54"/>
              <a:gd name="T2" fmla="*/ 2147483646 w 80"/>
              <a:gd name="T3" fmla="*/ 2147483646 h 54"/>
              <a:gd name="T4" fmla="*/ 0 w 80"/>
              <a:gd name="T5" fmla="*/ 2147483646 h 54"/>
              <a:gd name="T6" fmla="*/ 0 w 80"/>
              <a:gd name="T7" fmla="*/ 0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54">
                <a:moveTo>
                  <a:pt x="0" y="0"/>
                </a:moveTo>
                <a:lnTo>
                  <a:pt x="80" y="27"/>
                </a:lnTo>
                <a:lnTo>
                  <a:pt x="0" y="5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73" name="Freeform 669"/>
          <p:cNvSpPr>
            <a:spLocks/>
          </p:cNvSpPr>
          <p:nvPr/>
        </p:nvSpPr>
        <p:spPr bwMode="auto">
          <a:xfrm>
            <a:off x="314325" y="2203450"/>
            <a:ext cx="142875" cy="260350"/>
          </a:xfrm>
          <a:custGeom>
            <a:avLst/>
            <a:gdLst>
              <a:gd name="T0" fmla="*/ 0 w 90"/>
              <a:gd name="T1" fmla="*/ 0 h 164"/>
              <a:gd name="T2" fmla="*/ 0 w 90"/>
              <a:gd name="T3" fmla="*/ 2147483646 h 164"/>
              <a:gd name="T4" fmla="*/ 2147483646 w 90"/>
              <a:gd name="T5" fmla="*/ 2147483646 h 164"/>
              <a:gd name="T6" fmla="*/ 2147483646 w 90"/>
              <a:gd name="T7" fmla="*/ 2147483646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 h="164">
                <a:moveTo>
                  <a:pt x="0" y="0"/>
                </a:moveTo>
                <a:lnTo>
                  <a:pt x="0" y="77"/>
                </a:lnTo>
                <a:lnTo>
                  <a:pt x="90" y="77"/>
                </a:lnTo>
                <a:lnTo>
                  <a:pt x="90" y="164"/>
                </a:lnTo>
              </a:path>
            </a:pathLst>
          </a:custGeom>
          <a:noFill/>
          <a:ln w="142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74" name="Freeform 670"/>
          <p:cNvSpPr>
            <a:spLocks/>
          </p:cNvSpPr>
          <p:nvPr/>
        </p:nvSpPr>
        <p:spPr bwMode="auto">
          <a:xfrm>
            <a:off x="415925" y="2452688"/>
            <a:ext cx="84138" cy="128587"/>
          </a:xfrm>
          <a:custGeom>
            <a:avLst/>
            <a:gdLst>
              <a:gd name="T0" fmla="*/ 2147483646 w 53"/>
              <a:gd name="T1" fmla="*/ 0 h 81"/>
              <a:gd name="T2" fmla="*/ 2147483646 w 53"/>
              <a:gd name="T3" fmla="*/ 2147483646 h 81"/>
              <a:gd name="T4" fmla="*/ 0 w 53"/>
              <a:gd name="T5" fmla="*/ 0 h 81"/>
              <a:gd name="T6" fmla="*/ 2147483646 w 53"/>
              <a:gd name="T7" fmla="*/ 0 h 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1">
                <a:moveTo>
                  <a:pt x="53" y="0"/>
                </a:moveTo>
                <a:lnTo>
                  <a:pt x="26" y="81"/>
                </a:lnTo>
                <a:lnTo>
                  <a:pt x="0"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75" name="Freeform 671"/>
          <p:cNvSpPr>
            <a:spLocks/>
          </p:cNvSpPr>
          <p:nvPr/>
        </p:nvSpPr>
        <p:spPr bwMode="auto">
          <a:xfrm>
            <a:off x="174625" y="2132013"/>
            <a:ext cx="379413" cy="47625"/>
          </a:xfrm>
          <a:custGeom>
            <a:avLst/>
            <a:gdLst>
              <a:gd name="T0" fmla="*/ 0 w 239"/>
              <a:gd name="T1" fmla="*/ 2147483646 h 30"/>
              <a:gd name="T2" fmla="*/ 2147483646 w 239"/>
              <a:gd name="T3" fmla="*/ 0 h 30"/>
              <a:gd name="T4" fmla="*/ 2147483646 w 239"/>
              <a:gd name="T5" fmla="*/ 0 h 30"/>
              <a:gd name="T6" fmla="*/ 2147483646 w 239"/>
              <a:gd name="T7" fmla="*/ 2147483646 h 30"/>
              <a:gd name="T8" fmla="*/ 0 w 239"/>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9" h="30">
                <a:moveTo>
                  <a:pt x="0" y="30"/>
                </a:moveTo>
                <a:lnTo>
                  <a:pt x="59" y="0"/>
                </a:lnTo>
                <a:lnTo>
                  <a:pt x="239" y="0"/>
                </a:lnTo>
                <a:lnTo>
                  <a:pt x="179" y="30"/>
                </a:lnTo>
                <a:lnTo>
                  <a:pt x="0" y="30"/>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76" name="Freeform 672"/>
          <p:cNvSpPr>
            <a:spLocks/>
          </p:cNvSpPr>
          <p:nvPr/>
        </p:nvSpPr>
        <p:spPr bwMode="auto">
          <a:xfrm>
            <a:off x="174625" y="2132013"/>
            <a:ext cx="379413" cy="47625"/>
          </a:xfrm>
          <a:custGeom>
            <a:avLst/>
            <a:gdLst>
              <a:gd name="T0" fmla="*/ 0 w 239"/>
              <a:gd name="T1" fmla="*/ 2147483646 h 30"/>
              <a:gd name="T2" fmla="*/ 2147483646 w 239"/>
              <a:gd name="T3" fmla="*/ 0 h 30"/>
              <a:gd name="T4" fmla="*/ 2147483646 w 239"/>
              <a:gd name="T5" fmla="*/ 0 h 30"/>
              <a:gd name="T6" fmla="*/ 2147483646 w 239"/>
              <a:gd name="T7" fmla="*/ 2147483646 h 30"/>
              <a:gd name="T8" fmla="*/ 0 w 239"/>
              <a:gd name="T9" fmla="*/ 2147483646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9" h="30">
                <a:moveTo>
                  <a:pt x="0" y="30"/>
                </a:moveTo>
                <a:lnTo>
                  <a:pt x="59" y="0"/>
                </a:lnTo>
                <a:lnTo>
                  <a:pt x="239" y="0"/>
                </a:lnTo>
                <a:lnTo>
                  <a:pt x="179" y="30"/>
                </a:lnTo>
                <a:lnTo>
                  <a:pt x="0" y="3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77" name="Freeform 673"/>
          <p:cNvSpPr>
            <a:spLocks/>
          </p:cNvSpPr>
          <p:nvPr/>
        </p:nvSpPr>
        <p:spPr bwMode="auto">
          <a:xfrm>
            <a:off x="458788"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78" name="Freeform 674"/>
          <p:cNvSpPr>
            <a:spLocks/>
          </p:cNvSpPr>
          <p:nvPr/>
        </p:nvSpPr>
        <p:spPr bwMode="auto">
          <a:xfrm>
            <a:off x="458788" y="2132013"/>
            <a:ext cx="95250" cy="71437"/>
          </a:xfrm>
          <a:custGeom>
            <a:avLst/>
            <a:gdLst>
              <a:gd name="T0" fmla="*/ 0 w 60"/>
              <a:gd name="T1" fmla="*/ 2147483646 h 45"/>
              <a:gd name="T2" fmla="*/ 2147483646 w 60"/>
              <a:gd name="T3" fmla="*/ 2147483646 h 45"/>
              <a:gd name="T4" fmla="*/ 2147483646 w 60"/>
              <a:gd name="T5" fmla="*/ 0 h 45"/>
              <a:gd name="T6" fmla="*/ 0 w 60"/>
              <a:gd name="T7" fmla="*/ 2147483646 h 45"/>
              <a:gd name="T8" fmla="*/ 0 w 60"/>
              <a:gd name="T9" fmla="*/ 2147483646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45">
                <a:moveTo>
                  <a:pt x="0" y="45"/>
                </a:moveTo>
                <a:lnTo>
                  <a:pt x="60" y="15"/>
                </a:lnTo>
                <a:lnTo>
                  <a:pt x="60" y="0"/>
                </a:lnTo>
                <a:lnTo>
                  <a:pt x="0" y="30"/>
                </a:lnTo>
                <a:lnTo>
                  <a:pt x="0" y="4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79" name="Freeform 675"/>
          <p:cNvSpPr>
            <a:spLocks/>
          </p:cNvSpPr>
          <p:nvPr/>
        </p:nvSpPr>
        <p:spPr bwMode="auto">
          <a:xfrm>
            <a:off x="273050" y="1965325"/>
            <a:ext cx="357188" cy="155575"/>
          </a:xfrm>
          <a:custGeom>
            <a:avLst/>
            <a:gdLst>
              <a:gd name="T0" fmla="*/ 0 w 225"/>
              <a:gd name="T1" fmla="*/ 2147483646 h 98"/>
              <a:gd name="T2" fmla="*/ 2147483646 w 225"/>
              <a:gd name="T3" fmla="*/ 0 h 98"/>
              <a:gd name="T4" fmla="*/ 2147483646 w 225"/>
              <a:gd name="T5" fmla="*/ 0 h 98"/>
              <a:gd name="T6" fmla="*/ 2147483646 w 225"/>
              <a:gd name="T7" fmla="*/ 2147483646 h 98"/>
              <a:gd name="T8" fmla="*/ 0 w 225"/>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98">
                <a:moveTo>
                  <a:pt x="0" y="98"/>
                </a:moveTo>
                <a:lnTo>
                  <a:pt x="49" y="0"/>
                </a:lnTo>
                <a:lnTo>
                  <a:pt x="225" y="0"/>
                </a:lnTo>
                <a:lnTo>
                  <a:pt x="176" y="98"/>
                </a:lnTo>
                <a:lnTo>
                  <a:pt x="0" y="98"/>
                </a:lnTo>
                <a:close/>
              </a:path>
            </a:pathLst>
          </a:custGeom>
          <a:solidFill>
            <a:srgbClr val="9A9A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80" name="Freeform 676"/>
          <p:cNvSpPr>
            <a:spLocks/>
          </p:cNvSpPr>
          <p:nvPr/>
        </p:nvSpPr>
        <p:spPr bwMode="auto">
          <a:xfrm>
            <a:off x="273050" y="1965325"/>
            <a:ext cx="357188" cy="155575"/>
          </a:xfrm>
          <a:custGeom>
            <a:avLst/>
            <a:gdLst>
              <a:gd name="T0" fmla="*/ 0 w 225"/>
              <a:gd name="T1" fmla="*/ 2147483646 h 98"/>
              <a:gd name="T2" fmla="*/ 2147483646 w 225"/>
              <a:gd name="T3" fmla="*/ 0 h 98"/>
              <a:gd name="T4" fmla="*/ 2147483646 w 225"/>
              <a:gd name="T5" fmla="*/ 0 h 98"/>
              <a:gd name="T6" fmla="*/ 2147483646 w 225"/>
              <a:gd name="T7" fmla="*/ 2147483646 h 98"/>
              <a:gd name="T8" fmla="*/ 0 w 225"/>
              <a:gd name="T9" fmla="*/ 2147483646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98">
                <a:moveTo>
                  <a:pt x="0" y="98"/>
                </a:moveTo>
                <a:lnTo>
                  <a:pt x="49" y="0"/>
                </a:lnTo>
                <a:lnTo>
                  <a:pt x="225" y="0"/>
                </a:lnTo>
                <a:lnTo>
                  <a:pt x="176" y="98"/>
                </a:lnTo>
                <a:lnTo>
                  <a:pt x="0" y="9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81" name="Rectangle 677"/>
          <p:cNvSpPr>
            <a:spLocks noChangeArrowheads="1"/>
          </p:cNvSpPr>
          <p:nvPr/>
        </p:nvSpPr>
        <p:spPr bwMode="auto">
          <a:xfrm>
            <a:off x="307975" y="2122488"/>
            <a:ext cx="46038"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82" name="Rectangle 678"/>
          <p:cNvSpPr>
            <a:spLocks noChangeArrowheads="1"/>
          </p:cNvSpPr>
          <p:nvPr/>
        </p:nvSpPr>
        <p:spPr bwMode="auto">
          <a:xfrm>
            <a:off x="307975" y="2122488"/>
            <a:ext cx="46038"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83" name="Rectangle 679"/>
          <p:cNvSpPr>
            <a:spLocks noChangeArrowheads="1"/>
          </p:cNvSpPr>
          <p:nvPr/>
        </p:nvSpPr>
        <p:spPr bwMode="auto">
          <a:xfrm>
            <a:off x="471488" y="2122488"/>
            <a:ext cx="44450" cy="793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84" name="Rectangle 680"/>
          <p:cNvSpPr>
            <a:spLocks noChangeArrowheads="1"/>
          </p:cNvSpPr>
          <p:nvPr/>
        </p:nvSpPr>
        <p:spPr bwMode="auto">
          <a:xfrm>
            <a:off x="471488" y="2122488"/>
            <a:ext cx="44450" cy="79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85" name="Freeform 681"/>
          <p:cNvSpPr>
            <a:spLocks/>
          </p:cNvSpPr>
          <p:nvPr/>
        </p:nvSpPr>
        <p:spPr bwMode="auto">
          <a:xfrm>
            <a:off x="233363"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6" y="0"/>
                </a:moveTo>
                <a:lnTo>
                  <a:pt x="176" y="0"/>
                </a:lnTo>
                <a:lnTo>
                  <a:pt x="150" y="13"/>
                </a:lnTo>
                <a:lnTo>
                  <a:pt x="0" y="13"/>
                </a:lnTo>
                <a:lnTo>
                  <a:pt x="26" y="0"/>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186" name="Freeform 682"/>
          <p:cNvSpPr>
            <a:spLocks/>
          </p:cNvSpPr>
          <p:nvPr/>
        </p:nvSpPr>
        <p:spPr bwMode="auto">
          <a:xfrm>
            <a:off x="233363" y="2141538"/>
            <a:ext cx="279400" cy="20637"/>
          </a:xfrm>
          <a:custGeom>
            <a:avLst/>
            <a:gdLst>
              <a:gd name="T0" fmla="*/ 2147483646 w 176"/>
              <a:gd name="T1" fmla="*/ 0 h 13"/>
              <a:gd name="T2" fmla="*/ 2147483646 w 176"/>
              <a:gd name="T3" fmla="*/ 0 h 13"/>
              <a:gd name="T4" fmla="*/ 2147483646 w 176"/>
              <a:gd name="T5" fmla="*/ 2147483646 h 13"/>
              <a:gd name="T6" fmla="*/ 0 w 176"/>
              <a:gd name="T7" fmla="*/ 2147483646 h 13"/>
              <a:gd name="T8" fmla="*/ 2147483646 w 176"/>
              <a:gd name="T9" fmla="*/ 0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13">
                <a:moveTo>
                  <a:pt x="26" y="0"/>
                </a:moveTo>
                <a:lnTo>
                  <a:pt x="176" y="0"/>
                </a:lnTo>
                <a:lnTo>
                  <a:pt x="150" y="13"/>
                </a:lnTo>
                <a:lnTo>
                  <a:pt x="0" y="13"/>
                </a:lnTo>
                <a:lnTo>
                  <a:pt x="26"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187" name="Rectangle 683"/>
          <p:cNvSpPr>
            <a:spLocks noChangeArrowheads="1"/>
          </p:cNvSpPr>
          <p:nvPr/>
        </p:nvSpPr>
        <p:spPr bwMode="auto">
          <a:xfrm>
            <a:off x="174625" y="2179638"/>
            <a:ext cx="284163" cy="23812"/>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88" name="Rectangle 684"/>
          <p:cNvSpPr>
            <a:spLocks noChangeArrowheads="1"/>
          </p:cNvSpPr>
          <p:nvPr/>
        </p:nvSpPr>
        <p:spPr bwMode="auto">
          <a:xfrm>
            <a:off x="174625" y="2179638"/>
            <a:ext cx="284163" cy="23812"/>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pic>
        <p:nvPicPr>
          <p:cNvPr id="22189" name="Picture 68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0038" y="2152650"/>
            <a:ext cx="68262"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90" name="Picture 686"/>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0038" y="2152650"/>
            <a:ext cx="68262" cy="2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91" name="Freeform 687"/>
          <p:cNvSpPr>
            <a:spLocks/>
          </p:cNvSpPr>
          <p:nvPr/>
        </p:nvSpPr>
        <p:spPr bwMode="auto">
          <a:xfrm>
            <a:off x="314325" y="2168525"/>
            <a:ext cx="46038" cy="4763"/>
          </a:xfrm>
          <a:custGeom>
            <a:avLst/>
            <a:gdLst>
              <a:gd name="T0" fmla="*/ 0 w 29"/>
              <a:gd name="T1" fmla="*/ 2147483646 h 3"/>
              <a:gd name="T2" fmla="*/ 2147483646 w 29"/>
              <a:gd name="T3" fmla="*/ 0 h 3"/>
              <a:gd name="T4" fmla="*/ 2147483646 w 29"/>
              <a:gd name="T5" fmla="*/ 0 h 3"/>
              <a:gd name="T6" fmla="*/ 2147483646 w 29"/>
              <a:gd name="T7" fmla="*/ 2147483646 h 3"/>
              <a:gd name="T8" fmla="*/ 0 w 29"/>
              <a:gd name="T9" fmla="*/ 2147483646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3">
                <a:moveTo>
                  <a:pt x="0" y="3"/>
                </a:moveTo>
                <a:lnTo>
                  <a:pt x="7" y="0"/>
                </a:lnTo>
                <a:lnTo>
                  <a:pt x="29" y="0"/>
                </a:lnTo>
                <a:lnTo>
                  <a:pt x="22" y="3"/>
                </a:lnTo>
                <a:lnTo>
                  <a:pt x="0" y="3"/>
                </a:lnTo>
                <a:close/>
              </a:path>
            </a:pathLst>
          </a:custGeom>
          <a:noFill/>
          <a:ln w="158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pic>
        <p:nvPicPr>
          <p:cNvPr id="22192" name="Picture 68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63513" y="2179638"/>
            <a:ext cx="42862"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93" name="Picture 68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63513" y="2179638"/>
            <a:ext cx="42862"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94" name="Picture 69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8913" y="2179638"/>
            <a:ext cx="42862"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95" name="Picture 69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88913" y="2179638"/>
            <a:ext cx="42862"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96" name="Picture 69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4313" y="2179638"/>
            <a:ext cx="42862" cy="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97" name="Rectangle 693"/>
          <p:cNvSpPr>
            <a:spLocks noChangeArrowheads="1"/>
          </p:cNvSpPr>
          <p:nvPr/>
        </p:nvSpPr>
        <p:spPr bwMode="auto">
          <a:xfrm>
            <a:off x="209550" y="2193925"/>
            <a:ext cx="6350"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98" name="Rectangle 694"/>
          <p:cNvSpPr>
            <a:spLocks noChangeArrowheads="1"/>
          </p:cNvSpPr>
          <p:nvPr/>
        </p:nvSpPr>
        <p:spPr bwMode="auto">
          <a:xfrm>
            <a:off x="233363" y="2193925"/>
            <a:ext cx="6350" cy="31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199" name="Rectangle 695"/>
          <p:cNvSpPr>
            <a:spLocks noChangeArrowheads="1"/>
          </p:cNvSpPr>
          <p:nvPr/>
        </p:nvSpPr>
        <p:spPr bwMode="auto">
          <a:xfrm>
            <a:off x="185738" y="2193925"/>
            <a:ext cx="6350" cy="31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0" name="Freeform 696"/>
          <p:cNvSpPr>
            <a:spLocks/>
          </p:cNvSpPr>
          <p:nvPr/>
        </p:nvSpPr>
        <p:spPr bwMode="auto">
          <a:xfrm>
            <a:off x="523875" y="2144713"/>
            <a:ext cx="19050" cy="14287"/>
          </a:xfrm>
          <a:custGeom>
            <a:avLst/>
            <a:gdLst>
              <a:gd name="T0" fmla="*/ 0 w 12"/>
              <a:gd name="T1" fmla="*/ 2147483646 h 9"/>
              <a:gd name="T2" fmla="*/ 2147483646 w 12"/>
              <a:gd name="T3" fmla="*/ 0 h 9"/>
              <a:gd name="T4" fmla="*/ 2147483646 w 12"/>
              <a:gd name="T5" fmla="*/ 2147483646 h 9"/>
              <a:gd name="T6" fmla="*/ 0 w 12"/>
              <a:gd name="T7" fmla="*/ 2147483646 h 9"/>
              <a:gd name="T8" fmla="*/ 0 w 12"/>
              <a:gd name="T9" fmla="*/ 2147483646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9">
                <a:moveTo>
                  <a:pt x="0" y="5"/>
                </a:moveTo>
                <a:lnTo>
                  <a:pt x="12" y="0"/>
                </a:lnTo>
                <a:lnTo>
                  <a:pt x="12" y="3"/>
                </a:lnTo>
                <a:lnTo>
                  <a:pt x="0" y="9"/>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pic>
        <p:nvPicPr>
          <p:cNvPr id="22201" name="Picture 69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82575" y="1965325"/>
            <a:ext cx="32385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02" name="Freeform 698"/>
          <p:cNvSpPr>
            <a:spLocks/>
          </p:cNvSpPr>
          <p:nvPr/>
        </p:nvSpPr>
        <p:spPr bwMode="auto">
          <a:xfrm>
            <a:off x="295275" y="1978025"/>
            <a:ext cx="301625" cy="130175"/>
          </a:xfrm>
          <a:custGeom>
            <a:avLst/>
            <a:gdLst>
              <a:gd name="T0" fmla="*/ 0 w 190"/>
              <a:gd name="T1" fmla="*/ 2147483646 h 82"/>
              <a:gd name="T2" fmla="*/ 2147483646 w 190"/>
              <a:gd name="T3" fmla="*/ 0 h 82"/>
              <a:gd name="T4" fmla="*/ 2147483646 w 190"/>
              <a:gd name="T5" fmla="*/ 0 h 82"/>
              <a:gd name="T6" fmla="*/ 2147483646 w 190"/>
              <a:gd name="T7" fmla="*/ 2147483646 h 82"/>
              <a:gd name="T8" fmla="*/ 0 w 190"/>
              <a:gd name="T9" fmla="*/ 2147483646 h 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0" h="82">
                <a:moveTo>
                  <a:pt x="0" y="82"/>
                </a:moveTo>
                <a:lnTo>
                  <a:pt x="41" y="0"/>
                </a:lnTo>
                <a:lnTo>
                  <a:pt x="190" y="0"/>
                </a:lnTo>
                <a:lnTo>
                  <a:pt x="149" y="82"/>
                </a:lnTo>
                <a:lnTo>
                  <a:pt x="0" y="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203" name="Rectangle 699"/>
          <p:cNvSpPr>
            <a:spLocks noChangeArrowheads="1"/>
          </p:cNvSpPr>
          <p:nvPr/>
        </p:nvSpPr>
        <p:spPr bwMode="auto">
          <a:xfrm>
            <a:off x="581025" y="1965325"/>
            <a:ext cx="7938" cy="33338"/>
          </a:xfrm>
          <a:prstGeom prst="rect">
            <a:avLst/>
          </a:prstGeom>
          <a:solidFill>
            <a:srgbClr val="FF3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4" name="Rectangle 700"/>
          <p:cNvSpPr>
            <a:spLocks noChangeArrowheads="1"/>
          </p:cNvSpPr>
          <p:nvPr/>
        </p:nvSpPr>
        <p:spPr bwMode="auto">
          <a:xfrm>
            <a:off x="588963" y="1965325"/>
            <a:ext cx="9525" cy="33338"/>
          </a:xfrm>
          <a:prstGeom prst="rect">
            <a:avLst/>
          </a:prstGeom>
          <a:solidFill>
            <a:srgbClr val="FFF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5" name="Rectangle 701"/>
          <p:cNvSpPr>
            <a:spLocks noChangeArrowheads="1"/>
          </p:cNvSpPr>
          <p:nvPr/>
        </p:nvSpPr>
        <p:spPr bwMode="auto">
          <a:xfrm>
            <a:off x="598488" y="1965325"/>
            <a:ext cx="7937" cy="33338"/>
          </a:xfrm>
          <a:prstGeom prst="rect">
            <a:avLst/>
          </a:prstGeom>
          <a:solidFill>
            <a:srgbClr val="FFB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6" name="Rectangle 702"/>
          <p:cNvSpPr>
            <a:spLocks noChangeArrowheads="1"/>
          </p:cNvSpPr>
          <p:nvPr/>
        </p:nvSpPr>
        <p:spPr bwMode="auto">
          <a:xfrm>
            <a:off x="606425" y="1965325"/>
            <a:ext cx="9525" cy="33338"/>
          </a:xfrm>
          <a:prstGeom prst="rect">
            <a:avLst/>
          </a:prstGeom>
          <a:solidFill>
            <a:srgbClr val="FF7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7" name="Rectangle 703"/>
          <p:cNvSpPr>
            <a:spLocks noChangeArrowheads="1"/>
          </p:cNvSpPr>
          <p:nvPr/>
        </p:nvSpPr>
        <p:spPr bwMode="auto">
          <a:xfrm>
            <a:off x="615950" y="1965325"/>
            <a:ext cx="7938" cy="33338"/>
          </a:xfrm>
          <a:prstGeom prst="rect">
            <a:avLst/>
          </a:prstGeom>
          <a:solidFill>
            <a:srgbClr val="FF3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08" name="Freeform 704"/>
          <p:cNvSpPr>
            <a:spLocks/>
          </p:cNvSpPr>
          <p:nvPr/>
        </p:nvSpPr>
        <p:spPr bwMode="auto">
          <a:xfrm>
            <a:off x="173038" y="1965325"/>
            <a:ext cx="457200" cy="238125"/>
          </a:xfrm>
          <a:custGeom>
            <a:avLst/>
            <a:gdLst>
              <a:gd name="T0" fmla="*/ 0 w 288"/>
              <a:gd name="T1" fmla="*/ 2147483646 h 150"/>
              <a:gd name="T2" fmla="*/ 0 w 288"/>
              <a:gd name="T3" fmla="*/ 2147483646 h 150"/>
              <a:gd name="T4" fmla="*/ 2147483646 w 288"/>
              <a:gd name="T5" fmla="*/ 2147483646 h 150"/>
              <a:gd name="T6" fmla="*/ 2147483646 w 288"/>
              <a:gd name="T7" fmla="*/ 2147483646 h 150"/>
              <a:gd name="T8" fmla="*/ 2147483646 w 288"/>
              <a:gd name="T9" fmla="*/ 2147483646 h 150"/>
              <a:gd name="T10" fmla="*/ 2147483646 w 288"/>
              <a:gd name="T11" fmla="*/ 2147483646 h 150"/>
              <a:gd name="T12" fmla="*/ 2147483646 w 288"/>
              <a:gd name="T13" fmla="*/ 0 h 150"/>
              <a:gd name="T14" fmla="*/ 2147483646 w 288"/>
              <a:gd name="T15" fmla="*/ 0 h 150"/>
              <a:gd name="T16" fmla="*/ 2147483646 w 288"/>
              <a:gd name="T17" fmla="*/ 2147483646 h 150"/>
              <a:gd name="T18" fmla="*/ 2147483646 w 288"/>
              <a:gd name="T19" fmla="*/ 2147483646 h 150"/>
              <a:gd name="T20" fmla="*/ 2147483646 w 288"/>
              <a:gd name="T21" fmla="*/ 2147483646 h 150"/>
              <a:gd name="T22" fmla="*/ 2147483646 w 288"/>
              <a:gd name="T23" fmla="*/ 2147483646 h 150"/>
              <a:gd name="T24" fmla="*/ 2147483646 w 288"/>
              <a:gd name="T25" fmla="*/ 2147483646 h 150"/>
              <a:gd name="T26" fmla="*/ 2147483646 w 288"/>
              <a:gd name="T27" fmla="*/ 2147483646 h 150"/>
              <a:gd name="T28" fmla="*/ 0 w 288"/>
              <a:gd name="T29" fmla="*/ 2147483646 h 1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8" h="150">
                <a:moveTo>
                  <a:pt x="0" y="150"/>
                </a:moveTo>
                <a:lnTo>
                  <a:pt x="0" y="135"/>
                </a:lnTo>
                <a:lnTo>
                  <a:pt x="59" y="105"/>
                </a:lnTo>
                <a:lnTo>
                  <a:pt x="85" y="105"/>
                </a:lnTo>
                <a:lnTo>
                  <a:pt x="85" y="98"/>
                </a:lnTo>
                <a:lnTo>
                  <a:pt x="63" y="98"/>
                </a:lnTo>
                <a:lnTo>
                  <a:pt x="112" y="0"/>
                </a:lnTo>
                <a:lnTo>
                  <a:pt x="288" y="0"/>
                </a:lnTo>
                <a:lnTo>
                  <a:pt x="239" y="98"/>
                </a:lnTo>
                <a:lnTo>
                  <a:pt x="217" y="98"/>
                </a:lnTo>
                <a:lnTo>
                  <a:pt x="217" y="105"/>
                </a:lnTo>
                <a:lnTo>
                  <a:pt x="239" y="105"/>
                </a:lnTo>
                <a:lnTo>
                  <a:pt x="239" y="120"/>
                </a:lnTo>
                <a:lnTo>
                  <a:pt x="179" y="150"/>
                </a:lnTo>
                <a:lnTo>
                  <a:pt x="0" y="15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209" name="Freeform 705"/>
          <p:cNvSpPr>
            <a:spLocks/>
          </p:cNvSpPr>
          <p:nvPr/>
        </p:nvSpPr>
        <p:spPr bwMode="auto">
          <a:xfrm>
            <a:off x="173038" y="2166938"/>
            <a:ext cx="109537" cy="74612"/>
          </a:xfrm>
          <a:custGeom>
            <a:avLst/>
            <a:gdLst>
              <a:gd name="T0" fmla="*/ 2147483646 w 69"/>
              <a:gd name="T1" fmla="*/ 2147483646 h 47"/>
              <a:gd name="T2" fmla="*/ 0 w 69"/>
              <a:gd name="T3" fmla="*/ 2147483646 h 47"/>
              <a:gd name="T4" fmla="*/ 2147483646 w 69"/>
              <a:gd name="T5" fmla="*/ 0 h 47"/>
              <a:gd name="T6" fmla="*/ 2147483646 w 69"/>
              <a:gd name="T7" fmla="*/ 2147483646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47">
                <a:moveTo>
                  <a:pt x="69" y="47"/>
                </a:moveTo>
                <a:lnTo>
                  <a:pt x="0" y="23"/>
                </a:lnTo>
                <a:lnTo>
                  <a:pt x="69" y="0"/>
                </a:lnTo>
                <a:lnTo>
                  <a:pt x="69" y="4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10" name="Rectangle 706"/>
          <p:cNvSpPr>
            <a:spLocks noChangeArrowheads="1"/>
          </p:cNvSpPr>
          <p:nvPr/>
        </p:nvSpPr>
        <p:spPr bwMode="auto">
          <a:xfrm>
            <a:off x="34925" y="2220913"/>
            <a:ext cx="549275"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            USER</a:t>
            </a:r>
          </a:p>
        </p:txBody>
      </p:sp>
      <p:sp>
        <p:nvSpPr>
          <p:cNvPr id="22211" name="Rectangle 707"/>
          <p:cNvSpPr>
            <a:spLocks noChangeArrowheads="1"/>
          </p:cNvSpPr>
          <p:nvPr/>
        </p:nvSpPr>
        <p:spPr bwMode="auto">
          <a:xfrm>
            <a:off x="2163763" y="4010025"/>
            <a:ext cx="615950" cy="439738"/>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2" name="Rectangle 708"/>
          <p:cNvSpPr>
            <a:spLocks noChangeArrowheads="1"/>
          </p:cNvSpPr>
          <p:nvPr/>
        </p:nvSpPr>
        <p:spPr bwMode="auto">
          <a:xfrm>
            <a:off x="2100263" y="3944938"/>
            <a:ext cx="614362" cy="43973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3" name="Rectangle 709"/>
          <p:cNvSpPr>
            <a:spLocks noChangeArrowheads="1"/>
          </p:cNvSpPr>
          <p:nvPr/>
        </p:nvSpPr>
        <p:spPr bwMode="auto">
          <a:xfrm>
            <a:off x="2312988" y="4052888"/>
            <a:ext cx="176212"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PAP</a:t>
            </a:r>
          </a:p>
        </p:txBody>
      </p:sp>
      <p:sp>
        <p:nvSpPr>
          <p:cNvPr id="22214" name="Rectangle 710"/>
          <p:cNvSpPr>
            <a:spLocks noChangeArrowheads="1"/>
          </p:cNvSpPr>
          <p:nvPr/>
        </p:nvSpPr>
        <p:spPr bwMode="auto">
          <a:xfrm>
            <a:off x="2209800" y="4164013"/>
            <a:ext cx="376238"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‘’Kephas’’</a:t>
            </a:r>
          </a:p>
        </p:txBody>
      </p:sp>
      <p:sp>
        <p:nvSpPr>
          <p:cNvPr id="22215" name="Rectangle 711"/>
          <p:cNvSpPr>
            <a:spLocks noChangeArrowheads="1"/>
          </p:cNvSpPr>
          <p:nvPr/>
        </p:nvSpPr>
        <p:spPr bwMode="auto">
          <a:xfrm>
            <a:off x="1468438" y="3530600"/>
            <a:ext cx="7937" cy="342900"/>
          </a:xfrm>
          <a:prstGeom prst="rect">
            <a:avLst/>
          </a:prstGeom>
          <a:solidFill>
            <a:srgbClr val="01B9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6" name="Rectangle 712"/>
          <p:cNvSpPr>
            <a:spLocks noChangeArrowheads="1"/>
          </p:cNvSpPr>
          <p:nvPr/>
        </p:nvSpPr>
        <p:spPr bwMode="auto">
          <a:xfrm>
            <a:off x="1476375" y="3530600"/>
            <a:ext cx="9525" cy="342900"/>
          </a:xfrm>
          <a:prstGeom prst="rect">
            <a:avLst/>
          </a:prstGeom>
          <a:solidFill>
            <a:srgbClr val="A5FE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7" name="Rectangle 713"/>
          <p:cNvSpPr>
            <a:spLocks noChangeArrowheads="1"/>
          </p:cNvSpPr>
          <p:nvPr/>
        </p:nvSpPr>
        <p:spPr bwMode="auto">
          <a:xfrm>
            <a:off x="1485900" y="3530600"/>
            <a:ext cx="7938" cy="342900"/>
          </a:xfrm>
          <a:prstGeom prst="rect">
            <a:avLst/>
          </a:prstGeom>
          <a:solidFill>
            <a:srgbClr val="A1FC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8" name="Rectangle 714"/>
          <p:cNvSpPr>
            <a:spLocks noChangeArrowheads="1"/>
          </p:cNvSpPr>
          <p:nvPr/>
        </p:nvSpPr>
        <p:spPr bwMode="auto">
          <a:xfrm>
            <a:off x="1493838" y="3530600"/>
            <a:ext cx="7937" cy="342900"/>
          </a:xfrm>
          <a:prstGeom prst="rect">
            <a:avLst/>
          </a:prstGeom>
          <a:solidFill>
            <a:srgbClr val="9DFB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19" name="Rectangle 715"/>
          <p:cNvSpPr>
            <a:spLocks noChangeArrowheads="1"/>
          </p:cNvSpPr>
          <p:nvPr/>
        </p:nvSpPr>
        <p:spPr bwMode="auto">
          <a:xfrm>
            <a:off x="1501775" y="3530600"/>
            <a:ext cx="9525" cy="342900"/>
          </a:xfrm>
          <a:prstGeom prst="rect">
            <a:avLst/>
          </a:prstGeom>
          <a:solidFill>
            <a:srgbClr val="99F9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0" name="Rectangle 716"/>
          <p:cNvSpPr>
            <a:spLocks noChangeArrowheads="1"/>
          </p:cNvSpPr>
          <p:nvPr/>
        </p:nvSpPr>
        <p:spPr bwMode="auto">
          <a:xfrm>
            <a:off x="1511300" y="3530600"/>
            <a:ext cx="7938" cy="342900"/>
          </a:xfrm>
          <a:prstGeom prst="rect">
            <a:avLst/>
          </a:prstGeom>
          <a:solidFill>
            <a:srgbClr val="95F7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1" name="Rectangle 717"/>
          <p:cNvSpPr>
            <a:spLocks noChangeArrowheads="1"/>
          </p:cNvSpPr>
          <p:nvPr/>
        </p:nvSpPr>
        <p:spPr bwMode="auto">
          <a:xfrm>
            <a:off x="1519238" y="3530600"/>
            <a:ext cx="7937" cy="342900"/>
          </a:xfrm>
          <a:prstGeom prst="rect">
            <a:avLst/>
          </a:prstGeom>
          <a:solidFill>
            <a:srgbClr val="91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2" name="Rectangle 718"/>
          <p:cNvSpPr>
            <a:spLocks noChangeArrowheads="1"/>
          </p:cNvSpPr>
          <p:nvPr/>
        </p:nvSpPr>
        <p:spPr bwMode="auto">
          <a:xfrm>
            <a:off x="1527175" y="3530600"/>
            <a:ext cx="9525" cy="342900"/>
          </a:xfrm>
          <a:prstGeom prst="rect">
            <a:avLst/>
          </a:prstGeom>
          <a:solidFill>
            <a:srgbClr val="8DF4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3" name="Rectangle 719"/>
          <p:cNvSpPr>
            <a:spLocks noChangeArrowheads="1"/>
          </p:cNvSpPr>
          <p:nvPr/>
        </p:nvSpPr>
        <p:spPr bwMode="auto">
          <a:xfrm>
            <a:off x="1536700" y="3530600"/>
            <a:ext cx="7938" cy="342900"/>
          </a:xfrm>
          <a:prstGeom prst="rect">
            <a:avLst/>
          </a:prstGeom>
          <a:solidFill>
            <a:srgbClr val="89F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4" name="Rectangle 720"/>
          <p:cNvSpPr>
            <a:spLocks noChangeArrowheads="1"/>
          </p:cNvSpPr>
          <p:nvPr/>
        </p:nvSpPr>
        <p:spPr bwMode="auto">
          <a:xfrm>
            <a:off x="1544638" y="3530600"/>
            <a:ext cx="9525" cy="342900"/>
          </a:xfrm>
          <a:prstGeom prst="rect">
            <a:avLst/>
          </a:prstGeom>
          <a:solidFill>
            <a:srgbClr val="85F0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5" name="Rectangle 721"/>
          <p:cNvSpPr>
            <a:spLocks noChangeArrowheads="1"/>
          </p:cNvSpPr>
          <p:nvPr/>
        </p:nvSpPr>
        <p:spPr bwMode="auto">
          <a:xfrm>
            <a:off x="1554163" y="3530600"/>
            <a:ext cx="7937" cy="342900"/>
          </a:xfrm>
          <a:prstGeom prst="rect">
            <a:avLst/>
          </a:prstGeom>
          <a:solidFill>
            <a:srgbClr val="80EF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6" name="Rectangle 722"/>
          <p:cNvSpPr>
            <a:spLocks noChangeArrowheads="1"/>
          </p:cNvSpPr>
          <p:nvPr/>
        </p:nvSpPr>
        <p:spPr bwMode="auto">
          <a:xfrm>
            <a:off x="1562100" y="3530600"/>
            <a:ext cx="7938" cy="342900"/>
          </a:xfrm>
          <a:prstGeom prst="rect">
            <a:avLst/>
          </a:prstGeom>
          <a:solidFill>
            <a:srgbClr val="7CED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7" name="Rectangle 723"/>
          <p:cNvSpPr>
            <a:spLocks noChangeArrowheads="1"/>
          </p:cNvSpPr>
          <p:nvPr/>
        </p:nvSpPr>
        <p:spPr bwMode="auto">
          <a:xfrm>
            <a:off x="1570038" y="3530600"/>
            <a:ext cx="9525" cy="342900"/>
          </a:xfrm>
          <a:prstGeom prst="rect">
            <a:avLst/>
          </a:prstGeom>
          <a:solidFill>
            <a:srgbClr val="78EB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8" name="Rectangle 724"/>
          <p:cNvSpPr>
            <a:spLocks noChangeArrowheads="1"/>
          </p:cNvSpPr>
          <p:nvPr/>
        </p:nvSpPr>
        <p:spPr bwMode="auto">
          <a:xfrm>
            <a:off x="1579563" y="3530600"/>
            <a:ext cx="7937" cy="342900"/>
          </a:xfrm>
          <a:prstGeom prst="rect">
            <a:avLst/>
          </a:prstGeom>
          <a:solidFill>
            <a:srgbClr val="74E9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29" name="Rectangle 725"/>
          <p:cNvSpPr>
            <a:spLocks noChangeArrowheads="1"/>
          </p:cNvSpPr>
          <p:nvPr/>
        </p:nvSpPr>
        <p:spPr bwMode="auto">
          <a:xfrm>
            <a:off x="1587500" y="3530600"/>
            <a:ext cx="7938" cy="342900"/>
          </a:xfrm>
          <a:prstGeom prst="rect">
            <a:avLst/>
          </a:prstGeom>
          <a:solidFill>
            <a:srgbClr val="70E8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0" name="Rectangle 726"/>
          <p:cNvSpPr>
            <a:spLocks noChangeArrowheads="1"/>
          </p:cNvSpPr>
          <p:nvPr/>
        </p:nvSpPr>
        <p:spPr bwMode="auto">
          <a:xfrm>
            <a:off x="1595438" y="3530600"/>
            <a:ext cx="9525" cy="342900"/>
          </a:xfrm>
          <a:prstGeom prst="rect">
            <a:avLst/>
          </a:prstGeom>
          <a:solidFill>
            <a:srgbClr val="6CE6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1" name="Rectangle 727"/>
          <p:cNvSpPr>
            <a:spLocks noChangeArrowheads="1"/>
          </p:cNvSpPr>
          <p:nvPr/>
        </p:nvSpPr>
        <p:spPr bwMode="auto">
          <a:xfrm>
            <a:off x="1604963" y="3530600"/>
            <a:ext cx="7937" cy="342900"/>
          </a:xfrm>
          <a:prstGeom prst="rect">
            <a:avLst/>
          </a:prstGeom>
          <a:solidFill>
            <a:srgbClr val="68E4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2" name="Rectangle 728"/>
          <p:cNvSpPr>
            <a:spLocks noChangeArrowheads="1"/>
          </p:cNvSpPr>
          <p:nvPr/>
        </p:nvSpPr>
        <p:spPr bwMode="auto">
          <a:xfrm>
            <a:off x="1612900" y="3530600"/>
            <a:ext cx="9525" cy="342900"/>
          </a:xfrm>
          <a:prstGeom prst="rect">
            <a:avLst/>
          </a:prstGeom>
          <a:solidFill>
            <a:srgbClr val="64E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3" name="Rectangle 729"/>
          <p:cNvSpPr>
            <a:spLocks noChangeArrowheads="1"/>
          </p:cNvSpPr>
          <p:nvPr/>
        </p:nvSpPr>
        <p:spPr bwMode="auto">
          <a:xfrm>
            <a:off x="1622425" y="3530600"/>
            <a:ext cx="7938" cy="342900"/>
          </a:xfrm>
          <a:prstGeom prst="rect">
            <a:avLst/>
          </a:prstGeom>
          <a:solidFill>
            <a:srgbClr val="60E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4" name="Rectangle 730"/>
          <p:cNvSpPr>
            <a:spLocks noChangeArrowheads="1"/>
          </p:cNvSpPr>
          <p:nvPr/>
        </p:nvSpPr>
        <p:spPr bwMode="auto">
          <a:xfrm>
            <a:off x="1630363" y="3530600"/>
            <a:ext cx="7937" cy="342900"/>
          </a:xfrm>
          <a:prstGeom prst="rect">
            <a:avLst/>
          </a:prstGeom>
          <a:solidFill>
            <a:srgbClr val="5CDF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5" name="Rectangle 731"/>
          <p:cNvSpPr>
            <a:spLocks noChangeArrowheads="1"/>
          </p:cNvSpPr>
          <p:nvPr/>
        </p:nvSpPr>
        <p:spPr bwMode="auto">
          <a:xfrm>
            <a:off x="1638300" y="3530600"/>
            <a:ext cx="9525" cy="342900"/>
          </a:xfrm>
          <a:prstGeom prst="rect">
            <a:avLst/>
          </a:prstGeom>
          <a:solidFill>
            <a:srgbClr val="57DD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6" name="Rectangle 732"/>
          <p:cNvSpPr>
            <a:spLocks noChangeArrowheads="1"/>
          </p:cNvSpPr>
          <p:nvPr/>
        </p:nvSpPr>
        <p:spPr bwMode="auto">
          <a:xfrm>
            <a:off x="1647825" y="3530600"/>
            <a:ext cx="7938" cy="342900"/>
          </a:xfrm>
          <a:prstGeom prst="rect">
            <a:avLst/>
          </a:prstGeom>
          <a:solidFill>
            <a:srgbClr val="53DC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7" name="Rectangle 733"/>
          <p:cNvSpPr>
            <a:spLocks noChangeArrowheads="1"/>
          </p:cNvSpPr>
          <p:nvPr/>
        </p:nvSpPr>
        <p:spPr bwMode="auto">
          <a:xfrm>
            <a:off x="1655763" y="3530600"/>
            <a:ext cx="7937" cy="342900"/>
          </a:xfrm>
          <a:prstGeom prst="rect">
            <a:avLst/>
          </a:prstGeom>
          <a:solidFill>
            <a:srgbClr val="4FDA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8" name="Rectangle 734"/>
          <p:cNvSpPr>
            <a:spLocks noChangeArrowheads="1"/>
          </p:cNvSpPr>
          <p:nvPr/>
        </p:nvSpPr>
        <p:spPr bwMode="auto">
          <a:xfrm>
            <a:off x="1663700" y="3530600"/>
            <a:ext cx="9525" cy="342900"/>
          </a:xfrm>
          <a:prstGeom prst="rect">
            <a:avLst/>
          </a:prstGeom>
          <a:solidFill>
            <a:srgbClr val="4BD9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39" name="Rectangle 735"/>
          <p:cNvSpPr>
            <a:spLocks noChangeArrowheads="1"/>
          </p:cNvSpPr>
          <p:nvPr/>
        </p:nvSpPr>
        <p:spPr bwMode="auto">
          <a:xfrm>
            <a:off x="1673225" y="3530600"/>
            <a:ext cx="7938" cy="342900"/>
          </a:xfrm>
          <a:prstGeom prst="rect">
            <a:avLst/>
          </a:prstGeom>
          <a:solidFill>
            <a:srgbClr val="47D7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0" name="Rectangle 736"/>
          <p:cNvSpPr>
            <a:spLocks noChangeArrowheads="1"/>
          </p:cNvSpPr>
          <p:nvPr/>
        </p:nvSpPr>
        <p:spPr bwMode="auto">
          <a:xfrm>
            <a:off x="1681163" y="3530600"/>
            <a:ext cx="9525" cy="342900"/>
          </a:xfrm>
          <a:prstGeom prst="rect">
            <a:avLst/>
          </a:prstGeom>
          <a:solidFill>
            <a:srgbClr val="43D5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1" name="Rectangle 737"/>
          <p:cNvSpPr>
            <a:spLocks noChangeArrowheads="1"/>
          </p:cNvSpPr>
          <p:nvPr/>
        </p:nvSpPr>
        <p:spPr bwMode="auto">
          <a:xfrm>
            <a:off x="1690688" y="3530600"/>
            <a:ext cx="7937" cy="342900"/>
          </a:xfrm>
          <a:prstGeom prst="rect">
            <a:avLst/>
          </a:prstGeom>
          <a:solidFill>
            <a:srgbClr val="3FD3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grpSp>
        <p:nvGrpSpPr>
          <p:cNvPr id="22242" name="Group 738"/>
          <p:cNvGrpSpPr>
            <a:grpSpLocks/>
          </p:cNvGrpSpPr>
          <p:nvPr/>
        </p:nvGrpSpPr>
        <p:grpSpPr bwMode="auto">
          <a:xfrm>
            <a:off x="138113" y="2674938"/>
            <a:ext cx="2646362" cy="3236912"/>
            <a:chOff x="87" y="1685"/>
            <a:chExt cx="1667" cy="2039"/>
          </a:xfrm>
        </p:grpSpPr>
        <p:sp>
          <p:nvSpPr>
            <p:cNvPr id="22353" name="Rectangle 739"/>
            <p:cNvSpPr>
              <a:spLocks noChangeArrowheads="1"/>
            </p:cNvSpPr>
            <p:nvPr/>
          </p:nvSpPr>
          <p:spPr bwMode="auto">
            <a:xfrm>
              <a:off x="1080" y="2224"/>
              <a:ext cx="5" cy="216"/>
            </a:xfrm>
            <a:prstGeom prst="rect">
              <a:avLst/>
            </a:prstGeom>
            <a:solidFill>
              <a:srgbClr val="3BD1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4" name="Rectangle 740"/>
            <p:cNvSpPr>
              <a:spLocks noChangeArrowheads="1"/>
            </p:cNvSpPr>
            <p:nvPr/>
          </p:nvSpPr>
          <p:spPr bwMode="auto">
            <a:xfrm>
              <a:off x="1085" y="2224"/>
              <a:ext cx="6" cy="216"/>
            </a:xfrm>
            <a:prstGeom prst="rect">
              <a:avLst/>
            </a:prstGeom>
            <a:solidFill>
              <a:srgbClr val="37D0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5" name="Rectangle 741"/>
            <p:cNvSpPr>
              <a:spLocks noChangeArrowheads="1"/>
            </p:cNvSpPr>
            <p:nvPr/>
          </p:nvSpPr>
          <p:spPr bwMode="auto">
            <a:xfrm>
              <a:off x="1091" y="2224"/>
              <a:ext cx="5" cy="216"/>
            </a:xfrm>
            <a:prstGeom prst="rect">
              <a:avLst/>
            </a:prstGeom>
            <a:solidFill>
              <a:srgbClr val="33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6" name="Rectangle 742"/>
            <p:cNvSpPr>
              <a:spLocks noChangeArrowheads="1"/>
            </p:cNvSpPr>
            <p:nvPr/>
          </p:nvSpPr>
          <p:spPr bwMode="auto">
            <a:xfrm>
              <a:off x="1096" y="2224"/>
              <a:ext cx="5" cy="216"/>
            </a:xfrm>
            <a:prstGeom prst="rect">
              <a:avLst/>
            </a:prstGeom>
            <a:solidFill>
              <a:srgbClr val="2EC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7" name="Rectangle 743"/>
            <p:cNvSpPr>
              <a:spLocks noChangeArrowheads="1"/>
            </p:cNvSpPr>
            <p:nvPr/>
          </p:nvSpPr>
          <p:spPr bwMode="auto">
            <a:xfrm>
              <a:off x="1101" y="2224"/>
              <a:ext cx="6" cy="216"/>
            </a:xfrm>
            <a:prstGeom prst="rect">
              <a:avLst/>
            </a:prstGeom>
            <a:solidFill>
              <a:srgbClr val="2ACB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8" name="Rectangle 744"/>
            <p:cNvSpPr>
              <a:spLocks noChangeArrowheads="1"/>
            </p:cNvSpPr>
            <p:nvPr/>
          </p:nvSpPr>
          <p:spPr bwMode="auto">
            <a:xfrm>
              <a:off x="1107" y="2224"/>
              <a:ext cx="5" cy="216"/>
            </a:xfrm>
            <a:prstGeom prst="rect">
              <a:avLst/>
            </a:prstGeom>
            <a:solidFill>
              <a:srgbClr val="26C9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59" name="Rectangle 745"/>
            <p:cNvSpPr>
              <a:spLocks noChangeArrowheads="1"/>
            </p:cNvSpPr>
            <p:nvPr/>
          </p:nvSpPr>
          <p:spPr bwMode="auto">
            <a:xfrm>
              <a:off x="1112" y="2224"/>
              <a:ext cx="6" cy="216"/>
            </a:xfrm>
            <a:prstGeom prst="rect">
              <a:avLst/>
            </a:prstGeom>
            <a:solidFill>
              <a:srgbClr val="22C7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0" name="Rectangle 746"/>
            <p:cNvSpPr>
              <a:spLocks noChangeArrowheads="1"/>
            </p:cNvSpPr>
            <p:nvPr/>
          </p:nvSpPr>
          <p:spPr bwMode="auto">
            <a:xfrm>
              <a:off x="1118" y="2224"/>
              <a:ext cx="5" cy="216"/>
            </a:xfrm>
            <a:prstGeom prst="rect">
              <a:avLst/>
            </a:prstGeom>
            <a:solidFill>
              <a:srgbClr val="1EC5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1" name="Rectangle 747"/>
            <p:cNvSpPr>
              <a:spLocks noChangeArrowheads="1"/>
            </p:cNvSpPr>
            <p:nvPr/>
          </p:nvSpPr>
          <p:spPr bwMode="auto">
            <a:xfrm>
              <a:off x="1123" y="2224"/>
              <a:ext cx="5" cy="216"/>
            </a:xfrm>
            <a:prstGeom prst="rect">
              <a:avLst/>
            </a:prstGeom>
            <a:solidFill>
              <a:srgbClr val="1AC4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2" name="Rectangle 748"/>
            <p:cNvSpPr>
              <a:spLocks noChangeArrowheads="1"/>
            </p:cNvSpPr>
            <p:nvPr/>
          </p:nvSpPr>
          <p:spPr bwMode="auto">
            <a:xfrm>
              <a:off x="1128" y="2224"/>
              <a:ext cx="6" cy="216"/>
            </a:xfrm>
            <a:prstGeom prst="rect">
              <a:avLst/>
            </a:prstGeom>
            <a:solidFill>
              <a:srgbClr val="15C2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3" name="Rectangle 749"/>
            <p:cNvSpPr>
              <a:spLocks noChangeArrowheads="1"/>
            </p:cNvSpPr>
            <p:nvPr/>
          </p:nvSpPr>
          <p:spPr bwMode="auto">
            <a:xfrm>
              <a:off x="1134" y="2224"/>
              <a:ext cx="5" cy="216"/>
            </a:xfrm>
            <a:prstGeom prst="rect">
              <a:avLst/>
            </a:prstGeom>
            <a:solidFill>
              <a:srgbClr val="12C0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4" name="Rectangle 750"/>
            <p:cNvSpPr>
              <a:spLocks noChangeArrowheads="1"/>
            </p:cNvSpPr>
            <p:nvPr/>
          </p:nvSpPr>
          <p:spPr bwMode="auto">
            <a:xfrm>
              <a:off x="1139" y="2224"/>
              <a:ext cx="5" cy="216"/>
            </a:xfrm>
            <a:prstGeom prst="rect">
              <a:avLst/>
            </a:prstGeom>
            <a:solidFill>
              <a:srgbClr val="0EBE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5" name="Rectangle 751"/>
            <p:cNvSpPr>
              <a:spLocks noChangeArrowheads="1"/>
            </p:cNvSpPr>
            <p:nvPr/>
          </p:nvSpPr>
          <p:spPr bwMode="auto">
            <a:xfrm>
              <a:off x="1144" y="2224"/>
              <a:ext cx="6" cy="216"/>
            </a:xfrm>
            <a:prstGeom prst="rect">
              <a:avLst/>
            </a:prstGeom>
            <a:solidFill>
              <a:srgbClr val="0ABC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6" name="Rectangle 752"/>
            <p:cNvSpPr>
              <a:spLocks noChangeArrowheads="1"/>
            </p:cNvSpPr>
            <p:nvPr/>
          </p:nvSpPr>
          <p:spPr bwMode="auto">
            <a:xfrm>
              <a:off x="1150" y="2224"/>
              <a:ext cx="5" cy="216"/>
            </a:xfrm>
            <a:prstGeom prst="rect">
              <a:avLst/>
            </a:prstGeom>
            <a:solidFill>
              <a:srgbClr val="05BB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7" name="Oval 753"/>
            <p:cNvSpPr>
              <a:spLocks noChangeArrowheads="1"/>
            </p:cNvSpPr>
            <p:nvPr/>
          </p:nvSpPr>
          <p:spPr bwMode="auto">
            <a:xfrm>
              <a:off x="942" y="2205"/>
              <a:ext cx="209" cy="57"/>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68" name="Rectangle 754"/>
            <p:cNvSpPr>
              <a:spLocks noChangeArrowheads="1"/>
            </p:cNvSpPr>
            <p:nvPr/>
          </p:nvSpPr>
          <p:spPr bwMode="auto">
            <a:xfrm>
              <a:off x="1005" y="2256"/>
              <a:ext cx="8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2369" name="Rectangle 755"/>
            <p:cNvSpPr>
              <a:spLocks noChangeArrowheads="1"/>
            </p:cNvSpPr>
            <p:nvPr/>
          </p:nvSpPr>
          <p:spPr bwMode="auto">
            <a:xfrm>
              <a:off x="972" y="2310"/>
              <a:ext cx="134"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Mapper</a:t>
              </a:r>
            </a:p>
          </p:txBody>
        </p:sp>
        <p:sp>
          <p:nvSpPr>
            <p:cNvPr id="22370" name="Rectangle 756"/>
            <p:cNvSpPr>
              <a:spLocks noChangeArrowheads="1"/>
            </p:cNvSpPr>
            <p:nvPr/>
          </p:nvSpPr>
          <p:spPr bwMode="auto">
            <a:xfrm>
              <a:off x="1015" y="2359"/>
              <a:ext cx="5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371" name="Rectangle 757"/>
            <p:cNvSpPr>
              <a:spLocks noChangeArrowheads="1"/>
            </p:cNvSpPr>
            <p:nvPr/>
          </p:nvSpPr>
          <p:spPr bwMode="auto">
            <a:xfrm>
              <a:off x="525" y="2566"/>
              <a:ext cx="276" cy="19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72" name="Rectangle 758"/>
            <p:cNvSpPr>
              <a:spLocks noChangeArrowheads="1"/>
            </p:cNvSpPr>
            <p:nvPr/>
          </p:nvSpPr>
          <p:spPr bwMode="auto">
            <a:xfrm>
              <a:off x="484" y="2525"/>
              <a:ext cx="277" cy="19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73" name="Rectangle 759"/>
            <p:cNvSpPr>
              <a:spLocks noChangeArrowheads="1"/>
            </p:cNvSpPr>
            <p:nvPr/>
          </p:nvSpPr>
          <p:spPr bwMode="auto">
            <a:xfrm>
              <a:off x="564" y="2537"/>
              <a:ext cx="11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PDP</a:t>
              </a:r>
            </a:p>
          </p:txBody>
        </p:sp>
        <p:sp>
          <p:nvSpPr>
            <p:cNvPr id="22374" name="Rectangle 760"/>
            <p:cNvSpPr>
              <a:spLocks noChangeArrowheads="1"/>
            </p:cNvSpPr>
            <p:nvPr/>
          </p:nvSpPr>
          <p:spPr bwMode="auto">
            <a:xfrm>
              <a:off x="580" y="2607"/>
              <a:ext cx="9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Role </a:t>
              </a:r>
            </a:p>
          </p:txBody>
        </p:sp>
        <p:sp>
          <p:nvSpPr>
            <p:cNvPr id="22375" name="Rectangle 761"/>
            <p:cNvSpPr>
              <a:spLocks noChangeArrowheads="1"/>
            </p:cNvSpPr>
            <p:nvPr/>
          </p:nvSpPr>
          <p:spPr bwMode="auto">
            <a:xfrm>
              <a:off x="543" y="2661"/>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376" name="Rectangle 762"/>
            <p:cNvSpPr>
              <a:spLocks noChangeArrowheads="1"/>
            </p:cNvSpPr>
            <p:nvPr/>
          </p:nvSpPr>
          <p:spPr bwMode="auto">
            <a:xfrm>
              <a:off x="525" y="3127"/>
              <a:ext cx="276" cy="19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77" name="Rectangle 763"/>
            <p:cNvSpPr>
              <a:spLocks noChangeArrowheads="1"/>
            </p:cNvSpPr>
            <p:nvPr/>
          </p:nvSpPr>
          <p:spPr bwMode="auto">
            <a:xfrm>
              <a:off x="484" y="3086"/>
              <a:ext cx="277" cy="19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78" name="Rectangle 764"/>
            <p:cNvSpPr>
              <a:spLocks noChangeArrowheads="1"/>
            </p:cNvSpPr>
            <p:nvPr/>
          </p:nvSpPr>
          <p:spPr bwMode="auto">
            <a:xfrm>
              <a:off x="575" y="3097"/>
              <a:ext cx="9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2379" name="Rectangle 765"/>
            <p:cNvSpPr>
              <a:spLocks noChangeArrowheads="1"/>
            </p:cNvSpPr>
            <p:nvPr/>
          </p:nvSpPr>
          <p:spPr bwMode="auto">
            <a:xfrm>
              <a:off x="543" y="3167"/>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2380" name="Rectangle 766"/>
            <p:cNvSpPr>
              <a:spLocks noChangeArrowheads="1"/>
            </p:cNvSpPr>
            <p:nvPr/>
          </p:nvSpPr>
          <p:spPr bwMode="auto">
            <a:xfrm>
              <a:off x="543" y="3221"/>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381" name="Rectangle 767"/>
            <p:cNvSpPr>
              <a:spLocks noChangeArrowheads="1"/>
            </p:cNvSpPr>
            <p:nvPr/>
          </p:nvSpPr>
          <p:spPr bwMode="auto">
            <a:xfrm>
              <a:off x="935" y="2515"/>
              <a:ext cx="5" cy="216"/>
            </a:xfrm>
            <a:prstGeom prst="rect">
              <a:avLst/>
            </a:prstGeom>
            <a:solidFill>
              <a:srgbClr val="A8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2" name="Rectangle 768"/>
            <p:cNvSpPr>
              <a:spLocks noChangeArrowheads="1"/>
            </p:cNvSpPr>
            <p:nvPr/>
          </p:nvSpPr>
          <p:spPr bwMode="auto">
            <a:xfrm>
              <a:off x="940" y="2515"/>
              <a:ext cx="6" cy="216"/>
            </a:xfrm>
            <a:prstGeom prst="rect">
              <a:avLst/>
            </a:prstGeom>
            <a:solidFill>
              <a:srgbClr val="A4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3" name="Rectangle 769"/>
            <p:cNvSpPr>
              <a:spLocks noChangeArrowheads="1"/>
            </p:cNvSpPr>
            <p:nvPr/>
          </p:nvSpPr>
          <p:spPr bwMode="auto">
            <a:xfrm>
              <a:off x="946" y="2515"/>
              <a:ext cx="5" cy="216"/>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4" name="Rectangle 770"/>
            <p:cNvSpPr>
              <a:spLocks noChangeArrowheads="1"/>
            </p:cNvSpPr>
            <p:nvPr/>
          </p:nvSpPr>
          <p:spPr bwMode="auto">
            <a:xfrm>
              <a:off x="951" y="2515"/>
              <a:ext cx="5" cy="216"/>
            </a:xfrm>
            <a:prstGeom prst="rect">
              <a:avLst/>
            </a:prstGeom>
            <a:solidFill>
              <a:srgbClr val="9CFA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5" name="Rectangle 771"/>
            <p:cNvSpPr>
              <a:spLocks noChangeArrowheads="1"/>
            </p:cNvSpPr>
            <p:nvPr/>
          </p:nvSpPr>
          <p:spPr bwMode="auto">
            <a:xfrm>
              <a:off x="956" y="2515"/>
              <a:ext cx="6" cy="216"/>
            </a:xfrm>
            <a:prstGeom prst="rect">
              <a:avLst/>
            </a:prstGeom>
            <a:solidFill>
              <a:srgbClr val="98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6" name="Rectangle 772"/>
            <p:cNvSpPr>
              <a:spLocks noChangeArrowheads="1"/>
            </p:cNvSpPr>
            <p:nvPr/>
          </p:nvSpPr>
          <p:spPr bwMode="auto">
            <a:xfrm>
              <a:off x="962" y="2515"/>
              <a:ext cx="5" cy="216"/>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7" name="Rectangle 773"/>
            <p:cNvSpPr>
              <a:spLocks noChangeArrowheads="1"/>
            </p:cNvSpPr>
            <p:nvPr/>
          </p:nvSpPr>
          <p:spPr bwMode="auto">
            <a:xfrm>
              <a:off x="967" y="2515"/>
              <a:ext cx="5" cy="216"/>
            </a:xfrm>
            <a:prstGeom prst="rect">
              <a:avLst/>
            </a:prstGeom>
            <a:solidFill>
              <a:srgbClr val="8F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8" name="Rectangle 774"/>
            <p:cNvSpPr>
              <a:spLocks noChangeArrowheads="1"/>
            </p:cNvSpPr>
            <p:nvPr/>
          </p:nvSpPr>
          <p:spPr bwMode="auto">
            <a:xfrm>
              <a:off x="972" y="2515"/>
              <a:ext cx="6" cy="216"/>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89" name="Rectangle 775"/>
            <p:cNvSpPr>
              <a:spLocks noChangeArrowheads="1"/>
            </p:cNvSpPr>
            <p:nvPr/>
          </p:nvSpPr>
          <p:spPr bwMode="auto">
            <a:xfrm>
              <a:off x="978" y="2515"/>
              <a:ext cx="5" cy="216"/>
            </a:xfrm>
            <a:prstGeom prst="rect">
              <a:avLst/>
            </a:prstGeom>
            <a:solidFill>
              <a:srgbClr val="87F1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0" name="Rectangle 776"/>
            <p:cNvSpPr>
              <a:spLocks noChangeArrowheads="1"/>
            </p:cNvSpPr>
            <p:nvPr/>
          </p:nvSpPr>
          <p:spPr bwMode="auto">
            <a:xfrm>
              <a:off x="983" y="2515"/>
              <a:ext cx="6" cy="216"/>
            </a:xfrm>
            <a:prstGeom prst="rect">
              <a:avLst/>
            </a:prstGeom>
            <a:solidFill>
              <a:srgbClr val="83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1" name="Rectangle 777"/>
            <p:cNvSpPr>
              <a:spLocks noChangeArrowheads="1"/>
            </p:cNvSpPr>
            <p:nvPr/>
          </p:nvSpPr>
          <p:spPr bwMode="auto">
            <a:xfrm>
              <a:off x="989" y="2515"/>
              <a:ext cx="5" cy="216"/>
            </a:xfrm>
            <a:prstGeom prst="rect">
              <a:avLst/>
            </a:prstGeom>
            <a:solidFill>
              <a:srgbClr val="7FEE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2" name="Rectangle 778"/>
            <p:cNvSpPr>
              <a:spLocks noChangeArrowheads="1"/>
            </p:cNvSpPr>
            <p:nvPr/>
          </p:nvSpPr>
          <p:spPr bwMode="auto">
            <a:xfrm>
              <a:off x="994" y="2515"/>
              <a:ext cx="5" cy="216"/>
            </a:xfrm>
            <a:prstGeom prst="rect">
              <a:avLst/>
            </a:prstGeom>
            <a:solidFill>
              <a:srgbClr val="7BEC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3" name="Rectangle 779"/>
            <p:cNvSpPr>
              <a:spLocks noChangeArrowheads="1"/>
            </p:cNvSpPr>
            <p:nvPr/>
          </p:nvSpPr>
          <p:spPr bwMode="auto">
            <a:xfrm>
              <a:off x="999" y="2515"/>
              <a:ext cx="6" cy="216"/>
            </a:xfrm>
            <a:prstGeom prst="rect">
              <a:avLst/>
            </a:prstGeom>
            <a:solidFill>
              <a:srgbClr val="77EB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4" name="Rectangle 780"/>
            <p:cNvSpPr>
              <a:spLocks noChangeArrowheads="1"/>
            </p:cNvSpPr>
            <p:nvPr/>
          </p:nvSpPr>
          <p:spPr bwMode="auto">
            <a:xfrm>
              <a:off x="1005" y="2515"/>
              <a:ext cx="5" cy="216"/>
            </a:xfrm>
            <a:prstGeom prst="rect">
              <a:avLst/>
            </a:prstGeom>
            <a:solidFill>
              <a:srgbClr val="73E9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5" name="Rectangle 781"/>
            <p:cNvSpPr>
              <a:spLocks noChangeArrowheads="1"/>
            </p:cNvSpPr>
            <p:nvPr/>
          </p:nvSpPr>
          <p:spPr bwMode="auto">
            <a:xfrm>
              <a:off x="1010" y="2515"/>
              <a:ext cx="5" cy="216"/>
            </a:xfrm>
            <a:prstGeom prst="rect">
              <a:avLst/>
            </a:prstGeom>
            <a:solidFill>
              <a:srgbClr val="6F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6" name="Rectangle 782"/>
            <p:cNvSpPr>
              <a:spLocks noChangeArrowheads="1"/>
            </p:cNvSpPr>
            <p:nvPr/>
          </p:nvSpPr>
          <p:spPr bwMode="auto">
            <a:xfrm>
              <a:off x="1015" y="2515"/>
              <a:ext cx="6" cy="216"/>
            </a:xfrm>
            <a:prstGeom prst="rect">
              <a:avLst/>
            </a:prstGeom>
            <a:solidFill>
              <a:srgbClr val="6AE6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7" name="Rectangle 783"/>
            <p:cNvSpPr>
              <a:spLocks noChangeArrowheads="1"/>
            </p:cNvSpPr>
            <p:nvPr/>
          </p:nvSpPr>
          <p:spPr bwMode="auto">
            <a:xfrm>
              <a:off x="1021" y="2515"/>
              <a:ext cx="5" cy="216"/>
            </a:xfrm>
            <a:prstGeom prst="rect">
              <a:avLst/>
            </a:prstGeom>
            <a:solidFill>
              <a:srgbClr val="66E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8" name="Rectangle 784"/>
            <p:cNvSpPr>
              <a:spLocks noChangeArrowheads="1"/>
            </p:cNvSpPr>
            <p:nvPr/>
          </p:nvSpPr>
          <p:spPr bwMode="auto">
            <a:xfrm>
              <a:off x="1026" y="2515"/>
              <a:ext cx="6" cy="216"/>
            </a:xfrm>
            <a:prstGeom prst="rect">
              <a:avLst/>
            </a:prstGeom>
            <a:solidFill>
              <a:srgbClr val="62E2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99" name="Rectangle 785"/>
            <p:cNvSpPr>
              <a:spLocks noChangeArrowheads="1"/>
            </p:cNvSpPr>
            <p:nvPr/>
          </p:nvSpPr>
          <p:spPr bwMode="auto">
            <a:xfrm>
              <a:off x="1032" y="2515"/>
              <a:ext cx="5" cy="216"/>
            </a:xfrm>
            <a:prstGeom prst="rect">
              <a:avLst/>
            </a:prstGeom>
            <a:solidFill>
              <a:srgbClr val="5E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0" name="Rectangle 786"/>
            <p:cNvSpPr>
              <a:spLocks noChangeArrowheads="1"/>
            </p:cNvSpPr>
            <p:nvPr/>
          </p:nvSpPr>
          <p:spPr bwMode="auto">
            <a:xfrm>
              <a:off x="1037" y="2515"/>
              <a:ext cx="5" cy="216"/>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1" name="Rectangle 787"/>
            <p:cNvSpPr>
              <a:spLocks noChangeArrowheads="1"/>
            </p:cNvSpPr>
            <p:nvPr/>
          </p:nvSpPr>
          <p:spPr bwMode="auto">
            <a:xfrm>
              <a:off x="1042" y="2515"/>
              <a:ext cx="6" cy="216"/>
            </a:xfrm>
            <a:prstGeom prst="rect">
              <a:avLst/>
            </a:prstGeom>
            <a:solidFill>
              <a:srgbClr val="56DD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2" name="Rectangle 788"/>
            <p:cNvSpPr>
              <a:spLocks noChangeArrowheads="1"/>
            </p:cNvSpPr>
            <p:nvPr/>
          </p:nvSpPr>
          <p:spPr bwMode="auto">
            <a:xfrm>
              <a:off x="1048" y="2515"/>
              <a:ext cx="5" cy="216"/>
            </a:xfrm>
            <a:prstGeom prst="rect">
              <a:avLst/>
            </a:prstGeom>
            <a:solidFill>
              <a:srgbClr val="52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3" name="Rectangle 789"/>
            <p:cNvSpPr>
              <a:spLocks noChangeArrowheads="1"/>
            </p:cNvSpPr>
            <p:nvPr/>
          </p:nvSpPr>
          <p:spPr bwMode="auto">
            <a:xfrm>
              <a:off x="1053" y="2515"/>
              <a:ext cx="5" cy="216"/>
            </a:xfrm>
            <a:prstGeom prst="rect">
              <a:avLst/>
            </a:prstGeom>
            <a:solidFill>
              <a:srgbClr val="4EDA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4" name="Rectangle 790"/>
            <p:cNvSpPr>
              <a:spLocks noChangeArrowheads="1"/>
            </p:cNvSpPr>
            <p:nvPr/>
          </p:nvSpPr>
          <p:spPr bwMode="auto">
            <a:xfrm>
              <a:off x="1058" y="2515"/>
              <a:ext cx="6" cy="216"/>
            </a:xfrm>
            <a:prstGeom prst="rect">
              <a:avLst/>
            </a:prstGeom>
            <a:solidFill>
              <a:srgbClr val="4A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5" name="Rectangle 791"/>
            <p:cNvSpPr>
              <a:spLocks noChangeArrowheads="1"/>
            </p:cNvSpPr>
            <p:nvPr/>
          </p:nvSpPr>
          <p:spPr bwMode="auto">
            <a:xfrm>
              <a:off x="1064" y="2515"/>
              <a:ext cx="5" cy="216"/>
            </a:xfrm>
            <a:prstGeom prst="rect">
              <a:avLst/>
            </a:prstGeom>
            <a:solidFill>
              <a:srgbClr val="46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6" name="Rectangle 792"/>
            <p:cNvSpPr>
              <a:spLocks noChangeArrowheads="1"/>
            </p:cNvSpPr>
            <p:nvPr/>
          </p:nvSpPr>
          <p:spPr bwMode="auto">
            <a:xfrm>
              <a:off x="1069" y="2515"/>
              <a:ext cx="6" cy="216"/>
            </a:xfrm>
            <a:prstGeom prst="rect">
              <a:avLst/>
            </a:prstGeom>
            <a:solidFill>
              <a:srgbClr val="41D4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7" name="Rectangle 793"/>
            <p:cNvSpPr>
              <a:spLocks noChangeArrowheads="1"/>
            </p:cNvSpPr>
            <p:nvPr/>
          </p:nvSpPr>
          <p:spPr bwMode="auto">
            <a:xfrm>
              <a:off x="1075" y="2515"/>
              <a:ext cx="5" cy="216"/>
            </a:xfrm>
            <a:prstGeom prst="rect">
              <a:avLst/>
            </a:prstGeom>
            <a:solidFill>
              <a:srgbClr val="3DD2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8" name="Rectangle 794"/>
            <p:cNvSpPr>
              <a:spLocks noChangeArrowheads="1"/>
            </p:cNvSpPr>
            <p:nvPr/>
          </p:nvSpPr>
          <p:spPr bwMode="auto">
            <a:xfrm>
              <a:off x="1080" y="2515"/>
              <a:ext cx="5" cy="216"/>
            </a:xfrm>
            <a:prstGeom prst="rect">
              <a:avLst/>
            </a:prstGeom>
            <a:solidFill>
              <a:srgbClr val="39D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09" name="Rectangle 795"/>
            <p:cNvSpPr>
              <a:spLocks noChangeArrowheads="1"/>
            </p:cNvSpPr>
            <p:nvPr/>
          </p:nvSpPr>
          <p:spPr bwMode="auto">
            <a:xfrm>
              <a:off x="1085" y="2515"/>
              <a:ext cx="6" cy="216"/>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0" name="Rectangle 796"/>
            <p:cNvSpPr>
              <a:spLocks noChangeArrowheads="1"/>
            </p:cNvSpPr>
            <p:nvPr/>
          </p:nvSpPr>
          <p:spPr bwMode="auto">
            <a:xfrm>
              <a:off x="1091" y="2515"/>
              <a:ext cx="5" cy="216"/>
            </a:xfrm>
            <a:prstGeom prst="rect">
              <a:avLst/>
            </a:prstGeom>
            <a:solidFill>
              <a:srgbClr val="31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1" name="Rectangle 797"/>
            <p:cNvSpPr>
              <a:spLocks noChangeArrowheads="1"/>
            </p:cNvSpPr>
            <p:nvPr/>
          </p:nvSpPr>
          <p:spPr bwMode="auto">
            <a:xfrm>
              <a:off x="1096" y="2515"/>
              <a:ext cx="5" cy="216"/>
            </a:xfrm>
            <a:prstGeom prst="rect">
              <a:avLst/>
            </a:prstGeom>
            <a:solidFill>
              <a:srgbClr val="2D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2" name="Rectangle 798"/>
            <p:cNvSpPr>
              <a:spLocks noChangeArrowheads="1"/>
            </p:cNvSpPr>
            <p:nvPr/>
          </p:nvSpPr>
          <p:spPr bwMode="auto">
            <a:xfrm>
              <a:off x="1101" y="2515"/>
              <a:ext cx="6" cy="216"/>
            </a:xfrm>
            <a:prstGeom prst="rect">
              <a:avLst/>
            </a:prstGeom>
            <a:solidFill>
              <a:srgbClr val="29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3" name="Rectangle 799"/>
            <p:cNvSpPr>
              <a:spLocks noChangeArrowheads="1"/>
            </p:cNvSpPr>
            <p:nvPr/>
          </p:nvSpPr>
          <p:spPr bwMode="auto">
            <a:xfrm>
              <a:off x="1107" y="2515"/>
              <a:ext cx="5" cy="216"/>
            </a:xfrm>
            <a:prstGeom prst="rect">
              <a:avLst/>
            </a:prstGeom>
            <a:solidFill>
              <a:srgbClr val="25C8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4" name="Rectangle 800"/>
            <p:cNvSpPr>
              <a:spLocks noChangeArrowheads="1"/>
            </p:cNvSpPr>
            <p:nvPr/>
          </p:nvSpPr>
          <p:spPr bwMode="auto">
            <a:xfrm>
              <a:off x="1112" y="2515"/>
              <a:ext cx="6" cy="216"/>
            </a:xfrm>
            <a:prstGeom prst="rect">
              <a:avLst/>
            </a:prstGeom>
            <a:solidFill>
              <a:srgbClr val="21C6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5" name="Rectangle 801"/>
            <p:cNvSpPr>
              <a:spLocks noChangeArrowheads="1"/>
            </p:cNvSpPr>
            <p:nvPr/>
          </p:nvSpPr>
          <p:spPr bwMode="auto">
            <a:xfrm>
              <a:off x="1118" y="2515"/>
              <a:ext cx="5" cy="216"/>
            </a:xfrm>
            <a:prstGeom prst="rect">
              <a:avLst/>
            </a:prstGeom>
            <a:solidFill>
              <a:srgbClr val="1D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6" name="Rectangle 802"/>
            <p:cNvSpPr>
              <a:spLocks noChangeArrowheads="1"/>
            </p:cNvSpPr>
            <p:nvPr/>
          </p:nvSpPr>
          <p:spPr bwMode="auto">
            <a:xfrm>
              <a:off x="1123" y="2515"/>
              <a:ext cx="5" cy="216"/>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7" name="Rectangle 803"/>
            <p:cNvSpPr>
              <a:spLocks noChangeArrowheads="1"/>
            </p:cNvSpPr>
            <p:nvPr/>
          </p:nvSpPr>
          <p:spPr bwMode="auto">
            <a:xfrm>
              <a:off x="1128" y="2515"/>
              <a:ext cx="6" cy="216"/>
            </a:xfrm>
            <a:prstGeom prst="rect">
              <a:avLst/>
            </a:prstGeom>
            <a:solidFill>
              <a:srgbClr val="14C2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8" name="Rectangle 804"/>
            <p:cNvSpPr>
              <a:spLocks noChangeArrowheads="1"/>
            </p:cNvSpPr>
            <p:nvPr/>
          </p:nvSpPr>
          <p:spPr bwMode="auto">
            <a:xfrm>
              <a:off x="1134" y="2515"/>
              <a:ext cx="5" cy="216"/>
            </a:xfrm>
            <a:prstGeom prst="rect">
              <a:avLst/>
            </a:prstGeom>
            <a:solidFill>
              <a:srgbClr val="10C0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19" name="Rectangle 805"/>
            <p:cNvSpPr>
              <a:spLocks noChangeArrowheads="1"/>
            </p:cNvSpPr>
            <p:nvPr/>
          </p:nvSpPr>
          <p:spPr bwMode="auto">
            <a:xfrm>
              <a:off x="1139" y="2515"/>
              <a:ext cx="5" cy="216"/>
            </a:xfrm>
            <a:prstGeom prst="rect">
              <a:avLst/>
            </a:prstGeom>
            <a:solidFill>
              <a:srgbClr val="0CB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0" name="Rectangle 806"/>
            <p:cNvSpPr>
              <a:spLocks noChangeArrowheads="1"/>
            </p:cNvSpPr>
            <p:nvPr/>
          </p:nvSpPr>
          <p:spPr bwMode="auto">
            <a:xfrm>
              <a:off x="1144" y="2515"/>
              <a:ext cx="6" cy="216"/>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1" name="Rectangle 807"/>
            <p:cNvSpPr>
              <a:spLocks noChangeArrowheads="1"/>
            </p:cNvSpPr>
            <p:nvPr/>
          </p:nvSpPr>
          <p:spPr bwMode="auto">
            <a:xfrm>
              <a:off x="1150" y="2515"/>
              <a:ext cx="5" cy="216"/>
            </a:xfrm>
            <a:prstGeom prst="rect">
              <a:avLst/>
            </a:prstGeom>
            <a:solidFill>
              <a:srgbClr val="04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2" name="Oval 808"/>
            <p:cNvSpPr>
              <a:spLocks noChangeArrowheads="1"/>
            </p:cNvSpPr>
            <p:nvPr/>
          </p:nvSpPr>
          <p:spPr bwMode="auto">
            <a:xfrm>
              <a:off x="940" y="2495"/>
              <a:ext cx="209" cy="56"/>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3" name="Rectangle 809"/>
            <p:cNvSpPr>
              <a:spLocks noChangeArrowheads="1"/>
            </p:cNvSpPr>
            <p:nvPr/>
          </p:nvSpPr>
          <p:spPr bwMode="auto">
            <a:xfrm>
              <a:off x="999" y="2547"/>
              <a:ext cx="8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Role</a:t>
              </a:r>
            </a:p>
          </p:txBody>
        </p:sp>
        <p:sp>
          <p:nvSpPr>
            <p:cNvPr id="22424" name="Rectangle 810"/>
            <p:cNvSpPr>
              <a:spLocks noChangeArrowheads="1"/>
            </p:cNvSpPr>
            <p:nvPr/>
          </p:nvSpPr>
          <p:spPr bwMode="auto">
            <a:xfrm>
              <a:off x="967" y="2596"/>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Provider</a:t>
              </a:r>
            </a:p>
          </p:txBody>
        </p:sp>
        <p:sp>
          <p:nvSpPr>
            <p:cNvPr id="22425" name="Rectangle 811"/>
            <p:cNvSpPr>
              <a:spLocks noChangeArrowheads="1"/>
            </p:cNvSpPr>
            <p:nvPr/>
          </p:nvSpPr>
          <p:spPr bwMode="auto">
            <a:xfrm>
              <a:off x="1015" y="2650"/>
              <a:ext cx="5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426" name="Rectangle 812"/>
            <p:cNvSpPr>
              <a:spLocks noChangeArrowheads="1"/>
            </p:cNvSpPr>
            <p:nvPr/>
          </p:nvSpPr>
          <p:spPr bwMode="auto">
            <a:xfrm>
              <a:off x="516" y="3437"/>
              <a:ext cx="5" cy="216"/>
            </a:xfrm>
            <a:prstGeom prst="rect">
              <a:avLst/>
            </a:prstGeom>
            <a:solidFill>
              <a:srgbClr val="01B9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7" name="Rectangle 813"/>
            <p:cNvSpPr>
              <a:spLocks noChangeArrowheads="1"/>
            </p:cNvSpPr>
            <p:nvPr/>
          </p:nvSpPr>
          <p:spPr bwMode="auto">
            <a:xfrm>
              <a:off x="521" y="3437"/>
              <a:ext cx="6" cy="216"/>
            </a:xfrm>
            <a:prstGeom prst="rect">
              <a:avLst/>
            </a:prstGeom>
            <a:solidFill>
              <a:srgbClr val="A5FE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8" name="Rectangle 814"/>
            <p:cNvSpPr>
              <a:spLocks noChangeArrowheads="1"/>
            </p:cNvSpPr>
            <p:nvPr/>
          </p:nvSpPr>
          <p:spPr bwMode="auto">
            <a:xfrm>
              <a:off x="527" y="3437"/>
              <a:ext cx="5" cy="216"/>
            </a:xfrm>
            <a:prstGeom prst="rect">
              <a:avLst/>
            </a:prstGeom>
            <a:solidFill>
              <a:srgbClr val="A1FC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29" name="Rectangle 815"/>
            <p:cNvSpPr>
              <a:spLocks noChangeArrowheads="1"/>
            </p:cNvSpPr>
            <p:nvPr/>
          </p:nvSpPr>
          <p:spPr bwMode="auto">
            <a:xfrm>
              <a:off x="532" y="3437"/>
              <a:ext cx="5" cy="216"/>
            </a:xfrm>
            <a:prstGeom prst="rect">
              <a:avLst/>
            </a:prstGeom>
            <a:solidFill>
              <a:srgbClr val="9DF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0" name="Rectangle 816"/>
            <p:cNvSpPr>
              <a:spLocks noChangeArrowheads="1"/>
            </p:cNvSpPr>
            <p:nvPr/>
          </p:nvSpPr>
          <p:spPr bwMode="auto">
            <a:xfrm>
              <a:off x="537" y="3437"/>
              <a:ext cx="6" cy="216"/>
            </a:xfrm>
            <a:prstGeom prst="rect">
              <a:avLst/>
            </a:prstGeom>
            <a:solidFill>
              <a:srgbClr val="99F9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1" name="Rectangle 817"/>
            <p:cNvSpPr>
              <a:spLocks noChangeArrowheads="1"/>
            </p:cNvSpPr>
            <p:nvPr/>
          </p:nvSpPr>
          <p:spPr bwMode="auto">
            <a:xfrm>
              <a:off x="543" y="3437"/>
              <a:ext cx="5" cy="216"/>
            </a:xfrm>
            <a:prstGeom prst="rect">
              <a:avLst/>
            </a:prstGeom>
            <a:solidFill>
              <a:srgbClr val="94F7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2" name="Rectangle 818"/>
            <p:cNvSpPr>
              <a:spLocks noChangeArrowheads="1"/>
            </p:cNvSpPr>
            <p:nvPr/>
          </p:nvSpPr>
          <p:spPr bwMode="auto">
            <a:xfrm>
              <a:off x="548" y="3437"/>
              <a:ext cx="5" cy="216"/>
            </a:xfrm>
            <a:prstGeom prst="rect">
              <a:avLst/>
            </a:prstGeom>
            <a:solidFill>
              <a:srgbClr val="90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3" name="Rectangle 819"/>
            <p:cNvSpPr>
              <a:spLocks noChangeArrowheads="1"/>
            </p:cNvSpPr>
            <p:nvPr/>
          </p:nvSpPr>
          <p:spPr bwMode="auto">
            <a:xfrm>
              <a:off x="553" y="3437"/>
              <a:ext cx="6" cy="216"/>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4" name="Rectangle 820"/>
            <p:cNvSpPr>
              <a:spLocks noChangeArrowheads="1"/>
            </p:cNvSpPr>
            <p:nvPr/>
          </p:nvSpPr>
          <p:spPr bwMode="auto">
            <a:xfrm>
              <a:off x="559" y="3437"/>
              <a:ext cx="5" cy="216"/>
            </a:xfrm>
            <a:prstGeom prst="rect">
              <a:avLst/>
            </a:prstGeom>
            <a:solidFill>
              <a:srgbClr val="89F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5" name="Rectangle 821"/>
            <p:cNvSpPr>
              <a:spLocks noChangeArrowheads="1"/>
            </p:cNvSpPr>
            <p:nvPr/>
          </p:nvSpPr>
          <p:spPr bwMode="auto">
            <a:xfrm>
              <a:off x="564" y="3437"/>
              <a:ext cx="6" cy="216"/>
            </a:xfrm>
            <a:prstGeom prst="rect">
              <a:avLst/>
            </a:prstGeom>
            <a:solidFill>
              <a:srgbClr val="84F0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6" name="Rectangle 822"/>
            <p:cNvSpPr>
              <a:spLocks noChangeArrowheads="1"/>
            </p:cNvSpPr>
            <p:nvPr/>
          </p:nvSpPr>
          <p:spPr bwMode="auto">
            <a:xfrm>
              <a:off x="570" y="3437"/>
              <a:ext cx="5" cy="216"/>
            </a:xfrm>
            <a:prstGeom prst="rect">
              <a:avLst/>
            </a:prstGeom>
            <a:solidFill>
              <a:srgbClr val="80EF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7" name="Rectangle 823"/>
            <p:cNvSpPr>
              <a:spLocks noChangeArrowheads="1"/>
            </p:cNvSpPr>
            <p:nvPr/>
          </p:nvSpPr>
          <p:spPr bwMode="auto">
            <a:xfrm>
              <a:off x="575" y="3437"/>
              <a:ext cx="5" cy="216"/>
            </a:xfrm>
            <a:prstGeom prst="rect">
              <a:avLst/>
            </a:prstGeom>
            <a:solidFill>
              <a:srgbClr val="7CED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8" name="Rectangle 824"/>
            <p:cNvSpPr>
              <a:spLocks noChangeArrowheads="1"/>
            </p:cNvSpPr>
            <p:nvPr/>
          </p:nvSpPr>
          <p:spPr bwMode="auto">
            <a:xfrm>
              <a:off x="580" y="3437"/>
              <a:ext cx="6" cy="216"/>
            </a:xfrm>
            <a:prstGeom prst="rect">
              <a:avLst/>
            </a:prstGeom>
            <a:solidFill>
              <a:srgbClr val="78EB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39" name="Rectangle 825"/>
            <p:cNvSpPr>
              <a:spLocks noChangeArrowheads="1"/>
            </p:cNvSpPr>
            <p:nvPr/>
          </p:nvSpPr>
          <p:spPr bwMode="auto">
            <a:xfrm>
              <a:off x="586" y="3437"/>
              <a:ext cx="5" cy="216"/>
            </a:xfrm>
            <a:prstGeom prst="rect">
              <a:avLst/>
            </a:prstGeom>
            <a:solidFill>
              <a:srgbClr val="74E9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0" name="Rectangle 826"/>
            <p:cNvSpPr>
              <a:spLocks noChangeArrowheads="1"/>
            </p:cNvSpPr>
            <p:nvPr/>
          </p:nvSpPr>
          <p:spPr bwMode="auto">
            <a:xfrm>
              <a:off x="591" y="3437"/>
              <a:ext cx="5" cy="216"/>
            </a:xfrm>
            <a:prstGeom prst="rect">
              <a:avLst/>
            </a:prstGeom>
            <a:solidFill>
              <a:srgbClr val="70E7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1" name="Rectangle 827"/>
            <p:cNvSpPr>
              <a:spLocks noChangeArrowheads="1"/>
            </p:cNvSpPr>
            <p:nvPr/>
          </p:nvSpPr>
          <p:spPr bwMode="auto">
            <a:xfrm>
              <a:off x="596" y="3437"/>
              <a:ext cx="6" cy="216"/>
            </a:xfrm>
            <a:prstGeom prst="rect">
              <a:avLst/>
            </a:prstGeom>
            <a:solidFill>
              <a:srgbClr val="6BE6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2" name="Rectangle 828"/>
            <p:cNvSpPr>
              <a:spLocks noChangeArrowheads="1"/>
            </p:cNvSpPr>
            <p:nvPr/>
          </p:nvSpPr>
          <p:spPr bwMode="auto">
            <a:xfrm>
              <a:off x="602" y="3437"/>
              <a:ext cx="5" cy="216"/>
            </a:xfrm>
            <a:prstGeom prst="rect">
              <a:avLst/>
            </a:prstGeom>
            <a:solidFill>
              <a:srgbClr val="67E4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3" name="Rectangle 829"/>
            <p:cNvSpPr>
              <a:spLocks noChangeArrowheads="1"/>
            </p:cNvSpPr>
            <p:nvPr/>
          </p:nvSpPr>
          <p:spPr bwMode="auto">
            <a:xfrm>
              <a:off x="607" y="3437"/>
              <a:ext cx="5" cy="216"/>
            </a:xfrm>
            <a:prstGeom prst="rect">
              <a:avLst/>
            </a:prstGeom>
            <a:solidFill>
              <a:srgbClr val="63E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4" name="Rectangle 830"/>
            <p:cNvSpPr>
              <a:spLocks noChangeArrowheads="1"/>
            </p:cNvSpPr>
            <p:nvPr/>
          </p:nvSpPr>
          <p:spPr bwMode="auto">
            <a:xfrm>
              <a:off x="612" y="3437"/>
              <a:ext cx="6" cy="216"/>
            </a:xfrm>
            <a:prstGeom prst="rect">
              <a:avLst/>
            </a:prstGeom>
            <a:solidFill>
              <a:srgbClr val="5F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5" name="Rectangle 831"/>
            <p:cNvSpPr>
              <a:spLocks noChangeArrowheads="1"/>
            </p:cNvSpPr>
            <p:nvPr/>
          </p:nvSpPr>
          <p:spPr bwMode="auto">
            <a:xfrm>
              <a:off x="618" y="3437"/>
              <a:ext cx="5" cy="216"/>
            </a:xfrm>
            <a:prstGeom prst="rect">
              <a:avLst/>
            </a:prstGeom>
            <a:solidFill>
              <a:srgbClr val="5BDF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6" name="Rectangle 832"/>
            <p:cNvSpPr>
              <a:spLocks noChangeArrowheads="1"/>
            </p:cNvSpPr>
            <p:nvPr/>
          </p:nvSpPr>
          <p:spPr bwMode="auto">
            <a:xfrm>
              <a:off x="623" y="3437"/>
              <a:ext cx="6" cy="216"/>
            </a:xfrm>
            <a:prstGeom prst="rect">
              <a:avLst/>
            </a:prstGeom>
            <a:solidFill>
              <a:srgbClr val="57DD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7" name="Rectangle 833"/>
            <p:cNvSpPr>
              <a:spLocks noChangeArrowheads="1"/>
            </p:cNvSpPr>
            <p:nvPr/>
          </p:nvSpPr>
          <p:spPr bwMode="auto">
            <a:xfrm>
              <a:off x="629" y="3437"/>
              <a:ext cx="5" cy="216"/>
            </a:xfrm>
            <a:prstGeom prst="rect">
              <a:avLst/>
            </a:prstGeom>
            <a:solidFill>
              <a:srgbClr val="53DB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8" name="Rectangle 834"/>
            <p:cNvSpPr>
              <a:spLocks noChangeArrowheads="1"/>
            </p:cNvSpPr>
            <p:nvPr/>
          </p:nvSpPr>
          <p:spPr bwMode="auto">
            <a:xfrm>
              <a:off x="634" y="3437"/>
              <a:ext cx="5" cy="216"/>
            </a:xfrm>
            <a:prstGeom prst="rect">
              <a:avLst/>
            </a:prstGeom>
            <a:solidFill>
              <a:srgbClr val="4FDA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49" name="Rectangle 835"/>
            <p:cNvSpPr>
              <a:spLocks noChangeArrowheads="1"/>
            </p:cNvSpPr>
            <p:nvPr/>
          </p:nvSpPr>
          <p:spPr bwMode="auto">
            <a:xfrm>
              <a:off x="639" y="3437"/>
              <a:ext cx="6" cy="216"/>
            </a:xfrm>
            <a:prstGeom prst="rect">
              <a:avLst/>
            </a:prstGeom>
            <a:solidFill>
              <a:srgbClr val="4BD8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0" name="Rectangle 836"/>
            <p:cNvSpPr>
              <a:spLocks noChangeArrowheads="1"/>
            </p:cNvSpPr>
            <p:nvPr/>
          </p:nvSpPr>
          <p:spPr bwMode="auto">
            <a:xfrm>
              <a:off x="645" y="3437"/>
              <a:ext cx="5" cy="216"/>
            </a:xfrm>
            <a:prstGeom prst="rect">
              <a:avLst/>
            </a:prstGeom>
            <a:solidFill>
              <a:srgbClr val="47D6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1" name="Rectangle 837"/>
            <p:cNvSpPr>
              <a:spLocks noChangeArrowheads="1"/>
            </p:cNvSpPr>
            <p:nvPr/>
          </p:nvSpPr>
          <p:spPr bwMode="auto">
            <a:xfrm>
              <a:off x="650" y="3437"/>
              <a:ext cx="5" cy="216"/>
            </a:xfrm>
            <a:prstGeom prst="rect">
              <a:avLst/>
            </a:prstGeom>
            <a:solidFill>
              <a:srgbClr val="42D5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2" name="Rectangle 838"/>
            <p:cNvSpPr>
              <a:spLocks noChangeArrowheads="1"/>
            </p:cNvSpPr>
            <p:nvPr/>
          </p:nvSpPr>
          <p:spPr bwMode="auto">
            <a:xfrm>
              <a:off x="655" y="3437"/>
              <a:ext cx="6" cy="216"/>
            </a:xfrm>
            <a:prstGeom prst="rect">
              <a:avLst/>
            </a:prstGeom>
            <a:solidFill>
              <a:srgbClr val="3ED3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3" name="Rectangle 839"/>
            <p:cNvSpPr>
              <a:spLocks noChangeArrowheads="1"/>
            </p:cNvSpPr>
            <p:nvPr/>
          </p:nvSpPr>
          <p:spPr bwMode="auto">
            <a:xfrm>
              <a:off x="661" y="3437"/>
              <a:ext cx="5" cy="216"/>
            </a:xfrm>
            <a:prstGeom prst="rect">
              <a:avLst/>
            </a:prstGeom>
            <a:solidFill>
              <a:srgbClr val="3AD1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4" name="Rectangle 840"/>
            <p:cNvSpPr>
              <a:spLocks noChangeArrowheads="1"/>
            </p:cNvSpPr>
            <p:nvPr/>
          </p:nvSpPr>
          <p:spPr bwMode="auto">
            <a:xfrm>
              <a:off x="666" y="3437"/>
              <a:ext cx="6" cy="216"/>
            </a:xfrm>
            <a:prstGeom prst="rect">
              <a:avLst/>
            </a:prstGeom>
            <a:solidFill>
              <a:srgbClr val="36D0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5" name="Rectangle 841"/>
            <p:cNvSpPr>
              <a:spLocks noChangeArrowheads="1"/>
            </p:cNvSpPr>
            <p:nvPr/>
          </p:nvSpPr>
          <p:spPr bwMode="auto">
            <a:xfrm>
              <a:off x="672" y="3437"/>
              <a:ext cx="5" cy="216"/>
            </a:xfrm>
            <a:prstGeom prst="rect">
              <a:avLst/>
            </a:prstGeom>
            <a:solidFill>
              <a:srgbClr val="32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6" name="Rectangle 842"/>
            <p:cNvSpPr>
              <a:spLocks noChangeArrowheads="1"/>
            </p:cNvSpPr>
            <p:nvPr/>
          </p:nvSpPr>
          <p:spPr bwMode="auto">
            <a:xfrm>
              <a:off x="677" y="3437"/>
              <a:ext cx="5" cy="216"/>
            </a:xfrm>
            <a:prstGeom prst="rect">
              <a:avLst/>
            </a:prstGeom>
            <a:solidFill>
              <a:srgbClr val="2E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7" name="Rectangle 843"/>
            <p:cNvSpPr>
              <a:spLocks noChangeArrowheads="1"/>
            </p:cNvSpPr>
            <p:nvPr/>
          </p:nvSpPr>
          <p:spPr bwMode="auto">
            <a:xfrm>
              <a:off x="682" y="3437"/>
              <a:ext cx="6" cy="216"/>
            </a:xfrm>
            <a:prstGeom prst="rect">
              <a:avLst/>
            </a:prstGeom>
            <a:solidFill>
              <a:srgbClr val="2ACB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8" name="Rectangle 844"/>
            <p:cNvSpPr>
              <a:spLocks noChangeArrowheads="1"/>
            </p:cNvSpPr>
            <p:nvPr/>
          </p:nvSpPr>
          <p:spPr bwMode="auto">
            <a:xfrm>
              <a:off x="688" y="3437"/>
              <a:ext cx="5" cy="216"/>
            </a:xfrm>
            <a:prstGeom prst="rect">
              <a:avLst/>
            </a:prstGeom>
            <a:solidFill>
              <a:srgbClr val="26C9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59" name="Rectangle 845"/>
            <p:cNvSpPr>
              <a:spLocks noChangeArrowheads="1"/>
            </p:cNvSpPr>
            <p:nvPr/>
          </p:nvSpPr>
          <p:spPr bwMode="auto">
            <a:xfrm>
              <a:off x="693" y="3437"/>
              <a:ext cx="5" cy="216"/>
            </a:xfrm>
            <a:prstGeom prst="rect">
              <a:avLst/>
            </a:prstGeom>
            <a:solidFill>
              <a:srgbClr val="22C7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0" name="Rectangle 846"/>
            <p:cNvSpPr>
              <a:spLocks noChangeArrowheads="1"/>
            </p:cNvSpPr>
            <p:nvPr/>
          </p:nvSpPr>
          <p:spPr bwMode="auto">
            <a:xfrm>
              <a:off x="698" y="3437"/>
              <a:ext cx="6" cy="216"/>
            </a:xfrm>
            <a:prstGeom prst="rect">
              <a:avLst/>
            </a:prstGeom>
            <a:solidFill>
              <a:srgbClr val="1EC5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1" name="Rectangle 847"/>
            <p:cNvSpPr>
              <a:spLocks noChangeArrowheads="1"/>
            </p:cNvSpPr>
            <p:nvPr/>
          </p:nvSpPr>
          <p:spPr bwMode="auto">
            <a:xfrm>
              <a:off x="704" y="3437"/>
              <a:ext cx="5" cy="216"/>
            </a:xfrm>
            <a:prstGeom prst="rect">
              <a:avLst/>
            </a:prstGeom>
            <a:solidFill>
              <a:srgbClr val="19C4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2" name="Rectangle 848"/>
            <p:cNvSpPr>
              <a:spLocks noChangeArrowheads="1"/>
            </p:cNvSpPr>
            <p:nvPr/>
          </p:nvSpPr>
          <p:spPr bwMode="auto">
            <a:xfrm>
              <a:off x="709" y="3437"/>
              <a:ext cx="6" cy="216"/>
            </a:xfrm>
            <a:prstGeom prst="rect">
              <a:avLst/>
            </a:prstGeom>
            <a:solidFill>
              <a:srgbClr val="15C2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3" name="Rectangle 849"/>
            <p:cNvSpPr>
              <a:spLocks noChangeArrowheads="1"/>
            </p:cNvSpPr>
            <p:nvPr/>
          </p:nvSpPr>
          <p:spPr bwMode="auto">
            <a:xfrm>
              <a:off x="715" y="3437"/>
              <a:ext cx="5" cy="216"/>
            </a:xfrm>
            <a:prstGeom prst="rect">
              <a:avLst/>
            </a:prstGeom>
            <a:solidFill>
              <a:srgbClr val="11C0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4" name="Rectangle 850"/>
            <p:cNvSpPr>
              <a:spLocks noChangeArrowheads="1"/>
            </p:cNvSpPr>
            <p:nvPr/>
          </p:nvSpPr>
          <p:spPr bwMode="auto">
            <a:xfrm>
              <a:off x="720" y="3437"/>
              <a:ext cx="5" cy="216"/>
            </a:xfrm>
            <a:prstGeom prst="rect">
              <a:avLst/>
            </a:prstGeom>
            <a:solidFill>
              <a:srgbClr val="0DBE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5" name="Rectangle 851"/>
            <p:cNvSpPr>
              <a:spLocks noChangeArrowheads="1"/>
            </p:cNvSpPr>
            <p:nvPr/>
          </p:nvSpPr>
          <p:spPr bwMode="auto">
            <a:xfrm>
              <a:off x="725" y="3437"/>
              <a:ext cx="6" cy="216"/>
            </a:xfrm>
            <a:prstGeom prst="rect">
              <a:avLst/>
            </a:prstGeom>
            <a:solidFill>
              <a:srgbClr val="09BC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6" name="Rectangle 852"/>
            <p:cNvSpPr>
              <a:spLocks noChangeArrowheads="1"/>
            </p:cNvSpPr>
            <p:nvPr/>
          </p:nvSpPr>
          <p:spPr bwMode="auto">
            <a:xfrm>
              <a:off x="731" y="3437"/>
              <a:ext cx="5" cy="216"/>
            </a:xfrm>
            <a:prstGeom prst="rect">
              <a:avLst/>
            </a:prstGeom>
            <a:solidFill>
              <a:srgbClr val="05BB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7" name="Oval 853"/>
            <p:cNvSpPr>
              <a:spLocks noChangeArrowheads="1"/>
            </p:cNvSpPr>
            <p:nvPr/>
          </p:nvSpPr>
          <p:spPr bwMode="auto">
            <a:xfrm>
              <a:off x="522" y="3416"/>
              <a:ext cx="210" cy="57"/>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68" name="Rectangle 854"/>
            <p:cNvSpPr>
              <a:spLocks noChangeArrowheads="1"/>
            </p:cNvSpPr>
            <p:nvPr/>
          </p:nvSpPr>
          <p:spPr bwMode="auto">
            <a:xfrm>
              <a:off x="570" y="3518"/>
              <a:ext cx="10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RIZIV</a:t>
              </a:r>
            </a:p>
          </p:txBody>
        </p:sp>
        <p:sp>
          <p:nvSpPr>
            <p:cNvPr id="22469" name="Rectangle 855"/>
            <p:cNvSpPr>
              <a:spLocks noChangeArrowheads="1"/>
            </p:cNvSpPr>
            <p:nvPr/>
          </p:nvSpPr>
          <p:spPr bwMode="auto">
            <a:xfrm>
              <a:off x="885" y="3127"/>
              <a:ext cx="276" cy="19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70" name="Rectangle 856"/>
            <p:cNvSpPr>
              <a:spLocks noChangeArrowheads="1"/>
            </p:cNvSpPr>
            <p:nvPr/>
          </p:nvSpPr>
          <p:spPr bwMode="auto">
            <a:xfrm>
              <a:off x="844" y="3086"/>
              <a:ext cx="277" cy="19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71" name="Rectangle 857"/>
            <p:cNvSpPr>
              <a:spLocks noChangeArrowheads="1"/>
            </p:cNvSpPr>
            <p:nvPr/>
          </p:nvSpPr>
          <p:spPr bwMode="auto">
            <a:xfrm>
              <a:off x="935" y="3097"/>
              <a:ext cx="9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2472" name="Rectangle 858"/>
            <p:cNvSpPr>
              <a:spLocks noChangeArrowheads="1"/>
            </p:cNvSpPr>
            <p:nvPr/>
          </p:nvSpPr>
          <p:spPr bwMode="auto">
            <a:xfrm>
              <a:off x="903" y="3167"/>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sp>
          <p:nvSpPr>
            <p:cNvPr id="22473" name="Rectangle 859"/>
            <p:cNvSpPr>
              <a:spLocks noChangeArrowheads="1"/>
            </p:cNvSpPr>
            <p:nvPr/>
          </p:nvSpPr>
          <p:spPr bwMode="auto">
            <a:xfrm>
              <a:off x="903" y="3221"/>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474" name="Freeform 860"/>
            <p:cNvSpPr>
              <a:spLocks/>
            </p:cNvSpPr>
            <p:nvPr/>
          </p:nvSpPr>
          <p:spPr bwMode="auto">
            <a:xfrm>
              <a:off x="622" y="1986"/>
              <a:ext cx="127" cy="475"/>
            </a:xfrm>
            <a:custGeom>
              <a:avLst/>
              <a:gdLst>
                <a:gd name="T0" fmla="*/ 127 w 127"/>
                <a:gd name="T1" fmla="*/ 0 h 475"/>
                <a:gd name="T2" fmla="*/ 127 w 127"/>
                <a:gd name="T3" fmla="*/ 13 h 475"/>
                <a:gd name="T4" fmla="*/ 0 w 127"/>
                <a:gd name="T5" fmla="*/ 13 h 475"/>
                <a:gd name="T6" fmla="*/ 0 w 127"/>
                <a:gd name="T7" fmla="*/ 475 h 4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7" h="475">
                  <a:moveTo>
                    <a:pt x="127" y="0"/>
                  </a:moveTo>
                  <a:lnTo>
                    <a:pt x="127" y="13"/>
                  </a:lnTo>
                  <a:lnTo>
                    <a:pt x="0" y="13"/>
                  </a:lnTo>
                  <a:lnTo>
                    <a:pt x="0" y="47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475" name="Freeform 861"/>
            <p:cNvSpPr>
              <a:spLocks/>
            </p:cNvSpPr>
            <p:nvPr/>
          </p:nvSpPr>
          <p:spPr bwMode="auto">
            <a:xfrm>
              <a:off x="726" y="1922"/>
              <a:ext cx="47" cy="70"/>
            </a:xfrm>
            <a:custGeom>
              <a:avLst/>
              <a:gdLst>
                <a:gd name="T0" fmla="*/ 0 w 47"/>
                <a:gd name="T1" fmla="*/ 70 h 70"/>
                <a:gd name="T2" fmla="*/ 23 w 47"/>
                <a:gd name="T3" fmla="*/ 0 h 70"/>
                <a:gd name="T4" fmla="*/ 47 w 47"/>
                <a:gd name="T5" fmla="*/ 70 h 70"/>
                <a:gd name="T6" fmla="*/ 0 w 47"/>
                <a:gd name="T7" fmla="*/ 7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476" name="Freeform 862"/>
            <p:cNvSpPr>
              <a:spLocks/>
            </p:cNvSpPr>
            <p:nvPr/>
          </p:nvSpPr>
          <p:spPr bwMode="auto">
            <a:xfrm>
              <a:off x="599" y="2455"/>
              <a:ext cx="46" cy="70"/>
            </a:xfrm>
            <a:custGeom>
              <a:avLst/>
              <a:gdLst>
                <a:gd name="T0" fmla="*/ 46 w 46"/>
                <a:gd name="T1" fmla="*/ 0 h 70"/>
                <a:gd name="T2" fmla="*/ 23 w 46"/>
                <a:gd name="T3" fmla="*/ 70 h 70"/>
                <a:gd name="T4" fmla="*/ 0 w 46"/>
                <a:gd name="T5" fmla="*/ 0 h 70"/>
                <a:gd name="T6" fmla="*/ 46 w 46"/>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46" y="0"/>
                  </a:moveTo>
                  <a:lnTo>
                    <a:pt x="23" y="70"/>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477" name="Freeform 863"/>
            <p:cNvSpPr>
              <a:spLocks/>
            </p:cNvSpPr>
            <p:nvPr/>
          </p:nvSpPr>
          <p:spPr bwMode="auto">
            <a:xfrm>
              <a:off x="805" y="1986"/>
              <a:ext cx="137" cy="348"/>
            </a:xfrm>
            <a:custGeom>
              <a:avLst/>
              <a:gdLst>
                <a:gd name="T0" fmla="*/ 137 w 137"/>
                <a:gd name="T1" fmla="*/ 348 h 348"/>
                <a:gd name="T2" fmla="*/ 0 w 137"/>
                <a:gd name="T3" fmla="*/ 348 h 348"/>
                <a:gd name="T4" fmla="*/ 0 w 137"/>
                <a:gd name="T5" fmla="*/ 0 h 348"/>
                <a:gd name="T6" fmla="*/ 0 60000 65536"/>
                <a:gd name="T7" fmla="*/ 0 60000 65536"/>
                <a:gd name="T8" fmla="*/ 0 60000 65536"/>
              </a:gdLst>
              <a:ahLst/>
              <a:cxnLst>
                <a:cxn ang="T6">
                  <a:pos x="T0" y="T1"/>
                </a:cxn>
                <a:cxn ang="T7">
                  <a:pos x="T2" y="T3"/>
                </a:cxn>
                <a:cxn ang="T8">
                  <a:pos x="T4" y="T5"/>
                </a:cxn>
              </a:cxnLst>
              <a:rect l="0" t="0" r="r" b="b"/>
              <a:pathLst>
                <a:path w="137" h="348">
                  <a:moveTo>
                    <a:pt x="137" y="348"/>
                  </a:moveTo>
                  <a:lnTo>
                    <a:pt x="0" y="348"/>
                  </a:lnTo>
                  <a:lnTo>
                    <a:pt x="0" y="0"/>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478" name="Freeform 864"/>
            <p:cNvSpPr>
              <a:spLocks/>
            </p:cNvSpPr>
            <p:nvPr/>
          </p:nvSpPr>
          <p:spPr bwMode="auto">
            <a:xfrm>
              <a:off x="781" y="1922"/>
              <a:ext cx="47" cy="70"/>
            </a:xfrm>
            <a:custGeom>
              <a:avLst/>
              <a:gdLst>
                <a:gd name="T0" fmla="*/ 0 w 47"/>
                <a:gd name="T1" fmla="*/ 70 h 70"/>
                <a:gd name="T2" fmla="*/ 24 w 47"/>
                <a:gd name="T3" fmla="*/ 0 h 70"/>
                <a:gd name="T4" fmla="*/ 47 w 47"/>
                <a:gd name="T5" fmla="*/ 70 h 70"/>
                <a:gd name="T6" fmla="*/ 0 w 47"/>
                <a:gd name="T7" fmla="*/ 7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4"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479" name="Rectangle 865"/>
            <p:cNvSpPr>
              <a:spLocks noChangeArrowheads="1"/>
            </p:cNvSpPr>
            <p:nvPr/>
          </p:nvSpPr>
          <p:spPr bwMode="auto">
            <a:xfrm>
              <a:off x="870" y="3437"/>
              <a:ext cx="6" cy="216"/>
            </a:xfrm>
            <a:prstGeom prst="rect">
              <a:avLst/>
            </a:prstGeom>
            <a:solidFill>
              <a:srgbClr val="02BA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0" name="Rectangle 866"/>
            <p:cNvSpPr>
              <a:spLocks noChangeArrowheads="1"/>
            </p:cNvSpPr>
            <p:nvPr/>
          </p:nvSpPr>
          <p:spPr bwMode="auto">
            <a:xfrm>
              <a:off x="876" y="3437"/>
              <a:ext cx="5" cy="216"/>
            </a:xfrm>
            <a:prstGeom prst="rect">
              <a:avLst/>
            </a:prstGeom>
            <a:solidFill>
              <a:srgbClr val="A6FED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1" name="Rectangle 867"/>
            <p:cNvSpPr>
              <a:spLocks noChangeArrowheads="1"/>
            </p:cNvSpPr>
            <p:nvPr/>
          </p:nvSpPr>
          <p:spPr bwMode="auto">
            <a:xfrm>
              <a:off x="881" y="3437"/>
              <a:ext cx="5" cy="216"/>
            </a:xfrm>
            <a:prstGeom prst="rect">
              <a:avLst/>
            </a:prstGeom>
            <a:solidFill>
              <a:srgbClr val="A2FC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2" name="Rectangle 868"/>
            <p:cNvSpPr>
              <a:spLocks noChangeArrowheads="1"/>
            </p:cNvSpPr>
            <p:nvPr/>
          </p:nvSpPr>
          <p:spPr bwMode="auto">
            <a:xfrm>
              <a:off x="886" y="3437"/>
              <a:ext cx="6" cy="216"/>
            </a:xfrm>
            <a:prstGeom prst="rect">
              <a:avLst/>
            </a:prstGeom>
            <a:solidFill>
              <a:srgbClr val="9EFB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3" name="Rectangle 869"/>
            <p:cNvSpPr>
              <a:spLocks noChangeArrowheads="1"/>
            </p:cNvSpPr>
            <p:nvPr/>
          </p:nvSpPr>
          <p:spPr bwMode="auto">
            <a:xfrm>
              <a:off x="892" y="3437"/>
              <a:ext cx="5" cy="216"/>
            </a:xfrm>
            <a:prstGeom prst="rect">
              <a:avLst/>
            </a:prstGeom>
            <a:solidFill>
              <a:srgbClr val="99F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4" name="Rectangle 870"/>
            <p:cNvSpPr>
              <a:spLocks noChangeArrowheads="1"/>
            </p:cNvSpPr>
            <p:nvPr/>
          </p:nvSpPr>
          <p:spPr bwMode="auto">
            <a:xfrm>
              <a:off x="897" y="3437"/>
              <a:ext cx="6" cy="216"/>
            </a:xfrm>
            <a:prstGeom prst="rect">
              <a:avLst/>
            </a:prstGeom>
            <a:solidFill>
              <a:srgbClr val="95F7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5" name="Rectangle 871"/>
            <p:cNvSpPr>
              <a:spLocks noChangeArrowheads="1"/>
            </p:cNvSpPr>
            <p:nvPr/>
          </p:nvSpPr>
          <p:spPr bwMode="auto">
            <a:xfrm>
              <a:off x="903" y="3437"/>
              <a:ext cx="5" cy="216"/>
            </a:xfrm>
            <a:prstGeom prst="rect">
              <a:avLst/>
            </a:prstGeom>
            <a:solidFill>
              <a:srgbClr val="91F5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6" name="Rectangle 872"/>
            <p:cNvSpPr>
              <a:spLocks noChangeArrowheads="1"/>
            </p:cNvSpPr>
            <p:nvPr/>
          </p:nvSpPr>
          <p:spPr bwMode="auto">
            <a:xfrm>
              <a:off x="908" y="3437"/>
              <a:ext cx="5" cy="216"/>
            </a:xfrm>
            <a:prstGeom prst="rect">
              <a:avLst/>
            </a:prstGeom>
            <a:solidFill>
              <a:srgbClr val="8DF4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7" name="Rectangle 873"/>
            <p:cNvSpPr>
              <a:spLocks noChangeArrowheads="1"/>
            </p:cNvSpPr>
            <p:nvPr/>
          </p:nvSpPr>
          <p:spPr bwMode="auto">
            <a:xfrm>
              <a:off x="913" y="3437"/>
              <a:ext cx="6" cy="216"/>
            </a:xfrm>
            <a:prstGeom prst="rect">
              <a:avLst/>
            </a:prstGeom>
            <a:solidFill>
              <a:srgbClr val="89F2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8" name="Rectangle 874"/>
            <p:cNvSpPr>
              <a:spLocks noChangeArrowheads="1"/>
            </p:cNvSpPr>
            <p:nvPr/>
          </p:nvSpPr>
          <p:spPr bwMode="auto">
            <a:xfrm>
              <a:off x="919" y="3437"/>
              <a:ext cx="5" cy="216"/>
            </a:xfrm>
            <a:prstGeom prst="rect">
              <a:avLst/>
            </a:prstGeom>
            <a:solidFill>
              <a:srgbClr val="85F0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89" name="Rectangle 875"/>
            <p:cNvSpPr>
              <a:spLocks noChangeArrowheads="1"/>
            </p:cNvSpPr>
            <p:nvPr/>
          </p:nvSpPr>
          <p:spPr bwMode="auto">
            <a:xfrm>
              <a:off x="924" y="3437"/>
              <a:ext cx="5" cy="216"/>
            </a:xfrm>
            <a:prstGeom prst="rect">
              <a:avLst/>
            </a:prstGeom>
            <a:solidFill>
              <a:srgbClr val="81EF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0" name="Rectangle 876"/>
            <p:cNvSpPr>
              <a:spLocks noChangeArrowheads="1"/>
            </p:cNvSpPr>
            <p:nvPr/>
          </p:nvSpPr>
          <p:spPr bwMode="auto">
            <a:xfrm>
              <a:off x="929" y="3437"/>
              <a:ext cx="6" cy="216"/>
            </a:xfrm>
            <a:prstGeom prst="rect">
              <a:avLst/>
            </a:prstGeom>
            <a:solidFill>
              <a:srgbClr val="7CED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1" name="Rectangle 877"/>
            <p:cNvSpPr>
              <a:spLocks noChangeArrowheads="1"/>
            </p:cNvSpPr>
            <p:nvPr/>
          </p:nvSpPr>
          <p:spPr bwMode="auto">
            <a:xfrm>
              <a:off x="935" y="3437"/>
              <a:ext cx="5" cy="216"/>
            </a:xfrm>
            <a:prstGeom prst="rect">
              <a:avLst/>
            </a:prstGeom>
            <a:solidFill>
              <a:srgbClr val="78EB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2" name="Rectangle 878"/>
            <p:cNvSpPr>
              <a:spLocks noChangeArrowheads="1"/>
            </p:cNvSpPr>
            <p:nvPr/>
          </p:nvSpPr>
          <p:spPr bwMode="auto">
            <a:xfrm>
              <a:off x="940" y="3437"/>
              <a:ext cx="6" cy="216"/>
            </a:xfrm>
            <a:prstGeom prst="rect">
              <a:avLst/>
            </a:prstGeom>
            <a:solidFill>
              <a:srgbClr val="75E9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3" name="Rectangle 879"/>
            <p:cNvSpPr>
              <a:spLocks noChangeArrowheads="1"/>
            </p:cNvSpPr>
            <p:nvPr/>
          </p:nvSpPr>
          <p:spPr bwMode="auto">
            <a:xfrm>
              <a:off x="946" y="3437"/>
              <a:ext cx="5" cy="216"/>
            </a:xfrm>
            <a:prstGeom prst="rect">
              <a:avLst/>
            </a:prstGeom>
            <a:solidFill>
              <a:srgbClr val="70E8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4" name="Rectangle 880"/>
            <p:cNvSpPr>
              <a:spLocks noChangeArrowheads="1"/>
            </p:cNvSpPr>
            <p:nvPr/>
          </p:nvSpPr>
          <p:spPr bwMode="auto">
            <a:xfrm>
              <a:off x="951" y="3437"/>
              <a:ext cx="5" cy="216"/>
            </a:xfrm>
            <a:prstGeom prst="rect">
              <a:avLst/>
            </a:prstGeom>
            <a:solidFill>
              <a:srgbClr val="6CE6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5" name="Rectangle 881"/>
            <p:cNvSpPr>
              <a:spLocks noChangeArrowheads="1"/>
            </p:cNvSpPr>
            <p:nvPr/>
          </p:nvSpPr>
          <p:spPr bwMode="auto">
            <a:xfrm>
              <a:off x="956" y="3437"/>
              <a:ext cx="6" cy="216"/>
            </a:xfrm>
            <a:prstGeom prst="rect">
              <a:avLst/>
            </a:prstGeom>
            <a:solidFill>
              <a:srgbClr val="68E4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6" name="Rectangle 882"/>
            <p:cNvSpPr>
              <a:spLocks noChangeArrowheads="1"/>
            </p:cNvSpPr>
            <p:nvPr/>
          </p:nvSpPr>
          <p:spPr bwMode="auto">
            <a:xfrm>
              <a:off x="962" y="3437"/>
              <a:ext cx="5" cy="216"/>
            </a:xfrm>
            <a:prstGeom prst="rect">
              <a:avLst/>
            </a:prstGeom>
            <a:solidFill>
              <a:srgbClr val="64E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7" name="Rectangle 883"/>
            <p:cNvSpPr>
              <a:spLocks noChangeArrowheads="1"/>
            </p:cNvSpPr>
            <p:nvPr/>
          </p:nvSpPr>
          <p:spPr bwMode="auto">
            <a:xfrm>
              <a:off x="967" y="3437"/>
              <a:ext cx="5" cy="216"/>
            </a:xfrm>
            <a:prstGeom prst="rect">
              <a:avLst/>
            </a:prstGeom>
            <a:solidFill>
              <a:srgbClr val="60E1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8" name="Rectangle 884"/>
            <p:cNvSpPr>
              <a:spLocks noChangeArrowheads="1"/>
            </p:cNvSpPr>
            <p:nvPr/>
          </p:nvSpPr>
          <p:spPr bwMode="auto">
            <a:xfrm>
              <a:off x="972" y="3437"/>
              <a:ext cx="6" cy="216"/>
            </a:xfrm>
            <a:prstGeom prst="rect">
              <a:avLst/>
            </a:prstGeom>
            <a:solidFill>
              <a:srgbClr val="5CDF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499" name="Rectangle 885"/>
            <p:cNvSpPr>
              <a:spLocks noChangeArrowheads="1"/>
            </p:cNvSpPr>
            <p:nvPr/>
          </p:nvSpPr>
          <p:spPr bwMode="auto">
            <a:xfrm>
              <a:off x="978" y="3437"/>
              <a:ext cx="5" cy="216"/>
            </a:xfrm>
            <a:prstGeom prst="rect">
              <a:avLst/>
            </a:prstGeom>
            <a:solidFill>
              <a:srgbClr val="58DD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0" name="Rectangle 886"/>
            <p:cNvSpPr>
              <a:spLocks noChangeArrowheads="1"/>
            </p:cNvSpPr>
            <p:nvPr/>
          </p:nvSpPr>
          <p:spPr bwMode="auto">
            <a:xfrm>
              <a:off x="983" y="3437"/>
              <a:ext cx="6" cy="216"/>
            </a:xfrm>
            <a:prstGeom prst="rect">
              <a:avLst/>
            </a:prstGeom>
            <a:solidFill>
              <a:srgbClr val="53DC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1" name="Rectangle 887"/>
            <p:cNvSpPr>
              <a:spLocks noChangeArrowheads="1"/>
            </p:cNvSpPr>
            <p:nvPr/>
          </p:nvSpPr>
          <p:spPr bwMode="auto">
            <a:xfrm>
              <a:off x="989" y="3437"/>
              <a:ext cx="5" cy="216"/>
            </a:xfrm>
            <a:prstGeom prst="rect">
              <a:avLst/>
            </a:prstGeom>
            <a:solidFill>
              <a:srgbClr val="4FDA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2" name="Rectangle 888"/>
            <p:cNvSpPr>
              <a:spLocks noChangeArrowheads="1"/>
            </p:cNvSpPr>
            <p:nvPr/>
          </p:nvSpPr>
          <p:spPr bwMode="auto">
            <a:xfrm>
              <a:off x="994" y="3437"/>
              <a:ext cx="5" cy="216"/>
            </a:xfrm>
            <a:prstGeom prst="rect">
              <a:avLst/>
            </a:prstGeom>
            <a:solidFill>
              <a:srgbClr val="4BD9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3" name="Rectangle 889"/>
            <p:cNvSpPr>
              <a:spLocks noChangeArrowheads="1"/>
            </p:cNvSpPr>
            <p:nvPr/>
          </p:nvSpPr>
          <p:spPr bwMode="auto">
            <a:xfrm>
              <a:off x="999" y="3437"/>
              <a:ext cx="6" cy="216"/>
            </a:xfrm>
            <a:prstGeom prst="rect">
              <a:avLst/>
            </a:prstGeom>
            <a:solidFill>
              <a:srgbClr val="47D7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4" name="Rectangle 890"/>
            <p:cNvSpPr>
              <a:spLocks noChangeArrowheads="1"/>
            </p:cNvSpPr>
            <p:nvPr/>
          </p:nvSpPr>
          <p:spPr bwMode="auto">
            <a:xfrm>
              <a:off x="1005" y="3437"/>
              <a:ext cx="5" cy="216"/>
            </a:xfrm>
            <a:prstGeom prst="rect">
              <a:avLst/>
            </a:prstGeom>
            <a:solidFill>
              <a:srgbClr val="43D5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5" name="Rectangle 891"/>
            <p:cNvSpPr>
              <a:spLocks noChangeArrowheads="1"/>
            </p:cNvSpPr>
            <p:nvPr/>
          </p:nvSpPr>
          <p:spPr bwMode="auto">
            <a:xfrm>
              <a:off x="1010" y="3437"/>
              <a:ext cx="5" cy="216"/>
            </a:xfrm>
            <a:prstGeom prst="rect">
              <a:avLst/>
            </a:prstGeom>
            <a:solidFill>
              <a:srgbClr val="3FD3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6" name="Rectangle 892"/>
            <p:cNvSpPr>
              <a:spLocks noChangeArrowheads="1"/>
            </p:cNvSpPr>
            <p:nvPr/>
          </p:nvSpPr>
          <p:spPr bwMode="auto">
            <a:xfrm>
              <a:off x="1015" y="3437"/>
              <a:ext cx="6" cy="216"/>
            </a:xfrm>
            <a:prstGeom prst="rect">
              <a:avLst/>
            </a:prstGeom>
            <a:solidFill>
              <a:srgbClr val="3BD1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7" name="Rectangle 893"/>
            <p:cNvSpPr>
              <a:spLocks noChangeArrowheads="1"/>
            </p:cNvSpPr>
            <p:nvPr/>
          </p:nvSpPr>
          <p:spPr bwMode="auto">
            <a:xfrm>
              <a:off x="1021" y="3437"/>
              <a:ext cx="5" cy="216"/>
            </a:xfrm>
            <a:prstGeom prst="rect">
              <a:avLst/>
            </a:prstGeom>
            <a:solidFill>
              <a:srgbClr val="37D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8" name="Rectangle 894"/>
            <p:cNvSpPr>
              <a:spLocks noChangeArrowheads="1"/>
            </p:cNvSpPr>
            <p:nvPr/>
          </p:nvSpPr>
          <p:spPr bwMode="auto">
            <a:xfrm>
              <a:off x="1026" y="3437"/>
              <a:ext cx="6" cy="216"/>
            </a:xfrm>
            <a:prstGeom prst="rect">
              <a:avLst/>
            </a:prstGeom>
            <a:solidFill>
              <a:srgbClr val="33CE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09" name="Rectangle 895"/>
            <p:cNvSpPr>
              <a:spLocks noChangeArrowheads="1"/>
            </p:cNvSpPr>
            <p:nvPr/>
          </p:nvSpPr>
          <p:spPr bwMode="auto">
            <a:xfrm>
              <a:off x="1032" y="3437"/>
              <a:ext cx="5" cy="216"/>
            </a:xfrm>
            <a:prstGeom prst="rect">
              <a:avLst/>
            </a:prstGeom>
            <a:solidFill>
              <a:srgbClr val="2FC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0" name="Rectangle 896"/>
            <p:cNvSpPr>
              <a:spLocks noChangeArrowheads="1"/>
            </p:cNvSpPr>
            <p:nvPr/>
          </p:nvSpPr>
          <p:spPr bwMode="auto">
            <a:xfrm>
              <a:off x="1037" y="3437"/>
              <a:ext cx="5" cy="216"/>
            </a:xfrm>
            <a:prstGeom prst="rect">
              <a:avLst/>
            </a:prstGeom>
            <a:solidFill>
              <a:srgbClr val="2ACB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1" name="Rectangle 897"/>
            <p:cNvSpPr>
              <a:spLocks noChangeArrowheads="1"/>
            </p:cNvSpPr>
            <p:nvPr/>
          </p:nvSpPr>
          <p:spPr bwMode="auto">
            <a:xfrm>
              <a:off x="1042" y="3437"/>
              <a:ext cx="6" cy="216"/>
            </a:xfrm>
            <a:prstGeom prst="rect">
              <a:avLst/>
            </a:prstGeom>
            <a:solidFill>
              <a:srgbClr val="26C9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2" name="Rectangle 898"/>
            <p:cNvSpPr>
              <a:spLocks noChangeArrowheads="1"/>
            </p:cNvSpPr>
            <p:nvPr/>
          </p:nvSpPr>
          <p:spPr bwMode="auto">
            <a:xfrm>
              <a:off x="1048" y="3437"/>
              <a:ext cx="5" cy="216"/>
            </a:xfrm>
            <a:prstGeom prst="rect">
              <a:avLst/>
            </a:prstGeom>
            <a:solidFill>
              <a:srgbClr val="22C7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3" name="Rectangle 899"/>
            <p:cNvSpPr>
              <a:spLocks noChangeArrowheads="1"/>
            </p:cNvSpPr>
            <p:nvPr/>
          </p:nvSpPr>
          <p:spPr bwMode="auto">
            <a:xfrm>
              <a:off x="1053" y="3437"/>
              <a:ext cx="5" cy="216"/>
            </a:xfrm>
            <a:prstGeom prst="rect">
              <a:avLst/>
            </a:prstGeom>
            <a:solidFill>
              <a:srgbClr val="1EC5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4" name="Rectangle 900"/>
            <p:cNvSpPr>
              <a:spLocks noChangeArrowheads="1"/>
            </p:cNvSpPr>
            <p:nvPr/>
          </p:nvSpPr>
          <p:spPr bwMode="auto">
            <a:xfrm>
              <a:off x="1058" y="3437"/>
              <a:ext cx="6" cy="216"/>
            </a:xfrm>
            <a:prstGeom prst="rect">
              <a:avLst/>
            </a:prstGeom>
            <a:solidFill>
              <a:srgbClr val="1AC4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5" name="Rectangle 901"/>
            <p:cNvSpPr>
              <a:spLocks noChangeArrowheads="1"/>
            </p:cNvSpPr>
            <p:nvPr/>
          </p:nvSpPr>
          <p:spPr bwMode="auto">
            <a:xfrm>
              <a:off x="1064" y="3437"/>
              <a:ext cx="5" cy="216"/>
            </a:xfrm>
            <a:prstGeom prst="rect">
              <a:avLst/>
            </a:prstGeom>
            <a:solidFill>
              <a:srgbClr val="16C2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6" name="Rectangle 902"/>
            <p:cNvSpPr>
              <a:spLocks noChangeArrowheads="1"/>
            </p:cNvSpPr>
            <p:nvPr/>
          </p:nvSpPr>
          <p:spPr bwMode="auto">
            <a:xfrm>
              <a:off x="1069" y="3437"/>
              <a:ext cx="6" cy="216"/>
            </a:xfrm>
            <a:prstGeom prst="rect">
              <a:avLst/>
            </a:prstGeom>
            <a:solidFill>
              <a:srgbClr val="12C0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7" name="Rectangle 903"/>
            <p:cNvSpPr>
              <a:spLocks noChangeArrowheads="1"/>
            </p:cNvSpPr>
            <p:nvPr/>
          </p:nvSpPr>
          <p:spPr bwMode="auto">
            <a:xfrm>
              <a:off x="1075" y="3437"/>
              <a:ext cx="5" cy="216"/>
            </a:xfrm>
            <a:prstGeom prst="rect">
              <a:avLst/>
            </a:prstGeom>
            <a:solidFill>
              <a:srgbClr val="0EBE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8" name="Rectangle 904"/>
            <p:cNvSpPr>
              <a:spLocks noChangeArrowheads="1"/>
            </p:cNvSpPr>
            <p:nvPr/>
          </p:nvSpPr>
          <p:spPr bwMode="auto">
            <a:xfrm>
              <a:off x="1080" y="3437"/>
              <a:ext cx="5" cy="216"/>
            </a:xfrm>
            <a:prstGeom prst="rect">
              <a:avLst/>
            </a:prstGeom>
            <a:solidFill>
              <a:srgbClr val="0ABD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19" name="Rectangle 905"/>
            <p:cNvSpPr>
              <a:spLocks noChangeArrowheads="1"/>
            </p:cNvSpPr>
            <p:nvPr/>
          </p:nvSpPr>
          <p:spPr bwMode="auto">
            <a:xfrm>
              <a:off x="1085" y="3437"/>
              <a:ext cx="6" cy="216"/>
            </a:xfrm>
            <a:prstGeom prst="rect">
              <a:avLst/>
            </a:prstGeom>
            <a:solidFill>
              <a:srgbClr val="06B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20" name="Oval 906"/>
            <p:cNvSpPr>
              <a:spLocks noChangeArrowheads="1"/>
            </p:cNvSpPr>
            <p:nvPr/>
          </p:nvSpPr>
          <p:spPr bwMode="auto">
            <a:xfrm>
              <a:off x="878" y="3416"/>
              <a:ext cx="209" cy="57"/>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21" name="Rectangle 907"/>
            <p:cNvSpPr>
              <a:spLocks noChangeArrowheads="1"/>
            </p:cNvSpPr>
            <p:nvPr/>
          </p:nvSpPr>
          <p:spPr bwMode="auto">
            <a:xfrm>
              <a:off x="951" y="3496"/>
              <a:ext cx="56"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522" name="Rectangle 908"/>
            <p:cNvSpPr>
              <a:spLocks noChangeArrowheads="1"/>
            </p:cNvSpPr>
            <p:nvPr/>
          </p:nvSpPr>
          <p:spPr bwMode="auto">
            <a:xfrm>
              <a:off x="940" y="3545"/>
              <a:ext cx="7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XYZ</a:t>
              </a:r>
            </a:p>
          </p:txBody>
        </p:sp>
        <p:sp>
          <p:nvSpPr>
            <p:cNvPr id="22523" name="Line 909"/>
            <p:cNvSpPr>
              <a:spLocks noChangeShapeType="1"/>
            </p:cNvSpPr>
            <p:nvPr/>
          </p:nvSpPr>
          <p:spPr bwMode="auto">
            <a:xfrm flipH="1">
              <a:off x="1204" y="2624"/>
              <a:ext cx="74" cy="1"/>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524" name="Freeform 910"/>
            <p:cNvSpPr>
              <a:spLocks/>
            </p:cNvSpPr>
            <p:nvPr/>
          </p:nvSpPr>
          <p:spPr bwMode="auto">
            <a:xfrm>
              <a:off x="1273" y="2604"/>
              <a:ext cx="60" cy="39"/>
            </a:xfrm>
            <a:custGeom>
              <a:avLst/>
              <a:gdLst>
                <a:gd name="T0" fmla="*/ 0 w 60"/>
                <a:gd name="T1" fmla="*/ 0 h 39"/>
                <a:gd name="T2" fmla="*/ 60 w 60"/>
                <a:gd name="T3" fmla="*/ 20 h 39"/>
                <a:gd name="T4" fmla="*/ 0 w 60"/>
                <a:gd name="T5" fmla="*/ 39 h 39"/>
                <a:gd name="T6" fmla="*/ 0 w 60"/>
                <a:gd name="T7" fmla="*/ 0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39">
                  <a:moveTo>
                    <a:pt x="0" y="0"/>
                  </a:moveTo>
                  <a:lnTo>
                    <a:pt x="60" y="20"/>
                  </a:lnTo>
                  <a:lnTo>
                    <a:pt x="0" y="3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25" name="Freeform 911"/>
            <p:cNvSpPr>
              <a:spLocks/>
            </p:cNvSpPr>
            <p:nvPr/>
          </p:nvSpPr>
          <p:spPr bwMode="auto">
            <a:xfrm>
              <a:off x="1149" y="2604"/>
              <a:ext cx="60" cy="39"/>
            </a:xfrm>
            <a:custGeom>
              <a:avLst/>
              <a:gdLst>
                <a:gd name="T0" fmla="*/ 60 w 60"/>
                <a:gd name="T1" fmla="*/ 39 h 39"/>
                <a:gd name="T2" fmla="*/ 0 w 60"/>
                <a:gd name="T3" fmla="*/ 20 h 39"/>
                <a:gd name="T4" fmla="*/ 60 w 60"/>
                <a:gd name="T5" fmla="*/ 0 h 39"/>
                <a:gd name="T6" fmla="*/ 60 w 60"/>
                <a:gd name="T7" fmla="*/ 39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39">
                  <a:moveTo>
                    <a:pt x="60" y="39"/>
                  </a:moveTo>
                  <a:lnTo>
                    <a:pt x="0" y="20"/>
                  </a:lnTo>
                  <a:lnTo>
                    <a:pt x="60" y="0"/>
                  </a:lnTo>
                  <a:lnTo>
                    <a:pt x="6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26" name="Freeform 912"/>
            <p:cNvSpPr>
              <a:spLocks/>
            </p:cNvSpPr>
            <p:nvPr/>
          </p:nvSpPr>
          <p:spPr bwMode="auto">
            <a:xfrm>
              <a:off x="622" y="2787"/>
              <a:ext cx="360" cy="235"/>
            </a:xfrm>
            <a:custGeom>
              <a:avLst/>
              <a:gdLst>
                <a:gd name="T0" fmla="*/ 0 w 360"/>
                <a:gd name="T1" fmla="*/ 0 h 235"/>
                <a:gd name="T2" fmla="*/ 0 w 360"/>
                <a:gd name="T3" fmla="*/ 180 h 235"/>
                <a:gd name="T4" fmla="*/ 360 w 360"/>
                <a:gd name="T5" fmla="*/ 180 h 235"/>
                <a:gd name="T6" fmla="*/ 360 w 360"/>
                <a:gd name="T7" fmla="*/ 235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0" h="235">
                  <a:moveTo>
                    <a:pt x="0" y="0"/>
                  </a:moveTo>
                  <a:lnTo>
                    <a:pt x="0" y="180"/>
                  </a:lnTo>
                  <a:lnTo>
                    <a:pt x="360" y="180"/>
                  </a:lnTo>
                  <a:lnTo>
                    <a:pt x="360"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527" name="Freeform 913"/>
            <p:cNvSpPr>
              <a:spLocks/>
            </p:cNvSpPr>
            <p:nvPr/>
          </p:nvSpPr>
          <p:spPr bwMode="auto">
            <a:xfrm>
              <a:off x="599" y="2723"/>
              <a:ext cx="46" cy="69"/>
            </a:xfrm>
            <a:custGeom>
              <a:avLst/>
              <a:gdLst>
                <a:gd name="T0" fmla="*/ 0 w 46"/>
                <a:gd name="T1" fmla="*/ 69 h 69"/>
                <a:gd name="T2" fmla="*/ 23 w 46"/>
                <a:gd name="T3" fmla="*/ 0 h 69"/>
                <a:gd name="T4" fmla="*/ 46 w 46"/>
                <a:gd name="T5" fmla="*/ 69 h 69"/>
                <a:gd name="T6" fmla="*/ 0 w 46"/>
                <a:gd name="T7" fmla="*/ 6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28" name="Freeform 914"/>
            <p:cNvSpPr>
              <a:spLocks/>
            </p:cNvSpPr>
            <p:nvPr/>
          </p:nvSpPr>
          <p:spPr bwMode="auto">
            <a:xfrm>
              <a:off x="959" y="3016"/>
              <a:ext cx="47" cy="70"/>
            </a:xfrm>
            <a:custGeom>
              <a:avLst/>
              <a:gdLst>
                <a:gd name="T0" fmla="*/ 47 w 47"/>
                <a:gd name="T1" fmla="*/ 0 h 70"/>
                <a:gd name="T2" fmla="*/ 23 w 47"/>
                <a:gd name="T3" fmla="*/ 70 h 70"/>
                <a:gd name="T4" fmla="*/ 0 w 47"/>
                <a:gd name="T5" fmla="*/ 0 h 70"/>
                <a:gd name="T6" fmla="*/ 47 w 47"/>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47" y="0"/>
                  </a:moveTo>
                  <a:lnTo>
                    <a:pt x="23" y="70"/>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29" name="Line 915"/>
            <p:cNvSpPr>
              <a:spLocks noChangeShapeType="1"/>
            </p:cNvSpPr>
            <p:nvPr/>
          </p:nvSpPr>
          <p:spPr bwMode="auto">
            <a:xfrm flipV="1">
              <a:off x="982" y="3348"/>
              <a:ext cx="1" cy="68"/>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530" name="Freeform 916"/>
            <p:cNvSpPr>
              <a:spLocks/>
            </p:cNvSpPr>
            <p:nvPr/>
          </p:nvSpPr>
          <p:spPr bwMode="auto">
            <a:xfrm>
              <a:off x="959" y="3284"/>
              <a:ext cx="47" cy="70"/>
            </a:xfrm>
            <a:custGeom>
              <a:avLst/>
              <a:gdLst>
                <a:gd name="T0" fmla="*/ 0 w 47"/>
                <a:gd name="T1" fmla="*/ 70 h 70"/>
                <a:gd name="T2" fmla="*/ 23 w 47"/>
                <a:gd name="T3" fmla="*/ 0 h 70"/>
                <a:gd name="T4" fmla="*/ 47 w 47"/>
                <a:gd name="T5" fmla="*/ 70 h 70"/>
                <a:gd name="T6" fmla="*/ 0 w 47"/>
                <a:gd name="T7" fmla="*/ 7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3"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31" name="Line 917"/>
            <p:cNvSpPr>
              <a:spLocks noChangeShapeType="1"/>
            </p:cNvSpPr>
            <p:nvPr/>
          </p:nvSpPr>
          <p:spPr bwMode="auto">
            <a:xfrm>
              <a:off x="622" y="2787"/>
              <a:ext cx="1" cy="235"/>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532" name="Freeform 918"/>
            <p:cNvSpPr>
              <a:spLocks/>
            </p:cNvSpPr>
            <p:nvPr/>
          </p:nvSpPr>
          <p:spPr bwMode="auto">
            <a:xfrm>
              <a:off x="599" y="2723"/>
              <a:ext cx="46" cy="69"/>
            </a:xfrm>
            <a:custGeom>
              <a:avLst/>
              <a:gdLst>
                <a:gd name="T0" fmla="*/ 0 w 46"/>
                <a:gd name="T1" fmla="*/ 69 h 69"/>
                <a:gd name="T2" fmla="*/ 23 w 46"/>
                <a:gd name="T3" fmla="*/ 0 h 69"/>
                <a:gd name="T4" fmla="*/ 46 w 46"/>
                <a:gd name="T5" fmla="*/ 69 h 69"/>
                <a:gd name="T6" fmla="*/ 0 w 46"/>
                <a:gd name="T7" fmla="*/ 6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33" name="Freeform 919"/>
            <p:cNvSpPr>
              <a:spLocks/>
            </p:cNvSpPr>
            <p:nvPr/>
          </p:nvSpPr>
          <p:spPr bwMode="auto">
            <a:xfrm>
              <a:off x="599" y="3016"/>
              <a:ext cx="46" cy="70"/>
            </a:xfrm>
            <a:custGeom>
              <a:avLst/>
              <a:gdLst>
                <a:gd name="T0" fmla="*/ 46 w 46"/>
                <a:gd name="T1" fmla="*/ 0 h 70"/>
                <a:gd name="T2" fmla="*/ 23 w 46"/>
                <a:gd name="T3" fmla="*/ 70 h 70"/>
                <a:gd name="T4" fmla="*/ 0 w 46"/>
                <a:gd name="T5" fmla="*/ 0 h 70"/>
                <a:gd name="T6" fmla="*/ 46 w 46"/>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46" y="0"/>
                  </a:moveTo>
                  <a:lnTo>
                    <a:pt x="23" y="70"/>
                  </a:lnTo>
                  <a:lnTo>
                    <a:pt x="0" y="0"/>
                  </a:lnTo>
                  <a:lnTo>
                    <a:pt x="46"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34" name="Freeform 920"/>
            <p:cNvSpPr>
              <a:spLocks/>
            </p:cNvSpPr>
            <p:nvPr/>
          </p:nvSpPr>
          <p:spPr bwMode="auto">
            <a:xfrm>
              <a:off x="622" y="3348"/>
              <a:ext cx="5" cy="68"/>
            </a:xfrm>
            <a:custGeom>
              <a:avLst/>
              <a:gdLst>
                <a:gd name="T0" fmla="*/ 5 w 5"/>
                <a:gd name="T1" fmla="*/ 68 h 68"/>
                <a:gd name="T2" fmla="*/ 5 w 5"/>
                <a:gd name="T3" fmla="*/ 20 h 68"/>
                <a:gd name="T4" fmla="*/ 0 w 5"/>
                <a:gd name="T5" fmla="*/ 20 h 68"/>
                <a:gd name="T6" fmla="*/ 0 w 5"/>
                <a:gd name="T7" fmla="*/ 0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68">
                  <a:moveTo>
                    <a:pt x="5" y="68"/>
                  </a:moveTo>
                  <a:lnTo>
                    <a:pt x="5" y="20"/>
                  </a:lnTo>
                  <a:lnTo>
                    <a:pt x="0" y="20"/>
                  </a:lnTo>
                  <a:lnTo>
                    <a:pt x="0" y="0"/>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535" name="Freeform 921"/>
            <p:cNvSpPr>
              <a:spLocks/>
            </p:cNvSpPr>
            <p:nvPr/>
          </p:nvSpPr>
          <p:spPr bwMode="auto">
            <a:xfrm>
              <a:off x="599" y="3284"/>
              <a:ext cx="46" cy="70"/>
            </a:xfrm>
            <a:custGeom>
              <a:avLst/>
              <a:gdLst>
                <a:gd name="T0" fmla="*/ 0 w 46"/>
                <a:gd name="T1" fmla="*/ 70 h 70"/>
                <a:gd name="T2" fmla="*/ 23 w 46"/>
                <a:gd name="T3" fmla="*/ 0 h 70"/>
                <a:gd name="T4" fmla="*/ 46 w 46"/>
                <a:gd name="T5" fmla="*/ 70 h 70"/>
                <a:gd name="T6" fmla="*/ 0 w 46"/>
                <a:gd name="T7" fmla="*/ 7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70">
                  <a:moveTo>
                    <a:pt x="0" y="70"/>
                  </a:moveTo>
                  <a:lnTo>
                    <a:pt x="23" y="0"/>
                  </a:lnTo>
                  <a:lnTo>
                    <a:pt x="46"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36" name="Line 922"/>
            <p:cNvSpPr>
              <a:spLocks noChangeShapeType="1"/>
            </p:cNvSpPr>
            <p:nvPr/>
          </p:nvSpPr>
          <p:spPr bwMode="auto">
            <a:xfrm flipH="1">
              <a:off x="824" y="2624"/>
              <a:ext cx="116" cy="1"/>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537" name="Freeform 923"/>
            <p:cNvSpPr>
              <a:spLocks/>
            </p:cNvSpPr>
            <p:nvPr/>
          </p:nvSpPr>
          <p:spPr bwMode="auto">
            <a:xfrm>
              <a:off x="761" y="2600"/>
              <a:ext cx="69" cy="47"/>
            </a:xfrm>
            <a:custGeom>
              <a:avLst/>
              <a:gdLst>
                <a:gd name="T0" fmla="*/ 69 w 69"/>
                <a:gd name="T1" fmla="*/ 47 h 47"/>
                <a:gd name="T2" fmla="*/ 0 w 69"/>
                <a:gd name="T3" fmla="*/ 24 h 47"/>
                <a:gd name="T4" fmla="*/ 69 w 69"/>
                <a:gd name="T5" fmla="*/ 0 h 47"/>
                <a:gd name="T6" fmla="*/ 69 w 69"/>
                <a:gd name="T7" fmla="*/ 47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47">
                  <a:moveTo>
                    <a:pt x="69" y="47"/>
                  </a:moveTo>
                  <a:lnTo>
                    <a:pt x="0" y="24"/>
                  </a:lnTo>
                  <a:lnTo>
                    <a:pt x="69" y="0"/>
                  </a:lnTo>
                  <a:lnTo>
                    <a:pt x="69" y="47"/>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38" name="Rectangle 924"/>
            <p:cNvSpPr>
              <a:spLocks noChangeArrowheads="1"/>
            </p:cNvSpPr>
            <p:nvPr/>
          </p:nvSpPr>
          <p:spPr bwMode="auto">
            <a:xfrm>
              <a:off x="1366" y="1726"/>
              <a:ext cx="388" cy="276"/>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39" name="Rectangle 925"/>
            <p:cNvSpPr>
              <a:spLocks noChangeArrowheads="1"/>
            </p:cNvSpPr>
            <p:nvPr/>
          </p:nvSpPr>
          <p:spPr bwMode="auto">
            <a:xfrm>
              <a:off x="1326" y="1685"/>
              <a:ext cx="387" cy="27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40" name="Rectangle 926"/>
            <p:cNvSpPr>
              <a:spLocks noChangeArrowheads="1"/>
            </p:cNvSpPr>
            <p:nvPr/>
          </p:nvSpPr>
          <p:spPr bwMode="auto">
            <a:xfrm>
              <a:off x="1408" y="1750"/>
              <a:ext cx="21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WebApp</a:t>
              </a:r>
            </a:p>
          </p:txBody>
        </p:sp>
        <p:sp>
          <p:nvSpPr>
            <p:cNvPr id="22541" name="Rectangle 927"/>
            <p:cNvSpPr>
              <a:spLocks noChangeArrowheads="1"/>
            </p:cNvSpPr>
            <p:nvPr/>
          </p:nvSpPr>
          <p:spPr bwMode="auto">
            <a:xfrm>
              <a:off x="1461" y="1820"/>
              <a:ext cx="10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XYZ</a:t>
              </a:r>
            </a:p>
          </p:txBody>
        </p:sp>
        <p:sp>
          <p:nvSpPr>
            <p:cNvPr id="22542" name="Rectangle 928"/>
            <p:cNvSpPr>
              <a:spLocks noChangeArrowheads="1"/>
            </p:cNvSpPr>
            <p:nvPr/>
          </p:nvSpPr>
          <p:spPr bwMode="auto">
            <a:xfrm>
              <a:off x="1354" y="3448"/>
              <a:ext cx="387" cy="276"/>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43" name="Rectangle 929"/>
            <p:cNvSpPr>
              <a:spLocks noChangeArrowheads="1"/>
            </p:cNvSpPr>
            <p:nvPr/>
          </p:nvSpPr>
          <p:spPr bwMode="auto">
            <a:xfrm>
              <a:off x="1314" y="3407"/>
              <a:ext cx="387" cy="276"/>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44" name="Rectangle 930"/>
            <p:cNvSpPr>
              <a:spLocks noChangeArrowheads="1"/>
            </p:cNvSpPr>
            <p:nvPr/>
          </p:nvSpPr>
          <p:spPr bwMode="auto">
            <a:xfrm>
              <a:off x="1408" y="3475"/>
              <a:ext cx="18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Management</a:t>
              </a:r>
            </a:p>
          </p:txBody>
        </p:sp>
        <p:sp>
          <p:nvSpPr>
            <p:cNvPr id="22545" name="Rectangle 931"/>
            <p:cNvSpPr>
              <a:spLocks noChangeArrowheads="1"/>
            </p:cNvSpPr>
            <p:nvPr/>
          </p:nvSpPr>
          <p:spPr bwMode="auto">
            <a:xfrm>
              <a:off x="1451" y="3545"/>
              <a:ext cx="118"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VAS</a:t>
              </a:r>
            </a:p>
          </p:txBody>
        </p:sp>
        <p:sp>
          <p:nvSpPr>
            <p:cNvPr id="22546" name="Line 932"/>
            <p:cNvSpPr>
              <a:spLocks noChangeShapeType="1"/>
            </p:cNvSpPr>
            <p:nvPr/>
          </p:nvSpPr>
          <p:spPr bwMode="auto">
            <a:xfrm flipH="1">
              <a:off x="1141" y="3545"/>
              <a:ext cx="118" cy="1"/>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547" name="Freeform 933"/>
            <p:cNvSpPr>
              <a:spLocks/>
            </p:cNvSpPr>
            <p:nvPr/>
          </p:nvSpPr>
          <p:spPr bwMode="auto">
            <a:xfrm>
              <a:off x="1254" y="3525"/>
              <a:ext cx="60" cy="40"/>
            </a:xfrm>
            <a:custGeom>
              <a:avLst/>
              <a:gdLst>
                <a:gd name="T0" fmla="*/ 0 w 60"/>
                <a:gd name="T1" fmla="*/ 0 h 40"/>
                <a:gd name="T2" fmla="*/ 60 w 60"/>
                <a:gd name="T3" fmla="*/ 20 h 40"/>
                <a:gd name="T4" fmla="*/ 0 w 60"/>
                <a:gd name="T5" fmla="*/ 40 h 40"/>
                <a:gd name="T6" fmla="*/ 0 w 60"/>
                <a:gd name="T7" fmla="*/ 0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40">
                  <a:moveTo>
                    <a:pt x="0" y="0"/>
                  </a:moveTo>
                  <a:lnTo>
                    <a:pt x="60" y="20"/>
                  </a:lnTo>
                  <a:lnTo>
                    <a:pt x="0" y="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48" name="Freeform 934"/>
            <p:cNvSpPr>
              <a:spLocks/>
            </p:cNvSpPr>
            <p:nvPr/>
          </p:nvSpPr>
          <p:spPr bwMode="auto">
            <a:xfrm>
              <a:off x="1087" y="3525"/>
              <a:ext cx="59" cy="40"/>
            </a:xfrm>
            <a:custGeom>
              <a:avLst/>
              <a:gdLst>
                <a:gd name="T0" fmla="*/ 59 w 59"/>
                <a:gd name="T1" fmla="*/ 40 h 40"/>
                <a:gd name="T2" fmla="*/ 0 w 59"/>
                <a:gd name="T3" fmla="*/ 20 h 40"/>
                <a:gd name="T4" fmla="*/ 59 w 59"/>
                <a:gd name="T5" fmla="*/ 0 h 40"/>
                <a:gd name="T6" fmla="*/ 59 w 59"/>
                <a:gd name="T7" fmla="*/ 40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59" y="40"/>
                  </a:moveTo>
                  <a:lnTo>
                    <a:pt x="0" y="20"/>
                  </a:lnTo>
                  <a:lnTo>
                    <a:pt x="59" y="0"/>
                  </a:lnTo>
                  <a:lnTo>
                    <a:pt x="59"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549" name="Rectangle 935"/>
            <p:cNvSpPr>
              <a:spLocks noChangeArrowheads="1"/>
            </p:cNvSpPr>
            <p:nvPr/>
          </p:nvSpPr>
          <p:spPr bwMode="auto">
            <a:xfrm>
              <a:off x="128" y="3127"/>
              <a:ext cx="277" cy="198"/>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50" name="Rectangle 936"/>
            <p:cNvSpPr>
              <a:spLocks noChangeArrowheads="1"/>
            </p:cNvSpPr>
            <p:nvPr/>
          </p:nvSpPr>
          <p:spPr bwMode="auto">
            <a:xfrm>
              <a:off x="87" y="3086"/>
              <a:ext cx="277" cy="19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551" name="Rectangle 937"/>
            <p:cNvSpPr>
              <a:spLocks noChangeArrowheads="1"/>
            </p:cNvSpPr>
            <p:nvPr/>
          </p:nvSpPr>
          <p:spPr bwMode="auto">
            <a:xfrm>
              <a:off x="177" y="3097"/>
              <a:ext cx="90"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PIP</a:t>
              </a:r>
            </a:p>
          </p:txBody>
        </p:sp>
        <p:sp>
          <p:nvSpPr>
            <p:cNvPr id="22552" name="Rectangle 938"/>
            <p:cNvSpPr>
              <a:spLocks noChangeArrowheads="1"/>
            </p:cNvSpPr>
            <p:nvPr/>
          </p:nvSpPr>
          <p:spPr bwMode="auto">
            <a:xfrm>
              <a:off x="145" y="3167"/>
              <a:ext cx="148"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Attribute</a:t>
              </a:r>
            </a:p>
          </p:txBody>
        </p:sp>
      </p:grpSp>
      <p:sp>
        <p:nvSpPr>
          <p:cNvPr id="22243" name="Rectangle 939"/>
          <p:cNvSpPr>
            <a:spLocks noChangeArrowheads="1"/>
          </p:cNvSpPr>
          <p:nvPr/>
        </p:nvSpPr>
        <p:spPr bwMode="auto">
          <a:xfrm>
            <a:off x="230188" y="5113338"/>
            <a:ext cx="23495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000000"/>
                </a:solidFill>
                <a:sym typeface="Arial" panose="020B0604020202020204" pitchFamily="34" charset="0"/>
              </a:rPr>
              <a:t>Provider</a:t>
            </a:r>
          </a:p>
        </p:txBody>
      </p:sp>
      <p:sp>
        <p:nvSpPr>
          <p:cNvPr id="22244" name="Rectangle 940"/>
          <p:cNvSpPr>
            <a:spLocks noChangeArrowheads="1"/>
          </p:cNvSpPr>
          <p:nvPr/>
        </p:nvSpPr>
        <p:spPr bwMode="auto">
          <a:xfrm>
            <a:off x="179388" y="5456238"/>
            <a:ext cx="7937" cy="342900"/>
          </a:xfrm>
          <a:prstGeom prst="rect">
            <a:avLst/>
          </a:prstGeom>
          <a:solidFill>
            <a:srgbClr val="02BA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5" name="Rectangle 941"/>
          <p:cNvSpPr>
            <a:spLocks noChangeArrowheads="1"/>
          </p:cNvSpPr>
          <p:nvPr/>
        </p:nvSpPr>
        <p:spPr bwMode="auto">
          <a:xfrm>
            <a:off x="187325" y="5456238"/>
            <a:ext cx="9525" cy="342900"/>
          </a:xfrm>
          <a:prstGeom prst="rect">
            <a:avLst/>
          </a:prstGeom>
          <a:solidFill>
            <a:srgbClr val="A6FE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6" name="Rectangle 942"/>
          <p:cNvSpPr>
            <a:spLocks noChangeArrowheads="1"/>
          </p:cNvSpPr>
          <p:nvPr/>
        </p:nvSpPr>
        <p:spPr bwMode="auto">
          <a:xfrm>
            <a:off x="196850" y="5456238"/>
            <a:ext cx="7938" cy="342900"/>
          </a:xfrm>
          <a:prstGeom prst="rect">
            <a:avLst/>
          </a:prstGeom>
          <a:solidFill>
            <a:srgbClr val="A2FD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7" name="Rectangle 943"/>
          <p:cNvSpPr>
            <a:spLocks noChangeArrowheads="1"/>
          </p:cNvSpPr>
          <p:nvPr/>
        </p:nvSpPr>
        <p:spPr bwMode="auto">
          <a:xfrm>
            <a:off x="204788" y="5456238"/>
            <a:ext cx="7937" cy="342900"/>
          </a:xfrm>
          <a:prstGeom prst="rect">
            <a:avLst/>
          </a:prstGeom>
          <a:solidFill>
            <a:srgbClr val="9EFB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8" name="Rectangle 944"/>
          <p:cNvSpPr>
            <a:spLocks noChangeArrowheads="1"/>
          </p:cNvSpPr>
          <p:nvPr/>
        </p:nvSpPr>
        <p:spPr bwMode="auto">
          <a:xfrm>
            <a:off x="212725" y="5456238"/>
            <a:ext cx="9525" cy="342900"/>
          </a:xfrm>
          <a:prstGeom prst="rect">
            <a:avLst/>
          </a:prstGeom>
          <a:solidFill>
            <a:srgbClr val="9AF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49" name="Rectangle 945"/>
          <p:cNvSpPr>
            <a:spLocks noChangeArrowheads="1"/>
          </p:cNvSpPr>
          <p:nvPr/>
        </p:nvSpPr>
        <p:spPr bwMode="auto">
          <a:xfrm>
            <a:off x="222250" y="5456238"/>
            <a:ext cx="7938" cy="342900"/>
          </a:xfrm>
          <a:prstGeom prst="rect">
            <a:avLst/>
          </a:prstGeom>
          <a:solidFill>
            <a:srgbClr val="96F7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0" name="Rectangle 946"/>
          <p:cNvSpPr>
            <a:spLocks noChangeArrowheads="1"/>
          </p:cNvSpPr>
          <p:nvPr/>
        </p:nvSpPr>
        <p:spPr bwMode="auto">
          <a:xfrm>
            <a:off x="230188" y="5456238"/>
            <a:ext cx="7937" cy="342900"/>
          </a:xfrm>
          <a:prstGeom prst="rect">
            <a:avLst/>
          </a:prstGeom>
          <a:solidFill>
            <a:srgbClr val="92F5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1" name="Rectangle 947"/>
          <p:cNvSpPr>
            <a:spLocks noChangeArrowheads="1"/>
          </p:cNvSpPr>
          <p:nvPr/>
        </p:nvSpPr>
        <p:spPr bwMode="auto">
          <a:xfrm>
            <a:off x="238125" y="5456238"/>
            <a:ext cx="9525" cy="342900"/>
          </a:xfrm>
          <a:prstGeom prst="rect">
            <a:avLst/>
          </a:prstGeom>
          <a:solidFill>
            <a:srgbClr val="8EF4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2" name="Rectangle 948"/>
          <p:cNvSpPr>
            <a:spLocks noChangeArrowheads="1"/>
          </p:cNvSpPr>
          <p:nvPr/>
        </p:nvSpPr>
        <p:spPr bwMode="auto">
          <a:xfrm>
            <a:off x="247650" y="5456238"/>
            <a:ext cx="7938" cy="342900"/>
          </a:xfrm>
          <a:prstGeom prst="rect">
            <a:avLst/>
          </a:prstGeom>
          <a:solidFill>
            <a:srgbClr val="8AF2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3" name="Rectangle 949"/>
          <p:cNvSpPr>
            <a:spLocks noChangeArrowheads="1"/>
          </p:cNvSpPr>
          <p:nvPr/>
        </p:nvSpPr>
        <p:spPr bwMode="auto">
          <a:xfrm>
            <a:off x="255588" y="5456238"/>
            <a:ext cx="9525" cy="342900"/>
          </a:xfrm>
          <a:prstGeom prst="rect">
            <a:avLst/>
          </a:prstGeom>
          <a:solidFill>
            <a:srgbClr val="86F1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4" name="Rectangle 950"/>
          <p:cNvSpPr>
            <a:spLocks noChangeArrowheads="1"/>
          </p:cNvSpPr>
          <p:nvPr/>
        </p:nvSpPr>
        <p:spPr bwMode="auto">
          <a:xfrm>
            <a:off x="265113" y="5456238"/>
            <a:ext cx="7937" cy="342900"/>
          </a:xfrm>
          <a:prstGeom prst="rect">
            <a:avLst/>
          </a:prstGeom>
          <a:solidFill>
            <a:srgbClr val="81EF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5" name="Rectangle 951"/>
          <p:cNvSpPr>
            <a:spLocks noChangeArrowheads="1"/>
          </p:cNvSpPr>
          <p:nvPr/>
        </p:nvSpPr>
        <p:spPr bwMode="auto">
          <a:xfrm>
            <a:off x="273050" y="5456238"/>
            <a:ext cx="7938" cy="342900"/>
          </a:xfrm>
          <a:prstGeom prst="rect">
            <a:avLst/>
          </a:prstGeom>
          <a:solidFill>
            <a:srgbClr val="7DEE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6" name="Rectangle 952"/>
          <p:cNvSpPr>
            <a:spLocks noChangeArrowheads="1"/>
          </p:cNvSpPr>
          <p:nvPr/>
        </p:nvSpPr>
        <p:spPr bwMode="auto">
          <a:xfrm>
            <a:off x="280988" y="5456238"/>
            <a:ext cx="9525" cy="342900"/>
          </a:xfrm>
          <a:prstGeom prst="rect">
            <a:avLst/>
          </a:prstGeom>
          <a:solidFill>
            <a:srgbClr val="79E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7" name="Rectangle 953"/>
          <p:cNvSpPr>
            <a:spLocks noChangeArrowheads="1"/>
          </p:cNvSpPr>
          <p:nvPr/>
        </p:nvSpPr>
        <p:spPr bwMode="auto">
          <a:xfrm>
            <a:off x="290513" y="5456238"/>
            <a:ext cx="7937" cy="342900"/>
          </a:xfrm>
          <a:prstGeom prst="rect">
            <a:avLst/>
          </a:prstGeom>
          <a:solidFill>
            <a:srgbClr val="75EA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8" name="Rectangle 954"/>
          <p:cNvSpPr>
            <a:spLocks noChangeArrowheads="1"/>
          </p:cNvSpPr>
          <p:nvPr/>
        </p:nvSpPr>
        <p:spPr bwMode="auto">
          <a:xfrm>
            <a:off x="298450" y="5456238"/>
            <a:ext cx="7938" cy="342900"/>
          </a:xfrm>
          <a:prstGeom prst="rect">
            <a:avLst/>
          </a:prstGeom>
          <a:solidFill>
            <a:srgbClr val="71E8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59" name="Rectangle 955"/>
          <p:cNvSpPr>
            <a:spLocks noChangeArrowheads="1"/>
          </p:cNvSpPr>
          <p:nvPr/>
        </p:nvSpPr>
        <p:spPr bwMode="auto">
          <a:xfrm>
            <a:off x="306388" y="5456238"/>
            <a:ext cx="9525" cy="342900"/>
          </a:xfrm>
          <a:prstGeom prst="rect">
            <a:avLst/>
          </a:prstGeom>
          <a:solidFill>
            <a:srgbClr val="6DE6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0" name="Rectangle 956"/>
          <p:cNvSpPr>
            <a:spLocks noChangeArrowheads="1"/>
          </p:cNvSpPr>
          <p:nvPr/>
        </p:nvSpPr>
        <p:spPr bwMode="auto">
          <a:xfrm>
            <a:off x="315913" y="5456238"/>
            <a:ext cx="7937" cy="342900"/>
          </a:xfrm>
          <a:prstGeom prst="rect">
            <a:avLst/>
          </a:prstGeom>
          <a:solidFill>
            <a:srgbClr val="68E5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1" name="Rectangle 957"/>
          <p:cNvSpPr>
            <a:spLocks noChangeArrowheads="1"/>
          </p:cNvSpPr>
          <p:nvPr/>
        </p:nvSpPr>
        <p:spPr bwMode="auto">
          <a:xfrm>
            <a:off x="323850" y="5456238"/>
            <a:ext cx="9525" cy="342900"/>
          </a:xfrm>
          <a:prstGeom prst="rect">
            <a:avLst/>
          </a:prstGeom>
          <a:solidFill>
            <a:srgbClr val="65E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2" name="Rectangle 958"/>
          <p:cNvSpPr>
            <a:spLocks noChangeArrowheads="1"/>
          </p:cNvSpPr>
          <p:nvPr/>
        </p:nvSpPr>
        <p:spPr bwMode="auto">
          <a:xfrm>
            <a:off x="333375" y="5456238"/>
            <a:ext cx="7938" cy="342900"/>
          </a:xfrm>
          <a:prstGeom prst="rect">
            <a:avLst/>
          </a:prstGeom>
          <a:solidFill>
            <a:srgbClr val="61E1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3" name="Rectangle 959"/>
          <p:cNvSpPr>
            <a:spLocks noChangeArrowheads="1"/>
          </p:cNvSpPr>
          <p:nvPr/>
        </p:nvSpPr>
        <p:spPr bwMode="auto">
          <a:xfrm>
            <a:off x="341313" y="5456238"/>
            <a:ext cx="7937" cy="342900"/>
          </a:xfrm>
          <a:prstGeom prst="rect">
            <a:avLst/>
          </a:prstGeom>
          <a:solidFill>
            <a:srgbClr val="5DDF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4" name="Rectangle 960"/>
          <p:cNvSpPr>
            <a:spLocks noChangeArrowheads="1"/>
          </p:cNvSpPr>
          <p:nvPr/>
        </p:nvSpPr>
        <p:spPr bwMode="auto">
          <a:xfrm>
            <a:off x="349250" y="5456238"/>
            <a:ext cx="9525" cy="342900"/>
          </a:xfrm>
          <a:prstGeom prst="rect">
            <a:avLst/>
          </a:prstGeom>
          <a:solidFill>
            <a:srgbClr val="58DE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5" name="Rectangle 961"/>
          <p:cNvSpPr>
            <a:spLocks noChangeArrowheads="1"/>
          </p:cNvSpPr>
          <p:nvPr/>
        </p:nvSpPr>
        <p:spPr bwMode="auto">
          <a:xfrm>
            <a:off x="358775" y="5456238"/>
            <a:ext cx="7938" cy="342900"/>
          </a:xfrm>
          <a:prstGeom prst="rect">
            <a:avLst/>
          </a:prstGeom>
          <a:solidFill>
            <a:srgbClr val="54DC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6" name="Rectangle 962"/>
          <p:cNvSpPr>
            <a:spLocks noChangeArrowheads="1"/>
          </p:cNvSpPr>
          <p:nvPr/>
        </p:nvSpPr>
        <p:spPr bwMode="auto">
          <a:xfrm>
            <a:off x="366713" y="5456238"/>
            <a:ext cx="7937" cy="342900"/>
          </a:xfrm>
          <a:prstGeom prst="rect">
            <a:avLst/>
          </a:prstGeom>
          <a:solidFill>
            <a:srgbClr val="50DA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7" name="Rectangle 963"/>
          <p:cNvSpPr>
            <a:spLocks noChangeArrowheads="1"/>
          </p:cNvSpPr>
          <p:nvPr/>
        </p:nvSpPr>
        <p:spPr bwMode="auto">
          <a:xfrm>
            <a:off x="374650" y="5456238"/>
            <a:ext cx="9525" cy="342900"/>
          </a:xfrm>
          <a:prstGeom prst="rect">
            <a:avLst/>
          </a:prstGeom>
          <a:solidFill>
            <a:srgbClr val="4CD9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8" name="Rectangle 964"/>
          <p:cNvSpPr>
            <a:spLocks noChangeArrowheads="1"/>
          </p:cNvSpPr>
          <p:nvPr/>
        </p:nvSpPr>
        <p:spPr bwMode="auto">
          <a:xfrm>
            <a:off x="384175" y="5456238"/>
            <a:ext cx="7938" cy="342900"/>
          </a:xfrm>
          <a:prstGeom prst="rect">
            <a:avLst/>
          </a:prstGeom>
          <a:solidFill>
            <a:srgbClr val="48D7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69" name="Rectangle 965"/>
          <p:cNvSpPr>
            <a:spLocks noChangeArrowheads="1"/>
          </p:cNvSpPr>
          <p:nvPr/>
        </p:nvSpPr>
        <p:spPr bwMode="auto">
          <a:xfrm>
            <a:off x="392113" y="5456238"/>
            <a:ext cx="9525" cy="342900"/>
          </a:xfrm>
          <a:prstGeom prst="rect">
            <a:avLst/>
          </a:prstGeom>
          <a:solidFill>
            <a:srgbClr val="44D5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0" name="Rectangle 966"/>
          <p:cNvSpPr>
            <a:spLocks noChangeArrowheads="1"/>
          </p:cNvSpPr>
          <p:nvPr/>
        </p:nvSpPr>
        <p:spPr bwMode="auto">
          <a:xfrm>
            <a:off x="401638" y="5456238"/>
            <a:ext cx="7937" cy="342900"/>
          </a:xfrm>
          <a:prstGeom prst="rect">
            <a:avLst/>
          </a:prstGeom>
          <a:solidFill>
            <a:srgbClr val="3FD3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1" name="Rectangle 967"/>
          <p:cNvSpPr>
            <a:spLocks noChangeArrowheads="1"/>
          </p:cNvSpPr>
          <p:nvPr/>
        </p:nvSpPr>
        <p:spPr bwMode="auto">
          <a:xfrm>
            <a:off x="409575" y="5456238"/>
            <a:ext cx="7938" cy="342900"/>
          </a:xfrm>
          <a:prstGeom prst="rect">
            <a:avLst/>
          </a:prstGeom>
          <a:solidFill>
            <a:srgbClr val="3BD2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2" name="Rectangle 968"/>
          <p:cNvSpPr>
            <a:spLocks noChangeArrowheads="1"/>
          </p:cNvSpPr>
          <p:nvPr/>
        </p:nvSpPr>
        <p:spPr bwMode="auto">
          <a:xfrm>
            <a:off x="417513" y="5456238"/>
            <a:ext cx="9525" cy="342900"/>
          </a:xfrm>
          <a:prstGeom prst="rect">
            <a:avLst/>
          </a:prstGeom>
          <a:solidFill>
            <a:srgbClr val="38D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3" name="Rectangle 969"/>
          <p:cNvSpPr>
            <a:spLocks noChangeArrowheads="1"/>
          </p:cNvSpPr>
          <p:nvPr/>
        </p:nvSpPr>
        <p:spPr bwMode="auto">
          <a:xfrm>
            <a:off x="427038" y="5456238"/>
            <a:ext cx="7937" cy="342900"/>
          </a:xfrm>
          <a:prstGeom prst="rect">
            <a:avLst/>
          </a:prstGeom>
          <a:solidFill>
            <a:srgbClr val="33CE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4" name="Rectangle 970"/>
          <p:cNvSpPr>
            <a:spLocks noChangeArrowheads="1"/>
          </p:cNvSpPr>
          <p:nvPr/>
        </p:nvSpPr>
        <p:spPr bwMode="auto">
          <a:xfrm>
            <a:off x="434975" y="5456238"/>
            <a:ext cx="7938" cy="342900"/>
          </a:xfrm>
          <a:prstGeom prst="rect">
            <a:avLst/>
          </a:prstGeom>
          <a:solidFill>
            <a:srgbClr val="2FC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5" name="Rectangle 971"/>
          <p:cNvSpPr>
            <a:spLocks noChangeArrowheads="1"/>
          </p:cNvSpPr>
          <p:nvPr/>
        </p:nvSpPr>
        <p:spPr bwMode="auto">
          <a:xfrm>
            <a:off x="442913" y="5456238"/>
            <a:ext cx="9525" cy="342900"/>
          </a:xfrm>
          <a:prstGeom prst="rect">
            <a:avLst/>
          </a:prstGeom>
          <a:solidFill>
            <a:srgbClr val="2BC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6" name="Rectangle 972"/>
          <p:cNvSpPr>
            <a:spLocks noChangeArrowheads="1"/>
          </p:cNvSpPr>
          <p:nvPr/>
        </p:nvSpPr>
        <p:spPr bwMode="auto">
          <a:xfrm>
            <a:off x="452438" y="5456238"/>
            <a:ext cx="7937" cy="342900"/>
          </a:xfrm>
          <a:prstGeom prst="rect">
            <a:avLst/>
          </a:prstGeom>
          <a:solidFill>
            <a:srgbClr val="27C9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7" name="Rectangle 973"/>
          <p:cNvSpPr>
            <a:spLocks noChangeArrowheads="1"/>
          </p:cNvSpPr>
          <p:nvPr/>
        </p:nvSpPr>
        <p:spPr bwMode="auto">
          <a:xfrm>
            <a:off x="460375" y="5456238"/>
            <a:ext cx="7938" cy="342900"/>
          </a:xfrm>
          <a:prstGeom prst="rect">
            <a:avLst/>
          </a:prstGeom>
          <a:solidFill>
            <a:srgbClr val="23C7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8" name="Rectangle 974"/>
          <p:cNvSpPr>
            <a:spLocks noChangeArrowheads="1"/>
          </p:cNvSpPr>
          <p:nvPr/>
        </p:nvSpPr>
        <p:spPr bwMode="auto">
          <a:xfrm>
            <a:off x="468313" y="5456238"/>
            <a:ext cx="9525" cy="342900"/>
          </a:xfrm>
          <a:prstGeom prst="rect">
            <a:avLst/>
          </a:prstGeom>
          <a:solidFill>
            <a:srgbClr val="1FC6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79" name="Rectangle 975"/>
          <p:cNvSpPr>
            <a:spLocks noChangeArrowheads="1"/>
          </p:cNvSpPr>
          <p:nvPr/>
        </p:nvSpPr>
        <p:spPr bwMode="auto">
          <a:xfrm>
            <a:off x="477838" y="5456238"/>
            <a:ext cx="7937" cy="342900"/>
          </a:xfrm>
          <a:prstGeom prst="rect">
            <a:avLst/>
          </a:prstGeom>
          <a:solidFill>
            <a:srgbClr val="1BC4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0" name="Rectangle 976"/>
          <p:cNvSpPr>
            <a:spLocks noChangeArrowheads="1"/>
          </p:cNvSpPr>
          <p:nvPr/>
        </p:nvSpPr>
        <p:spPr bwMode="auto">
          <a:xfrm>
            <a:off x="485775" y="5456238"/>
            <a:ext cx="9525" cy="342900"/>
          </a:xfrm>
          <a:prstGeom prst="rect">
            <a:avLst/>
          </a:prstGeom>
          <a:solidFill>
            <a:srgbClr val="16C3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1" name="Rectangle 977"/>
          <p:cNvSpPr>
            <a:spLocks noChangeArrowheads="1"/>
          </p:cNvSpPr>
          <p:nvPr/>
        </p:nvSpPr>
        <p:spPr bwMode="auto">
          <a:xfrm>
            <a:off x="495300" y="5456238"/>
            <a:ext cx="7938" cy="342900"/>
          </a:xfrm>
          <a:prstGeom prst="rect">
            <a:avLst/>
          </a:prstGeom>
          <a:solidFill>
            <a:srgbClr val="12C1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2" name="Rectangle 978"/>
          <p:cNvSpPr>
            <a:spLocks noChangeArrowheads="1"/>
          </p:cNvSpPr>
          <p:nvPr/>
        </p:nvSpPr>
        <p:spPr bwMode="auto">
          <a:xfrm>
            <a:off x="503238" y="5456238"/>
            <a:ext cx="7937" cy="342900"/>
          </a:xfrm>
          <a:prstGeom prst="rect">
            <a:avLst/>
          </a:prstGeom>
          <a:solidFill>
            <a:srgbClr val="0EB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3" name="Rectangle 979"/>
          <p:cNvSpPr>
            <a:spLocks noChangeArrowheads="1"/>
          </p:cNvSpPr>
          <p:nvPr/>
        </p:nvSpPr>
        <p:spPr bwMode="auto">
          <a:xfrm>
            <a:off x="511175" y="5456238"/>
            <a:ext cx="9525" cy="342900"/>
          </a:xfrm>
          <a:prstGeom prst="rect">
            <a:avLst/>
          </a:prstGeom>
          <a:solidFill>
            <a:srgbClr val="0AB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4" name="Rectangle 980"/>
          <p:cNvSpPr>
            <a:spLocks noChangeArrowheads="1"/>
          </p:cNvSpPr>
          <p:nvPr/>
        </p:nvSpPr>
        <p:spPr bwMode="auto">
          <a:xfrm>
            <a:off x="520700" y="5456238"/>
            <a:ext cx="7938" cy="342900"/>
          </a:xfrm>
          <a:prstGeom prst="rect">
            <a:avLst/>
          </a:prstGeom>
          <a:solidFill>
            <a:srgbClr val="06BB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5" name="Oval 981"/>
          <p:cNvSpPr>
            <a:spLocks noChangeArrowheads="1"/>
          </p:cNvSpPr>
          <p:nvPr/>
        </p:nvSpPr>
        <p:spPr bwMode="auto">
          <a:xfrm>
            <a:off x="192088" y="5422900"/>
            <a:ext cx="331787"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286" name="Rectangle 982"/>
          <p:cNvSpPr>
            <a:spLocks noChangeArrowheads="1"/>
          </p:cNvSpPr>
          <p:nvPr/>
        </p:nvSpPr>
        <p:spPr bwMode="auto">
          <a:xfrm>
            <a:off x="306388" y="5549900"/>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287" name="Rectangle 983"/>
          <p:cNvSpPr>
            <a:spLocks noChangeArrowheads="1"/>
          </p:cNvSpPr>
          <p:nvPr/>
        </p:nvSpPr>
        <p:spPr bwMode="auto">
          <a:xfrm>
            <a:off x="204788" y="5627688"/>
            <a:ext cx="279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Mandates</a:t>
            </a:r>
          </a:p>
        </p:txBody>
      </p:sp>
      <p:sp>
        <p:nvSpPr>
          <p:cNvPr id="22288" name="Line 984"/>
          <p:cNvSpPr>
            <a:spLocks noChangeShapeType="1"/>
          </p:cNvSpPr>
          <p:nvPr/>
        </p:nvSpPr>
        <p:spPr bwMode="auto">
          <a:xfrm flipV="1">
            <a:off x="358775" y="5314950"/>
            <a:ext cx="1588" cy="107950"/>
          </a:xfrm>
          <a:prstGeom prst="line">
            <a:avLst/>
          </a:prstGeom>
          <a:noFill/>
          <a:ln w="7938" cap="rnd">
            <a:solidFill>
              <a:srgbClr val="666699"/>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289" name="Freeform 985"/>
          <p:cNvSpPr>
            <a:spLocks/>
          </p:cNvSpPr>
          <p:nvPr/>
        </p:nvSpPr>
        <p:spPr bwMode="auto">
          <a:xfrm>
            <a:off x="320675" y="5213350"/>
            <a:ext cx="74613" cy="111125"/>
          </a:xfrm>
          <a:custGeom>
            <a:avLst/>
            <a:gdLst>
              <a:gd name="T0" fmla="*/ 0 w 47"/>
              <a:gd name="T1" fmla="*/ 2147483646 h 70"/>
              <a:gd name="T2" fmla="*/ 2147483646 w 47"/>
              <a:gd name="T3" fmla="*/ 0 h 70"/>
              <a:gd name="T4" fmla="*/ 2147483646 w 47"/>
              <a:gd name="T5" fmla="*/ 2147483646 h 70"/>
              <a:gd name="T6" fmla="*/ 0 w 47"/>
              <a:gd name="T7" fmla="*/ 2147483646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0" y="70"/>
                </a:moveTo>
                <a:lnTo>
                  <a:pt x="24" y="0"/>
                </a:lnTo>
                <a:lnTo>
                  <a:pt x="47" y="70"/>
                </a:lnTo>
                <a:lnTo>
                  <a:pt x="0" y="7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90" name="Freeform 986"/>
          <p:cNvSpPr>
            <a:spLocks/>
          </p:cNvSpPr>
          <p:nvPr/>
        </p:nvSpPr>
        <p:spPr bwMode="auto">
          <a:xfrm>
            <a:off x="358775" y="4424363"/>
            <a:ext cx="628650" cy="373062"/>
          </a:xfrm>
          <a:custGeom>
            <a:avLst/>
            <a:gdLst>
              <a:gd name="T0" fmla="*/ 2147483646 w 396"/>
              <a:gd name="T1" fmla="*/ 0 h 235"/>
              <a:gd name="T2" fmla="*/ 2147483646 w 396"/>
              <a:gd name="T3" fmla="*/ 2147483646 h 235"/>
              <a:gd name="T4" fmla="*/ 0 w 396"/>
              <a:gd name="T5" fmla="*/ 2147483646 h 235"/>
              <a:gd name="T6" fmla="*/ 0 w 396"/>
              <a:gd name="T7" fmla="*/ 2147483646 h 2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6" h="235">
                <a:moveTo>
                  <a:pt x="396" y="0"/>
                </a:moveTo>
                <a:lnTo>
                  <a:pt x="396" y="180"/>
                </a:lnTo>
                <a:lnTo>
                  <a:pt x="0" y="180"/>
                </a:lnTo>
                <a:lnTo>
                  <a:pt x="0" y="235"/>
                </a:lnTo>
              </a:path>
            </a:pathLst>
          </a:custGeom>
          <a:noFill/>
          <a:ln w="7938" cap="rnd">
            <a:solidFill>
              <a:srgbClr val="6666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BE"/>
          </a:p>
        </p:txBody>
      </p:sp>
      <p:sp>
        <p:nvSpPr>
          <p:cNvPr id="22291" name="Freeform 987"/>
          <p:cNvSpPr>
            <a:spLocks/>
          </p:cNvSpPr>
          <p:nvPr/>
        </p:nvSpPr>
        <p:spPr bwMode="auto">
          <a:xfrm>
            <a:off x="950913" y="4322763"/>
            <a:ext cx="73025" cy="109537"/>
          </a:xfrm>
          <a:custGeom>
            <a:avLst/>
            <a:gdLst>
              <a:gd name="T0" fmla="*/ 0 w 46"/>
              <a:gd name="T1" fmla="*/ 2147483646 h 69"/>
              <a:gd name="T2" fmla="*/ 2147483646 w 46"/>
              <a:gd name="T3" fmla="*/ 0 h 69"/>
              <a:gd name="T4" fmla="*/ 2147483646 w 46"/>
              <a:gd name="T5" fmla="*/ 2147483646 h 69"/>
              <a:gd name="T6" fmla="*/ 0 w 46"/>
              <a:gd name="T7" fmla="*/ 2147483646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69">
                <a:moveTo>
                  <a:pt x="0" y="69"/>
                </a:moveTo>
                <a:lnTo>
                  <a:pt x="23" y="0"/>
                </a:lnTo>
                <a:lnTo>
                  <a:pt x="46" y="69"/>
                </a:lnTo>
                <a:lnTo>
                  <a:pt x="0" y="69"/>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92" name="Freeform 988"/>
          <p:cNvSpPr>
            <a:spLocks/>
          </p:cNvSpPr>
          <p:nvPr/>
        </p:nvSpPr>
        <p:spPr bwMode="auto">
          <a:xfrm>
            <a:off x="320675" y="4787900"/>
            <a:ext cx="74613" cy="111125"/>
          </a:xfrm>
          <a:custGeom>
            <a:avLst/>
            <a:gdLst>
              <a:gd name="T0" fmla="*/ 2147483646 w 47"/>
              <a:gd name="T1" fmla="*/ 0 h 70"/>
              <a:gd name="T2" fmla="*/ 2147483646 w 47"/>
              <a:gd name="T3" fmla="*/ 2147483646 h 70"/>
              <a:gd name="T4" fmla="*/ 0 w 47"/>
              <a:gd name="T5" fmla="*/ 0 h 70"/>
              <a:gd name="T6" fmla="*/ 2147483646 w 47"/>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 h="70">
                <a:moveTo>
                  <a:pt x="47" y="0"/>
                </a:moveTo>
                <a:lnTo>
                  <a:pt x="24" y="70"/>
                </a:lnTo>
                <a:lnTo>
                  <a:pt x="0" y="0"/>
                </a:lnTo>
                <a:lnTo>
                  <a:pt x="47"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93" name="Rectangle 989"/>
          <p:cNvSpPr>
            <a:spLocks noChangeArrowheads="1"/>
          </p:cNvSpPr>
          <p:nvPr/>
        </p:nvSpPr>
        <p:spPr bwMode="auto">
          <a:xfrm>
            <a:off x="4245117" y="1981200"/>
            <a:ext cx="9553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nl-NL" altLang="nl-BE" sz="1300" dirty="0" err="1">
                <a:solidFill>
                  <a:srgbClr val="000000"/>
                </a:solidFill>
                <a:sym typeface="Arial" panose="020B0604020202020204" pitchFamily="34" charset="0"/>
              </a:rPr>
              <a:t>Social</a:t>
            </a:r>
            <a:r>
              <a:rPr lang="nl-NL" altLang="nl-BE" sz="1300" dirty="0">
                <a:solidFill>
                  <a:srgbClr val="000000"/>
                </a:solidFill>
                <a:sym typeface="Arial" panose="020B0604020202020204" pitchFamily="34" charset="0"/>
              </a:rPr>
              <a:t> sector</a:t>
            </a:r>
          </a:p>
          <a:p>
            <a:pPr algn="ctr" eaLnBrk="1" hangingPunct="1">
              <a:spcBef>
                <a:spcPct val="0"/>
              </a:spcBef>
              <a:buFontTx/>
              <a:buNone/>
            </a:pPr>
            <a:r>
              <a:rPr lang="nl-NL" altLang="nl-BE" sz="1300" dirty="0" smtClean="0">
                <a:solidFill>
                  <a:srgbClr val="000000"/>
                </a:solidFill>
                <a:sym typeface="Arial" panose="020B0604020202020204" pitchFamily="34" charset="0"/>
              </a:rPr>
              <a:t>(CBSS</a:t>
            </a:r>
            <a:r>
              <a:rPr lang="nl-NL" altLang="nl-BE" sz="1300" dirty="0" smtClean="0">
                <a:solidFill>
                  <a:srgbClr val="000000"/>
                </a:solidFill>
                <a:sym typeface="Arial" panose="020B0604020202020204" pitchFamily="34" charset="0"/>
              </a:rPr>
              <a:t>)</a:t>
            </a:r>
            <a:endParaRPr lang="nl-NL" altLang="nl-BE" sz="1300" dirty="0">
              <a:solidFill>
                <a:srgbClr val="000000"/>
              </a:solidFill>
              <a:sym typeface="Arial" panose="020B0604020202020204" pitchFamily="34" charset="0"/>
            </a:endParaRPr>
          </a:p>
        </p:txBody>
      </p:sp>
      <p:sp>
        <p:nvSpPr>
          <p:cNvPr id="22294" name="Rectangle 990"/>
          <p:cNvSpPr>
            <a:spLocks noChangeArrowheads="1"/>
          </p:cNvSpPr>
          <p:nvPr/>
        </p:nvSpPr>
        <p:spPr bwMode="auto">
          <a:xfrm>
            <a:off x="7346155" y="1976438"/>
            <a:ext cx="11493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eaLnBrk="1" hangingPunct="1">
              <a:spcBef>
                <a:spcPct val="0"/>
              </a:spcBef>
              <a:buFontTx/>
              <a:buNone/>
            </a:pPr>
            <a:r>
              <a:rPr lang="nl-NL" altLang="nl-BE" sz="1300" dirty="0">
                <a:solidFill>
                  <a:srgbClr val="000000"/>
                </a:solidFill>
                <a:sym typeface="Arial" panose="020B0604020202020204" pitchFamily="34" charset="0"/>
              </a:rPr>
              <a:t>Non </a:t>
            </a:r>
            <a:r>
              <a:rPr lang="nl-NL" altLang="nl-BE" sz="1300" dirty="0" err="1">
                <a:solidFill>
                  <a:srgbClr val="000000"/>
                </a:solidFill>
                <a:sym typeface="Arial" panose="020B0604020202020204" pitchFamily="34" charset="0"/>
              </a:rPr>
              <a:t>social</a:t>
            </a:r>
            <a:r>
              <a:rPr lang="nl-NL" altLang="nl-BE" sz="1300" dirty="0">
                <a:solidFill>
                  <a:srgbClr val="000000"/>
                </a:solidFill>
                <a:sym typeface="Arial" panose="020B0604020202020204" pitchFamily="34" charset="0"/>
              </a:rPr>
              <a:t> FPS</a:t>
            </a:r>
          </a:p>
          <a:p>
            <a:pPr algn="ctr" eaLnBrk="1" hangingPunct="1">
              <a:spcBef>
                <a:spcPct val="0"/>
              </a:spcBef>
              <a:buFontTx/>
              <a:buNone/>
            </a:pPr>
            <a:r>
              <a:rPr lang="nl-NL" altLang="nl-BE" sz="1300" dirty="0" smtClean="0">
                <a:solidFill>
                  <a:srgbClr val="000000"/>
                </a:solidFill>
                <a:sym typeface="Arial" panose="020B0604020202020204" pitchFamily="34" charset="0"/>
              </a:rPr>
              <a:t>(</a:t>
            </a:r>
            <a:r>
              <a:rPr lang="nl-NL" altLang="nl-BE" sz="1300" dirty="0" smtClean="0">
                <a:solidFill>
                  <a:srgbClr val="000000"/>
                </a:solidFill>
                <a:sym typeface="Arial" panose="020B0604020202020204" pitchFamily="34" charset="0"/>
              </a:rPr>
              <a:t>BOSA</a:t>
            </a:r>
            <a:r>
              <a:rPr lang="nl-NL" altLang="nl-BE" sz="1300" dirty="0" smtClean="0">
                <a:solidFill>
                  <a:srgbClr val="000000"/>
                </a:solidFill>
                <a:sym typeface="Arial" panose="020B0604020202020204" pitchFamily="34" charset="0"/>
              </a:rPr>
              <a:t>)</a:t>
            </a:r>
            <a:endParaRPr lang="nl-NL" altLang="nl-BE" sz="1300" dirty="0">
              <a:solidFill>
                <a:srgbClr val="000000"/>
              </a:solidFill>
              <a:sym typeface="Arial" panose="020B0604020202020204" pitchFamily="34" charset="0"/>
            </a:endParaRPr>
          </a:p>
        </p:txBody>
      </p:sp>
      <p:sp>
        <p:nvSpPr>
          <p:cNvPr id="22295" name="Freeform 991"/>
          <p:cNvSpPr>
            <a:spLocks noEditPoints="1"/>
          </p:cNvSpPr>
          <p:nvPr/>
        </p:nvSpPr>
        <p:spPr bwMode="auto">
          <a:xfrm>
            <a:off x="1068388" y="4475163"/>
            <a:ext cx="2398712" cy="314325"/>
          </a:xfrm>
          <a:custGeom>
            <a:avLst/>
            <a:gdLst>
              <a:gd name="T0" fmla="*/ 2147483646 w 4500"/>
              <a:gd name="T1" fmla="*/ 2147483646 h 589"/>
              <a:gd name="T2" fmla="*/ 2147483646 w 4500"/>
              <a:gd name="T3" fmla="*/ 2147483646 h 589"/>
              <a:gd name="T4" fmla="*/ 1817638410 w 4500"/>
              <a:gd name="T5" fmla="*/ 2147483646 h 589"/>
              <a:gd name="T6" fmla="*/ 1969084557 w 4500"/>
              <a:gd name="T7" fmla="*/ 2147483646 h 589"/>
              <a:gd name="T8" fmla="*/ 2147483646 w 4500"/>
              <a:gd name="T9" fmla="*/ 2147483646 h 589"/>
              <a:gd name="T10" fmla="*/ 2147483646 w 4500"/>
              <a:gd name="T11" fmla="*/ 2147483646 h 589"/>
              <a:gd name="T12" fmla="*/ 2147483646 w 4500"/>
              <a:gd name="T13" fmla="*/ 2147483646 h 589"/>
              <a:gd name="T14" fmla="*/ 2147483646 w 4500"/>
              <a:gd name="T15" fmla="*/ 2147483646 h 589"/>
              <a:gd name="T16" fmla="*/ 2147483646 w 4500"/>
              <a:gd name="T17" fmla="*/ 2147483646 h 589"/>
              <a:gd name="T18" fmla="*/ 2147483646 w 4500"/>
              <a:gd name="T19" fmla="*/ 2147483646 h 589"/>
              <a:gd name="T20" fmla="*/ 2147483646 w 4500"/>
              <a:gd name="T21" fmla="*/ 2147483646 h 589"/>
              <a:gd name="T22" fmla="*/ 2147483646 w 4500"/>
              <a:gd name="T23" fmla="*/ 2147483646 h 589"/>
              <a:gd name="T24" fmla="*/ 2147483646 w 4500"/>
              <a:gd name="T25" fmla="*/ 2147483646 h 589"/>
              <a:gd name="T26" fmla="*/ 2147483646 w 4500"/>
              <a:gd name="T27" fmla="*/ 2147483646 h 589"/>
              <a:gd name="T28" fmla="*/ 2147483646 w 4500"/>
              <a:gd name="T29" fmla="*/ 2147483646 h 589"/>
              <a:gd name="T30" fmla="*/ 2147483646 w 4500"/>
              <a:gd name="T31" fmla="*/ 2147483646 h 589"/>
              <a:gd name="T32" fmla="*/ 2147483646 w 4500"/>
              <a:gd name="T33" fmla="*/ 2147483646 h 589"/>
              <a:gd name="T34" fmla="*/ 2147483646 w 4500"/>
              <a:gd name="T35" fmla="*/ 2147483646 h 589"/>
              <a:gd name="T36" fmla="*/ 2147483646 w 4500"/>
              <a:gd name="T37" fmla="*/ 2147483646 h 589"/>
              <a:gd name="T38" fmla="*/ 2147483646 w 4500"/>
              <a:gd name="T39" fmla="*/ 2147483646 h 589"/>
              <a:gd name="T40" fmla="*/ 2147483646 w 4500"/>
              <a:gd name="T41" fmla="*/ 2147483646 h 589"/>
              <a:gd name="T42" fmla="*/ 2147483646 w 4500"/>
              <a:gd name="T43" fmla="*/ 2147483646 h 589"/>
              <a:gd name="T44" fmla="*/ 2147483646 w 4500"/>
              <a:gd name="T45" fmla="*/ 2147483646 h 589"/>
              <a:gd name="T46" fmla="*/ 2147483646 w 4500"/>
              <a:gd name="T47" fmla="*/ 2147483646 h 589"/>
              <a:gd name="T48" fmla="*/ 2147483646 w 4500"/>
              <a:gd name="T49" fmla="*/ 2147483646 h 589"/>
              <a:gd name="T50" fmla="*/ 2147483646 w 4500"/>
              <a:gd name="T51" fmla="*/ 2147483646 h 589"/>
              <a:gd name="T52" fmla="*/ 2147483646 w 4500"/>
              <a:gd name="T53" fmla="*/ 2147483646 h 589"/>
              <a:gd name="T54" fmla="*/ 2147483646 w 4500"/>
              <a:gd name="T55" fmla="*/ 2147483646 h 589"/>
              <a:gd name="T56" fmla="*/ 2147483646 w 4500"/>
              <a:gd name="T57" fmla="*/ 2147483646 h 589"/>
              <a:gd name="T58" fmla="*/ 2147483646 w 4500"/>
              <a:gd name="T59" fmla="*/ 2147483646 h 589"/>
              <a:gd name="T60" fmla="*/ 2147483646 w 4500"/>
              <a:gd name="T61" fmla="*/ 2147483646 h 589"/>
              <a:gd name="T62" fmla="*/ 2147483646 w 4500"/>
              <a:gd name="T63" fmla="*/ 2147483646 h 589"/>
              <a:gd name="T64" fmla="*/ 2147483646 w 4500"/>
              <a:gd name="T65" fmla="*/ 2147483646 h 589"/>
              <a:gd name="T66" fmla="*/ 2147483646 w 4500"/>
              <a:gd name="T67" fmla="*/ 2147483646 h 589"/>
              <a:gd name="T68" fmla="*/ 2147483646 w 4500"/>
              <a:gd name="T69" fmla="*/ 2147483646 h 589"/>
              <a:gd name="T70" fmla="*/ 2147483646 w 4500"/>
              <a:gd name="T71" fmla="*/ 2147483646 h 589"/>
              <a:gd name="T72" fmla="*/ 2147483646 w 4500"/>
              <a:gd name="T73" fmla="*/ 2147483646 h 589"/>
              <a:gd name="T74" fmla="*/ 2147483646 w 4500"/>
              <a:gd name="T75" fmla="*/ 2147483646 h 589"/>
              <a:gd name="T76" fmla="*/ 2147483646 w 4500"/>
              <a:gd name="T77" fmla="*/ 2147483646 h 589"/>
              <a:gd name="T78" fmla="*/ 2147483646 w 4500"/>
              <a:gd name="T79" fmla="*/ 2147483646 h 589"/>
              <a:gd name="T80" fmla="*/ 2147483646 w 4500"/>
              <a:gd name="T81" fmla="*/ 2147483646 h 589"/>
              <a:gd name="T82" fmla="*/ 2147483646 w 4500"/>
              <a:gd name="T83" fmla="*/ 2147483646 h 589"/>
              <a:gd name="T84" fmla="*/ 2147483646 w 4500"/>
              <a:gd name="T85" fmla="*/ 2147483646 h 589"/>
              <a:gd name="T86" fmla="*/ 2147483646 w 4500"/>
              <a:gd name="T87" fmla="*/ 2147483646 h 589"/>
              <a:gd name="T88" fmla="*/ 2147483646 w 4500"/>
              <a:gd name="T89" fmla="*/ 2147483646 h 589"/>
              <a:gd name="T90" fmla="*/ 2147483646 w 4500"/>
              <a:gd name="T91" fmla="*/ 2147483646 h 589"/>
              <a:gd name="T92" fmla="*/ 2147483646 w 4500"/>
              <a:gd name="T93" fmla="*/ 2147483646 h 589"/>
              <a:gd name="T94" fmla="*/ 2147483646 w 4500"/>
              <a:gd name="T95" fmla="*/ 2147483646 h 589"/>
              <a:gd name="T96" fmla="*/ 2147483646 w 4500"/>
              <a:gd name="T97" fmla="*/ 2147483646 h 589"/>
              <a:gd name="T98" fmla="*/ 2147483646 w 4500"/>
              <a:gd name="T99" fmla="*/ 2147483646 h 589"/>
              <a:gd name="T100" fmla="*/ 2147483646 w 4500"/>
              <a:gd name="T101" fmla="*/ 2147483646 h 589"/>
              <a:gd name="T102" fmla="*/ 2147483646 w 4500"/>
              <a:gd name="T103" fmla="*/ 2147483646 h 589"/>
              <a:gd name="T104" fmla="*/ 2147483646 w 4500"/>
              <a:gd name="T105" fmla="*/ 2147483646 h 589"/>
              <a:gd name="T106" fmla="*/ 2147483646 w 4500"/>
              <a:gd name="T107" fmla="*/ 2147483646 h 589"/>
              <a:gd name="T108" fmla="*/ 2147483646 w 4500"/>
              <a:gd name="T109" fmla="*/ 2147483646 h 589"/>
              <a:gd name="T110" fmla="*/ 2147483646 w 4500"/>
              <a:gd name="T111" fmla="*/ 2147483646 h 589"/>
              <a:gd name="T112" fmla="*/ 2147483646 w 4500"/>
              <a:gd name="T113" fmla="*/ 2147483646 h 589"/>
              <a:gd name="T114" fmla="*/ 2147483646 w 4500"/>
              <a:gd name="T115" fmla="*/ 2147483646 h 589"/>
              <a:gd name="T116" fmla="*/ 2147483646 w 4500"/>
              <a:gd name="T117" fmla="*/ 2147483646 h 589"/>
              <a:gd name="T118" fmla="*/ 2147483646 w 4500"/>
              <a:gd name="T119" fmla="*/ 2147483646 h 5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500" h="589">
                <a:moveTo>
                  <a:pt x="25" y="12"/>
                </a:moveTo>
                <a:lnTo>
                  <a:pt x="25" y="38"/>
                </a:lnTo>
                <a:cubicBezTo>
                  <a:pt x="25" y="45"/>
                  <a:pt x="20" y="51"/>
                  <a:pt x="12" y="51"/>
                </a:cubicBezTo>
                <a:cubicBezTo>
                  <a:pt x="5" y="51"/>
                  <a:pt x="0" y="45"/>
                  <a:pt x="0" y="38"/>
                </a:cubicBezTo>
                <a:lnTo>
                  <a:pt x="0" y="12"/>
                </a:lnTo>
                <a:cubicBezTo>
                  <a:pt x="0" y="5"/>
                  <a:pt x="5" y="0"/>
                  <a:pt x="12" y="0"/>
                </a:cubicBezTo>
                <a:cubicBezTo>
                  <a:pt x="20" y="0"/>
                  <a:pt x="25" y="5"/>
                  <a:pt x="25" y="12"/>
                </a:cubicBezTo>
                <a:close/>
                <a:moveTo>
                  <a:pt x="25" y="89"/>
                </a:moveTo>
                <a:lnTo>
                  <a:pt x="25" y="115"/>
                </a:lnTo>
                <a:cubicBezTo>
                  <a:pt x="25" y="122"/>
                  <a:pt x="20" y="128"/>
                  <a:pt x="12" y="128"/>
                </a:cubicBezTo>
                <a:cubicBezTo>
                  <a:pt x="5" y="128"/>
                  <a:pt x="0" y="122"/>
                  <a:pt x="0" y="115"/>
                </a:cubicBezTo>
                <a:lnTo>
                  <a:pt x="0" y="89"/>
                </a:lnTo>
                <a:cubicBezTo>
                  <a:pt x="0" y="82"/>
                  <a:pt x="5" y="76"/>
                  <a:pt x="12" y="76"/>
                </a:cubicBezTo>
                <a:cubicBezTo>
                  <a:pt x="20" y="76"/>
                  <a:pt x="25" y="82"/>
                  <a:pt x="25" y="89"/>
                </a:cubicBezTo>
                <a:close/>
                <a:moveTo>
                  <a:pt x="25" y="166"/>
                </a:moveTo>
                <a:lnTo>
                  <a:pt x="25" y="192"/>
                </a:lnTo>
                <a:cubicBezTo>
                  <a:pt x="25" y="199"/>
                  <a:pt x="20" y="204"/>
                  <a:pt x="12" y="204"/>
                </a:cubicBezTo>
                <a:cubicBezTo>
                  <a:pt x="5" y="204"/>
                  <a:pt x="0" y="199"/>
                  <a:pt x="0" y="192"/>
                </a:cubicBezTo>
                <a:lnTo>
                  <a:pt x="0" y="166"/>
                </a:lnTo>
                <a:cubicBezTo>
                  <a:pt x="0" y="159"/>
                  <a:pt x="5" y="153"/>
                  <a:pt x="12" y="153"/>
                </a:cubicBezTo>
                <a:cubicBezTo>
                  <a:pt x="20" y="153"/>
                  <a:pt x="25" y="159"/>
                  <a:pt x="25" y="166"/>
                </a:cubicBezTo>
                <a:close/>
                <a:moveTo>
                  <a:pt x="25" y="243"/>
                </a:moveTo>
                <a:lnTo>
                  <a:pt x="25" y="268"/>
                </a:lnTo>
                <a:cubicBezTo>
                  <a:pt x="25" y="276"/>
                  <a:pt x="20" y="281"/>
                  <a:pt x="12" y="281"/>
                </a:cubicBezTo>
                <a:cubicBezTo>
                  <a:pt x="5" y="281"/>
                  <a:pt x="0" y="276"/>
                  <a:pt x="0" y="268"/>
                </a:cubicBezTo>
                <a:lnTo>
                  <a:pt x="0" y="243"/>
                </a:lnTo>
                <a:cubicBezTo>
                  <a:pt x="0" y="236"/>
                  <a:pt x="5" y="230"/>
                  <a:pt x="12" y="230"/>
                </a:cubicBezTo>
                <a:cubicBezTo>
                  <a:pt x="20" y="230"/>
                  <a:pt x="25" y="236"/>
                  <a:pt x="25" y="243"/>
                </a:cubicBezTo>
                <a:close/>
                <a:moveTo>
                  <a:pt x="25" y="320"/>
                </a:moveTo>
                <a:lnTo>
                  <a:pt x="25" y="344"/>
                </a:lnTo>
                <a:lnTo>
                  <a:pt x="12" y="332"/>
                </a:lnTo>
                <a:lnTo>
                  <a:pt x="13" y="332"/>
                </a:lnTo>
                <a:cubicBezTo>
                  <a:pt x="20" y="332"/>
                  <a:pt x="26" y="337"/>
                  <a:pt x="26" y="344"/>
                </a:cubicBezTo>
                <a:cubicBezTo>
                  <a:pt x="26" y="352"/>
                  <a:pt x="20" y="357"/>
                  <a:pt x="13" y="357"/>
                </a:cubicBezTo>
                <a:lnTo>
                  <a:pt x="12" y="357"/>
                </a:lnTo>
                <a:cubicBezTo>
                  <a:pt x="5" y="357"/>
                  <a:pt x="0" y="352"/>
                  <a:pt x="0" y="344"/>
                </a:cubicBezTo>
                <a:lnTo>
                  <a:pt x="0" y="320"/>
                </a:lnTo>
                <a:cubicBezTo>
                  <a:pt x="0" y="313"/>
                  <a:pt x="5" y="307"/>
                  <a:pt x="12" y="307"/>
                </a:cubicBezTo>
                <a:cubicBezTo>
                  <a:pt x="20" y="307"/>
                  <a:pt x="25" y="313"/>
                  <a:pt x="25" y="320"/>
                </a:cubicBezTo>
                <a:close/>
                <a:moveTo>
                  <a:pt x="64" y="332"/>
                </a:moveTo>
                <a:lnTo>
                  <a:pt x="90" y="332"/>
                </a:lnTo>
                <a:cubicBezTo>
                  <a:pt x="97" y="332"/>
                  <a:pt x="103" y="337"/>
                  <a:pt x="103" y="344"/>
                </a:cubicBezTo>
                <a:cubicBezTo>
                  <a:pt x="103" y="352"/>
                  <a:pt x="97" y="357"/>
                  <a:pt x="90" y="357"/>
                </a:cubicBezTo>
                <a:lnTo>
                  <a:pt x="64" y="357"/>
                </a:lnTo>
                <a:cubicBezTo>
                  <a:pt x="57" y="357"/>
                  <a:pt x="52" y="352"/>
                  <a:pt x="52" y="344"/>
                </a:cubicBezTo>
                <a:cubicBezTo>
                  <a:pt x="52" y="337"/>
                  <a:pt x="57" y="332"/>
                  <a:pt x="64" y="332"/>
                </a:cubicBezTo>
                <a:close/>
                <a:moveTo>
                  <a:pt x="141" y="332"/>
                </a:moveTo>
                <a:lnTo>
                  <a:pt x="167" y="332"/>
                </a:lnTo>
                <a:cubicBezTo>
                  <a:pt x="174" y="332"/>
                  <a:pt x="180" y="337"/>
                  <a:pt x="180" y="344"/>
                </a:cubicBezTo>
                <a:cubicBezTo>
                  <a:pt x="180" y="352"/>
                  <a:pt x="174" y="357"/>
                  <a:pt x="167" y="357"/>
                </a:cubicBezTo>
                <a:lnTo>
                  <a:pt x="141" y="357"/>
                </a:lnTo>
                <a:cubicBezTo>
                  <a:pt x="134" y="357"/>
                  <a:pt x="128" y="352"/>
                  <a:pt x="128" y="344"/>
                </a:cubicBezTo>
                <a:cubicBezTo>
                  <a:pt x="128" y="337"/>
                  <a:pt x="134" y="332"/>
                  <a:pt x="141" y="332"/>
                </a:cubicBezTo>
                <a:close/>
                <a:moveTo>
                  <a:pt x="218" y="332"/>
                </a:moveTo>
                <a:lnTo>
                  <a:pt x="244" y="332"/>
                </a:lnTo>
                <a:cubicBezTo>
                  <a:pt x="251" y="332"/>
                  <a:pt x="256" y="337"/>
                  <a:pt x="256" y="344"/>
                </a:cubicBezTo>
                <a:cubicBezTo>
                  <a:pt x="256" y="352"/>
                  <a:pt x="251" y="357"/>
                  <a:pt x="244" y="357"/>
                </a:cubicBezTo>
                <a:lnTo>
                  <a:pt x="218" y="357"/>
                </a:lnTo>
                <a:cubicBezTo>
                  <a:pt x="211" y="357"/>
                  <a:pt x="205" y="352"/>
                  <a:pt x="205" y="344"/>
                </a:cubicBezTo>
                <a:cubicBezTo>
                  <a:pt x="205" y="337"/>
                  <a:pt x="211" y="332"/>
                  <a:pt x="218" y="332"/>
                </a:cubicBezTo>
                <a:close/>
                <a:moveTo>
                  <a:pt x="295" y="332"/>
                </a:moveTo>
                <a:lnTo>
                  <a:pt x="320" y="332"/>
                </a:lnTo>
                <a:cubicBezTo>
                  <a:pt x="328" y="332"/>
                  <a:pt x="333" y="337"/>
                  <a:pt x="333" y="344"/>
                </a:cubicBezTo>
                <a:cubicBezTo>
                  <a:pt x="333" y="352"/>
                  <a:pt x="328" y="357"/>
                  <a:pt x="320" y="357"/>
                </a:cubicBezTo>
                <a:lnTo>
                  <a:pt x="295" y="357"/>
                </a:lnTo>
                <a:cubicBezTo>
                  <a:pt x="288" y="357"/>
                  <a:pt x="282" y="352"/>
                  <a:pt x="282" y="344"/>
                </a:cubicBezTo>
                <a:cubicBezTo>
                  <a:pt x="282" y="337"/>
                  <a:pt x="288" y="332"/>
                  <a:pt x="295" y="332"/>
                </a:cubicBezTo>
                <a:close/>
                <a:moveTo>
                  <a:pt x="372" y="332"/>
                </a:moveTo>
                <a:lnTo>
                  <a:pt x="397" y="332"/>
                </a:lnTo>
                <a:cubicBezTo>
                  <a:pt x="404" y="332"/>
                  <a:pt x="410" y="337"/>
                  <a:pt x="410" y="344"/>
                </a:cubicBezTo>
                <a:cubicBezTo>
                  <a:pt x="410" y="352"/>
                  <a:pt x="404" y="357"/>
                  <a:pt x="397" y="357"/>
                </a:cubicBezTo>
                <a:lnTo>
                  <a:pt x="372" y="357"/>
                </a:lnTo>
                <a:cubicBezTo>
                  <a:pt x="365" y="357"/>
                  <a:pt x="359" y="352"/>
                  <a:pt x="359" y="344"/>
                </a:cubicBezTo>
                <a:cubicBezTo>
                  <a:pt x="359" y="337"/>
                  <a:pt x="365" y="332"/>
                  <a:pt x="372" y="332"/>
                </a:cubicBezTo>
                <a:close/>
                <a:moveTo>
                  <a:pt x="448" y="332"/>
                </a:moveTo>
                <a:lnTo>
                  <a:pt x="474" y="332"/>
                </a:lnTo>
                <a:cubicBezTo>
                  <a:pt x="481" y="332"/>
                  <a:pt x="487" y="337"/>
                  <a:pt x="487" y="344"/>
                </a:cubicBezTo>
                <a:cubicBezTo>
                  <a:pt x="487" y="352"/>
                  <a:pt x="481" y="357"/>
                  <a:pt x="474" y="357"/>
                </a:cubicBezTo>
                <a:lnTo>
                  <a:pt x="448" y="357"/>
                </a:lnTo>
                <a:cubicBezTo>
                  <a:pt x="441" y="357"/>
                  <a:pt x="436" y="352"/>
                  <a:pt x="436" y="344"/>
                </a:cubicBezTo>
                <a:cubicBezTo>
                  <a:pt x="436" y="337"/>
                  <a:pt x="441" y="332"/>
                  <a:pt x="448" y="332"/>
                </a:cubicBezTo>
                <a:close/>
                <a:moveTo>
                  <a:pt x="525" y="332"/>
                </a:moveTo>
                <a:lnTo>
                  <a:pt x="551" y="332"/>
                </a:lnTo>
                <a:cubicBezTo>
                  <a:pt x="558" y="332"/>
                  <a:pt x="564" y="337"/>
                  <a:pt x="564" y="344"/>
                </a:cubicBezTo>
                <a:cubicBezTo>
                  <a:pt x="564" y="352"/>
                  <a:pt x="558" y="357"/>
                  <a:pt x="551" y="357"/>
                </a:cubicBezTo>
                <a:lnTo>
                  <a:pt x="525" y="357"/>
                </a:lnTo>
                <a:cubicBezTo>
                  <a:pt x="518" y="357"/>
                  <a:pt x="512" y="352"/>
                  <a:pt x="512" y="344"/>
                </a:cubicBezTo>
                <a:cubicBezTo>
                  <a:pt x="512" y="337"/>
                  <a:pt x="518" y="332"/>
                  <a:pt x="525" y="332"/>
                </a:cubicBezTo>
                <a:close/>
                <a:moveTo>
                  <a:pt x="602" y="332"/>
                </a:moveTo>
                <a:lnTo>
                  <a:pt x="628" y="332"/>
                </a:lnTo>
                <a:cubicBezTo>
                  <a:pt x="635" y="332"/>
                  <a:pt x="640" y="337"/>
                  <a:pt x="640" y="344"/>
                </a:cubicBezTo>
                <a:cubicBezTo>
                  <a:pt x="640" y="352"/>
                  <a:pt x="635" y="357"/>
                  <a:pt x="628" y="357"/>
                </a:cubicBezTo>
                <a:lnTo>
                  <a:pt x="602" y="357"/>
                </a:lnTo>
                <a:cubicBezTo>
                  <a:pt x="595" y="357"/>
                  <a:pt x="589" y="352"/>
                  <a:pt x="589" y="344"/>
                </a:cubicBezTo>
                <a:cubicBezTo>
                  <a:pt x="589" y="337"/>
                  <a:pt x="595" y="332"/>
                  <a:pt x="602" y="332"/>
                </a:cubicBezTo>
                <a:close/>
                <a:moveTo>
                  <a:pt x="679" y="332"/>
                </a:moveTo>
                <a:lnTo>
                  <a:pt x="704" y="332"/>
                </a:lnTo>
                <a:cubicBezTo>
                  <a:pt x="712" y="332"/>
                  <a:pt x="717" y="337"/>
                  <a:pt x="717" y="344"/>
                </a:cubicBezTo>
                <a:cubicBezTo>
                  <a:pt x="717" y="352"/>
                  <a:pt x="712" y="357"/>
                  <a:pt x="704" y="357"/>
                </a:cubicBezTo>
                <a:lnTo>
                  <a:pt x="679" y="357"/>
                </a:lnTo>
                <a:cubicBezTo>
                  <a:pt x="672" y="357"/>
                  <a:pt x="666" y="352"/>
                  <a:pt x="666" y="344"/>
                </a:cubicBezTo>
                <a:cubicBezTo>
                  <a:pt x="666" y="337"/>
                  <a:pt x="672" y="332"/>
                  <a:pt x="679" y="332"/>
                </a:cubicBezTo>
                <a:close/>
                <a:moveTo>
                  <a:pt x="756" y="332"/>
                </a:moveTo>
                <a:lnTo>
                  <a:pt x="781" y="332"/>
                </a:lnTo>
                <a:cubicBezTo>
                  <a:pt x="788" y="332"/>
                  <a:pt x="794" y="337"/>
                  <a:pt x="794" y="344"/>
                </a:cubicBezTo>
                <a:cubicBezTo>
                  <a:pt x="794" y="352"/>
                  <a:pt x="788" y="357"/>
                  <a:pt x="781" y="357"/>
                </a:cubicBezTo>
                <a:lnTo>
                  <a:pt x="756" y="357"/>
                </a:lnTo>
                <a:cubicBezTo>
                  <a:pt x="749" y="357"/>
                  <a:pt x="743" y="352"/>
                  <a:pt x="743" y="344"/>
                </a:cubicBezTo>
                <a:cubicBezTo>
                  <a:pt x="743" y="337"/>
                  <a:pt x="749" y="332"/>
                  <a:pt x="756" y="332"/>
                </a:cubicBezTo>
                <a:close/>
                <a:moveTo>
                  <a:pt x="832" y="332"/>
                </a:moveTo>
                <a:lnTo>
                  <a:pt x="858" y="332"/>
                </a:lnTo>
                <a:cubicBezTo>
                  <a:pt x="865" y="332"/>
                  <a:pt x="871" y="337"/>
                  <a:pt x="871" y="344"/>
                </a:cubicBezTo>
                <a:cubicBezTo>
                  <a:pt x="871" y="352"/>
                  <a:pt x="865" y="357"/>
                  <a:pt x="858" y="357"/>
                </a:cubicBezTo>
                <a:lnTo>
                  <a:pt x="832" y="357"/>
                </a:lnTo>
                <a:cubicBezTo>
                  <a:pt x="825" y="357"/>
                  <a:pt x="820" y="352"/>
                  <a:pt x="820" y="344"/>
                </a:cubicBezTo>
                <a:cubicBezTo>
                  <a:pt x="820" y="337"/>
                  <a:pt x="825" y="332"/>
                  <a:pt x="832" y="332"/>
                </a:cubicBezTo>
                <a:close/>
                <a:moveTo>
                  <a:pt x="909" y="332"/>
                </a:moveTo>
                <a:lnTo>
                  <a:pt x="935" y="332"/>
                </a:lnTo>
                <a:cubicBezTo>
                  <a:pt x="942" y="332"/>
                  <a:pt x="948" y="337"/>
                  <a:pt x="948" y="344"/>
                </a:cubicBezTo>
                <a:cubicBezTo>
                  <a:pt x="948" y="352"/>
                  <a:pt x="942" y="357"/>
                  <a:pt x="935" y="357"/>
                </a:cubicBezTo>
                <a:lnTo>
                  <a:pt x="909" y="357"/>
                </a:lnTo>
                <a:cubicBezTo>
                  <a:pt x="902" y="357"/>
                  <a:pt x="896" y="352"/>
                  <a:pt x="896" y="344"/>
                </a:cubicBezTo>
                <a:cubicBezTo>
                  <a:pt x="896" y="337"/>
                  <a:pt x="902" y="332"/>
                  <a:pt x="909" y="332"/>
                </a:cubicBezTo>
                <a:close/>
                <a:moveTo>
                  <a:pt x="986" y="332"/>
                </a:moveTo>
                <a:lnTo>
                  <a:pt x="1012" y="332"/>
                </a:lnTo>
                <a:cubicBezTo>
                  <a:pt x="1019" y="332"/>
                  <a:pt x="1024" y="337"/>
                  <a:pt x="1024" y="344"/>
                </a:cubicBezTo>
                <a:cubicBezTo>
                  <a:pt x="1024" y="352"/>
                  <a:pt x="1019" y="357"/>
                  <a:pt x="1012" y="357"/>
                </a:cubicBezTo>
                <a:lnTo>
                  <a:pt x="986" y="357"/>
                </a:lnTo>
                <a:cubicBezTo>
                  <a:pt x="979" y="357"/>
                  <a:pt x="973" y="352"/>
                  <a:pt x="973" y="344"/>
                </a:cubicBezTo>
                <a:cubicBezTo>
                  <a:pt x="973" y="337"/>
                  <a:pt x="979" y="332"/>
                  <a:pt x="986" y="332"/>
                </a:cubicBezTo>
                <a:close/>
                <a:moveTo>
                  <a:pt x="1033" y="310"/>
                </a:moveTo>
                <a:lnTo>
                  <a:pt x="1039" y="302"/>
                </a:lnTo>
                <a:cubicBezTo>
                  <a:pt x="1040" y="301"/>
                  <a:pt x="1041" y="300"/>
                  <a:pt x="1042" y="299"/>
                </a:cubicBezTo>
                <a:lnTo>
                  <a:pt x="1054" y="290"/>
                </a:lnTo>
                <a:cubicBezTo>
                  <a:pt x="1060" y="286"/>
                  <a:pt x="1068" y="287"/>
                  <a:pt x="1072" y="293"/>
                </a:cubicBezTo>
                <a:cubicBezTo>
                  <a:pt x="1076" y="299"/>
                  <a:pt x="1075" y="307"/>
                  <a:pt x="1069" y="311"/>
                </a:cubicBezTo>
                <a:lnTo>
                  <a:pt x="1057" y="320"/>
                </a:lnTo>
                <a:lnTo>
                  <a:pt x="1060" y="317"/>
                </a:lnTo>
                <a:lnTo>
                  <a:pt x="1054" y="326"/>
                </a:lnTo>
                <a:cubicBezTo>
                  <a:pt x="1049" y="331"/>
                  <a:pt x="1041" y="333"/>
                  <a:pt x="1036" y="328"/>
                </a:cubicBezTo>
                <a:cubicBezTo>
                  <a:pt x="1030" y="324"/>
                  <a:pt x="1029" y="316"/>
                  <a:pt x="1033" y="310"/>
                </a:cubicBezTo>
                <a:close/>
                <a:moveTo>
                  <a:pt x="1117" y="292"/>
                </a:moveTo>
                <a:lnTo>
                  <a:pt x="1128" y="299"/>
                </a:lnTo>
                <a:cubicBezTo>
                  <a:pt x="1129" y="300"/>
                  <a:pt x="1130" y="301"/>
                  <a:pt x="1131" y="302"/>
                </a:cubicBezTo>
                <a:lnTo>
                  <a:pt x="1138" y="312"/>
                </a:lnTo>
                <a:cubicBezTo>
                  <a:pt x="1143" y="318"/>
                  <a:pt x="1141" y="326"/>
                  <a:pt x="1136" y="330"/>
                </a:cubicBezTo>
                <a:cubicBezTo>
                  <a:pt x="1130" y="334"/>
                  <a:pt x="1122" y="333"/>
                  <a:pt x="1118" y="328"/>
                </a:cubicBezTo>
                <a:lnTo>
                  <a:pt x="1110" y="317"/>
                </a:lnTo>
                <a:lnTo>
                  <a:pt x="1113" y="320"/>
                </a:lnTo>
                <a:lnTo>
                  <a:pt x="1103" y="313"/>
                </a:lnTo>
                <a:cubicBezTo>
                  <a:pt x="1097" y="309"/>
                  <a:pt x="1096" y="301"/>
                  <a:pt x="1100" y="295"/>
                </a:cubicBezTo>
                <a:cubicBezTo>
                  <a:pt x="1104" y="289"/>
                  <a:pt x="1112" y="288"/>
                  <a:pt x="1117" y="292"/>
                </a:cubicBezTo>
                <a:close/>
                <a:moveTo>
                  <a:pt x="1161" y="332"/>
                </a:moveTo>
                <a:lnTo>
                  <a:pt x="1186" y="332"/>
                </a:lnTo>
                <a:cubicBezTo>
                  <a:pt x="1193" y="332"/>
                  <a:pt x="1199" y="337"/>
                  <a:pt x="1199" y="344"/>
                </a:cubicBezTo>
                <a:cubicBezTo>
                  <a:pt x="1199" y="352"/>
                  <a:pt x="1193" y="357"/>
                  <a:pt x="1186" y="357"/>
                </a:cubicBezTo>
                <a:lnTo>
                  <a:pt x="1161" y="357"/>
                </a:lnTo>
                <a:cubicBezTo>
                  <a:pt x="1154" y="357"/>
                  <a:pt x="1148" y="352"/>
                  <a:pt x="1148" y="344"/>
                </a:cubicBezTo>
                <a:cubicBezTo>
                  <a:pt x="1148" y="337"/>
                  <a:pt x="1154" y="332"/>
                  <a:pt x="1161" y="332"/>
                </a:cubicBezTo>
                <a:close/>
                <a:moveTo>
                  <a:pt x="1237" y="332"/>
                </a:moveTo>
                <a:lnTo>
                  <a:pt x="1263" y="332"/>
                </a:lnTo>
                <a:cubicBezTo>
                  <a:pt x="1270" y="332"/>
                  <a:pt x="1276" y="337"/>
                  <a:pt x="1276" y="344"/>
                </a:cubicBezTo>
                <a:cubicBezTo>
                  <a:pt x="1276" y="352"/>
                  <a:pt x="1270" y="357"/>
                  <a:pt x="1263" y="357"/>
                </a:cubicBezTo>
                <a:lnTo>
                  <a:pt x="1237" y="357"/>
                </a:lnTo>
                <a:cubicBezTo>
                  <a:pt x="1230" y="357"/>
                  <a:pt x="1225" y="352"/>
                  <a:pt x="1225" y="344"/>
                </a:cubicBezTo>
                <a:cubicBezTo>
                  <a:pt x="1225" y="337"/>
                  <a:pt x="1230" y="332"/>
                  <a:pt x="1237" y="332"/>
                </a:cubicBezTo>
                <a:close/>
                <a:moveTo>
                  <a:pt x="1314" y="332"/>
                </a:moveTo>
                <a:lnTo>
                  <a:pt x="1340" y="332"/>
                </a:lnTo>
                <a:cubicBezTo>
                  <a:pt x="1347" y="332"/>
                  <a:pt x="1353" y="337"/>
                  <a:pt x="1353" y="344"/>
                </a:cubicBezTo>
                <a:cubicBezTo>
                  <a:pt x="1353" y="352"/>
                  <a:pt x="1347" y="357"/>
                  <a:pt x="1340" y="357"/>
                </a:cubicBezTo>
                <a:lnTo>
                  <a:pt x="1314" y="357"/>
                </a:lnTo>
                <a:cubicBezTo>
                  <a:pt x="1307" y="357"/>
                  <a:pt x="1301" y="352"/>
                  <a:pt x="1301" y="344"/>
                </a:cubicBezTo>
                <a:cubicBezTo>
                  <a:pt x="1301" y="337"/>
                  <a:pt x="1307" y="332"/>
                  <a:pt x="1314" y="332"/>
                </a:cubicBezTo>
                <a:close/>
                <a:moveTo>
                  <a:pt x="1391" y="332"/>
                </a:moveTo>
                <a:lnTo>
                  <a:pt x="1417" y="332"/>
                </a:lnTo>
                <a:cubicBezTo>
                  <a:pt x="1424" y="332"/>
                  <a:pt x="1429" y="337"/>
                  <a:pt x="1429" y="344"/>
                </a:cubicBezTo>
                <a:cubicBezTo>
                  <a:pt x="1429" y="352"/>
                  <a:pt x="1424" y="357"/>
                  <a:pt x="1417" y="357"/>
                </a:cubicBezTo>
                <a:lnTo>
                  <a:pt x="1391" y="357"/>
                </a:lnTo>
                <a:cubicBezTo>
                  <a:pt x="1384" y="357"/>
                  <a:pt x="1378" y="352"/>
                  <a:pt x="1378" y="344"/>
                </a:cubicBezTo>
                <a:cubicBezTo>
                  <a:pt x="1378" y="337"/>
                  <a:pt x="1384" y="332"/>
                  <a:pt x="1391" y="332"/>
                </a:cubicBezTo>
                <a:close/>
                <a:moveTo>
                  <a:pt x="1468" y="332"/>
                </a:moveTo>
                <a:lnTo>
                  <a:pt x="1493" y="332"/>
                </a:lnTo>
                <a:cubicBezTo>
                  <a:pt x="1501" y="332"/>
                  <a:pt x="1506" y="337"/>
                  <a:pt x="1506" y="344"/>
                </a:cubicBezTo>
                <a:cubicBezTo>
                  <a:pt x="1506" y="352"/>
                  <a:pt x="1501" y="357"/>
                  <a:pt x="1493" y="357"/>
                </a:cubicBezTo>
                <a:lnTo>
                  <a:pt x="1468" y="357"/>
                </a:lnTo>
                <a:cubicBezTo>
                  <a:pt x="1461" y="357"/>
                  <a:pt x="1455" y="352"/>
                  <a:pt x="1455" y="344"/>
                </a:cubicBezTo>
                <a:cubicBezTo>
                  <a:pt x="1455" y="337"/>
                  <a:pt x="1461" y="332"/>
                  <a:pt x="1468" y="332"/>
                </a:cubicBezTo>
                <a:close/>
                <a:moveTo>
                  <a:pt x="1545" y="332"/>
                </a:moveTo>
                <a:lnTo>
                  <a:pt x="1570" y="332"/>
                </a:lnTo>
                <a:cubicBezTo>
                  <a:pt x="1577" y="332"/>
                  <a:pt x="1583" y="337"/>
                  <a:pt x="1583" y="344"/>
                </a:cubicBezTo>
                <a:cubicBezTo>
                  <a:pt x="1583" y="352"/>
                  <a:pt x="1577" y="357"/>
                  <a:pt x="1570" y="357"/>
                </a:cubicBezTo>
                <a:lnTo>
                  <a:pt x="1545" y="357"/>
                </a:lnTo>
                <a:cubicBezTo>
                  <a:pt x="1538" y="357"/>
                  <a:pt x="1532" y="352"/>
                  <a:pt x="1532" y="344"/>
                </a:cubicBezTo>
                <a:cubicBezTo>
                  <a:pt x="1532" y="337"/>
                  <a:pt x="1538" y="332"/>
                  <a:pt x="1545" y="332"/>
                </a:cubicBezTo>
                <a:close/>
                <a:moveTo>
                  <a:pt x="1621" y="332"/>
                </a:moveTo>
                <a:lnTo>
                  <a:pt x="1647" y="332"/>
                </a:lnTo>
                <a:cubicBezTo>
                  <a:pt x="1654" y="332"/>
                  <a:pt x="1660" y="337"/>
                  <a:pt x="1660" y="344"/>
                </a:cubicBezTo>
                <a:cubicBezTo>
                  <a:pt x="1660" y="352"/>
                  <a:pt x="1654" y="357"/>
                  <a:pt x="1647" y="357"/>
                </a:cubicBezTo>
                <a:lnTo>
                  <a:pt x="1621" y="357"/>
                </a:lnTo>
                <a:cubicBezTo>
                  <a:pt x="1614" y="357"/>
                  <a:pt x="1609" y="352"/>
                  <a:pt x="1609" y="344"/>
                </a:cubicBezTo>
                <a:cubicBezTo>
                  <a:pt x="1609" y="337"/>
                  <a:pt x="1614" y="332"/>
                  <a:pt x="1621" y="332"/>
                </a:cubicBezTo>
                <a:close/>
                <a:moveTo>
                  <a:pt x="1698" y="332"/>
                </a:moveTo>
                <a:lnTo>
                  <a:pt x="1724" y="332"/>
                </a:lnTo>
                <a:cubicBezTo>
                  <a:pt x="1731" y="332"/>
                  <a:pt x="1737" y="337"/>
                  <a:pt x="1737" y="344"/>
                </a:cubicBezTo>
                <a:cubicBezTo>
                  <a:pt x="1737" y="352"/>
                  <a:pt x="1731" y="357"/>
                  <a:pt x="1724" y="357"/>
                </a:cubicBezTo>
                <a:lnTo>
                  <a:pt x="1698" y="357"/>
                </a:lnTo>
                <a:cubicBezTo>
                  <a:pt x="1691" y="357"/>
                  <a:pt x="1685" y="352"/>
                  <a:pt x="1685" y="344"/>
                </a:cubicBezTo>
                <a:cubicBezTo>
                  <a:pt x="1685" y="337"/>
                  <a:pt x="1691" y="332"/>
                  <a:pt x="1698" y="332"/>
                </a:cubicBezTo>
                <a:close/>
                <a:moveTo>
                  <a:pt x="1775" y="332"/>
                </a:moveTo>
                <a:lnTo>
                  <a:pt x="1801" y="332"/>
                </a:lnTo>
                <a:cubicBezTo>
                  <a:pt x="1808" y="332"/>
                  <a:pt x="1813" y="337"/>
                  <a:pt x="1813" y="344"/>
                </a:cubicBezTo>
                <a:cubicBezTo>
                  <a:pt x="1813" y="352"/>
                  <a:pt x="1808" y="357"/>
                  <a:pt x="1801" y="357"/>
                </a:cubicBezTo>
                <a:lnTo>
                  <a:pt x="1775" y="357"/>
                </a:lnTo>
                <a:cubicBezTo>
                  <a:pt x="1768" y="357"/>
                  <a:pt x="1762" y="352"/>
                  <a:pt x="1762" y="344"/>
                </a:cubicBezTo>
                <a:cubicBezTo>
                  <a:pt x="1762" y="337"/>
                  <a:pt x="1768" y="332"/>
                  <a:pt x="1775" y="332"/>
                </a:cubicBezTo>
                <a:close/>
                <a:moveTo>
                  <a:pt x="1852" y="332"/>
                </a:moveTo>
                <a:lnTo>
                  <a:pt x="1877" y="332"/>
                </a:lnTo>
                <a:cubicBezTo>
                  <a:pt x="1885" y="332"/>
                  <a:pt x="1890" y="337"/>
                  <a:pt x="1890" y="344"/>
                </a:cubicBezTo>
                <a:cubicBezTo>
                  <a:pt x="1890" y="352"/>
                  <a:pt x="1885" y="357"/>
                  <a:pt x="1877" y="357"/>
                </a:cubicBezTo>
                <a:lnTo>
                  <a:pt x="1852" y="357"/>
                </a:lnTo>
                <a:cubicBezTo>
                  <a:pt x="1845" y="357"/>
                  <a:pt x="1839" y="352"/>
                  <a:pt x="1839" y="344"/>
                </a:cubicBezTo>
                <a:cubicBezTo>
                  <a:pt x="1839" y="337"/>
                  <a:pt x="1845" y="332"/>
                  <a:pt x="1852" y="332"/>
                </a:cubicBezTo>
                <a:close/>
                <a:moveTo>
                  <a:pt x="1929" y="332"/>
                </a:moveTo>
                <a:lnTo>
                  <a:pt x="1954" y="332"/>
                </a:lnTo>
                <a:cubicBezTo>
                  <a:pt x="1961" y="332"/>
                  <a:pt x="1967" y="337"/>
                  <a:pt x="1967" y="344"/>
                </a:cubicBezTo>
                <a:cubicBezTo>
                  <a:pt x="1967" y="352"/>
                  <a:pt x="1961" y="357"/>
                  <a:pt x="1954" y="357"/>
                </a:cubicBezTo>
                <a:lnTo>
                  <a:pt x="1929" y="357"/>
                </a:lnTo>
                <a:cubicBezTo>
                  <a:pt x="1922" y="357"/>
                  <a:pt x="1916" y="352"/>
                  <a:pt x="1916" y="344"/>
                </a:cubicBezTo>
                <a:cubicBezTo>
                  <a:pt x="1916" y="337"/>
                  <a:pt x="1922" y="332"/>
                  <a:pt x="1929" y="332"/>
                </a:cubicBezTo>
                <a:close/>
                <a:moveTo>
                  <a:pt x="2005" y="332"/>
                </a:moveTo>
                <a:lnTo>
                  <a:pt x="2031" y="332"/>
                </a:lnTo>
                <a:cubicBezTo>
                  <a:pt x="2038" y="332"/>
                  <a:pt x="2044" y="337"/>
                  <a:pt x="2044" y="344"/>
                </a:cubicBezTo>
                <a:cubicBezTo>
                  <a:pt x="2044" y="352"/>
                  <a:pt x="2038" y="357"/>
                  <a:pt x="2031" y="357"/>
                </a:cubicBezTo>
                <a:lnTo>
                  <a:pt x="2005" y="357"/>
                </a:lnTo>
                <a:cubicBezTo>
                  <a:pt x="1998" y="357"/>
                  <a:pt x="1993" y="352"/>
                  <a:pt x="1993" y="344"/>
                </a:cubicBezTo>
                <a:cubicBezTo>
                  <a:pt x="1993" y="337"/>
                  <a:pt x="1998" y="332"/>
                  <a:pt x="2005" y="332"/>
                </a:cubicBezTo>
                <a:close/>
                <a:moveTo>
                  <a:pt x="2082" y="332"/>
                </a:moveTo>
                <a:lnTo>
                  <a:pt x="2108" y="332"/>
                </a:lnTo>
                <a:cubicBezTo>
                  <a:pt x="2115" y="332"/>
                  <a:pt x="2121" y="337"/>
                  <a:pt x="2121" y="344"/>
                </a:cubicBezTo>
                <a:cubicBezTo>
                  <a:pt x="2121" y="352"/>
                  <a:pt x="2115" y="357"/>
                  <a:pt x="2108" y="357"/>
                </a:cubicBezTo>
                <a:lnTo>
                  <a:pt x="2082" y="357"/>
                </a:lnTo>
                <a:cubicBezTo>
                  <a:pt x="2075" y="357"/>
                  <a:pt x="2069" y="352"/>
                  <a:pt x="2069" y="344"/>
                </a:cubicBezTo>
                <a:cubicBezTo>
                  <a:pt x="2069" y="337"/>
                  <a:pt x="2075" y="332"/>
                  <a:pt x="2082" y="332"/>
                </a:cubicBezTo>
                <a:close/>
                <a:moveTo>
                  <a:pt x="2159" y="332"/>
                </a:moveTo>
                <a:lnTo>
                  <a:pt x="2185" y="332"/>
                </a:lnTo>
                <a:cubicBezTo>
                  <a:pt x="2192" y="332"/>
                  <a:pt x="2197" y="337"/>
                  <a:pt x="2197" y="344"/>
                </a:cubicBezTo>
                <a:cubicBezTo>
                  <a:pt x="2197" y="352"/>
                  <a:pt x="2192" y="357"/>
                  <a:pt x="2185" y="357"/>
                </a:cubicBezTo>
                <a:lnTo>
                  <a:pt x="2159" y="357"/>
                </a:lnTo>
                <a:cubicBezTo>
                  <a:pt x="2152" y="357"/>
                  <a:pt x="2146" y="352"/>
                  <a:pt x="2146" y="344"/>
                </a:cubicBezTo>
                <a:cubicBezTo>
                  <a:pt x="2146" y="337"/>
                  <a:pt x="2152" y="332"/>
                  <a:pt x="2159" y="332"/>
                </a:cubicBezTo>
                <a:close/>
                <a:moveTo>
                  <a:pt x="2236" y="332"/>
                </a:moveTo>
                <a:lnTo>
                  <a:pt x="2261" y="332"/>
                </a:lnTo>
                <a:cubicBezTo>
                  <a:pt x="2269" y="332"/>
                  <a:pt x="2274" y="337"/>
                  <a:pt x="2274" y="344"/>
                </a:cubicBezTo>
                <a:cubicBezTo>
                  <a:pt x="2274" y="352"/>
                  <a:pt x="2269" y="357"/>
                  <a:pt x="2261" y="357"/>
                </a:cubicBezTo>
                <a:lnTo>
                  <a:pt x="2236" y="357"/>
                </a:lnTo>
                <a:cubicBezTo>
                  <a:pt x="2229" y="357"/>
                  <a:pt x="2223" y="352"/>
                  <a:pt x="2223" y="344"/>
                </a:cubicBezTo>
                <a:cubicBezTo>
                  <a:pt x="2223" y="337"/>
                  <a:pt x="2229" y="332"/>
                  <a:pt x="2236" y="332"/>
                </a:cubicBezTo>
                <a:close/>
                <a:moveTo>
                  <a:pt x="2313" y="332"/>
                </a:moveTo>
                <a:lnTo>
                  <a:pt x="2338" y="332"/>
                </a:lnTo>
                <a:cubicBezTo>
                  <a:pt x="2345" y="332"/>
                  <a:pt x="2351" y="337"/>
                  <a:pt x="2351" y="344"/>
                </a:cubicBezTo>
                <a:cubicBezTo>
                  <a:pt x="2351" y="352"/>
                  <a:pt x="2345" y="357"/>
                  <a:pt x="2338" y="357"/>
                </a:cubicBezTo>
                <a:lnTo>
                  <a:pt x="2313" y="357"/>
                </a:lnTo>
                <a:cubicBezTo>
                  <a:pt x="2306" y="357"/>
                  <a:pt x="2300" y="352"/>
                  <a:pt x="2300" y="344"/>
                </a:cubicBezTo>
                <a:cubicBezTo>
                  <a:pt x="2300" y="337"/>
                  <a:pt x="2306" y="332"/>
                  <a:pt x="2313" y="332"/>
                </a:cubicBezTo>
                <a:close/>
                <a:moveTo>
                  <a:pt x="2389" y="332"/>
                </a:moveTo>
                <a:lnTo>
                  <a:pt x="2415" y="332"/>
                </a:lnTo>
                <a:cubicBezTo>
                  <a:pt x="2422" y="332"/>
                  <a:pt x="2428" y="337"/>
                  <a:pt x="2428" y="344"/>
                </a:cubicBezTo>
                <a:cubicBezTo>
                  <a:pt x="2428" y="352"/>
                  <a:pt x="2422" y="357"/>
                  <a:pt x="2415" y="357"/>
                </a:cubicBezTo>
                <a:lnTo>
                  <a:pt x="2389" y="357"/>
                </a:lnTo>
                <a:cubicBezTo>
                  <a:pt x="2382" y="357"/>
                  <a:pt x="2377" y="352"/>
                  <a:pt x="2377" y="344"/>
                </a:cubicBezTo>
                <a:cubicBezTo>
                  <a:pt x="2377" y="337"/>
                  <a:pt x="2382" y="332"/>
                  <a:pt x="2389" y="332"/>
                </a:cubicBezTo>
                <a:close/>
                <a:moveTo>
                  <a:pt x="2466" y="332"/>
                </a:moveTo>
                <a:lnTo>
                  <a:pt x="2492" y="332"/>
                </a:lnTo>
                <a:cubicBezTo>
                  <a:pt x="2499" y="332"/>
                  <a:pt x="2505" y="337"/>
                  <a:pt x="2505" y="344"/>
                </a:cubicBezTo>
                <a:cubicBezTo>
                  <a:pt x="2505" y="352"/>
                  <a:pt x="2499" y="357"/>
                  <a:pt x="2492" y="357"/>
                </a:cubicBezTo>
                <a:lnTo>
                  <a:pt x="2466" y="357"/>
                </a:lnTo>
                <a:cubicBezTo>
                  <a:pt x="2459" y="357"/>
                  <a:pt x="2453" y="352"/>
                  <a:pt x="2453" y="344"/>
                </a:cubicBezTo>
                <a:cubicBezTo>
                  <a:pt x="2453" y="337"/>
                  <a:pt x="2459" y="332"/>
                  <a:pt x="2466" y="332"/>
                </a:cubicBezTo>
                <a:close/>
                <a:moveTo>
                  <a:pt x="2543" y="332"/>
                </a:moveTo>
                <a:lnTo>
                  <a:pt x="2569" y="332"/>
                </a:lnTo>
                <a:cubicBezTo>
                  <a:pt x="2576" y="332"/>
                  <a:pt x="2581" y="337"/>
                  <a:pt x="2581" y="344"/>
                </a:cubicBezTo>
                <a:cubicBezTo>
                  <a:pt x="2581" y="352"/>
                  <a:pt x="2576" y="357"/>
                  <a:pt x="2569" y="357"/>
                </a:cubicBezTo>
                <a:lnTo>
                  <a:pt x="2543" y="357"/>
                </a:lnTo>
                <a:cubicBezTo>
                  <a:pt x="2536" y="357"/>
                  <a:pt x="2530" y="352"/>
                  <a:pt x="2530" y="344"/>
                </a:cubicBezTo>
                <a:cubicBezTo>
                  <a:pt x="2530" y="337"/>
                  <a:pt x="2536" y="332"/>
                  <a:pt x="2543" y="332"/>
                </a:cubicBezTo>
                <a:close/>
                <a:moveTo>
                  <a:pt x="2620" y="332"/>
                </a:moveTo>
                <a:lnTo>
                  <a:pt x="2645" y="332"/>
                </a:lnTo>
                <a:cubicBezTo>
                  <a:pt x="2653" y="332"/>
                  <a:pt x="2658" y="337"/>
                  <a:pt x="2658" y="344"/>
                </a:cubicBezTo>
                <a:cubicBezTo>
                  <a:pt x="2658" y="352"/>
                  <a:pt x="2653" y="357"/>
                  <a:pt x="2645" y="357"/>
                </a:cubicBezTo>
                <a:lnTo>
                  <a:pt x="2620" y="357"/>
                </a:lnTo>
                <a:cubicBezTo>
                  <a:pt x="2613" y="357"/>
                  <a:pt x="2607" y="352"/>
                  <a:pt x="2607" y="344"/>
                </a:cubicBezTo>
                <a:cubicBezTo>
                  <a:pt x="2607" y="337"/>
                  <a:pt x="2613" y="332"/>
                  <a:pt x="2620" y="332"/>
                </a:cubicBezTo>
                <a:close/>
                <a:moveTo>
                  <a:pt x="2697" y="332"/>
                </a:moveTo>
                <a:lnTo>
                  <a:pt x="2722" y="332"/>
                </a:lnTo>
                <a:cubicBezTo>
                  <a:pt x="2729" y="332"/>
                  <a:pt x="2735" y="337"/>
                  <a:pt x="2735" y="344"/>
                </a:cubicBezTo>
                <a:cubicBezTo>
                  <a:pt x="2735" y="352"/>
                  <a:pt x="2729" y="357"/>
                  <a:pt x="2722" y="357"/>
                </a:cubicBezTo>
                <a:lnTo>
                  <a:pt x="2697" y="357"/>
                </a:lnTo>
                <a:cubicBezTo>
                  <a:pt x="2690" y="357"/>
                  <a:pt x="2684" y="352"/>
                  <a:pt x="2684" y="344"/>
                </a:cubicBezTo>
                <a:cubicBezTo>
                  <a:pt x="2684" y="337"/>
                  <a:pt x="2690" y="332"/>
                  <a:pt x="2697" y="332"/>
                </a:cubicBezTo>
                <a:close/>
                <a:moveTo>
                  <a:pt x="2773" y="332"/>
                </a:moveTo>
                <a:lnTo>
                  <a:pt x="2799" y="332"/>
                </a:lnTo>
                <a:cubicBezTo>
                  <a:pt x="2806" y="332"/>
                  <a:pt x="2812" y="337"/>
                  <a:pt x="2812" y="344"/>
                </a:cubicBezTo>
                <a:cubicBezTo>
                  <a:pt x="2812" y="352"/>
                  <a:pt x="2806" y="357"/>
                  <a:pt x="2799" y="357"/>
                </a:cubicBezTo>
                <a:lnTo>
                  <a:pt x="2773" y="357"/>
                </a:lnTo>
                <a:cubicBezTo>
                  <a:pt x="2766" y="357"/>
                  <a:pt x="2761" y="352"/>
                  <a:pt x="2761" y="344"/>
                </a:cubicBezTo>
                <a:cubicBezTo>
                  <a:pt x="2761" y="337"/>
                  <a:pt x="2766" y="332"/>
                  <a:pt x="2773" y="332"/>
                </a:cubicBezTo>
                <a:close/>
                <a:moveTo>
                  <a:pt x="2850" y="332"/>
                </a:moveTo>
                <a:lnTo>
                  <a:pt x="2876" y="332"/>
                </a:lnTo>
                <a:cubicBezTo>
                  <a:pt x="2883" y="332"/>
                  <a:pt x="2889" y="337"/>
                  <a:pt x="2889" y="344"/>
                </a:cubicBezTo>
                <a:cubicBezTo>
                  <a:pt x="2889" y="352"/>
                  <a:pt x="2883" y="357"/>
                  <a:pt x="2876" y="357"/>
                </a:cubicBezTo>
                <a:lnTo>
                  <a:pt x="2850" y="357"/>
                </a:lnTo>
                <a:cubicBezTo>
                  <a:pt x="2843" y="357"/>
                  <a:pt x="2837" y="352"/>
                  <a:pt x="2837" y="344"/>
                </a:cubicBezTo>
                <a:cubicBezTo>
                  <a:pt x="2837" y="337"/>
                  <a:pt x="2843" y="332"/>
                  <a:pt x="2850" y="332"/>
                </a:cubicBezTo>
                <a:close/>
                <a:moveTo>
                  <a:pt x="2927" y="332"/>
                </a:moveTo>
                <a:lnTo>
                  <a:pt x="2953" y="332"/>
                </a:lnTo>
                <a:cubicBezTo>
                  <a:pt x="2960" y="332"/>
                  <a:pt x="2965" y="337"/>
                  <a:pt x="2965" y="344"/>
                </a:cubicBezTo>
                <a:cubicBezTo>
                  <a:pt x="2965" y="352"/>
                  <a:pt x="2960" y="357"/>
                  <a:pt x="2953" y="357"/>
                </a:cubicBezTo>
                <a:lnTo>
                  <a:pt x="2927" y="357"/>
                </a:lnTo>
                <a:cubicBezTo>
                  <a:pt x="2920" y="357"/>
                  <a:pt x="2914" y="352"/>
                  <a:pt x="2914" y="344"/>
                </a:cubicBezTo>
                <a:cubicBezTo>
                  <a:pt x="2914" y="337"/>
                  <a:pt x="2920" y="332"/>
                  <a:pt x="2927" y="332"/>
                </a:cubicBezTo>
                <a:close/>
                <a:moveTo>
                  <a:pt x="3004" y="332"/>
                </a:moveTo>
                <a:lnTo>
                  <a:pt x="3029" y="332"/>
                </a:lnTo>
                <a:cubicBezTo>
                  <a:pt x="3037" y="332"/>
                  <a:pt x="3042" y="337"/>
                  <a:pt x="3042" y="344"/>
                </a:cubicBezTo>
                <a:cubicBezTo>
                  <a:pt x="3042" y="352"/>
                  <a:pt x="3037" y="357"/>
                  <a:pt x="3029" y="357"/>
                </a:cubicBezTo>
                <a:lnTo>
                  <a:pt x="3004" y="357"/>
                </a:lnTo>
                <a:cubicBezTo>
                  <a:pt x="2997" y="357"/>
                  <a:pt x="2991" y="352"/>
                  <a:pt x="2991" y="344"/>
                </a:cubicBezTo>
                <a:cubicBezTo>
                  <a:pt x="2991" y="337"/>
                  <a:pt x="2997" y="332"/>
                  <a:pt x="3004" y="332"/>
                </a:cubicBezTo>
                <a:close/>
                <a:moveTo>
                  <a:pt x="3081" y="332"/>
                </a:moveTo>
                <a:lnTo>
                  <a:pt x="3106" y="332"/>
                </a:lnTo>
                <a:cubicBezTo>
                  <a:pt x="3113" y="332"/>
                  <a:pt x="3119" y="337"/>
                  <a:pt x="3119" y="344"/>
                </a:cubicBezTo>
                <a:cubicBezTo>
                  <a:pt x="3119" y="352"/>
                  <a:pt x="3113" y="357"/>
                  <a:pt x="3106" y="357"/>
                </a:cubicBezTo>
                <a:lnTo>
                  <a:pt x="3081" y="357"/>
                </a:lnTo>
                <a:cubicBezTo>
                  <a:pt x="3074" y="357"/>
                  <a:pt x="3068" y="352"/>
                  <a:pt x="3068" y="344"/>
                </a:cubicBezTo>
                <a:cubicBezTo>
                  <a:pt x="3068" y="337"/>
                  <a:pt x="3074" y="332"/>
                  <a:pt x="3081" y="332"/>
                </a:cubicBezTo>
                <a:close/>
                <a:moveTo>
                  <a:pt x="3157" y="332"/>
                </a:moveTo>
                <a:lnTo>
                  <a:pt x="3183" y="332"/>
                </a:lnTo>
                <a:cubicBezTo>
                  <a:pt x="3190" y="332"/>
                  <a:pt x="3196" y="337"/>
                  <a:pt x="3196" y="344"/>
                </a:cubicBezTo>
                <a:cubicBezTo>
                  <a:pt x="3196" y="352"/>
                  <a:pt x="3190" y="357"/>
                  <a:pt x="3183" y="357"/>
                </a:cubicBezTo>
                <a:lnTo>
                  <a:pt x="3157" y="357"/>
                </a:lnTo>
                <a:cubicBezTo>
                  <a:pt x="3150" y="357"/>
                  <a:pt x="3145" y="352"/>
                  <a:pt x="3145" y="344"/>
                </a:cubicBezTo>
                <a:cubicBezTo>
                  <a:pt x="3145" y="337"/>
                  <a:pt x="3150" y="332"/>
                  <a:pt x="3157" y="332"/>
                </a:cubicBezTo>
                <a:close/>
                <a:moveTo>
                  <a:pt x="3234" y="332"/>
                </a:moveTo>
                <a:lnTo>
                  <a:pt x="3260" y="332"/>
                </a:lnTo>
                <a:cubicBezTo>
                  <a:pt x="3267" y="332"/>
                  <a:pt x="3273" y="337"/>
                  <a:pt x="3273" y="344"/>
                </a:cubicBezTo>
                <a:cubicBezTo>
                  <a:pt x="3273" y="352"/>
                  <a:pt x="3267" y="357"/>
                  <a:pt x="3260" y="357"/>
                </a:cubicBezTo>
                <a:lnTo>
                  <a:pt x="3234" y="357"/>
                </a:lnTo>
                <a:cubicBezTo>
                  <a:pt x="3227" y="357"/>
                  <a:pt x="3221" y="352"/>
                  <a:pt x="3221" y="344"/>
                </a:cubicBezTo>
                <a:cubicBezTo>
                  <a:pt x="3221" y="337"/>
                  <a:pt x="3227" y="332"/>
                  <a:pt x="3234" y="332"/>
                </a:cubicBezTo>
                <a:close/>
                <a:moveTo>
                  <a:pt x="3311" y="332"/>
                </a:moveTo>
                <a:lnTo>
                  <a:pt x="3337" y="332"/>
                </a:lnTo>
                <a:cubicBezTo>
                  <a:pt x="3344" y="332"/>
                  <a:pt x="3349" y="337"/>
                  <a:pt x="3349" y="344"/>
                </a:cubicBezTo>
                <a:cubicBezTo>
                  <a:pt x="3349" y="352"/>
                  <a:pt x="3344" y="357"/>
                  <a:pt x="3337" y="357"/>
                </a:cubicBezTo>
                <a:lnTo>
                  <a:pt x="3311" y="357"/>
                </a:lnTo>
                <a:cubicBezTo>
                  <a:pt x="3304" y="357"/>
                  <a:pt x="3298" y="352"/>
                  <a:pt x="3298" y="344"/>
                </a:cubicBezTo>
                <a:cubicBezTo>
                  <a:pt x="3298" y="337"/>
                  <a:pt x="3304" y="332"/>
                  <a:pt x="3311" y="332"/>
                </a:cubicBezTo>
                <a:close/>
                <a:moveTo>
                  <a:pt x="3388" y="332"/>
                </a:moveTo>
                <a:lnTo>
                  <a:pt x="3413" y="332"/>
                </a:lnTo>
                <a:cubicBezTo>
                  <a:pt x="3421" y="332"/>
                  <a:pt x="3426" y="337"/>
                  <a:pt x="3426" y="344"/>
                </a:cubicBezTo>
                <a:cubicBezTo>
                  <a:pt x="3426" y="352"/>
                  <a:pt x="3421" y="357"/>
                  <a:pt x="3413" y="357"/>
                </a:cubicBezTo>
                <a:lnTo>
                  <a:pt x="3388" y="357"/>
                </a:lnTo>
                <a:cubicBezTo>
                  <a:pt x="3381" y="357"/>
                  <a:pt x="3375" y="352"/>
                  <a:pt x="3375" y="344"/>
                </a:cubicBezTo>
                <a:cubicBezTo>
                  <a:pt x="3375" y="337"/>
                  <a:pt x="3381" y="332"/>
                  <a:pt x="3388" y="332"/>
                </a:cubicBezTo>
                <a:close/>
                <a:moveTo>
                  <a:pt x="3465" y="332"/>
                </a:moveTo>
                <a:lnTo>
                  <a:pt x="3490" y="332"/>
                </a:lnTo>
                <a:cubicBezTo>
                  <a:pt x="3497" y="332"/>
                  <a:pt x="3503" y="337"/>
                  <a:pt x="3503" y="344"/>
                </a:cubicBezTo>
                <a:cubicBezTo>
                  <a:pt x="3503" y="352"/>
                  <a:pt x="3497" y="357"/>
                  <a:pt x="3490" y="357"/>
                </a:cubicBezTo>
                <a:lnTo>
                  <a:pt x="3465" y="357"/>
                </a:lnTo>
                <a:cubicBezTo>
                  <a:pt x="3458" y="357"/>
                  <a:pt x="3452" y="352"/>
                  <a:pt x="3452" y="344"/>
                </a:cubicBezTo>
                <a:cubicBezTo>
                  <a:pt x="3452" y="337"/>
                  <a:pt x="3458" y="332"/>
                  <a:pt x="3465" y="332"/>
                </a:cubicBezTo>
                <a:close/>
                <a:moveTo>
                  <a:pt x="3541" y="332"/>
                </a:moveTo>
                <a:lnTo>
                  <a:pt x="3567" y="332"/>
                </a:lnTo>
                <a:cubicBezTo>
                  <a:pt x="3574" y="332"/>
                  <a:pt x="3580" y="337"/>
                  <a:pt x="3580" y="344"/>
                </a:cubicBezTo>
                <a:cubicBezTo>
                  <a:pt x="3580" y="352"/>
                  <a:pt x="3574" y="357"/>
                  <a:pt x="3567" y="357"/>
                </a:cubicBezTo>
                <a:lnTo>
                  <a:pt x="3541" y="357"/>
                </a:lnTo>
                <a:cubicBezTo>
                  <a:pt x="3534" y="357"/>
                  <a:pt x="3529" y="352"/>
                  <a:pt x="3529" y="344"/>
                </a:cubicBezTo>
                <a:cubicBezTo>
                  <a:pt x="3529" y="337"/>
                  <a:pt x="3534" y="332"/>
                  <a:pt x="3541" y="332"/>
                </a:cubicBezTo>
                <a:close/>
                <a:moveTo>
                  <a:pt x="3618" y="332"/>
                </a:moveTo>
                <a:lnTo>
                  <a:pt x="3644" y="332"/>
                </a:lnTo>
                <a:cubicBezTo>
                  <a:pt x="3651" y="332"/>
                  <a:pt x="3657" y="337"/>
                  <a:pt x="3657" y="344"/>
                </a:cubicBezTo>
                <a:cubicBezTo>
                  <a:pt x="3657" y="352"/>
                  <a:pt x="3651" y="357"/>
                  <a:pt x="3644" y="357"/>
                </a:cubicBezTo>
                <a:lnTo>
                  <a:pt x="3618" y="357"/>
                </a:lnTo>
                <a:cubicBezTo>
                  <a:pt x="3611" y="357"/>
                  <a:pt x="3605" y="352"/>
                  <a:pt x="3605" y="344"/>
                </a:cubicBezTo>
                <a:cubicBezTo>
                  <a:pt x="3605" y="337"/>
                  <a:pt x="3611" y="332"/>
                  <a:pt x="3618" y="332"/>
                </a:cubicBezTo>
                <a:close/>
                <a:moveTo>
                  <a:pt x="3695" y="332"/>
                </a:moveTo>
                <a:lnTo>
                  <a:pt x="3721" y="332"/>
                </a:lnTo>
                <a:cubicBezTo>
                  <a:pt x="3728" y="332"/>
                  <a:pt x="3733" y="337"/>
                  <a:pt x="3733" y="344"/>
                </a:cubicBezTo>
                <a:cubicBezTo>
                  <a:pt x="3733" y="352"/>
                  <a:pt x="3728" y="357"/>
                  <a:pt x="3721" y="357"/>
                </a:cubicBezTo>
                <a:lnTo>
                  <a:pt x="3695" y="357"/>
                </a:lnTo>
                <a:cubicBezTo>
                  <a:pt x="3688" y="357"/>
                  <a:pt x="3682" y="352"/>
                  <a:pt x="3682" y="344"/>
                </a:cubicBezTo>
                <a:cubicBezTo>
                  <a:pt x="3682" y="337"/>
                  <a:pt x="3688" y="332"/>
                  <a:pt x="3695" y="332"/>
                </a:cubicBezTo>
                <a:close/>
                <a:moveTo>
                  <a:pt x="3772" y="332"/>
                </a:moveTo>
                <a:lnTo>
                  <a:pt x="3797" y="332"/>
                </a:lnTo>
                <a:cubicBezTo>
                  <a:pt x="3805" y="332"/>
                  <a:pt x="3810" y="337"/>
                  <a:pt x="3810" y="344"/>
                </a:cubicBezTo>
                <a:cubicBezTo>
                  <a:pt x="3810" y="352"/>
                  <a:pt x="3805" y="357"/>
                  <a:pt x="3797" y="357"/>
                </a:cubicBezTo>
                <a:lnTo>
                  <a:pt x="3772" y="357"/>
                </a:lnTo>
                <a:cubicBezTo>
                  <a:pt x="3765" y="357"/>
                  <a:pt x="3759" y="352"/>
                  <a:pt x="3759" y="344"/>
                </a:cubicBezTo>
                <a:cubicBezTo>
                  <a:pt x="3759" y="337"/>
                  <a:pt x="3765" y="332"/>
                  <a:pt x="3772" y="332"/>
                </a:cubicBezTo>
                <a:close/>
                <a:moveTo>
                  <a:pt x="3849" y="332"/>
                </a:moveTo>
                <a:lnTo>
                  <a:pt x="3874" y="332"/>
                </a:lnTo>
                <a:cubicBezTo>
                  <a:pt x="3881" y="332"/>
                  <a:pt x="3887" y="337"/>
                  <a:pt x="3887" y="344"/>
                </a:cubicBezTo>
                <a:cubicBezTo>
                  <a:pt x="3887" y="352"/>
                  <a:pt x="3881" y="357"/>
                  <a:pt x="3874" y="357"/>
                </a:cubicBezTo>
                <a:lnTo>
                  <a:pt x="3849" y="357"/>
                </a:lnTo>
                <a:cubicBezTo>
                  <a:pt x="3842" y="357"/>
                  <a:pt x="3836" y="352"/>
                  <a:pt x="3836" y="344"/>
                </a:cubicBezTo>
                <a:cubicBezTo>
                  <a:pt x="3836" y="337"/>
                  <a:pt x="3842" y="332"/>
                  <a:pt x="3849" y="332"/>
                </a:cubicBezTo>
                <a:close/>
                <a:moveTo>
                  <a:pt x="3925" y="332"/>
                </a:moveTo>
                <a:lnTo>
                  <a:pt x="3951" y="332"/>
                </a:lnTo>
                <a:cubicBezTo>
                  <a:pt x="3958" y="332"/>
                  <a:pt x="3964" y="337"/>
                  <a:pt x="3964" y="344"/>
                </a:cubicBezTo>
                <a:cubicBezTo>
                  <a:pt x="3964" y="352"/>
                  <a:pt x="3958" y="357"/>
                  <a:pt x="3951" y="357"/>
                </a:cubicBezTo>
                <a:lnTo>
                  <a:pt x="3925" y="357"/>
                </a:lnTo>
                <a:cubicBezTo>
                  <a:pt x="3918" y="357"/>
                  <a:pt x="3913" y="352"/>
                  <a:pt x="3913" y="344"/>
                </a:cubicBezTo>
                <a:cubicBezTo>
                  <a:pt x="3913" y="337"/>
                  <a:pt x="3918" y="332"/>
                  <a:pt x="3925" y="332"/>
                </a:cubicBezTo>
                <a:close/>
                <a:moveTo>
                  <a:pt x="4002" y="332"/>
                </a:moveTo>
                <a:lnTo>
                  <a:pt x="4028" y="332"/>
                </a:lnTo>
                <a:cubicBezTo>
                  <a:pt x="4035" y="332"/>
                  <a:pt x="4041" y="337"/>
                  <a:pt x="4041" y="344"/>
                </a:cubicBezTo>
                <a:cubicBezTo>
                  <a:pt x="4041" y="352"/>
                  <a:pt x="4035" y="357"/>
                  <a:pt x="4028" y="357"/>
                </a:cubicBezTo>
                <a:lnTo>
                  <a:pt x="4002" y="357"/>
                </a:lnTo>
                <a:cubicBezTo>
                  <a:pt x="3995" y="357"/>
                  <a:pt x="3989" y="352"/>
                  <a:pt x="3989" y="344"/>
                </a:cubicBezTo>
                <a:cubicBezTo>
                  <a:pt x="3989" y="337"/>
                  <a:pt x="3995" y="332"/>
                  <a:pt x="4002" y="332"/>
                </a:cubicBezTo>
                <a:close/>
                <a:moveTo>
                  <a:pt x="4079" y="332"/>
                </a:moveTo>
                <a:lnTo>
                  <a:pt x="4105" y="332"/>
                </a:lnTo>
                <a:cubicBezTo>
                  <a:pt x="4112" y="332"/>
                  <a:pt x="4117" y="337"/>
                  <a:pt x="4117" y="344"/>
                </a:cubicBezTo>
                <a:cubicBezTo>
                  <a:pt x="4117" y="352"/>
                  <a:pt x="4112" y="357"/>
                  <a:pt x="4105" y="357"/>
                </a:cubicBezTo>
                <a:lnTo>
                  <a:pt x="4079" y="357"/>
                </a:lnTo>
                <a:cubicBezTo>
                  <a:pt x="4072" y="357"/>
                  <a:pt x="4066" y="352"/>
                  <a:pt x="4066" y="344"/>
                </a:cubicBezTo>
                <a:cubicBezTo>
                  <a:pt x="4066" y="337"/>
                  <a:pt x="4072" y="332"/>
                  <a:pt x="4079" y="332"/>
                </a:cubicBezTo>
                <a:close/>
                <a:moveTo>
                  <a:pt x="4156" y="332"/>
                </a:moveTo>
                <a:lnTo>
                  <a:pt x="4181" y="332"/>
                </a:lnTo>
                <a:cubicBezTo>
                  <a:pt x="4189" y="332"/>
                  <a:pt x="4194" y="337"/>
                  <a:pt x="4194" y="344"/>
                </a:cubicBezTo>
                <a:cubicBezTo>
                  <a:pt x="4194" y="352"/>
                  <a:pt x="4189" y="357"/>
                  <a:pt x="4181" y="357"/>
                </a:cubicBezTo>
                <a:lnTo>
                  <a:pt x="4156" y="357"/>
                </a:lnTo>
                <a:cubicBezTo>
                  <a:pt x="4149" y="357"/>
                  <a:pt x="4143" y="352"/>
                  <a:pt x="4143" y="344"/>
                </a:cubicBezTo>
                <a:cubicBezTo>
                  <a:pt x="4143" y="337"/>
                  <a:pt x="4149" y="332"/>
                  <a:pt x="4156" y="332"/>
                </a:cubicBezTo>
                <a:close/>
                <a:moveTo>
                  <a:pt x="4233" y="332"/>
                </a:moveTo>
                <a:lnTo>
                  <a:pt x="4258" y="332"/>
                </a:lnTo>
                <a:cubicBezTo>
                  <a:pt x="4265" y="332"/>
                  <a:pt x="4271" y="337"/>
                  <a:pt x="4271" y="344"/>
                </a:cubicBezTo>
                <a:cubicBezTo>
                  <a:pt x="4271" y="352"/>
                  <a:pt x="4265" y="357"/>
                  <a:pt x="4258" y="357"/>
                </a:cubicBezTo>
                <a:lnTo>
                  <a:pt x="4233" y="357"/>
                </a:lnTo>
                <a:cubicBezTo>
                  <a:pt x="4226" y="357"/>
                  <a:pt x="4220" y="352"/>
                  <a:pt x="4220" y="344"/>
                </a:cubicBezTo>
                <a:cubicBezTo>
                  <a:pt x="4220" y="337"/>
                  <a:pt x="4226" y="332"/>
                  <a:pt x="4233" y="332"/>
                </a:cubicBezTo>
                <a:close/>
                <a:moveTo>
                  <a:pt x="4309" y="332"/>
                </a:moveTo>
                <a:lnTo>
                  <a:pt x="4335" y="332"/>
                </a:lnTo>
                <a:cubicBezTo>
                  <a:pt x="4342" y="332"/>
                  <a:pt x="4348" y="337"/>
                  <a:pt x="4348" y="344"/>
                </a:cubicBezTo>
                <a:cubicBezTo>
                  <a:pt x="4348" y="352"/>
                  <a:pt x="4342" y="357"/>
                  <a:pt x="4335" y="357"/>
                </a:cubicBezTo>
                <a:lnTo>
                  <a:pt x="4309" y="357"/>
                </a:lnTo>
                <a:cubicBezTo>
                  <a:pt x="4302" y="357"/>
                  <a:pt x="4297" y="352"/>
                  <a:pt x="4297" y="344"/>
                </a:cubicBezTo>
                <a:cubicBezTo>
                  <a:pt x="4297" y="337"/>
                  <a:pt x="4302" y="332"/>
                  <a:pt x="4309" y="332"/>
                </a:cubicBezTo>
                <a:close/>
                <a:moveTo>
                  <a:pt x="4386" y="332"/>
                </a:moveTo>
                <a:lnTo>
                  <a:pt x="4412" y="332"/>
                </a:lnTo>
                <a:cubicBezTo>
                  <a:pt x="4419" y="332"/>
                  <a:pt x="4425" y="337"/>
                  <a:pt x="4425" y="344"/>
                </a:cubicBezTo>
                <a:cubicBezTo>
                  <a:pt x="4425" y="352"/>
                  <a:pt x="4419" y="357"/>
                  <a:pt x="4412" y="357"/>
                </a:cubicBezTo>
                <a:lnTo>
                  <a:pt x="4386" y="357"/>
                </a:lnTo>
                <a:cubicBezTo>
                  <a:pt x="4379" y="357"/>
                  <a:pt x="4373" y="352"/>
                  <a:pt x="4373" y="344"/>
                </a:cubicBezTo>
                <a:cubicBezTo>
                  <a:pt x="4373" y="337"/>
                  <a:pt x="4379" y="332"/>
                  <a:pt x="4386" y="332"/>
                </a:cubicBezTo>
                <a:close/>
                <a:moveTo>
                  <a:pt x="4463" y="332"/>
                </a:moveTo>
                <a:lnTo>
                  <a:pt x="4487" y="332"/>
                </a:lnTo>
                <a:cubicBezTo>
                  <a:pt x="4495" y="332"/>
                  <a:pt x="4500" y="337"/>
                  <a:pt x="4500" y="344"/>
                </a:cubicBezTo>
                <a:lnTo>
                  <a:pt x="4500" y="346"/>
                </a:lnTo>
                <a:cubicBezTo>
                  <a:pt x="4500" y="353"/>
                  <a:pt x="4495" y="358"/>
                  <a:pt x="4487" y="358"/>
                </a:cubicBezTo>
                <a:cubicBezTo>
                  <a:pt x="4480" y="358"/>
                  <a:pt x="4475" y="353"/>
                  <a:pt x="4475" y="346"/>
                </a:cubicBezTo>
                <a:lnTo>
                  <a:pt x="4475" y="344"/>
                </a:lnTo>
                <a:lnTo>
                  <a:pt x="4487" y="357"/>
                </a:lnTo>
                <a:lnTo>
                  <a:pt x="4463" y="357"/>
                </a:lnTo>
                <a:cubicBezTo>
                  <a:pt x="4456" y="357"/>
                  <a:pt x="4450" y="352"/>
                  <a:pt x="4450" y="344"/>
                </a:cubicBezTo>
                <a:cubicBezTo>
                  <a:pt x="4450" y="337"/>
                  <a:pt x="4456" y="332"/>
                  <a:pt x="4463" y="332"/>
                </a:cubicBezTo>
                <a:close/>
                <a:moveTo>
                  <a:pt x="4500" y="397"/>
                </a:moveTo>
                <a:lnTo>
                  <a:pt x="4500" y="422"/>
                </a:lnTo>
                <a:cubicBezTo>
                  <a:pt x="4500" y="430"/>
                  <a:pt x="4495" y="435"/>
                  <a:pt x="4487" y="435"/>
                </a:cubicBezTo>
                <a:cubicBezTo>
                  <a:pt x="4480" y="435"/>
                  <a:pt x="4475" y="430"/>
                  <a:pt x="4475" y="422"/>
                </a:cubicBezTo>
                <a:lnTo>
                  <a:pt x="4475" y="397"/>
                </a:lnTo>
                <a:cubicBezTo>
                  <a:pt x="4475" y="390"/>
                  <a:pt x="4480" y="384"/>
                  <a:pt x="4487" y="384"/>
                </a:cubicBezTo>
                <a:cubicBezTo>
                  <a:pt x="4495" y="384"/>
                  <a:pt x="4500" y="390"/>
                  <a:pt x="4500" y="397"/>
                </a:cubicBezTo>
                <a:close/>
                <a:moveTo>
                  <a:pt x="4500" y="474"/>
                </a:moveTo>
                <a:lnTo>
                  <a:pt x="4500" y="499"/>
                </a:lnTo>
                <a:cubicBezTo>
                  <a:pt x="4500" y="506"/>
                  <a:pt x="4495" y="512"/>
                  <a:pt x="4487" y="512"/>
                </a:cubicBezTo>
                <a:cubicBezTo>
                  <a:pt x="4480" y="512"/>
                  <a:pt x="4475" y="506"/>
                  <a:pt x="4475" y="499"/>
                </a:cubicBezTo>
                <a:lnTo>
                  <a:pt x="4475" y="474"/>
                </a:lnTo>
                <a:cubicBezTo>
                  <a:pt x="4475" y="467"/>
                  <a:pt x="4480" y="461"/>
                  <a:pt x="4487" y="461"/>
                </a:cubicBezTo>
                <a:cubicBezTo>
                  <a:pt x="4495" y="461"/>
                  <a:pt x="4500" y="467"/>
                  <a:pt x="4500" y="474"/>
                </a:cubicBezTo>
                <a:close/>
                <a:moveTo>
                  <a:pt x="4500" y="550"/>
                </a:moveTo>
                <a:lnTo>
                  <a:pt x="4500" y="576"/>
                </a:lnTo>
                <a:cubicBezTo>
                  <a:pt x="4500" y="583"/>
                  <a:pt x="4495" y="589"/>
                  <a:pt x="4487" y="589"/>
                </a:cubicBezTo>
                <a:cubicBezTo>
                  <a:pt x="4480" y="589"/>
                  <a:pt x="4475" y="583"/>
                  <a:pt x="4475" y="576"/>
                </a:cubicBezTo>
                <a:lnTo>
                  <a:pt x="4475" y="550"/>
                </a:lnTo>
                <a:cubicBezTo>
                  <a:pt x="4475" y="543"/>
                  <a:pt x="4480" y="538"/>
                  <a:pt x="4487" y="538"/>
                </a:cubicBezTo>
                <a:cubicBezTo>
                  <a:pt x="4495" y="538"/>
                  <a:pt x="4500" y="543"/>
                  <a:pt x="4500" y="550"/>
                </a:cubicBezTo>
                <a:close/>
              </a:path>
            </a:pathLst>
          </a:custGeom>
          <a:solidFill>
            <a:srgbClr val="666699"/>
          </a:solidFill>
          <a:ln w="7938" cap="flat">
            <a:solidFill>
              <a:srgbClr val="666699"/>
            </a:solidFill>
            <a:prstDash val="solid"/>
            <a:bevel/>
            <a:headEnd/>
            <a:tailEnd/>
          </a:ln>
        </p:spPr>
        <p:txBody>
          <a:bodyPr/>
          <a:lstStyle/>
          <a:p>
            <a:endParaRPr lang="fr-BE"/>
          </a:p>
        </p:txBody>
      </p:sp>
      <p:sp>
        <p:nvSpPr>
          <p:cNvPr id="22296" name="Freeform 992"/>
          <p:cNvSpPr>
            <a:spLocks/>
          </p:cNvSpPr>
          <p:nvPr/>
        </p:nvSpPr>
        <p:spPr bwMode="auto">
          <a:xfrm>
            <a:off x="1031875" y="4365625"/>
            <a:ext cx="85725" cy="127000"/>
          </a:xfrm>
          <a:custGeom>
            <a:avLst/>
            <a:gdLst>
              <a:gd name="T0" fmla="*/ 0 w 54"/>
              <a:gd name="T1" fmla="*/ 2147483646 h 80"/>
              <a:gd name="T2" fmla="*/ 2147483646 w 54"/>
              <a:gd name="T3" fmla="*/ 0 h 80"/>
              <a:gd name="T4" fmla="*/ 2147483646 w 54"/>
              <a:gd name="T5" fmla="*/ 2147483646 h 80"/>
              <a:gd name="T6" fmla="*/ 0 w 54"/>
              <a:gd name="T7" fmla="*/ 2147483646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80">
                <a:moveTo>
                  <a:pt x="0" y="80"/>
                </a:moveTo>
                <a:lnTo>
                  <a:pt x="27" y="0"/>
                </a:lnTo>
                <a:lnTo>
                  <a:pt x="54" y="80"/>
                </a:lnTo>
                <a:lnTo>
                  <a:pt x="0" y="8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97" name="Freeform 993"/>
          <p:cNvSpPr>
            <a:spLocks/>
          </p:cNvSpPr>
          <p:nvPr/>
        </p:nvSpPr>
        <p:spPr bwMode="auto">
          <a:xfrm>
            <a:off x="3417888" y="4781550"/>
            <a:ext cx="85725" cy="127000"/>
          </a:xfrm>
          <a:custGeom>
            <a:avLst/>
            <a:gdLst>
              <a:gd name="T0" fmla="*/ 2147483646 w 54"/>
              <a:gd name="T1" fmla="*/ 0 h 80"/>
              <a:gd name="T2" fmla="*/ 2147483646 w 54"/>
              <a:gd name="T3" fmla="*/ 2147483646 h 80"/>
              <a:gd name="T4" fmla="*/ 0 w 54"/>
              <a:gd name="T5" fmla="*/ 0 h 80"/>
              <a:gd name="T6" fmla="*/ 2147483646 w 54"/>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4" h="80">
                <a:moveTo>
                  <a:pt x="54" y="0"/>
                </a:moveTo>
                <a:lnTo>
                  <a:pt x="27" y="80"/>
                </a:lnTo>
                <a:lnTo>
                  <a:pt x="0" y="0"/>
                </a:lnTo>
                <a:lnTo>
                  <a:pt x="54"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298" name="Freeform 994"/>
          <p:cNvSpPr>
            <a:spLocks noEditPoints="1"/>
          </p:cNvSpPr>
          <p:nvPr/>
        </p:nvSpPr>
        <p:spPr bwMode="auto">
          <a:xfrm>
            <a:off x="1639888" y="4441825"/>
            <a:ext cx="2392362" cy="390525"/>
          </a:xfrm>
          <a:custGeom>
            <a:avLst/>
            <a:gdLst>
              <a:gd name="T0" fmla="*/ 0 w 4488"/>
              <a:gd name="T1" fmla="*/ 2147483646 h 730"/>
              <a:gd name="T2" fmla="*/ 0 w 4488"/>
              <a:gd name="T3" fmla="*/ 2147483646 h 730"/>
              <a:gd name="T4" fmla="*/ 1969161265 w 4488"/>
              <a:gd name="T5" fmla="*/ 2147483646 h 730"/>
              <a:gd name="T6" fmla="*/ 2147483646 w 4488"/>
              <a:gd name="T7" fmla="*/ 2147483646 h 730"/>
              <a:gd name="T8" fmla="*/ 2147483646 w 4488"/>
              <a:gd name="T9" fmla="*/ 2147483646 h 730"/>
              <a:gd name="T10" fmla="*/ 1969161265 w 4488"/>
              <a:gd name="T11" fmla="*/ 2147483646 h 730"/>
              <a:gd name="T12" fmla="*/ 2147483646 w 4488"/>
              <a:gd name="T13" fmla="*/ 2147483646 h 730"/>
              <a:gd name="T14" fmla="*/ 2147483646 w 4488"/>
              <a:gd name="T15" fmla="*/ 2147483646 h 730"/>
              <a:gd name="T16" fmla="*/ 2147483646 w 4488"/>
              <a:gd name="T17" fmla="*/ 2147483646 h 730"/>
              <a:gd name="T18" fmla="*/ 2147483646 w 4488"/>
              <a:gd name="T19" fmla="*/ 2147483646 h 730"/>
              <a:gd name="T20" fmla="*/ 2147483646 w 4488"/>
              <a:gd name="T21" fmla="*/ 2147483646 h 730"/>
              <a:gd name="T22" fmla="*/ 2147483646 w 4488"/>
              <a:gd name="T23" fmla="*/ 2147483646 h 730"/>
              <a:gd name="T24" fmla="*/ 2147483646 w 4488"/>
              <a:gd name="T25" fmla="*/ 2147483646 h 730"/>
              <a:gd name="T26" fmla="*/ 2147483646 w 4488"/>
              <a:gd name="T27" fmla="*/ 2147483646 h 730"/>
              <a:gd name="T28" fmla="*/ 2147483646 w 4488"/>
              <a:gd name="T29" fmla="*/ 2147483646 h 730"/>
              <a:gd name="T30" fmla="*/ 2147483646 w 4488"/>
              <a:gd name="T31" fmla="*/ 2147483646 h 730"/>
              <a:gd name="T32" fmla="*/ 2147483646 w 4488"/>
              <a:gd name="T33" fmla="*/ 2147483646 h 730"/>
              <a:gd name="T34" fmla="*/ 2147483646 w 4488"/>
              <a:gd name="T35" fmla="*/ 2147483646 h 730"/>
              <a:gd name="T36" fmla="*/ 2147483646 w 4488"/>
              <a:gd name="T37" fmla="*/ 2147483646 h 730"/>
              <a:gd name="T38" fmla="*/ 2147483646 w 4488"/>
              <a:gd name="T39" fmla="*/ 2147483646 h 730"/>
              <a:gd name="T40" fmla="*/ 2147483646 w 4488"/>
              <a:gd name="T41" fmla="*/ 2147483646 h 730"/>
              <a:gd name="T42" fmla="*/ 2147483646 w 4488"/>
              <a:gd name="T43" fmla="*/ 2147483646 h 730"/>
              <a:gd name="T44" fmla="*/ 2147483646 w 4488"/>
              <a:gd name="T45" fmla="*/ 2147483646 h 730"/>
              <a:gd name="T46" fmla="*/ 2147483646 w 4488"/>
              <a:gd name="T47" fmla="*/ 2147483646 h 730"/>
              <a:gd name="T48" fmla="*/ 2147483646 w 4488"/>
              <a:gd name="T49" fmla="*/ 2147483646 h 730"/>
              <a:gd name="T50" fmla="*/ 2147483646 w 4488"/>
              <a:gd name="T51" fmla="*/ 2147483646 h 730"/>
              <a:gd name="T52" fmla="*/ 2147483646 w 4488"/>
              <a:gd name="T53" fmla="*/ 2147483646 h 730"/>
              <a:gd name="T54" fmla="*/ 2147483646 w 4488"/>
              <a:gd name="T55" fmla="*/ 2147483646 h 730"/>
              <a:gd name="T56" fmla="*/ 2147483646 w 4488"/>
              <a:gd name="T57" fmla="*/ 2147483646 h 730"/>
              <a:gd name="T58" fmla="*/ 2147483646 w 4488"/>
              <a:gd name="T59" fmla="*/ 2147483646 h 730"/>
              <a:gd name="T60" fmla="*/ 2147483646 w 4488"/>
              <a:gd name="T61" fmla="*/ 2147483646 h 730"/>
              <a:gd name="T62" fmla="*/ 2147483646 w 4488"/>
              <a:gd name="T63" fmla="*/ 2147483646 h 730"/>
              <a:gd name="T64" fmla="*/ 2147483646 w 4488"/>
              <a:gd name="T65" fmla="*/ 2147483646 h 730"/>
              <a:gd name="T66" fmla="*/ 2147483646 w 4488"/>
              <a:gd name="T67" fmla="*/ 2147483646 h 730"/>
              <a:gd name="T68" fmla="*/ 2147483646 w 4488"/>
              <a:gd name="T69" fmla="*/ 2147483646 h 730"/>
              <a:gd name="T70" fmla="*/ 2147483646 w 4488"/>
              <a:gd name="T71" fmla="*/ 2147483646 h 730"/>
              <a:gd name="T72" fmla="*/ 2147483646 w 4488"/>
              <a:gd name="T73" fmla="*/ 2147483646 h 730"/>
              <a:gd name="T74" fmla="*/ 2147483646 w 4488"/>
              <a:gd name="T75" fmla="*/ 2147483646 h 730"/>
              <a:gd name="T76" fmla="*/ 2147483646 w 4488"/>
              <a:gd name="T77" fmla="*/ 2147483646 h 730"/>
              <a:gd name="T78" fmla="*/ 2147483646 w 4488"/>
              <a:gd name="T79" fmla="*/ 2147483646 h 730"/>
              <a:gd name="T80" fmla="*/ 2147483646 w 4488"/>
              <a:gd name="T81" fmla="*/ 2147483646 h 730"/>
              <a:gd name="T82" fmla="*/ 2147483646 w 4488"/>
              <a:gd name="T83" fmla="*/ 2147483646 h 730"/>
              <a:gd name="T84" fmla="*/ 2147483646 w 4488"/>
              <a:gd name="T85" fmla="*/ 2147483646 h 730"/>
              <a:gd name="T86" fmla="*/ 2147483646 w 4488"/>
              <a:gd name="T87" fmla="*/ 2147483646 h 730"/>
              <a:gd name="T88" fmla="*/ 2147483646 w 4488"/>
              <a:gd name="T89" fmla="*/ 2147483646 h 730"/>
              <a:gd name="T90" fmla="*/ 2147483646 w 4488"/>
              <a:gd name="T91" fmla="*/ 2147483646 h 730"/>
              <a:gd name="T92" fmla="*/ 2147483646 w 4488"/>
              <a:gd name="T93" fmla="*/ 2147483646 h 730"/>
              <a:gd name="T94" fmla="*/ 2147483646 w 4488"/>
              <a:gd name="T95" fmla="*/ 2147483646 h 730"/>
              <a:gd name="T96" fmla="*/ 2147483646 w 4488"/>
              <a:gd name="T97" fmla="*/ 2147483646 h 730"/>
              <a:gd name="T98" fmla="*/ 2147483646 w 4488"/>
              <a:gd name="T99" fmla="*/ 2147483646 h 730"/>
              <a:gd name="T100" fmla="*/ 2147483646 w 4488"/>
              <a:gd name="T101" fmla="*/ 2147483646 h 730"/>
              <a:gd name="T102" fmla="*/ 2147483646 w 4488"/>
              <a:gd name="T103" fmla="*/ 2147483646 h 730"/>
              <a:gd name="T104" fmla="*/ 2147483646 w 4488"/>
              <a:gd name="T105" fmla="*/ 2147483646 h 730"/>
              <a:gd name="T106" fmla="*/ 2147483646 w 4488"/>
              <a:gd name="T107" fmla="*/ 2147483646 h 730"/>
              <a:gd name="T108" fmla="*/ 2147483646 w 4488"/>
              <a:gd name="T109" fmla="*/ 2147483646 h 730"/>
              <a:gd name="T110" fmla="*/ 2147483646 w 4488"/>
              <a:gd name="T111" fmla="*/ 2147483646 h 730"/>
              <a:gd name="T112" fmla="*/ 2147483646 w 4488"/>
              <a:gd name="T113" fmla="*/ 2147483646 h 730"/>
              <a:gd name="T114" fmla="*/ 2147483646 w 4488"/>
              <a:gd name="T115" fmla="*/ 2147483646 h 730"/>
              <a:gd name="T116" fmla="*/ 2147483646 w 4488"/>
              <a:gd name="T117" fmla="*/ 0 h 7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88" h="730">
                <a:moveTo>
                  <a:pt x="0" y="717"/>
                </a:moveTo>
                <a:lnTo>
                  <a:pt x="0" y="691"/>
                </a:lnTo>
                <a:cubicBezTo>
                  <a:pt x="0" y="684"/>
                  <a:pt x="6" y="679"/>
                  <a:pt x="13" y="679"/>
                </a:cubicBezTo>
                <a:cubicBezTo>
                  <a:pt x="20" y="679"/>
                  <a:pt x="26" y="684"/>
                  <a:pt x="26" y="691"/>
                </a:cubicBezTo>
                <a:lnTo>
                  <a:pt x="26" y="717"/>
                </a:lnTo>
                <a:cubicBezTo>
                  <a:pt x="26" y="724"/>
                  <a:pt x="20" y="730"/>
                  <a:pt x="13" y="730"/>
                </a:cubicBezTo>
                <a:cubicBezTo>
                  <a:pt x="6" y="730"/>
                  <a:pt x="0" y="724"/>
                  <a:pt x="0" y="717"/>
                </a:cubicBezTo>
                <a:close/>
                <a:moveTo>
                  <a:pt x="0" y="640"/>
                </a:moveTo>
                <a:lnTo>
                  <a:pt x="0" y="615"/>
                </a:lnTo>
                <a:cubicBezTo>
                  <a:pt x="0" y="607"/>
                  <a:pt x="6" y="602"/>
                  <a:pt x="13" y="602"/>
                </a:cubicBezTo>
                <a:cubicBezTo>
                  <a:pt x="20" y="602"/>
                  <a:pt x="26" y="607"/>
                  <a:pt x="26" y="615"/>
                </a:cubicBezTo>
                <a:lnTo>
                  <a:pt x="26" y="640"/>
                </a:lnTo>
                <a:cubicBezTo>
                  <a:pt x="26" y="647"/>
                  <a:pt x="20" y="653"/>
                  <a:pt x="13" y="653"/>
                </a:cubicBezTo>
                <a:cubicBezTo>
                  <a:pt x="6" y="653"/>
                  <a:pt x="0" y="647"/>
                  <a:pt x="0" y="640"/>
                </a:cubicBezTo>
                <a:close/>
                <a:moveTo>
                  <a:pt x="0" y="563"/>
                </a:moveTo>
                <a:lnTo>
                  <a:pt x="0" y="538"/>
                </a:lnTo>
                <a:cubicBezTo>
                  <a:pt x="0" y="531"/>
                  <a:pt x="6" y="525"/>
                  <a:pt x="13" y="525"/>
                </a:cubicBezTo>
                <a:cubicBezTo>
                  <a:pt x="20" y="525"/>
                  <a:pt x="26" y="531"/>
                  <a:pt x="26" y="538"/>
                </a:cubicBezTo>
                <a:lnTo>
                  <a:pt x="26" y="563"/>
                </a:lnTo>
                <a:cubicBezTo>
                  <a:pt x="26" y="570"/>
                  <a:pt x="20" y="576"/>
                  <a:pt x="13" y="576"/>
                </a:cubicBezTo>
                <a:cubicBezTo>
                  <a:pt x="6" y="576"/>
                  <a:pt x="0" y="570"/>
                  <a:pt x="0" y="563"/>
                </a:cubicBezTo>
                <a:close/>
                <a:moveTo>
                  <a:pt x="0" y="487"/>
                </a:moveTo>
                <a:lnTo>
                  <a:pt x="0" y="461"/>
                </a:lnTo>
                <a:cubicBezTo>
                  <a:pt x="0" y="454"/>
                  <a:pt x="6" y="448"/>
                  <a:pt x="13" y="448"/>
                </a:cubicBezTo>
                <a:cubicBezTo>
                  <a:pt x="20" y="448"/>
                  <a:pt x="26" y="454"/>
                  <a:pt x="26" y="461"/>
                </a:cubicBezTo>
                <a:lnTo>
                  <a:pt x="26" y="487"/>
                </a:lnTo>
                <a:cubicBezTo>
                  <a:pt x="26" y="494"/>
                  <a:pt x="20" y="499"/>
                  <a:pt x="13" y="499"/>
                </a:cubicBezTo>
                <a:cubicBezTo>
                  <a:pt x="6" y="499"/>
                  <a:pt x="0" y="494"/>
                  <a:pt x="0" y="487"/>
                </a:cubicBezTo>
                <a:close/>
                <a:moveTo>
                  <a:pt x="0" y="410"/>
                </a:moveTo>
                <a:lnTo>
                  <a:pt x="0" y="384"/>
                </a:lnTo>
                <a:cubicBezTo>
                  <a:pt x="0" y="377"/>
                  <a:pt x="6" y="371"/>
                  <a:pt x="13" y="371"/>
                </a:cubicBezTo>
                <a:cubicBezTo>
                  <a:pt x="20" y="371"/>
                  <a:pt x="26" y="377"/>
                  <a:pt x="26" y="384"/>
                </a:cubicBezTo>
                <a:lnTo>
                  <a:pt x="26" y="410"/>
                </a:lnTo>
                <a:cubicBezTo>
                  <a:pt x="26" y="417"/>
                  <a:pt x="20" y="423"/>
                  <a:pt x="13" y="423"/>
                </a:cubicBezTo>
                <a:cubicBezTo>
                  <a:pt x="6" y="423"/>
                  <a:pt x="0" y="417"/>
                  <a:pt x="0" y="410"/>
                </a:cubicBezTo>
                <a:close/>
                <a:moveTo>
                  <a:pt x="0" y="333"/>
                </a:moveTo>
                <a:lnTo>
                  <a:pt x="0" y="307"/>
                </a:lnTo>
                <a:cubicBezTo>
                  <a:pt x="0" y="300"/>
                  <a:pt x="6" y="295"/>
                  <a:pt x="13" y="295"/>
                </a:cubicBezTo>
                <a:cubicBezTo>
                  <a:pt x="20" y="295"/>
                  <a:pt x="26" y="300"/>
                  <a:pt x="26" y="307"/>
                </a:cubicBezTo>
                <a:lnTo>
                  <a:pt x="26" y="333"/>
                </a:lnTo>
                <a:cubicBezTo>
                  <a:pt x="26" y="340"/>
                  <a:pt x="20" y="346"/>
                  <a:pt x="13" y="346"/>
                </a:cubicBezTo>
                <a:cubicBezTo>
                  <a:pt x="6" y="346"/>
                  <a:pt x="0" y="340"/>
                  <a:pt x="0" y="333"/>
                </a:cubicBezTo>
                <a:close/>
                <a:moveTo>
                  <a:pt x="0" y="256"/>
                </a:moveTo>
                <a:lnTo>
                  <a:pt x="0" y="231"/>
                </a:lnTo>
                <a:cubicBezTo>
                  <a:pt x="0" y="223"/>
                  <a:pt x="6" y="218"/>
                  <a:pt x="13" y="218"/>
                </a:cubicBezTo>
                <a:cubicBezTo>
                  <a:pt x="20" y="218"/>
                  <a:pt x="26" y="223"/>
                  <a:pt x="26" y="231"/>
                </a:cubicBezTo>
                <a:lnTo>
                  <a:pt x="26" y="256"/>
                </a:lnTo>
                <a:cubicBezTo>
                  <a:pt x="26" y="263"/>
                  <a:pt x="20" y="269"/>
                  <a:pt x="13" y="269"/>
                </a:cubicBezTo>
                <a:cubicBezTo>
                  <a:pt x="6" y="269"/>
                  <a:pt x="0" y="263"/>
                  <a:pt x="0" y="256"/>
                </a:cubicBezTo>
                <a:close/>
                <a:moveTo>
                  <a:pt x="53" y="206"/>
                </a:moveTo>
                <a:lnTo>
                  <a:pt x="79" y="206"/>
                </a:lnTo>
                <a:cubicBezTo>
                  <a:pt x="86" y="206"/>
                  <a:pt x="92" y="212"/>
                  <a:pt x="92" y="219"/>
                </a:cubicBezTo>
                <a:cubicBezTo>
                  <a:pt x="92" y="226"/>
                  <a:pt x="86" y="232"/>
                  <a:pt x="79" y="232"/>
                </a:cubicBezTo>
                <a:lnTo>
                  <a:pt x="53" y="232"/>
                </a:lnTo>
                <a:cubicBezTo>
                  <a:pt x="46" y="232"/>
                  <a:pt x="40" y="226"/>
                  <a:pt x="40" y="219"/>
                </a:cubicBezTo>
                <a:cubicBezTo>
                  <a:pt x="40" y="212"/>
                  <a:pt x="46" y="206"/>
                  <a:pt x="53" y="206"/>
                </a:cubicBezTo>
                <a:close/>
                <a:moveTo>
                  <a:pt x="130" y="206"/>
                </a:moveTo>
                <a:lnTo>
                  <a:pt x="156" y="206"/>
                </a:lnTo>
                <a:cubicBezTo>
                  <a:pt x="163" y="206"/>
                  <a:pt x="168" y="212"/>
                  <a:pt x="168" y="219"/>
                </a:cubicBezTo>
                <a:cubicBezTo>
                  <a:pt x="168" y="226"/>
                  <a:pt x="163" y="232"/>
                  <a:pt x="156" y="232"/>
                </a:cubicBezTo>
                <a:lnTo>
                  <a:pt x="130" y="232"/>
                </a:lnTo>
                <a:cubicBezTo>
                  <a:pt x="123" y="232"/>
                  <a:pt x="117" y="226"/>
                  <a:pt x="117" y="219"/>
                </a:cubicBezTo>
                <a:cubicBezTo>
                  <a:pt x="117" y="212"/>
                  <a:pt x="123" y="206"/>
                  <a:pt x="130" y="206"/>
                </a:cubicBezTo>
                <a:close/>
                <a:moveTo>
                  <a:pt x="207" y="206"/>
                </a:moveTo>
                <a:lnTo>
                  <a:pt x="232" y="206"/>
                </a:lnTo>
                <a:cubicBezTo>
                  <a:pt x="239" y="206"/>
                  <a:pt x="245" y="212"/>
                  <a:pt x="245" y="219"/>
                </a:cubicBezTo>
                <a:cubicBezTo>
                  <a:pt x="245" y="226"/>
                  <a:pt x="239" y="232"/>
                  <a:pt x="232" y="232"/>
                </a:cubicBezTo>
                <a:lnTo>
                  <a:pt x="207" y="232"/>
                </a:lnTo>
                <a:cubicBezTo>
                  <a:pt x="200" y="232"/>
                  <a:pt x="194" y="226"/>
                  <a:pt x="194" y="219"/>
                </a:cubicBezTo>
                <a:cubicBezTo>
                  <a:pt x="194" y="212"/>
                  <a:pt x="200" y="206"/>
                  <a:pt x="207" y="206"/>
                </a:cubicBezTo>
                <a:close/>
                <a:moveTo>
                  <a:pt x="284" y="206"/>
                </a:moveTo>
                <a:lnTo>
                  <a:pt x="309" y="206"/>
                </a:lnTo>
                <a:cubicBezTo>
                  <a:pt x="316" y="206"/>
                  <a:pt x="322" y="212"/>
                  <a:pt x="322" y="219"/>
                </a:cubicBezTo>
                <a:cubicBezTo>
                  <a:pt x="322" y="226"/>
                  <a:pt x="316" y="232"/>
                  <a:pt x="309" y="232"/>
                </a:cubicBezTo>
                <a:lnTo>
                  <a:pt x="284" y="232"/>
                </a:lnTo>
                <a:cubicBezTo>
                  <a:pt x="276" y="232"/>
                  <a:pt x="271" y="226"/>
                  <a:pt x="271" y="219"/>
                </a:cubicBezTo>
                <a:cubicBezTo>
                  <a:pt x="271" y="212"/>
                  <a:pt x="276" y="206"/>
                  <a:pt x="284" y="206"/>
                </a:cubicBezTo>
                <a:close/>
                <a:moveTo>
                  <a:pt x="360" y="206"/>
                </a:moveTo>
                <a:lnTo>
                  <a:pt x="386" y="206"/>
                </a:lnTo>
                <a:cubicBezTo>
                  <a:pt x="393" y="206"/>
                  <a:pt x="399" y="212"/>
                  <a:pt x="399" y="219"/>
                </a:cubicBezTo>
                <a:cubicBezTo>
                  <a:pt x="399" y="226"/>
                  <a:pt x="393" y="232"/>
                  <a:pt x="386" y="232"/>
                </a:cubicBezTo>
                <a:lnTo>
                  <a:pt x="360" y="232"/>
                </a:lnTo>
                <a:cubicBezTo>
                  <a:pt x="353" y="232"/>
                  <a:pt x="348" y="226"/>
                  <a:pt x="348" y="219"/>
                </a:cubicBezTo>
                <a:cubicBezTo>
                  <a:pt x="348" y="212"/>
                  <a:pt x="353" y="206"/>
                  <a:pt x="360" y="206"/>
                </a:cubicBezTo>
                <a:close/>
                <a:moveTo>
                  <a:pt x="437" y="206"/>
                </a:moveTo>
                <a:lnTo>
                  <a:pt x="463" y="206"/>
                </a:lnTo>
                <a:cubicBezTo>
                  <a:pt x="470" y="206"/>
                  <a:pt x="476" y="212"/>
                  <a:pt x="476" y="219"/>
                </a:cubicBezTo>
                <a:cubicBezTo>
                  <a:pt x="476" y="226"/>
                  <a:pt x="470" y="232"/>
                  <a:pt x="463" y="232"/>
                </a:cubicBezTo>
                <a:lnTo>
                  <a:pt x="437" y="232"/>
                </a:lnTo>
                <a:cubicBezTo>
                  <a:pt x="430" y="232"/>
                  <a:pt x="424" y="226"/>
                  <a:pt x="424" y="219"/>
                </a:cubicBezTo>
                <a:cubicBezTo>
                  <a:pt x="424" y="212"/>
                  <a:pt x="430" y="206"/>
                  <a:pt x="437" y="206"/>
                </a:cubicBezTo>
                <a:close/>
                <a:moveTo>
                  <a:pt x="514" y="206"/>
                </a:moveTo>
                <a:lnTo>
                  <a:pt x="540" y="206"/>
                </a:lnTo>
                <a:cubicBezTo>
                  <a:pt x="547" y="206"/>
                  <a:pt x="552" y="212"/>
                  <a:pt x="552" y="219"/>
                </a:cubicBezTo>
                <a:cubicBezTo>
                  <a:pt x="552" y="226"/>
                  <a:pt x="547" y="232"/>
                  <a:pt x="540" y="232"/>
                </a:cubicBezTo>
                <a:lnTo>
                  <a:pt x="514" y="232"/>
                </a:lnTo>
                <a:cubicBezTo>
                  <a:pt x="507" y="232"/>
                  <a:pt x="501" y="226"/>
                  <a:pt x="501" y="219"/>
                </a:cubicBezTo>
                <a:cubicBezTo>
                  <a:pt x="501" y="212"/>
                  <a:pt x="507" y="206"/>
                  <a:pt x="514" y="206"/>
                </a:cubicBezTo>
                <a:close/>
                <a:moveTo>
                  <a:pt x="591" y="206"/>
                </a:moveTo>
                <a:lnTo>
                  <a:pt x="616" y="206"/>
                </a:lnTo>
                <a:cubicBezTo>
                  <a:pt x="623" y="206"/>
                  <a:pt x="629" y="212"/>
                  <a:pt x="629" y="219"/>
                </a:cubicBezTo>
                <a:cubicBezTo>
                  <a:pt x="629" y="226"/>
                  <a:pt x="623" y="232"/>
                  <a:pt x="616" y="232"/>
                </a:cubicBezTo>
                <a:lnTo>
                  <a:pt x="591" y="232"/>
                </a:lnTo>
                <a:cubicBezTo>
                  <a:pt x="584" y="232"/>
                  <a:pt x="578" y="226"/>
                  <a:pt x="578" y="219"/>
                </a:cubicBezTo>
                <a:cubicBezTo>
                  <a:pt x="578" y="212"/>
                  <a:pt x="584" y="206"/>
                  <a:pt x="591" y="206"/>
                </a:cubicBezTo>
                <a:close/>
                <a:moveTo>
                  <a:pt x="668" y="206"/>
                </a:moveTo>
                <a:lnTo>
                  <a:pt x="693" y="206"/>
                </a:lnTo>
                <a:cubicBezTo>
                  <a:pt x="700" y="206"/>
                  <a:pt x="706" y="212"/>
                  <a:pt x="706" y="219"/>
                </a:cubicBezTo>
                <a:cubicBezTo>
                  <a:pt x="706" y="226"/>
                  <a:pt x="700" y="232"/>
                  <a:pt x="693" y="232"/>
                </a:cubicBezTo>
                <a:lnTo>
                  <a:pt x="668" y="232"/>
                </a:lnTo>
                <a:cubicBezTo>
                  <a:pt x="660" y="232"/>
                  <a:pt x="655" y="226"/>
                  <a:pt x="655" y="219"/>
                </a:cubicBezTo>
                <a:cubicBezTo>
                  <a:pt x="655" y="212"/>
                  <a:pt x="660" y="206"/>
                  <a:pt x="668" y="206"/>
                </a:cubicBezTo>
                <a:close/>
                <a:moveTo>
                  <a:pt x="744" y="206"/>
                </a:moveTo>
                <a:lnTo>
                  <a:pt x="770" y="206"/>
                </a:lnTo>
                <a:cubicBezTo>
                  <a:pt x="777" y="206"/>
                  <a:pt x="783" y="212"/>
                  <a:pt x="783" y="219"/>
                </a:cubicBezTo>
                <a:cubicBezTo>
                  <a:pt x="783" y="226"/>
                  <a:pt x="777" y="232"/>
                  <a:pt x="770" y="232"/>
                </a:cubicBezTo>
                <a:lnTo>
                  <a:pt x="744" y="232"/>
                </a:lnTo>
                <a:cubicBezTo>
                  <a:pt x="737" y="232"/>
                  <a:pt x="732" y="226"/>
                  <a:pt x="732" y="219"/>
                </a:cubicBezTo>
                <a:cubicBezTo>
                  <a:pt x="732" y="212"/>
                  <a:pt x="737" y="206"/>
                  <a:pt x="744" y="206"/>
                </a:cubicBezTo>
                <a:close/>
                <a:moveTo>
                  <a:pt x="821" y="206"/>
                </a:moveTo>
                <a:lnTo>
                  <a:pt x="847" y="206"/>
                </a:lnTo>
                <a:cubicBezTo>
                  <a:pt x="854" y="206"/>
                  <a:pt x="860" y="212"/>
                  <a:pt x="860" y="219"/>
                </a:cubicBezTo>
                <a:cubicBezTo>
                  <a:pt x="860" y="226"/>
                  <a:pt x="854" y="232"/>
                  <a:pt x="847" y="232"/>
                </a:cubicBezTo>
                <a:lnTo>
                  <a:pt x="821" y="232"/>
                </a:lnTo>
                <a:cubicBezTo>
                  <a:pt x="814" y="232"/>
                  <a:pt x="808" y="226"/>
                  <a:pt x="808" y="219"/>
                </a:cubicBezTo>
                <a:cubicBezTo>
                  <a:pt x="808" y="212"/>
                  <a:pt x="814" y="206"/>
                  <a:pt x="821" y="206"/>
                </a:cubicBezTo>
                <a:close/>
                <a:moveTo>
                  <a:pt x="898" y="206"/>
                </a:moveTo>
                <a:lnTo>
                  <a:pt x="924" y="206"/>
                </a:lnTo>
                <a:cubicBezTo>
                  <a:pt x="931" y="206"/>
                  <a:pt x="936" y="212"/>
                  <a:pt x="936" y="219"/>
                </a:cubicBezTo>
                <a:cubicBezTo>
                  <a:pt x="936" y="226"/>
                  <a:pt x="931" y="232"/>
                  <a:pt x="924" y="232"/>
                </a:cubicBezTo>
                <a:lnTo>
                  <a:pt x="898" y="232"/>
                </a:lnTo>
                <a:cubicBezTo>
                  <a:pt x="891" y="232"/>
                  <a:pt x="885" y="226"/>
                  <a:pt x="885" y="219"/>
                </a:cubicBezTo>
                <a:cubicBezTo>
                  <a:pt x="885" y="212"/>
                  <a:pt x="891" y="206"/>
                  <a:pt x="898" y="206"/>
                </a:cubicBezTo>
                <a:close/>
                <a:moveTo>
                  <a:pt x="975" y="206"/>
                </a:moveTo>
                <a:lnTo>
                  <a:pt x="1000" y="206"/>
                </a:lnTo>
                <a:cubicBezTo>
                  <a:pt x="1007" y="206"/>
                  <a:pt x="1013" y="212"/>
                  <a:pt x="1013" y="219"/>
                </a:cubicBezTo>
                <a:cubicBezTo>
                  <a:pt x="1013" y="226"/>
                  <a:pt x="1007" y="232"/>
                  <a:pt x="1000" y="232"/>
                </a:cubicBezTo>
                <a:lnTo>
                  <a:pt x="975" y="232"/>
                </a:lnTo>
                <a:cubicBezTo>
                  <a:pt x="968" y="232"/>
                  <a:pt x="962" y="226"/>
                  <a:pt x="962" y="219"/>
                </a:cubicBezTo>
                <a:cubicBezTo>
                  <a:pt x="962" y="212"/>
                  <a:pt x="968" y="206"/>
                  <a:pt x="975" y="206"/>
                </a:cubicBezTo>
                <a:close/>
                <a:moveTo>
                  <a:pt x="1052" y="206"/>
                </a:moveTo>
                <a:lnTo>
                  <a:pt x="1077" y="206"/>
                </a:lnTo>
                <a:cubicBezTo>
                  <a:pt x="1084" y="206"/>
                  <a:pt x="1090" y="212"/>
                  <a:pt x="1090" y="219"/>
                </a:cubicBezTo>
                <a:cubicBezTo>
                  <a:pt x="1090" y="226"/>
                  <a:pt x="1084" y="232"/>
                  <a:pt x="1077" y="232"/>
                </a:cubicBezTo>
                <a:lnTo>
                  <a:pt x="1052" y="232"/>
                </a:lnTo>
                <a:cubicBezTo>
                  <a:pt x="1044" y="232"/>
                  <a:pt x="1039" y="226"/>
                  <a:pt x="1039" y="219"/>
                </a:cubicBezTo>
                <a:cubicBezTo>
                  <a:pt x="1039" y="212"/>
                  <a:pt x="1044" y="206"/>
                  <a:pt x="1052" y="206"/>
                </a:cubicBezTo>
                <a:close/>
                <a:moveTo>
                  <a:pt x="1128" y="206"/>
                </a:moveTo>
                <a:lnTo>
                  <a:pt x="1154" y="206"/>
                </a:lnTo>
                <a:cubicBezTo>
                  <a:pt x="1161" y="206"/>
                  <a:pt x="1167" y="212"/>
                  <a:pt x="1167" y="219"/>
                </a:cubicBezTo>
                <a:cubicBezTo>
                  <a:pt x="1167" y="226"/>
                  <a:pt x="1161" y="232"/>
                  <a:pt x="1154" y="232"/>
                </a:cubicBezTo>
                <a:lnTo>
                  <a:pt x="1128" y="232"/>
                </a:lnTo>
                <a:cubicBezTo>
                  <a:pt x="1121" y="232"/>
                  <a:pt x="1116" y="226"/>
                  <a:pt x="1116" y="219"/>
                </a:cubicBezTo>
                <a:cubicBezTo>
                  <a:pt x="1116" y="212"/>
                  <a:pt x="1121" y="206"/>
                  <a:pt x="1128" y="206"/>
                </a:cubicBezTo>
                <a:close/>
                <a:moveTo>
                  <a:pt x="1205" y="206"/>
                </a:moveTo>
                <a:lnTo>
                  <a:pt x="1231" y="206"/>
                </a:lnTo>
                <a:cubicBezTo>
                  <a:pt x="1238" y="206"/>
                  <a:pt x="1244" y="212"/>
                  <a:pt x="1244" y="219"/>
                </a:cubicBezTo>
                <a:cubicBezTo>
                  <a:pt x="1244" y="226"/>
                  <a:pt x="1238" y="232"/>
                  <a:pt x="1231" y="232"/>
                </a:cubicBezTo>
                <a:lnTo>
                  <a:pt x="1205" y="232"/>
                </a:lnTo>
                <a:cubicBezTo>
                  <a:pt x="1198" y="232"/>
                  <a:pt x="1192" y="226"/>
                  <a:pt x="1192" y="219"/>
                </a:cubicBezTo>
                <a:cubicBezTo>
                  <a:pt x="1192" y="212"/>
                  <a:pt x="1198" y="206"/>
                  <a:pt x="1205" y="206"/>
                </a:cubicBezTo>
                <a:close/>
                <a:moveTo>
                  <a:pt x="1282" y="206"/>
                </a:moveTo>
                <a:lnTo>
                  <a:pt x="1308" y="206"/>
                </a:lnTo>
                <a:cubicBezTo>
                  <a:pt x="1315" y="206"/>
                  <a:pt x="1320" y="212"/>
                  <a:pt x="1320" y="219"/>
                </a:cubicBezTo>
                <a:cubicBezTo>
                  <a:pt x="1320" y="226"/>
                  <a:pt x="1315" y="232"/>
                  <a:pt x="1308" y="232"/>
                </a:cubicBezTo>
                <a:lnTo>
                  <a:pt x="1282" y="232"/>
                </a:lnTo>
                <a:cubicBezTo>
                  <a:pt x="1275" y="232"/>
                  <a:pt x="1269" y="226"/>
                  <a:pt x="1269" y="219"/>
                </a:cubicBezTo>
                <a:cubicBezTo>
                  <a:pt x="1269" y="212"/>
                  <a:pt x="1275" y="206"/>
                  <a:pt x="1282" y="206"/>
                </a:cubicBezTo>
                <a:close/>
                <a:moveTo>
                  <a:pt x="1359" y="206"/>
                </a:moveTo>
                <a:lnTo>
                  <a:pt x="1384" y="206"/>
                </a:lnTo>
                <a:cubicBezTo>
                  <a:pt x="1391" y="206"/>
                  <a:pt x="1397" y="212"/>
                  <a:pt x="1397" y="219"/>
                </a:cubicBezTo>
                <a:cubicBezTo>
                  <a:pt x="1397" y="226"/>
                  <a:pt x="1391" y="232"/>
                  <a:pt x="1384" y="232"/>
                </a:cubicBezTo>
                <a:lnTo>
                  <a:pt x="1359" y="232"/>
                </a:lnTo>
                <a:cubicBezTo>
                  <a:pt x="1352" y="232"/>
                  <a:pt x="1346" y="226"/>
                  <a:pt x="1346" y="219"/>
                </a:cubicBezTo>
                <a:cubicBezTo>
                  <a:pt x="1346" y="212"/>
                  <a:pt x="1352" y="206"/>
                  <a:pt x="1359" y="206"/>
                </a:cubicBezTo>
                <a:close/>
                <a:moveTo>
                  <a:pt x="1436" y="206"/>
                </a:moveTo>
                <a:lnTo>
                  <a:pt x="1461" y="206"/>
                </a:lnTo>
                <a:cubicBezTo>
                  <a:pt x="1468" y="206"/>
                  <a:pt x="1474" y="212"/>
                  <a:pt x="1474" y="219"/>
                </a:cubicBezTo>
                <a:cubicBezTo>
                  <a:pt x="1474" y="226"/>
                  <a:pt x="1468" y="232"/>
                  <a:pt x="1461" y="232"/>
                </a:cubicBezTo>
                <a:lnTo>
                  <a:pt x="1436" y="232"/>
                </a:lnTo>
                <a:cubicBezTo>
                  <a:pt x="1428" y="232"/>
                  <a:pt x="1423" y="226"/>
                  <a:pt x="1423" y="219"/>
                </a:cubicBezTo>
                <a:cubicBezTo>
                  <a:pt x="1423" y="212"/>
                  <a:pt x="1428" y="206"/>
                  <a:pt x="1436" y="206"/>
                </a:cubicBezTo>
                <a:close/>
                <a:moveTo>
                  <a:pt x="1512" y="206"/>
                </a:moveTo>
                <a:lnTo>
                  <a:pt x="1538" y="206"/>
                </a:lnTo>
                <a:cubicBezTo>
                  <a:pt x="1545" y="206"/>
                  <a:pt x="1551" y="212"/>
                  <a:pt x="1551" y="219"/>
                </a:cubicBezTo>
                <a:cubicBezTo>
                  <a:pt x="1551" y="226"/>
                  <a:pt x="1545" y="232"/>
                  <a:pt x="1538" y="232"/>
                </a:cubicBezTo>
                <a:lnTo>
                  <a:pt x="1512" y="232"/>
                </a:lnTo>
                <a:cubicBezTo>
                  <a:pt x="1505" y="232"/>
                  <a:pt x="1500" y="226"/>
                  <a:pt x="1500" y="219"/>
                </a:cubicBezTo>
                <a:cubicBezTo>
                  <a:pt x="1500" y="212"/>
                  <a:pt x="1505" y="206"/>
                  <a:pt x="1512" y="206"/>
                </a:cubicBezTo>
                <a:close/>
                <a:moveTo>
                  <a:pt x="1589" y="206"/>
                </a:moveTo>
                <a:lnTo>
                  <a:pt x="1615" y="206"/>
                </a:lnTo>
                <a:cubicBezTo>
                  <a:pt x="1622" y="206"/>
                  <a:pt x="1628" y="212"/>
                  <a:pt x="1628" y="219"/>
                </a:cubicBezTo>
                <a:cubicBezTo>
                  <a:pt x="1628" y="226"/>
                  <a:pt x="1622" y="232"/>
                  <a:pt x="1615" y="232"/>
                </a:cubicBezTo>
                <a:lnTo>
                  <a:pt x="1589" y="232"/>
                </a:lnTo>
                <a:cubicBezTo>
                  <a:pt x="1582" y="232"/>
                  <a:pt x="1576" y="226"/>
                  <a:pt x="1576" y="219"/>
                </a:cubicBezTo>
                <a:cubicBezTo>
                  <a:pt x="1576" y="212"/>
                  <a:pt x="1582" y="206"/>
                  <a:pt x="1589" y="206"/>
                </a:cubicBezTo>
                <a:close/>
                <a:moveTo>
                  <a:pt x="1666" y="206"/>
                </a:moveTo>
                <a:lnTo>
                  <a:pt x="1692" y="206"/>
                </a:lnTo>
                <a:cubicBezTo>
                  <a:pt x="1699" y="206"/>
                  <a:pt x="1704" y="212"/>
                  <a:pt x="1704" y="219"/>
                </a:cubicBezTo>
                <a:cubicBezTo>
                  <a:pt x="1704" y="226"/>
                  <a:pt x="1699" y="232"/>
                  <a:pt x="1692" y="232"/>
                </a:cubicBezTo>
                <a:lnTo>
                  <a:pt x="1666" y="232"/>
                </a:lnTo>
                <a:cubicBezTo>
                  <a:pt x="1659" y="232"/>
                  <a:pt x="1653" y="226"/>
                  <a:pt x="1653" y="219"/>
                </a:cubicBezTo>
                <a:cubicBezTo>
                  <a:pt x="1653" y="212"/>
                  <a:pt x="1659" y="206"/>
                  <a:pt x="1666" y="206"/>
                </a:cubicBezTo>
                <a:close/>
                <a:moveTo>
                  <a:pt x="1743" y="206"/>
                </a:moveTo>
                <a:lnTo>
                  <a:pt x="1768" y="206"/>
                </a:lnTo>
                <a:cubicBezTo>
                  <a:pt x="1775" y="206"/>
                  <a:pt x="1781" y="212"/>
                  <a:pt x="1781" y="219"/>
                </a:cubicBezTo>
                <a:cubicBezTo>
                  <a:pt x="1781" y="226"/>
                  <a:pt x="1775" y="232"/>
                  <a:pt x="1768" y="232"/>
                </a:cubicBezTo>
                <a:lnTo>
                  <a:pt x="1743" y="232"/>
                </a:lnTo>
                <a:cubicBezTo>
                  <a:pt x="1736" y="232"/>
                  <a:pt x="1730" y="226"/>
                  <a:pt x="1730" y="219"/>
                </a:cubicBezTo>
                <a:cubicBezTo>
                  <a:pt x="1730" y="212"/>
                  <a:pt x="1736" y="206"/>
                  <a:pt x="1743" y="206"/>
                </a:cubicBezTo>
                <a:close/>
                <a:moveTo>
                  <a:pt x="1820" y="206"/>
                </a:moveTo>
                <a:lnTo>
                  <a:pt x="1845" y="206"/>
                </a:lnTo>
                <a:cubicBezTo>
                  <a:pt x="1852" y="206"/>
                  <a:pt x="1858" y="212"/>
                  <a:pt x="1858" y="219"/>
                </a:cubicBezTo>
                <a:cubicBezTo>
                  <a:pt x="1858" y="226"/>
                  <a:pt x="1852" y="232"/>
                  <a:pt x="1845" y="232"/>
                </a:cubicBezTo>
                <a:lnTo>
                  <a:pt x="1820" y="232"/>
                </a:lnTo>
                <a:cubicBezTo>
                  <a:pt x="1812" y="232"/>
                  <a:pt x="1807" y="226"/>
                  <a:pt x="1807" y="219"/>
                </a:cubicBezTo>
                <a:cubicBezTo>
                  <a:pt x="1807" y="212"/>
                  <a:pt x="1812" y="206"/>
                  <a:pt x="1820" y="206"/>
                </a:cubicBezTo>
                <a:close/>
                <a:moveTo>
                  <a:pt x="1896" y="206"/>
                </a:moveTo>
                <a:lnTo>
                  <a:pt x="1922" y="206"/>
                </a:lnTo>
                <a:cubicBezTo>
                  <a:pt x="1929" y="206"/>
                  <a:pt x="1935" y="212"/>
                  <a:pt x="1935" y="219"/>
                </a:cubicBezTo>
                <a:cubicBezTo>
                  <a:pt x="1935" y="226"/>
                  <a:pt x="1929" y="232"/>
                  <a:pt x="1922" y="232"/>
                </a:cubicBezTo>
                <a:lnTo>
                  <a:pt x="1896" y="232"/>
                </a:lnTo>
                <a:cubicBezTo>
                  <a:pt x="1889" y="232"/>
                  <a:pt x="1884" y="226"/>
                  <a:pt x="1884" y="219"/>
                </a:cubicBezTo>
                <a:cubicBezTo>
                  <a:pt x="1884" y="212"/>
                  <a:pt x="1889" y="206"/>
                  <a:pt x="1896" y="206"/>
                </a:cubicBezTo>
                <a:close/>
                <a:moveTo>
                  <a:pt x="1973" y="206"/>
                </a:moveTo>
                <a:lnTo>
                  <a:pt x="1999" y="206"/>
                </a:lnTo>
                <a:cubicBezTo>
                  <a:pt x="2006" y="206"/>
                  <a:pt x="2012" y="212"/>
                  <a:pt x="2012" y="219"/>
                </a:cubicBezTo>
                <a:cubicBezTo>
                  <a:pt x="2012" y="226"/>
                  <a:pt x="2006" y="232"/>
                  <a:pt x="1999" y="232"/>
                </a:cubicBezTo>
                <a:lnTo>
                  <a:pt x="1973" y="232"/>
                </a:lnTo>
                <a:cubicBezTo>
                  <a:pt x="1966" y="232"/>
                  <a:pt x="1960" y="226"/>
                  <a:pt x="1960" y="219"/>
                </a:cubicBezTo>
                <a:cubicBezTo>
                  <a:pt x="1960" y="212"/>
                  <a:pt x="1966" y="206"/>
                  <a:pt x="1973" y="206"/>
                </a:cubicBezTo>
                <a:close/>
                <a:moveTo>
                  <a:pt x="2050" y="206"/>
                </a:moveTo>
                <a:lnTo>
                  <a:pt x="2076" y="206"/>
                </a:lnTo>
                <a:cubicBezTo>
                  <a:pt x="2083" y="206"/>
                  <a:pt x="2088" y="212"/>
                  <a:pt x="2088" y="219"/>
                </a:cubicBezTo>
                <a:cubicBezTo>
                  <a:pt x="2088" y="226"/>
                  <a:pt x="2083" y="232"/>
                  <a:pt x="2076" y="232"/>
                </a:cubicBezTo>
                <a:lnTo>
                  <a:pt x="2050" y="232"/>
                </a:lnTo>
                <a:cubicBezTo>
                  <a:pt x="2043" y="232"/>
                  <a:pt x="2037" y="226"/>
                  <a:pt x="2037" y="219"/>
                </a:cubicBezTo>
                <a:cubicBezTo>
                  <a:pt x="2037" y="212"/>
                  <a:pt x="2043" y="206"/>
                  <a:pt x="2050" y="206"/>
                </a:cubicBezTo>
                <a:close/>
                <a:moveTo>
                  <a:pt x="2127" y="206"/>
                </a:moveTo>
                <a:lnTo>
                  <a:pt x="2152" y="206"/>
                </a:lnTo>
                <a:cubicBezTo>
                  <a:pt x="2159" y="206"/>
                  <a:pt x="2165" y="212"/>
                  <a:pt x="2165" y="219"/>
                </a:cubicBezTo>
                <a:cubicBezTo>
                  <a:pt x="2165" y="226"/>
                  <a:pt x="2159" y="232"/>
                  <a:pt x="2152" y="232"/>
                </a:cubicBezTo>
                <a:lnTo>
                  <a:pt x="2127" y="232"/>
                </a:lnTo>
                <a:cubicBezTo>
                  <a:pt x="2120" y="232"/>
                  <a:pt x="2114" y="226"/>
                  <a:pt x="2114" y="219"/>
                </a:cubicBezTo>
                <a:cubicBezTo>
                  <a:pt x="2114" y="212"/>
                  <a:pt x="2120" y="206"/>
                  <a:pt x="2127" y="206"/>
                </a:cubicBezTo>
                <a:close/>
                <a:moveTo>
                  <a:pt x="2204" y="206"/>
                </a:moveTo>
                <a:lnTo>
                  <a:pt x="2229" y="206"/>
                </a:lnTo>
                <a:cubicBezTo>
                  <a:pt x="2236" y="206"/>
                  <a:pt x="2242" y="212"/>
                  <a:pt x="2242" y="219"/>
                </a:cubicBezTo>
                <a:cubicBezTo>
                  <a:pt x="2242" y="226"/>
                  <a:pt x="2236" y="232"/>
                  <a:pt x="2229" y="232"/>
                </a:cubicBezTo>
                <a:lnTo>
                  <a:pt x="2204" y="232"/>
                </a:lnTo>
                <a:cubicBezTo>
                  <a:pt x="2196" y="232"/>
                  <a:pt x="2191" y="226"/>
                  <a:pt x="2191" y="219"/>
                </a:cubicBezTo>
                <a:cubicBezTo>
                  <a:pt x="2191" y="212"/>
                  <a:pt x="2196" y="206"/>
                  <a:pt x="2204" y="206"/>
                </a:cubicBezTo>
                <a:close/>
                <a:moveTo>
                  <a:pt x="2280" y="206"/>
                </a:moveTo>
                <a:lnTo>
                  <a:pt x="2306" y="206"/>
                </a:lnTo>
                <a:cubicBezTo>
                  <a:pt x="2313" y="206"/>
                  <a:pt x="2319" y="212"/>
                  <a:pt x="2319" y="219"/>
                </a:cubicBezTo>
                <a:cubicBezTo>
                  <a:pt x="2319" y="226"/>
                  <a:pt x="2313" y="232"/>
                  <a:pt x="2306" y="232"/>
                </a:cubicBezTo>
                <a:lnTo>
                  <a:pt x="2280" y="232"/>
                </a:lnTo>
                <a:cubicBezTo>
                  <a:pt x="2273" y="232"/>
                  <a:pt x="2268" y="226"/>
                  <a:pt x="2268" y="219"/>
                </a:cubicBezTo>
                <a:cubicBezTo>
                  <a:pt x="2268" y="212"/>
                  <a:pt x="2273" y="206"/>
                  <a:pt x="2280" y="206"/>
                </a:cubicBezTo>
                <a:close/>
                <a:moveTo>
                  <a:pt x="2357" y="206"/>
                </a:moveTo>
                <a:lnTo>
                  <a:pt x="2383" y="206"/>
                </a:lnTo>
                <a:cubicBezTo>
                  <a:pt x="2390" y="206"/>
                  <a:pt x="2396" y="212"/>
                  <a:pt x="2396" y="219"/>
                </a:cubicBezTo>
                <a:cubicBezTo>
                  <a:pt x="2396" y="226"/>
                  <a:pt x="2390" y="232"/>
                  <a:pt x="2383" y="232"/>
                </a:cubicBezTo>
                <a:lnTo>
                  <a:pt x="2357" y="232"/>
                </a:lnTo>
                <a:cubicBezTo>
                  <a:pt x="2350" y="232"/>
                  <a:pt x="2344" y="226"/>
                  <a:pt x="2344" y="219"/>
                </a:cubicBezTo>
                <a:cubicBezTo>
                  <a:pt x="2344" y="212"/>
                  <a:pt x="2350" y="206"/>
                  <a:pt x="2357" y="206"/>
                </a:cubicBezTo>
                <a:close/>
                <a:moveTo>
                  <a:pt x="2434" y="206"/>
                </a:moveTo>
                <a:lnTo>
                  <a:pt x="2460" y="206"/>
                </a:lnTo>
                <a:cubicBezTo>
                  <a:pt x="2467" y="206"/>
                  <a:pt x="2472" y="212"/>
                  <a:pt x="2472" y="219"/>
                </a:cubicBezTo>
                <a:cubicBezTo>
                  <a:pt x="2472" y="226"/>
                  <a:pt x="2467" y="232"/>
                  <a:pt x="2460" y="232"/>
                </a:cubicBezTo>
                <a:lnTo>
                  <a:pt x="2434" y="232"/>
                </a:lnTo>
                <a:cubicBezTo>
                  <a:pt x="2427" y="232"/>
                  <a:pt x="2421" y="226"/>
                  <a:pt x="2421" y="219"/>
                </a:cubicBezTo>
                <a:cubicBezTo>
                  <a:pt x="2421" y="212"/>
                  <a:pt x="2427" y="206"/>
                  <a:pt x="2434" y="206"/>
                </a:cubicBezTo>
                <a:close/>
                <a:moveTo>
                  <a:pt x="2511" y="206"/>
                </a:moveTo>
                <a:lnTo>
                  <a:pt x="2536" y="206"/>
                </a:lnTo>
                <a:cubicBezTo>
                  <a:pt x="2543" y="206"/>
                  <a:pt x="2549" y="212"/>
                  <a:pt x="2549" y="219"/>
                </a:cubicBezTo>
                <a:cubicBezTo>
                  <a:pt x="2549" y="226"/>
                  <a:pt x="2543" y="232"/>
                  <a:pt x="2536" y="232"/>
                </a:cubicBezTo>
                <a:lnTo>
                  <a:pt x="2511" y="232"/>
                </a:lnTo>
                <a:cubicBezTo>
                  <a:pt x="2504" y="232"/>
                  <a:pt x="2498" y="226"/>
                  <a:pt x="2498" y="219"/>
                </a:cubicBezTo>
                <a:cubicBezTo>
                  <a:pt x="2498" y="212"/>
                  <a:pt x="2504" y="206"/>
                  <a:pt x="2511" y="206"/>
                </a:cubicBezTo>
                <a:close/>
                <a:moveTo>
                  <a:pt x="2588" y="206"/>
                </a:moveTo>
                <a:lnTo>
                  <a:pt x="2613" y="206"/>
                </a:lnTo>
                <a:cubicBezTo>
                  <a:pt x="2620" y="206"/>
                  <a:pt x="2626" y="212"/>
                  <a:pt x="2626" y="219"/>
                </a:cubicBezTo>
                <a:cubicBezTo>
                  <a:pt x="2626" y="226"/>
                  <a:pt x="2620" y="232"/>
                  <a:pt x="2613" y="232"/>
                </a:cubicBezTo>
                <a:lnTo>
                  <a:pt x="2588" y="232"/>
                </a:lnTo>
                <a:cubicBezTo>
                  <a:pt x="2580" y="232"/>
                  <a:pt x="2575" y="226"/>
                  <a:pt x="2575" y="219"/>
                </a:cubicBezTo>
                <a:cubicBezTo>
                  <a:pt x="2575" y="212"/>
                  <a:pt x="2580" y="206"/>
                  <a:pt x="2588" y="206"/>
                </a:cubicBezTo>
                <a:close/>
                <a:moveTo>
                  <a:pt x="2664" y="206"/>
                </a:moveTo>
                <a:lnTo>
                  <a:pt x="2690" y="206"/>
                </a:lnTo>
                <a:cubicBezTo>
                  <a:pt x="2697" y="206"/>
                  <a:pt x="2703" y="212"/>
                  <a:pt x="2703" y="219"/>
                </a:cubicBezTo>
                <a:cubicBezTo>
                  <a:pt x="2703" y="226"/>
                  <a:pt x="2697" y="232"/>
                  <a:pt x="2690" y="232"/>
                </a:cubicBezTo>
                <a:lnTo>
                  <a:pt x="2664" y="232"/>
                </a:lnTo>
                <a:cubicBezTo>
                  <a:pt x="2657" y="232"/>
                  <a:pt x="2652" y="226"/>
                  <a:pt x="2652" y="219"/>
                </a:cubicBezTo>
                <a:cubicBezTo>
                  <a:pt x="2652" y="212"/>
                  <a:pt x="2657" y="206"/>
                  <a:pt x="2664" y="206"/>
                </a:cubicBezTo>
                <a:close/>
                <a:moveTo>
                  <a:pt x="2741" y="206"/>
                </a:moveTo>
                <a:lnTo>
                  <a:pt x="2767" y="206"/>
                </a:lnTo>
                <a:cubicBezTo>
                  <a:pt x="2774" y="206"/>
                  <a:pt x="2780" y="212"/>
                  <a:pt x="2780" y="219"/>
                </a:cubicBezTo>
                <a:cubicBezTo>
                  <a:pt x="2780" y="226"/>
                  <a:pt x="2774" y="232"/>
                  <a:pt x="2767" y="232"/>
                </a:cubicBezTo>
                <a:lnTo>
                  <a:pt x="2741" y="232"/>
                </a:lnTo>
                <a:cubicBezTo>
                  <a:pt x="2734" y="232"/>
                  <a:pt x="2728" y="226"/>
                  <a:pt x="2728" y="219"/>
                </a:cubicBezTo>
                <a:cubicBezTo>
                  <a:pt x="2728" y="212"/>
                  <a:pt x="2734" y="206"/>
                  <a:pt x="2741" y="206"/>
                </a:cubicBezTo>
                <a:close/>
                <a:moveTo>
                  <a:pt x="2818" y="206"/>
                </a:moveTo>
                <a:lnTo>
                  <a:pt x="2844" y="206"/>
                </a:lnTo>
                <a:cubicBezTo>
                  <a:pt x="2851" y="206"/>
                  <a:pt x="2856" y="212"/>
                  <a:pt x="2856" y="219"/>
                </a:cubicBezTo>
                <a:cubicBezTo>
                  <a:pt x="2856" y="226"/>
                  <a:pt x="2851" y="232"/>
                  <a:pt x="2844" y="232"/>
                </a:cubicBezTo>
                <a:lnTo>
                  <a:pt x="2818" y="232"/>
                </a:lnTo>
                <a:cubicBezTo>
                  <a:pt x="2811" y="232"/>
                  <a:pt x="2805" y="226"/>
                  <a:pt x="2805" y="219"/>
                </a:cubicBezTo>
                <a:cubicBezTo>
                  <a:pt x="2805" y="212"/>
                  <a:pt x="2811" y="206"/>
                  <a:pt x="2818" y="206"/>
                </a:cubicBezTo>
                <a:close/>
                <a:moveTo>
                  <a:pt x="2895" y="206"/>
                </a:moveTo>
                <a:lnTo>
                  <a:pt x="2920" y="206"/>
                </a:lnTo>
                <a:cubicBezTo>
                  <a:pt x="2927" y="206"/>
                  <a:pt x="2933" y="212"/>
                  <a:pt x="2933" y="219"/>
                </a:cubicBezTo>
                <a:cubicBezTo>
                  <a:pt x="2933" y="226"/>
                  <a:pt x="2927" y="232"/>
                  <a:pt x="2920" y="232"/>
                </a:cubicBezTo>
                <a:lnTo>
                  <a:pt x="2895" y="232"/>
                </a:lnTo>
                <a:cubicBezTo>
                  <a:pt x="2888" y="232"/>
                  <a:pt x="2882" y="226"/>
                  <a:pt x="2882" y="219"/>
                </a:cubicBezTo>
                <a:cubicBezTo>
                  <a:pt x="2882" y="212"/>
                  <a:pt x="2888" y="206"/>
                  <a:pt x="2895" y="206"/>
                </a:cubicBezTo>
                <a:close/>
                <a:moveTo>
                  <a:pt x="2972" y="206"/>
                </a:moveTo>
                <a:lnTo>
                  <a:pt x="2997" y="206"/>
                </a:lnTo>
                <a:cubicBezTo>
                  <a:pt x="3004" y="206"/>
                  <a:pt x="3010" y="212"/>
                  <a:pt x="3010" y="219"/>
                </a:cubicBezTo>
                <a:cubicBezTo>
                  <a:pt x="3010" y="226"/>
                  <a:pt x="3004" y="232"/>
                  <a:pt x="2997" y="232"/>
                </a:cubicBezTo>
                <a:lnTo>
                  <a:pt x="2972" y="232"/>
                </a:lnTo>
                <a:cubicBezTo>
                  <a:pt x="2964" y="232"/>
                  <a:pt x="2959" y="226"/>
                  <a:pt x="2959" y="219"/>
                </a:cubicBezTo>
                <a:cubicBezTo>
                  <a:pt x="2959" y="212"/>
                  <a:pt x="2964" y="206"/>
                  <a:pt x="2972" y="206"/>
                </a:cubicBezTo>
                <a:close/>
                <a:moveTo>
                  <a:pt x="3048" y="206"/>
                </a:moveTo>
                <a:lnTo>
                  <a:pt x="3074" y="206"/>
                </a:lnTo>
                <a:cubicBezTo>
                  <a:pt x="3081" y="206"/>
                  <a:pt x="3087" y="212"/>
                  <a:pt x="3087" y="219"/>
                </a:cubicBezTo>
                <a:cubicBezTo>
                  <a:pt x="3087" y="226"/>
                  <a:pt x="3081" y="232"/>
                  <a:pt x="3074" y="232"/>
                </a:cubicBezTo>
                <a:lnTo>
                  <a:pt x="3048" y="232"/>
                </a:lnTo>
                <a:cubicBezTo>
                  <a:pt x="3041" y="232"/>
                  <a:pt x="3036" y="226"/>
                  <a:pt x="3036" y="219"/>
                </a:cubicBezTo>
                <a:cubicBezTo>
                  <a:pt x="3036" y="212"/>
                  <a:pt x="3041" y="206"/>
                  <a:pt x="3048" y="206"/>
                </a:cubicBezTo>
                <a:close/>
                <a:moveTo>
                  <a:pt x="3125" y="206"/>
                </a:moveTo>
                <a:lnTo>
                  <a:pt x="3151" y="206"/>
                </a:lnTo>
                <a:cubicBezTo>
                  <a:pt x="3158" y="206"/>
                  <a:pt x="3164" y="212"/>
                  <a:pt x="3164" y="219"/>
                </a:cubicBezTo>
                <a:cubicBezTo>
                  <a:pt x="3164" y="226"/>
                  <a:pt x="3158" y="232"/>
                  <a:pt x="3151" y="232"/>
                </a:cubicBezTo>
                <a:lnTo>
                  <a:pt x="3125" y="232"/>
                </a:lnTo>
                <a:cubicBezTo>
                  <a:pt x="3118" y="232"/>
                  <a:pt x="3112" y="226"/>
                  <a:pt x="3112" y="219"/>
                </a:cubicBezTo>
                <a:cubicBezTo>
                  <a:pt x="3112" y="212"/>
                  <a:pt x="3118" y="206"/>
                  <a:pt x="3125" y="206"/>
                </a:cubicBezTo>
                <a:close/>
                <a:moveTo>
                  <a:pt x="3202" y="206"/>
                </a:moveTo>
                <a:lnTo>
                  <a:pt x="3228" y="206"/>
                </a:lnTo>
                <a:cubicBezTo>
                  <a:pt x="3235" y="206"/>
                  <a:pt x="3240" y="212"/>
                  <a:pt x="3240" y="219"/>
                </a:cubicBezTo>
                <a:cubicBezTo>
                  <a:pt x="3240" y="226"/>
                  <a:pt x="3235" y="232"/>
                  <a:pt x="3228" y="232"/>
                </a:cubicBezTo>
                <a:lnTo>
                  <a:pt x="3202" y="232"/>
                </a:lnTo>
                <a:cubicBezTo>
                  <a:pt x="3195" y="232"/>
                  <a:pt x="3189" y="226"/>
                  <a:pt x="3189" y="219"/>
                </a:cubicBezTo>
                <a:cubicBezTo>
                  <a:pt x="3189" y="212"/>
                  <a:pt x="3195" y="206"/>
                  <a:pt x="3202" y="206"/>
                </a:cubicBezTo>
                <a:close/>
                <a:moveTo>
                  <a:pt x="3279" y="206"/>
                </a:moveTo>
                <a:lnTo>
                  <a:pt x="3304" y="206"/>
                </a:lnTo>
                <a:cubicBezTo>
                  <a:pt x="3311" y="206"/>
                  <a:pt x="3317" y="212"/>
                  <a:pt x="3317" y="219"/>
                </a:cubicBezTo>
                <a:cubicBezTo>
                  <a:pt x="3317" y="226"/>
                  <a:pt x="3311" y="232"/>
                  <a:pt x="3304" y="232"/>
                </a:cubicBezTo>
                <a:lnTo>
                  <a:pt x="3279" y="232"/>
                </a:lnTo>
                <a:cubicBezTo>
                  <a:pt x="3272" y="232"/>
                  <a:pt x="3266" y="226"/>
                  <a:pt x="3266" y="219"/>
                </a:cubicBezTo>
                <a:cubicBezTo>
                  <a:pt x="3266" y="212"/>
                  <a:pt x="3272" y="206"/>
                  <a:pt x="3279" y="206"/>
                </a:cubicBezTo>
                <a:close/>
                <a:moveTo>
                  <a:pt x="3356" y="206"/>
                </a:moveTo>
                <a:lnTo>
                  <a:pt x="3381" y="206"/>
                </a:lnTo>
                <a:cubicBezTo>
                  <a:pt x="3388" y="206"/>
                  <a:pt x="3394" y="212"/>
                  <a:pt x="3394" y="219"/>
                </a:cubicBezTo>
                <a:cubicBezTo>
                  <a:pt x="3394" y="226"/>
                  <a:pt x="3388" y="232"/>
                  <a:pt x="3381" y="232"/>
                </a:cubicBezTo>
                <a:lnTo>
                  <a:pt x="3356" y="232"/>
                </a:lnTo>
                <a:cubicBezTo>
                  <a:pt x="3348" y="232"/>
                  <a:pt x="3343" y="226"/>
                  <a:pt x="3343" y="219"/>
                </a:cubicBezTo>
                <a:cubicBezTo>
                  <a:pt x="3343" y="212"/>
                  <a:pt x="3348" y="206"/>
                  <a:pt x="3356" y="206"/>
                </a:cubicBezTo>
                <a:close/>
                <a:moveTo>
                  <a:pt x="3432" y="206"/>
                </a:moveTo>
                <a:lnTo>
                  <a:pt x="3458" y="206"/>
                </a:lnTo>
                <a:cubicBezTo>
                  <a:pt x="3465" y="206"/>
                  <a:pt x="3471" y="212"/>
                  <a:pt x="3471" y="219"/>
                </a:cubicBezTo>
                <a:cubicBezTo>
                  <a:pt x="3471" y="226"/>
                  <a:pt x="3465" y="232"/>
                  <a:pt x="3458" y="232"/>
                </a:cubicBezTo>
                <a:lnTo>
                  <a:pt x="3432" y="232"/>
                </a:lnTo>
                <a:cubicBezTo>
                  <a:pt x="3425" y="232"/>
                  <a:pt x="3420" y="226"/>
                  <a:pt x="3420" y="219"/>
                </a:cubicBezTo>
                <a:cubicBezTo>
                  <a:pt x="3420" y="212"/>
                  <a:pt x="3425" y="206"/>
                  <a:pt x="3432" y="206"/>
                </a:cubicBezTo>
                <a:close/>
                <a:moveTo>
                  <a:pt x="3509" y="206"/>
                </a:moveTo>
                <a:lnTo>
                  <a:pt x="3535" y="206"/>
                </a:lnTo>
                <a:cubicBezTo>
                  <a:pt x="3542" y="206"/>
                  <a:pt x="3548" y="212"/>
                  <a:pt x="3548" y="219"/>
                </a:cubicBezTo>
                <a:cubicBezTo>
                  <a:pt x="3548" y="226"/>
                  <a:pt x="3542" y="232"/>
                  <a:pt x="3535" y="232"/>
                </a:cubicBezTo>
                <a:lnTo>
                  <a:pt x="3509" y="232"/>
                </a:lnTo>
                <a:cubicBezTo>
                  <a:pt x="3502" y="232"/>
                  <a:pt x="3496" y="226"/>
                  <a:pt x="3496" y="219"/>
                </a:cubicBezTo>
                <a:cubicBezTo>
                  <a:pt x="3496" y="212"/>
                  <a:pt x="3502" y="206"/>
                  <a:pt x="3509" y="206"/>
                </a:cubicBezTo>
                <a:close/>
                <a:moveTo>
                  <a:pt x="3586" y="206"/>
                </a:moveTo>
                <a:lnTo>
                  <a:pt x="3612" y="206"/>
                </a:lnTo>
                <a:cubicBezTo>
                  <a:pt x="3619" y="206"/>
                  <a:pt x="3624" y="212"/>
                  <a:pt x="3624" y="219"/>
                </a:cubicBezTo>
                <a:cubicBezTo>
                  <a:pt x="3624" y="226"/>
                  <a:pt x="3619" y="232"/>
                  <a:pt x="3612" y="232"/>
                </a:cubicBezTo>
                <a:lnTo>
                  <a:pt x="3586" y="232"/>
                </a:lnTo>
                <a:cubicBezTo>
                  <a:pt x="3579" y="232"/>
                  <a:pt x="3573" y="226"/>
                  <a:pt x="3573" y="219"/>
                </a:cubicBezTo>
                <a:cubicBezTo>
                  <a:pt x="3573" y="212"/>
                  <a:pt x="3579" y="206"/>
                  <a:pt x="3586" y="206"/>
                </a:cubicBezTo>
                <a:close/>
                <a:moveTo>
                  <a:pt x="3663" y="206"/>
                </a:moveTo>
                <a:lnTo>
                  <a:pt x="3688" y="206"/>
                </a:lnTo>
                <a:cubicBezTo>
                  <a:pt x="3695" y="206"/>
                  <a:pt x="3701" y="212"/>
                  <a:pt x="3701" y="219"/>
                </a:cubicBezTo>
                <a:cubicBezTo>
                  <a:pt x="3701" y="226"/>
                  <a:pt x="3695" y="232"/>
                  <a:pt x="3688" y="232"/>
                </a:cubicBezTo>
                <a:lnTo>
                  <a:pt x="3663" y="232"/>
                </a:lnTo>
                <a:cubicBezTo>
                  <a:pt x="3656" y="232"/>
                  <a:pt x="3650" y="226"/>
                  <a:pt x="3650" y="219"/>
                </a:cubicBezTo>
                <a:cubicBezTo>
                  <a:pt x="3650" y="212"/>
                  <a:pt x="3656" y="206"/>
                  <a:pt x="3663" y="206"/>
                </a:cubicBezTo>
                <a:close/>
                <a:moveTo>
                  <a:pt x="3740" y="206"/>
                </a:moveTo>
                <a:lnTo>
                  <a:pt x="3765" y="206"/>
                </a:lnTo>
                <a:cubicBezTo>
                  <a:pt x="3772" y="206"/>
                  <a:pt x="3778" y="212"/>
                  <a:pt x="3778" y="219"/>
                </a:cubicBezTo>
                <a:cubicBezTo>
                  <a:pt x="3778" y="226"/>
                  <a:pt x="3772" y="232"/>
                  <a:pt x="3765" y="232"/>
                </a:cubicBezTo>
                <a:lnTo>
                  <a:pt x="3740" y="232"/>
                </a:lnTo>
                <a:cubicBezTo>
                  <a:pt x="3732" y="232"/>
                  <a:pt x="3727" y="226"/>
                  <a:pt x="3727" y="219"/>
                </a:cubicBezTo>
                <a:cubicBezTo>
                  <a:pt x="3727" y="212"/>
                  <a:pt x="3732" y="206"/>
                  <a:pt x="3740" y="206"/>
                </a:cubicBezTo>
                <a:close/>
                <a:moveTo>
                  <a:pt x="3816" y="206"/>
                </a:moveTo>
                <a:lnTo>
                  <a:pt x="3842" y="206"/>
                </a:lnTo>
                <a:cubicBezTo>
                  <a:pt x="3849" y="206"/>
                  <a:pt x="3855" y="212"/>
                  <a:pt x="3855" y="219"/>
                </a:cubicBezTo>
                <a:cubicBezTo>
                  <a:pt x="3855" y="226"/>
                  <a:pt x="3849" y="232"/>
                  <a:pt x="3842" y="232"/>
                </a:cubicBezTo>
                <a:lnTo>
                  <a:pt x="3816" y="232"/>
                </a:lnTo>
                <a:cubicBezTo>
                  <a:pt x="3809" y="232"/>
                  <a:pt x="3804" y="226"/>
                  <a:pt x="3804" y="219"/>
                </a:cubicBezTo>
                <a:cubicBezTo>
                  <a:pt x="3804" y="212"/>
                  <a:pt x="3809" y="206"/>
                  <a:pt x="3816" y="206"/>
                </a:cubicBezTo>
                <a:close/>
                <a:moveTo>
                  <a:pt x="3893" y="206"/>
                </a:moveTo>
                <a:lnTo>
                  <a:pt x="3919" y="206"/>
                </a:lnTo>
                <a:cubicBezTo>
                  <a:pt x="3926" y="206"/>
                  <a:pt x="3932" y="212"/>
                  <a:pt x="3932" y="219"/>
                </a:cubicBezTo>
                <a:cubicBezTo>
                  <a:pt x="3932" y="226"/>
                  <a:pt x="3926" y="232"/>
                  <a:pt x="3919" y="232"/>
                </a:cubicBezTo>
                <a:lnTo>
                  <a:pt x="3893" y="232"/>
                </a:lnTo>
                <a:cubicBezTo>
                  <a:pt x="3886" y="232"/>
                  <a:pt x="3880" y="226"/>
                  <a:pt x="3880" y="219"/>
                </a:cubicBezTo>
                <a:cubicBezTo>
                  <a:pt x="3880" y="212"/>
                  <a:pt x="3886" y="206"/>
                  <a:pt x="3893" y="206"/>
                </a:cubicBezTo>
                <a:close/>
                <a:moveTo>
                  <a:pt x="3970" y="206"/>
                </a:moveTo>
                <a:lnTo>
                  <a:pt x="3996" y="206"/>
                </a:lnTo>
                <a:cubicBezTo>
                  <a:pt x="4003" y="206"/>
                  <a:pt x="4008" y="212"/>
                  <a:pt x="4008" y="219"/>
                </a:cubicBezTo>
                <a:cubicBezTo>
                  <a:pt x="4008" y="226"/>
                  <a:pt x="4003" y="232"/>
                  <a:pt x="3996" y="232"/>
                </a:cubicBezTo>
                <a:lnTo>
                  <a:pt x="3970" y="232"/>
                </a:lnTo>
                <a:cubicBezTo>
                  <a:pt x="3963" y="232"/>
                  <a:pt x="3957" y="226"/>
                  <a:pt x="3957" y="219"/>
                </a:cubicBezTo>
                <a:cubicBezTo>
                  <a:pt x="3957" y="212"/>
                  <a:pt x="3963" y="206"/>
                  <a:pt x="3970" y="206"/>
                </a:cubicBezTo>
                <a:close/>
                <a:moveTo>
                  <a:pt x="4047" y="206"/>
                </a:moveTo>
                <a:lnTo>
                  <a:pt x="4072" y="206"/>
                </a:lnTo>
                <a:cubicBezTo>
                  <a:pt x="4079" y="206"/>
                  <a:pt x="4085" y="212"/>
                  <a:pt x="4085" y="219"/>
                </a:cubicBezTo>
                <a:cubicBezTo>
                  <a:pt x="4085" y="226"/>
                  <a:pt x="4079" y="232"/>
                  <a:pt x="4072" y="232"/>
                </a:cubicBezTo>
                <a:lnTo>
                  <a:pt x="4047" y="232"/>
                </a:lnTo>
                <a:cubicBezTo>
                  <a:pt x="4040" y="232"/>
                  <a:pt x="4034" y="226"/>
                  <a:pt x="4034" y="219"/>
                </a:cubicBezTo>
                <a:cubicBezTo>
                  <a:pt x="4034" y="212"/>
                  <a:pt x="4040" y="206"/>
                  <a:pt x="4047" y="206"/>
                </a:cubicBezTo>
                <a:close/>
                <a:moveTo>
                  <a:pt x="4124" y="206"/>
                </a:moveTo>
                <a:lnTo>
                  <a:pt x="4149" y="206"/>
                </a:lnTo>
                <a:cubicBezTo>
                  <a:pt x="4156" y="206"/>
                  <a:pt x="4162" y="212"/>
                  <a:pt x="4162" y="219"/>
                </a:cubicBezTo>
                <a:cubicBezTo>
                  <a:pt x="4162" y="226"/>
                  <a:pt x="4156" y="232"/>
                  <a:pt x="4149" y="232"/>
                </a:cubicBezTo>
                <a:lnTo>
                  <a:pt x="4124" y="232"/>
                </a:lnTo>
                <a:cubicBezTo>
                  <a:pt x="4116" y="232"/>
                  <a:pt x="4111" y="226"/>
                  <a:pt x="4111" y="219"/>
                </a:cubicBezTo>
                <a:cubicBezTo>
                  <a:pt x="4111" y="212"/>
                  <a:pt x="4116" y="206"/>
                  <a:pt x="4124" y="206"/>
                </a:cubicBezTo>
                <a:close/>
                <a:moveTo>
                  <a:pt x="4200" y="206"/>
                </a:moveTo>
                <a:lnTo>
                  <a:pt x="4226" y="206"/>
                </a:lnTo>
                <a:cubicBezTo>
                  <a:pt x="4233" y="206"/>
                  <a:pt x="4239" y="212"/>
                  <a:pt x="4239" y="219"/>
                </a:cubicBezTo>
                <a:cubicBezTo>
                  <a:pt x="4239" y="226"/>
                  <a:pt x="4233" y="232"/>
                  <a:pt x="4226" y="232"/>
                </a:cubicBezTo>
                <a:lnTo>
                  <a:pt x="4200" y="232"/>
                </a:lnTo>
                <a:cubicBezTo>
                  <a:pt x="4193" y="232"/>
                  <a:pt x="4188" y="226"/>
                  <a:pt x="4188" y="219"/>
                </a:cubicBezTo>
                <a:cubicBezTo>
                  <a:pt x="4188" y="212"/>
                  <a:pt x="4193" y="206"/>
                  <a:pt x="4200" y="206"/>
                </a:cubicBezTo>
                <a:close/>
                <a:moveTo>
                  <a:pt x="4277" y="206"/>
                </a:moveTo>
                <a:lnTo>
                  <a:pt x="4303" y="206"/>
                </a:lnTo>
                <a:cubicBezTo>
                  <a:pt x="4310" y="206"/>
                  <a:pt x="4316" y="212"/>
                  <a:pt x="4316" y="219"/>
                </a:cubicBezTo>
                <a:cubicBezTo>
                  <a:pt x="4316" y="226"/>
                  <a:pt x="4310" y="232"/>
                  <a:pt x="4303" y="232"/>
                </a:cubicBezTo>
                <a:lnTo>
                  <a:pt x="4277" y="232"/>
                </a:lnTo>
                <a:cubicBezTo>
                  <a:pt x="4270" y="232"/>
                  <a:pt x="4264" y="226"/>
                  <a:pt x="4264" y="219"/>
                </a:cubicBezTo>
                <a:cubicBezTo>
                  <a:pt x="4264" y="212"/>
                  <a:pt x="4270" y="206"/>
                  <a:pt x="4277" y="206"/>
                </a:cubicBezTo>
                <a:close/>
                <a:moveTo>
                  <a:pt x="4354" y="206"/>
                </a:moveTo>
                <a:lnTo>
                  <a:pt x="4380" y="206"/>
                </a:lnTo>
                <a:cubicBezTo>
                  <a:pt x="4387" y="206"/>
                  <a:pt x="4392" y="212"/>
                  <a:pt x="4392" y="219"/>
                </a:cubicBezTo>
                <a:cubicBezTo>
                  <a:pt x="4392" y="226"/>
                  <a:pt x="4387" y="232"/>
                  <a:pt x="4380" y="232"/>
                </a:cubicBezTo>
                <a:lnTo>
                  <a:pt x="4354" y="232"/>
                </a:lnTo>
                <a:cubicBezTo>
                  <a:pt x="4347" y="232"/>
                  <a:pt x="4341" y="226"/>
                  <a:pt x="4341" y="219"/>
                </a:cubicBezTo>
                <a:cubicBezTo>
                  <a:pt x="4341" y="212"/>
                  <a:pt x="4347" y="206"/>
                  <a:pt x="4354" y="206"/>
                </a:cubicBezTo>
                <a:close/>
                <a:moveTo>
                  <a:pt x="4431" y="206"/>
                </a:moveTo>
                <a:lnTo>
                  <a:pt x="4456" y="206"/>
                </a:lnTo>
                <a:cubicBezTo>
                  <a:pt x="4463" y="206"/>
                  <a:pt x="4469" y="212"/>
                  <a:pt x="4469" y="219"/>
                </a:cubicBezTo>
                <a:cubicBezTo>
                  <a:pt x="4469" y="226"/>
                  <a:pt x="4463" y="232"/>
                  <a:pt x="4456" y="232"/>
                </a:cubicBezTo>
                <a:lnTo>
                  <a:pt x="4431" y="232"/>
                </a:lnTo>
                <a:cubicBezTo>
                  <a:pt x="4424" y="232"/>
                  <a:pt x="4418" y="226"/>
                  <a:pt x="4418" y="219"/>
                </a:cubicBezTo>
                <a:cubicBezTo>
                  <a:pt x="4418" y="212"/>
                  <a:pt x="4424" y="206"/>
                  <a:pt x="4431" y="206"/>
                </a:cubicBezTo>
                <a:close/>
                <a:moveTo>
                  <a:pt x="4462" y="187"/>
                </a:moveTo>
                <a:lnTo>
                  <a:pt x="4462" y="161"/>
                </a:lnTo>
                <a:cubicBezTo>
                  <a:pt x="4462" y="154"/>
                  <a:pt x="4468" y="148"/>
                  <a:pt x="4475" y="148"/>
                </a:cubicBezTo>
                <a:cubicBezTo>
                  <a:pt x="4482" y="148"/>
                  <a:pt x="4488" y="154"/>
                  <a:pt x="4488" y="161"/>
                </a:cubicBezTo>
                <a:lnTo>
                  <a:pt x="4488" y="187"/>
                </a:lnTo>
                <a:cubicBezTo>
                  <a:pt x="4488" y="194"/>
                  <a:pt x="4482" y="200"/>
                  <a:pt x="4475" y="200"/>
                </a:cubicBezTo>
                <a:cubicBezTo>
                  <a:pt x="4468" y="200"/>
                  <a:pt x="4462" y="194"/>
                  <a:pt x="4462" y="187"/>
                </a:cubicBezTo>
                <a:close/>
                <a:moveTo>
                  <a:pt x="4462" y="110"/>
                </a:moveTo>
                <a:lnTo>
                  <a:pt x="4462" y="84"/>
                </a:lnTo>
                <a:cubicBezTo>
                  <a:pt x="4462" y="77"/>
                  <a:pt x="4468" y="72"/>
                  <a:pt x="4475" y="72"/>
                </a:cubicBezTo>
                <a:cubicBezTo>
                  <a:pt x="4482" y="72"/>
                  <a:pt x="4488" y="77"/>
                  <a:pt x="4488" y="84"/>
                </a:cubicBezTo>
                <a:lnTo>
                  <a:pt x="4488" y="110"/>
                </a:lnTo>
                <a:cubicBezTo>
                  <a:pt x="4488" y="117"/>
                  <a:pt x="4482" y="123"/>
                  <a:pt x="4475" y="123"/>
                </a:cubicBezTo>
                <a:cubicBezTo>
                  <a:pt x="4468" y="123"/>
                  <a:pt x="4462" y="117"/>
                  <a:pt x="4462" y="110"/>
                </a:cubicBezTo>
                <a:close/>
                <a:moveTo>
                  <a:pt x="4462" y="33"/>
                </a:moveTo>
                <a:lnTo>
                  <a:pt x="4462" y="13"/>
                </a:lnTo>
                <a:cubicBezTo>
                  <a:pt x="4462" y="6"/>
                  <a:pt x="4468" y="0"/>
                  <a:pt x="4475" y="0"/>
                </a:cubicBezTo>
                <a:cubicBezTo>
                  <a:pt x="4482" y="0"/>
                  <a:pt x="4488" y="6"/>
                  <a:pt x="4488" y="13"/>
                </a:cubicBezTo>
                <a:lnTo>
                  <a:pt x="4488" y="33"/>
                </a:lnTo>
                <a:cubicBezTo>
                  <a:pt x="4488" y="40"/>
                  <a:pt x="4482" y="46"/>
                  <a:pt x="4475" y="46"/>
                </a:cubicBezTo>
                <a:cubicBezTo>
                  <a:pt x="4468" y="46"/>
                  <a:pt x="4462" y="40"/>
                  <a:pt x="4462" y="33"/>
                </a:cubicBezTo>
                <a:close/>
              </a:path>
            </a:pathLst>
          </a:custGeom>
          <a:solidFill>
            <a:srgbClr val="666699"/>
          </a:solidFill>
          <a:ln w="7938" cap="flat">
            <a:solidFill>
              <a:srgbClr val="666699"/>
            </a:solidFill>
            <a:prstDash val="solid"/>
            <a:bevel/>
            <a:headEnd/>
            <a:tailEnd/>
          </a:ln>
        </p:spPr>
        <p:txBody>
          <a:bodyPr/>
          <a:lstStyle/>
          <a:p>
            <a:endParaRPr lang="fr-BE"/>
          </a:p>
        </p:txBody>
      </p:sp>
      <p:sp>
        <p:nvSpPr>
          <p:cNvPr id="22299" name="Freeform 995"/>
          <p:cNvSpPr>
            <a:spLocks/>
          </p:cNvSpPr>
          <p:nvPr/>
        </p:nvSpPr>
        <p:spPr bwMode="auto">
          <a:xfrm>
            <a:off x="1604963" y="4814888"/>
            <a:ext cx="84137" cy="127000"/>
          </a:xfrm>
          <a:custGeom>
            <a:avLst/>
            <a:gdLst>
              <a:gd name="T0" fmla="*/ 2147483646 w 53"/>
              <a:gd name="T1" fmla="*/ 0 h 80"/>
              <a:gd name="T2" fmla="*/ 2147483646 w 53"/>
              <a:gd name="T3" fmla="*/ 2147483646 h 80"/>
              <a:gd name="T4" fmla="*/ 0 w 53"/>
              <a:gd name="T5" fmla="*/ 0 h 80"/>
              <a:gd name="T6" fmla="*/ 2147483646 w 53"/>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0">
                <a:moveTo>
                  <a:pt x="53" y="0"/>
                </a:moveTo>
                <a:lnTo>
                  <a:pt x="26" y="80"/>
                </a:lnTo>
                <a:lnTo>
                  <a:pt x="0" y="0"/>
                </a:lnTo>
                <a:lnTo>
                  <a:pt x="53" y="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300" name="Freeform 996"/>
          <p:cNvSpPr>
            <a:spLocks/>
          </p:cNvSpPr>
          <p:nvPr/>
        </p:nvSpPr>
        <p:spPr bwMode="auto">
          <a:xfrm>
            <a:off x="3983038" y="4332288"/>
            <a:ext cx="84137" cy="127000"/>
          </a:xfrm>
          <a:custGeom>
            <a:avLst/>
            <a:gdLst>
              <a:gd name="T0" fmla="*/ 0 w 53"/>
              <a:gd name="T1" fmla="*/ 2147483646 h 80"/>
              <a:gd name="T2" fmla="*/ 2147483646 w 53"/>
              <a:gd name="T3" fmla="*/ 0 h 80"/>
              <a:gd name="T4" fmla="*/ 2147483646 w 53"/>
              <a:gd name="T5" fmla="*/ 2147483646 h 80"/>
              <a:gd name="T6" fmla="*/ 0 w 53"/>
              <a:gd name="T7" fmla="*/ 2147483646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 h="80">
                <a:moveTo>
                  <a:pt x="0" y="80"/>
                </a:moveTo>
                <a:lnTo>
                  <a:pt x="27" y="0"/>
                </a:lnTo>
                <a:lnTo>
                  <a:pt x="53" y="80"/>
                </a:lnTo>
                <a:lnTo>
                  <a:pt x="0" y="80"/>
                </a:ln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301" name="Rectangle 997"/>
          <p:cNvSpPr>
            <a:spLocks noChangeArrowheads="1"/>
          </p:cNvSpPr>
          <p:nvPr/>
        </p:nvSpPr>
        <p:spPr bwMode="auto">
          <a:xfrm>
            <a:off x="8339138" y="5478463"/>
            <a:ext cx="614362" cy="438150"/>
          </a:xfrm>
          <a:prstGeom prst="rect">
            <a:avLst/>
          </a:prstGeom>
          <a:solidFill>
            <a:srgbClr val="4979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02" name="Rectangle 998"/>
          <p:cNvSpPr>
            <a:spLocks noChangeArrowheads="1"/>
          </p:cNvSpPr>
          <p:nvPr/>
        </p:nvSpPr>
        <p:spPr bwMode="auto">
          <a:xfrm>
            <a:off x="8274050" y="5413375"/>
            <a:ext cx="614363" cy="4381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03" name="Rectangle 999"/>
          <p:cNvSpPr>
            <a:spLocks noChangeArrowheads="1"/>
          </p:cNvSpPr>
          <p:nvPr/>
        </p:nvSpPr>
        <p:spPr bwMode="auto">
          <a:xfrm>
            <a:off x="8426450" y="5521325"/>
            <a:ext cx="285750"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Management</a:t>
            </a:r>
          </a:p>
        </p:txBody>
      </p:sp>
      <p:sp>
        <p:nvSpPr>
          <p:cNvPr id="22304" name="Rectangle 1000"/>
          <p:cNvSpPr>
            <a:spLocks noChangeArrowheads="1"/>
          </p:cNvSpPr>
          <p:nvPr/>
        </p:nvSpPr>
        <p:spPr bwMode="auto">
          <a:xfrm>
            <a:off x="8494713" y="5632450"/>
            <a:ext cx="18732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700">
                <a:solidFill>
                  <a:srgbClr val="000000"/>
                </a:solidFill>
                <a:sym typeface="Arial" panose="020B0604020202020204" pitchFamily="34" charset="0"/>
              </a:rPr>
              <a:t>VAS</a:t>
            </a:r>
          </a:p>
        </p:txBody>
      </p:sp>
      <p:sp>
        <p:nvSpPr>
          <p:cNvPr id="22305" name="Line 1001"/>
          <p:cNvSpPr>
            <a:spLocks noChangeShapeType="1"/>
          </p:cNvSpPr>
          <p:nvPr/>
        </p:nvSpPr>
        <p:spPr bwMode="auto">
          <a:xfrm flipH="1">
            <a:off x="8074025" y="5603875"/>
            <a:ext cx="171450" cy="1588"/>
          </a:xfrm>
          <a:prstGeom prst="line">
            <a:avLst/>
          </a:prstGeom>
          <a:noFill/>
          <a:ln w="31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fr-BE"/>
          </a:p>
        </p:txBody>
      </p:sp>
      <p:sp>
        <p:nvSpPr>
          <p:cNvPr id="22306" name="Freeform 1002"/>
          <p:cNvSpPr>
            <a:spLocks/>
          </p:cNvSpPr>
          <p:nvPr/>
        </p:nvSpPr>
        <p:spPr bwMode="auto">
          <a:xfrm>
            <a:off x="8189913" y="5572125"/>
            <a:ext cx="93662" cy="63500"/>
          </a:xfrm>
          <a:custGeom>
            <a:avLst/>
            <a:gdLst>
              <a:gd name="T0" fmla="*/ 0 w 59"/>
              <a:gd name="T1" fmla="*/ 0 h 40"/>
              <a:gd name="T2" fmla="*/ 2147483646 w 59"/>
              <a:gd name="T3" fmla="*/ 2147483646 h 40"/>
              <a:gd name="T4" fmla="*/ 0 w 59"/>
              <a:gd name="T5" fmla="*/ 2147483646 h 40"/>
              <a:gd name="T6" fmla="*/ 0 w 59"/>
              <a:gd name="T7" fmla="*/ 0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0" y="0"/>
                </a:moveTo>
                <a:lnTo>
                  <a:pt x="59" y="20"/>
                </a:lnTo>
                <a:lnTo>
                  <a:pt x="0" y="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307" name="Rectangle 1003"/>
          <p:cNvSpPr>
            <a:spLocks noChangeArrowheads="1"/>
          </p:cNvSpPr>
          <p:nvPr/>
        </p:nvSpPr>
        <p:spPr bwMode="auto">
          <a:xfrm>
            <a:off x="7699375" y="5434013"/>
            <a:ext cx="9525" cy="342900"/>
          </a:xfrm>
          <a:prstGeom prst="rect">
            <a:avLst/>
          </a:prstGeom>
          <a:solidFill>
            <a:srgbClr val="A8FFD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08" name="Rectangle 1004"/>
          <p:cNvSpPr>
            <a:spLocks noChangeArrowheads="1"/>
          </p:cNvSpPr>
          <p:nvPr/>
        </p:nvSpPr>
        <p:spPr bwMode="auto">
          <a:xfrm>
            <a:off x="7708900" y="5434013"/>
            <a:ext cx="7938" cy="342900"/>
          </a:xfrm>
          <a:prstGeom prst="rect">
            <a:avLst/>
          </a:prstGeom>
          <a:solidFill>
            <a:srgbClr val="A4FDD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09" name="Rectangle 1005"/>
          <p:cNvSpPr>
            <a:spLocks noChangeArrowheads="1"/>
          </p:cNvSpPr>
          <p:nvPr/>
        </p:nvSpPr>
        <p:spPr bwMode="auto">
          <a:xfrm>
            <a:off x="7716838" y="5434013"/>
            <a:ext cx="7937" cy="342900"/>
          </a:xfrm>
          <a:prstGeom prst="rect">
            <a:avLst/>
          </a:prstGeom>
          <a:solidFill>
            <a:srgbClr val="A0FC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0" name="Rectangle 1006"/>
          <p:cNvSpPr>
            <a:spLocks noChangeArrowheads="1"/>
          </p:cNvSpPr>
          <p:nvPr/>
        </p:nvSpPr>
        <p:spPr bwMode="auto">
          <a:xfrm>
            <a:off x="7724775" y="5434013"/>
            <a:ext cx="9525" cy="342900"/>
          </a:xfrm>
          <a:prstGeom prst="rect">
            <a:avLst/>
          </a:prstGeom>
          <a:solidFill>
            <a:srgbClr val="9CFA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1" name="Rectangle 1007"/>
          <p:cNvSpPr>
            <a:spLocks noChangeArrowheads="1"/>
          </p:cNvSpPr>
          <p:nvPr/>
        </p:nvSpPr>
        <p:spPr bwMode="auto">
          <a:xfrm>
            <a:off x="7734300" y="5434013"/>
            <a:ext cx="7938" cy="342900"/>
          </a:xfrm>
          <a:prstGeom prst="rect">
            <a:avLst/>
          </a:prstGeom>
          <a:solidFill>
            <a:srgbClr val="98F8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2" name="Rectangle 1008"/>
          <p:cNvSpPr>
            <a:spLocks noChangeArrowheads="1"/>
          </p:cNvSpPr>
          <p:nvPr/>
        </p:nvSpPr>
        <p:spPr bwMode="auto">
          <a:xfrm>
            <a:off x="7742238" y="5434013"/>
            <a:ext cx="7937" cy="342900"/>
          </a:xfrm>
          <a:prstGeom prst="rect">
            <a:avLst/>
          </a:prstGeom>
          <a:solidFill>
            <a:srgbClr val="93F6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3" name="Rectangle 1009"/>
          <p:cNvSpPr>
            <a:spLocks noChangeArrowheads="1"/>
          </p:cNvSpPr>
          <p:nvPr/>
        </p:nvSpPr>
        <p:spPr bwMode="auto">
          <a:xfrm>
            <a:off x="7750175" y="5434013"/>
            <a:ext cx="9525" cy="342900"/>
          </a:xfrm>
          <a:prstGeom prst="rect">
            <a:avLst/>
          </a:prstGeom>
          <a:solidFill>
            <a:srgbClr val="8FF5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4" name="Rectangle 1010"/>
          <p:cNvSpPr>
            <a:spLocks noChangeArrowheads="1"/>
          </p:cNvSpPr>
          <p:nvPr/>
        </p:nvSpPr>
        <p:spPr bwMode="auto">
          <a:xfrm>
            <a:off x="7759700" y="5434013"/>
            <a:ext cx="7938" cy="342900"/>
          </a:xfrm>
          <a:prstGeom prst="rect">
            <a:avLst/>
          </a:prstGeom>
          <a:solidFill>
            <a:srgbClr val="8CF3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5" name="Rectangle 1011"/>
          <p:cNvSpPr>
            <a:spLocks noChangeArrowheads="1"/>
          </p:cNvSpPr>
          <p:nvPr/>
        </p:nvSpPr>
        <p:spPr bwMode="auto">
          <a:xfrm>
            <a:off x="7767638" y="5434013"/>
            <a:ext cx="7937" cy="342900"/>
          </a:xfrm>
          <a:prstGeom prst="rect">
            <a:avLst/>
          </a:prstGeom>
          <a:solidFill>
            <a:srgbClr val="87F1B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6" name="Rectangle 1012"/>
          <p:cNvSpPr>
            <a:spLocks noChangeArrowheads="1"/>
          </p:cNvSpPr>
          <p:nvPr/>
        </p:nvSpPr>
        <p:spPr bwMode="auto">
          <a:xfrm>
            <a:off x="7775575" y="5434013"/>
            <a:ext cx="9525" cy="342900"/>
          </a:xfrm>
          <a:prstGeom prst="rect">
            <a:avLst/>
          </a:prstGeom>
          <a:solidFill>
            <a:srgbClr val="83F0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7" name="Rectangle 1013"/>
          <p:cNvSpPr>
            <a:spLocks noChangeArrowheads="1"/>
          </p:cNvSpPr>
          <p:nvPr/>
        </p:nvSpPr>
        <p:spPr bwMode="auto">
          <a:xfrm>
            <a:off x="7785100" y="5434013"/>
            <a:ext cx="7938" cy="342900"/>
          </a:xfrm>
          <a:prstGeom prst="rect">
            <a:avLst/>
          </a:prstGeom>
          <a:solidFill>
            <a:srgbClr val="7FEEB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8" name="Rectangle 1014"/>
          <p:cNvSpPr>
            <a:spLocks noChangeArrowheads="1"/>
          </p:cNvSpPr>
          <p:nvPr/>
        </p:nvSpPr>
        <p:spPr bwMode="auto">
          <a:xfrm>
            <a:off x="7793038" y="5434013"/>
            <a:ext cx="9525" cy="342900"/>
          </a:xfrm>
          <a:prstGeom prst="rect">
            <a:avLst/>
          </a:prstGeom>
          <a:solidFill>
            <a:srgbClr val="7BEC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19" name="Rectangle 1015"/>
          <p:cNvSpPr>
            <a:spLocks noChangeArrowheads="1"/>
          </p:cNvSpPr>
          <p:nvPr/>
        </p:nvSpPr>
        <p:spPr bwMode="auto">
          <a:xfrm>
            <a:off x="7802563" y="5434013"/>
            <a:ext cx="7937" cy="342900"/>
          </a:xfrm>
          <a:prstGeom prst="rect">
            <a:avLst/>
          </a:prstGeom>
          <a:solidFill>
            <a:srgbClr val="77EA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0" name="Rectangle 1016"/>
          <p:cNvSpPr>
            <a:spLocks noChangeArrowheads="1"/>
          </p:cNvSpPr>
          <p:nvPr/>
        </p:nvSpPr>
        <p:spPr bwMode="auto">
          <a:xfrm>
            <a:off x="7810500" y="5434013"/>
            <a:ext cx="7938" cy="342900"/>
          </a:xfrm>
          <a:prstGeom prst="rect">
            <a:avLst/>
          </a:prstGeom>
          <a:solidFill>
            <a:srgbClr val="73E9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1" name="Rectangle 1017"/>
          <p:cNvSpPr>
            <a:spLocks noChangeArrowheads="1"/>
          </p:cNvSpPr>
          <p:nvPr/>
        </p:nvSpPr>
        <p:spPr bwMode="auto">
          <a:xfrm>
            <a:off x="7818438" y="5434013"/>
            <a:ext cx="9525" cy="342900"/>
          </a:xfrm>
          <a:prstGeom prst="rect">
            <a:avLst/>
          </a:prstGeom>
          <a:solidFill>
            <a:srgbClr val="6FE7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2" name="Rectangle 1018"/>
          <p:cNvSpPr>
            <a:spLocks noChangeArrowheads="1"/>
          </p:cNvSpPr>
          <p:nvPr/>
        </p:nvSpPr>
        <p:spPr bwMode="auto">
          <a:xfrm>
            <a:off x="7827963" y="5434013"/>
            <a:ext cx="7937" cy="342900"/>
          </a:xfrm>
          <a:prstGeom prst="rect">
            <a:avLst/>
          </a:prstGeom>
          <a:solidFill>
            <a:srgbClr val="6AE6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3" name="Rectangle 1019"/>
          <p:cNvSpPr>
            <a:spLocks noChangeArrowheads="1"/>
          </p:cNvSpPr>
          <p:nvPr/>
        </p:nvSpPr>
        <p:spPr bwMode="auto">
          <a:xfrm>
            <a:off x="7835900" y="5434013"/>
            <a:ext cx="7938" cy="342900"/>
          </a:xfrm>
          <a:prstGeom prst="rect">
            <a:avLst/>
          </a:prstGeom>
          <a:solidFill>
            <a:srgbClr val="66E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4" name="Rectangle 1020"/>
          <p:cNvSpPr>
            <a:spLocks noChangeArrowheads="1"/>
          </p:cNvSpPr>
          <p:nvPr/>
        </p:nvSpPr>
        <p:spPr bwMode="auto">
          <a:xfrm>
            <a:off x="7843838" y="5434013"/>
            <a:ext cx="9525" cy="342900"/>
          </a:xfrm>
          <a:prstGeom prst="rect">
            <a:avLst/>
          </a:prstGeom>
          <a:solidFill>
            <a:srgbClr val="62E2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5" name="Rectangle 1021"/>
          <p:cNvSpPr>
            <a:spLocks noChangeArrowheads="1"/>
          </p:cNvSpPr>
          <p:nvPr/>
        </p:nvSpPr>
        <p:spPr bwMode="auto">
          <a:xfrm>
            <a:off x="7853363" y="5434013"/>
            <a:ext cx="7937" cy="342900"/>
          </a:xfrm>
          <a:prstGeom prst="rect">
            <a:avLst/>
          </a:prstGeom>
          <a:solidFill>
            <a:srgbClr val="5EE0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6" name="Rectangle 1022"/>
          <p:cNvSpPr>
            <a:spLocks noChangeArrowheads="1"/>
          </p:cNvSpPr>
          <p:nvPr/>
        </p:nvSpPr>
        <p:spPr bwMode="auto">
          <a:xfrm>
            <a:off x="7861300" y="5434013"/>
            <a:ext cx="9525" cy="342900"/>
          </a:xfrm>
          <a:prstGeom prst="rect">
            <a:avLst/>
          </a:prstGeom>
          <a:solidFill>
            <a:srgbClr val="5ADE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7" name="Rectangle 1023"/>
          <p:cNvSpPr>
            <a:spLocks noChangeArrowheads="1"/>
          </p:cNvSpPr>
          <p:nvPr/>
        </p:nvSpPr>
        <p:spPr bwMode="auto">
          <a:xfrm>
            <a:off x="7870825" y="5434013"/>
            <a:ext cx="7938" cy="342900"/>
          </a:xfrm>
          <a:prstGeom prst="rect">
            <a:avLst/>
          </a:prstGeom>
          <a:solidFill>
            <a:srgbClr val="56DD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8" name="Rectangle 1024"/>
          <p:cNvSpPr>
            <a:spLocks noChangeArrowheads="1"/>
          </p:cNvSpPr>
          <p:nvPr/>
        </p:nvSpPr>
        <p:spPr bwMode="auto">
          <a:xfrm>
            <a:off x="7878763" y="5434013"/>
            <a:ext cx="7937" cy="342900"/>
          </a:xfrm>
          <a:prstGeom prst="rect">
            <a:avLst/>
          </a:prstGeom>
          <a:solidFill>
            <a:srgbClr val="52DB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29" name="Rectangle 1025"/>
          <p:cNvSpPr>
            <a:spLocks noChangeArrowheads="1"/>
          </p:cNvSpPr>
          <p:nvPr/>
        </p:nvSpPr>
        <p:spPr bwMode="auto">
          <a:xfrm>
            <a:off x="7886700" y="5434013"/>
            <a:ext cx="9525" cy="342900"/>
          </a:xfrm>
          <a:prstGeom prst="rect">
            <a:avLst/>
          </a:prstGeom>
          <a:solidFill>
            <a:srgbClr val="4EDA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0" name="Rectangle 1026"/>
          <p:cNvSpPr>
            <a:spLocks noChangeArrowheads="1"/>
          </p:cNvSpPr>
          <p:nvPr/>
        </p:nvSpPr>
        <p:spPr bwMode="auto">
          <a:xfrm>
            <a:off x="7896225" y="5434013"/>
            <a:ext cx="7938" cy="342900"/>
          </a:xfrm>
          <a:prstGeom prst="rect">
            <a:avLst/>
          </a:prstGeom>
          <a:solidFill>
            <a:srgbClr val="4AD8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1" name="Rectangle 1027"/>
          <p:cNvSpPr>
            <a:spLocks noChangeArrowheads="1"/>
          </p:cNvSpPr>
          <p:nvPr/>
        </p:nvSpPr>
        <p:spPr bwMode="auto">
          <a:xfrm>
            <a:off x="7904163" y="5434013"/>
            <a:ext cx="7937" cy="342900"/>
          </a:xfrm>
          <a:prstGeom prst="rect">
            <a:avLst/>
          </a:prstGeom>
          <a:solidFill>
            <a:srgbClr val="46D6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2" name="Rectangle 1028"/>
          <p:cNvSpPr>
            <a:spLocks noChangeArrowheads="1"/>
          </p:cNvSpPr>
          <p:nvPr/>
        </p:nvSpPr>
        <p:spPr bwMode="auto">
          <a:xfrm>
            <a:off x="7912100" y="5434013"/>
            <a:ext cx="9525" cy="342900"/>
          </a:xfrm>
          <a:prstGeom prst="rect">
            <a:avLst/>
          </a:prstGeom>
          <a:solidFill>
            <a:srgbClr val="41D4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3" name="Rectangle 1029"/>
          <p:cNvSpPr>
            <a:spLocks noChangeArrowheads="1"/>
          </p:cNvSpPr>
          <p:nvPr/>
        </p:nvSpPr>
        <p:spPr bwMode="auto">
          <a:xfrm>
            <a:off x="7921625" y="5434013"/>
            <a:ext cx="7938" cy="342900"/>
          </a:xfrm>
          <a:prstGeom prst="rect">
            <a:avLst/>
          </a:prstGeom>
          <a:solidFill>
            <a:srgbClr val="3DD2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4" name="Rectangle 1030"/>
          <p:cNvSpPr>
            <a:spLocks noChangeArrowheads="1"/>
          </p:cNvSpPr>
          <p:nvPr/>
        </p:nvSpPr>
        <p:spPr bwMode="auto">
          <a:xfrm>
            <a:off x="7929563" y="5434013"/>
            <a:ext cx="9525" cy="342900"/>
          </a:xfrm>
          <a:prstGeom prst="rect">
            <a:avLst/>
          </a:prstGeom>
          <a:solidFill>
            <a:srgbClr val="39D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5" name="Rectangle 1031"/>
          <p:cNvSpPr>
            <a:spLocks noChangeArrowheads="1"/>
          </p:cNvSpPr>
          <p:nvPr/>
        </p:nvSpPr>
        <p:spPr bwMode="auto">
          <a:xfrm>
            <a:off x="7939088" y="5434013"/>
            <a:ext cx="7937" cy="342900"/>
          </a:xfrm>
          <a:prstGeom prst="rect">
            <a:avLst/>
          </a:prstGeom>
          <a:solidFill>
            <a:srgbClr val="35CF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6" name="Rectangle 1032"/>
          <p:cNvSpPr>
            <a:spLocks noChangeArrowheads="1"/>
          </p:cNvSpPr>
          <p:nvPr/>
        </p:nvSpPr>
        <p:spPr bwMode="auto">
          <a:xfrm>
            <a:off x="7947025" y="5434013"/>
            <a:ext cx="7938" cy="342900"/>
          </a:xfrm>
          <a:prstGeom prst="rect">
            <a:avLst/>
          </a:prstGeom>
          <a:solidFill>
            <a:srgbClr val="31CE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7" name="Rectangle 1033"/>
          <p:cNvSpPr>
            <a:spLocks noChangeArrowheads="1"/>
          </p:cNvSpPr>
          <p:nvPr/>
        </p:nvSpPr>
        <p:spPr bwMode="auto">
          <a:xfrm>
            <a:off x="7954963" y="5434013"/>
            <a:ext cx="9525" cy="342900"/>
          </a:xfrm>
          <a:prstGeom prst="rect">
            <a:avLst/>
          </a:prstGeom>
          <a:solidFill>
            <a:srgbClr val="2DC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8" name="Rectangle 1034"/>
          <p:cNvSpPr>
            <a:spLocks noChangeArrowheads="1"/>
          </p:cNvSpPr>
          <p:nvPr/>
        </p:nvSpPr>
        <p:spPr bwMode="auto">
          <a:xfrm>
            <a:off x="7964488" y="5434013"/>
            <a:ext cx="7937" cy="342900"/>
          </a:xfrm>
          <a:prstGeom prst="rect">
            <a:avLst/>
          </a:prstGeom>
          <a:solidFill>
            <a:srgbClr val="29CA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39" name="Rectangle 1035"/>
          <p:cNvSpPr>
            <a:spLocks noChangeArrowheads="1"/>
          </p:cNvSpPr>
          <p:nvPr/>
        </p:nvSpPr>
        <p:spPr bwMode="auto">
          <a:xfrm>
            <a:off x="7972425" y="5434013"/>
            <a:ext cx="7938" cy="342900"/>
          </a:xfrm>
          <a:prstGeom prst="rect">
            <a:avLst/>
          </a:prstGeom>
          <a:solidFill>
            <a:srgbClr val="25C8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0" name="Rectangle 1036"/>
          <p:cNvSpPr>
            <a:spLocks noChangeArrowheads="1"/>
          </p:cNvSpPr>
          <p:nvPr/>
        </p:nvSpPr>
        <p:spPr bwMode="auto">
          <a:xfrm>
            <a:off x="7980363" y="5434013"/>
            <a:ext cx="9525" cy="342900"/>
          </a:xfrm>
          <a:prstGeom prst="rect">
            <a:avLst/>
          </a:prstGeom>
          <a:solidFill>
            <a:srgbClr val="21C6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1" name="Rectangle 1037"/>
          <p:cNvSpPr>
            <a:spLocks noChangeArrowheads="1"/>
          </p:cNvSpPr>
          <p:nvPr/>
        </p:nvSpPr>
        <p:spPr bwMode="auto">
          <a:xfrm>
            <a:off x="7989888" y="5434013"/>
            <a:ext cx="7937" cy="342900"/>
          </a:xfrm>
          <a:prstGeom prst="rect">
            <a:avLst/>
          </a:prstGeom>
          <a:solidFill>
            <a:srgbClr val="1DC5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2" name="Rectangle 1038"/>
          <p:cNvSpPr>
            <a:spLocks noChangeArrowheads="1"/>
          </p:cNvSpPr>
          <p:nvPr/>
        </p:nvSpPr>
        <p:spPr bwMode="auto">
          <a:xfrm>
            <a:off x="7997825" y="5434013"/>
            <a:ext cx="9525" cy="342900"/>
          </a:xfrm>
          <a:prstGeom prst="rect">
            <a:avLst/>
          </a:prstGeom>
          <a:solidFill>
            <a:srgbClr val="18C3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3" name="Rectangle 1039"/>
          <p:cNvSpPr>
            <a:spLocks noChangeArrowheads="1"/>
          </p:cNvSpPr>
          <p:nvPr/>
        </p:nvSpPr>
        <p:spPr bwMode="auto">
          <a:xfrm>
            <a:off x="8007350" y="5434013"/>
            <a:ext cx="7938" cy="342900"/>
          </a:xfrm>
          <a:prstGeom prst="rect">
            <a:avLst/>
          </a:prstGeom>
          <a:solidFill>
            <a:srgbClr val="14C2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4" name="Rectangle 1040"/>
          <p:cNvSpPr>
            <a:spLocks noChangeArrowheads="1"/>
          </p:cNvSpPr>
          <p:nvPr/>
        </p:nvSpPr>
        <p:spPr bwMode="auto">
          <a:xfrm>
            <a:off x="8015288" y="5434013"/>
            <a:ext cx="7937" cy="342900"/>
          </a:xfrm>
          <a:prstGeom prst="rect">
            <a:avLst/>
          </a:prstGeom>
          <a:solidFill>
            <a:srgbClr val="10C0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5" name="Rectangle 1041"/>
          <p:cNvSpPr>
            <a:spLocks noChangeArrowheads="1"/>
          </p:cNvSpPr>
          <p:nvPr/>
        </p:nvSpPr>
        <p:spPr bwMode="auto">
          <a:xfrm>
            <a:off x="8023225" y="5434013"/>
            <a:ext cx="9525" cy="342900"/>
          </a:xfrm>
          <a:prstGeom prst="rect">
            <a:avLst/>
          </a:prstGeom>
          <a:solidFill>
            <a:srgbClr val="0CB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6" name="Rectangle 1042"/>
          <p:cNvSpPr>
            <a:spLocks noChangeArrowheads="1"/>
          </p:cNvSpPr>
          <p:nvPr/>
        </p:nvSpPr>
        <p:spPr bwMode="auto">
          <a:xfrm>
            <a:off x="8032750" y="5434013"/>
            <a:ext cx="7938" cy="342900"/>
          </a:xfrm>
          <a:prstGeom prst="rect">
            <a:avLst/>
          </a:prstGeom>
          <a:solidFill>
            <a:srgbClr val="08BC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7" name="Rectangle 1043"/>
          <p:cNvSpPr>
            <a:spLocks noChangeArrowheads="1"/>
          </p:cNvSpPr>
          <p:nvPr/>
        </p:nvSpPr>
        <p:spPr bwMode="auto">
          <a:xfrm>
            <a:off x="8040688" y="5434013"/>
            <a:ext cx="7937" cy="342900"/>
          </a:xfrm>
          <a:prstGeom prst="rect">
            <a:avLst/>
          </a:prstGeom>
          <a:solidFill>
            <a:srgbClr val="04BA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8" name="Oval 1044"/>
          <p:cNvSpPr>
            <a:spLocks noChangeArrowheads="1"/>
          </p:cNvSpPr>
          <p:nvPr/>
        </p:nvSpPr>
        <p:spPr bwMode="auto">
          <a:xfrm>
            <a:off x="7708900" y="5400675"/>
            <a:ext cx="331788" cy="90488"/>
          </a:xfrm>
          <a:prstGeom prst="ellipse">
            <a:avLst/>
          </a:prstGeom>
          <a:solidFill>
            <a:srgbClr val="A8FFD3"/>
          </a:solidFill>
          <a:ln w="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endParaRPr lang="nl-BE" altLang="nl-BE" sz="1800"/>
          </a:p>
        </p:txBody>
      </p:sp>
      <p:sp>
        <p:nvSpPr>
          <p:cNvPr id="22349" name="Rectangle 1045"/>
          <p:cNvSpPr>
            <a:spLocks noChangeArrowheads="1"/>
          </p:cNvSpPr>
          <p:nvPr/>
        </p:nvSpPr>
        <p:spPr bwMode="auto">
          <a:xfrm>
            <a:off x="7827963" y="5527675"/>
            <a:ext cx="889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DB</a:t>
            </a:r>
          </a:p>
        </p:txBody>
      </p:sp>
      <p:sp>
        <p:nvSpPr>
          <p:cNvPr id="22350" name="Rectangle 1046"/>
          <p:cNvSpPr>
            <a:spLocks noChangeArrowheads="1"/>
          </p:cNvSpPr>
          <p:nvPr/>
        </p:nvSpPr>
        <p:spPr bwMode="auto">
          <a:xfrm>
            <a:off x="7810500" y="5605463"/>
            <a:ext cx="123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FontTx/>
              <a:buNone/>
            </a:pPr>
            <a:r>
              <a:rPr lang="nl-NL" altLang="nl-BE" sz="500">
                <a:solidFill>
                  <a:srgbClr val="FFFFFF"/>
                </a:solidFill>
                <a:sym typeface="Arial" panose="020B0604020202020204" pitchFamily="34" charset="0"/>
              </a:rPr>
              <a:t>XYZ</a:t>
            </a:r>
          </a:p>
        </p:txBody>
      </p:sp>
      <p:sp>
        <p:nvSpPr>
          <p:cNvPr id="22351" name="Freeform 1047"/>
          <p:cNvSpPr>
            <a:spLocks/>
          </p:cNvSpPr>
          <p:nvPr/>
        </p:nvSpPr>
        <p:spPr bwMode="auto">
          <a:xfrm>
            <a:off x="8040688" y="5573713"/>
            <a:ext cx="93662" cy="63500"/>
          </a:xfrm>
          <a:custGeom>
            <a:avLst/>
            <a:gdLst>
              <a:gd name="T0" fmla="*/ 2147483646 w 59"/>
              <a:gd name="T1" fmla="*/ 2147483646 h 40"/>
              <a:gd name="T2" fmla="*/ 0 w 59"/>
              <a:gd name="T3" fmla="*/ 2147483646 h 40"/>
              <a:gd name="T4" fmla="*/ 2147483646 w 59"/>
              <a:gd name="T5" fmla="*/ 0 h 40"/>
              <a:gd name="T6" fmla="*/ 2147483646 w 59"/>
              <a:gd name="T7" fmla="*/ 2147483646 h 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9" h="40">
                <a:moveTo>
                  <a:pt x="59" y="40"/>
                </a:moveTo>
                <a:lnTo>
                  <a:pt x="0" y="20"/>
                </a:lnTo>
                <a:lnTo>
                  <a:pt x="59" y="0"/>
                </a:lnTo>
                <a:lnTo>
                  <a:pt x="59"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BE"/>
          </a:p>
        </p:txBody>
      </p:sp>
      <p:sp>
        <p:nvSpPr>
          <p:cNvPr id="22352" name="Rectangle 1048"/>
          <p:cNvSpPr>
            <a:spLocks noGrp="1" noChangeArrowheads="1"/>
          </p:cNvSpPr>
          <p:nvPr>
            <p:ph type="title"/>
          </p:nvPr>
        </p:nvSpPr>
        <p:spPr/>
        <p:txBody>
          <a:bodyPr/>
          <a:lstStyle/>
          <a:p>
            <a:r>
              <a:rPr lang="en-GB" altLang="nl-BE" smtClean="0">
                <a:sym typeface="Arial" panose="020B0604020202020204" pitchFamily="34" charset="0"/>
              </a:rPr>
              <a:t>4 d. Federated </a:t>
            </a:r>
            <a:r>
              <a:rPr lang="en-GB" altLang="nl-BE" noProof="0" smtClean="0">
                <a:sym typeface="Arial" panose="020B0604020202020204" pitchFamily="34" charset="0"/>
              </a:rPr>
              <a:t>architecture</a:t>
            </a:r>
            <a:endParaRPr lang="en-GB" altLang="nl-BE" noProof="0" dirty="0" smtClean="0">
              <a:sym typeface="Arial" panose="020B0604020202020204" pitchFamily="34" charset="0"/>
            </a:endParaRPr>
          </a:p>
        </p:txBody>
      </p:sp>
      <p:sp>
        <p:nvSpPr>
          <p:cNvPr id="4" name="Tijdelijke aanduiding voor datum 3"/>
          <p:cNvSpPr>
            <a:spLocks noGrp="1"/>
          </p:cNvSpPr>
          <p:nvPr>
            <p:ph type="dt" sz="half" idx="10"/>
          </p:nvPr>
        </p:nvSpPr>
        <p:spPr>
          <a:xfrm>
            <a:off x="457200" y="6512977"/>
            <a:ext cx="2133600" cy="365125"/>
          </a:xfrm>
        </p:spPr>
        <p:txBody>
          <a:bodyPr/>
          <a:lstStyle/>
          <a:p>
            <a:r>
              <a:rPr lang="nl-BE" dirty="0" smtClean="0">
                <a:solidFill>
                  <a:prstClr val="black">
                    <a:tint val="75000"/>
                  </a:prstClr>
                </a:solidFill>
              </a:rPr>
              <a:t>16/11/2017</a:t>
            </a:r>
            <a:endParaRPr lang="fr-BE" dirty="0">
              <a:solidFill>
                <a:prstClr val="black">
                  <a:tint val="75000"/>
                </a:prstClr>
              </a:solidFill>
            </a:endParaRPr>
          </a:p>
        </p:txBody>
      </p:sp>
      <p:sp>
        <p:nvSpPr>
          <p:cNvPr id="5" name="Tijdelijke aanduiding voor dianummer 4"/>
          <p:cNvSpPr>
            <a:spLocks noGrp="1"/>
          </p:cNvSpPr>
          <p:nvPr>
            <p:ph type="sldNum" sz="quarter" idx="12"/>
          </p:nvPr>
        </p:nvSpPr>
        <p:spPr>
          <a:xfrm>
            <a:off x="3505200" y="6512976"/>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fr-B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06016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4 e. Concrete implementation authentication of the identity</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51" y="1572812"/>
            <a:ext cx="371475" cy="85725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434984280"/>
              </p:ext>
            </p:extLst>
          </p:nvPr>
        </p:nvGraphicFramePr>
        <p:xfrm>
          <a:off x="983951" y="1510096"/>
          <a:ext cx="2592288" cy="919966"/>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19966">
                <a:tc>
                  <a:txBody>
                    <a:bodyPr/>
                    <a:lstStyle/>
                    <a:p>
                      <a:endParaRPr lang="nl-BE" dirty="0"/>
                    </a:p>
                  </a:txBody>
                  <a:tcPr marL="90000" marR="90000" marT="108000" marB="46800" anchor="ctr"/>
                </a:tc>
                <a:tc>
                  <a:txBody>
                    <a:bodyPr/>
                    <a:lstStyle/>
                    <a:p>
                      <a:r>
                        <a:rPr lang="fr-BE" sz="1400" dirty="0" smtClean="0"/>
                        <a:t>eID + PIN-code with connected card reader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97084304"/>
              </p:ext>
            </p:extLst>
          </p:nvPr>
        </p:nvGraphicFramePr>
        <p:xfrm>
          <a:off x="983951" y="2474594"/>
          <a:ext cx="2592288" cy="919966"/>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19966">
                <a:tc>
                  <a:txBody>
                    <a:bodyPr/>
                    <a:lstStyle/>
                    <a:p>
                      <a:endParaRPr lang="nl-BE" dirty="0"/>
                    </a:p>
                  </a:txBody>
                  <a:tcPr marL="90000" marR="90000" marT="108000" marB="46800" anchor="ctr"/>
                </a:tc>
                <a:tc>
                  <a:txBody>
                    <a:bodyPr/>
                    <a:lstStyle/>
                    <a:p>
                      <a:r>
                        <a:rPr lang="fr-BE" sz="1400" dirty="0" smtClean="0"/>
                        <a:t>eID + PIN-code</a:t>
                      </a:r>
                      <a:r>
                        <a:rPr lang="fr-BE" sz="1400" baseline="0" dirty="0" smtClean="0"/>
                        <a:t> with wireless card reader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382" y="2594899"/>
            <a:ext cx="371475" cy="742950"/>
          </a:xfrm>
          <a:prstGeom prst="rect">
            <a:avLst/>
          </a:prstGeom>
        </p:spPr>
      </p:pic>
      <p:graphicFrame>
        <p:nvGraphicFramePr>
          <p:cNvPr id="15" name="Table 14"/>
          <p:cNvGraphicFramePr>
            <a:graphicFrameLocks noGrp="1"/>
          </p:cNvGraphicFramePr>
          <p:nvPr>
            <p:extLst>
              <p:ext uri="{D42A27DB-BD31-4B8C-83A1-F6EECF244321}">
                <p14:modId xmlns:p14="http://schemas.microsoft.com/office/powerpoint/2010/main" val="2569382051"/>
              </p:ext>
            </p:extLst>
          </p:nvPr>
        </p:nvGraphicFramePr>
        <p:xfrm>
          <a:off x="3671651" y="3441042"/>
          <a:ext cx="2592288" cy="936104"/>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36104">
                <a:tc>
                  <a:txBody>
                    <a:bodyPr/>
                    <a:lstStyle/>
                    <a:p>
                      <a:endParaRPr lang="nl-BE" dirty="0"/>
                    </a:p>
                  </a:txBody>
                  <a:tcPr marL="90000" marR="90000" marT="108000" marB="46800"/>
                </a:tc>
                <a:tc>
                  <a:txBody>
                    <a:bodyPr/>
                    <a:lstStyle/>
                    <a:p>
                      <a:r>
                        <a:rPr lang="fr-BE" sz="1400" baseline="0" dirty="0" smtClean="0"/>
                        <a:t>Security code</a:t>
                      </a:r>
                      <a:br>
                        <a:rPr lang="fr-BE" sz="1400" baseline="0" dirty="0" smtClean="0"/>
                      </a:br>
                      <a:r>
                        <a:rPr lang="fr-BE" sz="1400" baseline="0" dirty="0" smtClean="0"/>
                        <a:t>via SMS,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037500906"/>
              </p:ext>
            </p:extLst>
          </p:nvPr>
        </p:nvGraphicFramePr>
        <p:xfrm>
          <a:off x="981862" y="3441042"/>
          <a:ext cx="2592288" cy="936104"/>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36104">
                <a:tc>
                  <a:txBody>
                    <a:bodyPr/>
                    <a:lstStyle/>
                    <a:p>
                      <a:endParaRPr lang="nl-BE" dirty="0"/>
                    </a:p>
                  </a:txBody>
                  <a:tcPr marL="90000" marR="90000" marT="108000" marB="46800"/>
                </a:tc>
                <a:tc>
                  <a:txBody>
                    <a:bodyPr/>
                    <a:lstStyle/>
                    <a:p>
                      <a:r>
                        <a:rPr lang="fr-BE" sz="1400" baseline="0" dirty="0" smtClean="0"/>
                        <a:t>Security code</a:t>
                      </a:r>
                      <a:br>
                        <a:rPr lang="fr-BE" sz="1400" baseline="0" dirty="0" smtClean="0"/>
                      </a:br>
                      <a:r>
                        <a:rPr lang="fr-BE" sz="1400" baseline="0" dirty="0" smtClean="0"/>
                        <a:t>via mobile </a:t>
                      </a:r>
                      <a:r>
                        <a:rPr lang="fr-BE" sz="1400" baseline="0" dirty="0" err="1" smtClean="0"/>
                        <a:t>app</a:t>
                      </a:r>
                      <a:r>
                        <a:rPr lang="fr-BE" sz="1400" baseline="0" dirty="0" smtClean="0"/>
                        <a:t> (TOTP),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29719" y="3587374"/>
            <a:ext cx="501884" cy="643441"/>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7989" y="3586894"/>
            <a:ext cx="502632" cy="644400"/>
          </a:xfrm>
          <a:prstGeom prst="rect">
            <a:avLst/>
          </a:prstGeom>
        </p:spPr>
      </p:pic>
      <p:graphicFrame>
        <p:nvGraphicFramePr>
          <p:cNvPr id="21" name="Table 20"/>
          <p:cNvGraphicFramePr>
            <a:graphicFrameLocks noGrp="1"/>
          </p:cNvGraphicFramePr>
          <p:nvPr>
            <p:extLst>
              <p:ext uri="{D42A27DB-BD31-4B8C-83A1-F6EECF244321}">
                <p14:modId xmlns:p14="http://schemas.microsoft.com/office/powerpoint/2010/main" val="812105819"/>
              </p:ext>
            </p:extLst>
          </p:nvPr>
        </p:nvGraphicFramePr>
        <p:xfrm>
          <a:off x="983951" y="5380173"/>
          <a:ext cx="2592288" cy="750620"/>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750620">
                <a:tc>
                  <a:txBody>
                    <a:bodyPr/>
                    <a:lstStyle/>
                    <a:p>
                      <a:endParaRPr lang="nl-BE" dirty="0"/>
                    </a:p>
                  </a:txBody>
                  <a:tcPr marL="90000" marR="90000" marT="108000" marB="46800"/>
                </a:tc>
                <a:tc>
                  <a:txBody>
                    <a:bodyPr/>
                    <a:lstStyle/>
                    <a:p>
                      <a:r>
                        <a:rPr lang="fr-BE" sz="1400" dirty="0" smtClean="0"/>
                        <a:t>User-id </a:t>
                      </a:r>
                      <a:r>
                        <a:rPr lang="fr-BE" sz="1400" baseline="0" dirty="0" smtClean="0"/>
                        <a:t>+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9648" y="5556302"/>
            <a:ext cx="409539" cy="409539"/>
          </a:xfrm>
          <a:prstGeom prst="rect">
            <a:avLst/>
          </a:prstGeom>
        </p:spPr>
      </p:pic>
      <p:sp>
        <p:nvSpPr>
          <p:cNvPr id="24" name="TextBox 23"/>
          <p:cNvSpPr txBox="1"/>
          <p:nvPr/>
        </p:nvSpPr>
        <p:spPr>
          <a:xfrm>
            <a:off x="179512" y="1196752"/>
            <a:ext cx="864339" cy="369332"/>
          </a:xfrm>
          <a:prstGeom prst="rect">
            <a:avLst/>
          </a:prstGeom>
          <a:noFill/>
        </p:spPr>
        <p:txBody>
          <a:bodyPr wrap="none" rtlCol="0">
            <a:spAutoFit/>
          </a:bodyPr>
          <a:lstStyle/>
          <a:p>
            <a:pPr algn="ctr"/>
            <a:r>
              <a:rPr lang="fr-BE" dirty="0" smtClean="0"/>
              <a:t>Strong</a:t>
            </a:r>
            <a:endParaRPr lang="nl-BE" dirty="0"/>
          </a:p>
        </p:txBody>
      </p:sp>
      <p:sp>
        <p:nvSpPr>
          <p:cNvPr id="25" name="TextBox 24"/>
          <p:cNvSpPr txBox="1"/>
          <p:nvPr/>
        </p:nvSpPr>
        <p:spPr>
          <a:xfrm>
            <a:off x="226479" y="5589259"/>
            <a:ext cx="770404" cy="369332"/>
          </a:xfrm>
          <a:prstGeom prst="rect">
            <a:avLst/>
          </a:prstGeom>
          <a:noFill/>
        </p:spPr>
        <p:txBody>
          <a:bodyPr wrap="none" rtlCol="0">
            <a:spAutoFit/>
          </a:bodyPr>
          <a:lstStyle/>
          <a:p>
            <a:pPr algn="ctr"/>
            <a:r>
              <a:rPr lang="fr-BE" dirty="0" smtClean="0"/>
              <a:t>Weak</a:t>
            </a:r>
            <a:endParaRPr lang="nl-BE" dirty="0"/>
          </a:p>
        </p:txBody>
      </p:sp>
      <p:sp>
        <p:nvSpPr>
          <p:cNvPr id="26" name="Up-Down Arrow 25"/>
          <p:cNvSpPr/>
          <p:nvPr/>
        </p:nvSpPr>
        <p:spPr>
          <a:xfrm>
            <a:off x="442033" y="1527636"/>
            <a:ext cx="288032" cy="41274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graphicFrame>
        <p:nvGraphicFramePr>
          <p:cNvPr id="22" name="Table 21"/>
          <p:cNvGraphicFramePr>
            <a:graphicFrameLocks noGrp="1"/>
          </p:cNvGraphicFramePr>
          <p:nvPr>
            <p:extLst>
              <p:ext uri="{D42A27DB-BD31-4B8C-83A1-F6EECF244321}">
                <p14:modId xmlns:p14="http://schemas.microsoft.com/office/powerpoint/2010/main" val="3906084238"/>
              </p:ext>
            </p:extLst>
          </p:nvPr>
        </p:nvGraphicFramePr>
        <p:xfrm>
          <a:off x="983951" y="4421181"/>
          <a:ext cx="2592288" cy="919966"/>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19966">
                <a:tc>
                  <a:txBody>
                    <a:bodyPr/>
                    <a:lstStyle/>
                    <a:p>
                      <a:endParaRPr lang="nl-BE" dirty="0"/>
                    </a:p>
                  </a:txBody>
                  <a:tcPr marL="90000" marR="90000" marT="108000" marB="46800"/>
                </a:tc>
                <a:tc>
                  <a:txBody>
                    <a:bodyPr/>
                    <a:lstStyle/>
                    <a:p>
                      <a:r>
                        <a:rPr lang="fr-BE" sz="1400" baseline="0" dirty="0" smtClean="0"/>
                        <a:t>Security code on paper (paper token), user-id + password</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pic>
        <p:nvPicPr>
          <p:cNvPr id="27" name="Picture 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7749" y="4743441"/>
            <a:ext cx="447602" cy="275447"/>
          </a:xfrm>
          <a:prstGeom prst="rect">
            <a:avLst/>
          </a:prstGeom>
        </p:spPr>
      </p:pic>
      <p:graphicFrame>
        <p:nvGraphicFramePr>
          <p:cNvPr id="28" name="Table 14"/>
          <p:cNvGraphicFramePr>
            <a:graphicFrameLocks noGrp="1"/>
          </p:cNvGraphicFramePr>
          <p:nvPr>
            <p:extLst>
              <p:ext uri="{D42A27DB-BD31-4B8C-83A1-F6EECF244321}">
                <p14:modId xmlns:p14="http://schemas.microsoft.com/office/powerpoint/2010/main" val="674526814"/>
              </p:ext>
            </p:extLst>
          </p:nvPr>
        </p:nvGraphicFramePr>
        <p:xfrm>
          <a:off x="6372200" y="3441192"/>
          <a:ext cx="2592288" cy="936104"/>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36104">
                <a:tc>
                  <a:txBody>
                    <a:bodyPr/>
                    <a:lstStyle/>
                    <a:p>
                      <a:endParaRPr lang="nl-BE" dirty="0"/>
                    </a:p>
                  </a:txBody>
                  <a:tcPr marL="90000" marR="90000" marT="108000" marB="46800"/>
                </a:tc>
                <a:tc>
                  <a:txBody>
                    <a:bodyPr/>
                    <a:lstStyle/>
                    <a:p>
                      <a:r>
                        <a:rPr lang="fr-BE" sz="1400" baseline="0" dirty="0" err="1" smtClean="0"/>
                        <a:t>Recognized</a:t>
                      </a:r>
                      <a:r>
                        <a:rPr lang="fr-BE" sz="1400" baseline="0" dirty="0" smtClean="0"/>
                        <a:t> solutions </a:t>
                      </a:r>
                      <a:r>
                        <a:rPr lang="fr-BE" sz="1400" baseline="0" dirty="0" err="1" smtClean="0"/>
                        <a:t>delivered</a:t>
                      </a:r>
                      <a:r>
                        <a:rPr lang="fr-BE" sz="1400" baseline="0" dirty="0" smtClean="0"/>
                        <a:t> by the </a:t>
                      </a:r>
                      <a:r>
                        <a:rPr lang="fr-BE" sz="1400" baseline="0" dirty="0" err="1" smtClean="0"/>
                        <a:t>private</a:t>
                      </a:r>
                      <a:r>
                        <a:rPr lang="fr-BE" sz="1400" baseline="0" dirty="0" smtClean="0"/>
                        <a:t> </a:t>
                      </a:r>
                      <a:r>
                        <a:rPr lang="fr-BE" sz="1400" baseline="0" dirty="0" err="1" smtClean="0"/>
                        <a:t>sector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graphicFrame>
        <p:nvGraphicFramePr>
          <p:cNvPr id="29" name="Table 14"/>
          <p:cNvGraphicFramePr>
            <a:graphicFrameLocks noGrp="1"/>
          </p:cNvGraphicFramePr>
          <p:nvPr>
            <p:extLst>
              <p:ext uri="{D42A27DB-BD31-4B8C-83A1-F6EECF244321}">
                <p14:modId xmlns:p14="http://schemas.microsoft.com/office/powerpoint/2010/main" val="2479018379"/>
              </p:ext>
            </p:extLst>
          </p:nvPr>
        </p:nvGraphicFramePr>
        <p:xfrm>
          <a:off x="6372200" y="2457464"/>
          <a:ext cx="2592288" cy="936104"/>
        </p:xfrm>
        <a:graphic>
          <a:graphicData uri="http://schemas.openxmlformats.org/drawingml/2006/table">
            <a:tbl>
              <a:tblPr firstRow="1" bandRow="1">
                <a:tableStyleId>{3B4B98B0-60AC-42C2-AFA5-B58CD77FA1E5}</a:tableStyleId>
              </a:tblPr>
              <a:tblGrid>
                <a:gridCol w="648071">
                  <a:extLst>
                    <a:ext uri="{9D8B030D-6E8A-4147-A177-3AD203B41FA5}">
                      <a16:colId xmlns:a16="http://schemas.microsoft.com/office/drawing/2014/main" val="20000"/>
                    </a:ext>
                  </a:extLst>
                </a:gridCol>
                <a:gridCol w="1944217">
                  <a:extLst>
                    <a:ext uri="{9D8B030D-6E8A-4147-A177-3AD203B41FA5}">
                      <a16:colId xmlns:a16="http://schemas.microsoft.com/office/drawing/2014/main" val="20001"/>
                    </a:ext>
                  </a:extLst>
                </a:gridCol>
              </a:tblGrid>
              <a:tr h="936104">
                <a:tc>
                  <a:txBody>
                    <a:bodyPr/>
                    <a:lstStyle/>
                    <a:p>
                      <a:endParaRPr lang="nl-BE" dirty="0"/>
                    </a:p>
                  </a:txBody>
                  <a:tcPr marL="90000" marR="90000" marT="108000" marB="46800"/>
                </a:tc>
                <a:tc>
                  <a:txBody>
                    <a:bodyPr/>
                    <a:lstStyle/>
                    <a:p>
                      <a:r>
                        <a:rPr lang="fr-BE" sz="1400" baseline="0" dirty="0" err="1" smtClean="0"/>
                        <a:t>Recognized</a:t>
                      </a:r>
                      <a:r>
                        <a:rPr lang="fr-BE" sz="1400" baseline="0" dirty="0" smtClean="0"/>
                        <a:t> solutions </a:t>
                      </a:r>
                      <a:r>
                        <a:rPr lang="fr-BE" sz="1400" baseline="0" dirty="0" err="1" smtClean="0"/>
                        <a:t>delivered</a:t>
                      </a:r>
                      <a:r>
                        <a:rPr lang="fr-BE" sz="1400" baseline="0" dirty="0" smtClean="0"/>
                        <a:t> by the </a:t>
                      </a:r>
                      <a:r>
                        <a:rPr lang="fr-BE" sz="1400" baseline="0" dirty="0" err="1" smtClean="0"/>
                        <a:t>private</a:t>
                      </a:r>
                      <a:r>
                        <a:rPr lang="fr-BE" sz="1400" baseline="0" dirty="0" smtClean="0"/>
                        <a:t> </a:t>
                      </a:r>
                      <a:r>
                        <a:rPr lang="fr-BE" sz="1400" baseline="0" dirty="0" err="1" smtClean="0"/>
                        <a:t>sector</a:t>
                      </a:r>
                      <a:endParaRPr lang="nl-BE" sz="1400" dirty="0"/>
                    </a:p>
                  </a:txBody>
                  <a:tcPr marL="90000" marR="90000" marT="46800" marB="46800" anchor="ctr"/>
                </a:tc>
                <a:extLst>
                  <a:ext uri="{0D108BD9-81ED-4DB2-BD59-A6C34878D82A}">
                    <a16:rowId xmlns:a16="http://schemas.microsoft.com/office/drawing/2014/main" val="10000"/>
                  </a:ext>
                </a:extLst>
              </a:tr>
            </a:tbl>
          </a:graphicData>
        </a:graphic>
      </p:graphicFrame>
      <p:sp>
        <p:nvSpPr>
          <p:cNvPr id="3" name="Tijdelijke aanduiding voor datum 2"/>
          <p:cNvSpPr>
            <a:spLocks noGrp="1"/>
          </p:cNvSpPr>
          <p:nvPr>
            <p:ph type="dt" sz="half" idx="10"/>
          </p:nvPr>
        </p:nvSpPr>
        <p:spPr>
          <a:xfrm>
            <a:off x="457200" y="6512977"/>
            <a:ext cx="2133600" cy="365125"/>
          </a:xfrm>
        </p:spPr>
        <p:txBody>
          <a:bodyPr/>
          <a:lstStyle/>
          <a:p>
            <a:r>
              <a:rPr lang="nl-BE" dirty="0" smtClean="0">
                <a:solidFill>
                  <a:prstClr val="black">
                    <a:tint val="75000"/>
                  </a:prstClr>
                </a:solidFill>
              </a:rPr>
              <a:t>16/11/2017</a:t>
            </a:r>
            <a:endParaRPr lang="fr-BE" dirty="0">
              <a:solidFill>
                <a:prstClr val="black">
                  <a:tint val="75000"/>
                </a:prstClr>
              </a:solidFill>
            </a:endParaRPr>
          </a:p>
        </p:txBody>
      </p:sp>
      <p:sp>
        <p:nvSpPr>
          <p:cNvPr id="4" name="Tijdelijke aanduiding voor dianummer 3"/>
          <p:cNvSpPr>
            <a:spLocks noGrp="1"/>
          </p:cNvSpPr>
          <p:nvPr>
            <p:ph type="sldNum" sz="quarter" idx="12"/>
          </p:nvPr>
        </p:nvSpPr>
        <p:spPr>
          <a:xfrm>
            <a:off x="3505200" y="6512976"/>
            <a:ext cx="2133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fr-B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14040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mtClean="0"/>
              <a:t>4 e. Concrete implementation: TOTP</a:t>
            </a:r>
            <a:endParaRPr lang="en-GB" dirty="0"/>
          </a:p>
        </p:txBody>
      </p:sp>
      <p:sp>
        <p:nvSpPr>
          <p:cNvPr id="2" name="Date Placeholder 1"/>
          <p:cNvSpPr>
            <a:spLocks noGrp="1"/>
          </p:cNvSpPr>
          <p:nvPr>
            <p:ph type="dt" sz="half" idx="10"/>
          </p:nvPr>
        </p:nvSpPr>
        <p:spPr/>
        <p:txBody>
          <a:bodyPr/>
          <a:lstStyle/>
          <a:p>
            <a:r>
              <a:rPr lang="nl-BE" smtClean="0"/>
              <a:t>16/11/2017</a:t>
            </a:r>
            <a:endParaRPr lang="fr-BE"/>
          </a:p>
        </p:txBody>
      </p:sp>
      <p:sp>
        <p:nvSpPr>
          <p:cNvPr id="3" name="Slide Number Placeholder 2"/>
          <p:cNvSpPr>
            <a:spLocks noGrp="1"/>
          </p:cNvSpPr>
          <p:nvPr>
            <p:ph type="sldNum" sz="quarter" idx="12"/>
          </p:nvPr>
        </p:nvSpPr>
        <p:spPr/>
        <p:txBody>
          <a:bodyPr/>
          <a:lstStyle/>
          <a:p>
            <a:fld id="{30A9230E-FFBB-4CCB-ABD7-198084EDE768}" type="slidenum">
              <a:rPr lang="fr-BE" smtClean="0"/>
              <a:pPr/>
              <a:t>24</a:t>
            </a:fld>
            <a:endParaRPr lang="fr-BE"/>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 y="1029497"/>
            <a:ext cx="2458616" cy="4370874"/>
          </a:xfrm>
          <a:prstGeom prst="rect">
            <a:avLst/>
          </a:prstGeom>
        </p:spPr>
      </p:pic>
      <p:sp>
        <p:nvSpPr>
          <p:cNvPr id="7" name="Rectangle 6"/>
          <p:cNvSpPr/>
          <p:nvPr/>
        </p:nvSpPr>
        <p:spPr>
          <a:xfrm>
            <a:off x="395536" y="5421984"/>
            <a:ext cx="3240360" cy="830997"/>
          </a:xfrm>
          <a:prstGeom prst="rect">
            <a:avLst/>
          </a:prstGeom>
        </p:spPr>
        <p:txBody>
          <a:bodyPr wrap="square">
            <a:spAutoFit/>
          </a:bodyPr>
          <a:lstStyle/>
          <a:p>
            <a:r>
              <a:rPr lang="en-GB" sz="1600" dirty="0" smtClean="0"/>
              <a:t>Examples: </a:t>
            </a:r>
            <a:r>
              <a:rPr lang="en-GB" sz="1600" dirty="0"/>
              <a:t>Google Authenticator, Duo Mobile, Amazon AWS MFA en </a:t>
            </a:r>
            <a:r>
              <a:rPr lang="en-GB" sz="1600" dirty="0" smtClean="0"/>
              <a:t>Authenticator, freely available</a:t>
            </a:r>
            <a:endParaRPr lang="en-GB" sz="1600" dirty="0"/>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838" y="1008251"/>
            <a:ext cx="3672408" cy="2281344"/>
          </a:xfrm>
          <a:prstGeom prst="rect">
            <a:avLst/>
          </a:prstGeom>
          <a:noFill/>
          <a:ln w="9525">
            <a:solidFill>
              <a:schemeClr val="bg1">
                <a:lumMod val="75000"/>
              </a:schemeClr>
            </a:solidFill>
            <a:miter lim="800000"/>
            <a:headEnd/>
            <a:tailEn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5838" y="3185666"/>
            <a:ext cx="3672408" cy="1804270"/>
          </a:xfrm>
          <a:prstGeom prst="rect">
            <a:avLst/>
          </a:prstGeom>
          <a:noFill/>
          <a:ln w="9525">
            <a:solidFill>
              <a:schemeClr val="bg1">
                <a:lumMod val="75000"/>
              </a:schemeClr>
            </a:solidFill>
            <a:miter lim="800000"/>
            <a:headEnd/>
            <a:tailEn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5839" y="4869160"/>
            <a:ext cx="3672408" cy="1526652"/>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Oval 10"/>
          <p:cNvSpPr/>
          <p:nvPr/>
        </p:nvSpPr>
        <p:spPr bwMode="auto">
          <a:xfrm rot="5400000">
            <a:off x="5338874" y="5155139"/>
            <a:ext cx="675339" cy="1921054"/>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smtClean="0">
              <a:ln>
                <a:noFill/>
              </a:ln>
              <a:solidFill>
                <a:schemeClr val="tx1"/>
              </a:solidFill>
              <a:effectLst/>
              <a:latin typeface="Times New Roman" pitchFamily="18" charset="0"/>
            </a:endParaRPr>
          </a:p>
        </p:txBody>
      </p:sp>
      <p:cxnSp>
        <p:nvCxnSpPr>
          <p:cNvPr id="12" name="Curved Connector 11"/>
          <p:cNvCxnSpPr/>
          <p:nvPr/>
        </p:nvCxnSpPr>
        <p:spPr>
          <a:xfrm rot="5400000" flipH="1" flipV="1">
            <a:off x="6214710" y="4684402"/>
            <a:ext cx="1340884" cy="846304"/>
          </a:xfrm>
          <a:prstGeom prst="curvedConnector3">
            <a:avLst>
              <a:gd name="adj1" fmla="val 50000"/>
            </a:avLst>
          </a:prstGeom>
          <a:ln w="3492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725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5. eIDAS regulation: objectives</a:t>
            </a:r>
            <a:endParaRPr lang="en-GB" dirty="0"/>
          </a:p>
        </p:txBody>
      </p:sp>
      <p:sp>
        <p:nvSpPr>
          <p:cNvPr id="5" name="Tijdelijke aanduiding voor inhoud 4"/>
          <p:cNvSpPr>
            <a:spLocks noGrp="1"/>
          </p:cNvSpPr>
          <p:nvPr>
            <p:ph idx="1"/>
          </p:nvPr>
        </p:nvSpPr>
        <p:spPr/>
        <p:txBody>
          <a:bodyPr>
            <a:normAutofit fontScale="92500" lnSpcReduction="20000"/>
          </a:bodyPr>
          <a:lstStyle/>
          <a:p>
            <a:r>
              <a:rPr lang="en-GB" dirty="0" smtClean="0"/>
              <a:t>regulation (EU) No 910/2014 of 23 July 2014 on electronic identification and trust services for electronic transactions in the internal market (“</a:t>
            </a:r>
            <a:r>
              <a:rPr lang="en-GB" dirty="0" err="1" smtClean="0"/>
              <a:t>eIDAS</a:t>
            </a:r>
            <a:r>
              <a:rPr lang="en-GB" dirty="0" smtClean="0"/>
              <a:t> regulation” - electronic identification, authentication and trust services)</a:t>
            </a:r>
          </a:p>
          <a:p>
            <a:r>
              <a:rPr lang="en-GB" dirty="0" smtClean="0"/>
              <a:t>strengthen EU single market by boosting trust and convenience in secure and seamless cross-border electronic transactions</a:t>
            </a:r>
          </a:p>
          <a:p>
            <a:r>
              <a:rPr lang="en-GB" altLang="fr-FR" dirty="0" smtClean="0"/>
              <a:t>three important objectives</a:t>
            </a:r>
          </a:p>
          <a:p>
            <a:pPr lvl="1"/>
            <a:r>
              <a:rPr lang="en-US" dirty="0" smtClean="0"/>
              <a:t>increasing the effectiveness of public and private online services, electronic business and electronic commerce in the European Union, by eliminating </a:t>
            </a:r>
            <a:r>
              <a:rPr lang="en-GB" altLang="fr-FR" dirty="0" smtClean="0"/>
              <a:t>(legal and technical) obstacles for the functioning of the internal market =&gt; choice for a regulation</a:t>
            </a:r>
          </a:p>
          <a:p>
            <a:pPr lvl="1"/>
            <a:r>
              <a:rPr lang="en-US" dirty="0" smtClean="0"/>
              <a:t>enhance trust in electronic transactions , in particular cross-border transactions, by providing a common foundation for secure electronic interaction between citizens, businesses and public authorities </a:t>
            </a:r>
            <a:r>
              <a:rPr lang="en-GB" altLang="fr-FR" dirty="0" smtClean="0"/>
              <a:t>=&gt;  high level of security and better information (EU trust </a:t>
            </a:r>
            <a:r>
              <a:rPr lang="en-GB" dirty="0" smtClean="0"/>
              <a:t>mark</a:t>
            </a:r>
            <a:r>
              <a:rPr lang="en-GB" altLang="fr-FR" dirty="0" smtClean="0"/>
              <a:t>)</a:t>
            </a:r>
          </a:p>
          <a:p>
            <a:pPr lvl="1"/>
            <a:r>
              <a:rPr lang="en-GB" dirty="0" smtClean="0"/>
              <a:t>enhance legal certainty</a:t>
            </a:r>
            <a:r>
              <a:rPr lang="en-GB" altLang="fr-FR" dirty="0" smtClean="0"/>
              <a:t> within the use of electronic identification means and trust services</a:t>
            </a:r>
          </a:p>
          <a:p>
            <a:r>
              <a:rPr lang="en-GB" dirty="0" smtClean="0"/>
              <a:t>regulation =&gt; direct effect on Belgian law</a:t>
            </a:r>
            <a:endParaRPr lang="en-GB" altLang="fr-FR" dirty="0" smtClean="0"/>
          </a:p>
          <a:p>
            <a:endParaRPr lang="en-GB" dirty="0" smtClean="0"/>
          </a:p>
          <a:p>
            <a:endParaRPr lang="en-GB" dirty="0"/>
          </a:p>
        </p:txBody>
      </p:sp>
      <p:sp>
        <p:nvSpPr>
          <p:cNvPr id="6" name="Tijdelijke aanduiding voor datum 5"/>
          <p:cNvSpPr>
            <a:spLocks noGrp="1"/>
          </p:cNvSpPr>
          <p:nvPr>
            <p:ph type="dt" sz="half" idx="10"/>
          </p:nvPr>
        </p:nvSpPr>
        <p:spPr/>
        <p:txBody>
          <a:bodyPr/>
          <a:lstStyle/>
          <a:p>
            <a:r>
              <a:rPr lang="nl-BE" smtClean="0"/>
              <a:t>16/11/2017</a:t>
            </a:r>
            <a:endParaRPr lang="fr-BE" dirty="0"/>
          </a:p>
        </p:txBody>
      </p:sp>
      <p:sp>
        <p:nvSpPr>
          <p:cNvPr id="7" name="Tijdelijke aanduiding voor dianummer 6"/>
          <p:cNvSpPr>
            <a:spLocks noGrp="1"/>
          </p:cNvSpPr>
          <p:nvPr>
            <p:ph type="sldNum" sz="quarter" idx="12"/>
          </p:nvPr>
        </p:nvSpPr>
        <p:spPr/>
        <p:txBody>
          <a:bodyPr/>
          <a:lstStyle/>
          <a:p>
            <a:pPr lvl="0"/>
            <a:fld id="{30A9230E-FFBB-4CCB-ABD7-198084EDE768}" type="slidenum">
              <a:rPr lang="fr-BE" noProof="0" smtClean="0"/>
              <a:pPr lvl="0"/>
              <a:t>25</a:t>
            </a:fld>
            <a:endParaRPr lang="fr-BE" noProof="0"/>
          </a:p>
        </p:txBody>
      </p:sp>
    </p:spTree>
    <p:extLst>
      <p:ext uri="{BB962C8B-B14F-4D97-AF65-F5344CB8AC3E}">
        <p14:creationId xmlns:p14="http://schemas.microsoft.com/office/powerpoint/2010/main" val="4062361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noProof="0" dirty="0" smtClean="0"/>
              <a:t>5. </a:t>
            </a:r>
            <a:r>
              <a:rPr lang="en-GB" noProof="0" dirty="0" err="1" smtClean="0"/>
              <a:t>eIDAS</a:t>
            </a:r>
            <a:r>
              <a:rPr lang="en-GB" noProof="0" dirty="0" smtClean="0"/>
              <a:t> </a:t>
            </a:r>
            <a:r>
              <a:rPr lang="en-GB" dirty="0" smtClean="0"/>
              <a:t>regulation: overall content</a:t>
            </a:r>
            <a:endParaRPr lang="en-GB" noProof="0" dirty="0"/>
          </a:p>
        </p:txBody>
      </p:sp>
      <p:sp>
        <p:nvSpPr>
          <p:cNvPr id="13315" name="Content Placeholder 10"/>
          <p:cNvSpPr>
            <a:spLocks noGrp="1"/>
          </p:cNvSpPr>
          <p:nvPr>
            <p:ph idx="1"/>
          </p:nvPr>
        </p:nvSpPr>
        <p:spPr/>
        <p:txBody>
          <a:bodyPr>
            <a:normAutofit/>
          </a:bodyPr>
          <a:lstStyle/>
          <a:p>
            <a:r>
              <a:rPr lang="en-GB" dirty="0" smtClean="0"/>
              <a:t>mandatory recognition of some electronic identification means</a:t>
            </a:r>
          </a:p>
          <a:p>
            <a:r>
              <a:rPr lang="en-GB" dirty="0" smtClean="0"/>
              <a:t>electronic trust services</a:t>
            </a:r>
          </a:p>
          <a:p>
            <a:pPr lvl="1"/>
            <a:r>
              <a:rPr lang="en-GB" dirty="0" smtClean="0"/>
              <a:t>scope</a:t>
            </a:r>
          </a:p>
          <a:p>
            <a:pPr lvl="2"/>
            <a:r>
              <a:rPr lang="en-GB" dirty="0" smtClean="0"/>
              <a:t>electronic signatures, including validation and preservation services</a:t>
            </a:r>
          </a:p>
          <a:p>
            <a:pPr lvl="2"/>
            <a:r>
              <a:rPr lang="en-GB" dirty="0" smtClean="0"/>
              <a:t>electronic seals, including validation and preservation services</a:t>
            </a:r>
          </a:p>
          <a:p>
            <a:pPr lvl="2"/>
            <a:r>
              <a:rPr lang="en-GB" dirty="0" smtClean="0"/>
              <a:t>time stamping</a:t>
            </a:r>
          </a:p>
          <a:p>
            <a:pPr lvl="2"/>
            <a:r>
              <a:rPr lang="en-GB" dirty="0" smtClean="0"/>
              <a:t>electronic registered service delivery</a:t>
            </a:r>
          </a:p>
          <a:p>
            <a:pPr lvl="2"/>
            <a:r>
              <a:rPr lang="en-GB" dirty="0" smtClean="0"/>
              <a:t>website authentication</a:t>
            </a:r>
          </a:p>
          <a:p>
            <a:pPr lvl="1"/>
            <a:r>
              <a:rPr lang="en-GB" dirty="0" smtClean="0"/>
              <a:t>horizontal principles: security requirements, trusted lists, EU trust mark, prior authorisation, qualified services, liability, data protection, supervision, international aspects</a:t>
            </a:r>
          </a:p>
          <a:p>
            <a:r>
              <a:rPr lang="en-GB" dirty="0" smtClean="0"/>
              <a:t>non-discrimination of electronic documents vis-à-vis paper documents as evidence in legal proceedings</a:t>
            </a:r>
          </a:p>
          <a:p>
            <a:endParaRPr lang="en-GB" altLang="en-US" dirty="0" smtClean="0"/>
          </a:p>
        </p:txBody>
      </p:sp>
      <p:sp>
        <p:nvSpPr>
          <p:cNvPr id="6" name="Date Placeholder 5"/>
          <p:cNvSpPr>
            <a:spLocks noGrp="1"/>
          </p:cNvSpPr>
          <p:nvPr>
            <p:ph type="dt" sz="half" idx="10"/>
          </p:nvPr>
        </p:nvSpPr>
        <p:spPr/>
        <p:txBody>
          <a:bodyPr/>
          <a:lstStyle/>
          <a:p>
            <a:r>
              <a:rPr lang="nl-BE" smtClean="0"/>
              <a:t>16/11/2017</a:t>
            </a:r>
            <a:endParaRPr lang="fr-BE" dirty="0"/>
          </a:p>
        </p:txBody>
      </p:sp>
      <p:sp>
        <p:nvSpPr>
          <p:cNvPr id="7" name="Slide Number Placeholder 6"/>
          <p:cNvSpPr>
            <a:spLocks noGrp="1"/>
          </p:cNvSpPr>
          <p:nvPr>
            <p:ph type="sldNum" sz="quarter" idx="12"/>
          </p:nvPr>
        </p:nvSpPr>
        <p:spPr/>
        <p:txBody>
          <a:bodyPr/>
          <a:lstStyle/>
          <a:p>
            <a:r>
              <a:rPr lang="fr-BE" dirty="0" smtClean="0"/>
              <a:t> </a:t>
            </a:r>
            <a:fld id="{30A9230E-FFBB-4CCB-ABD7-198084EDE768}" type="slidenum">
              <a:rPr lang="fr-BE" smtClean="0"/>
              <a:pPr/>
              <a:t>26</a:t>
            </a:fld>
            <a:r>
              <a:rPr lang="fr-BE" dirty="0" smtClean="0"/>
              <a:t> </a:t>
            </a:r>
            <a:endParaRPr lang="fr-BE"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5477" y="2804160"/>
            <a:ext cx="1057367" cy="1514255"/>
          </a:xfrm>
          <a:prstGeom prst="rect">
            <a:avLst/>
          </a:prstGeom>
        </p:spPr>
      </p:pic>
    </p:spTree>
    <p:extLst>
      <p:ext uri="{BB962C8B-B14F-4D97-AF65-F5344CB8AC3E}">
        <p14:creationId xmlns:p14="http://schemas.microsoft.com/office/powerpoint/2010/main" val="4026273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5. eIDAS: electronic identification</a:t>
            </a:r>
            <a:endParaRPr lang="en-GB" dirty="0"/>
          </a:p>
        </p:txBody>
      </p:sp>
      <p:sp>
        <p:nvSpPr>
          <p:cNvPr id="3" name="Tijdelijke aanduiding voor inhoud 2"/>
          <p:cNvSpPr>
            <a:spLocks noGrp="1"/>
          </p:cNvSpPr>
          <p:nvPr>
            <p:ph idx="1"/>
          </p:nvPr>
        </p:nvSpPr>
        <p:spPr/>
        <p:txBody>
          <a:bodyPr>
            <a:normAutofit lnSpcReduction="10000"/>
          </a:bodyPr>
          <a:lstStyle/>
          <a:p>
            <a:r>
              <a:rPr lang="en-GB" dirty="0" smtClean="0"/>
              <a:t>possibility for MS’s to notify electronic identification schemes, provided that some conditions are met, e.g.</a:t>
            </a:r>
          </a:p>
          <a:p>
            <a:pPr lvl="1"/>
            <a:r>
              <a:rPr lang="en-GB" dirty="0" smtClean="0"/>
              <a:t>issued by, under a mandate from or recognized by the notifying MS</a:t>
            </a:r>
          </a:p>
          <a:p>
            <a:pPr lvl="1"/>
            <a:r>
              <a:rPr lang="en-GB" dirty="0" smtClean="0"/>
              <a:t>can be used to access at least one government service which requires electronic identification in the notifying MS</a:t>
            </a:r>
          </a:p>
          <a:p>
            <a:pPr lvl="1"/>
            <a:r>
              <a:rPr lang="en-GB" dirty="0" smtClean="0"/>
              <a:t>meets the requirements of at least one of the assurance levels set out by the </a:t>
            </a:r>
            <a:r>
              <a:rPr lang="en-GB" dirty="0" err="1" smtClean="0"/>
              <a:t>eIDAS</a:t>
            </a:r>
            <a:r>
              <a:rPr lang="en-GB" dirty="0" smtClean="0"/>
              <a:t> regulation</a:t>
            </a:r>
          </a:p>
          <a:p>
            <a:pPr lvl="2"/>
            <a:r>
              <a:rPr lang="en-GB" dirty="0" smtClean="0"/>
              <a:t>high</a:t>
            </a:r>
          </a:p>
          <a:p>
            <a:pPr lvl="2"/>
            <a:r>
              <a:rPr lang="en-GB" dirty="0" smtClean="0"/>
              <a:t>substantial</a:t>
            </a:r>
          </a:p>
          <a:p>
            <a:pPr lvl="2"/>
            <a:r>
              <a:rPr lang="en-GB" dirty="0" smtClean="0"/>
              <a:t>low</a:t>
            </a:r>
          </a:p>
          <a:p>
            <a:pPr lvl="1"/>
            <a:r>
              <a:rPr lang="en-GB" dirty="0" smtClean="0"/>
              <a:t>notifying MS ensures that the person identification data uniquely representing a person is attributed in accordance with  the requirements of the chosen assurance level</a:t>
            </a:r>
          </a:p>
          <a:p>
            <a:pPr lvl="1"/>
            <a:r>
              <a:rPr lang="en-GB" dirty="0" smtClean="0"/>
              <a:t>party issuing electronic identification means ensures that electronic identification means is attributed according to the requirements of the chosen assurance level </a:t>
            </a:r>
            <a:endParaRPr lang="en-GB" dirty="0"/>
          </a:p>
        </p:txBody>
      </p:sp>
      <p:sp>
        <p:nvSpPr>
          <p:cNvPr id="4" name="Tijdelijke aanduiding voor datum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20039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mtClean="0"/>
              <a:t>5. eIDAS: electronic identification</a:t>
            </a:r>
            <a:endParaRPr lang="en-GB" dirty="0"/>
          </a:p>
        </p:txBody>
      </p:sp>
      <p:sp>
        <p:nvSpPr>
          <p:cNvPr id="3" name="Tijdelijke aanduiding voor inhoud 2"/>
          <p:cNvSpPr>
            <a:spLocks noGrp="1"/>
          </p:cNvSpPr>
          <p:nvPr>
            <p:ph idx="1"/>
          </p:nvPr>
        </p:nvSpPr>
        <p:spPr/>
        <p:txBody>
          <a:bodyPr>
            <a:normAutofit lnSpcReduction="10000"/>
          </a:bodyPr>
          <a:lstStyle/>
          <a:p>
            <a:r>
              <a:rPr lang="en-GB" smtClean="0"/>
              <a:t>when an electronic identification and authentication is required under national law or by administrative practice to access an online government service in a MS, the electronic identification means issued in another MS shall be recognized, provided that</a:t>
            </a:r>
          </a:p>
          <a:p>
            <a:pPr lvl="1"/>
            <a:r>
              <a:rPr lang="en-GB" smtClean="0"/>
              <a:t>the electronic identification means has been notified by a MS and is included in the list of the European Commission AND</a:t>
            </a:r>
          </a:p>
          <a:p>
            <a:pPr lvl="1"/>
            <a:r>
              <a:rPr lang="en-GB" smtClean="0"/>
              <a:t>the assurance level of the electronic identifications means is equal or higher than the assurance level required for online access to the online government service, provided that the assurance level is substantial or high AND (no obligatory recognition for electronic identification means of level low)</a:t>
            </a:r>
          </a:p>
          <a:p>
            <a:pPr lvl="1"/>
            <a:r>
              <a:rPr lang="en-GB" smtClean="0"/>
              <a:t>the government service uses the assurance level substantial or high for access to its online service (no obligatory recognition of  electronic identification means of another MS if the online government service can be accessed  by electronic identification means of level low)</a:t>
            </a:r>
          </a:p>
          <a:p>
            <a:endParaRPr lang="en-GB" dirty="0"/>
          </a:p>
        </p:txBody>
      </p:sp>
      <p:sp>
        <p:nvSpPr>
          <p:cNvPr id="4" name="Tijdelijke aanduiding voor datum 3"/>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97850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5. </a:t>
            </a:r>
            <a:r>
              <a:rPr lang="en-GB" noProof="0" dirty="0" err="1" smtClean="0"/>
              <a:t>eIDAS</a:t>
            </a:r>
            <a:r>
              <a:rPr lang="en-GB" noProof="0" dirty="0" smtClean="0"/>
              <a:t>: electronic identification</a:t>
            </a:r>
            <a:endParaRPr lang="en-GB" noProof="0" dirty="0"/>
          </a:p>
        </p:txBody>
      </p:sp>
      <p:sp>
        <p:nvSpPr>
          <p:cNvPr id="3" name="Content Placeholder 2"/>
          <p:cNvSpPr>
            <a:spLocks noGrp="1"/>
          </p:cNvSpPr>
          <p:nvPr>
            <p:ph idx="1"/>
          </p:nvPr>
        </p:nvSpPr>
        <p:spPr/>
        <p:txBody>
          <a:bodyPr>
            <a:normAutofit/>
          </a:bodyPr>
          <a:lstStyle/>
          <a:p>
            <a:r>
              <a:rPr lang="en-GB" altLang="fr-FR" dirty="0"/>
              <a:t>no obligation to implement or use a device for electronic identification on a national level, and no </a:t>
            </a:r>
            <a:r>
              <a:rPr lang="en-GB" altLang="fr-FR" dirty="0" smtClean="0"/>
              <a:t>obligatory </a:t>
            </a:r>
            <a:r>
              <a:rPr lang="en-GB" altLang="fr-FR" dirty="0"/>
              <a:t>European notification </a:t>
            </a:r>
            <a:r>
              <a:rPr lang="en-GB" altLang="fr-FR" dirty="0" smtClean="0"/>
              <a:t>for cross-border use</a:t>
            </a:r>
            <a:endParaRPr lang="en-GB" altLang="fr-FR" dirty="0"/>
          </a:p>
          <a:p>
            <a:r>
              <a:rPr lang="en-GB" altLang="fr-FR" noProof="0" dirty="0" smtClean="0"/>
              <a:t>obligation for the notifying MS to provide free online authentication service in case of a government service (not obligatory in case of a private service or may be paying)</a:t>
            </a:r>
          </a:p>
          <a:p>
            <a:r>
              <a:rPr lang="en-GB" dirty="0" smtClean="0"/>
              <a:t>obligation </a:t>
            </a:r>
            <a:r>
              <a:rPr lang="en-GB" dirty="0"/>
              <a:t>to designate ‘points of single contact’ for cooperation with other MS’s </a:t>
            </a:r>
          </a:p>
          <a:p>
            <a:r>
              <a:rPr lang="en-GB" dirty="0" smtClean="0"/>
              <a:t>obligation </a:t>
            </a:r>
            <a:r>
              <a:rPr lang="en-GB" dirty="0"/>
              <a:t>to designate a node operator for interoperability with other </a:t>
            </a:r>
            <a:r>
              <a:rPr lang="en-GB" dirty="0" smtClean="0"/>
              <a:t>MS’s</a:t>
            </a:r>
          </a:p>
          <a:p>
            <a:r>
              <a:rPr lang="en-GB" altLang="fr-FR" dirty="0" smtClean="0"/>
              <a:t>if </a:t>
            </a:r>
            <a:r>
              <a:rPr lang="en-GB" altLang="fr-FR" dirty="0"/>
              <a:t>security is compromised, the notifying MS has to suspend or recall the cross-border identification means and to inform other MS’s and the European </a:t>
            </a:r>
            <a:r>
              <a:rPr lang="en-GB" altLang="fr-FR" dirty="0" smtClean="0"/>
              <a:t>Commission</a:t>
            </a:r>
            <a:endParaRPr lang="en-GB" dirty="0"/>
          </a:p>
          <a:p>
            <a:endParaRPr lang="en-GB" altLang="fr-FR" noProof="0" dirty="0" smtClean="0"/>
          </a:p>
          <a:p>
            <a:endParaRPr lang="en-GB" altLang="fr-FR" dirty="0" smtClean="0"/>
          </a:p>
          <a:p>
            <a:endParaRPr lang="en-GB" dirty="0"/>
          </a:p>
          <a:p>
            <a:endParaRPr lang="en-GB" noProof="0" dirty="0"/>
          </a:p>
        </p:txBody>
      </p:sp>
      <p:sp>
        <p:nvSpPr>
          <p:cNvPr id="5" name="Date Placeholder 4"/>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7237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nl-BE" noProof="0" dirty="0" smtClean="0"/>
              <a:t>1. Strategic importance of UAM</a:t>
            </a:r>
          </a:p>
        </p:txBody>
      </p:sp>
      <p:sp>
        <p:nvSpPr>
          <p:cNvPr id="4099" name="Rectangle 3"/>
          <p:cNvSpPr>
            <a:spLocks noGrp="1" noChangeArrowheads="1"/>
          </p:cNvSpPr>
          <p:nvPr>
            <p:ph type="body" idx="1"/>
          </p:nvPr>
        </p:nvSpPr>
        <p:spPr/>
        <p:txBody>
          <a:bodyPr/>
          <a:lstStyle/>
          <a:p>
            <a:r>
              <a:rPr lang="en-GB" altLang="nl-BE" noProof="0" dirty="0" smtClean="0"/>
              <a:t>reliable exchange of personal data requires sufficient certainty about the identity of the data subjects</a:t>
            </a:r>
          </a:p>
          <a:p>
            <a:endParaRPr lang="en-GB" altLang="nl-BE" noProof="0" dirty="0" smtClean="0"/>
          </a:p>
          <a:p>
            <a:r>
              <a:rPr lang="en-GB" altLang="nl-BE" noProof="0" dirty="0" smtClean="0"/>
              <a:t>adequate access control requires sufficient certainty about</a:t>
            </a:r>
          </a:p>
          <a:p>
            <a:pPr lvl="1"/>
            <a:r>
              <a:rPr lang="en-GB" altLang="nl-BE" noProof="0" dirty="0" smtClean="0"/>
              <a:t>identity of the users</a:t>
            </a:r>
          </a:p>
          <a:p>
            <a:pPr lvl="1"/>
            <a:r>
              <a:rPr lang="en-GB" altLang="nl-BE" noProof="0" dirty="0" smtClean="0"/>
              <a:t>authentication of the identity of the users</a:t>
            </a:r>
          </a:p>
          <a:p>
            <a:pPr lvl="1"/>
            <a:r>
              <a:rPr lang="en-GB" altLang="nl-BE" noProof="0" dirty="0" smtClean="0"/>
              <a:t>verification of </a:t>
            </a:r>
            <a:r>
              <a:rPr lang="en-GB" altLang="nl-BE" dirty="0" smtClean="0"/>
              <a:t>relevant</a:t>
            </a:r>
            <a:r>
              <a:rPr lang="en-GB" altLang="nl-BE" noProof="0" dirty="0" smtClean="0"/>
              <a:t> characteristics of the users</a:t>
            </a:r>
          </a:p>
          <a:p>
            <a:pPr lvl="1"/>
            <a:r>
              <a:rPr lang="en-GB" altLang="nl-BE" noProof="0" dirty="0" smtClean="0"/>
              <a:t>verification of </a:t>
            </a:r>
            <a:r>
              <a:rPr lang="en-GB" altLang="nl-BE" dirty="0" smtClean="0"/>
              <a:t>relevant</a:t>
            </a:r>
            <a:r>
              <a:rPr lang="en-GB" altLang="nl-BE" noProof="0" dirty="0" smtClean="0"/>
              <a:t> relationships between the users and the data subjects</a:t>
            </a:r>
          </a:p>
          <a:p>
            <a:pPr lvl="1"/>
            <a:r>
              <a:rPr lang="en-GB" altLang="nl-BE" noProof="0" dirty="0" smtClean="0"/>
              <a:t>verification of </a:t>
            </a:r>
            <a:r>
              <a:rPr lang="en-GB" altLang="nl-BE" dirty="0" smtClean="0"/>
              <a:t>relevant </a:t>
            </a:r>
            <a:r>
              <a:rPr lang="en-GB" altLang="nl-BE" noProof="0" dirty="0" smtClean="0"/>
              <a:t>mandates of the users </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25616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5. </a:t>
            </a:r>
            <a:r>
              <a:rPr lang="en-GB" noProof="0" dirty="0" err="1" smtClean="0"/>
              <a:t>eIDAS</a:t>
            </a:r>
            <a:r>
              <a:rPr lang="en-GB" noProof="0" dirty="0" smtClean="0"/>
              <a:t>: electronic identification</a:t>
            </a:r>
            <a:endParaRPr lang="en-GB" noProof="0" dirty="0"/>
          </a:p>
        </p:txBody>
      </p:sp>
      <p:sp>
        <p:nvSpPr>
          <p:cNvPr id="3" name="Content Placeholder 2"/>
          <p:cNvSpPr>
            <a:spLocks noGrp="1"/>
          </p:cNvSpPr>
          <p:nvPr>
            <p:ph idx="1"/>
          </p:nvPr>
        </p:nvSpPr>
        <p:spPr/>
        <p:txBody>
          <a:bodyPr>
            <a:normAutofit/>
          </a:bodyPr>
          <a:lstStyle/>
          <a:p>
            <a:r>
              <a:rPr lang="en-GB" altLang="fr-FR" dirty="0" smtClean="0"/>
              <a:t>liability </a:t>
            </a:r>
            <a:r>
              <a:rPr lang="en-GB" altLang="fr-FR" dirty="0"/>
              <a:t>of the notifying MS</a:t>
            </a:r>
          </a:p>
          <a:p>
            <a:pPr lvl="1"/>
            <a:r>
              <a:rPr lang="en-GB" dirty="0"/>
              <a:t>the notifying MS ensures that the person identification data uniquely representing the person in question is attributed, in accordance with the requirements of the chosen assurance </a:t>
            </a:r>
            <a:r>
              <a:rPr lang="en-GB" dirty="0" smtClean="0"/>
              <a:t>level</a:t>
            </a:r>
            <a:endParaRPr lang="en-GB" altLang="fr-FR" dirty="0"/>
          </a:p>
          <a:p>
            <a:pPr lvl="1"/>
            <a:r>
              <a:rPr lang="en-GB" dirty="0"/>
              <a:t>the notifying MS ensures the availability of authentication online, so that any relying party established in the territory of another MS is able to confirm the person identification data received in electronic form</a:t>
            </a:r>
          </a:p>
          <a:p>
            <a:pPr lvl="1"/>
            <a:r>
              <a:rPr lang="en-GB" dirty="0"/>
              <a:t>the notifying Member State has to organise supervision to the notified electronic identification schemes</a:t>
            </a:r>
            <a:endParaRPr lang="en-GB" altLang="fr-FR" dirty="0"/>
          </a:p>
          <a:p>
            <a:endParaRPr lang="en-GB" dirty="0"/>
          </a:p>
          <a:p>
            <a:r>
              <a:rPr lang="en-GB" noProof="0" dirty="0" smtClean="0"/>
              <a:t>possibility to set conditions to the private sector to use  the notified electronic identification schemes</a:t>
            </a:r>
          </a:p>
          <a:p>
            <a:endParaRPr lang="en-GB" noProof="0" dirty="0" smtClean="0"/>
          </a:p>
        </p:txBody>
      </p:sp>
      <p:sp>
        <p:nvSpPr>
          <p:cNvPr id="4" name="Date Placeholder 3"/>
          <p:cNvSpPr>
            <a:spLocks noGrp="1"/>
          </p:cNvSpPr>
          <p:nvPr>
            <p:ph type="dt" sz="half" idx="10"/>
          </p:nvPr>
        </p:nvSpPr>
        <p:spPr/>
        <p:txBody>
          <a:bodyPr/>
          <a:lstStyle/>
          <a:p>
            <a:pPr>
              <a:defRPr/>
            </a:pPr>
            <a:r>
              <a:rPr lang="nl-BE" smtClean="0"/>
              <a:t>16/11/2017</a:t>
            </a:r>
            <a:endParaRPr lang="en-US" dirty="0"/>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8440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093E-F81B-45EA-A03A-F0EEFFD66793}"/>
              </a:ext>
            </a:extLst>
          </p:cNvPr>
          <p:cNvSpPr>
            <a:spLocks noGrp="1"/>
          </p:cNvSpPr>
          <p:nvPr>
            <p:ph type="title"/>
          </p:nvPr>
        </p:nvSpPr>
        <p:spPr/>
        <p:txBody>
          <a:bodyPr>
            <a:normAutofit fontScale="90000"/>
          </a:bodyPr>
          <a:lstStyle/>
          <a:p>
            <a:r>
              <a:rPr lang="en-GB" noProof="0" smtClean="0"/>
              <a:t>5. Belgian law </a:t>
            </a:r>
            <a:r>
              <a:rPr lang="en-GB" smtClean="0"/>
              <a:t>on electronic identification </a:t>
            </a:r>
            <a:endParaRPr lang="en-GB" noProof="0" dirty="0"/>
          </a:p>
        </p:txBody>
      </p:sp>
      <p:sp>
        <p:nvSpPr>
          <p:cNvPr id="3" name="Content Placeholder 2">
            <a:extLst>
              <a:ext uri="{FF2B5EF4-FFF2-40B4-BE49-F238E27FC236}">
                <a16:creationId xmlns:a16="http://schemas.microsoft.com/office/drawing/2014/main" id="{013B6ADC-61A3-40C0-A2BB-7B7002544C2C}"/>
              </a:ext>
            </a:extLst>
          </p:cNvPr>
          <p:cNvSpPr>
            <a:spLocks noGrp="1"/>
          </p:cNvSpPr>
          <p:nvPr>
            <p:ph idx="1"/>
          </p:nvPr>
        </p:nvSpPr>
        <p:spPr/>
        <p:txBody>
          <a:bodyPr/>
          <a:lstStyle/>
          <a:p>
            <a:r>
              <a:rPr lang="en-GB" smtClean="0"/>
              <a:t>Belgian l</a:t>
            </a:r>
            <a:r>
              <a:rPr lang="en-GB" noProof="0" smtClean="0"/>
              <a:t>aw on electronic identification of 18 July 2017 </a:t>
            </a:r>
            <a:r>
              <a:rPr lang="en-GB" smtClean="0"/>
              <a:t>completes the eIDAS Regulation</a:t>
            </a:r>
          </a:p>
          <a:p>
            <a:r>
              <a:rPr lang="en-GB" smtClean="0"/>
              <a:t>s</a:t>
            </a:r>
            <a:r>
              <a:rPr lang="en-GB" noProof="0" smtClean="0"/>
              <a:t>ome provisions:</a:t>
            </a:r>
          </a:p>
          <a:p>
            <a:pPr lvl="1"/>
            <a:r>
              <a:rPr lang="en-GB" noProof="0" smtClean="0"/>
              <a:t>each Belgian public sector body determines the required </a:t>
            </a:r>
            <a:r>
              <a:rPr lang="en-GB" smtClean="0"/>
              <a:t>assurance level</a:t>
            </a:r>
            <a:r>
              <a:rPr lang="en-GB" noProof="0" smtClean="0"/>
              <a:t> for access to its services and informs DG DT about this</a:t>
            </a:r>
          </a:p>
          <a:p>
            <a:pPr lvl="1"/>
            <a:r>
              <a:rPr lang="en-GB" smtClean="0"/>
              <a:t>DG DT determines the assurance level of the schemes to be notified to the European Commission, after consulting the Colleges of Presidents of the federal public services, the social security institutions and the federal public utility institutions</a:t>
            </a:r>
          </a:p>
          <a:p>
            <a:pPr lvl="1"/>
            <a:r>
              <a:rPr lang="en-GB" smtClean="0"/>
              <a:t>DG DT is charged with offering electronic notification services within the federal authentication service (FAS)</a:t>
            </a:r>
          </a:p>
          <a:p>
            <a:pPr lvl="1"/>
            <a:r>
              <a:rPr lang="en-GB" smtClean="0"/>
              <a:t>DG DT passes a minimum set of person identification data to the node of another MS (retrieved from by SSIN), when a user wants access to an online service in that other MS</a:t>
            </a:r>
          </a:p>
          <a:p>
            <a:pPr lvl="1"/>
            <a:endParaRPr lang="en-GB" smtClean="0"/>
          </a:p>
          <a:p>
            <a:pPr lvl="1"/>
            <a:endParaRPr lang="en-GB" smtClean="0"/>
          </a:p>
          <a:p>
            <a:pPr lvl="1"/>
            <a:endParaRPr lang="en-GB" dirty="0" smtClean="0"/>
          </a:p>
        </p:txBody>
      </p:sp>
      <p:sp>
        <p:nvSpPr>
          <p:cNvPr id="4" name="Date Placeholder 3">
            <a:extLst>
              <a:ext uri="{FF2B5EF4-FFF2-40B4-BE49-F238E27FC236}">
                <a16:creationId xmlns:a16="http://schemas.microsoft.com/office/drawing/2014/main" id="{00394EA5-7DB2-4B9E-9C54-6BF0A73A5902}"/>
              </a:ext>
            </a:extLst>
          </p:cNvPr>
          <p:cNvSpPr>
            <a:spLocks noGrp="1"/>
          </p:cNvSpPr>
          <p:nvPr>
            <p:ph type="dt" sz="half" idx="10"/>
          </p:nvPr>
        </p:nvSpPr>
        <p:spPr/>
        <p:txBody>
          <a:bodyPr/>
          <a:lstStyle/>
          <a:p>
            <a:r>
              <a:rPr lang="nl-BE" smtClean="0"/>
              <a:t>16/11/2017</a:t>
            </a:r>
            <a:endParaRPr lang="en-US" dirty="0"/>
          </a:p>
        </p:txBody>
      </p:sp>
      <p:sp>
        <p:nvSpPr>
          <p:cNvPr id="5" name="Slide Number Placeholder 4"/>
          <p:cNvSpPr>
            <a:spLocks noGrp="1"/>
          </p:cNvSpPr>
          <p:nvPr>
            <p:ph type="sldNum" sz="quarter" idx="12"/>
          </p:nvPr>
        </p:nvSpPr>
        <p:spPr/>
        <p:txBody>
          <a:bodyPr/>
          <a:lstStyle/>
          <a:p>
            <a:pPr lvl="0"/>
            <a:fld id="{30A9230E-FFBB-4CCB-ABD7-198084EDE768}" type="slidenum">
              <a:rPr lang="fr-BE" noProof="0" smtClean="0"/>
              <a:pPr lvl="0"/>
              <a:t>31</a:t>
            </a:fld>
            <a:endParaRPr lang="fr-BE" noProof="0"/>
          </a:p>
        </p:txBody>
      </p:sp>
    </p:spTree>
    <p:extLst>
      <p:ext uri="{BB962C8B-B14F-4D97-AF65-F5344CB8AC3E}">
        <p14:creationId xmlns:p14="http://schemas.microsoft.com/office/powerpoint/2010/main" val="1428851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FE33-BE84-47B0-BCA8-0E0DDCEBBD1D}"/>
              </a:ext>
            </a:extLst>
          </p:cNvPr>
          <p:cNvSpPr>
            <a:spLocks noGrp="1"/>
          </p:cNvSpPr>
          <p:nvPr>
            <p:ph type="title"/>
          </p:nvPr>
        </p:nvSpPr>
        <p:spPr/>
        <p:txBody>
          <a:bodyPr>
            <a:normAutofit fontScale="90000"/>
          </a:bodyPr>
          <a:lstStyle/>
          <a:p>
            <a:r>
              <a:rPr lang="en-GB" smtClean="0"/>
              <a:t>5. Belgian law on electronic identification </a:t>
            </a:r>
            <a:endParaRPr lang="en-GB" noProof="0" dirty="0"/>
          </a:p>
        </p:txBody>
      </p:sp>
      <p:sp>
        <p:nvSpPr>
          <p:cNvPr id="3" name="Content Placeholder 2">
            <a:extLst>
              <a:ext uri="{FF2B5EF4-FFF2-40B4-BE49-F238E27FC236}">
                <a16:creationId xmlns:a16="http://schemas.microsoft.com/office/drawing/2014/main" id="{DCA3CCEA-6EA3-4715-BFB2-41AB1DE2C10E}"/>
              </a:ext>
            </a:extLst>
          </p:cNvPr>
          <p:cNvSpPr>
            <a:spLocks noGrp="1"/>
          </p:cNvSpPr>
          <p:nvPr>
            <p:ph idx="1"/>
          </p:nvPr>
        </p:nvSpPr>
        <p:spPr/>
        <p:txBody>
          <a:bodyPr/>
          <a:lstStyle/>
          <a:p>
            <a:r>
              <a:rPr lang="en-GB" dirty="0" smtClean="0"/>
              <a:t>some provisions</a:t>
            </a:r>
          </a:p>
          <a:p>
            <a:pPr lvl="1"/>
            <a:r>
              <a:rPr lang="en-GB" dirty="0" smtClean="0"/>
              <a:t>the supervisory body consists of representatives of at least 3 government services and is responsible for monitoring the notified schemes and taking measures</a:t>
            </a:r>
          </a:p>
          <a:p>
            <a:pPr lvl="1"/>
            <a:r>
              <a:rPr lang="en-GB" dirty="0" smtClean="0"/>
              <a:t>the ‘points of single contact’ and an operator of the Belgian node are designated by Royal Decree in accordance with the European Implementing Regulations</a:t>
            </a:r>
          </a:p>
          <a:p>
            <a:pPr lvl="1"/>
            <a:r>
              <a:rPr lang="en-GB" dirty="0" smtClean="0"/>
              <a:t>private parties can provide electronic identification </a:t>
            </a:r>
            <a:r>
              <a:rPr lang="en-GB" dirty="0" smtClean="0"/>
              <a:t>services recognized </a:t>
            </a:r>
            <a:r>
              <a:rPr lang="en-GB" dirty="0" smtClean="0"/>
              <a:t>by DG DT after consulting Colleges of Presidents for access </a:t>
            </a:r>
            <a:r>
              <a:rPr lang="en-GB" smtClean="0"/>
              <a:t>to </a:t>
            </a:r>
            <a:r>
              <a:rPr lang="en-GB" smtClean="0"/>
              <a:t>Belgian government </a:t>
            </a:r>
            <a:r>
              <a:rPr lang="en-GB" dirty="0" smtClean="0"/>
              <a:t>applications within the FAS (conditions for recognition are determined by Royal Decree)</a:t>
            </a:r>
          </a:p>
          <a:p>
            <a:pPr lvl="1"/>
            <a:endParaRPr lang="en-GB" dirty="0" smtClean="0"/>
          </a:p>
          <a:p>
            <a:pPr lvl="1"/>
            <a:endParaRPr lang="en-GB" noProof="0" dirty="0" smtClean="0"/>
          </a:p>
          <a:p>
            <a:endParaRPr lang="en-GB" noProof="0" dirty="0"/>
          </a:p>
        </p:txBody>
      </p:sp>
      <p:sp>
        <p:nvSpPr>
          <p:cNvPr id="4" name="Date Placeholder 3">
            <a:extLst>
              <a:ext uri="{FF2B5EF4-FFF2-40B4-BE49-F238E27FC236}">
                <a16:creationId xmlns:a16="http://schemas.microsoft.com/office/drawing/2014/main" id="{70B11F09-5337-40B0-B293-FA57990C3514}"/>
              </a:ext>
            </a:extLst>
          </p:cNvPr>
          <p:cNvSpPr>
            <a:spLocks noGrp="1"/>
          </p:cNvSpPr>
          <p:nvPr>
            <p:ph type="dt" sz="half" idx="10"/>
          </p:nvPr>
        </p:nvSpPr>
        <p:spPr/>
        <p:txBody>
          <a:bodyPr/>
          <a:lstStyle/>
          <a:p>
            <a:r>
              <a:rPr lang="nl-BE" smtClean="0"/>
              <a:t>16/11/2017</a:t>
            </a:r>
            <a:endParaRPr lang="en-US" dirty="0"/>
          </a:p>
        </p:txBody>
      </p:sp>
      <p:sp>
        <p:nvSpPr>
          <p:cNvPr id="5" name="Slide Number Placeholder 4"/>
          <p:cNvSpPr>
            <a:spLocks noGrp="1"/>
          </p:cNvSpPr>
          <p:nvPr>
            <p:ph type="sldNum" sz="quarter" idx="12"/>
          </p:nvPr>
        </p:nvSpPr>
        <p:spPr/>
        <p:txBody>
          <a:bodyPr/>
          <a:lstStyle/>
          <a:p>
            <a:pPr lvl="0"/>
            <a:fld id="{30A9230E-FFBB-4CCB-ABD7-198084EDE768}" type="slidenum">
              <a:rPr lang="fr-BE" noProof="0" smtClean="0"/>
              <a:pPr lvl="0"/>
              <a:t>32</a:t>
            </a:fld>
            <a:endParaRPr lang="fr-BE" noProof="0"/>
          </a:p>
        </p:txBody>
      </p:sp>
    </p:spTree>
    <p:extLst>
      <p:ext uri="{BB962C8B-B14F-4D97-AF65-F5344CB8AC3E}">
        <p14:creationId xmlns:p14="http://schemas.microsoft.com/office/powerpoint/2010/main" val="2878548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84D7-6062-474D-9DC5-86E31D97B011}"/>
              </a:ext>
            </a:extLst>
          </p:cNvPr>
          <p:cNvSpPr>
            <a:spLocks noGrp="1"/>
          </p:cNvSpPr>
          <p:nvPr>
            <p:ph type="title"/>
          </p:nvPr>
        </p:nvSpPr>
        <p:spPr>
          <a:xfrm>
            <a:off x="1231392" y="121887"/>
            <a:ext cx="6379424" cy="714825"/>
          </a:xfrm>
        </p:spPr>
        <p:txBody>
          <a:bodyPr>
            <a:normAutofit fontScale="90000"/>
          </a:bodyPr>
          <a:lstStyle/>
          <a:p>
            <a:r>
              <a:rPr lang="en-GB" noProof="0" dirty="0" smtClean="0"/>
              <a:t>5. Royal decree regulating </a:t>
            </a:r>
            <a:r>
              <a:rPr lang="en-GB" dirty="0" smtClean="0"/>
              <a:t>conditions for recognition</a:t>
            </a:r>
            <a:r>
              <a:rPr lang="en-GB" noProof="0" dirty="0" smtClean="0"/>
              <a:t> of electronic identification services</a:t>
            </a:r>
            <a:endParaRPr lang="en-GB" noProof="0" dirty="0"/>
          </a:p>
        </p:txBody>
      </p:sp>
      <p:sp>
        <p:nvSpPr>
          <p:cNvPr id="3" name="Content Placeholder 2">
            <a:extLst>
              <a:ext uri="{FF2B5EF4-FFF2-40B4-BE49-F238E27FC236}">
                <a16:creationId xmlns:a16="http://schemas.microsoft.com/office/drawing/2014/main" id="{369EF0F0-F058-49BB-912F-FC43D235B51B}"/>
              </a:ext>
            </a:extLst>
          </p:cNvPr>
          <p:cNvSpPr>
            <a:spLocks noGrp="1"/>
          </p:cNvSpPr>
          <p:nvPr>
            <p:ph idx="1"/>
          </p:nvPr>
        </p:nvSpPr>
        <p:spPr/>
        <p:txBody>
          <a:bodyPr>
            <a:normAutofit fontScale="92500"/>
          </a:bodyPr>
          <a:lstStyle/>
          <a:p>
            <a:r>
              <a:rPr lang="en-GB" noProof="0" smtClean="0"/>
              <a:t>Royal </a:t>
            </a:r>
            <a:r>
              <a:rPr lang="en-GB" smtClean="0"/>
              <a:t>D</a:t>
            </a:r>
            <a:r>
              <a:rPr lang="en-GB" noProof="0" smtClean="0"/>
              <a:t>ecree establishing </a:t>
            </a:r>
            <a:r>
              <a:rPr lang="en-GB" smtClean="0"/>
              <a:t>the conditions, procedures and consequences of the recognition of electronic identification services for government applications was signed October 22th, 2017 </a:t>
            </a:r>
          </a:p>
          <a:p>
            <a:r>
              <a:rPr lang="en-GB" smtClean="0"/>
              <a:t>some provisions</a:t>
            </a:r>
          </a:p>
          <a:p>
            <a:pPr lvl="1"/>
            <a:r>
              <a:rPr lang="en-GB" smtClean="0"/>
              <a:t>conditions and procedures for recognition of private providers of electronic identification services for inclusion in the FAS for access to government applications</a:t>
            </a:r>
            <a:endParaRPr lang="en-GB" noProof="0" smtClean="0"/>
          </a:p>
          <a:p>
            <a:pPr lvl="1"/>
            <a:r>
              <a:rPr lang="en-GB" smtClean="0"/>
              <a:t>severe criteria: liability of the service provider, security, privacy protection </a:t>
            </a:r>
          </a:p>
          <a:p>
            <a:pPr lvl="1"/>
            <a:r>
              <a:rPr lang="en-GB" smtClean="0"/>
              <a:t>recognition for anyone who meets the conditions </a:t>
            </a:r>
          </a:p>
          <a:p>
            <a:pPr lvl="1"/>
            <a:r>
              <a:rPr lang="en-GB" smtClean="0"/>
              <a:t>technical integration with FAS standard protocols and European standards</a:t>
            </a:r>
          </a:p>
          <a:p>
            <a:pPr lvl="1"/>
            <a:r>
              <a:rPr lang="en-GB" noProof="0" smtClean="0"/>
              <a:t>innovation support and </a:t>
            </a:r>
            <a:r>
              <a:rPr lang="en-GB" smtClean="0"/>
              <a:t>cost control</a:t>
            </a:r>
          </a:p>
          <a:p>
            <a:pPr lvl="1"/>
            <a:r>
              <a:rPr lang="en-GB" smtClean="0"/>
              <a:t>identifications means are not determined </a:t>
            </a:r>
            <a:br>
              <a:rPr lang="en-GB" smtClean="0"/>
            </a:br>
            <a:r>
              <a:rPr lang="en-GB" smtClean="0"/>
              <a:t>(mobile, biometrics, …)</a:t>
            </a:r>
            <a:endParaRPr lang="en-GB" dirty="0"/>
          </a:p>
        </p:txBody>
      </p:sp>
      <p:sp>
        <p:nvSpPr>
          <p:cNvPr id="4" name="Date Placeholder 3">
            <a:extLst>
              <a:ext uri="{FF2B5EF4-FFF2-40B4-BE49-F238E27FC236}">
                <a16:creationId xmlns:a16="http://schemas.microsoft.com/office/drawing/2014/main" id="{818BC7C6-7962-4141-A5EF-FEBDA2C75160}"/>
              </a:ext>
            </a:extLst>
          </p:cNvPr>
          <p:cNvSpPr>
            <a:spLocks noGrp="1"/>
          </p:cNvSpPr>
          <p:nvPr>
            <p:ph type="dt" sz="half" idx="10"/>
          </p:nvPr>
        </p:nvSpPr>
        <p:spPr/>
        <p:txBody>
          <a:bodyPr/>
          <a:lstStyle/>
          <a:p>
            <a:r>
              <a:rPr lang="nl-BE" smtClean="0"/>
              <a:t>16/11/2017</a:t>
            </a:r>
            <a:endParaRPr lang="en-US" dirty="0"/>
          </a:p>
        </p:txBody>
      </p:sp>
      <p:sp>
        <p:nvSpPr>
          <p:cNvPr id="5" name="Slide Number Placeholder 4"/>
          <p:cNvSpPr>
            <a:spLocks noGrp="1"/>
          </p:cNvSpPr>
          <p:nvPr>
            <p:ph type="sldNum" sz="quarter" idx="12"/>
          </p:nvPr>
        </p:nvSpPr>
        <p:spPr/>
        <p:txBody>
          <a:bodyPr/>
          <a:lstStyle/>
          <a:p>
            <a:pPr lvl="0"/>
            <a:fld id="{30A9230E-FFBB-4CCB-ABD7-198084EDE768}" type="slidenum">
              <a:rPr lang="fr-BE" noProof="0" smtClean="0"/>
              <a:pPr lvl="0"/>
              <a:t>33</a:t>
            </a:fld>
            <a:endParaRPr lang="fr-BE" noProof="0"/>
          </a:p>
        </p:txBody>
      </p:sp>
    </p:spTree>
    <p:extLst>
      <p:ext uri="{BB962C8B-B14F-4D97-AF65-F5344CB8AC3E}">
        <p14:creationId xmlns:p14="http://schemas.microsoft.com/office/powerpoint/2010/main" val="2284834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1"/>
          <p:cNvGrpSpPr>
            <a:grpSpLocks/>
          </p:cNvGrpSpPr>
          <p:nvPr/>
        </p:nvGrpSpPr>
        <p:grpSpPr bwMode="auto">
          <a:xfrm>
            <a:off x="4279900" y="3429000"/>
            <a:ext cx="4285521" cy="2800350"/>
            <a:chOff x="4406900" y="2676525"/>
            <a:chExt cx="4285521" cy="2801603"/>
          </a:xfrm>
        </p:grpSpPr>
        <p:pic>
          <p:nvPicPr>
            <p:cNvPr id="10"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2"/>
            <p:cNvSpPr txBox="1">
              <a:spLocks noChangeArrowheads="1"/>
            </p:cNvSpPr>
            <p:nvPr userDrawn="1"/>
          </p:nvSpPr>
          <p:spPr bwMode="auto">
            <a:xfrm>
              <a:off x="4804633" y="2676525"/>
              <a:ext cx="3887788" cy="280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r>
                <a:rPr lang="fr-BE" altLang="en-US" sz="1600" dirty="0" smtClean="0">
                  <a:cs typeface="Arial" pitchFamily="34" charset="0"/>
                </a:rPr>
                <a:t>frank.robben@ksz.fgov.be </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@FrRobben</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https://www.ehealth.fgov.be</a:t>
              </a:r>
            </a:p>
            <a:p>
              <a:pPr>
                <a:defRPr/>
              </a:pPr>
              <a:r>
                <a:rPr lang="fr-BE" altLang="en-US" sz="1600" dirty="0" smtClean="0">
                  <a:cs typeface="Arial" pitchFamily="34" charset="0"/>
                  <a:sym typeface="Arial" pitchFamily="34" charset="0"/>
                </a:rPr>
                <a:t>https://www.ksz.fgov.be</a:t>
              </a:r>
            </a:p>
            <a:p>
              <a:pPr>
                <a:defRPr/>
              </a:pPr>
              <a:r>
                <a:rPr lang="fr-BE" altLang="en-US" sz="1600" dirty="0" smtClean="0">
                  <a:cs typeface="Arial" pitchFamily="34" charset="0"/>
                  <a:sym typeface="Arial" pitchFamily="34" charset="0"/>
                </a:rPr>
                <a:t>https://www.frankrobben.be</a:t>
              </a:r>
              <a:endParaRPr lang="fr-BE" altLang="en-US" sz="1600" dirty="0" smtClean="0">
                <a:cs typeface="Arial" pitchFamily="34" charset="0"/>
              </a:endParaRPr>
            </a:p>
          </p:txBody>
        </p:sp>
      </p:grpSp>
      <p:pic>
        <p:nvPicPr>
          <p:cNvPr id="13" name="Picture 12"/>
          <p:cNvPicPr>
            <a:picLocks noChangeAspect="1"/>
          </p:cNvPicPr>
          <p:nvPr/>
        </p:nvPicPr>
        <p:blipFill>
          <a:blip r:embed="rId5"/>
          <a:stretch>
            <a:fillRect/>
          </a:stretch>
        </p:blipFill>
        <p:spPr>
          <a:xfrm>
            <a:off x="298044" y="188640"/>
            <a:ext cx="2147112" cy="866378"/>
          </a:xfrm>
          <a:prstGeom prst="rect">
            <a:avLst/>
          </a:prstGeom>
        </p:spPr>
      </p:pic>
      <p:pic>
        <p:nvPicPr>
          <p:cNvPr id="14" name="Picture 13"/>
          <p:cNvPicPr>
            <a:picLocks noChangeAspect="1"/>
          </p:cNvPicPr>
          <p:nvPr/>
        </p:nvPicPr>
        <p:blipFill rotWithShape="1">
          <a:blip r:embed="rId6"/>
          <a:srcRect r="83072" b="90946"/>
          <a:stretch/>
        </p:blipFill>
        <p:spPr>
          <a:xfrm>
            <a:off x="6353828" y="90554"/>
            <a:ext cx="2757654" cy="1106198"/>
          </a:xfrm>
          <a:prstGeom prst="rect">
            <a:avLst/>
          </a:prstGeom>
        </p:spPr>
      </p:pic>
      <p:pic>
        <p:nvPicPr>
          <p:cNvPr id="15" name="Picture 2" descr="http://fr.hdyo.org/assets/ask-question-2-ce96e3e01c85a38a0d39c61cfae6d42c.jpg"/>
          <p:cNvPicPr>
            <a:picLocks noChangeAspect="1" noChangeArrowheads="1"/>
          </p:cNvPicPr>
          <p:nvPr/>
        </p:nvPicPr>
        <p:blipFill>
          <a:blip r:embed="rId7">
            <a:grayscl/>
            <a:extLst>
              <a:ext uri="{28A0092B-C50C-407E-A947-70E740481C1C}">
                <a14:useLocalDpi xmlns:a14="http://schemas.microsoft.com/office/drawing/2010/main"/>
              </a:ext>
            </a:extLst>
          </a:blip>
          <a:srcRect/>
          <a:stretch>
            <a:fillRect/>
          </a:stretch>
        </p:blipFill>
        <p:spPr bwMode="auto">
          <a:xfrm>
            <a:off x="4313568" y="1031373"/>
            <a:ext cx="3261723" cy="3261723"/>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2"/>
          <p:cNvSpPr>
            <a:spLocks noGrp="1"/>
          </p:cNvSpPr>
          <p:nvPr>
            <p:ph type="ctrTitle"/>
          </p:nvPr>
        </p:nvSpPr>
        <p:spPr>
          <a:xfrm>
            <a:off x="309281" y="1461444"/>
            <a:ext cx="3859304" cy="2249945"/>
          </a:xfrm>
        </p:spPr>
        <p:txBody>
          <a:bodyPr>
            <a:noAutofit/>
          </a:bodyPr>
          <a:lstStyle/>
          <a:p>
            <a:r>
              <a:rPr lang="en-GB" sz="4400" b="0" dirty="0" smtClean="0"/>
              <a:t>Thank you</a:t>
            </a:r>
            <a:r>
              <a:rPr lang="en-GB" sz="4400" b="0" noProof="0" dirty="0" smtClean="0"/>
              <a:t> !</a:t>
            </a:r>
            <a:br>
              <a:rPr lang="en-GB" sz="4400" b="0" noProof="0" dirty="0" smtClean="0"/>
            </a:br>
            <a:r>
              <a:rPr lang="en-GB" sz="2800" b="0" dirty="0"/>
              <a:t> </a:t>
            </a:r>
            <a:r>
              <a:rPr lang="en-GB" sz="4400" b="0" dirty="0"/>
              <a:t/>
            </a:r>
            <a:br>
              <a:rPr lang="en-GB" sz="4400" b="0" dirty="0"/>
            </a:br>
            <a:r>
              <a:rPr lang="en-GB" sz="4400" b="0" dirty="0" smtClean="0"/>
              <a:t>Any questions ?</a:t>
            </a:r>
            <a:endParaRPr lang="en-GB" sz="4400" b="0" noProof="0" dirty="0"/>
          </a:p>
        </p:txBody>
      </p:sp>
    </p:spTree>
    <p:extLst>
      <p:ext uri="{BB962C8B-B14F-4D97-AF65-F5344CB8AC3E}">
        <p14:creationId xmlns:p14="http://schemas.microsoft.com/office/powerpoint/2010/main" val="3052510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GB" altLang="nl-BE" noProof="0" dirty="0" smtClean="0"/>
              <a:t>1. UAM: objectives to be reached</a:t>
            </a:r>
          </a:p>
        </p:txBody>
      </p:sp>
      <p:sp>
        <p:nvSpPr>
          <p:cNvPr id="5123" name="Rectangle 5"/>
          <p:cNvSpPr>
            <a:spLocks noGrp="1" noChangeArrowheads="1"/>
          </p:cNvSpPr>
          <p:nvPr>
            <p:ph type="body" idx="1"/>
          </p:nvPr>
        </p:nvSpPr>
        <p:spPr/>
        <p:txBody>
          <a:bodyPr>
            <a:normAutofit lnSpcReduction="10000"/>
          </a:bodyPr>
          <a:lstStyle/>
          <a:p>
            <a:r>
              <a:rPr lang="en-GB" altLang="nl-BE" noProof="0" dirty="0" smtClean="0"/>
              <a:t>be able to (electronically)</a:t>
            </a:r>
          </a:p>
          <a:p>
            <a:pPr lvl="1"/>
            <a:r>
              <a:rPr lang="en-GB" altLang="nl-BE" noProof="0" dirty="0" smtClean="0"/>
              <a:t>identify all relevant entities (physical persons, companies, applications, machines, …)</a:t>
            </a:r>
          </a:p>
          <a:p>
            <a:pPr lvl="1"/>
            <a:r>
              <a:rPr lang="en-GB" altLang="nl-BE" noProof="0" dirty="0" smtClean="0"/>
              <a:t>know the relevant characteristics of the entities</a:t>
            </a:r>
          </a:p>
          <a:p>
            <a:pPr lvl="1"/>
            <a:r>
              <a:rPr lang="en-GB" altLang="nl-BE" noProof="0" dirty="0" smtClean="0"/>
              <a:t>know the relevant relationships between entities</a:t>
            </a:r>
          </a:p>
          <a:p>
            <a:pPr lvl="1"/>
            <a:r>
              <a:rPr lang="en-GB" altLang="nl-BE" noProof="0" dirty="0" smtClean="0"/>
              <a:t>know that an entity has been mandated by another entity to perform a legal action</a:t>
            </a:r>
          </a:p>
          <a:p>
            <a:pPr lvl="1"/>
            <a:r>
              <a:rPr lang="en-GB" altLang="nl-BE" noProof="0" dirty="0" smtClean="0"/>
              <a:t>know the authorizations of the entities</a:t>
            </a:r>
          </a:p>
          <a:p>
            <a:endParaRPr lang="en-GB" altLang="nl-BE" noProof="0" dirty="0" smtClean="0"/>
          </a:p>
          <a:p>
            <a:r>
              <a:rPr lang="en-GB" altLang="nl-BE" noProof="0" dirty="0" smtClean="0"/>
              <a:t>in a sufficiently certain and secure way</a:t>
            </a:r>
          </a:p>
          <a:p>
            <a:endParaRPr lang="en-GB" altLang="nl-BE" noProof="0" dirty="0" smtClean="0"/>
          </a:p>
          <a:p>
            <a:r>
              <a:rPr lang="en-GB" altLang="nl-BE" noProof="0" dirty="0" smtClean="0"/>
              <a:t>in as much relations as possible (C2C, C2B, C2G, B2B, B2G, …)</a:t>
            </a:r>
          </a:p>
          <a:p>
            <a:endParaRPr lang="en-GB" altLang="nl-BE" noProof="0" dirty="0" smtClean="0"/>
          </a:p>
          <a:p>
            <a:r>
              <a:rPr lang="en-GB" altLang="nl-BE" noProof="0" dirty="0" smtClean="0"/>
              <a:t>using open interoperability standards</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59083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GB" altLang="nl-BE" noProof="0" dirty="0" smtClean="0"/>
              <a:t>2. Conceptual framework</a:t>
            </a:r>
          </a:p>
        </p:txBody>
      </p:sp>
      <p:sp>
        <p:nvSpPr>
          <p:cNvPr id="6147" name="Rectangle 5"/>
          <p:cNvSpPr>
            <a:spLocks noGrp="1" noChangeArrowheads="1"/>
          </p:cNvSpPr>
          <p:nvPr>
            <p:ph type="body" idx="1"/>
          </p:nvPr>
        </p:nvSpPr>
        <p:spPr/>
        <p:txBody>
          <a:bodyPr/>
          <a:lstStyle/>
          <a:p>
            <a:pPr eaLnBrk="1" hangingPunct="1"/>
            <a:r>
              <a:rPr lang="en-GB" altLang="nl-BE" noProof="0" dirty="0" smtClean="0"/>
              <a:t>entity</a:t>
            </a:r>
          </a:p>
          <a:p>
            <a:pPr lvl="1" eaLnBrk="1" hangingPunct="1"/>
            <a:r>
              <a:rPr lang="en-GB" altLang="nl-BE" noProof="0" dirty="0" smtClean="0"/>
              <a:t>someone or something that has to be identified</a:t>
            </a:r>
          </a:p>
          <a:p>
            <a:pPr lvl="1" eaLnBrk="1" hangingPunct="1"/>
            <a:r>
              <a:rPr lang="en-GB" altLang="nl-BE" noProof="0" dirty="0" smtClean="0"/>
              <a:t>e.g. a physical person, a company, a computer application, …</a:t>
            </a:r>
          </a:p>
          <a:p>
            <a:pPr eaLnBrk="1" hangingPunct="1"/>
            <a:endParaRPr lang="en-GB" altLang="nl-BE" noProof="0" dirty="0" smtClean="0"/>
          </a:p>
          <a:p>
            <a:pPr eaLnBrk="1" hangingPunct="1"/>
            <a:r>
              <a:rPr lang="en-GB" altLang="nl-BE" noProof="0" dirty="0" smtClean="0"/>
              <a:t>attribute</a:t>
            </a:r>
          </a:p>
          <a:p>
            <a:pPr lvl="1" eaLnBrk="1" hangingPunct="1"/>
            <a:r>
              <a:rPr lang="en-GB" altLang="nl-BE" noProof="0" dirty="0" smtClean="0"/>
              <a:t>a piece of information about an entity</a:t>
            </a:r>
          </a:p>
          <a:p>
            <a:pPr eaLnBrk="1" hangingPunct="1"/>
            <a:endParaRPr lang="en-GB" altLang="nl-BE" noProof="0" dirty="0" smtClean="0"/>
          </a:p>
          <a:p>
            <a:pPr eaLnBrk="1" hangingPunct="1"/>
            <a:r>
              <a:rPr lang="en-GB" altLang="nl-BE" noProof="0" dirty="0" smtClean="0"/>
              <a:t>identity</a:t>
            </a:r>
          </a:p>
          <a:p>
            <a:pPr lvl="1" eaLnBrk="1" hangingPunct="1"/>
            <a:r>
              <a:rPr lang="en-GB" altLang="nl-BE" noProof="0" dirty="0" smtClean="0"/>
              <a:t>a number or a set of attributes of an entity that allows to know precisely who or what the entity is</a:t>
            </a:r>
          </a:p>
          <a:p>
            <a:pPr lvl="1" eaLnBrk="1" hangingPunct="1"/>
            <a:r>
              <a:rPr lang="en-GB" altLang="nl-BE" noProof="0" dirty="0" smtClean="0"/>
              <a:t>an entity has only one identity, but this identity can be determined by several numbers or sets of attributes</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027256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nl-BE" noProof="0" dirty="0" smtClean="0"/>
              <a:t>2. Conceptual framework</a:t>
            </a:r>
          </a:p>
        </p:txBody>
      </p:sp>
      <p:sp>
        <p:nvSpPr>
          <p:cNvPr id="7171" name="Rectangle 3"/>
          <p:cNvSpPr>
            <a:spLocks noGrp="1" noChangeArrowheads="1"/>
          </p:cNvSpPr>
          <p:nvPr>
            <p:ph type="body" idx="1"/>
          </p:nvPr>
        </p:nvSpPr>
        <p:spPr/>
        <p:txBody>
          <a:bodyPr/>
          <a:lstStyle/>
          <a:p>
            <a:pPr eaLnBrk="1" hangingPunct="1"/>
            <a:r>
              <a:rPr lang="en-GB" altLang="nl-BE" noProof="0" dirty="0" smtClean="0"/>
              <a:t>characteristic</a:t>
            </a:r>
          </a:p>
          <a:p>
            <a:pPr lvl="1" eaLnBrk="1" hangingPunct="1"/>
            <a:r>
              <a:rPr lang="en-GB" altLang="nl-BE" noProof="0" dirty="0" smtClean="0"/>
              <a:t>an attribute of an entity, other than an attribute determining its identity</a:t>
            </a:r>
          </a:p>
          <a:p>
            <a:pPr lvl="1" eaLnBrk="1" hangingPunct="1"/>
            <a:r>
              <a:rPr lang="en-GB" altLang="nl-BE" noProof="0" dirty="0" smtClean="0"/>
              <a:t>an entity can have several characteristics</a:t>
            </a:r>
          </a:p>
          <a:p>
            <a:pPr lvl="1" eaLnBrk="1" hangingPunct="1"/>
            <a:r>
              <a:rPr lang="en-GB" altLang="nl-BE" noProof="0" dirty="0" smtClean="0"/>
              <a:t>e.g. a capacity, a function, a professional qualification, ...</a:t>
            </a:r>
          </a:p>
          <a:p>
            <a:pPr eaLnBrk="1" hangingPunct="1"/>
            <a:endParaRPr lang="en-GB" altLang="nl-BE" noProof="0" dirty="0" smtClean="0"/>
          </a:p>
          <a:p>
            <a:pPr eaLnBrk="1" hangingPunct="1"/>
            <a:r>
              <a:rPr lang="en-GB" altLang="nl-BE" noProof="0" dirty="0" smtClean="0"/>
              <a:t>relationship</a:t>
            </a:r>
          </a:p>
          <a:p>
            <a:pPr lvl="1" eaLnBrk="1" hangingPunct="1"/>
            <a:r>
              <a:rPr lang="en-GB" altLang="nl-BE" noProof="0" dirty="0" smtClean="0"/>
              <a:t>a link between two or more entities</a:t>
            </a:r>
          </a:p>
          <a:p>
            <a:pPr lvl="1" eaLnBrk="1" hangingPunct="1"/>
            <a:r>
              <a:rPr lang="en-GB" altLang="nl-BE" noProof="0" dirty="0" smtClean="0"/>
              <a:t>an entity can have several relationships</a:t>
            </a:r>
          </a:p>
          <a:p>
            <a:pPr lvl="1" eaLnBrk="1" hangingPunct="1"/>
            <a:r>
              <a:rPr lang="en-GB" altLang="nl-BE" noProof="0" dirty="0" smtClean="0"/>
              <a:t>e.g. a therapeutic relationship between a health care provider and a patient</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84856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GB" altLang="nl-BE" noProof="0" dirty="0" smtClean="0"/>
              <a:t>2. Conceptual framework</a:t>
            </a:r>
          </a:p>
        </p:txBody>
      </p:sp>
      <p:sp>
        <p:nvSpPr>
          <p:cNvPr id="8195" name="Rectangle 5"/>
          <p:cNvSpPr>
            <a:spLocks noGrp="1" noChangeArrowheads="1"/>
          </p:cNvSpPr>
          <p:nvPr>
            <p:ph type="body" idx="1"/>
          </p:nvPr>
        </p:nvSpPr>
        <p:spPr/>
        <p:txBody>
          <a:bodyPr/>
          <a:lstStyle/>
          <a:p>
            <a:pPr eaLnBrk="1" hangingPunct="1"/>
            <a:r>
              <a:rPr lang="en-GB" altLang="nl-BE" noProof="0" dirty="0" smtClean="0"/>
              <a:t>mandate</a:t>
            </a:r>
          </a:p>
          <a:p>
            <a:pPr lvl="1" eaLnBrk="1" hangingPunct="1"/>
            <a:r>
              <a:rPr lang="en-GB" altLang="nl-BE" noProof="0" dirty="0" smtClean="0"/>
              <a:t>a right granted by an identified entity to another identified entity to perform well-defined legal actions in her name and for her account</a:t>
            </a:r>
          </a:p>
          <a:p>
            <a:pPr lvl="1" eaLnBrk="1" hangingPunct="1"/>
            <a:r>
              <a:rPr lang="en-GB" altLang="nl-BE" noProof="0" dirty="0" smtClean="0"/>
              <a:t>an entity can have several mandates</a:t>
            </a:r>
          </a:p>
          <a:p>
            <a:pPr eaLnBrk="1" hangingPunct="1">
              <a:buFontTx/>
              <a:buNone/>
            </a:pPr>
            <a:endParaRPr lang="en-GB" altLang="nl-BE" noProof="0" dirty="0" smtClean="0"/>
          </a:p>
          <a:p>
            <a:pPr eaLnBrk="1" hangingPunct="1"/>
            <a:r>
              <a:rPr lang="en-GB" altLang="nl-BE" noProof="0" dirty="0" smtClean="0"/>
              <a:t>registration</a:t>
            </a:r>
          </a:p>
          <a:p>
            <a:pPr lvl="1" eaLnBrk="1" hangingPunct="1"/>
            <a:r>
              <a:rPr lang="en-GB" altLang="nl-BE" noProof="0" dirty="0" smtClean="0"/>
              <a:t>the process of determining the identity, a characteristic, a relationship or a mandate of an entity with sufficient certainty</a:t>
            </a:r>
          </a:p>
          <a:p>
            <a:pPr lvl="1" eaLnBrk="1" hangingPunct="1"/>
            <a:r>
              <a:rPr lang="en-GB" altLang="nl-BE" noProof="0" dirty="0" smtClean="0"/>
              <a:t>before putting at the disposal means by which the identity can be authenticated, or the characteristic, the relationship or the mandate can be verified</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2237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GB" altLang="nl-BE" noProof="0" dirty="0" smtClean="0"/>
              <a:t>2. Conceptual framework</a:t>
            </a:r>
          </a:p>
        </p:txBody>
      </p:sp>
      <p:sp>
        <p:nvSpPr>
          <p:cNvPr id="9219" name="Rectangle 5"/>
          <p:cNvSpPr>
            <a:spLocks noGrp="1" noChangeArrowheads="1"/>
          </p:cNvSpPr>
          <p:nvPr>
            <p:ph type="body" idx="1"/>
          </p:nvPr>
        </p:nvSpPr>
        <p:spPr/>
        <p:txBody>
          <a:bodyPr/>
          <a:lstStyle/>
          <a:p>
            <a:pPr eaLnBrk="1" hangingPunct="1"/>
            <a:r>
              <a:rPr lang="en-US" altLang="nl-BE" dirty="0" smtClean="0"/>
              <a:t>authentication of the identity</a:t>
            </a:r>
          </a:p>
          <a:p>
            <a:pPr lvl="1" eaLnBrk="1" hangingPunct="1"/>
            <a:r>
              <a:rPr lang="en-US" altLang="nl-BE" dirty="0" smtClean="0"/>
              <a:t>the process of checking whether the identity that an entity pretends to have, corresponds to the real identity</a:t>
            </a:r>
          </a:p>
          <a:p>
            <a:pPr lvl="1" eaLnBrk="1" hangingPunct="1"/>
            <a:r>
              <a:rPr lang="en-US" altLang="nl-BE" dirty="0" smtClean="0"/>
              <a:t>authentication of the identity can be done based on the verification of</a:t>
            </a:r>
          </a:p>
          <a:p>
            <a:pPr lvl="2" eaLnBrk="1" hangingPunct="1"/>
            <a:r>
              <a:rPr lang="en-US" altLang="nl-BE" dirty="0" smtClean="0"/>
              <a:t>knowledge (e.g. a password)</a:t>
            </a:r>
          </a:p>
          <a:p>
            <a:pPr lvl="2" eaLnBrk="1" hangingPunct="1"/>
            <a:r>
              <a:rPr lang="en-US" altLang="nl-BE" dirty="0" smtClean="0"/>
              <a:t>possession (e.g. an electronic card)</a:t>
            </a:r>
          </a:p>
          <a:p>
            <a:pPr lvl="2" eaLnBrk="1" hangingPunct="1"/>
            <a:r>
              <a:rPr lang="en-US" altLang="nl-BE" dirty="0" smtClean="0"/>
              <a:t>biometric characteristics</a:t>
            </a:r>
          </a:p>
          <a:p>
            <a:pPr lvl="2" eaLnBrk="1" hangingPunct="1"/>
            <a:r>
              <a:rPr lang="en-US" altLang="nl-BE" dirty="0" smtClean="0"/>
              <a:t>a combination of those (multifactor authentication)</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82787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nl-BE" noProof="0" dirty="0" smtClean="0"/>
              <a:t>2. Conceptual framework</a:t>
            </a:r>
          </a:p>
        </p:txBody>
      </p:sp>
      <p:sp>
        <p:nvSpPr>
          <p:cNvPr id="10243" name="Rectangle 3"/>
          <p:cNvSpPr>
            <a:spLocks noGrp="1" noChangeArrowheads="1"/>
          </p:cNvSpPr>
          <p:nvPr>
            <p:ph type="body" idx="1"/>
          </p:nvPr>
        </p:nvSpPr>
        <p:spPr/>
        <p:txBody>
          <a:bodyPr/>
          <a:lstStyle/>
          <a:p>
            <a:pPr eaLnBrk="1" hangingPunct="1"/>
            <a:r>
              <a:rPr lang="en-GB" altLang="nl-BE" noProof="0" dirty="0" smtClean="0"/>
              <a:t>verification of a characteristic, a relationship or a mandate</a:t>
            </a:r>
          </a:p>
          <a:p>
            <a:pPr lvl="1" eaLnBrk="1" hangingPunct="1"/>
            <a:r>
              <a:rPr lang="en-GB" altLang="nl-BE" noProof="0" dirty="0" smtClean="0"/>
              <a:t>the process of checking whether a characteristic, a relationship or a mandate that an entity pretends to have, corresponds to a real characteristic, relationship or mandate of that entity</a:t>
            </a:r>
          </a:p>
          <a:p>
            <a:pPr lvl="1" eaLnBrk="1" hangingPunct="1"/>
            <a:r>
              <a:rPr lang="en-GB" altLang="nl-BE" noProof="0" dirty="0" smtClean="0"/>
              <a:t>the verification of a characteristic, a relationship or a mandate can be done by</a:t>
            </a:r>
          </a:p>
          <a:p>
            <a:pPr lvl="2" eaLnBrk="1" hangingPunct="1"/>
            <a:r>
              <a:rPr lang="en-GB" altLang="nl-BE" noProof="0" dirty="0" smtClean="0"/>
              <a:t>the same kind of means as those used for the authentication of the identity</a:t>
            </a:r>
          </a:p>
          <a:p>
            <a:pPr lvl="2" eaLnBrk="1" hangingPunct="1"/>
            <a:r>
              <a:rPr lang="en-GB" altLang="nl-BE" noProof="0" dirty="0" smtClean="0"/>
              <a:t>or, after the authentication of the identity, by consulting reliable databases (‘authentic sources’) that contain information about characteristics, relationships or mandates related to identified entities</a:t>
            </a:r>
          </a:p>
        </p:txBody>
      </p:sp>
      <p:sp>
        <p:nvSpPr>
          <p:cNvPr id="2" name="Date Placeholder 1"/>
          <p:cNvSpPr>
            <a:spLocks noGrp="1"/>
          </p:cNvSpPr>
          <p:nvPr>
            <p:ph type="dt" sz="half" idx="10"/>
          </p:nvPr>
        </p:nvSpPr>
        <p:spPr/>
        <p:txBody>
          <a:bodyPr/>
          <a:lstStyle/>
          <a:p>
            <a:r>
              <a:rPr lang="nl-BE" smtClean="0">
                <a:solidFill>
                  <a:prstClr val="black">
                    <a:tint val="75000"/>
                  </a:prstClr>
                </a:solidFill>
              </a:rPr>
              <a:t>16/11/2017</a:t>
            </a:r>
            <a:endParaRPr lang="fr-BE" dirty="0">
              <a:solidFill>
                <a:prstClr val="black">
                  <a:tint val="75000"/>
                </a:prstClr>
              </a:solidFill>
            </a:endParaRP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30A9230E-FFBB-4CCB-ABD7-198084EDE768}" type="slidenum">
              <a:rPr kumimoji="0" lang="fr-B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fr-B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19987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2678</Words>
  <Application>Microsoft Office PowerPoint</Application>
  <PresentationFormat>On-screen Show (4:3)</PresentationFormat>
  <Paragraphs>524</Paragraphs>
  <Slides>34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Public private partnership concerning user and access management (UAM): the vision of the federal administration</vt:lpstr>
      <vt:lpstr>Outline of the presentation</vt:lpstr>
      <vt:lpstr>1. Strategic importance of UAM</vt:lpstr>
      <vt:lpstr>1. UAM: objectives to be reached</vt:lpstr>
      <vt:lpstr>2. Conceptual framework</vt:lpstr>
      <vt:lpstr>2. Conceptual framework</vt:lpstr>
      <vt:lpstr>2. Conceptual framework</vt:lpstr>
      <vt:lpstr>2. Conceptual framework</vt:lpstr>
      <vt:lpstr>2. Conceptual framework</vt:lpstr>
      <vt:lpstr>2. Conceptual framework</vt:lpstr>
      <vt:lpstr>3. User expectations</vt:lpstr>
      <vt:lpstr>3. Critical success factors</vt:lpstr>
      <vt:lpstr>4 a. Main vision</vt:lpstr>
      <vt:lpstr>4 b. Identification number</vt:lpstr>
      <vt:lpstr>4 c. Division of tasks</vt:lpstr>
      <vt:lpstr>4 c. Division of tasks</vt:lpstr>
      <vt:lpstr>4 d. Policy Enforcement Model</vt:lpstr>
      <vt:lpstr>4 d. Policy Enforcement Point (PEP)</vt:lpstr>
      <vt:lpstr>4 d. Policy Decision Point (PDP)</vt:lpstr>
      <vt:lpstr>4 d. Policy Administration Point (PAP)</vt:lpstr>
      <vt:lpstr>4 d. Policy Information Point (PIP)</vt:lpstr>
      <vt:lpstr>4 d. Federated architecture</vt:lpstr>
      <vt:lpstr>4 e. Concrete implementation authentication of the identity</vt:lpstr>
      <vt:lpstr>4 e. Concrete implementation: TOTP</vt:lpstr>
      <vt:lpstr>5. eIDAS regulation: objectives</vt:lpstr>
      <vt:lpstr>5. eIDAS regulation: overall content</vt:lpstr>
      <vt:lpstr>5. eIDAS: electronic identification</vt:lpstr>
      <vt:lpstr>5. eIDAS: electronic identification</vt:lpstr>
      <vt:lpstr>5. eIDAS: electronic identification</vt:lpstr>
      <vt:lpstr>5. eIDAS: electronic identification</vt:lpstr>
      <vt:lpstr>5. Belgian law on electronic identification </vt:lpstr>
      <vt:lpstr>5. Belgian law on electronic identification </vt:lpstr>
      <vt:lpstr>5. Royal decree regulating conditions for recognition of electronic identification services</vt:lpstr>
      <vt:lpstr>Thank you !   Any questions ?</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Frank Robben</cp:lastModifiedBy>
  <cp:revision>105</cp:revision>
  <dcterms:created xsi:type="dcterms:W3CDTF">2017-09-11T11:22:14Z</dcterms:created>
  <dcterms:modified xsi:type="dcterms:W3CDTF">2017-11-13T15:56:26Z</dcterms:modified>
</cp:coreProperties>
</file>