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 id="2147483670" r:id="rId2"/>
    <p:sldMasterId id="2147483663" r:id="rId3"/>
    <p:sldMasterId id="2147483651" r:id="rId4"/>
  </p:sldMasterIdLst>
  <p:notesMasterIdLst>
    <p:notesMasterId r:id="rId120"/>
  </p:notesMasterIdLst>
  <p:handoutMasterIdLst>
    <p:handoutMasterId r:id="rId121"/>
  </p:handoutMasterIdLst>
  <p:sldIdLst>
    <p:sldId id="256" r:id="rId5"/>
    <p:sldId id="257" r:id="rId6"/>
    <p:sldId id="349" r:id="rId7"/>
    <p:sldId id="350" r:id="rId8"/>
    <p:sldId id="405" r:id="rId9"/>
    <p:sldId id="351" r:id="rId10"/>
    <p:sldId id="352" r:id="rId11"/>
    <p:sldId id="354" r:id="rId12"/>
    <p:sldId id="259" r:id="rId13"/>
    <p:sldId id="260" r:id="rId14"/>
    <p:sldId id="261" r:id="rId15"/>
    <p:sldId id="262" r:id="rId16"/>
    <p:sldId id="263" r:id="rId17"/>
    <p:sldId id="264" r:id="rId18"/>
    <p:sldId id="265" r:id="rId19"/>
    <p:sldId id="347" r:id="rId20"/>
    <p:sldId id="268" r:id="rId21"/>
    <p:sldId id="277" r:id="rId22"/>
    <p:sldId id="270" r:id="rId23"/>
    <p:sldId id="418" r:id="rId24"/>
    <p:sldId id="272" r:id="rId25"/>
    <p:sldId id="273" r:id="rId26"/>
    <p:sldId id="271" r:id="rId27"/>
    <p:sldId id="274" r:id="rId28"/>
    <p:sldId id="275" r:id="rId29"/>
    <p:sldId id="415" r:id="rId30"/>
    <p:sldId id="276" r:id="rId31"/>
    <p:sldId id="278" r:id="rId32"/>
    <p:sldId id="338" r:id="rId33"/>
    <p:sldId id="281" r:id="rId34"/>
    <p:sldId id="287" r:id="rId35"/>
    <p:sldId id="348" r:id="rId36"/>
    <p:sldId id="282" r:id="rId37"/>
    <p:sldId id="288" r:id="rId38"/>
    <p:sldId id="330" r:id="rId39"/>
    <p:sldId id="283" r:id="rId40"/>
    <p:sldId id="303" r:id="rId41"/>
    <p:sldId id="304" r:id="rId42"/>
    <p:sldId id="305" r:id="rId43"/>
    <p:sldId id="307" r:id="rId44"/>
    <p:sldId id="310" r:id="rId45"/>
    <p:sldId id="289" r:id="rId46"/>
    <p:sldId id="344" r:id="rId47"/>
    <p:sldId id="346" r:id="rId48"/>
    <p:sldId id="345" r:id="rId49"/>
    <p:sldId id="296" r:id="rId50"/>
    <p:sldId id="290" r:id="rId51"/>
    <p:sldId id="331" r:id="rId52"/>
    <p:sldId id="337" r:id="rId53"/>
    <p:sldId id="291" r:id="rId54"/>
    <p:sldId id="410" r:id="rId55"/>
    <p:sldId id="370" r:id="rId56"/>
    <p:sldId id="366" r:id="rId57"/>
    <p:sldId id="367" r:id="rId58"/>
    <p:sldId id="406" r:id="rId59"/>
    <p:sldId id="393" r:id="rId60"/>
    <p:sldId id="373" r:id="rId61"/>
    <p:sldId id="374" r:id="rId62"/>
    <p:sldId id="375" r:id="rId63"/>
    <p:sldId id="378" r:id="rId64"/>
    <p:sldId id="379" r:id="rId65"/>
    <p:sldId id="381" r:id="rId66"/>
    <p:sldId id="382" r:id="rId67"/>
    <p:sldId id="383" r:id="rId68"/>
    <p:sldId id="386" r:id="rId69"/>
    <p:sldId id="387" r:id="rId70"/>
    <p:sldId id="388" r:id="rId71"/>
    <p:sldId id="390" r:id="rId72"/>
    <p:sldId id="391" r:id="rId73"/>
    <p:sldId id="335" r:id="rId74"/>
    <p:sldId id="292" r:id="rId75"/>
    <p:sldId id="333" r:id="rId76"/>
    <p:sldId id="327" r:id="rId77"/>
    <p:sldId id="332" r:id="rId78"/>
    <p:sldId id="328" r:id="rId79"/>
    <p:sldId id="315" r:id="rId80"/>
    <p:sldId id="316" r:id="rId81"/>
    <p:sldId id="302" r:id="rId82"/>
    <p:sldId id="269" r:id="rId83"/>
    <p:sldId id="355" r:id="rId84"/>
    <p:sldId id="356" r:id="rId85"/>
    <p:sldId id="357" r:id="rId86"/>
    <p:sldId id="358" r:id="rId87"/>
    <p:sldId id="360" r:id="rId88"/>
    <p:sldId id="311" r:id="rId89"/>
    <p:sldId id="300" r:id="rId90"/>
    <p:sldId id="394" r:id="rId91"/>
    <p:sldId id="395" r:id="rId92"/>
    <p:sldId id="396" r:id="rId93"/>
    <p:sldId id="319" r:id="rId94"/>
    <p:sldId id="320" r:id="rId95"/>
    <p:sldId id="400" r:id="rId96"/>
    <p:sldId id="397" r:id="rId97"/>
    <p:sldId id="398" r:id="rId98"/>
    <p:sldId id="317" r:id="rId99"/>
    <p:sldId id="321" r:id="rId100"/>
    <p:sldId id="322" r:id="rId101"/>
    <p:sldId id="407" r:id="rId102"/>
    <p:sldId id="408" r:id="rId103"/>
    <p:sldId id="279" r:id="rId104"/>
    <p:sldId id="409" r:id="rId105"/>
    <p:sldId id="318" r:id="rId106"/>
    <p:sldId id="280" r:id="rId107"/>
    <p:sldId id="323" r:id="rId108"/>
    <p:sldId id="324" r:id="rId109"/>
    <p:sldId id="404" r:id="rId110"/>
    <p:sldId id="402" r:id="rId111"/>
    <p:sldId id="403" r:id="rId112"/>
    <p:sldId id="325" r:id="rId113"/>
    <p:sldId id="339" r:id="rId114"/>
    <p:sldId id="342" r:id="rId115"/>
    <p:sldId id="343" r:id="rId116"/>
    <p:sldId id="326" r:id="rId117"/>
    <p:sldId id="417" r:id="rId118"/>
    <p:sldId id="413" r:id="rId119"/>
  </p:sldIdLst>
  <p:sldSz cx="9144000" cy="6858000" type="screen4x3"/>
  <p:notesSz cx="6797675" cy="9926638"/>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879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4660"/>
  </p:normalViewPr>
  <p:slideViewPr>
    <p:cSldViewPr snapToGrid="0" snapToObjects="1">
      <p:cViewPr varScale="1">
        <p:scale>
          <a:sx n="111" d="100"/>
          <a:sy n="111" d="100"/>
        </p:scale>
        <p:origin x="1398"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52" d="100"/>
          <a:sy n="52" d="100"/>
        </p:scale>
        <p:origin x="-2934" y="-108"/>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01\AppData\Local\Temp\notesFFF692\MultiYear-2016-A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lineChart>
        <c:grouping val="standard"/>
        <c:varyColors val="0"/>
        <c:ser>
          <c:idx val="1"/>
          <c:order val="1"/>
          <c:tx>
            <c:strRef>
              <c:f>Sheet1!$A$3</c:f>
              <c:strCache>
                <c:ptCount val="1"/>
                <c:pt idx="0">
                  <c:v>Aantal berichten</c:v>
                </c:pt>
              </c:strCache>
            </c:strRef>
          </c:tx>
          <c:marker>
            <c:symbol val="none"/>
          </c:marker>
          <c:cat>
            <c:numRef>
              <c:f>Sheet1!$B$1:$K$1</c:f>
              <c:numCache>
                <c:formatCode>General</c:formatCode>
                <c:ptCount val="10"/>
                <c:pt idx="0">
                  <c:v>2015</c:v>
                </c:pt>
                <c:pt idx="1">
                  <c:v>2014</c:v>
                </c:pt>
                <c:pt idx="2">
                  <c:v>2013</c:v>
                </c:pt>
                <c:pt idx="3">
                  <c:v>2012</c:v>
                </c:pt>
                <c:pt idx="4">
                  <c:v>2011</c:v>
                </c:pt>
                <c:pt idx="5">
                  <c:v>2010</c:v>
                </c:pt>
                <c:pt idx="6">
                  <c:v>2009</c:v>
                </c:pt>
                <c:pt idx="7">
                  <c:v>2008</c:v>
                </c:pt>
                <c:pt idx="8">
                  <c:v>2007</c:v>
                </c:pt>
                <c:pt idx="9">
                  <c:v>2006</c:v>
                </c:pt>
              </c:numCache>
            </c:numRef>
          </c:cat>
          <c:val>
            <c:numRef>
              <c:f>Sheet1!$B$3:$K$3</c:f>
              <c:numCache>
                <c:formatCode>General</c:formatCode>
                <c:ptCount val="10"/>
                <c:pt idx="0">
                  <c:v>1066221001.1400001</c:v>
                </c:pt>
                <c:pt idx="1">
                  <c:v>1005868869</c:v>
                </c:pt>
                <c:pt idx="2">
                  <c:v>945512286</c:v>
                </c:pt>
                <c:pt idx="3">
                  <c:v>784054996</c:v>
                </c:pt>
                <c:pt idx="4">
                  <c:v>722551944</c:v>
                </c:pt>
                <c:pt idx="5">
                  <c:v>699344915</c:v>
                </c:pt>
                <c:pt idx="6">
                  <c:v>806288690</c:v>
                </c:pt>
                <c:pt idx="7">
                  <c:v>685817242</c:v>
                </c:pt>
                <c:pt idx="8">
                  <c:v>656078395</c:v>
                </c:pt>
                <c:pt idx="9">
                  <c:v>511556218</c:v>
                </c:pt>
              </c:numCache>
            </c:numRef>
          </c:val>
          <c:smooth val="0"/>
          <c:extLst>
            <c:ext xmlns:c16="http://schemas.microsoft.com/office/drawing/2014/chart" uri="{C3380CC4-5D6E-409C-BE32-E72D297353CC}">
              <c16:uniqueId val="{00000000-DA45-42A2-B84A-F48064E58616}"/>
            </c:ext>
          </c:extLst>
        </c:ser>
        <c:dLbls>
          <c:showLegendKey val="0"/>
          <c:showVal val="0"/>
          <c:showCatName val="0"/>
          <c:showSerName val="0"/>
          <c:showPercent val="0"/>
          <c:showBubbleSize val="0"/>
        </c:dLbls>
        <c:marker val="1"/>
        <c:smooth val="0"/>
        <c:axId val="121854976"/>
        <c:axId val="121856768"/>
      </c:lineChart>
      <c:lineChart>
        <c:grouping val="standard"/>
        <c:varyColors val="0"/>
        <c:ser>
          <c:idx val="0"/>
          <c:order val="0"/>
          <c:tx>
            <c:strRef>
              <c:f>Sheet1!$A$2</c:f>
              <c:strCache>
                <c:ptCount val="1"/>
                <c:pt idx="0">
                  <c:v>ICT budget in €</c:v>
                </c:pt>
              </c:strCache>
            </c:strRef>
          </c:tx>
          <c:marker>
            <c:symbol val="none"/>
          </c:marker>
          <c:cat>
            <c:numRef>
              <c:f>Sheet1!$B$1:$K$1</c:f>
              <c:numCache>
                <c:formatCode>General</c:formatCode>
                <c:ptCount val="10"/>
                <c:pt idx="0">
                  <c:v>2015</c:v>
                </c:pt>
                <c:pt idx="1">
                  <c:v>2014</c:v>
                </c:pt>
                <c:pt idx="2">
                  <c:v>2013</c:v>
                </c:pt>
                <c:pt idx="3">
                  <c:v>2012</c:v>
                </c:pt>
                <c:pt idx="4">
                  <c:v>2011</c:v>
                </c:pt>
                <c:pt idx="5">
                  <c:v>2010</c:v>
                </c:pt>
                <c:pt idx="6">
                  <c:v>2009</c:v>
                </c:pt>
                <c:pt idx="7">
                  <c:v>2008</c:v>
                </c:pt>
                <c:pt idx="8">
                  <c:v>2007</c:v>
                </c:pt>
                <c:pt idx="9">
                  <c:v>2006</c:v>
                </c:pt>
              </c:numCache>
            </c:numRef>
          </c:cat>
          <c:val>
            <c:numRef>
              <c:f>Sheet1!$B$2:$K$2</c:f>
              <c:numCache>
                <c:formatCode>"€"\ #,##0</c:formatCode>
                <c:ptCount val="10"/>
                <c:pt idx="0">
                  <c:v>835892</c:v>
                </c:pt>
                <c:pt idx="1">
                  <c:v>1031671</c:v>
                </c:pt>
                <c:pt idx="2">
                  <c:v>1412850.41</c:v>
                </c:pt>
                <c:pt idx="3">
                  <c:v>1604952</c:v>
                </c:pt>
                <c:pt idx="4">
                  <c:v>1861930</c:v>
                </c:pt>
                <c:pt idx="5">
                  <c:v>3146838.16</c:v>
                </c:pt>
                <c:pt idx="6">
                  <c:v>3047050.7</c:v>
                </c:pt>
                <c:pt idx="7">
                  <c:v>3264786.88</c:v>
                </c:pt>
                <c:pt idx="8">
                  <c:v>2419883.0724999998</c:v>
                </c:pt>
                <c:pt idx="9">
                  <c:v>2072401.7</c:v>
                </c:pt>
              </c:numCache>
            </c:numRef>
          </c:val>
          <c:smooth val="0"/>
          <c:extLst>
            <c:ext xmlns:c16="http://schemas.microsoft.com/office/drawing/2014/chart" uri="{C3380CC4-5D6E-409C-BE32-E72D297353CC}">
              <c16:uniqueId val="{00000001-DA45-42A2-B84A-F48064E58616}"/>
            </c:ext>
          </c:extLst>
        </c:ser>
        <c:dLbls>
          <c:showLegendKey val="0"/>
          <c:showVal val="0"/>
          <c:showCatName val="0"/>
          <c:showSerName val="0"/>
          <c:showPercent val="0"/>
          <c:showBubbleSize val="0"/>
        </c:dLbls>
        <c:marker val="1"/>
        <c:smooth val="0"/>
        <c:axId val="121860096"/>
        <c:axId val="121858304"/>
      </c:lineChart>
      <c:dateAx>
        <c:axId val="121854976"/>
        <c:scaling>
          <c:orientation val="minMax"/>
        </c:scaling>
        <c:delete val="0"/>
        <c:axPos val="b"/>
        <c:numFmt formatCode="General" sourceLinked="1"/>
        <c:majorTickMark val="out"/>
        <c:minorTickMark val="none"/>
        <c:tickLblPos val="nextTo"/>
        <c:crossAx val="121856768"/>
        <c:crosses val="autoZero"/>
        <c:auto val="0"/>
        <c:lblOffset val="100"/>
        <c:baseTimeUnit val="days"/>
      </c:dateAx>
      <c:valAx>
        <c:axId val="121856768"/>
        <c:scaling>
          <c:orientation val="minMax"/>
        </c:scaling>
        <c:delete val="0"/>
        <c:axPos val="l"/>
        <c:majorGridlines/>
        <c:numFmt formatCode="#,##0" sourceLinked="0"/>
        <c:majorTickMark val="none"/>
        <c:minorTickMark val="none"/>
        <c:tickLblPos val="nextTo"/>
        <c:crossAx val="121854976"/>
        <c:crosses val="autoZero"/>
        <c:crossBetween val="between"/>
      </c:valAx>
      <c:valAx>
        <c:axId val="121858304"/>
        <c:scaling>
          <c:orientation val="minMax"/>
        </c:scaling>
        <c:delete val="0"/>
        <c:axPos val="r"/>
        <c:numFmt formatCode="&quot;€&quot;\ #,##0" sourceLinked="1"/>
        <c:majorTickMark val="out"/>
        <c:minorTickMark val="none"/>
        <c:tickLblPos val="nextTo"/>
        <c:crossAx val="121860096"/>
        <c:crosses val="max"/>
        <c:crossBetween val="between"/>
      </c:valAx>
      <c:catAx>
        <c:axId val="121860096"/>
        <c:scaling>
          <c:orientation val="minMax"/>
        </c:scaling>
        <c:delete val="1"/>
        <c:axPos val="b"/>
        <c:numFmt formatCode="General" sourceLinked="1"/>
        <c:majorTickMark val="out"/>
        <c:minorTickMark val="none"/>
        <c:tickLblPos val="nextTo"/>
        <c:crossAx val="121858304"/>
        <c:crosses val="autoZero"/>
        <c:auto val="1"/>
        <c:lblAlgn val="ctr"/>
        <c:lblOffset val="100"/>
        <c:noMultiLvlLbl val="0"/>
      </c:catAx>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3A6713-75ED-41A7-9588-6C86540F4A95}" type="doc">
      <dgm:prSet loTypeId="urn:microsoft.com/office/officeart/2005/8/layout/chevron1" loCatId="process" qsTypeId="urn:microsoft.com/office/officeart/2005/8/quickstyle/simple1" qsCatId="simple" csTypeId="urn:microsoft.com/office/officeart/2005/8/colors/accent1_2" csCatId="accent1" phldr="1"/>
      <dgm:spPr/>
    </dgm:pt>
    <dgm:pt modelId="{B7AE287D-E4CC-4650-8E9F-08672D1EBF67}">
      <dgm:prSet phldrT="[Text]"/>
      <dgm:spPr/>
      <dgm:t>
        <a:bodyPr/>
        <a:lstStyle/>
        <a:p>
          <a:r>
            <a:rPr lang="nl-BE" dirty="0" smtClean="0"/>
            <a:t>on </a:t>
          </a:r>
          <a:r>
            <a:rPr lang="nl-BE" dirty="0" err="1" smtClean="0"/>
            <a:t>demand</a:t>
          </a:r>
          <a:endParaRPr lang="fr-BE" dirty="0"/>
        </a:p>
      </dgm:t>
    </dgm:pt>
    <dgm:pt modelId="{0810CC93-0F85-4A9F-A5B0-99C643E3D085}" type="parTrans" cxnId="{515CA37E-D380-4E99-AB53-7B21418EF320}">
      <dgm:prSet/>
      <dgm:spPr/>
      <dgm:t>
        <a:bodyPr/>
        <a:lstStyle/>
        <a:p>
          <a:endParaRPr lang="fr-BE"/>
        </a:p>
      </dgm:t>
    </dgm:pt>
    <dgm:pt modelId="{5C7E2C40-E5E8-49D3-BD5F-E64DD7AC00DF}" type="sibTrans" cxnId="{515CA37E-D380-4E99-AB53-7B21418EF320}">
      <dgm:prSet/>
      <dgm:spPr/>
      <dgm:t>
        <a:bodyPr/>
        <a:lstStyle/>
        <a:p>
          <a:endParaRPr lang="fr-BE"/>
        </a:p>
      </dgm:t>
    </dgm:pt>
    <dgm:pt modelId="{728E3D54-BE41-4FCD-8D49-02C518A6DEE4}">
      <dgm:prSet phldrT="[Text]"/>
      <dgm:spPr/>
      <dgm:t>
        <a:bodyPr/>
        <a:lstStyle/>
        <a:p>
          <a:r>
            <a:rPr lang="nl-BE" dirty="0" err="1" smtClean="0"/>
            <a:t>rapid</a:t>
          </a:r>
          <a:r>
            <a:rPr lang="nl-BE" dirty="0" smtClean="0"/>
            <a:t> </a:t>
          </a:r>
          <a:r>
            <a:rPr lang="nl-BE" dirty="0" err="1" smtClean="0"/>
            <a:t>elasticity</a:t>
          </a:r>
          <a:endParaRPr lang="fr-BE" dirty="0"/>
        </a:p>
      </dgm:t>
    </dgm:pt>
    <dgm:pt modelId="{E8041A43-59BC-4EE9-BFAF-E6DA973A41C4}" type="parTrans" cxnId="{AD7CE995-DD67-4BDE-93C3-7C55EEF23DD3}">
      <dgm:prSet/>
      <dgm:spPr/>
      <dgm:t>
        <a:bodyPr/>
        <a:lstStyle/>
        <a:p>
          <a:endParaRPr lang="fr-BE"/>
        </a:p>
      </dgm:t>
    </dgm:pt>
    <dgm:pt modelId="{7000F7E9-44F9-4B2A-9499-A3264B5C69E7}" type="sibTrans" cxnId="{AD7CE995-DD67-4BDE-93C3-7C55EEF23DD3}">
      <dgm:prSet/>
      <dgm:spPr/>
      <dgm:t>
        <a:bodyPr/>
        <a:lstStyle/>
        <a:p>
          <a:endParaRPr lang="fr-BE"/>
        </a:p>
      </dgm:t>
    </dgm:pt>
    <dgm:pt modelId="{04CD4F21-D38E-48DE-853B-E1277BE85472}">
      <dgm:prSet phldrT="[Text]"/>
      <dgm:spPr/>
      <dgm:t>
        <a:bodyPr/>
        <a:lstStyle/>
        <a:p>
          <a:r>
            <a:rPr lang="nl-BE" dirty="0" smtClean="0"/>
            <a:t>resource pooling</a:t>
          </a:r>
          <a:endParaRPr lang="fr-BE" dirty="0"/>
        </a:p>
      </dgm:t>
    </dgm:pt>
    <dgm:pt modelId="{ADA723F5-B65E-453B-B492-BC5F85A29224}" type="parTrans" cxnId="{08B31C74-6451-4B2E-BC0C-B7416BFB6C94}">
      <dgm:prSet/>
      <dgm:spPr/>
      <dgm:t>
        <a:bodyPr/>
        <a:lstStyle/>
        <a:p>
          <a:endParaRPr lang="fr-BE"/>
        </a:p>
      </dgm:t>
    </dgm:pt>
    <dgm:pt modelId="{ADFD8101-60C4-4D30-AF25-B4E069AEF5B5}" type="sibTrans" cxnId="{08B31C74-6451-4B2E-BC0C-B7416BFB6C94}">
      <dgm:prSet/>
      <dgm:spPr/>
      <dgm:t>
        <a:bodyPr/>
        <a:lstStyle/>
        <a:p>
          <a:endParaRPr lang="fr-BE"/>
        </a:p>
      </dgm:t>
    </dgm:pt>
    <dgm:pt modelId="{30FAE59A-9838-40BE-BA9C-DA9AF45C1396}">
      <dgm:prSet phldrT="[Text]"/>
      <dgm:spPr/>
      <dgm:t>
        <a:bodyPr/>
        <a:lstStyle/>
        <a:p>
          <a:r>
            <a:rPr lang="nl-BE" dirty="0" err="1" smtClean="0"/>
            <a:t>measured</a:t>
          </a:r>
          <a:r>
            <a:rPr lang="nl-BE" dirty="0" smtClean="0"/>
            <a:t> service</a:t>
          </a:r>
          <a:endParaRPr lang="fr-BE" dirty="0"/>
        </a:p>
      </dgm:t>
    </dgm:pt>
    <dgm:pt modelId="{B37AD5EA-AF5C-4B03-B68D-62679B43CEB3}" type="parTrans" cxnId="{C84AE5FA-C3D7-4CA1-BF62-E147BB4607C4}">
      <dgm:prSet/>
      <dgm:spPr/>
      <dgm:t>
        <a:bodyPr/>
        <a:lstStyle/>
        <a:p>
          <a:endParaRPr lang="fr-BE"/>
        </a:p>
      </dgm:t>
    </dgm:pt>
    <dgm:pt modelId="{92CDC611-94CC-4E37-AEFB-06141066C336}" type="sibTrans" cxnId="{C84AE5FA-C3D7-4CA1-BF62-E147BB4607C4}">
      <dgm:prSet/>
      <dgm:spPr/>
      <dgm:t>
        <a:bodyPr/>
        <a:lstStyle/>
        <a:p>
          <a:endParaRPr lang="fr-BE"/>
        </a:p>
      </dgm:t>
    </dgm:pt>
    <dgm:pt modelId="{6E9678F6-3D40-4231-BE7E-156F646A4312}">
      <dgm:prSet phldrT="[Text]"/>
      <dgm:spPr/>
      <dgm:t>
        <a:bodyPr/>
        <a:lstStyle/>
        <a:p>
          <a:r>
            <a:rPr lang="nl-BE" dirty="0" err="1" smtClean="0"/>
            <a:t>broad</a:t>
          </a:r>
          <a:r>
            <a:rPr lang="nl-BE" dirty="0" smtClean="0"/>
            <a:t> </a:t>
          </a:r>
          <a:r>
            <a:rPr lang="nl-BE" dirty="0" err="1" smtClean="0"/>
            <a:t>network</a:t>
          </a:r>
          <a:r>
            <a:rPr lang="nl-BE" dirty="0" smtClean="0"/>
            <a:t> access</a:t>
          </a:r>
          <a:endParaRPr lang="fr-BE" dirty="0"/>
        </a:p>
      </dgm:t>
    </dgm:pt>
    <dgm:pt modelId="{E710990D-F757-41F3-A0C1-C0ECED9E351B}" type="parTrans" cxnId="{977A46F5-DFE2-4916-AEAE-CABE3D5972EB}">
      <dgm:prSet/>
      <dgm:spPr/>
      <dgm:t>
        <a:bodyPr/>
        <a:lstStyle/>
        <a:p>
          <a:endParaRPr lang="fr-BE"/>
        </a:p>
      </dgm:t>
    </dgm:pt>
    <dgm:pt modelId="{AE37EA8A-601F-475A-A9E6-592F9E8347AC}" type="sibTrans" cxnId="{977A46F5-DFE2-4916-AEAE-CABE3D5972EB}">
      <dgm:prSet/>
      <dgm:spPr/>
      <dgm:t>
        <a:bodyPr/>
        <a:lstStyle/>
        <a:p>
          <a:endParaRPr lang="fr-BE"/>
        </a:p>
      </dgm:t>
    </dgm:pt>
    <dgm:pt modelId="{BC7B58B9-3EF4-4F05-B111-986DDAAD2A83}" type="pres">
      <dgm:prSet presAssocID="{673A6713-75ED-41A7-9588-6C86540F4A95}" presName="Name0" presStyleCnt="0">
        <dgm:presLayoutVars>
          <dgm:dir/>
          <dgm:animLvl val="lvl"/>
          <dgm:resizeHandles val="exact"/>
        </dgm:presLayoutVars>
      </dgm:prSet>
      <dgm:spPr/>
    </dgm:pt>
    <dgm:pt modelId="{13CDC74C-CF9D-4ACD-9454-172AD54A4796}" type="pres">
      <dgm:prSet presAssocID="{B7AE287D-E4CC-4650-8E9F-08672D1EBF67}" presName="parTxOnly" presStyleLbl="node1" presStyleIdx="0" presStyleCnt="5" custLinFactNeighborX="-5999">
        <dgm:presLayoutVars>
          <dgm:chMax val="0"/>
          <dgm:chPref val="0"/>
          <dgm:bulletEnabled val="1"/>
        </dgm:presLayoutVars>
      </dgm:prSet>
      <dgm:spPr/>
      <dgm:t>
        <a:bodyPr/>
        <a:lstStyle/>
        <a:p>
          <a:endParaRPr lang="fr-BE"/>
        </a:p>
      </dgm:t>
    </dgm:pt>
    <dgm:pt modelId="{607C4289-AF73-4D11-B9C7-A3D0AD90F741}" type="pres">
      <dgm:prSet presAssocID="{5C7E2C40-E5E8-49D3-BD5F-E64DD7AC00DF}" presName="parTxOnlySpace" presStyleCnt="0"/>
      <dgm:spPr/>
    </dgm:pt>
    <dgm:pt modelId="{8F14A581-E91E-4930-86BD-1A7F38C53935}" type="pres">
      <dgm:prSet presAssocID="{728E3D54-BE41-4FCD-8D49-02C518A6DEE4}" presName="parTxOnly" presStyleLbl="node1" presStyleIdx="1" presStyleCnt="5">
        <dgm:presLayoutVars>
          <dgm:chMax val="0"/>
          <dgm:chPref val="0"/>
          <dgm:bulletEnabled val="1"/>
        </dgm:presLayoutVars>
      </dgm:prSet>
      <dgm:spPr/>
      <dgm:t>
        <a:bodyPr/>
        <a:lstStyle/>
        <a:p>
          <a:endParaRPr lang="fr-BE"/>
        </a:p>
      </dgm:t>
    </dgm:pt>
    <dgm:pt modelId="{27BD1018-4176-4C58-B7DF-9BD4CBB1D4DC}" type="pres">
      <dgm:prSet presAssocID="{7000F7E9-44F9-4B2A-9499-A3264B5C69E7}" presName="parTxOnlySpace" presStyleCnt="0"/>
      <dgm:spPr/>
    </dgm:pt>
    <dgm:pt modelId="{05C9CC65-4272-49AB-AB84-CB587ABADEA6}" type="pres">
      <dgm:prSet presAssocID="{04CD4F21-D38E-48DE-853B-E1277BE85472}" presName="parTxOnly" presStyleLbl="node1" presStyleIdx="2" presStyleCnt="5">
        <dgm:presLayoutVars>
          <dgm:chMax val="0"/>
          <dgm:chPref val="0"/>
          <dgm:bulletEnabled val="1"/>
        </dgm:presLayoutVars>
      </dgm:prSet>
      <dgm:spPr/>
      <dgm:t>
        <a:bodyPr/>
        <a:lstStyle/>
        <a:p>
          <a:endParaRPr lang="fr-BE"/>
        </a:p>
      </dgm:t>
    </dgm:pt>
    <dgm:pt modelId="{C1CC6BD3-62A0-43AD-822F-18B198AE1B1D}" type="pres">
      <dgm:prSet presAssocID="{ADFD8101-60C4-4D30-AF25-B4E069AEF5B5}" presName="parTxOnlySpace" presStyleCnt="0"/>
      <dgm:spPr/>
    </dgm:pt>
    <dgm:pt modelId="{C4B47519-7828-4F00-B9CA-4DA61D5863FE}" type="pres">
      <dgm:prSet presAssocID="{30FAE59A-9838-40BE-BA9C-DA9AF45C1396}" presName="parTxOnly" presStyleLbl="node1" presStyleIdx="3" presStyleCnt="5">
        <dgm:presLayoutVars>
          <dgm:chMax val="0"/>
          <dgm:chPref val="0"/>
          <dgm:bulletEnabled val="1"/>
        </dgm:presLayoutVars>
      </dgm:prSet>
      <dgm:spPr/>
      <dgm:t>
        <a:bodyPr/>
        <a:lstStyle/>
        <a:p>
          <a:endParaRPr lang="fr-BE"/>
        </a:p>
      </dgm:t>
    </dgm:pt>
    <dgm:pt modelId="{8E725ED2-0EB5-41C4-BD61-ACD201BAC8AB}" type="pres">
      <dgm:prSet presAssocID="{92CDC611-94CC-4E37-AEFB-06141066C336}" presName="parTxOnlySpace" presStyleCnt="0"/>
      <dgm:spPr/>
    </dgm:pt>
    <dgm:pt modelId="{22E62531-1C30-4C60-8B02-92E7DC64BF3C}" type="pres">
      <dgm:prSet presAssocID="{6E9678F6-3D40-4231-BE7E-156F646A4312}" presName="parTxOnly" presStyleLbl="node1" presStyleIdx="4" presStyleCnt="5">
        <dgm:presLayoutVars>
          <dgm:chMax val="0"/>
          <dgm:chPref val="0"/>
          <dgm:bulletEnabled val="1"/>
        </dgm:presLayoutVars>
      </dgm:prSet>
      <dgm:spPr/>
      <dgm:t>
        <a:bodyPr/>
        <a:lstStyle/>
        <a:p>
          <a:endParaRPr lang="fr-BE"/>
        </a:p>
      </dgm:t>
    </dgm:pt>
  </dgm:ptLst>
  <dgm:cxnLst>
    <dgm:cxn modelId="{703188C8-52C9-4205-9F8F-28A81E4C8F69}" type="presOf" srcId="{04CD4F21-D38E-48DE-853B-E1277BE85472}" destId="{05C9CC65-4272-49AB-AB84-CB587ABADEA6}" srcOrd="0" destOrd="0" presId="urn:microsoft.com/office/officeart/2005/8/layout/chevron1"/>
    <dgm:cxn modelId="{B9A6D6DB-4501-4C1B-9B14-220C597F241D}" type="presOf" srcId="{673A6713-75ED-41A7-9588-6C86540F4A95}" destId="{BC7B58B9-3EF4-4F05-B111-986DDAAD2A83}" srcOrd="0" destOrd="0" presId="urn:microsoft.com/office/officeart/2005/8/layout/chevron1"/>
    <dgm:cxn modelId="{23F547E0-A9EE-41B0-94D1-15459F2C5AC3}" type="presOf" srcId="{728E3D54-BE41-4FCD-8D49-02C518A6DEE4}" destId="{8F14A581-E91E-4930-86BD-1A7F38C53935}" srcOrd="0" destOrd="0" presId="urn:microsoft.com/office/officeart/2005/8/layout/chevron1"/>
    <dgm:cxn modelId="{7090C608-465D-474A-A62E-A53772B9F625}" type="presOf" srcId="{B7AE287D-E4CC-4650-8E9F-08672D1EBF67}" destId="{13CDC74C-CF9D-4ACD-9454-172AD54A4796}" srcOrd="0" destOrd="0" presId="urn:microsoft.com/office/officeart/2005/8/layout/chevron1"/>
    <dgm:cxn modelId="{08B31C74-6451-4B2E-BC0C-B7416BFB6C94}" srcId="{673A6713-75ED-41A7-9588-6C86540F4A95}" destId="{04CD4F21-D38E-48DE-853B-E1277BE85472}" srcOrd="2" destOrd="0" parTransId="{ADA723F5-B65E-453B-B492-BC5F85A29224}" sibTransId="{ADFD8101-60C4-4D30-AF25-B4E069AEF5B5}"/>
    <dgm:cxn modelId="{977A46F5-DFE2-4916-AEAE-CABE3D5972EB}" srcId="{673A6713-75ED-41A7-9588-6C86540F4A95}" destId="{6E9678F6-3D40-4231-BE7E-156F646A4312}" srcOrd="4" destOrd="0" parTransId="{E710990D-F757-41F3-A0C1-C0ECED9E351B}" sibTransId="{AE37EA8A-601F-475A-A9E6-592F9E8347AC}"/>
    <dgm:cxn modelId="{8E1609ED-AD6C-48E5-A0CD-8ECE3568E545}" type="presOf" srcId="{6E9678F6-3D40-4231-BE7E-156F646A4312}" destId="{22E62531-1C30-4C60-8B02-92E7DC64BF3C}" srcOrd="0" destOrd="0" presId="urn:microsoft.com/office/officeart/2005/8/layout/chevron1"/>
    <dgm:cxn modelId="{C84AE5FA-C3D7-4CA1-BF62-E147BB4607C4}" srcId="{673A6713-75ED-41A7-9588-6C86540F4A95}" destId="{30FAE59A-9838-40BE-BA9C-DA9AF45C1396}" srcOrd="3" destOrd="0" parTransId="{B37AD5EA-AF5C-4B03-B68D-62679B43CEB3}" sibTransId="{92CDC611-94CC-4E37-AEFB-06141066C336}"/>
    <dgm:cxn modelId="{515CA37E-D380-4E99-AB53-7B21418EF320}" srcId="{673A6713-75ED-41A7-9588-6C86540F4A95}" destId="{B7AE287D-E4CC-4650-8E9F-08672D1EBF67}" srcOrd="0" destOrd="0" parTransId="{0810CC93-0F85-4A9F-A5B0-99C643E3D085}" sibTransId="{5C7E2C40-E5E8-49D3-BD5F-E64DD7AC00DF}"/>
    <dgm:cxn modelId="{951107E9-AEA2-4A9C-BACC-46E97DF50C86}" type="presOf" srcId="{30FAE59A-9838-40BE-BA9C-DA9AF45C1396}" destId="{C4B47519-7828-4F00-B9CA-4DA61D5863FE}" srcOrd="0" destOrd="0" presId="urn:microsoft.com/office/officeart/2005/8/layout/chevron1"/>
    <dgm:cxn modelId="{AD7CE995-DD67-4BDE-93C3-7C55EEF23DD3}" srcId="{673A6713-75ED-41A7-9588-6C86540F4A95}" destId="{728E3D54-BE41-4FCD-8D49-02C518A6DEE4}" srcOrd="1" destOrd="0" parTransId="{E8041A43-59BC-4EE9-BFAF-E6DA973A41C4}" sibTransId="{7000F7E9-44F9-4B2A-9499-A3264B5C69E7}"/>
    <dgm:cxn modelId="{6CC044DC-4420-4F45-A314-DA947684CA85}" type="presParOf" srcId="{BC7B58B9-3EF4-4F05-B111-986DDAAD2A83}" destId="{13CDC74C-CF9D-4ACD-9454-172AD54A4796}" srcOrd="0" destOrd="0" presId="urn:microsoft.com/office/officeart/2005/8/layout/chevron1"/>
    <dgm:cxn modelId="{7A4EE69E-4A7E-4685-B22B-DC743CED76F0}" type="presParOf" srcId="{BC7B58B9-3EF4-4F05-B111-986DDAAD2A83}" destId="{607C4289-AF73-4D11-B9C7-A3D0AD90F741}" srcOrd="1" destOrd="0" presId="urn:microsoft.com/office/officeart/2005/8/layout/chevron1"/>
    <dgm:cxn modelId="{0663D399-8F33-4BA0-90EA-F9539CB34735}" type="presParOf" srcId="{BC7B58B9-3EF4-4F05-B111-986DDAAD2A83}" destId="{8F14A581-E91E-4930-86BD-1A7F38C53935}" srcOrd="2" destOrd="0" presId="urn:microsoft.com/office/officeart/2005/8/layout/chevron1"/>
    <dgm:cxn modelId="{513DF028-489E-46FC-B72E-AB954B1477FD}" type="presParOf" srcId="{BC7B58B9-3EF4-4F05-B111-986DDAAD2A83}" destId="{27BD1018-4176-4C58-B7DF-9BD4CBB1D4DC}" srcOrd="3" destOrd="0" presId="urn:microsoft.com/office/officeart/2005/8/layout/chevron1"/>
    <dgm:cxn modelId="{F529CCC6-54E6-46B4-BA2C-FDD6AE723B59}" type="presParOf" srcId="{BC7B58B9-3EF4-4F05-B111-986DDAAD2A83}" destId="{05C9CC65-4272-49AB-AB84-CB587ABADEA6}" srcOrd="4" destOrd="0" presId="urn:microsoft.com/office/officeart/2005/8/layout/chevron1"/>
    <dgm:cxn modelId="{DCEFD695-3763-4026-9415-4A7427611CAE}" type="presParOf" srcId="{BC7B58B9-3EF4-4F05-B111-986DDAAD2A83}" destId="{C1CC6BD3-62A0-43AD-822F-18B198AE1B1D}" srcOrd="5" destOrd="0" presId="urn:microsoft.com/office/officeart/2005/8/layout/chevron1"/>
    <dgm:cxn modelId="{AEC22958-B759-4992-8084-71CB54D8436A}" type="presParOf" srcId="{BC7B58B9-3EF4-4F05-B111-986DDAAD2A83}" destId="{C4B47519-7828-4F00-B9CA-4DA61D5863FE}" srcOrd="6" destOrd="0" presId="urn:microsoft.com/office/officeart/2005/8/layout/chevron1"/>
    <dgm:cxn modelId="{D2715719-6267-4919-B238-34D301893E0F}" type="presParOf" srcId="{BC7B58B9-3EF4-4F05-B111-986DDAAD2A83}" destId="{8E725ED2-0EB5-41C4-BD61-ACD201BAC8AB}" srcOrd="7" destOrd="0" presId="urn:microsoft.com/office/officeart/2005/8/layout/chevron1"/>
    <dgm:cxn modelId="{F90B6C9B-510C-432B-9647-BA4DB0EE85B6}" type="presParOf" srcId="{BC7B58B9-3EF4-4F05-B111-986DDAAD2A83}" destId="{22E62531-1C30-4C60-8B02-92E7DC64BF3C}"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5F3BC5-7BB6-4BFD-8719-5426F8E49BBF}" type="doc">
      <dgm:prSet loTypeId="urn:microsoft.com/office/officeart/2005/8/layout/process1" loCatId="process" qsTypeId="urn:microsoft.com/office/officeart/2005/8/quickstyle/simple1" qsCatId="simple" csTypeId="urn:microsoft.com/office/officeart/2005/8/colors/accent1_2" csCatId="accent1" phldr="1"/>
      <dgm:spPr/>
    </dgm:pt>
    <dgm:pt modelId="{5C25E052-B31E-4B22-9042-A7EB9E73F939}">
      <dgm:prSet phldrT="[Tekst]"/>
      <dgm:spPr/>
      <dgm:t>
        <a:bodyPr/>
        <a:lstStyle/>
        <a:p>
          <a:r>
            <a:rPr lang="nl-BE" dirty="0" err="1" smtClean="0"/>
            <a:t>gegevens-verzameling</a:t>
          </a:r>
          <a:endParaRPr lang="nl-BE" dirty="0"/>
        </a:p>
      </dgm:t>
    </dgm:pt>
    <dgm:pt modelId="{F729984C-C08F-47E0-BFCB-4D8B166123AF}" type="parTrans" cxnId="{5A752201-CB03-4AFF-8217-E2CCD50EA992}">
      <dgm:prSet/>
      <dgm:spPr/>
      <dgm:t>
        <a:bodyPr/>
        <a:lstStyle/>
        <a:p>
          <a:endParaRPr lang="nl-BE"/>
        </a:p>
      </dgm:t>
    </dgm:pt>
    <dgm:pt modelId="{A21389E4-C69E-4FAB-8627-2B64EB8B42AF}" type="sibTrans" cxnId="{5A752201-CB03-4AFF-8217-E2CCD50EA992}">
      <dgm:prSet/>
      <dgm:spPr/>
      <dgm:t>
        <a:bodyPr/>
        <a:lstStyle/>
        <a:p>
          <a:endParaRPr lang="nl-BE"/>
        </a:p>
      </dgm:t>
    </dgm:pt>
    <dgm:pt modelId="{BC500C74-38A8-4609-BCC6-976CEDF349D5}">
      <dgm:prSet phldrT="[Tekst]"/>
      <dgm:spPr/>
      <dgm:t>
        <a:bodyPr/>
        <a:lstStyle/>
        <a:p>
          <a:r>
            <a:rPr lang="nl-BE" dirty="0" smtClean="0"/>
            <a:t>opslag &amp; voorverwerking</a:t>
          </a:r>
          <a:endParaRPr lang="nl-BE" dirty="0"/>
        </a:p>
      </dgm:t>
    </dgm:pt>
    <dgm:pt modelId="{B348D1C6-3DE2-4A20-B63B-7817F80CB8E0}" type="parTrans" cxnId="{31CD31F1-6E31-4048-92EF-9738D3C2855D}">
      <dgm:prSet/>
      <dgm:spPr/>
      <dgm:t>
        <a:bodyPr/>
        <a:lstStyle/>
        <a:p>
          <a:endParaRPr lang="nl-BE"/>
        </a:p>
      </dgm:t>
    </dgm:pt>
    <dgm:pt modelId="{F5245FC3-CFC2-4AFC-951B-43877CF4D5C0}" type="sibTrans" cxnId="{31CD31F1-6E31-4048-92EF-9738D3C2855D}">
      <dgm:prSet/>
      <dgm:spPr/>
      <dgm:t>
        <a:bodyPr/>
        <a:lstStyle/>
        <a:p>
          <a:endParaRPr lang="nl-BE"/>
        </a:p>
      </dgm:t>
    </dgm:pt>
    <dgm:pt modelId="{3F765F44-B33E-4795-BB20-3E09F7A2F8D8}">
      <dgm:prSet phldrT="[Tekst]"/>
      <dgm:spPr/>
      <dgm:t>
        <a:bodyPr/>
        <a:lstStyle/>
        <a:p>
          <a:r>
            <a:rPr lang="nl-BE" dirty="0" smtClean="0"/>
            <a:t>analyse</a:t>
          </a:r>
          <a:endParaRPr lang="nl-BE" dirty="0"/>
        </a:p>
      </dgm:t>
    </dgm:pt>
    <dgm:pt modelId="{21075311-EF6A-4AF9-870C-5F2834D378F7}" type="parTrans" cxnId="{5FF9C369-BA5C-433A-916E-B26BB9CDC6E4}">
      <dgm:prSet/>
      <dgm:spPr/>
      <dgm:t>
        <a:bodyPr/>
        <a:lstStyle/>
        <a:p>
          <a:endParaRPr lang="nl-BE"/>
        </a:p>
      </dgm:t>
    </dgm:pt>
    <dgm:pt modelId="{870155E0-5F42-4720-AE5E-A74FF0E330D4}" type="sibTrans" cxnId="{5FF9C369-BA5C-433A-916E-B26BB9CDC6E4}">
      <dgm:prSet/>
      <dgm:spPr/>
      <dgm:t>
        <a:bodyPr/>
        <a:lstStyle/>
        <a:p>
          <a:endParaRPr lang="nl-BE"/>
        </a:p>
      </dgm:t>
    </dgm:pt>
    <dgm:pt modelId="{2BA5BB08-F947-4432-9DD3-58541E78ED8D}">
      <dgm:prSet/>
      <dgm:spPr/>
      <dgm:t>
        <a:bodyPr/>
        <a:lstStyle/>
        <a:p>
          <a:r>
            <a:rPr lang="nl-BE" dirty="0" smtClean="0"/>
            <a:t>gebruik</a:t>
          </a:r>
          <a:endParaRPr lang="nl-BE" dirty="0"/>
        </a:p>
      </dgm:t>
    </dgm:pt>
    <dgm:pt modelId="{4D6385E7-40D4-41B5-B8EF-77FD3A4178AF}" type="parTrans" cxnId="{808660A7-F82F-4938-B9ED-0684A36B532F}">
      <dgm:prSet/>
      <dgm:spPr/>
      <dgm:t>
        <a:bodyPr/>
        <a:lstStyle/>
        <a:p>
          <a:endParaRPr lang="nl-BE"/>
        </a:p>
      </dgm:t>
    </dgm:pt>
    <dgm:pt modelId="{86782DCE-3645-4B11-AFB0-6AC33F8C3814}" type="sibTrans" cxnId="{808660A7-F82F-4938-B9ED-0684A36B532F}">
      <dgm:prSet/>
      <dgm:spPr/>
      <dgm:t>
        <a:bodyPr/>
        <a:lstStyle/>
        <a:p>
          <a:endParaRPr lang="nl-BE"/>
        </a:p>
      </dgm:t>
    </dgm:pt>
    <dgm:pt modelId="{34FFE3FB-4EC7-4D65-B6F3-A4248223C13A}" type="pres">
      <dgm:prSet presAssocID="{325F3BC5-7BB6-4BFD-8719-5426F8E49BBF}" presName="Name0" presStyleCnt="0">
        <dgm:presLayoutVars>
          <dgm:dir/>
          <dgm:resizeHandles val="exact"/>
        </dgm:presLayoutVars>
      </dgm:prSet>
      <dgm:spPr/>
    </dgm:pt>
    <dgm:pt modelId="{21DC0108-60E3-4B1F-BCA2-CF1175385AE5}" type="pres">
      <dgm:prSet presAssocID="{5C25E052-B31E-4B22-9042-A7EB9E73F939}" presName="node" presStyleLbl="node1" presStyleIdx="0" presStyleCnt="4">
        <dgm:presLayoutVars>
          <dgm:bulletEnabled val="1"/>
        </dgm:presLayoutVars>
      </dgm:prSet>
      <dgm:spPr/>
      <dgm:t>
        <a:bodyPr/>
        <a:lstStyle/>
        <a:p>
          <a:endParaRPr lang="nl-BE"/>
        </a:p>
      </dgm:t>
    </dgm:pt>
    <dgm:pt modelId="{7F96FBE9-7DFF-44ED-8DFA-13B9A8F781B5}" type="pres">
      <dgm:prSet presAssocID="{A21389E4-C69E-4FAB-8627-2B64EB8B42AF}" presName="sibTrans" presStyleLbl="sibTrans2D1" presStyleIdx="0" presStyleCnt="3"/>
      <dgm:spPr/>
      <dgm:t>
        <a:bodyPr/>
        <a:lstStyle/>
        <a:p>
          <a:endParaRPr lang="nl-BE"/>
        </a:p>
      </dgm:t>
    </dgm:pt>
    <dgm:pt modelId="{069BCB6C-0CAF-4CAA-BEE2-0B1B9A4859B5}" type="pres">
      <dgm:prSet presAssocID="{A21389E4-C69E-4FAB-8627-2B64EB8B42AF}" presName="connectorText" presStyleLbl="sibTrans2D1" presStyleIdx="0" presStyleCnt="3"/>
      <dgm:spPr/>
      <dgm:t>
        <a:bodyPr/>
        <a:lstStyle/>
        <a:p>
          <a:endParaRPr lang="nl-BE"/>
        </a:p>
      </dgm:t>
    </dgm:pt>
    <dgm:pt modelId="{B74DB161-FD58-4459-942D-AA9415ED34CC}" type="pres">
      <dgm:prSet presAssocID="{BC500C74-38A8-4609-BCC6-976CEDF349D5}" presName="node" presStyleLbl="node1" presStyleIdx="1" presStyleCnt="4">
        <dgm:presLayoutVars>
          <dgm:bulletEnabled val="1"/>
        </dgm:presLayoutVars>
      </dgm:prSet>
      <dgm:spPr/>
      <dgm:t>
        <a:bodyPr/>
        <a:lstStyle/>
        <a:p>
          <a:endParaRPr lang="nl-BE"/>
        </a:p>
      </dgm:t>
    </dgm:pt>
    <dgm:pt modelId="{93DEFDEC-B46A-41DA-97DA-38E82A8D4071}" type="pres">
      <dgm:prSet presAssocID="{F5245FC3-CFC2-4AFC-951B-43877CF4D5C0}" presName="sibTrans" presStyleLbl="sibTrans2D1" presStyleIdx="1" presStyleCnt="3"/>
      <dgm:spPr/>
      <dgm:t>
        <a:bodyPr/>
        <a:lstStyle/>
        <a:p>
          <a:endParaRPr lang="nl-BE"/>
        </a:p>
      </dgm:t>
    </dgm:pt>
    <dgm:pt modelId="{DA4FAD8F-BC12-4B76-B28A-5B514841EC9A}" type="pres">
      <dgm:prSet presAssocID="{F5245FC3-CFC2-4AFC-951B-43877CF4D5C0}" presName="connectorText" presStyleLbl="sibTrans2D1" presStyleIdx="1" presStyleCnt="3"/>
      <dgm:spPr/>
      <dgm:t>
        <a:bodyPr/>
        <a:lstStyle/>
        <a:p>
          <a:endParaRPr lang="nl-BE"/>
        </a:p>
      </dgm:t>
    </dgm:pt>
    <dgm:pt modelId="{5CDF4373-CEF9-4B56-A98D-005E029C2C39}" type="pres">
      <dgm:prSet presAssocID="{3F765F44-B33E-4795-BB20-3E09F7A2F8D8}" presName="node" presStyleLbl="node1" presStyleIdx="2" presStyleCnt="4">
        <dgm:presLayoutVars>
          <dgm:bulletEnabled val="1"/>
        </dgm:presLayoutVars>
      </dgm:prSet>
      <dgm:spPr/>
      <dgm:t>
        <a:bodyPr/>
        <a:lstStyle/>
        <a:p>
          <a:endParaRPr lang="nl-BE"/>
        </a:p>
      </dgm:t>
    </dgm:pt>
    <dgm:pt modelId="{7326847D-EB21-4B6C-B953-80A9E5EC9D69}" type="pres">
      <dgm:prSet presAssocID="{870155E0-5F42-4720-AE5E-A74FF0E330D4}" presName="sibTrans" presStyleLbl="sibTrans2D1" presStyleIdx="2" presStyleCnt="3"/>
      <dgm:spPr/>
      <dgm:t>
        <a:bodyPr/>
        <a:lstStyle/>
        <a:p>
          <a:endParaRPr lang="nl-BE"/>
        </a:p>
      </dgm:t>
    </dgm:pt>
    <dgm:pt modelId="{391EBD14-7823-4D77-8FAA-3A3FA5D4FDD1}" type="pres">
      <dgm:prSet presAssocID="{870155E0-5F42-4720-AE5E-A74FF0E330D4}" presName="connectorText" presStyleLbl="sibTrans2D1" presStyleIdx="2" presStyleCnt="3"/>
      <dgm:spPr/>
      <dgm:t>
        <a:bodyPr/>
        <a:lstStyle/>
        <a:p>
          <a:endParaRPr lang="nl-BE"/>
        </a:p>
      </dgm:t>
    </dgm:pt>
    <dgm:pt modelId="{711CFF25-7941-4EA9-BE11-F54EE3F932FA}" type="pres">
      <dgm:prSet presAssocID="{2BA5BB08-F947-4432-9DD3-58541E78ED8D}" presName="node" presStyleLbl="node1" presStyleIdx="3" presStyleCnt="4">
        <dgm:presLayoutVars>
          <dgm:bulletEnabled val="1"/>
        </dgm:presLayoutVars>
      </dgm:prSet>
      <dgm:spPr/>
      <dgm:t>
        <a:bodyPr/>
        <a:lstStyle/>
        <a:p>
          <a:endParaRPr lang="nl-BE"/>
        </a:p>
      </dgm:t>
    </dgm:pt>
  </dgm:ptLst>
  <dgm:cxnLst>
    <dgm:cxn modelId="{03DCCC44-2A62-43C6-B6D7-8EADC072E601}" type="presOf" srcId="{F5245FC3-CFC2-4AFC-951B-43877CF4D5C0}" destId="{DA4FAD8F-BC12-4B76-B28A-5B514841EC9A}" srcOrd="1" destOrd="0" presId="urn:microsoft.com/office/officeart/2005/8/layout/process1"/>
    <dgm:cxn modelId="{808660A7-F82F-4938-B9ED-0684A36B532F}" srcId="{325F3BC5-7BB6-4BFD-8719-5426F8E49BBF}" destId="{2BA5BB08-F947-4432-9DD3-58541E78ED8D}" srcOrd="3" destOrd="0" parTransId="{4D6385E7-40D4-41B5-B8EF-77FD3A4178AF}" sibTransId="{86782DCE-3645-4B11-AFB0-6AC33F8C3814}"/>
    <dgm:cxn modelId="{FC4195A5-6671-4B29-BC58-C1ACF906D435}" type="presOf" srcId="{A21389E4-C69E-4FAB-8627-2B64EB8B42AF}" destId="{069BCB6C-0CAF-4CAA-BEE2-0B1B9A4859B5}" srcOrd="1" destOrd="0" presId="urn:microsoft.com/office/officeart/2005/8/layout/process1"/>
    <dgm:cxn modelId="{D2BBA94B-2C40-401A-BE5F-D837F5D280A4}" type="presOf" srcId="{870155E0-5F42-4720-AE5E-A74FF0E330D4}" destId="{391EBD14-7823-4D77-8FAA-3A3FA5D4FDD1}" srcOrd="1" destOrd="0" presId="urn:microsoft.com/office/officeart/2005/8/layout/process1"/>
    <dgm:cxn modelId="{31CD31F1-6E31-4048-92EF-9738D3C2855D}" srcId="{325F3BC5-7BB6-4BFD-8719-5426F8E49BBF}" destId="{BC500C74-38A8-4609-BCC6-976CEDF349D5}" srcOrd="1" destOrd="0" parTransId="{B348D1C6-3DE2-4A20-B63B-7817F80CB8E0}" sibTransId="{F5245FC3-CFC2-4AFC-951B-43877CF4D5C0}"/>
    <dgm:cxn modelId="{171FF5E0-3F85-4197-9994-29910803901F}" type="presOf" srcId="{325F3BC5-7BB6-4BFD-8719-5426F8E49BBF}" destId="{34FFE3FB-4EC7-4D65-B6F3-A4248223C13A}" srcOrd="0" destOrd="0" presId="urn:microsoft.com/office/officeart/2005/8/layout/process1"/>
    <dgm:cxn modelId="{D3A2DAFB-C1A5-41C1-95CF-F467692F7E36}" type="presOf" srcId="{2BA5BB08-F947-4432-9DD3-58541E78ED8D}" destId="{711CFF25-7941-4EA9-BE11-F54EE3F932FA}" srcOrd="0" destOrd="0" presId="urn:microsoft.com/office/officeart/2005/8/layout/process1"/>
    <dgm:cxn modelId="{D0C1968B-9C5A-4E8C-AE35-1EEE2DA091EB}" type="presOf" srcId="{3F765F44-B33E-4795-BB20-3E09F7A2F8D8}" destId="{5CDF4373-CEF9-4B56-A98D-005E029C2C39}" srcOrd="0" destOrd="0" presId="urn:microsoft.com/office/officeart/2005/8/layout/process1"/>
    <dgm:cxn modelId="{5A752201-CB03-4AFF-8217-E2CCD50EA992}" srcId="{325F3BC5-7BB6-4BFD-8719-5426F8E49BBF}" destId="{5C25E052-B31E-4B22-9042-A7EB9E73F939}" srcOrd="0" destOrd="0" parTransId="{F729984C-C08F-47E0-BFCB-4D8B166123AF}" sibTransId="{A21389E4-C69E-4FAB-8627-2B64EB8B42AF}"/>
    <dgm:cxn modelId="{D7A1AE79-3885-4B6B-A177-3D09FAA7E9B4}" type="presOf" srcId="{A21389E4-C69E-4FAB-8627-2B64EB8B42AF}" destId="{7F96FBE9-7DFF-44ED-8DFA-13B9A8F781B5}" srcOrd="0" destOrd="0" presId="urn:microsoft.com/office/officeart/2005/8/layout/process1"/>
    <dgm:cxn modelId="{FC203761-2DA6-4771-B4A4-2F5D08D61032}" type="presOf" srcId="{5C25E052-B31E-4B22-9042-A7EB9E73F939}" destId="{21DC0108-60E3-4B1F-BCA2-CF1175385AE5}" srcOrd="0" destOrd="0" presId="urn:microsoft.com/office/officeart/2005/8/layout/process1"/>
    <dgm:cxn modelId="{5FF9C369-BA5C-433A-916E-B26BB9CDC6E4}" srcId="{325F3BC5-7BB6-4BFD-8719-5426F8E49BBF}" destId="{3F765F44-B33E-4795-BB20-3E09F7A2F8D8}" srcOrd="2" destOrd="0" parTransId="{21075311-EF6A-4AF9-870C-5F2834D378F7}" sibTransId="{870155E0-5F42-4720-AE5E-A74FF0E330D4}"/>
    <dgm:cxn modelId="{BC8B6820-8B5B-4795-90FA-0E8920AD9C7F}" type="presOf" srcId="{870155E0-5F42-4720-AE5E-A74FF0E330D4}" destId="{7326847D-EB21-4B6C-B953-80A9E5EC9D69}" srcOrd="0" destOrd="0" presId="urn:microsoft.com/office/officeart/2005/8/layout/process1"/>
    <dgm:cxn modelId="{F9AAC212-563D-4428-BC91-9D6B7A875194}" type="presOf" srcId="{F5245FC3-CFC2-4AFC-951B-43877CF4D5C0}" destId="{93DEFDEC-B46A-41DA-97DA-38E82A8D4071}" srcOrd="0" destOrd="0" presId="urn:microsoft.com/office/officeart/2005/8/layout/process1"/>
    <dgm:cxn modelId="{DB1F6A75-8BC9-4F95-BECA-2654842570C1}" type="presOf" srcId="{BC500C74-38A8-4609-BCC6-976CEDF349D5}" destId="{B74DB161-FD58-4459-942D-AA9415ED34CC}" srcOrd="0" destOrd="0" presId="urn:microsoft.com/office/officeart/2005/8/layout/process1"/>
    <dgm:cxn modelId="{9BB9E1FE-F125-4641-9A46-59CC0920BD11}" type="presParOf" srcId="{34FFE3FB-4EC7-4D65-B6F3-A4248223C13A}" destId="{21DC0108-60E3-4B1F-BCA2-CF1175385AE5}" srcOrd="0" destOrd="0" presId="urn:microsoft.com/office/officeart/2005/8/layout/process1"/>
    <dgm:cxn modelId="{DC78DB74-D673-456A-9CB5-49466C3D2086}" type="presParOf" srcId="{34FFE3FB-4EC7-4D65-B6F3-A4248223C13A}" destId="{7F96FBE9-7DFF-44ED-8DFA-13B9A8F781B5}" srcOrd="1" destOrd="0" presId="urn:microsoft.com/office/officeart/2005/8/layout/process1"/>
    <dgm:cxn modelId="{84914C1B-6651-47B3-B2DC-86F3D63B2079}" type="presParOf" srcId="{7F96FBE9-7DFF-44ED-8DFA-13B9A8F781B5}" destId="{069BCB6C-0CAF-4CAA-BEE2-0B1B9A4859B5}" srcOrd="0" destOrd="0" presId="urn:microsoft.com/office/officeart/2005/8/layout/process1"/>
    <dgm:cxn modelId="{3B1134B8-39A0-40A1-8F8D-DF6ED802B4B1}" type="presParOf" srcId="{34FFE3FB-4EC7-4D65-B6F3-A4248223C13A}" destId="{B74DB161-FD58-4459-942D-AA9415ED34CC}" srcOrd="2" destOrd="0" presId="urn:microsoft.com/office/officeart/2005/8/layout/process1"/>
    <dgm:cxn modelId="{27FE0208-69A6-4A14-9DB9-5B09C6B6B26E}" type="presParOf" srcId="{34FFE3FB-4EC7-4D65-B6F3-A4248223C13A}" destId="{93DEFDEC-B46A-41DA-97DA-38E82A8D4071}" srcOrd="3" destOrd="0" presId="urn:microsoft.com/office/officeart/2005/8/layout/process1"/>
    <dgm:cxn modelId="{AEAD1FA8-59C6-4418-B8B8-D2F2C5172814}" type="presParOf" srcId="{93DEFDEC-B46A-41DA-97DA-38E82A8D4071}" destId="{DA4FAD8F-BC12-4B76-B28A-5B514841EC9A}" srcOrd="0" destOrd="0" presId="urn:microsoft.com/office/officeart/2005/8/layout/process1"/>
    <dgm:cxn modelId="{353BFE02-4E03-407C-8007-6FFB3C90A5A6}" type="presParOf" srcId="{34FFE3FB-4EC7-4D65-B6F3-A4248223C13A}" destId="{5CDF4373-CEF9-4B56-A98D-005E029C2C39}" srcOrd="4" destOrd="0" presId="urn:microsoft.com/office/officeart/2005/8/layout/process1"/>
    <dgm:cxn modelId="{C08142A7-916D-4EC9-936A-629B94A6763B}" type="presParOf" srcId="{34FFE3FB-4EC7-4D65-B6F3-A4248223C13A}" destId="{7326847D-EB21-4B6C-B953-80A9E5EC9D69}" srcOrd="5" destOrd="0" presId="urn:microsoft.com/office/officeart/2005/8/layout/process1"/>
    <dgm:cxn modelId="{7CF2C866-B454-4C40-90BF-2EFE3A068529}" type="presParOf" srcId="{7326847D-EB21-4B6C-B953-80A9E5EC9D69}" destId="{391EBD14-7823-4D77-8FAA-3A3FA5D4FDD1}" srcOrd="0" destOrd="0" presId="urn:microsoft.com/office/officeart/2005/8/layout/process1"/>
    <dgm:cxn modelId="{3F2F605E-5C70-4FA8-A314-3403FD7DEAAB}" type="presParOf" srcId="{34FFE3FB-4EC7-4D65-B6F3-A4248223C13A}" destId="{711CFF25-7941-4EA9-BE11-F54EE3F932FA}"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65F3A7-0564-4944-B902-A5FC6AE6F0C9}" type="doc">
      <dgm:prSet loTypeId="urn:microsoft.com/office/officeart/2005/8/layout/venn1" loCatId="relationship" qsTypeId="urn:microsoft.com/office/officeart/2005/8/quickstyle/3d3" qsCatId="3D" csTypeId="urn:microsoft.com/office/officeart/2005/8/colors/accent1_2" csCatId="accent1" phldr="1"/>
      <dgm:spPr/>
    </dgm:pt>
    <dgm:pt modelId="{D025F357-3DEC-489F-8AA3-27E35F18C539}">
      <dgm:prSet phldrT="[Text]" custT="1"/>
      <dgm:spPr/>
      <dgm:t>
        <a:bodyPr/>
        <a:lstStyle/>
        <a:p>
          <a:r>
            <a:rPr lang="fr-BE" sz="1600" b="1" dirty="0" err="1" smtClean="0"/>
            <a:t>Straks</a:t>
          </a:r>
          <a:r>
            <a:rPr lang="fr-BE" sz="1100" b="1" dirty="0" smtClean="0"/>
            <a:t> </a:t>
          </a:r>
          <a:r>
            <a:rPr lang="fr-BE" sz="1600" b="1" dirty="0" err="1" smtClean="0"/>
            <a:t>nodig</a:t>
          </a:r>
          <a:endParaRPr lang="en-GB" sz="1600" b="1" dirty="0"/>
        </a:p>
      </dgm:t>
    </dgm:pt>
    <dgm:pt modelId="{B81BA625-BC7F-422E-B971-B5555A2DDE83}" type="parTrans" cxnId="{A4CE40D7-46EA-4CFF-AA98-2B8727A8F7B9}">
      <dgm:prSet/>
      <dgm:spPr/>
      <dgm:t>
        <a:bodyPr/>
        <a:lstStyle/>
        <a:p>
          <a:endParaRPr lang="en-GB"/>
        </a:p>
      </dgm:t>
    </dgm:pt>
    <dgm:pt modelId="{4286FF25-6D75-40BF-89D7-000A320AF9AC}" type="sibTrans" cxnId="{A4CE40D7-46EA-4CFF-AA98-2B8727A8F7B9}">
      <dgm:prSet/>
      <dgm:spPr/>
      <dgm:t>
        <a:bodyPr/>
        <a:lstStyle/>
        <a:p>
          <a:endParaRPr lang="en-GB"/>
        </a:p>
      </dgm:t>
    </dgm:pt>
    <dgm:pt modelId="{5FA8CD50-9DF4-434A-9B53-105603C89299}">
      <dgm:prSet phldrT="[Text]" custT="1"/>
      <dgm:spPr/>
      <dgm:t>
        <a:bodyPr/>
        <a:lstStyle/>
        <a:p>
          <a:r>
            <a:rPr lang="fr-BE" sz="1600" b="1" dirty="0" smtClean="0"/>
            <a:t>Nu </a:t>
          </a:r>
          <a:r>
            <a:rPr lang="fr-BE" sz="1600" b="1" dirty="0" err="1" smtClean="0"/>
            <a:t>nodig</a:t>
          </a:r>
          <a:endParaRPr lang="en-GB" sz="1600" b="1" dirty="0"/>
        </a:p>
      </dgm:t>
    </dgm:pt>
    <dgm:pt modelId="{AE321ACF-F91E-4B46-BF58-6B09EC5F415D}" type="parTrans" cxnId="{C1BB3BED-9B62-408B-AB2F-9114EC93759F}">
      <dgm:prSet/>
      <dgm:spPr/>
      <dgm:t>
        <a:bodyPr/>
        <a:lstStyle/>
        <a:p>
          <a:endParaRPr lang="en-GB"/>
        </a:p>
      </dgm:t>
    </dgm:pt>
    <dgm:pt modelId="{2DE9BB8F-6372-4376-A786-92D3A7CF827D}" type="sibTrans" cxnId="{C1BB3BED-9B62-408B-AB2F-9114EC93759F}">
      <dgm:prSet/>
      <dgm:spPr/>
      <dgm:t>
        <a:bodyPr/>
        <a:lstStyle/>
        <a:p>
          <a:endParaRPr lang="en-GB"/>
        </a:p>
      </dgm:t>
    </dgm:pt>
    <dgm:pt modelId="{5606A580-C4DE-4B3F-A8B3-08E4DDA16DB8}">
      <dgm:prSet phldrT="[Text]" custT="1"/>
      <dgm:spPr/>
      <dgm:t>
        <a:bodyPr/>
        <a:lstStyle/>
        <a:p>
          <a:r>
            <a:rPr lang="fr-BE" sz="1600" b="1" dirty="0" smtClean="0"/>
            <a:t>Nu </a:t>
          </a:r>
          <a:r>
            <a:rPr lang="fr-BE" sz="1600" b="1" dirty="0" err="1" smtClean="0"/>
            <a:t>aanwezig</a:t>
          </a:r>
          <a:endParaRPr lang="en-GB" sz="1600" b="1" dirty="0"/>
        </a:p>
      </dgm:t>
    </dgm:pt>
    <dgm:pt modelId="{60E64E4A-1E36-4C1E-A456-08267A90BEC4}" type="parTrans" cxnId="{CD544F35-2227-4FEA-83B1-C62FBB1941AE}">
      <dgm:prSet/>
      <dgm:spPr/>
      <dgm:t>
        <a:bodyPr/>
        <a:lstStyle/>
        <a:p>
          <a:endParaRPr lang="en-GB"/>
        </a:p>
      </dgm:t>
    </dgm:pt>
    <dgm:pt modelId="{8B393C0A-B8C7-4E67-9487-DC34C0B7B2B7}" type="sibTrans" cxnId="{CD544F35-2227-4FEA-83B1-C62FBB1941AE}">
      <dgm:prSet/>
      <dgm:spPr/>
      <dgm:t>
        <a:bodyPr/>
        <a:lstStyle/>
        <a:p>
          <a:endParaRPr lang="en-GB"/>
        </a:p>
      </dgm:t>
    </dgm:pt>
    <dgm:pt modelId="{91A4E04A-B992-415E-8BB2-FF5E5A4E46F4}" type="pres">
      <dgm:prSet presAssocID="{9D65F3A7-0564-4944-B902-A5FC6AE6F0C9}" presName="compositeShape" presStyleCnt="0">
        <dgm:presLayoutVars>
          <dgm:chMax val="7"/>
          <dgm:dir/>
          <dgm:resizeHandles val="exact"/>
        </dgm:presLayoutVars>
      </dgm:prSet>
      <dgm:spPr/>
    </dgm:pt>
    <dgm:pt modelId="{0E514608-26E7-4766-95D7-D5C9946792F5}" type="pres">
      <dgm:prSet presAssocID="{D025F357-3DEC-489F-8AA3-27E35F18C539}" presName="circ1" presStyleLbl="vennNode1" presStyleIdx="0" presStyleCnt="3" custLinFactNeighborX="-580" custLinFactNeighborY="651"/>
      <dgm:spPr/>
      <dgm:t>
        <a:bodyPr/>
        <a:lstStyle/>
        <a:p>
          <a:endParaRPr lang="en-GB"/>
        </a:p>
      </dgm:t>
    </dgm:pt>
    <dgm:pt modelId="{FC0F761A-4229-4321-8A6A-C6EB6B00D155}" type="pres">
      <dgm:prSet presAssocID="{D025F357-3DEC-489F-8AA3-27E35F18C539}" presName="circ1Tx" presStyleLbl="revTx" presStyleIdx="0" presStyleCnt="0">
        <dgm:presLayoutVars>
          <dgm:chMax val="0"/>
          <dgm:chPref val="0"/>
          <dgm:bulletEnabled val="1"/>
        </dgm:presLayoutVars>
      </dgm:prSet>
      <dgm:spPr/>
      <dgm:t>
        <a:bodyPr/>
        <a:lstStyle/>
        <a:p>
          <a:endParaRPr lang="en-GB"/>
        </a:p>
      </dgm:t>
    </dgm:pt>
    <dgm:pt modelId="{990AC271-40AD-4564-AE64-82664675A8C9}" type="pres">
      <dgm:prSet presAssocID="{5FA8CD50-9DF4-434A-9B53-105603C89299}" presName="circ2" presStyleLbl="vennNode1" presStyleIdx="1" presStyleCnt="3"/>
      <dgm:spPr/>
      <dgm:t>
        <a:bodyPr/>
        <a:lstStyle/>
        <a:p>
          <a:endParaRPr lang="en-GB"/>
        </a:p>
      </dgm:t>
    </dgm:pt>
    <dgm:pt modelId="{EF8F3F42-5C2D-425D-9E43-DCEEBEB00A1B}" type="pres">
      <dgm:prSet presAssocID="{5FA8CD50-9DF4-434A-9B53-105603C89299}" presName="circ2Tx" presStyleLbl="revTx" presStyleIdx="0" presStyleCnt="0">
        <dgm:presLayoutVars>
          <dgm:chMax val="0"/>
          <dgm:chPref val="0"/>
          <dgm:bulletEnabled val="1"/>
        </dgm:presLayoutVars>
      </dgm:prSet>
      <dgm:spPr/>
      <dgm:t>
        <a:bodyPr/>
        <a:lstStyle/>
        <a:p>
          <a:endParaRPr lang="en-GB"/>
        </a:p>
      </dgm:t>
    </dgm:pt>
    <dgm:pt modelId="{EA960851-CB9E-4F40-91A6-B38377BE61C2}" type="pres">
      <dgm:prSet presAssocID="{5606A580-C4DE-4B3F-A8B3-08E4DDA16DB8}" presName="circ3" presStyleLbl="vennNode1" presStyleIdx="2" presStyleCnt="3" custLinFactNeighborX="1553" custLinFactNeighborY="-1288"/>
      <dgm:spPr/>
      <dgm:t>
        <a:bodyPr/>
        <a:lstStyle/>
        <a:p>
          <a:endParaRPr lang="en-GB"/>
        </a:p>
      </dgm:t>
    </dgm:pt>
    <dgm:pt modelId="{FE39C54D-A536-427D-B54D-3165855EEB37}" type="pres">
      <dgm:prSet presAssocID="{5606A580-C4DE-4B3F-A8B3-08E4DDA16DB8}" presName="circ3Tx" presStyleLbl="revTx" presStyleIdx="0" presStyleCnt="0">
        <dgm:presLayoutVars>
          <dgm:chMax val="0"/>
          <dgm:chPref val="0"/>
          <dgm:bulletEnabled val="1"/>
        </dgm:presLayoutVars>
      </dgm:prSet>
      <dgm:spPr/>
      <dgm:t>
        <a:bodyPr/>
        <a:lstStyle/>
        <a:p>
          <a:endParaRPr lang="en-GB"/>
        </a:p>
      </dgm:t>
    </dgm:pt>
  </dgm:ptLst>
  <dgm:cxnLst>
    <dgm:cxn modelId="{CD544F35-2227-4FEA-83B1-C62FBB1941AE}" srcId="{9D65F3A7-0564-4944-B902-A5FC6AE6F0C9}" destId="{5606A580-C4DE-4B3F-A8B3-08E4DDA16DB8}" srcOrd="2" destOrd="0" parTransId="{60E64E4A-1E36-4C1E-A456-08267A90BEC4}" sibTransId="{8B393C0A-B8C7-4E67-9487-DC34C0B7B2B7}"/>
    <dgm:cxn modelId="{6CB0CFBC-9679-4964-9852-A2F459A75F47}" type="presOf" srcId="{9D65F3A7-0564-4944-B902-A5FC6AE6F0C9}" destId="{91A4E04A-B992-415E-8BB2-FF5E5A4E46F4}" srcOrd="0" destOrd="0" presId="urn:microsoft.com/office/officeart/2005/8/layout/venn1"/>
    <dgm:cxn modelId="{A4CE40D7-46EA-4CFF-AA98-2B8727A8F7B9}" srcId="{9D65F3A7-0564-4944-B902-A5FC6AE6F0C9}" destId="{D025F357-3DEC-489F-8AA3-27E35F18C539}" srcOrd="0" destOrd="0" parTransId="{B81BA625-BC7F-422E-B971-B5555A2DDE83}" sibTransId="{4286FF25-6D75-40BF-89D7-000A320AF9AC}"/>
    <dgm:cxn modelId="{D356A3A5-6A0E-4789-8533-B55C899AE625}" type="presOf" srcId="{5FA8CD50-9DF4-434A-9B53-105603C89299}" destId="{990AC271-40AD-4564-AE64-82664675A8C9}" srcOrd="0" destOrd="0" presId="urn:microsoft.com/office/officeart/2005/8/layout/venn1"/>
    <dgm:cxn modelId="{961B2B56-F5CA-427F-BBFE-6F7B2E49ED28}" type="presOf" srcId="{5606A580-C4DE-4B3F-A8B3-08E4DDA16DB8}" destId="{EA960851-CB9E-4F40-91A6-B38377BE61C2}" srcOrd="0" destOrd="0" presId="urn:microsoft.com/office/officeart/2005/8/layout/venn1"/>
    <dgm:cxn modelId="{C1BB3BED-9B62-408B-AB2F-9114EC93759F}" srcId="{9D65F3A7-0564-4944-B902-A5FC6AE6F0C9}" destId="{5FA8CD50-9DF4-434A-9B53-105603C89299}" srcOrd="1" destOrd="0" parTransId="{AE321ACF-F91E-4B46-BF58-6B09EC5F415D}" sibTransId="{2DE9BB8F-6372-4376-A786-92D3A7CF827D}"/>
    <dgm:cxn modelId="{386409B3-1B69-4D38-868F-AA976902B7F6}" type="presOf" srcId="{D025F357-3DEC-489F-8AA3-27E35F18C539}" destId="{0E514608-26E7-4766-95D7-D5C9946792F5}" srcOrd="0" destOrd="0" presId="urn:microsoft.com/office/officeart/2005/8/layout/venn1"/>
    <dgm:cxn modelId="{06688B6B-3529-4C50-8A1E-080B821556C1}" type="presOf" srcId="{5FA8CD50-9DF4-434A-9B53-105603C89299}" destId="{EF8F3F42-5C2D-425D-9E43-DCEEBEB00A1B}" srcOrd="1" destOrd="0" presId="urn:microsoft.com/office/officeart/2005/8/layout/venn1"/>
    <dgm:cxn modelId="{1DA84F9F-F20D-4313-B694-6329A5DCDD43}" type="presOf" srcId="{5606A580-C4DE-4B3F-A8B3-08E4DDA16DB8}" destId="{FE39C54D-A536-427D-B54D-3165855EEB37}" srcOrd="1" destOrd="0" presId="urn:microsoft.com/office/officeart/2005/8/layout/venn1"/>
    <dgm:cxn modelId="{470D205B-AEC5-4C1C-98D8-87AAC5EA134C}" type="presOf" srcId="{D025F357-3DEC-489F-8AA3-27E35F18C539}" destId="{FC0F761A-4229-4321-8A6A-C6EB6B00D155}" srcOrd="1" destOrd="0" presId="urn:microsoft.com/office/officeart/2005/8/layout/venn1"/>
    <dgm:cxn modelId="{92E2CC9F-6E16-4F1E-A216-DA21CFA1B575}" type="presParOf" srcId="{91A4E04A-B992-415E-8BB2-FF5E5A4E46F4}" destId="{0E514608-26E7-4766-95D7-D5C9946792F5}" srcOrd="0" destOrd="0" presId="urn:microsoft.com/office/officeart/2005/8/layout/venn1"/>
    <dgm:cxn modelId="{BCAC3EA8-D619-410D-AD10-038637AB8EF4}" type="presParOf" srcId="{91A4E04A-B992-415E-8BB2-FF5E5A4E46F4}" destId="{FC0F761A-4229-4321-8A6A-C6EB6B00D155}" srcOrd="1" destOrd="0" presId="urn:microsoft.com/office/officeart/2005/8/layout/venn1"/>
    <dgm:cxn modelId="{00DD8651-58D2-4102-9ADA-CBD481A48901}" type="presParOf" srcId="{91A4E04A-B992-415E-8BB2-FF5E5A4E46F4}" destId="{990AC271-40AD-4564-AE64-82664675A8C9}" srcOrd="2" destOrd="0" presId="urn:microsoft.com/office/officeart/2005/8/layout/venn1"/>
    <dgm:cxn modelId="{C6859DE6-07F7-4823-A550-00F1E672E243}" type="presParOf" srcId="{91A4E04A-B992-415E-8BB2-FF5E5A4E46F4}" destId="{EF8F3F42-5C2D-425D-9E43-DCEEBEB00A1B}" srcOrd="3" destOrd="0" presId="urn:microsoft.com/office/officeart/2005/8/layout/venn1"/>
    <dgm:cxn modelId="{A7B44548-B465-4694-93FA-85B74F96CDD9}" type="presParOf" srcId="{91A4E04A-B992-415E-8BB2-FF5E5A4E46F4}" destId="{EA960851-CB9E-4F40-91A6-B38377BE61C2}" srcOrd="4" destOrd="0" presId="urn:microsoft.com/office/officeart/2005/8/layout/venn1"/>
    <dgm:cxn modelId="{A2571BEE-F928-4326-81A0-3CCE38F0A897}" type="presParOf" srcId="{91A4E04A-B992-415E-8BB2-FF5E5A4E46F4}" destId="{FE39C54D-A536-427D-B54D-3165855EEB37}"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CDC74C-CF9D-4ACD-9454-172AD54A4796}">
      <dsp:nvSpPr>
        <dsp:cNvPr id="0" name=""/>
        <dsp:cNvSpPr/>
      </dsp:nvSpPr>
      <dsp:spPr>
        <a:xfrm>
          <a:off x="0" y="198768"/>
          <a:ext cx="1736658" cy="69466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nl-BE" sz="1500" kern="1200" dirty="0" smtClean="0"/>
            <a:t>on </a:t>
          </a:r>
          <a:r>
            <a:rPr lang="nl-BE" sz="1500" kern="1200" dirty="0" err="1" smtClean="0"/>
            <a:t>demand</a:t>
          </a:r>
          <a:endParaRPr lang="fr-BE" sz="1500" kern="1200" dirty="0"/>
        </a:p>
      </dsp:txBody>
      <dsp:txXfrm>
        <a:off x="347332" y="198768"/>
        <a:ext cx="1041995" cy="694663"/>
      </dsp:txXfrm>
    </dsp:sp>
    <dsp:sp modelId="{8F14A581-E91E-4930-86BD-1A7F38C53935}">
      <dsp:nvSpPr>
        <dsp:cNvPr id="0" name=""/>
        <dsp:cNvSpPr/>
      </dsp:nvSpPr>
      <dsp:spPr>
        <a:xfrm>
          <a:off x="1564944" y="198768"/>
          <a:ext cx="1736658" cy="69466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nl-BE" sz="1500" kern="1200" dirty="0" err="1" smtClean="0"/>
            <a:t>rapid</a:t>
          </a:r>
          <a:r>
            <a:rPr lang="nl-BE" sz="1500" kern="1200" dirty="0" smtClean="0"/>
            <a:t> </a:t>
          </a:r>
          <a:r>
            <a:rPr lang="nl-BE" sz="1500" kern="1200" dirty="0" err="1" smtClean="0"/>
            <a:t>elasticity</a:t>
          </a:r>
          <a:endParaRPr lang="fr-BE" sz="1500" kern="1200" dirty="0"/>
        </a:p>
      </dsp:txBody>
      <dsp:txXfrm>
        <a:off x="1912276" y="198768"/>
        <a:ext cx="1041995" cy="694663"/>
      </dsp:txXfrm>
    </dsp:sp>
    <dsp:sp modelId="{05C9CC65-4272-49AB-AB84-CB587ABADEA6}">
      <dsp:nvSpPr>
        <dsp:cNvPr id="0" name=""/>
        <dsp:cNvSpPr/>
      </dsp:nvSpPr>
      <dsp:spPr>
        <a:xfrm>
          <a:off x="3127937" y="198768"/>
          <a:ext cx="1736658" cy="69466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nl-BE" sz="1500" kern="1200" dirty="0" smtClean="0"/>
            <a:t>resource pooling</a:t>
          </a:r>
          <a:endParaRPr lang="fr-BE" sz="1500" kern="1200" dirty="0"/>
        </a:p>
      </dsp:txBody>
      <dsp:txXfrm>
        <a:off x="3475269" y="198768"/>
        <a:ext cx="1041995" cy="694663"/>
      </dsp:txXfrm>
    </dsp:sp>
    <dsp:sp modelId="{C4B47519-7828-4F00-B9CA-4DA61D5863FE}">
      <dsp:nvSpPr>
        <dsp:cNvPr id="0" name=""/>
        <dsp:cNvSpPr/>
      </dsp:nvSpPr>
      <dsp:spPr>
        <a:xfrm>
          <a:off x="4690930" y="198768"/>
          <a:ext cx="1736658" cy="69466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nl-BE" sz="1500" kern="1200" dirty="0" err="1" smtClean="0"/>
            <a:t>measured</a:t>
          </a:r>
          <a:r>
            <a:rPr lang="nl-BE" sz="1500" kern="1200" dirty="0" smtClean="0"/>
            <a:t> service</a:t>
          </a:r>
          <a:endParaRPr lang="fr-BE" sz="1500" kern="1200" dirty="0"/>
        </a:p>
      </dsp:txBody>
      <dsp:txXfrm>
        <a:off x="5038262" y="198768"/>
        <a:ext cx="1041995" cy="694663"/>
      </dsp:txXfrm>
    </dsp:sp>
    <dsp:sp modelId="{22E62531-1C30-4C60-8B02-92E7DC64BF3C}">
      <dsp:nvSpPr>
        <dsp:cNvPr id="0" name=""/>
        <dsp:cNvSpPr/>
      </dsp:nvSpPr>
      <dsp:spPr>
        <a:xfrm>
          <a:off x="6253922" y="198768"/>
          <a:ext cx="1736658" cy="69466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nl-BE" sz="1500" kern="1200" dirty="0" err="1" smtClean="0"/>
            <a:t>broad</a:t>
          </a:r>
          <a:r>
            <a:rPr lang="nl-BE" sz="1500" kern="1200" dirty="0" smtClean="0"/>
            <a:t> </a:t>
          </a:r>
          <a:r>
            <a:rPr lang="nl-BE" sz="1500" kern="1200" dirty="0" err="1" smtClean="0"/>
            <a:t>network</a:t>
          </a:r>
          <a:r>
            <a:rPr lang="nl-BE" sz="1500" kern="1200" dirty="0" smtClean="0"/>
            <a:t> access</a:t>
          </a:r>
          <a:endParaRPr lang="fr-BE" sz="1500" kern="1200" dirty="0"/>
        </a:p>
      </dsp:txBody>
      <dsp:txXfrm>
        <a:off x="6601254" y="198768"/>
        <a:ext cx="1041995" cy="6946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C0108-60E3-4B1F-BCA2-CF1175385AE5}">
      <dsp:nvSpPr>
        <dsp:cNvPr id="0" name=""/>
        <dsp:cNvSpPr/>
      </dsp:nvSpPr>
      <dsp:spPr>
        <a:xfrm>
          <a:off x="3176" y="608870"/>
          <a:ext cx="1388800" cy="8332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nl-BE" sz="1500" kern="1200" dirty="0" err="1" smtClean="0"/>
            <a:t>gegevens-verzameling</a:t>
          </a:r>
          <a:endParaRPr lang="nl-BE" sz="1500" kern="1200" dirty="0"/>
        </a:p>
      </dsp:txBody>
      <dsp:txXfrm>
        <a:off x="27582" y="633276"/>
        <a:ext cx="1339988" cy="784468"/>
      </dsp:txXfrm>
    </dsp:sp>
    <dsp:sp modelId="{7F96FBE9-7DFF-44ED-8DFA-13B9A8F781B5}">
      <dsp:nvSpPr>
        <dsp:cNvPr id="0" name=""/>
        <dsp:cNvSpPr/>
      </dsp:nvSpPr>
      <dsp:spPr>
        <a:xfrm>
          <a:off x="1530856" y="853299"/>
          <a:ext cx="294425" cy="3444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nl-BE" sz="1200" kern="1200"/>
        </a:p>
      </dsp:txBody>
      <dsp:txXfrm>
        <a:off x="1530856" y="922183"/>
        <a:ext cx="206098" cy="206654"/>
      </dsp:txXfrm>
    </dsp:sp>
    <dsp:sp modelId="{B74DB161-FD58-4459-942D-AA9415ED34CC}">
      <dsp:nvSpPr>
        <dsp:cNvPr id="0" name=""/>
        <dsp:cNvSpPr/>
      </dsp:nvSpPr>
      <dsp:spPr>
        <a:xfrm>
          <a:off x="1947497" y="608870"/>
          <a:ext cx="1388800" cy="8332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nl-BE" sz="1500" kern="1200" dirty="0" smtClean="0"/>
            <a:t>opslag &amp; voorverwerking</a:t>
          </a:r>
          <a:endParaRPr lang="nl-BE" sz="1500" kern="1200" dirty="0"/>
        </a:p>
      </dsp:txBody>
      <dsp:txXfrm>
        <a:off x="1971903" y="633276"/>
        <a:ext cx="1339988" cy="784468"/>
      </dsp:txXfrm>
    </dsp:sp>
    <dsp:sp modelId="{93DEFDEC-B46A-41DA-97DA-38E82A8D4071}">
      <dsp:nvSpPr>
        <dsp:cNvPr id="0" name=""/>
        <dsp:cNvSpPr/>
      </dsp:nvSpPr>
      <dsp:spPr>
        <a:xfrm>
          <a:off x="3475177" y="853299"/>
          <a:ext cx="294425" cy="3444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nl-BE" sz="1200" kern="1200"/>
        </a:p>
      </dsp:txBody>
      <dsp:txXfrm>
        <a:off x="3475177" y="922183"/>
        <a:ext cx="206098" cy="206654"/>
      </dsp:txXfrm>
    </dsp:sp>
    <dsp:sp modelId="{5CDF4373-CEF9-4B56-A98D-005E029C2C39}">
      <dsp:nvSpPr>
        <dsp:cNvPr id="0" name=""/>
        <dsp:cNvSpPr/>
      </dsp:nvSpPr>
      <dsp:spPr>
        <a:xfrm>
          <a:off x="3891817" y="608870"/>
          <a:ext cx="1388800" cy="8332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nl-BE" sz="1500" kern="1200" dirty="0" smtClean="0"/>
            <a:t>analyse</a:t>
          </a:r>
          <a:endParaRPr lang="nl-BE" sz="1500" kern="1200" dirty="0"/>
        </a:p>
      </dsp:txBody>
      <dsp:txXfrm>
        <a:off x="3916223" y="633276"/>
        <a:ext cx="1339988" cy="784468"/>
      </dsp:txXfrm>
    </dsp:sp>
    <dsp:sp modelId="{7326847D-EB21-4B6C-B953-80A9E5EC9D69}">
      <dsp:nvSpPr>
        <dsp:cNvPr id="0" name=""/>
        <dsp:cNvSpPr/>
      </dsp:nvSpPr>
      <dsp:spPr>
        <a:xfrm>
          <a:off x="5419498" y="853299"/>
          <a:ext cx="294425" cy="3444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nl-BE" sz="1200" kern="1200"/>
        </a:p>
      </dsp:txBody>
      <dsp:txXfrm>
        <a:off x="5419498" y="922183"/>
        <a:ext cx="206098" cy="206654"/>
      </dsp:txXfrm>
    </dsp:sp>
    <dsp:sp modelId="{711CFF25-7941-4EA9-BE11-F54EE3F932FA}">
      <dsp:nvSpPr>
        <dsp:cNvPr id="0" name=""/>
        <dsp:cNvSpPr/>
      </dsp:nvSpPr>
      <dsp:spPr>
        <a:xfrm>
          <a:off x="5836138" y="608870"/>
          <a:ext cx="1388800" cy="8332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nl-BE" sz="1500" kern="1200" dirty="0" smtClean="0"/>
            <a:t>gebruik</a:t>
          </a:r>
          <a:endParaRPr lang="nl-BE" sz="1500" kern="1200" dirty="0"/>
        </a:p>
      </dsp:txBody>
      <dsp:txXfrm>
        <a:off x="5860544" y="633276"/>
        <a:ext cx="1339988" cy="7844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514608-26E7-4766-95D7-D5C9946792F5}">
      <dsp:nvSpPr>
        <dsp:cNvPr id="0" name=""/>
        <dsp:cNvSpPr/>
      </dsp:nvSpPr>
      <dsp:spPr>
        <a:xfrm>
          <a:off x="2246171" y="77101"/>
          <a:ext cx="2819763" cy="2819763"/>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fr-BE" sz="1600" b="1" kern="1200" dirty="0" err="1" smtClean="0"/>
            <a:t>Straks</a:t>
          </a:r>
          <a:r>
            <a:rPr lang="fr-BE" sz="1100" b="1" kern="1200" dirty="0" smtClean="0"/>
            <a:t> </a:t>
          </a:r>
          <a:r>
            <a:rPr lang="fr-BE" sz="1600" b="1" kern="1200" dirty="0" err="1" smtClean="0"/>
            <a:t>nodig</a:t>
          </a:r>
          <a:endParaRPr lang="en-GB" sz="1600" b="1" kern="1200" dirty="0"/>
        </a:p>
      </dsp:txBody>
      <dsp:txXfrm>
        <a:off x="2622140" y="570560"/>
        <a:ext cx="2067826" cy="1268893"/>
      </dsp:txXfrm>
    </dsp:sp>
    <dsp:sp modelId="{990AC271-40AD-4564-AE64-82664675A8C9}">
      <dsp:nvSpPr>
        <dsp:cNvPr id="0" name=""/>
        <dsp:cNvSpPr/>
      </dsp:nvSpPr>
      <dsp:spPr>
        <a:xfrm>
          <a:off x="3279990" y="1821097"/>
          <a:ext cx="2819763" cy="2819763"/>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fr-BE" sz="1600" b="1" kern="1200" dirty="0" smtClean="0"/>
            <a:t>Nu </a:t>
          </a:r>
          <a:r>
            <a:rPr lang="fr-BE" sz="1600" b="1" kern="1200" dirty="0" err="1" smtClean="0"/>
            <a:t>nodig</a:t>
          </a:r>
          <a:endParaRPr lang="en-GB" sz="1600" b="1" kern="1200" dirty="0"/>
        </a:p>
      </dsp:txBody>
      <dsp:txXfrm>
        <a:off x="4142368" y="2549536"/>
        <a:ext cx="1691858" cy="1550869"/>
      </dsp:txXfrm>
    </dsp:sp>
    <dsp:sp modelId="{EA960851-CB9E-4F40-91A6-B38377BE61C2}">
      <dsp:nvSpPr>
        <dsp:cNvPr id="0" name=""/>
        <dsp:cNvSpPr/>
      </dsp:nvSpPr>
      <dsp:spPr>
        <a:xfrm>
          <a:off x="1288852" y="1784778"/>
          <a:ext cx="2819763" cy="2819763"/>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fr-BE" sz="1600" b="1" kern="1200" dirty="0" smtClean="0"/>
            <a:t>Nu </a:t>
          </a:r>
          <a:r>
            <a:rPr lang="fr-BE" sz="1600" b="1" kern="1200" dirty="0" err="1" smtClean="0"/>
            <a:t>aanwezig</a:t>
          </a:r>
          <a:endParaRPr lang="en-GB" sz="1600" b="1" kern="1200" dirty="0"/>
        </a:p>
      </dsp:txBody>
      <dsp:txXfrm>
        <a:off x="1554380" y="2513217"/>
        <a:ext cx="1691858" cy="155086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D7A6DA03-EF55-4875-B207-F3D59861DA07}" type="datetime2">
              <a:rPr lang="en-US" smtClean="0"/>
              <a:t>Saturday, May 13, 2017</a:t>
            </a:fld>
            <a:endParaRPr lang="nl-NL"/>
          </a:p>
        </p:txBody>
      </p:sp>
      <p:sp>
        <p:nvSpPr>
          <p:cNvPr id="4" name="Tijdelijke aanduiding voor voettekst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9A492069-1A68-5643-8EBE-86E3B991E948}" type="slidenum">
              <a:rPr lang="nl-NL" smtClean="0"/>
              <a:t>‹#›</a:t>
            </a:fld>
            <a:endParaRPr lang="nl-NL"/>
          </a:p>
        </p:txBody>
      </p:sp>
    </p:spTree>
    <p:extLst>
      <p:ext uri="{BB962C8B-B14F-4D97-AF65-F5344CB8AC3E}">
        <p14:creationId xmlns:p14="http://schemas.microsoft.com/office/powerpoint/2010/main" val="285520112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3E4CA91F-3024-4964-BAF7-7FDADAD21222}" type="datetime2">
              <a:rPr lang="en-US" smtClean="0"/>
              <a:t>Saturday, May 13, 2017</a:t>
            </a:fld>
            <a:endParaRPr lang="nl-NL"/>
          </a:p>
        </p:txBody>
      </p:sp>
      <p:sp>
        <p:nvSpPr>
          <p:cNvPr id="4" name="Tijdelijke aanduiding voor dia-afbeelding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6" name="Tijdelijke aanduiding voor voettekst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585FD294-BD4E-0347-8F3B-E237BC0C14D4}" type="slidenum">
              <a:rPr lang="nl-NL" smtClean="0"/>
              <a:t>‹#›</a:t>
            </a:fld>
            <a:endParaRPr lang="nl-NL"/>
          </a:p>
        </p:txBody>
      </p:sp>
    </p:spTree>
    <p:extLst>
      <p:ext uri="{BB962C8B-B14F-4D97-AF65-F5344CB8AC3E}">
        <p14:creationId xmlns:p14="http://schemas.microsoft.com/office/powerpoint/2010/main" val="3884336185"/>
      </p:ext>
    </p:extLst>
  </p:cSld>
  <p:clrMap bg1="lt1" tx1="dk1" bg2="lt2" tx2="dk2" accent1="accent1" accent2="accent2" accent3="accent3" accent4="accent4" accent5="accent5" accent6="accent6" hlink="hlink" folHlink="folHlink"/>
  <p:hf hdr="0" ft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err="1" smtClean="0"/>
              <a:t>Proximus</a:t>
            </a:r>
            <a:r>
              <a:rPr lang="fr-BE" dirty="0" smtClean="0"/>
              <a:t> </a:t>
            </a:r>
            <a:r>
              <a:rPr lang="fr-BE" dirty="0" err="1" smtClean="0"/>
              <a:t>zal</a:t>
            </a:r>
            <a:r>
              <a:rPr lang="fr-BE" dirty="0" smtClean="0"/>
              <a:t> </a:t>
            </a:r>
            <a:r>
              <a:rPr lang="fr-BE" dirty="0" err="1" smtClean="0"/>
              <a:t>binnen</a:t>
            </a:r>
            <a:r>
              <a:rPr lang="fr-BE" dirty="0" smtClean="0"/>
              <a:t> </a:t>
            </a:r>
            <a:r>
              <a:rPr lang="fr-BE" dirty="0" err="1" smtClean="0"/>
              <a:t>enkele</a:t>
            </a:r>
            <a:r>
              <a:rPr lang="fr-BE" dirty="0" smtClean="0"/>
              <a:t> </a:t>
            </a:r>
            <a:r>
              <a:rPr lang="fr-BE" dirty="0" err="1" smtClean="0"/>
              <a:t>maanden</a:t>
            </a:r>
            <a:r>
              <a:rPr lang="fr-BE" dirty="0" smtClean="0"/>
              <a:t> </a:t>
            </a:r>
            <a:r>
              <a:rPr lang="fr-BE" dirty="0" err="1" smtClean="0"/>
              <a:t>een</a:t>
            </a:r>
            <a:r>
              <a:rPr lang="fr-BE" dirty="0" smtClean="0"/>
              <a:t> </a:t>
            </a:r>
            <a:r>
              <a:rPr lang="fr-BE" dirty="0" err="1" smtClean="0"/>
              <a:t>nationaal</a:t>
            </a:r>
            <a:r>
              <a:rPr lang="fr-BE" dirty="0" smtClean="0"/>
              <a:t> </a:t>
            </a:r>
            <a:r>
              <a:rPr lang="fr-BE" dirty="0" err="1" smtClean="0"/>
              <a:t>netwerk</a:t>
            </a:r>
            <a:r>
              <a:rPr lang="fr-BE" dirty="0" smtClean="0"/>
              <a:t> van Lora antennes </a:t>
            </a:r>
            <a:r>
              <a:rPr lang="fr-BE" dirty="0" err="1" smtClean="0"/>
              <a:t>hebben</a:t>
            </a:r>
            <a:r>
              <a:rPr lang="fr-BE" dirty="0" smtClean="0"/>
              <a:t> </a:t>
            </a:r>
            <a:r>
              <a:rPr lang="fr-BE" dirty="0" err="1" smtClean="0"/>
              <a:t>uitgebouwd</a:t>
            </a:r>
            <a:r>
              <a:rPr lang="fr-BE" dirty="0" smtClean="0"/>
              <a:t>. </a:t>
            </a:r>
          </a:p>
          <a:p>
            <a:r>
              <a:rPr lang="fr-BE" dirty="0" smtClean="0"/>
              <a:t>Dat </a:t>
            </a:r>
            <a:r>
              <a:rPr lang="fr-BE" dirty="0" err="1" smtClean="0"/>
              <a:t>betekent</a:t>
            </a:r>
            <a:r>
              <a:rPr lang="fr-BE" dirty="0" smtClean="0"/>
              <a:t> </a:t>
            </a:r>
            <a:r>
              <a:rPr lang="fr-BE" dirty="0" err="1" smtClean="0"/>
              <a:t>dat</a:t>
            </a:r>
            <a:r>
              <a:rPr lang="fr-BE" dirty="0" smtClean="0"/>
              <a:t> </a:t>
            </a:r>
            <a:r>
              <a:rPr lang="fr-BE" dirty="0" err="1" smtClean="0"/>
              <a:t>een</a:t>
            </a:r>
            <a:r>
              <a:rPr lang="fr-BE" dirty="0" smtClean="0"/>
              <a:t> LORA </a:t>
            </a:r>
            <a:r>
              <a:rPr lang="fr-BE" dirty="0" err="1" smtClean="0"/>
              <a:t>compatibele</a:t>
            </a:r>
            <a:r>
              <a:rPr lang="fr-BE" dirty="0" smtClean="0"/>
              <a:t> </a:t>
            </a:r>
            <a:r>
              <a:rPr lang="fr-BE" dirty="0" err="1" smtClean="0"/>
              <a:t>sensor</a:t>
            </a:r>
            <a:r>
              <a:rPr lang="fr-BE" dirty="0" smtClean="0"/>
              <a:t> met het </a:t>
            </a:r>
            <a:r>
              <a:rPr lang="fr-BE" dirty="0" err="1" smtClean="0"/>
              <a:t>eenvoudig</a:t>
            </a:r>
            <a:r>
              <a:rPr lang="fr-BE" dirty="0" smtClean="0"/>
              <a:t> </a:t>
            </a:r>
            <a:r>
              <a:rPr lang="fr-BE" dirty="0" err="1" smtClean="0"/>
              <a:t>inscannen</a:t>
            </a:r>
            <a:r>
              <a:rPr lang="fr-BE" dirty="0" smtClean="0"/>
              <a:t> van </a:t>
            </a:r>
            <a:r>
              <a:rPr lang="fr-BE" dirty="0" err="1" smtClean="0"/>
              <a:t>een</a:t>
            </a:r>
            <a:r>
              <a:rPr lang="fr-BE" dirty="0" smtClean="0"/>
              <a:t> QR code </a:t>
            </a:r>
            <a:r>
              <a:rPr lang="fr-BE" dirty="0" err="1" smtClean="0"/>
              <a:t>actief</a:t>
            </a:r>
            <a:r>
              <a:rPr lang="fr-BE" dirty="0" smtClean="0"/>
              <a:t> </a:t>
            </a:r>
            <a:r>
              <a:rPr lang="fr-BE" dirty="0" err="1" smtClean="0"/>
              <a:t>wordt</a:t>
            </a:r>
            <a:r>
              <a:rPr lang="fr-BE" dirty="0" smtClean="0"/>
              <a:t> en </a:t>
            </a:r>
            <a:r>
              <a:rPr lang="fr-BE" dirty="0" err="1" smtClean="0"/>
              <a:t>zijn</a:t>
            </a:r>
            <a:r>
              <a:rPr lang="fr-BE" dirty="0" smtClean="0"/>
              <a:t> </a:t>
            </a:r>
            <a:r>
              <a:rPr lang="fr-BE" dirty="0" err="1" smtClean="0"/>
              <a:t>gegevens</a:t>
            </a:r>
            <a:r>
              <a:rPr lang="fr-BE" dirty="0" smtClean="0"/>
              <a:t> </a:t>
            </a:r>
            <a:r>
              <a:rPr lang="fr-BE" dirty="0" err="1" smtClean="0"/>
              <a:t>doorstuurt</a:t>
            </a:r>
            <a:r>
              <a:rPr lang="fr-BE" dirty="0" smtClean="0"/>
              <a:t>, via </a:t>
            </a:r>
            <a:r>
              <a:rPr lang="fr-BE" dirty="0" err="1" smtClean="0"/>
              <a:t>Proximus</a:t>
            </a:r>
            <a:r>
              <a:rPr lang="fr-BE" dirty="0" smtClean="0"/>
              <a:t> </a:t>
            </a:r>
            <a:r>
              <a:rPr lang="fr-BE" dirty="0" err="1" smtClean="0"/>
              <a:t>naar</a:t>
            </a:r>
            <a:r>
              <a:rPr lang="fr-BE" dirty="0" smtClean="0"/>
              <a:t> de </a:t>
            </a:r>
            <a:r>
              <a:rPr lang="fr-BE" dirty="0" err="1" smtClean="0"/>
              <a:t>systemen</a:t>
            </a:r>
            <a:r>
              <a:rPr lang="fr-BE" dirty="0" smtClean="0"/>
              <a:t> van de </a:t>
            </a:r>
            <a:r>
              <a:rPr lang="fr-BE" dirty="0" err="1" smtClean="0"/>
              <a:t>eindgebruiker</a:t>
            </a:r>
            <a:r>
              <a:rPr lang="fr-BE" dirty="0" smtClean="0"/>
              <a:t>. </a:t>
            </a:r>
            <a:r>
              <a:rPr lang="fr-BE" dirty="0" err="1" smtClean="0"/>
              <a:t>Doordat</a:t>
            </a:r>
            <a:r>
              <a:rPr lang="fr-BE" dirty="0" smtClean="0"/>
              <a:t> het </a:t>
            </a:r>
            <a:r>
              <a:rPr lang="fr-BE" dirty="0" err="1" smtClean="0"/>
              <a:t>netwerk</a:t>
            </a:r>
            <a:r>
              <a:rPr lang="fr-BE" dirty="0" smtClean="0"/>
              <a:t> </a:t>
            </a:r>
            <a:r>
              <a:rPr lang="fr-BE" dirty="0" err="1" smtClean="0"/>
              <a:t>nationaal</a:t>
            </a:r>
            <a:r>
              <a:rPr lang="fr-BE" dirty="0" smtClean="0"/>
              <a:t> </a:t>
            </a:r>
            <a:r>
              <a:rPr lang="fr-BE" dirty="0" err="1" smtClean="0"/>
              <a:t>is</a:t>
            </a:r>
            <a:r>
              <a:rPr lang="fr-BE" dirty="0" smtClean="0"/>
              <a:t> </a:t>
            </a:r>
            <a:r>
              <a:rPr lang="fr-BE" dirty="0" err="1" smtClean="0"/>
              <a:t>kunnen</a:t>
            </a:r>
            <a:r>
              <a:rPr lang="fr-BE" dirty="0" smtClean="0"/>
              <a:t> </a:t>
            </a:r>
            <a:r>
              <a:rPr lang="fr-BE" dirty="0" err="1" smtClean="0"/>
              <a:t>ook</a:t>
            </a:r>
            <a:r>
              <a:rPr lang="fr-BE" dirty="0" smtClean="0"/>
              <a:t> </a:t>
            </a:r>
            <a:r>
              <a:rPr lang="fr-BE" dirty="0" err="1" smtClean="0"/>
              <a:t>sensoren</a:t>
            </a:r>
            <a:r>
              <a:rPr lang="fr-BE" dirty="0" smtClean="0"/>
              <a:t> in </a:t>
            </a:r>
            <a:r>
              <a:rPr lang="fr-BE" dirty="0" err="1" smtClean="0"/>
              <a:t>beweging</a:t>
            </a:r>
            <a:r>
              <a:rPr lang="fr-BE" dirty="0" smtClean="0"/>
              <a:t> (</a:t>
            </a:r>
            <a:r>
              <a:rPr lang="fr-BE" dirty="0" err="1" smtClean="0"/>
              <a:t>track</a:t>
            </a:r>
            <a:r>
              <a:rPr lang="fr-BE" dirty="0" smtClean="0"/>
              <a:t> and trace </a:t>
            </a:r>
            <a:r>
              <a:rPr lang="fr-BE" dirty="0" err="1" smtClean="0"/>
              <a:t>bv</a:t>
            </a:r>
            <a:r>
              <a:rPr lang="fr-BE" dirty="0" smtClean="0"/>
              <a:t>.) </a:t>
            </a:r>
            <a:r>
              <a:rPr lang="fr-BE" dirty="0" err="1" smtClean="0"/>
              <a:t>geregistreerd</a:t>
            </a:r>
            <a:r>
              <a:rPr lang="fr-BE" dirty="0" smtClean="0"/>
              <a:t> en </a:t>
            </a:r>
            <a:r>
              <a:rPr lang="fr-BE" dirty="0" err="1" smtClean="0"/>
              <a:t>gevolgd</a:t>
            </a:r>
            <a:r>
              <a:rPr lang="fr-BE" dirty="0" smtClean="0"/>
              <a:t> </a:t>
            </a:r>
            <a:r>
              <a:rPr lang="fr-BE" dirty="0" err="1" smtClean="0"/>
              <a:t>worden</a:t>
            </a:r>
            <a:r>
              <a:rPr lang="fr-BE" dirty="0" smtClean="0"/>
              <a:t>.</a:t>
            </a:r>
            <a:endParaRPr lang="nl-BE" dirty="0" smtClean="0"/>
          </a:p>
        </p:txBody>
      </p:sp>
      <p:sp>
        <p:nvSpPr>
          <p:cNvPr id="4" name="Date Placeholder 3"/>
          <p:cNvSpPr>
            <a:spLocks noGrp="1"/>
          </p:cNvSpPr>
          <p:nvPr>
            <p:ph type="dt" idx="10"/>
          </p:nvPr>
        </p:nvSpPr>
        <p:spPr/>
        <p:txBody>
          <a:bodyPr/>
          <a:lstStyle/>
          <a:p>
            <a:fld id="{24161D56-1AAD-42E0-86E8-2CDFCA742D70}" type="datetime2">
              <a:rPr lang="en-US" smtClean="0"/>
              <a:t>Saturday, May 13, 2017</a:t>
            </a:fld>
            <a:endParaRPr lang="nl-NL"/>
          </a:p>
        </p:txBody>
      </p:sp>
      <p:sp>
        <p:nvSpPr>
          <p:cNvPr id="5" name="Slide Number Placeholder 4"/>
          <p:cNvSpPr>
            <a:spLocks noGrp="1"/>
          </p:cNvSpPr>
          <p:nvPr>
            <p:ph type="sldNum" sz="quarter" idx="11"/>
          </p:nvPr>
        </p:nvSpPr>
        <p:spPr/>
        <p:txBody>
          <a:bodyPr/>
          <a:lstStyle/>
          <a:p>
            <a:fld id="{585FD294-BD4E-0347-8F3B-E237BC0C14D4}" type="slidenum">
              <a:rPr lang="nl-NL" smtClean="0"/>
              <a:t>39</a:t>
            </a:fld>
            <a:endParaRPr lang="nl-NL"/>
          </a:p>
        </p:txBody>
      </p:sp>
    </p:spTree>
    <p:extLst>
      <p:ext uri="{BB962C8B-B14F-4D97-AF65-F5344CB8AC3E}">
        <p14:creationId xmlns:p14="http://schemas.microsoft.com/office/powerpoint/2010/main" val="1957378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84994F1B-BE66-455F-A211-5BF8A8CC51CA}" type="slidenum">
              <a:rPr lang="nl-BE" smtClean="0"/>
              <a:t>62</a:t>
            </a:fld>
            <a:endParaRPr lang="nl-BE"/>
          </a:p>
        </p:txBody>
      </p:sp>
      <p:sp>
        <p:nvSpPr>
          <p:cNvPr id="5" name="Date Placeholder 4"/>
          <p:cNvSpPr>
            <a:spLocks noGrp="1"/>
          </p:cNvSpPr>
          <p:nvPr>
            <p:ph type="dt" idx="11"/>
          </p:nvPr>
        </p:nvSpPr>
        <p:spPr/>
        <p:txBody>
          <a:bodyPr/>
          <a:lstStyle/>
          <a:p>
            <a:fld id="{102A5FA3-E70C-4B97-BA3C-72C6278D3B9C}" type="datetime2">
              <a:rPr lang="en-US" smtClean="0"/>
              <a:t>Saturday, May 13, 2017</a:t>
            </a:fld>
            <a:endParaRPr lang="nl-BE"/>
          </a:p>
        </p:txBody>
      </p:sp>
    </p:spTree>
    <p:extLst>
      <p:ext uri="{BB962C8B-B14F-4D97-AF65-F5344CB8AC3E}">
        <p14:creationId xmlns:p14="http://schemas.microsoft.com/office/powerpoint/2010/main" val="2336916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Date Placeholder 3"/>
          <p:cNvSpPr>
            <a:spLocks noGrp="1"/>
          </p:cNvSpPr>
          <p:nvPr>
            <p:ph type="dt" idx="10"/>
          </p:nvPr>
        </p:nvSpPr>
        <p:spPr/>
        <p:txBody>
          <a:bodyPr/>
          <a:lstStyle/>
          <a:p>
            <a:fld id="{F6FFB6C7-0912-4286-A84F-B755721764AC}" type="datetime2">
              <a:rPr lang="en-US" smtClean="0"/>
              <a:t>Saturday, May 13, 2017</a:t>
            </a:fld>
            <a:endParaRPr lang="nl-BE"/>
          </a:p>
        </p:txBody>
      </p:sp>
      <p:sp>
        <p:nvSpPr>
          <p:cNvPr id="5" name="Slide Number Placeholder 4"/>
          <p:cNvSpPr>
            <a:spLocks noGrp="1"/>
          </p:cNvSpPr>
          <p:nvPr>
            <p:ph type="sldNum" sz="quarter" idx="11"/>
          </p:nvPr>
        </p:nvSpPr>
        <p:spPr/>
        <p:txBody>
          <a:bodyPr/>
          <a:lstStyle/>
          <a:p>
            <a:fld id="{84994F1B-BE66-455F-A211-5BF8A8CC51CA}" type="slidenum">
              <a:rPr lang="nl-BE" smtClean="0"/>
              <a:t>67</a:t>
            </a:fld>
            <a:endParaRPr lang="nl-BE"/>
          </a:p>
        </p:txBody>
      </p:sp>
    </p:spTree>
    <p:extLst>
      <p:ext uri="{BB962C8B-B14F-4D97-AF65-F5344CB8AC3E}">
        <p14:creationId xmlns:p14="http://schemas.microsoft.com/office/powerpoint/2010/main" val="4259295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Date Placeholder 3"/>
          <p:cNvSpPr>
            <a:spLocks noGrp="1"/>
          </p:cNvSpPr>
          <p:nvPr>
            <p:ph type="dt" idx="10"/>
          </p:nvPr>
        </p:nvSpPr>
        <p:spPr/>
        <p:txBody>
          <a:bodyPr/>
          <a:lstStyle/>
          <a:p>
            <a:fld id="{70716747-CB77-4334-B244-40291DD09A12}" type="datetime2">
              <a:rPr lang="en-US" smtClean="0"/>
              <a:t>Saturday, May 13, 2017</a:t>
            </a:fld>
            <a:endParaRPr lang="nl-BE"/>
          </a:p>
        </p:txBody>
      </p:sp>
      <p:sp>
        <p:nvSpPr>
          <p:cNvPr id="5" name="Slide Number Placeholder 4"/>
          <p:cNvSpPr>
            <a:spLocks noGrp="1"/>
          </p:cNvSpPr>
          <p:nvPr>
            <p:ph type="sldNum" sz="quarter" idx="11"/>
          </p:nvPr>
        </p:nvSpPr>
        <p:spPr/>
        <p:txBody>
          <a:bodyPr/>
          <a:lstStyle/>
          <a:p>
            <a:fld id="{84994F1B-BE66-455F-A211-5BF8A8CC51CA}" type="slidenum">
              <a:rPr lang="nl-BE" smtClean="0"/>
              <a:t>68</a:t>
            </a:fld>
            <a:endParaRPr lang="nl-BE"/>
          </a:p>
        </p:txBody>
      </p:sp>
    </p:spTree>
    <p:extLst>
      <p:ext uri="{BB962C8B-B14F-4D97-AF65-F5344CB8AC3E}">
        <p14:creationId xmlns:p14="http://schemas.microsoft.com/office/powerpoint/2010/main" val="2551142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xfrm>
            <a:off x="915988" y="742950"/>
            <a:ext cx="4965700" cy="3724275"/>
          </a:xfrm>
          <a:ln/>
        </p:spPr>
      </p:sp>
      <p:sp>
        <p:nvSpPr>
          <p:cNvPr id="32771" name="Rectangle 3"/>
          <p:cNvSpPr>
            <a:spLocks noGrp="1" noChangeArrowheads="1"/>
          </p:cNvSpPr>
          <p:nvPr>
            <p:ph type="body" idx="1"/>
          </p:nvPr>
        </p:nvSpPr>
        <p:spPr>
          <a:xfrm>
            <a:off x="679768" y="4716313"/>
            <a:ext cx="5438140" cy="4713114"/>
          </a:xfrm>
          <a:noFill/>
        </p:spPr>
        <p:txBody>
          <a:bodyPr/>
          <a:lstStyle/>
          <a:p>
            <a:pPr eaLnBrk="1" hangingPunct="1"/>
            <a:r>
              <a:rPr lang="en-US" altLang="fr-FR" dirty="0" smtClean="0"/>
              <a:t>Application portfolio</a:t>
            </a:r>
          </a:p>
          <a:p>
            <a:pPr eaLnBrk="1" hangingPunct="1"/>
            <a:r>
              <a:rPr lang="en-US" altLang="fr-FR" dirty="0" smtClean="0"/>
              <a:t>Infrastructure</a:t>
            </a:r>
            <a:r>
              <a:rPr lang="en-US" altLang="fr-FR" baseline="0" dirty="0" smtClean="0"/>
              <a:t> portfolio</a:t>
            </a:r>
          </a:p>
          <a:p>
            <a:pPr eaLnBrk="1" hangingPunct="1"/>
            <a:r>
              <a:rPr lang="en-US" altLang="fr-FR" baseline="0" dirty="0" smtClean="0"/>
              <a:t>Project Portfolio</a:t>
            </a:r>
          </a:p>
          <a:p>
            <a:pPr eaLnBrk="1" hangingPunct="1"/>
            <a:endParaRPr lang="en-US" altLang="fr-FR" baseline="0" dirty="0" smtClean="0"/>
          </a:p>
          <a:p>
            <a:pPr eaLnBrk="1" hangingPunct="1"/>
            <a:r>
              <a:rPr lang="en-US" altLang="fr-FR" baseline="0" dirty="0" err="1" smtClean="0"/>
              <a:t>Peut</a:t>
            </a:r>
            <a:r>
              <a:rPr lang="en-US" altLang="fr-FR" baseline="0" dirty="0" smtClean="0"/>
              <a:t> marcher </a:t>
            </a:r>
            <a:r>
              <a:rPr lang="en-US" altLang="fr-FR" baseline="0" dirty="0" err="1" smtClean="0"/>
              <a:t>si</a:t>
            </a:r>
            <a:r>
              <a:rPr lang="en-US" altLang="fr-FR" baseline="0" dirty="0" smtClean="0"/>
              <a:t> petite </a:t>
            </a:r>
            <a:r>
              <a:rPr lang="en-US" altLang="fr-FR" baseline="0" dirty="0" err="1" smtClean="0"/>
              <a:t>organisation</a:t>
            </a:r>
            <a:endParaRPr lang="en-US" altLang="fr-FR" baseline="0" dirty="0" smtClean="0"/>
          </a:p>
          <a:p>
            <a:pPr eaLnBrk="1" hangingPunct="1"/>
            <a:r>
              <a:rPr lang="en-US" altLang="fr-FR" baseline="0" dirty="0" smtClean="0"/>
              <a:t>Client : </a:t>
            </a:r>
            <a:r>
              <a:rPr lang="en-US" altLang="fr-FR" baseline="0" dirty="0" err="1" smtClean="0"/>
              <a:t>Flexibilité</a:t>
            </a:r>
            <a:r>
              <a:rPr lang="en-US" altLang="fr-FR" baseline="0" dirty="0" smtClean="0"/>
              <a:t> </a:t>
            </a:r>
            <a:r>
              <a:rPr lang="en-US" altLang="fr-FR" baseline="0" dirty="0" err="1" smtClean="0"/>
              <a:t>mais</a:t>
            </a:r>
            <a:r>
              <a:rPr lang="en-US" altLang="fr-FR" baseline="0" dirty="0" smtClean="0"/>
              <a:t> pas de </a:t>
            </a:r>
            <a:r>
              <a:rPr lang="en-US" altLang="fr-FR" baseline="0" dirty="0" err="1" smtClean="0"/>
              <a:t>garantie</a:t>
            </a:r>
            <a:r>
              <a:rPr lang="en-US" altLang="fr-FR" baseline="0" dirty="0" smtClean="0"/>
              <a:t> </a:t>
            </a:r>
            <a:r>
              <a:rPr lang="en-US" altLang="fr-FR" baseline="0" dirty="0" err="1" smtClean="0"/>
              <a:t>ni</a:t>
            </a:r>
            <a:r>
              <a:rPr lang="en-US" altLang="fr-FR" baseline="0" dirty="0" smtClean="0"/>
              <a:t> de </a:t>
            </a:r>
            <a:r>
              <a:rPr lang="en-US" altLang="fr-FR" baseline="0" dirty="0" err="1" smtClean="0"/>
              <a:t>contrôle</a:t>
            </a:r>
            <a:endParaRPr lang="en-US" altLang="fr-FR"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xfrm>
            <a:off x="915988" y="742950"/>
            <a:ext cx="4965700" cy="3724275"/>
          </a:xfrm>
          <a:ln/>
        </p:spPr>
      </p:sp>
      <p:sp>
        <p:nvSpPr>
          <p:cNvPr id="33795" name="Rectangle 3"/>
          <p:cNvSpPr>
            <a:spLocks noGrp="1" noChangeArrowheads="1"/>
          </p:cNvSpPr>
          <p:nvPr>
            <p:ph type="body" idx="1"/>
          </p:nvPr>
        </p:nvSpPr>
        <p:spPr>
          <a:xfrm>
            <a:off x="679768" y="4716313"/>
            <a:ext cx="5438140" cy="4713114"/>
          </a:xfrm>
          <a:noFill/>
        </p:spPr>
        <p:txBody>
          <a:bodyPr/>
          <a:lstStyle/>
          <a:p>
            <a:pPr eaLnBrk="1" hangingPunct="1"/>
            <a:endParaRPr lang="en-US" altLang="fr-FR" b="1"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915988" y="742950"/>
            <a:ext cx="4965700" cy="3724275"/>
          </a:xfrm>
          <a:ln/>
        </p:spPr>
      </p:sp>
      <p:sp>
        <p:nvSpPr>
          <p:cNvPr id="34819" name="Rectangle 3"/>
          <p:cNvSpPr>
            <a:spLocks noGrp="1" noChangeArrowheads="1"/>
          </p:cNvSpPr>
          <p:nvPr>
            <p:ph type="body" idx="1"/>
          </p:nvPr>
        </p:nvSpPr>
        <p:spPr>
          <a:xfrm>
            <a:off x="679768" y="4716313"/>
            <a:ext cx="5438140" cy="4713114"/>
          </a:xfrm>
          <a:noFill/>
        </p:spPr>
        <p:txBody>
          <a:bodyPr/>
          <a:lstStyle/>
          <a:p>
            <a:pPr eaLnBrk="1" hangingPunct="1"/>
            <a:r>
              <a:rPr lang="en-US" altLang="fr-FR" dirty="0" smtClean="0"/>
              <a:t>Client : </a:t>
            </a:r>
            <a:r>
              <a:rPr lang="en-US" altLang="fr-FR" dirty="0" err="1" smtClean="0"/>
              <a:t>perte</a:t>
            </a:r>
            <a:r>
              <a:rPr lang="en-US" altLang="fr-FR" dirty="0" smtClean="0"/>
              <a:t> de </a:t>
            </a:r>
            <a:r>
              <a:rPr lang="en-US" altLang="fr-FR" dirty="0" err="1" smtClean="0"/>
              <a:t>flexibilité</a:t>
            </a:r>
            <a:r>
              <a:rPr lang="en-US" altLang="fr-FR" dirty="0" smtClean="0"/>
              <a:t> </a:t>
            </a:r>
            <a:r>
              <a:rPr lang="en-US" altLang="fr-FR" dirty="0" err="1" smtClean="0"/>
              <a:t>mais</a:t>
            </a:r>
            <a:r>
              <a:rPr lang="en-US" altLang="fr-FR" dirty="0" smtClean="0"/>
              <a:t> </a:t>
            </a:r>
            <a:r>
              <a:rPr lang="en-US" altLang="fr-FR" dirty="0" err="1" smtClean="0"/>
              <a:t>niveau</a:t>
            </a:r>
            <a:r>
              <a:rPr lang="en-US" altLang="fr-FR" dirty="0" smtClean="0"/>
              <a:t> de service (</a:t>
            </a:r>
            <a:r>
              <a:rPr lang="en-US" altLang="fr-FR" dirty="0" err="1" smtClean="0"/>
              <a:t>garantie</a:t>
            </a:r>
            <a:r>
              <a:rPr lang="en-US" altLang="fr-FR" dirty="0" smtClean="0"/>
              <a:t>) + </a:t>
            </a:r>
            <a:r>
              <a:rPr lang="en-US" altLang="fr-FR" dirty="0" err="1" smtClean="0"/>
              <a:t>contrôle</a:t>
            </a:r>
            <a:r>
              <a:rPr lang="en-US" altLang="fr-FR" dirty="0" smtClean="0"/>
              <a:t> possible </a:t>
            </a:r>
          </a:p>
          <a:p>
            <a:pPr eaLnBrk="1" hangingPunct="1"/>
            <a:r>
              <a:rPr lang="en-US" altLang="fr-FR" dirty="0" smtClean="0"/>
              <a:t>Ownership</a:t>
            </a:r>
            <a:r>
              <a:rPr lang="en-US" altLang="fr-FR" baseline="0" dirty="0" smtClean="0"/>
              <a:t> des </a:t>
            </a:r>
            <a:r>
              <a:rPr lang="en-US" altLang="fr-FR" baseline="0" dirty="0" err="1" smtClean="0"/>
              <a:t>demandes</a:t>
            </a:r>
            <a:r>
              <a:rPr lang="en-US" altLang="fr-FR" baseline="0" dirty="0" smtClean="0"/>
              <a:t>/changes …</a:t>
            </a:r>
          </a:p>
          <a:p>
            <a:pPr eaLnBrk="1" hangingPunct="1"/>
            <a:r>
              <a:rPr lang="en-US" altLang="fr-FR" baseline="0" dirty="0" err="1" smtClean="0"/>
              <a:t>Rôles</a:t>
            </a:r>
            <a:r>
              <a:rPr lang="en-US" altLang="fr-FR" baseline="0" dirty="0" smtClean="0"/>
              <a:t> </a:t>
            </a:r>
            <a:r>
              <a:rPr lang="en-US" altLang="fr-FR" baseline="0" dirty="0" err="1" smtClean="0"/>
              <a:t>doivent</a:t>
            </a:r>
            <a:r>
              <a:rPr lang="en-US" altLang="fr-FR" baseline="0" dirty="0" smtClean="0"/>
              <a:t> </a:t>
            </a:r>
            <a:r>
              <a:rPr lang="en-US" altLang="fr-FR" baseline="0" dirty="0" err="1" smtClean="0"/>
              <a:t>être</a:t>
            </a:r>
            <a:r>
              <a:rPr lang="en-US" altLang="fr-FR" baseline="0" dirty="0" smtClean="0"/>
              <a:t> </a:t>
            </a:r>
            <a:r>
              <a:rPr lang="en-US" altLang="fr-FR" baseline="0" dirty="0" err="1" smtClean="0"/>
              <a:t>clairs</a:t>
            </a:r>
            <a:r>
              <a:rPr lang="en-US" altLang="fr-FR" baseline="0" dirty="0" smtClean="0"/>
              <a:t> : </a:t>
            </a:r>
            <a:r>
              <a:rPr lang="en-US" altLang="fr-FR" baseline="0" dirty="0" err="1" smtClean="0"/>
              <a:t>Demandeur</a:t>
            </a:r>
            <a:r>
              <a:rPr lang="en-US" altLang="fr-FR" baseline="0" dirty="0" smtClean="0"/>
              <a:t> et </a:t>
            </a:r>
            <a:r>
              <a:rPr lang="en-US" altLang="fr-FR" baseline="0" dirty="0" err="1" smtClean="0"/>
              <a:t>gestionnaire</a:t>
            </a:r>
            <a:r>
              <a:rPr lang="en-US" altLang="fr-FR" baseline="0" dirty="0" smtClean="0"/>
              <a:t> </a:t>
            </a:r>
            <a:r>
              <a:rPr lang="en-US" altLang="fr-FR" baseline="0" dirty="0" err="1" smtClean="0"/>
              <a:t>en</a:t>
            </a:r>
            <a:r>
              <a:rPr lang="en-US" altLang="fr-FR" baseline="0" dirty="0" smtClean="0"/>
              <a:t> </a:t>
            </a:r>
            <a:r>
              <a:rPr lang="en-US" altLang="fr-FR" baseline="0" dirty="0" err="1" smtClean="0"/>
              <a:t>même</a:t>
            </a:r>
            <a:r>
              <a:rPr lang="en-US" altLang="fr-FR" baseline="0" dirty="0" smtClean="0"/>
              <a:t> temps</a:t>
            </a:r>
            <a:endParaRPr lang="en-US" altLang="fr-FR" dirty="0" smtClean="0"/>
          </a:p>
          <a:p>
            <a:pPr eaLnBrk="1" hangingPunct="1"/>
            <a:endParaRPr lang="en-US" altLang="fr-FR"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994D5CD-FD4C-4BF8-9431-AB7F9823A18E}" type="slidenum">
              <a:rPr lang="nl-NL" altLang="fr-FR" smtClean="0"/>
              <a:pPr eaLnBrk="1" hangingPunct="1">
                <a:spcBef>
                  <a:spcPct val="0"/>
                </a:spcBef>
              </a:pPr>
              <a:t>82</a:t>
            </a:fld>
            <a:endParaRPr lang="nl-NL" altLang="fr-FR" smtClean="0"/>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BE" altLang="fr-FR" smtClean="0"/>
              <a:t>Bestuurders en businessverantwoordelijken moeten zicht krijgen op de toegevoegde waarde van ICT voor het onderscheidend vermogen, en ICT niet louter zien als een oplossing voor problemen. Zoniet blijft ICT voor hen de verantwoordelijkheid van de ICT-manager en niet van zichzelf.</a:t>
            </a:r>
          </a:p>
          <a:p>
            <a:endParaRPr lang="nl-BE" altLang="fr-FR" smtClean="0"/>
          </a:p>
          <a:p>
            <a:r>
              <a:rPr lang="nl-BE" altLang="fr-FR" smtClean="0"/>
              <a:t>Wereldwijde enquête 2004: 60% van de CEO’s zien ICT vandaag als een beperking voor hun groei (veranderingen zijn te moeilijk).</a:t>
            </a:r>
          </a:p>
          <a:p>
            <a:endParaRPr lang="nl-BE" altLang="fr-FR" smtClean="0"/>
          </a:p>
          <a:p>
            <a:r>
              <a:rPr lang="nl-BE" altLang="fr-FR" smtClean="0"/>
              <a:t>Meer ambitie van ICT-managers om door te groeien tot CEO ?</a:t>
            </a:r>
            <a:endParaRPr lang="fr-FR" altLang="fr-F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BBA5BEB-35B1-4FDD-A5E4-FFEDC09AD683}" type="slidenum">
              <a:rPr lang="nl-NL" altLang="fr-FR" smtClean="0"/>
              <a:pPr eaLnBrk="1" hangingPunct="1">
                <a:spcBef>
                  <a:spcPct val="0"/>
                </a:spcBef>
              </a:pPr>
              <a:t>83</a:t>
            </a:fld>
            <a:endParaRPr lang="nl-NL" altLang="fr-FR" smtClean="0"/>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BE" altLang="fr-FR" smtClean="0"/>
              <a:t>ICT-verantwoordelijken moeten klemtoon leggen op waardetoevoeging voor kernactiviteiten van de business en onderscheid maken tussen strategische en niet-strategische uitgaven.</a:t>
            </a:r>
            <a:endParaRPr lang="fr-FR" altLang="fr-F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In dit </a:t>
            </a:r>
            <a:r>
              <a:rPr lang="fr-BE" dirty="0" err="1" smtClean="0"/>
              <a:t>experiment</a:t>
            </a:r>
            <a:r>
              <a:rPr lang="fr-BE" dirty="0" smtClean="0"/>
              <a:t> </a:t>
            </a:r>
            <a:r>
              <a:rPr lang="fr-BE" dirty="0" err="1" smtClean="0"/>
              <a:t>werd</a:t>
            </a:r>
            <a:r>
              <a:rPr lang="fr-BE" dirty="0" smtClean="0"/>
              <a:t> </a:t>
            </a:r>
            <a:r>
              <a:rPr lang="fr-BE" dirty="0" err="1" smtClean="0"/>
              <a:t>een</a:t>
            </a:r>
            <a:r>
              <a:rPr lang="fr-BE" dirty="0" smtClean="0"/>
              <a:t> scenario </a:t>
            </a:r>
            <a:r>
              <a:rPr lang="fr-BE" dirty="0" err="1" smtClean="0"/>
              <a:t>uitgebouwd</a:t>
            </a:r>
            <a:r>
              <a:rPr lang="fr-BE" dirty="0" smtClean="0"/>
              <a:t> op basis van </a:t>
            </a:r>
            <a:r>
              <a:rPr lang="fr-BE" dirty="0" err="1" smtClean="0"/>
              <a:t>eenvoudige</a:t>
            </a:r>
            <a:r>
              <a:rPr lang="fr-BE" dirty="0" smtClean="0"/>
              <a:t> </a:t>
            </a:r>
            <a:r>
              <a:rPr lang="fr-BE" dirty="0" err="1" smtClean="0"/>
              <a:t>beacons</a:t>
            </a:r>
            <a:r>
              <a:rPr lang="fr-BE" dirty="0" smtClean="0"/>
              <a:t> (</a:t>
            </a:r>
            <a:r>
              <a:rPr lang="fr-BE" dirty="0" err="1" smtClean="0"/>
              <a:t>zendertjes</a:t>
            </a:r>
            <a:r>
              <a:rPr lang="fr-BE" dirty="0" smtClean="0"/>
              <a:t> die </a:t>
            </a:r>
            <a:r>
              <a:rPr lang="fr-BE" dirty="0" err="1" smtClean="0"/>
              <a:t>een</a:t>
            </a:r>
            <a:r>
              <a:rPr lang="fr-BE" dirty="0" smtClean="0"/>
              <a:t> </a:t>
            </a:r>
            <a:r>
              <a:rPr lang="fr-BE" dirty="0" err="1" smtClean="0"/>
              <a:t>uniek</a:t>
            </a:r>
            <a:r>
              <a:rPr lang="fr-BE" dirty="0" smtClean="0"/>
              <a:t> </a:t>
            </a:r>
            <a:r>
              <a:rPr lang="fr-BE" dirty="0" err="1" smtClean="0"/>
              <a:t>identificatienummer</a:t>
            </a:r>
            <a:r>
              <a:rPr lang="fr-BE" dirty="0" smtClean="0"/>
              <a:t> </a:t>
            </a:r>
            <a:r>
              <a:rPr lang="fr-BE" dirty="0" err="1" smtClean="0"/>
              <a:t>hebben</a:t>
            </a:r>
            <a:r>
              <a:rPr lang="fr-BE" dirty="0" smtClean="0"/>
              <a:t>).</a:t>
            </a:r>
          </a:p>
          <a:p>
            <a:r>
              <a:rPr lang="fr-BE" dirty="0" err="1" smtClean="0"/>
              <a:t>Het</a:t>
            </a:r>
            <a:r>
              <a:rPr lang="fr-BE" dirty="0" smtClean="0"/>
              <a:t> scenario </a:t>
            </a:r>
            <a:r>
              <a:rPr lang="fr-BE" dirty="0" err="1" smtClean="0"/>
              <a:t>veronderstelt</a:t>
            </a:r>
            <a:r>
              <a:rPr lang="fr-BE" dirty="0" smtClean="0"/>
              <a:t> </a:t>
            </a:r>
            <a:r>
              <a:rPr lang="fr-BE" dirty="0" err="1" smtClean="0"/>
              <a:t>dat</a:t>
            </a:r>
            <a:r>
              <a:rPr lang="fr-BE" dirty="0" smtClean="0"/>
              <a:t> de </a:t>
            </a:r>
            <a:r>
              <a:rPr lang="fr-BE" dirty="0" err="1" smtClean="0"/>
              <a:t>betrokken</a:t>
            </a:r>
            <a:r>
              <a:rPr lang="fr-BE" dirty="0" smtClean="0"/>
              <a:t> </a:t>
            </a:r>
            <a:r>
              <a:rPr lang="fr-BE" dirty="0" err="1" smtClean="0"/>
              <a:t>ondernemer</a:t>
            </a:r>
            <a:r>
              <a:rPr lang="fr-BE" dirty="0" smtClean="0"/>
              <a:t> de </a:t>
            </a:r>
            <a:r>
              <a:rPr lang="fr-BE" dirty="0" err="1" smtClean="0"/>
              <a:t>beacon</a:t>
            </a:r>
            <a:r>
              <a:rPr lang="fr-BE" dirty="0" smtClean="0"/>
              <a:t> </a:t>
            </a:r>
            <a:r>
              <a:rPr lang="fr-BE" dirty="0" err="1" smtClean="0"/>
              <a:t>aangemeld</a:t>
            </a:r>
            <a:r>
              <a:rPr lang="fr-BE" dirty="0" smtClean="0"/>
              <a:t> </a:t>
            </a:r>
            <a:r>
              <a:rPr lang="fr-BE" dirty="0" err="1" smtClean="0"/>
              <a:t>heeft</a:t>
            </a:r>
            <a:r>
              <a:rPr lang="fr-BE" dirty="0" smtClean="0"/>
              <a:t> met de </a:t>
            </a:r>
            <a:r>
              <a:rPr lang="fr-BE" dirty="0" err="1" smtClean="0"/>
              <a:t>relevante</a:t>
            </a:r>
            <a:r>
              <a:rPr lang="fr-BE" dirty="0" smtClean="0"/>
              <a:t> </a:t>
            </a:r>
            <a:r>
              <a:rPr lang="fr-BE" dirty="0" err="1" smtClean="0"/>
              <a:t>informatie</a:t>
            </a:r>
            <a:r>
              <a:rPr lang="fr-BE" dirty="0" smtClean="0"/>
              <a:t>: </a:t>
            </a:r>
            <a:r>
              <a:rPr lang="fr-BE" dirty="0" err="1" smtClean="0"/>
              <a:t>voor</a:t>
            </a:r>
            <a:r>
              <a:rPr lang="fr-BE" dirty="0" smtClean="0"/>
              <a:t> </a:t>
            </a:r>
            <a:r>
              <a:rPr lang="fr-BE" dirty="0" err="1" smtClean="0"/>
              <a:t>welk</a:t>
            </a:r>
            <a:r>
              <a:rPr lang="fr-BE" dirty="0" smtClean="0"/>
              <a:t> </a:t>
            </a:r>
            <a:r>
              <a:rPr lang="fr-BE" dirty="0" err="1" smtClean="0"/>
              <a:t>bedrijf</a:t>
            </a:r>
            <a:r>
              <a:rPr lang="fr-BE" dirty="0" smtClean="0"/>
              <a:t>? </a:t>
            </a:r>
            <a:r>
              <a:rPr lang="fr-BE" dirty="0" err="1" smtClean="0"/>
              <a:t>Voor</a:t>
            </a:r>
            <a:r>
              <a:rPr lang="fr-BE" dirty="0" smtClean="0"/>
              <a:t> </a:t>
            </a:r>
            <a:r>
              <a:rPr lang="fr-BE" dirty="0" err="1" smtClean="0"/>
              <a:t>welke</a:t>
            </a:r>
            <a:r>
              <a:rPr lang="fr-BE" dirty="0" smtClean="0"/>
              <a:t> </a:t>
            </a:r>
            <a:r>
              <a:rPr lang="fr-BE" dirty="0" err="1" smtClean="0"/>
              <a:t>werf</a:t>
            </a:r>
            <a:r>
              <a:rPr lang="fr-BE" dirty="0" smtClean="0"/>
              <a:t>?</a:t>
            </a:r>
          </a:p>
          <a:p>
            <a:endParaRPr lang="fr-BE" dirty="0"/>
          </a:p>
          <a:p>
            <a:r>
              <a:rPr lang="fr-BE" dirty="0" err="1" smtClean="0"/>
              <a:t>Een</a:t>
            </a:r>
            <a:r>
              <a:rPr lang="fr-BE" dirty="0" smtClean="0"/>
              <a:t> </a:t>
            </a:r>
            <a:r>
              <a:rPr lang="fr-BE" dirty="0" err="1" smtClean="0"/>
              <a:t>werknemer</a:t>
            </a:r>
            <a:r>
              <a:rPr lang="fr-BE" dirty="0" smtClean="0"/>
              <a:t> of </a:t>
            </a:r>
            <a:r>
              <a:rPr lang="fr-BE" dirty="0" err="1" smtClean="0"/>
              <a:t>een</a:t>
            </a:r>
            <a:r>
              <a:rPr lang="fr-BE" dirty="0" smtClean="0"/>
              <a:t> </a:t>
            </a:r>
            <a:r>
              <a:rPr lang="fr-BE" dirty="0" err="1" smtClean="0"/>
              <a:t>onderaannemer</a:t>
            </a:r>
            <a:r>
              <a:rPr lang="fr-BE" dirty="0" smtClean="0"/>
              <a:t> die de </a:t>
            </a:r>
            <a:r>
              <a:rPr lang="fr-BE" dirty="0" err="1" smtClean="0"/>
              <a:t>werf</a:t>
            </a:r>
            <a:r>
              <a:rPr lang="fr-BE" dirty="0" smtClean="0"/>
              <a:t> </a:t>
            </a:r>
            <a:r>
              <a:rPr lang="fr-BE" dirty="0" err="1" smtClean="0"/>
              <a:t>bezoekt</a:t>
            </a:r>
            <a:r>
              <a:rPr lang="fr-BE" dirty="0" smtClean="0"/>
              <a:t> </a:t>
            </a:r>
            <a:r>
              <a:rPr lang="fr-BE" dirty="0" err="1" smtClean="0"/>
              <a:t>beschikt</a:t>
            </a:r>
            <a:r>
              <a:rPr lang="fr-BE" dirty="0" smtClean="0"/>
              <a:t> over </a:t>
            </a:r>
            <a:r>
              <a:rPr lang="fr-BE" dirty="0" err="1" smtClean="0"/>
              <a:t>een</a:t>
            </a:r>
            <a:r>
              <a:rPr lang="fr-BE" dirty="0" smtClean="0"/>
              <a:t> </a:t>
            </a:r>
            <a:r>
              <a:rPr lang="fr-BE" dirty="0" err="1" smtClean="0"/>
              <a:t>app</a:t>
            </a:r>
            <a:r>
              <a:rPr lang="fr-BE" dirty="0" smtClean="0"/>
              <a:t> op </a:t>
            </a:r>
            <a:r>
              <a:rPr lang="fr-BE" dirty="0" err="1" smtClean="0"/>
              <a:t>zijn</a:t>
            </a:r>
            <a:r>
              <a:rPr lang="fr-BE" dirty="0" smtClean="0"/>
              <a:t> </a:t>
            </a:r>
            <a:r>
              <a:rPr lang="fr-BE" dirty="0" err="1" smtClean="0"/>
              <a:t>mobiel</a:t>
            </a:r>
            <a:r>
              <a:rPr lang="fr-BE" dirty="0" smtClean="0"/>
              <a:t> </a:t>
            </a:r>
            <a:r>
              <a:rPr lang="fr-BE" dirty="0" err="1" smtClean="0"/>
              <a:t>device</a:t>
            </a:r>
            <a:r>
              <a:rPr lang="fr-BE" dirty="0" smtClean="0"/>
              <a:t> die de </a:t>
            </a:r>
            <a:r>
              <a:rPr lang="fr-BE" dirty="0" err="1" smtClean="0"/>
              <a:t>activiteit</a:t>
            </a:r>
            <a:r>
              <a:rPr lang="fr-BE" dirty="0" smtClean="0"/>
              <a:t> van de </a:t>
            </a:r>
            <a:r>
              <a:rPr lang="fr-BE" dirty="0" err="1" smtClean="0"/>
              <a:t>beacon</a:t>
            </a:r>
            <a:r>
              <a:rPr lang="fr-BE" dirty="0" smtClean="0"/>
              <a:t> kan </a:t>
            </a:r>
            <a:r>
              <a:rPr lang="fr-BE" dirty="0" err="1" smtClean="0"/>
              <a:t>oppikken</a:t>
            </a:r>
            <a:r>
              <a:rPr lang="fr-BE" dirty="0" smtClean="0"/>
              <a:t>, de </a:t>
            </a:r>
            <a:r>
              <a:rPr lang="fr-BE" dirty="0" err="1" smtClean="0"/>
              <a:t>identiteit</a:t>
            </a:r>
            <a:r>
              <a:rPr lang="fr-BE" dirty="0" smtClean="0"/>
              <a:t> kan </a:t>
            </a:r>
            <a:r>
              <a:rPr lang="fr-BE" dirty="0" err="1" smtClean="0"/>
              <a:t>uitlezen</a:t>
            </a:r>
            <a:r>
              <a:rPr lang="fr-BE" dirty="0" smtClean="0"/>
              <a:t> en dan </a:t>
            </a:r>
            <a:r>
              <a:rPr lang="fr-BE" dirty="0" err="1" smtClean="0"/>
              <a:t>vervolgens</a:t>
            </a:r>
            <a:r>
              <a:rPr lang="fr-BE" dirty="0" smtClean="0"/>
              <a:t> </a:t>
            </a:r>
            <a:r>
              <a:rPr lang="fr-BE" dirty="0" err="1" smtClean="0"/>
              <a:t>ia</a:t>
            </a:r>
            <a:r>
              <a:rPr lang="fr-BE" dirty="0" smtClean="0"/>
              <a:t> </a:t>
            </a:r>
            <a:r>
              <a:rPr lang="fr-BE" dirty="0" err="1" smtClean="0"/>
              <a:t>zijn</a:t>
            </a:r>
            <a:r>
              <a:rPr lang="fr-BE" dirty="0" smtClean="0"/>
              <a:t> </a:t>
            </a:r>
            <a:r>
              <a:rPr lang="fr-BE" dirty="0" err="1" smtClean="0"/>
              <a:t>app</a:t>
            </a:r>
            <a:r>
              <a:rPr lang="fr-BE" dirty="0" smtClean="0"/>
              <a:t> </a:t>
            </a:r>
            <a:r>
              <a:rPr lang="fr-BE" dirty="0" err="1" smtClean="0"/>
              <a:t>een</a:t>
            </a:r>
            <a:r>
              <a:rPr lang="fr-BE" dirty="0" smtClean="0"/>
              <a:t> </a:t>
            </a:r>
            <a:r>
              <a:rPr lang="fr-BE" dirty="0" err="1" smtClean="0"/>
              <a:t>melding</a:t>
            </a:r>
            <a:r>
              <a:rPr lang="fr-BE" dirty="0" smtClean="0"/>
              <a:t> </a:t>
            </a:r>
            <a:r>
              <a:rPr lang="fr-BE" dirty="0" err="1" smtClean="0"/>
              <a:t>doet</a:t>
            </a:r>
            <a:r>
              <a:rPr lang="fr-BE" dirty="0" smtClean="0"/>
              <a:t> </a:t>
            </a:r>
            <a:r>
              <a:rPr lang="fr-BE" dirty="0" err="1" smtClean="0"/>
              <a:t>dat</a:t>
            </a:r>
            <a:r>
              <a:rPr lang="fr-BE" dirty="0" smtClean="0"/>
              <a:t> </a:t>
            </a:r>
            <a:r>
              <a:rPr lang="fr-BE" dirty="0" err="1" smtClean="0"/>
              <a:t>hij</a:t>
            </a:r>
            <a:r>
              <a:rPr lang="fr-BE" dirty="0" smtClean="0"/>
              <a:t> op die </a:t>
            </a:r>
            <a:r>
              <a:rPr lang="fr-BE" dirty="0" err="1" smtClean="0"/>
              <a:t>bouwwerf</a:t>
            </a:r>
            <a:r>
              <a:rPr lang="fr-BE" dirty="0" smtClean="0"/>
              <a:t> </a:t>
            </a:r>
            <a:r>
              <a:rPr lang="fr-BE" dirty="0" err="1" smtClean="0"/>
              <a:t>aanwezig</a:t>
            </a:r>
            <a:r>
              <a:rPr lang="fr-BE" dirty="0" smtClean="0"/>
              <a:t> </a:t>
            </a:r>
            <a:r>
              <a:rPr lang="fr-BE" dirty="0" err="1" smtClean="0"/>
              <a:t>is</a:t>
            </a:r>
            <a:r>
              <a:rPr lang="fr-BE" dirty="0" smtClean="0"/>
              <a:t>. Op die manier </a:t>
            </a:r>
            <a:r>
              <a:rPr lang="fr-BE" dirty="0" err="1" smtClean="0"/>
              <a:t>krijg</a:t>
            </a:r>
            <a:r>
              <a:rPr lang="fr-BE" dirty="0" smtClean="0"/>
              <a:t> je </a:t>
            </a:r>
            <a:r>
              <a:rPr lang="fr-BE" dirty="0" err="1" smtClean="0"/>
              <a:t>een</a:t>
            </a:r>
            <a:r>
              <a:rPr lang="fr-BE" dirty="0" smtClean="0"/>
              <a:t> </a:t>
            </a:r>
            <a:r>
              <a:rPr lang="fr-BE" dirty="0" err="1" smtClean="0"/>
              <a:t>low-cost</a:t>
            </a:r>
            <a:r>
              <a:rPr lang="fr-BE" dirty="0" smtClean="0"/>
              <a:t>, </a:t>
            </a:r>
            <a:r>
              <a:rPr lang="fr-BE" dirty="0" err="1" smtClean="0"/>
              <a:t>snel</a:t>
            </a:r>
            <a:r>
              <a:rPr lang="fr-BE" dirty="0" smtClean="0"/>
              <a:t>  te </a:t>
            </a:r>
            <a:r>
              <a:rPr lang="fr-BE" dirty="0" err="1" smtClean="0"/>
              <a:t>implementeren</a:t>
            </a:r>
            <a:r>
              <a:rPr lang="fr-BE" dirty="0" smtClean="0"/>
              <a:t> </a:t>
            </a:r>
            <a:r>
              <a:rPr lang="fr-BE" dirty="0" err="1" smtClean="0"/>
              <a:t>mogelijkheid</a:t>
            </a:r>
            <a:r>
              <a:rPr lang="fr-BE" dirty="0" smtClean="0"/>
              <a:t> om </a:t>
            </a:r>
            <a:r>
              <a:rPr lang="fr-BE" dirty="0" err="1" smtClean="0"/>
              <a:t>aanwezigheidsmeldingen</a:t>
            </a:r>
            <a:r>
              <a:rPr lang="fr-BE" dirty="0" smtClean="0"/>
              <a:t> te </a:t>
            </a:r>
            <a:r>
              <a:rPr lang="fr-BE" dirty="0" err="1" smtClean="0"/>
              <a:t>doen</a:t>
            </a:r>
            <a:r>
              <a:rPr lang="fr-BE" dirty="0" smtClean="0"/>
              <a:t>.</a:t>
            </a:r>
          </a:p>
          <a:p>
            <a:endParaRPr lang="fr-BE" dirty="0"/>
          </a:p>
          <a:p>
            <a:r>
              <a:rPr lang="fr-BE" dirty="0" smtClean="0"/>
              <a:t>Dit scenario </a:t>
            </a:r>
            <a:r>
              <a:rPr lang="fr-BE" dirty="0" err="1" smtClean="0"/>
              <a:t>is</a:t>
            </a:r>
            <a:r>
              <a:rPr lang="fr-BE" dirty="0" smtClean="0"/>
              <a:t> </a:t>
            </a:r>
            <a:r>
              <a:rPr lang="fr-BE" dirty="0" err="1" smtClean="0"/>
              <a:t>nuttig</a:t>
            </a:r>
            <a:r>
              <a:rPr lang="fr-BE" dirty="0" smtClean="0"/>
              <a:t> </a:t>
            </a:r>
            <a:r>
              <a:rPr lang="fr-BE" dirty="0" err="1" smtClean="0"/>
              <a:t>voor</a:t>
            </a:r>
            <a:r>
              <a:rPr lang="fr-BE" dirty="0" smtClean="0"/>
              <a:t> </a:t>
            </a:r>
            <a:r>
              <a:rPr lang="fr-BE" dirty="0" err="1" smtClean="0"/>
              <a:t>veiligheid</a:t>
            </a:r>
            <a:r>
              <a:rPr lang="fr-BE" dirty="0" smtClean="0"/>
              <a:t> op </a:t>
            </a:r>
            <a:r>
              <a:rPr lang="fr-BE" dirty="0" err="1" smtClean="0"/>
              <a:t>het</a:t>
            </a:r>
            <a:r>
              <a:rPr lang="fr-BE" dirty="0" smtClean="0"/>
              <a:t> </a:t>
            </a:r>
            <a:r>
              <a:rPr lang="fr-BE" dirty="0" err="1" smtClean="0"/>
              <a:t>werk</a:t>
            </a:r>
            <a:r>
              <a:rPr lang="fr-BE" dirty="0" smtClean="0"/>
              <a:t> (</a:t>
            </a:r>
            <a:r>
              <a:rPr lang="fr-BE" dirty="0" err="1" smtClean="0"/>
              <a:t>accurate</a:t>
            </a:r>
            <a:r>
              <a:rPr lang="fr-BE" dirty="0" smtClean="0"/>
              <a:t> </a:t>
            </a:r>
            <a:r>
              <a:rPr lang="fr-BE" dirty="0" err="1" smtClean="0"/>
              <a:t>registratie</a:t>
            </a:r>
            <a:r>
              <a:rPr lang="fr-BE" dirty="0" smtClean="0"/>
              <a:t> van </a:t>
            </a:r>
            <a:r>
              <a:rPr lang="fr-BE" dirty="0" err="1" smtClean="0"/>
              <a:t>aanwezigheden</a:t>
            </a:r>
            <a:r>
              <a:rPr lang="fr-BE" dirty="0" smtClean="0"/>
              <a:t> in </a:t>
            </a:r>
            <a:r>
              <a:rPr lang="fr-BE" dirty="0" err="1" smtClean="0"/>
              <a:t>seveso</a:t>
            </a:r>
            <a:r>
              <a:rPr lang="fr-BE" dirty="0" smtClean="0"/>
              <a:t> </a:t>
            </a:r>
            <a:r>
              <a:rPr lang="fr-BE" dirty="0" err="1" smtClean="0"/>
              <a:t>bedrijven</a:t>
            </a:r>
            <a:r>
              <a:rPr lang="fr-BE" dirty="0" smtClean="0"/>
              <a:t> </a:t>
            </a:r>
            <a:r>
              <a:rPr lang="fr-BE" dirty="0" err="1" smtClean="0"/>
              <a:t>bvb</a:t>
            </a:r>
            <a:r>
              <a:rPr lang="fr-BE" dirty="0" smtClean="0"/>
              <a:t>) of </a:t>
            </a:r>
            <a:r>
              <a:rPr lang="fr-BE" dirty="0" err="1" smtClean="0"/>
              <a:t>voor</a:t>
            </a:r>
            <a:r>
              <a:rPr lang="fr-BE" dirty="0" smtClean="0"/>
              <a:t> </a:t>
            </a:r>
            <a:r>
              <a:rPr lang="fr-BE" dirty="0" err="1" smtClean="0"/>
              <a:t>fraudebestrijding</a:t>
            </a:r>
            <a:r>
              <a:rPr lang="fr-BE" dirty="0" smtClean="0"/>
              <a:t>.</a:t>
            </a:r>
            <a:endParaRPr lang="nl-BE" dirty="0"/>
          </a:p>
        </p:txBody>
      </p:sp>
      <p:sp>
        <p:nvSpPr>
          <p:cNvPr id="4" name="Slide Number Placeholder 3"/>
          <p:cNvSpPr>
            <a:spLocks noGrp="1"/>
          </p:cNvSpPr>
          <p:nvPr>
            <p:ph type="sldNum" sz="quarter" idx="10"/>
          </p:nvPr>
        </p:nvSpPr>
        <p:spPr/>
        <p:txBody>
          <a:bodyPr/>
          <a:lstStyle/>
          <a:p>
            <a:fld id="{84994F1B-BE66-455F-A211-5BF8A8CC51CA}" type="slidenum">
              <a:rPr lang="nl-BE" smtClean="0"/>
              <a:t>40</a:t>
            </a:fld>
            <a:endParaRPr lang="nl-BE"/>
          </a:p>
        </p:txBody>
      </p:sp>
    </p:spTree>
    <p:extLst>
      <p:ext uri="{BB962C8B-B14F-4D97-AF65-F5344CB8AC3E}">
        <p14:creationId xmlns:p14="http://schemas.microsoft.com/office/powerpoint/2010/main" val="3926570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err="1" smtClean="0"/>
              <a:t>Het</a:t>
            </a:r>
            <a:r>
              <a:rPr lang="fr-BE" dirty="0" smtClean="0"/>
              <a:t> </a:t>
            </a:r>
            <a:r>
              <a:rPr lang="fr-BE" dirty="0" err="1" smtClean="0"/>
              <a:t>filmpje</a:t>
            </a:r>
            <a:r>
              <a:rPr lang="fr-BE" dirty="0" smtClean="0"/>
              <a:t> </a:t>
            </a:r>
            <a:r>
              <a:rPr lang="fr-BE" dirty="0" err="1" smtClean="0"/>
              <a:t>toont</a:t>
            </a:r>
            <a:r>
              <a:rPr lang="fr-BE" dirty="0" smtClean="0"/>
              <a:t> ATLAS, </a:t>
            </a:r>
            <a:r>
              <a:rPr lang="fr-BE" dirty="0" err="1" smtClean="0"/>
              <a:t>een</a:t>
            </a:r>
            <a:r>
              <a:rPr lang="fr-BE" dirty="0" smtClean="0"/>
              <a:t> robot die </a:t>
            </a:r>
            <a:r>
              <a:rPr lang="fr-BE" dirty="0" err="1" smtClean="0"/>
              <a:t>vooral</a:t>
            </a:r>
            <a:r>
              <a:rPr lang="fr-BE" dirty="0" smtClean="0"/>
              <a:t> </a:t>
            </a:r>
            <a:r>
              <a:rPr lang="fr-BE" dirty="0" err="1" smtClean="0"/>
              <a:t>voor</a:t>
            </a:r>
            <a:r>
              <a:rPr lang="fr-BE" dirty="0" smtClean="0"/>
              <a:t> </a:t>
            </a:r>
            <a:r>
              <a:rPr lang="fr-BE" dirty="0" err="1" smtClean="0"/>
              <a:t>defensiedoeleinden</a:t>
            </a:r>
            <a:r>
              <a:rPr lang="fr-BE" dirty="0" smtClean="0"/>
              <a:t> </a:t>
            </a:r>
            <a:r>
              <a:rPr lang="fr-BE" dirty="0" err="1" smtClean="0"/>
              <a:t>werd</a:t>
            </a:r>
            <a:r>
              <a:rPr lang="fr-BE" dirty="0" smtClean="0"/>
              <a:t> </a:t>
            </a:r>
            <a:r>
              <a:rPr lang="fr-BE" dirty="0" err="1" smtClean="0"/>
              <a:t>ontwikkeld</a:t>
            </a:r>
            <a:r>
              <a:rPr lang="fr-BE" dirty="0" smtClean="0"/>
              <a:t> en die hier </a:t>
            </a:r>
            <a:r>
              <a:rPr lang="fr-BE" dirty="0" err="1" smtClean="0"/>
              <a:t>getest</a:t>
            </a:r>
            <a:r>
              <a:rPr lang="fr-BE" dirty="0" smtClean="0"/>
              <a:t> </a:t>
            </a:r>
            <a:r>
              <a:rPr lang="fr-BE" dirty="0" err="1" smtClean="0"/>
              <a:t>wordt</a:t>
            </a:r>
            <a:r>
              <a:rPr lang="fr-BE" dirty="0" smtClean="0"/>
              <a:t> op « house </a:t>
            </a:r>
            <a:r>
              <a:rPr lang="fr-BE" dirty="0" err="1" smtClean="0"/>
              <a:t>cleaning</a:t>
            </a:r>
            <a:r>
              <a:rPr lang="fr-BE" dirty="0" smtClean="0"/>
              <a:t> »</a:t>
            </a:r>
            <a:endParaRPr lang="nl-BE" dirty="0"/>
          </a:p>
        </p:txBody>
      </p:sp>
      <p:sp>
        <p:nvSpPr>
          <p:cNvPr id="4" name="Date Placeholder 3"/>
          <p:cNvSpPr>
            <a:spLocks noGrp="1"/>
          </p:cNvSpPr>
          <p:nvPr>
            <p:ph type="dt" idx="10"/>
          </p:nvPr>
        </p:nvSpPr>
        <p:spPr/>
        <p:txBody>
          <a:bodyPr/>
          <a:lstStyle/>
          <a:p>
            <a:fld id="{D8142BEC-1B34-4E0A-A947-A7DEC0C4336F}" type="datetime2">
              <a:rPr lang="en-US" smtClean="0"/>
              <a:t>Saturday, May 13, 2017</a:t>
            </a:fld>
            <a:endParaRPr lang="nl-NL"/>
          </a:p>
        </p:txBody>
      </p:sp>
      <p:sp>
        <p:nvSpPr>
          <p:cNvPr id="5" name="Slide Number Placeholder 4"/>
          <p:cNvSpPr>
            <a:spLocks noGrp="1"/>
          </p:cNvSpPr>
          <p:nvPr>
            <p:ph type="sldNum" sz="quarter" idx="11"/>
          </p:nvPr>
        </p:nvSpPr>
        <p:spPr/>
        <p:txBody>
          <a:bodyPr/>
          <a:lstStyle/>
          <a:p>
            <a:fld id="{585FD294-BD4E-0347-8F3B-E237BC0C14D4}" type="slidenum">
              <a:rPr lang="nl-NL" smtClean="0"/>
              <a:t>47</a:t>
            </a:fld>
            <a:endParaRPr lang="nl-NL"/>
          </a:p>
        </p:txBody>
      </p:sp>
    </p:spTree>
    <p:extLst>
      <p:ext uri="{BB962C8B-B14F-4D97-AF65-F5344CB8AC3E}">
        <p14:creationId xmlns:p14="http://schemas.microsoft.com/office/powerpoint/2010/main" val="3054432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smtClean="0"/>
          </a:p>
        </p:txBody>
      </p:sp>
      <p:sp>
        <p:nvSpPr>
          <p:cNvPr id="4" name="Slide Number Placeholder 3"/>
          <p:cNvSpPr>
            <a:spLocks noGrp="1"/>
          </p:cNvSpPr>
          <p:nvPr>
            <p:ph type="sldNum" sz="quarter" idx="10"/>
          </p:nvPr>
        </p:nvSpPr>
        <p:spPr/>
        <p:txBody>
          <a:bodyPr/>
          <a:lstStyle/>
          <a:p>
            <a:fld id="{84994F1B-BE66-455F-A211-5BF8A8CC51CA}" type="slidenum">
              <a:rPr lang="nl-BE" smtClean="0"/>
              <a:t>52</a:t>
            </a:fld>
            <a:endParaRPr lang="nl-BE"/>
          </a:p>
        </p:txBody>
      </p:sp>
    </p:spTree>
    <p:extLst>
      <p:ext uri="{BB962C8B-B14F-4D97-AF65-F5344CB8AC3E}">
        <p14:creationId xmlns:p14="http://schemas.microsoft.com/office/powerpoint/2010/main" val="442538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pPr>
              <a:defRPr/>
            </a:pPr>
            <a:fld id="{856D307B-0156-4A5F-B2EC-9D722360EEB4}" type="slidenum">
              <a:rPr lang="en-US" smtClean="0"/>
              <a:pPr>
                <a:defRPr/>
              </a:pPr>
              <a:t>53</a:t>
            </a:fld>
            <a:endParaRPr lang="en-US"/>
          </a:p>
        </p:txBody>
      </p:sp>
    </p:spTree>
    <p:extLst>
      <p:ext uri="{BB962C8B-B14F-4D97-AF65-F5344CB8AC3E}">
        <p14:creationId xmlns:p14="http://schemas.microsoft.com/office/powerpoint/2010/main" val="3041104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84994F1B-BE66-455F-A211-5BF8A8CC51CA}" type="slidenum">
              <a:rPr lang="nl-BE" smtClean="0"/>
              <a:t>56</a:t>
            </a:fld>
            <a:endParaRPr lang="nl-BE"/>
          </a:p>
        </p:txBody>
      </p:sp>
      <p:sp>
        <p:nvSpPr>
          <p:cNvPr id="5" name="Date Placeholder 4"/>
          <p:cNvSpPr>
            <a:spLocks noGrp="1"/>
          </p:cNvSpPr>
          <p:nvPr>
            <p:ph type="dt" idx="11"/>
          </p:nvPr>
        </p:nvSpPr>
        <p:spPr/>
        <p:txBody>
          <a:bodyPr/>
          <a:lstStyle/>
          <a:p>
            <a:fld id="{25E9298C-1AC5-49B3-9C4A-26F89B1796B3}" type="datetime2">
              <a:rPr lang="en-US" smtClean="0"/>
              <a:t>Saturday, May 13, 2017</a:t>
            </a:fld>
            <a:endParaRPr lang="nl-BE"/>
          </a:p>
        </p:txBody>
      </p:sp>
    </p:spTree>
    <p:extLst>
      <p:ext uri="{BB962C8B-B14F-4D97-AF65-F5344CB8AC3E}">
        <p14:creationId xmlns:p14="http://schemas.microsoft.com/office/powerpoint/2010/main" val="2226500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84994F1B-BE66-455F-A211-5BF8A8CC51CA}" type="slidenum">
              <a:rPr lang="nl-BE" smtClean="0"/>
              <a:t>57</a:t>
            </a:fld>
            <a:endParaRPr lang="nl-BE"/>
          </a:p>
        </p:txBody>
      </p:sp>
      <p:sp>
        <p:nvSpPr>
          <p:cNvPr id="5" name="Date Placeholder 4"/>
          <p:cNvSpPr>
            <a:spLocks noGrp="1"/>
          </p:cNvSpPr>
          <p:nvPr>
            <p:ph type="dt" idx="11"/>
          </p:nvPr>
        </p:nvSpPr>
        <p:spPr/>
        <p:txBody>
          <a:bodyPr/>
          <a:lstStyle/>
          <a:p>
            <a:fld id="{7F17D24E-BDB3-46DE-931E-B3F7BC12D638}" type="datetime2">
              <a:rPr lang="en-US" smtClean="0"/>
              <a:t>Saturday, May 13, 2017</a:t>
            </a:fld>
            <a:endParaRPr lang="nl-BE"/>
          </a:p>
        </p:txBody>
      </p:sp>
    </p:spTree>
    <p:extLst>
      <p:ext uri="{BB962C8B-B14F-4D97-AF65-F5344CB8AC3E}">
        <p14:creationId xmlns:p14="http://schemas.microsoft.com/office/powerpoint/2010/main" val="1318478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84994F1B-BE66-455F-A211-5BF8A8CC51CA}" type="slidenum">
              <a:rPr lang="nl-BE" smtClean="0"/>
              <a:t>58</a:t>
            </a:fld>
            <a:endParaRPr lang="nl-BE"/>
          </a:p>
        </p:txBody>
      </p:sp>
      <p:sp>
        <p:nvSpPr>
          <p:cNvPr id="5" name="Date Placeholder 4"/>
          <p:cNvSpPr>
            <a:spLocks noGrp="1"/>
          </p:cNvSpPr>
          <p:nvPr>
            <p:ph type="dt" idx="11"/>
          </p:nvPr>
        </p:nvSpPr>
        <p:spPr/>
        <p:txBody>
          <a:bodyPr/>
          <a:lstStyle/>
          <a:p>
            <a:fld id="{C72BAE28-0019-48D0-82FD-1F0F9C6F9320}" type="datetime2">
              <a:rPr lang="en-US" smtClean="0"/>
              <a:t>Saturday, May 13, 2017</a:t>
            </a:fld>
            <a:endParaRPr lang="nl-BE"/>
          </a:p>
        </p:txBody>
      </p:sp>
    </p:spTree>
    <p:extLst>
      <p:ext uri="{BB962C8B-B14F-4D97-AF65-F5344CB8AC3E}">
        <p14:creationId xmlns:p14="http://schemas.microsoft.com/office/powerpoint/2010/main" val="4171218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84994F1B-BE66-455F-A211-5BF8A8CC51CA}" type="slidenum">
              <a:rPr lang="nl-BE" smtClean="0"/>
              <a:t>61</a:t>
            </a:fld>
            <a:endParaRPr lang="nl-BE"/>
          </a:p>
        </p:txBody>
      </p:sp>
      <p:sp>
        <p:nvSpPr>
          <p:cNvPr id="5" name="Date Placeholder 4"/>
          <p:cNvSpPr>
            <a:spLocks noGrp="1"/>
          </p:cNvSpPr>
          <p:nvPr>
            <p:ph type="dt" idx="11"/>
          </p:nvPr>
        </p:nvSpPr>
        <p:spPr/>
        <p:txBody>
          <a:bodyPr/>
          <a:lstStyle/>
          <a:p>
            <a:fld id="{36CF36C3-B78D-4A74-BF9C-885506E94EC5}" type="datetime2">
              <a:rPr lang="en-US" smtClean="0"/>
              <a:t>Saturday, May 13, 2017</a:t>
            </a:fld>
            <a:endParaRPr lang="nl-BE"/>
          </a:p>
        </p:txBody>
      </p:sp>
    </p:spTree>
    <p:extLst>
      <p:ext uri="{BB962C8B-B14F-4D97-AF65-F5344CB8AC3E}">
        <p14:creationId xmlns:p14="http://schemas.microsoft.com/office/powerpoint/2010/main" val="487012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titel">
    <p:spTree>
      <p:nvGrpSpPr>
        <p:cNvPr id="1" name=""/>
        <p:cNvGrpSpPr/>
        <p:nvPr/>
      </p:nvGrpSpPr>
      <p:grpSpPr>
        <a:xfrm>
          <a:off x="0" y="0"/>
          <a:ext cx="0" cy="0"/>
          <a:chOff x="0" y="0"/>
          <a:chExt cx="0" cy="0"/>
        </a:xfrm>
      </p:grpSpPr>
      <p:sp>
        <p:nvSpPr>
          <p:cNvPr id="13" name="Tijdelijke aanduiding voor titel 1"/>
          <p:cNvSpPr>
            <a:spLocks noGrp="1"/>
          </p:cNvSpPr>
          <p:nvPr>
            <p:ph type="title" hasCustomPrompt="1"/>
          </p:nvPr>
        </p:nvSpPr>
        <p:spPr>
          <a:xfrm>
            <a:off x="609024" y="609024"/>
            <a:ext cx="7472438" cy="1189177"/>
          </a:xfrm>
          <a:prstGeom prst="rect">
            <a:avLst/>
          </a:prstGeom>
          <a:noFill/>
          <a:ln>
            <a:noFill/>
          </a:ln>
          <a:effectLst/>
        </p:spPr>
        <p:txBody>
          <a:bodyPr vert="horz" wrap="none" lIns="0" tIns="140400" rIns="0" bIns="140400" rtlCol="0" anchor="t" anchorCtr="0">
            <a:normAutofit/>
          </a:bodyPr>
          <a:lstStyle>
            <a:lvl1pPr>
              <a:defRPr sz="3200">
                <a:solidFill>
                  <a:srgbClr val="0F879D"/>
                </a:solidFill>
              </a:defRPr>
            </a:lvl1pPr>
          </a:lstStyle>
          <a:p>
            <a:r>
              <a:rPr lang="nl-BE" dirty="0" smtClean="0"/>
              <a:t>Hoofdtitel</a:t>
            </a:r>
            <a:endParaRPr lang="nl-NL" dirty="0"/>
          </a:p>
        </p:txBody>
      </p:sp>
    </p:spTree>
    <p:extLst>
      <p:ext uri="{BB962C8B-B14F-4D97-AF65-F5344CB8AC3E}">
        <p14:creationId xmlns:p14="http://schemas.microsoft.com/office/powerpoint/2010/main" val="1508890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2800"/>
            </a:lvl1pPr>
          </a:lstStyle>
          <a:p>
            <a:r>
              <a:rPr lang="en-US" dirty="0" smtClean="0"/>
              <a:t>Click to edit Master title style</a:t>
            </a:r>
            <a:endParaRPr lang="fr-BE" dirty="0"/>
          </a:p>
        </p:txBody>
      </p:sp>
      <p:sp>
        <p:nvSpPr>
          <p:cNvPr id="3" name="Content Placeholder 2"/>
          <p:cNvSpPr>
            <a:spLocks noGrp="1"/>
          </p:cNvSpPr>
          <p:nvPr>
            <p:ph idx="1"/>
          </p:nvPr>
        </p:nvSpPr>
        <p:spPr>
          <a:xfrm>
            <a:off x="457200" y="1125538"/>
            <a:ext cx="8229600" cy="49955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Tijdelijke aanduiding voor dianummer 5"/>
          <p:cNvSpPr>
            <a:spLocks noGrp="1"/>
          </p:cNvSpPr>
          <p:nvPr>
            <p:ph type="sldNum" sz="quarter" idx="4"/>
          </p:nvPr>
        </p:nvSpPr>
        <p:spPr>
          <a:xfrm>
            <a:off x="4258380" y="6266286"/>
            <a:ext cx="2234120" cy="399135"/>
          </a:xfrm>
          <a:prstGeom prst="rect">
            <a:avLst/>
          </a:prstGeom>
        </p:spPr>
        <p:txBody>
          <a:bodyPr vert="horz" lIns="91440" tIns="45720" rIns="91440" bIns="45720" rtlCol="0" anchor="ctr"/>
          <a:lstStyle>
            <a:lvl1pPr algn="r">
              <a:defRPr sz="1200">
                <a:solidFill>
                  <a:schemeClr val="tx1">
                    <a:tint val="75000"/>
                  </a:schemeClr>
                </a:solidFill>
              </a:defRPr>
            </a:lvl1pPr>
          </a:lstStyle>
          <a:p>
            <a:fld id="{A7CC3638-A99D-674C-A789-FA84B7E5EA16}" type="slidenum">
              <a:rPr lang="nl-NL" smtClean="0"/>
              <a:t>‹#›</a:t>
            </a:fld>
            <a:endParaRPr lang="nl-NL" dirty="0"/>
          </a:p>
        </p:txBody>
      </p:sp>
      <p:sp>
        <p:nvSpPr>
          <p:cNvPr id="5" name="Tijdelijke aanduiding voor datum 6"/>
          <p:cNvSpPr>
            <a:spLocks noGrp="1"/>
          </p:cNvSpPr>
          <p:nvPr>
            <p:ph type="dt" sz="half" idx="2"/>
          </p:nvPr>
        </p:nvSpPr>
        <p:spPr>
          <a:xfrm>
            <a:off x="604762" y="6266286"/>
            <a:ext cx="3564604" cy="39913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13 mei 2017</a:t>
            </a:r>
            <a:endParaRPr lang="nl-NL" dirty="0"/>
          </a:p>
        </p:txBody>
      </p:sp>
    </p:spTree>
    <p:extLst>
      <p:ext uri="{BB962C8B-B14F-4D97-AF65-F5344CB8AC3E}">
        <p14:creationId xmlns:p14="http://schemas.microsoft.com/office/powerpoint/2010/main" val="922005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2800"/>
            </a:lvl1pPr>
          </a:lstStyle>
          <a:p>
            <a:r>
              <a:rPr lang="en-US" dirty="0" smtClean="0"/>
              <a:t>Click to edit Master title style</a:t>
            </a:r>
            <a:endParaRPr lang="fr-BE" dirty="0"/>
          </a:p>
        </p:txBody>
      </p:sp>
      <p:sp>
        <p:nvSpPr>
          <p:cNvPr id="3" name="Tijdelijke aanduiding voor dianummer 5"/>
          <p:cNvSpPr>
            <a:spLocks noGrp="1"/>
          </p:cNvSpPr>
          <p:nvPr>
            <p:ph type="sldNum" sz="quarter" idx="4"/>
          </p:nvPr>
        </p:nvSpPr>
        <p:spPr>
          <a:xfrm>
            <a:off x="4258380" y="6266286"/>
            <a:ext cx="2234120" cy="399135"/>
          </a:xfrm>
          <a:prstGeom prst="rect">
            <a:avLst/>
          </a:prstGeom>
        </p:spPr>
        <p:txBody>
          <a:bodyPr vert="horz" lIns="91440" tIns="45720" rIns="91440" bIns="45720" rtlCol="0" anchor="ctr"/>
          <a:lstStyle>
            <a:lvl1pPr algn="r">
              <a:defRPr sz="1200">
                <a:solidFill>
                  <a:schemeClr val="tx1">
                    <a:tint val="75000"/>
                  </a:schemeClr>
                </a:solidFill>
              </a:defRPr>
            </a:lvl1pPr>
          </a:lstStyle>
          <a:p>
            <a:fld id="{A7CC3638-A99D-674C-A789-FA84B7E5EA16}" type="slidenum">
              <a:rPr lang="nl-NL" smtClean="0"/>
              <a:t>‹#›</a:t>
            </a:fld>
            <a:endParaRPr lang="nl-NL" dirty="0"/>
          </a:p>
        </p:txBody>
      </p:sp>
      <p:sp>
        <p:nvSpPr>
          <p:cNvPr id="4" name="Tijdelijke aanduiding voor datum 6"/>
          <p:cNvSpPr>
            <a:spLocks noGrp="1"/>
          </p:cNvSpPr>
          <p:nvPr>
            <p:ph type="dt" sz="half" idx="2"/>
          </p:nvPr>
        </p:nvSpPr>
        <p:spPr>
          <a:xfrm>
            <a:off x="604762" y="6266286"/>
            <a:ext cx="3564604" cy="39913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13 mei 2017</a:t>
            </a:r>
            <a:endParaRPr lang="nl-NL" dirty="0"/>
          </a:p>
        </p:txBody>
      </p:sp>
    </p:spTree>
    <p:extLst>
      <p:ext uri="{BB962C8B-B14F-4D97-AF65-F5344CB8AC3E}">
        <p14:creationId xmlns:p14="http://schemas.microsoft.com/office/powerpoint/2010/main" val="3450575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9388" y="274638"/>
            <a:ext cx="8785225" cy="850900"/>
          </a:xfrm>
        </p:spPr>
        <p:txBody>
          <a:bodyPr>
            <a:noAutofit/>
          </a:bodyPr>
          <a:lstStyle>
            <a:lvl1pPr>
              <a:defRPr sz="2800"/>
            </a:lvl1pPr>
          </a:lstStyle>
          <a:p>
            <a:r>
              <a:rPr lang="en-US" dirty="0" smtClean="0"/>
              <a:t>Click to edit Master title style</a:t>
            </a:r>
            <a:endParaRPr lang="fr-BE" dirty="0"/>
          </a:p>
        </p:txBody>
      </p:sp>
      <p:sp>
        <p:nvSpPr>
          <p:cNvPr id="3" name="Text Placeholder 2"/>
          <p:cNvSpPr>
            <a:spLocks noGrp="1"/>
          </p:cNvSpPr>
          <p:nvPr>
            <p:ph type="body" sz="half" idx="1"/>
          </p:nvPr>
        </p:nvSpPr>
        <p:spPr>
          <a:xfrm>
            <a:off x="457200" y="1125538"/>
            <a:ext cx="4038600" cy="52562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4" name="Content Placeholder 3"/>
          <p:cNvSpPr>
            <a:spLocks noGrp="1"/>
          </p:cNvSpPr>
          <p:nvPr>
            <p:ph sz="half" idx="2"/>
          </p:nvPr>
        </p:nvSpPr>
        <p:spPr>
          <a:xfrm>
            <a:off x="4648200" y="1125538"/>
            <a:ext cx="4038600" cy="52562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5" name="Tijdelijke aanduiding voor dianummer 5"/>
          <p:cNvSpPr>
            <a:spLocks noGrp="1"/>
          </p:cNvSpPr>
          <p:nvPr>
            <p:ph type="sldNum" sz="quarter" idx="4"/>
          </p:nvPr>
        </p:nvSpPr>
        <p:spPr>
          <a:xfrm>
            <a:off x="4258380" y="6266286"/>
            <a:ext cx="2234120" cy="399135"/>
          </a:xfrm>
          <a:prstGeom prst="rect">
            <a:avLst/>
          </a:prstGeom>
        </p:spPr>
        <p:txBody>
          <a:bodyPr vert="horz" lIns="91440" tIns="45720" rIns="91440" bIns="45720" rtlCol="0" anchor="ctr"/>
          <a:lstStyle>
            <a:lvl1pPr algn="r">
              <a:defRPr sz="1200">
                <a:solidFill>
                  <a:schemeClr val="tx1">
                    <a:tint val="75000"/>
                  </a:schemeClr>
                </a:solidFill>
              </a:defRPr>
            </a:lvl1pPr>
          </a:lstStyle>
          <a:p>
            <a:fld id="{A7CC3638-A99D-674C-A789-FA84B7E5EA16}" type="slidenum">
              <a:rPr lang="nl-NL" smtClean="0"/>
              <a:t>‹#›</a:t>
            </a:fld>
            <a:endParaRPr lang="nl-NL" dirty="0"/>
          </a:p>
        </p:txBody>
      </p:sp>
      <p:sp>
        <p:nvSpPr>
          <p:cNvPr id="6" name="Tijdelijke aanduiding voor datum 6"/>
          <p:cNvSpPr>
            <a:spLocks noGrp="1"/>
          </p:cNvSpPr>
          <p:nvPr>
            <p:ph type="dt" sz="half" idx="10"/>
          </p:nvPr>
        </p:nvSpPr>
        <p:spPr>
          <a:xfrm>
            <a:off x="604762" y="6266286"/>
            <a:ext cx="3564604" cy="39913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13 mei 2017</a:t>
            </a:r>
            <a:endParaRPr lang="nl-NL" dirty="0"/>
          </a:p>
        </p:txBody>
      </p:sp>
    </p:spTree>
    <p:extLst>
      <p:ext uri="{BB962C8B-B14F-4D97-AF65-F5344CB8AC3E}">
        <p14:creationId xmlns:p14="http://schemas.microsoft.com/office/powerpoint/2010/main" val="264311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2FC2FE2F-7D45-439B-A76C-7ED3EBF3ADED}" type="slidenum">
              <a:rPr lang="en-GB"/>
              <a:pPr>
                <a:defRPr/>
              </a:pPr>
              <a:t>‹#›</a:t>
            </a:fld>
            <a:endParaRPr lang="en-GB"/>
          </a:p>
        </p:txBody>
      </p:sp>
      <p:sp>
        <p:nvSpPr>
          <p:cNvPr id="3" name="Date Placeholder 1"/>
          <p:cNvSpPr>
            <a:spLocks noGrp="1"/>
          </p:cNvSpPr>
          <p:nvPr>
            <p:ph type="dt" sz="half" idx="11"/>
          </p:nvPr>
        </p:nvSpPr>
        <p:spPr>
          <a:xfrm>
            <a:off x="468313" y="6381750"/>
            <a:ext cx="2133600" cy="365125"/>
          </a:xfrm>
          <a:prstGeom prst="rect">
            <a:avLst/>
          </a:prstGeom>
        </p:spPr>
        <p:txBody>
          <a:bodyPr/>
          <a:lstStyle>
            <a:lvl1pPr fontAlgn="auto">
              <a:spcBef>
                <a:spcPts val="0"/>
              </a:spcBef>
              <a:spcAft>
                <a:spcPts val="0"/>
              </a:spcAft>
              <a:defRPr sz="1200">
                <a:latin typeface="+mn-lt"/>
                <a:cs typeface="+mn-cs"/>
              </a:defRPr>
            </a:lvl1pPr>
          </a:lstStyle>
          <a:p>
            <a:pPr>
              <a:defRPr/>
            </a:pPr>
            <a:r>
              <a:rPr lang="fr-FR" smtClean="0"/>
              <a:t>13 mei 2017</a:t>
            </a:r>
            <a:endParaRPr lang="en-GB"/>
          </a:p>
        </p:txBody>
      </p:sp>
    </p:spTree>
    <p:extLst>
      <p:ext uri="{BB962C8B-B14F-4D97-AF65-F5344CB8AC3E}">
        <p14:creationId xmlns:p14="http://schemas.microsoft.com/office/powerpoint/2010/main" val="3904298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10" name="Tijdelijke aanduiding voor dianummer 5"/>
          <p:cNvSpPr>
            <a:spLocks noGrp="1"/>
          </p:cNvSpPr>
          <p:nvPr>
            <p:ph type="sldNum" sz="quarter" idx="4"/>
          </p:nvPr>
        </p:nvSpPr>
        <p:spPr>
          <a:xfrm>
            <a:off x="4258380" y="6266286"/>
            <a:ext cx="2234120" cy="399135"/>
          </a:xfrm>
          <a:prstGeom prst="rect">
            <a:avLst/>
          </a:prstGeom>
        </p:spPr>
        <p:txBody>
          <a:bodyPr vert="horz" lIns="91440" tIns="45720" rIns="91440" bIns="45720" rtlCol="0" anchor="ctr"/>
          <a:lstStyle>
            <a:lvl1pPr algn="r">
              <a:defRPr sz="1200">
                <a:solidFill>
                  <a:schemeClr val="tx1">
                    <a:tint val="75000"/>
                  </a:schemeClr>
                </a:solidFill>
              </a:defRPr>
            </a:lvl1pPr>
          </a:lstStyle>
          <a:p>
            <a:fld id="{A7CC3638-A99D-674C-A789-FA84B7E5EA16}" type="slidenum">
              <a:rPr lang="nl-NL" smtClean="0"/>
              <a:t>‹#›</a:t>
            </a:fld>
            <a:endParaRPr lang="nl-NL" dirty="0"/>
          </a:p>
        </p:txBody>
      </p:sp>
      <p:sp>
        <p:nvSpPr>
          <p:cNvPr id="11" name="Tijdelijke aanduiding voor datum 6"/>
          <p:cNvSpPr>
            <a:spLocks noGrp="1"/>
          </p:cNvSpPr>
          <p:nvPr>
            <p:ph type="dt" sz="half" idx="2"/>
          </p:nvPr>
        </p:nvSpPr>
        <p:spPr>
          <a:xfrm>
            <a:off x="604762" y="6266286"/>
            <a:ext cx="3564604" cy="39913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13 mei 2017</a:t>
            </a:r>
            <a:endParaRPr lang="nl-NL" dirty="0"/>
          </a:p>
        </p:txBody>
      </p:sp>
    </p:spTree>
    <p:extLst>
      <p:ext uri="{BB962C8B-B14F-4D97-AF65-F5344CB8AC3E}">
        <p14:creationId xmlns:p14="http://schemas.microsoft.com/office/powerpoint/2010/main" val="680818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10" name="Tijdelijke aanduiding voor dianummer 5"/>
          <p:cNvSpPr>
            <a:spLocks noGrp="1"/>
          </p:cNvSpPr>
          <p:nvPr>
            <p:ph type="sldNum" sz="quarter" idx="4"/>
          </p:nvPr>
        </p:nvSpPr>
        <p:spPr>
          <a:xfrm>
            <a:off x="4258380" y="6266286"/>
            <a:ext cx="2234120" cy="399135"/>
          </a:xfrm>
          <a:prstGeom prst="rect">
            <a:avLst/>
          </a:prstGeom>
        </p:spPr>
        <p:txBody>
          <a:bodyPr vert="horz" lIns="91440" tIns="45720" rIns="91440" bIns="45720" rtlCol="0" anchor="ctr"/>
          <a:lstStyle>
            <a:lvl1pPr algn="r">
              <a:defRPr sz="1200">
                <a:solidFill>
                  <a:schemeClr val="tx1">
                    <a:tint val="75000"/>
                  </a:schemeClr>
                </a:solidFill>
              </a:defRPr>
            </a:lvl1pPr>
          </a:lstStyle>
          <a:p>
            <a:fld id="{A7CC3638-A99D-674C-A789-FA84B7E5EA16}" type="slidenum">
              <a:rPr lang="nl-NL" smtClean="0"/>
              <a:t>‹#›</a:t>
            </a:fld>
            <a:endParaRPr lang="nl-NL" dirty="0"/>
          </a:p>
        </p:txBody>
      </p:sp>
      <p:sp>
        <p:nvSpPr>
          <p:cNvPr id="11" name="Tijdelijke aanduiding voor datum 6"/>
          <p:cNvSpPr>
            <a:spLocks noGrp="1"/>
          </p:cNvSpPr>
          <p:nvPr>
            <p:ph type="dt" sz="half" idx="2"/>
          </p:nvPr>
        </p:nvSpPr>
        <p:spPr>
          <a:xfrm>
            <a:off x="604762" y="6266286"/>
            <a:ext cx="3564604" cy="39913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13 mei 2017</a:t>
            </a:r>
            <a:endParaRPr lang="nl-NL" dirty="0"/>
          </a:p>
        </p:txBody>
      </p:sp>
      <p:sp>
        <p:nvSpPr>
          <p:cNvPr id="9" name="Tijdelijke aanduiding voor tekst 4"/>
          <p:cNvSpPr>
            <a:spLocks noGrp="1"/>
          </p:cNvSpPr>
          <p:nvPr>
            <p:ph type="body" sz="quarter" idx="11"/>
          </p:nvPr>
        </p:nvSpPr>
        <p:spPr>
          <a:xfrm>
            <a:off x="604838" y="616168"/>
            <a:ext cx="7948612" cy="5059146"/>
          </a:xfrm>
          <a:prstGeom prst="rect">
            <a:avLst/>
          </a:prstGeom>
        </p:spPr>
        <p:txBody>
          <a:bodyPr vert="horz"/>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Tree>
    <p:extLst>
      <p:ext uri="{BB962C8B-B14F-4D97-AF65-F5344CB8AC3E}">
        <p14:creationId xmlns:p14="http://schemas.microsoft.com/office/powerpoint/2010/main" val="40364776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fiek">
    <p:spTree>
      <p:nvGrpSpPr>
        <p:cNvPr id="1" name=""/>
        <p:cNvGrpSpPr/>
        <p:nvPr/>
      </p:nvGrpSpPr>
      <p:grpSpPr>
        <a:xfrm>
          <a:off x="0" y="0"/>
          <a:ext cx="0" cy="0"/>
          <a:chOff x="0" y="0"/>
          <a:chExt cx="0" cy="0"/>
        </a:xfrm>
      </p:grpSpPr>
      <p:sp>
        <p:nvSpPr>
          <p:cNvPr id="10" name="Tijdelijke aanduiding voor dianummer 5"/>
          <p:cNvSpPr>
            <a:spLocks noGrp="1"/>
          </p:cNvSpPr>
          <p:nvPr>
            <p:ph type="sldNum" sz="quarter" idx="4"/>
          </p:nvPr>
        </p:nvSpPr>
        <p:spPr>
          <a:xfrm>
            <a:off x="4258380" y="6266286"/>
            <a:ext cx="2234120" cy="399135"/>
          </a:xfrm>
          <a:prstGeom prst="rect">
            <a:avLst/>
          </a:prstGeom>
        </p:spPr>
        <p:txBody>
          <a:bodyPr vert="horz" lIns="91440" tIns="45720" rIns="91440" bIns="45720" rtlCol="0" anchor="ctr"/>
          <a:lstStyle>
            <a:lvl1pPr algn="r">
              <a:defRPr sz="1200">
                <a:solidFill>
                  <a:schemeClr val="tx1">
                    <a:tint val="75000"/>
                  </a:schemeClr>
                </a:solidFill>
              </a:defRPr>
            </a:lvl1pPr>
          </a:lstStyle>
          <a:p>
            <a:fld id="{A7CC3638-A99D-674C-A789-FA84B7E5EA16}" type="slidenum">
              <a:rPr lang="nl-NL" smtClean="0"/>
              <a:t>‹#›</a:t>
            </a:fld>
            <a:endParaRPr lang="nl-NL" dirty="0"/>
          </a:p>
        </p:txBody>
      </p:sp>
      <p:sp>
        <p:nvSpPr>
          <p:cNvPr id="11" name="Tijdelijke aanduiding voor datum 6"/>
          <p:cNvSpPr>
            <a:spLocks noGrp="1"/>
          </p:cNvSpPr>
          <p:nvPr>
            <p:ph type="dt" sz="half" idx="2"/>
          </p:nvPr>
        </p:nvSpPr>
        <p:spPr>
          <a:xfrm>
            <a:off x="604762" y="6266286"/>
            <a:ext cx="3564604" cy="39913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13 mei 2017</a:t>
            </a:r>
            <a:endParaRPr lang="nl-NL" dirty="0"/>
          </a:p>
        </p:txBody>
      </p:sp>
      <p:sp>
        <p:nvSpPr>
          <p:cNvPr id="8" name="Tijdelijke aanduiding voor grafiek 2"/>
          <p:cNvSpPr>
            <a:spLocks noGrp="1"/>
          </p:cNvSpPr>
          <p:nvPr>
            <p:ph type="chart" sz="quarter" idx="12" hasCustomPrompt="1"/>
          </p:nvPr>
        </p:nvSpPr>
        <p:spPr>
          <a:xfrm>
            <a:off x="604838" y="603592"/>
            <a:ext cx="7948612" cy="5071721"/>
          </a:xfrm>
          <a:prstGeom prst="rect">
            <a:avLst/>
          </a:prstGeom>
        </p:spPr>
        <p:txBody>
          <a:bodyPr vert="horz" anchor="ctr"/>
          <a:lstStyle>
            <a:lvl1pPr marL="0" indent="0" algn="ctr">
              <a:buNone/>
              <a:defRPr/>
            </a:lvl1pPr>
          </a:lstStyle>
          <a:p>
            <a:r>
              <a:rPr lang="nl-NL" dirty="0" smtClean="0"/>
              <a:t>Voeg een grafiek in</a:t>
            </a:r>
            <a:endParaRPr lang="nl-NL" dirty="0"/>
          </a:p>
        </p:txBody>
      </p:sp>
    </p:spTree>
    <p:extLst>
      <p:ext uri="{BB962C8B-B14F-4D97-AF65-F5344CB8AC3E}">
        <p14:creationId xmlns:p14="http://schemas.microsoft.com/office/powerpoint/2010/main" val="38207308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10" name="Tijdelijke aanduiding voor dianummer 5"/>
          <p:cNvSpPr>
            <a:spLocks noGrp="1"/>
          </p:cNvSpPr>
          <p:nvPr>
            <p:ph type="sldNum" sz="quarter" idx="4"/>
          </p:nvPr>
        </p:nvSpPr>
        <p:spPr>
          <a:xfrm>
            <a:off x="4258380" y="6266286"/>
            <a:ext cx="2234120" cy="399135"/>
          </a:xfrm>
          <a:prstGeom prst="rect">
            <a:avLst/>
          </a:prstGeom>
        </p:spPr>
        <p:txBody>
          <a:bodyPr vert="horz" lIns="91440" tIns="45720" rIns="91440" bIns="45720" rtlCol="0" anchor="ctr"/>
          <a:lstStyle>
            <a:lvl1pPr algn="r">
              <a:defRPr sz="1200">
                <a:solidFill>
                  <a:schemeClr val="tx1">
                    <a:tint val="75000"/>
                  </a:schemeClr>
                </a:solidFill>
              </a:defRPr>
            </a:lvl1pPr>
          </a:lstStyle>
          <a:p>
            <a:fld id="{A7CC3638-A99D-674C-A789-FA84B7E5EA16}" type="slidenum">
              <a:rPr lang="nl-NL" smtClean="0"/>
              <a:t>‹#›</a:t>
            </a:fld>
            <a:endParaRPr lang="nl-NL" dirty="0"/>
          </a:p>
        </p:txBody>
      </p:sp>
      <p:sp>
        <p:nvSpPr>
          <p:cNvPr id="11" name="Tijdelijke aanduiding voor datum 6"/>
          <p:cNvSpPr>
            <a:spLocks noGrp="1"/>
          </p:cNvSpPr>
          <p:nvPr>
            <p:ph type="dt" sz="half" idx="2"/>
          </p:nvPr>
        </p:nvSpPr>
        <p:spPr>
          <a:xfrm>
            <a:off x="604762" y="6266286"/>
            <a:ext cx="3564604" cy="39913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13 mei 2017</a:t>
            </a:r>
            <a:endParaRPr lang="nl-NL" dirty="0"/>
          </a:p>
        </p:txBody>
      </p:sp>
      <p:sp>
        <p:nvSpPr>
          <p:cNvPr id="9" name="Tijdelijke aanduiding voor tabel 2"/>
          <p:cNvSpPr>
            <a:spLocks noGrp="1"/>
          </p:cNvSpPr>
          <p:nvPr>
            <p:ph type="tbl" sz="quarter" idx="13" hasCustomPrompt="1"/>
          </p:nvPr>
        </p:nvSpPr>
        <p:spPr>
          <a:xfrm>
            <a:off x="604838" y="616168"/>
            <a:ext cx="7948612" cy="5059146"/>
          </a:xfrm>
          <a:prstGeom prst="rect">
            <a:avLst/>
          </a:prstGeom>
        </p:spPr>
        <p:txBody>
          <a:bodyPr vert="horz" anchor="ctr"/>
          <a:lstStyle>
            <a:lvl1pPr marL="0" indent="0" algn="ctr">
              <a:buNone/>
              <a:defRPr/>
            </a:lvl1pPr>
          </a:lstStyle>
          <a:p>
            <a:r>
              <a:rPr lang="nl-NL" dirty="0" smtClean="0"/>
              <a:t>Voeg een tabel in</a:t>
            </a:r>
            <a:endParaRPr lang="nl-NL" dirty="0"/>
          </a:p>
        </p:txBody>
      </p:sp>
    </p:spTree>
    <p:extLst>
      <p:ext uri="{BB962C8B-B14F-4D97-AF65-F5344CB8AC3E}">
        <p14:creationId xmlns:p14="http://schemas.microsoft.com/office/powerpoint/2010/main" val="2951527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10" name="Tijdelijke aanduiding voor dianummer 5"/>
          <p:cNvSpPr>
            <a:spLocks noGrp="1"/>
          </p:cNvSpPr>
          <p:nvPr>
            <p:ph type="sldNum" sz="quarter" idx="4"/>
          </p:nvPr>
        </p:nvSpPr>
        <p:spPr>
          <a:xfrm>
            <a:off x="4258380" y="6266286"/>
            <a:ext cx="2234120" cy="399135"/>
          </a:xfrm>
          <a:prstGeom prst="rect">
            <a:avLst/>
          </a:prstGeom>
        </p:spPr>
        <p:txBody>
          <a:bodyPr vert="horz" lIns="91440" tIns="45720" rIns="91440" bIns="45720" rtlCol="0" anchor="ctr"/>
          <a:lstStyle>
            <a:lvl1pPr algn="r">
              <a:defRPr sz="1200">
                <a:solidFill>
                  <a:schemeClr val="tx1">
                    <a:tint val="75000"/>
                  </a:schemeClr>
                </a:solidFill>
              </a:defRPr>
            </a:lvl1pPr>
          </a:lstStyle>
          <a:p>
            <a:fld id="{A7CC3638-A99D-674C-A789-FA84B7E5EA16}" type="slidenum">
              <a:rPr lang="nl-NL" smtClean="0"/>
              <a:t>‹#›</a:t>
            </a:fld>
            <a:endParaRPr lang="nl-NL" dirty="0"/>
          </a:p>
        </p:txBody>
      </p:sp>
      <p:sp>
        <p:nvSpPr>
          <p:cNvPr id="11" name="Tijdelijke aanduiding voor datum 6"/>
          <p:cNvSpPr>
            <a:spLocks noGrp="1"/>
          </p:cNvSpPr>
          <p:nvPr>
            <p:ph type="dt" sz="half" idx="2"/>
          </p:nvPr>
        </p:nvSpPr>
        <p:spPr>
          <a:xfrm>
            <a:off x="604762" y="6266286"/>
            <a:ext cx="3564604" cy="39913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13 mei 2017</a:t>
            </a:r>
            <a:endParaRPr lang="nl-NL" dirty="0"/>
          </a:p>
        </p:txBody>
      </p:sp>
      <p:sp>
        <p:nvSpPr>
          <p:cNvPr id="8" name="Tijdelijke aanduiding voor afbeelding 4"/>
          <p:cNvSpPr>
            <a:spLocks noGrp="1"/>
          </p:cNvSpPr>
          <p:nvPr>
            <p:ph type="pic" sz="quarter" idx="11" hasCustomPrompt="1"/>
          </p:nvPr>
        </p:nvSpPr>
        <p:spPr>
          <a:xfrm>
            <a:off x="0" y="0"/>
            <a:ext cx="9144000" cy="5740400"/>
          </a:xfrm>
          <a:prstGeom prst="rect">
            <a:avLst/>
          </a:prstGeom>
          <a:solidFill>
            <a:schemeClr val="tx2">
              <a:lumMod val="20000"/>
              <a:lumOff val="80000"/>
            </a:schemeClr>
          </a:solidFill>
        </p:spPr>
        <p:txBody>
          <a:bodyPr vert="horz" anchor="ctr"/>
          <a:lstStyle>
            <a:lvl1pPr marL="0" indent="0" algn="ctr">
              <a:buNone/>
              <a:defRPr/>
            </a:lvl1pPr>
          </a:lstStyle>
          <a:p>
            <a:r>
              <a:rPr lang="nl-NL" dirty="0" smtClean="0"/>
              <a:t>Sleep een afbeelding in</a:t>
            </a:r>
            <a:endParaRPr lang="nl-NL" dirty="0"/>
          </a:p>
        </p:txBody>
      </p:sp>
    </p:spTree>
    <p:extLst>
      <p:ext uri="{BB962C8B-B14F-4D97-AF65-F5344CB8AC3E}">
        <p14:creationId xmlns:p14="http://schemas.microsoft.com/office/powerpoint/2010/main" val="1975783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fbeelding+tekst">
    <p:spTree>
      <p:nvGrpSpPr>
        <p:cNvPr id="1" name=""/>
        <p:cNvGrpSpPr/>
        <p:nvPr/>
      </p:nvGrpSpPr>
      <p:grpSpPr>
        <a:xfrm>
          <a:off x="0" y="0"/>
          <a:ext cx="0" cy="0"/>
          <a:chOff x="0" y="0"/>
          <a:chExt cx="0" cy="0"/>
        </a:xfrm>
      </p:grpSpPr>
      <p:sp>
        <p:nvSpPr>
          <p:cNvPr id="6" name="Tijdelijke aanduiding voor afbeelding 4"/>
          <p:cNvSpPr>
            <a:spLocks noGrp="1"/>
          </p:cNvSpPr>
          <p:nvPr>
            <p:ph type="pic" sz="quarter" idx="11" hasCustomPrompt="1"/>
          </p:nvPr>
        </p:nvSpPr>
        <p:spPr>
          <a:xfrm>
            <a:off x="-465216" y="604157"/>
            <a:ext cx="4634582" cy="5057368"/>
          </a:xfrm>
          <a:prstGeom prst="roundRect">
            <a:avLst>
              <a:gd name="adj" fmla="val 9885"/>
            </a:avLst>
          </a:prstGeom>
          <a:solidFill>
            <a:schemeClr val="tx2">
              <a:lumMod val="20000"/>
              <a:lumOff val="80000"/>
            </a:schemeClr>
          </a:solidFill>
        </p:spPr>
        <p:txBody>
          <a:bodyPr vert="horz" anchor="ctr"/>
          <a:lstStyle>
            <a:lvl1pPr marL="0" indent="0" algn="ctr">
              <a:buNone/>
              <a:defRPr/>
            </a:lvl1pPr>
          </a:lstStyle>
          <a:p>
            <a:r>
              <a:rPr lang="nl-NL" dirty="0" smtClean="0"/>
              <a:t>Sleep een afbeelding in</a:t>
            </a:r>
            <a:endParaRPr lang="nl-NL" dirty="0"/>
          </a:p>
        </p:txBody>
      </p:sp>
      <p:sp>
        <p:nvSpPr>
          <p:cNvPr id="10" name="Tijdelijke aanduiding voor dianummer 5"/>
          <p:cNvSpPr>
            <a:spLocks noGrp="1"/>
          </p:cNvSpPr>
          <p:nvPr>
            <p:ph type="sldNum" sz="quarter" idx="4"/>
          </p:nvPr>
        </p:nvSpPr>
        <p:spPr>
          <a:xfrm>
            <a:off x="4258380" y="6266286"/>
            <a:ext cx="2234120" cy="399135"/>
          </a:xfrm>
          <a:prstGeom prst="rect">
            <a:avLst/>
          </a:prstGeom>
        </p:spPr>
        <p:txBody>
          <a:bodyPr vert="horz" lIns="91440" tIns="45720" rIns="91440" bIns="45720" rtlCol="0" anchor="ctr"/>
          <a:lstStyle>
            <a:lvl1pPr algn="r">
              <a:defRPr sz="1200">
                <a:solidFill>
                  <a:schemeClr val="tx1">
                    <a:tint val="75000"/>
                  </a:schemeClr>
                </a:solidFill>
              </a:defRPr>
            </a:lvl1pPr>
          </a:lstStyle>
          <a:p>
            <a:fld id="{A7CC3638-A99D-674C-A789-FA84B7E5EA16}" type="slidenum">
              <a:rPr lang="nl-NL" smtClean="0"/>
              <a:t>‹#›</a:t>
            </a:fld>
            <a:endParaRPr lang="nl-NL" dirty="0"/>
          </a:p>
        </p:txBody>
      </p:sp>
      <p:sp>
        <p:nvSpPr>
          <p:cNvPr id="11" name="Tijdelijke aanduiding voor datum 6"/>
          <p:cNvSpPr>
            <a:spLocks noGrp="1"/>
          </p:cNvSpPr>
          <p:nvPr>
            <p:ph type="dt" sz="half" idx="2"/>
          </p:nvPr>
        </p:nvSpPr>
        <p:spPr>
          <a:xfrm>
            <a:off x="604762" y="6266286"/>
            <a:ext cx="3564604" cy="39913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13 mei 2017</a:t>
            </a:r>
            <a:endParaRPr lang="nl-NL" dirty="0"/>
          </a:p>
        </p:txBody>
      </p:sp>
      <p:sp>
        <p:nvSpPr>
          <p:cNvPr id="4" name="Tijdelijke aanduiding voor tekst 3"/>
          <p:cNvSpPr>
            <a:spLocks noGrp="1"/>
          </p:cNvSpPr>
          <p:nvPr>
            <p:ph type="body" sz="quarter" idx="12"/>
          </p:nvPr>
        </p:nvSpPr>
        <p:spPr>
          <a:xfrm>
            <a:off x="4774128" y="603530"/>
            <a:ext cx="3687247" cy="5057496"/>
          </a:xfrm>
          <a:prstGeom prst="rect">
            <a:avLst/>
          </a:prstGeom>
        </p:spPr>
        <p:txBody>
          <a:bodyPr vert="horz">
            <a:normAutofit/>
          </a:body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Tree>
    <p:extLst>
      <p:ext uri="{BB962C8B-B14F-4D97-AF65-F5344CB8AC3E}">
        <p14:creationId xmlns:p14="http://schemas.microsoft.com/office/powerpoint/2010/main" val="2937237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titel+sub">
    <p:spTree>
      <p:nvGrpSpPr>
        <p:cNvPr id="1" name=""/>
        <p:cNvGrpSpPr/>
        <p:nvPr/>
      </p:nvGrpSpPr>
      <p:grpSpPr>
        <a:xfrm>
          <a:off x="0" y="0"/>
          <a:ext cx="0" cy="0"/>
          <a:chOff x="0" y="0"/>
          <a:chExt cx="0" cy="0"/>
        </a:xfrm>
      </p:grpSpPr>
      <p:sp>
        <p:nvSpPr>
          <p:cNvPr id="14" name="Tijdelijke aanduiding voor tekst 2"/>
          <p:cNvSpPr>
            <a:spLocks noGrp="1"/>
          </p:cNvSpPr>
          <p:nvPr>
            <p:ph type="body" sz="quarter" idx="10" hasCustomPrompt="1"/>
          </p:nvPr>
        </p:nvSpPr>
        <p:spPr>
          <a:xfrm>
            <a:off x="-758825" y="1524691"/>
            <a:ext cx="7472363" cy="604762"/>
          </a:xfrm>
          <a:prstGeom prst="roundRect">
            <a:avLst>
              <a:gd name="adj" fmla="val 50000"/>
            </a:avLst>
          </a:prstGeom>
          <a:solidFill>
            <a:schemeClr val="tx1"/>
          </a:solidFill>
        </p:spPr>
        <p:txBody>
          <a:bodyPr vert="horz" lIns="1296000" anchor="ctr" anchorCtr="0">
            <a:normAutofit/>
          </a:bodyPr>
          <a:lstStyle>
            <a:lvl1pPr marL="0" indent="0">
              <a:buNone/>
              <a:defRPr>
                <a:solidFill>
                  <a:schemeClr val="bg1"/>
                </a:solidFill>
              </a:defRPr>
            </a:lvl1pPr>
          </a:lstStyle>
          <a:p>
            <a:pPr lvl="0"/>
            <a:r>
              <a:rPr lang="nl-BE" dirty="0" smtClean="0"/>
              <a:t>Subtitel/onderwerp</a:t>
            </a:r>
            <a:endParaRPr lang="nl-NL" dirty="0"/>
          </a:p>
        </p:txBody>
      </p:sp>
      <p:sp>
        <p:nvSpPr>
          <p:cNvPr id="4" name="Tijdelijke aanduiding voor titel 1"/>
          <p:cNvSpPr>
            <a:spLocks noGrp="1"/>
          </p:cNvSpPr>
          <p:nvPr>
            <p:ph type="title" hasCustomPrompt="1"/>
          </p:nvPr>
        </p:nvSpPr>
        <p:spPr>
          <a:xfrm>
            <a:off x="609024" y="609025"/>
            <a:ext cx="7472438" cy="803394"/>
          </a:xfrm>
          <a:prstGeom prst="rect">
            <a:avLst/>
          </a:prstGeom>
          <a:noFill/>
          <a:ln>
            <a:noFill/>
          </a:ln>
          <a:effectLst/>
        </p:spPr>
        <p:txBody>
          <a:bodyPr vert="horz" wrap="none" lIns="0" tIns="140400" rIns="0" bIns="140400" rtlCol="0" anchor="t" anchorCtr="0">
            <a:normAutofit/>
          </a:bodyPr>
          <a:lstStyle>
            <a:lvl1pPr>
              <a:defRPr sz="3200">
                <a:solidFill>
                  <a:srgbClr val="0F879D"/>
                </a:solidFill>
              </a:defRPr>
            </a:lvl1pPr>
          </a:lstStyle>
          <a:p>
            <a:r>
              <a:rPr lang="nl-BE" dirty="0" smtClean="0"/>
              <a:t>Hoofdtitel</a:t>
            </a:r>
            <a:endParaRPr lang="nl-NL" dirty="0"/>
          </a:p>
        </p:txBody>
      </p:sp>
    </p:spTree>
    <p:extLst>
      <p:ext uri="{BB962C8B-B14F-4D97-AF65-F5344CB8AC3E}">
        <p14:creationId xmlns:p14="http://schemas.microsoft.com/office/powerpoint/2010/main" val="2100143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titel+sub(leeg)">
    <p:spTree>
      <p:nvGrpSpPr>
        <p:cNvPr id="1" name=""/>
        <p:cNvGrpSpPr/>
        <p:nvPr/>
      </p:nvGrpSpPr>
      <p:grpSpPr>
        <a:xfrm>
          <a:off x="0" y="0"/>
          <a:ext cx="0" cy="0"/>
          <a:chOff x="0" y="0"/>
          <a:chExt cx="0" cy="0"/>
        </a:xfrm>
      </p:grpSpPr>
      <p:sp>
        <p:nvSpPr>
          <p:cNvPr id="14" name="Tijdelijke aanduiding voor tekst 2"/>
          <p:cNvSpPr>
            <a:spLocks noGrp="1"/>
          </p:cNvSpPr>
          <p:nvPr>
            <p:ph type="body" sz="quarter" idx="10" hasCustomPrompt="1"/>
          </p:nvPr>
        </p:nvSpPr>
        <p:spPr>
          <a:xfrm>
            <a:off x="-758825" y="3197144"/>
            <a:ext cx="7472363" cy="604762"/>
          </a:xfrm>
          <a:prstGeom prst="roundRect">
            <a:avLst>
              <a:gd name="adj" fmla="val 50000"/>
            </a:avLst>
          </a:prstGeom>
          <a:solidFill>
            <a:schemeClr val="tx1"/>
          </a:solidFill>
        </p:spPr>
        <p:txBody>
          <a:bodyPr vert="horz" lIns="1296000" anchor="ctr" anchorCtr="0">
            <a:normAutofit/>
          </a:bodyPr>
          <a:lstStyle>
            <a:lvl1pPr marL="0" indent="0">
              <a:buNone/>
              <a:defRPr>
                <a:solidFill>
                  <a:schemeClr val="bg1"/>
                </a:solidFill>
              </a:defRPr>
            </a:lvl1pPr>
          </a:lstStyle>
          <a:p>
            <a:pPr lvl="0"/>
            <a:r>
              <a:rPr lang="nl-BE" dirty="0" smtClean="0"/>
              <a:t>Subtitel/onderwerp</a:t>
            </a:r>
            <a:endParaRPr lang="nl-NL" dirty="0"/>
          </a:p>
        </p:txBody>
      </p:sp>
      <p:sp>
        <p:nvSpPr>
          <p:cNvPr id="4" name="Tijdelijke aanduiding voor titel 1"/>
          <p:cNvSpPr>
            <a:spLocks noGrp="1"/>
          </p:cNvSpPr>
          <p:nvPr>
            <p:ph type="title" hasCustomPrompt="1"/>
          </p:nvPr>
        </p:nvSpPr>
        <p:spPr>
          <a:xfrm>
            <a:off x="609024" y="609024"/>
            <a:ext cx="7925952" cy="2333487"/>
          </a:xfrm>
          <a:prstGeom prst="rect">
            <a:avLst/>
          </a:prstGeom>
          <a:noFill/>
          <a:ln>
            <a:noFill/>
          </a:ln>
          <a:effectLst/>
        </p:spPr>
        <p:txBody>
          <a:bodyPr vert="horz" wrap="none" lIns="0" tIns="140400" rIns="0" bIns="140400" rtlCol="0" anchor="b" anchorCtr="0">
            <a:normAutofit/>
          </a:bodyPr>
          <a:lstStyle>
            <a:lvl1pPr>
              <a:defRPr sz="3200">
                <a:solidFill>
                  <a:srgbClr val="0F879D"/>
                </a:solidFill>
              </a:defRPr>
            </a:lvl1pPr>
          </a:lstStyle>
          <a:p>
            <a:r>
              <a:rPr lang="nl-BE" dirty="0" smtClean="0"/>
              <a:t>Hoofdtitel</a:t>
            </a:r>
            <a:endParaRPr lang="nl-NL" dirty="0"/>
          </a:p>
        </p:txBody>
      </p:sp>
    </p:spTree>
    <p:extLst>
      <p:ext uri="{BB962C8B-B14F-4D97-AF65-F5344CB8AC3E}">
        <p14:creationId xmlns:p14="http://schemas.microsoft.com/office/powerpoint/2010/main" val="1319507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10" name="Tijdelijke aanduiding voor dianummer 5"/>
          <p:cNvSpPr>
            <a:spLocks noGrp="1"/>
          </p:cNvSpPr>
          <p:nvPr>
            <p:ph type="sldNum" sz="quarter" idx="4"/>
          </p:nvPr>
        </p:nvSpPr>
        <p:spPr>
          <a:xfrm>
            <a:off x="4258380" y="6266286"/>
            <a:ext cx="2234120" cy="399135"/>
          </a:xfrm>
          <a:prstGeom prst="rect">
            <a:avLst/>
          </a:prstGeom>
        </p:spPr>
        <p:txBody>
          <a:bodyPr vert="horz" lIns="91440" tIns="45720" rIns="91440" bIns="45720" rtlCol="0" anchor="ctr"/>
          <a:lstStyle>
            <a:lvl1pPr algn="r">
              <a:defRPr sz="1200">
                <a:solidFill>
                  <a:schemeClr val="tx1">
                    <a:tint val="75000"/>
                  </a:schemeClr>
                </a:solidFill>
              </a:defRPr>
            </a:lvl1pPr>
          </a:lstStyle>
          <a:p>
            <a:fld id="{A7CC3638-A99D-674C-A789-FA84B7E5EA16}" type="slidenum">
              <a:rPr lang="nl-NL" smtClean="0"/>
              <a:t>‹#›</a:t>
            </a:fld>
            <a:endParaRPr lang="nl-NL" dirty="0"/>
          </a:p>
        </p:txBody>
      </p:sp>
      <p:sp>
        <p:nvSpPr>
          <p:cNvPr id="11" name="Tijdelijke aanduiding voor datum 6"/>
          <p:cNvSpPr>
            <a:spLocks noGrp="1"/>
          </p:cNvSpPr>
          <p:nvPr>
            <p:ph type="dt" sz="half" idx="2"/>
          </p:nvPr>
        </p:nvSpPr>
        <p:spPr>
          <a:xfrm>
            <a:off x="604762" y="6266286"/>
            <a:ext cx="3564604" cy="39913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13 mei 2017</a:t>
            </a:r>
            <a:endParaRPr lang="nl-NL" dirty="0"/>
          </a:p>
        </p:txBody>
      </p:sp>
      <p:sp>
        <p:nvSpPr>
          <p:cNvPr id="12" name="Tijdelijke aanduiding voor titel 1"/>
          <p:cNvSpPr>
            <a:spLocks noGrp="1"/>
          </p:cNvSpPr>
          <p:nvPr>
            <p:ph type="title"/>
          </p:nvPr>
        </p:nvSpPr>
        <p:spPr>
          <a:xfrm>
            <a:off x="-759581" y="302381"/>
            <a:ext cx="7472438" cy="604762"/>
          </a:xfrm>
          <a:prstGeom prst="roundRect">
            <a:avLst>
              <a:gd name="adj" fmla="val 50000"/>
            </a:avLst>
          </a:prstGeom>
          <a:solidFill>
            <a:srgbClr val="0F879D"/>
          </a:solidFill>
          <a:ln>
            <a:noFill/>
          </a:ln>
          <a:effectLst/>
        </p:spPr>
        <p:txBody>
          <a:bodyPr vert="horz" lIns="1296000" tIns="140400" rIns="91440" bIns="140400" rtlCol="0" anchor="ctr">
            <a:normAutofit/>
          </a:bodyPr>
          <a:lstStyle/>
          <a:p>
            <a:r>
              <a:rPr lang="nl-BE" dirty="0" smtClean="0"/>
              <a:t>Titelstijl van model bewerken</a:t>
            </a:r>
            <a:endParaRPr lang="nl-NL" dirty="0"/>
          </a:p>
        </p:txBody>
      </p:sp>
    </p:spTree>
    <p:extLst>
      <p:ext uri="{BB962C8B-B14F-4D97-AF65-F5344CB8AC3E}">
        <p14:creationId xmlns:p14="http://schemas.microsoft.com/office/powerpoint/2010/main" val="442488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dia+tekst">
    <p:spTree>
      <p:nvGrpSpPr>
        <p:cNvPr id="1" name=""/>
        <p:cNvGrpSpPr/>
        <p:nvPr/>
      </p:nvGrpSpPr>
      <p:grpSpPr>
        <a:xfrm>
          <a:off x="0" y="0"/>
          <a:ext cx="0" cy="0"/>
          <a:chOff x="0" y="0"/>
          <a:chExt cx="0" cy="0"/>
        </a:xfrm>
      </p:grpSpPr>
      <p:sp>
        <p:nvSpPr>
          <p:cNvPr id="10" name="Tijdelijke aanduiding voor dianummer 5"/>
          <p:cNvSpPr>
            <a:spLocks noGrp="1"/>
          </p:cNvSpPr>
          <p:nvPr>
            <p:ph type="sldNum" sz="quarter" idx="4"/>
          </p:nvPr>
        </p:nvSpPr>
        <p:spPr>
          <a:xfrm>
            <a:off x="4258380" y="6266286"/>
            <a:ext cx="2234120" cy="399135"/>
          </a:xfrm>
          <a:prstGeom prst="rect">
            <a:avLst/>
          </a:prstGeom>
        </p:spPr>
        <p:txBody>
          <a:bodyPr vert="horz" lIns="91440" tIns="45720" rIns="91440" bIns="45720" rtlCol="0" anchor="ctr"/>
          <a:lstStyle>
            <a:lvl1pPr algn="r">
              <a:defRPr sz="1200">
                <a:solidFill>
                  <a:schemeClr val="tx1">
                    <a:tint val="75000"/>
                  </a:schemeClr>
                </a:solidFill>
              </a:defRPr>
            </a:lvl1pPr>
          </a:lstStyle>
          <a:p>
            <a:fld id="{A7CC3638-A99D-674C-A789-FA84B7E5EA16}" type="slidenum">
              <a:rPr lang="nl-NL" smtClean="0"/>
              <a:t>‹#›</a:t>
            </a:fld>
            <a:endParaRPr lang="nl-NL" dirty="0"/>
          </a:p>
        </p:txBody>
      </p:sp>
      <p:sp>
        <p:nvSpPr>
          <p:cNvPr id="11" name="Tijdelijke aanduiding voor datum 6"/>
          <p:cNvSpPr>
            <a:spLocks noGrp="1"/>
          </p:cNvSpPr>
          <p:nvPr>
            <p:ph type="dt" sz="half" idx="2"/>
          </p:nvPr>
        </p:nvSpPr>
        <p:spPr>
          <a:xfrm>
            <a:off x="604762" y="6266286"/>
            <a:ext cx="3564604" cy="39913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13 mei 2017</a:t>
            </a:r>
            <a:endParaRPr lang="nl-NL" dirty="0"/>
          </a:p>
        </p:txBody>
      </p:sp>
      <p:sp>
        <p:nvSpPr>
          <p:cNvPr id="12" name="Tijdelijke aanduiding voor titel 1"/>
          <p:cNvSpPr>
            <a:spLocks noGrp="1"/>
          </p:cNvSpPr>
          <p:nvPr>
            <p:ph type="title"/>
          </p:nvPr>
        </p:nvSpPr>
        <p:spPr>
          <a:xfrm>
            <a:off x="-759581" y="302381"/>
            <a:ext cx="7472438" cy="604762"/>
          </a:xfrm>
          <a:prstGeom prst="roundRect">
            <a:avLst>
              <a:gd name="adj" fmla="val 50000"/>
            </a:avLst>
          </a:prstGeom>
          <a:solidFill>
            <a:srgbClr val="0F879D"/>
          </a:solidFill>
          <a:ln>
            <a:noFill/>
          </a:ln>
          <a:effectLst/>
        </p:spPr>
        <p:txBody>
          <a:bodyPr vert="horz" lIns="1296000" tIns="140400" rIns="91440" bIns="140400" rtlCol="0" anchor="ctr">
            <a:noAutofit/>
          </a:bodyPr>
          <a:lstStyle>
            <a:lvl1pPr>
              <a:defRPr sz="2800"/>
            </a:lvl1pPr>
          </a:lstStyle>
          <a:p>
            <a:r>
              <a:rPr lang="nl-BE" dirty="0" smtClean="0"/>
              <a:t>Titelstijl van model bewerken</a:t>
            </a:r>
            <a:endParaRPr lang="nl-NL" dirty="0"/>
          </a:p>
        </p:txBody>
      </p:sp>
      <p:sp>
        <p:nvSpPr>
          <p:cNvPr id="9" name="Tijdelijke aanduiding voor tekst 4"/>
          <p:cNvSpPr>
            <a:spLocks noGrp="1"/>
          </p:cNvSpPr>
          <p:nvPr>
            <p:ph type="body" sz="quarter" idx="11"/>
          </p:nvPr>
        </p:nvSpPr>
        <p:spPr>
          <a:xfrm>
            <a:off x="604838" y="1208598"/>
            <a:ext cx="7948612" cy="4905955"/>
          </a:xfrm>
          <a:prstGeom prst="rect">
            <a:avLst/>
          </a:prstGeom>
        </p:spPr>
        <p:txBody>
          <a:bodyPr vert="horz"/>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Tree>
    <p:extLst>
      <p:ext uri="{BB962C8B-B14F-4D97-AF65-F5344CB8AC3E}">
        <p14:creationId xmlns:p14="http://schemas.microsoft.com/office/powerpoint/2010/main" val="2147546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dia+grafiek">
    <p:spTree>
      <p:nvGrpSpPr>
        <p:cNvPr id="1" name=""/>
        <p:cNvGrpSpPr/>
        <p:nvPr/>
      </p:nvGrpSpPr>
      <p:grpSpPr>
        <a:xfrm>
          <a:off x="0" y="0"/>
          <a:ext cx="0" cy="0"/>
          <a:chOff x="0" y="0"/>
          <a:chExt cx="0" cy="0"/>
        </a:xfrm>
      </p:grpSpPr>
      <p:sp>
        <p:nvSpPr>
          <p:cNvPr id="10" name="Tijdelijke aanduiding voor dianummer 5"/>
          <p:cNvSpPr>
            <a:spLocks noGrp="1"/>
          </p:cNvSpPr>
          <p:nvPr>
            <p:ph type="sldNum" sz="quarter" idx="4"/>
          </p:nvPr>
        </p:nvSpPr>
        <p:spPr>
          <a:xfrm>
            <a:off x="4258380" y="6266286"/>
            <a:ext cx="2234120" cy="399135"/>
          </a:xfrm>
          <a:prstGeom prst="rect">
            <a:avLst/>
          </a:prstGeom>
        </p:spPr>
        <p:txBody>
          <a:bodyPr vert="horz" lIns="91440" tIns="45720" rIns="91440" bIns="45720" rtlCol="0" anchor="ctr"/>
          <a:lstStyle>
            <a:lvl1pPr algn="r">
              <a:defRPr sz="1200">
                <a:solidFill>
                  <a:schemeClr val="tx1">
                    <a:tint val="75000"/>
                  </a:schemeClr>
                </a:solidFill>
              </a:defRPr>
            </a:lvl1pPr>
          </a:lstStyle>
          <a:p>
            <a:fld id="{A7CC3638-A99D-674C-A789-FA84B7E5EA16}" type="slidenum">
              <a:rPr lang="nl-NL" smtClean="0"/>
              <a:t>‹#›</a:t>
            </a:fld>
            <a:endParaRPr lang="nl-NL" dirty="0"/>
          </a:p>
        </p:txBody>
      </p:sp>
      <p:sp>
        <p:nvSpPr>
          <p:cNvPr id="11" name="Tijdelijke aanduiding voor datum 6"/>
          <p:cNvSpPr>
            <a:spLocks noGrp="1"/>
          </p:cNvSpPr>
          <p:nvPr>
            <p:ph type="dt" sz="half" idx="2"/>
          </p:nvPr>
        </p:nvSpPr>
        <p:spPr>
          <a:xfrm>
            <a:off x="604762" y="6266286"/>
            <a:ext cx="3564604" cy="39913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13 mei 2017</a:t>
            </a:r>
            <a:endParaRPr lang="nl-NL" dirty="0"/>
          </a:p>
        </p:txBody>
      </p:sp>
      <p:sp>
        <p:nvSpPr>
          <p:cNvPr id="12" name="Tijdelijke aanduiding voor titel 1"/>
          <p:cNvSpPr>
            <a:spLocks noGrp="1"/>
          </p:cNvSpPr>
          <p:nvPr>
            <p:ph type="title"/>
          </p:nvPr>
        </p:nvSpPr>
        <p:spPr>
          <a:xfrm>
            <a:off x="-759581" y="302381"/>
            <a:ext cx="7472438" cy="604762"/>
          </a:xfrm>
          <a:prstGeom prst="roundRect">
            <a:avLst>
              <a:gd name="adj" fmla="val 50000"/>
            </a:avLst>
          </a:prstGeom>
          <a:solidFill>
            <a:srgbClr val="0F879D"/>
          </a:solidFill>
          <a:ln>
            <a:noFill/>
          </a:ln>
          <a:effectLst/>
        </p:spPr>
        <p:txBody>
          <a:bodyPr vert="horz" lIns="1296000" tIns="140400" rIns="91440" bIns="140400" rtlCol="0" anchor="ctr">
            <a:noAutofit/>
          </a:bodyPr>
          <a:lstStyle>
            <a:lvl1pPr>
              <a:defRPr sz="2800"/>
            </a:lvl1pPr>
          </a:lstStyle>
          <a:p>
            <a:r>
              <a:rPr lang="nl-BE" dirty="0" smtClean="0"/>
              <a:t>Titelstijl van model bewerken</a:t>
            </a:r>
            <a:endParaRPr lang="nl-NL" dirty="0"/>
          </a:p>
        </p:txBody>
      </p:sp>
      <p:sp>
        <p:nvSpPr>
          <p:cNvPr id="8" name="Tijdelijke aanduiding voor grafiek 2"/>
          <p:cNvSpPr>
            <a:spLocks noGrp="1"/>
          </p:cNvSpPr>
          <p:nvPr>
            <p:ph type="chart" sz="quarter" idx="12" hasCustomPrompt="1"/>
          </p:nvPr>
        </p:nvSpPr>
        <p:spPr>
          <a:xfrm>
            <a:off x="604838" y="1335088"/>
            <a:ext cx="7948612" cy="4340225"/>
          </a:xfrm>
          <a:prstGeom prst="rect">
            <a:avLst/>
          </a:prstGeom>
        </p:spPr>
        <p:txBody>
          <a:bodyPr vert="horz" anchor="ctr"/>
          <a:lstStyle>
            <a:lvl1pPr marL="0" indent="0" algn="ctr">
              <a:buNone/>
              <a:defRPr/>
            </a:lvl1pPr>
          </a:lstStyle>
          <a:p>
            <a:r>
              <a:rPr lang="nl-NL" dirty="0" smtClean="0"/>
              <a:t>Voeg een grafiek in</a:t>
            </a:r>
            <a:endParaRPr lang="nl-NL" dirty="0"/>
          </a:p>
        </p:txBody>
      </p:sp>
    </p:spTree>
    <p:extLst>
      <p:ext uri="{BB962C8B-B14F-4D97-AF65-F5344CB8AC3E}">
        <p14:creationId xmlns:p14="http://schemas.microsoft.com/office/powerpoint/2010/main" val="1752400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dia+tabel">
    <p:spTree>
      <p:nvGrpSpPr>
        <p:cNvPr id="1" name=""/>
        <p:cNvGrpSpPr/>
        <p:nvPr/>
      </p:nvGrpSpPr>
      <p:grpSpPr>
        <a:xfrm>
          <a:off x="0" y="0"/>
          <a:ext cx="0" cy="0"/>
          <a:chOff x="0" y="0"/>
          <a:chExt cx="0" cy="0"/>
        </a:xfrm>
      </p:grpSpPr>
      <p:sp>
        <p:nvSpPr>
          <p:cNvPr id="10" name="Tijdelijke aanduiding voor dianummer 5"/>
          <p:cNvSpPr>
            <a:spLocks noGrp="1"/>
          </p:cNvSpPr>
          <p:nvPr>
            <p:ph type="sldNum" sz="quarter" idx="4"/>
          </p:nvPr>
        </p:nvSpPr>
        <p:spPr>
          <a:xfrm>
            <a:off x="4258380" y="6266286"/>
            <a:ext cx="2234120" cy="399135"/>
          </a:xfrm>
          <a:prstGeom prst="rect">
            <a:avLst/>
          </a:prstGeom>
        </p:spPr>
        <p:txBody>
          <a:bodyPr vert="horz" lIns="91440" tIns="45720" rIns="91440" bIns="45720" rtlCol="0" anchor="ctr"/>
          <a:lstStyle>
            <a:lvl1pPr algn="r">
              <a:defRPr sz="1200">
                <a:solidFill>
                  <a:schemeClr val="tx1">
                    <a:tint val="75000"/>
                  </a:schemeClr>
                </a:solidFill>
              </a:defRPr>
            </a:lvl1pPr>
          </a:lstStyle>
          <a:p>
            <a:fld id="{A7CC3638-A99D-674C-A789-FA84B7E5EA16}" type="slidenum">
              <a:rPr lang="nl-NL" smtClean="0"/>
              <a:t>‹#›</a:t>
            </a:fld>
            <a:endParaRPr lang="nl-NL" dirty="0"/>
          </a:p>
        </p:txBody>
      </p:sp>
      <p:sp>
        <p:nvSpPr>
          <p:cNvPr id="11" name="Tijdelijke aanduiding voor datum 6"/>
          <p:cNvSpPr>
            <a:spLocks noGrp="1"/>
          </p:cNvSpPr>
          <p:nvPr>
            <p:ph type="dt" sz="half" idx="2"/>
          </p:nvPr>
        </p:nvSpPr>
        <p:spPr>
          <a:xfrm>
            <a:off x="604762" y="6266286"/>
            <a:ext cx="3564604" cy="39913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13 mei 2017</a:t>
            </a:r>
            <a:endParaRPr lang="nl-NL" dirty="0"/>
          </a:p>
        </p:txBody>
      </p:sp>
      <p:sp>
        <p:nvSpPr>
          <p:cNvPr id="12" name="Tijdelijke aanduiding voor titel 1"/>
          <p:cNvSpPr>
            <a:spLocks noGrp="1"/>
          </p:cNvSpPr>
          <p:nvPr>
            <p:ph type="title"/>
          </p:nvPr>
        </p:nvSpPr>
        <p:spPr>
          <a:xfrm>
            <a:off x="-759581" y="302381"/>
            <a:ext cx="7472438" cy="604762"/>
          </a:xfrm>
          <a:prstGeom prst="roundRect">
            <a:avLst>
              <a:gd name="adj" fmla="val 50000"/>
            </a:avLst>
          </a:prstGeom>
          <a:solidFill>
            <a:srgbClr val="0F879D"/>
          </a:solidFill>
          <a:ln>
            <a:noFill/>
          </a:ln>
          <a:effectLst/>
        </p:spPr>
        <p:txBody>
          <a:bodyPr vert="horz" lIns="1296000" tIns="140400" rIns="91440" bIns="140400" rtlCol="0" anchor="ctr">
            <a:noAutofit/>
          </a:bodyPr>
          <a:lstStyle>
            <a:lvl1pPr>
              <a:defRPr sz="2800"/>
            </a:lvl1pPr>
          </a:lstStyle>
          <a:p>
            <a:r>
              <a:rPr lang="nl-BE" dirty="0" smtClean="0"/>
              <a:t>Titelstijl van model bewerken</a:t>
            </a:r>
            <a:endParaRPr lang="nl-NL" dirty="0"/>
          </a:p>
        </p:txBody>
      </p:sp>
      <p:sp>
        <p:nvSpPr>
          <p:cNvPr id="9" name="Tijdelijke aanduiding voor tabel 2"/>
          <p:cNvSpPr>
            <a:spLocks noGrp="1"/>
          </p:cNvSpPr>
          <p:nvPr>
            <p:ph type="tbl" sz="quarter" idx="13" hasCustomPrompt="1"/>
          </p:nvPr>
        </p:nvSpPr>
        <p:spPr>
          <a:xfrm>
            <a:off x="604838" y="1335088"/>
            <a:ext cx="7948612" cy="4340225"/>
          </a:xfrm>
          <a:prstGeom prst="rect">
            <a:avLst/>
          </a:prstGeom>
        </p:spPr>
        <p:txBody>
          <a:bodyPr vert="horz" anchor="ctr"/>
          <a:lstStyle>
            <a:lvl1pPr marL="0" indent="0" algn="ctr">
              <a:buNone/>
              <a:defRPr/>
            </a:lvl1pPr>
          </a:lstStyle>
          <a:p>
            <a:r>
              <a:rPr lang="nl-NL" dirty="0" smtClean="0"/>
              <a:t>Voeg een tabel in</a:t>
            </a:r>
            <a:endParaRPr lang="nl-NL" dirty="0"/>
          </a:p>
        </p:txBody>
      </p:sp>
    </p:spTree>
    <p:extLst>
      <p:ext uri="{BB962C8B-B14F-4D97-AF65-F5344CB8AC3E}">
        <p14:creationId xmlns:p14="http://schemas.microsoft.com/office/powerpoint/2010/main" val="1696151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dia+afbeelding">
    <p:spTree>
      <p:nvGrpSpPr>
        <p:cNvPr id="1" name=""/>
        <p:cNvGrpSpPr/>
        <p:nvPr/>
      </p:nvGrpSpPr>
      <p:grpSpPr>
        <a:xfrm>
          <a:off x="0" y="0"/>
          <a:ext cx="0" cy="0"/>
          <a:chOff x="0" y="0"/>
          <a:chExt cx="0" cy="0"/>
        </a:xfrm>
      </p:grpSpPr>
      <p:sp>
        <p:nvSpPr>
          <p:cNvPr id="6" name="Tijdelijke aanduiding voor afbeelding 4"/>
          <p:cNvSpPr>
            <a:spLocks noGrp="1"/>
          </p:cNvSpPr>
          <p:nvPr>
            <p:ph type="pic" sz="quarter" idx="11" hasCustomPrompt="1"/>
          </p:nvPr>
        </p:nvSpPr>
        <p:spPr>
          <a:xfrm>
            <a:off x="0" y="603592"/>
            <a:ext cx="9144000" cy="5057932"/>
          </a:xfrm>
          <a:prstGeom prst="rect">
            <a:avLst/>
          </a:prstGeom>
          <a:solidFill>
            <a:schemeClr val="tx2">
              <a:lumMod val="20000"/>
              <a:lumOff val="80000"/>
            </a:schemeClr>
          </a:solidFill>
        </p:spPr>
        <p:txBody>
          <a:bodyPr vert="horz" anchor="ctr"/>
          <a:lstStyle>
            <a:lvl1pPr marL="0" indent="0" algn="ctr">
              <a:buNone/>
              <a:defRPr/>
            </a:lvl1pPr>
          </a:lstStyle>
          <a:p>
            <a:r>
              <a:rPr lang="nl-NL" dirty="0" smtClean="0"/>
              <a:t>Sleep een afbeelding in</a:t>
            </a:r>
            <a:endParaRPr lang="nl-NL" dirty="0"/>
          </a:p>
        </p:txBody>
      </p:sp>
      <p:sp>
        <p:nvSpPr>
          <p:cNvPr id="10" name="Tijdelijke aanduiding voor dianummer 5"/>
          <p:cNvSpPr>
            <a:spLocks noGrp="1"/>
          </p:cNvSpPr>
          <p:nvPr>
            <p:ph type="sldNum" sz="quarter" idx="4"/>
          </p:nvPr>
        </p:nvSpPr>
        <p:spPr>
          <a:xfrm>
            <a:off x="4258380" y="6266286"/>
            <a:ext cx="2234120" cy="399135"/>
          </a:xfrm>
          <a:prstGeom prst="rect">
            <a:avLst/>
          </a:prstGeom>
        </p:spPr>
        <p:txBody>
          <a:bodyPr vert="horz" lIns="91440" tIns="45720" rIns="91440" bIns="45720" rtlCol="0" anchor="ctr"/>
          <a:lstStyle>
            <a:lvl1pPr algn="r">
              <a:defRPr sz="1200">
                <a:solidFill>
                  <a:schemeClr val="tx1">
                    <a:tint val="75000"/>
                  </a:schemeClr>
                </a:solidFill>
              </a:defRPr>
            </a:lvl1pPr>
          </a:lstStyle>
          <a:p>
            <a:fld id="{A7CC3638-A99D-674C-A789-FA84B7E5EA16}" type="slidenum">
              <a:rPr lang="nl-NL" smtClean="0"/>
              <a:t>‹#›</a:t>
            </a:fld>
            <a:endParaRPr lang="nl-NL" dirty="0"/>
          </a:p>
        </p:txBody>
      </p:sp>
      <p:sp>
        <p:nvSpPr>
          <p:cNvPr id="11" name="Tijdelijke aanduiding voor datum 6"/>
          <p:cNvSpPr>
            <a:spLocks noGrp="1"/>
          </p:cNvSpPr>
          <p:nvPr>
            <p:ph type="dt" sz="half" idx="2"/>
          </p:nvPr>
        </p:nvSpPr>
        <p:spPr>
          <a:xfrm>
            <a:off x="604762" y="6266286"/>
            <a:ext cx="3564604" cy="39913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13 mei 2017</a:t>
            </a:r>
            <a:endParaRPr lang="nl-NL" dirty="0"/>
          </a:p>
        </p:txBody>
      </p:sp>
      <p:sp>
        <p:nvSpPr>
          <p:cNvPr id="12" name="Tijdelijke aanduiding voor titel 1"/>
          <p:cNvSpPr>
            <a:spLocks noGrp="1"/>
          </p:cNvSpPr>
          <p:nvPr>
            <p:ph type="title"/>
          </p:nvPr>
        </p:nvSpPr>
        <p:spPr>
          <a:xfrm>
            <a:off x="-759581" y="302381"/>
            <a:ext cx="7472438" cy="604762"/>
          </a:xfrm>
          <a:prstGeom prst="roundRect">
            <a:avLst>
              <a:gd name="adj" fmla="val 50000"/>
            </a:avLst>
          </a:prstGeom>
          <a:solidFill>
            <a:srgbClr val="0F879D"/>
          </a:solidFill>
          <a:ln>
            <a:noFill/>
          </a:ln>
          <a:effectLst/>
        </p:spPr>
        <p:txBody>
          <a:bodyPr vert="horz" lIns="1296000" tIns="140400" rIns="91440" bIns="140400" rtlCol="0" anchor="ctr">
            <a:noAutofit/>
          </a:bodyPr>
          <a:lstStyle>
            <a:lvl1pPr>
              <a:defRPr sz="2800"/>
            </a:lvl1pPr>
          </a:lstStyle>
          <a:p>
            <a:r>
              <a:rPr lang="nl-BE" dirty="0" smtClean="0"/>
              <a:t>Titelstijl van model bewerken</a:t>
            </a:r>
            <a:endParaRPr lang="nl-NL" dirty="0"/>
          </a:p>
        </p:txBody>
      </p:sp>
    </p:spTree>
    <p:extLst>
      <p:ext uri="{BB962C8B-B14F-4D97-AF65-F5344CB8AC3E}">
        <p14:creationId xmlns:p14="http://schemas.microsoft.com/office/powerpoint/2010/main" val="2474488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dia+afbeelding+tekst">
    <p:spTree>
      <p:nvGrpSpPr>
        <p:cNvPr id="1" name=""/>
        <p:cNvGrpSpPr/>
        <p:nvPr/>
      </p:nvGrpSpPr>
      <p:grpSpPr>
        <a:xfrm>
          <a:off x="0" y="0"/>
          <a:ext cx="0" cy="0"/>
          <a:chOff x="0" y="0"/>
          <a:chExt cx="0" cy="0"/>
        </a:xfrm>
      </p:grpSpPr>
      <p:sp>
        <p:nvSpPr>
          <p:cNvPr id="10" name="Tijdelijke aanduiding voor dianummer 5"/>
          <p:cNvSpPr>
            <a:spLocks noGrp="1"/>
          </p:cNvSpPr>
          <p:nvPr>
            <p:ph type="sldNum" sz="quarter" idx="4"/>
          </p:nvPr>
        </p:nvSpPr>
        <p:spPr>
          <a:xfrm>
            <a:off x="4258380" y="6266286"/>
            <a:ext cx="2234120" cy="399135"/>
          </a:xfrm>
          <a:prstGeom prst="rect">
            <a:avLst/>
          </a:prstGeom>
        </p:spPr>
        <p:txBody>
          <a:bodyPr vert="horz" lIns="91440" tIns="45720" rIns="91440" bIns="45720" rtlCol="0" anchor="ctr"/>
          <a:lstStyle>
            <a:lvl1pPr algn="r">
              <a:defRPr sz="1200">
                <a:solidFill>
                  <a:schemeClr val="tx1">
                    <a:tint val="75000"/>
                  </a:schemeClr>
                </a:solidFill>
              </a:defRPr>
            </a:lvl1pPr>
          </a:lstStyle>
          <a:p>
            <a:fld id="{A7CC3638-A99D-674C-A789-FA84B7E5EA16}" type="slidenum">
              <a:rPr lang="nl-NL" smtClean="0"/>
              <a:t>‹#›</a:t>
            </a:fld>
            <a:endParaRPr lang="nl-NL" dirty="0"/>
          </a:p>
        </p:txBody>
      </p:sp>
      <p:sp>
        <p:nvSpPr>
          <p:cNvPr id="11" name="Tijdelijke aanduiding voor datum 6"/>
          <p:cNvSpPr>
            <a:spLocks noGrp="1"/>
          </p:cNvSpPr>
          <p:nvPr>
            <p:ph type="dt" sz="half" idx="2"/>
          </p:nvPr>
        </p:nvSpPr>
        <p:spPr>
          <a:xfrm>
            <a:off x="604762" y="6266286"/>
            <a:ext cx="3564604" cy="39913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13 mei 2017</a:t>
            </a:r>
            <a:endParaRPr lang="nl-NL" dirty="0"/>
          </a:p>
        </p:txBody>
      </p:sp>
      <p:sp>
        <p:nvSpPr>
          <p:cNvPr id="12" name="Tijdelijke aanduiding voor titel 1"/>
          <p:cNvSpPr>
            <a:spLocks noGrp="1"/>
          </p:cNvSpPr>
          <p:nvPr>
            <p:ph type="title"/>
          </p:nvPr>
        </p:nvSpPr>
        <p:spPr>
          <a:xfrm>
            <a:off x="-759581" y="302381"/>
            <a:ext cx="7472438" cy="604762"/>
          </a:xfrm>
          <a:prstGeom prst="roundRect">
            <a:avLst>
              <a:gd name="adj" fmla="val 50000"/>
            </a:avLst>
          </a:prstGeom>
          <a:solidFill>
            <a:srgbClr val="0F879D"/>
          </a:solidFill>
          <a:ln>
            <a:noFill/>
          </a:ln>
          <a:effectLst/>
        </p:spPr>
        <p:txBody>
          <a:bodyPr vert="horz" lIns="1296000" tIns="140400" rIns="91440" bIns="140400" rtlCol="0" anchor="ctr">
            <a:noAutofit/>
          </a:bodyPr>
          <a:lstStyle>
            <a:lvl1pPr>
              <a:defRPr sz="2800"/>
            </a:lvl1pPr>
          </a:lstStyle>
          <a:p>
            <a:r>
              <a:rPr lang="nl-BE" dirty="0" smtClean="0"/>
              <a:t>Titelstijl van model bewerken</a:t>
            </a:r>
            <a:endParaRPr lang="nl-NL" dirty="0"/>
          </a:p>
        </p:txBody>
      </p:sp>
      <p:sp>
        <p:nvSpPr>
          <p:cNvPr id="4" name="Tijdelijke aanduiding voor tekst 3"/>
          <p:cNvSpPr>
            <a:spLocks noGrp="1"/>
          </p:cNvSpPr>
          <p:nvPr>
            <p:ph type="body" sz="quarter" idx="12"/>
          </p:nvPr>
        </p:nvSpPr>
        <p:spPr>
          <a:xfrm>
            <a:off x="4774128" y="1511300"/>
            <a:ext cx="3687247" cy="4149725"/>
          </a:xfrm>
          <a:prstGeom prst="rect">
            <a:avLst/>
          </a:prstGeom>
        </p:spPr>
        <p:txBody>
          <a:bodyPr vert="horz"/>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15" name="Tijdelijke aanduiding voor afbeelding 4"/>
          <p:cNvSpPr>
            <a:spLocks noGrp="1"/>
          </p:cNvSpPr>
          <p:nvPr>
            <p:ph type="pic" sz="quarter" idx="13" hasCustomPrompt="1"/>
          </p:nvPr>
        </p:nvSpPr>
        <p:spPr>
          <a:xfrm>
            <a:off x="-465216" y="1511905"/>
            <a:ext cx="4634582" cy="4149620"/>
          </a:xfrm>
          <a:prstGeom prst="roundRect">
            <a:avLst>
              <a:gd name="adj" fmla="val 9885"/>
            </a:avLst>
          </a:prstGeom>
          <a:solidFill>
            <a:schemeClr val="tx2">
              <a:lumMod val="20000"/>
              <a:lumOff val="80000"/>
            </a:schemeClr>
          </a:solidFill>
        </p:spPr>
        <p:txBody>
          <a:bodyPr vert="horz" anchor="ctr"/>
          <a:lstStyle>
            <a:lvl1pPr marL="0" indent="0" algn="ctr">
              <a:buNone/>
              <a:defRPr/>
            </a:lvl1pPr>
          </a:lstStyle>
          <a:p>
            <a:r>
              <a:rPr lang="nl-NL" dirty="0" smtClean="0"/>
              <a:t>Sleep een afbeelding in</a:t>
            </a:r>
            <a:endParaRPr lang="nl-NL" dirty="0"/>
          </a:p>
        </p:txBody>
      </p:sp>
    </p:spTree>
    <p:extLst>
      <p:ext uri="{BB962C8B-B14F-4D97-AF65-F5344CB8AC3E}">
        <p14:creationId xmlns:p14="http://schemas.microsoft.com/office/powerpoint/2010/main" val="989259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image" Target="../media/image3.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heme" Target="../theme/theme3.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4" name="Tijdelijke aanduiding voor afbeelding 4"/>
          <p:cNvSpPr txBox="1">
            <a:spLocks/>
          </p:cNvSpPr>
          <p:nvPr userDrawn="1"/>
        </p:nvSpPr>
        <p:spPr>
          <a:xfrm>
            <a:off x="0" y="1800068"/>
            <a:ext cx="9144000" cy="5057932"/>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p:spPr>
        <p:txBody>
          <a:bodyPr vert="horz" anchor="ctr"/>
          <a:lstStyle>
            <a:lvl1pPr marL="0" indent="0" algn="ctr" defTabSz="457200" rtl="0" eaLnBrk="1" latinLnBrk="0" hangingPunct="1">
              <a:spcBef>
                <a:spcPct val="20000"/>
              </a:spcBef>
              <a:buFont typeface="Arial"/>
              <a:buNone/>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nl-NL" dirty="0"/>
          </a:p>
        </p:txBody>
      </p:sp>
      <p:grpSp>
        <p:nvGrpSpPr>
          <p:cNvPr id="57" name="Groeperen 56"/>
          <p:cNvGrpSpPr/>
          <p:nvPr userDrawn="1"/>
        </p:nvGrpSpPr>
        <p:grpSpPr>
          <a:xfrm>
            <a:off x="4919501" y="5030928"/>
            <a:ext cx="4993920" cy="1218048"/>
            <a:chOff x="5935333" y="5037528"/>
            <a:chExt cx="4159513" cy="1014531"/>
          </a:xfrm>
        </p:grpSpPr>
        <p:sp>
          <p:nvSpPr>
            <p:cNvPr id="58" name="Afgeronde rechthoek 57"/>
            <p:cNvSpPr/>
            <p:nvPr userDrawn="1"/>
          </p:nvSpPr>
          <p:spPr>
            <a:xfrm>
              <a:off x="5935333" y="5037528"/>
              <a:ext cx="4159513" cy="1014531"/>
            </a:xfrm>
            <a:prstGeom prst="roundRect">
              <a:avLst>
                <a:gd name="adj" fmla="val 48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59" name="Afbeelding 58"/>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029713" y="5037528"/>
              <a:ext cx="3114287" cy="1014530"/>
            </a:xfrm>
            <a:prstGeom prst="rect">
              <a:avLst/>
            </a:prstGeom>
          </p:spPr>
        </p:pic>
      </p:grpSp>
    </p:spTree>
    <p:extLst>
      <p:ext uri="{BB962C8B-B14F-4D97-AF65-F5344CB8AC3E}">
        <p14:creationId xmlns:p14="http://schemas.microsoft.com/office/powerpoint/2010/main" val="2809738189"/>
      </p:ext>
    </p:extLst>
  </p:cSld>
  <p:clrMap bg1="lt1" tx1="dk1" bg2="lt2" tx2="dk2" accent1="accent1" accent2="accent2" accent3="accent3" accent4="accent4" accent5="accent5" accent6="accent6" hlink="hlink" folHlink="folHlink"/>
  <p:sldLayoutIdLst>
    <p:sldLayoutId id="2147483649" r:id="rId1"/>
    <p:sldLayoutId id="2147483657" r:id="rId2"/>
  </p:sldLayoutIdLst>
  <p:hf hdr="0" ftr="0"/>
  <p:txStyles>
    <p:titleStyle>
      <a:lvl1pPr algn="l" defTabSz="457200" rtl="0" eaLnBrk="1" latinLnBrk="0" hangingPunct="1">
        <a:spcBef>
          <a:spcPct val="0"/>
        </a:spcBef>
        <a:buNone/>
        <a:defRPr sz="2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57" name="Groeperen 56"/>
          <p:cNvGrpSpPr/>
          <p:nvPr userDrawn="1"/>
        </p:nvGrpSpPr>
        <p:grpSpPr>
          <a:xfrm>
            <a:off x="4919501" y="5030928"/>
            <a:ext cx="4993920" cy="1218048"/>
            <a:chOff x="5935333" y="5037528"/>
            <a:chExt cx="4159513" cy="1014531"/>
          </a:xfrm>
          <a:effectLst>
            <a:outerShdw blurRad="247650" dir="2700000" algn="tl" rotWithShape="0">
              <a:srgbClr val="000000">
                <a:alpha val="43000"/>
              </a:srgbClr>
            </a:outerShdw>
          </a:effectLst>
        </p:grpSpPr>
        <p:sp>
          <p:nvSpPr>
            <p:cNvPr id="58" name="Afgeronde rechthoek 57"/>
            <p:cNvSpPr/>
            <p:nvPr userDrawn="1"/>
          </p:nvSpPr>
          <p:spPr>
            <a:xfrm>
              <a:off x="5935333" y="5037528"/>
              <a:ext cx="4159513" cy="1014531"/>
            </a:xfrm>
            <a:prstGeom prst="roundRect">
              <a:avLst>
                <a:gd name="adj" fmla="val 48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59" name="Afbeelding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29713" y="5037528"/>
              <a:ext cx="3114287" cy="1014530"/>
            </a:xfrm>
            <a:prstGeom prst="rect">
              <a:avLst/>
            </a:prstGeom>
          </p:spPr>
        </p:pic>
      </p:grpSp>
    </p:spTree>
    <p:extLst>
      <p:ext uri="{BB962C8B-B14F-4D97-AF65-F5344CB8AC3E}">
        <p14:creationId xmlns:p14="http://schemas.microsoft.com/office/powerpoint/2010/main" val="940338641"/>
      </p:ext>
    </p:extLst>
  </p:cSld>
  <p:clrMap bg1="lt1" tx1="dk1" bg2="lt2" tx2="dk2" accent1="accent1" accent2="accent2" accent3="accent3" accent4="accent4" accent5="accent5" accent6="accent6" hlink="hlink" folHlink="folHlink"/>
  <p:sldLayoutIdLst>
    <p:sldLayoutId id="2147483672" r:id="rId1"/>
  </p:sldLayoutIdLst>
  <p:hf hdr="0" ftr="0"/>
  <p:txStyles>
    <p:titleStyle>
      <a:lvl1pPr algn="l" defTabSz="457200" rtl="0" eaLnBrk="1" latinLnBrk="0" hangingPunct="1">
        <a:spcBef>
          <a:spcPct val="0"/>
        </a:spcBef>
        <a:buNone/>
        <a:defRPr sz="2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Afbeelding 7" descr="FAM-publicaties2.png"/>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6810918" y="6228815"/>
            <a:ext cx="1845510" cy="536086"/>
          </a:xfrm>
          <a:prstGeom prst="rect">
            <a:avLst/>
          </a:prstGeom>
        </p:spPr>
      </p:pic>
      <p:sp>
        <p:nvSpPr>
          <p:cNvPr id="10" name="Afgeronde rechthoek 9"/>
          <p:cNvSpPr/>
          <p:nvPr userDrawn="1"/>
        </p:nvSpPr>
        <p:spPr>
          <a:xfrm>
            <a:off x="-868439" y="6266286"/>
            <a:ext cx="7581295" cy="399134"/>
          </a:xfrm>
          <a:prstGeom prst="roundRect">
            <a:avLst>
              <a:gd name="adj" fmla="val 48667"/>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 name="Tijdelijke aanduiding voor titel 1"/>
          <p:cNvSpPr>
            <a:spLocks noGrp="1"/>
          </p:cNvSpPr>
          <p:nvPr>
            <p:ph type="title"/>
          </p:nvPr>
        </p:nvSpPr>
        <p:spPr>
          <a:xfrm>
            <a:off x="-759581" y="302381"/>
            <a:ext cx="7472438" cy="604762"/>
          </a:xfrm>
          <a:prstGeom prst="roundRect">
            <a:avLst>
              <a:gd name="adj" fmla="val 50000"/>
            </a:avLst>
          </a:prstGeom>
          <a:solidFill>
            <a:srgbClr val="0F879D"/>
          </a:solidFill>
          <a:ln>
            <a:noFill/>
          </a:ln>
          <a:effectLst/>
        </p:spPr>
        <p:txBody>
          <a:bodyPr vert="horz" wrap="none" lIns="1296000" tIns="140400" rIns="91440" bIns="140400" rtlCol="0" anchor="ctr">
            <a:noAutofit/>
          </a:bodyPr>
          <a:lstStyle/>
          <a:p>
            <a:r>
              <a:rPr lang="nl-BE" dirty="0" smtClean="0"/>
              <a:t>Titelstijl van model bewerken</a:t>
            </a:r>
            <a:endParaRPr lang="nl-NL" dirty="0"/>
          </a:p>
        </p:txBody>
      </p:sp>
      <p:sp>
        <p:nvSpPr>
          <p:cNvPr id="9" name="Tijdelijke aanduiding voor dianummer 5"/>
          <p:cNvSpPr>
            <a:spLocks noGrp="1"/>
          </p:cNvSpPr>
          <p:nvPr>
            <p:ph type="sldNum" sz="quarter" idx="4"/>
          </p:nvPr>
        </p:nvSpPr>
        <p:spPr>
          <a:xfrm>
            <a:off x="4258380" y="6266286"/>
            <a:ext cx="2234120" cy="399135"/>
          </a:xfrm>
          <a:prstGeom prst="rect">
            <a:avLst/>
          </a:prstGeom>
        </p:spPr>
        <p:txBody>
          <a:bodyPr vert="horz" lIns="91440" tIns="45720" rIns="91440" bIns="45720" rtlCol="0" anchor="ctr"/>
          <a:lstStyle>
            <a:lvl1pPr algn="r">
              <a:defRPr sz="1200">
                <a:solidFill>
                  <a:schemeClr val="tx1">
                    <a:tint val="75000"/>
                  </a:schemeClr>
                </a:solidFill>
              </a:defRPr>
            </a:lvl1pPr>
          </a:lstStyle>
          <a:p>
            <a:fld id="{A7CC3638-A99D-674C-A789-FA84B7E5EA16}" type="slidenum">
              <a:rPr lang="nl-NL" smtClean="0"/>
              <a:t>‹#›</a:t>
            </a:fld>
            <a:endParaRPr lang="nl-NL" dirty="0"/>
          </a:p>
        </p:txBody>
      </p:sp>
      <p:sp>
        <p:nvSpPr>
          <p:cNvPr id="12" name="Tijdelijke aanduiding voor datum 6"/>
          <p:cNvSpPr>
            <a:spLocks noGrp="1"/>
          </p:cNvSpPr>
          <p:nvPr>
            <p:ph type="dt" sz="half" idx="2"/>
          </p:nvPr>
        </p:nvSpPr>
        <p:spPr>
          <a:xfrm>
            <a:off x="604762" y="6266286"/>
            <a:ext cx="3564604" cy="39913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13 mei 2017</a:t>
            </a:r>
            <a:endParaRPr lang="nl-NL" dirty="0"/>
          </a:p>
        </p:txBody>
      </p:sp>
    </p:spTree>
    <p:extLst>
      <p:ext uri="{BB962C8B-B14F-4D97-AF65-F5344CB8AC3E}">
        <p14:creationId xmlns:p14="http://schemas.microsoft.com/office/powerpoint/2010/main" val="279826232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3" r:id="rId7"/>
    <p:sldLayoutId id="2147483674" r:id="rId8"/>
    <p:sldLayoutId id="2147483675" r:id="rId9"/>
    <p:sldLayoutId id="2147483678" r:id="rId10"/>
  </p:sldLayoutIdLst>
  <p:hf hdr="0" ftr="0"/>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Afbeelding 7" descr="FAM-publicaties2.png"/>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6810918" y="6228815"/>
            <a:ext cx="1845510" cy="536086"/>
          </a:xfrm>
          <a:prstGeom prst="rect">
            <a:avLst/>
          </a:prstGeom>
        </p:spPr>
      </p:pic>
      <p:sp>
        <p:nvSpPr>
          <p:cNvPr id="6" name="Tijdelijke aanduiding voor dianummer 5"/>
          <p:cNvSpPr>
            <a:spLocks noGrp="1"/>
          </p:cNvSpPr>
          <p:nvPr>
            <p:ph type="sldNum" sz="quarter" idx="4"/>
          </p:nvPr>
        </p:nvSpPr>
        <p:spPr>
          <a:xfrm>
            <a:off x="4258380" y="6266286"/>
            <a:ext cx="2234120" cy="399135"/>
          </a:xfrm>
          <a:prstGeom prst="rect">
            <a:avLst/>
          </a:prstGeom>
        </p:spPr>
        <p:txBody>
          <a:bodyPr vert="horz" lIns="91440" tIns="45720" rIns="91440" bIns="45720" rtlCol="0" anchor="ctr"/>
          <a:lstStyle>
            <a:lvl1pPr algn="r">
              <a:defRPr sz="1200">
                <a:solidFill>
                  <a:schemeClr val="tx1">
                    <a:tint val="75000"/>
                  </a:schemeClr>
                </a:solidFill>
              </a:defRPr>
            </a:lvl1pPr>
          </a:lstStyle>
          <a:p>
            <a:fld id="{A7CC3638-A99D-674C-A789-FA84B7E5EA16}" type="slidenum">
              <a:rPr lang="nl-NL" smtClean="0"/>
              <a:t>‹#›</a:t>
            </a:fld>
            <a:endParaRPr lang="nl-NL" dirty="0"/>
          </a:p>
        </p:txBody>
      </p:sp>
      <p:sp>
        <p:nvSpPr>
          <p:cNvPr id="7" name="Tijdelijke aanduiding voor datum 6"/>
          <p:cNvSpPr>
            <a:spLocks noGrp="1"/>
          </p:cNvSpPr>
          <p:nvPr>
            <p:ph type="dt" sz="half" idx="2"/>
          </p:nvPr>
        </p:nvSpPr>
        <p:spPr>
          <a:xfrm>
            <a:off x="604762" y="6266286"/>
            <a:ext cx="3564604" cy="39913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13 mei 2017</a:t>
            </a:r>
            <a:endParaRPr lang="nl-NL" dirty="0"/>
          </a:p>
        </p:txBody>
      </p:sp>
      <p:sp>
        <p:nvSpPr>
          <p:cNvPr id="10" name="Afgeronde rechthoek 9"/>
          <p:cNvSpPr/>
          <p:nvPr userDrawn="1"/>
        </p:nvSpPr>
        <p:spPr>
          <a:xfrm>
            <a:off x="-868439" y="6266286"/>
            <a:ext cx="7581295" cy="399134"/>
          </a:xfrm>
          <a:prstGeom prst="roundRect">
            <a:avLst>
              <a:gd name="adj" fmla="val 48667"/>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641460987"/>
      </p:ext>
    </p:extLst>
  </p:cSld>
  <p:clrMap bg1="lt1" tx1="dk1" bg2="lt2" tx2="dk2" accent1="accent1" accent2="accent2" accent3="accent3" accent4="accent4" accent5="accent5" accent6="accent6" hlink="hlink" folHlink="folHlink"/>
  <p:sldLayoutIdLst>
    <p:sldLayoutId id="2147483652" r:id="rId1"/>
    <p:sldLayoutId id="2147483662" r:id="rId2"/>
    <p:sldLayoutId id="2147483660" r:id="rId3"/>
    <p:sldLayoutId id="2147483661" r:id="rId4"/>
    <p:sldLayoutId id="2147483654" r:id="rId5"/>
    <p:sldLayoutId id="2147483659" r:id="rId6"/>
  </p:sldLayoutIdLst>
  <p:hf hdr="0" ftr="0"/>
  <p:txStyles>
    <p:titleStyle>
      <a:lvl1pPr algn="l" defTabSz="457200" rtl="0" eaLnBrk="1" latinLnBrk="0" hangingPunct="1">
        <a:spcBef>
          <a:spcPct val="0"/>
        </a:spcBef>
        <a:buNone/>
        <a:defRPr sz="2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2.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4.png"/><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5.xml"/><Relationship Id="rId4" Type="http://schemas.openxmlformats.org/officeDocument/2006/relationships/image" Target="../media/image207.jpeg"/></Relationships>
</file>

<file path=ppt/slides/_rels/slide12.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xm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0.xml"/><Relationship Id="rId6" Type="http://schemas.openxmlformats.org/officeDocument/2006/relationships/image" Target="../media/image37.tiff"/><Relationship Id="rId5" Type="http://schemas.openxmlformats.org/officeDocument/2006/relationships/image" Target="../media/image36.png"/><Relationship Id="rId4" Type="http://schemas.openxmlformats.org/officeDocument/2006/relationships/image" Target="../media/image35.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emf"/><Relationship Id="rId7" Type="http://schemas.openxmlformats.org/officeDocument/2006/relationships/image" Target="../media/image43.emf"/><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42.png"/><Relationship Id="rId11" Type="http://schemas.openxmlformats.org/officeDocument/2006/relationships/image" Target="../media/image47.JP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4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wmv"/><Relationship Id="rId1" Type="http://schemas.openxmlformats.org/officeDocument/2006/relationships/video" Target="NULL" TargetMode="External"/><Relationship Id="rId5" Type="http://schemas.openxmlformats.org/officeDocument/2006/relationships/image" Target="../media/image55.png"/><Relationship Id="rId4" Type="http://schemas.openxmlformats.org/officeDocument/2006/relationships/notesSlide" Target="../notesSlides/notesSlide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59.png"/><Relationship Id="rId5" Type="http://schemas.openxmlformats.org/officeDocument/2006/relationships/image" Target="../media/image56.png"/><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xml"/><Relationship Id="rId5" Type="http://schemas.openxmlformats.org/officeDocument/2006/relationships/image" Target="../media/image65.png"/><Relationship Id="rId4" Type="http://schemas.openxmlformats.org/officeDocument/2006/relationships/image" Target="../media/image64.png"/></Relationships>
</file>

<file path=ppt/slides/_rels/slide5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5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85.png"/><Relationship Id="rId5" Type="http://schemas.openxmlformats.org/officeDocument/2006/relationships/image" Target="../media/image56.png"/><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jpeg"/></Relationships>
</file>

<file path=ppt/slides/_rels/slide6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92.png"/><Relationship Id="rId7" Type="http://schemas.openxmlformats.org/officeDocument/2006/relationships/image" Target="../media/image9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94.png"/><Relationship Id="rId5" Type="http://schemas.openxmlformats.org/officeDocument/2006/relationships/image" Target="../media/image93.png"/><Relationship Id="rId4" Type="http://schemas.microsoft.com/office/2007/relationships/hdphoto" Target="../media/hdphoto2.wdp"/></Relationships>
</file>

<file path=ppt/slides/_rels/slide6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6.png"/><Relationship Id="rId7" Type="http://schemas.openxmlformats.org/officeDocument/2006/relationships/image" Target="../media/image99.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98.png"/><Relationship Id="rId5" Type="http://schemas.openxmlformats.org/officeDocument/2006/relationships/image" Target="../media/image78.png"/><Relationship Id="rId4" Type="http://schemas.openxmlformats.org/officeDocument/2006/relationships/image" Target="../media/image97.png"/><Relationship Id="rId9" Type="http://schemas.openxmlformats.org/officeDocument/2006/relationships/image" Target="../media/image101.png"/></Relationships>
</file>

<file path=ppt/slides/_rels/slide6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56.pn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image" Target="../media/image102.png"/><Relationship Id="rId1" Type="http://schemas.openxmlformats.org/officeDocument/2006/relationships/slideLayout" Target="../slideLayouts/slideLayout6.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63.png"/><Relationship Id="rId9" Type="http://schemas.openxmlformats.org/officeDocument/2006/relationships/image" Target="../media/image107.png"/></Relationships>
</file>

<file path=ppt/slides/_rels/slide6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3.png"/><Relationship Id="rId1" Type="http://schemas.openxmlformats.org/officeDocument/2006/relationships/slideLayout" Target="../slideLayouts/slideLayout6.xml"/><Relationship Id="rId4" Type="http://schemas.openxmlformats.org/officeDocument/2006/relationships/image" Target="../media/image112.png"/></Relationships>
</file>

<file path=ppt/slides/_rels/slide6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8" Type="http://schemas.openxmlformats.org/officeDocument/2006/relationships/image" Target="../media/image119.jpeg"/><Relationship Id="rId13" Type="http://schemas.openxmlformats.org/officeDocument/2006/relationships/image" Target="../media/image124.png"/><Relationship Id="rId18" Type="http://schemas.openxmlformats.org/officeDocument/2006/relationships/image" Target="../media/image129.jpeg"/><Relationship Id="rId26" Type="http://schemas.openxmlformats.org/officeDocument/2006/relationships/image" Target="../media/image137.png"/><Relationship Id="rId3" Type="http://schemas.openxmlformats.org/officeDocument/2006/relationships/image" Target="../media/image114.jpeg"/><Relationship Id="rId21" Type="http://schemas.openxmlformats.org/officeDocument/2006/relationships/image" Target="../media/image132.png"/><Relationship Id="rId7" Type="http://schemas.openxmlformats.org/officeDocument/2006/relationships/image" Target="../media/image118.jpeg"/><Relationship Id="rId12" Type="http://schemas.openxmlformats.org/officeDocument/2006/relationships/image" Target="../media/image123.png"/><Relationship Id="rId17" Type="http://schemas.openxmlformats.org/officeDocument/2006/relationships/image" Target="../media/image128.png"/><Relationship Id="rId25" Type="http://schemas.openxmlformats.org/officeDocument/2006/relationships/image" Target="../media/image136.png"/><Relationship Id="rId2" Type="http://schemas.openxmlformats.org/officeDocument/2006/relationships/notesSlide" Target="../notesSlides/notesSlide11.xml"/><Relationship Id="rId16" Type="http://schemas.openxmlformats.org/officeDocument/2006/relationships/image" Target="../media/image127.png"/><Relationship Id="rId20" Type="http://schemas.openxmlformats.org/officeDocument/2006/relationships/image" Target="../media/image131.png"/><Relationship Id="rId1" Type="http://schemas.openxmlformats.org/officeDocument/2006/relationships/slideLayout" Target="../slideLayouts/slideLayout6.xml"/><Relationship Id="rId6" Type="http://schemas.openxmlformats.org/officeDocument/2006/relationships/image" Target="../media/image117.png"/><Relationship Id="rId11" Type="http://schemas.openxmlformats.org/officeDocument/2006/relationships/image" Target="../media/image122.png"/><Relationship Id="rId24" Type="http://schemas.openxmlformats.org/officeDocument/2006/relationships/image" Target="../media/image135.gif"/><Relationship Id="rId5" Type="http://schemas.openxmlformats.org/officeDocument/2006/relationships/image" Target="../media/image116.png"/><Relationship Id="rId15" Type="http://schemas.openxmlformats.org/officeDocument/2006/relationships/image" Target="../media/image126.jpeg"/><Relationship Id="rId23" Type="http://schemas.openxmlformats.org/officeDocument/2006/relationships/image" Target="../media/image134.png"/><Relationship Id="rId10" Type="http://schemas.openxmlformats.org/officeDocument/2006/relationships/image" Target="../media/image121.png"/><Relationship Id="rId19" Type="http://schemas.openxmlformats.org/officeDocument/2006/relationships/image" Target="../media/image130.png"/><Relationship Id="rId4" Type="http://schemas.openxmlformats.org/officeDocument/2006/relationships/image" Target="../media/image115.jpeg"/><Relationship Id="rId9" Type="http://schemas.openxmlformats.org/officeDocument/2006/relationships/image" Target="../media/image120.png"/><Relationship Id="rId14" Type="http://schemas.openxmlformats.org/officeDocument/2006/relationships/image" Target="../media/image125.png"/><Relationship Id="rId22" Type="http://schemas.openxmlformats.org/officeDocument/2006/relationships/image" Target="../media/image133.png"/></Relationships>
</file>

<file path=ppt/slides/_rels/slide69.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8.png"/><Relationship Id="rId7" Type="http://schemas.openxmlformats.org/officeDocument/2006/relationships/image" Target="../media/image14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142.png"/><Relationship Id="rId4" Type="http://schemas.openxmlformats.org/officeDocument/2006/relationships/image" Target="../media/image139.png"/><Relationship Id="rId9" Type="http://schemas.openxmlformats.org/officeDocument/2006/relationships/image" Target="../media/image86.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53.png"/><Relationship Id="rId18" Type="http://schemas.openxmlformats.org/officeDocument/2006/relationships/image" Target="../media/image158.png"/><Relationship Id="rId3" Type="http://schemas.openxmlformats.org/officeDocument/2006/relationships/image" Target="../media/image143.png"/><Relationship Id="rId7" Type="http://schemas.openxmlformats.org/officeDocument/2006/relationships/image" Target="../media/image147.png"/><Relationship Id="rId12" Type="http://schemas.openxmlformats.org/officeDocument/2006/relationships/image" Target="../media/image152.png"/><Relationship Id="rId17" Type="http://schemas.openxmlformats.org/officeDocument/2006/relationships/image" Target="../media/image157.png"/><Relationship Id="rId2" Type="http://schemas.openxmlformats.org/officeDocument/2006/relationships/notesSlide" Target="../notesSlides/notesSlide13.xml"/><Relationship Id="rId16" Type="http://schemas.openxmlformats.org/officeDocument/2006/relationships/image" Target="../media/image156.png"/><Relationship Id="rId1" Type="http://schemas.openxmlformats.org/officeDocument/2006/relationships/slideLayout" Target="../slideLayouts/slideLayout14.xml"/><Relationship Id="rId6" Type="http://schemas.openxmlformats.org/officeDocument/2006/relationships/image" Target="../media/image146.png"/><Relationship Id="rId11" Type="http://schemas.openxmlformats.org/officeDocument/2006/relationships/image" Target="../media/image151.png"/><Relationship Id="rId5" Type="http://schemas.openxmlformats.org/officeDocument/2006/relationships/image" Target="../media/image145.png"/><Relationship Id="rId15" Type="http://schemas.openxmlformats.org/officeDocument/2006/relationships/image" Target="../media/image155.png"/><Relationship Id="rId10" Type="http://schemas.openxmlformats.org/officeDocument/2006/relationships/image" Target="../media/image150.png"/><Relationship Id="rId4" Type="http://schemas.openxmlformats.org/officeDocument/2006/relationships/image" Target="../media/image144.png"/><Relationship Id="rId9" Type="http://schemas.openxmlformats.org/officeDocument/2006/relationships/image" Target="../media/image149.png"/><Relationship Id="rId14" Type="http://schemas.openxmlformats.org/officeDocument/2006/relationships/image" Target="../media/image154.png"/></Relationships>
</file>

<file path=ppt/slides/_rels/slide81.xml.rels><?xml version="1.0" encoding="UTF-8" standalone="yes"?>
<Relationships xmlns="http://schemas.openxmlformats.org/package/2006/relationships"><Relationship Id="rId8" Type="http://schemas.openxmlformats.org/officeDocument/2006/relationships/image" Target="../media/image159.png"/><Relationship Id="rId13" Type="http://schemas.openxmlformats.org/officeDocument/2006/relationships/image" Target="../media/image164.png"/><Relationship Id="rId18" Type="http://schemas.openxmlformats.org/officeDocument/2006/relationships/image" Target="../media/image168.png"/><Relationship Id="rId26" Type="http://schemas.openxmlformats.org/officeDocument/2006/relationships/image" Target="../media/image151.png"/><Relationship Id="rId3" Type="http://schemas.openxmlformats.org/officeDocument/2006/relationships/image" Target="../media/image144.png"/><Relationship Id="rId21" Type="http://schemas.openxmlformats.org/officeDocument/2006/relationships/image" Target="../media/image171.png"/><Relationship Id="rId7" Type="http://schemas.openxmlformats.org/officeDocument/2006/relationships/image" Target="../media/image146.png"/><Relationship Id="rId12" Type="http://schemas.openxmlformats.org/officeDocument/2006/relationships/image" Target="../media/image163.png"/><Relationship Id="rId17" Type="http://schemas.openxmlformats.org/officeDocument/2006/relationships/image" Target="../media/image147.png"/><Relationship Id="rId25" Type="http://schemas.openxmlformats.org/officeDocument/2006/relationships/image" Target="../media/image150.png"/><Relationship Id="rId33" Type="http://schemas.openxmlformats.org/officeDocument/2006/relationships/image" Target="../media/image158.png"/><Relationship Id="rId2" Type="http://schemas.openxmlformats.org/officeDocument/2006/relationships/notesSlide" Target="../notesSlides/notesSlide14.xml"/><Relationship Id="rId16" Type="http://schemas.openxmlformats.org/officeDocument/2006/relationships/image" Target="../media/image167.png"/><Relationship Id="rId20" Type="http://schemas.openxmlformats.org/officeDocument/2006/relationships/image" Target="../media/image170.png"/><Relationship Id="rId29" Type="http://schemas.openxmlformats.org/officeDocument/2006/relationships/image" Target="../media/image154.png"/><Relationship Id="rId1" Type="http://schemas.openxmlformats.org/officeDocument/2006/relationships/slideLayout" Target="../slideLayouts/slideLayout11.xml"/><Relationship Id="rId6" Type="http://schemas.openxmlformats.org/officeDocument/2006/relationships/image" Target="../media/image145.png"/><Relationship Id="rId11" Type="http://schemas.openxmlformats.org/officeDocument/2006/relationships/image" Target="../media/image162.png"/><Relationship Id="rId24" Type="http://schemas.openxmlformats.org/officeDocument/2006/relationships/image" Target="../media/image149.png"/><Relationship Id="rId32" Type="http://schemas.openxmlformats.org/officeDocument/2006/relationships/image" Target="../media/image157.png"/><Relationship Id="rId5" Type="http://schemas.openxmlformats.org/officeDocument/2006/relationships/image" Target="../media/image143.png"/><Relationship Id="rId15" Type="http://schemas.openxmlformats.org/officeDocument/2006/relationships/image" Target="../media/image166.png"/><Relationship Id="rId23" Type="http://schemas.openxmlformats.org/officeDocument/2006/relationships/image" Target="../media/image173.png"/><Relationship Id="rId28" Type="http://schemas.openxmlformats.org/officeDocument/2006/relationships/image" Target="../media/image153.png"/><Relationship Id="rId10" Type="http://schemas.openxmlformats.org/officeDocument/2006/relationships/image" Target="../media/image161.png"/><Relationship Id="rId19" Type="http://schemas.openxmlformats.org/officeDocument/2006/relationships/image" Target="../media/image169.png"/><Relationship Id="rId31" Type="http://schemas.openxmlformats.org/officeDocument/2006/relationships/image" Target="../media/image156.png"/><Relationship Id="rId4" Type="http://schemas.openxmlformats.org/officeDocument/2006/relationships/image" Target="../media/image148.png"/><Relationship Id="rId9" Type="http://schemas.openxmlformats.org/officeDocument/2006/relationships/image" Target="../media/image160.png"/><Relationship Id="rId14" Type="http://schemas.openxmlformats.org/officeDocument/2006/relationships/image" Target="../media/image165.png"/><Relationship Id="rId22" Type="http://schemas.openxmlformats.org/officeDocument/2006/relationships/image" Target="../media/image172.png"/><Relationship Id="rId27" Type="http://schemas.openxmlformats.org/officeDocument/2006/relationships/image" Target="../media/image152.png"/><Relationship Id="rId30" Type="http://schemas.openxmlformats.org/officeDocument/2006/relationships/image" Target="../media/image155.png"/></Relationships>
</file>

<file path=ppt/slides/_rels/slide82.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82.png"/><Relationship Id="rId18" Type="http://schemas.openxmlformats.org/officeDocument/2006/relationships/image" Target="../media/image184.png"/><Relationship Id="rId26" Type="http://schemas.openxmlformats.org/officeDocument/2006/relationships/image" Target="../media/image190.png"/><Relationship Id="rId3" Type="http://schemas.openxmlformats.org/officeDocument/2006/relationships/image" Target="../media/image143.png"/><Relationship Id="rId21" Type="http://schemas.openxmlformats.org/officeDocument/2006/relationships/image" Target="../media/image158.png"/><Relationship Id="rId7" Type="http://schemas.openxmlformats.org/officeDocument/2006/relationships/image" Target="../media/image177.png"/><Relationship Id="rId12" Type="http://schemas.openxmlformats.org/officeDocument/2006/relationships/image" Target="../media/image181.png"/><Relationship Id="rId17" Type="http://schemas.openxmlformats.org/officeDocument/2006/relationships/image" Target="../media/image183.png"/><Relationship Id="rId25" Type="http://schemas.openxmlformats.org/officeDocument/2006/relationships/image" Target="../media/image189.png"/><Relationship Id="rId2" Type="http://schemas.openxmlformats.org/officeDocument/2006/relationships/notesSlide" Target="../notesSlides/notesSlide15.xml"/><Relationship Id="rId16" Type="http://schemas.openxmlformats.org/officeDocument/2006/relationships/image" Target="../media/image147.png"/><Relationship Id="rId20" Type="http://schemas.openxmlformats.org/officeDocument/2006/relationships/image" Target="../media/image146.png"/><Relationship Id="rId1" Type="http://schemas.openxmlformats.org/officeDocument/2006/relationships/slideLayout" Target="../slideLayouts/slideLayout11.xml"/><Relationship Id="rId6" Type="http://schemas.openxmlformats.org/officeDocument/2006/relationships/image" Target="../media/image176.png"/><Relationship Id="rId11" Type="http://schemas.openxmlformats.org/officeDocument/2006/relationships/image" Target="../media/image180.png"/><Relationship Id="rId24" Type="http://schemas.openxmlformats.org/officeDocument/2006/relationships/image" Target="../media/image188.png"/><Relationship Id="rId5" Type="http://schemas.openxmlformats.org/officeDocument/2006/relationships/image" Target="../media/image175.png"/><Relationship Id="rId15" Type="http://schemas.openxmlformats.org/officeDocument/2006/relationships/image" Target="../media/image145.png"/><Relationship Id="rId23" Type="http://schemas.openxmlformats.org/officeDocument/2006/relationships/image" Target="../media/image187.png"/><Relationship Id="rId28" Type="http://schemas.openxmlformats.org/officeDocument/2006/relationships/image" Target="../media/image192.png"/><Relationship Id="rId10" Type="http://schemas.openxmlformats.org/officeDocument/2006/relationships/image" Target="../media/image179.png"/><Relationship Id="rId19" Type="http://schemas.openxmlformats.org/officeDocument/2006/relationships/image" Target="../media/image185.png"/><Relationship Id="rId4" Type="http://schemas.openxmlformats.org/officeDocument/2006/relationships/image" Target="../media/image174.png"/><Relationship Id="rId9" Type="http://schemas.openxmlformats.org/officeDocument/2006/relationships/image" Target="../media/image178.png"/><Relationship Id="rId14" Type="http://schemas.openxmlformats.org/officeDocument/2006/relationships/image" Target="../media/image148.png"/><Relationship Id="rId22" Type="http://schemas.openxmlformats.org/officeDocument/2006/relationships/image" Target="../media/image186.png"/><Relationship Id="rId27" Type="http://schemas.openxmlformats.org/officeDocument/2006/relationships/image" Target="../media/image191.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image" Target="../media/image196.jp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197.gif"/><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image" Target="../media/image198.gif"/><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99.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smtClean="0"/>
              <a:t>ICT-strategie: enkele ideeën</a:t>
            </a:r>
            <a:endParaRPr lang="nl-NL" dirty="0"/>
          </a:p>
        </p:txBody>
      </p:sp>
    </p:spTree>
    <p:extLst>
      <p:ext uri="{BB962C8B-B14F-4D97-AF65-F5344CB8AC3E}">
        <p14:creationId xmlns:p14="http://schemas.microsoft.com/office/powerpoint/2010/main" val="27104370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p:txBody>
          <a:bodyPr/>
          <a:lstStyle/>
          <a:p>
            <a:r>
              <a:rPr lang="nl-BE" altLang="fr-FR" smtClean="0"/>
              <a:t>Strategisch alignment business en ICT</a:t>
            </a:r>
            <a:endParaRPr lang="fr-FR" altLang="fr-FR" dirty="0"/>
          </a:p>
        </p:txBody>
      </p:sp>
      <p:sp>
        <p:nvSpPr>
          <p:cNvPr id="232451" name="Rectangle 3"/>
          <p:cNvSpPr>
            <a:spLocks noGrp="1" noChangeArrowheads="1"/>
          </p:cNvSpPr>
          <p:nvPr>
            <p:ph type="body" idx="1"/>
          </p:nvPr>
        </p:nvSpPr>
        <p:spPr/>
        <p:txBody>
          <a:bodyPr/>
          <a:lstStyle/>
          <a:p>
            <a:endParaRPr lang="nl-BE" altLang="fr-FR" dirty="0" smtClean="0"/>
          </a:p>
          <a:p>
            <a:r>
              <a:rPr lang="nl-BE" altLang="fr-FR" dirty="0" smtClean="0"/>
              <a:t>dynamisch gegeven</a:t>
            </a:r>
          </a:p>
          <a:p>
            <a:pPr lvl="1"/>
            <a:r>
              <a:rPr lang="en-US" altLang="fr-FR" dirty="0" smtClean="0"/>
              <a:t>“Alignment and convergence has been the Holy Grail of leaders for a long time; the key is to recognize that it is a journey and not an event” (John Henderson (Boston University))</a:t>
            </a:r>
            <a:endParaRPr lang="nl-BE" altLang="fr-FR" dirty="0" smtClean="0"/>
          </a:p>
          <a:p>
            <a:pPr lvl="1"/>
            <a:r>
              <a:rPr lang="nl-BE" altLang="fr-FR" dirty="0" smtClean="0"/>
              <a:t>niet eenmalig ICT-strategie neerzetten, maar communicatie op gang krijgen tussen mensen die met ICT bezig zijn en mensen die met business bezig zijn</a:t>
            </a:r>
          </a:p>
          <a:p>
            <a:pPr lvl="1"/>
            <a:r>
              <a:rPr lang="nl-BE" altLang="fr-FR" dirty="0" smtClean="0"/>
              <a:t>wederzijdse relatie van vraag en aanbod tussen businessverantwoordelijken en ICT-verantwoordelijken</a:t>
            </a:r>
          </a:p>
          <a:p>
            <a:endParaRPr lang="nl-BE" altLang="fr-FR" dirty="0" smtClean="0"/>
          </a:p>
          <a:p>
            <a:r>
              <a:rPr lang="nl-BE" altLang="fr-FR" dirty="0" smtClean="0"/>
              <a:t>context-afhankelijk, maatwerk</a:t>
            </a:r>
          </a:p>
          <a:p>
            <a:endParaRPr lang="nl-BE" altLang="fr-FR" dirty="0" smtClean="0"/>
          </a:p>
          <a:p>
            <a:r>
              <a:rPr lang="nl-BE" altLang="fr-FR" dirty="0" smtClean="0"/>
              <a:t>multidisciplinair</a:t>
            </a:r>
          </a:p>
          <a:p>
            <a:endParaRPr lang="fr-FR" altLang="fr-FR" dirty="0" smtClean="0"/>
          </a:p>
          <a:p>
            <a:pPr marL="0" indent="0">
              <a:buNone/>
            </a:pPr>
            <a:endParaRPr lang="fr-FR" altLang="fr-FR" dirty="0" smtClean="0"/>
          </a:p>
        </p:txBody>
      </p:sp>
      <p:sp>
        <p:nvSpPr>
          <p:cNvPr id="3" name="Slide Number Placeholder 2"/>
          <p:cNvSpPr>
            <a:spLocks noGrp="1"/>
          </p:cNvSpPr>
          <p:nvPr>
            <p:ph type="sldNum" sz="quarter" idx="4"/>
          </p:nvPr>
        </p:nvSpPr>
        <p:spPr/>
        <p:txBody>
          <a:bodyPr/>
          <a:lstStyle/>
          <a:p>
            <a:fld id="{A7CC3638-A99D-674C-A789-FA84B7E5EA16}" type="slidenum">
              <a:rPr lang="nl-NL" smtClean="0"/>
              <a:pPr/>
              <a:t>9</a:t>
            </a:fld>
            <a:endParaRPr lang="nl-NL" dirty="0"/>
          </a:p>
        </p:txBody>
      </p:sp>
      <p:sp>
        <p:nvSpPr>
          <p:cNvPr id="2" name="Date Placeholder 1"/>
          <p:cNvSpPr>
            <a:spLocks noGrp="1"/>
          </p:cNvSpPr>
          <p:nvPr>
            <p:ph type="dt" sz="half" idx="2"/>
          </p:nvPr>
        </p:nvSpPr>
        <p:spPr/>
        <p:txBody>
          <a:bodyPr/>
          <a:lstStyle/>
          <a:p>
            <a:r>
              <a:rPr lang="fr-FR" smtClean="0"/>
              <a:t>13 mei 2017</a:t>
            </a:r>
            <a:endParaRPr lang="nl-NL" dirty="0"/>
          </a:p>
        </p:txBody>
      </p:sp>
    </p:spTree>
    <p:extLst>
      <p:ext uri="{BB962C8B-B14F-4D97-AF65-F5344CB8AC3E}">
        <p14:creationId xmlns:p14="http://schemas.microsoft.com/office/powerpoint/2010/main" val="347047980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CC3638-A99D-674C-A789-FA84B7E5EA16}" type="slidenum">
              <a:rPr lang="nl-NL" smtClean="0"/>
              <a:t>99</a:t>
            </a:fld>
            <a:endParaRPr lang="nl-NL" dirty="0"/>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dirty="0" smtClean="0"/>
              <a:t>Vaak te verkiezen: agile development</a:t>
            </a:r>
            <a:endParaRPr lang="fr-BE" dirty="0"/>
          </a:p>
        </p:txBody>
      </p:sp>
      <p:pic>
        <p:nvPicPr>
          <p:cNvPr id="7" name="Picture 2" descr="Afbeeldingsresulta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643" y="1008059"/>
            <a:ext cx="7348891" cy="5199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08370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CC3638-A99D-674C-A789-FA84B7E5EA16}" type="slidenum">
              <a:rPr lang="nl-NL" smtClean="0"/>
              <a:t>100</a:t>
            </a:fld>
            <a:endParaRPr lang="nl-NL" dirty="0"/>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dirty="0" smtClean="0"/>
              <a:t>Traditional </a:t>
            </a:r>
            <a:r>
              <a:rPr lang="nl-BE" dirty="0" err="1" smtClean="0"/>
              <a:t>vs</a:t>
            </a:r>
            <a:r>
              <a:rPr lang="nl-BE" dirty="0" smtClean="0"/>
              <a:t> agile development</a:t>
            </a:r>
            <a:endParaRPr lang="fr-BE"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5451"/>
          <a:stretch/>
        </p:blipFill>
        <p:spPr>
          <a:xfrm>
            <a:off x="532668" y="1367161"/>
            <a:ext cx="8068824" cy="4872925"/>
          </a:xfrm>
          <a:prstGeom prst="rect">
            <a:avLst/>
          </a:prstGeom>
        </p:spPr>
      </p:pic>
    </p:spTree>
    <p:extLst>
      <p:ext uri="{BB962C8B-B14F-4D97-AF65-F5344CB8AC3E}">
        <p14:creationId xmlns:p14="http://schemas.microsoft.com/office/powerpoint/2010/main" val="61865074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dirty="0" smtClean="0"/>
              <a:t>ICT als </a:t>
            </a:r>
            <a:r>
              <a:rPr lang="nl-BE" dirty="0" err="1" smtClean="0"/>
              <a:t>utility</a:t>
            </a:r>
            <a:r>
              <a:rPr lang="nl-BE" dirty="0" smtClean="0"/>
              <a:t>: enkele aandachtspunten</a:t>
            </a:r>
            <a:endParaRPr lang="fr-BE" dirty="0"/>
          </a:p>
        </p:txBody>
      </p:sp>
      <p:sp>
        <p:nvSpPr>
          <p:cNvPr id="6" name="Slide Number Placeholder 5"/>
          <p:cNvSpPr>
            <a:spLocks noGrp="1"/>
          </p:cNvSpPr>
          <p:nvPr>
            <p:ph type="sldNum" sz="quarter" idx="4"/>
          </p:nvPr>
        </p:nvSpPr>
        <p:spPr/>
        <p:txBody>
          <a:bodyPr/>
          <a:lstStyle/>
          <a:p>
            <a:fld id="{A7CC3638-A99D-674C-A789-FA84B7E5EA16}" type="slidenum">
              <a:rPr lang="nl-NL" smtClean="0"/>
              <a:t>101</a:t>
            </a:fld>
            <a:endParaRPr lang="nl-NL" dirty="0"/>
          </a:p>
        </p:txBody>
      </p:sp>
      <p:sp>
        <p:nvSpPr>
          <p:cNvPr id="7" name="Hexagon 6"/>
          <p:cNvSpPr/>
          <p:nvPr/>
        </p:nvSpPr>
        <p:spPr>
          <a:xfrm>
            <a:off x="1054789" y="188344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Sourcing</a:t>
            </a:r>
            <a:r>
              <a:rPr lang="nl-BE" dirty="0" smtClean="0"/>
              <a:t> strategie</a:t>
            </a:r>
            <a:endParaRPr lang="fr-BE" dirty="0"/>
          </a:p>
        </p:txBody>
      </p:sp>
      <p:sp>
        <p:nvSpPr>
          <p:cNvPr id="8" name="Hexagon 7"/>
          <p:cNvSpPr/>
          <p:nvPr/>
        </p:nvSpPr>
        <p:spPr>
          <a:xfrm>
            <a:off x="2565812" y="2656099"/>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Architec-tuur</a:t>
            </a:r>
            <a:endParaRPr lang="fr-BE" dirty="0"/>
          </a:p>
        </p:txBody>
      </p:sp>
      <p:sp>
        <p:nvSpPr>
          <p:cNvPr id="9" name="Hexagon 8"/>
          <p:cNvSpPr/>
          <p:nvPr/>
        </p:nvSpPr>
        <p:spPr>
          <a:xfrm>
            <a:off x="1043360" y="339202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Gover-nance</a:t>
            </a:r>
            <a:endParaRPr lang="fr-BE" dirty="0"/>
          </a:p>
        </p:txBody>
      </p:sp>
      <p:sp>
        <p:nvSpPr>
          <p:cNvPr id="10" name="Hexagon 9"/>
          <p:cNvSpPr/>
          <p:nvPr/>
        </p:nvSpPr>
        <p:spPr>
          <a:xfrm>
            <a:off x="4088264" y="340345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Service </a:t>
            </a:r>
            <a:r>
              <a:rPr lang="nl-BE" dirty="0" err="1"/>
              <a:t>manage-ment</a:t>
            </a:r>
            <a:endParaRPr lang="fr-BE" dirty="0"/>
          </a:p>
        </p:txBody>
      </p:sp>
      <p:sp>
        <p:nvSpPr>
          <p:cNvPr id="11" name="Hexagon 10"/>
          <p:cNvSpPr/>
          <p:nvPr/>
        </p:nvSpPr>
        <p:spPr>
          <a:xfrm>
            <a:off x="2565812" y="416944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Open </a:t>
            </a:r>
            <a:r>
              <a:rPr lang="nl-BE" dirty="0" err="1"/>
              <a:t>stan-daarden</a:t>
            </a:r>
            <a:endParaRPr lang="fr-BE" dirty="0"/>
          </a:p>
        </p:txBody>
      </p:sp>
      <p:sp>
        <p:nvSpPr>
          <p:cNvPr id="13" name="Hexagon 12"/>
          <p:cNvSpPr/>
          <p:nvPr/>
        </p:nvSpPr>
        <p:spPr>
          <a:xfrm>
            <a:off x="4062863" y="188344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Agile </a:t>
            </a:r>
            <a:r>
              <a:rPr lang="nl-BE" dirty="0" err="1"/>
              <a:t>develop-ment</a:t>
            </a:r>
            <a:endParaRPr lang="fr-BE" dirty="0"/>
          </a:p>
        </p:txBody>
      </p:sp>
      <p:sp>
        <p:nvSpPr>
          <p:cNvPr id="14" name="Hexagon 13"/>
          <p:cNvSpPr/>
          <p:nvPr/>
        </p:nvSpPr>
        <p:spPr>
          <a:xfrm>
            <a:off x="2557345" y="115159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Project &amp; program </a:t>
            </a:r>
            <a:r>
              <a:rPr lang="nl-BE" dirty="0" err="1" smtClean="0"/>
              <a:t>manage-ment</a:t>
            </a:r>
            <a:endParaRPr lang="fr-BE" dirty="0"/>
          </a:p>
        </p:txBody>
      </p:sp>
    </p:spTree>
    <p:extLst>
      <p:ext uri="{BB962C8B-B14F-4D97-AF65-F5344CB8AC3E}">
        <p14:creationId xmlns:p14="http://schemas.microsoft.com/office/powerpoint/2010/main" val="131410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Gerelateerde afbee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844" y="914396"/>
            <a:ext cx="5167191" cy="534087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fld id="{A7CC3638-A99D-674C-A789-FA84B7E5EA16}" type="slidenum">
              <a:rPr lang="nl-NL" smtClean="0"/>
              <a:t>102</a:t>
            </a:fld>
            <a:endParaRPr lang="nl-NL" dirty="0"/>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dirty="0" smtClean="0"/>
              <a:t>Service management: ITIL</a:t>
            </a:r>
            <a:endParaRPr lang="fr-BE" dirty="0"/>
          </a:p>
        </p:txBody>
      </p:sp>
    </p:spTree>
    <p:extLst>
      <p:ext uri="{BB962C8B-B14F-4D97-AF65-F5344CB8AC3E}">
        <p14:creationId xmlns:p14="http://schemas.microsoft.com/office/powerpoint/2010/main" val="150159065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dirty="0" smtClean="0"/>
              <a:t>ICT als </a:t>
            </a:r>
            <a:r>
              <a:rPr lang="nl-BE" dirty="0" err="1" smtClean="0"/>
              <a:t>utility</a:t>
            </a:r>
            <a:r>
              <a:rPr lang="nl-BE" dirty="0" smtClean="0"/>
              <a:t>: enkele aandachtspunten</a:t>
            </a:r>
            <a:endParaRPr lang="fr-BE" dirty="0"/>
          </a:p>
        </p:txBody>
      </p:sp>
      <p:sp>
        <p:nvSpPr>
          <p:cNvPr id="6" name="Slide Number Placeholder 5"/>
          <p:cNvSpPr>
            <a:spLocks noGrp="1"/>
          </p:cNvSpPr>
          <p:nvPr>
            <p:ph type="sldNum" sz="quarter" idx="4"/>
          </p:nvPr>
        </p:nvSpPr>
        <p:spPr/>
        <p:txBody>
          <a:bodyPr/>
          <a:lstStyle/>
          <a:p>
            <a:fld id="{A7CC3638-A99D-674C-A789-FA84B7E5EA16}" type="slidenum">
              <a:rPr lang="nl-NL" smtClean="0"/>
              <a:t>103</a:t>
            </a:fld>
            <a:endParaRPr lang="nl-NL" dirty="0"/>
          </a:p>
        </p:txBody>
      </p:sp>
      <p:sp>
        <p:nvSpPr>
          <p:cNvPr id="7" name="Hexagon 6"/>
          <p:cNvSpPr/>
          <p:nvPr/>
        </p:nvSpPr>
        <p:spPr>
          <a:xfrm>
            <a:off x="1054789" y="188344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Sourcing</a:t>
            </a:r>
            <a:r>
              <a:rPr lang="nl-BE" dirty="0" smtClean="0"/>
              <a:t> strategie</a:t>
            </a:r>
            <a:endParaRPr lang="fr-BE" dirty="0"/>
          </a:p>
        </p:txBody>
      </p:sp>
      <p:sp>
        <p:nvSpPr>
          <p:cNvPr id="8" name="Hexagon 7"/>
          <p:cNvSpPr/>
          <p:nvPr/>
        </p:nvSpPr>
        <p:spPr>
          <a:xfrm>
            <a:off x="2565812" y="2656099"/>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Architec-tuur</a:t>
            </a:r>
            <a:endParaRPr lang="fr-BE" dirty="0"/>
          </a:p>
        </p:txBody>
      </p:sp>
      <p:sp>
        <p:nvSpPr>
          <p:cNvPr id="9" name="Hexagon 8"/>
          <p:cNvSpPr/>
          <p:nvPr/>
        </p:nvSpPr>
        <p:spPr>
          <a:xfrm>
            <a:off x="1043360" y="339202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Gover-nance</a:t>
            </a:r>
            <a:endParaRPr lang="fr-BE" dirty="0"/>
          </a:p>
        </p:txBody>
      </p:sp>
      <p:sp>
        <p:nvSpPr>
          <p:cNvPr id="10" name="Hexagon 9"/>
          <p:cNvSpPr/>
          <p:nvPr/>
        </p:nvSpPr>
        <p:spPr>
          <a:xfrm>
            <a:off x="4088264" y="340345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Service </a:t>
            </a:r>
            <a:r>
              <a:rPr lang="nl-BE" dirty="0" err="1"/>
              <a:t>manage-ment</a:t>
            </a:r>
            <a:endParaRPr lang="fr-BE" dirty="0"/>
          </a:p>
        </p:txBody>
      </p:sp>
      <p:sp>
        <p:nvSpPr>
          <p:cNvPr id="11" name="Hexagon 10"/>
          <p:cNvSpPr/>
          <p:nvPr/>
        </p:nvSpPr>
        <p:spPr>
          <a:xfrm>
            <a:off x="2565812" y="416944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Open </a:t>
            </a:r>
            <a:r>
              <a:rPr lang="nl-BE" dirty="0" err="1"/>
              <a:t>stan-daarden</a:t>
            </a:r>
            <a:endParaRPr lang="fr-BE" dirty="0"/>
          </a:p>
        </p:txBody>
      </p:sp>
      <p:sp>
        <p:nvSpPr>
          <p:cNvPr id="13" name="Hexagon 12"/>
          <p:cNvSpPr/>
          <p:nvPr/>
        </p:nvSpPr>
        <p:spPr>
          <a:xfrm>
            <a:off x="4062863" y="188344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Agile </a:t>
            </a:r>
            <a:r>
              <a:rPr lang="nl-BE" dirty="0" err="1"/>
              <a:t>develop-ment</a:t>
            </a:r>
            <a:endParaRPr lang="fr-BE" dirty="0"/>
          </a:p>
        </p:txBody>
      </p:sp>
      <p:sp>
        <p:nvSpPr>
          <p:cNvPr id="14" name="Hexagon 13"/>
          <p:cNvSpPr/>
          <p:nvPr/>
        </p:nvSpPr>
        <p:spPr>
          <a:xfrm>
            <a:off x="2557345" y="115159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Project &amp; program </a:t>
            </a:r>
            <a:r>
              <a:rPr lang="nl-BE" dirty="0" err="1" smtClean="0"/>
              <a:t>manage-ment</a:t>
            </a:r>
            <a:endParaRPr lang="fr-BE" dirty="0"/>
          </a:p>
        </p:txBody>
      </p:sp>
      <p:sp>
        <p:nvSpPr>
          <p:cNvPr id="25" name="Hexagon 24"/>
          <p:cNvSpPr/>
          <p:nvPr/>
        </p:nvSpPr>
        <p:spPr>
          <a:xfrm>
            <a:off x="5581070" y="111772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Procure</a:t>
            </a:r>
            <a:r>
              <a:rPr lang="nl-BE" dirty="0" smtClean="0"/>
              <a:t>-ment</a:t>
            </a:r>
            <a:endParaRPr lang="fr-BE" dirty="0"/>
          </a:p>
        </p:txBody>
      </p:sp>
    </p:spTree>
    <p:extLst>
      <p:ext uri="{BB962C8B-B14F-4D97-AF65-F5344CB8AC3E}">
        <p14:creationId xmlns:p14="http://schemas.microsoft.com/office/powerpoint/2010/main" val="131410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CC3638-A99D-674C-A789-FA84B7E5EA16}" type="slidenum">
              <a:rPr lang="nl-NL" smtClean="0"/>
              <a:t>104</a:t>
            </a:fld>
            <a:endParaRPr lang="nl-NL" dirty="0"/>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dirty="0" smtClean="0"/>
              <a:t>Wetgeving overheidsopdrachten</a:t>
            </a:r>
            <a:endParaRPr lang="fr-BE" dirty="0"/>
          </a:p>
        </p:txBody>
      </p:sp>
      <p:sp>
        <p:nvSpPr>
          <p:cNvPr id="5" name="Text Placeholder 4"/>
          <p:cNvSpPr>
            <a:spLocks noGrp="1"/>
          </p:cNvSpPr>
          <p:nvPr>
            <p:ph type="body" sz="quarter" idx="11"/>
          </p:nvPr>
        </p:nvSpPr>
        <p:spPr/>
        <p:txBody>
          <a:bodyPr/>
          <a:lstStyle/>
          <a:p>
            <a:r>
              <a:rPr lang="nl-BE" dirty="0" smtClean="0"/>
              <a:t>Familiehulp is onderworpen aan de wetgeving overheidsopdrachten</a:t>
            </a:r>
          </a:p>
          <a:p>
            <a:endParaRPr lang="nl-BE" dirty="0" smtClean="0"/>
          </a:p>
          <a:p>
            <a:r>
              <a:rPr lang="nl-BE" dirty="0" smtClean="0"/>
              <a:t>uitdaging: hoe naleving van deze wetgeving verzoenen met efficiënt en flexibel ICT-beheer ?</a:t>
            </a:r>
          </a:p>
          <a:p>
            <a:pPr lvl="1"/>
            <a:r>
              <a:rPr lang="nl-BE" dirty="0" err="1" smtClean="0"/>
              <a:t>synergieën</a:t>
            </a:r>
            <a:r>
              <a:rPr lang="nl-BE" dirty="0" smtClean="0"/>
              <a:t> met andere organisaties inzake plaatsingsprocedures</a:t>
            </a:r>
          </a:p>
          <a:p>
            <a:pPr lvl="1"/>
            <a:r>
              <a:rPr lang="nl-BE" dirty="0" smtClean="0"/>
              <a:t>gebruik van mogelijkheden geboden om kosten te vermijden en flexibiliteit te verzekeren</a:t>
            </a:r>
          </a:p>
          <a:p>
            <a:pPr lvl="2"/>
            <a:r>
              <a:rPr lang="nl-BE" dirty="0" smtClean="0"/>
              <a:t>opdrachtencentrales</a:t>
            </a:r>
          </a:p>
          <a:p>
            <a:pPr lvl="2"/>
            <a:r>
              <a:rPr lang="nl-BE" dirty="0" smtClean="0"/>
              <a:t>raamovereenkomsten</a:t>
            </a:r>
          </a:p>
          <a:p>
            <a:pPr lvl="2"/>
            <a:r>
              <a:rPr lang="nl-BE" dirty="0" smtClean="0"/>
              <a:t>toepassing van cascadesysteem</a:t>
            </a:r>
          </a:p>
          <a:p>
            <a:pPr lvl="1"/>
            <a:r>
              <a:rPr lang="nl-BE" dirty="0" smtClean="0"/>
              <a:t>in elk geval steeds onderhandelingsprocedure</a:t>
            </a:r>
          </a:p>
          <a:p>
            <a:pPr lvl="1"/>
            <a:endParaRPr lang="nl-BE" dirty="0" smtClean="0"/>
          </a:p>
          <a:p>
            <a:endParaRPr lang="fr-BE" dirty="0"/>
          </a:p>
        </p:txBody>
      </p:sp>
    </p:spTree>
    <p:extLst>
      <p:ext uri="{BB962C8B-B14F-4D97-AF65-F5344CB8AC3E}">
        <p14:creationId xmlns:p14="http://schemas.microsoft.com/office/powerpoint/2010/main" val="237558511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A7F1E79-8225-48A0-95BD-5254C3720E2D}" type="slidenum">
              <a:rPr lang="en-GB" smtClean="0"/>
              <a:pPr/>
              <a:t>105</a:t>
            </a:fld>
            <a:endParaRPr lang="en-GB" dirty="0"/>
          </a:p>
        </p:txBody>
      </p:sp>
      <p:sp>
        <p:nvSpPr>
          <p:cNvPr id="2" name="Title 1"/>
          <p:cNvSpPr>
            <a:spLocks noGrp="1"/>
          </p:cNvSpPr>
          <p:nvPr>
            <p:ph type="title"/>
          </p:nvPr>
        </p:nvSpPr>
        <p:spPr/>
        <p:txBody>
          <a:bodyPr/>
          <a:lstStyle/>
          <a:p>
            <a:r>
              <a:rPr lang="fr-BE" dirty="0" err="1" smtClean="0"/>
              <a:t>Opdrachtencentrale</a:t>
            </a:r>
            <a:endParaRPr lang="nl-BE" dirty="0"/>
          </a:p>
        </p:txBody>
      </p:sp>
      <p:sp>
        <p:nvSpPr>
          <p:cNvPr id="3" name="Content Placeholder 2"/>
          <p:cNvSpPr>
            <a:spLocks noGrp="1"/>
          </p:cNvSpPr>
          <p:nvPr>
            <p:ph type="body" sz="quarter" idx="11"/>
          </p:nvPr>
        </p:nvSpPr>
        <p:spPr/>
        <p:txBody>
          <a:bodyPr>
            <a:normAutofit/>
          </a:bodyPr>
          <a:lstStyle/>
          <a:p>
            <a:r>
              <a:rPr lang="nl-BE" altLang="en-US" dirty="0" smtClean="0"/>
              <a:t>opdrachtencentrales gunnen opdrachten van leveringen, diensten of werken voor rekening van meerdere, juridisch onderscheiden entiteiten</a:t>
            </a:r>
            <a:endParaRPr lang="nl-NL" altLang="en-US" dirty="0" smtClean="0"/>
          </a:p>
          <a:p>
            <a:endParaRPr lang="nl-NL" altLang="en-US" dirty="0" smtClean="0"/>
          </a:p>
          <a:p>
            <a:r>
              <a:rPr lang="nl-NL" altLang="en-US" dirty="0" smtClean="0"/>
              <a:t>de diensten die beroep doen op een opdrachtencentrale zijn vrijgesteld van het </a:t>
            </a:r>
            <a:r>
              <a:rPr lang="nl-BE" altLang="en-US" dirty="0" smtClean="0"/>
              <a:t>zelf voeren van een procedure overheidsopdrachten – de budgettaire en toezicht procedures blijven wel van toepassing</a:t>
            </a:r>
          </a:p>
          <a:p>
            <a:endParaRPr lang="nl-NL" altLang="en-US" dirty="0" smtClean="0"/>
          </a:p>
          <a:p>
            <a:r>
              <a:rPr lang="nl-NL" altLang="en-US" dirty="0" smtClean="0"/>
              <a:t>de diensten die beroep doen op een opdrachtencentrale bestellen rechtstreeks</a:t>
            </a:r>
          </a:p>
          <a:p>
            <a:endParaRPr lang="nl-NL" altLang="en-US" dirty="0" smtClean="0"/>
          </a:p>
          <a:p>
            <a:r>
              <a:rPr lang="nl-NL" altLang="en-US" dirty="0" smtClean="0"/>
              <a:t>flexibiliteit verhoogt bij combinatie met raamovereenkomst</a:t>
            </a:r>
          </a:p>
          <a:p>
            <a:endParaRPr lang="nl-NL" altLang="en-US" dirty="0" smtClean="0"/>
          </a:p>
          <a:p>
            <a:r>
              <a:rPr lang="nl-NL" altLang="en-US" dirty="0" smtClean="0"/>
              <a:t>niet alle toezichtsorganen voelen zich comfortabel bij het model door gebrek aan rechtstreeks toezicht op de gevoerde procedure</a:t>
            </a:r>
          </a:p>
          <a:p>
            <a:endParaRPr lang="nl-BE" dirty="0"/>
          </a:p>
        </p:txBody>
      </p:sp>
      <p:sp>
        <p:nvSpPr>
          <p:cNvPr id="5" name="Date Placeholder 4"/>
          <p:cNvSpPr>
            <a:spLocks noGrp="1"/>
          </p:cNvSpPr>
          <p:nvPr>
            <p:ph type="dt" sz="half" idx="2"/>
          </p:nvPr>
        </p:nvSpPr>
        <p:spPr/>
        <p:txBody>
          <a:bodyPr/>
          <a:lstStyle/>
          <a:p>
            <a:r>
              <a:rPr lang="fr-FR" smtClean="0"/>
              <a:t>13 mei 2017</a:t>
            </a:r>
            <a:endParaRPr lang="nl-NL" dirty="0"/>
          </a:p>
        </p:txBody>
      </p:sp>
    </p:spTree>
    <p:extLst>
      <p:ext uri="{BB962C8B-B14F-4D97-AF65-F5344CB8AC3E}">
        <p14:creationId xmlns:p14="http://schemas.microsoft.com/office/powerpoint/2010/main" val="346518216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D353B685-A2AB-4518-B31A-1C8B277EB988}" type="slidenum">
              <a:rPr lang="en-GB" smtClean="0"/>
              <a:pPr/>
              <a:t>106</a:t>
            </a:fld>
            <a:endParaRPr lang="en-GB"/>
          </a:p>
        </p:txBody>
      </p:sp>
      <p:sp>
        <p:nvSpPr>
          <p:cNvPr id="4" name="Title 3"/>
          <p:cNvSpPr>
            <a:spLocks noGrp="1"/>
          </p:cNvSpPr>
          <p:nvPr>
            <p:ph type="title"/>
          </p:nvPr>
        </p:nvSpPr>
        <p:spPr/>
        <p:txBody>
          <a:bodyPr/>
          <a:lstStyle/>
          <a:p>
            <a:r>
              <a:rPr lang="fr-BE" smtClean="0"/>
              <a:t>Raamovereenkomst</a:t>
            </a:r>
            <a:endParaRPr lang="nl-BE" dirty="0"/>
          </a:p>
        </p:txBody>
      </p:sp>
      <p:sp>
        <p:nvSpPr>
          <p:cNvPr id="7" name="Content Placeholder 6"/>
          <p:cNvSpPr>
            <a:spLocks noGrp="1"/>
          </p:cNvSpPr>
          <p:nvPr>
            <p:ph type="body" sz="quarter" idx="11"/>
          </p:nvPr>
        </p:nvSpPr>
        <p:spPr/>
        <p:txBody>
          <a:bodyPr/>
          <a:lstStyle/>
          <a:p>
            <a:r>
              <a:rPr lang="nl-NL" altLang="en-US" dirty="0"/>
              <a:t>c</a:t>
            </a:r>
            <a:r>
              <a:rPr lang="nl-NL" altLang="en-US" dirty="0" smtClean="0"/>
              <a:t>oncrete invulling van de opdracht wordt bepaald door latere bestellingen</a:t>
            </a:r>
          </a:p>
          <a:p>
            <a:r>
              <a:rPr lang="nl-NL" altLang="en-US" dirty="0"/>
              <a:t>s</a:t>
            </a:r>
            <a:r>
              <a:rPr lang="nl-NL" altLang="en-US" dirty="0" smtClean="0"/>
              <a:t>ituatie waarin de aanbestedende overheid wel haar type behoefte afdoende kan definiëren, maar niet de omvang of de benodigde hoeveelheden ervan</a:t>
            </a:r>
            <a:endParaRPr lang="nl-BE" altLang="en-US" dirty="0" smtClean="0"/>
          </a:p>
          <a:p>
            <a:r>
              <a:rPr lang="nl-BE" altLang="en-US" dirty="0"/>
              <a:t>r</a:t>
            </a:r>
            <a:r>
              <a:rPr lang="nl-BE" altLang="en-US" dirty="0" smtClean="0"/>
              <a:t>aamovereenkomst bepaalt voorwaarden van erop gesteunde opdrachten </a:t>
            </a:r>
            <a:r>
              <a:rPr lang="nl-BE" altLang="en-US" dirty="0" err="1" smtClean="0"/>
              <a:t>oa</a:t>
            </a:r>
            <a:r>
              <a:rPr lang="nl-BE" altLang="en-US" dirty="0" smtClean="0"/>
              <a:t> inzake prijzen en beoogde hoeveelheden</a:t>
            </a:r>
          </a:p>
          <a:p>
            <a:r>
              <a:rPr lang="fr-BE" dirty="0" err="1"/>
              <a:t>v</a:t>
            </a:r>
            <a:r>
              <a:rPr lang="fr-BE" dirty="0" err="1" smtClean="0"/>
              <a:t>oorbeeld</a:t>
            </a:r>
            <a:r>
              <a:rPr lang="fr-BE" dirty="0" smtClean="0"/>
              <a:t>: </a:t>
            </a:r>
            <a:r>
              <a:rPr lang="fr-BE" dirty="0" err="1" smtClean="0"/>
              <a:t>raamovereenkomst</a:t>
            </a:r>
            <a:r>
              <a:rPr lang="fr-BE" dirty="0" smtClean="0"/>
              <a:t> </a:t>
            </a:r>
            <a:r>
              <a:rPr lang="fr-BE" dirty="0" err="1" smtClean="0"/>
              <a:t>voor</a:t>
            </a:r>
            <a:r>
              <a:rPr lang="fr-BE" dirty="0" smtClean="0"/>
              <a:t> ICT-</a:t>
            </a:r>
            <a:r>
              <a:rPr lang="fr-BE" dirty="0" err="1" smtClean="0"/>
              <a:t>medewerkers</a:t>
            </a:r>
            <a:endParaRPr lang="fr-BE" dirty="0" smtClean="0"/>
          </a:p>
          <a:p>
            <a:pPr lvl="1"/>
            <a:r>
              <a:rPr lang="fr-BE" dirty="0" err="1" smtClean="0"/>
              <a:t>profiel</a:t>
            </a:r>
            <a:r>
              <a:rPr lang="fr-BE" dirty="0" smtClean="0"/>
              <a:t> en </a:t>
            </a:r>
            <a:r>
              <a:rPr lang="fr-BE" dirty="0" err="1" smtClean="0"/>
              <a:t>competenties</a:t>
            </a:r>
            <a:r>
              <a:rPr lang="fr-BE" dirty="0" smtClean="0"/>
              <a:t> </a:t>
            </a:r>
            <a:r>
              <a:rPr lang="fr-BE" dirty="0" err="1" smtClean="0"/>
              <a:t>zijn</a:t>
            </a:r>
            <a:r>
              <a:rPr lang="fr-BE" dirty="0" smtClean="0"/>
              <a:t> </a:t>
            </a:r>
            <a:r>
              <a:rPr lang="fr-BE" dirty="0" err="1" smtClean="0"/>
              <a:t>bepaald</a:t>
            </a:r>
            <a:endParaRPr lang="fr-BE" dirty="0" smtClean="0"/>
          </a:p>
          <a:p>
            <a:pPr lvl="1"/>
            <a:r>
              <a:rPr lang="fr-BE" dirty="0" err="1" smtClean="0"/>
              <a:t>uur</a:t>
            </a:r>
            <a:r>
              <a:rPr lang="fr-BE" dirty="0" smtClean="0"/>
              <a:t>- of </a:t>
            </a:r>
            <a:r>
              <a:rPr lang="fr-BE" dirty="0" err="1" smtClean="0"/>
              <a:t>dagprijzen</a:t>
            </a:r>
            <a:r>
              <a:rPr lang="fr-BE" dirty="0" smtClean="0"/>
              <a:t> </a:t>
            </a:r>
            <a:r>
              <a:rPr lang="fr-BE" dirty="0" err="1" smtClean="0"/>
              <a:t>zijn</a:t>
            </a:r>
            <a:r>
              <a:rPr lang="fr-BE" dirty="0" smtClean="0"/>
              <a:t> </a:t>
            </a:r>
            <a:r>
              <a:rPr lang="fr-BE" dirty="0" err="1" smtClean="0"/>
              <a:t>bepaald</a:t>
            </a:r>
            <a:r>
              <a:rPr lang="fr-BE" dirty="0" smtClean="0"/>
              <a:t> in </a:t>
            </a:r>
            <a:r>
              <a:rPr lang="fr-BE" dirty="0" err="1" smtClean="0"/>
              <a:t>functie</a:t>
            </a:r>
            <a:r>
              <a:rPr lang="fr-BE" dirty="0" smtClean="0"/>
              <a:t> van </a:t>
            </a:r>
            <a:r>
              <a:rPr lang="fr-BE" dirty="0" err="1" smtClean="0"/>
              <a:t>ervaringsniveau</a:t>
            </a:r>
            <a:endParaRPr lang="fr-BE" dirty="0" smtClean="0"/>
          </a:p>
          <a:p>
            <a:pPr lvl="1"/>
            <a:r>
              <a:rPr lang="fr-BE" dirty="0" err="1" smtClean="0"/>
              <a:t>bij</a:t>
            </a:r>
            <a:r>
              <a:rPr lang="fr-BE" dirty="0" smtClean="0"/>
              <a:t> </a:t>
            </a:r>
            <a:r>
              <a:rPr lang="fr-BE" dirty="0" err="1" smtClean="0"/>
              <a:t>behoefte</a:t>
            </a:r>
            <a:r>
              <a:rPr lang="fr-BE" dirty="0" smtClean="0"/>
              <a:t> </a:t>
            </a:r>
            <a:r>
              <a:rPr lang="fr-BE" dirty="0" err="1" smtClean="0"/>
              <a:t>wordt</a:t>
            </a:r>
            <a:r>
              <a:rPr lang="fr-BE" dirty="0" smtClean="0"/>
              <a:t> </a:t>
            </a:r>
            <a:r>
              <a:rPr lang="fr-BE" dirty="0" err="1" smtClean="0"/>
              <a:t>aanvraag</a:t>
            </a:r>
            <a:r>
              <a:rPr lang="fr-BE" dirty="0" smtClean="0"/>
              <a:t> </a:t>
            </a:r>
            <a:r>
              <a:rPr lang="fr-BE" dirty="0" err="1" smtClean="0"/>
              <a:t>gedaan</a:t>
            </a:r>
            <a:r>
              <a:rPr lang="fr-BE" dirty="0" smtClean="0"/>
              <a:t> </a:t>
            </a:r>
            <a:r>
              <a:rPr lang="fr-BE" dirty="0" err="1" smtClean="0"/>
              <a:t>voor</a:t>
            </a:r>
            <a:r>
              <a:rPr lang="fr-BE" dirty="0" smtClean="0"/>
              <a:t> </a:t>
            </a:r>
            <a:r>
              <a:rPr lang="fr-BE" dirty="0" err="1" smtClean="0"/>
              <a:t>specifieke</a:t>
            </a:r>
            <a:r>
              <a:rPr lang="fr-BE" dirty="0" smtClean="0"/>
              <a:t> </a:t>
            </a:r>
            <a:r>
              <a:rPr lang="fr-BE" dirty="0" err="1" smtClean="0"/>
              <a:t>periode</a:t>
            </a:r>
            <a:r>
              <a:rPr lang="fr-BE" dirty="0" smtClean="0"/>
              <a:t> en </a:t>
            </a:r>
            <a:r>
              <a:rPr lang="fr-BE" dirty="0" err="1" smtClean="0"/>
              <a:t>bedrijf</a:t>
            </a:r>
            <a:r>
              <a:rPr lang="fr-BE" dirty="0" smtClean="0"/>
              <a:t> </a:t>
            </a:r>
            <a:r>
              <a:rPr lang="fr-BE" dirty="0" err="1" smtClean="0"/>
              <a:t>stelt</a:t>
            </a:r>
            <a:r>
              <a:rPr lang="fr-BE" dirty="0" smtClean="0"/>
              <a:t> </a:t>
            </a:r>
            <a:r>
              <a:rPr lang="fr-BE" dirty="0" err="1" smtClean="0"/>
              <a:t>een</a:t>
            </a:r>
            <a:r>
              <a:rPr lang="fr-BE" dirty="0" smtClean="0"/>
              <a:t> </a:t>
            </a:r>
            <a:r>
              <a:rPr lang="fr-BE" dirty="0" err="1" smtClean="0"/>
              <a:t>concrete</a:t>
            </a:r>
            <a:r>
              <a:rPr lang="fr-BE" dirty="0" smtClean="0"/>
              <a:t> consultant </a:t>
            </a:r>
            <a:r>
              <a:rPr lang="fr-BE" dirty="0" err="1" smtClean="0"/>
              <a:t>voor</a:t>
            </a:r>
            <a:endParaRPr lang="fr-BE" dirty="0" smtClean="0"/>
          </a:p>
          <a:p>
            <a:pPr lvl="1"/>
            <a:r>
              <a:rPr lang="fr-BE" dirty="0" smtClean="0"/>
              <a:t>indien de consultant </a:t>
            </a:r>
            <a:r>
              <a:rPr lang="fr-BE" dirty="0" err="1" smtClean="0"/>
              <a:t>wordt</a:t>
            </a:r>
            <a:r>
              <a:rPr lang="fr-BE" dirty="0" smtClean="0"/>
              <a:t> </a:t>
            </a:r>
            <a:r>
              <a:rPr lang="fr-BE" dirty="0" err="1" smtClean="0"/>
              <a:t>aanvaard</a:t>
            </a:r>
            <a:r>
              <a:rPr lang="fr-BE" dirty="0" smtClean="0"/>
              <a:t>, </a:t>
            </a:r>
            <a:r>
              <a:rPr lang="fr-BE" dirty="0" err="1" smtClean="0"/>
              <a:t>volgt</a:t>
            </a:r>
            <a:r>
              <a:rPr lang="fr-BE" dirty="0" smtClean="0"/>
              <a:t> </a:t>
            </a:r>
            <a:r>
              <a:rPr lang="fr-BE" dirty="0" err="1" smtClean="0"/>
              <a:t>bestelling</a:t>
            </a:r>
            <a:endParaRPr lang="nl-BE" dirty="0"/>
          </a:p>
        </p:txBody>
      </p:sp>
      <p:sp>
        <p:nvSpPr>
          <p:cNvPr id="2" name="Date Placeholder 1"/>
          <p:cNvSpPr>
            <a:spLocks noGrp="1"/>
          </p:cNvSpPr>
          <p:nvPr>
            <p:ph type="dt" sz="half" idx="2"/>
          </p:nvPr>
        </p:nvSpPr>
        <p:spPr/>
        <p:txBody>
          <a:bodyPr/>
          <a:lstStyle/>
          <a:p>
            <a:r>
              <a:rPr lang="fr-FR" smtClean="0"/>
              <a:t>13 mei 2017</a:t>
            </a:r>
            <a:endParaRPr lang="nl-NL" dirty="0"/>
          </a:p>
        </p:txBody>
      </p:sp>
    </p:spTree>
    <p:extLst>
      <p:ext uri="{BB962C8B-B14F-4D97-AF65-F5344CB8AC3E}">
        <p14:creationId xmlns:p14="http://schemas.microsoft.com/office/powerpoint/2010/main" val="383079550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A7F1E79-8225-48A0-95BD-5254C3720E2D}" type="slidenum">
              <a:rPr lang="en-GB" smtClean="0"/>
              <a:pPr/>
              <a:t>107</a:t>
            </a:fld>
            <a:endParaRPr lang="en-GB" dirty="0"/>
          </a:p>
        </p:txBody>
      </p:sp>
      <p:sp>
        <p:nvSpPr>
          <p:cNvPr id="2" name="Title 1"/>
          <p:cNvSpPr>
            <a:spLocks noGrp="1"/>
          </p:cNvSpPr>
          <p:nvPr>
            <p:ph type="title"/>
          </p:nvPr>
        </p:nvSpPr>
        <p:spPr/>
        <p:txBody>
          <a:bodyPr/>
          <a:lstStyle/>
          <a:p>
            <a:r>
              <a:rPr lang="fr-BE" smtClean="0"/>
              <a:t>Cascadesysteem</a:t>
            </a:r>
            <a:endParaRPr lang="nl-BE" dirty="0"/>
          </a:p>
        </p:txBody>
      </p:sp>
      <p:sp>
        <p:nvSpPr>
          <p:cNvPr id="3" name="Content Placeholder 2"/>
          <p:cNvSpPr>
            <a:spLocks noGrp="1"/>
          </p:cNvSpPr>
          <p:nvPr>
            <p:ph type="body" sz="quarter" idx="11"/>
          </p:nvPr>
        </p:nvSpPr>
        <p:spPr/>
        <p:txBody>
          <a:bodyPr>
            <a:normAutofit/>
          </a:bodyPr>
          <a:lstStyle/>
          <a:p>
            <a:r>
              <a:rPr lang="fr-BE" dirty="0" err="1"/>
              <a:t>c</a:t>
            </a:r>
            <a:r>
              <a:rPr lang="fr-BE" dirty="0" err="1" smtClean="0"/>
              <a:t>ontractueel</a:t>
            </a:r>
            <a:r>
              <a:rPr lang="fr-BE" dirty="0" smtClean="0"/>
              <a:t> van </a:t>
            </a:r>
            <a:r>
              <a:rPr lang="fr-BE" dirty="0" err="1" smtClean="0"/>
              <a:t>aard</a:t>
            </a:r>
            <a:r>
              <a:rPr lang="fr-BE" dirty="0" smtClean="0"/>
              <a:t>, </a:t>
            </a:r>
            <a:r>
              <a:rPr lang="fr-BE" dirty="0" err="1" smtClean="0"/>
              <a:t>opgenomen</a:t>
            </a:r>
            <a:r>
              <a:rPr lang="fr-BE" dirty="0" smtClean="0"/>
              <a:t> en in </a:t>
            </a:r>
            <a:r>
              <a:rPr lang="fr-BE" dirty="0" err="1" smtClean="0"/>
              <a:t>detail</a:t>
            </a:r>
            <a:r>
              <a:rPr lang="fr-BE" dirty="0" smtClean="0"/>
              <a:t> </a:t>
            </a:r>
            <a:r>
              <a:rPr lang="fr-BE" dirty="0" err="1" smtClean="0"/>
              <a:t>uitgewerkt</a:t>
            </a:r>
            <a:r>
              <a:rPr lang="fr-BE" dirty="0" smtClean="0"/>
              <a:t> in het </a:t>
            </a:r>
            <a:r>
              <a:rPr lang="fr-BE" dirty="0" err="1" smtClean="0"/>
              <a:t>lastenboek</a:t>
            </a:r>
            <a:endParaRPr lang="fr-BE" dirty="0" smtClean="0"/>
          </a:p>
          <a:p>
            <a:r>
              <a:rPr lang="fr-BE" dirty="0" err="1"/>
              <a:t>o</a:t>
            </a:r>
            <a:r>
              <a:rPr lang="fr-BE" dirty="0" err="1" smtClean="0"/>
              <a:t>pdracht</a:t>
            </a:r>
            <a:r>
              <a:rPr lang="fr-BE" dirty="0" smtClean="0"/>
              <a:t> </a:t>
            </a:r>
            <a:r>
              <a:rPr lang="fr-BE" dirty="0" err="1" smtClean="0"/>
              <a:t>wordt</a:t>
            </a:r>
            <a:r>
              <a:rPr lang="fr-BE" dirty="0" smtClean="0"/>
              <a:t> </a:t>
            </a:r>
            <a:r>
              <a:rPr lang="fr-BE" dirty="0" err="1" smtClean="0"/>
              <a:t>gegund</a:t>
            </a:r>
            <a:r>
              <a:rPr lang="fr-BE" dirty="0" smtClean="0"/>
              <a:t> </a:t>
            </a:r>
            <a:r>
              <a:rPr lang="fr-BE" dirty="0" err="1" smtClean="0"/>
              <a:t>aan</a:t>
            </a:r>
            <a:r>
              <a:rPr lang="fr-BE" dirty="0" smtClean="0"/>
              <a:t> de </a:t>
            </a:r>
            <a:r>
              <a:rPr lang="fr-BE" dirty="0" err="1" smtClean="0"/>
              <a:t>inschrijver</a:t>
            </a:r>
            <a:r>
              <a:rPr lang="fr-BE" dirty="0" smtClean="0"/>
              <a:t> die </a:t>
            </a:r>
            <a:r>
              <a:rPr lang="fr-BE" dirty="0" err="1" smtClean="0"/>
              <a:t>eerst</a:t>
            </a:r>
            <a:r>
              <a:rPr lang="fr-BE" dirty="0" smtClean="0"/>
              <a:t> </a:t>
            </a:r>
            <a:r>
              <a:rPr lang="fr-BE" dirty="0" err="1" smtClean="0"/>
              <a:t>gerangschikt</a:t>
            </a:r>
            <a:r>
              <a:rPr lang="fr-BE" dirty="0" smtClean="0"/>
              <a:t> </a:t>
            </a:r>
            <a:r>
              <a:rPr lang="fr-BE" dirty="0" err="1" smtClean="0"/>
              <a:t>is</a:t>
            </a:r>
            <a:r>
              <a:rPr lang="fr-BE" dirty="0" smtClean="0"/>
              <a:t> </a:t>
            </a:r>
            <a:r>
              <a:rPr lang="fr-BE" dirty="0" err="1" smtClean="0"/>
              <a:t>als</a:t>
            </a:r>
            <a:r>
              <a:rPr lang="fr-BE" dirty="0" smtClean="0"/>
              <a:t> </a:t>
            </a:r>
            <a:r>
              <a:rPr lang="fr-BE" dirty="0" err="1" smtClean="0"/>
              <a:t>meest</a:t>
            </a:r>
            <a:r>
              <a:rPr lang="fr-BE" dirty="0" smtClean="0"/>
              <a:t> </a:t>
            </a:r>
            <a:r>
              <a:rPr lang="fr-BE" dirty="0" err="1" smtClean="0"/>
              <a:t>voordelig</a:t>
            </a:r>
            <a:endParaRPr lang="fr-BE" dirty="0" smtClean="0"/>
          </a:p>
          <a:p>
            <a:r>
              <a:rPr lang="fr-BE" dirty="0" err="1"/>
              <a:t>o</a:t>
            </a:r>
            <a:r>
              <a:rPr lang="fr-BE" dirty="0" err="1" smtClean="0"/>
              <a:t>pdracht</a:t>
            </a:r>
            <a:r>
              <a:rPr lang="fr-BE" dirty="0" smtClean="0"/>
              <a:t> </a:t>
            </a:r>
            <a:r>
              <a:rPr lang="fr-BE" dirty="0" err="1" smtClean="0"/>
              <a:t>wordt</a:t>
            </a:r>
            <a:r>
              <a:rPr lang="fr-BE" dirty="0" smtClean="0"/>
              <a:t> </a:t>
            </a:r>
            <a:r>
              <a:rPr lang="fr-BE" dirty="0" err="1" smtClean="0"/>
              <a:t>eveneens</a:t>
            </a:r>
            <a:r>
              <a:rPr lang="fr-BE" dirty="0" smtClean="0"/>
              <a:t> </a:t>
            </a:r>
            <a:r>
              <a:rPr lang="fr-BE" dirty="0" err="1" smtClean="0"/>
              <a:t>gegund</a:t>
            </a:r>
            <a:r>
              <a:rPr lang="fr-BE" dirty="0" smtClean="0"/>
              <a:t> </a:t>
            </a:r>
            <a:r>
              <a:rPr lang="fr-BE" dirty="0" err="1" smtClean="0"/>
              <a:t>aan</a:t>
            </a:r>
            <a:r>
              <a:rPr lang="fr-BE" dirty="0" smtClean="0"/>
              <a:t> </a:t>
            </a:r>
            <a:r>
              <a:rPr lang="fr-BE" dirty="0" err="1" smtClean="0"/>
              <a:t>een</a:t>
            </a:r>
            <a:r>
              <a:rPr lang="fr-BE" dirty="0" smtClean="0"/>
              <a:t> </a:t>
            </a:r>
            <a:r>
              <a:rPr lang="fr-BE" dirty="0" err="1" smtClean="0"/>
              <a:t>tweede</a:t>
            </a:r>
            <a:r>
              <a:rPr lang="fr-BE" dirty="0" smtClean="0"/>
              <a:t> en </a:t>
            </a:r>
            <a:r>
              <a:rPr lang="fr-BE" dirty="0" err="1" smtClean="0"/>
              <a:t>een</a:t>
            </a:r>
            <a:r>
              <a:rPr lang="fr-BE" dirty="0" smtClean="0"/>
              <a:t> </a:t>
            </a:r>
            <a:r>
              <a:rPr lang="fr-BE" dirty="0" err="1" smtClean="0"/>
              <a:t>derde</a:t>
            </a:r>
            <a:r>
              <a:rPr lang="fr-BE" dirty="0" smtClean="0"/>
              <a:t> </a:t>
            </a:r>
            <a:r>
              <a:rPr lang="fr-BE" dirty="0" err="1" smtClean="0"/>
              <a:t>gerangschikte</a:t>
            </a:r>
            <a:endParaRPr lang="fr-BE" dirty="0" smtClean="0"/>
          </a:p>
          <a:p>
            <a:r>
              <a:rPr lang="fr-BE" dirty="0" err="1"/>
              <a:t>b</a:t>
            </a:r>
            <a:r>
              <a:rPr lang="fr-BE" dirty="0" err="1" smtClean="0"/>
              <a:t>ij</a:t>
            </a:r>
            <a:r>
              <a:rPr lang="fr-BE" dirty="0" smtClean="0"/>
              <a:t> </a:t>
            </a:r>
            <a:r>
              <a:rPr lang="fr-BE" dirty="0" err="1" smtClean="0"/>
              <a:t>behoefte</a:t>
            </a:r>
            <a:r>
              <a:rPr lang="fr-BE" dirty="0" smtClean="0"/>
              <a:t> </a:t>
            </a:r>
            <a:r>
              <a:rPr lang="fr-BE" dirty="0" err="1" smtClean="0"/>
              <a:t>gaat</a:t>
            </a:r>
            <a:r>
              <a:rPr lang="fr-BE" dirty="0" smtClean="0"/>
              <a:t> </a:t>
            </a:r>
            <a:r>
              <a:rPr lang="fr-BE" dirty="0" err="1" smtClean="0"/>
              <a:t>aanvraag</a:t>
            </a:r>
            <a:r>
              <a:rPr lang="fr-BE" dirty="0" smtClean="0"/>
              <a:t> </a:t>
            </a:r>
            <a:r>
              <a:rPr lang="fr-BE" dirty="0" err="1" smtClean="0"/>
              <a:t>naar</a:t>
            </a:r>
            <a:r>
              <a:rPr lang="fr-BE" dirty="0" smtClean="0"/>
              <a:t> </a:t>
            </a:r>
            <a:r>
              <a:rPr lang="fr-BE" dirty="0" err="1" smtClean="0"/>
              <a:t>eerste</a:t>
            </a:r>
            <a:r>
              <a:rPr lang="fr-BE" dirty="0" smtClean="0"/>
              <a:t> </a:t>
            </a:r>
            <a:r>
              <a:rPr lang="fr-BE" dirty="0" err="1" smtClean="0"/>
              <a:t>gerangschikte</a:t>
            </a:r>
            <a:r>
              <a:rPr lang="fr-BE" dirty="0" smtClean="0"/>
              <a:t> die </a:t>
            </a:r>
            <a:r>
              <a:rPr lang="fr-BE" dirty="0" err="1" smtClean="0"/>
              <a:t>volgens</a:t>
            </a:r>
            <a:r>
              <a:rPr lang="fr-BE" dirty="0" smtClean="0"/>
              <a:t> </a:t>
            </a:r>
            <a:r>
              <a:rPr lang="fr-BE" dirty="0" err="1" smtClean="0"/>
              <a:t>een</a:t>
            </a:r>
            <a:r>
              <a:rPr lang="fr-BE" dirty="0" smtClean="0"/>
              <a:t> vaste </a:t>
            </a:r>
            <a:r>
              <a:rPr lang="fr-BE" dirty="0" err="1" smtClean="0"/>
              <a:t>procedure</a:t>
            </a:r>
            <a:r>
              <a:rPr lang="fr-BE" dirty="0" smtClean="0"/>
              <a:t> en </a:t>
            </a:r>
            <a:r>
              <a:rPr lang="fr-BE" dirty="0" err="1" smtClean="0"/>
              <a:t>strikte</a:t>
            </a:r>
            <a:r>
              <a:rPr lang="fr-BE" dirty="0" smtClean="0"/>
              <a:t> timing </a:t>
            </a:r>
            <a:r>
              <a:rPr lang="fr-BE" dirty="0" err="1" smtClean="0"/>
              <a:t>antwoordt</a:t>
            </a:r>
            <a:endParaRPr lang="fr-BE" dirty="0" smtClean="0"/>
          </a:p>
          <a:p>
            <a:r>
              <a:rPr lang="fr-BE" dirty="0" err="1"/>
              <a:t>b</a:t>
            </a:r>
            <a:r>
              <a:rPr lang="fr-BE" dirty="0" err="1" smtClean="0"/>
              <a:t>ij</a:t>
            </a:r>
            <a:r>
              <a:rPr lang="fr-BE" dirty="0" smtClean="0"/>
              <a:t> </a:t>
            </a:r>
            <a:r>
              <a:rPr lang="fr-BE" dirty="0" err="1" smtClean="0"/>
              <a:t>afwijzing</a:t>
            </a:r>
            <a:r>
              <a:rPr lang="fr-BE" dirty="0" smtClean="0"/>
              <a:t> van de </a:t>
            </a:r>
            <a:r>
              <a:rPr lang="fr-BE" dirty="0" err="1" smtClean="0"/>
              <a:t>aanvraag</a:t>
            </a:r>
            <a:r>
              <a:rPr lang="fr-BE" dirty="0" smtClean="0"/>
              <a:t>, niet </a:t>
            </a:r>
            <a:r>
              <a:rPr lang="fr-BE" dirty="0" err="1" smtClean="0"/>
              <a:t>conform</a:t>
            </a:r>
            <a:r>
              <a:rPr lang="fr-BE" dirty="0" smtClean="0"/>
              <a:t> </a:t>
            </a:r>
            <a:r>
              <a:rPr lang="fr-BE" dirty="0" err="1" smtClean="0"/>
              <a:t>aanbod</a:t>
            </a:r>
            <a:r>
              <a:rPr lang="fr-BE" dirty="0" smtClean="0"/>
              <a:t> of </a:t>
            </a:r>
            <a:r>
              <a:rPr lang="fr-BE" dirty="0" err="1" smtClean="0"/>
              <a:t>bij</a:t>
            </a:r>
            <a:r>
              <a:rPr lang="fr-BE" dirty="0" smtClean="0"/>
              <a:t> </a:t>
            </a:r>
            <a:r>
              <a:rPr lang="fr-BE" dirty="0" err="1" smtClean="0"/>
              <a:t>uitblijven</a:t>
            </a:r>
            <a:r>
              <a:rPr lang="fr-BE" dirty="0" smtClean="0"/>
              <a:t> van </a:t>
            </a:r>
            <a:r>
              <a:rPr lang="fr-BE" dirty="0" err="1" smtClean="0"/>
              <a:t>antwoord</a:t>
            </a:r>
            <a:r>
              <a:rPr lang="fr-BE" dirty="0" smtClean="0"/>
              <a:t> </a:t>
            </a:r>
            <a:r>
              <a:rPr lang="fr-BE" dirty="0" err="1" smtClean="0"/>
              <a:t>wordt</a:t>
            </a:r>
            <a:r>
              <a:rPr lang="fr-BE" dirty="0" smtClean="0"/>
              <a:t> de </a:t>
            </a:r>
            <a:r>
              <a:rPr lang="fr-BE" dirty="0" err="1" smtClean="0"/>
              <a:t>aanvraag</a:t>
            </a:r>
            <a:r>
              <a:rPr lang="fr-BE" dirty="0" smtClean="0"/>
              <a:t> </a:t>
            </a:r>
            <a:r>
              <a:rPr lang="fr-BE" dirty="0" err="1" smtClean="0"/>
              <a:t>gericht</a:t>
            </a:r>
            <a:r>
              <a:rPr lang="fr-BE" dirty="0" smtClean="0"/>
              <a:t> </a:t>
            </a:r>
            <a:r>
              <a:rPr lang="fr-BE" dirty="0" err="1" smtClean="0"/>
              <a:t>aan</a:t>
            </a:r>
            <a:r>
              <a:rPr lang="fr-BE" dirty="0" smtClean="0"/>
              <a:t> </a:t>
            </a:r>
            <a:r>
              <a:rPr lang="fr-BE" dirty="0" err="1" smtClean="0"/>
              <a:t>tweede</a:t>
            </a:r>
            <a:r>
              <a:rPr lang="fr-BE" dirty="0" smtClean="0"/>
              <a:t> </a:t>
            </a:r>
            <a:r>
              <a:rPr lang="fr-BE" dirty="0" err="1" smtClean="0"/>
              <a:t>gerangschikte</a:t>
            </a:r>
            <a:r>
              <a:rPr lang="fr-BE" dirty="0" smtClean="0"/>
              <a:t> en </a:t>
            </a:r>
            <a:r>
              <a:rPr lang="fr-BE" dirty="0" err="1" smtClean="0"/>
              <a:t>zo</a:t>
            </a:r>
            <a:r>
              <a:rPr lang="fr-BE" dirty="0" smtClean="0"/>
              <a:t> </a:t>
            </a:r>
            <a:r>
              <a:rPr lang="fr-BE" dirty="0" err="1" smtClean="0"/>
              <a:t>nodig</a:t>
            </a:r>
            <a:r>
              <a:rPr lang="fr-BE" dirty="0" smtClean="0"/>
              <a:t> </a:t>
            </a:r>
            <a:r>
              <a:rPr lang="fr-BE" dirty="0" err="1" smtClean="0"/>
              <a:t>naar</a:t>
            </a:r>
            <a:r>
              <a:rPr lang="fr-BE" dirty="0" smtClean="0"/>
              <a:t> </a:t>
            </a:r>
            <a:r>
              <a:rPr lang="fr-BE" dirty="0" err="1" smtClean="0"/>
              <a:t>derde</a:t>
            </a:r>
            <a:r>
              <a:rPr lang="fr-BE" dirty="0" smtClean="0"/>
              <a:t> </a:t>
            </a:r>
            <a:r>
              <a:rPr lang="fr-BE" dirty="0" err="1" smtClean="0"/>
              <a:t>gerangschikte</a:t>
            </a:r>
            <a:endParaRPr lang="nl-BE" dirty="0" smtClean="0"/>
          </a:p>
          <a:p>
            <a:r>
              <a:rPr lang="fr-BE" dirty="0" err="1"/>
              <a:t>v</a:t>
            </a:r>
            <a:r>
              <a:rPr lang="fr-BE" dirty="0" err="1" smtClean="0"/>
              <a:t>ooral</a:t>
            </a:r>
            <a:r>
              <a:rPr lang="fr-BE" dirty="0" smtClean="0"/>
              <a:t> </a:t>
            </a:r>
            <a:r>
              <a:rPr lang="fr-BE" dirty="0" err="1" smtClean="0"/>
              <a:t>nuttig</a:t>
            </a:r>
            <a:r>
              <a:rPr lang="fr-BE" dirty="0" smtClean="0"/>
              <a:t> </a:t>
            </a:r>
            <a:r>
              <a:rPr lang="fr-BE" dirty="0" err="1" smtClean="0"/>
              <a:t>voor</a:t>
            </a:r>
            <a:r>
              <a:rPr lang="fr-BE" dirty="0" smtClean="0"/>
              <a:t> ICT-</a:t>
            </a:r>
            <a:r>
              <a:rPr lang="fr-BE" dirty="0" err="1" smtClean="0"/>
              <a:t>medewerkers</a:t>
            </a:r>
            <a:endParaRPr lang="fr-BE" dirty="0" smtClean="0"/>
          </a:p>
          <a:p>
            <a:pPr lvl="1"/>
            <a:r>
              <a:rPr lang="fr-BE" dirty="0" err="1" smtClean="0"/>
              <a:t>cyclische</a:t>
            </a:r>
            <a:r>
              <a:rPr lang="fr-BE" dirty="0" smtClean="0"/>
              <a:t> </a:t>
            </a:r>
            <a:r>
              <a:rPr lang="fr-BE" dirty="0" err="1" smtClean="0"/>
              <a:t>markt</a:t>
            </a:r>
            <a:r>
              <a:rPr lang="fr-BE" dirty="0" smtClean="0"/>
              <a:t> met </a:t>
            </a:r>
            <a:r>
              <a:rPr lang="fr-BE" dirty="0" err="1" smtClean="0"/>
              <a:t>periodes</a:t>
            </a:r>
            <a:r>
              <a:rPr lang="fr-BE" dirty="0" smtClean="0"/>
              <a:t> van </a:t>
            </a:r>
            <a:r>
              <a:rPr lang="fr-BE" dirty="0" err="1" smtClean="0"/>
              <a:t>schaarste</a:t>
            </a:r>
            <a:endParaRPr lang="fr-BE" dirty="0" smtClean="0"/>
          </a:p>
          <a:p>
            <a:pPr lvl="1"/>
            <a:r>
              <a:rPr lang="fr-BE" dirty="0" err="1" smtClean="0"/>
              <a:t>verhoogt</a:t>
            </a:r>
            <a:r>
              <a:rPr lang="fr-BE" dirty="0" smtClean="0"/>
              <a:t> </a:t>
            </a:r>
            <a:r>
              <a:rPr lang="fr-BE" dirty="0" err="1" smtClean="0"/>
              <a:t>substantieel</a:t>
            </a:r>
            <a:r>
              <a:rPr lang="fr-BE" dirty="0" smtClean="0"/>
              <a:t> de kans om </a:t>
            </a:r>
            <a:r>
              <a:rPr lang="fr-BE" dirty="0" err="1" smtClean="0"/>
              <a:t>steeds</a:t>
            </a:r>
            <a:r>
              <a:rPr lang="fr-BE" dirty="0" smtClean="0"/>
              <a:t> over de </a:t>
            </a:r>
            <a:r>
              <a:rPr lang="fr-BE" dirty="0" err="1" smtClean="0"/>
              <a:t>nodige</a:t>
            </a:r>
            <a:r>
              <a:rPr lang="fr-BE" dirty="0" smtClean="0"/>
              <a:t> ICT-</a:t>
            </a:r>
            <a:r>
              <a:rPr lang="fr-BE" dirty="0" err="1" smtClean="0"/>
              <a:t>medewerkers</a:t>
            </a:r>
            <a:r>
              <a:rPr lang="fr-BE" dirty="0" smtClean="0"/>
              <a:t> te </a:t>
            </a:r>
            <a:r>
              <a:rPr lang="fr-BE" dirty="0" err="1" smtClean="0"/>
              <a:t>kunnen</a:t>
            </a:r>
            <a:r>
              <a:rPr lang="fr-BE" dirty="0" smtClean="0"/>
              <a:t> </a:t>
            </a:r>
            <a:r>
              <a:rPr lang="fr-BE" dirty="0" err="1" smtClean="0"/>
              <a:t>beschikken</a:t>
            </a:r>
            <a:endParaRPr lang="fr-BE" dirty="0" smtClean="0"/>
          </a:p>
        </p:txBody>
      </p:sp>
      <p:sp>
        <p:nvSpPr>
          <p:cNvPr id="5" name="Date Placeholder 4"/>
          <p:cNvSpPr>
            <a:spLocks noGrp="1"/>
          </p:cNvSpPr>
          <p:nvPr>
            <p:ph type="dt" sz="half" idx="2"/>
          </p:nvPr>
        </p:nvSpPr>
        <p:spPr/>
        <p:txBody>
          <a:bodyPr/>
          <a:lstStyle/>
          <a:p>
            <a:r>
              <a:rPr lang="fr-FR" smtClean="0"/>
              <a:t>13 mei 2017</a:t>
            </a:r>
            <a:endParaRPr lang="nl-NL" dirty="0"/>
          </a:p>
        </p:txBody>
      </p:sp>
    </p:spTree>
    <p:extLst>
      <p:ext uri="{BB962C8B-B14F-4D97-AF65-F5344CB8AC3E}">
        <p14:creationId xmlns:p14="http://schemas.microsoft.com/office/powerpoint/2010/main" val="93069235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dirty="0" smtClean="0"/>
              <a:t>ICT als </a:t>
            </a:r>
            <a:r>
              <a:rPr lang="nl-BE" dirty="0" err="1" smtClean="0"/>
              <a:t>utility</a:t>
            </a:r>
            <a:r>
              <a:rPr lang="nl-BE" dirty="0" smtClean="0"/>
              <a:t>: enkele aandachtspunten</a:t>
            </a:r>
            <a:endParaRPr lang="fr-BE" dirty="0"/>
          </a:p>
        </p:txBody>
      </p:sp>
      <p:sp>
        <p:nvSpPr>
          <p:cNvPr id="6" name="Slide Number Placeholder 5"/>
          <p:cNvSpPr>
            <a:spLocks noGrp="1"/>
          </p:cNvSpPr>
          <p:nvPr>
            <p:ph type="sldNum" sz="quarter" idx="4"/>
          </p:nvPr>
        </p:nvSpPr>
        <p:spPr/>
        <p:txBody>
          <a:bodyPr/>
          <a:lstStyle/>
          <a:p>
            <a:fld id="{A7CC3638-A99D-674C-A789-FA84B7E5EA16}" type="slidenum">
              <a:rPr lang="nl-NL" smtClean="0"/>
              <a:t>108</a:t>
            </a:fld>
            <a:endParaRPr lang="nl-NL" dirty="0"/>
          </a:p>
        </p:txBody>
      </p:sp>
      <p:sp>
        <p:nvSpPr>
          <p:cNvPr id="7" name="Hexagon 6"/>
          <p:cNvSpPr/>
          <p:nvPr/>
        </p:nvSpPr>
        <p:spPr>
          <a:xfrm>
            <a:off x="1054789" y="188344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Sourcing</a:t>
            </a:r>
            <a:r>
              <a:rPr lang="nl-BE" dirty="0" smtClean="0"/>
              <a:t> strategie</a:t>
            </a:r>
            <a:endParaRPr lang="fr-BE" dirty="0"/>
          </a:p>
        </p:txBody>
      </p:sp>
      <p:sp>
        <p:nvSpPr>
          <p:cNvPr id="8" name="Hexagon 7"/>
          <p:cNvSpPr/>
          <p:nvPr/>
        </p:nvSpPr>
        <p:spPr>
          <a:xfrm>
            <a:off x="2565812" y="2656099"/>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Architec-tuur</a:t>
            </a:r>
            <a:endParaRPr lang="fr-BE" dirty="0"/>
          </a:p>
        </p:txBody>
      </p:sp>
      <p:sp>
        <p:nvSpPr>
          <p:cNvPr id="9" name="Hexagon 8"/>
          <p:cNvSpPr/>
          <p:nvPr/>
        </p:nvSpPr>
        <p:spPr>
          <a:xfrm>
            <a:off x="1043360" y="339202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Gover-nance</a:t>
            </a:r>
            <a:endParaRPr lang="fr-BE" dirty="0"/>
          </a:p>
        </p:txBody>
      </p:sp>
      <p:sp>
        <p:nvSpPr>
          <p:cNvPr id="10" name="Hexagon 9"/>
          <p:cNvSpPr/>
          <p:nvPr/>
        </p:nvSpPr>
        <p:spPr>
          <a:xfrm>
            <a:off x="4088264" y="340345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Service </a:t>
            </a:r>
            <a:r>
              <a:rPr lang="nl-BE" dirty="0" err="1"/>
              <a:t>manage-ment</a:t>
            </a:r>
            <a:endParaRPr lang="fr-BE" dirty="0"/>
          </a:p>
        </p:txBody>
      </p:sp>
      <p:sp>
        <p:nvSpPr>
          <p:cNvPr id="11" name="Hexagon 10"/>
          <p:cNvSpPr/>
          <p:nvPr/>
        </p:nvSpPr>
        <p:spPr>
          <a:xfrm>
            <a:off x="2565812" y="416944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Open </a:t>
            </a:r>
            <a:r>
              <a:rPr lang="nl-BE" dirty="0" err="1"/>
              <a:t>stan-daarden</a:t>
            </a:r>
            <a:endParaRPr lang="fr-BE" dirty="0"/>
          </a:p>
        </p:txBody>
      </p:sp>
      <p:sp>
        <p:nvSpPr>
          <p:cNvPr id="12" name="Hexagon 11"/>
          <p:cNvSpPr/>
          <p:nvPr/>
        </p:nvSpPr>
        <p:spPr>
          <a:xfrm>
            <a:off x="5581070" y="2633239"/>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Personeels-planning</a:t>
            </a:r>
            <a:endParaRPr lang="fr-BE" dirty="0"/>
          </a:p>
        </p:txBody>
      </p:sp>
      <p:sp>
        <p:nvSpPr>
          <p:cNvPr id="13" name="Hexagon 12"/>
          <p:cNvSpPr/>
          <p:nvPr/>
        </p:nvSpPr>
        <p:spPr>
          <a:xfrm>
            <a:off x="4062863" y="188344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Agile </a:t>
            </a:r>
            <a:r>
              <a:rPr lang="nl-BE" dirty="0" err="1"/>
              <a:t>develop-ment</a:t>
            </a:r>
            <a:endParaRPr lang="fr-BE" dirty="0"/>
          </a:p>
        </p:txBody>
      </p:sp>
      <p:sp>
        <p:nvSpPr>
          <p:cNvPr id="14" name="Hexagon 13"/>
          <p:cNvSpPr/>
          <p:nvPr/>
        </p:nvSpPr>
        <p:spPr>
          <a:xfrm>
            <a:off x="2557345" y="115159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Project &amp; program </a:t>
            </a:r>
            <a:r>
              <a:rPr lang="nl-BE" dirty="0" err="1" smtClean="0"/>
              <a:t>manage-ment</a:t>
            </a:r>
            <a:endParaRPr lang="fr-BE" dirty="0"/>
          </a:p>
        </p:txBody>
      </p:sp>
      <p:sp>
        <p:nvSpPr>
          <p:cNvPr id="15" name="Hexagon 14"/>
          <p:cNvSpPr/>
          <p:nvPr/>
        </p:nvSpPr>
        <p:spPr>
          <a:xfrm>
            <a:off x="7082634" y="187683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a:t>
            </a:r>
            <a:endParaRPr lang="fr-BE" dirty="0"/>
          </a:p>
        </p:txBody>
      </p:sp>
      <p:sp>
        <p:nvSpPr>
          <p:cNvPr id="25" name="Hexagon 24"/>
          <p:cNvSpPr/>
          <p:nvPr/>
        </p:nvSpPr>
        <p:spPr>
          <a:xfrm>
            <a:off x="5581070" y="111772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Procure</a:t>
            </a:r>
            <a:r>
              <a:rPr lang="nl-BE" dirty="0" smtClean="0"/>
              <a:t>-ment</a:t>
            </a:r>
            <a:endParaRPr lang="fr-BE" dirty="0"/>
          </a:p>
        </p:txBody>
      </p:sp>
    </p:spTree>
    <p:extLst>
      <p:ext uri="{BB962C8B-B14F-4D97-AF65-F5344CB8AC3E}">
        <p14:creationId xmlns:p14="http://schemas.microsoft.com/office/powerpoint/2010/main" val="131410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90" name="Rectangle 6"/>
          <p:cNvSpPr>
            <a:spLocks noGrp="1" noChangeArrowheads="1"/>
          </p:cNvSpPr>
          <p:nvPr>
            <p:ph type="title"/>
          </p:nvPr>
        </p:nvSpPr>
        <p:spPr/>
        <p:txBody>
          <a:bodyPr/>
          <a:lstStyle/>
          <a:p>
            <a:r>
              <a:rPr lang="nl-BE" altLang="fr-FR" smtClean="0"/>
              <a:t>Model Henderson &amp; Venkatraman</a:t>
            </a:r>
            <a:endParaRPr lang="nl-BE" altLang="fr-FR" dirty="0"/>
          </a:p>
        </p:txBody>
      </p:sp>
      <p:sp>
        <p:nvSpPr>
          <p:cNvPr id="3" name="Slide Number Placeholder 2"/>
          <p:cNvSpPr>
            <a:spLocks noGrp="1"/>
          </p:cNvSpPr>
          <p:nvPr>
            <p:ph type="sldNum" sz="quarter" idx="4"/>
          </p:nvPr>
        </p:nvSpPr>
        <p:spPr/>
        <p:txBody>
          <a:bodyPr/>
          <a:lstStyle/>
          <a:p>
            <a:fld id="{A7CC3638-A99D-674C-A789-FA84B7E5EA16}" type="slidenum">
              <a:rPr lang="nl-NL" smtClean="0"/>
              <a:pPr/>
              <a:t>10</a:t>
            </a:fld>
            <a:endParaRPr lang="nl-NL" dirty="0"/>
          </a:p>
        </p:txBody>
      </p:sp>
      <p:sp>
        <p:nvSpPr>
          <p:cNvPr id="2" name="Date Placeholder 1"/>
          <p:cNvSpPr>
            <a:spLocks noGrp="1"/>
          </p:cNvSpPr>
          <p:nvPr>
            <p:ph type="dt" sz="half" idx="2"/>
          </p:nvPr>
        </p:nvSpPr>
        <p:spPr/>
        <p:txBody>
          <a:bodyPr/>
          <a:lstStyle/>
          <a:p>
            <a:r>
              <a:rPr lang="fr-FR" smtClean="0"/>
              <a:t>13 mei 2017</a:t>
            </a:r>
            <a:endParaRPr lang="nl-NL" dirty="0"/>
          </a:p>
        </p:txBody>
      </p:sp>
      <p:pic>
        <p:nvPicPr>
          <p:cNvPr id="16999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1775" y="1087438"/>
            <a:ext cx="6242050" cy="570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9992" name="Text Box 8"/>
          <p:cNvSpPr txBox="1">
            <a:spLocks noChangeArrowheads="1"/>
          </p:cNvSpPr>
          <p:nvPr/>
        </p:nvSpPr>
        <p:spPr bwMode="auto">
          <a:xfrm rot="-5400000">
            <a:off x="-1183481" y="3410744"/>
            <a:ext cx="397351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fr-FR" sz="1000" dirty="0"/>
              <a:t>Henderson, J. and </a:t>
            </a:r>
            <a:r>
              <a:rPr lang="en-US" altLang="fr-FR" sz="1000" dirty="0" err="1"/>
              <a:t>Venkatraman</a:t>
            </a:r>
            <a:r>
              <a:rPr lang="en-US" altLang="fr-FR" sz="1000" dirty="0"/>
              <a:t>, N., “Strategic alignment: leveraging information technology for transforming organizations”, IBM Systems Journal vol. 32, </a:t>
            </a:r>
            <a:r>
              <a:rPr lang="en-US" altLang="fr-FR" sz="1000" dirty="0" err="1"/>
              <a:t>nr</a:t>
            </a:r>
            <a:r>
              <a:rPr lang="en-US" altLang="fr-FR" sz="1000" dirty="0"/>
              <a:t>. 1, 1993</a:t>
            </a:r>
          </a:p>
        </p:txBody>
      </p:sp>
    </p:spTree>
    <p:extLst>
      <p:ext uri="{BB962C8B-B14F-4D97-AF65-F5344CB8AC3E}">
        <p14:creationId xmlns:p14="http://schemas.microsoft.com/office/powerpoint/2010/main" val="141242323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Strategische personeelsplanning (SPP)</a:t>
            </a:r>
            <a:endParaRPr lang="en-GB" dirty="0"/>
          </a:p>
        </p:txBody>
      </p:sp>
      <p:sp>
        <p:nvSpPr>
          <p:cNvPr id="3" name="Content Placeholder 2"/>
          <p:cNvSpPr>
            <a:spLocks noGrp="1"/>
          </p:cNvSpPr>
          <p:nvPr>
            <p:ph idx="1"/>
          </p:nvPr>
        </p:nvSpPr>
        <p:spPr/>
        <p:txBody>
          <a:bodyPr/>
          <a:lstStyle/>
          <a:p>
            <a:endParaRPr lang="fr-BE" smtClean="0"/>
          </a:p>
          <a:p>
            <a:r>
              <a:rPr lang="fr-BE" smtClean="0"/>
              <a:t>nuttige methodiek</a:t>
            </a:r>
          </a:p>
          <a:p>
            <a:pPr lvl="1"/>
            <a:r>
              <a:rPr lang="fr-BE" smtClean="0"/>
              <a:t>eenvoudig te hanteren</a:t>
            </a:r>
          </a:p>
          <a:p>
            <a:pPr lvl="1"/>
            <a:r>
              <a:rPr lang="fr-BE" smtClean="0"/>
              <a:t>gemakkelijk in onderhoud</a:t>
            </a:r>
          </a:p>
          <a:p>
            <a:pPr lvl="1"/>
            <a:r>
              <a:rPr lang="fr-BE" smtClean="0"/>
              <a:t>geen kunstje van HR: business is eigenaar</a:t>
            </a:r>
          </a:p>
          <a:p>
            <a:r>
              <a:rPr lang="nl-BE" smtClean="0"/>
              <a:t>stappenplan</a:t>
            </a:r>
          </a:p>
          <a:p>
            <a:pPr lvl="1"/>
            <a:r>
              <a:rPr lang="fr-BE" smtClean="0"/>
              <a:t>beïnvloedende externe en interne factoren in kaart brengen: strategische evoluties, budget, operationele ondersteuning 24/7, …</a:t>
            </a:r>
          </a:p>
          <a:p>
            <a:pPr lvl="1"/>
            <a:r>
              <a:rPr lang="fr-BE" smtClean="0"/>
              <a:t>huidige situatie in kaart brengen:</a:t>
            </a:r>
            <a:r>
              <a:rPr lang="en-GB" smtClean="0"/>
              <a:t> </a:t>
            </a:r>
            <a:r>
              <a:rPr lang="fr-BE" smtClean="0"/>
              <a:t>samenstelling, kwaliteit, dynamiek</a:t>
            </a:r>
          </a:p>
          <a:p>
            <a:pPr lvl="1"/>
            <a:r>
              <a:rPr lang="fr-BE" smtClean="0"/>
              <a:t>toekomstige gewenste bezetting in kaart brengen </a:t>
            </a:r>
          </a:p>
          <a:p>
            <a:pPr lvl="1"/>
            <a:r>
              <a:rPr lang="fr-BE" smtClean="0"/>
              <a:t>toekomstig verwachte bezetting in kaart brengen</a:t>
            </a:r>
          </a:p>
          <a:p>
            <a:pPr lvl="1"/>
            <a:r>
              <a:rPr lang="fr-BE" smtClean="0"/>
              <a:t>beleidsdiscussie over gap</a:t>
            </a:r>
          </a:p>
          <a:p>
            <a:pPr lvl="1"/>
            <a:r>
              <a:rPr lang="fr-BE" smtClean="0"/>
              <a:t>cocktail van beleid, instrumenten en actieplannen</a:t>
            </a:r>
            <a:endParaRPr lang="en-GB" smtClean="0"/>
          </a:p>
          <a:p>
            <a:r>
              <a:rPr lang="fr-BE" smtClean="0"/>
              <a:t>niet het plan op zich maar wel de bewustwording en de actiebereidheid bepalen het succes </a:t>
            </a:r>
          </a:p>
          <a:p>
            <a:pPr lvl="1"/>
            <a:endParaRPr lang="fr-BE" smtClean="0"/>
          </a:p>
          <a:p>
            <a:pPr lvl="1"/>
            <a:endParaRPr lang="fr-BE" dirty="0"/>
          </a:p>
        </p:txBody>
      </p:sp>
      <p:sp>
        <p:nvSpPr>
          <p:cNvPr id="7" name="Slide Number Placeholder 6"/>
          <p:cNvSpPr>
            <a:spLocks noGrp="1"/>
          </p:cNvSpPr>
          <p:nvPr>
            <p:ph type="sldNum" sz="quarter" idx="4"/>
          </p:nvPr>
        </p:nvSpPr>
        <p:spPr/>
        <p:txBody>
          <a:bodyPr/>
          <a:lstStyle/>
          <a:p>
            <a:fld id="{A7CC3638-A99D-674C-A789-FA84B7E5EA16}" type="slidenum">
              <a:rPr lang="nl-NL" smtClean="0"/>
              <a:pPr/>
              <a:t>109</a:t>
            </a:fld>
            <a:endParaRPr lang="nl-NL" dirty="0"/>
          </a:p>
        </p:txBody>
      </p:sp>
      <p:sp>
        <p:nvSpPr>
          <p:cNvPr id="6" name="Date Placeholder 2"/>
          <p:cNvSpPr>
            <a:spLocks noGrp="1"/>
          </p:cNvSpPr>
          <p:nvPr>
            <p:ph type="dt" sz="half" idx="2"/>
          </p:nvPr>
        </p:nvSpPr>
        <p:spPr/>
        <p:txBody>
          <a:bodyPr/>
          <a:lstStyle/>
          <a:p>
            <a:r>
              <a:rPr lang="fr-FR" smtClean="0"/>
              <a:t>13 mei 2017</a:t>
            </a:r>
            <a:endParaRPr lang="nl-NL" dirty="0"/>
          </a:p>
        </p:txBody>
      </p:sp>
    </p:spTree>
    <p:extLst>
      <p:ext uri="{BB962C8B-B14F-4D97-AF65-F5344CB8AC3E}">
        <p14:creationId xmlns:p14="http://schemas.microsoft.com/office/powerpoint/2010/main" val="37217422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smtClean="0"/>
              <a:t>Actieplan</a:t>
            </a:r>
            <a:r>
              <a:rPr lang="fr-BE" dirty="0" smtClean="0"/>
              <a:t> SPP</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00106071"/>
              </p:ext>
            </p:extLst>
          </p:nvPr>
        </p:nvGraphicFramePr>
        <p:xfrm>
          <a:off x="709592" y="1170216"/>
          <a:ext cx="7344816" cy="46996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277544" y="4035762"/>
            <a:ext cx="1772866" cy="954107"/>
          </a:xfrm>
          <a:prstGeom prst="rect">
            <a:avLst/>
          </a:prstGeom>
          <a:noFill/>
        </p:spPr>
        <p:txBody>
          <a:bodyPr wrap="square" rtlCol="0">
            <a:spAutoFit/>
          </a:bodyPr>
          <a:lstStyle/>
          <a:p>
            <a:r>
              <a:rPr lang="fr-BE" sz="1400" b="1" dirty="0" smtClean="0"/>
              <a:t>3 . </a:t>
            </a:r>
            <a:r>
              <a:rPr lang="fr-BE" sz="1400" b="1" dirty="0" err="1" smtClean="0"/>
              <a:t>Zorgenkindjes</a:t>
            </a:r>
            <a:r>
              <a:rPr lang="fr-BE" sz="1400" b="1" dirty="0" smtClean="0"/>
              <a:t> </a:t>
            </a:r>
            <a:r>
              <a:rPr lang="fr-BE" sz="1400" dirty="0" smtClean="0"/>
              <a:t>:</a:t>
            </a:r>
          </a:p>
          <a:p>
            <a:pPr marL="171450" indent="-171450">
              <a:buFontTx/>
              <a:buChar char="-"/>
            </a:pPr>
            <a:r>
              <a:rPr lang="fr-BE" sz="1400" dirty="0" err="1"/>
              <a:t>o</a:t>
            </a:r>
            <a:r>
              <a:rPr lang="fr-BE" sz="1400" dirty="0" err="1" smtClean="0"/>
              <a:t>ntwikkelplan</a:t>
            </a:r>
            <a:endParaRPr lang="en-GB" sz="1400" dirty="0" smtClean="0"/>
          </a:p>
          <a:p>
            <a:pPr marL="171450" indent="-171450">
              <a:buFontTx/>
              <a:buChar char="-"/>
            </a:pPr>
            <a:r>
              <a:rPr lang="fr-BE" sz="1400" dirty="0" err="1"/>
              <a:t>m</a:t>
            </a:r>
            <a:r>
              <a:rPr lang="fr-BE" sz="1400" dirty="0" err="1" smtClean="0"/>
              <a:t>obiliteitsplan</a:t>
            </a:r>
            <a:endParaRPr lang="fr-BE" sz="1400" dirty="0" smtClean="0"/>
          </a:p>
          <a:p>
            <a:pPr marL="171450" indent="-171450">
              <a:buFontTx/>
              <a:buChar char="-"/>
            </a:pPr>
            <a:r>
              <a:rPr lang="fr-BE" sz="1400" dirty="0"/>
              <a:t>o</a:t>
            </a:r>
            <a:r>
              <a:rPr lang="fr-BE" sz="1400" dirty="0" smtClean="0"/>
              <a:t>utplacement</a:t>
            </a:r>
          </a:p>
        </p:txBody>
      </p:sp>
      <p:sp>
        <p:nvSpPr>
          <p:cNvPr id="8" name="TextBox 7"/>
          <p:cNvSpPr txBox="1"/>
          <p:nvPr/>
        </p:nvSpPr>
        <p:spPr>
          <a:xfrm rot="10800000" flipV="1">
            <a:off x="3191931" y="4618925"/>
            <a:ext cx="622247" cy="338554"/>
          </a:xfrm>
          <a:prstGeom prst="rect">
            <a:avLst/>
          </a:prstGeom>
          <a:noFill/>
        </p:spPr>
        <p:txBody>
          <a:bodyPr wrap="square" rtlCol="0">
            <a:spAutoFit/>
          </a:bodyPr>
          <a:lstStyle/>
          <a:p>
            <a:r>
              <a:rPr lang="fr-BE" sz="1600" b="1" dirty="0" smtClean="0"/>
              <a:t>3.</a:t>
            </a:r>
            <a:endParaRPr lang="en-GB" sz="1600" b="1" dirty="0"/>
          </a:p>
        </p:txBody>
      </p:sp>
      <p:sp>
        <p:nvSpPr>
          <p:cNvPr id="9" name="TextBox 8"/>
          <p:cNvSpPr txBox="1"/>
          <p:nvPr/>
        </p:nvSpPr>
        <p:spPr>
          <a:xfrm>
            <a:off x="4382000" y="3524176"/>
            <a:ext cx="356157" cy="338554"/>
          </a:xfrm>
          <a:prstGeom prst="rect">
            <a:avLst/>
          </a:prstGeom>
          <a:noFill/>
        </p:spPr>
        <p:txBody>
          <a:bodyPr wrap="square" rtlCol="0">
            <a:spAutoFit/>
          </a:bodyPr>
          <a:lstStyle/>
          <a:p>
            <a:r>
              <a:rPr lang="fr-BE" sz="1600" b="1" dirty="0" smtClean="0"/>
              <a:t>1.</a:t>
            </a:r>
            <a:endParaRPr lang="en-GB" sz="1600" b="1" dirty="0"/>
          </a:p>
        </p:txBody>
      </p:sp>
      <p:sp>
        <p:nvSpPr>
          <p:cNvPr id="10" name="TextBox 9"/>
          <p:cNvSpPr txBox="1"/>
          <p:nvPr/>
        </p:nvSpPr>
        <p:spPr>
          <a:xfrm>
            <a:off x="3779873" y="3129856"/>
            <a:ext cx="340158" cy="338554"/>
          </a:xfrm>
          <a:prstGeom prst="rect">
            <a:avLst/>
          </a:prstGeom>
          <a:noFill/>
        </p:spPr>
        <p:txBody>
          <a:bodyPr wrap="none" rtlCol="0">
            <a:spAutoFit/>
          </a:bodyPr>
          <a:lstStyle/>
          <a:p>
            <a:r>
              <a:rPr lang="fr-BE" sz="1600" b="1" dirty="0" smtClean="0"/>
              <a:t>2.</a:t>
            </a:r>
            <a:endParaRPr lang="en-GB" sz="1600" b="1" dirty="0"/>
          </a:p>
        </p:txBody>
      </p:sp>
      <p:sp>
        <p:nvSpPr>
          <p:cNvPr id="11" name="TextBox 10"/>
          <p:cNvSpPr txBox="1"/>
          <p:nvPr/>
        </p:nvSpPr>
        <p:spPr>
          <a:xfrm>
            <a:off x="4881095" y="3179227"/>
            <a:ext cx="360040" cy="338554"/>
          </a:xfrm>
          <a:prstGeom prst="rect">
            <a:avLst/>
          </a:prstGeom>
          <a:noFill/>
        </p:spPr>
        <p:txBody>
          <a:bodyPr wrap="square" rtlCol="0">
            <a:spAutoFit/>
          </a:bodyPr>
          <a:lstStyle/>
          <a:p>
            <a:r>
              <a:rPr lang="fr-BE" sz="1600" b="1" dirty="0" smtClean="0"/>
              <a:t>6.</a:t>
            </a:r>
            <a:endParaRPr lang="en-GB" sz="1600" b="1" dirty="0"/>
          </a:p>
        </p:txBody>
      </p:sp>
      <p:sp>
        <p:nvSpPr>
          <p:cNvPr id="12" name="TextBox 11"/>
          <p:cNvSpPr txBox="1"/>
          <p:nvPr/>
        </p:nvSpPr>
        <p:spPr>
          <a:xfrm>
            <a:off x="4382001" y="4219848"/>
            <a:ext cx="356156" cy="338554"/>
          </a:xfrm>
          <a:prstGeom prst="rect">
            <a:avLst/>
          </a:prstGeom>
          <a:noFill/>
        </p:spPr>
        <p:txBody>
          <a:bodyPr wrap="square" rtlCol="0">
            <a:spAutoFit/>
          </a:bodyPr>
          <a:lstStyle/>
          <a:p>
            <a:r>
              <a:rPr lang="fr-BE" sz="1600" b="1" dirty="0" smtClean="0"/>
              <a:t>4.</a:t>
            </a:r>
            <a:endParaRPr lang="en-GB" sz="1600" b="1" dirty="0"/>
          </a:p>
        </p:txBody>
      </p:sp>
      <p:sp>
        <p:nvSpPr>
          <p:cNvPr id="13" name="TextBox 12"/>
          <p:cNvSpPr txBox="1"/>
          <p:nvPr/>
        </p:nvSpPr>
        <p:spPr>
          <a:xfrm>
            <a:off x="5423314" y="4697482"/>
            <a:ext cx="340158" cy="338554"/>
          </a:xfrm>
          <a:prstGeom prst="rect">
            <a:avLst/>
          </a:prstGeom>
          <a:noFill/>
        </p:spPr>
        <p:txBody>
          <a:bodyPr wrap="none" rtlCol="0">
            <a:spAutoFit/>
          </a:bodyPr>
          <a:lstStyle/>
          <a:p>
            <a:r>
              <a:rPr lang="fr-BE" sz="1600" b="1" dirty="0" smtClean="0"/>
              <a:t>5.</a:t>
            </a:r>
            <a:endParaRPr lang="en-GB" sz="1600" b="1" dirty="0"/>
          </a:p>
        </p:txBody>
      </p:sp>
      <p:sp>
        <p:nvSpPr>
          <p:cNvPr id="14" name="TextBox 13"/>
          <p:cNvSpPr txBox="1"/>
          <p:nvPr/>
        </p:nvSpPr>
        <p:spPr>
          <a:xfrm>
            <a:off x="4375348" y="2651061"/>
            <a:ext cx="362809" cy="338554"/>
          </a:xfrm>
          <a:prstGeom prst="rect">
            <a:avLst/>
          </a:prstGeom>
          <a:noFill/>
        </p:spPr>
        <p:txBody>
          <a:bodyPr wrap="square" rtlCol="0">
            <a:spAutoFit/>
          </a:bodyPr>
          <a:lstStyle/>
          <a:p>
            <a:r>
              <a:rPr lang="fr-BE" sz="1600" b="1" dirty="0" smtClean="0"/>
              <a:t>7.</a:t>
            </a:r>
            <a:endParaRPr lang="en-GB" sz="1600" b="1" dirty="0"/>
          </a:p>
        </p:txBody>
      </p:sp>
      <p:sp>
        <p:nvSpPr>
          <p:cNvPr id="15" name="TextBox 14"/>
          <p:cNvSpPr txBox="1"/>
          <p:nvPr/>
        </p:nvSpPr>
        <p:spPr>
          <a:xfrm>
            <a:off x="277544" y="2975967"/>
            <a:ext cx="1927251" cy="738664"/>
          </a:xfrm>
          <a:prstGeom prst="rect">
            <a:avLst/>
          </a:prstGeom>
          <a:noFill/>
        </p:spPr>
        <p:txBody>
          <a:bodyPr wrap="square" rtlCol="0">
            <a:spAutoFit/>
          </a:bodyPr>
          <a:lstStyle/>
          <a:p>
            <a:r>
              <a:rPr lang="fr-BE" sz="1400" b="1" dirty="0" smtClean="0"/>
              <a:t>2. </a:t>
            </a:r>
            <a:r>
              <a:rPr lang="fr-BE" sz="1400" b="1" dirty="0" err="1" smtClean="0"/>
              <a:t>Onbenut</a:t>
            </a:r>
            <a:r>
              <a:rPr lang="fr-BE" sz="1400" b="1" dirty="0" smtClean="0"/>
              <a:t> </a:t>
            </a:r>
            <a:r>
              <a:rPr lang="fr-BE" sz="1400" b="1" dirty="0" err="1" smtClean="0"/>
              <a:t>potentieel</a:t>
            </a:r>
            <a:r>
              <a:rPr lang="fr-BE" sz="1400" b="1" dirty="0" smtClean="0"/>
              <a:t> :</a:t>
            </a:r>
          </a:p>
          <a:p>
            <a:pPr marL="171450" indent="-171450">
              <a:buFontTx/>
              <a:buChar char="-"/>
            </a:pPr>
            <a:r>
              <a:rPr lang="fr-BE" sz="1400" dirty="0" err="1"/>
              <a:t>t</a:t>
            </a:r>
            <a:r>
              <a:rPr lang="fr-BE" sz="1400" dirty="0" err="1" smtClean="0"/>
              <a:t>ijdelijk</a:t>
            </a:r>
            <a:r>
              <a:rPr lang="fr-BE" sz="1400" dirty="0" smtClean="0"/>
              <a:t> </a:t>
            </a:r>
            <a:r>
              <a:rPr lang="fr-BE" sz="1400" dirty="0" err="1" smtClean="0"/>
              <a:t>uitlenen</a:t>
            </a:r>
            <a:endParaRPr lang="fr-BE" sz="1400" dirty="0" smtClean="0"/>
          </a:p>
          <a:p>
            <a:pPr marL="171450" indent="-171450">
              <a:buFontTx/>
              <a:buChar char="-"/>
            </a:pPr>
            <a:r>
              <a:rPr lang="fr-BE" sz="1400" dirty="0" err="1"/>
              <a:t>t</a:t>
            </a:r>
            <a:r>
              <a:rPr lang="fr-BE" sz="1400" dirty="0" err="1" smtClean="0"/>
              <a:t>ijdelijk</a:t>
            </a:r>
            <a:r>
              <a:rPr lang="fr-BE" sz="1400" dirty="0" smtClean="0"/>
              <a:t> </a:t>
            </a:r>
            <a:r>
              <a:rPr lang="fr-BE" sz="1400" dirty="0" err="1" smtClean="0"/>
              <a:t>flexibiliseren</a:t>
            </a:r>
            <a:endParaRPr lang="en-GB" sz="1400" dirty="0"/>
          </a:p>
        </p:txBody>
      </p:sp>
      <p:sp>
        <p:nvSpPr>
          <p:cNvPr id="16" name="TextBox 15"/>
          <p:cNvSpPr txBox="1"/>
          <p:nvPr/>
        </p:nvSpPr>
        <p:spPr>
          <a:xfrm>
            <a:off x="6956329" y="1498933"/>
            <a:ext cx="1301959" cy="954107"/>
          </a:xfrm>
          <a:prstGeom prst="rect">
            <a:avLst/>
          </a:prstGeom>
          <a:noFill/>
        </p:spPr>
        <p:txBody>
          <a:bodyPr wrap="none" rtlCol="0">
            <a:spAutoFit/>
          </a:bodyPr>
          <a:lstStyle/>
          <a:p>
            <a:r>
              <a:rPr lang="fr-BE" sz="1400" b="1" dirty="0" smtClean="0"/>
              <a:t>7. Prospects :</a:t>
            </a:r>
          </a:p>
          <a:p>
            <a:pPr marL="171450" indent="-171450">
              <a:buFontTx/>
              <a:buChar char="-"/>
            </a:pPr>
            <a:r>
              <a:rPr lang="fr-BE" sz="1400" dirty="0" err="1"/>
              <a:t>r</a:t>
            </a:r>
            <a:r>
              <a:rPr lang="fr-BE" sz="1400" dirty="0" err="1" smtClean="0"/>
              <a:t>ecrutering</a:t>
            </a:r>
            <a:endParaRPr lang="fr-BE" sz="1400" dirty="0" smtClean="0"/>
          </a:p>
          <a:p>
            <a:pPr marL="171450" indent="-171450">
              <a:buFontTx/>
              <a:buChar char="-"/>
            </a:pPr>
            <a:r>
              <a:rPr lang="fr-BE" sz="1400" dirty="0" smtClean="0"/>
              <a:t>(om)</a:t>
            </a:r>
            <a:r>
              <a:rPr lang="fr-BE" sz="1400" dirty="0" err="1" smtClean="0"/>
              <a:t>scholing</a:t>
            </a:r>
            <a:endParaRPr lang="fr-BE" sz="1400" dirty="0" smtClean="0"/>
          </a:p>
          <a:p>
            <a:pPr marL="171450" indent="-171450">
              <a:buFontTx/>
              <a:buChar char="-"/>
            </a:pPr>
            <a:r>
              <a:rPr lang="fr-BE" sz="1400" dirty="0" smtClean="0"/>
              <a:t>synergie</a:t>
            </a:r>
            <a:endParaRPr lang="en-GB" sz="1400" dirty="0"/>
          </a:p>
        </p:txBody>
      </p:sp>
      <p:sp>
        <p:nvSpPr>
          <p:cNvPr id="17" name="TextBox 16"/>
          <p:cNvSpPr txBox="1"/>
          <p:nvPr/>
        </p:nvSpPr>
        <p:spPr>
          <a:xfrm>
            <a:off x="6956329" y="2574116"/>
            <a:ext cx="1530127" cy="954107"/>
          </a:xfrm>
          <a:prstGeom prst="rect">
            <a:avLst/>
          </a:prstGeom>
          <a:noFill/>
        </p:spPr>
        <p:txBody>
          <a:bodyPr wrap="square" rtlCol="0">
            <a:spAutoFit/>
          </a:bodyPr>
          <a:lstStyle/>
          <a:p>
            <a:r>
              <a:rPr lang="fr-BE" sz="1400" b="1" dirty="0" smtClean="0"/>
              <a:t>6. Most </a:t>
            </a:r>
            <a:r>
              <a:rPr lang="fr-BE" sz="1400" b="1" dirty="0" err="1" smtClean="0"/>
              <a:t>wanted</a:t>
            </a:r>
            <a:r>
              <a:rPr lang="fr-BE" sz="1400" b="1" dirty="0" smtClean="0"/>
              <a:t> : </a:t>
            </a:r>
          </a:p>
          <a:p>
            <a:pPr marL="171450" indent="-171450">
              <a:buFontTx/>
              <a:buChar char="-"/>
            </a:pPr>
            <a:r>
              <a:rPr lang="fr-BE" sz="1400" dirty="0" err="1"/>
              <a:t>r</a:t>
            </a:r>
            <a:r>
              <a:rPr lang="fr-BE" sz="1400" dirty="0" err="1" smtClean="0"/>
              <a:t>ecrutering</a:t>
            </a:r>
            <a:endParaRPr lang="fr-BE" sz="1400" dirty="0" smtClean="0"/>
          </a:p>
          <a:p>
            <a:pPr marL="171450" indent="-171450">
              <a:buFontTx/>
              <a:buChar char="-"/>
            </a:pPr>
            <a:r>
              <a:rPr lang="fr-BE" sz="1400" dirty="0" smtClean="0"/>
              <a:t>(om)</a:t>
            </a:r>
            <a:r>
              <a:rPr lang="fr-BE" sz="1400" dirty="0" err="1" smtClean="0"/>
              <a:t>scholing</a:t>
            </a:r>
            <a:endParaRPr lang="fr-BE" sz="1400" dirty="0" smtClean="0"/>
          </a:p>
          <a:p>
            <a:pPr marL="171450" indent="-171450">
              <a:buFontTx/>
              <a:buChar char="-"/>
            </a:pPr>
            <a:r>
              <a:rPr lang="fr-BE" sz="1400" dirty="0" smtClean="0"/>
              <a:t>synergie</a:t>
            </a:r>
            <a:endParaRPr lang="en-GB" sz="1400" dirty="0"/>
          </a:p>
        </p:txBody>
      </p:sp>
      <p:sp>
        <p:nvSpPr>
          <p:cNvPr id="18" name="TextBox 17"/>
          <p:cNvSpPr txBox="1"/>
          <p:nvPr/>
        </p:nvSpPr>
        <p:spPr>
          <a:xfrm>
            <a:off x="6956329" y="3539564"/>
            <a:ext cx="1979320" cy="738664"/>
          </a:xfrm>
          <a:prstGeom prst="rect">
            <a:avLst/>
          </a:prstGeom>
          <a:noFill/>
        </p:spPr>
        <p:txBody>
          <a:bodyPr wrap="square" rtlCol="0">
            <a:spAutoFit/>
          </a:bodyPr>
          <a:lstStyle/>
          <a:p>
            <a:r>
              <a:rPr lang="fr-BE" sz="1400" b="1" dirty="0" smtClean="0"/>
              <a:t>5. </a:t>
            </a:r>
            <a:r>
              <a:rPr lang="fr-BE" sz="1400" b="1" dirty="0" err="1" smtClean="0"/>
              <a:t>Tijdelijke</a:t>
            </a:r>
            <a:r>
              <a:rPr lang="fr-BE" sz="1400" b="1" dirty="0" smtClean="0"/>
              <a:t> </a:t>
            </a:r>
            <a:r>
              <a:rPr lang="fr-BE" sz="1400" b="1" dirty="0" err="1" smtClean="0"/>
              <a:t>krachten</a:t>
            </a:r>
            <a:r>
              <a:rPr lang="fr-BE" sz="1400" b="1" dirty="0" smtClean="0"/>
              <a:t> :</a:t>
            </a:r>
          </a:p>
          <a:p>
            <a:pPr marL="171450" indent="-171450">
              <a:buFontTx/>
              <a:buChar char="-"/>
            </a:pPr>
            <a:r>
              <a:rPr lang="fr-BE" sz="1400" dirty="0"/>
              <a:t>c</a:t>
            </a:r>
            <a:r>
              <a:rPr lang="fr-BE" sz="1400" dirty="0" smtClean="0"/>
              <a:t>onsultants</a:t>
            </a:r>
          </a:p>
          <a:p>
            <a:pPr marL="171450" indent="-171450">
              <a:buFontTx/>
              <a:buChar char="-"/>
            </a:pPr>
            <a:r>
              <a:rPr lang="fr-BE" sz="1400" dirty="0" err="1"/>
              <a:t>c</a:t>
            </a:r>
            <a:r>
              <a:rPr lang="fr-BE" sz="1400" dirty="0" err="1" smtClean="0"/>
              <a:t>ollegiale</a:t>
            </a:r>
            <a:r>
              <a:rPr lang="fr-BE" sz="1400" dirty="0" smtClean="0"/>
              <a:t> </a:t>
            </a:r>
            <a:r>
              <a:rPr lang="fr-BE" sz="1400" dirty="0" err="1" smtClean="0"/>
              <a:t>inleen</a:t>
            </a:r>
            <a:endParaRPr lang="en-GB" sz="1400" dirty="0"/>
          </a:p>
        </p:txBody>
      </p:sp>
      <p:sp>
        <p:nvSpPr>
          <p:cNvPr id="19" name="TextBox 18"/>
          <p:cNvSpPr txBox="1"/>
          <p:nvPr/>
        </p:nvSpPr>
        <p:spPr>
          <a:xfrm>
            <a:off x="6956329" y="4389125"/>
            <a:ext cx="2033314" cy="1384995"/>
          </a:xfrm>
          <a:prstGeom prst="rect">
            <a:avLst/>
          </a:prstGeom>
          <a:noFill/>
        </p:spPr>
        <p:txBody>
          <a:bodyPr wrap="none" rtlCol="0">
            <a:spAutoFit/>
          </a:bodyPr>
          <a:lstStyle/>
          <a:p>
            <a:r>
              <a:rPr lang="fr-BE" sz="1400" b="1" dirty="0" smtClean="0"/>
              <a:t>4. </a:t>
            </a:r>
            <a:r>
              <a:rPr lang="fr-BE" sz="1400" b="1" dirty="0" err="1" smtClean="0"/>
              <a:t>Huidige</a:t>
            </a:r>
            <a:r>
              <a:rPr lang="fr-BE" sz="1400" b="1" dirty="0" smtClean="0"/>
              <a:t> </a:t>
            </a:r>
            <a:r>
              <a:rPr lang="fr-BE" sz="1400" b="1" dirty="0" err="1" smtClean="0"/>
              <a:t>kern</a:t>
            </a:r>
            <a:r>
              <a:rPr lang="fr-BE" sz="1400" b="1" dirty="0" smtClean="0"/>
              <a:t> : </a:t>
            </a:r>
          </a:p>
          <a:p>
            <a:pPr marL="171450" indent="-171450">
              <a:buFontTx/>
              <a:buChar char="-"/>
            </a:pPr>
            <a:r>
              <a:rPr lang="fr-BE" sz="1400" dirty="0" err="1"/>
              <a:t>p</a:t>
            </a:r>
            <a:r>
              <a:rPr lang="fr-BE" sz="1400" dirty="0" err="1" smtClean="0"/>
              <a:t>otentieel</a:t>
            </a:r>
            <a:r>
              <a:rPr lang="fr-BE" sz="1400" dirty="0" smtClean="0"/>
              <a:t> </a:t>
            </a:r>
            <a:r>
              <a:rPr lang="fr-BE" sz="1400" dirty="0" err="1" smtClean="0"/>
              <a:t>beoordeling</a:t>
            </a:r>
            <a:endParaRPr lang="fr-BE" sz="1400" dirty="0" smtClean="0"/>
          </a:p>
          <a:p>
            <a:pPr marL="171450" indent="-171450">
              <a:buFontTx/>
              <a:buChar char="-"/>
            </a:pPr>
            <a:r>
              <a:rPr lang="fr-BE" sz="1400" dirty="0" err="1"/>
              <a:t>o</a:t>
            </a:r>
            <a:r>
              <a:rPr lang="fr-BE" sz="1400" dirty="0" err="1" smtClean="0"/>
              <a:t>ntwikkelingsplan</a:t>
            </a:r>
            <a:endParaRPr lang="fr-BE" sz="1400" dirty="0" smtClean="0"/>
          </a:p>
          <a:p>
            <a:pPr marL="171450" indent="-171450">
              <a:buFontTx/>
              <a:buChar char="-"/>
            </a:pPr>
            <a:r>
              <a:rPr lang="fr-BE" sz="1400" dirty="0" err="1"/>
              <a:t>m</a:t>
            </a:r>
            <a:r>
              <a:rPr lang="fr-BE" sz="1400" dirty="0" err="1" smtClean="0"/>
              <a:t>obiliteitsplan</a:t>
            </a:r>
            <a:endParaRPr lang="fr-BE" sz="1400" dirty="0" smtClean="0"/>
          </a:p>
          <a:p>
            <a:pPr marL="171450" indent="-171450">
              <a:buFontTx/>
              <a:buChar char="-"/>
            </a:pPr>
            <a:r>
              <a:rPr lang="fr-BE" sz="1400" dirty="0"/>
              <a:t>o</a:t>
            </a:r>
            <a:r>
              <a:rPr lang="fr-BE" sz="1400" dirty="0" smtClean="0"/>
              <a:t>utplacement</a:t>
            </a:r>
          </a:p>
          <a:p>
            <a:pPr marL="171450" indent="-171450">
              <a:buFontTx/>
              <a:buChar char="-"/>
            </a:pPr>
            <a:r>
              <a:rPr lang="fr-BE" sz="1400" dirty="0" err="1"/>
              <a:t>f</a:t>
            </a:r>
            <a:r>
              <a:rPr lang="fr-BE" sz="1400" dirty="0" err="1" smtClean="0"/>
              <a:t>lexibiliseren</a:t>
            </a:r>
            <a:endParaRPr lang="en-GB" sz="1400" dirty="0"/>
          </a:p>
        </p:txBody>
      </p:sp>
      <p:sp>
        <p:nvSpPr>
          <p:cNvPr id="20" name="TextBox 19"/>
          <p:cNvSpPr txBox="1"/>
          <p:nvPr/>
        </p:nvSpPr>
        <p:spPr>
          <a:xfrm>
            <a:off x="277544" y="1736273"/>
            <a:ext cx="1595671" cy="954107"/>
          </a:xfrm>
          <a:prstGeom prst="rect">
            <a:avLst/>
          </a:prstGeom>
          <a:noFill/>
        </p:spPr>
        <p:txBody>
          <a:bodyPr wrap="square" rtlCol="0">
            <a:spAutoFit/>
          </a:bodyPr>
          <a:lstStyle/>
          <a:p>
            <a:pPr marL="228600" indent="-228600">
              <a:buAutoNum type="arabicPeriod"/>
            </a:pPr>
            <a:r>
              <a:rPr lang="fr-BE" sz="1400" b="1" dirty="0" smtClean="0"/>
              <a:t>Key </a:t>
            </a:r>
            <a:r>
              <a:rPr lang="fr-BE" sz="1400" b="1" dirty="0" err="1" smtClean="0"/>
              <a:t>players</a:t>
            </a:r>
            <a:r>
              <a:rPr lang="fr-BE" sz="1400" b="1" dirty="0" smtClean="0"/>
              <a:t> :</a:t>
            </a:r>
          </a:p>
          <a:p>
            <a:pPr marL="171450" indent="-171450">
              <a:buFontTx/>
              <a:buChar char="-"/>
            </a:pPr>
            <a:r>
              <a:rPr lang="fr-BE" sz="1400" dirty="0"/>
              <a:t>r</a:t>
            </a:r>
            <a:r>
              <a:rPr lang="fr-BE" sz="1400" dirty="0" smtClean="0"/>
              <a:t>etentie</a:t>
            </a:r>
          </a:p>
          <a:p>
            <a:pPr marL="171450" indent="-171450">
              <a:buFontTx/>
              <a:buChar char="-"/>
            </a:pPr>
            <a:r>
              <a:rPr lang="fr-BE" sz="1400" dirty="0" err="1" smtClean="0"/>
              <a:t>opleiden</a:t>
            </a:r>
            <a:endParaRPr lang="fr-BE" sz="1400" dirty="0" smtClean="0"/>
          </a:p>
          <a:p>
            <a:pPr marL="171450" indent="-171450">
              <a:buFontTx/>
              <a:buChar char="-"/>
            </a:pPr>
            <a:r>
              <a:rPr lang="fr-BE" sz="1400" dirty="0" err="1"/>
              <a:t>b</a:t>
            </a:r>
            <a:r>
              <a:rPr lang="fr-BE" sz="1400" dirty="0" err="1" smtClean="0"/>
              <a:t>elonen</a:t>
            </a:r>
            <a:endParaRPr lang="en-GB" sz="1400" dirty="0"/>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6" name="Slide Number Placeholder 5"/>
          <p:cNvSpPr>
            <a:spLocks noGrp="1"/>
          </p:cNvSpPr>
          <p:nvPr>
            <p:ph type="sldNum" sz="quarter" idx="4"/>
          </p:nvPr>
        </p:nvSpPr>
        <p:spPr/>
        <p:txBody>
          <a:bodyPr/>
          <a:lstStyle/>
          <a:p>
            <a:fld id="{A7CC3638-A99D-674C-A789-FA84B7E5EA16}" type="slidenum">
              <a:rPr lang="nl-NL" smtClean="0"/>
              <a:t>110</a:t>
            </a:fld>
            <a:endParaRPr lang="nl-NL" dirty="0"/>
          </a:p>
        </p:txBody>
      </p:sp>
    </p:spTree>
    <p:extLst>
      <p:ext uri="{BB962C8B-B14F-4D97-AF65-F5344CB8AC3E}">
        <p14:creationId xmlns:p14="http://schemas.microsoft.com/office/powerpoint/2010/main" val="150617446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smtClean="0"/>
              <a:t>Voorbeeld</a:t>
            </a:r>
            <a:r>
              <a:rPr lang="fr-BE" dirty="0" smtClean="0"/>
              <a:t>: </a:t>
            </a:r>
            <a:r>
              <a:rPr lang="fr-BE" dirty="0" err="1" smtClean="0"/>
              <a:t>Smals</a:t>
            </a:r>
            <a:endParaRPr lang="en-GB" dirty="0"/>
          </a:p>
        </p:txBody>
      </p:sp>
      <p:sp>
        <p:nvSpPr>
          <p:cNvPr id="3" name="Content Placeholder 2"/>
          <p:cNvSpPr>
            <a:spLocks noGrp="1"/>
          </p:cNvSpPr>
          <p:nvPr>
            <p:ph idx="1"/>
          </p:nvPr>
        </p:nvSpPr>
        <p:spPr/>
        <p:txBody>
          <a:bodyPr/>
          <a:lstStyle/>
          <a:p>
            <a:pPr indent="-285750"/>
            <a:r>
              <a:rPr lang="nl-NL" dirty="0" smtClean="0"/>
              <a:t>één werkgroep per teamleader/domein (directeur, teamleader en HR) : </a:t>
            </a:r>
          </a:p>
          <a:p>
            <a:pPr lvl="1"/>
            <a:r>
              <a:rPr lang="nl-NL" dirty="0" err="1"/>
              <a:t>j</a:t>
            </a:r>
            <a:r>
              <a:rPr lang="nl-NL" dirty="0" err="1" smtClean="0"/>
              <a:t>obarchitecturen</a:t>
            </a:r>
            <a:r>
              <a:rPr lang="nl-NL" dirty="0" smtClean="0"/>
              <a:t> overlopen</a:t>
            </a:r>
          </a:p>
          <a:p>
            <a:pPr lvl="2"/>
            <a:r>
              <a:rPr lang="nl-NL" dirty="0" smtClean="0"/>
              <a:t>welke verantwoordelijkheidsgebieden veranderen ?</a:t>
            </a:r>
          </a:p>
          <a:p>
            <a:pPr lvl="2"/>
            <a:r>
              <a:rPr lang="nl-NL" dirty="0"/>
              <a:t>w</a:t>
            </a:r>
            <a:r>
              <a:rPr lang="nl-NL" dirty="0" smtClean="0"/>
              <a:t>elke competenties veranderen ?</a:t>
            </a:r>
          </a:p>
          <a:p>
            <a:pPr lvl="1"/>
            <a:r>
              <a:rPr lang="nl-NL" dirty="0"/>
              <a:t>i</a:t>
            </a:r>
            <a:r>
              <a:rPr lang="nl-NL" dirty="0" smtClean="0"/>
              <a:t>dentificatie van de functietitularis</a:t>
            </a:r>
          </a:p>
          <a:p>
            <a:pPr lvl="1"/>
            <a:r>
              <a:rPr lang="nl-NL" dirty="0" smtClean="0"/>
              <a:t>in </a:t>
            </a:r>
            <a:r>
              <a:rPr lang="nl-NL" dirty="0"/>
              <a:t>kaart brengen actuele, toekomstige en </a:t>
            </a:r>
            <a:r>
              <a:rPr lang="nl-NL" dirty="0" smtClean="0"/>
              <a:t>verwachte bezetting</a:t>
            </a:r>
          </a:p>
          <a:p>
            <a:pPr lvl="1"/>
            <a:endParaRPr lang="nl-NL" dirty="0"/>
          </a:p>
          <a:p>
            <a:endParaRPr lang="fr-BE" dirty="0" smtClean="0"/>
          </a:p>
          <a:p>
            <a:endParaRPr lang="fr-BE" dirty="0"/>
          </a:p>
          <a:p>
            <a:endParaRPr lang="fr-BE" dirty="0" smtClean="0"/>
          </a:p>
          <a:p>
            <a:endParaRPr lang="fr-BE" dirty="0" smtClean="0"/>
          </a:p>
          <a:p>
            <a:r>
              <a:rPr lang="fr-BE" dirty="0" err="1" smtClean="0"/>
              <a:t>start</a:t>
            </a:r>
            <a:r>
              <a:rPr lang="fr-BE" dirty="0" smtClean="0"/>
              <a:t> </a:t>
            </a:r>
            <a:r>
              <a:rPr lang="fr-BE" dirty="0" err="1"/>
              <a:t>actieplan</a:t>
            </a:r>
            <a:r>
              <a:rPr lang="fr-BE" dirty="0"/>
              <a:t> </a:t>
            </a:r>
            <a:r>
              <a:rPr lang="fr-BE" dirty="0" err="1"/>
              <a:t>voor</a:t>
            </a:r>
            <a:r>
              <a:rPr lang="fr-BE" dirty="0"/>
              <a:t> de </a:t>
            </a:r>
            <a:r>
              <a:rPr lang="fr-BE" dirty="0" err="1"/>
              <a:t>medewerkers</a:t>
            </a:r>
            <a:r>
              <a:rPr lang="fr-BE" dirty="0"/>
              <a:t> "</a:t>
            </a:r>
            <a:r>
              <a:rPr lang="fr-BE" dirty="0" smtClean="0"/>
              <a:t>nu </a:t>
            </a:r>
            <a:r>
              <a:rPr lang="fr-BE" dirty="0" err="1" smtClean="0"/>
              <a:t>aanwezig</a:t>
            </a:r>
            <a:r>
              <a:rPr lang="fr-BE" dirty="0" smtClean="0"/>
              <a:t>"</a:t>
            </a:r>
            <a:endParaRPr lang="fr-BE" dirty="0"/>
          </a:p>
          <a:p>
            <a:r>
              <a:rPr lang="fr-BE" dirty="0" err="1" smtClean="0"/>
              <a:t>uitwerken</a:t>
            </a:r>
            <a:r>
              <a:rPr lang="fr-BE" dirty="0" smtClean="0"/>
              <a:t> </a:t>
            </a:r>
            <a:r>
              <a:rPr lang="fr-BE" dirty="0" err="1"/>
              <a:t>mogelijke</a:t>
            </a:r>
            <a:r>
              <a:rPr lang="fr-BE" dirty="0"/>
              <a:t> pistes </a:t>
            </a:r>
            <a:r>
              <a:rPr lang="fr-BE" dirty="0" err="1"/>
              <a:t>voor</a:t>
            </a:r>
            <a:r>
              <a:rPr lang="fr-BE" dirty="0"/>
              <a:t> de </a:t>
            </a:r>
            <a:r>
              <a:rPr lang="fr-BE" dirty="0" err="1"/>
              <a:t>medewerkers</a:t>
            </a:r>
            <a:r>
              <a:rPr lang="fr-BE" dirty="0"/>
              <a:t> </a:t>
            </a:r>
            <a:r>
              <a:rPr lang="fr-BE" dirty="0" smtClean="0"/>
              <a:t>"nu </a:t>
            </a:r>
            <a:r>
              <a:rPr lang="fr-BE" dirty="0" err="1"/>
              <a:t>aanwezig</a:t>
            </a:r>
            <a:r>
              <a:rPr lang="fr-BE" dirty="0"/>
              <a:t> maar </a:t>
            </a:r>
            <a:r>
              <a:rPr lang="fr-BE" dirty="0" err="1"/>
              <a:t>straks</a:t>
            </a:r>
            <a:r>
              <a:rPr lang="fr-BE" dirty="0"/>
              <a:t> niet </a:t>
            </a:r>
            <a:r>
              <a:rPr lang="fr-BE" dirty="0" err="1"/>
              <a:t>meer</a:t>
            </a:r>
            <a:r>
              <a:rPr lang="fr-BE" dirty="0"/>
              <a:t> </a:t>
            </a:r>
            <a:r>
              <a:rPr lang="fr-BE" dirty="0" err="1"/>
              <a:t>nodig</a:t>
            </a:r>
            <a:r>
              <a:rPr lang="fr-BE" dirty="0"/>
              <a:t> in de </a:t>
            </a:r>
            <a:r>
              <a:rPr lang="fr-BE" dirty="0" err="1"/>
              <a:t>huidige</a:t>
            </a:r>
            <a:r>
              <a:rPr lang="fr-BE" dirty="0"/>
              <a:t> </a:t>
            </a:r>
            <a:r>
              <a:rPr lang="fr-BE" dirty="0" err="1" smtClean="0"/>
              <a:t>functie</a:t>
            </a:r>
            <a:r>
              <a:rPr lang="fr-BE" dirty="0" smtClean="0"/>
              <a:t>"</a:t>
            </a:r>
            <a:endParaRPr lang="fr-BE" dirty="0"/>
          </a:p>
          <a:p>
            <a:r>
              <a:rPr lang="fr-BE" dirty="0" smtClean="0"/>
              <a:t>permanente </a:t>
            </a:r>
            <a:r>
              <a:rPr lang="fr-BE" dirty="0" err="1" smtClean="0"/>
              <a:t>actualisatie</a:t>
            </a:r>
            <a:r>
              <a:rPr lang="fr-BE" dirty="0" smtClean="0"/>
              <a:t> </a:t>
            </a:r>
            <a:r>
              <a:rPr lang="fr-BE" dirty="0"/>
              <a:t>SPP </a:t>
            </a:r>
          </a:p>
          <a:p>
            <a:pPr marL="457200" lvl="1" indent="0">
              <a:buNone/>
            </a:pPr>
            <a:endParaRPr lang="nl-NL" dirty="0"/>
          </a:p>
          <a:p>
            <a:pPr marL="0" indent="0">
              <a:buNone/>
            </a:pPr>
            <a:endParaRPr lang="nl-NL" dirty="0" smtClean="0"/>
          </a:p>
          <a:p>
            <a:endParaRPr lang="en-GB" dirty="0"/>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2715" y="3073922"/>
            <a:ext cx="3053008" cy="1688056"/>
          </a:xfrm>
          <a:prstGeom prst="rect">
            <a:avLst/>
          </a:prstGeom>
        </p:spPr>
      </p:pic>
      <p:sp>
        <p:nvSpPr>
          <p:cNvPr id="18" name="Date Placeholder 2"/>
          <p:cNvSpPr>
            <a:spLocks noGrp="1"/>
          </p:cNvSpPr>
          <p:nvPr>
            <p:ph type="dt" sz="half" idx="2"/>
          </p:nvPr>
        </p:nvSpPr>
        <p:spPr>
          <a:xfrm>
            <a:off x="604762" y="6266286"/>
            <a:ext cx="3564604" cy="399135"/>
          </a:xfrm>
        </p:spPr>
        <p:txBody>
          <a:bodyPr/>
          <a:lstStyle/>
          <a:p>
            <a:r>
              <a:rPr lang="fr-FR" smtClean="0"/>
              <a:t>13 mei 2017</a:t>
            </a:r>
            <a:endParaRPr lang="nl-NL" dirty="0"/>
          </a:p>
        </p:txBody>
      </p:sp>
      <p:sp>
        <p:nvSpPr>
          <p:cNvPr id="19" name="Slide Number Placeholder 18"/>
          <p:cNvSpPr>
            <a:spLocks noGrp="1"/>
          </p:cNvSpPr>
          <p:nvPr>
            <p:ph type="sldNum" sz="quarter" idx="4"/>
          </p:nvPr>
        </p:nvSpPr>
        <p:spPr/>
        <p:txBody>
          <a:bodyPr/>
          <a:lstStyle/>
          <a:p>
            <a:fld id="{A7CC3638-A99D-674C-A789-FA84B7E5EA16}" type="slidenum">
              <a:rPr lang="nl-NL" smtClean="0"/>
              <a:t>111</a:t>
            </a:fld>
            <a:endParaRPr lang="nl-NL" dirty="0"/>
          </a:p>
        </p:txBody>
      </p:sp>
    </p:spTree>
    <p:extLst>
      <p:ext uri="{BB962C8B-B14F-4D97-AF65-F5344CB8AC3E}">
        <p14:creationId xmlns:p14="http://schemas.microsoft.com/office/powerpoint/2010/main" val="186668191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CC3638-A99D-674C-A789-FA84B7E5EA16}" type="slidenum">
              <a:rPr lang="nl-NL" smtClean="0"/>
              <a:t>112</a:t>
            </a:fld>
            <a:endParaRPr lang="nl-NL" dirty="0"/>
          </a:p>
        </p:txBody>
      </p:sp>
      <p:sp>
        <p:nvSpPr>
          <p:cNvPr id="3" name="Date Placeholder 2"/>
          <p:cNvSpPr>
            <a:spLocks noGrp="1"/>
          </p:cNvSpPr>
          <p:nvPr>
            <p:ph type="dt" sz="half" idx="2"/>
          </p:nvPr>
        </p:nvSpPr>
        <p:spPr/>
        <p:txBody>
          <a:bodyPr/>
          <a:lstStyle/>
          <a:p>
            <a:r>
              <a:rPr lang="fr-FR" dirty="0" smtClean="0"/>
              <a:t>13 </a:t>
            </a:r>
            <a:r>
              <a:rPr lang="fr-FR" dirty="0" err="1" smtClean="0"/>
              <a:t>mei</a:t>
            </a:r>
            <a:r>
              <a:rPr lang="fr-FR" dirty="0" smtClean="0"/>
              <a:t> 2017</a:t>
            </a:r>
            <a:endParaRPr lang="nl-NL" dirty="0"/>
          </a:p>
        </p:txBody>
      </p:sp>
      <p:sp>
        <p:nvSpPr>
          <p:cNvPr id="4" name="Title 3"/>
          <p:cNvSpPr>
            <a:spLocks noGrp="1"/>
          </p:cNvSpPr>
          <p:nvPr>
            <p:ph type="title"/>
          </p:nvPr>
        </p:nvSpPr>
        <p:spPr/>
        <p:txBody>
          <a:bodyPr/>
          <a:lstStyle/>
          <a:p>
            <a:r>
              <a:rPr lang="nl-BE" dirty="0" smtClean="0"/>
              <a:t>Samenvattend</a:t>
            </a:r>
            <a:endParaRPr lang="fr-BE" dirty="0"/>
          </a:p>
        </p:txBody>
      </p:sp>
      <p:sp>
        <p:nvSpPr>
          <p:cNvPr id="5" name="Text Placeholder 4"/>
          <p:cNvSpPr>
            <a:spLocks noGrp="1"/>
          </p:cNvSpPr>
          <p:nvPr>
            <p:ph type="body" sz="quarter" idx="11"/>
          </p:nvPr>
        </p:nvSpPr>
        <p:spPr/>
        <p:txBody>
          <a:bodyPr/>
          <a:lstStyle/>
          <a:p>
            <a:r>
              <a:rPr lang="nl-BE" dirty="0" smtClean="0"/>
              <a:t>gepast inspelen op technologische mogelijkheden kunnen bijdragen tot strategische voordelen voor de organisatie</a:t>
            </a:r>
          </a:p>
          <a:p>
            <a:pPr lvl="1"/>
            <a:r>
              <a:rPr lang="nl-BE" dirty="0" smtClean="0"/>
              <a:t>georganiseerde </a:t>
            </a:r>
            <a:r>
              <a:rPr lang="nl-BE" dirty="0" err="1" smtClean="0"/>
              <a:t>technology</a:t>
            </a:r>
            <a:r>
              <a:rPr lang="nl-BE" dirty="0" smtClean="0"/>
              <a:t> </a:t>
            </a:r>
            <a:r>
              <a:rPr lang="nl-BE" dirty="0" err="1" smtClean="0"/>
              <a:t>watch</a:t>
            </a:r>
            <a:endParaRPr lang="nl-BE" dirty="0" smtClean="0"/>
          </a:p>
          <a:p>
            <a:pPr lvl="1"/>
            <a:r>
              <a:rPr lang="nl-BE" dirty="0" smtClean="0"/>
              <a:t>strategische keuzes</a:t>
            </a:r>
          </a:p>
          <a:p>
            <a:endParaRPr lang="nl-BE" dirty="0" smtClean="0"/>
          </a:p>
          <a:p>
            <a:r>
              <a:rPr lang="nl-BE" dirty="0" smtClean="0"/>
              <a:t>de ICT-kosten dreigen te hoog te zijn indien </a:t>
            </a:r>
            <a:endParaRPr lang="nl-BE" dirty="0"/>
          </a:p>
          <a:p>
            <a:pPr lvl="1"/>
            <a:r>
              <a:rPr lang="nl-BE" dirty="0"/>
              <a:t>er niet voortdurend wordt </a:t>
            </a:r>
            <a:r>
              <a:rPr lang="nl-BE" dirty="0" smtClean="0"/>
              <a:t>gezorgd voor </a:t>
            </a:r>
            <a:r>
              <a:rPr lang="nl-BE" dirty="0"/>
              <a:t>business </a:t>
            </a:r>
            <a:r>
              <a:rPr lang="nl-BE" dirty="0" err="1"/>
              <a:t>aligment</a:t>
            </a:r>
            <a:endParaRPr lang="nl-BE" dirty="0"/>
          </a:p>
          <a:p>
            <a:pPr lvl="1"/>
            <a:r>
              <a:rPr lang="nl-BE" dirty="0" smtClean="0"/>
              <a:t>schaaleffecten op het niveau van infrastructuur, platformen, basisdiensten en </a:t>
            </a:r>
            <a:r>
              <a:rPr lang="nl-BE" dirty="0" err="1" smtClean="0"/>
              <a:t>procurement</a:t>
            </a:r>
            <a:r>
              <a:rPr lang="nl-BE" dirty="0" smtClean="0"/>
              <a:t> niet worden uitgebuit</a:t>
            </a:r>
          </a:p>
          <a:p>
            <a:pPr lvl="1"/>
            <a:r>
              <a:rPr lang="nl-BE" dirty="0" smtClean="0"/>
              <a:t>de </a:t>
            </a:r>
            <a:r>
              <a:rPr lang="nl-BE" dirty="0"/>
              <a:t>architectuur niet </a:t>
            </a:r>
            <a:r>
              <a:rPr lang="nl-BE" dirty="0" err="1" smtClean="0"/>
              <a:t>dienstgeoriënteerd</a:t>
            </a:r>
            <a:r>
              <a:rPr lang="nl-BE" dirty="0" smtClean="0"/>
              <a:t> en modulair is</a:t>
            </a:r>
            <a:endParaRPr lang="nl-BE" dirty="0"/>
          </a:p>
          <a:p>
            <a:pPr lvl="1"/>
            <a:r>
              <a:rPr lang="nl-BE" dirty="0" smtClean="0"/>
              <a:t>verkeerde </a:t>
            </a:r>
            <a:r>
              <a:rPr lang="nl-BE" dirty="0" err="1"/>
              <a:t>sourcingskeuzes</a:t>
            </a:r>
            <a:r>
              <a:rPr lang="nl-BE" dirty="0"/>
              <a:t> worden gemaakt</a:t>
            </a:r>
          </a:p>
          <a:p>
            <a:pPr lvl="1"/>
            <a:r>
              <a:rPr lang="nl-BE" dirty="0" smtClean="0"/>
              <a:t>toepassingen via verouderde methodes ontwikkeld worden</a:t>
            </a:r>
            <a:endParaRPr lang="nl-BE" dirty="0"/>
          </a:p>
          <a:p>
            <a:pPr lvl="1"/>
            <a:r>
              <a:rPr lang="nl-BE" dirty="0"/>
              <a:t>er geen degelijk </a:t>
            </a:r>
            <a:r>
              <a:rPr lang="nl-BE" dirty="0" smtClean="0"/>
              <a:t>program, project </a:t>
            </a:r>
            <a:r>
              <a:rPr lang="nl-BE" dirty="0"/>
              <a:t>en service beheer </a:t>
            </a:r>
            <a:r>
              <a:rPr lang="nl-BE" dirty="0" smtClean="0"/>
              <a:t>is</a:t>
            </a:r>
          </a:p>
          <a:p>
            <a:endParaRPr lang="nl-BE" dirty="0" smtClean="0"/>
          </a:p>
          <a:p>
            <a:r>
              <a:rPr lang="nl-BE" dirty="0" smtClean="0"/>
              <a:t>een proactief HR-beleid is nodig</a:t>
            </a:r>
          </a:p>
        </p:txBody>
      </p:sp>
    </p:spTree>
    <p:extLst>
      <p:ext uri="{BB962C8B-B14F-4D97-AF65-F5344CB8AC3E}">
        <p14:creationId xmlns:p14="http://schemas.microsoft.com/office/powerpoint/2010/main" val="238336803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CC3638-A99D-674C-A789-FA84B7E5EA16}" type="slidenum">
              <a:rPr lang="nl-NL" smtClean="0"/>
              <a:t>113</a:t>
            </a:fld>
            <a:endParaRPr lang="nl-NL" dirty="0"/>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dirty="0" smtClean="0"/>
              <a:t>Samenvattend</a:t>
            </a:r>
            <a:endParaRPr lang="fr-BE" dirty="0"/>
          </a:p>
        </p:txBody>
      </p:sp>
      <p:pic>
        <p:nvPicPr>
          <p:cNvPr id="6" name="Picture 2"/>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harpenSoften amount="100000"/>
                    </a14:imgEffect>
                    <a14:imgEffect>
                      <a14:saturation sat="30000"/>
                    </a14:imgEffect>
                    <a14:imgEffect>
                      <a14:brightnessContrast bright="4000" contrast="-19000"/>
                    </a14:imgEffect>
                  </a14:imgLayer>
                </a14:imgProps>
              </a:ext>
              <a:ext uri="{28A0092B-C50C-407E-A947-70E740481C1C}">
                <a14:useLocalDpi xmlns:a14="http://schemas.microsoft.com/office/drawing/2010/main"/>
              </a:ext>
            </a:extLst>
          </a:blip>
          <a:srcRect/>
          <a:stretch>
            <a:fillRect/>
          </a:stretch>
        </p:blipFill>
        <p:spPr bwMode="auto">
          <a:xfrm>
            <a:off x="313693" y="1081615"/>
            <a:ext cx="7708871" cy="4849914"/>
          </a:xfrm>
          <a:prstGeom prst="rect">
            <a:avLst/>
          </a:prstGeom>
          <a:solidFill>
            <a:srgbClr val="0070C0"/>
          </a:solidFill>
          <a:ln w="9525">
            <a:solidFill>
              <a:schemeClr val="tx1"/>
            </a:solidFill>
            <a:miter lim="800000"/>
            <a:headEnd/>
            <a:tailEnd/>
          </a:ln>
          <a:effectLst/>
          <a:extLst/>
        </p:spPr>
      </p:pic>
      <p:sp>
        <p:nvSpPr>
          <p:cNvPr id="7" name="TextBox 6"/>
          <p:cNvSpPr txBox="1">
            <a:spLocks noChangeArrowheads="1"/>
          </p:cNvSpPr>
          <p:nvPr/>
        </p:nvSpPr>
        <p:spPr bwMode="auto">
          <a:xfrm>
            <a:off x="6607175" y="5971697"/>
            <a:ext cx="20907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nl-BE" altLang="fr-FR" sz="1200" dirty="0"/>
              <a:t>Bron: </a:t>
            </a:r>
            <a:r>
              <a:rPr lang="nl-BE" altLang="fr-FR" sz="1200" dirty="0" err="1"/>
              <a:t>Booz</a:t>
            </a:r>
            <a:r>
              <a:rPr lang="nl-BE" altLang="fr-FR" sz="1200" dirty="0"/>
              <a:t> Allen Hamilton</a:t>
            </a:r>
            <a:endParaRPr lang="en-US" altLang="fr-FR" sz="1200" dirty="0"/>
          </a:p>
        </p:txBody>
      </p:sp>
    </p:spTree>
    <p:extLst>
      <p:ext uri="{BB962C8B-B14F-4D97-AF65-F5344CB8AC3E}">
        <p14:creationId xmlns:p14="http://schemas.microsoft.com/office/powerpoint/2010/main" val="17430188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CC3638-A99D-674C-A789-FA84B7E5EA16}" type="slidenum">
              <a:rPr lang="nl-NL" smtClean="0"/>
              <a:t>114</a:t>
            </a:fld>
            <a:endParaRPr lang="nl-NL" dirty="0"/>
          </a:p>
        </p:txBody>
      </p:sp>
      <p:sp>
        <p:nvSpPr>
          <p:cNvPr id="3" name="Date Placeholder 2"/>
          <p:cNvSpPr>
            <a:spLocks noGrp="1"/>
          </p:cNvSpPr>
          <p:nvPr>
            <p:ph type="dt" sz="half" idx="2"/>
          </p:nvPr>
        </p:nvSpPr>
        <p:spPr/>
        <p:txBody>
          <a:bodyPr/>
          <a:lstStyle/>
          <a:p>
            <a:r>
              <a:rPr lang="fr-FR" smtClean="0"/>
              <a:t>13 mei 2017</a:t>
            </a:r>
            <a:endParaRPr lang="nl-NL" dirty="0"/>
          </a:p>
        </p:txBody>
      </p:sp>
      <p:grpSp>
        <p:nvGrpSpPr>
          <p:cNvPr id="6" name="Group 9"/>
          <p:cNvGrpSpPr>
            <a:grpSpLocks/>
          </p:cNvGrpSpPr>
          <p:nvPr/>
        </p:nvGrpSpPr>
        <p:grpSpPr bwMode="auto">
          <a:xfrm>
            <a:off x="4398963" y="2606311"/>
            <a:ext cx="4268787" cy="2308324"/>
            <a:chOff x="4407024" y="2744491"/>
            <a:chExt cx="4269432" cy="1892926"/>
          </a:xfrm>
        </p:grpSpPr>
        <p:pic>
          <p:nvPicPr>
            <p:cNvPr id="7" name="Picture 10"/>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407024" y="2869540"/>
              <a:ext cx="381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431755" y="3266818"/>
              <a:ext cx="381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2"/>
            <p:cNvSpPr txBox="1">
              <a:spLocks noChangeArrowheads="1"/>
            </p:cNvSpPr>
            <p:nvPr/>
          </p:nvSpPr>
          <p:spPr bwMode="auto">
            <a:xfrm>
              <a:off x="4788082" y="2744491"/>
              <a:ext cx="3888374" cy="189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endParaRPr lang="fr-BE" sz="1600" dirty="0" smtClean="0">
                <a:latin typeface="Arial" panose="020B0604020202020204" pitchFamily="34" charset="0"/>
                <a:cs typeface="Arial" panose="020B0604020202020204" pitchFamily="34" charset="0"/>
                <a:sym typeface="Arial" charset="0"/>
              </a:endParaRPr>
            </a:p>
            <a:p>
              <a:pPr>
                <a:defRPr/>
              </a:pPr>
              <a:r>
                <a:rPr lang="en-US" sz="1600" b="1" dirty="0" smtClean="0">
                  <a:latin typeface="Arial" panose="020B0604020202020204" pitchFamily="34" charset="0"/>
                  <a:cs typeface="Arial" panose="020B0604020202020204" pitchFamily="34" charset="0"/>
                </a:rPr>
                <a:t>frank.robben@mail.fgov.be</a:t>
              </a:r>
              <a:r>
                <a:rPr lang="en-US" sz="1600" dirty="0" smtClean="0">
                  <a:latin typeface="Arial" panose="020B0604020202020204" pitchFamily="34" charset="0"/>
                  <a:cs typeface="Arial" panose="020B0604020202020204" pitchFamily="34" charset="0"/>
                </a:rPr>
                <a:t> </a:t>
              </a:r>
            </a:p>
            <a:p>
              <a:pPr>
                <a:defRPr/>
              </a:pPr>
              <a:endParaRPr lang="en-US" sz="1600" dirty="0" smtClean="0">
                <a:latin typeface="Arial" panose="020B0604020202020204" pitchFamily="34" charset="0"/>
                <a:cs typeface="Arial" panose="020B0604020202020204" pitchFamily="34" charset="0"/>
                <a:sym typeface="Arial" charset="0"/>
              </a:endParaRPr>
            </a:p>
            <a:p>
              <a:pPr>
                <a:defRPr/>
              </a:pPr>
              <a:r>
                <a:rPr lang="fr-BE" sz="1600" b="1" dirty="0" smtClean="0">
                  <a:latin typeface="Arial" panose="020B0604020202020204" pitchFamily="34" charset="0"/>
                  <a:cs typeface="Arial" panose="020B0604020202020204" pitchFamily="34" charset="0"/>
                  <a:sym typeface="Arial" charset="0"/>
                </a:rPr>
                <a:t>@</a:t>
              </a:r>
              <a:r>
                <a:rPr lang="fr-BE" sz="1600" b="1" dirty="0" err="1" smtClean="0">
                  <a:latin typeface="Arial" panose="020B0604020202020204" pitchFamily="34" charset="0"/>
                  <a:cs typeface="Arial" panose="020B0604020202020204" pitchFamily="34" charset="0"/>
                  <a:sym typeface="Arial" charset="0"/>
                </a:rPr>
                <a:t>FrRobben</a:t>
              </a:r>
              <a:endParaRPr lang="fr-BE" sz="1600" b="1" dirty="0" smtClean="0">
                <a:latin typeface="Arial" panose="020B0604020202020204" pitchFamily="34" charset="0"/>
                <a:cs typeface="Arial" panose="020B0604020202020204" pitchFamily="34" charset="0"/>
                <a:sym typeface="Arial" charset="0"/>
              </a:endParaRPr>
            </a:p>
            <a:p>
              <a:pPr>
                <a:defRPr/>
              </a:pPr>
              <a:endParaRPr lang="en-US" sz="1600" dirty="0" smtClean="0">
                <a:latin typeface="Arial" panose="020B0604020202020204" pitchFamily="34" charset="0"/>
                <a:cs typeface="Arial" panose="020B0604020202020204" pitchFamily="34" charset="0"/>
                <a:sym typeface="Arial" charset="0"/>
              </a:endParaRPr>
            </a:p>
            <a:p>
              <a:pPr>
                <a:defRPr/>
              </a:pPr>
              <a:r>
                <a:rPr lang="en-US" sz="1600" dirty="0">
                  <a:latin typeface="Arial" panose="020B0604020202020204" pitchFamily="34" charset="0"/>
                  <a:cs typeface="Arial" panose="020B0604020202020204" pitchFamily="34" charset="0"/>
                  <a:sym typeface="Arial" charset="0"/>
                </a:rPr>
                <a:t>www.frankrobben.be</a:t>
              </a:r>
              <a:endParaRPr lang="en-GB" sz="1600" dirty="0">
                <a:latin typeface="Arial" panose="020B0604020202020204" pitchFamily="34" charset="0"/>
                <a:cs typeface="Arial" panose="020B0604020202020204" pitchFamily="34" charset="0"/>
              </a:endParaRPr>
            </a:p>
            <a:p>
              <a:pPr>
                <a:defRPr/>
              </a:pPr>
              <a:r>
                <a:rPr lang="en-US" sz="1600" dirty="0" smtClean="0">
                  <a:latin typeface="Arial" panose="020B0604020202020204" pitchFamily="34" charset="0"/>
                  <a:cs typeface="Arial" panose="020B0604020202020204" pitchFamily="34" charset="0"/>
                  <a:sym typeface="Arial" charset="0"/>
                </a:rPr>
                <a:t>www.ksz.fgov.be</a:t>
              </a:r>
            </a:p>
            <a:p>
              <a:pPr>
                <a:defRPr/>
              </a:pPr>
              <a:r>
                <a:rPr lang="fr-BE" sz="1600" dirty="0" smtClean="0">
                  <a:latin typeface="Arial" panose="020B0604020202020204" pitchFamily="34" charset="0"/>
                  <a:cs typeface="Arial" panose="020B0604020202020204" pitchFamily="34" charset="0"/>
                  <a:sym typeface="Arial" charset="0"/>
                </a:rPr>
                <a:t>www.ehealth.fgov.be</a:t>
              </a:r>
            </a:p>
            <a:p>
              <a:pPr>
                <a:defRPr/>
              </a:pPr>
              <a:r>
                <a:rPr lang="en-US" sz="1600" dirty="0" smtClean="0">
                  <a:latin typeface="Arial" panose="020B0604020202020204" pitchFamily="34" charset="0"/>
                  <a:cs typeface="Arial" panose="020B0604020202020204" pitchFamily="34" charset="0"/>
                  <a:sym typeface="Arial" charset="0"/>
                </a:rPr>
                <a:t>www.socialsecurity.be</a:t>
              </a:r>
            </a:p>
          </p:txBody>
        </p:sp>
      </p:grpSp>
      <p:pic>
        <p:nvPicPr>
          <p:cNvPr id="10" name="Picture 2" descr="http://fr.hdyo.org/assets/ask-question-2-ce96e3e01c85a38a0d39c61cfae6d42c.jpg"/>
          <p:cNvPicPr>
            <a:picLocks noChangeAspect="1" noChangeArrowheads="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10004" y="1155397"/>
            <a:ext cx="4176464" cy="41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0768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4" name="Rectangle 4"/>
          <p:cNvSpPr>
            <a:spLocks noGrp="1" noChangeArrowheads="1"/>
          </p:cNvSpPr>
          <p:nvPr>
            <p:ph type="title"/>
          </p:nvPr>
        </p:nvSpPr>
        <p:spPr/>
        <p:txBody>
          <a:bodyPr/>
          <a:lstStyle/>
          <a:p>
            <a:r>
              <a:rPr lang="en-US" altLang="fr-FR" smtClean="0"/>
              <a:t>Strategic execution alignment</a:t>
            </a:r>
            <a:endParaRPr lang="en-US" altLang="fr-FR" dirty="0"/>
          </a:p>
        </p:txBody>
      </p:sp>
      <p:sp>
        <p:nvSpPr>
          <p:cNvPr id="184326" name="Rectangle 6"/>
          <p:cNvSpPr>
            <a:spLocks noGrp="1" noChangeArrowheads="1"/>
          </p:cNvSpPr>
          <p:nvPr>
            <p:ph type="body" sz="half" idx="1"/>
          </p:nvPr>
        </p:nvSpPr>
        <p:spPr/>
        <p:txBody>
          <a:bodyPr/>
          <a:lstStyle/>
          <a:p>
            <a:endParaRPr lang="nl-BE" altLang="fr-FR" smtClean="0"/>
          </a:p>
          <a:p>
            <a:endParaRPr lang="nl-BE" altLang="fr-FR" smtClean="0"/>
          </a:p>
          <a:p>
            <a:r>
              <a:rPr lang="nl-BE" altLang="fr-FR" smtClean="0"/>
              <a:t>uitgangspunt: business strategie</a:t>
            </a:r>
          </a:p>
          <a:p>
            <a:endParaRPr lang="nl-BE" altLang="fr-FR" smtClean="0"/>
          </a:p>
          <a:p>
            <a:r>
              <a:rPr lang="nl-BE" altLang="fr-FR" smtClean="0"/>
              <a:t>welke organisatorische structuur en processen zijn nodig om de business strategie te ondersteunen ?</a:t>
            </a:r>
          </a:p>
          <a:p>
            <a:endParaRPr lang="nl-BE" altLang="fr-FR" smtClean="0"/>
          </a:p>
          <a:p>
            <a:r>
              <a:rPr lang="nl-BE" altLang="fr-FR" smtClean="0"/>
              <a:t>welke ICT infrastructuur en processen zijn nodig om de organisatorische structuur en processen te ondersteunen ?</a:t>
            </a:r>
          </a:p>
          <a:p>
            <a:endParaRPr lang="nl-BE" altLang="fr-FR" smtClean="0"/>
          </a:p>
          <a:p>
            <a:r>
              <a:rPr lang="nl-BE" altLang="fr-FR" smtClean="0"/>
              <a:t>ICT als utility</a:t>
            </a:r>
            <a:endParaRPr lang="nl-BE" altLang="fr-FR" dirty="0"/>
          </a:p>
        </p:txBody>
      </p:sp>
      <p:pic>
        <p:nvPicPr>
          <p:cNvPr id="184328" name="Picture 8"/>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1808388"/>
            <a:ext cx="4038600" cy="3771973"/>
          </a:xfrm>
        </p:spPr>
      </p:pic>
      <p:sp>
        <p:nvSpPr>
          <p:cNvPr id="184329" name="Text Box 9"/>
          <p:cNvSpPr txBox="1">
            <a:spLocks noChangeArrowheads="1"/>
          </p:cNvSpPr>
          <p:nvPr/>
        </p:nvSpPr>
        <p:spPr bwMode="auto">
          <a:xfrm>
            <a:off x="4721225" y="5481622"/>
            <a:ext cx="397351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fr-FR" sz="1000" dirty="0"/>
              <a:t>Henderson, J. and </a:t>
            </a:r>
            <a:r>
              <a:rPr lang="en-US" altLang="fr-FR" sz="1000" dirty="0" err="1"/>
              <a:t>Venkatraman</a:t>
            </a:r>
            <a:r>
              <a:rPr lang="en-US" altLang="fr-FR" sz="1000" dirty="0"/>
              <a:t>, N., “Strategic alignment: leveraging information technology for transforming organizations”, IBM Systems Journal vol. 32, </a:t>
            </a:r>
            <a:r>
              <a:rPr lang="en-US" altLang="fr-FR" sz="1000" dirty="0" err="1"/>
              <a:t>nr</a:t>
            </a:r>
            <a:r>
              <a:rPr lang="en-US" altLang="fr-FR" sz="1000" dirty="0"/>
              <a:t>. 1, 1993</a:t>
            </a:r>
          </a:p>
        </p:txBody>
      </p:sp>
      <p:sp>
        <p:nvSpPr>
          <p:cNvPr id="2" name="Date Placeholder 1"/>
          <p:cNvSpPr>
            <a:spLocks noGrp="1"/>
          </p:cNvSpPr>
          <p:nvPr>
            <p:ph type="dt" sz="half" idx="10"/>
          </p:nvPr>
        </p:nvSpPr>
        <p:spPr/>
        <p:txBody>
          <a:bodyPr/>
          <a:lstStyle/>
          <a:p>
            <a:r>
              <a:rPr lang="fr-FR" smtClean="0"/>
              <a:t>13 mei 2017</a:t>
            </a:r>
            <a:endParaRPr lang="nl-NL" dirty="0"/>
          </a:p>
        </p:txBody>
      </p:sp>
      <p:sp>
        <p:nvSpPr>
          <p:cNvPr id="3" name="Slide Number Placeholder 2"/>
          <p:cNvSpPr>
            <a:spLocks noGrp="1"/>
          </p:cNvSpPr>
          <p:nvPr>
            <p:ph type="sldNum" sz="quarter" idx="4"/>
          </p:nvPr>
        </p:nvSpPr>
        <p:spPr/>
        <p:txBody>
          <a:bodyPr/>
          <a:lstStyle/>
          <a:p>
            <a:fld id="{A7CC3638-A99D-674C-A789-FA84B7E5EA16}" type="slidenum">
              <a:rPr lang="nl-NL" smtClean="0"/>
              <a:t>11</a:t>
            </a:fld>
            <a:endParaRPr lang="nl-NL" dirty="0"/>
          </a:p>
        </p:txBody>
      </p:sp>
    </p:spTree>
    <p:extLst>
      <p:ext uri="{BB962C8B-B14F-4D97-AF65-F5344CB8AC3E}">
        <p14:creationId xmlns:p14="http://schemas.microsoft.com/office/powerpoint/2010/main" val="22130752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4" name="Rectangle 6"/>
          <p:cNvSpPr>
            <a:spLocks noGrp="1" noChangeArrowheads="1"/>
          </p:cNvSpPr>
          <p:nvPr>
            <p:ph type="title"/>
          </p:nvPr>
        </p:nvSpPr>
        <p:spPr/>
        <p:txBody>
          <a:bodyPr/>
          <a:lstStyle/>
          <a:p>
            <a:r>
              <a:rPr lang="en-US" altLang="fr-FR" smtClean="0"/>
              <a:t>Technology transformation alignment</a:t>
            </a:r>
            <a:endParaRPr lang="en-US" altLang="fr-FR" dirty="0"/>
          </a:p>
        </p:txBody>
      </p:sp>
      <p:sp>
        <p:nvSpPr>
          <p:cNvPr id="186375" name="Rectangle 7"/>
          <p:cNvSpPr>
            <a:spLocks noGrp="1" noChangeArrowheads="1"/>
          </p:cNvSpPr>
          <p:nvPr>
            <p:ph type="body" sz="half" idx="1"/>
          </p:nvPr>
        </p:nvSpPr>
        <p:spPr/>
        <p:txBody>
          <a:bodyPr/>
          <a:lstStyle/>
          <a:p>
            <a:endParaRPr lang="nl-BE" altLang="fr-FR" smtClean="0"/>
          </a:p>
          <a:p>
            <a:endParaRPr lang="nl-BE" altLang="fr-FR" smtClean="0"/>
          </a:p>
          <a:p>
            <a:r>
              <a:rPr lang="nl-BE" altLang="fr-FR" smtClean="0"/>
              <a:t>uitgangspunt: business strategie</a:t>
            </a:r>
          </a:p>
          <a:p>
            <a:endParaRPr lang="nl-BE" altLang="fr-FR" smtClean="0"/>
          </a:p>
          <a:p>
            <a:r>
              <a:rPr lang="nl-BE" altLang="fr-FR" smtClean="0"/>
              <a:t>welke ICT strategie is nodig om de business strategie te ondersteunen ?</a:t>
            </a:r>
          </a:p>
          <a:p>
            <a:endParaRPr lang="nl-BE" altLang="fr-FR" smtClean="0"/>
          </a:p>
          <a:p>
            <a:r>
              <a:rPr lang="nl-BE" altLang="fr-FR" smtClean="0"/>
              <a:t>welke ICT infrastructuur en processen zijn nodig om de ICT strategie te ondersteunen ?</a:t>
            </a:r>
            <a:endParaRPr lang="nl-BE" altLang="fr-FR" dirty="0"/>
          </a:p>
        </p:txBody>
      </p:sp>
      <p:pic>
        <p:nvPicPr>
          <p:cNvPr id="186379" name="Picture 11"/>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1806621"/>
            <a:ext cx="4038600" cy="3606168"/>
          </a:xfrm>
        </p:spPr>
      </p:pic>
      <p:sp>
        <p:nvSpPr>
          <p:cNvPr id="186380" name="Text Box 12"/>
          <p:cNvSpPr txBox="1">
            <a:spLocks noChangeArrowheads="1"/>
          </p:cNvSpPr>
          <p:nvPr/>
        </p:nvSpPr>
        <p:spPr bwMode="auto">
          <a:xfrm>
            <a:off x="4721225" y="5430824"/>
            <a:ext cx="397351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fr-FR" sz="1000"/>
              <a:t>Henderson, J. and Venkatraman, N., “Strategic alignment: leveraging information technology for transforming organizations”, IBM Systems Journal vol. 32, nr. 1, 1993</a:t>
            </a:r>
          </a:p>
        </p:txBody>
      </p:sp>
      <p:sp>
        <p:nvSpPr>
          <p:cNvPr id="2" name="Date Placeholder 1"/>
          <p:cNvSpPr>
            <a:spLocks noGrp="1"/>
          </p:cNvSpPr>
          <p:nvPr>
            <p:ph type="dt" sz="half" idx="10"/>
          </p:nvPr>
        </p:nvSpPr>
        <p:spPr/>
        <p:txBody>
          <a:bodyPr/>
          <a:lstStyle/>
          <a:p>
            <a:r>
              <a:rPr lang="fr-FR" smtClean="0"/>
              <a:t>13 mei 2017</a:t>
            </a:r>
            <a:endParaRPr lang="nl-NL" dirty="0"/>
          </a:p>
        </p:txBody>
      </p:sp>
      <p:sp>
        <p:nvSpPr>
          <p:cNvPr id="3" name="Slide Number Placeholder 2"/>
          <p:cNvSpPr>
            <a:spLocks noGrp="1"/>
          </p:cNvSpPr>
          <p:nvPr>
            <p:ph type="sldNum" sz="quarter" idx="4"/>
          </p:nvPr>
        </p:nvSpPr>
        <p:spPr/>
        <p:txBody>
          <a:bodyPr/>
          <a:lstStyle/>
          <a:p>
            <a:fld id="{A7CC3638-A99D-674C-A789-FA84B7E5EA16}" type="slidenum">
              <a:rPr lang="nl-NL" smtClean="0"/>
              <a:t>12</a:t>
            </a:fld>
            <a:endParaRPr lang="nl-NL" dirty="0"/>
          </a:p>
        </p:txBody>
      </p:sp>
    </p:spTree>
    <p:extLst>
      <p:ext uri="{BB962C8B-B14F-4D97-AF65-F5344CB8AC3E}">
        <p14:creationId xmlns:p14="http://schemas.microsoft.com/office/powerpoint/2010/main" val="25575002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6" name="Rectangle 4"/>
          <p:cNvSpPr>
            <a:spLocks noGrp="1" noChangeArrowheads="1"/>
          </p:cNvSpPr>
          <p:nvPr>
            <p:ph type="title"/>
          </p:nvPr>
        </p:nvSpPr>
        <p:spPr/>
        <p:txBody>
          <a:bodyPr/>
          <a:lstStyle/>
          <a:p>
            <a:r>
              <a:rPr lang="en-US" altLang="fr-FR" smtClean="0"/>
              <a:t>Competitive potential alignment</a:t>
            </a:r>
            <a:endParaRPr lang="en-US" altLang="fr-FR" dirty="0"/>
          </a:p>
        </p:txBody>
      </p:sp>
      <p:sp>
        <p:nvSpPr>
          <p:cNvPr id="192517" name="Rectangle 5"/>
          <p:cNvSpPr>
            <a:spLocks noGrp="1" noChangeArrowheads="1"/>
          </p:cNvSpPr>
          <p:nvPr>
            <p:ph type="body" sz="half" idx="1"/>
          </p:nvPr>
        </p:nvSpPr>
        <p:spPr/>
        <p:txBody>
          <a:bodyPr/>
          <a:lstStyle/>
          <a:p>
            <a:endParaRPr lang="nl-BE" altLang="fr-FR" dirty="0" smtClean="0"/>
          </a:p>
          <a:p>
            <a:endParaRPr lang="nl-BE" altLang="fr-FR" dirty="0" smtClean="0"/>
          </a:p>
          <a:p>
            <a:r>
              <a:rPr lang="nl-BE" altLang="fr-FR" dirty="0" smtClean="0"/>
              <a:t>uitgangspunt: ICT strategie</a:t>
            </a:r>
          </a:p>
          <a:p>
            <a:endParaRPr lang="nl-BE" altLang="fr-FR" dirty="0" smtClean="0"/>
          </a:p>
          <a:p>
            <a:r>
              <a:rPr lang="nl-BE" altLang="fr-FR" dirty="0" smtClean="0"/>
              <a:t>welke (nieuwe) mogelijkheden biedt de ICT strategie voor de business strategie ?</a:t>
            </a:r>
          </a:p>
          <a:p>
            <a:endParaRPr lang="nl-BE" altLang="fr-FR" dirty="0" smtClean="0"/>
          </a:p>
          <a:p>
            <a:r>
              <a:rPr lang="nl-BE" altLang="fr-FR" dirty="0" smtClean="0"/>
              <a:t>welke organisatorische structuur en processen zijn nodig om de business strategie te ondersteunen ?</a:t>
            </a:r>
          </a:p>
          <a:p>
            <a:endParaRPr lang="nl-BE" altLang="fr-FR" dirty="0"/>
          </a:p>
        </p:txBody>
      </p:sp>
      <p:pic>
        <p:nvPicPr>
          <p:cNvPr id="19252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272637"/>
            <a:ext cx="4038600" cy="4487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2521" name="Text Box 9"/>
          <p:cNvSpPr txBox="1">
            <a:spLocks noChangeArrowheads="1"/>
          </p:cNvSpPr>
          <p:nvPr/>
        </p:nvSpPr>
        <p:spPr bwMode="auto">
          <a:xfrm>
            <a:off x="4721225" y="5638262"/>
            <a:ext cx="397351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fr-FR" sz="1000"/>
              <a:t>Henderson, J. and Venkatraman, N., “Strategic alignment: leveraging information technology for transforming organizations”, IBM Systems Journal vol. 32, nr. 1, 1993</a:t>
            </a:r>
          </a:p>
        </p:txBody>
      </p:sp>
      <p:sp>
        <p:nvSpPr>
          <p:cNvPr id="2" name="Date Placeholder 1"/>
          <p:cNvSpPr>
            <a:spLocks noGrp="1"/>
          </p:cNvSpPr>
          <p:nvPr>
            <p:ph type="dt" sz="half" idx="10"/>
          </p:nvPr>
        </p:nvSpPr>
        <p:spPr/>
        <p:txBody>
          <a:bodyPr/>
          <a:lstStyle/>
          <a:p>
            <a:r>
              <a:rPr lang="fr-FR" smtClean="0"/>
              <a:t>13 mei 2017</a:t>
            </a:r>
            <a:endParaRPr lang="nl-NL" dirty="0"/>
          </a:p>
        </p:txBody>
      </p:sp>
      <p:sp>
        <p:nvSpPr>
          <p:cNvPr id="3" name="Slide Number Placeholder 2"/>
          <p:cNvSpPr>
            <a:spLocks noGrp="1"/>
          </p:cNvSpPr>
          <p:nvPr>
            <p:ph type="sldNum" sz="quarter" idx="4"/>
          </p:nvPr>
        </p:nvSpPr>
        <p:spPr/>
        <p:txBody>
          <a:bodyPr/>
          <a:lstStyle/>
          <a:p>
            <a:fld id="{A7CC3638-A99D-674C-A789-FA84B7E5EA16}" type="slidenum">
              <a:rPr lang="nl-NL" smtClean="0"/>
              <a:t>13</a:t>
            </a:fld>
            <a:endParaRPr lang="nl-NL" dirty="0"/>
          </a:p>
        </p:txBody>
      </p:sp>
    </p:spTree>
    <p:extLst>
      <p:ext uri="{BB962C8B-B14F-4D97-AF65-F5344CB8AC3E}">
        <p14:creationId xmlns:p14="http://schemas.microsoft.com/office/powerpoint/2010/main" val="5597352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4" name="Rectangle 4"/>
          <p:cNvSpPr>
            <a:spLocks noGrp="1" noChangeArrowheads="1"/>
          </p:cNvSpPr>
          <p:nvPr>
            <p:ph type="title"/>
          </p:nvPr>
        </p:nvSpPr>
        <p:spPr/>
        <p:txBody>
          <a:bodyPr/>
          <a:lstStyle/>
          <a:p>
            <a:r>
              <a:rPr lang="en-US" altLang="fr-FR" smtClean="0"/>
              <a:t>Service level alignment</a:t>
            </a:r>
            <a:endParaRPr lang="en-US" altLang="fr-FR"/>
          </a:p>
        </p:txBody>
      </p:sp>
      <p:sp>
        <p:nvSpPr>
          <p:cNvPr id="194565" name="Rectangle 5"/>
          <p:cNvSpPr>
            <a:spLocks noGrp="1" noChangeArrowheads="1"/>
          </p:cNvSpPr>
          <p:nvPr>
            <p:ph type="body" sz="half" idx="1"/>
          </p:nvPr>
        </p:nvSpPr>
        <p:spPr/>
        <p:txBody>
          <a:bodyPr/>
          <a:lstStyle/>
          <a:p>
            <a:endParaRPr lang="nl-BE" altLang="fr-FR" dirty="0" smtClean="0"/>
          </a:p>
          <a:p>
            <a:endParaRPr lang="nl-BE" altLang="fr-FR" dirty="0" smtClean="0"/>
          </a:p>
          <a:p>
            <a:r>
              <a:rPr lang="nl-BE" altLang="fr-FR" dirty="0" smtClean="0"/>
              <a:t>uitgangspunt: ICT strategie</a:t>
            </a:r>
          </a:p>
          <a:p>
            <a:endParaRPr lang="nl-BE" altLang="fr-FR" dirty="0" smtClean="0"/>
          </a:p>
          <a:p>
            <a:r>
              <a:rPr lang="nl-BE" altLang="fr-FR" dirty="0" smtClean="0"/>
              <a:t>welke ICT infrastructuur en processen zijn nodig om de ICT strategie te ondersteunen ?</a:t>
            </a:r>
          </a:p>
          <a:p>
            <a:endParaRPr lang="nl-BE" altLang="fr-FR" dirty="0" smtClean="0"/>
          </a:p>
          <a:p>
            <a:r>
              <a:rPr lang="nl-BE" altLang="fr-FR" dirty="0" smtClean="0"/>
              <a:t>welke (nieuwe) mogelijkheden biedt de ICT infrastructuur en processen aan de organisatorische structuur en processen ?</a:t>
            </a:r>
          </a:p>
          <a:p>
            <a:endParaRPr lang="nl-BE" altLang="fr-FR" dirty="0" smtClean="0"/>
          </a:p>
          <a:p>
            <a:r>
              <a:rPr lang="nl-BE" altLang="fr-FR" dirty="0" smtClean="0"/>
              <a:t>ICT als </a:t>
            </a:r>
            <a:r>
              <a:rPr lang="nl-BE" altLang="fr-FR" dirty="0" err="1" smtClean="0"/>
              <a:t>enabler</a:t>
            </a:r>
            <a:endParaRPr lang="nl-BE" altLang="fr-FR" dirty="0"/>
          </a:p>
        </p:txBody>
      </p:sp>
      <p:pic>
        <p:nvPicPr>
          <p:cNvPr id="194567" name="Picture 7"/>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1458843"/>
            <a:ext cx="4038600" cy="3742902"/>
          </a:xfrm>
        </p:spPr>
      </p:pic>
      <p:sp>
        <p:nvSpPr>
          <p:cNvPr id="194568" name="Text Box 8"/>
          <p:cNvSpPr txBox="1">
            <a:spLocks noChangeArrowheads="1"/>
          </p:cNvSpPr>
          <p:nvPr/>
        </p:nvSpPr>
        <p:spPr bwMode="auto">
          <a:xfrm>
            <a:off x="4721225" y="5439288"/>
            <a:ext cx="397351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fr-FR" sz="1000"/>
              <a:t>Henderson, J. and Venkatraman, N., “Strategic alignment: leveraging information technology for transforming organizations”, IBM Systems Journal vol. 32, nr. 1, 1993</a:t>
            </a:r>
          </a:p>
        </p:txBody>
      </p:sp>
      <p:sp>
        <p:nvSpPr>
          <p:cNvPr id="5" name="Date Placeholder 4"/>
          <p:cNvSpPr>
            <a:spLocks noGrp="1"/>
          </p:cNvSpPr>
          <p:nvPr>
            <p:ph type="dt" sz="half" idx="10"/>
          </p:nvPr>
        </p:nvSpPr>
        <p:spPr/>
        <p:txBody>
          <a:bodyPr/>
          <a:lstStyle/>
          <a:p>
            <a:r>
              <a:rPr lang="fr-FR" smtClean="0"/>
              <a:t>13 mei 2017</a:t>
            </a:r>
            <a:endParaRPr lang="nl-NL" dirty="0"/>
          </a:p>
        </p:txBody>
      </p:sp>
      <p:sp>
        <p:nvSpPr>
          <p:cNvPr id="6" name="Slide Number Placeholder 5"/>
          <p:cNvSpPr>
            <a:spLocks noGrp="1"/>
          </p:cNvSpPr>
          <p:nvPr>
            <p:ph type="sldNum" sz="quarter" idx="4"/>
          </p:nvPr>
        </p:nvSpPr>
        <p:spPr/>
        <p:txBody>
          <a:bodyPr/>
          <a:lstStyle/>
          <a:p>
            <a:fld id="{A7CC3638-A99D-674C-A789-FA84B7E5EA16}" type="slidenum">
              <a:rPr lang="nl-NL" smtClean="0"/>
              <a:t>14</a:t>
            </a:fld>
            <a:endParaRPr lang="nl-NL" dirty="0"/>
          </a:p>
        </p:txBody>
      </p:sp>
    </p:spTree>
    <p:extLst>
      <p:ext uri="{BB962C8B-B14F-4D97-AF65-F5344CB8AC3E}">
        <p14:creationId xmlns:p14="http://schemas.microsoft.com/office/powerpoint/2010/main" val="28650778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CC3638-A99D-674C-A789-FA84B7E5EA16}" type="slidenum">
              <a:rPr lang="nl-NL" smtClean="0"/>
              <a:t>15</a:t>
            </a:fld>
            <a:endParaRPr lang="nl-NL" dirty="0"/>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dirty="0" smtClean="0"/>
              <a:t>Hou in het achterhoofd</a:t>
            </a:r>
            <a:endParaRPr lang="fr-BE" dirty="0"/>
          </a:p>
        </p:txBody>
      </p:sp>
      <p:sp>
        <p:nvSpPr>
          <p:cNvPr id="5" name="Text Placeholder 4"/>
          <p:cNvSpPr>
            <a:spLocks noGrp="1"/>
          </p:cNvSpPr>
          <p:nvPr>
            <p:ph type="body" sz="quarter" idx="11"/>
          </p:nvPr>
        </p:nvSpPr>
        <p:spPr/>
        <p:txBody>
          <a:bodyPr/>
          <a:lstStyle/>
          <a:p>
            <a:pPr marL="0" indent="0">
              <a:buNone/>
            </a:pPr>
            <a:r>
              <a:rPr lang="nl-BE" dirty="0"/>
              <a:t>O</a:t>
            </a:r>
            <a:r>
              <a:rPr lang="nl-BE" dirty="0" smtClean="0"/>
              <a:t>p school mocht ik niet afkijken of afschrijven, en moest ik minstens 50% halen</a:t>
            </a:r>
          </a:p>
          <a:p>
            <a:endParaRPr lang="nl-BE" dirty="0"/>
          </a:p>
          <a:p>
            <a:endParaRPr lang="nl-BE" dirty="0" smtClean="0"/>
          </a:p>
          <a:p>
            <a:endParaRPr lang="nl-BE" dirty="0"/>
          </a:p>
          <a:p>
            <a:endParaRPr lang="nl-BE" dirty="0" smtClean="0"/>
          </a:p>
          <a:p>
            <a:endParaRPr lang="nl-BE" dirty="0"/>
          </a:p>
          <a:p>
            <a:pPr marL="0" indent="0">
              <a:buNone/>
            </a:pPr>
            <a:r>
              <a:rPr lang="nl-BE" dirty="0" smtClean="0"/>
              <a:t>In het echte leven mag ik afkijken en afschrijven zoveel ik wil, en probeer ik 100% te halen</a:t>
            </a:r>
          </a:p>
          <a:p>
            <a:pPr marL="0" indent="0">
              <a:buNone/>
            </a:pPr>
            <a:endParaRPr lang="nl-BE" dirty="0"/>
          </a:p>
          <a:p>
            <a:pPr marL="0" indent="0">
              <a:buNone/>
            </a:pPr>
            <a:endParaRPr lang="nl-BE" dirty="0" smtClean="0"/>
          </a:p>
          <a:p>
            <a:pPr marL="0" indent="0">
              <a:buNone/>
            </a:pPr>
            <a:endParaRPr lang="nl-BE" dirty="0"/>
          </a:p>
          <a:p>
            <a:pPr marL="0" indent="0">
              <a:buNone/>
            </a:pPr>
            <a:endParaRPr lang="nl-BE" dirty="0" smtClean="0"/>
          </a:p>
          <a:p>
            <a:pPr marL="0" indent="0">
              <a:buNone/>
            </a:pPr>
            <a:endParaRPr lang="nl-BE" dirty="0"/>
          </a:p>
          <a:p>
            <a:pPr marL="0" indent="0">
              <a:buNone/>
            </a:pPr>
            <a:r>
              <a:rPr lang="nl-BE" dirty="0" smtClean="0"/>
              <a:t>Indien </a:t>
            </a:r>
            <a:r>
              <a:rPr lang="nl-BE" dirty="0"/>
              <a:t>je tijdens de uiteenzetting ideeën hebt inzake opportuniteiten voor Familiehulp, schrijf ze </a:t>
            </a:r>
            <a:r>
              <a:rPr lang="nl-BE" dirty="0" smtClean="0"/>
              <a:t>op =&gt; op </a:t>
            </a:r>
            <a:r>
              <a:rPr lang="nl-BE" dirty="0"/>
              <a:t>het einde </a:t>
            </a:r>
            <a:r>
              <a:rPr lang="nl-BE" dirty="0" smtClean="0"/>
              <a:t>moment </a:t>
            </a:r>
            <a:r>
              <a:rPr lang="nl-BE" dirty="0"/>
              <a:t>voor ‘</a:t>
            </a:r>
            <a:r>
              <a:rPr lang="nl-BE" dirty="0" err="1"/>
              <a:t>ideation</a:t>
            </a:r>
            <a:r>
              <a:rPr lang="nl-BE" dirty="0" smtClean="0"/>
              <a:t>’</a:t>
            </a:r>
            <a:endParaRPr lang="nl-BE" dirty="0"/>
          </a:p>
          <a:p>
            <a:pPr marL="0" indent="0">
              <a:buNone/>
            </a:pPr>
            <a:endParaRPr lang="nl-BE" dirty="0" smtClean="0"/>
          </a:p>
          <a:p>
            <a:pPr marL="0" indent="0">
              <a:buNone/>
            </a:pPr>
            <a:endParaRPr lang="nl-BE" dirty="0"/>
          </a:p>
        </p:txBody>
      </p:sp>
      <p:pic>
        <p:nvPicPr>
          <p:cNvPr id="1026" name="Picture 2" descr="Afbeeldingsresultaat"/>
          <p:cNvPicPr>
            <a:picLocks noChangeAspect="1" noChangeArrowheads="1"/>
          </p:cNvPicPr>
          <p:nvPr/>
        </p:nvPicPr>
        <p:blipFill rotWithShape="1">
          <a:blip r:embed="rId2">
            <a:extLst>
              <a:ext uri="{28A0092B-C50C-407E-A947-70E740481C1C}">
                <a14:useLocalDpi xmlns:a14="http://schemas.microsoft.com/office/drawing/2010/main" val="0"/>
              </a:ext>
            </a:extLst>
          </a:blip>
          <a:srcRect t="24780"/>
          <a:stretch/>
        </p:blipFill>
        <p:spPr bwMode="auto">
          <a:xfrm>
            <a:off x="2557523" y="1555668"/>
            <a:ext cx="3101405" cy="155441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6532" b="9598"/>
          <a:stretch/>
        </p:blipFill>
        <p:spPr bwMode="auto">
          <a:xfrm>
            <a:off x="2565628" y="3618174"/>
            <a:ext cx="3094631" cy="1695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567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smtClean="0"/>
              <a:t>ICT als enabler: enkele opportuniteiten</a:t>
            </a:r>
            <a:endParaRPr lang="fr-BE" dirty="0"/>
          </a:p>
        </p:txBody>
      </p:sp>
      <p:sp>
        <p:nvSpPr>
          <p:cNvPr id="6" name="Hexagon 5"/>
          <p:cNvSpPr/>
          <p:nvPr/>
        </p:nvSpPr>
        <p:spPr>
          <a:xfrm>
            <a:off x="1054789" y="188344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Cloud &amp; SOA</a:t>
            </a:r>
            <a:endParaRPr lang="fr-BE" dirty="0"/>
          </a:p>
        </p:txBody>
      </p:sp>
      <p:sp>
        <p:nvSpPr>
          <p:cNvPr id="7" name="Hexagon 6"/>
          <p:cNvSpPr/>
          <p:nvPr/>
        </p:nvSpPr>
        <p:spPr>
          <a:xfrm>
            <a:off x="2565812" y="2656099"/>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Mobile </a:t>
            </a:r>
            <a:r>
              <a:rPr lang="nl-BE" dirty="0" err="1"/>
              <a:t>devices</a:t>
            </a:r>
            <a:r>
              <a:rPr lang="nl-BE" dirty="0"/>
              <a:t> &amp; wearables</a:t>
            </a:r>
            <a:endParaRPr lang="fr-BE" dirty="0"/>
          </a:p>
        </p:txBody>
      </p:sp>
      <p:sp>
        <p:nvSpPr>
          <p:cNvPr id="8" name="Hexagon 7"/>
          <p:cNvSpPr/>
          <p:nvPr/>
        </p:nvSpPr>
        <p:spPr>
          <a:xfrm>
            <a:off x="1043360" y="339202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Open source</a:t>
            </a:r>
            <a:endParaRPr lang="fr-BE" dirty="0"/>
          </a:p>
        </p:txBody>
      </p:sp>
      <p:sp>
        <p:nvSpPr>
          <p:cNvPr id="9" name="Hexagon 8"/>
          <p:cNvSpPr/>
          <p:nvPr/>
        </p:nvSpPr>
        <p:spPr>
          <a:xfrm>
            <a:off x="2565812" y="4167121"/>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Internet of </a:t>
            </a:r>
            <a:r>
              <a:rPr lang="nl-BE" dirty="0" err="1"/>
              <a:t>things</a:t>
            </a:r>
            <a:r>
              <a:rPr lang="nl-BE" dirty="0"/>
              <a:t> platforms</a:t>
            </a:r>
            <a:endParaRPr lang="fr-BE" dirty="0"/>
          </a:p>
        </p:txBody>
      </p:sp>
      <p:sp>
        <p:nvSpPr>
          <p:cNvPr id="10" name="Hexagon 9"/>
          <p:cNvSpPr/>
          <p:nvPr/>
        </p:nvSpPr>
        <p:spPr>
          <a:xfrm>
            <a:off x="4088264" y="340345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Autono-mous</a:t>
            </a:r>
            <a:r>
              <a:rPr lang="nl-BE" dirty="0" smtClean="0"/>
              <a:t> </a:t>
            </a:r>
            <a:r>
              <a:rPr lang="nl-BE" dirty="0" err="1" smtClean="0"/>
              <a:t>agents</a:t>
            </a:r>
            <a:r>
              <a:rPr lang="nl-BE" dirty="0" smtClean="0"/>
              <a:t> </a:t>
            </a:r>
            <a:r>
              <a:rPr lang="nl-BE" dirty="0" err="1" smtClean="0"/>
              <a:t>and</a:t>
            </a:r>
            <a:r>
              <a:rPr lang="nl-BE" dirty="0" smtClean="0"/>
              <a:t> </a:t>
            </a:r>
            <a:r>
              <a:rPr lang="nl-BE" dirty="0" err="1" smtClean="0"/>
              <a:t>things</a:t>
            </a:r>
            <a:endParaRPr lang="fr-BE" dirty="0"/>
          </a:p>
        </p:txBody>
      </p:sp>
      <p:sp>
        <p:nvSpPr>
          <p:cNvPr id="11" name="Hexagon 10"/>
          <p:cNvSpPr/>
          <p:nvPr/>
        </p:nvSpPr>
        <p:spPr>
          <a:xfrm>
            <a:off x="4065404" y="188344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Big </a:t>
            </a:r>
            <a:r>
              <a:rPr lang="nl-BE" dirty="0" smtClean="0"/>
              <a:t>data analyse</a:t>
            </a:r>
            <a:endParaRPr lang="fr-BE" dirty="0"/>
          </a:p>
        </p:txBody>
      </p:sp>
      <p:sp>
        <p:nvSpPr>
          <p:cNvPr id="12" name="Hexagon 11"/>
          <p:cNvSpPr/>
          <p:nvPr/>
        </p:nvSpPr>
        <p:spPr>
          <a:xfrm>
            <a:off x="5581070" y="2633239"/>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Adaptive</a:t>
            </a:r>
            <a:r>
              <a:rPr lang="nl-BE" dirty="0"/>
              <a:t> security </a:t>
            </a:r>
            <a:r>
              <a:rPr lang="nl-BE" dirty="0" err="1"/>
              <a:t>architec-ture</a:t>
            </a:r>
            <a:endParaRPr lang="fr-BE" dirty="0"/>
          </a:p>
        </p:txBody>
      </p:sp>
      <p:sp>
        <p:nvSpPr>
          <p:cNvPr id="13" name="Hexagon 12"/>
          <p:cNvSpPr/>
          <p:nvPr/>
        </p:nvSpPr>
        <p:spPr>
          <a:xfrm>
            <a:off x="5581070" y="111772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Blockchain</a:t>
            </a:r>
            <a:endParaRPr lang="fr-BE" dirty="0"/>
          </a:p>
        </p:txBody>
      </p:sp>
      <p:sp>
        <p:nvSpPr>
          <p:cNvPr id="14" name="Hexagon 13"/>
          <p:cNvSpPr/>
          <p:nvPr/>
        </p:nvSpPr>
        <p:spPr>
          <a:xfrm>
            <a:off x="2557345" y="115159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Intercon-nectivity</a:t>
            </a:r>
            <a:endParaRPr lang="fr-BE" dirty="0"/>
          </a:p>
        </p:txBody>
      </p:sp>
      <p:sp>
        <p:nvSpPr>
          <p:cNvPr id="15" name="Hexagon 14"/>
          <p:cNvSpPr/>
          <p:nvPr/>
        </p:nvSpPr>
        <p:spPr>
          <a:xfrm>
            <a:off x="7082634" y="187683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Innovation</a:t>
            </a:r>
            <a:r>
              <a:rPr lang="nl-BE" dirty="0"/>
              <a:t> </a:t>
            </a:r>
            <a:r>
              <a:rPr lang="nl-BE" dirty="0" err="1"/>
              <a:t>watch</a:t>
            </a:r>
            <a:endParaRPr lang="fr-BE" dirty="0"/>
          </a:p>
        </p:txBody>
      </p:sp>
      <p:sp>
        <p:nvSpPr>
          <p:cNvPr id="5" name="Slide Number Placeholder 4"/>
          <p:cNvSpPr>
            <a:spLocks noGrp="1"/>
          </p:cNvSpPr>
          <p:nvPr>
            <p:ph type="sldNum" sz="quarter" idx="4"/>
          </p:nvPr>
        </p:nvSpPr>
        <p:spPr/>
        <p:txBody>
          <a:bodyPr/>
          <a:lstStyle/>
          <a:p>
            <a:fld id="{A7CC3638-A99D-674C-A789-FA84B7E5EA16}" type="slidenum">
              <a:rPr lang="nl-NL" smtClean="0"/>
              <a:t>16</a:t>
            </a:fld>
            <a:endParaRPr lang="nl-NL" dirty="0"/>
          </a:p>
        </p:txBody>
      </p:sp>
      <p:sp>
        <p:nvSpPr>
          <p:cNvPr id="16" name="Hexagon 15"/>
          <p:cNvSpPr/>
          <p:nvPr/>
        </p:nvSpPr>
        <p:spPr>
          <a:xfrm>
            <a:off x="7082628" y="337548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a:t>
            </a:r>
            <a:endParaRPr lang="fr-BE" dirty="0"/>
          </a:p>
        </p:txBody>
      </p:sp>
    </p:spTree>
    <p:extLst>
      <p:ext uri="{BB962C8B-B14F-4D97-AF65-F5344CB8AC3E}">
        <p14:creationId xmlns:p14="http://schemas.microsoft.com/office/powerpoint/2010/main" val="31133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smtClean="0"/>
              <a:t>ICT als enabler: enkele opportuniteiten</a:t>
            </a:r>
            <a:endParaRPr lang="fr-BE" dirty="0"/>
          </a:p>
        </p:txBody>
      </p:sp>
      <p:sp>
        <p:nvSpPr>
          <p:cNvPr id="6" name="Hexagon 5"/>
          <p:cNvSpPr/>
          <p:nvPr/>
        </p:nvSpPr>
        <p:spPr>
          <a:xfrm>
            <a:off x="1054789" y="188344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Cloud &amp; SOA</a:t>
            </a:r>
            <a:endParaRPr lang="fr-BE" dirty="0"/>
          </a:p>
        </p:txBody>
      </p:sp>
      <p:sp>
        <p:nvSpPr>
          <p:cNvPr id="5" name="Slide Number Placeholder 4"/>
          <p:cNvSpPr>
            <a:spLocks noGrp="1"/>
          </p:cNvSpPr>
          <p:nvPr>
            <p:ph type="sldNum" sz="quarter" idx="4"/>
          </p:nvPr>
        </p:nvSpPr>
        <p:spPr/>
        <p:txBody>
          <a:bodyPr/>
          <a:lstStyle/>
          <a:p>
            <a:fld id="{A7CC3638-A99D-674C-A789-FA84B7E5EA16}" type="slidenum">
              <a:rPr lang="nl-NL" smtClean="0"/>
              <a:t>17</a:t>
            </a:fld>
            <a:endParaRPr lang="nl-NL" dirty="0"/>
          </a:p>
        </p:txBody>
      </p:sp>
    </p:spTree>
    <p:extLst>
      <p:ext uri="{BB962C8B-B14F-4D97-AF65-F5344CB8AC3E}">
        <p14:creationId xmlns:p14="http://schemas.microsoft.com/office/powerpoint/2010/main" val="28829456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ar as a service2"/>
          <p:cNvPicPr>
            <a:picLocks noChangeAspect="1" noChangeArrowheads="1"/>
          </p:cNvPicPr>
          <p:nvPr/>
        </p:nvPicPr>
        <p:blipFill rotWithShape="1">
          <a:blip r:embed="rId2">
            <a:extLst>
              <a:ext uri="{28A0092B-C50C-407E-A947-70E740481C1C}">
                <a14:useLocalDpi xmlns:a14="http://schemas.microsoft.com/office/drawing/2010/main"/>
              </a:ext>
            </a:extLst>
          </a:blip>
          <a:srcRect t="12287"/>
          <a:stretch/>
        </p:blipFill>
        <p:spPr bwMode="auto">
          <a:xfrm>
            <a:off x="648419" y="2573866"/>
            <a:ext cx="5599977" cy="368395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fld id="{A7CC3638-A99D-674C-A789-FA84B7E5EA16}" type="slidenum">
              <a:rPr lang="nl-NL" smtClean="0"/>
              <a:pPr/>
              <a:t>18</a:t>
            </a:fld>
            <a:endParaRPr lang="nl-NL" dirty="0"/>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sz="2600" dirty="0" smtClean="0"/>
              <a:t>Cloud &amp; service </a:t>
            </a:r>
            <a:r>
              <a:rPr lang="nl-BE" sz="2600" dirty="0" err="1" smtClean="0"/>
              <a:t>oriented</a:t>
            </a:r>
            <a:r>
              <a:rPr lang="nl-BE" sz="2600" dirty="0" smtClean="0"/>
              <a:t> </a:t>
            </a:r>
            <a:r>
              <a:rPr lang="nl-BE" sz="2600" dirty="0" err="1" smtClean="0"/>
              <a:t>architecture</a:t>
            </a:r>
            <a:r>
              <a:rPr lang="nl-BE" sz="2600" dirty="0" smtClean="0"/>
              <a:t> (SOA) </a:t>
            </a:r>
            <a:endParaRPr lang="fr-BE" sz="2600" dirty="0"/>
          </a:p>
        </p:txBody>
      </p:sp>
      <p:sp>
        <p:nvSpPr>
          <p:cNvPr id="9" name="Text Placeholder 8"/>
          <p:cNvSpPr>
            <a:spLocks noGrp="1"/>
          </p:cNvSpPr>
          <p:nvPr>
            <p:ph type="body" sz="quarter" idx="11"/>
          </p:nvPr>
        </p:nvSpPr>
        <p:spPr/>
        <p:txBody>
          <a:bodyPr/>
          <a:lstStyle/>
          <a:p>
            <a:r>
              <a:rPr lang="nl-BE" dirty="0" smtClean="0"/>
              <a:t>‘… as a Service’</a:t>
            </a:r>
          </a:p>
          <a:p>
            <a:pPr lvl="1"/>
            <a:r>
              <a:rPr lang="nl-BE" dirty="0" smtClean="0"/>
              <a:t>ICT als dienstverlening: van </a:t>
            </a:r>
            <a:r>
              <a:rPr lang="nl-BE" altLang="en-US" dirty="0" smtClean="0"/>
              <a:t>eigen apparatuur en software -&gt; dienstverlener </a:t>
            </a:r>
          </a:p>
          <a:p>
            <a:pPr lvl="1"/>
            <a:r>
              <a:rPr lang="nl-BE" dirty="0" err="1" smtClean="0"/>
              <a:t>Infrastructure</a:t>
            </a:r>
            <a:r>
              <a:rPr lang="nl-BE" dirty="0" smtClean="0"/>
              <a:t> as a Service, Platform as a Service, Software as a Service, …</a:t>
            </a:r>
          </a:p>
          <a:p>
            <a:r>
              <a:rPr lang="nl-BE" altLang="en-US" dirty="0"/>
              <a:t>v</a:t>
            </a:r>
            <a:r>
              <a:rPr lang="nl-BE" altLang="en-US" dirty="0" smtClean="0"/>
              <a:t>ergelijk: ‘</a:t>
            </a:r>
            <a:r>
              <a:rPr lang="nl-BE" altLang="en-US" dirty="0" err="1" smtClean="0"/>
              <a:t>Car</a:t>
            </a:r>
            <a:r>
              <a:rPr lang="nl-BE" altLang="en-US" dirty="0" smtClean="0"/>
              <a:t> as a Service’</a:t>
            </a:r>
          </a:p>
        </p:txBody>
      </p:sp>
    </p:spTree>
    <p:extLst>
      <p:ext uri="{BB962C8B-B14F-4D97-AF65-F5344CB8AC3E}">
        <p14:creationId xmlns:p14="http://schemas.microsoft.com/office/powerpoint/2010/main" val="16598622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A7CC3638-A99D-674C-A789-FA84B7E5EA16}" type="slidenum">
              <a:rPr lang="nl-NL" smtClean="0"/>
              <a:pPr/>
              <a:t>1</a:t>
            </a:fld>
            <a:endParaRPr lang="nl-NL" dirty="0"/>
          </a:p>
        </p:txBody>
      </p:sp>
      <p:sp>
        <p:nvSpPr>
          <p:cNvPr id="3" name="Tijdelijke aanduiding voor datum 2"/>
          <p:cNvSpPr>
            <a:spLocks noGrp="1"/>
          </p:cNvSpPr>
          <p:nvPr>
            <p:ph type="dt" sz="half" idx="2"/>
          </p:nvPr>
        </p:nvSpPr>
        <p:spPr/>
        <p:txBody>
          <a:bodyPr/>
          <a:lstStyle/>
          <a:p>
            <a:r>
              <a:rPr lang="fr-FR" smtClean="0"/>
              <a:t>13 mei 2017</a:t>
            </a:r>
            <a:endParaRPr lang="nl-NL" dirty="0"/>
          </a:p>
        </p:txBody>
      </p:sp>
      <p:sp>
        <p:nvSpPr>
          <p:cNvPr id="4" name="Titel 3"/>
          <p:cNvSpPr>
            <a:spLocks noGrp="1"/>
          </p:cNvSpPr>
          <p:nvPr>
            <p:ph type="title"/>
          </p:nvPr>
        </p:nvSpPr>
        <p:spPr/>
        <p:txBody>
          <a:bodyPr/>
          <a:lstStyle/>
          <a:p>
            <a:r>
              <a:rPr lang="nl-NL" smtClean="0"/>
              <a:t>Plan van de uiteenzetting</a:t>
            </a:r>
            <a:endParaRPr lang="nl-NL" dirty="0"/>
          </a:p>
        </p:txBody>
      </p:sp>
      <p:sp>
        <p:nvSpPr>
          <p:cNvPr id="9" name="Text Placeholder 8"/>
          <p:cNvSpPr>
            <a:spLocks noGrp="1"/>
          </p:cNvSpPr>
          <p:nvPr>
            <p:ph type="body" sz="quarter" idx="11"/>
          </p:nvPr>
        </p:nvSpPr>
        <p:spPr/>
        <p:txBody>
          <a:bodyPr/>
          <a:lstStyle/>
          <a:p>
            <a:r>
              <a:rPr lang="nl-BE" dirty="0" smtClean="0"/>
              <a:t>belang van effectief en efficiënt informatiebeheer</a:t>
            </a:r>
          </a:p>
          <a:p>
            <a:endParaRPr lang="nl-BE" dirty="0"/>
          </a:p>
          <a:p>
            <a:r>
              <a:rPr lang="nl-BE" dirty="0" smtClean="0"/>
              <a:t>strategisch </a:t>
            </a:r>
            <a:r>
              <a:rPr lang="nl-BE" dirty="0" err="1" smtClean="0"/>
              <a:t>alignment</a:t>
            </a:r>
            <a:r>
              <a:rPr lang="nl-BE" dirty="0" smtClean="0"/>
              <a:t> tussen business en ICT</a:t>
            </a:r>
          </a:p>
          <a:p>
            <a:endParaRPr lang="nl-BE" dirty="0"/>
          </a:p>
          <a:p>
            <a:r>
              <a:rPr lang="nl-BE" dirty="0" smtClean="0"/>
              <a:t>ICT als </a:t>
            </a:r>
            <a:r>
              <a:rPr lang="nl-BE" dirty="0" err="1" smtClean="0"/>
              <a:t>enabler</a:t>
            </a:r>
            <a:r>
              <a:rPr lang="nl-BE" dirty="0" smtClean="0"/>
              <a:t>: enkele opportuniteiten</a:t>
            </a:r>
          </a:p>
          <a:p>
            <a:endParaRPr lang="nl-BE" dirty="0"/>
          </a:p>
          <a:p>
            <a:r>
              <a:rPr lang="nl-BE" dirty="0" smtClean="0"/>
              <a:t>ICT als </a:t>
            </a:r>
            <a:r>
              <a:rPr lang="nl-BE" dirty="0" err="1" smtClean="0"/>
              <a:t>utility</a:t>
            </a:r>
            <a:r>
              <a:rPr lang="nl-BE" dirty="0" smtClean="0"/>
              <a:t>: enkele aandachtspunten</a:t>
            </a:r>
          </a:p>
          <a:p>
            <a:endParaRPr lang="nl-BE" dirty="0"/>
          </a:p>
          <a:p>
            <a:r>
              <a:rPr lang="nl-BE" dirty="0" smtClean="0"/>
              <a:t>samenvatting</a:t>
            </a:r>
          </a:p>
          <a:p>
            <a:endParaRPr lang="nl-BE" dirty="0" smtClean="0"/>
          </a:p>
          <a:p>
            <a:r>
              <a:rPr lang="nl-BE" dirty="0" smtClean="0"/>
              <a:t>kort overzicht van stand van zaken bij Familiehulp</a:t>
            </a:r>
          </a:p>
          <a:p>
            <a:endParaRPr lang="nl-BE" dirty="0"/>
          </a:p>
          <a:p>
            <a:r>
              <a:rPr lang="nl-BE" dirty="0" smtClean="0"/>
              <a:t>hoe verder ?</a:t>
            </a:r>
          </a:p>
          <a:p>
            <a:pPr lvl="1"/>
            <a:endParaRPr lang="nl-BE" dirty="0"/>
          </a:p>
        </p:txBody>
      </p:sp>
    </p:spTree>
    <p:extLst>
      <p:ext uri="{BB962C8B-B14F-4D97-AF65-F5344CB8AC3E}">
        <p14:creationId xmlns:p14="http://schemas.microsoft.com/office/powerpoint/2010/main" val="17204259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34233"/>
          </a:xfrm>
          <a:prstGeom prst="rect">
            <a:avLst/>
          </a:prstGeom>
        </p:spPr>
      </p:pic>
    </p:spTree>
    <p:extLst>
      <p:ext uri="{BB962C8B-B14F-4D97-AF65-F5344CB8AC3E}">
        <p14:creationId xmlns:p14="http://schemas.microsoft.com/office/powerpoint/2010/main" val="13462819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CC3638-A99D-674C-A789-FA84B7E5EA16}" type="slidenum">
              <a:rPr lang="nl-NL" smtClean="0"/>
              <a:t>20</a:t>
            </a:fld>
            <a:endParaRPr lang="nl-NL" dirty="0"/>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dirty="0" smtClean="0"/>
              <a:t>‘… as a </a:t>
            </a:r>
            <a:r>
              <a:rPr lang="nl-BE" dirty="0"/>
              <a:t>S</a:t>
            </a:r>
            <a:r>
              <a:rPr lang="nl-BE" dirty="0" smtClean="0"/>
              <a:t>ervice’</a:t>
            </a:r>
            <a:endParaRPr lang="fr-BE" dirty="0"/>
          </a:p>
        </p:txBody>
      </p:sp>
      <p:sp>
        <p:nvSpPr>
          <p:cNvPr id="5" name="Text Placeholder 4"/>
          <p:cNvSpPr>
            <a:spLocks noGrp="1"/>
          </p:cNvSpPr>
          <p:nvPr>
            <p:ph type="body" sz="quarter" idx="11"/>
          </p:nvPr>
        </p:nvSpPr>
        <p:spPr/>
        <p:txBody>
          <a:bodyPr/>
          <a:lstStyle/>
          <a:p>
            <a:r>
              <a:rPr lang="nl-BE" altLang="en-US" dirty="0" smtClean="0"/>
              <a:t>kenmerken en voordelen</a:t>
            </a:r>
            <a:endParaRPr lang="nl-BE" altLang="en-US" dirty="0"/>
          </a:p>
          <a:p>
            <a:pPr lvl="1"/>
            <a:r>
              <a:rPr lang="nl-BE" altLang="en-US" dirty="0" smtClean="0"/>
              <a:t>dienstverlening </a:t>
            </a:r>
            <a:r>
              <a:rPr lang="nl-BE" altLang="en-US" dirty="0"/>
              <a:t>is volledig geïndustrialiseerd en geautomatiseerd</a:t>
            </a:r>
          </a:p>
          <a:p>
            <a:pPr lvl="1"/>
            <a:r>
              <a:rPr lang="nl-BE" altLang="en-US" dirty="0" smtClean="0"/>
              <a:t>dienstverlening </a:t>
            </a:r>
            <a:r>
              <a:rPr lang="nl-BE" altLang="en-US" dirty="0"/>
              <a:t>kan onmiddellijk starten</a:t>
            </a:r>
          </a:p>
          <a:p>
            <a:pPr lvl="1"/>
            <a:r>
              <a:rPr lang="nl-BE" altLang="en-US" dirty="0"/>
              <a:t>schaalbaar en elastisch</a:t>
            </a:r>
            <a:r>
              <a:rPr lang="nl-BE" dirty="0"/>
              <a:t>: </a:t>
            </a:r>
            <a:r>
              <a:rPr lang="nl-BE" altLang="en-US" dirty="0"/>
              <a:t>gebruikte capaciteit kan flexibel toenemen en afnemen per gebruiker</a:t>
            </a:r>
          </a:p>
          <a:p>
            <a:pPr lvl="1"/>
            <a:r>
              <a:rPr lang="nl-BE" altLang="en-US" dirty="0"/>
              <a:t>gedeeld: meerdere gebruikers voor schaaleffecten</a:t>
            </a:r>
          </a:p>
          <a:p>
            <a:pPr lvl="1"/>
            <a:r>
              <a:rPr lang="nl-BE" altLang="en-US" dirty="0" err="1"/>
              <a:t>consumptiegebaseerde</a:t>
            </a:r>
            <a:r>
              <a:rPr lang="nl-BE" altLang="en-US" dirty="0"/>
              <a:t> aanrekening: op basis van reëel gebruik</a:t>
            </a:r>
          </a:p>
          <a:p>
            <a:pPr lvl="1"/>
            <a:r>
              <a:rPr lang="nl-BE" altLang="en-US" dirty="0"/>
              <a:t>laagdrempelige instap: onderliggende complexiteit niet voor de gebruiker</a:t>
            </a:r>
          </a:p>
          <a:p>
            <a:pPr lvl="1"/>
            <a:r>
              <a:rPr lang="nl-BE" altLang="en-US" dirty="0"/>
              <a:t>heterogeniteit en flexibiliteit  </a:t>
            </a:r>
          </a:p>
          <a:p>
            <a:pPr lvl="1"/>
            <a:r>
              <a:rPr lang="nl-BE" altLang="en-US" dirty="0"/>
              <a:t>incrementele, exploratieve, iteratieve </a:t>
            </a:r>
            <a:r>
              <a:rPr lang="nl-BE" altLang="en-US" dirty="0" smtClean="0"/>
              <a:t>aanpak</a:t>
            </a:r>
            <a:endParaRPr lang="nl-BE" altLang="en-US" dirty="0"/>
          </a:p>
          <a:p>
            <a:pPr lvl="1"/>
            <a:r>
              <a:rPr lang="nl-BE" altLang="en-US" dirty="0" smtClean="0"/>
              <a:t>gebaseerd op virtualisatie</a:t>
            </a:r>
          </a:p>
        </p:txBody>
      </p:sp>
      <p:pic>
        <p:nvPicPr>
          <p:cNvPr id="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5503" y="4825999"/>
            <a:ext cx="3495477" cy="1400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ight Arrow 9"/>
          <p:cNvSpPr/>
          <p:nvPr/>
        </p:nvSpPr>
        <p:spPr>
          <a:xfrm>
            <a:off x="5437969" y="5418487"/>
            <a:ext cx="461543" cy="1823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nl-BE"/>
          </a:p>
        </p:txBody>
      </p:sp>
    </p:spTree>
    <p:extLst>
      <p:ext uri="{BB962C8B-B14F-4D97-AF65-F5344CB8AC3E}">
        <p14:creationId xmlns:p14="http://schemas.microsoft.com/office/powerpoint/2010/main" val="40792205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CC3638-A99D-674C-A789-FA84B7E5EA16}" type="slidenum">
              <a:rPr lang="nl-NL" smtClean="0"/>
              <a:t>21</a:t>
            </a:fld>
            <a:endParaRPr lang="nl-NL" dirty="0"/>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dirty="0" smtClean="0"/>
              <a:t>Wat is ‘</a:t>
            </a:r>
            <a:r>
              <a:rPr lang="nl-BE" dirty="0" err="1" smtClean="0"/>
              <a:t>cloud</a:t>
            </a:r>
            <a:r>
              <a:rPr lang="nl-BE" dirty="0" smtClean="0"/>
              <a:t>’ ?</a:t>
            </a:r>
            <a:endParaRPr lang="fr-BE" dirty="0"/>
          </a:p>
        </p:txBody>
      </p:sp>
      <p:sp>
        <p:nvSpPr>
          <p:cNvPr id="10" name="Text Placeholder 9"/>
          <p:cNvSpPr>
            <a:spLocks noGrp="1"/>
          </p:cNvSpPr>
          <p:nvPr>
            <p:ph type="body" sz="quarter" idx="11"/>
          </p:nvPr>
        </p:nvSpPr>
        <p:spPr>
          <a:xfrm>
            <a:off x="604838" y="2573867"/>
            <a:ext cx="7948612" cy="3540686"/>
          </a:xfrm>
        </p:spPr>
        <p:txBody>
          <a:bodyPr/>
          <a:lstStyle/>
          <a:p>
            <a:pPr marL="0">
              <a:spcBef>
                <a:spcPts val="1200"/>
              </a:spcBef>
            </a:pPr>
            <a:r>
              <a:rPr lang="nl-BE" dirty="0" err="1" smtClean="0">
                <a:solidFill>
                  <a:srgbClr val="0F879D"/>
                </a:solidFill>
              </a:rPr>
              <a:t>any</a:t>
            </a:r>
            <a:r>
              <a:rPr lang="nl-BE" dirty="0" smtClean="0">
                <a:solidFill>
                  <a:srgbClr val="0F879D"/>
                </a:solidFill>
              </a:rPr>
              <a:t> </a:t>
            </a:r>
            <a:r>
              <a:rPr lang="nl-BE" dirty="0" err="1">
                <a:solidFill>
                  <a:srgbClr val="0F879D"/>
                </a:solidFill>
              </a:rPr>
              <a:t>place</a:t>
            </a:r>
            <a:r>
              <a:rPr lang="nl-BE" dirty="0">
                <a:solidFill>
                  <a:srgbClr val="0F879D"/>
                </a:solidFill>
              </a:rPr>
              <a:t>, </a:t>
            </a:r>
            <a:r>
              <a:rPr lang="nl-BE" dirty="0" err="1">
                <a:solidFill>
                  <a:srgbClr val="0F879D"/>
                </a:solidFill>
              </a:rPr>
              <a:t>any</a:t>
            </a:r>
            <a:r>
              <a:rPr lang="nl-BE" dirty="0">
                <a:solidFill>
                  <a:srgbClr val="0F879D"/>
                </a:solidFill>
              </a:rPr>
              <a:t> time, </a:t>
            </a:r>
            <a:r>
              <a:rPr lang="nl-BE" dirty="0" err="1" smtClean="0">
                <a:solidFill>
                  <a:srgbClr val="0F879D"/>
                </a:solidFill>
              </a:rPr>
              <a:t>anywhere</a:t>
            </a:r>
            <a:r>
              <a:rPr lang="nl-BE" dirty="0" smtClean="0">
                <a:solidFill>
                  <a:srgbClr val="0F879D"/>
                </a:solidFill>
              </a:rPr>
              <a:t>: mobiel toegankelijk</a:t>
            </a:r>
          </a:p>
          <a:p>
            <a:pPr marL="0">
              <a:spcBef>
                <a:spcPts val="1200"/>
              </a:spcBef>
            </a:pPr>
            <a:r>
              <a:rPr lang="nl-BE" dirty="0" smtClean="0">
                <a:solidFill>
                  <a:srgbClr val="0F879D"/>
                </a:solidFill>
              </a:rPr>
              <a:t>gewaarborgde </a:t>
            </a:r>
            <a:r>
              <a:rPr lang="nl-BE" dirty="0" err="1" smtClean="0">
                <a:solidFill>
                  <a:srgbClr val="0F879D"/>
                </a:solidFill>
              </a:rPr>
              <a:t>backups</a:t>
            </a:r>
            <a:endParaRPr lang="nl-BE" dirty="0">
              <a:solidFill>
                <a:srgbClr val="0F879D"/>
              </a:solidFill>
            </a:endParaRPr>
          </a:p>
          <a:p>
            <a:pPr marL="0">
              <a:spcBef>
                <a:spcPts val="1200"/>
              </a:spcBef>
            </a:pPr>
            <a:r>
              <a:rPr lang="nl-BE" dirty="0" smtClean="0">
                <a:solidFill>
                  <a:srgbClr val="0F879D"/>
                </a:solidFill>
              </a:rPr>
              <a:t>hoog niveau van veiligheid indien goed toegepast</a:t>
            </a:r>
            <a:endParaRPr lang="nl-BE" dirty="0">
              <a:solidFill>
                <a:srgbClr val="0F879D"/>
              </a:solidFill>
            </a:endParaRPr>
          </a:p>
          <a:p>
            <a:pPr marL="0">
              <a:spcBef>
                <a:spcPts val="1200"/>
              </a:spcBef>
            </a:pPr>
            <a:r>
              <a:rPr lang="nl-BE" dirty="0" smtClean="0">
                <a:solidFill>
                  <a:srgbClr val="0F879D"/>
                </a:solidFill>
              </a:rPr>
              <a:t>lagere </a:t>
            </a:r>
            <a:r>
              <a:rPr lang="nl-BE" dirty="0">
                <a:solidFill>
                  <a:srgbClr val="0F879D"/>
                </a:solidFill>
              </a:rPr>
              <a:t>Total </a:t>
            </a:r>
            <a:r>
              <a:rPr lang="nl-BE" dirty="0" err="1">
                <a:solidFill>
                  <a:srgbClr val="0F879D"/>
                </a:solidFill>
              </a:rPr>
              <a:t>Cost</a:t>
            </a:r>
            <a:r>
              <a:rPr lang="nl-BE" dirty="0">
                <a:solidFill>
                  <a:srgbClr val="0F879D"/>
                </a:solidFill>
              </a:rPr>
              <a:t> of </a:t>
            </a:r>
            <a:r>
              <a:rPr lang="nl-BE" dirty="0" err="1">
                <a:solidFill>
                  <a:srgbClr val="0F879D"/>
                </a:solidFill>
              </a:rPr>
              <a:t>Ownership</a:t>
            </a:r>
            <a:r>
              <a:rPr lang="nl-BE" dirty="0">
                <a:solidFill>
                  <a:srgbClr val="0F879D"/>
                </a:solidFill>
              </a:rPr>
              <a:t> (TCO)</a:t>
            </a:r>
          </a:p>
          <a:p>
            <a:pPr marL="0">
              <a:spcBef>
                <a:spcPts val="1200"/>
              </a:spcBef>
            </a:pPr>
            <a:r>
              <a:rPr lang="nl-BE" dirty="0" smtClean="0">
                <a:solidFill>
                  <a:srgbClr val="0F879D"/>
                </a:solidFill>
              </a:rPr>
              <a:t>stabiliteit &amp; incrementele </a:t>
            </a:r>
            <a:r>
              <a:rPr lang="nl-BE" dirty="0">
                <a:solidFill>
                  <a:srgbClr val="0F879D"/>
                </a:solidFill>
              </a:rPr>
              <a:t>updates</a:t>
            </a:r>
          </a:p>
          <a:p>
            <a:pPr marL="0">
              <a:spcBef>
                <a:spcPts val="1200"/>
              </a:spcBef>
            </a:pPr>
            <a:r>
              <a:rPr lang="nl-BE" dirty="0" smtClean="0">
                <a:solidFill>
                  <a:srgbClr val="0F879D"/>
                </a:solidFill>
              </a:rPr>
              <a:t>bevordert samenwerking en hergebruik</a:t>
            </a:r>
            <a:endParaRPr lang="nl-BE" dirty="0">
              <a:solidFill>
                <a:srgbClr val="0F879D"/>
              </a:solidFill>
            </a:endParaRPr>
          </a:p>
          <a:p>
            <a:pPr marL="0">
              <a:spcBef>
                <a:spcPts val="1200"/>
              </a:spcBef>
            </a:pPr>
            <a:r>
              <a:rPr lang="nl-BE" dirty="0" smtClean="0">
                <a:solidFill>
                  <a:srgbClr val="0F879D"/>
                </a:solidFill>
              </a:rPr>
              <a:t>zou gemakkelijke overdraagbaarheid mogelijk moeten maken</a:t>
            </a:r>
            <a:endParaRPr lang="nl-BE" dirty="0">
              <a:solidFill>
                <a:srgbClr val="0F879D"/>
              </a:solidFill>
            </a:endParaRPr>
          </a:p>
        </p:txBody>
      </p:sp>
      <p:graphicFrame>
        <p:nvGraphicFramePr>
          <p:cNvPr id="22" name="Diagram 21"/>
          <p:cNvGraphicFramePr/>
          <p:nvPr>
            <p:extLst>
              <p:ext uri="{D42A27DB-BD31-4B8C-83A1-F6EECF244321}">
                <p14:modId xmlns:p14="http://schemas.microsoft.com/office/powerpoint/2010/main" val="2010911799"/>
              </p:ext>
            </p:extLst>
          </p:nvPr>
        </p:nvGraphicFramePr>
        <p:xfrm>
          <a:off x="736593" y="1083721"/>
          <a:ext cx="7992533" cy="109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 name="TextBox 22"/>
          <p:cNvSpPr txBox="1"/>
          <p:nvPr/>
        </p:nvSpPr>
        <p:spPr>
          <a:xfrm>
            <a:off x="6323160" y="2044466"/>
            <a:ext cx="2387596" cy="461665"/>
          </a:xfrm>
          <a:prstGeom prst="rect">
            <a:avLst/>
          </a:prstGeom>
          <a:noFill/>
        </p:spPr>
        <p:txBody>
          <a:bodyPr wrap="square" rtlCol="0">
            <a:spAutoFit/>
          </a:bodyPr>
          <a:lstStyle/>
          <a:p>
            <a:r>
              <a:rPr lang="nl-BE" sz="1200" dirty="0" smtClean="0">
                <a:solidFill>
                  <a:srgbClr val="0F879D"/>
                </a:solidFill>
              </a:rPr>
              <a:t>Source: National </a:t>
            </a:r>
            <a:r>
              <a:rPr lang="nl-BE" sz="1200" dirty="0" err="1" smtClean="0">
                <a:solidFill>
                  <a:srgbClr val="0F879D"/>
                </a:solidFill>
              </a:rPr>
              <a:t>Institute</a:t>
            </a:r>
            <a:r>
              <a:rPr lang="nl-BE" sz="1200" dirty="0" smtClean="0">
                <a:solidFill>
                  <a:srgbClr val="0F879D"/>
                </a:solidFill>
              </a:rPr>
              <a:t> </a:t>
            </a:r>
            <a:r>
              <a:rPr lang="nl-BE" sz="1200" dirty="0" err="1" smtClean="0">
                <a:solidFill>
                  <a:srgbClr val="0F879D"/>
                </a:solidFill>
              </a:rPr>
              <a:t>for</a:t>
            </a:r>
            <a:r>
              <a:rPr lang="nl-BE" sz="1200" dirty="0" smtClean="0">
                <a:solidFill>
                  <a:srgbClr val="0F879D"/>
                </a:solidFill>
              </a:rPr>
              <a:t> Standards </a:t>
            </a:r>
            <a:r>
              <a:rPr lang="nl-BE" sz="1200" dirty="0" err="1" smtClean="0">
                <a:solidFill>
                  <a:srgbClr val="0F879D"/>
                </a:solidFill>
              </a:rPr>
              <a:t>and</a:t>
            </a:r>
            <a:r>
              <a:rPr lang="nl-BE" sz="1200" dirty="0" smtClean="0">
                <a:solidFill>
                  <a:srgbClr val="0F879D"/>
                </a:solidFill>
              </a:rPr>
              <a:t> Technology, USA</a:t>
            </a:r>
            <a:endParaRPr lang="fr-BE" sz="1200" dirty="0">
              <a:solidFill>
                <a:srgbClr val="0F879D"/>
              </a:solidFill>
            </a:endParaRPr>
          </a:p>
        </p:txBody>
      </p:sp>
    </p:spTree>
    <p:extLst>
      <p:ext uri="{BB962C8B-B14F-4D97-AF65-F5344CB8AC3E}">
        <p14:creationId xmlns:p14="http://schemas.microsoft.com/office/powerpoint/2010/main" val="4052397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CC3638-A99D-674C-A789-FA84B7E5EA16}" type="slidenum">
              <a:rPr lang="nl-NL" smtClean="0"/>
              <a:t>22</a:t>
            </a:fld>
            <a:endParaRPr lang="nl-NL" dirty="0"/>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dirty="0" smtClean="0"/>
              <a:t>Cloud implementatie modellen</a:t>
            </a:r>
            <a:endParaRPr lang="fr-BE"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431" y="1244591"/>
            <a:ext cx="8093137"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91761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dirty="0" smtClean="0"/>
              <a:t>Platform as a service - containers</a:t>
            </a:r>
            <a:endParaRPr lang="fr-BE" dirty="0"/>
          </a:p>
        </p:txBody>
      </p:sp>
      <p:grpSp>
        <p:nvGrpSpPr>
          <p:cNvPr id="6" name="Group 5"/>
          <p:cNvGrpSpPr>
            <a:grpSpLocks/>
          </p:cNvGrpSpPr>
          <p:nvPr/>
        </p:nvGrpSpPr>
        <p:grpSpPr bwMode="auto">
          <a:xfrm>
            <a:off x="573536" y="3556319"/>
            <a:ext cx="1540172" cy="2471399"/>
            <a:chOff x="395742" y="4221048"/>
            <a:chExt cx="1539629" cy="2471394"/>
          </a:xfrm>
        </p:grpSpPr>
        <p:pic>
          <p:nvPicPr>
            <p:cNvPr id="7"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742" y="4221048"/>
              <a:ext cx="933903" cy="933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718" y="6178776"/>
              <a:ext cx="477951" cy="477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5358833"/>
              <a:ext cx="920750" cy="49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25"/>
            <p:cNvSpPr txBox="1">
              <a:spLocks noChangeArrowheads="1"/>
            </p:cNvSpPr>
            <p:nvPr/>
          </p:nvSpPr>
          <p:spPr bwMode="auto">
            <a:xfrm>
              <a:off x="1170687" y="6261556"/>
              <a:ext cx="764684" cy="430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dirty="0" err="1" smtClean="0">
                  <a:latin typeface="Arial Black" pitchFamily="34" charset="0"/>
                </a:rPr>
                <a:t>Coming</a:t>
              </a:r>
              <a:endParaRPr lang="fr-BE" altLang="fr-FR" sz="1100" dirty="0">
                <a:latin typeface="Arial Black" pitchFamily="34" charset="0"/>
              </a:endParaRPr>
            </a:p>
            <a:p>
              <a:pPr algn="ctr" eaLnBrk="1" hangingPunct="1">
                <a:spcBef>
                  <a:spcPct val="0"/>
                </a:spcBef>
                <a:buClrTx/>
                <a:buSzTx/>
                <a:buFontTx/>
                <a:buNone/>
              </a:pPr>
              <a:r>
                <a:rPr lang="fr-BE" altLang="fr-FR" sz="1100" dirty="0" err="1">
                  <a:latin typeface="Arial Black" pitchFamily="34" charset="0"/>
                </a:rPr>
                <a:t>soon</a:t>
              </a:r>
              <a:endParaRPr lang="fr-BE" altLang="fr-FR" sz="1100" dirty="0">
                <a:latin typeface="Arial Black" pitchFamily="34" charset="0"/>
              </a:endParaRPr>
            </a:p>
          </p:txBody>
        </p:sp>
      </p:grpSp>
      <p:sp>
        <p:nvSpPr>
          <p:cNvPr id="11" name="Content Placeholder 2"/>
          <p:cNvSpPr txBox="1">
            <a:spLocks/>
          </p:cNvSpPr>
          <p:nvPr/>
        </p:nvSpPr>
        <p:spPr>
          <a:xfrm>
            <a:off x="457200" y="999744"/>
            <a:ext cx="8585200" cy="4953000"/>
          </a:xfrm>
          <a:prstGeom prst="rect">
            <a:avLst/>
          </a:prstGeom>
        </p:spPr>
        <p:txBody>
          <a:bodyPr/>
          <a:lstStyle>
            <a:lvl1pPr marL="342900" indent="-342900" algn="l" defTabSz="457200" rtl="0" eaLnBrk="1" latinLnBrk="0" hangingPunct="1">
              <a:spcBef>
                <a:spcPct val="20000"/>
              </a:spcBef>
              <a:buFont typeface="Arial"/>
              <a:buChar char="•"/>
              <a:defRPr sz="1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BE" altLang="fr-FR" dirty="0" err="1" smtClean="0"/>
              <a:t>Inleiding</a:t>
            </a:r>
            <a:r>
              <a:rPr lang="fr-BE" altLang="fr-FR" dirty="0" smtClean="0"/>
              <a:t> </a:t>
            </a:r>
            <a:r>
              <a:rPr lang="fr-BE" altLang="fr-FR" dirty="0" err="1" smtClean="0"/>
              <a:t>tot</a:t>
            </a:r>
            <a:r>
              <a:rPr lang="fr-BE" altLang="fr-FR" dirty="0" smtClean="0"/>
              <a:t> container technologie</a:t>
            </a:r>
          </a:p>
          <a:p>
            <a:endParaRPr lang="fr-BE" altLang="fr-FR" dirty="0" smtClean="0"/>
          </a:p>
          <a:p>
            <a:endParaRPr lang="fr-BE" altLang="fr-FR" dirty="0" smtClean="0"/>
          </a:p>
          <a:p>
            <a:endParaRPr lang="fr-BE" altLang="fr-FR" dirty="0" smtClean="0"/>
          </a:p>
          <a:p>
            <a:endParaRPr lang="fr-BE" altLang="fr-FR" sz="200" dirty="0" smtClean="0"/>
          </a:p>
          <a:p>
            <a:endParaRPr lang="fr-BE" altLang="fr-FR" dirty="0" smtClean="0"/>
          </a:p>
          <a:p>
            <a:endParaRPr lang="fr-BE" altLang="fr-FR" dirty="0"/>
          </a:p>
          <a:p>
            <a:pPr marL="0" indent="0">
              <a:buNone/>
            </a:pPr>
            <a:r>
              <a:rPr lang="fr-BE" altLang="fr-FR" dirty="0" err="1" smtClean="0"/>
              <a:t>Vertaald</a:t>
            </a:r>
            <a:r>
              <a:rPr lang="fr-BE" altLang="fr-FR" dirty="0" smtClean="0"/>
              <a:t> </a:t>
            </a:r>
            <a:r>
              <a:rPr lang="fr-BE" altLang="fr-FR" dirty="0" err="1" smtClean="0"/>
              <a:t>naar</a:t>
            </a:r>
            <a:r>
              <a:rPr lang="fr-BE" altLang="fr-FR" dirty="0" smtClean="0"/>
              <a:t> Platform as a Service</a:t>
            </a:r>
          </a:p>
        </p:txBody>
      </p:sp>
      <p:grpSp>
        <p:nvGrpSpPr>
          <p:cNvPr id="12" name="Group 11"/>
          <p:cNvGrpSpPr>
            <a:grpSpLocks/>
          </p:cNvGrpSpPr>
          <p:nvPr/>
        </p:nvGrpSpPr>
        <p:grpSpPr bwMode="auto">
          <a:xfrm>
            <a:off x="704134" y="1559195"/>
            <a:ext cx="1077913" cy="1259562"/>
            <a:chOff x="685800" y="2425700"/>
            <a:chExt cx="1077913" cy="1259562"/>
          </a:xfrm>
        </p:grpSpPr>
        <p:pic>
          <p:nvPicPr>
            <p:cNvPr id="13"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 y="2425700"/>
              <a:ext cx="1077913" cy="66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25"/>
            <p:cNvSpPr txBox="1">
              <a:spLocks noChangeArrowheads="1"/>
            </p:cNvSpPr>
            <p:nvPr/>
          </p:nvSpPr>
          <p:spPr bwMode="auto">
            <a:xfrm>
              <a:off x="689417" y="3254375"/>
              <a:ext cx="102464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dirty="0" err="1" smtClean="0">
                  <a:latin typeface="Arial Black" pitchFamily="34" charset="0"/>
                </a:rPr>
                <a:t>individuele</a:t>
              </a:r>
              <a:endParaRPr lang="fr-BE" altLang="fr-FR" sz="1100" dirty="0">
                <a:latin typeface="Arial Black" pitchFamily="34" charset="0"/>
              </a:endParaRPr>
            </a:p>
            <a:p>
              <a:pPr algn="ctr" eaLnBrk="1" hangingPunct="1">
                <a:spcBef>
                  <a:spcPct val="0"/>
                </a:spcBef>
                <a:buClrTx/>
                <a:buSzTx/>
                <a:buFontTx/>
                <a:buNone/>
              </a:pPr>
              <a:r>
                <a:rPr lang="nl-BE" altLang="fr-FR" sz="1100" dirty="0" smtClean="0">
                  <a:latin typeface="Arial Black" pitchFamily="34" charset="0"/>
                </a:rPr>
                <a:t>inhoud</a:t>
              </a:r>
              <a:endParaRPr lang="fr-BE" altLang="fr-FR" sz="1100" dirty="0">
                <a:latin typeface="Arial Black" pitchFamily="34" charset="0"/>
              </a:endParaRPr>
            </a:p>
          </p:txBody>
        </p:sp>
      </p:grpSp>
      <p:grpSp>
        <p:nvGrpSpPr>
          <p:cNvPr id="15" name="Group 14"/>
          <p:cNvGrpSpPr>
            <a:grpSpLocks/>
          </p:cNvGrpSpPr>
          <p:nvPr/>
        </p:nvGrpSpPr>
        <p:grpSpPr bwMode="auto">
          <a:xfrm>
            <a:off x="1895475" y="1438545"/>
            <a:ext cx="3128963" cy="1379210"/>
            <a:chOff x="1885950" y="2203450"/>
            <a:chExt cx="3128963" cy="1379210"/>
          </a:xfrm>
        </p:grpSpPr>
        <p:grpSp>
          <p:nvGrpSpPr>
            <p:cNvPr id="16" name="Group 4"/>
            <p:cNvGrpSpPr>
              <a:grpSpLocks/>
            </p:cNvGrpSpPr>
            <p:nvPr/>
          </p:nvGrpSpPr>
          <p:grpSpPr bwMode="auto">
            <a:xfrm>
              <a:off x="2800350" y="2203450"/>
              <a:ext cx="2214563" cy="1379210"/>
              <a:chOff x="2800350" y="2203450"/>
              <a:chExt cx="2214563" cy="1379210"/>
            </a:xfrm>
          </p:grpSpPr>
          <p:pic>
            <p:nvPicPr>
              <p:cNvPr id="18"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0350" y="2203450"/>
                <a:ext cx="2214563" cy="110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33"/>
              <p:cNvSpPr txBox="1">
                <a:spLocks noChangeArrowheads="1"/>
              </p:cNvSpPr>
              <p:nvPr/>
            </p:nvSpPr>
            <p:spPr bwMode="auto">
              <a:xfrm>
                <a:off x="2946442" y="3321050"/>
                <a:ext cx="193033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dirty="0" err="1" smtClean="0">
                    <a:latin typeface="Arial Black" pitchFamily="34" charset="0"/>
                  </a:rPr>
                  <a:t>geïsoleerd</a:t>
                </a:r>
                <a:r>
                  <a:rPr lang="fr-BE" altLang="fr-FR" sz="1100" dirty="0" smtClean="0">
                    <a:latin typeface="Arial Black" pitchFamily="34" charset="0"/>
                  </a:rPr>
                  <a:t> </a:t>
                </a:r>
                <a:r>
                  <a:rPr lang="fr-BE" altLang="fr-FR" sz="1100" dirty="0" err="1" smtClean="0">
                    <a:latin typeface="Arial Black" pitchFamily="34" charset="0"/>
                  </a:rPr>
                  <a:t>opgeslagen</a:t>
                </a:r>
                <a:endParaRPr lang="fr-BE" altLang="fr-FR" sz="1100" dirty="0">
                  <a:latin typeface="Arial Black" pitchFamily="34" charset="0"/>
                </a:endParaRPr>
              </a:p>
            </p:txBody>
          </p:sp>
        </p:grpSp>
        <p:cxnSp>
          <p:nvCxnSpPr>
            <p:cNvPr id="17" name="Straight Arrow Connector 16"/>
            <p:cNvCxnSpPr/>
            <p:nvPr/>
          </p:nvCxnSpPr>
          <p:spPr>
            <a:xfrm>
              <a:off x="1885950" y="2757488"/>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20" name="Group 19"/>
          <p:cNvGrpSpPr>
            <a:grpSpLocks/>
          </p:cNvGrpSpPr>
          <p:nvPr/>
        </p:nvGrpSpPr>
        <p:grpSpPr bwMode="auto">
          <a:xfrm>
            <a:off x="5124450" y="1567133"/>
            <a:ext cx="3667125" cy="1250622"/>
            <a:chOff x="5124450" y="2341563"/>
            <a:chExt cx="3667125" cy="1250622"/>
          </a:xfrm>
        </p:grpSpPr>
        <p:grpSp>
          <p:nvGrpSpPr>
            <p:cNvPr id="21" name="Group 5"/>
            <p:cNvGrpSpPr>
              <a:grpSpLocks/>
            </p:cNvGrpSpPr>
            <p:nvPr/>
          </p:nvGrpSpPr>
          <p:grpSpPr bwMode="auto">
            <a:xfrm>
              <a:off x="6015038" y="2341563"/>
              <a:ext cx="2776537" cy="1250622"/>
              <a:chOff x="6015038" y="2341563"/>
              <a:chExt cx="2776537" cy="1250622"/>
            </a:xfrm>
          </p:grpSpPr>
          <p:pic>
            <p:nvPicPr>
              <p:cNvPr id="23"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5038" y="2341563"/>
                <a:ext cx="1111250" cy="75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58063" y="2341563"/>
                <a:ext cx="1433512" cy="75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36"/>
              <p:cNvSpPr txBox="1">
                <a:spLocks noChangeArrowheads="1"/>
              </p:cNvSpPr>
              <p:nvPr/>
            </p:nvSpPr>
            <p:spPr bwMode="auto">
              <a:xfrm>
                <a:off x="6372342" y="3330575"/>
                <a:ext cx="224292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dirty="0" err="1" smtClean="0">
                    <a:latin typeface="Arial Black" pitchFamily="34" charset="0"/>
                  </a:rPr>
                  <a:t>gemakkelijk</a:t>
                </a:r>
                <a:r>
                  <a:rPr lang="fr-BE" altLang="fr-FR" sz="1100" dirty="0" smtClean="0">
                    <a:latin typeface="Arial Black" pitchFamily="34" charset="0"/>
                  </a:rPr>
                  <a:t> </a:t>
                </a:r>
                <a:r>
                  <a:rPr lang="fr-BE" altLang="fr-FR" sz="1100" dirty="0" err="1" smtClean="0">
                    <a:latin typeface="Arial Black" pitchFamily="34" charset="0"/>
                  </a:rPr>
                  <a:t>verplaatsbaar</a:t>
                </a:r>
                <a:endParaRPr lang="fr-BE" altLang="fr-FR" sz="1100" dirty="0">
                  <a:latin typeface="Arial Black" pitchFamily="34" charset="0"/>
                </a:endParaRPr>
              </a:p>
            </p:txBody>
          </p:sp>
        </p:grpSp>
        <p:cxnSp>
          <p:nvCxnSpPr>
            <p:cNvPr id="22" name="Straight Arrow Connector 21"/>
            <p:cNvCxnSpPr/>
            <p:nvPr/>
          </p:nvCxnSpPr>
          <p:spPr>
            <a:xfrm>
              <a:off x="5124450" y="2752725"/>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pic>
        <p:nvPicPr>
          <p:cNvPr id="26"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73500" y="3555981"/>
            <a:ext cx="498475" cy="2609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27" name="Group 26"/>
          <p:cNvGrpSpPr>
            <a:grpSpLocks/>
          </p:cNvGrpSpPr>
          <p:nvPr/>
        </p:nvGrpSpPr>
        <p:grpSpPr bwMode="auto">
          <a:xfrm>
            <a:off x="2073275" y="3540106"/>
            <a:ext cx="1671638" cy="2633662"/>
            <a:chOff x="1895475" y="4205288"/>
            <a:chExt cx="1671638" cy="2633662"/>
          </a:xfrm>
        </p:grpSpPr>
        <p:grpSp>
          <p:nvGrpSpPr>
            <p:cNvPr id="28" name="Group 8"/>
            <p:cNvGrpSpPr>
              <a:grpSpLocks/>
            </p:cNvGrpSpPr>
            <p:nvPr/>
          </p:nvGrpSpPr>
          <p:grpSpPr bwMode="auto">
            <a:xfrm>
              <a:off x="2747963" y="4205288"/>
              <a:ext cx="819150" cy="2633662"/>
              <a:chOff x="2747963" y="4205288"/>
              <a:chExt cx="819150" cy="2633662"/>
            </a:xfrm>
          </p:grpSpPr>
          <p:pic>
            <p:nvPicPr>
              <p:cNvPr id="30"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54313" y="6115050"/>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1"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52725" y="5381625"/>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47963" y="4205288"/>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33" name="Straight Connector 32"/>
              <p:cNvCxnSpPr>
                <a:stCxn id="32" idx="2"/>
                <a:endCxn id="31" idx="0"/>
              </p:cNvCxnSpPr>
              <p:nvPr/>
            </p:nvCxnSpPr>
            <p:spPr>
              <a:xfrm>
                <a:off x="3154363" y="4929188"/>
                <a:ext cx="4762" cy="45243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cxnSp>
          <p:nvCxnSpPr>
            <p:cNvPr id="29" name="Straight Arrow Connector 28"/>
            <p:cNvCxnSpPr/>
            <p:nvPr/>
          </p:nvCxnSpPr>
          <p:spPr>
            <a:xfrm>
              <a:off x="1895475" y="5338763"/>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35" name="Group 34"/>
          <p:cNvGrpSpPr>
            <a:grpSpLocks/>
          </p:cNvGrpSpPr>
          <p:nvPr/>
        </p:nvGrpSpPr>
        <p:grpSpPr bwMode="auto">
          <a:xfrm>
            <a:off x="4429125" y="3540106"/>
            <a:ext cx="1916113" cy="2625725"/>
            <a:chOff x="4251325" y="4205288"/>
            <a:chExt cx="1916113" cy="2625725"/>
          </a:xfrm>
        </p:grpSpPr>
        <p:pic>
          <p:nvPicPr>
            <p:cNvPr id="36" name="Picture 5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318000" y="4929188"/>
              <a:ext cx="1849438"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36"/>
            <p:cNvSpPr/>
            <p:nvPr/>
          </p:nvSpPr>
          <p:spPr>
            <a:xfrm>
              <a:off x="4251325" y="4205288"/>
              <a:ext cx="1916113" cy="2625725"/>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grpSp>
      <p:sp>
        <p:nvSpPr>
          <p:cNvPr id="38" name="Slide Number Placeholder 1"/>
          <p:cNvSpPr>
            <a:spLocks noGrp="1"/>
          </p:cNvSpPr>
          <p:nvPr>
            <p:ph type="sldNum" sz="quarter" idx="4"/>
          </p:nvPr>
        </p:nvSpPr>
        <p:spPr>
          <a:xfrm>
            <a:off x="4258380" y="6266286"/>
            <a:ext cx="2234120" cy="399135"/>
          </a:xfrm>
        </p:spPr>
        <p:txBody>
          <a:bodyPr/>
          <a:lstStyle/>
          <a:p>
            <a:fld id="{A7CC3638-A99D-674C-A789-FA84B7E5EA16}" type="slidenum">
              <a:rPr lang="nl-NL" smtClean="0"/>
              <a:t>23</a:t>
            </a:fld>
            <a:endParaRPr lang="nl-NL" dirty="0"/>
          </a:p>
        </p:txBody>
      </p:sp>
      <p:sp>
        <p:nvSpPr>
          <p:cNvPr id="39" name="Date Placeholder 2"/>
          <p:cNvSpPr>
            <a:spLocks noGrp="1"/>
          </p:cNvSpPr>
          <p:nvPr>
            <p:ph type="dt" sz="half" idx="2"/>
          </p:nvPr>
        </p:nvSpPr>
        <p:spPr>
          <a:xfrm>
            <a:off x="604762" y="6266286"/>
            <a:ext cx="3564604" cy="399135"/>
          </a:xfrm>
        </p:spPr>
        <p:txBody>
          <a:bodyPr/>
          <a:lstStyle/>
          <a:p>
            <a:r>
              <a:rPr lang="fr-FR" smtClean="0"/>
              <a:t>13 mei 2017</a:t>
            </a:r>
            <a:endParaRPr lang="nl-NL" dirty="0"/>
          </a:p>
        </p:txBody>
      </p:sp>
      <p:sp>
        <p:nvSpPr>
          <p:cNvPr id="40" name="TextBox 36"/>
          <p:cNvSpPr txBox="1">
            <a:spLocks noChangeArrowheads="1"/>
          </p:cNvSpPr>
          <p:nvPr/>
        </p:nvSpPr>
        <p:spPr bwMode="auto">
          <a:xfrm>
            <a:off x="6397737" y="4418879"/>
            <a:ext cx="224292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dirty="0" err="1" smtClean="0">
                <a:latin typeface="Arial Black" pitchFamily="34" charset="0"/>
              </a:rPr>
              <a:t>gemakkelijk</a:t>
            </a:r>
            <a:r>
              <a:rPr lang="fr-BE" altLang="fr-FR" sz="1100" dirty="0" smtClean="0">
                <a:latin typeface="Arial Black" pitchFamily="34" charset="0"/>
              </a:rPr>
              <a:t> </a:t>
            </a:r>
            <a:r>
              <a:rPr lang="fr-BE" altLang="fr-FR" sz="1100" dirty="0" err="1" smtClean="0">
                <a:latin typeface="Arial Black" pitchFamily="34" charset="0"/>
              </a:rPr>
              <a:t>verplaatsbaar</a:t>
            </a:r>
            <a:endParaRPr lang="fr-BE" altLang="fr-FR" sz="1100" dirty="0" smtClean="0">
              <a:latin typeface="Arial Black" pitchFamily="34" charset="0"/>
            </a:endParaRPr>
          </a:p>
          <a:p>
            <a:pPr algn="ctr" eaLnBrk="1" hangingPunct="1">
              <a:spcBef>
                <a:spcPct val="0"/>
              </a:spcBef>
              <a:buClrTx/>
              <a:buSzTx/>
              <a:buFontTx/>
              <a:buNone/>
            </a:pPr>
            <a:r>
              <a:rPr lang="nl-BE" altLang="fr-FR" sz="1100" dirty="0">
                <a:latin typeface="Arial Black" pitchFamily="34" charset="0"/>
              </a:rPr>
              <a:t>é</a:t>
            </a:r>
            <a:r>
              <a:rPr lang="nl-BE" altLang="fr-FR" sz="1100" dirty="0" smtClean="0">
                <a:latin typeface="Arial Black" pitchFamily="34" charset="0"/>
              </a:rPr>
              <a:t>n </a:t>
            </a:r>
            <a:r>
              <a:rPr lang="nl-BE" altLang="fr-FR" sz="1100" dirty="0" err="1">
                <a:latin typeface="Arial Black" pitchFamily="34" charset="0"/>
              </a:rPr>
              <a:t>k</a:t>
            </a:r>
            <a:r>
              <a:rPr lang="nl-BE" altLang="fr-FR" sz="1100" dirty="0" err="1" smtClean="0">
                <a:latin typeface="Arial Black" pitchFamily="34" charset="0"/>
              </a:rPr>
              <a:t>opieerbaar</a:t>
            </a:r>
            <a:endParaRPr lang="fr-BE" altLang="fr-FR" sz="1100" dirty="0">
              <a:latin typeface="Arial Black" pitchFamily="34" charset="0"/>
            </a:endParaRPr>
          </a:p>
        </p:txBody>
      </p:sp>
    </p:spTree>
    <p:extLst>
      <p:ext uri="{BB962C8B-B14F-4D97-AF65-F5344CB8AC3E}">
        <p14:creationId xmlns:p14="http://schemas.microsoft.com/office/powerpoint/2010/main" val="97403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left)">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40"/>
                                        </p:tgtEl>
                                        <p:attrNameLst>
                                          <p:attrName>style.visibility</p:attrName>
                                        </p:attrNameLst>
                                      </p:cBhvr>
                                      <p:to>
                                        <p:strVal val="visible"/>
                                      </p:to>
                                    </p:set>
                                    <p:anim calcmode="lin" valueType="num">
                                      <p:cBhvr additive="base">
                                        <p:cTn id="42" dur="500" fill="hold"/>
                                        <p:tgtEl>
                                          <p:spTgt spid="40"/>
                                        </p:tgtEl>
                                        <p:attrNameLst>
                                          <p:attrName>ppt_x</p:attrName>
                                        </p:attrNameLst>
                                      </p:cBhvr>
                                      <p:tavLst>
                                        <p:tav tm="0">
                                          <p:val>
                                            <p:strVal val="#ppt_x"/>
                                          </p:val>
                                        </p:tav>
                                        <p:tav tm="100000">
                                          <p:val>
                                            <p:strVal val="#ppt_x"/>
                                          </p:val>
                                        </p:tav>
                                      </p:tavLst>
                                    </p:anim>
                                    <p:anim calcmode="lin" valueType="num">
                                      <p:cBhvr additive="base">
                                        <p:cTn id="43"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CC3638-A99D-674C-A789-FA84B7E5EA16}" type="slidenum">
              <a:rPr lang="nl-NL" smtClean="0"/>
              <a:t>24</a:t>
            </a:fld>
            <a:endParaRPr lang="nl-NL" dirty="0"/>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dirty="0" smtClean="0"/>
              <a:t>Platform as a service - samenwerking</a:t>
            </a:r>
            <a:endParaRPr lang="fr-BE" dirty="0"/>
          </a:p>
        </p:txBody>
      </p:sp>
      <p:sp>
        <p:nvSpPr>
          <p:cNvPr id="6" name="Rectangle 5"/>
          <p:cNvSpPr/>
          <p:nvPr/>
        </p:nvSpPr>
        <p:spPr>
          <a:xfrm>
            <a:off x="621064" y="1445396"/>
            <a:ext cx="3238096" cy="4513262"/>
          </a:xfrm>
          <a:prstGeom prst="rect">
            <a:avLst/>
          </a:prstGeom>
          <a:solidFill>
            <a:srgbClr val="3E6E5A">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dirty="0"/>
          </a:p>
        </p:txBody>
      </p:sp>
      <p:sp>
        <p:nvSpPr>
          <p:cNvPr id="7" name="Rectangle 6"/>
          <p:cNvSpPr/>
          <p:nvPr/>
        </p:nvSpPr>
        <p:spPr>
          <a:xfrm>
            <a:off x="5850168" y="1578446"/>
            <a:ext cx="3000375" cy="4514850"/>
          </a:xfrm>
          <a:prstGeom prst="rect">
            <a:avLst/>
          </a:prstGeom>
          <a:solidFill>
            <a:srgbClr val="FF8989">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dirty="0"/>
          </a:p>
        </p:txBody>
      </p:sp>
      <p:sp>
        <p:nvSpPr>
          <p:cNvPr id="8" name="TextBox 52"/>
          <p:cNvSpPr txBox="1">
            <a:spLocks noChangeArrowheads="1"/>
          </p:cNvSpPr>
          <p:nvPr/>
        </p:nvSpPr>
        <p:spPr bwMode="auto">
          <a:xfrm>
            <a:off x="6291493" y="1656234"/>
            <a:ext cx="2227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100" dirty="0" err="1" smtClean="0">
                <a:latin typeface="Arial Black" pitchFamily="34" charset="0"/>
              </a:rPr>
              <a:t>Other</a:t>
            </a:r>
            <a:r>
              <a:rPr lang="fr-BE" altLang="fr-FR" sz="1100" dirty="0" smtClean="0">
                <a:latin typeface="Arial Black" pitchFamily="34" charset="0"/>
              </a:rPr>
              <a:t> </a:t>
            </a:r>
            <a:r>
              <a:rPr lang="fr-BE" altLang="fr-FR" sz="1100" dirty="0" err="1" smtClean="0">
                <a:latin typeface="Arial Black" pitchFamily="34" charset="0"/>
              </a:rPr>
              <a:t>sectors</a:t>
            </a:r>
            <a:endParaRPr lang="fr-BE" altLang="fr-FR" sz="1100" dirty="0">
              <a:latin typeface="Arial Black" pitchFamily="34" charset="0"/>
            </a:endParaRPr>
          </a:p>
        </p:txBody>
      </p:sp>
      <p:grpSp>
        <p:nvGrpSpPr>
          <p:cNvPr id="9" name="Group 20"/>
          <p:cNvGrpSpPr>
            <a:grpSpLocks/>
          </p:cNvGrpSpPr>
          <p:nvPr/>
        </p:nvGrpSpPr>
        <p:grpSpPr bwMode="auto">
          <a:xfrm>
            <a:off x="466956" y="3453284"/>
            <a:ext cx="8328025" cy="669925"/>
            <a:chOff x="700088" y="5087058"/>
            <a:chExt cx="8328566" cy="670805"/>
          </a:xfrm>
        </p:grpSpPr>
        <p:sp>
          <p:nvSpPr>
            <p:cNvPr id="10" name="Rectangle 9"/>
            <p:cNvSpPr/>
            <p:nvPr/>
          </p:nvSpPr>
          <p:spPr>
            <a:xfrm>
              <a:off x="700088" y="5087058"/>
              <a:ext cx="8328566" cy="67080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88440" y="4146601"/>
              <a:ext cx="498475"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3418" y="2796059"/>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2418" y="2796059"/>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0031" y="2796059"/>
            <a:ext cx="812800" cy="723900"/>
          </a:xfrm>
          <a:prstGeom prst="rect">
            <a:avLst/>
          </a:prstGeom>
          <a:solidFill>
            <a:srgbClr val="FF0000"/>
          </a:solidFill>
          <a:ln w="9525">
            <a:solidFill>
              <a:schemeClr val="tx1"/>
            </a:solidFill>
            <a:miter lim="800000"/>
            <a:headEnd/>
            <a:tailEnd/>
          </a:ln>
        </p:spPr>
      </p:pic>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4781" y="2796059"/>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6" name="TextBox 14"/>
          <p:cNvSpPr txBox="1">
            <a:spLocks noChangeArrowheads="1"/>
          </p:cNvSpPr>
          <p:nvPr/>
        </p:nvSpPr>
        <p:spPr bwMode="auto">
          <a:xfrm>
            <a:off x="5870267" y="2266627"/>
            <a:ext cx="89960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100" dirty="0" smtClean="0">
                <a:latin typeface="Arial Black" pitchFamily="34" charset="0"/>
              </a:rPr>
              <a:t>Partner 1</a:t>
            </a:r>
            <a:endParaRPr lang="fr-BE" altLang="fr-FR" sz="1100" dirty="0">
              <a:latin typeface="Arial Black" pitchFamily="34" charset="0"/>
            </a:endParaRPr>
          </a:p>
        </p:txBody>
      </p:sp>
      <p:grpSp>
        <p:nvGrpSpPr>
          <p:cNvPr id="17" name="Group 23"/>
          <p:cNvGrpSpPr>
            <a:grpSpLocks/>
          </p:cNvGrpSpPr>
          <p:nvPr/>
        </p:nvGrpSpPr>
        <p:grpSpPr bwMode="auto">
          <a:xfrm>
            <a:off x="466956" y="4489921"/>
            <a:ext cx="8328025" cy="676275"/>
            <a:chOff x="654992" y="4823937"/>
            <a:chExt cx="8328566" cy="677144"/>
          </a:xfrm>
        </p:grpSpPr>
        <p:sp>
          <p:nvSpPr>
            <p:cNvPr id="18" name="Rectangle 17"/>
            <p:cNvSpPr/>
            <p:nvPr/>
          </p:nvSpPr>
          <p:spPr>
            <a:xfrm>
              <a:off x="654992" y="4823937"/>
              <a:ext cx="8328566" cy="67714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pic>
          <p:nvPicPr>
            <p:cNvPr id="19" name="Picture 5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9922" y="4849307"/>
              <a:ext cx="1155733" cy="65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3631" y="2796059"/>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TextBox 30"/>
          <p:cNvSpPr txBox="1">
            <a:spLocks noChangeArrowheads="1"/>
          </p:cNvSpPr>
          <p:nvPr/>
        </p:nvSpPr>
        <p:spPr bwMode="auto">
          <a:xfrm>
            <a:off x="6798161" y="2266627"/>
            <a:ext cx="89960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100" dirty="0" smtClean="0">
                <a:latin typeface="Arial Black" pitchFamily="34" charset="0"/>
              </a:rPr>
              <a:t>Partner 2</a:t>
            </a:r>
            <a:endParaRPr lang="fr-BE" altLang="fr-FR" sz="1100" dirty="0">
              <a:latin typeface="Arial Black" pitchFamily="34" charset="0"/>
            </a:endParaRPr>
          </a:p>
        </p:txBody>
      </p:sp>
      <p:pic>
        <p:nvPicPr>
          <p:cNvPr id="2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5343" y="2796059"/>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3" name="TextBox 32"/>
          <p:cNvSpPr txBox="1">
            <a:spLocks noChangeArrowheads="1"/>
          </p:cNvSpPr>
          <p:nvPr/>
        </p:nvSpPr>
        <p:spPr bwMode="auto">
          <a:xfrm>
            <a:off x="7789446" y="2266627"/>
            <a:ext cx="92204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100" dirty="0" smtClean="0">
                <a:latin typeface="Arial Black" pitchFamily="34" charset="0"/>
              </a:rPr>
              <a:t>Partner N</a:t>
            </a:r>
            <a:endParaRPr lang="fr-BE" altLang="fr-FR" sz="1100" dirty="0">
              <a:latin typeface="Arial Black" pitchFamily="34" charset="0"/>
            </a:endParaRPr>
          </a:p>
        </p:txBody>
      </p:sp>
      <p:sp>
        <p:nvSpPr>
          <p:cNvPr id="24" name="Flowchart: Magnetic Disk 23"/>
          <p:cNvSpPr/>
          <p:nvPr/>
        </p:nvSpPr>
        <p:spPr>
          <a:xfrm>
            <a:off x="742306" y="4147021"/>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5" name="Flowchart: Magnetic Disk 24"/>
          <p:cNvSpPr/>
          <p:nvPr/>
        </p:nvSpPr>
        <p:spPr>
          <a:xfrm>
            <a:off x="1766243" y="4147021"/>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6" name="Flowchart: Magnetic Disk 25"/>
          <p:cNvSpPr/>
          <p:nvPr/>
        </p:nvSpPr>
        <p:spPr>
          <a:xfrm>
            <a:off x="5991456" y="5347171"/>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7" name="Flowchart: Magnetic Disk 26"/>
          <p:cNvSpPr/>
          <p:nvPr/>
        </p:nvSpPr>
        <p:spPr>
          <a:xfrm>
            <a:off x="6939193" y="5347171"/>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8" name="Flowchart: Magnetic Disk 27"/>
          <p:cNvSpPr/>
          <p:nvPr/>
        </p:nvSpPr>
        <p:spPr>
          <a:xfrm>
            <a:off x="7937731" y="5347171"/>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cxnSp>
        <p:nvCxnSpPr>
          <p:cNvPr id="29" name="Straight Arrow Connector 28"/>
          <p:cNvCxnSpPr/>
          <p:nvPr/>
        </p:nvCxnSpPr>
        <p:spPr>
          <a:xfrm>
            <a:off x="2048818" y="2040409"/>
            <a:ext cx="0" cy="16351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0" name="TextBox 50"/>
          <p:cNvSpPr txBox="1">
            <a:spLocks noChangeArrowheads="1"/>
          </p:cNvSpPr>
          <p:nvPr/>
        </p:nvSpPr>
        <p:spPr bwMode="auto">
          <a:xfrm>
            <a:off x="1126481" y="1634009"/>
            <a:ext cx="222726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100" dirty="0" smtClean="0">
                <a:latin typeface="Arial Black" pitchFamily="34" charset="0"/>
              </a:rPr>
              <a:t>Public </a:t>
            </a:r>
            <a:r>
              <a:rPr lang="fr-BE" altLang="fr-FR" sz="1100" dirty="0" err="1" smtClean="0">
                <a:latin typeface="Arial Black" pitchFamily="34" charset="0"/>
              </a:rPr>
              <a:t>sector</a:t>
            </a:r>
            <a:r>
              <a:rPr lang="fr-BE" altLang="fr-FR" sz="1100" dirty="0" smtClean="0">
                <a:latin typeface="Arial Black" pitchFamily="34" charset="0"/>
              </a:rPr>
              <a:t> </a:t>
            </a:r>
            <a:r>
              <a:rPr lang="fr-BE" altLang="fr-FR" sz="1100" dirty="0" err="1" smtClean="0">
                <a:latin typeface="Arial Black" pitchFamily="34" charset="0"/>
              </a:rPr>
              <a:t>ecosystem</a:t>
            </a:r>
            <a:endParaRPr lang="fr-BE" altLang="fr-FR" sz="1100" dirty="0">
              <a:latin typeface="Arial Black" pitchFamily="34" charset="0"/>
            </a:endParaRPr>
          </a:p>
        </p:txBody>
      </p:sp>
      <p:cxnSp>
        <p:nvCxnSpPr>
          <p:cNvPr id="31" name="Straight Connector 30"/>
          <p:cNvCxnSpPr/>
          <p:nvPr/>
        </p:nvCxnSpPr>
        <p:spPr>
          <a:xfrm>
            <a:off x="2510781" y="3146896"/>
            <a:ext cx="279400"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6720122" y="4358386"/>
            <a:ext cx="1086983" cy="946027"/>
            <a:chOff x="6782780" y="3149672"/>
            <a:chExt cx="928742" cy="928742"/>
          </a:xfrm>
        </p:grpSpPr>
        <p:pic>
          <p:nvPicPr>
            <p:cNvPr id="33" name="Picture 32" descr="http://icons.iconarchive.com/icons/custom-icon-design/pretty-office-12/512/cloud-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2780" y="3149672"/>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http://icons.iconarchive.com/icons/custom-icon-design/pretty-office-12/512/cloud-ic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27249" y="3403305"/>
              <a:ext cx="568012" cy="568012"/>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grpSp>
      <p:sp>
        <p:nvSpPr>
          <p:cNvPr id="35" name="TextBox 14"/>
          <p:cNvSpPr txBox="1">
            <a:spLocks noChangeArrowheads="1"/>
          </p:cNvSpPr>
          <p:nvPr/>
        </p:nvSpPr>
        <p:spPr bwMode="auto">
          <a:xfrm>
            <a:off x="2772545" y="2331865"/>
            <a:ext cx="98777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000" dirty="0">
                <a:latin typeface="Arial Black" pitchFamily="34" charset="0"/>
              </a:rPr>
              <a:t>Application</a:t>
            </a:r>
            <a:endParaRPr lang="fr-BE" altLang="fr-FR" sz="1000" dirty="0" smtClean="0">
              <a:latin typeface="Arial Black" pitchFamily="34" charset="0"/>
            </a:endParaRPr>
          </a:p>
          <a:p>
            <a:pPr algn="ctr" eaLnBrk="1" hangingPunct="1"/>
            <a:r>
              <a:rPr lang="nl-BE" altLang="fr-FR" sz="1000" dirty="0">
                <a:latin typeface="Arial Black" pitchFamily="34" charset="0"/>
              </a:rPr>
              <a:t>N</a:t>
            </a:r>
            <a:endParaRPr lang="fr-BE" altLang="fr-FR" sz="1000" dirty="0">
              <a:latin typeface="Arial Black" pitchFamily="34" charset="0"/>
            </a:endParaRPr>
          </a:p>
        </p:txBody>
      </p:sp>
      <p:sp>
        <p:nvSpPr>
          <p:cNvPr id="36" name="TextBox 14"/>
          <p:cNvSpPr txBox="1">
            <a:spLocks noChangeArrowheads="1"/>
          </p:cNvSpPr>
          <p:nvPr/>
        </p:nvSpPr>
        <p:spPr bwMode="auto">
          <a:xfrm>
            <a:off x="675489" y="2331865"/>
            <a:ext cx="9813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000" dirty="0" smtClean="0">
                <a:latin typeface="Arial Black" pitchFamily="34" charset="0"/>
              </a:rPr>
              <a:t>Application</a:t>
            </a:r>
          </a:p>
          <a:p>
            <a:pPr algn="ctr" eaLnBrk="1" hangingPunct="1"/>
            <a:r>
              <a:rPr lang="fr-BE" altLang="fr-FR" sz="1000" dirty="0" smtClean="0">
                <a:latin typeface="Arial Black" pitchFamily="34" charset="0"/>
              </a:rPr>
              <a:t>1</a:t>
            </a:r>
            <a:endParaRPr lang="fr-BE" altLang="fr-FR" sz="1000" dirty="0">
              <a:latin typeface="Arial Black" pitchFamily="34" charset="0"/>
            </a:endParaRPr>
          </a:p>
        </p:txBody>
      </p:sp>
      <p:sp>
        <p:nvSpPr>
          <p:cNvPr id="37" name="TextBox 14"/>
          <p:cNvSpPr txBox="1">
            <a:spLocks noChangeArrowheads="1"/>
          </p:cNvSpPr>
          <p:nvPr/>
        </p:nvSpPr>
        <p:spPr bwMode="auto">
          <a:xfrm>
            <a:off x="1554727" y="2331865"/>
            <a:ext cx="98777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BE" altLang="fr-FR" sz="1000" dirty="0">
                <a:latin typeface="Arial Black" pitchFamily="34" charset="0"/>
              </a:rPr>
              <a:t>Application</a:t>
            </a:r>
            <a:endParaRPr lang="fr-BE" altLang="fr-FR" sz="1000" dirty="0" smtClean="0">
              <a:latin typeface="Arial Black" pitchFamily="34" charset="0"/>
            </a:endParaRPr>
          </a:p>
          <a:p>
            <a:pPr algn="ctr" eaLnBrk="1" hangingPunct="1"/>
            <a:r>
              <a:rPr lang="nl-BE" altLang="fr-FR" sz="1000" dirty="0">
                <a:latin typeface="Arial Black" pitchFamily="34" charset="0"/>
              </a:rPr>
              <a:t>2</a:t>
            </a:r>
            <a:endParaRPr lang="fr-BE" altLang="fr-FR" sz="1000" dirty="0">
              <a:latin typeface="Arial Black" pitchFamily="34" charset="0"/>
            </a:endParaRPr>
          </a:p>
        </p:txBody>
      </p:sp>
      <p:sp>
        <p:nvSpPr>
          <p:cNvPr id="38" name="Left-Right Arrow 37"/>
          <p:cNvSpPr/>
          <p:nvPr/>
        </p:nvSpPr>
        <p:spPr>
          <a:xfrm>
            <a:off x="3783613" y="4390921"/>
            <a:ext cx="2175540" cy="1110263"/>
          </a:xfrm>
          <a:prstGeom prst="leftRightArrow">
            <a:avLst>
              <a:gd name="adj1" fmla="val 47574"/>
              <a:gd name="adj2" fmla="val 390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err="1" smtClean="0"/>
              <a:t>Technological</a:t>
            </a:r>
            <a:endParaRPr lang="nl-BE" sz="1600" dirty="0" smtClean="0"/>
          </a:p>
          <a:p>
            <a:pPr algn="ctr"/>
            <a:r>
              <a:rPr lang="nl-BE" sz="1600" dirty="0" smtClean="0"/>
              <a:t>cooperation</a:t>
            </a:r>
            <a:endParaRPr lang="fr-BE" sz="1600" dirty="0"/>
          </a:p>
        </p:txBody>
      </p:sp>
      <p:sp>
        <p:nvSpPr>
          <p:cNvPr id="39" name="Left-Right Arrow 38"/>
          <p:cNvSpPr/>
          <p:nvPr/>
        </p:nvSpPr>
        <p:spPr>
          <a:xfrm>
            <a:off x="3783613" y="3146896"/>
            <a:ext cx="2175540" cy="1110263"/>
          </a:xfrm>
          <a:prstGeom prst="leftRightArrow">
            <a:avLst>
              <a:gd name="adj1" fmla="val 47574"/>
              <a:gd name="adj2" fmla="val 3908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BE" sz="1600" dirty="0" smtClean="0"/>
              <a:t>Platform cooperation</a:t>
            </a:r>
            <a:endParaRPr lang="fr-BE" sz="1600" dirty="0"/>
          </a:p>
        </p:txBody>
      </p:sp>
      <p:sp>
        <p:nvSpPr>
          <p:cNvPr id="40" name="Left-Right Arrow 39"/>
          <p:cNvSpPr/>
          <p:nvPr/>
        </p:nvSpPr>
        <p:spPr>
          <a:xfrm>
            <a:off x="3779912" y="1900785"/>
            <a:ext cx="2175540" cy="1110263"/>
          </a:xfrm>
          <a:prstGeom prst="leftRightArrow">
            <a:avLst>
              <a:gd name="adj1" fmla="val 47574"/>
              <a:gd name="adj2" fmla="val 3908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l-BE" sz="1600" dirty="0" err="1" smtClean="0"/>
              <a:t>Sharing</a:t>
            </a:r>
            <a:r>
              <a:rPr lang="nl-BE" sz="1600" dirty="0" smtClean="0"/>
              <a:t> </a:t>
            </a:r>
            <a:r>
              <a:rPr lang="nl-BE" sz="1600" dirty="0" err="1" smtClean="0"/>
              <a:t>components</a:t>
            </a:r>
            <a:endParaRPr lang="fr-BE" sz="1600" dirty="0"/>
          </a:p>
        </p:txBody>
      </p:sp>
    </p:spTree>
    <p:extLst>
      <p:ext uri="{BB962C8B-B14F-4D97-AF65-F5344CB8AC3E}">
        <p14:creationId xmlns:p14="http://schemas.microsoft.com/office/powerpoint/2010/main" val="41249833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CC3638-A99D-674C-A789-FA84B7E5EA16}" type="slidenum">
              <a:rPr lang="nl-NL" smtClean="0"/>
              <a:t>25</a:t>
            </a:fld>
            <a:endParaRPr lang="nl-NL" dirty="0"/>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fr-BE" dirty="0"/>
              <a:t>KSZ - # </a:t>
            </a:r>
            <a:r>
              <a:rPr lang="fr-BE" dirty="0" err="1"/>
              <a:t>berichten</a:t>
            </a:r>
            <a:r>
              <a:rPr lang="fr-BE" dirty="0"/>
              <a:t> - ICT budget in €</a:t>
            </a:r>
          </a:p>
        </p:txBody>
      </p:sp>
      <p:graphicFrame>
        <p:nvGraphicFramePr>
          <p:cNvPr id="6" name="Chart 5"/>
          <p:cNvGraphicFramePr>
            <a:graphicFrameLocks noGrp="1"/>
          </p:cNvGraphicFramePr>
          <p:nvPr>
            <p:extLst>
              <p:ext uri="{D42A27DB-BD31-4B8C-83A1-F6EECF244321}">
                <p14:modId xmlns:p14="http://schemas.microsoft.com/office/powerpoint/2010/main" val="689475333"/>
              </p:ext>
            </p:extLst>
          </p:nvPr>
        </p:nvGraphicFramePr>
        <p:xfrm>
          <a:off x="539553" y="1017917"/>
          <a:ext cx="7206968" cy="52880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989707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smtClean="0"/>
              <a:t>ICT als enabler: enkele opportuniteiten</a:t>
            </a:r>
            <a:endParaRPr lang="fr-BE" dirty="0"/>
          </a:p>
        </p:txBody>
      </p:sp>
      <p:sp>
        <p:nvSpPr>
          <p:cNvPr id="6" name="Hexagon 5"/>
          <p:cNvSpPr/>
          <p:nvPr/>
        </p:nvSpPr>
        <p:spPr>
          <a:xfrm>
            <a:off x="1054789" y="188344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Cloud &amp; SOA</a:t>
            </a:r>
            <a:endParaRPr lang="fr-BE" dirty="0"/>
          </a:p>
        </p:txBody>
      </p:sp>
      <p:sp>
        <p:nvSpPr>
          <p:cNvPr id="8" name="Hexagon 7"/>
          <p:cNvSpPr/>
          <p:nvPr/>
        </p:nvSpPr>
        <p:spPr>
          <a:xfrm>
            <a:off x="1043360" y="339202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Open source</a:t>
            </a:r>
            <a:endParaRPr lang="fr-BE" dirty="0"/>
          </a:p>
        </p:txBody>
      </p:sp>
      <p:sp>
        <p:nvSpPr>
          <p:cNvPr id="5" name="Slide Number Placeholder 4"/>
          <p:cNvSpPr>
            <a:spLocks noGrp="1"/>
          </p:cNvSpPr>
          <p:nvPr>
            <p:ph type="sldNum" sz="quarter" idx="4"/>
          </p:nvPr>
        </p:nvSpPr>
        <p:spPr/>
        <p:txBody>
          <a:bodyPr/>
          <a:lstStyle/>
          <a:p>
            <a:fld id="{A7CC3638-A99D-674C-A789-FA84B7E5EA16}" type="slidenum">
              <a:rPr lang="nl-NL" smtClean="0"/>
              <a:t>26</a:t>
            </a:fld>
            <a:endParaRPr lang="nl-NL" dirty="0"/>
          </a:p>
        </p:txBody>
      </p:sp>
    </p:spTree>
    <p:extLst>
      <p:ext uri="{BB962C8B-B14F-4D97-AF65-F5344CB8AC3E}">
        <p14:creationId xmlns:p14="http://schemas.microsoft.com/office/powerpoint/2010/main" val="54931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CC3638-A99D-674C-A789-FA84B7E5EA16}" type="slidenum">
              <a:rPr lang="nl-NL" smtClean="0"/>
              <a:pPr/>
              <a:t>27</a:t>
            </a:fld>
            <a:endParaRPr lang="nl-NL" dirty="0"/>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fr-BE" smtClean="0"/>
              <a:t>Opensourcesoftware</a:t>
            </a:r>
            <a:endParaRPr lang="fr-BE" dirty="0"/>
          </a:p>
        </p:txBody>
      </p:sp>
      <p:sp>
        <p:nvSpPr>
          <p:cNvPr id="5" name="Text Placeholder 4"/>
          <p:cNvSpPr>
            <a:spLocks noGrp="1"/>
          </p:cNvSpPr>
          <p:nvPr>
            <p:ph type="body" sz="quarter" idx="11"/>
          </p:nvPr>
        </p:nvSpPr>
        <p:spPr/>
        <p:txBody>
          <a:bodyPr/>
          <a:lstStyle/>
          <a:p>
            <a:r>
              <a:rPr lang="nl-BE" dirty="0" smtClean="0"/>
              <a:t>opensourcesoftware of openbronsoftware</a:t>
            </a:r>
          </a:p>
          <a:p>
            <a:pPr lvl="1"/>
            <a:r>
              <a:rPr lang="nl-BE" dirty="0" smtClean="0"/>
              <a:t>is computerprogrammatuur waarbij de broncode vrijgegeven wordt</a:t>
            </a:r>
          </a:p>
          <a:p>
            <a:pPr lvl="1"/>
            <a:r>
              <a:rPr lang="nl-BE" dirty="0" smtClean="0"/>
              <a:t>geeft de mogelijkheid om de software te bestuderen, aan te passen, te verbeteren, te verspreiden of verkopen </a:t>
            </a:r>
          </a:p>
          <a:p>
            <a:pPr lvl="1"/>
            <a:r>
              <a:rPr lang="nl-BE" dirty="0" smtClean="0"/>
              <a:t>komt vaak tot stand op publiekelijke en gemeenschappelijke wijze, door samenwerking van zowel individuele programmeurs als overheden en bedrijven</a:t>
            </a:r>
            <a:endParaRPr lang="fr-BE" dirty="0" smtClean="0"/>
          </a:p>
          <a:p>
            <a:r>
              <a:rPr lang="fr-BE" dirty="0" err="1" smtClean="0"/>
              <a:t>vaak</a:t>
            </a:r>
            <a:r>
              <a:rPr lang="fr-BE" dirty="0" smtClean="0"/>
              <a:t> ‘</a:t>
            </a:r>
            <a:r>
              <a:rPr lang="fr-BE" dirty="0" err="1" smtClean="0"/>
              <a:t>freemium</a:t>
            </a:r>
            <a:r>
              <a:rPr lang="fr-BE" dirty="0" smtClean="0"/>
              <a:t>’ </a:t>
            </a:r>
            <a:r>
              <a:rPr lang="fr-BE" dirty="0" err="1" smtClean="0"/>
              <a:t>benadering</a:t>
            </a:r>
            <a:endParaRPr lang="fr-BE" dirty="0" smtClean="0"/>
          </a:p>
          <a:p>
            <a:pPr lvl="1"/>
            <a:r>
              <a:rPr lang="fr-BE" dirty="0" smtClean="0"/>
              <a:t>gratis (free) </a:t>
            </a:r>
            <a:r>
              <a:rPr lang="fr-BE" dirty="0" err="1" smtClean="0"/>
              <a:t>voor</a:t>
            </a:r>
            <a:r>
              <a:rPr lang="fr-BE" dirty="0" smtClean="0"/>
              <a:t> </a:t>
            </a:r>
            <a:r>
              <a:rPr lang="fr-BE" dirty="0" err="1" smtClean="0"/>
              <a:t>basisversie</a:t>
            </a:r>
            <a:endParaRPr lang="fr-BE" dirty="0" smtClean="0"/>
          </a:p>
          <a:p>
            <a:pPr lvl="1"/>
            <a:r>
              <a:rPr lang="fr-BE" dirty="0" err="1" smtClean="0"/>
              <a:t>betalend</a:t>
            </a:r>
            <a:r>
              <a:rPr lang="fr-BE" dirty="0" smtClean="0"/>
              <a:t> (premium) </a:t>
            </a:r>
            <a:r>
              <a:rPr lang="fr-BE" dirty="0" err="1" smtClean="0"/>
              <a:t>voor</a:t>
            </a:r>
            <a:r>
              <a:rPr lang="fr-BE" dirty="0" smtClean="0"/>
              <a:t> </a:t>
            </a:r>
            <a:r>
              <a:rPr lang="fr-BE" dirty="0" err="1" smtClean="0"/>
              <a:t>enterprise</a:t>
            </a:r>
            <a:r>
              <a:rPr lang="fr-BE" dirty="0" smtClean="0"/>
              <a:t> </a:t>
            </a:r>
            <a:r>
              <a:rPr lang="fr-BE" dirty="0" err="1" smtClean="0"/>
              <a:t>versie</a:t>
            </a:r>
            <a:r>
              <a:rPr lang="fr-BE" dirty="0" smtClean="0"/>
              <a:t> en/of </a:t>
            </a:r>
            <a:r>
              <a:rPr lang="fr-BE" dirty="0" err="1" smtClean="0"/>
              <a:t>voor</a:t>
            </a:r>
            <a:r>
              <a:rPr lang="fr-BE" dirty="0" smtClean="0"/>
              <a:t> </a:t>
            </a:r>
            <a:r>
              <a:rPr lang="fr-BE" dirty="0" err="1" smtClean="0"/>
              <a:t>onderhoud</a:t>
            </a:r>
            <a:r>
              <a:rPr lang="fr-BE" dirty="0" smtClean="0"/>
              <a:t> of support </a:t>
            </a:r>
          </a:p>
          <a:p>
            <a:r>
              <a:rPr lang="fr-BE" dirty="0" err="1" smtClean="0"/>
              <a:t>overal</a:t>
            </a:r>
            <a:r>
              <a:rPr lang="fr-BE" dirty="0" smtClean="0"/>
              <a:t> </a:t>
            </a:r>
            <a:r>
              <a:rPr lang="fr-BE" dirty="0" err="1" smtClean="0"/>
              <a:t>aanwezig</a:t>
            </a:r>
            <a:r>
              <a:rPr lang="fr-BE" dirty="0" smtClean="0"/>
              <a:t>: </a:t>
            </a:r>
            <a:r>
              <a:rPr lang="fr-BE" dirty="0" err="1" smtClean="0"/>
              <a:t>meer</a:t>
            </a:r>
            <a:r>
              <a:rPr lang="fr-BE" dirty="0" smtClean="0"/>
              <a:t> dan 95% van ICT </a:t>
            </a:r>
            <a:r>
              <a:rPr lang="fr-BE" dirty="0" err="1" smtClean="0"/>
              <a:t>afdelingen</a:t>
            </a:r>
            <a:r>
              <a:rPr lang="fr-BE" dirty="0" smtClean="0"/>
              <a:t> </a:t>
            </a:r>
            <a:r>
              <a:rPr lang="fr-BE" dirty="0" err="1" smtClean="0"/>
              <a:t>maken</a:t>
            </a:r>
            <a:r>
              <a:rPr lang="fr-BE" dirty="0" smtClean="0"/>
              <a:t> </a:t>
            </a:r>
            <a:r>
              <a:rPr lang="fr-BE" dirty="0" err="1" smtClean="0"/>
              <a:t>gebruik</a:t>
            </a:r>
            <a:r>
              <a:rPr lang="fr-BE" dirty="0" smtClean="0"/>
              <a:t> van open source </a:t>
            </a:r>
            <a:r>
              <a:rPr lang="fr-BE" dirty="0" err="1" smtClean="0"/>
              <a:t>elementen</a:t>
            </a:r>
            <a:r>
              <a:rPr lang="fr-BE" dirty="0" smtClean="0"/>
              <a:t>, </a:t>
            </a:r>
            <a:r>
              <a:rPr lang="fr-BE" dirty="0" err="1" smtClean="0"/>
              <a:t>ook</a:t>
            </a:r>
            <a:r>
              <a:rPr lang="fr-BE" dirty="0" smtClean="0"/>
              <a:t> </a:t>
            </a:r>
            <a:r>
              <a:rPr lang="fr-BE" dirty="0" err="1" smtClean="0"/>
              <a:t>voor</a:t>
            </a:r>
            <a:r>
              <a:rPr lang="fr-BE" dirty="0" smtClean="0"/>
              <a:t> </a:t>
            </a:r>
            <a:r>
              <a:rPr lang="fr-BE" dirty="0" err="1" smtClean="0"/>
              <a:t>kritische</a:t>
            </a:r>
            <a:r>
              <a:rPr lang="fr-BE" dirty="0" smtClean="0"/>
              <a:t> </a:t>
            </a:r>
            <a:r>
              <a:rPr lang="fr-BE" dirty="0" err="1" smtClean="0"/>
              <a:t>functies</a:t>
            </a:r>
            <a:r>
              <a:rPr lang="fr-BE" dirty="0" smtClean="0"/>
              <a:t> (</a:t>
            </a:r>
            <a:r>
              <a:rPr lang="fr-BE" dirty="0" err="1" smtClean="0"/>
              <a:t>soms</a:t>
            </a:r>
            <a:r>
              <a:rPr lang="fr-BE" dirty="0" smtClean="0"/>
              <a:t> </a:t>
            </a:r>
            <a:r>
              <a:rPr lang="fr-BE" dirty="0" err="1" smtClean="0"/>
              <a:t>zonder</a:t>
            </a:r>
            <a:r>
              <a:rPr lang="fr-BE" dirty="0" smtClean="0"/>
              <a:t> het </a:t>
            </a:r>
            <a:r>
              <a:rPr lang="fr-BE" dirty="0" err="1" smtClean="0"/>
              <a:t>zelfs</a:t>
            </a:r>
            <a:r>
              <a:rPr lang="fr-BE" dirty="0" smtClean="0"/>
              <a:t> te </a:t>
            </a:r>
            <a:r>
              <a:rPr lang="fr-BE" dirty="0" err="1" smtClean="0"/>
              <a:t>weten</a:t>
            </a:r>
            <a:r>
              <a:rPr lang="fr-BE" dirty="0" smtClean="0"/>
              <a:t>)</a:t>
            </a:r>
          </a:p>
          <a:p>
            <a:r>
              <a:rPr lang="fr-BE" dirty="0" err="1" smtClean="0"/>
              <a:t>groter</a:t>
            </a:r>
            <a:r>
              <a:rPr lang="fr-BE" dirty="0" smtClean="0"/>
              <a:t> </a:t>
            </a:r>
            <a:r>
              <a:rPr lang="fr-BE" dirty="0" err="1" smtClean="0"/>
              <a:t>succes</a:t>
            </a:r>
            <a:r>
              <a:rPr lang="fr-BE" dirty="0" smtClean="0"/>
              <a:t> op </a:t>
            </a:r>
            <a:r>
              <a:rPr lang="fr-BE" dirty="0" err="1" smtClean="0"/>
              <a:t>vlak</a:t>
            </a:r>
            <a:r>
              <a:rPr lang="fr-BE" dirty="0" smtClean="0"/>
              <a:t> van </a:t>
            </a:r>
            <a:r>
              <a:rPr lang="fr-BE" dirty="0" err="1" smtClean="0"/>
              <a:t>infrastructuur</a:t>
            </a:r>
            <a:r>
              <a:rPr lang="fr-BE" dirty="0" smtClean="0"/>
              <a:t> dan op </a:t>
            </a:r>
            <a:r>
              <a:rPr lang="fr-BE" dirty="0" err="1" smtClean="0"/>
              <a:t>vlak</a:t>
            </a:r>
            <a:r>
              <a:rPr lang="fr-BE" dirty="0" smtClean="0"/>
              <a:t> van </a:t>
            </a:r>
            <a:r>
              <a:rPr lang="fr-BE" dirty="0" err="1" smtClean="0"/>
              <a:t>bedrijfstoepassingen</a:t>
            </a:r>
            <a:endParaRPr lang="fr-BE" dirty="0" smtClean="0"/>
          </a:p>
        </p:txBody>
      </p:sp>
    </p:spTree>
    <p:extLst>
      <p:ext uri="{BB962C8B-B14F-4D97-AF65-F5344CB8AC3E}">
        <p14:creationId xmlns:p14="http://schemas.microsoft.com/office/powerpoint/2010/main" val="14289221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CC3638-A99D-674C-A789-FA84B7E5EA16}" type="slidenum">
              <a:rPr lang="nl-NL" smtClean="0"/>
              <a:pPr/>
              <a:t>28</a:t>
            </a:fld>
            <a:endParaRPr lang="nl-NL" dirty="0"/>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fr-BE" smtClean="0"/>
              <a:t>Opensourcesoftware</a:t>
            </a:r>
            <a:endParaRPr lang="nl-BE" dirty="0"/>
          </a:p>
        </p:txBody>
      </p:sp>
      <p:sp>
        <p:nvSpPr>
          <p:cNvPr id="5" name="Text Placeholder 4"/>
          <p:cNvSpPr>
            <a:spLocks noGrp="1"/>
          </p:cNvSpPr>
          <p:nvPr>
            <p:ph type="body" sz="quarter" idx="11"/>
          </p:nvPr>
        </p:nvSpPr>
        <p:spPr/>
        <p:txBody>
          <a:bodyPr/>
          <a:lstStyle/>
          <a:p>
            <a:r>
              <a:rPr lang="fr-BE" dirty="0" err="1"/>
              <a:t>r</a:t>
            </a:r>
            <a:r>
              <a:rPr lang="fr-BE" dirty="0" err="1" smtClean="0"/>
              <a:t>ecente</a:t>
            </a:r>
            <a:r>
              <a:rPr lang="fr-BE" dirty="0" smtClean="0"/>
              <a:t> </a:t>
            </a:r>
            <a:r>
              <a:rPr lang="fr-BE" dirty="0" err="1" smtClean="0"/>
              <a:t>succesvolle</a:t>
            </a:r>
            <a:r>
              <a:rPr lang="fr-BE" dirty="0" smtClean="0"/>
              <a:t> </a:t>
            </a:r>
            <a:r>
              <a:rPr lang="fr-BE" dirty="0" err="1" smtClean="0"/>
              <a:t>toepassingen</a:t>
            </a:r>
            <a:endParaRPr lang="fr-BE" dirty="0" smtClean="0"/>
          </a:p>
          <a:p>
            <a:pPr lvl="1"/>
            <a:r>
              <a:rPr lang="fr-BE" dirty="0" err="1" smtClean="0"/>
              <a:t>opensource</a:t>
            </a:r>
            <a:r>
              <a:rPr lang="fr-BE" dirty="0" smtClean="0"/>
              <a:t> </a:t>
            </a:r>
            <a:r>
              <a:rPr lang="fr-BE" dirty="0" err="1" smtClean="0"/>
              <a:t>virtualisatieplatforms</a:t>
            </a:r>
            <a:r>
              <a:rPr lang="fr-BE" dirty="0" smtClean="0"/>
              <a:t> </a:t>
            </a:r>
            <a:r>
              <a:rPr lang="fr-BE" dirty="0" err="1" smtClean="0"/>
              <a:t>zoals</a:t>
            </a:r>
            <a:r>
              <a:rPr lang="fr-BE" dirty="0" smtClean="0"/>
              <a:t> </a:t>
            </a:r>
            <a:r>
              <a:rPr lang="nl-BE" dirty="0" err="1" smtClean="0"/>
              <a:t>Xen</a:t>
            </a:r>
            <a:r>
              <a:rPr lang="nl-BE" dirty="0" smtClean="0"/>
              <a:t>, OKL4, </a:t>
            </a:r>
            <a:r>
              <a:rPr lang="nl-BE" dirty="0" err="1" smtClean="0"/>
              <a:t>OpenVZ</a:t>
            </a:r>
            <a:r>
              <a:rPr lang="nl-BE" dirty="0" smtClean="0"/>
              <a:t>, Linux containers (LXC), </a:t>
            </a:r>
            <a:r>
              <a:rPr lang="nl-BE" dirty="0" err="1" smtClean="0"/>
              <a:t>Kernel-based</a:t>
            </a:r>
            <a:r>
              <a:rPr lang="nl-BE" dirty="0" smtClean="0"/>
              <a:t> Virtual Machine (KVM)</a:t>
            </a:r>
          </a:p>
          <a:p>
            <a:pPr lvl="1"/>
            <a:r>
              <a:rPr lang="en-US" dirty="0" smtClean="0"/>
              <a:t>Advanced Message Queuing Protocol (AMQP) </a:t>
            </a:r>
            <a:r>
              <a:rPr lang="en-US" dirty="0" err="1" smtClean="0"/>
              <a:t>voor</a:t>
            </a:r>
            <a:r>
              <a:rPr lang="en-US" dirty="0" smtClean="0"/>
              <a:t> message-oriented middleware (MOM)</a:t>
            </a:r>
          </a:p>
          <a:p>
            <a:pPr lvl="1"/>
            <a:r>
              <a:rPr lang="en-US" dirty="0" err="1" smtClean="0"/>
              <a:t>rampenbeheer</a:t>
            </a:r>
            <a:r>
              <a:rPr lang="en-US" dirty="0" smtClean="0"/>
              <a:t> </a:t>
            </a:r>
            <a:r>
              <a:rPr lang="en-US" dirty="0" err="1" smtClean="0"/>
              <a:t>zoals</a:t>
            </a:r>
            <a:r>
              <a:rPr lang="en-US" dirty="0" smtClean="0"/>
              <a:t> in </a:t>
            </a:r>
            <a:r>
              <a:rPr lang="en-US" dirty="0" err="1" smtClean="0"/>
              <a:t>Duitsland</a:t>
            </a:r>
            <a:r>
              <a:rPr lang="en-US" dirty="0" smtClean="0"/>
              <a:t>: </a:t>
            </a:r>
            <a:r>
              <a:rPr lang="en-US" dirty="0" err="1" smtClean="0"/>
              <a:t>Sahana</a:t>
            </a:r>
            <a:r>
              <a:rPr lang="en-US" dirty="0" smtClean="0"/>
              <a:t> Software Foundation om </a:t>
            </a:r>
            <a:r>
              <a:rPr lang="en-US" dirty="0" err="1" smtClean="0"/>
              <a:t>informatie</a:t>
            </a:r>
            <a:r>
              <a:rPr lang="en-US" dirty="0" smtClean="0"/>
              <a:t> </a:t>
            </a:r>
            <a:r>
              <a:rPr lang="en-US" dirty="0" err="1" smtClean="0"/>
              <a:t>mbt</a:t>
            </a:r>
            <a:r>
              <a:rPr lang="en-US" dirty="0" smtClean="0"/>
              <a:t> </a:t>
            </a:r>
            <a:r>
              <a:rPr lang="en-US" dirty="0" err="1" smtClean="0"/>
              <a:t>vluchtelingen</a:t>
            </a:r>
            <a:r>
              <a:rPr lang="en-US" dirty="0" smtClean="0"/>
              <a:t> </a:t>
            </a:r>
            <a:r>
              <a:rPr lang="en-US" dirty="0" err="1" smtClean="0"/>
              <a:t>te</a:t>
            </a:r>
            <a:r>
              <a:rPr lang="en-US" dirty="0" smtClean="0"/>
              <a:t> </a:t>
            </a:r>
            <a:r>
              <a:rPr lang="en-US" dirty="0" err="1" smtClean="0"/>
              <a:t>beheren</a:t>
            </a:r>
            <a:endParaRPr lang="en-US" dirty="0" smtClean="0"/>
          </a:p>
          <a:p>
            <a:r>
              <a:rPr lang="en-US" dirty="0" err="1" smtClean="0"/>
              <a:t>voordelen</a:t>
            </a:r>
            <a:endParaRPr lang="en-US" dirty="0" smtClean="0"/>
          </a:p>
          <a:p>
            <a:pPr lvl="1"/>
            <a:r>
              <a:rPr lang="fr-BE" dirty="0" err="1" smtClean="0"/>
              <a:t>goedkoper</a:t>
            </a:r>
            <a:endParaRPr lang="fr-BE" dirty="0" smtClean="0"/>
          </a:p>
          <a:p>
            <a:pPr lvl="1"/>
            <a:r>
              <a:rPr lang="fr-BE" dirty="0" err="1" smtClean="0"/>
              <a:t>flexibeler</a:t>
            </a:r>
            <a:endParaRPr lang="fr-BE" dirty="0" smtClean="0"/>
          </a:p>
          <a:p>
            <a:pPr lvl="1"/>
            <a:r>
              <a:rPr lang="nl-BE" dirty="0" smtClean="0"/>
              <a:t>bevordert innovatie</a:t>
            </a:r>
            <a:endParaRPr lang="fr-BE" dirty="0" smtClean="0"/>
          </a:p>
          <a:p>
            <a:pPr lvl="1"/>
            <a:r>
              <a:rPr lang="en-US" dirty="0" err="1"/>
              <a:t>kan</a:t>
            </a:r>
            <a:r>
              <a:rPr lang="en-US" dirty="0"/>
              <a:t> </a:t>
            </a:r>
            <a:r>
              <a:rPr lang="en-US" dirty="0" err="1"/>
              <a:t>sneller</a:t>
            </a:r>
            <a:r>
              <a:rPr lang="en-US" dirty="0"/>
              <a:t> </a:t>
            </a:r>
            <a:r>
              <a:rPr lang="en-US" dirty="0" err="1"/>
              <a:t>en</a:t>
            </a:r>
            <a:r>
              <a:rPr lang="en-US" dirty="0"/>
              <a:t> </a:t>
            </a:r>
            <a:r>
              <a:rPr lang="en-US" dirty="0" err="1"/>
              <a:t>zonder</a:t>
            </a:r>
            <a:r>
              <a:rPr lang="en-US" dirty="0"/>
              <a:t> </a:t>
            </a:r>
            <a:r>
              <a:rPr lang="en-US" dirty="0" err="1"/>
              <a:t>aankoop</a:t>
            </a:r>
            <a:r>
              <a:rPr lang="en-US" dirty="0"/>
              <a:t> </a:t>
            </a:r>
            <a:r>
              <a:rPr lang="en-US" dirty="0" err="1"/>
              <a:t>getest</a:t>
            </a:r>
            <a:r>
              <a:rPr lang="en-US" dirty="0"/>
              <a:t> </a:t>
            </a:r>
            <a:r>
              <a:rPr lang="en-US" dirty="0" err="1" smtClean="0"/>
              <a:t>worden</a:t>
            </a:r>
            <a:endParaRPr lang="fr-BE" dirty="0"/>
          </a:p>
          <a:p>
            <a:pPr lvl="1"/>
            <a:r>
              <a:rPr lang="fr-BE" dirty="0" err="1" smtClean="0"/>
              <a:t>vermijdt</a:t>
            </a:r>
            <a:r>
              <a:rPr lang="fr-BE" dirty="0" smtClean="0"/>
              <a:t> lock-in van </a:t>
            </a:r>
            <a:r>
              <a:rPr lang="fr-BE" dirty="0" err="1" smtClean="0"/>
              <a:t>commerciële</a:t>
            </a:r>
            <a:r>
              <a:rPr lang="fr-BE" dirty="0" smtClean="0"/>
              <a:t> </a:t>
            </a:r>
            <a:r>
              <a:rPr lang="fr-BE" dirty="0" err="1" smtClean="0"/>
              <a:t>bedrijven</a:t>
            </a:r>
            <a:endParaRPr lang="fr-BE" dirty="0" smtClean="0"/>
          </a:p>
          <a:p>
            <a:r>
              <a:rPr lang="nl-BE" dirty="0" smtClean="0"/>
              <a:t>aandachtspunt</a:t>
            </a:r>
          </a:p>
          <a:p>
            <a:pPr lvl="1"/>
            <a:r>
              <a:rPr lang="nl-BE" dirty="0" smtClean="0"/>
              <a:t>grootte en stabiliteit van community</a:t>
            </a:r>
            <a:endParaRPr lang="en-US" dirty="0" smtClean="0"/>
          </a:p>
        </p:txBody>
      </p:sp>
    </p:spTree>
    <p:extLst>
      <p:ext uri="{BB962C8B-B14F-4D97-AF65-F5344CB8AC3E}">
        <p14:creationId xmlns:p14="http://schemas.microsoft.com/office/powerpoint/2010/main" val="31163095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CC3638-A99D-674C-A789-FA84B7E5EA16}" type="slidenum">
              <a:rPr lang="nl-NL" smtClean="0"/>
              <a:pPr/>
              <a:t>2</a:t>
            </a:fld>
            <a:endParaRPr lang="nl-NL" dirty="0"/>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smtClean="0"/>
              <a:t>Belang van informatiebeheer</a:t>
            </a:r>
            <a:endParaRPr lang="fr-BE" dirty="0"/>
          </a:p>
        </p:txBody>
      </p:sp>
      <p:sp>
        <p:nvSpPr>
          <p:cNvPr id="5" name="Text Placeholder 4"/>
          <p:cNvSpPr>
            <a:spLocks noGrp="1"/>
          </p:cNvSpPr>
          <p:nvPr>
            <p:ph type="body" sz="quarter" idx="11"/>
          </p:nvPr>
        </p:nvSpPr>
        <p:spPr/>
        <p:txBody>
          <a:bodyPr/>
          <a:lstStyle/>
          <a:p>
            <a:r>
              <a:rPr lang="nl-BE" altLang="en-US" dirty="0" smtClean="0"/>
              <a:t>informatie is, naast menselijk kapitaal, infrastructuur en financiële middelen, zowat de belangrijkste productiefactor voor Familiehulp</a:t>
            </a:r>
          </a:p>
          <a:p>
            <a:pPr marL="400050" lvl="1" indent="0">
              <a:buNone/>
            </a:pPr>
            <a:r>
              <a:rPr lang="nl-BE" altLang="en-US" dirty="0" smtClean="0"/>
              <a:t>=&gt; aandacht voor effectief en efficiënt informatiebeheer is kritische succesfactor</a:t>
            </a:r>
          </a:p>
          <a:p>
            <a:endParaRPr lang="nl-BE" altLang="en-US" dirty="0" smtClean="0"/>
          </a:p>
          <a:p>
            <a:r>
              <a:rPr lang="nl-BE" altLang="en-US" dirty="0" smtClean="0"/>
              <a:t>klanten wensen geïntegreerde dienstverlening aangepast aan hun persoonlijke behoeften met minimale kosten en lasten</a:t>
            </a:r>
          </a:p>
          <a:p>
            <a:pPr lvl="1"/>
            <a:r>
              <a:rPr lang="nl-BE" altLang="en-US" dirty="0" smtClean="0"/>
              <a:t>aandacht zowel voor competitieve als voor coöperatieve strategische voordelen door effectief en efficiënt informatiebeheer</a:t>
            </a:r>
          </a:p>
          <a:p>
            <a:pPr lvl="2"/>
            <a:r>
              <a:rPr lang="nl-BE" altLang="en-US" dirty="0" smtClean="0"/>
              <a:t>competitief: </a:t>
            </a:r>
            <a:r>
              <a:rPr lang="nl-BE" altLang="fr-FR" dirty="0" smtClean="0"/>
              <a:t>behalen of behouden van langdurige onderscheidende voordelen </a:t>
            </a:r>
            <a:r>
              <a:rPr lang="nl-BE" altLang="fr-FR" dirty="0" err="1" smtClean="0"/>
              <a:t>tov</a:t>
            </a:r>
            <a:r>
              <a:rPr lang="nl-BE" altLang="fr-FR" dirty="0" smtClean="0"/>
              <a:t> concurrerende organisaties</a:t>
            </a:r>
          </a:p>
          <a:p>
            <a:pPr lvl="2"/>
            <a:r>
              <a:rPr lang="nl-BE" altLang="en-US" dirty="0" smtClean="0"/>
              <a:t>coöperatief: </a:t>
            </a:r>
            <a:r>
              <a:rPr lang="nl-BE" altLang="fr-FR" dirty="0" smtClean="0"/>
              <a:t>betere langdurige verwezenlijking van de doelstellingen van de eigen organisatie en/of de sector door samenwerking met andere organisaties</a:t>
            </a:r>
            <a:endParaRPr lang="nl-BE" altLang="en-US" dirty="0" smtClean="0"/>
          </a:p>
          <a:p>
            <a:endParaRPr lang="nl-BE" altLang="en-US" dirty="0" smtClean="0"/>
          </a:p>
          <a:p>
            <a:endParaRPr lang="nl-BE" altLang="en-US" dirty="0"/>
          </a:p>
        </p:txBody>
      </p:sp>
    </p:spTree>
    <p:extLst>
      <p:ext uri="{BB962C8B-B14F-4D97-AF65-F5344CB8AC3E}">
        <p14:creationId xmlns:p14="http://schemas.microsoft.com/office/powerpoint/2010/main" val="17739134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smtClean="0"/>
              <a:t>ICT als enabler: enkele opportuniteiten</a:t>
            </a:r>
            <a:endParaRPr lang="fr-BE" dirty="0"/>
          </a:p>
        </p:txBody>
      </p:sp>
      <p:sp>
        <p:nvSpPr>
          <p:cNvPr id="6" name="Hexagon 5"/>
          <p:cNvSpPr/>
          <p:nvPr/>
        </p:nvSpPr>
        <p:spPr>
          <a:xfrm>
            <a:off x="1054789" y="188344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Cloud &amp; SOA</a:t>
            </a:r>
            <a:endParaRPr lang="fr-BE" dirty="0"/>
          </a:p>
        </p:txBody>
      </p:sp>
      <p:sp>
        <p:nvSpPr>
          <p:cNvPr id="8" name="Hexagon 7"/>
          <p:cNvSpPr/>
          <p:nvPr/>
        </p:nvSpPr>
        <p:spPr>
          <a:xfrm>
            <a:off x="1043360" y="339202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Open source</a:t>
            </a:r>
            <a:endParaRPr lang="fr-BE" dirty="0"/>
          </a:p>
        </p:txBody>
      </p:sp>
      <p:sp>
        <p:nvSpPr>
          <p:cNvPr id="14" name="Hexagon 13"/>
          <p:cNvSpPr/>
          <p:nvPr/>
        </p:nvSpPr>
        <p:spPr>
          <a:xfrm>
            <a:off x="2557345" y="115159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Intercon-nectivity</a:t>
            </a:r>
            <a:endParaRPr lang="fr-BE" dirty="0"/>
          </a:p>
        </p:txBody>
      </p:sp>
      <p:sp>
        <p:nvSpPr>
          <p:cNvPr id="5" name="Slide Number Placeholder 4"/>
          <p:cNvSpPr>
            <a:spLocks noGrp="1"/>
          </p:cNvSpPr>
          <p:nvPr>
            <p:ph type="sldNum" sz="quarter" idx="4"/>
          </p:nvPr>
        </p:nvSpPr>
        <p:spPr/>
        <p:txBody>
          <a:bodyPr/>
          <a:lstStyle/>
          <a:p>
            <a:fld id="{A7CC3638-A99D-674C-A789-FA84B7E5EA16}" type="slidenum">
              <a:rPr lang="nl-NL" smtClean="0"/>
              <a:t>29</a:t>
            </a:fld>
            <a:endParaRPr lang="nl-NL" dirty="0"/>
          </a:p>
        </p:txBody>
      </p:sp>
    </p:spTree>
    <p:extLst>
      <p:ext uri="{BB962C8B-B14F-4D97-AF65-F5344CB8AC3E}">
        <p14:creationId xmlns:p14="http://schemas.microsoft.com/office/powerpoint/2010/main" val="224755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CC3638-A99D-674C-A789-FA84B7E5EA16}" type="slidenum">
              <a:rPr lang="nl-NL" smtClean="0"/>
              <a:t>30</a:t>
            </a:fld>
            <a:endParaRPr lang="nl-NL" dirty="0"/>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fr-BE" dirty="0" err="1" smtClean="0"/>
              <a:t>Technisch</a:t>
            </a:r>
            <a:endParaRPr lang="fr-BE" dirty="0"/>
          </a:p>
        </p:txBody>
      </p:sp>
      <p:sp>
        <p:nvSpPr>
          <p:cNvPr id="5" name="Text Placeholder 4"/>
          <p:cNvSpPr>
            <a:spLocks noGrp="1"/>
          </p:cNvSpPr>
          <p:nvPr>
            <p:ph type="body" sz="quarter" idx="11"/>
          </p:nvPr>
        </p:nvSpPr>
        <p:spPr/>
        <p:txBody>
          <a:bodyPr/>
          <a:lstStyle/>
          <a:p>
            <a:pPr marL="0" indent="0">
              <a:buNone/>
            </a:pPr>
            <a:endParaRPr lang="fr-BE" dirty="0"/>
          </a:p>
        </p:txBody>
      </p:sp>
      <p:pic>
        <p:nvPicPr>
          <p:cNvPr id="6" name="Picture 2" descr="http://www.slidegeeks.com/pics/dgm/l/1/1_network_diagram_showing_a_fully_connected_home_connected_to_the_internet_ppt_slides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333" y="971098"/>
            <a:ext cx="6743584" cy="505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www.anwb.nl/binaries/content/gallery/anwb/portal/auto/connected-car/connected-car-algemeen-beeld.jpg/connected-car-algemeen-beeld.jpg/anwb%3Aw7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2" y="5664530"/>
            <a:ext cx="2120204" cy="11934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s.123rf.com/450wm/georgejmclittle/georgejmclittle1612/georgejmclittle161200012/67866411-business-city-connection-on-small-planet.jpg?ver=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0675" y="233114"/>
            <a:ext cx="2142700" cy="2166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0981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CC3638-A99D-674C-A789-FA84B7E5EA16}" type="slidenum">
              <a:rPr lang="nl-NL" smtClean="0"/>
              <a:t>31</a:t>
            </a:fld>
            <a:endParaRPr lang="nl-NL" dirty="0"/>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dirty="0" smtClean="0"/>
              <a:t>Processen</a:t>
            </a:r>
            <a:endParaRPr lang="fr-BE" dirty="0"/>
          </a:p>
        </p:txBody>
      </p:sp>
      <p:sp>
        <p:nvSpPr>
          <p:cNvPr id="5" name="Text Placeholder 4"/>
          <p:cNvSpPr>
            <a:spLocks noGrp="1"/>
          </p:cNvSpPr>
          <p:nvPr>
            <p:ph type="body" sz="quarter" idx="11"/>
          </p:nvPr>
        </p:nvSpPr>
        <p:spPr/>
        <p:txBody>
          <a:bodyPr/>
          <a:lstStyle/>
          <a:p>
            <a:r>
              <a:rPr lang="nl-BE" dirty="0" smtClean="0"/>
              <a:t>omgeving</a:t>
            </a:r>
          </a:p>
          <a:p>
            <a:pPr lvl="1"/>
            <a:r>
              <a:rPr lang="nl-BE" dirty="0" smtClean="0"/>
              <a:t>klanten</a:t>
            </a:r>
          </a:p>
          <a:p>
            <a:pPr lvl="1"/>
            <a:r>
              <a:rPr lang="nl-BE" dirty="0" smtClean="0"/>
              <a:t>leveranciers</a:t>
            </a:r>
          </a:p>
          <a:p>
            <a:pPr lvl="1"/>
            <a:r>
              <a:rPr lang="nl-BE" dirty="0" smtClean="0"/>
              <a:t>personeel</a:t>
            </a:r>
          </a:p>
          <a:p>
            <a:pPr lvl="1"/>
            <a:r>
              <a:rPr lang="nl-BE" dirty="0" smtClean="0"/>
              <a:t>overheid (Vlaanderen, Brussel, federaal)</a:t>
            </a:r>
          </a:p>
          <a:p>
            <a:pPr lvl="1"/>
            <a:r>
              <a:rPr lang="nl-BE" dirty="0" smtClean="0"/>
              <a:t>partnerorganisaties</a:t>
            </a:r>
          </a:p>
          <a:p>
            <a:pPr lvl="1"/>
            <a:r>
              <a:rPr lang="nl-BE" dirty="0" smtClean="0"/>
              <a:t>concurrenten</a:t>
            </a:r>
          </a:p>
          <a:p>
            <a:pPr lvl="1"/>
            <a:r>
              <a:rPr lang="nl-BE" dirty="0" smtClean="0"/>
              <a:t>…</a:t>
            </a:r>
          </a:p>
          <a:p>
            <a:endParaRPr lang="nl-BE" dirty="0" smtClean="0"/>
          </a:p>
          <a:p>
            <a:r>
              <a:rPr lang="nl-BE" dirty="0" err="1" smtClean="0"/>
              <a:t>procesketens</a:t>
            </a:r>
            <a:endParaRPr lang="nl-BE" dirty="0" smtClean="0"/>
          </a:p>
          <a:p>
            <a:pPr lvl="1"/>
            <a:r>
              <a:rPr lang="nl-BE" dirty="0" err="1" smtClean="0"/>
              <a:t>gebruikersgeoriënteerd</a:t>
            </a:r>
            <a:endParaRPr lang="nl-BE" dirty="0" smtClean="0"/>
          </a:p>
          <a:p>
            <a:pPr lvl="1"/>
            <a:r>
              <a:rPr lang="nl-BE" dirty="0" smtClean="0"/>
              <a:t>service </a:t>
            </a:r>
            <a:r>
              <a:rPr lang="nl-BE" dirty="0" err="1" smtClean="0"/>
              <a:t>oriented</a:t>
            </a:r>
            <a:r>
              <a:rPr lang="nl-BE" dirty="0" smtClean="0"/>
              <a:t> </a:t>
            </a:r>
            <a:r>
              <a:rPr lang="nl-BE" dirty="0" err="1" smtClean="0"/>
              <a:t>architecture</a:t>
            </a:r>
            <a:r>
              <a:rPr lang="nl-BE" dirty="0" smtClean="0"/>
              <a:t> (SOA) – zie lager</a:t>
            </a:r>
          </a:p>
          <a:p>
            <a:pPr lvl="1"/>
            <a:r>
              <a:rPr lang="nl-BE" dirty="0" smtClean="0"/>
              <a:t>interoperabiliteit</a:t>
            </a:r>
          </a:p>
          <a:p>
            <a:pPr lvl="1"/>
            <a:r>
              <a:rPr lang="nl-BE" dirty="0" smtClean="0"/>
              <a:t>gebruik van door derden aangeboden diensten</a:t>
            </a:r>
          </a:p>
          <a:p>
            <a:endParaRPr lang="fr-BE" dirty="0"/>
          </a:p>
        </p:txBody>
      </p:sp>
    </p:spTree>
    <p:extLst>
      <p:ext uri="{BB962C8B-B14F-4D97-AF65-F5344CB8AC3E}">
        <p14:creationId xmlns:p14="http://schemas.microsoft.com/office/powerpoint/2010/main" val="28913639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smtClean="0"/>
              <a:t>ICT als enabler: enkele opportuniteiten</a:t>
            </a:r>
            <a:endParaRPr lang="fr-BE" dirty="0"/>
          </a:p>
        </p:txBody>
      </p:sp>
      <p:sp>
        <p:nvSpPr>
          <p:cNvPr id="6" name="Hexagon 5"/>
          <p:cNvSpPr/>
          <p:nvPr/>
        </p:nvSpPr>
        <p:spPr>
          <a:xfrm>
            <a:off x="1054789" y="188344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Cloud &amp; SOA</a:t>
            </a:r>
            <a:endParaRPr lang="fr-BE" dirty="0"/>
          </a:p>
        </p:txBody>
      </p:sp>
      <p:sp>
        <p:nvSpPr>
          <p:cNvPr id="7" name="Hexagon 6"/>
          <p:cNvSpPr/>
          <p:nvPr/>
        </p:nvSpPr>
        <p:spPr>
          <a:xfrm>
            <a:off x="2565812" y="2656099"/>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Mobile </a:t>
            </a:r>
            <a:r>
              <a:rPr lang="nl-BE" dirty="0" err="1"/>
              <a:t>devices</a:t>
            </a:r>
            <a:r>
              <a:rPr lang="nl-BE" dirty="0"/>
              <a:t> &amp; wearables</a:t>
            </a:r>
            <a:endParaRPr lang="fr-BE" dirty="0"/>
          </a:p>
        </p:txBody>
      </p:sp>
      <p:sp>
        <p:nvSpPr>
          <p:cNvPr id="8" name="Hexagon 7"/>
          <p:cNvSpPr/>
          <p:nvPr/>
        </p:nvSpPr>
        <p:spPr>
          <a:xfrm>
            <a:off x="1043360" y="339202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Open source</a:t>
            </a:r>
            <a:endParaRPr lang="fr-BE" dirty="0"/>
          </a:p>
        </p:txBody>
      </p:sp>
      <p:sp>
        <p:nvSpPr>
          <p:cNvPr id="14" name="Hexagon 13"/>
          <p:cNvSpPr/>
          <p:nvPr/>
        </p:nvSpPr>
        <p:spPr>
          <a:xfrm>
            <a:off x="2557345" y="115159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Intercon-nectivity</a:t>
            </a:r>
            <a:endParaRPr lang="fr-BE" dirty="0"/>
          </a:p>
        </p:txBody>
      </p:sp>
      <p:sp>
        <p:nvSpPr>
          <p:cNvPr id="5" name="Slide Number Placeholder 4"/>
          <p:cNvSpPr>
            <a:spLocks noGrp="1"/>
          </p:cNvSpPr>
          <p:nvPr>
            <p:ph type="sldNum" sz="quarter" idx="4"/>
          </p:nvPr>
        </p:nvSpPr>
        <p:spPr/>
        <p:txBody>
          <a:bodyPr/>
          <a:lstStyle/>
          <a:p>
            <a:fld id="{A7CC3638-A99D-674C-A789-FA84B7E5EA16}" type="slidenum">
              <a:rPr lang="nl-NL" smtClean="0"/>
              <a:t>32</a:t>
            </a:fld>
            <a:endParaRPr lang="nl-NL" dirty="0"/>
          </a:p>
        </p:txBody>
      </p:sp>
    </p:spTree>
    <p:extLst>
      <p:ext uri="{BB962C8B-B14F-4D97-AF65-F5344CB8AC3E}">
        <p14:creationId xmlns:p14="http://schemas.microsoft.com/office/powerpoint/2010/main" val="224755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CC3638-A99D-674C-A789-FA84B7E5EA16}" type="slidenum">
              <a:rPr lang="nl-NL" smtClean="0"/>
              <a:pPr/>
              <a:t>33</a:t>
            </a:fld>
            <a:endParaRPr lang="nl-NL" dirty="0"/>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smtClean="0"/>
              <a:t>Mobile devices &amp; wearables</a:t>
            </a:r>
            <a:endParaRPr lang="fr-BE" dirty="0"/>
          </a:p>
        </p:txBody>
      </p:sp>
      <p:sp>
        <p:nvSpPr>
          <p:cNvPr id="5" name="Text Placeholder 4"/>
          <p:cNvSpPr>
            <a:spLocks noGrp="1"/>
          </p:cNvSpPr>
          <p:nvPr>
            <p:ph type="body" sz="quarter" idx="11"/>
          </p:nvPr>
        </p:nvSpPr>
        <p:spPr/>
        <p:txBody>
          <a:bodyPr/>
          <a:lstStyle/>
          <a:p>
            <a:r>
              <a:rPr lang="fr-BE" dirty="0" err="1"/>
              <a:t>o</a:t>
            </a:r>
            <a:r>
              <a:rPr lang="fr-BE" dirty="0" err="1" smtClean="0"/>
              <a:t>vervloed</a:t>
            </a:r>
            <a:r>
              <a:rPr lang="fr-BE" dirty="0" smtClean="0"/>
              <a:t> </a:t>
            </a:r>
            <a:r>
              <a:rPr lang="fr-BE" dirty="0" err="1" smtClean="0"/>
              <a:t>aan</a:t>
            </a:r>
            <a:r>
              <a:rPr lang="fr-BE" dirty="0" smtClean="0"/>
              <a:t> </a:t>
            </a:r>
            <a:r>
              <a:rPr lang="fr-BE" dirty="0" err="1" smtClean="0"/>
              <a:t>nieuwe</a:t>
            </a:r>
            <a:r>
              <a:rPr lang="fr-BE" dirty="0" smtClean="0"/>
              <a:t> </a:t>
            </a:r>
            <a:r>
              <a:rPr lang="fr-BE" dirty="0" err="1" smtClean="0"/>
              <a:t>draagbare</a:t>
            </a:r>
            <a:r>
              <a:rPr lang="fr-BE" dirty="0" smtClean="0"/>
              <a:t/>
            </a:r>
            <a:br>
              <a:rPr lang="fr-BE" dirty="0" smtClean="0"/>
            </a:br>
            <a:r>
              <a:rPr lang="fr-BE" dirty="0" err="1" smtClean="0"/>
              <a:t>toestellen</a:t>
            </a:r>
            <a:endParaRPr lang="fr-BE" dirty="0" smtClean="0"/>
          </a:p>
          <a:p>
            <a:pPr lvl="1"/>
            <a:r>
              <a:rPr lang="fr-BE" dirty="0" smtClean="0"/>
              <a:t>GPS </a:t>
            </a:r>
            <a:r>
              <a:rPr lang="fr-BE" dirty="0" err="1" smtClean="0"/>
              <a:t>gebaseerd</a:t>
            </a:r>
            <a:endParaRPr lang="fr-BE" dirty="0" smtClean="0"/>
          </a:p>
          <a:p>
            <a:pPr lvl="1"/>
            <a:r>
              <a:rPr lang="fr-BE" dirty="0" err="1" smtClean="0"/>
              <a:t>sensor</a:t>
            </a:r>
            <a:r>
              <a:rPr lang="fr-BE" dirty="0" smtClean="0"/>
              <a:t> die data </a:t>
            </a:r>
            <a:r>
              <a:rPr lang="fr-BE" dirty="0" err="1" smtClean="0"/>
              <a:t>ivm</a:t>
            </a:r>
            <a:r>
              <a:rPr lang="fr-BE" dirty="0" smtClean="0"/>
              <a:t> </a:t>
            </a:r>
            <a:r>
              <a:rPr lang="fr-BE" dirty="0" err="1" smtClean="0"/>
              <a:t>gezond</a:t>
            </a:r>
            <a:r>
              <a:rPr lang="fr-BE" dirty="0" smtClean="0"/>
              <a:t>-</a:t>
            </a:r>
            <a:br>
              <a:rPr lang="fr-BE" dirty="0" smtClean="0"/>
            </a:br>
            <a:r>
              <a:rPr lang="fr-BE" dirty="0" err="1" smtClean="0"/>
              <a:t>heid</a:t>
            </a:r>
            <a:r>
              <a:rPr lang="fr-BE" dirty="0" smtClean="0"/>
              <a:t> </a:t>
            </a:r>
            <a:r>
              <a:rPr lang="fr-BE" dirty="0" err="1" smtClean="0"/>
              <a:t>capteert</a:t>
            </a:r>
            <a:endParaRPr lang="fr-BE" dirty="0" smtClean="0"/>
          </a:p>
          <a:p>
            <a:pPr lvl="1"/>
            <a:r>
              <a:rPr lang="fr-BE" dirty="0" err="1"/>
              <a:t>b</a:t>
            </a:r>
            <a:r>
              <a:rPr lang="fr-BE" dirty="0" err="1" smtClean="0"/>
              <a:t>odycam</a:t>
            </a:r>
            <a:endParaRPr lang="fr-BE" dirty="0" smtClean="0"/>
          </a:p>
          <a:p>
            <a:pPr lvl="1"/>
            <a:r>
              <a:rPr lang="fr-BE" dirty="0"/>
              <a:t>s</a:t>
            </a:r>
            <a:r>
              <a:rPr lang="fr-BE" dirty="0" smtClean="0"/>
              <a:t>mart </a:t>
            </a:r>
            <a:r>
              <a:rPr lang="fr-BE" dirty="0" err="1" smtClean="0"/>
              <a:t>watch</a:t>
            </a:r>
            <a:endParaRPr lang="fr-BE" dirty="0" smtClean="0"/>
          </a:p>
          <a:p>
            <a:pPr lvl="1"/>
            <a:r>
              <a:rPr lang="fr-BE" dirty="0"/>
              <a:t>s</a:t>
            </a:r>
            <a:r>
              <a:rPr lang="fr-BE" dirty="0" smtClean="0"/>
              <a:t>mart glasses (= </a:t>
            </a:r>
            <a:r>
              <a:rPr lang="fr-BE" dirty="0" err="1" smtClean="0"/>
              <a:t>augmented</a:t>
            </a:r>
            <a:r>
              <a:rPr lang="fr-BE" dirty="0" smtClean="0"/>
              <a:t> </a:t>
            </a:r>
            <a:br>
              <a:rPr lang="fr-BE" dirty="0" smtClean="0"/>
            </a:br>
            <a:r>
              <a:rPr lang="fr-BE" dirty="0" smtClean="0"/>
              <a:t>reality, </a:t>
            </a:r>
            <a:r>
              <a:rPr lang="fr-BE" dirty="0" err="1" smtClean="0"/>
              <a:t>voegt</a:t>
            </a:r>
            <a:r>
              <a:rPr lang="fr-BE" dirty="0" smtClean="0"/>
              <a:t> info </a:t>
            </a:r>
            <a:r>
              <a:rPr lang="fr-BE" dirty="0" err="1" smtClean="0"/>
              <a:t>toe</a:t>
            </a:r>
            <a:r>
              <a:rPr lang="fr-BE" dirty="0" smtClean="0"/>
              <a:t> </a:t>
            </a:r>
            <a:r>
              <a:rPr lang="fr-BE" dirty="0" err="1" smtClean="0"/>
              <a:t>aan</a:t>
            </a:r>
            <a:r>
              <a:rPr lang="fr-BE" dirty="0" smtClean="0"/>
              <a:t> </a:t>
            </a:r>
            <a:br>
              <a:rPr lang="fr-BE" dirty="0" smtClean="0"/>
            </a:br>
            <a:r>
              <a:rPr lang="fr-BE" dirty="0" err="1" smtClean="0"/>
              <a:t>waarneembare</a:t>
            </a:r>
            <a:r>
              <a:rPr lang="fr-BE" dirty="0" smtClean="0"/>
              <a:t> </a:t>
            </a:r>
            <a:r>
              <a:rPr lang="fr-BE" dirty="0" err="1" smtClean="0"/>
              <a:t>werke</a:t>
            </a:r>
            <a:r>
              <a:rPr lang="fr-BE" dirty="0" smtClean="0"/>
              <a:t>-</a:t>
            </a:r>
            <a:br>
              <a:rPr lang="fr-BE" dirty="0" smtClean="0"/>
            </a:br>
            <a:r>
              <a:rPr lang="fr-BE" dirty="0" err="1" smtClean="0"/>
              <a:t>lijkheid</a:t>
            </a:r>
            <a:r>
              <a:rPr lang="fr-BE" dirty="0" smtClean="0"/>
              <a:t>)</a:t>
            </a:r>
          </a:p>
          <a:p>
            <a:pPr lvl="1"/>
            <a:r>
              <a:rPr lang="fr-BE" dirty="0"/>
              <a:t>s</a:t>
            </a:r>
            <a:r>
              <a:rPr lang="fr-BE" dirty="0" smtClean="0"/>
              <a:t>mart ring (</a:t>
            </a:r>
            <a:r>
              <a:rPr lang="fr-BE" dirty="0" err="1" smtClean="0"/>
              <a:t>werkt</a:t>
            </a:r>
            <a:r>
              <a:rPr lang="fr-BE" dirty="0" smtClean="0"/>
              <a:t> </a:t>
            </a:r>
            <a:r>
              <a:rPr lang="fr-BE" dirty="0" err="1" smtClean="0"/>
              <a:t>bvb</a:t>
            </a:r>
            <a:r>
              <a:rPr lang="fr-BE" dirty="0" smtClean="0"/>
              <a:t> </a:t>
            </a:r>
            <a:r>
              <a:rPr lang="fr-BE" dirty="0" err="1" smtClean="0"/>
              <a:t>als</a:t>
            </a:r>
            <a:r>
              <a:rPr lang="fr-BE" dirty="0" smtClean="0"/>
              <a:t/>
            </a:r>
            <a:br>
              <a:rPr lang="fr-BE" dirty="0" smtClean="0"/>
            </a:br>
            <a:r>
              <a:rPr lang="fr-BE" dirty="0" err="1" smtClean="0"/>
              <a:t>contactloze</a:t>
            </a:r>
            <a:r>
              <a:rPr lang="fr-BE" dirty="0" smtClean="0"/>
              <a:t> </a:t>
            </a:r>
            <a:r>
              <a:rPr lang="fr-BE" dirty="0" err="1" smtClean="0"/>
              <a:t>bankkaart</a:t>
            </a:r>
            <a:r>
              <a:rPr lang="fr-BE" dirty="0" smtClean="0"/>
              <a:t>)</a:t>
            </a:r>
            <a:endParaRPr lang="fr-BE" dirty="0"/>
          </a:p>
        </p:txBody>
      </p:sp>
      <p:pic>
        <p:nvPicPr>
          <p:cNvPr id="3074" name="Picture 2" descr="https://tctechcrunch2011.files.wordpress.com/2015/06/wearab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9879" y="907143"/>
            <a:ext cx="4905955" cy="4905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2605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CC3638-A99D-674C-A789-FA84B7E5EA16}" type="slidenum">
              <a:rPr lang="nl-NL" smtClean="0"/>
              <a:pPr/>
              <a:t>34</a:t>
            </a:fld>
            <a:endParaRPr lang="nl-NL" dirty="0"/>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smtClean="0"/>
              <a:t>Mobile devices &amp; wearables</a:t>
            </a:r>
            <a:endParaRPr lang="fr-BE" dirty="0"/>
          </a:p>
        </p:txBody>
      </p:sp>
      <p:sp>
        <p:nvSpPr>
          <p:cNvPr id="5" name="Text Placeholder 4"/>
          <p:cNvSpPr>
            <a:spLocks noGrp="1"/>
          </p:cNvSpPr>
          <p:nvPr>
            <p:ph type="body" sz="quarter" idx="11"/>
          </p:nvPr>
        </p:nvSpPr>
        <p:spPr/>
        <p:txBody>
          <a:bodyPr/>
          <a:lstStyle/>
          <a:p>
            <a:r>
              <a:rPr lang="fr-BE" dirty="0" err="1" smtClean="0"/>
              <a:t>sectorgebonden</a:t>
            </a:r>
            <a:r>
              <a:rPr lang="fr-BE" dirty="0" smtClean="0"/>
              <a:t> </a:t>
            </a:r>
            <a:r>
              <a:rPr lang="fr-BE" dirty="0" err="1" smtClean="0"/>
              <a:t>toepassingen</a:t>
            </a:r>
            <a:r>
              <a:rPr lang="fr-BE" dirty="0" smtClean="0"/>
              <a:t> </a:t>
            </a:r>
            <a:r>
              <a:rPr lang="fr-BE" dirty="0" err="1" smtClean="0"/>
              <a:t>mogelijk</a:t>
            </a:r>
            <a:r>
              <a:rPr lang="fr-BE" dirty="0" smtClean="0"/>
              <a:t>, </a:t>
            </a:r>
            <a:r>
              <a:rPr lang="fr-BE" dirty="0" err="1" smtClean="0"/>
              <a:t>creatieve</a:t>
            </a:r>
            <a:r>
              <a:rPr lang="fr-BE" dirty="0" smtClean="0"/>
              <a:t> </a:t>
            </a:r>
            <a:r>
              <a:rPr lang="fr-BE" dirty="0" err="1" smtClean="0"/>
              <a:t>oefening</a:t>
            </a:r>
            <a:r>
              <a:rPr lang="fr-BE" dirty="0" smtClean="0"/>
              <a:t> </a:t>
            </a:r>
          </a:p>
          <a:p>
            <a:endParaRPr lang="fr-BE" dirty="0" smtClean="0"/>
          </a:p>
          <a:p>
            <a:r>
              <a:rPr lang="fr-BE" dirty="0" err="1" smtClean="0"/>
              <a:t>bv</a:t>
            </a:r>
            <a:r>
              <a:rPr lang="fr-BE" dirty="0" smtClean="0"/>
              <a:t> smart glasses om </a:t>
            </a:r>
            <a:r>
              <a:rPr lang="fr-BE" dirty="0" err="1" smtClean="0"/>
              <a:t>uitwisselbaarheid</a:t>
            </a:r>
            <a:r>
              <a:rPr lang="fr-BE" dirty="0" smtClean="0"/>
              <a:t> van </a:t>
            </a:r>
            <a:r>
              <a:rPr lang="fr-BE" dirty="0" err="1" smtClean="0"/>
              <a:t>helpsters</a:t>
            </a:r>
            <a:r>
              <a:rPr lang="fr-BE" dirty="0" smtClean="0"/>
              <a:t> te </a:t>
            </a:r>
            <a:r>
              <a:rPr lang="fr-BE" dirty="0" err="1" smtClean="0"/>
              <a:t>verhogen</a:t>
            </a:r>
            <a:r>
              <a:rPr lang="fr-BE" dirty="0" smtClean="0"/>
              <a:t> (</a:t>
            </a:r>
            <a:r>
              <a:rPr lang="fr-BE" dirty="0" err="1" smtClean="0"/>
              <a:t>instructies</a:t>
            </a:r>
            <a:r>
              <a:rPr lang="fr-BE" dirty="0" smtClean="0"/>
              <a:t> over het </a:t>
            </a:r>
            <a:r>
              <a:rPr lang="fr-BE" dirty="0" err="1" smtClean="0"/>
              <a:t>wat</a:t>
            </a:r>
            <a:r>
              <a:rPr lang="fr-BE" dirty="0" smtClean="0"/>
              <a:t>, </a:t>
            </a:r>
            <a:r>
              <a:rPr lang="fr-BE" dirty="0" err="1" smtClean="0"/>
              <a:t>waar</a:t>
            </a:r>
            <a:r>
              <a:rPr lang="fr-BE" dirty="0" smtClean="0"/>
              <a:t>, </a:t>
            </a:r>
            <a:r>
              <a:rPr lang="fr-BE" dirty="0" err="1" smtClean="0"/>
              <a:t>wanneer</a:t>
            </a:r>
            <a:r>
              <a:rPr lang="fr-BE" dirty="0" smtClean="0"/>
              <a:t> </a:t>
            </a:r>
            <a:r>
              <a:rPr lang="fr-BE" dirty="0" err="1" smtClean="0"/>
              <a:t>volgens</a:t>
            </a:r>
            <a:r>
              <a:rPr lang="fr-BE" dirty="0" smtClean="0"/>
              <a:t> de </a:t>
            </a:r>
            <a:r>
              <a:rPr lang="fr-BE" dirty="0" err="1" smtClean="0"/>
              <a:t>voorkeuren</a:t>
            </a:r>
            <a:r>
              <a:rPr lang="fr-BE" dirty="0" smtClean="0"/>
              <a:t> van de </a:t>
            </a:r>
            <a:r>
              <a:rPr lang="fr-BE" dirty="0" err="1" smtClean="0"/>
              <a:t>klant</a:t>
            </a:r>
            <a:r>
              <a:rPr lang="fr-BE" dirty="0" smtClean="0"/>
              <a:t>)</a:t>
            </a:r>
          </a:p>
          <a:p>
            <a:endParaRPr lang="fr-BE" dirty="0" smtClean="0"/>
          </a:p>
          <a:p>
            <a:r>
              <a:rPr lang="fr-BE" dirty="0" err="1" smtClean="0"/>
              <a:t>bv</a:t>
            </a:r>
            <a:r>
              <a:rPr lang="fr-BE" dirty="0" smtClean="0"/>
              <a:t> RFID tag op </a:t>
            </a:r>
            <a:r>
              <a:rPr lang="fr-BE" dirty="0" err="1" smtClean="0"/>
              <a:t>bepaalde</a:t>
            </a:r>
            <a:r>
              <a:rPr lang="fr-BE" dirty="0" smtClean="0"/>
              <a:t> </a:t>
            </a:r>
            <a:r>
              <a:rPr lang="fr-BE" dirty="0" err="1" smtClean="0"/>
              <a:t>plaatsen</a:t>
            </a:r>
            <a:r>
              <a:rPr lang="fr-BE" dirty="0" smtClean="0"/>
              <a:t> in de </a:t>
            </a:r>
            <a:r>
              <a:rPr lang="fr-BE" dirty="0" err="1" smtClean="0"/>
              <a:t>woning</a:t>
            </a:r>
            <a:r>
              <a:rPr lang="fr-BE" dirty="0" smtClean="0"/>
              <a:t> </a:t>
            </a:r>
            <a:r>
              <a:rPr lang="fr-BE" dirty="0" err="1" smtClean="0"/>
              <a:t>worden</a:t>
            </a:r>
            <a:r>
              <a:rPr lang="fr-BE" dirty="0" smtClean="0"/>
              <a:t> </a:t>
            </a:r>
            <a:r>
              <a:rPr lang="fr-BE" dirty="0" err="1" smtClean="0"/>
              <a:t>uitgelezen</a:t>
            </a:r>
            <a:r>
              <a:rPr lang="fr-BE" dirty="0" smtClean="0"/>
              <a:t> </a:t>
            </a:r>
            <a:r>
              <a:rPr lang="fr-BE" dirty="0" err="1" smtClean="0"/>
              <a:t>telkens</a:t>
            </a:r>
            <a:r>
              <a:rPr lang="fr-BE" dirty="0" smtClean="0"/>
              <a:t> </a:t>
            </a:r>
            <a:r>
              <a:rPr lang="fr-BE" dirty="0" err="1" smtClean="0"/>
              <a:t>een</a:t>
            </a:r>
            <a:r>
              <a:rPr lang="fr-BE" dirty="0" smtClean="0"/>
              <a:t> </a:t>
            </a:r>
            <a:r>
              <a:rPr lang="fr-BE" dirty="0" err="1" smtClean="0"/>
              <a:t>periodieke</a:t>
            </a:r>
            <a:r>
              <a:rPr lang="fr-BE" dirty="0" smtClean="0"/>
              <a:t> </a:t>
            </a:r>
            <a:r>
              <a:rPr lang="fr-BE" dirty="0" err="1" smtClean="0"/>
              <a:t>taak</a:t>
            </a:r>
            <a:r>
              <a:rPr lang="fr-BE" dirty="0" smtClean="0"/>
              <a:t> </a:t>
            </a:r>
            <a:r>
              <a:rPr lang="fr-BE" dirty="0" err="1" smtClean="0"/>
              <a:t>wordt</a:t>
            </a:r>
            <a:r>
              <a:rPr lang="fr-BE" dirty="0" smtClean="0"/>
              <a:t> </a:t>
            </a:r>
            <a:r>
              <a:rPr lang="fr-BE" dirty="0" err="1" smtClean="0"/>
              <a:t>uitgevoerd</a:t>
            </a:r>
            <a:r>
              <a:rPr lang="fr-BE" dirty="0" smtClean="0"/>
              <a:t>, </a:t>
            </a:r>
            <a:r>
              <a:rPr lang="fr-BE" dirty="0" err="1" smtClean="0"/>
              <a:t>ondersteunt</a:t>
            </a:r>
            <a:r>
              <a:rPr lang="fr-BE" dirty="0" smtClean="0"/>
              <a:t> planning van de </a:t>
            </a:r>
            <a:r>
              <a:rPr lang="fr-BE" dirty="0" err="1" smtClean="0"/>
              <a:t>helper</a:t>
            </a:r>
            <a:r>
              <a:rPr lang="fr-BE" dirty="0" smtClean="0"/>
              <a:t> en </a:t>
            </a:r>
            <a:r>
              <a:rPr lang="fr-BE" dirty="0" err="1" smtClean="0"/>
              <a:t>vermijdt</a:t>
            </a:r>
            <a:r>
              <a:rPr lang="fr-BE" dirty="0" smtClean="0"/>
              <a:t> niet </a:t>
            </a:r>
            <a:r>
              <a:rPr lang="fr-BE" dirty="0" err="1" smtClean="0"/>
              <a:t>uitgevoerde</a:t>
            </a:r>
            <a:r>
              <a:rPr lang="fr-BE" dirty="0" smtClean="0"/>
              <a:t> </a:t>
            </a:r>
            <a:r>
              <a:rPr lang="fr-BE" dirty="0" err="1" smtClean="0"/>
              <a:t>werken</a:t>
            </a:r>
            <a:endParaRPr lang="fr-BE" dirty="0" smtClean="0"/>
          </a:p>
          <a:p>
            <a:endParaRPr lang="fr-BE" dirty="0" smtClean="0"/>
          </a:p>
          <a:p>
            <a:r>
              <a:rPr lang="fr-BE" dirty="0" smtClean="0"/>
              <a:t>mobile </a:t>
            </a:r>
            <a:r>
              <a:rPr lang="fr-BE" dirty="0" err="1" smtClean="0"/>
              <a:t>devices</a:t>
            </a:r>
            <a:r>
              <a:rPr lang="fr-BE" dirty="0" smtClean="0"/>
              <a:t> </a:t>
            </a:r>
            <a:r>
              <a:rPr lang="fr-BE" dirty="0" err="1" smtClean="0"/>
              <a:t>bieden</a:t>
            </a:r>
            <a:r>
              <a:rPr lang="fr-BE" dirty="0" smtClean="0"/>
              <a:t> </a:t>
            </a:r>
            <a:r>
              <a:rPr lang="fr-BE" dirty="0" err="1" smtClean="0"/>
              <a:t>meeste</a:t>
            </a:r>
            <a:r>
              <a:rPr lang="fr-BE" dirty="0" smtClean="0"/>
              <a:t> </a:t>
            </a:r>
            <a:r>
              <a:rPr lang="fr-BE" dirty="0" err="1" smtClean="0"/>
              <a:t>mogelijkheden</a:t>
            </a:r>
            <a:r>
              <a:rPr lang="fr-BE" dirty="0" smtClean="0"/>
              <a:t> </a:t>
            </a:r>
            <a:r>
              <a:rPr lang="fr-BE" dirty="0" err="1" smtClean="0"/>
              <a:t>vanaf</a:t>
            </a:r>
            <a:r>
              <a:rPr lang="fr-BE" dirty="0" smtClean="0"/>
              <a:t> </a:t>
            </a:r>
            <a:r>
              <a:rPr lang="fr-BE" dirty="0" err="1" smtClean="0"/>
              <a:t>korte</a:t>
            </a:r>
            <a:r>
              <a:rPr lang="fr-BE" dirty="0" smtClean="0"/>
              <a:t> </a:t>
            </a:r>
            <a:r>
              <a:rPr lang="fr-BE" dirty="0" err="1" smtClean="0"/>
              <a:t>termijn</a:t>
            </a:r>
            <a:r>
              <a:rPr lang="fr-BE" dirty="0" smtClean="0"/>
              <a:t/>
            </a:r>
            <a:br>
              <a:rPr lang="fr-BE" dirty="0" smtClean="0"/>
            </a:br>
            <a:r>
              <a:rPr lang="fr-BE" dirty="0" err="1" smtClean="0"/>
              <a:t>doordat</a:t>
            </a:r>
            <a:r>
              <a:rPr lang="fr-BE" dirty="0" smtClean="0"/>
              <a:t> </a:t>
            </a:r>
            <a:r>
              <a:rPr lang="fr-BE" dirty="0" err="1" smtClean="0"/>
              <a:t>ontwikkelen</a:t>
            </a:r>
            <a:r>
              <a:rPr lang="fr-BE" dirty="0" smtClean="0"/>
              <a:t> van </a:t>
            </a:r>
            <a:r>
              <a:rPr lang="fr-BE" dirty="0" err="1" smtClean="0"/>
              <a:t>eigen</a:t>
            </a:r>
            <a:r>
              <a:rPr lang="fr-BE" dirty="0" smtClean="0"/>
              <a:t> </a:t>
            </a:r>
            <a:r>
              <a:rPr lang="fr-BE" dirty="0" err="1" smtClean="0"/>
              <a:t>toepassingen</a:t>
            </a:r>
            <a:r>
              <a:rPr lang="fr-BE" dirty="0" smtClean="0"/>
              <a:t> best </a:t>
            </a:r>
            <a:r>
              <a:rPr lang="fr-BE" dirty="0" err="1" smtClean="0"/>
              <a:t>haalbaar</a:t>
            </a:r>
            <a:r>
              <a:rPr lang="fr-BE" dirty="0" smtClean="0"/>
              <a:t> </a:t>
            </a:r>
            <a:r>
              <a:rPr lang="fr-BE" dirty="0" err="1" smtClean="0"/>
              <a:t>is</a:t>
            </a:r>
            <a:r>
              <a:rPr lang="fr-BE" dirty="0" smtClean="0"/>
              <a:t/>
            </a:r>
            <a:br>
              <a:rPr lang="fr-BE" dirty="0" smtClean="0"/>
            </a:br>
            <a:endParaRPr lang="fr-BE" dirty="0" smtClean="0"/>
          </a:p>
          <a:p>
            <a:endParaRPr lang="fr-BE" dirty="0"/>
          </a:p>
        </p:txBody>
      </p:sp>
    </p:spTree>
    <p:extLst>
      <p:ext uri="{BB962C8B-B14F-4D97-AF65-F5344CB8AC3E}">
        <p14:creationId xmlns:p14="http://schemas.microsoft.com/office/powerpoint/2010/main" val="11290597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smtClean="0"/>
              <a:t>ICT als enabler: enkele opportuniteiten</a:t>
            </a:r>
            <a:endParaRPr lang="fr-BE" dirty="0"/>
          </a:p>
        </p:txBody>
      </p:sp>
      <p:sp>
        <p:nvSpPr>
          <p:cNvPr id="6" name="Hexagon 5"/>
          <p:cNvSpPr/>
          <p:nvPr/>
        </p:nvSpPr>
        <p:spPr>
          <a:xfrm>
            <a:off x="1054789" y="188344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Cloud &amp; SOA</a:t>
            </a:r>
            <a:endParaRPr lang="fr-BE" dirty="0"/>
          </a:p>
        </p:txBody>
      </p:sp>
      <p:sp>
        <p:nvSpPr>
          <p:cNvPr id="7" name="Hexagon 6"/>
          <p:cNvSpPr/>
          <p:nvPr/>
        </p:nvSpPr>
        <p:spPr>
          <a:xfrm>
            <a:off x="2565812" y="2656099"/>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Mobile </a:t>
            </a:r>
            <a:r>
              <a:rPr lang="nl-BE" dirty="0" err="1"/>
              <a:t>devices</a:t>
            </a:r>
            <a:r>
              <a:rPr lang="nl-BE" dirty="0"/>
              <a:t> &amp; wearables</a:t>
            </a:r>
            <a:endParaRPr lang="fr-BE" dirty="0"/>
          </a:p>
        </p:txBody>
      </p:sp>
      <p:sp>
        <p:nvSpPr>
          <p:cNvPr id="8" name="Hexagon 7"/>
          <p:cNvSpPr/>
          <p:nvPr/>
        </p:nvSpPr>
        <p:spPr>
          <a:xfrm>
            <a:off x="1043360" y="339202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Open source</a:t>
            </a:r>
            <a:endParaRPr lang="fr-BE" dirty="0"/>
          </a:p>
        </p:txBody>
      </p:sp>
      <p:sp>
        <p:nvSpPr>
          <p:cNvPr id="9" name="Hexagon 8"/>
          <p:cNvSpPr/>
          <p:nvPr/>
        </p:nvSpPr>
        <p:spPr>
          <a:xfrm>
            <a:off x="2565812" y="4167121"/>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Internet of </a:t>
            </a:r>
            <a:r>
              <a:rPr lang="nl-BE" dirty="0" err="1"/>
              <a:t>things</a:t>
            </a:r>
            <a:r>
              <a:rPr lang="nl-BE" dirty="0"/>
              <a:t> platforms</a:t>
            </a:r>
            <a:endParaRPr lang="fr-BE" dirty="0"/>
          </a:p>
        </p:txBody>
      </p:sp>
      <p:sp>
        <p:nvSpPr>
          <p:cNvPr id="14" name="Hexagon 13"/>
          <p:cNvSpPr/>
          <p:nvPr/>
        </p:nvSpPr>
        <p:spPr>
          <a:xfrm>
            <a:off x="2557345" y="115159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Intercon-nectivity</a:t>
            </a:r>
            <a:endParaRPr lang="fr-BE" dirty="0"/>
          </a:p>
        </p:txBody>
      </p:sp>
      <p:sp>
        <p:nvSpPr>
          <p:cNvPr id="5" name="Slide Number Placeholder 4"/>
          <p:cNvSpPr>
            <a:spLocks noGrp="1"/>
          </p:cNvSpPr>
          <p:nvPr>
            <p:ph type="sldNum" sz="quarter" idx="4"/>
          </p:nvPr>
        </p:nvSpPr>
        <p:spPr/>
        <p:txBody>
          <a:bodyPr/>
          <a:lstStyle/>
          <a:p>
            <a:fld id="{A7CC3638-A99D-674C-A789-FA84B7E5EA16}" type="slidenum">
              <a:rPr lang="nl-NL" smtClean="0"/>
              <a:t>35</a:t>
            </a:fld>
            <a:endParaRPr lang="nl-NL" dirty="0"/>
          </a:p>
        </p:txBody>
      </p:sp>
    </p:spTree>
    <p:extLst>
      <p:ext uri="{BB962C8B-B14F-4D97-AF65-F5344CB8AC3E}">
        <p14:creationId xmlns:p14="http://schemas.microsoft.com/office/powerpoint/2010/main" val="224755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Wat </a:t>
            </a:r>
            <a:r>
              <a:rPr lang="fr-BE" dirty="0" err="1" smtClean="0"/>
              <a:t>is</a:t>
            </a:r>
            <a:r>
              <a:rPr lang="fr-BE" dirty="0" smtClean="0"/>
              <a:t> Internet of </a:t>
            </a:r>
            <a:r>
              <a:rPr lang="fr-BE" dirty="0" err="1" smtClean="0"/>
              <a:t>Things</a:t>
            </a:r>
            <a:r>
              <a:rPr lang="fr-BE" dirty="0" smtClean="0"/>
              <a:t> (</a:t>
            </a:r>
            <a:r>
              <a:rPr lang="fr-BE" dirty="0" err="1" smtClean="0"/>
              <a:t>IoT</a:t>
            </a:r>
            <a:r>
              <a:rPr lang="fr-BE" dirty="0" smtClean="0"/>
              <a:t>) ?</a:t>
            </a:r>
            <a:endParaRPr lang="nl-BE" dirty="0"/>
          </a:p>
        </p:txBody>
      </p:sp>
      <p:sp>
        <p:nvSpPr>
          <p:cNvPr id="5" name="Round Single Corner Rectangle 4"/>
          <p:cNvSpPr/>
          <p:nvPr/>
        </p:nvSpPr>
        <p:spPr>
          <a:xfrm rot="5400000">
            <a:off x="1194279" y="1217928"/>
            <a:ext cx="797328" cy="2265344"/>
          </a:xfrm>
          <a:prstGeom prst="round1Rect">
            <a:avLst>
              <a:gd name="adj" fmla="val 20512"/>
            </a:avLst>
          </a:prstGeom>
          <a:solidFill>
            <a:srgbClr val="66D2CC"/>
          </a:solidFill>
          <a:ln>
            <a:noFill/>
          </a:ln>
          <a:effectLst/>
        </p:spPr>
        <p:style>
          <a:lnRef idx="1">
            <a:schemeClr val="accent1"/>
          </a:lnRef>
          <a:fillRef idx="3">
            <a:schemeClr val="accent1"/>
          </a:fillRef>
          <a:effectRef idx="2">
            <a:schemeClr val="accent1"/>
          </a:effectRef>
          <a:fontRef idx="minor">
            <a:schemeClr val="lt1"/>
          </a:fontRef>
        </p:style>
        <p:txBody>
          <a:bodyPr vert="vert270" lIns="216000" tIns="140400" rIns="180000" bIns="118800" rtlCol="0" anchor="ctr"/>
          <a:lstStyle/>
          <a:p>
            <a:pPr marL="228600" indent="-228600">
              <a:spcAft>
                <a:spcPts val="600"/>
              </a:spcAft>
              <a:buAutoNum type="arabicPeriod"/>
            </a:pPr>
            <a:r>
              <a:rPr lang="en-US" b="1" dirty="0" smtClean="0">
                <a:cs typeface="Proximus"/>
              </a:rPr>
              <a:t>De "</a:t>
            </a:r>
            <a:r>
              <a:rPr lang="en-US" b="1" dirty="0" err="1" smtClean="0">
                <a:cs typeface="Proximus"/>
              </a:rPr>
              <a:t>dingen</a:t>
            </a:r>
            <a:r>
              <a:rPr lang="en-US" b="1" dirty="0" smtClean="0">
                <a:cs typeface="Proximus"/>
              </a:rPr>
              <a:t>"</a:t>
            </a:r>
          </a:p>
          <a:p>
            <a:pPr>
              <a:spcAft>
                <a:spcPts val="600"/>
              </a:spcAft>
            </a:pPr>
            <a:r>
              <a:rPr lang="en-US" sz="1200" dirty="0" err="1" smtClean="0">
                <a:cs typeface="Proximus"/>
              </a:rPr>
              <a:t>Objecten</a:t>
            </a:r>
            <a:r>
              <a:rPr lang="en-US" sz="1200" dirty="0" smtClean="0">
                <a:cs typeface="Proximus"/>
              </a:rPr>
              <a:t> </a:t>
            </a:r>
            <a:r>
              <a:rPr lang="en-US" sz="1200" dirty="0" err="1" smtClean="0">
                <a:cs typeface="Proximus"/>
              </a:rPr>
              <a:t>en</a:t>
            </a:r>
            <a:r>
              <a:rPr lang="en-US" sz="1200" dirty="0" smtClean="0">
                <a:cs typeface="Proximus"/>
              </a:rPr>
              <a:t> </a:t>
            </a:r>
            <a:r>
              <a:rPr lang="en-US" sz="1200" dirty="0" err="1" smtClean="0">
                <a:cs typeface="Proximus"/>
              </a:rPr>
              <a:t>sensoren</a:t>
            </a:r>
            <a:r>
              <a:rPr lang="en-US" sz="1200" dirty="0" smtClean="0">
                <a:cs typeface="Proximus"/>
              </a:rPr>
              <a:t> die data  </a:t>
            </a:r>
            <a:r>
              <a:rPr lang="en-US" sz="1200" dirty="0" err="1" smtClean="0">
                <a:cs typeface="Proximus"/>
              </a:rPr>
              <a:t>verzenden</a:t>
            </a:r>
            <a:r>
              <a:rPr lang="en-US" sz="1200" dirty="0" smtClean="0">
                <a:cs typeface="Proximus"/>
              </a:rPr>
              <a:t>/</a:t>
            </a:r>
            <a:r>
              <a:rPr lang="en-US" sz="1200" dirty="0" err="1" smtClean="0">
                <a:cs typeface="Proximus"/>
              </a:rPr>
              <a:t>ontvangen</a:t>
            </a:r>
            <a:endParaRPr lang="en-US" sz="1200" dirty="0">
              <a:cs typeface="Proximus Regular Italic"/>
            </a:endParaRPr>
          </a:p>
        </p:txBody>
      </p:sp>
      <p:sp>
        <p:nvSpPr>
          <p:cNvPr id="6" name="Round Single Corner Rectangle 5"/>
          <p:cNvSpPr/>
          <p:nvPr/>
        </p:nvSpPr>
        <p:spPr>
          <a:xfrm rot="5400000">
            <a:off x="1194279" y="2166465"/>
            <a:ext cx="797328" cy="2265344"/>
          </a:xfrm>
          <a:prstGeom prst="round1Rect">
            <a:avLst>
              <a:gd name="adj" fmla="val 20512"/>
            </a:avLst>
          </a:prstGeom>
          <a:solidFill>
            <a:srgbClr val="5C2D91"/>
          </a:solidFill>
          <a:ln>
            <a:noFill/>
          </a:ln>
          <a:effectLst/>
        </p:spPr>
        <p:style>
          <a:lnRef idx="1">
            <a:schemeClr val="accent1"/>
          </a:lnRef>
          <a:fillRef idx="3">
            <a:schemeClr val="accent1"/>
          </a:fillRef>
          <a:effectRef idx="2">
            <a:schemeClr val="accent1"/>
          </a:effectRef>
          <a:fontRef idx="minor">
            <a:schemeClr val="lt1"/>
          </a:fontRef>
        </p:style>
        <p:txBody>
          <a:bodyPr vert="vert270" lIns="216000" tIns="140400" rIns="180000" bIns="118800" rtlCol="0" anchor="ctr"/>
          <a:lstStyle/>
          <a:p>
            <a:pPr marL="228600" indent="-228600">
              <a:spcAft>
                <a:spcPts val="600"/>
              </a:spcAft>
              <a:buFont typeface="+mj-lt"/>
              <a:buAutoNum type="arabicPeriod" startAt="2"/>
            </a:pPr>
            <a:r>
              <a:rPr lang="en-US" b="1" dirty="0" smtClean="0">
                <a:cs typeface="Proximus"/>
              </a:rPr>
              <a:t>De </a:t>
            </a:r>
            <a:r>
              <a:rPr lang="en-US" b="1" dirty="0" err="1" smtClean="0">
                <a:cs typeface="Proximus"/>
              </a:rPr>
              <a:t>connectiviteit</a:t>
            </a:r>
            <a:endParaRPr lang="en-US" b="1" dirty="0" smtClean="0">
              <a:cs typeface="Proximus"/>
            </a:endParaRPr>
          </a:p>
          <a:p>
            <a:pPr>
              <a:spcAft>
                <a:spcPts val="600"/>
              </a:spcAft>
            </a:pPr>
            <a:r>
              <a:rPr lang="en-US" sz="1200" dirty="0" smtClean="0">
                <a:cs typeface="Proximus"/>
              </a:rPr>
              <a:t>Om data </a:t>
            </a:r>
            <a:r>
              <a:rPr lang="en-US" sz="1200" dirty="0" err="1" smtClean="0">
                <a:cs typeface="Proximus"/>
              </a:rPr>
              <a:t>te</a:t>
            </a:r>
            <a:r>
              <a:rPr lang="en-US" sz="1200" dirty="0" smtClean="0">
                <a:cs typeface="Proximus"/>
              </a:rPr>
              <a:t> </a:t>
            </a:r>
            <a:r>
              <a:rPr lang="en-US" sz="1200" dirty="0" err="1" smtClean="0">
                <a:cs typeface="Proximus"/>
              </a:rPr>
              <a:t>transporteren</a:t>
            </a:r>
            <a:endParaRPr lang="en-US" sz="1200" dirty="0">
              <a:cs typeface="Proximus Regular Italic"/>
            </a:endParaRPr>
          </a:p>
        </p:txBody>
      </p:sp>
      <p:sp>
        <p:nvSpPr>
          <p:cNvPr id="7" name="Round Single Corner Rectangle 6"/>
          <p:cNvSpPr/>
          <p:nvPr/>
        </p:nvSpPr>
        <p:spPr>
          <a:xfrm rot="5400000">
            <a:off x="1057130" y="3252151"/>
            <a:ext cx="1071626" cy="2265344"/>
          </a:xfrm>
          <a:prstGeom prst="round1Rect">
            <a:avLst>
              <a:gd name="adj" fmla="val 20512"/>
            </a:avLst>
          </a:prstGeom>
          <a:solidFill>
            <a:srgbClr val="00BCEE"/>
          </a:solidFill>
          <a:ln>
            <a:noFill/>
          </a:ln>
          <a:effectLst/>
        </p:spPr>
        <p:style>
          <a:lnRef idx="1">
            <a:schemeClr val="accent1"/>
          </a:lnRef>
          <a:fillRef idx="3">
            <a:schemeClr val="accent1"/>
          </a:fillRef>
          <a:effectRef idx="2">
            <a:schemeClr val="accent1"/>
          </a:effectRef>
          <a:fontRef idx="minor">
            <a:schemeClr val="lt1"/>
          </a:fontRef>
        </p:style>
        <p:txBody>
          <a:bodyPr vert="vert270" lIns="216000" tIns="140400" rIns="180000" bIns="118800" rtlCol="0" anchor="ctr"/>
          <a:lstStyle/>
          <a:p>
            <a:pPr marL="228600" indent="-228600">
              <a:spcAft>
                <a:spcPts val="600"/>
              </a:spcAft>
              <a:buFont typeface="+mj-lt"/>
              <a:buAutoNum type="arabicPeriod" startAt="3"/>
            </a:pPr>
            <a:r>
              <a:rPr lang="en-US" b="1" smtClean="0">
                <a:cs typeface="Proximus"/>
              </a:rPr>
              <a:t>De toepassing</a:t>
            </a:r>
            <a:endParaRPr lang="en-US" b="1" dirty="0" smtClean="0">
              <a:cs typeface="Proximus"/>
            </a:endParaRPr>
          </a:p>
          <a:p>
            <a:pPr>
              <a:spcAft>
                <a:spcPts val="600"/>
              </a:spcAft>
            </a:pPr>
            <a:r>
              <a:rPr lang="en-US" sz="1200" smtClean="0">
                <a:cs typeface="Proximus"/>
              </a:rPr>
              <a:t>Combineren van data, toevoegen van logica</a:t>
            </a:r>
            <a:endParaRPr lang="en-US" sz="1200" dirty="0">
              <a:cs typeface="Proximus Regular Italic"/>
            </a:endParaRPr>
          </a:p>
        </p:txBody>
      </p:sp>
      <p:grpSp>
        <p:nvGrpSpPr>
          <p:cNvPr id="8" name="Group 7"/>
          <p:cNvGrpSpPr/>
          <p:nvPr/>
        </p:nvGrpSpPr>
        <p:grpSpPr>
          <a:xfrm>
            <a:off x="3201184" y="1358792"/>
            <a:ext cx="4703454" cy="4590488"/>
            <a:chOff x="3201184" y="424509"/>
            <a:chExt cx="4703454" cy="4590488"/>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1184" y="424509"/>
              <a:ext cx="4703454" cy="4590488"/>
            </a:xfrm>
            <a:prstGeom prst="rect">
              <a:avLst/>
            </a:prstGeom>
          </p:spPr>
        </p:pic>
        <p:pic>
          <p:nvPicPr>
            <p:cNvPr id="10" name="Content Placeholder 6"/>
            <p:cNvPicPr>
              <a:picLocks noChangeAspect="1"/>
            </p:cNvPicPr>
            <p:nvPr/>
          </p:nvPicPr>
          <p:blipFill rotWithShape="1">
            <a:blip r:embed="rId3"/>
            <a:srcRect l="13932" t="7139" r="7801" b="7550"/>
            <a:stretch/>
          </p:blipFill>
          <p:spPr>
            <a:xfrm>
              <a:off x="4318962" y="2863781"/>
              <a:ext cx="446730" cy="311498"/>
            </a:xfrm>
            <a:prstGeom prst="rect">
              <a:avLst/>
            </a:prstGeom>
            <a:ln w="12700">
              <a:solidFill>
                <a:schemeClr val="bg2"/>
              </a:solidFill>
            </a:ln>
          </p:spPr>
        </p:pic>
        <p:sp>
          <p:nvSpPr>
            <p:cNvPr id="11" name="Rectangle 10"/>
            <p:cNvSpPr/>
            <p:nvPr/>
          </p:nvSpPr>
          <p:spPr>
            <a:xfrm>
              <a:off x="4337843" y="2807073"/>
              <a:ext cx="408969" cy="68718"/>
            </a:xfrm>
            <a:prstGeom prst="rect">
              <a:avLst/>
            </a:prstGeom>
            <a:solidFill>
              <a:srgbClr val="5A328A"/>
            </a:solidFill>
            <a:ln>
              <a:noFill/>
            </a:ln>
            <a:effectLst/>
          </p:spPr>
          <p:style>
            <a:lnRef idx="1">
              <a:schemeClr val="accent1"/>
            </a:lnRef>
            <a:fillRef idx="3">
              <a:schemeClr val="accent1"/>
            </a:fillRef>
            <a:effectRef idx="2">
              <a:schemeClr val="accent1"/>
            </a:effectRef>
            <a:fontRef idx="minor">
              <a:schemeClr val="lt1"/>
            </a:fontRef>
          </p:style>
          <p:txBody>
            <a:bodyPr vert="vert270" lIns="180000" tIns="180000" rIns="180000" bIns="180000" rtlCol="0" anchor="ctr"/>
            <a:lstStyle/>
            <a:p>
              <a:pPr algn="ctr">
                <a:spcAft>
                  <a:spcPts val="600"/>
                </a:spcAft>
              </a:pPr>
              <a:endParaRPr lang="en-GB" dirty="0" smtClean="0">
                <a:cs typeface="Proximus"/>
              </a:endParaRPr>
            </a:p>
          </p:txBody>
        </p:sp>
        <p:sp>
          <p:nvSpPr>
            <p:cNvPr id="12" name="Rectangle 11"/>
            <p:cNvSpPr/>
            <p:nvPr/>
          </p:nvSpPr>
          <p:spPr>
            <a:xfrm>
              <a:off x="4337843" y="3181315"/>
              <a:ext cx="408969" cy="68718"/>
            </a:xfrm>
            <a:prstGeom prst="rect">
              <a:avLst/>
            </a:prstGeom>
            <a:solidFill>
              <a:srgbClr val="5A328A"/>
            </a:solidFill>
            <a:ln>
              <a:noFill/>
            </a:ln>
            <a:effectLst/>
          </p:spPr>
          <p:style>
            <a:lnRef idx="1">
              <a:schemeClr val="accent1"/>
            </a:lnRef>
            <a:fillRef idx="3">
              <a:schemeClr val="accent1"/>
            </a:fillRef>
            <a:effectRef idx="2">
              <a:schemeClr val="accent1"/>
            </a:effectRef>
            <a:fontRef idx="minor">
              <a:schemeClr val="lt1"/>
            </a:fontRef>
          </p:style>
          <p:txBody>
            <a:bodyPr vert="vert270" lIns="180000" tIns="180000" rIns="180000" bIns="180000" rtlCol="0" anchor="ctr"/>
            <a:lstStyle/>
            <a:p>
              <a:pPr algn="ctr">
                <a:spcAft>
                  <a:spcPts val="600"/>
                </a:spcAft>
              </a:pPr>
              <a:endParaRPr lang="en-GB" dirty="0" smtClean="0">
                <a:cs typeface="Proximus"/>
              </a:endParaRPr>
            </a:p>
          </p:txBody>
        </p:sp>
      </p:grpSp>
      <p:sp>
        <p:nvSpPr>
          <p:cNvPr id="13" name="Rectangle 12"/>
          <p:cNvSpPr/>
          <p:nvPr/>
        </p:nvSpPr>
        <p:spPr>
          <a:xfrm>
            <a:off x="4329482" y="4100884"/>
            <a:ext cx="408969" cy="68718"/>
          </a:xfrm>
          <a:prstGeom prst="rect">
            <a:avLst/>
          </a:prstGeom>
          <a:solidFill>
            <a:srgbClr val="5A328A"/>
          </a:solidFill>
          <a:ln>
            <a:noFill/>
          </a:ln>
          <a:effectLst/>
        </p:spPr>
        <p:style>
          <a:lnRef idx="1">
            <a:schemeClr val="accent1"/>
          </a:lnRef>
          <a:fillRef idx="3">
            <a:schemeClr val="accent1"/>
          </a:fillRef>
          <a:effectRef idx="2">
            <a:schemeClr val="accent1"/>
          </a:effectRef>
          <a:fontRef idx="minor">
            <a:schemeClr val="lt1"/>
          </a:fontRef>
        </p:style>
        <p:txBody>
          <a:bodyPr vert="vert270" lIns="180000" tIns="180000" rIns="180000" bIns="180000" rtlCol="0" anchor="ctr"/>
          <a:lstStyle/>
          <a:p>
            <a:pPr algn="ctr">
              <a:spcAft>
                <a:spcPts val="600"/>
              </a:spcAft>
            </a:pPr>
            <a:endParaRPr lang="en-GB" dirty="0" smtClean="0">
              <a:cs typeface="Proximus"/>
            </a:endParaRPr>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51743" y="1358792"/>
            <a:ext cx="890210" cy="667657"/>
          </a:xfrm>
          <a:prstGeom prst="rect">
            <a:avLst/>
          </a:prstGeom>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99342" y="4274756"/>
            <a:ext cx="720739" cy="562528"/>
          </a:xfrm>
          <a:prstGeom prst="rect">
            <a:avLst/>
          </a:prstGeom>
        </p:spPr>
      </p:pic>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65856" y="5264030"/>
            <a:ext cx="720344" cy="685250"/>
          </a:xfrm>
          <a:prstGeom prst="rect">
            <a:avLst/>
          </a:prstGeom>
        </p:spPr>
      </p:pic>
      <p:pic>
        <p:nvPicPr>
          <p:cNvPr id="1026" name="Picture 2" descr="http://static0.fitbit.com/simple.b-cssdisabled-png.hade2b47202092896236267eb7e16347a.pack?items=%2Fcontent%2Fassets%2Fonezip%2Fimages%2Ffeatures-content%2Fforce%2Fpp_Carousel_ForceProductBlack.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8753" y="1045524"/>
            <a:ext cx="557119" cy="587160"/>
          </a:xfrm>
          <a:prstGeom prst="rect">
            <a:avLst/>
          </a:prstGeom>
          <a:noFill/>
          <a:extLst>
            <a:ext uri="{909E8E84-426E-40DD-AFC4-6F175D3DCCD1}">
              <a14:hiddenFill xmlns:a14="http://schemas.microsoft.com/office/drawing/2010/main">
                <a:solidFill>
                  <a:srgbClr val="FFFFFF"/>
                </a:solidFill>
              </a14:hiddenFill>
            </a:ext>
          </a:extLst>
        </p:spPr>
      </p:pic>
      <p:sp>
        <p:nvSpPr>
          <p:cNvPr id="17" name="Date Placeholder 2"/>
          <p:cNvSpPr>
            <a:spLocks noGrp="1"/>
          </p:cNvSpPr>
          <p:nvPr>
            <p:ph type="dt" sz="half" idx="2"/>
          </p:nvPr>
        </p:nvSpPr>
        <p:spPr>
          <a:xfrm>
            <a:off x="604762" y="6266286"/>
            <a:ext cx="3564604" cy="399135"/>
          </a:xfrm>
        </p:spPr>
        <p:txBody>
          <a:bodyPr/>
          <a:lstStyle/>
          <a:p>
            <a:r>
              <a:rPr lang="fr-FR" smtClean="0"/>
              <a:t>13 mei 2017</a:t>
            </a:r>
            <a:endParaRPr lang="nl-NL" dirty="0"/>
          </a:p>
        </p:txBody>
      </p:sp>
      <p:sp>
        <p:nvSpPr>
          <p:cNvPr id="18" name="Slide Number Placeholder 4"/>
          <p:cNvSpPr>
            <a:spLocks noGrp="1"/>
          </p:cNvSpPr>
          <p:nvPr>
            <p:ph type="sldNum" sz="quarter" idx="4"/>
          </p:nvPr>
        </p:nvSpPr>
        <p:spPr>
          <a:xfrm>
            <a:off x="4258380" y="6266286"/>
            <a:ext cx="2234120" cy="399135"/>
          </a:xfrm>
        </p:spPr>
        <p:txBody>
          <a:bodyPr/>
          <a:lstStyle/>
          <a:p>
            <a:fld id="{A7CC3638-A99D-674C-A789-FA84B7E5EA16}" type="slidenum">
              <a:rPr lang="nl-NL" smtClean="0"/>
              <a:t>36</a:t>
            </a:fld>
            <a:endParaRPr lang="nl-NL" dirty="0"/>
          </a:p>
        </p:txBody>
      </p:sp>
    </p:spTree>
    <p:extLst>
      <p:ext uri="{BB962C8B-B14F-4D97-AF65-F5344CB8AC3E}">
        <p14:creationId xmlns:p14="http://schemas.microsoft.com/office/powerpoint/2010/main" val="848386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smtClean="0"/>
              <a:t>Waar</a:t>
            </a:r>
            <a:r>
              <a:rPr lang="fr-BE" dirty="0" smtClean="0"/>
              <a:t> </a:t>
            </a:r>
            <a:r>
              <a:rPr lang="fr-BE" dirty="0" err="1" smtClean="0"/>
              <a:t>staat</a:t>
            </a:r>
            <a:r>
              <a:rPr lang="fr-BE" dirty="0" smtClean="0"/>
              <a:t> </a:t>
            </a:r>
            <a:r>
              <a:rPr lang="fr-BE" dirty="0" err="1" smtClean="0"/>
              <a:t>IoT</a:t>
            </a:r>
            <a:r>
              <a:rPr lang="fr-BE" dirty="0" smtClean="0"/>
              <a:t> </a:t>
            </a:r>
            <a:r>
              <a:rPr lang="fr-BE" dirty="0" err="1" smtClean="0"/>
              <a:t>vandaag</a:t>
            </a:r>
            <a:r>
              <a:rPr lang="fr-BE" dirty="0" smtClean="0"/>
              <a:t> ?</a:t>
            </a:r>
            <a:endParaRPr lang="nl-BE" dirty="0"/>
          </a:p>
        </p:txBody>
      </p:sp>
      <p:sp>
        <p:nvSpPr>
          <p:cNvPr id="5" name="Round Single Corner Rectangle 4"/>
          <p:cNvSpPr/>
          <p:nvPr/>
        </p:nvSpPr>
        <p:spPr>
          <a:xfrm>
            <a:off x="451538" y="1268760"/>
            <a:ext cx="4048454" cy="1512168"/>
          </a:xfrm>
          <a:prstGeom prst="round1Rect">
            <a:avLst>
              <a:gd name="adj" fmla="val 20512"/>
            </a:avLst>
          </a:prstGeom>
          <a:solidFill>
            <a:srgbClr val="66D2CC"/>
          </a:solidFill>
          <a:ln>
            <a:noFill/>
          </a:ln>
          <a:effectLst/>
        </p:spPr>
        <p:style>
          <a:lnRef idx="1">
            <a:schemeClr val="accent1"/>
          </a:lnRef>
          <a:fillRef idx="3">
            <a:schemeClr val="accent1"/>
          </a:fillRef>
          <a:effectRef idx="2">
            <a:schemeClr val="accent1"/>
          </a:effectRef>
          <a:fontRef idx="minor">
            <a:schemeClr val="lt1"/>
          </a:fontRef>
        </p:style>
        <p:txBody>
          <a:bodyPr vert="horz" lIns="216000" tIns="140400" rIns="180000" bIns="118800" rtlCol="0" anchor="t"/>
          <a:lstStyle/>
          <a:p>
            <a:pPr marL="342900" indent="-342900">
              <a:spcAft>
                <a:spcPts val="600"/>
              </a:spcAft>
              <a:buAutoNum type="arabicPeriod"/>
            </a:pPr>
            <a:r>
              <a:rPr lang="en-US" b="1" dirty="0" err="1" smtClean="0">
                <a:cs typeface="Proximus Regular Italic"/>
              </a:rPr>
              <a:t>Hetzelfde</a:t>
            </a:r>
            <a:r>
              <a:rPr lang="en-US" b="1" dirty="0" smtClean="0">
                <a:cs typeface="Proximus Regular Italic"/>
              </a:rPr>
              <a:t> </a:t>
            </a:r>
            <a:r>
              <a:rPr lang="en-US" b="1" dirty="0" err="1" smtClean="0">
                <a:cs typeface="Proximus Regular Italic"/>
              </a:rPr>
              <a:t>doen</a:t>
            </a:r>
            <a:r>
              <a:rPr lang="en-US" b="1" dirty="0" smtClean="0">
                <a:cs typeface="Proximus Regular Italic"/>
              </a:rPr>
              <a:t>, </a:t>
            </a:r>
            <a:r>
              <a:rPr lang="en-US" b="1" dirty="0" err="1" smtClean="0">
                <a:cs typeface="Proximus Regular Italic"/>
              </a:rPr>
              <a:t>beter</a:t>
            </a:r>
            <a:r>
              <a:rPr lang="en-US" b="1" dirty="0" smtClean="0">
                <a:cs typeface="Proximus Regular Italic"/>
              </a:rPr>
              <a:t>/</a:t>
            </a:r>
            <a:r>
              <a:rPr lang="en-US" b="1" dirty="0" err="1" smtClean="0">
                <a:cs typeface="Proximus Regular Italic"/>
              </a:rPr>
              <a:t>sneller</a:t>
            </a:r>
            <a:r>
              <a:rPr lang="en-US" b="1" dirty="0" smtClean="0">
                <a:cs typeface="Proximus Regular Italic"/>
              </a:rPr>
              <a:t>/</a:t>
            </a:r>
            <a:r>
              <a:rPr lang="en-US" b="1" dirty="0" err="1" smtClean="0">
                <a:cs typeface="Proximus Regular Italic"/>
              </a:rPr>
              <a:t>goedkoper</a:t>
            </a:r>
            <a:endParaRPr lang="en-US" b="1" dirty="0" smtClean="0">
              <a:cs typeface="Proximus Regular Italic"/>
            </a:endParaRPr>
          </a:p>
          <a:p>
            <a:pPr>
              <a:spcAft>
                <a:spcPts val="600"/>
              </a:spcAft>
            </a:pPr>
            <a:endParaRPr lang="en-US" sz="1200" b="1" dirty="0" smtClean="0">
              <a:cs typeface="Proximus Regular Italic"/>
            </a:endParaRPr>
          </a:p>
          <a:p>
            <a:pPr>
              <a:spcAft>
                <a:spcPts val="600"/>
              </a:spcAft>
            </a:pPr>
            <a:r>
              <a:rPr lang="en-US" sz="1200" b="1" dirty="0" err="1" smtClean="0">
                <a:cs typeface="Proximus Regular Italic"/>
              </a:rPr>
              <a:t>bv</a:t>
            </a:r>
            <a:r>
              <a:rPr lang="en-US" sz="1200" b="1" dirty="0" smtClean="0">
                <a:cs typeface="Proximus Regular Italic"/>
              </a:rPr>
              <a:t> </a:t>
            </a:r>
            <a:r>
              <a:rPr lang="en-US" sz="1200" b="1" dirty="0" err="1" smtClean="0">
                <a:cs typeface="Proximus Regular Italic"/>
              </a:rPr>
              <a:t>paard</a:t>
            </a:r>
            <a:r>
              <a:rPr lang="en-US" sz="1200" b="1" dirty="0" smtClean="0">
                <a:cs typeface="Proximus Regular Italic"/>
              </a:rPr>
              <a:t> </a:t>
            </a:r>
            <a:r>
              <a:rPr lang="en-US" sz="1200" b="1" dirty="0" err="1" smtClean="0">
                <a:cs typeface="Proximus Regular Italic"/>
              </a:rPr>
              <a:t>en</a:t>
            </a:r>
            <a:r>
              <a:rPr lang="en-US" sz="1200" b="1" dirty="0" smtClean="0">
                <a:cs typeface="Proximus Regular Italic"/>
              </a:rPr>
              <a:t> </a:t>
            </a:r>
            <a:r>
              <a:rPr lang="en-US" sz="1200" b="1" dirty="0" err="1" smtClean="0">
                <a:cs typeface="Proximus Regular Italic"/>
              </a:rPr>
              <a:t>kar</a:t>
            </a:r>
            <a:r>
              <a:rPr lang="en-US" sz="1200" b="1" dirty="0" smtClean="0">
                <a:cs typeface="Proximus Regular Italic"/>
              </a:rPr>
              <a:t> </a:t>
            </a:r>
            <a:r>
              <a:rPr lang="en-US" sz="1200" b="1" dirty="0" smtClean="0">
                <a:cs typeface="Proximus Regular Italic"/>
                <a:sym typeface="Wingdings" panose="05000000000000000000" pitchFamily="2" charset="2"/>
              </a:rPr>
              <a:t> auto</a:t>
            </a:r>
            <a:endParaRPr lang="en-US" sz="1200" b="1" dirty="0">
              <a:cs typeface="Proximus Regular Italic"/>
            </a:endParaRPr>
          </a:p>
        </p:txBody>
      </p:sp>
      <p:sp>
        <p:nvSpPr>
          <p:cNvPr id="6" name="Round Single Corner Rectangle 5"/>
          <p:cNvSpPr/>
          <p:nvPr/>
        </p:nvSpPr>
        <p:spPr>
          <a:xfrm>
            <a:off x="451538" y="3068960"/>
            <a:ext cx="4048454" cy="1440160"/>
          </a:xfrm>
          <a:prstGeom prst="round1Rect">
            <a:avLst>
              <a:gd name="adj" fmla="val 20512"/>
            </a:avLst>
          </a:prstGeom>
          <a:solidFill>
            <a:srgbClr val="5C2D91"/>
          </a:solidFill>
          <a:ln>
            <a:noFill/>
          </a:ln>
          <a:effectLst/>
        </p:spPr>
        <p:style>
          <a:lnRef idx="1">
            <a:schemeClr val="accent1"/>
          </a:lnRef>
          <a:fillRef idx="3">
            <a:schemeClr val="accent1"/>
          </a:fillRef>
          <a:effectRef idx="2">
            <a:schemeClr val="accent1"/>
          </a:effectRef>
          <a:fontRef idx="minor">
            <a:schemeClr val="lt1"/>
          </a:fontRef>
        </p:style>
        <p:txBody>
          <a:bodyPr vert="horz" lIns="216000" tIns="140400" rIns="180000" bIns="118800" rtlCol="0" anchor="t"/>
          <a:lstStyle/>
          <a:p>
            <a:pPr marL="342900" indent="-342900">
              <a:spcAft>
                <a:spcPts val="600"/>
              </a:spcAft>
              <a:buFont typeface="+mj-lt"/>
              <a:buAutoNum type="arabicPeriod" startAt="2"/>
            </a:pPr>
            <a:r>
              <a:rPr lang="en-US" b="1" dirty="0" err="1" smtClean="0">
                <a:cs typeface="Proximus Regular Italic"/>
              </a:rPr>
              <a:t>Iets</a:t>
            </a:r>
            <a:r>
              <a:rPr lang="en-US" b="1" dirty="0" smtClean="0">
                <a:cs typeface="Proximus Regular Italic"/>
              </a:rPr>
              <a:t> </a:t>
            </a:r>
            <a:r>
              <a:rPr lang="en-US" b="1" dirty="0" err="1" smtClean="0">
                <a:cs typeface="Proximus Regular Italic"/>
              </a:rPr>
              <a:t>doen</a:t>
            </a:r>
            <a:r>
              <a:rPr lang="en-US" b="1" dirty="0" smtClean="0">
                <a:cs typeface="Proximus Regular Italic"/>
              </a:rPr>
              <a:t> </a:t>
            </a:r>
            <a:r>
              <a:rPr lang="en-US" b="1" dirty="0" err="1" smtClean="0">
                <a:cs typeface="Proximus Regular Italic"/>
              </a:rPr>
              <a:t>dat</a:t>
            </a:r>
            <a:r>
              <a:rPr lang="en-US" b="1" dirty="0" smtClean="0">
                <a:cs typeface="Proximus Regular Italic"/>
              </a:rPr>
              <a:t> </a:t>
            </a:r>
            <a:r>
              <a:rPr lang="en-US" b="1" dirty="0" err="1" smtClean="0">
                <a:cs typeface="Proximus Regular Italic"/>
              </a:rPr>
              <a:t>niet</a:t>
            </a:r>
            <a:r>
              <a:rPr lang="en-US" b="1" dirty="0" smtClean="0">
                <a:cs typeface="Proximus Regular Italic"/>
              </a:rPr>
              <a:t> </a:t>
            </a:r>
            <a:r>
              <a:rPr lang="en-US" b="1" dirty="0" err="1" smtClean="0">
                <a:cs typeface="Proximus Regular Italic"/>
              </a:rPr>
              <a:t>kan</a:t>
            </a:r>
            <a:r>
              <a:rPr lang="en-US" b="1" dirty="0" smtClean="0">
                <a:cs typeface="Proximus Regular Italic"/>
              </a:rPr>
              <a:t> </a:t>
            </a:r>
            <a:r>
              <a:rPr lang="en-US" b="1" dirty="0" err="1" smtClean="0">
                <a:cs typeface="Proximus Regular Italic"/>
              </a:rPr>
              <a:t>zonder</a:t>
            </a:r>
            <a:r>
              <a:rPr lang="en-US" b="1" dirty="0" smtClean="0">
                <a:cs typeface="Proximus Regular Italic"/>
              </a:rPr>
              <a:t> </a:t>
            </a:r>
            <a:r>
              <a:rPr lang="en-US" b="1" dirty="0" err="1" smtClean="0">
                <a:cs typeface="Proximus Regular Italic"/>
              </a:rPr>
              <a:t>een</a:t>
            </a:r>
            <a:r>
              <a:rPr lang="en-US" b="1" dirty="0" smtClean="0">
                <a:cs typeface="Proximus Regular Italic"/>
              </a:rPr>
              <a:t> </a:t>
            </a:r>
            <a:r>
              <a:rPr lang="en-US" b="1" dirty="0" err="1" smtClean="0">
                <a:cs typeface="Proximus Regular Italic"/>
              </a:rPr>
              <a:t>nieuwe</a:t>
            </a:r>
            <a:r>
              <a:rPr lang="en-US" b="1" dirty="0" smtClean="0">
                <a:cs typeface="Proximus Regular Italic"/>
              </a:rPr>
              <a:t> </a:t>
            </a:r>
            <a:r>
              <a:rPr lang="en-US" b="1" dirty="0" err="1" smtClean="0">
                <a:cs typeface="Proximus Regular Italic"/>
              </a:rPr>
              <a:t>technologie</a:t>
            </a:r>
            <a:endParaRPr lang="en-US" b="1" dirty="0" smtClean="0">
              <a:cs typeface="Proximus Regular Italic"/>
            </a:endParaRPr>
          </a:p>
          <a:p>
            <a:pPr>
              <a:spcAft>
                <a:spcPts val="600"/>
              </a:spcAft>
            </a:pPr>
            <a:endParaRPr lang="en-US" sz="1200" b="1" dirty="0" smtClean="0">
              <a:cs typeface="Proximus Regular Italic"/>
            </a:endParaRPr>
          </a:p>
          <a:p>
            <a:pPr>
              <a:spcAft>
                <a:spcPts val="600"/>
              </a:spcAft>
            </a:pPr>
            <a:r>
              <a:rPr lang="en-US" sz="1200" b="1" dirty="0" err="1" smtClean="0">
                <a:cs typeface="Proximus Regular Italic"/>
              </a:rPr>
              <a:t>bv</a:t>
            </a:r>
            <a:r>
              <a:rPr lang="en-US" sz="1200" b="1" dirty="0" smtClean="0">
                <a:cs typeface="Proximus Regular Italic"/>
              </a:rPr>
              <a:t> </a:t>
            </a:r>
            <a:r>
              <a:rPr lang="en-US" sz="1200" b="1" dirty="0" err="1" smtClean="0">
                <a:cs typeface="Proximus Regular Italic"/>
              </a:rPr>
              <a:t>introductie</a:t>
            </a:r>
            <a:r>
              <a:rPr lang="en-US" sz="1200" b="1" dirty="0" smtClean="0">
                <a:cs typeface="Proximus Regular Italic"/>
              </a:rPr>
              <a:t> GPS </a:t>
            </a:r>
            <a:r>
              <a:rPr lang="en-US" sz="1200" b="1" dirty="0" smtClean="0">
                <a:cs typeface="Proximus Regular Italic"/>
                <a:sym typeface="Wingdings" panose="05000000000000000000" pitchFamily="2" charset="2"/>
              </a:rPr>
              <a:t> </a:t>
            </a:r>
            <a:r>
              <a:rPr lang="en-US" sz="1200" b="1" dirty="0" err="1" smtClean="0">
                <a:cs typeface="Proximus Regular Italic"/>
                <a:sym typeface="Wingdings" panose="05000000000000000000" pitchFamily="2" charset="2"/>
              </a:rPr>
              <a:t>navigatie</a:t>
            </a:r>
            <a:endParaRPr lang="en-US" sz="1200" b="1" dirty="0">
              <a:cs typeface="Proximus Regular Italic"/>
            </a:endParaRPr>
          </a:p>
        </p:txBody>
      </p:sp>
      <p:sp>
        <p:nvSpPr>
          <p:cNvPr id="7" name="Round Single Corner Rectangle 6"/>
          <p:cNvSpPr/>
          <p:nvPr/>
        </p:nvSpPr>
        <p:spPr>
          <a:xfrm>
            <a:off x="451538" y="4725144"/>
            <a:ext cx="4048454" cy="1440160"/>
          </a:xfrm>
          <a:prstGeom prst="round1Rect">
            <a:avLst>
              <a:gd name="adj" fmla="val 20512"/>
            </a:avLst>
          </a:prstGeom>
          <a:solidFill>
            <a:srgbClr val="00BCEE"/>
          </a:solidFill>
          <a:ln>
            <a:noFill/>
          </a:ln>
          <a:effectLst/>
        </p:spPr>
        <p:style>
          <a:lnRef idx="1">
            <a:schemeClr val="accent1"/>
          </a:lnRef>
          <a:fillRef idx="3">
            <a:schemeClr val="accent1"/>
          </a:fillRef>
          <a:effectRef idx="2">
            <a:schemeClr val="accent1"/>
          </a:effectRef>
          <a:fontRef idx="minor">
            <a:schemeClr val="lt1"/>
          </a:fontRef>
        </p:style>
        <p:txBody>
          <a:bodyPr vert="horz" lIns="216000" tIns="140400" rIns="180000" bIns="118800" rtlCol="0" anchor="t"/>
          <a:lstStyle/>
          <a:p>
            <a:pPr marL="342900" indent="-342900">
              <a:spcAft>
                <a:spcPts val="600"/>
              </a:spcAft>
              <a:buFont typeface="+mj-lt"/>
              <a:buAutoNum type="arabicPeriod" startAt="3"/>
            </a:pPr>
            <a:r>
              <a:rPr lang="en-US" b="1" dirty="0" err="1" smtClean="0">
                <a:cs typeface="Proximus Regular Italic"/>
              </a:rPr>
              <a:t>Verrassende</a:t>
            </a:r>
            <a:r>
              <a:rPr lang="en-US" b="1" dirty="0" smtClean="0">
                <a:cs typeface="Proximus Regular Italic"/>
              </a:rPr>
              <a:t> </a:t>
            </a:r>
            <a:r>
              <a:rPr lang="en-US" b="1" dirty="0" err="1">
                <a:cs typeface="Proximus Regular Italic"/>
              </a:rPr>
              <a:t>i</a:t>
            </a:r>
            <a:r>
              <a:rPr lang="en-US" b="1" dirty="0" err="1" smtClean="0">
                <a:cs typeface="Proximus Regular Italic"/>
              </a:rPr>
              <a:t>nnovatie</a:t>
            </a:r>
            <a:r>
              <a:rPr lang="en-US" b="1" dirty="0" smtClean="0">
                <a:cs typeface="Proximus Regular Italic"/>
              </a:rPr>
              <a:t> </a:t>
            </a:r>
            <a:r>
              <a:rPr lang="en-US" b="1" dirty="0" err="1" smtClean="0">
                <a:cs typeface="Proximus Regular Italic"/>
              </a:rPr>
              <a:t>dankzij</a:t>
            </a:r>
            <a:r>
              <a:rPr lang="en-US" b="1" dirty="0" smtClean="0">
                <a:cs typeface="Proximus Regular Italic"/>
              </a:rPr>
              <a:t> </a:t>
            </a:r>
            <a:r>
              <a:rPr lang="en-US" b="1" dirty="0" err="1" smtClean="0">
                <a:cs typeface="Proximus Regular Italic"/>
              </a:rPr>
              <a:t>wijde</a:t>
            </a:r>
            <a:r>
              <a:rPr lang="en-US" b="1" dirty="0" smtClean="0">
                <a:cs typeface="Proximus Regular Italic"/>
              </a:rPr>
              <a:t> </a:t>
            </a:r>
            <a:r>
              <a:rPr lang="en-US" b="1" dirty="0" err="1" smtClean="0">
                <a:cs typeface="Proximus Regular Italic"/>
              </a:rPr>
              <a:t>adoptie</a:t>
            </a:r>
            <a:r>
              <a:rPr lang="en-US" b="1" dirty="0" smtClean="0">
                <a:cs typeface="Proximus Regular Italic"/>
              </a:rPr>
              <a:t> van </a:t>
            </a:r>
            <a:r>
              <a:rPr lang="en-US" b="1" dirty="0" err="1" smtClean="0">
                <a:cs typeface="Proximus Regular Italic"/>
              </a:rPr>
              <a:t>technologie</a:t>
            </a:r>
            <a:endParaRPr lang="en-US" b="1" dirty="0" smtClean="0">
              <a:cs typeface="Proximus Regular Italic"/>
            </a:endParaRPr>
          </a:p>
          <a:p>
            <a:pPr>
              <a:spcAft>
                <a:spcPts val="600"/>
              </a:spcAft>
            </a:pPr>
            <a:endParaRPr lang="en-US" sz="1200" b="1" dirty="0" smtClean="0">
              <a:cs typeface="Proximus Regular Italic"/>
            </a:endParaRPr>
          </a:p>
          <a:p>
            <a:pPr>
              <a:spcAft>
                <a:spcPts val="600"/>
              </a:spcAft>
            </a:pPr>
            <a:r>
              <a:rPr lang="en-US" sz="1200" b="1" dirty="0" err="1" smtClean="0">
                <a:cs typeface="Proximus Regular Italic"/>
              </a:rPr>
              <a:t>bv</a:t>
            </a:r>
            <a:r>
              <a:rPr lang="en-US" sz="1200" b="1" dirty="0" smtClean="0">
                <a:cs typeface="Proximus Regular Italic"/>
              </a:rPr>
              <a:t> </a:t>
            </a:r>
            <a:r>
              <a:rPr lang="en-US" sz="1200" b="1" dirty="0">
                <a:cs typeface="Proximus Regular Italic"/>
              </a:rPr>
              <a:t>i</a:t>
            </a:r>
            <a:r>
              <a:rPr lang="en-US" sz="1200" b="1" dirty="0" smtClean="0">
                <a:cs typeface="Proximus Regular Italic"/>
              </a:rPr>
              <a:t>nternet + smartphones </a:t>
            </a:r>
            <a:r>
              <a:rPr lang="en-US" sz="1200" b="1" dirty="0" smtClean="0">
                <a:cs typeface="Proximus Regular Italic"/>
                <a:sym typeface="Wingdings" panose="05000000000000000000" pitchFamily="2" charset="2"/>
              </a:rPr>
              <a:t> </a:t>
            </a:r>
            <a:r>
              <a:rPr lang="en-US" sz="1200" b="1" dirty="0" err="1" smtClean="0">
                <a:cs typeface="Proximus Regular Italic"/>
                <a:sym typeface="Wingdings" panose="05000000000000000000" pitchFamily="2" charset="2"/>
              </a:rPr>
              <a:t>iedereen</a:t>
            </a:r>
            <a:r>
              <a:rPr lang="en-US" sz="1200" b="1" dirty="0" smtClean="0">
                <a:cs typeface="Proximus Regular Italic"/>
                <a:sym typeface="Wingdings" panose="05000000000000000000" pitchFamily="2" charset="2"/>
              </a:rPr>
              <a:t> </a:t>
            </a:r>
            <a:r>
              <a:rPr lang="en-US" sz="1200" b="1" dirty="0" err="1" smtClean="0">
                <a:cs typeface="Proximus Regular Italic"/>
                <a:sym typeface="Wingdings" panose="05000000000000000000" pitchFamily="2" charset="2"/>
              </a:rPr>
              <a:t>speelt</a:t>
            </a:r>
            <a:r>
              <a:rPr lang="en-US" sz="1200" b="1" dirty="0" smtClean="0">
                <a:cs typeface="Proximus Regular Italic"/>
                <a:sym typeface="Wingdings" panose="05000000000000000000" pitchFamily="2" charset="2"/>
              </a:rPr>
              <a:t> angry birds</a:t>
            </a:r>
            <a:endParaRPr lang="en-US" sz="1200" b="1" dirty="0">
              <a:cs typeface="Proximus Regular Italic"/>
            </a:endParaRPr>
          </a:p>
        </p:txBody>
      </p:sp>
      <p:sp>
        <p:nvSpPr>
          <p:cNvPr id="18" name="TextBox 17"/>
          <p:cNvSpPr txBox="1"/>
          <p:nvPr/>
        </p:nvSpPr>
        <p:spPr>
          <a:xfrm>
            <a:off x="4860032" y="1547790"/>
            <a:ext cx="3597918" cy="954107"/>
          </a:xfrm>
          <a:prstGeom prst="rect">
            <a:avLst/>
          </a:prstGeom>
          <a:noFill/>
        </p:spPr>
        <p:txBody>
          <a:bodyPr wrap="square" rtlCol="0">
            <a:spAutoFit/>
          </a:bodyPr>
          <a:lstStyle/>
          <a:p>
            <a:r>
              <a:rPr lang="nl-BE" sz="2000" b="1" dirty="0" err="1" smtClean="0"/>
              <a:t>IoT</a:t>
            </a:r>
            <a:r>
              <a:rPr lang="nl-BE" dirty="0" smtClean="0"/>
              <a:t>: bv sensorennetwerk </a:t>
            </a:r>
            <a:r>
              <a:rPr lang="nl-BE" dirty="0" err="1" smtClean="0"/>
              <a:t>ipv</a:t>
            </a:r>
            <a:r>
              <a:rPr lang="nl-BE" dirty="0" smtClean="0"/>
              <a:t> menselijke interventie </a:t>
            </a:r>
            <a:r>
              <a:rPr lang="nl-BE" dirty="0" smtClean="0">
                <a:sym typeface="Wingdings" panose="05000000000000000000" pitchFamily="2" charset="2"/>
              </a:rPr>
              <a:t> goedkoper, sneller, meer data, …</a:t>
            </a:r>
            <a:endParaRPr lang="fr-BE" dirty="0"/>
          </a:p>
        </p:txBody>
      </p:sp>
      <p:sp>
        <p:nvSpPr>
          <p:cNvPr id="20" name="TextBox 19"/>
          <p:cNvSpPr txBox="1"/>
          <p:nvPr/>
        </p:nvSpPr>
        <p:spPr>
          <a:xfrm>
            <a:off x="4860032" y="3137483"/>
            <a:ext cx="3597918" cy="1231106"/>
          </a:xfrm>
          <a:prstGeom prst="rect">
            <a:avLst/>
          </a:prstGeom>
          <a:noFill/>
        </p:spPr>
        <p:txBody>
          <a:bodyPr wrap="square" rtlCol="0">
            <a:spAutoFit/>
          </a:bodyPr>
          <a:lstStyle/>
          <a:p>
            <a:r>
              <a:rPr lang="nl-BE" sz="2000" b="1" dirty="0" err="1" smtClean="0"/>
              <a:t>IoT</a:t>
            </a:r>
            <a:r>
              <a:rPr lang="nl-BE" dirty="0" smtClean="0"/>
              <a:t>: bv wearable monitors </a:t>
            </a:r>
            <a:r>
              <a:rPr lang="nl-BE" dirty="0" smtClean="0">
                <a:sym typeface="Wingdings" panose="05000000000000000000" pitchFamily="2" charset="2"/>
              </a:rPr>
              <a:t> constant je hartslag meten</a:t>
            </a:r>
          </a:p>
          <a:p>
            <a:r>
              <a:rPr lang="nl-BE" dirty="0" smtClean="0">
                <a:sym typeface="Wingdings" panose="05000000000000000000" pitchFamily="2" charset="2"/>
              </a:rPr>
              <a:t>bv </a:t>
            </a:r>
            <a:r>
              <a:rPr lang="nl-BE" dirty="0">
                <a:sym typeface="Wingdings" panose="05000000000000000000" pitchFamily="2" charset="2"/>
              </a:rPr>
              <a:t>s</a:t>
            </a:r>
            <a:r>
              <a:rPr lang="nl-BE" dirty="0" smtClean="0">
                <a:sym typeface="Wingdings" panose="05000000000000000000" pitchFamily="2" charset="2"/>
              </a:rPr>
              <a:t>mart tags  continue weten waar pakje is</a:t>
            </a:r>
            <a:endParaRPr lang="fr-BE" dirty="0"/>
          </a:p>
        </p:txBody>
      </p:sp>
      <p:sp>
        <p:nvSpPr>
          <p:cNvPr id="21" name="TextBox 20"/>
          <p:cNvSpPr txBox="1"/>
          <p:nvPr/>
        </p:nvSpPr>
        <p:spPr>
          <a:xfrm>
            <a:off x="4857725" y="4829671"/>
            <a:ext cx="3597918" cy="1231106"/>
          </a:xfrm>
          <a:prstGeom prst="rect">
            <a:avLst/>
          </a:prstGeom>
          <a:noFill/>
        </p:spPr>
        <p:txBody>
          <a:bodyPr wrap="square" rtlCol="0">
            <a:spAutoFit/>
          </a:bodyPr>
          <a:lstStyle/>
          <a:p>
            <a:r>
              <a:rPr lang="nl-BE" sz="2000" b="1" dirty="0" err="1" smtClean="0"/>
              <a:t>IoT</a:t>
            </a:r>
            <a:r>
              <a:rPr lang="nl-BE" dirty="0" smtClean="0"/>
              <a:t>: ???</a:t>
            </a:r>
          </a:p>
          <a:p>
            <a:r>
              <a:rPr lang="nl-BE" dirty="0" smtClean="0"/>
              <a:t>Wat als álle toestellen op internet zitten? Wat als </a:t>
            </a:r>
            <a:r>
              <a:rPr lang="nl-BE" dirty="0" err="1" smtClean="0"/>
              <a:t>overál</a:t>
            </a:r>
            <a:r>
              <a:rPr lang="nl-BE" dirty="0" smtClean="0"/>
              <a:t> sensoren hangen?</a:t>
            </a:r>
            <a:endParaRPr lang="fr-BE" dirty="0"/>
          </a:p>
        </p:txBody>
      </p:sp>
      <p:sp>
        <p:nvSpPr>
          <p:cNvPr id="10" name="Date Placeholder 2"/>
          <p:cNvSpPr>
            <a:spLocks noGrp="1"/>
          </p:cNvSpPr>
          <p:nvPr>
            <p:ph type="dt" sz="half" idx="2"/>
          </p:nvPr>
        </p:nvSpPr>
        <p:spPr>
          <a:xfrm>
            <a:off x="604762" y="6266286"/>
            <a:ext cx="3564604" cy="399135"/>
          </a:xfrm>
        </p:spPr>
        <p:txBody>
          <a:bodyPr/>
          <a:lstStyle/>
          <a:p>
            <a:r>
              <a:rPr lang="fr-FR" smtClean="0"/>
              <a:t>13 mei 2017</a:t>
            </a:r>
            <a:endParaRPr lang="nl-NL" dirty="0"/>
          </a:p>
        </p:txBody>
      </p:sp>
      <p:sp>
        <p:nvSpPr>
          <p:cNvPr id="11" name="Slide Number Placeholder 4"/>
          <p:cNvSpPr>
            <a:spLocks noGrp="1"/>
          </p:cNvSpPr>
          <p:nvPr>
            <p:ph type="sldNum" sz="quarter" idx="4"/>
          </p:nvPr>
        </p:nvSpPr>
        <p:spPr>
          <a:xfrm>
            <a:off x="4258380" y="6266286"/>
            <a:ext cx="2234120" cy="399135"/>
          </a:xfrm>
        </p:spPr>
        <p:txBody>
          <a:bodyPr/>
          <a:lstStyle/>
          <a:p>
            <a:fld id="{A7CC3638-A99D-674C-A789-FA84B7E5EA16}" type="slidenum">
              <a:rPr lang="nl-NL" smtClean="0"/>
              <a:t>37</a:t>
            </a:fld>
            <a:endParaRPr lang="nl-NL" dirty="0"/>
          </a:p>
        </p:txBody>
      </p:sp>
    </p:spTree>
    <p:extLst>
      <p:ext uri="{BB962C8B-B14F-4D97-AF65-F5344CB8AC3E}">
        <p14:creationId xmlns:p14="http://schemas.microsoft.com/office/powerpoint/2010/main" val="566984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mtClean="0"/>
              <a:t>Enkele voorbeelden</a:t>
            </a:r>
            <a:endParaRPr lang="nl-BE"/>
          </a:p>
        </p:txBody>
      </p:sp>
      <p:sp>
        <p:nvSpPr>
          <p:cNvPr id="3" name="Content Placeholder 2"/>
          <p:cNvSpPr>
            <a:spLocks noGrp="1"/>
          </p:cNvSpPr>
          <p:nvPr>
            <p:ph idx="1"/>
          </p:nvPr>
        </p:nvSpPr>
        <p:spPr/>
        <p:txBody>
          <a:bodyPr/>
          <a:lstStyle/>
          <a:p>
            <a:endParaRPr lang="fr-BE" dirty="0" smtClean="0"/>
          </a:p>
          <a:p>
            <a:r>
              <a:rPr lang="fr-BE" dirty="0" err="1" smtClean="0"/>
              <a:t>meten</a:t>
            </a:r>
            <a:r>
              <a:rPr lang="fr-BE" dirty="0" smtClean="0"/>
              <a:t> </a:t>
            </a:r>
            <a:r>
              <a:rPr lang="fr-BE" dirty="0" err="1" smtClean="0"/>
              <a:t>wanneer</a:t>
            </a:r>
            <a:r>
              <a:rPr lang="fr-BE" dirty="0" smtClean="0"/>
              <a:t> </a:t>
            </a:r>
            <a:r>
              <a:rPr lang="fr-BE" dirty="0" err="1" smtClean="0"/>
              <a:t>glascontainers</a:t>
            </a:r>
            <a:r>
              <a:rPr lang="fr-BE" dirty="0" smtClean="0"/>
              <a:t> (</a:t>
            </a:r>
            <a:r>
              <a:rPr lang="fr-BE" dirty="0" err="1" smtClean="0"/>
              <a:t>bijna</a:t>
            </a:r>
            <a:r>
              <a:rPr lang="fr-BE" dirty="0" smtClean="0"/>
              <a:t>) vol </a:t>
            </a:r>
            <a:r>
              <a:rPr lang="fr-BE" dirty="0" err="1" smtClean="0"/>
              <a:t>zijn</a:t>
            </a:r>
            <a:endParaRPr lang="fr-BE" dirty="0" smtClean="0"/>
          </a:p>
          <a:p>
            <a:endParaRPr lang="fr-BE" dirty="0" smtClean="0"/>
          </a:p>
          <a:p>
            <a:r>
              <a:rPr lang="fr-BE" dirty="0" err="1" smtClean="0"/>
              <a:t>slimme</a:t>
            </a:r>
            <a:r>
              <a:rPr lang="fr-BE" dirty="0" smtClean="0"/>
              <a:t> </a:t>
            </a:r>
            <a:r>
              <a:rPr lang="fr-BE" dirty="0" err="1" smtClean="0"/>
              <a:t>tellers</a:t>
            </a:r>
            <a:r>
              <a:rPr lang="fr-BE" dirty="0" smtClean="0"/>
              <a:t> </a:t>
            </a:r>
            <a:r>
              <a:rPr lang="fr-BE" dirty="0" err="1" smtClean="0"/>
              <a:t>voor</a:t>
            </a:r>
            <a:r>
              <a:rPr lang="fr-BE" dirty="0" smtClean="0"/>
              <a:t> </a:t>
            </a:r>
            <a:r>
              <a:rPr lang="fr-BE" dirty="0" err="1" smtClean="0"/>
              <a:t>elektriciteit</a:t>
            </a:r>
            <a:r>
              <a:rPr lang="fr-BE" dirty="0" smtClean="0"/>
              <a:t>, </a:t>
            </a:r>
            <a:r>
              <a:rPr lang="fr-BE" dirty="0" err="1" smtClean="0"/>
              <a:t>gas</a:t>
            </a:r>
            <a:r>
              <a:rPr lang="fr-BE" dirty="0" smtClean="0"/>
              <a:t> en water</a:t>
            </a:r>
          </a:p>
          <a:p>
            <a:endParaRPr lang="fr-BE" dirty="0" smtClean="0"/>
          </a:p>
          <a:p>
            <a:r>
              <a:rPr lang="fr-BE" dirty="0" err="1"/>
              <a:t>t</a:t>
            </a:r>
            <a:r>
              <a:rPr lang="fr-BE" dirty="0" err="1" smtClean="0"/>
              <a:t>rack</a:t>
            </a:r>
            <a:r>
              <a:rPr lang="fr-BE" dirty="0" smtClean="0"/>
              <a:t> &amp; trace </a:t>
            </a:r>
            <a:r>
              <a:rPr lang="fr-BE" dirty="0" err="1" smtClean="0"/>
              <a:t>systemen</a:t>
            </a:r>
            <a:endParaRPr lang="fr-BE" dirty="0" smtClean="0"/>
          </a:p>
          <a:p>
            <a:endParaRPr lang="fr-BE" dirty="0" smtClean="0"/>
          </a:p>
          <a:p>
            <a:r>
              <a:rPr lang="fr-BE" dirty="0" smtClean="0"/>
              <a:t>smart parking</a:t>
            </a:r>
          </a:p>
          <a:p>
            <a:endParaRPr lang="fr-BE" dirty="0" smtClean="0"/>
          </a:p>
          <a:p>
            <a:r>
              <a:rPr lang="fr-BE" dirty="0" err="1" smtClean="0"/>
              <a:t>gezondheidszorg</a:t>
            </a:r>
            <a:r>
              <a:rPr lang="fr-BE" dirty="0" smtClean="0"/>
              <a:t>: </a:t>
            </a:r>
            <a:r>
              <a:rPr lang="fr-BE" dirty="0" err="1" smtClean="0"/>
              <a:t>meten</a:t>
            </a:r>
            <a:r>
              <a:rPr lang="fr-BE" dirty="0" smtClean="0"/>
              <a:t> van </a:t>
            </a:r>
            <a:r>
              <a:rPr lang="fr-BE" dirty="0" err="1" smtClean="0"/>
              <a:t>gezondheidsparameters</a:t>
            </a:r>
            <a:r>
              <a:rPr lang="fr-BE" dirty="0" smtClean="0"/>
              <a:t> </a:t>
            </a:r>
            <a:r>
              <a:rPr lang="fr-BE" dirty="0" err="1" smtClean="0"/>
              <a:t>vanop</a:t>
            </a:r>
            <a:r>
              <a:rPr lang="fr-BE" dirty="0" smtClean="0"/>
              <a:t> </a:t>
            </a:r>
            <a:r>
              <a:rPr lang="fr-BE" dirty="0" err="1" smtClean="0"/>
              <a:t>afstand</a:t>
            </a:r>
            <a:endParaRPr lang="fr-BE" dirty="0" smtClean="0"/>
          </a:p>
          <a:p>
            <a:endParaRPr lang="fr-BE" dirty="0" smtClean="0"/>
          </a:p>
          <a:p>
            <a:r>
              <a:rPr lang="fr-BE" dirty="0"/>
              <a:t>s</a:t>
            </a:r>
            <a:r>
              <a:rPr lang="fr-BE" dirty="0" smtClean="0"/>
              <a:t>mart building: </a:t>
            </a:r>
            <a:r>
              <a:rPr lang="fr-BE" dirty="0" err="1" smtClean="0"/>
              <a:t>verminderen</a:t>
            </a:r>
            <a:r>
              <a:rPr lang="fr-BE" dirty="0" smtClean="0"/>
              <a:t> </a:t>
            </a:r>
            <a:r>
              <a:rPr lang="fr-BE" dirty="0" err="1" smtClean="0"/>
              <a:t>energieverbruik</a:t>
            </a:r>
            <a:r>
              <a:rPr lang="fr-BE" dirty="0" smtClean="0"/>
              <a:t>, …</a:t>
            </a:r>
          </a:p>
          <a:p>
            <a:endParaRPr lang="fr-BE" dirty="0" smtClean="0"/>
          </a:p>
          <a:p>
            <a:r>
              <a:rPr lang="fr-BE" dirty="0" smtClean="0"/>
              <a:t>…</a:t>
            </a:r>
          </a:p>
          <a:p>
            <a:endParaRPr lang="nl-BE" dirty="0"/>
          </a:p>
        </p:txBody>
      </p:sp>
      <p:sp>
        <p:nvSpPr>
          <p:cNvPr id="5" name="Date Placeholder 2"/>
          <p:cNvSpPr>
            <a:spLocks noGrp="1"/>
          </p:cNvSpPr>
          <p:nvPr>
            <p:ph type="dt" sz="half" idx="2"/>
          </p:nvPr>
        </p:nvSpPr>
        <p:spPr>
          <a:xfrm>
            <a:off x="604762" y="6266286"/>
            <a:ext cx="3564604" cy="399135"/>
          </a:xfrm>
        </p:spPr>
        <p:txBody>
          <a:bodyPr/>
          <a:lstStyle/>
          <a:p>
            <a:r>
              <a:rPr lang="fr-FR" smtClean="0"/>
              <a:t>13 mei 2017</a:t>
            </a:r>
            <a:endParaRPr lang="nl-NL" dirty="0"/>
          </a:p>
        </p:txBody>
      </p:sp>
      <p:sp>
        <p:nvSpPr>
          <p:cNvPr id="6" name="Slide Number Placeholder 4"/>
          <p:cNvSpPr>
            <a:spLocks noGrp="1"/>
          </p:cNvSpPr>
          <p:nvPr>
            <p:ph type="sldNum" sz="quarter" idx="4"/>
          </p:nvPr>
        </p:nvSpPr>
        <p:spPr>
          <a:xfrm>
            <a:off x="4258380" y="6266286"/>
            <a:ext cx="2234120" cy="399135"/>
          </a:xfrm>
        </p:spPr>
        <p:txBody>
          <a:bodyPr/>
          <a:lstStyle/>
          <a:p>
            <a:fld id="{A7CC3638-A99D-674C-A789-FA84B7E5EA16}" type="slidenum">
              <a:rPr lang="nl-NL" smtClean="0"/>
              <a:t>38</a:t>
            </a:fld>
            <a:endParaRPr lang="nl-NL" dirty="0"/>
          </a:p>
        </p:txBody>
      </p:sp>
    </p:spTree>
    <p:extLst>
      <p:ext uri="{BB962C8B-B14F-4D97-AF65-F5344CB8AC3E}">
        <p14:creationId xmlns:p14="http://schemas.microsoft.com/office/powerpoint/2010/main" val="3334478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4"/>
          </p:nvPr>
        </p:nvSpPr>
        <p:spPr/>
        <p:txBody>
          <a:bodyPr/>
          <a:lstStyle/>
          <a:p>
            <a:fld id="{C080B6B3-F139-4BD8-A444-84B7C1EC3210}" type="slidenum">
              <a:rPr lang="en-GB" smtClean="0"/>
              <a:pPr/>
              <a:t>3</a:t>
            </a:fld>
            <a:endParaRPr lang="en-GB" dirty="0"/>
          </a:p>
        </p:txBody>
      </p:sp>
      <p:sp>
        <p:nvSpPr>
          <p:cNvPr id="7" name="Title 6"/>
          <p:cNvSpPr>
            <a:spLocks noGrp="1"/>
          </p:cNvSpPr>
          <p:nvPr>
            <p:ph type="title"/>
          </p:nvPr>
        </p:nvSpPr>
        <p:spPr/>
        <p:txBody>
          <a:bodyPr/>
          <a:lstStyle/>
          <a:p>
            <a:r>
              <a:rPr lang="nl-BE" dirty="0" smtClean="0"/>
              <a:t>Mogelijke strategische voordelen</a:t>
            </a:r>
            <a:endParaRPr lang="fr-BE" dirty="0"/>
          </a:p>
        </p:txBody>
      </p:sp>
      <p:sp>
        <p:nvSpPr>
          <p:cNvPr id="12291" name="Tijdelijke aanduiding voor inhoud 2"/>
          <p:cNvSpPr>
            <a:spLocks noGrp="1"/>
          </p:cNvSpPr>
          <p:nvPr>
            <p:ph type="body" sz="quarter" idx="11"/>
          </p:nvPr>
        </p:nvSpPr>
        <p:spPr/>
        <p:txBody>
          <a:bodyPr/>
          <a:lstStyle/>
          <a:p>
            <a:r>
              <a:rPr lang="nl-BE" altLang="fr-FR" dirty="0"/>
              <a:t>g</a:t>
            </a:r>
            <a:r>
              <a:rPr lang="nl-BE" altLang="fr-FR" dirty="0" smtClean="0"/>
              <a:t>rotere effectiviteit van strategie</a:t>
            </a:r>
          </a:p>
          <a:p>
            <a:r>
              <a:rPr lang="nl-BE" altLang="fr-FR" dirty="0"/>
              <a:t>h</a:t>
            </a:r>
            <a:r>
              <a:rPr lang="nl-BE" altLang="fr-FR" dirty="0" smtClean="0"/>
              <a:t>ogere return on investment</a:t>
            </a:r>
          </a:p>
          <a:p>
            <a:pPr lvl="1"/>
            <a:r>
              <a:rPr lang="nl-BE" altLang="fr-FR" dirty="0" smtClean="0"/>
              <a:t>lagere kosten</a:t>
            </a:r>
          </a:p>
          <a:p>
            <a:pPr lvl="1"/>
            <a:r>
              <a:rPr lang="nl-BE" altLang="fr-FR" dirty="0" smtClean="0"/>
              <a:t>hogere opbrengsten</a:t>
            </a:r>
          </a:p>
          <a:p>
            <a:r>
              <a:rPr lang="nl-BE" altLang="fr-FR" dirty="0" smtClean="0"/>
              <a:t>efficiëntere processen</a:t>
            </a:r>
          </a:p>
          <a:p>
            <a:r>
              <a:rPr lang="nl-BE" altLang="fr-FR" dirty="0"/>
              <a:t>h</a:t>
            </a:r>
            <a:r>
              <a:rPr lang="nl-BE" altLang="fr-FR" dirty="0" smtClean="0"/>
              <a:t>ogere kwaliteit</a:t>
            </a:r>
          </a:p>
          <a:p>
            <a:r>
              <a:rPr lang="nl-BE" altLang="fr-FR" dirty="0"/>
              <a:t>h</a:t>
            </a:r>
            <a:r>
              <a:rPr lang="nl-BE" altLang="fr-FR" dirty="0" smtClean="0"/>
              <a:t>ogere klantentevredenheid</a:t>
            </a:r>
          </a:p>
          <a:p>
            <a:r>
              <a:rPr lang="nl-BE" altLang="fr-FR" dirty="0"/>
              <a:t>g</a:t>
            </a:r>
            <a:r>
              <a:rPr lang="nl-BE" altLang="fr-FR" dirty="0" smtClean="0"/>
              <a:t>rotere aanpasbaarheid van de diensten</a:t>
            </a:r>
          </a:p>
          <a:p>
            <a:r>
              <a:rPr lang="nl-BE" altLang="fr-FR" dirty="0"/>
              <a:t>g</a:t>
            </a:r>
            <a:r>
              <a:rPr lang="nl-BE" altLang="fr-FR" dirty="0" smtClean="0"/>
              <a:t>rotere reikwijdte en penetratiegraad van de dienstverlening</a:t>
            </a:r>
          </a:p>
          <a:p>
            <a:r>
              <a:rPr lang="nl-BE" altLang="fr-FR" dirty="0"/>
              <a:t>m</a:t>
            </a:r>
            <a:r>
              <a:rPr lang="nl-BE" altLang="fr-FR" dirty="0" smtClean="0"/>
              <a:t>eer innovatie</a:t>
            </a:r>
          </a:p>
          <a:p>
            <a:r>
              <a:rPr lang="nl-BE" altLang="fr-FR" dirty="0" smtClean="0"/>
              <a:t>…</a:t>
            </a:r>
          </a:p>
        </p:txBody>
      </p:sp>
      <p:sp>
        <p:nvSpPr>
          <p:cNvPr id="8" name="Date Placeholder 7"/>
          <p:cNvSpPr>
            <a:spLocks noGrp="1"/>
          </p:cNvSpPr>
          <p:nvPr>
            <p:ph type="dt" sz="half" idx="2"/>
          </p:nvPr>
        </p:nvSpPr>
        <p:spPr/>
        <p:txBody>
          <a:bodyPr/>
          <a:lstStyle/>
          <a:p>
            <a:r>
              <a:rPr lang="fr-FR" smtClean="0"/>
              <a:t>13 mei 2017</a:t>
            </a:r>
            <a:endParaRPr lang="nl-NL" dirty="0"/>
          </a:p>
        </p:txBody>
      </p:sp>
    </p:spTree>
    <p:extLst>
      <p:ext uri="{BB962C8B-B14F-4D97-AF65-F5344CB8AC3E}">
        <p14:creationId xmlns:p14="http://schemas.microsoft.com/office/powerpoint/2010/main" val="31613192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Wat </a:t>
            </a:r>
            <a:r>
              <a:rPr lang="fr-BE" dirty="0" err="1" smtClean="0"/>
              <a:t>is</a:t>
            </a:r>
            <a:r>
              <a:rPr lang="fr-BE" dirty="0" smtClean="0"/>
              <a:t> </a:t>
            </a:r>
            <a:r>
              <a:rPr lang="fr-BE" dirty="0" err="1" smtClean="0"/>
              <a:t>LoRa</a:t>
            </a:r>
            <a:r>
              <a:rPr lang="fr-BE" dirty="0" smtClean="0"/>
              <a:t> ?</a:t>
            </a:r>
            <a:endParaRPr lang="nl-BE" dirty="0"/>
          </a:p>
        </p:txBody>
      </p:sp>
      <p:pic>
        <p:nvPicPr>
          <p:cNvPr id="24" name="Picture 2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8986" y="1888792"/>
            <a:ext cx="3121252" cy="3121252"/>
          </a:xfrm>
          <a:prstGeom prst="rect">
            <a:avLst/>
          </a:prstGeom>
        </p:spPr>
      </p:pic>
      <p:pic>
        <p:nvPicPr>
          <p:cNvPr id="25" name="Picture 24" descr="Wifi_RGB-KADER.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52652" y="4132617"/>
            <a:ext cx="613664" cy="613664"/>
          </a:xfrm>
          <a:prstGeom prst="rect">
            <a:avLst/>
          </a:prstGeom>
        </p:spPr>
      </p:pic>
      <p:grpSp>
        <p:nvGrpSpPr>
          <p:cNvPr id="26" name="Group 25"/>
          <p:cNvGrpSpPr/>
          <p:nvPr/>
        </p:nvGrpSpPr>
        <p:grpSpPr>
          <a:xfrm>
            <a:off x="2671045" y="2700109"/>
            <a:ext cx="1333112" cy="606942"/>
            <a:chOff x="4028586" y="2018321"/>
            <a:chExt cx="1587859" cy="722924"/>
          </a:xfrm>
        </p:grpSpPr>
        <p:pic>
          <p:nvPicPr>
            <p:cNvPr id="27" name="Picture 26" descr="3G_RGB-K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28586" y="2018322"/>
              <a:ext cx="722923" cy="722923"/>
            </a:xfrm>
            <a:prstGeom prst="rect">
              <a:avLst/>
            </a:prstGeom>
          </p:spPr>
        </p:pic>
        <p:pic>
          <p:nvPicPr>
            <p:cNvPr id="28" name="Picture 27" descr="4G_RGB-KADER.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98901" y="2018321"/>
              <a:ext cx="717544" cy="717544"/>
            </a:xfrm>
            <a:prstGeom prst="rect">
              <a:avLst/>
            </a:prstGeom>
          </p:spPr>
        </p:pic>
      </p:grpSp>
      <p:grpSp>
        <p:nvGrpSpPr>
          <p:cNvPr id="29" name="Group 28"/>
          <p:cNvGrpSpPr/>
          <p:nvPr/>
        </p:nvGrpSpPr>
        <p:grpSpPr>
          <a:xfrm>
            <a:off x="176722" y="1819500"/>
            <a:ext cx="4413852" cy="3531898"/>
            <a:chOff x="2056396" y="1138226"/>
            <a:chExt cx="4413852" cy="3531898"/>
          </a:xfrm>
        </p:grpSpPr>
        <p:cxnSp>
          <p:nvCxnSpPr>
            <p:cNvPr id="30" name="Straight Arrow Connector 29"/>
            <p:cNvCxnSpPr/>
            <p:nvPr/>
          </p:nvCxnSpPr>
          <p:spPr>
            <a:xfrm>
              <a:off x="2511091" y="4662868"/>
              <a:ext cx="3959157"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5776678" y="4444708"/>
              <a:ext cx="397545" cy="153888"/>
            </a:xfrm>
            <a:prstGeom prst="rect">
              <a:avLst/>
            </a:prstGeom>
            <a:noFill/>
          </p:spPr>
          <p:txBody>
            <a:bodyPr wrap="none" lIns="0" tIns="0" rIns="0" bIns="0" rtlCol="0">
              <a:spAutoFit/>
            </a:bodyPr>
            <a:lstStyle/>
            <a:p>
              <a:r>
                <a:rPr lang="en-US" sz="1000" dirty="0" smtClean="0"/>
                <a:t>Power</a:t>
              </a:r>
            </a:p>
          </p:txBody>
        </p:sp>
        <p:sp>
          <p:nvSpPr>
            <p:cNvPr id="32" name="TextBox 31"/>
            <p:cNvSpPr txBox="1"/>
            <p:nvPr/>
          </p:nvSpPr>
          <p:spPr>
            <a:xfrm>
              <a:off x="2056396" y="1246198"/>
              <a:ext cx="384721" cy="153888"/>
            </a:xfrm>
            <a:prstGeom prst="rect">
              <a:avLst/>
            </a:prstGeom>
            <a:noFill/>
          </p:spPr>
          <p:txBody>
            <a:bodyPr wrap="none" lIns="0" tIns="0" rIns="0" bIns="0" rtlCol="0">
              <a:spAutoFit/>
            </a:bodyPr>
            <a:lstStyle/>
            <a:p>
              <a:r>
                <a:rPr lang="en-US" sz="1000" dirty="0" smtClean="0"/>
                <a:t>Range</a:t>
              </a:r>
            </a:p>
          </p:txBody>
        </p:sp>
        <p:cxnSp>
          <p:nvCxnSpPr>
            <p:cNvPr id="33" name="Straight Arrow Connector 32"/>
            <p:cNvCxnSpPr/>
            <p:nvPr/>
          </p:nvCxnSpPr>
          <p:spPr>
            <a:xfrm flipV="1">
              <a:off x="2522247" y="1138226"/>
              <a:ext cx="0" cy="353189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4" name="Group 33"/>
          <p:cNvGrpSpPr/>
          <p:nvPr/>
        </p:nvGrpSpPr>
        <p:grpSpPr>
          <a:xfrm>
            <a:off x="890495" y="1888792"/>
            <a:ext cx="1575630" cy="1575631"/>
            <a:chOff x="2770169" y="1335491"/>
            <a:chExt cx="1575630" cy="1575631"/>
          </a:xfrm>
        </p:grpSpPr>
        <p:pic>
          <p:nvPicPr>
            <p:cNvPr id="35" name="Picture 3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1324475">
              <a:off x="2770169" y="1335491"/>
              <a:ext cx="1575630" cy="1575631"/>
            </a:xfrm>
            <a:prstGeom prst="rect">
              <a:avLst/>
            </a:prstGeom>
          </p:spPr>
        </p:pic>
        <p:pic>
          <p:nvPicPr>
            <p:cNvPr id="36" name="Picture 35" descr="Lora_network.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21300000">
              <a:off x="2980808" y="1569211"/>
              <a:ext cx="720000" cy="720000"/>
            </a:xfrm>
            <a:prstGeom prst="rect">
              <a:avLst/>
            </a:prstGeom>
          </p:spPr>
        </p:pic>
      </p:grpSp>
      <p:pic>
        <p:nvPicPr>
          <p:cNvPr id="37" name="Picture 36" descr="Bluetooth.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296539" y="4132617"/>
            <a:ext cx="612000" cy="612000"/>
          </a:xfrm>
          <a:prstGeom prst="rect">
            <a:avLst/>
          </a:prstGeom>
        </p:spPr>
      </p:pic>
      <p:pic>
        <p:nvPicPr>
          <p:cNvPr id="38" name="Picture 37" descr="3G_RGB-KAD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43488" y="2004416"/>
            <a:ext cx="606941" cy="606941"/>
          </a:xfrm>
          <a:prstGeom prst="rect">
            <a:avLst/>
          </a:prstGeom>
        </p:spPr>
      </p:pic>
      <p:sp>
        <p:nvSpPr>
          <p:cNvPr id="39" name="Rectangle 38"/>
          <p:cNvSpPr/>
          <p:nvPr/>
        </p:nvSpPr>
        <p:spPr>
          <a:xfrm>
            <a:off x="3091113" y="2033735"/>
            <a:ext cx="515996" cy="529997"/>
          </a:xfrm>
          <a:prstGeom prst="rect">
            <a:avLst/>
          </a:prstGeom>
          <a:solidFill>
            <a:schemeClr val="tx1"/>
          </a:solidFill>
          <a:ln w="12700" cap="flat">
            <a:noFill/>
            <a:miter lim="400000"/>
          </a:ln>
          <a:effectLst/>
          <a:extLst>
            <a:ext uri="{C572A759-6A51-4108-AA02-DFA0A04FC94B}">
              <ma14:wrappingTextBoxFlag xmlns:ma14="http://schemas.microsoft.com/office/mac/drawingml/2011/main" xmlns="" val="1"/>
            </a:ext>
          </a:extLst>
        </p:spPr>
        <p:txBody>
          <a:bodyPr wrap="square" lIns="180000" tIns="180000" rIns="180000" bIns="180000" numCol="1" rtlCol="0" anchor="ctr">
            <a:noAutofit/>
          </a:bodyPr>
          <a:lstStyle/>
          <a:p>
            <a:pPr algn="ctr" defTabSz="456705">
              <a:lnSpc>
                <a:spcPct val="80000"/>
              </a:lnSpc>
            </a:pPr>
            <a:endParaRPr lang="en-GB" sz="3600" b="1" dirty="0" smtClean="0">
              <a:solidFill>
                <a:srgbClr val="FFFFFF"/>
              </a:solidFill>
              <a:latin typeface="Proximus" panose="00000500000000000000" pitchFamily="2" charset="0"/>
              <a:ea typeface="Proximus Display"/>
              <a:cs typeface="Proximus Display"/>
              <a:sym typeface="Proximus Display"/>
            </a:endParaRPr>
          </a:p>
        </p:txBody>
      </p:sp>
      <p:pic>
        <p:nvPicPr>
          <p:cNvPr id="40" name="Picture 4" descr="image001"/>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101461" y="2033734"/>
            <a:ext cx="486038" cy="529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900629" y="2385328"/>
            <a:ext cx="3810723" cy="1754326"/>
          </a:xfrm>
          <a:prstGeom prst="rect">
            <a:avLst/>
          </a:prstGeom>
          <a:noFill/>
        </p:spPr>
        <p:txBody>
          <a:bodyPr wrap="none" rtlCol="0">
            <a:spAutoFit/>
          </a:bodyPr>
          <a:lstStyle/>
          <a:p>
            <a:pPr marL="285750" indent="-285750">
              <a:buFont typeface="Arial" panose="020B0604020202020204" pitchFamily="34" charset="0"/>
              <a:buChar char="•"/>
            </a:pPr>
            <a:r>
              <a:rPr lang="fr-BE" dirty="0" smtClean="0"/>
              <a:t>long range </a:t>
            </a:r>
            <a:r>
              <a:rPr lang="fr-BE" dirty="0"/>
              <a:t>(2km – </a:t>
            </a:r>
            <a:r>
              <a:rPr lang="fr-BE" dirty="0" smtClean="0"/>
              <a:t>5km)</a:t>
            </a:r>
          </a:p>
          <a:p>
            <a:pPr marL="285750" indent="-285750">
              <a:buFont typeface="Arial" panose="020B0604020202020204" pitchFamily="34" charset="0"/>
              <a:buChar char="•"/>
            </a:pPr>
            <a:r>
              <a:rPr lang="fr-BE" dirty="0" err="1"/>
              <a:t>l</a:t>
            </a:r>
            <a:r>
              <a:rPr lang="fr-BE" dirty="0" err="1" smtClean="0"/>
              <a:t>ow</a:t>
            </a:r>
            <a:r>
              <a:rPr lang="fr-BE" dirty="0" smtClean="0"/>
              <a:t> </a:t>
            </a:r>
            <a:r>
              <a:rPr lang="fr-BE" dirty="0"/>
              <a:t>power (</a:t>
            </a:r>
            <a:r>
              <a:rPr lang="fr-BE" dirty="0" err="1"/>
              <a:t>batterij</a:t>
            </a:r>
            <a:r>
              <a:rPr lang="fr-BE" dirty="0"/>
              <a:t> &gt; 5 </a:t>
            </a:r>
            <a:r>
              <a:rPr lang="fr-BE" dirty="0" err="1" smtClean="0"/>
              <a:t>jaar</a:t>
            </a:r>
            <a:r>
              <a:rPr lang="fr-BE" dirty="0" smtClean="0"/>
              <a:t>)</a:t>
            </a:r>
          </a:p>
          <a:p>
            <a:pPr marL="285750" indent="-285750">
              <a:buFont typeface="Arial" panose="020B0604020202020204" pitchFamily="34" charset="0"/>
              <a:buChar char="•"/>
            </a:pPr>
            <a:r>
              <a:rPr lang="fr-BE" dirty="0" err="1"/>
              <a:t>k</a:t>
            </a:r>
            <a:r>
              <a:rPr lang="fr-BE" dirty="0" err="1" smtClean="0"/>
              <a:t>orte</a:t>
            </a:r>
            <a:r>
              <a:rPr lang="fr-BE" dirty="0" smtClean="0"/>
              <a:t> </a:t>
            </a:r>
            <a:r>
              <a:rPr lang="fr-BE" dirty="0" err="1"/>
              <a:t>boodschappen</a:t>
            </a:r>
            <a:r>
              <a:rPr lang="fr-BE" dirty="0"/>
              <a:t> (20-220 </a:t>
            </a:r>
            <a:r>
              <a:rPr lang="fr-BE" dirty="0" smtClean="0"/>
              <a:t>bytes)</a:t>
            </a:r>
          </a:p>
          <a:p>
            <a:pPr marL="285750" indent="-285750">
              <a:buFont typeface="Arial" panose="020B0604020202020204" pitchFamily="34" charset="0"/>
              <a:buChar char="•"/>
            </a:pPr>
            <a:r>
              <a:rPr lang="fr-BE" dirty="0"/>
              <a:t>b</a:t>
            </a:r>
            <a:r>
              <a:rPr lang="fr-BE" dirty="0" smtClean="0"/>
              <a:t>i-</a:t>
            </a:r>
            <a:r>
              <a:rPr lang="fr-BE" dirty="0" err="1" smtClean="0"/>
              <a:t>directionele</a:t>
            </a:r>
            <a:r>
              <a:rPr lang="fr-BE" dirty="0" smtClean="0"/>
              <a:t> </a:t>
            </a:r>
            <a:r>
              <a:rPr lang="fr-BE" dirty="0" err="1" smtClean="0"/>
              <a:t>communicatie</a:t>
            </a:r>
            <a:endParaRPr lang="fr-BE" dirty="0" smtClean="0"/>
          </a:p>
          <a:p>
            <a:pPr marL="285750" indent="-285750">
              <a:buFont typeface="Arial" panose="020B0604020202020204" pitchFamily="34" charset="0"/>
              <a:buChar char="•"/>
            </a:pPr>
            <a:r>
              <a:rPr lang="fr-BE" dirty="0" err="1"/>
              <a:t>g</a:t>
            </a:r>
            <a:r>
              <a:rPr lang="fr-BE" dirty="0" err="1" smtClean="0"/>
              <a:t>oedkoop</a:t>
            </a:r>
            <a:endParaRPr lang="fr-BE" dirty="0"/>
          </a:p>
          <a:p>
            <a:endParaRPr lang="fr-BE" dirty="0"/>
          </a:p>
        </p:txBody>
      </p:sp>
      <p:grpSp>
        <p:nvGrpSpPr>
          <p:cNvPr id="22" name="Group 21"/>
          <p:cNvGrpSpPr/>
          <p:nvPr/>
        </p:nvGrpSpPr>
        <p:grpSpPr>
          <a:xfrm>
            <a:off x="5905774" y="4152707"/>
            <a:ext cx="1766564" cy="1714673"/>
            <a:chOff x="2169439" y="724171"/>
            <a:chExt cx="4591943" cy="3774601"/>
          </a:xfrm>
        </p:grpSpPr>
        <p:pic>
          <p:nvPicPr>
            <p:cNvPr id="23" name="Picture 22"/>
            <p:cNvPicPr>
              <a:picLocks noChangeAspect="1"/>
            </p:cNvPicPr>
            <p:nvPr/>
          </p:nvPicPr>
          <p:blipFill rotWithShape="1">
            <a:blip r:embed="rId11">
              <a:extLst>
                <a:ext uri="{28A0092B-C50C-407E-A947-70E740481C1C}">
                  <a14:useLocalDpi xmlns:a14="http://schemas.microsoft.com/office/drawing/2010/main" val="0"/>
                </a:ext>
              </a:extLst>
            </a:blip>
            <a:srcRect t="4032" r="4405" b="3446"/>
            <a:stretch/>
          </p:blipFill>
          <p:spPr>
            <a:xfrm>
              <a:off x="2169439" y="724171"/>
              <a:ext cx="4591943" cy="3774601"/>
            </a:xfrm>
            <a:prstGeom prst="rect">
              <a:avLst/>
            </a:prstGeom>
          </p:spPr>
        </p:pic>
        <p:sp>
          <p:nvSpPr>
            <p:cNvPr id="41" name="Rectangle 40"/>
            <p:cNvSpPr/>
            <p:nvPr/>
          </p:nvSpPr>
          <p:spPr>
            <a:xfrm>
              <a:off x="5500563" y="724171"/>
              <a:ext cx="1260819" cy="324077"/>
            </a:xfrm>
            <a:prstGeom prst="rect">
              <a:avLst/>
            </a:prstGeom>
            <a:solidFill>
              <a:schemeClr val="bg1"/>
            </a:solidFill>
            <a:ln w="12700" cap="flat">
              <a:noFill/>
              <a:miter lim="400000"/>
            </a:ln>
            <a:effectLst/>
            <a:extLst>
              <a:ext uri="{C572A759-6A51-4108-AA02-DFA0A04FC94B}">
                <ma14:wrappingTextBoxFlag xmlns:ma14="http://schemas.microsoft.com/office/mac/drawingml/2011/main" xmlns="" val="1"/>
              </a:ext>
            </a:extLst>
          </p:spPr>
          <p:txBody>
            <a:bodyPr wrap="square" lIns="180000" tIns="180000" rIns="180000" bIns="180000" numCol="1" rtlCol="0" anchor="ctr">
              <a:noAutofit/>
            </a:bodyPr>
            <a:lstStyle/>
            <a:p>
              <a:pPr algn="ctr" defTabSz="456705">
                <a:lnSpc>
                  <a:spcPct val="80000"/>
                </a:lnSpc>
              </a:pPr>
              <a:endParaRPr lang="en-US" sz="3600" b="1" dirty="0" smtClean="0">
                <a:solidFill>
                  <a:srgbClr val="FFFFFF"/>
                </a:solidFill>
                <a:latin typeface="Proximus" panose="00000500000000000000" pitchFamily="2" charset="0"/>
                <a:ea typeface="Proximus Display"/>
                <a:cs typeface="Proximus Display"/>
                <a:sym typeface="Proximus Display"/>
              </a:endParaRPr>
            </a:p>
          </p:txBody>
        </p:sp>
      </p:grpSp>
      <p:sp>
        <p:nvSpPr>
          <p:cNvPr id="42" name="Date Placeholder 2"/>
          <p:cNvSpPr>
            <a:spLocks noGrp="1"/>
          </p:cNvSpPr>
          <p:nvPr>
            <p:ph type="dt" sz="half" idx="2"/>
          </p:nvPr>
        </p:nvSpPr>
        <p:spPr>
          <a:xfrm>
            <a:off x="604762" y="6266286"/>
            <a:ext cx="3564604" cy="399135"/>
          </a:xfrm>
        </p:spPr>
        <p:txBody>
          <a:bodyPr/>
          <a:lstStyle/>
          <a:p>
            <a:r>
              <a:rPr lang="fr-FR" smtClean="0"/>
              <a:t>13 mei 2017</a:t>
            </a:r>
            <a:endParaRPr lang="nl-NL" dirty="0"/>
          </a:p>
        </p:txBody>
      </p:sp>
      <p:sp>
        <p:nvSpPr>
          <p:cNvPr id="43" name="Slide Number Placeholder 4"/>
          <p:cNvSpPr>
            <a:spLocks noGrp="1"/>
          </p:cNvSpPr>
          <p:nvPr>
            <p:ph type="sldNum" sz="quarter" idx="4"/>
          </p:nvPr>
        </p:nvSpPr>
        <p:spPr>
          <a:xfrm>
            <a:off x="4258380" y="6266286"/>
            <a:ext cx="2234120" cy="399135"/>
          </a:xfrm>
        </p:spPr>
        <p:txBody>
          <a:bodyPr/>
          <a:lstStyle/>
          <a:p>
            <a:fld id="{A7CC3638-A99D-674C-A789-FA84B7E5EA16}" type="slidenum">
              <a:rPr lang="nl-NL" smtClean="0"/>
              <a:t>39</a:t>
            </a:fld>
            <a:endParaRPr lang="nl-NL" dirty="0"/>
          </a:p>
        </p:txBody>
      </p:sp>
    </p:spTree>
    <p:extLst>
      <p:ext uri="{BB962C8B-B14F-4D97-AF65-F5344CB8AC3E}">
        <p14:creationId xmlns:p14="http://schemas.microsoft.com/office/powerpoint/2010/main" val="402757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Scale>
                                      <p:cBhvr>
                                        <p:cTn id="7" dur="10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4"/>
                                        </p:tgtEl>
                                        <p:attrNameLst>
                                          <p:attrName>ppt_x</p:attrName>
                                          <p:attrName>ppt_y</p:attrName>
                                        </p:attrNameLst>
                                      </p:cBhvr>
                                    </p:animMotion>
                                    <p:animEffect transition="in" filter="fade">
                                      <p:cBhvr>
                                        <p:cTn id="9" dur="1000"/>
                                        <p:tgtEl>
                                          <p:spTgt spid="34"/>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idx="4294967295"/>
          </p:nvPr>
        </p:nvSpPr>
        <p:spPr/>
        <p:txBody>
          <a:bodyPr/>
          <a:lstStyle/>
          <a:p>
            <a:r>
              <a:rPr lang="fr-FR" altLang="en-US" dirty="0" err="1">
                <a:cs typeface="Times New Roman" pitchFamily="18" charset="0"/>
                <a:sym typeface="Times New Roman" pitchFamily="18" charset="0"/>
              </a:rPr>
              <a:t>E</a:t>
            </a:r>
            <a:r>
              <a:rPr lang="fr-FR" altLang="en-US" dirty="0" err="1" smtClean="0">
                <a:cs typeface="Times New Roman" pitchFamily="18" charset="0"/>
                <a:sym typeface="Times New Roman" pitchFamily="18" charset="0"/>
              </a:rPr>
              <a:t>xperiment</a:t>
            </a:r>
            <a:r>
              <a:rPr lang="fr-FR" altLang="en-US" dirty="0" smtClean="0">
                <a:cs typeface="Times New Roman" pitchFamily="18" charset="0"/>
                <a:sym typeface="Times New Roman" pitchFamily="18" charset="0"/>
              </a:rPr>
              <a:t> </a:t>
            </a:r>
            <a:r>
              <a:rPr lang="fr-FR" altLang="en-US" dirty="0" err="1" smtClean="0">
                <a:cs typeface="Times New Roman" pitchFamily="18" charset="0"/>
                <a:sym typeface="Times New Roman" pitchFamily="18" charset="0"/>
              </a:rPr>
              <a:t>gerealiseerd</a:t>
            </a:r>
            <a:r>
              <a:rPr lang="fr-FR" altLang="en-US" dirty="0" smtClean="0">
                <a:cs typeface="Times New Roman" pitchFamily="18" charset="0"/>
                <a:sym typeface="Times New Roman" pitchFamily="18" charset="0"/>
              </a:rPr>
              <a:t> met </a:t>
            </a:r>
            <a:r>
              <a:rPr lang="fr-FR" altLang="en-US" dirty="0" err="1" smtClean="0">
                <a:cs typeface="Times New Roman" pitchFamily="18" charset="0"/>
                <a:sym typeface="Times New Roman" pitchFamily="18" charset="0"/>
              </a:rPr>
              <a:t>beacons</a:t>
            </a:r>
            <a:endParaRPr lang="fr-FR" altLang="en-US" dirty="0" smtClean="0">
              <a:cs typeface="Times New Roman" pitchFamily="18" charset="0"/>
              <a:sym typeface="Times New Roman" pitchFamily="18" charset="0"/>
            </a:endParaRPr>
          </a:p>
        </p:txBody>
      </p:sp>
      <p:sp>
        <p:nvSpPr>
          <p:cNvPr id="5" name="Content Placeholder 4"/>
          <p:cNvSpPr>
            <a:spLocks noGrp="1"/>
          </p:cNvSpPr>
          <p:nvPr>
            <p:ph idx="1"/>
          </p:nvPr>
        </p:nvSpPr>
        <p:spPr>
          <a:xfrm>
            <a:off x="457199" y="1700808"/>
            <a:ext cx="8467449" cy="4425355"/>
          </a:xfrm>
        </p:spPr>
        <p:txBody>
          <a:bodyPr/>
          <a:lstStyle/>
          <a:p>
            <a:endParaRPr lang="fr-BE" sz="2400" dirty="0" smtClean="0"/>
          </a:p>
          <a:p>
            <a:pPr lvl="1"/>
            <a:endParaRPr lang="nl-BE" sz="20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408544" y="2961768"/>
            <a:ext cx="2438400" cy="2438400"/>
          </a:xfrm>
          <a:prstGeom prst="rect">
            <a:avLst/>
          </a:prstGeom>
        </p:spPr>
      </p:pic>
      <p:sp>
        <p:nvSpPr>
          <p:cNvPr id="7" name="Oval 6"/>
          <p:cNvSpPr/>
          <p:nvPr/>
        </p:nvSpPr>
        <p:spPr>
          <a:xfrm>
            <a:off x="5760672" y="2529440"/>
            <a:ext cx="3600000" cy="360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Oval 7"/>
          <p:cNvSpPr/>
          <p:nvPr/>
        </p:nvSpPr>
        <p:spPr>
          <a:xfrm>
            <a:off x="4500672" y="1269440"/>
            <a:ext cx="6120000" cy="612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Picture 21" descr="http://pngimg.com/upload/smartphone_PNG849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1880" y="1246143"/>
            <a:ext cx="2805006" cy="41941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1095" y="1772816"/>
            <a:ext cx="1785041" cy="3173405"/>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11095" y="1772816"/>
            <a:ext cx="1785041" cy="3173405"/>
          </a:xfrm>
          <a:prstGeom prst="rect">
            <a:avLst/>
          </a:prstGeom>
        </p:spPr>
      </p:pic>
      <p:pic>
        <p:nvPicPr>
          <p:cNvPr id="12" name="Picture 3" descr="C:\Users\beva\AppData\Local\Microsoft\Windows\Temporary Internet Files\Content.IE5\OUDGS3CC\bob-builder[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085" b="96144" l="6333" r="93667"/>
                    </a14:imgEffect>
                  </a14:imgLayer>
                </a14:imgProps>
              </a:ext>
              <a:ext uri="{28A0092B-C50C-407E-A947-70E740481C1C}">
                <a14:useLocalDpi xmlns:a14="http://schemas.microsoft.com/office/drawing/2010/main" val="0"/>
              </a:ext>
            </a:extLst>
          </a:blip>
          <a:srcRect/>
          <a:stretch>
            <a:fillRect/>
          </a:stretch>
        </p:blipFill>
        <p:spPr bwMode="auto">
          <a:xfrm>
            <a:off x="3275856" y="3068960"/>
            <a:ext cx="1828800" cy="23713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3879" y="2130250"/>
            <a:ext cx="3491879" cy="101071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323528" y="1619508"/>
            <a:ext cx="1220975" cy="369332"/>
          </a:xfrm>
          <a:prstGeom prst="rect">
            <a:avLst/>
          </a:prstGeom>
          <a:noFill/>
        </p:spPr>
        <p:txBody>
          <a:bodyPr wrap="none" rtlCol="0">
            <a:spAutoFit/>
          </a:bodyPr>
          <a:lstStyle/>
          <a:p>
            <a:r>
              <a:rPr lang="fr-BE" smtClean="0"/>
              <a:t>Notificatie:</a:t>
            </a:r>
            <a:endParaRPr lang="nl-BE"/>
          </a:p>
        </p:txBody>
      </p:sp>
      <p:sp>
        <p:nvSpPr>
          <p:cNvPr id="15" name="TextBox 14"/>
          <p:cNvSpPr txBox="1"/>
          <p:nvPr/>
        </p:nvSpPr>
        <p:spPr>
          <a:xfrm>
            <a:off x="5972954" y="4896692"/>
            <a:ext cx="3171894" cy="369332"/>
          </a:xfrm>
          <a:prstGeom prst="rect">
            <a:avLst/>
          </a:prstGeom>
          <a:noFill/>
        </p:spPr>
        <p:txBody>
          <a:bodyPr wrap="none" rtlCol="0">
            <a:spAutoFit/>
          </a:bodyPr>
          <a:lstStyle/>
          <a:p>
            <a:r>
              <a:rPr lang="fr-BE" smtClean="0"/>
              <a:t>Beacon aanwezig op werkplaats</a:t>
            </a:r>
            <a:endParaRPr lang="nl-BE"/>
          </a:p>
        </p:txBody>
      </p:sp>
      <p:sp>
        <p:nvSpPr>
          <p:cNvPr id="16" name="Date Placeholder 2"/>
          <p:cNvSpPr>
            <a:spLocks noGrp="1"/>
          </p:cNvSpPr>
          <p:nvPr>
            <p:ph type="dt" sz="half" idx="2"/>
          </p:nvPr>
        </p:nvSpPr>
        <p:spPr>
          <a:xfrm>
            <a:off x="604762" y="6266286"/>
            <a:ext cx="3564604" cy="399135"/>
          </a:xfrm>
        </p:spPr>
        <p:txBody>
          <a:bodyPr/>
          <a:lstStyle/>
          <a:p>
            <a:r>
              <a:rPr lang="fr-FR" smtClean="0"/>
              <a:t>13 mei 2017</a:t>
            </a:r>
            <a:endParaRPr lang="nl-NL" dirty="0"/>
          </a:p>
        </p:txBody>
      </p:sp>
      <p:sp>
        <p:nvSpPr>
          <p:cNvPr id="17" name="Slide Number Placeholder 4"/>
          <p:cNvSpPr>
            <a:spLocks noGrp="1"/>
          </p:cNvSpPr>
          <p:nvPr>
            <p:ph type="sldNum" sz="quarter" idx="4"/>
          </p:nvPr>
        </p:nvSpPr>
        <p:spPr>
          <a:xfrm>
            <a:off x="4258380" y="6266286"/>
            <a:ext cx="2234120" cy="399135"/>
          </a:xfrm>
        </p:spPr>
        <p:txBody>
          <a:bodyPr/>
          <a:lstStyle/>
          <a:p>
            <a:fld id="{A7CC3638-A99D-674C-A789-FA84B7E5EA16}" type="slidenum">
              <a:rPr lang="nl-NL" smtClean="0"/>
              <a:t>40</a:t>
            </a:fld>
            <a:endParaRPr lang="nl-NL" dirty="0"/>
          </a:p>
        </p:txBody>
      </p:sp>
      <p:sp>
        <p:nvSpPr>
          <p:cNvPr id="2" name="TextBox 1"/>
          <p:cNvSpPr txBox="1"/>
          <p:nvPr/>
        </p:nvSpPr>
        <p:spPr>
          <a:xfrm>
            <a:off x="323528" y="5345506"/>
            <a:ext cx="6482544" cy="923330"/>
          </a:xfrm>
          <a:prstGeom prst="rect">
            <a:avLst/>
          </a:prstGeom>
          <a:noFill/>
        </p:spPr>
        <p:txBody>
          <a:bodyPr wrap="none" rtlCol="0">
            <a:spAutoFit/>
          </a:bodyPr>
          <a:lstStyle/>
          <a:p>
            <a:r>
              <a:rPr lang="fr-BE" dirty="0" err="1" smtClean="0"/>
              <a:t>Beacons</a:t>
            </a:r>
            <a:r>
              <a:rPr lang="fr-BE" dirty="0" smtClean="0"/>
              <a:t> </a:t>
            </a:r>
            <a:r>
              <a:rPr lang="fr-BE" dirty="0" err="1" smtClean="0"/>
              <a:t>zijn</a:t>
            </a:r>
            <a:r>
              <a:rPr lang="fr-BE" dirty="0" smtClean="0"/>
              <a:t> </a:t>
            </a:r>
            <a:r>
              <a:rPr lang="fr-BE" dirty="0" err="1" smtClean="0"/>
              <a:t>eenvoudig</a:t>
            </a:r>
            <a:r>
              <a:rPr lang="fr-BE" dirty="0" smtClean="0"/>
              <a:t>, </a:t>
            </a:r>
            <a:r>
              <a:rPr lang="fr-BE" dirty="0" err="1" smtClean="0"/>
              <a:t>goedkoop</a:t>
            </a:r>
            <a:r>
              <a:rPr lang="fr-BE" dirty="0" smtClean="0"/>
              <a:t> en </a:t>
            </a:r>
            <a:r>
              <a:rPr lang="fr-BE" dirty="0" err="1" smtClean="0"/>
              <a:t>snel</a:t>
            </a:r>
            <a:r>
              <a:rPr lang="fr-BE" dirty="0" smtClean="0"/>
              <a:t> te </a:t>
            </a:r>
            <a:r>
              <a:rPr lang="fr-BE" dirty="0" err="1" smtClean="0"/>
              <a:t>integreren</a:t>
            </a:r>
            <a:r>
              <a:rPr lang="fr-BE" dirty="0" smtClean="0"/>
              <a:t/>
            </a:r>
            <a:br>
              <a:rPr lang="fr-BE" dirty="0" smtClean="0"/>
            </a:br>
            <a:r>
              <a:rPr lang="fr-BE" dirty="0" smtClean="0"/>
              <a:t>met </a:t>
            </a:r>
            <a:r>
              <a:rPr lang="fr-BE" dirty="0" err="1" smtClean="0"/>
              <a:t>mobiele</a:t>
            </a:r>
            <a:r>
              <a:rPr lang="fr-BE" dirty="0" smtClean="0"/>
              <a:t> </a:t>
            </a:r>
            <a:r>
              <a:rPr lang="fr-BE" dirty="0" err="1" smtClean="0"/>
              <a:t>toepassingen</a:t>
            </a:r>
            <a:r>
              <a:rPr lang="fr-BE" dirty="0" smtClean="0"/>
              <a:t> en </a:t>
            </a:r>
            <a:r>
              <a:rPr lang="fr-BE" dirty="0" err="1" smtClean="0"/>
              <a:t>kunnen</a:t>
            </a:r>
            <a:r>
              <a:rPr lang="fr-BE" dirty="0" smtClean="0"/>
              <a:t> </a:t>
            </a:r>
            <a:r>
              <a:rPr lang="fr-BE" dirty="0" err="1" smtClean="0"/>
              <a:t>helpen</a:t>
            </a:r>
            <a:r>
              <a:rPr lang="fr-BE" dirty="0" smtClean="0"/>
              <a:t> om </a:t>
            </a:r>
            <a:r>
              <a:rPr lang="fr-BE" dirty="0" err="1" smtClean="0"/>
              <a:t>contextgebonden</a:t>
            </a:r>
            <a:r>
              <a:rPr lang="fr-BE" dirty="0" smtClean="0"/>
              <a:t/>
            </a:r>
            <a:br>
              <a:rPr lang="fr-BE" dirty="0" smtClean="0"/>
            </a:br>
            <a:r>
              <a:rPr lang="fr-BE" dirty="0" err="1" smtClean="0"/>
              <a:t>informatie</a:t>
            </a:r>
            <a:r>
              <a:rPr lang="fr-BE" dirty="0" smtClean="0"/>
              <a:t> te </a:t>
            </a:r>
            <a:r>
              <a:rPr lang="fr-BE" dirty="0" err="1" smtClean="0"/>
              <a:t>verstrekken</a:t>
            </a:r>
            <a:r>
              <a:rPr lang="fr-BE" dirty="0" smtClean="0"/>
              <a:t> </a:t>
            </a:r>
            <a:r>
              <a:rPr lang="fr-BE" dirty="0" err="1" smtClean="0"/>
              <a:t>aan</a:t>
            </a:r>
            <a:r>
              <a:rPr lang="fr-BE" dirty="0" smtClean="0"/>
              <a:t> de </a:t>
            </a:r>
            <a:r>
              <a:rPr lang="fr-BE" dirty="0" err="1" smtClean="0"/>
              <a:t>helper</a:t>
            </a:r>
            <a:endParaRPr lang="nl-BE" dirty="0"/>
          </a:p>
        </p:txBody>
      </p:sp>
    </p:spTree>
    <p:extLst>
      <p:ext uri="{BB962C8B-B14F-4D97-AF65-F5344CB8AC3E}">
        <p14:creationId xmlns:p14="http://schemas.microsoft.com/office/powerpoint/2010/main" val="29740542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smtClean="0"/>
              <a:t>ICT als enabler: enkele opportuniteiten</a:t>
            </a:r>
            <a:endParaRPr lang="fr-BE" dirty="0"/>
          </a:p>
        </p:txBody>
      </p:sp>
      <p:sp>
        <p:nvSpPr>
          <p:cNvPr id="6" name="Hexagon 5"/>
          <p:cNvSpPr/>
          <p:nvPr/>
        </p:nvSpPr>
        <p:spPr>
          <a:xfrm>
            <a:off x="1054789" y="188344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Cloud &amp; SOA</a:t>
            </a:r>
            <a:endParaRPr lang="fr-BE" dirty="0"/>
          </a:p>
        </p:txBody>
      </p:sp>
      <p:sp>
        <p:nvSpPr>
          <p:cNvPr id="7" name="Hexagon 6"/>
          <p:cNvSpPr/>
          <p:nvPr/>
        </p:nvSpPr>
        <p:spPr>
          <a:xfrm>
            <a:off x="2565812" y="2656099"/>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Mobile </a:t>
            </a:r>
            <a:r>
              <a:rPr lang="nl-BE" dirty="0" err="1"/>
              <a:t>devices</a:t>
            </a:r>
            <a:r>
              <a:rPr lang="nl-BE" dirty="0"/>
              <a:t> &amp; wearables</a:t>
            </a:r>
            <a:endParaRPr lang="fr-BE" dirty="0"/>
          </a:p>
        </p:txBody>
      </p:sp>
      <p:sp>
        <p:nvSpPr>
          <p:cNvPr id="8" name="Hexagon 7"/>
          <p:cNvSpPr/>
          <p:nvPr/>
        </p:nvSpPr>
        <p:spPr>
          <a:xfrm>
            <a:off x="1043360" y="339202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Open source</a:t>
            </a:r>
            <a:endParaRPr lang="fr-BE" dirty="0"/>
          </a:p>
        </p:txBody>
      </p:sp>
      <p:sp>
        <p:nvSpPr>
          <p:cNvPr id="9" name="Hexagon 8"/>
          <p:cNvSpPr/>
          <p:nvPr/>
        </p:nvSpPr>
        <p:spPr>
          <a:xfrm>
            <a:off x="2565812" y="4167121"/>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Internet of </a:t>
            </a:r>
            <a:r>
              <a:rPr lang="nl-BE" dirty="0" err="1"/>
              <a:t>things</a:t>
            </a:r>
            <a:r>
              <a:rPr lang="nl-BE" dirty="0"/>
              <a:t> platforms</a:t>
            </a:r>
            <a:endParaRPr lang="fr-BE" dirty="0"/>
          </a:p>
        </p:txBody>
      </p:sp>
      <p:sp>
        <p:nvSpPr>
          <p:cNvPr id="11" name="Hexagon 10"/>
          <p:cNvSpPr/>
          <p:nvPr/>
        </p:nvSpPr>
        <p:spPr>
          <a:xfrm>
            <a:off x="4065404" y="188344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Big </a:t>
            </a:r>
            <a:r>
              <a:rPr lang="nl-BE" dirty="0" smtClean="0"/>
              <a:t>data analyse</a:t>
            </a:r>
            <a:endParaRPr lang="fr-BE" dirty="0"/>
          </a:p>
        </p:txBody>
      </p:sp>
      <p:sp>
        <p:nvSpPr>
          <p:cNvPr id="14" name="Hexagon 13"/>
          <p:cNvSpPr/>
          <p:nvPr/>
        </p:nvSpPr>
        <p:spPr>
          <a:xfrm>
            <a:off x="2557345" y="115159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Intercon-nectivity</a:t>
            </a:r>
            <a:endParaRPr lang="fr-BE" dirty="0"/>
          </a:p>
        </p:txBody>
      </p:sp>
      <p:sp>
        <p:nvSpPr>
          <p:cNvPr id="5" name="Slide Number Placeholder 4"/>
          <p:cNvSpPr>
            <a:spLocks noGrp="1"/>
          </p:cNvSpPr>
          <p:nvPr>
            <p:ph type="sldNum" sz="quarter" idx="4"/>
          </p:nvPr>
        </p:nvSpPr>
        <p:spPr/>
        <p:txBody>
          <a:bodyPr/>
          <a:lstStyle/>
          <a:p>
            <a:fld id="{A7CC3638-A99D-674C-A789-FA84B7E5EA16}" type="slidenum">
              <a:rPr lang="nl-NL" smtClean="0"/>
              <a:t>41</a:t>
            </a:fld>
            <a:endParaRPr lang="nl-NL" dirty="0"/>
          </a:p>
        </p:txBody>
      </p:sp>
    </p:spTree>
    <p:extLst>
      <p:ext uri="{BB962C8B-B14F-4D97-AF65-F5344CB8AC3E}">
        <p14:creationId xmlns:p14="http://schemas.microsoft.com/office/powerpoint/2010/main" val="54228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Enkele kenmerken van big data analyse</a:t>
            </a:r>
            <a:endParaRPr lang="nl-BE" dirty="0"/>
          </a:p>
        </p:txBody>
      </p:sp>
      <p:sp>
        <p:nvSpPr>
          <p:cNvPr id="3" name="Tijdelijke aanduiding voor inhoud 2"/>
          <p:cNvSpPr>
            <a:spLocks noGrp="1"/>
          </p:cNvSpPr>
          <p:nvPr>
            <p:ph idx="1"/>
          </p:nvPr>
        </p:nvSpPr>
        <p:spPr/>
        <p:txBody>
          <a:bodyPr/>
          <a:lstStyle/>
          <a:p>
            <a:endParaRPr lang="en-US" dirty="0" smtClean="0"/>
          </a:p>
          <a:p>
            <a:r>
              <a:rPr lang="en-US" dirty="0" err="1" smtClean="0"/>
              <a:t>kenmerken</a:t>
            </a:r>
            <a:r>
              <a:rPr lang="en-US" dirty="0" smtClean="0"/>
              <a:t> van de </a:t>
            </a:r>
            <a:r>
              <a:rPr lang="en-US" dirty="0" err="1" smtClean="0"/>
              <a:t>gegevens</a:t>
            </a:r>
            <a:endParaRPr lang="en-US" dirty="0" smtClean="0"/>
          </a:p>
          <a:p>
            <a:pPr lvl="1"/>
            <a:r>
              <a:rPr lang="en-US" dirty="0" smtClean="0"/>
              <a:t>4 v’s</a:t>
            </a:r>
          </a:p>
          <a:p>
            <a:pPr lvl="2"/>
            <a:r>
              <a:rPr lang="en-US" dirty="0" smtClean="0"/>
              <a:t>volume</a:t>
            </a:r>
          </a:p>
          <a:p>
            <a:pPr lvl="2"/>
            <a:r>
              <a:rPr lang="en-US" dirty="0" smtClean="0"/>
              <a:t>variety</a:t>
            </a:r>
          </a:p>
          <a:p>
            <a:pPr lvl="2"/>
            <a:r>
              <a:rPr lang="en-US" dirty="0" smtClean="0"/>
              <a:t>velocity</a:t>
            </a:r>
          </a:p>
          <a:p>
            <a:pPr lvl="2"/>
            <a:r>
              <a:rPr lang="en-US" dirty="0" smtClean="0"/>
              <a:t>veracity</a:t>
            </a:r>
            <a:endParaRPr lang="en-US" dirty="0"/>
          </a:p>
          <a:p>
            <a:pPr lvl="1"/>
            <a:r>
              <a:rPr lang="en-US" dirty="0" err="1" smtClean="0"/>
              <a:t>gedistribueerd</a:t>
            </a:r>
            <a:r>
              <a:rPr lang="en-US" dirty="0" smtClean="0"/>
              <a:t>: </a:t>
            </a:r>
            <a:r>
              <a:rPr lang="en-US" dirty="0" err="1" smtClean="0"/>
              <a:t>meerdere</a:t>
            </a:r>
            <a:r>
              <a:rPr lang="en-US" dirty="0" smtClean="0"/>
              <a:t> </a:t>
            </a:r>
            <a:r>
              <a:rPr lang="en-US" dirty="0" err="1" smtClean="0"/>
              <a:t>gegevensbronnen</a:t>
            </a:r>
            <a:endParaRPr lang="en-US" dirty="0" smtClean="0"/>
          </a:p>
          <a:p>
            <a:pPr lvl="1"/>
            <a:r>
              <a:rPr lang="en-US" dirty="0" err="1" smtClean="0"/>
              <a:t>gegevens</a:t>
            </a:r>
            <a:r>
              <a:rPr lang="en-US" dirty="0" smtClean="0"/>
              <a:t> </a:t>
            </a:r>
            <a:r>
              <a:rPr lang="en-US" dirty="0" err="1" smtClean="0"/>
              <a:t>zijn</a:t>
            </a:r>
            <a:r>
              <a:rPr lang="en-US" dirty="0" smtClean="0"/>
              <a:t> </a:t>
            </a:r>
            <a:r>
              <a:rPr lang="en-US" dirty="0" err="1" smtClean="0"/>
              <a:t>te</a:t>
            </a:r>
            <a:r>
              <a:rPr lang="en-US" dirty="0" smtClean="0"/>
              <a:t> </a:t>
            </a:r>
            <a:r>
              <a:rPr lang="en-US" dirty="0" err="1" smtClean="0"/>
              <a:t>uitgebreid</a:t>
            </a:r>
            <a:r>
              <a:rPr lang="en-US" dirty="0" smtClean="0"/>
              <a:t> </a:t>
            </a:r>
            <a:r>
              <a:rPr lang="en-US" dirty="0" err="1" smtClean="0"/>
              <a:t>en</a:t>
            </a:r>
            <a:r>
              <a:rPr lang="en-US" dirty="0" smtClean="0"/>
              <a:t>/of complex om </a:t>
            </a:r>
            <a:r>
              <a:rPr lang="en-US" dirty="0" err="1" smtClean="0"/>
              <a:t>ze</a:t>
            </a:r>
            <a:r>
              <a:rPr lang="en-US" dirty="0" smtClean="0"/>
              <a:t> met </a:t>
            </a:r>
            <a:r>
              <a:rPr lang="en-US" dirty="0" err="1" smtClean="0"/>
              <a:t>traditionele</a:t>
            </a:r>
            <a:r>
              <a:rPr lang="en-US" dirty="0" smtClean="0"/>
              <a:t> software </a:t>
            </a:r>
            <a:r>
              <a:rPr lang="en-US" dirty="0" err="1" smtClean="0"/>
              <a:t>te</a:t>
            </a:r>
            <a:r>
              <a:rPr lang="en-US" dirty="0" smtClean="0"/>
              <a:t> </a:t>
            </a:r>
            <a:r>
              <a:rPr lang="en-US" dirty="0" err="1" smtClean="0"/>
              <a:t>kunnen</a:t>
            </a:r>
            <a:r>
              <a:rPr lang="en-US" dirty="0" smtClean="0"/>
              <a:t> </a:t>
            </a:r>
            <a:r>
              <a:rPr lang="en-US" dirty="0" err="1" smtClean="0"/>
              <a:t>verwerken</a:t>
            </a:r>
            <a:endParaRPr lang="en-US" dirty="0" smtClean="0"/>
          </a:p>
          <a:p>
            <a:endParaRPr lang="en-US" dirty="0"/>
          </a:p>
          <a:p>
            <a:r>
              <a:rPr lang="en-US" dirty="0" err="1" smtClean="0"/>
              <a:t>kenmerken</a:t>
            </a:r>
            <a:r>
              <a:rPr lang="en-US" dirty="0" smtClean="0"/>
              <a:t> van de </a:t>
            </a:r>
            <a:r>
              <a:rPr lang="en-US" dirty="0" err="1" smtClean="0"/>
              <a:t>analysemethoden</a:t>
            </a:r>
            <a:endParaRPr lang="en-US" dirty="0" smtClean="0"/>
          </a:p>
          <a:p>
            <a:pPr lvl="1"/>
            <a:r>
              <a:rPr lang="en-US" dirty="0" smtClean="0"/>
              <a:t>“data driven”, </a:t>
            </a:r>
            <a:r>
              <a:rPr lang="en-US" dirty="0" err="1" smtClean="0"/>
              <a:t>zoekend</a:t>
            </a:r>
            <a:r>
              <a:rPr lang="en-US" dirty="0" smtClean="0"/>
              <a:t> </a:t>
            </a:r>
            <a:r>
              <a:rPr lang="en-US" dirty="0" err="1" smtClean="0"/>
              <a:t>naar</a:t>
            </a:r>
            <a:r>
              <a:rPr lang="en-US" dirty="0" smtClean="0"/>
              <a:t> </a:t>
            </a:r>
            <a:r>
              <a:rPr lang="en-US" dirty="0" err="1" smtClean="0"/>
              <a:t>patronen</a:t>
            </a:r>
            <a:r>
              <a:rPr lang="en-US" dirty="0" smtClean="0"/>
              <a:t> </a:t>
            </a:r>
            <a:r>
              <a:rPr lang="en-US" dirty="0" err="1" smtClean="0"/>
              <a:t>en</a:t>
            </a:r>
            <a:r>
              <a:rPr lang="en-US" dirty="0" smtClean="0"/>
              <a:t> </a:t>
            </a:r>
            <a:r>
              <a:rPr lang="en-US" dirty="0" err="1" smtClean="0"/>
              <a:t>correlaties</a:t>
            </a:r>
            <a:endParaRPr lang="en-US" dirty="0" smtClean="0"/>
          </a:p>
          <a:p>
            <a:pPr lvl="1"/>
            <a:r>
              <a:rPr lang="en-US" dirty="0" err="1" smtClean="0"/>
              <a:t>eerder</a:t>
            </a:r>
            <a:r>
              <a:rPr lang="en-US" dirty="0" smtClean="0"/>
              <a:t> </a:t>
            </a:r>
            <a:r>
              <a:rPr lang="en-US" dirty="0" err="1" smtClean="0"/>
              <a:t>dan</a:t>
            </a:r>
            <a:r>
              <a:rPr lang="en-US" dirty="0" smtClean="0"/>
              <a:t> “hypothesis driven”, </a:t>
            </a:r>
            <a:r>
              <a:rPr lang="en-US" dirty="0" err="1" smtClean="0"/>
              <a:t>zoekend</a:t>
            </a:r>
            <a:r>
              <a:rPr lang="en-US" dirty="0" smtClean="0"/>
              <a:t> </a:t>
            </a:r>
            <a:r>
              <a:rPr lang="en-US" dirty="0" err="1" smtClean="0"/>
              <a:t>naar</a:t>
            </a:r>
            <a:r>
              <a:rPr lang="en-US" dirty="0" smtClean="0"/>
              <a:t> </a:t>
            </a:r>
            <a:r>
              <a:rPr lang="en-US" dirty="0" err="1" smtClean="0"/>
              <a:t>oorzaken</a:t>
            </a:r>
            <a:endParaRPr lang="en-US" dirty="0" smtClean="0"/>
          </a:p>
        </p:txBody>
      </p:sp>
      <p:sp>
        <p:nvSpPr>
          <p:cNvPr id="9" name="Date Placeholder 8"/>
          <p:cNvSpPr>
            <a:spLocks noGrp="1"/>
          </p:cNvSpPr>
          <p:nvPr>
            <p:ph type="dt" sz="half" idx="2"/>
          </p:nvPr>
        </p:nvSpPr>
        <p:spPr/>
        <p:txBody>
          <a:bodyPr/>
          <a:lstStyle/>
          <a:p>
            <a:r>
              <a:rPr lang="fr-FR" smtClean="0"/>
              <a:t>13 mei 2017</a:t>
            </a:r>
            <a:endParaRPr lang="nl-NL" dirty="0"/>
          </a:p>
        </p:txBody>
      </p:sp>
      <p:sp>
        <p:nvSpPr>
          <p:cNvPr id="10" name="Slide Number Placeholder 9"/>
          <p:cNvSpPr>
            <a:spLocks noGrp="1"/>
          </p:cNvSpPr>
          <p:nvPr>
            <p:ph type="sldNum" sz="quarter" idx="4"/>
          </p:nvPr>
        </p:nvSpPr>
        <p:spPr/>
        <p:txBody>
          <a:bodyPr/>
          <a:lstStyle/>
          <a:p>
            <a:fld id="{A7CC3638-A99D-674C-A789-FA84B7E5EA16}" type="slidenum">
              <a:rPr lang="nl-NL" smtClean="0"/>
              <a:t>42</a:t>
            </a:fld>
            <a:endParaRPr lang="nl-NL" dirty="0"/>
          </a:p>
        </p:txBody>
      </p:sp>
    </p:spTree>
    <p:extLst>
      <p:ext uri="{BB962C8B-B14F-4D97-AF65-F5344CB8AC3E}">
        <p14:creationId xmlns:p14="http://schemas.microsoft.com/office/powerpoint/2010/main" val="20619392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Enkele kenmerken van big data analyse</a:t>
            </a:r>
            <a:endParaRPr lang="fr-BE" dirty="0"/>
          </a:p>
        </p:txBody>
      </p:sp>
      <p:sp>
        <p:nvSpPr>
          <p:cNvPr id="3" name="Content Placeholder 2"/>
          <p:cNvSpPr>
            <a:spLocks noGrp="1"/>
          </p:cNvSpPr>
          <p:nvPr>
            <p:ph idx="1"/>
          </p:nvPr>
        </p:nvSpPr>
        <p:spPr/>
        <p:txBody>
          <a:bodyPr/>
          <a:lstStyle/>
          <a:p>
            <a:endParaRPr lang="en-US" dirty="0" smtClean="0"/>
          </a:p>
          <a:p>
            <a:r>
              <a:rPr lang="en-US" dirty="0" err="1" smtClean="0"/>
              <a:t>waardeketen</a:t>
            </a:r>
            <a:endParaRPr lang="en-US" dirty="0"/>
          </a:p>
          <a:p>
            <a:endParaRPr lang="en-US" dirty="0"/>
          </a:p>
          <a:p>
            <a:endParaRPr lang="en-US" dirty="0"/>
          </a:p>
          <a:p>
            <a:endParaRPr lang="en-US" dirty="0"/>
          </a:p>
          <a:p>
            <a:endParaRPr lang="en-US" dirty="0" smtClean="0"/>
          </a:p>
          <a:p>
            <a:r>
              <a:rPr lang="en-US" dirty="0" err="1" smtClean="0"/>
              <a:t>iteratief</a:t>
            </a:r>
            <a:r>
              <a:rPr lang="en-US" dirty="0"/>
              <a:t>, </a:t>
            </a:r>
            <a:r>
              <a:rPr lang="en-US" dirty="0" err="1"/>
              <a:t>eerder</a:t>
            </a:r>
            <a:r>
              <a:rPr lang="en-US" dirty="0"/>
              <a:t> </a:t>
            </a:r>
            <a:r>
              <a:rPr lang="en-US" dirty="0" err="1"/>
              <a:t>dan</a:t>
            </a:r>
            <a:r>
              <a:rPr lang="en-US" dirty="0"/>
              <a:t> </a:t>
            </a:r>
            <a:r>
              <a:rPr lang="en-US" dirty="0" err="1"/>
              <a:t>sequentieel</a:t>
            </a:r>
            <a:r>
              <a:rPr lang="en-US" dirty="0"/>
              <a:t> </a:t>
            </a:r>
            <a:r>
              <a:rPr lang="en-US" dirty="0" err="1"/>
              <a:t>proces</a:t>
            </a:r>
            <a:endParaRPr lang="en-US" dirty="0"/>
          </a:p>
          <a:p>
            <a:endParaRPr lang="en-US" dirty="0" smtClean="0"/>
          </a:p>
          <a:p>
            <a:r>
              <a:rPr lang="en-US" dirty="0" err="1" smtClean="0"/>
              <a:t>resultaat</a:t>
            </a:r>
            <a:r>
              <a:rPr lang="en-US" dirty="0" smtClean="0"/>
              <a:t> </a:t>
            </a:r>
            <a:r>
              <a:rPr lang="en-US" dirty="0" err="1"/>
              <a:t>kan</a:t>
            </a:r>
            <a:r>
              <a:rPr lang="en-US" dirty="0"/>
              <a:t> </a:t>
            </a:r>
            <a:r>
              <a:rPr lang="en-US" dirty="0" err="1" smtClean="0"/>
              <a:t>worden</a:t>
            </a:r>
            <a:r>
              <a:rPr lang="en-US" dirty="0" smtClean="0"/>
              <a:t> </a:t>
            </a:r>
            <a:r>
              <a:rPr lang="en-US" dirty="0" err="1" smtClean="0"/>
              <a:t>gebruikt</a:t>
            </a:r>
            <a:endParaRPr lang="en-US" dirty="0" smtClean="0"/>
          </a:p>
          <a:p>
            <a:pPr lvl="1"/>
            <a:r>
              <a:rPr lang="en-US" dirty="0" err="1" smtClean="0"/>
              <a:t>beschrijvend</a:t>
            </a:r>
            <a:endParaRPr lang="en-US" dirty="0" smtClean="0"/>
          </a:p>
          <a:p>
            <a:pPr lvl="1"/>
            <a:r>
              <a:rPr lang="en-US" dirty="0" err="1" smtClean="0"/>
              <a:t>voorspellend</a:t>
            </a:r>
            <a:endParaRPr lang="en-US" dirty="0"/>
          </a:p>
          <a:p>
            <a:pPr lvl="1"/>
            <a:r>
              <a:rPr lang="en-US" dirty="0" err="1" smtClean="0"/>
              <a:t>voorschrijvend</a:t>
            </a:r>
            <a:r>
              <a:rPr lang="en-US" dirty="0" smtClean="0"/>
              <a:t> </a:t>
            </a:r>
            <a:endParaRPr lang="en-US" dirty="0"/>
          </a:p>
          <a:p>
            <a:endParaRPr lang="en-US" dirty="0"/>
          </a:p>
          <a:p>
            <a:r>
              <a:rPr lang="en-US" dirty="0" err="1" smtClean="0"/>
              <a:t>nood</a:t>
            </a:r>
            <a:r>
              <a:rPr lang="en-US" dirty="0" smtClean="0"/>
              <a:t> </a:t>
            </a:r>
            <a:r>
              <a:rPr lang="en-US" dirty="0" err="1"/>
              <a:t>aan</a:t>
            </a:r>
            <a:r>
              <a:rPr lang="en-US" dirty="0"/>
              <a:t> </a:t>
            </a:r>
            <a:r>
              <a:rPr lang="en-US" dirty="0" err="1"/>
              <a:t>gepaste</a:t>
            </a:r>
            <a:r>
              <a:rPr lang="en-US" dirty="0"/>
              <a:t> </a:t>
            </a:r>
            <a:r>
              <a:rPr lang="en-US" dirty="0" err="1"/>
              <a:t>maatregelen</a:t>
            </a:r>
            <a:r>
              <a:rPr lang="en-US" dirty="0"/>
              <a:t> op </a:t>
            </a:r>
            <a:r>
              <a:rPr lang="en-US" dirty="0" err="1"/>
              <a:t>vlak</a:t>
            </a:r>
            <a:r>
              <a:rPr lang="en-US" dirty="0"/>
              <a:t> van </a:t>
            </a:r>
            <a:r>
              <a:rPr lang="en-US" dirty="0" err="1"/>
              <a:t>informatieveiligheid</a:t>
            </a:r>
            <a:r>
              <a:rPr lang="en-US" dirty="0"/>
              <a:t> in </a:t>
            </a:r>
            <a:r>
              <a:rPr lang="en-US" dirty="0" err="1"/>
              <a:t>elke</a:t>
            </a:r>
            <a:r>
              <a:rPr lang="en-US" dirty="0"/>
              <a:t> faze</a:t>
            </a:r>
          </a:p>
          <a:p>
            <a:endParaRPr lang="fr-BE" dirty="0"/>
          </a:p>
        </p:txBody>
      </p:sp>
      <p:sp>
        <p:nvSpPr>
          <p:cNvPr id="4" name="Slide Number Placeholder 3"/>
          <p:cNvSpPr>
            <a:spLocks noGrp="1"/>
          </p:cNvSpPr>
          <p:nvPr>
            <p:ph type="sldNum" sz="quarter" idx="4"/>
          </p:nvPr>
        </p:nvSpPr>
        <p:spPr/>
        <p:txBody>
          <a:bodyPr/>
          <a:lstStyle/>
          <a:p>
            <a:fld id="{A7CC3638-A99D-674C-A789-FA84B7E5EA16}" type="slidenum">
              <a:rPr lang="nl-NL" smtClean="0"/>
              <a:t>43</a:t>
            </a:fld>
            <a:endParaRPr lang="nl-NL" dirty="0"/>
          </a:p>
        </p:txBody>
      </p:sp>
      <p:sp>
        <p:nvSpPr>
          <p:cNvPr id="5" name="Date Placeholder 4"/>
          <p:cNvSpPr>
            <a:spLocks noGrp="1"/>
          </p:cNvSpPr>
          <p:nvPr>
            <p:ph type="dt" sz="half" idx="2"/>
          </p:nvPr>
        </p:nvSpPr>
        <p:spPr/>
        <p:txBody>
          <a:bodyPr/>
          <a:lstStyle/>
          <a:p>
            <a:r>
              <a:rPr lang="fr-FR" smtClean="0"/>
              <a:t>13 mei 2017</a:t>
            </a:r>
            <a:endParaRPr lang="nl-NL" dirty="0"/>
          </a:p>
        </p:txBody>
      </p:sp>
      <p:graphicFrame>
        <p:nvGraphicFramePr>
          <p:cNvPr id="6" name="Diagram 5"/>
          <p:cNvGraphicFramePr/>
          <p:nvPr>
            <p:extLst>
              <p:ext uri="{D42A27DB-BD31-4B8C-83A1-F6EECF244321}">
                <p14:modId xmlns:p14="http://schemas.microsoft.com/office/powerpoint/2010/main" val="1783381576"/>
              </p:ext>
            </p:extLst>
          </p:nvPr>
        </p:nvGraphicFramePr>
        <p:xfrm>
          <a:off x="858975" y="1377533"/>
          <a:ext cx="7228115" cy="2051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27913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Big data analyse componenten</a:t>
            </a:r>
            <a:endParaRPr lang="nl-BE" dirty="0"/>
          </a:p>
        </p:txBody>
      </p:sp>
      <p:sp>
        <p:nvSpPr>
          <p:cNvPr id="6" name="AutoShape 2" descr="An external file that holds a picture, illustration, etc.&#10;Object name is 13755_2013_14_Fig1_HTML.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716" y="1407741"/>
            <a:ext cx="7940483" cy="464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kstvak 10"/>
          <p:cNvSpPr txBox="1"/>
          <p:nvPr/>
        </p:nvSpPr>
        <p:spPr>
          <a:xfrm>
            <a:off x="4972737" y="964853"/>
            <a:ext cx="3873176" cy="369332"/>
          </a:xfrm>
          <a:prstGeom prst="rect">
            <a:avLst/>
          </a:prstGeom>
          <a:noFill/>
        </p:spPr>
        <p:txBody>
          <a:bodyPr wrap="none" rtlCol="0">
            <a:spAutoFit/>
          </a:bodyPr>
          <a:lstStyle/>
          <a:p>
            <a:r>
              <a:rPr lang="nl-BE" sz="1000" dirty="0"/>
              <a:t>Source: https://www.ncbi.nlm.nih.gov/pmc/articles/PMC4341817</a:t>
            </a:r>
            <a:r>
              <a:rPr lang="nl-BE" dirty="0"/>
              <a:t>/</a:t>
            </a:r>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7" name="Slide Number Placeholder 6"/>
          <p:cNvSpPr>
            <a:spLocks noGrp="1"/>
          </p:cNvSpPr>
          <p:nvPr>
            <p:ph type="sldNum" sz="quarter" idx="4"/>
          </p:nvPr>
        </p:nvSpPr>
        <p:spPr/>
        <p:txBody>
          <a:bodyPr/>
          <a:lstStyle/>
          <a:p>
            <a:fld id="{A7CC3638-A99D-674C-A789-FA84B7E5EA16}" type="slidenum">
              <a:rPr lang="nl-NL" smtClean="0"/>
              <a:t>44</a:t>
            </a:fld>
            <a:endParaRPr lang="nl-NL" dirty="0"/>
          </a:p>
        </p:txBody>
      </p:sp>
    </p:spTree>
    <p:extLst>
      <p:ext uri="{BB962C8B-B14F-4D97-AF65-F5344CB8AC3E}">
        <p14:creationId xmlns:p14="http://schemas.microsoft.com/office/powerpoint/2010/main" val="4321972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CC3638-A99D-674C-A789-FA84B7E5EA16}" type="slidenum">
              <a:rPr lang="nl-NL" smtClean="0"/>
              <a:pPr/>
              <a:t>45</a:t>
            </a:fld>
            <a:endParaRPr lang="nl-NL" dirty="0"/>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fr-BE" dirty="0" err="1" smtClean="0"/>
              <a:t>Big</a:t>
            </a:r>
            <a:r>
              <a:rPr lang="fr-BE" dirty="0" smtClean="0"/>
              <a:t> data analyse </a:t>
            </a:r>
            <a:r>
              <a:rPr lang="fr-BE" dirty="0" err="1" smtClean="0"/>
              <a:t>inzetbaar</a:t>
            </a:r>
            <a:r>
              <a:rPr lang="fr-BE" dirty="0" smtClean="0"/>
              <a:t> op 3 </a:t>
            </a:r>
            <a:r>
              <a:rPr lang="fr-BE" dirty="0" err="1" smtClean="0"/>
              <a:t>niveaus</a:t>
            </a:r>
            <a:endParaRPr lang="fr-BE" dirty="0"/>
          </a:p>
        </p:txBody>
      </p:sp>
      <p:sp>
        <p:nvSpPr>
          <p:cNvPr id="5" name="Text Placeholder 4"/>
          <p:cNvSpPr>
            <a:spLocks noGrp="1"/>
          </p:cNvSpPr>
          <p:nvPr>
            <p:ph type="body" sz="quarter" idx="11"/>
          </p:nvPr>
        </p:nvSpPr>
        <p:spPr/>
        <p:txBody>
          <a:bodyPr/>
          <a:lstStyle/>
          <a:p>
            <a:endParaRPr lang="fr-BE" dirty="0" smtClean="0"/>
          </a:p>
          <a:p>
            <a:r>
              <a:rPr lang="fr-BE" dirty="0" err="1" smtClean="0"/>
              <a:t>operationeel</a:t>
            </a:r>
            <a:r>
              <a:rPr lang="fr-BE" dirty="0" smtClean="0"/>
              <a:t>: </a:t>
            </a:r>
            <a:r>
              <a:rPr lang="fr-BE" dirty="0" err="1" smtClean="0"/>
              <a:t>wanneer</a:t>
            </a:r>
            <a:r>
              <a:rPr lang="fr-BE" dirty="0" smtClean="0"/>
              <a:t> het </a:t>
            </a:r>
            <a:r>
              <a:rPr lang="fr-BE" dirty="0" err="1" smtClean="0"/>
              <a:t>ingebouwd</a:t>
            </a:r>
            <a:r>
              <a:rPr lang="fr-BE" dirty="0" smtClean="0"/>
              <a:t> </a:t>
            </a:r>
            <a:r>
              <a:rPr lang="fr-BE" dirty="0" err="1" smtClean="0"/>
              <a:t>is</a:t>
            </a:r>
            <a:r>
              <a:rPr lang="fr-BE" dirty="0" smtClean="0"/>
              <a:t> in </a:t>
            </a:r>
            <a:r>
              <a:rPr lang="fr-BE" dirty="0" err="1" smtClean="0"/>
              <a:t>toestellen</a:t>
            </a:r>
            <a:r>
              <a:rPr lang="fr-BE" dirty="0" smtClean="0"/>
              <a:t> en </a:t>
            </a:r>
            <a:r>
              <a:rPr lang="fr-BE" dirty="0" err="1" smtClean="0"/>
              <a:t>infrastructuur</a:t>
            </a:r>
            <a:endParaRPr lang="fr-BE" dirty="0" smtClean="0"/>
          </a:p>
          <a:p>
            <a:pPr lvl="1"/>
            <a:r>
              <a:rPr lang="fr-BE" dirty="0" err="1" smtClean="0"/>
              <a:t>bv</a:t>
            </a:r>
            <a:r>
              <a:rPr lang="fr-BE" dirty="0" smtClean="0"/>
              <a:t> </a:t>
            </a:r>
            <a:r>
              <a:rPr lang="fr-BE" dirty="0"/>
              <a:t>h</a:t>
            </a:r>
            <a:r>
              <a:rPr lang="fr-BE" dirty="0" smtClean="0"/>
              <a:t>et </a:t>
            </a:r>
            <a:r>
              <a:rPr lang="fr-BE" dirty="0" err="1" smtClean="0"/>
              <a:t>leiden</a:t>
            </a:r>
            <a:r>
              <a:rPr lang="fr-BE" dirty="0" smtClean="0"/>
              <a:t> van het </a:t>
            </a:r>
            <a:r>
              <a:rPr lang="fr-BE" dirty="0" err="1" smtClean="0"/>
              <a:t>verkeer</a:t>
            </a:r>
            <a:r>
              <a:rPr lang="fr-BE" dirty="0" smtClean="0"/>
              <a:t> </a:t>
            </a:r>
            <a:r>
              <a:rPr lang="fr-BE" dirty="0" err="1" smtClean="0"/>
              <a:t>door</a:t>
            </a:r>
            <a:r>
              <a:rPr lang="fr-BE" dirty="0" smtClean="0"/>
              <a:t> het </a:t>
            </a:r>
            <a:r>
              <a:rPr lang="fr-BE" dirty="0" err="1" smtClean="0"/>
              <a:t>aansturen</a:t>
            </a:r>
            <a:r>
              <a:rPr lang="fr-BE" dirty="0" smtClean="0"/>
              <a:t> van </a:t>
            </a:r>
            <a:r>
              <a:rPr lang="fr-BE" dirty="0" err="1" smtClean="0"/>
              <a:t>verkeerslichten</a:t>
            </a:r>
            <a:endParaRPr lang="fr-BE" dirty="0"/>
          </a:p>
          <a:p>
            <a:pPr lvl="1"/>
            <a:r>
              <a:rPr lang="fr-BE" dirty="0" err="1" smtClean="0"/>
              <a:t>bv</a:t>
            </a:r>
            <a:r>
              <a:rPr lang="fr-BE" dirty="0" smtClean="0"/>
              <a:t> </a:t>
            </a:r>
            <a:r>
              <a:rPr lang="fr-BE" dirty="0" err="1" smtClean="0"/>
              <a:t>beheer</a:t>
            </a:r>
            <a:r>
              <a:rPr lang="fr-BE" dirty="0" smtClean="0"/>
              <a:t> van </a:t>
            </a:r>
            <a:r>
              <a:rPr lang="fr-BE" dirty="0" err="1" smtClean="0"/>
              <a:t>een</a:t>
            </a:r>
            <a:r>
              <a:rPr lang="fr-BE" dirty="0" smtClean="0"/>
              <a:t> </a:t>
            </a:r>
            <a:r>
              <a:rPr lang="fr-BE" dirty="0" err="1" smtClean="0"/>
              <a:t>electriciteitsnetwerk</a:t>
            </a:r>
            <a:endParaRPr lang="fr-BE" dirty="0" smtClean="0"/>
          </a:p>
          <a:p>
            <a:pPr lvl="1"/>
            <a:r>
              <a:rPr lang="fr-BE" dirty="0" err="1" smtClean="0"/>
              <a:t>bv</a:t>
            </a:r>
            <a:r>
              <a:rPr lang="fr-BE" dirty="0" smtClean="0"/>
              <a:t> </a:t>
            </a:r>
            <a:r>
              <a:rPr lang="fr-BE" dirty="0" err="1" smtClean="0"/>
              <a:t>bij</a:t>
            </a:r>
            <a:r>
              <a:rPr lang="fr-BE" dirty="0" smtClean="0"/>
              <a:t> </a:t>
            </a:r>
            <a:r>
              <a:rPr lang="fr-BE" dirty="0" err="1" smtClean="0"/>
              <a:t>Familiehulp</a:t>
            </a:r>
            <a:r>
              <a:rPr lang="fr-BE" dirty="0" smtClean="0"/>
              <a:t>: </a:t>
            </a:r>
            <a:r>
              <a:rPr lang="fr-BE" dirty="0" err="1" smtClean="0"/>
              <a:t>sturing</a:t>
            </a:r>
            <a:r>
              <a:rPr lang="fr-BE" dirty="0" smtClean="0"/>
              <a:t> </a:t>
            </a:r>
            <a:r>
              <a:rPr lang="fr-BE" dirty="0" err="1" smtClean="0"/>
              <a:t>ifv</a:t>
            </a:r>
            <a:r>
              <a:rPr lang="fr-BE" dirty="0" smtClean="0"/>
              <a:t> van </a:t>
            </a:r>
            <a:r>
              <a:rPr lang="fr-BE" dirty="0" err="1" smtClean="0"/>
              <a:t>tijdstippen</a:t>
            </a:r>
            <a:r>
              <a:rPr lang="fr-BE" dirty="0" smtClean="0"/>
              <a:t> </a:t>
            </a:r>
            <a:r>
              <a:rPr lang="fr-BE" dirty="0" err="1" smtClean="0"/>
              <a:t>waarop</a:t>
            </a:r>
            <a:r>
              <a:rPr lang="fr-BE" dirty="0" smtClean="0"/>
              <a:t> de </a:t>
            </a:r>
            <a:r>
              <a:rPr lang="fr-BE" dirty="0" err="1" smtClean="0"/>
              <a:t>helpers</a:t>
            </a:r>
            <a:r>
              <a:rPr lang="fr-BE" dirty="0" smtClean="0"/>
              <a:t> het </a:t>
            </a:r>
            <a:r>
              <a:rPr lang="fr-BE" dirty="0" err="1" smtClean="0"/>
              <a:t>minst</a:t>
            </a:r>
            <a:r>
              <a:rPr lang="fr-BE" dirty="0" smtClean="0"/>
              <a:t> </a:t>
            </a:r>
            <a:r>
              <a:rPr lang="fr-BE" dirty="0" err="1" smtClean="0"/>
              <a:t>tijd</a:t>
            </a:r>
            <a:r>
              <a:rPr lang="fr-BE" dirty="0" smtClean="0"/>
              <a:t> </a:t>
            </a:r>
            <a:r>
              <a:rPr lang="fr-BE" dirty="0" err="1" smtClean="0"/>
              <a:t>verliezen</a:t>
            </a:r>
            <a:r>
              <a:rPr lang="fr-BE" dirty="0" smtClean="0"/>
              <a:t> </a:t>
            </a:r>
            <a:r>
              <a:rPr lang="fr-BE" dirty="0" err="1" smtClean="0"/>
              <a:t>bij</a:t>
            </a:r>
            <a:r>
              <a:rPr lang="fr-BE" dirty="0" smtClean="0"/>
              <a:t> </a:t>
            </a:r>
            <a:r>
              <a:rPr lang="fr-BE" dirty="0" err="1" smtClean="0"/>
              <a:t>verplaatsingen</a:t>
            </a:r>
            <a:r>
              <a:rPr lang="fr-BE" dirty="0" smtClean="0"/>
              <a:t> of in de </a:t>
            </a:r>
            <a:r>
              <a:rPr lang="fr-BE" dirty="0" err="1" smtClean="0"/>
              <a:t>uitvoering</a:t>
            </a:r>
            <a:endParaRPr lang="fr-BE" dirty="0" smtClean="0"/>
          </a:p>
          <a:p>
            <a:endParaRPr lang="fr-BE" dirty="0" smtClean="0"/>
          </a:p>
          <a:p>
            <a:r>
              <a:rPr lang="fr-BE" dirty="0" err="1" smtClean="0"/>
              <a:t>tactisch</a:t>
            </a:r>
            <a:r>
              <a:rPr lang="fr-BE" dirty="0" smtClean="0"/>
              <a:t>: </a:t>
            </a:r>
            <a:r>
              <a:rPr lang="fr-BE" dirty="0" err="1" smtClean="0"/>
              <a:t>voorspellende</a:t>
            </a:r>
            <a:r>
              <a:rPr lang="fr-BE" dirty="0" smtClean="0"/>
              <a:t> analyse</a:t>
            </a:r>
          </a:p>
          <a:p>
            <a:pPr lvl="1"/>
            <a:r>
              <a:rPr lang="fr-BE" dirty="0" err="1" smtClean="0"/>
              <a:t>bv</a:t>
            </a:r>
            <a:r>
              <a:rPr lang="fr-BE" dirty="0" smtClean="0"/>
              <a:t> om </a:t>
            </a:r>
            <a:r>
              <a:rPr lang="fr-BE" dirty="0" err="1" smtClean="0"/>
              <a:t>risico’s</a:t>
            </a:r>
            <a:r>
              <a:rPr lang="fr-BE" dirty="0" smtClean="0"/>
              <a:t> </a:t>
            </a:r>
            <a:r>
              <a:rPr lang="fr-BE" dirty="0" err="1" smtClean="0"/>
              <a:t>bij</a:t>
            </a:r>
            <a:r>
              <a:rPr lang="fr-BE" dirty="0" smtClean="0"/>
              <a:t> </a:t>
            </a:r>
            <a:r>
              <a:rPr lang="fr-BE" dirty="0" err="1" smtClean="0"/>
              <a:t>klanten</a:t>
            </a:r>
            <a:r>
              <a:rPr lang="fr-BE" dirty="0" smtClean="0"/>
              <a:t> te </a:t>
            </a:r>
            <a:r>
              <a:rPr lang="fr-BE" dirty="0" err="1" smtClean="0"/>
              <a:t>beperken</a:t>
            </a:r>
            <a:endParaRPr lang="fr-BE" dirty="0"/>
          </a:p>
          <a:p>
            <a:pPr lvl="1"/>
            <a:r>
              <a:rPr lang="fr-BE" dirty="0" err="1" smtClean="0"/>
              <a:t>bv</a:t>
            </a:r>
            <a:r>
              <a:rPr lang="fr-BE" dirty="0" smtClean="0"/>
              <a:t> om </a:t>
            </a:r>
            <a:r>
              <a:rPr lang="fr-BE" dirty="0" err="1" smtClean="0"/>
              <a:t>nood</a:t>
            </a:r>
            <a:r>
              <a:rPr lang="fr-BE" dirty="0" smtClean="0"/>
              <a:t> </a:t>
            </a:r>
            <a:r>
              <a:rPr lang="fr-BE" dirty="0" err="1" smtClean="0"/>
              <a:t>aan</a:t>
            </a:r>
            <a:r>
              <a:rPr lang="fr-BE" dirty="0" smtClean="0"/>
              <a:t> </a:t>
            </a:r>
            <a:r>
              <a:rPr lang="fr-BE" dirty="0" err="1" smtClean="0"/>
              <a:t>bijzonder</a:t>
            </a:r>
            <a:r>
              <a:rPr lang="fr-BE" dirty="0" smtClean="0"/>
              <a:t> </a:t>
            </a:r>
            <a:r>
              <a:rPr lang="fr-BE" dirty="0" err="1" smtClean="0"/>
              <a:t>werk</a:t>
            </a:r>
            <a:r>
              <a:rPr lang="fr-BE" dirty="0" smtClean="0"/>
              <a:t> te </a:t>
            </a:r>
            <a:r>
              <a:rPr lang="fr-BE" dirty="0" err="1" smtClean="0"/>
              <a:t>voorzien</a:t>
            </a:r>
            <a:endParaRPr lang="fr-BE" dirty="0" smtClean="0"/>
          </a:p>
          <a:p>
            <a:pPr lvl="1"/>
            <a:r>
              <a:rPr lang="fr-BE" dirty="0" err="1" smtClean="0"/>
              <a:t>bv</a:t>
            </a:r>
            <a:r>
              <a:rPr lang="fr-BE" dirty="0" smtClean="0"/>
              <a:t> om te </a:t>
            </a:r>
            <a:r>
              <a:rPr lang="fr-BE" dirty="0" err="1" smtClean="0"/>
              <a:t>anticiperen</a:t>
            </a:r>
            <a:r>
              <a:rPr lang="fr-BE" dirty="0" smtClean="0"/>
              <a:t> op </a:t>
            </a:r>
            <a:r>
              <a:rPr lang="fr-BE" dirty="0" err="1" smtClean="0"/>
              <a:t>schommelingen</a:t>
            </a:r>
            <a:r>
              <a:rPr lang="fr-BE" dirty="0" smtClean="0"/>
              <a:t> in </a:t>
            </a:r>
            <a:r>
              <a:rPr lang="fr-BE" dirty="0" err="1" smtClean="0"/>
              <a:t>beschikbare</a:t>
            </a:r>
            <a:r>
              <a:rPr lang="fr-BE" dirty="0" smtClean="0"/>
              <a:t> </a:t>
            </a:r>
            <a:r>
              <a:rPr lang="fr-BE" dirty="0" err="1" smtClean="0"/>
              <a:t>medewerkers</a:t>
            </a:r>
            <a:endParaRPr lang="fr-BE" dirty="0" smtClean="0"/>
          </a:p>
          <a:p>
            <a:endParaRPr lang="fr-BE" dirty="0" smtClean="0"/>
          </a:p>
          <a:p>
            <a:r>
              <a:rPr lang="fr-BE" dirty="0" err="1" smtClean="0"/>
              <a:t>strategisch</a:t>
            </a:r>
            <a:r>
              <a:rPr lang="fr-BE" dirty="0" smtClean="0"/>
              <a:t>: </a:t>
            </a:r>
            <a:r>
              <a:rPr lang="fr-BE" dirty="0" err="1" smtClean="0"/>
              <a:t>strategische</a:t>
            </a:r>
            <a:r>
              <a:rPr lang="fr-BE" dirty="0" smtClean="0"/>
              <a:t> </a:t>
            </a:r>
            <a:r>
              <a:rPr lang="fr-BE" dirty="0" err="1" smtClean="0"/>
              <a:t>forecasting</a:t>
            </a:r>
            <a:endParaRPr lang="fr-BE" dirty="0" smtClean="0"/>
          </a:p>
          <a:p>
            <a:pPr lvl="1"/>
            <a:r>
              <a:rPr lang="fr-BE" dirty="0" err="1" smtClean="0"/>
              <a:t>bv</a:t>
            </a:r>
            <a:r>
              <a:rPr lang="fr-BE" dirty="0" smtClean="0"/>
              <a:t> </a:t>
            </a:r>
            <a:r>
              <a:rPr lang="fr-BE" dirty="0" err="1" smtClean="0"/>
              <a:t>verwerven</a:t>
            </a:r>
            <a:r>
              <a:rPr lang="fr-BE" dirty="0" smtClean="0"/>
              <a:t> van </a:t>
            </a:r>
            <a:r>
              <a:rPr lang="fr-BE" dirty="0" err="1" smtClean="0"/>
              <a:t>nieuwe</a:t>
            </a:r>
            <a:r>
              <a:rPr lang="fr-BE" dirty="0" smtClean="0"/>
              <a:t> </a:t>
            </a:r>
            <a:r>
              <a:rPr lang="fr-BE" dirty="0" err="1" smtClean="0"/>
              <a:t>inzichten</a:t>
            </a:r>
            <a:r>
              <a:rPr lang="fr-BE" dirty="0" smtClean="0"/>
              <a:t> </a:t>
            </a:r>
            <a:r>
              <a:rPr lang="fr-BE" dirty="0" err="1" smtClean="0"/>
              <a:t>bij</a:t>
            </a:r>
            <a:r>
              <a:rPr lang="fr-BE" dirty="0" smtClean="0"/>
              <a:t> </a:t>
            </a:r>
            <a:r>
              <a:rPr lang="fr-BE" dirty="0" err="1" smtClean="0"/>
              <a:t>klanten</a:t>
            </a:r>
            <a:endParaRPr lang="fr-BE" dirty="0"/>
          </a:p>
        </p:txBody>
      </p:sp>
    </p:spTree>
    <p:extLst>
      <p:ext uri="{BB962C8B-B14F-4D97-AF65-F5344CB8AC3E}">
        <p14:creationId xmlns:p14="http://schemas.microsoft.com/office/powerpoint/2010/main" val="5332057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smtClean="0"/>
              <a:t>ICT als enabler: enkele opportuniteiten</a:t>
            </a:r>
            <a:endParaRPr lang="fr-BE" dirty="0"/>
          </a:p>
        </p:txBody>
      </p:sp>
      <p:sp>
        <p:nvSpPr>
          <p:cNvPr id="6" name="Hexagon 5"/>
          <p:cNvSpPr/>
          <p:nvPr/>
        </p:nvSpPr>
        <p:spPr>
          <a:xfrm>
            <a:off x="1054789" y="188344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Cloud &amp; SOA</a:t>
            </a:r>
            <a:endParaRPr lang="fr-BE" dirty="0"/>
          </a:p>
        </p:txBody>
      </p:sp>
      <p:sp>
        <p:nvSpPr>
          <p:cNvPr id="7" name="Hexagon 6"/>
          <p:cNvSpPr/>
          <p:nvPr/>
        </p:nvSpPr>
        <p:spPr>
          <a:xfrm>
            <a:off x="2565812" y="2656099"/>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Mobile </a:t>
            </a:r>
            <a:r>
              <a:rPr lang="nl-BE" dirty="0" err="1"/>
              <a:t>devices</a:t>
            </a:r>
            <a:r>
              <a:rPr lang="nl-BE" dirty="0"/>
              <a:t> &amp; wearables</a:t>
            </a:r>
            <a:endParaRPr lang="fr-BE" dirty="0"/>
          </a:p>
        </p:txBody>
      </p:sp>
      <p:sp>
        <p:nvSpPr>
          <p:cNvPr id="8" name="Hexagon 7"/>
          <p:cNvSpPr/>
          <p:nvPr/>
        </p:nvSpPr>
        <p:spPr>
          <a:xfrm>
            <a:off x="1043360" y="339202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Open source</a:t>
            </a:r>
            <a:endParaRPr lang="fr-BE" dirty="0"/>
          </a:p>
        </p:txBody>
      </p:sp>
      <p:sp>
        <p:nvSpPr>
          <p:cNvPr id="9" name="Hexagon 8"/>
          <p:cNvSpPr/>
          <p:nvPr/>
        </p:nvSpPr>
        <p:spPr>
          <a:xfrm>
            <a:off x="2565812" y="4167121"/>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Internet of </a:t>
            </a:r>
            <a:r>
              <a:rPr lang="nl-BE" dirty="0" err="1"/>
              <a:t>things</a:t>
            </a:r>
            <a:r>
              <a:rPr lang="nl-BE" dirty="0"/>
              <a:t> platforms</a:t>
            </a:r>
            <a:endParaRPr lang="fr-BE" dirty="0"/>
          </a:p>
        </p:txBody>
      </p:sp>
      <p:sp>
        <p:nvSpPr>
          <p:cNvPr id="10" name="Hexagon 9"/>
          <p:cNvSpPr/>
          <p:nvPr/>
        </p:nvSpPr>
        <p:spPr>
          <a:xfrm>
            <a:off x="4088264" y="340345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Autono-mous</a:t>
            </a:r>
            <a:r>
              <a:rPr lang="nl-BE" dirty="0" smtClean="0"/>
              <a:t> </a:t>
            </a:r>
            <a:r>
              <a:rPr lang="nl-BE" dirty="0" err="1" smtClean="0"/>
              <a:t>agents</a:t>
            </a:r>
            <a:r>
              <a:rPr lang="nl-BE" dirty="0" smtClean="0"/>
              <a:t> </a:t>
            </a:r>
            <a:r>
              <a:rPr lang="nl-BE" dirty="0" err="1" smtClean="0"/>
              <a:t>and</a:t>
            </a:r>
            <a:r>
              <a:rPr lang="nl-BE" dirty="0" smtClean="0"/>
              <a:t> </a:t>
            </a:r>
            <a:r>
              <a:rPr lang="nl-BE" dirty="0" err="1" smtClean="0"/>
              <a:t>things</a:t>
            </a:r>
            <a:endParaRPr lang="fr-BE" dirty="0"/>
          </a:p>
        </p:txBody>
      </p:sp>
      <p:sp>
        <p:nvSpPr>
          <p:cNvPr id="11" name="Hexagon 10"/>
          <p:cNvSpPr/>
          <p:nvPr/>
        </p:nvSpPr>
        <p:spPr>
          <a:xfrm>
            <a:off x="4065404" y="188344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Big data</a:t>
            </a:r>
            <a:endParaRPr lang="fr-BE" dirty="0"/>
          </a:p>
        </p:txBody>
      </p:sp>
      <p:sp>
        <p:nvSpPr>
          <p:cNvPr id="14" name="Hexagon 13"/>
          <p:cNvSpPr/>
          <p:nvPr/>
        </p:nvSpPr>
        <p:spPr>
          <a:xfrm>
            <a:off x="2557345" y="115159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Intercon-nectivity</a:t>
            </a:r>
            <a:endParaRPr lang="fr-BE" dirty="0"/>
          </a:p>
        </p:txBody>
      </p:sp>
      <p:sp>
        <p:nvSpPr>
          <p:cNvPr id="5" name="Slide Number Placeholder 4"/>
          <p:cNvSpPr>
            <a:spLocks noGrp="1"/>
          </p:cNvSpPr>
          <p:nvPr>
            <p:ph type="sldNum" sz="quarter" idx="4"/>
          </p:nvPr>
        </p:nvSpPr>
        <p:spPr/>
        <p:txBody>
          <a:bodyPr/>
          <a:lstStyle/>
          <a:p>
            <a:fld id="{A7CC3638-A99D-674C-A789-FA84B7E5EA16}" type="slidenum">
              <a:rPr lang="nl-NL" smtClean="0"/>
              <a:t>46</a:t>
            </a:fld>
            <a:endParaRPr lang="nl-NL" dirty="0"/>
          </a:p>
        </p:txBody>
      </p:sp>
    </p:spTree>
    <p:extLst>
      <p:ext uri="{BB962C8B-B14F-4D97-AF65-F5344CB8AC3E}">
        <p14:creationId xmlns:p14="http://schemas.microsoft.com/office/powerpoint/2010/main" val="54228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CC3638-A99D-674C-A789-FA84B7E5EA16}" type="slidenum">
              <a:rPr lang="nl-NL" smtClean="0"/>
              <a:pPr/>
              <a:t>47</a:t>
            </a:fld>
            <a:endParaRPr lang="nl-NL" dirty="0"/>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smtClean="0"/>
              <a:t>Autonomous agents and things</a:t>
            </a:r>
            <a:endParaRPr lang="fr-BE" dirty="0"/>
          </a:p>
        </p:txBody>
      </p:sp>
      <p:sp>
        <p:nvSpPr>
          <p:cNvPr id="5" name="Text Placeholder 4"/>
          <p:cNvSpPr>
            <a:spLocks noGrp="1"/>
          </p:cNvSpPr>
          <p:nvPr>
            <p:ph type="body" sz="quarter" idx="11"/>
          </p:nvPr>
        </p:nvSpPr>
        <p:spPr/>
        <p:txBody>
          <a:bodyPr/>
          <a:lstStyle/>
          <a:p>
            <a:r>
              <a:rPr lang="fr-BE" dirty="0" err="1"/>
              <a:t>z</a:t>
            </a:r>
            <a:r>
              <a:rPr lang="fr-BE" dirty="0" err="1" smtClean="0"/>
              <a:t>odra</a:t>
            </a:r>
            <a:r>
              <a:rPr lang="fr-BE" dirty="0" smtClean="0"/>
              <a:t> </a:t>
            </a:r>
            <a:r>
              <a:rPr lang="fr-BE" dirty="0" err="1" smtClean="0"/>
              <a:t>een</a:t>
            </a:r>
            <a:r>
              <a:rPr lang="fr-BE" dirty="0" smtClean="0"/>
              <a:t> </a:t>
            </a:r>
            <a:r>
              <a:rPr lang="fr-BE" dirty="0" err="1" smtClean="0"/>
              <a:t>bepaalde</a:t>
            </a:r>
            <a:r>
              <a:rPr lang="fr-BE" dirty="0" smtClean="0"/>
              <a:t> </a:t>
            </a:r>
            <a:r>
              <a:rPr lang="fr-BE" dirty="0" err="1" smtClean="0"/>
              <a:t>taak</a:t>
            </a:r>
            <a:r>
              <a:rPr lang="fr-BE" dirty="0" smtClean="0"/>
              <a:t> </a:t>
            </a:r>
            <a:r>
              <a:rPr lang="fr-BE" dirty="0" err="1" smtClean="0"/>
              <a:t>gedurende</a:t>
            </a:r>
            <a:r>
              <a:rPr lang="fr-BE" dirty="0" smtClean="0"/>
              <a:t> </a:t>
            </a:r>
            <a:r>
              <a:rPr lang="fr-BE" dirty="0" err="1" smtClean="0"/>
              <a:t>zekere</a:t>
            </a:r>
            <a:r>
              <a:rPr lang="fr-BE" dirty="0" smtClean="0"/>
              <a:t> </a:t>
            </a:r>
            <a:r>
              <a:rPr lang="fr-BE" dirty="0" err="1" smtClean="0"/>
              <a:t>tijd</a:t>
            </a:r>
            <a:r>
              <a:rPr lang="fr-BE" dirty="0" smtClean="0"/>
              <a:t> kan </a:t>
            </a:r>
            <a:r>
              <a:rPr lang="fr-BE" dirty="0" err="1" smtClean="0"/>
              <a:t>uitgevoerd</a:t>
            </a:r>
            <a:r>
              <a:rPr lang="fr-BE" dirty="0" smtClean="0"/>
              <a:t> </a:t>
            </a:r>
            <a:r>
              <a:rPr lang="fr-BE" dirty="0" err="1" smtClean="0"/>
              <a:t>worden</a:t>
            </a:r>
            <a:r>
              <a:rPr lang="fr-BE" dirty="0" smtClean="0"/>
              <a:t> </a:t>
            </a:r>
            <a:r>
              <a:rPr lang="fr-BE" dirty="0" err="1" smtClean="0"/>
              <a:t>zonder</a:t>
            </a:r>
            <a:r>
              <a:rPr lang="fr-BE" dirty="0" smtClean="0"/>
              <a:t> </a:t>
            </a:r>
            <a:r>
              <a:rPr lang="fr-BE" dirty="0" err="1" smtClean="0"/>
              <a:t>dat</a:t>
            </a:r>
            <a:r>
              <a:rPr lang="fr-BE" dirty="0" smtClean="0"/>
              <a:t> </a:t>
            </a:r>
            <a:r>
              <a:rPr lang="fr-BE" dirty="0" err="1" smtClean="0"/>
              <a:t>iemand</a:t>
            </a:r>
            <a:r>
              <a:rPr lang="fr-BE" dirty="0" smtClean="0"/>
              <a:t> er </a:t>
            </a:r>
            <a:r>
              <a:rPr lang="fr-BE" dirty="0" err="1" smtClean="0"/>
              <a:t>moet</a:t>
            </a:r>
            <a:r>
              <a:rPr lang="fr-BE" dirty="0" smtClean="0"/>
              <a:t> op </a:t>
            </a:r>
            <a:r>
              <a:rPr lang="fr-BE" dirty="0" err="1" smtClean="0"/>
              <a:t>toezien</a:t>
            </a:r>
            <a:endParaRPr lang="fr-BE" dirty="0" smtClean="0"/>
          </a:p>
          <a:p>
            <a:r>
              <a:rPr lang="fr-BE" dirty="0" err="1" smtClean="0"/>
              <a:t>voorbeelden</a:t>
            </a:r>
            <a:r>
              <a:rPr lang="fr-BE" dirty="0" smtClean="0"/>
              <a:t> </a:t>
            </a:r>
          </a:p>
          <a:p>
            <a:pPr lvl="1"/>
            <a:r>
              <a:rPr lang="fr-BE" dirty="0" err="1"/>
              <a:t>v</a:t>
            </a:r>
            <a:r>
              <a:rPr lang="fr-BE" dirty="0" err="1" smtClean="0"/>
              <a:t>irtuele</a:t>
            </a:r>
            <a:r>
              <a:rPr lang="fr-BE" dirty="0" smtClean="0"/>
              <a:t> </a:t>
            </a:r>
            <a:r>
              <a:rPr lang="fr-BE" dirty="0" err="1" smtClean="0"/>
              <a:t>assistenten</a:t>
            </a:r>
            <a:r>
              <a:rPr lang="fr-BE" dirty="0" smtClean="0"/>
              <a:t> </a:t>
            </a:r>
            <a:r>
              <a:rPr lang="fr-BE" dirty="0" err="1" smtClean="0"/>
              <a:t>zoals</a:t>
            </a:r>
            <a:r>
              <a:rPr lang="fr-BE" dirty="0" smtClean="0"/>
              <a:t> Cortana, </a:t>
            </a:r>
            <a:r>
              <a:rPr lang="fr-BE" dirty="0" err="1" smtClean="0"/>
              <a:t>Siri</a:t>
            </a:r>
            <a:r>
              <a:rPr lang="fr-BE" dirty="0" smtClean="0"/>
              <a:t>, Amazon Alexa of Google Assistant</a:t>
            </a:r>
          </a:p>
          <a:p>
            <a:pPr lvl="1"/>
            <a:r>
              <a:rPr lang="fr-BE" dirty="0"/>
              <a:t>d</a:t>
            </a:r>
            <a:r>
              <a:rPr lang="fr-BE" dirty="0" smtClean="0"/>
              <a:t>rones of </a:t>
            </a:r>
            <a:r>
              <a:rPr lang="fr-BE" dirty="0" err="1" smtClean="0"/>
              <a:t>onbemande</a:t>
            </a:r>
            <a:r>
              <a:rPr lang="fr-BE" dirty="0" smtClean="0"/>
              <a:t> </a:t>
            </a:r>
            <a:r>
              <a:rPr lang="fr-BE" dirty="0" err="1" smtClean="0"/>
              <a:t>vliegtuigen</a:t>
            </a:r>
            <a:endParaRPr lang="fr-BE" dirty="0" smtClean="0"/>
          </a:p>
          <a:p>
            <a:pPr lvl="1"/>
            <a:r>
              <a:rPr lang="fr-BE" dirty="0"/>
              <a:t>r</a:t>
            </a:r>
            <a:r>
              <a:rPr lang="fr-BE" dirty="0" smtClean="0"/>
              <a:t>obots: </a:t>
            </a:r>
            <a:r>
              <a:rPr lang="fr-BE" dirty="0" err="1" smtClean="0"/>
              <a:t>nog</a:t>
            </a:r>
            <a:r>
              <a:rPr lang="fr-BE" dirty="0" smtClean="0"/>
              <a:t> </a:t>
            </a:r>
            <a:r>
              <a:rPr lang="fr-BE" dirty="0" err="1" smtClean="0"/>
              <a:t>onvoldoende</a:t>
            </a:r>
            <a:r>
              <a:rPr lang="fr-BE" dirty="0" smtClean="0"/>
              <a:t> maar kan </a:t>
            </a:r>
            <a:r>
              <a:rPr lang="fr-BE" dirty="0" err="1" smtClean="0"/>
              <a:t>snel</a:t>
            </a:r>
            <a:r>
              <a:rPr lang="fr-BE" dirty="0" smtClean="0"/>
              <a:t> </a:t>
            </a:r>
            <a:r>
              <a:rPr lang="fr-BE" dirty="0" err="1" smtClean="0"/>
              <a:t>gaan</a:t>
            </a:r>
            <a:r>
              <a:rPr lang="fr-BE" dirty="0" smtClean="0"/>
              <a:t>, </a:t>
            </a:r>
            <a:r>
              <a:rPr lang="fr-BE" dirty="0" err="1" smtClean="0"/>
              <a:t>bv</a:t>
            </a:r>
            <a:r>
              <a:rPr lang="fr-BE" dirty="0" smtClean="0"/>
              <a:t> robot Atlas </a:t>
            </a:r>
            <a:r>
              <a:rPr lang="fr-BE" dirty="0" err="1" smtClean="0"/>
              <a:t>kuist</a:t>
            </a:r>
            <a:endParaRPr lang="fr-BE" dirty="0"/>
          </a:p>
        </p:txBody>
      </p:sp>
      <p:pic>
        <p:nvPicPr>
          <p:cNvPr id="6" name="Atlas Cleans House.wmv">
            <a:hlinkClick r:id="" action="ppaction://media"/>
          </p:cNvPr>
          <p:cNvPicPr>
            <a:picLocks noChangeAspect="1"/>
          </p:cNvPicPr>
          <p:nvPr>
            <a:videoFile r:link="rId1"/>
            <p:extLst>
              <p:ext uri="{DAA4B4D4-6D71-4841-9C94-3DE7FCFB9230}">
                <p14:media xmlns:p14="http://schemas.microsoft.com/office/powerpoint/2010/main" r:embed="rId2">
                  <p14:trim st="37844.0768" end="17845.1776"/>
                </p14:media>
              </p:ext>
            </p:extLst>
          </p:nvPr>
        </p:nvPicPr>
        <p:blipFill>
          <a:blip r:embed="rId5"/>
          <a:stretch>
            <a:fillRect/>
          </a:stretch>
        </p:blipFill>
        <p:spPr>
          <a:xfrm>
            <a:off x="1436908" y="3253839"/>
            <a:ext cx="5168034" cy="2860714"/>
          </a:xfrm>
          <a:prstGeom prst="rect">
            <a:avLst/>
          </a:prstGeom>
        </p:spPr>
      </p:pic>
    </p:spTree>
    <p:extLst>
      <p:ext uri="{BB962C8B-B14F-4D97-AF65-F5344CB8AC3E}">
        <p14:creationId xmlns:p14="http://schemas.microsoft.com/office/powerpoint/2010/main" val="79013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2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CC3638-A99D-674C-A789-FA84B7E5EA16}" type="slidenum">
              <a:rPr lang="nl-NL" smtClean="0"/>
              <a:pPr/>
              <a:t>48</a:t>
            </a:fld>
            <a:endParaRPr lang="nl-NL" dirty="0"/>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smtClean="0"/>
              <a:t>Autonomous agents and things</a:t>
            </a:r>
            <a:endParaRPr lang="fr-BE" dirty="0"/>
          </a:p>
        </p:txBody>
      </p:sp>
      <p:sp>
        <p:nvSpPr>
          <p:cNvPr id="5" name="Text Placeholder 4"/>
          <p:cNvSpPr>
            <a:spLocks noGrp="1"/>
          </p:cNvSpPr>
          <p:nvPr>
            <p:ph type="body" sz="quarter" idx="11"/>
          </p:nvPr>
        </p:nvSpPr>
        <p:spPr/>
        <p:txBody>
          <a:bodyPr/>
          <a:lstStyle/>
          <a:p>
            <a:r>
              <a:rPr lang="fr-BE" dirty="0" err="1"/>
              <a:t>o</a:t>
            </a:r>
            <a:r>
              <a:rPr lang="fr-BE" dirty="0" err="1" smtClean="0"/>
              <a:t>pvolgen</a:t>
            </a:r>
            <a:r>
              <a:rPr lang="fr-BE" dirty="0" smtClean="0"/>
              <a:t> van </a:t>
            </a:r>
            <a:r>
              <a:rPr lang="fr-BE" dirty="0" err="1" smtClean="0"/>
              <a:t>evoluties</a:t>
            </a:r>
            <a:r>
              <a:rPr lang="fr-BE" dirty="0" smtClean="0"/>
              <a:t> in </a:t>
            </a:r>
            <a:r>
              <a:rPr lang="fr-BE" dirty="0" err="1" smtClean="0"/>
              <a:t>professionele</a:t>
            </a:r>
            <a:r>
              <a:rPr lang="fr-BE" dirty="0" smtClean="0"/>
              <a:t> en </a:t>
            </a:r>
            <a:r>
              <a:rPr lang="fr-BE" dirty="0" err="1" smtClean="0"/>
              <a:t>particuliere</a:t>
            </a:r>
            <a:r>
              <a:rPr lang="fr-BE" dirty="0" smtClean="0"/>
              <a:t> </a:t>
            </a:r>
            <a:r>
              <a:rPr lang="fr-BE" dirty="0" err="1" smtClean="0"/>
              <a:t>markt</a:t>
            </a:r>
            <a:endParaRPr lang="fr-BE" dirty="0" smtClean="0"/>
          </a:p>
          <a:p>
            <a:endParaRPr lang="fr-BE" dirty="0" smtClean="0"/>
          </a:p>
          <a:p>
            <a:endParaRPr lang="fr-BE" dirty="0" smtClean="0"/>
          </a:p>
          <a:p>
            <a:r>
              <a:rPr lang="fr-BE" dirty="0" err="1" smtClean="0"/>
              <a:t>combineren</a:t>
            </a:r>
            <a:r>
              <a:rPr lang="fr-BE" dirty="0" smtClean="0"/>
              <a:t> van </a:t>
            </a:r>
            <a:r>
              <a:rPr lang="fr-BE" dirty="0" err="1" smtClean="0"/>
              <a:t>personen-helpers</a:t>
            </a:r>
            <a:r>
              <a:rPr lang="fr-BE" dirty="0" smtClean="0"/>
              <a:t> en autonome </a:t>
            </a:r>
            <a:r>
              <a:rPr lang="fr-BE" dirty="0" err="1" smtClean="0"/>
              <a:t>apparaten</a:t>
            </a:r>
            <a:endParaRPr lang="fr-BE" dirty="0" smtClean="0"/>
          </a:p>
          <a:p>
            <a:pPr lvl="1"/>
            <a:r>
              <a:rPr lang="fr-BE" dirty="0" err="1" smtClean="0"/>
              <a:t>vergelijk</a:t>
            </a:r>
            <a:r>
              <a:rPr lang="fr-BE" dirty="0" smtClean="0"/>
              <a:t> het met </a:t>
            </a:r>
            <a:r>
              <a:rPr lang="fr-BE" dirty="0" err="1" smtClean="0"/>
              <a:t>andere</a:t>
            </a:r>
            <a:r>
              <a:rPr lang="fr-BE" dirty="0" smtClean="0"/>
              <a:t> </a:t>
            </a:r>
            <a:r>
              <a:rPr lang="fr-BE" dirty="0" err="1" smtClean="0"/>
              <a:t>automaten</a:t>
            </a:r>
            <a:r>
              <a:rPr lang="fr-BE" dirty="0" smtClean="0"/>
              <a:t> die </a:t>
            </a:r>
            <a:r>
              <a:rPr lang="fr-BE" dirty="0" err="1" smtClean="0"/>
              <a:t>personen-helpers</a:t>
            </a:r>
            <a:r>
              <a:rPr lang="fr-BE" dirty="0" smtClean="0"/>
              <a:t> nu al </a:t>
            </a:r>
            <a:r>
              <a:rPr lang="fr-BE" dirty="0" err="1" smtClean="0"/>
              <a:t>gebruiken</a:t>
            </a:r>
            <a:r>
              <a:rPr lang="fr-BE" dirty="0" smtClean="0"/>
              <a:t> (</a:t>
            </a:r>
            <a:r>
              <a:rPr lang="fr-BE" dirty="0" err="1"/>
              <a:t>w</a:t>
            </a:r>
            <a:r>
              <a:rPr lang="fr-BE" dirty="0" err="1" smtClean="0"/>
              <a:t>asautomaat</a:t>
            </a:r>
            <a:r>
              <a:rPr lang="fr-BE" dirty="0" smtClean="0"/>
              <a:t>, </a:t>
            </a:r>
            <a:r>
              <a:rPr lang="fr-BE" dirty="0" err="1" smtClean="0"/>
              <a:t>vaatwasser</a:t>
            </a:r>
            <a:r>
              <a:rPr lang="fr-BE" dirty="0" smtClean="0"/>
              <a:t>…)</a:t>
            </a:r>
          </a:p>
          <a:p>
            <a:pPr lvl="1"/>
            <a:r>
              <a:rPr lang="fr-BE" dirty="0" err="1" smtClean="0"/>
              <a:t>bv</a:t>
            </a:r>
            <a:r>
              <a:rPr lang="fr-BE" dirty="0" smtClean="0"/>
              <a:t> </a:t>
            </a:r>
            <a:r>
              <a:rPr lang="fr-BE" dirty="0" err="1" smtClean="0"/>
              <a:t>Roomba</a:t>
            </a:r>
            <a:r>
              <a:rPr lang="fr-BE" dirty="0" smtClean="0"/>
              <a:t> </a:t>
            </a:r>
            <a:r>
              <a:rPr lang="fr-BE" dirty="0" err="1" smtClean="0"/>
              <a:t>vacuumcleaner</a:t>
            </a:r>
            <a:r>
              <a:rPr lang="fr-BE" dirty="0" smtClean="0"/>
              <a:t> </a:t>
            </a:r>
            <a:r>
              <a:rPr lang="fr-BE" dirty="0" err="1" smtClean="0"/>
              <a:t>tegelijkertijd</a:t>
            </a:r>
            <a:r>
              <a:rPr lang="fr-BE" dirty="0" smtClean="0"/>
              <a:t> met </a:t>
            </a:r>
            <a:r>
              <a:rPr lang="fr-BE" dirty="0" err="1" smtClean="0"/>
              <a:t>ander</a:t>
            </a:r>
            <a:r>
              <a:rPr lang="fr-BE" dirty="0" smtClean="0"/>
              <a:t> </a:t>
            </a:r>
            <a:r>
              <a:rPr lang="fr-BE" dirty="0" err="1" smtClean="0"/>
              <a:t>werk</a:t>
            </a:r>
            <a:endParaRPr lang="fr-BE" dirty="0" smtClean="0"/>
          </a:p>
          <a:p>
            <a:endParaRPr lang="fr-BE" dirty="0" smtClean="0"/>
          </a:p>
          <a:p>
            <a:endParaRPr lang="fr-BE" dirty="0" smtClean="0"/>
          </a:p>
          <a:p>
            <a:r>
              <a:rPr lang="fr-BE" dirty="0" err="1" smtClean="0"/>
              <a:t>nagaan</a:t>
            </a:r>
            <a:r>
              <a:rPr lang="fr-BE" dirty="0" smtClean="0"/>
              <a:t> of </a:t>
            </a:r>
            <a:r>
              <a:rPr lang="fr-BE" dirty="0" err="1"/>
              <a:t>F</a:t>
            </a:r>
            <a:r>
              <a:rPr lang="fr-BE" dirty="0" err="1" smtClean="0"/>
              <a:t>amiliehulp</a:t>
            </a:r>
            <a:r>
              <a:rPr lang="fr-BE" dirty="0" smtClean="0"/>
              <a:t> kan </a:t>
            </a:r>
            <a:r>
              <a:rPr lang="fr-BE" dirty="0" err="1" smtClean="0"/>
              <a:t>geïntegreerd</a:t>
            </a:r>
            <a:r>
              <a:rPr lang="fr-BE" dirty="0" smtClean="0"/>
              <a:t> </a:t>
            </a:r>
            <a:r>
              <a:rPr lang="fr-BE" dirty="0" err="1" smtClean="0"/>
              <a:t>worden</a:t>
            </a:r>
            <a:r>
              <a:rPr lang="fr-BE" dirty="0" smtClean="0"/>
              <a:t> in de </a:t>
            </a:r>
            <a:r>
              <a:rPr lang="fr-BE" dirty="0" err="1" smtClean="0"/>
              <a:t>virtuele</a:t>
            </a:r>
            <a:r>
              <a:rPr lang="fr-BE" dirty="0" smtClean="0"/>
              <a:t> assistent van de </a:t>
            </a:r>
            <a:r>
              <a:rPr lang="fr-BE" dirty="0" err="1" smtClean="0"/>
              <a:t>klant</a:t>
            </a:r>
            <a:r>
              <a:rPr lang="fr-BE" dirty="0" smtClean="0"/>
              <a:t> ?</a:t>
            </a:r>
          </a:p>
          <a:p>
            <a:pPr lvl="1"/>
            <a:r>
              <a:rPr lang="fr-BE" dirty="0" err="1" smtClean="0"/>
              <a:t>zodat</a:t>
            </a:r>
            <a:r>
              <a:rPr lang="fr-BE" dirty="0" smtClean="0"/>
              <a:t> </a:t>
            </a:r>
            <a:r>
              <a:rPr lang="fr-BE" dirty="0" err="1" smtClean="0"/>
              <a:t>bepaalde</a:t>
            </a:r>
            <a:r>
              <a:rPr lang="fr-BE" dirty="0" smtClean="0"/>
              <a:t> </a:t>
            </a:r>
            <a:r>
              <a:rPr lang="fr-BE" dirty="0" err="1" smtClean="0"/>
              <a:t>vragen</a:t>
            </a:r>
            <a:r>
              <a:rPr lang="fr-BE" dirty="0" smtClean="0"/>
              <a:t> </a:t>
            </a:r>
            <a:r>
              <a:rPr lang="fr-BE" dirty="0" err="1" smtClean="0"/>
              <a:t>onthouden</a:t>
            </a:r>
            <a:r>
              <a:rPr lang="fr-BE" dirty="0" smtClean="0"/>
              <a:t> </a:t>
            </a:r>
            <a:r>
              <a:rPr lang="fr-BE" dirty="0" err="1" smtClean="0"/>
              <a:t>worden</a:t>
            </a:r>
            <a:r>
              <a:rPr lang="fr-BE" dirty="0" smtClean="0"/>
              <a:t> </a:t>
            </a:r>
            <a:r>
              <a:rPr lang="fr-BE" dirty="0" err="1" smtClean="0"/>
              <a:t>bij</a:t>
            </a:r>
            <a:r>
              <a:rPr lang="fr-BE" dirty="0" smtClean="0"/>
              <a:t> </a:t>
            </a:r>
            <a:r>
              <a:rPr lang="fr-BE" dirty="0" err="1" smtClean="0"/>
              <a:t>een</a:t>
            </a:r>
            <a:r>
              <a:rPr lang="fr-BE" dirty="0" smtClean="0"/>
              <a:t> </a:t>
            </a:r>
            <a:r>
              <a:rPr lang="fr-BE" dirty="0" err="1" smtClean="0"/>
              <a:t>volgend</a:t>
            </a:r>
            <a:r>
              <a:rPr lang="fr-BE" dirty="0" smtClean="0"/>
              <a:t> </a:t>
            </a:r>
            <a:r>
              <a:rPr lang="fr-BE" dirty="0" err="1" smtClean="0"/>
              <a:t>bezoek</a:t>
            </a:r>
            <a:endParaRPr lang="fr-BE" dirty="0" smtClean="0"/>
          </a:p>
          <a:p>
            <a:pPr lvl="1"/>
            <a:r>
              <a:rPr lang="fr-BE" dirty="0" err="1" smtClean="0"/>
              <a:t>zodat</a:t>
            </a:r>
            <a:r>
              <a:rPr lang="fr-BE" dirty="0" smtClean="0"/>
              <a:t> </a:t>
            </a:r>
            <a:r>
              <a:rPr lang="fr-BE" dirty="0" err="1" smtClean="0"/>
              <a:t>spoed-interventies</a:t>
            </a:r>
            <a:r>
              <a:rPr lang="fr-BE" dirty="0" smtClean="0"/>
              <a:t> </a:t>
            </a:r>
            <a:r>
              <a:rPr lang="fr-BE" dirty="0" err="1" smtClean="0"/>
              <a:t>mogelijk</a:t>
            </a:r>
            <a:r>
              <a:rPr lang="fr-BE" dirty="0" smtClean="0"/>
              <a:t> </a:t>
            </a:r>
            <a:r>
              <a:rPr lang="fr-BE" dirty="0" err="1" smtClean="0"/>
              <a:t>worden</a:t>
            </a:r>
            <a:endParaRPr lang="fr-BE" dirty="0" smtClean="0"/>
          </a:p>
          <a:p>
            <a:pPr lvl="1"/>
            <a:r>
              <a:rPr lang="fr-BE" dirty="0"/>
              <a:t>o</a:t>
            </a:r>
            <a:r>
              <a:rPr lang="fr-BE" dirty="0" smtClean="0"/>
              <a:t>f </a:t>
            </a:r>
            <a:r>
              <a:rPr lang="fr-BE" dirty="0" err="1" smtClean="0"/>
              <a:t>gewoon</a:t>
            </a:r>
            <a:r>
              <a:rPr lang="fr-BE" dirty="0" smtClean="0"/>
              <a:t> om </a:t>
            </a:r>
            <a:r>
              <a:rPr lang="fr-BE" dirty="0" err="1" smtClean="0"/>
              <a:t>iets</a:t>
            </a:r>
            <a:r>
              <a:rPr lang="fr-BE" dirty="0" smtClean="0"/>
              <a:t> te </a:t>
            </a:r>
            <a:r>
              <a:rPr lang="fr-BE" dirty="0" err="1" smtClean="0"/>
              <a:t>vragen</a:t>
            </a:r>
            <a:r>
              <a:rPr lang="fr-BE" dirty="0" smtClean="0"/>
              <a:t> of </a:t>
            </a:r>
            <a:r>
              <a:rPr lang="fr-BE" dirty="0" err="1" smtClean="0"/>
              <a:t>bevestiging</a:t>
            </a:r>
            <a:r>
              <a:rPr lang="fr-BE" dirty="0" smtClean="0"/>
              <a:t> te </a:t>
            </a:r>
            <a:r>
              <a:rPr lang="fr-BE" dirty="0" err="1" smtClean="0"/>
              <a:t>bekomen</a:t>
            </a:r>
            <a:endParaRPr lang="fr-BE" dirty="0" smtClean="0"/>
          </a:p>
          <a:p>
            <a:pPr lvl="1"/>
            <a:endParaRPr lang="fr-BE" dirty="0"/>
          </a:p>
        </p:txBody>
      </p:sp>
    </p:spTree>
    <p:extLst>
      <p:ext uri="{BB962C8B-B14F-4D97-AF65-F5344CB8AC3E}">
        <p14:creationId xmlns:p14="http://schemas.microsoft.com/office/powerpoint/2010/main" val="5391329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CC3638-A99D-674C-A789-FA84B7E5EA16}" type="slidenum">
              <a:rPr lang="nl-NL" smtClean="0"/>
              <a:t>4</a:t>
            </a:fld>
            <a:endParaRPr lang="nl-NL" dirty="0"/>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dirty="0" smtClean="0"/>
              <a:t>Soms zelfs erg disruptief</a:t>
            </a:r>
            <a:endParaRPr lang="fr-BE" dirty="0"/>
          </a:p>
        </p:txBody>
      </p:sp>
      <p:sp>
        <p:nvSpPr>
          <p:cNvPr id="5" name="Text Placeholder 4"/>
          <p:cNvSpPr>
            <a:spLocks noGrp="1"/>
          </p:cNvSpPr>
          <p:nvPr>
            <p:ph type="body" sz="quarter" idx="11"/>
          </p:nvPr>
        </p:nvSpPr>
        <p:spPr/>
        <p:txBody>
          <a:bodyPr/>
          <a:lstStyle/>
          <a:p>
            <a:r>
              <a:rPr lang="nl-BE" dirty="0" smtClean="0"/>
              <a:t>voorbeelden</a:t>
            </a:r>
          </a:p>
          <a:p>
            <a:pPr lvl="1"/>
            <a:r>
              <a:rPr lang="nl-BE" dirty="0" smtClean="0"/>
              <a:t>muziek- en </a:t>
            </a:r>
            <a:r>
              <a:rPr lang="nl-BE" dirty="0" err="1" smtClean="0"/>
              <a:t>fotoindustrie</a:t>
            </a:r>
            <a:r>
              <a:rPr lang="nl-BE" dirty="0" smtClean="0"/>
              <a:t> (digitale distributie)</a:t>
            </a:r>
            <a:endParaRPr lang="nl-BE" dirty="0"/>
          </a:p>
          <a:p>
            <a:pPr lvl="1"/>
            <a:r>
              <a:rPr lang="nl-BE" dirty="0" smtClean="0"/>
              <a:t>media</a:t>
            </a:r>
          </a:p>
          <a:p>
            <a:pPr lvl="1"/>
            <a:r>
              <a:rPr lang="nl-BE" dirty="0" smtClean="0"/>
              <a:t>hotelsector (bv. </a:t>
            </a:r>
            <a:r>
              <a:rPr lang="nl-BE" dirty="0" err="1" smtClean="0"/>
              <a:t>Airbnb</a:t>
            </a:r>
            <a:r>
              <a:rPr lang="nl-BE" dirty="0" smtClean="0"/>
              <a:t>)</a:t>
            </a:r>
          </a:p>
          <a:p>
            <a:pPr lvl="1"/>
            <a:r>
              <a:rPr lang="nl-BE" dirty="0" smtClean="0"/>
              <a:t>vervoer (bv. zelfrijdende auto’s, Uber)</a:t>
            </a:r>
          </a:p>
          <a:p>
            <a:pPr lvl="1"/>
            <a:r>
              <a:rPr lang="nl-BE" dirty="0" smtClean="0"/>
              <a:t>banken (bv. </a:t>
            </a:r>
            <a:r>
              <a:rPr lang="nl-BE" dirty="0" err="1" smtClean="0"/>
              <a:t>bitcoin</a:t>
            </a:r>
            <a:r>
              <a:rPr lang="nl-BE" dirty="0" smtClean="0"/>
              <a:t>)</a:t>
            </a:r>
          </a:p>
          <a:p>
            <a:pPr lvl="1"/>
            <a:r>
              <a:rPr lang="nl-BE" dirty="0" smtClean="0"/>
              <a:t>gezondheid</a:t>
            </a:r>
            <a:endParaRPr lang="nl-BE" dirty="0"/>
          </a:p>
          <a:p>
            <a:endParaRPr lang="nl-BE" dirty="0" smtClean="0"/>
          </a:p>
          <a:p>
            <a:r>
              <a:rPr lang="nl-BE" dirty="0" smtClean="0"/>
              <a:t>sectoren vervagen: Google, Tesla, …</a:t>
            </a:r>
          </a:p>
          <a:p>
            <a:endParaRPr lang="nl-BE" dirty="0"/>
          </a:p>
          <a:p>
            <a:r>
              <a:rPr lang="nl-BE" dirty="0" smtClean="0"/>
              <a:t>vaak ook impact op tal van aspecten, bv. zelfrijdende wagen</a:t>
            </a:r>
          </a:p>
          <a:p>
            <a:pPr lvl="1"/>
            <a:r>
              <a:rPr lang="nl-BE" dirty="0" smtClean="0"/>
              <a:t>wat is verzekeringspremie ?</a:t>
            </a:r>
          </a:p>
          <a:p>
            <a:pPr lvl="1"/>
            <a:r>
              <a:rPr lang="nl-BE" dirty="0" smtClean="0"/>
              <a:t>wie is aansprakelijk bij een ongeval ?</a:t>
            </a:r>
            <a:endParaRPr lang="fr-BE" dirty="0"/>
          </a:p>
        </p:txBody>
      </p:sp>
    </p:spTree>
    <p:extLst>
      <p:ext uri="{BB962C8B-B14F-4D97-AF65-F5344CB8AC3E}">
        <p14:creationId xmlns:p14="http://schemas.microsoft.com/office/powerpoint/2010/main" val="17207161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r>
              <a:rPr lang="fr-FR" dirty="0" smtClean="0"/>
              <a:t>13 </a:t>
            </a:r>
            <a:r>
              <a:rPr lang="fr-FR" dirty="0" err="1" smtClean="0"/>
              <a:t>mei</a:t>
            </a:r>
            <a:r>
              <a:rPr lang="fr-FR" dirty="0" smtClean="0"/>
              <a:t> 2017</a:t>
            </a:r>
            <a:endParaRPr lang="nl-NL" dirty="0"/>
          </a:p>
        </p:txBody>
      </p:sp>
      <p:sp>
        <p:nvSpPr>
          <p:cNvPr id="4" name="Title 3"/>
          <p:cNvSpPr>
            <a:spLocks noGrp="1"/>
          </p:cNvSpPr>
          <p:nvPr>
            <p:ph type="title"/>
          </p:nvPr>
        </p:nvSpPr>
        <p:spPr/>
        <p:txBody>
          <a:bodyPr/>
          <a:lstStyle/>
          <a:p>
            <a:r>
              <a:rPr lang="nl-BE" smtClean="0"/>
              <a:t>ICT als enabler: enkele opportuniteiten</a:t>
            </a:r>
            <a:endParaRPr lang="fr-BE" dirty="0"/>
          </a:p>
        </p:txBody>
      </p:sp>
      <p:sp>
        <p:nvSpPr>
          <p:cNvPr id="6" name="Hexagon 5"/>
          <p:cNvSpPr/>
          <p:nvPr/>
        </p:nvSpPr>
        <p:spPr>
          <a:xfrm>
            <a:off x="1054789" y="188344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Cloud &amp; SOA</a:t>
            </a:r>
            <a:endParaRPr lang="fr-BE" dirty="0"/>
          </a:p>
        </p:txBody>
      </p:sp>
      <p:sp>
        <p:nvSpPr>
          <p:cNvPr id="7" name="Hexagon 6"/>
          <p:cNvSpPr/>
          <p:nvPr/>
        </p:nvSpPr>
        <p:spPr>
          <a:xfrm>
            <a:off x="2565812" y="2656099"/>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Mobile </a:t>
            </a:r>
            <a:r>
              <a:rPr lang="nl-BE" dirty="0" err="1"/>
              <a:t>devices</a:t>
            </a:r>
            <a:r>
              <a:rPr lang="nl-BE" dirty="0"/>
              <a:t> &amp; wearables</a:t>
            </a:r>
            <a:endParaRPr lang="fr-BE" dirty="0"/>
          </a:p>
        </p:txBody>
      </p:sp>
      <p:sp>
        <p:nvSpPr>
          <p:cNvPr id="8" name="Hexagon 7"/>
          <p:cNvSpPr/>
          <p:nvPr/>
        </p:nvSpPr>
        <p:spPr>
          <a:xfrm>
            <a:off x="1043360" y="339202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Open source</a:t>
            </a:r>
            <a:endParaRPr lang="fr-BE" dirty="0"/>
          </a:p>
        </p:txBody>
      </p:sp>
      <p:sp>
        <p:nvSpPr>
          <p:cNvPr id="9" name="Hexagon 8"/>
          <p:cNvSpPr/>
          <p:nvPr/>
        </p:nvSpPr>
        <p:spPr>
          <a:xfrm>
            <a:off x="2565812" y="4167121"/>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Internet of </a:t>
            </a:r>
            <a:r>
              <a:rPr lang="nl-BE" dirty="0" err="1"/>
              <a:t>things</a:t>
            </a:r>
            <a:r>
              <a:rPr lang="nl-BE" dirty="0"/>
              <a:t> platforms</a:t>
            </a:r>
            <a:endParaRPr lang="fr-BE" dirty="0"/>
          </a:p>
        </p:txBody>
      </p:sp>
      <p:sp>
        <p:nvSpPr>
          <p:cNvPr id="10" name="Hexagon 9"/>
          <p:cNvSpPr/>
          <p:nvPr/>
        </p:nvSpPr>
        <p:spPr>
          <a:xfrm>
            <a:off x="4088264" y="340345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Autono-mous</a:t>
            </a:r>
            <a:r>
              <a:rPr lang="nl-BE" dirty="0" smtClean="0"/>
              <a:t> </a:t>
            </a:r>
            <a:r>
              <a:rPr lang="nl-BE" dirty="0" err="1" smtClean="0"/>
              <a:t>agents</a:t>
            </a:r>
            <a:r>
              <a:rPr lang="nl-BE" dirty="0" smtClean="0"/>
              <a:t> </a:t>
            </a:r>
            <a:r>
              <a:rPr lang="nl-BE" dirty="0" err="1" smtClean="0"/>
              <a:t>and</a:t>
            </a:r>
            <a:r>
              <a:rPr lang="nl-BE" dirty="0" smtClean="0"/>
              <a:t> </a:t>
            </a:r>
            <a:r>
              <a:rPr lang="nl-BE" dirty="0" err="1" smtClean="0"/>
              <a:t>things</a:t>
            </a:r>
            <a:endParaRPr lang="fr-BE" dirty="0"/>
          </a:p>
        </p:txBody>
      </p:sp>
      <p:sp>
        <p:nvSpPr>
          <p:cNvPr id="11" name="Hexagon 10"/>
          <p:cNvSpPr/>
          <p:nvPr/>
        </p:nvSpPr>
        <p:spPr>
          <a:xfrm>
            <a:off x="4065404" y="188344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Big data</a:t>
            </a:r>
            <a:endParaRPr lang="fr-BE" dirty="0"/>
          </a:p>
        </p:txBody>
      </p:sp>
      <p:sp>
        <p:nvSpPr>
          <p:cNvPr id="13" name="Hexagon 12"/>
          <p:cNvSpPr/>
          <p:nvPr/>
        </p:nvSpPr>
        <p:spPr>
          <a:xfrm>
            <a:off x="5581070" y="111772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Blockchain</a:t>
            </a:r>
            <a:endParaRPr lang="fr-BE" dirty="0"/>
          </a:p>
        </p:txBody>
      </p:sp>
      <p:sp>
        <p:nvSpPr>
          <p:cNvPr id="14" name="Hexagon 13"/>
          <p:cNvSpPr/>
          <p:nvPr/>
        </p:nvSpPr>
        <p:spPr>
          <a:xfrm>
            <a:off x="2557345" y="115159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Intercon-nectivity</a:t>
            </a:r>
            <a:endParaRPr lang="fr-BE" dirty="0"/>
          </a:p>
        </p:txBody>
      </p:sp>
      <p:sp>
        <p:nvSpPr>
          <p:cNvPr id="5" name="Slide Number Placeholder 4"/>
          <p:cNvSpPr>
            <a:spLocks noGrp="1"/>
          </p:cNvSpPr>
          <p:nvPr>
            <p:ph type="sldNum" sz="quarter" idx="4"/>
          </p:nvPr>
        </p:nvSpPr>
        <p:spPr/>
        <p:txBody>
          <a:bodyPr/>
          <a:lstStyle/>
          <a:p>
            <a:fld id="{A7CC3638-A99D-674C-A789-FA84B7E5EA16}" type="slidenum">
              <a:rPr lang="nl-NL" smtClean="0"/>
              <a:t>49</a:t>
            </a:fld>
            <a:endParaRPr lang="nl-NL" dirty="0"/>
          </a:p>
        </p:txBody>
      </p:sp>
    </p:spTree>
    <p:extLst>
      <p:ext uri="{BB962C8B-B14F-4D97-AF65-F5344CB8AC3E}">
        <p14:creationId xmlns:p14="http://schemas.microsoft.com/office/powerpoint/2010/main" val="54228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CC3638-A99D-674C-A789-FA84B7E5EA16}" type="slidenum">
              <a:rPr lang="nl-NL" smtClean="0"/>
              <a:t>50</a:t>
            </a:fld>
            <a:endParaRPr lang="nl-NL" dirty="0"/>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6" name="Rectangle 5"/>
          <p:cNvSpPr/>
          <p:nvPr/>
        </p:nvSpPr>
        <p:spPr>
          <a:xfrm>
            <a:off x="1493912" y="470277"/>
            <a:ext cx="5670376" cy="5262979"/>
          </a:xfrm>
          <a:prstGeom prst="rect">
            <a:avLst/>
          </a:prstGeom>
        </p:spPr>
        <p:txBody>
          <a:bodyPr wrap="square">
            <a:spAutoFit/>
          </a:bodyPr>
          <a:lstStyle/>
          <a:p>
            <a:r>
              <a:rPr lang="en-US" sz="2400" dirty="0" err="1" smtClean="0"/>
              <a:t>Blockchain</a:t>
            </a:r>
            <a:r>
              <a:rPr lang="en-US" sz="2400" dirty="0" smtClean="0"/>
              <a:t> </a:t>
            </a:r>
            <a:r>
              <a:rPr lang="en-US" sz="2400" dirty="0"/>
              <a:t>is </a:t>
            </a:r>
            <a:r>
              <a:rPr lang="en-US" sz="2400" b="1" dirty="0"/>
              <a:t>not a “disruptive” technology</a:t>
            </a:r>
            <a:r>
              <a:rPr lang="en-US" sz="2400" dirty="0"/>
              <a:t>, which can attack a traditional business model with a lower-cost solution and overtake incumbent firms quickly. </a:t>
            </a:r>
            <a:r>
              <a:rPr lang="en-US" sz="2400" dirty="0" err="1"/>
              <a:t>Blockchain</a:t>
            </a:r>
            <a:r>
              <a:rPr lang="en-US" sz="2400" dirty="0"/>
              <a:t> is </a:t>
            </a:r>
            <a:r>
              <a:rPr lang="en-US" sz="2400" b="1" dirty="0"/>
              <a:t>a foundational technology</a:t>
            </a:r>
            <a:r>
              <a:rPr lang="en-US" sz="2400" dirty="0"/>
              <a:t>: </a:t>
            </a:r>
            <a:r>
              <a:rPr lang="en-US" sz="2400" dirty="0" smtClean="0"/>
              <a:t>it </a:t>
            </a:r>
            <a:r>
              <a:rPr lang="en-US" sz="2400" dirty="0"/>
              <a:t>has the potential to create </a:t>
            </a:r>
            <a:r>
              <a:rPr lang="en-US" sz="2400" b="1" dirty="0"/>
              <a:t>new foundations for our economic and social systems</a:t>
            </a:r>
            <a:r>
              <a:rPr lang="en-US" sz="2400" dirty="0"/>
              <a:t>. But while the impact will be enormous, it will take decades for </a:t>
            </a:r>
            <a:r>
              <a:rPr lang="en-US" sz="2400" dirty="0" err="1"/>
              <a:t>blockchain</a:t>
            </a:r>
            <a:r>
              <a:rPr lang="en-US" sz="2400" dirty="0"/>
              <a:t> to seep into our economic and social infrastructure. The </a:t>
            </a:r>
            <a:r>
              <a:rPr lang="en-US" sz="2400" b="1" dirty="0"/>
              <a:t>process of adoption will be gradual and steady</a:t>
            </a:r>
            <a:r>
              <a:rPr lang="en-US" sz="2400" dirty="0"/>
              <a:t>, not sudden, as waves of technological and institutional change gain momentum.</a:t>
            </a:r>
            <a:endParaRPr lang="fr-BE" sz="2400" dirty="0"/>
          </a:p>
        </p:txBody>
      </p:sp>
      <p:sp>
        <p:nvSpPr>
          <p:cNvPr id="7" name="TextBox 6"/>
          <p:cNvSpPr txBox="1"/>
          <p:nvPr/>
        </p:nvSpPr>
        <p:spPr>
          <a:xfrm>
            <a:off x="5076056" y="5618487"/>
            <a:ext cx="3384376" cy="923330"/>
          </a:xfrm>
          <a:prstGeom prst="rect">
            <a:avLst/>
          </a:prstGeom>
          <a:noFill/>
        </p:spPr>
        <p:txBody>
          <a:bodyPr wrap="square" rtlCol="0">
            <a:spAutoFit/>
          </a:bodyPr>
          <a:lstStyle/>
          <a:p>
            <a:r>
              <a:rPr lang="fi-FI" dirty="0"/>
              <a:t>Marco </a:t>
            </a:r>
            <a:r>
              <a:rPr lang="fi-FI" dirty="0" smtClean="0"/>
              <a:t>Iansiti &amp; Karim </a:t>
            </a:r>
            <a:r>
              <a:rPr lang="fi-FI" dirty="0"/>
              <a:t>R. </a:t>
            </a:r>
            <a:r>
              <a:rPr lang="fi-FI" dirty="0" smtClean="0"/>
              <a:t>Lakhani, Harvard Business Review 2017</a:t>
            </a:r>
            <a:endParaRPr lang="fi-FI" dirty="0"/>
          </a:p>
          <a:p>
            <a:endParaRPr lang="fr-BE" dirty="0"/>
          </a:p>
        </p:txBody>
      </p:sp>
    </p:spTree>
    <p:extLst>
      <p:ext uri="{BB962C8B-B14F-4D97-AF65-F5344CB8AC3E}">
        <p14:creationId xmlns:p14="http://schemas.microsoft.com/office/powerpoint/2010/main" val="11985640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A7F1E79-8225-48A0-95BD-5254C3720E2D}" type="slidenum">
              <a:rPr lang="en-GB" smtClean="0"/>
              <a:pPr/>
              <a:t>51</a:t>
            </a:fld>
            <a:endParaRPr lang="en-GB" dirty="0"/>
          </a:p>
        </p:txBody>
      </p:sp>
      <p:sp>
        <p:nvSpPr>
          <p:cNvPr id="9" name="Title 8"/>
          <p:cNvSpPr>
            <a:spLocks noGrp="1"/>
          </p:cNvSpPr>
          <p:nvPr>
            <p:ph type="title"/>
          </p:nvPr>
        </p:nvSpPr>
        <p:spPr/>
        <p:txBody>
          <a:bodyPr/>
          <a:lstStyle/>
          <a:p>
            <a:r>
              <a:rPr lang="nl-BE" smtClean="0"/>
              <a:t>Essentie van blockchain</a:t>
            </a:r>
            <a:endParaRPr lang="fr-BE" dirty="0"/>
          </a:p>
        </p:txBody>
      </p:sp>
      <p:sp>
        <p:nvSpPr>
          <p:cNvPr id="3" name="Content Placeholder 2"/>
          <p:cNvSpPr>
            <a:spLocks noGrp="1"/>
          </p:cNvSpPr>
          <p:nvPr>
            <p:ph type="body" sz="quarter" idx="11"/>
          </p:nvPr>
        </p:nvSpPr>
        <p:spPr/>
        <p:txBody>
          <a:bodyPr/>
          <a:lstStyle/>
          <a:p>
            <a:r>
              <a:rPr lang="nl-BE" dirty="0" smtClean="0"/>
              <a:t>wat ?</a:t>
            </a:r>
          </a:p>
          <a:p>
            <a:pPr lvl="1"/>
            <a:r>
              <a:rPr lang="nl-BE" dirty="0" smtClean="0"/>
              <a:t>gedistribueerd grootboek over het internet</a:t>
            </a:r>
          </a:p>
          <a:p>
            <a:pPr lvl="1"/>
            <a:r>
              <a:rPr lang="nl-BE" dirty="0" smtClean="0"/>
              <a:t>elke actie is en blijft zichtbaar voor iedereen; alleen toevoegen van lijnen is mogelijk</a:t>
            </a:r>
          </a:p>
          <a:p>
            <a:pPr lvl="1"/>
            <a:r>
              <a:rPr lang="nl-BE" dirty="0" smtClean="0"/>
              <a:t>“peer </a:t>
            </a:r>
            <a:r>
              <a:rPr lang="nl-BE" dirty="0" err="1" smtClean="0"/>
              <a:t>to</a:t>
            </a:r>
            <a:r>
              <a:rPr lang="nl-BE" dirty="0" smtClean="0"/>
              <a:t> peer”: er zijn geen tussenpersonen nodig om transacties te doen</a:t>
            </a:r>
          </a:p>
          <a:p>
            <a:pPr lvl="1"/>
            <a:r>
              <a:rPr lang="nl-BE" dirty="0" smtClean="0"/>
              <a:t>beveiligd door onbreekbare cryptografie</a:t>
            </a:r>
          </a:p>
          <a:p>
            <a:pPr lvl="1"/>
            <a:r>
              <a:rPr lang="nl-BE" dirty="0" smtClean="0"/>
              <a:t>bruikbaar voor alles met waarde, in de meest brede betekenis</a:t>
            </a:r>
          </a:p>
          <a:p>
            <a:r>
              <a:rPr lang="nl-BE" dirty="0" smtClean="0"/>
              <a:t>wat kan blockchain registreren ?</a:t>
            </a:r>
          </a:p>
          <a:p>
            <a:pPr lvl="1"/>
            <a:r>
              <a:rPr lang="nl-BE" dirty="0" smtClean="0"/>
              <a:t>bestaan: registratie van het bestaan, identiteit en attributen</a:t>
            </a:r>
          </a:p>
          <a:p>
            <a:pPr lvl="1"/>
            <a:r>
              <a:rPr lang="nl-BE" dirty="0" smtClean="0"/>
              <a:t>integriteit: registratie van unieke bestanden (“</a:t>
            </a:r>
            <a:r>
              <a:rPr lang="nl-BE" dirty="0" err="1" smtClean="0"/>
              <a:t>hashcodes</a:t>
            </a:r>
            <a:r>
              <a:rPr lang="nl-BE" dirty="0" smtClean="0"/>
              <a:t>”)</a:t>
            </a:r>
          </a:p>
          <a:p>
            <a:pPr lvl="1"/>
            <a:r>
              <a:rPr lang="nl-BE" dirty="0" smtClean="0"/>
              <a:t>eigendom: registratie wie de eigenaar is</a:t>
            </a:r>
          </a:p>
          <a:p>
            <a:pPr lvl="1"/>
            <a:r>
              <a:rPr lang="nl-BE" dirty="0" smtClean="0"/>
              <a:t>overdracht van eigendom, gegevens of waarde</a:t>
            </a:r>
          </a:p>
          <a:p>
            <a:pPr lvl="1"/>
            <a:r>
              <a:rPr lang="nl-BE" dirty="0" smtClean="0"/>
              <a:t>proces: registratie van een keten van events of documenten</a:t>
            </a:r>
          </a:p>
          <a:p>
            <a:pPr lvl="1"/>
            <a:r>
              <a:rPr lang="nl-BE" dirty="0" smtClean="0"/>
              <a:t>contracten</a:t>
            </a:r>
          </a:p>
          <a:p>
            <a:pPr lvl="1"/>
            <a:r>
              <a:rPr lang="nl-BE" dirty="0" smtClean="0"/>
              <a:t>…</a:t>
            </a:r>
            <a:endParaRPr lang="fr-BE" dirty="0" smtClean="0"/>
          </a:p>
          <a:p>
            <a:pPr lvl="1"/>
            <a:endParaRPr lang="nl-BE" dirty="0" smtClean="0"/>
          </a:p>
          <a:p>
            <a:endParaRPr lang="nl-BE" dirty="0" smtClean="0"/>
          </a:p>
          <a:p>
            <a:endParaRPr lang="fr-BE" dirty="0"/>
          </a:p>
        </p:txBody>
      </p:sp>
      <p:sp>
        <p:nvSpPr>
          <p:cNvPr id="2" name="Date Placeholder 1"/>
          <p:cNvSpPr>
            <a:spLocks noGrp="1"/>
          </p:cNvSpPr>
          <p:nvPr>
            <p:ph type="dt" sz="half" idx="2"/>
          </p:nvPr>
        </p:nvSpPr>
        <p:spPr/>
        <p:txBody>
          <a:bodyPr/>
          <a:lstStyle/>
          <a:p>
            <a:r>
              <a:rPr lang="fr-FR" smtClean="0"/>
              <a:t>13 mei 2017</a:t>
            </a:r>
            <a:endParaRPr lang="nl-NL" dirty="0"/>
          </a:p>
        </p:txBody>
      </p:sp>
    </p:spTree>
    <p:extLst>
      <p:ext uri="{BB962C8B-B14F-4D97-AF65-F5344CB8AC3E}">
        <p14:creationId xmlns:p14="http://schemas.microsoft.com/office/powerpoint/2010/main" val="40928696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1380" y="1631901"/>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descr="https://d30y9cdsu7xlg0.cloudfront.net/png/225592-200.png"/>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65597" y="3189417"/>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1380" y="3189417"/>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65597" y="1631901"/>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descr="https://d30y9cdsu7xlg0.cloudfront.net/png/225592-200.png"/>
          <p:cNvPicPr>
            <a:picLocks noChangeAspect="1" noChangeArrowheads="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81563" y="1037409"/>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s://d30y9cdsu7xlg0.cloudfront.net/png/225592-200.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81563" y="3978502"/>
            <a:ext cx="661714" cy="661714"/>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p:cNvGrpSpPr/>
          <p:nvPr/>
        </p:nvGrpSpPr>
        <p:grpSpPr>
          <a:xfrm>
            <a:off x="1536420" y="2313613"/>
            <a:ext cx="1152000" cy="1152000"/>
            <a:chOff x="1877506" y="2377694"/>
            <a:chExt cx="1152000" cy="1152000"/>
          </a:xfrm>
        </p:grpSpPr>
        <p:sp>
          <p:nvSpPr>
            <p:cNvPr id="31" name="Oval 30"/>
            <p:cNvSpPr/>
            <p:nvPr/>
          </p:nvSpPr>
          <p:spPr>
            <a:xfrm>
              <a:off x="1877506" y="2377694"/>
              <a:ext cx="1152000" cy="1152000"/>
            </a:xfrm>
            <a:prstGeom prst="ellipse">
              <a:avLst/>
            </a:prstGeom>
            <a:solidFill>
              <a:srgbClr val="00B0F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0" name="Picture 3"/>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2054998" y="2517086"/>
              <a:ext cx="797017" cy="797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46" name="Group 145"/>
          <p:cNvGrpSpPr/>
          <p:nvPr/>
        </p:nvGrpSpPr>
        <p:grpSpPr>
          <a:xfrm>
            <a:off x="308838" y="4929506"/>
            <a:ext cx="8537477" cy="1328058"/>
            <a:chOff x="446866" y="5312232"/>
            <a:chExt cx="8537477" cy="1328058"/>
          </a:xfrm>
        </p:grpSpPr>
        <p:sp>
          <p:nvSpPr>
            <p:cNvPr id="142" name="Rectangle 141"/>
            <p:cNvSpPr/>
            <p:nvPr/>
          </p:nvSpPr>
          <p:spPr>
            <a:xfrm>
              <a:off x="446866" y="5312232"/>
              <a:ext cx="8537477" cy="13280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l-BE" sz="2400" b="1" dirty="0" smtClean="0">
                  <a:solidFill>
                    <a:schemeClr val="tx1"/>
                  </a:solidFill>
                </a:rPr>
                <a:t>Blockchain netwerk</a:t>
              </a:r>
              <a:endParaRPr lang="nl-BE" sz="2400" b="1" dirty="0">
                <a:solidFill>
                  <a:schemeClr val="tx1"/>
                </a:solidFill>
              </a:endParaRPr>
            </a:p>
          </p:txBody>
        </p:sp>
        <p:sp>
          <p:nvSpPr>
            <p:cNvPr id="33" name="Rounded Rectangle 32"/>
            <p:cNvSpPr/>
            <p:nvPr/>
          </p:nvSpPr>
          <p:spPr>
            <a:xfrm>
              <a:off x="742842" y="5812975"/>
              <a:ext cx="3816000" cy="69668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smtClean="0"/>
                <a:t>Opslag</a:t>
              </a:r>
            </a:p>
            <a:p>
              <a:pPr algn="ctr"/>
              <a:r>
                <a:rPr lang="nl-BE" dirty="0"/>
                <a:t>I</a:t>
              </a:r>
              <a:r>
                <a:rPr lang="nl-BE" dirty="0" smtClean="0"/>
                <a:t>ntegriteit, timestamp, onweerlegbaar</a:t>
              </a:r>
            </a:p>
          </p:txBody>
        </p:sp>
        <p:sp>
          <p:nvSpPr>
            <p:cNvPr id="34" name="Rounded Rectangle 33"/>
            <p:cNvSpPr/>
            <p:nvPr/>
          </p:nvSpPr>
          <p:spPr>
            <a:xfrm>
              <a:off x="4889282" y="5812975"/>
              <a:ext cx="3816000" cy="69668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smtClean="0"/>
                <a:t>Bindende afspraken</a:t>
              </a:r>
            </a:p>
            <a:p>
              <a:pPr algn="ctr"/>
              <a:r>
                <a:rPr lang="nl-BE" dirty="0" err="1" smtClean="0"/>
                <a:t>Dmv</a:t>
              </a:r>
              <a:r>
                <a:rPr lang="nl-BE" dirty="0" smtClean="0"/>
                <a:t> </a:t>
              </a:r>
              <a:r>
                <a:rPr lang="nl-BE" dirty="0"/>
                <a:t>s</a:t>
              </a:r>
              <a:r>
                <a:rPr lang="nl-BE" dirty="0" smtClean="0"/>
                <a:t>mart </a:t>
              </a:r>
              <a:r>
                <a:rPr lang="nl-BE" dirty="0" err="1" smtClean="0"/>
                <a:t>contracts</a:t>
              </a:r>
              <a:endParaRPr lang="nl-BE" dirty="0"/>
            </a:p>
          </p:txBody>
        </p:sp>
      </p:grpSp>
      <p:cxnSp>
        <p:nvCxnSpPr>
          <p:cNvPr id="36" name="Straight Connector 35"/>
          <p:cNvCxnSpPr/>
          <p:nvPr/>
        </p:nvCxnSpPr>
        <p:spPr>
          <a:xfrm>
            <a:off x="1123094" y="2293615"/>
            <a:ext cx="438726" cy="26363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634014" y="3256639"/>
            <a:ext cx="438726" cy="26363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1123094" y="3203601"/>
            <a:ext cx="438727" cy="35155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2662263" y="2274820"/>
            <a:ext cx="382228" cy="23597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112420" y="1731093"/>
            <a:ext cx="0" cy="53316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112420" y="3520274"/>
            <a:ext cx="0" cy="53316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5" name="Group 144"/>
          <p:cNvGrpSpPr/>
          <p:nvPr/>
        </p:nvGrpSpPr>
        <p:grpSpPr>
          <a:xfrm>
            <a:off x="4797075" y="908425"/>
            <a:ext cx="3960286" cy="3960286"/>
            <a:chOff x="4782561" y="1160012"/>
            <a:chExt cx="3960286" cy="3960286"/>
          </a:xfrm>
        </p:grpSpPr>
        <p:sp>
          <p:nvSpPr>
            <p:cNvPr id="67" name="Oval 66"/>
            <p:cNvSpPr>
              <a:spLocks noChangeAspect="1"/>
            </p:cNvSpPr>
            <p:nvPr/>
          </p:nvSpPr>
          <p:spPr>
            <a:xfrm>
              <a:off x="4782561" y="1160012"/>
              <a:ext cx="3960286" cy="3960286"/>
            </a:xfrm>
            <a:prstGeom prst="ellipse">
              <a:avLst/>
            </a:prstGeom>
            <a:solidFill>
              <a:srgbClr val="00B0F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6" name="Picture 3"/>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07766" y="1918405"/>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4" descr="https://d30y9cdsu7xlg0.cloudfront.net/png/225592-200.png"/>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11983" y="3475921"/>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07766" y="3475921"/>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 name="Picture 3"/>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11983" y="1918405"/>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 name="Picture 4" descr="https://d30y9cdsu7xlg0.cloudfront.net/png/225592-200.png"/>
            <p:cNvPicPr>
              <a:picLocks noChangeAspect="1" noChangeArrowheads="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27949" y="1323913"/>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https://d30y9cdsu7xlg0.cloudfront.net/png/225592-200.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27949" y="4265006"/>
              <a:ext cx="661714" cy="661714"/>
            </a:xfrm>
            <a:prstGeom prst="rect">
              <a:avLst/>
            </a:prstGeom>
            <a:noFill/>
            <a:extLst>
              <a:ext uri="{909E8E84-426E-40DD-AFC4-6F175D3DCCD1}">
                <a14:hiddenFill xmlns:a14="http://schemas.microsoft.com/office/drawing/2010/main">
                  <a:solidFill>
                    <a:srgbClr val="FFFFFF"/>
                  </a:solidFill>
                </a14:hiddenFill>
              </a:ext>
            </a:extLst>
          </p:spPr>
        </p:pic>
        <p:cxnSp>
          <p:nvCxnSpPr>
            <p:cNvPr id="91" name="Straight Connector 90"/>
            <p:cNvCxnSpPr>
              <a:endCxn id="81" idx="0"/>
            </p:cNvCxnSpPr>
            <p:nvPr/>
          </p:nvCxnSpPr>
          <p:spPr>
            <a:xfrm>
              <a:off x="5775090" y="3717200"/>
              <a:ext cx="983716" cy="547806"/>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763278" y="2387600"/>
              <a:ext cx="11812" cy="1318419"/>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7711983" y="2418973"/>
              <a:ext cx="17133" cy="1387766"/>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6739694" y="2015305"/>
              <a:ext cx="989422" cy="403668"/>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5763278" y="2015305"/>
              <a:ext cx="977454" cy="372295"/>
            </a:xfrm>
            <a:prstGeom prst="line">
              <a:avLst/>
            </a:prstGeom>
            <a:ln w="50800">
              <a:solidFill>
                <a:srgbClr val="002060"/>
              </a:solidFill>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6758808" y="3784286"/>
              <a:ext cx="970308" cy="480720"/>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5766527" y="2015305"/>
              <a:ext cx="992279" cy="1690714"/>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5769480" y="2387600"/>
              <a:ext cx="1942503" cy="1318419"/>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a:stCxn id="77" idx="1"/>
            </p:cNvCxnSpPr>
            <p:nvPr/>
          </p:nvCxnSpPr>
          <p:spPr>
            <a:xfrm flipH="1" flipV="1">
              <a:off x="5769480" y="3706019"/>
              <a:ext cx="1942503" cy="100759"/>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a:endCxn id="81" idx="0"/>
            </p:cNvCxnSpPr>
            <p:nvPr/>
          </p:nvCxnSpPr>
          <p:spPr>
            <a:xfrm flipH="1">
              <a:off x="6758806" y="2015305"/>
              <a:ext cx="1" cy="2249701"/>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endCxn id="77" idx="1"/>
            </p:cNvCxnSpPr>
            <p:nvPr/>
          </p:nvCxnSpPr>
          <p:spPr>
            <a:xfrm>
              <a:off x="6758806" y="2015305"/>
              <a:ext cx="953177" cy="1791473"/>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a:endCxn id="81" idx="0"/>
            </p:cNvCxnSpPr>
            <p:nvPr/>
          </p:nvCxnSpPr>
          <p:spPr>
            <a:xfrm flipH="1">
              <a:off x="6758806" y="2387600"/>
              <a:ext cx="970309" cy="1877406"/>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a:endCxn id="81" idx="0"/>
            </p:cNvCxnSpPr>
            <p:nvPr/>
          </p:nvCxnSpPr>
          <p:spPr>
            <a:xfrm>
              <a:off x="5769480" y="2387600"/>
              <a:ext cx="989326" cy="1877406"/>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5769480" y="2387600"/>
              <a:ext cx="1959636" cy="31373"/>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5769480" y="2387600"/>
              <a:ext cx="1942503" cy="1419178"/>
            </a:xfrm>
            <a:prstGeom prst="line">
              <a:avLst/>
            </a:prstGeom>
            <a:ln w="508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31" name="Right Arrow 130"/>
          <p:cNvSpPr/>
          <p:nvPr/>
        </p:nvSpPr>
        <p:spPr>
          <a:xfrm>
            <a:off x="4116984" y="2596287"/>
            <a:ext cx="414620" cy="529963"/>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8" name="Slide Number Placeholder 3"/>
          <p:cNvSpPr>
            <a:spLocks noGrp="1"/>
          </p:cNvSpPr>
          <p:nvPr>
            <p:ph type="sldNum" sz="quarter" idx="4"/>
          </p:nvPr>
        </p:nvSpPr>
        <p:spPr/>
        <p:txBody>
          <a:bodyPr/>
          <a:lstStyle/>
          <a:p>
            <a:fld id="{13B540AB-6939-4937-A918-1D15FF1C7CE3}" type="slidenum">
              <a:rPr lang="nl-BE" smtClean="0"/>
              <a:pPr/>
              <a:t>52</a:t>
            </a:fld>
            <a:endParaRPr lang="nl-BE" dirty="0"/>
          </a:p>
        </p:txBody>
      </p:sp>
      <p:sp>
        <p:nvSpPr>
          <p:cNvPr id="2" name="Date Placeholder 1"/>
          <p:cNvSpPr>
            <a:spLocks noGrp="1"/>
          </p:cNvSpPr>
          <p:nvPr>
            <p:ph type="dt" sz="half" idx="2"/>
          </p:nvPr>
        </p:nvSpPr>
        <p:spPr/>
        <p:txBody>
          <a:bodyPr/>
          <a:lstStyle/>
          <a:p>
            <a:r>
              <a:rPr lang="fr-FR" smtClean="0"/>
              <a:t>13 mei 2017</a:t>
            </a:r>
            <a:endParaRPr lang="nl-NL" dirty="0"/>
          </a:p>
        </p:txBody>
      </p:sp>
      <p:sp>
        <p:nvSpPr>
          <p:cNvPr id="3" name="Title 2"/>
          <p:cNvSpPr>
            <a:spLocks noGrp="1"/>
          </p:cNvSpPr>
          <p:nvPr>
            <p:ph type="title"/>
          </p:nvPr>
        </p:nvSpPr>
        <p:spPr/>
        <p:txBody>
          <a:bodyPr/>
          <a:lstStyle/>
          <a:p>
            <a:r>
              <a:rPr lang="nl-BE" smtClean="0"/>
              <a:t>Gedistribueerd vertrouwen</a:t>
            </a:r>
            <a:endParaRPr lang="fr-BE" dirty="0"/>
          </a:p>
        </p:txBody>
      </p:sp>
    </p:spTree>
    <p:extLst>
      <p:ext uri="{BB962C8B-B14F-4D97-AF65-F5344CB8AC3E}">
        <p14:creationId xmlns:p14="http://schemas.microsoft.com/office/powerpoint/2010/main" val="256602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500"/>
                                        <p:tgtEl>
                                          <p:spTgt spid="1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1"/>
                                        </p:tgtEl>
                                        <p:attrNameLst>
                                          <p:attrName>style.visibility</p:attrName>
                                        </p:attrNameLst>
                                      </p:cBhvr>
                                      <p:to>
                                        <p:strVal val="visible"/>
                                      </p:to>
                                    </p:set>
                                    <p:animEffect transition="in" filter="fade">
                                      <p:cBhvr>
                                        <p:cTn id="10" dur="500"/>
                                        <p:tgtEl>
                                          <p:spTgt spid="13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dirty="0" smtClean="0"/>
              <a:t>Blockchain netwerk</a:t>
            </a:r>
            <a:endParaRPr lang="fr-BE" dirty="0"/>
          </a:p>
        </p:txBody>
      </p:sp>
      <p:sp>
        <p:nvSpPr>
          <p:cNvPr id="2" name="Slide Number Placeholder 1"/>
          <p:cNvSpPr>
            <a:spLocks noGrp="1"/>
          </p:cNvSpPr>
          <p:nvPr>
            <p:ph type="sldNum" sz="quarter" idx="4"/>
          </p:nvPr>
        </p:nvSpPr>
        <p:spPr/>
        <p:txBody>
          <a:bodyPr/>
          <a:lstStyle/>
          <a:p>
            <a:pPr>
              <a:defRPr/>
            </a:pPr>
            <a:fld id="{2FC2FE2F-7D45-439B-A76C-7ED3EBF3ADED}" type="slidenum">
              <a:rPr lang="en-GB" smtClean="0"/>
              <a:pPr>
                <a:defRPr/>
              </a:pPr>
              <a:t>53</a:t>
            </a:fld>
            <a:endParaRPr lang="en-GB" dirty="0"/>
          </a:p>
        </p:txBody>
      </p:sp>
      <p:sp>
        <p:nvSpPr>
          <p:cNvPr id="3" name="Date Placeholder 2"/>
          <p:cNvSpPr>
            <a:spLocks noGrp="1"/>
          </p:cNvSpPr>
          <p:nvPr>
            <p:ph type="dt" sz="half" idx="2"/>
          </p:nvPr>
        </p:nvSpPr>
        <p:spPr/>
        <p:txBody>
          <a:bodyPr/>
          <a:lstStyle/>
          <a:p>
            <a:pPr>
              <a:defRPr/>
            </a:pPr>
            <a:r>
              <a:rPr lang="fr-FR" dirty="0" smtClean="0"/>
              <a:t>13 </a:t>
            </a:r>
            <a:r>
              <a:rPr lang="fr-FR" dirty="0" err="1" smtClean="0"/>
              <a:t>mei</a:t>
            </a:r>
            <a:r>
              <a:rPr lang="fr-FR" dirty="0" smtClean="0"/>
              <a:t> 2017</a:t>
            </a:r>
            <a:endParaRPr lang="en-GB" dirty="0"/>
          </a:p>
        </p:txBody>
      </p:sp>
      <p:sp>
        <p:nvSpPr>
          <p:cNvPr id="35" name="Rounded Rectangle 34"/>
          <p:cNvSpPr/>
          <p:nvPr/>
        </p:nvSpPr>
        <p:spPr>
          <a:xfrm>
            <a:off x="409460" y="2730226"/>
            <a:ext cx="1574277" cy="117827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6" name="Rounded Rectangle 35"/>
          <p:cNvSpPr/>
          <p:nvPr/>
        </p:nvSpPr>
        <p:spPr>
          <a:xfrm>
            <a:off x="409459" y="2730226"/>
            <a:ext cx="1574277" cy="117827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37" name="Straight Arrow Connector 36"/>
          <p:cNvCxnSpPr/>
          <p:nvPr/>
        </p:nvCxnSpPr>
        <p:spPr>
          <a:xfrm flipH="1" flipV="1">
            <a:off x="1167023" y="3878576"/>
            <a:ext cx="632100" cy="1163707"/>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38" name="Rounded Rectangle 37"/>
          <p:cNvSpPr/>
          <p:nvPr/>
        </p:nvSpPr>
        <p:spPr>
          <a:xfrm>
            <a:off x="6545027" y="1727463"/>
            <a:ext cx="2453833" cy="447252"/>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smtClean="0"/>
              <a:t>Robuust</a:t>
            </a:r>
            <a:endParaRPr lang="nl-BE" sz="2000" b="1" dirty="0"/>
          </a:p>
        </p:txBody>
      </p:sp>
      <p:sp>
        <p:nvSpPr>
          <p:cNvPr id="39" name="Rounded Rectangle 38"/>
          <p:cNvSpPr/>
          <p:nvPr/>
        </p:nvSpPr>
        <p:spPr>
          <a:xfrm>
            <a:off x="6545026" y="2259111"/>
            <a:ext cx="2453833" cy="795286"/>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smtClean="0"/>
              <a:t>Schaalbaar</a:t>
            </a:r>
            <a:br>
              <a:rPr lang="nl-BE" sz="2000" b="1" dirty="0" smtClean="0"/>
            </a:br>
            <a:r>
              <a:rPr lang="nl-BE" sz="2000" dirty="0"/>
              <a:t>V</a:t>
            </a:r>
            <a:r>
              <a:rPr lang="nl-BE" sz="2000" dirty="0" smtClean="0"/>
              <a:t>eel </a:t>
            </a:r>
            <a:r>
              <a:rPr lang="nl-BE" sz="2000" dirty="0" err="1" smtClean="0"/>
              <a:t>nodes</a:t>
            </a:r>
            <a:r>
              <a:rPr lang="nl-BE" sz="2000" dirty="0" smtClean="0"/>
              <a:t> mogelijk</a:t>
            </a:r>
            <a:endParaRPr lang="nl-BE" sz="2000" dirty="0"/>
          </a:p>
        </p:txBody>
      </p:sp>
      <p:sp>
        <p:nvSpPr>
          <p:cNvPr id="40" name="Rounded Rectangle 39"/>
          <p:cNvSpPr/>
          <p:nvPr/>
        </p:nvSpPr>
        <p:spPr>
          <a:xfrm>
            <a:off x="6545027" y="1195815"/>
            <a:ext cx="2453833" cy="447252"/>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smtClean="0"/>
              <a:t>Gedistribueerd</a:t>
            </a:r>
            <a:endParaRPr lang="nl-BE" sz="2000" b="1" dirty="0"/>
          </a:p>
        </p:txBody>
      </p:sp>
      <p:cxnSp>
        <p:nvCxnSpPr>
          <p:cNvPr id="41" name="Straight Arrow Connector 40"/>
          <p:cNvCxnSpPr/>
          <p:nvPr/>
        </p:nvCxnSpPr>
        <p:spPr>
          <a:xfrm flipH="1">
            <a:off x="2586261" y="5631418"/>
            <a:ext cx="1445524" cy="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4818924" y="3878576"/>
            <a:ext cx="533761" cy="1163707"/>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1167023" y="1769298"/>
            <a:ext cx="1290485" cy="931008"/>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4031785" y="1769298"/>
            <a:ext cx="1320900" cy="931008"/>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1954161" y="3289441"/>
            <a:ext cx="2611385" cy="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4363804" y="2388854"/>
            <a:ext cx="1789074" cy="1506569"/>
            <a:chOff x="942327" y="4670854"/>
            <a:chExt cx="1789074" cy="1506569"/>
          </a:xfrm>
        </p:grpSpPr>
        <p:sp>
          <p:nvSpPr>
            <p:cNvPr id="47" name="Rounded Rectangle 46"/>
            <p:cNvSpPr/>
            <p:nvPr/>
          </p:nvSpPr>
          <p:spPr>
            <a:xfrm>
              <a:off x="1157124" y="4999153"/>
              <a:ext cx="1574277" cy="117827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48" name="Picture 4" descr="https://d30y9cdsu7xlg0.cloudfront.net/png/225592-200.png"/>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42327" y="4670854"/>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findicons.com/files/icons/728/database/512/database_1_5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9181" y="5111616"/>
              <a:ext cx="953344" cy="9533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p:cNvGrpSpPr/>
          <p:nvPr/>
        </p:nvGrpSpPr>
        <p:grpSpPr>
          <a:xfrm>
            <a:off x="786133" y="4713984"/>
            <a:ext cx="1789074" cy="1506569"/>
            <a:chOff x="942327" y="4670854"/>
            <a:chExt cx="1789074" cy="1506569"/>
          </a:xfrm>
        </p:grpSpPr>
        <p:sp>
          <p:nvSpPr>
            <p:cNvPr id="51" name="Rounded Rectangle 50"/>
            <p:cNvSpPr/>
            <p:nvPr/>
          </p:nvSpPr>
          <p:spPr>
            <a:xfrm>
              <a:off x="1157124" y="4999153"/>
              <a:ext cx="1574277" cy="117827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2" name="Picture 4" descr="https://d30y9cdsu7xlg0.cloudfront.net/png/225592-200.png"/>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42327" y="4670854"/>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findicons.com/files/icons/728/database/512/database_1_5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9181" y="5111616"/>
              <a:ext cx="953344" cy="9533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p:cNvGrpSpPr/>
          <p:nvPr/>
        </p:nvGrpSpPr>
        <p:grpSpPr>
          <a:xfrm>
            <a:off x="3890659" y="4760092"/>
            <a:ext cx="1745633" cy="1460461"/>
            <a:chOff x="6309523" y="4965623"/>
            <a:chExt cx="1745633" cy="1460461"/>
          </a:xfrm>
        </p:grpSpPr>
        <p:sp>
          <p:nvSpPr>
            <p:cNvPr id="55" name="Rounded Rectangle 54"/>
            <p:cNvSpPr/>
            <p:nvPr/>
          </p:nvSpPr>
          <p:spPr>
            <a:xfrm>
              <a:off x="6480879" y="5247814"/>
              <a:ext cx="1574277" cy="117827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6" name="Picture 2" descr="http://findicons.com/files/icons/728/database/512/database_1_5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7450" y="5360277"/>
              <a:ext cx="953344" cy="95334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3"/>
            <p:cNvPicPr>
              <a:picLocks noChangeAspect="1" noChangeArrowheads="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09523" y="4965623"/>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8" name="Picture 2" descr="http://findicons.com/files/icons/728/database/512/database_1_5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6031" y="2842689"/>
            <a:ext cx="953344" cy="95334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3"/>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8104" y="2448035"/>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0" name="Straight Arrow Connector 59"/>
          <p:cNvCxnSpPr>
            <a:stCxn id="47" idx="2"/>
          </p:cNvCxnSpPr>
          <p:nvPr/>
        </p:nvCxnSpPr>
        <p:spPr>
          <a:xfrm flipH="1">
            <a:off x="2575207" y="3895423"/>
            <a:ext cx="2790533" cy="1735995"/>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pic>
        <p:nvPicPr>
          <p:cNvPr id="61" name="Picture 2" descr="http://www.unixstickers.com/image/cache/data/stickers/guyfawkes/guyfawkes.sh-600x60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5" y="2323394"/>
            <a:ext cx="995967" cy="995967"/>
          </a:xfrm>
          <a:prstGeom prst="rect">
            <a:avLst/>
          </a:prstGeom>
          <a:noFill/>
          <a:extLst>
            <a:ext uri="{909E8E84-426E-40DD-AFC4-6F175D3DCCD1}">
              <a14:hiddenFill xmlns:a14="http://schemas.microsoft.com/office/drawing/2010/main">
                <a:solidFill>
                  <a:srgbClr val="FFFFFF"/>
                </a:solidFill>
              </a14:hiddenFill>
            </a:ext>
          </a:extLst>
        </p:spPr>
      </p:pic>
      <p:sp>
        <p:nvSpPr>
          <p:cNvPr id="62" name="Rounded Rectangle 61"/>
          <p:cNvSpPr/>
          <p:nvPr/>
        </p:nvSpPr>
        <p:spPr>
          <a:xfrm>
            <a:off x="6545025" y="3138792"/>
            <a:ext cx="2453833" cy="447252"/>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err="1" smtClean="0"/>
              <a:t>Append-only</a:t>
            </a:r>
            <a:endParaRPr lang="nl-BE" sz="2000" b="1" dirty="0"/>
          </a:p>
        </p:txBody>
      </p:sp>
      <p:pic>
        <p:nvPicPr>
          <p:cNvPr id="6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7437" y="3288495"/>
            <a:ext cx="538007" cy="538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3427" y="5631418"/>
            <a:ext cx="538007" cy="538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5" name="Group 64"/>
          <p:cNvGrpSpPr/>
          <p:nvPr/>
        </p:nvGrpSpPr>
        <p:grpSpPr>
          <a:xfrm>
            <a:off x="2286152" y="936774"/>
            <a:ext cx="1745633" cy="1460461"/>
            <a:chOff x="2286152" y="893644"/>
            <a:chExt cx="1745633" cy="1460461"/>
          </a:xfrm>
        </p:grpSpPr>
        <p:sp>
          <p:nvSpPr>
            <p:cNvPr id="66" name="Rounded Rectangle 65"/>
            <p:cNvSpPr/>
            <p:nvPr/>
          </p:nvSpPr>
          <p:spPr>
            <a:xfrm>
              <a:off x="2457508" y="1175835"/>
              <a:ext cx="1574277" cy="117827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7" name="Picture 2" descr="http://findicons.com/files/icons/728/database/512/database_1_5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9565" y="1288298"/>
              <a:ext cx="953344" cy="95334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3"/>
            <p:cNvPicPr>
              <a:picLocks noChangeAspect="1" noChangeArrowheads="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6152" y="893644"/>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1558" y="1764970"/>
              <a:ext cx="538007" cy="538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0"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20022" y="3303787"/>
            <a:ext cx="538007" cy="538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16491" y="5631418"/>
            <a:ext cx="538007" cy="538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082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0" presetClass="exit" presetSubtype="0" fill="hold" nodeType="withEffect">
                                  <p:stCondLst>
                                    <p:cond delay="0"/>
                                  </p:stCondLst>
                                  <p:childTnLst>
                                    <p:animEffect transition="out" filter="fade">
                                      <p:cBhvr>
                                        <p:cTn id="12" dur="500"/>
                                        <p:tgtEl>
                                          <p:spTgt spid="41"/>
                                        </p:tgtEl>
                                      </p:cBhvr>
                                    </p:animEffect>
                                    <p:set>
                                      <p:cBhvr>
                                        <p:cTn id="13" dur="1" fill="hold">
                                          <p:stCondLst>
                                            <p:cond delay="499"/>
                                          </p:stCondLst>
                                        </p:cTn>
                                        <p:tgtEl>
                                          <p:spTgt spid="41"/>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42"/>
                                        </p:tgtEl>
                                      </p:cBhvr>
                                    </p:animEffect>
                                    <p:set>
                                      <p:cBhvr>
                                        <p:cTn id="16" dur="1" fill="hold">
                                          <p:stCondLst>
                                            <p:cond delay="499"/>
                                          </p:stCondLst>
                                        </p:cTn>
                                        <p:tgtEl>
                                          <p:spTgt spid="42"/>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par>
                                <p:cTn id="25" presetID="10"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par>
                                <p:cTn id="28" presetID="10" presetClass="exit" presetSubtype="0" fill="hold" nodeType="withEffect">
                                  <p:stCondLst>
                                    <p:cond delay="0"/>
                                  </p:stCondLst>
                                  <p:childTnLst>
                                    <p:animEffect transition="out" filter="fade">
                                      <p:cBhvr>
                                        <p:cTn id="29" dur="500"/>
                                        <p:tgtEl>
                                          <p:spTgt spid="45"/>
                                        </p:tgtEl>
                                      </p:cBhvr>
                                    </p:animEffect>
                                    <p:set>
                                      <p:cBhvr>
                                        <p:cTn id="30" dur="1" fill="hold">
                                          <p:stCondLst>
                                            <p:cond delay="499"/>
                                          </p:stCondLst>
                                        </p:cTn>
                                        <p:tgtEl>
                                          <p:spTgt spid="45"/>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500"/>
                                        <p:tgtEl>
                                          <p:spTgt spid="6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par>
                                <p:cTn id="39" presetID="10" presetClass="exit" presetSubtype="0" fill="hold" nodeType="withEffect">
                                  <p:stCondLst>
                                    <p:cond delay="0"/>
                                  </p:stCondLst>
                                  <p:childTnLst>
                                    <p:animEffect transition="out" filter="fade">
                                      <p:cBhvr>
                                        <p:cTn id="40" dur="500"/>
                                        <p:tgtEl>
                                          <p:spTgt spid="59"/>
                                        </p:tgtEl>
                                      </p:cBhvr>
                                    </p:animEffect>
                                    <p:set>
                                      <p:cBhvr>
                                        <p:cTn id="41" dur="1" fill="hold">
                                          <p:stCondLst>
                                            <p:cond delay="499"/>
                                          </p:stCondLst>
                                        </p:cTn>
                                        <p:tgtEl>
                                          <p:spTgt spid="59"/>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fade">
                                      <p:cBhvr>
                                        <p:cTn id="44" dur="500"/>
                                        <p:tgtEl>
                                          <p:spTgt spid="61"/>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animBg="1"/>
      <p:bldP spid="39" grpId="0" animBg="1"/>
      <p:bldP spid="40" grpId="0" animBg="1"/>
      <p:bldP spid="6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FC2FE2F-7D45-439B-A76C-7ED3EBF3ADED}" type="slidenum">
              <a:rPr lang="en-GB" smtClean="0"/>
              <a:pPr>
                <a:defRPr/>
              </a:pPr>
              <a:t>54</a:t>
            </a:fld>
            <a:endParaRPr lang="en-GB"/>
          </a:p>
        </p:txBody>
      </p:sp>
      <p:sp>
        <p:nvSpPr>
          <p:cNvPr id="4" name="Rectangle 3"/>
          <p:cNvSpPr/>
          <p:nvPr/>
        </p:nvSpPr>
        <p:spPr>
          <a:xfrm>
            <a:off x="5004048" y="1960992"/>
            <a:ext cx="2905924" cy="923330"/>
          </a:xfrm>
          <a:prstGeom prst="rect">
            <a:avLst/>
          </a:prstGeom>
        </p:spPr>
        <p:txBody>
          <a:bodyPr wrap="none">
            <a:spAutoFit/>
          </a:bodyPr>
          <a:lstStyle/>
          <a:p>
            <a:r>
              <a:rPr lang="nl-BE" dirty="0" smtClean="0"/>
              <a:t>Dan </a:t>
            </a:r>
            <a:r>
              <a:rPr lang="nl-BE" dirty="0" err="1" smtClean="0"/>
              <a:t>Boneh</a:t>
            </a:r>
            <a:r>
              <a:rPr lang="nl-BE" dirty="0" smtClean="0"/>
              <a:t>, </a:t>
            </a:r>
            <a:br>
              <a:rPr lang="nl-BE" dirty="0" smtClean="0"/>
            </a:br>
            <a:r>
              <a:rPr lang="nl-BE" dirty="0" smtClean="0"/>
              <a:t>Professor Stanford University</a:t>
            </a:r>
            <a:br>
              <a:rPr lang="nl-BE" dirty="0" smtClean="0"/>
            </a:br>
            <a:r>
              <a:rPr lang="nl-BE" dirty="0" smtClean="0"/>
              <a:t>Crypto expert</a:t>
            </a:r>
            <a:endParaRPr lang="nl-BE" dirty="0"/>
          </a:p>
        </p:txBody>
      </p:sp>
      <p:pic>
        <p:nvPicPr>
          <p:cNvPr id="5" name="Picture 2" descr="https://i.ytimg.com/vi/0t1oCt88XJk/maxresdefaul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960992"/>
            <a:ext cx="3584398" cy="2016224"/>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a:xfrm>
            <a:off x="1115616" y="343411"/>
            <a:ext cx="6696744" cy="1194487"/>
          </a:xfrm>
          <a:prstGeom prst="wedgeRoundRectCallout">
            <a:avLst>
              <a:gd name="adj1" fmla="val -16064"/>
              <a:gd name="adj2" fmla="val 94296"/>
              <a:gd name="adj3" fmla="val 1666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smtClean="0">
                <a:solidFill>
                  <a:schemeClr val="tx1"/>
                </a:solidFill>
              </a:rPr>
              <a:t>Stelling uit de cryptografie</a:t>
            </a:r>
            <a:r>
              <a:rPr lang="en-US" sz="2400" i="1" dirty="0" smtClean="0">
                <a:solidFill>
                  <a:schemeClr val="tx1"/>
                </a:solidFill>
              </a:rPr>
              <a:t/>
            </a:r>
            <a:br>
              <a:rPr lang="en-US" sz="2400" i="1" dirty="0" smtClean="0">
                <a:solidFill>
                  <a:schemeClr val="tx1"/>
                </a:solidFill>
              </a:rPr>
            </a:br>
            <a:r>
              <a:rPr lang="en-US" sz="2400" i="1" dirty="0" smtClean="0">
                <a:solidFill>
                  <a:schemeClr val="tx1"/>
                </a:solidFill>
              </a:rPr>
              <a:t>Alles wat gedaan kan worden met een vertrouwde autoriteit kan ook gedaan </a:t>
            </a:r>
            <a:r>
              <a:rPr lang="en-US" sz="2400" i="1" dirty="0" err="1" smtClean="0">
                <a:solidFill>
                  <a:schemeClr val="tx1"/>
                </a:solidFill>
              </a:rPr>
              <a:t>worden</a:t>
            </a:r>
            <a:r>
              <a:rPr lang="en-US" sz="2400" i="1" dirty="0" smtClean="0">
                <a:solidFill>
                  <a:schemeClr val="tx1"/>
                </a:solidFill>
              </a:rPr>
              <a:t> </a:t>
            </a:r>
            <a:r>
              <a:rPr lang="en-US" sz="2400" i="1" dirty="0" err="1" smtClean="0">
                <a:solidFill>
                  <a:schemeClr val="tx1"/>
                </a:solidFill>
              </a:rPr>
              <a:t>zonder</a:t>
            </a:r>
            <a:endParaRPr lang="nl-BE" sz="2400" i="1" dirty="0">
              <a:solidFill>
                <a:schemeClr val="tx1"/>
              </a:solidFill>
            </a:endParaRPr>
          </a:p>
        </p:txBody>
      </p:sp>
      <p:sp>
        <p:nvSpPr>
          <p:cNvPr id="7" name="Rounded Rectangle 6"/>
          <p:cNvSpPr/>
          <p:nvPr/>
        </p:nvSpPr>
        <p:spPr>
          <a:xfrm>
            <a:off x="323528" y="5181477"/>
            <a:ext cx="8496944" cy="504000"/>
          </a:xfrm>
          <a:prstGeom prst="roundRect">
            <a:avLst>
              <a:gd name="adj" fmla="val 1515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300" b="1" dirty="0" smtClean="0"/>
              <a:t>Blockchain niet enige technologie voor gedistribueerd vertrouwen</a:t>
            </a:r>
            <a:endParaRPr lang="nl-BE" sz="2300" b="1" dirty="0"/>
          </a:p>
        </p:txBody>
      </p:sp>
      <p:sp>
        <p:nvSpPr>
          <p:cNvPr id="8" name="Rounded Rectangle 7"/>
          <p:cNvSpPr/>
          <p:nvPr/>
        </p:nvSpPr>
        <p:spPr>
          <a:xfrm>
            <a:off x="323528" y="4564716"/>
            <a:ext cx="8496944" cy="504000"/>
          </a:xfrm>
          <a:prstGeom prst="roundRect">
            <a:avLst>
              <a:gd name="adj" fmla="val 2008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300" b="1" dirty="0" smtClean="0"/>
              <a:t>Wel overhead wat betreft rekenkracht, opslag en communicatie</a:t>
            </a:r>
            <a:endParaRPr lang="nl-BE" sz="2300" b="1" dirty="0"/>
          </a:p>
        </p:txBody>
      </p:sp>
      <p:sp>
        <p:nvSpPr>
          <p:cNvPr id="9" name="TextBox 8"/>
          <p:cNvSpPr txBox="1"/>
          <p:nvPr/>
        </p:nvSpPr>
        <p:spPr>
          <a:xfrm>
            <a:off x="5652120" y="4895400"/>
            <a:ext cx="184731" cy="369332"/>
          </a:xfrm>
          <a:prstGeom prst="rect">
            <a:avLst/>
          </a:prstGeom>
          <a:noFill/>
        </p:spPr>
        <p:txBody>
          <a:bodyPr wrap="none" rtlCol="0">
            <a:spAutoFit/>
          </a:bodyPr>
          <a:lstStyle/>
          <a:p>
            <a:endParaRPr lang="nl-BE" dirty="0"/>
          </a:p>
        </p:txBody>
      </p:sp>
      <p:sp>
        <p:nvSpPr>
          <p:cNvPr id="3" name="Date Placeholder 2"/>
          <p:cNvSpPr>
            <a:spLocks noGrp="1"/>
          </p:cNvSpPr>
          <p:nvPr>
            <p:ph type="dt" sz="half" idx="11"/>
          </p:nvPr>
        </p:nvSpPr>
        <p:spPr>
          <a:xfrm>
            <a:off x="468313" y="6286864"/>
            <a:ext cx="2133600" cy="365125"/>
          </a:xfrm>
        </p:spPr>
        <p:txBody>
          <a:bodyPr/>
          <a:lstStyle/>
          <a:p>
            <a:pPr>
              <a:defRPr/>
            </a:pPr>
            <a:r>
              <a:rPr lang="fr-FR" dirty="0" smtClean="0"/>
              <a:t>13 </a:t>
            </a:r>
            <a:r>
              <a:rPr lang="fr-FR" dirty="0" err="1" smtClean="0"/>
              <a:t>mei</a:t>
            </a:r>
            <a:r>
              <a:rPr lang="fr-FR" dirty="0" smtClean="0"/>
              <a:t> 2017</a:t>
            </a:r>
            <a:endParaRPr lang="en-GB" dirty="0"/>
          </a:p>
        </p:txBody>
      </p:sp>
    </p:spTree>
    <p:extLst>
      <p:ext uri="{BB962C8B-B14F-4D97-AF65-F5344CB8AC3E}">
        <p14:creationId xmlns:p14="http://schemas.microsoft.com/office/powerpoint/2010/main" val="12764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CC3638-A99D-674C-A789-FA84B7E5EA16}" type="slidenum">
              <a:rPr lang="nl-NL" smtClean="0"/>
              <a:t>55</a:t>
            </a:fld>
            <a:endParaRPr lang="nl-NL" dirty="0"/>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fr-BE" dirty="0" err="1" smtClean="0"/>
              <a:t>Toepassingen</a:t>
            </a:r>
            <a:r>
              <a:rPr lang="fr-BE" dirty="0" smtClean="0"/>
              <a:t> </a:t>
            </a:r>
            <a:r>
              <a:rPr lang="fr-BE" dirty="0" err="1"/>
              <a:t>b</a:t>
            </a:r>
            <a:r>
              <a:rPr lang="fr-BE" dirty="0" err="1" smtClean="0"/>
              <a:t>lockchain</a:t>
            </a:r>
            <a:endParaRPr lang="fr-BE" dirty="0"/>
          </a:p>
        </p:txBody>
      </p:sp>
      <p:grpSp>
        <p:nvGrpSpPr>
          <p:cNvPr id="7" name="Group 6"/>
          <p:cNvGrpSpPr/>
          <p:nvPr/>
        </p:nvGrpSpPr>
        <p:grpSpPr>
          <a:xfrm>
            <a:off x="404213" y="1335869"/>
            <a:ext cx="8522537" cy="4864444"/>
            <a:chOff x="211409" y="1213481"/>
            <a:chExt cx="8717634" cy="4979098"/>
          </a:xfrm>
        </p:grpSpPr>
        <p:grpSp>
          <p:nvGrpSpPr>
            <p:cNvPr id="8" name="Group 7"/>
            <p:cNvGrpSpPr>
              <a:grpSpLocks noChangeAspect="1"/>
            </p:cNvGrpSpPr>
            <p:nvPr/>
          </p:nvGrpSpPr>
          <p:grpSpPr>
            <a:xfrm>
              <a:off x="3516235" y="1213481"/>
              <a:ext cx="2035955" cy="765131"/>
              <a:chOff x="1580004" y="2304504"/>
              <a:chExt cx="1953173" cy="734020"/>
            </a:xfrm>
          </p:grpSpPr>
          <p:grpSp>
            <p:nvGrpSpPr>
              <p:cNvPr id="37" name="Group 36"/>
              <p:cNvGrpSpPr/>
              <p:nvPr/>
            </p:nvGrpSpPr>
            <p:grpSpPr>
              <a:xfrm>
                <a:off x="1580004" y="2304504"/>
                <a:ext cx="513013" cy="734020"/>
                <a:chOff x="611560" y="836712"/>
                <a:chExt cx="1728192" cy="2952328"/>
              </a:xfrm>
            </p:grpSpPr>
            <p:sp>
              <p:nvSpPr>
                <p:cNvPr id="54" name="Rounded Rectangle 53"/>
                <p:cNvSpPr/>
                <p:nvPr/>
              </p:nvSpPr>
              <p:spPr>
                <a:xfrm>
                  <a:off x="611560" y="836712"/>
                  <a:ext cx="1728192" cy="2952328"/>
                </a:xfrm>
                <a:prstGeom prst="roundRect">
                  <a:avLst>
                    <a:gd name="adj" fmla="val 9664"/>
                  </a:avLst>
                </a:prstGeom>
                <a:solidFill>
                  <a:schemeClr val="accent3">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55" name="Rounded Rectangle 54"/>
                <p:cNvSpPr/>
                <p:nvPr/>
              </p:nvSpPr>
              <p:spPr>
                <a:xfrm>
                  <a:off x="791580" y="3140968"/>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56" name="Rounded Rectangle 55"/>
                <p:cNvSpPr/>
                <p:nvPr/>
              </p:nvSpPr>
              <p:spPr>
                <a:xfrm>
                  <a:off x="791580" y="2636912"/>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57" name="Rounded Rectangle 56"/>
                <p:cNvSpPr/>
                <p:nvPr/>
              </p:nvSpPr>
              <p:spPr>
                <a:xfrm>
                  <a:off x="791580" y="2132856"/>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58" name="Rounded Rectangle 57"/>
                <p:cNvSpPr/>
                <p:nvPr/>
              </p:nvSpPr>
              <p:spPr>
                <a:xfrm>
                  <a:off x="791580" y="1308956"/>
                  <a:ext cx="1368152" cy="6396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59" name="TextBox 58"/>
                <p:cNvSpPr txBox="1"/>
                <p:nvPr/>
              </p:nvSpPr>
              <p:spPr>
                <a:xfrm>
                  <a:off x="988987" y="836712"/>
                  <a:ext cx="622305" cy="1485503"/>
                </a:xfrm>
                <a:prstGeom prst="rect">
                  <a:avLst/>
                </a:prstGeom>
                <a:noFill/>
              </p:spPr>
              <p:txBody>
                <a:bodyPr wrap="none" rtlCol="0">
                  <a:spAutoFit/>
                </a:bodyPr>
                <a:lstStyle/>
                <a:p>
                  <a:endParaRPr lang="nl-BE" dirty="0"/>
                </a:p>
              </p:txBody>
            </p:sp>
          </p:grpSp>
          <p:grpSp>
            <p:nvGrpSpPr>
              <p:cNvPr id="38" name="Group 37"/>
              <p:cNvGrpSpPr/>
              <p:nvPr/>
            </p:nvGrpSpPr>
            <p:grpSpPr>
              <a:xfrm>
                <a:off x="2300084" y="2304504"/>
                <a:ext cx="513013" cy="734020"/>
                <a:chOff x="611560" y="836712"/>
                <a:chExt cx="1728192" cy="2952328"/>
              </a:xfrm>
            </p:grpSpPr>
            <p:sp>
              <p:nvSpPr>
                <p:cNvPr id="48" name="Rounded Rectangle 47"/>
                <p:cNvSpPr/>
                <p:nvPr/>
              </p:nvSpPr>
              <p:spPr>
                <a:xfrm>
                  <a:off x="611560" y="836712"/>
                  <a:ext cx="1728192" cy="2952328"/>
                </a:xfrm>
                <a:prstGeom prst="roundRect">
                  <a:avLst>
                    <a:gd name="adj" fmla="val 9664"/>
                  </a:avLst>
                </a:prstGeom>
                <a:solidFill>
                  <a:schemeClr val="accent3">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49" name="Rounded Rectangle 48"/>
                <p:cNvSpPr/>
                <p:nvPr/>
              </p:nvSpPr>
              <p:spPr>
                <a:xfrm>
                  <a:off x="791580" y="3140968"/>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50" name="Rounded Rectangle 49"/>
                <p:cNvSpPr/>
                <p:nvPr/>
              </p:nvSpPr>
              <p:spPr>
                <a:xfrm>
                  <a:off x="791580" y="2636912"/>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51" name="Rounded Rectangle 50"/>
                <p:cNvSpPr/>
                <p:nvPr/>
              </p:nvSpPr>
              <p:spPr>
                <a:xfrm>
                  <a:off x="791580" y="2132856"/>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52" name="Rounded Rectangle 51"/>
                <p:cNvSpPr/>
                <p:nvPr/>
              </p:nvSpPr>
              <p:spPr>
                <a:xfrm>
                  <a:off x="791580" y="1308956"/>
                  <a:ext cx="1368152" cy="6396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53" name="TextBox 52"/>
                <p:cNvSpPr txBox="1"/>
                <p:nvPr/>
              </p:nvSpPr>
              <p:spPr>
                <a:xfrm>
                  <a:off x="988987" y="836712"/>
                  <a:ext cx="622305" cy="1485503"/>
                </a:xfrm>
                <a:prstGeom prst="rect">
                  <a:avLst/>
                </a:prstGeom>
                <a:noFill/>
              </p:spPr>
              <p:txBody>
                <a:bodyPr wrap="none" rtlCol="0">
                  <a:spAutoFit/>
                </a:bodyPr>
                <a:lstStyle/>
                <a:p>
                  <a:endParaRPr lang="nl-BE" dirty="0"/>
                </a:p>
              </p:txBody>
            </p:sp>
          </p:grpSp>
          <p:grpSp>
            <p:nvGrpSpPr>
              <p:cNvPr id="39" name="Group 38"/>
              <p:cNvGrpSpPr/>
              <p:nvPr/>
            </p:nvGrpSpPr>
            <p:grpSpPr>
              <a:xfrm>
                <a:off x="3020164" y="2304504"/>
                <a:ext cx="513013" cy="734020"/>
                <a:chOff x="611560" y="836712"/>
                <a:chExt cx="1728192" cy="2952328"/>
              </a:xfrm>
            </p:grpSpPr>
            <p:sp>
              <p:nvSpPr>
                <p:cNvPr id="42" name="Rounded Rectangle 41"/>
                <p:cNvSpPr/>
                <p:nvPr/>
              </p:nvSpPr>
              <p:spPr>
                <a:xfrm>
                  <a:off x="611560" y="836712"/>
                  <a:ext cx="1728192" cy="2952328"/>
                </a:xfrm>
                <a:prstGeom prst="roundRect">
                  <a:avLst>
                    <a:gd name="adj" fmla="val 9664"/>
                  </a:avLst>
                </a:prstGeom>
                <a:solidFill>
                  <a:schemeClr val="accent3">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43" name="Rounded Rectangle 42"/>
                <p:cNvSpPr/>
                <p:nvPr/>
              </p:nvSpPr>
              <p:spPr>
                <a:xfrm>
                  <a:off x="791580" y="3140968"/>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44" name="Rounded Rectangle 43"/>
                <p:cNvSpPr/>
                <p:nvPr/>
              </p:nvSpPr>
              <p:spPr>
                <a:xfrm>
                  <a:off x="791580" y="2636912"/>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45" name="Rounded Rectangle 44"/>
                <p:cNvSpPr/>
                <p:nvPr/>
              </p:nvSpPr>
              <p:spPr>
                <a:xfrm>
                  <a:off x="791580" y="2132856"/>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46" name="Rounded Rectangle 45"/>
                <p:cNvSpPr/>
                <p:nvPr/>
              </p:nvSpPr>
              <p:spPr>
                <a:xfrm>
                  <a:off x="791580" y="1308956"/>
                  <a:ext cx="1368152" cy="6396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47" name="TextBox 46"/>
                <p:cNvSpPr txBox="1"/>
                <p:nvPr/>
              </p:nvSpPr>
              <p:spPr>
                <a:xfrm>
                  <a:off x="988987" y="836712"/>
                  <a:ext cx="622305" cy="1485503"/>
                </a:xfrm>
                <a:prstGeom prst="rect">
                  <a:avLst/>
                </a:prstGeom>
                <a:noFill/>
              </p:spPr>
              <p:txBody>
                <a:bodyPr wrap="none" rtlCol="0">
                  <a:spAutoFit/>
                </a:bodyPr>
                <a:lstStyle/>
                <a:p>
                  <a:endParaRPr lang="nl-BE" dirty="0"/>
                </a:p>
              </p:txBody>
            </p:sp>
          </p:grpSp>
          <p:cxnSp>
            <p:nvCxnSpPr>
              <p:cNvPr id="40" name="Elbow Connector 39"/>
              <p:cNvCxnSpPr/>
              <p:nvPr/>
            </p:nvCxnSpPr>
            <p:spPr>
              <a:xfrm rot="10800000">
                <a:off x="2807227" y="2501436"/>
                <a:ext cx="252000" cy="0"/>
              </a:xfrm>
              <a:prstGeom prst="bentConnector3">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41" name="Elbow Connector 40"/>
              <p:cNvCxnSpPr/>
              <p:nvPr/>
            </p:nvCxnSpPr>
            <p:spPr>
              <a:xfrm rot="10800000">
                <a:off x="2106090" y="2479958"/>
                <a:ext cx="252000" cy="0"/>
              </a:xfrm>
              <a:prstGeom prst="bentConnector3">
                <a:avLst/>
              </a:prstGeom>
              <a:ln w="25400">
                <a:tailEnd type="arrow"/>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3908789" y="2026652"/>
              <a:ext cx="1326773" cy="400110"/>
            </a:xfrm>
            <a:prstGeom prst="rect">
              <a:avLst/>
            </a:prstGeom>
            <a:noFill/>
          </p:spPr>
          <p:txBody>
            <a:bodyPr wrap="none" rtlCol="0">
              <a:spAutoFit/>
            </a:bodyPr>
            <a:lstStyle/>
            <a:p>
              <a:r>
                <a:rPr lang="nl-BE" sz="2000" b="1" dirty="0" smtClean="0"/>
                <a:t>Blockchain</a:t>
              </a:r>
              <a:endParaRPr lang="nl-BE" sz="2000" b="1" dirty="0"/>
            </a:p>
          </p:txBody>
        </p:sp>
        <p:cxnSp>
          <p:nvCxnSpPr>
            <p:cNvPr id="10" name="Elbow Connector 9"/>
            <p:cNvCxnSpPr>
              <a:stCxn id="9" idx="2"/>
            </p:cNvCxnSpPr>
            <p:nvPr/>
          </p:nvCxnSpPr>
          <p:spPr>
            <a:xfrm rot="5400000">
              <a:off x="2403293" y="906279"/>
              <a:ext cx="648400" cy="3689366"/>
            </a:xfrm>
            <a:prstGeom prst="bentConnector2">
              <a:avLst/>
            </a:prstGeom>
            <a:ln w="63500">
              <a:tailEnd type="none"/>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211409" y="3864140"/>
              <a:ext cx="1342803" cy="1665078"/>
              <a:chOff x="937110" y="3468865"/>
              <a:chExt cx="1342803" cy="1665078"/>
            </a:xfrm>
          </p:grpSpPr>
          <p:pic>
            <p:nvPicPr>
              <p:cNvPr id="35"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9915" y="3468865"/>
                <a:ext cx="957192" cy="957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937110" y="4426057"/>
                <a:ext cx="1342803" cy="707886"/>
              </a:xfrm>
              <a:prstGeom prst="rect">
                <a:avLst/>
              </a:prstGeom>
              <a:noFill/>
            </p:spPr>
            <p:txBody>
              <a:bodyPr wrap="none" rtlCol="0">
                <a:spAutoFit/>
              </a:bodyPr>
              <a:lstStyle/>
              <a:p>
                <a:pPr algn="ctr"/>
                <a:r>
                  <a:rPr lang="nl-BE" sz="2000" b="1" dirty="0" smtClean="0"/>
                  <a:t>Financiële</a:t>
                </a:r>
                <a:br>
                  <a:rPr lang="nl-BE" sz="2000" b="1" dirty="0" smtClean="0"/>
                </a:br>
                <a:r>
                  <a:rPr lang="nl-BE" sz="2000" b="1" dirty="0" smtClean="0"/>
                  <a:t>transacties</a:t>
                </a:r>
                <a:endParaRPr lang="nl-BE" sz="2000" b="1" dirty="0"/>
              </a:p>
            </p:txBody>
          </p:sp>
        </p:grpSp>
        <p:grpSp>
          <p:nvGrpSpPr>
            <p:cNvPr id="12" name="Group 11"/>
            <p:cNvGrpSpPr/>
            <p:nvPr/>
          </p:nvGrpSpPr>
          <p:grpSpPr>
            <a:xfrm>
              <a:off x="4022576" y="3845633"/>
              <a:ext cx="1047338" cy="1702092"/>
              <a:chOff x="2935177" y="3468865"/>
              <a:chExt cx="1047338" cy="1702092"/>
            </a:xfrm>
          </p:grpSpPr>
          <p:pic>
            <p:nvPicPr>
              <p:cNvPr id="33" name="Picture 30" descr="https://openclipart.org/image/2400px/svg_to_png/217511/1429747035.png"/>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61742" y="3468865"/>
                <a:ext cx="994206" cy="994206"/>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935177" y="4463071"/>
                <a:ext cx="1047338" cy="707886"/>
              </a:xfrm>
              <a:prstGeom prst="rect">
                <a:avLst/>
              </a:prstGeom>
              <a:noFill/>
            </p:spPr>
            <p:txBody>
              <a:bodyPr wrap="none" rtlCol="0">
                <a:spAutoFit/>
              </a:bodyPr>
              <a:lstStyle/>
              <a:p>
                <a:pPr algn="ctr"/>
                <a:r>
                  <a:rPr lang="nl-BE" sz="2000" b="1" dirty="0" smtClean="0"/>
                  <a:t>Transfer</a:t>
                </a:r>
                <a:br>
                  <a:rPr lang="nl-BE" sz="2000" b="1" dirty="0" smtClean="0"/>
                </a:br>
                <a:r>
                  <a:rPr lang="nl-BE" sz="2000" b="1" dirty="0" smtClean="0"/>
                  <a:t>activa</a:t>
                </a:r>
                <a:endParaRPr lang="nl-BE" sz="2000" b="1" dirty="0"/>
              </a:p>
            </p:txBody>
          </p:sp>
        </p:grpSp>
        <p:grpSp>
          <p:nvGrpSpPr>
            <p:cNvPr id="13" name="Group 12"/>
            <p:cNvGrpSpPr/>
            <p:nvPr/>
          </p:nvGrpSpPr>
          <p:grpSpPr>
            <a:xfrm>
              <a:off x="5790152" y="3845633"/>
              <a:ext cx="1059669" cy="1702092"/>
              <a:chOff x="5633209" y="3468865"/>
              <a:chExt cx="1059669" cy="1702092"/>
            </a:xfrm>
          </p:grpSpPr>
          <p:pic>
            <p:nvPicPr>
              <p:cNvPr id="31" name="Picture 2" descr="http://findicons.com/files/icons/977/rrze/720/data_transf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3209" y="3468865"/>
                <a:ext cx="1043725" cy="1043725"/>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5670867" y="4463071"/>
                <a:ext cx="1022011" cy="707886"/>
              </a:xfrm>
              <a:prstGeom prst="rect">
                <a:avLst/>
              </a:prstGeom>
              <a:noFill/>
            </p:spPr>
            <p:txBody>
              <a:bodyPr wrap="none" rtlCol="0">
                <a:spAutoFit/>
              </a:bodyPr>
              <a:lstStyle/>
              <a:p>
                <a:pPr algn="ctr"/>
                <a:r>
                  <a:rPr lang="nl-BE" sz="2000" b="1" dirty="0" smtClean="0"/>
                  <a:t>Data</a:t>
                </a:r>
                <a:br>
                  <a:rPr lang="nl-BE" sz="2000" b="1" dirty="0" smtClean="0"/>
                </a:br>
                <a:r>
                  <a:rPr lang="nl-BE" sz="2000" b="1" dirty="0" smtClean="0"/>
                  <a:t>transfer</a:t>
                </a:r>
                <a:endParaRPr lang="nl-BE" sz="2000" b="1" dirty="0"/>
              </a:p>
            </p:txBody>
          </p:sp>
        </p:grpSp>
        <p:grpSp>
          <p:nvGrpSpPr>
            <p:cNvPr id="14" name="Group 13"/>
            <p:cNvGrpSpPr/>
            <p:nvPr/>
          </p:nvGrpSpPr>
          <p:grpSpPr>
            <a:xfrm>
              <a:off x="2274450" y="3885612"/>
              <a:ext cx="1027888" cy="1622134"/>
              <a:chOff x="4327299" y="3548601"/>
              <a:chExt cx="1027888" cy="1622134"/>
            </a:xfrm>
          </p:grpSpPr>
          <p:grpSp>
            <p:nvGrpSpPr>
              <p:cNvPr id="24" name="Group 23"/>
              <p:cNvGrpSpPr>
                <a:grpSpLocks noChangeAspect="1"/>
              </p:cNvGrpSpPr>
              <p:nvPr/>
            </p:nvGrpSpPr>
            <p:grpSpPr>
              <a:xfrm>
                <a:off x="4327299" y="3548601"/>
                <a:ext cx="1022863" cy="986818"/>
                <a:chOff x="5555848" y="1006997"/>
                <a:chExt cx="1805651" cy="1742021"/>
              </a:xfrm>
            </p:grpSpPr>
            <p:sp>
              <p:nvSpPr>
                <p:cNvPr id="26" name="Vertical Scroll 25"/>
                <p:cNvSpPr/>
                <p:nvPr/>
              </p:nvSpPr>
              <p:spPr>
                <a:xfrm>
                  <a:off x="5555848" y="1006997"/>
                  <a:ext cx="1805651" cy="1670730"/>
                </a:xfrm>
                <a:prstGeom prst="verticalScroll">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7" name="TextBox 26"/>
                <p:cNvSpPr txBox="1"/>
                <p:nvPr/>
              </p:nvSpPr>
              <p:spPr>
                <a:xfrm>
                  <a:off x="5893391" y="1128936"/>
                  <a:ext cx="1282450" cy="488984"/>
                </a:xfrm>
                <a:prstGeom prst="rect">
                  <a:avLst/>
                </a:prstGeom>
                <a:noFill/>
              </p:spPr>
              <p:txBody>
                <a:bodyPr wrap="none" rtlCol="0">
                  <a:spAutoFit/>
                </a:bodyPr>
                <a:lstStyle/>
                <a:p>
                  <a:r>
                    <a:rPr lang="nl-BE" sz="1200" b="1" dirty="0" smtClean="0"/>
                    <a:t>Diploma</a:t>
                  </a:r>
                  <a:endParaRPr lang="nl-BE" sz="1200" b="1" dirty="0"/>
                </a:p>
              </p:txBody>
            </p:sp>
            <p:sp>
              <p:nvSpPr>
                <p:cNvPr id="28" name="TextBox 27"/>
                <p:cNvSpPr txBox="1"/>
                <p:nvPr/>
              </p:nvSpPr>
              <p:spPr>
                <a:xfrm>
                  <a:off x="6125366" y="1403967"/>
                  <a:ext cx="860816" cy="488984"/>
                </a:xfrm>
                <a:prstGeom prst="rect">
                  <a:avLst/>
                </a:prstGeom>
                <a:noFill/>
              </p:spPr>
              <p:txBody>
                <a:bodyPr wrap="none" rtlCol="0">
                  <a:spAutoFit/>
                </a:bodyPr>
                <a:lstStyle/>
                <a:p>
                  <a:r>
                    <a:rPr lang="nl-BE" sz="1200" dirty="0" smtClean="0"/>
                    <a:t>Alice</a:t>
                  </a:r>
                  <a:endParaRPr lang="nl-BE" sz="1200" dirty="0"/>
                </a:p>
              </p:txBody>
            </p:sp>
            <p:sp>
              <p:nvSpPr>
                <p:cNvPr id="29" name="TextBox 28"/>
                <p:cNvSpPr txBox="1"/>
                <p:nvPr/>
              </p:nvSpPr>
              <p:spPr>
                <a:xfrm>
                  <a:off x="5682608" y="1663539"/>
                  <a:ext cx="1554561" cy="760641"/>
                </a:xfrm>
                <a:prstGeom prst="rect">
                  <a:avLst/>
                </a:prstGeom>
                <a:noFill/>
              </p:spPr>
              <p:txBody>
                <a:bodyPr wrap="none" rtlCol="0">
                  <a:spAutoFit/>
                </a:bodyPr>
                <a:lstStyle/>
                <a:p>
                  <a:pPr algn="ctr"/>
                  <a:r>
                    <a:rPr lang="nl-BE" sz="1100" b="1" kern="500" dirty="0" smtClean="0"/>
                    <a:t>Master in </a:t>
                  </a:r>
                  <a:br>
                    <a:rPr lang="nl-BE" sz="1100" b="1" kern="500" dirty="0" smtClean="0"/>
                  </a:br>
                  <a:r>
                    <a:rPr lang="nl-BE" sz="1100" b="1" kern="500" dirty="0" smtClean="0"/>
                    <a:t>Lego Design</a:t>
                  </a:r>
                  <a:endParaRPr lang="nl-BE" sz="1100" b="1" kern="500" dirty="0"/>
                </a:p>
              </p:txBody>
            </p:sp>
            <p:sp>
              <p:nvSpPr>
                <p:cNvPr id="30" name="TextBox 29"/>
                <p:cNvSpPr txBox="1"/>
                <p:nvPr/>
              </p:nvSpPr>
              <p:spPr>
                <a:xfrm>
                  <a:off x="5723812" y="2260034"/>
                  <a:ext cx="1488230" cy="488984"/>
                </a:xfrm>
                <a:prstGeom prst="rect">
                  <a:avLst/>
                </a:prstGeom>
                <a:noFill/>
              </p:spPr>
              <p:txBody>
                <a:bodyPr wrap="none" rtlCol="0">
                  <a:spAutoFit/>
                </a:bodyPr>
                <a:lstStyle/>
                <a:p>
                  <a:r>
                    <a:rPr lang="nl-BE" sz="1200" dirty="0" smtClean="0"/>
                    <a:t>KU Leuven</a:t>
                  </a:r>
                  <a:endParaRPr lang="nl-BE" sz="1200" dirty="0"/>
                </a:p>
              </p:txBody>
            </p:sp>
          </p:grpSp>
          <p:sp>
            <p:nvSpPr>
              <p:cNvPr id="25" name="TextBox 24"/>
              <p:cNvSpPr txBox="1"/>
              <p:nvPr/>
            </p:nvSpPr>
            <p:spPr>
              <a:xfrm>
                <a:off x="4334330" y="4462849"/>
                <a:ext cx="1020857" cy="707886"/>
              </a:xfrm>
              <a:prstGeom prst="rect">
                <a:avLst/>
              </a:prstGeom>
              <a:noFill/>
            </p:spPr>
            <p:txBody>
              <a:bodyPr wrap="none" rtlCol="0">
                <a:spAutoFit/>
              </a:bodyPr>
              <a:lstStyle/>
              <a:p>
                <a:pPr algn="ctr"/>
                <a:r>
                  <a:rPr lang="nl-BE" sz="2000" b="1" dirty="0" smtClean="0"/>
                  <a:t>Record</a:t>
                </a:r>
                <a:br>
                  <a:rPr lang="nl-BE" sz="2000" b="1" dirty="0" smtClean="0"/>
                </a:br>
                <a:r>
                  <a:rPr lang="nl-BE" sz="2000" b="1" dirty="0" err="1" smtClean="0"/>
                  <a:t>keeping</a:t>
                </a:r>
                <a:endParaRPr lang="nl-BE" sz="2000" b="1" dirty="0"/>
              </a:p>
            </p:txBody>
          </p:sp>
        </p:grpSp>
        <p:sp>
          <p:nvSpPr>
            <p:cNvPr id="15" name="Rounded Rectangle 14"/>
            <p:cNvSpPr/>
            <p:nvPr/>
          </p:nvSpPr>
          <p:spPr>
            <a:xfrm>
              <a:off x="410616" y="5683292"/>
              <a:ext cx="8206451" cy="5092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smtClean="0"/>
                <a:t>Verminderd vertrouwen vereist in centrale / intermediaire partijen</a:t>
              </a:r>
              <a:endParaRPr lang="nl-BE" sz="2000" dirty="0"/>
            </a:p>
          </p:txBody>
        </p:sp>
        <p:cxnSp>
          <p:nvCxnSpPr>
            <p:cNvPr id="16" name="Straight Arrow Connector 15"/>
            <p:cNvCxnSpPr/>
            <p:nvPr/>
          </p:nvCxnSpPr>
          <p:spPr>
            <a:xfrm>
              <a:off x="912539" y="3075162"/>
              <a:ext cx="0" cy="593138"/>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834261" y="3075162"/>
              <a:ext cx="0" cy="593138"/>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567591" y="3075162"/>
              <a:ext cx="0" cy="593138"/>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234850" y="3075162"/>
              <a:ext cx="0" cy="593138"/>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7643911" y="3885433"/>
              <a:ext cx="1285132" cy="1771618"/>
              <a:chOff x="7643911" y="3885433"/>
              <a:chExt cx="1285132" cy="1771618"/>
            </a:xfrm>
          </p:grpSpPr>
          <p:pic>
            <p:nvPicPr>
              <p:cNvPr id="22" name="Picture 2" descr="Image result for contract icon"/>
              <p:cNvPicPr>
                <a:picLocks noChangeAspect="1" noChangeArrowheads="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29371" y="3885433"/>
                <a:ext cx="949513" cy="103006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7643911" y="4932479"/>
                <a:ext cx="1285132" cy="724572"/>
              </a:xfrm>
              <a:prstGeom prst="rect">
                <a:avLst/>
              </a:prstGeom>
              <a:noFill/>
            </p:spPr>
            <p:txBody>
              <a:bodyPr wrap="none" rtlCol="0">
                <a:spAutoFit/>
              </a:bodyPr>
              <a:lstStyle/>
              <a:p>
                <a:pPr algn="ctr"/>
                <a:r>
                  <a:rPr lang="nl-BE" sz="2000" b="1" dirty="0" smtClean="0"/>
                  <a:t>Afspraken</a:t>
                </a:r>
              </a:p>
              <a:p>
                <a:pPr algn="ctr"/>
                <a:r>
                  <a:rPr lang="nl-BE" sz="2000" b="1" dirty="0" smtClean="0"/>
                  <a:t>regels</a:t>
                </a:r>
                <a:endParaRPr lang="nl-BE" sz="2000" b="1" dirty="0"/>
              </a:p>
            </p:txBody>
          </p:sp>
        </p:grpSp>
        <p:cxnSp>
          <p:nvCxnSpPr>
            <p:cNvPr id="21" name="Straight Arrow Connector 20"/>
            <p:cNvCxnSpPr/>
            <p:nvPr/>
          </p:nvCxnSpPr>
          <p:spPr>
            <a:xfrm>
              <a:off x="6214933" y="3111450"/>
              <a:ext cx="0" cy="593138"/>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grpSp>
      <p:cxnSp>
        <p:nvCxnSpPr>
          <p:cNvPr id="60" name="Elbow Connector 59"/>
          <p:cNvCxnSpPr/>
          <p:nvPr/>
        </p:nvCxnSpPr>
        <p:spPr>
          <a:xfrm rot="16200000" flipH="1">
            <a:off x="6155545" y="1022174"/>
            <a:ext cx="633469" cy="3606798"/>
          </a:xfrm>
          <a:prstGeom prst="bentConnector2">
            <a:avLst/>
          </a:prstGeom>
          <a:ln w="635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01840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3B540AB-6939-4937-A918-1D15FF1C7CE3}" type="slidenum">
              <a:rPr lang="nl-BE" smtClean="0"/>
              <a:t>56</a:t>
            </a:fld>
            <a:endParaRPr lang="nl-BE" dirty="0"/>
          </a:p>
        </p:txBody>
      </p:sp>
      <p:sp>
        <p:nvSpPr>
          <p:cNvPr id="11" name="Title 1"/>
          <p:cNvSpPr>
            <a:spLocks noGrp="1"/>
          </p:cNvSpPr>
          <p:nvPr>
            <p:ph type="title"/>
          </p:nvPr>
        </p:nvSpPr>
        <p:spPr/>
        <p:txBody>
          <a:bodyPr/>
          <a:lstStyle/>
          <a:p>
            <a:r>
              <a:rPr lang="nl-BE" dirty="0" smtClean="0"/>
              <a:t>Voorbeeld: record </a:t>
            </a:r>
            <a:r>
              <a:rPr lang="nl-BE" dirty="0" err="1"/>
              <a:t>k</a:t>
            </a:r>
            <a:r>
              <a:rPr lang="nl-BE" dirty="0" err="1" smtClean="0"/>
              <a:t>eeping</a:t>
            </a:r>
            <a:endParaRPr lang="nl-BE" dirty="0"/>
          </a:p>
        </p:txBody>
      </p:sp>
      <p:sp>
        <p:nvSpPr>
          <p:cNvPr id="13" name="Rectangle 12"/>
          <p:cNvSpPr/>
          <p:nvPr/>
        </p:nvSpPr>
        <p:spPr>
          <a:xfrm>
            <a:off x="2510999" y="1124744"/>
            <a:ext cx="4280082" cy="400110"/>
          </a:xfrm>
          <a:prstGeom prst="rect">
            <a:avLst/>
          </a:prstGeom>
        </p:spPr>
        <p:txBody>
          <a:bodyPr wrap="none">
            <a:spAutoFit/>
          </a:bodyPr>
          <a:lstStyle/>
          <a:p>
            <a:pPr algn="ctr"/>
            <a:r>
              <a:rPr lang="nl-BE" sz="2000" dirty="0" smtClean="0"/>
              <a:t>Eigenschappen, certificaten, rechten, …</a:t>
            </a:r>
            <a:endParaRPr lang="nl-BE" sz="2000" dirty="0"/>
          </a:p>
        </p:txBody>
      </p:sp>
      <p:sp>
        <p:nvSpPr>
          <p:cNvPr id="3077" name="Rounded Rectangle 3076"/>
          <p:cNvSpPr/>
          <p:nvPr/>
        </p:nvSpPr>
        <p:spPr>
          <a:xfrm>
            <a:off x="683568" y="5733256"/>
            <a:ext cx="7776864" cy="50405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smtClean="0"/>
              <a:t>Zo weinig mogelijk data op blockchain → vaak slechts </a:t>
            </a:r>
            <a:r>
              <a:rPr lang="nl-BE" sz="2000" b="1" dirty="0" err="1" smtClean="0"/>
              <a:t>fingerprint</a:t>
            </a:r>
            <a:r>
              <a:rPr lang="nl-BE" sz="2000" b="1" dirty="0" smtClean="0"/>
              <a:t> (</a:t>
            </a:r>
            <a:r>
              <a:rPr lang="nl-BE" sz="2000" b="1" dirty="0" err="1" smtClean="0"/>
              <a:t>hash</a:t>
            </a:r>
            <a:r>
              <a:rPr lang="nl-BE" sz="2000" b="1" dirty="0" smtClean="0"/>
              <a:t>)</a:t>
            </a:r>
            <a:endParaRPr lang="nl-BE" sz="2000" b="1" dirty="0"/>
          </a:p>
        </p:txBody>
      </p:sp>
      <p:grpSp>
        <p:nvGrpSpPr>
          <p:cNvPr id="6" name="Group 5"/>
          <p:cNvGrpSpPr/>
          <p:nvPr/>
        </p:nvGrpSpPr>
        <p:grpSpPr>
          <a:xfrm>
            <a:off x="913929" y="3906285"/>
            <a:ext cx="1157240" cy="1459274"/>
            <a:chOff x="487707" y="2765109"/>
            <a:chExt cx="1157240" cy="1459274"/>
          </a:xfrm>
        </p:grpSpPr>
        <p:pic>
          <p:nvPicPr>
            <p:cNvPr id="14338" name="Picture 2"/>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5852" y="2765109"/>
              <a:ext cx="1120950" cy="112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87707" y="3855051"/>
              <a:ext cx="1157240" cy="369332"/>
            </a:xfrm>
            <a:prstGeom prst="rect">
              <a:avLst/>
            </a:prstGeom>
            <a:noFill/>
          </p:spPr>
          <p:txBody>
            <a:bodyPr wrap="none" rtlCol="0">
              <a:spAutoFit/>
            </a:bodyPr>
            <a:lstStyle/>
            <a:p>
              <a:r>
                <a:rPr lang="nl-BE" b="1" dirty="0" smtClean="0">
                  <a:solidFill>
                    <a:schemeClr val="accent1"/>
                  </a:solidFill>
                </a:rPr>
                <a:t>Vaccinatie</a:t>
              </a:r>
              <a:endParaRPr lang="nl-BE" b="1" dirty="0">
                <a:solidFill>
                  <a:schemeClr val="accent1"/>
                </a:solidFill>
              </a:endParaRPr>
            </a:p>
          </p:txBody>
        </p:sp>
      </p:grpSp>
      <p:grpSp>
        <p:nvGrpSpPr>
          <p:cNvPr id="14341" name="Group 14340"/>
          <p:cNvGrpSpPr/>
          <p:nvPr/>
        </p:nvGrpSpPr>
        <p:grpSpPr>
          <a:xfrm>
            <a:off x="2961931" y="3867740"/>
            <a:ext cx="1232903" cy="1536365"/>
            <a:chOff x="2995655" y="4294350"/>
            <a:chExt cx="1232903" cy="1536365"/>
          </a:xfrm>
        </p:grpSpPr>
        <p:pic>
          <p:nvPicPr>
            <p:cNvPr id="22" name="Picture 42" descr="Image result for personal information icon"/>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34475" y="4294350"/>
              <a:ext cx="1155263" cy="8672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995655" y="5184384"/>
              <a:ext cx="1232903" cy="646331"/>
            </a:xfrm>
            <a:prstGeom prst="rect">
              <a:avLst/>
            </a:prstGeom>
            <a:noFill/>
          </p:spPr>
          <p:txBody>
            <a:bodyPr wrap="none" rtlCol="0">
              <a:spAutoFit/>
            </a:bodyPr>
            <a:lstStyle/>
            <a:p>
              <a:pPr algn="ctr"/>
              <a:r>
                <a:rPr lang="nl-BE" b="1" dirty="0" smtClean="0">
                  <a:solidFill>
                    <a:schemeClr val="accent1"/>
                  </a:solidFill>
                </a:rPr>
                <a:t>Identiteits-</a:t>
              </a:r>
              <a:br>
                <a:rPr lang="nl-BE" b="1" dirty="0" smtClean="0">
                  <a:solidFill>
                    <a:schemeClr val="accent1"/>
                  </a:solidFill>
                </a:rPr>
              </a:br>
              <a:r>
                <a:rPr lang="nl-BE" b="1" dirty="0" smtClean="0">
                  <a:solidFill>
                    <a:schemeClr val="accent1"/>
                  </a:solidFill>
                </a:rPr>
                <a:t>gegevens</a:t>
              </a:r>
              <a:endParaRPr lang="nl-BE" b="1" dirty="0">
                <a:solidFill>
                  <a:schemeClr val="accent1"/>
                </a:solidFill>
              </a:endParaRPr>
            </a:p>
          </p:txBody>
        </p:sp>
      </p:grpSp>
      <p:grpSp>
        <p:nvGrpSpPr>
          <p:cNvPr id="14" name="Group 13"/>
          <p:cNvGrpSpPr/>
          <p:nvPr/>
        </p:nvGrpSpPr>
        <p:grpSpPr>
          <a:xfrm>
            <a:off x="7119146" y="1724470"/>
            <a:ext cx="1018386" cy="1300636"/>
            <a:chOff x="6575378" y="1121119"/>
            <a:chExt cx="1018386" cy="1300636"/>
          </a:xfrm>
        </p:grpSpPr>
        <p:pic>
          <p:nvPicPr>
            <p:cNvPr id="19" name="Picture 36" descr="Diploma Icon Conclusion, diploma icon"/>
            <p:cNvPicPr>
              <a:picLocks noChangeAspect="1" noChangeArrowheads="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75378" y="1121119"/>
              <a:ext cx="1018386" cy="101838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6589083" y="2052423"/>
              <a:ext cx="990977" cy="369332"/>
            </a:xfrm>
            <a:prstGeom prst="rect">
              <a:avLst/>
            </a:prstGeom>
            <a:noFill/>
          </p:spPr>
          <p:txBody>
            <a:bodyPr wrap="none" rtlCol="0">
              <a:spAutoFit/>
            </a:bodyPr>
            <a:lstStyle/>
            <a:p>
              <a:r>
                <a:rPr lang="nl-BE" b="1" dirty="0" smtClean="0">
                  <a:solidFill>
                    <a:schemeClr val="accent1"/>
                  </a:solidFill>
                </a:rPr>
                <a:t>Diploma</a:t>
              </a:r>
              <a:endParaRPr lang="nl-BE" b="1" dirty="0">
                <a:solidFill>
                  <a:schemeClr val="accent1"/>
                </a:solidFill>
              </a:endParaRPr>
            </a:p>
          </p:txBody>
        </p:sp>
      </p:grpSp>
      <p:grpSp>
        <p:nvGrpSpPr>
          <p:cNvPr id="12" name="Group 11"/>
          <p:cNvGrpSpPr/>
          <p:nvPr/>
        </p:nvGrpSpPr>
        <p:grpSpPr>
          <a:xfrm>
            <a:off x="5113764" y="1511618"/>
            <a:ext cx="1277594" cy="1726341"/>
            <a:chOff x="3524615" y="1360580"/>
            <a:chExt cx="1277594" cy="1726341"/>
          </a:xfrm>
        </p:grpSpPr>
        <p:pic>
          <p:nvPicPr>
            <p:cNvPr id="20" name="Picture 38" descr="Image result for marriage icon"/>
            <p:cNvPicPr>
              <a:picLocks noChangeAspect="1" noChangeArrowheads="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97305" y="1360580"/>
              <a:ext cx="1132214" cy="113221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524615" y="2440590"/>
              <a:ext cx="1277594" cy="646331"/>
            </a:xfrm>
            <a:prstGeom prst="rect">
              <a:avLst/>
            </a:prstGeom>
            <a:noFill/>
          </p:spPr>
          <p:txBody>
            <a:bodyPr wrap="none" rtlCol="0">
              <a:spAutoFit/>
            </a:bodyPr>
            <a:lstStyle/>
            <a:p>
              <a:pPr algn="ctr"/>
              <a:r>
                <a:rPr lang="nl-BE" b="1" dirty="0">
                  <a:solidFill>
                    <a:schemeClr val="accent1"/>
                  </a:solidFill>
                </a:rPr>
                <a:t>H</a:t>
              </a:r>
              <a:r>
                <a:rPr lang="nl-BE" b="1" dirty="0" smtClean="0">
                  <a:solidFill>
                    <a:schemeClr val="accent1"/>
                  </a:solidFill>
                </a:rPr>
                <a:t>uwelijk</a:t>
              </a:r>
            </a:p>
            <a:p>
              <a:pPr algn="ctr"/>
              <a:r>
                <a:rPr lang="nl-BE" b="1" dirty="0" smtClean="0">
                  <a:solidFill>
                    <a:schemeClr val="accent1"/>
                  </a:solidFill>
                </a:rPr>
                <a:t>(-</a:t>
              </a:r>
              <a:r>
                <a:rPr lang="nl-BE" b="1" dirty="0" err="1" smtClean="0">
                  <a:solidFill>
                    <a:schemeClr val="accent1"/>
                  </a:solidFill>
                </a:rPr>
                <a:t>scontract</a:t>
              </a:r>
              <a:r>
                <a:rPr lang="nl-BE" b="1" dirty="0" smtClean="0">
                  <a:solidFill>
                    <a:schemeClr val="accent1"/>
                  </a:solidFill>
                </a:rPr>
                <a:t>)</a:t>
              </a:r>
              <a:endParaRPr lang="nl-BE" b="1" dirty="0">
                <a:solidFill>
                  <a:schemeClr val="accent1"/>
                </a:solidFill>
              </a:endParaRPr>
            </a:p>
          </p:txBody>
        </p:sp>
      </p:grpSp>
      <p:grpSp>
        <p:nvGrpSpPr>
          <p:cNvPr id="7" name="Group 6"/>
          <p:cNvGrpSpPr/>
          <p:nvPr/>
        </p:nvGrpSpPr>
        <p:grpSpPr>
          <a:xfrm>
            <a:off x="932074" y="1660429"/>
            <a:ext cx="1160895" cy="1428719"/>
            <a:chOff x="814544" y="1175769"/>
            <a:chExt cx="1160895" cy="1428719"/>
          </a:xfrm>
        </p:grpSpPr>
        <p:pic>
          <p:nvPicPr>
            <p:cNvPr id="48" name="Picture 4"/>
            <p:cNvPicPr>
              <a:picLocks noChangeAspect="1" noChangeArrowheads="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0515" y="1175769"/>
              <a:ext cx="928952" cy="928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TextBox 48"/>
            <p:cNvSpPr txBox="1"/>
            <p:nvPr/>
          </p:nvSpPr>
          <p:spPr>
            <a:xfrm>
              <a:off x="814544" y="1958157"/>
              <a:ext cx="1160895" cy="646331"/>
            </a:xfrm>
            <a:prstGeom prst="rect">
              <a:avLst/>
            </a:prstGeom>
            <a:noFill/>
          </p:spPr>
          <p:txBody>
            <a:bodyPr wrap="none" rtlCol="0">
              <a:spAutoFit/>
            </a:bodyPr>
            <a:lstStyle/>
            <a:p>
              <a:pPr algn="ctr"/>
              <a:r>
                <a:rPr lang="nl-BE" b="1" dirty="0" smtClean="0">
                  <a:solidFill>
                    <a:schemeClr val="accent1"/>
                  </a:solidFill>
                </a:rPr>
                <a:t>Medische </a:t>
              </a:r>
              <a:br>
                <a:rPr lang="nl-BE" b="1" dirty="0" smtClean="0">
                  <a:solidFill>
                    <a:schemeClr val="accent1"/>
                  </a:solidFill>
                </a:rPr>
              </a:br>
              <a:r>
                <a:rPr lang="nl-BE" b="1" dirty="0" smtClean="0">
                  <a:solidFill>
                    <a:schemeClr val="accent1"/>
                  </a:solidFill>
                </a:rPr>
                <a:t>records</a:t>
              </a:r>
              <a:endParaRPr lang="nl-BE" b="1" dirty="0">
                <a:solidFill>
                  <a:schemeClr val="accent1"/>
                </a:solidFill>
              </a:endParaRPr>
            </a:p>
          </p:txBody>
        </p:sp>
      </p:grpSp>
      <p:grpSp>
        <p:nvGrpSpPr>
          <p:cNvPr id="14340" name="Group 14339"/>
          <p:cNvGrpSpPr/>
          <p:nvPr/>
        </p:nvGrpSpPr>
        <p:grpSpPr>
          <a:xfrm>
            <a:off x="5085746" y="4070667"/>
            <a:ext cx="1293687" cy="1130511"/>
            <a:chOff x="2297707" y="3068768"/>
            <a:chExt cx="1293687" cy="1130511"/>
          </a:xfrm>
        </p:grpSpPr>
        <p:pic>
          <p:nvPicPr>
            <p:cNvPr id="3" name="Picture 2"/>
            <p:cNvPicPr>
              <a:picLocks noChangeAspect="1" noChangeArrowheads="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95221" y="3068768"/>
              <a:ext cx="1098658" cy="828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TextBox 51"/>
            <p:cNvSpPr txBox="1"/>
            <p:nvPr/>
          </p:nvSpPr>
          <p:spPr>
            <a:xfrm>
              <a:off x="2297707" y="3829947"/>
              <a:ext cx="1293687" cy="369332"/>
            </a:xfrm>
            <a:prstGeom prst="rect">
              <a:avLst/>
            </a:prstGeom>
            <a:noFill/>
          </p:spPr>
          <p:txBody>
            <a:bodyPr wrap="none" rtlCol="0">
              <a:spAutoFit/>
            </a:bodyPr>
            <a:lstStyle/>
            <a:p>
              <a:r>
                <a:rPr lang="nl-BE" b="1" dirty="0" smtClean="0">
                  <a:solidFill>
                    <a:schemeClr val="accent1"/>
                  </a:solidFill>
                </a:rPr>
                <a:t>Belastingen</a:t>
              </a:r>
              <a:endParaRPr lang="nl-BE" b="1" dirty="0">
                <a:solidFill>
                  <a:schemeClr val="accent1"/>
                </a:solidFill>
              </a:endParaRPr>
            </a:p>
          </p:txBody>
        </p:sp>
      </p:grpSp>
      <p:grpSp>
        <p:nvGrpSpPr>
          <p:cNvPr id="14342" name="Group 14341"/>
          <p:cNvGrpSpPr/>
          <p:nvPr/>
        </p:nvGrpSpPr>
        <p:grpSpPr>
          <a:xfrm>
            <a:off x="6904423" y="4109566"/>
            <a:ext cx="1447833" cy="1052713"/>
            <a:chOff x="5436390" y="4602669"/>
            <a:chExt cx="1447833" cy="1052713"/>
          </a:xfrm>
        </p:grpSpPr>
        <p:sp>
          <p:nvSpPr>
            <p:cNvPr id="41" name="TextBox 40"/>
            <p:cNvSpPr txBox="1"/>
            <p:nvPr/>
          </p:nvSpPr>
          <p:spPr>
            <a:xfrm>
              <a:off x="5436390" y="5009051"/>
              <a:ext cx="1447833" cy="646331"/>
            </a:xfrm>
            <a:prstGeom prst="rect">
              <a:avLst/>
            </a:prstGeom>
            <a:noFill/>
          </p:spPr>
          <p:txBody>
            <a:bodyPr wrap="none" rtlCol="0">
              <a:spAutoFit/>
            </a:bodyPr>
            <a:lstStyle/>
            <a:p>
              <a:pPr algn="ctr"/>
              <a:r>
                <a:rPr lang="nl-BE" b="1" dirty="0" smtClean="0">
                  <a:solidFill>
                    <a:schemeClr val="accent1"/>
                  </a:solidFill>
                </a:rPr>
                <a:t>Supply chain </a:t>
              </a:r>
              <a:br>
                <a:rPr lang="nl-BE" b="1" dirty="0" smtClean="0">
                  <a:solidFill>
                    <a:schemeClr val="accent1"/>
                  </a:solidFill>
                </a:rPr>
              </a:br>
              <a:r>
                <a:rPr lang="nl-BE" b="1" dirty="0" smtClean="0">
                  <a:solidFill>
                    <a:schemeClr val="accent1"/>
                  </a:solidFill>
                </a:rPr>
                <a:t>Tracking</a:t>
              </a:r>
              <a:endParaRPr lang="nl-BE" b="1" dirty="0">
                <a:solidFill>
                  <a:schemeClr val="accent1"/>
                </a:solidFill>
              </a:endParaRPr>
            </a:p>
          </p:txBody>
        </p:sp>
        <p:grpSp>
          <p:nvGrpSpPr>
            <p:cNvPr id="10" name="Group 9"/>
            <p:cNvGrpSpPr/>
            <p:nvPr/>
          </p:nvGrpSpPr>
          <p:grpSpPr>
            <a:xfrm>
              <a:off x="5675293" y="4602669"/>
              <a:ext cx="970026" cy="422128"/>
              <a:chOff x="2911658" y="5270661"/>
              <a:chExt cx="1077019" cy="438619"/>
            </a:xfrm>
          </p:grpSpPr>
          <p:sp>
            <p:nvSpPr>
              <p:cNvPr id="8" name="Chevron 7"/>
              <p:cNvSpPr/>
              <p:nvPr/>
            </p:nvSpPr>
            <p:spPr>
              <a:xfrm>
                <a:off x="3287135" y="5270661"/>
                <a:ext cx="419510" cy="438619"/>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accent1"/>
                  </a:solidFill>
                </a:endParaRPr>
              </a:p>
            </p:txBody>
          </p:sp>
          <p:sp>
            <p:nvSpPr>
              <p:cNvPr id="53" name="Chevron 52"/>
              <p:cNvSpPr/>
              <p:nvPr/>
            </p:nvSpPr>
            <p:spPr>
              <a:xfrm>
                <a:off x="3569167" y="5270661"/>
                <a:ext cx="419510" cy="438619"/>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accent1"/>
                  </a:solidFill>
                </a:endParaRPr>
              </a:p>
            </p:txBody>
          </p:sp>
          <p:sp>
            <p:nvSpPr>
              <p:cNvPr id="9" name="Pentagon 8"/>
              <p:cNvSpPr/>
              <p:nvPr/>
            </p:nvSpPr>
            <p:spPr>
              <a:xfrm>
                <a:off x="2911658" y="5284391"/>
                <a:ext cx="524337" cy="424889"/>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accent1"/>
                  </a:solidFill>
                </a:endParaRPr>
              </a:p>
            </p:txBody>
          </p:sp>
        </p:grpSp>
      </p:grpSp>
      <p:grpSp>
        <p:nvGrpSpPr>
          <p:cNvPr id="15" name="Group 14"/>
          <p:cNvGrpSpPr/>
          <p:nvPr/>
        </p:nvGrpSpPr>
        <p:grpSpPr>
          <a:xfrm>
            <a:off x="3034874" y="1791805"/>
            <a:ext cx="1126961" cy="1165966"/>
            <a:chOff x="2659305" y="1386305"/>
            <a:chExt cx="1126961" cy="1165966"/>
          </a:xfrm>
        </p:grpSpPr>
        <p:pic>
          <p:nvPicPr>
            <p:cNvPr id="5" name="Picture 2"/>
            <p:cNvPicPr>
              <a:picLocks noChangeAspect="1" noChangeArrowheads="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59305" y="1386305"/>
              <a:ext cx="1126961" cy="825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Box 37"/>
            <p:cNvSpPr txBox="1"/>
            <p:nvPr/>
          </p:nvSpPr>
          <p:spPr>
            <a:xfrm>
              <a:off x="2717477" y="2182939"/>
              <a:ext cx="1045928" cy="369332"/>
            </a:xfrm>
            <a:prstGeom prst="rect">
              <a:avLst/>
            </a:prstGeom>
            <a:noFill/>
          </p:spPr>
          <p:txBody>
            <a:bodyPr wrap="none" rtlCol="0">
              <a:spAutoFit/>
            </a:bodyPr>
            <a:lstStyle/>
            <a:p>
              <a:pPr algn="ctr"/>
              <a:r>
                <a:rPr lang="nl-BE" b="1" dirty="0" smtClean="0">
                  <a:solidFill>
                    <a:schemeClr val="accent1"/>
                  </a:solidFill>
                </a:rPr>
                <a:t>Rijbewijs</a:t>
              </a:r>
              <a:endParaRPr lang="nl-BE" b="1" dirty="0">
                <a:solidFill>
                  <a:schemeClr val="accent1"/>
                </a:solidFill>
              </a:endParaRPr>
            </a:p>
          </p:txBody>
        </p:sp>
      </p:grpSp>
      <p:sp>
        <p:nvSpPr>
          <p:cNvPr id="16" name="Date Placeholder 15"/>
          <p:cNvSpPr>
            <a:spLocks noGrp="1"/>
          </p:cNvSpPr>
          <p:nvPr>
            <p:ph type="dt" sz="half" idx="2"/>
          </p:nvPr>
        </p:nvSpPr>
        <p:spPr/>
        <p:txBody>
          <a:bodyPr/>
          <a:lstStyle/>
          <a:p>
            <a:r>
              <a:rPr lang="fr-FR" smtClean="0"/>
              <a:t>13 mei 2017</a:t>
            </a:r>
            <a:endParaRPr lang="nl-NL" dirty="0"/>
          </a:p>
        </p:txBody>
      </p:sp>
    </p:spTree>
    <p:extLst>
      <p:ext uri="{BB962C8B-B14F-4D97-AF65-F5344CB8AC3E}">
        <p14:creationId xmlns:p14="http://schemas.microsoft.com/office/powerpoint/2010/main" val="260573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3B540AB-6939-4937-A918-1D15FF1C7CE3}" type="slidenum">
              <a:rPr lang="nl-BE" smtClean="0"/>
              <a:t>57</a:t>
            </a:fld>
            <a:endParaRPr lang="nl-BE" dirty="0"/>
          </a:p>
        </p:txBody>
      </p:sp>
      <p:sp>
        <p:nvSpPr>
          <p:cNvPr id="2" name="Title 1"/>
          <p:cNvSpPr>
            <a:spLocks noGrp="1"/>
          </p:cNvSpPr>
          <p:nvPr>
            <p:ph type="title"/>
          </p:nvPr>
        </p:nvSpPr>
        <p:spPr/>
        <p:txBody>
          <a:bodyPr/>
          <a:lstStyle/>
          <a:p>
            <a:r>
              <a:rPr lang="nl-BE" dirty="0" smtClean="0"/>
              <a:t>Toepassingen / </a:t>
            </a:r>
            <a:r>
              <a:rPr lang="nl-BE" dirty="0" err="1" smtClean="0"/>
              <a:t>proof</a:t>
            </a:r>
            <a:r>
              <a:rPr lang="nl-BE" dirty="0" smtClean="0"/>
              <a:t> of </a:t>
            </a:r>
            <a:r>
              <a:rPr lang="nl-BE" dirty="0" err="1" smtClean="0"/>
              <a:t>concepts</a:t>
            </a:r>
            <a:endParaRPr lang="nl-BE" dirty="0"/>
          </a:p>
        </p:txBody>
      </p:sp>
      <p:grpSp>
        <p:nvGrpSpPr>
          <p:cNvPr id="5" name="Group 4"/>
          <p:cNvGrpSpPr/>
          <p:nvPr/>
        </p:nvGrpSpPr>
        <p:grpSpPr>
          <a:xfrm>
            <a:off x="819806" y="2488149"/>
            <a:ext cx="2808312" cy="936104"/>
            <a:chOff x="485354" y="1057944"/>
            <a:chExt cx="2808312" cy="936104"/>
          </a:xfrm>
        </p:grpSpPr>
        <p:sp>
          <p:nvSpPr>
            <p:cNvPr id="3" name="Rounded Rectangle 2"/>
            <p:cNvSpPr/>
            <p:nvPr/>
          </p:nvSpPr>
          <p:spPr>
            <a:xfrm>
              <a:off x="485354" y="1057944"/>
              <a:ext cx="2808312" cy="936104"/>
            </a:xfrm>
            <a:prstGeom prst="roundRect">
              <a:avLst>
                <a:gd name="adj" fmla="val 1259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21" name="Group 20"/>
            <p:cNvGrpSpPr/>
            <p:nvPr/>
          </p:nvGrpSpPr>
          <p:grpSpPr>
            <a:xfrm>
              <a:off x="557362" y="1057944"/>
              <a:ext cx="2551915" cy="801032"/>
              <a:chOff x="467544" y="1470294"/>
              <a:chExt cx="2551915" cy="801032"/>
            </a:xfrm>
          </p:grpSpPr>
          <p:pic>
            <p:nvPicPr>
              <p:cNvPr id="8" name="Picture 14" descr="http://guardtime.rainmaker.solutions/wp-content/uploads/guardtime-logo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188" y="1838654"/>
                <a:ext cx="2442271" cy="43267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67544" y="1470294"/>
                <a:ext cx="2512804" cy="369332"/>
              </a:xfrm>
              <a:prstGeom prst="rect">
                <a:avLst/>
              </a:prstGeom>
              <a:noFill/>
            </p:spPr>
            <p:txBody>
              <a:bodyPr wrap="none" rtlCol="0">
                <a:spAutoFit/>
              </a:bodyPr>
              <a:lstStyle/>
              <a:p>
                <a:r>
                  <a:rPr lang="nl-BE" b="1" dirty="0" smtClean="0"/>
                  <a:t>Digitale handtekeningen</a:t>
                </a:r>
                <a:endParaRPr lang="nl-BE" b="1" dirty="0"/>
              </a:p>
            </p:txBody>
          </p:sp>
        </p:grpSp>
      </p:grpSp>
      <p:grpSp>
        <p:nvGrpSpPr>
          <p:cNvPr id="27" name="Group 26"/>
          <p:cNvGrpSpPr/>
          <p:nvPr/>
        </p:nvGrpSpPr>
        <p:grpSpPr>
          <a:xfrm>
            <a:off x="399426" y="1104024"/>
            <a:ext cx="3665491" cy="1115844"/>
            <a:chOff x="611560" y="2538472"/>
            <a:chExt cx="3665491" cy="1115844"/>
          </a:xfrm>
        </p:grpSpPr>
        <p:sp>
          <p:nvSpPr>
            <p:cNvPr id="34" name="Rounded Rectangle 33"/>
            <p:cNvSpPr/>
            <p:nvPr/>
          </p:nvSpPr>
          <p:spPr>
            <a:xfrm>
              <a:off x="611560" y="2602580"/>
              <a:ext cx="3665488" cy="1051736"/>
            </a:xfrm>
            <a:prstGeom prst="roundRect">
              <a:avLst>
                <a:gd name="adj" fmla="val 942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20" name="Group 19"/>
            <p:cNvGrpSpPr/>
            <p:nvPr/>
          </p:nvGrpSpPr>
          <p:grpSpPr>
            <a:xfrm>
              <a:off x="611560" y="2538472"/>
              <a:ext cx="3665491" cy="1036118"/>
              <a:chOff x="300255" y="2556576"/>
              <a:chExt cx="3665491" cy="1036118"/>
            </a:xfrm>
          </p:grpSpPr>
          <p:pic>
            <p:nvPicPr>
              <p:cNvPr id="9" name="Picture 8" descr="http://xbnx.pahlke.media/wp-content/uploads/logo_ed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812" y="2932442"/>
                <a:ext cx="2567647" cy="66025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300255" y="2556576"/>
                <a:ext cx="3665491" cy="369332"/>
              </a:xfrm>
              <a:prstGeom prst="rect">
                <a:avLst/>
              </a:prstGeom>
              <a:noFill/>
            </p:spPr>
            <p:txBody>
              <a:bodyPr wrap="none" rtlCol="0">
                <a:spAutoFit/>
              </a:bodyPr>
              <a:lstStyle/>
              <a:p>
                <a:r>
                  <a:rPr lang="nl-BE" b="1" dirty="0" smtClean="0"/>
                  <a:t>Registratie huwelijken, geboortes, …</a:t>
                </a:r>
                <a:endParaRPr lang="nl-BE" b="1" dirty="0"/>
              </a:p>
            </p:txBody>
          </p:sp>
        </p:grpSp>
      </p:grpSp>
      <p:grpSp>
        <p:nvGrpSpPr>
          <p:cNvPr id="15" name="Group 14"/>
          <p:cNvGrpSpPr/>
          <p:nvPr/>
        </p:nvGrpSpPr>
        <p:grpSpPr>
          <a:xfrm>
            <a:off x="1433039" y="3626237"/>
            <a:ext cx="2448272" cy="1440160"/>
            <a:chOff x="107504" y="3789040"/>
            <a:chExt cx="2448272" cy="1440160"/>
          </a:xfrm>
        </p:grpSpPr>
        <p:sp>
          <p:nvSpPr>
            <p:cNvPr id="36" name="Rounded Rectangle 35"/>
            <p:cNvSpPr/>
            <p:nvPr/>
          </p:nvSpPr>
          <p:spPr>
            <a:xfrm>
              <a:off x="107504" y="3812716"/>
              <a:ext cx="2448272" cy="1416484"/>
            </a:xfrm>
            <a:prstGeom prst="roundRect">
              <a:avLst>
                <a:gd name="adj" fmla="val 859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extBox 12"/>
            <p:cNvSpPr txBox="1"/>
            <p:nvPr/>
          </p:nvSpPr>
          <p:spPr>
            <a:xfrm>
              <a:off x="1547664" y="4188790"/>
              <a:ext cx="885179" cy="369332"/>
            </a:xfrm>
            <a:prstGeom prst="rect">
              <a:avLst/>
            </a:prstGeom>
            <a:noFill/>
          </p:spPr>
          <p:txBody>
            <a:bodyPr wrap="none" rtlCol="0">
              <a:spAutoFit/>
            </a:bodyPr>
            <a:lstStyle/>
            <a:p>
              <a:r>
                <a:rPr lang="nl-BE" dirty="0" smtClean="0"/>
                <a:t>Deense</a:t>
              </a:r>
              <a:endParaRPr lang="nl-BE" dirty="0"/>
            </a:p>
          </p:txBody>
        </p:sp>
        <p:sp>
          <p:nvSpPr>
            <p:cNvPr id="14" name="TextBox 13"/>
            <p:cNvSpPr txBox="1"/>
            <p:nvPr/>
          </p:nvSpPr>
          <p:spPr>
            <a:xfrm>
              <a:off x="107504" y="3789040"/>
              <a:ext cx="2133341" cy="369332"/>
            </a:xfrm>
            <a:prstGeom prst="rect">
              <a:avLst/>
            </a:prstGeom>
            <a:noFill/>
          </p:spPr>
          <p:txBody>
            <a:bodyPr wrap="none" rtlCol="0">
              <a:spAutoFit/>
            </a:bodyPr>
            <a:lstStyle/>
            <a:p>
              <a:r>
                <a:rPr lang="nl-BE" b="1" dirty="0" smtClean="0"/>
                <a:t>Interne verkiezingen</a:t>
              </a:r>
              <a:endParaRPr lang="nl-BE" b="1" dirty="0"/>
            </a:p>
          </p:txBody>
        </p:sp>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292" y="4189730"/>
              <a:ext cx="2209106" cy="1015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1" name="Group 30"/>
          <p:cNvGrpSpPr/>
          <p:nvPr/>
        </p:nvGrpSpPr>
        <p:grpSpPr>
          <a:xfrm>
            <a:off x="784584" y="5230381"/>
            <a:ext cx="3430250" cy="1305437"/>
            <a:chOff x="395536" y="5445224"/>
            <a:chExt cx="3430250" cy="1305437"/>
          </a:xfrm>
        </p:grpSpPr>
        <p:grpSp>
          <p:nvGrpSpPr>
            <p:cNvPr id="29" name="Group 28"/>
            <p:cNvGrpSpPr/>
            <p:nvPr/>
          </p:nvGrpSpPr>
          <p:grpSpPr>
            <a:xfrm>
              <a:off x="395536" y="5445224"/>
              <a:ext cx="3430250" cy="1305437"/>
              <a:chOff x="395536" y="5445224"/>
              <a:chExt cx="3430250" cy="1305437"/>
            </a:xfrm>
          </p:grpSpPr>
          <p:sp>
            <p:nvSpPr>
              <p:cNvPr id="41" name="Rounded Rectangle 40"/>
              <p:cNvSpPr/>
              <p:nvPr/>
            </p:nvSpPr>
            <p:spPr>
              <a:xfrm>
                <a:off x="395536" y="5445224"/>
                <a:ext cx="3240360" cy="1278053"/>
              </a:xfrm>
              <a:prstGeom prst="roundRect">
                <a:avLst>
                  <a:gd name="adj" fmla="val 859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23" name="Group 22"/>
              <p:cNvGrpSpPr/>
              <p:nvPr/>
            </p:nvGrpSpPr>
            <p:grpSpPr>
              <a:xfrm>
                <a:off x="395536" y="5445225"/>
                <a:ext cx="3430250" cy="1305436"/>
                <a:chOff x="395536" y="4947396"/>
                <a:chExt cx="3430250" cy="1305436"/>
              </a:xfrm>
            </p:grpSpPr>
            <p:sp>
              <p:nvSpPr>
                <p:cNvPr id="11" name="TextBox 10"/>
                <p:cNvSpPr txBox="1"/>
                <p:nvPr/>
              </p:nvSpPr>
              <p:spPr>
                <a:xfrm>
                  <a:off x="702169" y="5544946"/>
                  <a:ext cx="439544" cy="707886"/>
                </a:xfrm>
                <a:prstGeom prst="rect">
                  <a:avLst/>
                </a:prstGeom>
                <a:noFill/>
              </p:spPr>
              <p:txBody>
                <a:bodyPr wrap="none" rtlCol="0">
                  <a:spAutoFit/>
                </a:bodyPr>
                <a:lstStyle/>
                <a:p>
                  <a:r>
                    <a:rPr lang="nl-BE" sz="4000" dirty="0" smtClean="0"/>
                    <a:t>+</a:t>
                  </a:r>
                  <a:endParaRPr lang="nl-BE" sz="4000" dirty="0"/>
                </a:p>
              </p:txBody>
            </p:sp>
            <p:pic>
              <p:nvPicPr>
                <p:cNvPr id="17" name="Picture 8" descr="http://bitcoin21.no/wp-content/uploads/2015/04/logo-factum.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51926" y="5670041"/>
                  <a:ext cx="1941741" cy="45769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95536" y="4947396"/>
                  <a:ext cx="3430250" cy="369332"/>
                </a:xfrm>
                <a:prstGeom prst="rect">
                  <a:avLst/>
                </a:prstGeom>
                <a:noFill/>
              </p:spPr>
              <p:txBody>
                <a:bodyPr wrap="square" rtlCol="0">
                  <a:spAutoFit/>
                </a:bodyPr>
                <a:lstStyle/>
                <a:p>
                  <a:r>
                    <a:rPr lang="nl-BE" b="1" dirty="0" smtClean="0"/>
                    <a:t>Integriteit &amp; timestamping EHR</a:t>
                  </a:r>
                  <a:endParaRPr lang="nl-BE" b="1" dirty="0"/>
                </a:p>
              </p:txBody>
            </p:sp>
          </p:grpSp>
        </p:grpSp>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631" y="5787646"/>
              <a:ext cx="2761035" cy="364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6" name="Group 25"/>
          <p:cNvGrpSpPr/>
          <p:nvPr/>
        </p:nvGrpSpPr>
        <p:grpSpPr>
          <a:xfrm>
            <a:off x="4971684" y="2089734"/>
            <a:ext cx="3553137" cy="1407983"/>
            <a:chOff x="5346581" y="2334328"/>
            <a:chExt cx="3553137" cy="1407983"/>
          </a:xfrm>
        </p:grpSpPr>
        <p:sp>
          <p:nvSpPr>
            <p:cNvPr id="52" name="Rounded Rectangle 51"/>
            <p:cNvSpPr/>
            <p:nvPr/>
          </p:nvSpPr>
          <p:spPr>
            <a:xfrm>
              <a:off x="5346581" y="2464462"/>
              <a:ext cx="3444038" cy="1277849"/>
            </a:xfrm>
            <a:prstGeom prst="roundRect">
              <a:avLst>
                <a:gd name="adj" fmla="val 62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3" name="TextBox 52"/>
            <p:cNvSpPr txBox="1"/>
            <p:nvPr/>
          </p:nvSpPr>
          <p:spPr>
            <a:xfrm>
              <a:off x="5346581" y="2454899"/>
              <a:ext cx="990977" cy="369332"/>
            </a:xfrm>
            <a:prstGeom prst="rect">
              <a:avLst/>
            </a:prstGeom>
            <a:noFill/>
          </p:spPr>
          <p:txBody>
            <a:bodyPr wrap="none" rtlCol="0">
              <a:spAutoFit/>
            </a:bodyPr>
            <a:lstStyle/>
            <a:p>
              <a:r>
                <a:rPr lang="nl-BE" b="1" dirty="0" smtClean="0"/>
                <a:t>Diplom</a:t>
              </a:r>
              <a:r>
                <a:rPr lang="nl-BE" b="1" dirty="0"/>
                <a:t>a</a:t>
              </a:r>
            </a:p>
          </p:txBody>
        </p:sp>
        <p:pic>
          <p:nvPicPr>
            <p:cNvPr id="56" name="Picture 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83352" y="2334328"/>
              <a:ext cx="616366" cy="616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descr="Image result for esilv logo transparen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02245" y="2861795"/>
              <a:ext cx="2781107" cy="8070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5539924" y="962319"/>
            <a:ext cx="3178455" cy="1107874"/>
            <a:chOff x="5508345" y="3367883"/>
            <a:chExt cx="3178455" cy="1107874"/>
          </a:xfrm>
        </p:grpSpPr>
        <p:sp>
          <p:nvSpPr>
            <p:cNvPr id="59" name="Rounded Rectangle 58"/>
            <p:cNvSpPr/>
            <p:nvPr/>
          </p:nvSpPr>
          <p:spPr>
            <a:xfrm>
              <a:off x="5508345" y="3419757"/>
              <a:ext cx="3178455" cy="1056000"/>
            </a:xfrm>
            <a:prstGeom prst="roundRect">
              <a:avLst>
                <a:gd name="adj" fmla="val 894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1" name="TextBox 60"/>
            <p:cNvSpPr txBox="1"/>
            <p:nvPr/>
          </p:nvSpPr>
          <p:spPr>
            <a:xfrm>
              <a:off x="5518350" y="3367883"/>
              <a:ext cx="1070999" cy="369332"/>
            </a:xfrm>
            <a:prstGeom prst="rect">
              <a:avLst/>
            </a:prstGeom>
            <a:noFill/>
          </p:spPr>
          <p:txBody>
            <a:bodyPr wrap="none" rtlCol="0">
              <a:spAutoFit/>
            </a:bodyPr>
            <a:lstStyle/>
            <a:p>
              <a:r>
                <a:rPr lang="nl-BE" b="1" dirty="0" smtClean="0"/>
                <a:t>Identiteit</a:t>
              </a:r>
              <a:endParaRPr lang="nl-BE" b="1" dirty="0"/>
            </a:p>
          </p:txBody>
        </p:sp>
        <p:pic>
          <p:nvPicPr>
            <p:cNvPr id="62" name="Picture 4" descr="https://shocard.com/wp-content/uploads/2015/04/ShoCard-Horizontal-Logo-1030x258.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95244" y="3737215"/>
              <a:ext cx="2752475" cy="6894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4" name="Group 63"/>
          <p:cNvGrpSpPr/>
          <p:nvPr/>
        </p:nvGrpSpPr>
        <p:grpSpPr>
          <a:xfrm>
            <a:off x="5428597" y="3618657"/>
            <a:ext cx="3553137" cy="1260250"/>
            <a:chOff x="5346581" y="2334328"/>
            <a:chExt cx="3553137" cy="1260250"/>
          </a:xfrm>
        </p:grpSpPr>
        <p:sp>
          <p:nvSpPr>
            <p:cNvPr id="66" name="Rounded Rectangle 65"/>
            <p:cNvSpPr/>
            <p:nvPr/>
          </p:nvSpPr>
          <p:spPr>
            <a:xfrm>
              <a:off x="5346581" y="2464462"/>
              <a:ext cx="3444038" cy="1130116"/>
            </a:xfrm>
            <a:prstGeom prst="roundRect">
              <a:avLst>
                <a:gd name="adj" fmla="val 62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7" name="TextBox 66"/>
            <p:cNvSpPr txBox="1"/>
            <p:nvPr/>
          </p:nvSpPr>
          <p:spPr>
            <a:xfrm>
              <a:off x="5346581" y="2454899"/>
              <a:ext cx="990977" cy="369332"/>
            </a:xfrm>
            <a:prstGeom prst="rect">
              <a:avLst/>
            </a:prstGeom>
            <a:noFill/>
          </p:spPr>
          <p:txBody>
            <a:bodyPr wrap="none" rtlCol="0">
              <a:spAutoFit/>
            </a:bodyPr>
            <a:lstStyle/>
            <a:p>
              <a:r>
                <a:rPr lang="nl-BE" b="1" dirty="0" smtClean="0"/>
                <a:t>Diplom</a:t>
              </a:r>
              <a:r>
                <a:rPr lang="nl-BE" b="1" dirty="0"/>
                <a:t>a</a:t>
              </a:r>
            </a:p>
          </p:txBody>
        </p:sp>
        <p:pic>
          <p:nvPicPr>
            <p:cNvPr id="68" name="Picture 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83352" y="2334328"/>
              <a:ext cx="616366" cy="616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2" descr="https://www.holbertonschool.com/holberton-logo.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68381" y="2803793"/>
              <a:ext cx="2526804" cy="7907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p:cNvGrpSpPr/>
          <p:nvPr/>
        </p:nvGrpSpPr>
        <p:grpSpPr>
          <a:xfrm>
            <a:off x="4823380" y="5134996"/>
            <a:ext cx="3483371" cy="1395518"/>
            <a:chOff x="4767722" y="5335386"/>
            <a:chExt cx="3483371" cy="1395518"/>
          </a:xfrm>
        </p:grpSpPr>
        <p:sp>
          <p:nvSpPr>
            <p:cNvPr id="73" name="Rounded Rectangle 72"/>
            <p:cNvSpPr/>
            <p:nvPr/>
          </p:nvSpPr>
          <p:spPr>
            <a:xfrm>
              <a:off x="4802446" y="5335386"/>
              <a:ext cx="3444038" cy="1395518"/>
            </a:xfrm>
            <a:prstGeom prst="roundRect">
              <a:avLst>
                <a:gd name="adj" fmla="val 62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5362"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67722" y="5649895"/>
              <a:ext cx="3026548" cy="1063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 name="TextBox 70"/>
            <p:cNvSpPr txBox="1"/>
            <p:nvPr/>
          </p:nvSpPr>
          <p:spPr>
            <a:xfrm>
              <a:off x="4820843" y="5335386"/>
              <a:ext cx="3430250" cy="369332"/>
            </a:xfrm>
            <a:prstGeom prst="rect">
              <a:avLst/>
            </a:prstGeom>
            <a:noFill/>
          </p:spPr>
          <p:txBody>
            <a:bodyPr wrap="square" rtlCol="0">
              <a:spAutoFit/>
            </a:bodyPr>
            <a:lstStyle/>
            <a:p>
              <a:r>
                <a:rPr lang="nl-BE" b="1" dirty="0" smtClean="0"/>
                <a:t>Uitgaven mensen met uitkering</a:t>
              </a:r>
              <a:endParaRPr lang="nl-BE" b="1" dirty="0"/>
            </a:p>
          </p:txBody>
        </p:sp>
      </p:grpSp>
      <p:sp>
        <p:nvSpPr>
          <p:cNvPr id="6" name="Date Placeholder 5"/>
          <p:cNvSpPr>
            <a:spLocks noGrp="1"/>
          </p:cNvSpPr>
          <p:nvPr>
            <p:ph type="dt" sz="half" idx="2"/>
          </p:nvPr>
        </p:nvSpPr>
        <p:spPr/>
        <p:txBody>
          <a:bodyPr/>
          <a:lstStyle/>
          <a:p>
            <a:r>
              <a:rPr lang="fr-FR" smtClean="0"/>
              <a:t>13 mei 2017</a:t>
            </a:r>
            <a:endParaRPr lang="nl-NL" dirty="0"/>
          </a:p>
        </p:txBody>
      </p:sp>
    </p:spTree>
    <p:extLst>
      <p:ext uri="{BB962C8B-B14F-4D97-AF65-F5344CB8AC3E}">
        <p14:creationId xmlns:p14="http://schemas.microsoft.com/office/powerpoint/2010/main" val="112631688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3B540AB-6939-4937-A918-1D15FF1C7CE3}" type="slidenum">
              <a:rPr lang="nl-BE" smtClean="0"/>
              <a:t>58</a:t>
            </a:fld>
            <a:endParaRPr lang="nl-BE" dirty="0"/>
          </a:p>
        </p:txBody>
      </p:sp>
      <p:sp>
        <p:nvSpPr>
          <p:cNvPr id="11" name="Title 1"/>
          <p:cNvSpPr>
            <a:spLocks noGrp="1"/>
          </p:cNvSpPr>
          <p:nvPr>
            <p:ph type="title"/>
          </p:nvPr>
        </p:nvSpPr>
        <p:spPr/>
        <p:txBody>
          <a:bodyPr/>
          <a:lstStyle/>
          <a:p>
            <a:r>
              <a:rPr lang="nl-BE" dirty="0" smtClean="0"/>
              <a:t>Voorbeeld: record </a:t>
            </a:r>
            <a:r>
              <a:rPr lang="nl-BE" dirty="0" err="1" smtClean="0"/>
              <a:t>keeping</a:t>
            </a:r>
            <a:endParaRPr lang="nl-BE" dirty="0"/>
          </a:p>
        </p:txBody>
      </p:sp>
      <p:grpSp>
        <p:nvGrpSpPr>
          <p:cNvPr id="17" name="Group 16"/>
          <p:cNvGrpSpPr/>
          <p:nvPr/>
        </p:nvGrpSpPr>
        <p:grpSpPr>
          <a:xfrm>
            <a:off x="334990" y="1814071"/>
            <a:ext cx="1080000" cy="1415596"/>
            <a:chOff x="1554023" y="3481463"/>
            <a:chExt cx="1080000" cy="1415596"/>
          </a:xfrm>
        </p:grpSpPr>
        <p:pic>
          <p:nvPicPr>
            <p:cNvPr id="69" name="Picture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4023" y="3481463"/>
              <a:ext cx="1080000" cy="1080000"/>
            </a:xfrm>
            <a:prstGeom prst="rect">
              <a:avLst/>
            </a:prstGeom>
          </p:spPr>
        </p:pic>
        <p:sp>
          <p:nvSpPr>
            <p:cNvPr id="75" name="TextBox 74"/>
            <p:cNvSpPr txBox="1"/>
            <p:nvPr/>
          </p:nvSpPr>
          <p:spPr>
            <a:xfrm>
              <a:off x="1759189" y="4527727"/>
              <a:ext cx="647934" cy="369332"/>
            </a:xfrm>
            <a:prstGeom prst="rect">
              <a:avLst/>
            </a:prstGeom>
            <a:noFill/>
          </p:spPr>
          <p:txBody>
            <a:bodyPr wrap="none" rtlCol="0">
              <a:spAutoFit/>
            </a:bodyPr>
            <a:lstStyle/>
            <a:p>
              <a:r>
                <a:rPr lang="nl-BE" b="1" dirty="0" smtClean="0"/>
                <a:t>Alice</a:t>
              </a:r>
              <a:endParaRPr lang="nl-BE" b="1" dirty="0"/>
            </a:p>
          </p:txBody>
        </p:sp>
      </p:grpSp>
      <p:grpSp>
        <p:nvGrpSpPr>
          <p:cNvPr id="88" name="Group 87"/>
          <p:cNvGrpSpPr>
            <a:grpSpLocks noChangeAspect="1"/>
          </p:cNvGrpSpPr>
          <p:nvPr/>
        </p:nvGrpSpPr>
        <p:grpSpPr>
          <a:xfrm>
            <a:off x="3909779" y="1813560"/>
            <a:ext cx="1436899" cy="540000"/>
            <a:chOff x="1580004" y="2304504"/>
            <a:chExt cx="1953173" cy="734020"/>
          </a:xfrm>
        </p:grpSpPr>
        <p:grpSp>
          <p:nvGrpSpPr>
            <p:cNvPr id="89" name="Group 88"/>
            <p:cNvGrpSpPr/>
            <p:nvPr/>
          </p:nvGrpSpPr>
          <p:grpSpPr>
            <a:xfrm>
              <a:off x="1580004" y="2304504"/>
              <a:ext cx="513013" cy="734020"/>
              <a:chOff x="611560" y="836712"/>
              <a:chExt cx="1728192" cy="2952328"/>
            </a:xfrm>
          </p:grpSpPr>
          <p:sp>
            <p:nvSpPr>
              <p:cNvPr id="106" name="Rounded Rectangle 105"/>
              <p:cNvSpPr/>
              <p:nvPr/>
            </p:nvSpPr>
            <p:spPr>
              <a:xfrm>
                <a:off x="611560" y="836712"/>
                <a:ext cx="1728192" cy="2952328"/>
              </a:xfrm>
              <a:prstGeom prst="roundRect">
                <a:avLst>
                  <a:gd name="adj" fmla="val 9664"/>
                </a:avLst>
              </a:prstGeom>
              <a:solidFill>
                <a:schemeClr val="accent3">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7" name="Rounded Rectangle 106"/>
              <p:cNvSpPr/>
              <p:nvPr/>
            </p:nvSpPr>
            <p:spPr>
              <a:xfrm>
                <a:off x="791580" y="3140968"/>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8" name="Rounded Rectangle 107"/>
              <p:cNvSpPr/>
              <p:nvPr/>
            </p:nvSpPr>
            <p:spPr>
              <a:xfrm>
                <a:off x="791580" y="2636912"/>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9" name="Rounded Rectangle 108"/>
              <p:cNvSpPr/>
              <p:nvPr/>
            </p:nvSpPr>
            <p:spPr>
              <a:xfrm>
                <a:off x="791580" y="2132856"/>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10" name="Rounded Rectangle 109"/>
              <p:cNvSpPr/>
              <p:nvPr/>
            </p:nvSpPr>
            <p:spPr>
              <a:xfrm>
                <a:off x="791580" y="1308956"/>
                <a:ext cx="1368152" cy="6396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11" name="TextBox 110"/>
              <p:cNvSpPr txBox="1"/>
              <p:nvPr/>
            </p:nvSpPr>
            <p:spPr>
              <a:xfrm>
                <a:off x="988987" y="836712"/>
                <a:ext cx="622305" cy="1485503"/>
              </a:xfrm>
              <a:prstGeom prst="rect">
                <a:avLst/>
              </a:prstGeom>
              <a:noFill/>
            </p:spPr>
            <p:txBody>
              <a:bodyPr wrap="none" rtlCol="0">
                <a:spAutoFit/>
              </a:bodyPr>
              <a:lstStyle/>
              <a:p>
                <a:endParaRPr lang="nl-BE" dirty="0"/>
              </a:p>
            </p:txBody>
          </p:sp>
        </p:grpSp>
        <p:grpSp>
          <p:nvGrpSpPr>
            <p:cNvPr id="90" name="Group 89"/>
            <p:cNvGrpSpPr/>
            <p:nvPr/>
          </p:nvGrpSpPr>
          <p:grpSpPr>
            <a:xfrm>
              <a:off x="2300084" y="2304504"/>
              <a:ext cx="513013" cy="734020"/>
              <a:chOff x="611560" y="836712"/>
              <a:chExt cx="1728192" cy="2952328"/>
            </a:xfrm>
          </p:grpSpPr>
          <p:sp>
            <p:nvSpPr>
              <p:cNvPr id="100" name="Rounded Rectangle 99"/>
              <p:cNvSpPr/>
              <p:nvPr/>
            </p:nvSpPr>
            <p:spPr>
              <a:xfrm>
                <a:off x="611560" y="836712"/>
                <a:ext cx="1728192" cy="2952328"/>
              </a:xfrm>
              <a:prstGeom prst="roundRect">
                <a:avLst>
                  <a:gd name="adj" fmla="val 9664"/>
                </a:avLst>
              </a:prstGeom>
              <a:solidFill>
                <a:schemeClr val="accent3">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1" name="Rounded Rectangle 100"/>
              <p:cNvSpPr/>
              <p:nvPr/>
            </p:nvSpPr>
            <p:spPr>
              <a:xfrm>
                <a:off x="791580" y="3140968"/>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2" name="Rounded Rectangle 101"/>
              <p:cNvSpPr/>
              <p:nvPr/>
            </p:nvSpPr>
            <p:spPr>
              <a:xfrm>
                <a:off x="791580" y="2636912"/>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3" name="Rounded Rectangle 102"/>
              <p:cNvSpPr/>
              <p:nvPr/>
            </p:nvSpPr>
            <p:spPr>
              <a:xfrm>
                <a:off x="791580" y="2132856"/>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4" name="Rounded Rectangle 103"/>
              <p:cNvSpPr/>
              <p:nvPr/>
            </p:nvSpPr>
            <p:spPr>
              <a:xfrm>
                <a:off x="791580" y="1308956"/>
                <a:ext cx="1368152" cy="6396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5" name="TextBox 104"/>
              <p:cNvSpPr txBox="1"/>
              <p:nvPr/>
            </p:nvSpPr>
            <p:spPr>
              <a:xfrm>
                <a:off x="988987" y="836712"/>
                <a:ext cx="622305" cy="1485503"/>
              </a:xfrm>
              <a:prstGeom prst="rect">
                <a:avLst/>
              </a:prstGeom>
              <a:noFill/>
            </p:spPr>
            <p:txBody>
              <a:bodyPr wrap="none" rtlCol="0">
                <a:spAutoFit/>
              </a:bodyPr>
              <a:lstStyle/>
              <a:p>
                <a:endParaRPr lang="nl-BE" dirty="0"/>
              </a:p>
            </p:txBody>
          </p:sp>
        </p:grpSp>
        <p:grpSp>
          <p:nvGrpSpPr>
            <p:cNvPr id="91" name="Group 90"/>
            <p:cNvGrpSpPr/>
            <p:nvPr/>
          </p:nvGrpSpPr>
          <p:grpSpPr>
            <a:xfrm>
              <a:off x="3020164" y="2304504"/>
              <a:ext cx="513013" cy="734020"/>
              <a:chOff x="611560" y="836712"/>
              <a:chExt cx="1728192" cy="2952328"/>
            </a:xfrm>
          </p:grpSpPr>
          <p:sp>
            <p:nvSpPr>
              <p:cNvPr id="94" name="Rounded Rectangle 93"/>
              <p:cNvSpPr/>
              <p:nvPr/>
            </p:nvSpPr>
            <p:spPr>
              <a:xfrm>
                <a:off x="611560" y="836712"/>
                <a:ext cx="1728192" cy="2952328"/>
              </a:xfrm>
              <a:prstGeom prst="roundRect">
                <a:avLst>
                  <a:gd name="adj" fmla="val 9664"/>
                </a:avLst>
              </a:prstGeom>
              <a:solidFill>
                <a:schemeClr val="accent3">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95" name="Rounded Rectangle 94"/>
              <p:cNvSpPr/>
              <p:nvPr/>
            </p:nvSpPr>
            <p:spPr>
              <a:xfrm>
                <a:off x="791580" y="3140968"/>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96" name="Rounded Rectangle 95"/>
              <p:cNvSpPr/>
              <p:nvPr/>
            </p:nvSpPr>
            <p:spPr>
              <a:xfrm>
                <a:off x="791580" y="2636912"/>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97" name="Rounded Rectangle 96"/>
              <p:cNvSpPr/>
              <p:nvPr/>
            </p:nvSpPr>
            <p:spPr>
              <a:xfrm>
                <a:off x="791580" y="2132856"/>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98" name="Rounded Rectangle 97"/>
              <p:cNvSpPr/>
              <p:nvPr/>
            </p:nvSpPr>
            <p:spPr>
              <a:xfrm>
                <a:off x="791580" y="1308956"/>
                <a:ext cx="1368152" cy="6396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99" name="TextBox 98"/>
              <p:cNvSpPr txBox="1"/>
              <p:nvPr/>
            </p:nvSpPr>
            <p:spPr>
              <a:xfrm>
                <a:off x="988987" y="836712"/>
                <a:ext cx="622305" cy="1485503"/>
              </a:xfrm>
              <a:prstGeom prst="rect">
                <a:avLst/>
              </a:prstGeom>
              <a:noFill/>
            </p:spPr>
            <p:txBody>
              <a:bodyPr wrap="none" rtlCol="0">
                <a:spAutoFit/>
              </a:bodyPr>
              <a:lstStyle/>
              <a:p>
                <a:endParaRPr lang="nl-BE" dirty="0"/>
              </a:p>
            </p:txBody>
          </p:sp>
        </p:grpSp>
        <p:cxnSp>
          <p:nvCxnSpPr>
            <p:cNvPr id="92" name="Elbow Connector 91"/>
            <p:cNvCxnSpPr/>
            <p:nvPr/>
          </p:nvCxnSpPr>
          <p:spPr>
            <a:xfrm rot="10800000">
              <a:off x="2807227" y="2501436"/>
              <a:ext cx="252000" cy="0"/>
            </a:xfrm>
            <a:prstGeom prst="bentConnector3">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93" name="Elbow Connector 92"/>
            <p:cNvCxnSpPr/>
            <p:nvPr/>
          </p:nvCxnSpPr>
          <p:spPr>
            <a:xfrm rot="10800000">
              <a:off x="2106090" y="2479958"/>
              <a:ext cx="252000" cy="0"/>
            </a:xfrm>
            <a:prstGeom prst="bentConnector3">
              <a:avLst/>
            </a:prstGeom>
            <a:ln w="25400">
              <a:tailEnd type="arrow"/>
            </a:ln>
          </p:spPr>
          <p:style>
            <a:lnRef idx="1">
              <a:schemeClr val="accent1"/>
            </a:lnRef>
            <a:fillRef idx="0">
              <a:schemeClr val="accent1"/>
            </a:fillRef>
            <a:effectRef idx="0">
              <a:schemeClr val="accent1"/>
            </a:effectRef>
            <a:fontRef idx="minor">
              <a:schemeClr val="tx1"/>
            </a:fontRef>
          </p:style>
        </p:cxnSp>
      </p:grpSp>
      <p:cxnSp>
        <p:nvCxnSpPr>
          <p:cNvPr id="114" name="Straight Arrow Connector 113"/>
          <p:cNvCxnSpPr/>
          <p:nvPr/>
        </p:nvCxnSpPr>
        <p:spPr>
          <a:xfrm flipV="1">
            <a:off x="1421573" y="2525411"/>
            <a:ext cx="1543761" cy="0"/>
          </a:xfrm>
          <a:prstGeom prst="straightConnector1">
            <a:avLst/>
          </a:prstGeom>
          <a:ln w="381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902347" y="2125301"/>
            <a:ext cx="582211" cy="400110"/>
          </a:xfrm>
          <a:prstGeom prst="rect">
            <a:avLst/>
          </a:prstGeom>
          <a:noFill/>
        </p:spPr>
        <p:txBody>
          <a:bodyPr wrap="none" rtlCol="0">
            <a:spAutoFit/>
          </a:bodyPr>
          <a:lstStyle/>
          <a:p>
            <a:r>
              <a:rPr lang="nl-BE" sz="2000" dirty="0" smtClean="0"/>
              <a:t>9AF</a:t>
            </a:r>
            <a:endParaRPr lang="nl-BE" sz="2000" dirty="0"/>
          </a:p>
        </p:txBody>
      </p:sp>
      <p:sp>
        <p:nvSpPr>
          <p:cNvPr id="115" name="Rounded Rectangle 114"/>
          <p:cNvSpPr/>
          <p:nvPr/>
        </p:nvSpPr>
        <p:spPr>
          <a:xfrm>
            <a:off x="707502" y="5481669"/>
            <a:ext cx="7776864" cy="50405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smtClean="0"/>
              <a:t>Gelijkaardig aan digitale handtekening, maar meer mogelijkheden</a:t>
            </a:r>
            <a:endParaRPr lang="nl-BE" sz="2000" b="1" dirty="0"/>
          </a:p>
        </p:txBody>
      </p:sp>
      <p:grpSp>
        <p:nvGrpSpPr>
          <p:cNvPr id="13" name="Group 12"/>
          <p:cNvGrpSpPr/>
          <p:nvPr/>
        </p:nvGrpSpPr>
        <p:grpSpPr>
          <a:xfrm>
            <a:off x="2901346" y="1845241"/>
            <a:ext cx="1219052" cy="1343570"/>
            <a:chOff x="5300038" y="3512633"/>
            <a:chExt cx="1219052" cy="1343570"/>
          </a:xfrm>
        </p:grpSpPr>
        <p:pic>
          <p:nvPicPr>
            <p:cNvPr id="78" name="Picture 2" descr="http://www.clker.com/cliparts/5/z/K/D/E/s/business-person-bla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1798" y="3512633"/>
              <a:ext cx="775533" cy="1013635"/>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p:cNvSpPr txBox="1"/>
            <p:nvPr/>
          </p:nvSpPr>
          <p:spPr>
            <a:xfrm>
              <a:off x="5300038" y="4486871"/>
              <a:ext cx="1219052" cy="369332"/>
            </a:xfrm>
            <a:prstGeom prst="rect">
              <a:avLst/>
            </a:prstGeom>
            <a:noFill/>
          </p:spPr>
          <p:txBody>
            <a:bodyPr wrap="none" rtlCol="0">
              <a:spAutoFit/>
            </a:bodyPr>
            <a:lstStyle/>
            <a:p>
              <a:r>
                <a:rPr lang="nl-BE" b="1" dirty="0" smtClean="0"/>
                <a:t>Werkgever</a:t>
              </a:r>
              <a:endParaRPr lang="nl-BE" b="1" dirty="0"/>
            </a:p>
          </p:txBody>
        </p:sp>
      </p:grpSp>
      <p:sp>
        <p:nvSpPr>
          <p:cNvPr id="65" name="Rounded Rectangle 64"/>
          <p:cNvSpPr/>
          <p:nvPr/>
        </p:nvSpPr>
        <p:spPr>
          <a:xfrm>
            <a:off x="683568" y="4224454"/>
            <a:ext cx="7776864" cy="50405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a:t>Alice zelf hoeft geen blockchain </a:t>
            </a:r>
            <a:r>
              <a:rPr lang="nl-BE" sz="2000" b="1" dirty="0" smtClean="0"/>
              <a:t>account of kopie </a:t>
            </a:r>
            <a:r>
              <a:rPr lang="nl-BE" sz="2000" b="1" dirty="0"/>
              <a:t>te hebben</a:t>
            </a:r>
          </a:p>
        </p:txBody>
      </p:sp>
      <p:sp>
        <p:nvSpPr>
          <p:cNvPr id="66" name="Rounded Rectangle 65"/>
          <p:cNvSpPr/>
          <p:nvPr/>
        </p:nvSpPr>
        <p:spPr>
          <a:xfrm>
            <a:off x="683568" y="4844622"/>
            <a:ext cx="7776864" cy="50405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smtClean="0"/>
              <a:t>In werkelijkheid vaak extra crypto (</a:t>
            </a:r>
            <a:r>
              <a:rPr lang="nl-BE" sz="2000" b="1" dirty="0" err="1" smtClean="0"/>
              <a:t>hashing</a:t>
            </a:r>
            <a:r>
              <a:rPr lang="nl-BE" sz="2000" b="1" dirty="0" smtClean="0"/>
              <a:t>, encryptie, pseudoniemen)</a:t>
            </a:r>
            <a:endParaRPr lang="nl-BE" sz="2000" b="1" dirty="0"/>
          </a:p>
        </p:txBody>
      </p:sp>
      <p:sp>
        <p:nvSpPr>
          <p:cNvPr id="70" name="Rounded Rectangle 69"/>
          <p:cNvSpPr/>
          <p:nvPr/>
        </p:nvSpPr>
        <p:spPr>
          <a:xfrm>
            <a:off x="5953377" y="1425612"/>
            <a:ext cx="2952328" cy="2426135"/>
          </a:xfrm>
          <a:prstGeom prst="roundRect">
            <a:avLst>
              <a:gd name="adj" fmla="val 7402"/>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l-BE" sz="2400" b="1" dirty="0" smtClean="0"/>
              <a:t>Transaction 9AF</a:t>
            </a:r>
            <a:r>
              <a:rPr lang="nl-BE" sz="2400" b="1" dirty="0"/>
              <a:t/>
            </a:r>
            <a:br>
              <a:rPr lang="nl-BE" sz="2400" b="1" dirty="0"/>
            </a:br>
            <a:r>
              <a:rPr lang="nl-BE" sz="2400" b="1" dirty="0" smtClean="0"/>
              <a:t>     </a:t>
            </a:r>
            <a:r>
              <a:rPr lang="nl-BE" sz="2400" dirty="0" smtClean="0"/>
              <a:t>    </a:t>
            </a:r>
            <a:br>
              <a:rPr lang="nl-BE" sz="2400" dirty="0" smtClean="0"/>
            </a:br>
            <a:endParaRPr lang="nl-BE" sz="2400" dirty="0" smtClean="0"/>
          </a:p>
        </p:txBody>
      </p:sp>
      <p:grpSp>
        <p:nvGrpSpPr>
          <p:cNvPr id="71" name="Group 70"/>
          <p:cNvGrpSpPr/>
          <p:nvPr/>
        </p:nvGrpSpPr>
        <p:grpSpPr>
          <a:xfrm>
            <a:off x="6783698" y="1968878"/>
            <a:ext cx="1805651" cy="1703078"/>
            <a:chOff x="5555848" y="1006997"/>
            <a:chExt cx="1805651" cy="1703078"/>
          </a:xfrm>
        </p:grpSpPr>
        <p:sp>
          <p:nvSpPr>
            <p:cNvPr id="72" name="Vertical Scroll 71"/>
            <p:cNvSpPr/>
            <p:nvPr/>
          </p:nvSpPr>
          <p:spPr>
            <a:xfrm>
              <a:off x="5555848" y="1006997"/>
              <a:ext cx="1805651" cy="1670730"/>
            </a:xfrm>
            <a:prstGeom prst="verticalScroll">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3" name="TextBox 72"/>
            <p:cNvSpPr txBox="1"/>
            <p:nvPr/>
          </p:nvSpPr>
          <p:spPr>
            <a:xfrm>
              <a:off x="6001003" y="1169291"/>
              <a:ext cx="990977" cy="369332"/>
            </a:xfrm>
            <a:prstGeom prst="rect">
              <a:avLst/>
            </a:prstGeom>
            <a:noFill/>
          </p:spPr>
          <p:txBody>
            <a:bodyPr wrap="none" rtlCol="0">
              <a:spAutoFit/>
            </a:bodyPr>
            <a:lstStyle/>
            <a:p>
              <a:r>
                <a:rPr lang="nl-BE" b="1" dirty="0" smtClean="0"/>
                <a:t>Diploma</a:t>
              </a:r>
              <a:endParaRPr lang="nl-BE" b="1" dirty="0"/>
            </a:p>
          </p:txBody>
        </p:sp>
        <p:sp>
          <p:nvSpPr>
            <p:cNvPr id="74" name="TextBox 73"/>
            <p:cNvSpPr txBox="1"/>
            <p:nvPr/>
          </p:nvSpPr>
          <p:spPr>
            <a:xfrm>
              <a:off x="6152270" y="1471224"/>
              <a:ext cx="636713" cy="369332"/>
            </a:xfrm>
            <a:prstGeom prst="rect">
              <a:avLst/>
            </a:prstGeom>
            <a:noFill/>
          </p:spPr>
          <p:txBody>
            <a:bodyPr wrap="none" rtlCol="0">
              <a:spAutoFit/>
            </a:bodyPr>
            <a:lstStyle/>
            <a:p>
              <a:r>
                <a:rPr lang="nl-BE" dirty="0" smtClean="0"/>
                <a:t>Alice</a:t>
              </a:r>
              <a:endParaRPr lang="nl-BE" dirty="0"/>
            </a:p>
          </p:txBody>
        </p:sp>
        <p:sp>
          <p:nvSpPr>
            <p:cNvPr id="77" name="TextBox 76"/>
            <p:cNvSpPr txBox="1"/>
            <p:nvPr/>
          </p:nvSpPr>
          <p:spPr>
            <a:xfrm>
              <a:off x="5812262" y="1798053"/>
              <a:ext cx="1322157" cy="646331"/>
            </a:xfrm>
            <a:prstGeom prst="rect">
              <a:avLst/>
            </a:prstGeom>
            <a:noFill/>
          </p:spPr>
          <p:txBody>
            <a:bodyPr wrap="none" rtlCol="0">
              <a:spAutoFit/>
            </a:bodyPr>
            <a:lstStyle/>
            <a:p>
              <a:pPr algn="ctr"/>
              <a:r>
                <a:rPr lang="nl-BE" b="1" kern="500" dirty="0" smtClean="0"/>
                <a:t>Master in </a:t>
              </a:r>
              <a:br>
                <a:rPr lang="nl-BE" b="1" kern="500" dirty="0" smtClean="0"/>
              </a:br>
              <a:r>
                <a:rPr lang="nl-BE" b="1" kern="500" dirty="0" smtClean="0"/>
                <a:t>Lego Design</a:t>
              </a:r>
              <a:endParaRPr lang="nl-BE" b="1" kern="500" dirty="0"/>
            </a:p>
          </p:txBody>
        </p:sp>
        <p:sp>
          <p:nvSpPr>
            <p:cNvPr id="79" name="TextBox 78"/>
            <p:cNvSpPr txBox="1"/>
            <p:nvPr/>
          </p:nvSpPr>
          <p:spPr>
            <a:xfrm>
              <a:off x="5885230" y="2340743"/>
              <a:ext cx="1176219" cy="369332"/>
            </a:xfrm>
            <a:prstGeom prst="rect">
              <a:avLst/>
            </a:prstGeom>
            <a:noFill/>
          </p:spPr>
          <p:txBody>
            <a:bodyPr wrap="none" rtlCol="0">
              <a:spAutoFit/>
            </a:bodyPr>
            <a:lstStyle/>
            <a:p>
              <a:r>
                <a:rPr lang="nl-BE" dirty="0" smtClean="0"/>
                <a:t>KU Leuven</a:t>
              </a:r>
              <a:endParaRPr lang="nl-BE" dirty="0"/>
            </a:p>
          </p:txBody>
        </p:sp>
      </p:grpSp>
      <p:pic>
        <p:nvPicPr>
          <p:cNvPr id="8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8772" y="1957021"/>
            <a:ext cx="504000" cy="5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5" name="Rectangle 84"/>
          <p:cNvSpPr/>
          <p:nvPr/>
        </p:nvSpPr>
        <p:spPr>
          <a:xfrm>
            <a:off x="7209083" y="2478656"/>
            <a:ext cx="1030515" cy="275771"/>
          </a:xfrm>
          <a:prstGeom prst="rect">
            <a:avLst/>
          </a:prstGeom>
          <a:pattFill prst="wd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solidFill>
                  <a:schemeClr val="tx1"/>
                </a:solidFill>
              </a:rPr>
              <a:t>Alice</a:t>
            </a:r>
            <a:endParaRPr lang="nl-BE" dirty="0">
              <a:solidFill>
                <a:schemeClr val="tx1"/>
              </a:solidFill>
            </a:endParaRPr>
          </a:p>
        </p:txBody>
      </p:sp>
      <p:pic>
        <p:nvPicPr>
          <p:cNvPr id="87" name="Picture 86"/>
          <p:cNvPicPr>
            <a:picLocks noChangeAspect="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902347" y="2617771"/>
            <a:ext cx="499535" cy="499535"/>
          </a:xfrm>
          <a:prstGeom prst="rect">
            <a:avLst/>
          </a:prstGeom>
        </p:spPr>
      </p:pic>
      <p:pic>
        <p:nvPicPr>
          <p:cNvPr id="14338" name="Picture 2" descr="Magnifying Glass, Magnifier Glass, Glass, Increas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04411" y="1489324"/>
            <a:ext cx="1141327" cy="1122617"/>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2"/>
          </p:nvPr>
        </p:nvSpPr>
        <p:spPr/>
        <p:txBody>
          <a:bodyPr/>
          <a:lstStyle/>
          <a:p>
            <a:r>
              <a:rPr lang="fr-FR" smtClean="0"/>
              <a:t>13 mei 2017</a:t>
            </a:r>
            <a:endParaRPr lang="nl-NL" dirty="0"/>
          </a:p>
        </p:txBody>
      </p:sp>
    </p:spTree>
    <p:extLst>
      <p:ext uri="{BB962C8B-B14F-4D97-AF65-F5344CB8AC3E}">
        <p14:creationId xmlns:p14="http://schemas.microsoft.com/office/powerpoint/2010/main" val="5979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3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500"/>
                                        <p:tgtEl>
                                          <p:spTgt spid="8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par>
                                <p:cTn id="23" presetID="10" presetClass="entr" presetSubtype="0" fill="hold" nodeType="with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fade">
                                      <p:cBhvr>
                                        <p:cTn id="25" dur="500"/>
                                        <p:tgtEl>
                                          <p:spTgt spid="7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6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5"/>
                                        </p:tgtEl>
                                        <p:attrNameLst>
                                          <p:attrName>style.visibility</p:attrName>
                                        </p:attrNameLst>
                                      </p:cBhvr>
                                      <p:to>
                                        <p:strVal val="visible"/>
                                      </p:to>
                                    </p:set>
                                    <p:animEffect transition="in" filter="fade">
                                      <p:cBhvr>
                                        <p:cTn id="38" dur="500"/>
                                        <p:tgtEl>
                                          <p:spTgt spid="8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87"/>
                                        </p:tgtEl>
                                        <p:attrNameLst>
                                          <p:attrName>style.visibility</p:attrName>
                                        </p:attrNameLst>
                                      </p:cBhvr>
                                      <p:to>
                                        <p:strVal val="visible"/>
                                      </p:to>
                                    </p:set>
                                    <p:animEffect transition="in" filter="fade">
                                      <p:cBhvr>
                                        <p:cTn id="43" dur="500"/>
                                        <p:tgtEl>
                                          <p:spTgt spid="8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5" grpId="0" animBg="1"/>
      <p:bldP spid="65" grpId="0" animBg="1"/>
      <p:bldP spid="66" grpId="0" animBg="1"/>
      <p:bldP spid="70" grpId="0" animBg="1"/>
      <p:bldP spid="8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defRPr/>
            </a:pPr>
            <a:fld id="{AC1F8037-C9BA-45BA-91C7-D6CCF28F0220}" type="slidenum">
              <a:rPr lang="en-GB" smtClean="0"/>
              <a:pPr>
                <a:defRPr/>
              </a:pPr>
              <a:t>5</a:t>
            </a:fld>
            <a:endParaRPr lang="en-GB" dirty="0"/>
          </a:p>
        </p:txBody>
      </p:sp>
      <p:sp>
        <p:nvSpPr>
          <p:cNvPr id="13314" name="Title 1"/>
          <p:cNvSpPr>
            <a:spLocks noGrp="1"/>
          </p:cNvSpPr>
          <p:nvPr>
            <p:ph type="title"/>
          </p:nvPr>
        </p:nvSpPr>
        <p:spPr/>
        <p:txBody>
          <a:bodyPr/>
          <a:lstStyle/>
          <a:p>
            <a:r>
              <a:rPr lang="nl-BE" altLang="fr-FR" dirty="0" smtClean="0"/>
              <a:t>Informatiebeheer is ruimer dan ICT</a:t>
            </a:r>
          </a:p>
        </p:txBody>
      </p:sp>
      <p:sp>
        <p:nvSpPr>
          <p:cNvPr id="13315" name="Content Placeholder 2"/>
          <p:cNvSpPr>
            <a:spLocks noGrp="1"/>
          </p:cNvSpPr>
          <p:nvPr>
            <p:ph type="body" sz="quarter" idx="11"/>
          </p:nvPr>
        </p:nvSpPr>
        <p:spPr/>
        <p:txBody>
          <a:bodyPr/>
          <a:lstStyle/>
          <a:p>
            <a:r>
              <a:rPr lang="nl-BE" altLang="fr-FR" dirty="0"/>
              <a:t>g</a:t>
            </a:r>
            <a:r>
              <a:rPr lang="nl-BE" altLang="fr-FR" dirty="0" smtClean="0"/>
              <a:t>aat in de eerste plaats over architectuur, processen, methodologieën en </a:t>
            </a:r>
            <a:r>
              <a:rPr lang="nl-BE" altLang="fr-FR" dirty="0" err="1" smtClean="0"/>
              <a:t>governance</a:t>
            </a:r>
            <a:r>
              <a:rPr lang="nl-BE" altLang="fr-FR" dirty="0" smtClean="0"/>
              <a:t> structuren om informatie</a:t>
            </a:r>
          </a:p>
          <a:p>
            <a:pPr lvl="1"/>
            <a:r>
              <a:rPr lang="nl-BE" altLang="fr-FR" dirty="0" smtClean="0"/>
              <a:t>in te zamelen</a:t>
            </a:r>
          </a:p>
          <a:p>
            <a:pPr lvl="1"/>
            <a:r>
              <a:rPr lang="nl-BE" altLang="fr-FR" dirty="0" smtClean="0"/>
              <a:t>te valideren</a:t>
            </a:r>
          </a:p>
          <a:p>
            <a:pPr lvl="1"/>
            <a:r>
              <a:rPr lang="nl-BE" altLang="fr-FR" dirty="0" smtClean="0"/>
              <a:t>te ordenen</a:t>
            </a:r>
          </a:p>
          <a:p>
            <a:pPr lvl="1"/>
            <a:r>
              <a:rPr lang="nl-BE" altLang="fr-FR" dirty="0" smtClean="0"/>
              <a:t>te bewaren</a:t>
            </a:r>
          </a:p>
          <a:p>
            <a:pPr lvl="1"/>
            <a:r>
              <a:rPr lang="nl-BE" altLang="fr-FR" dirty="0" smtClean="0"/>
              <a:t>te verwerken</a:t>
            </a:r>
          </a:p>
          <a:p>
            <a:pPr lvl="1"/>
            <a:r>
              <a:rPr lang="nl-BE" altLang="fr-FR" dirty="0" smtClean="0"/>
              <a:t>uit te wisselen</a:t>
            </a:r>
          </a:p>
          <a:p>
            <a:pPr lvl="1"/>
            <a:r>
              <a:rPr lang="nl-BE" altLang="fr-FR" dirty="0" smtClean="0"/>
              <a:t>te beveiligen</a:t>
            </a:r>
          </a:p>
          <a:p>
            <a:r>
              <a:rPr lang="nl-BE" altLang="fr-FR" dirty="0" smtClean="0"/>
              <a:t>ICT als technologie is </a:t>
            </a:r>
            <a:r>
              <a:rPr lang="nl-BE" altLang="fr-FR" dirty="0" err="1" smtClean="0"/>
              <a:t>utility</a:t>
            </a:r>
            <a:r>
              <a:rPr lang="nl-BE" altLang="fr-FR" dirty="0" smtClean="0"/>
              <a:t> en </a:t>
            </a:r>
            <a:r>
              <a:rPr lang="nl-BE" altLang="fr-FR" dirty="0" err="1" smtClean="0"/>
              <a:t>enabler</a:t>
            </a:r>
            <a:endParaRPr lang="nl-BE" altLang="fr-FR" dirty="0" smtClean="0"/>
          </a:p>
          <a:p>
            <a:pPr lvl="1"/>
            <a:r>
              <a:rPr lang="nl-BE" altLang="fr-FR" dirty="0" smtClean="0"/>
              <a:t>hardware</a:t>
            </a:r>
          </a:p>
          <a:p>
            <a:pPr lvl="1"/>
            <a:r>
              <a:rPr lang="nl-BE" altLang="fr-FR" dirty="0" smtClean="0"/>
              <a:t>software</a:t>
            </a:r>
          </a:p>
          <a:p>
            <a:pPr lvl="1"/>
            <a:r>
              <a:rPr lang="nl-BE" altLang="fr-FR" dirty="0" smtClean="0"/>
              <a:t>toepassingsontwikkeling</a:t>
            </a:r>
          </a:p>
        </p:txBody>
      </p:sp>
      <p:sp>
        <p:nvSpPr>
          <p:cNvPr id="2" name="Date Placeholder 1"/>
          <p:cNvSpPr>
            <a:spLocks noGrp="1"/>
          </p:cNvSpPr>
          <p:nvPr>
            <p:ph type="dt" sz="half" idx="2"/>
          </p:nvPr>
        </p:nvSpPr>
        <p:spPr/>
        <p:txBody>
          <a:bodyPr/>
          <a:lstStyle/>
          <a:p>
            <a:r>
              <a:rPr lang="fr-FR" smtClean="0"/>
              <a:t>13 mei 2017</a:t>
            </a:r>
            <a:endParaRPr lang="nl-NL" dirty="0"/>
          </a:p>
        </p:txBody>
      </p:sp>
    </p:spTree>
    <p:extLst>
      <p:ext uri="{BB962C8B-B14F-4D97-AF65-F5344CB8AC3E}">
        <p14:creationId xmlns:p14="http://schemas.microsoft.com/office/powerpoint/2010/main" val="15242863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3B540AB-6939-4937-A918-1D15FF1C7CE3}" type="slidenum">
              <a:rPr lang="nl-BE" smtClean="0"/>
              <a:t>59</a:t>
            </a:fld>
            <a:endParaRPr lang="nl-BE" dirty="0"/>
          </a:p>
        </p:txBody>
      </p:sp>
      <p:sp>
        <p:nvSpPr>
          <p:cNvPr id="11" name="Title 1"/>
          <p:cNvSpPr>
            <a:spLocks noGrp="1"/>
          </p:cNvSpPr>
          <p:nvPr>
            <p:ph type="title"/>
          </p:nvPr>
        </p:nvSpPr>
        <p:spPr/>
        <p:txBody>
          <a:bodyPr/>
          <a:lstStyle/>
          <a:p>
            <a:r>
              <a:rPr lang="nl-BE" dirty="0" smtClean="0"/>
              <a:t>Voorbeeld identiteitsgegevens</a:t>
            </a:r>
            <a:endParaRPr lang="nl-BE" dirty="0"/>
          </a:p>
        </p:txBody>
      </p:sp>
      <p:sp>
        <p:nvSpPr>
          <p:cNvPr id="28" name="Rounded Rectangle 27"/>
          <p:cNvSpPr/>
          <p:nvPr/>
        </p:nvSpPr>
        <p:spPr>
          <a:xfrm>
            <a:off x="5563393" y="1733640"/>
            <a:ext cx="3374480" cy="2267824"/>
          </a:xfrm>
          <a:prstGeom prst="roundRect">
            <a:avLst>
              <a:gd name="adj" fmla="val 9795"/>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l-BE" sz="2400" b="1" dirty="0" smtClean="0"/>
              <a:t>Transaction 9AF</a:t>
            </a:r>
            <a:r>
              <a:rPr lang="nl-BE" sz="2400" b="1" dirty="0"/>
              <a:t/>
            </a:r>
            <a:br>
              <a:rPr lang="nl-BE" sz="2400" b="1" dirty="0"/>
            </a:br>
            <a:endParaRPr lang="nl-BE" sz="2400" dirty="0" smtClean="0"/>
          </a:p>
        </p:txBody>
      </p:sp>
      <p:grpSp>
        <p:nvGrpSpPr>
          <p:cNvPr id="17" name="Group 16"/>
          <p:cNvGrpSpPr/>
          <p:nvPr/>
        </p:nvGrpSpPr>
        <p:grpSpPr>
          <a:xfrm>
            <a:off x="341670" y="2389678"/>
            <a:ext cx="1080000" cy="1415596"/>
            <a:chOff x="1554023" y="3481463"/>
            <a:chExt cx="1080000" cy="1415596"/>
          </a:xfrm>
        </p:grpSpPr>
        <p:pic>
          <p:nvPicPr>
            <p:cNvPr id="69" name="Picture 6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4023" y="3481463"/>
              <a:ext cx="1080000" cy="1080000"/>
            </a:xfrm>
            <a:prstGeom prst="rect">
              <a:avLst/>
            </a:prstGeom>
          </p:spPr>
        </p:pic>
        <p:sp>
          <p:nvSpPr>
            <p:cNvPr id="75" name="TextBox 74"/>
            <p:cNvSpPr txBox="1"/>
            <p:nvPr/>
          </p:nvSpPr>
          <p:spPr>
            <a:xfrm>
              <a:off x="1759189" y="4527727"/>
              <a:ext cx="647934" cy="369332"/>
            </a:xfrm>
            <a:prstGeom prst="rect">
              <a:avLst/>
            </a:prstGeom>
            <a:noFill/>
          </p:spPr>
          <p:txBody>
            <a:bodyPr wrap="none" rtlCol="0">
              <a:spAutoFit/>
            </a:bodyPr>
            <a:lstStyle/>
            <a:p>
              <a:r>
                <a:rPr lang="nl-BE" b="1" dirty="0" smtClean="0"/>
                <a:t>Alice</a:t>
              </a:r>
              <a:endParaRPr lang="nl-BE" b="1" dirty="0"/>
            </a:p>
          </p:txBody>
        </p:sp>
      </p:grpSp>
      <p:cxnSp>
        <p:nvCxnSpPr>
          <p:cNvPr id="114" name="Straight Arrow Connector 113"/>
          <p:cNvCxnSpPr/>
          <p:nvPr/>
        </p:nvCxnSpPr>
        <p:spPr>
          <a:xfrm>
            <a:off x="1420582" y="3013934"/>
            <a:ext cx="1723784" cy="0"/>
          </a:xfrm>
          <a:prstGeom prst="straightConnector1">
            <a:avLst/>
          </a:prstGeom>
          <a:ln w="381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878892" y="2637385"/>
            <a:ext cx="540533" cy="369332"/>
          </a:xfrm>
          <a:prstGeom prst="rect">
            <a:avLst/>
          </a:prstGeom>
          <a:noFill/>
        </p:spPr>
        <p:txBody>
          <a:bodyPr wrap="none" rtlCol="0">
            <a:spAutoFit/>
          </a:bodyPr>
          <a:lstStyle/>
          <a:p>
            <a:r>
              <a:rPr lang="nl-BE" dirty="0" smtClean="0"/>
              <a:t>9AF</a:t>
            </a:r>
            <a:endParaRPr lang="nl-BE" dirty="0"/>
          </a:p>
        </p:txBody>
      </p:sp>
      <p:grpSp>
        <p:nvGrpSpPr>
          <p:cNvPr id="13" name="Group 12"/>
          <p:cNvGrpSpPr/>
          <p:nvPr/>
        </p:nvGrpSpPr>
        <p:grpSpPr>
          <a:xfrm>
            <a:off x="3046037" y="2551474"/>
            <a:ext cx="1054328" cy="1343570"/>
            <a:chOff x="5416150" y="3512633"/>
            <a:chExt cx="1054328" cy="1343570"/>
          </a:xfrm>
        </p:grpSpPr>
        <p:pic>
          <p:nvPicPr>
            <p:cNvPr id="78" name="Picture 2" descr="http://www.clker.com/cliparts/5/z/K/D/E/s/business-person-bla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1798" y="3512633"/>
              <a:ext cx="775533" cy="1013635"/>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p:cNvSpPr txBox="1"/>
            <p:nvPr/>
          </p:nvSpPr>
          <p:spPr>
            <a:xfrm>
              <a:off x="5416150" y="4486871"/>
              <a:ext cx="1054328" cy="369332"/>
            </a:xfrm>
            <a:prstGeom prst="rect">
              <a:avLst/>
            </a:prstGeom>
            <a:noFill/>
          </p:spPr>
          <p:txBody>
            <a:bodyPr wrap="none" rtlCol="0">
              <a:spAutoFit/>
            </a:bodyPr>
            <a:lstStyle/>
            <a:p>
              <a:r>
                <a:rPr lang="nl-BE" b="1" dirty="0" smtClean="0"/>
                <a:t>Verkoper</a:t>
              </a:r>
              <a:endParaRPr lang="nl-BE" b="1" dirty="0"/>
            </a:p>
          </p:txBody>
        </p:sp>
      </p:grpSp>
      <p:grpSp>
        <p:nvGrpSpPr>
          <p:cNvPr id="6" name="Group 5"/>
          <p:cNvGrpSpPr/>
          <p:nvPr/>
        </p:nvGrpSpPr>
        <p:grpSpPr>
          <a:xfrm>
            <a:off x="6493212" y="2632538"/>
            <a:ext cx="2200130" cy="400110"/>
            <a:chOff x="1501816" y="2287637"/>
            <a:chExt cx="2200130" cy="400110"/>
          </a:xfrm>
        </p:grpSpPr>
        <p:sp>
          <p:nvSpPr>
            <p:cNvPr id="46" name="Rectangle 45"/>
            <p:cNvSpPr/>
            <p:nvPr/>
          </p:nvSpPr>
          <p:spPr>
            <a:xfrm>
              <a:off x="1501816" y="2325692"/>
              <a:ext cx="2200130" cy="324000"/>
            </a:xfrm>
            <a:prstGeom prst="rect">
              <a:avLst/>
            </a:prstGeom>
            <a:pattFill prst="wdUpDiag">
              <a:fgClr>
                <a:schemeClr val="accent1">
                  <a:lumMod val="40000"/>
                  <a:lumOff val="6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xtBox 4"/>
            <p:cNvSpPr txBox="1"/>
            <p:nvPr/>
          </p:nvSpPr>
          <p:spPr>
            <a:xfrm>
              <a:off x="1654698" y="2287637"/>
              <a:ext cx="1894365" cy="400110"/>
            </a:xfrm>
            <a:prstGeom prst="rect">
              <a:avLst/>
            </a:prstGeom>
            <a:noFill/>
          </p:spPr>
          <p:txBody>
            <a:bodyPr wrap="none" rtlCol="0">
              <a:spAutoFit/>
            </a:bodyPr>
            <a:lstStyle/>
            <a:p>
              <a:r>
                <a:rPr lang="nl-BE" sz="2000" b="1" dirty="0" smtClean="0"/>
                <a:t>Geboortedatum</a:t>
              </a:r>
              <a:endParaRPr lang="nl-BE" sz="2000" b="1" dirty="0"/>
            </a:p>
          </p:txBody>
        </p:sp>
      </p:grpSp>
      <p:grpSp>
        <p:nvGrpSpPr>
          <p:cNvPr id="7" name="Group 6"/>
          <p:cNvGrpSpPr/>
          <p:nvPr/>
        </p:nvGrpSpPr>
        <p:grpSpPr>
          <a:xfrm>
            <a:off x="6493212" y="3051026"/>
            <a:ext cx="2200130" cy="400110"/>
            <a:chOff x="1523590" y="2701289"/>
            <a:chExt cx="2200130" cy="400110"/>
          </a:xfrm>
        </p:grpSpPr>
        <p:sp>
          <p:nvSpPr>
            <p:cNvPr id="48" name="Rectangle 47"/>
            <p:cNvSpPr/>
            <p:nvPr/>
          </p:nvSpPr>
          <p:spPr>
            <a:xfrm>
              <a:off x="1523590" y="2739344"/>
              <a:ext cx="2200130" cy="324000"/>
            </a:xfrm>
            <a:prstGeom prst="rect">
              <a:avLst/>
            </a:prstGeom>
            <a:pattFill prst="wdUpDiag">
              <a:fgClr>
                <a:schemeClr val="accent1">
                  <a:lumMod val="40000"/>
                  <a:lumOff val="6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9" name="TextBox 48"/>
            <p:cNvSpPr txBox="1"/>
            <p:nvPr/>
          </p:nvSpPr>
          <p:spPr>
            <a:xfrm>
              <a:off x="2053836" y="2701289"/>
              <a:ext cx="1150828" cy="400110"/>
            </a:xfrm>
            <a:prstGeom prst="rect">
              <a:avLst/>
            </a:prstGeom>
            <a:noFill/>
          </p:spPr>
          <p:txBody>
            <a:bodyPr wrap="none" rtlCol="0">
              <a:spAutoFit/>
            </a:bodyPr>
            <a:lstStyle/>
            <a:p>
              <a:r>
                <a:rPr lang="nl-BE" sz="2000" b="1" dirty="0" smtClean="0"/>
                <a:t>Postcode</a:t>
              </a:r>
              <a:endParaRPr lang="nl-BE" sz="2000" b="1" dirty="0"/>
            </a:p>
          </p:txBody>
        </p:sp>
      </p:grpSp>
      <p:pic>
        <p:nvPicPr>
          <p:cNvPr id="5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63597" y="2285471"/>
            <a:ext cx="504000" cy="5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6493212" y="2214050"/>
            <a:ext cx="2200130" cy="400110"/>
            <a:chOff x="1501816" y="2287637"/>
            <a:chExt cx="2200130" cy="400110"/>
          </a:xfrm>
        </p:grpSpPr>
        <p:sp>
          <p:nvSpPr>
            <p:cNvPr id="56" name="Rectangle 55"/>
            <p:cNvSpPr/>
            <p:nvPr/>
          </p:nvSpPr>
          <p:spPr>
            <a:xfrm>
              <a:off x="1501816" y="2325692"/>
              <a:ext cx="2200130" cy="324000"/>
            </a:xfrm>
            <a:prstGeom prst="rect">
              <a:avLst/>
            </a:prstGeom>
            <a:pattFill prst="wdUpDiag">
              <a:fgClr>
                <a:schemeClr val="accent1">
                  <a:lumMod val="40000"/>
                  <a:lumOff val="6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7" name="TextBox 56"/>
            <p:cNvSpPr txBox="1"/>
            <p:nvPr/>
          </p:nvSpPr>
          <p:spPr>
            <a:xfrm>
              <a:off x="2191716" y="2287637"/>
              <a:ext cx="814647" cy="400110"/>
            </a:xfrm>
            <a:prstGeom prst="rect">
              <a:avLst/>
            </a:prstGeom>
            <a:noFill/>
          </p:spPr>
          <p:txBody>
            <a:bodyPr wrap="none" rtlCol="0">
              <a:spAutoFit/>
            </a:bodyPr>
            <a:lstStyle/>
            <a:p>
              <a:r>
                <a:rPr lang="nl-BE" sz="2000" b="1" dirty="0" smtClean="0"/>
                <a:t>Naam</a:t>
              </a:r>
              <a:endParaRPr lang="nl-BE" sz="2000" b="1" dirty="0"/>
            </a:p>
          </p:txBody>
        </p:sp>
      </p:grpSp>
      <p:grpSp>
        <p:nvGrpSpPr>
          <p:cNvPr id="58" name="Group 57"/>
          <p:cNvGrpSpPr/>
          <p:nvPr/>
        </p:nvGrpSpPr>
        <p:grpSpPr>
          <a:xfrm>
            <a:off x="6493212" y="3469514"/>
            <a:ext cx="2200130" cy="400110"/>
            <a:chOff x="1523590" y="2701289"/>
            <a:chExt cx="2200130" cy="400110"/>
          </a:xfrm>
        </p:grpSpPr>
        <p:sp>
          <p:nvSpPr>
            <p:cNvPr id="59" name="Rectangle 58"/>
            <p:cNvSpPr/>
            <p:nvPr/>
          </p:nvSpPr>
          <p:spPr>
            <a:xfrm>
              <a:off x="1523590" y="2739344"/>
              <a:ext cx="2200130" cy="324000"/>
            </a:xfrm>
            <a:prstGeom prst="rect">
              <a:avLst/>
            </a:prstGeom>
            <a:pattFill prst="wdUpDiag">
              <a:fgClr>
                <a:schemeClr val="accent1">
                  <a:lumMod val="40000"/>
                  <a:lumOff val="6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0" name="TextBox 59"/>
            <p:cNvSpPr txBox="1"/>
            <p:nvPr/>
          </p:nvSpPr>
          <p:spPr>
            <a:xfrm>
              <a:off x="2431200" y="2701289"/>
              <a:ext cx="367408" cy="400110"/>
            </a:xfrm>
            <a:prstGeom prst="rect">
              <a:avLst/>
            </a:prstGeom>
            <a:noFill/>
          </p:spPr>
          <p:txBody>
            <a:bodyPr wrap="none" rtlCol="0">
              <a:spAutoFit/>
            </a:bodyPr>
            <a:lstStyle/>
            <a:p>
              <a:r>
                <a:rPr lang="nl-BE" sz="2000" b="1" dirty="0" smtClean="0"/>
                <a:t>…</a:t>
              </a:r>
              <a:endParaRPr lang="nl-BE" sz="2000" b="1" dirty="0"/>
            </a:p>
          </p:txBody>
        </p:sp>
      </p:grpSp>
      <p:grpSp>
        <p:nvGrpSpPr>
          <p:cNvPr id="14" name="Group 13"/>
          <p:cNvGrpSpPr/>
          <p:nvPr/>
        </p:nvGrpSpPr>
        <p:grpSpPr>
          <a:xfrm>
            <a:off x="589954" y="4261881"/>
            <a:ext cx="4805275" cy="1065220"/>
            <a:chOff x="589954" y="3884517"/>
            <a:chExt cx="4805275" cy="1065220"/>
          </a:xfrm>
        </p:grpSpPr>
        <p:sp>
          <p:nvSpPr>
            <p:cNvPr id="70" name="Rounded Rectangle 69"/>
            <p:cNvSpPr/>
            <p:nvPr/>
          </p:nvSpPr>
          <p:spPr>
            <a:xfrm>
              <a:off x="589954" y="3884517"/>
              <a:ext cx="4805275" cy="106522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2000" b="1" dirty="0" smtClean="0"/>
                <a:t>Bewijs</a:t>
              </a:r>
              <a:endParaRPr lang="nl-BE" sz="2000" b="1" dirty="0"/>
            </a:p>
          </p:txBody>
        </p:sp>
        <p:grpSp>
          <p:nvGrpSpPr>
            <p:cNvPr id="64" name="Group 63"/>
            <p:cNvGrpSpPr/>
            <p:nvPr/>
          </p:nvGrpSpPr>
          <p:grpSpPr>
            <a:xfrm>
              <a:off x="778843" y="4381891"/>
              <a:ext cx="2200130" cy="400110"/>
              <a:chOff x="1501816" y="2287637"/>
              <a:chExt cx="2200130" cy="400110"/>
            </a:xfrm>
          </p:grpSpPr>
          <p:sp>
            <p:nvSpPr>
              <p:cNvPr id="65" name="Rectangle 64"/>
              <p:cNvSpPr/>
              <p:nvPr/>
            </p:nvSpPr>
            <p:spPr>
              <a:xfrm>
                <a:off x="1501816" y="2325692"/>
                <a:ext cx="2200130" cy="324000"/>
              </a:xfrm>
              <a:prstGeom prst="rect">
                <a:avLst/>
              </a:prstGeom>
              <a:pattFill prst="wdUpDiag">
                <a:fgClr>
                  <a:schemeClr val="accent1">
                    <a:lumMod val="40000"/>
                    <a:lumOff val="6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6" name="TextBox 65"/>
              <p:cNvSpPr txBox="1"/>
              <p:nvPr/>
            </p:nvSpPr>
            <p:spPr>
              <a:xfrm>
                <a:off x="1654698" y="2287637"/>
                <a:ext cx="1894365" cy="400110"/>
              </a:xfrm>
              <a:prstGeom prst="rect">
                <a:avLst/>
              </a:prstGeom>
              <a:noFill/>
            </p:spPr>
            <p:txBody>
              <a:bodyPr wrap="none" rtlCol="0">
                <a:spAutoFit/>
              </a:bodyPr>
              <a:lstStyle/>
              <a:p>
                <a:r>
                  <a:rPr lang="nl-BE" sz="2000" b="1" dirty="0" smtClean="0"/>
                  <a:t>Geboortedatum</a:t>
                </a:r>
                <a:endParaRPr lang="nl-BE" sz="2000" b="1" dirty="0"/>
              </a:p>
            </p:txBody>
          </p:sp>
        </p:grpSp>
        <p:sp>
          <p:nvSpPr>
            <p:cNvPr id="9" name="TextBox 8"/>
            <p:cNvSpPr txBox="1"/>
            <p:nvPr/>
          </p:nvSpPr>
          <p:spPr>
            <a:xfrm>
              <a:off x="2998040" y="4376954"/>
              <a:ext cx="2237536" cy="400110"/>
            </a:xfrm>
            <a:prstGeom prst="rect">
              <a:avLst/>
            </a:prstGeom>
            <a:noFill/>
          </p:spPr>
          <p:txBody>
            <a:bodyPr wrap="none" rtlCol="0">
              <a:spAutoFit/>
            </a:bodyPr>
            <a:lstStyle/>
            <a:p>
              <a:r>
                <a:rPr lang="nl-BE" sz="2000" b="1" dirty="0" smtClean="0">
                  <a:solidFill>
                    <a:schemeClr val="bg1"/>
                  </a:solidFill>
                </a:rPr>
                <a:t>&lt; vandaag – 18 jaar</a:t>
              </a:r>
              <a:endParaRPr lang="nl-BE" sz="2000" b="1" dirty="0">
                <a:solidFill>
                  <a:schemeClr val="bg1"/>
                </a:solidFill>
              </a:endParaRPr>
            </a:p>
          </p:txBody>
        </p:sp>
      </p:grpSp>
      <p:sp>
        <p:nvSpPr>
          <p:cNvPr id="12" name="Rounded Rectangle 11"/>
          <p:cNvSpPr/>
          <p:nvPr/>
        </p:nvSpPr>
        <p:spPr>
          <a:xfrm>
            <a:off x="1667835" y="3104837"/>
            <a:ext cx="962646" cy="36467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smtClean="0"/>
              <a:t>Bewijs</a:t>
            </a:r>
            <a:endParaRPr lang="nl-BE" sz="2000" b="1" dirty="0"/>
          </a:p>
        </p:txBody>
      </p:sp>
      <p:sp>
        <p:nvSpPr>
          <p:cNvPr id="15" name="Rounded Rectangular Callout 14"/>
          <p:cNvSpPr/>
          <p:nvPr/>
        </p:nvSpPr>
        <p:spPr>
          <a:xfrm>
            <a:off x="2455022" y="1074060"/>
            <a:ext cx="2444295" cy="914759"/>
          </a:xfrm>
          <a:prstGeom prst="wedgeRoundRectCallout">
            <a:avLst>
              <a:gd name="adj1" fmla="val 3513"/>
              <a:gd name="adj2" fmla="val 10028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smtClean="0">
                <a:solidFill>
                  <a:schemeClr val="tx1"/>
                </a:solidFill>
              </a:rPr>
              <a:t>Ok, deze persoon is ouder dan 18 jaar.</a:t>
            </a:r>
            <a:endParaRPr lang="nl-BE" sz="2000" b="1" dirty="0">
              <a:solidFill>
                <a:schemeClr val="tx1"/>
              </a:solidFill>
            </a:endParaRPr>
          </a:p>
        </p:txBody>
      </p:sp>
      <p:sp>
        <p:nvSpPr>
          <p:cNvPr id="72" name="Rounded Rectangle 71"/>
          <p:cNvSpPr/>
          <p:nvPr/>
        </p:nvSpPr>
        <p:spPr>
          <a:xfrm>
            <a:off x="1103085" y="5681500"/>
            <a:ext cx="7257144" cy="523297"/>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smtClean="0"/>
              <a:t>Gebruik complexe cryptografie (zero-</a:t>
            </a:r>
            <a:r>
              <a:rPr lang="nl-BE" sz="2400" dirty="0" err="1" smtClean="0"/>
              <a:t>knowledge</a:t>
            </a:r>
            <a:r>
              <a:rPr lang="nl-BE" sz="2400" dirty="0" smtClean="0"/>
              <a:t> </a:t>
            </a:r>
            <a:r>
              <a:rPr lang="nl-BE" sz="2400" dirty="0" err="1" smtClean="0"/>
              <a:t>proofs</a:t>
            </a:r>
            <a:r>
              <a:rPr lang="nl-BE" sz="2400" dirty="0" smtClean="0"/>
              <a:t>)</a:t>
            </a:r>
            <a:endParaRPr lang="nl-BE" sz="2400" dirty="0"/>
          </a:p>
        </p:txBody>
      </p:sp>
      <p:pic>
        <p:nvPicPr>
          <p:cNvPr id="61" name="Picture 60"/>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2669367"/>
            <a:ext cx="499535" cy="499535"/>
          </a:xfrm>
          <a:prstGeom prst="rect">
            <a:avLst/>
          </a:prstGeom>
        </p:spPr>
      </p:pic>
      <p:grpSp>
        <p:nvGrpSpPr>
          <p:cNvPr id="62" name="Group 61"/>
          <p:cNvGrpSpPr>
            <a:grpSpLocks noChangeAspect="1"/>
          </p:cNvGrpSpPr>
          <p:nvPr/>
        </p:nvGrpSpPr>
        <p:grpSpPr>
          <a:xfrm>
            <a:off x="3838764" y="2492648"/>
            <a:ext cx="1436899" cy="540000"/>
            <a:chOff x="1580004" y="2304504"/>
            <a:chExt cx="1953173" cy="734020"/>
          </a:xfrm>
        </p:grpSpPr>
        <p:grpSp>
          <p:nvGrpSpPr>
            <p:cNvPr id="63" name="Group 62"/>
            <p:cNvGrpSpPr/>
            <p:nvPr/>
          </p:nvGrpSpPr>
          <p:grpSpPr>
            <a:xfrm>
              <a:off x="1580004" y="2304504"/>
              <a:ext cx="513013" cy="734020"/>
              <a:chOff x="611560" y="836712"/>
              <a:chExt cx="1728192" cy="2952328"/>
            </a:xfrm>
          </p:grpSpPr>
          <p:sp>
            <p:nvSpPr>
              <p:cNvPr id="113" name="Rounded Rectangle 112"/>
              <p:cNvSpPr/>
              <p:nvPr/>
            </p:nvSpPr>
            <p:spPr>
              <a:xfrm>
                <a:off x="611560" y="836712"/>
                <a:ext cx="1728192" cy="2952328"/>
              </a:xfrm>
              <a:prstGeom prst="roundRect">
                <a:avLst>
                  <a:gd name="adj" fmla="val 9664"/>
                </a:avLst>
              </a:prstGeom>
              <a:solidFill>
                <a:schemeClr val="accent3">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15" name="Rounded Rectangle 114"/>
              <p:cNvSpPr/>
              <p:nvPr/>
            </p:nvSpPr>
            <p:spPr>
              <a:xfrm>
                <a:off x="791580" y="3140968"/>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16" name="Rounded Rectangle 115"/>
              <p:cNvSpPr/>
              <p:nvPr/>
            </p:nvSpPr>
            <p:spPr>
              <a:xfrm>
                <a:off x="791580" y="2636912"/>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17" name="Rounded Rectangle 116"/>
              <p:cNvSpPr/>
              <p:nvPr/>
            </p:nvSpPr>
            <p:spPr>
              <a:xfrm>
                <a:off x="791580" y="2132856"/>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18" name="Rounded Rectangle 117"/>
              <p:cNvSpPr/>
              <p:nvPr/>
            </p:nvSpPr>
            <p:spPr>
              <a:xfrm>
                <a:off x="791580" y="1308956"/>
                <a:ext cx="1368152" cy="6396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19" name="TextBox 118"/>
              <p:cNvSpPr txBox="1"/>
              <p:nvPr/>
            </p:nvSpPr>
            <p:spPr>
              <a:xfrm>
                <a:off x="988987" y="836712"/>
                <a:ext cx="622305" cy="1485503"/>
              </a:xfrm>
              <a:prstGeom prst="rect">
                <a:avLst/>
              </a:prstGeom>
              <a:noFill/>
            </p:spPr>
            <p:txBody>
              <a:bodyPr wrap="none" rtlCol="0">
                <a:spAutoFit/>
              </a:bodyPr>
              <a:lstStyle/>
              <a:p>
                <a:endParaRPr lang="nl-BE" dirty="0"/>
              </a:p>
            </p:txBody>
          </p:sp>
        </p:grpSp>
        <p:grpSp>
          <p:nvGrpSpPr>
            <p:cNvPr id="67" name="Group 66"/>
            <p:cNvGrpSpPr/>
            <p:nvPr/>
          </p:nvGrpSpPr>
          <p:grpSpPr>
            <a:xfrm>
              <a:off x="2300084" y="2304504"/>
              <a:ext cx="513013" cy="734020"/>
              <a:chOff x="611560" y="836712"/>
              <a:chExt cx="1728192" cy="2952328"/>
            </a:xfrm>
          </p:grpSpPr>
          <p:sp>
            <p:nvSpPr>
              <p:cNvPr id="83" name="Rounded Rectangle 82"/>
              <p:cNvSpPr/>
              <p:nvPr/>
            </p:nvSpPr>
            <p:spPr>
              <a:xfrm>
                <a:off x="611560" y="836712"/>
                <a:ext cx="1728192" cy="2952328"/>
              </a:xfrm>
              <a:prstGeom prst="roundRect">
                <a:avLst>
                  <a:gd name="adj" fmla="val 9664"/>
                </a:avLst>
              </a:prstGeom>
              <a:solidFill>
                <a:schemeClr val="accent3">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84" name="Rounded Rectangle 83"/>
              <p:cNvSpPr/>
              <p:nvPr/>
            </p:nvSpPr>
            <p:spPr>
              <a:xfrm>
                <a:off x="791580" y="3140968"/>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85" name="Rounded Rectangle 84"/>
              <p:cNvSpPr/>
              <p:nvPr/>
            </p:nvSpPr>
            <p:spPr>
              <a:xfrm>
                <a:off x="791580" y="2636912"/>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86" name="Rounded Rectangle 85"/>
              <p:cNvSpPr/>
              <p:nvPr/>
            </p:nvSpPr>
            <p:spPr>
              <a:xfrm>
                <a:off x="791580" y="2132856"/>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87" name="Rounded Rectangle 86"/>
              <p:cNvSpPr/>
              <p:nvPr/>
            </p:nvSpPr>
            <p:spPr>
              <a:xfrm>
                <a:off x="791580" y="1308956"/>
                <a:ext cx="1368152" cy="6396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12" name="TextBox 111"/>
              <p:cNvSpPr txBox="1"/>
              <p:nvPr/>
            </p:nvSpPr>
            <p:spPr>
              <a:xfrm>
                <a:off x="988987" y="836712"/>
                <a:ext cx="622305" cy="1485503"/>
              </a:xfrm>
              <a:prstGeom prst="rect">
                <a:avLst/>
              </a:prstGeom>
              <a:noFill/>
            </p:spPr>
            <p:txBody>
              <a:bodyPr wrap="none" rtlCol="0">
                <a:spAutoFit/>
              </a:bodyPr>
              <a:lstStyle/>
              <a:p>
                <a:endParaRPr lang="nl-BE" dirty="0"/>
              </a:p>
            </p:txBody>
          </p:sp>
        </p:grpSp>
        <p:grpSp>
          <p:nvGrpSpPr>
            <p:cNvPr id="68" name="Group 67"/>
            <p:cNvGrpSpPr/>
            <p:nvPr/>
          </p:nvGrpSpPr>
          <p:grpSpPr>
            <a:xfrm>
              <a:off x="3020164" y="2304504"/>
              <a:ext cx="513013" cy="734020"/>
              <a:chOff x="611560" y="836712"/>
              <a:chExt cx="1728192" cy="2952328"/>
            </a:xfrm>
          </p:grpSpPr>
          <p:sp>
            <p:nvSpPr>
              <p:cNvPr id="74" name="Rounded Rectangle 73"/>
              <p:cNvSpPr/>
              <p:nvPr/>
            </p:nvSpPr>
            <p:spPr>
              <a:xfrm>
                <a:off x="611560" y="836712"/>
                <a:ext cx="1728192" cy="2952328"/>
              </a:xfrm>
              <a:prstGeom prst="roundRect">
                <a:avLst>
                  <a:gd name="adj" fmla="val 9664"/>
                </a:avLst>
              </a:prstGeom>
              <a:solidFill>
                <a:schemeClr val="accent3">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76" name="Rounded Rectangle 75"/>
              <p:cNvSpPr/>
              <p:nvPr/>
            </p:nvSpPr>
            <p:spPr>
              <a:xfrm>
                <a:off x="791580" y="3140968"/>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77" name="Rounded Rectangle 76"/>
              <p:cNvSpPr/>
              <p:nvPr/>
            </p:nvSpPr>
            <p:spPr>
              <a:xfrm>
                <a:off x="791580" y="2636912"/>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79" name="Rounded Rectangle 78"/>
              <p:cNvSpPr/>
              <p:nvPr/>
            </p:nvSpPr>
            <p:spPr>
              <a:xfrm>
                <a:off x="791580" y="2132856"/>
                <a:ext cx="1368152" cy="43204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80" name="Rounded Rectangle 79"/>
              <p:cNvSpPr/>
              <p:nvPr/>
            </p:nvSpPr>
            <p:spPr>
              <a:xfrm>
                <a:off x="791580" y="1308956"/>
                <a:ext cx="1368152" cy="63968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82" name="TextBox 81"/>
              <p:cNvSpPr txBox="1"/>
              <p:nvPr/>
            </p:nvSpPr>
            <p:spPr>
              <a:xfrm>
                <a:off x="988987" y="836712"/>
                <a:ext cx="622305" cy="1485503"/>
              </a:xfrm>
              <a:prstGeom prst="rect">
                <a:avLst/>
              </a:prstGeom>
              <a:noFill/>
            </p:spPr>
            <p:txBody>
              <a:bodyPr wrap="none" rtlCol="0">
                <a:spAutoFit/>
              </a:bodyPr>
              <a:lstStyle/>
              <a:p>
                <a:endParaRPr lang="nl-BE" dirty="0"/>
              </a:p>
            </p:txBody>
          </p:sp>
        </p:grpSp>
        <p:cxnSp>
          <p:nvCxnSpPr>
            <p:cNvPr id="71" name="Elbow Connector 70"/>
            <p:cNvCxnSpPr/>
            <p:nvPr/>
          </p:nvCxnSpPr>
          <p:spPr>
            <a:xfrm rot="10800000">
              <a:off x="2807227" y="2501436"/>
              <a:ext cx="252000" cy="0"/>
            </a:xfrm>
            <a:prstGeom prst="bentConnector3">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73" name="Elbow Connector 72"/>
            <p:cNvCxnSpPr/>
            <p:nvPr/>
          </p:nvCxnSpPr>
          <p:spPr>
            <a:xfrm rot="10800000">
              <a:off x="2106090" y="2479958"/>
              <a:ext cx="252000" cy="0"/>
            </a:xfrm>
            <a:prstGeom prst="bentConnector3">
              <a:avLst/>
            </a:prstGeom>
            <a:ln w="25400">
              <a:tailEnd type="arrow"/>
            </a:ln>
          </p:spPr>
          <p:style>
            <a:lnRef idx="1">
              <a:schemeClr val="accent1"/>
            </a:lnRef>
            <a:fillRef idx="0">
              <a:schemeClr val="accent1"/>
            </a:fillRef>
            <a:effectRef idx="0">
              <a:schemeClr val="accent1"/>
            </a:effectRef>
            <a:fontRef idx="minor">
              <a:schemeClr val="tx1"/>
            </a:fontRef>
          </p:style>
        </p:cxnSp>
      </p:grpSp>
      <p:pic>
        <p:nvPicPr>
          <p:cNvPr id="120" name="Picture 2" descr="Magnifying Glass, Magnifier Glass, Glass, Increas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77169" y="2207924"/>
            <a:ext cx="1141327" cy="1122617"/>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2"/>
          </p:nvPr>
        </p:nvSpPr>
        <p:spPr/>
        <p:txBody>
          <a:bodyPr/>
          <a:lstStyle/>
          <a:p>
            <a:r>
              <a:rPr lang="fr-FR" smtClean="0"/>
              <a:t>13 mei 2017</a:t>
            </a:r>
            <a:endParaRPr lang="nl-NL" dirty="0"/>
          </a:p>
        </p:txBody>
      </p:sp>
    </p:spTree>
    <p:extLst>
      <p:ext uri="{BB962C8B-B14F-4D97-AF65-F5344CB8AC3E}">
        <p14:creationId xmlns:p14="http://schemas.microsoft.com/office/powerpoint/2010/main" val="407381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fade">
                                      <p:cBhvr>
                                        <p:cTn id="30" dur="500"/>
                                        <p:tgtEl>
                                          <p:spTgt spid="53"/>
                                        </p:tgtEl>
                                      </p:cBhvr>
                                    </p:animEffect>
                                  </p:childTnLst>
                                </p:cTn>
                              </p:par>
                              <p:par>
                                <p:cTn id="31" presetID="10" presetClass="entr" presetSubtype="0"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fade">
                                      <p:cBhvr>
                                        <p:cTn id="33" dur="500"/>
                                        <p:tgtEl>
                                          <p:spTgt spid="55"/>
                                        </p:tgtEl>
                                      </p:cBhvr>
                                    </p:animEffect>
                                  </p:childTnLst>
                                </p:cTn>
                              </p:par>
                              <p:par>
                                <p:cTn id="34" presetID="10" presetClass="entr" presetSubtype="0" fill="hold" nodeType="with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 grpId="0"/>
      <p:bldP spid="12" grpId="0" animBg="1"/>
      <p:bldP spid="15" grpId="0" animBg="1"/>
      <p:bldP spid="7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3B540AB-6939-4937-A918-1D15FF1C7CE3}" type="slidenum">
              <a:rPr lang="nl-BE" smtClean="0"/>
              <a:t>60</a:t>
            </a:fld>
            <a:endParaRPr lang="nl-BE" dirty="0"/>
          </a:p>
        </p:txBody>
      </p:sp>
      <p:sp>
        <p:nvSpPr>
          <p:cNvPr id="2" name="Title 1"/>
          <p:cNvSpPr>
            <a:spLocks noGrp="1"/>
          </p:cNvSpPr>
          <p:nvPr>
            <p:ph type="title"/>
          </p:nvPr>
        </p:nvSpPr>
        <p:spPr/>
        <p:txBody>
          <a:bodyPr/>
          <a:lstStyle/>
          <a:p>
            <a:r>
              <a:rPr lang="nl-BE" dirty="0" smtClean="0"/>
              <a:t>Voorbeeld tracking </a:t>
            </a:r>
            <a:r>
              <a:rPr lang="nl-BE" dirty="0" err="1"/>
              <a:t>s</a:t>
            </a:r>
            <a:r>
              <a:rPr lang="nl-BE" dirty="0" err="1" smtClean="0"/>
              <a:t>upply</a:t>
            </a:r>
            <a:r>
              <a:rPr lang="nl-BE" dirty="0" smtClean="0"/>
              <a:t> </a:t>
            </a:r>
            <a:r>
              <a:rPr lang="nl-BE" dirty="0"/>
              <a:t>c</a:t>
            </a:r>
            <a:r>
              <a:rPr lang="nl-BE" dirty="0" smtClean="0"/>
              <a:t>hain</a:t>
            </a:r>
            <a:endParaRPr lang="nl-BE" dirty="0"/>
          </a:p>
        </p:txBody>
      </p:sp>
      <p:sp>
        <p:nvSpPr>
          <p:cNvPr id="6" name="TextBox 5"/>
          <p:cNvSpPr txBox="1"/>
          <p:nvPr/>
        </p:nvSpPr>
        <p:spPr>
          <a:xfrm>
            <a:off x="1519793" y="4153886"/>
            <a:ext cx="6165727" cy="461665"/>
          </a:xfrm>
          <a:prstGeom prst="rect">
            <a:avLst/>
          </a:prstGeom>
          <a:noFill/>
        </p:spPr>
        <p:txBody>
          <a:bodyPr wrap="none" rtlCol="0">
            <a:spAutoFit/>
          </a:bodyPr>
          <a:lstStyle/>
          <a:p>
            <a:r>
              <a:rPr lang="nl-BE" sz="2400" dirty="0" smtClean="0"/>
              <a:t>Waar bevindt zich het noodzakelijke onderdeel?</a:t>
            </a:r>
            <a:endParaRPr lang="nl-BE" sz="2400" dirty="0"/>
          </a:p>
        </p:txBody>
      </p:sp>
      <p:sp>
        <p:nvSpPr>
          <p:cNvPr id="8" name="TextBox 7"/>
          <p:cNvSpPr txBox="1"/>
          <p:nvPr/>
        </p:nvSpPr>
        <p:spPr>
          <a:xfrm>
            <a:off x="1566889" y="4635867"/>
            <a:ext cx="6071534" cy="461665"/>
          </a:xfrm>
          <a:prstGeom prst="rect">
            <a:avLst/>
          </a:prstGeom>
          <a:noFill/>
        </p:spPr>
        <p:txBody>
          <a:bodyPr wrap="none" rtlCol="0">
            <a:spAutoFit/>
          </a:bodyPr>
          <a:lstStyle/>
          <a:p>
            <a:r>
              <a:rPr lang="nl-BE" sz="2400" dirty="0" smtClean="0"/>
              <a:t>Hoe zit het met de herkomst van mijn product?</a:t>
            </a:r>
            <a:endParaRPr lang="nl-BE" sz="2400" dirty="0"/>
          </a:p>
        </p:txBody>
      </p:sp>
      <p:sp>
        <p:nvSpPr>
          <p:cNvPr id="9" name="Rounded Rectangle 8"/>
          <p:cNvSpPr/>
          <p:nvPr/>
        </p:nvSpPr>
        <p:spPr>
          <a:xfrm>
            <a:off x="642217" y="5589240"/>
            <a:ext cx="7920880" cy="6049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smtClean="0"/>
              <a:t>Mogelijke cases: voedselveiligheid, afvalverwerking</a:t>
            </a:r>
            <a:endParaRPr lang="nl-BE" sz="2400" dirty="0"/>
          </a:p>
        </p:txBody>
      </p:sp>
      <p:sp>
        <p:nvSpPr>
          <p:cNvPr id="7" name="Rectangle 6"/>
          <p:cNvSpPr/>
          <p:nvPr/>
        </p:nvSpPr>
        <p:spPr>
          <a:xfrm>
            <a:off x="1865445" y="1152724"/>
            <a:ext cx="5560433" cy="400110"/>
          </a:xfrm>
          <a:prstGeom prst="rect">
            <a:avLst/>
          </a:prstGeom>
        </p:spPr>
        <p:txBody>
          <a:bodyPr wrap="none">
            <a:spAutoFit/>
          </a:bodyPr>
          <a:lstStyle/>
          <a:p>
            <a:r>
              <a:rPr lang="nl-BE" sz="2000" b="1" dirty="0"/>
              <a:t>V</a:t>
            </a:r>
            <a:r>
              <a:rPr lang="nl-BE" sz="2000" b="1" dirty="0" smtClean="0"/>
              <a:t>oedsel, </a:t>
            </a:r>
            <a:r>
              <a:rPr lang="nl-BE" sz="2000" b="1" dirty="0"/>
              <a:t>diamanten, </a:t>
            </a:r>
            <a:r>
              <a:rPr lang="nl-BE" sz="2000" b="1" dirty="0" smtClean="0"/>
              <a:t>auto’s en hun onderdelen, …. </a:t>
            </a:r>
            <a:endParaRPr lang="nl-BE" sz="2000" b="1" dirty="0"/>
          </a:p>
        </p:txBody>
      </p:sp>
      <p:grpSp>
        <p:nvGrpSpPr>
          <p:cNvPr id="13" name="Group 12"/>
          <p:cNvGrpSpPr/>
          <p:nvPr/>
        </p:nvGrpSpPr>
        <p:grpSpPr>
          <a:xfrm>
            <a:off x="50990" y="2027653"/>
            <a:ext cx="1453796" cy="1374741"/>
            <a:chOff x="-36094" y="2303419"/>
            <a:chExt cx="1453796" cy="1374741"/>
          </a:xfrm>
        </p:grpSpPr>
        <p:pic>
          <p:nvPicPr>
            <p:cNvPr id="26632" name="Picture 8" descr="Related image"/>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0804" y="2303419"/>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094" y="3308828"/>
              <a:ext cx="1453796" cy="369332"/>
            </a:xfrm>
            <a:prstGeom prst="rect">
              <a:avLst/>
            </a:prstGeom>
            <a:noFill/>
          </p:spPr>
          <p:txBody>
            <a:bodyPr wrap="none" rtlCol="0">
              <a:spAutoFit/>
            </a:bodyPr>
            <a:lstStyle/>
            <a:p>
              <a:r>
                <a:rPr lang="nl-BE" b="1" dirty="0" smtClean="0"/>
                <a:t>Grondstoffen</a:t>
              </a:r>
              <a:endParaRPr lang="nl-BE" b="1" dirty="0"/>
            </a:p>
          </p:txBody>
        </p:sp>
      </p:grpSp>
      <p:grpSp>
        <p:nvGrpSpPr>
          <p:cNvPr id="12" name="Group 11"/>
          <p:cNvGrpSpPr/>
          <p:nvPr/>
        </p:nvGrpSpPr>
        <p:grpSpPr>
          <a:xfrm>
            <a:off x="1868133" y="2027653"/>
            <a:ext cx="1573444" cy="1374741"/>
            <a:chOff x="1771698" y="2303419"/>
            <a:chExt cx="1573444" cy="1374741"/>
          </a:xfrm>
        </p:grpSpPr>
        <p:pic>
          <p:nvPicPr>
            <p:cNvPr id="26635" name="Picture 11"/>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18420" y="2303419"/>
              <a:ext cx="1080000"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771698" y="3308828"/>
              <a:ext cx="1573444" cy="369332"/>
            </a:xfrm>
            <a:prstGeom prst="rect">
              <a:avLst/>
            </a:prstGeom>
            <a:noFill/>
          </p:spPr>
          <p:txBody>
            <a:bodyPr wrap="none" rtlCol="0">
              <a:spAutoFit/>
            </a:bodyPr>
            <a:lstStyle/>
            <a:p>
              <a:r>
                <a:rPr lang="nl-BE" b="1" dirty="0" smtClean="0"/>
                <a:t>Toeleverancier</a:t>
              </a:r>
              <a:endParaRPr lang="nl-BE" b="1" dirty="0"/>
            </a:p>
          </p:txBody>
        </p:sp>
      </p:grpSp>
      <p:grpSp>
        <p:nvGrpSpPr>
          <p:cNvPr id="11" name="Group 10"/>
          <p:cNvGrpSpPr/>
          <p:nvPr/>
        </p:nvGrpSpPr>
        <p:grpSpPr>
          <a:xfrm>
            <a:off x="3993606" y="1919653"/>
            <a:ext cx="1188000" cy="1482741"/>
            <a:chOff x="3716420" y="2195419"/>
            <a:chExt cx="1188000" cy="1482741"/>
          </a:xfrm>
        </p:grpSpPr>
        <p:pic>
          <p:nvPicPr>
            <p:cNvPr id="26626" name="Picture 2" descr="https://image.freepik.com/free-icon/factory_318-47734.jpg"/>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16420" y="2195419"/>
              <a:ext cx="1188000" cy="1188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725228" y="3308828"/>
              <a:ext cx="1170385" cy="369332"/>
            </a:xfrm>
            <a:prstGeom prst="rect">
              <a:avLst/>
            </a:prstGeom>
            <a:noFill/>
          </p:spPr>
          <p:txBody>
            <a:bodyPr wrap="none" rtlCol="0">
              <a:spAutoFit/>
            </a:bodyPr>
            <a:lstStyle/>
            <a:p>
              <a:r>
                <a:rPr lang="nl-BE" b="1" dirty="0" smtClean="0"/>
                <a:t>Producent</a:t>
              </a:r>
              <a:endParaRPr lang="nl-BE" b="1" dirty="0"/>
            </a:p>
          </p:txBody>
        </p:sp>
      </p:grpSp>
      <p:grpSp>
        <p:nvGrpSpPr>
          <p:cNvPr id="10" name="Group 9"/>
          <p:cNvGrpSpPr/>
          <p:nvPr/>
        </p:nvGrpSpPr>
        <p:grpSpPr>
          <a:xfrm>
            <a:off x="5849747" y="2354996"/>
            <a:ext cx="1338251" cy="1047398"/>
            <a:chOff x="5658021" y="2630762"/>
            <a:chExt cx="1338251" cy="1047398"/>
          </a:xfrm>
        </p:grpSpPr>
        <p:pic>
          <p:nvPicPr>
            <p:cNvPr id="26628" name="Picture 4" descr="Image result for icon truck"/>
            <p:cNvPicPr>
              <a:picLocks noChangeAspect="1" noChangeArrowheads="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63260" y="2630762"/>
              <a:ext cx="1127772" cy="720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5658021" y="3308828"/>
              <a:ext cx="1338251" cy="369332"/>
            </a:xfrm>
            <a:prstGeom prst="rect">
              <a:avLst/>
            </a:prstGeom>
            <a:noFill/>
          </p:spPr>
          <p:txBody>
            <a:bodyPr wrap="none" rtlCol="0">
              <a:spAutoFit/>
            </a:bodyPr>
            <a:lstStyle/>
            <a:p>
              <a:r>
                <a:rPr lang="nl-BE" b="1" dirty="0" smtClean="0"/>
                <a:t>Distributeur</a:t>
              </a:r>
              <a:endParaRPr lang="nl-BE" b="1" dirty="0"/>
            </a:p>
          </p:txBody>
        </p:sp>
      </p:grpSp>
      <p:grpSp>
        <p:nvGrpSpPr>
          <p:cNvPr id="5" name="Group 4"/>
          <p:cNvGrpSpPr/>
          <p:nvPr/>
        </p:nvGrpSpPr>
        <p:grpSpPr>
          <a:xfrm>
            <a:off x="7667456" y="1913251"/>
            <a:ext cx="1403910" cy="1489143"/>
            <a:chOff x="7725512" y="2189017"/>
            <a:chExt cx="1403910" cy="1489143"/>
          </a:xfrm>
        </p:grpSpPr>
        <p:pic>
          <p:nvPicPr>
            <p:cNvPr id="26630" name="Picture 6" descr="Image result for icon retail"/>
            <p:cNvPicPr>
              <a:picLocks noChangeAspect="1" noChangeArrowheads="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79467" y="2189017"/>
              <a:ext cx="1296000" cy="1296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7725512" y="3308828"/>
              <a:ext cx="1403910" cy="369332"/>
            </a:xfrm>
            <a:prstGeom prst="rect">
              <a:avLst/>
            </a:prstGeom>
            <a:noFill/>
          </p:spPr>
          <p:txBody>
            <a:bodyPr wrap="none" rtlCol="0">
              <a:spAutoFit/>
            </a:bodyPr>
            <a:lstStyle/>
            <a:p>
              <a:r>
                <a:rPr lang="nl-BE" b="1" dirty="0" smtClean="0"/>
                <a:t>Detailhandel</a:t>
              </a:r>
              <a:endParaRPr lang="nl-BE" b="1" dirty="0"/>
            </a:p>
          </p:txBody>
        </p:sp>
      </p:grpSp>
      <p:sp>
        <p:nvSpPr>
          <p:cNvPr id="14" name="Right Arrow 13"/>
          <p:cNvSpPr/>
          <p:nvPr/>
        </p:nvSpPr>
        <p:spPr>
          <a:xfrm>
            <a:off x="1505279" y="2329298"/>
            <a:ext cx="402842" cy="54719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Right Arrow 25"/>
          <p:cNvSpPr/>
          <p:nvPr/>
        </p:nvSpPr>
        <p:spPr>
          <a:xfrm>
            <a:off x="3441577" y="2329298"/>
            <a:ext cx="402842" cy="54719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7" name="Right Arrow 26"/>
          <p:cNvSpPr/>
          <p:nvPr/>
        </p:nvSpPr>
        <p:spPr>
          <a:xfrm>
            <a:off x="5380387" y="2329298"/>
            <a:ext cx="402842" cy="54719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8" name="Right Arrow 27"/>
          <p:cNvSpPr/>
          <p:nvPr/>
        </p:nvSpPr>
        <p:spPr>
          <a:xfrm>
            <a:off x="7318569" y="2329298"/>
            <a:ext cx="402842" cy="54719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Date Placeholder 14"/>
          <p:cNvSpPr>
            <a:spLocks noGrp="1"/>
          </p:cNvSpPr>
          <p:nvPr>
            <p:ph type="dt" sz="half" idx="2"/>
          </p:nvPr>
        </p:nvSpPr>
        <p:spPr/>
        <p:txBody>
          <a:bodyPr/>
          <a:lstStyle/>
          <a:p>
            <a:r>
              <a:rPr lang="fr-FR" smtClean="0"/>
              <a:t>13 mei 2017</a:t>
            </a:r>
            <a:endParaRPr lang="nl-NL" dirty="0"/>
          </a:p>
        </p:txBody>
      </p:sp>
    </p:spTree>
    <p:extLst>
      <p:ext uri="{BB962C8B-B14F-4D97-AF65-F5344CB8AC3E}">
        <p14:creationId xmlns:p14="http://schemas.microsoft.com/office/powerpoint/2010/main" val="110860950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3B540AB-6939-4937-A918-1D15FF1C7CE3}" type="slidenum">
              <a:rPr lang="nl-BE" smtClean="0"/>
              <a:t>61</a:t>
            </a:fld>
            <a:endParaRPr lang="nl-BE" dirty="0"/>
          </a:p>
        </p:txBody>
      </p:sp>
      <p:sp>
        <p:nvSpPr>
          <p:cNvPr id="11" name="Title 1"/>
          <p:cNvSpPr>
            <a:spLocks noGrp="1"/>
          </p:cNvSpPr>
          <p:nvPr>
            <p:ph type="title"/>
          </p:nvPr>
        </p:nvSpPr>
        <p:spPr/>
        <p:txBody>
          <a:bodyPr/>
          <a:lstStyle/>
          <a:p>
            <a:r>
              <a:rPr lang="nl-BE" dirty="0" smtClean="0"/>
              <a:t>Voorbeeld: overdracht van activa</a:t>
            </a:r>
            <a:endParaRPr lang="nl-BE" dirty="0"/>
          </a:p>
        </p:txBody>
      </p:sp>
      <p:sp>
        <p:nvSpPr>
          <p:cNvPr id="3077" name="Rounded Rectangle 3076"/>
          <p:cNvSpPr/>
          <p:nvPr/>
        </p:nvSpPr>
        <p:spPr>
          <a:xfrm>
            <a:off x="683568" y="5589240"/>
            <a:ext cx="7776864" cy="50405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smtClean="0"/>
              <a:t>Zo weinig mogelijk data op blockchain → vaak slechts </a:t>
            </a:r>
            <a:r>
              <a:rPr lang="nl-BE" sz="2000" b="1" dirty="0" err="1" smtClean="0"/>
              <a:t>fingerprint</a:t>
            </a:r>
            <a:r>
              <a:rPr lang="nl-BE" sz="2000" b="1" dirty="0" smtClean="0"/>
              <a:t> (</a:t>
            </a:r>
            <a:r>
              <a:rPr lang="nl-BE" sz="2000" b="1" dirty="0" err="1" smtClean="0"/>
              <a:t>hash</a:t>
            </a:r>
            <a:r>
              <a:rPr lang="nl-BE" sz="2000" b="1" dirty="0" smtClean="0"/>
              <a:t>)</a:t>
            </a:r>
            <a:endParaRPr lang="nl-BE" sz="2000" b="1" dirty="0"/>
          </a:p>
        </p:txBody>
      </p:sp>
      <p:grpSp>
        <p:nvGrpSpPr>
          <p:cNvPr id="12" name="Group 11"/>
          <p:cNvGrpSpPr/>
          <p:nvPr/>
        </p:nvGrpSpPr>
        <p:grpSpPr>
          <a:xfrm>
            <a:off x="3991280" y="3866491"/>
            <a:ext cx="1661701" cy="1196929"/>
            <a:chOff x="4883372" y="3779353"/>
            <a:chExt cx="1661701" cy="1196929"/>
          </a:xfrm>
        </p:grpSpPr>
        <p:pic>
          <p:nvPicPr>
            <p:cNvPr id="3075" name="Picture 3"/>
            <p:cNvPicPr>
              <a:picLocks noChangeAspect="1" noChangeArrowheads="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883372" y="3779353"/>
              <a:ext cx="1661701" cy="914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5339696" y="4606950"/>
              <a:ext cx="749051" cy="369332"/>
            </a:xfrm>
            <a:prstGeom prst="rect">
              <a:avLst/>
            </a:prstGeom>
            <a:noFill/>
          </p:spPr>
          <p:txBody>
            <a:bodyPr wrap="none" rtlCol="0">
              <a:spAutoFit/>
            </a:bodyPr>
            <a:lstStyle/>
            <a:p>
              <a:r>
                <a:rPr lang="nl-BE" b="1" dirty="0" smtClean="0">
                  <a:solidFill>
                    <a:schemeClr val="accent1"/>
                  </a:solidFill>
                </a:rPr>
                <a:t>Ticket</a:t>
              </a:r>
              <a:endParaRPr lang="nl-BE" b="1" dirty="0">
                <a:solidFill>
                  <a:schemeClr val="accent1"/>
                </a:solidFill>
              </a:endParaRPr>
            </a:p>
          </p:txBody>
        </p:sp>
      </p:grpSp>
      <p:grpSp>
        <p:nvGrpSpPr>
          <p:cNvPr id="14336" name="Group 14335"/>
          <p:cNvGrpSpPr/>
          <p:nvPr/>
        </p:nvGrpSpPr>
        <p:grpSpPr>
          <a:xfrm>
            <a:off x="6430072" y="1766467"/>
            <a:ext cx="1190109" cy="1405552"/>
            <a:chOff x="6637928" y="4218086"/>
            <a:chExt cx="1190109" cy="1405552"/>
          </a:xfrm>
        </p:grpSpPr>
        <p:pic>
          <p:nvPicPr>
            <p:cNvPr id="18" name="Picture 34" descr="https://d30y9cdsu7xlg0.cloudfront.net/png/315-200.png"/>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37928" y="4218086"/>
              <a:ext cx="1190109" cy="1190109"/>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6731340" y="5254306"/>
              <a:ext cx="1003288" cy="369332"/>
            </a:xfrm>
            <a:prstGeom prst="rect">
              <a:avLst/>
            </a:prstGeom>
            <a:noFill/>
          </p:spPr>
          <p:txBody>
            <a:bodyPr wrap="none" rtlCol="0">
              <a:spAutoFit/>
            </a:bodyPr>
            <a:lstStyle/>
            <a:p>
              <a:r>
                <a:rPr lang="nl-BE" b="1" dirty="0" smtClean="0">
                  <a:solidFill>
                    <a:schemeClr val="accent1"/>
                  </a:solidFill>
                </a:rPr>
                <a:t>Diamant</a:t>
              </a:r>
              <a:endParaRPr lang="nl-BE" b="1" dirty="0">
                <a:solidFill>
                  <a:schemeClr val="accent1"/>
                </a:solidFill>
              </a:endParaRPr>
            </a:p>
          </p:txBody>
        </p:sp>
      </p:grpSp>
      <p:grpSp>
        <p:nvGrpSpPr>
          <p:cNvPr id="14" name="Group 13"/>
          <p:cNvGrpSpPr/>
          <p:nvPr/>
        </p:nvGrpSpPr>
        <p:grpSpPr>
          <a:xfrm>
            <a:off x="6287584" y="3640486"/>
            <a:ext cx="1475084" cy="1243870"/>
            <a:chOff x="5417477" y="3644771"/>
            <a:chExt cx="1475084" cy="1243870"/>
          </a:xfrm>
        </p:grpSpPr>
        <p:sp>
          <p:nvSpPr>
            <p:cNvPr id="24" name="TextBox 23"/>
            <p:cNvSpPr txBox="1"/>
            <p:nvPr/>
          </p:nvSpPr>
          <p:spPr>
            <a:xfrm>
              <a:off x="5417477" y="3644771"/>
              <a:ext cx="1473480" cy="1200329"/>
            </a:xfrm>
            <a:prstGeom prst="rect">
              <a:avLst/>
            </a:prstGeom>
            <a:noFill/>
          </p:spPr>
          <p:txBody>
            <a:bodyPr wrap="none" rtlCol="0">
              <a:spAutoFit/>
            </a:bodyPr>
            <a:lstStyle/>
            <a:p>
              <a:r>
                <a:rPr lang="nl-BE" sz="7200" b="1" dirty="0" smtClean="0">
                  <a:solidFill>
                    <a:schemeClr val="accent1"/>
                  </a:solidFill>
                </a:rPr>
                <a:t>.bit</a:t>
              </a:r>
              <a:endParaRPr lang="nl-BE" sz="7200" b="1" dirty="0">
                <a:solidFill>
                  <a:schemeClr val="accent1"/>
                </a:solidFill>
              </a:endParaRPr>
            </a:p>
          </p:txBody>
        </p:sp>
        <p:sp>
          <p:nvSpPr>
            <p:cNvPr id="34" name="TextBox 33"/>
            <p:cNvSpPr txBox="1"/>
            <p:nvPr/>
          </p:nvSpPr>
          <p:spPr>
            <a:xfrm>
              <a:off x="5417477" y="4519309"/>
              <a:ext cx="1475084" cy="369332"/>
            </a:xfrm>
            <a:prstGeom prst="rect">
              <a:avLst/>
            </a:prstGeom>
            <a:noFill/>
          </p:spPr>
          <p:txBody>
            <a:bodyPr wrap="none" rtlCol="0">
              <a:spAutoFit/>
            </a:bodyPr>
            <a:lstStyle/>
            <a:p>
              <a:r>
                <a:rPr lang="nl-BE" b="1" dirty="0" smtClean="0">
                  <a:solidFill>
                    <a:schemeClr val="accent1"/>
                  </a:solidFill>
                </a:rPr>
                <a:t>Domeinnaam</a:t>
              </a:r>
              <a:endParaRPr lang="nl-BE" b="1" dirty="0">
                <a:solidFill>
                  <a:schemeClr val="accent1"/>
                </a:solidFill>
              </a:endParaRPr>
            </a:p>
          </p:txBody>
        </p:sp>
      </p:grpSp>
      <p:grpSp>
        <p:nvGrpSpPr>
          <p:cNvPr id="10" name="Group 9"/>
          <p:cNvGrpSpPr/>
          <p:nvPr/>
        </p:nvGrpSpPr>
        <p:grpSpPr>
          <a:xfrm>
            <a:off x="1538034" y="3749526"/>
            <a:ext cx="1662315" cy="1442373"/>
            <a:chOff x="5723703" y="2126225"/>
            <a:chExt cx="1662315" cy="1442373"/>
          </a:xfrm>
        </p:grpSpPr>
        <p:pic>
          <p:nvPicPr>
            <p:cNvPr id="15" name="Picture 28" descr="https://upload.wikimedia.org/wikipedia/commons/thumb/b/b0/Copyright.svg/500px-Copyright.svg.png"/>
            <p:cNvPicPr>
              <a:picLocks noChangeAspect="1" noChangeArrowheads="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01423" y="2126225"/>
              <a:ext cx="1106875" cy="1106875"/>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5723703" y="3199266"/>
              <a:ext cx="1662315" cy="369332"/>
            </a:xfrm>
            <a:prstGeom prst="rect">
              <a:avLst/>
            </a:prstGeom>
            <a:noFill/>
          </p:spPr>
          <p:txBody>
            <a:bodyPr wrap="none" rtlCol="0">
              <a:spAutoFit/>
            </a:bodyPr>
            <a:lstStyle/>
            <a:p>
              <a:r>
                <a:rPr lang="nl-BE" b="1" dirty="0" smtClean="0">
                  <a:solidFill>
                    <a:schemeClr val="accent1"/>
                  </a:solidFill>
                </a:rPr>
                <a:t>Auteursrechten</a:t>
              </a:r>
              <a:endParaRPr lang="nl-BE" b="1" dirty="0">
                <a:solidFill>
                  <a:schemeClr val="accent1"/>
                </a:solidFill>
              </a:endParaRPr>
            </a:p>
          </p:txBody>
        </p:sp>
      </p:grpSp>
      <p:grpSp>
        <p:nvGrpSpPr>
          <p:cNvPr id="9" name="Group 8"/>
          <p:cNvGrpSpPr/>
          <p:nvPr/>
        </p:nvGrpSpPr>
        <p:grpSpPr>
          <a:xfrm>
            <a:off x="3792244" y="1244217"/>
            <a:ext cx="2059772" cy="2059772"/>
            <a:chOff x="6402098" y="912198"/>
            <a:chExt cx="2059772" cy="2059772"/>
          </a:xfrm>
        </p:grpSpPr>
        <p:pic>
          <p:nvPicPr>
            <p:cNvPr id="17" name="Picture 32" descr="http://image.flaticon.com/icons/png/512/66/66906.png"/>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02098" y="912198"/>
              <a:ext cx="2059772" cy="2059772"/>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7009240" y="2418793"/>
              <a:ext cx="845488" cy="369332"/>
            </a:xfrm>
            <a:prstGeom prst="rect">
              <a:avLst/>
            </a:prstGeom>
            <a:noFill/>
          </p:spPr>
          <p:txBody>
            <a:bodyPr wrap="none" rtlCol="0">
              <a:spAutoFit/>
            </a:bodyPr>
            <a:lstStyle/>
            <a:p>
              <a:r>
                <a:rPr lang="nl-BE" b="1" dirty="0" smtClean="0">
                  <a:solidFill>
                    <a:schemeClr val="accent1"/>
                  </a:solidFill>
                </a:rPr>
                <a:t>Wagen</a:t>
              </a:r>
              <a:endParaRPr lang="nl-BE" b="1" dirty="0">
                <a:solidFill>
                  <a:schemeClr val="accent1"/>
                </a:solidFill>
              </a:endParaRPr>
            </a:p>
          </p:txBody>
        </p:sp>
      </p:grpSp>
      <p:grpSp>
        <p:nvGrpSpPr>
          <p:cNvPr id="8" name="Group 7"/>
          <p:cNvGrpSpPr/>
          <p:nvPr/>
        </p:nvGrpSpPr>
        <p:grpSpPr>
          <a:xfrm>
            <a:off x="1815754" y="1741708"/>
            <a:ext cx="1059970" cy="1562281"/>
            <a:chOff x="5000795" y="1638597"/>
            <a:chExt cx="1059970" cy="1562281"/>
          </a:xfrm>
        </p:grpSpPr>
        <p:pic>
          <p:nvPicPr>
            <p:cNvPr id="16" name="Picture 30" descr="https://openclipart.org/image/2400px/svg_to_png/217511/1429747035.png"/>
            <p:cNvPicPr>
              <a:picLocks noChangeAspect="1" noChangeArrowheads="1"/>
            </p:cNvPicPr>
            <p:nvPr/>
          </p:nvPicPr>
          <p:blipFill>
            <a:blip r:embed="rId8"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33677" y="1638597"/>
              <a:ext cx="994206" cy="994206"/>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5000795" y="2554547"/>
              <a:ext cx="1059970" cy="646331"/>
            </a:xfrm>
            <a:prstGeom prst="rect">
              <a:avLst/>
            </a:prstGeom>
            <a:noFill/>
          </p:spPr>
          <p:txBody>
            <a:bodyPr wrap="none" rtlCol="0">
              <a:spAutoFit/>
            </a:bodyPr>
            <a:lstStyle/>
            <a:p>
              <a:pPr algn="ctr"/>
              <a:r>
                <a:rPr lang="nl-BE" b="1" dirty="0" smtClean="0">
                  <a:solidFill>
                    <a:schemeClr val="accent1"/>
                  </a:solidFill>
                </a:rPr>
                <a:t>Vastgoed</a:t>
              </a:r>
              <a:br>
                <a:rPr lang="nl-BE" b="1" dirty="0" smtClean="0">
                  <a:solidFill>
                    <a:schemeClr val="accent1"/>
                  </a:solidFill>
                </a:rPr>
              </a:br>
              <a:r>
                <a:rPr lang="nl-BE" b="1" dirty="0" smtClean="0">
                  <a:solidFill>
                    <a:schemeClr val="accent1"/>
                  </a:solidFill>
                </a:rPr>
                <a:t>Kadaster</a:t>
              </a:r>
              <a:endParaRPr lang="nl-BE" b="1" dirty="0">
                <a:solidFill>
                  <a:schemeClr val="accent1"/>
                </a:solidFill>
              </a:endParaRPr>
            </a:p>
          </p:txBody>
        </p:sp>
      </p:grpSp>
      <p:sp>
        <p:nvSpPr>
          <p:cNvPr id="2" name="Date Placeholder 1"/>
          <p:cNvSpPr>
            <a:spLocks noGrp="1"/>
          </p:cNvSpPr>
          <p:nvPr>
            <p:ph type="dt" sz="half" idx="2"/>
          </p:nvPr>
        </p:nvSpPr>
        <p:spPr/>
        <p:txBody>
          <a:bodyPr/>
          <a:lstStyle/>
          <a:p>
            <a:r>
              <a:rPr lang="fr-FR" smtClean="0"/>
              <a:t>13 mei 2017</a:t>
            </a:r>
            <a:endParaRPr lang="nl-NL" dirty="0"/>
          </a:p>
        </p:txBody>
      </p:sp>
    </p:spTree>
    <p:extLst>
      <p:ext uri="{BB962C8B-B14F-4D97-AF65-F5344CB8AC3E}">
        <p14:creationId xmlns:p14="http://schemas.microsoft.com/office/powerpoint/2010/main" val="211917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3B540AB-6939-4937-A918-1D15FF1C7CE3}" type="slidenum">
              <a:rPr lang="nl-BE" smtClean="0"/>
              <a:t>62</a:t>
            </a:fld>
            <a:endParaRPr lang="nl-BE" dirty="0"/>
          </a:p>
        </p:txBody>
      </p:sp>
      <p:sp>
        <p:nvSpPr>
          <p:cNvPr id="2" name="Title 1"/>
          <p:cNvSpPr>
            <a:spLocks noGrp="1"/>
          </p:cNvSpPr>
          <p:nvPr>
            <p:ph type="title"/>
          </p:nvPr>
        </p:nvSpPr>
        <p:spPr/>
        <p:txBody>
          <a:bodyPr/>
          <a:lstStyle/>
          <a:p>
            <a:r>
              <a:rPr lang="nl-BE" dirty="0" smtClean="0"/>
              <a:t>Toepassingen / </a:t>
            </a:r>
            <a:r>
              <a:rPr lang="nl-BE" dirty="0" err="1" smtClean="0"/>
              <a:t>proof</a:t>
            </a:r>
            <a:r>
              <a:rPr lang="nl-BE" dirty="0" smtClean="0"/>
              <a:t> of </a:t>
            </a:r>
            <a:r>
              <a:rPr lang="nl-BE" dirty="0" err="1" smtClean="0"/>
              <a:t>concepts</a:t>
            </a:r>
            <a:endParaRPr lang="nl-BE" dirty="0"/>
          </a:p>
        </p:txBody>
      </p:sp>
      <p:grpSp>
        <p:nvGrpSpPr>
          <p:cNvPr id="33" name="Group 32"/>
          <p:cNvGrpSpPr/>
          <p:nvPr/>
        </p:nvGrpSpPr>
        <p:grpSpPr>
          <a:xfrm>
            <a:off x="5575914" y="3105670"/>
            <a:ext cx="1921864" cy="1628865"/>
            <a:chOff x="5026400" y="4001025"/>
            <a:chExt cx="1921864" cy="1628865"/>
          </a:xfrm>
        </p:grpSpPr>
        <p:sp>
          <p:nvSpPr>
            <p:cNvPr id="45" name="Rounded Rectangle 44"/>
            <p:cNvSpPr/>
            <p:nvPr/>
          </p:nvSpPr>
          <p:spPr>
            <a:xfrm>
              <a:off x="5026400" y="4001025"/>
              <a:ext cx="1921864" cy="1628865"/>
            </a:xfrm>
            <a:prstGeom prst="roundRect">
              <a:avLst>
                <a:gd name="adj" fmla="val 859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0" name="Picture 2" descr="http://logonoid.com/images/namecoin-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0949" y="4373456"/>
              <a:ext cx="1484436" cy="1177311"/>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5040878" y="4005064"/>
              <a:ext cx="1600118" cy="369332"/>
            </a:xfrm>
            <a:prstGeom prst="rect">
              <a:avLst/>
            </a:prstGeom>
            <a:noFill/>
          </p:spPr>
          <p:txBody>
            <a:bodyPr wrap="none" rtlCol="0">
              <a:spAutoFit/>
            </a:bodyPr>
            <a:lstStyle/>
            <a:p>
              <a:r>
                <a:rPr lang="nl-BE" b="1" dirty="0" smtClean="0"/>
                <a:t>Domeinnamen</a:t>
              </a:r>
              <a:endParaRPr lang="nl-BE" b="1" dirty="0"/>
            </a:p>
          </p:txBody>
        </p:sp>
      </p:grpSp>
      <p:grpSp>
        <p:nvGrpSpPr>
          <p:cNvPr id="37" name="Group 36"/>
          <p:cNvGrpSpPr/>
          <p:nvPr/>
        </p:nvGrpSpPr>
        <p:grpSpPr>
          <a:xfrm>
            <a:off x="672031" y="5317481"/>
            <a:ext cx="3247335" cy="1044000"/>
            <a:chOff x="5501128" y="2708920"/>
            <a:chExt cx="3247335" cy="1044000"/>
          </a:xfrm>
        </p:grpSpPr>
        <p:sp>
          <p:nvSpPr>
            <p:cNvPr id="47" name="Rounded Rectangle 46"/>
            <p:cNvSpPr/>
            <p:nvPr/>
          </p:nvSpPr>
          <p:spPr>
            <a:xfrm>
              <a:off x="5501128" y="2708920"/>
              <a:ext cx="3247335" cy="1044000"/>
            </a:xfrm>
            <a:prstGeom prst="roundRect">
              <a:avLst>
                <a:gd name="adj" fmla="val 859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5" name="TextBox 24"/>
            <p:cNvSpPr txBox="1"/>
            <p:nvPr/>
          </p:nvSpPr>
          <p:spPr>
            <a:xfrm>
              <a:off x="5503408" y="2708920"/>
              <a:ext cx="1239314" cy="369332"/>
            </a:xfrm>
            <a:prstGeom prst="rect">
              <a:avLst/>
            </a:prstGeom>
            <a:noFill/>
          </p:spPr>
          <p:txBody>
            <a:bodyPr wrap="none" rtlCol="0">
              <a:spAutoFit/>
            </a:bodyPr>
            <a:lstStyle/>
            <a:p>
              <a:r>
                <a:rPr lang="nl-BE" b="1" dirty="0" smtClean="0"/>
                <a:t>Diamanten</a:t>
              </a:r>
              <a:endParaRPr lang="nl-BE" b="1" dirty="0"/>
            </a:p>
          </p:txBody>
        </p:sp>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3851" y="3078252"/>
              <a:ext cx="3112605" cy="542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6" name="Group 45"/>
          <p:cNvGrpSpPr/>
          <p:nvPr/>
        </p:nvGrpSpPr>
        <p:grpSpPr>
          <a:xfrm>
            <a:off x="5035410" y="1166485"/>
            <a:ext cx="2710081" cy="1505738"/>
            <a:chOff x="5076906" y="5217762"/>
            <a:chExt cx="2710081" cy="1505738"/>
          </a:xfrm>
        </p:grpSpPr>
        <p:sp>
          <p:nvSpPr>
            <p:cNvPr id="48" name="Rounded Rectangle 47"/>
            <p:cNvSpPr/>
            <p:nvPr/>
          </p:nvSpPr>
          <p:spPr>
            <a:xfrm>
              <a:off x="5076906" y="5261304"/>
              <a:ext cx="2648620" cy="1460405"/>
            </a:xfrm>
            <a:prstGeom prst="roundRect">
              <a:avLst>
                <a:gd name="adj" fmla="val 894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9" name="TextBox 48"/>
            <p:cNvSpPr txBox="1"/>
            <p:nvPr/>
          </p:nvSpPr>
          <p:spPr>
            <a:xfrm>
              <a:off x="5128137" y="5217762"/>
              <a:ext cx="1022716" cy="369332"/>
            </a:xfrm>
            <a:prstGeom prst="rect">
              <a:avLst/>
            </a:prstGeom>
            <a:noFill/>
          </p:spPr>
          <p:txBody>
            <a:bodyPr wrap="none" rtlCol="0">
              <a:spAutoFit/>
            </a:bodyPr>
            <a:lstStyle/>
            <a:p>
              <a:r>
                <a:rPr lang="nl-BE" b="1" dirty="0" smtClean="0"/>
                <a:t>Kadaster</a:t>
              </a:r>
              <a:endParaRPr lang="nl-BE" b="1" dirty="0"/>
            </a:p>
          </p:txBody>
        </p:sp>
        <p:pic>
          <p:nvPicPr>
            <p:cNvPr id="50"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0621" y="5272880"/>
              <a:ext cx="616366" cy="616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4" descr="http://chromaway.com/images/logo@2x.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7890" y="5604296"/>
              <a:ext cx="2344733" cy="1119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1097912" y="2967788"/>
            <a:ext cx="2802822" cy="1904628"/>
            <a:chOff x="1002299" y="4204072"/>
            <a:chExt cx="2802822" cy="1904628"/>
          </a:xfrm>
        </p:grpSpPr>
        <p:sp>
          <p:nvSpPr>
            <p:cNvPr id="53" name="Rounded Rectangle 52"/>
            <p:cNvSpPr/>
            <p:nvPr/>
          </p:nvSpPr>
          <p:spPr>
            <a:xfrm>
              <a:off x="1002299" y="4283549"/>
              <a:ext cx="2648620" cy="1825151"/>
            </a:xfrm>
            <a:prstGeom prst="roundRect">
              <a:avLst>
                <a:gd name="adj" fmla="val 894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4" name="TextBox 53"/>
            <p:cNvSpPr txBox="1"/>
            <p:nvPr/>
          </p:nvSpPr>
          <p:spPr>
            <a:xfrm>
              <a:off x="1068044" y="4222883"/>
              <a:ext cx="1653017" cy="369332"/>
            </a:xfrm>
            <a:prstGeom prst="rect">
              <a:avLst/>
            </a:prstGeom>
            <a:noFill/>
          </p:spPr>
          <p:txBody>
            <a:bodyPr wrap="none" rtlCol="0">
              <a:spAutoFit/>
            </a:bodyPr>
            <a:lstStyle/>
            <a:p>
              <a:r>
                <a:rPr lang="nl-BE" b="1" dirty="0" smtClean="0"/>
                <a:t>Domeinnamen</a:t>
              </a:r>
              <a:endParaRPr lang="nl-BE" b="1" dirty="0"/>
            </a:p>
          </p:txBody>
        </p:sp>
        <p:pic>
          <p:nvPicPr>
            <p:cNvPr id="44" name="Picture 2" descr="Blockstack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7553" y="4657175"/>
              <a:ext cx="2205431" cy="133486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88755" y="4204072"/>
              <a:ext cx="616366" cy="616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6" name="Group 25"/>
          <p:cNvGrpSpPr/>
          <p:nvPr/>
        </p:nvGrpSpPr>
        <p:grpSpPr>
          <a:xfrm>
            <a:off x="1079812" y="1063177"/>
            <a:ext cx="3025927" cy="1641204"/>
            <a:chOff x="1045362" y="1839329"/>
            <a:chExt cx="3025927" cy="1641204"/>
          </a:xfrm>
        </p:grpSpPr>
        <p:grpSp>
          <p:nvGrpSpPr>
            <p:cNvPr id="10" name="Group 9"/>
            <p:cNvGrpSpPr/>
            <p:nvPr/>
          </p:nvGrpSpPr>
          <p:grpSpPr>
            <a:xfrm>
              <a:off x="1045362" y="1928229"/>
              <a:ext cx="2951317" cy="1552304"/>
              <a:chOff x="554788" y="2704672"/>
              <a:chExt cx="2951317" cy="1552304"/>
            </a:xfrm>
          </p:grpSpPr>
          <p:sp>
            <p:nvSpPr>
              <p:cNvPr id="56" name="Rounded Rectangle 55"/>
              <p:cNvSpPr/>
              <p:nvPr/>
            </p:nvSpPr>
            <p:spPr>
              <a:xfrm>
                <a:off x="554788" y="2704672"/>
                <a:ext cx="2951317" cy="1552304"/>
              </a:xfrm>
              <a:prstGeom prst="roundRect">
                <a:avLst>
                  <a:gd name="adj" fmla="val 894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43" name="Picture 4" descr="http://blogs.technet.com/resized-image.ashx/__size/550x0/__key/communityserver-blogs-components-weblogfiles/00-00-00-85-26/4454.ascribe-log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618" y="3102426"/>
                <a:ext cx="2793655" cy="995558"/>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p:cNvSpPr txBox="1"/>
              <p:nvPr/>
            </p:nvSpPr>
            <p:spPr>
              <a:xfrm>
                <a:off x="607691" y="2704672"/>
                <a:ext cx="1662315" cy="369332"/>
              </a:xfrm>
              <a:prstGeom prst="rect">
                <a:avLst/>
              </a:prstGeom>
              <a:noFill/>
            </p:spPr>
            <p:txBody>
              <a:bodyPr wrap="none" rtlCol="0">
                <a:spAutoFit/>
              </a:bodyPr>
              <a:lstStyle/>
              <a:p>
                <a:r>
                  <a:rPr lang="nl-BE" b="1" dirty="0" smtClean="0"/>
                  <a:t>Auteursrechten</a:t>
                </a:r>
                <a:endParaRPr lang="nl-BE" b="1" dirty="0"/>
              </a:p>
            </p:txBody>
          </p:sp>
        </p:grpSp>
        <p:pic>
          <p:nvPicPr>
            <p:cNvPr id="58"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54923" y="1839329"/>
              <a:ext cx="616366" cy="616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9" name="Group 18"/>
          <p:cNvGrpSpPr/>
          <p:nvPr/>
        </p:nvGrpSpPr>
        <p:grpSpPr>
          <a:xfrm>
            <a:off x="4375176" y="5150602"/>
            <a:ext cx="4405076" cy="1108154"/>
            <a:chOff x="558042" y="5369492"/>
            <a:chExt cx="4405076" cy="1108154"/>
          </a:xfrm>
        </p:grpSpPr>
        <p:sp>
          <p:nvSpPr>
            <p:cNvPr id="60" name="Rounded Rectangle 59"/>
            <p:cNvSpPr/>
            <p:nvPr/>
          </p:nvSpPr>
          <p:spPr>
            <a:xfrm>
              <a:off x="731692" y="5451115"/>
              <a:ext cx="4099797" cy="1026531"/>
            </a:xfrm>
            <a:prstGeom prst="roundRect">
              <a:avLst>
                <a:gd name="adj" fmla="val 894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9" name="Picture 10" descr="https://counterwallet.io/logo-counterparty.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8042" y="5777316"/>
              <a:ext cx="4405076" cy="700330"/>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p:cNvSpPr txBox="1"/>
            <p:nvPr/>
          </p:nvSpPr>
          <p:spPr>
            <a:xfrm>
              <a:off x="788009" y="5451115"/>
              <a:ext cx="1019062" cy="369332"/>
            </a:xfrm>
            <a:prstGeom prst="rect">
              <a:avLst/>
            </a:prstGeom>
            <a:noFill/>
          </p:spPr>
          <p:txBody>
            <a:bodyPr wrap="none" rtlCol="0">
              <a:spAutoFit/>
            </a:bodyPr>
            <a:lstStyle/>
            <a:p>
              <a:r>
                <a:rPr lang="nl-BE" b="1" dirty="0" smtClean="0"/>
                <a:t>Platform</a:t>
              </a:r>
              <a:endParaRPr lang="nl-BE" b="1" dirty="0"/>
            </a:p>
          </p:txBody>
        </p:sp>
        <p:pic>
          <p:nvPicPr>
            <p:cNvPr id="63"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90329" y="5369492"/>
              <a:ext cx="616366" cy="616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Date Placeholder 2"/>
          <p:cNvSpPr>
            <a:spLocks noGrp="1"/>
          </p:cNvSpPr>
          <p:nvPr>
            <p:ph type="dt" sz="half" idx="2"/>
          </p:nvPr>
        </p:nvSpPr>
        <p:spPr/>
        <p:txBody>
          <a:bodyPr/>
          <a:lstStyle/>
          <a:p>
            <a:r>
              <a:rPr lang="fr-FR" smtClean="0"/>
              <a:t>13 mei 2017</a:t>
            </a:r>
            <a:endParaRPr lang="nl-NL" dirty="0"/>
          </a:p>
        </p:txBody>
      </p:sp>
    </p:spTree>
    <p:extLst>
      <p:ext uri="{BB962C8B-B14F-4D97-AF65-F5344CB8AC3E}">
        <p14:creationId xmlns:p14="http://schemas.microsoft.com/office/powerpoint/2010/main" val="105848557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3B540AB-6939-4937-A918-1D15FF1C7CE3}" type="slidenum">
              <a:rPr lang="nl-BE" smtClean="0"/>
              <a:t>63</a:t>
            </a:fld>
            <a:endParaRPr lang="nl-BE" dirty="0"/>
          </a:p>
        </p:txBody>
      </p:sp>
      <p:sp>
        <p:nvSpPr>
          <p:cNvPr id="11" name="Title 1"/>
          <p:cNvSpPr>
            <a:spLocks noGrp="1"/>
          </p:cNvSpPr>
          <p:nvPr>
            <p:ph type="title"/>
          </p:nvPr>
        </p:nvSpPr>
        <p:spPr/>
        <p:txBody>
          <a:bodyPr/>
          <a:lstStyle/>
          <a:p>
            <a:r>
              <a:rPr lang="nl-BE" dirty="0" smtClean="0"/>
              <a:t>Voorbeeld: overdacht van activa</a:t>
            </a:r>
            <a:endParaRPr lang="nl-BE" dirty="0"/>
          </a:p>
        </p:txBody>
      </p:sp>
      <p:pic>
        <p:nvPicPr>
          <p:cNvPr id="77" name="Content Placeholder 4"/>
          <p:cNvPicPr>
            <a:picLocks noGrp="1" noChangeAspect="1"/>
          </p:cNvPicPr>
          <p:nvPr>
            <p:ph type="chart" sz="quarter" idx="12"/>
          </p:nvPr>
        </p:nvPicPr>
        <p:blipFill>
          <a:blip r:embed="rId2" cstate="print">
            <a:extLst>
              <a:ext uri="{28A0092B-C50C-407E-A947-70E740481C1C}">
                <a14:useLocalDpi xmlns:a14="http://schemas.microsoft.com/office/drawing/2010/main" val="0"/>
              </a:ext>
            </a:extLst>
          </a:blip>
          <a:stretch>
            <a:fillRect/>
          </a:stretch>
        </p:blipFill>
        <p:spPr>
          <a:xfrm>
            <a:off x="4371316" y="3235024"/>
            <a:ext cx="415656" cy="540353"/>
          </a:xfrm>
        </p:spPr>
      </p:pic>
      <p:sp>
        <p:nvSpPr>
          <p:cNvPr id="34" name="Rounded Rectangle 33"/>
          <p:cNvSpPr/>
          <p:nvPr/>
        </p:nvSpPr>
        <p:spPr>
          <a:xfrm>
            <a:off x="388305" y="1003255"/>
            <a:ext cx="2398437" cy="1365132"/>
          </a:xfrm>
          <a:prstGeom prst="roundRect">
            <a:avLst>
              <a:gd name="adj" fmla="val 9795"/>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2400" b="1" dirty="0" smtClean="0"/>
              <a:t>Transaction 23F</a:t>
            </a:r>
            <a:r>
              <a:rPr lang="nl-BE" sz="2400" b="1" dirty="0"/>
              <a:t/>
            </a:r>
            <a:br>
              <a:rPr lang="nl-BE" sz="2400" b="1" dirty="0"/>
            </a:br>
            <a:r>
              <a:rPr lang="nl-BE" sz="2400" dirty="0" smtClean="0"/>
              <a:t>    </a:t>
            </a:r>
            <a:br>
              <a:rPr lang="nl-BE" sz="2400" dirty="0" smtClean="0"/>
            </a:br>
            <a:endParaRPr lang="nl-BE" sz="2400" dirty="0" smtClean="0"/>
          </a:p>
        </p:txBody>
      </p:sp>
      <p:sp>
        <p:nvSpPr>
          <p:cNvPr id="5" name="Rectangle 4"/>
          <p:cNvSpPr/>
          <p:nvPr/>
        </p:nvSpPr>
        <p:spPr>
          <a:xfrm>
            <a:off x="903321" y="1661538"/>
            <a:ext cx="463588" cy="461665"/>
          </a:xfrm>
          <a:prstGeom prst="rect">
            <a:avLst/>
          </a:prstGeom>
        </p:spPr>
        <p:txBody>
          <a:bodyPr wrap="none">
            <a:spAutoFit/>
          </a:bodyPr>
          <a:lstStyle/>
          <a:p>
            <a:r>
              <a:rPr lang="nl-BE" sz="2400" dirty="0">
                <a:solidFill>
                  <a:schemeClr val="bg1"/>
                </a:solidFill>
              </a:rPr>
              <a:t>→</a:t>
            </a:r>
          </a:p>
        </p:txBody>
      </p:sp>
      <p:pic>
        <p:nvPicPr>
          <p:cNvPr id="6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292" y="1640371"/>
            <a:ext cx="504000" cy="5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 name="Picture 30" descr="https://openclipart.org/image/2400px/svg_to_png/217511/1429747035.png"/>
          <p:cNvPicPr>
            <a:picLocks noChangeAspect="1" noChangeArrowheads="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69569" y="1582466"/>
            <a:ext cx="602314" cy="602314"/>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5728572" y="1012571"/>
            <a:ext cx="2930051" cy="1365132"/>
            <a:chOff x="5699544" y="1317365"/>
            <a:chExt cx="2930051" cy="1365132"/>
          </a:xfrm>
        </p:grpSpPr>
        <p:cxnSp>
          <p:nvCxnSpPr>
            <p:cNvPr id="109" name="Elbow Connector 108"/>
            <p:cNvCxnSpPr/>
            <p:nvPr/>
          </p:nvCxnSpPr>
          <p:spPr>
            <a:xfrm>
              <a:off x="5699544" y="1901774"/>
              <a:ext cx="540000" cy="0"/>
            </a:xfrm>
            <a:prstGeom prst="bentConnector3">
              <a:avLst>
                <a:gd name="adj1" fmla="val 50000"/>
              </a:avLst>
            </a:prstGeom>
            <a:ln w="50800">
              <a:solidFill>
                <a:schemeClr val="accent2"/>
              </a:solidFill>
              <a:headEnd type="arrow"/>
              <a:tailEnd type="none"/>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6231158" y="1317365"/>
              <a:ext cx="2398437" cy="1365132"/>
              <a:chOff x="-1636145" y="3770511"/>
              <a:chExt cx="2398437" cy="1365132"/>
            </a:xfrm>
          </p:grpSpPr>
          <p:sp>
            <p:nvSpPr>
              <p:cNvPr id="122" name="Rounded Rectangle 121"/>
              <p:cNvSpPr/>
              <p:nvPr/>
            </p:nvSpPr>
            <p:spPr>
              <a:xfrm>
                <a:off x="-1636145" y="3770511"/>
                <a:ext cx="2398437" cy="1365132"/>
              </a:xfrm>
              <a:prstGeom prst="roundRect">
                <a:avLst>
                  <a:gd name="adj" fmla="val 9795"/>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2400" b="1" dirty="0" smtClean="0"/>
                  <a:t>Transaction </a:t>
                </a:r>
                <a:r>
                  <a:rPr lang="nl-BE" sz="2400" b="1" dirty="0"/>
                  <a:t>XP0</a:t>
                </a:r>
                <a:br>
                  <a:rPr lang="nl-BE" sz="2400" b="1" dirty="0"/>
                </a:br>
                <a:r>
                  <a:rPr lang="nl-BE" sz="2400" b="1" dirty="0"/>
                  <a:t/>
                </a:r>
                <a:br>
                  <a:rPr lang="nl-BE" sz="2400" b="1" dirty="0"/>
                </a:br>
                <a:r>
                  <a:rPr lang="nl-BE" sz="2400" dirty="0" smtClean="0"/>
                  <a:t>    </a:t>
                </a:r>
                <a:br>
                  <a:rPr lang="nl-BE" sz="2400" dirty="0" smtClean="0"/>
                </a:br>
                <a:endParaRPr lang="nl-BE" sz="2400" dirty="0" smtClean="0"/>
              </a:p>
            </p:txBody>
          </p:sp>
          <p:sp>
            <p:nvSpPr>
              <p:cNvPr id="123" name="Rectangle 122"/>
              <p:cNvSpPr/>
              <p:nvPr/>
            </p:nvSpPr>
            <p:spPr>
              <a:xfrm>
                <a:off x="-1121129" y="4428794"/>
                <a:ext cx="463588" cy="461665"/>
              </a:xfrm>
              <a:prstGeom prst="rect">
                <a:avLst/>
              </a:prstGeom>
            </p:spPr>
            <p:txBody>
              <a:bodyPr wrap="none">
                <a:spAutoFit/>
              </a:bodyPr>
              <a:lstStyle/>
              <a:p>
                <a:r>
                  <a:rPr lang="nl-BE" sz="2400" dirty="0">
                    <a:solidFill>
                      <a:schemeClr val="bg1"/>
                    </a:solidFill>
                  </a:rPr>
                  <a:t>→</a:t>
                </a:r>
              </a:p>
            </p:txBody>
          </p:sp>
          <p:pic>
            <p:nvPicPr>
              <p:cNvPr id="125" name="Picture 1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0196" y="4407627"/>
                <a:ext cx="420525" cy="540000"/>
              </a:xfrm>
              <a:prstGeom prst="rect">
                <a:avLst/>
              </a:prstGeom>
            </p:spPr>
          </p:pic>
          <p:pic>
            <p:nvPicPr>
              <p:cNvPr id="97" name="Picture 9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279" y="4407627"/>
                <a:ext cx="540000" cy="540000"/>
              </a:xfrm>
              <a:prstGeom prst="rect">
                <a:avLst/>
              </a:prstGeom>
            </p:spPr>
          </p:pic>
        </p:grpSp>
        <p:sp>
          <p:nvSpPr>
            <p:cNvPr id="8" name="Rectangle 7"/>
            <p:cNvSpPr/>
            <p:nvPr/>
          </p:nvSpPr>
          <p:spPr>
            <a:xfrm>
              <a:off x="7734490" y="1967691"/>
              <a:ext cx="708848" cy="461665"/>
            </a:xfrm>
            <a:prstGeom prst="rect">
              <a:avLst/>
            </a:prstGeom>
          </p:spPr>
          <p:txBody>
            <a:bodyPr wrap="none">
              <a:spAutoFit/>
            </a:bodyPr>
            <a:lstStyle/>
            <a:p>
              <a:r>
                <a:rPr lang="nl-BE" sz="2400" b="1" dirty="0">
                  <a:solidFill>
                    <a:schemeClr val="bg1"/>
                  </a:solidFill>
                </a:rPr>
                <a:t>9BG</a:t>
              </a:r>
              <a:endParaRPr lang="nl-BE" sz="2400" dirty="0">
                <a:solidFill>
                  <a:schemeClr val="bg1"/>
                </a:solidFill>
              </a:endParaRPr>
            </a:p>
          </p:txBody>
        </p:sp>
      </p:grpSp>
      <p:grpSp>
        <p:nvGrpSpPr>
          <p:cNvPr id="15" name="Group 14"/>
          <p:cNvGrpSpPr/>
          <p:nvPr/>
        </p:nvGrpSpPr>
        <p:grpSpPr>
          <a:xfrm>
            <a:off x="2797088" y="1019519"/>
            <a:ext cx="2943484" cy="1365132"/>
            <a:chOff x="2797088" y="1324313"/>
            <a:chExt cx="2943484" cy="1365132"/>
          </a:xfrm>
        </p:grpSpPr>
        <p:cxnSp>
          <p:nvCxnSpPr>
            <p:cNvPr id="48" name="Elbow Connector 47"/>
            <p:cNvCxnSpPr/>
            <p:nvPr/>
          </p:nvCxnSpPr>
          <p:spPr>
            <a:xfrm>
              <a:off x="2797088" y="1937480"/>
              <a:ext cx="540000" cy="0"/>
            </a:xfrm>
            <a:prstGeom prst="bentConnector3">
              <a:avLst>
                <a:gd name="adj1" fmla="val 50000"/>
              </a:avLst>
            </a:prstGeom>
            <a:ln w="50800">
              <a:solidFill>
                <a:schemeClr val="accent2"/>
              </a:solidFill>
              <a:headEnd type="arrow"/>
              <a:tailEnd type="none"/>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3342135" y="1324313"/>
              <a:ext cx="2398437" cy="1365132"/>
              <a:chOff x="2407916" y="713911"/>
              <a:chExt cx="2398437" cy="1365132"/>
            </a:xfrm>
          </p:grpSpPr>
          <p:sp>
            <p:nvSpPr>
              <p:cNvPr id="104" name="Rounded Rectangle 103"/>
              <p:cNvSpPr/>
              <p:nvPr/>
            </p:nvSpPr>
            <p:spPr>
              <a:xfrm>
                <a:off x="2407916" y="713911"/>
                <a:ext cx="2398437" cy="1365132"/>
              </a:xfrm>
              <a:prstGeom prst="roundRect">
                <a:avLst>
                  <a:gd name="adj" fmla="val 9795"/>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2400" b="1" dirty="0" smtClean="0"/>
                  <a:t>Transaction 9BG</a:t>
                </a:r>
                <a:r>
                  <a:rPr lang="nl-BE" sz="2400" b="1" dirty="0"/>
                  <a:t/>
                </a:r>
                <a:br>
                  <a:rPr lang="nl-BE" sz="2400" b="1" dirty="0"/>
                </a:br>
                <a:r>
                  <a:rPr lang="nl-BE" sz="2400" dirty="0" smtClean="0"/>
                  <a:t>    </a:t>
                </a:r>
                <a:br>
                  <a:rPr lang="nl-BE" sz="2400" dirty="0" smtClean="0"/>
                </a:br>
                <a:endParaRPr lang="nl-BE" sz="2400" dirty="0" smtClean="0"/>
              </a:p>
            </p:txBody>
          </p:sp>
          <p:sp>
            <p:nvSpPr>
              <p:cNvPr id="105" name="Rectangle 104"/>
              <p:cNvSpPr/>
              <p:nvPr/>
            </p:nvSpPr>
            <p:spPr>
              <a:xfrm>
                <a:off x="2922932" y="1372194"/>
                <a:ext cx="463588" cy="461665"/>
              </a:xfrm>
              <a:prstGeom prst="rect">
                <a:avLst/>
              </a:prstGeom>
            </p:spPr>
            <p:txBody>
              <a:bodyPr wrap="none">
                <a:spAutoFit/>
              </a:bodyPr>
              <a:lstStyle/>
              <a:p>
                <a:r>
                  <a:rPr lang="nl-BE" sz="2400" dirty="0">
                    <a:solidFill>
                      <a:schemeClr val="bg1"/>
                    </a:solidFill>
                  </a:rPr>
                  <a:t>→</a:t>
                </a:r>
              </a:p>
            </p:txBody>
          </p:sp>
          <p:pic>
            <p:nvPicPr>
              <p:cNvPr id="107"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4779" y="1351027"/>
                <a:ext cx="414548" cy="540000"/>
              </a:xfrm>
              <a:prstGeom prst="rect">
                <a:avLst/>
              </a:prstGeom>
            </p:spPr>
          </p:pic>
          <p:pic>
            <p:nvPicPr>
              <p:cNvPr id="76" name="Picture 7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2135" y="1351027"/>
                <a:ext cx="420525" cy="540000"/>
              </a:xfrm>
              <a:prstGeom prst="rect">
                <a:avLst/>
              </a:prstGeom>
            </p:spPr>
          </p:pic>
        </p:grpSp>
        <p:sp>
          <p:nvSpPr>
            <p:cNvPr id="126" name="Rectangle 125"/>
            <p:cNvSpPr/>
            <p:nvPr/>
          </p:nvSpPr>
          <p:spPr>
            <a:xfrm>
              <a:off x="4819780" y="1975647"/>
              <a:ext cx="636713" cy="461665"/>
            </a:xfrm>
            <a:prstGeom prst="rect">
              <a:avLst/>
            </a:prstGeom>
          </p:spPr>
          <p:txBody>
            <a:bodyPr wrap="none">
              <a:spAutoFit/>
            </a:bodyPr>
            <a:lstStyle/>
            <a:p>
              <a:r>
                <a:rPr lang="nl-BE" sz="2400" b="1" dirty="0" smtClean="0">
                  <a:solidFill>
                    <a:schemeClr val="bg1"/>
                  </a:solidFill>
                </a:rPr>
                <a:t>23F</a:t>
              </a:r>
              <a:endParaRPr lang="nl-BE" sz="2400" dirty="0">
                <a:solidFill>
                  <a:schemeClr val="bg1"/>
                </a:solidFill>
              </a:endParaRPr>
            </a:p>
          </p:txBody>
        </p:sp>
      </p:grpSp>
      <p:pic>
        <p:nvPicPr>
          <p:cNvPr id="18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1970" y="4219495"/>
            <a:ext cx="1260000" cy="12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17181" y="5479495"/>
            <a:ext cx="2578335" cy="707886"/>
          </a:xfrm>
          <a:prstGeom prst="rect">
            <a:avLst/>
          </a:prstGeom>
          <a:noFill/>
        </p:spPr>
        <p:txBody>
          <a:bodyPr wrap="none" rtlCol="0">
            <a:spAutoFit/>
          </a:bodyPr>
          <a:lstStyle/>
          <a:p>
            <a:pPr algn="ctr"/>
            <a:r>
              <a:rPr lang="nl-BE" sz="2000" dirty="0" smtClean="0">
                <a:solidFill>
                  <a:schemeClr val="accent1"/>
                </a:solidFill>
              </a:rPr>
              <a:t>Erkende </a:t>
            </a:r>
            <a:r>
              <a:rPr lang="nl-BE" sz="2000" dirty="0" err="1" smtClean="0">
                <a:solidFill>
                  <a:schemeClr val="accent1"/>
                </a:solidFill>
              </a:rPr>
              <a:t>authoriteit</a:t>
            </a:r>
            <a:endParaRPr lang="nl-BE" sz="2000" dirty="0" smtClean="0">
              <a:solidFill>
                <a:schemeClr val="accent1"/>
              </a:solidFill>
            </a:endParaRPr>
          </a:p>
          <a:p>
            <a:pPr algn="ctr"/>
            <a:r>
              <a:rPr lang="nl-BE" sz="2000" dirty="0" smtClean="0">
                <a:solidFill>
                  <a:schemeClr val="accent1"/>
                </a:solidFill>
              </a:rPr>
              <a:t>(hypotheekbewaarder)</a:t>
            </a:r>
            <a:endParaRPr lang="nl-BE" sz="2000" dirty="0">
              <a:solidFill>
                <a:schemeClr val="accent1"/>
              </a:solidFill>
            </a:endParaRPr>
          </a:p>
        </p:txBody>
      </p:sp>
      <p:grpSp>
        <p:nvGrpSpPr>
          <p:cNvPr id="14" name="Group 13"/>
          <p:cNvGrpSpPr/>
          <p:nvPr/>
        </p:nvGrpSpPr>
        <p:grpSpPr>
          <a:xfrm>
            <a:off x="903321" y="2643382"/>
            <a:ext cx="2033038" cy="1213792"/>
            <a:chOff x="903321" y="3135086"/>
            <a:chExt cx="2033038" cy="1213792"/>
          </a:xfrm>
        </p:grpSpPr>
        <p:sp>
          <p:nvSpPr>
            <p:cNvPr id="13" name="Rounded Rectangular Callout 12"/>
            <p:cNvSpPr/>
            <p:nvPr/>
          </p:nvSpPr>
          <p:spPr>
            <a:xfrm>
              <a:off x="903321" y="3135086"/>
              <a:ext cx="2033038" cy="1213792"/>
            </a:xfrm>
            <a:prstGeom prst="wedgeRoundRectCallout">
              <a:avLst>
                <a:gd name="adj1" fmla="val -17263"/>
                <a:gd name="adj2" fmla="val 7565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smtClean="0">
                  <a:solidFill>
                    <a:schemeClr val="accent1"/>
                  </a:solidFill>
                </a:rPr>
                <a:t>De rechtmatige eigenaar van         is      .</a:t>
              </a:r>
              <a:endParaRPr lang="nl-BE" sz="2000" dirty="0">
                <a:solidFill>
                  <a:schemeClr val="accent1"/>
                </a:solidFill>
              </a:endParaRPr>
            </a:p>
          </p:txBody>
        </p:sp>
        <p:pic>
          <p:nvPicPr>
            <p:cNvPr id="183" name="Picture 30" descr="https://openclipart.org/image/2400px/svg_to_png/217511/1429747035.png"/>
            <p:cNvPicPr>
              <a:picLocks noChangeAspect="1" noChangeArrowheads="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27209" y="3844522"/>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84" name="Content Placeholder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23710" y="3830008"/>
              <a:ext cx="276365" cy="360000"/>
            </a:xfrm>
            <a:prstGeom prst="rect">
              <a:avLst/>
            </a:prstGeom>
          </p:spPr>
        </p:pic>
      </p:grpSp>
      <p:pic>
        <p:nvPicPr>
          <p:cNvPr id="185" name="Content Placeholder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9600" y="4219495"/>
            <a:ext cx="967279" cy="1260000"/>
          </a:xfrm>
          <a:prstGeom prst="rect">
            <a:avLst/>
          </a:prstGeom>
        </p:spPr>
      </p:pic>
      <p:grpSp>
        <p:nvGrpSpPr>
          <p:cNvPr id="18" name="Group 17"/>
          <p:cNvGrpSpPr/>
          <p:nvPr/>
        </p:nvGrpSpPr>
        <p:grpSpPr>
          <a:xfrm>
            <a:off x="3413414" y="2636912"/>
            <a:ext cx="2033038" cy="1213792"/>
            <a:chOff x="3413414" y="3128616"/>
            <a:chExt cx="2033038" cy="1213792"/>
          </a:xfrm>
        </p:grpSpPr>
        <p:sp>
          <p:nvSpPr>
            <p:cNvPr id="187" name="Rounded Rectangular Callout 186"/>
            <p:cNvSpPr/>
            <p:nvPr/>
          </p:nvSpPr>
          <p:spPr>
            <a:xfrm>
              <a:off x="3413414" y="3128616"/>
              <a:ext cx="2033038" cy="1213792"/>
            </a:xfrm>
            <a:prstGeom prst="wedgeRoundRectCallout">
              <a:avLst>
                <a:gd name="adj1" fmla="val -17263"/>
                <a:gd name="adj2" fmla="val 7565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smtClean="0">
                  <a:solidFill>
                    <a:schemeClr val="accent1"/>
                  </a:solidFill>
                </a:rPr>
                <a:t>De nieuwe eigenaar van         is      .</a:t>
              </a:r>
              <a:endParaRPr lang="nl-BE" sz="2000" dirty="0">
                <a:solidFill>
                  <a:schemeClr val="accent1"/>
                </a:solidFill>
              </a:endParaRPr>
            </a:p>
          </p:txBody>
        </p:sp>
        <p:pic>
          <p:nvPicPr>
            <p:cNvPr id="188" name="Picture 30" descr="https://openclipart.org/image/2400px/svg_to_png/217511/1429747035.png"/>
            <p:cNvPicPr>
              <a:picLocks noChangeAspect="1" noChangeArrowheads="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37302" y="3838052"/>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18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46441" y="3830008"/>
              <a:ext cx="280350" cy="360000"/>
            </a:xfrm>
            <a:prstGeom prst="rect">
              <a:avLst/>
            </a:prstGeom>
          </p:spPr>
        </p:pic>
      </p:grpSp>
      <p:sp>
        <p:nvSpPr>
          <p:cNvPr id="191" name="TextBox 190"/>
          <p:cNvSpPr txBox="1"/>
          <p:nvPr/>
        </p:nvSpPr>
        <p:spPr>
          <a:xfrm>
            <a:off x="3264357" y="5450691"/>
            <a:ext cx="1897764" cy="400110"/>
          </a:xfrm>
          <a:prstGeom prst="rect">
            <a:avLst/>
          </a:prstGeom>
          <a:noFill/>
        </p:spPr>
        <p:txBody>
          <a:bodyPr wrap="none" rtlCol="0">
            <a:spAutoFit/>
          </a:bodyPr>
          <a:lstStyle/>
          <a:p>
            <a:pPr algn="ctr"/>
            <a:r>
              <a:rPr lang="nl-BE" sz="2000" dirty="0" smtClean="0">
                <a:solidFill>
                  <a:schemeClr val="accent1"/>
                </a:solidFill>
              </a:rPr>
              <a:t>Eigenaar 1 (Bob)</a:t>
            </a:r>
            <a:endParaRPr lang="nl-BE" sz="2000" dirty="0">
              <a:solidFill>
                <a:schemeClr val="accent1"/>
              </a:solidFill>
            </a:endParaRPr>
          </a:p>
        </p:txBody>
      </p:sp>
      <p:sp>
        <p:nvSpPr>
          <p:cNvPr id="196" name="TextBox 195"/>
          <p:cNvSpPr txBox="1"/>
          <p:nvPr/>
        </p:nvSpPr>
        <p:spPr>
          <a:xfrm>
            <a:off x="5650465" y="5450691"/>
            <a:ext cx="2219967" cy="400110"/>
          </a:xfrm>
          <a:prstGeom prst="rect">
            <a:avLst/>
          </a:prstGeom>
          <a:noFill/>
        </p:spPr>
        <p:txBody>
          <a:bodyPr wrap="none" rtlCol="0">
            <a:spAutoFit/>
          </a:bodyPr>
          <a:lstStyle/>
          <a:p>
            <a:pPr algn="ctr"/>
            <a:r>
              <a:rPr lang="nl-BE" sz="2000" dirty="0" smtClean="0">
                <a:solidFill>
                  <a:schemeClr val="accent1"/>
                </a:solidFill>
              </a:rPr>
              <a:t>Eigenaar 2 (</a:t>
            </a:r>
            <a:r>
              <a:rPr lang="nl-BE" sz="2000" dirty="0" err="1" smtClean="0">
                <a:solidFill>
                  <a:schemeClr val="accent1"/>
                </a:solidFill>
              </a:rPr>
              <a:t>Charlie</a:t>
            </a:r>
            <a:r>
              <a:rPr lang="nl-BE" sz="2000" dirty="0" smtClean="0">
                <a:solidFill>
                  <a:schemeClr val="accent1"/>
                </a:solidFill>
              </a:rPr>
              <a:t>)</a:t>
            </a:r>
            <a:endParaRPr lang="nl-BE" sz="2000" dirty="0">
              <a:solidFill>
                <a:schemeClr val="accent1"/>
              </a:solidFill>
            </a:endParaRPr>
          </a:p>
        </p:txBody>
      </p:sp>
      <p:pic>
        <p:nvPicPr>
          <p:cNvPr id="197" name="Picture 1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63883" y="4219495"/>
            <a:ext cx="981225" cy="1260000"/>
          </a:xfrm>
          <a:prstGeom prst="rect">
            <a:avLst/>
          </a:prstGeom>
        </p:spPr>
      </p:pic>
      <p:grpSp>
        <p:nvGrpSpPr>
          <p:cNvPr id="17" name="Group 16"/>
          <p:cNvGrpSpPr/>
          <p:nvPr/>
        </p:nvGrpSpPr>
        <p:grpSpPr>
          <a:xfrm>
            <a:off x="5960624" y="2644172"/>
            <a:ext cx="2033038" cy="1213792"/>
            <a:chOff x="5960624" y="3135876"/>
            <a:chExt cx="2033038" cy="1213792"/>
          </a:xfrm>
        </p:grpSpPr>
        <p:sp>
          <p:nvSpPr>
            <p:cNvPr id="193" name="Rounded Rectangular Callout 192"/>
            <p:cNvSpPr/>
            <p:nvPr/>
          </p:nvSpPr>
          <p:spPr>
            <a:xfrm>
              <a:off x="5960624" y="3135876"/>
              <a:ext cx="2033038" cy="1213792"/>
            </a:xfrm>
            <a:prstGeom prst="wedgeRoundRectCallout">
              <a:avLst>
                <a:gd name="adj1" fmla="val -17263"/>
                <a:gd name="adj2" fmla="val 7565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smtClean="0">
                  <a:solidFill>
                    <a:schemeClr val="accent1"/>
                  </a:solidFill>
                </a:rPr>
                <a:t>De nieuwe eigenaar van         is      .</a:t>
              </a:r>
              <a:endParaRPr lang="nl-BE" sz="2000" dirty="0">
                <a:solidFill>
                  <a:schemeClr val="accent1"/>
                </a:solidFill>
              </a:endParaRPr>
            </a:p>
          </p:txBody>
        </p:sp>
        <p:pic>
          <p:nvPicPr>
            <p:cNvPr id="194" name="Picture 30" descr="https://openclipart.org/image/2400px/svg_to_png/217511/1429747035.png"/>
            <p:cNvPicPr>
              <a:picLocks noChangeAspect="1" noChangeArrowheads="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84512" y="3845312"/>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19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49762" y="3848594"/>
              <a:ext cx="360000" cy="360000"/>
            </a:xfrm>
            <a:prstGeom prst="rect">
              <a:avLst/>
            </a:prstGeom>
          </p:spPr>
        </p:pic>
      </p:grpSp>
      <p:sp>
        <p:nvSpPr>
          <p:cNvPr id="2" name="Date Placeholder 1"/>
          <p:cNvSpPr>
            <a:spLocks noGrp="1"/>
          </p:cNvSpPr>
          <p:nvPr>
            <p:ph type="dt" sz="half" idx="2"/>
          </p:nvPr>
        </p:nvSpPr>
        <p:spPr/>
        <p:txBody>
          <a:bodyPr/>
          <a:lstStyle/>
          <a:p>
            <a:r>
              <a:rPr lang="fr-FR" smtClean="0"/>
              <a:t>13 mei 2017</a:t>
            </a:r>
            <a:endParaRPr lang="nl-NL" dirty="0"/>
          </a:p>
        </p:txBody>
      </p:sp>
    </p:spTree>
    <p:extLst>
      <p:ext uri="{BB962C8B-B14F-4D97-AF65-F5344CB8AC3E}">
        <p14:creationId xmlns:p14="http://schemas.microsoft.com/office/powerpoint/2010/main" val="43758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par>
                                <p:cTn id="18" presetID="10" presetClass="entr" presetSubtype="0" fill="hold" nodeType="withEffect">
                                  <p:stCondLst>
                                    <p:cond delay="0"/>
                                  </p:stCondLst>
                                  <p:childTnLst>
                                    <p:set>
                                      <p:cBhvr>
                                        <p:cTn id="19" dur="1" fill="hold">
                                          <p:stCondLst>
                                            <p:cond delay="0"/>
                                          </p:stCondLst>
                                        </p:cTn>
                                        <p:tgtEl>
                                          <p:spTgt spid="77"/>
                                        </p:tgtEl>
                                        <p:attrNameLst>
                                          <p:attrName>style.visibility</p:attrName>
                                        </p:attrNameLst>
                                      </p:cBhvr>
                                      <p:to>
                                        <p:strVal val="visible"/>
                                      </p:to>
                                    </p:set>
                                    <p:animEffect transition="in" filter="fade">
                                      <p:cBhvr>
                                        <p:cTn id="20" dur="500"/>
                                        <p:tgtEl>
                                          <p:spTgt spid="77"/>
                                        </p:tgtEl>
                                      </p:cBhvr>
                                    </p:animEffect>
                                  </p:childTnLst>
                                </p:cTn>
                              </p:par>
                              <p:par>
                                <p:cTn id="21" presetID="10" presetClass="entr" presetSubtype="0" fill="hold" nodeType="withEffect">
                                  <p:stCondLst>
                                    <p:cond delay="0"/>
                                  </p:stCondLst>
                                  <p:childTnLst>
                                    <p:set>
                                      <p:cBhvr>
                                        <p:cTn id="22" dur="1" fill="hold">
                                          <p:stCondLst>
                                            <p:cond delay="0"/>
                                          </p:stCondLst>
                                        </p:cTn>
                                        <p:tgtEl>
                                          <p:spTgt spid="103"/>
                                        </p:tgtEl>
                                        <p:attrNameLst>
                                          <p:attrName>style.visibility</p:attrName>
                                        </p:attrNameLst>
                                      </p:cBhvr>
                                      <p:to>
                                        <p:strVal val="visible"/>
                                      </p:to>
                                    </p:set>
                                    <p:animEffect transition="in" filter="fade">
                                      <p:cBhvr>
                                        <p:cTn id="23" dur="500"/>
                                        <p:tgtEl>
                                          <p:spTgt spid="10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85"/>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9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96"/>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9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5" grpId="0"/>
      <p:bldP spid="191" grpId="0"/>
      <p:bldP spid="19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lide Number Placeholder 3"/>
          <p:cNvSpPr>
            <a:spLocks noGrp="1"/>
          </p:cNvSpPr>
          <p:nvPr>
            <p:ph type="sldNum" sz="quarter" idx="4"/>
          </p:nvPr>
        </p:nvSpPr>
        <p:spPr/>
        <p:txBody>
          <a:bodyPr/>
          <a:lstStyle/>
          <a:p>
            <a:fld id="{13B540AB-6939-4937-A918-1D15FF1C7CE3}" type="slidenum">
              <a:rPr lang="nl-BE" smtClean="0"/>
              <a:t>64</a:t>
            </a:fld>
            <a:endParaRPr lang="nl-BE" dirty="0"/>
          </a:p>
        </p:txBody>
      </p:sp>
      <p:sp>
        <p:nvSpPr>
          <p:cNvPr id="2" name="Title 1"/>
          <p:cNvSpPr>
            <a:spLocks noGrp="1"/>
          </p:cNvSpPr>
          <p:nvPr>
            <p:ph type="title"/>
          </p:nvPr>
        </p:nvSpPr>
        <p:spPr/>
        <p:txBody>
          <a:bodyPr/>
          <a:lstStyle/>
          <a:p>
            <a:r>
              <a:rPr lang="nl-BE" dirty="0" smtClean="0"/>
              <a:t>Voorbeeld: gegevensuitwisseling</a:t>
            </a:r>
            <a:endParaRPr lang="nl-BE" dirty="0"/>
          </a:p>
        </p:txBody>
      </p:sp>
      <p:grpSp>
        <p:nvGrpSpPr>
          <p:cNvPr id="7" name="Group 6"/>
          <p:cNvGrpSpPr/>
          <p:nvPr/>
        </p:nvGrpSpPr>
        <p:grpSpPr>
          <a:xfrm>
            <a:off x="3313845" y="4812231"/>
            <a:ext cx="1191480" cy="1287777"/>
            <a:chOff x="7214448" y="1755261"/>
            <a:chExt cx="1191480" cy="1287777"/>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2188" y="1755261"/>
              <a:ext cx="936000" cy="936000"/>
            </a:xfrm>
            <a:prstGeom prst="rect">
              <a:avLst/>
            </a:prstGeom>
          </p:spPr>
        </p:pic>
        <p:sp>
          <p:nvSpPr>
            <p:cNvPr id="9" name="TextBox 8"/>
            <p:cNvSpPr txBox="1"/>
            <p:nvPr/>
          </p:nvSpPr>
          <p:spPr>
            <a:xfrm>
              <a:off x="7214448" y="2673706"/>
              <a:ext cx="1191480" cy="369332"/>
            </a:xfrm>
            <a:prstGeom prst="rect">
              <a:avLst/>
            </a:prstGeom>
            <a:noFill/>
          </p:spPr>
          <p:txBody>
            <a:bodyPr wrap="none" rtlCol="0">
              <a:spAutoFit/>
            </a:bodyPr>
            <a:lstStyle/>
            <a:p>
              <a:pPr algn="ctr"/>
              <a:r>
                <a:rPr lang="nl-BE" b="1" dirty="0" smtClean="0"/>
                <a:t>Apotheker</a:t>
              </a:r>
              <a:endParaRPr lang="nl-BE" b="1" dirty="0"/>
            </a:p>
          </p:txBody>
        </p:sp>
      </p:grpSp>
      <p:grpSp>
        <p:nvGrpSpPr>
          <p:cNvPr id="13" name="Group 12"/>
          <p:cNvGrpSpPr/>
          <p:nvPr/>
        </p:nvGrpSpPr>
        <p:grpSpPr>
          <a:xfrm>
            <a:off x="1790252" y="3724243"/>
            <a:ext cx="1191480" cy="1287777"/>
            <a:chOff x="7214448" y="1755261"/>
            <a:chExt cx="1191480" cy="1287777"/>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2188" y="1755261"/>
              <a:ext cx="936000" cy="936000"/>
            </a:xfrm>
            <a:prstGeom prst="rect">
              <a:avLst/>
            </a:prstGeom>
          </p:spPr>
        </p:pic>
        <p:sp>
          <p:nvSpPr>
            <p:cNvPr id="15" name="TextBox 14"/>
            <p:cNvSpPr txBox="1"/>
            <p:nvPr/>
          </p:nvSpPr>
          <p:spPr>
            <a:xfrm>
              <a:off x="7214448" y="2673706"/>
              <a:ext cx="1191480" cy="369332"/>
            </a:xfrm>
            <a:prstGeom prst="rect">
              <a:avLst/>
            </a:prstGeom>
            <a:noFill/>
          </p:spPr>
          <p:txBody>
            <a:bodyPr wrap="none" rtlCol="0">
              <a:spAutoFit/>
            </a:bodyPr>
            <a:lstStyle/>
            <a:p>
              <a:pPr algn="ctr"/>
              <a:r>
                <a:rPr lang="nl-BE" b="1" dirty="0" smtClean="0"/>
                <a:t>Apotheker</a:t>
              </a:r>
              <a:endParaRPr lang="nl-BE" b="1" dirty="0"/>
            </a:p>
          </p:txBody>
        </p:sp>
      </p:grpSp>
      <p:grpSp>
        <p:nvGrpSpPr>
          <p:cNvPr id="19" name="Group 18"/>
          <p:cNvGrpSpPr/>
          <p:nvPr/>
        </p:nvGrpSpPr>
        <p:grpSpPr>
          <a:xfrm>
            <a:off x="6414319" y="3698150"/>
            <a:ext cx="1191480" cy="1287777"/>
            <a:chOff x="7214448" y="1755261"/>
            <a:chExt cx="1191480" cy="1287777"/>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2188" y="1755261"/>
              <a:ext cx="936000" cy="936000"/>
            </a:xfrm>
            <a:prstGeom prst="rect">
              <a:avLst/>
            </a:prstGeom>
          </p:spPr>
        </p:pic>
        <p:sp>
          <p:nvSpPr>
            <p:cNvPr id="21" name="TextBox 20"/>
            <p:cNvSpPr txBox="1"/>
            <p:nvPr/>
          </p:nvSpPr>
          <p:spPr>
            <a:xfrm>
              <a:off x="7214448" y="2673706"/>
              <a:ext cx="1191480" cy="369332"/>
            </a:xfrm>
            <a:prstGeom prst="rect">
              <a:avLst/>
            </a:prstGeom>
            <a:noFill/>
          </p:spPr>
          <p:txBody>
            <a:bodyPr wrap="none" rtlCol="0">
              <a:spAutoFit/>
            </a:bodyPr>
            <a:lstStyle/>
            <a:p>
              <a:pPr algn="ctr"/>
              <a:r>
                <a:rPr lang="nl-BE" b="1" dirty="0" smtClean="0"/>
                <a:t>Apotheker</a:t>
              </a:r>
              <a:endParaRPr lang="nl-BE" b="1" dirty="0"/>
            </a:p>
          </p:txBody>
        </p:sp>
      </p:grpSp>
      <p:grpSp>
        <p:nvGrpSpPr>
          <p:cNvPr id="25" name="Group 24"/>
          <p:cNvGrpSpPr/>
          <p:nvPr/>
        </p:nvGrpSpPr>
        <p:grpSpPr>
          <a:xfrm>
            <a:off x="5035778" y="4803405"/>
            <a:ext cx="1191480" cy="1287777"/>
            <a:chOff x="7214448" y="1755261"/>
            <a:chExt cx="1191480" cy="1287777"/>
          </a:xfrm>
        </p:grpSpPr>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2188" y="1755261"/>
              <a:ext cx="936000" cy="936000"/>
            </a:xfrm>
            <a:prstGeom prst="rect">
              <a:avLst/>
            </a:prstGeom>
          </p:spPr>
        </p:pic>
        <p:sp>
          <p:nvSpPr>
            <p:cNvPr id="27" name="TextBox 26"/>
            <p:cNvSpPr txBox="1"/>
            <p:nvPr/>
          </p:nvSpPr>
          <p:spPr>
            <a:xfrm>
              <a:off x="7214448" y="2673706"/>
              <a:ext cx="1191480" cy="369332"/>
            </a:xfrm>
            <a:prstGeom prst="rect">
              <a:avLst/>
            </a:prstGeom>
            <a:noFill/>
          </p:spPr>
          <p:txBody>
            <a:bodyPr wrap="none" rtlCol="0">
              <a:spAutoFit/>
            </a:bodyPr>
            <a:lstStyle/>
            <a:p>
              <a:pPr algn="ctr"/>
              <a:r>
                <a:rPr lang="nl-BE" b="1" dirty="0" smtClean="0"/>
                <a:t>Apotheker</a:t>
              </a:r>
              <a:endParaRPr lang="nl-BE" b="1" dirty="0"/>
            </a:p>
          </p:txBody>
        </p:sp>
      </p:grpSp>
      <p:cxnSp>
        <p:nvCxnSpPr>
          <p:cNvPr id="4" name="Straight Connector 3"/>
          <p:cNvCxnSpPr/>
          <p:nvPr/>
        </p:nvCxnSpPr>
        <p:spPr>
          <a:xfrm flipV="1">
            <a:off x="2570480" y="3062884"/>
            <a:ext cx="0" cy="661359"/>
          </a:xfrm>
          <a:prstGeom prst="line">
            <a:avLst/>
          </a:prstGeom>
          <a:ln w="635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2694466" y="2745618"/>
            <a:ext cx="1516854" cy="1153906"/>
          </a:xfrm>
          <a:prstGeom prst="line">
            <a:avLst/>
          </a:prstGeom>
          <a:ln w="635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2694466" y="3062883"/>
            <a:ext cx="3405052" cy="1103267"/>
          </a:xfrm>
          <a:prstGeom prst="line">
            <a:avLst/>
          </a:prstGeom>
          <a:ln w="635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2818452" y="3062883"/>
            <a:ext cx="783583" cy="1738379"/>
          </a:xfrm>
          <a:prstGeom prst="line">
            <a:avLst/>
          </a:prstGeom>
          <a:ln w="635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3769360" y="2745618"/>
            <a:ext cx="627632" cy="2055644"/>
          </a:xfrm>
          <a:prstGeom prst="line">
            <a:avLst/>
          </a:prstGeom>
          <a:ln w="635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3963348" y="3137524"/>
            <a:ext cx="2263910" cy="1689831"/>
          </a:xfrm>
          <a:prstGeom prst="line">
            <a:avLst/>
          </a:prstGeom>
          <a:ln w="635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flipV="1">
            <a:off x="3068320" y="3062884"/>
            <a:ext cx="2225041" cy="1709514"/>
          </a:xfrm>
          <a:prstGeom prst="line">
            <a:avLst/>
          </a:prstGeom>
          <a:ln w="635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flipV="1">
            <a:off x="4653280" y="2790811"/>
            <a:ext cx="770654" cy="1977471"/>
          </a:xfrm>
          <a:prstGeom prst="line">
            <a:avLst/>
          </a:prstGeom>
          <a:ln w="635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5576333" y="3137524"/>
            <a:ext cx="837986" cy="1647247"/>
          </a:xfrm>
          <a:prstGeom prst="line">
            <a:avLst/>
          </a:prstGeom>
          <a:ln w="635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flipV="1">
            <a:off x="3452792" y="3062884"/>
            <a:ext cx="3089267" cy="1129359"/>
          </a:xfrm>
          <a:prstGeom prst="line">
            <a:avLst/>
          </a:prstGeom>
          <a:ln w="635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flipV="1">
            <a:off x="4897120" y="2790811"/>
            <a:ext cx="1686121" cy="1216766"/>
          </a:xfrm>
          <a:prstGeom prst="line">
            <a:avLst/>
          </a:prstGeom>
          <a:ln w="635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flipV="1">
            <a:off x="6612741" y="3062885"/>
            <a:ext cx="141141" cy="564678"/>
          </a:xfrm>
          <a:prstGeom prst="line">
            <a:avLst/>
          </a:prstGeom>
          <a:ln w="635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2184111" y="1870392"/>
            <a:ext cx="1268681" cy="1192491"/>
            <a:chOff x="911364" y="4612773"/>
            <a:chExt cx="1268681" cy="1192491"/>
          </a:xfrm>
        </p:grpSpPr>
        <p:pic>
          <p:nvPicPr>
            <p:cNvPr id="41" name="Picture 2" descr="http://simpleicon.com/wp-content/uploads/umbrella.png"/>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85492" y="4612773"/>
              <a:ext cx="920419" cy="920419"/>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p:cNvSpPr/>
            <p:nvPr/>
          </p:nvSpPr>
          <p:spPr>
            <a:xfrm>
              <a:off x="911364" y="5435932"/>
              <a:ext cx="1268681" cy="369332"/>
            </a:xfrm>
            <a:prstGeom prst="rect">
              <a:avLst/>
            </a:prstGeom>
          </p:spPr>
          <p:txBody>
            <a:bodyPr wrap="none">
              <a:spAutoFit/>
            </a:bodyPr>
            <a:lstStyle/>
            <a:p>
              <a:pPr algn="ctr"/>
              <a:r>
                <a:rPr lang="nl-BE" b="1" dirty="0" smtClean="0"/>
                <a:t>Mutualiteit</a:t>
              </a:r>
              <a:endParaRPr lang="nl-BE" b="1" dirty="0"/>
            </a:p>
          </p:txBody>
        </p:sp>
      </p:grpSp>
      <p:grpSp>
        <p:nvGrpSpPr>
          <p:cNvPr id="44" name="Group 43"/>
          <p:cNvGrpSpPr/>
          <p:nvPr/>
        </p:nvGrpSpPr>
        <p:grpSpPr>
          <a:xfrm>
            <a:off x="3937660" y="1553127"/>
            <a:ext cx="1268681" cy="1192491"/>
            <a:chOff x="911364" y="4612773"/>
            <a:chExt cx="1268681" cy="1192491"/>
          </a:xfrm>
        </p:grpSpPr>
        <p:pic>
          <p:nvPicPr>
            <p:cNvPr id="46" name="Picture 2" descr="http://simpleicon.com/wp-content/uploads/umbrella.png"/>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85492" y="4612773"/>
              <a:ext cx="920419" cy="92041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911364" y="5435932"/>
              <a:ext cx="1268681" cy="369332"/>
            </a:xfrm>
            <a:prstGeom prst="rect">
              <a:avLst/>
            </a:prstGeom>
          </p:spPr>
          <p:txBody>
            <a:bodyPr wrap="none">
              <a:spAutoFit/>
            </a:bodyPr>
            <a:lstStyle/>
            <a:p>
              <a:pPr algn="ctr"/>
              <a:r>
                <a:rPr lang="nl-BE" b="1" dirty="0" smtClean="0"/>
                <a:t>Mutualiteit</a:t>
              </a:r>
              <a:endParaRPr lang="nl-BE" b="1" dirty="0"/>
            </a:p>
          </p:txBody>
        </p:sp>
      </p:grpSp>
      <p:grpSp>
        <p:nvGrpSpPr>
          <p:cNvPr id="50" name="Group 49"/>
          <p:cNvGrpSpPr/>
          <p:nvPr/>
        </p:nvGrpSpPr>
        <p:grpSpPr>
          <a:xfrm>
            <a:off x="5659335" y="1870392"/>
            <a:ext cx="1268681" cy="1192491"/>
            <a:chOff x="911364" y="4612773"/>
            <a:chExt cx="1268681" cy="1192491"/>
          </a:xfrm>
        </p:grpSpPr>
        <p:pic>
          <p:nvPicPr>
            <p:cNvPr id="51" name="Picture 2" descr="http://simpleicon.com/wp-content/uploads/umbrella.png"/>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85492" y="4612773"/>
              <a:ext cx="920419" cy="920419"/>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p:cNvSpPr/>
            <p:nvPr/>
          </p:nvSpPr>
          <p:spPr>
            <a:xfrm>
              <a:off x="911364" y="5435932"/>
              <a:ext cx="1268681" cy="369332"/>
            </a:xfrm>
            <a:prstGeom prst="rect">
              <a:avLst/>
            </a:prstGeom>
          </p:spPr>
          <p:txBody>
            <a:bodyPr wrap="none">
              <a:spAutoFit/>
            </a:bodyPr>
            <a:lstStyle/>
            <a:p>
              <a:pPr algn="ctr"/>
              <a:r>
                <a:rPr lang="nl-BE" b="1" dirty="0" smtClean="0"/>
                <a:t>Mutualiteit</a:t>
              </a:r>
              <a:endParaRPr lang="nl-BE" b="1" dirty="0"/>
            </a:p>
          </p:txBody>
        </p:sp>
      </p:grpSp>
      <p:sp>
        <p:nvSpPr>
          <p:cNvPr id="54" name="TextBox 53"/>
          <p:cNvSpPr txBox="1"/>
          <p:nvPr/>
        </p:nvSpPr>
        <p:spPr>
          <a:xfrm>
            <a:off x="1368591" y="1162912"/>
            <a:ext cx="6186117" cy="369332"/>
          </a:xfrm>
          <a:prstGeom prst="rect">
            <a:avLst/>
          </a:prstGeom>
          <a:noFill/>
        </p:spPr>
        <p:txBody>
          <a:bodyPr wrap="none" rtlCol="0">
            <a:spAutoFit/>
          </a:bodyPr>
          <a:lstStyle/>
          <a:p>
            <a:r>
              <a:rPr lang="nl-BE" dirty="0" smtClean="0"/>
              <a:t>Bv verzekerbaarheid: Is burger aangesloten bij een ziekenfonds ?</a:t>
            </a:r>
            <a:endParaRPr lang="nl-BE" dirty="0"/>
          </a:p>
        </p:txBody>
      </p:sp>
      <p:sp>
        <p:nvSpPr>
          <p:cNvPr id="3" name="Date Placeholder 2"/>
          <p:cNvSpPr>
            <a:spLocks noGrp="1"/>
          </p:cNvSpPr>
          <p:nvPr>
            <p:ph type="dt" sz="half" idx="2"/>
          </p:nvPr>
        </p:nvSpPr>
        <p:spPr/>
        <p:txBody>
          <a:bodyPr/>
          <a:lstStyle/>
          <a:p>
            <a:r>
              <a:rPr lang="fr-FR" smtClean="0"/>
              <a:t>13 mei 2017</a:t>
            </a:r>
            <a:endParaRPr lang="nl-NL" dirty="0"/>
          </a:p>
        </p:txBody>
      </p:sp>
    </p:spTree>
    <p:extLst>
      <p:ext uri="{BB962C8B-B14F-4D97-AF65-F5344CB8AC3E}">
        <p14:creationId xmlns:p14="http://schemas.microsoft.com/office/powerpoint/2010/main" val="154976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soft33.eu/download/img_mc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2792" y="3216279"/>
            <a:ext cx="2254234" cy="9772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nl-BE" dirty="0"/>
              <a:t>Voorbeeld: gegevensuitwisseling</a:t>
            </a:r>
          </a:p>
        </p:txBody>
      </p:sp>
      <p:grpSp>
        <p:nvGrpSpPr>
          <p:cNvPr id="7" name="Group 6"/>
          <p:cNvGrpSpPr/>
          <p:nvPr/>
        </p:nvGrpSpPr>
        <p:grpSpPr>
          <a:xfrm>
            <a:off x="3313845" y="4769097"/>
            <a:ext cx="1191480" cy="1287777"/>
            <a:chOff x="7214448" y="1755261"/>
            <a:chExt cx="1191480" cy="1287777"/>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2188" y="1755261"/>
              <a:ext cx="936000" cy="936000"/>
            </a:xfrm>
            <a:prstGeom prst="rect">
              <a:avLst/>
            </a:prstGeom>
          </p:spPr>
        </p:pic>
        <p:sp>
          <p:nvSpPr>
            <p:cNvPr id="9" name="TextBox 8"/>
            <p:cNvSpPr txBox="1"/>
            <p:nvPr/>
          </p:nvSpPr>
          <p:spPr>
            <a:xfrm>
              <a:off x="7214448" y="2673706"/>
              <a:ext cx="1191480" cy="369332"/>
            </a:xfrm>
            <a:prstGeom prst="rect">
              <a:avLst/>
            </a:prstGeom>
            <a:noFill/>
          </p:spPr>
          <p:txBody>
            <a:bodyPr wrap="none" rtlCol="0">
              <a:spAutoFit/>
            </a:bodyPr>
            <a:lstStyle/>
            <a:p>
              <a:pPr algn="ctr"/>
              <a:r>
                <a:rPr lang="nl-BE" b="1" dirty="0" smtClean="0"/>
                <a:t>Apotheker</a:t>
              </a:r>
              <a:endParaRPr lang="nl-BE" b="1" dirty="0"/>
            </a:p>
          </p:txBody>
        </p:sp>
      </p:grpSp>
      <p:grpSp>
        <p:nvGrpSpPr>
          <p:cNvPr id="10" name="Group 9"/>
          <p:cNvGrpSpPr/>
          <p:nvPr/>
        </p:nvGrpSpPr>
        <p:grpSpPr>
          <a:xfrm>
            <a:off x="2184111" y="1827258"/>
            <a:ext cx="1268681" cy="1192491"/>
            <a:chOff x="911364" y="4612773"/>
            <a:chExt cx="1268681" cy="1192491"/>
          </a:xfrm>
        </p:grpSpPr>
        <p:pic>
          <p:nvPicPr>
            <p:cNvPr id="11" name="Picture 2" descr="http://simpleicon.com/wp-content/uploads/umbrella.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85492" y="4612773"/>
              <a:ext cx="920419" cy="92041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911364" y="5435932"/>
              <a:ext cx="1268681" cy="369332"/>
            </a:xfrm>
            <a:prstGeom prst="rect">
              <a:avLst/>
            </a:prstGeom>
          </p:spPr>
          <p:txBody>
            <a:bodyPr wrap="none">
              <a:spAutoFit/>
            </a:bodyPr>
            <a:lstStyle/>
            <a:p>
              <a:pPr algn="ctr"/>
              <a:r>
                <a:rPr lang="nl-BE" b="1" dirty="0" smtClean="0"/>
                <a:t>Mutualiteit</a:t>
              </a:r>
              <a:endParaRPr lang="nl-BE" b="1" dirty="0"/>
            </a:p>
          </p:txBody>
        </p:sp>
      </p:grpSp>
      <p:grpSp>
        <p:nvGrpSpPr>
          <p:cNvPr id="13" name="Group 12"/>
          <p:cNvGrpSpPr/>
          <p:nvPr/>
        </p:nvGrpSpPr>
        <p:grpSpPr>
          <a:xfrm>
            <a:off x="1790252" y="3681109"/>
            <a:ext cx="1191480" cy="1287777"/>
            <a:chOff x="7214448" y="1755261"/>
            <a:chExt cx="1191480" cy="1287777"/>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2188" y="1755261"/>
              <a:ext cx="936000" cy="936000"/>
            </a:xfrm>
            <a:prstGeom prst="rect">
              <a:avLst/>
            </a:prstGeom>
          </p:spPr>
        </p:pic>
        <p:sp>
          <p:nvSpPr>
            <p:cNvPr id="15" name="TextBox 14"/>
            <p:cNvSpPr txBox="1"/>
            <p:nvPr/>
          </p:nvSpPr>
          <p:spPr>
            <a:xfrm>
              <a:off x="7214448" y="2673706"/>
              <a:ext cx="1191480" cy="369332"/>
            </a:xfrm>
            <a:prstGeom prst="rect">
              <a:avLst/>
            </a:prstGeom>
            <a:noFill/>
          </p:spPr>
          <p:txBody>
            <a:bodyPr wrap="none" rtlCol="0">
              <a:spAutoFit/>
            </a:bodyPr>
            <a:lstStyle/>
            <a:p>
              <a:pPr algn="ctr"/>
              <a:r>
                <a:rPr lang="nl-BE" b="1" dirty="0" smtClean="0"/>
                <a:t>Apotheker</a:t>
              </a:r>
              <a:endParaRPr lang="nl-BE" b="1" dirty="0"/>
            </a:p>
          </p:txBody>
        </p:sp>
      </p:grpSp>
      <p:grpSp>
        <p:nvGrpSpPr>
          <p:cNvPr id="16" name="Group 15"/>
          <p:cNvGrpSpPr/>
          <p:nvPr/>
        </p:nvGrpSpPr>
        <p:grpSpPr>
          <a:xfrm>
            <a:off x="3937660" y="1509993"/>
            <a:ext cx="1268681" cy="1192491"/>
            <a:chOff x="911364" y="4612773"/>
            <a:chExt cx="1268681" cy="1192491"/>
          </a:xfrm>
        </p:grpSpPr>
        <p:pic>
          <p:nvPicPr>
            <p:cNvPr id="17" name="Picture 2" descr="http://simpleicon.com/wp-content/uploads/umbrella.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85492" y="4612773"/>
              <a:ext cx="920419" cy="92041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911364" y="5435932"/>
              <a:ext cx="1268681" cy="369332"/>
            </a:xfrm>
            <a:prstGeom prst="rect">
              <a:avLst/>
            </a:prstGeom>
          </p:spPr>
          <p:txBody>
            <a:bodyPr wrap="none">
              <a:spAutoFit/>
            </a:bodyPr>
            <a:lstStyle/>
            <a:p>
              <a:pPr algn="ctr"/>
              <a:r>
                <a:rPr lang="nl-BE" b="1" dirty="0" smtClean="0"/>
                <a:t>Mutualiteit</a:t>
              </a:r>
              <a:endParaRPr lang="nl-BE" b="1" dirty="0"/>
            </a:p>
          </p:txBody>
        </p:sp>
      </p:grpSp>
      <p:grpSp>
        <p:nvGrpSpPr>
          <p:cNvPr id="19" name="Group 18"/>
          <p:cNvGrpSpPr/>
          <p:nvPr/>
        </p:nvGrpSpPr>
        <p:grpSpPr>
          <a:xfrm>
            <a:off x="6414319" y="3655016"/>
            <a:ext cx="1191480" cy="1287777"/>
            <a:chOff x="7214448" y="1755261"/>
            <a:chExt cx="1191480" cy="1287777"/>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2188" y="1755261"/>
              <a:ext cx="936000" cy="936000"/>
            </a:xfrm>
            <a:prstGeom prst="rect">
              <a:avLst/>
            </a:prstGeom>
          </p:spPr>
        </p:pic>
        <p:sp>
          <p:nvSpPr>
            <p:cNvPr id="21" name="TextBox 20"/>
            <p:cNvSpPr txBox="1"/>
            <p:nvPr/>
          </p:nvSpPr>
          <p:spPr>
            <a:xfrm>
              <a:off x="7214448" y="2673706"/>
              <a:ext cx="1191480" cy="369332"/>
            </a:xfrm>
            <a:prstGeom prst="rect">
              <a:avLst/>
            </a:prstGeom>
            <a:noFill/>
          </p:spPr>
          <p:txBody>
            <a:bodyPr wrap="none" rtlCol="0">
              <a:spAutoFit/>
            </a:bodyPr>
            <a:lstStyle/>
            <a:p>
              <a:pPr algn="ctr"/>
              <a:r>
                <a:rPr lang="nl-BE" b="1" dirty="0" smtClean="0"/>
                <a:t>Apotheker</a:t>
              </a:r>
              <a:endParaRPr lang="nl-BE" b="1" dirty="0"/>
            </a:p>
          </p:txBody>
        </p:sp>
      </p:grpSp>
      <p:grpSp>
        <p:nvGrpSpPr>
          <p:cNvPr id="22" name="Group 21"/>
          <p:cNvGrpSpPr/>
          <p:nvPr/>
        </p:nvGrpSpPr>
        <p:grpSpPr>
          <a:xfrm>
            <a:off x="5659335" y="1827258"/>
            <a:ext cx="1268681" cy="1192491"/>
            <a:chOff x="911364" y="4612773"/>
            <a:chExt cx="1268681" cy="1192491"/>
          </a:xfrm>
        </p:grpSpPr>
        <p:pic>
          <p:nvPicPr>
            <p:cNvPr id="23" name="Picture 2" descr="http://simpleicon.com/wp-content/uploads/umbrella.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85492" y="4612773"/>
              <a:ext cx="920419" cy="920419"/>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911364" y="5435932"/>
              <a:ext cx="1268681" cy="369332"/>
            </a:xfrm>
            <a:prstGeom prst="rect">
              <a:avLst/>
            </a:prstGeom>
          </p:spPr>
          <p:txBody>
            <a:bodyPr wrap="none">
              <a:spAutoFit/>
            </a:bodyPr>
            <a:lstStyle/>
            <a:p>
              <a:pPr algn="ctr"/>
              <a:r>
                <a:rPr lang="nl-BE" b="1" dirty="0" smtClean="0"/>
                <a:t>Mutualiteit</a:t>
              </a:r>
              <a:endParaRPr lang="nl-BE" b="1" dirty="0"/>
            </a:p>
          </p:txBody>
        </p:sp>
      </p:grpSp>
      <p:grpSp>
        <p:nvGrpSpPr>
          <p:cNvPr id="25" name="Group 24"/>
          <p:cNvGrpSpPr/>
          <p:nvPr/>
        </p:nvGrpSpPr>
        <p:grpSpPr>
          <a:xfrm>
            <a:off x="5035778" y="4760271"/>
            <a:ext cx="1191480" cy="1287777"/>
            <a:chOff x="7214448" y="1755261"/>
            <a:chExt cx="1191480" cy="1287777"/>
          </a:xfrm>
        </p:grpSpPr>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2188" y="1755261"/>
              <a:ext cx="936000" cy="936000"/>
            </a:xfrm>
            <a:prstGeom prst="rect">
              <a:avLst/>
            </a:prstGeom>
          </p:spPr>
        </p:pic>
        <p:sp>
          <p:nvSpPr>
            <p:cNvPr id="27" name="TextBox 26"/>
            <p:cNvSpPr txBox="1"/>
            <p:nvPr/>
          </p:nvSpPr>
          <p:spPr>
            <a:xfrm>
              <a:off x="7214448" y="2673706"/>
              <a:ext cx="1191480" cy="369332"/>
            </a:xfrm>
            <a:prstGeom prst="rect">
              <a:avLst/>
            </a:prstGeom>
            <a:noFill/>
          </p:spPr>
          <p:txBody>
            <a:bodyPr wrap="none" rtlCol="0">
              <a:spAutoFit/>
            </a:bodyPr>
            <a:lstStyle/>
            <a:p>
              <a:pPr algn="ctr"/>
              <a:r>
                <a:rPr lang="nl-BE" b="1" dirty="0" smtClean="0"/>
                <a:t>Apotheker</a:t>
              </a:r>
              <a:endParaRPr lang="nl-BE" b="1" dirty="0"/>
            </a:p>
          </p:txBody>
        </p:sp>
      </p:grpSp>
      <p:sp>
        <p:nvSpPr>
          <p:cNvPr id="28" name="TextBox 27"/>
          <p:cNvSpPr txBox="1"/>
          <p:nvPr/>
        </p:nvSpPr>
        <p:spPr>
          <a:xfrm>
            <a:off x="1368591" y="1119778"/>
            <a:ext cx="6204134" cy="369332"/>
          </a:xfrm>
          <a:prstGeom prst="rect">
            <a:avLst/>
          </a:prstGeom>
          <a:noFill/>
        </p:spPr>
        <p:txBody>
          <a:bodyPr wrap="none" rtlCol="0">
            <a:spAutoFit/>
          </a:bodyPr>
          <a:lstStyle/>
          <a:p>
            <a:r>
              <a:rPr lang="nl-BE" dirty="0" smtClean="0"/>
              <a:t>Bv </a:t>
            </a:r>
            <a:r>
              <a:rPr lang="nl-BE" dirty="0"/>
              <a:t>v</a:t>
            </a:r>
            <a:r>
              <a:rPr lang="nl-BE" dirty="0" smtClean="0"/>
              <a:t>erzekerbaarheid: Is burger aangesloten bij een ziekenfonds?</a:t>
            </a:r>
            <a:endParaRPr lang="nl-BE" dirty="0"/>
          </a:p>
        </p:txBody>
      </p:sp>
      <p:cxnSp>
        <p:nvCxnSpPr>
          <p:cNvPr id="43" name="Straight Connector 42"/>
          <p:cNvCxnSpPr/>
          <p:nvPr/>
        </p:nvCxnSpPr>
        <p:spPr>
          <a:xfrm flipV="1">
            <a:off x="2694466" y="3951989"/>
            <a:ext cx="848834" cy="171029"/>
          </a:xfrm>
          <a:prstGeom prst="line">
            <a:avLst/>
          </a:prstGeom>
          <a:ln w="635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endCxn id="12" idx="2"/>
          </p:cNvCxnSpPr>
          <p:nvPr/>
        </p:nvCxnSpPr>
        <p:spPr>
          <a:xfrm flipH="1" flipV="1">
            <a:off x="2818452" y="3019749"/>
            <a:ext cx="724848" cy="503901"/>
          </a:xfrm>
          <a:prstGeom prst="line">
            <a:avLst/>
          </a:prstGeom>
          <a:ln w="63500">
            <a:solidFill>
              <a:schemeClr val="bg1">
                <a:lumMod val="75000"/>
              </a:schemeClr>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endCxn id="18" idx="2"/>
          </p:cNvCxnSpPr>
          <p:nvPr/>
        </p:nvCxnSpPr>
        <p:spPr>
          <a:xfrm flipV="1">
            <a:off x="4572001" y="2702484"/>
            <a:ext cx="0" cy="710326"/>
          </a:xfrm>
          <a:prstGeom prst="line">
            <a:avLst/>
          </a:prstGeom>
          <a:ln w="63500">
            <a:solidFill>
              <a:schemeClr val="bg1">
                <a:lumMod val="75000"/>
              </a:schemeClr>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3963348" y="4149109"/>
            <a:ext cx="247972" cy="635113"/>
          </a:xfrm>
          <a:prstGeom prst="line">
            <a:avLst/>
          </a:prstGeom>
          <a:ln w="635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flipV="1">
            <a:off x="5095241" y="4123016"/>
            <a:ext cx="198122" cy="606249"/>
          </a:xfrm>
          <a:prstGeom prst="line">
            <a:avLst/>
          </a:prstGeom>
          <a:ln w="635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5610678" y="2908998"/>
            <a:ext cx="447160" cy="307282"/>
          </a:xfrm>
          <a:prstGeom prst="line">
            <a:avLst/>
          </a:prstGeom>
          <a:ln w="63500">
            <a:solidFill>
              <a:schemeClr val="bg1">
                <a:lumMod val="75000"/>
              </a:schemeClr>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flipV="1">
            <a:off x="5707026" y="3828450"/>
            <a:ext cx="835035" cy="320661"/>
          </a:xfrm>
          <a:prstGeom prst="line">
            <a:avLst/>
          </a:prstGeom>
          <a:ln w="635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2"/>
          </p:nvPr>
        </p:nvSpPr>
        <p:spPr/>
        <p:txBody>
          <a:bodyPr/>
          <a:lstStyle/>
          <a:p>
            <a:r>
              <a:rPr lang="fr-FR" smtClean="0"/>
              <a:t>13 mei 2017</a:t>
            </a:r>
            <a:endParaRPr lang="nl-NL" dirty="0"/>
          </a:p>
        </p:txBody>
      </p:sp>
      <p:sp>
        <p:nvSpPr>
          <p:cNvPr id="4" name="Slide Number Placeholder 3"/>
          <p:cNvSpPr>
            <a:spLocks noGrp="1"/>
          </p:cNvSpPr>
          <p:nvPr>
            <p:ph type="sldNum" sz="quarter" idx="4"/>
          </p:nvPr>
        </p:nvSpPr>
        <p:spPr/>
        <p:txBody>
          <a:bodyPr/>
          <a:lstStyle/>
          <a:p>
            <a:fld id="{A7CC3638-A99D-674C-A789-FA84B7E5EA16}" type="slidenum">
              <a:rPr lang="nl-NL" smtClean="0"/>
              <a:t>65</a:t>
            </a:fld>
            <a:endParaRPr lang="nl-NL" dirty="0"/>
          </a:p>
        </p:txBody>
      </p:sp>
    </p:spTree>
    <p:extLst>
      <p:ext uri="{BB962C8B-B14F-4D97-AF65-F5344CB8AC3E}">
        <p14:creationId xmlns:p14="http://schemas.microsoft.com/office/powerpoint/2010/main" val="118060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3"/>
          <p:cNvSpPr>
            <a:spLocks noGrp="1"/>
          </p:cNvSpPr>
          <p:nvPr>
            <p:ph type="sldNum" sz="quarter" idx="4"/>
          </p:nvPr>
        </p:nvSpPr>
        <p:spPr>
          <a:xfrm>
            <a:off x="4258380" y="6352546"/>
            <a:ext cx="2234120" cy="399135"/>
          </a:xfrm>
        </p:spPr>
        <p:txBody>
          <a:bodyPr/>
          <a:lstStyle/>
          <a:p>
            <a:fld id="{13B540AB-6939-4937-A918-1D15FF1C7CE3}" type="slidenum">
              <a:rPr lang="nl-BE" smtClean="0"/>
              <a:t>66</a:t>
            </a:fld>
            <a:endParaRPr lang="nl-BE" dirty="0"/>
          </a:p>
        </p:txBody>
      </p:sp>
      <p:sp>
        <p:nvSpPr>
          <p:cNvPr id="2" name="Title 1"/>
          <p:cNvSpPr>
            <a:spLocks noGrp="1"/>
          </p:cNvSpPr>
          <p:nvPr>
            <p:ph type="title"/>
          </p:nvPr>
        </p:nvSpPr>
        <p:spPr/>
        <p:txBody>
          <a:bodyPr/>
          <a:lstStyle/>
          <a:p>
            <a:r>
              <a:rPr lang="nl-BE" dirty="0"/>
              <a:t>Voorbeeld: gegevensuitwisseling</a:t>
            </a:r>
          </a:p>
        </p:txBody>
      </p:sp>
      <p:grpSp>
        <p:nvGrpSpPr>
          <p:cNvPr id="7" name="Group 6"/>
          <p:cNvGrpSpPr/>
          <p:nvPr/>
        </p:nvGrpSpPr>
        <p:grpSpPr>
          <a:xfrm>
            <a:off x="3313845" y="4544807"/>
            <a:ext cx="1191480" cy="1287777"/>
            <a:chOff x="7214448" y="1755261"/>
            <a:chExt cx="1191480" cy="1287777"/>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2188" y="1755261"/>
              <a:ext cx="936000" cy="936000"/>
            </a:xfrm>
            <a:prstGeom prst="rect">
              <a:avLst/>
            </a:prstGeom>
          </p:spPr>
        </p:pic>
        <p:sp>
          <p:nvSpPr>
            <p:cNvPr id="9" name="TextBox 8"/>
            <p:cNvSpPr txBox="1"/>
            <p:nvPr/>
          </p:nvSpPr>
          <p:spPr>
            <a:xfrm>
              <a:off x="7214448" y="2673706"/>
              <a:ext cx="1191480" cy="369332"/>
            </a:xfrm>
            <a:prstGeom prst="rect">
              <a:avLst/>
            </a:prstGeom>
            <a:noFill/>
          </p:spPr>
          <p:txBody>
            <a:bodyPr wrap="none" rtlCol="0">
              <a:spAutoFit/>
            </a:bodyPr>
            <a:lstStyle/>
            <a:p>
              <a:pPr algn="ctr"/>
              <a:r>
                <a:rPr lang="nl-BE" b="1" dirty="0" smtClean="0"/>
                <a:t>Apotheker</a:t>
              </a:r>
              <a:endParaRPr lang="nl-BE" b="1" dirty="0"/>
            </a:p>
          </p:txBody>
        </p:sp>
      </p:grpSp>
      <p:grpSp>
        <p:nvGrpSpPr>
          <p:cNvPr id="10" name="Group 9"/>
          <p:cNvGrpSpPr/>
          <p:nvPr/>
        </p:nvGrpSpPr>
        <p:grpSpPr>
          <a:xfrm>
            <a:off x="2184111" y="1602968"/>
            <a:ext cx="1268681" cy="1192491"/>
            <a:chOff x="911364" y="4612773"/>
            <a:chExt cx="1268681" cy="1192491"/>
          </a:xfrm>
        </p:grpSpPr>
        <p:pic>
          <p:nvPicPr>
            <p:cNvPr id="11" name="Picture 2" descr="http://simpleicon.com/wp-content/uploads/umbrella.png"/>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85492" y="4612773"/>
              <a:ext cx="920419" cy="92041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911364" y="5435932"/>
              <a:ext cx="1268681" cy="369332"/>
            </a:xfrm>
            <a:prstGeom prst="rect">
              <a:avLst/>
            </a:prstGeom>
          </p:spPr>
          <p:txBody>
            <a:bodyPr wrap="none">
              <a:spAutoFit/>
            </a:bodyPr>
            <a:lstStyle/>
            <a:p>
              <a:pPr algn="ctr"/>
              <a:r>
                <a:rPr lang="nl-BE" b="1" dirty="0" smtClean="0"/>
                <a:t>Mutualiteit</a:t>
              </a:r>
              <a:endParaRPr lang="nl-BE" b="1" dirty="0"/>
            </a:p>
          </p:txBody>
        </p:sp>
      </p:grpSp>
      <p:grpSp>
        <p:nvGrpSpPr>
          <p:cNvPr id="13" name="Group 12"/>
          <p:cNvGrpSpPr/>
          <p:nvPr/>
        </p:nvGrpSpPr>
        <p:grpSpPr>
          <a:xfrm>
            <a:off x="1790252" y="3456819"/>
            <a:ext cx="1191480" cy="1287777"/>
            <a:chOff x="7214448" y="1755261"/>
            <a:chExt cx="1191480" cy="1287777"/>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2188" y="1755261"/>
              <a:ext cx="936000" cy="936000"/>
            </a:xfrm>
            <a:prstGeom prst="rect">
              <a:avLst/>
            </a:prstGeom>
          </p:spPr>
        </p:pic>
        <p:sp>
          <p:nvSpPr>
            <p:cNvPr id="15" name="TextBox 14"/>
            <p:cNvSpPr txBox="1"/>
            <p:nvPr/>
          </p:nvSpPr>
          <p:spPr>
            <a:xfrm>
              <a:off x="7214448" y="2673706"/>
              <a:ext cx="1191480" cy="369332"/>
            </a:xfrm>
            <a:prstGeom prst="rect">
              <a:avLst/>
            </a:prstGeom>
            <a:noFill/>
          </p:spPr>
          <p:txBody>
            <a:bodyPr wrap="none" rtlCol="0">
              <a:spAutoFit/>
            </a:bodyPr>
            <a:lstStyle/>
            <a:p>
              <a:pPr algn="ctr"/>
              <a:r>
                <a:rPr lang="nl-BE" b="1" dirty="0" smtClean="0"/>
                <a:t>Apotheker</a:t>
              </a:r>
              <a:endParaRPr lang="nl-BE" b="1" dirty="0"/>
            </a:p>
          </p:txBody>
        </p:sp>
      </p:grpSp>
      <p:grpSp>
        <p:nvGrpSpPr>
          <p:cNvPr id="19" name="Group 18"/>
          <p:cNvGrpSpPr/>
          <p:nvPr/>
        </p:nvGrpSpPr>
        <p:grpSpPr>
          <a:xfrm>
            <a:off x="6414319" y="3430726"/>
            <a:ext cx="1191480" cy="1287777"/>
            <a:chOff x="7214448" y="1755261"/>
            <a:chExt cx="1191480" cy="1287777"/>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2188" y="1755261"/>
              <a:ext cx="936000" cy="936000"/>
            </a:xfrm>
            <a:prstGeom prst="rect">
              <a:avLst/>
            </a:prstGeom>
          </p:spPr>
        </p:pic>
        <p:sp>
          <p:nvSpPr>
            <p:cNvPr id="21" name="TextBox 20"/>
            <p:cNvSpPr txBox="1"/>
            <p:nvPr/>
          </p:nvSpPr>
          <p:spPr>
            <a:xfrm>
              <a:off x="7214448" y="2673706"/>
              <a:ext cx="1191480" cy="369332"/>
            </a:xfrm>
            <a:prstGeom prst="rect">
              <a:avLst/>
            </a:prstGeom>
            <a:noFill/>
          </p:spPr>
          <p:txBody>
            <a:bodyPr wrap="none" rtlCol="0">
              <a:spAutoFit/>
            </a:bodyPr>
            <a:lstStyle/>
            <a:p>
              <a:pPr algn="ctr"/>
              <a:r>
                <a:rPr lang="nl-BE" b="1" dirty="0" smtClean="0"/>
                <a:t>Apotheker</a:t>
              </a:r>
              <a:endParaRPr lang="nl-BE" b="1" dirty="0"/>
            </a:p>
          </p:txBody>
        </p:sp>
      </p:grpSp>
      <p:grpSp>
        <p:nvGrpSpPr>
          <p:cNvPr id="22" name="Group 21"/>
          <p:cNvGrpSpPr/>
          <p:nvPr/>
        </p:nvGrpSpPr>
        <p:grpSpPr>
          <a:xfrm>
            <a:off x="5659335" y="1602968"/>
            <a:ext cx="1268681" cy="1192491"/>
            <a:chOff x="911364" y="4612773"/>
            <a:chExt cx="1268681" cy="1192491"/>
          </a:xfrm>
        </p:grpSpPr>
        <p:pic>
          <p:nvPicPr>
            <p:cNvPr id="23" name="Picture 2" descr="http://simpleicon.com/wp-content/uploads/umbrella.png"/>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85492" y="4612773"/>
              <a:ext cx="920419" cy="920419"/>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911364" y="5435932"/>
              <a:ext cx="1268681" cy="369332"/>
            </a:xfrm>
            <a:prstGeom prst="rect">
              <a:avLst/>
            </a:prstGeom>
          </p:spPr>
          <p:txBody>
            <a:bodyPr wrap="none">
              <a:spAutoFit/>
            </a:bodyPr>
            <a:lstStyle/>
            <a:p>
              <a:pPr algn="ctr"/>
              <a:r>
                <a:rPr lang="nl-BE" b="1" dirty="0" smtClean="0"/>
                <a:t>Mutualiteit</a:t>
              </a:r>
              <a:endParaRPr lang="nl-BE" b="1" dirty="0"/>
            </a:p>
          </p:txBody>
        </p:sp>
      </p:grpSp>
      <p:grpSp>
        <p:nvGrpSpPr>
          <p:cNvPr id="25" name="Group 24"/>
          <p:cNvGrpSpPr/>
          <p:nvPr/>
        </p:nvGrpSpPr>
        <p:grpSpPr>
          <a:xfrm>
            <a:off x="5035778" y="4535981"/>
            <a:ext cx="1191480" cy="1287777"/>
            <a:chOff x="7214448" y="1755261"/>
            <a:chExt cx="1191480" cy="1287777"/>
          </a:xfrm>
        </p:grpSpPr>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2188" y="1755261"/>
              <a:ext cx="936000" cy="936000"/>
            </a:xfrm>
            <a:prstGeom prst="rect">
              <a:avLst/>
            </a:prstGeom>
          </p:spPr>
        </p:pic>
        <p:sp>
          <p:nvSpPr>
            <p:cNvPr id="27" name="TextBox 26"/>
            <p:cNvSpPr txBox="1"/>
            <p:nvPr/>
          </p:nvSpPr>
          <p:spPr>
            <a:xfrm>
              <a:off x="7214448" y="2673706"/>
              <a:ext cx="1191480" cy="369332"/>
            </a:xfrm>
            <a:prstGeom prst="rect">
              <a:avLst/>
            </a:prstGeom>
            <a:noFill/>
          </p:spPr>
          <p:txBody>
            <a:bodyPr wrap="none" rtlCol="0">
              <a:spAutoFit/>
            </a:bodyPr>
            <a:lstStyle/>
            <a:p>
              <a:pPr algn="ctr"/>
              <a:r>
                <a:rPr lang="nl-BE" b="1" dirty="0" smtClean="0"/>
                <a:t>Apotheker</a:t>
              </a:r>
              <a:endParaRPr lang="nl-BE" b="1" dirty="0"/>
            </a:p>
          </p:txBody>
        </p:sp>
      </p:grpSp>
      <p:sp>
        <p:nvSpPr>
          <p:cNvPr id="30" name="Left-Right Arrow 29"/>
          <p:cNvSpPr/>
          <p:nvPr/>
        </p:nvSpPr>
        <p:spPr>
          <a:xfrm rot="20366235">
            <a:off x="3309892" y="1764886"/>
            <a:ext cx="677592" cy="365760"/>
          </a:xfrm>
          <a:prstGeom prst="lef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4" name="Left-Right Arrow 33"/>
          <p:cNvSpPr/>
          <p:nvPr/>
        </p:nvSpPr>
        <p:spPr>
          <a:xfrm rot="1780545">
            <a:off x="5135937" y="1764885"/>
            <a:ext cx="677592" cy="365760"/>
          </a:xfrm>
          <a:prstGeom prst="lef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5" name="Left-Right Arrow 34"/>
          <p:cNvSpPr/>
          <p:nvPr/>
        </p:nvSpPr>
        <p:spPr>
          <a:xfrm rot="15251579">
            <a:off x="6156714" y="2898138"/>
            <a:ext cx="677592" cy="365760"/>
          </a:xfrm>
          <a:prstGeom prst="lef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6" name="Left-Right Arrow 35"/>
          <p:cNvSpPr/>
          <p:nvPr/>
        </p:nvSpPr>
        <p:spPr>
          <a:xfrm rot="17199752">
            <a:off x="2242851" y="2989588"/>
            <a:ext cx="677592" cy="365760"/>
          </a:xfrm>
          <a:prstGeom prst="lef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7" name="Left-Right Arrow 36"/>
          <p:cNvSpPr/>
          <p:nvPr/>
        </p:nvSpPr>
        <p:spPr>
          <a:xfrm rot="20366235">
            <a:off x="5954876" y="4682602"/>
            <a:ext cx="677592" cy="365760"/>
          </a:xfrm>
          <a:prstGeom prst="lef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8" name="Left-Right Arrow 37"/>
          <p:cNvSpPr/>
          <p:nvPr/>
        </p:nvSpPr>
        <p:spPr>
          <a:xfrm rot="1281705">
            <a:off x="2720653" y="4798877"/>
            <a:ext cx="677592" cy="365760"/>
          </a:xfrm>
          <a:prstGeom prst="lef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9" name="Left-Right Arrow 38"/>
          <p:cNvSpPr/>
          <p:nvPr/>
        </p:nvSpPr>
        <p:spPr>
          <a:xfrm>
            <a:off x="4358186" y="4988493"/>
            <a:ext cx="677592" cy="365760"/>
          </a:xfrm>
          <a:prstGeom prst="lef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1" name="Rounded Rectangle 40"/>
          <p:cNvSpPr/>
          <p:nvPr/>
        </p:nvSpPr>
        <p:spPr>
          <a:xfrm>
            <a:off x="5274767" y="5891524"/>
            <a:ext cx="3306498" cy="36576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a:t>Geen high availability vereist</a:t>
            </a:r>
          </a:p>
        </p:txBody>
      </p:sp>
      <p:sp>
        <p:nvSpPr>
          <p:cNvPr id="42" name="Rounded Rectangle 41"/>
          <p:cNvSpPr/>
          <p:nvPr/>
        </p:nvSpPr>
        <p:spPr>
          <a:xfrm>
            <a:off x="493440" y="5891524"/>
            <a:ext cx="4721103" cy="36576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000" dirty="0"/>
              <a:t>Iedereen steeds meest recente </a:t>
            </a:r>
            <a:r>
              <a:rPr lang="nl-BE" sz="2000" dirty="0" smtClean="0"/>
              <a:t>informatie</a:t>
            </a:r>
            <a:endParaRPr lang="nl-BE" sz="2000" dirty="0"/>
          </a:p>
        </p:txBody>
      </p:sp>
      <p:grpSp>
        <p:nvGrpSpPr>
          <p:cNvPr id="44" name="Group 43"/>
          <p:cNvGrpSpPr/>
          <p:nvPr/>
        </p:nvGrpSpPr>
        <p:grpSpPr>
          <a:xfrm>
            <a:off x="3937660" y="1285703"/>
            <a:ext cx="1268681" cy="1192491"/>
            <a:chOff x="911364" y="4612773"/>
            <a:chExt cx="1268681" cy="1192491"/>
          </a:xfrm>
        </p:grpSpPr>
        <p:pic>
          <p:nvPicPr>
            <p:cNvPr id="45" name="Picture 2" descr="http://simpleicon.com/wp-content/uploads/umbrella.png"/>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85492" y="4612773"/>
              <a:ext cx="920419" cy="920419"/>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911364" y="5435932"/>
              <a:ext cx="1268681" cy="369332"/>
            </a:xfrm>
            <a:prstGeom prst="rect">
              <a:avLst/>
            </a:prstGeom>
          </p:spPr>
          <p:txBody>
            <a:bodyPr wrap="none">
              <a:spAutoFit/>
            </a:bodyPr>
            <a:lstStyle/>
            <a:p>
              <a:pPr algn="ctr"/>
              <a:r>
                <a:rPr lang="nl-BE" b="1" dirty="0" smtClean="0"/>
                <a:t>Mutualiteit</a:t>
              </a:r>
              <a:endParaRPr lang="nl-BE" b="1" dirty="0"/>
            </a:p>
          </p:txBody>
        </p:sp>
      </p:grpSp>
      <p:sp>
        <p:nvSpPr>
          <p:cNvPr id="47" name="TextBox 46"/>
          <p:cNvSpPr txBox="1"/>
          <p:nvPr/>
        </p:nvSpPr>
        <p:spPr>
          <a:xfrm>
            <a:off x="1368591" y="895488"/>
            <a:ext cx="6242927" cy="369332"/>
          </a:xfrm>
          <a:prstGeom prst="rect">
            <a:avLst/>
          </a:prstGeom>
          <a:noFill/>
        </p:spPr>
        <p:txBody>
          <a:bodyPr wrap="none" rtlCol="0">
            <a:spAutoFit/>
          </a:bodyPr>
          <a:lstStyle/>
          <a:p>
            <a:r>
              <a:rPr lang="nl-BE" dirty="0" smtClean="0"/>
              <a:t>Bv </a:t>
            </a:r>
            <a:r>
              <a:rPr lang="nl-BE" dirty="0"/>
              <a:t>v</a:t>
            </a:r>
            <a:r>
              <a:rPr lang="nl-BE" dirty="0" smtClean="0"/>
              <a:t>erzekerbaarheid: Is burger aangesloten bij een ziekenfonds?</a:t>
            </a:r>
            <a:endParaRPr lang="nl-BE" dirty="0"/>
          </a:p>
        </p:txBody>
      </p:sp>
      <p:sp>
        <p:nvSpPr>
          <p:cNvPr id="3" name="Date Placeholder 2"/>
          <p:cNvSpPr>
            <a:spLocks noGrp="1"/>
          </p:cNvSpPr>
          <p:nvPr>
            <p:ph type="dt" sz="half" idx="2"/>
          </p:nvPr>
        </p:nvSpPr>
        <p:spPr/>
        <p:txBody>
          <a:bodyPr/>
          <a:lstStyle/>
          <a:p>
            <a:r>
              <a:rPr lang="fr-FR" smtClean="0"/>
              <a:t>13 mei 2017</a:t>
            </a:r>
            <a:endParaRPr lang="nl-NL" dirty="0"/>
          </a:p>
        </p:txBody>
      </p:sp>
    </p:spTree>
    <p:extLst>
      <p:ext uri="{BB962C8B-B14F-4D97-AF65-F5344CB8AC3E}">
        <p14:creationId xmlns:p14="http://schemas.microsoft.com/office/powerpoint/2010/main" val="274263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43" name="Picture 35" descr="https://d24wuq6o951i2g.cloudfront.net/img/events/id/201/2018844/assets/239.Lightspeed-Venture-Partners-Logo_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4365" y="4826420"/>
            <a:ext cx="2569516" cy="540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
          </p:nvPr>
        </p:nvSpPr>
        <p:spPr/>
        <p:txBody>
          <a:bodyPr/>
          <a:lstStyle/>
          <a:p>
            <a:fld id="{100A3A45-2F2E-4036-9237-CECECC4D93FA}" type="slidenum">
              <a:rPr lang="nl-BE" smtClean="0"/>
              <a:pPr/>
              <a:t>67</a:t>
            </a:fld>
            <a:endParaRPr lang="nl-BE" dirty="0"/>
          </a:p>
        </p:txBody>
      </p:sp>
      <p:sp>
        <p:nvSpPr>
          <p:cNvPr id="2" name="Title 1"/>
          <p:cNvSpPr>
            <a:spLocks noGrp="1"/>
          </p:cNvSpPr>
          <p:nvPr>
            <p:ph type="title"/>
          </p:nvPr>
        </p:nvSpPr>
        <p:spPr/>
        <p:txBody>
          <a:bodyPr/>
          <a:lstStyle/>
          <a:p>
            <a:r>
              <a:rPr lang="nl-BE" dirty="0" smtClean="0"/>
              <a:t>Blockchain investeringen</a:t>
            </a:r>
            <a:endParaRPr lang="nl-BE" dirty="0"/>
          </a:p>
        </p:txBody>
      </p:sp>
      <p:pic>
        <p:nvPicPr>
          <p:cNvPr id="17412" name="Picture 4" descr="https://upload.wikimedia.org/wikipedia/en/4/45/Merrill_Lynch_WM_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3964" y="5400969"/>
            <a:ext cx="247636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741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8298" y="5804143"/>
            <a:ext cx="1772948"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5" name="Picture 7" descr="https://upload.wikimedia.org/wikipedia/commons/thumb/3/31/Credit_Suisse_Logo.svg/1024px-Credit_Suisse_Logo.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65338" y="5400969"/>
            <a:ext cx="1772305" cy="540000"/>
          </a:xfrm>
          <a:prstGeom prst="rect">
            <a:avLst/>
          </a:prstGeom>
          <a:noFill/>
          <a:extLst>
            <a:ext uri="{909E8E84-426E-40DD-AFC4-6F175D3DCCD1}">
              <a14:hiddenFill xmlns:a14="http://schemas.microsoft.com/office/drawing/2010/main">
                <a:solidFill>
                  <a:srgbClr val="FFFFFF"/>
                </a:solidFill>
              </a14:hiddenFill>
            </a:ext>
          </a:extLst>
        </p:spPr>
      </p:pic>
      <p:pic>
        <p:nvPicPr>
          <p:cNvPr id="17417" name="Picture 9" descr="http://rollinspci.com/wp-content/uploads/2015/06/jp-morgan-chase-log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37803" y="5804143"/>
            <a:ext cx="2897747" cy="540000"/>
          </a:xfrm>
          <a:prstGeom prst="rect">
            <a:avLst/>
          </a:prstGeom>
          <a:noFill/>
          <a:extLst>
            <a:ext uri="{909E8E84-426E-40DD-AFC4-6F175D3DCCD1}">
              <a14:hiddenFill xmlns:a14="http://schemas.microsoft.com/office/drawing/2010/main">
                <a:solidFill>
                  <a:srgbClr val="FFFFFF"/>
                </a:solidFill>
              </a14:hiddenFill>
            </a:ext>
          </a:extLst>
        </p:spPr>
      </p:pic>
      <p:pic>
        <p:nvPicPr>
          <p:cNvPr id="17419" name="Picture 11" descr="https://www.kbc.com/en/system/files/doc/logos/01_KBC/KBC.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28598" y="4826420"/>
            <a:ext cx="690811" cy="540000"/>
          </a:xfrm>
          <a:prstGeom prst="rect">
            <a:avLst/>
          </a:prstGeom>
          <a:noFill/>
          <a:extLst>
            <a:ext uri="{909E8E84-426E-40DD-AFC4-6F175D3DCCD1}">
              <a14:hiddenFill xmlns:a14="http://schemas.microsoft.com/office/drawing/2010/main">
                <a:solidFill>
                  <a:srgbClr val="FFFFFF"/>
                </a:solidFill>
              </a14:hiddenFill>
            </a:ext>
          </a:extLst>
        </p:spPr>
      </p:pic>
      <p:pic>
        <p:nvPicPr>
          <p:cNvPr id="17421" name="Picture 13" descr="https://upload.wikimedia.org/wikipedia/en/thumb/6/6a/BNP_Paribas.svg/1024px-BNP_Paribas.sv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86648" y="5400969"/>
            <a:ext cx="2425264" cy="540000"/>
          </a:xfrm>
          <a:prstGeom prst="rect">
            <a:avLst/>
          </a:prstGeom>
          <a:noFill/>
          <a:extLst>
            <a:ext uri="{909E8E84-426E-40DD-AFC4-6F175D3DCCD1}">
              <a14:hiddenFill xmlns:a14="http://schemas.microsoft.com/office/drawing/2010/main">
                <a:solidFill>
                  <a:srgbClr val="FFFFFF"/>
                </a:solidFill>
              </a14:hiddenFill>
            </a:ext>
          </a:extLst>
        </p:spPr>
      </p:pic>
      <p:pic>
        <p:nvPicPr>
          <p:cNvPr id="17423" name="Picture 15" descr="https://upload.wikimedia.org/wikipedia/commons/4/4b/ING_logo.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48233" y="5443424"/>
            <a:ext cx="1837590" cy="455091"/>
          </a:xfrm>
          <a:prstGeom prst="rect">
            <a:avLst/>
          </a:prstGeom>
          <a:noFill/>
          <a:extLst>
            <a:ext uri="{909E8E84-426E-40DD-AFC4-6F175D3DCCD1}">
              <a14:hiddenFill xmlns:a14="http://schemas.microsoft.com/office/drawing/2010/main">
                <a:solidFill>
                  <a:srgbClr val="FFFFFF"/>
                </a:solidFill>
              </a14:hiddenFill>
            </a:ext>
          </a:extLst>
        </p:spPr>
      </p:pic>
      <p:pic>
        <p:nvPicPr>
          <p:cNvPr id="17427" name="Picture 19" descr="https://upload.wikimedia.org/wikipedia/commons/thumb/5/51/IBM_logo.svg/2000px-IBM_logo.svg.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983" y="5400969"/>
            <a:ext cx="135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7429" name="Picture 21" descr="https://upload.wikimedia.org/wikipedia/commons/thumb/9/96/Microsoft_logo_(2012).svg/2000px-Microsoft_logo_(2012).svg.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983" y="4237909"/>
            <a:ext cx="2531867" cy="540000"/>
          </a:xfrm>
          <a:prstGeom prst="rect">
            <a:avLst/>
          </a:prstGeom>
          <a:noFill/>
          <a:extLst>
            <a:ext uri="{909E8E84-426E-40DD-AFC4-6F175D3DCCD1}">
              <a14:hiddenFill xmlns:a14="http://schemas.microsoft.com/office/drawing/2010/main">
                <a:solidFill>
                  <a:srgbClr val="FFFFFF"/>
                </a:solidFill>
              </a14:hiddenFill>
            </a:ext>
          </a:extLst>
        </p:spPr>
      </p:pic>
      <p:pic>
        <p:nvPicPr>
          <p:cNvPr id="17431" name="Picture 23" descr="https://upload.wikimedia.org/wikipedia/commons/thumb/c/cd/Accenture.svg/2000px-Accenture.svg.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993347" y="4826420"/>
            <a:ext cx="18989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7433" name="Picture 25" descr="https://www.obis.ethz.ch/wp-content/uploads/2015/05/Deloitte.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921716" y="4826420"/>
            <a:ext cx="2477418" cy="540000"/>
          </a:xfrm>
          <a:prstGeom prst="rect">
            <a:avLst/>
          </a:prstGeom>
          <a:noFill/>
          <a:extLst>
            <a:ext uri="{909E8E84-426E-40DD-AFC4-6F175D3DCCD1}">
              <a14:hiddenFill xmlns:a14="http://schemas.microsoft.com/office/drawing/2010/main">
                <a:solidFill>
                  <a:srgbClr val="FFFFFF"/>
                </a:solidFill>
              </a14:hiddenFill>
            </a:ext>
          </a:extLst>
        </p:spPr>
      </p:pic>
      <p:pic>
        <p:nvPicPr>
          <p:cNvPr id="17435" name="Picture 27" descr="https://static.vecteezy.com/system/resources/previews/000/045/683/non_2x/intel-logo-vector.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637584" y="4237909"/>
            <a:ext cx="771428" cy="540000"/>
          </a:xfrm>
          <a:prstGeom prst="rect">
            <a:avLst/>
          </a:prstGeom>
          <a:noFill/>
          <a:extLst>
            <a:ext uri="{909E8E84-426E-40DD-AFC4-6F175D3DCCD1}">
              <a14:hiddenFill xmlns:a14="http://schemas.microsoft.com/office/drawing/2010/main">
                <a:solidFill>
                  <a:srgbClr val="FFFFFF"/>
                </a:solidFill>
              </a14:hiddenFill>
            </a:ext>
          </a:extLst>
        </p:spPr>
      </p:pic>
      <p:pic>
        <p:nvPicPr>
          <p:cNvPr id="17437" name="Picture 29" descr="https://upload.wikimedia.org/wikipedia/commons/thumb/c/cf/Logo_Airbus_2014.svg/2000px-Logo_Airbus_2014.svg.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718736" y="4237909"/>
            <a:ext cx="2425264" cy="540000"/>
          </a:xfrm>
          <a:prstGeom prst="rect">
            <a:avLst/>
          </a:prstGeom>
          <a:noFill/>
          <a:extLst>
            <a:ext uri="{909E8E84-426E-40DD-AFC4-6F175D3DCCD1}">
              <a14:hiddenFill xmlns:a14="http://schemas.microsoft.com/office/drawing/2010/main">
                <a:solidFill>
                  <a:srgbClr val="FFFFFF"/>
                </a:solidFill>
              </a14:hiddenFill>
            </a:ext>
          </a:extLst>
        </p:spPr>
      </p:pic>
      <p:pic>
        <p:nvPicPr>
          <p:cNvPr id="17439" name="Picture 31" descr="http://media.coindesk.com/uploads/2015/07/Screen-Shot-2015-07-15-at-2.31.23-PM.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74385" y="4826420"/>
            <a:ext cx="1639284" cy="540000"/>
          </a:xfrm>
          <a:prstGeom prst="rect">
            <a:avLst/>
          </a:prstGeom>
          <a:noFill/>
          <a:extLst>
            <a:ext uri="{909E8E84-426E-40DD-AFC4-6F175D3DCCD1}">
              <a14:hiddenFill xmlns:a14="http://schemas.microsoft.com/office/drawing/2010/main">
                <a:solidFill>
                  <a:srgbClr val="FFFFFF"/>
                </a:solidFill>
              </a14:hiddenFill>
            </a:ext>
          </a:extLst>
        </p:spPr>
      </p:pic>
      <p:pic>
        <p:nvPicPr>
          <p:cNvPr id="17441" name="Picture 33" descr="http://photos.prnewswire.com/prnfull/20080409/NYW017LOGO"/>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535712" y="4273909"/>
            <a:ext cx="3056325" cy="468000"/>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https://upload.wikimedia.org/wikipedia/commons/thumb/2/20/Bank_of_America_logo.svg/2000px-Bank_of_America_logo.svg.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5083" y="5804143"/>
            <a:ext cx="4266659" cy="5400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653950" y="1363212"/>
            <a:ext cx="8074262" cy="1446550"/>
          </a:xfrm>
          <a:prstGeom prst="rect">
            <a:avLst/>
          </a:prstGeom>
          <a:noFill/>
        </p:spPr>
        <p:txBody>
          <a:bodyPr wrap="none" rtlCol="0">
            <a:spAutoFit/>
          </a:bodyPr>
          <a:lstStyle/>
          <a:p>
            <a:pPr algn="ctr"/>
            <a:r>
              <a:rPr lang="nl-BE" sz="3600" dirty="0" smtClean="0"/>
              <a:t>Totaal 2016: </a:t>
            </a:r>
            <a:r>
              <a:rPr lang="nl-BE" sz="4400" b="1" dirty="0" smtClean="0"/>
              <a:t>$ </a:t>
            </a:r>
            <a:r>
              <a:rPr lang="nl-BE" sz="4400" b="1" dirty="0"/>
              <a:t>2,5 </a:t>
            </a:r>
            <a:r>
              <a:rPr lang="nl-BE" sz="4400" b="1" dirty="0" smtClean="0"/>
              <a:t>miljard</a:t>
            </a:r>
          </a:p>
          <a:p>
            <a:pPr algn="ctr"/>
            <a:r>
              <a:rPr lang="nl-BE" sz="3600" dirty="0"/>
              <a:t>Verwachte groei tot </a:t>
            </a:r>
            <a:r>
              <a:rPr lang="nl-BE" sz="3600" dirty="0" smtClean="0"/>
              <a:t>2022: </a:t>
            </a:r>
            <a:r>
              <a:rPr lang="nl-BE" sz="4400" b="1" dirty="0" smtClean="0"/>
              <a:t>35</a:t>
            </a:r>
            <a:r>
              <a:rPr lang="nl-BE" sz="4400" b="1" dirty="0"/>
              <a:t>% per </a:t>
            </a:r>
            <a:r>
              <a:rPr lang="nl-BE" sz="4400" b="1" dirty="0" smtClean="0"/>
              <a:t>jaar</a:t>
            </a:r>
            <a:endParaRPr lang="nl-BE" sz="8000" dirty="0"/>
          </a:p>
        </p:txBody>
      </p:sp>
      <p:pic>
        <p:nvPicPr>
          <p:cNvPr id="14338" name="Picture 2" descr="https://upload.wikimedia.org/wikipedia/en/thumb/a/ae/Flag_of_the_United_Kingdom.svg/1280px-Flag_of_the_United_Kingdom.svg.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5850" y="3620916"/>
            <a:ext cx="1080000" cy="5400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4340" name="Picture 4" descr="https://upload.wikimedia.org/wikipedia/commons/thumb/2/20/Flag_of_the_Netherlands.svg/2000px-Flag_of_the_Netherlands.svg.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950492" y="3620916"/>
            <a:ext cx="810317" cy="5400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4344" name="Picture 8" descr="https://upload.wikimedia.org/wikipedia/commons/thumb/8/8f/Flag_of_Estonia.svg/255px-Flag_of_Estonia.svg.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555451" y="3620916"/>
            <a:ext cx="849999" cy="5400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4348" name="Picture 12" descr="https://assets.antwerpen.be/srv/assets/api/image/662385b9-c3bb-4108-9145-67318e2382e5/antwerpenregistratielogo.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200092" y="3620916"/>
            <a:ext cx="540000" cy="5400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4350" name="Picture 14" descr="http://weneedfun.com/wp-content/uploads/2016/12/Dubai-Flag-2.gif"/>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534734" y="3620916"/>
            <a:ext cx="816532" cy="5400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4352" name="Picture 16" descr="https://upload.wikimedia.org/wikipedia/commons/thumb/f/f3/Flag_of_Russia.svg/250px-Flag_of_Russia.svg.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145910" y="3620916"/>
            <a:ext cx="808383" cy="540000"/>
          </a:xfrm>
          <a:prstGeom prst="rect">
            <a:avLst/>
          </a:prstGeom>
          <a:solidFill>
            <a:schemeClr val="accent1"/>
          </a:solidFill>
          <a:ln>
            <a:solidFill>
              <a:schemeClr val="accent1"/>
            </a:solidFill>
          </a:ln>
        </p:spPr>
      </p:pic>
      <p:sp>
        <p:nvSpPr>
          <p:cNvPr id="3" name="Rectangle 2"/>
          <p:cNvSpPr/>
          <p:nvPr/>
        </p:nvSpPr>
        <p:spPr>
          <a:xfrm>
            <a:off x="-274385" y="3183032"/>
            <a:ext cx="10066085" cy="3773953"/>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7445" name="Picture 37" descr="http://cliparts.co/cliparts/rij/RyB/rijRyBGjT.pn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62857" y="5421834"/>
            <a:ext cx="9797143" cy="18446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74288" y="6445126"/>
            <a:ext cx="2225289" cy="461665"/>
          </a:xfrm>
          <a:prstGeom prst="rect">
            <a:avLst/>
          </a:prstGeom>
          <a:noFill/>
        </p:spPr>
        <p:txBody>
          <a:bodyPr wrap="none" rtlCol="0">
            <a:spAutoFit/>
          </a:bodyPr>
          <a:lstStyle/>
          <a:p>
            <a:r>
              <a:rPr lang="nl-BE" sz="2400" b="1" dirty="0" smtClean="0">
                <a:solidFill>
                  <a:schemeClr val="bg1"/>
                </a:solidFill>
              </a:rPr>
              <a:t>S  t  a  r  t  u  p  s</a:t>
            </a:r>
            <a:endParaRPr lang="nl-BE" sz="2400" b="1" dirty="0">
              <a:solidFill>
                <a:schemeClr val="bg1"/>
              </a:solidFill>
            </a:endParaRPr>
          </a:p>
        </p:txBody>
      </p:sp>
      <p:sp>
        <p:nvSpPr>
          <p:cNvPr id="5" name="Date Placeholder 4"/>
          <p:cNvSpPr>
            <a:spLocks noGrp="1"/>
          </p:cNvSpPr>
          <p:nvPr>
            <p:ph type="dt" sz="half" idx="2"/>
          </p:nvPr>
        </p:nvSpPr>
        <p:spPr/>
        <p:txBody>
          <a:bodyPr/>
          <a:lstStyle/>
          <a:p>
            <a:r>
              <a:rPr lang="fr-FR" smtClean="0"/>
              <a:t>13 mei 2017</a:t>
            </a:r>
            <a:endParaRPr lang="nl-NL" dirty="0"/>
          </a:p>
        </p:txBody>
      </p:sp>
    </p:spTree>
    <p:extLst>
      <p:ext uri="{BB962C8B-B14F-4D97-AF65-F5344CB8AC3E}">
        <p14:creationId xmlns:p14="http://schemas.microsoft.com/office/powerpoint/2010/main" val="346602778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Rectangle 170"/>
          <p:cNvSpPr/>
          <p:nvPr/>
        </p:nvSpPr>
        <p:spPr>
          <a:xfrm>
            <a:off x="0" y="737652"/>
            <a:ext cx="3060000" cy="547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2" name="Rectangle 171"/>
          <p:cNvSpPr/>
          <p:nvPr/>
        </p:nvSpPr>
        <p:spPr>
          <a:xfrm>
            <a:off x="3060000" y="732910"/>
            <a:ext cx="3060000" cy="54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3" name="Rectangle 172"/>
          <p:cNvSpPr/>
          <p:nvPr/>
        </p:nvSpPr>
        <p:spPr>
          <a:xfrm>
            <a:off x="6082600" y="732910"/>
            <a:ext cx="3060000" cy="547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Slide Number Placeholder 3"/>
          <p:cNvSpPr>
            <a:spLocks noGrp="1"/>
          </p:cNvSpPr>
          <p:nvPr>
            <p:ph type="sldNum" sz="quarter" idx="4"/>
          </p:nvPr>
        </p:nvSpPr>
        <p:spPr/>
        <p:txBody>
          <a:bodyPr/>
          <a:lstStyle/>
          <a:p>
            <a:fld id="{100A3A45-2F2E-4036-9237-CECECC4D93FA}" type="slidenum">
              <a:rPr lang="nl-BE" smtClean="0"/>
              <a:pPr/>
              <a:t>68</a:t>
            </a:fld>
            <a:endParaRPr lang="nl-BE" dirty="0"/>
          </a:p>
        </p:txBody>
      </p:sp>
      <p:sp>
        <p:nvSpPr>
          <p:cNvPr id="2" name="Title 1"/>
          <p:cNvSpPr>
            <a:spLocks noGrp="1"/>
          </p:cNvSpPr>
          <p:nvPr>
            <p:ph type="title"/>
          </p:nvPr>
        </p:nvSpPr>
        <p:spPr>
          <a:xfrm>
            <a:off x="-759581" y="69465"/>
            <a:ext cx="7472438" cy="604762"/>
          </a:xfrm>
        </p:spPr>
        <p:txBody>
          <a:bodyPr>
            <a:normAutofit fontScale="90000"/>
          </a:bodyPr>
          <a:lstStyle/>
          <a:p>
            <a:r>
              <a:rPr lang="nl-BE" smtClean="0"/>
              <a:t>Beter bestuur</a:t>
            </a:r>
            <a:endParaRPr lang="nl-BE" dirty="0"/>
          </a:p>
        </p:txBody>
      </p:sp>
      <p:pic>
        <p:nvPicPr>
          <p:cNvPr id="12" name="Content Placeholder 4"/>
          <p:cNvPicPr>
            <a:picLocks noGrp="1" noChangeAspect="1"/>
          </p:cNvPicPr>
          <p:nvPr>
            <p:ph type="chart" sz="quarter" idx="12"/>
          </p:nvPr>
        </p:nvPicPr>
        <p:blipFill>
          <a:blip r:embed="rId3" cstate="print">
            <a:extLst>
              <a:ext uri="{28A0092B-C50C-407E-A947-70E740481C1C}">
                <a14:useLocalDpi xmlns:a14="http://schemas.microsoft.com/office/drawing/2010/main" val="0"/>
              </a:ext>
            </a:extLst>
          </a:blip>
          <a:stretch>
            <a:fillRect/>
          </a:stretch>
        </p:blipFill>
        <p:spPr>
          <a:xfrm>
            <a:off x="4379629" y="3247493"/>
            <a:ext cx="399030" cy="515414"/>
          </a:xfrm>
        </p:spPr>
      </p:pic>
      <p:pic>
        <p:nvPicPr>
          <p:cNvPr id="6" name="Picture 2" descr="http://simpleicon.com/wp-content/uploads/umbrella.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07725" y="994025"/>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4085" y="2693348"/>
            <a:ext cx="540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descr="https://d30y9cdsu7xlg0.cloudfront.net/png/225592-20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3595" y="994025"/>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1504" y="2693348"/>
            <a:ext cx="540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Arrow Connector 13"/>
          <p:cNvCxnSpPr/>
          <p:nvPr/>
        </p:nvCxnSpPr>
        <p:spPr>
          <a:xfrm flipH="1" flipV="1">
            <a:off x="1181100" y="1571575"/>
            <a:ext cx="270000" cy="270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047085" y="2432940"/>
            <a:ext cx="270001" cy="27947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536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32021" y="1890705"/>
            <a:ext cx="380537"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Arrow Connector 19"/>
          <p:cNvCxnSpPr/>
          <p:nvPr/>
        </p:nvCxnSpPr>
        <p:spPr>
          <a:xfrm>
            <a:off x="1752600" y="2432940"/>
            <a:ext cx="320504" cy="27947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848315" y="2153462"/>
            <a:ext cx="494789" cy="0"/>
          </a:xfrm>
          <a:prstGeom prst="straightConnector1">
            <a:avLst/>
          </a:prstGeom>
          <a:ln w="38100">
            <a:headEnd type="arrow"/>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1688063" y="1571575"/>
            <a:ext cx="270000" cy="270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8"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02285" y="1643344"/>
            <a:ext cx="540000" cy="540000"/>
          </a:xfrm>
          <a:prstGeom prst="rect">
            <a:avLst/>
          </a:prstGeom>
        </p:spPr>
      </p:pic>
      <p:pic>
        <p:nvPicPr>
          <p:cNvPr id="30" name="Picture 29"/>
          <p:cNvPicPr>
            <a:picLocks noChangeAspect="1"/>
          </p:cNvPicPr>
          <p:nvPr/>
        </p:nvPicPr>
        <p:blipFill>
          <a:blip r:embed="rId8"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54685" y="1795744"/>
            <a:ext cx="540000" cy="540000"/>
          </a:xfrm>
          <a:prstGeom prst="rect">
            <a:avLst/>
          </a:prstGeom>
        </p:spPr>
      </p:pic>
      <p:pic>
        <p:nvPicPr>
          <p:cNvPr id="31" name="Picture 30"/>
          <p:cNvPicPr>
            <a:picLocks noChangeAspect="1"/>
          </p:cNvPicPr>
          <p:nvPr/>
        </p:nvPicPr>
        <p:blipFill>
          <a:blip r:embed="rId8"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07085" y="1948144"/>
            <a:ext cx="540000" cy="540000"/>
          </a:xfrm>
          <a:prstGeom prst="rect">
            <a:avLst/>
          </a:prstGeom>
        </p:spPr>
      </p:pic>
      <p:sp>
        <p:nvSpPr>
          <p:cNvPr id="33" name="Down Arrow 32"/>
          <p:cNvSpPr/>
          <p:nvPr/>
        </p:nvSpPr>
        <p:spPr>
          <a:xfrm>
            <a:off x="1295158" y="3167909"/>
            <a:ext cx="561975" cy="438150"/>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68288" y="1110150"/>
            <a:ext cx="540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21805" y="1613685"/>
            <a:ext cx="540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4" descr="https://d30y9cdsu7xlg0.cloudfront.net/png/225592-20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45046" y="2525356"/>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91530" y="2568020"/>
            <a:ext cx="540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 descr="https://d30y9cdsu7xlg0.cloudfront.net/png/225592-20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14772" y="1613685"/>
            <a:ext cx="540000" cy="540000"/>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Straight Arrow Connector 42"/>
          <p:cNvCxnSpPr/>
          <p:nvPr/>
        </p:nvCxnSpPr>
        <p:spPr>
          <a:xfrm>
            <a:off x="3802041" y="2218144"/>
            <a:ext cx="270000" cy="354535"/>
          </a:xfrm>
          <a:prstGeom prst="straightConnector1">
            <a:avLst/>
          </a:prstGeom>
          <a:ln w="38100">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4531530" y="2853231"/>
            <a:ext cx="413516" cy="0"/>
          </a:xfrm>
          <a:prstGeom prst="straightConnector1">
            <a:avLst/>
          </a:prstGeom>
          <a:ln w="38100">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5421805" y="2218144"/>
            <a:ext cx="152270" cy="354535"/>
          </a:xfrm>
          <a:prstGeom prst="straightConnector1">
            <a:avLst/>
          </a:prstGeom>
          <a:ln w="38100">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3991530" y="1314140"/>
            <a:ext cx="450840" cy="329204"/>
          </a:xfrm>
          <a:prstGeom prst="straightConnector1">
            <a:avLst/>
          </a:prstGeom>
          <a:ln w="38100">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flipV="1">
            <a:off x="4054772" y="2008139"/>
            <a:ext cx="206758" cy="103275"/>
          </a:xfrm>
          <a:prstGeom prst="straightConnector1">
            <a:avLst/>
          </a:prstGeom>
          <a:ln w="38100">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a:off x="4590000" y="1650150"/>
            <a:ext cx="148288" cy="386893"/>
          </a:xfrm>
          <a:prstGeom prst="straightConnector1">
            <a:avLst/>
          </a:prstGeom>
          <a:ln w="38100">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H="1">
            <a:off x="4531531" y="1948143"/>
            <a:ext cx="890274" cy="624536"/>
          </a:xfrm>
          <a:prstGeom prst="straightConnector1">
            <a:avLst/>
          </a:prstGeom>
          <a:ln w="38100">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a:off x="4072041" y="1650150"/>
            <a:ext cx="549909" cy="191425"/>
          </a:xfrm>
          <a:prstGeom prst="straightConnector1">
            <a:avLst/>
          </a:prstGeom>
          <a:ln w="38100">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flipV="1">
            <a:off x="4904909" y="1650150"/>
            <a:ext cx="120648" cy="922530"/>
          </a:xfrm>
          <a:prstGeom prst="straightConnector1">
            <a:avLst/>
          </a:prstGeom>
          <a:ln w="38100">
            <a:headEnd type="none"/>
            <a:tailEnd type="none"/>
          </a:ln>
        </p:spPr>
        <p:style>
          <a:lnRef idx="1">
            <a:schemeClr val="accent1"/>
          </a:lnRef>
          <a:fillRef idx="0">
            <a:schemeClr val="accent1"/>
          </a:fillRef>
          <a:effectRef idx="0">
            <a:schemeClr val="accent1"/>
          </a:effectRef>
          <a:fontRef idx="minor">
            <a:schemeClr val="tx1"/>
          </a:fontRef>
        </p:style>
      </p:cxnSp>
      <p:sp>
        <p:nvSpPr>
          <p:cNvPr id="76" name="Down Arrow 75"/>
          <p:cNvSpPr/>
          <p:nvPr/>
        </p:nvSpPr>
        <p:spPr>
          <a:xfrm>
            <a:off x="4457300" y="3167909"/>
            <a:ext cx="561975" cy="438150"/>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123" name="Group 122"/>
          <p:cNvGrpSpPr/>
          <p:nvPr/>
        </p:nvGrpSpPr>
        <p:grpSpPr>
          <a:xfrm>
            <a:off x="3532041" y="3672090"/>
            <a:ext cx="2447033" cy="1997870"/>
            <a:chOff x="3532041" y="4502265"/>
            <a:chExt cx="2447033" cy="1997870"/>
          </a:xfrm>
        </p:grpSpPr>
        <p:pic>
          <p:nvPicPr>
            <p:cNvPr id="7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5557" y="4502265"/>
              <a:ext cx="540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9074" y="5005800"/>
              <a:ext cx="540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 name="Picture 4" descr="https://d30y9cdsu7xlg0.cloudfront.net/png/225592-20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62315" y="5917471"/>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8799" y="5960135"/>
              <a:ext cx="540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4" descr="https://d30y9cdsu7xlg0.cloudfront.net/png/225592-20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32041" y="5005800"/>
              <a:ext cx="540000" cy="540000"/>
            </a:xfrm>
            <a:prstGeom prst="rect">
              <a:avLst/>
            </a:prstGeom>
            <a:noFill/>
            <a:extLst>
              <a:ext uri="{909E8E84-426E-40DD-AFC4-6F175D3DCCD1}">
                <a14:hiddenFill xmlns:a14="http://schemas.microsoft.com/office/drawing/2010/main">
                  <a:solidFill>
                    <a:srgbClr val="FFFFFF"/>
                  </a:solidFill>
                </a14:hiddenFill>
              </a:ext>
            </a:extLst>
          </p:spPr>
        </p:pic>
        <p:cxnSp>
          <p:nvCxnSpPr>
            <p:cNvPr id="82" name="Straight Arrow Connector 81"/>
            <p:cNvCxnSpPr/>
            <p:nvPr/>
          </p:nvCxnSpPr>
          <p:spPr>
            <a:xfrm>
              <a:off x="3802041" y="5610259"/>
              <a:ext cx="252731" cy="349876"/>
            </a:xfrm>
            <a:prstGeom prst="straightConnector1">
              <a:avLst/>
            </a:prstGeom>
            <a:ln w="38100">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stCxn id="79" idx="1"/>
              <a:endCxn id="80" idx="3"/>
            </p:cNvCxnSpPr>
            <p:nvPr/>
          </p:nvCxnSpPr>
          <p:spPr>
            <a:xfrm flipH="1">
              <a:off x="4548799" y="6187471"/>
              <a:ext cx="413516" cy="0"/>
            </a:xfrm>
            <a:prstGeom prst="straightConnector1">
              <a:avLst/>
            </a:prstGeom>
            <a:ln w="38100">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H="1">
              <a:off x="5439074" y="5610259"/>
              <a:ext cx="270002" cy="349876"/>
            </a:xfrm>
            <a:prstGeom prst="straightConnector1">
              <a:avLst/>
            </a:prstGeom>
            <a:ln w="38100">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H="1">
              <a:off x="4008799" y="4775849"/>
              <a:ext cx="448501" cy="259610"/>
            </a:xfrm>
            <a:prstGeom prst="straightConnector1">
              <a:avLst/>
            </a:prstGeom>
            <a:ln w="38100">
              <a:headEnd type="none"/>
              <a:tailEnd type="non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endCxn id="77" idx="3"/>
            </p:cNvCxnSpPr>
            <p:nvPr/>
          </p:nvCxnSpPr>
          <p:spPr>
            <a:xfrm flipH="1" flipV="1">
              <a:off x="5025557" y="4772265"/>
              <a:ext cx="413517" cy="321069"/>
            </a:xfrm>
            <a:prstGeom prst="straightConnector1">
              <a:avLst/>
            </a:prstGeom>
            <a:ln w="381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5388" name="Group 15387"/>
          <p:cNvGrpSpPr/>
          <p:nvPr/>
        </p:nvGrpSpPr>
        <p:grpSpPr>
          <a:xfrm>
            <a:off x="6710597" y="978265"/>
            <a:ext cx="1953960" cy="2207749"/>
            <a:chOff x="6799497" y="1337090"/>
            <a:chExt cx="1953960" cy="2207749"/>
          </a:xfrm>
        </p:grpSpPr>
        <p:sp>
          <p:nvSpPr>
            <p:cNvPr id="75" name="TextBox 74"/>
            <p:cNvSpPr txBox="1"/>
            <p:nvPr/>
          </p:nvSpPr>
          <p:spPr>
            <a:xfrm>
              <a:off x="6799497" y="1373093"/>
              <a:ext cx="612668" cy="1200329"/>
            </a:xfrm>
            <a:prstGeom prst="rect">
              <a:avLst/>
            </a:prstGeom>
            <a:noFill/>
          </p:spPr>
          <p:txBody>
            <a:bodyPr wrap="none" rtlCol="0">
              <a:spAutoFit/>
            </a:bodyPr>
            <a:lstStyle/>
            <a:p>
              <a:r>
                <a:rPr lang="nl-BE" sz="7200" b="1" dirty="0" smtClean="0"/>
                <a:t>?</a:t>
              </a:r>
              <a:endParaRPr lang="nl-BE" sz="7200" b="1" dirty="0"/>
            </a:p>
          </p:txBody>
        </p:sp>
        <p:sp>
          <p:nvSpPr>
            <p:cNvPr id="108" name="TextBox 107"/>
            <p:cNvSpPr txBox="1"/>
            <p:nvPr/>
          </p:nvSpPr>
          <p:spPr>
            <a:xfrm>
              <a:off x="7634248" y="2061410"/>
              <a:ext cx="577402" cy="1107996"/>
            </a:xfrm>
            <a:prstGeom prst="rect">
              <a:avLst/>
            </a:prstGeom>
            <a:noFill/>
          </p:spPr>
          <p:txBody>
            <a:bodyPr wrap="none" rtlCol="0">
              <a:spAutoFit/>
            </a:bodyPr>
            <a:lstStyle/>
            <a:p>
              <a:r>
                <a:rPr lang="nl-BE" sz="6600" b="1" dirty="0" smtClean="0"/>
                <a:t>?</a:t>
              </a:r>
              <a:endParaRPr lang="nl-BE" sz="6600" b="1" dirty="0"/>
            </a:p>
          </p:txBody>
        </p:sp>
        <p:sp>
          <p:nvSpPr>
            <p:cNvPr id="109" name="TextBox 108"/>
            <p:cNvSpPr txBox="1"/>
            <p:nvPr/>
          </p:nvSpPr>
          <p:spPr>
            <a:xfrm>
              <a:off x="6912907" y="2395869"/>
              <a:ext cx="540533" cy="1015663"/>
            </a:xfrm>
            <a:prstGeom prst="rect">
              <a:avLst/>
            </a:prstGeom>
            <a:noFill/>
          </p:spPr>
          <p:txBody>
            <a:bodyPr wrap="none" rtlCol="0">
              <a:spAutoFit/>
            </a:bodyPr>
            <a:lstStyle/>
            <a:p>
              <a:r>
                <a:rPr lang="nl-BE" sz="6000" b="1" dirty="0" smtClean="0"/>
                <a:t>?</a:t>
              </a:r>
              <a:endParaRPr lang="nl-BE" sz="6000" b="1" dirty="0"/>
            </a:p>
          </p:txBody>
        </p:sp>
        <p:sp>
          <p:nvSpPr>
            <p:cNvPr id="110" name="TextBox 109"/>
            <p:cNvSpPr txBox="1"/>
            <p:nvPr/>
          </p:nvSpPr>
          <p:spPr>
            <a:xfrm>
              <a:off x="8248190" y="2513469"/>
              <a:ext cx="505267" cy="923330"/>
            </a:xfrm>
            <a:prstGeom prst="rect">
              <a:avLst/>
            </a:prstGeom>
            <a:noFill/>
          </p:spPr>
          <p:txBody>
            <a:bodyPr wrap="none" rtlCol="0">
              <a:spAutoFit/>
            </a:bodyPr>
            <a:lstStyle/>
            <a:p>
              <a:r>
                <a:rPr lang="nl-BE" sz="5400" b="1" dirty="0" smtClean="0"/>
                <a:t>?</a:t>
              </a:r>
              <a:endParaRPr lang="nl-BE" sz="5400" b="1" dirty="0"/>
            </a:p>
          </p:txBody>
        </p:sp>
        <p:sp>
          <p:nvSpPr>
            <p:cNvPr id="111" name="TextBox 110"/>
            <p:cNvSpPr txBox="1"/>
            <p:nvPr/>
          </p:nvSpPr>
          <p:spPr>
            <a:xfrm>
              <a:off x="7453440" y="1337090"/>
              <a:ext cx="470000" cy="830997"/>
            </a:xfrm>
            <a:prstGeom prst="rect">
              <a:avLst/>
            </a:prstGeom>
            <a:noFill/>
          </p:spPr>
          <p:txBody>
            <a:bodyPr wrap="none" rtlCol="0">
              <a:spAutoFit/>
            </a:bodyPr>
            <a:lstStyle/>
            <a:p>
              <a:r>
                <a:rPr lang="nl-BE" sz="4800" b="1" dirty="0" smtClean="0"/>
                <a:t>?</a:t>
              </a:r>
              <a:endParaRPr lang="nl-BE" sz="4800" b="1" dirty="0"/>
            </a:p>
          </p:txBody>
        </p:sp>
        <p:sp>
          <p:nvSpPr>
            <p:cNvPr id="112" name="TextBox 111"/>
            <p:cNvSpPr txBox="1"/>
            <p:nvPr/>
          </p:nvSpPr>
          <p:spPr>
            <a:xfrm>
              <a:off x="8102724" y="1597029"/>
              <a:ext cx="445956" cy="769441"/>
            </a:xfrm>
            <a:prstGeom prst="rect">
              <a:avLst/>
            </a:prstGeom>
            <a:noFill/>
          </p:spPr>
          <p:txBody>
            <a:bodyPr wrap="none" rtlCol="0">
              <a:spAutoFit/>
            </a:bodyPr>
            <a:lstStyle/>
            <a:p>
              <a:r>
                <a:rPr lang="nl-BE" sz="4400" b="1" dirty="0" smtClean="0"/>
                <a:t>?</a:t>
              </a:r>
              <a:endParaRPr lang="nl-BE" sz="4400" b="1" dirty="0"/>
            </a:p>
          </p:txBody>
        </p:sp>
        <p:sp>
          <p:nvSpPr>
            <p:cNvPr id="113" name="TextBox 112"/>
            <p:cNvSpPr txBox="1"/>
            <p:nvPr/>
          </p:nvSpPr>
          <p:spPr>
            <a:xfrm>
              <a:off x="7465462" y="2836953"/>
              <a:ext cx="421910" cy="707886"/>
            </a:xfrm>
            <a:prstGeom prst="rect">
              <a:avLst/>
            </a:prstGeom>
            <a:noFill/>
          </p:spPr>
          <p:txBody>
            <a:bodyPr wrap="none" rtlCol="0">
              <a:spAutoFit/>
            </a:bodyPr>
            <a:lstStyle/>
            <a:p>
              <a:r>
                <a:rPr lang="nl-BE" sz="4000" b="1" dirty="0" smtClean="0"/>
                <a:t>?</a:t>
              </a:r>
              <a:endParaRPr lang="nl-BE" sz="4000" b="1" dirty="0"/>
            </a:p>
          </p:txBody>
        </p:sp>
        <p:sp>
          <p:nvSpPr>
            <p:cNvPr id="114" name="TextBox 113"/>
            <p:cNvSpPr txBox="1"/>
            <p:nvPr/>
          </p:nvSpPr>
          <p:spPr>
            <a:xfrm>
              <a:off x="7236382" y="2072703"/>
              <a:ext cx="397866" cy="646331"/>
            </a:xfrm>
            <a:prstGeom prst="rect">
              <a:avLst/>
            </a:prstGeom>
            <a:noFill/>
          </p:spPr>
          <p:txBody>
            <a:bodyPr wrap="none" rtlCol="0">
              <a:spAutoFit/>
            </a:bodyPr>
            <a:lstStyle/>
            <a:p>
              <a:r>
                <a:rPr lang="nl-BE" sz="3600" b="1" dirty="0" smtClean="0"/>
                <a:t>?</a:t>
              </a:r>
              <a:endParaRPr lang="nl-BE" sz="3600" b="1" dirty="0"/>
            </a:p>
          </p:txBody>
        </p:sp>
      </p:grpSp>
      <p:sp>
        <p:nvSpPr>
          <p:cNvPr id="115" name="Down Arrow 114"/>
          <p:cNvSpPr/>
          <p:nvPr/>
        </p:nvSpPr>
        <p:spPr>
          <a:xfrm>
            <a:off x="7395429" y="3167909"/>
            <a:ext cx="561975" cy="438150"/>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92" name="Group 91"/>
          <p:cNvGrpSpPr/>
          <p:nvPr/>
        </p:nvGrpSpPr>
        <p:grpSpPr>
          <a:xfrm>
            <a:off x="6926511" y="3827767"/>
            <a:ext cx="1814246" cy="1474899"/>
            <a:chOff x="6939211" y="4492842"/>
            <a:chExt cx="1814246" cy="1474899"/>
          </a:xfrm>
        </p:grpSpPr>
        <p:sp>
          <p:nvSpPr>
            <p:cNvPr id="91" name="Rounded Rectangle 90"/>
            <p:cNvSpPr/>
            <p:nvPr/>
          </p:nvSpPr>
          <p:spPr>
            <a:xfrm>
              <a:off x="6939211" y="4492842"/>
              <a:ext cx="1052502" cy="23455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8" name="Rounded Rectangle 117"/>
            <p:cNvSpPr/>
            <p:nvPr/>
          </p:nvSpPr>
          <p:spPr>
            <a:xfrm>
              <a:off x="6939211" y="4775849"/>
              <a:ext cx="1052502" cy="23455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9" name="Rounded Rectangle 118"/>
            <p:cNvSpPr/>
            <p:nvPr/>
          </p:nvSpPr>
          <p:spPr>
            <a:xfrm>
              <a:off x="6939211" y="5058856"/>
              <a:ext cx="1052502" cy="23455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0" name="Rounded Rectangle 119"/>
            <p:cNvSpPr/>
            <p:nvPr/>
          </p:nvSpPr>
          <p:spPr>
            <a:xfrm>
              <a:off x="6939211" y="5341863"/>
              <a:ext cx="1052502" cy="23455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1" name="Rounded Rectangle 120"/>
            <p:cNvSpPr/>
            <p:nvPr/>
          </p:nvSpPr>
          <p:spPr>
            <a:xfrm>
              <a:off x="6939211" y="5624871"/>
              <a:ext cx="1052502" cy="23455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6" name="Picture 2" descr="Magnifying Glass, Magnifier Glass, Glass, Increase"/>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7493457" y="4707741"/>
              <a:ext cx="1260000" cy="1260000"/>
            </a:xfrm>
            <a:prstGeom prst="rect">
              <a:avLst/>
            </a:prstGeom>
            <a:noFill/>
            <a:extLst>
              <a:ext uri="{909E8E84-426E-40DD-AFC4-6F175D3DCCD1}">
                <a14:hiddenFill xmlns:a14="http://schemas.microsoft.com/office/drawing/2010/main">
                  <a:solidFill>
                    <a:srgbClr val="FFFFFF"/>
                  </a:solidFill>
                </a14:hiddenFill>
              </a:ext>
            </a:extLst>
          </p:spPr>
        </p:pic>
      </p:grpSp>
      <p:sp>
        <p:nvSpPr>
          <p:cNvPr id="93" name="TextBox 92"/>
          <p:cNvSpPr txBox="1"/>
          <p:nvPr/>
        </p:nvSpPr>
        <p:spPr>
          <a:xfrm>
            <a:off x="6866274" y="737652"/>
            <a:ext cx="1492653" cy="369332"/>
          </a:xfrm>
          <a:prstGeom prst="rect">
            <a:avLst/>
          </a:prstGeom>
          <a:noFill/>
        </p:spPr>
        <p:txBody>
          <a:bodyPr wrap="none" rtlCol="0">
            <a:spAutoFit/>
          </a:bodyPr>
          <a:lstStyle/>
          <a:p>
            <a:r>
              <a:rPr lang="nl-BE" b="1" dirty="0" smtClean="0"/>
              <a:t>Transparantie</a:t>
            </a:r>
            <a:endParaRPr lang="nl-BE" b="1" dirty="0"/>
          </a:p>
        </p:txBody>
      </p:sp>
      <p:sp>
        <p:nvSpPr>
          <p:cNvPr id="125" name="TextBox 124"/>
          <p:cNvSpPr txBox="1"/>
          <p:nvPr/>
        </p:nvSpPr>
        <p:spPr>
          <a:xfrm>
            <a:off x="3378031" y="737652"/>
            <a:ext cx="2675541" cy="369332"/>
          </a:xfrm>
          <a:prstGeom prst="rect">
            <a:avLst/>
          </a:prstGeom>
          <a:noFill/>
        </p:spPr>
        <p:txBody>
          <a:bodyPr wrap="none" rtlCol="0">
            <a:spAutoFit/>
          </a:bodyPr>
          <a:lstStyle/>
          <a:p>
            <a:r>
              <a:rPr lang="nl-BE" b="1" dirty="0" smtClean="0"/>
              <a:t>Gestroomlijnde processen</a:t>
            </a:r>
            <a:endParaRPr lang="nl-BE" b="1" dirty="0"/>
          </a:p>
        </p:txBody>
      </p:sp>
      <p:sp>
        <p:nvSpPr>
          <p:cNvPr id="126" name="TextBox 125"/>
          <p:cNvSpPr txBox="1"/>
          <p:nvPr/>
        </p:nvSpPr>
        <p:spPr>
          <a:xfrm>
            <a:off x="64543" y="737652"/>
            <a:ext cx="2956387" cy="369332"/>
          </a:xfrm>
          <a:prstGeom prst="rect">
            <a:avLst/>
          </a:prstGeom>
          <a:noFill/>
        </p:spPr>
        <p:txBody>
          <a:bodyPr wrap="none" rtlCol="0">
            <a:spAutoFit/>
          </a:bodyPr>
          <a:lstStyle/>
          <a:p>
            <a:r>
              <a:rPr lang="nl-BE" b="1" dirty="0" smtClean="0"/>
              <a:t>Vereenvoudiging voor burger</a:t>
            </a:r>
            <a:endParaRPr lang="nl-BE" b="1" dirty="0"/>
          </a:p>
        </p:txBody>
      </p:sp>
      <p:grpSp>
        <p:nvGrpSpPr>
          <p:cNvPr id="117" name="Group 116"/>
          <p:cNvGrpSpPr/>
          <p:nvPr/>
        </p:nvGrpSpPr>
        <p:grpSpPr>
          <a:xfrm>
            <a:off x="841756" y="3900544"/>
            <a:ext cx="1468777" cy="1468777"/>
            <a:chOff x="760777" y="4842029"/>
            <a:chExt cx="1468777" cy="1468777"/>
          </a:xfrm>
        </p:grpSpPr>
        <p:pic>
          <p:nvPicPr>
            <p:cNvPr id="15366"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0777" y="4842029"/>
              <a:ext cx="1468777" cy="1468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5" name="Rectangle 174"/>
            <p:cNvSpPr/>
            <p:nvPr/>
          </p:nvSpPr>
          <p:spPr>
            <a:xfrm>
              <a:off x="1199845" y="5287375"/>
              <a:ext cx="590639" cy="369332"/>
            </a:xfrm>
            <a:prstGeom prst="rect">
              <a:avLst/>
            </a:prstGeom>
            <a:solidFill>
              <a:schemeClr val="bg1">
                <a:lumMod val="95000"/>
              </a:schemeClr>
            </a:solidFill>
            <a:ln>
              <a:solidFill>
                <a:schemeClr val="tx1"/>
              </a:solidFill>
            </a:ln>
          </p:spPr>
          <p:txBody>
            <a:bodyPr wrap="square">
              <a:spAutoFit/>
            </a:bodyPr>
            <a:lstStyle/>
            <a:p>
              <a:pPr algn="ctr"/>
              <a:r>
                <a:rPr lang="nl-BE" dirty="0" smtClean="0"/>
                <a:t>OK</a:t>
              </a:r>
              <a:endParaRPr lang="nl-BE" dirty="0"/>
            </a:p>
          </p:txBody>
        </p:sp>
      </p:grpSp>
      <p:sp>
        <p:nvSpPr>
          <p:cNvPr id="15389" name="Oval 15388"/>
          <p:cNvSpPr/>
          <p:nvPr/>
        </p:nvSpPr>
        <p:spPr>
          <a:xfrm>
            <a:off x="4323718" y="2050070"/>
            <a:ext cx="288000" cy="28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09" name="Straight Arrow Connector 208"/>
          <p:cNvCxnSpPr/>
          <p:nvPr/>
        </p:nvCxnSpPr>
        <p:spPr>
          <a:xfrm flipH="1">
            <a:off x="4337269" y="2360209"/>
            <a:ext cx="74144" cy="228648"/>
          </a:xfrm>
          <a:prstGeom prst="straightConnector1">
            <a:avLst/>
          </a:prstGeom>
          <a:ln w="38100">
            <a:headEnd type="none"/>
            <a:tailEnd type="none"/>
          </a:ln>
        </p:spPr>
        <p:style>
          <a:lnRef idx="1">
            <a:schemeClr val="accent1"/>
          </a:lnRef>
          <a:fillRef idx="0">
            <a:schemeClr val="accent1"/>
          </a:fillRef>
          <a:effectRef idx="0">
            <a:schemeClr val="accent1"/>
          </a:effectRef>
          <a:fontRef idx="minor">
            <a:schemeClr val="tx1"/>
          </a:fontRef>
        </p:style>
      </p:cxnSp>
      <p:sp>
        <p:nvSpPr>
          <p:cNvPr id="74" name="Rounded Rectangle 73"/>
          <p:cNvSpPr/>
          <p:nvPr/>
        </p:nvSpPr>
        <p:spPr>
          <a:xfrm>
            <a:off x="114588" y="5740807"/>
            <a:ext cx="2829600" cy="360000"/>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smtClean="0"/>
              <a:t>Levensloop</a:t>
            </a:r>
            <a:endParaRPr lang="nl-BE" b="1" dirty="0"/>
          </a:p>
        </p:txBody>
      </p:sp>
      <p:sp>
        <p:nvSpPr>
          <p:cNvPr id="86" name="Rounded Rectangle 85"/>
          <p:cNvSpPr/>
          <p:nvPr/>
        </p:nvSpPr>
        <p:spPr>
          <a:xfrm>
            <a:off x="6207349" y="5740807"/>
            <a:ext cx="2829600" cy="360000"/>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smtClean="0"/>
              <a:t>Voedselveiligheid</a:t>
            </a:r>
            <a:endParaRPr lang="nl-BE" b="1" dirty="0"/>
          </a:p>
        </p:txBody>
      </p:sp>
      <p:sp>
        <p:nvSpPr>
          <p:cNvPr id="87" name="Rounded Rectangle 86"/>
          <p:cNvSpPr/>
          <p:nvPr/>
        </p:nvSpPr>
        <p:spPr>
          <a:xfrm>
            <a:off x="3149600" y="5740807"/>
            <a:ext cx="2829473" cy="360000"/>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smtClean="0"/>
              <a:t>Schuldafhandeling</a:t>
            </a:r>
            <a:endParaRPr lang="nl-BE" b="1" dirty="0"/>
          </a:p>
        </p:txBody>
      </p:sp>
      <p:sp>
        <p:nvSpPr>
          <p:cNvPr id="3" name="Date Placeholder 2"/>
          <p:cNvSpPr>
            <a:spLocks noGrp="1"/>
          </p:cNvSpPr>
          <p:nvPr>
            <p:ph type="dt" sz="half" idx="2"/>
          </p:nvPr>
        </p:nvSpPr>
        <p:spPr/>
        <p:txBody>
          <a:bodyPr/>
          <a:lstStyle/>
          <a:p>
            <a:r>
              <a:rPr lang="fr-FR" smtClean="0"/>
              <a:t>13 mei 2017</a:t>
            </a:r>
            <a:endParaRPr lang="nl-NL" dirty="0"/>
          </a:p>
        </p:txBody>
      </p:sp>
    </p:spTree>
    <p:extLst>
      <p:ext uri="{BB962C8B-B14F-4D97-AF65-F5344CB8AC3E}">
        <p14:creationId xmlns:p14="http://schemas.microsoft.com/office/powerpoint/2010/main" val="13792366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ln>
            <a:solidFill>
              <a:srgbClr val="0F879D"/>
            </a:solidFill>
          </a:ln>
        </p:spPr>
        <p:txBody>
          <a:bodyPr/>
          <a:lstStyle/>
          <a:p>
            <a:r>
              <a:rPr lang="nl-BE" altLang="fr-FR" dirty="0" smtClean="0"/>
              <a:t>Wisselwerking</a:t>
            </a:r>
          </a:p>
        </p:txBody>
      </p:sp>
      <p:sp>
        <p:nvSpPr>
          <p:cNvPr id="4" name="Slide Number Placeholder 3"/>
          <p:cNvSpPr>
            <a:spLocks noGrp="1"/>
          </p:cNvSpPr>
          <p:nvPr>
            <p:ph type="sldNum" sz="quarter" idx="4"/>
          </p:nvPr>
        </p:nvSpPr>
        <p:spPr/>
        <p:txBody>
          <a:bodyPr/>
          <a:lstStyle/>
          <a:p>
            <a:pPr>
              <a:defRPr/>
            </a:pPr>
            <a:fld id="{FA7AED9D-363C-4C83-928A-06A9D76BBB72}" type="slidenum">
              <a:rPr lang="en-GB" smtClean="0"/>
              <a:pPr>
                <a:defRPr/>
              </a:pPr>
              <a:t>6</a:t>
            </a:fld>
            <a:endParaRPr lang="en-GB" dirty="0"/>
          </a:p>
        </p:txBody>
      </p:sp>
      <p:pic>
        <p:nvPicPr>
          <p:cNvPr id="14340" name="Picture 2" descr="https://pixabay.com/static/uploads/photo/2012/04/23/15/50/yin-yang-38646_640.png"/>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047875" y="1014088"/>
            <a:ext cx="511175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Box 4"/>
          <p:cNvSpPr txBox="1">
            <a:spLocks noChangeArrowheads="1"/>
          </p:cNvSpPr>
          <p:nvPr/>
        </p:nvSpPr>
        <p:spPr bwMode="auto">
          <a:xfrm>
            <a:off x="4787900" y="1732463"/>
            <a:ext cx="1912938"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r>
              <a:rPr lang="nl-BE" altLang="fr-FR" sz="2400" dirty="0" smtClean="0">
                <a:solidFill>
                  <a:schemeClr val="tx2">
                    <a:lumMod val="20000"/>
                    <a:lumOff val="80000"/>
                  </a:schemeClr>
                </a:solidFill>
              </a:rPr>
              <a:t>ICT </a:t>
            </a:r>
            <a:r>
              <a:rPr lang="nl-BE" altLang="fr-FR" sz="2400" dirty="0" err="1" smtClean="0">
                <a:solidFill>
                  <a:schemeClr val="tx2">
                    <a:lumMod val="20000"/>
                    <a:lumOff val="80000"/>
                  </a:schemeClr>
                </a:solidFill>
              </a:rPr>
              <a:t>enables</a:t>
            </a:r>
            <a:r>
              <a:rPr lang="nl-BE" altLang="fr-FR" sz="2400" dirty="0" smtClean="0">
                <a:solidFill>
                  <a:schemeClr val="tx2">
                    <a:lumMod val="20000"/>
                    <a:lumOff val="80000"/>
                  </a:schemeClr>
                </a:solidFill>
              </a:rPr>
              <a:t> business, </a:t>
            </a:r>
            <a:r>
              <a:rPr lang="nl-BE" altLang="fr-FR" sz="2400" dirty="0" err="1" smtClean="0">
                <a:solidFill>
                  <a:schemeClr val="tx2">
                    <a:lumMod val="20000"/>
                    <a:lumOff val="80000"/>
                  </a:schemeClr>
                </a:solidFill>
              </a:rPr>
              <a:t>effectiveness</a:t>
            </a:r>
            <a:r>
              <a:rPr lang="nl-BE" altLang="fr-FR" sz="2400" dirty="0" smtClean="0">
                <a:solidFill>
                  <a:schemeClr val="tx2">
                    <a:lumMod val="20000"/>
                    <a:lumOff val="80000"/>
                  </a:schemeClr>
                </a:solidFill>
              </a:rPr>
              <a:t>, efficiency, </a:t>
            </a:r>
            <a:r>
              <a:rPr lang="nl-BE" altLang="fr-FR" sz="2400" dirty="0" err="1" smtClean="0">
                <a:solidFill>
                  <a:schemeClr val="tx2">
                    <a:lumMod val="20000"/>
                    <a:lumOff val="80000"/>
                  </a:schemeClr>
                </a:solidFill>
              </a:rPr>
              <a:t>innovation</a:t>
            </a:r>
            <a:endParaRPr lang="fr-BE" altLang="fr-FR" sz="2400" dirty="0" smtClean="0">
              <a:solidFill>
                <a:schemeClr val="tx2">
                  <a:lumMod val="20000"/>
                  <a:lumOff val="80000"/>
                </a:schemeClr>
              </a:solidFill>
            </a:endParaRPr>
          </a:p>
        </p:txBody>
      </p:sp>
      <p:sp>
        <p:nvSpPr>
          <p:cNvPr id="14342" name="TextBox 6"/>
          <p:cNvSpPr txBox="1">
            <a:spLocks noChangeArrowheads="1"/>
          </p:cNvSpPr>
          <p:nvPr/>
        </p:nvSpPr>
        <p:spPr bwMode="auto">
          <a:xfrm>
            <a:off x="2496313" y="3274625"/>
            <a:ext cx="19113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nl-BE" altLang="fr-FR" sz="2400" dirty="0">
                <a:solidFill>
                  <a:srgbClr val="0F879D"/>
                </a:solidFill>
              </a:rPr>
              <a:t>Business drives, </a:t>
            </a:r>
            <a:r>
              <a:rPr lang="nl-BE" altLang="fr-FR" sz="2400" dirty="0" err="1">
                <a:solidFill>
                  <a:srgbClr val="0F879D"/>
                </a:solidFill>
              </a:rPr>
              <a:t>empowers</a:t>
            </a:r>
            <a:r>
              <a:rPr lang="nl-BE" altLang="fr-FR" sz="2400" dirty="0">
                <a:solidFill>
                  <a:srgbClr val="0F879D"/>
                </a:solidFill>
              </a:rPr>
              <a:t> </a:t>
            </a:r>
            <a:r>
              <a:rPr lang="nl-BE" altLang="fr-FR" sz="2400" dirty="0" err="1">
                <a:solidFill>
                  <a:srgbClr val="0F879D"/>
                </a:solidFill>
              </a:rPr>
              <a:t>and</a:t>
            </a:r>
            <a:endParaRPr lang="nl-BE" altLang="fr-FR" sz="2400" dirty="0">
              <a:solidFill>
                <a:srgbClr val="0F879D"/>
              </a:solidFill>
            </a:endParaRPr>
          </a:p>
          <a:p>
            <a:pPr algn="ctr" eaLnBrk="1" hangingPunct="1">
              <a:spcBef>
                <a:spcPct val="0"/>
              </a:spcBef>
              <a:buFontTx/>
              <a:buNone/>
            </a:pPr>
            <a:r>
              <a:rPr lang="nl-BE" altLang="fr-FR" sz="2400" dirty="0" err="1">
                <a:solidFill>
                  <a:srgbClr val="0F879D"/>
                </a:solidFill>
              </a:rPr>
              <a:t>invests</a:t>
            </a:r>
            <a:r>
              <a:rPr lang="nl-BE" altLang="fr-FR" sz="2400" dirty="0">
                <a:solidFill>
                  <a:srgbClr val="0F879D"/>
                </a:solidFill>
              </a:rPr>
              <a:t> in ICT</a:t>
            </a:r>
            <a:endParaRPr lang="fr-BE" altLang="fr-FR" sz="2400" dirty="0">
              <a:solidFill>
                <a:srgbClr val="0F879D"/>
              </a:solidFill>
            </a:endParaRPr>
          </a:p>
        </p:txBody>
      </p:sp>
      <p:sp>
        <p:nvSpPr>
          <p:cNvPr id="2" name="Date Placeholder 1"/>
          <p:cNvSpPr>
            <a:spLocks noGrp="1"/>
          </p:cNvSpPr>
          <p:nvPr>
            <p:ph type="dt" sz="half" idx="2"/>
          </p:nvPr>
        </p:nvSpPr>
        <p:spPr/>
        <p:txBody>
          <a:bodyPr/>
          <a:lstStyle/>
          <a:p>
            <a:r>
              <a:rPr lang="fr-FR" smtClean="0"/>
              <a:t>13 mei 2017</a:t>
            </a:r>
            <a:endParaRPr lang="nl-NL" dirty="0"/>
          </a:p>
        </p:txBody>
      </p:sp>
    </p:spTree>
    <p:extLst>
      <p:ext uri="{BB962C8B-B14F-4D97-AF65-F5344CB8AC3E}">
        <p14:creationId xmlns:p14="http://schemas.microsoft.com/office/powerpoint/2010/main" val="244822389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CC3638-A99D-674C-A789-FA84B7E5EA16}" type="slidenum">
              <a:rPr lang="nl-NL" smtClean="0"/>
              <a:t>69</a:t>
            </a:fld>
            <a:endParaRPr lang="nl-NL" dirty="0"/>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fr-BE" dirty="0" smtClean="0"/>
              <a:t>Blockchain </a:t>
            </a:r>
            <a:r>
              <a:rPr lang="fr-BE" dirty="0" err="1" smtClean="0"/>
              <a:t>voor</a:t>
            </a:r>
            <a:r>
              <a:rPr lang="fr-BE" dirty="0" smtClean="0"/>
              <a:t> </a:t>
            </a:r>
            <a:r>
              <a:rPr lang="fr-BE" dirty="0" err="1" smtClean="0"/>
              <a:t>Familiehulp</a:t>
            </a:r>
            <a:endParaRPr lang="fr-BE" dirty="0"/>
          </a:p>
        </p:txBody>
      </p:sp>
      <p:sp>
        <p:nvSpPr>
          <p:cNvPr id="5" name="Text Placeholder 4"/>
          <p:cNvSpPr>
            <a:spLocks noGrp="1"/>
          </p:cNvSpPr>
          <p:nvPr>
            <p:ph type="body" sz="quarter" idx="11"/>
          </p:nvPr>
        </p:nvSpPr>
        <p:spPr/>
        <p:txBody>
          <a:bodyPr/>
          <a:lstStyle/>
          <a:p>
            <a:r>
              <a:rPr lang="fr-BE" dirty="0" err="1" smtClean="0"/>
              <a:t>voor</a:t>
            </a:r>
            <a:r>
              <a:rPr lang="fr-BE" dirty="0" smtClean="0"/>
              <a:t> </a:t>
            </a:r>
            <a:r>
              <a:rPr lang="fr-BE" dirty="0" err="1" smtClean="0"/>
              <a:t>alles</a:t>
            </a:r>
            <a:r>
              <a:rPr lang="fr-BE" dirty="0" smtClean="0"/>
              <a:t> </a:t>
            </a:r>
            <a:r>
              <a:rPr lang="fr-BE" dirty="0" err="1" smtClean="0"/>
              <a:t>wat</a:t>
            </a:r>
            <a:r>
              <a:rPr lang="fr-BE" dirty="0" smtClean="0"/>
              <a:t> </a:t>
            </a:r>
            <a:r>
              <a:rPr lang="fr-BE" dirty="0" err="1" smtClean="0"/>
              <a:t>gereguleerd</a:t>
            </a:r>
            <a:r>
              <a:rPr lang="fr-BE" dirty="0" smtClean="0"/>
              <a:t> </a:t>
            </a:r>
            <a:r>
              <a:rPr lang="fr-BE" dirty="0" err="1" smtClean="0"/>
              <a:t>is</a:t>
            </a:r>
            <a:r>
              <a:rPr lang="fr-BE" dirty="0" smtClean="0"/>
              <a:t> en </a:t>
            </a:r>
            <a:r>
              <a:rPr lang="fr-BE" dirty="0" err="1" smtClean="0"/>
              <a:t>verantwoording</a:t>
            </a:r>
            <a:r>
              <a:rPr lang="fr-BE" dirty="0" smtClean="0"/>
              <a:t> </a:t>
            </a:r>
            <a:r>
              <a:rPr lang="fr-BE" dirty="0" err="1" smtClean="0"/>
              <a:t>aan</a:t>
            </a:r>
            <a:r>
              <a:rPr lang="fr-BE" dirty="0" smtClean="0"/>
              <a:t> </a:t>
            </a:r>
            <a:r>
              <a:rPr lang="fr-BE" dirty="0" err="1" smtClean="0"/>
              <a:t>regulator</a:t>
            </a:r>
            <a:r>
              <a:rPr lang="fr-BE" dirty="0" smtClean="0"/>
              <a:t> </a:t>
            </a:r>
            <a:r>
              <a:rPr lang="fr-BE" dirty="0" err="1" smtClean="0"/>
              <a:t>nodig</a:t>
            </a:r>
            <a:r>
              <a:rPr lang="fr-BE" dirty="0" smtClean="0"/>
              <a:t> kan </a:t>
            </a:r>
            <a:r>
              <a:rPr lang="fr-BE" dirty="0" err="1" smtClean="0"/>
              <a:t>zijn</a:t>
            </a:r>
            <a:endParaRPr lang="fr-BE" dirty="0" smtClean="0"/>
          </a:p>
          <a:p>
            <a:endParaRPr lang="fr-BE" dirty="0" smtClean="0"/>
          </a:p>
          <a:p>
            <a:r>
              <a:rPr lang="fr-BE" dirty="0" err="1" smtClean="0"/>
              <a:t>contractbeheer</a:t>
            </a:r>
            <a:endParaRPr lang="fr-BE" dirty="0" smtClean="0"/>
          </a:p>
          <a:p>
            <a:endParaRPr lang="fr-BE" dirty="0" smtClean="0"/>
          </a:p>
          <a:p>
            <a:r>
              <a:rPr lang="fr-BE" dirty="0" err="1" smtClean="0"/>
              <a:t>wanneer</a:t>
            </a:r>
            <a:r>
              <a:rPr lang="fr-BE" dirty="0" smtClean="0"/>
              <a:t> </a:t>
            </a:r>
            <a:r>
              <a:rPr lang="fr-BE" dirty="0" err="1" smtClean="0"/>
              <a:t>Familiehulp</a:t>
            </a:r>
            <a:r>
              <a:rPr lang="fr-BE" dirty="0" smtClean="0"/>
              <a:t> </a:t>
            </a:r>
            <a:r>
              <a:rPr lang="fr-BE" dirty="0" err="1" smtClean="0"/>
              <a:t>processtappen</a:t>
            </a:r>
            <a:r>
              <a:rPr lang="fr-BE" dirty="0" smtClean="0"/>
              <a:t> </a:t>
            </a:r>
            <a:r>
              <a:rPr lang="fr-BE" dirty="0" err="1" smtClean="0"/>
              <a:t>uitvoert</a:t>
            </a:r>
            <a:r>
              <a:rPr lang="fr-BE" dirty="0" smtClean="0"/>
              <a:t> in </a:t>
            </a:r>
            <a:r>
              <a:rPr lang="fr-BE" dirty="0" err="1" smtClean="0"/>
              <a:t>een</a:t>
            </a:r>
            <a:r>
              <a:rPr lang="fr-BE" dirty="0" smtClean="0"/>
              <a:t> </a:t>
            </a:r>
            <a:r>
              <a:rPr lang="fr-BE" dirty="0" err="1" smtClean="0"/>
              <a:t>groter</a:t>
            </a:r>
            <a:r>
              <a:rPr lang="fr-BE" dirty="0" smtClean="0"/>
              <a:t> </a:t>
            </a:r>
            <a:r>
              <a:rPr lang="fr-BE" dirty="0" err="1" smtClean="0"/>
              <a:t>geheel</a:t>
            </a:r>
            <a:r>
              <a:rPr lang="fr-BE" dirty="0" smtClean="0"/>
              <a:t/>
            </a:r>
            <a:br>
              <a:rPr lang="fr-BE" dirty="0" smtClean="0"/>
            </a:br>
            <a:r>
              <a:rPr lang="fr-BE" dirty="0" smtClean="0"/>
              <a:t>(</a:t>
            </a:r>
            <a:r>
              <a:rPr lang="fr-BE" dirty="0" err="1" smtClean="0"/>
              <a:t>zorgpaden</a:t>
            </a:r>
            <a:r>
              <a:rPr lang="fr-BE" dirty="0" smtClean="0"/>
              <a:t>, </a:t>
            </a:r>
            <a:r>
              <a:rPr lang="fr-BE" dirty="0" err="1" smtClean="0"/>
              <a:t>terugkeer</a:t>
            </a:r>
            <a:r>
              <a:rPr lang="fr-BE" dirty="0" smtClean="0"/>
              <a:t> na </a:t>
            </a:r>
            <a:r>
              <a:rPr lang="fr-BE" dirty="0" err="1" smtClean="0"/>
              <a:t>opname</a:t>
            </a:r>
            <a:r>
              <a:rPr lang="fr-BE" dirty="0" smtClean="0"/>
              <a:t> in </a:t>
            </a:r>
            <a:r>
              <a:rPr lang="fr-BE" dirty="0" err="1" smtClean="0"/>
              <a:t>ziekenhuis</a:t>
            </a:r>
            <a:r>
              <a:rPr lang="fr-BE" dirty="0" smtClean="0"/>
              <a:t>…)</a:t>
            </a:r>
          </a:p>
          <a:p>
            <a:endParaRPr lang="fr-BE" dirty="0" smtClean="0"/>
          </a:p>
          <a:p>
            <a:r>
              <a:rPr lang="fr-BE" dirty="0" err="1" smtClean="0"/>
              <a:t>registratie</a:t>
            </a:r>
            <a:r>
              <a:rPr lang="fr-BE" dirty="0" smtClean="0"/>
              <a:t> en </a:t>
            </a:r>
            <a:r>
              <a:rPr lang="fr-BE" dirty="0" err="1" smtClean="0"/>
              <a:t>aanrekening</a:t>
            </a:r>
            <a:r>
              <a:rPr lang="fr-BE" dirty="0"/>
              <a:t> </a:t>
            </a:r>
            <a:r>
              <a:rPr lang="fr-BE" dirty="0" smtClean="0"/>
              <a:t>van </a:t>
            </a:r>
            <a:r>
              <a:rPr lang="fr-BE" dirty="0" err="1" smtClean="0"/>
              <a:t>prestaties</a:t>
            </a:r>
            <a:endParaRPr lang="fr-BE" dirty="0" smtClean="0"/>
          </a:p>
          <a:p>
            <a:endParaRPr lang="fr-BE" dirty="0" smtClean="0"/>
          </a:p>
          <a:p>
            <a:r>
              <a:rPr lang="fr-BE" dirty="0" err="1" smtClean="0"/>
              <a:t>naar</a:t>
            </a:r>
            <a:r>
              <a:rPr lang="fr-BE" dirty="0" smtClean="0"/>
              <a:t> </a:t>
            </a:r>
            <a:r>
              <a:rPr lang="fr-BE" dirty="0" err="1" smtClean="0"/>
              <a:t>alle</a:t>
            </a:r>
            <a:r>
              <a:rPr lang="fr-BE" dirty="0" smtClean="0"/>
              <a:t> </a:t>
            </a:r>
            <a:r>
              <a:rPr lang="fr-BE" dirty="0" err="1" smtClean="0"/>
              <a:t>waarschijnlijkheid</a:t>
            </a:r>
            <a:r>
              <a:rPr lang="fr-BE" dirty="0" smtClean="0"/>
              <a:t> </a:t>
            </a:r>
            <a:r>
              <a:rPr lang="fr-BE" dirty="0" err="1" smtClean="0"/>
              <a:t>gemeenschappelijk</a:t>
            </a:r>
            <a:r>
              <a:rPr lang="fr-BE" dirty="0" smtClean="0"/>
              <a:t> met </a:t>
            </a:r>
            <a:r>
              <a:rPr lang="fr-BE" dirty="0" err="1" smtClean="0"/>
              <a:t>andere</a:t>
            </a:r>
            <a:r>
              <a:rPr lang="fr-BE" dirty="0" smtClean="0"/>
              <a:t> </a:t>
            </a:r>
            <a:r>
              <a:rPr lang="fr-BE" dirty="0" err="1" smtClean="0"/>
              <a:t>entiteiten</a:t>
            </a:r>
            <a:endParaRPr lang="fr-BE" dirty="0"/>
          </a:p>
        </p:txBody>
      </p:sp>
    </p:spTree>
    <p:extLst>
      <p:ext uri="{BB962C8B-B14F-4D97-AF65-F5344CB8AC3E}">
        <p14:creationId xmlns:p14="http://schemas.microsoft.com/office/powerpoint/2010/main" val="393399832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smtClean="0"/>
              <a:t>ICT als enabler: enkele opportuniteiten</a:t>
            </a:r>
            <a:endParaRPr lang="fr-BE" dirty="0"/>
          </a:p>
        </p:txBody>
      </p:sp>
      <p:sp>
        <p:nvSpPr>
          <p:cNvPr id="6" name="Hexagon 5"/>
          <p:cNvSpPr/>
          <p:nvPr/>
        </p:nvSpPr>
        <p:spPr>
          <a:xfrm>
            <a:off x="1054789" y="188344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Cloud &amp; SOA</a:t>
            </a:r>
            <a:endParaRPr lang="fr-BE" dirty="0"/>
          </a:p>
        </p:txBody>
      </p:sp>
      <p:sp>
        <p:nvSpPr>
          <p:cNvPr id="7" name="Hexagon 6"/>
          <p:cNvSpPr/>
          <p:nvPr/>
        </p:nvSpPr>
        <p:spPr>
          <a:xfrm>
            <a:off x="2565812" y="2622231"/>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Mobile </a:t>
            </a:r>
            <a:r>
              <a:rPr lang="nl-BE" dirty="0" err="1"/>
              <a:t>devices</a:t>
            </a:r>
            <a:r>
              <a:rPr lang="nl-BE" dirty="0"/>
              <a:t> &amp; wearables</a:t>
            </a:r>
            <a:endParaRPr lang="fr-BE" dirty="0"/>
          </a:p>
        </p:txBody>
      </p:sp>
      <p:sp>
        <p:nvSpPr>
          <p:cNvPr id="8" name="Hexagon 7"/>
          <p:cNvSpPr/>
          <p:nvPr/>
        </p:nvSpPr>
        <p:spPr>
          <a:xfrm>
            <a:off x="1043360" y="3358155"/>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Open source</a:t>
            </a:r>
            <a:endParaRPr lang="fr-BE" dirty="0"/>
          </a:p>
        </p:txBody>
      </p:sp>
      <p:sp>
        <p:nvSpPr>
          <p:cNvPr id="9" name="Hexagon 8"/>
          <p:cNvSpPr/>
          <p:nvPr/>
        </p:nvSpPr>
        <p:spPr>
          <a:xfrm>
            <a:off x="2565812" y="413325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Internet of </a:t>
            </a:r>
            <a:r>
              <a:rPr lang="nl-BE" dirty="0" err="1"/>
              <a:t>things</a:t>
            </a:r>
            <a:r>
              <a:rPr lang="nl-BE" dirty="0"/>
              <a:t> platforms</a:t>
            </a:r>
            <a:endParaRPr lang="fr-BE" dirty="0"/>
          </a:p>
        </p:txBody>
      </p:sp>
      <p:sp>
        <p:nvSpPr>
          <p:cNvPr id="10" name="Hexagon 9"/>
          <p:cNvSpPr/>
          <p:nvPr/>
        </p:nvSpPr>
        <p:spPr>
          <a:xfrm>
            <a:off x="4088264" y="3369585"/>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Autono-mous</a:t>
            </a:r>
            <a:r>
              <a:rPr lang="nl-BE" dirty="0" smtClean="0"/>
              <a:t> </a:t>
            </a:r>
            <a:r>
              <a:rPr lang="nl-BE" dirty="0" err="1" smtClean="0"/>
              <a:t>agents</a:t>
            </a:r>
            <a:r>
              <a:rPr lang="nl-BE" dirty="0" smtClean="0"/>
              <a:t> </a:t>
            </a:r>
            <a:r>
              <a:rPr lang="nl-BE" dirty="0" err="1" smtClean="0"/>
              <a:t>and</a:t>
            </a:r>
            <a:r>
              <a:rPr lang="nl-BE" dirty="0" smtClean="0"/>
              <a:t> </a:t>
            </a:r>
            <a:r>
              <a:rPr lang="nl-BE" dirty="0" err="1" smtClean="0"/>
              <a:t>things</a:t>
            </a:r>
            <a:endParaRPr lang="fr-BE" dirty="0"/>
          </a:p>
        </p:txBody>
      </p:sp>
      <p:sp>
        <p:nvSpPr>
          <p:cNvPr id="11" name="Hexagon 10"/>
          <p:cNvSpPr/>
          <p:nvPr/>
        </p:nvSpPr>
        <p:spPr>
          <a:xfrm>
            <a:off x="4065404" y="1849575"/>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Big data</a:t>
            </a:r>
            <a:endParaRPr lang="fr-BE" dirty="0"/>
          </a:p>
        </p:txBody>
      </p:sp>
      <p:sp>
        <p:nvSpPr>
          <p:cNvPr id="12" name="Hexagon 11"/>
          <p:cNvSpPr/>
          <p:nvPr/>
        </p:nvSpPr>
        <p:spPr>
          <a:xfrm>
            <a:off x="5581070" y="2599371"/>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Adaptive</a:t>
            </a:r>
            <a:r>
              <a:rPr lang="nl-BE" dirty="0"/>
              <a:t> security </a:t>
            </a:r>
            <a:r>
              <a:rPr lang="nl-BE" dirty="0" err="1"/>
              <a:t>architec-ture</a:t>
            </a:r>
            <a:endParaRPr lang="fr-BE" dirty="0"/>
          </a:p>
        </p:txBody>
      </p:sp>
      <p:sp>
        <p:nvSpPr>
          <p:cNvPr id="13" name="Hexagon 12"/>
          <p:cNvSpPr/>
          <p:nvPr/>
        </p:nvSpPr>
        <p:spPr>
          <a:xfrm>
            <a:off x="5581070" y="111772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Blockchain</a:t>
            </a:r>
            <a:endParaRPr lang="fr-BE" dirty="0"/>
          </a:p>
        </p:txBody>
      </p:sp>
      <p:sp>
        <p:nvSpPr>
          <p:cNvPr id="14" name="Hexagon 13"/>
          <p:cNvSpPr/>
          <p:nvPr/>
        </p:nvSpPr>
        <p:spPr>
          <a:xfrm>
            <a:off x="2557345" y="111772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Intercon-nectivity</a:t>
            </a:r>
            <a:endParaRPr lang="fr-BE" dirty="0"/>
          </a:p>
        </p:txBody>
      </p:sp>
      <p:sp>
        <p:nvSpPr>
          <p:cNvPr id="5" name="Slide Number Placeholder 4"/>
          <p:cNvSpPr>
            <a:spLocks noGrp="1"/>
          </p:cNvSpPr>
          <p:nvPr>
            <p:ph type="sldNum" sz="quarter" idx="4"/>
          </p:nvPr>
        </p:nvSpPr>
        <p:spPr/>
        <p:txBody>
          <a:bodyPr/>
          <a:lstStyle/>
          <a:p>
            <a:fld id="{A7CC3638-A99D-674C-A789-FA84B7E5EA16}" type="slidenum">
              <a:rPr lang="nl-NL" smtClean="0"/>
              <a:t>70</a:t>
            </a:fld>
            <a:endParaRPr lang="nl-NL" dirty="0"/>
          </a:p>
        </p:txBody>
      </p:sp>
    </p:spTree>
    <p:extLst>
      <p:ext uri="{BB962C8B-B14F-4D97-AF65-F5344CB8AC3E}">
        <p14:creationId xmlns:p14="http://schemas.microsoft.com/office/powerpoint/2010/main" val="54228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CC3638-A99D-674C-A789-FA84B7E5EA16}" type="slidenum">
              <a:rPr lang="nl-NL" smtClean="0"/>
              <a:pPr/>
              <a:t>71</a:t>
            </a:fld>
            <a:endParaRPr lang="nl-NL" dirty="0"/>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fr-BE" smtClean="0"/>
              <a:t>Adaptive security architecture</a:t>
            </a:r>
            <a:endParaRPr lang="fr-BE" dirty="0"/>
          </a:p>
        </p:txBody>
      </p:sp>
      <p:sp>
        <p:nvSpPr>
          <p:cNvPr id="5" name="Text Placeholder 4"/>
          <p:cNvSpPr>
            <a:spLocks noGrp="1"/>
          </p:cNvSpPr>
          <p:nvPr>
            <p:ph type="body" sz="quarter" idx="11"/>
          </p:nvPr>
        </p:nvSpPr>
        <p:spPr/>
        <p:txBody>
          <a:bodyPr/>
          <a:lstStyle/>
          <a:p>
            <a:r>
              <a:rPr lang="en-US" dirty="0" err="1" smtClean="0"/>
              <a:t>nood</a:t>
            </a:r>
            <a:r>
              <a:rPr lang="en-US" dirty="0" smtClean="0"/>
              <a:t> </a:t>
            </a:r>
            <a:r>
              <a:rPr lang="en-US" dirty="0" err="1" smtClean="0"/>
              <a:t>aan</a:t>
            </a:r>
            <a:r>
              <a:rPr lang="en-US" dirty="0" smtClean="0"/>
              <a:t> </a:t>
            </a:r>
            <a:r>
              <a:rPr lang="en-US" dirty="0" err="1" smtClean="0"/>
              <a:t>verhoogde</a:t>
            </a:r>
            <a:r>
              <a:rPr lang="en-US" dirty="0" smtClean="0"/>
              <a:t> </a:t>
            </a:r>
            <a:r>
              <a:rPr lang="en-US" dirty="0" err="1" smtClean="0"/>
              <a:t>aandacht</a:t>
            </a:r>
            <a:r>
              <a:rPr lang="en-US" dirty="0" smtClean="0"/>
              <a:t> </a:t>
            </a:r>
            <a:r>
              <a:rPr lang="en-US" dirty="0" err="1" smtClean="0"/>
              <a:t>voor</a:t>
            </a:r>
            <a:r>
              <a:rPr lang="en-US" dirty="0" smtClean="0"/>
              <a:t> </a:t>
            </a:r>
            <a:r>
              <a:rPr lang="en-US" dirty="0" err="1" smtClean="0"/>
              <a:t>informatieveiligheid</a:t>
            </a:r>
            <a:r>
              <a:rPr lang="en-US" dirty="0" smtClean="0"/>
              <a:t> </a:t>
            </a:r>
            <a:r>
              <a:rPr lang="en-US" dirty="0" err="1" smtClean="0"/>
              <a:t>tgv</a:t>
            </a:r>
            <a:endParaRPr lang="en-US" dirty="0" smtClean="0"/>
          </a:p>
          <a:p>
            <a:pPr lvl="1"/>
            <a:r>
              <a:rPr lang="en-US" dirty="0" err="1" smtClean="0"/>
              <a:t>verhoogde</a:t>
            </a:r>
            <a:r>
              <a:rPr lang="en-US" dirty="0" smtClean="0"/>
              <a:t> </a:t>
            </a:r>
            <a:r>
              <a:rPr lang="en-US" dirty="0" err="1" smtClean="0"/>
              <a:t>risico’s</a:t>
            </a:r>
            <a:endParaRPr lang="en-US" dirty="0" smtClean="0"/>
          </a:p>
          <a:p>
            <a:pPr lvl="1"/>
            <a:r>
              <a:rPr lang="en-US" dirty="0" err="1" smtClean="0"/>
              <a:t>verhoogde</a:t>
            </a:r>
            <a:r>
              <a:rPr lang="en-US" dirty="0" smtClean="0"/>
              <a:t> impact</a:t>
            </a:r>
          </a:p>
          <a:p>
            <a:pPr lvl="1"/>
            <a:r>
              <a:rPr lang="en-US" dirty="0" err="1" smtClean="0"/>
              <a:t>verhoogde</a:t>
            </a:r>
            <a:r>
              <a:rPr lang="en-US" dirty="0"/>
              <a:t> </a:t>
            </a:r>
            <a:r>
              <a:rPr lang="en-US" dirty="0" err="1" smtClean="0"/>
              <a:t>complexiteit</a:t>
            </a:r>
            <a:r>
              <a:rPr lang="en-US" dirty="0" smtClean="0"/>
              <a:t> </a:t>
            </a:r>
            <a:r>
              <a:rPr lang="en-US" dirty="0" err="1" smtClean="0"/>
              <a:t>en</a:t>
            </a:r>
            <a:r>
              <a:rPr lang="en-US" dirty="0" smtClean="0"/>
              <a:t> </a:t>
            </a:r>
            <a:r>
              <a:rPr lang="en-US" dirty="0" err="1" smtClean="0"/>
              <a:t>dynamiek</a:t>
            </a:r>
            <a:r>
              <a:rPr lang="en-US" dirty="0" smtClean="0"/>
              <a:t> van </a:t>
            </a:r>
            <a:r>
              <a:rPr lang="en-US" dirty="0" err="1" smtClean="0"/>
              <a:t>netwerken</a:t>
            </a:r>
            <a:endParaRPr lang="en-US" dirty="0" smtClean="0"/>
          </a:p>
          <a:p>
            <a:pPr lvl="1"/>
            <a:r>
              <a:rPr lang="en-US" dirty="0" err="1" smtClean="0"/>
              <a:t>strengere</a:t>
            </a:r>
            <a:r>
              <a:rPr lang="en-US" dirty="0" smtClean="0"/>
              <a:t> </a:t>
            </a:r>
            <a:r>
              <a:rPr lang="en-US" dirty="0" err="1" smtClean="0"/>
              <a:t>regelgeving</a:t>
            </a:r>
            <a:r>
              <a:rPr lang="en-US" dirty="0" smtClean="0"/>
              <a:t> (GDPR)</a:t>
            </a:r>
          </a:p>
          <a:p>
            <a:r>
              <a:rPr lang="en-US" dirty="0" err="1" smtClean="0"/>
              <a:t>nood</a:t>
            </a:r>
            <a:r>
              <a:rPr lang="en-US" dirty="0" smtClean="0"/>
              <a:t> </a:t>
            </a:r>
            <a:r>
              <a:rPr lang="en-US" dirty="0" err="1" smtClean="0"/>
              <a:t>aan</a:t>
            </a:r>
            <a:r>
              <a:rPr lang="en-US" dirty="0" smtClean="0"/>
              <a:t> </a:t>
            </a:r>
            <a:r>
              <a:rPr lang="en-US" dirty="0" err="1" smtClean="0"/>
              <a:t>lerende</a:t>
            </a:r>
            <a:r>
              <a:rPr lang="en-US" dirty="0" smtClean="0"/>
              <a:t>, </a:t>
            </a:r>
            <a:r>
              <a:rPr lang="en-US" dirty="0" err="1" smtClean="0"/>
              <a:t>zichzelf</a:t>
            </a:r>
            <a:r>
              <a:rPr lang="en-US" dirty="0" smtClean="0"/>
              <a:t> </a:t>
            </a:r>
            <a:r>
              <a:rPr lang="en-US" dirty="0" err="1" smtClean="0"/>
              <a:t>beschermende</a:t>
            </a:r>
            <a:r>
              <a:rPr lang="en-US" dirty="0" smtClean="0"/>
              <a:t> </a:t>
            </a:r>
            <a:r>
              <a:rPr lang="en-US" dirty="0" err="1" smtClean="0"/>
              <a:t>systemen</a:t>
            </a:r>
            <a:r>
              <a:rPr lang="en-US" dirty="0" smtClean="0"/>
              <a:t> </a:t>
            </a:r>
            <a:r>
              <a:rPr lang="en-US" dirty="0" err="1" smtClean="0"/>
              <a:t>ipv</a:t>
            </a:r>
            <a:r>
              <a:rPr lang="en-US" dirty="0" smtClean="0"/>
              <a:t> </a:t>
            </a:r>
            <a:r>
              <a:rPr lang="en-US" dirty="0" err="1" smtClean="0"/>
              <a:t>loutere</a:t>
            </a:r>
            <a:r>
              <a:rPr lang="en-US" dirty="0" smtClean="0"/>
              <a:t> </a:t>
            </a:r>
            <a:r>
              <a:rPr lang="en-US" dirty="0" err="1" smtClean="0"/>
              <a:t>periferiebeveiliging</a:t>
            </a:r>
            <a:endParaRPr lang="en-US" dirty="0" smtClean="0"/>
          </a:p>
          <a:p>
            <a:r>
              <a:rPr lang="en-US" dirty="0" smtClean="0"/>
              <a:t>adaptive security architecture is </a:t>
            </a:r>
            <a:r>
              <a:rPr lang="en-US" dirty="0" err="1" smtClean="0"/>
              <a:t>antwoord</a:t>
            </a:r>
            <a:r>
              <a:rPr lang="en-US" dirty="0" smtClean="0"/>
              <a:t> op </a:t>
            </a:r>
            <a:r>
              <a:rPr lang="en-US" dirty="0" err="1" smtClean="0"/>
              <a:t>verhoogde</a:t>
            </a:r>
            <a:r>
              <a:rPr lang="en-US" dirty="0" smtClean="0"/>
              <a:t> </a:t>
            </a:r>
            <a:r>
              <a:rPr lang="en-US" dirty="0" err="1" smtClean="0"/>
              <a:t>complexiteit</a:t>
            </a:r>
            <a:r>
              <a:rPr lang="en-US" dirty="0" smtClean="0"/>
              <a:t> </a:t>
            </a:r>
            <a:r>
              <a:rPr lang="en-US" dirty="0" err="1" smtClean="0"/>
              <a:t>en</a:t>
            </a:r>
            <a:r>
              <a:rPr lang="en-US" dirty="0" smtClean="0"/>
              <a:t> </a:t>
            </a:r>
            <a:r>
              <a:rPr lang="en-US" dirty="0" err="1" smtClean="0"/>
              <a:t>dynamiek</a:t>
            </a:r>
            <a:r>
              <a:rPr lang="en-US" dirty="0" smtClean="0"/>
              <a:t> van </a:t>
            </a:r>
            <a:r>
              <a:rPr lang="en-US" dirty="0" err="1" smtClean="0"/>
              <a:t>netwerken</a:t>
            </a:r>
            <a:r>
              <a:rPr lang="en-US" dirty="0" smtClean="0"/>
              <a:t> </a:t>
            </a:r>
            <a:r>
              <a:rPr lang="en-US" dirty="0" err="1" smtClean="0"/>
              <a:t>en</a:t>
            </a:r>
            <a:r>
              <a:rPr lang="en-US" dirty="0" smtClean="0"/>
              <a:t> </a:t>
            </a:r>
            <a:r>
              <a:rPr lang="en-US" dirty="0" err="1" smtClean="0"/>
              <a:t>toenemende</a:t>
            </a:r>
            <a:r>
              <a:rPr lang="en-US" dirty="0" smtClean="0"/>
              <a:t> </a:t>
            </a:r>
            <a:r>
              <a:rPr lang="en-US" dirty="0" err="1" smtClean="0"/>
              <a:t>aanvallen</a:t>
            </a:r>
            <a:r>
              <a:rPr lang="en-US" dirty="0" smtClean="0"/>
              <a:t> </a:t>
            </a:r>
            <a:r>
              <a:rPr lang="en-US" dirty="0" err="1" smtClean="0"/>
              <a:t>onder</a:t>
            </a:r>
            <a:r>
              <a:rPr lang="en-US" dirty="0" smtClean="0"/>
              <a:t> </a:t>
            </a:r>
            <a:r>
              <a:rPr lang="en-US" dirty="0" err="1" smtClean="0"/>
              <a:t>meer</a:t>
            </a:r>
            <a:r>
              <a:rPr lang="en-US" dirty="0" smtClean="0"/>
              <a:t> door</a:t>
            </a:r>
          </a:p>
          <a:p>
            <a:pPr lvl="1"/>
            <a:r>
              <a:rPr lang="en-US" dirty="0" err="1" smtClean="0"/>
              <a:t>zoeken</a:t>
            </a:r>
            <a:r>
              <a:rPr lang="en-US" dirty="0" smtClean="0"/>
              <a:t> </a:t>
            </a:r>
            <a:r>
              <a:rPr lang="en-US" dirty="0" err="1" smtClean="0"/>
              <a:t>en</a:t>
            </a:r>
            <a:r>
              <a:rPr lang="en-US" dirty="0" smtClean="0"/>
              <a:t> </a:t>
            </a:r>
            <a:r>
              <a:rPr lang="en-US" dirty="0" err="1" smtClean="0"/>
              <a:t>blokkeren</a:t>
            </a:r>
            <a:r>
              <a:rPr lang="en-US" dirty="0" smtClean="0"/>
              <a:t> van </a:t>
            </a:r>
            <a:r>
              <a:rPr lang="en-US" dirty="0" err="1" smtClean="0"/>
              <a:t>kwaadwillig</a:t>
            </a:r>
            <a:r>
              <a:rPr lang="en-US" dirty="0" smtClean="0"/>
              <a:t> </a:t>
            </a:r>
            <a:r>
              <a:rPr lang="en-US" dirty="0" err="1" smtClean="0"/>
              <a:t>netwerkverkeer</a:t>
            </a:r>
            <a:endParaRPr lang="en-US" dirty="0" smtClean="0"/>
          </a:p>
          <a:p>
            <a:pPr lvl="1"/>
            <a:r>
              <a:rPr lang="en-US" dirty="0" err="1" smtClean="0"/>
              <a:t>herkennen</a:t>
            </a:r>
            <a:r>
              <a:rPr lang="en-US" dirty="0" smtClean="0"/>
              <a:t> van </a:t>
            </a:r>
            <a:r>
              <a:rPr lang="en-US" dirty="0" err="1" smtClean="0"/>
              <a:t>abnormaal</a:t>
            </a:r>
            <a:r>
              <a:rPr lang="en-US" dirty="0" smtClean="0"/>
              <a:t> </a:t>
            </a:r>
            <a:r>
              <a:rPr lang="en-US" dirty="0" err="1" smtClean="0"/>
              <a:t>gedrag</a:t>
            </a:r>
            <a:r>
              <a:rPr lang="en-US" dirty="0" smtClean="0"/>
              <a:t> van </a:t>
            </a:r>
            <a:r>
              <a:rPr lang="en-US" dirty="0" err="1" smtClean="0"/>
              <a:t>gebruikers</a:t>
            </a:r>
            <a:endParaRPr lang="en-US" dirty="0" smtClean="0"/>
          </a:p>
          <a:p>
            <a:pPr lvl="1"/>
            <a:r>
              <a:rPr lang="en-US" dirty="0" err="1" smtClean="0"/>
              <a:t>opsporen</a:t>
            </a:r>
            <a:r>
              <a:rPr lang="en-US" dirty="0" smtClean="0"/>
              <a:t> van </a:t>
            </a:r>
            <a:r>
              <a:rPr lang="en-US" dirty="0" err="1" smtClean="0"/>
              <a:t>zwakke</a:t>
            </a:r>
            <a:r>
              <a:rPr lang="en-US" dirty="0" smtClean="0"/>
              <a:t> </a:t>
            </a:r>
            <a:r>
              <a:rPr lang="en-US" dirty="0" err="1" smtClean="0"/>
              <a:t>punten</a:t>
            </a:r>
            <a:r>
              <a:rPr lang="en-US" dirty="0" smtClean="0"/>
              <a:t> in het </a:t>
            </a:r>
            <a:r>
              <a:rPr lang="en-US" dirty="0" err="1" smtClean="0"/>
              <a:t>netwerk</a:t>
            </a:r>
            <a:endParaRPr lang="en-US" dirty="0" smtClean="0"/>
          </a:p>
          <a:p>
            <a:pPr lvl="1"/>
            <a:r>
              <a:rPr lang="en-US" dirty="0" err="1" smtClean="0"/>
              <a:t>afdwingen</a:t>
            </a:r>
            <a:r>
              <a:rPr lang="en-US" dirty="0" smtClean="0"/>
              <a:t> van </a:t>
            </a:r>
            <a:r>
              <a:rPr lang="en-US" dirty="0" err="1" smtClean="0"/>
              <a:t>beveiligingsregels</a:t>
            </a:r>
            <a:endParaRPr lang="en-US" dirty="0" smtClean="0"/>
          </a:p>
          <a:p>
            <a:pPr lvl="1"/>
            <a:r>
              <a:rPr lang="en-US" dirty="0" err="1" smtClean="0"/>
              <a:t>produceren</a:t>
            </a:r>
            <a:r>
              <a:rPr lang="en-US" dirty="0" smtClean="0"/>
              <a:t> van dashboards </a:t>
            </a:r>
            <a:r>
              <a:rPr lang="en-US" dirty="0" err="1" smtClean="0"/>
              <a:t>en</a:t>
            </a:r>
            <a:r>
              <a:rPr lang="en-US" dirty="0" smtClean="0"/>
              <a:t> </a:t>
            </a:r>
            <a:r>
              <a:rPr lang="en-US" dirty="0" err="1" smtClean="0"/>
              <a:t>auditen</a:t>
            </a:r>
            <a:r>
              <a:rPr lang="en-US" dirty="0" smtClean="0"/>
              <a:t> van data</a:t>
            </a:r>
          </a:p>
          <a:p>
            <a:pPr lvl="1"/>
            <a:r>
              <a:rPr lang="en-US" dirty="0" smtClean="0"/>
              <a:t>…</a:t>
            </a:r>
          </a:p>
          <a:p>
            <a:endParaRPr lang="en-US" dirty="0" smtClean="0"/>
          </a:p>
        </p:txBody>
      </p:sp>
    </p:spTree>
    <p:extLst>
      <p:ext uri="{BB962C8B-B14F-4D97-AF65-F5344CB8AC3E}">
        <p14:creationId xmlns:p14="http://schemas.microsoft.com/office/powerpoint/2010/main" val="355701469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smtClean="0"/>
              <a:t>ICT als enabler: enkele opportuniteiten</a:t>
            </a:r>
            <a:endParaRPr lang="fr-BE" dirty="0"/>
          </a:p>
        </p:txBody>
      </p:sp>
      <p:sp>
        <p:nvSpPr>
          <p:cNvPr id="6" name="Hexagon 5"/>
          <p:cNvSpPr/>
          <p:nvPr/>
        </p:nvSpPr>
        <p:spPr>
          <a:xfrm>
            <a:off x="1054789" y="188344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Cloud &amp; SOA</a:t>
            </a:r>
            <a:endParaRPr lang="fr-BE" dirty="0"/>
          </a:p>
        </p:txBody>
      </p:sp>
      <p:sp>
        <p:nvSpPr>
          <p:cNvPr id="7" name="Hexagon 6"/>
          <p:cNvSpPr/>
          <p:nvPr/>
        </p:nvSpPr>
        <p:spPr>
          <a:xfrm>
            <a:off x="2565812" y="2656099"/>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Mobile </a:t>
            </a:r>
            <a:r>
              <a:rPr lang="nl-BE" dirty="0" err="1"/>
              <a:t>devices</a:t>
            </a:r>
            <a:r>
              <a:rPr lang="nl-BE" dirty="0"/>
              <a:t> &amp; wearables</a:t>
            </a:r>
            <a:endParaRPr lang="fr-BE" dirty="0"/>
          </a:p>
        </p:txBody>
      </p:sp>
      <p:sp>
        <p:nvSpPr>
          <p:cNvPr id="8" name="Hexagon 7"/>
          <p:cNvSpPr/>
          <p:nvPr/>
        </p:nvSpPr>
        <p:spPr>
          <a:xfrm>
            <a:off x="1043360" y="339202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Open source</a:t>
            </a:r>
            <a:endParaRPr lang="fr-BE" dirty="0"/>
          </a:p>
        </p:txBody>
      </p:sp>
      <p:sp>
        <p:nvSpPr>
          <p:cNvPr id="9" name="Hexagon 8"/>
          <p:cNvSpPr/>
          <p:nvPr/>
        </p:nvSpPr>
        <p:spPr>
          <a:xfrm>
            <a:off x="2565812" y="4167121"/>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Internet of </a:t>
            </a:r>
            <a:r>
              <a:rPr lang="nl-BE" dirty="0" err="1"/>
              <a:t>things</a:t>
            </a:r>
            <a:r>
              <a:rPr lang="nl-BE" dirty="0"/>
              <a:t> platforms</a:t>
            </a:r>
            <a:endParaRPr lang="fr-BE" dirty="0"/>
          </a:p>
        </p:txBody>
      </p:sp>
      <p:sp>
        <p:nvSpPr>
          <p:cNvPr id="10" name="Hexagon 9"/>
          <p:cNvSpPr/>
          <p:nvPr/>
        </p:nvSpPr>
        <p:spPr>
          <a:xfrm>
            <a:off x="4088264" y="340345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Autono-mous</a:t>
            </a:r>
            <a:r>
              <a:rPr lang="nl-BE" dirty="0" smtClean="0"/>
              <a:t> </a:t>
            </a:r>
            <a:r>
              <a:rPr lang="nl-BE" dirty="0" err="1" smtClean="0"/>
              <a:t>agents</a:t>
            </a:r>
            <a:r>
              <a:rPr lang="nl-BE" dirty="0" smtClean="0"/>
              <a:t> </a:t>
            </a:r>
            <a:r>
              <a:rPr lang="nl-BE" dirty="0" err="1" smtClean="0"/>
              <a:t>and</a:t>
            </a:r>
            <a:r>
              <a:rPr lang="nl-BE" dirty="0" smtClean="0"/>
              <a:t> </a:t>
            </a:r>
            <a:r>
              <a:rPr lang="nl-BE" dirty="0" err="1" smtClean="0"/>
              <a:t>things</a:t>
            </a:r>
            <a:endParaRPr lang="fr-BE" dirty="0"/>
          </a:p>
        </p:txBody>
      </p:sp>
      <p:sp>
        <p:nvSpPr>
          <p:cNvPr id="11" name="Hexagon 10"/>
          <p:cNvSpPr/>
          <p:nvPr/>
        </p:nvSpPr>
        <p:spPr>
          <a:xfrm>
            <a:off x="4065404" y="188344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Big data</a:t>
            </a:r>
            <a:endParaRPr lang="fr-BE" dirty="0"/>
          </a:p>
        </p:txBody>
      </p:sp>
      <p:sp>
        <p:nvSpPr>
          <p:cNvPr id="12" name="Hexagon 11"/>
          <p:cNvSpPr/>
          <p:nvPr/>
        </p:nvSpPr>
        <p:spPr>
          <a:xfrm>
            <a:off x="5581070" y="2633239"/>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Adaptive</a:t>
            </a:r>
            <a:r>
              <a:rPr lang="nl-BE" dirty="0"/>
              <a:t> security </a:t>
            </a:r>
            <a:r>
              <a:rPr lang="nl-BE" dirty="0" err="1"/>
              <a:t>architec-ture</a:t>
            </a:r>
            <a:endParaRPr lang="fr-BE" dirty="0"/>
          </a:p>
        </p:txBody>
      </p:sp>
      <p:sp>
        <p:nvSpPr>
          <p:cNvPr id="13" name="Hexagon 12"/>
          <p:cNvSpPr/>
          <p:nvPr/>
        </p:nvSpPr>
        <p:spPr>
          <a:xfrm>
            <a:off x="5581070" y="111772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Blockchain</a:t>
            </a:r>
            <a:endParaRPr lang="fr-BE" dirty="0"/>
          </a:p>
        </p:txBody>
      </p:sp>
      <p:sp>
        <p:nvSpPr>
          <p:cNvPr id="14" name="Hexagon 13"/>
          <p:cNvSpPr/>
          <p:nvPr/>
        </p:nvSpPr>
        <p:spPr>
          <a:xfrm>
            <a:off x="2557345" y="115159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Intercon-nectivity</a:t>
            </a:r>
            <a:endParaRPr lang="fr-BE" dirty="0"/>
          </a:p>
        </p:txBody>
      </p:sp>
      <p:sp>
        <p:nvSpPr>
          <p:cNvPr id="15" name="Hexagon 14"/>
          <p:cNvSpPr/>
          <p:nvPr/>
        </p:nvSpPr>
        <p:spPr>
          <a:xfrm>
            <a:off x="7082634" y="187683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Innovation</a:t>
            </a:r>
            <a:r>
              <a:rPr lang="nl-BE" dirty="0"/>
              <a:t> </a:t>
            </a:r>
            <a:r>
              <a:rPr lang="nl-BE" dirty="0" err="1"/>
              <a:t>watch</a:t>
            </a:r>
            <a:endParaRPr lang="fr-BE" dirty="0"/>
          </a:p>
        </p:txBody>
      </p:sp>
      <p:sp>
        <p:nvSpPr>
          <p:cNvPr id="5" name="Slide Number Placeholder 4"/>
          <p:cNvSpPr>
            <a:spLocks noGrp="1"/>
          </p:cNvSpPr>
          <p:nvPr>
            <p:ph type="sldNum" sz="quarter" idx="4"/>
          </p:nvPr>
        </p:nvSpPr>
        <p:spPr/>
        <p:txBody>
          <a:bodyPr/>
          <a:lstStyle/>
          <a:p>
            <a:fld id="{A7CC3638-A99D-674C-A789-FA84B7E5EA16}" type="slidenum">
              <a:rPr lang="nl-NL" smtClean="0"/>
              <a:t>72</a:t>
            </a:fld>
            <a:endParaRPr lang="nl-NL" dirty="0"/>
          </a:p>
        </p:txBody>
      </p:sp>
      <p:sp>
        <p:nvSpPr>
          <p:cNvPr id="16" name="Hexagon 15"/>
          <p:cNvSpPr/>
          <p:nvPr/>
        </p:nvSpPr>
        <p:spPr>
          <a:xfrm>
            <a:off x="7082628" y="337548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a:t>
            </a:r>
            <a:endParaRPr lang="fr-BE" dirty="0"/>
          </a:p>
        </p:txBody>
      </p:sp>
    </p:spTree>
    <p:extLst>
      <p:ext uri="{BB962C8B-B14F-4D97-AF65-F5344CB8AC3E}">
        <p14:creationId xmlns:p14="http://schemas.microsoft.com/office/powerpoint/2010/main" val="258156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CC3638-A99D-674C-A789-FA84B7E5EA16}" type="slidenum">
              <a:rPr lang="nl-NL" smtClean="0"/>
              <a:pPr/>
              <a:t>73</a:t>
            </a:fld>
            <a:endParaRPr lang="nl-NL" dirty="0"/>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fr-BE" smtClean="0"/>
              <a:t>Innovation watch</a:t>
            </a:r>
            <a:endParaRPr lang="nl-BE" dirty="0"/>
          </a:p>
        </p:txBody>
      </p:sp>
      <p:sp>
        <p:nvSpPr>
          <p:cNvPr id="5" name="Text Placeholder 4"/>
          <p:cNvSpPr>
            <a:spLocks noGrp="1"/>
          </p:cNvSpPr>
          <p:nvPr>
            <p:ph type="body" sz="quarter" idx="11"/>
          </p:nvPr>
        </p:nvSpPr>
        <p:spPr/>
        <p:txBody>
          <a:bodyPr/>
          <a:lstStyle/>
          <a:p>
            <a:r>
              <a:rPr lang="fr-BE" dirty="0" err="1"/>
              <a:t>a</a:t>
            </a:r>
            <a:r>
              <a:rPr lang="fr-BE" dirty="0" err="1" smtClean="0"/>
              <a:t>ctief</a:t>
            </a:r>
            <a:r>
              <a:rPr lang="fr-BE" dirty="0" smtClean="0"/>
              <a:t> de </a:t>
            </a:r>
            <a:r>
              <a:rPr lang="fr-BE" dirty="0" err="1" smtClean="0"/>
              <a:t>technologische</a:t>
            </a:r>
            <a:r>
              <a:rPr lang="fr-BE" dirty="0" smtClean="0"/>
              <a:t> </a:t>
            </a:r>
            <a:r>
              <a:rPr lang="fr-BE" dirty="0" err="1" smtClean="0"/>
              <a:t>evoluties</a:t>
            </a:r>
            <a:r>
              <a:rPr lang="fr-BE" dirty="0" smtClean="0"/>
              <a:t> </a:t>
            </a:r>
            <a:r>
              <a:rPr lang="fr-BE" dirty="0" err="1" smtClean="0"/>
              <a:t>volgen</a:t>
            </a:r>
            <a:endParaRPr lang="fr-BE" dirty="0" smtClean="0"/>
          </a:p>
          <a:p>
            <a:r>
              <a:rPr lang="fr-BE" dirty="0" err="1"/>
              <a:t>s</a:t>
            </a:r>
            <a:r>
              <a:rPr lang="fr-BE" dirty="0" err="1" smtClean="0"/>
              <a:t>electie</a:t>
            </a:r>
            <a:r>
              <a:rPr lang="fr-BE" dirty="0" smtClean="0"/>
              <a:t> </a:t>
            </a:r>
            <a:r>
              <a:rPr lang="fr-BE" dirty="0" err="1" smtClean="0"/>
              <a:t>maken</a:t>
            </a:r>
            <a:r>
              <a:rPr lang="fr-BE" dirty="0" smtClean="0"/>
              <a:t> van </a:t>
            </a:r>
            <a:r>
              <a:rPr lang="fr-BE" dirty="0" err="1" smtClean="0"/>
              <a:t>evoluties</a:t>
            </a:r>
            <a:r>
              <a:rPr lang="fr-BE" dirty="0" smtClean="0"/>
              <a:t> met </a:t>
            </a:r>
            <a:r>
              <a:rPr lang="fr-BE" dirty="0" err="1" smtClean="0"/>
              <a:t>potentieel</a:t>
            </a:r>
            <a:r>
              <a:rPr lang="fr-BE" dirty="0" smtClean="0"/>
              <a:t> </a:t>
            </a:r>
            <a:r>
              <a:rPr lang="fr-BE" dirty="0" err="1" smtClean="0"/>
              <a:t>voor</a:t>
            </a:r>
            <a:r>
              <a:rPr lang="fr-BE" dirty="0" smtClean="0"/>
              <a:t> de </a:t>
            </a:r>
            <a:r>
              <a:rPr lang="fr-BE" dirty="0" err="1" smtClean="0"/>
              <a:t>eigen</a:t>
            </a:r>
            <a:r>
              <a:rPr lang="fr-BE" dirty="0" smtClean="0"/>
              <a:t> </a:t>
            </a:r>
            <a:r>
              <a:rPr lang="fr-BE" dirty="0" err="1" smtClean="0"/>
              <a:t>organisatie</a:t>
            </a:r>
            <a:endParaRPr lang="fr-BE" dirty="0" smtClean="0"/>
          </a:p>
          <a:p>
            <a:r>
              <a:rPr lang="fr-BE" dirty="0" err="1"/>
              <a:t>g</a:t>
            </a:r>
            <a:r>
              <a:rPr lang="fr-BE" dirty="0" err="1" smtClean="0"/>
              <a:t>één</a:t>
            </a:r>
            <a:r>
              <a:rPr lang="fr-BE" dirty="0" smtClean="0"/>
              <a:t> </a:t>
            </a:r>
            <a:r>
              <a:rPr lang="fr-BE" dirty="0" err="1" smtClean="0"/>
              <a:t>universiteit</a:t>
            </a:r>
            <a:r>
              <a:rPr lang="fr-BE" dirty="0" smtClean="0"/>
              <a:t>: technologie </a:t>
            </a:r>
            <a:r>
              <a:rPr lang="fr-BE" dirty="0" err="1" smtClean="0"/>
              <a:t>moet</a:t>
            </a:r>
            <a:r>
              <a:rPr lang="fr-BE" dirty="0" smtClean="0"/>
              <a:t> </a:t>
            </a:r>
            <a:r>
              <a:rPr lang="fr-BE" dirty="0" err="1" smtClean="0"/>
              <a:t>bestaan</a:t>
            </a:r>
            <a:r>
              <a:rPr lang="fr-BE" dirty="0" smtClean="0"/>
              <a:t> en </a:t>
            </a:r>
            <a:r>
              <a:rPr lang="fr-BE" dirty="0" err="1" smtClean="0"/>
              <a:t>werken</a:t>
            </a:r>
            <a:endParaRPr lang="fr-BE" dirty="0" smtClean="0"/>
          </a:p>
          <a:p>
            <a:r>
              <a:rPr lang="fr-BE" dirty="0" err="1"/>
              <a:t>p</a:t>
            </a:r>
            <a:r>
              <a:rPr lang="fr-BE" dirty="0" err="1" smtClean="0"/>
              <a:t>rogressief</a:t>
            </a:r>
            <a:r>
              <a:rPr lang="fr-BE" dirty="0" smtClean="0"/>
              <a:t> </a:t>
            </a:r>
            <a:r>
              <a:rPr lang="fr-BE" dirty="0" err="1" smtClean="0"/>
              <a:t>kennis</a:t>
            </a:r>
            <a:r>
              <a:rPr lang="fr-BE" dirty="0" smtClean="0"/>
              <a:t> en </a:t>
            </a:r>
            <a:r>
              <a:rPr lang="fr-BE" dirty="0" err="1" smtClean="0"/>
              <a:t>inzichten</a:t>
            </a:r>
            <a:r>
              <a:rPr lang="fr-BE" dirty="0" smtClean="0"/>
              <a:t> </a:t>
            </a:r>
            <a:r>
              <a:rPr lang="fr-BE" dirty="0" err="1" smtClean="0"/>
              <a:t>opbouwen</a:t>
            </a:r>
            <a:endParaRPr lang="fr-BE" dirty="0" smtClean="0"/>
          </a:p>
          <a:p>
            <a:r>
              <a:rPr lang="fr-BE" dirty="0" err="1"/>
              <a:t>s</a:t>
            </a:r>
            <a:r>
              <a:rPr lang="fr-BE" dirty="0" err="1" smtClean="0"/>
              <a:t>nel</a:t>
            </a:r>
            <a:r>
              <a:rPr lang="fr-BE" dirty="0" smtClean="0"/>
              <a:t> </a:t>
            </a:r>
            <a:r>
              <a:rPr lang="fr-BE" dirty="0" err="1" smtClean="0"/>
              <a:t>schakelen</a:t>
            </a:r>
            <a:r>
              <a:rPr lang="fr-BE" dirty="0" smtClean="0"/>
              <a:t> van </a:t>
            </a:r>
            <a:r>
              <a:rPr lang="fr-BE" dirty="0" err="1" smtClean="0"/>
              <a:t>testen</a:t>
            </a:r>
            <a:r>
              <a:rPr lang="fr-BE" dirty="0" smtClean="0"/>
              <a:t> </a:t>
            </a:r>
            <a:r>
              <a:rPr lang="fr-BE" dirty="0" err="1" smtClean="0"/>
              <a:t>naar</a:t>
            </a:r>
            <a:r>
              <a:rPr lang="fr-BE" dirty="0" smtClean="0"/>
              <a:t> </a:t>
            </a:r>
            <a:r>
              <a:rPr lang="fr-BE" dirty="0" err="1" smtClean="0"/>
              <a:t>experimenteren</a:t>
            </a:r>
            <a:r>
              <a:rPr lang="fr-BE" dirty="0" smtClean="0"/>
              <a:t> </a:t>
            </a:r>
            <a:r>
              <a:rPr lang="fr-BE" dirty="0" err="1" smtClean="0"/>
              <a:t>naar</a:t>
            </a:r>
            <a:r>
              <a:rPr lang="fr-BE" dirty="0" smtClean="0"/>
              <a:t> </a:t>
            </a:r>
            <a:r>
              <a:rPr lang="fr-BE" dirty="0" err="1" smtClean="0"/>
              <a:t>eerste</a:t>
            </a:r>
            <a:r>
              <a:rPr lang="fr-BE" dirty="0" smtClean="0"/>
              <a:t> </a:t>
            </a:r>
            <a:r>
              <a:rPr lang="fr-BE" dirty="0" err="1" smtClean="0"/>
              <a:t>toepassing</a:t>
            </a:r>
            <a:endParaRPr lang="fr-BE" dirty="0" smtClean="0"/>
          </a:p>
          <a:p>
            <a:r>
              <a:rPr lang="fr-BE" dirty="0" err="1"/>
              <a:t>k</a:t>
            </a:r>
            <a:r>
              <a:rPr lang="fr-BE" dirty="0" err="1" smtClean="0"/>
              <a:t>euze</a:t>
            </a:r>
            <a:r>
              <a:rPr lang="fr-BE" dirty="0" smtClean="0"/>
              <a:t> </a:t>
            </a:r>
            <a:r>
              <a:rPr lang="fr-BE" dirty="0" err="1" smtClean="0"/>
              <a:t>is</a:t>
            </a:r>
            <a:r>
              <a:rPr lang="fr-BE" dirty="0" smtClean="0"/>
              <a:t> </a:t>
            </a:r>
            <a:r>
              <a:rPr lang="fr-BE" dirty="0" err="1" smtClean="0"/>
              <a:t>belangrijk</a:t>
            </a:r>
            <a:r>
              <a:rPr lang="fr-BE" dirty="0" smtClean="0"/>
              <a:t>, maar </a:t>
            </a:r>
            <a:r>
              <a:rPr lang="fr-BE" dirty="0" err="1" smtClean="0"/>
              <a:t>minstens</a:t>
            </a:r>
            <a:r>
              <a:rPr lang="fr-BE" dirty="0" smtClean="0"/>
              <a:t> </a:t>
            </a:r>
            <a:r>
              <a:rPr lang="fr-BE" dirty="0" err="1" smtClean="0"/>
              <a:t>even</a:t>
            </a:r>
            <a:r>
              <a:rPr lang="fr-BE" dirty="0" smtClean="0"/>
              <a:t> </a:t>
            </a:r>
            <a:r>
              <a:rPr lang="fr-BE" dirty="0" err="1" smtClean="0"/>
              <a:t>belangrijk</a:t>
            </a:r>
            <a:r>
              <a:rPr lang="fr-BE" dirty="0" smtClean="0"/>
              <a:t> </a:t>
            </a:r>
            <a:r>
              <a:rPr lang="fr-BE" dirty="0" err="1" smtClean="0"/>
              <a:t>is</a:t>
            </a:r>
            <a:r>
              <a:rPr lang="fr-BE" dirty="0" smtClean="0"/>
              <a:t> het </a:t>
            </a:r>
            <a:r>
              <a:rPr lang="fr-BE" dirty="0" err="1" smtClean="0"/>
              <a:t>verwerven</a:t>
            </a:r>
            <a:r>
              <a:rPr lang="fr-BE" dirty="0" smtClean="0"/>
              <a:t> van de </a:t>
            </a:r>
            <a:r>
              <a:rPr lang="fr-BE" dirty="0" err="1" smtClean="0"/>
              <a:t>competenties</a:t>
            </a:r>
            <a:r>
              <a:rPr lang="fr-BE" dirty="0" smtClean="0"/>
              <a:t> in huis</a:t>
            </a:r>
          </a:p>
          <a:p>
            <a:r>
              <a:rPr lang="fr-BE" dirty="0" err="1"/>
              <a:t>m</a:t>
            </a:r>
            <a:r>
              <a:rPr lang="fr-BE" dirty="0" err="1" smtClean="0"/>
              <a:t>oet</a:t>
            </a:r>
            <a:r>
              <a:rPr lang="fr-BE" dirty="0" smtClean="0"/>
              <a:t> </a:t>
            </a:r>
            <a:r>
              <a:rPr lang="fr-BE" dirty="0" err="1" smtClean="0"/>
              <a:t>afgestemd</a:t>
            </a:r>
            <a:r>
              <a:rPr lang="fr-BE" dirty="0" smtClean="0"/>
              <a:t> </a:t>
            </a:r>
            <a:r>
              <a:rPr lang="fr-BE" dirty="0" err="1" smtClean="0"/>
              <a:t>zijn</a:t>
            </a:r>
            <a:r>
              <a:rPr lang="fr-BE" dirty="0" smtClean="0"/>
              <a:t> op de </a:t>
            </a:r>
            <a:r>
              <a:rPr lang="fr-BE" dirty="0" err="1" smtClean="0"/>
              <a:t>eigen</a:t>
            </a:r>
            <a:r>
              <a:rPr lang="fr-BE" dirty="0" smtClean="0"/>
              <a:t> </a:t>
            </a:r>
            <a:r>
              <a:rPr lang="fr-BE" dirty="0" err="1" smtClean="0"/>
              <a:t>situatie</a:t>
            </a:r>
            <a:r>
              <a:rPr lang="fr-BE" dirty="0" smtClean="0"/>
              <a:t>, kan niet </a:t>
            </a:r>
            <a:r>
              <a:rPr lang="fr-BE" dirty="0" err="1" smtClean="0"/>
              <a:t>zomaar</a:t>
            </a:r>
            <a:r>
              <a:rPr lang="fr-BE" dirty="0" smtClean="0"/>
              <a:t> </a:t>
            </a:r>
            <a:r>
              <a:rPr lang="fr-BE" dirty="0" err="1" smtClean="0"/>
              <a:t>uitbesteed</a:t>
            </a:r>
            <a:r>
              <a:rPr lang="fr-BE" dirty="0" smtClean="0"/>
              <a:t> </a:t>
            </a:r>
            <a:r>
              <a:rPr lang="fr-BE" dirty="0" err="1" smtClean="0"/>
              <a:t>worden</a:t>
            </a:r>
            <a:endParaRPr lang="fr-BE" dirty="0" smtClean="0"/>
          </a:p>
          <a:p>
            <a:r>
              <a:rPr lang="fr-BE" dirty="0"/>
              <a:t>n</a:t>
            </a:r>
            <a:r>
              <a:rPr lang="fr-BE" dirty="0" smtClean="0"/>
              <a:t>iet </a:t>
            </a:r>
            <a:r>
              <a:rPr lang="fr-BE" dirty="0" err="1" smtClean="0"/>
              <a:t>alle</a:t>
            </a:r>
            <a:r>
              <a:rPr lang="fr-BE" dirty="0" smtClean="0"/>
              <a:t> </a:t>
            </a:r>
            <a:r>
              <a:rPr lang="fr-BE" dirty="0" err="1" smtClean="0"/>
              <a:t>projecten</a:t>
            </a:r>
            <a:r>
              <a:rPr lang="fr-BE" dirty="0" smtClean="0"/>
              <a:t> </a:t>
            </a:r>
            <a:r>
              <a:rPr lang="fr-BE" dirty="0" err="1" smtClean="0"/>
              <a:t>slagen</a:t>
            </a:r>
            <a:r>
              <a:rPr lang="fr-BE" dirty="0" smtClean="0"/>
              <a:t>, er </a:t>
            </a:r>
            <a:r>
              <a:rPr lang="fr-BE" dirty="0" err="1" smtClean="0"/>
              <a:t>zijn</a:t>
            </a:r>
            <a:r>
              <a:rPr lang="fr-BE" dirty="0" smtClean="0"/>
              <a:t> </a:t>
            </a:r>
            <a:r>
              <a:rPr lang="fr-BE" dirty="0" err="1" smtClean="0"/>
              <a:t>betere</a:t>
            </a:r>
            <a:r>
              <a:rPr lang="fr-BE" dirty="0" smtClean="0"/>
              <a:t> </a:t>
            </a:r>
            <a:r>
              <a:rPr lang="fr-BE" dirty="0" err="1" smtClean="0"/>
              <a:t>jaren</a:t>
            </a:r>
            <a:r>
              <a:rPr lang="fr-BE" dirty="0" smtClean="0"/>
              <a:t> en </a:t>
            </a:r>
            <a:r>
              <a:rPr lang="fr-BE" dirty="0" err="1" smtClean="0"/>
              <a:t>slechtere</a:t>
            </a:r>
            <a:r>
              <a:rPr lang="fr-BE" dirty="0" smtClean="0"/>
              <a:t> </a:t>
            </a:r>
            <a:r>
              <a:rPr lang="fr-BE" dirty="0" err="1" smtClean="0"/>
              <a:t>jaren</a:t>
            </a:r>
            <a:endParaRPr lang="fr-BE" dirty="0" smtClean="0"/>
          </a:p>
          <a:p>
            <a:r>
              <a:rPr lang="fr-BE" dirty="0" err="1"/>
              <a:t>m</a:t>
            </a:r>
            <a:r>
              <a:rPr lang="fr-BE" dirty="0" err="1" smtClean="0"/>
              <a:t>edewerkers</a:t>
            </a:r>
            <a:r>
              <a:rPr lang="fr-BE" dirty="0" smtClean="0"/>
              <a:t> </a:t>
            </a:r>
            <a:r>
              <a:rPr lang="fr-BE" dirty="0" err="1" smtClean="0"/>
              <a:t>kunnen</a:t>
            </a:r>
            <a:r>
              <a:rPr lang="fr-BE" dirty="0" smtClean="0"/>
              <a:t> </a:t>
            </a:r>
            <a:r>
              <a:rPr lang="fr-BE" dirty="0" err="1" smtClean="0"/>
              <a:t>ook</a:t>
            </a:r>
            <a:r>
              <a:rPr lang="fr-BE" dirty="0" smtClean="0"/>
              <a:t> </a:t>
            </a:r>
            <a:r>
              <a:rPr lang="fr-BE" dirty="0" err="1" smtClean="0"/>
              <a:t>aan</a:t>
            </a:r>
            <a:r>
              <a:rPr lang="fr-BE" dirty="0" smtClean="0"/>
              <a:t> </a:t>
            </a:r>
            <a:r>
              <a:rPr lang="fr-BE" dirty="0" err="1" smtClean="0"/>
              <a:t>andere</a:t>
            </a:r>
            <a:r>
              <a:rPr lang="fr-BE" dirty="0" smtClean="0"/>
              <a:t> </a:t>
            </a:r>
            <a:r>
              <a:rPr lang="fr-BE" dirty="0" err="1" smtClean="0"/>
              <a:t>projecten</a:t>
            </a:r>
            <a:r>
              <a:rPr lang="fr-BE" dirty="0" smtClean="0"/>
              <a:t> </a:t>
            </a:r>
            <a:r>
              <a:rPr lang="fr-BE" dirty="0" err="1" smtClean="0"/>
              <a:t>werken</a:t>
            </a:r>
            <a:r>
              <a:rPr lang="fr-BE" dirty="0" smtClean="0"/>
              <a:t>, maar er </a:t>
            </a:r>
            <a:r>
              <a:rPr lang="fr-BE" dirty="0" err="1" smtClean="0"/>
              <a:t>moet</a:t>
            </a:r>
            <a:r>
              <a:rPr lang="fr-BE" dirty="0" smtClean="0"/>
              <a:t> </a:t>
            </a:r>
            <a:r>
              <a:rPr lang="fr-BE" dirty="0" err="1" smtClean="0"/>
              <a:t>voldoende</a:t>
            </a:r>
            <a:r>
              <a:rPr lang="fr-BE" dirty="0" smtClean="0"/>
              <a:t> </a:t>
            </a:r>
            <a:r>
              <a:rPr lang="fr-BE" dirty="0" err="1" smtClean="0"/>
              <a:t>tijd</a:t>
            </a:r>
            <a:r>
              <a:rPr lang="fr-BE" dirty="0" smtClean="0"/>
              <a:t> </a:t>
            </a:r>
            <a:r>
              <a:rPr lang="fr-BE" dirty="0" err="1" smtClean="0"/>
              <a:t>zijn</a:t>
            </a:r>
            <a:r>
              <a:rPr lang="fr-BE" dirty="0" smtClean="0"/>
              <a:t> </a:t>
            </a:r>
            <a:r>
              <a:rPr lang="fr-BE" dirty="0" err="1" smtClean="0"/>
              <a:t>voor</a:t>
            </a:r>
            <a:r>
              <a:rPr lang="fr-BE" dirty="0" smtClean="0"/>
              <a:t> de </a:t>
            </a:r>
            <a:r>
              <a:rPr lang="fr-BE" dirty="0" err="1" smtClean="0"/>
              <a:t>onderzoeksprojecten</a:t>
            </a:r>
            <a:endParaRPr lang="fr-BE" dirty="0" smtClean="0"/>
          </a:p>
          <a:p>
            <a:r>
              <a:rPr lang="fr-BE" dirty="0" err="1"/>
              <a:t>m</a:t>
            </a:r>
            <a:r>
              <a:rPr lang="fr-BE" dirty="0" err="1" smtClean="0"/>
              <a:t>edewerkers</a:t>
            </a:r>
            <a:r>
              <a:rPr lang="fr-BE" dirty="0" smtClean="0"/>
              <a:t> </a:t>
            </a:r>
            <a:r>
              <a:rPr lang="fr-BE" dirty="0" err="1" smtClean="0"/>
              <a:t>kunnen</a:t>
            </a:r>
            <a:r>
              <a:rPr lang="fr-BE" dirty="0" smtClean="0"/>
              <a:t> </a:t>
            </a:r>
            <a:r>
              <a:rPr lang="fr-BE" dirty="0" err="1" smtClean="0"/>
              <a:t>overgaan</a:t>
            </a:r>
            <a:r>
              <a:rPr lang="fr-BE" dirty="0" smtClean="0"/>
              <a:t> </a:t>
            </a:r>
            <a:r>
              <a:rPr lang="fr-BE" dirty="0" err="1" smtClean="0"/>
              <a:t>naar</a:t>
            </a:r>
            <a:r>
              <a:rPr lang="fr-BE" dirty="0" smtClean="0"/>
              <a:t> </a:t>
            </a:r>
            <a:r>
              <a:rPr lang="fr-BE" dirty="0" err="1" smtClean="0"/>
              <a:t>operationele</a:t>
            </a:r>
            <a:r>
              <a:rPr lang="fr-BE" dirty="0" smtClean="0"/>
              <a:t> </a:t>
            </a:r>
            <a:r>
              <a:rPr lang="fr-BE" dirty="0" err="1" smtClean="0"/>
              <a:t>functies</a:t>
            </a:r>
            <a:endParaRPr lang="fr-BE" dirty="0" smtClean="0"/>
          </a:p>
          <a:p>
            <a:r>
              <a:rPr lang="fr-BE" dirty="0" err="1" smtClean="0"/>
              <a:t>Familiehulp</a:t>
            </a:r>
            <a:r>
              <a:rPr lang="fr-BE" dirty="0" smtClean="0"/>
              <a:t>: </a:t>
            </a:r>
            <a:r>
              <a:rPr lang="fr-BE" dirty="0" err="1" smtClean="0"/>
              <a:t>zeer</a:t>
            </a:r>
            <a:r>
              <a:rPr lang="fr-BE" dirty="0" smtClean="0"/>
              <a:t> </a:t>
            </a:r>
            <a:r>
              <a:rPr lang="fr-BE" dirty="0" err="1" smtClean="0"/>
              <a:t>veel</a:t>
            </a:r>
            <a:r>
              <a:rPr lang="fr-BE" dirty="0" smtClean="0"/>
              <a:t> </a:t>
            </a:r>
            <a:r>
              <a:rPr lang="fr-BE" dirty="0" err="1" smtClean="0"/>
              <a:t>aandacht</a:t>
            </a:r>
            <a:r>
              <a:rPr lang="fr-BE" dirty="0" smtClean="0"/>
              <a:t> </a:t>
            </a:r>
            <a:r>
              <a:rPr lang="fr-BE" dirty="0" err="1" smtClean="0"/>
              <a:t>voor</a:t>
            </a:r>
            <a:r>
              <a:rPr lang="fr-BE" dirty="0" smtClean="0"/>
              <a:t> </a:t>
            </a:r>
            <a:r>
              <a:rPr lang="fr-BE" dirty="0" err="1" smtClean="0"/>
              <a:t>klant</a:t>
            </a:r>
            <a:r>
              <a:rPr lang="fr-BE" dirty="0" smtClean="0"/>
              <a:t> en </a:t>
            </a:r>
            <a:r>
              <a:rPr lang="fr-BE" dirty="0" err="1" smtClean="0"/>
              <a:t>medewerker</a:t>
            </a:r>
            <a:r>
              <a:rPr lang="fr-BE" dirty="0" smtClean="0"/>
              <a:t> en </a:t>
            </a:r>
            <a:r>
              <a:rPr lang="fr-BE" dirty="0" err="1" smtClean="0"/>
              <a:t>wat</a:t>
            </a:r>
            <a:r>
              <a:rPr lang="fr-BE" dirty="0" smtClean="0"/>
              <a:t> technologie </a:t>
            </a:r>
            <a:r>
              <a:rPr lang="fr-BE" dirty="0" err="1" smtClean="0"/>
              <a:t>voor</a:t>
            </a:r>
            <a:r>
              <a:rPr lang="fr-BE" dirty="0" smtClean="0"/>
              <a:t> </a:t>
            </a:r>
            <a:r>
              <a:rPr lang="fr-BE" dirty="0" err="1" smtClean="0"/>
              <a:t>hen</a:t>
            </a:r>
            <a:r>
              <a:rPr lang="fr-BE" dirty="0" smtClean="0"/>
              <a:t> kan </a:t>
            </a:r>
            <a:r>
              <a:rPr lang="fr-BE" dirty="0" err="1" smtClean="0"/>
              <a:t>doen</a:t>
            </a:r>
            <a:endParaRPr lang="fr-BE" dirty="0" smtClean="0"/>
          </a:p>
        </p:txBody>
      </p:sp>
    </p:spTree>
    <p:extLst>
      <p:ext uri="{BB962C8B-B14F-4D97-AF65-F5344CB8AC3E}">
        <p14:creationId xmlns:p14="http://schemas.microsoft.com/office/powerpoint/2010/main" val="102634539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CC3638-A99D-674C-A789-FA84B7E5EA16}" type="slidenum">
              <a:rPr lang="nl-NL" smtClean="0"/>
              <a:t>74</a:t>
            </a:fld>
            <a:endParaRPr lang="nl-NL" dirty="0"/>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a:xfrm>
            <a:off x="-759582" y="302381"/>
            <a:ext cx="9903582" cy="604762"/>
          </a:xfrm>
        </p:spPr>
        <p:txBody>
          <a:bodyPr/>
          <a:lstStyle/>
          <a:p>
            <a:r>
              <a:rPr lang="fr-BE" sz="2400" smtClean="0"/>
              <a:t>Innovation watch: proces van vernieuwing én competentievorming</a:t>
            </a:r>
            <a:endParaRPr lang="fr-BE" sz="2400" dirty="0"/>
          </a:p>
        </p:txBody>
      </p:sp>
      <p:grpSp>
        <p:nvGrpSpPr>
          <p:cNvPr id="6" name="Group 8"/>
          <p:cNvGrpSpPr>
            <a:grpSpLocks noChangeAspect="1"/>
          </p:cNvGrpSpPr>
          <p:nvPr/>
        </p:nvGrpSpPr>
        <p:grpSpPr bwMode="auto">
          <a:xfrm>
            <a:off x="0" y="2203450"/>
            <a:ext cx="9037638" cy="3627438"/>
            <a:chOff x="120" y="1304"/>
            <a:chExt cx="5693" cy="2285"/>
          </a:xfrm>
        </p:grpSpPr>
        <p:sp>
          <p:nvSpPr>
            <p:cNvPr id="7" name="AutoShape 7"/>
            <p:cNvSpPr>
              <a:spLocks noChangeAspect="1" noChangeArrowheads="1" noTextEdit="1"/>
            </p:cNvSpPr>
            <p:nvPr/>
          </p:nvSpPr>
          <p:spPr bwMode="auto">
            <a:xfrm>
              <a:off x="120" y="1304"/>
              <a:ext cx="5520" cy="2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p>
          </p:txBody>
        </p:sp>
        <p:sp>
          <p:nvSpPr>
            <p:cNvPr id="8" name="Rectangle 9"/>
            <p:cNvSpPr>
              <a:spLocks noChangeArrowheads="1"/>
            </p:cNvSpPr>
            <p:nvPr/>
          </p:nvSpPr>
          <p:spPr bwMode="auto">
            <a:xfrm>
              <a:off x="1916" y="1652"/>
              <a:ext cx="23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nl-BE" sz="1100">
                  <a:solidFill>
                    <a:srgbClr val="000000"/>
                  </a:solidFill>
                  <a:latin typeface="Arial" charset="0"/>
                </a:rPr>
                <a:t>studie</a:t>
              </a:r>
              <a:endParaRPr lang="en-US" altLang="nl-BE"/>
            </a:p>
          </p:txBody>
        </p:sp>
        <p:sp>
          <p:nvSpPr>
            <p:cNvPr id="9" name="Rectangle 10"/>
            <p:cNvSpPr>
              <a:spLocks noChangeArrowheads="1"/>
            </p:cNvSpPr>
            <p:nvPr/>
          </p:nvSpPr>
          <p:spPr bwMode="auto">
            <a:xfrm>
              <a:off x="1107" y="1880"/>
              <a:ext cx="28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nl-BE" sz="1100">
                  <a:solidFill>
                    <a:srgbClr val="000000"/>
                  </a:solidFill>
                  <a:latin typeface="Arial" charset="0"/>
                </a:rPr>
                <a:t>briefing</a:t>
              </a:r>
              <a:endParaRPr lang="en-US" altLang="nl-BE"/>
            </a:p>
          </p:txBody>
        </p:sp>
        <p:sp>
          <p:nvSpPr>
            <p:cNvPr id="10" name="Rectangle 11"/>
            <p:cNvSpPr>
              <a:spLocks noChangeArrowheads="1"/>
            </p:cNvSpPr>
            <p:nvPr/>
          </p:nvSpPr>
          <p:spPr bwMode="auto">
            <a:xfrm>
              <a:off x="5282" y="1880"/>
              <a:ext cx="352"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nl-BE" sz="1100">
                  <a:solidFill>
                    <a:srgbClr val="000000"/>
                  </a:solidFill>
                  <a:latin typeface="Arial" charset="0"/>
                </a:rPr>
                <a:t>service ?</a:t>
              </a:r>
              <a:endParaRPr lang="en-US" altLang="nl-BE"/>
            </a:p>
          </p:txBody>
        </p:sp>
        <p:sp>
          <p:nvSpPr>
            <p:cNvPr id="11" name="Rectangle 12"/>
            <p:cNvSpPr>
              <a:spLocks noChangeArrowheads="1"/>
            </p:cNvSpPr>
            <p:nvPr/>
          </p:nvSpPr>
          <p:spPr bwMode="auto">
            <a:xfrm>
              <a:off x="988" y="3019"/>
              <a:ext cx="37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nl-BE" sz="1100">
                  <a:solidFill>
                    <a:srgbClr val="000000"/>
                  </a:solidFill>
                  <a:latin typeface="Arial" charset="0"/>
                </a:rPr>
                <a:t>opvolging</a:t>
              </a:r>
              <a:endParaRPr lang="en-US" altLang="nl-BE"/>
            </a:p>
          </p:txBody>
        </p:sp>
        <p:sp>
          <p:nvSpPr>
            <p:cNvPr id="12" name="Rectangle 13"/>
            <p:cNvSpPr>
              <a:spLocks noChangeArrowheads="1"/>
            </p:cNvSpPr>
            <p:nvPr/>
          </p:nvSpPr>
          <p:spPr bwMode="auto">
            <a:xfrm>
              <a:off x="2684" y="3019"/>
              <a:ext cx="37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nl-BE" sz="1100">
                  <a:solidFill>
                    <a:srgbClr val="000000"/>
                  </a:solidFill>
                  <a:latin typeface="Arial" charset="0"/>
                </a:rPr>
                <a:t>opvolging</a:t>
              </a:r>
              <a:endParaRPr lang="en-US" altLang="nl-BE"/>
            </a:p>
          </p:txBody>
        </p:sp>
        <p:sp>
          <p:nvSpPr>
            <p:cNvPr id="13" name="Line 14"/>
            <p:cNvSpPr>
              <a:spLocks noChangeShapeType="1"/>
            </p:cNvSpPr>
            <p:nvPr/>
          </p:nvSpPr>
          <p:spPr bwMode="auto">
            <a:xfrm>
              <a:off x="120" y="1304"/>
              <a:ext cx="5513"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14" name="Rectangle 15"/>
            <p:cNvSpPr>
              <a:spLocks noChangeArrowheads="1"/>
            </p:cNvSpPr>
            <p:nvPr/>
          </p:nvSpPr>
          <p:spPr bwMode="auto">
            <a:xfrm>
              <a:off x="120" y="1304"/>
              <a:ext cx="5513" cy="7"/>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BE"/>
            </a:p>
          </p:txBody>
        </p:sp>
        <p:sp>
          <p:nvSpPr>
            <p:cNvPr id="15" name="Line 16"/>
            <p:cNvSpPr>
              <a:spLocks noChangeShapeType="1"/>
            </p:cNvSpPr>
            <p:nvPr/>
          </p:nvSpPr>
          <p:spPr bwMode="auto">
            <a:xfrm>
              <a:off x="120" y="1418"/>
              <a:ext cx="5513"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16" name="Rectangle 17"/>
            <p:cNvSpPr>
              <a:spLocks noChangeArrowheads="1"/>
            </p:cNvSpPr>
            <p:nvPr/>
          </p:nvSpPr>
          <p:spPr bwMode="auto">
            <a:xfrm>
              <a:off x="120" y="1418"/>
              <a:ext cx="5513" cy="7"/>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BE"/>
            </a:p>
          </p:txBody>
        </p:sp>
        <p:sp>
          <p:nvSpPr>
            <p:cNvPr id="17" name="Line 18"/>
            <p:cNvSpPr>
              <a:spLocks noChangeShapeType="1"/>
            </p:cNvSpPr>
            <p:nvPr/>
          </p:nvSpPr>
          <p:spPr bwMode="auto">
            <a:xfrm>
              <a:off x="120" y="1532"/>
              <a:ext cx="5513"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18" name="Rectangle 19"/>
            <p:cNvSpPr>
              <a:spLocks noChangeArrowheads="1"/>
            </p:cNvSpPr>
            <p:nvPr/>
          </p:nvSpPr>
          <p:spPr bwMode="auto">
            <a:xfrm>
              <a:off x="120" y="1532"/>
              <a:ext cx="5513" cy="7"/>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BE"/>
            </a:p>
          </p:txBody>
        </p:sp>
        <p:sp>
          <p:nvSpPr>
            <p:cNvPr id="19" name="Line 20"/>
            <p:cNvSpPr>
              <a:spLocks noChangeShapeType="1"/>
            </p:cNvSpPr>
            <p:nvPr/>
          </p:nvSpPr>
          <p:spPr bwMode="auto">
            <a:xfrm>
              <a:off x="120" y="1646"/>
              <a:ext cx="5513"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20" name="Rectangle 21"/>
            <p:cNvSpPr>
              <a:spLocks noChangeArrowheads="1"/>
            </p:cNvSpPr>
            <p:nvPr/>
          </p:nvSpPr>
          <p:spPr bwMode="auto">
            <a:xfrm>
              <a:off x="120" y="1646"/>
              <a:ext cx="5513" cy="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BE"/>
            </a:p>
          </p:txBody>
        </p:sp>
        <p:sp>
          <p:nvSpPr>
            <p:cNvPr id="21" name="Line 22"/>
            <p:cNvSpPr>
              <a:spLocks noChangeShapeType="1"/>
            </p:cNvSpPr>
            <p:nvPr/>
          </p:nvSpPr>
          <p:spPr bwMode="auto">
            <a:xfrm>
              <a:off x="120" y="1760"/>
              <a:ext cx="5513"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22" name="Rectangle 23"/>
            <p:cNvSpPr>
              <a:spLocks noChangeArrowheads="1"/>
            </p:cNvSpPr>
            <p:nvPr/>
          </p:nvSpPr>
          <p:spPr bwMode="auto">
            <a:xfrm>
              <a:off x="120" y="1760"/>
              <a:ext cx="5513" cy="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BE"/>
            </a:p>
          </p:txBody>
        </p:sp>
        <p:sp>
          <p:nvSpPr>
            <p:cNvPr id="23" name="Line 24"/>
            <p:cNvSpPr>
              <a:spLocks noChangeShapeType="1"/>
            </p:cNvSpPr>
            <p:nvPr/>
          </p:nvSpPr>
          <p:spPr bwMode="auto">
            <a:xfrm>
              <a:off x="120" y="1874"/>
              <a:ext cx="5513"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24" name="Rectangle 25"/>
            <p:cNvSpPr>
              <a:spLocks noChangeArrowheads="1"/>
            </p:cNvSpPr>
            <p:nvPr/>
          </p:nvSpPr>
          <p:spPr bwMode="auto">
            <a:xfrm>
              <a:off x="120" y="1874"/>
              <a:ext cx="5513" cy="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BE"/>
            </a:p>
          </p:txBody>
        </p:sp>
        <p:sp>
          <p:nvSpPr>
            <p:cNvPr id="25" name="Line 26"/>
            <p:cNvSpPr>
              <a:spLocks noChangeShapeType="1"/>
            </p:cNvSpPr>
            <p:nvPr/>
          </p:nvSpPr>
          <p:spPr bwMode="auto">
            <a:xfrm>
              <a:off x="120" y="1988"/>
              <a:ext cx="5513"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26" name="Rectangle 27"/>
            <p:cNvSpPr>
              <a:spLocks noChangeArrowheads="1"/>
            </p:cNvSpPr>
            <p:nvPr/>
          </p:nvSpPr>
          <p:spPr bwMode="auto">
            <a:xfrm>
              <a:off x="120" y="1988"/>
              <a:ext cx="5513" cy="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BE"/>
            </a:p>
          </p:txBody>
        </p:sp>
        <p:sp>
          <p:nvSpPr>
            <p:cNvPr id="27" name="Line 28"/>
            <p:cNvSpPr>
              <a:spLocks noChangeShapeType="1"/>
            </p:cNvSpPr>
            <p:nvPr/>
          </p:nvSpPr>
          <p:spPr bwMode="auto">
            <a:xfrm>
              <a:off x="120" y="2101"/>
              <a:ext cx="5513"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28" name="Rectangle 29"/>
            <p:cNvSpPr>
              <a:spLocks noChangeArrowheads="1"/>
            </p:cNvSpPr>
            <p:nvPr/>
          </p:nvSpPr>
          <p:spPr bwMode="auto">
            <a:xfrm>
              <a:off x="120" y="2101"/>
              <a:ext cx="5513" cy="7"/>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BE"/>
            </a:p>
          </p:txBody>
        </p:sp>
        <p:sp>
          <p:nvSpPr>
            <p:cNvPr id="29" name="Line 30"/>
            <p:cNvSpPr>
              <a:spLocks noChangeShapeType="1"/>
            </p:cNvSpPr>
            <p:nvPr/>
          </p:nvSpPr>
          <p:spPr bwMode="auto">
            <a:xfrm>
              <a:off x="120" y="2215"/>
              <a:ext cx="5513"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0" name="Rectangle 31"/>
            <p:cNvSpPr>
              <a:spLocks noChangeArrowheads="1"/>
            </p:cNvSpPr>
            <p:nvPr/>
          </p:nvSpPr>
          <p:spPr bwMode="auto">
            <a:xfrm>
              <a:off x="120" y="2215"/>
              <a:ext cx="5513" cy="7"/>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BE"/>
            </a:p>
          </p:txBody>
        </p:sp>
        <p:sp>
          <p:nvSpPr>
            <p:cNvPr id="31" name="Line 32"/>
            <p:cNvSpPr>
              <a:spLocks noChangeShapeType="1"/>
            </p:cNvSpPr>
            <p:nvPr/>
          </p:nvSpPr>
          <p:spPr bwMode="auto">
            <a:xfrm>
              <a:off x="120" y="2329"/>
              <a:ext cx="5513"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2" name="Rectangle 33"/>
            <p:cNvSpPr>
              <a:spLocks noChangeArrowheads="1"/>
            </p:cNvSpPr>
            <p:nvPr/>
          </p:nvSpPr>
          <p:spPr bwMode="auto">
            <a:xfrm>
              <a:off x="120" y="2329"/>
              <a:ext cx="5513" cy="7"/>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BE"/>
            </a:p>
          </p:txBody>
        </p:sp>
        <p:sp>
          <p:nvSpPr>
            <p:cNvPr id="33" name="Line 34"/>
            <p:cNvSpPr>
              <a:spLocks noChangeShapeType="1"/>
            </p:cNvSpPr>
            <p:nvPr/>
          </p:nvSpPr>
          <p:spPr bwMode="auto">
            <a:xfrm>
              <a:off x="120" y="2443"/>
              <a:ext cx="5513"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4" name="Rectangle 35"/>
            <p:cNvSpPr>
              <a:spLocks noChangeArrowheads="1"/>
            </p:cNvSpPr>
            <p:nvPr/>
          </p:nvSpPr>
          <p:spPr bwMode="auto">
            <a:xfrm>
              <a:off x="120" y="2443"/>
              <a:ext cx="5513" cy="7"/>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BE"/>
            </a:p>
          </p:txBody>
        </p:sp>
        <p:sp>
          <p:nvSpPr>
            <p:cNvPr id="35" name="Line 36"/>
            <p:cNvSpPr>
              <a:spLocks noChangeShapeType="1"/>
            </p:cNvSpPr>
            <p:nvPr/>
          </p:nvSpPr>
          <p:spPr bwMode="auto">
            <a:xfrm>
              <a:off x="120" y="2557"/>
              <a:ext cx="5513"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6" name="Rectangle 37"/>
            <p:cNvSpPr>
              <a:spLocks noChangeArrowheads="1"/>
            </p:cNvSpPr>
            <p:nvPr/>
          </p:nvSpPr>
          <p:spPr bwMode="auto">
            <a:xfrm>
              <a:off x="120" y="2557"/>
              <a:ext cx="5513" cy="7"/>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BE"/>
            </a:p>
          </p:txBody>
        </p:sp>
        <p:sp>
          <p:nvSpPr>
            <p:cNvPr id="37" name="Line 38"/>
            <p:cNvSpPr>
              <a:spLocks noChangeShapeType="1"/>
            </p:cNvSpPr>
            <p:nvPr/>
          </p:nvSpPr>
          <p:spPr bwMode="auto">
            <a:xfrm>
              <a:off x="120" y="2671"/>
              <a:ext cx="5513"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38" name="Rectangle 39"/>
            <p:cNvSpPr>
              <a:spLocks noChangeArrowheads="1"/>
            </p:cNvSpPr>
            <p:nvPr/>
          </p:nvSpPr>
          <p:spPr bwMode="auto">
            <a:xfrm>
              <a:off x="120" y="2671"/>
              <a:ext cx="5513" cy="7"/>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BE"/>
            </a:p>
          </p:txBody>
        </p:sp>
        <p:sp>
          <p:nvSpPr>
            <p:cNvPr id="39" name="Line 40"/>
            <p:cNvSpPr>
              <a:spLocks noChangeShapeType="1"/>
            </p:cNvSpPr>
            <p:nvPr/>
          </p:nvSpPr>
          <p:spPr bwMode="auto">
            <a:xfrm>
              <a:off x="120" y="2785"/>
              <a:ext cx="5513"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40" name="Rectangle 41"/>
            <p:cNvSpPr>
              <a:spLocks noChangeArrowheads="1"/>
            </p:cNvSpPr>
            <p:nvPr/>
          </p:nvSpPr>
          <p:spPr bwMode="auto">
            <a:xfrm>
              <a:off x="120" y="2785"/>
              <a:ext cx="5513" cy="7"/>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BE"/>
            </a:p>
          </p:txBody>
        </p:sp>
        <p:sp>
          <p:nvSpPr>
            <p:cNvPr id="41" name="Line 42"/>
            <p:cNvSpPr>
              <a:spLocks noChangeShapeType="1"/>
            </p:cNvSpPr>
            <p:nvPr/>
          </p:nvSpPr>
          <p:spPr bwMode="auto">
            <a:xfrm>
              <a:off x="120" y="2899"/>
              <a:ext cx="5513"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42" name="Rectangle 43"/>
            <p:cNvSpPr>
              <a:spLocks noChangeArrowheads="1"/>
            </p:cNvSpPr>
            <p:nvPr/>
          </p:nvSpPr>
          <p:spPr bwMode="auto">
            <a:xfrm>
              <a:off x="120" y="2899"/>
              <a:ext cx="5513" cy="7"/>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BE"/>
            </a:p>
          </p:txBody>
        </p:sp>
        <p:sp>
          <p:nvSpPr>
            <p:cNvPr id="43" name="Line 44"/>
            <p:cNvSpPr>
              <a:spLocks noChangeShapeType="1"/>
            </p:cNvSpPr>
            <p:nvPr/>
          </p:nvSpPr>
          <p:spPr bwMode="auto">
            <a:xfrm>
              <a:off x="120" y="3013"/>
              <a:ext cx="5513"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44" name="Rectangle 45"/>
            <p:cNvSpPr>
              <a:spLocks noChangeArrowheads="1"/>
            </p:cNvSpPr>
            <p:nvPr/>
          </p:nvSpPr>
          <p:spPr bwMode="auto">
            <a:xfrm>
              <a:off x="120" y="3013"/>
              <a:ext cx="5513" cy="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BE"/>
            </a:p>
          </p:txBody>
        </p:sp>
        <p:sp>
          <p:nvSpPr>
            <p:cNvPr id="45" name="Line 46"/>
            <p:cNvSpPr>
              <a:spLocks noChangeShapeType="1"/>
            </p:cNvSpPr>
            <p:nvPr/>
          </p:nvSpPr>
          <p:spPr bwMode="auto">
            <a:xfrm>
              <a:off x="120" y="3127"/>
              <a:ext cx="5513"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46" name="Rectangle 47"/>
            <p:cNvSpPr>
              <a:spLocks noChangeArrowheads="1"/>
            </p:cNvSpPr>
            <p:nvPr/>
          </p:nvSpPr>
          <p:spPr bwMode="auto">
            <a:xfrm>
              <a:off x="120" y="3127"/>
              <a:ext cx="5513" cy="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BE"/>
            </a:p>
          </p:txBody>
        </p:sp>
        <p:sp>
          <p:nvSpPr>
            <p:cNvPr id="47" name="Line 48"/>
            <p:cNvSpPr>
              <a:spLocks noChangeShapeType="1"/>
            </p:cNvSpPr>
            <p:nvPr/>
          </p:nvSpPr>
          <p:spPr bwMode="auto">
            <a:xfrm>
              <a:off x="120" y="3241"/>
              <a:ext cx="5513"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48" name="Rectangle 49"/>
            <p:cNvSpPr>
              <a:spLocks noChangeArrowheads="1"/>
            </p:cNvSpPr>
            <p:nvPr/>
          </p:nvSpPr>
          <p:spPr bwMode="auto">
            <a:xfrm>
              <a:off x="120" y="3241"/>
              <a:ext cx="5513" cy="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BE"/>
            </a:p>
          </p:txBody>
        </p:sp>
        <p:sp>
          <p:nvSpPr>
            <p:cNvPr id="49" name="Line 50"/>
            <p:cNvSpPr>
              <a:spLocks noChangeShapeType="1"/>
            </p:cNvSpPr>
            <p:nvPr/>
          </p:nvSpPr>
          <p:spPr bwMode="auto">
            <a:xfrm>
              <a:off x="120" y="3355"/>
              <a:ext cx="5513"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50" name="Rectangle 51"/>
            <p:cNvSpPr>
              <a:spLocks noChangeArrowheads="1"/>
            </p:cNvSpPr>
            <p:nvPr/>
          </p:nvSpPr>
          <p:spPr bwMode="auto">
            <a:xfrm>
              <a:off x="120" y="3355"/>
              <a:ext cx="5513" cy="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BE"/>
            </a:p>
          </p:txBody>
        </p:sp>
        <p:sp>
          <p:nvSpPr>
            <p:cNvPr id="51" name="Line 52"/>
            <p:cNvSpPr>
              <a:spLocks noChangeShapeType="1"/>
            </p:cNvSpPr>
            <p:nvPr/>
          </p:nvSpPr>
          <p:spPr bwMode="auto">
            <a:xfrm>
              <a:off x="120" y="3468"/>
              <a:ext cx="5513"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52" name="Rectangle 53"/>
            <p:cNvSpPr>
              <a:spLocks noChangeArrowheads="1"/>
            </p:cNvSpPr>
            <p:nvPr/>
          </p:nvSpPr>
          <p:spPr bwMode="auto">
            <a:xfrm>
              <a:off x="120" y="3468"/>
              <a:ext cx="5513" cy="7"/>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BE"/>
            </a:p>
          </p:txBody>
        </p:sp>
        <p:sp>
          <p:nvSpPr>
            <p:cNvPr id="53" name="Line 54"/>
            <p:cNvSpPr>
              <a:spLocks noChangeShapeType="1"/>
            </p:cNvSpPr>
            <p:nvPr/>
          </p:nvSpPr>
          <p:spPr bwMode="auto">
            <a:xfrm>
              <a:off x="120" y="3582"/>
              <a:ext cx="5513" cy="1"/>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54" name="Rectangle 55"/>
            <p:cNvSpPr>
              <a:spLocks noChangeArrowheads="1"/>
            </p:cNvSpPr>
            <p:nvPr/>
          </p:nvSpPr>
          <p:spPr bwMode="auto">
            <a:xfrm>
              <a:off x="120" y="3582"/>
              <a:ext cx="5513" cy="7"/>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BE"/>
            </a:p>
          </p:txBody>
        </p:sp>
        <p:sp>
          <p:nvSpPr>
            <p:cNvPr id="55" name="Line 56"/>
            <p:cNvSpPr>
              <a:spLocks noChangeShapeType="1"/>
            </p:cNvSpPr>
            <p:nvPr/>
          </p:nvSpPr>
          <p:spPr bwMode="auto">
            <a:xfrm>
              <a:off x="120" y="1304"/>
              <a:ext cx="1" cy="228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56" name="Rectangle 57"/>
            <p:cNvSpPr>
              <a:spLocks noChangeArrowheads="1"/>
            </p:cNvSpPr>
            <p:nvPr/>
          </p:nvSpPr>
          <p:spPr bwMode="auto">
            <a:xfrm>
              <a:off x="120" y="1304"/>
              <a:ext cx="7" cy="228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BE"/>
            </a:p>
          </p:txBody>
        </p:sp>
        <p:sp>
          <p:nvSpPr>
            <p:cNvPr id="57" name="Line 58"/>
            <p:cNvSpPr>
              <a:spLocks noChangeShapeType="1"/>
            </p:cNvSpPr>
            <p:nvPr/>
          </p:nvSpPr>
          <p:spPr bwMode="auto">
            <a:xfrm>
              <a:off x="544" y="1304"/>
              <a:ext cx="1" cy="228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58" name="Rectangle 59"/>
            <p:cNvSpPr>
              <a:spLocks noChangeArrowheads="1"/>
            </p:cNvSpPr>
            <p:nvPr/>
          </p:nvSpPr>
          <p:spPr bwMode="auto">
            <a:xfrm>
              <a:off x="544" y="1304"/>
              <a:ext cx="7" cy="228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BE"/>
            </a:p>
          </p:txBody>
        </p:sp>
        <p:sp>
          <p:nvSpPr>
            <p:cNvPr id="59" name="Line 60"/>
            <p:cNvSpPr>
              <a:spLocks noChangeShapeType="1"/>
            </p:cNvSpPr>
            <p:nvPr/>
          </p:nvSpPr>
          <p:spPr bwMode="auto">
            <a:xfrm>
              <a:off x="968" y="1304"/>
              <a:ext cx="1" cy="228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60" name="Rectangle 61"/>
            <p:cNvSpPr>
              <a:spLocks noChangeArrowheads="1"/>
            </p:cNvSpPr>
            <p:nvPr/>
          </p:nvSpPr>
          <p:spPr bwMode="auto">
            <a:xfrm>
              <a:off x="968" y="1304"/>
              <a:ext cx="7" cy="228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BE"/>
            </a:p>
          </p:txBody>
        </p:sp>
        <p:sp>
          <p:nvSpPr>
            <p:cNvPr id="61" name="Line 62"/>
            <p:cNvSpPr>
              <a:spLocks noChangeShapeType="1"/>
            </p:cNvSpPr>
            <p:nvPr/>
          </p:nvSpPr>
          <p:spPr bwMode="auto">
            <a:xfrm>
              <a:off x="1392" y="1304"/>
              <a:ext cx="1" cy="228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62" name="Rectangle 63"/>
            <p:cNvSpPr>
              <a:spLocks noChangeArrowheads="1"/>
            </p:cNvSpPr>
            <p:nvPr/>
          </p:nvSpPr>
          <p:spPr bwMode="auto">
            <a:xfrm>
              <a:off x="1392" y="1304"/>
              <a:ext cx="7" cy="228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BE"/>
            </a:p>
          </p:txBody>
        </p:sp>
        <p:sp>
          <p:nvSpPr>
            <p:cNvPr id="63" name="Line 64"/>
            <p:cNvSpPr>
              <a:spLocks noChangeShapeType="1"/>
            </p:cNvSpPr>
            <p:nvPr/>
          </p:nvSpPr>
          <p:spPr bwMode="auto">
            <a:xfrm>
              <a:off x="1816" y="1304"/>
              <a:ext cx="1" cy="228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64" name="Rectangle 65"/>
            <p:cNvSpPr>
              <a:spLocks noChangeArrowheads="1"/>
            </p:cNvSpPr>
            <p:nvPr/>
          </p:nvSpPr>
          <p:spPr bwMode="auto">
            <a:xfrm>
              <a:off x="1816" y="1304"/>
              <a:ext cx="7" cy="228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BE"/>
            </a:p>
          </p:txBody>
        </p:sp>
        <p:sp>
          <p:nvSpPr>
            <p:cNvPr id="65" name="Line 66"/>
            <p:cNvSpPr>
              <a:spLocks noChangeShapeType="1"/>
            </p:cNvSpPr>
            <p:nvPr/>
          </p:nvSpPr>
          <p:spPr bwMode="auto">
            <a:xfrm>
              <a:off x="2241" y="1304"/>
              <a:ext cx="1" cy="228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66" name="Rectangle 67"/>
            <p:cNvSpPr>
              <a:spLocks noChangeArrowheads="1"/>
            </p:cNvSpPr>
            <p:nvPr/>
          </p:nvSpPr>
          <p:spPr bwMode="auto">
            <a:xfrm>
              <a:off x="2241" y="1304"/>
              <a:ext cx="6" cy="228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BE"/>
            </a:p>
          </p:txBody>
        </p:sp>
        <p:sp>
          <p:nvSpPr>
            <p:cNvPr id="67" name="Line 68"/>
            <p:cNvSpPr>
              <a:spLocks noChangeShapeType="1"/>
            </p:cNvSpPr>
            <p:nvPr/>
          </p:nvSpPr>
          <p:spPr bwMode="auto">
            <a:xfrm>
              <a:off x="2665" y="1304"/>
              <a:ext cx="1" cy="228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68" name="Rectangle 69"/>
            <p:cNvSpPr>
              <a:spLocks noChangeArrowheads="1"/>
            </p:cNvSpPr>
            <p:nvPr/>
          </p:nvSpPr>
          <p:spPr bwMode="auto">
            <a:xfrm>
              <a:off x="2665" y="1304"/>
              <a:ext cx="6" cy="228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BE"/>
            </a:p>
          </p:txBody>
        </p:sp>
        <p:sp>
          <p:nvSpPr>
            <p:cNvPr id="69" name="Line 70"/>
            <p:cNvSpPr>
              <a:spLocks noChangeShapeType="1"/>
            </p:cNvSpPr>
            <p:nvPr/>
          </p:nvSpPr>
          <p:spPr bwMode="auto">
            <a:xfrm>
              <a:off x="3089" y="1304"/>
              <a:ext cx="1" cy="228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70" name="Rectangle 71"/>
            <p:cNvSpPr>
              <a:spLocks noChangeArrowheads="1"/>
            </p:cNvSpPr>
            <p:nvPr/>
          </p:nvSpPr>
          <p:spPr bwMode="auto">
            <a:xfrm>
              <a:off x="3089" y="1304"/>
              <a:ext cx="6" cy="228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BE"/>
            </a:p>
          </p:txBody>
        </p:sp>
        <p:sp>
          <p:nvSpPr>
            <p:cNvPr id="71" name="Line 72"/>
            <p:cNvSpPr>
              <a:spLocks noChangeShapeType="1"/>
            </p:cNvSpPr>
            <p:nvPr/>
          </p:nvSpPr>
          <p:spPr bwMode="auto">
            <a:xfrm>
              <a:off x="3513" y="1304"/>
              <a:ext cx="1" cy="228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72" name="Rectangle 73"/>
            <p:cNvSpPr>
              <a:spLocks noChangeArrowheads="1"/>
            </p:cNvSpPr>
            <p:nvPr/>
          </p:nvSpPr>
          <p:spPr bwMode="auto">
            <a:xfrm>
              <a:off x="3513" y="1304"/>
              <a:ext cx="6" cy="228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BE"/>
            </a:p>
          </p:txBody>
        </p:sp>
        <p:sp>
          <p:nvSpPr>
            <p:cNvPr id="73" name="Line 74"/>
            <p:cNvSpPr>
              <a:spLocks noChangeShapeType="1"/>
            </p:cNvSpPr>
            <p:nvPr/>
          </p:nvSpPr>
          <p:spPr bwMode="auto">
            <a:xfrm>
              <a:off x="3937" y="1304"/>
              <a:ext cx="1" cy="228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74" name="Rectangle 75"/>
            <p:cNvSpPr>
              <a:spLocks noChangeArrowheads="1"/>
            </p:cNvSpPr>
            <p:nvPr/>
          </p:nvSpPr>
          <p:spPr bwMode="auto">
            <a:xfrm>
              <a:off x="3937" y="1304"/>
              <a:ext cx="7" cy="228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BE"/>
            </a:p>
          </p:txBody>
        </p:sp>
        <p:sp>
          <p:nvSpPr>
            <p:cNvPr id="75" name="Line 76"/>
            <p:cNvSpPr>
              <a:spLocks noChangeShapeType="1"/>
            </p:cNvSpPr>
            <p:nvPr/>
          </p:nvSpPr>
          <p:spPr bwMode="auto">
            <a:xfrm>
              <a:off x="4361" y="1304"/>
              <a:ext cx="1" cy="228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76" name="Rectangle 77"/>
            <p:cNvSpPr>
              <a:spLocks noChangeArrowheads="1"/>
            </p:cNvSpPr>
            <p:nvPr/>
          </p:nvSpPr>
          <p:spPr bwMode="auto">
            <a:xfrm>
              <a:off x="4361" y="1304"/>
              <a:ext cx="7" cy="228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BE"/>
            </a:p>
          </p:txBody>
        </p:sp>
        <p:sp>
          <p:nvSpPr>
            <p:cNvPr id="77" name="Line 78"/>
            <p:cNvSpPr>
              <a:spLocks noChangeShapeType="1"/>
            </p:cNvSpPr>
            <p:nvPr/>
          </p:nvSpPr>
          <p:spPr bwMode="auto">
            <a:xfrm>
              <a:off x="4785" y="1304"/>
              <a:ext cx="1" cy="228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78" name="Rectangle 79"/>
            <p:cNvSpPr>
              <a:spLocks noChangeArrowheads="1"/>
            </p:cNvSpPr>
            <p:nvPr/>
          </p:nvSpPr>
          <p:spPr bwMode="auto">
            <a:xfrm>
              <a:off x="4785" y="1304"/>
              <a:ext cx="7" cy="228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BE"/>
            </a:p>
          </p:txBody>
        </p:sp>
        <p:sp>
          <p:nvSpPr>
            <p:cNvPr id="79" name="Line 80"/>
            <p:cNvSpPr>
              <a:spLocks noChangeShapeType="1"/>
            </p:cNvSpPr>
            <p:nvPr/>
          </p:nvSpPr>
          <p:spPr bwMode="auto">
            <a:xfrm>
              <a:off x="5209" y="1304"/>
              <a:ext cx="1" cy="228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80" name="Rectangle 81"/>
            <p:cNvSpPr>
              <a:spLocks noChangeArrowheads="1"/>
            </p:cNvSpPr>
            <p:nvPr/>
          </p:nvSpPr>
          <p:spPr bwMode="auto">
            <a:xfrm>
              <a:off x="5209" y="1304"/>
              <a:ext cx="7" cy="228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BE"/>
            </a:p>
          </p:txBody>
        </p:sp>
        <p:sp>
          <p:nvSpPr>
            <p:cNvPr id="81" name="Line 82"/>
            <p:cNvSpPr>
              <a:spLocks noChangeShapeType="1"/>
            </p:cNvSpPr>
            <p:nvPr/>
          </p:nvSpPr>
          <p:spPr bwMode="auto">
            <a:xfrm>
              <a:off x="5633" y="1304"/>
              <a:ext cx="1" cy="2285"/>
            </a:xfrm>
            <a:prstGeom prst="line">
              <a:avLst/>
            </a:prstGeom>
            <a:noFill/>
            <a:ln w="0">
              <a:solidFill>
                <a:srgbClr val="C0C0C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82" name="Rectangle 83"/>
            <p:cNvSpPr>
              <a:spLocks noChangeArrowheads="1"/>
            </p:cNvSpPr>
            <p:nvPr/>
          </p:nvSpPr>
          <p:spPr bwMode="auto">
            <a:xfrm>
              <a:off x="5633" y="1304"/>
              <a:ext cx="7" cy="228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nl-BE"/>
            </a:p>
          </p:txBody>
        </p:sp>
        <p:grpSp>
          <p:nvGrpSpPr>
            <p:cNvPr id="83" name="Group 86"/>
            <p:cNvGrpSpPr>
              <a:grpSpLocks/>
            </p:cNvGrpSpPr>
            <p:nvPr/>
          </p:nvGrpSpPr>
          <p:grpSpPr bwMode="auto">
            <a:xfrm>
              <a:off x="408" y="1991"/>
              <a:ext cx="332" cy="315"/>
              <a:chOff x="408" y="1991"/>
              <a:chExt cx="332" cy="315"/>
            </a:xfrm>
          </p:grpSpPr>
          <p:sp>
            <p:nvSpPr>
              <p:cNvPr id="166" name="Oval 84"/>
              <p:cNvSpPr>
                <a:spLocks noChangeArrowheads="1"/>
              </p:cNvSpPr>
              <p:nvPr/>
            </p:nvSpPr>
            <p:spPr bwMode="auto">
              <a:xfrm>
                <a:off x="408" y="1991"/>
                <a:ext cx="332" cy="315"/>
              </a:xfrm>
              <a:prstGeom prst="ellipse">
                <a:avLst/>
              </a:prstGeom>
              <a:solidFill>
                <a:srgbClr val="FFFFFF"/>
              </a:solidFill>
              <a:ln w="0">
                <a:solidFill>
                  <a:srgbClr val="000000"/>
                </a:solidFill>
                <a:round/>
                <a:headEnd/>
                <a:tailEnd/>
              </a:ln>
            </p:spPr>
            <p:txBody>
              <a:bodyPr/>
              <a:lstStyle/>
              <a:p>
                <a:endParaRPr lang="nl-BE"/>
              </a:p>
            </p:txBody>
          </p:sp>
          <p:sp>
            <p:nvSpPr>
              <p:cNvPr id="167" name="Oval 85"/>
              <p:cNvSpPr>
                <a:spLocks noChangeArrowheads="1"/>
              </p:cNvSpPr>
              <p:nvPr/>
            </p:nvSpPr>
            <p:spPr bwMode="auto">
              <a:xfrm>
                <a:off x="408" y="1991"/>
                <a:ext cx="332" cy="315"/>
              </a:xfrm>
              <a:prstGeom prst="ellipse">
                <a:avLst/>
              </a:prstGeom>
              <a:noFill/>
              <a:ln w="1111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nl-BE"/>
              </a:p>
            </p:txBody>
          </p:sp>
        </p:grpSp>
        <p:sp>
          <p:nvSpPr>
            <p:cNvPr id="84" name="Rectangle 87"/>
            <p:cNvSpPr>
              <a:spLocks noChangeArrowheads="1"/>
            </p:cNvSpPr>
            <p:nvPr/>
          </p:nvSpPr>
          <p:spPr bwMode="auto">
            <a:xfrm>
              <a:off x="484" y="2055"/>
              <a:ext cx="232"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nl-BE" sz="900">
                  <a:solidFill>
                    <a:srgbClr val="000000"/>
                  </a:solidFill>
                  <a:latin typeface="Arial" charset="0"/>
                </a:rPr>
                <a:t>studie  </a:t>
              </a:r>
              <a:endParaRPr lang="en-US" altLang="nl-BE"/>
            </a:p>
          </p:txBody>
        </p:sp>
        <p:sp>
          <p:nvSpPr>
            <p:cNvPr id="85" name="Rectangle 88"/>
            <p:cNvSpPr>
              <a:spLocks noChangeArrowheads="1"/>
            </p:cNvSpPr>
            <p:nvPr/>
          </p:nvSpPr>
          <p:spPr bwMode="auto">
            <a:xfrm>
              <a:off x="484" y="2155"/>
              <a:ext cx="192"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nl-BE" sz="900">
                  <a:solidFill>
                    <a:srgbClr val="000000"/>
                  </a:solidFill>
                  <a:latin typeface="Arial" charset="0"/>
                </a:rPr>
                <a:t>Vorm.</a:t>
              </a:r>
              <a:endParaRPr lang="en-US" altLang="nl-BE"/>
            </a:p>
          </p:txBody>
        </p:sp>
        <p:grpSp>
          <p:nvGrpSpPr>
            <p:cNvPr id="86" name="Group 91"/>
            <p:cNvGrpSpPr>
              <a:grpSpLocks/>
            </p:cNvGrpSpPr>
            <p:nvPr/>
          </p:nvGrpSpPr>
          <p:grpSpPr bwMode="auto">
            <a:xfrm>
              <a:off x="1084" y="1991"/>
              <a:ext cx="331" cy="315"/>
              <a:chOff x="1084" y="1991"/>
              <a:chExt cx="331" cy="315"/>
            </a:xfrm>
          </p:grpSpPr>
          <p:sp>
            <p:nvSpPr>
              <p:cNvPr id="164" name="Oval 89"/>
              <p:cNvSpPr>
                <a:spLocks noChangeArrowheads="1"/>
              </p:cNvSpPr>
              <p:nvPr/>
            </p:nvSpPr>
            <p:spPr bwMode="auto">
              <a:xfrm>
                <a:off x="1084" y="1991"/>
                <a:ext cx="331" cy="315"/>
              </a:xfrm>
              <a:prstGeom prst="ellipse">
                <a:avLst/>
              </a:prstGeom>
              <a:solidFill>
                <a:srgbClr val="FFFFFF"/>
              </a:solidFill>
              <a:ln w="0">
                <a:solidFill>
                  <a:srgbClr val="000000"/>
                </a:solidFill>
                <a:round/>
                <a:headEnd/>
                <a:tailEnd/>
              </a:ln>
            </p:spPr>
            <p:txBody>
              <a:bodyPr/>
              <a:lstStyle/>
              <a:p>
                <a:endParaRPr lang="nl-BE"/>
              </a:p>
            </p:txBody>
          </p:sp>
          <p:sp>
            <p:nvSpPr>
              <p:cNvPr id="165" name="Oval 90"/>
              <p:cNvSpPr>
                <a:spLocks noChangeArrowheads="1"/>
              </p:cNvSpPr>
              <p:nvPr/>
            </p:nvSpPr>
            <p:spPr bwMode="auto">
              <a:xfrm>
                <a:off x="1084" y="1991"/>
                <a:ext cx="331" cy="315"/>
              </a:xfrm>
              <a:prstGeom prst="ellipse">
                <a:avLst/>
              </a:prstGeom>
              <a:noFill/>
              <a:ln w="1111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nl-BE"/>
              </a:p>
            </p:txBody>
          </p:sp>
        </p:grpSp>
        <p:sp>
          <p:nvSpPr>
            <p:cNvPr id="87" name="Rectangle 92"/>
            <p:cNvSpPr>
              <a:spLocks noChangeArrowheads="1"/>
            </p:cNvSpPr>
            <p:nvPr/>
          </p:nvSpPr>
          <p:spPr bwMode="auto">
            <a:xfrm>
              <a:off x="1160" y="2055"/>
              <a:ext cx="18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nl-BE" sz="900">
                  <a:solidFill>
                    <a:srgbClr val="000000"/>
                  </a:solidFill>
                  <a:latin typeface="Arial" charset="0"/>
                </a:rPr>
                <a:t>spon-</a:t>
              </a:r>
              <a:endParaRPr lang="en-US" altLang="nl-BE"/>
            </a:p>
          </p:txBody>
        </p:sp>
        <p:sp>
          <p:nvSpPr>
            <p:cNvPr id="88" name="Rectangle 93"/>
            <p:cNvSpPr>
              <a:spLocks noChangeArrowheads="1"/>
            </p:cNvSpPr>
            <p:nvPr/>
          </p:nvSpPr>
          <p:spPr bwMode="auto">
            <a:xfrm>
              <a:off x="1200" y="2155"/>
              <a:ext cx="10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nl-BE" sz="900">
                  <a:solidFill>
                    <a:srgbClr val="000000"/>
                  </a:solidFill>
                  <a:latin typeface="Arial" charset="0"/>
                </a:rPr>
                <a:t>sor</a:t>
              </a:r>
              <a:endParaRPr lang="en-US" altLang="nl-BE"/>
            </a:p>
          </p:txBody>
        </p:sp>
        <p:sp>
          <p:nvSpPr>
            <p:cNvPr id="89" name="Line 94"/>
            <p:cNvSpPr>
              <a:spLocks noChangeShapeType="1"/>
            </p:cNvSpPr>
            <p:nvPr/>
          </p:nvSpPr>
          <p:spPr bwMode="auto">
            <a:xfrm>
              <a:off x="733" y="2152"/>
              <a:ext cx="338" cy="1"/>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90" name="Freeform 95"/>
            <p:cNvSpPr>
              <a:spLocks noEditPoints="1"/>
            </p:cNvSpPr>
            <p:nvPr/>
          </p:nvSpPr>
          <p:spPr bwMode="auto">
            <a:xfrm>
              <a:off x="1418" y="2125"/>
              <a:ext cx="229" cy="53"/>
            </a:xfrm>
            <a:custGeom>
              <a:avLst/>
              <a:gdLst>
                <a:gd name="T0" fmla="*/ 10 w 554"/>
                <a:gd name="T1" fmla="*/ 54 h 128"/>
                <a:gd name="T2" fmla="*/ 490 w 554"/>
                <a:gd name="T3" fmla="*/ 54 h 128"/>
                <a:gd name="T4" fmla="*/ 501 w 554"/>
                <a:gd name="T5" fmla="*/ 64 h 128"/>
                <a:gd name="T6" fmla="*/ 490 w 554"/>
                <a:gd name="T7" fmla="*/ 75 h 128"/>
                <a:gd name="T8" fmla="*/ 10 w 554"/>
                <a:gd name="T9" fmla="*/ 75 h 128"/>
                <a:gd name="T10" fmla="*/ 0 w 554"/>
                <a:gd name="T11" fmla="*/ 64 h 128"/>
                <a:gd name="T12" fmla="*/ 10 w 554"/>
                <a:gd name="T13" fmla="*/ 54 h 128"/>
                <a:gd name="T14" fmla="*/ 490 w 554"/>
                <a:gd name="T15" fmla="*/ 0 h 128"/>
                <a:gd name="T16" fmla="*/ 554 w 554"/>
                <a:gd name="T17" fmla="*/ 64 h 128"/>
                <a:gd name="T18" fmla="*/ 490 w 554"/>
                <a:gd name="T19" fmla="*/ 128 h 128"/>
                <a:gd name="T20" fmla="*/ 426 w 554"/>
                <a:gd name="T21" fmla="*/ 64 h 128"/>
                <a:gd name="T22" fmla="*/ 490 w 554"/>
                <a:gd name="T2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4" h="128">
                  <a:moveTo>
                    <a:pt x="10" y="54"/>
                  </a:moveTo>
                  <a:lnTo>
                    <a:pt x="490" y="54"/>
                  </a:lnTo>
                  <a:cubicBezTo>
                    <a:pt x="496" y="54"/>
                    <a:pt x="501" y="59"/>
                    <a:pt x="501" y="64"/>
                  </a:cubicBezTo>
                  <a:cubicBezTo>
                    <a:pt x="501" y="70"/>
                    <a:pt x="496" y="75"/>
                    <a:pt x="490" y="75"/>
                  </a:cubicBezTo>
                  <a:lnTo>
                    <a:pt x="10" y="75"/>
                  </a:lnTo>
                  <a:cubicBezTo>
                    <a:pt x="5" y="75"/>
                    <a:pt x="0" y="70"/>
                    <a:pt x="0" y="64"/>
                  </a:cubicBezTo>
                  <a:cubicBezTo>
                    <a:pt x="0" y="59"/>
                    <a:pt x="5" y="54"/>
                    <a:pt x="10" y="54"/>
                  </a:cubicBezTo>
                  <a:close/>
                  <a:moveTo>
                    <a:pt x="490" y="0"/>
                  </a:moveTo>
                  <a:cubicBezTo>
                    <a:pt x="526" y="0"/>
                    <a:pt x="554" y="29"/>
                    <a:pt x="554" y="64"/>
                  </a:cubicBezTo>
                  <a:cubicBezTo>
                    <a:pt x="554" y="100"/>
                    <a:pt x="526" y="128"/>
                    <a:pt x="490" y="128"/>
                  </a:cubicBezTo>
                  <a:cubicBezTo>
                    <a:pt x="455" y="128"/>
                    <a:pt x="426" y="100"/>
                    <a:pt x="426" y="64"/>
                  </a:cubicBezTo>
                  <a:cubicBezTo>
                    <a:pt x="426" y="29"/>
                    <a:pt x="455" y="0"/>
                    <a:pt x="490" y="0"/>
                  </a:cubicBezTo>
                  <a:close/>
                </a:path>
              </a:pathLst>
            </a:custGeom>
            <a:solidFill>
              <a:srgbClr val="000000"/>
            </a:solidFill>
            <a:ln w="11113" cap="flat">
              <a:solidFill>
                <a:srgbClr val="000000"/>
              </a:solidFill>
              <a:prstDash val="solid"/>
              <a:bevel/>
              <a:headEnd/>
              <a:tailEnd/>
            </a:ln>
          </p:spPr>
          <p:txBody>
            <a:bodyPr/>
            <a:lstStyle/>
            <a:p>
              <a:endParaRPr lang="nl-BE"/>
            </a:p>
          </p:txBody>
        </p:sp>
        <p:grpSp>
          <p:nvGrpSpPr>
            <p:cNvPr id="91" name="Group 98"/>
            <p:cNvGrpSpPr>
              <a:grpSpLocks/>
            </p:cNvGrpSpPr>
            <p:nvPr/>
          </p:nvGrpSpPr>
          <p:grpSpPr bwMode="auto">
            <a:xfrm>
              <a:off x="1634" y="1991"/>
              <a:ext cx="331" cy="315"/>
              <a:chOff x="1634" y="1991"/>
              <a:chExt cx="331" cy="315"/>
            </a:xfrm>
          </p:grpSpPr>
          <p:sp>
            <p:nvSpPr>
              <p:cNvPr id="162" name="Oval 96"/>
              <p:cNvSpPr>
                <a:spLocks noChangeArrowheads="1"/>
              </p:cNvSpPr>
              <p:nvPr/>
            </p:nvSpPr>
            <p:spPr bwMode="auto">
              <a:xfrm>
                <a:off x="1634" y="1991"/>
                <a:ext cx="331" cy="315"/>
              </a:xfrm>
              <a:prstGeom prst="ellipse">
                <a:avLst/>
              </a:prstGeom>
              <a:solidFill>
                <a:srgbClr val="FFFFFF"/>
              </a:solidFill>
              <a:ln w="0">
                <a:solidFill>
                  <a:srgbClr val="000000"/>
                </a:solidFill>
                <a:round/>
                <a:headEnd/>
                <a:tailEnd/>
              </a:ln>
            </p:spPr>
            <p:txBody>
              <a:bodyPr/>
              <a:lstStyle/>
              <a:p>
                <a:endParaRPr lang="nl-BE"/>
              </a:p>
            </p:txBody>
          </p:sp>
          <p:sp>
            <p:nvSpPr>
              <p:cNvPr id="163" name="Oval 97"/>
              <p:cNvSpPr>
                <a:spLocks noChangeArrowheads="1"/>
              </p:cNvSpPr>
              <p:nvPr/>
            </p:nvSpPr>
            <p:spPr bwMode="auto">
              <a:xfrm>
                <a:off x="1634" y="1991"/>
                <a:ext cx="331" cy="315"/>
              </a:xfrm>
              <a:prstGeom prst="ellipse">
                <a:avLst/>
              </a:prstGeom>
              <a:noFill/>
              <a:ln w="1111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nl-BE"/>
              </a:p>
            </p:txBody>
          </p:sp>
        </p:grpSp>
        <p:sp>
          <p:nvSpPr>
            <p:cNvPr id="92" name="Rectangle 99"/>
            <p:cNvSpPr>
              <a:spLocks noChangeArrowheads="1"/>
            </p:cNvSpPr>
            <p:nvPr/>
          </p:nvSpPr>
          <p:spPr bwMode="auto">
            <a:xfrm>
              <a:off x="1744" y="2055"/>
              <a:ext cx="172"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nl-BE" sz="900">
                  <a:solidFill>
                    <a:srgbClr val="000000"/>
                  </a:solidFill>
                  <a:latin typeface="Arial" charset="0"/>
                </a:rPr>
                <a:t>last.  </a:t>
              </a:r>
              <a:endParaRPr lang="en-US" altLang="nl-BE"/>
            </a:p>
          </p:txBody>
        </p:sp>
        <p:sp>
          <p:nvSpPr>
            <p:cNvPr id="93" name="Rectangle 100"/>
            <p:cNvSpPr>
              <a:spLocks noChangeArrowheads="1"/>
            </p:cNvSpPr>
            <p:nvPr/>
          </p:nvSpPr>
          <p:spPr bwMode="auto">
            <a:xfrm>
              <a:off x="1730" y="2155"/>
              <a:ext cx="15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nl-BE" sz="900">
                  <a:solidFill>
                    <a:srgbClr val="000000"/>
                  </a:solidFill>
                  <a:latin typeface="Arial" charset="0"/>
                </a:rPr>
                <a:t>boek</a:t>
              </a:r>
              <a:endParaRPr lang="en-US" altLang="nl-BE"/>
            </a:p>
          </p:txBody>
        </p:sp>
        <p:grpSp>
          <p:nvGrpSpPr>
            <p:cNvPr id="94" name="Group 103"/>
            <p:cNvGrpSpPr>
              <a:grpSpLocks/>
            </p:cNvGrpSpPr>
            <p:nvPr/>
          </p:nvGrpSpPr>
          <p:grpSpPr bwMode="auto">
            <a:xfrm>
              <a:off x="2628" y="2694"/>
              <a:ext cx="331" cy="315"/>
              <a:chOff x="2628" y="2694"/>
              <a:chExt cx="331" cy="315"/>
            </a:xfrm>
          </p:grpSpPr>
          <p:sp>
            <p:nvSpPr>
              <p:cNvPr id="160" name="Oval 101"/>
              <p:cNvSpPr>
                <a:spLocks noChangeArrowheads="1"/>
              </p:cNvSpPr>
              <p:nvPr/>
            </p:nvSpPr>
            <p:spPr bwMode="auto">
              <a:xfrm>
                <a:off x="2628" y="2694"/>
                <a:ext cx="331" cy="315"/>
              </a:xfrm>
              <a:prstGeom prst="ellipse">
                <a:avLst/>
              </a:prstGeom>
              <a:solidFill>
                <a:srgbClr val="FFFFFF"/>
              </a:solidFill>
              <a:ln w="0">
                <a:solidFill>
                  <a:srgbClr val="000000"/>
                </a:solidFill>
                <a:round/>
                <a:headEnd/>
                <a:tailEnd/>
              </a:ln>
            </p:spPr>
            <p:txBody>
              <a:bodyPr/>
              <a:lstStyle/>
              <a:p>
                <a:endParaRPr lang="nl-BE"/>
              </a:p>
            </p:txBody>
          </p:sp>
          <p:sp>
            <p:nvSpPr>
              <p:cNvPr id="161" name="Oval 102"/>
              <p:cNvSpPr>
                <a:spLocks noChangeArrowheads="1"/>
              </p:cNvSpPr>
              <p:nvPr/>
            </p:nvSpPr>
            <p:spPr bwMode="auto">
              <a:xfrm>
                <a:off x="2628" y="2694"/>
                <a:ext cx="331" cy="315"/>
              </a:xfrm>
              <a:prstGeom prst="ellipse">
                <a:avLst/>
              </a:prstGeom>
              <a:noFill/>
              <a:ln w="1111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nl-BE"/>
              </a:p>
            </p:txBody>
          </p:sp>
        </p:grpSp>
        <p:sp>
          <p:nvSpPr>
            <p:cNvPr id="95" name="Rectangle 104"/>
            <p:cNvSpPr>
              <a:spLocks noChangeArrowheads="1"/>
            </p:cNvSpPr>
            <p:nvPr/>
          </p:nvSpPr>
          <p:spPr bwMode="auto">
            <a:xfrm>
              <a:off x="2704" y="2758"/>
              <a:ext cx="18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nl-BE" sz="900">
                  <a:solidFill>
                    <a:srgbClr val="000000"/>
                  </a:solidFill>
                  <a:latin typeface="Arial" charset="0"/>
                </a:rPr>
                <a:t>spon-</a:t>
              </a:r>
              <a:endParaRPr lang="en-US" altLang="nl-BE"/>
            </a:p>
          </p:txBody>
        </p:sp>
        <p:sp>
          <p:nvSpPr>
            <p:cNvPr id="96" name="Rectangle 105"/>
            <p:cNvSpPr>
              <a:spLocks noChangeArrowheads="1"/>
            </p:cNvSpPr>
            <p:nvPr/>
          </p:nvSpPr>
          <p:spPr bwMode="auto">
            <a:xfrm>
              <a:off x="2744" y="2859"/>
              <a:ext cx="10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nl-BE" sz="900">
                  <a:solidFill>
                    <a:srgbClr val="000000"/>
                  </a:solidFill>
                  <a:latin typeface="Arial" charset="0"/>
                </a:rPr>
                <a:t>sor</a:t>
              </a:r>
              <a:endParaRPr lang="en-US" altLang="nl-BE"/>
            </a:p>
          </p:txBody>
        </p:sp>
        <p:sp>
          <p:nvSpPr>
            <p:cNvPr id="97" name="Rectangle 106"/>
            <p:cNvSpPr>
              <a:spLocks noChangeArrowheads="1"/>
            </p:cNvSpPr>
            <p:nvPr/>
          </p:nvSpPr>
          <p:spPr bwMode="auto">
            <a:xfrm>
              <a:off x="1850" y="1505"/>
              <a:ext cx="45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nl-BE" sz="1100" b="1">
                  <a:solidFill>
                    <a:srgbClr val="FF0000"/>
                  </a:solidFill>
                  <a:latin typeface="Arial" charset="0"/>
                </a:rPr>
                <a:t>Onderzoek</a:t>
              </a:r>
              <a:endParaRPr lang="en-US" altLang="nl-BE"/>
            </a:p>
          </p:txBody>
        </p:sp>
        <p:sp>
          <p:nvSpPr>
            <p:cNvPr id="98" name="Rectangle 107"/>
            <p:cNvSpPr>
              <a:spLocks noChangeArrowheads="1"/>
            </p:cNvSpPr>
            <p:nvPr/>
          </p:nvSpPr>
          <p:spPr bwMode="auto">
            <a:xfrm>
              <a:off x="3327" y="2906"/>
              <a:ext cx="952"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nl-BE" sz="1100" b="1">
                  <a:solidFill>
                    <a:srgbClr val="FF0000"/>
                  </a:solidFill>
                  <a:latin typeface="Arial" charset="0"/>
                </a:rPr>
                <a:t>Expert Group (klanten)</a:t>
              </a:r>
              <a:endParaRPr lang="en-US" altLang="nl-BE"/>
            </a:p>
          </p:txBody>
        </p:sp>
        <p:sp>
          <p:nvSpPr>
            <p:cNvPr id="99" name="Freeform 108"/>
            <p:cNvSpPr>
              <a:spLocks noEditPoints="1"/>
            </p:cNvSpPr>
            <p:nvPr/>
          </p:nvSpPr>
          <p:spPr bwMode="auto">
            <a:xfrm>
              <a:off x="2144" y="1642"/>
              <a:ext cx="53" cy="510"/>
            </a:xfrm>
            <a:custGeom>
              <a:avLst/>
              <a:gdLst>
                <a:gd name="T0" fmla="*/ 75 w 128"/>
                <a:gd name="T1" fmla="*/ 72 h 1216"/>
                <a:gd name="T2" fmla="*/ 75 w 128"/>
                <a:gd name="T3" fmla="*/ 1145 h 1216"/>
                <a:gd name="T4" fmla="*/ 64 w 128"/>
                <a:gd name="T5" fmla="*/ 1156 h 1216"/>
                <a:gd name="T6" fmla="*/ 54 w 128"/>
                <a:gd name="T7" fmla="*/ 1145 h 1216"/>
                <a:gd name="T8" fmla="*/ 54 w 128"/>
                <a:gd name="T9" fmla="*/ 72 h 1216"/>
                <a:gd name="T10" fmla="*/ 64 w 128"/>
                <a:gd name="T11" fmla="*/ 61 h 1216"/>
                <a:gd name="T12" fmla="*/ 75 w 128"/>
                <a:gd name="T13" fmla="*/ 72 h 1216"/>
                <a:gd name="T14" fmla="*/ 0 w 128"/>
                <a:gd name="T15" fmla="*/ 128 h 1216"/>
                <a:gd name="T16" fmla="*/ 64 w 128"/>
                <a:gd name="T17" fmla="*/ 0 h 1216"/>
                <a:gd name="T18" fmla="*/ 128 w 128"/>
                <a:gd name="T19" fmla="*/ 128 h 1216"/>
                <a:gd name="T20" fmla="*/ 0 w 128"/>
                <a:gd name="T21" fmla="*/ 128 h 1216"/>
                <a:gd name="T22" fmla="*/ 128 w 128"/>
                <a:gd name="T23" fmla="*/ 1088 h 1216"/>
                <a:gd name="T24" fmla="*/ 64 w 128"/>
                <a:gd name="T25" fmla="*/ 1216 h 1216"/>
                <a:gd name="T26" fmla="*/ 0 w 128"/>
                <a:gd name="T27" fmla="*/ 1088 h 1216"/>
                <a:gd name="T28" fmla="*/ 128 w 128"/>
                <a:gd name="T29" fmla="*/ 1088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216">
                  <a:moveTo>
                    <a:pt x="75" y="72"/>
                  </a:moveTo>
                  <a:lnTo>
                    <a:pt x="75" y="1145"/>
                  </a:lnTo>
                  <a:cubicBezTo>
                    <a:pt x="75" y="1151"/>
                    <a:pt x="70" y="1156"/>
                    <a:pt x="64" y="1156"/>
                  </a:cubicBezTo>
                  <a:cubicBezTo>
                    <a:pt x="59" y="1156"/>
                    <a:pt x="54" y="1151"/>
                    <a:pt x="54" y="1145"/>
                  </a:cubicBezTo>
                  <a:lnTo>
                    <a:pt x="54" y="72"/>
                  </a:lnTo>
                  <a:cubicBezTo>
                    <a:pt x="54" y="66"/>
                    <a:pt x="59" y="61"/>
                    <a:pt x="64" y="61"/>
                  </a:cubicBezTo>
                  <a:cubicBezTo>
                    <a:pt x="70" y="61"/>
                    <a:pt x="75" y="66"/>
                    <a:pt x="75" y="72"/>
                  </a:cubicBezTo>
                  <a:close/>
                  <a:moveTo>
                    <a:pt x="0" y="128"/>
                  </a:moveTo>
                  <a:lnTo>
                    <a:pt x="64" y="0"/>
                  </a:lnTo>
                  <a:lnTo>
                    <a:pt x="128" y="128"/>
                  </a:lnTo>
                  <a:lnTo>
                    <a:pt x="0" y="128"/>
                  </a:lnTo>
                  <a:close/>
                  <a:moveTo>
                    <a:pt x="128" y="1088"/>
                  </a:moveTo>
                  <a:lnTo>
                    <a:pt x="64" y="1216"/>
                  </a:lnTo>
                  <a:lnTo>
                    <a:pt x="0" y="1088"/>
                  </a:lnTo>
                  <a:lnTo>
                    <a:pt x="128" y="1088"/>
                  </a:lnTo>
                  <a:close/>
                </a:path>
              </a:pathLst>
            </a:custGeom>
            <a:solidFill>
              <a:srgbClr val="000000"/>
            </a:solidFill>
            <a:ln w="11113" cap="flat">
              <a:solidFill>
                <a:srgbClr val="000000"/>
              </a:solidFill>
              <a:prstDash val="solid"/>
              <a:bevel/>
              <a:headEnd/>
              <a:tailEnd/>
            </a:ln>
          </p:spPr>
          <p:txBody>
            <a:bodyPr/>
            <a:lstStyle/>
            <a:p>
              <a:endParaRPr lang="nl-BE"/>
            </a:p>
          </p:txBody>
        </p:sp>
        <p:sp>
          <p:nvSpPr>
            <p:cNvPr id="100" name="Freeform 109"/>
            <p:cNvSpPr>
              <a:spLocks noEditPoints="1"/>
            </p:cNvSpPr>
            <p:nvPr/>
          </p:nvSpPr>
          <p:spPr bwMode="auto">
            <a:xfrm>
              <a:off x="2569" y="1642"/>
              <a:ext cx="53" cy="516"/>
            </a:xfrm>
            <a:custGeom>
              <a:avLst/>
              <a:gdLst>
                <a:gd name="T0" fmla="*/ 75 w 128"/>
                <a:gd name="T1" fmla="*/ 72 h 1232"/>
                <a:gd name="T2" fmla="*/ 75 w 128"/>
                <a:gd name="T3" fmla="*/ 1161 h 1232"/>
                <a:gd name="T4" fmla="*/ 64 w 128"/>
                <a:gd name="T5" fmla="*/ 1172 h 1232"/>
                <a:gd name="T6" fmla="*/ 54 w 128"/>
                <a:gd name="T7" fmla="*/ 1161 h 1232"/>
                <a:gd name="T8" fmla="*/ 54 w 128"/>
                <a:gd name="T9" fmla="*/ 72 h 1232"/>
                <a:gd name="T10" fmla="*/ 64 w 128"/>
                <a:gd name="T11" fmla="*/ 61 h 1232"/>
                <a:gd name="T12" fmla="*/ 75 w 128"/>
                <a:gd name="T13" fmla="*/ 72 h 1232"/>
                <a:gd name="T14" fmla="*/ 0 w 128"/>
                <a:gd name="T15" fmla="*/ 128 h 1232"/>
                <a:gd name="T16" fmla="*/ 64 w 128"/>
                <a:gd name="T17" fmla="*/ 0 h 1232"/>
                <a:gd name="T18" fmla="*/ 128 w 128"/>
                <a:gd name="T19" fmla="*/ 128 h 1232"/>
                <a:gd name="T20" fmla="*/ 0 w 128"/>
                <a:gd name="T21" fmla="*/ 128 h 1232"/>
                <a:gd name="T22" fmla="*/ 128 w 128"/>
                <a:gd name="T23" fmla="*/ 1104 h 1232"/>
                <a:gd name="T24" fmla="*/ 64 w 128"/>
                <a:gd name="T25" fmla="*/ 1232 h 1232"/>
                <a:gd name="T26" fmla="*/ 0 w 128"/>
                <a:gd name="T27" fmla="*/ 1104 h 1232"/>
                <a:gd name="T28" fmla="*/ 128 w 128"/>
                <a:gd name="T29" fmla="*/ 1104 h 1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232">
                  <a:moveTo>
                    <a:pt x="75" y="72"/>
                  </a:moveTo>
                  <a:lnTo>
                    <a:pt x="75" y="1161"/>
                  </a:lnTo>
                  <a:cubicBezTo>
                    <a:pt x="75" y="1167"/>
                    <a:pt x="70" y="1172"/>
                    <a:pt x="64" y="1172"/>
                  </a:cubicBezTo>
                  <a:cubicBezTo>
                    <a:pt x="59" y="1172"/>
                    <a:pt x="54" y="1167"/>
                    <a:pt x="54" y="1161"/>
                  </a:cubicBezTo>
                  <a:lnTo>
                    <a:pt x="54" y="72"/>
                  </a:lnTo>
                  <a:cubicBezTo>
                    <a:pt x="54" y="66"/>
                    <a:pt x="59" y="61"/>
                    <a:pt x="64" y="61"/>
                  </a:cubicBezTo>
                  <a:cubicBezTo>
                    <a:pt x="70" y="61"/>
                    <a:pt x="75" y="66"/>
                    <a:pt x="75" y="72"/>
                  </a:cubicBezTo>
                  <a:close/>
                  <a:moveTo>
                    <a:pt x="0" y="128"/>
                  </a:moveTo>
                  <a:lnTo>
                    <a:pt x="64" y="0"/>
                  </a:lnTo>
                  <a:lnTo>
                    <a:pt x="128" y="128"/>
                  </a:lnTo>
                  <a:lnTo>
                    <a:pt x="0" y="128"/>
                  </a:lnTo>
                  <a:close/>
                  <a:moveTo>
                    <a:pt x="128" y="1104"/>
                  </a:moveTo>
                  <a:lnTo>
                    <a:pt x="64" y="1232"/>
                  </a:lnTo>
                  <a:lnTo>
                    <a:pt x="0" y="1104"/>
                  </a:lnTo>
                  <a:lnTo>
                    <a:pt x="128" y="1104"/>
                  </a:lnTo>
                  <a:close/>
                </a:path>
              </a:pathLst>
            </a:custGeom>
            <a:solidFill>
              <a:srgbClr val="000000"/>
            </a:solidFill>
            <a:ln w="11113" cap="flat">
              <a:solidFill>
                <a:srgbClr val="000000"/>
              </a:solidFill>
              <a:prstDash val="solid"/>
              <a:bevel/>
              <a:headEnd/>
              <a:tailEnd/>
            </a:ln>
          </p:spPr>
          <p:txBody>
            <a:bodyPr/>
            <a:lstStyle/>
            <a:p>
              <a:endParaRPr lang="nl-BE"/>
            </a:p>
          </p:txBody>
        </p:sp>
        <p:grpSp>
          <p:nvGrpSpPr>
            <p:cNvPr id="101" name="Group 112"/>
            <p:cNvGrpSpPr>
              <a:grpSpLocks/>
            </p:cNvGrpSpPr>
            <p:nvPr/>
          </p:nvGrpSpPr>
          <p:grpSpPr bwMode="auto">
            <a:xfrm>
              <a:off x="3543" y="1502"/>
              <a:ext cx="331" cy="315"/>
              <a:chOff x="3543" y="1502"/>
              <a:chExt cx="331" cy="315"/>
            </a:xfrm>
          </p:grpSpPr>
          <p:sp>
            <p:nvSpPr>
              <p:cNvPr id="158" name="Oval 110"/>
              <p:cNvSpPr>
                <a:spLocks noChangeArrowheads="1"/>
              </p:cNvSpPr>
              <p:nvPr/>
            </p:nvSpPr>
            <p:spPr bwMode="auto">
              <a:xfrm>
                <a:off x="3543" y="1502"/>
                <a:ext cx="331" cy="315"/>
              </a:xfrm>
              <a:prstGeom prst="ellipse">
                <a:avLst/>
              </a:prstGeom>
              <a:solidFill>
                <a:srgbClr val="FFFFFF"/>
              </a:solidFill>
              <a:ln w="0">
                <a:solidFill>
                  <a:srgbClr val="000000"/>
                </a:solidFill>
                <a:round/>
                <a:headEnd/>
                <a:tailEnd/>
              </a:ln>
            </p:spPr>
            <p:txBody>
              <a:bodyPr/>
              <a:lstStyle/>
              <a:p>
                <a:endParaRPr lang="nl-BE"/>
              </a:p>
            </p:txBody>
          </p:sp>
          <p:sp>
            <p:nvSpPr>
              <p:cNvPr id="159" name="Oval 111"/>
              <p:cNvSpPr>
                <a:spLocks noChangeArrowheads="1"/>
              </p:cNvSpPr>
              <p:nvPr/>
            </p:nvSpPr>
            <p:spPr bwMode="auto">
              <a:xfrm>
                <a:off x="3543" y="1502"/>
                <a:ext cx="331" cy="315"/>
              </a:xfrm>
              <a:prstGeom prst="ellipse">
                <a:avLst/>
              </a:prstGeom>
              <a:noFill/>
              <a:ln w="1111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nl-BE"/>
              </a:p>
            </p:txBody>
          </p:sp>
        </p:grpSp>
        <p:sp>
          <p:nvSpPr>
            <p:cNvPr id="102" name="Rectangle 113"/>
            <p:cNvSpPr>
              <a:spLocks noChangeArrowheads="1"/>
            </p:cNvSpPr>
            <p:nvPr/>
          </p:nvSpPr>
          <p:spPr bwMode="auto">
            <a:xfrm>
              <a:off x="3645" y="1565"/>
              <a:ext cx="12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nl-BE" sz="900">
                  <a:solidFill>
                    <a:srgbClr val="000000"/>
                  </a:solidFill>
                  <a:latin typeface="Arial" charset="0"/>
                </a:rPr>
                <a:t>rap-</a:t>
              </a:r>
              <a:endParaRPr lang="en-US" altLang="nl-BE"/>
            </a:p>
          </p:txBody>
        </p:sp>
        <p:sp>
          <p:nvSpPr>
            <p:cNvPr id="103" name="Rectangle 114"/>
            <p:cNvSpPr>
              <a:spLocks noChangeArrowheads="1"/>
            </p:cNvSpPr>
            <p:nvPr/>
          </p:nvSpPr>
          <p:spPr bwMode="auto">
            <a:xfrm>
              <a:off x="3652" y="1666"/>
              <a:ext cx="12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nl-BE" sz="900">
                  <a:solidFill>
                    <a:srgbClr val="000000"/>
                  </a:solidFill>
                  <a:latin typeface="Arial" charset="0"/>
                </a:rPr>
                <a:t>port</a:t>
              </a:r>
              <a:endParaRPr lang="en-US" altLang="nl-BE"/>
            </a:p>
          </p:txBody>
        </p:sp>
        <p:grpSp>
          <p:nvGrpSpPr>
            <p:cNvPr id="104" name="Group 117"/>
            <p:cNvGrpSpPr>
              <a:grpSpLocks/>
            </p:cNvGrpSpPr>
            <p:nvPr/>
          </p:nvGrpSpPr>
          <p:grpSpPr bwMode="auto">
            <a:xfrm>
              <a:off x="4749" y="1984"/>
              <a:ext cx="331" cy="315"/>
              <a:chOff x="4749" y="1984"/>
              <a:chExt cx="331" cy="315"/>
            </a:xfrm>
          </p:grpSpPr>
          <p:sp>
            <p:nvSpPr>
              <p:cNvPr id="156" name="Oval 115"/>
              <p:cNvSpPr>
                <a:spLocks noChangeArrowheads="1"/>
              </p:cNvSpPr>
              <p:nvPr/>
            </p:nvSpPr>
            <p:spPr bwMode="auto">
              <a:xfrm>
                <a:off x="4749" y="1984"/>
                <a:ext cx="331" cy="315"/>
              </a:xfrm>
              <a:prstGeom prst="ellipse">
                <a:avLst/>
              </a:prstGeom>
              <a:solidFill>
                <a:srgbClr val="FF3300"/>
              </a:solidFill>
              <a:ln w="0">
                <a:solidFill>
                  <a:srgbClr val="000000"/>
                </a:solidFill>
                <a:round/>
                <a:headEnd/>
                <a:tailEnd/>
              </a:ln>
            </p:spPr>
            <p:txBody>
              <a:bodyPr/>
              <a:lstStyle/>
              <a:p>
                <a:endParaRPr lang="nl-BE"/>
              </a:p>
            </p:txBody>
          </p:sp>
          <p:sp>
            <p:nvSpPr>
              <p:cNvPr id="157" name="Oval 116"/>
              <p:cNvSpPr>
                <a:spLocks noChangeArrowheads="1"/>
              </p:cNvSpPr>
              <p:nvPr/>
            </p:nvSpPr>
            <p:spPr bwMode="auto">
              <a:xfrm>
                <a:off x="4749" y="1984"/>
                <a:ext cx="331" cy="315"/>
              </a:xfrm>
              <a:prstGeom prst="ellipse">
                <a:avLst/>
              </a:prstGeom>
              <a:noFill/>
              <a:ln w="1111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nl-BE"/>
              </a:p>
            </p:txBody>
          </p:sp>
        </p:grpSp>
        <p:sp>
          <p:nvSpPr>
            <p:cNvPr id="105" name="Rectangle 118"/>
            <p:cNvSpPr>
              <a:spLocks noChangeArrowheads="1"/>
            </p:cNvSpPr>
            <p:nvPr/>
          </p:nvSpPr>
          <p:spPr bwMode="auto">
            <a:xfrm>
              <a:off x="4831" y="2048"/>
              <a:ext cx="20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nl-BE" sz="900">
                  <a:solidFill>
                    <a:srgbClr val="000000"/>
                  </a:solidFill>
                  <a:latin typeface="Arial" charset="0"/>
                </a:rPr>
                <a:t>Evalu-</a:t>
              </a:r>
              <a:endParaRPr lang="en-US" altLang="nl-BE"/>
            </a:p>
          </p:txBody>
        </p:sp>
        <p:sp>
          <p:nvSpPr>
            <p:cNvPr id="106" name="Rectangle 119"/>
            <p:cNvSpPr>
              <a:spLocks noChangeArrowheads="1"/>
            </p:cNvSpPr>
            <p:nvPr/>
          </p:nvSpPr>
          <p:spPr bwMode="auto">
            <a:xfrm>
              <a:off x="4865" y="2148"/>
              <a:ext cx="11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nl-BE" sz="900">
                  <a:solidFill>
                    <a:srgbClr val="000000"/>
                  </a:solidFill>
                  <a:latin typeface="Arial" charset="0"/>
                </a:rPr>
                <a:t>atie</a:t>
              </a:r>
              <a:endParaRPr lang="en-US" altLang="nl-BE"/>
            </a:p>
          </p:txBody>
        </p:sp>
        <p:sp>
          <p:nvSpPr>
            <p:cNvPr id="107" name="Line 120"/>
            <p:cNvSpPr>
              <a:spLocks noChangeShapeType="1"/>
            </p:cNvSpPr>
            <p:nvPr/>
          </p:nvSpPr>
          <p:spPr bwMode="auto">
            <a:xfrm>
              <a:off x="4497" y="2132"/>
              <a:ext cx="272" cy="1"/>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108" name="Freeform 121"/>
            <p:cNvSpPr>
              <a:spLocks noEditPoints="1"/>
            </p:cNvSpPr>
            <p:nvPr/>
          </p:nvSpPr>
          <p:spPr bwMode="auto">
            <a:xfrm>
              <a:off x="1203" y="2302"/>
              <a:ext cx="53" cy="406"/>
            </a:xfrm>
            <a:custGeom>
              <a:avLst/>
              <a:gdLst>
                <a:gd name="T0" fmla="*/ 75 w 128"/>
                <a:gd name="T1" fmla="*/ 10 h 970"/>
                <a:gd name="T2" fmla="*/ 75 w 128"/>
                <a:gd name="T3" fmla="*/ 899 h 970"/>
                <a:gd name="T4" fmla="*/ 64 w 128"/>
                <a:gd name="T5" fmla="*/ 910 h 970"/>
                <a:gd name="T6" fmla="*/ 54 w 128"/>
                <a:gd name="T7" fmla="*/ 899 h 970"/>
                <a:gd name="T8" fmla="*/ 54 w 128"/>
                <a:gd name="T9" fmla="*/ 10 h 970"/>
                <a:gd name="T10" fmla="*/ 64 w 128"/>
                <a:gd name="T11" fmla="*/ 0 h 970"/>
                <a:gd name="T12" fmla="*/ 75 w 128"/>
                <a:gd name="T13" fmla="*/ 10 h 970"/>
                <a:gd name="T14" fmla="*/ 128 w 128"/>
                <a:gd name="T15" fmla="*/ 842 h 970"/>
                <a:gd name="T16" fmla="*/ 64 w 128"/>
                <a:gd name="T17" fmla="*/ 970 h 970"/>
                <a:gd name="T18" fmla="*/ 0 w 128"/>
                <a:gd name="T19" fmla="*/ 842 h 970"/>
                <a:gd name="T20" fmla="*/ 128 w 128"/>
                <a:gd name="T21" fmla="*/ 842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970">
                  <a:moveTo>
                    <a:pt x="75" y="10"/>
                  </a:moveTo>
                  <a:lnTo>
                    <a:pt x="75" y="899"/>
                  </a:lnTo>
                  <a:cubicBezTo>
                    <a:pt x="75" y="905"/>
                    <a:pt x="70" y="910"/>
                    <a:pt x="64" y="910"/>
                  </a:cubicBezTo>
                  <a:cubicBezTo>
                    <a:pt x="59" y="910"/>
                    <a:pt x="54" y="905"/>
                    <a:pt x="54" y="899"/>
                  </a:cubicBezTo>
                  <a:lnTo>
                    <a:pt x="54" y="10"/>
                  </a:lnTo>
                  <a:cubicBezTo>
                    <a:pt x="54" y="5"/>
                    <a:pt x="59" y="0"/>
                    <a:pt x="64" y="0"/>
                  </a:cubicBezTo>
                  <a:cubicBezTo>
                    <a:pt x="70" y="0"/>
                    <a:pt x="75" y="5"/>
                    <a:pt x="75" y="10"/>
                  </a:cubicBezTo>
                  <a:close/>
                  <a:moveTo>
                    <a:pt x="128" y="842"/>
                  </a:moveTo>
                  <a:lnTo>
                    <a:pt x="64" y="970"/>
                  </a:lnTo>
                  <a:lnTo>
                    <a:pt x="0" y="842"/>
                  </a:lnTo>
                  <a:lnTo>
                    <a:pt x="128" y="842"/>
                  </a:lnTo>
                  <a:close/>
                </a:path>
              </a:pathLst>
            </a:custGeom>
            <a:solidFill>
              <a:srgbClr val="000000"/>
            </a:solidFill>
            <a:ln w="11113" cap="flat">
              <a:solidFill>
                <a:srgbClr val="000000"/>
              </a:solidFill>
              <a:prstDash val="solid"/>
              <a:bevel/>
              <a:headEnd/>
              <a:tailEnd/>
            </a:ln>
          </p:spPr>
          <p:txBody>
            <a:bodyPr/>
            <a:lstStyle/>
            <a:p>
              <a:endParaRPr lang="nl-BE"/>
            </a:p>
          </p:txBody>
        </p:sp>
        <p:sp>
          <p:nvSpPr>
            <p:cNvPr id="109" name="Line 122"/>
            <p:cNvSpPr>
              <a:spLocks noChangeShapeType="1"/>
            </p:cNvSpPr>
            <p:nvPr/>
          </p:nvSpPr>
          <p:spPr bwMode="auto">
            <a:xfrm flipV="1">
              <a:off x="1820" y="1642"/>
              <a:ext cx="1" cy="349"/>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110" name="Line 123"/>
            <p:cNvSpPr>
              <a:spLocks noChangeShapeType="1"/>
            </p:cNvSpPr>
            <p:nvPr/>
          </p:nvSpPr>
          <p:spPr bwMode="auto">
            <a:xfrm>
              <a:off x="1813" y="1649"/>
              <a:ext cx="1723" cy="1"/>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111" name="Line 124"/>
            <p:cNvSpPr>
              <a:spLocks noChangeShapeType="1"/>
            </p:cNvSpPr>
            <p:nvPr/>
          </p:nvSpPr>
          <p:spPr bwMode="auto">
            <a:xfrm>
              <a:off x="1965" y="2152"/>
              <a:ext cx="166" cy="1"/>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112" name="Rectangle 125"/>
            <p:cNvSpPr>
              <a:spLocks noChangeArrowheads="1"/>
            </p:cNvSpPr>
            <p:nvPr/>
          </p:nvSpPr>
          <p:spPr bwMode="auto">
            <a:xfrm>
              <a:off x="1982" y="2202"/>
              <a:ext cx="61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nl-BE" sz="1100" b="1">
                  <a:solidFill>
                    <a:srgbClr val="FF0000"/>
                  </a:solidFill>
                  <a:latin typeface="Arial" charset="0"/>
                </a:rPr>
                <a:t>pro-actieve cel</a:t>
              </a:r>
              <a:endParaRPr lang="en-US" altLang="nl-BE"/>
            </a:p>
          </p:txBody>
        </p:sp>
        <p:sp>
          <p:nvSpPr>
            <p:cNvPr id="113" name="Rectangle 126"/>
            <p:cNvSpPr>
              <a:spLocks noChangeArrowheads="1"/>
            </p:cNvSpPr>
            <p:nvPr/>
          </p:nvSpPr>
          <p:spPr bwMode="auto">
            <a:xfrm>
              <a:off x="2187" y="1994"/>
              <a:ext cx="36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nl-BE" sz="1100">
                  <a:solidFill>
                    <a:srgbClr val="000000"/>
                  </a:solidFill>
                  <a:latin typeface="Arial" charset="0"/>
                </a:rPr>
                <a:t>prototype</a:t>
              </a:r>
              <a:endParaRPr lang="en-US" altLang="nl-BE"/>
            </a:p>
          </p:txBody>
        </p:sp>
        <p:sp>
          <p:nvSpPr>
            <p:cNvPr id="114" name="Freeform 127"/>
            <p:cNvSpPr>
              <a:spLocks noEditPoints="1"/>
            </p:cNvSpPr>
            <p:nvPr/>
          </p:nvSpPr>
          <p:spPr bwMode="auto">
            <a:xfrm>
              <a:off x="2767" y="1645"/>
              <a:ext cx="53" cy="1049"/>
            </a:xfrm>
            <a:custGeom>
              <a:avLst/>
              <a:gdLst>
                <a:gd name="T0" fmla="*/ 75 w 128"/>
                <a:gd name="T1" fmla="*/ 10 h 2506"/>
                <a:gd name="T2" fmla="*/ 75 w 128"/>
                <a:gd name="T3" fmla="*/ 2435 h 2506"/>
                <a:gd name="T4" fmla="*/ 64 w 128"/>
                <a:gd name="T5" fmla="*/ 2446 h 2506"/>
                <a:gd name="T6" fmla="*/ 54 w 128"/>
                <a:gd name="T7" fmla="*/ 2435 h 2506"/>
                <a:gd name="T8" fmla="*/ 54 w 128"/>
                <a:gd name="T9" fmla="*/ 10 h 2506"/>
                <a:gd name="T10" fmla="*/ 64 w 128"/>
                <a:gd name="T11" fmla="*/ 0 h 2506"/>
                <a:gd name="T12" fmla="*/ 75 w 128"/>
                <a:gd name="T13" fmla="*/ 10 h 2506"/>
                <a:gd name="T14" fmla="*/ 128 w 128"/>
                <a:gd name="T15" fmla="*/ 2378 h 2506"/>
                <a:gd name="T16" fmla="*/ 64 w 128"/>
                <a:gd name="T17" fmla="*/ 2506 h 2506"/>
                <a:gd name="T18" fmla="*/ 0 w 128"/>
                <a:gd name="T19" fmla="*/ 2378 h 2506"/>
                <a:gd name="T20" fmla="*/ 128 w 128"/>
                <a:gd name="T21" fmla="*/ 2378 h 2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2506">
                  <a:moveTo>
                    <a:pt x="75" y="10"/>
                  </a:moveTo>
                  <a:lnTo>
                    <a:pt x="75" y="2435"/>
                  </a:lnTo>
                  <a:cubicBezTo>
                    <a:pt x="75" y="2441"/>
                    <a:pt x="70" y="2446"/>
                    <a:pt x="64" y="2446"/>
                  </a:cubicBezTo>
                  <a:cubicBezTo>
                    <a:pt x="59" y="2446"/>
                    <a:pt x="54" y="2441"/>
                    <a:pt x="54" y="2435"/>
                  </a:cubicBezTo>
                  <a:lnTo>
                    <a:pt x="54" y="10"/>
                  </a:lnTo>
                  <a:cubicBezTo>
                    <a:pt x="54" y="5"/>
                    <a:pt x="59" y="0"/>
                    <a:pt x="64" y="0"/>
                  </a:cubicBezTo>
                  <a:cubicBezTo>
                    <a:pt x="70" y="0"/>
                    <a:pt x="75" y="5"/>
                    <a:pt x="75" y="10"/>
                  </a:cubicBezTo>
                  <a:close/>
                  <a:moveTo>
                    <a:pt x="128" y="2378"/>
                  </a:moveTo>
                  <a:lnTo>
                    <a:pt x="64" y="2506"/>
                  </a:lnTo>
                  <a:lnTo>
                    <a:pt x="0" y="2378"/>
                  </a:lnTo>
                  <a:lnTo>
                    <a:pt x="128" y="2378"/>
                  </a:lnTo>
                  <a:close/>
                </a:path>
              </a:pathLst>
            </a:custGeom>
            <a:solidFill>
              <a:srgbClr val="000000"/>
            </a:solidFill>
            <a:ln w="11113" cap="flat">
              <a:solidFill>
                <a:srgbClr val="000000"/>
              </a:solidFill>
              <a:prstDash val="solid"/>
              <a:bevel/>
              <a:headEnd/>
              <a:tailEnd/>
            </a:ln>
          </p:spPr>
          <p:txBody>
            <a:bodyPr/>
            <a:lstStyle/>
            <a:p>
              <a:endParaRPr lang="nl-BE"/>
            </a:p>
          </p:txBody>
        </p:sp>
        <p:grpSp>
          <p:nvGrpSpPr>
            <p:cNvPr id="115" name="Group 130"/>
            <p:cNvGrpSpPr>
              <a:grpSpLocks/>
            </p:cNvGrpSpPr>
            <p:nvPr/>
          </p:nvGrpSpPr>
          <p:grpSpPr bwMode="auto">
            <a:xfrm>
              <a:off x="2761" y="2118"/>
              <a:ext cx="39" cy="40"/>
              <a:chOff x="2761" y="2118"/>
              <a:chExt cx="39" cy="40"/>
            </a:xfrm>
          </p:grpSpPr>
          <p:sp>
            <p:nvSpPr>
              <p:cNvPr id="154" name="Oval 128"/>
              <p:cNvSpPr>
                <a:spLocks noChangeArrowheads="1"/>
              </p:cNvSpPr>
              <p:nvPr/>
            </p:nvSpPr>
            <p:spPr bwMode="auto">
              <a:xfrm>
                <a:off x="2761" y="2118"/>
                <a:ext cx="39" cy="40"/>
              </a:xfrm>
              <a:prstGeom prst="ellipse">
                <a:avLst/>
              </a:prstGeom>
              <a:solidFill>
                <a:srgbClr val="FFFFFF"/>
              </a:solidFill>
              <a:ln w="0">
                <a:solidFill>
                  <a:srgbClr val="000000"/>
                </a:solidFill>
                <a:round/>
                <a:headEnd/>
                <a:tailEnd/>
              </a:ln>
            </p:spPr>
            <p:txBody>
              <a:bodyPr/>
              <a:lstStyle/>
              <a:p>
                <a:endParaRPr lang="nl-BE"/>
              </a:p>
            </p:txBody>
          </p:sp>
          <p:sp>
            <p:nvSpPr>
              <p:cNvPr id="155" name="Oval 129"/>
              <p:cNvSpPr>
                <a:spLocks noChangeArrowheads="1"/>
              </p:cNvSpPr>
              <p:nvPr/>
            </p:nvSpPr>
            <p:spPr bwMode="auto">
              <a:xfrm>
                <a:off x="2761" y="2118"/>
                <a:ext cx="39" cy="40"/>
              </a:xfrm>
              <a:prstGeom prst="ellipse">
                <a:avLst/>
              </a:prstGeom>
              <a:noFill/>
              <a:ln w="1111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nl-BE"/>
              </a:p>
            </p:txBody>
          </p:sp>
        </p:grpSp>
        <p:sp>
          <p:nvSpPr>
            <p:cNvPr id="116" name="Freeform 131"/>
            <p:cNvSpPr>
              <a:spLocks noEditPoints="1"/>
            </p:cNvSpPr>
            <p:nvPr/>
          </p:nvSpPr>
          <p:spPr bwMode="auto">
            <a:xfrm>
              <a:off x="2783" y="2125"/>
              <a:ext cx="283" cy="53"/>
            </a:xfrm>
            <a:custGeom>
              <a:avLst/>
              <a:gdLst>
                <a:gd name="T0" fmla="*/ 10 w 682"/>
                <a:gd name="T1" fmla="*/ 54 h 128"/>
                <a:gd name="T2" fmla="*/ 611 w 682"/>
                <a:gd name="T3" fmla="*/ 54 h 128"/>
                <a:gd name="T4" fmla="*/ 622 w 682"/>
                <a:gd name="T5" fmla="*/ 64 h 128"/>
                <a:gd name="T6" fmla="*/ 611 w 682"/>
                <a:gd name="T7" fmla="*/ 75 h 128"/>
                <a:gd name="T8" fmla="*/ 10 w 682"/>
                <a:gd name="T9" fmla="*/ 75 h 128"/>
                <a:gd name="T10" fmla="*/ 0 w 682"/>
                <a:gd name="T11" fmla="*/ 64 h 128"/>
                <a:gd name="T12" fmla="*/ 10 w 682"/>
                <a:gd name="T13" fmla="*/ 54 h 128"/>
                <a:gd name="T14" fmla="*/ 554 w 682"/>
                <a:gd name="T15" fmla="*/ 0 h 128"/>
                <a:gd name="T16" fmla="*/ 682 w 682"/>
                <a:gd name="T17" fmla="*/ 64 h 128"/>
                <a:gd name="T18" fmla="*/ 554 w 682"/>
                <a:gd name="T19" fmla="*/ 128 h 128"/>
                <a:gd name="T20" fmla="*/ 554 w 682"/>
                <a:gd name="T21"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2" h="128">
                  <a:moveTo>
                    <a:pt x="10" y="54"/>
                  </a:moveTo>
                  <a:lnTo>
                    <a:pt x="611" y="54"/>
                  </a:lnTo>
                  <a:cubicBezTo>
                    <a:pt x="617" y="54"/>
                    <a:pt x="622" y="59"/>
                    <a:pt x="622" y="64"/>
                  </a:cubicBezTo>
                  <a:cubicBezTo>
                    <a:pt x="622" y="70"/>
                    <a:pt x="617" y="75"/>
                    <a:pt x="611" y="75"/>
                  </a:cubicBezTo>
                  <a:lnTo>
                    <a:pt x="10" y="75"/>
                  </a:lnTo>
                  <a:cubicBezTo>
                    <a:pt x="5" y="75"/>
                    <a:pt x="0" y="70"/>
                    <a:pt x="0" y="64"/>
                  </a:cubicBezTo>
                  <a:cubicBezTo>
                    <a:pt x="0" y="59"/>
                    <a:pt x="5" y="54"/>
                    <a:pt x="10" y="54"/>
                  </a:cubicBezTo>
                  <a:close/>
                  <a:moveTo>
                    <a:pt x="554" y="0"/>
                  </a:moveTo>
                  <a:lnTo>
                    <a:pt x="682" y="64"/>
                  </a:lnTo>
                  <a:lnTo>
                    <a:pt x="554" y="128"/>
                  </a:lnTo>
                  <a:lnTo>
                    <a:pt x="554" y="0"/>
                  </a:lnTo>
                  <a:close/>
                </a:path>
              </a:pathLst>
            </a:custGeom>
            <a:solidFill>
              <a:srgbClr val="000000"/>
            </a:solidFill>
            <a:ln w="11113" cap="flat">
              <a:solidFill>
                <a:srgbClr val="000000"/>
              </a:solidFill>
              <a:prstDash val="solid"/>
              <a:bevel/>
              <a:headEnd/>
              <a:tailEnd/>
            </a:ln>
          </p:spPr>
          <p:txBody>
            <a:bodyPr/>
            <a:lstStyle/>
            <a:p>
              <a:endParaRPr lang="nl-BE"/>
            </a:p>
          </p:txBody>
        </p:sp>
        <p:grpSp>
          <p:nvGrpSpPr>
            <p:cNvPr id="117" name="Group 134"/>
            <p:cNvGrpSpPr>
              <a:grpSpLocks/>
            </p:cNvGrpSpPr>
            <p:nvPr/>
          </p:nvGrpSpPr>
          <p:grpSpPr bwMode="auto">
            <a:xfrm>
              <a:off x="3052" y="2024"/>
              <a:ext cx="1438" cy="262"/>
              <a:chOff x="3052" y="2024"/>
              <a:chExt cx="1438" cy="262"/>
            </a:xfrm>
          </p:grpSpPr>
          <p:sp>
            <p:nvSpPr>
              <p:cNvPr id="152" name="Oval 132"/>
              <p:cNvSpPr>
                <a:spLocks noChangeArrowheads="1"/>
              </p:cNvSpPr>
              <p:nvPr/>
            </p:nvSpPr>
            <p:spPr bwMode="auto">
              <a:xfrm>
                <a:off x="3052" y="2024"/>
                <a:ext cx="1438" cy="262"/>
              </a:xfrm>
              <a:prstGeom prst="ellipse">
                <a:avLst/>
              </a:prstGeom>
              <a:solidFill>
                <a:srgbClr val="FF3300"/>
              </a:solidFill>
              <a:ln w="0">
                <a:solidFill>
                  <a:srgbClr val="000000"/>
                </a:solidFill>
                <a:round/>
                <a:headEnd/>
                <a:tailEnd/>
              </a:ln>
            </p:spPr>
            <p:txBody>
              <a:bodyPr/>
              <a:lstStyle/>
              <a:p>
                <a:endParaRPr lang="nl-BE"/>
              </a:p>
            </p:txBody>
          </p:sp>
          <p:sp>
            <p:nvSpPr>
              <p:cNvPr id="153" name="Oval 133"/>
              <p:cNvSpPr>
                <a:spLocks noChangeArrowheads="1"/>
              </p:cNvSpPr>
              <p:nvPr/>
            </p:nvSpPr>
            <p:spPr bwMode="auto">
              <a:xfrm>
                <a:off x="3052" y="2024"/>
                <a:ext cx="1438" cy="262"/>
              </a:xfrm>
              <a:prstGeom prst="ellipse">
                <a:avLst/>
              </a:prstGeom>
              <a:noFill/>
              <a:ln w="1111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nl-BE"/>
              </a:p>
            </p:txBody>
          </p:sp>
        </p:grpSp>
        <p:sp>
          <p:nvSpPr>
            <p:cNvPr id="118" name="Rectangle 135"/>
            <p:cNvSpPr>
              <a:spLocks noChangeArrowheads="1"/>
            </p:cNvSpPr>
            <p:nvPr/>
          </p:nvSpPr>
          <p:spPr bwMode="auto">
            <a:xfrm>
              <a:off x="3546" y="2075"/>
              <a:ext cx="47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nl-BE" sz="1100">
                  <a:solidFill>
                    <a:srgbClr val="000000"/>
                  </a:solidFill>
                  <a:latin typeface="Arial" charset="0"/>
                </a:rPr>
                <a:t>pilootproject</a:t>
              </a:r>
              <a:endParaRPr lang="en-US" altLang="nl-BE"/>
            </a:p>
          </p:txBody>
        </p:sp>
        <p:sp>
          <p:nvSpPr>
            <p:cNvPr id="119" name="Freeform 136"/>
            <p:cNvSpPr>
              <a:spLocks noEditPoints="1"/>
            </p:cNvSpPr>
            <p:nvPr/>
          </p:nvSpPr>
          <p:spPr bwMode="auto">
            <a:xfrm>
              <a:off x="3297" y="1649"/>
              <a:ext cx="53" cy="422"/>
            </a:xfrm>
            <a:custGeom>
              <a:avLst/>
              <a:gdLst>
                <a:gd name="T0" fmla="*/ 75 w 128"/>
                <a:gd name="T1" fmla="*/ 72 h 1008"/>
                <a:gd name="T2" fmla="*/ 75 w 128"/>
                <a:gd name="T3" fmla="*/ 937 h 1008"/>
                <a:gd name="T4" fmla="*/ 64 w 128"/>
                <a:gd name="T5" fmla="*/ 948 h 1008"/>
                <a:gd name="T6" fmla="*/ 54 w 128"/>
                <a:gd name="T7" fmla="*/ 937 h 1008"/>
                <a:gd name="T8" fmla="*/ 54 w 128"/>
                <a:gd name="T9" fmla="*/ 72 h 1008"/>
                <a:gd name="T10" fmla="*/ 64 w 128"/>
                <a:gd name="T11" fmla="*/ 61 h 1008"/>
                <a:gd name="T12" fmla="*/ 75 w 128"/>
                <a:gd name="T13" fmla="*/ 72 h 1008"/>
                <a:gd name="T14" fmla="*/ 0 w 128"/>
                <a:gd name="T15" fmla="*/ 128 h 1008"/>
                <a:gd name="T16" fmla="*/ 64 w 128"/>
                <a:gd name="T17" fmla="*/ 0 h 1008"/>
                <a:gd name="T18" fmla="*/ 128 w 128"/>
                <a:gd name="T19" fmla="*/ 128 h 1008"/>
                <a:gd name="T20" fmla="*/ 0 w 128"/>
                <a:gd name="T21" fmla="*/ 128 h 1008"/>
                <a:gd name="T22" fmla="*/ 128 w 128"/>
                <a:gd name="T23" fmla="*/ 880 h 1008"/>
                <a:gd name="T24" fmla="*/ 64 w 128"/>
                <a:gd name="T25" fmla="*/ 1008 h 1008"/>
                <a:gd name="T26" fmla="*/ 0 w 128"/>
                <a:gd name="T27" fmla="*/ 880 h 1008"/>
                <a:gd name="T28" fmla="*/ 128 w 128"/>
                <a:gd name="T29" fmla="*/ 880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008">
                  <a:moveTo>
                    <a:pt x="75" y="72"/>
                  </a:moveTo>
                  <a:lnTo>
                    <a:pt x="75" y="937"/>
                  </a:lnTo>
                  <a:cubicBezTo>
                    <a:pt x="75" y="943"/>
                    <a:pt x="70" y="948"/>
                    <a:pt x="64" y="948"/>
                  </a:cubicBezTo>
                  <a:cubicBezTo>
                    <a:pt x="59" y="948"/>
                    <a:pt x="54" y="943"/>
                    <a:pt x="54" y="937"/>
                  </a:cubicBezTo>
                  <a:lnTo>
                    <a:pt x="54" y="72"/>
                  </a:lnTo>
                  <a:cubicBezTo>
                    <a:pt x="54" y="66"/>
                    <a:pt x="59" y="61"/>
                    <a:pt x="64" y="61"/>
                  </a:cubicBezTo>
                  <a:cubicBezTo>
                    <a:pt x="70" y="61"/>
                    <a:pt x="75" y="66"/>
                    <a:pt x="75" y="72"/>
                  </a:cubicBezTo>
                  <a:close/>
                  <a:moveTo>
                    <a:pt x="0" y="128"/>
                  </a:moveTo>
                  <a:lnTo>
                    <a:pt x="64" y="0"/>
                  </a:lnTo>
                  <a:lnTo>
                    <a:pt x="128" y="128"/>
                  </a:lnTo>
                  <a:lnTo>
                    <a:pt x="0" y="128"/>
                  </a:lnTo>
                  <a:close/>
                  <a:moveTo>
                    <a:pt x="128" y="880"/>
                  </a:moveTo>
                  <a:lnTo>
                    <a:pt x="64" y="1008"/>
                  </a:lnTo>
                  <a:lnTo>
                    <a:pt x="0" y="880"/>
                  </a:lnTo>
                  <a:lnTo>
                    <a:pt x="128" y="880"/>
                  </a:lnTo>
                  <a:close/>
                </a:path>
              </a:pathLst>
            </a:custGeom>
            <a:solidFill>
              <a:srgbClr val="000000"/>
            </a:solidFill>
            <a:ln w="11113" cap="flat">
              <a:solidFill>
                <a:srgbClr val="000000"/>
              </a:solidFill>
              <a:prstDash val="solid"/>
              <a:bevel/>
              <a:headEnd/>
              <a:tailEnd/>
            </a:ln>
          </p:spPr>
          <p:txBody>
            <a:bodyPr/>
            <a:lstStyle/>
            <a:p>
              <a:endParaRPr lang="nl-BE"/>
            </a:p>
          </p:txBody>
        </p:sp>
        <p:grpSp>
          <p:nvGrpSpPr>
            <p:cNvPr id="120" name="Group 139"/>
            <p:cNvGrpSpPr>
              <a:grpSpLocks/>
            </p:cNvGrpSpPr>
            <p:nvPr/>
          </p:nvGrpSpPr>
          <p:grpSpPr bwMode="auto">
            <a:xfrm>
              <a:off x="1071" y="2694"/>
              <a:ext cx="331" cy="315"/>
              <a:chOff x="1071" y="2694"/>
              <a:chExt cx="331" cy="315"/>
            </a:xfrm>
          </p:grpSpPr>
          <p:sp>
            <p:nvSpPr>
              <p:cNvPr id="150" name="Oval 137"/>
              <p:cNvSpPr>
                <a:spLocks noChangeArrowheads="1"/>
              </p:cNvSpPr>
              <p:nvPr/>
            </p:nvSpPr>
            <p:spPr bwMode="auto">
              <a:xfrm>
                <a:off x="1071" y="2694"/>
                <a:ext cx="331" cy="315"/>
              </a:xfrm>
              <a:prstGeom prst="ellipse">
                <a:avLst/>
              </a:prstGeom>
              <a:solidFill>
                <a:srgbClr val="FFFFFF"/>
              </a:solidFill>
              <a:ln w="0">
                <a:solidFill>
                  <a:srgbClr val="000000"/>
                </a:solidFill>
                <a:round/>
                <a:headEnd/>
                <a:tailEnd/>
              </a:ln>
            </p:spPr>
            <p:txBody>
              <a:bodyPr/>
              <a:lstStyle/>
              <a:p>
                <a:endParaRPr lang="nl-BE"/>
              </a:p>
            </p:txBody>
          </p:sp>
          <p:sp>
            <p:nvSpPr>
              <p:cNvPr id="151" name="Oval 138"/>
              <p:cNvSpPr>
                <a:spLocks noChangeArrowheads="1"/>
              </p:cNvSpPr>
              <p:nvPr/>
            </p:nvSpPr>
            <p:spPr bwMode="auto">
              <a:xfrm>
                <a:off x="1071" y="2694"/>
                <a:ext cx="331" cy="315"/>
              </a:xfrm>
              <a:prstGeom prst="ellipse">
                <a:avLst/>
              </a:prstGeom>
              <a:noFill/>
              <a:ln w="1111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nl-BE"/>
              </a:p>
            </p:txBody>
          </p:sp>
        </p:grpSp>
        <p:sp>
          <p:nvSpPr>
            <p:cNvPr id="121" name="Rectangle 140"/>
            <p:cNvSpPr>
              <a:spLocks noChangeArrowheads="1"/>
            </p:cNvSpPr>
            <p:nvPr/>
          </p:nvSpPr>
          <p:spPr bwMode="auto">
            <a:xfrm>
              <a:off x="1174" y="2758"/>
              <a:ext cx="164"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nl-BE" sz="900">
                  <a:solidFill>
                    <a:srgbClr val="000000"/>
                  </a:solidFill>
                  <a:latin typeface="Arial" charset="0"/>
                </a:rPr>
                <a:t>Exp. </a:t>
              </a:r>
              <a:endParaRPr lang="en-US" altLang="nl-BE"/>
            </a:p>
          </p:txBody>
        </p:sp>
        <p:sp>
          <p:nvSpPr>
            <p:cNvPr id="122" name="Rectangle 141"/>
            <p:cNvSpPr>
              <a:spLocks noChangeArrowheads="1"/>
            </p:cNvSpPr>
            <p:nvPr/>
          </p:nvSpPr>
          <p:spPr bwMode="auto">
            <a:xfrm>
              <a:off x="1174" y="2859"/>
              <a:ext cx="14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nl-BE" sz="900">
                  <a:solidFill>
                    <a:srgbClr val="000000"/>
                  </a:solidFill>
                  <a:latin typeface="Arial" charset="0"/>
                </a:rPr>
                <a:t>Grp.</a:t>
              </a:r>
              <a:endParaRPr lang="en-US" altLang="nl-BE"/>
            </a:p>
          </p:txBody>
        </p:sp>
        <p:sp>
          <p:nvSpPr>
            <p:cNvPr id="123" name="Line 142"/>
            <p:cNvSpPr>
              <a:spLocks noChangeShapeType="1"/>
            </p:cNvSpPr>
            <p:nvPr/>
          </p:nvSpPr>
          <p:spPr bwMode="auto">
            <a:xfrm>
              <a:off x="3874" y="1642"/>
              <a:ext cx="325" cy="1"/>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grpSp>
          <p:nvGrpSpPr>
            <p:cNvPr id="124" name="Group 145"/>
            <p:cNvGrpSpPr>
              <a:grpSpLocks/>
            </p:cNvGrpSpPr>
            <p:nvPr/>
          </p:nvGrpSpPr>
          <p:grpSpPr bwMode="auto">
            <a:xfrm>
              <a:off x="4205" y="1508"/>
              <a:ext cx="332" cy="315"/>
              <a:chOff x="4205" y="1508"/>
              <a:chExt cx="332" cy="315"/>
            </a:xfrm>
          </p:grpSpPr>
          <p:sp>
            <p:nvSpPr>
              <p:cNvPr id="148" name="Oval 143"/>
              <p:cNvSpPr>
                <a:spLocks noChangeArrowheads="1"/>
              </p:cNvSpPr>
              <p:nvPr/>
            </p:nvSpPr>
            <p:spPr bwMode="auto">
              <a:xfrm>
                <a:off x="4205" y="1508"/>
                <a:ext cx="332" cy="315"/>
              </a:xfrm>
              <a:prstGeom prst="ellipse">
                <a:avLst/>
              </a:prstGeom>
              <a:solidFill>
                <a:srgbClr val="FFFFFF"/>
              </a:solidFill>
              <a:ln w="0">
                <a:solidFill>
                  <a:srgbClr val="000000"/>
                </a:solidFill>
                <a:round/>
                <a:headEnd/>
                <a:tailEnd/>
              </a:ln>
            </p:spPr>
            <p:txBody>
              <a:bodyPr/>
              <a:lstStyle/>
              <a:p>
                <a:endParaRPr lang="nl-BE"/>
              </a:p>
            </p:txBody>
          </p:sp>
          <p:sp>
            <p:nvSpPr>
              <p:cNvPr id="149" name="Oval 144"/>
              <p:cNvSpPr>
                <a:spLocks noChangeArrowheads="1"/>
              </p:cNvSpPr>
              <p:nvPr/>
            </p:nvSpPr>
            <p:spPr bwMode="auto">
              <a:xfrm>
                <a:off x="4205" y="1508"/>
                <a:ext cx="332" cy="315"/>
              </a:xfrm>
              <a:prstGeom prst="ellipse">
                <a:avLst/>
              </a:prstGeom>
              <a:noFill/>
              <a:ln w="1111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nl-BE"/>
              </a:p>
            </p:txBody>
          </p:sp>
        </p:grpSp>
        <p:sp>
          <p:nvSpPr>
            <p:cNvPr id="125" name="Rectangle 146"/>
            <p:cNvSpPr>
              <a:spLocks noChangeArrowheads="1"/>
            </p:cNvSpPr>
            <p:nvPr/>
          </p:nvSpPr>
          <p:spPr bwMode="auto">
            <a:xfrm>
              <a:off x="4301" y="1572"/>
              <a:ext cx="1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nl-BE" sz="900">
                  <a:solidFill>
                    <a:srgbClr val="000000"/>
                  </a:solidFill>
                  <a:latin typeface="Arial" charset="0"/>
                </a:rPr>
                <a:t>ses-</a:t>
              </a:r>
              <a:endParaRPr lang="en-US" altLang="nl-BE"/>
            </a:p>
          </p:txBody>
        </p:sp>
        <p:sp>
          <p:nvSpPr>
            <p:cNvPr id="126" name="Rectangle 147"/>
            <p:cNvSpPr>
              <a:spLocks noChangeArrowheads="1"/>
            </p:cNvSpPr>
            <p:nvPr/>
          </p:nvSpPr>
          <p:spPr bwMode="auto">
            <a:xfrm>
              <a:off x="4328" y="1673"/>
              <a:ext cx="92"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nl-BE" sz="900">
                  <a:solidFill>
                    <a:srgbClr val="000000"/>
                  </a:solidFill>
                  <a:latin typeface="Arial" charset="0"/>
                </a:rPr>
                <a:t>sie</a:t>
              </a:r>
              <a:endParaRPr lang="en-US" altLang="nl-BE"/>
            </a:p>
          </p:txBody>
        </p:sp>
        <p:sp>
          <p:nvSpPr>
            <p:cNvPr id="127" name="Freeform 148"/>
            <p:cNvSpPr>
              <a:spLocks noEditPoints="1"/>
            </p:cNvSpPr>
            <p:nvPr/>
          </p:nvSpPr>
          <p:spPr bwMode="auto">
            <a:xfrm>
              <a:off x="3927" y="1649"/>
              <a:ext cx="53" cy="389"/>
            </a:xfrm>
            <a:custGeom>
              <a:avLst/>
              <a:gdLst>
                <a:gd name="T0" fmla="*/ 75 w 128"/>
                <a:gd name="T1" fmla="*/ 72 h 928"/>
                <a:gd name="T2" fmla="*/ 75 w 128"/>
                <a:gd name="T3" fmla="*/ 857 h 928"/>
                <a:gd name="T4" fmla="*/ 64 w 128"/>
                <a:gd name="T5" fmla="*/ 868 h 928"/>
                <a:gd name="T6" fmla="*/ 54 w 128"/>
                <a:gd name="T7" fmla="*/ 857 h 928"/>
                <a:gd name="T8" fmla="*/ 54 w 128"/>
                <a:gd name="T9" fmla="*/ 72 h 928"/>
                <a:gd name="T10" fmla="*/ 64 w 128"/>
                <a:gd name="T11" fmla="*/ 61 h 928"/>
                <a:gd name="T12" fmla="*/ 75 w 128"/>
                <a:gd name="T13" fmla="*/ 72 h 928"/>
                <a:gd name="T14" fmla="*/ 0 w 128"/>
                <a:gd name="T15" fmla="*/ 128 h 928"/>
                <a:gd name="T16" fmla="*/ 64 w 128"/>
                <a:gd name="T17" fmla="*/ 0 h 928"/>
                <a:gd name="T18" fmla="*/ 128 w 128"/>
                <a:gd name="T19" fmla="*/ 128 h 928"/>
                <a:gd name="T20" fmla="*/ 0 w 128"/>
                <a:gd name="T21" fmla="*/ 128 h 928"/>
                <a:gd name="T22" fmla="*/ 128 w 128"/>
                <a:gd name="T23" fmla="*/ 800 h 928"/>
                <a:gd name="T24" fmla="*/ 64 w 128"/>
                <a:gd name="T25" fmla="*/ 928 h 928"/>
                <a:gd name="T26" fmla="*/ 0 w 128"/>
                <a:gd name="T27" fmla="*/ 800 h 928"/>
                <a:gd name="T28" fmla="*/ 128 w 128"/>
                <a:gd name="T29" fmla="*/ 80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928">
                  <a:moveTo>
                    <a:pt x="75" y="72"/>
                  </a:moveTo>
                  <a:lnTo>
                    <a:pt x="75" y="857"/>
                  </a:lnTo>
                  <a:cubicBezTo>
                    <a:pt x="75" y="863"/>
                    <a:pt x="70" y="868"/>
                    <a:pt x="64" y="868"/>
                  </a:cubicBezTo>
                  <a:cubicBezTo>
                    <a:pt x="59" y="868"/>
                    <a:pt x="54" y="863"/>
                    <a:pt x="54" y="857"/>
                  </a:cubicBezTo>
                  <a:lnTo>
                    <a:pt x="54" y="72"/>
                  </a:lnTo>
                  <a:cubicBezTo>
                    <a:pt x="54" y="66"/>
                    <a:pt x="59" y="61"/>
                    <a:pt x="64" y="61"/>
                  </a:cubicBezTo>
                  <a:cubicBezTo>
                    <a:pt x="70" y="61"/>
                    <a:pt x="75" y="66"/>
                    <a:pt x="75" y="72"/>
                  </a:cubicBezTo>
                  <a:close/>
                  <a:moveTo>
                    <a:pt x="0" y="128"/>
                  </a:moveTo>
                  <a:lnTo>
                    <a:pt x="64" y="0"/>
                  </a:lnTo>
                  <a:lnTo>
                    <a:pt x="128" y="128"/>
                  </a:lnTo>
                  <a:lnTo>
                    <a:pt x="0" y="128"/>
                  </a:lnTo>
                  <a:close/>
                  <a:moveTo>
                    <a:pt x="128" y="800"/>
                  </a:moveTo>
                  <a:lnTo>
                    <a:pt x="64" y="928"/>
                  </a:lnTo>
                  <a:lnTo>
                    <a:pt x="0" y="800"/>
                  </a:lnTo>
                  <a:lnTo>
                    <a:pt x="128" y="800"/>
                  </a:lnTo>
                  <a:close/>
                </a:path>
              </a:pathLst>
            </a:custGeom>
            <a:solidFill>
              <a:srgbClr val="000000"/>
            </a:solidFill>
            <a:ln w="11113" cap="flat">
              <a:solidFill>
                <a:srgbClr val="000000"/>
              </a:solidFill>
              <a:prstDash val="solid"/>
              <a:bevel/>
              <a:headEnd/>
              <a:tailEnd/>
            </a:ln>
          </p:spPr>
          <p:txBody>
            <a:bodyPr/>
            <a:lstStyle/>
            <a:p>
              <a:endParaRPr lang="nl-BE"/>
            </a:p>
          </p:txBody>
        </p:sp>
        <p:sp>
          <p:nvSpPr>
            <p:cNvPr id="128" name="Line 149"/>
            <p:cNvSpPr>
              <a:spLocks noChangeShapeType="1"/>
            </p:cNvSpPr>
            <p:nvPr/>
          </p:nvSpPr>
          <p:spPr bwMode="auto">
            <a:xfrm>
              <a:off x="4523" y="1642"/>
              <a:ext cx="391" cy="1"/>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129" name="Line 150"/>
            <p:cNvSpPr>
              <a:spLocks noChangeShapeType="1"/>
            </p:cNvSpPr>
            <p:nvPr/>
          </p:nvSpPr>
          <p:spPr bwMode="auto">
            <a:xfrm>
              <a:off x="4914" y="1642"/>
              <a:ext cx="1" cy="349"/>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130" name="Line 151"/>
            <p:cNvSpPr>
              <a:spLocks noChangeShapeType="1"/>
            </p:cNvSpPr>
            <p:nvPr/>
          </p:nvSpPr>
          <p:spPr bwMode="auto">
            <a:xfrm>
              <a:off x="2959" y="2842"/>
              <a:ext cx="1955" cy="1"/>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131" name="Line 152"/>
            <p:cNvSpPr>
              <a:spLocks noChangeShapeType="1"/>
            </p:cNvSpPr>
            <p:nvPr/>
          </p:nvSpPr>
          <p:spPr bwMode="auto">
            <a:xfrm flipV="1">
              <a:off x="4914" y="2306"/>
              <a:ext cx="1" cy="536"/>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132" name="Freeform 153"/>
            <p:cNvSpPr>
              <a:spLocks noEditPoints="1"/>
            </p:cNvSpPr>
            <p:nvPr/>
          </p:nvSpPr>
          <p:spPr bwMode="auto">
            <a:xfrm>
              <a:off x="3291" y="2266"/>
              <a:ext cx="53" cy="583"/>
            </a:xfrm>
            <a:custGeom>
              <a:avLst/>
              <a:gdLst>
                <a:gd name="T0" fmla="*/ 75 w 128"/>
                <a:gd name="T1" fmla="*/ 72 h 1392"/>
                <a:gd name="T2" fmla="*/ 75 w 128"/>
                <a:gd name="T3" fmla="*/ 1321 h 1392"/>
                <a:gd name="T4" fmla="*/ 64 w 128"/>
                <a:gd name="T5" fmla="*/ 1332 h 1392"/>
                <a:gd name="T6" fmla="*/ 54 w 128"/>
                <a:gd name="T7" fmla="*/ 1321 h 1392"/>
                <a:gd name="T8" fmla="*/ 54 w 128"/>
                <a:gd name="T9" fmla="*/ 72 h 1392"/>
                <a:gd name="T10" fmla="*/ 64 w 128"/>
                <a:gd name="T11" fmla="*/ 61 h 1392"/>
                <a:gd name="T12" fmla="*/ 75 w 128"/>
                <a:gd name="T13" fmla="*/ 72 h 1392"/>
                <a:gd name="T14" fmla="*/ 0 w 128"/>
                <a:gd name="T15" fmla="*/ 128 h 1392"/>
                <a:gd name="T16" fmla="*/ 64 w 128"/>
                <a:gd name="T17" fmla="*/ 0 h 1392"/>
                <a:gd name="T18" fmla="*/ 128 w 128"/>
                <a:gd name="T19" fmla="*/ 128 h 1392"/>
                <a:gd name="T20" fmla="*/ 0 w 128"/>
                <a:gd name="T21" fmla="*/ 128 h 1392"/>
                <a:gd name="T22" fmla="*/ 128 w 128"/>
                <a:gd name="T23" fmla="*/ 1264 h 1392"/>
                <a:gd name="T24" fmla="*/ 64 w 128"/>
                <a:gd name="T25" fmla="*/ 1392 h 1392"/>
                <a:gd name="T26" fmla="*/ 0 w 128"/>
                <a:gd name="T27" fmla="*/ 1264 h 1392"/>
                <a:gd name="T28" fmla="*/ 128 w 128"/>
                <a:gd name="T29" fmla="*/ 1264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392">
                  <a:moveTo>
                    <a:pt x="75" y="72"/>
                  </a:moveTo>
                  <a:lnTo>
                    <a:pt x="75" y="1321"/>
                  </a:lnTo>
                  <a:cubicBezTo>
                    <a:pt x="75" y="1327"/>
                    <a:pt x="70" y="1332"/>
                    <a:pt x="64" y="1332"/>
                  </a:cubicBezTo>
                  <a:cubicBezTo>
                    <a:pt x="59" y="1332"/>
                    <a:pt x="54" y="1327"/>
                    <a:pt x="54" y="1321"/>
                  </a:cubicBezTo>
                  <a:lnTo>
                    <a:pt x="54" y="72"/>
                  </a:lnTo>
                  <a:cubicBezTo>
                    <a:pt x="54" y="66"/>
                    <a:pt x="59" y="61"/>
                    <a:pt x="64" y="61"/>
                  </a:cubicBezTo>
                  <a:cubicBezTo>
                    <a:pt x="70" y="61"/>
                    <a:pt x="75" y="66"/>
                    <a:pt x="75" y="72"/>
                  </a:cubicBezTo>
                  <a:close/>
                  <a:moveTo>
                    <a:pt x="0" y="128"/>
                  </a:moveTo>
                  <a:lnTo>
                    <a:pt x="64" y="0"/>
                  </a:lnTo>
                  <a:lnTo>
                    <a:pt x="128" y="128"/>
                  </a:lnTo>
                  <a:lnTo>
                    <a:pt x="0" y="128"/>
                  </a:lnTo>
                  <a:close/>
                  <a:moveTo>
                    <a:pt x="128" y="1264"/>
                  </a:moveTo>
                  <a:lnTo>
                    <a:pt x="64" y="1392"/>
                  </a:lnTo>
                  <a:lnTo>
                    <a:pt x="0" y="1264"/>
                  </a:lnTo>
                  <a:lnTo>
                    <a:pt x="128" y="1264"/>
                  </a:lnTo>
                  <a:close/>
                </a:path>
              </a:pathLst>
            </a:custGeom>
            <a:solidFill>
              <a:srgbClr val="000000"/>
            </a:solidFill>
            <a:ln w="11113" cap="flat">
              <a:solidFill>
                <a:srgbClr val="000000"/>
              </a:solidFill>
              <a:prstDash val="solid"/>
              <a:bevel/>
              <a:headEnd/>
              <a:tailEnd/>
            </a:ln>
          </p:spPr>
          <p:txBody>
            <a:bodyPr/>
            <a:lstStyle/>
            <a:p>
              <a:endParaRPr lang="nl-BE"/>
            </a:p>
          </p:txBody>
        </p:sp>
        <p:sp>
          <p:nvSpPr>
            <p:cNvPr id="133" name="Freeform 154"/>
            <p:cNvSpPr>
              <a:spLocks noEditPoints="1"/>
            </p:cNvSpPr>
            <p:nvPr/>
          </p:nvSpPr>
          <p:spPr bwMode="auto">
            <a:xfrm>
              <a:off x="3688" y="2266"/>
              <a:ext cx="53" cy="583"/>
            </a:xfrm>
            <a:custGeom>
              <a:avLst/>
              <a:gdLst>
                <a:gd name="T0" fmla="*/ 75 w 128"/>
                <a:gd name="T1" fmla="*/ 72 h 1392"/>
                <a:gd name="T2" fmla="*/ 75 w 128"/>
                <a:gd name="T3" fmla="*/ 1321 h 1392"/>
                <a:gd name="T4" fmla="*/ 64 w 128"/>
                <a:gd name="T5" fmla="*/ 1332 h 1392"/>
                <a:gd name="T6" fmla="*/ 54 w 128"/>
                <a:gd name="T7" fmla="*/ 1321 h 1392"/>
                <a:gd name="T8" fmla="*/ 54 w 128"/>
                <a:gd name="T9" fmla="*/ 72 h 1392"/>
                <a:gd name="T10" fmla="*/ 64 w 128"/>
                <a:gd name="T11" fmla="*/ 61 h 1392"/>
                <a:gd name="T12" fmla="*/ 75 w 128"/>
                <a:gd name="T13" fmla="*/ 72 h 1392"/>
                <a:gd name="T14" fmla="*/ 0 w 128"/>
                <a:gd name="T15" fmla="*/ 128 h 1392"/>
                <a:gd name="T16" fmla="*/ 64 w 128"/>
                <a:gd name="T17" fmla="*/ 0 h 1392"/>
                <a:gd name="T18" fmla="*/ 128 w 128"/>
                <a:gd name="T19" fmla="*/ 128 h 1392"/>
                <a:gd name="T20" fmla="*/ 0 w 128"/>
                <a:gd name="T21" fmla="*/ 128 h 1392"/>
                <a:gd name="T22" fmla="*/ 128 w 128"/>
                <a:gd name="T23" fmla="*/ 1264 h 1392"/>
                <a:gd name="T24" fmla="*/ 64 w 128"/>
                <a:gd name="T25" fmla="*/ 1392 h 1392"/>
                <a:gd name="T26" fmla="*/ 0 w 128"/>
                <a:gd name="T27" fmla="*/ 1264 h 1392"/>
                <a:gd name="T28" fmla="*/ 128 w 128"/>
                <a:gd name="T29" fmla="*/ 1264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392">
                  <a:moveTo>
                    <a:pt x="75" y="72"/>
                  </a:moveTo>
                  <a:lnTo>
                    <a:pt x="75" y="1321"/>
                  </a:lnTo>
                  <a:cubicBezTo>
                    <a:pt x="75" y="1327"/>
                    <a:pt x="70" y="1332"/>
                    <a:pt x="64" y="1332"/>
                  </a:cubicBezTo>
                  <a:cubicBezTo>
                    <a:pt x="59" y="1332"/>
                    <a:pt x="54" y="1327"/>
                    <a:pt x="54" y="1321"/>
                  </a:cubicBezTo>
                  <a:lnTo>
                    <a:pt x="54" y="72"/>
                  </a:lnTo>
                  <a:cubicBezTo>
                    <a:pt x="54" y="66"/>
                    <a:pt x="59" y="61"/>
                    <a:pt x="64" y="61"/>
                  </a:cubicBezTo>
                  <a:cubicBezTo>
                    <a:pt x="70" y="61"/>
                    <a:pt x="75" y="66"/>
                    <a:pt x="75" y="72"/>
                  </a:cubicBezTo>
                  <a:close/>
                  <a:moveTo>
                    <a:pt x="0" y="128"/>
                  </a:moveTo>
                  <a:lnTo>
                    <a:pt x="64" y="0"/>
                  </a:lnTo>
                  <a:lnTo>
                    <a:pt x="128" y="128"/>
                  </a:lnTo>
                  <a:lnTo>
                    <a:pt x="0" y="128"/>
                  </a:lnTo>
                  <a:close/>
                  <a:moveTo>
                    <a:pt x="128" y="1264"/>
                  </a:moveTo>
                  <a:lnTo>
                    <a:pt x="64" y="1392"/>
                  </a:lnTo>
                  <a:lnTo>
                    <a:pt x="0" y="1264"/>
                  </a:lnTo>
                  <a:lnTo>
                    <a:pt x="128" y="1264"/>
                  </a:lnTo>
                  <a:close/>
                </a:path>
              </a:pathLst>
            </a:custGeom>
            <a:solidFill>
              <a:srgbClr val="000000"/>
            </a:solidFill>
            <a:ln w="11113" cap="flat">
              <a:solidFill>
                <a:srgbClr val="000000"/>
              </a:solidFill>
              <a:prstDash val="solid"/>
              <a:bevel/>
              <a:headEnd/>
              <a:tailEnd/>
            </a:ln>
          </p:spPr>
          <p:txBody>
            <a:bodyPr/>
            <a:lstStyle/>
            <a:p>
              <a:endParaRPr lang="nl-BE"/>
            </a:p>
          </p:txBody>
        </p:sp>
        <p:sp>
          <p:nvSpPr>
            <p:cNvPr id="134" name="Freeform 155"/>
            <p:cNvSpPr>
              <a:spLocks noEditPoints="1"/>
            </p:cNvSpPr>
            <p:nvPr/>
          </p:nvSpPr>
          <p:spPr bwMode="auto">
            <a:xfrm>
              <a:off x="4126" y="2266"/>
              <a:ext cx="53" cy="583"/>
            </a:xfrm>
            <a:custGeom>
              <a:avLst/>
              <a:gdLst>
                <a:gd name="T0" fmla="*/ 75 w 128"/>
                <a:gd name="T1" fmla="*/ 72 h 1392"/>
                <a:gd name="T2" fmla="*/ 75 w 128"/>
                <a:gd name="T3" fmla="*/ 1321 h 1392"/>
                <a:gd name="T4" fmla="*/ 64 w 128"/>
                <a:gd name="T5" fmla="*/ 1332 h 1392"/>
                <a:gd name="T6" fmla="*/ 54 w 128"/>
                <a:gd name="T7" fmla="*/ 1321 h 1392"/>
                <a:gd name="T8" fmla="*/ 54 w 128"/>
                <a:gd name="T9" fmla="*/ 72 h 1392"/>
                <a:gd name="T10" fmla="*/ 64 w 128"/>
                <a:gd name="T11" fmla="*/ 61 h 1392"/>
                <a:gd name="T12" fmla="*/ 75 w 128"/>
                <a:gd name="T13" fmla="*/ 72 h 1392"/>
                <a:gd name="T14" fmla="*/ 0 w 128"/>
                <a:gd name="T15" fmla="*/ 128 h 1392"/>
                <a:gd name="T16" fmla="*/ 64 w 128"/>
                <a:gd name="T17" fmla="*/ 0 h 1392"/>
                <a:gd name="T18" fmla="*/ 128 w 128"/>
                <a:gd name="T19" fmla="*/ 128 h 1392"/>
                <a:gd name="T20" fmla="*/ 0 w 128"/>
                <a:gd name="T21" fmla="*/ 128 h 1392"/>
                <a:gd name="T22" fmla="*/ 128 w 128"/>
                <a:gd name="T23" fmla="*/ 1264 h 1392"/>
                <a:gd name="T24" fmla="*/ 64 w 128"/>
                <a:gd name="T25" fmla="*/ 1392 h 1392"/>
                <a:gd name="T26" fmla="*/ 0 w 128"/>
                <a:gd name="T27" fmla="*/ 1264 h 1392"/>
                <a:gd name="T28" fmla="*/ 128 w 128"/>
                <a:gd name="T29" fmla="*/ 1264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1392">
                  <a:moveTo>
                    <a:pt x="75" y="72"/>
                  </a:moveTo>
                  <a:lnTo>
                    <a:pt x="75" y="1321"/>
                  </a:lnTo>
                  <a:cubicBezTo>
                    <a:pt x="75" y="1327"/>
                    <a:pt x="70" y="1332"/>
                    <a:pt x="64" y="1332"/>
                  </a:cubicBezTo>
                  <a:cubicBezTo>
                    <a:pt x="59" y="1332"/>
                    <a:pt x="54" y="1327"/>
                    <a:pt x="54" y="1321"/>
                  </a:cubicBezTo>
                  <a:lnTo>
                    <a:pt x="54" y="72"/>
                  </a:lnTo>
                  <a:cubicBezTo>
                    <a:pt x="54" y="66"/>
                    <a:pt x="59" y="61"/>
                    <a:pt x="64" y="61"/>
                  </a:cubicBezTo>
                  <a:cubicBezTo>
                    <a:pt x="70" y="61"/>
                    <a:pt x="75" y="66"/>
                    <a:pt x="75" y="72"/>
                  </a:cubicBezTo>
                  <a:close/>
                  <a:moveTo>
                    <a:pt x="0" y="128"/>
                  </a:moveTo>
                  <a:lnTo>
                    <a:pt x="64" y="0"/>
                  </a:lnTo>
                  <a:lnTo>
                    <a:pt x="128" y="128"/>
                  </a:lnTo>
                  <a:lnTo>
                    <a:pt x="0" y="128"/>
                  </a:lnTo>
                  <a:close/>
                  <a:moveTo>
                    <a:pt x="128" y="1264"/>
                  </a:moveTo>
                  <a:lnTo>
                    <a:pt x="64" y="1392"/>
                  </a:lnTo>
                  <a:lnTo>
                    <a:pt x="0" y="1264"/>
                  </a:lnTo>
                  <a:lnTo>
                    <a:pt x="128" y="1264"/>
                  </a:lnTo>
                  <a:close/>
                </a:path>
              </a:pathLst>
            </a:custGeom>
            <a:solidFill>
              <a:srgbClr val="000000"/>
            </a:solidFill>
            <a:ln w="11113" cap="flat">
              <a:solidFill>
                <a:srgbClr val="000000"/>
              </a:solidFill>
              <a:prstDash val="solid"/>
              <a:bevel/>
              <a:headEnd/>
              <a:tailEnd/>
            </a:ln>
          </p:spPr>
          <p:txBody>
            <a:bodyPr/>
            <a:lstStyle/>
            <a:p>
              <a:endParaRPr lang="nl-BE"/>
            </a:p>
          </p:txBody>
        </p:sp>
        <p:sp>
          <p:nvSpPr>
            <p:cNvPr id="135" name="Line 156"/>
            <p:cNvSpPr>
              <a:spLocks noChangeShapeType="1"/>
            </p:cNvSpPr>
            <p:nvPr/>
          </p:nvSpPr>
          <p:spPr bwMode="auto">
            <a:xfrm>
              <a:off x="5087" y="2132"/>
              <a:ext cx="179" cy="1"/>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146" name="Oval 157"/>
            <p:cNvSpPr>
              <a:spLocks noChangeArrowheads="1"/>
            </p:cNvSpPr>
            <p:nvPr/>
          </p:nvSpPr>
          <p:spPr bwMode="auto">
            <a:xfrm>
              <a:off x="5035" y="1984"/>
              <a:ext cx="778" cy="835"/>
            </a:xfrm>
            <a:prstGeom prst="ellipse">
              <a:avLst/>
            </a:prstGeom>
            <a:solidFill>
              <a:srgbClr val="FFFFFF"/>
            </a:solidFill>
            <a:ln w="0">
              <a:solidFill>
                <a:srgbClr val="000000"/>
              </a:solidFill>
              <a:round/>
              <a:headEnd/>
              <a:tailEnd/>
            </a:ln>
          </p:spPr>
          <p:txBody>
            <a:bodyPr/>
            <a:lstStyle/>
            <a:p>
              <a:pPr algn="ctr"/>
              <a:endParaRPr lang="fr-BE" altLang="nl-BE" sz="1200" dirty="0" smtClean="0"/>
            </a:p>
            <a:p>
              <a:pPr algn="ctr"/>
              <a:r>
                <a:rPr lang="fr-BE" altLang="nl-BE" sz="1400" dirty="0" err="1" smtClean="0"/>
                <a:t>Voor-bereiding</a:t>
              </a:r>
              <a:endParaRPr lang="en-US" altLang="nl-BE" sz="1400" dirty="0"/>
            </a:p>
          </p:txBody>
        </p:sp>
        <p:sp>
          <p:nvSpPr>
            <p:cNvPr id="137" name="Rectangle 160"/>
            <p:cNvSpPr>
              <a:spLocks noChangeArrowheads="1"/>
            </p:cNvSpPr>
            <p:nvPr/>
          </p:nvSpPr>
          <p:spPr bwMode="auto">
            <a:xfrm>
              <a:off x="5388" y="2048"/>
              <a:ext cx="1"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nl-BE"/>
            </a:p>
          </p:txBody>
        </p:sp>
        <p:sp>
          <p:nvSpPr>
            <p:cNvPr id="138" name="Rectangle 161"/>
            <p:cNvSpPr>
              <a:spLocks noChangeArrowheads="1"/>
            </p:cNvSpPr>
            <p:nvPr/>
          </p:nvSpPr>
          <p:spPr bwMode="auto">
            <a:xfrm>
              <a:off x="5355" y="2148"/>
              <a:ext cx="1"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altLang="nl-BE"/>
            </a:p>
          </p:txBody>
        </p:sp>
        <p:grpSp>
          <p:nvGrpSpPr>
            <p:cNvPr id="139" name="Group 164"/>
            <p:cNvGrpSpPr>
              <a:grpSpLocks/>
            </p:cNvGrpSpPr>
            <p:nvPr/>
          </p:nvGrpSpPr>
          <p:grpSpPr bwMode="auto">
            <a:xfrm>
              <a:off x="2065" y="2004"/>
              <a:ext cx="596" cy="201"/>
              <a:chOff x="2065" y="2004"/>
              <a:chExt cx="596" cy="201"/>
            </a:xfrm>
          </p:grpSpPr>
          <p:sp>
            <p:nvSpPr>
              <p:cNvPr id="144" name="Oval 162"/>
              <p:cNvSpPr>
                <a:spLocks noChangeArrowheads="1"/>
              </p:cNvSpPr>
              <p:nvPr/>
            </p:nvSpPr>
            <p:spPr bwMode="auto">
              <a:xfrm>
                <a:off x="2065" y="2004"/>
                <a:ext cx="596" cy="201"/>
              </a:xfrm>
              <a:prstGeom prst="ellipse">
                <a:avLst/>
              </a:prstGeom>
              <a:solidFill>
                <a:srgbClr val="FFFFFF"/>
              </a:solidFill>
              <a:ln w="0">
                <a:solidFill>
                  <a:srgbClr val="000000"/>
                </a:solidFill>
                <a:round/>
                <a:headEnd/>
                <a:tailEnd/>
              </a:ln>
            </p:spPr>
            <p:txBody>
              <a:bodyPr/>
              <a:lstStyle/>
              <a:p>
                <a:endParaRPr lang="nl-BE"/>
              </a:p>
            </p:txBody>
          </p:sp>
          <p:sp>
            <p:nvSpPr>
              <p:cNvPr id="145" name="Oval 163"/>
              <p:cNvSpPr>
                <a:spLocks noChangeArrowheads="1"/>
              </p:cNvSpPr>
              <p:nvPr/>
            </p:nvSpPr>
            <p:spPr bwMode="auto">
              <a:xfrm>
                <a:off x="2065" y="2004"/>
                <a:ext cx="596" cy="201"/>
              </a:xfrm>
              <a:prstGeom prst="ellipse">
                <a:avLst/>
              </a:prstGeom>
              <a:noFill/>
              <a:ln w="1111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nl-BE"/>
              </a:p>
            </p:txBody>
          </p:sp>
        </p:grpSp>
        <p:sp>
          <p:nvSpPr>
            <p:cNvPr id="140" name="Rectangle 165"/>
            <p:cNvSpPr>
              <a:spLocks noChangeArrowheads="1"/>
            </p:cNvSpPr>
            <p:nvPr/>
          </p:nvSpPr>
          <p:spPr bwMode="auto">
            <a:xfrm>
              <a:off x="2181" y="2048"/>
              <a:ext cx="30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nl-BE" sz="900">
                  <a:solidFill>
                    <a:srgbClr val="000000"/>
                  </a:solidFill>
                  <a:latin typeface="Arial" charset="0"/>
                </a:rPr>
                <a:t>prototype</a:t>
              </a:r>
              <a:endParaRPr lang="en-US" altLang="nl-BE"/>
            </a:p>
          </p:txBody>
        </p:sp>
        <p:sp>
          <p:nvSpPr>
            <p:cNvPr id="141" name="Line 166"/>
            <p:cNvSpPr>
              <a:spLocks noChangeShapeType="1"/>
            </p:cNvSpPr>
            <p:nvPr/>
          </p:nvSpPr>
          <p:spPr bwMode="auto">
            <a:xfrm>
              <a:off x="2595" y="2152"/>
              <a:ext cx="159" cy="1"/>
            </a:xfrm>
            <a:prstGeom prst="line">
              <a:avLst/>
            </a:prstGeom>
            <a:noFill/>
            <a:ln w="1111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nl-BE"/>
            </a:p>
          </p:txBody>
        </p:sp>
        <p:sp>
          <p:nvSpPr>
            <p:cNvPr id="142" name="Freeform 167"/>
            <p:cNvSpPr>
              <a:spLocks noEditPoints="1"/>
            </p:cNvSpPr>
            <p:nvPr/>
          </p:nvSpPr>
          <p:spPr bwMode="auto">
            <a:xfrm>
              <a:off x="1226" y="3003"/>
              <a:ext cx="1489" cy="285"/>
            </a:xfrm>
            <a:custGeom>
              <a:avLst/>
              <a:gdLst>
                <a:gd name="T0" fmla="*/ 5 w 3595"/>
                <a:gd name="T1" fmla="*/ 23 h 680"/>
                <a:gd name="T2" fmla="*/ 146 w 3595"/>
                <a:gd name="T3" fmla="*/ 114 h 680"/>
                <a:gd name="T4" fmla="*/ 196 w 3595"/>
                <a:gd name="T5" fmla="*/ 140 h 680"/>
                <a:gd name="T6" fmla="*/ 185 w 3595"/>
                <a:gd name="T7" fmla="*/ 142 h 680"/>
                <a:gd name="T8" fmla="*/ 319 w 3595"/>
                <a:gd name="T9" fmla="*/ 244 h 680"/>
                <a:gd name="T10" fmla="*/ 422 w 3595"/>
                <a:gd name="T11" fmla="*/ 292 h 680"/>
                <a:gd name="T12" fmla="*/ 381 w 3595"/>
                <a:gd name="T13" fmla="*/ 266 h 680"/>
                <a:gd name="T14" fmla="*/ 467 w 3595"/>
                <a:gd name="T15" fmla="*/ 339 h 680"/>
                <a:gd name="T16" fmla="*/ 617 w 3595"/>
                <a:gd name="T17" fmla="*/ 417 h 680"/>
                <a:gd name="T18" fmla="*/ 669 w 3595"/>
                <a:gd name="T19" fmla="*/ 437 h 680"/>
                <a:gd name="T20" fmla="*/ 698 w 3595"/>
                <a:gd name="T21" fmla="*/ 471 h 680"/>
                <a:gd name="T22" fmla="*/ 813 w 3595"/>
                <a:gd name="T23" fmla="*/ 506 h 680"/>
                <a:gd name="T24" fmla="*/ 769 w 3595"/>
                <a:gd name="T25" fmla="*/ 487 h 680"/>
                <a:gd name="T26" fmla="*/ 910 w 3595"/>
                <a:gd name="T27" fmla="*/ 565 h 680"/>
                <a:gd name="T28" fmla="*/ 976 w 3595"/>
                <a:gd name="T29" fmla="*/ 570 h 680"/>
                <a:gd name="T30" fmla="*/ 966 w 3595"/>
                <a:gd name="T31" fmla="*/ 575 h 680"/>
                <a:gd name="T32" fmla="*/ 1134 w 3595"/>
                <a:gd name="T33" fmla="*/ 627 h 680"/>
                <a:gd name="T34" fmla="*/ 1082 w 3595"/>
                <a:gd name="T35" fmla="*/ 606 h 680"/>
                <a:gd name="T36" fmla="*/ 1187 w 3595"/>
                <a:gd name="T37" fmla="*/ 648 h 680"/>
                <a:gd name="T38" fmla="*/ 1355 w 3595"/>
                <a:gd name="T39" fmla="*/ 664 h 680"/>
                <a:gd name="T40" fmla="*/ 1411 w 3595"/>
                <a:gd name="T41" fmla="*/ 661 h 680"/>
                <a:gd name="T42" fmla="*/ 1402 w 3595"/>
                <a:gd name="T43" fmla="*/ 668 h 680"/>
                <a:gd name="T44" fmla="*/ 1571 w 3595"/>
                <a:gd name="T45" fmla="*/ 677 h 680"/>
                <a:gd name="T46" fmla="*/ 1634 w 3595"/>
                <a:gd name="T47" fmla="*/ 657 h 680"/>
                <a:gd name="T48" fmla="*/ 1634 w 3595"/>
                <a:gd name="T49" fmla="*/ 673 h 680"/>
                <a:gd name="T50" fmla="*/ 1790 w 3595"/>
                <a:gd name="T51" fmla="*/ 631 h 680"/>
                <a:gd name="T52" fmla="*/ 1737 w 3595"/>
                <a:gd name="T53" fmla="*/ 649 h 680"/>
                <a:gd name="T54" fmla="*/ 1903 w 3595"/>
                <a:gd name="T55" fmla="*/ 621 h 680"/>
                <a:gd name="T56" fmla="*/ 2007 w 3595"/>
                <a:gd name="T57" fmla="*/ 576 h 680"/>
                <a:gd name="T58" fmla="*/ 1960 w 3595"/>
                <a:gd name="T59" fmla="*/ 589 h 680"/>
                <a:gd name="T60" fmla="*/ 2073 w 3595"/>
                <a:gd name="T61" fmla="*/ 574 h 680"/>
                <a:gd name="T62" fmla="*/ 2220 w 3595"/>
                <a:gd name="T63" fmla="*/ 509 h 680"/>
                <a:gd name="T64" fmla="*/ 2169 w 3595"/>
                <a:gd name="T65" fmla="*/ 534 h 680"/>
                <a:gd name="T66" fmla="*/ 2331 w 3595"/>
                <a:gd name="T67" fmla="*/ 488 h 680"/>
                <a:gd name="T68" fmla="*/ 2431 w 3595"/>
                <a:gd name="T69" fmla="*/ 434 h 680"/>
                <a:gd name="T70" fmla="*/ 2386 w 3595"/>
                <a:gd name="T71" fmla="*/ 451 h 680"/>
                <a:gd name="T72" fmla="*/ 2496 w 3595"/>
                <a:gd name="T73" fmla="*/ 426 h 680"/>
                <a:gd name="T74" fmla="*/ 2650 w 3595"/>
                <a:gd name="T75" fmla="*/ 358 h 680"/>
                <a:gd name="T76" fmla="*/ 2699 w 3595"/>
                <a:gd name="T77" fmla="*/ 331 h 680"/>
                <a:gd name="T78" fmla="*/ 2695 w 3595"/>
                <a:gd name="T79" fmla="*/ 341 h 680"/>
                <a:gd name="T80" fmla="*/ 2858 w 3595"/>
                <a:gd name="T81" fmla="*/ 276 h 680"/>
                <a:gd name="T82" fmla="*/ 2803 w 3595"/>
                <a:gd name="T83" fmla="*/ 289 h 680"/>
                <a:gd name="T84" fmla="*/ 2913 w 3595"/>
                <a:gd name="T85" fmla="*/ 262 h 680"/>
                <a:gd name="T86" fmla="*/ 3066 w 3595"/>
                <a:gd name="T87" fmla="*/ 192 h 680"/>
                <a:gd name="T88" fmla="*/ 3115 w 3595"/>
                <a:gd name="T89" fmla="*/ 163 h 680"/>
                <a:gd name="T90" fmla="*/ 3138 w 3595"/>
                <a:gd name="T91" fmla="*/ 171 h 680"/>
                <a:gd name="T92" fmla="*/ 3264 w 3595"/>
                <a:gd name="T93" fmla="*/ 105 h 680"/>
                <a:gd name="T94" fmla="*/ 3225 w 3595"/>
                <a:gd name="T95" fmla="*/ 137 h 680"/>
                <a:gd name="T96" fmla="*/ 3379 w 3595"/>
                <a:gd name="T97" fmla="*/ 70 h 680"/>
                <a:gd name="T98" fmla="*/ 3430 w 3595"/>
                <a:gd name="T99" fmla="*/ 45 h 680"/>
                <a:gd name="T100" fmla="*/ 3425 w 3595"/>
                <a:gd name="T101" fmla="*/ 55 h 680"/>
                <a:gd name="T102" fmla="*/ 3594 w 3595"/>
                <a:gd name="T103" fmla="*/ 8 h 680"/>
                <a:gd name="T104" fmla="*/ 3537 w 3595"/>
                <a:gd name="T105" fmla="*/ 12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95" h="680">
                  <a:moveTo>
                    <a:pt x="14" y="10"/>
                  </a:moveTo>
                  <a:lnTo>
                    <a:pt x="53" y="38"/>
                  </a:lnTo>
                  <a:cubicBezTo>
                    <a:pt x="57" y="40"/>
                    <a:pt x="58" y="45"/>
                    <a:pt x="55" y="49"/>
                  </a:cubicBezTo>
                  <a:cubicBezTo>
                    <a:pt x="52" y="53"/>
                    <a:pt x="47" y="53"/>
                    <a:pt x="44" y="51"/>
                  </a:cubicBezTo>
                  <a:lnTo>
                    <a:pt x="5" y="23"/>
                  </a:lnTo>
                  <a:cubicBezTo>
                    <a:pt x="1" y="20"/>
                    <a:pt x="0" y="15"/>
                    <a:pt x="3" y="12"/>
                  </a:cubicBezTo>
                  <a:cubicBezTo>
                    <a:pt x="6" y="8"/>
                    <a:pt x="11" y="7"/>
                    <a:pt x="14" y="10"/>
                  </a:cubicBezTo>
                  <a:close/>
                  <a:moveTo>
                    <a:pt x="105" y="75"/>
                  </a:moveTo>
                  <a:lnTo>
                    <a:pt x="144" y="103"/>
                  </a:lnTo>
                  <a:cubicBezTo>
                    <a:pt x="148" y="106"/>
                    <a:pt x="149" y="111"/>
                    <a:pt x="146" y="114"/>
                  </a:cubicBezTo>
                  <a:cubicBezTo>
                    <a:pt x="144" y="118"/>
                    <a:pt x="139" y="119"/>
                    <a:pt x="135" y="116"/>
                  </a:cubicBezTo>
                  <a:lnTo>
                    <a:pt x="96" y="88"/>
                  </a:lnTo>
                  <a:cubicBezTo>
                    <a:pt x="92" y="86"/>
                    <a:pt x="92" y="81"/>
                    <a:pt x="94" y="77"/>
                  </a:cubicBezTo>
                  <a:cubicBezTo>
                    <a:pt x="97" y="73"/>
                    <a:pt x="102" y="72"/>
                    <a:pt x="105" y="75"/>
                  </a:cubicBezTo>
                  <a:close/>
                  <a:moveTo>
                    <a:pt x="196" y="140"/>
                  </a:moveTo>
                  <a:lnTo>
                    <a:pt x="236" y="167"/>
                  </a:lnTo>
                  <a:cubicBezTo>
                    <a:pt x="240" y="170"/>
                    <a:pt x="241" y="175"/>
                    <a:pt x="238" y="178"/>
                  </a:cubicBezTo>
                  <a:cubicBezTo>
                    <a:pt x="235" y="182"/>
                    <a:pt x="231" y="183"/>
                    <a:pt x="227" y="180"/>
                  </a:cubicBezTo>
                  <a:lnTo>
                    <a:pt x="187" y="153"/>
                  </a:lnTo>
                  <a:cubicBezTo>
                    <a:pt x="184" y="151"/>
                    <a:pt x="183" y="146"/>
                    <a:pt x="185" y="142"/>
                  </a:cubicBezTo>
                  <a:cubicBezTo>
                    <a:pt x="188" y="138"/>
                    <a:pt x="193" y="137"/>
                    <a:pt x="196" y="140"/>
                  </a:cubicBezTo>
                  <a:close/>
                  <a:moveTo>
                    <a:pt x="289" y="203"/>
                  </a:moveTo>
                  <a:lnTo>
                    <a:pt x="328" y="231"/>
                  </a:lnTo>
                  <a:cubicBezTo>
                    <a:pt x="332" y="233"/>
                    <a:pt x="333" y="238"/>
                    <a:pt x="330" y="242"/>
                  </a:cubicBezTo>
                  <a:cubicBezTo>
                    <a:pt x="328" y="245"/>
                    <a:pt x="323" y="246"/>
                    <a:pt x="319" y="244"/>
                  </a:cubicBezTo>
                  <a:lnTo>
                    <a:pt x="280" y="217"/>
                  </a:lnTo>
                  <a:cubicBezTo>
                    <a:pt x="276" y="214"/>
                    <a:pt x="275" y="209"/>
                    <a:pt x="278" y="206"/>
                  </a:cubicBezTo>
                  <a:cubicBezTo>
                    <a:pt x="280" y="202"/>
                    <a:pt x="285" y="201"/>
                    <a:pt x="289" y="203"/>
                  </a:cubicBezTo>
                  <a:close/>
                  <a:moveTo>
                    <a:pt x="381" y="266"/>
                  </a:moveTo>
                  <a:lnTo>
                    <a:pt x="422" y="292"/>
                  </a:lnTo>
                  <a:cubicBezTo>
                    <a:pt x="426" y="294"/>
                    <a:pt x="427" y="299"/>
                    <a:pt x="424" y="303"/>
                  </a:cubicBezTo>
                  <a:cubicBezTo>
                    <a:pt x="422" y="306"/>
                    <a:pt x="417" y="307"/>
                    <a:pt x="413" y="305"/>
                  </a:cubicBezTo>
                  <a:lnTo>
                    <a:pt x="373" y="279"/>
                  </a:lnTo>
                  <a:cubicBezTo>
                    <a:pt x="369" y="277"/>
                    <a:pt x="368" y="272"/>
                    <a:pt x="370" y="268"/>
                  </a:cubicBezTo>
                  <a:cubicBezTo>
                    <a:pt x="373" y="265"/>
                    <a:pt x="378" y="263"/>
                    <a:pt x="381" y="266"/>
                  </a:cubicBezTo>
                  <a:close/>
                  <a:moveTo>
                    <a:pt x="476" y="326"/>
                  </a:moveTo>
                  <a:lnTo>
                    <a:pt x="516" y="352"/>
                  </a:lnTo>
                  <a:cubicBezTo>
                    <a:pt x="520" y="354"/>
                    <a:pt x="521" y="359"/>
                    <a:pt x="519" y="363"/>
                  </a:cubicBezTo>
                  <a:cubicBezTo>
                    <a:pt x="516" y="366"/>
                    <a:pt x="511" y="368"/>
                    <a:pt x="508" y="365"/>
                  </a:cubicBezTo>
                  <a:lnTo>
                    <a:pt x="467" y="339"/>
                  </a:lnTo>
                  <a:cubicBezTo>
                    <a:pt x="463" y="337"/>
                    <a:pt x="462" y="332"/>
                    <a:pt x="465" y="328"/>
                  </a:cubicBezTo>
                  <a:cubicBezTo>
                    <a:pt x="467" y="325"/>
                    <a:pt x="472" y="324"/>
                    <a:pt x="476" y="326"/>
                  </a:cubicBezTo>
                  <a:close/>
                  <a:moveTo>
                    <a:pt x="571" y="383"/>
                  </a:moveTo>
                  <a:lnTo>
                    <a:pt x="613" y="406"/>
                  </a:lnTo>
                  <a:cubicBezTo>
                    <a:pt x="617" y="409"/>
                    <a:pt x="619" y="413"/>
                    <a:pt x="617" y="417"/>
                  </a:cubicBezTo>
                  <a:cubicBezTo>
                    <a:pt x="614" y="421"/>
                    <a:pt x="610" y="423"/>
                    <a:pt x="606" y="420"/>
                  </a:cubicBezTo>
                  <a:lnTo>
                    <a:pt x="564" y="397"/>
                  </a:lnTo>
                  <a:cubicBezTo>
                    <a:pt x="560" y="395"/>
                    <a:pt x="558" y="390"/>
                    <a:pt x="561" y="386"/>
                  </a:cubicBezTo>
                  <a:cubicBezTo>
                    <a:pt x="563" y="382"/>
                    <a:pt x="568" y="381"/>
                    <a:pt x="571" y="383"/>
                  </a:cubicBezTo>
                  <a:close/>
                  <a:moveTo>
                    <a:pt x="669" y="437"/>
                  </a:moveTo>
                  <a:lnTo>
                    <a:pt x="705" y="457"/>
                  </a:lnTo>
                  <a:lnTo>
                    <a:pt x="711" y="460"/>
                  </a:lnTo>
                  <a:cubicBezTo>
                    <a:pt x="715" y="462"/>
                    <a:pt x="717" y="467"/>
                    <a:pt x="715" y="471"/>
                  </a:cubicBezTo>
                  <a:cubicBezTo>
                    <a:pt x="713" y="475"/>
                    <a:pt x="708" y="476"/>
                    <a:pt x="704" y="475"/>
                  </a:cubicBezTo>
                  <a:lnTo>
                    <a:pt x="698" y="471"/>
                  </a:lnTo>
                  <a:lnTo>
                    <a:pt x="662" y="451"/>
                  </a:lnTo>
                  <a:cubicBezTo>
                    <a:pt x="658" y="449"/>
                    <a:pt x="656" y="444"/>
                    <a:pt x="659" y="441"/>
                  </a:cubicBezTo>
                  <a:cubicBezTo>
                    <a:pt x="661" y="437"/>
                    <a:pt x="666" y="435"/>
                    <a:pt x="669" y="437"/>
                  </a:cubicBezTo>
                  <a:close/>
                  <a:moveTo>
                    <a:pt x="769" y="487"/>
                  </a:moveTo>
                  <a:lnTo>
                    <a:pt x="813" y="506"/>
                  </a:lnTo>
                  <a:cubicBezTo>
                    <a:pt x="817" y="508"/>
                    <a:pt x="819" y="513"/>
                    <a:pt x="817" y="517"/>
                  </a:cubicBezTo>
                  <a:cubicBezTo>
                    <a:pt x="815" y="521"/>
                    <a:pt x="810" y="523"/>
                    <a:pt x="806" y="521"/>
                  </a:cubicBezTo>
                  <a:lnTo>
                    <a:pt x="763" y="501"/>
                  </a:lnTo>
                  <a:cubicBezTo>
                    <a:pt x="759" y="499"/>
                    <a:pt x="757" y="495"/>
                    <a:pt x="759" y="490"/>
                  </a:cubicBezTo>
                  <a:cubicBezTo>
                    <a:pt x="761" y="486"/>
                    <a:pt x="765" y="485"/>
                    <a:pt x="769" y="487"/>
                  </a:cubicBezTo>
                  <a:close/>
                  <a:moveTo>
                    <a:pt x="871" y="533"/>
                  </a:moveTo>
                  <a:lnTo>
                    <a:pt x="892" y="542"/>
                  </a:lnTo>
                  <a:lnTo>
                    <a:pt x="915" y="550"/>
                  </a:lnTo>
                  <a:cubicBezTo>
                    <a:pt x="919" y="551"/>
                    <a:pt x="922" y="556"/>
                    <a:pt x="920" y="560"/>
                  </a:cubicBezTo>
                  <a:cubicBezTo>
                    <a:pt x="919" y="564"/>
                    <a:pt x="914" y="567"/>
                    <a:pt x="910" y="565"/>
                  </a:cubicBezTo>
                  <a:lnTo>
                    <a:pt x="885" y="557"/>
                  </a:lnTo>
                  <a:lnTo>
                    <a:pt x="865" y="547"/>
                  </a:lnTo>
                  <a:cubicBezTo>
                    <a:pt x="861" y="546"/>
                    <a:pt x="859" y="541"/>
                    <a:pt x="861" y="537"/>
                  </a:cubicBezTo>
                  <a:cubicBezTo>
                    <a:pt x="862" y="533"/>
                    <a:pt x="867" y="531"/>
                    <a:pt x="871" y="533"/>
                  </a:cubicBezTo>
                  <a:close/>
                  <a:moveTo>
                    <a:pt x="976" y="570"/>
                  </a:moveTo>
                  <a:lnTo>
                    <a:pt x="1021" y="586"/>
                  </a:lnTo>
                  <a:cubicBezTo>
                    <a:pt x="1026" y="587"/>
                    <a:pt x="1028" y="591"/>
                    <a:pt x="1026" y="596"/>
                  </a:cubicBezTo>
                  <a:cubicBezTo>
                    <a:pt x="1025" y="600"/>
                    <a:pt x="1020" y="602"/>
                    <a:pt x="1016" y="601"/>
                  </a:cubicBezTo>
                  <a:lnTo>
                    <a:pt x="971" y="585"/>
                  </a:lnTo>
                  <a:cubicBezTo>
                    <a:pt x="967" y="584"/>
                    <a:pt x="964" y="580"/>
                    <a:pt x="966" y="575"/>
                  </a:cubicBezTo>
                  <a:cubicBezTo>
                    <a:pt x="967" y="571"/>
                    <a:pt x="972" y="569"/>
                    <a:pt x="976" y="570"/>
                  </a:cubicBezTo>
                  <a:close/>
                  <a:moveTo>
                    <a:pt x="1082" y="606"/>
                  </a:moveTo>
                  <a:lnTo>
                    <a:pt x="1088" y="608"/>
                  </a:lnTo>
                  <a:lnTo>
                    <a:pt x="1128" y="617"/>
                  </a:lnTo>
                  <a:cubicBezTo>
                    <a:pt x="1132" y="618"/>
                    <a:pt x="1135" y="623"/>
                    <a:pt x="1134" y="627"/>
                  </a:cubicBezTo>
                  <a:cubicBezTo>
                    <a:pt x="1133" y="631"/>
                    <a:pt x="1129" y="634"/>
                    <a:pt x="1124" y="633"/>
                  </a:cubicBezTo>
                  <a:lnTo>
                    <a:pt x="1083" y="623"/>
                  </a:lnTo>
                  <a:lnTo>
                    <a:pt x="1077" y="621"/>
                  </a:lnTo>
                  <a:cubicBezTo>
                    <a:pt x="1073" y="620"/>
                    <a:pt x="1070" y="615"/>
                    <a:pt x="1072" y="611"/>
                  </a:cubicBezTo>
                  <a:cubicBezTo>
                    <a:pt x="1073" y="607"/>
                    <a:pt x="1078" y="604"/>
                    <a:pt x="1082" y="606"/>
                  </a:cubicBezTo>
                  <a:close/>
                  <a:moveTo>
                    <a:pt x="1190" y="632"/>
                  </a:moveTo>
                  <a:lnTo>
                    <a:pt x="1237" y="640"/>
                  </a:lnTo>
                  <a:cubicBezTo>
                    <a:pt x="1241" y="641"/>
                    <a:pt x="1244" y="645"/>
                    <a:pt x="1244" y="649"/>
                  </a:cubicBezTo>
                  <a:cubicBezTo>
                    <a:pt x="1243" y="653"/>
                    <a:pt x="1239" y="656"/>
                    <a:pt x="1234" y="656"/>
                  </a:cubicBezTo>
                  <a:lnTo>
                    <a:pt x="1187" y="648"/>
                  </a:lnTo>
                  <a:cubicBezTo>
                    <a:pt x="1183" y="647"/>
                    <a:pt x="1180" y="643"/>
                    <a:pt x="1180" y="638"/>
                  </a:cubicBezTo>
                  <a:cubicBezTo>
                    <a:pt x="1181" y="634"/>
                    <a:pt x="1185" y="631"/>
                    <a:pt x="1190" y="632"/>
                  </a:cubicBezTo>
                  <a:close/>
                  <a:moveTo>
                    <a:pt x="1300" y="650"/>
                  </a:moveTo>
                  <a:lnTo>
                    <a:pt x="1347" y="655"/>
                  </a:lnTo>
                  <a:cubicBezTo>
                    <a:pt x="1352" y="655"/>
                    <a:pt x="1355" y="659"/>
                    <a:pt x="1355" y="664"/>
                  </a:cubicBezTo>
                  <a:cubicBezTo>
                    <a:pt x="1354" y="668"/>
                    <a:pt x="1350" y="671"/>
                    <a:pt x="1346" y="671"/>
                  </a:cubicBezTo>
                  <a:lnTo>
                    <a:pt x="1298" y="666"/>
                  </a:lnTo>
                  <a:cubicBezTo>
                    <a:pt x="1294" y="666"/>
                    <a:pt x="1290" y="662"/>
                    <a:pt x="1291" y="657"/>
                  </a:cubicBezTo>
                  <a:cubicBezTo>
                    <a:pt x="1291" y="653"/>
                    <a:pt x="1295" y="650"/>
                    <a:pt x="1300" y="650"/>
                  </a:cubicBezTo>
                  <a:close/>
                  <a:moveTo>
                    <a:pt x="1411" y="661"/>
                  </a:moveTo>
                  <a:lnTo>
                    <a:pt x="1459" y="663"/>
                  </a:lnTo>
                  <a:cubicBezTo>
                    <a:pt x="1463" y="663"/>
                    <a:pt x="1466" y="666"/>
                    <a:pt x="1466" y="671"/>
                  </a:cubicBezTo>
                  <a:cubicBezTo>
                    <a:pt x="1466" y="675"/>
                    <a:pt x="1462" y="679"/>
                    <a:pt x="1458" y="678"/>
                  </a:cubicBezTo>
                  <a:lnTo>
                    <a:pt x="1410" y="677"/>
                  </a:lnTo>
                  <a:cubicBezTo>
                    <a:pt x="1406" y="677"/>
                    <a:pt x="1402" y="673"/>
                    <a:pt x="1402" y="668"/>
                  </a:cubicBezTo>
                  <a:cubicBezTo>
                    <a:pt x="1402" y="664"/>
                    <a:pt x="1406" y="661"/>
                    <a:pt x="1411" y="661"/>
                  </a:cubicBezTo>
                  <a:close/>
                  <a:moveTo>
                    <a:pt x="1522" y="664"/>
                  </a:moveTo>
                  <a:lnTo>
                    <a:pt x="1570" y="661"/>
                  </a:lnTo>
                  <a:cubicBezTo>
                    <a:pt x="1574" y="661"/>
                    <a:pt x="1578" y="664"/>
                    <a:pt x="1578" y="669"/>
                  </a:cubicBezTo>
                  <a:cubicBezTo>
                    <a:pt x="1578" y="673"/>
                    <a:pt x="1575" y="677"/>
                    <a:pt x="1571" y="677"/>
                  </a:cubicBezTo>
                  <a:lnTo>
                    <a:pt x="1523" y="680"/>
                  </a:lnTo>
                  <a:cubicBezTo>
                    <a:pt x="1518" y="680"/>
                    <a:pt x="1514" y="677"/>
                    <a:pt x="1514" y="672"/>
                  </a:cubicBezTo>
                  <a:cubicBezTo>
                    <a:pt x="1514" y="668"/>
                    <a:pt x="1517" y="664"/>
                    <a:pt x="1522" y="664"/>
                  </a:cubicBezTo>
                  <a:close/>
                  <a:moveTo>
                    <a:pt x="1634" y="658"/>
                  </a:moveTo>
                  <a:lnTo>
                    <a:pt x="1634" y="657"/>
                  </a:lnTo>
                  <a:lnTo>
                    <a:pt x="1680" y="650"/>
                  </a:lnTo>
                  <a:cubicBezTo>
                    <a:pt x="1685" y="649"/>
                    <a:pt x="1689" y="652"/>
                    <a:pt x="1689" y="657"/>
                  </a:cubicBezTo>
                  <a:cubicBezTo>
                    <a:pt x="1690" y="661"/>
                    <a:pt x="1687" y="665"/>
                    <a:pt x="1683" y="666"/>
                  </a:cubicBezTo>
                  <a:lnTo>
                    <a:pt x="1635" y="673"/>
                  </a:lnTo>
                  <a:lnTo>
                    <a:pt x="1634" y="673"/>
                  </a:lnTo>
                  <a:cubicBezTo>
                    <a:pt x="1630" y="674"/>
                    <a:pt x="1626" y="670"/>
                    <a:pt x="1626" y="666"/>
                  </a:cubicBezTo>
                  <a:cubicBezTo>
                    <a:pt x="1626" y="662"/>
                    <a:pt x="1629" y="658"/>
                    <a:pt x="1634" y="658"/>
                  </a:cubicBezTo>
                  <a:close/>
                  <a:moveTo>
                    <a:pt x="1743" y="640"/>
                  </a:moveTo>
                  <a:lnTo>
                    <a:pt x="1766" y="637"/>
                  </a:lnTo>
                  <a:lnTo>
                    <a:pt x="1790" y="631"/>
                  </a:lnTo>
                  <a:cubicBezTo>
                    <a:pt x="1794" y="630"/>
                    <a:pt x="1799" y="633"/>
                    <a:pt x="1800" y="637"/>
                  </a:cubicBezTo>
                  <a:cubicBezTo>
                    <a:pt x="1801" y="641"/>
                    <a:pt x="1798" y="646"/>
                    <a:pt x="1794" y="647"/>
                  </a:cubicBezTo>
                  <a:lnTo>
                    <a:pt x="1769" y="652"/>
                  </a:lnTo>
                  <a:lnTo>
                    <a:pt x="1746" y="656"/>
                  </a:lnTo>
                  <a:cubicBezTo>
                    <a:pt x="1742" y="657"/>
                    <a:pt x="1737" y="654"/>
                    <a:pt x="1737" y="649"/>
                  </a:cubicBezTo>
                  <a:cubicBezTo>
                    <a:pt x="1736" y="645"/>
                    <a:pt x="1739" y="641"/>
                    <a:pt x="1743" y="640"/>
                  </a:cubicBezTo>
                  <a:close/>
                  <a:moveTo>
                    <a:pt x="1852" y="617"/>
                  </a:moveTo>
                  <a:lnTo>
                    <a:pt x="1899" y="606"/>
                  </a:lnTo>
                  <a:cubicBezTo>
                    <a:pt x="1903" y="605"/>
                    <a:pt x="1908" y="607"/>
                    <a:pt x="1909" y="612"/>
                  </a:cubicBezTo>
                  <a:cubicBezTo>
                    <a:pt x="1910" y="616"/>
                    <a:pt x="1907" y="620"/>
                    <a:pt x="1903" y="621"/>
                  </a:cubicBezTo>
                  <a:lnTo>
                    <a:pt x="1856" y="632"/>
                  </a:lnTo>
                  <a:cubicBezTo>
                    <a:pt x="1852" y="633"/>
                    <a:pt x="1847" y="630"/>
                    <a:pt x="1846" y="626"/>
                  </a:cubicBezTo>
                  <a:cubicBezTo>
                    <a:pt x="1845" y="622"/>
                    <a:pt x="1848" y="618"/>
                    <a:pt x="1852" y="617"/>
                  </a:cubicBezTo>
                  <a:close/>
                  <a:moveTo>
                    <a:pt x="1960" y="589"/>
                  </a:moveTo>
                  <a:lnTo>
                    <a:pt x="2007" y="576"/>
                  </a:lnTo>
                  <a:cubicBezTo>
                    <a:pt x="2011" y="575"/>
                    <a:pt x="2015" y="577"/>
                    <a:pt x="2016" y="582"/>
                  </a:cubicBezTo>
                  <a:cubicBezTo>
                    <a:pt x="2018" y="586"/>
                    <a:pt x="2015" y="590"/>
                    <a:pt x="2011" y="591"/>
                  </a:cubicBezTo>
                  <a:lnTo>
                    <a:pt x="1965" y="604"/>
                  </a:lnTo>
                  <a:cubicBezTo>
                    <a:pt x="1960" y="606"/>
                    <a:pt x="1956" y="603"/>
                    <a:pt x="1955" y="599"/>
                  </a:cubicBezTo>
                  <a:cubicBezTo>
                    <a:pt x="1954" y="595"/>
                    <a:pt x="1956" y="590"/>
                    <a:pt x="1960" y="589"/>
                  </a:cubicBezTo>
                  <a:close/>
                  <a:moveTo>
                    <a:pt x="2068" y="558"/>
                  </a:moveTo>
                  <a:lnTo>
                    <a:pt x="2114" y="544"/>
                  </a:lnTo>
                  <a:cubicBezTo>
                    <a:pt x="2118" y="542"/>
                    <a:pt x="2122" y="545"/>
                    <a:pt x="2124" y="549"/>
                  </a:cubicBezTo>
                  <a:cubicBezTo>
                    <a:pt x="2125" y="553"/>
                    <a:pt x="2123" y="558"/>
                    <a:pt x="2118" y="559"/>
                  </a:cubicBezTo>
                  <a:lnTo>
                    <a:pt x="2073" y="574"/>
                  </a:lnTo>
                  <a:cubicBezTo>
                    <a:pt x="2069" y="575"/>
                    <a:pt x="2064" y="573"/>
                    <a:pt x="2063" y="568"/>
                  </a:cubicBezTo>
                  <a:cubicBezTo>
                    <a:pt x="2061" y="564"/>
                    <a:pt x="2064" y="560"/>
                    <a:pt x="2068" y="558"/>
                  </a:cubicBezTo>
                  <a:close/>
                  <a:moveTo>
                    <a:pt x="2174" y="524"/>
                  </a:moveTo>
                  <a:lnTo>
                    <a:pt x="2213" y="512"/>
                  </a:lnTo>
                  <a:lnTo>
                    <a:pt x="2220" y="509"/>
                  </a:lnTo>
                  <a:cubicBezTo>
                    <a:pt x="2224" y="508"/>
                    <a:pt x="2229" y="510"/>
                    <a:pt x="2230" y="514"/>
                  </a:cubicBezTo>
                  <a:cubicBezTo>
                    <a:pt x="2232" y="519"/>
                    <a:pt x="2229" y="523"/>
                    <a:pt x="2225" y="525"/>
                  </a:cubicBezTo>
                  <a:lnTo>
                    <a:pt x="2218" y="527"/>
                  </a:lnTo>
                  <a:lnTo>
                    <a:pt x="2179" y="539"/>
                  </a:lnTo>
                  <a:cubicBezTo>
                    <a:pt x="2175" y="541"/>
                    <a:pt x="2171" y="538"/>
                    <a:pt x="2169" y="534"/>
                  </a:cubicBezTo>
                  <a:cubicBezTo>
                    <a:pt x="2168" y="530"/>
                    <a:pt x="2170" y="526"/>
                    <a:pt x="2174" y="524"/>
                  </a:cubicBezTo>
                  <a:close/>
                  <a:moveTo>
                    <a:pt x="2280" y="488"/>
                  </a:moveTo>
                  <a:lnTo>
                    <a:pt x="2326" y="473"/>
                  </a:lnTo>
                  <a:cubicBezTo>
                    <a:pt x="2330" y="471"/>
                    <a:pt x="2334" y="473"/>
                    <a:pt x="2336" y="478"/>
                  </a:cubicBezTo>
                  <a:cubicBezTo>
                    <a:pt x="2337" y="482"/>
                    <a:pt x="2335" y="486"/>
                    <a:pt x="2331" y="488"/>
                  </a:cubicBezTo>
                  <a:lnTo>
                    <a:pt x="2286" y="504"/>
                  </a:lnTo>
                  <a:cubicBezTo>
                    <a:pt x="2281" y="505"/>
                    <a:pt x="2277" y="503"/>
                    <a:pt x="2275" y="499"/>
                  </a:cubicBezTo>
                  <a:cubicBezTo>
                    <a:pt x="2274" y="494"/>
                    <a:pt x="2276" y="490"/>
                    <a:pt x="2280" y="488"/>
                  </a:cubicBezTo>
                  <a:close/>
                  <a:moveTo>
                    <a:pt x="2386" y="451"/>
                  </a:moveTo>
                  <a:lnTo>
                    <a:pt x="2431" y="434"/>
                  </a:lnTo>
                  <a:cubicBezTo>
                    <a:pt x="2435" y="432"/>
                    <a:pt x="2439" y="434"/>
                    <a:pt x="2441" y="439"/>
                  </a:cubicBezTo>
                  <a:cubicBezTo>
                    <a:pt x="2442" y="443"/>
                    <a:pt x="2440" y="447"/>
                    <a:pt x="2436" y="449"/>
                  </a:cubicBezTo>
                  <a:lnTo>
                    <a:pt x="2391" y="466"/>
                  </a:lnTo>
                  <a:cubicBezTo>
                    <a:pt x="2387" y="468"/>
                    <a:pt x="2383" y="466"/>
                    <a:pt x="2381" y="462"/>
                  </a:cubicBezTo>
                  <a:cubicBezTo>
                    <a:pt x="2380" y="457"/>
                    <a:pt x="2382" y="453"/>
                    <a:pt x="2386" y="451"/>
                  </a:cubicBezTo>
                  <a:close/>
                  <a:moveTo>
                    <a:pt x="2490" y="411"/>
                  </a:moveTo>
                  <a:lnTo>
                    <a:pt x="2535" y="394"/>
                  </a:lnTo>
                  <a:cubicBezTo>
                    <a:pt x="2539" y="392"/>
                    <a:pt x="2544" y="394"/>
                    <a:pt x="2545" y="398"/>
                  </a:cubicBezTo>
                  <a:cubicBezTo>
                    <a:pt x="2547" y="403"/>
                    <a:pt x="2545" y="407"/>
                    <a:pt x="2541" y="409"/>
                  </a:cubicBezTo>
                  <a:lnTo>
                    <a:pt x="2496" y="426"/>
                  </a:lnTo>
                  <a:cubicBezTo>
                    <a:pt x="2492" y="428"/>
                    <a:pt x="2487" y="426"/>
                    <a:pt x="2486" y="421"/>
                  </a:cubicBezTo>
                  <a:cubicBezTo>
                    <a:pt x="2484" y="417"/>
                    <a:pt x="2486" y="413"/>
                    <a:pt x="2490" y="411"/>
                  </a:cubicBezTo>
                  <a:close/>
                  <a:moveTo>
                    <a:pt x="2595" y="371"/>
                  </a:moveTo>
                  <a:lnTo>
                    <a:pt x="2640" y="354"/>
                  </a:lnTo>
                  <a:cubicBezTo>
                    <a:pt x="2644" y="352"/>
                    <a:pt x="2648" y="354"/>
                    <a:pt x="2650" y="358"/>
                  </a:cubicBezTo>
                  <a:cubicBezTo>
                    <a:pt x="2652" y="362"/>
                    <a:pt x="2650" y="367"/>
                    <a:pt x="2645" y="369"/>
                  </a:cubicBezTo>
                  <a:lnTo>
                    <a:pt x="2601" y="386"/>
                  </a:lnTo>
                  <a:cubicBezTo>
                    <a:pt x="2596" y="387"/>
                    <a:pt x="2592" y="385"/>
                    <a:pt x="2590" y="381"/>
                  </a:cubicBezTo>
                  <a:cubicBezTo>
                    <a:pt x="2589" y="377"/>
                    <a:pt x="2591" y="373"/>
                    <a:pt x="2595" y="371"/>
                  </a:cubicBezTo>
                  <a:close/>
                  <a:moveTo>
                    <a:pt x="2699" y="331"/>
                  </a:moveTo>
                  <a:lnTo>
                    <a:pt x="2744" y="313"/>
                  </a:lnTo>
                  <a:cubicBezTo>
                    <a:pt x="2748" y="311"/>
                    <a:pt x="2753" y="313"/>
                    <a:pt x="2754" y="317"/>
                  </a:cubicBezTo>
                  <a:cubicBezTo>
                    <a:pt x="2756" y="321"/>
                    <a:pt x="2754" y="326"/>
                    <a:pt x="2750" y="328"/>
                  </a:cubicBezTo>
                  <a:lnTo>
                    <a:pt x="2705" y="346"/>
                  </a:lnTo>
                  <a:cubicBezTo>
                    <a:pt x="2701" y="347"/>
                    <a:pt x="2696" y="345"/>
                    <a:pt x="2695" y="341"/>
                  </a:cubicBezTo>
                  <a:cubicBezTo>
                    <a:pt x="2693" y="337"/>
                    <a:pt x="2695" y="332"/>
                    <a:pt x="2699" y="331"/>
                  </a:cubicBezTo>
                  <a:close/>
                  <a:moveTo>
                    <a:pt x="2803" y="289"/>
                  </a:moveTo>
                  <a:lnTo>
                    <a:pt x="2843" y="273"/>
                  </a:lnTo>
                  <a:lnTo>
                    <a:pt x="2848" y="271"/>
                  </a:lnTo>
                  <a:cubicBezTo>
                    <a:pt x="2852" y="270"/>
                    <a:pt x="2857" y="272"/>
                    <a:pt x="2858" y="276"/>
                  </a:cubicBezTo>
                  <a:cubicBezTo>
                    <a:pt x="2860" y="280"/>
                    <a:pt x="2858" y="284"/>
                    <a:pt x="2854" y="286"/>
                  </a:cubicBezTo>
                  <a:lnTo>
                    <a:pt x="2849" y="288"/>
                  </a:lnTo>
                  <a:lnTo>
                    <a:pt x="2809" y="304"/>
                  </a:lnTo>
                  <a:cubicBezTo>
                    <a:pt x="2805" y="306"/>
                    <a:pt x="2800" y="304"/>
                    <a:pt x="2799" y="300"/>
                  </a:cubicBezTo>
                  <a:cubicBezTo>
                    <a:pt x="2797" y="295"/>
                    <a:pt x="2799" y="291"/>
                    <a:pt x="2803" y="289"/>
                  </a:cubicBezTo>
                  <a:close/>
                  <a:moveTo>
                    <a:pt x="2907" y="247"/>
                  </a:moveTo>
                  <a:lnTo>
                    <a:pt x="2952" y="229"/>
                  </a:lnTo>
                  <a:cubicBezTo>
                    <a:pt x="2956" y="228"/>
                    <a:pt x="2960" y="230"/>
                    <a:pt x="2962" y="234"/>
                  </a:cubicBezTo>
                  <a:cubicBezTo>
                    <a:pt x="2964" y="238"/>
                    <a:pt x="2962" y="242"/>
                    <a:pt x="2958" y="244"/>
                  </a:cubicBezTo>
                  <a:lnTo>
                    <a:pt x="2913" y="262"/>
                  </a:lnTo>
                  <a:cubicBezTo>
                    <a:pt x="2909" y="264"/>
                    <a:pt x="2904" y="262"/>
                    <a:pt x="2903" y="258"/>
                  </a:cubicBezTo>
                  <a:cubicBezTo>
                    <a:pt x="2901" y="254"/>
                    <a:pt x="2903" y="249"/>
                    <a:pt x="2907" y="247"/>
                  </a:cubicBezTo>
                  <a:close/>
                  <a:moveTo>
                    <a:pt x="3011" y="205"/>
                  </a:moveTo>
                  <a:lnTo>
                    <a:pt x="3055" y="187"/>
                  </a:lnTo>
                  <a:cubicBezTo>
                    <a:pt x="3060" y="186"/>
                    <a:pt x="3064" y="188"/>
                    <a:pt x="3066" y="192"/>
                  </a:cubicBezTo>
                  <a:cubicBezTo>
                    <a:pt x="3067" y="196"/>
                    <a:pt x="3066" y="200"/>
                    <a:pt x="3061" y="202"/>
                  </a:cubicBezTo>
                  <a:lnTo>
                    <a:pt x="3017" y="220"/>
                  </a:lnTo>
                  <a:cubicBezTo>
                    <a:pt x="3013" y="222"/>
                    <a:pt x="3008" y="220"/>
                    <a:pt x="3007" y="216"/>
                  </a:cubicBezTo>
                  <a:cubicBezTo>
                    <a:pt x="3005" y="212"/>
                    <a:pt x="3007" y="207"/>
                    <a:pt x="3011" y="205"/>
                  </a:cubicBezTo>
                  <a:close/>
                  <a:moveTo>
                    <a:pt x="3115" y="163"/>
                  </a:moveTo>
                  <a:lnTo>
                    <a:pt x="3132" y="156"/>
                  </a:lnTo>
                  <a:lnTo>
                    <a:pt x="3159" y="146"/>
                  </a:lnTo>
                  <a:cubicBezTo>
                    <a:pt x="3164" y="144"/>
                    <a:pt x="3168" y="146"/>
                    <a:pt x="3170" y="150"/>
                  </a:cubicBezTo>
                  <a:cubicBezTo>
                    <a:pt x="3171" y="154"/>
                    <a:pt x="3169" y="159"/>
                    <a:pt x="3165" y="160"/>
                  </a:cubicBezTo>
                  <a:lnTo>
                    <a:pt x="3138" y="171"/>
                  </a:lnTo>
                  <a:lnTo>
                    <a:pt x="3121" y="178"/>
                  </a:lnTo>
                  <a:cubicBezTo>
                    <a:pt x="3117" y="180"/>
                    <a:pt x="3112" y="178"/>
                    <a:pt x="3110" y="174"/>
                  </a:cubicBezTo>
                  <a:cubicBezTo>
                    <a:pt x="3109" y="170"/>
                    <a:pt x="3111" y="165"/>
                    <a:pt x="3115" y="163"/>
                  </a:cubicBezTo>
                  <a:close/>
                  <a:moveTo>
                    <a:pt x="3219" y="122"/>
                  </a:moveTo>
                  <a:lnTo>
                    <a:pt x="3264" y="105"/>
                  </a:lnTo>
                  <a:lnTo>
                    <a:pt x="3264" y="105"/>
                  </a:lnTo>
                  <a:cubicBezTo>
                    <a:pt x="3268" y="103"/>
                    <a:pt x="3273" y="105"/>
                    <a:pt x="3274" y="110"/>
                  </a:cubicBezTo>
                  <a:cubicBezTo>
                    <a:pt x="3276" y="114"/>
                    <a:pt x="3274" y="118"/>
                    <a:pt x="3270" y="120"/>
                  </a:cubicBezTo>
                  <a:lnTo>
                    <a:pt x="3269" y="120"/>
                  </a:lnTo>
                  <a:lnTo>
                    <a:pt x="3225" y="137"/>
                  </a:lnTo>
                  <a:cubicBezTo>
                    <a:pt x="3221" y="139"/>
                    <a:pt x="3216" y="137"/>
                    <a:pt x="3215" y="133"/>
                  </a:cubicBezTo>
                  <a:cubicBezTo>
                    <a:pt x="3213" y="129"/>
                    <a:pt x="3215" y="124"/>
                    <a:pt x="3219" y="122"/>
                  </a:cubicBezTo>
                  <a:close/>
                  <a:moveTo>
                    <a:pt x="3324" y="82"/>
                  </a:moveTo>
                  <a:lnTo>
                    <a:pt x="3369" y="66"/>
                  </a:lnTo>
                  <a:cubicBezTo>
                    <a:pt x="3373" y="64"/>
                    <a:pt x="3378" y="66"/>
                    <a:pt x="3379" y="70"/>
                  </a:cubicBezTo>
                  <a:cubicBezTo>
                    <a:pt x="3381" y="75"/>
                    <a:pt x="3379" y="79"/>
                    <a:pt x="3375" y="81"/>
                  </a:cubicBezTo>
                  <a:lnTo>
                    <a:pt x="3330" y="97"/>
                  </a:lnTo>
                  <a:cubicBezTo>
                    <a:pt x="3325" y="99"/>
                    <a:pt x="3321" y="97"/>
                    <a:pt x="3319" y="93"/>
                  </a:cubicBezTo>
                  <a:cubicBezTo>
                    <a:pt x="3318" y="89"/>
                    <a:pt x="3320" y="84"/>
                    <a:pt x="3324" y="82"/>
                  </a:cubicBezTo>
                  <a:close/>
                  <a:moveTo>
                    <a:pt x="3430" y="45"/>
                  </a:moveTo>
                  <a:lnTo>
                    <a:pt x="3475" y="29"/>
                  </a:lnTo>
                  <a:cubicBezTo>
                    <a:pt x="3479" y="28"/>
                    <a:pt x="3484" y="30"/>
                    <a:pt x="3485" y="34"/>
                  </a:cubicBezTo>
                  <a:cubicBezTo>
                    <a:pt x="3487" y="38"/>
                    <a:pt x="3484" y="43"/>
                    <a:pt x="3480" y="44"/>
                  </a:cubicBezTo>
                  <a:lnTo>
                    <a:pt x="3435" y="60"/>
                  </a:lnTo>
                  <a:cubicBezTo>
                    <a:pt x="3431" y="61"/>
                    <a:pt x="3426" y="59"/>
                    <a:pt x="3425" y="55"/>
                  </a:cubicBezTo>
                  <a:cubicBezTo>
                    <a:pt x="3423" y="51"/>
                    <a:pt x="3425" y="46"/>
                    <a:pt x="3430" y="45"/>
                  </a:cubicBezTo>
                  <a:close/>
                  <a:moveTo>
                    <a:pt x="3537" y="12"/>
                  </a:moveTo>
                  <a:lnTo>
                    <a:pt x="3572" y="3"/>
                  </a:lnTo>
                  <a:lnTo>
                    <a:pt x="3585" y="1"/>
                  </a:lnTo>
                  <a:cubicBezTo>
                    <a:pt x="3589" y="0"/>
                    <a:pt x="3593" y="3"/>
                    <a:pt x="3594" y="8"/>
                  </a:cubicBezTo>
                  <a:cubicBezTo>
                    <a:pt x="3595" y="12"/>
                    <a:pt x="3592" y="16"/>
                    <a:pt x="3587" y="17"/>
                  </a:cubicBezTo>
                  <a:lnTo>
                    <a:pt x="3577" y="18"/>
                  </a:lnTo>
                  <a:lnTo>
                    <a:pt x="3541" y="28"/>
                  </a:lnTo>
                  <a:cubicBezTo>
                    <a:pt x="3537" y="29"/>
                    <a:pt x="3533" y="26"/>
                    <a:pt x="3532" y="22"/>
                  </a:cubicBezTo>
                  <a:cubicBezTo>
                    <a:pt x="3530" y="18"/>
                    <a:pt x="3533" y="13"/>
                    <a:pt x="3537" y="12"/>
                  </a:cubicBezTo>
                  <a:close/>
                </a:path>
              </a:pathLst>
            </a:custGeom>
            <a:solidFill>
              <a:srgbClr val="000000"/>
            </a:solidFill>
            <a:ln w="11113" cap="flat">
              <a:solidFill>
                <a:srgbClr val="000000"/>
              </a:solidFill>
              <a:prstDash val="solid"/>
              <a:bevel/>
              <a:headEnd/>
              <a:tailEnd/>
            </a:ln>
          </p:spPr>
          <p:txBody>
            <a:bodyPr/>
            <a:lstStyle/>
            <a:p>
              <a:endParaRPr lang="nl-BE"/>
            </a:p>
          </p:txBody>
        </p:sp>
        <p:sp>
          <p:nvSpPr>
            <p:cNvPr id="143" name="Freeform 168"/>
            <p:cNvSpPr>
              <a:spLocks noEditPoints="1"/>
            </p:cNvSpPr>
            <p:nvPr/>
          </p:nvSpPr>
          <p:spPr bwMode="auto">
            <a:xfrm>
              <a:off x="2830" y="2269"/>
              <a:ext cx="2504" cy="1100"/>
            </a:xfrm>
            <a:custGeom>
              <a:avLst/>
              <a:gdLst>
                <a:gd name="T0" fmla="*/ 147 w 6047"/>
                <a:gd name="T1" fmla="*/ 1834 h 2627"/>
                <a:gd name="T2" fmla="*/ 232 w 6047"/>
                <a:gd name="T3" fmla="*/ 1910 h 2627"/>
                <a:gd name="T4" fmla="*/ 283 w 6047"/>
                <a:gd name="T5" fmla="*/ 1934 h 2627"/>
                <a:gd name="T6" fmla="*/ 483 w 6047"/>
                <a:gd name="T7" fmla="*/ 2051 h 2627"/>
                <a:gd name="T8" fmla="*/ 579 w 6047"/>
                <a:gd name="T9" fmla="*/ 2109 h 2627"/>
                <a:gd name="T10" fmla="*/ 720 w 6047"/>
                <a:gd name="T11" fmla="*/ 2200 h 2627"/>
                <a:gd name="T12" fmla="*/ 808 w 6047"/>
                <a:gd name="T13" fmla="*/ 2257 h 2627"/>
                <a:gd name="T14" fmla="*/ 865 w 6047"/>
                <a:gd name="T15" fmla="*/ 2286 h 2627"/>
                <a:gd name="T16" fmla="*/ 973 w 6047"/>
                <a:gd name="T17" fmla="*/ 2321 h 2627"/>
                <a:gd name="T18" fmla="*/ 1201 w 6047"/>
                <a:gd name="T19" fmla="*/ 2422 h 2627"/>
                <a:gd name="T20" fmla="*/ 1326 w 6047"/>
                <a:gd name="T21" fmla="*/ 2468 h 2627"/>
                <a:gd name="T22" fmla="*/ 1428 w 6047"/>
                <a:gd name="T23" fmla="*/ 2516 h 2627"/>
                <a:gd name="T24" fmla="*/ 1492 w 6047"/>
                <a:gd name="T25" fmla="*/ 2535 h 2627"/>
                <a:gd name="T26" fmla="*/ 1593 w 6047"/>
                <a:gd name="T27" fmla="*/ 2551 h 2627"/>
                <a:gd name="T28" fmla="*/ 1821 w 6047"/>
                <a:gd name="T29" fmla="*/ 2586 h 2627"/>
                <a:gd name="T30" fmla="*/ 1980 w 6047"/>
                <a:gd name="T31" fmla="*/ 2604 h 2627"/>
                <a:gd name="T32" fmla="*/ 2099 w 6047"/>
                <a:gd name="T33" fmla="*/ 2617 h 2627"/>
                <a:gd name="T34" fmla="*/ 2156 w 6047"/>
                <a:gd name="T35" fmla="*/ 2627 h 2627"/>
                <a:gd name="T36" fmla="*/ 2267 w 6047"/>
                <a:gd name="T37" fmla="*/ 2610 h 2627"/>
                <a:gd name="T38" fmla="*/ 2379 w 6047"/>
                <a:gd name="T39" fmla="*/ 2605 h 2627"/>
                <a:gd name="T40" fmla="*/ 2490 w 6047"/>
                <a:gd name="T41" fmla="*/ 2596 h 2627"/>
                <a:gd name="T42" fmla="*/ 2743 w 6047"/>
                <a:gd name="T43" fmla="*/ 2563 h 2627"/>
                <a:gd name="T44" fmla="*/ 2869 w 6047"/>
                <a:gd name="T45" fmla="*/ 2541 h 2627"/>
                <a:gd name="T46" fmla="*/ 2982 w 6047"/>
                <a:gd name="T47" fmla="*/ 2537 h 2627"/>
                <a:gd name="T48" fmla="*/ 3036 w 6047"/>
                <a:gd name="T49" fmla="*/ 2518 h 2627"/>
                <a:gd name="T50" fmla="*/ 3261 w 6047"/>
                <a:gd name="T51" fmla="*/ 2463 h 2627"/>
                <a:gd name="T52" fmla="*/ 3427 w 6047"/>
                <a:gd name="T53" fmla="*/ 2432 h 2627"/>
                <a:gd name="T54" fmla="*/ 3530 w 6047"/>
                <a:gd name="T55" fmla="*/ 2415 h 2627"/>
                <a:gd name="T56" fmla="*/ 3591 w 6047"/>
                <a:gd name="T57" fmla="*/ 2399 h 2627"/>
                <a:gd name="T58" fmla="*/ 3696 w 6047"/>
                <a:gd name="T59" fmla="*/ 2355 h 2627"/>
                <a:gd name="T60" fmla="*/ 3958 w 6047"/>
                <a:gd name="T61" fmla="*/ 2282 h 2627"/>
                <a:gd name="T62" fmla="*/ 4075 w 6047"/>
                <a:gd name="T63" fmla="*/ 2256 h 2627"/>
                <a:gd name="T64" fmla="*/ 4177 w 6047"/>
                <a:gd name="T65" fmla="*/ 2233 h 2627"/>
                <a:gd name="T66" fmla="*/ 4228 w 6047"/>
                <a:gd name="T67" fmla="*/ 2209 h 2627"/>
                <a:gd name="T68" fmla="*/ 4446 w 6047"/>
                <a:gd name="T69" fmla="*/ 2130 h 2627"/>
                <a:gd name="T70" fmla="*/ 4598 w 6047"/>
                <a:gd name="T71" fmla="*/ 2079 h 2627"/>
                <a:gd name="T72" fmla="*/ 4713 w 6047"/>
                <a:gd name="T73" fmla="*/ 2046 h 2627"/>
                <a:gd name="T74" fmla="*/ 4769 w 6047"/>
                <a:gd name="T75" fmla="*/ 2035 h 2627"/>
                <a:gd name="T76" fmla="*/ 4868 w 6047"/>
                <a:gd name="T77" fmla="*/ 1981 h 2627"/>
                <a:gd name="T78" fmla="*/ 5121 w 6047"/>
                <a:gd name="T79" fmla="*/ 1882 h 2627"/>
                <a:gd name="T80" fmla="*/ 5231 w 6047"/>
                <a:gd name="T81" fmla="*/ 1853 h 2627"/>
                <a:gd name="T82" fmla="*/ 5292 w 6047"/>
                <a:gd name="T83" fmla="*/ 1828 h 2627"/>
                <a:gd name="T84" fmla="*/ 5395 w 6047"/>
                <a:gd name="T85" fmla="*/ 1781 h 2627"/>
                <a:gd name="T86" fmla="*/ 5483 w 6047"/>
                <a:gd name="T87" fmla="*/ 1730 h 2627"/>
                <a:gd name="T88" fmla="*/ 5683 w 6047"/>
                <a:gd name="T89" fmla="*/ 1614 h 2627"/>
                <a:gd name="T90" fmla="*/ 5818 w 6047"/>
                <a:gd name="T91" fmla="*/ 1529 h 2627"/>
                <a:gd name="T92" fmla="*/ 5917 w 6047"/>
                <a:gd name="T93" fmla="*/ 1462 h 2627"/>
                <a:gd name="T94" fmla="*/ 5962 w 6047"/>
                <a:gd name="T95" fmla="*/ 1426 h 2627"/>
                <a:gd name="T96" fmla="*/ 6035 w 6047"/>
                <a:gd name="T97" fmla="*/ 1285 h 2627"/>
                <a:gd name="T98" fmla="*/ 6047 w 6047"/>
                <a:gd name="T99" fmla="*/ 1168 h 2627"/>
                <a:gd name="T100" fmla="*/ 6030 w 6047"/>
                <a:gd name="T101" fmla="*/ 1056 h 2627"/>
                <a:gd name="T102" fmla="*/ 5995 w 6047"/>
                <a:gd name="T103" fmla="*/ 948 h 2627"/>
                <a:gd name="T104" fmla="*/ 5969 w 6047"/>
                <a:gd name="T105" fmla="*/ 890 h 2627"/>
                <a:gd name="T106" fmla="*/ 5903 w 6047"/>
                <a:gd name="T107" fmla="*/ 798 h 2627"/>
                <a:gd name="T108" fmla="*/ 5752 w 6047"/>
                <a:gd name="T109" fmla="*/ 574 h 2627"/>
                <a:gd name="T110" fmla="*/ 5683 w 6047"/>
                <a:gd name="T111" fmla="*/ 475 h 2627"/>
                <a:gd name="T112" fmla="*/ 5610 w 6047"/>
                <a:gd name="T113" fmla="*/ 390 h 2627"/>
                <a:gd name="T114" fmla="*/ 5535 w 6047"/>
                <a:gd name="T115" fmla="*/ 307 h 2627"/>
                <a:gd name="T116" fmla="*/ 5469 w 6047"/>
                <a:gd name="T117" fmla="*/ 226 h 2627"/>
                <a:gd name="T118" fmla="*/ 5392 w 6047"/>
                <a:gd name="T119" fmla="*/ 148 h 2627"/>
                <a:gd name="T120" fmla="*/ 5328 w 6047"/>
                <a:gd name="T121" fmla="*/ 85 h 2627"/>
                <a:gd name="T122" fmla="*/ 5265 w 6047"/>
                <a:gd name="T123" fmla="*/ 3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047" h="2627">
                  <a:moveTo>
                    <a:pt x="14" y="1746"/>
                  </a:moveTo>
                  <a:lnTo>
                    <a:pt x="54" y="1772"/>
                  </a:lnTo>
                  <a:cubicBezTo>
                    <a:pt x="58" y="1775"/>
                    <a:pt x="59" y="1780"/>
                    <a:pt x="56" y="1783"/>
                  </a:cubicBezTo>
                  <a:cubicBezTo>
                    <a:pt x="54" y="1787"/>
                    <a:pt x="49" y="1788"/>
                    <a:pt x="45" y="1786"/>
                  </a:cubicBezTo>
                  <a:lnTo>
                    <a:pt x="5" y="1759"/>
                  </a:lnTo>
                  <a:cubicBezTo>
                    <a:pt x="1" y="1757"/>
                    <a:pt x="0" y="1752"/>
                    <a:pt x="3" y="1748"/>
                  </a:cubicBezTo>
                  <a:cubicBezTo>
                    <a:pt x="5" y="1744"/>
                    <a:pt x="10" y="1743"/>
                    <a:pt x="14" y="1746"/>
                  </a:cubicBezTo>
                  <a:close/>
                  <a:moveTo>
                    <a:pt x="107" y="1808"/>
                  </a:moveTo>
                  <a:lnTo>
                    <a:pt x="147" y="1834"/>
                  </a:lnTo>
                  <a:cubicBezTo>
                    <a:pt x="151" y="1837"/>
                    <a:pt x="152" y="1842"/>
                    <a:pt x="149" y="1845"/>
                  </a:cubicBezTo>
                  <a:cubicBezTo>
                    <a:pt x="147" y="1849"/>
                    <a:pt x="142" y="1850"/>
                    <a:pt x="138" y="1848"/>
                  </a:cubicBezTo>
                  <a:lnTo>
                    <a:pt x="98" y="1821"/>
                  </a:lnTo>
                  <a:cubicBezTo>
                    <a:pt x="95" y="1819"/>
                    <a:pt x="94" y="1814"/>
                    <a:pt x="96" y="1810"/>
                  </a:cubicBezTo>
                  <a:cubicBezTo>
                    <a:pt x="99" y="1806"/>
                    <a:pt x="104" y="1805"/>
                    <a:pt x="107" y="1808"/>
                  </a:cubicBezTo>
                  <a:close/>
                  <a:moveTo>
                    <a:pt x="200" y="1870"/>
                  </a:moveTo>
                  <a:lnTo>
                    <a:pt x="240" y="1896"/>
                  </a:lnTo>
                  <a:cubicBezTo>
                    <a:pt x="244" y="1899"/>
                    <a:pt x="245" y="1904"/>
                    <a:pt x="243" y="1907"/>
                  </a:cubicBezTo>
                  <a:cubicBezTo>
                    <a:pt x="240" y="1911"/>
                    <a:pt x="235" y="1912"/>
                    <a:pt x="232" y="1910"/>
                  </a:cubicBezTo>
                  <a:lnTo>
                    <a:pt x="192" y="1883"/>
                  </a:lnTo>
                  <a:cubicBezTo>
                    <a:pt x="188" y="1881"/>
                    <a:pt x="187" y="1876"/>
                    <a:pt x="189" y="1872"/>
                  </a:cubicBezTo>
                  <a:cubicBezTo>
                    <a:pt x="192" y="1868"/>
                    <a:pt x="197" y="1867"/>
                    <a:pt x="200" y="1870"/>
                  </a:cubicBezTo>
                  <a:close/>
                  <a:moveTo>
                    <a:pt x="294" y="1931"/>
                  </a:moveTo>
                  <a:lnTo>
                    <a:pt x="335" y="1957"/>
                  </a:lnTo>
                  <a:cubicBezTo>
                    <a:pt x="338" y="1959"/>
                    <a:pt x="339" y="1964"/>
                    <a:pt x="337" y="1968"/>
                  </a:cubicBezTo>
                  <a:cubicBezTo>
                    <a:pt x="335" y="1972"/>
                    <a:pt x="330" y="1973"/>
                    <a:pt x="326" y="1970"/>
                  </a:cubicBezTo>
                  <a:lnTo>
                    <a:pt x="285" y="1945"/>
                  </a:lnTo>
                  <a:cubicBezTo>
                    <a:pt x="282" y="1942"/>
                    <a:pt x="281" y="1937"/>
                    <a:pt x="283" y="1934"/>
                  </a:cubicBezTo>
                  <a:cubicBezTo>
                    <a:pt x="285" y="1930"/>
                    <a:pt x="290" y="1929"/>
                    <a:pt x="294" y="1931"/>
                  </a:cubicBezTo>
                  <a:close/>
                  <a:moveTo>
                    <a:pt x="388" y="1991"/>
                  </a:moveTo>
                  <a:lnTo>
                    <a:pt x="429" y="2017"/>
                  </a:lnTo>
                  <a:cubicBezTo>
                    <a:pt x="433" y="2019"/>
                    <a:pt x="434" y="2024"/>
                    <a:pt x="431" y="2028"/>
                  </a:cubicBezTo>
                  <a:cubicBezTo>
                    <a:pt x="429" y="2032"/>
                    <a:pt x="424" y="2033"/>
                    <a:pt x="420" y="2030"/>
                  </a:cubicBezTo>
                  <a:lnTo>
                    <a:pt x="380" y="2005"/>
                  </a:lnTo>
                  <a:cubicBezTo>
                    <a:pt x="376" y="2002"/>
                    <a:pt x="375" y="1997"/>
                    <a:pt x="377" y="1994"/>
                  </a:cubicBezTo>
                  <a:cubicBezTo>
                    <a:pt x="380" y="1990"/>
                    <a:pt x="385" y="1989"/>
                    <a:pt x="388" y="1991"/>
                  </a:cubicBezTo>
                  <a:close/>
                  <a:moveTo>
                    <a:pt x="483" y="2051"/>
                  </a:moveTo>
                  <a:lnTo>
                    <a:pt x="523" y="2077"/>
                  </a:lnTo>
                  <a:lnTo>
                    <a:pt x="523" y="2077"/>
                  </a:lnTo>
                  <a:cubicBezTo>
                    <a:pt x="527" y="2079"/>
                    <a:pt x="528" y="2084"/>
                    <a:pt x="526" y="2088"/>
                  </a:cubicBezTo>
                  <a:cubicBezTo>
                    <a:pt x="524" y="2092"/>
                    <a:pt x="519" y="2093"/>
                    <a:pt x="515" y="2091"/>
                  </a:cubicBezTo>
                  <a:lnTo>
                    <a:pt x="514" y="2090"/>
                  </a:lnTo>
                  <a:lnTo>
                    <a:pt x="474" y="2065"/>
                  </a:lnTo>
                  <a:cubicBezTo>
                    <a:pt x="471" y="2062"/>
                    <a:pt x="470" y="2058"/>
                    <a:pt x="472" y="2054"/>
                  </a:cubicBezTo>
                  <a:cubicBezTo>
                    <a:pt x="474" y="2050"/>
                    <a:pt x="479" y="2049"/>
                    <a:pt x="483" y="2051"/>
                  </a:cubicBezTo>
                  <a:close/>
                  <a:moveTo>
                    <a:pt x="579" y="2109"/>
                  </a:moveTo>
                  <a:lnTo>
                    <a:pt x="620" y="2133"/>
                  </a:lnTo>
                  <a:cubicBezTo>
                    <a:pt x="624" y="2135"/>
                    <a:pt x="625" y="2140"/>
                    <a:pt x="623" y="2144"/>
                  </a:cubicBezTo>
                  <a:cubicBezTo>
                    <a:pt x="621" y="2148"/>
                    <a:pt x="616" y="2149"/>
                    <a:pt x="612" y="2147"/>
                  </a:cubicBezTo>
                  <a:lnTo>
                    <a:pt x="571" y="2123"/>
                  </a:lnTo>
                  <a:cubicBezTo>
                    <a:pt x="567" y="2121"/>
                    <a:pt x="565" y="2116"/>
                    <a:pt x="568" y="2112"/>
                  </a:cubicBezTo>
                  <a:cubicBezTo>
                    <a:pt x="570" y="2108"/>
                    <a:pt x="575" y="2107"/>
                    <a:pt x="579" y="2109"/>
                  </a:cubicBezTo>
                  <a:close/>
                  <a:moveTo>
                    <a:pt x="676" y="2165"/>
                  </a:moveTo>
                  <a:lnTo>
                    <a:pt x="717" y="2189"/>
                  </a:lnTo>
                  <a:cubicBezTo>
                    <a:pt x="721" y="2191"/>
                    <a:pt x="722" y="2196"/>
                    <a:pt x="720" y="2200"/>
                  </a:cubicBezTo>
                  <a:cubicBezTo>
                    <a:pt x="718" y="2204"/>
                    <a:pt x="713" y="2205"/>
                    <a:pt x="709" y="2203"/>
                  </a:cubicBezTo>
                  <a:lnTo>
                    <a:pt x="668" y="2179"/>
                  </a:lnTo>
                  <a:cubicBezTo>
                    <a:pt x="664" y="2177"/>
                    <a:pt x="662" y="2172"/>
                    <a:pt x="665" y="2168"/>
                  </a:cubicBezTo>
                  <a:cubicBezTo>
                    <a:pt x="667" y="2164"/>
                    <a:pt x="672" y="2163"/>
                    <a:pt x="676" y="2165"/>
                  </a:cubicBezTo>
                  <a:close/>
                  <a:moveTo>
                    <a:pt x="773" y="2221"/>
                  </a:moveTo>
                  <a:lnTo>
                    <a:pt x="785" y="2229"/>
                  </a:lnTo>
                  <a:lnTo>
                    <a:pt x="815" y="2243"/>
                  </a:lnTo>
                  <a:cubicBezTo>
                    <a:pt x="819" y="2245"/>
                    <a:pt x="820" y="2250"/>
                    <a:pt x="818" y="2254"/>
                  </a:cubicBezTo>
                  <a:cubicBezTo>
                    <a:pt x="816" y="2258"/>
                    <a:pt x="812" y="2259"/>
                    <a:pt x="808" y="2257"/>
                  </a:cubicBezTo>
                  <a:lnTo>
                    <a:pt x="777" y="2242"/>
                  </a:lnTo>
                  <a:lnTo>
                    <a:pt x="765" y="2235"/>
                  </a:lnTo>
                  <a:cubicBezTo>
                    <a:pt x="761" y="2233"/>
                    <a:pt x="759" y="2228"/>
                    <a:pt x="762" y="2224"/>
                  </a:cubicBezTo>
                  <a:cubicBezTo>
                    <a:pt x="764" y="2220"/>
                    <a:pt x="769" y="2219"/>
                    <a:pt x="773" y="2221"/>
                  </a:cubicBezTo>
                  <a:close/>
                  <a:moveTo>
                    <a:pt x="872" y="2271"/>
                  </a:moveTo>
                  <a:lnTo>
                    <a:pt x="915" y="2292"/>
                  </a:lnTo>
                  <a:cubicBezTo>
                    <a:pt x="919" y="2294"/>
                    <a:pt x="921" y="2299"/>
                    <a:pt x="919" y="2303"/>
                  </a:cubicBezTo>
                  <a:cubicBezTo>
                    <a:pt x="917" y="2307"/>
                    <a:pt x="912" y="2309"/>
                    <a:pt x="908" y="2307"/>
                  </a:cubicBezTo>
                  <a:lnTo>
                    <a:pt x="865" y="2286"/>
                  </a:lnTo>
                  <a:cubicBezTo>
                    <a:pt x="861" y="2284"/>
                    <a:pt x="859" y="2279"/>
                    <a:pt x="861" y="2275"/>
                  </a:cubicBezTo>
                  <a:cubicBezTo>
                    <a:pt x="863" y="2271"/>
                    <a:pt x="868" y="2269"/>
                    <a:pt x="872" y="2271"/>
                  </a:cubicBezTo>
                  <a:close/>
                  <a:moveTo>
                    <a:pt x="973" y="2321"/>
                  </a:moveTo>
                  <a:lnTo>
                    <a:pt x="1016" y="2342"/>
                  </a:lnTo>
                  <a:cubicBezTo>
                    <a:pt x="1020" y="2344"/>
                    <a:pt x="1021" y="2349"/>
                    <a:pt x="1019" y="2353"/>
                  </a:cubicBezTo>
                  <a:cubicBezTo>
                    <a:pt x="1017" y="2357"/>
                    <a:pt x="1012" y="2358"/>
                    <a:pt x="1009" y="2356"/>
                  </a:cubicBezTo>
                  <a:lnTo>
                    <a:pt x="965" y="2335"/>
                  </a:lnTo>
                  <a:cubicBezTo>
                    <a:pt x="961" y="2333"/>
                    <a:pt x="960" y="2328"/>
                    <a:pt x="962" y="2324"/>
                  </a:cubicBezTo>
                  <a:cubicBezTo>
                    <a:pt x="964" y="2320"/>
                    <a:pt x="969" y="2319"/>
                    <a:pt x="973" y="2321"/>
                  </a:cubicBezTo>
                  <a:close/>
                  <a:moveTo>
                    <a:pt x="1073" y="2369"/>
                  </a:moveTo>
                  <a:lnTo>
                    <a:pt x="1117" y="2387"/>
                  </a:lnTo>
                  <a:cubicBezTo>
                    <a:pt x="1121" y="2389"/>
                    <a:pt x="1123" y="2394"/>
                    <a:pt x="1122" y="2398"/>
                  </a:cubicBezTo>
                  <a:cubicBezTo>
                    <a:pt x="1120" y="2402"/>
                    <a:pt x="1115" y="2404"/>
                    <a:pt x="1111" y="2402"/>
                  </a:cubicBezTo>
                  <a:lnTo>
                    <a:pt x="1067" y="2384"/>
                  </a:lnTo>
                  <a:cubicBezTo>
                    <a:pt x="1063" y="2382"/>
                    <a:pt x="1061" y="2377"/>
                    <a:pt x="1062" y="2373"/>
                  </a:cubicBezTo>
                  <a:cubicBezTo>
                    <a:pt x="1064" y="2369"/>
                    <a:pt x="1069" y="2367"/>
                    <a:pt x="1073" y="2369"/>
                  </a:cubicBezTo>
                  <a:close/>
                  <a:moveTo>
                    <a:pt x="1176" y="2412"/>
                  </a:moveTo>
                  <a:lnTo>
                    <a:pt x="1201" y="2422"/>
                  </a:lnTo>
                  <a:lnTo>
                    <a:pt x="1221" y="2429"/>
                  </a:lnTo>
                  <a:cubicBezTo>
                    <a:pt x="1225" y="2431"/>
                    <a:pt x="1227" y="2435"/>
                    <a:pt x="1226" y="2440"/>
                  </a:cubicBezTo>
                  <a:cubicBezTo>
                    <a:pt x="1224" y="2444"/>
                    <a:pt x="1219" y="2446"/>
                    <a:pt x="1215" y="2444"/>
                  </a:cubicBezTo>
                  <a:lnTo>
                    <a:pt x="1194" y="2437"/>
                  </a:lnTo>
                  <a:lnTo>
                    <a:pt x="1170" y="2427"/>
                  </a:lnTo>
                  <a:cubicBezTo>
                    <a:pt x="1166" y="2425"/>
                    <a:pt x="1164" y="2420"/>
                    <a:pt x="1166" y="2416"/>
                  </a:cubicBezTo>
                  <a:cubicBezTo>
                    <a:pt x="1168" y="2412"/>
                    <a:pt x="1172" y="2410"/>
                    <a:pt x="1176" y="2412"/>
                  </a:cubicBezTo>
                  <a:close/>
                  <a:moveTo>
                    <a:pt x="1281" y="2451"/>
                  </a:moveTo>
                  <a:lnTo>
                    <a:pt x="1326" y="2468"/>
                  </a:lnTo>
                  <a:cubicBezTo>
                    <a:pt x="1330" y="2469"/>
                    <a:pt x="1332" y="2474"/>
                    <a:pt x="1331" y="2478"/>
                  </a:cubicBezTo>
                  <a:cubicBezTo>
                    <a:pt x="1329" y="2482"/>
                    <a:pt x="1325" y="2484"/>
                    <a:pt x="1321" y="2483"/>
                  </a:cubicBezTo>
                  <a:lnTo>
                    <a:pt x="1275" y="2466"/>
                  </a:lnTo>
                  <a:cubicBezTo>
                    <a:pt x="1271" y="2465"/>
                    <a:pt x="1269" y="2460"/>
                    <a:pt x="1271" y="2456"/>
                  </a:cubicBezTo>
                  <a:cubicBezTo>
                    <a:pt x="1272" y="2452"/>
                    <a:pt x="1277" y="2450"/>
                    <a:pt x="1281" y="2451"/>
                  </a:cubicBezTo>
                  <a:close/>
                  <a:moveTo>
                    <a:pt x="1386" y="2487"/>
                  </a:moveTo>
                  <a:lnTo>
                    <a:pt x="1432" y="2501"/>
                  </a:lnTo>
                  <a:cubicBezTo>
                    <a:pt x="1437" y="2502"/>
                    <a:pt x="1439" y="2506"/>
                    <a:pt x="1438" y="2511"/>
                  </a:cubicBezTo>
                  <a:cubicBezTo>
                    <a:pt x="1437" y="2515"/>
                    <a:pt x="1432" y="2517"/>
                    <a:pt x="1428" y="2516"/>
                  </a:cubicBezTo>
                  <a:lnTo>
                    <a:pt x="1382" y="2502"/>
                  </a:lnTo>
                  <a:cubicBezTo>
                    <a:pt x="1378" y="2501"/>
                    <a:pt x="1375" y="2497"/>
                    <a:pt x="1377" y="2492"/>
                  </a:cubicBezTo>
                  <a:cubicBezTo>
                    <a:pt x="1378" y="2488"/>
                    <a:pt x="1382" y="2486"/>
                    <a:pt x="1386" y="2487"/>
                  </a:cubicBezTo>
                  <a:close/>
                  <a:moveTo>
                    <a:pt x="1494" y="2519"/>
                  </a:moveTo>
                  <a:lnTo>
                    <a:pt x="1497" y="2520"/>
                  </a:lnTo>
                  <a:lnTo>
                    <a:pt x="1540" y="2530"/>
                  </a:lnTo>
                  <a:cubicBezTo>
                    <a:pt x="1544" y="2531"/>
                    <a:pt x="1547" y="2535"/>
                    <a:pt x="1546" y="2540"/>
                  </a:cubicBezTo>
                  <a:cubicBezTo>
                    <a:pt x="1545" y="2544"/>
                    <a:pt x="1541" y="2547"/>
                    <a:pt x="1536" y="2546"/>
                  </a:cubicBezTo>
                  <a:lnTo>
                    <a:pt x="1492" y="2535"/>
                  </a:lnTo>
                  <a:lnTo>
                    <a:pt x="1489" y="2534"/>
                  </a:lnTo>
                  <a:cubicBezTo>
                    <a:pt x="1485" y="2533"/>
                    <a:pt x="1483" y="2529"/>
                    <a:pt x="1484" y="2524"/>
                  </a:cubicBezTo>
                  <a:cubicBezTo>
                    <a:pt x="1485" y="2520"/>
                    <a:pt x="1490" y="2518"/>
                    <a:pt x="1494" y="2519"/>
                  </a:cubicBezTo>
                  <a:close/>
                  <a:moveTo>
                    <a:pt x="1602" y="2545"/>
                  </a:moveTo>
                  <a:lnTo>
                    <a:pt x="1649" y="2556"/>
                  </a:lnTo>
                  <a:cubicBezTo>
                    <a:pt x="1653" y="2557"/>
                    <a:pt x="1656" y="2561"/>
                    <a:pt x="1655" y="2566"/>
                  </a:cubicBezTo>
                  <a:cubicBezTo>
                    <a:pt x="1654" y="2570"/>
                    <a:pt x="1650" y="2573"/>
                    <a:pt x="1645" y="2572"/>
                  </a:cubicBezTo>
                  <a:lnTo>
                    <a:pt x="1599" y="2561"/>
                  </a:lnTo>
                  <a:cubicBezTo>
                    <a:pt x="1594" y="2560"/>
                    <a:pt x="1592" y="2555"/>
                    <a:pt x="1593" y="2551"/>
                  </a:cubicBezTo>
                  <a:cubicBezTo>
                    <a:pt x="1594" y="2547"/>
                    <a:pt x="1598" y="2544"/>
                    <a:pt x="1602" y="2545"/>
                  </a:cubicBezTo>
                  <a:close/>
                  <a:moveTo>
                    <a:pt x="1712" y="2567"/>
                  </a:moveTo>
                  <a:lnTo>
                    <a:pt x="1759" y="2575"/>
                  </a:lnTo>
                  <a:cubicBezTo>
                    <a:pt x="1763" y="2576"/>
                    <a:pt x="1766" y="2580"/>
                    <a:pt x="1765" y="2585"/>
                  </a:cubicBezTo>
                  <a:cubicBezTo>
                    <a:pt x="1765" y="2589"/>
                    <a:pt x="1760" y="2592"/>
                    <a:pt x="1756" y="2591"/>
                  </a:cubicBezTo>
                  <a:lnTo>
                    <a:pt x="1709" y="2583"/>
                  </a:lnTo>
                  <a:cubicBezTo>
                    <a:pt x="1704" y="2582"/>
                    <a:pt x="1702" y="2578"/>
                    <a:pt x="1702" y="2574"/>
                  </a:cubicBezTo>
                  <a:cubicBezTo>
                    <a:pt x="1703" y="2569"/>
                    <a:pt x="1707" y="2566"/>
                    <a:pt x="1712" y="2567"/>
                  </a:cubicBezTo>
                  <a:close/>
                  <a:moveTo>
                    <a:pt x="1821" y="2586"/>
                  </a:moveTo>
                  <a:lnTo>
                    <a:pt x="1869" y="2591"/>
                  </a:lnTo>
                  <a:cubicBezTo>
                    <a:pt x="1874" y="2592"/>
                    <a:pt x="1877" y="2596"/>
                    <a:pt x="1876" y="2600"/>
                  </a:cubicBezTo>
                  <a:cubicBezTo>
                    <a:pt x="1876" y="2604"/>
                    <a:pt x="1872" y="2607"/>
                    <a:pt x="1867" y="2607"/>
                  </a:cubicBezTo>
                  <a:lnTo>
                    <a:pt x="1820" y="2602"/>
                  </a:lnTo>
                  <a:cubicBezTo>
                    <a:pt x="1815" y="2601"/>
                    <a:pt x="1812" y="2597"/>
                    <a:pt x="1813" y="2593"/>
                  </a:cubicBezTo>
                  <a:cubicBezTo>
                    <a:pt x="1813" y="2588"/>
                    <a:pt x="1817" y="2585"/>
                    <a:pt x="1821" y="2586"/>
                  </a:cubicBezTo>
                  <a:close/>
                  <a:moveTo>
                    <a:pt x="1933" y="2598"/>
                  </a:moveTo>
                  <a:lnTo>
                    <a:pt x="1978" y="2604"/>
                  </a:lnTo>
                  <a:lnTo>
                    <a:pt x="1980" y="2604"/>
                  </a:lnTo>
                  <a:cubicBezTo>
                    <a:pt x="1984" y="2604"/>
                    <a:pt x="1988" y="2608"/>
                    <a:pt x="1988" y="2612"/>
                  </a:cubicBezTo>
                  <a:cubicBezTo>
                    <a:pt x="1987" y="2616"/>
                    <a:pt x="1984" y="2620"/>
                    <a:pt x="1979" y="2620"/>
                  </a:cubicBezTo>
                  <a:lnTo>
                    <a:pt x="1977" y="2619"/>
                  </a:lnTo>
                  <a:lnTo>
                    <a:pt x="1931" y="2614"/>
                  </a:lnTo>
                  <a:cubicBezTo>
                    <a:pt x="1927" y="2614"/>
                    <a:pt x="1923" y="2610"/>
                    <a:pt x="1924" y="2605"/>
                  </a:cubicBezTo>
                  <a:cubicBezTo>
                    <a:pt x="1924" y="2601"/>
                    <a:pt x="1928" y="2598"/>
                    <a:pt x="1933" y="2598"/>
                  </a:cubicBezTo>
                  <a:close/>
                  <a:moveTo>
                    <a:pt x="2044" y="2607"/>
                  </a:moveTo>
                  <a:lnTo>
                    <a:pt x="2092" y="2609"/>
                  </a:lnTo>
                  <a:cubicBezTo>
                    <a:pt x="2096" y="2609"/>
                    <a:pt x="2100" y="2613"/>
                    <a:pt x="2099" y="2617"/>
                  </a:cubicBezTo>
                  <a:cubicBezTo>
                    <a:pt x="2099" y="2622"/>
                    <a:pt x="2095" y="2625"/>
                    <a:pt x="2091" y="2625"/>
                  </a:cubicBezTo>
                  <a:lnTo>
                    <a:pt x="2043" y="2623"/>
                  </a:lnTo>
                  <a:cubicBezTo>
                    <a:pt x="2039" y="2622"/>
                    <a:pt x="2035" y="2619"/>
                    <a:pt x="2035" y="2614"/>
                  </a:cubicBezTo>
                  <a:cubicBezTo>
                    <a:pt x="2036" y="2610"/>
                    <a:pt x="2039" y="2606"/>
                    <a:pt x="2044" y="2607"/>
                  </a:cubicBezTo>
                  <a:close/>
                  <a:moveTo>
                    <a:pt x="2155" y="2611"/>
                  </a:moveTo>
                  <a:lnTo>
                    <a:pt x="2203" y="2611"/>
                  </a:lnTo>
                  <a:cubicBezTo>
                    <a:pt x="2208" y="2610"/>
                    <a:pt x="2211" y="2614"/>
                    <a:pt x="2211" y="2618"/>
                  </a:cubicBezTo>
                  <a:cubicBezTo>
                    <a:pt x="2211" y="2623"/>
                    <a:pt x="2208" y="2626"/>
                    <a:pt x="2204" y="2627"/>
                  </a:cubicBezTo>
                  <a:lnTo>
                    <a:pt x="2156" y="2627"/>
                  </a:lnTo>
                  <a:cubicBezTo>
                    <a:pt x="2151" y="2627"/>
                    <a:pt x="2147" y="2624"/>
                    <a:pt x="2147" y="2620"/>
                  </a:cubicBezTo>
                  <a:cubicBezTo>
                    <a:pt x="2147" y="2615"/>
                    <a:pt x="2151" y="2611"/>
                    <a:pt x="2155" y="2611"/>
                  </a:cubicBezTo>
                  <a:close/>
                  <a:moveTo>
                    <a:pt x="2267" y="2610"/>
                  </a:moveTo>
                  <a:lnTo>
                    <a:pt x="2315" y="2609"/>
                  </a:lnTo>
                  <a:cubicBezTo>
                    <a:pt x="2320" y="2609"/>
                    <a:pt x="2323" y="2612"/>
                    <a:pt x="2323" y="2617"/>
                  </a:cubicBezTo>
                  <a:cubicBezTo>
                    <a:pt x="2323" y="2621"/>
                    <a:pt x="2320" y="2625"/>
                    <a:pt x="2315" y="2625"/>
                  </a:cubicBezTo>
                  <a:lnTo>
                    <a:pt x="2267" y="2626"/>
                  </a:lnTo>
                  <a:cubicBezTo>
                    <a:pt x="2263" y="2626"/>
                    <a:pt x="2259" y="2622"/>
                    <a:pt x="2259" y="2618"/>
                  </a:cubicBezTo>
                  <a:cubicBezTo>
                    <a:pt x="2259" y="2613"/>
                    <a:pt x="2263" y="2610"/>
                    <a:pt x="2267" y="2610"/>
                  </a:cubicBezTo>
                  <a:close/>
                  <a:moveTo>
                    <a:pt x="2379" y="2605"/>
                  </a:moveTo>
                  <a:lnTo>
                    <a:pt x="2424" y="2602"/>
                  </a:lnTo>
                  <a:lnTo>
                    <a:pt x="2426" y="2602"/>
                  </a:lnTo>
                  <a:cubicBezTo>
                    <a:pt x="2431" y="2602"/>
                    <a:pt x="2435" y="2605"/>
                    <a:pt x="2435" y="2609"/>
                  </a:cubicBezTo>
                  <a:cubicBezTo>
                    <a:pt x="2436" y="2614"/>
                    <a:pt x="2432" y="2618"/>
                    <a:pt x="2428" y="2618"/>
                  </a:cubicBezTo>
                  <a:lnTo>
                    <a:pt x="2425" y="2618"/>
                  </a:lnTo>
                  <a:lnTo>
                    <a:pt x="2380" y="2621"/>
                  </a:lnTo>
                  <a:cubicBezTo>
                    <a:pt x="2375" y="2622"/>
                    <a:pt x="2372" y="2618"/>
                    <a:pt x="2371" y="2614"/>
                  </a:cubicBezTo>
                  <a:cubicBezTo>
                    <a:pt x="2371" y="2609"/>
                    <a:pt x="2374" y="2606"/>
                    <a:pt x="2379" y="2605"/>
                  </a:cubicBezTo>
                  <a:close/>
                  <a:moveTo>
                    <a:pt x="2490" y="2596"/>
                  </a:moveTo>
                  <a:lnTo>
                    <a:pt x="2525" y="2593"/>
                  </a:lnTo>
                  <a:lnTo>
                    <a:pt x="2537" y="2591"/>
                  </a:lnTo>
                  <a:cubicBezTo>
                    <a:pt x="2542" y="2590"/>
                    <a:pt x="2546" y="2593"/>
                    <a:pt x="2546" y="2598"/>
                  </a:cubicBezTo>
                  <a:cubicBezTo>
                    <a:pt x="2547" y="2602"/>
                    <a:pt x="2544" y="2606"/>
                    <a:pt x="2540" y="2607"/>
                  </a:cubicBezTo>
                  <a:lnTo>
                    <a:pt x="2526" y="2608"/>
                  </a:lnTo>
                  <a:lnTo>
                    <a:pt x="2492" y="2612"/>
                  </a:lnTo>
                  <a:cubicBezTo>
                    <a:pt x="2487" y="2612"/>
                    <a:pt x="2483" y="2609"/>
                    <a:pt x="2483" y="2605"/>
                  </a:cubicBezTo>
                  <a:cubicBezTo>
                    <a:pt x="2482" y="2600"/>
                    <a:pt x="2486" y="2596"/>
                    <a:pt x="2490" y="2596"/>
                  </a:cubicBezTo>
                  <a:close/>
                  <a:moveTo>
                    <a:pt x="2601" y="2582"/>
                  </a:moveTo>
                  <a:lnTo>
                    <a:pt x="2648" y="2576"/>
                  </a:lnTo>
                  <a:cubicBezTo>
                    <a:pt x="2653" y="2575"/>
                    <a:pt x="2657" y="2578"/>
                    <a:pt x="2657" y="2582"/>
                  </a:cubicBezTo>
                  <a:cubicBezTo>
                    <a:pt x="2658" y="2587"/>
                    <a:pt x="2655" y="2591"/>
                    <a:pt x="2651" y="2591"/>
                  </a:cubicBezTo>
                  <a:lnTo>
                    <a:pt x="2603" y="2598"/>
                  </a:lnTo>
                  <a:cubicBezTo>
                    <a:pt x="2599" y="2599"/>
                    <a:pt x="2595" y="2595"/>
                    <a:pt x="2594" y="2591"/>
                  </a:cubicBezTo>
                  <a:cubicBezTo>
                    <a:pt x="2593" y="2587"/>
                    <a:pt x="2596" y="2583"/>
                    <a:pt x="2601" y="2582"/>
                  </a:cubicBezTo>
                  <a:close/>
                  <a:moveTo>
                    <a:pt x="2712" y="2567"/>
                  </a:moveTo>
                  <a:lnTo>
                    <a:pt x="2743" y="2563"/>
                  </a:lnTo>
                  <a:lnTo>
                    <a:pt x="2759" y="2560"/>
                  </a:lnTo>
                  <a:cubicBezTo>
                    <a:pt x="2763" y="2559"/>
                    <a:pt x="2768" y="2562"/>
                    <a:pt x="2768" y="2566"/>
                  </a:cubicBezTo>
                  <a:cubicBezTo>
                    <a:pt x="2769" y="2571"/>
                    <a:pt x="2766" y="2575"/>
                    <a:pt x="2762" y="2576"/>
                  </a:cubicBezTo>
                  <a:lnTo>
                    <a:pt x="2746" y="2578"/>
                  </a:lnTo>
                  <a:lnTo>
                    <a:pt x="2714" y="2583"/>
                  </a:lnTo>
                  <a:cubicBezTo>
                    <a:pt x="2710" y="2583"/>
                    <a:pt x="2706" y="2580"/>
                    <a:pt x="2705" y="2576"/>
                  </a:cubicBezTo>
                  <a:cubicBezTo>
                    <a:pt x="2704" y="2571"/>
                    <a:pt x="2707" y="2567"/>
                    <a:pt x="2712" y="2567"/>
                  </a:cubicBezTo>
                  <a:close/>
                  <a:moveTo>
                    <a:pt x="2822" y="2549"/>
                  </a:moveTo>
                  <a:lnTo>
                    <a:pt x="2869" y="2541"/>
                  </a:lnTo>
                  <a:cubicBezTo>
                    <a:pt x="2874" y="2540"/>
                    <a:pt x="2878" y="2543"/>
                    <a:pt x="2879" y="2547"/>
                  </a:cubicBezTo>
                  <a:cubicBezTo>
                    <a:pt x="2879" y="2552"/>
                    <a:pt x="2876" y="2556"/>
                    <a:pt x="2872" y="2557"/>
                  </a:cubicBezTo>
                  <a:lnTo>
                    <a:pt x="2825" y="2565"/>
                  </a:lnTo>
                  <a:cubicBezTo>
                    <a:pt x="2820" y="2565"/>
                    <a:pt x="2816" y="2563"/>
                    <a:pt x="2816" y="2558"/>
                  </a:cubicBezTo>
                  <a:cubicBezTo>
                    <a:pt x="2815" y="2554"/>
                    <a:pt x="2818" y="2550"/>
                    <a:pt x="2822" y="2549"/>
                  </a:cubicBezTo>
                  <a:close/>
                  <a:moveTo>
                    <a:pt x="2932" y="2530"/>
                  </a:moveTo>
                  <a:lnTo>
                    <a:pt x="2980" y="2522"/>
                  </a:lnTo>
                  <a:cubicBezTo>
                    <a:pt x="2984" y="2521"/>
                    <a:pt x="2988" y="2524"/>
                    <a:pt x="2989" y="2528"/>
                  </a:cubicBezTo>
                  <a:cubicBezTo>
                    <a:pt x="2990" y="2533"/>
                    <a:pt x="2987" y="2537"/>
                    <a:pt x="2982" y="2537"/>
                  </a:cubicBezTo>
                  <a:lnTo>
                    <a:pt x="2935" y="2546"/>
                  </a:lnTo>
                  <a:cubicBezTo>
                    <a:pt x="2931" y="2546"/>
                    <a:pt x="2927" y="2543"/>
                    <a:pt x="2926" y="2539"/>
                  </a:cubicBezTo>
                  <a:cubicBezTo>
                    <a:pt x="2925" y="2535"/>
                    <a:pt x="2928" y="2531"/>
                    <a:pt x="2932" y="2530"/>
                  </a:cubicBezTo>
                  <a:close/>
                  <a:moveTo>
                    <a:pt x="3042" y="2509"/>
                  </a:moveTo>
                  <a:lnTo>
                    <a:pt x="3089" y="2499"/>
                  </a:lnTo>
                  <a:cubicBezTo>
                    <a:pt x="3094" y="2498"/>
                    <a:pt x="3098" y="2501"/>
                    <a:pt x="3099" y="2505"/>
                  </a:cubicBezTo>
                  <a:cubicBezTo>
                    <a:pt x="3100" y="2510"/>
                    <a:pt x="3097" y="2514"/>
                    <a:pt x="3092" y="2515"/>
                  </a:cubicBezTo>
                  <a:lnTo>
                    <a:pt x="3045" y="2524"/>
                  </a:lnTo>
                  <a:cubicBezTo>
                    <a:pt x="3041" y="2525"/>
                    <a:pt x="3037" y="2523"/>
                    <a:pt x="3036" y="2518"/>
                  </a:cubicBezTo>
                  <a:cubicBezTo>
                    <a:pt x="3035" y="2514"/>
                    <a:pt x="3038" y="2510"/>
                    <a:pt x="3042" y="2509"/>
                  </a:cubicBezTo>
                  <a:close/>
                  <a:moveTo>
                    <a:pt x="3152" y="2486"/>
                  </a:moveTo>
                  <a:lnTo>
                    <a:pt x="3199" y="2476"/>
                  </a:lnTo>
                  <a:cubicBezTo>
                    <a:pt x="3203" y="2476"/>
                    <a:pt x="3207" y="2478"/>
                    <a:pt x="3208" y="2483"/>
                  </a:cubicBezTo>
                  <a:cubicBezTo>
                    <a:pt x="3209" y="2487"/>
                    <a:pt x="3206" y="2491"/>
                    <a:pt x="3202" y="2492"/>
                  </a:cubicBezTo>
                  <a:lnTo>
                    <a:pt x="3155" y="2502"/>
                  </a:lnTo>
                  <a:cubicBezTo>
                    <a:pt x="3151" y="2503"/>
                    <a:pt x="3147" y="2500"/>
                    <a:pt x="3146" y="2496"/>
                  </a:cubicBezTo>
                  <a:cubicBezTo>
                    <a:pt x="3145" y="2491"/>
                    <a:pt x="3148" y="2487"/>
                    <a:pt x="3152" y="2486"/>
                  </a:cubicBezTo>
                  <a:close/>
                  <a:moveTo>
                    <a:pt x="3261" y="2463"/>
                  </a:moveTo>
                  <a:lnTo>
                    <a:pt x="3308" y="2452"/>
                  </a:lnTo>
                  <a:cubicBezTo>
                    <a:pt x="3312" y="2451"/>
                    <a:pt x="3316" y="2453"/>
                    <a:pt x="3317" y="2458"/>
                  </a:cubicBezTo>
                  <a:cubicBezTo>
                    <a:pt x="3319" y="2462"/>
                    <a:pt x="3316" y="2466"/>
                    <a:pt x="3312" y="2467"/>
                  </a:cubicBezTo>
                  <a:lnTo>
                    <a:pt x="3265" y="2478"/>
                  </a:lnTo>
                  <a:cubicBezTo>
                    <a:pt x="3261" y="2479"/>
                    <a:pt x="3256" y="2477"/>
                    <a:pt x="3255" y="2472"/>
                  </a:cubicBezTo>
                  <a:cubicBezTo>
                    <a:pt x="3254" y="2468"/>
                    <a:pt x="3257" y="2464"/>
                    <a:pt x="3261" y="2463"/>
                  </a:cubicBezTo>
                  <a:close/>
                  <a:moveTo>
                    <a:pt x="3370" y="2437"/>
                  </a:moveTo>
                  <a:lnTo>
                    <a:pt x="3417" y="2426"/>
                  </a:lnTo>
                  <a:cubicBezTo>
                    <a:pt x="3421" y="2425"/>
                    <a:pt x="3425" y="2428"/>
                    <a:pt x="3427" y="2432"/>
                  </a:cubicBezTo>
                  <a:cubicBezTo>
                    <a:pt x="3428" y="2436"/>
                    <a:pt x="3425" y="2441"/>
                    <a:pt x="3421" y="2442"/>
                  </a:cubicBezTo>
                  <a:lnTo>
                    <a:pt x="3374" y="2453"/>
                  </a:lnTo>
                  <a:cubicBezTo>
                    <a:pt x="3370" y="2454"/>
                    <a:pt x="3365" y="2451"/>
                    <a:pt x="3364" y="2447"/>
                  </a:cubicBezTo>
                  <a:cubicBezTo>
                    <a:pt x="3363" y="2442"/>
                    <a:pt x="3366" y="2438"/>
                    <a:pt x="3370" y="2437"/>
                  </a:cubicBezTo>
                  <a:close/>
                  <a:moveTo>
                    <a:pt x="3479" y="2411"/>
                  </a:moveTo>
                  <a:lnTo>
                    <a:pt x="3495" y="2408"/>
                  </a:lnTo>
                  <a:lnTo>
                    <a:pt x="3525" y="2400"/>
                  </a:lnTo>
                  <a:cubicBezTo>
                    <a:pt x="3530" y="2398"/>
                    <a:pt x="3534" y="2401"/>
                    <a:pt x="3535" y="2405"/>
                  </a:cubicBezTo>
                  <a:cubicBezTo>
                    <a:pt x="3536" y="2410"/>
                    <a:pt x="3534" y="2414"/>
                    <a:pt x="3530" y="2415"/>
                  </a:cubicBezTo>
                  <a:lnTo>
                    <a:pt x="3498" y="2423"/>
                  </a:lnTo>
                  <a:lnTo>
                    <a:pt x="3483" y="2427"/>
                  </a:lnTo>
                  <a:cubicBezTo>
                    <a:pt x="3479" y="2428"/>
                    <a:pt x="3474" y="2425"/>
                    <a:pt x="3473" y="2421"/>
                  </a:cubicBezTo>
                  <a:cubicBezTo>
                    <a:pt x="3472" y="2417"/>
                    <a:pt x="3475" y="2412"/>
                    <a:pt x="3479" y="2411"/>
                  </a:cubicBezTo>
                  <a:close/>
                  <a:moveTo>
                    <a:pt x="3587" y="2383"/>
                  </a:moveTo>
                  <a:lnTo>
                    <a:pt x="3634" y="2371"/>
                  </a:lnTo>
                  <a:cubicBezTo>
                    <a:pt x="3638" y="2370"/>
                    <a:pt x="3642" y="2372"/>
                    <a:pt x="3644" y="2377"/>
                  </a:cubicBezTo>
                  <a:cubicBezTo>
                    <a:pt x="3645" y="2381"/>
                    <a:pt x="3642" y="2385"/>
                    <a:pt x="3638" y="2386"/>
                  </a:cubicBezTo>
                  <a:lnTo>
                    <a:pt x="3591" y="2399"/>
                  </a:lnTo>
                  <a:cubicBezTo>
                    <a:pt x="3587" y="2400"/>
                    <a:pt x="3583" y="2397"/>
                    <a:pt x="3582" y="2393"/>
                  </a:cubicBezTo>
                  <a:cubicBezTo>
                    <a:pt x="3581" y="2389"/>
                    <a:pt x="3583" y="2384"/>
                    <a:pt x="3587" y="2383"/>
                  </a:cubicBezTo>
                  <a:close/>
                  <a:moveTo>
                    <a:pt x="3696" y="2355"/>
                  </a:moveTo>
                  <a:lnTo>
                    <a:pt x="3742" y="2342"/>
                  </a:lnTo>
                  <a:cubicBezTo>
                    <a:pt x="3746" y="2341"/>
                    <a:pt x="3751" y="2344"/>
                    <a:pt x="3752" y="2348"/>
                  </a:cubicBezTo>
                  <a:cubicBezTo>
                    <a:pt x="3753" y="2352"/>
                    <a:pt x="3750" y="2357"/>
                    <a:pt x="3746" y="2358"/>
                  </a:cubicBezTo>
                  <a:lnTo>
                    <a:pt x="3700" y="2370"/>
                  </a:lnTo>
                  <a:cubicBezTo>
                    <a:pt x="3695" y="2371"/>
                    <a:pt x="3691" y="2369"/>
                    <a:pt x="3690" y="2364"/>
                  </a:cubicBezTo>
                  <a:cubicBezTo>
                    <a:pt x="3689" y="2360"/>
                    <a:pt x="3691" y="2356"/>
                    <a:pt x="3696" y="2355"/>
                  </a:cubicBezTo>
                  <a:close/>
                  <a:moveTo>
                    <a:pt x="3804" y="2325"/>
                  </a:moveTo>
                  <a:lnTo>
                    <a:pt x="3850" y="2312"/>
                  </a:lnTo>
                  <a:cubicBezTo>
                    <a:pt x="3854" y="2311"/>
                    <a:pt x="3858" y="2314"/>
                    <a:pt x="3860" y="2318"/>
                  </a:cubicBezTo>
                  <a:cubicBezTo>
                    <a:pt x="3861" y="2322"/>
                    <a:pt x="3858" y="2326"/>
                    <a:pt x="3854" y="2328"/>
                  </a:cubicBezTo>
                  <a:lnTo>
                    <a:pt x="3808" y="2341"/>
                  </a:lnTo>
                  <a:cubicBezTo>
                    <a:pt x="3804" y="2342"/>
                    <a:pt x="3799" y="2339"/>
                    <a:pt x="3798" y="2335"/>
                  </a:cubicBezTo>
                  <a:cubicBezTo>
                    <a:pt x="3797" y="2331"/>
                    <a:pt x="3799" y="2327"/>
                    <a:pt x="3804" y="2325"/>
                  </a:cubicBezTo>
                  <a:close/>
                  <a:moveTo>
                    <a:pt x="3911" y="2295"/>
                  </a:moveTo>
                  <a:lnTo>
                    <a:pt x="3958" y="2282"/>
                  </a:lnTo>
                  <a:cubicBezTo>
                    <a:pt x="3962" y="2281"/>
                    <a:pt x="3966" y="2283"/>
                    <a:pt x="3967" y="2287"/>
                  </a:cubicBezTo>
                  <a:cubicBezTo>
                    <a:pt x="3969" y="2292"/>
                    <a:pt x="3966" y="2296"/>
                    <a:pt x="3962" y="2297"/>
                  </a:cubicBezTo>
                  <a:lnTo>
                    <a:pt x="3916" y="2310"/>
                  </a:lnTo>
                  <a:cubicBezTo>
                    <a:pt x="3911" y="2311"/>
                    <a:pt x="3907" y="2309"/>
                    <a:pt x="3906" y="2305"/>
                  </a:cubicBezTo>
                  <a:cubicBezTo>
                    <a:pt x="3905" y="2300"/>
                    <a:pt x="3907" y="2296"/>
                    <a:pt x="3911" y="2295"/>
                  </a:cubicBezTo>
                  <a:close/>
                  <a:moveTo>
                    <a:pt x="4019" y="2264"/>
                  </a:moveTo>
                  <a:lnTo>
                    <a:pt x="4035" y="2260"/>
                  </a:lnTo>
                  <a:lnTo>
                    <a:pt x="4065" y="2251"/>
                  </a:lnTo>
                  <a:cubicBezTo>
                    <a:pt x="4069" y="2249"/>
                    <a:pt x="4074" y="2252"/>
                    <a:pt x="4075" y="2256"/>
                  </a:cubicBezTo>
                  <a:cubicBezTo>
                    <a:pt x="4076" y="2260"/>
                    <a:pt x="4074" y="2265"/>
                    <a:pt x="4070" y="2266"/>
                  </a:cubicBezTo>
                  <a:lnTo>
                    <a:pt x="4040" y="2275"/>
                  </a:lnTo>
                  <a:lnTo>
                    <a:pt x="4023" y="2280"/>
                  </a:lnTo>
                  <a:cubicBezTo>
                    <a:pt x="4019" y="2281"/>
                    <a:pt x="4015" y="2278"/>
                    <a:pt x="4014" y="2274"/>
                  </a:cubicBezTo>
                  <a:cubicBezTo>
                    <a:pt x="4012" y="2270"/>
                    <a:pt x="4015" y="2266"/>
                    <a:pt x="4019" y="2264"/>
                  </a:cubicBezTo>
                  <a:close/>
                  <a:moveTo>
                    <a:pt x="4126" y="2232"/>
                  </a:moveTo>
                  <a:lnTo>
                    <a:pt x="4172" y="2218"/>
                  </a:lnTo>
                  <a:cubicBezTo>
                    <a:pt x="4176" y="2216"/>
                    <a:pt x="4181" y="2219"/>
                    <a:pt x="4182" y="2223"/>
                  </a:cubicBezTo>
                  <a:cubicBezTo>
                    <a:pt x="4183" y="2227"/>
                    <a:pt x="4181" y="2232"/>
                    <a:pt x="4177" y="2233"/>
                  </a:cubicBezTo>
                  <a:lnTo>
                    <a:pt x="4131" y="2247"/>
                  </a:lnTo>
                  <a:cubicBezTo>
                    <a:pt x="4127" y="2248"/>
                    <a:pt x="4122" y="2246"/>
                    <a:pt x="4121" y="2242"/>
                  </a:cubicBezTo>
                  <a:cubicBezTo>
                    <a:pt x="4120" y="2238"/>
                    <a:pt x="4122" y="2233"/>
                    <a:pt x="4126" y="2232"/>
                  </a:cubicBezTo>
                  <a:close/>
                  <a:moveTo>
                    <a:pt x="4233" y="2199"/>
                  </a:moveTo>
                  <a:lnTo>
                    <a:pt x="4279" y="2185"/>
                  </a:lnTo>
                  <a:cubicBezTo>
                    <a:pt x="4283" y="2184"/>
                    <a:pt x="4288" y="2186"/>
                    <a:pt x="4289" y="2190"/>
                  </a:cubicBezTo>
                  <a:cubicBezTo>
                    <a:pt x="4290" y="2194"/>
                    <a:pt x="4288" y="2199"/>
                    <a:pt x="4284" y="2200"/>
                  </a:cubicBezTo>
                  <a:lnTo>
                    <a:pt x="4238" y="2214"/>
                  </a:lnTo>
                  <a:cubicBezTo>
                    <a:pt x="4234" y="2216"/>
                    <a:pt x="4229" y="2213"/>
                    <a:pt x="4228" y="2209"/>
                  </a:cubicBezTo>
                  <a:cubicBezTo>
                    <a:pt x="4227" y="2205"/>
                    <a:pt x="4229" y="2200"/>
                    <a:pt x="4233" y="2199"/>
                  </a:cubicBezTo>
                  <a:close/>
                  <a:moveTo>
                    <a:pt x="4340" y="2165"/>
                  </a:moveTo>
                  <a:lnTo>
                    <a:pt x="4385" y="2150"/>
                  </a:lnTo>
                  <a:cubicBezTo>
                    <a:pt x="4390" y="2149"/>
                    <a:pt x="4394" y="2151"/>
                    <a:pt x="4395" y="2155"/>
                  </a:cubicBezTo>
                  <a:cubicBezTo>
                    <a:pt x="4397" y="2159"/>
                    <a:pt x="4395" y="2164"/>
                    <a:pt x="4390" y="2165"/>
                  </a:cubicBezTo>
                  <a:lnTo>
                    <a:pt x="4345" y="2180"/>
                  </a:lnTo>
                  <a:cubicBezTo>
                    <a:pt x="4341" y="2182"/>
                    <a:pt x="4336" y="2180"/>
                    <a:pt x="4335" y="2175"/>
                  </a:cubicBezTo>
                  <a:cubicBezTo>
                    <a:pt x="4333" y="2171"/>
                    <a:pt x="4336" y="2167"/>
                    <a:pt x="4340" y="2165"/>
                  </a:cubicBezTo>
                  <a:close/>
                  <a:moveTo>
                    <a:pt x="4446" y="2130"/>
                  </a:moveTo>
                  <a:lnTo>
                    <a:pt x="4492" y="2115"/>
                  </a:lnTo>
                  <a:cubicBezTo>
                    <a:pt x="4496" y="2113"/>
                    <a:pt x="4500" y="2116"/>
                    <a:pt x="4502" y="2120"/>
                  </a:cubicBezTo>
                  <a:cubicBezTo>
                    <a:pt x="4503" y="2124"/>
                    <a:pt x="4501" y="2128"/>
                    <a:pt x="4497" y="2130"/>
                  </a:cubicBezTo>
                  <a:lnTo>
                    <a:pt x="4451" y="2145"/>
                  </a:lnTo>
                  <a:cubicBezTo>
                    <a:pt x="4447" y="2146"/>
                    <a:pt x="4442" y="2144"/>
                    <a:pt x="4441" y="2140"/>
                  </a:cubicBezTo>
                  <a:cubicBezTo>
                    <a:pt x="4440" y="2136"/>
                    <a:pt x="4442" y="2131"/>
                    <a:pt x="4446" y="2130"/>
                  </a:cubicBezTo>
                  <a:close/>
                  <a:moveTo>
                    <a:pt x="4552" y="2094"/>
                  </a:moveTo>
                  <a:lnTo>
                    <a:pt x="4569" y="2089"/>
                  </a:lnTo>
                  <a:lnTo>
                    <a:pt x="4598" y="2079"/>
                  </a:lnTo>
                  <a:cubicBezTo>
                    <a:pt x="4602" y="2077"/>
                    <a:pt x="4606" y="2079"/>
                    <a:pt x="4608" y="2084"/>
                  </a:cubicBezTo>
                  <a:cubicBezTo>
                    <a:pt x="4609" y="2088"/>
                    <a:pt x="4607" y="2092"/>
                    <a:pt x="4603" y="2094"/>
                  </a:cubicBezTo>
                  <a:lnTo>
                    <a:pt x="4574" y="2104"/>
                  </a:lnTo>
                  <a:lnTo>
                    <a:pt x="4557" y="2110"/>
                  </a:lnTo>
                  <a:cubicBezTo>
                    <a:pt x="4553" y="2111"/>
                    <a:pt x="4549" y="2109"/>
                    <a:pt x="4547" y="2105"/>
                  </a:cubicBezTo>
                  <a:cubicBezTo>
                    <a:pt x="4546" y="2100"/>
                    <a:pt x="4548" y="2096"/>
                    <a:pt x="4552" y="2094"/>
                  </a:cubicBezTo>
                  <a:close/>
                  <a:moveTo>
                    <a:pt x="4658" y="2057"/>
                  </a:moveTo>
                  <a:lnTo>
                    <a:pt x="4703" y="2041"/>
                  </a:lnTo>
                  <a:cubicBezTo>
                    <a:pt x="4707" y="2040"/>
                    <a:pt x="4712" y="2042"/>
                    <a:pt x="4713" y="2046"/>
                  </a:cubicBezTo>
                  <a:cubicBezTo>
                    <a:pt x="4715" y="2050"/>
                    <a:pt x="4713" y="2055"/>
                    <a:pt x="4708" y="2056"/>
                  </a:cubicBezTo>
                  <a:lnTo>
                    <a:pt x="4663" y="2072"/>
                  </a:lnTo>
                  <a:cubicBezTo>
                    <a:pt x="4659" y="2074"/>
                    <a:pt x="4654" y="2072"/>
                    <a:pt x="4653" y="2068"/>
                  </a:cubicBezTo>
                  <a:cubicBezTo>
                    <a:pt x="4651" y="2063"/>
                    <a:pt x="4654" y="2059"/>
                    <a:pt x="4658" y="2057"/>
                  </a:cubicBezTo>
                  <a:close/>
                  <a:moveTo>
                    <a:pt x="4763" y="2020"/>
                  </a:moveTo>
                  <a:lnTo>
                    <a:pt x="4809" y="2004"/>
                  </a:lnTo>
                  <a:cubicBezTo>
                    <a:pt x="4813" y="2002"/>
                    <a:pt x="4817" y="2005"/>
                    <a:pt x="4819" y="2009"/>
                  </a:cubicBezTo>
                  <a:cubicBezTo>
                    <a:pt x="4820" y="2013"/>
                    <a:pt x="4818" y="2018"/>
                    <a:pt x="4814" y="2019"/>
                  </a:cubicBezTo>
                  <a:lnTo>
                    <a:pt x="4769" y="2035"/>
                  </a:lnTo>
                  <a:cubicBezTo>
                    <a:pt x="4765" y="2037"/>
                    <a:pt x="4760" y="2034"/>
                    <a:pt x="4759" y="2030"/>
                  </a:cubicBezTo>
                  <a:cubicBezTo>
                    <a:pt x="4757" y="2026"/>
                    <a:pt x="4759" y="2021"/>
                    <a:pt x="4763" y="2020"/>
                  </a:cubicBezTo>
                  <a:close/>
                  <a:moveTo>
                    <a:pt x="4868" y="1981"/>
                  </a:moveTo>
                  <a:lnTo>
                    <a:pt x="4913" y="1964"/>
                  </a:lnTo>
                  <a:cubicBezTo>
                    <a:pt x="4917" y="1962"/>
                    <a:pt x="4922" y="1965"/>
                    <a:pt x="4923" y="1969"/>
                  </a:cubicBezTo>
                  <a:cubicBezTo>
                    <a:pt x="4925" y="1973"/>
                    <a:pt x="4923" y="1977"/>
                    <a:pt x="4919" y="1979"/>
                  </a:cubicBezTo>
                  <a:lnTo>
                    <a:pt x="4874" y="1996"/>
                  </a:lnTo>
                  <a:cubicBezTo>
                    <a:pt x="4870" y="1998"/>
                    <a:pt x="4865" y="1996"/>
                    <a:pt x="4864" y="1992"/>
                  </a:cubicBezTo>
                  <a:cubicBezTo>
                    <a:pt x="4862" y="1988"/>
                    <a:pt x="4864" y="1983"/>
                    <a:pt x="4868" y="1981"/>
                  </a:cubicBezTo>
                  <a:close/>
                  <a:moveTo>
                    <a:pt x="4973" y="1941"/>
                  </a:moveTo>
                  <a:lnTo>
                    <a:pt x="5018" y="1924"/>
                  </a:lnTo>
                  <a:cubicBezTo>
                    <a:pt x="5022" y="1922"/>
                    <a:pt x="5026" y="1924"/>
                    <a:pt x="5028" y="1928"/>
                  </a:cubicBezTo>
                  <a:cubicBezTo>
                    <a:pt x="5029" y="1932"/>
                    <a:pt x="5027" y="1937"/>
                    <a:pt x="5023" y="1939"/>
                  </a:cubicBezTo>
                  <a:lnTo>
                    <a:pt x="4979" y="1956"/>
                  </a:lnTo>
                  <a:cubicBezTo>
                    <a:pt x="4974" y="1958"/>
                    <a:pt x="4970" y="1956"/>
                    <a:pt x="4968" y="1951"/>
                  </a:cubicBezTo>
                  <a:cubicBezTo>
                    <a:pt x="4967" y="1947"/>
                    <a:pt x="4969" y="1943"/>
                    <a:pt x="4973" y="1941"/>
                  </a:cubicBezTo>
                  <a:close/>
                  <a:moveTo>
                    <a:pt x="5077" y="1900"/>
                  </a:moveTo>
                  <a:lnTo>
                    <a:pt x="5121" y="1882"/>
                  </a:lnTo>
                  <a:cubicBezTo>
                    <a:pt x="5125" y="1880"/>
                    <a:pt x="5130" y="1882"/>
                    <a:pt x="5132" y="1886"/>
                  </a:cubicBezTo>
                  <a:cubicBezTo>
                    <a:pt x="5133" y="1890"/>
                    <a:pt x="5131" y="1895"/>
                    <a:pt x="5127" y="1897"/>
                  </a:cubicBezTo>
                  <a:lnTo>
                    <a:pt x="5083" y="1915"/>
                  </a:lnTo>
                  <a:cubicBezTo>
                    <a:pt x="5079" y="1917"/>
                    <a:pt x="5074" y="1915"/>
                    <a:pt x="5073" y="1911"/>
                  </a:cubicBezTo>
                  <a:cubicBezTo>
                    <a:pt x="5071" y="1907"/>
                    <a:pt x="5073" y="1902"/>
                    <a:pt x="5077" y="1900"/>
                  </a:cubicBezTo>
                  <a:close/>
                  <a:moveTo>
                    <a:pt x="5180" y="1857"/>
                  </a:moveTo>
                  <a:lnTo>
                    <a:pt x="5224" y="1839"/>
                  </a:lnTo>
                  <a:cubicBezTo>
                    <a:pt x="5229" y="1837"/>
                    <a:pt x="5233" y="1839"/>
                    <a:pt x="5235" y="1843"/>
                  </a:cubicBezTo>
                  <a:cubicBezTo>
                    <a:pt x="5237" y="1847"/>
                    <a:pt x="5235" y="1852"/>
                    <a:pt x="5231" y="1853"/>
                  </a:cubicBezTo>
                  <a:lnTo>
                    <a:pt x="5186" y="1872"/>
                  </a:lnTo>
                  <a:cubicBezTo>
                    <a:pt x="5182" y="1874"/>
                    <a:pt x="5178" y="1872"/>
                    <a:pt x="5176" y="1868"/>
                  </a:cubicBezTo>
                  <a:cubicBezTo>
                    <a:pt x="5174" y="1864"/>
                    <a:pt x="5176" y="1859"/>
                    <a:pt x="5180" y="1857"/>
                  </a:cubicBezTo>
                  <a:close/>
                  <a:moveTo>
                    <a:pt x="5284" y="1814"/>
                  </a:moveTo>
                  <a:lnTo>
                    <a:pt x="5285" y="1813"/>
                  </a:lnTo>
                  <a:lnTo>
                    <a:pt x="5327" y="1794"/>
                  </a:lnTo>
                  <a:cubicBezTo>
                    <a:pt x="5331" y="1792"/>
                    <a:pt x="5336" y="1794"/>
                    <a:pt x="5338" y="1798"/>
                  </a:cubicBezTo>
                  <a:cubicBezTo>
                    <a:pt x="5339" y="1802"/>
                    <a:pt x="5338" y="1807"/>
                    <a:pt x="5334" y="1809"/>
                  </a:cubicBezTo>
                  <a:lnTo>
                    <a:pt x="5292" y="1828"/>
                  </a:lnTo>
                  <a:lnTo>
                    <a:pt x="5290" y="1829"/>
                  </a:lnTo>
                  <a:cubicBezTo>
                    <a:pt x="5286" y="1830"/>
                    <a:pt x="5281" y="1828"/>
                    <a:pt x="5279" y="1824"/>
                  </a:cubicBezTo>
                  <a:cubicBezTo>
                    <a:pt x="5278" y="1820"/>
                    <a:pt x="5279" y="1816"/>
                    <a:pt x="5284" y="1814"/>
                  </a:cubicBezTo>
                  <a:close/>
                  <a:moveTo>
                    <a:pt x="5385" y="1768"/>
                  </a:moveTo>
                  <a:lnTo>
                    <a:pt x="5388" y="1766"/>
                  </a:lnTo>
                  <a:lnTo>
                    <a:pt x="5428" y="1747"/>
                  </a:lnTo>
                  <a:cubicBezTo>
                    <a:pt x="5432" y="1745"/>
                    <a:pt x="5437" y="1747"/>
                    <a:pt x="5439" y="1751"/>
                  </a:cubicBezTo>
                  <a:cubicBezTo>
                    <a:pt x="5441" y="1755"/>
                    <a:pt x="5439" y="1760"/>
                    <a:pt x="5435" y="1762"/>
                  </a:cubicBezTo>
                  <a:lnTo>
                    <a:pt x="5395" y="1781"/>
                  </a:lnTo>
                  <a:lnTo>
                    <a:pt x="5392" y="1782"/>
                  </a:lnTo>
                  <a:cubicBezTo>
                    <a:pt x="5388" y="1784"/>
                    <a:pt x="5383" y="1782"/>
                    <a:pt x="5381" y="1778"/>
                  </a:cubicBezTo>
                  <a:cubicBezTo>
                    <a:pt x="5379" y="1774"/>
                    <a:pt x="5381" y="1769"/>
                    <a:pt x="5385" y="1768"/>
                  </a:cubicBezTo>
                  <a:close/>
                  <a:moveTo>
                    <a:pt x="5486" y="1720"/>
                  </a:moveTo>
                  <a:lnTo>
                    <a:pt x="5529" y="1698"/>
                  </a:lnTo>
                  <a:cubicBezTo>
                    <a:pt x="5533" y="1696"/>
                    <a:pt x="5538" y="1697"/>
                    <a:pt x="5540" y="1701"/>
                  </a:cubicBezTo>
                  <a:cubicBezTo>
                    <a:pt x="5542" y="1705"/>
                    <a:pt x="5540" y="1710"/>
                    <a:pt x="5536" y="1712"/>
                  </a:cubicBezTo>
                  <a:lnTo>
                    <a:pt x="5493" y="1734"/>
                  </a:lnTo>
                  <a:cubicBezTo>
                    <a:pt x="5489" y="1736"/>
                    <a:pt x="5485" y="1734"/>
                    <a:pt x="5483" y="1730"/>
                  </a:cubicBezTo>
                  <a:cubicBezTo>
                    <a:pt x="5481" y="1727"/>
                    <a:pt x="5482" y="1722"/>
                    <a:pt x="5486" y="1720"/>
                  </a:cubicBezTo>
                  <a:close/>
                  <a:moveTo>
                    <a:pt x="5585" y="1669"/>
                  </a:moveTo>
                  <a:lnTo>
                    <a:pt x="5628" y="1646"/>
                  </a:lnTo>
                  <a:cubicBezTo>
                    <a:pt x="5632" y="1644"/>
                    <a:pt x="5636" y="1645"/>
                    <a:pt x="5639" y="1649"/>
                  </a:cubicBezTo>
                  <a:cubicBezTo>
                    <a:pt x="5641" y="1653"/>
                    <a:pt x="5639" y="1658"/>
                    <a:pt x="5635" y="1660"/>
                  </a:cubicBezTo>
                  <a:lnTo>
                    <a:pt x="5593" y="1683"/>
                  </a:lnTo>
                  <a:cubicBezTo>
                    <a:pt x="5589" y="1685"/>
                    <a:pt x="5584" y="1683"/>
                    <a:pt x="5582" y="1679"/>
                  </a:cubicBezTo>
                  <a:cubicBezTo>
                    <a:pt x="5580" y="1676"/>
                    <a:pt x="5582" y="1671"/>
                    <a:pt x="5585" y="1669"/>
                  </a:cubicBezTo>
                  <a:close/>
                  <a:moveTo>
                    <a:pt x="5683" y="1614"/>
                  </a:moveTo>
                  <a:lnTo>
                    <a:pt x="5724" y="1590"/>
                  </a:lnTo>
                  <a:cubicBezTo>
                    <a:pt x="5728" y="1588"/>
                    <a:pt x="5733" y="1589"/>
                    <a:pt x="5735" y="1593"/>
                  </a:cubicBezTo>
                  <a:cubicBezTo>
                    <a:pt x="5738" y="1596"/>
                    <a:pt x="5736" y="1601"/>
                    <a:pt x="5733" y="1604"/>
                  </a:cubicBezTo>
                  <a:lnTo>
                    <a:pt x="5691" y="1628"/>
                  </a:lnTo>
                  <a:cubicBezTo>
                    <a:pt x="5687" y="1630"/>
                    <a:pt x="5683" y="1629"/>
                    <a:pt x="5680" y="1625"/>
                  </a:cubicBezTo>
                  <a:cubicBezTo>
                    <a:pt x="5678" y="1622"/>
                    <a:pt x="5679" y="1617"/>
                    <a:pt x="5683" y="1614"/>
                  </a:cubicBezTo>
                  <a:close/>
                  <a:moveTo>
                    <a:pt x="5778" y="1556"/>
                  </a:moveTo>
                  <a:lnTo>
                    <a:pt x="5800" y="1542"/>
                  </a:lnTo>
                  <a:lnTo>
                    <a:pt x="5818" y="1529"/>
                  </a:lnTo>
                  <a:cubicBezTo>
                    <a:pt x="5821" y="1526"/>
                    <a:pt x="5826" y="1527"/>
                    <a:pt x="5829" y="1531"/>
                  </a:cubicBezTo>
                  <a:cubicBezTo>
                    <a:pt x="5831" y="1534"/>
                    <a:pt x="5831" y="1539"/>
                    <a:pt x="5827" y="1542"/>
                  </a:cubicBezTo>
                  <a:lnTo>
                    <a:pt x="5809" y="1555"/>
                  </a:lnTo>
                  <a:lnTo>
                    <a:pt x="5787" y="1569"/>
                  </a:lnTo>
                  <a:cubicBezTo>
                    <a:pt x="5783" y="1572"/>
                    <a:pt x="5778" y="1571"/>
                    <a:pt x="5776" y="1567"/>
                  </a:cubicBezTo>
                  <a:cubicBezTo>
                    <a:pt x="5773" y="1563"/>
                    <a:pt x="5775" y="1558"/>
                    <a:pt x="5778" y="1556"/>
                  </a:cubicBezTo>
                  <a:close/>
                  <a:moveTo>
                    <a:pt x="5868" y="1491"/>
                  </a:moveTo>
                  <a:lnTo>
                    <a:pt x="5906" y="1461"/>
                  </a:lnTo>
                  <a:cubicBezTo>
                    <a:pt x="5909" y="1458"/>
                    <a:pt x="5914" y="1458"/>
                    <a:pt x="5917" y="1462"/>
                  </a:cubicBezTo>
                  <a:cubicBezTo>
                    <a:pt x="5920" y="1465"/>
                    <a:pt x="5919" y="1470"/>
                    <a:pt x="5916" y="1473"/>
                  </a:cubicBezTo>
                  <a:lnTo>
                    <a:pt x="5879" y="1503"/>
                  </a:lnTo>
                  <a:cubicBezTo>
                    <a:pt x="5875" y="1506"/>
                    <a:pt x="5870" y="1506"/>
                    <a:pt x="5867" y="1502"/>
                  </a:cubicBezTo>
                  <a:cubicBezTo>
                    <a:pt x="5865" y="1499"/>
                    <a:pt x="5865" y="1494"/>
                    <a:pt x="5868" y="1491"/>
                  </a:cubicBezTo>
                  <a:close/>
                  <a:moveTo>
                    <a:pt x="5949" y="1416"/>
                  </a:moveTo>
                  <a:lnTo>
                    <a:pt x="5977" y="1378"/>
                  </a:lnTo>
                  <a:cubicBezTo>
                    <a:pt x="5980" y="1374"/>
                    <a:pt x="5985" y="1373"/>
                    <a:pt x="5988" y="1376"/>
                  </a:cubicBezTo>
                  <a:cubicBezTo>
                    <a:pt x="5992" y="1378"/>
                    <a:pt x="5993" y="1383"/>
                    <a:pt x="5990" y="1387"/>
                  </a:cubicBezTo>
                  <a:lnTo>
                    <a:pt x="5962" y="1426"/>
                  </a:lnTo>
                  <a:cubicBezTo>
                    <a:pt x="5959" y="1429"/>
                    <a:pt x="5954" y="1430"/>
                    <a:pt x="5951" y="1428"/>
                  </a:cubicBezTo>
                  <a:cubicBezTo>
                    <a:pt x="5947" y="1425"/>
                    <a:pt x="5946" y="1420"/>
                    <a:pt x="5949" y="1416"/>
                  </a:cubicBezTo>
                  <a:close/>
                  <a:moveTo>
                    <a:pt x="6005" y="1323"/>
                  </a:moveTo>
                  <a:lnTo>
                    <a:pt x="6020" y="1281"/>
                  </a:lnTo>
                  <a:lnTo>
                    <a:pt x="6020" y="1282"/>
                  </a:lnTo>
                  <a:lnTo>
                    <a:pt x="6020" y="1279"/>
                  </a:lnTo>
                  <a:cubicBezTo>
                    <a:pt x="6021" y="1274"/>
                    <a:pt x="6025" y="1271"/>
                    <a:pt x="6029" y="1272"/>
                  </a:cubicBezTo>
                  <a:cubicBezTo>
                    <a:pt x="6034" y="1273"/>
                    <a:pt x="6037" y="1277"/>
                    <a:pt x="6036" y="1281"/>
                  </a:cubicBezTo>
                  <a:lnTo>
                    <a:pt x="6035" y="1285"/>
                  </a:lnTo>
                  <a:cubicBezTo>
                    <a:pt x="6035" y="1285"/>
                    <a:pt x="6035" y="1286"/>
                    <a:pt x="6035" y="1286"/>
                  </a:cubicBezTo>
                  <a:lnTo>
                    <a:pt x="6020" y="1328"/>
                  </a:lnTo>
                  <a:cubicBezTo>
                    <a:pt x="6019" y="1332"/>
                    <a:pt x="6014" y="1334"/>
                    <a:pt x="6010" y="1333"/>
                  </a:cubicBezTo>
                  <a:cubicBezTo>
                    <a:pt x="6006" y="1331"/>
                    <a:pt x="6004" y="1327"/>
                    <a:pt x="6005" y="1323"/>
                  </a:cubicBezTo>
                  <a:close/>
                  <a:moveTo>
                    <a:pt x="6029" y="1216"/>
                  </a:moveTo>
                  <a:lnTo>
                    <a:pt x="6031" y="1180"/>
                  </a:lnTo>
                  <a:lnTo>
                    <a:pt x="6031" y="1169"/>
                  </a:lnTo>
                  <a:cubicBezTo>
                    <a:pt x="6030" y="1165"/>
                    <a:pt x="6034" y="1161"/>
                    <a:pt x="6038" y="1161"/>
                  </a:cubicBezTo>
                  <a:cubicBezTo>
                    <a:pt x="6042" y="1161"/>
                    <a:pt x="6046" y="1164"/>
                    <a:pt x="6047" y="1168"/>
                  </a:cubicBezTo>
                  <a:lnTo>
                    <a:pt x="6047" y="1181"/>
                  </a:lnTo>
                  <a:lnTo>
                    <a:pt x="6045" y="1217"/>
                  </a:lnTo>
                  <a:cubicBezTo>
                    <a:pt x="6045" y="1222"/>
                    <a:pt x="6041" y="1225"/>
                    <a:pt x="6037" y="1225"/>
                  </a:cubicBezTo>
                  <a:cubicBezTo>
                    <a:pt x="6033" y="1224"/>
                    <a:pt x="6029" y="1221"/>
                    <a:pt x="6029" y="1216"/>
                  </a:cubicBezTo>
                  <a:close/>
                  <a:moveTo>
                    <a:pt x="6024" y="1107"/>
                  </a:moveTo>
                  <a:lnTo>
                    <a:pt x="6019" y="1074"/>
                  </a:lnTo>
                  <a:lnTo>
                    <a:pt x="6014" y="1061"/>
                  </a:lnTo>
                  <a:cubicBezTo>
                    <a:pt x="6013" y="1056"/>
                    <a:pt x="6016" y="1052"/>
                    <a:pt x="6020" y="1051"/>
                  </a:cubicBezTo>
                  <a:cubicBezTo>
                    <a:pt x="6024" y="1049"/>
                    <a:pt x="6028" y="1052"/>
                    <a:pt x="6030" y="1056"/>
                  </a:cubicBezTo>
                  <a:lnTo>
                    <a:pt x="6034" y="1071"/>
                  </a:lnTo>
                  <a:lnTo>
                    <a:pt x="6040" y="1104"/>
                  </a:lnTo>
                  <a:cubicBezTo>
                    <a:pt x="6040" y="1108"/>
                    <a:pt x="6037" y="1112"/>
                    <a:pt x="6033" y="1113"/>
                  </a:cubicBezTo>
                  <a:cubicBezTo>
                    <a:pt x="6029" y="1114"/>
                    <a:pt x="6025" y="1111"/>
                    <a:pt x="6024" y="1107"/>
                  </a:cubicBezTo>
                  <a:close/>
                  <a:moveTo>
                    <a:pt x="5996" y="1000"/>
                  </a:moveTo>
                  <a:lnTo>
                    <a:pt x="5985" y="964"/>
                  </a:lnTo>
                  <a:lnTo>
                    <a:pt x="5981" y="955"/>
                  </a:lnTo>
                  <a:cubicBezTo>
                    <a:pt x="5979" y="951"/>
                    <a:pt x="5981" y="946"/>
                    <a:pt x="5985" y="944"/>
                  </a:cubicBezTo>
                  <a:cubicBezTo>
                    <a:pt x="5989" y="943"/>
                    <a:pt x="5994" y="944"/>
                    <a:pt x="5995" y="948"/>
                  </a:cubicBezTo>
                  <a:lnTo>
                    <a:pt x="6000" y="959"/>
                  </a:lnTo>
                  <a:lnTo>
                    <a:pt x="6011" y="995"/>
                  </a:lnTo>
                  <a:cubicBezTo>
                    <a:pt x="6012" y="999"/>
                    <a:pt x="6010" y="1004"/>
                    <a:pt x="6006" y="1005"/>
                  </a:cubicBezTo>
                  <a:cubicBezTo>
                    <a:pt x="6002" y="1006"/>
                    <a:pt x="5997" y="1004"/>
                    <a:pt x="5996" y="1000"/>
                  </a:cubicBezTo>
                  <a:close/>
                  <a:moveTo>
                    <a:pt x="5955" y="897"/>
                  </a:moveTo>
                  <a:lnTo>
                    <a:pt x="5935" y="853"/>
                  </a:lnTo>
                  <a:cubicBezTo>
                    <a:pt x="5933" y="849"/>
                    <a:pt x="5935" y="844"/>
                    <a:pt x="5939" y="842"/>
                  </a:cubicBezTo>
                  <a:cubicBezTo>
                    <a:pt x="5943" y="840"/>
                    <a:pt x="5948" y="842"/>
                    <a:pt x="5950" y="846"/>
                  </a:cubicBezTo>
                  <a:lnTo>
                    <a:pt x="5969" y="890"/>
                  </a:lnTo>
                  <a:cubicBezTo>
                    <a:pt x="5971" y="894"/>
                    <a:pt x="5969" y="899"/>
                    <a:pt x="5965" y="901"/>
                  </a:cubicBezTo>
                  <a:cubicBezTo>
                    <a:pt x="5961" y="902"/>
                    <a:pt x="5956" y="901"/>
                    <a:pt x="5955" y="897"/>
                  </a:cubicBezTo>
                  <a:close/>
                  <a:moveTo>
                    <a:pt x="5903" y="798"/>
                  </a:moveTo>
                  <a:lnTo>
                    <a:pt x="5879" y="757"/>
                  </a:lnTo>
                  <a:cubicBezTo>
                    <a:pt x="5877" y="753"/>
                    <a:pt x="5878" y="748"/>
                    <a:pt x="5882" y="746"/>
                  </a:cubicBezTo>
                  <a:cubicBezTo>
                    <a:pt x="5886" y="744"/>
                    <a:pt x="5891" y="745"/>
                    <a:pt x="5893" y="749"/>
                  </a:cubicBezTo>
                  <a:lnTo>
                    <a:pt x="5917" y="790"/>
                  </a:lnTo>
                  <a:cubicBezTo>
                    <a:pt x="5919" y="794"/>
                    <a:pt x="5918" y="799"/>
                    <a:pt x="5914" y="801"/>
                  </a:cubicBezTo>
                  <a:cubicBezTo>
                    <a:pt x="5911" y="803"/>
                    <a:pt x="5906" y="802"/>
                    <a:pt x="5903" y="798"/>
                  </a:cubicBezTo>
                  <a:close/>
                  <a:moveTo>
                    <a:pt x="5845" y="703"/>
                  </a:moveTo>
                  <a:lnTo>
                    <a:pt x="5818" y="664"/>
                  </a:lnTo>
                  <a:cubicBezTo>
                    <a:pt x="5815" y="660"/>
                    <a:pt x="5816" y="655"/>
                    <a:pt x="5820" y="653"/>
                  </a:cubicBezTo>
                  <a:cubicBezTo>
                    <a:pt x="5824" y="650"/>
                    <a:pt x="5829" y="651"/>
                    <a:pt x="5831" y="655"/>
                  </a:cubicBezTo>
                  <a:lnTo>
                    <a:pt x="5858" y="694"/>
                  </a:lnTo>
                  <a:cubicBezTo>
                    <a:pt x="5860" y="698"/>
                    <a:pt x="5860" y="703"/>
                    <a:pt x="5856" y="706"/>
                  </a:cubicBezTo>
                  <a:cubicBezTo>
                    <a:pt x="5852" y="708"/>
                    <a:pt x="5847" y="707"/>
                    <a:pt x="5845" y="703"/>
                  </a:cubicBezTo>
                  <a:close/>
                  <a:moveTo>
                    <a:pt x="5781" y="612"/>
                  </a:moveTo>
                  <a:lnTo>
                    <a:pt x="5752" y="574"/>
                  </a:lnTo>
                  <a:cubicBezTo>
                    <a:pt x="5749" y="570"/>
                    <a:pt x="5750" y="565"/>
                    <a:pt x="5753" y="563"/>
                  </a:cubicBezTo>
                  <a:cubicBezTo>
                    <a:pt x="5757" y="560"/>
                    <a:pt x="5762" y="561"/>
                    <a:pt x="5765" y="564"/>
                  </a:cubicBezTo>
                  <a:lnTo>
                    <a:pt x="5794" y="602"/>
                  </a:lnTo>
                  <a:cubicBezTo>
                    <a:pt x="5797" y="606"/>
                    <a:pt x="5796" y="611"/>
                    <a:pt x="5792" y="613"/>
                  </a:cubicBezTo>
                  <a:cubicBezTo>
                    <a:pt x="5789" y="616"/>
                    <a:pt x="5784" y="615"/>
                    <a:pt x="5781" y="612"/>
                  </a:cubicBezTo>
                  <a:close/>
                  <a:moveTo>
                    <a:pt x="5713" y="523"/>
                  </a:moveTo>
                  <a:lnTo>
                    <a:pt x="5710" y="519"/>
                  </a:lnTo>
                  <a:lnTo>
                    <a:pt x="5682" y="487"/>
                  </a:lnTo>
                  <a:cubicBezTo>
                    <a:pt x="5680" y="483"/>
                    <a:pt x="5680" y="478"/>
                    <a:pt x="5683" y="475"/>
                  </a:cubicBezTo>
                  <a:cubicBezTo>
                    <a:pt x="5687" y="472"/>
                    <a:pt x="5692" y="473"/>
                    <a:pt x="5695" y="476"/>
                  </a:cubicBezTo>
                  <a:lnTo>
                    <a:pt x="5723" y="510"/>
                  </a:lnTo>
                  <a:lnTo>
                    <a:pt x="5726" y="513"/>
                  </a:lnTo>
                  <a:cubicBezTo>
                    <a:pt x="5728" y="517"/>
                    <a:pt x="5728" y="522"/>
                    <a:pt x="5724" y="524"/>
                  </a:cubicBezTo>
                  <a:cubicBezTo>
                    <a:pt x="5721" y="527"/>
                    <a:pt x="5716" y="527"/>
                    <a:pt x="5713" y="523"/>
                  </a:cubicBezTo>
                  <a:close/>
                  <a:moveTo>
                    <a:pt x="5641" y="438"/>
                  </a:moveTo>
                  <a:lnTo>
                    <a:pt x="5623" y="417"/>
                  </a:lnTo>
                  <a:lnTo>
                    <a:pt x="5610" y="402"/>
                  </a:lnTo>
                  <a:cubicBezTo>
                    <a:pt x="5607" y="398"/>
                    <a:pt x="5607" y="393"/>
                    <a:pt x="5610" y="390"/>
                  </a:cubicBezTo>
                  <a:cubicBezTo>
                    <a:pt x="5614" y="387"/>
                    <a:pt x="5619" y="388"/>
                    <a:pt x="5622" y="391"/>
                  </a:cubicBezTo>
                  <a:lnTo>
                    <a:pt x="5636" y="406"/>
                  </a:lnTo>
                  <a:lnTo>
                    <a:pt x="5653" y="427"/>
                  </a:lnTo>
                  <a:cubicBezTo>
                    <a:pt x="5656" y="431"/>
                    <a:pt x="5656" y="436"/>
                    <a:pt x="5652" y="439"/>
                  </a:cubicBezTo>
                  <a:cubicBezTo>
                    <a:pt x="5649" y="441"/>
                    <a:pt x="5644" y="441"/>
                    <a:pt x="5641" y="438"/>
                  </a:cubicBezTo>
                  <a:close/>
                  <a:moveTo>
                    <a:pt x="5567" y="354"/>
                  </a:moveTo>
                  <a:lnTo>
                    <a:pt x="5538" y="321"/>
                  </a:lnTo>
                  <a:lnTo>
                    <a:pt x="5535" y="318"/>
                  </a:lnTo>
                  <a:cubicBezTo>
                    <a:pt x="5532" y="315"/>
                    <a:pt x="5532" y="310"/>
                    <a:pt x="5535" y="307"/>
                  </a:cubicBezTo>
                  <a:cubicBezTo>
                    <a:pt x="5539" y="304"/>
                    <a:pt x="5544" y="304"/>
                    <a:pt x="5547" y="307"/>
                  </a:cubicBezTo>
                  <a:lnTo>
                    <a:pt x="5549" y="310"/>
                  </a:lnTo>
                  <a:lnTo>
                    <a:pt x="5579" y="343"/>
                  </a:lnTo>
                  <a:cubicBezTo>
                    <a:pt x="5582" y="346"/>
                    <a:pt x="5582" y="352"/>
                    <a:pt x="5578" y="354"/>
                  </a:cubicBezTo>
                  <a:cubicBezTo>
                    <a:pt x="5575" y="357"/>
                    <a:pt x="5570" y="357"/>
                    <a:pt x="5567" y="354"/>
                  </a:cubicBezTo>
                  <a:close/>
                  <a:moveTo>
                    <a:pt x="5491" y="272"/>
                  </a:moveTo>
                  <a:lnTo>
                    <a:pt x="5458" y="237"/>
                  </a:lnTo>
                  <a:cubicBezTo>
                    <a:pt x="5455" y="234"/>
                    <a:pt x="5455" y="229"/>
                    <a:pt x="5458" y="226"/>
                  </a:cubicBezTo>
                  <a:cubicBezTo>
                    <a:pt x="5461" y="223"/>
                    <a:pt x="5466" y="223"/>
                    <a:pt x="5469" y="226"/>
                  </a:cubicBezTo>
                  <a:lnTo>
                    <a:pt x="5503" y="261"/>
                  </a:lnTo>
                  <a:cubicBezTo>
                    <a:pt x="5506" y="264"/>
                    <a:pt x="5506" y="269"/>
                    <a:pt x="5502" y="272"/>
                  </a:cubicBezTo>
                  <a:cubicBezTo>
                    <a:pt x="5499" y="275"/>
                    <a:pt x="5494" y="275"/>
                    <a:pt x="5491" y="272"/>
                  </a:cubicBezTo>
                  <a:close/>
                  <a:moveTo>
                    <a:pt x="5413" y="192"/>
                  </a:moveTo>
                  <a:lnTo>
                    <a:pt x="5381" y="159"/>
                  </a:lnTo>
                  <a:lnTo>
                    <a:pt x="5379" y="158"/>
                  </a:lnTo>
                  <a:cubicBezTo>
                    <a:pt x="5376" y="155"/>
                    <a:pt x="5376" y="150"/>
                    <a:pt x="5379" y="146"/>
                  </a:cubicBezTo>
                  <a:cubicBezTo>
                    <a:pt x="5382" y="143"/>
                    <a:pt x="5387" y="143"/>
                    <a:pt x="5391" y="146"/>
                  </a:cubicBezTo>
                  <a:lnTo>
                    <a:pt x="5392" y="148"/>
                  </a:lnTo>
                  <a:lnTo>
                    <a:pt x="5424" y="181"/>
                  </a:lnTo>
                  <a:cubicBezTo>
                    <a:pt x="5428" y="184"/>
                    <a:pt x="5428" y="189"/>
                    <a:pt x="5424" y="192"/>
                  </a:cubicBezTo>
                  <a:cubicBezTo>
                    <a:pt x="5421" y="195"/>
                    <a:pt x="5416" y="195"/>
                    <a:pt x="5413" y="192"/>
                  </a:cubicBezTo>
                  <a:close/>
                  <a:moveTo>
                    <a:pt x="5334" y="113"/>
                  </a:moveTo>
                  <a:lnTo>
                    <a:pt x="5317" y="96"/>
                  </a:lnTo>
                  <a:lnTo>
                    <a:pt x="5300" y="79"/>
                  </a:lnTo>
                  <a:cubicBezTo>
                    <a:pt x="5296" y="76"/>
                    <a:pt x="5296" y="71"/>
                    <a:pt x="5299" y="68"/>
                  </a:cubicBezTo>
                  <a:cubicBezTo>
                    <a:pt x="5303" y="65"/>
                    <a:pt x="5308" y="65"/>
                    <a:pt x="5311" y="68"/>
                  </a:cubicBezTo>
                  <a:lnTo>
                    <a:pt x="5328" y="85"/>
                  </a:lnTo>
                  <a:lnTo>
                    <a:pt x="5345" y="101"/>
                  </a:lnTo>
                  <a:cubicBezTo>
                    <a:pt x="5348" y="105"/>
                    <a:pt x="5348" y="110"/>
                    <a:pt x="5345" y="113"/>
                  </a:cubicBezTo>
                  <a:cubicBezTo>
                    <a:pt x="5342" y="116"/>
                    <a:pt x="5337" y="116"/>
                    <a:pt x="5334" y="113"/>
                  </a:cubicBezTo>
                  <a:close/>
                  <a:moveTo>
                    <a:pt x="5254" y="34"/>
                  </a:moveTo>
                  <a:lnTo>
                    <a:pt x="5236" y="14"/>
                  </a:lnTo>
                  <a:cubicBezTo>
                    <a:pt x="5233" y="11"/>
                    <a:pt x="5233" y="6"/>
                    <a:pt x="5236" y="3"/>
                  </a:cubicBezTo>
                  <a:cubicBezTo>
                    <a:pt x="5239" y="0"/>
                    <a:pt x="5244" y="0"/>
                    <a:pt x="5247" y="3"/>
                  </a:cubicBezTo>
                  <a:lnTo>
                    <a:pt x="5266" y="23"/>
                  </a:lnTo>
                  <a:cubicBezTo>
                    <a:pt x="5269" y="26"/>
                    <a:pt x="5269" y="31"/>
                    <a:pt x="5265" y="34"/>
                  </a:cubicBezTo>
                  <a:cubicBezTo>
                    <a:pt x="5262" y="37"/>
                    <a:pt x="5257" y="37"/>
                    <a:pt x="5254" y="34"/>
                  </a:cubicBezTo>
                  <a:close/>
                </a:path>
              </a:pathLst>
            </a:custGeom>
            <a:solidFill>
              <a:srgbClr val="000000"/>
            </a:solidFill>
            <a:ln w="11113" cap="flat">
              <a:solidFill>
                <a:srgbClr val="000000"/>
              </a:solidFill>
              <a:prstDash val="solid"/>
              <a:bevel/>
              <a:headEnd/>
              <a:tailEnd/>
            </a:ln>
          </p:spPr>
          <p:txBody>
            <a:bodyPr/>
            <a:lstStyle/>
            <a:p>
              <a:endParaRPr lang="nl-BE"/>
            </a:p>
          </p:txBody>
        </p:sp>
      </p:grpSp>
      <p:sp>
        <p:nvSpPr>
          <p:cNvPr id="5" name="TextBox 4"/>
          <p:cNvSpPr txBox="1"/>
          <p:nvPr/>
        </p:nvSpPr>
        <p:spPr>
          <a:xfrm>
            <a:off x="935493" y="1316964"/>
            <a:ext cx="5880649" cy="369332"/>
          </a:xfrm>
          <a:prstGeom prst="rect">
            <a:avLst/>
          </a:prstGeom>
          <a:noFill/>
        </p:spPr>
        <p:txBody>
          <a:bodyPr wrap="none" rtlCol="0">
            <a:spAutoFit/>
          </a:bodyPr>
          <a:lstStyle/>
          <a:p>
            <a:pPr marL="285750" indent="-285750">
              <a:buFont typeface="Arial" panose="020B0604020202020204" pitchFamily="34" charset="0"/>
              <a:buChar char="•"/>
            </a:pPr>
            <a:r>
              <a:rPr lang="fr-BE" dirty="0" err="1" smtClean="0"/>
              <a:t>Voorbeeld</a:t>
            </a:r>
            <a:r>
              <a:rPr lang="fr-BE" dirty="0" smtClean="0"/>
              <a:t> van </a:t>
            </a:r>
            <a:r>
              <a:rPr lang="fr-BE" dirty="0" err="1" smtClean="0"/>
              <a:t>een</a:t>
            </a:r>
            <a:r>
              <a:rPr lang="fr-BE" dirty="0" smtClean="0"/>
              <a:t> </a:t>
            </a:r>
            <a:r>
              <a:rPr lang="fr-BE" dirty="0" err="1" smtClean="0"/>
              <a:t>proces</a:t>
            </a:r>
            <a:r>
              <a:rPr lang="fr-BE" dirty="0" smtClean="0"/>
              <a:t>, kan </a:t>
            </a:r>
            <a:r>
              <a:rPr lang="fr-BE" dirty="0" err="1" smtClean="0"/>
              <a:t>talrijke</a:t>
            </a:r>
            <a:r>
              <a:rPr lang="fr-BE" dirty="0" smtClean="0"/>
              <a:t> </a:t>
            </a:r>
            <a:r>
              <a:rPr lang="fr-BE" dirty="0" err="1" smtClean="0"/>
              <a:t>vormen</a:t>
            </a:r>
            <a:r>
              <a:rPr lang="fr-BE" dirty="0" smtClean="0"/>
              <a:t> </a:t>
            </a:r>
            <a:r>
              <a:rPr lang="fr-BE" dirty="0" err="1" smtClean="0"/>
              <a:t>aannemen</a:t>
            </a:r>
            <a:endParaRPr lang="fr-BE" dirty="0" smtClean="0"/>
          </a:p>
        </p:txBody>
      </p:sp>
    </p:spTree>
    <p:extLst>
      <p:ext uri="{BB962C8B-B14F-4D97-AF65-F5344CB8AC3E}">
        <p14:creationId xmlns:p14="http://schemas.microsoft.com/office/powerpoint/2010/main" val="72123405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dirty="0" smtClean="0"/>
              <a:t>ICT als </a:t>
            </a:r>
            <a:r>
              <a:rPr lang="nl-BE" dirty="0" err="1" smtClean="0"/>
              <a:t>utility</a:t>
            </a:r>
            <a:r>
              <a:rPr lang="nl-BE" dirty="0" smtClean="0"/>
              <a:t>: enkele aandachtspunten</a:t>
            </a:r>
            <a:endParaRPr lang="fr-BE" dirty="0"/>
          </a:p>
        </p:txBody>
      </p:sp>
      <p:sp>
        <p:nvSpPr>
          <p:cNvPr id="6" name="Slide Number Placeholder 5"/>
          <p:cNvSpPr>
            <a:spLocks noGrp="1"/>
          </p:cNvSpPr>
          <p:nvPr>
            <p:ph type="sldNum" sz="quarter" idx="4"/>
          </p:nvPr>
        </p:nvSpPr>
        <p:spPr/>
        <p:txBody>
          <a:bodyPr/>
          <a:lstStyle/>
          <a:p>
            <a:fld id="{A7CC3638-A99D-674C-A789-FA84B7E5EA16}" type="slidenum">
              <a:rPr lang="nl-NL" smtClean="0"/>
              <a:t>75</a:t>
            </a:fld>
            <a:endParaRPr lang="nl-NL" dirty="0"/>
          </a:p>
        </p:txBody>
      </p:sp>
      <p:sp>
        <p:nvSpPr>
          <p:cNvPr id="7" name="Hexagon 6"/>
          <p:cNvSpPr/>
          <p:nvPr/>
        </p:nvSpPr>
        <p:spPr>
          <a:xfrm>
            <a:off x="1054789" y="188344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Sourcing</a:t>
            </a:r>
            <a:r>
              <a:rPr lang="nl-BE" dirty="0" smtClean="0"/>
              <a:t> strategie</a:t>
            </a:r>
            <a:endParaRPr lang="fr-BE" dirty="0"/>
          </a:p>
        </p:txBody>
      </p:sp>
      <p:sp>
        <p:nvSpPr>
          <p:cNvPr id="8" name="Hexagon 7"/>
          <p:cNvSpPr/>
          <p:nvPr/>
        </p:nvSpPr>
        <p:spPr>
          <a:xfrm>
            <a:off x="2565812" y="2656099"/>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Architec-tuur</a:t>
            </a:r>
            <a:endParaRPr lang="fr-BE" dirty="0"/>
          </a:p>
        </p:txBody>
      </p:sp>
      <p:sp>
        <p:nvSpPr>
          <p:cNvPr id="9" name="Hexagon 8"/>
          <p:cNvSpPr/>
          <p:nvPr/>
        </p:nvSpPr>
        <p:spPr>
          <a:xfrm>
            <a:off x="1043360" y="339202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ICT </a:t>
            </a:r>
            <a:r>
              <a:rPr lang="nl-BE" dirty="0" err="1" smtClean="0"/>
              <a:t>gover-nance</a:t>
            </a:r>
            <a:endParaRPr lang="fr-BE" dirty="0"/>
          </a:p>
        </p:txBody>
      </p:sp>
      <p:sp>
        <p:nvSpPr>
          <p:cNvPr id="10" name="Hexagon 9"/>
          <p:cNvSpPr/>
          <p:nvPr/>
        </p:nvSpPr>
        <p:spPr>
          <a:xfrm>
            <a:off x="4088264" y="340345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Service </a:t>
            </a:r>
            <a:r>
              <a:rPr lang="nl-BE" dirty="0" err="1"/>
              <a:t>manage-ment</a:t>
            </a:r>
            <a:endParaRPr lang="fr-BE" dirty="0"/>
          </a:p>
        </p:txBody>
      </p:sp>
      <p:sp>
        <p:nvSpPr>
          <p:cNvPr id="11" name="Hexagon 10"/>
          <p:cNvSpPr/>
          <p:nvPr/>
        </p:nvSpPr>
        <p:spPr>
          <a:xfrm>
            <a:off x="2565812" y="416944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Open </a:t>
            </a:r>
            <a:r>
              <a:rPr lang="nl-BE" dirty="0" err="1" smtClean="0"/>
              <a:t>stan-daarden</a:t>
            </a:r>
            <a:endParaRPr lang="fr-BE" dirty="0"/>
          </a:p>
        </p:txBody>
      </p:sp>
      <p:sp>
        <p:nvSpPr>
          <p:cNvPr id="12" name="Hexagon 11"/>
          <p:cNvSpPr/>
          <p:nvPr/>
        </p:nvSpPr>
        <p:spPr>
          <a:xfrm>
            <a:off x="5581070" y="2633239"/>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Personeels-planning</a:t>
            </a:r>
            <a:endParaRPr lang="fr-BE" dirty="0"/>
          </a:p>
        </p:txBody>
      </p:sp>
      <p:sp>
        <p:nvSpPr>
          <p:cNvPr id="13" name="Hexagon 12"/>
          <p:cNvSpPr/>
          <p:nvPr/>
        </p:nvSpPr>
        <p:spPr>
          <a:xfrm>
            <a:off x="4062863" y="188344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Agile </a:t>
            </a:r>
            <a:r>
              <a:rPr lang="nl-BE" dirty="0" err="1"/>
              <a:t>develop-ment</a:t>
            </a:r>
            <a:endParaRPr lang="fr-BE" dirty="0"/>
          </a:p>
        </p:txBody>
      </p:sp>
      <p:sp>
        <p:nvSpPr>
          <p:cNvPr id="14" name="Hexagon 13"/>
          <p:cNvSpPr/>
          <p:nvPr/>
        </p:nvSpPr>
        <p:spPr>
          <a:xfrm>
            <a:off x="2557345" y="115159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Project </a:t>
            </a:r>
            <a:r>
              <a:rPr lang="nl-BE" dirty="0" err="1" smtClean="0"/>
              <a:t>manage-ment</a:t>
            </a:r>
            <a:endParaRPr lang="fr-BE" dirty="0"/>
          </a:p>
        </p:txBody>
      </p:sp>
      <p:sp>
        <p:nvSpPr>
          <p:cNvPr id="15" name="Hexagon 14"/>
          <p:cNvSpPr/>
          <p:nvPr/>
        </p:nvSpPr>
        <p:spPr>
          <a:xfrm>
            <a:off x="7082634" y="187683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a:t>
            </a:r>
            <a:endParaRPr lang="fr-BE" dirty="0"/>
          </a:p>
        </p:txBody>
      </p:sp>
      <p:sp>
        <p:nvSpPr>
          <p:cNvPr id="25" name="Hexagon 24"/>
          <p:cNvSpPr/>
          <p:nvPr/>
        </p:nvSpPr>
        <p:spPr>
          <a:xfrm>
            <a:off x="5581070" y="111772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Procure</a:t>
            </a:r>
            <a:r>
              <a:rPr lang="nl-BE" dirty="0" smtClean="0"/>
              <a:t>-ment</a:t>
            </a:r>
            <a:endParaRPr lang="fr-BE" dirty="0"/>
          </a:p>
        </p:txBody>
      </p:sp>
    </p:spTree>
    <p:extLst>
      <p:ext uri="{BB962C8B-B14F-4D97-AF65-F5344CB8AC3E}">
        <p14:creationId xmlns:p14="http://schemas.microsoft.com/office/powerpoint/2010/main" val="178919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2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dirty="0" smtClean="0"/>
              <a:t>ICT als </a:t>
            </a:r>
            <a:r>
              <a:rPr lang="nl-BE" dirty="0" err="1" smtClean="0"/>
              <a:t>utility</a:t>
            </a:r>
            <a:r>
              <a:rPr lang="nl-BE" dirty="0" smtClean="0"/>
              <a:t>: enkele aandachtspunten</a:t>
            </a:r>
            <a:endParaRPr lang="fr-BE" dirty="0"/>
          </a:p>
        </p:txBody>
      </p:sp>
      <p:sp>
        <p:nvSpPr>
          <p:cNvPr id="6" name="Slide Number Placeholder 5"/>
          <p:cNvSpPr>
            <a:spLocks noGrp="1"/>
          </p:cNvSpPr>
          <p:nvPr>
            <p:ph type="sldNum" sz="quarter" idx="4"/>
          </p:nvPr>
        </p:nvSpPr>
        <p:spPr/>
        <p:txBody>
          <a:bodyPr/>
          <a:lstStyle/>
          <a:p>
            <a:fld id="{A7CC3638-A99D-674C-A789-FA84B7E5EA16}" type="slidenum">
              <a:rPr lang="nl-NL" smtClean="0"/>
              <a:t>76</a:t>
            </a:fld>
            <a:endParaRPr lang="nl-NL" dirty="0"/>
          </a:p>
        </p:txBody>
      </p:sp>
      <p:sp>
        <p:nvSpPr>
          <p:cNvPr id="7" name="Hexagon 6"/>
          <p:cNvSpPr/>
          <p:nvPr/>
        </p:nvSpPr>
        <p:spPr>
          <a:xfrm>
            <a:off x="1054789" y="188344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Sourcing</a:t>
            </a:r>
            <a:r>
              <a:rPr lang="nl-BE" dirty="0" smtClean="0"/>
              <a:t> strategie</a:t>
            </a:r>
            <a:endParaRPr lang="fr-BE" dirty="0"/>
          </a:p>
        </p:txBody>
      </p:sp>
    </p:spTree>
    <p:extLst>
      <p:ext uri="{BB962C8B-B14F-4D97-AF65-F5344CB8AC3E}">
        <p14:creationId xmlns:p14="http://schemas.microsoft.com/office/powerpoint/2010/main" val="178919238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CC3638-A99D-674C-A789-FA84B7E5EA16}" type="slidenum">
              <a:rPr lang="nl-NL" smtClean="0"/>
              <a:pPr/>
              <a:t>77</a:t>
            </a:fld>
            <a:endParaRPr lang="nl-NL" dirty="0"/>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smtClean="0"/>
              <a:t>Sourcing strategie</a:t>
            </a:r>
            <a:endParaRPr lang="fr-BE" dirty="0"/>
          </a:p>
        </p:txBody>
      </p:sp>
      <p:sp>
        <p:nvSpPr>
          <p:cNvPr id="5" name="Text Placeholder 4"/>
          <p:cNvSpPr>
            <a:spLocks noGrp="1"/>
          </p:cNvSpPr>
          <p:nvPr>
            <p:ph type="body" sz="quarter" idx="11"/>
          </p:nvPr>
        </p:nvSpPr>
        <p:spPr/>
        <p:txBody>
          <a:bodyPr/>
          <a:lstStyle/>
          <a:p>
            <a:r>
              <a:rPr lang="nl-BE" smtClean="0"/>
              <a:t>waarvoor wordt beroep gedaan op IaaS, PaaS of SaaS ?</a:t>
            </a:r>
          </a:p>
          <a:p>
            <a:r>
              <a:rPr lang="nl-BE" smtClean="0"/>
              <a:t>wat doen we nog zelf ?</a:t>
            </a:r>
          </a:p>
          <a:p>
            <a:r>
              <a:rPr lang="nl-BE" smtClean="0"/>
              <a:t>grote impact op ICT-afdeling</a:t>
            </a:r>
          </a:p>
          <a:p>
            <a:pPr lvl="1"/>
            <a:r>
              <a:rPr lang="nl-BE" smtClean="0"/>
              <a:t>reductie van</a:t>
            </a:r>
          </a:p>
          <a:p>
            <a:pPr lvl="2"/>
            <a:r>
              <a:rPr lang="nl-BE" smtClean="0"/>
              <a:t>technisch infrastructuur- en platformbeheer</a:t>
            </a:r>
          </a:p>
          <a:p>
            <a:pPr lvl="2"/>
            <a:r>
              <a:rPr lang="nl-BE" smtClean="0"/>
              <a:t>eigen ontwikkeling, die waar mogelijk wordt vervangen door standaardpakketten en SaaS-oplossingen (te gebruiken as such, geen customisatie ! – good is good enough – enkel relevante modules)</a:t>
            </a:r>
          </a:p>
          <a:p>
            <a:pPr lvl="1"/>
            <a:r>
              <a:rPr lang="nl-BE" smtClean="0"/>
              <a:t>ontwikkeling van</a:t>
            </a:r>
          </a:p>
          <a:p>
            <a:pPr lvl="2"/>
            <a:r>
              <a:rPr lang="nl-BE" smtClean="0"/>
              <a:t>architectuurfunctie</a:t>
            </a:r>
          </a:p>
          <a:p>
            <a:pPr lvl="2"/>
            <a:r>
              <a:rPr lang="nl-BE" smtClean="0"/>
              <a:t>informatieveiligheids- en compliancefunctie</a:t>
            </a:r>
          </a:p>
          <a:p>
            <a:pPr lvl="2"/>
            <a:r>
              <a:rPr lang="nl-BE" smtClean="0"/>
              <a:t>proces- en informatie-analyse</a:t>
            </a:r>
          </a:p>
          <a:p>
            <a:pPr lvl="2"/>
            <a:r>
              <a:rPr lang="nl-BE" smtClean="0"/>
              <a:t>businesskennis</a:t>
            </a:r>
          </a:p>
          <a:p>
            <a:pPr lvl="2"/>
            <a:r>
              <a:rPr lang="nl-BE" smtClean="0"/>
              <a:t>kennis van ICT-markt en haar ontwikkeling</a:t>
            </a:r>
          </a:p>
          <a:p>
            <a:endParaRPr lang="fr-BE" dirty="0"/>
          </a:p>
        </p:txBody>
      </p:sp>
    </p:spTree>
    <p:extLst>
      <p:ext uri="{BB962C8B-B14F-4D97-AF65-F5344CB8AC3E}">
        <p14:creationId xmlns:p14="http://schemas.microsoft.com/office/powerpoint/2010/main" val="165379410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dirty="0" smtClean="0"/>
              <a:t>ICT als </a:t>
            </a:r>
            <a:r>
              <a:rPr lang="nl-BE" dirty="0" err="1" smtClean="0"/>
              <a:t>utility</a:t>
            </a:r>
            <a:r>
              <a:rPr lang="nl-BE" dirty="0" smtClean="0"/>
              <a:t>: enkele aandachtspunten</a:t>
            </a:r>
            <a:endParaRPr lang="fr-BE" dirty="0"/>
          </a:p>
        </p:txBody>
      </p:sp>
      <p:sp>
        <p:nvSpPr>
          <p:cNvPr id="6" name="Slide Number Placeholder 5"/>
          <p:cNvSpPr>
            <a:spLocks noGrp="1"/>
          </p:cNvSpPr>
          <p:nvPr>
            <p:ph type="sldNum" sz="quarter" idx="4"/>
          </p:nvPr>
        </p:nvSpPr>
        <p:spPr/>
        <p:txBody>
          <a:bodyPr/>
          <a:lstStyle/>
          <a:p>
            <a:fld id="{A7CC3638-A99D-674C-A789-FA84B7E5EA16}" type="slidenum">
              <a:rPr lang="nl-NL" smtClean="0"/>
              <a:t>78</a:t>
            </a:fld>
            <a:endParaRPr lang="nl-NL" dirty="0"/>
          </a:p>
        </p:txBody>
      </p:sp>
      <p:sp>
        <p:nvSpPr>
          <p:cNvPr id="7" name="Hexagon 6"/>
          <p:cNvSpPr/>
          <p:nvPr/>
        </p:nvSpPr>
        <p:spPr>
          <a:xfrm>
            <a:off x="1054789" y="188344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Sourcing</a:t>
            </a:r>
            <a:r>
              <a:rPr lang="nl-BE" dirty="0" smtClean="0"/>
              <a:t> strategie</a:t>
            </a:r>
            <a:endParaRPr lang="fr-BE" dirty="0"/>
          </a:p>
        </p:txBody>
      </p:sp>
      <p:sp>
        <p:nvSpPr>
          <p:cNvPr id="9" name="Hexagon 8"/>
          <p:cNvSpPr/>
          <p:nvPr/>
        </p:nvSpPr>
        <p:spPr>
          <a:xfrm>
            <a:off x="1043360" y="339202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ICT </a:t>
            </a:r>
            <a:r>
              <a:rPr lang="nl-BE" dirty="0" err="1" smtClean="0"/>
              <a:t>gover-nance</a:t>
            </a:r>
            <a:endParaRPr lang="fr-BE" dirty="0"/>
          </a:p>
        </p:txBody>
      </p:sp>
    </p:spTree>
    <p:extLst>
      <p:ext uri="{BB962C8B-B14F-4D97-AF65-F5344CB8AC3E}">
        <p14:creationId xmlns:p14="http://schemas.microsoft.com/office/powerpoint/2010/main" val="398944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E6114AB5-47EF-4138-AEFB-3BF0818D3667}" type="slidenum">
              <a:rPr lang="en-GB" smtClean="0"/>
              <a:pPr/>
              <a:t>7</a:t>
            </a:fld>
            <a:endParaRPr lang="en-GB" dirty="0"/>
          </a:p>
        </p:txBody>
      </p:sp>
      <p:sp>
        <p:nvSpPr>
          <p:cNvPr id="25602" name="Rectangle 2"/>
          <p:cNvSpPr>
            <a:spLocks noGrp="1" noChangeArrowheads="1"/>
          </p:cNvSpPr>
          <p:nvPr>
            <p:ph type="title"/>
          </p:nvPr>
        </p:nvSpPr>
        <p:spPr/>
        <p:txBody>
          <a:bodyPr/>
          <a:lstStyle/>
          <a:p>
            <a:r>
              <a:rPr lang="nl-BE" altLang="fr-FR" dirty="0" smtClean="0"/>
              <a:t>Chase Manhattan: NERD-programma</a:t>
            </a:r>
          </a:p>
        </p:txBody>
      </p:sp>
      <p:sp>
        <p:nvSpPr>
          <p:cNvPr id="25603" name="Rectangle 3"/>
          <p:cNvSpPr>
            <a:spLocks noGrp="1" noChangeArrowheads="1"/>
          </p:cNvSpPr>
          <p:nvPr>
            <p:ph type="body" sz="quarter" idx="11"/>
          </p:nvPr>
        </p:nvSpPr>
        <p:spPr/>
        <p:txBody>
          <a:bodyPr>
            <a:normAutofit lnSpcReduction="10000"/>
          </a:bodyPr>
          <a:lstStyle/>
          <a:p>
            <a:pPr marL="0" indent="0">
              <a:buNone/>
            </a:pPr>
            <a:r>
              <a:rPr lang="nl-BE" altLang="fr-FR" dirty="0" smtClean="0"/>
              <a:t>“Topmanagers warm krijgen voor nieuwe technologie is zoiets als het introduceren van een stalen bijl in het stenen tijdperk. Daarbij moet je heel persoonlijk worden. </a:t>
            </a:r>
          </a:p>
          <a:p>
            <a:pPr marL="0" indent="0">
              <a:buNone/>
            </a:pPr>
            <a:endParaRPr lang="nl-BE" altLang="fr-FR" dirty="0" smtClean="0"/>
          </a:p>
          <a:p>
            <a:pPr marL="0" indent="0">
              <a:buNone/>
            </a:pPr>
            <a:r>
              <a:rPr lang="nl-BE" altLang="fr-FR" dirty="0" smtClean="0"/>
              <a:t>Vandaar dat Chase Manhattan is begonnen met het NERD-programma: </a:t>
            </a:r>
            <a:r>
              <a:rPr lang="nl-BE" altLang="fr-FR" dirty="0" err="1" smtClean="0"/>
              <a:t>Necessary</a:t>
            </a:r>
            <a:r>
              <a:rPr lang="nl-BE" altLang="fr-FR" dirty="0" smtClean="0"/>
              <a:t> Executive </a:t>
            </a:r>
            <a:r>
              <a:rPr lang="nl-BE" altLang="fr-FR" dirty="0" err="1" smtClean="0"/>
              <a:t>Reshaping</a:t>
            </a:r>
            <a:r>
              <a:rPr lang="nl-BE" altLang="fr-FR" dirty="0" smtClean="0"/>
              <a:t> </a:t>
            </a:r>
            <a:r>
              <a:rPr lang="nl-BE" altLang="fr-FR" dirty="0" err="1" smtClean="0"/>
              <a:t>Degree</a:t>
            </a:r>
            <a:r>
              <a:rPr lang="nl-BE" altLang="fr-FR" dirty="0" smtClean="0"/>
              <a:t>.</a:t>
            </a:r>
          </a:p>
          <a:p>
            <a:pPr marL="0" indent="0">
              <a:buNone/>
            </a:pPr>
            <a:endParaRPr lang="nl-BE" altLang="fr-FR" dirty="0"/>
          </a:p>
          <a:p>
            <a:pPr marL="0" indent="0">
              <a:buNone/>
            </a:pPr>
            <a:r>
              <a:rPr lang="nl-BE" altLang="fr-FR" dirty="0" smtClean="0"/>
              <a:t>De gehele top kreeg een persoonlijke trainer om ICT echt te leren kennen. Gedurende drie maanden werd elke week minimaal een uur gezamenlijk besteed aan het NERD-programma. In dertien weken werden dertien belangrijke toepassingen doorgenomen.</a:t>
            </a:r>
          </a:p>
          <a:p>
            <a:pPr marL="0" indent="0">
              <a:buNone/>
            </a:pPr>
            <a:endParaRPr lang="nl-BE" altLang="fr-FR" dirty="0"/>
          </a:p>
          <a:p>
            <a:pPr marL="0" indent="0">
              <a:buNone/>
            </a:pPr>
            <a:r>
              <a:rPr lang="nl-BE" altLang="fr-FR" dirty="0" smtClean="0"/>
              <a:t>De trainers waren eigen mensen die veraf stonden van de executive verdieping, en dus weinig gevoelig waren voor intimidatie vanwege status. Elke topmanager binnen Chase Manhattan moet slagen voor een NERD-examen, waarna ze zich officieel NERD mogen noemen.”</a:t>
            </a:r>
          </a:p>
          <a:p>
            <a:pPr marL="0" indent="0">
              <a:buNone/>
            </a:pPr>
            <a:endParaRPr lang="nl-BE" altLang="fr-FR" dirty="0"/>
          </a:p>
          <a:p>
            <a:pPr marL="0" indent="0">
              <a:buNone/>
            </a:pPr>
            <a:r>
              <a:rPr lang="nl-BE" altLang="fr-FR" dirty="0" smtClean="0"/>
              <a:t>(Marco Gianotten (</a:t>
            </a:r>
            <a:r>
              <a:rPr lang="nl-BE" altLang="fr-FR" dirty="0" err="1" smtClean="0"/>
              <a:t>Giarte</a:t>
            </a:r>
            <a:r>
              <a:rPr lang="nl-BE" altLang="fr-FR" dirty="0" smtClean="0"/>
              <a:t>))</a:t>
            </a:r>
          </a:p>
        </p:txBody>
      </p:sp>
      <p:sp>
        <p:nvSpPr>
          <p:cNvPr id="6" name="Date Placeholder 5"/>
          <p:cNvSpPr>
            <a:spLocks noGrp="1"/>
          </p:cNvSpPr>
          <p:nvPr>
            <p:ph type="dt" sz="half" idx="2"/>
          </p:nvPr>
        </p:nvSpPr>
        <p:spPr/>
        <p:txBody>
          <a:bodyPr/>
          <a:lstStyle/>
          <a:p>
            <a:r>
              <a:rPr lang="fr-FR" smtClean="0"/>
              <a:t>13 mei 2017</a:t>
            </a:r>
            <a:endParaRPr lang="nl-NL" dirty="0"/>
          </a:p>
        </p:txBody>
      </p:sp>
    </p:spTree>
    <p:extLst>
      <p:ext uri="{BB962C8B-B14F-4D97-AF65-F5344CB8AC3E}">
        <p14:creationId xmlns:p14="http://schemas.microsoft.com/office/powerpoint/2010/main" val="198834046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descr="IT-Island"/>
          <p:cNvPicPr>
            <a:picLocks noChangeAspect="1" noChangeArrowheads="1"/>
          </p:cNvPicPr>
          <p:nvPr/>
        </p:nvPicPr>
        <p:blipFill>
          <a:blip r:embed="rId3">
            <a:extLst>
              <a:ext uri="{28A0092B-C50C-407E-A947-70E740481C1C}">
                <a14:useLocalDpi xmlns:a14="http://schemas.microsoft.com/office/drawing/2010/main" val="0"/>
              </a:ext>
            </a:extLst>
          </a:blip>
          <a:srcRect l="43004" t="23334" b="15324"/>
          <a:stretch>
            <a:fillRect/>
          </a:stretch>
        </p:blipFill>
        <p:spPr bwMode="auto">
          <a:xfrm>
            <a:off x="3876675" y="2052250"/>
            <a:ext cx="5211763"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3" descr="Business-Island"/>
          <p:cNvPicPr>
            <a:picLocks noChangeAspect="1" noChangeArrowheads="1"/>
          </p:cNvPicPr>
          <p:nvPr/>
        </p:nvPicPr>
        <p:blipFill>
          <a:blip r:embed="rId4">
            <a:extLst>
              <a:ext uri="{28A0092B-C50C-407E-A947-70E740481C1C}">
                <a14:useLocalDpi xmlns:a14="http://schemas.microsoft.com/office/drawing/2010/main" val="0"/>
              </a:ext>
            </a:extLst>
          </a:blip>
          <a:srcRect l="851" t="10672" r="63992" b="48009"/>
          <a:stretch>
            <a:fillRect/>
          </a:stretch>
        </p:blipFill>
        <p:spPr bwMode="auto">
          <a:xfrm>
            <a:off x="22225" y="1180713"/>
            <a:ext cx="3214688" cy="28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5" name="Group 4"/>
          <p:cNvGrpSpPr>
            <a:grpSpLocks/>
          </p:cNvGrpSpPr>
          <p:nvPr/>
        </p:nvGrpSpPr>
        <p:grpSpPr bwMode="auto">
          <a:xfrm>
            <a:off x="57150" y="458400"/>
            <a:ext cx="9029700" cy="5724525"/>
            <a:chOff x="36" y="86"/>
            <a:chExt cx="5688" cy="3606"/>
          </a:xfrm>
        </p:grpSpPr>
        <p:pic>
          <p:nvPicPr>
            <p:cNvPr id="5143" name="Picture 5" descr="Before_Diagram_BlueWafers"/>
            <p:cNvPicPr>
              <a:picLocks noChangeAspect="1" noChangeArrowheads="1"/>
            </p:cNvPicPr>
            <p:nvPr/>
          </p:nvPicPr>
          <p:blipFill>
            <a:blip r:embed="rId5">
              <a:extLst>
                <a:ext uri="{28A0092B-C50C-407E-A947-70E740481C1C}">
                  <a14:useLocalDpi xmlns:a14="http://schemas.microsoft.com/office/drawing/2010/main" val="0"/>
                </a:ext>
              </a:extLst>
            </a:blip>
            <a:srcRect r="28130" b="50859"/>
            <a:stretch>
              <a:fillRect/>
            </a:stretch>
          </p:blipFill>
          <p:spPr bwMode="auto">
            <a:xfrm>
              <a:off x="36" y="86"/>
              <a:ext cx="4088" cy="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4" name="Picture 6" descr="Before_Diagram_BlueWafers"/>
            <p:cNvPicPr>
              <a:picLocks noChangeAspect="1" noChangeArrowheads="1"/>
            </p:cNvPicPr>
            <p:nvPr/>
          </p:nvPicPr>
          <p:blipFill>
            <a:blip r:embed="rId5">
              <a:extLst>
                <a:ext uri="{28A0092B-C50C-407E-A947-70E740481C1C}">
                  <a14:useLocalDpi xmlns:a14="http://schemas.microsoft.com/office/drawing/2010/main" val="0"/>
                </a:ext>
              </a:extLst>
            </a:blip>
            <a:srcRect t="62312" r="34810"/>
            <a:stretch>
              <a:fillRect/>
            </a:stretch>
          </p:blipFill>
          <p:spPr bwMode="auto">
            <a:xfrm>
              <a:off x="36" y="2333"/>
              <a:ext cx="3708" cy="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5" name="Picture 7" descr="Before_Diagram_BlueWafers"/>
            <p:cNvPicPr>
              <a:picLocks noChangeAspect="1" noChangeArrowheads="1"/>
            </p:cNvPicPr>
            <p:nvPr/>
          </p:nvPicPr>
          <p:blipFill>
            <a:blip r:embed="rId5">
              <a:extLst>
                <a:ext uri="{28A0092B-C50C-407E-A947-70E740481C1C}">
                  <a14:useLocalDpi xmlns:a14="http://schemas.microsoft.com/office/drawing/2010/main" val="0"/>
                </a:ext>
              </a:extLst>
            </a:blip>
            <a:srcRect l="77338" b="44093"/>
            <a:stretch>
              <a:fillRect/>
            </a:stretch>
          </p:blipFill>
          <p:spPr bwMode="auto">
            <a:xfrm>
              <a:off x="4435" y="86"/>
              <a:ext cx="1289" cy="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6" name="Picture 8" descr="Before_Diagram_BlueWafers"/>
            <p:cNvPicPr>
              <a:picLocks noChangeAspect="1" noChangeArrowheads="1"/>
            </p:cNvPicPr>
            <p:nvPr/>
          </p:nvPicPr>
          <p:blipFill>
            <a:blip r:embed="rId5">
              <a:extLst>
                <a:ext uri="{28A0092B-C50C-407E-A947-70E740481C1C}">
                  <a14:useLocalDpi xmlns:a14="http://schemas.microsoft.com/office/drawing/2010/main" val="0"/>
                </a:ext>
              </a:extLst>
            </a:blip>
            <a:srcRect l="79359" t="67110"/>
            <a:stretch>
              <a:fillRect/>
            </a:stretch>
          </p:blipFill>
          <p:spPr bwMode="auto">
            <a:xfrm>
              <a:off x="4550" y="2506"/>
              <a:ext cx="1174" cy="1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7" name="Picture 9" descr="Before_Diagram_Wafers-Icons"/>
            <p:cNvPicPr>
              <a:picLocks noChangeAspect="1" noChangeArrowheads="1"/>
            </p:cNvPicPr>
            <p:nvPr/>
          </p:nvPicPr>
          <p:blipFill>
            <a:blip r:embed="rId6">
              <a:extLst>
                <a:ext uri="{28A0092B-C50C-407E-A947-70E740481C1C}">
                  <a14:useLocalDpi xmlns:a14="http://schemas.microsoft.com/office/drawing/2010/main" val="0"/>
                </a:ext>
              </a:extLst>
            </a:blip>
            <a:srcRect l="58157" t="29701" r="29747" b="55823"/>
            <a:stretch>
              <a:fillRect/>
            </a:stretch>
          </p:blipFill>
          <p:spPr bwMode="auto">
            <a:xfrm>
              <a:off x="3344" y="1157"/>
              <a:ext cx="688" cy="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8" name="Picture 10" descr="Before_Diagram_Wafers-Icons"/>
            <p:cNvPicPr>
              <a:picLocks noChangeAspect="1" noChangeArrowheads="1"/>
            </p:cNvPicPr>
            <p:nvPr/>
          </p:nvPicPr>
          <p:blipFill>
            <a:blip r:embed="rId6">
              <a:extLst>
                <a:ext uri="{28A0092B-C50C-407E-A947-70E740481C1C}">
                  <a14:useLocalDpi xmlns:a14="http://schemas.microsoft.com/office/drawing/2010/main" val="0"/>
                </a:ext>
              </a:extLst>
            </a:blip>
            <a:srcRect l="81067" t="35303" r="6662" b="46146"/>
            <a:stretch>
              <a:fillRect/>
            </a:stretch>
          </p:blipFill>
          <p:spPr bwMode="auto">
            <a:xfrm>
              <a:off x="4647" y="1359"/>
              <a:ext cx="698" cy="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9" name="Picture 11" descr="Before_Diagram_Wafers-Icons"/>
            <p:cNvPicPr>
              <a:picLocks noChangeAspect="1" noChangeArrowheads="1"/>
            </p:cNvPicPr>
            <p:nvPr/>
          </p:nvPicPr>
          <p:blipFill>
            <a:blip r:embed="rId6">
              <a:extLst>
                <a:ext uri="{28A0092B-C50C-407E-A947-70E740481C1C}">
                  <a14:useLocalDpi xmlns:a14="http://schemas.microsoft.com/office/drawing/2010/main" val="0"/>
                </a:ext>
              </a:extLst>
            </a:blip>
            <a:srcRect l="80380" t="66278" r="4588" b="15446"/>
            <a:stretch>
              <a:fillRect/>
            </a:stretch>
          </p:blipFill>
          <p:spPr bwMode="auto">
            <a:xfrm>
              <a:off x="4608" y="2476"/>
              <a:ext cx="855" cy="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0" name="Picture 12" descr="Before_Diagram_DudesICONS"/>
            <p:cNvPicPr>
              <a:picLocks noChangeAspect="1" noChangeArrowheads="1"/>
            </p:cNvPicPr>
            <p:nvPr/>
          </p:nvPicPr>
          <p:blipFill>
            <a:blip r:embed="rId7">
              <a:extLst>
                <a:ext uri="{28A0092B-C50C-407E-A947-70E740481C1C}">
                  <a14:useLocalDpi xmlns:a14="http://schemas.microsoft.com/office/drawing/2010/main" val="0"/>
                </a:ext>
              </a:extLst>
            </a:blip>
            <a:srcRect l="51160" t="58652" r="32191" b="20355"/>
            <a:stretch>
              <a:fillRect/>
            </a:stretch>
          </p:blipFill>
          <p:spPr bwMode="auto">
            <a:xfrm>
              <a:off x="2946" y="2201"/>
              <a:ext cx="947" cy="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26" name="Picture 13" descr="Business-Island-Bldngs"/>
          <p:cNvPicPr>
            <a:picLocks noChangeAspect="1" noChangeArrowheads="1"/>
          </p:cNvPicPr>
          <p:nvPr/>
        </p:nvPicPr>
        <p:blipFill>
          <a:blip r:embed="rId8">
            <a:extLst>
              <a:ext uri="{28A0092B-C50C-407E-A947-70E740481C1C}">
                <a14:useLocalDpi xmlns:a14="http://schemas.microsoft.com/office/drawing/2010/main" val="0"/>
              </a:ext>
            </a:extLst>
          </a:blip>
          <a:srcRect l="1979" t="3334" r="58994" b="50000"/>
          <a:stretch>
            <a:fillRect/>
          </a:stretch>
        </p:blipFill>
        <p:spPr bwMode="auto">
          <a:xfrm>
            <a:off x="120650" y="675888"/>
            <a:ext cx="35687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1" name="Picture 15" descr="Before_Diagram_BlueArrow-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50" y="458400"/>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2" name="Picture 16" descr="Before_Diagram_BlueArrow-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150" y="458400"/>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3" name="Picture 17" descr="Before_Diagram_BlueArrow-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150" y="458400"/>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4" name="Picture 18" descr="Before_Diagram_BlueArrow-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150" y="458400"/>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5" name="Picture 19" descr="Before_Diagram_BlueArrow-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150" y="458400"/>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6" name="Picture 20" descr="Before_Diagram_BlueArrow-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50" y="458400"/>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7" name="Picture 21" descr="Before_Diagram_GrnArrow-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9713" y="795338"/>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8" name="Picture 22" descr="Before_Diagram_GrnArrow-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150" y="458400"/>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9" name="Picture 23" descr="Before_Diagram_GrnArrow-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7150" y="458400"/>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8" name="Picture 25" descr="Before_Diagram_CenterIcons"/>
          <p:cNvPicPr>
            <a:picLocks noChangeAspect="1" noChangeArrowheads="1"/>
          </p:cNvPicPr>
          <p:nvPr/>
        </p:nvPicPr>
        <p:blipFill>
          <a:blip r:embed="rId18">
            <a:extLst>
              <a:ext uri="{28A0092B-C50C-407E-A947-70E740481C1C}">
                <a14:useLocalDpi xmlns:a14="http://schemas.microsoft.com/office/drawing/2010/main" val="0"/>
              </a:ext>
            </a:extLst>
          </a:blip>
          <a:srcRect l="59106" t="39934" r="12535" b="28119"/>
          <a:stretch>
            <a:fillRect/>
          </a:stretch>
        </p:blipFill>
        <p:spPr bwMode="auto">
          <a:xfrm>
            <a:off x="5394325" y="2744400"/>
            <a:ext cx="25606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9" name="TextBox 1"/>
          <p:cNvSpPr txBox="1">
            <a:spLocks noChangeArrowheads="1"/>
          </p:cNvSpPr>
          <p:nvPr/>
        </p:nvSpPr>
        <p:spPr bwMode="auto">
          <a:xfrm rot="1070122">
            <a:off x="5408613" y="2671375"/>
            <a:ext cx="752475" cy="246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E008C"/>
              </a:buClr>
              <a:buChar char="•"/>
              <a:defRPr sz="2400">
                <a:solidFill>
                  <a:srgbClr val="2C2C86"/>
                </a:solidFill>
                <a:latin typeface="Verdana" pitchFamily="34" charset="0"/>
              </a:defRPr>
            </a:lvl1pPr>
            <a:lvl2pPr marL="742950" indent="-285750">
              <a:spcBef>
                <a:spcPct val="20000"/>
              </a:spcBef>
              <a:buClr>
                <a:srgbClr val="BE008C"/>
              </a:buClr>
              <a:buFont typeface="Symbol" pitchFamily="18" charset="2"/>
              <a:buChar char="-"/>
              <a:defRPr sz="2200">
                <a:solidFill>
                  <a:srgbClr val="2C2C86"/>
                </a:solidFill>
                <a:latin typeface="Verdana" pitchFamily="34" charset="0"/>
              </a:defRPr>
            </a:lvl2pPr>
            <a:lvl3pPr marL="1143000" indent="-228600">
              <a:spcBef>
                <a:spcPct val="20000"/>
              </a:spcBef>
              <a:buClr>
                <a:srgbClr val="BE008C"/>
              </a:buClr>
              <a:buFont typeface="Wingdings" pitchFamily="2" charset="2"/>
              <a:buChar char="§"/>
              <a:defRPr sz="2000">
                <a:solidFill>
                  <a:srgbClr val="2C2C86"/>
                </a:solidFill>
                <a:latin typeface="Verdana" pitchFamily="34" charset="0"/>
              </a:defRPr>
            </a:lvl3pPr>
            <a:lvl4pPr marL="1600200" indent="-228600">
              <a:spcBef>
                <a:spcPct val="20000"/>
              </a:spcBef>
              <a:buClr>
                <a:srgbClr val="BE008C"/>
              </a:buClr>
              <a:buChar char="–"/>
              <a:defRPr>
                <a:solidFill>
                  <a:srgbClr val="2C2C86"/>
                </a:solidFill>
                <a:latin typeface="Verdana" pitchFamily="34" charset="0"/>
              </a:defRPr>
            </a:lvl4pPr>
            <a:lvl5pPr marL="2057400" indent="-228600">
              <a:spcBef>
                <a:spcPct val="20000"/>
              </a:spcBef>
              <a:buClr>
                <a:srgbClr val="BE008C"/>
              </a:buClr>
              <a:buChar char="»"/>
              <a:defRPr>
                <a:solidFill>
                  <a:srgbClr val="2C2C86"/>
                </a:solidFill>
                <a:latin typeface="Verdana" pitchFamily="34" charset="0"/>
              </a:defRPr>
            </a:lvl5pPr>
            <a:lvl6pPr marL="2514600" indent="-228600" eaLnBrk="0" fontAlgn="base" hangingPunct="0">
              <a:spcBef>
                <a:spcPct val="20000"/>
              </a:spcBef>
              <a:spcAft>
                <a:spcPct val="0"/>
              </a:spcAft>
              <a:buClr>
                <a:srgbClr val="BE008C"/>
              </a:buClr>
              <a:buChar char="»"/>
              <a:defRPr>
                <a:solidFill>
                  <a:srgbClr val="2C2C86"/>
                </a:solidFill>
                <a:latin typeface="Verdana" pitchFamily="34" charset="0"/>
              </a:defRPr>
            </a:lvl6pPr>
            <a:lvl7pPr marL="2971800" indent="-228600" eaLnBrk="0" fontAlgn="base" hangingPunct="0">
              <a:spcBef>
                <a:spcPct val="20000"/>
              </a:spcBef>
              <a:spcAft>
                <a:spcPct val="0"/>
              </a:spcAft>
              <a:buClr>
                <a:srgbClr val="BE008C"/>
              </a:buClr>
              <a:buChar char="»"/>
              <a:defRPr>
                <a:solidFill>
                  <a:srgbClr val="2C2C86"/>
                </a:solidFill>
                <a:latin typeface="Verdana" pitchFamily="34" charset="0"/>
              </a:defRPr>
            </a:lvl7pPr>
            <a:lvl8pPr marL="3429000" indent="-228600" eaLnBrk="0" fontAlgn="base" hangingPunct="0">
              <a:spcBef>
                <a:spcPct val="20000"/>
              </a:spcBef>
              <a:spcAft>
                <a:spcPct val="0"/>
              </a:spcAft>
              <a:buClr>
                <a:srgbClr val="BE008C"/>
              </a:buClr>
              <a:buChar char="»"/>
              <a:defRPr>
                <a:solidFill>
                  <a:srgbClr val="2C2C86"/>
                </a:solidFill>
                <a:latin typeface="Verdana" pitchFamily="34" charset="0"/>
              </a:defRPr>
            </a:lvl8pPr>
            <a:lvl9pPr marL="3886200" indent="-228600" eaLnBrk="0" fontAlgn="base" hangingPunct="0">
              <a:spcBef>
                <a:spcPct val="20000"/>
              </a:spcBef>
              <a:spcAft>
                <a:spcPct val="0"/>
              </a:spcAft>
              <a:buClr>
                <a:srgbClr val="BE008C"/>
              </a:buClr>
              <a:buChar char="»"/>
              <a:defRPr>
                <a:solidFill>
                  <a:srgbClr val="2C2C86"/>
                </a:solidFill>
                <a:latin typeface="Verdana" pitchFamily="34" charset="0"/>
              </a:defRPr>
            </a:lvl9pPr>
          </a:lstStyle>
          <a:p>
            <a:pPr>
              <a:spcBef>
                <a:spcPct val="50000"/>
              </a:spcBef>
              <a:buClrTx/>
              <a:buFontTx/>
              <a:buNone/>
            </a:pPr>
            <a:r>
              <a:rPr lang="fr-BE" altLang="fr-FR" sz="1000">
                <a:solidFill>
                  <a:schemeClr val="tx1"/>
                </a:solidFill>
                <a:latin typeface="Arial" charset="0"/>
                <a:cs typeface="Arial" charset="0"/>
              </a:rPr>
              <a:t>Demand</a:t>
            </a:r>
          </a:p>
        </p:txBody>
      </p:sp>
      <p:sp>
        <p:nvSpPr>
          <p:cNvPr id="5140" name="TextBox 37"/>
          <p:cNvSpPr txBox="1">
            <a:spLocks noChangeArrowheads="1"/>
          </p:cNvSpPr>
          <p:nvPr/>
        </p:nvSpPr>
        <p:spPr bwMode="auto">
          <a:xfrm rot="1070122">
            <a:off x="7399338" y="3193663"/>
            <a:ext cx="750887" cy="246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E008C"/>
              </a:buClr>
              <a:buChar char="•"/>
              <a:defRPr sz="2400">
                <a:solidFill>
                  <a:srgbClr val="2C2C86"/>
                </a:solidFill>
                <a:latin typeface="Verdana" pitchFamily="34" charset="0"/>
              </a:defRPr>
            </a:lvl1pPr>
            <a:lvl2pPr marL="742950" indent="-285750">
              <a:spcBef>
                <a:spcPct val="20000"/>
              </a:spcBef>
              <a:buClr>
                <a:srgbClr val="BE008C"/>
              </a:buClr>
              <a:buFont typeface="Symbol" pitchFamily="18" charset="2"/>
              <a:buChar char="-"/>
              <a:defRPr sz="2200">
                <a:solidFill>
                  <a:srgbClr val="2C2C86"/>
                </a:solidFill>
                <a:latin typeface="Verdana" pitchFamily="34" charset="0"/>
              </a:defRPr>
            </a:lvl2pPr>
            <a:lvl3pPr marL="1143000" indent="-228600">
              <a:spcBef>
                <a:spcPct val="20000"/>
              </a:spcBef>
              <a:buClr>
                <a:srgbClr val="BE008C"/>
              </a:buClr>
              <a:buFont typeface="Wingdings" pitchFamily="2" charset="2"/>
              <a:buChar char="§"/>
              <a:defRPr sz="2000">
                <a:solidFill>
                  <a:srgbClr val="2C2C86"/>
                </a:solidFill>
                <a:latin typeface="Verdana" pitchFamily="34" charset="0"/>
              </a:defRPr>
            </a:lvl3pPr>
            <a:lvl4pPr marL="1600200" indent="-228600">
              <a:spcBef>
                <a:spcPct val="20000"/>
              </a:spcBef>
              <a:buClr>
                <a:srgbClr val="BE008C"/>
              </a:buClr>
              <a:buChar char="–"/>
              <a:defRPr>
                <a:solidFill>
                  <a:srgbClr val="2C2C86"/>
                </a:solidFill>
                <a:latin typeface="Verdana" pitchFamily="34" charset="0"/>
              </a:defRPr>
            </a:lvl4pPr>
            <a:lvl5pPr marL="2057400" indent="-228600">
              <a:spcBef>
                <a:spcPct val="20000"/>
              </a:spcBef>
              <a:buClr>
                <a:srgbClr val="BE008C"/>
              </a:buClr>
              <a:buChar char="»"/>
              <a:defRPr>
                <a:solidFill>
                  <a:srgbClr val="2C2C86"/>
                </a:solidFill>
                <a:latin typeface="Verdana" pitchFamily="34" charset="0"/>
              </a:defRPr>
            </a:lvl5pPr>
            <a:lvl6pPr marL="2514600" indent="-228600" eaLnBrk="0" fontAlgn="base" hangingPunct="0">
              <a:spcBef>
                <a:spcPct val="20000"/>
              </a:spcBef>
              <a:spcAft>
                <a:spcPct val="0"/>
              </a:spcAft>
              <a:buClr>
                <a:srgbClr val="BE008C"/>
              </a:buClr>
              <a:buChar char="»"/>
              <a:defRPr>
                <a:solidFill>
                  <a:srgbClr val="2C2C86"/>
                </a:solidFill>
                <a:latin typeface="Verdana" pitchFamily="34" charset="0"/>
              </a:defRPr>
            </a:lvl6pPr>
            <a:lvl7pPr marL="2971800" indent="-228600" eaLnBrk="0" fontAlgn="base" hangingPunct="0">
              <a:spcBef>
                <a:spcPct val="20000"/>
              </a:spcBef>
              <a:spcAft>
                <a:spcPct val="0"/>
              </a:spcAft>
              <a:buClr>
                <a:srgbClr val="BE008C"/>
              </a:buClr>
              <a:buChar char="»"/>
              <a:defRPr>
                <a:solidFill>
                  <a:srgbClr val="2C2C86"/>
                </a:solidFill>
                <a:latin typeface="Verdana" pitchFamily="34" charset="0"/>
              </a:defRPr>
            </a:lvl7pPr>
            <a:lvl8pPr marL="3429000" indent="-228600" eaLnBrk="0" fontAlgn="base" hangingPunct="0">
              <a:spcBef>
                <a:spcPct val="20000"/>
              </a:spcBef>
              <a:spcAft>
                <a:spcPct val="0"/>
              </a:spcAft>
              <a:buClr>
                <a:srgbClr val="BE008C"/>
              </a:buClr>
              <a:buChar char="»"/>
              <a:defRPr>
                <a:solidFill>
                  <a:srgbClr val="2C2C86"/>
                </a:solidFill>
                <a:latin typeface="Verdana" pitchFamily="34" charset="0"/>
              </a:defRPr>
            </a:lvl8pPr>
            <a:lvl9pPr marL="3886200" indent="-228600" eaLnBrk="0" fontAlgn="base" hangingPunct="0">
              <a:spcBef>
                <a:spcPct val="20000"/>
              </a:spcBef>
              <a:spcAft>
                <a:spcPct val="0"/>
              </a:spcAft>
              <a:buClr>
                <a:srgbClr val="BE008C"/>
              </a:buClr>
              <a:buChar char="»"/>
              <a:defRPr>
                <a:solidFill>
                  <a:srgbClr val="2C2C86"/>
                </a:solidFill>
                <a:latin typeface="Verdana" pitchFamily="34" charset="0"/>
              </a:defRPr>
            </a:lvl9pPr>
          </a:lstStyle>
          <a:p>
            <a:pPr>
              <a:spcBef>
                <a:spcPct val="50000"/>
              </a:spcBef>
              <a:buClrTx/>
              <a:buFontTx/>
              <a:buNone/>
            </a:pPr>
            <a:r>
              <a:rPr lang="fr-BE" altLang="fr-FR" sz="1000">
                <a:solidFill>
                  <a:schemeClr val="tx1"/>
                </a:solidFill>
                <a:latin typeface="Arial" charset="0"/>
                <a:cs typeface="Arial" charset="0"/>
              </a:rPr>
              <a:t>Tasks</a:t>
            </a:r>
          </a:p>
        </p:txBody>
      </p:sp>
      <p:sp>
        <p:nvSpPr>
          <p:cNvPr id="5141" name="TextBox 38"/>
          <p:cNvSpPr txBox="1">
            <a:spLocks noChangeArrowheads="1"/>
          </p:cNvSpPr>
          <p:nvPr/>
        </p:nvSpPr>
        <p:spPr bwMode="auto">
          <a:xfrm rot="1070122">
            <a:off x="4772025" y="4604950"/>
            <a:ext cx="842963" cy="246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E008C"/>
              </a:buClr>
              <a:buChar char="•"/>
              <a:defRPr sz="2400">
                <a:solidFill>
                  <a:srgbClr val="2C2C86"/>
                </a:solidFill>
                <a:latin typeface="Verdana" pitchFamily="34" charset="0"/>
              </a:defRPr>
            </a:lvl1pPr>
            <a:lvl2pPr marL="742950" indent="-285750">
              <a:spcBef>
                <a:spcPct val="20000"/>
              </a:spcBef>
              <a:buClr>
                <a:srgbClr val="BE008C"/>
              </a:buClr>
              <a:buFont typeface="Symbol" pitchFamily="18" charset="2"/>
              <a:buChar char="-"/>
              <a:defRPr sz="2200">
                <a:solidFill>
                  <a:srgbClr val="2C2C86"/>
                </a:solidFill>
                <a:latin typeface="Verdana" pitchFamily="34" charset="0"/>
              </a:defRPr>
            </a:lvl2pPr>
            <a:lvl3pPr marL="1143000" indent="-228600">
              <a:spcBef>
                <a:spcPct val="20000"/>
              </a:spcBef>
              <a:buClr>
                <a:srgbClr val="BE008C"/>
              </a:buClr>
              <a:buFont typeface="Wingdings" pitchFamily="2" charset="2"/>
              <a:buChar char="§"/>
              <a:defRPr sz="2000">
                <a:solidFill>
                  <a:srgbClr val="2C2C86"/>
                </a:solidFill>
                <a:latin typeface="Verdana" pitchFamily="34" charset="0"/>
              </a:defRPr>
            </a:lvl3pPr>
            <a:lvl4pPr marL="1600200" indent="-228600">
              <a:spcBef>
                <a:spcPct val="20000"/>
              </a:spcBef>
              <a:buClr>
                <a:srgbClr val="BE008C"/>
              </a:buClr>
              <a:buChar char="–"/>
              <a:defRPr>
                <a:solidFill>
                  <a:srgbClr val="2C2C86"/>
                </a:solidFill>
                <a:latin typeface="Verdana" pitchFamily="34" charset="0"/>
              </a:defRPr>
            </a:lvl4pPr>
            <a:lvl5pPr marL="2057400" indent="-228600">
              <a:spcBef>
                <a:spcPct val="20000"/>
              </a:spcBef>
              <a:buClr>
                <a:srgbClr val="BE008C"/>
              </a:buClr>
              <a:buChar char="»"/>
              <a:defRPr>
                <a:solidFill>
                  <a:srgbClr val="2C2C86"/>
                </a:solidFill>
                <a:latin typeface="Verdana" pitchFamily="34" charset="0"/>
              </a:defRPr>
            </a:lvl5pPr>
            <a:lvl6pPr marL="2514600" indent="-228600" eaLnBrk="0" fontAlgn="base" hangingPunct="0">
              <a:spcBef>
                <a:spcPct val="20000"/>
              </a:spcBef>
              <a:spcAft>
                <a:spcPct val="0"/>
              </a:spcAft>
              <a:buClr>
                <a:srgbClr val="BE008C"/>
              </a:buClr>
              <a:buChar char="»"/>
              <a:defRPr>
                <a:solidFill>
                  <a:srgbClr val="2C2C86"/>
                </a:solidFill>
                <a:latin typeface="Verdana" pitchFamily="34" charset="0"/>
              </a:defRPr>
            </a:lvl6pPr>
            <a:lvl7pPr marL="2971800" indent="-228600" eaLnBrk="0" fontAlgn="base" hangingPunct="0">
              <a:spcBef>
                <a:spcPct val="20000"/>
              </a:spcBef>
              <a:spcAft>
                <a:spcPct val="0"/>
              </a:spcAft>
              <a:buClr>
                <a:srgbClr val="BE008C"/>
              </a:buClr>
              <a:buChar char="»"/>
              <a:defRPr>
                <a:solidFill>
                  <a:srgbClr val="2C2C86"/>
                </a:solidFill>
                <a:latin typeface="Verdana" pitchFamily="34" charset="0"/>
              </a:defRPr>
            </a:lvl7pPr>
            <a:lvl8pPr marL="3429000" indent="-228600" eaLnBrk="0" fontAlgn="base" hangingPunct="0">
              <a:spcBef>
                <a:spcPct val="20000"/>
              </a:spcBef>
              <a:spcAft>
                <a:spcPct val="0"/>
              </a:spcAft>
              <a:buClr>
                <a:srgbClr val="BE008C"/>
              </a:buClr>
              <a:buChar char="»"/>
              <a:defRPr>
                <a:solidFill>
                  <a:srgbClr val="2C2C86"/>
                </a:solidFill>
                <a:latin typeface="Verdana" pitchFamily="34" charset="0"/>
              </a:defRPr>
            </a:lvl8pPr>
            <a:lvl9pPr marL="3886200" indent="-228600" eaLnBrk="0" fontAlgn="base" hangingPunct="0">
              <a:spcBef>
                <a:spcPct val="20000"/>
              </a:spcBef>
              <a:spcAft>
                <a:spcPct val="0"/>
              </a:spcAft>
              <a:buClr>
                <a:srgbClr val="BE008C"/>
              </a:buClr>
              <a:buChar char="»"/>
              <a:defRPr>
                <a:solidFill>
                  <a:srgbClr val="2C2C86"/>
                </a:solidFill>
                <a:latin typeface="Verdana" pitchFamily="34" charset="0"/>
              </a:defRPr>
            </a:lvl9pPr>
          </a:lstStyle>
          <a:p>
            <a:pPr>
              <a:spcBef>
                <a:spcPct val="50000"/>
              </a:spcBef>
              <a:buClrTx/>
              <a:buFontTx/>
              <a:buNone/>
            </a:pPr>
            <a:r>
              <a:rPr lang="fr-BE" altLang="fr-FR" sz="1000">
                <a:solidFill>
                  <a:schemeClr val="tx1"/>
                </a:solidFill>
                <a:latin typeface="Arial" charset="0"/>
                <a:cs typeface="Arial" charset="0"/>
              </a:rPr>
              <a:t>Resources</a:t>
            </a:r>
          </a:p>
        </p:txBody>
      </p:sp>
      <p:sp>
        <p:nvSpPr>
          <p:cNvPr id="5142" name="TextBox 39"/>
          <p:cNvSpPr txBox="1">
            <a:spLocks noChangeArrowheads="1"/>
          </p:cNvSpPr>
          <p:nvPr/>
        </p:nvSpPr>
        <p:spPr bwMode="auto">
          <a:xfrm rot="1070122">
            <a:off x="7396163" y="4851013"/>
            <a:ext cx="903287" cy="246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E008C"/>
              </a:buClr>
              <a:buChar char="•"/>
              <a:defRPr sz="2400">
                <a:solidFill>
                  <a:srgbClr val="2C2C86"/>
                </a:solidFill>
                <a:latin typeface="Verdana" pitchFamily="34" charset="0"/>
              </a:defRPr>
            </a:lvl1pPr>
            <a:lvl2pPr marL="742950" indent="-285750">
              <a:spcBef>
                <a:spcPct val="20000"/>
              </a:spcBef>
              <a:buClr>
                <a:srgbClr val="BE008C"/>
              </a:buClr>
              <a:buFont typeface="Symbol" pitchFamily="18" charset="2"/>
              <a:buChar char="-"/>
              <a:defRPr sz="2200">
                <a:solidFill>
                  <a:srgbClr val="2C2C86"/>
                </a:solidFill>
                <a:latin typeface="Verdana" pitchFamily="34" charset="0"/>
              </a:defRPr>
            </a:lvl2pPr>
            <a:lvl3pPr marL="1143000" indent="-228600">
              <a:spcBef>
                <a:spcPct val="20000"/>
              </a:spcBef>
              <a:buClr>
                <a:srgbClr val="BE008C"/>
              </a:buClr>
              <a:buFont typeface="Wingdings" pitchFamily="2" charset="2"/>
              <a:buChar char="§"/>
              <a:defRPr sz="2000">
                <a:solidFill>
                  <a:srgbClr val="2C2C86"/>
                </a:solidFill>
                <a:latin typeface="Verdana" pitchFamily="34" charset="0"/>
              </a:defRPr>
            </a:lvl3pPr>
            <a:lvl4pPr marL="1600200" indent="-228600">
              <a:spcBef>
                <a:spcPct val="20000"/>
              </a:spcBef>
              <a:buClr>
                <a:srgbClr val="BE008C"/>
              </a:buClr>
              <a:buChar char="–"/>
              <a:defRPr>
                <a:solidFill>
                  <a:srgbClr val="2C2C86"/>
                </a:solidFill>
                <a:latin typeface="Verdana" pitchFamily="34" charset="0"/>
              </a:defRPr>
            </a:lvl4pPr>
            <a:lvl5pPr marL="2057400" indent="-228600">
              <a:spcBef>
                <a:spcPct val="20000"/>
              </a:spcBef>
              <a:buClr>
                <a:srgbClr val="BE008C"/>
              </a:buClr>
              <a:buChar char="»"/>
              <a:defRPr>
                <a:solidFill>
                  <a:srgbClr val="2C2C86"/>
                </a:solidFill>
                <a:latin typeface="Verdana" pitchFamily="34" charset="0"/>
              </a:defRPr>
            </a:lvl5pPr>
            <a:lvl6pPr marL="2514600" indent="-228600" eaLnBrk="0" fontAlgn="base" hangingPunct="0">
              <a:spcBef>
                <a:spcPct val="20000"/>
              </a:spcBef>
              <a:spcAft>
                <a:spcPct val="0"/>
              </a:spcAft>
              <a:buClr>
                <a:srgbClr val="BE008C"/>
              </a:buClr>
              <a:buChar char="»"/>
              <a:defRPr>
                <a:solidFill>
                  <a:srgbClr val="2C2C86"/>
                </a:solidFill>
                <a:latin typeface="Verdana" pitchFamily="34" charset="0"/>
              </a:defRPr>
            </a:lvl6pPr>
            <a:lvl7pPr marL="2971800" indent="-228600" eaLnBrk="0" fontAlgn="base" hangingPunct="0">
              <a:spcBef>
                <a:spcPct val="20000"/>
              </a:spcBef>
              <a:spcAft>
                <a:spcPct val="0"/>
              </a:spcAft>
              <a:buClr>
                <a:srgbClr val="BE008C"/>
              </a:buClr>
              <a:buChar char="»"/>
              <a:defRPr>
                <a:solidFill>
                  <a:srgbClr val="2C2C86"/>
                </a:solidFill>
                <a:latin typeface="Verdana" pitchFamily="34" charset="0"/>
              </a:defRPr>
            </a:lvl7pPr>
            <a:lvl8pPr marL="3429000" indent="-228600" eaLnBrk="0" fontAlgn="base" hangingPunct="0">
              <a:spcBef>
                <a:spcPct val="20000"/>
              </a:spcBef>
              <a:spcAft>
                <a:spcPct val="0"/>
              </a:spcAft>
              <a:buClr>
                <a:srgbClr val="BE008C"/>
              </a:buClr>
              <a:buChar char="»"/>
              <a:defRPr>
                <a:solidFill>
                  <a:srgbClr val="2C2C86"/>
                </a:solidFill>
                <a:latin typeface="Verdana" pitchFamily="34" charset="0"/>
              </a:defRPr>
            </a:lvl8pPr>
            <a:lvl9pPr marL="3886200" indent="-228600" eaLnBrk="0" fontAlgn="base" hangingPunct="0">
              <a:spcBef>
                <a:spcPct val="20000"/>
              </a:spcBef>
              <a:spcAft>
                <a:spcPct val="0"/>
              </a:spcAft>
              <a:buClr>
                <a:srgbClr val="BE008C"/>
              </a:buClr>
              <a:buChar char="»"/>
              <a:defRPr>
                <a:solidFill>
                  <a:srgbClr val="2C2C86"/>
                </a:solidFill>
                <a:latin typeface="Verdana" pitchFamily="34" charset="0"/>
              </a:defRPr>
            </a:lvl9pPr>
          </a:lstStyle>
          <a:p>
            <a:pPr>
              <a:spcBef>
                <a:spcPct val="50000"/>
              </a:spcBef>
              <a:buClrTx/>
              <a:buFontTx/>
              <a:buNone/>
            </a:pPr>
            <a:r>
              <a:rPr lang="fr-BE" altLang="fr-FR" sz="1000">
                <a:solidFill>
                  <a:schemeClr val="tx1"/>
                </a:solidFill>
                <a:latin typeface="Arial" charset="0"/>
                <a:cs typeface="Arial" charset="0"/>
              </a:rPr>
              <a:t>Time &amp; Cost</a:t>
            </a:r>
          </a:p>
        </p:txBody>
      </p:sp>
      <p:sp>
        <p:nvSpPr>
          <p:cNvPr id="36" name="Rectangle 4"/>
          <p:cNvSpPr txBox="1">
            <a:spLocks noChangeArrowheads="1"/>
          </p:cNvSpPr>
          <p:nvPr/>
        </p:nvSpPr>
        <p:spPr>
          <a:xfrm>
            <a:off x="5854700" y="274637"/>
            <a:ext cx="3232150" cy="1007897"/>
          </a:xfrm>
          <a:prstGeom prst="roundRect">
            <a:avLst>
              <a:gd name="adj" fmla="val 50000"/>
            </a:avLst>
          </a:prstGeom>
          <a:solidFill>
            <a:schemeClr val="accent1"/>
          </a:solidFill>
        </p:spPr>
        <p:txBody>
          <a:bodyPr/>
          <a:lstStyle>
            <a:lvl1pPr algn="l" defTabSz="457200" rtl="0" eaLnBrk="1" latinLnBrk="0" hangingPunct="1">
              <a:spcBef>
                <a:spcPct val="0"/>
              </a:spcBef>
              <a:buNone/>
              <a:defRPr sz="2400" kern="1200">
                <a:solidFill>
                  <a:schemeClr val="bg1"/>
                </a:solidFill>
                <a:latin typeface="+mj-lt"/>
                <a:ea typeface="+mj-ea"/>
                <a:cs typeface="+mj-cs"/>
              </a:defRPr>
            </a:lvl1pPr>
          </a:lstStyle>
          <a:p>
            <a:pPr algn="ctr"/>
            <a:r>
              <a:rPr lang="en-US" altLang="fr-FR" dirty="0" smtClean="0"/>
              <a:t>Business-ICT relationship</a:t>
            </a:r>
            <a:endParaRPr lang="en-US" altLang="fr-FR" dirty="0"/>
          </a:p>
        </p:txBody>
      </p:sp>
      <p:sp>
        <p:nvSpPr>
          <p:cNvPr id="7" name="Date Placeholder 6"/>
          <p:cNvSpPr>
            <a:spLocks noGrp="1"/>
          </p:cNvSpPr>
          <p:nvPr>
            <p:ph type="dt" sz="half" idx="2"/>
          </p:nvPr>
        </p:nvSpPr>
        <p:spPr/>
        <p:txBody>
          <a:bodyPr/>
          <a:lstStyle/>
          <a:p>
            <a:r>
              <a:rPr lang="fr-FR" smtClean="0"/>
              <a:t>13 mei 2017</a:t>
            </a:r>
            <a:endParaRPr lang="nl-NL" dirty="0"/>
          </a:p>
        </p:txBody>
      </p:sp>
      <p:sp>
        <p:nvSpPr>
          <p:cNvPr id="8" name="Slide Number Placeholder 7"/>
          <p:cNvSpPr>
            <a:spLocks noGrp="1"/>
          </p:cNvSpPr>
          <p:nvPr>
            <p:ph type="sldNum" sz="quarter" idx="4"/>
          </p:nvPr>
        </p:nvSpPr>
        <p:spPr/>
        <p:txBody>
          <a:bodyPr/>
          <a:lstStyle/>
          <a:p>
            <a:fld id="{A7CC3638-A99D-674C-A789-FA84B7E5EA16}" type="slidenum">
              <a:rPr lang="nl-NL" smtClean="0"/>
              <a:t>79</a:t>
            </a:fld>
            <a:endParaRPr lang="nl-NL" dirty="0"/>
          </a:p>
        </p:txBody>
      </p:sp>
    </p:spTree>
    <p:extLst>
      <p:ext uri="{BB962C8B-B14F-4D97-AF65-F5344CB8AC3E}">
        <p14:creationId xmlns:p14="http://schemas.microsoft.com/office/powerpoint/2010/main" val="327387090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86032"/>
                                        </p:tgtEl>
                                        <p:attrNameLst>
                                          <p:attrName>style.visibility</p:attrName>
                                        </p:attrNameLst>
                                      </p:cBhvr>
                                      <p:to>
                                        <p:strVal val="visible"/>
                                      </p:to>
                                    </p:set>
                                    <p:animEffect transition="in" filter="wipe(left)">
                                      <p:cBhvr>
                                        <p:cTn id="7" dur="1000"/>
                                        <p:tgtEl>
                                          <p:spTgt spid="86032"/>
                                        </p:tgtEl>
                                      </p:cBhvr>
                                    </p:animEffect>
                                  </p:childTnLst>
                                </p:cTn>
                              </p:par>
                              <p:par>
                                <p:cTn id="8" presetID="22" presetClass="entr" presetSubtype="8" fill="hold" nodeType="withEffect">
                                  <p:stCondLst>
                                    <p:cond delay="0"/>
                                  </p:stCondLst>
                                  <p:childTnLst>
                                    <p:set>
                                      <p:cBhvr>
                                        <p:cTn id="9" dur="1" fill="hold">
                                          <p:stCondLst>
                                            <p:cond delay="0"/>
                                          </p:stCondLst>
                                        </p:cTn>
                                        <p:tgtEl>
                                          <p:spTgt spid="86031"/>
                                        </p:tgtEl>
                                        <p:attrNameLst>
                                          <p:attrName>style.visibility</p:attrName>
                                        </p:attrNameLst>
                                      </p:cBhvr>
                                      <p:to>
                                        <p:strVal val="visible"/>
                                      </p:to>
                                    </p:set>
                                    <p:animEffect transition="in" filter="wipe(left)">
                                      <p:cBhvr>
                                        <p:cTn id="10" dur="1000"/>
                                        <p:tgtEl>
                                          <p:spTgt spid="86031"/>
                                        </p:tgtEl>
                                      </p:cBhvr>
                                    </p:animEffect>
                                  </p:childTnLst>
                                </p:cTn>
                              </p:par>
                              <p:par>
                                <p:cTn id="11" presetID="22" presetClass="entr" presetSubtype="8" fill="hold" nodeType="withEffect">
                                  <p:stCondLst>
                                    <p:cond delay="0"/>
                                  </p:stCondLst>
                                  <p:childTnLst>
                                    <p:set>
                                      <p:cBhvr>
                                        <p:cTn id="12" dur="1" fill="hold">
                                          <p:stCondLst>
                                            <p:cond delay="0"/>
                                          </p:stCondLst>
                                        </p:cTn>
                                        <p:tgtEl>
                                          <p:spTgt spid="86033"/>
                                        </p:tgtEl>
                                        <p:attrNameLst>
                                          <p:attrName>style.visibility</p:attrName>
                                        </p:attrNameLst>
                                      </p:cBhvr>
                                      <p:to>
                                        <p:strVal val="visible"/>
                                      </p:to>
                                    </p:set>
                                    <p:animEffect transition="in" filter="wipe(left)">
                                      <p:cBhvr>
                                        <p:cTn id="13" dur="1000"/>
                                        <p:tgtEl>
                                          <p:spTgt spid="86033"/>
                                        </p:tgtEl>
                                      </p:cBhvr>
                                    </p:animEffect>
                                  </p:childTnLst>
                                </p:cTn>
                              </p:par>
                              <p:par>
                                <p:cTn id="14" presetID="22" presetClass="entr" presetSubtype="8" fill="hold" nodeType="withEffect">
                                  <p:stCondLst>
                                    <p:cond delay="0"/>
                                  </p:stCondLst>
                                  <p:childTnLst>
                                    <p:set>
                                      <p:cBhvr>
                                        <p:cTn id="15" dur="1" fill="hold">
                                          <p:stCondLst>
                                            <p:cond delay="0"/>
                                          </p:stCondLst>
                                        </p:cTn>
                                        <p:tgtEl>
                                          <p:spTgt spid="86034"/>
                                        </p:tgtEl>
                                        <p:attrNameLst>
                                          <p:attrName>style.visibility</p:attrName>
                                        </p:attrNameLst>
                                      </p:cBhvr>
                                      <p:to>
                                        <p:strVal val="visible"/>
                                      </p:to>
                                    </p:set>
                                    <p:animEffect transition="in" filter="wipe(left)">
                                      <p:cBhvr>
                                        <p:cTn id="16" dur="1000"/>
                                        <p:tgtEl>
                                          <p:spTgt spid="86034"/>
                                        </p:tgtEl>
                                      </p:cBhvr>
                                    </p:animEffect>
                                  </p:childTnLst>
                                </p:cTn>
                              </p:par>
                              <p:par>
                                <p:cTn id="17" presetID="22" presetClass="entr" presetSubtype="8" fill="hold" nodeType="withEffect">
                                  <p:stCondLst>
                                    <p:cond delay="500"/>
                                  </p:stCondLst>
                                  <p:childTnLst>
                                    <p:set>
                                      <p:cBhvr>
                                        <p:cTn id="18" dur="1" fill="hold">
                                          <p:stCondLst>
                                            <p:cond delay="0"/>
                                          </p:stCondLst>
                                        </p:cTn>
                                        <p:tgtEl>
                                          <p:spTgt spid="86035"/>
                                        </p:tgtEl>
                                        <p:attrNameLst>
                                          <p:attrName>style.visibility</p:attrName>
                                        </p:attrNameLst>
                                      </p:cBhvr>
                                      <p:to>
                                        <p:strVal val="visible"/>
                                      </p:to>
                                    </p:set>
                                    <p:animEffect transition="in" filter="wipe(left)">
                                      <p:cBhvr>
                                        <p:cTn id="19" dur="1000"/>
                                        <p:tgtEl>
                                          <p:spTgt spid="86035"/>
                                        </p:tgtEl>
                                      </p:cBhvr>
                                    </p:animEffect>
                                  </p:childTnLst>
                                </p:cTn>
                              </p:par>
                              <p:par>
                                <p:cTn id="20" presetID="22" presetClass="entr" presetSubtype="8" fill="hold" nodeType="withEffect">
                                  <p:stCondLst>
                                    <p:cond delay="500"/>
                                  </p:stCondLst>
                                  <p:childTnLst>
                                    <p:set>
                                      <p:cBhvr>
                                        <p:cTn id="21" dur="1" fill="hold">
                                          <p:stCondLst>
                                            <p:cond delay="0"/>
                                          </p:stCondLst>
                                        </p:cTn>
                                        <p:tgtEl>
                                          <p:spTgt spid="86036"/>
                                        </p:tgtEl>
                                        <p:attrNameLst>
                                          <p:attrName>style.visibility</p:attrName>
                                        </p:attrNameLst>
                                      </p:cBhvr>
                                      <p:to>
                                        <p:strVal val="visible"/>
                                      </p:to>
                                    </p:set>
                                    <p:animEffect transition="in" filter="wipe(left)">
                                      <p:cBhvr>
                                        <p:cTn id="22" dur="1000"/>
                                        <p:tgtEl>
                                          <p:spTgt spid="86036"/>
                                        </p:tgtEl>
                                      </p:cBhvr>
                                    </p:animEffect>
                                  </p:childTnLst>
                                </p:cTn>
                              </p:par>
                            </p:childTnLst>
                          </p:cTn>
                        </p:par>
                        <p:par>
                          <p:cTn id="23" fill="hold" nodeType="afterGroup">
                            <p:stCondLst>
                              <p:cond delay="1500"/>
                            </p:stCondLst>
                            <p:childTnLst>
                              <p:par>
                                <p:cTn id="24" presetID="22" presetClass="entr" presetSubtype="2" fill="hold" nodeType="afterEffect">
                                  <p:stCondLst>
                                    <p:cond delay="0"/>
                                  </p:stCondLst>
                                  <p:childTnLst>
                                    <p:set>
                                      <p:cBhvr>
                                        <p:cTn id="25" dur="1" fill="hold">
                                          <p:stCondLst>
                                            <p:cond delay="0"/>
                                          </p:stCondLst>
                                        </p:cTn>
                                        <p:tgtEl>
                                          <p:spTgt spid="86037"/>
                                        </p:tgtEl>
                                        <p:attrNameLst>
                                          <p:attrName>style.visibility</p:attrName>
                                        </p:attrNameLst>
                                      </p:cBhvr>
                                      <p:to>
                                        <p:strVal val="visible"/>
                                      </p:to>
                                    </p:set>
                                    <p:animEffect transition="in" filter="wipe(right)">
                                      <p:cBhvr>
                                        <p:cTn id="26" dur="1000"/>
                                        <p:tgtEl>
                                          <p:spTgt spid="86037"/>
                                        </p:tgtEl>
                                      </p:cBhvr>
                                    </p:animEffect>
                                  </p:childTnLst>
                                </p:cTn>
                              </p:par>
                            </p:childTnLst>
                          </p:cTn>
                        </p:par>
                        <p:par>
                          <p:cTn id="27" fill="hold" nodeType="afterGroup">
                            <p:stCondLst>
                              <p:cond delay="2500"/>
                            </p:stCondLst>
                            <p:childTnLst>
                              <p:par>
                                <p:cTn id="28" presetID="22" presetClass="entr" presetSubtype="2" fill="hold" nodeType="afterEffect">
                                  <p:stCondLst>
                                    <p:cond delay="0"/>
                                  </p:stCondLst>
                                  <p:childTnLst>
                                    <p:set>
                                      <p:cBhvr>
                                        <p:cTn id="29" dur="1" fill="hold">
                                          <p:stCondLst>
                                            <p:cond delay="0"/>
                                          </p:stCondLst>
                                        </p:cTn>
                                        <p:tgtEl>
                                          <p:spTgt spid="86038"/>
                                        </p:tgtEl>
                                        <p:attrNameLst>
                                          <p:attrName>style.visibility</p:attrName>
                                        </p:attrNameLst>
                                      </p:cBhvr>
                                      <p:to>
                                        <p:strVal val="visible"/>
                                      </p:to>
                                    </p:set>
                                    <p:animEffect transition="in" filter="wipe(right)">
                                      <p:cBhvr>
                                        <p:cTn id="30" dur="1000"/>
                                        <p:tgtEl>
                                          <p:spTgt spid="86038"/>
                                        </p:tgtEl>
                                      </p:cBhvr>
                                    </p:animEffect>
                                  </p:childTnLst>
                                </p:cTn>
                              </p:par>
                              <p:par>
                                <p:cTn id="31" presetID="22" presetClass="entr" presetSubtype="2" fill="hold" nodeType="withEffect">
                                  <p:stCondLst>
                                    <p:cond delay="0"/>
                                  </p:stCondLst>
                                  <p:childTnLst>
                                    <p:set>
                                      <p:cBhvr>
                                        <p:cTn id="32" dur="1" fill="hold">
                                          <p:stCondLst>
                                            <p:cond delay="0"/>
                                          </p:stCondLst>
                                        </p:cTn>
                                        <p:tgtEl>
                                          <p:spTgt spid="86039"/>
                                        </p:tgtEl>
                                        <p:attrNameLst>
                                          <p:attrName>style.visibility</p:attrName>
                                        </p:attrNameLst>
                                      </p:cBhvr>
                                      <p:to>
                                        <p:strVal val="visible"/>
                                      </p:to>
                                    </p:set>
                                    <p:animEffect transition="in" filter="wipe(right)">
                                      <p:cBhvr>
                                        <p:cTn id="33" dur="1000"/>
                                        <p:tgtEl>
                                          <p:spTgt spid="86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2" descr="Business-Island"/>
          <p:cNvPicPr>
            <a:picLocks noChangeAspect="1" noChangeArrowheads="1"/>
          </p:cNvPicPr>
          <p:nvPr/>
        </p:nvPicPr>
        <p:blipFill>
          <a:blip r:embed="rId3">
            <a:extLst>
              <a:ext uri="{28A0092B-C50C-407E-A947-70E740481C1C}">
                <a14:useLocalDpi xmlns:a14="http://schemas.microsoft.com/office/drawing/2010/main" val="0"/>
              </a:ext>
            </a:extLst>
          </a:blip>
          <a:srcRect l="851" t="10672" r="63992" b="48009"/>
          <a:stretch>
            <a:fillRect/>
          </a:stretch>
        </p:blipFill>
        <p:spPr bwMode="auto">
          <a:xfrm>
            <a:off x="22225" y="1180713"/>
            <a:ext cx="3214688" cy="28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3" descr="Business-Island-Bldngs"/>
          <p:cNvPicPr>
            <a:picLocks noChangeAspect="1" noChangeArrowheads="1"/>
          </p:cNvPicPr>
          <p:nvPr/>
        </p:nvPicPr>
        <p:blipFill>
          <a:blip r:embed="rId4">
            <a:extLst>
              <a:ext uri="{28A0092B-C50C-407E-A947-70E740481C1C}">
                <a14:useLocalDpi xmlns:a14="http://schemas.microsoft.com/office/drawing/2010/main" val="0"/>
              </a:ext>
            </a:extLst>
          </a:blip>
          <a:srcRect l="1979" t="3334" r="58994" b="50000"/>
          <a:stretch>
            <a:fillRect/>
          </a:stretch>
        </p:blipFill>
        <p:spPr bwMode="auto">
          <a:xfrm>
            <a:off x="120650" y="675888"/>
            <a:ext cx="35687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4" descr="IT-Island"/>
          <p:cNvPicPr>
            <a:picLocks noChangeAspect="1" noChangeArrowheads="1"/>
          </p:cNvPicPr>
          <p:nvPr/>
        </p:nvPicPr>
        <p:blipFill>
          <a:blip r:embed="rId5">
            <a:extLst>
              <a:ext uri="{28A0092B-C50C-407E-A947-70E740481C1C}">
                <a14:useLocalDpi xmlns:a14="http://schemas.microsoft.com/office/drawing/2010/main" val="0"/>
              </a:ext>
            </a:extLst>
          </a:blip>
          <a:srcRect l="43004" t="23334" b="15324"/>
          <a:stretch>
            <a:fillRect/>
          </a:stretch>
        </p:blipFill>
        <p:spPr bwMode="auto">
          <a:xfrm>
            <a:off x="3876675" y="2052250"/>
            <a:ext cx="5211763"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5" descr="Before_Diagram_BlueWafers"/>
          <p:cNvPicPr>
            <a:picLocks noChangeAspect="1" noChangeArrowheads="1"/>
          </p:cNvPicPr>
          <p:nvPr/>
        </p:nvPicPr>
        <p:blipFill>
          <a:blip r:embed="rId6">
            <a:extLst>
              <a:ext uri="{28A0092B-C50C-407E-A947-70E740481C1C}">
                <a14:useLocalDpi xmlns:a14="http://schemas.microsoft.com/office/drawing/2010/main" val="0"/>
              </a:ext>
            </a:extLst>
          </a:blip>
          <a:srcRect t="62312" r="34810"/>
          <a:stretch>
            <a:fillRect/>
          </a:stretch>
        </p:blipFill>
        <p:spPr bwMode="auto">
          <a:xfrm>
            <a:off x="57150" y="4025513"/>
            <a:ext cx="5886450" cy="215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6" descr="Before_Diagram_BlueWafers"/>
          <p:cNvPicPr>
            <a:picLocks noChangeAspect="1" noChangeArrowheads="1"/>
          </p:cNvPicPr>
          <p:nvPr/>
        </p:nvPicPr>
        <p:blipFill>
          <a:blip r:embed="rId6">
            <a:extLst>
              <a:ext uri="{28A0092B-C50C-407E-A947-70E740481C1C}">
                <a14:useLocalDpi xmlns:a14="http://schemas.microsoft.com/office/drawing/2010/main" val="0"/>
              </a:ext>
            </a:extLst>
          </a:blip>
          <a:srcRect l="77338" b="44093"/>
          <a:stretch>
            <a:fillRect/>
          </a:stretch>
        </p:blipFill>
        <p:spPr bwMode="auto">
          <a:xfrm>
            <a:off x="7040563" y="458400"/>
            <a:ext cx="204628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7" descr="Before_Diagram_BlueWafers"/>
          <p:cNvPicPr>
            <a:picLocks noChangeAspect="1" noChangeArrowheads="1"/>
          </p:cNvPicPr>
          <p:nvPr/>
        </p:nvPicPr>
        <p:blipFill>
          <a:blip r:embed="rId6">
            <a:extLst>
              <a:ext uri="{28A0092B-C50C-407E-A947-70E740481C1C}">
                <a14:useLocalDpi xmlns:a14="http://schemas.microsoft.com/office/drawing/2010/main" val="0"/>
              </a:ext>
            </a:extLst>
          </a:blip>
          <a:srcRect r="28130" b="50859"/>
          <a:stretch>
            <a:fillRect/>
          </a:stretch>
        </p:blipFill>
        <p:spPr bwMode="auto">
          <a:xfrm>
            <a:off x="57150" y="458400"/>
            <a:ext cx="6489700"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8" descr="Before_Diagram_BlueWafers"/>
          <p:cNvPicPr>
            <a:picLocks noChangeAspect="1" noChangeArrowheads="1"/>
          </p:cNvPicPr>
          <p:nvPr/>
        </p:nvPicPr>
        <p:blipFill>
          <a:blip r:embed="rId6">
            <a:extLst>
              <a:ext uri="{28A0092B-C50C-407E-A947-70E740481C1C}">
                <a14:useLocalDpi xmlns:a14="http://schemas.microsoft.com/office/drawing/2010/main" val="0"/>
              </a:ext>
            </a:extLst>
          </a:blip>
          <a:srcRect l="79359" t="67110"/>
          <a:stretch>
            <a:fillRect/>
          </a:stretch>
        </p:blipFill>
        <p:spPr bwMode="auto">
          <a:xfrm>
            <a:off x="7223125" y="4300150"/>
            <a:ext cx="1863725"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9" descr="Before_Diagram_Wafers-Icons"/>
          <p:cNvPicPr>
            <a:picLocks noChangeAspect="1" noChangeArrowheads="1"/>
          </p:cNvPicPr>
          <p:nvPr/>
        </p:nvPicPr>
        <p:blipFill>
          <a:blip r:embed="rId7">
            <a:extLst>
              <a:ext uri="{28A0092B-C50C-407E-A947-70E740481C1C}">
                <a14:useLocalDpi xmlns:a14="http://schemas.microsoft.com/office/drawing/2010/main" val="0"/>
              </a:ext>
            </a:extLst>
          </a:blip>
          <a:srcRect l="58157" t="29701" r="29747" b="55823"/>
          <a:stretch>
            <a:fillRect/>
          </a:stretch>
        </p:blipFill>
        <p:spPr bwMode="auto">
          <a:xfrm>
            <a:off x="5308600" y="2158613"/>
            <a:ext cx="10922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10" descr="Before_Diagram_Wafers-Icons"/>
          <p:cNvPicPr>
            <a:picLocks noChangeAspect="1" noChangeArrowheads="1"/>
          </p:cNvPicPr>
          <p:nvPr/>
        </p:nvPicPr>
        <p:blipFill>
          <a:blip r:embed="rId7">
            <a:extLst>
              <a:ext uri="{28A0092B-C50C-407E-A947-70E740481C1C}">
                <a14:useLocalDpi xmlns:a14="http://schemas.microsoft.com/office/drawing/2010/main" val="0"/>
              </a:ext>
            </a:extLst>
          </a:blip>
          <a:srcRect l="81067" t="35303" r="6662" b="46146"/>
          <a:stretch>
            <a:fillRect/>
          </a:stretch>
        </p:blipFill>
        <p:spPr bwMode="auto">
          <a:xfrm>
            <a:off x="7377113" y="2479288"/>
            <a:ext cx="1108075"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5" name="Picture 11" descr="Before_Diagram_GantChart"/>
          <p:cNvPicPr>
            <a:picLocks noChangeAspect="1" noChangeArrowheads="1"/>
          </p:cNvPicPr>
          <p:nvPr/>
        </p:nvPicPr>
        <p:blipFill>
          <a:blip r:embed="rId8">
            <a:extLst>
              <a:ext uri="{28A0092B-C50C-407E-A947-70E740481C1C}">
                <a14:useLocalDpi xmlns:a14="http://schemas.microsoft.com/office/drawing/2010/main" val="0"/>
              </a:ext>
            </a:extLst>
          </a:blip>
          <a:srcRect l="40894" t="39934" r="35829" b="39296"/>
          <a:stretch>
            <a:fillRect/>
          </a:stretch>
        </p:blipFill>
        <p:spPr bwMode="auto">
          <a:xfrm>
            <a:off x="3749675" y="2744400"/>
            <a:ext cx="210185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6" name="Picture 12" descr="Before_Diagram_Email-2"/>
          <p:cNvPicPr>
            <a:picLocks noChangeAspect="1" noChangeArrowheads="1"/>
          </p:cNvPicPr>
          <p:nvPr/>
        </p:nvPicPr>
        <p:blipFill>
          <a:blip r:embed="rId9">
            <a:extLst>
              <a:ext uri="{28A0092B-C50C-407E-A947-70E740481C1C}">
                <a14:useLocalDpi xmlns:a14="http://schemas.microsoft.com/office/drawing/2010/main" val="0"/>
              </a:ext>
            </a:extLst>
          </a:blip>
          <a:srcRect l="53043" t="35164" r="37183" b="50360"/>
          <a:stretch>
            <a:fillRect/>
          </a:stretch>
        </p:blipFill>
        <p:spPr bwMode="auto">
          <a:xfrm>
            <a:off x="4846638" y="2471350"/>
            <a:ext cx="88265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7" name="Picture 13" descr="Before_Diagram_Email-1"/>
          <p:cNvPicPr>
            <a:picLocks noChangeAspect="1" noChangeArrowheads="1"/>
          </p:cNvPicPr>
          <p:nvPr/>
        </p:nvPicPr>
        <p:blipFill>
          <a:blip r:embed="rId10">
            <a:extLst>
              <a:ext uri="{28A0092B-C50C-407E-A947-70E740481C1C}">
                <a14:useLocalDpi xmlns:a14="http://schemas.microsoft.com/office/drawing/2010/main" val="0"/>
              </a:ext>
            </a:extLst>
          </a:blip>
          <a:srcRect l="73979" t="72989" r="14030" b="11620"/>
          <a:stretch>
            <a:fillRect/>
          </a:stretch>
        </p:blipFill>
        <p:spPr bwMode="auto">
          <a:xfrm>
            <a:off x="6737350" y="4636700"/>
            <a:ext cx="1082675"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8" name="Picture 14" descr="Before_Diagram_3SmlArrows"/>
          <p:cNvPicPr>
            <a:picLocks noChangeAspect="1" noChangeArrowheads="1"/>
          </p:cNvPicPr>
          <p:nvPr/>
        </p:nvPicPr>
        <p:blipFill>
          <a:blip r:embed="rId11">
            <a:extLst>
              <a:ext uri="{28A0092B-C50C-407E-A947-70E740481C1C}">
                <a14:useLocalDpi xmlns:a14="http://schemas.microsoft.com/office/drawing/2010/main" val="0"/>
              </a:ext>
            </a:extLst>
          </a:blip>
          <a:srcRect l="87465" t="46339" b="40877"/>
          <a:stretch>
            <a:fillRect/>
          </a:stretch>
        </p:blipFill>
        <p:spPr bwMode="auto">
          <a:xfrm>
            <a:off x="7954963" y="3111113"/>
            <a:ext cx="113188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9" name="Picture 15" descr="Before_Diagram_3SmlArrows"/>
          <p:cNvPicPr>
            <a:picLocks noChangeAspect="1" noChangeArrowheads="1"/>
          </p:cNvPicPr>
          <p:nvPr/>
        </p:nvPicPr>
        <p:blipFill>
          <a:blip r:embed="rId11">
            <a:extLst>
              <a:ext uri="{28A0092B-C50C-407E-A947-70E740481C1C}">
                <a14:useLocalDpi xmlns:a14="http://schemas.microsoft.com/office/drawing/2010/main" val="0"/>
              </a:ext>
            </a:extLst>
          </a:blip>
          <a:srcRect l="46959" t="55768" r="47520" b="28120"/>
          <a:stretch>
            <a:fillRect/>
          </a:stretch>
        </p:blipFill>
        <p:spPr bwMode="auto">
          <a:xfrm>
            <a:off x="4297363" y="3650863"/>
            <a:ext cx="4984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0" name="Picture 16" descr="Before_Diagram_3SmlArrows-2"/>
          <p:cNvPicPr>
            <a:picLocks noChangeAspect="1" noChangeArrowheads="1"/>
          </p:cNvPicPr>
          <p:nvPr/>
        </p:nvPicPr>
        <p:blipFill>
          <a:blip r:embed="rId12">
            <a:extLst>
              <a:ext uri="{28A0092B-C50C-407E-A947-70E740481C1C}">
                <a14:useLocalDpi xmlns:a14="http://schemas.microsoft.com/office/drawing/2010/main" val="0"/>
              </a:ext>
            </a:extLst>
          </a:blip>
          <a:srcRect l="66209" t="30394" r="24579" b="62645"/>
          <a:stretch>
            <a:fillRect/>
          </a:stretch>
        </p:blipFill>
        <p:spPr bwMode="auto">
          <a:xfrm>
            <a:off x="6035675" y="2198300"/>
            <a:ext cx="83185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1" name="Picture 17" descr="Before_Diagram_1SmlArrow"/>
          <p:cNvPicPr>
            <a:picLocks noChangeAspect="1" noChangeArrowheads="1"/>
          </p:cNvPicPr>
          <p:nvPr/>
        </p:nvPicPr>
        <p:blipFill>
          <a:blip r:embed="rId13">
            <a:extLst>
              <a:ext uri="{28A0092B-C50C-407E-A947-70E740481C1C}">
                <a14:useLocalDpi xmlns:a14="http://schemas.microsoft.com/office/drawing/2010/main" val="0"/>
              </a:ext>
            </a:extLst>
          </a:blip>
          <a:srcRect l="75316" t="31947" r="11516" b="58458"/>
          <a:stretch>
            <a:fillRect/>
          </a:stretch>
        </p:blipFill>
        <p:spPr bwMode="auto">
          <a:xfrm>
            <a:off x="6858000" y="2287200"/>
            <a:ext cx="118903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2" name="Picture 18" descr="Before_Diagram_3SmlArrows-2"/>
          <p:cNvPicPr>
            <a:picLocks noChangeAspect="1" noChangeArrowheads="1"/>
          </p:cNvPicPr>
          <p:nvPr/>
        </p:nvPicPr>
        <p:blipFill>
          <a:blip r:embed="rId12">
            <a:extLst>
              <a:ext uri="{28A0092B-C50C-407E-A947-70E740481C1C}">
                <a14:useLocalDpi xmlns:a14="http://schemas.microsoft.com/office/drawing/2010/main" val="0"/>
              </a:ext>
            </a:extLst>
          </a:blip>
          <a:srcRect l="58105" t="75098" r="30766" b="13727"/>
          <a:stretch>
            <a:fillRect/>
          </a:stretch>
        </p:blipFill>
        <p:spPr bwMode="auto">
          <a:xfrm>
            <a:off x="5303838" y="4757350"/>
            <a:ext cx="1004887"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3" name="Picture 19" descr="Before_Diagram_Spreadsheet-1"/>
          <p:cNvPicPr>
            <a:picLocks noChangeAspect="1" noChangeArrowheads="1"/>
          </p:cNvPicPr>
          <p:nvPr/>
        </p:nvPicPr>
        <p:blipFill>
          <a:blip r:embed="rId14">
            <a:extLst>
              <a:ext uri="{28A0092B-C50C-407E-A947-70E740481C1C}">
                <a14:useLocalDpi xmlns:a14="http://schemas.microsoft.com/office/drawing/2010/main" val="0"/>
              </a:ext>
            </a:extLst>
          </a:blip>
          <a:srcRect l="71272" t="27177" r="14557" b="55269"/>
          <a:stretch>
            <a:fillRect/>
          </a:stretch>
        </p:blipFill>
        <p:spPr bwMode="auto">
          <a:xfrm>
            <a:off x="6492875" y="2014150"/>
            <a:ext cx="127952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4" name="Picture 20" descr="Before_Diagram_Whiteboard"/>
          <p:cNvPicPr>
            <a:picLocks noChangeAspect="1" noChangeArrowheads="1"/>
          </p:cNvPicPr>
          <p:nvPr/>
        </p:nvPicPr>
        <p:blipFill>
          <a:blip r:embed="rId15">
            <a:extLst>
              <a:ext uri="{28A0092B-C50C-407E-A947-70E740481C1C}">
                <a14:useLocalDpi xmlns:a14="http://schemas.microsoft.com/office/drawing/2010/main" val="0"/>
              </a:ext>
            </a:extLst>
          </a:blip>
          <a:srcRect l="85443" t="46339" b="28120"/>
          <a:stretch>
            <a:fillRect/>
          </a:stretch>
        </p:blipFill>
        <p:spPr bwMode="auto">
          <a:xfrm>
            <a:off x="7772400" y="3111113"/>
            <a:ext cx="1314450"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5" name="Picture 21" descr="BigArrow-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80025" y="3066663"/>
            <a:ext cx="455613"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8" name="Picture 22" descr="Before_Diagram_DudesICONS"/>
          <p:cNvPicPr>
            <a:picLocks noChangeAspect="1" noChangeArrowheads="1"/>
          </p:cNvPicPr>
          <p:nvPr/>
        </p:nvPicPr>
        <p:blipFill>
          <a:blip r:embed="rId17">
            <a:extLst>
              <a:ext uri="{28A0092B-C50C-407E-A947-70E740481C1C}">
                <a14:useLocalDpi xmlns:a14="http://schemas.microsoft.com/office/drawing/2010/main" val="0"/>
              </a:ext>
            </a:extLst>
          </a:blip>
          <a:srcRect l="51160" t="58652" r="32191" b="20355"/>
          <a:stretch>
            <a:fillRect/>
          </a:stretch>
        </p:blipFill>
        <p:spPr bwMode="auto">
          <a:xfrm>
            <a:off x="4676775" y="3815963"/>
            <a:ext cx="1503363"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7" name="Picture 23" descr="BigArrow-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208588" y="2744400"/>
            <a:ext cx="1755775"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8" name="Picture 24" descr="BigArrow-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194425" y="2669788"/>
            <a:ext cx="1792288"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9" name="Picture 25" descr="BigArrow-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180263" y="2931725"/>
            <a:ext cx="722312"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2" name="Picture 26" descr="Before_Diagram_Wafers-Icons"/>
          <p:cNvPicPr>
            <a:picLocks noChangeAspect="1" noChangeArrowheads="1"/>
          </p:cNvPicPr>
          <p:nvPr/>
        </p:nvPicPr>
        <p:blipFill>
          <a:blip r:embed="rId7">
            <a:extLst>
              <a:ext uri="{28A0092B-C50C-407E-A947-70E740481C1C}">
                <a14:useLocalDpi xmlns:a14="http://schemas.microsoft.com/office/drawing/2010/main" val="0"/>
              </a:ext>
            </a:extLst>
          </a:blip>
          <a:srcRect l="80380" t="66278" r="4588" b="15446"/>
          <a:stretch>
            <a:fillRect/>
          </a:stretch>
        </p:blipFill>
        <p:spPr bwMode="auto">
          <a:xfrm>
            <a:off x="7315200" y="4252525"/>
            <a:ext cx="1357313"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1" name="Picture 27" descr="Before_Diagram_3SmlArrows"/>
          <p:cNvPicPr>
            <a:picLocks noChangeAspect="1" noChangeArrowheads="1"/>
          </p:cNvPicPr>
          <p:nvPr/>
        </p:nvPicPr>
        <p:blipFill>
          <a:blip r:embed="rId11">
            <a:extLst>
              <a:ext uri="{28A0092B-C50C-407E-A947-70E740481C1C}">
                <a14:useLocalDpi xmlns:a14="http://schemas.microsoft.com/office/drawing/2010/main" val="0"/>
              </a:ext>
            </a:extLst>
          </a:blip>
          <a:srcRect l="80379" t="79868" r="9494" b="10510"/>
          <a:stretch>
            <a:fillRect/>
          </a:stretch>
        </p:blipFill>
        <p:spPr bwMode="auto">
          <a:xfrm>
            <a:off x="7315200" y="5030400"/>
            <a:ext cx="914400"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2" name="Picture 28" descr="Before_Diagram_3SmlArrows-2"/>
          <p:cNvPicPr>
            <a:picLocks noChangeAspect="1" noChangeArrowheads="1"/>
          </p:cNvPicPr>
          <p:nvPr/>
        </p:nvPicPr>
        <p:blipFill>
          <a:blip r:embed="rId12">
            <a:extLst>
              <a:ext uri="{28A0092B-C50C-407E-A947-70E740481C1C}">
                <a14:useLocalDpi xmlns:a14="http://schemas.microsoft.com/office/drawing/2010/main" val="0"/>
              </a:ext>
            </a:extLst>
          </a:blip>
          <a:srcRect l="90190" t="67665" r="2847" b="20633"/>
          <a:stretch>
            <a:fillRect/>
          </a:stretch>
        </p:blipFill>
        <p:spPr bwMode="auto">
          <a:xfrm>
            <a:off x="8201025" y="4331900"/>
            <a:ext cx="6286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3" name="Picture 29" descr="BigArrow-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745163" y="3930263"/>
            <a:ext cx="2468562"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4" name="Picture 30" descr="BigArrow-6"/>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632575" y="4493825"/>
            <a:ext cx="9969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95" name="Picture 31" descr="Before_Diagram_Spreadsheet-"/>
          <p:cNvPicPr>
            <a:picLocks noChangeAspect="1" noChangeArrowheads="1"/>
          </p:cNvPicPr>
          <p:nvPr/>
        </p:nvPicPr>
        <p:blipFill>
          <a:blip r:embed="rId23">
            <a:extLst>
              <a:ext uri="{28A0092B-C50C-407E-A947-70E740481C1C}">
                <a14:useLocalDpi xmlns:a14="http://schemas.microsoft.com/office/drawing/2010/main" val="0"/>
              </a:ext>
            </a:extLst>
          </a:blip>
          <a:srcRect l="63168" t="67110" r="20639" b="12146"/>
          <a:stretch>
            <a:fillRect/>
          </a:stretch>
        </p:blipFill>
        <p:spPr bwMode="auto">
          <a:xfrm>
            <a:off x="5761038" y="4300150"/>
            <a:ext cx="146208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8" name="Picture 32" descr="Before_Diagram_BlueArrow-1"/>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7150" y="458400"/>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9" name="Picture 33" descr="Before_Diagram_BlueArrow-6"/>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7150" y="458400"/>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0" name="Picture 34" descr="Before_Diagram_BlueArrow-5"/>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7150" y="458400"/>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1" name="Picture 35" descr="Before_Diagram_BlueArrow-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7150" y="458400"/>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2" name="Picture 36" descr="Before_Diagram_BlueArrow-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7150" y="458400"/>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3" name="Picture 37" descr="Before_Diagram_BlueArrow-4"/>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7150" y="458400"/>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4" name="Picture 38" descr="Before_Diagram_GrnArrow-1"/>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39713" y="640963"/>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5" name="Picture 39" descr="Before_Diagram_GrnArrow-2"/>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7150" y="458400"/>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6" name="Picture 40" descr="Before_Diagram_GrnArrow-3"/>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57150" y="458400"/>
            <a:ext cx="90297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8" name="Picture 43" descr="Before_Diagram_CenterIcons"/>
          <p:cNvPicPr>
            <a:picLocks noChangeAspect="1" noChangeArrowheads="1"/>
          </p:cNvPicPr>
          <p:nvPr/>
        </p:nvPicPr>
        <p:blipFill>
          <a:blip r:embed="rId33">
            <a:extLst>
              <a:ext uri="{28A0092B-C50C-407E-A947-70E740481C1C}">
                <a14:useLocalDpi xmlns:a14="http://schemas.microsoft.com/office/drawing/2010/main" val="0"/>
              </a:ext>
            </a:extLst>
          </a:blip>
          <a:srcRect l="59106" t="39934" r="12535" b="28119"/>
          <a:stretch>
            <a:fillRect/>
          </a:stretch>
        </p:blipFill>
        <p:spPr bwMode="auto">
          <a:xfrm>
            <a:off x="5394325" y="2744400"/>
            <a:ext cx="25606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9" name="TextBox 57"/>
          <p:cNvSpPr txBox="1">
            <a:spLocks noChangeArrowheads="1"/>
          </p:cNvSpPr>
          <p:nvPr/>
        </p:nvSpPr>
        <p:spPr bwMode="auto">
          <a:xfrm rot="1070122">
            <a:off x="5408613" y="2671375"/>
            <a:ext cx="752475" cy="246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E008C"/>
              </a:buClr>
              <a:buChar char="•"/>
              <a:defRPr sz="2400">
                <a:solidFill>
                  <a:srgbClr val="2C2C86"/>
                </a:solidFill>
                <a:latin typeface="Verdana" pitchFamily="34" charset="0"/>
              </a:defRPr>
            </a:lvl1pPr>
            <a:lvl2pPr marL="742950" indent="-285750">
              <a:spcBef>
                <a:spcPct val="20000"/>
              </a:spcBef>
              <a:buClr>
                <a:srgbClr val="BE008C"/>
              </a:buClr>
              <a:buFont typeface="Symbol" pitchFamily="18" charset="2"/>
              <a:buChar char="-"/>
              <a:defRPr sz="2200">
                <a:solidFill>
                  <a:srgbClr val="2C2C86"/>
                </a:solidFill>
                <a:latin typeface="Verdana" pitchFamily="34" charset="0"/>
              </a:defRPr>
            </a:lvl2pPr>
            <a:lvl3pPr marL="1143000" indent="-228600">
              <a:spcBef>
                <a:spcPct val="20000"/>
              </a:spcBef>
              <a:buClr>
                <a:srgbClr val="BE008C"/>
              </a:buClr>
              <a:buFont typeface="Wingdings" pitchFamily="2" charset="2"/>
              <a:buChar char="§"/>
              <a:defRPr sz="2000">
                <a:solidFill>
                  <a:srgbClr val="2C2C86"/>
                </a:solidFill>
                <a:latin typeface="Verdana" pitchFamily="34" charset="0"/>
              </a:defRPr>
            </a:lvl3pPr>
            <a:lvl4pPr marL="1600200" indent="-228600">
              <a:spcBef>
                <a:spcPct val="20000"/>
              </a:spcBef>
              <a:buClr>
                <a:srgbClr val="BE008C"/>
              </a:buClr>
              <a:buChar char="–"/>
              <a:defRPr>
                <a:solidFill>
                  <a:srgbClr val="2C2C86"/>
                </a:solidFill>
                <a:latin typeface="Verdana" pitchFamily="34" charset="0"/>
              </a:defRPr>
            </a:lvl4pPr>
            <a:lvl5pPr marL="2057400" indent="-228600">
              <a:spcBef>
                <a:spcPct val="20000"/>
              </a:spcBef>
              <a:buClr>
                <a:srgbClr val="BE008C"/>
              </a:buClr>
              <a:buChar char="»"/>
              <a:defRPr>
                <a:solidFill>
                  <a:srgbClr val="2C2C86"/>
                </a:solidFill>
                <a:latin typeface="Verdana" pitchFamily="34" charset="0"/>
              </a:defRPr>
            </a:lvl5pPr>
            <a:lvl6pPr marL="2514600" indent="-228600" eaLnBrk="0" fontAlgn="base" hangingPunct="0">
              <a:spcBef>
                <a:spcPct val="20000"/>
              </a:spcBef>
              <a:spcAft>
                <a:spcPct val="0"/>
              </a:spcAft>
              <a:buClr>
                <a:srgbClr val="BE008C"/>
              </a:buClr>
              <a:buChar char="»"/>
              <a:defRPr>
                <a:solidFill>
                  <a:srgbClr val="2C2C86"/>
                </a:solidFill>
                <a:latin typeface="Verdana" pitchFamily="34" charset="0"/>
              </a:defRPr>
            </a:lvl6pPr>
            <a:lvl7pPr marL="2971800" indent="-228600" eaLnBrk="0" fontAlgn="base" hangingPunct="0">
              <a:spcBef>
                <a:spcPct val="20000"/>
              </a:spcBef>
              <a:spcAft>
                <a:spcPct val="0"/>
              </a:spcAft>
              <a:buClr>
                <a:srgbClr val="BE008C"/>
              </a:buClr>
              <a:buChar char="»"/>
              <a:defRPr>
                <a:solidFill>
                  <a:srgbClr val="2C2C86"/>
                </a:solidFill>
                <a:latin typeface="Verdana" pitchFamily="34" charset="0"/>
              </a:defRPr>
            </a:lvl7pPr>
            <a:lvl8pPr marL="3429000" indent="-228600" eaLnBrk="0" fontAlgn="base" hangingPunct="0">
              <a:spcBef>
                <a:spcPct val="20000"/>
              </a:spcBef>
              <a:spcAft>
                <a:spcPct val="0"/>
              </a:spcAft>
              <a:buClr>
                <a:srgbClr val="BE008C"/>
              </a:buClr>
              <a:buChar char="»"/>
              <a:defRPr>
                <a:solidFill>
                  <a:srgbClr val="2C2C86"/>
                </a:solidFill>
                <a:latin typeface="Verdana" pitchFamily="34" charset="0"/>
              </a:defRPr>
            </a:lvl8pPr>
            <a:lvl9pPr marL="3886200" indent="-228600" eaLnBrk="0" fontAlgn="base" hangingPunct="0">
              <a:spcBef>
                <a:spcPct val="20000"/>
              </a:spcBef>
              <a:spcAft>
                <a:spcPct val="0"/>
              </a:spcAft>
              <a:buClr>
                <a:srgbClr val="BE008C"/>
              </a:buClr>
              <a:buChar char="»"/>
              <a:defRPr>
                <a:solidFill>
                  <a:srgbClr val="2C2C86"/>
                </a:solidFill>
                <a:latin typeface="Verdana" pitchFamily="34" charset="0"/>
              </a:defRPr>
            </a:lvl9pPr>
          </a:lstStyle>
          <a:p>
            <a:pPr>
              <a:spcBef>
                <a:spcPct val="50000"/>
              </a:spcBef>
              <a:buClrTx/>
              <a:buFontTx/>
              <a:buNone/>
            </a:pPr>
            <a:r>
              <a:rPr lang="fr-BE" altLang="fr-FR" sz="1000">
                <a:solidFill>
                  <a:schemeClr val="tx1"/>
                </a:solidFill>
                <a:latin typeface="Arial" charset="0"/>
                <a:cs typeface="Arial" charset="0"/>
              </a:rPr>
              <a:t>Demand</a:t>
            </a:r>
          </a:p>
        </p:txBody>
      </p:sp>
      <p:sp>
        <p:nvSpPr>
          <p:cNvPr id="6190" name="TextBox 58"/>
          <p:cNvSpPr txBox="1">
            <a:spLocks noChangeArrowheads="1"/>
          </p:cNvSpPr>
          <p:nvPr/>
        </p:nvSpPr>
        <p:spPr bwMode="auto">
          <a:xfrm rot="1070122">
            <a:off x="7481888" y="3161913"/>
            <a:ext cx="698500" cy="246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E008C"/>
              </a:buClr>
              <a:buChar char="•"/>
              <a:defRPr sz="2400">
                <a:solidFill>
                  <a:srgbClr val="2C2C86"/>
                </a:solidFill>
                <a:latin typeface="Verdana" pitchFamily="34" charset="0"/>
              </a:defRPr>
            </a:lvl1pPr>
            <a:lvl2pPr marL="742950" indent="-285750">
              <a:spcBef>
                <a:spcPct val="20000"/>
              </a:spcBef>
              <a:buClr>
                <a:srgbClr val="BE008C"/>
              </a:buClr>
              <a:buFont typeface="Symbol" pitchFamily="18" charset="2"/>
              <a:buChar char="-"/>
              <a:defRPr sz="2200">
                <a:solidFill>
                  <a:srgbClr val="2C2C86"/>
                </a:solidFill>
                <a:latin typeface="Verdana" pitchFamily="34" charset="0"/>
              </a:defRPr>
            </a:lvl2pPr>
            <a:lvl3pPr marL="1143000" indent="-228600">
              <a:spcBef>
                <a:spcPct val="20000"/>
              </a:spcBef>
              <a:buClr>
                <a:srgbClr val="BE008C"/>
              </a:buClr>
              <a:buFont typeface="Wingdings" pitchFamily="2" charset="2"/>
              <a:buChar char="§"/>
              <a:defRPr sz="2000">
                <a:solidFill>
                  <a:srgbClr val="2C2C86"/>
                </a:solidFill>
                <a:latin typeface="Verdana" pitchFamily="34" charset="0"/>
              </a:defRPr>
            </a:lvl3pPr>
            <a:lvl4pPr marL="1600200" indent="-228600">
              <a:spcBef>
                <a:spcPct val="20000"/>
              </a:spcBef>
              <a:buClr>
                <a:srgbClr val="BE008C"/>
              </a:buClr>
              <a:buChar char="–"/>
              <a:defRPr>
                <a:solidFill>
                  <a:srgbClr val="2C2C86"/>
                </a:solidFill>
                <a:latin typeface="Verdana" pitchFamily="34" charset="0"/>
              </a:defRPr>
            </a:lvl4pPr>
            <a:lvl5pPr marL="2057400" indent="-228600">
              <a:spcBef>
                <a:spcPct val="20000"/>
              </a:spcBef>
              <a:buClr>
                <a:srgbClr val="BE008C"/>
              </a:buClr>
              <a:buChar char="»"/>
              <a:defRPr>
                <a:solidFill>
                  <a:srgbClr val="2C2C86"/>
                </a:solidFill>
                <a:latin typeface="Verdana" pitchFamily="34" charset="0"/>
              </a:defRPr>
            </a:lvl5pPr>
            <a:lvl6pPr marL="2514600" indent="-228600" eaLnBrk="0" fontAlgn="base" hangingPunct="0">
              <a:spcBef>
                <a:spcPct val="20000"/>
              </a:spcBef>
              <a:spcAft>
                <a:spcPct val="0"/>
              </a:spcAft>
              <a:buClr>
                <a:srgbClr val="BE008C"/>
              </a:buClr>
              <a:buChar char="»"/>
              <a:defRPr>
                <a:solidFill>
                  <a:srgbClr val="2C2C86"/>
                </a:solidFill>
                <a:latin typeface="Verdana" pitchFamily="34" charset="0"/>
              </a:defRPr>
            </a:lvl6pPr>
            <a:lvl7pPr marL="2971800" indent="-228600" eaLnBrk="0" fontAlgn="base" hangingPunct="0">
              <a:spcBef>
                <a:spcPct val="20000"/>
              </a:spcBef>
              <a:spcAft>
                <a:spcPct val="0"/>
              </a:spcAft>
              <a:buClr>
                <a:srgbClr val="BE008C"/>
              </a:buClr>
              <a:buChar char="»"/>
              <a:defRPr>
                <a:solidFill>
                  <a:srgbClr val="2C2C86"/>
                </a:solidFill>
                <a:latin typeface="Verdana" pitchFamily="34" charset="0"/>
              </a:defRPr>
            </a:lvl7pPr>
            <a:lvl8pPr marL="3429000" indent="-228600" eaLnBrk="0" fontAlgn="base" hangingPunct="0">
              <a:spcBef>
                <a:spcPct val="20000"/>
              </a:spcBef>
              <a:spcAft>
                <a:spcPct val="0"/>
              </a:spcAft>
              <a:buClr>
                <a:srgbClr val="BE008C"/>
              </a:buClr>
              <a:buChar char="»"/>
              <a:defRPr>
                <a:solidFill>
                  <a:srgbClr val="2C2C86"/>
                </a:solidFill>
                <a:latin typeface="Verdana" pitchFamily="34" charset="0"/>
              </a:defRPr>
            </a:lvl8pPr>
            <a:lvl9pPr marL="3886200" indent="-228600" eaLnBrk="0" fontAlgn="base" hangingPunct="0">
              <a:spcBef>
                <a:spcPct val="20000"/>
              </a:spcBef>
              <a:spcAft>
                <a:spcPct val="0"/>
              </a:spcAft>
              <a:buClr>
                <a:srgbClr val="BE008C"/>
              </a:buClr>
              <a:buChar char="»"/>
              <a:defRPr>
                <a:solidFill>
                  <a:srgbClr val="2C2C86"/>
                </a:solidFill>
                <a:latin typeface="Verdana" pitchFamily="34" charset="0"/>
              </a:defRPr>
            </a:lvl9pPr>
          </a:lstStyle>
          <a:p>
            <a:pPr>
              <a:spcBef>
                <a:spcPct val="50000"/>
              </a:spcBef>
              <a:buClrTx/>
              <a:buFontTx/>
              <a:buNone/>
            </a:pPr>
            <a:r>
              <a:rPr lang="fr-BE" altLang="fr-FR" sz="1000">
                <a:solidFill>
                  <a:schemeClr val="tx1"/>
                </a:solidFill>
                <a:latin typeface="Arial" charset="0"/>
                <a:cs typeface="Arial" charset="0"/>
              </a:rPr>
              <a:t>Tasks</a:t>
            </a:r>
          </a:p>
        </p:txBody>
      </p:sp>
      <p:sp>
        <p:nvSpPr>
          <p:cNvPr id="6191" name="TextBox 59"/>
          <p:cNvSpPr txBox="1">
            <a:spLocks noChangeArrowheads="1"/>
          </p:cNvSpPr>
          <p:nvPr/>
        </p:nvSpPr>
        <p:spPr bwMode="auto">
          <a:xfrm rot="1070122">
            <a:off x="4772025" y="4604950"/>
            <a:ext cx="842963" cy="246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E008C"/>
              </a:buClr>
              <a:buChar char="•"/>
              <a:defRPr sz="2400">
                <a:solidFill>
                  <a:srgbClr val="2C2C86"/>
                </a:solidFill>
                <a:latin typeface="Verdana" pitchFamily="34" charset="0"/>
              </a:defRPr>
            </a:lvl1pPr>
            <a:lvl2pPr marL="742950" indent="-285750">
              <a:spcBef>
                <a:spcPct val="20000"/>
              </a:spcBef>
              <a:buClr>
                <a:srgbClr val="BE008C"/>
              </a:buClr>
              <a:buFont typeface="Symbol" pitchFamily="18" charset="2"/>
              <a:buChar char="-"/>
              <a:defRPr sz="2200">
                <a:solidFill>
                  <a:srgbClr val="2C2C86"/>
                </a:solidFill>
                <a:latin typeface="Verdana" pitchFamily="34" charset="0"/>
              </a:defRPr>
            </a:lvl2pPr>
            <a:lvl3pPr marL="1143000" indent="-228600">
              <a:spcBef>
                <a:spcPct val="20000"/>
              </a:spcBef>
              <a:buClr>
                <a:srgbClr val="BE008C"/>
              </a:buClr>
              <a:buFont typeface="Wingdings" pitchFamily="2" charset="2"/>
              <a:buChar char="§"/>
              <a:defRPr sz="2000">
                <a:solidFill>
                  <a:srgbClr val="2C2C86"/>
                </a:solidFill>
                <a:latin typeface="Verdana" pitchFamily="34" charset="0"/>
              </a:defRPr>
            </a:lvl3pPr>
            <a:lvl4pPr marL="1600200" indent="-228600">
              <a:spcBef>
                <a:spcPct val="20000"/>
              </a:spcBef>
              <a:buClr>
                <a:srgbClr val="BE008C"/>
              </a:buClr>
              <a:buChar char="–"/>
              <a:defRPr>
                <a:solidFill>
                  <a:srgbClr val="2C2C86"/>
                </a:solidFill>
                <a:latin typeface="Verdana" pitchFamily="34" charset="0"/>
              </a:defRPr>
            </a:lvl4pPr>
            <a:lvl5pPr marL="2057400" indent="-228600">
              <a:spcBef>
                <a:spcPct val="20000"/>
              </a:spcBef>
              <a:buClr>
                <a:srgbClr val="BE008C"/>
              </a:buClr>
              <a:buChar char="»"/>
              <a:defRPr>
                <a:solidFill>
                  <a:srgbClr val="2C2C86"/>
                </a:solidFill>
                <a:latin typeface="Verdana" pitchFamily="34" charset="0"/>
              </a:defRPr>
            </a:lvl5pPr>
            <a:lvl6pPr marL="2514600" indent="-228600" eaLnBrk="0" fontAlgn="base" hangingPunct="0">
              <a:spcBef>
                <a:spcPct val="20000"/>
              </a:spcBef>
              <a:spcAft>
                <a:spcPct val="0"/>
              </a:spcAft>
              <a:buClr>
                <a:srgbClr val="BE008C"/>
              </a:buClr>
              <a:buChar char="»"/>
              <a:defRPr>
                <a:solidFill>
                  <a:srgbClr val="2C2C86"/>
                </a:solidFill>
                <a:latin typeface="Verdana" pitchFamily="34" charset="0"/>
              </a:defRPr>
            </a:lvl6pPr>
            <a:lvl7pPr marL="2971800" indent="-228600" eaLnBrk="0" fontAlgn="base" hangingPunct="0">
              <a:spcBef>
                <a:spcPct val="20000"/>
              </a:spcBef>
              <a:spcAft>
                <a:spcPct val="0"/>
              </a:spcAft>
              <a:buClr>
                <a:srgbClr val="BE008C"/>
              </a:buClr>
              <a:buChar char="»"/>
              <a:defRPr>
                <a:solidFill>
                  <a:srgbClr val="2C2C86"/>
                </a:solidFill>
                <a:latin typeface="Verdana" pitchFamily="34" charset="0"/>
              </a:defRPr>
            </a:lvl7pPr>
            <a:lvl8pPr marL="3429000" indent="-228600" eaLnBrk="0" fontAlgn="base" hangingPunct="0">
              <a:spcBef>
                <a:spcPct val="20000"/>
              </a:spcBef>
              <a:spcAft>
                <a:spcPct val="0"/>
              </a:spcAft>
              <a:buClr>
                <a:srgbClr val="BE008C"/>
              </a:buClr>
              <a:buChar char="»"/>
              <a:defRPr>
                <a:solidFill>
                  <a:srgbClr val="2C2C86"/>
                </a:solidFill>
                <a:latin typeface="Verdana" pitchFamily="34" charset="0"/>
              </a:defRPr>
            </a:lvl8pPr>
            <a:lvl9pPr marL="3886200" indent="-228600" eaLnBrk="0" fontAlgn="base" hangingPunct="0">
              <a:spcBef>
                <a:spcPct val="20000"/>
              </a:spcBef>
              <a:spcAft>
                <a:spcPct val="0"/>
              </a:spcAft>
              <a:buClr>
                <a:srgbClr val="BE008C"/>
              </a:buClr>
              <a:buChar char="»"/>
              <a:defRPr>
                <a:solidFill>
                  <a:srgbClr val="2C2C86"/>
                </a:solidFill>
                <a:latin typeface="Verdana" pitchFamily="34" charset="0"/>
              </a:defRPr>
            </a:lvl9pPr>
          </a:lstStyle>
          <a:p>
            <a:pPr>
              <a:spcBef>
                <a:spcPct val="50000"/>
              </a:spcBef>
              <a:buClrTx/>
              <a:buFontTx/>
              <a:buNone/>
            </a:pPr>
            <a:r>
              <a:rPr lang="fr-BE" altLang="fr-FR" sz="1000">
                <a:solidFill>
                  <a:schemeClr val="tx1"/>
                </a:solidFill>
                <a:latin typeface="Arial" charset="0"/>
                <a:cs typeface="Arial" charset="0"/>
              </a:rPr>
              <a:t>Resources</a:t>
            </a:r>
          </a:p>
        </p:txBody>
      </p:sp>
      <p:sp>
        <p:nvSpPr>
          <p:cNvPr id="6192" name="TextBox 60"/>
          <p:cNvSpPr txBox="1">
            <a:spLocks noChangeArrowheads="1"/>
          </p:cNvSpPr>
          <p:nvPr/>
        </p:nvSpPr>
        <p:spPr bwMode="auto">
          <a:xfrm rot="1070122">
            <a:off x="7396163" y="4851013"/>
            <a:ext cx="903287" cy="246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E008C"/>
              </a:buClr>
              <a:buChar char="•"/>
              <a:defRPr sz="2400">
                <a:solidFill>
                  <a:srgbClr val="2C2C86"/>
                </a:solidFill>
                <a:latin typeface="Verdana" pitchFamily="34" charset="0"/>
              </a:defRPr>
            </a:lvl1pPr>
            <a:lvl2pPr marL="742950" indent="-285750">
              <a:spcBef>
                <a:spcPct val="20000"/>
              </a:spcBef>
              <a:buClr>
                <a:srgbClr val="BE008C"/>
              </a:buClr>
              <a:buFont typeface="Symbol" pitchFamily="18" charset="2"/>
              <a:buChar char="-"/>
              <a:defRPr sz="2200">
                <a:solidFill>
                  <a:srgbClr val="2C2C86"/>
                </a:solidFill>
                <a:latin typeface="Verdana" pitchFamily="34" charset="0"/>
              </a:defRPr>
            </a:lvl2pPr>
            <a:lvl3pPr marL="1143000" indent="-228600">
              <a:spcBef>
                <a:spcPct val="20000"/>
              </a:spcBef>
              <a:buClr>
                <a:srgbClr val="BE008C"/>
              </a:buClr>
              <a:buFont typeface="Wingdings" pitchFamily="2" charset="2"/>
              <a:buChar char="§"/>
              <a:defRPr sz="2000">
                <a:solidFill>
                  <a:srgbClr val="2C2C86"/>
                </a:solidFill>
                <a:latin typeface="Verdana" pitchFamily="34" charset="0"/>
              </a:defRPr>
            </a:lvl3pPr>
            <a:lvl4pPr marL="1600200" indent="-228600">
              <a:spcBef>
                <a:spcPct val="20000"/>
              </a:spcBef>
              <a:buClr>
                <a:srgbClr val="BE008C"/>
              </a:buClr>
              <a:buChar char="–"/>
              <a:defRPr>
                <a:solidFill>
                  <a:srgbClr val="2C2C86"/>
                </a:solidFill>
                <a:latin typeface="Verdana" pitchFamily="34" charset="0"/>
              </a:defRPr>
            </a:lvl4pPr>
            <a:lvl5pPr marL="2057400" indent="-228600">
              <a:spcBef>
                <a:spcPct val="20000"/>
              </a:spcBef>
              <a:buClr>
                <a:srgbClr val="BE008C"/>
              </a:buClr>
              <a:buChar char="»"/>
              <a:defRPr>
                <a:solidFill>
                  <a:srgbClr val="2C2C86"/>
                </a:solidFill>
                <a:latin typeface="Verdana" pitchFamily="34" charset="0"/>
              </a:defRPr>
            </a:lvl5pPr>
            <a:lvl6pPr marL="2514600" indent="-228600" eaLnBrk="0" fontAlgn="base" hangingPunct="0">
              <a:spcBef>
                <a:spcPct val="20000"/>
              </a:spcBef>
              <a:spcAft>
                <a:spcPct val="0"/>
              </a:spcAft>
              <a:buClr>
                <a:srgbClr val="BE008C"/>
              </a:buClr>
              <a:buChar char="»"/>
              <a:defRPr>
                <a:solidFill>
                  <a:srgbClr val="2C2C86"/>
                </a:solidFill>
                <a:latin typeface="Verdana" pitchFamily="34" charset="0"/>
              </a:defRPr>
            </a:lvl6pPr>
            <a:lvl7pPr marL="2971800" indent="-228600" eaLnBrk="0" fontAlgn="base" hangingPunct="0">
              <a:spcBef>
                <a:spcPct val="20000"/>
              </a:spcBef>
              <a:spcAft>
                <a:spcPct val="0"/>
              </a:spcAft>
              <a:buClr>
                <a:srgbClr val="BE008C"/>
              </a:buClr>
              <a:buChar char="»"/>
              <a:defRPr>
                <a:solidFill>
                  <a:srgbClr val="2C2C86"/>
                </a:solidFill>
                <a:latin typeface="Verdana" pitchFamily="34" charset="0"/>
              </a:defRPr>
            </a:lvl7pPr>
            <a:lvl8pPr marL="3429000" indent="-228600" eaLnBrk="0" fontAlgn="base" hangingPunct="0">
              <a:spcBef>
                <a:spcPct val="20000"/>
              </a:spcBef>
              <a:spcAft>
                <a:spcPct val="0"/>
              </a:spcAft>
              <a:buClr>
                <a:srgbClr val="BE008C"/>
              </a:buClr>
              <a:buChar char="»"/>
              <a:defRPr>
                <a:solidFill>
                  <a:srgbClr val="2C2C86"/>
                </a:solidFill>
                <a:latin typeface="Verdana" pitchFamily="34" charset="0"/>
              </a:defRPr>
            </a:lvl8pPr>
            <a:lvl9pPr marL="3886200" indent="-228600" eaLnBrk="0" fontAlgn="base" hangingPunct="0">
              <a:spcBef>
                <a:spcPct val="20000"/>
              </a:spcBef>
              <a:spcAft>
                <a:spcPct val="0"/>
              </a:spcAft>
              <a:buClr>
                <a:srgbClr val="BE008C"/>
              </a:buClr>
              <a:buChar char="»"/>
              <a:defRPr>
                <a:solidFill>
                  <a:srgbClr val="2C2C86"/>
                </a:solidFill>
                <a:latin typeface="Verdana" pitchFamily="34" charset="0"/>
              </a:defRPr>
            </a:lvl9pPr>
          </a:lstStyle>
          <a:p>
            <a:pPr>
              <a:spcBef>
                <a:spcPct val="50000"/>
              </a:spcBef>
              <a:buClrTx/>
              <a:buFontTx/>
              <a:buNone/>
            </a:pPr>
            <a:r>
              <a:rPr lang="fr-BE" altLang="fr-FR" sz="1000">
                <a:solidFill>
                  <a:schemeClr val="tx1"/>
                </a:solidFill>
                <a:latin typeface="Arial" charset="0"/>
                <a:cs typeface="Arial" charset="0"/>
              </a:rPr>
              <a:t>Time &amp; Cost</a:t>
            </a:r>
          </a:p>
        </p:txBody>
      </p:sp>
      <p:sp>
        <p:nvSpPr>
          <p:cNvPr id="49" name="Rectangle 4"/>
          <p:cNvSpPr txBox="1">
            <a:spLocks noChangeArrowheads="1"/>
          </p:cNvSpPr>
          <p:nvPr/>
        </p:nvSpPr>
        <p:spPr>
          <a:xfrm>
            <a:off x="5854700" y="274637"/>
            <a:ext cx="3232150" cy="1007897"/>
          </a:xfrm>
          <a:prstGeom prst="roundRect">
            <a:avLst>
              <a:gd name="adj" fmla="val 50000"/>
            </a:avLst>
          </a:prstGeom>
          <a:solidFill>
            <a:schemeClr val="accent1"/>
          </a:solidFill>
        </p:spPr>
        <p:txBody>
          <a:bodyPr/>
          <a:lstStyle>
            <a:lvl1pPr algn="l" defTabSz="457200" rtl="0" eaLnBrk="1" latinLnBrk="0" hangingPunct="1">
              <a:spcBef>
                <a:spcPct val="0"/>
              </a:spcBef>
              <a:buNone/>
              <a:defRPr sz="2400" kern="1200">
                <a:solidFill>
                  <a:schemeClr val="bg1"/>
                </a:solidFill>
                <a:latin typeface="+mj-lt"/>
                <a:ea typeface="+mj-ea"/>
                <a:cs typeface="+mj-cs"/>
              </a:defRPr>
            </a:lvl1pPr>
          </a:lstStyle>
          <a:p>
            <a:pPr algn="ctr"/>
            <a:r>
              <a:rPr lang="en-US" altLang="fr-FR" dirty="0" smtClean="0"/>
              <a:t>Internal communication</a:t>
            </a:r>
            <a:endParaRPr lang="en-US" altLang="fr-FR" dirty="0"/>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4" name="Slide Number Placeholder 3"/>
          <p:cNvSpPr>
            <a:spLocks noGrp="1"/>
          </p:cNvSpPr>
          <p:nvPr>
            <p:ph type="sldNum" sz="quarter" idx="4"/>
          </p:nvPr>
        </p:nvSpPr>
        <p:spPr/>
        <p:txBody>
          <a:bodyPr/>
          <a:lstStyle/>
          <a:p>
            <a:fld id="{A7CC3638-A99D-674C-A789-FA84B7E5EA16}" type="slidenum">
              <a:rPr lang="nl-NL" smtClean="0"/>
              <a:t>80</a:t>
            </a:fld>
            <a:endParaRPr lang="nl-NL" dirty="0"/>
          </a:p>
        </p:txBody>
      </p:sp>
    </p:spTree>
    <p:extLst>
      <p:ext uri="{BB962C8B-B14F-4D97-AF65-F5344CB8AC3E}">
        <p14:creationId xmlns:p14="http://schemas.microsoft.com/office/powerpoint/2010/main" val="70940767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88083"/>
                                        </p:tgtEl>
                                        <p:attrNameLst>
                                          <p:attrName>style.visibility</p:attrName>
                                        </p:attrNameLst>
                                      </p:cBhvr>
                                      <p:to>
                                        <p:strVal val="visible"/>
                                      </p:to>
                                    </p:set>
                                    <p:animEffect transition="in" filter="fade">
                                      <p:cBhvr>
                                        <p:cTn id="7" dur="200"/>
                                        <p:tgtEl>
                                          <p:spTgt spid="88083"/>
                                        </p:tgtEl>
                                      </p:cBhvr>
                                    </p:animEffect>
                                  </p:childTnLst>
                                </p:cTn>
                              </p:par>
                            </p:childTnLst>
                          </p:cTn>
                        </p:par>
                        <p:par>
                          <p:cTn id="8" fill="hold" nodeType="afterGroup">
                            <p:stCondLst>
                              <p:cond delay="200"/>
                            </p:stCondLst>
                            <p:childTnLst>
                              <p:par>
                                <p:cTn id="9" presetID="10" presetClass="entr" presetSubtype="0" fill="hold" nodeType="afterEffect">
                                  <p:stCondLst>
                                    <p:cond delay="0"/>
                                  </p:stCondLst>
                                  <p:childTnLst>
                                    <p:set>
                                      <p:cBhvr>
                                        <p:cTn id="10" dur="1" fill="hold">
                                          <p:stCondLst>
                                            <p:cond delay="0"/>
                                          </p:stCondLst>
                                        </p:cTn>
                                        <p:tgtEl>
                                          <p:spTgt spid="88084"/>
                                        </p:tgtEl>
                                        <p:attrNameLst>
                                          <p:attrName>style.visibility</p:attrName>
                                        </p:attrNameLst>
                                      </p:cBhvr>
                                      <p:to>
                                        <p:strVal val="visible"/>
                                      </p:to>
                                    </p:set>
                                    <p:animEffect transition="in" filter="fade">
                                      <p:cBhvr>
                                        <p:cTn id="11" dur="200"/>
                                        <p:tgtEl>
                                          <p:spTgt spid="88084"/>
                                        </p:tgtEl>
                                      </p:cBhvr>
                                    </p:animEffect>
                                  </p:childTnLst>
                                </p:cTn>
                              </p:par>
                            </p:childTnLst>
                          </p:cTn>
                        </p:par>
                        <p:par>
                          <p:cTn id="12" fill="hold" nodeType="afterGroup">
                            <p:stCondLst>
                              <p:cond delay="400"/>
                            </p:stCondLst>
                            <p:childTnLst>
                              <p:par>
                                <p:cTn id="13" presetID="10" presetClass="entr" presetSubtype="0" fill="hold" nodeType="afterEffect">
                                  <p:stCondLst>
                                    <p:cond delay="0"/>
                                  </p:stCondLst>
                                  <p:childTnLst>
                                    <p:set>
                                      <p:cBhvr>
                                        <p:cTn id="14" dur="1" fill="hold">
                                          <p:stCondLst>
                                            <p:cond delay="0"/>
                                          </p:stCondLst>
                                        </p:cTn>
                                        <p:tgtEl>
                                          <p:spTgt spid="88077"/>
                                        </p:tgtEl>
                                        <p:attrNameLst>
                                          <p:attrName>style.visibility</p:attrName>
                                        </p:attrNameLst>
                                      </p:cBhvr>
                                      <p:to>
                                        <p:strVal val="visible"/>
                                      </p:to>
                                    </p:set>
                                    <p:animEffect transition="in" filter="fade">
                                      <p:cBhvr>
                                        <p:cTn id="15" dur="200"/>
                                        <p:tgtEl>
                                          <p:spTgt spid="88077"/>
                                        </p:tgtEl>
                                      </p:cBhvr>
                                    </p:animEffect>
                                  </p:childTnLst>
                                </p:cTn>
                              </p:par>
                            </p:childTnLst>
                          </p:cTn>
                        </p:par>
                        <p:par>
                          <p:cTn id="16" fill="hold" nodeType="afterGroup">
                            <p:stCondLst>
                              <p:cond delay="600"/>
                            </p:stCondLst>
                            <p:childTnLst>
                              <p:par>
                                <p:cTn id="17" presetID="10" presetClass="entr" presetSubtype="0" fill="hold" nodeType="afterEffect">
                                  <p:stCondLst>
                                    <p:cond delay="0"/>
                                  </p:stCondLst>
                                  <p:childTnLst>
                                    <p:set>
                                      <p:cBhvr>
                                        <p:cTn id="18" dur="1" fill="hold">
                                          <p:stCondLst>
                                            <p:cond delay="0"/>
                                          </p:stCondLst>
                                        </p:cTn>
                                        <p:tgtEl>
                                          <p:spTgt spid="88095"/>
                                        </p:tgtEl>
                                        <p:attrNameLst>
                                          <p:attrName>style.visibility</p:attrName>
                                        </p:attrNameLst>
                                      </p:cBhvr>
                                      <p:to>
                                        <p:strVal val="visible"/>
                                      </p:to>
                                    </p:set>
                                    <p:animEffect transition="in" filter="fade">
                                      <p:cBhvr>
                                        <p:cTn id="19" dur="200"/>
                                        <p:tgtEl>
                                          <p:spTgt spid="88095"/>
                                        </p:tgtEl>
                                      </p:cBhvr>
                                    </p:animEffect>
                                  </p:childTnLst>
                                </p:cTn>
                              </p:par>
                            </p:childTnLst>
                          </p:cTn>
                        </p:par>
                        <p:par>
                          <p:cTn id="20" fill="hold" nodeType="afterGroup">
                            <p:stCondLst>
                              <p:cond delay="800"/>
                            </p:stCondLst>
                            <p:childTnLst>
                              <p:par>
                                <p:cTn id="21" presetID="10" presetClass="entr" presetSubtype="0" fill="hold" nodeType="afterEffect">
                                  <p:stCondLst>
                                    <p:cond delay="0"/>
                                  </p:stCondLst>
                                  <p:childTnLst>
                                    <p:set>
                                      <p:cBhvr>
                                        <p:cTn id="22" dur="1" fill="hold">
                                          <p:stCondLst>
                                            <p:cond delay="0"/>
                                          </p:stCondLst>
                                        </p:cTn>
                                        <p:tgtEl>
                                          <p:spTgt spid="88075"/>
                                        </p:tgtEl>
                                        <p:attrNameLst>
                                          <p:attrName>style.visibility</p:attrName>
                                        </p:attrNameLst>
                                      </p:cBhvr>
                                      <p:to>
                                        <p:strVal val="visible"/>
                                      </p:to>
                                    </p:set>
                                    <p:animEffect transition="in" filter="fade">
                                      <p:cBhvr>
                                        <p:cTn id="23" dur="200"/>
                                        <p:tgtEl>
                                          <p:spTgt spid="88075"/>
                                        </p:tgtEl>
                                      </p:cBhvr>
                                    </p:animEffect>
                                  </p:childTnLst>
                                </p:cTn>
                              </p:par>
                            </p:childTnLst>
                          </p:cTn>
                        </p:par>
                        <p:par>
                          <p:cTn id="24" fill="hold" nodeType="afterGroup">
                            <p:stCondLst>
                              <p:cond delay="1000"/>
                            </p:stCondLst>
                            <p:childTnLst>
                              <p:par>
                                <p:cTn id="25" presetID="10" presetClass="entr" presetSubtype="0" fill="hold" nodeType="afterEffect">
                                  <p:stCondLst>
                                    <p:cond delay="0"/>
                                  </p:stCondLst>
                                  <p:childTnLst>
                                    <p:set>
                                      <p:cBhvr>
                                        <p:cTn id="26" dur="1" fill="hold">
                                          <p:stCondLst>
                                            <p:cond delay="0"/>
                                          </p:stCondLst>
                                        </p:cTn>
                                        <p:tgtEl>
                                          <p:spTgt spid="88076"/>
                                        </p:tgtEl>
                                        <p:attrNameLst>
                                          <p:attrName>style.visibility</p:attrName>
                                        </p:attrNameLst>
                                      </p:cBhvr>
                                      <p:to>
                                        <p:strVal val="visible"/>
                                      </p:to>
                                    </p:set>
                                    <p:animEffect transition="in" filter="fade">
                                      <p:cBhvr>
                                        <p:cTn id="27" dur="200"/>
                                        <p:tgtEl>
                                          <p:spTgt spid="88076"/>
                                        </p:tgtEl>
                                      </p:cBhvr>
                                    </p:animEffect>
                                  </p:childTnLst>
                                </p:cTn>
                              </p:par>
                            </p:childTnLst>
                          </p:cTn>
                        </p:par>
                        <p:par>
                          <p:cTn id="28" fill="hold" nodeType="afterGroup">
                            <p:stCondLst>
                              <p:cond delay="1200"/>
                            </p:stCondLst>
                            <p:childTnLst>
                              <p:par>
                                <p:cTn id="29" presetID="22" presetClass="entr" presetSubtype="4" fill="hold" nodeType="afterEffect">
                                  <p:stCondLst>
                                    <p:cond delay="500"/>
                                  </p:stCondLst>
                                  <p:childTnLst>
                                    <p:set>
                                      <p:cBhvr>
                                        <p:cTn id="30" dur="1" fill="hold">
                                          <p:stCondLst>
                                            <p:cond delay="0"/>
                                          </p:stCondLst>
                                        </p:cTn>
                                        <p:tgtEl>
                                          <p:spTgt spid="88079"/>
                                        </p:tgtEl>
                                        <p:attrNameLst>
                                          <p:attrName>style.visibility</p:attrName>
                                        </p:attrNameLst>
                                      </p:cBhvr>
                                      <p:to>
                                        <p:strVal val="visible"/>
                                      </p:to>
                                    </p:set>
                                    <p:animEffect transition="in" filter="wipe(down)">
                                      <p:cBhvr>
                                        <p:cTn id="31" dur="200"/>
                                        <p:tgtEl>
                                          <p:spTgt spid="88079"/>
                                        </p:tgtEl>
                                      </p:cBhvr>
                                    </p:animEffect>
                                  </p:childTnLst>
                                </p:cTn>
                              </p:par>
                            </p:childTnLst>
                          </p:cTn>
                        </p:par>
                        <p:par>
                          <p:cTn id="32" fill="hold" nodeType="afterGroup">
                            <p:stCondLst>
                              <p:cond delay="1900"/>
                            </p:stCondLst>
                            <p:childTnLst>
                              <p:par>
                                <p:cTn id="33" presetID="22" presetClass="entr" presetSubtype="4" fill="hold" nodeType="afterEffect">
                                  <p:stCondLst>
                                    <p:cond delay="0"/>
                                  </p:stCondLst>
                                  <p:childTnLst>
                                    <p:set>
                                      <p:cBhvr>
                                        <p:cTn id="34" dur="1" fill="hold">
                                          <p:stCondLst>
                                            <p:cond delay="0"/>
                                          </p:stCondLst>
                                        </p:cTn>
                                        <p:tgtEl>
                                          <p:spTgt spid="88085"/>
                                        </p:tgtEl>
                                        <p:attrNameLst>
                                          <p:attrName>style.visibility</p:attrName>
                                        </p:attrNameLst>
                                      </p:cBhvr>
                                      <p:to>
                                        <p:strVal val="visible"/>
                                      </p:to>
                                    </p:set>
                                    <p:animEffect transition="in" filter="wipe(down)">
                                      <p:cBhvr>
                                        <p:cTn id="35" dur="200"/>
                                        <p:tgtEl>
                                          <p:spTgt spid="88085"/>
                                        </p:tgtEl>
                                      </p:cBhvr>
                                    </p:animEffect>
                                  </p:childTnLst>
                                </p:cTn>
                              </p:par>
                            </p:childTnLst>
                          </p:cTn>
                        </p:par>
                        <p:par>
                          <p:cTn id="36" fill="hold" nodeType="afterGroup">
                            <p:stCondLst>
                              <p:cond delay="2100"/>
                            </p:stCondLst>
                            <p:childTnLst>
                              <p:par>
                                <p:cTn id="37" presetID="22" presetClass="entr" presetSubtype="8" fill="hold" nodeType="afterEffect">
                                  <p:stCondLst>
                                    <p:cond delay="0"/>
                                  </p:stCondLst>
                                  <p:childTnLst>
                                    <p:set>
                                      <p:cBhvr>
                                        <p:cTn id="38" dur="1" fill="hold">
                                          <p:stCondLst>
                                            <p:cond delay="0"/>
                                          </p:stCondLst>
                                        </p:cTn>
                                        <p:tgtEl>
                                          <p:spTgt spid="88087"/>
                                        </p:tgtEl>
                                        <p:attrNameLst>
                                          <p:attrName>style.visibility</p:attrName>
                                        </p:attrNameLst>
                                      </p:cBhvr>
                                      <p:to>
                                        <p:strVal val="visible"/>
                                      </p:to>
                                    </p:set>
                                    <p:animEffect transition="in" filter="wipe(left)">
                                      <p:cBhvr>
                                        <p:cTn id="39" dur="200"/>
                                        <p:tgtEl>
                                          <p:spTgt spid="88087"/>
                                        </p:tgtEl>
                                      </p:cBhvr>
                                    </p:animEffect>
                                  </p:childTnLst>
                                </p:cTn>
                              </p:par>
                              <p:par>
                                <p:cTn id="40" presetID="22" presetClass="entr" presetSubtype="8" fill="hold" nodeType="withEffect">
                                  <p:stCondLst>
                                    <p:cond delay="0"/>
                                  </p:stCondLst>
                                  <p:childTnLst>
                                    <p:set>
                                      <p:cBhvr>
                                        <p:cTn id="41" dur="1" fill="hold">
                                          <p:stCondLst>
                                            <p:cond delay="0"/>
                                          </p:stCondLst>
                                        </p:cTn>
                                        <p:tgtEl>
                                          <p:spTgt spid="88080"/>
                                        </p:tgtEl>
                                        <p:attrNameLst>
                                          <p:attrName>style.visibility</p:attrName>
                                        </p:attrNameLst>
                                      </p:cBhvr>
                                      <p:to>
                                        <p:strVal val="visible"/>
                                      </p:to>
                                    </p:set>
                                    <p:animEffect transition="in" filter="wipe(left)">
                                      <p:cBhvr>
                                        <p:cTn id="42" dur="500"/>
                                        <p:tgtEl>
                                          <p:spTgt spid="88080"/>
                                        </p:tgtEl>
                                      </p:cBhvr>
                                    </p:animEffect>
                                  </p:childTnLst>
                                </p:cTn>
                              </p:par>
                            </p:childTnLst>
                          </p:cTn>
                        </p:par>
                        <p:par>
                          <p:cTn id="43" fill="hold" nodeType="afterGroup">
                            <p:stCondLst>
                              <p:cond delay="2600"/>
                            </p:stCondLst>
                            <p:childTnLst>
                              <p:par>
                                <p:cTn id="44" presetID="22" presetClass="entr" presetSubtype="8" fill="hold" nodeType="afterEffect">
                                  <p:stCondLst>
                                    <p:cond delay="0"/>
                                  </p:stCondLst>
                                  <p:childTnLst>
                                    <p:set>
                                      <p:cBhvr>
                                        <p:cTn id="45" dur="1" fill="hold">
                                          <p:stCondLst>
                                            <p:cond delay="0"/>
                                          </p:stCondLst>
                                        </p:cTn>
                                        <p:tgtEl>
                                          <p:spTgt spid="88088"/>
                                        </p:tgtEl>
                                        <p:attrNameLst>
                                          <p:attrName>style.visibility</p:attrName>
                                        </p:attrNameLst>
                                      </p:cBhvr>
                                      <p:to>
                                        <p:strVal val="visible"/>
                                      </p:to>
                                    </p:set>
                                    <p:animEffect transition="in" filter="wipe(left)">
                                      <p:cBhvr>
                                        <p:cTn id="46" dur="500"/>
                                        <p:tgtEl>
                                          <p:spTgt spid="88088"/>
                                        </p:tgtEl>
                                      </p:cBhvr>
                                    </p:animEffect>
                                  </p:childTnLst>
                                </p:cTn>
                              </p:par>
                              <p:par>
                                <p:cTn id="47" presetID="22" presetClass="entr" presetSubtype="8" fill="hold" nodeType="withEffect">
                                  <p:stCondLst>
                                    <p:cond delay="0"/>
                                  </p:stCondLst>
                                  <p:childTnLst>
                                    <p:set>
                                      <p:cBhvr>
                                        <p:cTn id="48" dur="1" fill="hold">
                                          <p:stCondLst>
                                            <p:cond delay="0"/>
                                          </p:stCondLst>
                                        </p:cTn>
                                        <p:tgtEl>
                                          <p:spTgt spid="88081"/>
                                        </p:tgtEl>
                                        <p:attrNameLst>
                                          <p:attrName>style.visibility</p:attrName>
                                        </p:attrNameLst>
                                      </p:cBhvr>
                                      <p:to>
                                        <p:strVal val="visible"/>
                                      </p:to>
                                    </p:set>
                                    <p:animEffect transition="in" filter="wipe(left)">
                                      <p:cBhvr>
                                        <p:cTn id="49" dur="500"/>
                                        <p:tgtEl>
                                          <p:spTgt spid="88081"/>
                                        </p:tgtEl>
                                      </p:cBhvr>
                                    </p:animEffect>
                                  </p:childTnLst>
                                </p:cTn>
                              </p:par>
                            </p:childTnLst>
                          </p:cTn>
                        </p:par>
                        <p:par>
                          <p:cTn id="50" fill="hold" nodeType="afterGroup">
                            <p:stCondLst>
                              <p:cond delay="3100"/>
                            </p:stCondLst>
                            <p:childTnLst>
                              <p:par>
                                <p:cTn id="51" presetID="22" presetClass="entr" presetSubtype="1" fill="hold" nodeType="afterEffect">
                                  <p:stCondLst>
                                    <p:cond delay="0"/>
                                  </p:stCondLst>
                                  <p:childTnLst>
                                    <p:set>
                                      <p:cBhvr>
                                        <p:cTn id="52" dur="1" fill="hold">
                                          <p:stCondLst>
                                            <p:cond delay="0"/>
                                          </p:stCondLst>
                                        </p:cTn>
                                        <p:tgtEl>
                                          <p:spTgt spid="88078"/>
                                        </p:tgtEl>
                                        <p:attrNameLst>
                                          <p:attrName>style.visibility</p:attrName>
                                        </p:attrNameLst>
                                      </p:cBhvr>
                                      <p:to>
                                        <p:strVal val="visible"/>
                                      </p:to>
                                    </p:set>
                                    <p:animEffect transition="in" filter="wipe(up)">
                                      <p:cBhvr>
                                        <p:cTn id="53" dur="500"/>
                                        <p:tgtEl>
                                          <p:spTgt spid="88078"/>
                                        </p:tgtEl>
                                      </p:cBhvr>
                                    </p:animEffect>
                                  </p:childTnLst>
                                </p:cTn>
                              </p:par>
                            </p:childTnLst>
                          </p:cTn>
                        </p:par>
                        <p:par>
                          <p:cTn id="54" fill="hold" nodeType="afterGroup">
                            <p:stCondLst>
                              <p:cond delay="3600"/>
                            </p:stCondLst>
                            <p:childTnLst>
                              <p:par>
                                <p:cTn id="55" presetID="22" presetClass="entr" presetSubtype="1" fill="hold" nodeType="afterEffect">
                                  <p:stCondLst>
                                    <p:cond delay="0"/>
                                  </p:stCondLst>
                                  <p:childTnLst>
                                    <p:set>
                                      <p:cBhvr>
                                        <p:cTn id="56" dur="1" fill="hold">
                                          <p:stCondLst>
                                            <p:cond delay="0"/>
                                          </p:stCondLst>
                                        </p:cTn>
                                        <p:tgtEl>
                                          <p:spTgt spid="88089"/>
                                        </p:tgtEl>
                                        <p:attrNameLst>
                                          <p:attrName>style.visibility</p:attrName>
                                        </p:attrNameLst>
                                      </p:cBhvr>
                                      <p:to>
                                        <p:strVal val="visible"/>
                                      </p:to>
                                    </p:set>
                                    <p:animEffect transition="in" filter="wipe(up)">
                                      <p:cBhvr>
                                        <p:cTn id="57" dur="500"/>
                                        <p:tgtEl>
                                          <p:spTgt spid="88089"/>
                                        </p:tgtEl>
                                      </p:cBhvr>
                                    </p:animEffect>
                                  </p:childTnLst>
                                </p:cTn>
                              </p:par>
                              <p:par>
                                <p:cTn id="58" presetID="22" presetClass="entr" presetSubtype="1" fill="hold" nodeType="withEffect">
                                  <p:stCondLst>
                                    <p:cond delay="0"/>
                                  </p:stCondLst>
                                  <p:childTnLst>
                                    <p:set>
                                      <p:cBhvr>
                                        <p:cTn id="59" dur="1" fill="hold">
                                          <p:stCondLst>
                                            <p:cond delay="0"/>
                                          </p:stCondLst>
                                        </p:cTn>
                                        <p:tgtEl>
                                          <p:spTgt spid="88092"/>
                                        </p:tgtEl>
                                        <p:attrNameLst>
                                          <p:attrName>style.visibility</p:attrName>
                                        </p:attrNameLst>
                                      </p:cBhvr>
                                      <p:to>
                                        <p:strVal val="visible"/>
                                      </p:to>
                                    </p:set>
                                    <p:animEffect transition="in" filter="wipe(up)">
                                      <p:cBhvr>
                                        <p:cTn id="60" dur="500"/>
                                        <p:tgtEl>
                                          <p:spTgt spid="88092"/>
                                        </p:tgtEl>
                                      </p:cBhvr>
                                    </p:animEffect>
                                  </p:childTnLst>
                                </p:cTn>
                              </p:par>
                              <p:par>
                                <p:cTn id="61" presetID="22" presetClass="entr" presetSubtype="2" fill="hold" nodeType="withEffect">
                                  <p:stCondLst>
                                    <p:cond delay="0"/>
                                  </p:stCondLst>
                                  <p:childTnLst>
                                    <p:set>
                                      <p:cBhvr>
                                        <p:cTn id="62" dur="1" fill="hold">
                                          <p:stCondLst>
                                            <p:cond delay="0"/>
                                          </p:stCondLst>
                                        </p:cTn>
                                        <p:tgtEl>
                                          <p:spTgt spid="88093"/>
                                        </p:tgtEl>
                                        <p:attrNameLst>
                                          <p:attrName>style.visibility</p:attrName>
                                        </p:attrNameLst>
                                      </p:cBhvr>
                                      <p:to>
                                        <p:strVal val="visible"/>
                                      </p:to>
                                    </p:set>
                                    <p:animEffect transition="in" filter="wipe(right)">
                                      <p:cBhvr>
                                        <p:cTn id="63" dur="500"/>
                                        <p:tgtEl>
                                          <p:spTgt spid="88093"/>
                                        </p:tgtEl>
                                      </p:cBhvr>
                                    </p:animEffect>
                                  </p:childTnLst>
                                </p:cTn>
                              </p:par>
                            </p:childTnLst>
                          </p:cTn>
                        </p:par>
                        <p:par>
                          <p:cTn id="64" fill="hold" nodeType="afterGroup">
                            <p:stCondLst>
                              <p:cond delay="4100"/>
                            </p:stCondLst>
                            <p:childTnLst>
                              <p:par>
                                <p:cTn id="65" presetID="22" presetClass="entr" presetSubtype="2" fill="hold" nodeType="afterEffect">
                                  <p:stCondLst>
                                    <p:cond delay="0"/>
                                  </p:stCondLst>
                                  <p:childTnLst>
                                    <p:set>
                                      <p:cBhvr>
                                        <p:cTn id="66" dur="1" fill="hold">
                                          <p:stCondLst>
                                            <p:cond delay="0"/>
                                          </p:stCondLst>
                                        </p:cTn>
                                        <p:tgtEl>
                                          <p:spTgt spid="88091"/>
                                        </p:tgtEl>
                                        <p:attrNameLst>
                                          <p:attrName>style.visibility</p:attrName>
                                        </p:attrNameLst>
                                      </p:cBhvr>
                                      <p:to>
                                        <p:strVal val="visible"/>
                                      </p:to>
                                    </p:set>
                                    <p:animEffect transition="in" filter="wipe(right)">
                                      <p:cBhvr>
                                        <p:cTn id="67" dur="500"/>
                                        <p:tgtEl>
                                          <p:spTgt spid="88091"/>
                                        </p:tgtEl>
                                      </p:cBhvr>
                                    </p:animEffect>
                                  </p:childTnLst>
                                </p:cTn>
                              </p:par>
                              <p:par>
                                <p:cTn id="68" presetID="22" presetClass="entr" presetSubtype="2" fill="hold" nodeType="withEffect">
                                  <p:stCondLst>
                                    <p:cond delay="0"/>
                                  </p:stCondLst>
                                  <p:childTnLst>
                                    <p:set>
                                      <p:cBhvr>
                                        <p:cTn id="69" dur="1" fill="hold">
                                          <p:stCondLst>
                                            <p:cond delay="0"/>
                                          </p:stCondLst>
                                        </p:cTn>
                                        <p:tgtEl>
                                          <p:spTgt spid="88082"/>
                                        </p:tgtEl>
                                        <p:attrNameLst>
                                          <p:attrName>style.visibility</p:attrName>
                                        </p:attrNameLst>
                                      </p:cBhvr>
                                      <p:to>
                                        <p:strVal val="visible"/>
                                      </p:to>
                                    </p:set>
                                    <p:animEffect transition="in" filter="wipe(right)">
                                      <p:cBhvr>
                                        <p:cTn id="70" dur="500"/>
                                        <p:tgtEl>
                                          <p:spTgt spid="88082"/>
                                        </p:tgtEl>
                                      </p:cBhvr>
                                    </p:animEffect>
                                  </p:childTnLst>
                                </p:cTn>
                              </p:par>
                              <p:par>
                                <p:cTn id="71" presetID="22" presetClass="entr" presetSubtype="2" fill="hold" nodeType="withEffect">
                                  <p:stCondLst>
                                    <p:cond delay="0"/>
                                  </p:stCondLst>
                                  <p:childTnLst>
                                    <p:set>
                                      <p:cBhvr>
                                        <p:cTn id="72" dur="1" fill="hold">
                                          <p:stCondLst>
                                            <p:cond delay="0"/>
                                          </p:stCondLst>
                                        </p:cTn>
                                        <p:tgtEl>
                                          <p:spTgt spid="88094"/>
                                        </p:tgtEl>
                                        <p:attrNameLst>
                                          <p:attrName>style.visibility</p:attrName>
                                        </p:attrNameLst>
                                      </p:cBhvr>
                                      <p:to>
                                        <p:strVal val="visible"/>
                                      </p:to>
                                    </p:set>
                                    <p:animEffect transition="in" filter="wipe(right)">
                                      <p:cBhvr>
                                        <p:cTn id="73" dur="500"/>
                                        <p:tgtEl>
                                          <p:spTgt spid="88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2" descr="IT-Island"/>
          <p:cNvPicPr>
            <a:picLocks noChangeAspect="1" noChangeArrowheads="1"/>
          </p:cNvPicPr>
          <p:nvPr/>
        </p:nvPicPr>
        <p:blipFill>
          <a:blip r:embed="rId3">
            <a:extLst>
              <a:ext uri="{28A0092B-C50C-407E-A947-70E740481C1C}">
                <a14:useLocalDpi xmlns:a14="http://schemas.microsoft.com/office/drawing/2010/main" val="0"/>
              </a:ext>
            </a:extLst>
          </a:blip>
          <a:srcRect l="43004" t="23334" b="15324"/>
          <a:stretch>
            <a:fillRect/>
          </a:stretch>
        </p:blipFill>
        <p:spPr bwMode="auto">
          <a:xfrm>
            <a:off x="3876675" y="2052250"/>
            <a:ext cx="5211763"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Picture 3" descr="BestPracticeArrow-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6750" y="2338000"/>
            <a:ext cx="4570413"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4" descr="BestPracticeArrow-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6750" y="2338000"/>
            <a:ext cx="4570413"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5" descr="BestPracticeArrow-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6750" y="2338000"/>
            <a:ext cx="4570413"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6" descr="BestPracticeArrow-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5163" y="2338000"/>
            <a:ext cx="4572000"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7" descr="Business-Island"/>
          <p:cNvPicPr>
            <a:picLocks noChangeAspect="1" noChangeArrowheads="1"/>
          </p:cNvPicPr>
          <p:nvPr/>
        </p:nvPicPr>
        <p:blipFill>
          <a:blip r:embed="rId8">
            <a:extLst>
              <a:ext uri="{28A0092B-C50C-407E-A947-70E740481C1C}">
                <a14:useLocalDpi xmlns:a14="http://schemas.microsoft.com/office/drawing/2010/main" val="0"/>
              </a:ext>
            </a:extLst>
          </a:blip>
          <a:srcRect l="851" t="10672" r="63992" b="48009"/>
          <a:stretch>
            <a:fillRect/>
          </a:stretch>
        </p:blipFill>
        <p:spPr bwMode="auto">
          <a:xfrm>
            <a:off x="22225" y="1180713"/>
            <a:ext cx="3214688" cy="28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0" name="Picture 8" descr="IT-Gov-Island"/>
          <p:cNvPicPr>
            <a:picLocks noChangeAspect="1" noChangeArrowheads="1"/>
          </p:cNvPicPr>
          <p:nvPr/>
        </p:nvPicPr>
        <p:blipFill>
          <a:blip r:embed="rId9">
            <a:extLst>
              <a:ext uri="{28A0092B-C50C-407E-A947-70E740481C1C}">
                <a14:useLocalDpi xmlns:a14="http://schemas.microsoft.com/office/drawing/2010/main" val="0"/>
              </a:ext>
            </a:extLst>
          </a:blip>
          <a:srcRect l="15244" t="16551" r="36163" b="39328"/>
          <a:stretch>
            <a:fillRect/>
          </a:stretch>
        </p:blipFill>
        <p:spPr bwMode="auto">
          <a:xfrm>
            <a:off x="1646238" y="1720463"/>
            <a:ext cx="4443412"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1" name="Picture 9" descr="IT-Gov-MainArrows"/>
          <p:cNvPicPr>
            <a:picLocks noChangeAspect="1" noChangeArrowheads="1"/>
          </p:cNvPicPr>
          <p:nvPr/>
        </p:nvPicPr>
        <p:blipFill>
          <a:blip r:embed="rId10">
            <a:extLst>
              <a:ext uri="{28A0092B-C50C-407E-A947-70E740481C1C}">
                <a14:useLocalDpi xmlns:a14="http://schemas.microsoft.com/office/drawing/2010/main" val="0"/>
              </a:ext>
            </a:extLst>
          </a:blip>
          <a:srcRect l="16910" t="18449" r="39914" b="65532"/>
          <a:stretch>
            <a:fillRect/>
          </a:stretch>
        </p:blipFill>
        <p:spPr bwMode="auto">
          <a:xfrm>
            <a:off x="1647825" y="1688713"/>
            <a:ext cx="3948113"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3" name="Picture 11" descr="IT-Gov-Arrow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03350" y="2066538"/>
            <a:ext cx="1700213"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4" name="Picture 12" descr="IT-Gov-Arrow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52913" y="2946013"/>
            <a:ext cx="1843087"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5" name="Picture 13" descr="IT-Gov-CenterIcons"/>
          <p:cNvPicPr>
            <a:picLocks noChangeAspect="1" noChangeArrowheads="1"/>
          </p:cNvPicPr>
          <p:nvPr/>
        </p:nvPicPr>
        <p:blipFill>
          <a:blip r:embed="rId13">
            <a:extLst>
              <a:ext uri="{28A0092B-C50C-407E-A947-70E740481C1C}">
                <a14:useLocalDpi xmlns:a14="http://schemas.microsoft.com/office/drawing/2010/main" val="0"/>
              </a:ext>
            </a:extLst>
          </a:blip>
          <a:srcRect l="32742" t="21436" r="50087" b="58981"/>
          <a:stretch>
            <a:fillRect/>
          </a:stretch>
        </p:blipFill>
        <p:spPr bwMode="auto">
          <a:xfrm>
            <a:off x="3097213" y="1893500"/>
            <a:ext cx="1570037"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4" name="Picture 14" descr="Business-Island-Bldngs"/>
          <p:cNvPicPr>
            <a:picLocks noChangeAspect="1" noChangeArrowheads="1"/>
          </p:cNvPicPr>
          <p:nvPr/>
        </p:nvPicPr>
        <p:blipFill>
          <a:blip r:embed="rId14">
            <a:extLst>
              <a:ext uri="{28A0092B-C50C-407E-A947-70E740481C1C}">
                <a14:useLocalDpi xmlns:a14="http://schemas.microsoft.com/office/drawing/2010/main" val="0"/>
              </a:ext>
            </a:extLst>
          </a:blip>
          <a:srcRect l="1979" t="3334" r="58994" b="50000"/>
          <a:stretch>
            <a:fillRect/>
          </a:stretch>
        </p:blipFill>
        <p:spPr bwMode="auto">
          <a:xfrm>
            <a:off x="120263" y="705100"/>
            <a:ext cx="35687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5" name="Picture 15" descr="Before_Diagram_BlueWafers"/>
          <p:cNvPicPr>
            <a:picLocks noChangeAspect="1" noChangeArrowheads="1"/>
          </p:cNvPicPr>
          <p:nvPr/>
        </p:nvPicPr>
        <p:blipFill>
          <a:blip r:embed="rId15">
            <a:extLst>
              <a:ext uri="{28A0092B-C50C-407E-A947-70E740481C1C}">
                <a14:useLocalDpi xmlns:a14="http://schemas.microsoft.com/office/drawing/2010/main" val="0"/>
              </a:ext>
            </a:extLst>
          </a:blip>
          <a:srcRect l="50000" t="62312" r="34810" b="18858"/>
          <a:stretch>
            <a:fillRect/>
          </a:stretch>
        </p:blipFill>
        <p:spPr bwMode="auto">
          <a:xfrm>
            <a:off x="4725988" y="3995350"/>
            <a:ext cx="1371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8" name="Picture 16" descr="Before_Diagram_DudesICONS"/>
          <p:cNvPicPr>
            <a:picLocks noChangeAspect="1" noChangeArrowheads="1"/>
          </p:cNvPicPr>
          <p:nvPr/>
        </p:nvPicPr>
        <p:blipFill>
          <a:blip r:embed="rId16">
            <a:extLst>
              <a:ext uri="{28A0092B-C50C-407E-A947-70E740481C1C}">
                <a14:useLocalDpi xmlns:a14="http://schemas.microsoft.com/office/drawing/2010/main" val="0"/>
              </a:ext>
            </a:extLst>
          </a:blip>
          <a:srcRect l="51160" t="58652" r="32191" b="20355"/>
          <a:stretch>
            <a:fillRect/>
          </a:stretch>
        </p:blipFill>
        <p:spPr bwMode="auto">
          <a:xfrm>
            <a:off x="4830763" y="3785800"/>
            <a:ext cx="1503362"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9" name="Picture 17" descr="After_Wafers-4"/>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l="54083" t="56555" r="33583" b="30222"/>
          <a:stretch>
            <a:fillRect/>
          </a:stretch>
        </p:blipFill>
        <p:spPr bwMode="auto">
          <a:xfrm>
            <a:off x="4857750" y="4106475"/>
            <a:ext cx="1096963"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30" name="Picture 18" descr="After_3Dudes"/>
          <p:cNvPicPr>
            <a:picLocks noChangeAspect="1" noChangeArrowheads="1"/>
          </p:cNvPicPr>
          <p:nvPr/>
        </p:nvPicPr>
        <p:blipFill>
          <a:blip r:embed="rId18">
            <a:extLst>
              <a:ext uri="{28A0092B-C50C-407E-A947-70E740481C1C}">
                <a14:useLocalDpi xmlns:a14="http://schemas.microsoft.com/office/drawing/2010/main" val="0"/>
              </a:ext>
            </a:extLst>
          </a:blip>
          <a:srcRect l="55659" t="51343" r="30017" b="37431"/>
          <a:stretch>
            <a:fillRect/>
          </a:stretch>
        </p:blipFill>
        <p:spPr bwMode="auto">
          <a:xfrm>
            <a:off x="4964113" y="3765163"/>
            <a:ext cx="130968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9" name="Picture 19" descr="Before_Diagram_BlueWafers"/>
          <p:cNvPicPr>
            <a:picLocks noChangeAspect="1" noChangeArrowheads="1"/>
          </p:cNvPicPr>
          <p:nvPr/>
        </p:nvPicPr>
        <p:blipFill>
          <a:blip r:embed="rId15">
            <a:extLst>
              <a:ext uri="{28A0092B-C50C-407E-A947-70E740481C1C}">
                <a14:useLocalDpi xmlns:a14="http://schemas.microsoft.com/office/drawing/2010/main" val="0"/>
              </a:ext>
            </a:extLst>
          </a:blip>
          <a:srcRect l="57085" t="28426" r="28130" b="55602"/>
          <a:stretch>
            <a:fillRect/>
          </a:stretch>
        </p:blipFill>
        <p:spPr bwMode="auto">
          <a:xfrm>
            <a:off x="5365750" y="2055425"/>
            <a:ext cx="13350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32" name="Picture 20" descr="After_IT-PortfolioWafer"/>
          <p:cNvPicPr>
            <a:picLocks noChangeAspect="1" noChangeArrowheads="1"/>
          </p:cNvPicPr>
          <p:nvPr/>
        </p:nvPicPr>
        <p:blipFill>
          <a:blip r:embed="rId19">
            <a:extLst>
              <a:ext uri="{28A0092B-C50C-407E-A947-70E740481C1C}">
                <a14:useLocalDpi xmlns:a14="http://schemas.microsoft.com/office/drawing/2010/main" val="0"/>
              </a:ext>
            </a:extLst>
          </a:blip>
          <a:srcRect l="61250" t="38101" r="19757" b="42662"/>
          <a:stretch>
            <a:fillRect/>
          </a:stretch>
        </p:blipFill>
        <p:spPr bwMode="auto">
          <a:xfrm>
            <a:off x="5838825" y="3239700"/>
            <a:ext cx="1736725"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1" name="Picture 21" descr="Before_Diagram_BlueWafers"/>
          <p:cNvPicPr>
            <a:picLocks noChangeAspect="1" noChangeArrowheads="1"/>
          </p:cNvPicPr>
          <p:nvPr/>
        </p:nvPicPr>
        <p:blipFill>
          <a:blip r:embed="rId15">
            <a:extLst>
              <a:ext uri="{28A0092B-C50C-407E-A947-70E740481C1C}">
                <a14:useLocalDpi xmlns:a14="http://schemas.microsoft.com/office/drawing/2010/main" val="0"/>
              </a:ext>
            </a:extLst>
          </a:blip>
          <a:srcRect l="79359" t="67110" r="4431" b="14059"/>
          <a:stretch>
            <a:fillRect/>
          </a:stretch>
        </p:blipFill>
        <p:spPr bwMode="auto">
          <a:xfrm>
            <a:off x="7377113" y="4269988"/>
            <a:ext cx="14636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34" name="Picture 22" descr="Before_Diagram_Wafers-Icons"/>
          <p:cNvPicPr>
            <a:picLocks noChangeAspect="1" noChangeArrowheads="1"/>
          </p:cNvPicPr>
          <p:nvPr/>
        </p:nvPicPr>
        <p:blipFill>
          <a:blip r:embed="rId20">
            <a:extLst>
              <a:ext uri="{28A0092B-C50C-407E-A947-70E740481C1C}">
                <a14:useLocalDpi xmlns:a14="http://schemas.microsoft.com/office/drawing/2010/main" val="0"/>
              </a:ext>
            </a:extLst>
          </a:blip>
          <a:srcRect l="80380" t="66278" r="4588" b="15446"/>
          <a:stretch>
            <a:fillRect/>
          </a:stretch>
        </p:blipFill>
        <p:spPr bwMode="auto">
          <a:xfrm>
            <a:off x="7469188" y="4222363"/>
            <a:ext cx="1357312"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35" name="Picture 23" descr="Before_Diagram_CenterIcons"/>
          <p:cNvPicPr>
            <a:picLocks noChangeAspect="1" noChangeArrowheads="1"/>
          </p:cNvPicPr>
          <p:nvPr/>
        </p:nvPicPr>
        <p:blipFill>
          <a:blip r:embed="rId21">
            <a:extLst>
              <a:ext uri="{28A0092B-C50C-407E-A947-70E740481C1C}">
                <a14:useLocalDpi xmlns:a14="http://schemas.microsoft.com/office/drawing/2010/main" val="0"/>
              </a:ext>
            </a:extLst>
          </a:blip>
          <a:srcRect l="62781" t="42097" r="14522" b="30975"/>
          <a:stretch>
            <a:fillRect/>
          </a:stretch>
        </p:blipFill>
        <p:spPr bwMode="auto">
          <a:xfrm>
            <a:off x="5880100" y="2838063"/>
            <a:ext cx="2049463" cy="154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36" name="Picture 24" descr="After_CenterIcons"/>
          <p:cNvPicPr>
            <a:picLocks noChangeAspect="1" noChangeArrowheads="1"/>
          </p:cNvPicPr>
          <p:nvPr/>
        </p:nvPicPr>
        <p:blipFill>
          <a:blip r:embed="rId22">
            <a:extLst>
              <a:ext uri="{28A0092B-C50C-407E-A947-70E740481C1C}">
                <a14:useLocalDpi xmlns:a14="http://schemas.microsoft.com/office/drawing/2010/main" val="0"/>
              </a:ext>
            </a:extLst>
          </a:blip>
          <a:srcRect l="63177" t="32986" r="17326" b="46017"/>
          <a:stretch>
            <a:fillRect/>
          </a:stretch>
        </p:blipFill>
        <p:spPr bwMode="auto">
          <a:xfrm>
            <a:off x="6046788" y="2823775"/>
            <a:ext cx="1782762"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5" name="Picture 25" descr="Before_Diagram_BlueWafers"/>
          <p:cNvPicPr>
            <a:picLocks noChangeAspect="1" noChangeArrowheads="1"/>
          </p:cNvPicPr>
          <p:nvPr/>
        </p:nvPicPr>
        <p:blipFill>
          <a:blip r:embed="rId15">
            <a:extLst>
              <a:ext uri="{28A0092B-C50C-407E-A947-70E740481C1C}">
                <a14:useLocalDpi xmlns:a14="http://schemas.microsoft.com/office/drawing/2010/main" val="0"/>
              </a:ext>
            </a:extLst>
          </a:blip>
          <a:srcRect l="80379" t="34831" r="6453" b="44093"/>
          <a:stretch>
            <a:fillRect/>
          </a:stretch>
        </p:blipFill>
        <p:spPr bwMode="auto">
          <a:xfrm>
            <a:off x="7469188" y="2422138"/>
            <a:ext cx="1189037"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38" name="Picture 26" descr="Before_Diagram_Wafers-Icons"/>
          <p:cNvPicPr>
            <a:picLocks noChangeAspect="1" noChangeArrowheads="1"/>
          </p:cNvPicPr>
          <p:nvPr/>
        </p:nvPicPr>
        <p:blipFill>
          <a:blip r:embed="rId20">
            <a:extLst>
              <a:ext uri="{28A0092B-C50C-407E-A947-70E740481C1C}">
                <a14:useLocalDpi xmlns:a14="http://schemas.microsoft.com/office/drawing/2010/main" val="0"/>
              </a:ext>
            </a:extLst>
          </a:blip>
          <a:srcRect l="81067" t="35303" r="6662" b="46146"/>
          <a:stretch>
            <a:fillRect/>
          </a:stretch>
        </p:blipFill>
        <p:spPr bwMode="auto">
          <a:xfrm>
            <a:off x="7531100" y="2449125"/>
            <a:ext cx="1108075"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39" name="Picture 27" descr="After_Wafers-3"/>
          <p:cNvPicPr preferRelativeResize="0">
            <a:picLocks noChangeAspect="1" noChangeArrowheads="1"/>
          </p:cNvPicPr>
          <p:nvPr/>
        </p:nvPicPr>
        <p:blipFill>
          <a:blip r:embed="rId23">
            <a:extLst>
              <a:ext uri="{28A0092B-C50C-407E-A947-70E740481C1C}">
                <a14:useLocalDpi xmlns:a14="http://schemas.microsoft.com/office/drawing/2010/main" val="0"/>
              </a:ext>
            </a:extLst>
          </a:blip>
          <a:srcRect l="80417" t="57001" r="7167" b="30000"/>
          <a:stretch>
            <a:fillRect/>
          </a:stretch>
        </p:blipFill>
        <p:spPr bwMode="auto">
          <a:xfrm>
            <a:off x="7459663" y="4331900"/>
            <a:ext cx="112395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40" name="Picture 28" descr="After_Wafers-2"/>
          <p:cNvPicPr preferRelativeResize="0">
            <a:picLocks noChangeAspect="1" noChangeArrowheads="1"/>
          </p:cNvPicPr>
          <p:nvPr/>
        </p:nvPicPr>
        <p:blipFill>
          <a:blip r:embed="rId24">
            <a:extLst>
              <a:ext uri="{28A0092B-C50C-407E-A947-70E740481C1C}">
                <a14:useLocalDpi xmlns:a14="http://schemas.microsoft.com/office/drawing/2010/main" val="0"/>
              </a:ext>
            </a:extLst>
          </a:blip>
          <a:srcRect l="81833" t="34334" r="6917" b="54666"/>
          <a:stretch>
            <a:fillRect/>
          </a:stretch>
        </p:blipFill>
        <p:spPr bwMode="auto">
          <a:xfrm>
            <a:off x="7516813" y="2736463"/>
            <a:ext cx="1023937"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41" name="Picture 29" descr="Before_Diagram_Wafers-Icons"/>
          <p:cNvPicPr>
            <a:picLocks noChangeAspect="1" noChangeArrowheads="1"/>
          </p:cNvPicPr>
          <p:nvPr/>
        </p:nvPicPr>
        <p:blipFill>
          <a:blip r:embed="rId20">
            <a:extLst>
              <a:ext uri="{28A0092B-C50C-407E-A947-70E740481C1C}">
                <a14:useLocalDpi xmlns:a14="http://schemas.microsoft.com/office/drawing/2010/main" val="0"/>
              </a:ext>
            </a:extLst>
          </a:blip>
          <a:srcRect l="84776" t="35303" r="6662" b="52246"/>
          <a:stretch>
            <a:fillRect/>
          </a:stretch>
        </p:blipFill>
        <p:spPr bwMode="auto">
          <a:xfrm>
            <a:off x="7913688" y="2398325"/>
            <a:ext cx="773112"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42" name="Picture 30" descr="After_DoorMan"/>
          <p:cNvPicPr>
            <a:picLocks noChangeAspect="1" noChangeArrowheads="1"/>
          </p:cNvPicPr>
          <p:nvPr/>
        </p:nvPicPr>
        <p:blipFill>
          <a:blip r:embed="rId25">
            <a:extLst>
              <a:ext uri="{28A0092B-C50C-407E-A947-70E740481C1C}">
                <a14:useLocalDpi xmlns:a14="http://schemas.microsoft.com/office/drawing/2010/main" val="0"/>
              </a:ext>
            </a:extLst>
          </a:blip>
          <a:srcRect l="76579" t="41783" r="4341" b="42546"/>
          <a:stretch>
            <a:fillRect/>
          </a:stretch>
        </p:blipFill>
        <p:spPr bwMode="auto">
          <a:xfrm>
            <a:off x="7270750" y="3430200"/>
            <a:ext cx="17303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43" name="Picture 31" descr="After_Clock"/>
          <p:cNvPicPr>
            <a:picLocks noChangeAspect="1" noChangeArrowheads="1"/>
          </p:cNvPicPr>
          <p:nvPr/>
        </p:nvPicPr>
        <p:blipFill>
          <a:blip r:embed="rId26">
            <a:extLst>
              <a:ext uri="{28A0092B-C50C-407E-A947-70E740481C1C}">
                <a14:useLocalDpi xmlns:a14="http://schemas.microsoft.com/office/drawing/2010/main" val="0"/>
              </a:ext>
            </a:extLst>
          </a:blip>
          <a:srcRect l="83420" t="54884" r="4758" b="34004"/>
          <a:stretch>
            <a:fillRect/>
          </a:stretch>
        </p:blipFill>
        <p:spPr bwMode="auto">
          <a:xfrm>
            <a:off x="7762875" y="4174738"/>
            <a:ext cx="10810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44" name="Picture 32" descr="Before_Diagram_Wafers-Icons"/>
          <p:cNvPicPr>
            <a:picLocks noChangeAspect="1" noChangeArrowheads="1"/>
          </p:cNvPicPr>
          <p:nvPr/>
        </p:nvPicPr>
        <p:blipFill>
          <a:blip r:embed="rId20">
            <a:extLst>
              <a:ext uri="{28A0092B-C50C-407E-A947-70E740481C1C}">
                <a14:useLocalDpi xmlns:a14="http://schemas.microsoft.com/office/drawing/2010/main" val="0"/>
              </a:ext>
            </a:extLst>
          </a:blip>
          <a:srcRect l="58157" t="29701" r="29747" b="55823"/>
          <a:stretch>
            <a:fillRect/>
          </a:stretch>
        </p:blipFill>
        <p:spPr bwMode="auto">
          <a:xfrm>
            <a:off x="5462588" y="2128450"/>
            <a:ext cx="10922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45" name="Picture 33" descr="After_Wafers-1"/>
          <p:cNvPicPr>
            <a:picLocks noChangeAspect="1" noChangeArrowheads="1"/>
          </p:cNvPicPr>
          <p:nvPr/>
        </p:nvPicPr>
        <p:blipFill>
          <a:blip r:embed="rId27">
            <a:extLst>
              <a:ext uri="{28A0092B-C50C-407E-A947-70E740481C1C}">
                <a14:useLocalDpi xmlns:a14="http://schemas.microsoft.com/office/drawing/2010/main" val="0"/>
              </a:ext>
            </a:extLst>
          </a:blip>
          <a:srcRect l="58917" t="25778" r="29834" b="62666"/>
          <a:stretch>
            <a:fillRect/>
          </a:stretch>
        </p:blipFill>
        <p:spPr bwMode="auto">
          <a:xfrm>
            <a:off x="5486400" y="2190363"/>
            <a:ext cx="1023938"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46" name="Picture 34" descr="After_InBox"/>
          <p:cNvPicPr>
            <a:picLocks noChangeAspect="1" noChangeArrowheads="1"/>
          </p:cNvPicPr>
          <p:nvPr/>
        </p:nvPicPr>
        <p:blipFill>
          <a:blip r:embed="rId28">
            <a:extLst>
              <a:ext uri="{28A0092B-C50C-407E-A947-70E740481C1C}">
                <a14:useLocalDpi xmlns:a14="http://schemas.microsoft.com/office/drawing/2010/main" val="0"/>
              </a:ext>
            </a:extLst>
          </a:blip>
          <a:srcRect l="61841" t="24445" r="28923" b="68008"/>
          <a:stretch>
            <a:fillRect/>
          </a:stretch>
        </p:blipFill>
        <p:spPr bwMode="auto">
          <a:xfrm>
            <a:off x="5764213" y="2084000"/>
            <a:ext cx="8445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47" name="Picture 35" descr="IT-Gov-MainArrows"/>
          <p:cNvPicPr>
            <a:picLocks noChangeAspect="1" noChangeArrowheads="1"/>
          </p:cNvPicPr>
          <p:nvPr/>
        </p:nvPicPr>
        <p:blipFill>
          <a:blip r:embed="rId10">
            <a:extLst>
              <a:ext uri="{28A0092B-C50C-407E-A947-70E740481C1C}">
                <a14:useLocalDpi xmlns:a14="http://schemas.microsoft.com/office/drawing/2010/main" val="0"/>
              </a:ext>
            </a:extLst>
          </a:blip>
          <a:srcRect l="16910" t="37129" r="39914" b="42778"/>
          <a:stretch>
            <a:fillRect/>
          </a:stretch>
        </p:blipFill>
        <p:spPr bwMode="auto">
          <a:xfrm>
            <a:off x="1647825" y="2969825"/>
            <a:ext cx="3948113"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6" name="TextBox 37"/>
          <p:cNvSpPr txBox="1">
            <a:spLocks noChangeArrowheads="1"/>
          </p:cNvSpPr>
          <p:nvPr/>
        </p:nvSpPr>
        <p:spPr bwMode="auto">
          <a:xfrm rot="1070122">
            <a:off x="5527675" y="2514213"/>
            <a:ext cx="939800" cy="246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E008C"/>
              </a:buClr>
              <a:buChar char="•"/>
              <a:defRPr sz="2400">
                <a:solidFill>
                  <a:srgbClr val="2C2C86"/>
                </a:solidFill>
                <a:latin typeface="Verdana" pitchFamily="34" charset="0"/>
              </a:defRPr>
            </a:lvl1pPr>
            <a:lvl2pPr marL="742950" indent="-285750">
              <a:spcBef>
                <a:spcPct val="20000"/>
              </a:spcBef>
              <a:buClr>
                <a:srgbClr val="BE008C"/>
              </a:buClr>
              <a:buFont typeface="Symbol" pitchFamily="18" charset="2"/>
              <a:buChar char="-"/>
              <a:defRPr sz="2200">
                <a:solidFill>
                  <a:srgbClr val="2C2C86"/>
                </a:solidFill>
                <a:latin typeface="Verdana" pitchFamily="34" charset="0"/>
              </a:defRPr>
            </a:lvl2pPr>
            <a:lvl3pPr marL="1143000" indent="-228600">
              <a:spcBef>
                <a:spcPct val="20000"/>
              </a:spcBef>
              <a:buClr>
                <a:srgbClr val="BE008C"/>
              </a:buClr>
              <a:buFont typeface="Wingdings" pitchFamily="2" charset="2"/>
              <a:buChar char="§"/>
              <a:defRPr sz="2000">
                <a:solidFill>
                  <a:srgbClr val="2C2C86"/>
                </a:solidFill>
                <a:latin typeface="Verdana" pitchFamily="34" charset="0"/>
              </a:defRPr>
            </a:lvl3pPr>
            <a:lvl4pPr marL="1600200" indent="-228600">
              <a:spcBef>
                <a:spcPct val="20000"/>
              </a:spcBef>
              <a:buClr>
                <a:srgbClr val="BE008C"/>
              </a:buClr>
              <a:buChar char="–"/>
              <a:defRPr>
                <a:solidFill>
                  <a:srgbClr val="2C2C86"/>
                </a:solidFill>
                <a:latin typeface="Verdana" pitchFamily="34" charset="0"/>
              </a:defRPr>
            </a:lvl4pPr>
            <a:lvl5pPr marL="2057400" indent="-228600">
              <a:spcBef>
                <a:spcPct val="20000"/>
              </a:spcBef>
              <a:buClr>
                <a:srgbClr val="BE008C"/>
              </a:buClr>
              <a:buChar char="»"/>
              <a:defRPr>
                <a:solidFill>
                  <a:srgbClr val="2C2C86"/>
                </a:solidFill>
                <a:latin typeface="Verdana" pitchFamily="34" charset="0"/>
              </a:defRPr>
            </a:lvl5pPr>
            <a:lvl6pPr marL="2514600" indent="-228600" eaLnBrk="0" fontAlgn="base" hangingPunct="0">
              <a:spcBef>
                <a:spcPct val="20000"/>
              </a:spcBef>
              <a:spcAft>
                <a:spcPct val="0"/>
              </a:spcAft>
              <a:buClr>
                <a:srgbClr val="BE008C"/>
              </a:buClr>
              <a:buChar char="»"/>
              <a:defRPr>
                <a:solidFill>
                  <a:srgbClr val="2C2C86"/>
                </a:solidFill>
                <a:latin typeface="Verdana" pitchFamily="34" charset="0"/>
              </a:defRPr>
            </a:lvl6pPr>
            <a:lvl7pPr marL="2971800" indent="-228600" eaLnBrk="0" fontAlgn="base" hangingPunct="0">
              <a:spcBef>
                <a:spcPct val="20000"/>
              </a:spcBef>
              <a:spcAft>
                <a:spcPct val="0"/>
              </a:spcAft>
              <a:buClr>
                <a:srgbClr val="BE008C"/>
              </a:buClr>
              <a:buChar char="»"/>
              <a:defRPr>
                <a:solidFill>
                  <a:srgbClr val="2C2C86"/>
                </a:solidFill>
                <a:latin typeface="Verdana" pitchFamily="34" charset="0"/>
              </a:defRPr>
            </a:lvl7pPr>
            <a:lvl8pPr marL="3429000" indent="-228600" eaLnBrk="0" fontAlgn="base" hangingPunct="0">
              <a:spcBef>
                <a:spcPct val="20000"/>
              </a:spcBef>
              <a:spcAft>
                <a:spcPct val="0"/>
              </a:spcAft>
              <a:buClr>
                <a:srgbClr val="BE008C"/>
              </a:buClr>
              <a:buChar char="»"/>
              <a:defRPr>
                <a:solidFill>
                  <a:srgbClr val="2C2C86"/>
                </a:solidFill>
                <a:latin typeface="Verdana" pitchFamily="34" charset="0"/>
              </a:defRPr>
            </a:lvl8pPr>
            <a:lvl9pPr marL="3886200" indent="-228600" eaLnBrk="0" fontAlgn="base" hangingPunct="0">
              <a:spcBef>
                <a:spcPct val="20000"/>
              </a:spcBef>
              <a:spcAft>
                <a:spcPct val="0"/>
              </a:spcAft>
              <a:buClr>
                <a:srgbClr val="BE008C"/>
              </a:buClr>
              <a:buChar char="»"/>
              <a:defRPr>
                <a:solidFill>
                  <a:srgbClr val="2C2C86"/>
                </a:solidFill>
                <a:latin typeface="Verdana" pitchFamily="34" charset="0"/>
              </a:defRPr>
            </a:lvl9pPr>
          </a:lstStyle>
          <a:p>
            <a:pPr algn="ctr">
              <a:spcBef>
                <a:spcPct val="50000"/>
              </a:spcBef>
              <a:buClrTx/>
              <a:buFontTx/>
              <a:buNone/>
            </a:pPr>
            <a:r>
              <a:rPr lang="fr-BE" altLang="fr-FR" sz="1000">
                <a:solidFill>
                  <a:schemeClr val="tx1"/>
                </a:solidFill>
                <a:latin typeface="Arial" charset="0"/>
                <a:cs typeface="Arial" charset="0"/>
              </a:rPr>
              <a:t>Demand Mgt</a:t>
            </a:r>
          </a:p>
        </p:txBody>
      </p:sp>
      <p:sp>
        <p:nvSpPr>
          <p:cNvPr id="7207" name="TextBox 38"/>
          <p:cNvSpPr txBox="1">
            <a:spLocks noChangeArrowheads="1"/>
          </p:cNvSpPr>
          <p:nvPr/>
        </p:nvSpPr>
        <p:spPr bwMode="auto">
          <a:xfrm rot="1070122">
            <a:off x="7559675" y="3057138"/>
            <a:ext cx="7524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E008C"/>
              </a:buClr>
              <a:buChar char="•"/>
              <a:defRPr sz="2400">
                <a:solidFill>
                  <a:srgbClr val="2C2C86"/>
                </a:solidFill>
                <a:latin typeface="Verdana" pitchFamily="34" charset="0"/>
              </a:defRPr>
            </a:lvl1pPr>
            <a:lvl2pPr marL="742950" indent="-285750">
              <a:spcBef>
                <a:spcPct val="20000"/>
              </a:spcBef>
              <a:buClr>
                <a:srgbClr val="BE008C"/>
              </a:buClr>
              <a:buFont typeface="Symbol" pitchFamily="18" charset="2"/>
              <a:buChar char="-"/>
              <a:defRPr sz="2200">
                <a:solidFill>
                  <a:srgbClr val="2C2C86"/>
                </a:solidFill>
                <a:latin typeface="Verdana" pitchFamily="34" charset="0"/>
              </a:defRPr>
            </a:lvl2pPr>
            <a:lvl3pPr marL="1143000" indent="-228600">
              <a:spcBef>
                <a:spcPct val="20000"/>
              </a:spcBef>
              <a:buClr>
                <a:srgbClr val="BE008C"/>
              </a:buClr>
              <a:buFont typeface="Wingdings" pitchFamily="2" charset="2"/>
              <a:buChar char="§"/>
              <a:defRPr sz="2000">
                <a:solidFill>
                  <a:srgbClr val="2C2C86"/>
                </a:solidFill>
                <a:latin typeface="Verdana" pitchFamily="34" charset="0"/>
              </a:defRPr>
            </a:lvl3pPr>
            <a:lvl4pPr marL="1600200" indent="-228600">
              <a:spcBef>
                <a:spcPct val="20000"/>
              </a:spcBef>
              <a:buClr>
                <a:srgbClr val="BE008C"/>
              </a:buClr>
              <a:buChar char="–"/>
              <a:defRPr>
                <a:solidFill>
                  <a:srgbClr val="2C2C86"/>
                </a:solidFill>
                <a:latin typeface="Verdana" pitchFamily="34" charset="0"/>
              </a:defRPr>
            </a:lvl4pPr>
            <a:lvl5pPr marL="2057400" indent="-228600">
              <a:spcBef>
                <a:spcPct val="20000"/>
              </a:spcBef>
              <a:buClr>
                <a:srgbClr val="BE008C"/>
              </a:buClr>
              <a:buChar char="»"/>
              <a:defRPr>
                <a:solidFill>
                  <a:srgbClr val="2C2C86"/>
                </a:solidFill>
                <a:latin typeface="Verdana" pitchFamily="34" charset="0"/>
              </a:defRPr>
            </a:lvl5pPr>
            <a:lvl6pPr marL="2514600" indent="-228600" eaLnBrk="0" fontAlgn="base" hangingPunct="0">
              <a:spcBef>
                <a:spcPct val="20000"/>
              </a:spcBef>
              <a:spcAft>
                <a:spcPct val="0"/>
              </a:spcAft>
              <a:buClr>
                <a:srgbClr val="BE008C"/>
              </a:buClr>
              <a:buChar char="»"/>
              <a:defRPr>
                <a:solidFill>
                  <a:srgbClr val="2C2C86"/>
                </a:solidFill>
                <a:latin typeface="Verdana" pitchFamily="34" charset="0"/>
              </a:defRPr>
            </a:lvl6pPr>
            <a:lvl7pPr marL="2971800" indent="-228600" eaLnBrk="0" fontAlgn="base" hangingPunct="0">
              <a:spcBef>
                <a:spcPct val="20000"/>
              </a:spcBef>
              <a:spcAft>
                <a:spcPct val="0"/>
              </a:spcAft>
              <a:buClr>
                <a:srgbClr val="BE008C"/>
              </a:buClr>
              <a:buChar char="»"/>
              <a:defRPr>
                <a:solidFill>
                  <a:srgbClr val="2C2C86"/>
                </a:solidFill>
                <a:latin typeface="Verdana" pitchFamily="34" charset="0"/>
              </a:defRPr>
            </a:lvl7pPr>
            <a:lvl8pPr marL="3429000" indent="-228600" eaLnBrk="0" fontAlgn="base" hangingPunct="0">
              <a:spcBef>
                <a:spcPct val="20000"/>
              </a:spcBef>
              <a:spcAft>
                <a:spcPct val="0"/>
              </a:spcAft>
              <a:buClr>
                <a:srgbClr val="BE008C"/>
              </a:buClr>
              <a:buChar char="»"/>
              <a:defRPr>
                <a:solidFill>
                  <a:srgbClr val="2C2C86"/>
                </a:solidFill>
                <a:latin typeface="Verdana" pitchFamily="34" charset="0"/>
              </a:defRPr>
            </a:lvl8pPr>
            <a:lvl9pPr marL="3886200" indent="-228600" eaLnBrk="0" fontAlgn="base" hangingPunct="0">
              <a:spcBef>
                <a:spcPct val="20000"/>
              </a:spcBef>
              <a:spcAft>
                <a:spcPct val="0"/>
              </a:spcAft>
              <a:buClr>
                <a:srgbClr val="BE008C"/>
              </a:buClr>
              <a:buChar char="»"/>
              <a:defRPr>
                <a:solidFill>
                  <a:srgbClr val="2C2C86"/>
                </a:solidFill>
                <a:latin typeface="Verdana" pitchFamily="34" charset="0"/>
              </a:defRPr>
            </a:lvl9pPr>
          </a:lstStyle>
          <a:p>
            <a:pPr algn="ctr">
              <a:spcBef>
                <a:spcPct val="50000"/>
              </a:spcBef>
              <a:buClrTx/>
              <a:buFontTx/>
              <a:buNone/>
            </a:pPr>
            <a:r>
              <a:rPr lang="fr-BE" altLang="fr-FR" sz="1000">
                <a:solidFill>
                  <a:schemeClr val="tx1"/>
                </a:solidFill>
                <a:latin typeface="Arial" charset="0"/>
                <a:cs typeface="Arial" charset="0"/>
              </a:rPr>
              <a:t>Tasks Execution</a:t>
            </a:r>
          </a:p>
        </p:txBody>
      </p:sp>
      <p:sp>
        <p:nvSpPr>
          <p:cNvPr id="7208" name="TextBox 39"/>
          <p:cNvSpPr txBox="1">
            <a:spLocks noChangeArrowheads="1"/>
          </p:cNvSpPr>
          <p:nvPr/>
        </p:nvSpPr>
        <p:spPr bwMode="auto">
          <a:xfrm rot="1070122">
            <a:off x="4926013" y="4371588"/>
            <a:ext cx="84296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E008C"/>
              </a:buClr>
              <a:buChar char="•"/>
              <a:defRPr sz="2400">
                <a:solidFill>
                  <a:srgbClr val="2C2C86"/>
                </a:solidFill>
                <a:latin typeface="Verdana" pitchFamily="34" charset="0"/>
              </a:defRPr>
            </a:lvl1pPr>
            <a:lvl2pPr marL="742950" indent="-285750">
              <a:spcBef>
                <a:spcPct val="20000"/>
              </a:spcBef>
              <a:buClr>
                <a:srgbClr val="BE008C"/>
              </a:buClr>
              <a:buFont typeface="Symbol" pitchFamily="18" charset="2"/>
              <a:buChar char="-"/>
              <a:defRPr sz="2200">
                <a:solidFill>
                  <a:srgbClr val="2C2C86"/>
                </a:solidFill>
                <a:latin typeface="Verdana" pitchFamily="34" charset="0"/>
              </a:defRPr>
            </a:lvl2pPr>
            <a:lvl3pPr marL="1143000" indent="-228600">
              <a:spcBef>
                <a:spcPct val="20000"/>
              </a:spcBef>
              <a:buClr>
                <a:srgbClr val="BE008C"/>
              </a:buClr>
              <a:buFont typeface="Wingdings" pitchFamily="2" charset="2"/>
              <a:buChar char="§"/>
              <a:defRPr sz="2000">
                <a:solidFill>
                  <a:srgbClr val="2C2C86"/>
                </a:solidFill>
                <a:latin typeface="Verdana" pitchFamily="34" charset="0"/>
              </a:defRPr>
            </a:lvl3pPr>
            <a:lvl4pPr marL="1600200" indent="-228600">
              <a:spcBef>
                <a:spcPct val="20000"/>
              </a:spcBef>
              <a:buClr>
                <a:srgbClr val="BE008C"/>
              </a:buClr>
              <a:buChar char="–"/>
              <a:defRPr>
                <a:solidFill>
                  <a:srgbClr val="2C2C86"/>
                </a:solidFill>
                <a:latin typeface="Verdana" pitchFamily="34" charset="0"/>
              </a:defRPr>
            </a:lvl4pPr>
            <a:lvl5pPr marL="2057400" indent="-228600">
              <a:spcBef>
                <a:spcPct val="20000"/>
              </a:spcBef>
              <a:buClr>
                <a:srgbClr val="BE008C"/>
              </a:buClr>
              <a:buChar char="»"/>
              <a:defRPr>
                <a:solidFill>
                  <a:srgbClr val="2C2C86"/>
                </a:solidFill>
                <a:latin typeface="Verdana" pitchFamily="34" charset="0"/>
              </a:defRPr>
            </a:lvl5pPr>
            <a:lvl6pPr marL="2514600" indent="-228600" eaLnBrk="0" fontAlgn="base" hangingPunct="0">
              <a:spcBef>
                <a:spcPct val="20000"/>
              </a:spcBef>
              <a:spcAft>
                <a:spcPct val="0"/>
              </a:spcAft>
              <a:buClr>
                <a:srgbClr val="BE008C"/>
              </a:buClr>
              <a:buChar char="»"/>
              <a:defRPr>
                <a:solidFill>
                  <a:srgbClr val="2C2C86"/>
                </a:solidFill>
                <a:latin typeface="Verdana" pitchFamily="34" charset="0"/>
              </a:defRPr>
            </a:lvl6pPr>
            <a:lvl7pPr marL="2971800" indent="-228600" eaLnBrk="0" fontAlgn="base" hangingPunct="0">
              <a:spcBef>
                <a:spcPct val="20000"/>
              </a:spcBef>
              <a:spcAft>
                <a:spcPct val="0"/>
              </a:spcAft>
              <a:buClr>
                <a:srgbClr val="BE008C"/>
              </a:buClr>
              <a:buChar char="»"/>
              <a:defRPr>
                <a:solidFill>
                  <a:srgbClr val="2C2C86"/>
                </a:solidFill>
                <a:latin typeface="Verdana" pitchFamily="34" charset="0"/>
              </a:defRPr>
            </a:lvl7pPr>
            <a:lvl8pPr marL="3429000" indent="-228600" eaLnBrk="0" fontAlgn="base" hangingPunct="0">
              <a:spcBef>
                <a:spcPct val="20000"/>
              </a:spcBef>
              <a:spcAft>
                <a:spcPct val="0"/>
              </a:spcAft>
              <a:buClr>
                <a:srgbClr val="BE008C"/>
              </a:buClr>
              <a:buChar char="»"/>
              <a:defRPr>
                <a:solidFill>
                  <a:srgbClr val="2C2C86"/>
                </a:solidFill>
                <a:latin typeface="Verdana" pitchFamily="34" charset="0"/>
              </a:defRPr>
            </a:lvl8pPr>
            <a:lvl9pPr marL="3886200" indent="-228600" eaLnBrk="0" fontAlgn="base" hangingPunct="0">
              <a:spcBef>
                <a:spcPct val="20000"/>
              </a:spcBef>
              <a:spcAft>
                <a:spcPct val="0"/>
              </a:spcAft>
              <a:buClr>
                <a:srgbClr val="BE008C"/>
              </a:buClr>
              <a:buChar char="»"/>
              <a:defRPr>
                <a:solidFill>
                  <a:srgbClr val="2C2C86"/>
                </a:solidFill>
                <a:latin typeface="Verdana" pitchFamily="34" charset="0"/>
              </a:defRPr>
            </a:lvl9pPr>
          </a:lstStyle>
          <a:p>
            <a:pPr algn="ctr">
              <a:spcBef>
                <a:spcPct val="50000"/>
              </a:spcBef>
              <a:buClrTx/>
              <a:buFontTx/>
              <a:buNone/>
            </a:pPr>
            <a:r>
              <a:rPr lang="fr-BE" altLang="fr-FR" sz="1000">
                <a:solidFill>
                  <a:schemeClr val="tx1"/>
                </a:solidFill>
                <a:latin typeface="Arial" charset="0"/>
                <a:cs typeface="Arial" charset="0"/>
              </a:rPr>
              <a:t>Resources Mgt</a:t>
            </a:r>
          </a:p>
        </p:txBody>
      </p:sp>
      <p:sp>
        <p:nvSpPr>
          <p:cNvPr id="7209" name="TextBox 40"/>
          <p:cNvSpPr txBox="1">
            <a:spLocks noChangeArrowheads="1"/>
          </p:cNvSpPr>
          <p:nvPr/>
        </p:nvSpPr>
        <p:spPr bwMode="auto">
          <a:xfrm rot="1070122">
            <a:off x="7570788" y="4700200"/>
            <a:ext cx="9048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BE008C"/>
              </a:buClr>
              <a:buChar char="•"/>
              <a:defRPr sz="2400">
                <a:solidFill>
                  <a:srgbClr val="2C2C86"/>
                </a:solidFill>
                <a:latin typeface="Verdana" pitchFamily="34" charset="0"/>
              </a:defRPr>
            </a:lvl1pPr>
            <a:lvl2pPr marL="742950" indent="-285750">
              <a:spcBef>
                <a:spcPct val="20000"/>
              </a:spcBef>
              <a:buClr>
                <a:srgbClr val="BE008C"/>
              </a:buClr>
              <a:buFont typeface="Symbol" pitchFamily="18" charset="2"/>
              <a:buChar char="-"/>
              <a:defRPr sz="2200">
                <a:solidFill>
                  <a:srgbClr val="2C2C86"/>
                </a:solidFill>
                <a:latin typeface="Verdana" pitchFamily="34" charset="0"/>
              </a:defRPr>
            </a:lvl2pPr>
            <a:lvl3pPr marL="1143000" indent="-228600">
              <a:spcBef>
                <a:spcPct val="20000"/>
              </a:spcBef>
              <a:buClr>
                <a:srgbClr val="BE008C"/>
              </a:buClr>
              <a:buFont typeface="Wingdings" pitchFamily="2" charset="2"/>
              <a:buChar char="§"/>
              <a:defRPr sz="2000">
                <a:solidFill>
                  <a:srgbClr val="2C2C86"/>
                </a:solidFill>
                <a:latin typeface="Verdana" pitchFamily="34" charset="0"/>
              </a:defRPr>
            </a:lvl3pPr>
            <a:lvl4pPr marL="1600200" indent="-228600">
              <a:spcBef>
                <a:spcPct val="20000"/>
              </a:spcBef>
              <a:buClr>
                <a:srgbClr val="BE008C"/>
              </a:buClr>
              <a:buChar char="–"/>
              <a:defRPr>
                <a:solidFill>
                  <a:srgbClr val="2C2C86"/>
                </a:solidFill>
                <a:latin typeface="Verdana" pitchFamily="34" charset="0"/>
              </a:defRPr>
            </a:lvl4pPr>
            <a:lvl5pPr marL="2057400" indent="-228600">
              <a:spcBef>
                <a:spcPct val="20000"/>
              </a:spcBef>
              <a:buClr>
                <a:srgbClr val="BE008C"/>
              </a:buClr>
              <a:buChar char="»"/>
              <a:defRPr>
                <a:solidFill>
                  <a:srgbClr val="2C2C86"/>
                </a:solidFill>
                <a:latin typeface="Verdana" pitchFamily="34" charset="0"/>
              </a:defRPr>
            </a:lvl5pPr>
            <a:lvl6pPr marL="2514600" indent="-228600" eaLnBrk="0" fontAlgn="base" hangingPunct="0">
              <a:spcBef>
                <a:spcPct val="20000"/>
              </a:spcBef>
              <a:spcAft>
                <a:spcPct val="0"/>
              </a:spcAft>
              <a:buClr>
                <a:srgbClr val="BE008C"/>
              </a:buClr>
              <a:buChar char="»"/>
              <a:defRPr>
                <a:solidFill>
                  <a:srgbClr val="2C2C86"/>
                </a:solidFill>
                <a:latin typeface="Verdana" pitchFamily="34" charset="0"/>
              </a:defRPr>
            </a:lvl6pPr>
            <a:lvl7pPr marL="2971800" indent="-228600" eaLnBrk="0" fontAlgn="base" hangingPunct="0">
              <a:spcBef>
                <a:spcPct val="20000"/>
              </a:spcBef>
              <a:spcAft>
                <a:spcPct val="0"/>
              </a:spcAft>
              <a:buClr>
                <a:srgbClr val="BE008C"/>
              </a:buClr>
              <a:buChar char="»"/>
              <a:defRPr>
                <a:solidFill>
                  <a:srgbClr val="2C2C86"/>
                </a:solidFill>
                <a:latin typeface="Verdana" pitchFamily="34" charset="0"/>
              </a:defRPr>
            </a:lvl7pPr>
            <a:lvl8pPr marL="3429000" indent="-228600" eaLnBrk="0" fontAlgn="base" hangingPunct="0">
              <a:spcBef>
                <a:spcPct val="20000"/>
              </a:spcBef>
              <a:spcAft>
                <a:spcPct val="0"/>
              </a:spcAft>
              <a:buClr>
                <a:srgbClr val="BE008C"/>
              </a:buClr>
              <a:buChar char="»"/>
              <a:defRPr>
                <a:solidFill>
                  <a:srgbClr val="2C2C86"/>
                </a:solidFill>
                <a:latin typeface="Verdana" pitchFamily="34" charset="0"/>
              </a:defRPr>
            </a:lvl8pPr>
            <a:lvl9pPr marL="3886200" indent="-228600" eaLnBrk="0" fontAlgn="base" hangingPunct="0">
              <a:spcBef>
                <a:spcPct val="20000"/>
              </a:spcBef>
              <a:spcAft>
                <a:spcPct val="0"/>
              </a:spcAft>
              <a:buClr>
                <a:srgbClr val="BE008C"/>
              </a:buClr>
              <a:buChar char="»"/>
              <a:defRPr>
                <a:solidFill>
                  <a:srgbClr val="2C2C86"/>
                </a:solidFill>
                <a:latin typeface="Verdana" pitchFamily="34" charset="0"/>
              </a:defRPr>
            </a:lvl9pPr>
          </a:lstStyle>
          <a:p>
            <a:pPr algn="ctr">
              <a:spcBef>
                <a:spcPct val="50000"/>
              </a:spcBef>
              <a:buClrTx/>
              <a:buFontTx/>
              <a:buNone/>
            </a:pPr>
            <a:r>
              <a:rPr lang="fr-BE" altLang="fr-FR" sz="1000">
                <a:solidFill>
                  <a:schemeClr val="tx1"/>
                </a:solidFill>
                <a:latin typeface="Arial" charset="0"/>
                <a:cs typeface="Arial" charset="0"/>
              </a:rPr>
              <a:t>Time &amp; Cost Mgt</a:t>
            </a:r>
          </a:p>
        </p:txBody>
      </p:sp>
      <p:sp>
        <p:nvSpPr>
          <p:cNvPr id="42" name="Rectangle 4"/>
          <p:cNvSpPr txBox="1">
            <a:spLocks noChangeArrowheads="1"/>
          </p:cNvSpPr>
          <p:nvPr/>
        </p:nvSpPr>
        <p:spPr>
          <a:xfrm>
            <a:off x="5854700" y="274637"/>
            <a:ext cx="3232150" cy="1007897"/>
          </a:xfrm>
          <a:prstGeom prst="roundRect">
            <a:avLst>
              <a:gd name="adj" fmla="val 50000"/>
            </a:avLst>
          </a:prstGeom>
          <a:solidFill>
            <a:schemeClr val="accent1"/>
          </a:solidFill>
        </p:spPr>
        <p:txBody>
          <a:bodyPr/>
          <a:lstStyle>
            <a:lvl1pPr algn="l" defTabSz="457200" rtl="0" eaLnBrk="1" latinLnBrk="0" hangingPunct="1">
              <a:spcBef>
                <a:spcPct val="0"/>
              </a:spcBef>
              <a:buNone/>
              <a:defRPr sz="2400" kern="1200">
                <a:solidFill>
                  <a:schemeClr val="bg1"/>
                </a:solidFill>
                <a:latin typeface="+mj-lt"/>
                <a:ea typeface="+mj-ea"/>
                <a:cs typeface="+mj-cs"/>
              </a:defRPr>
            </a:lvl1pPr>
          </a:lstStyle>
          <a:p>
            <a:pPr algn="ctr"/>
            <a:r>
              <a:rPr lang="en-US" altLang="fr-FR" dirty="0" smtClean="0"/>
              <a:t>ICT governance</a:t>
            </a:r>
            <a:endParaRPr lang="en-US" altLang="fr-FR" dirty="0"/>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4" name="Slide Number Placeholder 3"/>
          <p:cNvSpPr>
            <a:spLocks noGrp="1"/>
          </p:cNvSpPr>
          <p:nvPr>
            <p:ph type="sldNum" sz="quarter" idx="4"/>
          </p:nvPr>
        </p:nvSpPr>
        <p:spPr/>
        <p:txBody>
          <a:bodyPr/>
          <a:lstStyle/>
          <a:p>
            <a:fld id="{A7CC3638-A99D-674C-A789-FA84B7E5EA16}" type="slidenum">
              <a:rPr lang="nl-NL" smtClean="0"/>
              <a:t>81</a:t>
            </a:fld>
            <a:endParaRPr lang="nl-NL" dirty="0"/>
          </a:p>
        </p:txBody>
      </p:sp>
    </p:spTree>
    <p:extLst>
      <p:ext uri="{BB962C8B-B14F-4D97-AF65-F5344CB8AC3E}">
        <p14:creationId xmlns:p14="http://schemas.microsoft.com/office/powerpoint/2010/main" val="207645716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90136"/>
                                        </p:tgtEl>
                                        <p:attrNameLst>
                                          <p:attrName>style.visibility</p:attrName>
                                        </p:attrNameLst>
                                      </p:cBhvr>
                                      <p:to>
                                        <p:strVal val="visible"/>
                                      </p:to>
                                    </p:set>
                                    <p:animEffect transition="in" filter="fade">
                                      <p:cBhvr>
                                        <p:cTn id="7" dur="200"/>
                                        <p:tgtEl>
                                          <p:spTgt spid="90136"/>
                                        </p:tgtEl>
                                      </p:cBhvr>
                                    </p:animEffect>
                                  </p:childTnLst>
                                </p:cTn>
                              </p:par>
                            </p:childTnLst>
                          </p:cTn>
                        </p:par>
                        <p:par>
                          <p:cTn id="8" fill="hold" nodeType="afterGroup">
                            <p:stCondLst>
                              <p:cond delay="200"/>
                            </p:stCondLst>
                            <p:childTnLst>
                              <p:par>
                                <p:cTn id="9" presetID="10" presetClass="exit" presetSubtype="0" fill="hold" nodeType="afterEffect">
                                  <p:stCondLst>
                                    <p:cond delay="0"/>
                                  </p:stCondLst>
                                  <p:childTnLst>
                                    <p:animEffect transition="out" filter="fade">
                                      <p:cBhvr>
                                        <p:cTn id="10" dur="200"/>
                                        <p:tgtEl>
                                          <p:spTgt spid="90135"/>
                                        </p:tgtEl>
                                      </p:cBhvr>
                                    </p:animEffect>
                                    <p:set>
                                      <p:cBhvr>
                                        <p:cTn id="11" dur="1" fill="hold">
                                          <p:stCondLst>
                                            <p:cond delay="199"/>
                                          </p:stCondLst>
                                        </p:cTn>
                                        <p:tgtEl>
                                          <p:spTgt spid="90135"/>
                                        </p:tgtEl>
                                        <p:attrNameLst>
                                          <p:attrName>style.visibility</p:attrName>
                                        </p:attrNameLst>
                                      </p:cBhvr>
                                      <p:to>
                                        <p:strVal val="hidden"/>
                                      </p:to>
                                    </p:set>
                                  </p:childTnLst>
                                </p:cTn>
                              </p:par>
                            </p:childTnLst>
                          </p:cTn>
                        </p:par>
                        <p:par>
                          <p:cTn id="12" fill="hold" nodeType="afterGroup">
                            <p:stCondLst>
                              <p:cond delay="400"/>
                            </p:stCondLst>
                            <p:childTnLst>
                              <p:par>
                                <p:cTn id="13" presetID="10" presetClass="entr" presetSubtype="0" fill="hold" nodeType="afterEffect">
                                  <p:stCondLst>
                                    <p:cond delay="0"/>
                                  </p:stCondLst>
                                  <p:childTnLst>
                                    <p:set>
                                      <p:cBhvr>
                                        <p:cTn id="14" dur="1" fill="hold">
                                          <p:stCondLst>
                                            <p:cond delay="0"/>
                                          </p:stCondLst>
                                        </p:cTn>
                                        <p:tgtEl>
                                          <p:spTgt spid="90132"/>
                                        </p:tgtEl>
                                        <p:attrNameLst>
                                          <p:attrName>style.visibility</p:attrName>
                                        </p:attrNameLst>
                                      </p:cBhvr>
                                      <p:to>
                                        <p:strVal val="visible"/>
                                      </p:to>
                                    </p:set>
                                    <p:animEffect transition="in" filter="fade">
                                      <p:cBhvr>
                                        <p:cTn id="15" dur="200"/>
                                        <p:tgtEl>
                                          <p:spTgt spid="90132"/>
                                        </p:tgtEl>
                                      </p:cBhvr>
                                    </p:animEffect>
                                  </p:childTnLst>
                                </p:cTn>
                              </p:par>
                            </p:childTnLst>
                          </p:cTn>
                        </p:par>
                        <p:par>
                          <p:cTn id="16" fill="hold" nodeType="afterGroup">
                            <p:stCondLst>
                              <p:cond delay="600"/>
                            </p:stCondLst>
                            <p:childTnLst>
                              <p:par>
                                <p:cTn id="17" presetID="10" presetClass="entr" presetSubtype="0" fill="hold" nodeType="afterEffect">
                                  <p:stCondLst>
                                    <p:cond delay="500"/>
                                  </p:stCondLst>
                                  <p:childTnLst>
                                    <p:set>
                                      <p:cBhvr>
                                        <p:cTn id="18" dur="1" fill="hold">
                                          <p:stCondLst>
                                            <p:cond delay="0"/>
                                          </p:stCondLst>
                                        </p:cTn>
                                        <p:tgtEl>
                                          <p:spTgt spid="90120"/>
                                        </p:tgtEl>
                                        <p:attrNameLst>
                                          <p:attrName>style.visibility</p:attrName>
                                        </p:attrNameLst>
                                      </p:cBhvr>
                                      <p:to>
                                        <p:strVal val="visible"/>
                                      </p:to>
                                    </p:set>
                                    <p:animEffect transition="in" filter="fade">
                                      <p:cBhvr>
                                        <p:cTn id="19" dur="200"/>
                                        <p:tgtEl>
                                          <p:spTgt spid="90120"/>
                                        </p:tgtEl>
                                      </p:cBhvr>
                                    </p:animEffect>
                                  </p:childTnLst>
                                </p:cTn>
                              </p:par>
                            </p:childTnLst>
                          </p:cTn>
                        </p:par>
                        <p:par>
                          <p:cTn id="20" fill="hold" nodeType="afterGroup">
                            <p:stCondLst>
                              <p:cond delay="1300"/>
                            </p:stCondLst>
                            <p:childTnLst>
                              <p:par>
                                <p:cTn id="21" presetID="22" presetClass="entr" presetSubtype="8" fill="hold" nodeType="afterEffect">
                                  <p:stCondLst>
                                    <p:cond delay="0"/>
                                  </p:stCondLst>
                                  <p:childTnLst>
                                    <p:set>
                                      <p:cBhvr>
                                        <p:cTn id="22" dur="1" fill="hold">
                                          <p:stCondLst>
                                            <p:cond delay="0"/>
                                          </p:stCondLst>
                                        </p:cTn>
                                        <p:tgtEl>
                                          <p:spTgt spid="90121"/>
                                        </p:tgtEl>
                                        <p:attrNameLst>
                                          <p:attrName>style.visibility</p:attrName>
                                        </p:attrNameLst>
                                      </p:cBhvr>
                                      <p:to>
                                        <p:strVal val="visible"/>
                                      </p:to>
                                    </p:set>
                                    <p:animEffect transition="in" filter="wipe(left)">
                                      <p:cBhvr>
                                        <p:cTn id="23" dur="200"/>
                                        <p:tgtEl>
                                          <p:spTgt spid="90121"/>
                                        </p:tgtEl>
                                      </p:cBhvr>
                                    </p:animEffect>
                                  </p:childTnLst>
                                </p:cTn>
                              </p:par>
                            </p:childTnLst>
                          </p:cTn>
                        </p:par>
                        <p:par>
                          <p:cTn id="24" fill="hold" nodeType="afterGroup">
                            <p:stCondLst>
                              <p:cond delay="1500"/>
                            </p:stCondLst>
                            <p:childTnLst>
                              <p:par>
                                <p:cTn id="25" presetID="10" presetClass="entr" presetSubtype="0" fill="hold" nodeType="afterEffect">
                                  <p:stCondLst>
                                    <p:cond delay="0"/>
                                  </p:stCondLst>
                                  <p:childTnLst>
                                    <p:set>
                                      <p:cBhvr>
                                        <p:cTn id="26" dur="1" fill="hold">
                                          <p:stCondLst>
                                            <p:cond delay="0"/>
                                          </p:stCondLst>
                                        </p:cTn>
                                        <p:tgtEl>
                                          <p:spTgt spid="90125"/>
                                        </p:tgtEl>
                                        <p:attrNameLst>
                                          <p:attrName>style.visibility</p:attrName>
                                        </p:attrNameLst>
                                      </p:cBhvr>
                                      <p:to>
                                        <p:strVal val="visible"/>
                                      </p:to>
                                    </p:set>
                                    <p:animEffect transition="in" filter="fade">
                                      <p:cBhvr>
                                        <p:cTn id="27" dur="200"/>
                                        <p:tgtEl>
                                          <p:spTgt spid="90125"/>
                                        </p:tgtEl>
                                      </p:cBhvr>
                                    </p:animEffect>
                                  </p:childTnLst>
                                </p:cTn>
                              </p:par>
                            </p:childTnLst>
                          </p:cTn>
                        </p:par>
                        <p:par>
                          <p:cTn id="28" fill="hold" nodeType="afterGroup">
                            <p:stCondLst>
                              <p:cond delay="1700"/>
                            </p:stCondLst>
                            <p:childTnLst>
                              <p:par>
                                <p:cTn id="29" presetID="22" presetClass="entr" presetSubtype="2" fill="hold" nodeType="afterEffect">
                                  <p:stCondLst>
                                    <p:cond delay="0"/>
                                  </p:stCondLst>
                                  <p:childTnLst>
                                    <p:set>
                                      <p:cBhvr>
                                        <p:cTn id="30" dur="1" fill="hold">
                                          <p:stCondLst>
                                            <p:cond delay="0"/>
                                          </p:stCondLst>
                                        </p:cTn>
                                        <p:tgtEl>
                                          <p:spTgt spid="90124"/>
                                        </p:tgtEl>
                                        <p:attrNameLst>
                                          <p:attrName>style.visibility</p:attrName>
                                        </p:attrNameLst>
                                      </p:cBhvr>
                                      <p:to>
                                        <p:strVal val="visible"/>
                                      </p:to>
                                    </p:set>
                                    <p:animEffect transition="in" filter="wipe(right)">
                                      <p:cBhvr>
                                        <p:cTn id="31" dur="200"/>
                                        <p:tgtEl>
                                          <p:spTgt spid="90124"/>
                                        </p:tgtEl>
                                      </p:cBhvr>
                                    </p:animEffect>
                                  </p:childTnLst>
                                </p:cTn>
                              </p:par>
                            </p:childTnLst>
                          </p:cTn>
                        </p:par>
                        <p:par>
                          <p:cTn id="32" fill="hold" nodeType="afterGroup">
                            <p:stCondLst>
                              <p:cond delay="1900"/>
                            </p:stCondLst>
                            <p:childTnLst>
                              <p:par>
                                <p:cTn id="33" presetID="22" presetClass="entr" presetSubtype="8" fill="hold" nodeType="afterEffect">
                                  <p:stCondLst>
                                    <p:cond delay="0"/>
                                  </p:stCondLst>
                                  <p:childTnLst>
                                    <p:set>
                                      <p:cBhvr>
                                        <p:cTn id="34" dur="1" fill="hold">
                                          <p:stCondLst>
                                            <p:cond delay="0"/>
                                          </p:stCondLst>
                                        </p:cTn>
                                        <p:tgtEl>
                                          <p:spTgt spid="90123"/>
                                        </p:tgtEl>
                                        <p:attrNameLst>
                                          <p:attrName>style.visibility</p:attrName>
                                        </p:attrNameLst>
                                      </p:cBhvr>
                                      <p:to>
                                        <p:strVal val="visible"/>
                                      </p:to>
                                    </p:set>
                                    <p:animEffect transition="in" filter="wipe(left)">
                                      <p:cBhvr>
                                        <p:cTn id="35" dur="200"/>
                                        <p:tgtEl>
                                          <p:spTgt spid="90123"/>
                                        </p:tgtEl>
                                      </p:cBhvr>
                                    </p:animEffect>
                                  </p:childTnLst>
                                </p:cTn>
                              </p:par>
                            </p:childTnLst>
                          </p:cTn>
                        </p:par>
                        <p:par>
                          <p:cTn id="36" fill="hold" nodeType="afterGroup">
                            <p:stCondLst>
                              <p:cond delay="2100"/>
                            </p:stCondLst>
                            <p:childTnLst>
                              <p:par>
                                <p:cTn id="37" presetID="22" presetClass="entr" presetSubtype="8" fill="hold" nodeType="afterEffect">
                                  <p:stCondLst>
                                    <p:cond delay="0"/>
                                  </p:stCondLst>
                                  <p:childTnLst>
                                    <p:set>
                                      <p:cBhvr>
                                        <p:cTn id="38" dur="1" fill="hold">
                                          <p:stCondLst>
                                            <p:cond delay="0"/>
                                          </p:stCondLst>
                                        </p:cTn>
                                        <p:tgtEl>
                                          <p:spTgt spid="90115"/>
                                        </p:tgtEl>
                                        <p:attrNameLst>
                                          <p:attrName>style.visibility</p:attrName>
                                        </p:attrNameLst>
                                      </p:cBhvr>
                                      <p:to>
                                        <p:strVal val="visible"/>
                                      </p:to>
                                    </p:set>
                                    <p:animEffect transition="in" filter="wipe(left)">
                                      <p:cBhvr>
                                        <p:cTn id="39" dur="200"/>
                                        <p:tgtEl>
                                          <p:spTgt spid="90115"/>
                                        </p:tgtEl>
                                      </p:cBhvr>
                                    </p:animEffect>
                                  </p:childTnLst>
                                </p:cTn>
                              </p:par>
                            </p:childTnLst>
                          </p:cTn>
                        </p:par>
                        <p:par>
                          <p:cTn id="40" fill="hold" nodeType="afterGroup">
                            <p:stCondLst>
                              <p:cond delay="2300"/>
                            </p:stCondLst>
                            <p:childTnLst>
                              <p:par>
                                <p:cTn id="41" presetID="22" presetClass="entr" presetSubtype="1" fill="hold" nodeType="afterEffect">
                                  <p:stCondLst>
                                    <p:cond delay="0"/>
                                  </p:stCondLst>
                                  <p:childTnLst>
                                    <p:set>
                                      <p:cBhvr>
                                        <p:cTn id="42" dur="1" fill="hold">
                                          <p:stCondLst>
                                            <p:cond delay="0"/>
                                          </p:stCondLst>
                                        </p:cTn>
                                        <p:tgtEl>
                                          <p:spTgt spid="90118"/>
                                        </p:tgtEl>
                                        <p:attrNameLst>
                                          <p:attrName>style.visibility</p:attrName>
                                        </p:attrNameLst>
                                      </p:cBhvr>
                                      <p:to>
                                        <p:strVal val="visible"/>
                                      </p:to>
                                    </p:set>
                                    <p:animEffect transition="in" filter="wipe(up)">
                                      <p:cBhvr>
                                        <p:cTn id="43" dur="200"/>
                                        <p:tgtEl>
                                          <p:spTgt spid="90118"/>
                                        </p:tgtEl>
                                      </p:cBhvr>
                                    </p:animEffect>
                                  </p:childTnLst>
                                </p:cTn>
                              </p:par>
                            </p:childTnLst>
                          </p:cTn>
                        </p:par>
                        <p:par>
                          <p:cTn id="44" fill="hold" nodeType="afterGroup">
                            <p:stCondLst>
                              <p:cond delay="2500"/>
                            </p:stCondLst>
                            <p:childTnLst>
                              <p:par>
                                <p:cTn id="45" presetID="22" presetClass="entr" presetSubtype="2" fill="hold" nodeType="afterEffect">
                                  <p:stCondLst>
                                    <p:cond delay="0"/>
                                  </p:stCondLst>
                                  <p:childTnLst>
                                    <p:set>
                                      <p:cBhvr>
                                        <p:cTn id="46" dur="1" fill="hold">
                                          <p:stCondLst>
                                            <p:cond delay="0"/>
                                          </p:stCondLst>
                                        </p:cTn>
                                        <p:tgtEl>
                                          <p:spTgt spid="90117"/>
                                        </p:tgtEl>
                                        <p:attrNameLst>
                                          <p:attrName>style.visibility</p:attrName>
                                        </p:attrNameLst>
                                      </p:cBhvr>
                                      <p:to>
                                        <p:strVal val="visible"/>
                                      </p:to>
                                    </p:set>
                                    <p:animEffect transition="in" filter="wipe(right)">
                                      <p:cBhvr>
                                        <p:cTn id="47" dur="200"/>
                                        <p:tgtEl>
                                          <p:spTgt spid="90117"/>
                                        </p:tgtEl>
                                      </p:cBhvr>
                                    </p:animEffect>
                                  </p:childTnLst>
                                </p:cTn>
                              </p:par>
                            </p:childTnLst>
                          </p:cTn>
                        </p:par>
                        <p:par>
                          <p:cTn id="48" fill="hold" nodeType="afterGroup">
                            <p:stCondLst>
                              <p:cond delay="2700"/>
                            </p:stCondLst>
                            <p:childTnLst>
                              <p:par>
                                <p:cTn id="49" presetID="22" presetClass="entr" presetSubtype="4" fill="hold" nodeType="afterEffect">
                                  <p:stCondLst>
                                    <p:cond delay="0"/>
                                  </p:stCondLst>
                                  <p:childTnLst>
                                    <p:set>
                                      <p:cBhvr>
                                        <p:cTn id="50" dur="1" fill="hold">
                                          <p:stCondLst>
                                            <p:cond delay="0"/>
                                          </p:stCondLst>
                                        </p:cTn>
                                        <p:tgtEl>
                                          <p:spTgt spid="90116"/>
                                        </p:tgtEl>
                                        <p:attrNameLst>
                                          <p:attrName>style.visibility</p:attrName>
                                        </p:attrNameLst>
                                      </p:cBhvr>
                                      <p:to>
                                        <p:strVal val="visible"/>
                                      </p:to>
                                    </p:set>
                                    <p:animEffect transition="in" filter="wipe(down)">
                                      <p:cBhvr>
                                        <p:cTn id="51" dur="200"/>
                                        <p:tgtEl>
                                          <p:spTgt spid="90116"/>
                                        </p:tgtEl>
                                      </p:cBhvr>
                                    </p:animEffect>
                                  </p:childTnLst>
                                </p:cTn>
                              </p:par>
                            </p:childTnLst>
                          </p:cTn>
                        </p:par>
                        <p:par>
                          <p:cTn id="52" fill="hold" nodeType="afterGroup">
                            <p:stCondLst>
                              <p:cond delay="2900"/>
                            </p:stCondLst>
                            <p:childTnLst>
                              <p:par>
                                <p:cTn id="53" presetID="10" presetClass="entr" presetSubtype="0" fill="hold" nodeType="afterEffect">
                                  <p:stCondLst>
                                    <p:cond delay="0"/>
                                  </p:stCondLst>
                                  <p:childTnLst>
                                    <p:set>
                                      <p:cBhvr>
                                        <p:cTn id="54" dur="1" fill="hold">
                                          <p:stCondLst>
                                            <p:cond delay="0"/>
                                          </p:stCondLst>
                                        </p:cTn>
                                        <p:tgtEl>
                                          <p:spTgt spid="90142"/>
                                        </p:tgtEl>
                                        <p:attrNameLst>
                                          <p:attrName>style.visibility</p:attrName>
                                        </p:attrNameLst>
                                      </p:cBhvr>
                                      <p:to>
                                        <p:strVal val="visible"/>
                                      </p:to>
                                    </p:set>
                                    <p:animEffect transition="in" filter="fade">
                                      <p:cBhvr>
                                        <p:cTn id="55" dur="200"/>
                                        <p:tgtEl>
                                          <p:spTgt spid="90142"/>
                                        </p:tgtEl>
                                      </p:cBhvr>
                                    </p:animEffect>
                                  </p:childTnLst>
                                </p:cTn>
                              </p:par>
                            </p:childTnLst>
                          </p:cTn>
                        </p:par>
                        <p:par>
                          <p:cTn id="56" fill="hold" nodeType="afterGroup">
                            <p:stCondLst>
                              <p:cond delay="3100"/>
                            </p:stCondLst>
                            <p:childTnLst>
                              <p:par>
                                <p:cTn id="57" presetID="10" presetClass="exit" presetSubtype="0" fill="hold" nodeType="afterEffect">
                                  <p:stCondLst>
                                    <p:cond delay="1000"/>
                                  </p:stCondLst>
                                  <p:childTnLst>
                                    <p:animEffect transition="out" filter="fade">
                                      <p:cBhvr>
                                        <p:cTn id="58" dur="200"/>
                                        <p:tgtEl>
                                          <p:spTgt spid="90144"/>
                                        </p:tgtEl>
                                      </p:cBhvr>
                                    </p:animEffect>
                                    <p:set>
                                      <p:cBhvr>
                                        <p:cTn id="59" dur="1" fill="hold">
                                          <p:stCondLst>
                                            <p:cond delay="199"/>
                                          </p:stCondLst>
                                        </p:cTn>
                                        <p:tgtEl>
                                          <p:spTgt spid="90144"/>
                                        </p:tgtEl>
                                        <p:attrNameLst>
                                          <p:attrName>style.visibility</p:attrName>
                                        </p:attrNameLst>
                                      </p:cBhvr>
                                      <p:to>
                                        <p:strVal val="hidden"/>
                                      </p:to>
                                    </p:set>
                                  </p:childTnLst>
                                </p:cTn>
                              </p:par>
                              <p:par>
                                <p:cTn id="60" presetID="10" presetClass="entr" presetSubtype="0" fill="hold" nodeType="withEffect">
                                  <p:stCondLst>
                                    <p:cond delay="0"/>
                                  </p:stCondLst>
                                  <p:childTnLst>
                                    <p:set>
                                      <p:cBhvr>
                                        <p:cTn id="61" dur="1" fill="hold">
                                          <p:stCondLst>
                                            <p:cond delay="0"/>
                                          </p:stCondLst>
                                        </p:cTn>
                                        <p:tgtEl>
                                          <p:spTgt spid="90145"/>
                                        </p:tgtEl>
                                        <p:attrNameLst>
                                          <p:attrName>style.visibility</p:attrName>
                                        </p:attrNameLst>
                                      </p:cBhvr>
                                      <p:to>
                                        <p:strVal val="visible"/>
                                      </p:to>
                                    </p:set>
                                    <p:animEffect transition="in" filter="fade">
                                      <p:cBhvr>
                                        <p:cTn id="62" dur="200"/>
                                        <p:tgtEl>
                                          <p:spTgt spid="90145"/>
                                        </p:tgtEl>
                                      </p:cBhvr>
                                    </p:animEffect>
                                  </p:childTnLst>
                                </p:cTn>
                              </p:par>
                              <p:par>
                                <p:cTn id="63" presetID="10" presetClass="entr" presetSubtype="0" fill="hold" nodeType="withEffect">
                                  <p:stCondLst>
                                    <p:cond delay="0"/>
                                  </p:stCondLst>
                                  <p:childTnLst>
                                    <p:set>
                                      <p:cBhvr>
                                        <p:cTn id="64" dur="1" fill="hold">
                                          <p:stCondLst>
                                            <p:cond delay="0"/>
                                          </p:stCondLst>
                                        </p:cTn>
                                        <p:tgtEl>
                                          <p:spTgt spid="90146"/>
                                        </p:tgtEl>
                                        <p:attrNameLst>
                                          <p:attrName>style.visibility</p:attrName>
                                        </p:attrNameLst>
                                      </p:cBhvr>
                                      <p:to>
                                        <p:strVal val="visible"/>
                                      </p:to>
                                    </p:set>
                                    <p:animEffect transition="in" filter="fade">
                                      <p:cBhvr>
                                        <p:cTn id="65" dur="200"/>
                                        <p:tgtEl>
                                          <p:spTgt spid="90146"/>
                                        </p:tgtEl>
                                      </p:cBhvr>
                                    </p:animEffect>
                                  </p:childTnLst>
                                </p:cTn>
                              </p:par>
                              <p:par>
                                <p:cTn id="66" presetID="10" presetClass="exit" presetSubtype="0" fill="hold" nodeType="withEffect">
                                  <p:stCondLst>
                                    <p:cond delay="0"/>
                                  </p:stCondLst>
                                  <p:childTnLst>
                                    <p:animEffect transition="out" filter="fade">
                                      <p:cBhvr>
                                        <p:cTn id="67" dur="200"/>
                                        <p:tgtEl>
                                          <p:spTgt spid="90138"/>
                                        </p:tgtEl>
                                      </p:cBhvr>
                                    </p:animEffect>
                                    <p:set>
                                      <p:cBhvr>
                                        <p:cTn id="68" dur="1" fill="hold">
                                          <p:stCondLst>
                                            <p:cond delay="199"/>
                                          </p:stCondLst>
                                        </p:cTn>
                                        <p:tgtEl>
                                          <p:spTgt spid="90138"/>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90140"/>
                                        </p:tgtEl>
                                        <p:attrNameLst>
                                          <p:attrName>style.visibility</p:attrName>
                                        </p:attrNameLst>
                                      </p:cBhvr>
                                      <p:to>
                                        <p:strVal val="visible"/>
                                      </p:to>
                                    </p:set>
                                    <p:animEffect transition="in" filter="fade">
                                      <p:cBhvr>
                                        <p:cTn id="71" dur="200"/>
                                        <p:tgtEl>
                                          <p:spTgt spid="90140"/>
                                        </p:tgtEl>
                                      </p:cBhvr>
                                    </p:animEffect>
                                  </p:childTnLst>
                                </p:cTn>
                              </p:par>
                              <p:par>
                                <p:cTn id="72" presetID="10" presetClass="entr" presetSubtype="0" fill="hold" nodeType="withEffect">
                                  <p:stCondLst>
                                    <p:cond delay="0"/>
                                  </p:stCondLst>
                                  <p:childTnLst>
                                    <p:set>
                                      <p:cBhvr>
                                        <p:cTn id="73" dur="1" fill="hold">
                                          <p:stCondLst>
                                            <p:cond delay="0"/>
                                          </p:stCondLst>
                                        </p:cTn>
                                        <p:tgtEl>
                                          <p:spTgt spid="90141"/>
                                        </p:tgtEl>
                                        <p:attrNameLst>
                                          <p:attrName>style.visibility</p:attrName>
                                        </p:attrNameLst>
                                      </p:cBhvr>
                                      <p:to>
                                        <p:strVal val="visible"/>
                                      </p:to>
                                    </p:set>
                                    <p:animEffect transition="in" filter="fade">
                                      <p:cBhvr>
                                        <p:cTn id="74" dur="200"/>
                                        <p:tgtEl>
                                          <p:spTgt spid="90141"/>
                                        </p:tgtEl>
                                      </p:cBhvr>
                                    </p:animEffect>
                                  </p:childTnLst>
                                </p:cTn>
                              </p:par>
                              <p:par>
                                <p:cTn id="75" presetID="10" presetClass="exit" presetSubtype="0" fill="hold" nodeType="withEffect">
                                  <p:stCondLst>
                                    <p:cond delay="0"/>
                                  </p:stCondLst>
                                  <p:childTnLst>
                                    <p:animEffect transition="out" filter="fade">
                                      <p:cBhvr>
                                        <p:cTn id="76" dur="200"/>
                                        <p:tgtEl>
                                          <p:spTgt spid="90134"/>
                                        </p:tgtEl>
                                      </p:cBhvr>
                                    </p:animEffect>
                                    <p:set>
                                      <p:cBhvr>
                                        <p:cTn id="77" dur="1" fill="hold">
                                          <p:stCondLst>
                                            <p:cond delay="199"/>
                                          </p:stCondLst>
                                        </p:cTn>
                                        <p:tgtEl>
                                          <p:spTgt spid="90134"/>
                                        </p:tgtEl>
                                        <p:attrNameLst>
                                          <p:attrName>style.visibility</p:attrName>
                                        </p:attrNameLst>
                                      </p:cBhvr>
                                      <p:to>
                                        <p:strVal val="hidden"/>
                                      </p:to>
                                    </p:set>
                                  </p:childTnLst>
                                </p:cTn>
                              </p:par>
                              <p:par>
                                <p:cTn id="78" presetID="10" presetClass="entr" presetSubtype="0" fill="hold" nodeType="withEffect">
                                  <p:stCondLst>
                                    <p:cond delay="0"/>
                                  </p:stCondLst>
                                  <p:childTnLst>
                                    <p:set>
                                      <p:cBhvr>
                                        <p:cTn id="79" dur="1" fill="hold">
                                          <p:stCondLst>
                                            <p:cond delay="0"/>
                                          </p:stCondLst>
                                        </p:cTn>
                                        <p:tgtEl>
                                          <p:spTgt spid="90139"/>
                                        </p:tgtEl>
                                        <p:attrNameLst>
                                          <p:attrName>style.visibility</p:attrName>
                                        </p:attrNameLst>
                                      </p:cBhvr>
                                      <p:to>
                                        <p:strVal val="visible"/>
                                      </p:to>
                                    </p:set>
                                    <p:animEffect transition="in" filter="fade">
                                      <p:cBhvr>
                                        <p:cTn id="80" dur="200"/>
                                        <p:tgtEl>
                                          <p:spTgt spid="90139"/>
                                        </p:tgtEl>
                                      </p:cBhvr>
                                    </p:animEffect>
                                  </p:childTnLst>
                                </p:cTn>
                              </p:par>
                              <p:par>
                                <p:cTn id="81" presetID="10" presetClass="entr" presetSubtype="0" fill="hold" nodeType="withEffect">
                                  <p:stCondLst>
                                    <p:cond delay="0"/>
                                  </p:stCondLst>
                                  <p:childTnLst>
                                    <p:set>
                                      <p:cBhvr>
                                        <p:cTn id="82" dur="1" fill="hold">
                                          <p:stCondLst>
                                            <p:cond delay="0"/>
                                          </p:stCondLst>
                                        </p:cTn>
                                        <p:tgtEl>
                                          <p:spTgt spid="90143"/>
                                        </p:tgtEl>
                                        <p:attrNameLst>
                                          <p:attrName>style.visibility</p:attrName>
                                        </p:attrNameLst>
                                      </p:cBhvr>
                                      <p:to>
                                        <p:strVal val="visible"/>
                                      </p:to>
                                    </p:set>
                                    <p:animEffect transition="in" filter="fade">
                                      <p:cBhvr>
                                        <p:cTn id="83" dur="200"/>
                                        <p:tgtEl>
                                          <p:spTgt spid="90143"/>
                                        </p:tgtEl>
                                      </p:cBhvr>
                                    </p:animEffect>
                                  </p:childTnLst>
                                </p:cTn>
                              </p:par>
                              <p:par>
                                <p:cTn id="84" presetID="10" presetClass="exit" presetSubtype="0" fill="hold" nodeType="withEffect">
                                  <p:stCondLst>
                                    <p:cond delay="0"/>
                                  </p:stCondLst>
                                  <p:childTnLst>
                                    <p:animEffect transition="out" filter="fade">
                                      <p:cBhvr>
                                        <p:cTn id="85" dur="200"/>
                                        <p:tgtEl>
                                          <p:spTgt spid="90128"/>
                                        </p:tgtEl>
                                      </p:cBhvr>
                                    </p:animEffect>
                                    <p:set>
                                      <p:cBhvr>
                                        <p:cTn id="86" dur="1" fill="hold">
                                          <p:stCondLst>
                                            <p:cond delay="199"/>
                                          </p:stCondLst>
                                        </p:cTn>
                                        <p:tgtEl>
                                          <p:spTgt spid="90128"/>
                                        </p:tgtEl>
                                        <p:attrNameLst>
                                          <p:attrName>style.visibility</p:attrName>
                                        </p:attrNameLst>
                                      </p:cBhvr>
                                      <p:to>
                                        <p:strVal val="hidden"/>
                                      </p:to>
                                    </p:set>
                                  </p:childTnLst>
                                </p:cTn>
                              </p:par>
                              <p:par>
                                <p:cTn id="87" presetID="10" presetClass="entr" presetSubtype="0" fill="hold" nodeType="withEffect">
                                  <p:stCondLst>
                                    <p:cond delay="0"/>
                                  </p:stCondLst>
                                  <p:childTnLst>
                                    <p:set>
                                      <p:cBhvr>
                                        <p:cTn id="88" dur="1" fill="hold">
                                          <p:stCondLst>
                                            <p:cond delay="0"/>
                                          </p:stCondLst>
                                        </p:cTn>
                                        <p:tgtEl>
                                          <p:spTgt spid="90129"/>
                                        </p:tgtEl>
                                        <p:attrNameLst>
                                          <p:attrName>style.visibility</p:attrName>
                                        </p:attrNameLst>
                                      </p:cBhvr>
                                      <p:to>
                                        <p:strVal val="visible"/>
                                      </p:to>
                                    </p:set>
                                    <p:animEffect transition="in" filter="fade">
                                      <p:cBhvr>
                                        <p:cTn id="89" dur="200"/>
                                        <p:tgtEl>
                                          <p:spTgt spid="90129"/>
                                        </p:tgtEl>
                                      </p:cBhvr>
                                    </p:animEffect>
                                  </p:childTnLst>
                                </p:cTn>
                              </p:par>
                              <p:par>
                                <p:cTn id="90" presetID="10" presetClass="entr" presetSubtype="0" fill="hold" nodeType="withEffect">
                                  <p:stCondLst>
                                    <p:cond delay="0"/>
                                  </p:stCondLst>
                                  <p:childTnLst>
                                    <p:set>
                                      <p:cBhvr>
                                        <p:cTn id="91" dur="1" fill="hold">
                                          <p:stCondLst>
                                            <p:cond delay="0"/>
                                          </p:stCondLst>
                                        </p:cTn>
                                        <p:tgtEl>
                                          <p:spTgt spid="90130"/>
                                        </p:tgtEl>
                                        <p:attrNameLst>
                                          <p:attrName>style.visibility</p:attrName>
                                        </p:attrNameLst>
                                      </p:cBhvr>
                                      <p:to>
                                        <p:strVal val="visible"/>
                                      </p:to>
                                    </p:set>
                                    <p:animEffect transition="in" filter="fade">
                                      <p:cBhvr>
                                        <p:cTn id="92" dur="200"/>
                                        <p:tgtEl>
                                          <p:spTgt spid="90130"/>
                                        </p:tgtEl>
                                      </p:cBhvr>
                                    </p:animEffect>
                                  </p:childTnLst>
                                </p:cTn>
                              </p:par>
                            </p:childTnLst>
                          </p:cTn>
                        </p:par>
                        <p:par>
                          <p:cTn id="93" fill="hold" nodeType="afterGroup">
                            <p:stCondLst>
                              <p:cond delay="4300"/>
                            </p:stCondLst>
                            <p:childTnLst>
                              <p:par>
                                <p:cTn id="94" presetID="22" presetClass="entr" presetSubtype="2" fill="hold" nodeType="afterEffect">
                                  <p:stCondLst>
                                    <p:cond delay="0"/>
                                  </p:stCondLst>
                                  <p:childTnLst>
                                    <p:set>
                                      <p:cBhvr>
                                        <p:cTn id="95" dur="1" fill="hold">
                                          <p:stCondLst>
                                            <p:cond delay="0"/>
                                          </p:stCondLst>
                                        </p:cTn>
                                        <p:tgtEl>
                                          <p:spTgt spid="90147"/>
                                        </p:tgtEl>
                                        <p:attrNameLst>
                                          <p:attrName>style.visibility</p:attrName>
                                        </p:attrNameLst>
                                      </p:cBhvr>
                                      <p:to>
                                        <p:strVal val="visible"/>
                                      </p:to>
                                    </p:set>
                                    <p:animEffect transition="in" filter="wipe(right)">
                                      <p:cBhvr>
                                        <p:cTn id="96" dur="200"/>
                                        <p:tgtEl>
                                          <p:spTgt spid="90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Autofit/>
          </a:bodyPr>
          <a:lstStyle/>
          <a:p>
            <a:pPr>
              <a:defRPr/>
            </a:pPr>
            <a:r>
              <a:rPr lang="nl-BE" altLang="fr-FR" dirty="0" smtClean="0"/>
              <a:t>ICT </a:t>
            </a:r>
            <a:r>
              <a:rPr lang="nl-BE" altLang="fr-FR" dirty="0" err="1" smtClean="0"/>
              <a:t>governance</a:t>
            </a:r>
            <a:endParaRPr lang="nl-BE" altLang="fr-FR" dirty="0" smtClean="0"/>
          </a:p>
        </p:txBody>
      </p:sp>
      <p:sp>
        <p:nvSpPr>
          <p:cNvPr id="24579" name="Rectangle 3"/>
          <p:cNvSpPr>
            <a:spLocks noGrp="1" noChangeArrowheads="1"/>
          </p:cNvSpPr>
          <p:nvPr>
            <p:ph type="body" sz="quarter" idx="11"/>
          </p:nvPr>
        </p:nvSpPr>
        <p:spPr/>
        <p:txBody>
          <a:bodyPr/>
          <a:lstStyle/>
          <a:p>
            <a:r>
              <a:rPr lang="nl-BE" altLang="fr-FR" b="1" dirty="0"/>
              <a:t>d</a:t>
            </a:r>
            <a:r>
              <a:rPr lang="nl-BE" altLang="fr-FR" b="1" dirty="0" smtClean="0"/>
              <a:t>uidelijkheid</a:t>
            </a:r>
            <a:r>
              <a:rPr lang="nl-BE" altLang="fr-FR" dirty="0" smtClean="0"/>
              <a:t> over nagestreefde </a:t>
            </a:r>
            <a:r>
              <a:rPr lang="nl-BE" altLang="fr-FR" b="1" dirty="0" smtClean="0"/>
              <a:t>strategische doelstellingen</a:t>
            </a:r>
          </a:p>
          <a:p>
            <a:endParaRPr lang="nl-BE" altLang="fr-FR" dirty="0" smtClean="0"/>
          </a:p>
          <a:p>
            <a:r>
              <a:rPr lang="nl-BE" altLang="fr-FR" dirty="0" smtClean="0"/>
              <a:t>degelijk </a:t>
            </a:r>
            <a:r>
              <a:rPr lang="nl-BE" altLang="fr-FR" b="1" dirty="0" smtClean="0"/>
              <a:t>ICT-portfoliomanagement</a:t>
            </a:r>
            <a:r>
              <a:rPr lang="nl-BE" altLang="fr-FR" dirty="0" smtClean="0"/>
              <a:t> met evaluatie van de programma’s en projecten op basis van </a:t>
            </a:r>
            <a:r>
              <a:rPr lang="nl-BE" altLang="fr-FR" b="1" dirty="0" smtClean="0"/>
              <a:t>toegevoegde waarde</a:t>
            </a:r>
            <a:r>
              <a:rPr lang="nl-BE" altLang="fr-FR" dirty="0" smtClean="0"/>
              <a:t> voor het bereiken van de strategische doelstellingen</a:t>
            </a:r>
          </a:p>
          <a:p>
            <a:endParaRPr lang="nl-BE" altLang="fr-FR" dirty="0" smtClean="0"/>
          </a:p>
          <a:p>
            <a:r>
              <a:rPr lang="nl-BE" altLang="fr-FR" dirty="0" smtClean="0"/>
              <a:t>voldoende </a:t>
            </a:r>
            <a:r>
              <a:rPr lang="nl-BE" altLang="fr-FR" b="1" dirty="0" err="1" smtClean="0"/>
              <a:t>sponsorship</a:t>
            </a:r>
            <a:r>
              <a:rPr lang="nl-BE" altLang="fr-FR" dirty="0" smtClean="0"/>
              <a:t> van het management en draagvlak bij de businessverantwoordelijken voor de mogelijkheden tot inzet van ICT voor het bereiken van de strategische voordelen, en </a:t>
            </a:r>
            <a:r>
              <a:rPr lang="nl-BE" altLang="fr-FR" b="1" dirty="0" smtClean="0"/>
              <a:t>inzicht</a:t>
            </a:r>
            <a:r>
              <a:rPr lang="nl-BE" altLang="fr-FR" dirty="0" smtClean="0"/>
              <a:t> in hunnen hoofde in de randvoorwaarden en beperkingen</a:t>
            </a:r>
          </a:p>
          <a:p>
            <a:pPr lvl="1"/>
            <a:r>
              <a:rPr lang="nl-BE" altLang="fr-FR" dirty="0" smtClean="0"/>
              <a:t>marketing door ICT-verantwoordelijken</a:t>
            </a:r>
          </a:p>
          <a:p>
            <a:pPr lvl="2"/>
            <a:r>
              <a:rPr lang="nl-BE" altLang="fr-FR" dirty="0" smtClean="0"/>
              <a:t>inzichtelijk maken van aanbod, toegevoegde waarde, risico’ s en kosten van ICT</a:t>
            </a:r>
          </a:p>
          <a:p>
            <a:pPr lvl="2"/>
            <a:r>
              <a:rPr lang="nl-BE" altLang="fr-FR" dirty="0" err="1" smtClean="0"/>
              <a:t>begrijpbaar</a:t>
            </a:r>
            <a:r>
              <a:rPr lang="nl-BE" altLang="fr-FR" dirty="0" smtClean="0"/>
              <a:t> voor managers en businessverantwoordelijken – geen klemtoon op technologie !</a:t>
            </a:r>
          </a:p>
          <a:p>
            <a:pPr lvl="1"/>
            <a:r>
              <a:rPr lang="nl-BE" altLang="fr-FR" dirty="0" smtClean="0"/>
              <a:t>vorming van managers en businessverantwoordelijken</a:t>
            </a:r>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4" name="Slide Number Placeholder 3"/>
          <p:cNvSpPr>
            <a:spLocks noGrp="1"/>
          </p:cNvSpPr>
          <p:nvPr>
            <p:ph type="sldNum" sz="quarter" idx="4"/>
          </p:nvPr>
        </p:nvSpPr>
        <p:spPr/>
        <p:txBody>
          <a:bodyPr/>
          <a:lstStyle/>
          <a:p>
            <a:fld id="{A7CC3638-A99D-674C-A789-FA84B7E5EA16}" type="slidenum">
              <a:rPr lang="nl-NL" smtClean="0"/>
              <a:t>82</a:t>
            </a:fld>
            <a:endParaRPr lang="nl-NL" dirty="0"/>
          </a:p>
        </p:txBody>
      </p:sp>
    </p:spTree>
    <p:extLst>
      <p:ext uri="{BB962C8B-B14F-4D97-AF65-F5344CB8AC3E}">
        <p14:creationId xmlns:p14="http://schemas.microsoft.com/office/powerpoint/2010/main" val="207209674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p:txBody>
          <a:bodyPr>
            <a:noAutofit/>
          </a:bodyPr>
          <a:lstStyle/>
          <a:p>
            <a:pPr>
              <a:defRPr/>
            </a:pPr>
            <a:r>
              <a:rPr lang="nl-BE" altLang="fr-FR" dirty="0" smtClean="0"/>
              <a:t>ICT </a:t>
            </a:r>
            <a:r>
              <a:rPr lang="nl-BE" altLang="fr-FR" dirty="0" err="1" smtClean="0"/>
              <a:t>governance</a:t>
            </a:r>
            <a:endParaRPr lang="nl-BE" altLang="fr-FR" dirty="0" smtClean="0"/>
          </a:p>
        </p:txBody>
      </p:sp>
      <p:sp>
        <p:nvSpPr>
          <p:cNvPr id="24579" name="Rectangle 5"/>
          <p:cNvSpPr>
            <a:spLocks noGrp="1" noChangeArrowheads="1"/>
          </p:cNvSpPr>
          <p:nvPr>
            <p:ph type="body" sz="quarter" idx="11"/>
          </p:nvPr>
        </p:nvSpPr>
        <p:spPr/>
        <p:txBody>
          <a:bodyPr>
            <a:normAutofit/>
          </a:bodyPr>
          <a:lstStyle/>
          <a:p>
            <a:pPr>
              <a:buFont typeface="Arial" pitchFamily="34" charset="0"/>
              <a:buChar char="•"/>
              <a:defRPr/>
            </a:pPr>
            <a:r>
              <a:rPr lang="nl-BE" altLang="fr-FR" dirty="0"/>
              <a:t>v</a:t>
            </a:r>
            <a:r>
              <a:rPr lang="nl-BE" altLang="fr-FR" dirty="0" smtClean="0"/>
              <a:t>oldoende </a:t>
            </a:r>
            <a:r>
              <a:rPr lang="nl-BE" altLang="fr-FR" b="1" dirty="0" smtClean="0"/>
              <a:t>aandacht</a:t>
            </a:r>
            <a:r>
              <a:rPr lang="nl-BE" altLang="fr-FR" dirty="0" smtClean="0"/>
              <a:t> van </a:t>
            </a:r>
            <a:r>
              <a:rPr lang="nl-BE" altLang="fr-FR" b="1" dirty="0" smtClean="0"/>
              <a:t>ICT-verantwoordelijken</a:t>
            </a:r>
            <a:r>
              <a:rPr lang="nl-BE" altLang="fr-FR" dirty="0" smtClean="0"/>
              <a:t> voor de inzet van ICT voor het bereiken van de </a:t>
            </a:r>
            <a:r>
              <a:rPr lang="nl-BE" altLang="fr-FR" b="1" dirty="0" smtClean="0"/>
              <a:t>strategische doelstellingen</a:t>
            </a:r>
          </a:p>
          <a:p>
            <a:pPr lvl="1">
              <a:buFont typeface="Arial" pitchFamily="34" charset="0"/>
              <a:buChar char="–"/>
              <a:defRPr/>
            </a:pPr>
            <a:r>
              <a:rPr lang="nl-BE" altLang="fr-FR" dirty="0" smtClean="0"/>
              <a:t>ICT-verantwoordelijke als onderdeel van de bedrijfsvoering, niet als louter technische specialiteit</a:t>
            </a:r>
          </a:p>
          <a:p>
            <a:pPr lvl="1">
              <a:buFont typeface="Arial" pitchFamily="34" charset="0"/>
              <a:buChar char="–"/>
              <a:defRPr/>
            </a:pPr>
            <a:r>
              <a:rPr lang="nl-BE" altLang="fr-FR" dirty="0" smtClean="0"/>
              <a:t>meedenken over strategische doelstellingen</a:t>
            </a:r>
          </a:p>
          <a:p>
            <a:pPr lvl="1">
              <a:buFont typeface="Arial" pitchFamily="34" charset="0"/>
              <a:buChar char="–"/>
              <a:defRPr/>
            </a:pPr>
            <a:r>
              <a:rPr lang="nl-BE" altLang="fr-FR" dirty="0" smtClean="0"/>
              <a:t>meedenken over bedrijfsmodel en –processen</a:t>
            </a:r>
          </a:p>
          <a:p>
            <a:pPr lvl="1">
              <a:buFont typeface="Arial" pitchFamily="34" charset="0"/>
              <a:buChar char="–"/>
              <a:defRPr/>
            </a:pPr>
            <a:r>
              <a:rPr lang="nl-BE" altLang="fr-FR" dirty="0" smtClean="0"/>
              <a:t>“fusie” tussen business en ICT</a:t>
            </a:r>
          </a:p>
          <a:p>
            <a:pPr>
              <a:buFont typeface="Arial" pitchFamily="34" charset="0"/>
              <a:buChar char="•"/>
              <a:defRPr/>
            </a:pPr>
            <a:endParaRPr lang="nl-BE" altLang="fr-FR" dirty="0" smtClean="0"/>
          </a:p>
          <a:p>
            <a:pPr>
              <a:buFont typeface="Arial" pitchFamily="34" charset="0"/>
              <a:buChar char="•"/>
              <a:defRPr/>
            </a:pPr>
            <a:r>
              <a:rPr lang="nl-BE" altLang="fr-FR" b="1" dirty="0"/>
              <a:t>n</a:t>
            </a:r>
            <a:r>
              <a:rPr lang="nl-BE" altLang="fr-FR" b="1" dirty="0" smtClean="0"/>
              <a:t>etwerking</a:t>
            </a:r>
          </a:p>
          <a:p>
            <a:pPr lvl="1">
              <a:buFont typeface="Arial" pitchFamily="34" charset="0"/>
              <a:buChar char="–"/>
              <a:defRPr/>
            </a:pPr>
            <a:r>
              <a:rPr lang="nl-BE" altLang="fr-FR" dirty="0" smtClean="0"/>
              <a:t>goed inzicht in de kritische succesfactoren en de stakeholders</a:t>
            </a:r>
          </a:p>
          <a:p>
            <a:pPr lvl="1">
              <a:buFont typeface="Arial" pitchFamily="34" charset="0"/>
              <a:buChar char="–"/>
              <a:defRPr/>
            </a:pPr>
            <a:r>
              <a:rPr lang="nl-BE" altLang="fr-FR" dirty="0" err="1" smtClean="0"/>
              <a:t>buy</a:t>
            </a:r>
            <a:r>
              <a:rPr lang="nl-BE" altLang="fr-FR" dirty="0" smtClean="0"/>
              <a:t> in van de stakeholders</a:t>
            </a:r>
          </a:p>
          <a:p>
            <a:pPr lvl="1">
              <a:buFont typeface="Arial" pitchFamily="34" charset="0"/>
              <a:buChar char="–"/>
              <a:defRPr/>
            </a:pPr>
            <a:r>
              <a:rPr lang="nl-BE" altLang="fr-FR" dirty="0" smtClean="0"/>
              <a:t>actieve deelname aan informele besluitvorming</a:t>
            </a:r>
          </a:p>
          <a:p>
            <a:pPr lvl="1">
              <a:buFont typeface="Arial" pitchFamily="34" charset="0"/>
              <a:buChar char="–"/>
              <a:defRPr/>
            </a:pPr>
            <a:r>
              <a:rPr lang="nl-BE" altLang="fr-FR" dirty="0" smtClean="0"/>
              <a:t>feedback</a:t>
            </a:r>
          </a:p>
          <a:p>
            <a:pPr>
              <a:buFont typeface="Arial" pitchFamily="34" charset="0"/>
              <a:buChar char="•"/>
              <a:defRPr/>
            </a:pPr>
            <a:endParaRPr lang="nl-BE" altLang="fr-FR" dirty="0" smtClean="0"/>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4" name="Slide Number Placeholder 3"/>
          <p:cNvSpPr>
            <a:spLocks noGrp="1"/>
          </p:cNvSpPr>
          <p:nvPr>
            <p:ph type="sldNum" sz="quarter" idx="4"/>
          </p:nvPr>
        </p:nvSpPr>
        <p:spPr/>
        <p:txBody>
          <a:bodyPr/>
          <a:lstStyle/>
          <a:p>
            <a:fld id="{A7CC3638-A99D-674C-A789-FA84B7E5EA16}" type="slidenum">
              <a:rPr lang="nl-NL" smtClean="0"/>
              <a:t>83</a:t>
            </a:fld>
            <a:endParaRPr lang="nl-NL" dirty="0"/>
          </a:p>
        </p:txBody>
      </p:sp>
    </p:spTree>
    <p:extLst>
      <p:ext uri="{BB962C8B-B14F-4D97-AF65-F5344CB8AC3E}">
        <p14:creationId xmlns:p14="http://schemas.microsoft.com/office/powerpoint/2010/main" val="424295082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dirty="0" smtClean="0"/>
              <a:t>ICT als </a:t>
            </a:r>
            <a:r>
              <a:rPr lang="nl-BE" dirty="0" err="1" smtClean="0"/>
              <a:t>utility</a:t>
            </a:r>
            <a:r>
              <a:rPr lang="nl-BE" dirty="0" smtClean="0"/>
              <a:t>: enkele aandachtspunten</a:t>
            </a:r>
            <a:endParaRPr lang="fr-BE" dirty="0"/>
          </a:p>
        </p:txBody>
      </p:sp>
      <p:sp>
        <p:nvSpPr>
          <p:cNvPr id="6" name="Slide Number Placeholder 5"/>
          <p:cNvSpPr>
            <a:spLocks noGrp="1"/>
          </p:cNvSpPr>
          <p:nvPr>
            <p:ph type="sldNum" sz="quarter" idx="4"/>
          </p:nvPr>
        </p:nvSpPr>
        <p:spPr/>
        <p:txBody>
          <a:bodyPr/>
          <a:lstStyle/>
          <a:p>
            <a:fld id="{A7CC3638-A99D-674C-A789-FA84B7E5EA16}" type="slidenum">
              <a:rPr lang="nl-NL" smtClean="0"/>
              <a:t>84</a:t>
            </a:fld>
            <a:endParaRPr lang="nl-NL" dirty="0"/>
          </a:p>
        </p:txBody>
      </p:sp>
      <p:sp>
        <p:nvSpPr>
          <p:cNvPr id="7" name="Hexagon 6"/>
          <p:cNvSpPr/>
          <p:nvPr/>
        </p:nvSpPr>
        <p:spPr>
          <a:xfrm>
            <a:off x="1054789" y="188344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Sourcing</a:t>
            </a:r>
            <a:r>
              <a:rPr lang="nl-BE" dirty="0" smtClean="0"/>
              <a:t> strategie</a:t>
            </a:r>
            <a:endParaRPr lang="fr-BE" dirty="0"/>
          </a:p>
        </p:txBody>
      </p:sp>
      <p:sp>
        <p:nvSpPr>
          <p:cNvPr id="9" name="Hexagon 8"/>
          <p:cNvSpPr/>
          <p:nvPr/>
        </p:nvSpPr>
        <p:spPr>
          <a:xfrm>
            <a:off x="1043360" y="339202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Gover-nance</a:t>
            </a:r>
            <a:endParaRPr lang="fr-BE" dirty="0"/>
          </a:p>
        </p:txBody>
      </p:sp>
      <p:sp>
        <p:nvSpPr>
          <p:cNvPr id="14" name="Hexagon 13"/>
          <p:cNvSpPr/>
          <p:nvPr/>
        </p:nvSpPr>
        <p:spPr>
          <a:xfrm>
            <a:off x="2557345" y="115159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Project &amp; program </a:t>
            </a:r>
            <a:r>
              <a:rPr lang="nl-BE" dirty="0" err="1" smtClean="0"/>
              <a:t>manage-ment</a:t>
            </a:r>
            <a:endParaRPr lang="fr-BE" dirty="0"/>
          </a:p>
        </p:txBody>
      </p:sp>
    </p:spTree>
    <p:extLst>
      <p:ext uri="{BB962C8B-B14F-4D97-AF65-F5344CB8AC3E}">
        <p14:creationId xmlns:p14="http://schemas.microsoft.com/office/powerpoint/2010/main" val="369553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CC3638-A99D-674C-A789-FA84B7E5EA16}" type="slidenum">
              <a:rPr lang="nl-NL" smtClean="0"/>
              <a:t>85</a:t>
            </a:fld>
            <a:endParaRPr lang="nl-NL" dirty="0"/>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dirty="0" smtClean="0"/>
              <a:t>Project management</a:t>
            </a:r>
            <a:endParaRPr lang="fr-BE" dirty="0"/>
          </a:p>
        </p:txBody>
      </p:sp>
      <p:sp>
        <p:nvSpPr>
          <p:cNvPr id="5" name="Text Placeholder 4"/>
          <p:cNvSpPr>
            <a:spLocks noGrp="1"/>
          </p:cNvSpPr>
          <p:nvPr>
            <p:ph type="body" sz="quarter" idx="11"/>
          </p:nvPr>
        </p:nvSpPr>
        <p:spPr/>
        <p:txBody>
          <a:bodyPr/>
          <a:lstStyle/>
          <a:p>
            <a:r>
              <a:rPr lang="nl-BE" dirty="0" smtClean="0"/>
              <a:t>een project</a:t>
            </a:r>
          </a:p>
          <a:p>
            <a:pPr lvl="1"/>
            <a:r>
              <a:rPr lang="nl-BE" dirty="0" smtClean="0"/>
              <a:t>induceert verandering</a:t>
            </a:r>
          </a:p>
          <a:p>
            <a:pPr lvl="1"/>
            <a:r>
              <a:rPr lang="nl-BE" dirty="0" smtClean="0"/>
              <a:t>is tijdelijk (heeft een begin en een einde)</a:t>
            </a:r>
          </a:p>
          <a:p>
            <a:pPr lvl="1"/>
            <a:r>
              <a:rPr lang="nl-BE" dirty="0" smtClean="0"/>
              <a:t>is functie-overschrijdend (verschillende profielen, klanten, leveranciers, …)</a:t>
            </a:r>
          </a:p>
          <a:p>
            <a:pPr lvl="1"/>
            <a:r>
              <a:rPr lang="nl-BE" dirty="0" smtClean="0"/>
              <a:t>is uniek</a:t>
            </a:r>
          </a:p>
          <a:p>
            <a:pPr lvl="1"/>
            <a:r>
              <a:rPr lang="nl-BE" dirty="0" smtClean="0"/>
              <a:t>kent onzekerheden</a:t>
            </a:r>
            <a:endParaRPr lang="nl-BE" dirty="0"/>
          </a:p>
          <a:p>
            <a:endParaRPr lang="nl-BE" dirty="0" smtClean="0"/>
          </a:p>
          <a:p>
            <a:r>
              <a:rPr lang="nl-BE" dirty="0" smtClean="0"/>
              <a:t>methodologische aanpak nodig, </a:t>
            </a:r>
            <a:r>
              <a:rPr lang="nl-BE" dirty="0" err="1" smtClean="0"/>
              <a:t>bvb</a:t>
            </a:r>
            <a:r>
              <a:rPr lang="nl-BE" dirty="0" smtClean="0"/>
              <a:t> PRINCE2, met 6 te beheren dimensies</a:t>
            </a:r>
            <a:endParaRPr lang="fr-BE" dirty="0"/>
          </a:p>
        </p:txBody>
      </p:sp>
      <p:sp>
        <p:nvSpPr>
          <p:cNvPr id="6" name="TextBox 5"/>
          <p:cNvSpPr txBox="1"/>
          <p:nvPr/>
        </p:nvSpPr>
        <p:spPr>
          <a:xfrm>
            <a:off x="2103758" y="3883343"/>
            <a:ext cx="720080" cy="276999"/>
          </a:xfrm>
          <a:prstGeom prst="rect">
            <a:avLst/>
          </a:prstGeom>
          <a:noFill/>
        </p:spPr>
        <p:txBody>
          <a:bodyPr wrap="square" rtlCol="0">
            <a:spAutoFit/>
          </a:bodyPr>
          <a:lstStyle/>
          <a:p>
            <a:pPr algn="ctr"/>
            <a:r>
              <a:rPr lang="fr-BE" sz="1200" b="1" dirty="0" smtClean="0"/>
              <a:t>Time</a:t>
            </a:r>
            <a:endParaRPr lang="en-GB" sz="1200" b="1" dirty="0"/>
          </a:p>
        </p:txBody>
      </p:sp>
      <p:sp>
        <p:nvSpPr>
          <p:cNvPr id="7" name="6-Point Star 6"/>
          <p:cNvSpPr/>
          <p:nvPr/>
        </p:nvSpPr>
        <p:spPr>
          <a:xfrm>
            <a:off x="1527694" y="4088334"/>
            <a:ext cx="1872208" cy="1776096"/>
          </a:xfrm>
          <a:prstGeom prst="star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3183878" y="4304358"/>
            <a:ext cx="985488" cy="276999"/>
          </a:xfrm>
          <a:prstGeom prst="rect">
            <a:avLst/>
          </a:prstGeom>
          <a:noFill/>
        </p:spPr>
        <p:txBody>
          <a:bodyPr wrap="square" rtlCol="0">
            <a:spAutoFit/>
          </a:bodyPr>
          <a:lstStyle/>
          <a:p>
            <a:pPr algn="ctr"/>
            <a:r>
              <a:rPr lang="fr-BE" sz="1200" b="1" dirty="0" err="1" smtClean="0"/>
              <a:t>Cost</a:t>
            </a:r>
            <a:r>
              <a:rPr lang="fr-BE" sz="1200" b="1" dirty="0" smtClean="0"/>
              <a:t>/effort</a:t>
            </a:r>
            <a:endParaRPr lang="en-GB" sz="1200" b="1" dirty="0"/>
          </a:p>
        </p:txBody>
      </p:sp>
      <p:sp>
        <p:nvSpPr>
          <p:cNvPr id="9" name="TextBox 8"/>
          <p:cNvSpPr txBox="1"/>
          <p:nvPr/>
        </p:nvSpPr>
        <p:spPr>
          <a:xfrm>
            <a:off x="3255886" y="5395511"/>
            <a:ext cx="720080" cy="276999"/>
          </a:xfrm>
          <a:prstGeom prst="rect">
            <a:avLst/>
          </a:prstGeom>
          <a:noFill/>
        </p:spPr>
        <p:txBody>
          <a:bodyPr wrap="square" rtlCol="0">
            <a:spAutoFit/>
          </a:bodyPr>
          <a:lstStyle/>
          <a:p>
            <a:pPr algn="ctr"/>
            <a:r>
              <a:rPr lang="fr-BE" sz="1200" b="1" smtClean="0"/>
              <a:t>Quality</a:t>
            </a:r>
            <a:endParaRPr lang="en-GB" sz="1200" b="1"/>
          </a:p>
        </p:txBody>
      </p:sp>
      <p:sp>
        <p:nvSpPr>
          <p:cNvPr id="10" name="TextBox 9"/>
          <p:cNvSpPr txBox="1"/>
          <p:nvPr/>
        </p:nvSpPr>
        <p:spPr>
          <a:xfrm>
            <a:off x="2103758" y="5816526"/>
            <a:ext cx="720080" cy="276999"/>
          </a:xfrm>
          <a:prstGeom prst="rect">
            <a:avLst/>
          </a:prstGeom>
          <a:noFill/>
        </p:spPr>
        <p:txBody>
          <a:bodyPr wrap="square" rtlCol="0">
            <a:spAutoFit/>
          </a:bodyPr>
          <a:lstStyle/>
          <a:p>
            <a:pPr algn="ctr"/>
            <a:r>
              <a:rPr lang="fr-BE" sz="1200" b="1" smtClean="0"/>
              <a:t>Scope</a:t>
            </a:r>
            <a:endParaRPr lang="en-GB" sz="1200" b="1"/>
          </a:p>
        </p:txBody>
      </p:sp>
      <p:sp>
        <p:nvSpPr>
          <p:cNvPr id="11" name="TextBox 10"/>
          <p:cNvSpPr txBox="1"/>
          <p:nvPr/>
        </p:nvSpPr>
        <p:spPr>
          <a:xfrm>
            <a:off x="951630" y="5395511"/>
            <a:ext cx="720080" cy="276999"/>
          </a:xfrm>
          <a:prstGeom prst="rect">
            <a:avLst/>
          </a:prstGeom>
          <a:noFill/>
        </p:spPr>
        <p:txBody>
          <a:bodyPr wrap="square" rtlCol="0">
            <a:spAutoFit/>
          </a:bodyPr>
          <a:lstStyle/>
          <a:p>
            <a:pPr algn="ctr"/>
            <a:r>
              <a:rPr lang="fr-BE" sz="1200" b="1" smtClean="0"/>
              <a:t>Benefits</a:t>
            </a:r>
            <a:endParaRPr lang="en-GB" sz="1200" b="1"/>
          </a:p>
        </p:txBody>
      </p:sp>
      <p:sp>
        <p:nvSpPr>
          <p:cNvPr id="12" name="TextBox 11"/>
          <p:cNvSpPr txBox="1"/>
          <p:nvPr/>
        </p:nvSpPr>
        <p:spPr>
          <a:xfrm>
            <a:off x="1023638" y="4304358"/>
            <a:ext cx="720080" cy="276999"/>
          </a:xfrm>
          <a:prstGeom prst="rect">
            <a:avLst/>
          </a:prstGeom>
          <a:noFill/>
        </p:spPr>
        <p:txBody>
          <a:bodyPr wrap="square" rtlCol="0">
            <a:spAutoFit/>
          </a:bodyPr>
          <a:lstStyle/>
          <a:p>
            <a:pPr algn="ctr"/>
            <a:r>
              <a:rPr lang="fr-BE" sz="1200" b="1" smtClean="0"/>
              <a:t>Risk</a:t>
            </a:r>
            <a:endParaRPr lang="en-GB" sz="1200" b="1"/>
          </a:p>
        </p:txBody>
      </p:sp>
      <p:sp>
        <p:nvSpPr>
          <p:cNvPr id="13" name="TextBox 12"/>
          <p:cNvSpPr txBox="1"/>
          <p:nvPr/>
        </p:nvSpPr>
        <p:spPr>
          <a:xfrm>
            <a:off x="4037162" y="4667982"/>
            <a:ext cx="4774962" cy="646331"/>
          </a:xfrm>
          <a:prstGeom prst="rect">
            <a:avLst/>
          </a:prstGeom>
          <a:noFill/>
        </p:spPr>
        <p:txBody>
          <a:bodyPr wrap="none" rtlCol="0">
            <a:spAutoFit/>
          </a:bodyPr>
          <a:lstStyle/>
          <a:p>
            <a:pPr marL="361950" indent="-361950"/>
            <a:r>
              <a:rPr lang="nl-BE" dirty="0" smtClean="0"/>
              <a:t>=&gt; 	tijdens uitvoering regelmatig SQERT-analyse</a:t>
            </a:r>
          </a:p>
          <a:p>
            <a:pPr marL="361950" indent="-361950"/>
            <a:r>
              <a:rPr lang="nl-BE" dirty="0" smtClean="0"/>
              <a:t>	(scope, </a:t>
            </a:r>
            <a:r>
              <a:rPr lang="nl-BE" dirty="0" err="1" smtClean="0"/>
              <a:t>quality</a:t>
            </a:r>
            <a:r>
              <a:rPr lang="nl-BE" dirty="0" smtClean="0"/>
              <a:t>, effort, risk, time)</a:t>
            </a:r>
            <a:endParaRPr lang="fr-BE" dirty="0"/>
          </a:p>
        </p:txBody>
      </p:sp>
    </p:spTree>
    <p:extLst>
      <p:ext uri="{BB962C8B-B14F-4D97-AF65-F5344CB8AC3E}">
        <p14:creationId xmlns:p14="http://schemas.microsoft.com/office/powerpoint/2010/main" val="61736045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CC3638-A99D-674C-A789-FA84B7E5EA16}" type="slidenum">
              <a:rPr lang="nl-NL" smtClean="0"/>
              <a:t>86</a:t>
            </a:fld>
            <a:endParaRPr lang="nl-NL" dirty="0"/>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dirty="0" smtClean="0"/>
              <a:t>Project management</a:t>
            </a:r>
            <a:endParaRPr lang="fr-BE" dirty="0"/>
          </a:p>
        </p:txBody>
      </p:sp>
      <p:sp>
        <p:nvSpPr>
          <p:cNvPr id="5" name="Text Placeholder 4"/>
          <p:cNvSpPr>
            <a:spLocks noGrp="1"/>
          </p:cNvSpPr>
          <p:nvPr>
            <p:ph type="body" sz="quarter" idx="11"/>
          </p:nvPr>
        </p:nvSpPr>
        <p:spPr/>
        <p:txBody>
          <a:bodyPr/>
          <a:lstStyle/>
          <a:p>
            <a:endParaRPr lang="nl-BE" dirty="0" smtClean="0"/>
          </a:p>
          <a:p>
            <a:endParaRPr lang="nl-BE" dirty="0"/>
          </a:p>
          <a:p>
            <a:endParaRPr lang="nl-BE" dirty="0" smtClean="0"/>
          </a:p>
          <a:p>
            <a:endParaRPr lang="nl-BE" dirty="0"/>
          </a:p>
          <a:p>
            <a:endParaRPr lang="nl-BE" dirty="0" smtClean="0"/>
          </a:p>
          <a:p>
            <a:endParaRPr lang="nl-BE" dirty="0"/>
          </a:p>
          <a:p>
            <a:r>
              <a:rPr lang="nl-BE" dirty="0" smtClean="0"/>
              <a:t>principes</a:t>
            </a:r>
            <a:endParaRPr lang="fr-BE" dirty="0" smtClean="0"/>
          </a:p>
          <a:p>
            <a:pPr lvl="1"/>
            <a:r>
              <a:rPr lang="fr-BE" dirty="0" err="1" smtClean="0"/>
              <a:t>continued</a:t>
            </a:r>
            <a:r>
              <a:rPr lang="fr-BE" dirty="0" smtClean="0"/>
              <a:t> </a:t>
            </a:r>
            <a:r>
              <a:rPr lang="fr-BE" dirty="0"/>
              <a:t>business justification</a:t>
            </a:r>
          </a:p>
          <a:p>
            <a:pPr lvl="1"/>
            <a:r>
              <a:rPr lang="fr-BE" dirty="0" err="1" smtClean="0"/>
              <a:t>learn</a:t>
            </a:r>
            <a:r>
              <a:rPr lang="fr-BE" dirty="0" smtClean="0"/>
              <a:t> </a:t>
            </a:r>
            <a:r>
              <a:rPr lang="fr-BE" dirty="0" err="1"/>
              <a:t>from</a:t>
            </a:r>
            <a:r>
              <a:rPr lang="fr-BE" dirty="0"/>
              <a:t> </a:t>
            </a:r>
            <a:r>
              <a:rPr lang="fr-BE" dirty="0" err="1" smtClean="0"/>
              <a:t>experience</a:t>
            </a:r>
            <a:endParaRPr lang="fr-BE" dirty="0" smtClean="0"/>
          </a:p>
          <a:p>
            <a:pPr lvl="1"/>
            <a:r>
              <a:rPr lang="fr-BE" dirty="0" err="1"/>
              <a:t>d</a:t>
            </a:r>
            <a:r>
              <a:rPr lang="fr-BE" dirty="0" err="1" smtClean="0"/>
              <a:t>efined</a:t>
            </a:r>
            <a:r>
              <a:rPr lang="fr-BE" dirty="0" smtClean="0"/>
              <a:t> </a:t>
            </a:r>
            <a:r>
              <a:rPr lang="fr-BE" dirty="0" err="1"/>
              <a:t>roles</a:t>
            </a:r>
            <a:r>
              <a:rPr lang="fr-BE" dirty="0"/>
              <a:t> and </a:t>
            </a:r>
            <a:r>
              <a:rPr lang="fr-BE" dirty="0" err="1" smtClean="0"/>
              <a:t>responsibilities</a:t>
            </a:r>
            <a:endParaRPr lang="fr-BE" dirty="0" smtClean="0"/>
          </a:p>
          <a:p>
            <a:pPr lvl="1"/>
            <a:r>
              <a:rPr lang="fr-BE" dirty="0" err="1" smtClean="0"/>
              <a:t>delivery</a:t>
            </a:r>
            <a:r>
              <a:rPr lang="fr-BE" dirty="0" smtClean="0"/>
              <a:t> by stages</a:t>
            </a:r>
          </a:p>
          <a:p>
            <a:pPr lvl="1"/>
            <a:r>
              <a:rPr lang="fr-BE" dirty="0"/>
              <a:t>m</a:t>
            </a:r>
            <a:r>
              <a:rPr lang="fr-BE" dirty="0" smtClean="0"/>
              <a:t>anage </a:t>
            </a:r>
            <a:r>
              <a:rPr lang="fr-BE" dirty="0"/>
              <a:t>by </a:t>
            </a:r>
            <a:r>
              <a:rPr lang="fr-BE" dirty="0" smtClean="0"/>
              <a:t>exception</a:t>
            </a:r>
          </a:p>
          <a:p>
            <a:pPr lvl="1"/>
            <a:r>
              <a:rPr lang="fr-BE" dirty="0"/>
              <a:t>f</a:t>
            </a:r>
            <a:r>
              <a:rPr lang="fr-BE" dirty="0" smtClean="0"/>
              <a:t>ocus </a:t>
            </a:r>
            <a:r>
              <a:rPr lang="fr-BE" dirty="0"/>
              <a:t>on </a:t>
            </a:r>
            <a:r>
              <a:rPr lang="fr-BE" dirty="0" err="1" smtClean="0"/>
              <a:t>products</a:t>
            </a:r>
            <a:endParaRPr lang="fr-BE" dirty="0" smtClean="0"/>
          </a:p>
          <a:p>
            <a:pPr lvl="1"/>
            <a:r>
              <a:rPr lang="fr-BE" dirty="0" err="1"/>
              <a:t>t</a:t>
            </a:r>
            <a:r>
              <a:rPr lang="fr-BE" dirty="0" err="1" smtClean="0"/>
              <a:t>ailor</a:t>
            </a:r>
            <a:r>
              <a:rPr lang="fr-BE" dirty="0" smtClean="0"/>
              <a:t> </a:t>
            </a:r>
            <a:r>
              <a:rPr lang="fr-BE" dirty="0"/>
              <a:t>to suit the </a:t>
            </a:r>
            <a:r>
              <a:rPr lang="fr-BE" dirty="0" err="1"/>
              <a:t>project</a:t>
            </a:r>
            <a:r>
              <a:rPr lang="fr-BE" dirty="0"/>
              <a:t> </a:t>
            </a:r>
            <a:r>
              <a:rPr lang="fr-BE" dirty="0" err="1"/>
              <a:t>environment</a:t>
            </a:r>
            <a:endParaRPr lang="en-GB" dirty="0"/>
          </a:p>
          <a:p>
            <a:endParaRPr lang="fr-BE"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6865"/>
            <a:ext cx="9036496" cy="2055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021920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CC3638-A99D-674C-A789-FA84B7E5EA16}" type="slidenum">
              <a:rPr lang="nl-NL" smtClean="0"/>
              <a:t>87</a:t>
            </a:fld>
            <a:endParaRPr lang="nl-NL" dirty="0"/>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dirty="0" smtClean="0"/>
              <a:t>Project brief - project </a:t>
            </a:r>
            <a:r>
              <a:rPr lang="nl-BE" dirty="0" err="1" smtClean="0"/>
              <a:t>initiation</a:t>
            </a:r>
            <a:r>
              <a:rPr lang="nl-BE" dirty="0" smtClean="0"/>
              <a:t> document</a:t>
            </a:r>
            <a:endParaRPr lang="fr-BE" dirty="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918" y="1095809"/>
            <a:ext cx="3086782" cy="383942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277" y="932772"/>
            <a:ext cx="2616370" cy="529965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3088580" y="4565901"/>
            <a:ext cx="702120" cy="369332"/>
          </a:xfrm>
          <a:prstGeom prst="rect">
            <a:avLst/>
          </a:prstGeom>
          <a:solidFill>
            <a:schemeClr val="bg1"/>
          </a:solidFill>
          <a:ln>
            <a:solidFill>
              <a:schemeClr val="tx1"/>
            </a:solidFill>
          </a:ln>
        </p:spPr>
        <p:txBody>
          <a:bodyPr wrap="square" rtlCol="0">
            <a:spAutoFit/>
          </a:bodyPr>
          <a:lstStyle/>
          <a:p>
            <a:pPr algn="ctr"/>
            <a:r>
              <a:rPr lang="fr-BE" smtClean="0"/>
              <a:t>PjB</a:t>
            </a:r>
            <a:endParaRPr lang="en-GB"/>
          </a:p>
        </p:txBody>
      </p:sp>
      <p:sp>
        <p:nvSpPr>
          <p:cNvPr id="11" name="TextBox 10"/>
          <p:cNvSpPr txBox="1"/>
          <p:nvPr/>
        </p:nvSpPr>
        <p:spPr>
          <a:xfrm>
            <a:off x="7019527" y="5859832"/>
            <a:ext cx="702120" cy="369332"/>
          </a:xfrm>
          <a:prstGeom prst="rect">
            <a:avLst/>
          </a:prstGeom>
          <a:solidFill>
            <a:schemeClr val="bg1"/>
          </a:solidFill>
          <a:ln>
            <a:solidFill>
              <a:schemeClr val="tx1"/>
            </a:solidFill>
          </a:ln>
        </p:spPr>
        <p:txBody>
          <a:bodyPr wrap="square" rtlCol="0">
            <a:spAutoFit/>
          </a:bodyPr>
          <a:lstStyle/>
          <a:p>
            <a:pPr algn="ctr"/>
            <a:r>
              <a:rPr lang="fr-BE" dirty="0" smtClean="0"/>
              <a:t>PID</a:t>
            </a:r>
            <a:endParaRPr lang="en-GB" dirty="0"/>
          </a:p>
        </p:txBody>
      </p:sp>
    </p:spTree>
    <p:extLst>
      <p:ext uri="{BB962C8B-B14F-4D97-AF65-F5344CB8AC3E}">
        <p14:creationId xmlns:p14="http://schemas.microsoft.com/office/powerpoint/2010/main" val="102845790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CC3638-A99D-674C-A789-FA84B7E5EA16}" type="slidenum">
              <a:rPr lang="nl-NL" smtClean="0"/>
              <a:t>88</a:t>
            </a:fld>
            <a:endParaRPr lang="nl-NL" dirty="0"/>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dirty="0" smtClean="0"/>
              <a:t>Program management</a:t>
            </a:r>
            <a:endParaRPr lang="fr-BE" dirty="0"/>
          </a:p>
        </p:txBody>
      </p:sp>
      <p:sp>
        <p:nvSpPr>
          <p:cNvPr id="5" name="Text Placeholder 4"/>
          <p:cNvSpPr>
            <a:spLocks noGrp="1"/>
          </p:cNvSpPr>
          <p:nvPr>
            <p:ph type="body" sz="quarter" idx="11"/>
          </p:nvPr>
        </p:nvSpPr>
        <p:spPr/>
        <p:txBody>
          <a:bodyPr/>
          <a:lstStyle/>
          <a:p>
            <a:r>
              <a:rPr lang="nl-BE" dirty="0" smtClean="0"/>
              <a:t>geïntegreerd beheer van meerdere, onderling gerelateerde projecten</a:t>
            </a:r>
          </a:p>
          <a:p>
            <a:pPr lvl="1"/>
            <a:r>
              <a:rPr lang="nl-BE" dirty="0" smtClean="0"/>
              <a:t>prioriteitenstelling</a:t>
            </a:r>
          </a:p>
          <a:p>
            <a:pPr lvl="1"/>
            <a:r>
              <a:rPr lang="nl-BE" dirty="0" smtClean="0"/>
              <a:t>onderlinge afhankelijkheden</a:t>
            </a:r>
          </a:p>
          <a:p>
            <a:pPr lvl="1"/>
            <a:r>
              <a:rPr lang="nl-BE" dirty="0" err="1" smtClean="0"/>
              <a:t>alignment</a:t>
            </a:r>
            <a:endParaRPr lang="nl-BE" dirty="0" smtClean="0"/>
          </a:p>
          <a:p>
            <a:pPr lvl="1"/>
            <a:r>
              <a:rPr lang="nl-BE" dirty="0" err="1" smtClean="0"/>
              <a:t>governance</a:t>
            </a:r>
            <a:endParaRPr lang="nl-BE" dirty="0" smtClean="0"/>
          </a:p>
          <a:p>
            <a:pPr lvl="1"/>
            <a:r>
              <a:rPr lang="nl-BE" dirty="0" smtClean="0"/>
              <a:t>accountability</a:t>
            </a:r>
          </a:p>
          <a:p>
            <a:pPr lvl="1"/>
            <a:r>
              <a:rPr lang="nl-BE" dirty="0" smtClean="0"/>
              <a:t>architectuur</a:t>
            </a:r>
          </a:p>
          <a:p>
            <a:pPr lvl="1"/>
            <a:r>
              <a:rPr lang="nl-BE" dirty="0" smtClean="0"/>
              <a:t>financiële coherentie</a:t>
            </a:r>
            <a:endParaRPr lang="nl-BE" dirty="0"/>
          </a:p>
        </p:txBody>
      </p:sp>
    </p:spTree>
    <p:extLst>
      <p:ext uri="{BB962C8B-B14F-4D97-AF65-F5344CB8AC3E}">
        <p14:creationId xmlns:p14="http://schemas.microsoft.com/office/powerpoint/2010/main" val="2476947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nl-BE" altLang="fr-FR" smtClean="0"/>
              <a:t>Strategisch alignment business en ICT</a:t>
            </a:r>
            <a:endParaRPr lang="nl-BE" altLang="fr-FR" dirty="0"/>
          </a:p>
        </p:txBody>
      </p:sp>
      <p:sp>
        <p:nvSpPr>
          <p:cNvPr id="176131" name="Rectangle 3"/>
          <p:cNvSpPr>
            <a:spLocks noGrp="1" noChangeArrowheads="1"/>
          </p:cNvSpPr>
          <p:nvPr>
            <p:ph type="body" idx="1"/>
          </p:nvPr>
        </p:nvSpPr>
        <p:spPr/>
        <p:txBody>
          <a:bodyPr/>
          <a:lstStyle/>
          <a:p>
            <a:r>
              <a:rPr lang="nl-BE" altLang="fr-FR" smtClean="0"/>
              <a:t>afstemming tussen</a:t>
            </a:r>
          </a:p>
          <a:p>
            <a:pPr lvl="1"/>
            <a:r>
              <a:rPr lang="nl-BE" altLang="fr-FR" smtClean="0"/>
              <a:t>algemene strategie van de organisatie</a:t>
            </a:r>
          </a:p>
          <a:p>
            <a:pPr lvl="1"/>
            <a:r>
              <a:rPr lang="nl-BE" altLang="fr-FR" smtClean="0"/>
              <a:t>ICT-strategie van de organisatie</a:t>
            </a:r>
          </a:p>
          <a:p>
            <a:pPr lvl="1"/>
            <a:r>
              <a:rPr lang="nl-BE" altLang="fr-FR" smtClean="0"/>
              <a:t>interne structuur en bedrijfsprocessen van de organisatie</a:t>
            </a:r>
          </a:p>
          <a:p>
            <a:pPr lvl="1"/>
            <a:r>
              <a:rPr lang="nl-BE" altLang="fr-FR" smtClean="0"/>
              <a:t>ICT-infrastructuur en –processen van de organisatie</a:t>
            </a:r>
          </a:p>
          <a:p>
            <a:endParaRPr lang="nl-BE" altLang="fr-FR" smtClean="0"/>
          </a:p>
          <a:p>
            <a:r>
              <a:rPr lang="nl-BE" altLang="fr-FR" smtClean="0"/>
              <a:t>om toegevoegde waarde uit ICT-investeringen te maximaliseren</a:t>
            </a:r>
          </a:p>
          <a:p>
            <a:endParaRPr lang="nl-BE" altLang="fr-FR" smtClean="0"/>
          </a:p>
          <a:p>
            <a:r>
              <a:rPr lang="nl-BE" altLang="fr-FR" smtClean="0"/>
              <a:t>2 dimensies</a:t>
            </a:r>
          </a:p>
          <a:p>
            <a:pPr lvl="1"/>
            <a:r>
              <a:rPr lang="nl-BE" altLang="fr-FR" smtClean="0"/>
              <a:t>strategic fit</a:t>
            </a:r>
          </a:p>
          <a:p>
            <a:pPr lvl="2"/>
            <a:r>
              <a:rPr lang="nl-BE" altLang="fr-FR" smtClean="0"/>
              <a:t>tussen strategie enerzijds en (infra)structuur en processen anderzijds</a:t>
            </a:r>
          </a:p>
          <a:p>
            <a:pPr lvl="2"/>
            <a:r>
              <a:rPr lang="nl-BE" altLang="fr-FR" smtClean="0"/>
              <a:t>hoe strategie vertalen in implementatie ?</a:t>
            </a:r>
          </a:p>
          <a:p>
            <a:pPr lvl="1"/>
            <a:r>
              <a:rPr lang="nl-BE" altLang="fr-FR" smtClean="0"/>
              <a:t>functional integration</a:t>
            </a:r>
          </a:p>
          <a:p>
            <a:pPr lvl="2"/>
            <a:r>
              <a:rPr lang="nl-BE" altLang="fr-FR" smtClean="0"/>
              <a:t>tussen business enerzijds en ICT anderzijds</a:t>
            </a:r>
          </a:p>
          <a:p>
            <a:pPr lvl="2"/>
            <a:r>
              <a:rPr lang="nl-BE" altLang="fr-FR" smtClean="0"/>
              <a:t>hoe zorgen dat ICT bijdraagt tot business ?</a:t>
            </a:r>
            <a:endParaRPr lang="nl-BE" altLang="fr-FR" dirty="0"/>
          </a:p>
        </p:txBody>
      </p:sp>
      <p:sp>
        <p:nvSpPr>
          <p:cNvPr id="3" name="Slide Number Placeholder 2"/>
          <p:cNvSpPr>
            <a:spLocks noGrp="1"/>
          </p:cNvSpPr>
          <p:nvPr>
            <p:ph type="sldNum" sz="quarter" idx="4"/>
          </p:nvPr>
        </p:nvSpPr>
        <p:spPr/>
        <p:txBody>
          <a:bodyPr/>
          <a:lstStyle/>
          <a:p>
            <a:fld id="{A7CC3638-A99D-674C-A789-FA84B7E5EA16}" type="slidenum">
              <a:rPr lang="nl-NL" smtClean="0"/>
              <a:pPr/>
              <a:t>8</a:t>
            </a:fld>
            <a:endParaRPr lang="nl-NL" dirty="0"/>
          </a:p>
        </p:txBody>
      </p:sp>
      <p:sp>
        <p:nvSpPr>
          <p:cNvPr id="2" name="Date Placeholder 1"/>
          <p:cNvSpPr>
            <a:spLocks noGrp="1"/>
          </p:cNvSpPr>
          <p:nvPr>
            <p:ph type="dt" sz="half" idx="2"/>
          </p:nvPr>
        </p:nvSpPr>
        <p:spPr/>
        <p:txBody>
          <a:bodyPr/>
          <a:lstStyle/>
          <a:p>
            <a:r>
              <a:rPr lang="fr-FR" smtClean="0"/>
              <a:t>13 mei 2017</a:t>
            </a:r>
            <a:endParaRPr lang="nl-NL" dirty="0"/>
          </a:p>
        </p:txBody>
      </p:sp>
    </p:spTree>
    <p:extLst>
      <p:ext uri="{BB962C8B-B14F-4D97-AF65-F5344CB8AC3E}">
        <p14:creationId xmlns:p14="http://schemas.microsoft.com/office/powerpoint/2010/main" val="59668512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dirty="0" smtClean="0"/>
              <a:t>ICT als </a:t>
            </a:r>
            <a:r>
              <a:rPr lang="nl-BE" dirty="0" err="1" smtClean="0"/>
              <a:t>utility</a:t>
            </a:r>
            <a:r>
              <a:rPr lang="nl-BE" dirty="0" smtClean="0"/>
              <a:t>: enkele aandachtspunten</a:t>
            </a:r>
            <a:endParaRPr lang="fr-BE" dirty="0"/>
          </a:p>
        </p:txBody>
      </p:sp>
      <p:sp>
        <p:nvSpPr>
          <p:cNvPr id="6" name="Slide Number Placeholder 5"/>
          <p:cNvSpPr>
            <a:spLocks noGrp="1"/>
          </p:cNvSpPr>
          <p:nvPr>
            <p:ph type="sldNum" sz="quarter" idx="4"/>
          </p:nvPr>
        </p:nvSpPr>
        <p:spPr/>
        <p:txBody>
          <a:bodyPr/>
          <a:lstStyle/>
          <a:p>
            <a:fld id="{A7CC3638-A99D-674C-A789-FA84B7E5EA16}" type="slidenum">
              <a:rPr lang="nl-NL" smtClean="0"/>
              <a:t>89</a:t>
            </a:fld>
            <a:endParaRPr lang="nl-NL" dirty="0"/>
          </a:p>
        </p:txBody>
      </p:sp>
      <p:sp>
        <p:nvSpPr>
          <p:cNvPr id="7" name="Hexagon 6"/>
          <p:cNvSpPr/>
          <p:nvPr/>
        </p:nvSpPr>
        <p:spPr>
          <a:xfrm>
            <a:off x="1054789" y="188344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Sourcing</a:t>
            </a:r>
            <a:r>
              <a:rPr lang="nl-BE" dirty="0" smtClean="0"/>
              <a:t> strategie</a:t>
            </a:r>
            <a:endParaRPr lang="fr-BE" dirty="0"/>
          </a:p>
        </p:txBody>
      </p:sp>
      <p:sp>
        <p:nvSpPr>
          <p:cNvPr id="8" name="Hexagon 7"/>
          <p:cNvSpPr/>
          <p:nvPr/>
        </p:nvSpPr>
        <p:spPr>
          <a:xfrm>
            <a:off x="2565812" y="2656099"/>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Architec-tuur</a:t>
            </a:r>
            <a:endParaRPr lang="fr-BE" dirty="0"/>
          </a:p>
        </p:txBody>
      </p:sp>
      <p:sp>
        <p:nvSpPr>
          <p:cNvPr id="9" name="Hexagon 8"/>
          <p:cNvSpPr/>
          <p:nvPr/>
        </p:nvSpPr>
        <p:spPr>
          <a:xfrm>
            <a:off x="1043360" y="339202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Gover-nance</a:t>
            </a:r>
            <a:endParaRPr lang="fr-BE" dirty="0"/>
          </a:p>
        </p:txBody>
      </p:sp>
      <p:sp>
        <p:nvSpPr>
          <p:cNvPr id="14" name="Hexagon 13"/>
          <p:cNvSpPr/>
          <p:nvPr/>
        </p:nvSpPr>
        <p:spPr>
          <a:xfrm>
            <a:off x="2557345" y="115159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Project &amp; program </a:t>
            </a:r>
            <a:r>
              <a:rPr lang="nl-BE" dirty="0" err="1" smtClean="0"/>
              <a:t>manage-ment</a:t>
            </a:r>
            <a:endParaRPr lang="fr-BE" dirty="0"/>
          </a:p>
        </p:txBody>
      </p:sp>
    </p:spTree>
    <p:extLst>
      <p:ext uri="{BB962C8B-B14F-4D97-AF65-F5344CB8AC3E}">
        <p14:creationId xmlns:p14="http://schemas.microsoft.com/office/powerpoint/2010/main" val="131410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CC3638-A99D-674C-A789-FA84B7E5EA16}" type="slidenum">
              <a:rPr lang="nl-NL" smtClean="0"/>
              <a:t>90</a:t>
            </a:fld>
            <a:endParaRPr lang="nl-NL" dirty="0"/>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dirty="0" smtClean="0"/>
              <a:t>Architectuur</a:t>
            </a:r>
            <a:endParaRPr lang="fr-BE"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707" y="1191346"/>
            <a:ext cx="4279663" cy="4905955"/>
          </a:xfrm>
          <a:prstGeom prst="rect">
            <a:avLst/>
          </a:prstGeom>
        </p:spPr>
      </p:pic>
      <p:sp>
        <p:nvSpPr>
          <p:cNvPr id="9" name="TextBox 8"/>
          <p:cNvSpPr txBox="1"/>
          <p:nvPr/>
        </p:nvSpPr>
        <p:spPr>
          <a:xfrm>
            <a:off x="5050556" y="1233170"/>
            <a:ext cx="3860529" cy="5016758"/>
          </a:xfrm>
          <a:prstGeom prst="rect">
            <a:avLst/>
          </a:prstGeom>
          <a:noFill/>
        </p:spPr>
        <p:txBody>
          <a:bodyPr wrap="square" rtlCol="0">
            <a:spAutoFit/>
          </a:bodyPr>
          <a:lstStyle/>
          <a:p>
            <a:pPr marL="285750" indent="-285750">
              <a:buFont typeface="Arial" panose="020B0604020202020204" pitchFamily="34" charset="0"/>
              <a:buChar char="•"/>
            </a:pPr>
            <a:r>
              <a:rPr lang="nl-NL" sz="1600" dirty="0" smtClean="0"/>
              <a:t>manier om</a:t>
            </a:r>
          </a:p>
          <a:p>
            <a:pPr marL="742950" lvl="1" indent="-285750">
              <a:buFont typeface="Arial" panose="020B0604020202020204" pitchFamily="34" charset="0"/>
              <a:buChar char="•"/>
            </a:pPr>
            <a:r>
              <a:rPr lang="nl-NL" sz="1600" dirty="0" smtClean="0"/>
              <a:t>te begrijpen hoe de </a:t>
            </a:r>
            <a:r>
              <a:rPr lang="nl-NL" sz="1600" dirty="0" err="1" smtClean="0"/>
              <a:t>informatie-voorziening</a:t>
            </a:r>
            <a:r>
              <a:rPr lang="nl-NL" sz="1600" dirty="0" smtClean="0"/>
              <a:t> en ICT is opgebouwd en waarom</a:t>
            </a:r>
          </a:p>
          <a:p>
            <a:pPr marL="742950" lvl="1" indent="-285750">
              <a:buFont typeface="Arial" panose="020B0604020202020204" pitchFamily="34" charset="0"/>
              <a:buChar char="•"/>
            </a:pPr>
            <a:r>
              <a:rPr lang="nl-NL" sz="1600" dirty="0" smtClean="0"/>
              <a:t>te beschrijven </a:t>
            </a:r>
            <a:r>
              <a:rPr lang="nl-NL" sz="1600" dirty="0"/>
              <a:t>hoe de verschillende onderdelen zijn opgebouwd en met elkaar </a:t>
            </a:r>
            <a:r>
              <a:rPr lang="nl-NL" sz="1600" dirty="0" smtClean="0"/>
              <a:t>samenhangen</a:t>
            </a:r>
          </a:p>
          <a:p>
            <a:pPr marL="742950" lvl="1" indent="-285750">
              <a:buFont typeface="Arial" panose="020B0604020202020204" pitchFamily="34" charset="0"/>
              <a:buChar char="•"/>
            </a:pPr>
            <a:r>
              <a:rPr lang="nl-NL" sz="1600" dirty="0" smtClean="0"/>
              <a:t>te besturen </a:t>
            </a:r>
            <a:r>
              <a:rPr lang="nl-NL" sz="1600" dirty="0"/>
              <a:t>hoe dat zich </a:t>
            </a:r>
            <a:r>
              <a:rPr lang="nl-NL" sz="1600" dirty="0" smtClean="0"/>
              <a:t>doorheen </a:t>
            </a:r>
            <a:r>
              <a:rPr lang="nl-NL" sz="1600" dirty="0"/>
              <a:t>de tijd </a:t>
            </a:r>
            <a:r>
              <a:rPr lang="nl-NL" sz="1600" dirty="0" smtClean="0"/>
              <a:t>ontwikkelt</a:t>
            </a:r>
          </a:p>
          <a:p>
            <a:pPr marL="285750" indent="-285750">
              <a:buFont typeface="Arial" panose="020B0604020202020204" pitchFamily="34" charset="0"/>
              <a:buChar char="•"/>
            </a:pPr>
            <a:r>
              <a:rPr lang="nl-NL" sz="1600" dirty="0" smtClean="0"/>
              <a:t>doel</a:t>
            </a:r>
          </a:p>
          <a:p>
            <a:pPr marL="742950" lvl="1" indent="-285750">
              <a:buFont typeface="Arial" panose="020B0604020202020204" pitchFamily="34" charset="0"/>
              <a:buChar char="•"/>
            </a:pPr>
            <a:r>
              <a:rPr lang="nl-BE" altLang="fr-FR" sz="1600" dirty="0" smtClean="0"/>
              <a:t>kostenbeheersing</a:t>
            </a:r>
            <a:r>
              <a:rPr lang="nl-BE" altLang="fr-FR" sz="1600" dirty="0"/>
              <a:t>: slechte </a:t>
            </a:r>
            <a:r>
              <a:rPr lang="nl-BE" altLang="fr-FR" sz="1600" dirty="0" smtClean="0"/>
              <a:t>architectuur </a:t>
            </a:r>
            <a:r>
              <a:rPr lang="nl-BE" altLang="fr-FR" sz="1600" dirty="0"/>
              <a:t>en veel wijzigingen </a:t>
            </a:r>
            <a:r>
              <a:rPr lang="nl-BE" altLang="fr-FR" sz="1600" dirty="0" smtClean="0"/>
              <a:t>verhoogt kosten exponentieel</a:t>
            </a:r>
          </a:p>
          <a:p>
            <a:pPr marL="742950" lvl="1" indent="-285750">
              <a:buFont typeface="Arial" panose="020B0604020202020204" pitchFamily="34" charset="0"/>
              <a:buChar char="•"/>
            </a:pPr>
            <a:r>
              <a:rPr lang="nl-BE" altLang="fr-FR" sz="1600" dirty="0" smtClean="0"/>
              <a:t>snellere time </a:t>
            </a:r>
            <a:r>
              <a:rPr lang="nl-BE" altLang="fr-FR" sz="1600" dirty="0" err="1"/>
              <a:t>to</a:t>
            </a:r>
            <a:r>
              <a:rPr lang="nl-BE" altLang="fr-FR" sz="1600" dirty="0"/>
              <a:t> </a:t>
            </a:r>
            <a:r>
              <a:rPr lang="nl-BE" altLang="fr-FR" sz="1600" dirty="0" smtClean="0"/>
              <a:t>market</a:t>
            </a:r>
          </a:p>
          <a:p>
            <a:pPr marL="742950" lvl="1" indent="-285750">
              <a:buFont typeface="Arial" panose="020B0604020202020204" pitchFamily="34" charset="0"/>
              <a:buChar char="•"/>
            </a:pPr>
            <a:r>
              <a:rPr lang="nl-BE" altLang="fr-FR" sz="1600" dirty="0" smtClean="0"/>
              <a:t>betere </a:t>
            </a:r>
            <a:r>
              <a:rPr lang="nl-BE" altLang="fr-FR" sz="1600" dirty="0" err="1" smtClean="0"/>
              <a:t>onderhoudbaarheid</a:t>
            </a:r>
            <a:endParaRPr lang="nl-BE" altLang="fr-FR" sz="1600" dirty="0" smtClean="0"/>
          </a:p>
          <a:p>
            <a:pPr marL="742950" lvl="1" indent="-285750">
              <a:buFont typeface="Arial" panose="020B0604020202020204" pitchFamily="34" charset="0"/>
              <a:buChar char="•"/>
            </a:pPr>
            <a:r>
              <a:rPr lang="nl-BE" altLang="fr-FR" sz="1600" dirty="0" smtClean="0"/>
              <a:t>grotere flexibiliteit</a:t>
            </a:r>
          </a:p>
          <a:p>
            <a:pPr marL="742950" lvl="1" indent="-285750">
              <a:buFont typeface="Arial" panose="020B0604020202020204" pitchFamily="34" charset="0"/>
              <a:buChar char="•"/>
            </a:pPr>
            <a:r>
              <a:rPr lang="nl-BE" altLang="fr-FR" sz="1600" dirty="0" smtClean="0"/>
              <a:t>grotere mobiliteit</a:t>
            </a:r>
          </a:p>
          <a:p>
            <a:pPr marL="742950" lvl="1" indent="-285750">
              <a:buFont typeface="Arial" panose="020B0604020202020204" pitchFamily="34" charset="0"/>
              <a:buChar char="•"/>
            </a:pPr>
            <a:r>
              <a:rPr lang="nl-BE" altLang="fr-FR" sz="1600" dirty="0" smtClean="0"/>
              <a:t>grotere veiligheid</a:t>
            </a:r>
          </a:p>
          <a:p>
            <a:pPr marL="742950" lvl="1" indent="-285750">
              <a:buFont typeface="Arial" panose="020B0604020202020204" pitchFamily="34" charset="0"/>
              <a:buChar char="•"/>
            </a:pPr>
            <a:r>
              <a:rPr lang="nl-BE" altLang="fr-FR" sz="1600" dirty="0" smtClean="0"/>
              <a:t>hogere beschikbaarheid </a:t>
            </a:r>
            <a:r>
              <a:rPr lang="nl-BE" altLang="fr-FR" sz="1600" dirty="0"/>
              <a:t>van resources</a:t>
            </a:r>
          </a:p>
        </p:txBody>
      </p:sp>
    </p:spTree>
    <p:extLst>
      <p:ext uri="{BB962C8B-B14F-4D97-AF65-F5344CB8AC3E}">
        <p14:creationId xmlns:p14="http://schemas.microsoft.com/office/powerpoint/2010/main" val="82561215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2" name="Rectangle 2"/>
          <p:cNvSpPr>
            <a:spLocks noGrp="1" noChangeArrowheads="1"/>
          </p:cNvSpPr>
          <p:nvPr>
            <p:ph type="title"/>
          </p:nvPr>
        </p:nvSpPr>
        <p:spPr/>
        <p:txBody>
          <a:bodyPr/>
          <a:lstStyle/>
          <a:p>
            <a:r>
              <a:rPr lang="nl-BE" altLang="fr-FR" dirty="0" smtClean="0"/>
              <a:t>Service </a:t>
            </a:r>
            <a:r>
              <a:rPr lang="nl-BE" altLang="fr-FR" dirty="0" err="1" smtClean="0"/>
              <a:t>Oriented</a:t>
            </a:r>
            <a:r>
              <a:rPr lang="nl-BE" altLang="fr-FR" dirty="0" smtClean="0"/>
              <a:t> Architecture (SOA)</a:t>
            </a:r>
            <a:endParaRPr lang="nl-BE" altLang="fr-FR" dirty="0"/>
          </a:p>
        </p:txBody>
      </p:sp>
      <p:sp>
        <p:nvSpPr>
          <p:cNvPr id="844803" name="Rectangle 3"/>
          <p:cNvSpPr>
            <a:spLocks noGrp="1" noChangeArrowheads="1"/>
          </p:cNvSpPr>
          <p:nvPr>
            <p:ph type="body" idx="1"/>
          </p:nvPr>
        </p:nvSpPr>
        <p:spPr/>
        <p:txBody>
          <a:bodyPr/>
          <a:lstStyle/>
          <a:p>
            <a:r>
              <a:rPr lang="nl-BE" altLang="fr-FR" dirty="0" smtClean="0"/>
              <a:t>wat ?</a:t>
            </a:r>
          </a:p>
          <a:p>
            <a:pPr marL="0" indent="0">
              <a:buNone/>
            </a:pPr>
            <a:r>
              <a:rPr lang="nl-BE" altLang="fr-FR" dirty="0" smtClean="0"/>
              <a:t>	“Service </a:t>
            </a:r>
            <a:r>
              <a:rPr lang="nl-BE" altLang="fr-FR" dirty="0" err="1" smtClean="0"/>
              <a:t>Oriented</a:t>
            </a:r>
            <a:r>
              <a:rPr lang="nl-BE" altLang="fr-FR" dirty="0" smtClean="0"/>
              <a:t> Architecture (SOA) is a </a:t>
            </a:r>
            <a:r>
              <a:rPr lang="nl-BE" altLang="fr-FR" dirty="0" err="1" smtClean="0"/>
              <a:t>paradigm</a:t>
            </a:r>
            <a:r>
              <a:rPr lang="nl-BE" altLang="fr-FR" dirty="0" smtClean="0"/>
              <a:t> </a:t>
            </a:r>
            <a:r>
              <a:rPr lang="nl-BE" altLang="fr-FR" dirty="0" err="1" smtClean="0"/>
              <a:t>for</a:t>
            </a:r>
            <a:r>
              <a:rPr lang="nl-BE" altLang="fr-FR" dirty="0" smtClean="0"/>
              <a:t> </a:t>
            </a:r>
            <a:r>
              <a:rPr lang="nl-BE" altLang="fr-FR" dirty="0" err="1" smtClean="0"/>
              <a:t>organizing</a:t>
            </a:r>
            <a:r>
              <a:rPr lang="nl-BE" altLang="fr-FR" dirty="0" smtClean="0"/>
              <a:t> </a:t>
            </a:r>
            <a:r>
              <a:rPr lang="nl-BE" altLang="fr-FR" dirty="0" err="1" smtClean="0"/>
              <a:t>and</a:t>
            </a:r>
            <a:r>
              <a:rPr lang="nl-BE" altLang="fr-FR" dirty="0" smtClean="0"/>
              <a:t> </a:t>
            </a:r>
            <a:r>
              <a:rPr lang="nl-BE" altLang="fr-FR" dirty="0" err="1" smtClean="0"/>
              <a:t>utilizing</a:t>
            </a:r>
            <a:r>
              <a:rPr lang="nl-BE" altLang="fr-FR" dirty="0" smtClean="0"/>
              <a:t> 	</a:t>
            </a:r>
            <a:r>
              <a:rPr lang="nl-BE" altLang="fr-FR" b="1" dirty="0" err="1" smtClean="0"/>
              <a:t>distributed</a:t>
            </a:r>
            <a:r>
              <a:rPr lang="nl-BE" altLang="fr-FR" b="1" dirty="0" smtClean="0"/>
              <a:t> </a:t>
            </a:r>
            <a:r>
              <a:rPr lang="nl-BE" altLang="fr-FR" b="1" dirty="0" err="1" smtClean="0"/>
              <a:t>capabilities</a:t>
            </a:r>
            <a:r>
              <a:rPr lang="nl-BE" altLang="fr-FR" b="1" dirty="0" smtClean="0"/>
              <a:t> </a:t>
            </a:r>
            <a:r>
              <a:rPr lang="nl-BE" altLang="fr-FR" dirty="0" err="1" smtClean="0"/>
              <a:t>that</a:t>
            </a:r>
            <a:r>
              <a:rPr lang="nl-BE" altLang="fr-FR" dirty="0" smtClean="0"/>
              <a:t> </a:t>
            </a:r>
            <a:r>
              <a:rPr lang="nl-BE" altLang="fr-FR" dirty="0" err="1" smtClean="0"/>
              <a:t>may</a:t>
            </a:r>
            <a:r>
              <a:rPr lang="nl-BE" altLang="fr-FR" dirty="0" smtClean="0"/>
              <a:t> </a:t>
            </a:r>
            <a:r>
              <a:rPr lang="nl-BE" altLang="fr-FR" dirty="0" err="1" smtClean="0"/>
              <a:t>be</a:t>
            </a:r>
            <a:r>
              <a:rPr lang="nl-BE" altLang="fr-FR" dirty="0" smtClean="0"/>
              <a:t> </a:t>
            </a:r>
            <a:r>
              <a:rPr lang="nl-BE" altLang="fr-FR" b="1" dirty="0" err="1" smtClean="0"/>
              <a:t>under</a:t>
            </a:r>
            <a:r>
              <a:rPr lang="nl-BE" altLang="fr-FR" b="1" dirty="0" smtClean="0"/>
              <a:t> </a:t>
            </a:r>
            <a:r>
              <a:rPr lang="nl-BE" altLang="fr-FR" b="1" dirty="0" err="1" smtClean="0"/>
              <a:t>the</a:t>
            </a:r>
            <a:r>
              <a:rPr lang="nl-BE" altLang="fr-FR" b="1" dirty="0" smtClean="0"/>
              <a:t> control of different </a:t>
            </a:r>
            <a:r>
              <a:rPr lang="nl-BE" altLang="fr-FR" b="1" dirty="0" err="1" smtClean="0"/>
              <a:t>ownership</a:t>
            </a:r>
            <a:r>
              <a:rPr lang="nl-BE" altLang="fr-FR" b="1" dirty="0" smtClean="0"/>
              <a:t> 	</a:t>
            </a:r>
            <a:r>
              <a:rPr lang="nl-BE" altLang="fr-FR" b="1" dirty="0" err="1" smtClean="0"/>
              <a:t>domains</a:t>
            </a:r>
            <a:r>
              <a:rPr lang="nl-BE" altLang="fr-FR" dirty="0" smtClean="0"/>
              <a:t>. It </a:t>
            </a:r>
            <a:r>
              <a:rPr lang="nl-BE" altLang="fr-FR" dirty="0" err="1" smtClean="0"/>
              <a:t>provides</a:t>
            </a:r>
            <a:r>
              <a:rPr lang="nl-BE" altLang="fr-FR" dirty="0" smtClean="0"/>
              <a:t> a uniform means </a:t>
            </a:r>
            <a:r>
              <a:rPr lang="nl-BE" altLang="fr-FR" dirty="0" err="1" smtClean="0"/>
              <a:t>to</a:t>
            </a:r>
            <a:r>
              <a:rPr lang="nl-BE" altLang="fr-FR" dirty="0" smtClean="0"/>
              <a:t> offer, discover, </a:t>
            </a:r>
            <a:r>
              <a:rPr lang="nl-BE" altLang="fr-FR" dirty="0" err="1" smtClean="0"/>
              <a:t>interact</a:t>
            </a:r>
            <a:r>
              <a:rPr lang="nl-BE" altLang="fr-FR" dirty="0" smtClean="0"/>
              <a:t> </a:t>
            </a:r>
            <a:r>
              <a:rPr lang="nl-BE" altLang="fr-FR" dirty="0" err="1" smtClean="0"/>
              <a:t>with</a:t>
            </a:r>
            <a:r>
              <a:rPr lang="nl-BE" altLang="fr-FR" dirty="0" smtClean="0"/>
              <a:t> </a:t>
            </a:r>
            <a:r>
              <a:rPr lang="nl-BE" altLang="fr-FR" dirty="0" err="1" smtClean="0"/>
              <a:t>and</a:t>
            </a:r>
            <a:r>
              <a:rPr lang="nl-BE" altLang="fr-FR" dirty="0" smtClean="0"/>
              <a:t> </a:t>
            </a:r>
            <a:r>
              <a:rPr lang="nl-BE" altLang="fr-FR" dirty="0" err="1" smtClean="0"/>
              <a:t>use</a:t>
            </a:r>
            <a:r>
              <a:rPr lang="nl-BE" altLang="fr-FR" dirty="0" smtClean="0"/>
              <a:t> 	</a:t>
            </a:r>
            <a:r>
              <a:rPr lang="nl-BE" altLang="fr-FR" dirty="0" err="1" smtClean="0"/>
              <a:t>capabilities</a:t>
            </a:r>
            <a:r>
              <a:rPr lang="nl-BE" altLang="fr-FR" dirty="0" smtClean="0"/>
              <a:t> </a:t>
            </a:r>
            <a:r>
              <a:rPr lang="nl-BE" altLang="fr-FR" dirty="0" err="1" smtClean="0"/>
              <a:t>to</a:t>
            </a:r>
            <a:r>
              <a:rPr lang="nl-BE" altLang="fr-FR" dirty="0" smtClean="0"/>
              <a:t> produce </a:t>
            </a:r>
            <a:r>
              <a:rPr lang="nl-BE" altLang="fr-FR" dirty="0" err="1" smtClean="0"/>
              <a:t>desired</a:t>
            </a:r>
            <a:r>
              <a:rPr lang="nl-BE" altLang="fr-FR" dirty="0" smtClean="0"/>
              <a:t> </a:t>
            </a:r>
            <a:r>
              <a:rPr lang="nl-BE" altLang="fr-FR" dirty="0" err="1" smtClean="0"/>
              <a:t>effects</a:t>
            </a:r>
            <a:r>
              <a:rPr lang="nl-BE" altLang="fr-FR" dirty="0" smtClean="0"/>
              <a:t> consistent </a:t>
            </a:r>
            <a:r>
              <a:rPr lang="nl-BE" altLang="fr-FR" dirty="0" err="1" smtClean="0"/>
              <a:t>with</a:t>
            </a:r>
            <a:r>
              <a:rPr lang="nl-BE" altLang="fr-FR" dirty="0" smtClean="0"/>
              <a:t> </a:t>
            </a:r>
            <a:r>
              <a:rPr lang="nl-BE" altLang="fr-FR" dirty="0" err="1" smtClean="0"/>
              <a:t>measurable</a:t>
            </a:r>
            <a:r>
              <a:rPr lang="nl-BE" altLang="fr-FR" dirty="0" smtClean="0"/>
              <a:t> </a:t>
            </a:r>
            <a:r>
              <a:rPr lang="nl-BE" altLang="fr-FR" dirty="0" err="1" smtClean="0"/>
              <a:t>preconditions</a:t>
            </a:r>
            <a:r>
              <a:rPr lang="nl-BE" altLang="fr-FR" dirty="0" smtClean="0"/>
              <a:t> 	</a:t>
            </a:r>
            <a:r>
              <a:rPr lang="nl-BE" altLang="fr-FR" dirty="0" err="1" smtClean="0"/>
              <a:t>and</a:t>
            </a:r>
            <a:r>
              <a:rPr lang="nl-BE" altLang="fr-FR" dirty="0" smtClean="0"/>
              <a:t> 	</a:t>
            </a:r>
            <a:r>
              <a:rPr lang="nl-BE" altLang="fr-FR" dirty="0" err="1" smtClean="0"/>
              <a:t>expectations</a:t>
            </a:r>
            <a:r>
              <a:rPr lang="nl-BE" altLang="fr-FR" dirty="0" smtClean="0"/>
              <a:t>. </a:t>
            </a:r>
            <a:r>
              <a:rPr lang="nl-BE" altLang="fr-FR" dirty="0" err="1" smtClean="0"/>
              <a:t>This</a:t>
            </a:r>
            <a:r>
              <a:rPr lang="nl-BE" altLang="fr-FR" dirty="0" smtClean="0"/>
              <a:t> </a:t>
            </a:r>
            <a:r>
              <a:rPr lang="nl-BE" altLang="fr-FR" dirty="0" err="1" smtClean="0"/>
              <a:t>style</a:t>
            </a:r>
            <a:r>
              <a:rPr lang="nl-BE" altLang="fr-FR" dirty="0" smtClean="0"/>
              <a:t> of </a:t>
            </a:r>
            <a:r>
              <a:rPr lang="nl-BE" altLang="fr-FR" dirty="0" err="1" smtClean="0"/>
              <a:t>architecture</a:t>
            </a:r>
            <a:r>
              <a:rPr lang="nl-BE" altLang="fr-FR" dirty="0" smtClean="0"/>
              <a:t> </a:t>
            </a:r>
            <a:r>
              <a:rPr lang="nl-BE" altLang="fr-FR" b="1" dirty="0" err="1" smtClean="0"/>
              <a:t>promotes</a:t>
            </a:r>
            <a:r>
              <a:rPr lang="nl-BE" altLang="fr-FR" b="1" dirty="0" smtClean="0"/>
              <a:t> </a:t>
            </a:r>
            <a:r>
              <a:rPr lang="nl-BE" altLang="fr-FR" b="1" dirty="0" err="1" smtClean="0"/>
              <a:t>reuse</a:t>
            </a:r>
            <a:r>
              <a:rPr lang="nl-BE" altLang="fr-FR" b="1" dirty="0" smtClean="0"/>
              <a:t> </a:t>
            </a:r>
            <a:r>
              <a:rPr lang="nl-BE" altLang="fr-FR" dirty="0" smtClean="0"/>
              <a:t>at </a:t>
            </a:r>
            <a:r>
              <a:rPr lang="nl-BE" altLang="fr-FR" dirty="0" err="1" smtClean="0"/>
              <a:t>the</a:t>
            </a:r>
            <a:r>
              <a:rPr lang="nl-BE" altLang="fr-FR" dirty="0" smtClean="0"/>
              <a:t> macro 	(service) level </a:t>
            </a:r>
            <a:r>
              <a:rPr lang="nl-BE" altLang="fr-FR" dirty="0" err="1" smtClean="0"/>
              <a:t>rather</a:t>
            </a:r>
            <a:r>
              <a:rPr lang="nl-BE" altLang="fr-FR" dirty="0" smtClean="0"/>
              <a:t> </a:t>
            </a:r>
            <a:r>
              <a:rPr lang="nl-BE" altLang="fr-FR" dirty="0" err="1" smtClean="0"/>
              <a:t>than</a:t>
            </a:r>
            <a:r>
              <a:rPr lang="nl-BE" altLang="fr-FR" dirty="0" smtClean="0"/>
              <a:t> micro levels (eg. </a:t>
            </a:r>
            <a:r>
              <a:rPr lang="nl-BE" altLang="fr-FR" dirty="0" err="1" smtClean="0"/>
              <a:t>objects</a:t>
            </a:r>
            <a:r>
              <a:rPr lang="nl-BE" altLang="fr-FR" dirty="0" smtClean="0"/>
              <a:t>). It </a:t>
            </a:r>
            <a:r>
              <a:rPr lang="nl-BE" altLang="fr-FR" dirty="0" err="1" smtClean="0"/>
              <a:t>also</a:t>
            </a:r>
            <a:r>
              <a:rPr lang="nl-BE" altLang="fr-FR" dirty="0" smtClean="0"/>
              <a:t> </a:t>
            </a:r>
            <a:r>
              <a:rPr lang="nl-BE" altLang="fr-FR" b="1" dirty="0" err="1" smtClean="0"/>
              <a:t>makes</a:t>
            </a:r>
            <a:r>
              <a:rPr lang="nl-BE" altLang="fr-FR" b="1" dirty="0" smtClean="0"/>
              <a:t> 	</a:t>
            </a:r>
            <a:r>
              <a:rPr lang="nl-BE" altLang="fr-FR" b="1" dirty="0" err="1" smtClean="0"/>
              <a:t>interconnection</a:t>
            </a:r>
            <a:r>
              <a:rPr lang="nl-BE" altLang="fr-FR" b="1" dirty="0" smtClean="0"/>
              <a:t> of </a:t>
            </a:r>
            <a:r>
              <a:rPr lang="nl-BE" altLang="fr-FR" b="1" dirty="0" err="1" smtClean="0"/>
              <a:t>existing</a:t>
            </a:r>
            <a:r>
              <a:rPr lang="nl-BE" altLang="fr-FR" b="1" dirty="0" smtClean="0"/>
              <a:t> IT assets </a:t>
            </a:r>
            <a:r>
              <a:rPr lang="nl-BE" altLang="fr-FR" b="1" dirty="0" err="1" smtClean="0"/>
              <a:t>trivial</a:t>
            </a:r>
            <a:r>
              <a:rPr lang="nl-BE" altLang="fr-FR" dirty="0" smtClean="0"/>
              <a:t>.” (OASIS Reference Group)</a:t>
            </a:r>
          </a:p>
          <a:p>
            <a:pPr marL="0" indent="0">
              <a:buNone/>
            </a:pPr>
            <a:r>
              <a:rPr lang="nl-BE" altLang="fr-FR" dirty="0" smtClean="0"/>
              <a:t>	</a:t>
            </a:r>
          </a:p>
          <a:p>
            <a:r>
              <a:rPr lang="nl-BE" altLang="fr-FR" dirty="0" smtClean="0"/>
              <a:t>kenmerken</a:t>
            </a:r>
          </a:p>
          <a:p>
            <a:pPr lvl="1"/>
            <a:r>
              <a:rPr lang="nl-BE" altLang="fr-FR" dirty="0" err="1" smtClean="0"/>
              <a:t>dienstgeörienteerd</a:t>
            </a:r>
            <a:endParaRPr lang="nl-BE" altLang="fr-FR" dirty="0" smtClean="0"/>
          </a:p>
          <a:p>
            <a:pPr lvl="1"/>
            <a:r>
              <a:rPr lang="nl-BE" altLang="fr-FR" dirty="0" smtClean="0"/>
              <a:t>modulair</a:t>
            </a:r>
          </a:p>
          <a:p>
            <a:pPr lvl="1"/>
            <a:r>
              <a:rPr lang="nl-BE" altLang="fr-FR" dirty="0" err="1" smtClean="0"/>
              <a:t>interoperabel</a:t>
            </a:r>
            <a:r>
              <a:rPr lang="nl-BE" altLang="fr-FR" dirty="0" smtClean="0"/>
              <a:t> (gebaseerd op open standaarden of open specificaties)</a:t>
            </a:r>
          </a:p>
          <a:p>
            <a:pPr lvl="1"/>
            <a:r>
              <a:rPr lang="nl-BE" altLang="fr-FR" dirty="0" err="1" smtClean="0"/>
              <a:t>uitbreidbaar</a:t>
            </a:r>
            <a:endParaRPr lang="nl-BE" altLang="fr-FR" dirty="0" smtClean="0"/>
          </a:p>
          <a:p>
            <a:pPr lvl="1"/>
            <a:r>
              <a:rPr lang="nl-BE" altLang="fr-FR" dirty="0" smtClean="0"/>
              <a:t>gelaagd</a:t>
            </a:r>
          </a:p>
          <a:p>
            <a:pPr lvl="1"/>
            <a:r>
              <a:rPr lang="nl-BE" altLang="fr-FR" dirty="0" smtClean="0"/>
              <a:t>gebaseerd op hergebruik van componenten en gegevens		</a:t>
            </a:r>
            <a:endParaRPr lang="nl-BE" altLang="fr-FR" dirty="0"/>
          </a:p>
        </p:txBody>
      </p:sp>
      <p:sp>
        <p:nvSpPr>
          <p:cNvPr id="4" name="Slide Number Placeholder 1"/>
          <p:cNvSpPr>
            <a:spLocks noGrp="1"/>
          </p:cNvSpPr>
          <p:nvPr>
            <p:ph type="sldNum" sz="quarter" idx="4"/>
          </p:nvPr>
        </p:nvSpPr>
        <p:spPr/>
        <p:txBody>
          <a:bodyPr/>
          <a:lstStyle/>
          <a:p>
            <a:fld id="{A7CC3638-A99D-674C-A789-FA84B7E5EA16}" type="slidenum">
              <a:rPr lang="nl-NL" smtClean="0"/>
              <a:pPr/>
              <a:t>91</a:t>
            </a:fld>
            <a:endParaRPr lang="nl-NL" dirty="0"/>
          </a:p>
        </p:txBody>
      </p:sp>
      <p:sp>
        <p:nvSpPr>
          <p:cNvPr id="5" name="Date Placeholder 2"/>
          <p:cNvSpPr>
            <a:spLocks noGrp="1"/>
          </p:cNvSpPr>
          <p:nvPr>
            <p:ph type="dt" sz="half" idx="2"/>
          </p:nvPr>
        </p:nvSpPr>
        <p:spPr/>
        <p:txBody>
          <a:bodyPr/>
          <a:lstStyle/>
          <a:p>
            <a:r>
              <a:rPr lang="fr-FR" smtClean="0"/>
              <a:t>13 mei 2017</a:t>
            </a:r>
            <a:endParaRPr lang="nl-NL" dirty="0"/>
          </a:p>
        </p:txBody>
      </p:sp>
    </p:spTree>
    <p:extLst>
      <p:ext uri="{BB962C8B-B14F-4D97-AF65-F5344CB8AC3E}">
        <p14:creationId xmlns:p14="http://schemas.microsoft.com/office/powerpoint/2010/main" val="249671873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CC3638-A99D-674C-A789-FA84B7E5EA16}" type="slidenum">
              <a:rPr lang="nl-NL" smtClean="0"/>
              <a:t>92</a:t>
            </a:fld>
            <a:endParaRPr lang="nl-NL" dirty="0"/>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altLang="fr-FR" dirty="0"/>
              <a:t>Service </a:t>
            </a:r>
            <a:r>
              <a:rPr lang="nl-BE" altLang="fr-FR" dirty="0" err="1"/>
              <a:t>Oriented</a:t>
            </a:r>
            <a:r>
              <a:rPr lang="nl-BE" altLang="fr-FR" dirty="0"/>
              <a:t> Architecture (SOA)</a:t>
            </a:r>
            <a:endParaRPr lang="fr-BE"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762" y="1372506"/>
            <a:ext cx="7961513" cy="4571100"/>
          </a:xfrm>
          <a:prstGeom prst="rect">
            <a:avLst/>
          </a:prstGeom>
        </p:spPr>
      </p:pic>
    </p:spTree>
    <p:extLst>
      <p:ext uri="{BB962C8B-B14F-4D97-AF65-F5344CB8AC3E}">
        <p14:creationId xmlns:p14="http://schemas.microsoft.com/office/powerpoint/2010/main" val="372937346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CC3638-A99D-674C-A789-FA84B7E5EA16}" type="slidenum">
              <a:rPr lang="nl-NL" smtClean="0"/>
              <a:t>93</a:t>
            </a:fld>
            <a:endParaRPr lang="nl-NL" dirty="0"/>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altLang="fr-FR" dirty="0"/>
              <a:t>Service </a:t>
            </a:r>
            <a:r>
              <a:rPr lang="nl-BE" altLang="fr-FR" dirty="0" err="1"/>
              <a:t>Oriented</a:t>
            </a:r>
            <a:r>
              <a:rPr lang="nl-BE" altLang="fr-FR" dirty="0"/>
              <a:t> Architecture (SOA)</a:t>
            </a:r>
            <a:endParaRPr lang="fr-BE"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087" y="1208598"/>
            <a:ext cx="7798634" cy="4994512"/>
          </a:xfrm>
          <a:prstGeom prst="rect">
            <a:avLst/>
          </a:prstGeom>
        </p:spPr>
      </p:pic>
    </p:spTree>
    <p:extLst>
      <p:ext uri="{BB962C8B-B14F-4D97-AF65-F5344CB8AC3E}">
        <p14:creationId xmlns:p14="http://schemas.microsoft.com/office/powerpoint/2010/main" val="133967987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dirty="0" smtClean="0"/>
              <a:t>ICT als </a:t>
            </a:r>
            <a:r>
              <a:rPr lang="nl-BE" dirty="0" err="1" smtClean="0"/>
              <a:t>utility</a:t>
            </a:r>
            <a:r>
              <a:rPr lang="nl-BE" dirty="0" smtClean="0"/>
              <a:t>: enkele aandachtspunten</a:t>
            </a:r>
            <a:endParaRPr lang="fr-BE" dirty="0"/>
          </a:p>
        </p:txBody>
      </p:sp>
      <p:sp>
        <p:nvSpPr>
          <p:cNvPr id="6" name="Slide Number Placeholder 5"/>
          <p:cNvSpPr>
            <a:spLocks noGrp="1"/>
          </p:cNvSpPr>
          <p:nvPr>
            <p:ph type="sldNum" sz="quarter" idx="4"/>
          </p:nvPr>
        </p:nvSpPr>
        <p:spPr/>
        <p:txBody>
          <a:bodyPr/>
          <a:lstStyle/>
          <a:p>
            <a:fld id="{A7CC3638-A99D-674C-A789-FA84B7E5EA16}" type="slidenum">
              <a:rPr lang="nl-NL" smtClean="0"/>
              <a:t>94</a:t>
            </a:fld>
            <a:endParaRPr lang="nl-NL" dirty="0"/>
          </a:p>
        </p:txBody>
      </p:sp>
      <p:sp>
        <p:nvSpPr>
          <p:cNvPr id="7" name="Hexagon 6"/>
          <p:cNvSpPr/>
          <p:nvPr/>
        </p:nvSpPr>
        <p:spPr>
          <a:xfrm>
            <a:off x="1054789" y="188344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Sourcing</a:t>
            </a:r>
            <a:r>
              <a:rPr lang="nl-BE" dirty="0" smtClean="0"/>
              <a:t> strategie</a:t>
            </a:r>
            <a:endParaRPr lang="fr-BE" dirty="0"/>
          </a:p>
        </p:txBody>
      </p:sp>
      <p:sp>
        <p:nvSpPr>
          <p:cNvPr id="8" name="Hexagon 7"/>
          <p:cNvSpPr/>
          <p:nvPr/>
        </p:nvSpPr>
        <p:spPr>
          <a:xfrm>
            <a:off x="2565812" y="2656099"/>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Architec-tuur</a:t>
            </a:r>
            <a:endParaRPr lang="fr-BE" dirty="0"/>
          </a:p>
        </p:txBody>
      </p:sp>
      <p:sp>
        <p:nvSpPr>
          <p:cNvPr id="9" name="Hexagon 8"/>
          <p:cNvSpPr/>
          <p:nvPr/>
        </p:nvSpPr>
        <p:spPr>
          <a:xfrm>
            <a:off x="1043360" y="339202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Gover-nance</a:t>
            </a:r>
            <a:endParaRPr lang="fr-BE" dirty="0"/>
          </a:p>
        </p:txBody>
      </p:sp>
      <p:sp>
        <p:nvSpPr>
          <p:cNvPr id="11" name="Hexagon 10"/>
          <p:cNvSpPr/>
          <p:nvPr/>
        </p:nvSpPr>
        <p:spPr>
          <a:xfrm>
            <a:off x="2565812" y="416944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Open </a:t>
            </a:r>
            <a:r>
              <a:rPr lang="nl-BE" dirty="0" err="1"/>
              <a:t>stan-daarden</a:t>
            </a:r>
            <a:endParaRPr lang="fr-BE" dirty="0"/>
          </a:p>
        </p:txBody>
      </p:sp>
      <p:sp>
        <p:nvSpPr>
          <p:cNvPr id="14" name="Hexagon 13"/>
          <p:cNvSpPr/>
          <p:nvPr/>
        </p:nvSpPr>
        <p:spPr>
          <a:xfrm>
            <a:off x="2557345" y="115159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Project &amp; program </a:t>
            </a:r>
            <a:r>
              <a:rPr lang="nl-BE" dirty="0" err="1" smtClean="0"/>
              <a:t>manage-ment</a:t>
            </a:r>
            <a:endParaRPr lang="fr-BE" dirty="0"/>
          </a:p>
        </p:txBody>
      </p:sp>
    </p:spTree>
    <p:extLst>
      <p:ext uri="{BB962C8B-B14F-4D97-AF65-F5344CB8AC3E}">
        <p14:creationId xmlns:p14="http://schemas.microsoft.com/office/powerpoint/2010/main" val="131410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CC3638-A99D-674C-A789-FA84B7E5EA16}" type="slidenum">
              <a:rPr lang="nl-NL" smtClean="0"/>
              <a:t>95</a:t>
            </a:fld>
            <a:endParaRPr lang="nl-NL" dirty="0"/>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dirty="0" smtClean="0"/>
              <a:t>Open standaarden</a:t>
            </a:r>
            <a:endParaRPr lang="fr-BE" dirty="0"/>
          </a:p>
        </p:txBody>
      </p:sp>
      <p:sp>
        <p:nvSpPr>
          <p:cNvPr id="5" name="Text Placeholder 4"/>
          <p:cNvSpPr>
            <a:spLocks noGrp="1"/>
          </p:cNvSpPr>
          <p:nvPr>
            <p:ph type="body" sz="quarter" idx="11"/>
          </p:nvPr>
        </p:nvSpPr>
        <p:spPr/>
        <p:txBody>
          <a:bodyPr/>
          <a:lstStyle/>
          <a:p>
            <a:r>
              <a:rPr lang="nl-NL" dirty="0" smtClean="0"/>
              <a:t>kenmerken</a:t>
            </a:r>
          </a:p>
          <a:p>
            <a:pPr lvl="1"/>
            <a:r>
              <a:rPr lang="nl-NL" dirty="0" smtClean="0"/>
              <a:t>publiek beschikbaar</a:t>
            </a:r>
          </a:p>
          <a:p>
            <a:pPr lvl="1"/>
            <a:r>
              <a:rPr lang="nl-NL" dirty="0" smtClean="0"/>
              <a:t>specificaties mogen </a:t>
            </a:r>
            <a:r>
              <a:rPr lang="nl-NL" dirty="0"/>
              <a:t>vrij van licentierechten worden toegepast, gebruikt en </a:t>
            </a:r>
            <a:r>
              <a:rPr lang="nl-NL" dirty="0" smtClean="0"/>
              <a:t>gehanteerd</a:t>
            </a:r>
          </a:p>
          <a:p>
            <a:endParaRPr lang="nl-NL" dirty="0" smtClean="0"/>
          </a:p>
          <a:p>
            <a:r>
              <a:rPr lang="nl-NL" dirty="0" smtClean="0"/>
              <a:t>voordelen</a:t>
            </a:r>
          </a:p>
          <a:p>
            <a:pPr lvl="1"/>
            <a:r>
              <a:rPr lang="nl-NL" dirty="0" smtClean="0"/>
              <a:t>verhoging van uitwisselbaarheid van informatie tussen informatiesystemen</a:t>
            </a:r>
          </a:p>
          <a:p>
            <a:pPr lvl="1"/>
            <a:r>
              <a:rPr lang="nl-NL" dirty="0" smtClean="0"/>
              <a:t>verhoging van vervangbaarheid van componenten van informatiesystemen</a:t>
            </a:r>
          </a:p>
          <a:p>
            <a:pPr lvl="1"/>
            <a:r>
              <a:rPr lang="nl-NL" dirty="0" smtClean="0"/>
              <a:t>waarborgen van toekomstvastheid</a:t>
            </a:r>
          </a:p>
          <a:p>
            <a:pPr lvl="1"/>
            <a:r>
              <a:rPr lang="nl-NL" dirty="0" smtClean="0"/>
              <a:t>meer </a:t>
            </a:r>
            <a:r>
              <a:rPr lang="nl-NL" dirty="0"/>
              <a:t>keuzevrijheid in (en daarmee minder afhankelijkheden van) de </a:t>
            </a:r>
            <a:r>
              <a:rPr lang="nl-NL" dirty="0" smtClean="0"/>
              <a:t>leveranciers</a:t>
            </a:r>
          </a:p>
          <a:p>
            <a:endParaRPr lang="nl-NL" dirty="0" smtClean="0"/>
          </a:p>
          <a:p>
            <a:r>
              <a:rPr lang="nl-NL" dirty="0" smtClean="0"/>
              <a:t>verschillende domeinen en verschillende standaardisatie-instellingen</a:t>
            </a:r>
          </a:p>
          <a:p>
            <a:pPr lvl="1"/>
            <a:endParaRPr lang="nl-NL" dirty="0" smtClean="0"/>
          </a:p>
          <a:p>
            <a:pPr lvl="1"/>
            <a:endParaRPr lang="fr-BE" dirty="0"/>
          </a:p>
        </p:txBody>
      </p:sp>
    </p:spTree>
    <p:extLst>
      <p:ext uri="{BB962C8B-B14F-4D97-AF65-F5344CB8AC3E}">
        <p14:creationId xmlns:p14="http://schemas.microsoft.com/office/powerpoint/2010/main" val="397341758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dirty="0" smtClean="0"/>
              <a:t>ICT als </a:t>
            </a:r>
            <a:r>
              <a:rPr lang="nl-BE" dirty="0" err="1" smtClean="0"/>
              <a:t>utility</a:t>
            </a:r>
            <a:r>
              <a:rPr lang="nl-BE" dirty="0" smtClean="0"/>
              <a:t>: enkele aandachtspunten</a:t>
            </a:r>
            <a:endParaRPr lang="fr-BE" dirty="0"/>
          </a:p>
        </p:txBody>
      </p:sp>
      <p:sp>
        <p:nvSpPr>
          <p:cNvPr id="6" name="Slide Number Placeholder 5"/>
          <p:cNvSpPr>
            <a:spLocks noGrp="1"/>
          </p:cNvSpPr>
          <p:nvPr>
            <p:ph type="sldNum" sz="quarter" idx="4"/>
          </p:nvPr>
        </p:nvSpPr>
        <p:spPr/>
        <p:txBody>
          <a:bodyPr/>
          <a:lstStyle/>
          <a:p>
            <a:fld id="{A7CC3638-A99D-674C-A789-FA84B7E5EA16}" type="slidenum">
              <a:rPr lang="nl-NL" smtClean="0"/>
              <a:t>96</a:t>
            </a:fld>
            <a:endParaRPr lang="nl-NL" dirty="0"/>
          </a:p>
        </p:txBody>
      </p:sp>
      <p:sp>
        <p:nvSpPr>
          <p:cNvPr id="7" name="Hexagon 6"/>
          <p:cNvSpPr/>
          <p:nvPr/>
        </p:nvSpPr>
        <p:spPr>
          <a:xfrm>
            <a:off x="1054789" y="188344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Sourcing</a:t>
            </a:r>
            <a:r>
              <a:rPr lang="nl-BE" dirty="0" smtClean="0"/>
              <a:t> strategie</a:t>
            </a:r>
            <a:endParaRPr lang="fr-BE" dirty="0"/>
          </a:p>
        </p:txBody>
      </p:sp>
      <p:sp>
        <p:nvSpPr>
          <p:cNvPr id="8" name="Hexagon 7"/>
          <p:cNvSpPr/>
          <p:nvPr/>
        </p:nvSpPr>
        <p:spPr>
          <a:xfrm>
            <a:off x="2565812" y="2656099"/>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a:t>Architec-tuur</a:t>
            </a:r>
            <a:endParaRPr lang="fr-BE" dirty="0"/>
          </a:p>
        </p:txBody>
      </p:sp>
      <p:sp>
        <p:nvSpPr>
          <p:cNvPr id="9" name="Hexagon 8"/>
          <p:cNvSpPr/>
          <p:nvPr/>
        </p:nvSpPr>
        <p:spPr>
          <a:xfrm>
            <a:off x="1043360" y="3392023"/>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Gover-nance</a:t>
            </a:r>
            <a:endParaRPr lang="fr-BE" dirty="0"/>
          </a:p>
        </p:txBody>
      </p:sp>
      <p:sp>
        <p:nvSpPr>
          <p:cNvPr id="11" name="Hexagon 10"/>
          <p:cNvSpPr/>
          <p:nvPr/>
        </p:nvSpPr>
        <p:spPr>
          <a:xfrm>
            <a:off x="2565812" y="416944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Open </a:t>
            </a:r>
            <a:r>
              <a:rPr lang="nl-BE" dirty="0" err="1"/>
              <a:t>stan-daarden</a:t>
            </a:r>
            <a:endParaRPr lang="fr-BE" dirty="0"/>
          </a:p>
        </p:txBody>
      </p:sp>
      <p:sp>
        <p:nvSpPr>
          <p:cNvPr id="13" name="Hexagon 12"/>
          <p:cNvSpPr/>
          <p:nvPr/>
        </p:nvSpPr>
        <p:spPr>
          <a:xfrm>
            <a:off x="4062863" y="1883442"/>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Agile </a:t>
            </a:r>
            <a:r>
              <a:rPr lang="nl-BE" dirty="0" err="1"/>
              <a:t>develop-ment</a:t>
            </a:r>
            <a:endParaRPr lang="fr-BE" dirty="0"/>
          </a:p>
        </p:txBody>
      </p:sp>
      <p:sp>
        <p:nvSpPr>
          <p:cNvPr id="14" name="Hexagon 13"/>
          <p:cNvSpPr/>
          <p:nvPr/>
        </p:nvSpPr>
        <p:spPr>
          <a:xfrm>
            <a:off x="2557345" y="1151590"/>
            <a:ext cx="1800000" cy="1440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Project &amp; program </a:t>
            </a:r>
            <a:r>
              <a:rPr lang="nl-BE" dirty="0" err="1" smtClean="0"/>
              <a:t>manage-ment</a:t>
            </a:r>
            <a:endParaRPr lang="fr-BE" dirty="0"/>
          </a:p>
        </p:txBody>
      </p:sp>
    </p:spTree>
    <p:extLst>
      <p:ext uri="{BB962C8B-B14F-4D97-AF65-F5344CB8AC3E}">
        <p14:creationId xmlns:p14="http://schemas.microsoft.com/office/powerpoint/2010/main" val="131410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CC3638-A99D-674C-A789-FA84B7E5EA16}" type="slidenum">
              <a:rPr lang="nl-NL" smtClean="0"/>
              <a:t>97</a:t>
            </a:fld>
            <a:endParaRPr lang="nl-NL" dirty="0"/>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dirty="0" smtClean="0"/>
              <a:t>Traditioneel: watervalmethode</a:t>
            </a:r>
            <a:endParaRPr lang="fr-BE" dirty="0"/>
          </a:p>
        </p:txBody>
      </p:sp>
      <p:sp>
        <p:nvSpPr>
          <p:cNvPr id="9" name="Rounded Rectangle 8"/>
          <p:cNvSpPr/>
          <p:nvPr/>
        </p:nvSpPr>
        <p:spPr>
          <a:xfrm>
            <a:off x="604838" y="1335088"/>
            <a:ext cx="1915064" cy="621101"/>
          </a:xfrm>
          <a:prstGeom prst="round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dirty="0" smtClean="0"/>
              <a:t>analyse &amp; plan</a:t>
            </a:r>
            <a:endParaRPr lang="fr-BE" dirty="0"/>
          </a:p>
        </p:txBody>
      </p:sp>
      <p:sp>
        <p:nvSpPr>
          <p:cNvPr id="10" name="Rounded Rectangle 9"/>
          <p:cNvSpPr/>
          <p:nvPr/>
        </p:nvSpPr>
        <p:spPr>
          <a:xfrm>
            <a:off x="1602926" y="1996449"/>
            <a:ext cx="1915064" cy="621101"/>
          </a:xfrm>
          <a:prstGeom prst="round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dirty="0" smtClean="0"/>
              <a:t>design</a:t>
            </a:r>
            <a:endParaRPr lang="fr-BE" dirty="0"/>
          </a:p>
        </p:txBody>
      </p:sp>
      <p:sp>
        <p:nvSpPr>
          <p:cNvPr id="11" name="Rounded Rectangle 10"/>
          <p:cNvSpPr/>
          <p:nvPr/>
        </p:nvSpPr>
        <p:spPr>
          <a:xfrm>
            <a:off x="2519826" y="2647130"/>
            <a:ext cx="1915064" cy="621101"/>
          </a:xfrm>
          <a:prstGeom prst="round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dirty="0" err="1" smtClean="0"/>
              <a:t>build</a:t>
            </a:r>
            <a:endParaRPr lang="fr-BE" dirty="0"/>
          </a:p>
        </p:txBody>
      </p:sp>
      <p:sp>
        <p:nvSpPr>
          <p:cNvPr id="12" name="Rounded Rectangle 11"/>
          <p:cNvSpPr/>
          <p:nvPr/>
        </p:nvSpPr>
        <p:spPr>
          <a:xfrm>
            <a:off x="3517990" y="3304485"/>
            <a:ext cx="1915064" cy="621101"/>
          </a:xfrm>
          <a:prstGeom prst="round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dirty="0" smtClean="0"/>
              <a:t>test</a:t>
            </a:r>
            <a:endParaRPr lang="fr-BE" dirty="0"/>
          </a:p>
        </p:txBody>
      </p:sp>
      <p:sp>
        <p:nvSpPr>
          <p:cNvPr id="13" name="Rounded Rectangle 12"/>
          <p:cNvSpPr/>
          <p:nvPr/>
        </p:nvSpPr>
        <p:spPr>
          <a:xfrm>
            <a:off x="4447276" y="3962713"/>
            <a:ext cx="1915064" cy="621101"/>
          </a:xfrm>
          <a:prstGeom prst="round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dirty="0" smtClean="0"/>
              <a:t>correct</a:t>
            </a:r>
            <a:endParaRPr lang="fr-BE" dirty="0"/>
          </a:p>
        </p:txBody>
      </p:sp>
      <p:sp>
        <p:nvSpPr>
          <p:cNvPr id="14" name="Rounded Rectangle 13"/>
          <p:cNvSpPr/>
          <p:nvPr/>
        </p:nvSpPr>
        <p:spPr>
          <a:xfrm>
            <a:off x="5431871" y="4616264"/>
            <a:ext cx="1915064" cy="621101"/>
          </a:xfrm>
          <a:prstGeom prst="round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dirty="0" smtClean="0"/>
              <a:t>test</a:t>
            </a:r>
            <a:endParaRPr lang="fr-BE" dirty="0"/>
          </a:p>
        </p:txBody>
      </p:sp>
      <p:sp>
        <p:nvSpPr>
          <p:cNvPr id="15" name="Rounded Rectangle 14"/>
          <p:cNvSpPr/>
          <p:nvPr/>
        </p:nvSpPr>
        <p:spPr>
          <a:xfrm>
            <a:off x="6389403" y="5272003"/>
            <a:ext cx="1915064" cy="621101"/>
          </a:xfrm>
          <a:prstGeom prst="round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dirty="0" err="1" smtClean="0"/>
              <a:t>deploy</a:t>
            </a:r>
            <a:endParaRPr lang="fr-BE" dirty="0"/>
          </a:p>
        </p:txBody>
      </p:sp>
      <p:sp>
        <p:nvSpPr>
          <p:cNvPr id="16" name="Bent Arrow 15"/>
          <p:cNvSpPr/>
          <p:nvPr/>
        </p:nvSpPr>
        <p:spPr>
          <a:xfrm rot="5400000">
            <a:off x="2502387" y="1645638"/>
            <a:ext cx="345581" cy="310551"/>
          </a:xfrm>
          <a:prstGeom prst="bentArrow">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solidFill>
                <a:schemeClr val="tx1"/>
              </a:solidFill>
            </a:endParaRPr>
          </a:p>
        </p:txBody>
      </p:sp>
      <p:sp>
        <p:nvSpPr>
          <p:cNvPr id="17" name="Bent Arrow 16"/>
          <p:cNvSpPr/>
          <p:nvPr/>
        </p:nvSpPr>
        <p:spPr>
          <a:xfrm rot="5400000">
            <a:off x="3500475" y="2289484"/>
            <a:ext cx="345581" cy="310551"/>
          </a:xfrm>
          <a:prstGeom prst="bentArrow">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solidFill>
                <a:schemeClr val="tx1"/>
              </a:solidFill>
            </a:endParaRPr>
          </a:p>
        </p:txBody>
      </p:sp>
      <p:sp>
        <p:nvSpPr>
          <p:cNvPr id="18" name="Bent Arrow 17"/>
          <p:cNvSpPr/>
          <p:nvPr/>
        </p:nvSpPr>
        <p:spPr>
          <a:xfrm rot="5400000">
            <a:off x="4429761" y="2947396"/>
            <a:ext cx="345581" cy="310551"/>
          </a:xfrm>
          <a:prstGeom prst="bentArrow">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solidFill>
                <a:schemeClr val="tx1"/>
              </a:solidFill>
            </a:endParaRPr>
          </a:p>
        </p:txBody>
      </p:sp>
      <p:sp>
        <p:nvSpPr>
          <p:cNvPr id="19" name="Bent Arrow 18"/>
          <p:cNvSpPr/>
          <p:nvPr/>
        </p:nvSpPr>
        <p:spPr>
          <a:xfrm rot="5400000">
            <a:off x="5415539" y="3597520"/>
            <a:ext cx="345581" cy="310551"/>
          </a:xfrm>
          <a:prstGeom prst="bentArrow">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solidFill>
                <a:schemeClr val="tx1"/>
              </a:solidFill>
            </a:endParaRPr>
          </a:p>
        </p:txBody>
      </p:sp>
      <p:sp>
        <p:nvSpPr>
          <p:cNvPr id="20" name="Bent Arrow 19"/>
          <p:cNvSpPr/>
          <p:nvPr/>
        </p:nvSpPr>
        <p:spPr>
          <a:xfrm rot="5400000">
            <a:off x="6344825" y="4255748"/>
            <a:ext cx="345581" cy="310551"/>
          </a:xfrm>
          <a:prstGeom prst="bentArrow">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solidFill>
                <a:schemeClr val="tx1"/>
              </a:solidFill>
            </a:endParaRPr>
          </a:p>
        </p:txBody>
      </p:sp>
      <p:sp>
        <p:nvSpPr>
          <p:cNvPr id="21" name="Bent Arrow 20"/>
          <p:cNvSpPr/>
          <p:nvPr/>
        </p:nvSpPr>
        <p:spPr>
          <a:xfrm rot="5400000">
            <a:off x="7329420" y="4916336"/>
            <a:ext cx="345581" cy="310551"/>
          </a:xfrm>
          <a:prstGeom prst="bentArrow">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50672193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7CC3638-A99D-674C-A789-FA84B7E5EA16}" type="slidenum">
              <a:rPr lang="nl-NL" smtClean="0"/>
              <a:t>98</a:t>
            </a:fld>
            <a:endParaRPr lang="nl-NL" dirty="0"/>
          </a:p>
        </p:txBody>
      </p:sp>
      <p:sp>
        <p:nvSpPr>
          <p:cNvPr id="3" name="Date Placeholder 2"/>
          <p:cNvSpPr>
            <a:spLocks noGrp="1"/>
          </p:cNvSpPr>
          <p:nvPr>
            <p:ph type="dt" sz="half" idx="2"/>
          </p:nvPr>
        </p:nvSpPr>
        <p:spPr/>
        <p:txBody>
          <a:bodyPr/>
          <a:lstStyle/>
          <a:p>
            <a:r>
              <a:rPr lang="fr-FR" smtClean="0"/>
              <a:t>13 mei 2017</a:t>
            </a:r>
            <a:endParaRPr lang="nl-NL" dirty="0"/>
          </a:p>
        </p:txBody>
      </p:sp>
      <p:sp>
        <p:nvSpPr>
          <p:cNvPr id="4" name="Title 3"/>
          <p:cNvSpPr>
            <a:spLocks noGrp="1"/>
          </p:cNvSpPr>
          <p:nvPr>
            <p:ph type="title"/>
          </p:nvPr>
        </p:nvSpPr>
        <p:spPr/>
        <p:txBody>
          <a:bodyPr/>
          <a:lstStyle/>
          <a:p>
            <a:r>
              <a:rPr lang="nl-BE" dirty="0" smtClean="0"/>
              <a:t>Vaak te verkiezen: agile development</a:t>
            </a:r>
            <a:endParaRPr lang="fr-BE" dirty="0"/>
          </a:p>
        </p:txBody>
      </p:sp>
      <p:sp>
        <p:nvSpPr>
          <p:cNvPr id="5" name="Chart Placeholder 4"/>
          <p:cNvSpPr>
            <a:spLocks noGrp="1"/>
          </p:cNvSpPr>
          <p:nvPr>
            <p:ph type="chart" sz="quarter" idx="12"/>
          </p:nvPr>
        </p:nvSpPr>
        <p:spPr/>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884" y="1184724"/>
            <a:ext cx="8238477" cy="4943086"/>
          </a:xfrm>
          <a:prstGeom prst="rect">
            <a:avLst/>
          </a:prstGeom>
        </p:spPr>
      </p:pic>
    </p:spTree>
    <p:extLst>
      <p:ext uri="{BB962C8B-B14F-4D97-AF65-F5344CB8AC3E}">
        <p14:creationId xmlns:p14="http://schemas.microsoft.com/office/powerpoint/2010/main" val="1393659161"/>
      </p:ext>
    </p:extLst>
  </p:cSld>
  <p:clrMapOvr>
    <a:masterClrMapping/>
  </p:clrMapOvr>
  <p:timing>
    <p:tnLst>
      <p:par>
        <p:cTn id="1" dur="indefinite" restart="never" nodeType="tmRoot"/>
      </p:par>
    </p:tnLst>
  </p:timing>
</p:sld>
</file>

<file path=ppt/theme/theme1.xml><?xml version="1.0" encoding="utf-8"?>
<a:theme xmlns:a="http://schemas.openxmlformats.org/drawingml/2006/main" name="Intro">
  <a:themeElements>
    <a:clrScheme name="Familiehulp">
      <a:dk1>
        <a:srgbClr val="0F879D"/>
      </a:dk1>
      <a:lt1>
        <a:sysClr val="window" lastClr="FFFFFF"/>
      </a:lt1>
      <a:dk2>
        <a:srgbClr val="0F879D"/>
      </a:dk2>
      <a:lt2>
        <a:srgbClr val="DDE8EE"/>
      </a:lt2>
      <a:accent1>
        <a:srgbClr val="0F879D"/>
      </a:accent1>
      <a:accent2>
        <a:srgbClr val="EB569A"/>
      </a:accent2>
      <a:accent3>
        <a:srgbClr val="6CB5E5"/>
      </a:accent3>
      <a:accent4>
        <a:srgbClr val="E1EE9F"/>
      </a:accent4>
      <a:accent5>
        <a:srgbClr val="F9C4AF"/>
      </a:accent5>
      <a:accent6>
        <a:srgbClr val="8F9CB4"/>
      </a:accent6>
      <a:hlink>
        <a:srgbClr val="5DBCA2"/>
      </a:hlink>
      <a:folHlink>
        <a:srgbClr val="B4DD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e2" id="{357D59FC-3113-400C-967C-31E65B8D9A60}" vid="{99ACB3C9-370E-4E32-87FD-C5B548A43674}"/>
    </a:ext>
  </a:extLst>
</a:theme>
</file>

<file path=ppt/theme/theme2.xml><?xml version="1.0" encoding="utf-8"?>
<a:theme xmlns:a="http://schemas.openxmlformats.org/drawingml/2006/main" name="Intro_leeg">
  <a:themeElements>
    <a:clrScheme name="Familiehulp">
      <a:dk1>
        <a:srgbClr val="0F879D"/>
      </a:dk1>
      <a:lt1>
        <a:sysClr val="window" lastClr="FFFFFF"/>
      </a:lt1>
      <a:dk2>
        <a:srgbClr val="0F879D"/>
      </a:dk2>
      <a:lt2>
        <a:srgbClr val="DDE8EE"/>
      </a:lt2>
      <a:accent1>
        <a:srgbClr val="0F879D"/>
      </a:accent1>
      <a:accent2>
        <a:srgbClr val="EB569A"/>
      </a:accent2>
      <a:accent3>
        <a:srgbClr val="6CB5E5"/>
      </a:accent3>
      <a:accent4>
        <a:srgbClr val="E1EE9F"/>
      </a:accent4>
      <a:accent5>
        <a:srgbClr val="F9C4AF"/>
      </a:accent5>
      <a:accent6>
        <a:srgbClr val="8F9CB4"/>
      </a:accent6>
      <a:hlink>
        <a:srgbClr val="5DBCA2"/>
      </a:hlink>
      <a:folHlink>
        <a:srgbClr val="B4DD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e2" id="{357D59FC-3113-400C-967C-31E65B8D9A60}" vid="{AF9AF09B-3ABC-408D-A6C0-7ECA03E8AA0A}"/>
    </a:ext>
  </a:extLst>
</a:theme>
</file>

<file path=ppt/theme/theme3.xml><?xml version="1.0" encoding="utf-8"?>
<a:theme xmlns:a="http://schemas.openxmlformats.org/drawingml/2006/main" name="1_Titel">
  <a:themeElements>
    <a:clrScheme name="Familiehulp">
      <a:dk1>
        <a:srgbClr val="0F879D"/>
      </a:dk1>
      <a:lt1>
        <a:sysClr val="window" lastClr="FFFFFF"/>
      </a:lt1>
      <a:dk2>
        <a:srgbClr val="0F879D"/>
      </a:dk2>
      <a:lt2>
        <a:srgbClr val="DDE8EE"/>
      </a:lt2>
      <a:accent1>
        <a:srgbClr val="0F879D"/>
      </a:accent1>
      <a:accent2>
        <a:srgbClr val="EB569A"/>
      </a:accent2>
      <a:accent3>
        <a:srgbClr val="6CB5E5"/>
      </a:accent3>
      <a:accent4>
        <a:srgbClr val="E1EE9F"/>
      </a:accent4>
      <a:accent5>
        <a:srgbClr val="F9C4AF"/>
      </a:accent5>
      <a:accent6>
        <a:srgbClr val="8F9CB4"/>
      </a:accent6>
      <a:hlink>
        <a:srgbClr val="5DBCA2"/>
      </a:hlink>
      <a:folHlink>
        <a:srgbClr val="B4DD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e2" id="{357D59FC-3113-400C-967C-31E65B8D9A60}" vid="{DF71A4C6-2A7C-4795-AB2B-48C3CDEEC80E}"/>
    </a:ext>
  </a:extLst>
</a:theme>
</file>

<file path=ppt/theme/theme4.xml><?xml version="1.0" encoding="utf-8"?>
<a:theme xmlns:a="http://schemas.openxmlformats.org/drawingml/2006/main" name="Geen_titel">
  <a:themeElements>
    <a:clrScheme name="Familiehulp">
      <a:dk1>
        <a:srgbClr val="0F879D"/>
      </a:dk1>
      <a:lt1>
        <a:sysClr val="window" lastClr="FFFFFF"/>
      </a:lt1>
      <a:dk2>
        <a:srgbClr val="0F879D"/>
      </a:dk2>
      <a:lt2>
        <a:srgbClr val="DDE8EE"/>
      </a:lt2>
      <a:accent1>
        <a:srgbClr val="0F879D"/>
      </a:accent1>
      <a:accent2>
        <a:srgbClr val="EB569A"/>
      </a:accent2>
      <a:accent3>
        <a:srgbClr val="6CB5E5"/>
      </a:accent3>
      <a:accent4>
        <a:srgbClr val="E1EE9F"/>
      </a:accent4>
      <a:accent5>
        <a:srgbClr val="F9C4AF"/>
      </a:accent5>
      <a:accent6>
        <a:srgbClr val="8F9CB4"/>
      </a:accent6>
      <a:hlink>
        <a:srgbClr val="5DBCA2"/>
      </a:hlink>
      <a:folHlink>
        <a:srgbClr val="B4DD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e2" id="{357D59FC-3113-400C-967C-31E65B8D9A60}" vid="{A8184F76-3086-4343-92E4-E07F4C5AD4FC}"/>
    </a:ext>
  </a:extLst>
</a:theme>
</file>

<file path=ppt/theme/theme5.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Familiehulp-Drieluikfoto-4_3</Template>
  <TotalTime>3612</TotalTime>
  <Words>5343</Words>
  <Application>Microsoft Office PowerPoint</Application>
  <PresentationFormat>On-screen Show (4:3)</PresentationFormat>
  <Paragraphs>1348</Paragraphs>
  <Slides>115</Slides>
  <Notes>17</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115</vt:i4>
      </vt:variant>
    </vt:vector>
  </HeadingPairs>
  <TitlesOfParts>
    <vt:vector size="127" baseType="lpstr">
      <vt:lpstr>Arial</vt:lpstr>
      <vt:lpstr>Arial Black</vt:lpstr>
      <vt:lpstr>Calibri</vt:lpstr>
      <vt:lpstr>Proximus</vt:lpstr>
      <vt:lpstr>Proximus Display</vt:lpstr>
      <vt:lpstr>Proximus Regular Italic</vt:lpstr>
      <vt:lpstr>Times New Roman</vt:lpstr>
      <vt:lpstr>Wingdings</vt:lpstr>
      <vt:lpstr>Intro</vt:lpstr>
      <vt:lpstr>Intro_leeg</vt:lpstr>
      <vt:lpstr>1_Titel</vt:lpstr>
      <vt:lpstr>Geen_titel</vt:lpstr>
      <vt:lpstr>ICT-strategie: enkele ideeën</vt:lpstr>
      <vt:lpstr>Plan van de uiteenzetting</vt:lpstr>
      <vt:lpstr>Belang van informatiebeheer</vt:lpstr>
      <vt:lpstr>Mogelijke strategische voordelen</vt:lpstr>
      <vt:lpstr>Soms zelfs erg disruptief</vt:lpstr>
      <vt:lpstr>Informatiebeheer is ruimer dan ICT</vt:lpstr>
      <vt:lpstr>Wisselwerking</vt:lpstr>
      <vt:lpstr>Chase Manhattan: NERD-programma</vt:lpstr>
      <vt:lpstr>Strategisch alignment business en ICT</vt:lpstr>
      <vt:lpstr>Strategisch alignment business en ICT</vt:lpstr>
      <vt:lpstr>Model Henderson &amp; Venkatraman</vt:lpstr>
      <vt:lpstr>Strategic execution alignment</vt:lpstr>
      <vt:lpstr>Technology transformation alignment</vt:lpstr>
      <vt:lpstr>Competitive potential alignment</vt:lpstr>
      <vt:lpstr>Service level alignment</vt:lpstr>
      <vt:lpstr>Hou in het achterhoofd</vt:lpstr>
      <vt:lpstr>ICT als enabler: enkele opportuniteiten</vt:lpstr>
      <vt:lpstr>ICT als enabler: enkele opportuniteiten</vt:lpstr>
      <vt:lpstr>Cloud &amp; service oriented architecture (SOA) </vt:lpstr>
      <vt:lpstr>PowerPoint Presentation</vt:lpstr>
      <vt:lpstr>‘… as a Service’</vt:lpstr>
      <vt:lpstr>Wat is ‘cloud’ ?</vt:lpstr>
      <vt:lpstr>Cloud implementatie modellen</vt:lpstr>
      <vt:lpstr>Platform as a service - containers</vt:lpstr>
      <vt:lpstr>Platform as a service - samenwerking</vt:lpstr>
      <vt:lpstr>KSZ - # berichten - ICT budget in €</vt:lpstr>
      <vt:lpstr>ICT als enabler: enkele opportuniteiten</vt:lpstr>
      <vt:lpstr>Opensourcesoftware</vt:lpstr>
      <vt:lpstr>Opensourcesoftware</vt:lpstr>
      <vt:lpstr>ICT als enabler: enkele opportuniteiten</vt:lpstr>
      <vt:lpstr>Technisch</vt:lpstr>
      <vt:lpstr>Processen</vt:lpstr>
      <vt:lpstr>ICT als enabler: enkele opportuniteiten</vt:lpstr>
      <vt:lpstr>Mobile devices &amp; wearables</vt:lpstr>
      <vt:lpstr>Mobile devices &amp; wearables</vt:lpstr>
      <vt:lpstr>ICT als enabler: enkele opportuniteiten</vt:lpstr>
      <vt:lpstr>Wat is Internet of Things (IoT) ?</vt:lpstr>
      <vt:lpstr>Waar staat IoT vandaag ?</vt:lpstr>
      <vt:lpstr>Enkele voorbeelden</vt:lpstr>
      <vt:lpstr>Wat is LoRa ?</vt:lpstr>
      <vt:lpstr>Experiment gerealiseerd met beacons</vt:lpstr>
      <vt:lpstr>ICT als enabler: enkele opportuniteiten</vt:lpstr>
      <vt:lpstr>Enkele kenmerken van big data analyse</vt:lpstr>
      <vt:lpstr>Enkele kenmerken van big data analyse</vt:lpstr>
      <vt:lpstr>Big data analyse componenten</vt:lpstr>
      <vt:lpstr>Big data analyse inzetbaar op 3 niveaus</vt:lpstr>
      <vt:lpstr>ICT als enabler: enkele opportuniteiten</vt:lpstr>
      <vt:lpstr>Autonomous agents and things</vt:lpstr>
      <vt:lpstr>Autonomous agents and things</vt:lpstr>
      <vt:lpstr>ICT als enabler: enkele opportuniteiten</vt:lpstr>
      <vt:lpstr>PowerPoint Presentation</vt:lpstr>
      <vt:lpstr>Essentie van blockchain</vt:lpstr>
      <vt:lpstr>Gedistribueerd vertrouwen</vt:lpstr>
      <vt:lpstr>Blockchain netwerk</vt:lpstr>
      <vt:lpstr>PowerPoint Presentation</vt:lpstr>
      <vt:lpstr>Toepassingen blockchain</vt:lpstr>
      <vt:lpstr>Voorbeeld: record keeping</vt:lpstr>
      <vt:lpstr>Toepassingen / proof of concepts</vt:lpstr>
      <vt:lpstr>Voorbeeld: record keeping</vt:lpstr>
      <vt:lpstr>Voorbeeld identiteitsgegevens</vt:lpstr>
      <vt:lpstr>Voorbeeld tracking supply chain</vt:lpstr>
      <vt:lpstr>Voorbeeld: overdracht van activa</vt:lpstr>
      <vt:lpstr>Toepassingen / proof of concepts</vt:lpstr>
      <vt:lpstr>Voorbeeld: overdacht van activa</vt:lpstr>
      <vt:lpstr>Voorbeeld: gegevensuitwisseling</vt:lpstr>
      <vt:lpstr>Voorbeeld: gegevensuitwisseling</vt:lpstr>
      <vt:lpstr>Voorbeeld: gegevensuitwisseling</vt:lpstr>
      <vt:lpstr>Blockchain investeringen</vt:lpstr>
      <vt:lpstr>Beter bestuur</vt:lpstr>
      <vt:lpstr>Blockchain voor Familiehulp</vt:lpstr>
      <vt:lpstr>ICT als enabler: enkele opportuniteiten</vt:lpstr>
      <vt:lpstr>Adaptive security architecture</vt:lpstr>
      <vt:lpstr>ICT als enabler: enkele opportuniteiten</vt:lpstr>
      <vt:lpstr>Innovation watch</vt:lpstr>
      <vt:lpstr>Innovation watch: proces van vernieuwing én competentievorming</vt:lpstr>
      <vt:lpstr>ICT als utility: enkele aandachtspunten</vt:lpstr>
      <vt:lpstr>ICT als utility: enkele aandachtspunten</vt:lpstr>
      <vt:lpstr>Sourcing strategie</vt:lpstr>
      <vt:lpstr>ICT als utility: enkele aandachtspunten</vt:lpstr>
      <vt:lpstr>PowerPoint Presentation</vt:lpstr>
      <vt:lpstr>PowerPoint Presentation</vt:lpstr>
      <vt:lpstr>PowerPoint Presentation</vt:lpstr>
      <vt:lpstr>ICT governance</vt:lpstr>
      <vt:lpstr>ICT governance</vt:lpstr>
      <vt:lpstr>ICT als utility: enkele aandachtspunten</vt:lpstr>
      <vt:lpstr>Project management</vt:lpstr>
      <vt:lpstr>Project management</vt:lpstr>
      <vt:lpstr>Project brief - project initiation document</vt:lpstr>
      <vt:lpstr>Program management</vt:lpstr>
      <vt:lpstr>ICT als utility: enkele aandachtspunten</vt:lpstr>
      <vt:lpstr>Architectuur</vt:lpstr>
      <vt:lpstr>Service Oriented Architecture (SOA)</vt:lpstr>
      <vt:lpstr>Service Oriented Architecture (SOA)</vt:lpstr>
      <vt:lpstr>Service Oriented Architecture (SOA)</vt:lpstr>
      <vt:lpstr>ICT als utility: enkele aandachtspunten</vt:lpstr>
      <vt:lpstr>Open standaarden</vt:lpstr>
      <vt:lpstr>ICT als utility: enkele aandachtspunten</vt:lpstr>
      <vt:lpstr>Traditioneel: watervalmethode</vt:lpstr>
      <vt:lpstr>Vaak te verkiezen: agile development</vt:lpstr>
      <vt:lpstr>Vaak te verkiezen: agile development</vt:lpstr>
      <vt:lpstr>Traditional vs agile development</vt:lpstr>
      <vt:lpstr>ICT als utility: enkele aandachtspunten</vt:lpstr>
      <vt:lpstr>Service management: ITIL</vt:lpstr>
      <vt:lpstr>ICT als utility: enkele aandachtspunten</vt:lpstr>
      <vt:lpstr>Wetgeving overheidsopdrachten</vt:lpstr>
      <vt:lpstr>Opdrachtencentrale</vt:lpstr>
      <vt:lpstr>Raamovereenkomst</vt:lpstr>
      <vt:lpstr>Cascadesysteem</vt:lpstr>
      <vt:lpstr>ICT als utility: enkele aandachtspunten</vt:lpstr>
      <vt:lpstr>Strategische personeelsplanning (SPP)</vt:lpstr>
      <vt:lpstr>Actieplan SPP</vt:lpstr>
      <vt:lpstr>Voorbeeld: Smals</vt:lpstr>
      <vt:lpstr>Samenvattend</vt:lpstr>
      <vt:lpstr>Samenvattend</vt:lpstr>
      <vt:lpstr>PowerPoint Presentation</vt:lpstr>
    </vt:vector>
  </TitlesOfParts>
  <Company>RealDolmen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Martine Goris</dc:creator>
  <cp:lastModifiedBy>Frank Robben</cp:lastModifiedBy>
  <cp:revision>167</cp:revision>
  <cp:lastPrinted>2017-03-28T06:40:21Z</cp:lastPrinted>
  <dcterms:created xsi:type="dcterms:W3CDTF">2017-03-08T13:57:42Z</dcterms:created>
  <dcterms:modified xsi:type="dcterms:W3CDTF">2017-05-13T06:26:00Z</dcterms:modified>
</cp:coreProperties>
</file>