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866" r:id="rId2"/>
  </p:sldMasterIdLst>
  <p:notesMasterIdLst>
    <p:notesMasterId r:id="rId54"/>
  </p:notesMasterIdLst>
  <p:handoutMasterIdLst>
    <p:handoutMasterId r:id="rId55"/>
  </p:handoutMasterIdLst>
  <p:sldIdLst>
    <p:sldId id="332" r:id="rId3"/>
    <p:sldId id="267" r:id="rId4"/>
    <p:sldId id="268" r:id="rId5"/>
    <p:sldId id="354" r:id="rId6"/>
    <p:sldId id="382" r:id="rId7"/>
    <p:sldId id="355" r:id="rId8"/>
    <p:sldId id="356" r:id="rId9"/>
    <p:sldId id="391" r:id="rId10"/>
    <p:sldId id="360" r:id="rId11"/>
    <p:sldId id="357" r:id="rId12"/>
    <p:sldId id="358" r:id="rId13"/>
    <p:sldId id="359" r:id="rId14"/>
    <p:sldId id="392" r:id="rId15"/>
    <p:sldId id="269" r:id="rId16"/>
    <p:sldId id="271" r:id="rId17"/>
    <p:sldId id="275" r:id="rId18"/>
    <p:sldId id="459" r:id="rId19"/>
    <p:sldId id="277" r:id="rId20"/>
    <p:sldId id="393" r:id="rId21"/>
    <p:sldId id="394" r:id="rId22"/>
    <p:sldId id="395" r:id="rId23"/>
    <p:sldId id="276" r:id="rId24"/>
    <p:sldId id="462" r:id="rId25"/>
    <p:sldId id="463" r:id="rId26"/>
    <p:sldId id="464" r:id="rId27"/>
    <p:sldId id="441" r:id="rId28"/>
    <p:sldId id="455" r:id="rId29"/>
    <p:sldId id="387" r:id="rId30"/>
    <p:sldId id="285" r:id="rId31"/>
    <p:sldId id="286" r:id="rId32"/>
    <p:sldId id="453" r:id="rId33"/>
    <p:sldId id="288" r:id="rId34"/>
    <p:sldId id="289" r:id="rId35"/>
    <p:sldId id="454" r:id="rId36"/>
    <p:sldId id="465" r:id="rId37"/>
    <p:sldId id="398" r:id="rId38"/>
    <p:sldId id="451" r:id="rId39"/>
    <p:sldId id="307" r:id="rId40"/>
    <p:sldId id="308" r:id="rId41"/>
    <p:sldId id="469" r:id="rId42"/>
    <p:sldId id="418" r:id="rId43"/>
    <p:sldId id="435" r:id="rId44"/>
    <p:sldId id="334" r:id="rId45"/>
    <p:sldId id="315" r:id="rId46"/>
    <p:sldId id="316" r:id="rId47"/>
    <p:sldId id="333" r:id="rId48"/>
    <p:sldId id="452" r:id="rId49"/>
    <p:sldId id="317" r:id="rId50"/>
    <p:sldId id="444" r:id="rId51"/>
    <p:sldId id="345" r:id="rId52"/>
    <p:sldId id="331" r:id="rId5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61BFFF"/>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7" autoAdjust="0"/>
    <p:restoredTop sz="94628" autoAdjust="0"/>
  </p:normalViewPr>
  <p:slideViewPr>
    <p:cSldViewPr snapToGrid="0" snapToObjects="1">
      <p:cViewPr>
        <p:scale>
          <a:sx n="94" d="100"/>
          <a:sy n="94" d="100"/>
        </p:scale>
        <p:origin x="-2226" y="-486"/>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de sous-processus électroniques</a:t>
          </a:r>
          <a:endParaRPr lang="fr-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Portail </a:t>
          </a:r>
          <a:endParaRPr lang="fr-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Gestion intégrée des utilisateurs et des accès</a:t>
          </a:r>
          <a:endParaRPr lang="fr-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Gestion de loggings</a:t>
          </a:r>
          <a:endParaRPr lang="fr-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Système de chiffrement end-to-end</a:t>
          </a:r>
          <a:endParaRPr lang="fr-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fr-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fr-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Codage et anonymisation</a:t>
          </a:r>
          <a:endParaRPr lang="fr-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b="0" dirty="0" smtClean="0"/>
            <a:t>Consultation du Registre national et des registres BCSS</a:t>
          </a:r>
          <a:endParaRPr lang="fr-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Répertoire des références (metahub)</a:t>
          </a:r>
          <a:endParaRPr lang="fr-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Coordination de sous-processus électroniques</a:t>
          </a:r>
          <a:endParaRPr lang="fr-BE" sz="16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Portail </a:t>
          </a:r>
          <a:endParaRPr lang="fr-BE" sz="16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Gestion intégrée des utilisateurs et des accès</a:t>
          </a:r>
          <a:endParaRPr lang="fr-BE" sz="16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Gestion de loggings</a:t>
          </a:r>
          <a:endParaRPr lang="fr-BE" sz="16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Système de chiffrement end-to-end</a:t>
          </a:r>
          <a:endParaRPr lang="fr-BE" sz="16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3E6E5A"/>
              </a:solidFill>
            </a:rPr>
            <a:t>eHealth</a:t>
          </a:r>
          <a:r>
            <a:rPr sz="1600" kern="1200" dirty="0"/>
            <a:t>Box</a:t>
          </a:r>
          <a:endParaRPr lang="fr-BE" sz="16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fr-BE" sz="16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Codage et anonymisation</a:t>
          </a:r>
          <a:endParaRPr lang="fr-BE" sz="16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lang="fr-BE" sz="1600" b="0" kern="1200" dirty="0" smtClean="0"/>
            <a:t>Consultation du Registre national et des registres BCSS</a:t>
          </a:r>
          <a:endParaRPr lang="fr-BE" sz="16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60960" rIns="60960" bIns="60960" numCol="1" spcCol="1270" anchor="ctr" anchorCtr="0">
          <a:noAutofit/>
        </a:bodyPr>
        <a:lstStyle/>
        <a:p>
          <a:pPr lvl="0" algn="l" defTabSz="711200" rtl="0">
            <a:lnSpc>
              <a:spcPct val="90000"/>
            </a:lnSpc>
            <a:spcBef>
              <a:spcPct val="0"/>
            </a:spcBef>
            <a:spcAft>
              <a:spcPct val="35000"/>
            </a:spcAft>
          </a:pPr>
          <a:r>
            <a:rPr sz="1600" kern="1200"/>
            <a:t>Répertoire des références (metahub)</a:t>
          </a:r>
          <a:endParaRPr lang="fr-BE" sz="16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3/28/2017</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3/28/2017</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fr-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altLang="fr-FR" smtClean="0"/>
              <a:t>Il ne s'agit pas du nombre de documents, mais du nombre de différentes relations thérapeutiques d'un patient. </a:t>
            </a:r>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23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24</a:t>
            </a:fld>
            <a:endParaRPr lang="fr-BE"/>
          </a:p>
        </p:txBody>
      </p:sp>
    </p:spTree>
    <p:extLst>
      <p:ext uri="{BB962C8B-B14F-4D97-AF65-F5344CB8AC3E}">
        <p14:creationId xmlns:p14="http://schemas.microsoft.com/office/powerpoint/2010/main" val="317745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35</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2</a:t>
            </a:fld>
            <a:endParaRPr lang="fr-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43</a:t>
            </a:fld>
            <a:endParaRPr lang="fr-BE"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47</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47</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48</a:t>
            </a:fld>
            <a:endParaRPr lang="fr-BE" alt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49</a:t>
            </a:fld>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51</a:t>
            </a:fld>
            <a:endParaRPr lang="fr-BE"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11</a:t>
            </a:fld>
            <a:endParaRPr lang="fr-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18</a:t>
            </a:fld>
            <a:endParaRPr lang="fr-BE"/>
          </a:p>
        </p:txBody>
      </p:sp>
    </p:spTree>
    <p:extLst>
      <p:ext uri="{BB962C8B-B14F-4D97-AF65-F5344CB8AC3E}">
        <p14:creationId xmlns:p14="http://schemas.microsoft.com/office/powerpoint/2010/main" val="223619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cs typeface="Arial" pitchFamily="34" charset="0"/>
                <a:sym typeface="Arial" pitchFamily="34" charset="0"/>
              </a:endParaRP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http://www.bcss.fgov.be</a:t>
              </a:r>
            </a:p>
            <a:p>
              <a:pPr>
                <a:defRPr/>
              </a:pPr>
              <a:r>
                <a:rPr lang="fr-BE" altLang="en-US" sz="1600" dirty="0" smtClean="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0D4E4B-BC9D-4A89-AE36-999F4A7B197E}" type="slidenum">
              <a:rPr lang="en-US"/>
              <a:pPr>
                <a:defRPr/>
              </a:pPr>
              <a:t>‹#›</a:t>
            </a:fld>
            <a:endParaRPr lang="en-US" dirty="0"/>
          </a:p>
        </p:txBody>
      </p:sp>
    </p:spTree>
    <p:extLst>
      <p:ext uri="{BB962C8B-B14F-4D97-AF65-F5344CB8AC3E}">
        <p14:creationId xmlns:p14="http://schemas.microsoft.com/office/powerpoint/2010/main" val="247551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29/03/2017</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21D49362-58CD-47C2-88E3-91BFAE9E48FB}" type="slidenum">
              <a:rPr lang="en-US"/>
              <a:pPr>
                <a:defRPr/>
              </a:pPr>
              <a:t>‹#›</a:t>
            </a:fld>
            <a:endParaRPr lang="en-US" dirty="0"/>
          </a:p>
        </p:txBody>
      </p:sp>
    </p:spTree>
    <p:extLst>
      <p:ext uri="{BB962C8B-B14F-4D97-AF65-F5344CB8AC3E}">
        <p14:creationId xmlns:p14="http://schemas.microsoft.com/office/powerpoint/2010/main" val="400185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17E9F9-624A-4017-8A91-A08CBF88450C}" type="slidenum">
              <a:rPr lang="en-US"/>
              <a:pPr>
                <a:defRPr/>
              </a:pPr>
              <a:t>‹#›</a:t>
            </a:fld>
            <a:endParaRPr lang="en-US" dirty="0"/>
          </a:p>
        </p:txBody>
      </p:sp>
    </p:spTree>
    <p:extLst>
      <p:ext uri="{BB962C8B-B14F-4D97-AF65-F5344CB8AC3E}">
        <p14:creationId xmlns:p14="http://schemas.microsoft.com/office/powerpoint/2010/main" val="133848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4C25D2-7D78-4C61-AA5C-4BD13D831AFB}" type="slidenum">
              <a:rPr lang="en-US"/>
              <a:pPr>
                <a:defRPr/>
              </a:pPr>
              <a:t>‹#›</a:t>
            </a:fld>
            <a:endParaRPr lang="en-US" dirty="0"/>
          </a:p>
        </p:txBody>
      </p:sp>
    </p:spTree>
    <p:extLst>
      <p:ext uri="{BB962C8B-B14F-4D97-AF65-F5344CB8AC3E}">
        <p14:creationId xmlns:p14="http://schemas.microsoft.com/office/powerpoint/2010/main" val="390441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solidFill>
                    <a:srgbClr val="000000"/>
                  </a:solidFill>
                  <a:cs typeface="Arial" pitchFamily="34" charset="0"/>
                </a:rPr>
                <a:t>frank.robben@ehealth.fgov.be </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@FrRobben</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https://www.ehealth.fgov.be</a:t>
              </a:r>
            </a:p>
            <a:p>
              <a:pPr>
                <a:defRPr/>
              </a:pPr>
              <a:r>
                <a:rPr lang="fr-BE" altLang="en-US" sz="1600" smtClean="0">
                  <a:solidFill>
                    <a:srgbClr val="000000"/>
                  </a:solidFill>
                  <a:cs typeface="Arial" pitchFamily="34" charset="0"/>
                  <a:sym typeface="Arial" pitchFamily="34" charset="0"/>
                </a:rPr>
                <a:t>http://www.bcss.fgov.be</a:t>
              </a:r>
            </a:p>
            <a:p>
              <a:pPr>
                <a:defRPr/>
              </a:pPr>
              <a:r>
                <a:rPr lang="fr-BE" altLang="en-US" sz="1600" smtClean="0">
                  <a:solidFill>
                    <a:srgbClr val="000000"/>
                  </a:solidFill>
                  <a:cs typeface="Arial" pitchFamily="34" charset="0"/>
                  <a:sym typeface="Arial" pitchFamily="34" charset="0"/>
                </a:rPr>
                <a:t>http://www.frankrobben.be</a:t>
              </a:r>
              <a:endParaRPr lang="fr-BE" altLang="en-US" sz="1600" smtClean="0">
                <a:solidFill>
                  <a:srgbClr val="000000"/>
                </a:solidFill>
                <a:cs typeface="Arial" pitchFamily="34" charset="0"/>
              </a:endParaRPr>
            </a:p>
          </p:txBody>
        </p:sp>
      </p:grpSp>
      <p:sp>
        <p:nvSpPr>
          <p:cNvPr id="7" name="TextBox 6"/>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solidFill>
                <a:srgbClr val="000000"/>
              </a:solidFill>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61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66"/>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73896"/>
            <a:ext cx="8229600" cy="4953000"/>
          </a:xfrm>
        </p:spPr>
        <p:txBody>
          <a:bodyPr/>
          <a:lstStyle>
            <a:lvl1pPr>
              <a:lnSpc>
                <a:spcPts val="2600"/>
              </a:lnSpc>
              <a:defRPr/>
            </a:lvl1pPr>
            <a:lvl2pPr>
              <a:lnSpc>
                <a:spcPts val="2600"/>
              </a:lnSpc>
              <a:defRPr/>
            </a:lvl2pPr>
            <a:lvl3pPr>
              <a:lnSpc>
                <a:spcPts val="2600"/>
              </a:lnSpc>
              <a:defRPr/>
            </a:lvl3pPr>
            <a:lvl4pPr>
              <a:lnSpc>
                <a:spcPts val="2600"/>
              </a:lnSpc>
              <a:defRPr/>
            </a:lvl4pPr>
            <a:lvl5pPr>
              <a:lnSpc>
                <a:spcPts val="26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29/03/2017</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8140"/>
            <a:ext cx="8229600" cy="9906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t>frank.robben@ehealth.fgov.be </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http://www.bcss.fgov.be</a:t>
              </a:r>
            </a:p>
            <a:p>
              <a:pPr>
                <a:defRPr/>
              </a:pPr>
              <a:r>
                <a:rPr lang="fr-BE" altLang="en-US" sz="1600" smtClean="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solidFill>
                    <a:srgbClr val="000000"/>
                  </a:solidFill>
                  <a:cs typeface="Arial" pitchFamily="34" charset="0"/>
                </a:rPr>
                <a:t>frank.robben@ehealth.fgov.be </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@FrRobben</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https://www.ehealth.fgov.be</a:t>
              </a:r>
            </a:p>
            <a:p>
              <a:pPr>
                <a:defRPr/>
              </a:pPr>
              <a:r>
                <a:rPr lang="fr-BE" altLang="en-US" sz="1600" smtClean="0">
                  <a:solidFill>
                    <a:srgbClr val="000000"/>
                  </a:solidFill>
                  <a:cs typeface="Arial" pitchFamily="34" charset="0"/>
                  <a:sym typeface="Arial" pitchFamily="34" charset="0"/>
                </a:rPr>
                <a:t>http://www.bcss.fgov.be</a:t>
              </a:r>
            </a:p>
            <a:p>
              <a:pPr>
                <a:defRPr/>
              </a:pPr>
              <a:r>
                <a:rPr lang="fr-BE" altLang="en-US" sz="1600" smtClean="0">
                  <a:solidFill>
                    <a:srgbClr val="000000"/>
                  </a:solidFill>
                  <a:cs typeface="Arial" pitchFamily="34" charset="0"/>
                  <a:sym typeface="Arial" pitchFamily="34" charset="0"/>
                </a:rPr>
                <a:t>http://www.frankrobben.be</a:t>
              </a:r>
              <a:endParaRPr lang="fr-BE" altLang="en-US" sz="1600" smtClean="0">
                <a:solidFill>
                  <a:srgbClr val="000000"/>
                </a:solidFill>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7224FC39-042F-4CE2-B0AD-FE6A4D65AB98}" type="slidenum">
              <a:rPr lang="en-US"/>
              <a:pPr>
                <a:defRPr/>
              </a:pPr>
              <a:t>‹#›</a:t>
            </a:fld>
            <a:endParaRPr lang="en-US" dirty="0"/>
          </a:p>
        </p:txBody>
      </p:sp>
    </p:spTree>
    <p:extLst>
      <p:ext uri="{BB962C8B-B14F-4D97-AF65-F5344CB8AC3E}">
        <p14:creationId xmlns:p14="http://schemas.microsoft.com/office/powerpoint/2010/main" val="361267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29/03/2017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1E7FF-7E34-4FE5-A533-04EE46AAAD1B}" type="slidenum">
              <a:rPr lang="en-US"/>
              <a:pPr>
                <a:defRPr/>
              </a:pPr>
              <a:t>‹#›</a:t>
            </a:fld>
            <a:endParaRPr lang="en-US" dirty="0"/>
          </a:p>
        </p:txBody>
      </p:sp>
    </p:spTree>
    <p:extLst>
      <p:ext uri="{BB962C8B-B14F-4D97-AF65-F5344CB8AC3E}">
        <p14:creationId xmlns:p14="http://schemas.microsoft.com/office/powerpoint/2010/main" val="408814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433192"/>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486422"/>
            <a:ext cx="8229600" cy="505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29/03/2017</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29/03/2017</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CCA39688-82B6-4423-A2BE-13905D8A3F18}" type="slidenum">
              <a:rPr lang="en-US"/>
              <a:pPr>
                <a:defRPr/>
              </a:pPr>
              <a:t>‹#›</a:t>
            </a:fld>
            <a:endParaRPr lang="en-US" dirty="0"/>
          </a:p>
        </p:txBody>
      </p:sp>
    </p:spTree>
    <p:extLst>
      <p:ext uri="{BB962C8B-B14F-4D97-AF65-F5344CB8AC3E}">
        <p14:creationId xmlns:p14="http://schemas.microsoft.com/office/powerpoint/2010/main" val="286460543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fr-BE" sz="4000" b="1" cap="none" dirty="0" err="1" smtClean="0">
                <a:solidFill>
                  <a:srgbClr val="3E6E5A"/>
                </a:solidFill>
              </a:rPr>
              <a:t>eSanté</a:t>
            </a:r>
            <a:r>
              <a:rPr lang="fr-BE" sz="4000" b="1" cap="none" dirty="0" smtClean="0">
                <a:solidFill>
                  <a:srgbClr val="3E6E5A"/>
                </a:solidFill>
              </a:rPr>
              <a:t> : </a:t>
            </a:r>
            <a:r>
              <a:rPr lang="fr-BE" sz="4000" b="1" cap="none" dirty="0" smtClean="0">
                <a:solidFill>
                  <a:srgbClr val="C00000"/>
                </a:solidFill>
              </a:rPr>
              <a:t>la Roadmap 2.0 et le rôle de la Plate-forme </a:t>
            </a:r>
            <a:r>
              <a:rPr lang="fr-BE" sz="4000" b="1" cap="none" dirty="0" err="1" smtClean="0">
                <a:solidFill>
                  <a:srgbClr val="3E6E5A"/>
                </a:solidFill>
              </a:rPr>
              <a:t>eHealth</a:t>
            </a:r>
            <a:endParaRPr lang="fr-BE" sz="4000" b="1" cap="none" dirty="0">
              <a:solidFill>
                <a:srgbClr val="3E6E5A"/>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fbeeldingsresultaat voor santé belgiqu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861" y="519578"/>
            <a:ext cx="2039620" cy="876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Roadmap 2.0: les patients en 2019</a:t>
            </a:r>
            <a:endParaRPr lang="fr-BE" dirty="0"/>
          </a:p>
        </p:txBody>
      </p:sp>
      <p:sp>
        <p:nvSpPr>
          <p:cNvPr id="23555" name="Content Placeholder 2"/>
          <p:cNvSpPr>
            <a:spLocks noGrp="1"/>
          </p:cNvSpPr>
          <p:nvPr>
            <p:ph idx="1"/>
          </p:nvPr>
        </p:nvSpPr>
        <p:spPr/>
        <p:txBody>
          <a:bodyPr/>
          <a:lstStyle/>
          <a:p>
            <a:r>
              <a:rPr lang="fr-FR" altLang="fr-FR" sz="2000" dirty="0" smtClean="0"/>
              <a:t>Le patient aura accès à toutes les informations qui le</a:t>
            </a:r>
            <a:r>
              <a:rPr lang="fr-FR" sz="2000" dirty="0" smtClean="0"/>
              <a:t/>
            </a:r>
            <a:br>
              <a:rPr lang="fr-FR" sz="2000" dirty="0" smtClean="0"/>
            </a:br>
            <a:r>
              <a:rPr lang="fr-FR" altLang="fr-FR" sz="2000" dirty="0" smtClean="0"/>
              <a:t>concernent et qui seront disponibles via les ‘</a:t>
            </a:r>
            <a:r>
              <a:rPr lang="fr-FR" altLang="fr-FR" sz="2000" dirty="0" err="1" smtClean="0"/>
              <a:t>coffres-forts</a:t>
            </a:r>
            <a:r>
              <a:rPr lang="fr-FR" altLang="fr-FR" sz="2000" dirty="0" smtClean="0"/>
              <a:t>’</a:t>
            </a:r>
            <a:r>
              <a:rPr lang="fr-FR" sz="2000" dirty="0" smtClean="0"/>
              <a:t/>
            </a:r>
            <a:br>
              <a:rPr lang="fr-FR" sz="2000" dirty="0" smtClean="0"/>
            </a:br>
            <a:r>
              <a:rPr lang="fr-FR" altLang="fr-FR" sz="2000" dirty="0" smtClean="0"/>
              <a:t>sécurisés et le système des hubs et du </a:t>
            </a:r>
            <a:r>
              <a:rPr lang="fr-FR" altLang="fr-FR" sz="2000" dirty="0" err="1" smtClean="0"/>
              <a:t>metahub</a:t>
            </a:r>
            <a:r>
              <a:rPr lang="fr-FR" altLang="fr-FR" sz="2000" dirty="0" smtClean="0"/>
              <a:t>; des filtres pourraient être définis (en examen)</a:t>
            </a:r>
          </a:p>
          <a:p>
            <a:endParaRPr lang="fr-FR" altLang="fr-FR" sz="2000" dirty="0" smtClean="0"/>
          </a:p>
          <a:p>
            <a:r>
              <a:rPr lang="fr-FR" altLang="fr-FR" sz="2000" dirty="0" smtClean="0"/>
              <a:t>La possibilité de mettre en place une plate-forme consolidée permettant au patient de disposer de toute l’information au même endroit, qui mettrait des instruments d’analyse à disposition du patient ainsi que des instruments de ‘traduction’ lui permettant de mieux comprendre son dossier est à l’étude; ceci contribuerait à la ‘</a:t>
            </a:r>
            <a:r>
              <a:rPr lang="fr-FR" altLang="fr-FR" sz="2000" dirty="0" err="1" smtClean="0"/>
              <a:t>health</a:t>
            </a:r>
            <a:r>
              <a:rPr lang="fr-FR" altLang="fr-FR" sz="2000" dirty="0" smtClean="0"/>
              <a:t> </a:t>
            </a:r>
            <a:r>
              <a:rPr lang="fr-FR" altLang="fr-FR" sz="2000" dirty="0" err="1" smtClean="0"/>
              <a:t>literacy</a:t>
            </a:r>
            <a:r>
              <a:rPr lang="fr-FR" altLang="fr-FR" sz="2000" dirty="0" smtClean="0"/>
              <a:t>’ du patient</a:t>
            </a:r>
          </a:p>
          <a:p>
            <a:endParaRPr lang="fr-FR" altLang="fr-FR" dirty="0" smtClean="0"/>
          </a:p>
        </p:txBody>
      </p:sp>
      <p:sp>
        <p:nvSpPr>
          <p:cNvPr id="21508"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smtClean="0">
              <a:solidFill>
                <a:schemeClr val="bg1"/>
              </a:solidFill>
            </a:endParaRPr>
          </a:p>
        </p:txBody>
      </p:sp>
      <p:sp>
        <p:nvSpPr>
          <p:cNvPr id="21509"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149968C-FB00-46F3-8DBE-D146FC3B1853}" type="slidenum">
              <a:rPr lang="en-US" altLang="en-US" smtClean="0">
                <a:solidFill>
                  <a:schemeClr val="bg1"/>
                </a:solidFill>
              </a:rPr>
              <a:pPr/>
              <a:t>10</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dirty="0" smtClean="0"/>
              <a:t>Roadmap 2.0: les patients en 2019</a:t>
            </a: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sz="2000" dirty="0" smtClean="0"/>
              <a:t>Le patient pourra lui-même ajouter des informations, via la plate-forme consolidée, dans le coffre-fort sécurisé, via le hub ou dans un </a:t>
            </a:r>
            <a:r>
              <a:rPr lang="fr-BE" sz="2000" dirty="0" err="1" smtClean="0"/>
              <a:t>cloud</a:t>
            </a:r>
            <a:r>
              <a:rPr lang="fr-BE" sz="2000" dirty="0" smtClean="0"/>
              <a:t> sécurisé</a:t>
            </a:r>
          </a:p>
          <a:p>
            <a:pPr marL="182880" indent="-182880" eaLnBrk="1" fontAlgn="auto" hangingPunct="1">
              <a:spcAft>
                <a:spcPts val="0"/>
              </a:spcAft>
              <a:buFont typeface="Arial" pitchFamily="34" charset="0"/>
              <a:buChar char="•"/>
              <a:defRPr/>
            </a:pPr>
            <a:endParaRPr lang="fr-BE" sz="2000" dirty="0" smtClean="0"/>
          </a:p>
          <a:p>
            <a:pPr marL="182880" indent="-182880" eaLnBrk="1" fontAlgn="auto" hangingPunct="1">
              <a:spcAft>
                <a:spcPts val="0"/>
              </a:spcAft>
              <a:buFont typeface="Arial" pitchFamily="34" charset="0"/>
              <a:buChar char="•"/>
              <a:defRPr/>
            </a:pPr>
            <a:r>
              <a:rPr lang="fr-BE" sz="2000" dirty="0" smtClean="0"/>
              <a:t>L'ensemble des informations présentes dans les hubs, les </a:t>
            </a:r>
            <a:r>
              <a:rPr lang="fr-BE" sz="2000" dirty="0" err="1" smtClean="0"/>
              <a:t>coffres-forts</a:t>
            </a:r>
            <a:r>
              <a:rPr lang="fr-BE" sz="2000" dirty="0" smtClean="0"/>
              <a:t>, la plateforme de consolidation, et éventuellement le </a:t>
            </a:r>
            <a:r>
              <a:rPr lang="fr-BE" sz="2000" dirty="0" err="1" smtClean="0"/>
              <a:t>cloud</a:t>
            </a:r>
            <a:r>
              <a:rPr lang="fr-BE" sz="2000" dirty="0" smtClean="0"/>
              <a:t> sécurisé constituent le PHR (</a:t>
            </a:r>
            <a:r>
              <a:rPr lang="fr-BE" sz="2000" dirty="0" err="1" smtClean="0"/>
              <a:t>Personal</a:t>
            </a:r>
            <a:r>
              <a:rPr lang="fr-BE" sz="2000" dirty="0" smtClean="0"/>
              <a:t> </a:t>
            </a:r>
            <a:r>
              <a:rPr lang="fr-BE" sz="2000" dirty="0" err="1" smtClean="0"/>
              <a:t>Health</a:t>
            </a:r>
            <a:r>
              <a:rPr lang="fr-BE" sz="2000" dirty="0" smtClean="0"/>
              <a:t> Record) du patient</a:t>
            </a:r>
          </a:p>
          <a:p>
            <a:pPr marL="182880" indent="-182880" eaLnBrk="1" fontAlgn="auto" hangingPunct="1">
              <a:spcAft>
                <a:spcPts val="0"/>
              </a:spcAft>
              <a:buFont typeface="Arial" pitchFamily="34" charset="0"/>
              <a:buChar char="•"/>
              <a:defRPr/>
            </a:pPr>
            <a:endParaRPr lang="fr-BE" sz="2000" dirty="0" smtClean="0"/>
          </a:p>
          <a:p>
            <a:pPr marL="182880" indent="-182880" eaLnBrk="1" fontAlgn="auto" hangingPunct="1">
              <a:spcAft>
                <a:spcPts val="0"/>
              </a:spcAft>
              <a:buFont typeface="Arial" pitchFamily="34" charset="0"/>
              <a:buChar char="•"/>
              <a:defRPr/>
            </a:pPr>
            <a:r>
              <a:rPr lang="fr-BE" sz="2000" dirty="0" smtClean="0"/>
              <a:t>Via la plate-forme consolidée seront aussi mises à la disposition d’autres informations pertinentes provenant des mutualités, de la Banque Carrefour de la sécurité sociale et d’autres sources pertinentes telles que les déclarations de volonté du patient en matière de don d’organe ou d’euthanasie</a:t>
            </a:r>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2253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D3E498-ED51-4F9F-B2D4-23B13FFA3EBF}" type="slidenum">
              <a:rPr lang="en-US" altLang="en-US" smtClean="0">
                <a:solidFill>
                  <a:srgbClr val="FFFFFF"/>
                </a:solidFill>
              </a:rPr>
              <a:pPr fontAlgn="base">
                <a:spcBef>
                  <a:spcPct val="0"/>
                </a:spcBef>
                <a:spcAft>
                  <a:spcPct val="0"/>
                </a:spcAft>
                <a:defRPr/>
              </a:pPr>
              <a:t>11</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dirty="0" smtClean="0"/>
              <a:t>Roadmap 2.0: les patients en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fr-BE" sz="2000" dirty="0" smtClean="0"/>
              <a:t>Le patient aura accès à son PHR par divers canaux, par ex. au moyen d'une appli préinstallée sur son smartphone. Le patient est ainsi informé de son état de santé réel et peut jouer un rôle majeur dans le cadre de son traitement</a:t>
            </a:r>
          </a:p>
          <a:p>
            <a:pPr marL="182880" indent="-182880" eaLnBrk="1" fontAlgn="auto" hangingPunct="1">
              <a:spcAft>
                <a:spcPts val="0"/>
              </a:spcAft>
              <a:buFont typeface="Arial" pitchFamily="34" charset="0"/>
              <a:buChar char="•"/>
              <a:defRPr/>
            </a:pPr>
            <a:endParaRPr lang="fr-BE" altLang="en-US" sz="2000" dirty="0"/>
          </a:p>
          <a:p>
            <a:pPr marL="182880" indent="-182880" eaLnBrk="1" fontAlgn="auto" hangingPunct="1">
              <a:spcAft>
                <a:spcPts val="0"/>
              </a:spcAft>
              <a:buFont typeface="Arial" pitchFamily="34" charset="0"/>
              <a:buChar char="•"/>
              <a:defRPr/>
            </a:pPr>
            <a:r>
              <a:rPr lang="fr-BE" altLang="en-US" sz="2000" dirty="0"/>
              <a:t>Le patient ne recevra en principe plus d'attestation papier (sauf demandes exceptionnelles). L'attestation des soins dispensés sera transmise par le médecin par la voie électronique à la mutualité, la prescription de médicaments sera disponible dans le schéma de médication, la preuve d'incapacité de travail sera envoyée sous format électronique à l'employeur, le patient recevra l'accusé de réception dans sa boîte aux lettres électronique, ...</a:t>
            </a:r>
          </a:p>
          <a:p>
            <a:pPr marL="182880" indent="-182880" eaLnBrk="1" fontAlgn="auto" hangingPunct="1">
              <a:spcAft>
                <a:spcPts val="0"/>
              </a:spcAft>
              <a:buFont typeface="Arial" pitchFamily="34" charset="0"/>
              <a:buChar char="•"/>
              <a:defRPr/>
            </a:pPr>
            <a:endParaRPr lang="fr-BE" altLang="en-US" sz="2000" dirty="0" smtClean="0"/>
          </a:p>
          <a:p>
            <a:pPr eaLnBrk="1" hangingPunct="1">
              <a:buFont typeface="Arial" pitchFamily="34" charset="0"/>
              <a:buChar char="•"/>
              <a:defRPr/>
            </a:pPr>
            <a:endParaRPr lang="fr-BE" altLang="en-US" sz="2000"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9CE3714-CF7A-4BF5-B79D-4DC49E9EC337}" type="slidenum">
              <a:rPr lang="en-US" altLang="en-US" smtClean="0">
                <a:solidFill>
                  <a:srgbClr val="FFFFFF"/>
                </a:solidFill>
              </a:rPr>
              <a:pPr fontAlgn="base">
                <a:spcBef>
                  <a:spcPct val="0"/>
                </a:spcBef>
                <a:spcAft>
                  <a:spcPct val="0"/>
                </a:spcAft>
                <a:defRPr/>
              </a:pPr>
              <a:t>12</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BE" dirty="0" smtClean="0"/>
              <a:t>Roadmap 2.0: les patients en 2019</a:t>
            </a:r>
            <a:endParaRPr lang="fr-BE" dirty="0"/>
          </a:p>
        </p:txBody>
      </p:sp>
      <p:sp>
        <p:nvSpPr>
          <p:cNvPr id="3" name="Content Placeholder 2"/>
          <p:cNvSpPr>
            <a:spLocks noGrp="1"/>
          </p:cNvSpPr>
          <p:nvPr>
            <p:ph idx="1"/>
          </p:nvPr>
        </p:nvSpPr>
        <p:spPr/>
        <p:txBody>
          <a:bodyPr/>
          <a:lstStyle/>
          <a:p>
            <a:pPr eaLnBrk="1" hangingPunct="1">
              <a:buFont typeface="Wingdings" pitchFamily="2" charset="2"/>
              <a:buChar char="v"/>
              <a:defRPr/>
            </a:pPr>
            <a:r>
              <a:rPr lang="fr-BE" altLang="en-US" sz="2000" dirty="0" smtClean="0"/>
              <a:t>Condition préalable pour ce qui précède: le patient doit avoir donné son consentement éclairé</a:t>
            </a:r>
          </a:p>
          <a:p>
            <a:pPr eaLnBrk="1" hangingPunct="1">
              <a:buFont typeface="Arial" panose="020B0604020202020204" pitchFamily="34" charset="0"/>
              <a:buChar char="•"/>
              <a:defRPr/>
            </a:pPr>
            <a:endParaRPr lang="fr-BE" altLang="en-US" sz="2000"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CF74708-105E-4762-A47A-477A798D62E5}" type="slidenum">
              <a:rPr lang="en-US" smtClean="0"/>
              <a:pPr>
                <a:defRPr/>
              </a:pPr>
              <a:t>13</a:t>
            </a:fld>
            <a:endParaRPr lang="fr-B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 : DMG = DMI =&gt; Sumehr</a:t>
            </a:r>
            <a:endParaRPr lang="fr-BE" dirty="0"/>
          </a:p>
        </p:txBody>
      </p:sp>
      <p:sp>
        <p:nvSpPr>
          <p:cNvPr id="4099" name="Rectangle 3"/>
          <p:cNvSpPr>
            <a:spLocks noGrp="1" noChangeArrowheads="1"/>
          </p:cNvSpPr>
          <p:nvPr>
            <p:ph idx="1"/>
          </p:nvPr>
        </p:nvSpPr>
        <p:spPr/>
        <p:txBody>
          <a:bodyPr/>
          <a:lstStyle/>
          <a:p>
            <a:r>
              <a:rPr lang="fr-BE" sz="2000" dirty="0" smtClean="0"/>
              <a:t>Afin d’assurer la qualité des soins et d’informer correctement le patient, le généraliste enregistre les données médicales dans un DMI (dossier médical informatisé)</a:t>
            </a:r>
          </a:p>
          <a:p>
            <a:r>
              <a:rPr lang="fr-BE" sz="2000" dirty="0" smtClean="0"/>
              <a:t>Le DMI est la source authentique pour le partage d’informations par le médecin généraliste</a:t>
            </a:r>
          </a:p>
          <a:p>
            <a:r>
              <a:rPr lang="fr-BE" sz="2000" dirty="0" smtClean="0"/>
              <a:t>Le </a:t>
            </a:r>
            <a:r>
              <a:rPr lang="fr-BE" sz="2000" dirty="0" err="1" smtClean="0"/>
              <a:t>Sumehr</a:t>
            </a:r>
            <a:r>
              <a:rPr lang="fr-BE" sz="2000" dirty="0" smtClean="0"/>
              <a:t> (</a:t>
            </a:r>
            <a:r>
              <a:rPr lang="fr-BE" sz="2000" dirty="0" err="1" smtClean="0"/>
              <a:t>SUMmarized</a:t>
            </a:r>
            <a:r>
              <a:rPr lang="fr-BE" sz="2000" dirty="0" smtClean="0"/>
              <a:t> </a:t>
            </a:r>
            <a:r>
              <a:rPr lang="fr-BE" sz="2000" dirty="0" err="1" smtClean="0"/>
              <a:t>Electronic</a:t>
            </a:r>
            <a:r>
              <a:rPr lang="fr-BE" sz="2000" dirty="0" smtClean="0"/>
              <a:t> </a:t>
            </a:r>
            <a:r>
              <a:rPr lang="fr-BE" sz="2000" dirty="0" err="1" smtClean="0"/>
              <a:t>Health</a:t>
            </a:r>
            <a:r>
              <a:rPr lang="fr-BE" sz="2000" dirty="0" smtClean="0"/>
              <a:t> Record) est un résumé succinct du DMI sous forme structurée et codée</a:t>
            </a:r>
          </a:p>
          <a:p>
            <a:r>
              <a:rPr lang="fr-BE" sz="2000" dirty="0" smtClean="0"/>
              <a:t>Tout patient, s’il le souhaite, a droit à un </a:t>
            </a:r>
            <a:r>
              <a:rPr lang="fr-BE" sz="2000" dirty="0" err="1" smtClean="0"/>
              <a:t>Sumehr</a:t>
            </a:r>
            <a:endParaRPr lang="fr-BE" sz="2000" dirty="0" smtClean="0"/>
          </a:p>
          <a:p>
            <a:r>
              <a:rPr lang="fr-BE" sz="2000" dirty="0" smtClean="0"/>
              <a:t>Les informations présentes dans le </a:t>
            </a:r>
            <a:r>
              <a:rPr lang="fr-BE" sz="2000" dirty="0" err="1" smtClean="0"/>
              <a:t>Sumehr</a:t>
            </a:r>
            <a:r>
              <a:rPr lang="fr-BE" sz="2000" dirty="0" smtClean="0"/>
              <a:t> sont accessibles pour tout médecin ayant une relation thérapeutique avec le patient, moyennant le consentement du patient, ainsi que pour le patient lui-même</a:t>
            </a:r>
          </a:p>
          <a:p>
            <a:r>
              <a:rPr lang="fr-BE" sz="2000" dirty="0" smtClean="0"/>
              <a:t>Emploi du </a:t>
            </a:r>
            <a:r>
              <a:rPr lang="fr-BE" sz="2000" dirty="0" err="1" smtClean="0"/>
              <a:t>Sumehr</a:t>
            </a:r>
            <a:r>
              <a:rPr lang="fr-BE" sz="2000" dirty="0" smtClean="0"/>
              <a:t> en priorité dans les postes de garde des médecins généralistes et dans les services des urgences</a:t>
            </a:r>
          </a:p>
        </p:txBody>
      </p:sp>
      <p:sp>
        <p:nvSpPr>
          <p:cNvPr id="24580" name="Date Placeholder 2"/>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24581" name="Slide Number Placeholder 3"/>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60B570D-EE40-41E4-ADF4-2D6B0788BD21}" type="slidenum">
              <a:rPr lang="en-US" altLang="en-US" smtClean="0">
                <a:solidFill>
                  <a:schemeClr val="bg1"/>
                </a:solidFill>
              </a:rPr>
              <a:pPr/>
              <a:t>14</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 : DMG = DMI =&gt; Sumehr</a:t>
            </a:r>
            <a:endParaRPr lang="fr-BE" dirty="0"/>
          </a:p>
        </p:txBody>
      </p:sp>
      <p:sp>
        <p:nvSpPr>
          <p:cNvPr id="28675" name="Rectangle 3"/>
          <p:cNvSpPr>
            <a:spLocks noGrp="1" noChangeArrowheads="1"/>
          </p:cNvSpPr>
          <p:nvPr>
            <p:ph idx="1"/>
          </p:nvPr>
        </p:nvSpPr>
        <p:spPr/>
        <p:txBody>
          <a:bodyPr/>
          <a:lstStyle/>
          <a:p>
            <a:r>
              <a:rPr lang="fr-BE" altLang="en-US" smtClean="0"/>
              <a:t>Objectifs 2019</a:t>
            </a:r>
          </a:p>
          <a:p>
            <a:pPr lvl="1"/>
            <a:r>
              <a:rPr lang="fr-BE" altLang="en-US" smtClean="0"/>
              <a:t>pour 100 % des médecins généralistes </a:t>
            </a:r>
          </a:p>
          <a:p>
            <a:pPr lvl="2"/>
            <a:r>
              <a:rPr lang="fr-BE" altLang="en-US" smtClean="0"/>
              <a:t>un DMI pour chaque patient</a:t>
            </a:r>
          </a:p>
          <a:p>
            <a:pPr lvl="2"/>
            <a:r>
              <a:rPr lang="fr-BE" altLang="en-US" smtClean="0"/>
              <a:t>publication et mise à jour des SumEHR dans un ‘coffre-fort’ sécurisé</a:t>
            </a:r>
          </a:p>
          <a:p>
            <a:pPr lvl="2"/>
            <a:endParaRPr lang="fr-BE" altLang="en-US" smtClean="0"/>
          </a:p>
          <a:p>
            <a:pPr lvl="1"/>
            <a:r>
              <a:rPr lang="fr-BE" altLang="en-US" smtClean="0"/>
              <a:t>pour tous les autres prestataires de soins</a:t>
            </a:r>
          </a:p>
          <a:p>
            <a:pPr lvl="2"/>
            <a:r>
              <a:rPr lang="fr-BE" altLang="en-US" smtClean="0"/>
              <a:t>définition du DMI</a:t>
            </a:r>
          </a:p>
          <a:p>
            <a:pPr lvl="2"/>
            <a:r>
              <a:rPr lang="fr-BE" altLang="en-US" smtClean="0"/>
              <a:t>publication et mise à jour de certaines informations dans les ‘coffres-forts’ sécurisés</a:t>
            </a:r>
          </a:p>
          <a:p>
            <a:endParaRPr lang="fr-BE" altLang="en-US" smtClean="0"/>
          </a:p>
          <a:p>
            <a:r>
              <a:rPr lang="fr-BE" altLang="en-US" smtClean="0"/>
              <a:t>Organisation responsable : </a:t>
            </a:r>
            <a:r>
              <a:rPr lang="fr-BE" smtClean="0"/>
              <a:t>INAMI et Plate-forme </a:t>
            </a:r>
            <a:r>
              <a:rPr lang="fr-BE" altLang="en-US" smtClean="0"/>
              <a:t>eHealth </a:t>
            </a:r>
          </a:p>
          <a:p>
            <a:pPr lvl="1"/>
            <a:endParaRPr lang="fr-BE" altLang="en-US" smtClean="0"/>
          </a:p>
          <a:p>
            <a:pPr lvl="1"/>
            <a:endParaRPr lang="fr-BE" altLang="en-US" smtClean="0"/>
          </a:p>
          <a:p>
            <a:pPr lvl="1"/>
            <a:endParaRPr lang="fr-BE" altLang="en-US" smtClean="0"/>
          </a:p>
          <a:p>
            <a:endParaRPr lang="fr-BE" altLang="en-US" smtClean="0"/>
          </a:p>
          <a:p>
            <a:endParaRPr lang="fr-BE" altLang="en-US" smtClean="0"/>
          </a:p>
          <a:p>
            <a:endParaRPr lang="fr-BE" altLang="en-US" smtClean="0"/>
          </a:p>
          <a:p>
            <a:endParaRPr lang="fr-BE" altLang="en-US" smtClean="0"/>
          </a:p>
          <a:p>
            <a:pPr lvl="1"/>
            <a:endParaRPr lang="fr-BE" altLang="en-US" smtClean="0"/>
          </a:p>
          <a:p>
            <a:endParaRPr lang="fr-BE" altLang="en-US" dirty="0" smtClean="0"/>
          </a:p>
        </p:txBody>
      </p:sp>
      <p:sp>
        <p:nvSpPr>
          <p:cNvPr id="26628" name="Date Placeholder 2"/>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29/03/2017</a:t>
            </a:r>
            <a:endParaRPr lang="fr-BE" altLang="en-US" dirty="0">
              <a:solidFill>
                <a:schemeClr val="bg1"/>
              </a:solidFill>
            </a:endParaRPr>
          </a:p>
        </p:txBody>
      </p:sp>
      <p:sp>
        <p:nvSpPr>
          <p:cNvPr id="26629" name="Slide Number Placeholder 3"/>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2A63B88C-E3B4-421D-8A5F-BFC348FF0923}" type="slidenum">
              <a:rPr lang="en-US" altLang="en-US" smtClean="0">
                <a:solidFill>
                  <a:schemeClr val="bg1"/>
                </a:solidFill>
              </a:rPr>
              <a:pPr/>
              <a:t>15</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Action 5 : Hubs &amp; </a:t>
            </a:r>
            <a:r>
              <a:rPr lang="fr-BE" dirty="0" err="1" smtClean="0"/>
              <a:t>Metahub</a:t>
            </a:r>
            <a:endParaRPr lang="fr-BE" dirty="0"/>
          </a:p>
        </p:txBody>
      </p:sp>
      <p:sp>
        <p:nvSpPr>
          <p:cNvPr id="4099" name="Rectangle 3"/>
          <p:cNvSpPr>
            <a:spLocks noGrp="1" noChangeArrowheads="1"/>
          </p:cNvSpPr>
          <p:nvPr>
            <p:ph idx="1"/>
          </p:nvPr>
        </p:nvSpPr>
        <p:spPr/>
        <p:txBody>
          <a:bodyPr/>
          <a:lstStyle/>
          <a:p>
            <a:r>
              <a:rPr lang="fr-BE" smtClean="0"/>
              <a:t>Système Hubs &amp; Metahubs = système d’échange de données médicales entre prestataires de soins</a:t>
            </a:r>
          </a:p>
          <a:p>
            <a:pPr lvl="1"/>
            <a:r>
              <a:rPr lang="fr-BE" smtClean="0"/>
              <a:t>rapports de consultation et d'intervention chirurgicale</a:t>
            </a:r>
          </a:p>
          <a:p>
            <a:pPr lvl="1"/>
            <a:r>
              <a:rPr lang="fr-BE" smtClean="0"/>
              <a:t>lettres de sortie</a:t>
            </a:r>
          </a:p>
          <a:p>
            <a:pPr lvl="1"/>
            <a:r>
              <a:rPr lang="fr-BE" smtClean="0"/>
              <a:t>protocoles d'imagerie médicale et résultats d'examens de laboratoire</a:t>
            </a:r>
          </a:p>
          <a:p>
            <a:pPr lvl="1"/>
            <a:r>
              <a:rPr lang="fr-BE" smtClean="0"/>
              <a:t>SumEHR, schémas de médication, ... dans les coffres-forts de santé</a:t>
            </a:r>
          </a:p>
          <a:p>
            <a:pPr lvl="1"/>
            <a:r>
              <a:rPr lang="fr-BE" smtClean="0"/>
              <a:t>...</a:t>
            </a:r>
          </a:p>
          <a:p>
            <a:endParaRPr lang="fr-BE" dirty="0" smtClean="0"/>
          </a:p>
        </p:txBody>
      </p:sp>
      <p:sp>
        <p:nvSpPr>
          <p:cNvPr id="27652" name="Date Placeholder 2"/>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27653" name="Slide Number Placeholder 3"/>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8A34DAE-9451-4047-9142-04B5B524C5FC}" type="slidenum">
              <a:rPr lang="en-US" altLang="en-US" smtClean="0">
                <a:solidFill>
                  <a:schemeClr val="bg1"/>
                </a:solidFill>
              </a:rPr>
              <a:pPr/>
              <a:t>16</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BE" dirty="0"/>
              <a:t>Action 5 : Hubs &amp; </a:t>
            </a:r>
            <a:r>
              <a:rPr lang="fr-BE" dirty="0" err="1"/>
              <a:t>Metahub</a:t>
            </a:r>
            <a:endParaRPr lang="nl-BE" dirty="0"/>
          </a:p>
        </p:txBody>
      </p:sp>
      <p:sp>
        <p:nvSpPr>
          <p:cNvPr id="3" name="Tijdelijke aanduiding voor inhoud 2"/>
          <p:cNvSpPr>
            <a:spLocks noGrp="1"/>
          </p:cNvSpPr>
          <p:nvPr>
            <p:ph idx="1"/>
          </p:nvPr>
        </p:nvSpPr>
        <p:spPr/>
        <p:txBody>
          <a:bodyPr/>
          <a:lstStyle/>
          <a:p>
            <a:r>
              <a:rPr lang="fr-BE" smtClean="0"/>
              <a:t>Objectifs</a:t>
            </a:r>
          </a:p>
          <a:p>
            <a:pPr lvl="1"/>
            <a:r>
              <a:rPr lang="fr-BE" smtClean="0"/>
              <a:t>interconnexion des systèmes régionaux et locaux d’échange d’information médicale (hubs)</a:t>
            </a:r>
          </a:p>
          <a:p>
            <a:pPr lvl="1"/>
            <a:r>
              <a:rPr lang="fr-BE" smtClean="0"/>
              <a:t>permettre à un prestataire de soins de retrouver et de consulter les documents médicaux électroniques disponibles au sujet d’un patient indépendamment </a:t>
            </a:r>
          </a:p>
          <a:p>
            <a:pPr lvl="2"/>
            <a:r>
              <a:rPr lang="fr-BE" smtClean="0"/>
              <a:t>du lieu effectif de stockage des documents</a:t>
            </a:r>
          </a:p>
          <a:p>
            <a:pPr lvl="2"/>
            <a:r>
              <a:rPr lang="fr-BE" smtClean="0"/>
              <a:t>du point d’entrée du prestataire dans le système</a:t>
            </a:r>
          </a:p>
          <a:p>
            <a:endParaRPr lang="nl-BE" dirty="0"/>
          </a:p>
        </p:txBody>
      </p:sp>
      <p:sp>
        <p:nvSpPr>
          <p:cNvPr id="4" name="Tijdelijke aanduiding voor datum 3"/>
          <p:cNvSpPr>
            <a:spLocks noGrp="1"/>
          </p:cNvSpPr>
          <p:nvPr>
            <p:ph type="dt" sz="half" idx="10"/>
          </p:nvPr>
        </p:nvSpPr>
        <p:spPr/>
        <p:txBody>
          <a:bodyPr/>
          <a:lstStyle/>
          <a:p>
            <a:r>
              <a:rPr lang="en-US" smtClean="0"/>
              <a:t>29/03/2017</a:t>
            </a:r>
            <a:endParaRPr lang="en-US"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17</a:t>
            </a:fld>
            <a:endParaRPr lang="en-US" dirty="0"/>
          </a:p>
        </p:txBody>
      </p:sp>
    </p:spTree>
    <p:extLst>
      <p:ext uri="{BB962C8B-B14F-4D97-AF65-F5344CB8AC3E}">
        <p14:creationId xmlns:p14="http://schemas.microsoft.com/office/powerpoint/2010/main" val="4289656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normAutofit/>
          </a:bodyPr>
          <a:lstStyle/>
          <a:p>
            <a:pPr eaLnBrk="1" fontAlgn="auto" hangingPunct="1">
              <a:spcAft>
                <a:spcPts val="0"/>
              </a:spcAft>
              <a:defRPr/>
            </a:pPr>
            <a:r>
              <a:rPr lang="fr-BE" sz="3600" dirty="0" smtClean="0"/>
              <a:t>Hubs &amp; </a:t>
            </a:r>
            <a:r>
              <a:rPr lang="fr-BE" sz="3600" dirty="0" err="1" smtClean="0"/>
              <a:t>Metahub</a:t>
            </a:r>
            <a:r>
              <a:rPr lang="fr-BE" sz="3600" dirty="0" smtClean="0"/>
              <a:t> - Schéma</a:t>
            </a:r>
            <a:endParaRPr lang="fr-BE" sz="3600"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B0B07D0-8057-4F21-B0DB-254F2CDFDA20}" type="slidenum">
              <a:rPr lang="en-US" altLang="en-US" smtClean="0">
                <a:solidFill>
                  <a:srgbClr val="FFFFFF"/>
                </a:solidFill>
              </a:rPr>
              <a:pPr fontAlgn="base">
                <a:spcBef>
                  <a:spcPct val="0"/>
                </a:spcBef>
                <a:spcAft>
                  <a:spcPct val="0"/>
                </a:spcAft>
                <a:defRPr/>
              </a:pPr>
              <a:t>18</a:t>
            </a:fld>
            <a:endParaRPr lang="fr-BE" altLang="en-US" smtClean="0">
              <a:solidFill>
                <a:srgbClr val="FFFFFF"/>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fr-BE" altLang="en-US" sz="1200" b="1" dirty="0"/>
              <a:t>5 hubs</a:t>
            </a:r>
          </a:p>
          <a:p>
            <a:pPr marL="800100" lvl="4" indent="-285750"/>
            <a:r>
              <a:rPr lang="fr-BE" altLang="en-US" sz="1200" dirty="0"/>
              <a:t>Collaboratief Zorgplatform (Cozo)</a:t>
            </a:r>
          </a:p>
          <a:p>
            <a:pPr marL="800100" lvl="4" indent="-285750"/>
            <a:r>
              <a:rPr lang="fr-BE" altLang="en-US" sz="1200" dirty="0"/>
              <a:t>Antwerpse Regionale Hub (ARH)</a:t>
            </a:r>
          </a:p>
          <a:p>
            <a:pPr marL="800100" lvl="4" indent="-285750"/>
            <a:r>
              <a:rPr lang="fr-BE" altLang="en-US" sz="1200" dirty="0"/>
              <a:t>Vlaams Ziekenhuisnetwerk KU Leuven (VZN)</a:t>
            </a:r>
          </a:p>
          <a:p>
            <a:pPr marL="800100" lvl="4" indent="-285750"/>
            <a:r>
              <a:rPr lang="fr-BE" altLang="en-US" sz="1200" dirty="0"/>
              <a:t>Réseau Santé Wallon (RSW)</a:t>
            </a:r>
          </a:p>
          <a:p>
            <a:pPr marL="800100" lvl="4" indent="-285750"/>
            <a:r>
              <a:rPr lang="fr-BE" altLang="en-US" sz="1200" dirty="0"/>
              <a:t>Réseau Santé Bruxellois (RSB)</a:t>
            </a:r>
          </a:p>
          <a:p>
            <a:pPr marL="101600" indent="-101600" algn="ctr">
              <a:spcBef>
                <a:spcPct val="50000"/>
              </a:spcBef>
              <a:buSzPct val="100000"/>
            </a:pPr>
            <a:endParaRPr lang="fr-BE" altLang="en-US" b="1" dirty="0">
              <a:solidFill>
                <a:srgbClr val="000000"/>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BE" sz="3600" dirty="0" smtClean="0"/>
              <a:t>Hubs &amp; Metahub - Avant</a:t>
            </a:r>
            <a:endParaRPr lang="fr-BE" sz="3600"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075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DEC9C4A-6593-4661-AE21-34BC4FA7C068}" type="slidenum">
              <a:rPr lang="en-US" altLang="en-US" smtClean="0">
                <a:solidFill>
                  <a:srgbClr val="FFFFFF"/>
                </a:solidFill>
              </a:rPr>
              <a:pPr fontAlgn="base">
                <a:spcBef>
                  <a:spcPct val="0"/>
                </a:spcBef>
                <a:spcAft>
                  <a:spcPct val="0"/>
                </a:spcAft>
                <a:defRPr/>
              </a:pPr>
              <a:t>19</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Plan d'action </a:t>
            </a:r>
            <a:r>
              <a:rPr lang="fr-BE" sz="3600" dirty="0" err="1" smtClean="0">
                <a:solidFill>
                  <a:srgbClr val="3E6E5A"/>
                </a:solidFill>
              </a:rPr>
              <a:t>eSanté</a:t>
            </a:r>
            <a:r>
              <a:rPr lang="fr-BE" sz="3600" dirty="0" smtClean="0">
                <a:solidFill>
                  <a:srgbClr val="3E6E5A"/>
                </a:solidFill>
              </a:rPr>
              <a:t> </a:t>
            </a:r>
            <a:r>
              <a:rPr lang="fr-BE" sz="3600" dirty="0" smtClean="0"/>
              <a:t>2015-2019</a:t>
            </a:r>
            <a:endParaRPr lang="fr-BE" sz="3600" dirty="0"/>
          </a:p>
        </p:txBody>
      </p:sp>
      <p:sp>
        <p:nvSpPr>
          <p:cNvPr id="13315" name="Content Placeholder 10"/>
          <p:cNvSpPr>
            <a:spLocks noGrp="1"/>
          </p:cNvSpPr>
          <p:nvPr>
            <p:ph idx="1"/>
          </p:nvPr>
        </p:nvSpPr>
        <p:spPr/>
        <p:txBody>
          <a:bodyPr/>
          <a:lstStyle/>
          <a:p>
            <a:pPr eaLnBrk="1" hangingPunct="1"/>
            <a:r>
              <a:rPr lang="fr-BE" altLang="en-US" dirty="0"/>
              <a:t>f</a:t>
            </a:r>
            <a:r>
              <a:rPr lang="fr-BE" altLang="en-US" dirty="0" smtClean="0"/>
              <a:t>in 2012 : organisation d’une table ronde sur les priorités en matière d'informatisation du secteur des soins de santé</a:t>
            </a:r>
          </a:p>
          <a:p>
            <a:pPr eaLnBrk="1" hangingPunct="1"/>
            <a:endParaRPr lang="fr-BE" altLang="en-US" dirty="0" smtClean="0"/>
          </a:p>
          <a:p>
            <a:pPr eaLnBrk="1" hangingPunct="1"/>
            <a:r>
              <a:rPr lang="fr-BE" altLang="en-US" dirty="0"/>
              <a:t>p</a:t>
            </a:r>
            <a:r>
              <a:rPr lang="fr-BE" altLang="en-US" dirty="0" smtClean="0"/>
              <a:t>articipation de près de 300 personnes du secteur </a:t>
            </a:r>
          </a:p>
          <a:p>
            <a:pPr eaLnBrk="1" hangingPunct="1"/>
            <a:endParaRPr lang="fr-BE" altLang="en-US" dirty="0" smtClean="0"/>
          </a:p>
          <a:p>
            <a:pPr eaLnBrk="1" hangingPunct="1"/>
            <a:r>
              <a:rPr lang="fr-BE" altLang="en-US" dirty="0"/>
              <a:t>r</a:t>
            </a:r>
            <a:r>
              <a:rPr lang="fr-BE" altLang="en-US" dirty="0" smtClean="0"/>
              <a:t>ésultat : </a:t>
            </a:r>
            <a:r>
              <a:rPr lang="fr-BE" dirty="0" err="1" smtClean="0"/>
              <a:t>Roadmap</a:t>
            </a:r>
            <a:r>
              <a:rPr lang="fr-BE" dirty="0" smtClean="0"/>
              <a:t> </a:t>
            </a:r>
            <a:r>
              <a:rPr lang="fr-BE" altLang="en-US" dirty="0" err="1" smtClean="0">
                <a:solidFill>
                  <a:srgbClr val="3E6E5A"/>
                </a:solidFill>
              </a:rPr>
              <a:t>eSanté</a:t>
            </a:r>
            <a:r>
              <a:rPr lang="fr-BE" dirty="0" smtClean="0"/>
              <a:t> avec des objectifs concrets pour les 5 années à venir</a:t>
            </a:r>
          </a:p>
          <a:p>
            <a:pPr eaLnBrk="1" hangingPunct="1"/>
            <a:endParaRPr lang="fr-BE" altLang="en-US" dirty="0" smtClean="0"/>
          </a:p>
          <a:p>
            <a:pPr eaLnBrk="1" hangingPunct="1"/>
            <a:r>
              <a:rPr lang="fr-BE" dirty="0" smtClean="0"/>
              <a:t>2015 : actualisation de la </a:t>
            </a:r>
            <a:r>
              <a:rPr lang="fr-BE" dirty="0" err="1" smtClean="0"/>
              <a:t>Roadmap</a:t>
            </a:r>
            <a:r>
              <a:rPr lang="fr-BE" dirty="0" smtClean="0"/>
              <a:t> </a:t>
            </a:r>
            <a:r>
              <a:rPr lang="fr-BE" altLang="en-US" dirty="0" err="1" smtClean="0">
                <a:solidFill>
                  <a:srgbClr val="3E6E5A"/>
                </a:solidFill>
              </a:rPr>
              <a:t>eSanté</a:t>
            </a:r>
            <a:r>
              <a:rPr lang="fr-BE" dirty="0" smtClean="0"/>
              <a:t> :</a:t>
            </a:r>
            <a:r>
              <a:rPr lang="fr-BE" altLang="en-US" dirty="0" smtClean="0"/>
              <a:t> </a:t>
            </a:r>
            <a:r>
              <a:rPr lang="fr-BE" altLang="en-US" dirty="0" err="1" smtClean="0"/>
              <a:t>Roadmap</a:t>
            </a:r>
            <a:r>
              <a:rPr lang="fr-BE" altLang="en-US" dirty="0" smtClean="0"/>
              <a:t>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12293" name="Slide Number Placehold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97C73C1-20FF-4ACD-BE71-76B6F08E618E}" type="slidenum">
              <a:rPr lang="en-US" altLang="en-US" smtClean="0">
                <a:solidFill>
                  <a:srgbClr val="FFFFFF"/>
                </a:solidFill>
              </a:rPr>
              <a:pPr fontAlgn="base">
                <a:spcBef>
                  <a:spcPct val="0"/>
                </a:spcBef>
                <a:spcAft>
                  <a:spcPct val="0"/>
                </a:spcAft>
                <a:defRPr/>
              </a:pPr>
              <a:t>2</a:t>
            </a:fld>
            <a:endParaRPr lang="fr-BE" altLang="en-US" smtClean="0">
              <a:solidFill>
                <a:srgbClr val="FFFFFF"/>
              </a:solidFill>
            </a:endParaRPr>
          </a:p>
        </p:txBody>
      </p:sp>
      <p:pic>
        <p:nvPicPr>
          <p:cNvPr id="7" name="Picture 2" descr="Afbeeldingsresultaat voor santé belgiqu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1" y="5650378"/>
            <a:ext cx="2039620" cy="876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000000"/>
                </a:solidFill>
                <a:sym typeface="Arial" charset="0"/>
              </a:rPr>
              <a:t>     4:</a:t>
            </a:r>
            <a:r>
              <a:t/>
            </a:r>
            <a:br/>
            <a:r>
              <a:rPr lang="fr-BE"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BE" sz="3600" dirty="0" smtClean="0"/>
              <a:t>Hubs &amp; Metahub - Actuellement</a:t>
            </a:r>
            <a:endParaRPr lang="fr-BE" sz="3600"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180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19BA845-9691-475E-8030-83D010EDE535}" type="slidenum">
              <a:rPr lang="en-US" altLang="en-US" smtClean="0">
                <a:solidFill>
                  <a:srgbClr val="FFFFFF"/>
                </a:solidFill>
              </a:rPr>
              <a:pPr fontAlgn="base">
                <a:spcBef>
                  <a:spcPct val="0"/>
                </a:spcBef>
                <a:spcAft>
                  <a:spcPct val="0"/>
                </a:spcAft>
                <a:defRPr/>
              </a:pPr>
              <a:t>20</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altLang="en-US" sz="2000" b="1">
                <a:solidFill>
                  <a:srgbClr val="00B0F0"/>
                </a:solidFill>
                <a:latin typeface="Consolas" pitchFamily="49" charset="0"/>
              </a:rPr>
              <a:t>InterMed</a:t>
            </a:r>
          </a:p>
          <a:p>
            <a:pPr algn="ctr" eaLnBrk="0" hangingPunct="0">
              <a:buSzPct val="100000"/>
            </a:pPr>
            <a:r>
              <a:rPr lang="fr-BE"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BE" sz="3600" dirty="0" smtClean="0"/>
              <a:t>Données extramurales : coffres-forts</a:t>
            </a:r>
            <a:endParaRPr lang="fr-BE" sz="3600"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282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BFA4A2-C9F3-4195-8A7B-DDAE639321EA}" type="slidenum">
              <a:rPr lang="en-US" altLang="en-US" smtClean="0">
                <a:solidFill>
                  <a:srgbClr val="FFFFFF"/>
                </a:solidFill>
              </a:rPr>
              <a:pPr fontAlgn="base">
                <a:spcBef>
                  <a:spcPct val="0"/>
                </a:spcBef>
                <a:spcAft>
                  <a:spcPct val="0"/>
                </a:spcAft>
                <a:defRPr/>
              </a:pPr>
              <a:t>21</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dirty="0" smtClean="0"/>
              <a:t>Action 5 : Hubs &amp; </a:t>
            </a:r>
            <a:r>
              <a:rPr lang="fr-BE" dirty="0" err="1" smtClean="0"/>
              <a:t>Metahub</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dirty="0" smtClean="0"/>
              <a:t>Situation 2016</a:t>
            </a:r>
          </a:p>
          <a:p>
            <a:pPr marL="457517" lvl="1" indent="-182880" eaLnBrk="1" fontAlgn="auto" hangingPunct="1">
              <a:spcAft>
                <a:spcPts val="0"/>
              </a:spcAft>
              <a:buFont typeface="Arial" pitchFamily="34" charset="0"/>
              <a:buChar char="•"/>
              <a:defRPr/>
            </a:pPr>
            <a:r>
              <a:rPr lang="fr-BE" dirty="0" smtClean="0"/>
              <a:t>système de partage des données et documents pour les hôpitaux généraux et psychiatriques via les 5 hubs</a:t>
            </a:r>
          </a:p>
          <a:p>
            <a:pPr marL="731202" lvl="2" indent="-182880" eaLnBrk="1" fontAlgn="auto" hangingPunct="1">
              <a:spcAft>
                <a:spcPts val="0"/>
              </a:spcAft>
              <a:buFont typeface="Arial" pitchFamily="34" charset="0"/>
              <a:buChar char="•"/>
              <a:defRPr/>
            </a:pPr>
            <a:r>
              <a:rPr lang="fr-BE" dirty="0" smtClean="0"/>
              <a:t>Réseau Santé Wallon (RSW)</a:t>
            </a:r>
          </a:p>
          <a:p>
            <a:pPr marL="731202" lvl="2" indent="-182880" eaLnBrk="1" fontAlgn="auto" hangingPunct="1">
              <a:spcAft>
                <a:spcPts val="0"/>
              </a:spcAft>
              <a:buFont typeface="Arial" pitchFamily="34" charset="0"/>
              <a:buChar char="•"/>
              <a:defRPr/>
            </a:pPr>
            <a:r>
              <a:rPr lang="fr-BE" dirty="0" smtClean="0"/>
              <a:t>Réseau Santé Bruxellois (RSB)</a:t>
            </a:r>
          </a:p>
          <a:p>
            <a:pPr marL="731202" lvl="2" indent="-182880" eaLnBrk="1" fontAlgn="auto" hangingPunct="1">
              <a:spcAft>
                <a:spcPts val="0"/>
              </a:spcAft>
              <a:buFont typeface="Arial" pitchFamily="34" charset="0"/>
              <a:buChar char="•"/>
              <a:defRPr/>
            </a:pPr>
            <a:r>
              <a:rPr lang="fr-BE" dirty="0" err="1" smtClean="0"/>
              <a:t>Collaboratief</a:t>
            </a:r>
            <a:r>
              <a:rPr lang="fr-BE" dirty="0" smtClean="0"/>
              <a:t> </a:t>
            </a:r>
            <a:r>
              <a:rPr lang="fr-BE" dirty="0" err="1" smtClean="0"/>
              <a:t>Zorgplatform</a:t>
            </a:r>
            <a:r>
              <a:rPr lang="fr-BE" dirty="0" smtClean="0"/>
              <a:t> (</a:t>
            </a:r>
            <a:r>
              <a:rPr lang="fr-BE" dirty="0" err="1" smtClean="0"/>
              <a:t>Cozo</a:t>
            </a:r>
            <a:r>
              <a:rPr lang="fr-BE" dirty="0" smtClean="0"/>
              <a:t>)</a:t>
            </a:r>
          </a:p>
          <a:p>
            <a:pPr marL="731202" lvl="2" indent="-182880" eaLnBrk="1" fontAlgn="auto" hangingPunct="1">
              <a:spcAft>
                <a:spcPts val="0"/>
              </a:spcAft>
              <a:buFont typeface="Arial" pitchFamily="34" charset="0"/>
              <a:buChar char="•"/>
              <a:defRPr/>
            </a:pPr>
            <a:r>
              <a:rPr lang="fr-BE" dirty="0" err="1" smtClean="0"/>
              <a:t>Antwerpse</a:t>
            </a:r>
            <a:r>
              <a:rPr lang="fr-BE" dirty="0" smtClean="0"/>
              <a:t> </a:t>
            </a:r>
            <a:r>
              <a:rPr lang="fr-BE" dirty="0" err="1" smtClean="0"/>
              <a:t>Regionale</a:t>
            </a:r>
            <a:r>
              <a:rPr lang="fr-BE" dirty="0" smtClean="0"/>
              <a:t> Hub (ARH)</a:t>
            </a:r>
          </a:p>
          <a:p>
            <a:pPr marL="731202" lvl="2" indent="-182880" eaLnBrk="1" fontAlgn="auto" hangingPunct="1">
              <a:spcAft>
                <a:spcPts val="0"/>
              </a:spcAft>
              <a:buFont typeface="Arial" pitchFamily="34" charset="0"/>
              <a:buChar char="•"/>
              <a:defRPr/>
            </a:pPr>
            <a:r>
              <a:rPr lang="fr-BE" dirty="0" smtClean="0"/>
              <a:t>Vlaams </a:t>
            </a:r>
            <a:r>
              <a:rPr lang="fr-BE" dirty="0" err="1" smtClean="0"/>
              <a:t>Ziekenhuisnetwerk</a:t>
            </a:r>
            <a:r>
              <a:rPr lang="fr-BE" dirty="0" smtClean="0"/>
              <a:t> KU Leuven (VZN)</a:t>
            </a:r>
          </a:p>
          <a:p>
            <a:pPr lvl="1" indent="-182880" eaLnBrk="1" fontAlgn="auto" hangingPunct="1">
              <a:spcAft>
                <a:spcPts val="0"/>
              </a:spcAft>
              <a:buFont typeface="Arial" pitchFamily="34" charset="0"/>
              <a:buChar char="•"/>
              <a:defRPr/>
            </a:pPr>
            <a:r>
              <a:rPr lang="fr-BE" dirty="0" smtClean="0"/>
              <a:t>référencement des documents de la 1ère ligne (</a:t>
            </a:r>
            <a:r>
              <a:rPr lang="fr-BE" dirty="0" err="1" smtClean="0"/>
              <a:t>SumEHR</a:t>
            </a:r>
            <a:r>
              <a:rPr lang="fr-BE" dirty="0" smtClean="0"/>
              <a:t>,  schémas de médication, …)</a:t>
            </a:r>
          </a:p>
          <a:p>
            <a:pPr marL="731520" lvl="2" indent="-182880" eaLnBrk="1" fontAlgn="auto" hangingPunct="1">
              <a:spcAft>
                <a:spcPts val="0"/>
              </a:spcAft>
              <a:buFont typeface="Arial" pitchFamily="34" charset="0"/>
              <a:buChar char="•"/>
              <a:defRPr/>
            </a:pPr>
            <a:r>
              <a:rPr lang="fr-BE" dirty="0" smtClean="0"/>
              <a:t>via les 3 </a:t>
            </a:r>
            <a:r>
              <a:rPr lang="fr-BE" dirty="0" err="1" smtClean="0"/>
              <a:t>coffres-forts</a:t>
            </a:r>
            <a:r>
              <a:rPr lang="fr-BE" dirty="0" smtClean="0"/>
              <a:t>/</a:t>
            </a:r>
            <a:r>
              <a:rPr lang="fr-BE" dirty="0" err="1" smtClean="0"/>
              <a:t>metahubs</a:t>
            </a:r>
            <a:r>
              <a:rPr lang="fr-BE" dirty="0"/>
              <a:t> </a:t>
            </a:r>
            <a:r>
              <a:rPr lang="fr-BE" dirty="0" smtClean="0"/>
              <a:t>(</a:t>
            </a:r>
            <a:r>
              <a:rPr lang="fr-BE" dirty="0" err="1" smtClean="0"/>
              <a:t>Vitalink</a:t>
            </a:r>
            <a:r>
              <a:rPr lang="fr-BE" dirty="0" smtClean="0"/>
              <a:t>, </a:t>
            </a:r>
            <a:r>
              <a:rPr lang="fr-BE" dirty="0" err="1" smtClean="0"/>
              <a:t>InterMed</a:t>
            </a:r>
            <a:r>
              <a:rPr lang="fr-BE" dirty="0" smtClean="0"/>
              <a:t>, </a:t>
            </a:r>
            <a:r>
              <a:rPr lang="fr-BE" dirty="0" err="1" smtClean="0"/>
              <a:t>BruSafe</a:t>
            </a:r>
            <a:r>
              <a:rPr lang="fr-BE" dirty="0" smtClean="0"/>
              <a:t>)</a:t>
            </a:r>
          </a:p>
          <a:p>
            <a:pPr lvl="1" indent="-182880" eaLnBrk="1" fontAlgn="auto" hangingPunct="1">
              <a:spcAft>
                <a:spcPts val="0"/>
              </a:spcAft>
              <a:buFont typeface="Arial" pitchFamily="34" charset="0"/>
              <a:buChar char="•"/>
              <a:defRPr/>
            </a:pPr>
            <a:r>
              <a:rPr lang="fr-BE" dirty="0" smtClean="0"/>
              <a:t>01/03/2017: 17.948.624 liens hubs-patients enregistrés dans le </a:t>
            </a:r>
            <a:r>
              <a:rPr lang="fr-BE" dirty="0" err="1" smtClean="0"/>
              <a:t>Metahub</a:t>
            </a:r>
            <a:r>
              <a:rPr lang="fr-BE" dirty="0" smtClean="0"/>
              <a:t> (volume total)</a:t>
            </a:r>
          </a:p>
          <a:p>
            <a:pPr marL="731520" lvl="2" indent="-182880" eaLnBrk="1" fontAlgn="auto" hangingPunct="1">
              <a:spcAft>
                <a:spcPts val="0"/>
              </a:spcAft>
              <a:buFont typeface="Arial" pitchFamily="34" charset="0"/>
              <a:buChar char="•"/>
              <a:defRPr/>
            </a:pPr>
            <a:endParaRPr lang="fr-BE" dirty="0" smtClean="0"/>
          </a:p>
          <a:p>
            <a:pPr marL="731520" lvl="2" indent="-182880" eaLnBrk="1" fontAlgn="auto" hangingPunct="1">
              <a:spcAft>
                <a:spcPts val="0"/>
              </a:spcAft>
              <a:buFont typeface="Arial" pitchFamily="34" charset="0"/>
              <a:buChar char="•"/>
              <a:defRPr/>
            </a:pPr>
            <a:endParaRPr lang="fr-BE" dirty="0" smtClean="0"/>
          </a:p>
          <a:p>
            <a:pPr marL="731520" lvl="2"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2867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9FE7F5-FD76-41BA-99B0-AEE6AF01F303}" type="slidenum">
              <a:rPr lang="en-US" altLang="en-US" smtClean="0">
                <a:solidFill>
                  <a:srgbClr val="FFFFFF"/>
                </a:solidFill>
              </a:rPr>
              <a:pPr fontAlgn="base">
                <a:spcBef>
                  <a:spcPct val="0"/>
                </a:spcBef>
                <a:spcAft>
                  <a:spcPct val="0"/>
                </a:spcAft>
                <a:defRPr/>
              </a:pPr>
              <a:t>22</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23</a:t>
            </a:fld>
            <a:endParaRPr lang="fr-BE"/>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812800"/>
            <a:ext cx="8506308"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579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24</a:t>
            </a:fld>
            <a:endParaRPr lang="fr-BE"/>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79" y="664419"/>
            <a:ext cx="8890001" cy="579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678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25</a:t>
            </a:fld>
            <a:endParaRPr lang="fr-BE"/>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8" y="690880"/>
            <a:ext cx="8849289" cy="576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871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26</a:t>
            </a:fld>
            <a:endParaRPr lang="fr-BE"/>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53" y="670560"/>
            <a:ext cx="8724568" cy="568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27</a:t>
            </a:fld>
            <a:endParaRPr lang="fr-BE"/>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5" y="711200"/>
            <a:ext cx="8818258" cy="574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385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28</a:t>
            </a:fld>
            <a:endParaRPr lang="fr-BE"/>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 y="782320"/>
            <a:ext cx="8708978" cy="567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Consentement éclairé </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dirty="0" smtClean="0"/>
              <a:t>Prérequis essentiel à l’échange de données de santé : consentement du patient pour l’échange électronique de ses données de santé</a:t>
            </a:r>
          </a:p>
          <a:p>
            <a:pPr lvl="1" indent="-182880" eaLnBrk="1" fontAlgn="auto" hangingPunct="1">
              <a:spcAft>
                <a:spcPts val="0"/>
              </a:spcAft>
              <a:buFont typeface="Arial" pitchFamily="34" charset="0"/>
              <a:buChar char="•"/>
              <a:defRPr/>
            </a:pPr>
            <a:r>
              <a:rPr lang="fr-BE" altLang="en-US" dirty="0" smtClean="0"/>
              <a:t>règlement approuvé par les différents organes de gestion et d’avis de la Plate-forme</a:t>
            </a:r>
            <a:r>
              <a:rPr lang="fr-BE" dirty="0" smtClean="0"/>
              <a:t> </a:t>
            </a:r>
            <a:r>
              <a:rPr lang="fr-BE" altLang="en-US" dirty="0" err="1" smtClean="0">
                <a:solidFill>
                  <a:srgbClr val="3E6E5A"/>
                </a:solidFill>
              </a:rPr>
              <a:t>eHealth</a:t>
            </a:r>
            <a:r>
              <a:rPr lang="fr-BE" dirty="0" smtClean="0"/>
              <a:t> </a:t>
            </a:r>
            <a:r>
              <a:rPr lang="fr-BE" altLang="en-US" dirty="0" smtClean="0"/>
              <a:t>(Comité de concertation des utilisateurs, Comité de gestion et Comité sectoriel santé)</a:t>
            </a:r>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r>
              <a:rPr lang="fr-BE" dirty="0" smtClean="0"/>
              <a:t>uniquement entre prestataires/établissements de soins qui ont une relation thérapeutique / relation de soins avec le patient (p.ex. pas d'accès pour le médecin du travail)</a:t>
            </a:r>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r>
              <a:rPr lang="fr-BE" dirty="0" smtClean="0"/>
              <a:t>enregistrement du consentement soit par le patient, soit via son médecin, son pharmacien, sa mutuelle ou son hôpital </a:t>
            </a: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4096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CEFF994-1EB9-407C-9EEE-D739843D0530}" type="slidenum">
              <a:rPr lang="en-US" altLang="en-US" smtClean="0">
                <a:solidFill>
                  <a:srgbClr val="FFFFFF"/>
                </a:solidFill>
              </a:rPr>
              <a:pPr fontAlgn="base">
                <a:spcBef>
                  <a:spcPct val="0"/>
                </a:spcBef>
                <a:spcAft>
                  <a:spcPct val="0"/>
                </a:spcAft>
                <a:defRPr/>
              </a:pPr>
              <a:t>29</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Détails sur www.plan-esante.be</a:t>
            </a:r>
            <a:endParaRPr lang="fr-BE" sz="3600"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3EFFEE6-DDEA-4596-B5B7-CCB9EB3401CD}" type="slidenum">
              <a:rPr lang="en-US" altLang="en-US" smtClean="0">
                <a:solidFill>
                  <a:srgbClr val="FFFFFF"/>
                </a:solidFill>
              </a:rPr>
              <a:pPr fontAlgn="base">
                <a:spcBef>
                  <a:spcPct val="0"/>
                </a:spcBef>
                <a:spcAft>
                  <a:spcPct val="0"/>
                </a:spcAft>
                <a:defRPr/>
              </a:pPr>
              <a:t>3</a:t>
            </a:fld>
            <a:endParaRPr lang="fr-BE" altLang="en-US" smtClean="0">
              <a:solidFill>
                <a:srgbClr val="FFFFFF"/>
              </a:solidFill>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7663"/>
            <a:ext cx="9144000"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Consentement éclairé </a:t>
            </a:r>
            <a:endParaRPr lang="fr-BE" dirty="0"/>
          </a:p>
        </p:txBody>
      </p:sp>
      <p:sp>
        <p:nvSpPr>
          <p:cNvPr id="44035" name="Rectangle 3"/>
          <p:cNvSpPr>
            <a:spLocks noGrp="1" noChangeArrowheads="1"/>
          </p:cNvSpPr>
          <p:nvPr>
            <p:ph idx="1"/>
          </p:nvPr>
        </p:nvSpPr>
        <p:spPr/>
        <p:txBody>
          <a:bodyPr/>
          <a:lstStyle/>
          <a:p>
            <a:pPr eaLnBrk="1" hangingPunct="1"/>
            <a:r>
              <a:rPr lang="fr-BE" altLang="en-US" dirty="0" smtClean="0"/>
              <a:t>Possibilité d’exclure un prestataire de soins</a:t>
            </a:r>
          </a:p>
          <a:p>
            <a:pPr lvl="1" eaLnBrk="1" hangingPunct="1"/>
            <a:endParaRPr lang="fr-BE" altLang="en-US" dirty="0" smtClean="0"/>
          </a:p>
          <a:p>
            <a:pPr lvl="1" eaLnBrk="1" hangingPunct="1"/>
            <a:endParaRPr lang="fr-BE" altLang="en-US" dirty="0" smtClean="0"/>
          </a:p>
          <a:p>
            <a:pPr eaLnBrk="1" hangingPunct="1"/>
            <a:r>
              <a:rPr lang="fr-BE" altLang="en-US" dirty="0" smtClean="0"/>
              <a:t>Possibilité de retirer son consentement</a:t>
            </a:r>
          </a:p>
          <a:p>
            <a:pPr lvl="1" eaLnBrk="1" hangingPunct="1"/>
            <a:endParaRPr lang="fr-BE" altLang="en-US" dirty="0" smtClean="0"/>
          </a:p>
          <a:p>
            <a:pPr lvl="1" eaLnBrk="1" hangingPunct="1"/>
            <a:endParaRPr lang="fr-BE" altLang="en-US" dirty="0" smtClean="0"/>
          </a:p>
          <a:p>
            <a:pPr eaLnBrk="1" hangingPunct="1"/>
            <a:r>
              <a:rPr lang="fr-BE" altLang="en-US" dirty="0" smtClean="0"/>
              <a:t>Possibilité de modifier son profil de consentement à tout moment, sans limitation dans les changements</a:t>
            </a:r>
          </a:p>
          <a:p>
            <a:pPr eaLnBrk="1" hangingPunct="1"/>
            <a:endParaRPr lang="fr-BE" altLang="en-US" dirty="0" smtClean="0"/>
          </a:p>
          <a:p>
            <a:pPr eaLnBrk="1" hangingPunct="1"/>
            <a:endParaRPr lang="fr-BE" altLang="en-US" dirty="0" smtClean="0"/>
          </a:p>
          <a:p>
            <a:pPr eaLnBrk="1" hangingPunct="1"/>
            <a:r>
              <a:rPr lang="fr-BE" altLang="en-US" dirty="0" smtClean="0"/>
              <a:t>Possibilité de voir qui a introduit / modifié le consentement éclairé</a:t>
            </a:r>
          </a:p>
          <a:p>
            <a:pPr lvl="1" eaLnBrk="1" hangingPunct="1"/>
            <a:endParaRPr lang="fr-BE" altLang="en-US" dirty="0" smtClean="0"/>
          </a:p>
          <a:p>
            <a:pPr lvl="1" eaLnBrk="1" hangingPunct="1"/>
            <a:endParaRPr lang="fr-BE" altLang="en-US" dirty="0" smtClean="0"/>
          </a:p>
          <a:p>
            <a:pPr eaLnBrk="1" hangingPunct="1"/>
            <a:endParaRPr lang="fr-BE" altLang="en-US" dirty="0" smtClean="0"/>
          </a:p>
          <a:p>
            <a:pPr eaLnBrk="1" hangingPunct="1"/>
            <a:endParaRPr lang="fr-BE" altLang="en-US" dirty="0" smtClean="0"/>
          </a:p>
          <a:p>
            <a:pPr lvl="1" eaLnBrk="1" hangingPunct="1"/>
            <a:endParaRPr lang="fr-BE" altLang="en-US" dirty="0" smtClean="0"/>
          </a:p>
          <a:p>
            <a:pPr lvl="1" eaLnBrk="1" hangingPunct="1"/>
            <a:endParaRPr lang="fr-BE" altLang="en-US" dirty="0" smtClean="0"/>
          </a:p>
          <a:p>
            <a:pPr lvl="1" eaLnBrk="1" hangingPunct="1"/>
            <a:endParaRPr lang="fr-BE" altLang="en-US" dirty="0" smtClean="0"/>
          </a:p>
          <a:p>
            <a:pPr eaLnBrk="1" hangingPunct="1"/>
            <a:endParaRPr lang="fr-BE" altLang="en-US" dirty="0" smtClean="0"/>
          </a:p>
          <a:p>
            <a:pPr eaLnBrk="1" hangingPunct="1"/>
            <a:endParaRPr lang="fr-BE" altLang="en-US" dirty="0" smtClean="0"/>
          </a:p>
          <a:p>
            <a:pPr eaLnBrk="1" hangingPunct="1"/>
            <a:endParaRPr lang="fr-BE" altLang="en-US" dirty="0" smtClean="0"/>
          </a:p>
          <a:p>
            <a:pPr eaLnBrk="1" hangingPunct="1"/>
            <a:endParaRPr lang="fr-BE" altLang="en-US" dirty="0" smtClean="0"/>
          </a:p>
          <a:p>
            <a:pPr lvl="1" eaLnBrk="1" hangingPunct="1"/>
            <a:endParaRPr lang="fr-BE" altLang="en-US" dirty="0" smtClean="0"/>
          </a:p>
          <a:p>
            <a:pPr eaLnBrk="1" hangingPunct="1"/>
            <a:endParaRPr lang="fr-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4198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8AEEFC-9905-4311-BA2E-3484D7FBEC4A}" type="slidenum">
              <a:rPr lang="en-US" altLang="en-US" smtClean="0">
                <a:solidFill>
                  <a:srgbClr val="FFFFFF"/>
                </a:solidFill>
              </a:rPr>
              <a:pPr fontAlgn="base">
                <a:spcBef>
                  <a:spcPct val="0"/>
                </a:spcBef>
                <a:spcAft>
                  <a:spcPct val="0"/>
                </a:spcAft>
                <a:defRPr/>
              </a:pPr>
              <a:t>30</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solidFill>
                  <a:srgbClr val="3E6E5A"/>
                </a:solidFill>
              </a:rPr>
              <a:t>eHealth</a:t>
            </a:r>
            <a:r>
              <a:rPr lang="fr-BE" altLang="en-US" dirty="0" err="1" smtClean="0"/>
              <a:t>Consent</a:t>
            </a:r>
            <a:endParaRPr lang="fr-BE" dirty="0"/>
          </a:p>
        </p:txBody>
      </p:sp>
      <p:sp>
        <p:nvSpPr>
          <p:cNvPr id="3" name="Date Placeholder 2"/>
          <p:cNvSpPr>
            <a:spLocks noGrp="1"/>
          </p:cNvSpPr>
          <p:nvPr>
            <p:ph type="dt" sz="half" idx="10"/>
          </p:nvPr>
        </p:nvSpPr>
        <p:spPr/>
        <p:txBody>
          <a:bodyPr/>
          <a:lstStyle/>
          <a:p>
            <a:r>
              <a:rPr lang="en-US" smtClean="0"/>
              <a:t>29/03/2017</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pPr/>
              <a:t>31</a:t>
            </a:fld>
            <a:endParaRPr lang="fr-BE"/>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7453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Consentement éclairé </a:t>
            </a:r>
            <a:endParaRPr lang="fr-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r>
              <a:rPr lang="fr-BE" dirty="0" smtClean="0"/>
              <a:t>Objectif 31/12/2016 : 4,5 millions de consentements enregistrés</a:t>
            </a: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r>
              <a:rPr lang="fr-BE" dirty="0" smtClean="0"/>
              <a:t>27/03/2017: 5.476.658 millions de consentements enregistrés</a:t>
            </a: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77800" lvl="1" indent="-177800" eaLnBrk="1" fontAlgn="auto" hangingPunct="1">
              <a:spcAft>
                <a:spcPts val="0"/>
              </a:spcAft>
              <a:buFont typeface="Arial" pitchFamily="34" charset="0"/>
              <a:buChar char="•"/>
              <a:defRPr/>
            </a:pPr>
            <a:r>
              <a:rPr lang="fr-BE" sz="2400" dirty="0" smtClean="0">
                <a:hlinkClick r:id="rId3"/>
              </a:rPr>
              <a:t>www.patientconsent.be</a:t>
            </a:r>
            <a:endParaRPr lang="fr-BE" dirty="0" smtClean="0"/>
          </a:p>
          <a:p>
            <a:pPr marL="274320" lvl="1" indent="0" eaLnBrk="1" fontAlgn="auto" hangingPunct="1">
              <a:spcAft>
                <a:spcPts val="0"/>
              </a:spcAft>
              <a:buFont typeface="Arial" pitchFamily="34" charset="0"/>
              <a:buNone/>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p:txBody>
      </p:sp>
      <p:sp>
        <p:nvSpPr>
          <p:cNvPr id="4403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4403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C2BC41-277C-433A-A38C-D8204770F439}" type="slidenum">
              <a:rPr lang="en-US" altLang="en-US" smtClean="0">
                <a:solidFill>
                  <a:srgbClr val="FFFFFF"/>
                </a:solidFill>
              </a:rPr>
              <a:pPr fontAlgn="base">
                <a:spcBef>
                  <a:spcPct val="0"/>
                </a:spcBef>
                <a:spcAft>
                  <a:spcPct val="0"/>
                </a:spcAft>
                <a:defRPr/>
              </a:pPr>
              <a:t>32</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www.patientconsent.be</a:t>
            </a:r>
            <a:endParaRPr lang="fr-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0DA24B-0A7F-45C7-9922-771D7D45DE54}" type="slidenum">
              <a:rPr lang="en-US" altLang="en-US" smtClean="0">
                <a:solidFill>
                  <a:srgbClr val="FFFFFF"/>
                </a:solidFill>
              </a:rPr>
              <a:pPr fontAlgn="base">
                <a:spcBef>
                  <a:spcPct val="0"/>
                </a:spcBef>
                <a:spcAft>
                  <a:spcPct val="0"/>
                </a:spcAft>
                <a:defRPr/>
              </a:pPr>
              <a:t>33</a:t>
            </a:fld>
            <a:endParaRPr lang="fr-BE" altLang="en-US" smtClean="0">
              <a:solidFill>
                <a:srgbClr val="FFFFFF"/>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www.patientconsent.be/folder</a:t>
            </a:r>
            <a:endParaRPr lang="fr-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29/03/2017</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pPr/>
              <a:t>34</a:t>
            </a:fld>
            <a:endParaRPr lang="fr-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412776"/>
            <a:ext cx="7181793" cy="506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650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35</a:t>
            </a:fld>
            <a:endParaRPr lang="fr-BE"/>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 y="751840"/>
            <a:ext cx="8755932" cy="570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692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smtClean="0"/>
              <a:t>Action 2: DPI hospitalier intégré</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smtClean="0"/>
              <a:t>Objectifs</a:t>
            </a:r>
          </a:p>
          <a:p>
            <a:pPr lvl="1" indent="-182880" eaLnBrk="1" fontAlgn="auto" hangingPunct="1">
              <a:spcAft>
                <a:spcPts val="0"/>
              </a:spcAft>
              <a:buFont typeface="Arial" pitchFamily="34" charset="0"/>
              <a:buChar char="•"/>
              <a:defRPr/>
            </a:pPr>
            <a:r>
              <a:rPr lang="fr-BE" altLang="en-US" smtClean="0"/>
              <a:t>Un programme ‘accélérateur’ est mis en place; l'objectif est que tous les hôpitaux aient mis en production d'ici 2019 un DPI intégré et l’utilisent effectivement</a:t>
            </a:r>
          </a:p>
          <a:p>
            <a:pPr lvl="1" indent="-182880" eaLnBrk="1" fontAlgn="auto" hangingPunct="1">
              <a:spcAft>
                <a:spcPts val="0"/>
              </a:spcAft>
              <a:buFont typeface="Arial" pitchFamily="34" charset="0"/>
              <a:buChar char="•"/>
              <a:defRPr/>
            </a:pPr>
            <a:endParaRPr lang="fr-BE" smtClean="0"/>
          </a:p>
          <a:p>
            <a:pPr lvl="1" indent="-182880" eaLnBrk="1" fontAlgn="auto" hangingPunct="1">
              <a:spcAft>
                <a:spcPts val="0"/>
              </a:spcAft>
              <a:buFont typeface="Arial" pitchFamily="34" charset="0"/>
              <a:buChar char="•"/>
              <a:defRPr/>
            </a:pPr>
            <a:r>
              <a:rPr lang="fr-BE" smtClean="0"/>
              <a:t>chaque hôpital doit, pour le mois d'août 2016,</a:t>
            </a:r>
          </a:p>
          <a:p>
            <a:pPr lvl="2" indent="-182880" eaLnBrk="1" fontAlgn="auto" hangingPunct="1">
              <a:spcAft>
                <a:spcPts val="0"/>
              </a:spcAft>
              <a:buFont typeface="Arial" pitchFamily="34" charset="0"/>
              <a:buChar char="•"/>
              <a:defRPr/>
            </a:pPr>
            <a:r>
              <a:rPr lang="fr-BE" smtClean="0"/>
              <a:t>avoir approuvé un plan opérationnel informatique pluriannuel dans le but d'atteindre l'objectif</a:t>
            </a:r>
          </a:p>
          <a:p>
            <a:pPr lvl="2" indent="-182880" eaLnBrk="1" fontAlgn="auto" hangingPunct="1">
              <a:spcAft>
                <a:spcPts val="0"/>
              </a:spcAft>
              <a:buFont typeface="Arial" pitchFamily="34" charset="0"/>
              <a:buChar char="•"/>
              <a:defRPr/>
            </a:pPr>
            <a:r>
              <a:rPr lang="fr-BE" smtClean="0"/>
              <a:t>avoir mis au point une structure de gouvernance (équipe de coordination multidisciplinaire) afin de garantir l’implémentation, l’évaluation et la mise à jour de ce plan pluriannuel</a:t>
            </a:r>
          </a:p>
          <a:p>
            <a:pPr lvl="1" indent="-182880" eaLnBrk="1" fontAlgn="auto" hangingPunct="1">
              <a:spcAft>
                <a:spcPts val="0"/>
              </a:spcAft>
              <a:buFont typeface="Arial" pitchFamily="34" charset="0"/>
              <a:buChar char="•"/>
              <a:defRPr/>
            </a:pPr>
            <a:endParaRPr lang="fr-BE" smtClean="0"/>
          </a:p>
          <a:p>
            <a:pPr indent="-182880" eaLnBrk="1" fontAlgn="auto" hangingPunct="1">
              <a:spcAft>
                <a:spcPts val="0"/>
              </a:spcAft>
              <a:buFont typeface="Arial" pitchFamily="34" charset="0"/>
              <a:buChar char="•"/>
              <a:defRPr/>
            </a:pPr>
            <a:r>
              <a:rPr lang="fr-BE" altLang="en-US" smtClean="0"/>
              <a:t>Organisation responsable : SPF Santé publique</a:t>
            </a:r>
            <a:endParaRPr lang="fr-BE" smtClean="0"/>
          </a:p>
          <a:p>
            <a:pPr lvl="1" indent="-182880" eaLnBrk="1" fontAlgn="auto" hangingPunct="1">
              <a:spcAft>
                <a:spcPts val="0"/>
              </a:spcAft>
              <a:buFont typeface="Arial" pitchFamily="34" charset="0"/>
              <a:buChar char="•"/>
              <a:defRPr/>
            </a:pPr>
            <a:endParaRPr lang="fr-BE" smtClean="0"/>
          </a:p>
          <a:p>
            <a:pPr lvl="1" indent="-182880" eaLnBrk="1" fontAlgn="auto" hangingPunct="1">
              <a:spcAft>
                <a:spcPts val="0"/>
              </a:spcAft>
              <a:buFont typeface="Arial" pitchFamily="34" charset="0"/>
              <a:buChar char="•"/>
              <a:defRPr/>
            </a:pPr>
            <a:endParaRPr lang="fr-BE" smtClean="0"/>
          </a:p>
          <a:p>
            <a:pPr lvl="1" indent="-182880" eaLnBrk="1" fontAlgn="auto" hangingPunct="1">
              <a:spcAft>
                <a:spcPts val="0"/>
              </a:spcAft>
              <a:buFont typeface="Arial" pitchFamily="34" charset="0"/>
              <a:buChar char="•"/>
              <a:defRPr/>
            </a:pPr>
            <a:endParaRPr lang="fr-BE" smtClean="0">
              <a:sym typeface="Arial" charset="0"/>
            </a:endParaRPr>
          </a:p>
          <a:p>
            <a:pPr marL="182880" indent="-182880" eaLnBrk="1" fontAlgn="auto" hangingPunct="1">
              <a:spcAft>
                <a:spcPts val="0"/>
              </a:spcAft>
              <a:buFont typeface="Arial" pitchFamily="34" charset="0"/>
              <a:buChar char="•"/>
              <a:defRPr/>
            </a:pPr>
            <a:endParaRPr lang="fr-BE" smtClean="0"/>
          </a:p>
          <a:p>
            <a:pPr marL="182880" indent="-182880" eaLnBrk="1" fontAlgn="auto" hangingPunct="1">
              <a:spcAft>
                <a:spcPts val="0"/>
              </a:spcAft>
              <a:buFont typeface="Arial" pitchFamily="34" charset="0"/>
              <a:buChar char="•"/>
              <a:defRPr/>
            </a:pPr>
            <a:endParaRPr lang="fr-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EE2050C-DF0B-4C0D-8A5F-51FD2E4CC93E}" type="slidenum">
              <a:rPr lang="en-US" altLang="en-US" smtClean="0">
                <a:solidFill>
                  <a:srgbClr val="FFFFFF"/>
                </a:solidFill>
              </a:rPr>
              <a:pPr fontAlgn="base">
                <a:spcBef>
                  <a:spcPct val="0"/>
                </a:spcBef>
                <a:spcAft>
                  <a:spcPct val="0"/>
                </a:spcAft>
                <a:defRPr/>
              </a:pPr>
              <a:t>36</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fr-BE" smtClean="0"/>
              <a:t>Action 2: DPI hospitalier intégré</a:t>
            </a:r>
            <a:endParaRPr lang="fr-BE" dirty="0"/>
          </a:p>
        </p:txBody>
      </p:sp>
      <p:sp>
        <p:nvSpPr>
          <p:cNvPr id="3" name="Tijdelijke aanduiding voor inhoud 2"/>
          <p:cNvSpPr>
            <a:spLocks noGrp="1"/>
          </p:cNvSpPr>
          <p:nvPr>
            <p:ph idx="1"/>
          </p:nvPr>
        </p:nvSpPr>
        <p:spPr/>
        <p:txBody>
          <a:bodyPr/>
          <a:lstStyle/>
          <a:p>
            <a:pPr>
              <a:lnSpc>
                <a:spcPts val="2100"/>
              </a:lnSpc>
            </a:pPr>
            <a:r>
              <a:rPr lang="fr-BE" altLang="fr-FR" sz="2000" dirty="0" smtClean="0"/>
              <a:t>Objectifs DPI hospitalier intégré</a:t>
            </a:r>
          </a:p>
          <a:p>
            <a:pPr lvl="1">
              <a:lnSpc>
                <a:spcPts val="2100"/>
              </a:lnSpc>
            </a:pPr>
            <a:r>
              <a:rPr lang="fr-BE" altLang="fr-FR" sz="1800" dirty="0" smtClean="0"/>
              <a:t>de meilleurs soins</a:t>
            </a:r>
          </a:p>
          <a:p>
            <a:pPr lvl="2">
              <a:lnSpc>
                <a:spcPts val="2100"/>
              </a:lnSpc>
            </a:pPr>
            <a:r>
              <a:rPr lang="fr-BE" altLang="fr-FR" sz="1400" dirty="0" smtClean="0"/>
              <a:t>de meilleures informations plus complètes sur le patient et ses antécédents</a:t>
            </a:r>
          </a:p>
          <a:p>
            <a:pPr lvl="2">
              <a:lnSpc>
                <a:spcPts val="2100"/>
              </a:lnSpc>
            </a:pPr>
            <a:r>
              <a:rPr lang="fr-BE" altLang="fr-FR" sz="1400" dirty="0" smtClean="0"/>
              <a:t>réduire les examens en double et par conséquent la toxicité inutile </a:t>
            </a:r>
          </a:p>
          <a:p>
            <a:pPr lvl="2">
              <a:lnSpc>
                <a:spcPts val="2100"/>
              </a:lnSpc>
            </a:pPr>
            <a:r>
              <a:rPr lang="fr-BE" altLang="fr-FR" sz="1400" dirty="0" smtClean="0"/>
              <a:t>réduire les risques d'erreurs, notamment par des programmes de soutien à la décision</a:t>
            </a:r>
          </a:p>
          <a:p>
            <a:pPr lvl="1">
              <a:lnSpc>
                <a:spcPts val="2100"/>
              </a:lnSpc>
            </a:pPr>
            <a:r>
              <a:rPr lang="fr-BE" altLang="fr-FR" sz="1800" dirty="0" smtClean="0"/>
              <a:t>catalyseur d'innovations</a:t>
            </a:r>
          </a:p>
          <a:p>
            <a:pPr lvl="2">
              <a:lnSpc>
                <a:spcPts val="2100"/>
              </a:lnSpc>
            </a:pPr>
            <a:r>
              <a:rPr lang="fr-BE" altLang="fr-FR" sz="1400" dirty="0" smtClean="0"/>
              <a:t>réfléchir à de nouveaux processus</a:t>
            </a:r>
          </a:p>
          <a:p>
            <a:pPr lvl="2">
              <a:lnSpc>
                <a:spcPts val="2100"/>
              </a:lnSpc>
            </a:pPr>
            <a:r>
              <a:rPr lang="fr-BE" altLang="fr-FR" sz="1400" dirty="0" smtClean="0"/>
              <a:t>permet de collecter des données au profit de O&amp;O et meilleure gestion</a:t>
            </a:r>
          </a:p>
          <a:p>
            <a:pPr lvl="2">
              <a:lnSpc>
                <a:spcPts val="2100"/>
              </a:lnSpc>
            </a:pPr>
            <a:r>
              <a:rPr lang="fr-BE" altLang="fr-FR" sz="1400" dirty="0" smtClean="0"/>
              <a:t>applications spécifiques pour des études cliniques</a:t>
            </a:r>
          </a:p>
          <a:p>
            <a:pPr lvl="2">
              <a:lnSpc>
                <a:spcPts val="2100"/>
              </a:lnSpc>
            </a:pPr>
            <a:r>
              <a:rPr lang="fr-BE" altLang="fr-FR" sz="1400" dirty="0" smtClean="0"/>
              <a:t>permet d'aborder différemment l'épidémiologique</a:t>
            </a:r>
          </a:p>
          <a:p>
            <a:pPr lvl="1">
              <a:lnSpc>
                <a:spcPts val="2100"/>
              </a:lnSpc>
            </a:pPr>
            <a:r>
              <a:rPr lang="fr-BE" altLang="fr-FR" sz="1800" dirty="0" smtClean="0"/>
              <a:t>meilleure allocation des maigres ressources</a:t>
            </a:r>
          </a:p>
          <a:p>
            <a:pPr lvl="2">
              <a:lnSpc>
                <a:spcPts val="2100"/>
              </a:lnSpc>
            </a:pPr>
            <a:r>
              <a:rPr lang="fr-BE" altLang="fr-FR" sz="1400" dirty="0" smtClean="0"/>
              <a:t>trajets de santé plus efficaces donnent lieu à des gains d'efficacité</a:t>
            </a:r>
          </a:p>
          <a:p>
            <a:pPr lvl="2">
              <a:lnSpc>
                <a:spcPts val="2100"/>
              </a:lnSpc>
            </a:pPr>
            <a:r>
              <a:rPr lang="fr-BE" altLang="fr-FR" sz="1400" dirty="0" smtClean="0"/>
              <a:t>le suivi des besoins des patients en temps réel permet d'éviter des gaspillages </a:t>
            </a:r>
          </a:p>
          <a:p>
            <a:pPr lvl="2">
              <a:lnSpc>
                <a:spcPts val="2100"/>
              </a:lnSpc>
            </a:pPr>
            <a:r>
              <a:rPr lang="fr-BE" altLang="fr-FR" sz="1400" dirty="0" smtClean="0"/>
              <a:t>simplification administrative </a:t>
            </a:r>
          </a:p>
          <a:p>
            <a:pPr lvl="2">
              <a:lnSpc>
                <a:spcPts val="2100"/>
              </a:lnSpc>
            </a:pPr>
            <a:r>
              <a:rPr lang="fr-BE" altLang="fr-FR" sz="1400" dirty="0" smtClean="0"/>
              <a:t>automatisation des processus</a:t>
            </a:r>
          </a:p>
        </p:txBody>
      </p:sp>
      <p:sp>
        <p:nvSpPr>
          <p:cNvPr id="4" name="Tijdelijke aanduiding voor datum 3"/>
          <p:cNvSpPr>
            <a:spLocks noGrp="1"/>
          </p:cNvSpPr>
          <p:nvPr>
            <p:ph type="dt" sz="half" idx="10"/>
          </p:nvPr>
        </p:nvSpPr>
        <p:spPr/>
        <p:txBody>
          <a:bodyPr/>
          <a:lstStyle/>
          <a:p>
            <a:r>
              <a:rPr lang="en-US" smtClean="0"/>
              <a:t>29/03/2017</a:t>
            </a:r>
            <a:endParaRPr lang="fr-BE"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37</a:t>
            </a:fld>
            <a:endParaRPr lang="fr-BE" dirty="0"/>
          </a:p>
        </p:txBody>
      </p:sp>
    </p:spTree>
    <p:extLst>
      <p:ext uri="{BB962C8B-B14F-4D97-AF65-F5344CB8AC3E}">
        <p14:creationId xmlns:p14="http://schemas.microsoft.com/office/powerpoint/2010/main" val="239829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dirty="0" smtClean="0"/>
              <a:t>Action 17 : </a:t>
            </a:r>
            <a:r>
              <a:rPr lang="fr-BE" dirty="0" err="1" smtClean="0">
                <a:solidFill>
                  <a:srgbClr val="3E6E5A"/>
                </a:solidFill>
              </a:rPr>
              <a:t>eHealth</a:t>
            </a:r>
            <a:r>
              <a:rPr lang="fr-BE" dirty="0" err="1" smtClean="0"/>
              <a:t>Box</a:t>
            </a:r>
            <a:endParaRPr lang="fr-BE" dirty="0"/>
          </a:p>
        </p:txBody>
      </p:sp>
      <p:sp>
        <p:nvSpPr>
          <p:cNvPr id="57347" name="Rectangle 3"/>
          <p:cNvSpPr>
            <a:spLocks noGrp="1" noChangeArrowheads="1"/>
          </p:cNvSpPr>
          <p:nvPr>
            <p:ph idx="1"/>
          </p:nvPr>
        </p:nvSpPr>
        <p:spPr/>
        <p:txBody>
          <a:bodyPr/>
          <a:lstStyle/>
          <a:p>
            <a:pPr eaLnBrk="1" hangingPunct="1">
              <a:lnSpc>
                <a:spcPts val="2300"/>
              </a:lnSpc>
            </a:pPr>
            <a:r>
              <a:rPr lang="fr-BE" altLang="en-US" dirty="0" err="1" smtClean="0">
                <a:solidFill>
                  <a:srgbClr val="3E6E5A"/>
                </a:solidFill>
              </a:rPr>
              <a:t>eHealth</a:t>
            </a:r>
            <a:r>
              <a:rPr lang="fr-BE" dirty="0" err="1" smtClean="0"/>
              <a:t>Box</a:t>
            </a:r>
            <a:r>
              <a:rPr lang="fr-BE" dirty="0" smtClean="0"/>
              <a:t> – Situation 2015</a:t>
            </a:r>
          </a:p>
          <a:p>
            <a:pPr eaLnBrk="1" hangingPunct="1">
              <a:lnSpc>
                <a:spcPts val="2300"/>
              </a:lnSpc>
            </a:pPr>
            <a:endParaRPr lang="fr-BE" altLang="en-US" sz="1000" dirty="0" smtClean="0"/>
          </a:p>
          <a:p>
            <a:pPr lvl="1" eaLnBrk="1" hangingPunct="1">
              <a:lnSpc>
                <a:spcPts val="2300"/>
              </a:lnSpc>
            </a:pPr>
            <a:r>
              <a:rPr lang="fr-BE" dirty="0" smtClean="0"/>
              <a:t>fonctionnalités standard d'un système de messagerie électronique avec un niveau de sécurité élevé pour </a:t>
            </a:r>
            <a:r>
              <a:rPr lang="fr-BE" altLang="en-US" dirty="0" smtClean="0">
                <a:sym typeface="Arial" charset="0"/>
              </a:rPr>
              <a:t>l'échange de données médicales</a:t>
            </a:r>
          </a:p>
          <a:p>
            <a:pPr lvl="1" eaLnBrk="1" hangingPunct="1">
              <a:lnSpc>
                <a:spcPts val="2300"/>
              </a:lnSpc>
            </a:pPr>
            <a:endParaRPr lang="fr-BE" altLang="en-US" sz="1000" dirty="0" smtClean="0">
              <a:sym typeface="Arial" charset="0"/>
            </a:endParaRPr>
          </a:p>
          <a:p>
            <a:pPr lvl="1" eaLnBrk="1" hangingPunct="1">
              <a:lnSpc>
                <a:spcPts val="2300"/>
              </a:lnSpc>
            </a:pPr>
            <a:r>
              <a:rPr lang="fr-BE" altLang="en-US" dirty="0" smtClean="0"/>
              <a:t>tout message est entièrement chiffré &gt; les données médicales peuvent ainsi être échangées de manière sûre entre les divers acteurs des soins de santé</a:t>
            </a:r>
          </a:p>
          <a:p>
            <a:pPr lvl="1" eaLnBrk="1" hangingPunct="1">
              <a:lnSpc>
                <a:spcPts val="2300"/>
              </a:lnSpc>
            </a:pPr>
            <a:endParaRPr lang="fr-BE" altLang="en-US" sz="1000" dirty="0" smtClean="0"/>
          </a:p>
          <a:p>
            <a:pPr lvl="1" eaLnBrk="1" hangingPunct="1">
              <a:lnSpc>
                <a:spcPts val="2300"/>
              </a:lnSpc>
            </a:pPr>
            <a:r>
              <a:rPr lang="fr-BE" altLang="en-US" dirty="0" smtClean="0"/>
              <a:t>2015 : +/- 4 millions de messages envoyés/mois</a:t>
            </a:r>
          </a:p>
          <a:p>
            <a:pPr lvl="1" eaLnBrk="1" hangingPunct="1">
              <a:lnSpc>
                <a:spcPts val="2300"/>
              </a:lnSpc>
            </a:pPr>
            <a:endParaRPr lang="fr-BE" altLang="en-US" sz="1000" dirty="0" smtClean="0"/>
          </a:p>
          <a:p>
            <a:pPr lvl="1" eaLnBrk="1" hangingPunct="1">
              <a:lnSpc>
                <a:spcPts val="2300"/>
              </a:lnSpc>
            </a:pPr>
            <a:r>
              <a:rPr lang="fr-BE" dirty="0" smtClean="0"/>
              <a:t>février 2017:</a:t>
            </a:r>
            <a:r>
              <a:rPr lang="fr-BE" altLang="en-US" dirty="0" smtClean="0"/>
              <a:t> 7.449.501 messages envoyés </a:t>
            </a:r>
          </a:p>
          <a:p>
            <a:pPr lvl="1" eaLnBrk="1" hangingPunct="1">
              <a:lnSpc>
                <a:spcPts val="2000"/>
              </a:lnSpc>
            </a:pPr>
            <a:endParaRPr lang="fr-BE" altLang="en-US" dirty="0" smtClean="0"/>
          </a:p>
          <a:p>
            <a:pPr lvl="1" eaLnBrk="1" hangingPunct="1">
              <a:lnSpc>
                <a:spcPts val="2000"/>
              </a:lnSpc>
            </a:pPr>
            <a:endParaRPr lang="fr-BE" altLang="en-US" dirty="0" smtClean="0"/>
          </a:p>
          <a:p>
            <a:pPr lvl="1" eaLnBrk="1" hangingPunct="1"/>
            <a:endParaRPr lang="fr-BE" altLang="en-US" dirty="0" smtClean="0">
              <a:sym typeface="Arial" charset="0"/>
            </a:endParaRPr>
          </a:p>
          <a:p>
            <a:pPr eaLnBrk="1" hangingPunct="1"/>
            <a:endParaRPr lang="fr-BE" altLang="en-US" dirty="0" smtClean="0"/>
          </a:p>
          <a:p>
            <a:pPr eaLnBrk="1" hangingPunct="1"/>
            <a:endParaRPr lang="fr-BE" altLang="en-US" dirty="0" smtClean="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F8654E-8C16-4BCB-ABA6-8DF033E00093}" type="slidenum">
              <a:rPr lang="en-US" altLang="en-US" smtClean="0">
                <a:solidFill>
                  <a:srgbClr val="FFFFFF"/>
                </a:solidFill>
              </a:rPr>
              <a:pPr fontAlgn="base">
                <a:spcBef>
                  <a:spcPct val="0"/>
                </a:spcBef>
                <a:spcAft>
                  <a:spcPct val="0"/>
                </a:spcAft>
                <a:defRPr/>
              </a:pPr>
              <a:t>38</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dirty="0" smtClean="0"/>
              <a:t>Action 17 : </a:t>
            </a:r>
            <a:r>
              <a:rPr lang="fr-BE" dirty="0" err="1" smtClean="0">
                <a:solidFill>
                  <a:srgbClr val="3E6E5A"/>
                </a:solidFill>
              </a:rPr>
              <a:t>eHealth</a:t>
            </a:r>
            <a:r>
              <a:rPr lang="fr-BE" dirty="0" err="1" smtClean="0"/>
              <a:t>Box</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lnSpc>
                <a:spcPts val="2300"/>
              </a:lnSpc>
              <a:spcAft>
                <a:spcPts val="0"/>
              </a:spcAft>
              <a:buFont typeface="Arial" pitchFamily="34" charset="0"/>
              <a:buChar char="•"/>
              <a:defRPr/>
            </a:pPr>
            <a:r>
              <a:rPr lang="fr-BE" sz="2000" dirty="0" smtClean="0"/>
              <a:t>Objectifs 2019</a:t>
            </a:r>
          </a:p>
          <a:p>
            <a:pPr lvl="1" indent="-182880" eaLnBrk="1" fontAlgn="auto" hangingPunct="1">
              <a:lnSpc>
                <a:spcPts val="2300"/>
              </a:lnSpc>
              <a:spcAft>
                <a:spcPts val="0"/>
              </a:spcAft>
              <a:buFont typeface="Arial" pitchFamily="34" charset="0"/>
              <a:buChar char="•"/>
              <a:defRPr/>
            </a:pPr>
            <a:r>
              <a:rPr lang="fr-BE" sz="1800" dirty="0" smtClean="0"/>
              <a:t>utilisation généralisée de la </a:t>
            </a:r>
            <a:r>
              <a:rPr lang="fr-BE" sz="1800" dirty="0" err="1" smtClean="0">
                <a:solidFill>
                  <a:srgbClr val="3E6E5A"/>
                </a:solidFill>
              </a:rPr>
              <a:t>eHealth</a:t>
            </a:r>
            <a:r>
              <a:rPr lang="fr-BE" sz="1800" dirty="0" err="1" smtClean="0"/>
              <a:t>Box</a:t>
            </a:r>
            <a:r>
              <a:rPr lang="fr-BE" sz="1800" dirty="0" smtClean="0"/>
              <a:t> et des données des prestataires de soins disponibles dans </a:t>
            </a:r>
            <a:r>
              <a:rPr lang="fr-BE" sz="1800" dirty="0" err="1" smtClean="0"/>
              <a:t>CoBRHA</a:t>
            </a:r>
            <a:endParaRPr lang="fr-BE" sz="1800" dirty="0" smtClean="0"/>
          </a:p>
          <a:p>
            <a:pPr lvl="1" indent="-182880" eaLnBrk="1" fontAlgn="auto" hangingPunct="1">
              <a:lnSpc>
                <a:spcPts val="2300"/>
              </a:lnSpc>
              <a:spcAft>
                <a:spcPts val="0"/>
              </a:spcAft>
              <a:buFont typeface="Arial" pitchFamily="34" charset="0"/>
              <a:buChar char="•"/>
              <a:defRPr/>
            </a:pPr>
            <a:r>
              <a:rPr lang="fr-BE" sz="1800" dirty="0" smtClean="0"/>
              <a:t>permettre une communication électronique de données médicales et confidentielles sécurisée entre les acteurs des soins de santé</a:t>
            </a:r>
          </a:p>
          <a:p>
            <a:pPr lvl="1" indent="-182880" eaLnBrk="1" fontAlgn="auto" hangingPunct="1">
              <a:lnSpc>
                <a:spcPts val="2300"/>
              </a:lnSpc>
              <a:spcAft>
                <a:spcPts val="0"/>
              </a:spcAft>
              <a:buFont typeface="Arial" pitchFamily="34" charset="0"/>
              <a:buChar char="•"/>
              <a:defRPr/>
            </a:pPr>
            <a:r>
              <a:rPr lang="fr-BE" sz="1800" dirty="0" smtClean="0"/>
              <a:t>développement et maintenance d’une banque de données commune contenant les données des acteurs et établissements de soins </a:t>
            </a:r>
          </a:p>
          <a:p>
            <a:pPr lvl="1" indent="-182880" eaLnBrk="1" fontAlgn="auto" hangingPunct="1">
              <a:lnSpc>
                <a:spcPts val="2300"/>
              </a:lnSpc>
              <a:spcAft>
                <a:spcPts val="0"/>
              </a:spcAft>
              <a:buFont typeface="Arial" pitchFamily="34" charset="0"/>
              <a:buChar char="•"/>
              <a:defRPr/>
            </a:pPr>
            <a:r>
              <a:rPr lang="fr-BE" sz="1800" dirty="0" smtClean="0"/>
              <a:t>permettre aux acteurs de soins de consulter et modifier/ajouter eux-mêmes certaines données</a:t>
            </a:r>
          </a:p>
          <a:p>
            <a:pPr marL="731520" lvl="2" indent="-182880" eaLnBrk="1" fontAlgn="auto" hangingPunct="1">
              <a:lnSpc>
                <a:spcPts val="2300"/>
              </a:lnSpc>
              <a:spcAft>
                <a:spcPts val="0"/>
              </a:spcAft>
              <a:buFont typeface="Arial" pitchFamily="34" charset="0"/>
              <a:buChar char="•"/>
              <a:defRPr/>
            </a:pPr>
            <a:r>
              <a:rPr lang="fr-BE" sz="1600" dirty="0" err="1" smtClean="0"/>
              <a:t>adressbook</a:t>
            </a:r>
            <a:r>
              <a:rPr lang="fr-BE" sz="1600" dirty="0" smtClean="0"/>
              <a:t> (base de données </a:t>
            </a:r>
            <a:r>
              <a:rPr lang="fr-BE" sz="1600" dirty="0" err="1" smtClean="0"/>
              <a:t>CoBRHA</a:t>
            </a:r>
            <a:r>
              <a:rPr lang="fr-BE" sz="1600" dirty="0" smtClean="0"/>
              <a:t>)</a:t>
            </a:r>
          </a:p>
          <a:p>
            <a:pPr marL="731520" lvl="2" indent="-182880" eaLnBrk="1" fontAlgn="auto" hangingPunct="1">
              <a:lnSpc>
                <a:spcPts val="2300"/>
              </a:lnSpc>
              <a:spcAft>
                <a:spcPts val="0"/>
              </a:spcAft>
              <a:buFont typeface="Arial" pitchFamily="34" charset="0"/>
              <a:buChar char="•"/>
              <a:defRPr/>
            </a:pPr>
            <a:r>
              <a:rPr lang="fr-BE" sz="1600" dirty="0" smtClean="0"/>
              <a:t>guichet unique du prestataire de soins</a:t>
            </a:r>
          </a:p>
          <a:p>
            <a:pPr lvl="1" indent="-182880" eaLnBrk="1" fontAlgn="auto" hangingPunct="1">
              <a:lnSpc>
                <a:spcPts val="2300"/>
              </a:lnSpc>
              <a:spcAft>
                <a:spcPts val="0"/>
              </a:spcAft>
              <a:buFont typeface="Arial" pitchFamily="34" charset="0"/>
              <a:buChar char="•"/>
              <a:defRPr/>
            </a:pPr>
            <a:endParaRPr lang="fr-BE" sz="1000" dirty="0" smtClean="0"/>
          </a:p>
          <a:p>
            <a:pPr marL="182880" indent="-182880" eaLnBrk="1" fontAlgn="auto" hangingPunct="1">
              <a:lnSpc>
                <a:spcPts val="2300"/>
              </a:lnSpc>
              <a:spcAft>
                <a:spcPts val="0"/>
              </a:spcAft>
              <a:buFont typeface="Arial" pitchFamily="34" charset="0"/>
              <a:buChar char="•"/>
              <a:defRPr/>
            </a:pPr>
            <a:r>
              <a:rPr lang="fr-BE" sz="2000" dirty="0" smtClean="0"/>
              <a:t>Organisation responsable : Plate-forme </a:t>
            </a:r>
            <a:r>
              <a:rPr lang="fr-BE" sz="2000" dirty="0" err="1" smtClean="0">
                <a:solidFill>
                  <a:srgbClr val="3E6E5A"/>
                </a:solidFill>
              </a:rPr>
              <a:t>eHealth</a:t>
            </a:r>
            <a:r>
              <a:rPr lang="fr-BE" sz="2000" dirty="0" smtClean="0"/>
              <a:t> et SPF Santé publique</a:t>
            </a:r>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sym typeface="Arial" charset="0"/>
            </a:endParaRP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0EEF60-B9D4-4E60-A6C0-47B252A4C09C}" type="slidenum">
              <a:rPr lang="en-US" altLang="en-US" smtClean="0">
                <a:solidFill>
                  <a:srgbClr val="FFFFFF"/>
                </a:solidFill>
              </a:rPr>
              <a:pPr fontAlgn="base">
                <a:spcBef>
                  <a:spcPct val="0"/>
                </a:spcBef>
                <a:spcAft>
                  <a:spcPct val="0"/>
                </a:spcAft>
                <a:defRPr/>
              </a:pPr>
              <a:t>39</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3400" dirty="0" smtClean="0"/>
              <a:t>Roadmap 2.0: les prestataires de soins en 2019</a:t>
            </a:r>
            <a:endParaRPr lang="fr-BE" sz="3400" dirty="0"/>
          </a:p>
        </p:txBody>
      </p:sp>
      <p:sp>
        <p:nvSpPr>
          <p:cNvPr id="3" name="Content Placeholder 2"/>
          <p:cNvSpPr>
            <a:spLocks noGrp="1"/>
          </p:cNvSpPr>
          <p:nvPr>
            <p:ph idx="1"/>
          </p:nvPr>
        </p:nvSpPr>
        <p:spPr/>
        <p:txBody>
          <a:bodyPr/>
          <a:lstStyle/>
          <a:p>
            <a:pPr>
              <a:buFont typeface="Wingdings" pitchFamily="2" charset="2"/>
              <a:buChar char="v"/>
            </a:pPr>
            <a:r>
              <a:rPr lang="fr-BE" sz="2000" dirty="0" smtClean="0"/>
              <a:t>Tout médecin généraliste gèrera un dossier médical informatisé (DMI) pour chaque patient et publiera et actualisera pour chaque patient un </a:t>
            </a:r>
            <a:r>
              <a:rPr lang="fr-BE" sz="2000" dirty="0" err="1" smtClean="0"/>
              <a:t>SumEHR</a:t>
            </a:r>
            <a:r>
              <a:rPr lang="fr-BE" sz="2000" dirty="0" smtClean="0"/>
              <a:t> dans le coffre-fort sécurisé (</a:t>
            </a:r>
            <a:r>
              <a:rPr lang="fr-BE" sz="2000" dirty="0" err="1" smtClean="0"/>
              <a:t>Vitalink</a:t>
            </a:r>
            <a:r>
              <a:rPr lang="fr-BE" sz="2000" dirty="0" smtClean="0"/>
              <a:t>, </a:t>
            </a:r>
            <a:r>
              <a:rPr lang="fr-BE" sz="2000" dirty="0" err="1" smtClean="0"/>
              <a:t>Intermed</a:t>
            </a:r>
            <a:r>
              <a:rPr lang="fr-BE" sz="2000" dirty="0" smtClean="0"/>
              <a:t> ou </a:t>
            </a:r>
            <a:r>
              <a:rPr lang="fr-BE" sz="2000" dirty="0" err="1" smtClean="0"/>
              <a:t>BruSafe</a:t>
            </a:r>
            <a:r>
              <a:rPr lang="fr-BE" sz="2000" dirty="0" smtClean="0"/>
              <a:t>)</a:t>
            </a:r>
          </a:p>
          <a:p>
            <a:pPr>
              <a:buFont typeface="Wingdings" pitchFamily="2" charset="2"/>
              <a:buChar char="v"/>
            </a:pPr>
            <a:endParaRPr lang="fr-BE" sz="2000" dirty="0" smtClean="0"/>
          </a:p>
          <a:p>
            <a:pPr>
              <a:buFont typeface="Wingdings" pitchFamily="2" charset="2"/>
              <a:buChar char="v"/>
            </a:pPr>
            <a:r>
              <a:rPr lang="fr-BE" sz="2000" dirty="0" smtClean="0"/>
              <a:t>Tout hôpital, tout établissement psychiatrique et tout laboratoire mettront certains documents à la disposition par la voie électronique pour lesquels des références seront enregistrées dans le système des hubs et du </a:t>
            </a:r>
            <a:r>
              <a:rPr lang="fr-BE" sz="2000" dirty="0" err="1" smtClean="0"/>
              <a:t>metahub</a:t>
            </a:r>
            <a:r>
              <a:rPr lang="fr-BE" sz="2000" dirty="0" smtClean="0"/>
              <a:t> et seront en mesure de consulter des informations pertinentes dans les </a:t>
            </a:r>
            <a:r>
              <a:rPr lang="fr-BE" sz="2000" dirty="0" err="1" smtClean="0"/>
              <a:t>coffres-forts</a:t>
            </a:r>
            <a:r>
              <a:rPr lang="fr-BE" sz="2000" dirty="0" smtClean="0"/>
              <a:t> sécurisés</a:t>
            </a:r>
          </a:p>
          <a:p>
            <a:pPr>
              <a:buFont typeface="Wingdings" pitchFamily="2" charset="2"/>
              <a:buChar char="v"/>
            </a:pPr>
            <a:endParaRPr lang="fr-BE" sz="2000" dirty="0" smtClean="0"/>
          </a:p>
          <a:p>
            <a:pPr>
              <a:buFont typeface="Wingdings" pitchFamily="2" charset="2"/>
              <a:buChar char="v"/>
            </a:pPr>
            <a:r>
              <a:rPr lang="fr-BE" sz="2000" dirty="0" smtClean="0"/>
              <a:t>Tout hôpital disposera d'un dossier de patient informatisé multidisciplinaire et intégré (DPI)</a:t>
            </a:r>
          </a:p>
          <a:p>
            <a:endParaRPr lang="fr-BE" dirty="0" smtClean="0"/>
          </a:p>
          <a:p>
            <a:endParaRPr lang="fr-BE" dirty="0" smtClean="0"/>
          </a:p>
          <a:p>
            <a:endParaRPr lang="fr-BE" dirty="0" smtClean="0"/>
          </a:p>
          <a:p>
            <a:endParaRPr lang="fr-BE" dirty="0"/>
          </a:p>
        </p:txBody>
      </p:sp>
      <p:sp>
        <p:nvSpPr>
          <p:cNvPr id="16388"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16389"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2312761-1B37-4C84-8AD7-8EA0A0BD0805}" type="slidenum">
              <a:rPr lang="en-US" altLang="en-US" smtClean="0">
                <a:solidFill>
                  <a:schemeClr val="bg1"/>
                </a:solidFill>
              </a:rPr>
              <a:pPr/>
              <a:t>4</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dirty="0" smtClean="0"/>
              <a:t>Action 17 : </a:t>
            </a:r>
            <a:r>
              <a:rPr lang="fr-BE" dirty="0" err="1" smtClean="0">
                <a:solidFill>
                  <a:srgbClr val="3E6E5A"/>
                </a:solidFill>
              </a:rPr>
              <a:t>eHealth</a:t>
            </a:r>
            <a:r>
              <a:rPr lang="fr-BE" dirty="0" err="1" smtClean="0"/>
              <a:t>Box</a:t>
            </a:r>
            <a:endParaRPr lang="fr-BE" dirty="0"/>
          </a:p>
        </p:txBody>
      </p:sp>
      <p:sp>
        <p:nvSpPr>
          <p:cNvPr id="4099" name="Rectangle 3"/>
          <p:cNvSpPr>
            <a:spLocks noGrp="1" noChangeArrowheads="1"/>
          </p:cNvSpPr>
          <p:nvPr>
            <p:ph idx="1"/>
          </p:nvPr>
        </p:nvSpPr>
        <p:spPr/>
        <p:txBody>
          <a:bodyPr rtlCol="0">
            <a:normAutofit/>
          </a:bodyPr>
          <a:lstStyle/>
          <a:p>
            <a:pPr marL="274320" lvl="1" indent="0" eaLnBrk="1" fontAlgn="auto" hangingPunct="1">
              <a:spcAft>
                <a:spcPts val="0"/>
              </a:spcAft>
              <a:buNone/>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sym typeface="Arial" charset="0"/>
            </a:endParaRP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0EEF60-B9D4-4E60-A6C0-47B252A4C09C}" type="slidenum">
              <a:rPr lang="en-US" altLang="en-US" smtClean="0">
                <a:solidFill>
                  <a:srgbClr val="FFFFFF"/>
                </a:solidFill>
              </a:rPr>
              <a:pPr fontAlgn="base">
                <a:spcBef>
                  <a:spcPct val="0"/>
                </a:spcBef>
                <a:spcAft>
                  <a:spcPct val="0"/>
                </a:spcAft>
                <a:defRPr/>
              </a:pPr>
              <a:t>40</a:t>
            </a:fld>
            <a:endParaRPr lang="fr-BE" altLang="en-US" smtClean="0">
              <a:solidFill>
                <a:srgbClr val="FFFFFF"/>
              </a:solidFill>
            </a:endParaRPr>
          </a:p>
        </p:txBody>
      </p:sp>
      <p:pic>
        <p:nvPicPr>
          <p:cNvPr id="7" name="Picture 6"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452" y="1840230"/>
            <a:ext cx="6157548" cy="44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292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dirty="0" smtClean="0"/>
              <a:t>Action 19 : Mobile </a:t>
            </a:r>
            <a:r>
              <a:rPr lang="fr-BE" dirty="0" err="1" smtClean="0"/>
              <a:t>Health</a:t>
            </a:r>
            <a:r>
              <a:rPr lang="fr-BE" dirty="0" smtClean="0"/>
              <a:t> (</a:t>
            </a:r>
            <a:r>
              <a:rPr lang="fr-BE" dirty="0" err="1" smtClean="0"/>
              <a:t>mHealth</a:t>
            </a:r>
            <a:r>
              <a:rPr lang="fr-BE" dirty="0" smtClean="0"/>
              <a:t>)</a:t>
            </a:r>
            <a:endParaRPr lang="fr-BE" dirty="0"/>
          </a:p>
        </p:txBody>
      </p:sp>
      <p:sp>
        <p:nvSpPr>
          <p:cNvPr id="59395" name="Rectangle 3"/>
          <p:cNvSpPr>
            <a:spLocks noGrp="1" noChangeArrowheads="1"/>
          </p:cNvSpPr>
          <p:nvPr>
            <p:ph idx="1"/>
          </p:nvPr>
        </p:nvSpPr>
        <p:spPr/>
        <p:txBody>
          <a:bodyPr/>
          <a:lstStyle/>
          <a:p>
            <a:pPr eaLnBrk="1" hangingPunct="1">
              <a:defRPr/>
            </a:pPr>
            <a:r>
              <a:rPr lang="fr-BE" altLang="en-US" dirty="0" smtClean="0"/>
              <a:t>Objectifs 2019</a:t>
            </a:r>
          </a:p>
          <a:p>
            <a:pPr marL="457517" lvl="1" indent="-182880" eaLnBrk="1" fontAlgn="auto" hangingPunct="1">
              <a:spcAft>
                <a:spcPts val="0"/>
              </a:spcAft>
              <a:defRPr/>
            </a:pPr>
            <a:r>
              <a:rPr lang="fr-BE" dirty="0" smtClean="0"/>
              <a:t>réaliser une meilleure santé et un meilleur confort dans les soins de santé belges en facilitant un soutien des soins effectif et efficient qui a recours aux applications </a:t>
            </a:r>
            <a:r>
              <a:rPr lang="fr-BE" dirty="0" err="1" smtClean="0"/>
              <a:t>mHealth</a:t>
            </a:r>
            <a:endParaRPr lang="fr-BE" dirty="0" smtClean="0"/>
          </a:p>
          <a:p>
            <a:pPr marL="457517" lvl="1" indent="-182880" eaLnBrk="1" fontAlgn="auto" hangingPunct="1">
              <a:spcAft>
                <a:spcPts val="0"/>
              </a:spcAft>
              <a:defRPr/>
            </a:pPr>
            <a:r>
              <a:rPr lang="fr-BE" dirty="0" smtClean="0"/>
              <a:t>créer un cadre dans le secteur des soins permettant d'intégrer les applications </a:t>
            </a:r>
            <a:r>
              <a:rPr lang="fr-BE" dirty="0" err="1" smtClean="0"/>
              <a:t>mHealth</a:t>
            </a:r>
            <a:r>
              <a:rPr lang="fr-BE" dirty="0" smtClean="0"/>
              <a:t> au niveau juridique, financier et organisationnel dans les accords de soins existants et nouveaux</a:t>
            </a:r>
            <a:endParaRPr lang="fr-BE" altLang="en-US" dirty="0" smtClean="0"/>
          </a:p>
          <a:p>
            <a:pPr marL="457517" lvl="1" indent="-182880" eaLnBrk="1" fontAlgn="auto" hangingPunct="1">
              <a:spcAft>
                <a:spcPts val="0"/>
              </a:spcAft>
              <a:defRPr/>
            </a:pPr>
            <a:r>
              <a:rPr lang="fr-BE" dirty="0" smtClean="0"/>
              <a:t>rendre les services de la Plate-forme </a:t>
            </a:r>
            <a:r>
              <a:rPr lang="fr-BE" dirty="0" err="1" smtClean="0">
                <a:solidFill>
                  <a:srgbClr val="3E6E5A"/>
                </a:solidFill>
              </a:rPr>
              <a:t>eHealth</a:t>
            </a:r>
            <a:r>
              <a:rPr lang="fr-BE" dirty="0" smtClean="0"/>
              <a:t> disponibles pour des applications mobiles</a:t>
            </a:r>
          </a:p>
          <a:p>
            <a:pPr marL="457517" lvl="1" indent="-182880" eaLnBrk="1" fontAlgn="auto" hangingPunct="1">
              <a:spcAft>
                <a:spcPts val="0"/>
              </a:spcAft>
              <a:defRPr/>
            </a:pPr>
            <a:r>
              <a:rPr lang="fr-BE" dirty="0" smtClean="0"/>
              <a:t>soutenir la qualité et l’accessibilité de m-</a:t>
            </a:r>
            <a:r>
              <a:rPr lang="fr-BE" dirty="0" err="1" smtClean="0"/>
              <a:t>Health</a:t>
            </a:r>
            <a:endParaRPr lang="fr-BE" altLang="en-US" dirty="0" smtClean="0"/>
          </a:p>
          <a:p>
            <a:pPr lvl="1" eaLnBrk="1" hangingPunct="1">
              <a:defRPr/>
            </a:pPr>
            <a:r>
              <a:rPr lang="fr-BE" altLang="en-US" dirty="0" smtClean="0"/>
              <a:t>soutien aux soins qui utilisent des applications m-</a:t>
            </a:r>
            <a:r>
              <a:rPr lang="fr-BE" altLang="en-US" dirty="0" err="1" smtClean="0"/>
              <a:t>Health</a:t>
            </a:r>
            <a:endParaRPr lang="fr-BE" altLang="en-US" dirty="0" smtClean="0"/>
          </a:p>
          <a:p>
            <a:pPr lvl="1" eaLnBrk="1" hangingPunct="1">
              <a:defRPr/>
            </a:pPr>
            <a:endParaRPr lang="fr-BE" altLang="en-US" dirty="0" smtClean="0"/>
          </a:p>
          <a:p>
            <a:pPr lvl="1" eaLnBrk="1" hangingPunct="1">
              <a:defRPr/>
            </a:pPr>
            <a:endParaRPr lang="fr-BE" altLang="en-US" dirty="0" smtClean="0"/>
          </a:p>
          <a:p>
            <a:pPr lvl="1" eaLnBrk="1" hangingPunct="1">
              <a:defRPr/>
            </a:pPr>
            <a:endParaRPr lang="fr-BE" altLang="en-US" dirty="0" smtClean="0"/>
          </a:p>
          <a:p>
            <a:pPr lvl="1" eaLnBrk="1" hangingPunct="1">
              <a:defRPr/>
            </a:pPr>
            <a:endParaRPr lang="fr-BE" altLang="en-US" dirty="0" smtClean="0">
              <a:sym typeface="Arial" pitchFamily="34" charset="0"/>
            </a:endParaRPr>
          </a:p>
          <a:p>
            <a:pPr eaLnBrk="1" hangingPunct="1">
              <a:defRPr/>
            </a:pPr>
            <a:endParaRPr lang="fr-BE" altLang="en-US" dirty="0" smtClean="0"/>
          </a:p>
          <a:p>
            <a:pPr eaLnBrk="1" hangingPunct="1">
              <a:defRPr/>
            </a:pPr>
            <a:endParaRPr lang="fr-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29/03/2017</a:t>
            </a:r>
            <a:endParaRPr lang="fr-BE" altLang="en-US" dirty="0">
              <a:solidFill>
                <a:srgbClr val="FFFFFF"/>
              </a:solidFill>
            </a:endParaRPr>
          </a:p>
        </p:txBody>
      </p:sp>
      <p:sp>
        <p:nvSpPr>
          <p:cNvPr id="542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2297006-B836-4869-8542-34A46A1511D9}" type="slidenum">
              <a:rPr lang="en-US" altLang="en-US" smtClean="0">
                <a:solidFill>
                  <a:srgbClr val="FFFFFF"/>
                </a:solidFill>
              </a:rPr>
              <a:pPr fontAlgn="base">
                <a:spcBef>
                  <a:spcPct val="0"/>
                </a:spcBef>
                <a:spcAft>
                  <a:spcPct val="0"/>
                </a:spcAft>
                <a:defRPr/>
              </a:pPr>
              <a:t>41</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fr-BE" dirty="0"/>
              <a:t>Action 19 : Mobile </a:t>
            </a:r>
            <a:r>
              <a:rPr lang="fr-BE" dirty="0" err="1"/>
              <a:t>Health</a:t>
            </a:r>
            <a:r>
              <a:rPr lang="fr-BE" dirty="0"/>
              <a:t> (</a:t>
            </a:r>
            <a:r>
              <a:rPr lang="fr-BE" dirty="0" err="1"/>
              <a:t>mHealth</a:t>
            </a:r>
            <a:r>
              <a:rPr lang="fr-BE" dirty="0"/>
              <a:t>)</a:t>
            </a:r>
            <a:endParaRPr lang="fr-BE" altLang="en-US" dirty="0">
              <a:sym typeface="Arial" charset="0"/>
            </a:endParaRPr>
          </a:p>
        </p:txBody>
      </p:sp>
      <p:sp>
        <p:nvSpPr>
          <p:cNvPr id="706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DB16F8-9725-44FE-971F-9473BE60B7F6}" type="slidenum">
              <a:rPr lang="en-US" altLang="en-US" smtClean="0">
                <a:solidFill>
                  <a:srgbClr val="FFFFFF"/>
                </a:solidFill>
              </a:rPr>
              <a:pPr fontAlgn="base">
                <a:spcBef>
                  <a:spcPct val="0"/>
                </a:spcBef>
                <a:spcAft>
                  <a:spcPct val="0"/>
                </a:spcAft>
                <a:defRPr/>
              </a:pPr>
              <a:t>42</a:t>
            </a:fld>
            <a:endParaRPr lang="fr-BE" altLang="en-US" smtClean="0">
              <a:solidFill>
                <a:srgbClr val="FFFFFF"/>
              </a:solidFill>
            </a:endParaRPr>
          </a:p>
        </p:txBody>
      </p:sp>
      <p:sp>
        <p:nvSpPr>
          <p:cNvPr id="4" name="Content Placeholder 3"/>
          <p:cNvSpPr>
            <a:spLocks noGrp="1"/>
          </p:cNvSpPr>
          <p:nvPr>
            <p:ph idx="1"/>
          </p:nvPr>
        </p:nvSpPr>
        <p:spPr/>
        <p:txBody>
          <a:bodyPr rtlCol="0">
            <a:normAutofit/>
          </a:bodyPr>
          <a:lstStyle/>
          <a:p>
            <a:pPr marL="182880" indent="-182880" eaLnBrk="1" fontAlgn="t" hangingPunct="1">
              <a:lnSpc>
                <a:spcPts val="2400"/>
              </a:lnSpc>
              <a:spcAft>
                <a:spcPts val="0"/>
              </a:spcAft>
              <a:defRPr/>
            </a:pPr>
            <a:r>
              <a:rPr lang="fr-BE" sz="2100" dirty="0" smtClean="0"/>
              <a:t>Réalisations 2016 </a:t>
            </a:r>
          </a:p>
          <a:p>
            <a:pPr lvl="1" indent="-182880" eaLnBrk="1" fontAlgn="t" hangingPunct="1">
              <a:lnSpc>
                <a:spcPts val="2400"/>
              </a:lnSpc>
              <a:spcAft>
                <a:spcPts val="0"/>
              </a:spcAft>
              <a:defRPr/>
            </a:pPr>
            <a:r>
              <a:rPr lang="fr-BE" sz="1900" dirty="0" smtClean="0"/>
              <a:t>cadre défini pour les actions </a:t>
            </a:r>
            <a:r>
              <a:rPr lang="fr-BE" sz="1900" dirty="0" err="1" smtClean="0"/>
              <a:t>mHealth</a:t>
            </a:r>
            <a:r>
              <a:rPr lang="fr-BE" sz="1900" dirty="0" smtClean="0"/>
              <a:t> entre tous les niveaux de pouvoir, dans le but de les appliquer d'une manière aussi efficace et large et aussi simple que possible sur le plan administratif</a:t>
            </a:r>
          </a:p>
          <a:p>
            <a:pPr lvl="1" indent="-182880" eaLnBrk="1" fontAlgn="t" hangingPunct="1">
              <a:lnSpc>
                <a:spcPts val="2400"/>
              </a:lnSpc>
              <a:spcAft>
                <a:spcPts val="0"/>
              </a:spcAft>
              <a:defRPr/>
            </a:pPr>
            <a:r>
              <a:rPr lang="fr-BE" sz="1900" dirty="0" smtClean="0"/>
              <a:t>valorisation progressive du nombre d'applications dans le contexte actuel et lancement des use cases prioritaires</a:t>
            </a:r>
            <a:endParaRPr lang="fr-BE" sz="2100" dirty="0" smtClean="0"/>
          </a:p>
          <a:p>
            <a:pPr lvl="1" indent="-182880" eaLnBrk="1" fontAlgn="t" hangingPunct="1">
              <a:lnSpc>
                <a:spcPts val="2400"/>
              </a:lnSpc>
              <a:spcAft>
                <a:spcPts val="0"/>
              </a:spcAft>
              <a:defRPr/>
            </a:pPr>
            <a:r>
              <a:rPr lang="fr-BE" sz="1900" dirty="0" smtClean="0"/>
              <a:t>possibilité pour les prestataires de soins d'accéder par la voie mobile (via smartphones, tablettes, ...) aux données existantes dans le cadre de la continuité des soins &gt; appel aux fournisseurs de logiciels</a:t>
            </a:r>
          </a:p>
          <a:p>
            <a:pPr lvl="1" indent="-182880" eaLnBrk="1" fontAlgn="t" hangingPunct="1">
              <a:lnSpc>
                <a:spcPts val="2400"/>
              </a:lnSpc>
              <a:spcAft>
                <a:spcPts val="0"/>
              </a:spcAft>
              <a:defRPr/>
            </a:pPr>
            <a:r>
              <a:rPr lang="fr-BE" sz="1900" dirty="0" smtClean="0"/>
              <a:t>proposition de cadre juridique, en ce compris les conditions de remboursement</a:t>
            </a:r>
          </a:p>
          <a:p>
            <a:pPr marL="182880" indent="-182880" eaLnBrk="1" fontAlgn="t" hangingPunct="1">
              <a:lnSpc>
                <a:spcPts val="2400"/>
              </a:lnSpc>
              <a:spcAft>
                <a:spcPts val="0"/>
              </a:spcAft>
              <a:defRPr/>
            </a:pPr>
            <a:r>
              <a:rPr lang="fr-BE" sz="2100" dirty="0" smtClean="0"/>
              <a:t>Fin 2017: évaluation des use cases prioritaires</a:t>
            </a:r>
          </a:p>
          <a:p>
            <a:pPr marL="182880" indent="-182880" eaLnBrk="1" fontAlgn="t" hangingPunct="1">
              <a:lnSpc>
                <a:spcPts val="2400"/>
              </a:lnSpc>
              <a:spcAft>
                <a:spcPts val="0"/>
              </a:spcAft>
              <a:defRPr/>
            </a:pPr>
            <a:r>
              <a:rPr lang="fr-BE" sz="2100" dirty="0" smtClean="0"/>
              <a:t>Fin 2018: possibilité pour les patients d'avoir accès par la voie mobile à leur </a:t>
            </a:r>
            <a:r>
              <a:rPr lang="fr-BE" sz="2100" dirty="0" err="1" smtClean="0"/>
              <a:t>Personal</a:t>
            </a:r>
            <a:r>
              <a:rPr lang="fr-BE" sz="2100" dirty="0" smtClean="0"/>
              <a:t> </a:t>
            </a:r>
            <a:r>
              <a:rPr lang="fr-BE" sz="2100" dirty="0" err="1" smtClean="0"/>
              <a:t>Health</a:t>
            </a:r>
            <a:r>
              <a:rPr lang="fr-BE" sz="2100" dirty="0" smtClean="0"/>
              <a:t> Record </a:t>
            </a:r>
          </a:p>
          <a:p>
            <a:pPr lvl="1" indent="-182880" eaLnBrk="1" fontAlgn="t" hangingPunct="1">
              <a:spcAft>
                <a:spcPts val="0"/>
              </a:spcAft>
              <a:defRPr/>
            </a:pPr>
            <a:endParaRPr lang="fr-BE" dirty="0" smtClean="0"/>
          </a:p>
          <a:p>
            <a:pPr marL="731520" lvl="2" indent="-182880" eaLnBrk="1" fontAlgn="t" hangingPunct="1">
              <a:spcAft>
                <a:spcPts val="0"/>
              </a:spcAft>
              <a:defRPr/>
            </a:pPr>
            <a:endParaRPr lang="fr-BE"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29/03/2017</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smtClean="0"/>
              <a:t/>
            </a:r>
            <a:br>
              <a:rPr dirty="0" smtClean="0"/>
            </a:br>
            <a:r>
              <a:rPr dirty="0" smtClean="0"/>
              <a:t/>
            </a:r>
            <a:br>
              <a:rPr dirty="0" smtClean="0"/>
            </a:br>
            <a:r>
              <a:rPr lang="fr-BE" sz="4400" b="1" dirty="0" smtClean="0"/>
              <a:t>Rôle et responsabilités de la Plate-forme </a:t>
            </a:r>
            <a:r>
              <a:rPr lang="fr-BE" sz="4400" b="1" dirty="0" err="1" smtClean="0">
                <a:solidFill>
                  <a:srgbClr val="3E6E5A"/>
                </a:solidFill>
              </a:rPr>
              <a:t>eHealth</a:t>
            </a:r>
            <a:r>
              <a:rPr dirty="0" smtClean="0"/>
              <a:t/>
            </a:r>
            <a:br>
              <a:rPr dirty="0" smtClean="0"/>
            </a:br>
            <a:endParaRPr lang="fr-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7578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51D21B8-AED2-47BA-8AF5-E93596D89094}" type="slidenum">
              <a:rPr lang="en-US" altLang="en-US" smtClean="0">
                <a:solidFill>
                  <a:srgbClr val="FFFFFF"/>
                </a:solidFill>
              </a:rPr>
              <a:pPr fontAlgn="base">
                <a:spcBef>
                  <a:spcPct val="0"/>
                </a:spcBef>
                <a:spcAft>
                  <a:spcPct val="0"/>
                </a:spcAft>
                <a:defRPr/>
              </a:pPr>
              <a:t>43</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ltLang="en-US" smtClean="0">
                <a:sym typeface="Arial" charset="0"/>
              </a:rPr>
              <a:t>10 missions</a:t>
            </a:r>
            <a:endParaRPr lang="fr-BE" dirty="0"/>
          </a:p>
        </p:txBody>
      </p:sp>
      <p:sp>
        <p:nvSpPr>
          <p:cNvPr id="15363" name="Rectangle 3"/>
          <p:cNvSpPr>
            <a:spLocks noGrp="1" noChangeArrowheads="1"/>
          </p:cNvSpPr>
          <p:nvPr>
            <p:ph idx="1"/>
          </p:nvPr>
        </p:nvSpPr>
        <p:spPr/>
        <p:txBody>
          <a:bodyPr/>
          <a:lstStyle/>
          <a:p>
            <a:r>
              <a:rPr lang="fr-BE" altLang="en-US" smtClean="0">
                <a:sym typeface="Arial" charset="0"/>
              </a:rPr>
              <a:t>Développer une vision et une stratégie en matière d'eHealth</a:t>
            </a:r>
            <a:r>
              <a:rPr lang="fr-BE" smtClean="0"/>
              <a:t> </a:t>
            </a:r>
          </a:p>
          <a:p>
            <a:endParaRPr lang="fr-BE" altLang="en-US" smtClean="0">
              <a:sym typeface="Arial" charset="0"/>
            </a:endParaRPr>
          </a:p>
          <a:p>
            <a:r>
              <a:rPr lang="fr-BE" altLang="en-US" smtClean="0">
                <a:sym typeface="Arial" charset="0"/>
              </a:rPr>
              <a:t>Organiser la collaboration avec d’autres instances publiques chargées de la coordination de la prestation de services électronique</a:t>
            </a:r>
            <a:r>
              <a:rPr lang="fr-BE" smtClean="0"/>
              <a:t> </a:t>
            </a:r>
          </a:p>
          <a:p>
            <a:endParaRPr lang="fr-BE" altLang="en-US" smtClean="0">
              <a:sym typeface="Arial" charset="0"/>
            </a:endParaRPr>
          </a:p>
          <a:p>
            <a:r>
              <a:rPr lang="fr-BE" altLang="en-US" smtClean="0">
                <a:sym typeface="Arial" charset="0"/>
              </a:rPr>
              <a:t>Etre le moteur des changements nécessaires en vue de l'exécution de la vision et de la stratégie en matière d'eHealth</a:t>
            </a:r>
            <a:r>
              <a:rPr lang="fr-BE" smtClean="0"/>
              <a:t>  </a:t>
            </a:r>
          </a:p>
          <a:p>
            <a:endParaRPr lang="fr-BE" altLang="en-US" smtClean="0">
              <a:sym typeface="Arial" charset="0"/>
            </a:endParaRPr>
          </a:p>
          <a:p>
            <a:r>
              <a:rPr lang="fr-BE" altLang="en-US" smtClean="0">
                <a:sym typeface="Arial" charset="0"/>
              </a:rPr>
              <a:t>Déterminer des normes, standards, spécifications fonctionnels et techniques ainsi qu'une architecture de base en matière de TIC  </a:t>
            </a:r>
          </a:p>
          <a:p>
            <a:endParaRPr lang="fr-BE" altLang="en-US" smtClean="0">
              <a:sym typeface="Arial" charset="0"/>
            </a:endParaRPr>
          </a:p>
          <a:p>
            <a:endParaRPr lang="fr-BE" altLang="en-US" dirty="0" smtClean="0">
              <a:sym typeface="Arial" charset="0"/>
            </a:endParaRPr>
          </a:p>
        </p:txBody>
      </p:sp>
      <p:sp>
        <p:nvSpPr>
          <p:cNvPr id="77828"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29/03/2017</a:t>
            </a:r>
            <a:endParaRPr lang="fr-BE" altLang="en-US" dirty="0">
              <a:solidFill>
                <a:schemeClr val="bg1"/>
              </a:solidFill>
            </a:endParaRPr>
          </a:p>
        </p:txBody>
      </p:sp>
      <p:sp>
        <p:nvSpPr>
          <p:cNvPr id="77829"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2AE334D-FBA1-4CD8-AB6F-686F5025F0AA}" type="slidenum">
              <a:rPr lang="en-US" altLang="en-US" smtClean="0">
                <a:solidFill>
                  <a:schemeClr val="bg1"/>
                </a:solidFill>
              </a:rPr>
              <a:pPr/>
              <a:t>44</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sym typeface="Arial" charset="0"/>
              </a:rPr>
              <a:t>10 missions</a:t>
            </a:r>
            <a:endParaRPr lang="fr-BE" dirty="0"/>
          </a:p>
        </p:txBody>
      </p:sp>
      <p:sp>
        <p:nvSpPr>
          <p:cNvPr id="94211" name="Rectangle 3"/>
          <p:cNvSpPr>
            <a:spLocks noGrp="1" noChangeArrowheads="1"/>
          </p:cNvSpPr>
          <p:nvPr>
            <p:ph idx="1"/>
          </p:nvPr>
        </p:nvSpPr>
        <p:spPr/>
        <p:txBody>
          <a:bodyPr/>
          <a:lstStyle/>
          <a:p>
            <a:r>
              <a:rPr lang="fr-BE" altLang="en-US" smtClean="0">
                <a:sym typeface="Arial" charset="0"/>
              </a:rPr>
              <a:t>Enregistrer des logiciels de gestion des dossiers de patients électroniques  </a:t>
            </a:r>
          </a:p>
          <a:p>
            <a:endParaRPr lang="fr-BE" altLang="en-US" smtClean="0">
              <a:sym typeface="Arial" charset="0"/>
            </a:endParaRPr>
          </a:p>
          <a:p>
            <a:r>
              <a:rPr lang="fr-BE" altLang="en-US" smtClean="0">
                <a:sym typeface="Arial" charset="0"/>
              </a:rPr>
              <a:t>Concevoir, élaborer et gérer une plate-forme de collaboration pour l'échange électronique de données sécurisé ainsi que les services de base y afférents </a:t>
            </a:r>
          </a:p>
          <a:p>
            <a:endParaRPr lang="fr-BE" altLang="en-US" smtClean="0">
              <a:sym typeface="Arial" charset="0"/>
            </a:endParaRPr>
          </a:p>
          <a:p>
            <a:r>
              <a:rPr lang="fr-BE" altLang="en-US" smtClean="0">
                <a:sym typeface="Arial" charset="0"/>
              </a:rPr>
              <a:t>S'accorder sur une répartition des tâches et sur les normes de qualité et contrôler le respect de ces normes de qualité</a:t>
            </a:r>
            <a:endParaRPr lang="fr-BE" altLang="en-US" dirty="0" smtClean="0">
              <a:sym typeface="Arial" charset="0"/>
            </a:endParaRPr>
          </a:p>
        </p:txBody>
      </p:sp>
      <p:sp>
        <p:nvSpPr>
          <p:cNvPr id="78852"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29/03/2017</a:t>
            </a:r>
            <a:endParaRPr lang="fr-BE" altLang="en-US" dirty="0">
              <a:solidFill>
                <a:schemeClr val="bg1"/>
              </a:solidFill>
            </a:endParaRPr>
          </a:p>
        </p:txBody>
      </p:sp>
      <p:sp>
        <p:nvSpPr>
          <p:cNvPr id="78853" name="Slide Number Placeholder 3"/>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7873811-4E15-47F3-84CF-08DE0931F4A1}" type="slidenum">
              <a:rPr lang="en-US" altLang="en-US" smtClean="0">
                <a:solidFill>
                  <a:schemeClr val="bg1"/>
                </a:solidFill>
              </a:rPr>
              <a:pPr/>
              <a:t>45</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mtClean="0"/>
              <a:t>10 missions</a:t>
            </a:r>
            <a:endParaRPr lang="fr-BE" dirty="0"/>
          </a:p>
        </p:txBody>
      </p:sp>
      <p:sp>
        <p:nvSpPr>
          <p:cNvPr id="3" name="Tijdelijke aanduiding voor inhoud 2"/>
          <p:cNvSpPr>
            <a:spLocks noGrp="1"/>
          </p:cNvSpPr>
          <p:nvPr>
            <p:ph idx="1"/>
          </p:nvPr>
        </p:nvSpPr>
        <p:spPr/>
        <p:txBody>
          <a:bodyPr/>
          <a:lstStyle/>
          <a:p>
            <a:r>
              <a:rPr lang="fr-BE" smtClean="0"/>
              <a:t>Intervenir comme tierce partie de confiance indépendante</a:t>
            </a:r>
            <a:r>
              <a:rPr lang="fr-BE" altLang="en-US" smtClean="0">
                <a:sym typeface="Arial" charset="0"/>
              </a:rPr>
              <a:t> (TTP) pour le </a:t>
            </a:r>
            <a:r>
              <a:rPr lang="fr-BE" smtClean="0"/>
              <a:t>codage et l'anonymisation</a:t>
            </a:r>
            <a:r>
              <a:rPr lang="fr-BE" altLang="en-US" smtClean="0">
                <a:sym typeface="Arial" charset="0"/>
              </a:rPr>
              <a:t> de données à caractère personnel relatives à la santé </a:t>
            </a:r>
            <a:r>
              <a:rPr lang="fr-BE" smtClean="0"/>
              <a:t>pour certaines instances énumérées dans la loi, à l'appui de la recherche scientifique et de la politique</a:t>
            </a:r>
            <a:r>
              <a:rPr lang="fr-BE" altLang="en-US" smtClean="0">
                <a:sym typeface="Arial" charset="0"/>
              </a:rPr>
              <a:t> </a:t>
            </a:r>
          </a:p>
          <a:p>
            <a:endParaRPr lang="fr-BE" altLang="en-US" smtClean="0">
              <a:sym typeface="Arial" charset="0"/>
            </a:endParaRPr>
          </a:p>
          <a:p>
            <a:r>
              <a:rPr lang="fr-BE" altLang="en-US" smtClean="0">
                <a:sym typeface="Arial" charset="0"/>
              </a:rPr>
              <a:t>Promouvoir et coordonner la réalisation de programmes et de projets</a:t>
            </a:r>
            <a:r>
              <a:rPr lang="fr-BE" smtClean="0"/>
              <a:t> </a:t>
            </a:r>
          </a:p>
          <a:p>
            <a:endParaRPr lang="fr-BE" altLang="en-US" smtClean="0">
              <a:sym typeface="Arial" charset="0"/>
            </a:endParaRPr>
          </a:p>
          <a:p>
            <a:r>
              <a:rPr lang="fr-BE" altLang="en-US" smtClean="0">
                <a:sym typeface="Arial" charset="0"/>
              </a:rPr>
              <a:t>Gérer et coordonner les aspects TIC de l'échange de données dans le cadre des dossiers de patients électroniques et des prescriptions médicales électroniques</a:t>
            </a:r>
            <a:endParaRPr lang="fr-BE" altLang="en-US" dirty="0">
              <a:sym typeface="Arial" charset="0"/>
            </a:endParaRPr>
          </a:p>
        </p:txBody>
      </p:sp>
      <p:sp>
        <p:nvSpPr>
          <p:cNvPr id="79877" name="Date Placeholder 1"/>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29/03/2017</a:t>
            </a:r>
            <a:endParaRPr lang="fr-BE" altLang="en-US" dirty="0">
              <a:solidFill>
                <a:schemeClr val="bg1"/>
              </a:solidFill>
            </a:endParaRPr>
          </a:p>
        </p:txBody>
      </p:sp>
      <p:sp>
        <p:nvSpPr>
          <p:cNvPr id="79876" name="Tijdelijke aanduiding voor dianumm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D0516F4-363B-4B21-A2CC-2397F94D23B9}" type="slidenum">
              <a:rPr lang="en-US" altLang="en-US" smtClean="0">
                <a:solidFill>
                  <a:schemeClr val="bg1"/>
                </a:solidFill>
              </a:rPr>
              <a:pPr/>
              <a:t>46</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sp>
        <p:nvSpPr>
          <p:cNvPr id="75" name="Date Placeholder 3"/>
          <p:cNvSpPr>
            <a:spLocks noGrp="1"/>
          </p:cNvSpPr>
          <p:nvPr>
            <p:ph type="dt" sz="half" idx="10"/>
          </p:nvPr>
        </p:nvSpPr>
        <p:spPr/>
        <p:txBody>
          <a:bodyPr/>
          <a:lstStyle/>
          <a:p>
            <a:r>
              <a:rPr lang="en-US" smtClean="0"/>
              <a:t>29/03/2017</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47</a:t>
            </a:fld>
            <a:endParaRPr lang="fr-BE"/>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Arial" pitchFamily="34" charset="0"/>
              <a:cs typeface="Arial" pitchFamily="34" charset="0"/>
            </a:endParaRPr>
          </a:p>
          <a:p>
            <a:pPr algn="ctr">
              <a:defRPr/>
            </a:pPr>
            <a:endParaRPr lang="en-GB" sz="2400" b="1" i="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Services de base</a:t>
            </a:r>
          </a:p>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Plate-forme</a:t>
            </a:r>
            <a:r>
              <a:rPr lang="fr-BE" sz="2400" b="1" i="1" dirty="0" smtClean="0">
                <a:solidFill>
                  <a:srgbClr val="3E6E5A"/>
                </a:solidFill>
                <a:effectLst>
                  <a:outerShdw blurRad="38100" dist="38100" dir="2700000" algn="tl">
                    <a:srgbClr val="000000"/>
                  </a:outerShdw>
                </a:effectLst>
                <a:latin typeface="Arial" pitchFamily="34" charset="0"/>
                <a:cs typeface="Arial" pitchFamily="34" charset="0"/>
              </a:rPr>
              <a:t> </a:t>
            </a:r>
            <a:r>
              <a:rPr lang="fr-BE" sz="2400" b="1" i="1" dirty="0" err="1" smtClean="0">
                <a:solidFill>
                  <a:srgbClr val="3E6E5A"/>
                </a:solidFill>
                <a:effectLst>
                  <a:outerShdw blurRad="38100" dist="38100" dir="2700000" algn="tl">
                    <a:srgbClr val="000000"/>
                  </a:outerShdw>
                </a:effectLst>
                <a:latin typeface="Arial" pitchFamily="34" charset="0"/>
                <a:cs typeface="Arial" pitchFamily="34" charset="0"/>
              </a:rPr>
              <a:t>eHealth</a:t>
            </a:r>
            <a:endParaRPr lang="fr-BE" sz="2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Patients, prestataires de soins</a:t>
            </a:r>
          </a:p>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et établissements de soins</a:t>
            </a:r>
            <a:endParaRPr lang="fr-BE" b="1" i="1" dirty="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latin typeface="Arial" pitchFamily="34" charset="0"/>
                <a:cs typeface="Arial" pitchFamily="34" charset="0"/>
              </a:rPr>
              <a:t>Objectifs la plate-forme</a:t>
            </a:r>
            <a:r>
              <a:rPr lang="fr-BE" dirty="0" smtClean="0">
                <a:solidFill>
                  <a:srgbClr val="000000"/>
                </a:solidFill>
                <a:latin typeface="Arial" pitchFamily="34" charset="0"/>
                <a:cs typeface="Arial" pitchFamily="34" charset="0"/>
              </a:rPr>
              <a:t> </a:t>
            </a:r>
            <a:r>
              <a:rPr lang="fr-BE" sz="1400" i="1" dirty="0">
                <a:solidFill>
                  <a:srgbClr val="3E6E5A"/>
                </a:solidFill>
                <a:effectLst>
                  <a:outerShdw blurRad="38100" dist="38100" dir="2700000" algn="tl">
                    <a:srgbClr val="000000"/>
                  </a:outerShdw>
                </a:effectLst>
                <a:latin typeface="Arial" pitchFamily="34" charset="0"/>
                <a:cs typeface="Arial" pitchFamily="34" charset="0"/>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Portail Health</a:t>
              </a:r>
              <a:endParaRPr lang="fr-BE" sz="1000" i="1">
                <a:solidFill>
                  <a:srgbClr val="FFFFFF"/>
                </a:solidFill>
                <a:latin typeface="Arial" pitchFamily="34" charset="0"/>
                <a:cs typeface="Arial" pitchFamily="34"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établissement de soins</a:t>
            </a:r>
            <a:endParaRPr lang="fr-BE" sz="1200" i="1" dirty="0">
              <a:solidFill>
                <a:srgbClr val="FFFFFF"/>
              </a:solidFill>
              <a:latin typeface="Arial" pitchFamily="34" charset="0"/>
              <a:cs typeface="Arial" pitchFamily="34" charset="0"/>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MyCareNet</a:t>
            </a:r>
            <a:endParaRPr lang="fr-BE" sz="1000" i="1">
              <a:solidFill>
                <a:srgbClr val="FFFFFF"/>
              </a:solidFill>
              <a:latin typeface="Arial" pitchFamily="34" charset="0"/>
              <a:cs typeface="Arial" pitchFamily="34" charset="0"/>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prestataire de soins</a:t>
            </a:r>
            <a:endParaRPr lang="fr-BE" sz="1200" i="1" dirty="0">
              <a:solidFill>
                <a:srgbClr val="FFFFFF"/>
              </a:solidFill>
              <a:latin typeface="Arial" pitchFamily="34" charset="0"/>
              <a:cs typeface="Arial" pitchFamily="34" charset="0"/>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Site INAMI</a:t>
            </a:r>
            <a:endParaRPr lang="fr-BE" sz="1000" i="1">
              <a:solidFill>
                <a:srgbClr val="FFFFFF"/>
              </a:solidFill>
              <a:latin typeface="Arial" pitchFamily="34" charset="0"/>
              <a:cs typeface="Arial" pitchFamily="34" charset="0"/>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47" name="Picture 7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4216400" y="5657850"/>
            <a:ext cx="571500" cy="41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Tree>
    <p:extLst>
      <p:ext uri="{BB962C8B-B14F-4D97-AF65-F5344CB8AC3E}">
        <p14:creationId xmlns:p14="http://schemas.microsoft.com/office/powerpoint/2010/main" val="2576991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10 services de base</a:t>
            </a:r>
            <a:endParaRPr lang="fr-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819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BBB84C9-5F7A-4659-8AAC-7A3CAD6670C7}" type="slidenum">
              <a:rPr lang="en-US" altLang="en-US" smtClean="0">
                <a:solidFill>
                  <a:srgbClr val="FFFFFF"/>
                </a:solidFill>
              </a:rPr>
              <a:pPr fontAlgn="base">
                <a:spcBef>
                  <a:spcPct val="0"/>
                </a:spcBef>
                <a:spcAft>
                  <a:spcPct val="0"/>
                </a:spcAft>
                <a:defRPr/>
              </a:pPr>
              <a:t>48</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fr-BE" dirty="0"/>
          </a:p>
        </p:txBody>
      </p:sp>
      <p:sp>
        <p:nvSpPr>
          <p:cNvPr id="4" name="Date Placeholder 3"/>
          <p:cNvSpPr>
            <a:spLocks noGrp="1"/>
          </p:cNvSpPr>
          <p:nvPr>
            <p:ph type="dt" sz="quarter" idx="10"/>
          </p:nvPr>
        </p:nvSpPr>
        <p:spPr/>
        <p:txBody>
          <a:bodyPr/>
          <a:lstStyle/>
          <a:p>
            <a:pPr>
              <a:defRPr/>
            </a:pPr>
            <a:r>
              <a:rPr lang="en-US" smtClean="0"/>
              <a:t>29/03/2017</a:t>
            </a:r>
            <a:endParaRPr lang="fr-BE" dirty="0"/>
          </a:p>
        </p:txBody>
      </p:sp>
      <p:sp>
        <p:nvSpPr>
          <p:cNvPr id="5" name="Slide Number Placeholder 4"/>
          <p:cNvSpPr>
            <a:spLocks noGrp="1"/>
          </p:cNvSpPr>
          <p:nvPr>
            <p:ph type="sldNum" sz="quarter" idx="12"/>
          </p:nvPr>
        </p:nvSpPr>
        <p:spPr/>
        <p:txBody>
          <a:bodyPr/>
          <a:lstStyle/>
          <a:p>
            <a:pPr>
              <a:defRPr/>
            </a:pPr>
            <a:fld id="{A0FA8A64-C167-4DEA-8502-218C6C78F4DE}" type="slidenum">
              <a:rPr lang="en-US" smtClean="0"/>
              <a:pPr>
                <a:defRPr/>
              </a:pPr>
              <a:t>49</a:t>
            </a:fld>
            <a:endParaRPr lang="fr-BE"/>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69" y="1398740"/>
            <a:ext cx="8530931" cy="484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sz="3400" dirty="0"/>
              <a:t>Roadmap 2.0: les prestataires de soins en 2019</a:t>
            </a:r>
            <a:endParaRPr lang="fr-BE" sz="3400" dirty="0" smtClean="0"/>
          </a:p>
        </p:txBody>
      </p:sp>
      <p:sp>
        <p:nvSpPr>
          <p:cNvPr id="3" name="Tijdelijke aanduiding voor inhoud 2"/>
          <p:cNvSpPr>
            <a:spLocks noGrp="1"/>
          </p:cNvSpPr>
          <p:nvPr>
            <p:ph idx="1"/>
          </p:nvPr>
        </p:nvSpPr>
        <p:spPr/>
        <p:txBody>
          <a:bodyPr/>
          <a:lstStyle/>
          <a:p>
            <a:r>
              <a:rPr lang="fr-BE" sz="2000" dirty="0" smtClean="0"/>
              <a:t>Pour tous les autres prestataires de soins, un DPI aura été défini; ces derniers seront aussi en mesure de publier et d'actualiser certaines informations issues de leur DPI dans le coffre-fort sécurisé</a:t>
            </a:r>
          </a:p>
          <a:p>
            <a:endParaRPr lang="fr-BE" sz="2000" dirty="0" smtClean="0"/>
          </a:p>
          <a:p>
            <a:r>
              <a:rPr lang="fr-BE" sz="2000" dirty="0" smtClean="0"/>
              <a:t>Les médicaments et les prestations médicales seront prescrits par la voie électronique</a:t>
            </a:r>
          </a:p>
          <a:p>
            <a:endParaRPr lang="fr-BE" sz="2000" dirty="0" smtClean="0"/>
          </a:p>
          <a:p>
            <a:r>
              <a:rPr lang="fr-BE" sz="2000" dirty="0" smtClean="0"/>
              <a:t>Les pharmaciens publieront des informations concernant les médicaments délivrés dans le dossier pharmaceutique partagé (DPP) qui alimente le schéma de médication; le schéma de médication du patient sera également disponible dans le coffre-fort sécurisé et sera notamment partagé par les médecins, pharmaciens, infirmiers à domicile et hôpitaux</a:t>
            </a:r>
          </a:p>
          <a:p>
            <a:endParaRPr lang="fr-BE" dirty="0"/>
          </a:p>
        </p:txBody>
      </p:sp>
      <p:sp>
        <p:nvSpPr>
          <p:cNvPr id="17412" name="Tijdelijke aanduiding voor datum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17413" name="Tijdelijke aanduiding voor dianumm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805295F-8FEE-47D1-B2B2-14D650DF79E4}" type="slidenum">
              <a:rPr lang="en-US" altLang="en-US" smtClean="0">
                <a:solidFill>
                  <a:schemeClr val="bg1"/>
                </a:solidFill>
              </a:rPr>
              <a:pPr/>
              <a:t>5</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8397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DD3CCF-68B6-429A-B714-764DA9A1E3D8}" type="slidenum">
              <a:rPr lang="en-US" altLang="en-US" smtClean="0">
                <a:solidFill>
                  <a:srgbClr val="FFFFFF"/>
                </a:solidFill>
              </a:rPr>
              <a:pPr fontAlgn="base">
                <a:spcBef>
                  <a:spcPct val="0"/>
                </a:spcBef>
                <a:spcAft>
                  <a:spcPct val="0"/>
                </a:spcAft>
                <a:defRPr/>
              </a:pPr>
              <a:t>50</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fr-BE" smtClean="0"/>
              <a:t>Merci ! </a:t>
            </a:r>
            <a:r>
              <a:rPr smtClean="0"/>
              <a:t/>
            </a:r>
            <a:br>
              <a:rPr smtClean="0"/>
            </a:br>
            <a:r>
              <a:rPr lang="fr-BE" smtClean="0"/>
              <a:t>Des questions ?</a:t>
            </a:r>
            <a:endParaRPr lang="fr-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3400" smtClean="0"/>
              <a:t>Roadmap 2.0: les prestataires de soins en 2019</a:t>
            </a:r>
            <a:endParaRPr lang="fr-BE" sz="3400" dirty="0" smtClean="0"/>
          </a:p>
        </p:txBody>
      </p:sp>
      <p:sp>
        <p:nvSpPr>
          <p:cNvPr id="3" name="Content Placeholder 2"/>
          <p:cNvSpPr>
            <a:spLocks noGrp="1"/>
          </p:cNvSpPr>
          <p:nvPr>
            <p:ph idx="1"/>
          </p:nvPr>
        </p:nvSpPr>
        <p:spPr/>
        <p:txBody>
          <a:bodyPr/>
          <a:lstStyle/>
          <a:p>
            <a:r>
              <a:rPr lang="fr-BE" sz="2000" smtClean="0"/>
              <a:t>Le médecin généraliste, par le biais de son DMI, aura accès à toutes les informations médicales publiées de son/sa patient(e)</a:t>
            </a:r>
          </a:p>
          <a:p>
            <a:endParaRPr lang="fr-BE" sz="2000" smtClean="0"/>
          </a:p>
          <a:p>
            <a:r>
              <a:rPr lang="fr-BE" sz="2000" smtClean="0"/>
              <a:t>L’ensemble des prestataires de soins auront accès à toutes les données médicales publiées de leur patient, pour autant qu’elles soient pertinentes pour eux; des filtres seront définis à cet effet. L’information pourra également être complétée de façon multidisciplinaire</a:t>
            </a:r>
          </a:p>
          <a:p>
            <a:endParaRPr lang="fr-BE" sz="2000" smtClean="0"/>
          </a:p>
          <a:p>
            <a:r>
              <a:rPr lang="fr-BE" sz="2000" smtClean="0"/>
              <a:t>Les informations médicales seront au maximum créées et publiées de manière structurée et interopérable sur le plan sémantique</a:t>
            </a:r>
            <a:endParaRPr lang="fr-BE" sz="2000" dirty="0" smtClean="0"/>
          </a:p>
        </p:txBody>
      </p:sp>
      <p:sp>
        <p:nvSpPr>
          <p:cNvPr id="18436"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18437"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071862B-965A-49D0-8DF2-F6833CFAA5F0}" type="slidenum">
              <a:rPr lang="en-US" altLang="en-US" smtClean="0">
                <a:solidFill>
                  <a:schemeClr val="bg1"/>
                </a:solidFill>
              </a:rPr>
              <a:pPr/>
              <a:t>6</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3400" dirty="0"/>
              <a:t>Roadmap 2.0: les prestataires de soins en 2019</a:t>
            </a:r>
            <a:endParaRPr lang="fr-BE" sz="3400" dirty="0" smtClean="0"/>
          </a:p>
        </p:txBody>
      </p:sp>
      <p:sp>
        <p:nvSpPr>
          <p:cNvPr id="3" name="Content Placeholder 2"/>
          <p:cNvSpPr>
            <a:spLocks noGrp="1"/>
          </p:cNvSpPr>
          <p:nvPr>
            <p:ph idx="1"/>
          </p:nvPr>
        </p:nvSpPr>
        <p:spPr/>
        <p:txBody>
          <a:bodyPr/>
          <a:lstStyle/>
          <a:p>
            <a:pPr>
              <a:buFont typeface="Wingdings" pitchFamily="2" charset="2"/>
              <a:buChar char="v"/>
            </a:pPr>
            <a:r>
              <a:rPr lang="fr-BE" sz="2000" dirty="0" smtClean="0"/>
              <a:t>Tous les prestataires de soins pourront communiquer entre eux via la </a:t>
            </a:r>
            <a:r>
              <a:rPr lang="fr-BE" sz="2000" dirty="0" err="1" smtClean="0">
                <a:solidFill>
                  <a:srgbClr val="3E6E5A"/>
                </a:solidFill>
              </a:rPr>
              <a:t>eHealth</a:t>
            </a:r>
            <a:r>
              <a:rPr lang="fr-BE" sz="2000" dirty="0" err="1" smtClean="0"/>
              <a:t>Box</a:t>
            </a:r>
            <a:r>
              <a:rPr lang="fr-BE" sz="2000" dirty="0" smtClean="0"/>
              <a:t>, certains formulaires standards seront mis à disposition à cet effet</a:t>
            </a:r>
          </a:p>
          <a:p>
            <a:pPr>
              <a:buFont typeface="Wingdings" pitchFamily="2" charset="2"/>
              <a:buChar char="v"/>
            </a:pPr>
            <a:endParaRPr lang="fr-BE" sz="2000" dirty="0" smtClean="0"/>
          </a:p>
          <a:p>
            <a:pPr>
              <a:buFont typeface="Wingdings" pitchFamily="2" charset="2"/>
              <a:buChar char="v"/>
            </a:pPr>
            <a:r>
              <a:rPr lang="fr-BE" sz="2000" dirty="0" smtClean="0"/>
              <a:t>Les prestataires de soins pourront faire appel à la télémédecine en utilisant des applications de ‘mobile </a:t>
            </a:r>
            <a:r>
              <a:rPr lang="fr-BE" sz="2000" dirty="0" err="1" smtClean="0"/>
              <a:t>health</a:t>
            </a:r>
            <a:r>
              <a:rPr lang="fr-BE" sz="2000" dirty="0" smtClean="0"/>
              <a:t>’ qui auront fait l’objet d’un enregistrement officiel. Cet enregistrement sera conditionné par un certain nombre de contrôles en termes de protection des données, interopérabilité, label CE pour les dispositifs médicaux et </a:t>
            </a:r>
            <a:r>
              <a:rPr lang="fr-BE" sz="2000" dirty="0" err="1" smtClean="0"/>
              <a:t>evidence</a:t>
            </a:r>
            <a:r>
              <a:rPr lang="fr-BE" sz="2000" dirty="0" smtClean="0"/>
              <a:t> </a:t>
            </a:r>
            <a:r>
              <a:rPr lang="fr-BE" sz="2000" dirty="0" err="1" smtClean="0"/>
              <a:t>based</a:t>
            </a:r>
            <a:r>
              <a:rPr lang="fr-BE" sz="2000" dirty="0" smtClean="0"/>
              <a:t> </a:t>
            </a:r>
            <a:r>
              <a:rPr lang="fr-BE" sz="2000" dirty="0" err="1" smtClean="0"/>
              <a:t>medicine</a:t>
            </a:r>
            <a:r>
              <a:rPr lang="fr-BE" sz="2000" dirty="0" smtClean="0"/>
              <a:t> (EBM)</a:t>
            </a:r>
          </a:p>
          <a:p>
            <a:pPr>
              <a:buFont typeface="Wingdings" pitchFamily="2" charset="2"/>
              <a:buChar char="v"/>
            </a:pPr>
            <a:endParaRPr lang="fr-BE" sz="2000" dirty="0" smtClean="0"/>
          </a:p>
          <a:p>
            <a:endParaRPr lang="fr-BE" dirty="0" smtClean="0"/>
          </a:p>
          <a:p>
            <a:endParaRPr lang="fr-BE" dirty="0"/>
          </a:p>
        </p:txBody>
      </p:sp>
      <p:sp>
        <p:nvSpPr>
          <p:cNvPr id="19460"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19461"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0FCDC3C-8C56-4C96-9826-6A59A5686233}" type="slidenum">
              <a:rPr lang="en-US" altLang="en-US" smtClean="0">
                <a:solidFill>
                  <a:schemeClr val="bg1"/>
                </a:solidFill>
              </a:rPr>
              <a:pPr/>
              <a:t>7</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fr-BE" sz="3400" dirty="0"/>
              <a:t>Roadmap 2.0: les prestataires de soins en 2019</a:t>
            </a:r>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fr-BE" sz="2000" dirty="0" smtClean="0"/>
              <a:t>Les registres seront optimalisés et uniformisés et l’enregistrement sera le plus possible automatisé à partir du DMI/DPI</a:t>
            </a:r>
          </a:p>
          <a:p>
            <a:pPr marL="182880" indent="-182880" eaLnBrk="1" fontAlgn="auto" hangingPunct="1">
              <a:spcAft>
                <a:spcPts val="0"/>
              </a:spcAft>
              <a:buFont typeface="Arial" pitchFamily="34" charset="0"/>
              <a:buChar char="•"/>
              <a:defRPr/>
            </a:pPr>
            <a:endParaRPr lang="fr-BE" sz="900" dirty="0" smtClean="0"/>
          </a:p>
          <a:p>
            <a:pPr marL="182880" indent="-182880" eaLnBrk="1" fontAlgn="auto" hangingPunct="1">
              <a:spcAft>
                <a:spcPts val="0"/>
              </a:spcAft>
              <a:buFont typeface="Arial" pitchFamily="34" charset="0"/>
              <a:buChar char="•"/>
              <a:defRPr/>
            </a:pPr>
            <a:r>
              <a:rPr lang="fr-BE" sz="2000" dirty="0" smtClean="0"/>
              <a:t>La traçabilité des implants et des médicaments respectera les normes internationales</a:t>
            </a:r>
          </a:p>
          <a:p>
            <a:pPr marL="182880" indent="-182880" eaLnBrk="1" fontAlgn="auto" hangingPunct="1">
              <a:spcAft>
                <a:spcPts val="0"/>
              </a:spcAft>
              <a:buFont typeface="Arial" pitchFamily="34" charset="0"/>
              <a:buChar char="•"/>
              <a:defRPr/>
            </a:pPr>
            <a:endParaRPr lang="fr-BE" sz="900" dirty="0" smtClean="0"/>
          </a:p>
          <a:p>
            <a:pPr marL="182880" indent="-182880" eaLnBrk="1" fontAlgn="auto" hangingPunct="1">
              <a:spcAft>
                <a:spcPts val="0"/>
              </a:spcAft>
              <a:buFont typeface="Arial" pitchFamily="34" charset="0"/>
              <a:buChar char="•"/>
              <a:defRPr/>
            </a:pPr>
            <a:r>
              <a:rPr lang="fr-BE" sz="2000" dirty="0" smtClean="0"/>
              <a:t>Tous les échanges de données entre les prestataires de soins et les mutualités auront lieu par la voie électronique</a:t>
            </a:r>
          </a:p>
          <a:p>
            <a:pPr marL="182880" indent="-182880" eaLnBrk="1" fontAlgn="auto" hangingPunct="1">
              <a:spcAft>
                <a:spcPts val="0"/>
              </a:spcAft>
              <a:buFont typeface="Arial" pitchFamily="34" charset="0"/>
              <a:buChar char="•"/>
              <a:defRPr/>
            </a:pPr>
            <a:endParaRPr lang="fr-BE" sz="2000" dirty="0"/>
          </a:p>
          <a:p>
            <a:pPr marL="182880" indent="-182880" eaLnBrk="1" fontAlgn="auto" hangingPunct="1">
              <a:spcAft>
                <a:spcPts val="0"/>
              </a:spcAft>
              <a:buFont typeface="Arial" pitchFamily="34" charset="0"/>
              <a:buChar char="•"/>
              <a:defRPr/>
            </a:pPr>
            <a:r>
              <a:rPr lang="fr-BE" altLang="fr-FR" sz="2000" dirty="0"/>
              <a:t>Les prestataires de soins recevront des incitants pour l’utilisation et l’usage adéquat de l’</a:t>
            </a:r>
            <a:r>
              <a:rPr lang="fr-BE" altLang="fr-FR" sz="2000" dirty="0" err="1"/>
              <a:t>eSanté</a:t>
            </a:r>
            <a:r>
              <a:rPr lang="fr-BE" altLang="fr-FR" sz="2000" dirty="0"/>
              <a:t>; les incitants financiers peuvent contenir un volet fédéral ainsi qu’un volet relatif aux différentes Communautés et </a:t>
            </a:r>
            <a:r>
              <a:rPr lang="fr-BE" altLang="fr-FR" sz="2000" dirty="0" smtClean="0"/>
              <a:t>Régions</a:t>
            </a:r>
            <a:endParaRPr lang="fr-BE" sz="2000" dirty="0" smtClean="0"/>
          </a:p>
          <a:p>
            <a:pPr>
              <a:buFont typeface="Arial" pitchFamily="34" charset="0"/>
              <a:buChar char="•"/>
              <a:defRPr/>
            </a:pPr>
            <a:endParaRPr lang="fr-BE" sz="2000"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29/03/2017</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A7D78FC6-1769-4A0B-B8EE-F1E4C53A9037}" type="slidenum">
              <a:rPr lang="en-US" smtClean="0"/>
              <a:pPr>
                <a:defRPr/>
              </a:pPr>
              <a:t>8</a:t>
            </a:fld>
            <a:endParaRPr lang="fr-B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3400" dirty="0"/>
              <a:t>Roadmap 2.0: les prestataires de soins en 2019</a:t>
            </a:r>
            <a:endParaRPr lang="fr-BE" sz="3400" dirty="0" smtClean="0"/>
          </a:p>
        </p:txBody>
      </p:sp>
      <p:sp>
        <p:nvSpPr>
          <p:cNvPr id="22531" name="Content Placeholder 2"/>
          <p:cNvSpPr>
            <a:spLocks noGrp="1"/>
          </p:cNvSpPr>
          <p:nvPr>
            <p:ph idx="1"/>
          </p:nvPr>
        </p:nvSpPr>
        <p:spPr/>
        <p:txBody>
          <a:bodyPr/>
          <a:lstStyle/>
          <a:p>
            <a:r>
              <a:rPr lang="fr-BE" altLang="fr-FR" sz="2000" dirty="0" smtClean="0"/>
              <a:t>Ils seront formés à l’</a:t>
            </a:r>
            <a:r>
              <a:rPr lang="fr-BE" altLang="fr-FR" sz="2000" dirty="0" err="1" smtClean="0"/>
              <a:t>eSanté</a:t>
            </a:r>
            <a:r>
              <a:rPr lang="fr-BE" altLang="fr-FR" sz="2000" dirty="0" smtClean="0"/>
              <a:t>, tant dans le cadre de leur formation de base que par des formations continuées</a:t>
            </a:r>
          </a:p>
          <a:p>
            <a:endParaRPr lang="fr-BE" altLang="fr-FR" sz="2000" dirty="0" smtClean="0"/>
          </a:p>
          <a:p>
            <a:r>
              <a:rPr lang="fr-BE" altLang="fr-FR" sz="2000" dirty="0" smtClean="0"/>
              <a:t>Ils disposeront également d’un guichet unique pour toute information administrative à l’intention de l’INAMI, du SPF Santé publique et des autorités fédérées (principe du « </a:t>
            </a:r>
            <a:r>
              <a:rPr lang="fr-BE" altLang="fr-FR" sz="2000" dirty="0" err="1" smtClean="0"/>
              <a:t>only</a:t>
            </a:r>
            <a:r>
              <a:rPr lang="fr-BE" altLang="fr-FR" sz="2000" dirty="0" smtClean="0"/>
              <a:t> once »)</a:t>
            </a:r>
          </a:p>
          <a:p>
            <a:endParaRPr lang="fr-BE" altLang="fr-FR" dirty="0" smtClean="0"/>
          </a:p>
        </p:txBody>
      </p:sp>
      <p:sp>
        <p:nvSpPr>
          <p:cNvPr id="20484"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mtClean="0">
                <a:solidFill>
                  <a:schemeClr val="bg1"/>
                </a:solidFill>
              </a:rPr>
              <a:t>29/03/2017</a:t>
            </a:r>
            <a:endParaRPr lang="fr-BE" altLang="en-US" dirty="0">
              <a:solidFill>
                <a:schemeClr val="bg1"/>
              </a:solidFill>
            </a:endParaRPr>
          </a:p>
        </p:txBody>
      </p:sp>
      <p:sp>
        <p:nvSpPr>
          <p:cNvPr id="20485"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37EFB5E-EFCE-4829-9FB1-1C1FEAA63D91}" type="slidenum">
              <a:rPr lang="en-US" altLang="en-US" smtClean="0">
                <a:solidFill>
                  <a:schemeClr val="bg1"/>
                </a:solidFill>
              </a:rPr>
              <a:pPr/>
              <a:t>9</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7022</TotalTime>
  <Words>2457</Words>
  <Application>Microsoft Office PowerPoint</Application>
  <PresentationFormat>On-screen Show (4:3)</PresentationFormat>
  <Paragraphs>458</Paragraphs>
  <Slides>51</Slides>
  <Notes>27</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Clarity</vt:lpstr>
      <vt:lpstr>1_Clarity</vt:lpstr>
      <vt:lpstr>eSanté : la Roadmap 2.0 et le rôle de la Plate-forme eHealth</vt:lpstr>
      <vt:lpstr>Plan d'action eSanté 2015-2019</vt:lpstr>
      <vt:lpstr>Détails sur www.plan-esante.be</vt:lpstr>
      <vt:lpstr>Roadmap 2.0: les prestataires de soins en 2019</vt:lpstr>
      <vt:lpstr>Roadmap 2.0: les prestataires de soins en 2019</vt:lpstr>
      <vt:lpstr>Roadmap 2.0: les prestataires de soins en 2019</vt:lpstr>
      <vt:lpstr>Roadmap 2.0: les prestataires de soins en 2019</vt:lpstr>
      <vt:lpstr>Roadmap 2.0: les prestataires de soins en 2019</vt:lpstr>
      <vt:lpstr>Roadmap 2.0: les prestataires de soins en 2019</vt:lpstr>
      <vt:lpstr>Roadmap 2.0: les patients en 2019</vt:lpstr>
      <vt:lpstr>Roadmap 2.0: les patients en 2019</vt:lpstr>
      <vt:lpstr>Roadmap 2.0: les patients en 2019</vt:lpstr>
      <vt:lpstr>Roadmap 2.0: les patients en 2019</vt:lpstr>
      <vt:lpstr>Action 1 : DMG = DMI =&gt; Sumehr</vt:lpstr>
      <vt:lpstr>Action 1 : DMG = DMI =&gt; Sumehr</vt:lpstr>
      <vt:lpstr>Action 5 : Hubs &amp; Metahub</vt:lpstr>
      <vt:lpstr>Action 5 : Hubs &amp; Metahub</vt:lpstr>
      <vt:lpstr>Hubs &amp; Metahub - Schéma</vt:lpstr>
      <vt:lpstr>PowerPoint Presentation</vt:lpstr>
      <vt:lpstr>PowerPoint Presentation</vt:lpstr>
      <vt:lpstr>PowerPoint Presentation</vt:lpstr>
      <vt:lpstr>Action 5 : Hubs &amp; Metahub</vt:lpstr>
      <vt:lpstr>PowerPoint Presentation</vt:lpstr>
      <vt:lpstr>PowerPoint Presentation</vt:lpstr>
      <vt:lpstr>PowerPoint Presentation</vt:lpstr>
      <vt:lpstr>PowerPoint Presentation</vt:lpstr>
      <vt:lpstr>PowerPoint Presentation</vt:lpstr>
      <vt:lpstr>PowerPoint Presentation</vt:lpstr>
      <vt:lpstr>Consentement éclairé </vt:lpstr>
      <vt:lpstr>Consentement éclairé </vt:lpstr>
      <vt:lpstr>eHealthConsent</vt:lpstr>
      <vt:lpstr>Consentement éclairé </vt:lpstr>
      <vt:lpstr>www.patientconsent.be</vt:lpstr>
      <vt:lpstr>www.patientconsent.be/folder</vt:lpstr>
      <vt:lpstr>PowerPoint Presentation</vt:lpstr>
      <vt:lpstr>Action 2: DPI hospitalier intégré</vt:lpstr>
      <vt:lpstr>Action 2: DPI hospitalier intégré</vt:lpstr>
      <vt:lpstr>Action 17 : eHealthBox</vt:lpstr>
      <vt:lpstr>Action 17 : eHealthBox</vt:lpstr>
      <vt:lpstr>Action 17 : eHealthBox</vt:lpstr>
      <vt:lpstr>Action 19 : Mobile Health (mHealth)</vt:lpstr>
      <vt:lpstr>Action 19 : Mobile Health (mHealth)</vt:lpstr>
      <vt:lpstr>  Rôle et responsabilités de la Plate-forme eHealth </vt:lpstr>
      <vt:lpstr>10 missions</vt:lpstr>
      <vt:lpstr>10 missions</vt:lpstr>
      <vt:lpstr>10 missions</vt:lpstr>
      <vt:lpstr>Architecture de base</vt:lpstr>
      <vt:lpstr>10 services de base</vt:lpstr>
      <vt:lpstr>www.ehealth.fgov.be</vt:lpstr>
      <vt:lpstr>PowerPoint Presentation</vt:lpstr>
      <vt:lpstr>Merci !  Des questions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396</cp:revision>
  <cp:lastPrinted>2016-09-12T06:55:25Z</cp:lastPrinted>
  <dcterms:created xsi:type="dcterms:W3CDTF">2014-04-14T09:14:56Z</dcterms:created>
  <dcterms:modified xsi:type="dcterms:W3CDTF">2017-03-28T14:10:18Z</dcterms:modified>
</cp:coreProperties>
</file>