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441" r:id="rId2"/>
    <p:sldId id="507" r:id="rId3"/>
    <p:sldId id="442" r:id="rId4"/>
    <p:sldId id="443" r:id="rId5"/>
    <p:sldId id="444" r:id="rId6"/>
    <p:sldId id="445" r:id="rId7"/>
    <p:sldId id="446" r:id="rId8"/>
    <p:sldId id="447" r:id="rId9"/>
    <p:sldId id="501" r:id="rId10"/>
    <p:sldId id="502" r:id="rId11"/>
    <p:sldId id="503" r:id="rId12"/>
    <p:sldId id="508" r:id="rId13"/>
    <p:sldId id="448" r:id="rId14"/>
    <p:sldId id="509" r:id="rId15"/>
    <p:sldId id="450" r:id="rId16"/>
    <p:sldId id="526" r:id="rId17"/>
    <p:sldId id="510" r:id="rId18"/>
    <p:sldId id="449" r:id="rId19"/>
    <p:sldId id="528" r:id="rId20"/>
    <p:sldId id="452" r:id="rId21"/>
    <p:sldId id="527" r:id="rId22"/>
    <p:sldId id="453" r:id="rId23"/>
    <p:sldId id="454" r:id="rId24"/>
    <p:sldId id="504" r:id="rId25"/>
    <p:sldId id="455" r:id="rId26"/>
    <p:sldId id="499" r:id="rId27"/>
    <p:sldId id="457" r:id="rId28"/>
    <p:sldId id="383" r:id="rId29"/>
    <p:sldId id="409" r:id="rId30"/>
    <p:sldId id="410" r:id="rId31"/>
    <p:sldId id="411" r:id="rId32"/>
    <p:sldId id="506" r:id="rId33"/>
    <p:sldId id="458" r:id="rId34"/>
    <p:sldId id="511" r:id="rId35"/>
    <p:sldId id="459" r:id="rId36"/>
    <p:sldId id="460" r:id="rId37"/>
    <p:sldId id="512" r:id="rId38"/>
    <p:sldId id="513" r:id="rId39"/>
    <p:sldId id="514" r:id="rId40"/>
    <p:sldId id="515" r:id="rId41"/>
    <p:sldId id="516" r:id="rId42"/>
    <p:sldId id="517" r:id="rId43"/>
    <p:sldId id="518" r:id="rId44"/>
    <p:sldId id="464" r:id="rId45"/>
    <p:sldId id="465" r:id="rId46"/>
    <p:sldId id="481" r:id="rId47"/>
    <p:sldId id="466" r:id="rId48"/>
    <p:sldId id="529" r:id="rId49"/>
    <p:sldId id="532" r:id="rId50"/>
    <p:sldId id="531" r:id="rId51"/>
    <p:sldId id="522" r:id="rId52"/>
    <p:sldId id="523" r:id="rId53"/>
    <p:sldId id="525" r:id="rId54"/>
    <p:sldId id="524" r:id="rId55"/>
    <p:sldId id="486" r:id="rId56"/>
    <p:sldId id="519" r:id="rId57"/>
    <p:sldId id="490" r:id="rId58"/>
    <p:sldId id="493" r:id="rId59"/>
    <p:sldId id="494" r:id="rId60"/>
    <p:sldId id="520" r:id="rId61"/>
    <p:sldId id="495" r:id="rId62"/>
    <p:sldId id="496" r:id="rId63"/>
    <p:sldId id="497" r:id="rId64"/>
    <p:sldId id="521" r:id="rId65"/>
    <p:sldId id="498" r:id="rId66"/>
    <p:sldId id="500" r:id="rId67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BE"/>
    <a:srgbClr val="0082B8"/>
    <a:srgbClr val="5591C3"/>
    <a:srgbClr val="69755D"/>
    <a:srgbClr val="6C765C"/>
    <a:srgbClr val="336600"/>
    <a:srgbClr val="7C7B55"/>
    <a:srgbClr val="333300"/>
    <a:srgbClr val="666633"/>
    <a:srgbClr val="0082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735" autoAdjust="0"/>
    <p:restoredTop sz="93019" autoAdjust="0"/>
  </p:normalViewPr>
  <p:slideViewPr>
    <p:cSldViewPr>
      <p:cViewPr>
        <p:scale>
          <a:sx n="70" d="100"/>
          <a:sy n="70" d="100"/>
        </p:scale>
        <p:origin x="-2730" y="-11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130" d="100"/>
          <a:sy n="130" d="100"/>
        </p:scale>
        <p:origin x="-1266" y="3648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image" Target="../media/image65.jpeg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image" Target="../media/image65.jpeg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B0C0D0-7AB7-487B-ADF8-3BB3DD4E9EE7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919EDD-7680-4985-B198-1CBB0F9E96AC}">
      <dgm:prSet/>
      <dgm:spPr/>
      <dgm:t>
        <a:bodyPr/>
        <a:lstStyle/>
        <a:p>
          <a:pPr rtl="0"/>
          <a:r>
            <a:t>Coördinatie van elektronische deelprocessen</a:t>
          </a:r>
          <a:endParaRPr lang="nl-BE"/>
        </a:p>
      </dgm:t>
    </dgm:pt>
    <dgm:pt modelId="{2FC221D4-82FE-4089-96B1-E14722E33943}" type="parTrans" cxnId="{2D283A8C-B4A3-4152-B8A6-4729DCCC852F}">
      <dgm:prSet/>
      <dgm:spPr/>
      <dgm:t>
        <a:bodyPr/>
        <a:lstStyle/>
        <a:p>
          <a:endParaRPr lang="en-US"/>
        </a:p>
      </dgm:t>
    </dgm:pt>
    <dgm:pt modelId="{C698564A-6110-4602-9450-B172C3825847}" type="sibTrans" cxnId="{2D283A8C-B4A3-4152-B8A6-4729DCCC852F}">
      <dgm:prSet/>
      <dgm:spPr/>
      <dgm:t>
        <a:bodyPr/>
        <a:lstStyle/>
        <a:p>
          <a:endParaRPr lang="en-US"/>
        </a:p>
      </dgm:t>
    </dgm:pt>
    <dgm:pt modelId="{426C232F-332D-4FF2-A820-7A068898BF0D}">
      <dgm:prSet/>
      <dgm:spPr/>
      <dgm:t>
        <a:bodyPr/>
        <a:lstStyle/>
        <a:p>
          <a:pPr rtl="0"/>
          <a:r>
            <a:t>Portaal </a:t>
          </a:r>
          <a:endParaRPr lang="nl-BE"/>
        </a:p>
      </dgm:t>
    </dgm:pt>
    <dgm:pt modelId="{76543072-ED0A-4EFB-9174-9DC2D0CB754B}" type="parTrans" cxnId="{48331867-FF99-498B-92E1-5B05B35773A9}">
      <dgm:prSet/>
      <dgm:spPr/>
      <dgm:t>
        <a:bodyPr/>
        <a:lstStyle/>
        <a:p>
          <a:endParaRPr lang="en-US"/>
        </a:p>
      </dgm:t>
    </dgm:pt>
    <dgm:pt modelId="{0FF22A80-B924-4C97-9785-6DB4BF018886}" type="sibTrans" cxnId="{48331867-FF99-498B-92E1-5B05B35773A9}">
      <dgm:prSet/>
      <dgm:spPr/>
      <dgm:t>
        <a:bodyPr/>
        <a:lstStyle/>
        <a:p>
          <a:endParaRPr lang="en-US"/>
        </a:p>
      </dgm:t>
    </dgm:pt>
    <dgm:pt modelId="{AE2357B3-F8D1-4E13-B807-E393E9FC5539}">
      <dgm:prSet/>
      <dgm:spPr/>
      <dgm:t>
        <a:bodyPr/>
        <a:lstStyle/>
        <a:p>
          <a:pPr rtl="0"/>
          <a:r>
            <a:t>Geïntegreerd gebruikers- en toegangsbeheer</a:t>
          </a:r>
          <a:endParaRPr lang="nl-BE"/>
        </a:p>
      </dgm:t>
    </dgm:pt>
    <dgm:pt modelId="{DF983F23-5BAE-428F-AFD9-BF0943C63ACC}" type="parTrans" cxnId="{C4084BF0-F635-4676-89A9-D65F024FF168}">
      <dgm:prSet/>
      <dgm:spPr/>
      <dgm:t>
        <a:bodyPr/>
        <a:lstStyle/>
        <a:p>
          <a:endParaRPr lang="en-US"/>
        </a:p>
      </dgm:t>
    </dgm:pt>
    <dgm:pt modelId="{486EB6E6-F0BE-4E7B-A3F0-7DC5C5021754}" type="sibTrans" cxnId="{C4084BF0-F635-4676-89A9-D65F024FF168}">
      <dgm:prSet/>
      <dgm:spPr/>
      <dgm:t>
        <a:bodyPr/>
        <a:lstStyle/>
        <a:p>
          <a:endParaRPr lang="en-US"/>
        </a:p>
      </dgm:t>
    </dgm:pt>
    <dgm:pt modelId="{81FDCA61-7A32-4339-89E8-DD3704FB86F4}">
      <dgm:prSet/>
      <dgm:spPr/>
      <dgm:t>
        <a:bodyPr/>
        <a:lstStyle/>
        <a:p>
          <a:pPr rtl="0"/>
          <a:r>
            <a:t>Beheer van loggings</a:t>
          </a:r>
          <a:endParaRPr lang="nl-BE"/>
        </a:p>
      </dgm:t>
    </dgm:pt>
    <dgm:pt modelId="{4F5E6841-070D-4563-B23E-8C64EC2E827B}" type="parTrans" cxnId="{7B7E50D4-65C6-4E3C-995E-1A1ABF6FDBCF}">
      <dgm:prSet/>
      <dgm:spPr/>
      <dgm:t>
        <a:bodyPr/>
        <a:lstStyle/>
        <a:p>
          <a:endParaRPr lang="en-US"/>
        </a:p>
      </dgm:t>
    </dgm:pt>
    <dgm:pt modelId="{4922DE05-E610-4796-BFBC-E068300788D1}" type="sibTrans" cxnId="{7B7E50D4-65C6-4E3C-995E-1A1ABF6FDBCF}">
      <dgm:prSet/>
      <dgm:spPr/>
      <dgm:t>
        <a:bodyPr/>
        <a:lstStyle/>
        <a:p>
          <a:endParaRPr lang="en-US"/>
        </a:p>
      </dgm:t>
    </dgm:pt>
    <dgm:pt modelId="{F9B22A10-E2AD-420E-86FD-C6A619FB34C3}">
      <dgm:prSet/>
      <dgm:spPr/>
      <dgm:t>
        <a:bodyPr/>
        <a:lstStyle/>
        <a:p>
          <a:pPr rtl="0"/>
          <a:r>
            <a:t>Systeem voor end-to-end vercijfering</a:t>
          </a:r>
          <a:endParaRPr lang="nl-BE"/>
        </a:p>
      </dgm:t>
    </dgm:pt>
    <dgm:pt modelId="{51614E59-5D94-439C-A07A-61525828432A}" type="parTrans" cxnId="{F52E67DC-23C4-4525-AAFE-F3400258F7D3}">
      <dgm:prSet/>
      <dgm:spPr/>
      <dgm:t>
        <a:bodyPr/>
        <a:lstStyle/>
        <a:p>
          <a:endParaRPr lang="en-US"/>
        </a:p>
      </dgm:t>
    </dgm:pt>
    <dgm:pt modelId="{C995947A-877C-455B-BB65-7FBC6937BA2D}" type="sibTrans" cxnId="{F52E67DC-23C4-4525-AAFE-F3400258F7D3}">
      <dgm:prSet/>
      <dgm:spPr/>
      <dgm:t>
        <a:bodyPr/>
        <a:lstStyle/>
        <a:p>
          <a:endParaRPr lang="en-US"/>
        </a:p>
      </dgm:t>
    </dgm:pt>
    <dgm:pt modelId="{DE482DF0-5C86-4767-9CE5-54725DF28573}">
      <dgm:prSet/>
      <dgm:spPr/>
      <dgm:t>
        <a:bodyPr/>
        <a:lstStyle/>
        <a:p>
          <a:pPr rtl="0"/>
          <a:r>
            <a:rPr lang="fr-BE" dirty="0" smtClean="0">
              <a:solidFill>
                <a:srgbClr val="3E6E5A"/>
              </a:solidFill>
            </a:rPr>
            <a:t>eHealth</a:t>
          </a:r>
          <a:r>
            <a:rPr dirty="0"/>
            <a:t>Box</a:t>
          </a:r>
          <a:endParaRPr lang="nl-BE" dirty="0"/>
        </a:p>
      </dgm:t>
    </dgm:pt>
    <dgm:pt modelId="{BF1F2008-AABF-4483-9D7B-58A40034FD6C}" type="parTrans" cxnId="{1310D4E3-793B-4536-BE37-788F54627977}">
      <dgm:prSet/>
      <dgm:spPr/>
      <dgm:t>
        <a:bodyPr/>
        <a:lstStyle/>
        <a:p>
          <a:endParaRPr lang="en-US"/>
        </a:p>
      </dgm:t>
    </dgm:pt>
    <dgm:pt modelId="{4D6A567C-A21A-42BF-9F41-7BF71E18F454}" type="sibTrans" cxnId="{1310D4E3-793B-4536-BE37-788F54627977}">
      <dgm:prSet/>
      <dgm:spPr/>
      <dgm:t>
        <a:bodyPr/>
        <a:lstStyle/>
        <a:p>
          <a:endParaRPr lang="en-US"/>
        </a:p>
      </dgm:t>
    </dgm:pt>
    <dgm:pt modelId="{3069D4A7-A9EB-432B-8415-5BE83922B144}">
      <dgm:prSet/>
      <dgm:spPr/>
      <dgm:t>
        <a:bodyPr/>
        <a:lstStyle/>
        <a:p>
          <a:pPr rtl="0"/>
          <a:r>
            <a:t>Timestamping</a:t>
          </a:r>
          <a:endParaRPr lang="nl-BE"/>
        </a:p>
      </dgm:t>
    </dgm:pt>
    <dgm:pt modelId="{9A7D73A8-C0A9-4B8A-9838-7588537C14AA}" type="parTrans" cxnId="{62233745-3DC7-4513-AFFE-85579EDF5340}">
      <dgm:prSet/>
      <dgm:spPr/>
      <dgm:t>
        <a:bodyPr/>
        <a:lstStyle/>
        <a:p>
          <a:endParaRPr lang="en-US"/>
        </a:p>
      </dgm:t>
    </dgm:pt>
    <dgm:pt modelId="{DFE1D077-B434-438C-B525-DD545C84AAA3}" type="sibTrans" cxnId="{62233745-3DC7-4513-AFFE-85579EDF5340}">
      <dgm:prSet/>
      <dgm:spPr/>
      <dgm:t>
        <a:bodyPr/>
        <a:lstStyle/>
        <a:p>
          <a:endParaRPr lang="en-US"/>
        </a:p>
      </dgm:t>
    </dgm:pt>
    <dgm:pt modelId="{53250AAA-89D6-4377-B3C0-0E5BF972A3C0}">
      <dgm:prSet/>
      <dgm:spPr/>
      <dgm:t>
        <a:bodyPr/>
        <a:lstStyle/>
        <a:p>
          <a:pPr rtl="0"/>
          <a:r>
            <a:t>Codering en anonimisering</a:t>
          </a:r>
          <a:endParaRPr lang="nl-BE"/>
        </a:p>
      </dgm:t>
    </dgm:pt>
    <dgm:pt modelId="{470AA8AF-6A66-4DE7-8F3A-D2B315A90BE8}" type="parTrans" cxnId="{3AA5B55E-BAFF-4E59-844F-0B3A890F9AB2}">
      <dgm:prSet/>
      <dgm:spPr/>
      <dgm:t>
        <a:bodyPr/>
        <a:lstStyle/>
        <a:p>
          <a:endParaRPr lang="en-US"/>
        </a:p>
      </dgm:t>
    </dgm:pt>
    <dgm:pt modelId="{4828047A-C139-4049-9231-4057A0E3B9D2}" type="sibTrans" cxnId="{3AA5B55E-BAFF-4E59-844F-0B3A890F9AB2}">
      <dgm:prSet/>
      <dgm:spPr/>
      <dgm:t>
        <a:bodyPr/>
        <a:lstStyle/>
        <a:p>
          <a:endParaRPr lang="en-US"/>
        </a:p>
      </dgm:t>
    </dgm:pt>
    <dgm:pt modelId="{ADE4E262-EB9E-448C-8B46-6B6521E6B92F}">
      <dgm:prSet/>
      <dgm:spPr/>
      <dgm:t>
        <a:bodyPr/>
        <a:lstStyle/>
        <a:p>
          <a:pPr rtl="0"/>
          <a:r>
            <a:t>Raadpleging van het Rijksregister en van de KSZ-registers</a:t>
          </a:r>
          <a:endParaRPr lang="nl-BE"/>
        </a:p>
      </dgm:t>
    </dgm:pt>
    <dgm:pt modelId="{28664F9A-4277-4158-A312-1D48A34DD546}" type="parTrans" cxnId="{DB050EC4-F2AC-4ACB-BEFA-69C14AE7D74E}">
      <dgm:prSet/>
      <dgm:spPr/>
      <dgm:t>
        <a:bodyPr/>
        <a:lstStyle/>
        <a:p>
          <a:endParaRPr lang="en-US"/>
        </a:p>
      </dgm:t>
    </dgm:pt>
    <dgm:pt modelId="{DC8C0C9F-FA74-4A97-BA58-15F42B37D9FB}" type="sibTrans" cxnId="{DB050EC4-F2AC-4ACB-BEFA-69C14AE7D74E}">
      <dgm:prSet/>
      <dgm:spPr/>
      <dgm:t>
        <a:bodyPr/>
        <a:lstStyle/>
        <a:p>
          <a:endParaRPr lang="en-US"/>
        </a:p>
      </dgm:t>
    </dgm:pt>
    <dgm:pt modelId="{66800CA2-1263-488B-9901-BF5AA9A26379}">
      <dgm:prSet/>
      <dgm:spPr/>
      <dgm:t>
        <a:bodyPr/>
        <a:lstStyle/>
        <a:p>
          <a:pPr rtl="0"/>
          <a:r>
            <a:t>Verwijzingsrepertorium (metahub)</a:t>
          </a:r>
          <a:endParaRPr lang="nl-BE"/>
        </a:p>
      </dgm:t>
    </dgm:pt>
    <dgm:pt modelId="{FE2E1471-E52D-466A-A76C-4BB5F19A90C2}" type="parTrans" cxnId="{CC959A60-F5E3-4CBA-B49F-D1CC8967392E}">
      <dgm:prSet/>
      <dgm:spPr/>
      <dgm:t>
        <a:bodyPr/>
        <a:lstStyle/>
        <a:p>
          <a:endParaRPr lang="en-US"/>
        </a:p>
      </dgm:t>
    </dgm:pt>
    <dgm:pt modelId="{5B01B5E3-2F09-44F6-BDF4-59AE3DD792F4}" type="sibTrans" cxnId="{CC959A60-F5E3-4CBA-B49F-D1CC8967392E}">
      <dgm:prSet/>
      <dgm:spPr/>
      <dgm:t>
        <a:bodyPr/>
        <a:lstStyle/>
        <a:p>
          <a:endParaRPr lang="en-US"/>
        </a:p>
      </dgm:t>
    </dgm:pt>
    <dgm:pt modelId="{9E029134-162C-442E-A062-F55ADB999C33}" type="pres">
      <dgm:prSet presAssocID="{D1B0C0D0-7AB7-487B-ADF8-3BB3DD4E9EE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E777AF-AE30-4678-946F-1FF94928EBDC}" type="pres">
      <dgm:prSet presAssocID="{E7919EDD-7680-4985-B198-1CBB0F9E96AC}" presName="composite" presStyleCnt="0"/>
      <dgm:spPr/>
    </dgm:pt>
    <dgm:pt modelId="{7A8D609C-F894-4686-8594-F633FD78C201}" type="pres">
      <dgm:prSet presAssocID="{E7919EDD-7680-4985-B198-1CBB0F9E96AC}" presName="rect1" presStyleLbl="trAlignAcc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00EC11-24E0-4E0C-8101-DB576F31F9D2}" type="pres">
      <dgm:prSet presAssocID="{E7919EDD-7680-4985-B198-1CBB0F9E96AC}" presName="rect2" presStyleLbl="fgImgPlace1" presStyleIdx="0" presStyleCnt="1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105A6FE-D318-4A98-A922-671C581530DC}" type="pres">
      <dgm:prSet presAssocID="{C698564A-6110-4602-9450-B172C3825847}" presName="sibTrans" presStyleCnt="0"/>
      <dgm:spPr/>
    </dgm:pt>
    <dgm:pt modelId="{85CFEB57-FC52-4321-A97D-3211B5D63D4D}" type="pres">
      <dgm:prSet presAssocID="{426C232F-332D-4FF2-A820-7A068898BF0D}" presName="composite" presStyleCnt="0"/>
      <dgm:spPr/>
    </dgm:pt>
    <dgm:pt modelId="{A9AE0183-4578-4303-9373-BBB0DAF179FE}" type="pres">
      <dgm:prSet presAssocID="{426C232F-332D-4FF2-A820-7A068898BF0D}" presName="rect1" presStyleLbl="trAlignAcc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BB8C5E-ACC5-4AEA-AC3B-15C53CC548C0}" type="pres">
      <dgm:prSet presAssocID="{426C232F-332D-4FF2-A820-7A068898BF0D}" presName="rect2" presStyleLbl="fgImgPlace1" presStyleIdx="1" presStyleCnt="1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DF2FDF0-8F29-4351-969E-A1025413C53F}" type="pres">
      <dgm:prSet presAssocID="{0FF22A80-B924-4C97-9785-6DB4BF018886}" presName="sibTrans" presStyleCnt="0"/>
      <dgm:spPr/>
    </dgm:pt>
    <dgm:pt modelId="{51949F69-36F9-42ED-A197-4A357D3FCC84}" type="pres">
      <dgm:prSet presAssocID="{AE2357B3-F8D1-4E13-B807-E393E9FC5539}" presName="composite" presStyleCnt="0"/>
      <dgm:spPr/>
    </dgm:pt>
    <dgm:pt modelId="{DC5DD086-89E5-4CD9-B1D2-0E7FF2C522A2}" type="pres">
      <dgm:prSet presAssocID="{AE2357B3-F8D1-4E13-B807-E393E9FC5539}" presName="rect1" presStyleLbl="trAlignAcc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DE190B-7605-44A7-B19B-482157C4ED09}" type="pres">
      <dgm:prSet presAssocID="{AE2357B3-F8D1-4E13-B807-E393E9FC5539}" presName="rect2" presStyleLbl="fgImgPlace1" presStyleIdx="2" presStyleCnt="1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00A896D-7DD0-4D28-BE08-D3B8F3F2A8C6}" type="pres">
      <dgm:prSet presAssocID="{486EB6E6-F0BE-4E7B-A3F0-7DC5C5021754}" presName="sibTrans" presStyleCnt="0"/>
      <dgm:spPr/>
    </dgm:pt>
    <dgm:pt modelId="{09DCF082-D387-4036-A517-A57508B9F296}" type="pres">
      <dgm:prSet presAssocID="{81FDCA61-7A32-4339-89E8-DD3704FB86F4}" presName="composite" presStyleCnt="0"/>
      <dgm:spPr/>
    </dgm:pt>
    <dgm:pt modelId="{6F6ACCCA-7573-4F27-BB76-D1BFA52EAEE3}" type="pres">
      <dgm:prSet presAssocID="{81FDCA61-7A32-4339-89E8-DD3704FB86F4}" presName="rect1" presStyleLbl="trAlignAcc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4043AE-FBAE-4418-8D10-10B1481C95AF}" type="pres">
      <dgm:prSet presAssocID="{81FDCA61-7A32-4339-89E8-DD3704FB86F4}" presName="rect2" presStyleLbl="fgImgPlace1" presStyleIdx="3" presStyleCnt="10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2F838AD4-66C5-4737-8D8D-66F3281C6FE1}" type="pres">
      <dgm:prSet presAssocID="{4922DE05-E610-4796-BFBC-E068300788D1}" presName="sibTrans" presStyleCnt="0"/>
      <dgm:spPr/>
    </dgm:pt>
    <dgm:pt modelId="{0F749A16-F5F6-45E8-9E08-2382EA901724}" type="pres">
      <dgm:prSet presAssocID="{F9B22A10-E2AD-420E-86FD-C6A619FB34C3}" presName="composite" presStyleCnt="0"/>
      <dgm:spPr/>
    </dgm:pt>
    <dgm:pt modelId="{610D24CD-EC64-4585-8806-7B24163BBCA5}" type="pres">
      <dgm:prSet presAssocID="{F9B22A10-E2AD-420E-86FD-C6A619FB34C3}" presName="rect1" presStyleLbl="trAlignAcc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377189-38FA-44FB-9886-A25D865375A4}" type="pres">
      <dgm:prSet presAssocID="{F9B22A10-E2AD-420E-86FD-C6A619FB34C3}" presName="rect2" presStyleLbl="fgImgPlace1" presStyleIdx="4" presStyleCnt="10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0690CA7-5AC0-41CF-B946-24781BCFD1A5}" type="pres">
      <dgm:prSet presAssocID="{C995947A-877C-455B-BB65-7FBC6937BA2D}" presName="sibTrans" presStyleCnt="0"/>
      <dgm:spPr/>
    </dgm:pt>
    <dgm:pt modelId="{B7B3EDE5-7630-4030-822E-F5E4C9706E85}" type="pres">
      <dgm:prSet presAssocID="{DE482DF0-5C86-4767-9CE5-54725DF28573}" presName="composite" presStyleCnt="0"/>
      <dgm:spPr/>
    </dgm:pt>
    <dgm:pt modelId="{4F50CB91-2850-4662-936D-F5CF85EB32D2}" type="pres">
      <dgm:prSet presAssocID="{DE482DF0-5C86-4767-9CE5-54725DF28573}" presName="rect1" presStyleLbl="trAlignAcc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E38FB2-A96C-4D7A-A866-6D7BE57189A0}" type="pres">
      <dgm:prSet presAssocID="{DE482DF0-5C86-4767-9CE5-54725DF28573}" presName="rect2" presStyleLbl="fgImgPlace1" presStyleIdx="5" presStyleCnt="10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FFADA039-4E63-4656-B69A-9CDE6DF7D22E}" type="pres">
      <dgm:prSet presAssocID="{4D6A567C-A21A-42BF-9F41-7BF71E18F454}" presName="sibTrans" presStyleCnt="0"/>
      <dgm:spPr/>
    </dgm:pt>
    <dgm:pt modelId="{617E62FE-8B7F-4345-A007-B8285279A613}" type="pres">
      <dgm:prSet presAssocID="{3069D4A7-A9EB-432B-8415-5BE83922B144}" presName="composite" presStyleCnt="0"/>
      <dgm:spPr/>
    </dgm:pt>
    <dgm:pt modelId="{9C5C0C8B-F255-4694-B3C6-8BE7DBC5F7E5}" type="pres">
      <dgm:prSet presAssocID="{3069D4A7-A9EB-432B-8415-5BE83922B144}" presName="rect1" presStyleLbl="trAlignAcc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E14B50-194E-4A93-B9D9-20BB56D81973}" type="pres">
      <dgm:prSet presAssocID="{3069D4A7-A9EB-432B-8415-5BE83922B144}" presName="rect2" presStyleLbl="fgImgPlace1" presStyleIdx="6" presStyleCnt="10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C5C64CB-AB52-41A1-B231-D8699C0C625F}" type="pres">
      <dgm:prSet presAssocID="{DFE1D077-B434-438C-B525-DD545C84AAA3}" presName="sibTrans" presStyleCnt="0"/>
      <dgm:spPr/>
    </dgm:pt>
    <dgm:pt modelId="{F8E94CFA-B945-48E5-BE10-370DD69F16A4}" type="pres">
      <dgm:prSet presAssocID="{53250AAA-89D6-4377-B3C0-0E5BF972A3C0}" presName="composite" presStyleCnt="0"/>
      <dgm:spPr/>
    </dgm:pt>
    <dgm:pt modelId="{411BB13E-A3FD-42F9-8D3A-DD2DDC4A3516}" type="pres">
      <dgm:prSet presAssocID="{53250AAA-89D6-4377-B3C0-0E5BF972A3C0}" presName="rect1" presStyleLbl="trAlignAcc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C2EA1E-D7DB-4E74-806D-4590DBE781A3}" type="pres">
      <dgm:prSet presAssocID="{53250AAA-89D6-4377-B3C0-0E5BF972A3C0}" presName="rect2" presStyleLbl="fgImgPlace1" presStyleIdx="7" presStyleCnt="10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6819F3B-727A-4EDF-BC16-FDFFBB563868}" type="pres">
      <dgm:prSet presAssocID="{4828047A-C139-4049-9231-4057A0E3B9D2}" presName="sibTrans" presStyleCnt="0"/>
      <dgm:spPr/>
    </dgm:pt>
    <dgm:pt modelId="{BB272E9F-26C5-4655-93E5-F3616BF119CC}" type="pres">
      <dgm:prSet presAssocID="{ADE4E262-EB9E-448C-8B46-6B6521E6B92F}" presName="composite" presStyleCnt="0"/>
      <dgm:spPr/>
    </dgm:pt>
    <dgm:pt modelId="{E0757731-3698-433B-8E7C-2EB749869931}" type="pres">
      <dgm:prSet presAssocID="{ADE4E262-EB9E-448C-8B46-6B6521E6B92F}" presName="rect1" presStyleLbl="trAlignAcc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9FD9EA-3509-4D4C-98D4-BC741BA871D8}" type="pres">
      <dgm:prSet presAssocID="{ADE4E262-EB9E-448C-8B46-6B6521E6B92F}" presName="rect2" presStyleLbl="fgImgPlace1" presStyleIdx="8" presStyleCnt="10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979B97D2-0F97-437F-8686-ABD1B910F38F}" type="pres">
      <dgm:prSet presAssocID="{DC8C0C9F-FA74-4A97-BA58-15F42B37D9FB}" presName="sibTrans" presStyleCnt="0"/>
      <dgm:spPr/>
    </dgm:pt>
    <dgm:pt modelId="{0216C3D0-FCC6-4B0C-AA10-7E78E85A1DE2}" type="pres">
      <dgm:prSet presAssocID="{66800CA2-1263-488B-9901-BF5AA9A26379}" presName="composite" presStyleCnt="0"/>
      <dgm:spPr/>
    </dgm:pt>
    <dgm:pt modelId="{22C56DC3-2158-416C-A2CA-0A41276F6E72}" type="pres">
      <dgm:prSet presAssocID="{66800CA2-1263-488B-9901-BF5AA9A26379}" presName="rect1" presStyleLbl="trAlignAcc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3F0339-AF8A-4C55-81EF-EEBFD25A8379}" type="pres">
      <dgm:prSet presAssocID="{66800CA2-1263-488B-9901-BF5AA9A26379}" presName="rect2" presStyleLbl="fgImgPlace1" presStyleIdx="9" presStyleCnt="10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0BA29EBB-0E5D-432E-9ED1-71025AC6C1F5}" type="presOf" srcId="{81FDCA61-7A32-4339-89E8-DD3704FB86F4}" destId="{6F6ACCCA-7573-4F27-BB76-D1BFA52EAEE3}" srcOrd="0" destOrd="0" presId="urn:microsoft.com/office/officeart/2008/layout/PictureStrips"/>
    <dgm:cxn modelId="{682E89A3-CBFE-4818-85D3-9DBE4E021C59}" type="presOf" srcId="{AE2357B3-F8D1-4E13-B807-E393E9FC5539}" destId="{DC5DD086-89E5-4CD9-B1D2-0E7FF2C522A2}" srcOrd="0" destOrd="0" presId="urn:microsoft.com/office/officeart/2008/layout/PictureStrips"/>
    <dgm:cxn modelId="{659C2ABF-620C-47F8-A8B8-0F9707562339}" type="presOf" srcId="{E7919EDD-7680-4985-B198-1CBB0F9E96AC}" destId="{7A8D609C-F894-4686-8594-F633FD78C201}" srcOrd="0" destOrd="0" presId="urn:microsoft.com/office/officeart/2008/layout/PictureStrips"/>
    <dgm:cxn modelId="{7B7E50D4-65C6-4E3C-995E-1A1ABF6FDBCF}" srcId="{D1B0C0D0-7AB7-487B-ADF8-3BB3DD4E9EE7}" destId="{81FDCA61-7A32-4339-89E8-DD3704FB86F4}" srcOrd="3" destOrd="0" parTransId="{4F5E6841-070D-4563-B23E-8C64EC2E827B}" sibTransId="{4922DE05-E610-4796-BFBC-E068300788D1}"/>
    <dgm:cxn modelId="{C4084BF0-F635-4676-89A9-D65F024FF168}" srcId="{D1B0C0D0-7AB7-487B-ADF8-3BB3DD4E9EE7}" destId="{AE2357B3-F8D1-4E13-B807-E393E9FC5539}" srcOrd="2" destOrd="0" parTransId="{DF983F23-5BAE-428F-AFD9-BF0943C63ACC}" sibTransId="{486EB6E6-F0BE-4E7B-A3F0-7DC5C5021754}"/>
    <dgm:cxn modelId="{3AA5B55E-BAFF-4E59-844F-0B3A890F9AB2}" srcId="{D1B0C0D0-7AB7-487B-ADF8-3BB3DD4E9EE7}" destId="{53250AAA-89D6-4377-B3C0-0E5BF972A3C0}" srcOrd="7" destOrd="0" parTransId="{470AA8AF-6A66-4DE7-8F3A-D2B315A90BE8}" sibTransId="{4828047A-C139-4049-9231-4057A0E3B9D2}"/>
    <dgm:cxn modelId="{36B7E38C-03BF-42F4-AF6C-F807322BDE14}" type="presOf" srcId="{F9B22A10-E2AD-420E-86FD-C6A619FB34C3}" destId="{610D24CD-EC64-4585-8806-7B24163BBCA5}" srcOrd="0" destOrd="0" presId="urn:microsoft.com/office/officeart/2008/layout/PictureStrips"/>
    <dgm:cxn modelId="{DB050EC4-F2AC-4ACB-BEFA-69C14AE7D74E}" srcId="{D1B0C0D0-7AB7-487B-ADF8-3BB3DD4E9EE7}" destId="{ADE4E262-EB9E-448C-8B46-6B6521E6B92F}" srcOrd="8" destOrd="0" parTransId="{28664F9A-4277-4158-A312-1D48A34DD546}" sibTransId="{DC8C0C9F-FA74-4A97-BA58-15F42B37D9FB}"/>
    <dgm:cxn modelId="{2D283A8C-B4A3-4152-B8A6-4729DCCC852F}" srcId="{D1B0C0D0-7AB7-487B-ADF8-3BB3DD4E9EE7}" destId="{E7919EDD-7680-4985-B198-1CBB0F9E96AC}" srcOrd="0" destOrd="0" parTransId="{2FC221D4-82FE-4089-96B1-E14722E33943}" sibTransId="{C698564A-6110-4602-9450-B172C3825847}"/>
    <dgm:cxn modelId="{F52E67DC-23C4-4525-AAFE-F3400258F7D3}" srcId="{D1B0C0D0-7AB7-487B-ADF8-3BB3DD4E9EE7}" destId="{F9B22A10-E2AD-420E-86FD-C6A619FB34C3}" srcOrd="4" destOrd="0" parTransId="{51614E59-5D94-439C-A07A-61525828432A}" sibTransId="{C995947A-877C-455B-BB65-7FBC6937BA2D}"/>
    <dgm:cxn modelId="{CC959A60-F5E3-4CBA-B49F-D1CC8967392E}" srcId="{D1B0C0D0-7AB7-487B-ADF8-3BB3DD4E9EE7}" destId="{66800CA2-1263-488B-9901-BF5AA9A26379}" srcOrd="9" destOrd="0" parTransId="{FE2E1471-E52D-466A-A76C-4BB5F19A90C2}" sibTransId="{5B01B5E3-2F09-44F6-BDF4-59AE3DD792F4}"/>
    <dgm:cxn modelId="{271235D0-D3A9-4082-8697-AF09986358DD}" type="presOf" srcId="{53250AAA-89D6-4377-B3C0-0E5BF972A3C0}" destId="{411BB13E-A3FD-42F9-8D3A-DD2DDC4A3516}" srcOrd="0" destOrd="0" presId="urn:microsoft.com/office/officeart/2008/layout/PictureStrips"/>
    <dgm:cxn modelId="{8F419611-17F2-4682-8C15-31A617F3ED32}" type="presOf" srcId="{66800CA2-1263-488B-9901-BF5AA9A26379}" destId="{22C56DC3-2158-416C-A2CA-0A41276F6E72}" srcOrd="0" destOrd="0" presId="urn:microsoft.com/office/officeart/2008/layout/PictureStrips"/>
    <dgm:cxn modelId="{9E70EDAB-A824-4E59-925D-2BFECCF67F2A}" type="presOf" srcId="{3069D4A7-A9EB-432B-8415-5BE83922B144}" destId="{9C5C0C8B-F255-4694-B3C6-8BE7DBC5F7E5}" srcOrd="0" destOrd="0" presId="urn:microsoft.com/office/officeart/2008/layout/PictureStrips"/>
    <dgm:cxn modelId="{33F74FC8-96AC-414B-A50C-DB722B340F12}" type="presOf" srcId="{D1B0C0D0-7AB7-487B-ADF8-3BB3DD4E9EE7}" destId="{9E029134-162C-442E-A062-F55ADB999C33}" srcOrd="0" destOrd="0" presId="urn:microsoft.com/office/officeart/2008/layout/PictureStrips"/>
    <dgm:cxn modelId="{1310D4E3-793B-4536-BE37-788F54627977}" srcId="{D1B0C0D0-7AB7-487B-ADF8-3BB3DD4E9EE7}" destId="{DE482DF0-5C86-4767-9CE5-54725DF28573}" srcOrd="5" destOrd="0" parTransId="{BF1F2008-AABF-4483-9D7B-58A40034FD6C}" sibTransId="{4D6A567C-A21A-42BF-9F41-7BF71E18F454}"/>
    <dgm:cxn modelId="{094640C2-D34D-4381-BDC4-23847FB14315}" type="presOf" srcId="{426C232F-332D-4FF2-A820-7A068898BF0D}" destId="{A9AE0183-4578-4303-9373-BBB0DAF179FE}" srcOrd="0" destOrd="0" presId="urn:microsoft.com/office/officeart/2008/layout/PictureStrips"/>
    <dgm:cxn modelId="{62233745-3DC7-4513-AFFE-85579EDF5340}" srcId="{D1B0C0D0-7AB7-487B-ADF8-3BB3DD4E9EE7}" destId="{3069D4A7-A9EB-432B-8415-5BE83922B144}" srcOrd="6" destOrd="0" parTransId="{9A7D73A8-C0A9-4B8A-9838-7588537C14AA}" sibTransId="{DFE1D077-B434-438C-B525-DD545C84AAA3}"/>
    <dgm:cxn modelId="{0830C618-4C2D-4D33-9768-200624BFD51A}" type="presOf" srcId="{ADE4E262-EB9E-448C-8B46-6B6521E6B92F}" destId="{E0757731-3698-433B-8E7C-2EB749869931}" srcOrd="0" destOrd="0" presId="urn:microsoft.com/office/officeart/2008/layout/PictureStrips"/>
    <dgm:cxn modelId="{9E918EC2-C675-451E-AD86-412A48CC8862}" type="presOf" srcId="{DE482DF0-5C86-4767-9CE5-54725DF28573}" destId="{4F50CB91-2850-4662-936D-F5CF85EB32D2}" srcOrd="0" destOrd="0" presId="urn:microsoft.com/office/officeart/2008/layout/PictureStrips"/>
    <dgm:cxn modelId="{48331867-FF99-498B-92E1-5B05B35773A9}" srcId="{D1B0C0D0-7AB7-487B-ADF8-3BB3DD4E9EE7}" destId="{426C232F-332D-4FF2-A820-7A068898BF0D}" srcOrd="1" destOrd="0" parTransId="{76543072-ED0A-4EFB-9174-9DC2D0CB754B}" sibTransId="{0FF22A80-B924-4C97-9785-6DB4BF018886}"/>
    <dgm:cxn modelId="{8C0553EE-5F96-4DB5-88B6-BD4F0EA5FEAC}" type="presParOf" srcId="{9E029134-162C-442E-A062-F55ADB999C33}" destId="{60E777AF-AE30-4678-946F-1FF94928EBDC}" srcOrd="0" destOrd="0" presId="urn:microsoft.com/office/officeart/2008/layout/PictureStrips"/>
    <dgm:cxn modelId="{B0CDF606-CCBA-459F-9FAF-32B13DAE7BA0}" type="presParOf" srcId="{60E777AF-AE30-4678-946F-1FF94928EBDC}" destId="{7A8D609C-F894-4686-8594-F633FD78C201}" srcOrd="0" destOrd="0" presId="urn:microsoft.com/office/officeart/2008/layout/PictureStrips"/>
    <dgm:cxn modelId="{099C0F26-0EF4-47A6-B6A3-4339833F3B84}" type="presParOf" srcId="{60E777AF-AE30-4678-946F-1FF94928EBDC}" destId="{8B00EC11-24E0-4E0C-8101-DB576F31F9D2}" srcOrd="1" destOrd="0" presId="urn:microsoft.com/office/officeart/2008/layout/PictureStrips"/>
    <dgm:cxn modelId="{BA67F0A3-949F-4AA9-B322-550DF9315709}" type="presParOf" srcId="{9E029134-162C-442E-A062-F55ADB999C33}" destId="{7105A6FE-D318-4A98-A922-671C581530DC}" srcOrd="1" destOrd="0" presId="urn:microsoft.com/office/officeart/2008/layout/PictureStrips"/>
    <dgm:cxn modelId="{CFBE1840-CE36-41D0-BAA2-E4BF66D82F12}" type="presParOf" srcId="{9E029134-162C-442E-A062-F55ADB999C33}" destId="{85CFEB57-FC52-4321-A97D-3211B5D63D4D}" srcOrd="2" destOrd="0" presId="urn:microsoft.com/office/officeart/2008/layout/PictureStrips"/>
    <dgm:cxn modelId="{22789F54-3971-4994-9D25-653ADD3141C9}" type="presParOf" srcId="{85CFEB57-FC52-4321-A97D-3211B5D63D4D}" destId="{A9AE0183-4578-4303-9373-BBB0DAF179FE}" srcOrd="0" destOrd="0" presId="urn:microsoft.com/office/officeart/2008/layout/PictureStrips"/>
    <dgm:cxn modelId="{8811D2CC-4810-4D19-92F6-78971CF928F4}" type="presParOf" srcId="{85CFEB57-FC52-4321-A97D-3211B5D63D4D}" destId="{17BB8C5E-ACC5-4AEA-AC3B-15C53CC548C0}" srcOrd="1" destOrd="0" presId="urn:microsoft.com/office/officeart/2008/layout/PictureStrips"/>
    <dgm:cxn modelId="{7CC0ADA8-7E3E-4663-8395-4DF6044B9AA5}" type="presParOf" srcId="{9E029134-162C-442E-A062-F55ADB999C33}" destId="{3DF2FDF0-8F29-4351-969E-A1025413C53F}" srcOrd="3" destOrd="0" presId="urn:microsoft.com/office/officeart/2008/layout/PictureStrips"/>
    <dgm:cxn modelId="{4518617B-2955-4832-891A-F7E3F42E529F}" type="presParOf" srcId="{9E029134-162C-442E-A062-F55ADB999C33}" destId="{51949F69-36F9-42ED-A197-4A357D3FCC84}" srcOrd="4" destOrd="0" presId="urn:microsoft.com/office/officeart/2008/layout/PictureStrips"/>
    <dgm:cxn modelId="{6F703250-D0F6-4E8F-821F-13EFFDB408A4}" type="presParOf" srcId="{51949F69-36F9-42ED-A197-4A357D3FCC84}" destId="{DC5DD086-89E5-4CD9-B1D2-0E7FF2C522A2}" srcOrd="0" destOrd="0" presId="urn:microsoft.com/office/officeart/2008/layout/PictureStrips"/>
    <dgm:cxn modelId="{B6304395-375C-464C-B56C-873616CF81DD}" type="presParOf" srcId="{51949F69-36F9-42ED-A197-4A357D3FCC84}" destId="{DEDE190B-7605-44A7-B19B-482157C4ED09}" srcOrd="1" destOrd="0" presId="urn:microsoft.com/office/officeart/2008/layout/PictureStrips"/>
    <dgm:cxn modelId="{4B496ECA-2DE9-4943-B6F9-563E2D965806}" type="presParOf" srcId="{9E029134-162C-442E-A062-F55ADB999C33}" destId="{800A896D-7DD0-4D28-BE08-D3B8F3F2A8C6}" srcOrd="5" destOrd="0" presId="urn:microsoft.com/office/officeart/2008/layout/PictureStrips"/>
    <dgm:cxn modelId="{A83F5478-3FF0-48AF-9B0D-D5092A6F6CDE}" type="presParOf" srcId="{9E029134-162C-442E-A062-F55ADB999C33}" destId="{09DCF082-D387-4036-A517-A57508B9F296}" srcOrd="6" destOrd="0" presId="urn:microsoft.com/office/officeart/2008/layout/PictureStrips"/>
    <dgm:cxn modelId="{05FADB4C-721C-4832-88D9-AB43F91B875F}" type="presParOf" srcId="{09DCF082-D387-4036-A517-A57508B9F296}" destId="{6F6ACCCA-7573-4F27-BB76-D1BFA52EAEE3}" srcOrd="0" destOrd="0" presId="urn:microsoft.com/office/officeart/2008/layout/PictureStrips"/>
    <dgm:cxn modelId="{36B77EF3-3BD8-4047-838A-184A3A416D36}" type="presParOf" srcId="{09DCF082-D387-4036-A517-A57508B9F296}" destId="{F94043AE-FBAE-4418-8D10-10B1481C95AF}" srcOrd="1" destOrd="0" presId="urn:microsoft.com/office/officeart/2008/layout/PictureStrips"/>
    <dgm:cxn modelId="{797A12C9-71A7-42F1-9902-3D8E63DB4FDA}" type="presParOf" srcId="{9E029134-162C-442E-A062-F55ADB999C33}" destId="{2F838AD4-66C5-4737-8D8D-66F3281C6FE1}" srcOrd="7" destOrd="0" presId="urn:microsoft.com/office/officeart/2008/layout/PictureStrips"/>
    <dgm:cxn modelId="{E4D5A263-D2B9-498B-981D-40221F36A080}" type="presParOf" srcId="{9E029134-162C-442E-A062-F55ADB999C33}" destId="{0F749A16-F5F6-45E8-9E08-2382EA901724}" srcOrd="8" destOrd="0" presId="urn:microsoft.com/office/officeart/2008/layout/PictureStrips"/>
    <dgm:cxn modelId="{A6443475-046E-40C4-A9E6-D5B18078D47F}" type="presParOf" srcId="{0F749A16-F5F6-45E8-9E08-2382EA901724}" destId="{610D24CD-EC64-4585-8806-7B24163BBCA5}" srcOrd="0" destOrd="0" presId="urn:microsoft.com/office/officeart/2008/layout/PictureStrips"/>
    <dgm:cxn modelId="{EB3DC202-8640-488F-8D24-5272969D44E6}" type="presParOf" srcId="{0F749A16-F5F6-45E8-9E08-2382EA901724}" destId="{1D377189-38FA-44FB-9886-A25D865375A4}" srcOrd="1" destOrd="0" presId="urn:microsoft.com/office/officeart/2008/layout/PictureStrips"/>
    <dgm:cxn modelId="{BA9E8B39-DE0A-4AFF-BBE7-7BDD3A008B7F}" type="presParOf" srcId="{9E029134-162C-442E-A062-F55ADB999C33}" destId="{D0690CA7-5AC0-41CF-B946-24781BCFD1A5}" srcOrd="9" destOrd="0" presId="urn:microsoft.com/office/officeart/2008/layout/PictureStrips"/>
    <dgm:cxn modelId="{57271C3C-8B07-49A9-8932-A4C0B6FE772B}" type="presParOf" srcId="{9E029134-162C-442E-A062-F55ADB999C33}" destId="{B7B3EDE5-7630-4030-822E-F5E4C9706E85}" srcOrd="10" destOrd="0" presId="urn:microsoft.com/office/officeart/2008/layout/PictureStrips"/>
    <dgm:cxn modelId="{EFFFDCEA-0660-40C8-95A9-8B47874EC9DE}" type="presParOf" srcId="{B7B3EDE5-7630-4030-822E-F5E4C9706E85}" destId="{4F50CB91-2850-4662-936D-F5CF85EB32D2}" srcOrd="0" destOrd="0" presId="urn:microsoft.com/office/officeart/2008/layout/PictureStrips"/>
    <dgm:cxn modelId="{323BE733-160C-4279-98F0-66479854AEEE}" type="presParOf" srcId="{B7B3EDE5-7630-4030-822E-F5E4C9706E85}" destId="{82E38FB2-A96C-4D7A-A866-6D7BE57189A0}" srcOrd="1" destOrd="0" presId="urn:microsoft.com/office/officeart/2008/layout/PictureStrips"/>
    <dgm:cxn modelId="{FC1C0D5A-B80E-45A3-A170-03CA12B2A107}" type="presParOf" srcId="{9E029134-162C-442E-A062-F55ADB999C33}" destId="{FFADA039-4E63-4656-B69A-9CDE6DF7D22E}" srcOrd="11" destOrd="0" presId="urn:microsoft.com/office/officeart/2008/layout/PictureStrips"/>
    <dgm:cxn modelId="{CB3D3C0F-EC37-499E-A227-BFBDC5C430DF}" type="presParOf" srcId="{9E029134-162C-442E-A062-F55ADB999C33}" destId="{617E62FE-8B7F-4345-A007-B8285279A613}" srcOrd="12" destOrd="0" presId="urn:microsoft.com/office/officeart/2008/layout/PictureStrips"/>
    <dgm:cxn modelId="{788D0070-171C-48D3-A584-D9433733EB1E}" type="presParOf" srcId="{617E62FE-8B7F-4345-A007-B8285279A613}" destId="{9C5C0C8B-F255-4694-B3C6-8BE7DBC5F7E5}" srcOrd="0" destOrd="0" presId="urn:microsoft.com/office/officeart/2008/layout/PictureStrips"/>
    <dgm:cxn modelId="{1154CB1E-AB75-44C5-AEF9-565DFC416013}" type="presParOf" srcId="{617E62FE-8B7F-4345-A007-B8285279A613}" destId="{A9E14B50-194E-4A93-B9D9-20BB56D81973}" srcOrd="1" destOrd="0" presId="urn:microsoft.com/office/officeart/2008/layout/PictureStrips"/>
    <dgm:cxn modelId="{8944CD92-BCA4-4F9D-BA08-0C8D11FFDB0A}" type="presParOf" srcId="{9E029134-162C-442E-A062-F55ADB999C33}" destId="{CC5C64CB-AB52-41A1-B231-D8699C0C625F}" srcOrd="13" destOrd="0" presId="urn:microsoft.com/office/officeart/2008/layout/PictureStrips"/>
    <dgm:cxn modelId="{CAACA3B0-F457-44D1-9668-B790A9A36AA1}" type="presParOf" srcId="{9E029134-162C-442E-A062-F55ADB999C33}" destId="{F8E94CFA-B945-48E5-BE10-370DD69F16A4}" srcOrd="14" destOrd="0" presId="urn:microsoft.com/office/officeart/2008/layout/PictureStrips"/>
    <dgm:cxn modelId="{F0B23938-38E6-4834-8F3C-8226381B19C2}" type="presParOf" srcId="{F8E94CFA-B945-48E5-BE10-370DD69F16A4}" destId="{411BB13E-A3FD-42F9-8D3A-DD2DDC4A3516}" srcOrd="0" destOrd="0" presId="urn:microsoft.com/office/officeart/2008/layout/PictureStrips"/>
    <dgm:cxn modelId="{89CF725F-5FF9-492C-ADCB-65CE8C6BA5DE}" type="presParOf" srcId="{F8E94CFA-B945-48E5-BE10-370DD69F16A4}" destId="{70C2EA1E-D7DB-4E74-806D-4590DBE781A3}" srcOrd="1" destOrd="0" presId="urn:microsoft.com/office/officeart/2008/layout/PictureStrips"/>
    <dgm:cxn modelId="{82B5C6DA-2D53-48FC-B3B6-66004740FB42}" type="presParOf" srcId="{9E029134-162C-442E-A062-F55ADB999C33}" destId="{B6819F3B-727A-4EDF-BC16-FDFFBB563868}" srcOrd="15" destOrd="0" presId="urn:microsoft.com/office/officeart/2008/layout/PictureStrips"/>
    <dgm:cxn modelId="{642A543A-476C-49C9-8C14-B955EA261BFE}" type="presParOf" srcId="{9E029134-162C-442E-A062-F55ADB999C33}" destId="{BB272E9F-26C5-4655-93E5-F3616BF119CC}" srcOrd="16" destOrd="0" presId="urn:microsoft.com/office/officeart/2008/layout/PictureStrips"/>
    <dgm:cxn modelId="{95A412FD-E0AD-42ED-9A63-1D2C422811E9}" type="presParOf" srcId="{BB272E9F-26C5-4655-93E5-F3616BF119CC}" destId="{E0757731-3698-433B-8E7C-2EB749869931}" srcOrd="0" destOrd="0" presId="urn:microsoft.com/office/officeart/2008/layout/PictureStrips"/>
    <dgm:cxn modelId="{481B5C78-7375-49F3-9FBF-69C2BF855AB6}" type="presParOf" srcId="{BB272E9F-26C5-4655-93E5-F3616BF119CC}" destId="{139FD9EA-3509-4D4C-98D4-BC741BA871D8}" srcOrd="1" destOrd="0" presId="urn:microsoft.com/office/officeart/2008/layout/PictureStrips"/>
    <dgm:cxn modelId="{D03278E9-0627-48E3-B30B-1047F959DF5D}" type="presParOf" srcId="{9E029134-162C-442E-A062-F55ADB999C33}" destId="{979B97D2-0F97-437F-8686-ABD1B910F38F}" srcOrd="17" destOrd="0" presId="urn:microsoft.com/office/officeart/2008/layout/PictureStrips"/>
    <dgm:cxn modelId="{6A1E8CB5-0D03-4DD2-812D-14823EC7DBD3}" type="presParOf" srcId="{9E029134-162C-442E-A062-F55ADB999C33}" destId="{0216C3D0-FCC6-4B0C-AA10-7E78E85A1DE2}" srcOrd="18" destOrd="0" presId="urn:microsoft.com/office/officeart/2008/layout/PictureStrips"/>
    <dgm:cxn modelId="{31B7A7A1-27C6-426E-8DFD-08C65141771B}" type="presParOf" srcId="{0216C3D0-FCC6-4B0C-AA10-7E78E85A1DE2}" destId="{22C56DC3-2158-416C-A2CA-0A41276F6E72}" srcOrd="0" destOrd="0" presId="urn:microsoft.com/office/officeart/2008/layout/PictureStrips"/>
    <dgm:cxn modelId="{B8F78D91-4C4E-4D73-958E-E98C55FE69D7}" type="presParOf" srcId="{0216C3D0-FCC6-4B0C-AA10-7E78E85A1DE2}" destId="{763F0339-AF8A-4C55-81EF-EEBFD25A837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8D609C-F894-4686-8594-F633FD78C201}">
      <dsp:nvSpPr>
        <dsp:cNvPr id="0" name=""/>
        <dsp:cNvSpPr/>
      </dsp:nvSpPr>
      <dsp:spPr>
        <a:xfrm>
          <a:off x="109966" y="606788"/>
          <a:ext cx="2530602" cy="7908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644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500" kern="1200"/>
            <a:t>Coördinatie van elektronische deelprocessen</a:t>
          </a:r>
          <a:endParaRPr lang="nl-BE" sz="1500" kern="1200"/>
        </a:p>
      </dsp:txBody>
      <dsp:txXfrm>
        <a:off x="109966" y="606788"/>
        <a:ext cx="2530602" cy="790813"/>
      </dsp:txXfrm>
    </dsp:sp>
    <dsp:sp modelId="{8B00EC11-24E0-4E0C-8101-DB576F31F9D2}">
      <dsp:nvSpPr>
        <dsp:cNvPr id="0" name=""/>
        <dsp:cNvSpPr/>
      </dsp:nvSpPr>
      <dsp:spPr>
        <a:xfrm>
          <a:off x="4524" y="492560"/>
          <a:ext cx="553569" cy="83035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AE0183-4578-4303-9373-BBB0DAF179FE}">
      <dsp:nvSpPr>
        <dsp:cNvPr id="0" name=""/>
        <dsp:cNvSpPr/>
      </dsp:nvSpPr>
      <dsp:spPr>
        <a:xfrm>
          <a:off x="2902219" y="606788"/>
          <a:ext cx="2530602" cy="7908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644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500" kern="1200"/>
            <a:t>Portaal </a:t>
          </a:r>
          <a:endParaRPr lang="nl-BE" sz="1500" kern="1200"/>
        </a:p>
      </dsp:txBody>
      <dsp:txXfrm>
        <a:off x="2902219" y="606788"/>
        <a:ext cx="2530602" cy="790813"/>
      </dsp:txXfrm>
    </dsp:sp>
    <dsp:sp modelId="{17BB8C5E-ACC5-4AEA-AC3B-15C53CC548C0}">
      <dsp:nvSpPr>
        <dsp:cNvPr id="0" name=""/>
        <dsp:cNvSpPr/>
      </dsp:nvSpPr>
      <dsp:spPr>
        <a:xfrm>
          <a:off x="2796778" y="492560"/>
          <a:ext cx="553569" cy="830353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5DD086-89E5-4CD9-B1D2-0E7FF2C522A2}">
      <dsp:nvSpPr>
        <dsp:cNvPr id="0" name=""/>
        <dsp:cNvSpPr/>
      </dsp:nvSpPr>
      <dsp:spPr>
        <a:xfrm>
          <a:off x="5694473" y="606788"/>
          <a:ext cx="2530602" cy="7908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644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500" kern="1200"/>
            <a:t>Geïntegreerd gebruikers- en toegangsbeheer</a:t>
          </a:r>
          <a:endParaRPr lang="nl-BE" sz="1500" kern="1200"/>
        </a:p>
      </dsp:txBody>
      <dsp:txXfrm>
        <a:off x="5694473" y="606788"/>
        <a:ext cx="2530602" cy="790813"/>
      </dsp:txXfrm>
    </dsp:sp>
    <dsp:sp modelId="{DEDE190B-7605-44A7-B19B-482157C4ED09}">
      <dsp:nvSpPr>
        <dsp:cNvPr id="0" name=""/>
        <dsp:cNvSpPr/>
      </dsp:nvSpPr>
      <dsp:spPr>
        <a:xfrm>
          <a:off x="5589031" y="492560"/>
          <a:ext cx="553569" cy="830353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6ACCCA-7573-4F27-BB76-D1BFA52EAEE3}">
      <dsp:nvSpPr>
        <dsp:cNvPr id="0" name=""/>
        <dsp:cNvSpPr/>
      </dsp:nvSpPr>
      <dsp:spPr>
        <a:xfrm>
          <a:off x="109966" y="1602334"/>
          <a:ext cx="2530602" cy="7908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644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500" kern="1200"/>
            <a:t>Beheer van loggings</a:t>
          </a:r>
          <a:endParaRPr lang="nl-BE" sz="1500" kern="1200"/>
        </a:p>
      </dsp:txBody>
      <dsp:txXfrm>
        <a:off x="109966" y="1602334"/>
        <a:ext cx="2530602" cy="790813"/>
      </dsp:txXfrm>
    </dsp:sp>
    <dsp:sp modelId="{F94043AE-FBAE-4418-8D10-10B1481C95AF}">
      <dsp:nvSpPr>
        <dsp:cNvPr id="0" name=""/>
        <dsp:cNvSpPr/>
      </dsp:nvSpPr>
      <dsp:spPr>
        <a:xfrm>
          <a:off x="4524" y="1488106"/>
          <a:ext cx="553569" cy="830353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0D24CD-EC64-4585-8806-7B24163BBCA5}">
      <dsp:nvSpPr>
        <dsp:cNvPr id="0" name=""/>
        <dsp:cNvSpPr/>
      </dsp:nvSpPr>
      <dsp:spPr>
        <a:xfrm>
          <a:off x="2902219" y="1602334"/>
          <a:ext cx="2530602" cy="7908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644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500" kern="1200"/>
            <a:t>Systeem voor end-to-end vercijfering</a:t>
          </a:r>
          <a:endParaRPr lang="nl-BE" sz="1500" kern="1200"/>
        </a:p>
      </dsp:txBody>
      <dsp:txXfrm>
        <a:off x="2902219" y="1602334"/>
        <a:ext cx="2530602" cy="790813"/>
      </dsp:txXfrm>
    </dsp:sp>
    <dsp:sp modelId="{1D377189-38FA-44FB-9886-A25D865375A4}">
      <dsp:nvSpPr>
        <dsp:cNvPr id="0" name=""/>
        <dsp:cNvSpPr/>
      </dsp:nvSpPr>
      <dsp:spPr>
        <a:xfrm>
          <a:off x="2796778" y="1488106"/>
          <a:ext cx="553569" cy="830353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50CB91-2850-4662-936D-F5CF85EB32D2}">
      <dsp:nvSpPr>
        <dsp:cNvPr id="0" name=""/>
        <dsp:cNvSpPr/>
      </dsp:nvSpPr>
      <dsp:spPr>
        <a:xfrm>
          <a:off x="5694473" y="1602334"/>
          <a:ext cx="2530602" cy="7908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644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500" kern="1200" dirty="0" smtClean="0">
              <a:solidFill>
                <a:srgbClr val="3E6E5A"/>
              </a:solidFill>
            </a:rPr>
            <a:t>eHealth</a:t>
          </a:r>
          <a:r>
            <a:rPr sz="1500" kern="1200" dirty="0"/>
            <a:t>Box</a:t>
          </a:r>
          <a:endParaRPr lang="nl-BE" sz="1500" kern="1200" dirty="0"/>
        </a:p>
      </dsp:txBody>
      <dsp:txXfrm>
        <a:off x="5694473" y="1602334"/>
        <a:ext cx="2530602" cy="790813"/>
      </dsp:txXfrm>
    </dsp:sp>
    <dsp:sp modelId="{82E38FB2-A96C-4D7A-A866-6D7BE57189A0}">
      <dsp:nvSpPr>
        <dsp:cNvPr id="0" name=""/>
        <dsp:cNvSpPr/>
      </dsp:nvSpPr>
      <dsp:spPr>
        <a:xfrm>
          <a:off x="5589031" y="1488106"/>
          <a:ext cx="553569" cy="830353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5C0C8B-F255-4694-B3C6-8BE7DBC5F7E5}">
      <dsp:nvSpPr>
        <dsp:cNvPr id="0" name=""/>
        <dsp:cNvSpPr/>
      </dsp:nvSpPr>
      <dsp:spPr>
        <a:xfrm>
          <a:off x="109966" y="2597880"/>
          <a:ext cx="2530602" cy="7908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644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500" kern="1200"/>
            <a:t>Timestamping</a:t>
          </a:r>
          <a:endParaRPr lang="nl-BE" sz="1500" kern="1200"/>
        </a:p>
      </dsp:txBody>
      <dsp:txXfrm>
        <a:off x="109966" y="2597880"/>
        <a:ext cx="2530602" cy="790813"/>
      </dsp:txXfrm>
    </dsp:sp>
    <dsp:sp modelId="{A9E14B50-194E-4A93-B9D9-20BB56D81973}">
      <dsp:nvSpPr>
        <dsp:cNvPr id="0" name=""/>
        <dsp:cNvSpPr/>
      </dsp:nvSpPr>
      <dsp:spPr>
        <a:xfrm>
          <a:off x="4524" y="2483652"/>
          <a:ext cx="553569" cy="830353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1BB13E-A3FD-42F9-8D3A-DD2DDC4A3516}">
      <dsp:nvSpPr>
        <dsp:cNvPr id="0" name=""/>
        <dsp:cNvSpPr/>
      </dsp:nvSpPr>
      <dsp:spPr>
        <a:xfrm>
          <a:off x="2902219" y="2597880"/>
          <a:ext cx="2530602" cy="7908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644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500" kern="1200"/>
            <a:t>Codering en anonimisering</a:t>
          </a:r>
          <a:endParaRPr lang="nl-BE" sz="1500" kern="1200"/>
        </a:p>
      </dsp:txBody>
      <dsp:txXfrm>
        <a:off x="2902219" y="2597880"/>
        <a:ext cx="2530602" cy="790813"/>
      </dsp:txXfrm>
    </dsp:sp>
    <dsp:sp modelId="{70C2EA1E-D7DB-4E74-806D-4590DBE781A3}">
      <dsp:nvSpPr>
        <dsp:cNvPr id="0" name=""/>
        <dsp:cNvSpPr/>
      </dsp:nvSpPr>
      <dsp:spPr>
        <a:xfrm>
          <a:off x="2796778" y="2483652"/>
          <a:ext cx="553569" cy="830353"/>
        </a:xfrm>
        <a:prstGeom prst="rect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757731-3698-433B-8E7C-2EB749869931}">
      <dsp:nvSpPr>
        <dsp:cNvPr id="0" name=""/>
        <dsp:cNvSpPr/>
      </dsp:nvSpPr>
      <dsp:spPr>
        <a:xfrm>
          <a:off x="5694473" y="2597880"/>
          <a:ext cx="2530602" cy="7908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644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500" kern="1200"/>
            <a:t>Raadpleging van het Rijksregister en van de KSZ-registers</a:t>
          </a:r>
          <a:endParaRPr lang="nl-BE" sz="1500" kern="1200"/>
        </a:p>
      </dsp:txBody>
      <dsp:txXfrm>
        <a:off x="5694473" y="2597880"/>
        <a:ext cx="2530602" cy="790813"/>
      </dsp:txXfrm>
    </dsp:sp>
    <dsp:sp modelId="{139FD9EA-3509-4D4C-98D4-BC741BA871D8}">
      <dsp:nvSpPr>
        <dsp:cNvPr id="0" name=""/>
        <dsp:cNvSpPr/>
      </dsp:nvSpPr>
      <dsp:spPr>
        <a:xfrm>
          <a:off x="5589031" y="2483652"/>
          <a:ext cx="553569" cy="830353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C56DC3-2158-416C-A2CA-0A41276F6E72}">
      <dsp:nvSpPr>
        <dsp:cNvPr id="0" name=""/>
        <dsp:cNvSpPr/>
      </dsp:nvSpPr>
      <dsp:spPr>
        <a:xfrm>
          <a:off x="2902219" y="3593426"/>
          <a:ext cx="2530602" cy="7908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644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sz="1500" kern="1200"/>
            <a:t>Verwijzingsrepertorium (metahub)</a:t>
          </a:r>
          <a:endParaRPr lang="nl-BE" sz="1500" kern="1200"/>
        </a:p>
      </dsp:txBody>
      <dsp:txXfrm>
        <a:off x="2902219" y="3593426"/>
        <a:ext cx="2530602" cy="790813"/>
      </dsp:txXfrm>
    </dsp:sp>
    <dsp:sp modelId="{763F0339-AF8A-4C55-81EF-EEBFD25A8379}">
      <dsp:nvSpPr>
        <dsp:cNvPr id="0" name=""/>
        <dsp:cNvSpPr/>
      </dsp:nvSpPr>
      <dsp:spPr>
        <a:xfrm>
          <a:off x="2796778" y="3479197"/>
          <a:ext cx="553569" cy="830353"/>
        </a:xfrm>
        <a:prstGeom prst="rect">
          <a:avLst/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F0DD7-B5FF-448D-A8CD-D054F37DE594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556FA-A32A-4806-B18A-CCB0C6BE3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56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B10C3BF-ECB0-489F-B314-CB507064E6C4}" type="datetimeFigureOut">
              <a:rPr lang="en-US"/>
              <a:pPr>
                <a:defRPr/>
              </a:pPr>
              <a:t>2/21/2017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56D307B-0156-4A5F-B2EC-9D722360EE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84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tionary.org/wiki/%E7%99%BE" TargetMode="External"/><Relationship Id="rId13" Type="http://schemas.openxmlformats.org/officeDocument/2006/relationships/hyperlink" Target="https://en.wikipedia.org/wiki/China" TargetMode="External"/><Relationship Id="rId18" Type="http://schemas.openxmlformats.org/officeDocument/2006/relationships/hyperlink" Target="https://en.wikipedia.org/wiki/Baidu_Baike" TargetMode="External"/><Relationship Id="rId3" Type="http://schemas.openxmlformats.org/officeDocument/2006/relationships/hyperlink" Target="https://en.wikipedia.org/wiki/Glassdoor#cite_note-2" TargetMode="External"/><Relationship Id="rId21" Type="http://schemas.openxmlformats.org/officeDocument/2006/relationships/hyperlink" Target="https://en.wikipedia.org/wiki/Robin_Li" TargetMode="External"/><Relationship Id="rId7" Type="http://schemas.openxmlformats.org/officeDocument/2006/relationships/hyperlink" Target="https://en.wikipedia.org/wiki/Chinese_language" TargetMode="External"/><Relationship Id="rId12" Type="http://schemas.openxmlformats.org/officeDocument/2006/relationships/hyperlink" Target="https://en.wikipedia.org/wiki/Help:Pronunciation_respelling_key" TargetMode="External"/><Relationship Id="rId17" Type="http://schemas.openxmlformats.org/officeDocument/2006/relationships/hyperlink" Target="https://en.wikipedia.org/wiki/List_of_largest_Internet_companies" TargetMode="External"/><Relationship Id="rId2" Type="http://schemas.openxmlformats.org/officeDocument/2006/relationships/slide" Target="../slides/slide61.xml"/><Relationship Id="rId16" Type="http://schemas.openxmlformats.org/officeDocument/2006/relationships/hyperlink" Target="https://en.wikipedia.org/wiki/Baidu#cite_note-6" TargetMode="External"/><Relationship Id="rId20" Type="http://schemas.openxmlformats.org/officeDocument/2006/relationships/hyperlink" Target="https://en.wikipedia.org/wiki/Baidu#cite_note-7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Glassdoor#cite_note-11" TargetMode="External"/><Relationship Id="rId11" Type="http://schemas.openxmlformats.org/officeDocument/2006/relationships/hyperlink" Target="https://en.wikipedia.org/wiki/Help:IPA_for_English" TargetMode="External"/><Relationship Id="rId24" Type="http://schemas.openxmlformats.org/officeDocument/2006/relationships/hyperlink" Target="https://en.wikipedia.org/wiki/Jack_Ma" TargetMode="External"/><Relationship Id="rId5" Type="http://schemas.openxmlformats.org/officeDocument/2006/relationships/hyperlink" Target="https://en.wikipedia.org/wiki/Glassdoor#cite_note-10" TargetMode="External"/><Relationship Id="rId15" Type="http://schemas.openxmlformats.org/officeDocument/2006/relationships/hyperlink" Target="https://en.wikipedia.org/wiki/Haidian_District" TargetMode="External"/><Relationship Id="rId23" Type="http://schemas.openxmlformats.org/officeDocument/2006/relationships/hyperlink" Target="https://en.wikipedia.org/wiki/Alibaba_Group" TargetMode="External"/><Relationship Id="rId10" Type="http://schemas.openxmlformats.org/officeDocument/2006/relationships/hyperlink" Target="https://en.wikipedia.org/wiki/Pinyin" TargetMode="External"/><Relationship Id="rId19" Type="http://schemas.openxmlformats.org/officeDocument/2006/relationships/hyperlink" Target="https://en.wikipedia.org/wiki/Encyclopedia" TargetMode="External"/><Relationship Id="rId4" Type="http://schemas.openxmlformats.org/officeDocument/2006/relationships/hyperlink" Target="https://en.wikipedia.org/wiki/Glassdoor#cite_note-9" TargetMode="External"/><Relationship Id="rId9" Type="http://schemas.openxmlformats.org/officeDocument/2006/relationships/hyperlink" Target="https://en.wiktionary.org/wiki/%E5%BA%A6" TargetMode="External"/><Relationship Id="rId14" Type="http://schemas.openxmlformats.org/officeDocument/2006/relationships/hyperlink" Target="https://en.wikipedia.org/wiki/Beijing" TargetMode="External"/><Relationship Id="rId22" Type="http://schemas.openxmlformats.org/officeDocument/2006/relationships/hyperlink" Target="https://en.wikipedia.org/wiki/Eric_Xu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95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07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UCC: Voice beschikbaar / mail</a:t>
            </a:r>
            <a:r>
              <a:rPr lang="nl-BE" baseline="0" dirty="0" smtClean="0"/>
              <a:t> in uitbouw (december)</a:t>
            </a:r>
          </a:p>
          <a:p>
            <a:r>
              <a:rPr lang="nl-BE" baseline="0" dirty="0" err="1" smtClean="0"/>
              <a:t>ShaD</a:t>
            </a:r>
            <a:r>
              <a:rPr lang="nl-BE" baseline="0" dirty="0" smtClean="0"/>
              <a:t>: </a:t>
            </a:r>
            <a:r>
              <a:rPr lang="nl-BE" baseline="0" dirty="0" err="1" smtClean="0"/>
              <a:t>federation</a:t>
            </a:r>
            <a:r>
              <a:rPr lang="nl-BE" baseline="0" dirty="0" smtClean="0"/>
              <a:t> beschikbaar / andere versies in uitbouw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719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BE" alt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9BB088-1526-4C59-BA1A-1366A3F82C5D}" type="slidenum">
              <a:rPr lang="en-US" smtClean="0"/>
              <a:pPr>
                <a:defRPr/>
              </a:pPr>
              <a:t>28</a:t>
            </a:fld>
            <a:endParaRPr lang="fr-B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BE" altLang="fr-F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3F1683-6966-42A4-8EB9-B749E3E088A3}" type="slidenum">
              <a:rPr lang="en-US" smtClean="0"/>
              <a:pPr>
                <a:defRPr/>
              </a:pPr>
              <a:t>30</a:t>
            </a:fld>
            <a:endParaRPr lang="fr-B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BE" altLang="fr-F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3F1683-6966-42A4-8EB9-B749E3E088A3}" type="slidenum">
              <a:rPr lang="en-US" smtClean="0"/>
              <a:pPr>
                <a:defRPr/>
              </a:pPr>
              <a:t>31</a:t>
            </a:fld>
            <a:endParaRPr lang="fr-B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6765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Glassdoor</a:t>
            </a:r>
            <a:r>
              <a:rPr lang="en-US" dirty="0"/>
              <a:t> is a website where employees and former employees anonymously review companies and their management.</a:t>
            </a:r>
            <a:r>
              <a:rPr lang="en-US" baseline="30000" dirty="0">
                <a:hlinkClick r:id="rId3"/>
              </a:rPr>
              <a:t>[2</a:t>
            </a:r>
            <a:r>
              <a:rPr lang="en-US" baseline="30000" dirty="0" smtClean="0">
                <a:hlinkClick r:id="rId3"/>
              </a:rPr>
              <a:t>]</a:t>
            </a:r>
            <a:endParaRPr lang="en-US" baseline="30000" dirty="0" smtClean="0"/>
          </a:p>
          <a:p>
            <a:r>
              <a:rPr lang="en-US" dirty="0"/>
              <a:t>The site later also began focusing on CEOs and workplaces, as well as what it is like to work at jobs in general.</a:t>
            </a:r>
            <a:r>
              <a:rPr lang="en-US" baseline="30000" dirty="0">
                <a:hlinkClick r:id="rId4"/>
              </a:rPr>
              <a:t>[9]</a:t>
            </a:r>
            <a:r>
              <a:rPr lang="en-US" dirty="0"/>
              <a:t> Employee reviews are averaged for each company.</a:t>
            </a:r>
            <a:r>
              <a:rPr lang="en-US" baseline="30000" dirty="0">
                <a:hlinkClick r:id="rId5"/>
              </a:rPr>
              <a:t>[10]</a:t>
            </a:r>
            <a:r>
              <a:rPr lang="en-US" dirty="0"/>
              <a:t> </a:t>
            </a:r>
            <a:r>
              <a:rPr lang="en-US" dirty="0" err="1"/>
              <a:t>Glassdoor</a:t>
            </a:r>
            <a:r>
              <a:rPr lang="en-US" dirty="0"/>
              <a:t> ratings are based on user-generated reviews. Each year </a:t>
            </a:r>
            <a:r>
              <a:rPr lang="en-US" dirty="0" err="1"/>
              <a:t>Glassdoor</a:t>
            </a:r>
            <a:r>
              <a:rPr lang="en-US" dirty="0"/>
              <a:t> ranks overall company ratings to determine its annual Employees’ Choice Awards, also known as the Best Places to Work Awards.</a:t>
            </a:r>
            <a:r>
              <a:rPr lang="en-US" u="sng" baseline="30000" dirty="0">
                <a:hlinkClick r:id="rId6"/>
              </a:rPr>
              <a:t>[11</a:t>
            </a:r>
            <a:r>
              <a:rPr lang="en-US" u="sng" baseline="30000" dirty="0" smtClean="0">
                <a:hlinkClick r:id="rId6"/>
              </a:rPr>
              <a:t>]</a:t>
            </a:r>
            <a:endParaRPr lang="en-US" u="sng" baseline="30000" dirty="0" smtClean="0"/>
          </a:p>
          <a:p>
            <a:pPr marL="171450" indent="-171450">
              <a:buFont typeface="Symbol"/>
              <a:buChar char="Þ"/>
            </a:pPr>
            <a:r>
              <a:rPr lang="en-US" dirty="0" err="1" smtClean="0"/>
              <a:t>Glassdoor</a:t>
            </a:r>
            <a:r>
              <a:rPr lang="en-US" dirty="0" smtClean="0"/>
              <a:t>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hierdoor</a:t>
            </a:r>
            <a:r>
              <a:rPr lang="en-US" dirty="0"/>
              <a:t> </a:t>
            </a:r>
            <a:r>
              <a:rPr lang="en-US" dirty="0" err="1"/>
              <a:t>ontwikkeld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belangrijke</a:t>
            </a:r>
            <a:r>
              <a:rPr lang="en-US" dirty="0"/>
              <a:t> website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rekruteringen</a:t>
            </a:r>
            <a:r>
              <a:rPr lang="en-US" dirty="0" smtClean="0"/>
              <a:t>.</a:t>
            </a:r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Baidu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Inc.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Chinese language"/>
              </a:rPr>
              <a:t>Chinese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wikt:百"/>
              </a:rPr>
              <a:t>百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wikt:度"/>
              </a:rPr>
              <a:t>度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Pinyin"/>
              </a:rPr>
              <a:t>pinyin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Bǎidù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anglicized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Help:IPA for English"/>
              </a:rPr>
              <a:t>/ˈ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Help:IPA for English"/>
              </a:rPr>
              <a:t>baɪdu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Help:IPA for English"/>
              </a:rPr>
              <a:t>ː/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"</a:t>
            </a:r>
            <a:r>
              <a:rPr lang="en-US" sz="1200" b="1" i="1" u="none" strike="noStrike" kern="1200" cap="sm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 tooltip="Help:Pronunciation respelling key"/>
              </a:rPr>
              <a:t>by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 tooltip="Help:Pronunciation respelling key"/>
              </a:rPr>
              <a:t>-doo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"), incorporated on January 18, 2000, is a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 tooltip="China"/>
              </a:rPr>
              <a:t>Chinese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web services company headquartered at the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Baidu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Campus in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 tooltip="Beijing"/>
              </a:rPr>
              <a:t>Beijing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's 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5" tooltip="Haidian District"/>
              </a:rPr>
              <a:t>Haidian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5" tooltip="Haidian District"/>
              </a:rPr>
              <a:t> District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6"/>
              </a:rPr>
              <a:t>[6]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It is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7" tooltip="List of largest Internet companies"/>
              </a:rPr>
              <a:t>one of the largest Internet companies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the world.</a:t>
            </a: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Baidu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offers many services, including a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Chinese language"/>
              </a:rPr>
              <a:t>Chinese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search engine for websites, audio files and images.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Baidu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offers 57 search and community services including 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8" tooltip="Baidu Baike"/>
              </a:rPr>
              <a:t>Baidu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8" tooltip="Baidu Baike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8" tooltip="Baidu Baike"/>
              </a:rPr>
              <a:t>Baike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(an online, collaboratively built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9" tooltip="Encyclopedia"/>
              </a:rPr>
              <a:t>encyclopedia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a searchable, keyword-based discussion forum.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0"/>
              </a:rPr>
              <a:t>[7]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Baidu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established in 2000 by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1" tooltip="Robin Li"/>
              </a:rPr>
              <a:t>Robin Li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2" tooltip="Eric Xu"/>
              </a:rPr>
              <a:t>Eric Xu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Symbol"/>
              <a:buChar char="Þ"/>
            </a:pP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Alipay.com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 third-party online payment platform. It was launched in China in 2004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3" tooltip="Alibaba Group"/>
              </a:rPr>
              <a:t>Alibaba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3" tooltip="Alibaba Group"/>
              </a:rPr>
              <a:t> Group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its founder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4" tooltip="Jack Ma"/>
              </a:rPr>
              <a:t>Jack Ma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According to an analyst research report,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Alipay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had the biggest market share in China with 400 million users and control of just under half of China's online payment market in October 2016.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6D307B-0156-4A5F-B2EC-9D722360EEB4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06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6D307B-0156-4A5F-B2EC-9D722360EEB4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93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2663825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96952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911975" y="6453188"/>
            <a:ext cx="2133600" cy="293687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 dirty="0" smtClean="0"/>
              <a:t>22/01/2015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8702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899" y="137200"/>
            <a:ext cx="7531743" cy="65643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311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4000" b="0">
                <a:solidFill>
                  <a:srgbClr val="0087B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56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/>
            </a:lvl1pPr>
            <a:lvl2pPr marL="742950" indent="-285750">
              <a:buFont typeface="Calibri" panose="020F0502020204030204" pitchFamily="34" charset="0"/>
              <a:buChar char="-"/>
              <a:defRPr sz="2000"/>
            </a:lvl2pPr>
            <a:lvl3pPr>
              <a:defRPr sz="1600"/>
            </a:lvl3pPr>
            <a:lvl4pPr marL="1600200" indent="-228600">
              <a:buFont typeface="Calibri" panose="020F0502020204030204" pitchFamily="34" charset="0"/>
              <a:buChar char="-"/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 smtClean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F1E79-8225-48A0-95BD-5254C3720E2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1"/>
          </p:nvPr>
        </p:nvSpPr>
        <p:spPr>
          <a:xfrm>
            <a:off x="468313" y="63817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590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2FE2F-7D45-439B-A76C-7ED3EBF3AD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1"/>
          </p:nvPr>
        </p:nvSpPr>
        <p:spPr>
          <a:xfrm>
            <a:off x="468313" y="63817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052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485740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85740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4000" b="0">
                <a:solidFill>
                  <a:srgbClr val="0087B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3B685-A2AB-4518-B31A-1C8B277EB9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1"/>
          </p:nvPr>
        </p:nvSpPr>
        <p:spPr>
          <a:xfrm>
            <a:off x="468313" y="63817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349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900113" y="1341438"/>
            <a:ext cx="7416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7544" y="2276872"/>
            <a:ext cx="8219256" cy="1296144"/>
          </a:xfrm>
          <a:prstGeom prst="rect">
            <a:avLst/>
          </a:prstGeom>
          <a:ln w="19050">
            <a:solidFill>
              <a:srgbClr val="0082B8"/>
            </a:solidFill>
          </a:ln>
        </p:spPr>
        <p:txBody>
          <a:bodyPr/>
          <a:lstStyle>
            <a:lvl1pPr marL="0" indent="0" algn="ctr">
              <a:buNone/>
              <a:defRPr lang="en-US" altLang="en-US" sz="3200" kern="1200" dirty="0" smtClean="0">
                <a:solidFill>
                  <a:srgbClr val="0078B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altLang="en-US" dirty="0" smtClean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81544-C7E5-4496-85B9-B0A4BDFE3E4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2802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 userDrawn="1"/>
        </p:nvGrpSpPr>
        <p:grpSpPr bwMode="auto">
          <a:xfrm>
            <a:off x="4398963" y="1597025"/>
            <a:ext cx="4268787" cy="2800350"/>
            <a:chOff x="4407024" y="1916832"/>
            <a:chExt cx="4269432" cy="2800767"/>
          </a:xfrm>
        </p:grpSpPr>
        <p:pic>
          <p:nvPicPr>
            <p:cNvPr id="3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024" y="2869540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817" y="3392438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12"/>
            <p:cNvSpPr txBox="1">
              <a:spLocks noChangeArrowheads="1"/>
            </p:cNvSpPr>
            <p:nvPr userDrawn="1"/>
          </p:nvSpPr>
          <p:spPr bwMode="auto">
            <a:xfrm>
              <a:off x="4788082" y="1916832"/>
              <a:ext cx="3888374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defRPr/>
              </a:pPr>
              <a:r>
                <a:rPr lang="fr-BE" sz="1600" dirty="0" smtClean="0">
                  <a:solidFill>
                    <a:srgbClr val="0D0D0D"/>
                  </a:solidFill>
                  <a:sym typeface="Arial" charset="0"/>
                </a:rPr>
                <a:t>Frank </a:t>
              </a:r>
              <a:r>
                <a:rPr lang="fr-BE" sz="1600" dirty="0" err="1" smtClean="0">
                  <a:solidFill>
                    <a:srgbClr val="0D0D0D"/>
                  </a:solidFill>
                  <a:sym typeface="Arial" charset="0"/>
                </a:rPr>
                <a:t>Robben</a:t>
              </a:r>
              <a:endParaRPr lang="fr-BE" sz="1600" dirty="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r>
                <a:rPr lang="fr-BE" sz="1600" dirty="0" smtClean="0">
                  <a:solidFill>
                    <a:srgbClr val="7F7F7F"/>
                  </a:solidFill>
                  <a:sym typeface="Arial" charset="0"/>
                </a:rPr>
                <a:t>Administrateur général  </a:t>
              </a:r>
            </a:p>
            <a:p>
              <a:pPr>
                <a:defRPr/>
              </a:pPr>
              <a:r>
                <a:rPr lang="fr-BE" sz="1600" dirty="0" smtClean="0">
                  <a:solidFill>
                    <a:srgbClr val="7F7F7F"/>
                  </a:solidFill>
                  <a:sym typeface="Arial" charset="0"/>
                </a:rPr>
                <a:t>Banque Carrefour de la Sécurité Sociale</a:t>
              </a:r>
            </a:p>
            <a:p>
              <a:pPr>
                <a:defRPr/>
              </a:pPr>
              <a:endParaRPr lang="fr-BE" sz="1600" dirty="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dirty="0" smtClean="0">
                  <a:solidFill>
                    <a:srgbClr val="0D0D0D"/>
                  </a:solidFill>
                </a:rPr>
                <a:t>frank.robben@ksz-bcss.fgov.be </a:t>
              </a:r>
            </a:p>
            <a:p>
              <a:pPr>
                <a:defRPr/>
              </a:pPr>
              <a:endParaRPr lang="en-US" sz="1600" dirty="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r>
                <a:rPr lang="fr-BE" sz="1600" dirty="0" smtClean="0">
                  <a:solidFill>
                    <a:srgbClr val="0D0D0D"/>
                  </a:solidFill>
                  <a:sym typeface="Arial" charset="0"/>
                </a:rPr>
                <a:t>@</a:t>
              </a:r>
              <a:r>
                <a:rPr lang="fr-BE" sz="1600" dirty="0" err="1" smtClean="0">
                  <a:solidFill>
                    <a:srgbClr val="0D0D0D"/>
                  </a:solidFill>
                  <a:sym typeface="Arial" charset="0"/>
                </a:rPr>
                <a:t>FrRobben</a:t>
              </a:r>
              <a:endParaRPr lang="fr-BE" sz="1600" dirty="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endParaRPr lang="en-US" sz="1600" dirty="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dirty="0" smtClean="0">
                  <a:solidFill>
                    <a:srgbClr val="7F7F7F"/>
                  </a:solidFill>
                  <a:sym typeface="Arial" charset="0"/>
                </a:rPr>
                <a:t>http://www.bcss.fgov.be</a:t>
              </a:r>
              <a:endParaRPr lang="fr-BE" sz="1600" dirty="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dirty="0" smtClean="0">
                  <a:solidFill>
                    <a:srgbClr val="7F7F7F"/>
                  </a:solidFill>
                  <a:sym typeface="Arial" charset="0"/>
                </a:rPr>
                <a:t>https://www.socialsecurity.be</a:t>
              </a:r>
            </a:p>
            <a:p>
              <a:pPr>
                <a:defRPr/>
              </a:pPr>
              <a:r>
                <a:rPr lang="en-US" sz="1600" dirty="0" smtClean="0">
                  <a:solidFill>
                    <a:srgbClr val="7F7F7F"/>
                  </a:solidFill>
                  <a:sym typeface="Arial" charset="0"/>
                </a:rPr>
                <a:t>http://www.frankrobben.be</a:t>
              </a:r>
              <a:endParaRPr lang="en-GB" sz="1600" dirty="0" smtClean="0">
                <a:solidFill>
                  <a:srgbClr val="7F7F7F"/>
                </a:solidFill>
              </a:endParaRPr>
            </a:p>
          </p:txBody>
        </p:sp>
      </p:grpSp>
      <p:pic>
        <p:nvPicPr>
          <p:cNvPr id="6" name="Picture 2" descr="http://fr.hdyo.org/assets/ask-question-2-ce96e3e01c85a38a0d39c61cfae6d42c.jpg"/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226" y="908720"/>
            <a:ext cx="417646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0997E-C732-4EF4-9679-8436FE3692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366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36343"/>
            <a:ext cx="836561" cy="216000"/>
          </a:xfrm>
          <a:prstGeom prst="rect">
            <a:avLst/>
          </a:prstGeom>
        </p:spPr>
        <p:txBody>
          <a:bodyPr/>
          <a:lstStyle/>
          <a:p>
            <a:fld id="{B8FC3260-4D20-49AE-BE64-822DF93CCE9D}" type="datetime1">
              <a:rPr lang="nl-BE" smtClean="0"/>
              <a:pPr/>
              <a:t>21/02/2017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9340" y="6536343"/>
            <a:ext cx="7407075" cy="216000"/>
          </a:xfrm>
          <a:prstGeom prst="rect">
            <a:avLst/>
          </a:prstGeom>
        </p:spPr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044430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4713387"/>
          </a:xfrm>
          <a:prstGeom prst="rect">
            <a:avLst/>
          </a:prstGeom>
        </p:spPr>
        <p:txBody>
          <a:bodyPr tIns="36000" bIns="36000"/>
          <a:lstStyle>
            <a:lvl1pPr>
              <a:spcBef>
                <a:spcPts val="0"/>
              </a:spcBef>
              <a:defRPr sz="3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>
              <a:spcBef>
                <a:spcPts val="0"/>
              </a:spcBef>
              <a:defRPr sz="28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Line 10"/>
          <p:cNvSpPr>
            <a:spLocks noChangeShapeType="1"/>
          </p:cNvSpPr>
          <p:nvPr userDrawn="1"/>
        </p:nvSpPr>
        <p:spPr bwMode="auto">
          <a:xfrm flipV="1">
            <a:off x="251520" y="1052736"/>
            <a:ext cx="8640960" cy="0"/>
          </a:xfrm>
          <a:prstGeom prst="line">
            <a:avLst/>
          </a:prstGeom>
          <a:noFill/>
          <a:ln w="12700" cap="rnd">
            <a:solidFill>
              <a:srgbClr val="BE008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922115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BE008C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441004" y="6604819"/>
            <a:ext cx="702996" cy="253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23BD3E4-6A58-48EE-A363-42119878C7CC}" type="slidenum">
              <a:rPr lang="fr-BE" sz="1000" smtClean="0"/>
              <a:pPr algn="r"/>
              <a:t>‹#›</a:t>
            </a:fld>
            <a:endParaRPr lang="fr-BE" sz="1000"/>
          </a:p>
        </p:txBody>
      </p:sp>
    </p:spTree>
    <p:extLst>
      <p:ext uri="{BB962C8B-B14F-4D97-AF65-F5344CB8AC3E}">
        <p14:creationId xmlns:p14="http://schemas.microsoft.com/office/powerpoint/2010/main" val="128624854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36343"/>
            <a:ext cx="836561" cy="216000"/>
          </a:xfrm>
          <a:prstGeom prst="rect">
            <a:avLst/>
          </a:prstGeom>
        </p:spPr>
        <p:txBody>
          <a:bodyPr/>
          <a:lstStyle/>
          <a:p>
            <a:fld id="{B8FC3260-4D20-49AE-BE64-822DF93CCE9D}" type="datetime1">
              <a:rPr lang="nl-BE" smtClean="0"/>
              <a:pPr/>
              <a:t>21/02/2017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09340" y="6536343"/>
            <a:ext cx="7407075" cy="216000"/>
          </a:xfrm>
          <a:prstGeom prst="rect">
            <a:avLst/>
          </a:prstGeom>
        </p:spPr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95536" y="1052736"/>
            <a:ext cx="8748464" cy="54726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83412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6489700"/>
            <a:ext cx="368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Box 7"/>
          <p:cNvSpPr txBox="1">
            <a:spLocks noChangeArrowheads="1"/>
          </p:cNvSpPr>
          <p:nvPr userDrawn="1"/>
        </p:nvSpPr>
        <p:spPr bwMode="auto">
          <a:xfrm>
            <a:off x="468313" y="6678613"/>
            <a:ext cx="7559675" cy="179387"/>
          </a:xfrm>
          <a:prstGeom prst="rect">
            <a:avLst/>
          </a:prstGeom>
          <a:solidFill>
            <a:srgbClr val="0080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3900" y="6489700"/>
            <a:ext cx="750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676CE1-14E3-46A9-BAE8-13AD1D1AD5E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infra.gcloud.belgium.be/greenshift-cds/overview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>
          <a:xfrm>
            <a:off x="685800" y="1557338"/>
            <a:ext cx="7772400" cy="1470025"/>
          </a:xfrm>
        </p:spPr>
        <p:txBody>
          <a:bodyPr/>
          <a:lstStyle/>
          <a:p>
            <a:pPr eaLnBrk="1" hangingPunct="1"/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Toekomstgericht </a:t>
            </a:r>
            <a:r>
              <a:rPr lang="nl-BE" dirty="0" smtClean="0"/>
              <a:t>ICT-beleid</a:t>
            </a:r>
            <a:endParaRPr lang="en-GB" altLang="en-US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97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nl-BE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BE" dirty="0" smtClean="0">
                <a:solidFill>
                  <a:schemeClr val="tx1"/>
                </a:solidFill>
              </a:rPr>
              <a:t>Een </a:t>
            </a:r>
            <a:r>
              <a:rPr lang="nl-BE" dirty="0">
                <a:solidFill>
                  <a:schemeClr val="tx1"/>
                </a:solidFill>
              </a:rPr>
              <a:t>samenwerking </a:t>
            </a:r>
            <a:r>
              <a:rPr lang="nl-BE" dirty="0" smtClean="0">
                <a:solidFill>
                  <a:schemeClr val="tx1"/>
                </a:solidFill>
              </a:rPr>
              <a:t>tussen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BE" dirty="0" smtClean="0">
                <a:solidFill>
                  <a:schemeClr val="tx1"/>
                </a:solidFill>
              </a:rPr>
              <a:t>overheids- </a:t>
            </a:r>
            <a:r>
              <a:rPr lang="nl-BE" dirty="0">
                <a:solidFill>
                  <a:schemeClr val="tx1"/>
                </a:solidFill>
              </a:rPr>
              <a:t>en private </a:t>
            </a:r>
            <a:r>
              <a:rPr lang="nl-BE" dirty="0" smtClean="0">
                <a:solidFill>
                  <a:schemeClr val="tx1"/>
                </a:solidFill>
              </a:rPr>
              <a:t>spelers</a:t>
            </a:r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BE" dirty="0" smtClean="0"/>
              <a:t>21/2/2017</a:t>
            </a:r>
            <a:endParaRPr lang="en-GB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15888"/>
            <a:ext cx="268605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15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Cascadesysteem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BE" smtClean="0"/>
              <a:t>Contractueel van aard, opgenomen en in detail uitgewerkt in het lastenboek</a:t>
            </a:r>
          </a:p>
          <a:p>
            <a:r>
              <a:rPr lang="fr-BE" smtClean="0"/>
              <a:t>Opdracht wordt gegund aan de inschrijver die eerst gerangschikt is als meest voordelig</a:t>
            </a:r>
          </a:p>
          <a:p>
            <a:r>
              <a:rPr lang="fr-BE" smtClean="0"/>
              <a:t>Opdracht wordt eveneens gegund aan een tweede en een derde gerangschikte</a:t>
            </a:r>
          </a:p>
          <a:p>
            <a:r>
              <a:rPr lang="fr-BE" smtClean="0"/>
              <a:t>Bij behoefte gaat aanvraag naar eerste gerangschikte die volgens een vaste procedure en strikte timing antwoordt</a:t>
            </a:r>
          </a:p>
          <a:p>
            <a:r>
              <a:rPr lang="fr-BE" smtClean="0"/>
              <a:t>Bij afwijzing van de aanvraag, niet conform aanbod of bij uitblijven van antwoord wordt de aanvraag gericht aan tweede gerangschikte en zo nodig naar derde gerangschikte</a:t>
            </a:r>
            <a:endParaRPr lang="nl-BE" smtClean="0"/>
          </a:p>
          <a:p>
            <a:r>
              <a:rPr lang="fr-BE" smtClean="0"/>
              <a:t>Vooral nuttig voor ICT-medewerkers</a:t>
            </a:r>
          </a:p>
          <a:p>
            <a:pPr lvl="1"/>
            <a:r>
              <a:rPr lang="fr-BE" smtClean="0"/>
              <a:t>cyclische markt met periodes van schaarste</a:t>
            </a:r>
          </a:p>
          <a:p>
            <a:pPr lvl="1"/>
            <a:r>
              <a:rPr lang="fr-BE" smtClean="0"/>
              <a:t>verhoogt substantieel de kans om steeds over de nodige ICT-medewerkers te kunnen beschikken</a:t>
            </a:r>
            <a:endParaRPr lang="fr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F1E79-8225-48A0-95BD-5254C3720E2D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310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Opdrachtencentrales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altLang="en-US" dirty="0" smtClean="0"/>
              <a:t>Opdrachtencentrales gunnen opdrachten van leveringen, diensten of werken voor rekening van meerdere, juridisch onderscheiden entiteiten</a:t>
            </a:r>
            <a:endParaRPr lang="nl-NL" altLang="en-US" dirty="0" smtClean="0"/>
          </a:p>
          <a:p>
            <a:r>
              <a:rPr lang="nl-NL" altLang="en-US" dirty="0" smtClean="0"/>
              <a:t>De overheidsdiensten die beroep doen op een opdrachtencentrale zijn vrijgesteld van het </a:t>
            </a:r>
            <a:r>
              <a:rPr lang="nl-BE" altLang="en-US" dirty="0" smtClean="0"/>
              <a:t>zelf voeren van een procedure overheidsopdrachten – de budgettaire en toezicht procedures blijven wel van toepassing</a:t>
            </a:r>
          </a:p>
          <a:p>
            <a:r>
              <a:rPr lang="nl-NL" altLang="en-US" dirty="0" smtClean="0"/>
              <a:t>De overheidsdiensten die beroep doen op een opdrachtencentrale bestellen rechtstreeks</a:t>
            </a:r>
          </a:p>
          <a:p>
            <a:r>
              <a:rPr lang="nl-NL" altLang="en-US" dirty="0" smtClean="0"/>
              <a:t>Flexibiliteit verhoogt bij combinatie met raamovereenkomst</a:t>
            </a:r>
          </a:p>
          <a:p>
            <a:r>
              <a:rPr lang="nl-NL" altLang="en-US" dirty="0" smtClean="0"/>
              <a:t>Niet alle toezichtsorganen voelen zich comfortabel bij het model door gebrek aan rechtstreeks toezicht op de gevoerde procedure</a:t>
            </a:r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F1E79-8225-48A0-95BD-5254C3720E2D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172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4008" y="1562670"/>
            <a:ext cx="4038600" cy="485740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Overheidsopdrachten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BE" b="1" dirty="0" err="1" smtClean="0"/>
              <a:t>Overheid</a:t>
            </a:r>
            <a:r>
              <a:rPr lang="fr-BE" b="1" dirty="0" smtClean="0"/>
              <a:t> </a:t>
            </a:r>
            <a:r>
              <a:rPr lang="fr-BE" b="1" dirty="0" err="1" smtClean="0"/>
              <a:t>als</a:t>
            </a:r>
            <a:r>
              <a:rPr lang="fr-BE" b="1" dirty="0" smtClean="0"/>
              <a:t> </a:t>
            </a:r>
            <a:r>
              <a:rPr lang="fr-BE" b="1" dirty="0" err="1" smtClean="0"/>
              <a:t>trekker</a:t>
            </a:r>
            <a:endParaRPr lang="fr-BE" b="1" dirty="0" smtClean="0"/>
          </a:p>
          <a:p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G-Cloud</a:t>
            </a:r>
          </a:p>
          <a:p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Open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government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services</a:t>
            </a:r>
          </a:p>
          <a:p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Erkenningen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door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overheid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PPS en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concessie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zoals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in ESR</a:t>
            </a:r>
          </a:p>
          <a:p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Denkspoor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platform-economie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l-BE" dirty="0" smtClean="0">
                <a:solidFill>
                  <a:schemeClr val="bg1">
                    <a:lumMod val="50000"/>
                  </a:schemeClr>
                </a:solidFill>
              </a:rPr>
              <a:t>Besluit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nl-B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altLang="en-US" dirty="0" err="1"/>
              <a:t>Hoe</a:t>
            </a:r>
            <a:r>
              <a:rPr lang="fr-BE" altLang="en-US" dirty="0"/>
              <a:t> kan ICT-</a:t>
            </a:r>
            <a:r>
              <a:rPr lang="fr-BE" altLang="en-US" dirty="0" err="1"/>
              <a:t>beleid</a:t>
            </a:r>
            <a:r>
              <a:rPr lang="fr-BE" altLang="en-US" dirty="0"/>
              <a:t> er </a:t>
            </a:r>
            <a:r>
              <a:rPr lang="fr-BE" altLang="en-US" dirty="0" err="1"/>
              <a:t>toe</a:t>
            </a:r>
            <a:r>
              <a:rPr lang="fr-BE" altLang="en-US" dirty="0"/>
              <a:t> </a:t>
            </a:r>
            <a:r>
              <a:rPr lang="fr-BE" altLang="en-US" dirty="0" err="1"/>
              <a:t>bijdragen</a:t>
            </a:r>
            <a:r>
              <a:rPr lang="fr-BE" altLang="en-US" dirty="0"/>
              <a:t> </a:t>
            </a:r>
            <a:r>
              <a:rPr lang="fr-BE" altLang="en-US" dirty="0" err="1"/>
              <a:t>dat</a:t>
            </a:r>
            <a:r>
              <a:rPr lang="fr-BE" altLang="en-US" dirty="0"/>
              <a:t> </a:t>
            </a:r>
            <a:r>
              <a:rPr lang="fr-BE" altLang="en-US" dirty="0" err="1"/>
              <a:t>private</a:t>
            </a:r>
            <a:r>
              <a:rPr lang="fr-BE" altLang="en-US" dirty="0"/>
              <a:t> en </a:t>
            </a:r>
            <a:r>
              <a:rPr lang="fr-BE" altLang="en-US" dirty="0" err="1"/>
              <a:t>overheidsspelers</a:t>
            </a:r>
            <a:r>
              <a:rPr lang="fr-BE" altLang="en-US" dirty="0"/>
              <a:t> </a:t>
            </a:r>
            <a:r>
              <a:rPr lang="fr-BE" altLang="en-US" dirty="0" err="1"/>
              <a:t>elkaar</a:t>
            </a:r>
            <a:r>
              <a:rPr lang="fr-BE" altLang="en-US" dirty="0"/>
              <a:t> </a:t>
            </a:r>
            <a:r>
              <a:rPr lang="fr-BE" altLang="en-US" dirty="0" err="1"/>
              <a:t>vinden</a:t>
            </a:r>
            <a:r>
              <a:rPr lang="fr-BE" altLang="en-US" dirty="0"/>
              <a:t>?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FE6DA-21CC-4F62-BAFE-A463F357867C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7" name="Picture 2" descr="C:\JV\RootJV\49 aantemaken presentaties\IT CENTRAAL GENT 29_11_2016\gezicht en digit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220" b="-220"/>
          <a:stretch/>
        </p:blipFill>
        <p:spPr bwMode="auto">
          <a:xfrm>
            <a:off x="512926" y="1340768"/>
            <a:ext cx="4018130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23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JV\RootJV\49 aantemaken presentaties\IT CENTRAAL GENT 29_11_2016\technology tech trends in woorden-583694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8" r="36893"/>
          <a:stretch/>
        </p:blipFill>
        <p:spPr>
          <a:xfrm>
            <a:off x="683568" y="1484784"/>
            <a:ext cx="3876154" cy="4857750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1307901"/>
            <a:ext cx="4038600" cy="4857403"/>
          </a:xfrm>
        </p:spPr>
        <p:txBody>
          <a:bodyPr/>
          <a:lstStyle/>
          <a:p>
            <a:r>
              <a:rPr lang="fr-BE" dirty="0" smtClean="0"/>
              <a:t>1998 Dimona </a:t>
            </a:r>
            <a:r>
              <a:rPr lang="fr-BE" dirty="0" err="1" smtClean="0"/>
              <a:t>eerste</a:t>
            </a:r>
            <a:r>
              <a:rPr lang="fr-BE" dirty="0" smtClean="0"/>
              <a:t> online </a:t>
            </a:r>
            <a:r>
              <a:rPr lang="fr-BE" dirty="0" err="1" smtClean="0"/>
              <a:t>transactie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veel</a:t>
            </a:r>
            <a:r>
              <a:rPr lang="fr-BE" dirty="0" smtClean="0"/>
              <a:t> </a:t>
            </a:r>
            <a:r>
              <a:rPr lang="fr-BE" dirty="0" err="1" smtClean="0"/>
              <a:t>bedrijven</a:t>
            </a:r>
            <a:endParaRPr lang="fr-BE" dirty="0" smtClean="0"/>
          </a:p>
          <a:p>
            <a:r>
              <a:rPr lang="fr-BE" dirty="0" smtClean="0"/>
              <a:t>2003 XML </a:t>
            </a:r>
            <a:r>
              <a:rPr lang="fr-BE" dirty="0" err="1" smtClean="0"/>
              <a:t>aanleren</a:t>
            </a:r>
            <a:r>
              <a:rPr lang="fr-BE" dirty="0" smtClean="0"/>
              <a:t> </a:t>
            </a:r>
            <a:r>
              <a:rPr lang="fr-BE" dirty="0" err="1" smtClean="0"/>
              <a:t>door</a:t>
            </a:r>
            <a:r>
              <a:rPr lang="fr-BE" dirty="0" smtClean="0"/>
              <a:t> </a:t>
            </a:r>
            <a:r>
              <a:rPr lang="fr-BE" dirty="0" err="1" smtClean="0"/>
              <a:t>communicatie</a:t>
            </a:r>
            <a:r>
              <a:rPr lang="fr-BE" dirty="0" smtClean="0"/>
              <a:t> met de </a:t>
            </a:r>
            <a:r>
              <a:rPr lang="fr-BE" dirty="0" err="1" smtClean="0"/>
              <a:t>overheid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multifunctionele</a:t>
            </a:r>
            <a:r>
              <a:rPr lang="fr-BE" dirty="0" smtClean="0"/>
              <a:t> </a:t>
            </a:r>
            <a:r>
              <a:rPr lang="fr-BE" dirty="0" err="1" smtClean="0"/>
              <a:t>aangifte</a:t>
            </a:r>
            <a:endParaRPr lang="fr-BE" dirty="0" smtClean="0"/>
          </a:p>
          <a:p>
            <a:r>
              <a:rPr lang="fr-BE" dirty="0" smtClean="0"/>
              <a:t>2008 </a:t>
            </a:r>
            <a:r>
              <a:rPr lang="fr-BE" dirty="0" err="1" smtClean="0"/>
              <a:t>eHealth-platform</a:t>
            </a:r>
            <a:r>
              <a:rPr lang="fr-BE" dirty="0" smtClean="0"/>
              <a:t> </a:t>
            </a:r>
            <a:r>
              <a:rPr lang="fr-BE" dirty="0" err="1" smtClean="0"/>
              <a:t>organiseert</a:t>
            </a:r>
            <a:r>
              <a:rPr lang="fr-BE" dirty="0" smtClean="0"/>
              <a:t> </a:t>
            </a:r>
            <a:r>
              <a:rPr lang="fr-BE" dirty="0" err="1" smtClean="0"/>
              <a:t>veilige</a:t>
            </a:r>
            <a:r>
              <a:rPr lang="fr-BE" dirty="0" smtClean="0"/>
              <a:t> </a:t>
            </a:r>
            <a:r>
              <a:rPr lang="fr-BE" dirty="0" err="1" smtClean="0"/>
              <a:t>uitwisseling</a:t>
            </a:r>
            <a:r>
              <a:rPr lang="fr-BE" dirty="0" smtClean="0"/>
              <a:t> van </a:t>
            </a:r>
            <a:r>
              <a:rPr lang="fr-BE" dirty="0" err="1" smtClean="0"/>
              <a:t>gezondheidsgegevens</a:t>
            </a:r>
            <a:endParaRPr lang="nl-BE" dirty="0" smtClean="0"/>
          </a:p>
          <a:p>
            <a:pPr lvl="1"/>
            <a:r>
              <a:rPr lang="fr-BE" dirty="0" smtClean="0"/>
              <a:t>E2EE, time </a:t>
            </a:r>
            <a:r>
              <a:rPr lang="fr-BE" dirty="0" err="1" smtClean="0"/>
              <a:t>stamping</a:t>
            </a:r>
            <a:endParaRPr lang="fr-BE" dirty="0" smtClean="0"/>
          </a:p>
          <a:p>
            <a:pPr lvl="1"/>
            <a:r>
              <a:rPr lang="fr-BE" dirty="0" err="1" smtClean="0"/>
              <a:t>Vitalink</a:t>
            </a:r>
            <a:r>
              <a:rPr lang="fr-BE" dirty="0" smtClean="0"/>
              <a:t>: </a:t>
            </a:r>
            <a:r>
              <a:rPr lang="fr-BE" dirty="0" err="1" smtClean="0"/>
              <a:t>beveiligde</a:t>
            </a:r>
            <a:r>
              <a:rPr lang="fr-BE" dirty="0" smtClean="0"/>
              <a:t> </a:t>
            </a:r>
            <a:r>
              <a:rPr lang="fr-BE" dirty="0" err="1" smtClean="0"/>
              <a:t>kluis</a:t>
            </a:r>
            <a:r>
              <a:rPr lang="fr-BE" dirty="0" smtClean="0"/>
              <a:t> in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community</a:t>
            </a:r>
            <a:r>
              <a:rPr lang="fr-BE" dirty="0" smtClean="0"/>
              <a:t> cloud</a:t>
            </a:r>
            <a:endParaRPr lang="nl-BE" dirty="0" smtClean="0"/>
          </a:p>
          <a:p>
            <a:endParaRPr lang="nl-BE" dirty="0" smtClean="0"/>
          </a:p>
          <a:p>
            <a:endParaRPr lang="fr-BE" dirty="0" smtClean="0"/>
          </a:p>
          <a:p>
            <a:endParaRPr lang="nl-B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smtClean="0"/>
              <a:t>De overheid als trekker: voorbeeld tonen, faciliteren en stimuleren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3B685-A2AB-4518-B31A-1C8B277EB988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80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4008" y="1484784"/>
            <a:ext cx="4038600" cy="485740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Overheidsopdrachten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Overheid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als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trekker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BE" b="1" dirty="0" smtClean="0"/>
              <a:t>G-Cloud</a:t>
            </a:r>
          </a:p>
          <a:p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Open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government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services</a:t>
            </a:r>
          </a:p>
          <a:p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Erkenningen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door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overheid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PPS en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concessie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zoals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in ESR</a:t>
            </a:r>
          </a:p>
          <a:p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Denkspoor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platform-economie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l-BE" dirty="0" smtClean="0">
                <a:solidFill>
                  <a:schemeClr val="bg1">
                    <a:lumMod val="50000"/>
                  </a:schemeClr>
                </a:solidFill>
              </a:rPr>
              <a:t>Besluit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nl-B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altLang="en-US" dirty="0" err="1"/>
              <a:t>Hoe</a:t>
            </a:r>
            <a:r>
              <a:rPr lang="fr-BE" altLang="en-US" dirty="0"/>
              <a:t> kan ICT-</a:t>
            </a:r>
            <a:r>
              <a:rPr lang="fr-BE" altLang="en-US" dirty="0" err="1"/>
              <a:t>beleid</a:t>
            </a:r>
            <a:r>
              <a:rPr lang="fr-BE" altLang="en-US" dirty="0"/>
              <a:t> er </a:t>
            </a:r>
            <a:r>
              <a:rPr lang="fr-BE" altLang="en-US" dirty="0" err="1"/>
              <a:t>toe</a:t>
            </a:r>
            <a:r>
              <a:rPr lang="fr-BE" altLang="en-US" dirty="0"/>
              <a:t> </a:t>
            </a:r>
            <a:r>
              <a:rPr lang="fr-BE" altLang="en-US" dirty="0" err="1"/>
              <a:t>bijdragen</a:t>
            </a:r>
            <a:r>
              <a:rPr lang="fr-BE" altLang="en-US" dirty="0"/>
              <a:t> </a:t>
            </a:r>
            <a:r>
              <a:rPr lang="fr-BE" altLang="en-US" dirty="0" err="1"/>
              <a:t>dat</a:t>
            </a:r>
            <a:r>
              <a:rPr lang="fr-BE" altLang="en-US" dirty="0"/>
              <a:t> </a:t>
            </a:r>
            <a:r>
              <a:rPr lang="fr-BE" altLang="en-US" dirty="0" err="1"/>
              <a:t>private</a:t>
            </a:r>
            <a:r>
              <a:rPr lang="fr-BE" altLang="en-US" dirty="0"/>
              <a:t> en </a:t>
            </a:r>
            <a:r>
              <a:rPr lang="fr-BE" altLang="en-US" dirty="0" err="1"/>
              <a:t>overheidsspelers</a:t>
            </a:r>
            <a:r>
              <a:rPr lang="fr-BE" altLang="en-US" dirty="0"/>
              <a:t> </a:t>
            </a:r>
            <a:r>
              <a:rPr lang="fr-BE" altLang="en-US" dirty="0" err="1"/>
              <a:t>elkaar</a:t>
            </a:r>
            <a:r>
              <a:rPr lang="fr-BE" altLang="en-US" dirty="0"/>
              <a:t> </a:t>
            </a:r>
            <a:r>
              <a:rPr lang="fr-BE" altLang="en-US" dirty="0" err="1"/>
              <a:t>vinden</a:t>
            </a:r>
            <a:r>
              <a:rPr lang="fr-BE" altLang="en-US" dirty="0"/>
              <a:t>?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FE6DA-21CC-4F62-BAFE-A463F357867C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7" name="Picture 2" descr="C:\JV\RootJV\49 aantemaken presentaties\IT CENTRAAL GENT 29_11_2016\gezicht en digit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220" b="-220"/>
          <a:stretch/>
        </p:blipFill>
        <p:spPr bwMode="auto">
          <a:xfrm>
            <a:off x="481863" y="1340856"/>
            <a:ext cx="4018129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59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:\JV\RootJV\49 aantemaken presentaties\IT CENTRAAL GENT 29_11_2016\sky-414198_1920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8" t="5000" r="16508" b="5000"/>
          <a:stretch/>
        </p:blipFill>
        <p:spPr>
          <a:xfrm>
            <a:off x="539552" y="1340768"/>
            <a:ext cx="4038600" cy="4795108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 smtClean="0"/>
              <a:t>Programma met synergie-projecten</a:t>
            </a:r>
          </a:p>
          <a:p>
            <a:r>
              <a:rPr lang="nl-BE" dirty="0" smtClean="0"/>
              <a:t>As-a-service-filosofie</a:t>
            </a:r>
          </a:p>
          <a:p>
            <a:r>
              <a:rPr lang="nl-BE" dirty="0" smtClean="0"/>
              <a:t>Bevat zowel klassieke diensten als </a:t>
            </a:r>
            <a:r>
              <a:rPr lang="nl-BE" dirty="0" err="1" smtClean="0"/>
              <a:t>cloud</a:t>
            </a:r>
            <a:r>
              <a:rPr lang="nl-BE" dirty="0" smtClean="0"/>
              <a:t>-initiatieven</a:t>
            </a:r>
          </a:p>
          <a:p>
            <a:r>
              <a:rPr lang="nl-BE" dirty="0" smtClean="0"/>
              <a:t>Voor de overheid</a:t>
            </a:r>
          </a:p>
          <a:p>
            <a:r>
              <a:rPr lang="nl-BE" dirty="0" smtClean="0"/>
              <a:t>Beheerd door de overheid </a:t>
            </a:r>
          </a:p>
          <a:p>
            <a:r>
              <a:rPr lang="nl-BE" dirty="0" smtClean="0"/>
              <a:t>Met ruime inbreng van de private sector</a:t>
            </a:r>
          </a:p>
          <a:p>
            <a:r>
              <a:rPr lang="nl-BE" dirty="0" smtClean="0"/>
              <a:t>Met ruime mogelijkheden voor de private sector</a:t>
            </a:r>
          </a:p>
          <a:p>
            <a:endParaRPr lang="nl-B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Wat is de G-Cloud ?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3B685-A2AB-4518-B31A-1C8B277EB988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8229600" cy="922114"/>
          </a:xfrm>
        </p:spPr>
        <p:txBody>
          <a:bodyPr/>
          <a:lstStyle/>
          <a:p>
            <a:r>
              <a:rPr lang="nl-BE" altLang="en-US" dirty="0" smtClean="0"/>
              <a:t>As-a-service : kernprincipes</a:t>
            </a:r>
            <a:endParaRPr lang="nl-BE" altLang="en-US" dirty="0"/>
          </a:p>
        </p:txBody>
      </p:sp>
      <p:sp>
        <p:nvSpPr>
          <p:cNvPr id="11253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l-BE" altLang="en-US" sz="2400" b="1" dirty="0" smtClean="0"/>
              <a:t>Zelfbediening</a:t>
            </a:r>
            <a:r>
              <a:rPr lang="nl-BE" dirty="0" smtClean="0"/>
              <a:t>: </a:t>
            </a:r>
            <a:r>
              <a:rPr lang="nl-BE" altLang="en-US" sz="2400" dirty="0" smtClean="0"/>
              <a:t>de dienstverlening is volledig geïndustrialiseerd en geautomatiseerd</a:t>
            </a:r>
          </a:p>
          <a:p>
            <a:r>
              <a:rPr lang="nl-BE" altLang="en-US" sz="2400" b="1" dirty="0" smtClean="0"/>
              <a:t>Beschikbaarheid</a:t>
            </a:r>
            <a:r>
              <a:rPr lang="nl-BE" dirty="0" smtClean="0"/>
              <a:t>: </a:t>
            </a:r>
            <a:r>
              <a:rPr lang="nl-BE" altLang="en-US" sz="2400" dirty="0" smtClean="0"/>
              <a:t>de dienstverlening kan onmiddellijk starten</a:t>
            </a:r>
          </a:p>
          <a:p>
            <a:r>
              <a:rPr lang="nl-BE" altLang="en-US" sz="2400" b="1" dirty="0" smtClean="0"/>
              <a:t>Schaalbaar en elastisch</a:t>
            </a:r>
            <a:r>
              <a:rPr lang="nl-BE" dirty="0" smtClean="0"/>
              <a:t>: </a:t>
            </a:r>
            <a:r>
              <a:rPr lang="nl-BE" altLang="en-US" sz="2400" dirty="0" smtClean="0"/>
              <a:t>de gebruikte capaciteit kan flexibel toenemen en afnemen per klant</a:t>
            </a:r>
          </a:p>
          <a:p>
            <a:r>
              <a:rPr lang="nl-BE" altLang="en-US" sz="2400" b="1" dirty="0" smtClean="0"/>
              <a:t>Gedeeld: </a:t>
            </a:r>
            <a:r>
              <a:rPr lang="nl-BE" altLang="en-US" sz="2400" dirty="0" smtClean="0"/>
              <a:t>meerdere gebruikers voor schaaleffecten</a:t>
            </a:r>
          </a:p>
          <a:p>
            <a:r>
              <a:rPr lang="nl-BE" altLang="en-US" sz="2400" b="1" dirty="0" smtClean="0"/>
              <a:t>Consumptiegebaseerde aanrekening: </a:t>
            </a:r>
            <a:r>
              <a:rPr lang="nl-BE" altLang="en-US" sz="2400" dirty="0" smtClean="0"/>
              <a:t>op basis van reëel gebruik (maar met cost sharing van gehele platform)</a:t>
            </a:r>
          </a:p>
          <a:p>
            <a:r>
              <a:rPr lang="nl-BE" altLang="en-US" sz="2400" b="1" dirty="0" smtClean="0"/>
              <a:t>Laagdrempelige instap: </a:t>
            </a:r>
            <a:r>
              <a:rPr lang="nl-BE" altLang="en-US" sz="2400" dirty="0" smtClean="0"/>
              <a:t>onderliggende complexiteit wordt transparant gemaakt voor de gebruiker</a:t>
            </a:r>
          </a:p>
          <a:p>
            <a:r>
              <a:rPr lang="nl-BE" altLang="en-US" sz="2400" b="1" dirty="0" smtClean="0"/>
              <a:t>Heterogeniteit en flexibiliteit  </a:t>
            </a:r>
          </a:p>
          <a:p>
            <a:r>
              <a:rPr lang="nl-BE" altLang="en-US" sz="2400" b="1" dirty="0" smtClean="0"/>
              <a:t>Incrementele, exploratieve, iteratieve aanpak</a:t>
            </a:r>
            <a:endParaRPr lang="nl-BE" altLang="en-US" sz="2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1B662-E07F-4B45-AF7C-5436FF003ECE}" type="slidenum">
              <a:rPr lang="fr-FR" smtClean="0"/>
              <a:pPr/>
              <a:t>16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4042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56A36-FB20-481F-ADDA-2C00D2E0A77A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5538" name="Picture 2" descr="car as a servic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88640"/>
            <a:ext cx="8546582" cy="640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11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V\Downloads\photography-731891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46" t="5000" r="10000" b="5000"/>
          <a:stretch/>
        </p:blipFill>
        <p:spPr>
          <a:xfrm>
            <a:off x="539552" y="1556792"/>
            <a:ext cx="3971165" cy="4857750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4008" y="1412776"/>
            <a:ext cx="4038600" cy="4857403"/>
          </a:xfrm>
        </p:spPr>
        <p:txBody>
          <a:bodyPr/>
          <a:lstStyle/>
          <a:p>
            <a:r>
              <a:rPr lang="fr-BE" dirty="0" err="1" smtClean="0"/>
              <a:t>Nood</a:t>
            </a:r>
            <a:r>
              <a:rPr lang="fr-BE" dirty="0" smtClean="0"/>
              <a:t> </a:t>
            </a:r>
            <a:r>
              <a:rPr lang="fr-BE" dirty="0" err="1" smtClean="0"/>
              <a:t>aan</a:t>
            </a:r>
            <a:r>
              <a:rPr lang="fr-BE" dirty="0" smtClean="0"/>
              <a:t> </a:t>
            </a:r>
            <a:r>
              <a:rPr lang="fr-BE" dirty="0" err="1" smtClean="0"/>
              <a:t>schaalvoordelen</a:t>
            </a:r>
            <a:r>
              <a:rPr lang="fr-BE" dirty="0" smtClean="0"/>
              <a:t> </a:t>
            </a:r>
            <a:r>
              <a:rPr lang="fr-BE" dirty="0" err="1" smtClean="0"/>
              <a:t>door</a:t>
            </a:r>
            <a:r>
              <a:rPr lang="fr-BE" dirty="0" smtClean="0"/>
              <a:t> </a:t>
            </a:r>
            <a:r>
              <a:rPr lang="fr-BE" dirty="0" err="1" smtClean="0"/>
              <a:t>synergieën</a:t>
            </a:r>
            <a:r>
              <a:rPr lang="fr-BE" dirty="0" smtClean="0"/>
              <a:t>, </a:t>
            </a:r>
            <a:r>
              <a:rPr lang="fr-BE" dirty="0" err="1" smtClean="0"/>
              <a:t>oa</a:t>
            </a:r>
            <a:r>
              <a:rPr lang="fr-BE" dirty="0" smtClean="0"/>
              <a:t> tgv </a:t>
            </a:r>
            <a:r>
              <a:rPr lang="fr-BE" dirty="0" err="1" smtClean="0"/>
              <a:t>besparingen</a:t>
            </a:r>
            <a:endParaRPr lang="fr-BE" dirty="0" smtClean="0"/>
          </a:p>
          <a:p>
            <a:r>
              <a:rPr lang="fr-BE" dirty="0" err="1" smtClean="0"/>
              <a:t>Nood</a:t>
            </a:r>
            <a:r>
              <a:rPr lang="fr-BE" dirty="0" smtClean="0"/>
              <a:t> </a:t>
            </a:r>
            <a:r>
              <a:rPr lang="fr-BE" dirty="0" err="1" smtClean="0"/>
              <a:t>aan</a:t>
            </a:r>
            <a:r>
              <a:rPr lang="fr-BE" dirty="0" smtClean="0"/>
              <a:t> </a:t>
            </a:r>
            <a:r>
              <a:rPr lang="fr-BE" dirty="0" err="1" smtClean="0"/>
              <a:t>gepaste</a:t>
            </a:r>
            <a:r>
              <a:rPr lang="fr-BE" dirty="0" smtClean="0"/>
              <a:t> </a:t>
            </a:r>
            <a:r>
              <a:rPr lang="fr-BE" dirty="0" err="1" smtClean="0"/>
              <a:t>gegevensbescheming</a:t>
            </a:r>
            <a:endParaRPr lang="fr-BE" dirty="0" smtClean="0"/>
          </a:p>
          <a:p>
            <a:pPr lvl="1"/>
            <a:r>
              <a:rPr lang="fr-BE" dirty="0" err="1" smtClean="0"/>
              <a:t>Patriot</a:t>
            </a:r>
            <a:r>
              <a:rPr lang="fr-BE" dirty="0" smtClean="0"/>
              <a:t> </a:t>
            </a:r>
            <a:r>
              <a:rPr lang="fr-BE" dirty="0" err="1" smtClean="0"/>
              <a:t>Act</a:t>
            </a:r>
            <a:endParaRPr lang="fr-BE" dirty="0" smtClean="0"/>
          </a:p>
          <a:p>
            <a:pPr lvl="1"/>
            <a:r>
              <a:rPr lang="fr-BE" dirty="0" err="1" smtClean="0"/>
              <a:t>encryptiemechanismen</a:t>
            </a:r>
            <a:r>
              <a:rPr lang="fr-BE" dirty="0" smtClean="0"/>
              <a:t> </a:t>
            </a:r>
            <a:r>
              <a:rPr lang="fr-BE" dirty="0" err="1" smtClean="0"/>
              <a:t>vaak</a:t>
            </a:r>
            <a:r>
              <a:rPr lang="fr-BE" dirty="0" smtClean="0"/>
              <a:t> </a:t>
            </a:r>
            <a:r>
              <a:rPr lang="fr-BE" dirty="0" err="1" smtClean="0"/>
              <a:t>slechts</a:t>
            </a:r>
            <a:r>
              <a:rPr lang="fr-BE" dirty="0" smtClean="0"/>
              <a:t> 15 à 20 </a:t>
            </a:r>
            <a:r>
              <a:rPr lang="fr-BE" dirty="0" err="1" smtClean="0"/>
              <a:t>jaar</a:t>
            </a:r>
            <a:r>
              <a:rPr lang="fr-BE" dirty="0" smtClean="0"/>
              <a:t> </a:t>
            </a:r>
            <a:r>
              <a:rPr lang="fr-BE" dirty="0" err="1" smtClean="0"/>
              <a:t>geldig</a:t>
            </a:r>
            <a:r>
              <a:rPr lang="fr-BE" dirty="0"/>
              <a:t> </a:t>
            </a:r>
            <a:r>
              <a:rPr lang="fr-BE" dirty="0" smtClean="0"/>
              <a:t>en </a:t>
            </a:r>
            <a:r>
              <a:rPr lang="fr-BE" dirty="0" err="1" smtClean="0"/>
              <a:t>homomorfe</a:t>
            </a:r>
            <a:r>
              <a:rPr lang="fr-BE" dirty="0" smtClean="0"/>
              <a:t> </a:t>
            </a:r>
            <a:r>
              <a:rPr lang="fr-BE" dirty="0" err="1" smtClean="0"/>
              <a:t>encryptie</a:t>
            </a:r>
            <a:r>
              <a:rPr lang="fr-BE" dirty="0" smtClean="0"/>
              <a:t> </a:t>
            </a:r>
            <a:r>
              <a:rPr lang="fr-BE" dirty="0" err="1" smtClean="0"/>
              <a:t>nog</a:t>
            </a:r>
            <a:r>
              <a:rPr lang="fr-BE" dirty="0" smtClean="0"/>
              <a:t> </a:t>
            </a:r>
            <a:r>
              <a:rPr lang="fr-BE" dirty="0" err="1" smtClean="0"/>
              <a:t>onvoldoende</a:t>
            </a:r>
            <a:r>
              <a:rPr lang="fr-BE" dirty="0" smtClean="0"/>
              <a:t> performant</a:t>
            </a:r>
          </a:p>
          <a:p>
            <a:pPr lvl="1"/>
            <a:r>
              <a:rPr lang="fr-BE" dirty="0" smtClean="0"/>
              <a:t>quantum </a:t>
            </a:r>
            <a:r>
              <a:rPr lang="fr-BE" dirty="0" err="1" smtClean="0"/>
              <a:t>computing</a:t>
            </a:r>
            <a:endParaRPr lang="fr-BE" dirty="0" smtClean="0"/>
          </a:p>
          <a:p>
            <a:r>
              <a:rPr lang="fr-BE" dirty="0" err="1" smtClean="0"/>
              <a:t>Nood</a:t>
            </a:r>
            <a:r>
              <a:rPr lang="fr-BE" dirty="0" smtClean="0"/>
              <a:t> </a:t>
            </a:r>
            <a:r>
              <a:rPr lang="fr-BE" dirty="0" err="1" smtClean="0"/>
              <a:t>aan</a:t>
            </a:r>
            <a:r>
              <a:rPr lang="fr-BE" dirty="0" smtClean="0"/>
              <a:t> </a:t>
            </a:r>
            <a:r>
              <a:rPr lang="fr-BE" dirty="0" err="1" smtClean="0"/>
              <a:t>inspelen</a:t>
            </a:r>
            <a:r>
              <a:rPr lang="fr-BE" dirty="0" smtClean="0"/>
              <a:t> op </a:t>
            </a:r>
            <a:r>
              <a:rPr lang="fr-BE" dirty="0" err="1" smtClean="0"/>
              <a:t>opportuniteiten</a:t>
            </a:r>
            <a:r>
              <a:rPr lang="fr-BE" dirty="0" smtClean="0"/>
              <a:t> en bimodal ICT</a:t>
            </a:r>
            <a:endParaRPr lang="fr-B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smtClean="0"/>
              <a:t>G-Cloud: belangrijk voor de overheid én voor de private sector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3B685-A2AB-4518-B31A-1C8B277EB988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59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Voorbeeld schaalvoordeel</a:t>
            </a:r>
            <a:endParaRPr lang="fr-BE" dirty="0"/>
          </a:p>
        </p:txBody>
      </p:sp>
      <p:sp>
        <p:nvSpPr>
          <p:cNvPr id="134" name="Content Placeholder 13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altLang="en-US" dirty="0" err="1" smtClean="0"/>
              <a:t>Consolidatie</a:t>
            </a:r>
            <a:r>
              <a:rPr lang="fr-BE" altLang="en-US" dirty="0" smtClean="0"/>
              <a:t> van </a:t>
            </a:r>
            <a:r>
              <a:rPr lang="fr-BE" altLang="en-US" dirty="0" err="1" smtClean="0"/>
              <a:t>fysieke</a:t>
            </a:r>
            <a:r>
              <a:rPr lang="fr-BE" altLang="en-US" dirty="0" smtClean="0"/>
              <a:t> servers</a:t>
            </a:r>
          </a:p>
          <a:p>
            <a:r>
              <a:rPr lang="fr-BE" altLang="en-US" dirty="0" smtClean="0"/>
              <a:t>&gt; 70% van niet </a:t>
            </a:r>
            <a:r>
              <a:rPr lang="fr-BE" altLang="en-US" dirty="0" err="1" smtClean="0"/>
              <a:t>geconsolideerde</a:t>
            </a:r>
            <a:r>
              <a:rPr lang="fr-BE" altLang="en-US" dirty="0" smtClean="0"/>
              <a:t> servers </a:t>
            </a:r>
            <a:r>
              <a:rPr lang="fr-BE" altLang="en-US" dirty="0" err="1" smtClean="0"/>
              <a:t>makkelijk</a:t>
            </a:r>
            <a:r>
              <a:rPr lang="fr-BE" altLang="en-US" dirty="0" smtClean="0"/>
              <a:t> te </a:t>
            </a:r>
            <a:r>
              <a:rPr lang="fr-BE" altLang="en-US" dirty="0" err="1" smtClean="0"/>
              <a:t>consolideren</a:t>
            </a:r>
            <a:endParaRPr lang="fr-BE" altLang="en-US" dirty="0" smtClean="0"/>
          </a:p>
          <a:p>
            <a:endParaRPr lang="fr-BE" dirty="0"/>
          </a:p>
        </p:txBody>
      </p:sp>
      <p:sp>
        <p:nvSpPr>
          <p:cNvPr id="13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19</a:t>
            </a:fld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611553" y="2813915"/>
            <a:ext cx="3135365" cy="3135365"/>
            <a:chOff x="860574" y="3244822"/>
            <a:chExt cx="3135365" cy="3135365"/>
          </a:xfrm>
        </p:grpSpPr>
        <p:grpSp>
          <p:nvGrpSpPr>
            <p:cNvPr id="81" name="Group 80"/>
            <p:cNvGrpSpPr>
              <a:grpSpLocks/>
            </p:cNvGrpSpPr>
            <p:nvPr/>
          </p:nvGrpSpPr>
          <p:grpSpPr bwMode="auto">
            <a:xfrm>
              <a:off x="860575" y="3244822"/>
              <a:ext cx="3135364" cy="3135357"/>
              <a:chOff x="385" y="2024"/>
              <a:chExt cx="1497" cy="1497"/>
            </a:xfrm>
            <a:solidFill>
              <a:schemeClr val="accent4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Rectangle 106"/>
              <p:cNvSpPr>
                <a:spLocks noChangeArrowheads="1"/>
              </p:cNvSpPr>
              <p:nvPr/>
            </p:nvSpPr>
            <p:spPr bwMode="gray">
              <a:xfrm>
                <a:off x="385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08" name="Rectangle 107"/>
              <p:cNvSpPr>
                <a:spLocks noChangeArrowheads="1"/>
              </p:cNvSpPr>
              <p:nvPr/>
            </p:nvSpPr>
            <p:spPr bwMode="gray">
              <a:xfrm>
                <a:off x="702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09" name="Rectangle 108"/>
              <p:cNvSpPr>
                <a:spLocks noChangeArrowheads="1"/>
              </p:cNvSpPr>
              <p:nvPr/>
            </p:nvSpPr>
            <p:spPr bwMode="gray">
              <a:xfrm>
                <a:off x="1020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0" name="Rectangle 109"/>
              <p:cNvSpPr>
                <a:spLocks noChangeArrowheads="1"/>
              </p:cNvSpPr>
              <p:nvPr/>
            </p:nvSpPr>
            <p:spPr bwMode="gray">
              <a:xfrm>
                <a:off x="1337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1" name="Rectangle 110"/>
              <p:cNvSpPr>
                <a:spLocks noChangeArrowheads="1"/>
              </p:cNvSpPr>
              <p:nvPr/>
            </p:nvSpPr>
            <p:spPr bwMode="gray">
              <a:xfrm>
                <a:off x="1655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2" name="Rectangle 111"/>
              <p:cNvSpPr>
                <a:spLocks noChangeArrowheads="1"/>
              </p:cNvSpPr>
              <p:nvPr/>
            </p:nvSpPr>
            <p:spPr bwMode="gray">
              <a:xfrm>
                <a:off x="385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3" name="Rectangle 112"/>
              <p:cNvSpPr>
                <a:spLocks noChangeArrowheads="1"/>
              </p:cNvSpPr>
              <p:nvPr/>
            </p:nvSpPr>
            <p:spPr bwMode="gray">
              <a:xfrm>
                <a:off x="702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4" name="Rectangle 113"/>
              <p:cNvSpPr>
                <a:spLocks noChangeArrowheads="1"/>
              </p:cNvSpPr>
              <p:nvPr/>
            </p:nvSpPr>
            <p:spPr bwMode="gray">
              <a:xfrm>
                <a:off x="1020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5" name="Rectangle 114"/>
              <p:cNvSpPr>
                <a:spLocks noChangeArrowheads="1"/>
              </p:cNvSpPr>
              <p:nvPr/>
            </p:nvSpPr>
            <p:spPr bwMode="gray">
              <a:xfrm>
                <a:off x="1337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6" name="Rectangle 115"/>
              <p:cNvSpPr>
                <a:spLocks noChangeArrowheads="1"/>
              </p:cNvSpPr>
              <p:nvPr/>
            </p:nvSpPr>
            <p:spPr bwMode="gray">
              <a:xfrm>
                <a:off x="1655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7" name="Rectangle 116"/>
              <p:cNvSpPr>
                <a:spLocks noChangeArrowheads="1"/>
              </p:cNvSpPr>
              <p:nvPr/>
            </p:nvSpPr>
            <p:spPr bwMode="gray">
              <a:xfrm>
                <a:off x="385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8" name="Rectangle 117"/>
              <p:cNvSpPr>
                <a:spLocks noChangeArrowheads="1"/>
              </p:cNvSpPr>
              <p:nvPr/>
            </p:nvSpPr>
            <p:spPr bwMode="gray">
              <a:xfrm>
                <a:off x="702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9" name="Rectangle 118"/>
              <p:cNvSpPr>
                <a:spLocks noChangeArrowheads="1"/>
              </p:cNvSpPr>
              <p:nvPr/>
            </p:nvSpPr>
            <p:spPr bwMode="gray">
              <a:xfrm>
                <a:off x="1020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0" name="Rectangle 119"/>
              <p:cNvSpPr>
                <a:spLocks noChangeArrowheads="1"/>
              </p:cNvSpPr>
              <p:nvPr/>
            </p:nvSpPr>
            <p:spPr bwMode="gray">
              <a:xfrm>
                <a:off x="1337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1" name="Rectangle 120"/>
              <p:cNvSpPr>
                <a:spLocks noChangeArrowheads="1"/>
              </p:cNvSpPr>
              <p:nvPr/>
            </p:nvSpPr>
            <p:spPr bwMode="gray">
              <a:xfrm>
                <a:off x="1655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2" name="Rectangle 121"/>
              <p:cNvSpPr>
                <a:spLocks noChangeArrowheads="1"/>
              </p:cNvSpPr>
              <p:nvPr/>
            </p:nvSpPr>
            <p:spPr bwMode="gray">
              <a:xfrm>
                <a:off x="385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3" name="Rectangle 122"/>
              <p:cNvSpPr>
                <a:spLocks noChangeArrowheads="1"/>
              </p:cNvSpPr>
              <p:nvPr/>
            </p:nvSpPr>
            <p:spPr bwMode="gray">
              <a:xfrm>
                <a:off x="702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4" name="Rectangle 123"/>
              <p:cNvSpPr>
                <a:spLocks noChangeArrowheads="1"/>
              </p:cNvSpPr>
              <p:nvPr/>
            </p:nvSpPr>
            <p:spPr bwMode="gray">
              <a:xfrm>
                <a:off x="1020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5" name="Rectangle 124"/>
              <p:cNvSpPr>
                <a:spLocks noChangeArrowheads="1"/>
              </p:cNvSpPr>
              <p:nvPr/>
            </p:nvSpPr>
            <p:spPr bwMode="gray">
              <a:xfrm>
                <a:off x="1337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6" name="Rectangle 125"/>
              <p:cNvSpPr>
                <a:spLocks noChangeArrowheads="1"/>
              </p:cNvSpPr>
              <p:nvPr/>
            </p:nvSpPr>
            <p:spPr bwMode="gray">
              <a:xfrm>
                <a:off x="1655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7" name="Rectangle 126"/>
              <p:cNvSpPr>
                <a:spLocks noChangeArrowheads="1"/>
              </p:cNvSpPr>
              <p:nvPr/>
            </p:nvSpPr>
            <p:spPr bwMode="gray">
              <a:xfrm>
                <a:off x="385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8" name="Rectangle 127"/>
              <p:cNvSpPr>
                <a:spLocks noChangeArrowheads="1"/>
              </p:cNvSpPr>
              <p:nvPr/>
            </p:nvSpPr>
            <p:spPr bwMode="gray">
              <a:xfrm>
                <a:off x="702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9" name="Rectangle 128"/>
              <p:cNvSpPr>
                <a:spLocks noChangeArrowheads="1"/>
              </p:cNvSpPr>
              <p:nvPr/>
            </p:nvSpPr>
            <p:spPr bwMode="gray">
              <a:xfrm>
                <a:off x="1020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30" name="Rectangle 129"/>
              <p:cNvSpPr>
                <a:spLocks noChangeArrowheads="1"/>
              </p:cNvSpPr>
              <p:nvPr/>
            </p:nvSpPr>
            <p:spPr bwMode="gray">
              <a:xfrm>
                <a:off x="1337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31" name="Rectangle 130"/>
              <p:cNvSpPr>
                <a:spLocks noChangeArrowheads="1"/>
              </p:cNvSpPr>
              <p:nvPr/>
            </p:nvSpPr>
            <p:spPr bwMode="gray">
              <a:xfrm>
                <a:off x="1655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</p:grpSp>
        <p:sp>
          <p:nvSpPr>
            <p:cNvPr id="82" name="Rectangle 81"/>
            <p:cNvSpPr>
              <a:spLocks noChangeArrowheads="1"/>
            </p:cNvSpPr>
            <p:nvPr/>
          </p:nvSpPr>
          <p:spPr bwMode="gray">
            <a:xfrm>
              <a:off x="3520500" y="6332016"/>
              <a:ext cx="475436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3" name="Rectangle 82"/>
            <p:cNvSpPr>
              <a:spLocks noChangeArrowheads="1"/>
            </p:cNvSpPr>
            <p:nvPr/>
          </p:nvSpPr>
          <p:spPr bwMode="gray">
            <a:xfrm>
              <a:off x="2854471" y="6285938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gray">
            <a:xfrm>
              <a:off x="2190538" y="6189595"/>
              <a:ext cx="475435" cy="19059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5" name="Rectangle 84"/>
            <p:cNvSpPr>
              <a:spLocks noChangeArrowheads="1"/>
            </p:cNvSpPr>
            <p:nvPr/>
          </p:nvSpPr>
          <p:spPr bwMode="gray">
            <a:xfrm>
              <a:off x="2854471" y="4859631"/>
              <a:ext cx="475436" cy="19059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gray">
            <a:xfrm>
              <a:off x="860574" y="6189595"/>
              <a:ext cx="475436" cy="19059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gray">
            <a:xfrm>
              <a:off x="3520500" y="4289947"/>
              <a:ext cx="475436" cy="94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8" name="Rectangle 87"/>
            <p:cNvSpPr>
              <a:spLocks noChangeArrowheads="1"/>
            </p:cNvSpPr>
            <p:nvPr/>
          </p:nvSpPr>
          <p:spPr bwMode="gray">
            <a:xfrm>
              <a:off x="1524509" y="4955975"/>
              <a:ext cx="475435" cy="94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9" name="Rectangle 88"/>
            <p:cNvSpPr>
              <a:spLocks noChangeArrowheads="1"/>
            </p:cNvSpPr>
            <p:nvPr/>
          </p:nvSpPr>
          <p:spPr bwMode="gray">
            <a:xfrm>
              <a:off x="2854471" y="3623918"/>
              <a:ext cx="475436" cy="94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0" name="Rectangle 89"/>
            <p:cNvSpPr>
              <a:spLocks noChangeArrowheads="1"/>
            </p:cNvSpPr>
            <p:nvPr/>
          </p:nvSpPr>
          <p:spPr bwMode="gray">
            <a:xfrm>
              <a:off x="860574" y="3623918"/>
              <a:ext cx="475436" cy="94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1" name="Rectangle 90"/>
            <p:cNvSpPr>
              <a:spLocks noChangeArrowheads="1"/>
            </p:cNvSpPr>
            <p:nvPr/>
          </p:nvSpPr>
          <p:spPr bwMode="gray">
            <a:xfrm>
              <a:off x="2190538" y="5619910"/>
              <a:ext cx="475435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gray">
            <a:xfrm>
              <a:off x="1524509" y="6332016"/>
              <a:ext cx="475435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gray">
            <a:xfrm>
              <a:off x="3520500" y="5665987"/>
              <a:ext cx="475436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4" name="Rectangle 93"/>
            <p:cNvSpPr>
              <a:spLocks noChangeArrowheads="1"/>
            </p:cNvSpPr>
            <p:nvPr/>
          </p:nvSpPr>
          <p:spPr bwMode="gray">
            <a:xfrm>
              <a:off x="2854471" y="5665987"/>
              <a:ext cx="475436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gray">
            <a:xfrm>
              <a:off x="1524509" y="5665987"/>
              <a:ext cx="475435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6" name="Rectangle 95"/>
            <p:cNvSpPr>
              <a:spLocks noChangeArrowheads="1"/>
            </p:cNvSpPr>
            <p:nvPr/>
          </p:nvSpPr>
          <p:spPr bwMode="gray">
            <a:xfrm>
              <a:off x="860574" y="5665987"/>
              <a:ext cx="475436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gray">
            <a:xfrm>
              <a:off x="3520500" y="5002053"/>
              <a:ext cx="475436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8" name="Rectangle 97"/>
            <p:cNvSpPr>
              <a:spLocks noChangeArrowheads="1"/>
            </p:cNvSpPr>
            <p:nvPr/>
          </p:nvSpPr>
          <p:spPr bwMode="gray">
            <a:xfrm>
              <a:off x="2190538" y="5002053"/>
              <a:ext cx="475435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gray">
            <a:xfrm>
              <a:off x="860574" y="5002053"/>
              <a:ext cx="475436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0" name="Rectangle 99"/>
            <p:cNvSpPr>
              <a:spLocks noChangeArrowheads="1"/>
            </p:cNvSpPr>
            <p:nvPr/>
          </p:nvSpPr>
          <p:spPr bwMode="gray">
            <a:xfrm>
              <a:off x="2854471" y="4336024"/>
              <a:ext cx="475436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1" name="Rectangle 100"/>
            <p:cNvSpPr>
              <a:spLocks noChangeArrowheads="1"/>
            </p:cNvSpPr>
            <p:nvPr/>
          </p:nvSpPr>
          <p:spPr bwMode="gray">
            <a:xfrm>
              <a:off x="2190538" y="4336024"/>
              <a:ext cx="475435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2" name="Rectangle 101"/>
            <p:cNvSpPr>
              <a:spLocks noChangeArrowheads="1"/>
            </p:cNvSpPr>
            <p:nvPr/>
          </p:nvSpPr>
          <p:spPr bwMode="gray">
            <a:xfrm>
              <a:off x="860574" y="4336024"/>
              <a:ext cx="475436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3" name="Rectangle 102"/>
            <p:cNvSpPr>
              <a:spLocks noChangeArrowheads="1"/>
            </p:cNvSpPr>
            <p:nvPr/>
          </p:nvSpPr>
          <p:spPr bwMode="gray">
            <a:xfrm>
              <a:off x="3520500" y="3672091"/>
              <a:ext cx="475436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4" name="Rectangle 103"/>
            <p:cNvSpPr>
              <a:spLocks noChangeArrowheads="1"/>
            </p:cNvSpPr>
            <p:nvPr/>
          </p:nvSpPr>
          <p:spPr bwMode="gray">
            <a:xfrm>
              <a:off x="1524509" y="4336024"/>
              <a:ext cx="475435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5" name="Rectangle 104"/>
            <p:cNvSpPr>
              <a:spLocks noChangeArrowheads="1"/>
            </p:cNvSpPr>
            <p:nvPr/>
          </p:nvSpPr>
          <p:spPr bwMode="gray">
            <a:xfrm>
              <a:off x="1524509" y="3672091"/>
              <a:ext cx="475435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6" name="Rectangle 105"/>
            <p:cNvSpPr>
              <a:spLocks noChangeArrowheads="1"/>
            </p:cNvSpPr>
            <p:nvPr/>
          </p:nvSpPr>
          <p:spPr bwMode="gray">
            <a:xfrm>
              <a:off x="2190538" y="3672091"/>
              <a:ext cx="475435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41087" y="2813915"/>
            <a:ext cx="3135369" cy="3135365"/>
            <a:chOff x="5253062" y="3244822"/>
            <a:chExt cx="3135369" cy="313536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5253067" y="3244822"/>
              <a:ext cx="3135364" cy="3135357"/>
              <a:chOff x="3152" y="2024"/>
              <a:chExt cx="1497" cy="149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56" name="Rectangle 55"/>
              <p:cNvSpPr>
                <a:spLocks noChangeArrowheads="1"/>
              </p:cNvSpPr>
              <p:nvPr/>
            </p:nvSpPr>
            <p:spPr bwMode="gray">
              <a:xfrm>
                <a:off x="3152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7" name="Rectangle 56"/>
              <p:cNvSpPr>
                <a:spLocks noChangeArrowheads="1"/>
              </p:cNvSpPr>
              <p:nvPr/>
            </p:nvSpPr>
            <p:spPr bwMode="gray">
              <a:xfrm>
                <a:off x="3469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gray">
              <a:xfrm>
                <a:off x="3787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9" name="Rectangle 58"/>
              <p:cNvSpPr>
                <a:spLocks noChangeArrowheads="1"/>
              </p:cNvSpPr>
              <p:nvPr/>
            </p:nvSpPr>
            <p:spPr bwMode="gray">
              <a:xfrm>
                <a:off x="4104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0" name="Rectangle 59"/>
              <p:cNvSpPr>
                <a:spLocks noChangeArrowheads="1"/>
              </p:cNvSpPr>
              <p:nvPr/>
            </p:nvSpPr>
            <p:spPr bwMode="gray">
              <a:xfrm>
                <a:off x="4422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1" name="Rectangle 60"/>
              <p:cNvSpPr>
                <a:spLocks noChangeArrowheads="1"/>
              </p:cNvSpPr>
              <p:nvPr/>
            </p:nvSpPr>
            <p:spPr bwMode="gray">
              <a:xfrm>
                <a:off x="3152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2" name="Rectangle 61"/>
              <p:cNvSpPr>
                <a:spLocks noChangeArrowheads="1"/>
              </p:cNvSpPr>
              <p:nvPr/>
            </p:nvSpPr>
            <p:spPr bwMode="gray">
              <a:xfrm>
                <a:off x="3469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3" name="Rectangle 62"/>
              <p:cNvSpPr>
                <a:spLocks noChangeArrowheads="1"/>
              </p:cNvSpPr>
              <p:nvPr/>
            </p:nvSpPr>
            <p:spPr bwMode="gray">
              <a:xfrm>
                <a:off x="3787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4" name="Rectangle 63"/>
              <p:cNvSpPr>
                <a:spLocks noChangeArrowheads="1"/>
              </p:cNvSpPr>
              <p:nvPr/>
            </p:nvSpPr>
            <p:spPr bwMode="gray">
              <a:xfrm>
                <a:off x="4104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5" name="Rectangle 64"/>
              <p:cNvSpPr>
                <a:spLocks noChangeArrowheads="1"/>
              </p:cNvSpPr>
              <p:nvPr/>
            </p:nvSpPr>
            <p:spPr bwMode="gray">
              <a:xfrm>
                <a:off x="4422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6" name="Rectangle 65"/>
              <p:cNvSpPr>
                <a:spLocks noChangeArrowheads="1"/>
              </p:cNvSpPr>
              <p:nvPr/>
            </p:nvSpPr>
            <p:spPr bwMode="gray">
              <a:xfrm>
                <a:off x="3152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7" name="Rectangle 66"/>
              <p:cNvSpPr>
                <a:spLocks noChangeArrowheads="1"/>
              </p:cNvSpPr>
              <p:nvPr/>
            </p:nvSpPr>
            <p:spPr bwMode="gray">
              <a:xfrm>
                <a:off x="3469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8" name="Rectangle 67"/>
              <p:cNvSpPr>
                <a:spLocks noChangeArrowheads="1"/>
              </p:cNvSpPr>
              <p:nvPr/>
            </p:nvSpPr>
            <p:spPr bwMode="gray">
              <a:xfrm>
                <a:off x="3787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9" name="Rectangle 68"/>
              <p:cNvSpPr>
                <a:spLocks noChangeArrowheads="1"/>
              </p:cNvSpPr>
              <p:nvPr/>
            </p:nvSpPr>
            <p:spPr bwMode="gray">
              <a:xfrm>
                <a:off x="4104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0" name="Rectangle 69"/>
              <p:cNvSpPr>
                <a:spLocks noChangeArrowheads="1"/>
              </p:cNvSpPr>
              <p:nvPr/>
            </p:nvSpPr>
            <p:spPr bwMode="gray">
              <a:xfrm>
                <a:off x="4422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1" name="Rectangle 70"/>
              <p:cNvSpPr>
                <a:spLocks noChangeArrowheads="1"/>
              </p:cNvSpPr>
              <p:nvPr/>
            </p:nvSpPr>
            <p:spPr bwMode="gray">
              <a:xfrm>
                <a:off x="3152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2" name="Rectangle 71"/>
              <p:cNvSpPr>
                <a:spLocks noChangeArrowheads="1"/>
              </p:cNvSpPr>
              <p:nvPr/>
            </p:nvSpPr>
            <p:spPr bwMode="gray">
              <a:xfrm>
                <a:off x="3469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3" name="Rectangle 72"/>
              <p:cNvSpPr>
                <a:spLocks noChangeArrowheads="1"/>
              </p:cNvSpPr>
              <p:nvPr/>
            </p:nvSpPr>
            <p:spPr bwMode="gray">
              <a:xfrm>
                <a:off x="3787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4" name="Rectangle 73"/>
              <p:cNvSpPr>
                <a:spLocks noChangeArrowheads="1"/>
              </p:cNvSpPr>
              <p:nvPr/>
            </p:nvSpPr>
            <p:spPr bwMode="gray">
              <a:xfrm>
                <a:off x="4104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5" name="Rectangle 74"/>
              <p:cNvSpPr>
                <a:spLocks noChangeArrowheads="1"/>
              </p:cNvSpPr>
              <p:nvPr/>
            </p:nvSpPr>
            <p:spPr bwMode="gray">
              <a:xfrm>
                <a:off x="4422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6" name="Rectangle 75"/>
              <p:cNvSpPr>
                <a:spLocks noChangeArrowheads="1"/>
              </p:cNvSpPr>
              <p:nvPr/>
            </p:nvSpPr>
            <p:spPr bwMode="gray">
              <a:xfrm>
                <a:off x="3152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7" name="Rectangle 76"/>
              <p:cNvSpPr>
                <a:spLocks noChangeArrowheads="1"/>
              </p:cNvSpPr>
              <p:nvPr/>
            </p:nvSpPr>
            <p:spPr bwMode="gray">
              <a:xfrm>
                <a:off x="3469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8" name="Rectangle 77"/>
              <p:cNvSpPr>
                <a:spLocks noChangeArrowheads="1"/>
              </p:cNvSpPr>
              <p:nvPr/>
            </p:nvSpPr>
            <p:spPr bwMode="gray">
              <a:xfrm>
                <a:off x="3787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9" name="Rectangle 78"/>
              <p:cNvSpPr>
                <a:spLocks noChangeArrowheads="1"/>
              </p:cNvSpPr>
              <p:nvPr/>
            </p:nvSpPr>
            <p:spPr bwMode="gray">
              <a:xfrm>
                <a:off x="4104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80" name="Rectangle 79"/>
              <p:cNvSpPr>
                <a:spLocks noChangeArrowheads="1"/>
              </p:cNvSpPr>
              <p:nvPr/>
            </p:nvSpPr>
            <p:spPr bwMode="gray">
              <a:xfrm>
                <a:off x="4422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</p:grpSp>
        <p:sp>
          <p:nvSpPr>
            <p:cNvPr id="10" name="Rectangle 9"/>
            <p:cNvSpPr>
              <a:spLocks noChangeArrowheads="1"/>
            </p:cNvSpPr>
            <p:nvPr/>
          </p:nvSpPr>
          <p:spPr bwMode="gray">
            <a:xfrm>
              <a:off x="6583025" y="5999001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gray">
            <a:xfrm>
              <a:off x="5253062" y="6095345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gray">
            <a:xfrm>
              <a:off x="5916996" y="6189594"/>
              <a:ext cx="475436" cy="1905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gray">
            <a:xfrm>
              <a:off x="5916996" y="5999001"/>
              <a:ext cx="475436" cy="1905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gray">
            <a:xfrm>
              <a:off x="5253062" y="6189594"/>
              <a:ext cx="475436" cy="1905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gray">
            <a:xfrm>
              <a:off x="6583025" y="6189594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gray">
            <a:xfrm>
              <a:off x="6583025" y="6283843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gray">
            <a:xfrm>
              <a:off x="6583025" y="6095345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gray">
            <a:xfrm>
              <a:off x="7246960" y="6283843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gray">
            <a:xfrm>
              <a:off x="5253062" y="6001095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gray">
            <a:xfrm>
              <a:off x="6583025" y="6047173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gray">
            <a:xfrm>
              <a:off x="7246960" y="6095345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gray">
            <a:xfrm>
              <a:off x="7246960" y="6141422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gray">
            <a:xfrm>
              <a:off x="7246960" y="6235671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gray">
            <a:xfrm>
              <a:off x="7246960" y="6189594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gray">
            <a:xfrm>
              <a:off x="7246960" y="6047173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gray">
            <a:xfrm>
              <a:off x="7912988" y="6235671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gray">
            <a:xfrm>
              <a:off x="7246960" y="5999001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gray">
            <a:xfrm>
              <a:off x="7912988" y="6047173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gray">
            <a:xfrm>
              <a:off x="7912988" y="6189594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gray">
            <a:xfrm>
              <a:off x="7912988" y="6332015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gray">
            <a:xfrm>
              <a:off x="7912988" y="5999001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gray">
            <a:xfrm>
              <a:off x="7912988" y="6283843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gray">
            <a:xfrm>
              <a:off x="7912988" y="6141422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gray">
            <a:xfrm>
              <a:off x="7912988" y="6095345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grpSp>
          <p:nvGrpSpPr>
            <p:cNvPr id="35" name="Group 34"/>
            <p:cNvGrpSpPr>
              <a:grpSpLocks/>
            </p:cNvGrpSpPr>
            <p:nvPr/>
          </p:nvGrpSpPr>
          <p:grpSpPr bwMode="auto">
            <a:xfrm>
              <a:off x="5253066" y="3244823"/>
              <a:ext cx="3135364" cy="2469329"/>
              <a:chOff x="2472" y="2024"/>
              <a:chExt cx="1497" cy="1179"/>
            </a:xfrm>
          </p:grpSpPr>
          <p:sp>
            <p:nvSpPr>
              <p:cNvPr id="36" name="Rectangle 35" descr="5%"/>
              <p:cNvSpPr>
                <a:spLocks noChangeArrowheads="1"/>
              </p:cNvSpPr>
              <p:nvPr/>
            </p:nvSpPr>
            <p:spPr bwMode="gray">
              <a:xfrm>
                <a:off x="2472" y="2024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37" name="Rectangle 36" descr="5%"/>
              <p:cNvSpPr>
                <a:spLocks noChangeArrowheads="1"/>
              </p:cNvSpPr>
              <p:nvPr/>
            </p:nvSpPr>
            <p:spPr bwMode="gray">
              <a:xfrm>
                <a:off x="2789" y="2024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38" name="Rectangle 37" descr="5%"/>
              <p:cNvSpPr>
                <a:spLocks noChangeArrowheads="1"/>
              </p:cNvSpPr>
              <p:nvPr/>
            </p:nvSpPr>
            <p:spPr bwMode="gray">
              <a:xfrm>
                <a:off x="3107" y="2024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39" name="Rectangle 38" descr="5%"/>
              <p:cNvSpPr>
                <a:spLocks noChangeArrowheads="1"/>
              </p:cNvSpPr>
              <p:nvPr/>
            </p:nvSpPr>
            <p:spPr bwMode="gray">
              <a:xfrm>
                <a:off x="3424" y="2024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0" name="Rectangle 39" descr="5%"/>
              <p:cNvSpPr>
                <a:spLocks noChangeArrowheads="1"/>
              </p:cNvSpPr>
              <p:nvPr/>
            </p:nvSpPr>
            <p:spPr bwMode="gray">
              <a:xfrm>
                <a:off x="3742" y="2024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1" name="Rectangle 40" descr="5%"/>
              <p:cNvSpPr>
                <a:spLocks noChangeArrowheads="1"/>
              </p:cNvSpPr>
              <p:nvPr/>
            </p:nvSpPr>
            <p:spPr bwMode="gray">
              <a:xfrm>
                <a:off x="2472" y="2341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2" name="Rectangle 41" descr="5%"/>
              <p:cNvSpPr>
                <a:spLocks noChangeArrowheads="1"/>
              </p:cNvSpPr>
              <p:nvPr/>
            </p:nvSpPr>
            <p:spPr bwMode="gray">
              <a:xfrm>
                <a:off x="2789" y="2341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3" name="Rectangle 42" descr="5%"/>
              <p:cNvSpPr>
                <a:spLocks noChangeArrowheads="1"/>
              </p:cNvSpPr>
              <p:nvPr/>
            </p:nvSpPr>
            <p:spPr bwMode="gray">
              <a:xfrm>
                <a:off x="3107" y="2341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4" name="Rectangle 43" descr="5%"/>
              <p:cNvSpPr>
                <a:spLocks noChangeArrowheads="1"/>
              </p:cNvSpPr>
              <p:nvPr/>
            </p:nvSpPr>
            <p:spPr bwMode="gray">
              <a:xfrm>
                <a:off x="3424" y="2341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5" name="Rectangle 44" descr="5%"/>
              <p:cNvSpPr>
                <a:spLocks noChangeArrowheads="1"/>
              </p:cNvSpPr>
              <p:nvPr/>
            </p:nvSpPr>
            <p:spPr bwMode="gray">
              <a:xfrm>
                <a:off x="3742" y="2341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6" name="Rectangle 45" descr="5%"/>
              <p:cNvSpPr>
                <a:spLocks noChangeArrowheads="1"/>
              </p:cNvSpPr>
              <p:nvPr/>
            </p:nvSpPr>
            <p:spPr bwMode="gray">
              <a:xfrm>
                <a:off x="2472" y="2659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7" name="Rectangle 46" descr="5%"/>
              <p:cNvSpPr>
                <a:spLocks noChangeArrowheads="1"/>
              </p:cNvSpPr>
              <p:nvPr/>
            </p:nvSpPr>
            <p:spPr bwMode="gray">
              <a:xfrm>
                <a:off x="2789" y="2659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8" name="Rectangle 47" descr="5%"/>
              <p:cNvSpPr>
                <a:spLocks noChangeArrowheads="1"/>
              </p:cNvSpPr>
              <p:nvPr/>
            </p:nvSpPr>
            <p:spPr bwMode="gray">
              <a:xfrm>
                <a:off x="3107" y="2659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9" name="Rectangle 48" descr="5%"/>
              <p:cNvSpPr>
                <a:spLocks noChangeArrowheads="1"/>
              </p:cNvSpPr>
              <p:nvPr/>
            </p:nvSpPr>
            <p:spPr bwMode="gray">
              <a:xfrm>
                <a:off x="3424" y="2659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0" name="Rectangle 49" descr="5%"/>
              <p:cNvSpPr>
                <a:spLocks noChangeArrowheads="1"/>
              </p:cNvSpPr>
              <p:nvPr/>
            </p:nvSpPr>
            <p:spPr bwMode="gray">
              <a:xfrm>
                <a:off x="3742" y="2659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1" name="Rectangle 50" descr="5%"/>
              <p:cNvSpPr>
                <a:spLocks noChangeArrowheads="1"/>
              </p:cNvSpPr>
              <p:nvPr/>
            </p:nvSpPr>
            <p:spPr bwMode="gray">
              <a:xfrm>
                <a:off x="2472" y="2976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2" name="Rectangle 51" descr="5%"/>
              <p:cNvSpPr>
                <a:spLocks noChangeArrowheads="1"/>
              </p:cNvSpPr>
              <p:nvPr/>
            </p:nvSpPr>
            <p:spPr bwMode="gray">
              <a:xfrm>
                <a:off x="2789" y="2976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3" name="Rectangle 52" descr="5%"/>
              <p:cNvSpPr>
                <a:spLocks noChangeArrowheads="1"/>
              </p:cNvSpPr>
              <p:nvPr/>
            </p:nvSpPr>
            <p:spPr bwMode="gray">
              <a:xfrm>
                <a:off x="3107" y="2976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4" name="Rectangle 53" descr="5%"/>
              <p:cNvSpPr>
                <a:spLocks noChangeArrowheads="1"/>
              </p:cNvSpPr>
              <p:nvPr/>
            </p:nvSpPr>
            <p:spPr bwMode="gray">
              <a:xfrm>
                <a:off x="3424" y="2976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5" name="Rectangle 54" descr="5%"/>
              <p:cNvSpPr>
                <a:spLocks noChangeArrowheads="1"/>
              </p:cNvSpPr>
              <p:nvPr/>
            </p:nvSpPr>
            <p:spPr bwMode="gray">
              <a:xfrm>
                <a:off x="3742" y="2976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</p:grpSp>
      </p:grpSp>
      <p:sp>
        <p:nvSpPr>
          <p:cNvPr id="8" name="Right Arrow 7"/>
          <p:cNvSpPr/>
          <p:nvPr/>
        </p:nvSpPr>
        <p:spPr>
          <a:xfrm>
            <a:off x="4067937" y="4143882"/>
            <a:ext cx="1080120" cy="475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6504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716016" y="1484784"/>
            <a:ext cx="4038600" cy="4857403"/>
          </a:xfrm>
        </p:spPr>
        <p:txBody>
          <a:bodyPr/>
          <a:lstStyle/>
          <a:p>
            <a:r>
              <a:rPr lang="fr-BE" dirty="0" err="1" smtClean="0"/>
              <a:t>Overheidsopdrachten</a:t>
            </a:r>
            <a:endParaRPr lang="fr-BE" dirty="0" smtClean="0"/>
          </a:p>
          <a:p>
            <a:r>
              <a:rPr lang="fr-BE" dirty="0" err="1" smtClean="0"/>
              <a:t>Overheid</a:t>
            </a:r>
            <a:r>
              <a:rPr lang="fr-BE" dirty="0" smtClean="0"/>
              <a:t> </a:t>
            </a:r>
            <a:r>
              <a:rPr lang="fr-BE" dirty="0" err="1" smtClean="0"/>
              <a:t>als</a:t>
            </a:r>
            <a:r>
              <a:rPr lang="fr-BE" dirty="0" smtClean="0"/>
              <a:t> </a:t>
            </a:r>
            <a:r>
              <a:rPr lang="fr-BE" dirty="0" err="1" smtClean="0"/>
              <a:t>trekker</a:t>
            </a:r>
            <a:endParaRPr lang="fr-BE" dirty="0" smtClean="0"/>
          </a:p>
          <a:p>
            <a:r>
              <a:rPr lang="fr-BE" dirty="0" smtClean="0"/>
              <a:t>G-Cloud</a:t>
            </a:r>
          </a:p>
          <a:p>
            <a:r>
              <a:rPr lang="fr-BE" dirty="0" smtClean="0"/>
              <a:t>Open </a:t>
            </a:r>
            <a:r>
              <a:rPr lang="fr-BE" dirty="0" err="1" smtClean="0"/>
              <a:t>government</a:t>
            </a:r>
            <a:r>
              <a:rPr lang="fr-BE" dirty="0" smtClean="0"/>
              <a:t> services</a:t>
            </a:r>
          </a:p>
          <a:p>
            <a:r>
              <a:rPr lang="fr-BE" dirty="0" err="1" smtClean="0"/>
              <a:t>Erkenningen</a:t>
            </a:r>
            <a:r>
              <a:rPr lang="fr-BE" dirty="0" smtClean="0"/>
              <a:t> </a:t>
            </a:r>
            <a:r>
              <a:rPr lang="fr-BE" dirty="0" err="1" smtClean="0"/>
              <a:t>door</a:t>
            </a:r>
            <a:r>
              <a:rPr lang="fr-BE" dirty="0" smtClean="0"/>
              <a:t> de </a:t>
            </a:r>
            <a:r>
              <a:rPr lang="fr-BE" dirty="0" err="1" smtClean="0"/>
              <a:t>overheid</a:t>
            </a:r>
            <a:endParaRPr lang="fr-BE" dirty="0" smtClean="0"/>
          </a:p>
          <a:p>
            <a:r>
              <a:rPr lang="fr-BE" dirty="0" smtClean="0"/>
              <a:t>PPS en </a:t>
            </a:r>
            <a:r>
              <a:rPr lang="fr-BE" dirty="0" err="1" smtClean="0"/>
              <a:t>concessie</a:t>
            </a:r>
            <a:r>
              <a:rPr lang="fr-BE" dirty="0" smtClean="0"/>
              <a:t> </a:t>
            </a:r>
            <a:r>
              <a:rPr lang="fr-BE" dirty="0" err="1" smtClean="0"/>
              <a:t>zoals</a:t>
            </a:r>
            <a:r>
              <a:rPr lang="fr-BE" dirty="0" smtClean="0"/>
              <a:t> in ESR</a:t>
            </a:r>
          </a:p>
          <a:p>
            <a:r>
              <a:rPr lang="fr-BE" dirty="0" err="1" smtClean="0"/>
              <a:t>Denkspoor</a:t>
            </a:r>
            <a:r>
              <a:rPr lang="fr-BE" dirty="0" smtClean="0"/>
              <a:t> </a:t>
            </a:r>
            <a:r>
              <a:rPr lang="fr-BE" dirty="0" err="1" smtClean="0"/>
              <a:t>platform-economie</a:t>
            </a:r>
            <a:endParaRPr lang="fr-BE" dirty="0" smtClean="0"/>
          </a:p>
          <a:p>
            <a:r>
              <a:rPr lang="nl-BE" dirty="0" smtClean="0"/>
              <a:t>Besluit</a:t>
            </a:r>
            <a:endParaRPr lang="fr-BE" dirty="0" smtClean="0"/>
          </a:p>
          <a:p>
            <a:endParaRPr lang="nl-B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altLang="en-US" dirty="0" err="1"/>
              <a:t>Hoe</a:t>
            </a:r>
            <a:r>
              <a:rPr lang="fr-BE" altLang="en-US" dirty="0"/>
              <a:t> kan ICT-</a:t>
            </a:r>
            <a:r>
              <a:rPr lang="fr-BE" altLang="en-US" dirty="0" err="1"/>
              <a:t>beleid</a:t>
            </a:r>
            <a:r>
              <a:rPr lang="fr-BE" altLang="en-US" dirty="0"/>
              <a:t> er </a:t>
            </a:r>
            <a:r>
              <a:rPr lang="fr-BE" altLang="en-US" dirty="0" err="1"/>
              <a:t>toe</a:t>
            </a:r>
            <a:r>
              <a:rPr lang="fr-BE" altLang="en-US" dirty="0"/>
              <a:t> </a:t>
            </a:r>
            <a:r>
              <a:rPr lang="fr-BE" altLang="en-US" dirty="0" err="1"/>
              <a:t>bijdragen</a:t>
            </a:r>
            <a:r>
              <a:rPr lang="fr-BE" altLang="en-US" dirty="0"/>
              <a:t> </a:t>
            </a:r>
            <a:r>
              <a:rPr lang="fr-BE" altLang="en-US" dirty="0" err="1"/>
              <a:t>dat</a:t>
            </a:r>
            <a:r>
              <a:rPr lang="fr-BE" altLang="en-US" dirty="0"/>
              <a:t> </a:t>
            </a:r>
            <a:r>
              <a:rPr lang="fr-BE" altLang="en-US" dirty="0" err="1"/>
              <a:t>private</a:t>
            </a:r>
            <a:r>
              <a:rPr lang="fr-BE" altLang="en-US" dirty="0"/>
              <a:t> en </a:t>
            </a:r>
            <a:r>
              <a:rPr lang="fr-BE" altLang="en-US" dirty="0" err="1"/>
              <a:t>overheidsspelers</a:t>
            </a:r>
            <a:r>
              <a:rPr lang="fr-BE" altLang="en-US" dirty="0"/>
              <a:t> </a:t>
            </a:r>
            <a:r>
              <a:rPr lang="fr-BE" altLang="en-US" dirty="0" err="1"/>
              <a:t>elkaar</a:t>
            </a:r>
            <a:r>
              <a:rPr lang="fr-BE" altLang="en-US" dirty="0"/>
              <a:t> </a:t>
            </a:r>
            <a:r>
              <a:rPr lang="fr-BE" altLang="en-US" dirty="0" err="1"/>
              <a:t>vinden</a:t>
            </a:r>
            <a:r>
              <a:rPr lang="fr-BE" altLang="en-US" dirty="0"/>
              <a:t>?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FE6DA-21CC-4F62-BAFE-A463F357867C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7" name="Picture 2" descr="C:\JV\RootJV\49 aantemaken presentaties\IT CENTRAAL GENT 29_11_2016\gezicht en digit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220" b="-220"/>
          <a:stretch/>
        </p:blipFill>
        <p:spPr bwMode="auto">
          <a:xfrm>
            <a:off x="539552" y="1340768"/>
            <a:ext cx="4018129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14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34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" name="Group 55"/>
          <p:cNvGrpSpPr/>
          <p:nvPr/>
        </p:nvGrpSpPr>
        <p:grpSpPr>
          <a:xfrm>
            <a:off x="0" y="3634324"/>
            <a:ext cx="9144000" cy="217334"/>
            <a:chOff x="0" y="3634324"/>
            <a:chExt cx="9144000" cy="217334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0" y="3740754"/>
              <a:ext cx="9144000" cy="494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221016" y="3634324"/>
              <a:ext cx="0" cy="199262"/>
            </a:xfrm>
            <a:prstGeom prst="line">
              <a:avLst/>
            </a:prstGeom>
            <a:ln w="12700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774108" y="3646063"/>
              <a:ext cx="0" cy="199262"/>
            </a:xfrm>
            <a:prstGeom prst="line">
              <a:avLst/>
            </a:prstGeom>
            <a:ln w="12700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332385" y="3643593"/>
              <a:ext cx="0" cy="199262"/>
            </a:xfrm>
            <a:prstGeom prst="line">
              <a:avLst/>
            </a:prstGeom>
            <a:ln w="12700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098215" y="3646063"/>
              <a:ext cx="0" cy="199262"/>
            </a:xfrm>
            <a:prstGeom prst="line">
              <a:avLst/>
            </a:prstGeom>
            <a:ln w="12700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5646285" y="3652396"/>
              <a:ext cx="0" cy="199262"/>
            </a:xfrm>
            <a:prstGeom prst="line">
              <a:avLst/>
            </a:prstGeom>
            <a:ln w="12700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8552694" y="3643593"/>
              <a:ext cx="0" cy="199262"/>
            </a:xfrm>
            <a:prstGeom prst="line">
              <a:avLst/>
            </a:prstGeom>
            <a:ln w="12700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 rot="-2400000">
            <a:off x="-275918" y="2107301"/>
            <a:ext cx="316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/>
              <a:t>First </a:t>
            </a:r>
            <a:r>
              <a:rPr lang="fr-BE" sz="2400" dirty="0" err="1" smtClean="0"/>
              <a:t>algo</a:t>
            </a:r>
            <a:r>
              <a:rPr lang="fr-BE" sz="2400" dirty="0" smtClean="0"/>
              <a:t> to </a:t>
            </a:r>
            <a:r>
              <a:rPr lang="fr-BE" sz="2400" dirty="0" err="1" smtClean="0"/>
              <a:t>work</a:t>
            </a:r>
            <a:r>
              <a:rPr lang="fr-BE" sz="2400" dirty="0" smtClean="0"/>
              <a:t> on QC</a:t>
            </a:r>
            <a:endParaRPr lang="fr-BE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-88146" y="406830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smtClean="0"/>
              <a:t>1994</a:t>
            </a:r>
            <a:endParaRPr lang="fr-BE" sz="24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315169" y="3448659"/>
            <a:ext cx="0" cy="584190"/>
          </a:xfrm>
          <a:prstGeom prst="line">
            <a:avLst/>
          </a:prstGeom>
          <a:ln w="57150" cap="rnd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552694" y="3448659"/>
            <a:ext cx="0" cy="584190"/>
          </a:xfrm>
          <a:prstGeom prst="line">
            <a:avLst/>
          </a:prstGeom>
          <a:ln w="57150" cap="rnd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646285" y="3448659"/>
            <a:ext cx="0" cy="584190"/>
          </a:xfrm>
          <a:prstGeom prst="line">
            <a:avLst/>
          </a:prstGeom>
          <a:ln w="57150" cap="rnd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244231" y="406830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smtClean="0">
                <a:solidFill>
                  <a:srgbClr val="FF0000"/>
                </a:solidFill>
              </a:rPr>
              <a:t>2030</a:t>
            </a:r>
            <a:endParaRPr lang="fr-BE" sz="240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49378" y="406829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smtClean="0">
                <a:solidFill>
                  <a:srgbClr val="FF0000"/>
                </a:solidFill>
              </a:rPr>
              <a:t>2050</a:t>
            </a:r>
            <a:endParaRPr lang="fr-BE" sz="240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900795" y="3448659"/>
            <a:ext cx="0" cy="584190"/>
          </a:xfrm>
          <a:prstGeom prst="line">
            <a:avLst/>
          </a:prstGeom>
          <a:ln w="57150" cap="rnd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497479" y="304266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/>
              <a:t>2018</a:t>
            </a:r>
            <a:endParaRPr lang="fr-BE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3884343" y="4299131"/>
            <a:ext cx="1375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b="1" dirty="0" err="1" smtClean="0"/>
              <a:t>Renewed</a:t>
            </a:r>
            <a:endParaRPr lang="fr-BE" sz="2400" b="1" dirty="0" smtClean="0"/>
          </a:p>
          <a:p>
            <a:pPr algn="ctr"/>
            <a:r>
              <a:rPr lang="fr-BE" sz="2400" b="1" dirty="0" err="1" smtClean="0"/>
              <a:t>eID</a:t>
            </a:r>
            <a:endParaRPr lang="fr-BE" sz="2400" b="1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5721367" y="4529965"/>
            <a:ext cx="2759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smtClean="0"/>
              <a:t>QC breaks RSA-2048</a:t>
            </a:r>
            <a:endParaRPr lang="fr-BE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-37071" y="6135687"/>
            <a:ext cx="3355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/>
              <a:t>QC = Quantum Computer</a:t>
            </a:r>
            <a:endParaRPr lang="fr-BE" sz="2400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5319360" y="3448659"/>
            <a:ext cx="0" cy="584190"/>
          </a:xfrm>
          <a:prstGeom prst="line">
            <a:avLst/>
          </a:prstGeom>
          <a:ln w="57150" cap="rnd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903687" y="3030312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/>
              <a:t>2028</a:t>
            </a:r>
            <a:endParaRPr lang="fr-BE" sz="240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176" y="1668416"/>
            <a:ext cx="696532" cy="451232"/>
          </a:xfrm>
          <a:prstGeom prst="rect">
            <a:avLst/>
          </a:prstGeom>
        </p:spPr>
      </p:pic>
      <p:cxnSp>
        <p:nvCxnSpPr>
          <p:cNvPr id="43" name="Straight Connector 42"/>
          <p:cNvCxnSpPr/>
          <p:nvPr/>
        </p:nvCxnSpPr>
        <p:spPr>
          <a:xfrm>
            <a:off x="3900795" y="3743224"/>
            <a:ext cx="1406207" cy="0"/>
          </a:xfrm>
          <a:prstGeom prst="line">
            <a:avLst/>
          </a:prstGeom>
          <a:ln w="57150" cap="rnd"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667425" y="3743821"/>
            <a:ext cx="2866975" cy="1873"/>
          </a:xfrm>
          <a:prstGeom prst="line">
            <a:avLst/>
          </a:prstGeom>
          <a:ln w="57150" cap="rnd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Left Bracket 50"/>
          <p:cNvSpPr/>
          <p:nvPr/>
        </p:nvSpPr>
        <p:spPr>
          <a:xfrm rot="5400000">
            <a:off x="4836513" y="2248218"/>
            <a:ext cx="1552913" cy="1418566"/>
          </a:xfrm>
          <a:prstGeom prst="leftBracket">
            <a:avLst>
              <a:gd name="adj" fmla="val 50000"/>
            </a:avLst>
          </a:prstGeom>
          <a:ln w="38100" cap="rnd">
            <a:solidFill>
              <a:srgbClr val="00E2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2" name="Straight Connector 51"/>
          <p:cNvCxnSpPr/>
          <p:nvPr/>
        </p:nvCxnSpPr>
        <p:spPr>
          <a:xfrm>
            <a:off x="4908611" y="2181044"/>
            <a:ext cx="0" cy="1854275"/>
          </a:xfrm>
          <a:prstGeom prst="line">
            <a:avLst/>
          </a:prstGeom>
          <a:ln w="57150" cap="rnd">
            <a:solidFill>
              <a:srgbClr val="00E2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27768" y="360293"/>
            <a:ext cx="8488465" cy="7836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7" name="Explosion 2 56"/>
          <p:cNvSpPr/>
          <p:nvPr/>
        </p:nvSpPr>
        <p:spPr>
          <a:xfrm>
            <a:off x="6002795" y="3328926"/>
            <a:ext cx="746178" cy="761818"/>
          </a:xfrm>
          <a:prstGeom prst="irregularSeal2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600" dirty="0" smtClean="0">
                <a:solidFill>
                  <a:schemeClr val="tx1"/>
                </a:solidFill>
              </a:rPr>
              <a:t>RSA </a:t>
            </a:r>
            <a:r>
              <a:rPr lang="fr-BE" sz="3600" dirty="0" err="1" smtClean="0">
                <a:solidFill>
                  <a:schemeClr val="tx1"/>
                </a:solidFill>
              </a:rPr>
              <a:t>bedreigd</a:t>
            </a:r>
            <a:r>
              <a:rPr lang="fr-BE" sz="3600" dirty="0" smtClean="0">
                <a:solidFill>
                  <a:schemeClr val="tx1"/>
                </a:solidFill>
              </a:rPr>
              <a:t> </a:t>
            </a:r>
            <a:r>
              <a:rPr lang="fr-BE" sz="3600" dirty="0" err="1" smtClean="0">
                <a:solidFill>
                  <a:schemeClr val="tx1"/>
                </a:solidFill>
              </a:rPr>
              <a:t>door</a:t>
            </a:r>
            <a:r>
              <a:rPr lang="fr-BE" sz="3600" dirty="0" smtClean="0">
                <a:solidFill>
                  <a:schemeClr val="tx1"/>
                </a:solidFill>
              </a:rPr>
              <a:t> quantum </a:t>
            </a:r>
            <a:r>
              <a:rPr lang="fr-BE" sz="3600" dirty="0" err="1" smtClean="0">
                <a:solidFill>
                  <a:schemeClr val="tx1"/>
                </a:solidFill>
              </a:rPr>
              <a:t>computing</a:t>
            </a:r>
            <a:r>
              <a:rPr lang="fr-BE" sz="3600" dirty="0" smtClean="0">
                <a:solidFill>
                  <a:schemeClr val="tx1"/>
                </a:solidFill>
              </a:rPr>
              <a:t> </a:t>
            </a:r>
            <a:endParaRPr lang="fr-BE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78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600" dirty="0" smtClean="0"/>
              <a:t>Enkele </a:t>
            </a:r>
            <a:r>
              <a:rPr lang="nl-BE" sz="3600" dirty="0" err="1" smtClean="0"/>
              <a:t>tendenzen</a:t>
            </a:r>
            <a:r>
              <a:rPr lang="nl-BE" sz="3600" dirty="0" smtClean="0"/>
              <a:t> en opportuniteiten in ICT</a:t>
            </a:r>
            <a:endParaRPr lang="fr-BE" sz="3600" dirty="0"/>
          </a:p>
        </p:txBody>
      </p:sp>
      <p:sp>
        <p:nvSpPr>
          <p:cNvPr id="4" name="Hexagon 3"/>
          <p:cNvSpPr/>
          <p:nvPr/>
        </p:nvSpPr>
        <p:spPr>
          <a:xfrm>
            <a:off x="1115616" y="2132856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Mobile </a:t>
            </a:r>
            <a:r>
              <a:rPr lang="nl-BE" dirty="0" err="1" smtClean="0"/>
              <a:t>devices</a:t>
            </a:r>
            <a:r>
              <a:rPr lang="nl-BE" dirty="0" smtClean="0"/>
              <a:t> &amp; wearables</a:t>
            </a:r>
            <a:endParaRPr lang="fr-BE" dirty="0"/>
          </a:p>
        </p:txBody>
      </p:sp>
      <p:sp>
        <p:nvSpPr>
          <p:cNvPr id="8" name="Hexagon 7"/>
          <p:cNvSpPr/>
          <p:nvPr/>
        </p:nvSpPr>
        <p:spPr>
          <a:xfrm>
            <a:off x="2843808" y="2996952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Internet of </a:t>
            </a:r>
            <a:r>
              <a:rPr lang="nl-BE" dirty="0" err="1"/>
              <a:t>things</a:t>
            </a:r>
            <a:r>
              <a:rPr lang="nl-BE" dirty="0"/>
              <a:t> platforms</a:t>
            </a:r>
            <a:endParaRPr lang="fr-BE" dirty="0"/>
          </a:p>
        </p:txBody>
      </p:sp>
      <p:sp>
        <p:nvSpPr>
          <p:cNvPr id="9" name="Hexagon 8"/>
          <p:cNvSpPr/>
          <p:nvPr/>
        </p:nvSpPr>
        <p:spPr>
          <a:xfrm>
            <a:off x="1115616" y="3861048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/>
              <a:t>Autonomous</a:t>
            </a:r>
            <a:r>
              <a:rPr lang="nl-BE" dirty="0"/>
              <a:t> </a:t>
            </a:r>
            <a:r>
              <a:rPr lang="nl-BE" dirty="0" err="1"/>
              <a:t>agents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things</a:t>
            </a:r>
            <a:endParaRPr lang="fr-BE" dirty="0"/>
          </a:p>
        </p:txBody>
      </p:sp>
      <p:sp>
        <p:nvSpPr>
          <p:cNvPr id="10" name="Hexagon 9"/>
          <p:cNvSpPr/>
          <p:nvPr/>
        </p:nvSpPr>
        <p:spPr>
          <a:xfrm>
            <a:off x="2843808" y="4725144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Big data</a:t>
            </a:r>
            <a:endParaRPr lang="fr-BE" dirty="0"/>
          </a:p>
        </p:txBody>
      </p:sp>
      <p:sp>
        <p:nvSpPr>
          <p:cNvPr id="11" name="Hexagon 10"/>
          <p:cNvSpPr/>
          <p:nvPr/>
        </p:nvSpPr>
        <p:spPr>
          <a:xfrm>
            <a:off x="4572000" y="3861048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Adaptive</a:t>
            </a:r>
            <a:r>
              <a:rPr lang="nl-BE" dirty="0" smtClean="0"/>
              <a:t> security </a:t>
            </a:r>
            <a:r>
              <a:rPr lang="nl-BE" dirty="0" err="1" smtClean="0"/>
              <a:t>architecture</a:t>
            </a:r>
            <a:endParaRPr lang="fr-BE" dirty="0"/>
          </a:p>
        </p:txBody>
      </p:sp>
      <p:sp>
        <p:nvSpPr>
          <p:cNvPr id="12" name="Hexagon 11"/>
          <p:cNvSpPr/>
          <p:nvPr/>
        </p:nvSpPr>
        <p:spPr>
          <a:xfrm>
            <a:off x="4572000" y="2132856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3D </a:t>
            </a:r>
            <a:r>
              <a:rPr lang="nl-BE" dirty="0" err="1" smtClean="0"/>
              <a:t>printing</a:t>
            </a:r>
            <a:endParaRPr lang="fr-BE" dirty="0"/>
          </a:p>
        </p:txBody>
      </p:sp>
      <p:sp>
        <p:nvSpPr>
          <p:cNvPr id="13" name="Hexagon 12"/>
          <p:cNvSpPr/>
          <p:nvPr/>
        </p:nvSpPr>
        <p:spPr>
          <a:xfrm>
            <a:off x="6300192" y="2996952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…</a:t>
            </a:r>
            <a:endParaRPr lang="fr-BE" dirty="0"/>
          </a:p>
        </p:txBody>
      </p:sp>
      <p:sp>
        <p:nvSpPr>
          <p:cNvPr id="14" name="Hexagon 13"/>
          <p:cNvSpPr/>
          <p:nvPr/>
        </p:nvSpPr>
        <p:spPr>
          <a:xfrm>
            <a:off x="6300192" y="1268760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Service </a:t>
            </a:r>
            <a:r>
              <a:rPr lang="nl-BE" dirty="0" err="1" smtClean="0"/>
              <a:t>architecture</a:t>
            </a:r>
            <a:endParaRPr lang="fr-BE" dirty="0"/>
          </a:p>
        </p:txBody>
      </p:sp>
      <p:sp>
        <p:nvSpPr>
          <p:cNvPr id="15" name="Hexagon 14"/>
          <p:cNvSpPr/>
          <p:nvPr/>
        </p:nvSpPr>
        <p:spPr>
          <a:xfrm>
            <a:off x="2843808" y="1264568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Interconnec-tivity</a:t>
            </a:r>
            <a:endParaRPr lang="fr-BE" dirty="0"/>
          </a:p>
        </p:txBody>
      </p:sp>
      <p:sp>
        <p:nvSpPr>
          <p:cNvPr id="17" name="Slide Number Placeholder 2"/>
          <p:cNvSpPr txBox="1">
            <a:spLocks/>
          </p:cNvSpPr>
          <p:nvPr/>
        </p:nvSpPr>
        <p:spPr>
          <a:xfrm>
            <a:off x="8508585" y="6536343"/>
            <a:ext cx="311887" cy="216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3B540AB-6939-4937-A918-1D15FF1C7CE3}" type="slidenum">
              <a:rPr lang="nl-BE" sz="1000" smtClean="0"/>
              <a:pPr/>
              <a:t>21</a:t>
            </a:fld>
            <a:endParaRPr lang="nl-BE" sz="1000" dirty="0"/>
          </a:p>
        </p:txBody>
      </p:sp>
    </p:spTree>
    <p:extLst>
      <p:ext uri="{BB962C8B-B14F-4D97-AF65-F5344CB8AC3E}">
        <p14:creationId xmlns:p14="http://schemas.microsoft.com/office/powerpoint/2010/main" val="170570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72816"/>
            <a:ext cx="38100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Bimodal</a:t>
            </a:r>
            <a:r>
              <a:rPr lang="nl-BE" dirty="0" smtClean="0"/>
              <a:t> ICT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22</a:t>
            </a:fld>
            <a:endParaRPr lang="nl-BE" dirty="0"/>
          </a:p>
        </p:txBody>
      </p:sp>
      <p:sp>
        <p:nvSpPr>
          <p:cNvPr id="7" name="Rectangle 6"/>
          <p:cNvSpPr/>
          <p:nvPr/>
        </p:nvSpPr>
        <p:spPr>
          <a:xfrm>
            <a:off x="251520" y="4247465"/>
            <a:ext cx="3312368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BE" sz="2400" dirty="0" smtClean="0"/>
              <a:t>Betrouwbaar</a:t>
            </a:r>
          </a:p>
          <a:p>
            <a:r>
              <a:rPr lang="nl-BE" sz="2400" dirty="0" smtClean="0"/>
              <a:t>Price / performance</a:t>
            </a:r>
          </a:p>
          <a:p>
            <a:r>
              <a:rPr lang="nl-BE" sz="2400" dirty="0" smtClean="0"/>
              <a:t>Planning</a:t>
            </a:r>
          </a:p>
          <a:p>
            <a:r>
              <a:rPr lang="nl-BE" sz="2400" dirty="0" smtClean="0"/>
              <a:t>Standaardprocessen</a:t>
            </a:r>
            <a:endParaRPr lang="nl-BE" sz="2400" dirty="0"/>
          </a:p>
          <a:p>
            <a:r>
              <a:rPr lang="nl-BE" sz="2400" dirty="0"/>
              <a:t>Lange cyclus</a:t>
            </a:r>
          </a:p>
        </p:txBody>
      </p:sp>
      <p:sp>
        <p:nvSpPr>
          <p:cNvPr id="9" name="Rectangle 8"/>
          <p:cNvSpPr/>
          <p:nvPr/>
        </p:nvSpPr>
        <p:spPr>
          <a:xfrm>
            <a:off x="1070776" y="3663612"/>
            <a:ext cx="1673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800" b="1" dirty="0"/>
              <a:t>Marathon</a:t>
            </a:r>
            <a:endParaRPr lang="nl-BE" sz="2800" dirty="0"/>
          </a:p>
        </p:txBody>
      </p:sp>
      <p:sp>
        <p:nvSpPr>
          <p:cNvPr id="11" name="Rectangle 10"/>
          <p:cNvSpPr/>
          <p:nvPr/>
        </p:nvSpPr>
        <p:spPr>
          <a:xfrm>
            <a:off x="5609787" y="1412776"/>
            <a:ext cx="3060848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BE" sz="2400" dirty="0" err="1" smtClean="0"/>
              <a:t>Agiliteit</a:t>
            </a:r>
            <a:endParaRPr lang="nl-BE" sz="2400" dirty="0" smtClean="0"/>
          </a:p>
          <a:p>
            <a:r>
              <a:rPr lang="nl-BE" sz="2400" dirty="0" smtClean="0"/>
              <a:t>Gebruikersgericht</a:t>
            </a:r>
          </a:p>
          <a:p>
            <a:r>
              <a:rPr lang="nl-BE" sz="2400" dirty="0" smtClean="0"/>
              <a:t>Continue wijzigingen</a:t>
            </a:r>
          </a:p>
          <a:p>
            <a:r>
              <a:rPr lang="nl-BE" sz="2400" dirty="0" smtClean="0"/>
              <a:t>Nieuw / onzekerheden</a:t>
            </a:r>
          </a:p>
          <a:p>
            <a:r>
              <a:rPr lang="nl-BE" sz="2400" dirty="0" smtClean="0"/>
              <a:t>Korte cycli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01505" y="877228"/>
            <a:ext cx="10774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800" b="1" dirty="0" smtClean="0">
                <a:solidFill>
                  <a:srgbClr val="92D050"/>
                </a:solidFill>
              </a:rPr>
              <a:t>Sprint</a:t>
            </a:r>
            <a:endParaRPr lang="nl-BE" sz="2800" dirty="0">
              <a:solidFill>
                <a:srgbClr val="92D05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025345" y="5550961"/>
            <a:ext cx="792088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7"/>
          <p:cNvSpPr txBox="1"/>
          <p:nvPr/>
        </p:nvSpPr>
        <p:spPr>
          <a:xfrm>
            <a:off x="4521289" y="6186457"/>
            <a:ext cx="261892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 smtClean="0"/>
              <a:t>We moeten beide kunnen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8585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 err="1" smtClean="0"/>
              <a:t>Gemeenschappelijk</a:t>
            </a:r>
            <a:r>
              <a:rPr lang="fr-FR" dirty="0" smtClean="0"/>
              <a:t> ICT- </a:t>
            </a:r>
            <a:r>
              <a:rPr lang="fr-FR" dirty="0" err="1" smtClean="0"/>
              <a:t>platform</a:t>
            </a:r>
            <a:endParaRPr lang="fr-FR" dirty="0" smtClean="0"/>
          </a:p>
          <a:p>
            <a:pPr lvl="1"/>
            <a:r>
              <a:rPr lang="fr-FR" dirty="0" err="1" smtClean="0"/>
              <a:t>doelgroep</a:t>
            </a:r>
            <a:r>
              <a:rPr lang="fr-FR" dirty="0" smtClean="0"/>
              <a:t>: </a:t>
            </a:r>
            <a:r>
              <a:rPr lang="fr-FR" dirty="0" err="1"/>
              <a:t>f</a:t>
            </a:r>
            <a:r>
              <a:rPr lang="fr-FR" dirty="0" err="1" smtClean="0"/>
              <a:t>ederale</a:t>
            </a:r>
            <a:r>
              <a:rPr lang="fr-FR" dirty="0" smtClean="0"/>
              <a:t> </a:t>
            </a:r>
            <a:r>
              <a:rPr lang="fr-FR" dirty="0" err="1" smtClean="0"/>
              <a:t>overheid</a:t>
            </a:r>
            <a:r>
              <a:rPr lang="fr-FR" dirty="0" smtClean="0"/>
              <a:t> (</a:t>
            </a:r>
            <a:r>
              <a:rPr lang="fr-FR" dirty="0" err="1" smtClean="0"/>
              <a:t>FOD’s</a:t>
            </a:r>
            <a:r>
              <a:rPr lang="fr-FR" dirty="0" smtClean="0"/>
              <a:t>, </a:t>
            </a:r>
            <a:r>
              <a:rPr lang="fr-FR" dirty="0" err="1" smtClean="0"/>
              <a:t>POD’s</a:t>
            </a:r>
            <a:r>
              <a:rPr lang="fr-FR" dirty="0" smtClean="0"/>
              <a:t>, OISZ, ION)</a:t>
            </a:r>
          </a:p>
          <a:p>
            <a:pPr lvl="1"/>
            <a:r>
              <a:rPr lang="fr-FR" dirty="0" err="1" smtClean="0"/>
              <a:t>beschikbaar</a:t>
            </a:r>
            <a:r>
              <a:rPr lang="fr-FR" dirty="0" smtClean="0"/>
              <a:t> </a:t>
            </a:r>
            <a:r>
              <a:rPr lang="fr-FR" dirty="0" err="1" smtClean="0"/>
              <a:t>voor</a:t>
            </a:r>
            <a:r>
              <a:rPr lang="fr-FR" dirty="0" smtClean="0"/>
              <a:t> </a:t>
            </a:r>
            <a:r>
              <a:rPr lang="fr-FR" dirty="0" err="1" smtClean="0"/>
              <a:t>andere</a:t>
            </a:r>
            <a:r>
              <a:rPr lang="fr-FR" dirty="0" smtClean="0"/>
              <a:t> </a:t>
            </a:r>
            <a:r>
              <a:rPr lang="fr-FR" dirty="0" err="1" smtClean="0"/>
              <a:t>geïnteresseerde</a:t>
            </a:r>
            <a:r>
              <a:rPr lang="fr-FR" dirty="0" smtClean="0"/>
              <a:t> </a:t>
            </a:r>
            <a:r>
              <a:rPr lang="fr-FR" dirty="0" err="1" smtClean="0"/>
              <a:t>overheden</a:t>
            </a:r>
            <a:endParaRPr lang="fr-FR" dirty="0" smtClean="0"/>
          </a:p>
          <a:p>
            <a:r>
              <a:rPr lang="fr-FR" dirty="0" smtClean="0"/>
              <a:t>Hybride cloud</a:t>
            </a:r>
          </a:p>
          <a:p>
            <a:pPr lvl="1"/>
            <a:r>
              <a:rPr lang="fr-FR" dirty="0" smtClean="0"/>
              <a:t>public cloud </a:t>
            </a:r>
            <a:r>
              <a:rPr lang="fr-FR" dirty="0" err="1" smtClean="0"/>
              <a:t>waar</a:t>
            </a:r>
            <a:r>
              <a:rPr lang="fr-FR" dirty="0" smtClean="0"/>
              <a:t> </a:t>
            </a:r>
            <a:r>
              <a:rPr lang="fr-FR" dirty="0" err="1" smtClean="0"/>
              <a:t>mogelijk</a:t>
            </a:r>
            <a:endParaRPr lang="fr-FR" dirty="0" smtClean="0"/>
          </a:p>
          <a:p>
            <a:pPr lvl="1"/>
            <a:r>
              <a:rPr lang="fr-FR" dirty="0" err="1" smtClean="0"/>
              <a:t>private</a:t>
            </a:r>
            <a:r>
              <a:rPr lang="fr-FR" dirty="0" smtClean="0"/>
              <a:t> </a:t>
            </a:r>
            <a:r>
              <a:rPr lang="fr-FR" dirty="0" err="1" smtClean="0"/>
              <a:t>community</a:t>
            </a:r>
            <a:r>
              <a:rPr lang="fr-FR" dirty="0" smtClean="0"/>
              <a:t> cloud in </a:t>
            </a:r>
            <a:r>
              <a:rPr lang="fr-FR" dirty="0" err="1" smtClean="0"/>
              <a:t>door</a:t>
            </a:r>
            <a:r>
              <a:rPr lang="fr-FR" dirty="0" smtClean="0"/>
              <a:t> </a:t>
            </a:r>
            <a:r>
              <a:rPr lang="fr-FR" dirty="0" err="1" smtClean="0"/>
              <a:t>federale</a:t>
            </a:r>
            <a:r>
              <a:rPr lang="fr-FR" dirty="0" smtClean="0"/>
              <a:t> </a:t>
            </a:r>
            <a:r>
              <a:rPr lang="fr-FR" dirty="0" err="1" smtClean="0"/>
              <a:t>overheid</a:t>
            </a:r>
            <a:r>
              <a:rPr lang="fr-FR" dirty="0" smtClean="0"/>
              <a:t> </a:t>
            </a:r>
            <a:r>
              <a:rPr lang="fr-FR" dirty="0" err="1" smtClean="0"/>
              <a:t>beheerde</a:t>
            </a:r>
            <a:r>
              <a:rPr lang="fr-FR" dirty="0" smtClean="0"/>
              <a:t> </a:t>
            </a:r>
            <a:r>
              <a:rPr lang="fr-FR" dirty="0" err="1" smtClean="0"/>
              <a:t>datacenters</a:t>
            </a:r>
            <a:endParaRPr lang="fr-FR" dirty="0" smtClean="0"/>
          </a:p>
          <a:p>
            <a:pPr lvl="1"/>
            <a:r>
              <a:rPr lang="fr-FR" dirty="0" err="1" smtClean="0"/>
              <a:t>doet</a:t>
            </a:r>
            <a:r>
              <a:rPr lang="fr-FR" dirty="0" smtClean="0"/>
              <a:t> </a:t>
            </a:r>
            <a:r>
              <a:rPr lang="fr-FR" dirty="0" err="1" smtClean="0"/>
              <a:t>voor</a:t>
            </a:r>
            <a:r>
              <a:rPr lang="fr-FR" dirty="0" smtClean="0"/>
              <a:t> </a:t>
            </a:r>
            <a:r>
              <a:rPr lang="fr-FR" dirty="0" err="1" smtClean="0"/>
              <a:t>zijn</a:t>
            </a:r>
            <a:r>
              <a:rPr lang="fr-FR" dirty="0" smtClean="0"/>
              <a:t> </a:t>
            </a:r>
            <a:r>
              <a:rPr lang="fr-FR" dirty="0" err="1" smtClean="0"/>
              <a:t>werking</a:t>
            </a:r>
            <a:r>
              <a:rPr lang="fr-FR" dirty="0" smtClean="0"/>
              <a:t> in </a:t>
            </a:r>
            <a:r>
              <a:rPr lang="fr-FR" dirty="0" err="1" smtClean="0"/>
              <a:t>belangrijke</a:t>
            </a:r>
            <a:r>
              <a:rPr lang="fr-FR" dirty="0" smtClean="0"/>
              <a:t> mate </a:t>
            </a:r>
            <a:r>
              <a:rPr lang="fr-FR" dirty="0" err="1" smtClean="0"/>
              <a:t>beroep</a:t>
            </a:r>
            <a:r>
              <a:rPr lang="fr-FR" dirty="0" smtClean="0"/>
              <a:t> op </a:t>
            </a:r>
            <a:r>
              <a:rPr lang="fr-FR" dirty="0" err="1" smtClean="0"/>
              <a:t>private</a:t>
            </a:r>
            <a:r>
              <a:rPr lang="fr-FR" dirty="0" smtClean="0"/>
              <a:t> </a:t>
            </a:r>
            <a:r>
              <a:rPr lang="fr-FR" dirty="0" err="1" smtClean="0"/>
              <a:t>sector</a:t>
            </a:r>
            <a:endParaRPr lang="fr-FR" dirty="0" smtClean="0"/>
          </a:p>
          <a:p>
            <a:endParaRPr lang="nl-B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Wat </a:t>
            </a:r>
            <a:r>
              <a:rPr lang="fr-BE" dirty="0" err="1" smtClean="0"/>
              <a:t>is</a:t>
            </a:r>
            <a:r>
              <a:rPr lang="fr-BE" dirty="0" smtClean="0"/>
              <a:t> de G-Cloud ?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3B685-A2AB-4518-B31A-1C8B277EB988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" t="-4621" r="44775" b="6939"/>
          <a:stretch/>
        </p:blipFill>
        <p:spPr bwMode="auto">
          <a:xfrm>
            <a:off x="457774" y="1116281"/>
            <a:ext cx="4042218" cy="507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72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 Cloud deployment models</a:t>
            </a:r>
            <a:endParaRPr lang="fr-FR" dirty="0"/>
          </a:p>
        </p:txBody>
      </p:sp>
      <p:pic>
        <p:nvPicPr>
          <p:cNvPr id="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234593"/>
            <a:ext cx="8229600" cy="5036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Slide Number Placeholder 1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ABAFA-ABC8-4E94-A238-939346DDB176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610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JV\RootJV\49 aantemaken presentaties\IT CENTRAAL GENT 29_11_2016\meetings-1149198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2" t="18146" r="24172" b="2795"/>
          <a:stretch/>
        </p:blipFill>
        <p:spPr>
          <a:xfrm>
            <a:off x="611560" y="1556792"/>
            <a:ext cx="3760722" cy="4857750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4008" y="1412776"/>
            <a:ext cx="4038600" cy="4857403"/>
          </a:xfrm>
        </p:spPr>
        <p:txBody>
          <a:bodyPr/>
          <a:lstStyle/>
          <a:p>
            <a:r>
              <a:rPr lang="nl-BE" dirty="0" smtClean="0"/>
              <a:t>G-Cloud ≠ ICT </a:t>
            </a:r>
            <a:r>
              <a:rPr lang="nl-BE" dirty="0" err="1" smtClean="0"/>
              <a:t>insourcing</a:t>
            </a:r>
            <a:endParaRPr lang="fr-BE" dirty="0" smtClean="0"/>
          </a:p>
          <a:p>
            <a:r>
              <a:rPr lang="fr-BE" dirty="0" err="1" smtClean="0"/>
              <a:t>Overheidsopdrachten</a:t>
            </a:r>
            <a:endParaRPr lang="fr-BE" dirty="0" smtClean="0"/>
          </a:p>
          <a:p>
            <a:pPr lvl="1"/>
            <a:r>
              <a:rPr lang="fr-BE" dirty="0" err="1" smtClean="0"/>
              <a:t>vertaaltool</a:t>
            </a:r>
            <a:endParaRPr lang="fr-BE" dirty="0" smtClean="0"/>
          </a:p>
          <a:p>
            <a:pPr lvl="1"/>
            <a:r>
              <a:rPr lang="fr-BE" dirty="0" err="1" smtClean="0"/>
              <a:t>converged</a:t>
            </a:r>
            <a:r>
              <a:rPr lang="fr-BE" dirty="0" smtClean="0"/>
              <a:t> infrastructure</a:t>
            </a:r>
          </a:p>
          <a:p>
            <a:pPr lvl="1"/>
            <a:r>
              <a:rPr lang="fr-BE" dirty="0" err="1" smtClean="0"/>
              <a:t>unified</a:t>
            </a:r>
            <a:r>
              <a:rPr lang="fr-BE" dirty="0" smtClean="0"/>
              <a:t> communications</a:t>
            </a:r>
          </a:p>
          <a:p>
            <a:pPr lvl="1"/>
            <a:r>
              <a:rPr lang="fr-BE" dirty="0" smtClean="0"/>
              <a:t>IAP (</a:t>
            </a:r>
            <a:r>
              <a:rPr lang="fr-BE" dirty="0" err="1" smtClean="0"/>
              <a:t>netwerkbeveiliging</a:t>
            </a:r>
            <a:r>
              <a:rPr lang="fr-BE" dirty="0" smtClean="0"/>
              <a:t>)</a:t>
            </a:r>
          </a:p>
          <a:p>
            <a:pPr lvl="1"/>
            <a:r>
              <a:rPr lang="fr-BE" dirty="0" smtClean="0"/>
              <a:t>ITSM (Service </a:t>
            </a:r>
            <a:r>
              <a:rPr lang="fr-BE" dirty="0" err="1" smtClean="0"/>
              <a:t>Now</a:t>
            </a:r>
            <a:r>
              <a:rPr lang="fr-BE" dirty="0" smtClean="0"/>
              <a:t>)</a:t>
            </a:r>
          </a:p>
          <a:p>
            <a:pPr lvl="1"/>
            <a:r>
              <a:rPr lang="fr-BE" dirty="0" err="1" smtClean="0"/>
              <a:t>storage</a:t>
            </a:r>
            <a:endParaRPr lang="fr-BE" dirty="0" smtClean="0"/>
          </a:p>
          <a:p>
            <a:pPr lvl="1"/>
            <a:r>
              <a:rPr lang="fr-BE" dirty="0" smtClean="0"/>
              <a:t>back-up, ...</a:t>
            </a:r>
          </a:p>
          <a:p>
            <a:r>
              <a:rPr lang="nl-BE" dirty="0" smtClean="0"/>
              <a:t>Overleg met de sector </a:t>
            </a:r>
            <a:r>
              <a:rPr lang="nl-BE" dirty="0" err="1" smtClean="0"/>
              <a:t>mbt</a:t>
            </a:r>
            <a:r>
              <a:rPr lang="nl-BE" dirty="0" smtClean="0"/>
              <a:t> bedrijfsspecifieke </a:t>
            </a:r>
            <a:r>
              <a:rPr lang="nl-BE" dirty="0" err="1" smtClean="0"/>
              <a:t>plat-formen</a:t>
            </a:r>
            <a:r>
              <a:rPr lang="nl-BE" dirty="0" smtClean="0"/>
              <a:t>: IBM, Microsoft, Oracle, SAS...</a:t>
            </a:r>
            <a:endParaRPr lang="nl-B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De </a:t>
            </a:r>
            <a:r>
              <a:rPr lang="fr-BE" dirty="0" err="1" smtClean="0"/>
              <a:t>rol</a:t>
            </a:r>
            <a:r>
              <a:rPr lang="fr-BE" dirty="0" smtClean="0"/>
              <a:t> van de </a:t>
            </a:r>
            <a:r>
              <a:rPr lang="fr-BE" dirty="0" err="1" smtClean="0"/>
              <a:t>private</a:t>
            </a:r>
            <a:r>
              <a:rPr lang="fr-BE" dirty="0" smtClean="0"/>
              <a:t> </a:t>
            </a:r>
            <a:r>
              <a:rPr lang="fr-BE" dirty="0" err="1" smtClean="0"/>
              <a:t>sector</a:t>
            </a:r>
            <a:r>
              <a:rPr lang="fr-BE" dirty="0"/>
              <a:t/>
            </a:r>
            <a:br>
              <a:rPr lang="fr-BE" dirty="0"/>
            </a:br>
            <a:r>
              <a:rPr lang="fr-BE" dirty="0" err="1" smtClean="0"/>
              <a:t>binnen</a:t>
            </a:r>
            <a:r>
              <a:rPr lang="fr-BE" dirty="0" smtClean="0"/>
              <a:t> de G-Cloud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3B685-A2AB-4518-B31A-1C8B277EB988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04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/>
          <p:cNvSpPr/>
          <p:nvPr/>
        </p:nvSpPr>
        <p:spPr>
          <a:xfrm>
            <a:off x="179512" y="5085184"/>
            <a:ext cx="8784976" cy="13681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1" name="Rectangle 110"/>
          <p:cNvSpPr/>
          <p:nvPr/>
        </p:nvSpPr>
        <p:spPr>
          <a:xfrm>
            <a:off x="179512" y="3890204"/>
            <a:ext cx="8784976" cy="10965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9" name="Rectangle 108"/>
          <p:cNvSpPr/>
          <p:nvPr/>
        </p:nvSpPr>
        <p:spPr>
          <a:xfrm>
            <a:off x="179512" y="2420888"/>
            <a:ext cx="8784976" cy="1371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Rectangle 24"/>
          <p:cNvSpPr/>
          <p:nvPr/>
        </p:nvSpPr>
        <p:spPr>
          <a:xfrm>
            <a:off x="179512" y="1239143"/>
            <a:ext cx="8784976" cy="107373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ounded Rectangle 9"/>
          <p:cNvSpPr/>
          <p:nvPr/>
        </p:nvSpPr>
        <p:spPr>
          <a:xfrm>
            <a:off x="251520" y="332656"/>
            <a:ext cx="8640960" cy="7200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Businesstoepassingen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92525" y="1739369"/>
            <a:ext cx="1620000" cy="499005"/>
          </a:xfrm>
          <a:prstGeom prst="rect">
            <a:avLst/>
          </a:prstGeom>
          <a:ln w="19050">
            <a:solidFill>
              <a:srgbClr val="21409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1400" dirty="0" err="1" smtClean="0">
                <a:solidFill>
                  <a:schemeClr val="tx1">
                    <a:lumMod val="50000"/>
                  </a:schemeClr>
                </a:solidFill>
              </a:rPr>
              <a:t>BabelFed</a:t>
            </a:r>
            <a:endParaRPr lang="nl-BE" sz="1400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076510" y="1739369"/>
            <a:ext cx="1620000" cy="499006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1400" dirty="0">
                <a:solidFill>
                  <a:schemeClr val="tx1">
                    <a:lumMod val="50000"/>
                  </a:schemeClr>
                </a:solidFill>
              </a:rPr>
              <a:t>ITSM</a:t>
            </a:r>
          </a:p>
          <a:p>
            <a:r>
              <a:rPr lang="nl-BE" sz="1400" dirty="0">
                <a:solidFill>
                  <a:schemeClr val="tx1">
                    <a:lumMod val="50000"/>
                  </a:schemeClr>
                </a:solidFill>
              </a:rPr>
              <a:t>Service desk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760495" y="1739369"/>
            <a:ext cx="1620000" cy="499006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1400" dirty="0" smtClean="0">
                <a:solidFill>
                  <a:schemeClr val="tx1">
                    <a:lumMod val="50000"/>
                  </a:schemeClr>
                </a:solidFill>
              </a:rPr>
              <a:t>Web Content Management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444480" y="1739368"/>
            <a:ext cx="1620000" cy="499005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r>
              <a:rPr lang="nl-BE" sz="1400" dirty="0" err="1">
                <a:solidFill>
                  <a:schemeClr val="tx1">
                    <a:lumMod val="50000"/>
                  </a:schemeClr>
                </a:solidFill>
              </a:rPr>
              <a:t>BeConnected</a:t>
            </a:r>
            <a:endParaRPr lang="nl-BE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1663" y="-27384"/>
            <a:ext cx="2279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G-Cloud-projecten</a:t>
            </a:r>
            <a:endParaRPr lang="nl-BE" sz="2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95536" y="2522700"/>
            <a:ext cx="2423665" cy="1183447"/>
            <a:chOff x="467543" y="2678895"/>
            <a:chExt cx="2423665" cy="1183447"/>
          </a:xfrm>
        </p:grpSpPr>
        <p:sp>
          <p:nvSpPr>
            <p:cNvPr id="49" name="Rectangle 48"/>
            <p:cNvSpPr/>
            <p:nvPr/>
          </p:nvSpPr>
          <p:spPr>
            <a:xfrm>
              <a:off x="467543" y="2678895"/>
              <a:ext cx="2423665" cy="505349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BE" sz="1400" dirty="0" err="1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GreenShift</a:t>
              </a:r>
              <a:endParaRPr lang="nl-BE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nl-BE" sz="1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 Source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67543" y="3356993"/>
              <a:ext cx="2423665" cy="505349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BE" sz="1400" dirty="0" err="1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YellowShift</a:t>
              </a:r>
              <a:endParaRPr lang="nl-BE" sz="1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nl-BE" sz="14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Microsoft</a:t>
              </a:r>
              <a:endParaRPr lang="nl-BE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Rectangle 51"/>
          <p:cNvSpPr/>
          <p:nvPr/>
        </p:nvSpPr>
        <p:spPr>
          <a:xfrm>
            <a:off x="3337843" y="3200797"/>
            <a:ext cx="2423665" cy="505349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14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BlueShift</a:t>
            </a:r>
            <a:endParaRPr lang="nl-BE" sz="14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BE" sz="1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IBM</a:t>
            </a:r>
            <a:endParaRPr lang="nl-BE" sz="1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324799" y="2522699"/>
            <a:ext cx="2423665" cy="1183448"/>
            <a:chOff x="6372200" y="2678894"/>
            <a:chExt cx="2423665" cy="1183448"/>
          </a:xfrm>
        </p:grpSpPr>
        <p:sp>
          <p:nvSpPr>
            <p:cNvPr id="57" name="Rectangle 56"/>
            <p:cNvSpPr/>
            <p:nvPr/>
          </p:nvSpPr>
          <p:spPr>
            <a:xfrm>
              <a:off x="6372200" y="3356993"/>
              <a:ext cx="2423665" cy="505349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BE" sz="1400" dirty="0" err="1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RedShift</a:t>
              </a:r>
              <a:endParaRPr lang="nl-BE" sz="1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nl-BE" sz="14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Oracle</a:t>
              </a:r>
              <a:endParaRPr lang="nl-BE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372200" y="2678894"/>
              <a:ext cx="2423665" cy="505349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BE" sz="14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Business Intelligence </a:t>
              </a:r>
              <a:br>
                <a:rPr lang="nl-BE" sz="14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nl-BE" sz="14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 Big Data Analytics</a:t>
              </a:r>
              <a:endParaRPr lang="nl-BE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" name="Rectangle 60"/>
          <p:cNvSpPr/>
          <p:nvPr/>
        </p:nvSpPr>
        <p:spPr>
          <a:xfrm>
            <a:off x="7128464" y="1739368"/>
            <a:ext cx="1620000" cy="499005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sz="1400" dirty="0" err="1">
                <a:solidFill>
                  <a:schemeClr val="tx1">
                    <a:lumMod val="50000"/>
                  </a:schemeClr>
                </a:solidFill>
              </a:rPr>
              <a:t>Sharepoint</a:t>
            </a:r>
            <a:endParaRPr lang="nl-BE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46894" y="6447828"/>
            <a:ext cx="144000" cy="144000"/>
          </a:xfrm>
          <a:prstGeom prst="ellipse">
            <a:avLst/>
          </a:prstGeom>
          <a:solidFill>
            <a:srgbClr val="214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11" name="TextBox 10"/>
          <p:cNvSpPr txBox="1"/>
          <p:nvPr/>
        </p:nvSpPr>
        <p:spPr>
          <a:xfrm>
            <a:off x="776390" y="6381328"/>
            <a:ext cx="976549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nl-BE" sz="12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</a:t>
            </a:r>
            <a:endParaRPr lang="fr-BE" sz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2846823" y="6447828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72" name="TextBox 71"/>
          <p:cNvSpPr txBox="1"/>
          <p:nvPr/>
        </p:nvSpPr>
        <p:spPr>
          <a:xfrm>
            <a:off x="2976319" y="6381328"/>
            <a:ext cx="941283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nl-BE" sz="12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Realization</a:t>
            </a:r>
            <a:endParaRPr lang="fr-BE" sz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4995392" y="6447828"/>
            <a:ext cx="144000" cy="144000"/>
          </a:xfrm>
          <a:prstGeom prst="ellipse">
            <a:avLst/>
          </a:prstGeom>
          <a:solidFill>
            <a:srgbClr val="8CC63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75" name="TextBox 74"/>
          <p:cNvSpPr txBox="1"/>
          <p:nvPr/>
        </p:nvSpPr>
        <p:spPr>
          <a:xfrm>
            <a:off x="5124888" y="6381328"/>
            <a:ext cx="69602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nl-BE" sz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</a:t>
            </a:r>
            <a:endParaRPr lang="fr-BE" sz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6911590" y="6447828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78" name="TextBox 77"/>
          <p:cNvSpPr txBox="1"/>
          <p:nvPr/>
        </p:nvSpPr>
        <p:spPr>
          <a:xfrm>
            <a:off x="7090688" y="6381328"/>
            <a:ext cx="721672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nl-BE" sz="1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nl-BE" sz="12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</a:t>
            </a:r>
            <a:endParaRPr lang="fr-BE" sz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95536" y="5171926"/>
            <a:ext cx="2176869" cy="1188088"/>
            <a:chOff x="467544" y="5171926"/>
            <a:chExt cx="2176869" cy="1188088"/>
          </a:xfrm>
        </p:grpSpPr>
        <p:grpSp>
          <p:nvGrpSpPr>
            <p:cNvPr id="2" name="Group 1"/>
            <p:cNvGrpSpPr/>
            <p:nvPr/>
          </p:nvGrpSpPr>
          <p:grpSpPr>
            <a:xfrm>
              <a:off x="467544" y="5171926"/>
              <a:ext cx="2176869" cy="1188088"/>
              <a:chOff x="886014" y="5229200"/>
              <a:chExt cx="2025562" cy="1188088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886014" y="5229200"/>
                <a:ext cx="2025562" cy="396000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nl-BE" sz="14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Virtual Machine</a:t>
                </a:r>
                <a:endParaRPr lang="nl-BE" sz="1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886014" y="5625288"/>
                <a:ext cx="2025562" cy="396000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nl-BE" sz="14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Hypervisor</a:t>
                </a:r>
                <a:endParaRPr lang="nl-BE" sz="1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886014" y="6021288"/>
                <a:ext cx="2025562" cy="396000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nl-BE" sz="14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Bare Metal</a:t>
                </a:r>
                <a:endParaRPr lang="nl-BE" sz="14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9" name="Oval 78"/>
            <p:cNvSpPr/>
            <p:nvPr/>
          </p:nvSpPr>
          <p:spPr>
            <a:xfrm>
              <a:off x="2408082" y="5297926"/>
              <a:ext cx="144000" cy="144000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200"/>
            </a:p>
          </p:txBody>
        </p:sp>
        <p:sp>
          <p:nvSpPr>
            <p:cNvPr id="80" name="Oval 79"/>
            <p:cNvSpPr/>
            <p:nvPr/>
          </p:nvSpPr>
          <p:spPr>
            <a:xfrm>
              <a:off x="2408082" y="5697312"/>
              <a:ext cx="144000" cy="144000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200"/>
            </a:p>
          </p:txBody>
        </p:sp>
        <p:sp>
          <p:nvSpPr>
            <p:cNvPr id="81" name="Oval 80"/>
            <p:cNvSpPr/>
            <p:nvPr/>
          </p:nvSpPr>
          <p:spPr>
            <a:xfrm>
              <a:off x="2408082" y="6093312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2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984352" y="5841312"/>
            <a:ext cx="1563042" cy="396000"/>
            <a:chOff x="2915816" y="5841312"/>
            <a:chExt cx="1563042" cy="396000"/>
          </a:xfrm>
        </p:grpSpPr>
        <p:sp>
          <p:nvSpPr>
            <p:cNvPr id="26" name="Rectangle 25"/>
            <p:cNvSpPr/>
            <p:nvPr/>
          </p:nvSpPr>
          <p:spPr>
            <a:xfrm>
              <a:off x="2915816" y="5841312"/>
              <a:ext cx="1563042" cy="396000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BE" sz="1400" dirty="0" err="1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Housing</a:t>
              </a:r>
              <a:endParaRPr lang="nl-BE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4247964" y="5970647"/>
              <a:ext cx="144000" cy="144000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20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959341" y="5841312"/>
            <a:ext cx="1684987" cy="396000"/>
            <a:chOff x="4975245" y="5841312"/>
            <a:chExt cx="1684987" cy="396000"/>
          </a:xfrm>
        </p:grpSpPr>
        <p:sp>
          <p:nvSpPr>
            <p:cNvPr id="27" name="Rectangle 26"/>
            <p:cNvSpPr/>
            <p:nvPr/>
          </p:nvSpPr>
          <p:spPr>
            <a:xfrm>
              <a:off x="4975245" y="5841312"/>
              <a:ext cx="1684987" cy="396000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BE" sz="14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LAN/WAN</a:t>
              </a:r>
              <a:endParaRPr lang="nl-BE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6425807" y="5970647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20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056276" y="5279369"/>
            <a:ext cx="1689802" cy="957943"/>
            <a:chOff x="7133681" y="5279369"/>
            <a:chExt cx="1689802" cy="957943"/>
          </a:xfrm>
        </p:grpSpPr>
        <p:sp>
          <p:nvSpPr>
            <p:cNvPr id="31" name="Rectangle 30"/>
            <p:cNvSpPr/>
            <p:nvPr/>
          </p:nvSpPr>
          <p:spPr>
            <a:xfrm>
              <a:off x="7138496" y="5279369"/>
              <a:ext cx="1684987" cy="396000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BE" sz="14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Network</a:t>
              </a:r>
              <a:endParaRPr lang="nl-BE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133681" y="5841312"/>
              <a:ext cx="1684987" cy="396000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BE" sz="14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Storage</a:t>
              </a:r>
              <a:endParaRPr lang="nl-BE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8568460" y="5967312"/>
              <a:ext cx="144000" cy="144000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200"/>
            </a:p>
          </p:txBody>
        </p:sp>
        <p:sp>
          <p:nvSpPr>
            <p:cNvPr id="85" name="Oval 84"/>
            <p:cNvSpPr/>
            <p:nvPr/>
          </p:nvSpPr>
          <p:spPr>
            <a:xfrm>
              <a:off x="8568444" y="5409220"/>
              <a:ext cx="144000" cy="144000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20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04334" y="4331877"/>
            <a:ext cx="1188000" cy="524583"/>
            <a:chOff x="404334" y="4331877"/>
            <a:chExt cx="1188000" cy="524583"/>
          </a:xfrm>
        </p:grpSpPr>
        <p:sp>
          <p:nvSpPr>
            <p:cNvPr id="33" name="Rectangle 32"/>
            <p:cNvSpPr/>
            <p:nvPr/>
          </p:nvSpPr>
          <p:spPr>
            <a:xfrm>
              <a:off x="404334" y="4331877"/>
              <a:ext cx="1188000" cy="52458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90000" rtlCol="0" anchor="ctr"/>
            <a:lstStyle/>
            <a:p>
              <a:r>
                <a:rPr lang="nl-BE" sz="14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Backup</a:t>
              </a:r>
              <a:endParaRPr lang="nl-BE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1376442" y="4522168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20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744733" y="4331876"/>
            <a:ext cx="2315491" cy="524583"/>
            <a:chOff x="1694579" y="4331876"/>
            <a:chExt cx="2315491" cy="524583"/>
          </a:xfrm>
        </p:grpSpPr>
        <p:sp>
          <p:nvSpPr>
            <p:cNvPr id="23" name="Rectangle 22"/>
            <p:cNvSpPr/>
            <p:nvPr/>
          </p:nvSpPr>
          <p:spPr>
            <a:xfrm>
              <a:off x="1694579" y="4331876"/>
              <a:ext cx="2315491" cy="52458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90000" rtlCol="0" anchor="ctr"/>
            <a:lstStyle/>
            <a:p>
              <a:r>
                <a:rPr lang="nl-BE" sz="1400" dirty="0" err="1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Unified</a:t>
              </a:r>
              <a:r>
                <a:rPr lang="nl-BE" sz="14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Communications </a:t>
              </a:r>
              <a:br>
                <a:rPr lang="nl-BE" sz="14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nl-BE" sz="14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 </a:t>
              </a:r>
              <a:r>
                <a:rPr lang="nl-BE" sz="1400" dirty="0" err="1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Collaboration</a:t>
              </a:r>
              <a:endParaRPr lang="nl-BE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3774761" y="4432004"/>
              <a:ext cx="144000" cy="144000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200"/>
            </a:p>
          </p:txBody>
        </p:sp>
        <p:sp>
          <p:nvSpPr>
            <p:cNvPr id="88" name="Oval 87"/>
            <p:cNvSpPr/>
            <p:nvPr/>
          </p:nvSpPr>
          <p:spPr>
            <a:xfrm>
              <a:off x="3774761" y="4640436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2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212623" y="4331876"/>
            <a:ext cx="1855042" cy="524583"/>
            <a:chOff x="4049107" y="4331876"/>
            <a:chExt cx="1855042" cy="524583"/>
          </a:xfrm>
        </p:grpSpPr>
        <p:sp>
          <p:nvSpPr>
            <p:cNvPr id="28" name="Rectangle 27"/>
            <p:cNvSpPr/>
            <p:nvPr/>
          </p:nvSpPr>
          <p:spPr>
            <a:xfrm>
              <a:off x="4049107" y="4331876"/>
              <a:ext cx="1855042" cy="52458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90000" rIns="0" rtlCol="0" anchor="ctr"/>
            <a:lstStyle/>
            <a:p>
              <a:r>
                <a:rPr lang="nl-BE" sz="14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Internet Access</a:t>
              </a:r>
              <a:br>
                <a:rPr lang="nl-BE" sz="14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nl-BE" sz="1400" dirty="0" err="1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Protection</a:t>
              </a:r>
              <a:endParaRPr lang="nl-BE" sz="1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5669576" y="4538895"/>
              <a:ext cx="144000" cy="144000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20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220064" y="4331876"/>
            <a:ext cx="1188000" cy="524583"/>
            <a:chOff x="6066232" y="4331876"/>
            <a:chExt cx="1188000" cy="524583"/>
          </a:xfrm>
        </p:grpSpPr>
        <p:sp>
          <p:nvSpPr>
            <p:cNvPr id="45" name="Rectangle 44"/>
            <p:cNvSpPr/>
            <p:nvPr/>
          </p:nvSpPr>
          <p:spPr>
            <a:xfrm>
              <a:off x="6066232" y="4331876"/>
              <a:ext cx="1188000" cy="52458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90000" rtlCol="0" anchor="ctr"/>
            <a:lstStyle/>
            <a:p>
              <a:r>
                <a:rPr lang="nl-BE" sz="14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Archiving</a:t>
              </a:r>
              <a:endParaRPr lang="nl-BE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7006907" y="4519469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20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560464" y="4331876"/>
            <a:ext cx="1188000" cy="524583"/>
            <a:chOff x="7560464" y="4331876"/>
            <a:chExt cx="1188000" cy="524583"/>
          </a:xfrm>
        </p:grpSpPr>
        <p:sp>
          <p:nvSpPr>
            <p:cNvPr id="46" name="Rectangle 45"/>
            <p:cNvSpPr/>
            <p:nvPr/>
          </p:nvSpPr>
          <p:spPr>
            <a:xfrm>
              <a:off x="7560464" y="4331876"/>
              <a:ext cx="1188000" cy="524583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90000" rtlCol="0" anchor="ctr"/>
            <a:lstStyle/>
            <a:p>
              <a:r>
                <a:rPr lang="nl-BE" sz="14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IAM /</a:t>
              </a:r>
              <a:br>
                <a:rPr lang="nl-BE" sz="14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nl-BE" sz="1400" dirty="0" err="1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ShaD</a:t>
              </a:r>
              <a:endParaRPr lang="nl-BE" sz="1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8534244" y="4424412"/>
              <a:ext cx="144000" cy="144000"/>
            </a:xfrm>
            <a:prstGeom prst="ellipse">
              <a:avLst/>
            </a:prstGeom>
            <a:solidFill>
              <a:srgbClr val="8CC63F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200"/>
            </a:p>
          </p:txBody>
        </p:sp>
        <p:sp>
          <p:nvSpPr>
            <p:cNvPr id="92" name="Oval 91"/>
            <p:cNvSpPr/>
            <p:nvPr/>
          </p:nvSpPr>
          <p:spPr>
            <a:xfrm>
              <a:off x="8534244" y="4640436"/>
              <a:ext cx="144000" cy="144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200"/>
            </a:p>
          </p:txBody>
        </p:sp>
      </p:grpSp>
      <p:sp>
        <p:nvSpPr>
          <p:cNvPr id="93" name="Oval 92"/>
          <p:cNvSpPr/>
          <p:nvPr/>
        </p:nvSpPr>
        <p:spPr>
          <a:xfrm>
            <a:off x="2535973" y="2703373"/>
            <a:ext cx="144000" cy="144000"/>
          </a:xfrm>
          <a:prstGeom prst="ellipse">
            <a:avLst/>
          </a:prstGeom>
          <a:solidFill>
            <a:srgbClr val="8CC63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94" name="Oval 93"/>
          <p:cNvSpPr/>
          <p:nvPr/>
        </p:nvSpPr>
        <p:spPr>
          <a:xfrm>
            <a:off x="2535973" y="3388900"/>
            <a:ext cx="144000" cy="144000"/>
          </a:xfrm>
          <a:prstGeom prst="ellipse">
            <a:avLst/>
          </a:prstGeom>
          <a:solidFill>
            <a:srgbClr val="214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95" name="Oval 94"/>
          <p:cNvSpPr/>
          <p:nvPr/>
        </p:nvSpPr>
        <p:spPr>
          <a:xfrm>
            <a:off x="5497301" y="3389050"/>
            <a:ext cx="144000" cy="144000"/>
          </a:xfrm>
          <a:prstGeom prst="ellipse">
            <a:avLst/>
          </a:prstGeom>
          <a:solidFill>
            <a:srgbClr val="214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96" name="Oval 95"/>
          <p:cNvSpPr/>
          <p:nvPr/>
        </p:nvSpPr>
        <p:spPr>
          <a:xfrm>
            <a:off x="8493425" y="2711181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97" name="Oval 96"/>
          <p:cNvSpPr/>
          <p:nvPr/>
        </p:nvSpPr>
        <p:spPr>
          <a:xfrm>
            <a:off x="8493425" y="3388900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98" name="Oval 97"/>
          <p:cNvSpPr/>
          <p:nvPr/>
        </p:nvSpPr>
        <p:spPr>
          <a:xfrm>
            <a:off x="1764358" y="1916872"/>
            <a:ext cx="144000" cy="144000"/>
          </a:xfrm>
          <a:prstGeom prst="ellipse">
            <a:avLst/>
          </a:prstGeom>
          <a:solidFill>
            <a:srgbClr val="8CC63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99" name="Oval 98"/>
          <p:cNvSpPr/>
          <p:nvPr/>
        </p:nvSpPr>
        <p:spPr>
          <a:xfrm>
            <a:off x="3463456" y="1916872"/>
            <a:ext cx="144000" cy="144000"/>
          </a:xfrm>
          <a:prstGeom prst="ellipse">
            <a:avLst/>
          </a:prstGeom>
          <a:solidFill>
            <a:srgbClr val="8CC63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100" name="Oval 99"/>
          <p:cNvSpPr/>
          <p:nvPr/>
        </p:nvSpPr>
        <p:spPr>
          <a:xfrm>
            <a:off x="5145053" y="1916872"/>
            <a:ext cx="144000" cy="144000"/>
          </a:xfrm>
          <a:prstGeom prst="ellipse">
            <a:avLst/>
          </a:prstGeom>
          <a:solidFill>
            <a:srgbClr val="8CC63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101" name="Oval 100"/>
          <p:cNvSpPr/>
          <p:nvPr/>
        </p:nvSpPr>
        <p:spPr>
          <a:xfrm>
            <a:off x="6837241" y="1916872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102" name="Oval 101"/>
          <p:cNvSpPr/>
          <p:nvPr/>
        </p:nvSpPr>
        <p:spPr>
          <a:xfrm>
            <a:off x="8493425" y="1916872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103" name="Rounded Rectangle 102"/>
          <p:cNvSpPr/>
          <p:nvPr/>
        </p:nvSpPr>
        <p:spPr>
          <a:xfrm>
            <a:off x="1655496" y="476672"/>
            <a:ext cx="864096" cy="49487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609371" y="476672"/>
            <a:ext cx="864096" cy="49487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7662045" y="476672"/>
            <a:ext cx="864096" cy="49487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6620626" y="476672"/>
            <a:ext cx="864096" cy="49487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10013" y="1239143"/>
            <a:ext cx="6320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Standaardcomponenten en -toepassingen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3853792" y="2459571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</a:t>
            </a:r>
            <a:endParaRPr lang="nl-BE" sz="24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2930462" y="3861048"/>
            <a:ext cx="3280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Zachte infrastructuur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2930462" y="5250387"/>
            <a:ext cx="3280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Harde infrastructuur</a:t>
            </a:r>
          </a:p>
        </p:txBody>
      </p:sp>
      <p:sp>
        <p:nvSpPr>
          <p:cNvPr id="11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43900" y="6489700"/>
            <a:ext cx="750888" cy="365125"/>
          </a:xfrm>
        </p:spPr>
        <p:txBody>
          <a:bodyPr/>
          <a:lstStyle/>
          <a:p>
            <a:pPr>
              <a:defRPr/>
            </a:pPr>
            <a:fld id="{D353B685-A2AB-4518-B31A-1C8B277EB988}" type="slidenum">
              <a:rPr lang="en-GB" smtClean="0"/>
              <a:pPr>
                <a:defRPr/>
              </a:pPr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454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6" t="8689" r="31386" b="8689"/>
          <a:stretch/>
        </p:blipFill>
        <p:spPr>
          <a:xfrm>
            <a:off x="519101" y="1268413"/>
            <a:ext cx="3914797" cy="485775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 smtClean="0"/>
              <a:t>Abstractie van onderliggend platform voor </a:t>
            </a:r>
            <a:r>
              <a:rPr lang="nl-BE" dirty="0" err="1" smtClean="0"/>
              <a:t>developers</a:t>
            </a:r>
            <a:endParaRPr lang="nl-BE" dirty="0" smtClean="0"/>
          </a:p>
          <a:p>
            <a:r>
              <a:rPr lang="nl-BE" dirty="0" smtClean="0"/>
              <a:t>Hoge graad van automatisatie (‘zero </a:t>
            </a:r>
            <a:r>
              <a:rPr lang="nl-BE" dirty="0" err="1" smtClean="0"/>
              <a:t>touch</a:t>
            </a:r>
            <a:r>
              <a:rPr lang="nl-BE" dirty="0" smtClean="0"/>
              <a:t> </a:t>
            </a:r>
            <a:r>
              <a:rPr lang="nl-BE" dirty="0" err="1" smtClean="0"/>
              <a:t>deployment</a:t>
            </a:r>
            <a:r>
              <a:rPr lang="nl-BE" dirty="0" smtClean="0"/>
              <a:t>’)</a:t>
            </a:r>
          </a:p>
          <a:p>
            <a:r>
              <a:rPr lang="nl-BE" dirty="0" smtClean="0"/>
              <a:t>Hogere productiviteit</a:t>
            </a:r>
          </a:p>
          <a:p>
            <a:r>
              <a:rPr lang="nl-BE" dirty="0" err="1" smtClean="0"/>
              <a:t>DevOps</a:t>
            </a:r>
            <a:r>
              <a:rPr lang="nl-BE" dirty="0" smtClean="0"/>
              <a:t> manier van werken</a:t>
            </a:r>
          </a:p>
          <a:p>
            <a:r>
              <a:rPr lang="nl-BE" dirty="0" smtClean="0"/>
              <a:t>‘</a:t>
            </a:r>
            <a:r>
              <a:rPr lang="nl-BE" dirty="0" err="1" smtClean="0"/>
              <a:t>Shifts</a:t>
            </a:r>
            <a:r>
              <a:rPr lang="nl-BE" dirty="0" smtClean="0"/>
              <a:t>’: Green (open source), Blue (IBM), </a:t>
            </a:r>
            <a:r>
              <a:rPr lang="nl-BE" dirty="0" err="1" smtClean="0"/>
              <a:t>Yellow</a:t>
            </a:r>
            <a:r>
              <a:rPr lang="nl-BE" dirty="0" smtClean="0"/>
              <a:t> (Microsoft), Red (Oracle)</a:t>
            </a:r>
          </a:p>
          <a:p>
            <a:endParaRPr lang="nl-B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smtClean="0"/>
              <a:t>Platform as a Service (PaaS) in de G-Cloud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E72B9-ADC1-4C10-A5F8-9C1E2B4AB277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1320478" y="121429"/>
            <a:ext cx="7531743" cy="65643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dirty="0" smtClean="0"/>
              <a:t> </a:t>
            </a:r>
            <a:endParaRPr lang="fr-BE" dirty="0"/>
          </a:p>
        </p:txBody>
      </p:sp>
      <p:sp>
        <p:nvSpPr>
          <p:cNvPr id="7" name="Content Placeholder 2"/>
          <p:cNvSpPr>
            <a:spLocks noGrp="1"/>
          </p:cNvSpPr>
          <p:nvPr/>
        </p:nvSpPr>
        <p:spPr>
          <a:xfrm>
            <a:off x="291779" y="1700807"/>
            <a:ext cx="8229600" cy="4638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 smtClean="0"/>
          </a:p>
        </p:txBody>
      </p:sp>
    </p:spTree>
    <p:extLst>
      <p:ext uri="{BB962C8B-B14F-4D97-AF65-F5344CB8AC3E}">
        <p14:creationId xmlns:p14="http://schemas.microsoft.com/office/powerpoint/2010/main" val="227177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43900" y="6520259"/>
            <a:ext cx="750888" cy="365125"/>
          </a:xfrm>
        </p:spPr>
        <p:txBody>
          <a:bodyPr/>
          <a:lstStyle/>
          <a:p>
            <a:fld id="{A60A115A-5C25-4C4F-AB9A-53CF64EA9C2D}" type="slidenum">
              <a:rPr lang="nl-BE" smtClean="0"/>
              <a:pPr/>
              <a:t>28</a:t>
            </a:fld>
            <a:endParaRPr lang="nl-BE" dirty="0"/>
          </a:p>
        </p:txBody>
      </p:sp>
      <p:sp>
        <p:nvSpPr>
          <p:cNvPr id="12294" name="AutoShape 14" descr="Image result for contain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BE" altLang="fr-FR" sz="180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85800" y="1851050"/>
            <a:ext cx="1077913" cy="1258888"/>
            <a:chOff x="685800" y="2425700"/>
            <a:chExt cx="1077913" cy="1258888"/>
          </a:xfrm>
        </p:grpSpPr>
        <p:pic>
          <p:nvPicPr>
            <p:cNvPr id="12324" name="Picture 1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2425700"/>
              <a:ext cx="1077913" cy="66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25" name="TextBox 25"/>
            <p:cNvSpPr txBox="1">
              <a:spLocks noChangeArrowheads="1"/>
            </p:cNvSpPr>
            <p:nvPr/>
          </p:nvSpPr>
          <p:spPr bwMode="auto">
            <a:xfrm>
              <a:off x="685800" y="3254375"/>
              <a:ext cx="1031875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fr-FR" sz="1100">
                  <a:latin typeface="Arial Black" pitchFamily="34" charset="0"/>
                </a:rPr>
                <a:t>Individuele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fr-FR" sz="1100">
                  <a:latin typeface="Arial Black" pitchFamily="34" charset="0"/>
                </a:rPr>
                <a:t>inhoud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885950" y="1628800"/>
            <a:ext cx="3128963" cy="1379538"/>
            <a:chOff x="1885950" y="2203450"/>
            <a:chExt cx="3128963" cy="1379538"/>
          </a:xfrm>
        </p:grpSpPr>
        <p:grpSp>
          <p:nvGrpSpPr>
            <p:cNvPr id="12320" name="Group 4"/>
            <p:cNvGrpSpPr>
              <a:grpSpLocks/>
            </p:cNvGrpSpPr>
            <p:nvPr/>
          </p:nvGrpSpPr>
          <p:grpSpPr bwMode="auto">
            <a:xfrm>
              <a:off x="2800350" y="2203450"/>
              <a:ext cx="2214563" cy="1379538"/>
              <a:chOff x="2800350" y="2203450"/>
              <a:chExt cx="2214563" cy="1379538"/>
            </a:xfrm>
          </p:grpSpPr>
          <p:pic>
            <p:nvPicPr>
              <p:cNvPr id="12322" name="Picture 1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0350" y="2203450"/>
                <a:ext cx="2214563" cy="1108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23" name="TextBox 33"/>
              <p:cNvSpPr txBox="1">
                <a:spLocks noChangeArrowheads="1"/>
              </p:cNvSpPr>
              <p:nvPr/>
            </p:nvSpPr>
            <p:spPr bwMode="auto">
              <a:xfrm>
                <a:off x="2935288" y="3321050"/>
                <a:ext cx="1952625" cy="26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BE" altLang="fr-FR" sz="1100">
                    <a:latin typeface="Arial Black" pitchFamily="34" charset="0"/>
                  </a:rPr>
                  <a:t>Geïsoleerd opgeslagen</a:t>
                </a:r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>
            <a:xfrm>
              <a:off x="1885950" y="2757488"/>
              <a:ext cx="771525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124450" y="1766913"/>
            <a:ext cx="3667125" cy="1250950"/>
            <a:chOff x="5124450" y="2341563"/>
            <a:chExt cx="3667125" cy="1250950"/>
          </a:xfrm>
        </p:grpSpPr>
        <p:grpSp>
          <p:nvGrpSpPr>
            <p:cNvPr id="12315" name="Group 5"/>
            <p:cNvGrpSpPr>
              <a:grpSpLocks/>
            </p:cNvGrpSpPr>
            <p:nvPr/>
          </p:nvGrpSpPr>
          <p:grpSpPr bwMode="auto">
            <a:xfrm>
              <a:off x="6015038" y="2341563"/>
              <a:ext cx="2776537" cy="1250950"/>
              <a:chOff x="6015038" y="2341563"/>
              <a:chExt cx="2776537" cy="1250950"/>
            </a:xfrm>
          </p:grpSpPr>
          <p:pic>
            <p:nvPicPr>
              <p:cNvPr id="12317" name="Picture 1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5038" y="2341563"/>
                <a:ext cx="1111250" cy="757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18" name="Picture 2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58063" y="2341563"/>
                <a:ext cx="1433512" cy="757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19" name="TextBox 36"/>
              <p:cNvSpPr txBox="1">
                <a:spLocks noChangeArrowheads="1"/>
              </p:cNvSpPr>
              <p:nvPr/>
            </p:nvSpPr>
            <p:spPr bwMode="auto">
              <a:xfrm>
                <a:off x="6345238" y="3330575"/>
                <a:ext cx="2297112" cy="26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BE" altLang="fr-FR" sz="1100">
                    <a:latin typeface="Arial Black" pitchFamily="34" charset="0"/>
                  </a:rPr>
                  <a:t>En makkelijk verplaatsbaar</a:t>
                </a:r>
              </a:p>
            </p:txBody>
          </p:sp>
        </p:grpSp>
        <p:cxnSp>
          <p:nvCxnSpPr>
            <p:cNvPr id="40" name="Straight Arrow Connector 39"/>
            <p:cNvCxnSpPr/>
            <p:nvPr/>
          </p:nvCxnSpPr>
          <p:spPr>
            <a:xfrm>
              <a:off x="5124450" y="2752725"/>
              <a:ext cx="771525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30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3997003"/>
            <a:ext cx="498475" cy="2609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895475" y="3981128"/>
            <a:ext cx="1671638" cy="2633662"/>
            <a:chOff x="1895475" y="4205288"/>
            <a:chExt cx="1671638" cy="2633662"/>
          </a:xfrm>
        </p:grpSpPr>
        <p:grpSp>
          <p:nvGrpSpPr>
            <p:cNvPr id="12309" name="Group 8"/>
            <p:cNvGrpSpPr>
              <a:grpSpLocks/>
            </p:cNvGrpSpPr>
            <p:nvPr/>
          </p:nvGrpSpPr>
          <p:grpSpPr bwMode="auto">
            <a:xfrm>
              <a:off x="2747963" y="4205288"/>
              <a:ext cx="819150" cy="2633662"/>
              <a:chOff x="2747963" y="4205288"/>
              <a:chExt cx="819150" cy="2633662"/>
            </a:xfrm>
          </p:grpSpPr>
          <p:pic>
            <p:nvPicPr>
              <p:cNvPr id="12311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4313" y="6115050"/>
                <a:ext cx="812800" cy="7239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2312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2725" y="5381625"/>
                <a:ext cx="812800" cy="7239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2313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7963" y="4205288"/>
                <a:ext cx="812800" cy="7239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30" name="Straight Connector 29"/>
              <p:cNvCxnSpPr>
                <a:stCxn id="12313" idx="2"/>
                <a:endCxn id="12312" idx="0"/>
              </p:cNvCxnSpPr>
              <p:nvPr/>
            </p:nvCxnSpPr>
            <p:spPr>
              <a:xfrm>
                <a:off x="3154363" y="4929188"/>
                <a:ext cx="4762" cy="452437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Straight Arrow Connector 48"/>
            <p:cNvCxnSpPr/>
            <p:nvPr/>
          </p:nvCxnSpPr>
          <p:spPr>
            <a:xfrm>
              <a:off x="1895475" y="5338763"/>
              <a:ext cx="771525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ight Arrow 53"/>
          <p:cNvSpPr/>
          <p:nvPr/>
        </p:nvSpPr>
        <p:spPr>
          <a:xfrm flipH="1">
            <a:off x="6310313" y="4395465"/>
            <a:ext cx="2087562" cy="1728788"/>
          </a:xfrm>
          <a:prstGeom prst="rightArrow">
            <a:avLst/>
          </a:prstGeom>
          <a:solidFill>
            <a:srgbClr val="0082B8">
              <a:alpha val="70000"/>
            </a:srgbClr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sz="1600" dirty="0"/>
              <a:t>Monitoring</a:t>
            </a:r>
          </a:p>
          <a:p>
            <a:pPr algn="ctr">
              <a:defRPr/>
            </a:pPr>
            <a:r>
              <a:rPr lang="fr-BE" sz="1600" dirty="0" err="1"/>
              <a:t>Beveiliging</a:t>
            </a:r>
            <a:endParaRPr lang="fr-BE" sz="1600" b="1" dirty="0"/>
          </a:p>
          <a:p>
            <a:pPr algn="ctr">
              <a:defRPr/>
            </a:pPr>
            <a:r>
              <a:rPr lang="fr-BE" sz="1600" dirty="0" err="1"/>
              <a:t>Logging</a:t>
            </a:r>
            <a:endParaRPr lang="fr-BE" sz="1600" dirty="0"/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4251325" y="3981128"/>
            <a:ext cx="1916113" cy="2625725"/>
            <a:chOff x="4251325" y="4205288"/>
            <a:chExt cx="1916113" cy="2625725"/>
          </a:xfrm>
        </p:grpSpPr>
        <p:pic>
          <p:nvPicPr>
            <p:cNvPr id="12307" name="Picture 5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8000" y="4929188"/>
              <a:ext cx="1849438" cy="104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4251325" y="4205288"/>
              <a:ext cx="1916113" cy="2625725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11163" y="3789040"/>
            <a:ext cx="1524745" cy="2679699"/>
            <a:chOff x="411163" y="4012748"/>
            <a:chExt cx="1524208" cy="2679694"/>
          </a:xfrm>
        </p:grpSpPr>
        <p:pic>
          <p:nvPicPr>
            <p:cNvPr id="12303" name="Picture 2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63" y="4012748"/>
              <a:ext cx="1141866" cy="1141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4" name="Picture 2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718" y="6178776"/>
              <a:ext cx="477951" cy="477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5" name="Picture 2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75" y="5358833"/>
              <a:ext cx="920750" cy="49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6" name="TextBox 25"/>
            <p:cNvSpPr txBox="1">
              <a:spLocks noChangeArrowheads="1"/>
            </p:cNvSpPr>
            <p:nvPr/>
          </p:nvSpPr>
          <p:spPr bwMode="auto">
            <a:xfrm>
              <a:off x="1170687" y="6261556"/>
              <a:ext cx="764684" cy="430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fr-FR" sz="1100" dirty="0" err="1" smtClean="0">
                  <a:latin typeface="Arial Black" pitchFamily="34" charset="0"/>
                </a:rPr>
                <a:t>Coming</a:t>
              </a:r>
              <a:endParaRPr lang="fr-BE" altLang="fr-FR" sz="1100" dirty="0">
                <a:latin typeface="Arial Black" pitchFamily="34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fr-FR" sz="1100" dirty="0" err="1">
                  <a:latin typeface="Arial Black" pitchFamily="34" charset="0"/>
                </a:rPr>
                <a:t>soon</a:t>
              </a:r>
              <a:endParaRPr lang="fr-BE" altLang="fr-FR" sz="1100" dirty="0">
                <a:latin typeface="Arial Black" pitchFamily="34" charset="0"/>
              </a:endParaRPr>
            </a:p>
          </p:txBody>
        </p:sp>
      </p:grp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1089659"/>
            <a:ext cx="8229600" cy="5741353"/>
          </a:xfrm>
        </p:spPr>
        <p:txBody>
          <a:bodyPr/>
          <a:lstStyle/>
          <a:p>
            <a:r>
              <a:rPr lang="fr-BE" altLang="fr-FR" sz="2400" dirty="0" err="1" smtClean="0"/>
              <a:t>introductie</a:t>
            </a:r>
            <a:r>
              <a:rPr lang="fr-BE" altLang="fr-FR" sz="2400" dirty="0" smtClean="0"/>
              <a:t> container technologie</a:t>
            </a:r>
          </a:p>
          <a:p>
            <a:endParaRPr lang="fr-BE" altLang="fr-FR" dirty="0" smtClean="0"/>
          </a:p>
          <a:p>
            <a:endParaRPr lang="fr-BE" altLang="fr-FR" dirty="0" smtClean="0"/>
          </a:p>
          <a:p>
            <a:endParaRPr lang="fr-BE" altLang="fr-FR" sz="1050" dirty="0" smtClean="0"/>
          </a:p>
          <a:p>
            <a:endParaRPr lang="fr-BE" altLang="fr-FR" sz="800" dirty="0" smtClean="0"/>
          </a:p>
          <a:p>
            <a:endParaRPr lang="fr-BE" altLang="fr-FR" sz="800" dirty="0" smtClean="0"/>
          </a:p>
          <a:p>
            <a:r>
              <a:rPr lang="fr-BE" altLang="fr-FR" sz="2400" dirty="0" err="1" smtClean="0"/>
              <a:t>vertaald</a:t>
            </a:r>
            <a:r>
              <a:rPr lang="fr-BE" altLang="fr-FR" sz="2400" dirty="0" smtClean="0"/>
              <a:t> in moderne technologie </a:t>
            </a:r>
            <a:r>
              <a:rPr lang="fr-BE" altLang="fr-FR" sz="2400" dirty="0" err="1" smtClean="0"/>
              <a:t>als</a:t>
            </a:r>
            <a:r>
              <a:rPr lang="fr-BE" altLang="fr-FR" sz="2400" dirty="0" smtClean="0"/>
              <a:t> Platform-as-a-Service  </a:t>
            </a:r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nl-BE" sz="4000" dirty="0" smtClean="0">
                <a:solidFill>
                  <a:srgbClr val="0087BE"/>
                </a:solidFill>
              </a:rPr>
              <a:t>PaaS</a:t>
            </a:r>
            <a:r>
              <a:rPr lang="nl-BE" sz="4000" dirty="0">
                <a:solidFill>
                  <a:srgbClr val="0087BE"/>
                </a:solidFill>
              </a:rPr>
              <a:t> </a:t>
            </a:r>
            <a:r>
              <a:rPr lang="nl-BE" sz="4000" dirty="0" smtClean="0">
                <a:solidFill>
                  <a:srgbClr val="0087BE"/>
                </a:solidFill>
              </a:rPr>
              <a:t>in de G-Cloud - </a:t>
            </a:r>
            <a:r>
              <a:rPr lang="nl-BE" sz="4000" dirty="0">
                <a:solidFill>
                  <a:srgbClr val="0087BE"/>
                </a:solidFill>
              </a:rPr>
              <a:t>C</a:t>
            </a:r>
            <a:r>
              <a:rPr lang="nl-BE" sz="4000" dirty="0" smtClean="0">
                <a:solidFill>
                  <a:srgbClr val="0087BE"/>
                </a:solidFill>
              </a:rPr>
              <a:t>ontainers</a:t>
            </a:r>
            <a:endParaRPr lang="en-US" sz="4000" dirty="0">
              <a:solidFill>
                <a:srgbClr val="0087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84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494082" y="1556792"/>
            <a:ext cx="3238096" cy="4513262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 smtClean="0"/>
              <a:t>PaaS</a:t>
            </a:r>
            <a:r>
              <a:rPr lang="nl-BE" dirty="0"/>
              <a:t> in de </a:t>
            </a:r>
            <a:r>
              <a:rPr lang="nl-BE" dirty="0" smtClean="0"/>
              <a:t>G-Cloud</a:t>
            </a:r>
            <a:br>
              <a:rPr lang="nl-BE" dirty="0" smtClean="0"/>
            </a:br>
            <a:r>
              <a:rPr lang="fr-BE" dirty="0" err="1" smtClean="0"/>
              <a:t>Samenwerkingsvormen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272480" y="6520259"/>
            <a:ext cx="750888" cy="365125"/>
          </a:xfrm>
        </p:spPr>
        <p:txBody>
          <a:bodyPr/>
          <a:lstStyle/>
          <a:p>
            <a:pPr>
              <a:defRPr/>
            </a:pPr>
            <a:fld id="{7A7F1E79-8225-48A0-95BD-5254C3720E2D}" type="slidenum">
              <a:rPr lang="en-GB" smtClean="0"/>
              <a:pPr>
                <a:defRPr/>
              </a:pPr>
              <a:t>29</a:t>
            </a:fld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5778748" y="1577429"/>
            <a:ext cx="3000375" cy="4514850"/>
          </a:xfrm>
          <a:prstGeom prst="rect">
            <a:avLst/>
          </a:prstGeom>
          <a:solidFill>
            <a:srgbClr val="69755D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sp>
        <p:nvSpPr>
          <p:cNvPr id="6" name="TextBox 52"/>
          <p:cNvSpPr txBox="1">
            <a:spLocks noChangeArrowheads="1"/>
          </p:cNvSpPr>
          <p:nvPr/>
        </p:nvSpPr>
        <p:spPr bwMode="auto">
          <a:xfrm>
            <a:off x="6220073" y="1655217"/>
            <a:ext cx="22272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600" b="0">
                <a:latin typeface="+mn-lt"/>
              </a:defRPr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fr-BE" altLang="fr-FR" dirty="0" err="1"/>
              <a:t>Andere</a:t>
            </a:r>
            <a:r>
              <a:rPr lang="fr-BE" altLang="fr-FR" dirty="0"/>
              <a:t> </a:t>
            </a:r>
            <a:r>
              <a:rPr lang="fr-BE" altLang="fr-FR" dirty="0" err="1"/>
              <a:t>sectoren</a:t>
            </a:r>
            <a:endParaRPr lang="fr-BE" altLang="fr-FR" dirty="0"/>
          </a:p>
        </p:txBody>
      </p:sp>
      <p:grpSp>
        <p:nvGrpSpPr>
          <p:cNvPr id="44" name="Group 43"/>
          <p:cNvGrpSpPr/>
          <p:nvPr/>
        </p:nvGrpSpPr>
        <p:grpSpPr>
          <a:xfrm>
            <a:off x="395536" y="3452267"/>
            <a:ext cx="8328025" cy="669925"/>
            <a:chOff x="466956" y="4189411"/>
            <a:chExt cx="8328025" cy="669925"/>
          </a:xfrm>
        </p:grpSpPr>
        <p:sp>
          <p:nvSpPr>
            <p:cNvPr id="8" name="Rectangle 7"/>
            <p:cNvSpPr/>
            <p:nvPr/>
          </p:nvSpPr>
          <p:spPr bwMode="auto">
            <a:xfrm>
              <a:off x="466956" y="4189411"/>
              <a:ext cx="8328025" cy="66992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55522" y="3248561"/>
              <a:ext cx="497821" cy="2609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8" y="2795042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998" y="2795042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611" y="2795042"/>
            <a:ext cx="812800" cy="723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361" y="2795042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5884608" y="2265610"/>
            <a:ext cx="72808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300" b="0">
                <a:latin typeface="+mn-lt"/>
              </a:defRPr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fr-BE" altLang="fr-FR" dirty="0"/>
              <a:t>Partner </a:t>
            </a:r>
            <a:br>
              <a:rPr lang="fr-BE" altLang="fr-FR" dirty="0"/>
            </a:br>
            <a:r>
              <a:rPr lang="fr-BE" altLang="fr-FR" dirty="0"/>
              <a:t>1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395536" y="4488904"/>
            <a:ext cx="8328025" cy="676275"/>
            <a:chOff x="466956" y="5226048"/>
            <a:chExt cx="8328025" cy="676275"/>
          </a:xfrm>
        </p:grpSpPr>
        <p:sp>
          <p:nvSpPr>
            <p:cNvPr id="18" name="Rectangle 17"/>
            <p:cNvSpPr/>
            <p:nvPr/>
          </p:nvSpPr>
          <p:spPr bwMode="auto">
            <a:xfrm>
              <a:off x="466956" y="5226048"/>
              <a:ext cx="8328025" cy="676275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pic>
          <p:nvPicPr>
            <p:cNvPr id="19" name="Picture 5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5251385"/>
              <a:ext cx="1155658" cy="650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11" y="2795042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TextBox 30"/>
          <p:cNvSpPr txBox="1">
            <a:spLocks noChangeArrowheads="1"/>
          </p:cNvSpPr>
          <p:nvPr/>
        </p:nvSpPr>
        <p:spPr bwMode="auto">
          <a:xfrm>
            <a:off x="6812502" y="2265610"/>
            <a:ext cx="72808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300" b="0">
                <a:latin typeface="+mn-lt"/>
              </a:defRPr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fr-BE" altLang="fr-FR" dirty="0"/>
              <a:t>Partner </a:t>
            </a:r>
            <a:br>
              <a:rPr lang="fr-BE" altLang="fr-FR" dirty="0"/>
            </a:br>
            <a:r>
              <a:rPr lang="fr-BE" altLang="fr-FR" dirty="0"/>
              <a:t>2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923" y="2795042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TextBox 32"/>
          <p:cNvSpPr txBox="1">
            <a:spLocks noChangeArrowheads="1"/>
          </p:cNvSpPr>
          <p:nvPr/>
        </p:nvSpPr>
        <p:spPr bwMode="auto">
          <a:xfrm>
            <a:off x="7804588" y="2265610"/>
            <a:ext cx="74892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300" b="0">
                <a:latin typeface="+mn-lt"/>
              </a:defRPr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fr-BE" altLang="fr-FR" dirty="0"/>
              <a:t>Partner </a:t>
            </a:r>
            <a:br>
              <a:rPr lang="fr-BE" altLang="fr-FR" dirty="0"/>
            </a:br>
            <a:r>
              <a:rPr lang="fr-BE" altLang="fr-FR" dirty="0"/>
              <a:t>N</a:t>
            </a:r>
          </a:p>
        </p:txBody>
      </p:sp>
      <p:sp>
        <p:nvSpPr>
          <p:cNvPr id="24" name="Flowchart: Magnetic Disk 23"/>
          <p:cNvSpPr/>
          <p:nvPr/>
        </p:nvSpPr>
        <p:spPr>
          <a:xfrm>
            <a:off x="670886" y="4146004"/>
            <a:ext cx="812800" cy="5508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DB</a:t>
            </a:r>
          </a:p>
        </p:txBody>
      </p:sp>
      <p:sp>
        <p:nvSpPr>
          <p:cNvPr id="25" name="Flowchart: Magnetic Disk 24"/>
          <p:cNvSpPr/>
          <p:nvPr/>
        </p:nvSpPr>
        <p:spPr>
          <a:xfrm>
            <a:off x="1694823" y="4146004"/>
            <a:ext cx="812800" cy="5508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DB</a:t>
            </a:r>
          </a:p>
        </p:txBody>
      </p:sp>
      <p:sp>
        <p:nvSpPr>
          <p:cNvPr id="26" name="Flowchart: Magnetic Disk 25"/>
          <p:cNvSpPr/>
          <p:nvPr/>
        </p:nvSpPr>
        <p:spPr>
          <a:xfrm>
            <a:off x="5920036" y="5346154"/>
            <a:ext cx="812800" cy="5508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DB</a:t>
            </a:r>
          </a:p>
        </p:txBody>
      </p:sp>
      <p:sp>
        <p:nvSpPr>
          <p:cNvPr id="27" name="Flowchart: Magnetic Disk 26"/>
          <p:cNvSpPr/>
          <p:nvPr/>
        </p:nvSpPr>
        <p:spPr>
          <a:xfrm>
            <a:off x="6867773" y="5346154"/>
            <a:ext cx="812800" cy="5508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DB</a:t>
            </a:r>
          </a:p>
        </p:txBody>
      </p:sp>
      <p:sp>
        <p:nvSpPr>
          <p:cNvPr id="28" name="Flowchart: Magnetic Disk 27"/>
          <p:cNvSpPr/>
          <p:nvPr/>
        </p:nvSpPr>
        <p:spPr>
          <a:xfrm>
            <a:off x="7866311" y="5346154"/>
            <a:ext cx="812800" cy="5508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DB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977398" y="2039392"/>
            <a:ext cx="0" cy="16351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50"/>
          <p:cNvSpPr txBox="1">
            <a:spLocks noChangeArrowheads="1"/>
          </p:cNvSpPr>
          <p:nvPr/>
        </p:nvSpPr>
        <p:spPr bwMode="auto">
          <a:xfrm>
            <a:off x="1055061" y="1632992"/>
            <a:ext cx="22272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400" b="1">
                <a:latin typeface="+mn-lt"/>
              </a:defRPr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fr-BE" altLang="fr-FR" sz="1600" b="0" dirty="0" err="1"/>
              <a:t>Overheid</a:t>
            </a:r>
            <a:r>
              <a:rPr lang="fr-BE" altLang="fr-FR" sz="1600" b="0" dirty="0"/>
              <a:t> </a:t>
            </a:r>
            <a:r>
              <a:rPr lang="fr-BE" altLang="fr-FR" sz="1600" b="0" dirty="0" err="1"/>
              <a:t>ecosysteem</a:t>
            </a:r>
            <a:endParaRPr lang="fr-BE" altLang="fr-FR" sz="1600" b="0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2439361" y="3145879"/>
            <a:ext cx="279400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6648702" y="4357369"/>
            <a:ext cx="1086983" cy="946027"/>
            <a:chOff x="6720122" y="5094513"/>
            <a:chExt cx="1086983" cy="946027"/>
          </a:xfrm>
        </p:grpSpPr>
        <p:pic>
          <p:nvPicPr>
            <p:cNvPr id="33" name="Picture 32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0122" y="5094513"/>
              <a:ext cx="1086983" cy="946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244" y="5352866"/>
              <a:ext cx="664791" cy="578583"/>
            </a:xfrm>
            <a:prstGeom prst="rect">
              <a:avLst/>
            </a:prstGeom>
            <a:noFill/>
            <a:scene3d>
              <a:camera prst="orthographicFront">
                <a:rot lat="0" lon="21299999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TextBox 14"/>
          <p:cNvSpPr txBox="1">
            <a:spLocks noChangeArrowheads="1"/>
          </p:cNvSpPr>
          <p:nvPr/>
        </p:nvSpPr>
        <p:spPr bwMode="auto">
          <a:xfrm>
            <a:off x="2579061" y="2330848"/>
            <a:ext cx="103369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defRPr sz="1300" b="0">
                <a:latin typeface="+mn-lt"/>
              </a:defRPr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fr-BE" altLang="fr-FR" dirty="0" err="1"/>
              <a:t>Toepassing</a:t>
            </a:r>
            <a:endParaRPr lang="fr-BE" altLang="fr-FR" dirty="0"/>
          </a:p>
          <a:p>
            <a:r>
              <a:rPr lang="nl-BE" altLang="fr-FR" dirty="0"/>
              <a:t>N</a:t>
            </a:r>
            <a:endParaRPr lang="fr-BE" altLang="fr-FR" dirty="0"/>
          </a:p>
        </p:txBody>
      </p:sp>
      <p:sp>
        <p:nvSpPr>
          <p:cNvPr id="36" name="TextBox 14"/>
          <p:cNvSpPr txBox="1">
            <a:spLocks noChangeArrowheads="1"/>
          </p:cNvSpPr>
          <p:nvPr/>
        </p:nvSpPr>
        <p:spPr bwMode="auto">
          <a:xfrm>
            <a:off x="595797" y="2330848"/>
            <a:ext cx="99790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400" b="1">
                <a:latin typeface="+mn-lt"/>
              </a:defRPr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fr-BE" altLang="fr-FR" sz="1300" b="0" dirty="0" err="1" smtClean="0"/>
              <a:t>Toepassing</a:t>
            </a:r>
            <a:endParaRPr lang="fr-BE" altLang="fr-FR" sz="1300" b="0" dirty="0" smtClean="0"/>
          </a:p>
          <a:p>
            <a:r>
              <a:rPr lang="fr-BE" altLang="fr-FR" sz="1300" b="0" dirty="0" smtClean="0"/>
              <a:t>1</a:t>
            </a:r>
            <a:endParaRPr lang="fr-BE" altLang="fr-FR" sz="1300" b="0" dirty="0"/>
          </a:p>
        </p:txBody>
      </p:sp>
      <p:sp>
        <p:nvSpPr>
          <p:cNvPr id="37" name="TextBox 14"/>
          <p:cNvSpPr txBox="1">
            <a:spLocks noChangeArrowheads="1"/>
          </p:cNvSpPr>
          <p:nvPr/>
        </p:nvSpPr>
        <p:spPr bwMode="auto">
          <a:xfrm>
            <a:off x="1559450" y="2330848"/>
            <a:ext cx="94817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defRPr sz="1300" b="0">
                <a:latin typeface="+mn-lt"/>
              </a:defRPr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fr-BE" altLang="fr-FR" dirty="0" err="1"/>
              <a:t>Toepassing</a:t>
            </a:r>
            <a:endParaRPr lang="fr-BE" altLang="fr-FR" dirty="0"/>
          </a:p>
          <a:p>
            <a:r>
              <a:rPr lang="nl-BE" altLang="fr-FR" dirty="0"/>
              <a:t>2</a:t>
            </a:r>
            <a:endParaRPr lang="fr-BE" altLang="fr-FR" dirty="0"/>
          </a:p>
        </p:txBody>
      </p:sp>
      <p:sp>
        <p:nvSpPr>
          <p:cNvPr id="39" name="Left-Right Arrow 38"/>
          <p:cNvSpPr/>
          <p:nvPr/>
        </p:nvSpPr>
        <p:spPr>
          <a:xfrm>
            <a:off x="3712193" y="4389904"/>
            <a:ext cx="2175540" cy="1110263"/>
          </a:xfrm>
          <a:prstGeom prst="leftRightArrow">
            <a:avLst>
              <a:gd name="adj1" fmla="val 47574"/>
              <a:gd name="adj2" fmla="val 390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smtClean="0"/>
              <a:t>Technologische samenwerking</a:t>
            </a:r>
            <a:endParaRPr lang="fr-BE" sz="1600" dirty="0"/>
          </a:p>
        </p:txBody>
      </p:sp>
      <p:sp>
        <p:nvSpPr>
          <p:cNvPr id="40" name="Left-Right Arrow 39"/>
          <p:cNvSpPr/>
          <p:nvPr/>
        </p:nvSpPr>
        <p:spPr>
          <a:xfrm>
            <a:off x="3712193" y="3145879"/>
            <a:ext cx="2175540" cy="1110263"/>
          </a:xfrm>
          <a:prstGeom prst="leftRightArrow">
            <a:avLst>
              <a:gd name="adj1" fmla="val 47574"/>
              <a:gd name="adj2" fmla="val 39085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smtClean="0"/>
              <a:t>Platform samenwerking</a:t>
            </a:r>
            <a:endParaRPr lang="fr-BE" sz="1600" dirty="0"/>
          </a:p>
        </p:txBody>
      </p:sp>
      <p:sp>
        <p:nvSpPr>
          <p:cNvPr id="41" name="Left-Right Arrow 40"/>
          <p:cNvSpPr/>
          <p:nvPr/>
        </p:nvSpPr>
        <p:spPr>
          <a:xfrm>
            <a:off x="3708492" y="1899768"/>
            <a:ext cx="2175540" cy="1110263"/>
          </a:xfrm>
          <a:prstGeom prst="leftRightArrow">
            <a:avLst>
              <a:gd name="adj1" fmla="val 47574"/>
              <a:gd name="adj2" fmla="val 3908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smtClean="0"/>
              <a:t>Componenten delen</a:t>
            </a:r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11789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716016" y="1484784"/>
            <a:ext cx="4038600" cy="485740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BE" b="1" dirty="0" err="1" smtClean="0"/>
              <a:t>Overheidsopdrachten</a:t>
            </a:r>
            <a:endParaRPr lang="fr-BE" b="1" dirty="0" smtClean="0"/>
          </a:p>
          <a:p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Overheid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als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trekker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G-Cloud</a:t>
            </a:r>
          </a:p>
          <a:p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Open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government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services</a:t>
            </a:r>
          </a:p>
          <a:p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Erkenningen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door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overheid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PPS en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concessie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zoals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in ESR</a:t>
            </a:r>
          </a:p>
          <a:p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Denkspoor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platform-economie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l-BE" dirty="0" smtClean="0">
                <a:solidFill>
                  <a:schemeClr val="bg1">
                    <a:lumMod val="50000"/>
                  </a:schemeClr>
                </a:solidFill>
              </a:rPr>
              <a:t>Besluit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nl-B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altLang="en-US" dirty="0" err="1"/>
              <a:t>Hoe</a:t>
            </a:r>
            <a:r>
              <a:rPr lang="fr-BE" altLang="en-US" dirty="0"/>
              <a:t> kan ICT-</a:t>
            </a:r>
            <a:r>
              <a:rPr lang="fr-BE" altLang="en-US" dirty="0" err="1"/>
              <a:t>beleid</a:t>
            </a:r>
            <a:r>
              <a:rPr lang="fr-BE" altLang="en-US" dirty="0"/>
              <a:t> er </a:t>
            </a:r>
            <a:r>
              <a:rPr lang="fr-BE" altLang="en-US" dirty="0" err="1"/>
              <a:t>toe</a:t>
            </a:r>
            <a:r>
              <a:rPr lang="fr-BE" altLang="en-US" dirty="0"/>
              <a:t> </a:t>
            </a:r>
            <a:r>
              <a:rPr lang="fr-BE" altLang="en-US" dirty="0" err="1"/>
              <a:t>bijdragen</a:t>
            </a:r>
            <a:r>
              <a:rPr lang="fr-BE" altLang="en-US" dirty="0"/>
              <a:t> </a:t>
            </a:r>
            <a:r>
              <a:rPr lang="fr-BE" altLang="en-US" dirty="0" err="1"/>
              <a:t>dat</a:t>
            </a:r>
            <a:r>
              <a:rPr lang="fr-BE" altLang="en-US" dirty="0"/>
              <a:t> </a:t>
            </a:r>
            <a:r>
              <a:rPr lang="fr-BE" altLang="en-US" dirty="0" err="1"/>
              <a:t>private</a:t>
            </a:r>
            <a:r>
              <a:rPr lang="fr-BE" altLang="en-US" dirty="0"/>
              <a:t> en </a:t>
            </a:r>
            <a:r>
              <a:rPr lang="fr-BE" altLang="en-US" dirty="0" err="1"/>
              <a:t>overheidsspelers</a:t>
            </a:r>
            <a:r>
              <a:rPr lang="fr-BE" altLang="en-US" dirty="0"/>
              <a:t> </a:t>
            </a:r>
            <a:r>
              <a:rPr lang="fr-BE" altLang="en-US" dirty="0" err="1"/>
              <a:t>elkaar</a:t>
            </a:r>
            <a:r>
              <a:rPr lang="fr-BE" altLang="en-US" dirty="0"/>
              <a:t> </a:t>
            </a:r>
            <a:r>
              <a:rPr lang="fr-BE" altLang="en-US" dirty="0" err="1"/>
              <a:t>vinden</a:t>
            </a:r>
            <a:r>
              <a:rPr lang="fr-BE" altLang="en-US" dirty="0"/>
              <a:t>?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FE6DA-21CC-4F62-BAFE-A463F357867C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7" name="Picture 2" descr="C:\JV\RootJV\49 aantemaken presentaties\IT CENTRAAL GENT 29_11_2016\gezicht en digit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220" b="-220"/>
          <a:stretch/>
        </p:blipFill>
        <p:spPr bwMode="auto">
          <a:xfrm>
            <a:off x="539820" y="1351719"/>
            <a:ext cx="4018130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39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19" y="116632"/>
            <a:ext cx="8229600" cy="990600"/>
          </a:xfrm>
        </p:spPr>
        <p:txBody>
          <a:bodyPr/>
          <a:lstStyle/>
          <a:p>
            <a:pPr>
              <a:defRPr/>
            </a:pPr>
            <a:r>
              <a:rPr lang="nl-BE" sz="4000" dirty="0">
                <a:solidFill>
                  <a:srgbClr val="0087BE"/>
                </a:solidFill>
              </a:rPr>
              <a:t>PaaS in de </a:t>
            </a:r>
            <a:r>
              <a:rPr lang="nl-BE" sz="4000" dirty="0" smtClean="0">
                <a:solidFill>
                  <a:srgbClr val="0087BE"/>
                </a:solidFill>
              </a:rPr>
              <a:t>G-Cloud</a:t>
            </a:r>
            <a:endParaRPr lang="fr-BE" sz="4000" dirty="0">
              <a:solidFill>
                <a:srgbClr val="0087B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43900" y="6520259"/>
            <a:ext cx="750888" cy="365125"/>
          </a:xfrm>
        </p:spPr>
        <p:txBody>
          <a:bodyPr/>
          <a:lstStyle/>
          <a:p>
            <a:pPr>
              <a:defRPr/>
            </a:pPr>
            <a:fld id="{05BC87DC-663E-460D-9104-57B85A334E83}" type="slidenum">
              <a:rPr lang="nl-BE" smtClean="0"/>
              <a:pPr>
                <a:defRPr/>
              </a:pPr>
              <a:t>30</a:t>
            </a:fld>
            <a:endParaRPr lang="nl-BE" dirty="0"/>
          </a:p>
        </p:txBody>
      </p:sp>
      <p:pic>
        <p:nvPicPr>
          <p:cNvPr id="18438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3244304"/>
            <a:ext cx="8223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25"/>
          <p:cNvSpPr txBox="1">
            <a:spLocks noChangeArrowheads="1"/>
          </p:cNvSpPr>
          <p:nvPr/>
        </p:nvSpPr>
        <p:spPr bwMode="auto">
          <a:xfrm>
            <a:off x="2057343" y="1412776"/>
            <a:ext cx="19225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eaLnBrk="1" hangingPunct="1">
              <a:buClrTx/>
              <a:buSzTx/>
              <a:buFontTx/>
              <a:buNone/>
              <a:defRPr sz="1600">
                <a:latin typeface="+mn-lt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9pPr>
          </a:lstStyle>
          <a:p>
            <a:r>
              <a:rPr lang="fr-BE" altLang="fr-FR" sz="1500" dirty="0" err="1"/>
              <a:t>Ontwikkeling</a:t>
            </a:r>
            <a:r>
              <a:rPr lang="fr-BE" altLang="fr-FR" sz="1500" dirty="0"/>
              <a:t> &amp;</a:t>
            </a:r>
          </a:p>
          <a:p>
            <a:r>
              <a:rPr lang="fr-BE" altLang="fr-FR" sz="1500" dirty="0"/>
              <a:t>Release </a:t>
            </a:r>
            <a:r>
              <a:rPr lang="fr-BE" altLang="fr-FR" sz="1500" dirty="0" err="1"/>
              <a:t>voorbereiding</a:t>
            </a:r>
            <a:endParaRPr lang="fr-BE" altLang="fr-FR" sz="1500" dirty="0"/>
          </a:p>
        </p:txBody>
      </p:sp>
      <p:sp>
        <p:nvSpPr>
          <p:cNvPr id="18440" name="TextBox 25"/>
          <p:cNvSpPr txBox="1">
            <a:spLocks noChangeArrowheads="1"/>
          </p:cNvSpPr>
          <p:nvPr/>
        </p:nvSpPr>
        <p:spPr bwMode="auto">
          <a:xfrm>
            <a:off x="370490" y="1412776"/>
            <a:ext cx="150374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1500" dirty="0" err="1">
                <a:latin typeface="+mn-lt"/>
              </a:rPr>
              <a:t>Requirements</a:t>
            </a:r>
            <a:endParaRPr lang="fr-BE" altLang="fr-FR" sz="1500" dirty="0">
              <a:latin typeface="+mn-lt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1500" dirty="0">
                <a:latin typeface="+mn-lt"/>
              </a:rPr>
              <a:t>Release planning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8" y="4061866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442" name="TextBox 25"/>
          <p:cNvSpPr txBox="1">
            <a:spLocks noChangeArrowheads="1"/>
          </p:cNvSpPr>
          <p:nvPr/>
        </p:nvSpPr>
        <p:spPr bwMode="auto">
          <a:xfrm>
            <a:off x="4160061" y="1412776"/>
            <a:ext cx="164461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BE" altLang="fr-FR" sz="1500" dirty="0">
                <a:latin typeface="+mn-lt"/>
              </a:rPr>
              <a:t>Release</a:t>
            </a:r>
            <a:r>
              <a:rPr lang="fr-BE" altLang="fr-FR" sz="1500" dirty="0">
                <a:latin typeface="Arial Black" pitchFamily="34" charset="0"/>
              </a:rPr>
              <a:t> </a:t>
            </a:r>
            <a:r>
              <a:rPr lang="fr-BE" altLang="fr-FR" sz="1500" dirty="0" err="1">
                <a:latin typeface="+mn-lt"/>
              </a:rPr>
              <a:t>uitvoering</a:t>
            </a:r>
            <a:endParaRPr lang="fr-BE" altLang="fr-FR" sz="1500" dirty="0">
              <a:latin typeface="+mn-lt"/>
            </a:endParaRPr>
          </a:p>
        </p:txBody>
      </p:sp>
      <p:sp>
        <p:nvSpPr>
          <p:cNvPr id="18443" name="TextBox 25"/>
          <p:cNvSpPr txBox="1">
            <a:spLocks noChangeArrowheads="1"/>
          </p:cNvSpPr>
          <p:nvPr/>
        </p:nvSpPr>
        <p:spPr bwMode="auto">
          <a:xfrm>
            <a:off x="6554993" y="1412776"/>
            <a:ext cx="142199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eaLnBrk="1" hangingPunct="1">
              <a:buClrTx/>
              <a:buSzTx/>
              <a:buFontTx/>
              <a:buNone/>
              <a:defRPr sz="1600">
                <a:latin typeface="+mn-lt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9pPr>
          </a:lstStyle>
          <a:p>
            <a:r>
              <a:rPr lang="fr-BE" altLang="fr-FR" sz="1500" dirty="0"/>
              <a:t>Incident </a:t>
            </a:r>
            <a:r>
              <a:rPr lang="fr-BE" altLang="fr-FR" sz="1500" dirty="0" err="1"/>
              <a:t>beheer</a:t>
            </a:r>
            <a:endParaRPr lang="fr-BE" altLang="fr-FR" sz="1500" dirty="0"/>
          </a:p>
        </p:txBody>
      </p:sp>
      <p:sp>
        <p:nvSpPr>
          <p:cNvPr id="18444" name="TextBox 25"/>
          <p:cNvSpPr txBox="1">
            <a:spLocks noChangeArrowheads="1"/>
          </p:cNvSpPr>
          <p:nvPr/>
        </p:nvSpPr>
        <p:spPr bwMode="auto">
          <a:xfrm>
            <a:off x="6186998" y="2360066"/>
            <a:ext cx="7546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eaLnBrk="1" hangingPunct="1">
              <a:buClrTx/>
              <a:buSzTx/>
              <a:buFontTx/>
              <a:buNone/>
              <a:defRPr sz="1600">
                <a:latin typeface="+mn-lt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9pPr>
          </a:lstStyle>
          <a:p>
            <a:r>
              <a:rPr lang="fr-BE" altLang="fr-FR" sz="1400" dirty="0"/>
              <a:t>1ste </a:t>
            </a:r>
            <a:r>
              <a:rPr lang="fr-BE" altLang="fr-FR" sz="1400" dirty="0" err="1"/>
              <a:t>lijn</a:t>
            </a:r>
            <a:endParaRPr lang="fr-BE" altLang="fr-FR" sz="1400" dirty="0"/>
          </a:p>
        </p:txBody>
      </p:sp>
      <p:sp>
        <p:nvSpPr>
          <p:cNvPr id="18445" name="TextBox 25"/>
          <p:cNvSpPr txBox="1">
            <a:spLocks noChangeArrowheads="1"/>
          </p:cNvSpPr>
          <p:nvPr/>
        </p:nvSpPr>
        <p:spPr bwMode="auto">
          <a:xfrm>
            <a:off x="6192365" y="3468141"/>
            <a:ext cx="7216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eaLnBrk="1" hangingPunct="1">
              <a:buClrTx/>
              <a:buSzTx/>
              <a:buFontTx/>
              <a:buNone/>
              <a:defRPr sz="1600">
                <a:latin typeface="+mn-lt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9pPr>
          </a:lstStyle>
          <a:p>
            <a:r>
              <a:rPr lang="fr-BE" altLang="fr-FR" sz="1400" dirty="0"/>
              <a:t>2de </a:t>
            </a:r>
            <a:r>
              <a:rPr lang="fr-BE" altLang="fr-FR" sz="1400" dirty="0" err="1"/>
              <a:t>lijn</a:t>
            </a:r>
            <a:endParaRPr lang="fr-BE" altLang="fr-FR" sz="1400" dirty="0"/>
          </a:p>
        </p:txBody>
      </p:sp>
      <p:grpSp>
        <p:nvGrpSpPr>
          <p:cNvPr id="18446" name="Group 28"/>
          <p:cNvGrpSpPr>
            <a:grpSpLocks/>
          </p:cNvGrpSpPr>
          <p:nvPr/>
        </p:nvGrpSpPr>
        <p:grpSpPr bwMode="auto">
          <a:xfrm>
            <a:off x="7265988" y="3120479"/>
            <a:ext cx="1503233" cy="538162"/>
            <a:chOff x="3542315" y="3875964"/>
            <a:chExt cx="1503595" cy="537241"/>
          </a:xfrm>
        </p:grpSpPr>
        <p:pic>
          <p:nvPicPr>
            <p:cNvPr id="18463" name="Picture 5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315" y="3875964"/>
              <a:ext cx="952642" cy="537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64" name="TextBox 30"/>
            <p:cNvSpPr txBox="1">
              <a:spLocks noChangeArrowheads="1"/>
            </p:cNvSpPr>
            <p:nvPr/>
          </p:nvSpPr>
          <p:spPr bwMode="auto">
            <a:xfrm>
              <a:off x="4474783" y="4014510"/>
              <a:ext cx="571127" cy="30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ctr" eaLnBrk="1" hangingPunct="1">
                <a:buClrTx/>
                <a:buSzTx/>
                <a:buFontTx/>
                <a:buNone/>
                <a:defRPr sz="1600">
                  <a:latin typeface="+mn-lt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latin typeface="Arial" charset="0"/>
                </a:defRPr>
              </a:lvl9pPr>
            </a:lstStyle>
            <a:p>
              <a:r>
                <a:rPr lang="fr-BE" altLang="fr-FR" sz="1400" dirty="0"/>
                <a:t>- unit</a:t>
              </a:r>
            </a:p>
          </p:txBody>
        </p:sp>
      </p:grpSp>
      <p:sp>
        <p:nvSpPr>
          <p:cNvPr id="18447" name="TextBox 25"/>
          <p:cNvSpPr txBox="1">
            <a:spLocks noChangeArrowheads="1"/>
          </p:cNvSpPr>
          <p:nvPr/>
        </p:nvSpPr>
        <p:spPr bwMode="auto">
          <a:xfrm>
            <a:off x="6181253" y="4698454"/>
            <a:ext cx="7216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eaLnBrk="1" hangingPunct="1">
              <a:buClrTx/>
              <a:buSzTx/>
              <a:buFontTx/>
              <a:buNone/>
              <a:defRPr sz="1600">
                <a:latin typeface="+mn-lt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9pPr>
          </a:lstStyle>
          <a:p>
            <a:r>
              <a:rPr lang="fr-BE" altLang="fr-FR" sz="1400" dirty="0"/>
              <a:t>3de </a:t>
            </a:r>
            <a:r>
              <a:rPr lang="fr-BE" altLang="fr-FR" sz="1400" dirty="0" err="1"/>
              <a:t>lijn</a:t>
            </a:r>
            <a:endParaRPr lang="fr-BE" altLang="fr-FR" sz="14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36538" y="2077491"/>
            <a:ext cx="8766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025650" y="1399629"/>
            <a:ext cx="0" cy="470217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943350" y="1409154"/>
            <a:ext cx="0" cy="470376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135688" y="1425029"/>
            <a:ext cx="0" cy="470376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6135688" y="2963316"/>
            <a:ext cx="286702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6145213" y="4407941"/>
            <a:ext cx="286702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5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12" y="4965873"/>
            <a:ext cx="1906588" cy="365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55" name="Picture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88" y="5487441"/>
            <a:ext cx="120173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Flowchart: Magnetic Disk 45"/>
          <p:cNvSpPr/>
          <p:nvPr/>
        </p:nvSpPr>
        <p:spPr>
          <a:xfrm>
            <a:off x="4582319" y="3125961"/>
            <a:ext cx="598488" cy="369887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sz="1400" dirty="0"/>
              <a:t>DB</a:t>
            </a:r>
            <a:endParaRPr lang="fr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591783"/>
            <a:ext cx="799120" cy="3200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591783"/>
            <a:ext cx="799120" cy="32001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124" y="4710227"/>
            <a:ext cx="799120" cy="3200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634" y="3778423"/>
            <a:ext cx="799120" cy="32001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988" y="2331028"/>
            <a:ext cx="799120" cy="32001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591783"/>
            <a:ext cx="799120" cy="32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7407E-6 L 0.19931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19" y="134144"/>
            <a:ext cx="8229600" cy="990600"/>
          </a:xfrm>
        </p:spPr>
        <p:txBody>
          <a:bodyPr/>
          <a:lstStyle/>
          <a:p>
            <a:pPr>
              <a:defRPr/>
            </a:pPr>
            <a:r>
              <a:rPr lang="fr-BE" sz="4000" dirty="0" err="1" smtClean="0">
                <a:solidFill>
                  <a:srgbClr val="0087BE"/>
                </a:solidFill>
              </a:rPr>
              <a:t>Paas</a:t>
            </a:r>
            <a:r>
              <a:rPr lang="fr-BE" sz="4000" dirty="0" smtClean="0">
                <a:solidFill>
                  <a:srgbClr val="0087BE"/>
                </a:solidFill>
              </a:rPr>
              <a:t> : </a:t>
            </a:r>
            <a:r>
              <a:rPr lang="fr-BE" sz="4000" dirty="0" err="1" smtClean="0">
                <a:solidFill>
                  <a:srgbClr val="0087BE"/>
                </a:solidFill>
              </a:rPr>
              <a:t>Register</a:t>
            </a:r>
            <a:r>
              <a:rPr lang="fr-BE" sz="4000" dirty="0" smtClean="0">
                <a:solidFill>
                  <a:srgbClr val="0087BE"/>
                </a:solidFill>
              </a:rPr>
              <a:t> as a Service</a:t>
            </a:r>
            <a:endParaRPr lang="fr-BE" sz="4000" dirty="0">
              <a:solidFill>
                <a:srgbClr val="0087B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43900" y="6520259"/>
            <a:ext cx="750888" cy="365125"/>
          </a:xfrm>
        </p:spPr>
        <p:txBody>
          <a:bodyPr/>
          <a:lstStyle/>
          <a:p>
            <a:pPr>
              <a:defRPr/>
            </a:pPr>
            <a:fld id="{05BC87DC-663E-460D-9104-57B85A334E83}" type="slidenum">
              <a:rPr lang="nl-BE" smtClean="0"/>
              <a:pPr>
                <a:defRPr/>
              </a:pPr>
              <a:t>31</a:t>
            </a:fld>
            <a:endParaRPr lang="nl-BE" dirty="0"/>
          </a:p>
        </p:txBody>
      </p:sp>
      <p:pic>
        <p:nvPicPr>
          <p:cNvPr id="18438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2970832"/>
            <a:ext cx="8223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25"/>
          <p:cNvSpPr txBox="1">
            <a:spLocks noChangeArrowheads="1"/>
          </p:cNvSpPr>
          <p:nvPr/>
        </p:nvSpPr>
        <p:spPr bwMode="auto">
          <a:xfrm>
            <a:off x="2057343" y="1412776"/>
            <a:ext cx="19225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eaLnBrk="1" hangingPunct="1">
              <a:buClrTx/>
              <a:buSzTx/>
              <a:buFontTx/>
              <a:buNone/>
              <a:defRPr sz="1500">
                <a:latin typeface="+mn-lt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9pPr>
          </a:lstStyle>
          <a:p>
            <a:r>
              <a:rPr lang="fr-BE" altLang="fr-FR" dirty="0" err="1"/>
              <a:t>Ontwikkeling</a:t>
            </a:r>
            <a:r>
              <a:rPr lang="fr-BE" altLang="fr-FR" dirty="0"/>
              <a:t> &amp;</a:t>
            </a:r>
          </a:p>
          <a:p>
            <a:r>
              <a:rPr lang="fr-BE" altLang="fr-FR" dirty="0"/>
              <a:t>Release </a:t>
            </a:r>
            <a:r>
              <a:rPr lang="fr-BE" altLang="fr-FR" dirty="0" err="1"/>
              <a:t>voorbereiding</a:t>
            </a:r>
            <a:endParaRPr lang="fr-BE" altLang="fr-FR" dirty="0"/>
          </a:p>
        </p:txBody>
      </p:sp>
      <p:sp>
        <p:nvSpPr>
          <p:cNvPr id="18440" name="TextBox 25"/>
          <p:cNvSpPr txBox="1">
            <a:spLocks noChangeArrowheads="1"/>
          </p:cNvSpPr>
          <p:nvPr/>
        </p:nvSpPr>
        <p:spPr bwMode="auto">
          <a:xfrm>
            <a:off x="370490" y="1412776"/>
            <a:ext cx="150374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eaLnBrk="1" hangingPunct="1">
              <a:buClrTx/>
              <a:buSzTx/>
              <a:buFontTx/>
              <a:buNone/>
              <a:defRPr sz="1500">
                <a:latin typeface="+mn-lt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9pPr>
          </a:lstStyle>
          <a:p>
            <a:r>
              <a:rPr lang="fr-BE" altLang="fr-FR" dirty="0" err="1"/>
              <a:t>Requirements</a:t>
            </a:r>
            <a:endParaRPr lang="fr-BE" altLang="fr-FR" dirty="0"/>
          </a:p>
          <a:p>
            <a:r>
              <a:rPr lang="fr-BE" altLang="fr-FR" dirty="0"/>
              <a:t>Release planning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8" y="3793157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442" name="TextBox 25"/>
          <p:cNvSpPr txBox="1">
            <a:spLocks noChangeArrowheads="1"/>
          </p:cNvSpPr>
          <p:nvPr/>
        </p:nvSpPr>
        <p:spPr bwMode="auto">
          <a:xfrm>
            <a:off x="4170480" y="1412776"/>
            <a:ext cx="162377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eaLnBrk="1" hangingPunct="1">
              <a:buClrTx/>
              <a:buSzTx/>
              <a:buFontTx/>
              <a:buNone/>
              <a:defRPr sz="1500">
                <a:latin typeface="+mn-lt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9pPr>
          </a:lstStyle>
          <a:p>
            <a:r>
              <a:rPr lang="fr-BE" altLang="fr-FR" dirty="0"/>
              <a:t>Release </a:t>
            </a:r>
            <a:r>
              <a:rPr lang="fr-BE" altLang="fr-FR" dirty="0" err="1"/>
              <a:t>uitvoering</a:t>
            </a:r>
            <a:endParaRPr lang="fr-BE" altLang="fr-FR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36538" y="2090638"/>
            <a:ext cx="8766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025650" y="1412776"/>
            <a:ext cx="0" cy="470217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943350" y="1422301"/>
            <a:ext cx="0" cy="470376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135688" y="1438176"/>
            <a:ext cx="0" cy="470376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5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807" y="5080099"/>
            <a:ext cx="1906588" cy="365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6" name="Flowchart: Magnetic Disk 45"/>
          <p:cNvSpPr/>
          <p:nvPr/>
        </p:nvSpPr>
        <p:spPr>
          <a:xfrm>
            <a:off x="4582319" y="3139108"/>
            <a:ext cx="598488" cy="369887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sz="1400" dirty="0"/>
              <a:t>DB</a:t>
            </a:r>
            <a:endParaRPr lang="fr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04930"/>
            <a:ext cx="799120" cy="3200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604930"/>
            <a:ext cx="799120" cy="32001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04930"/>
            <a:ext cx="799120" cy="320014"/>
          </a:xfrm>
          <a:prstGeom prst="rect">
            <a:avLst/>
          </a:prstGeom>
        </p:spPr>
      </p:pic>
      <p:sp>
        <p:nvSpPr>
          <p:cNvPr id="32" name="TextBox 25"/>
          <p:cNvSpPr txBox="1">
            <a:spLocks noChangeArrowheads="1"/>
          </p:cNvSpPr>
          <p:nvPr/>
        </p:nvSpPr>
        <p:spPr bwMode="auto">
          <a:xfrm>
            <a:off x="6341316" y="1412776"/>
            <a:ext cx="184935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eaLnBrk="1" hangingPunct="1">
              <a:buClrTx/>
              <a:buSzTx/>
              <a:buFontTx/>
              <a:buNone/>
              <a:defRPr sz="1500">
                <a:latin typeface="+mn-lt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latin typeface="Arial" charset="0"/>
              </a:defRPr>
            </a:lvl9pPr>
          </a:lstStyle>
          <a:p>
            <a:r>
              <a:rPr lang="fr-BE" altLang="fr-FR" dirty="0" err="1"/>
              <a:t>Gebruikers</a:t>
            </a:r>
            <a:r>
              <a:rPr lang="fr-BE" altLang="fr-FR" dirty="0"/>
              <a:t> / </a:t>
            </a:r>
            <a:r>
              <a:rPr lang="fr-BE" altLang="fr-FR" dirty="0" err="1"/>
              <a:t>Partners</a:t>
            </a:r>
            <a:endParaRPr lang="fr-BE" altLang="fr-FR" dirty="0"/>
          </a:p>
          <a:p>
            <a:endParaRPr lang="fr-BE" altLang="fr-FR" dirty="0"/>
          </a:p>
        </p:txBody>
      </p:sp>
      <p:sp>
        <p:nvSpPr>
          <p:cNvPr id="3" name="Left-Right Arrow 2"/>
          <p:cNvSpPr/>
          <p:nvPr/>
        </p:nvSpPr>
        <p:spPr>
          <a:xfrm>
            <a:off x="5596482" y="4090861"/>
            <a:ext cx="1080121" cy="17537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TextBox 7"/>
          <p:cNvSpPr txBox="1"/>
          <p:nvPr/>
        </p:nvSpPr>
        <p:spPr>
          <a:xfrm>
            <a:off x="7882174" y="3713456"/>
            <a:ext cx="1120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err="1" smtClean="0"/>
              <a:t>FOD’s</a:t>
            </a:r>
            <a:endParaRPr lang="fr-BE" sz="1600" dirty="0" smtClean="0"/>
          </a:p>
          <a:p>
            <a:r>
              <a:rPr lang="fr-BE" sz="1600" dirty="0" err="1" smtClean="0"/>
              <a:t>Justitie</a:t>
            </a:r>
            <a:endParaRPr lang="fr-BE" sz="1600" dirty="0" smtClean="0"/>
          </a:p>
          <a:p>
            <a:r>
              <a:rPr lang="fr-BE" sz="1600" dirty="0" err="1" smtClean="0"/>
              <a:t>Mobiliteit</a:t>
            </a:r>
            <a:endParaRPr lang="fr-BE" sz="1600" dirty="0" smtClean="0"/>
          </a:p>
          <a:p>
            <a:r>
              <a:rPr lang="fr-BE" sz="1600" dirty="0" smtClean="0"/>
              <a:t>…</a:t>
            </a:r>
            <a:endParaRPr lang="fr-BE" sz="1600" dirty="0"/>
          </a:p>
        </p:txBody>
      </p:sp>
      <p:sp>
        <p:nvSpPr>
          <p:cNvPr id="9" name="Left-Right Arrow 8"/>
          <p:cNvSpPr/>
          <p:nvPr/>
        </p:nvSpPr>
        <p:spPr>
          <a:xfrm>
            <a:off x="7466818" y="4138247"/>
            <a:ext cx="411640" cy="17537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5" name="Picture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503" y="5631457"/>
            <a:ext cx="120173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421" y="3789041"/>
            <a:ext cx="651429" cy="65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963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7407E-6 L 0.19931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482593"/>
            <a:ext cx="4752527" cy="478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220072" y="1700808"/>
            <a:ext cx="3744416" cy="4857403"/>
          </a:xfrm>
        </p:spPr>
        <p:txBody>
          <a:bodyPr/>
          <a:lstStyle/>
          <a:p>
            <a:pPr marL="0" indent="0">
              <a:buNone/>
            </a:pPr>
            <a:r>
              <a:rPr lang="fr-BE" dirty="0" smtClean="0"/>
              <a:t>In </a:t>
            </a:r>
            <a:r>
              <a:rPr lang="fr-BE" dirty="0" err="1" smtClean="0"/>
              <a:t>productie</a:t>
            </a:r>
            <a:endParaRPr lang="fr-BE" dirty="0" smtClean="0"/>
          </a:p>
          <a:p>
            <a:r>
              <a:rPr lang="fr-BE" dirty="0" err="1" smtClean="0"/>
              <a:t>eHealth</a:t>
            </a:r>
            <a:r>
              <a:rPr lang="fr-BE" dirty="0" smtClean="0"/>
              <a:t> </a:t>
            </a:r>
            <a:r>
              <a:rPr lang="fr-BE" dirty="0" err="1" smtClean="0"/>
              <a:t>Core</a:t>
            </a:r>
            <a:endParaRPr lang="fr-BE" dirty="0" smtClean="0"/>
          </a:p>
          <a:p>
            <a:r>
              <a:rPr lang="fr-BE" dirty="0" smtClean="0"/>
              <a:t>VAS</a:t>
            </a:r>
          </a:p>
          <a:p>
            <a:r>
              <a:rPr lang="fr-BE" dirty="0" smtClean="0"/>
              <a:t>HZIV</a:t>
            </a:r>
          </a:p>
          <a:p>
            <a:r>
              <a:rPr lang="fr-BE" dirty="0" err="1" smtClean="0"/>
              <a:t>Portaal</a:t>
            </a:r>
            <a:r>
              <a:rPr lang="fr-BE" dirty="0" smtClean="0"/>
              <a:t> Sociale </a:t>
            </a:r>
            <a:r>
              <a:rPr lang="fr-BE" dirty="0" err="1" smtClean="0"/>
              <a:t>Zekerheid</a:t>
            </a:r>
            <a:endParaRPr lang="fr-BE" dirty="0" smtClean="0"/>
          </a:p>
          <a:p>
            <a:r>
              <a:rPr lang="fr-BE" dirty="0" err="1" smtClean="0"/>
              <a:t>Statistieksites</a:t>
            </a:r>
            <a:r>
              <a:rPr lang="fr-BE" dirty="0" smtClean="0"/>
              <a:t/>
            </a:r>
            <a:br>
              <a:rPr lang="fr-BE" dirty="0" smtClean="0"/>
            </a:br>
            <a:endParaRPr lang="fr-BE" dirty="0" smtClean="0"/>
          </a:p>
          <a:p>
            <a:pPr marL="0" indent="0">
              <a:buNone/>
            </a:pPr>
            <a:r>
              <a:rPr lang="nl-BE" dirty="0" smtClean="0"/>
              <a:t>In voorbereiding</a:t>
            </a:r>
            <a:endParaRPr lang="fr-BE" dirty="0" smtClean="0"/>
          </a:p>
          <a:p>
            <a:r>
              <a:rPr lang="fr-BE" dirty="0" smtClean="0"/>
              <a:t>KSZ</a:t>
            </a:r>
          </a:p>
          <a:p>
            <a:endParaRPr lang="fr-B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G-Cloud Greenshift = </a:t>
            </a:r>
            <a:r>
              <a:rPr lang="nl-BE" dirty="0" err="1" smtClean="0"/>
              <a:t>slideware</a:t>
            </a:r>
            <a:r>
              <a:rPr lang="nl-BE" dirty="0" smtClean="0"/>
              <a:t> ?</a:t>
            </a:r>
            <a:br>
              <a:rPr lang="nl-BE" dirty="0" smtClean="0"/>
            </a:br>
            <a:r>
              <a:rPr lang="nl-BE" dirty="0" smtClean="0"/>
              <a:t>Neen !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32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1163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sz="2400" dirty="0" smtClean="0"/>
              <a:t>Design door </a:t>
            </a:r>
            <a:r>
              <a:rPr lang="nl-BE" sz="2400" dirty="0" err="1" smtClean="0"/>
              <a:t>overheids-sector</a:t>
            </a:r>
            <a:r>
              <a:rPr lang="nl-BE" sz="2400" dirty="0" smtClean="0"/>
              <a:t> </a:t>
            </a:r>
            <a:r>
              <a:rPr lang="nl-BE" sz="2400" dirty="0" err="1" smtClean="0"/>
              <a:t>mbv</a:t>
            </a:r>
            <a:r>
              <a:rPr lang="nl-BE" sz="2400" dirty="0" smtClean="0"/>
              <a:t> private sector</a:t>
            </a:r>
            <a:endParaRPr lang="nl-BE" sz="2400" dirty="0"/>
          </a:p>
          <a:p>
            <a:r>
              <a:rPr lang="nl-BE" sz="2400" dirty="0" err="1" smtClean="0"/>
              <a:t>Build</a:t>
            </a:r>
            <a:r>
              <a:rPr lang="nl-BE" sz="2400" dirty="0" smtClean="0"/>
              <a:t> door private sector</a:t>
            </a:r>
            <a:endParaRPr lang="nl-BE" sz="2400" dirty="0"/>
          </a:p>
          <a:p>
            <a:r>
              <a:rPr lang="nl-BE" sz="2400" dirty="0" smtClean="0"/>
              <a:t>Run</a:t>
            </a:r>
            <a:endParaRPr lang="nl-BE" sz="2400" dirty="0"/>
          </a:p>
          <a:p>
            <a:pPr lvl="1"/>
            <a:r>
              <a:rPr lang="fr-BE" sz="2000" dirty="0" err="1"/>
              <a:t>z</a:t>
            </a:r>
            <a:r>
              <a:rPr lang="fr-BE" sz="2000" dirty="0" err="1" smtClean="0"/>
              <a:t>onder</a:t>
            </a:r>
            <a:r>
              <a:rPr lang="fr-BE" sz="2000" dirty="0" smtClean="0"/>
              <a:t> </a:t>
            </a:r>
            <a:r>
              <a:rPr lang="fr-BE" sz="2000" dirty="0" err="1" smtClean="0"/>
              <a:t>zware</a:t>
            </a:r>
            <a:r>
              <a:rPr lang="fr-BE" sz="2000" dirty="0" smtClean="0"/>
              <a:t> </a:t>
            </a:r>
            <a:r>
              <a:rPr lang="fr-BE" sz="2000" dirty="0" err="1" smtClean="0"/>
              <a:t>investering</a:t>
            </a:r>
            <a:endParaRPr lang="fr-BE" sz="2000" dirty="0" smtClean="0"/>
          </a:p>
          <a:p>
            <a:pPr lvl="1"/>
            <a:r>
              <a:rPr lang="fr-BE" sz="2000" dirty="0"/>
              <a:t>i</a:t>
            </a:r>
            <a:r>
              <a:rPr lang="fr-BE" sz="2000" dirty="0" smtClean="0"/>
              <a:t>n </a:t>
            </a:r>
            <a:r>
              <a:rPr lang="fr-BE" sz="2000" dirty="0" err="1" smtClean="0"/>
              <a:t>veilige</a:t>
            </a:r>
            <a:r>
              <a:rPr lang="fr-BE" sz="2000" dirty="0" smtClean="0"/>
              <a:t> en </a:t>
            </a:r>
            <a:r>
              <a:rPr lang="fr-BE" sz="2000" dirty="0" err="1" smtClean="0"/>
              <a:t>vertrouwde</a:t>
            </a:r>
            <a:r>
              <a:rPr lang="fr-BE" sz="2000" dirty="0" smtClean="0"/>
              <a:t> </a:t>
            </a:r>
            <a:r>
              <a:rPr lang="fr-BE" sz="2000" dirty="0" err="1" smtClean="0"/>
              <a:t>omgeving</a:t>
            </a:r>
            <a:endParaRPr lang="fr-BE" sz="2000" dirty="0" smtClean="0"/>
          </a:p>
          <a:p>
            <a:pPr lvl="1"/>
            <a:r>
              <a:rPr lang="fr-BE" sz="2000" dirty="0" err="1"/>
              <a:t>s</a:t>
            </a:r>
            <a:r>
              <a:rPr lang="fr-BE" sz="2000" dirty="0" err="1" smtClean="0"/>
              <a:t>chaalbaar</a:t>
            </a:r>
            <a:endParaRPr lang="fr-BE" sz="2000" dirty="0" smtClean="0"/>
          </a:p>
          <a:p>
            <a:pPr lvl="1"/>
            <a:r>
              <a:rPr lang="fr-BE" sz="2000" dirty="0" err="1"/>
              <a:t>m</a:t>
            </a:r>
            <a:r>
              <a:rPr lang="fr-BE" sz="2000" dirty="0" err="1" smtClean="0"/>
              <a:t>akkelijk</a:t>
            </a:r>
            <a:r>
              <a:rPr lang="fr-BE" sz="2000" dirty="0" smtClean="0"/>
              <a:t> </a:t>
            </a:r>
            <a:r>
              <a:rPr lang="fr-BE" sz="2000" dirty="0" err="1" smtClean="0"/>
              <a:t>aan</a:t>
            </a:r>
            <a:r>
              <a:rPr lang="fr-BE" sz="2000" dirty="0" smtClean="0"/>
              <a:t> te </a:t>
            </a:r>
            <a:r>
              <a:rPr lang="fr-BE" sz="2000" dirty="0" err="1" smtClean="0"/>
              <a:t>passen</a:t>
            </a:r>
            <a:endParaRPr lang="fr-BE" sz="2000" dirty="0"/>
          </a:p>
          <a:p>
            <a:r>
              <a:rPr lang="nl-BE" sz="2400" dirty="0" smtClean="0"/>
              <a:t>Concepten en componenten herbruikbaar buiten overheidssector</a:t>
            </a:r>
            <a:endParaRPr lang="fr-BE" sz="2400" dirty="0" smtClean="0"/>
          </a:p>
          <a:p>
            <a:pPr lvl="1"/>
            <a:endParaRPr lang="nl-B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Besluit: G-Cloud = opportuniteit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3E72B9-ADC1-4C10-A5F8-9C1E2B4AB277}" type="slidenum">
              <a:rPr lang="en-GB" smtClean="0"/>
              <a:pPr>
                <a:defRPr/>
              </a:pPr>
              <a:t>33</a:t>
            </a:fld>
            <a:endParaRPr lang="en-GB" dirty="0"/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1320478" y="121429"/>
            <a:ext cx="7531743" cy="65643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dirty="0" smtClean="0"/>
              <a:t> </a:t>
            </a:r>
            <a:endParaRPr lang="fr-BE" dirty="0"/>
          </a:p>
        </p:txBody>
      </p:sp>
      <p:sp>
        <p:nvSpPr>
          <p:cNvPr id="7" name="Content Placeholder 2"/>
          <p:cNvSpPr>
            <a:spLocks noGrp="1"/>
          </p:cNvSpPr>
          <p:nvPr/>
        </p:nvSpPr>
        <p:spPr>
          <a:xfrm>
            <a:off x="291779" y="1700807"/>
            <a:ext cx="8229600" cy="4638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 smtClean="0"/>
          </a:p>
        </p:txBody>
      </p:sp>
      <p:sp>
        <p:nvSpPr>
          <p:cNvPr id="8" name="Slide Number Placeholder 3"/>
          <p:cNvSpPr>
            <a:spLocks noGrp="1"/>
          </p:cNvSpPr>
          <p:nvPr/>
        </p:nvSpPr>
        <p:spPr>
          <a:xfrm>
            <a:off x="8199148" y="6520572"/>
            <a:ext cx="481642" cy="216000"/>
          </a:xfrm>
          <a:prstGeom prst="rect">
            <a:avLst/>
          </a:prstGeom>
        </p:spPr>
        <p:txBody>
          <a:bodyPr rIns="36000" bIns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5471B662-E07F-4B45-AF7C-5436FF003ECE}" type="slidenum">
              <a:rPr lang="en-GB" smtClean="0"/>
              <a:pPr/>
              <a:t>33</a:t>
            </a:fld>
            <a:endParaRPr lang="en-GB" dirty="0"/>
          </a:p>
        </p:txBody>
      </p:sp>
      <p:pic>
        <p:nvPicPr>
          <p:cNvPr id="12" name="Picture 2" descr="C:\JV\RootJV\4 1  aantemaken presentaties\IT CENTRAAL GENT 29_11_2016\business-woman-opening-door-19972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33" t="3836" r="8123" b="9052"/>
          <a:stretch/>
        </p:blipFill>
        <p:spPr bwMode="auto">
          <a:xfrm>
            <a:off x="508000" y="1227049"/>
            <a:ext cx="4064000" cy="531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63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4008" y="1368349"/>
            <a:ext cx="4038600" cy="485740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Overheidsopdrachten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Overheid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als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trekker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G-Cloud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BE" b="1" dirty="0" smtClean="0"/>
              <a:t>Open </a:t>
            </a:r>
            <a:r>
              <a:rPr lang="fr-BE" b="1" dirty="0" err="1" smtClean="0"/>
              <a:t>government</a:t>
            </a:r>
            <a:r>
              <a:rPr lang="fr-BE" b="1" dirty="0" smtClean="0"/>
              <a:t> services</a:t>
            </a:r>
          </a:p>
          <a:p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Erkenningen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door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overheid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PPS en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concessie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zoals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in ESR</a:t>
            </a:r>
          </a:p>
          <a:p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Denkspoor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platform-economie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l-BE" dirty="0" smtClean="0">
                <a:solidFill>
                  <a:schemeClr val="bg1">
                    <a:lumMod val="50000"/>
                  </a:schemeClr>
                </a:solidFill>
              </a:rPr>
              <a:t>Besluit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nl-B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altLang="en-US" dirty="0" err="1"/>
              <a:t>Hoe</a:t>
            </a:r>
            <a:r>
              <a:rPr lang="fr-BE" altLang="en-US" dirty="0"/>
              <a:t> kan ICT-</a:t>
            </a:r>
            <a:r>
              <a:rPr lang="fr-BE" altLang="en-US" dirty="0" err="1"/>
              <a:t>beleid</a:t>
            </a:r>
            <a:r>
              <a:rPr lang="fr-BE" altLang="en-US" dirty="0"/>
              <a:t> er </a:t>
            </a:r>
            <a:r>
              <a:rPr lang="fr-BE" altLang="en-US" dirty="0" err="1"/>
              <a:t>toe</a:t>
            </a:r>
            <a:r>
              <a:rPr lang="fr-BE" altLang="en-US" dirty="0"/>
              <a:t> </a:t>
            </a:r>
            <a:r>
              <a:rPr lang="fr-BE" altLang="en-US" dirty="0" err="1"/>
              <a:t>bijdragen</a:t>
            </a:r>
            <a:r>
              <a:rPr lang="fr-BE" altLang="en-US" dirty="0"/>
              <a:t> </a:t>
            </a:r>
            <a:r>
              <a:rPr lang="fr-BE" altLang="en-US" dirty="0" err="1"/>
              <a:t>dat</a:t>
            </a:r>
            <a:r>
              <a:rPr lang="fr-BE" altLang="en-US" dirty="0"/>
              <a:t> </a:t>
            </a:r>
            <a:r>
              <a:rPr lang="fr-BE" altLang="en-US" dirty="0" err="1"/>
              <a:t>private</a:t>
            </a:r>
            <a:r>
              <a:rPr lang="fr-BE" altLang="en-US" dirty="0"/>
              <a:t> en </a:t>
            </a:r>
            <a:r>
              <a:rPr lang="fr-BE" altLang="en-US" dirty="0" err="1"/>
              <a:t>overheidsspelers</a:t>
            </a:r>
            <a:r>
              <a:rPr lang="fr-BE" altLang="en-US" dirty="0"/>
              <a:t> </a:t>
            </a:r>
            <a:r>
              <a:rPr lang="fr-BE" altLang="en-US" dirty="0" err="1"/>
              <a:t>elkaar</a:t>
            </a:r>
            <a:r>
              <a:rPr lang="fr-BE" altLang="en-US" dirty="0"/>
              <a:t> </a:t>
            </a:r>
            <a:r>
              <a:rPr lang="fr-BE" altLang="en-US" dirty="0" err="1"/>
              <a:t>vinden</a:t>
            </a:r>
            <a:r>
              <a:rPr lang="fr-BE" altLang="en-US" dirty="0"/>
              <a:t>?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FE6DA-21CC-4F62-BAFE-A463F357867C}" type="slidenum">
              <a:rPr lang="en-GB" smtClean="0"/>
              <a:pPr/>
              <a:t>34</a:t>
            </a:fld>
            <a:endParaRPr lang="en-GB" dirty="0"/>
          </a:p>
        </p:txBody>
      </p:sp>
      <p:pic>
        <p:nvPicPr>
          <p:cNvPr id="7" name="Picture 2" descr="C:\JV\RootJV\49 aantemaken presentaties\IT CENTRAAL GENT 29_11_2016\gezicht en digit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220" b="-220"/>
          <a:stretch/>
        </p:blipFill>
        <p:spPr bwMode="auto">
          <a:xfrm>
            <a:off x="481863" y="1340768"/>
            <a:ext cx="4018129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07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0" r="24130"/>
          <a:stretch/>
        </p:blipFill>
        <p:spPr>
          <a:xfrm>
            <a:off x="539552" y="1484784"/>
            <a:ext cx="4038600" cy="4714346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4008" y="1340768"/>
            <a:ext cx="4244280" cy="4857403"/>
          </a:xfrm>
        </p:spPr>
        <p:txBody>
          <a:bodyPr/>
          <a:lstStyle/>
          <a:p>
            <a:r>
              <a:rPr lang="nl-BE" dirty="0"/>
              <a:t>S</a:t>
            </a:r>
            <a:r>
              <a:rPr lang="nl-BE" dirty="0" smtClean="0"/>
              <a:t>amenwerking tussen de overheids- en de private sector op het vlak van</a:t>
            </a:r>
          </a:p>
          <a:p>
            <a:pPr lvl="1"/>
            <a:r>
              <a:rPr lang="nl-BE" dirty="0" smtClean="0"/>
              <a:t>visie</a:t>
            </a:r>
          </a:p>
          <a:p>
            <a:pPr lvl="1"/>
            <a:r>
              <a:rPr lang="nl-BE" dirty="0" smtClean="0"/>
              <a:t>gemeenschappelijke componenten en diensten</a:t>
            </a:r>
          </a:p>
          <a:p>
            <a:pPr lvl="1"/>
            <a:r>
              <a:rPr lang="nl-BE" dirty="0" err="1" smtClean="0"/>
              <a:t>synergiëen</a:t>
            </a:r>
            <a:r>
              <a:rPr lang="nl-BE" dirty="0" smtClean="0"/>
              <a:t> om te voldoen aan verwachtingen van gebruikers</a:t>
            </a:r>
          </a:p>
          <a:p>
            <a:pPr lvl="1"/>
            <a:r>
              <a:rPr lang="nl-BE" dirty="0" smtClean="0"/>
              <a:t>taakverdeling op basis van sterktes van elkeen</a:t>
            </a:r>
          </a:p>
          <a:p>
            <a:r>
              <a:rPr lang="nl-BE" dirty="0"/>
              <a:t>N</a:t>
            </a:r>
            <a:r>
              <a:rPr lang="nl-BE" dirty="0" smtClean="0"/>
              <a:t>iet enkel denken in termen van competitieve, maar ook in termen van coöperatieve strategische voordelen</a:t>
            </a:r>
          </a:p>
          <a:p>
            <a:endParaRPr lang="nl-B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smtClean="0"/>
              <a:t>Evolutie van maatschappij naar</a:t>
            </a:r>
            <a:br>
              <a:rPr lang="nl-BE" smtClean="0"/>
            </a:br>
            <a:r>
              <a:rPr lang="nl-BE" smtClean="0"/>
              <a:t>‘digitaal is het nieuwe normaal’ vereist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3B685-A2AB-4518-B31A-1C8B277EB988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61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4008" y="1484784"/>
            <a:ext cx="4038600" cy="4857403"/>
          </a:xfrm>
        </p:spPr>
        <p:txBody>
          <a:bodyPr/>
          <a:lstStyle/>
          <a:p>
            <a:r>
              <a:rPr lang="nl-BE" dirty="0" smtClean="0"/>
              <a:t>Onderling vertrouwen kweken</a:t>
            </a:r>
          </a:p>
          <a:p>
            <a:r>
              <a:rPr lang="nl-BE" dirty="0" smtClean="0"/>
              <a:t>Door concrete samenwerking</a:t>
            </a:r>
          </a:p>
          <a:p>
            <a:r>
              <a:rPr lang="nl-BE" dirty="0" smtClean="0"/>
              <a:t>Met regelmatige oplevering, resultaten en ROI</a:t>
            </a:r>
          </a:p>
          <a:p>
            <a:r>
              <a:rPr lang="nl-BE" dirty="0" smtClean="0"/>
              <a:t>Voorbeelden</a:t>
            </a:r>
          </a:p>
          <a:p>
            <a:pPr lvl="1"/>
            <a:r>
              <a:rPr lang="nl-BE" dirty="0" smtClean="0"/>
              <a:t>elektronisch gebruikersbeheer</a:t>
            </a:r>
          </a:p>
          <a:p>
            <a:pPr lvl="1"/>
            <a:r>
              <a:rPr lang="nl-BE" dirty="0" smtClean="0"/>
              <a:t>elektronische post: </a:t>
            </a:r>
            <a:br>
              <a:rPr lang="nl-BE" dirty="0" smtClean="0"/>
            </a:br>
            <a:r>
              <a:rPr lang="nl-BE" dirty="0" err="1" smtClean="0"/>
              <a:t>eBox</a:t>
            </a:r>
            <a:r>
              <a:rPr lang="nl-BE" dirty="0" smtClean="0"/>
              <a:t> burger en </a:t>
            </a:r>
            <a:r>
              <a:rPr lang="nl-BE" dirty="0" err="1" smtClean="0"/>
              <a:t>eBox</a:t>
            </a:r>
            <a:r>
              <a:rPr lang="nl-BE" dirty="0" smtClean="0"/>
              <a:t> ondernemingen</a:t>
            </a:r>
          </a:p>
          <a:p>
            <a:pPr lvl="1"/>
            <a:endParaRPr lang="nl-BE" dirty="0" smtClean="0"/>
          </a:p>
          <a:p>
            <a:pPr lvl="1"/>
            <a:endParaRPr lang="nl-BE" dirty="0" smtClean="0"/>
          </a:p>
          <a:p>
            <a:endParaRPr lang="nl-B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 smtClean="0"/>
              <a:t>Voorbeelden</a:t>
            </a:r>
            <a:r>
              <a:rPr lang="fr-BE" dirty="0" smtClean="0"/>
              <a:t> van </a:t>
            </a:r>
            <a:r>
              <a:rPr lang="nl-BE" dirty="0" smtClean="0"/>
              <a:t>samenwerking:</a:t>
            </a:r>
            <a:br>
              <a:rPr lang="nl-BE" dirty="0" smtClean="0"/>
            </a:br>
            <a:r>
              <a:rPr lang="nl-BE" dirty="0" smtClean="0"/>
              <a:t>Open </a:t>
            </a:r>
            <a:r>
              <a:rPr lang="nl-BE" dirty="0" err="1" smtClean="0"/>
              <a:t>government</a:t>
            </a:r>
            <a:r>
              <a:rPr lang="nl-BE" dirty="0" smtClean="0"/>
              <a:t> services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3B685-A2AB-4518-B31A-1C8B277EB988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" t="67" r="32358" b="-67"/>
          <a:stretch/>
        </p:blipFill>
        <p:spPr bwMode="auto">
          <a:xfrm>
            <a:off x="474047" y="1484784"/>
            <a:ext cx="403244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96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4008" y="1415802"/>
            <a:ext cx="4038600" cy="4857403"/>
          </a:xfrm>
        </p:spPr>
        <p:txBody>
          <a:bodyPr/>
          <a:lstStyle/>
          <a:p>
            <a:pPr marL="0" indent="0">
              <a:buNone/>
            </a:pPr>
            <a:r>
              <a:rPr lang="nl-BE" dirty="0" smtClean="0"/>
              <a:t>Onderscheid</a:t>
            </a:r>
          </a:p>
          <a:p>
            <a:r>
              <a:rPr lang="nl-BE" dirty="0" smtClean="0"/>
              <a:t>identiteit</a:t>
            </a:r>
          </a:p>
          <a:p>
            <a:r>
              <a:rPr lang="nl-BE" dirty="0" smtClean="0"/>
              <a:t>kenmerken van een entiteit (</a:t>
            </a:r>
            <a:r>
              <a:rPr lang="nl-BE" dirty="0" err="1" smtClean="0"/>
              <a:t>bvb</a:t>
            </a:r>
            <a:r>
              <a:rPr lang="nl-BE" dirty="0" smtClean="0"/>
              <a:t> arts, advocaat, …)</a:t>
            </a:r>
          </a:p>
          <a:p>
            <a:r>
              <a:rPr lang="nl-BE" dirty="0" smtClean="0"/>
              <a:t>relaties tussen entiteiten (</a:t>
            </a:r>
            <a:r>
              <a:rPr lang="nl-BE" dirty="0" err="1" smtClean="0"/>
              <a:t>bvb</a:t>
            </a:r>
            <a:r>
              <a:rPr lang="nl-BE" dirty="0" smtClean="0"/>
              <a:t> therapeutische relatie tussen zorgverlener en patiënt, relatie tussen werkgever en sociaal secretariaat, …)</a:t>
            </a:r>
          </a:p>
          <a:p>
            <a:pPr lvl="1"/>
            <a:endParaRPr lang="nl-BE" dirty="0" smtClean="0"/>
          </a:p>
          <a:p>
            <a:endParaRPr lang="nl-B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smtClean="0"/>
              <a:t>Open government services:</a:t>
            </a:r>
            <a:br>
              <a:rPr lang="fr-BE" smtClean="0"/>
            </a:br>
            <a:r>
              <a:rPr lang="nl-BE" smtClean="0"/>
              <a:t>elektronisch gebruikersbeheer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3B685-A2AB-4518-B31A-1C8B277EB988}" type="slidenum">
              <a:rPr lang="en-GB" smtClean="0"/>
              <a:pPr/>
              <a:t>37</a:t>
            </a:fld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8" t="-27" r="24445" b="27"/>
          <a:stretch/>
        </p:blipFill>
        <p:spPr bwMode="auto">
          <a:xfrm>
            <a:off x="539552" y="1556792"/>
            <a:ext cx="3888432" cy="455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09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80393" y="1484784"/>
            <a:ext cx="4038600" cy="4857403"/>
          </a:xfrm>
        </p:spPr>
        <p:txBody>
          <a:bodyPr/>
          <a:lstStyle/>
          <a:p>
            <a:pPr marL="0" indent="0">
              <a:buNone/>
            </a:pPr>
            <a:r>
              <a:rPr lang="nl-BE" dirty="0" smtClean="0"/>
              <a:t>Onderscheid</a:t>
            </a:r>
          </a:p>
          <a:p>
            <a:r>
              <a:rPr lang="nl-BE" dirty="0" smtClean="0"/>
              <a:t>registratie: procedure voor vaststellen van identiteit, kenmerk, relatie</a:t>
            </a:r>
          </a:p>
          <a:p>
            <a:r>
              <a:rPr lang="nl-BE" dirty="0" smtClean="0"/>
              <a:t>wijze waarop authenticatie van identiteit geschiedt (bezit, kennis, biometrie, </a:t>
            </a:r>
            <a:r>
              <a:rPr lang="nl-BE" dirty="0" err="1" smtClean="0"/>
              <a:t>multifactor</a:t>
            </a:r>
            <a:r>
              <a:rPr lang="nl-BE" dirty="0" smtClean="0"/>
              <a:t>)</a:t>
            </a:r>
          </a:p>
          <a:p>
            <a:r>
              <a:rPr lang="nl-BE" dirty="0" smtClean="0"/>
              <a:t>veilig elektronisch middel gebruikt voor authenticatie van de identiteit</a:t>
            </a:r>
          </a:p>
          <a:p>
            <a:r>
              <a:rPr lang="nl-BE" dirty="0" smtClean="0"/>
              <a:t>authentieke bronnen met kenmerken en relaties</a:t>
            </a:r>
          </a:p>
          <a:p>
            <a:pPr lvl="1"/>
            <a:endParaRPr lang="nl-BE" dirty="0" smtClean="0"/>
          </a:p>
          <a:p>
            <a:pPr lvl="1"/>
            <a:endParaRPr lang="nl-BE" dirty="0" smtClean="0"/>
          </a:p>
          <a:p>
            <a:endParaRPr lang="nl-B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smtClean="0"/>
              <a:t>Open government services:</a:t>
            </a:r>
            <a:br>
              <a:rPr lang="fr-BE" smtClean="0"/>
            </a:br>
            <a:r>
              <a:rPr lang="nl-BE" smtClean="0"/>
              <a:t>elektronisch gebruikersbeheer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3B685-A2AB-4518-B31A-1C8B277EB988}" type="slidenum">
              <a:rPr lang="en-GB" smtClean="0"/>
              <a:pPr/>
              <a:t>38</a:t>
            </a:fld>
            <a:endParaRPr lang="en-GB"/>
          </a:p>
        </p:txBody>
      </p:sp>
      <p:pic>
        <p:nvPicPr>
          <p:cNvPr id="6" name="Picture 2" descr="C:\JV\RootJV\49 aantemaken presentaties\IT CENTRAAL GENT 29_11_2016\face-13709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7" r="12540"/>
          <a:stretch/>
        </p:blipFill>
        <p:spPr bwMode="auto">
          <a:xfrm>
            <a:off x="450264" y="1484784"/>
            <a:ext cx="412051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87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88024" y="1412776"/>
            <a:ext cx="4038600" cy="4857403"/>
          </a:xfrm>
        </p:spPr>
        <p:txBody>
          <a:bodyPr/>
          <a:lstStyle/>
          <a:p>
            <a:pPr marL="0" indent="0">
              <a:buNone/>
            </a:pPr>
            <a:r>
              <a:rPr lang="fr-BE" dirty="0" err="1" smtClean="0"/>
              <a:t>Verwachtingen</a:t>
            </a:r>
            <a:r>
              <a:rPr lang="fr-BE" dirty="0" smtClean="0"/>
              <a:t> van </a:t>
            </a:r>
            <a:r>
              <a:rPr lang="fr-BE" dirty="0" err="1" smtClean="0"/>
              <a:t>gebruikers</a:t>
            </a:r>
            <a:endParaRPr lang="fr-BE" dirty="0" smtClean="0"/>
          </a:p>
          <a:p>
            <a:r>
              <a:rPr lang="nl-BE" dirty="0" smtClean="0"/>
              <a:t>eenmalige registratie van identiteit, kenmerken, relaties</a:t>
            </a:r>
          </a:p>
          <a:p>
            <a:r>
              <a:rPr lang="nl-BE" dirty="0" smtClean="0"/>
              <a:t>single </a:t>
            </a:r>
            <a:r>
              <a:rPr lang="nl-BE" dirty="0" err="1" smtClean="0"/>
              <a:t>sign</a:t>
            </a:r>
            <a:r>
              <a:rPr lang="nl-BE" dirty="0" smtClean="0"/>
              <a:t> on over zoveel mogelijk toepassingen van overheid én private sector heen</a:t>
            </a:r>
          </a:p>
          <a:p>
            <a:pPr lvl="1"/>
            <a:r>
              <a:rPr lang="nl-BE" dirty="0" smtClean="0"/>
              <a:t>authenticatie van identiteit</a:t>
            </a:r>
          </a:p>
          <a:p>
            <a:pPr lvl="1"/>
            <a:r>
              <a:rPr lang="nl-BE" dirty="0" smtClean="0"/>
              <a:t>verificatie van relevante kenmerken en relaties</a:t>
            </a:r>
          </a:p>
          <a:p>
            <a:pPr lvl="1"/>
            <a:endParaRPr lang="nl-BE" dirty="0" smtClean="0"/>
          </a:p>
          <a:p>
            <a:pPr lvl="1"/>
            <a:endParaRPr lang="nl-BE" dirty="0" smtClean="0"/>
          </a:p>
          <a:p>
            <a:pPr lvl="1"/>
            <a:endParaRPr lang="nl-BE" dirty="0" smtClean="0"/>
          </a:p>
          <a:p>
            <a:endParaRPr lang="nl-B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smtClean="0"/>
              <a:t>Open government services:</a:t>
            </a:r>
            <a:br>
              <a:rPr lang="fr-BE" smtClean="0"/>
            </a:br>
            <a:r>
              <a:rPr lang="nl-BE" smtClean="0"/>
              <a:t>elektronisch gebruikersbeheer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3B685-A2AB-4518-B31A-1C8B277EB988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" t="-2447" r="32439" b="2447"/>
          <a:stretch/>
        </p:blipFill>
        <p:spPr bwMode="auto">
          <a:xfrm>
            <a:off x="323528" y="1412776"/>
            <a:ext cx="4276642" cy="479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43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4008" y="1484784"/>
            <a:ext cx="4038600" cy="4857403"/>
          </a:xfrm>
        </p:spPr>
        <p:txBody>
          <a:bodyPr/>
          <a:lstStyle/>
          <a:p>
            <a:pPr marL="0" indent="0">
              <a:buNone/>
            </a:pPr>
            <a:r>
              <a:rPr lang="fr-BE" dirty="0" err="1" smtClean="0"/>
              <a:t>Geen</a:t>
            </a:r>
            <a:r>
              <a:rPr lang="fr-BE" dirty="0" smtClean="0"/>
              <a:t> </a:t>
            </a:r>
            <a:r>
              <a:rPr lang="fr-BE" dirty="0" err="1" smtClean="0"/>
              <a:t>vleespotten</a:t>
            </a:r>
            <a:r>
              <a:rPr lang="fr-BE" dirty="0" smtClean="0"/>
              <a:t> van Egypte:</a:t>
            </a:r>
          </a:p>
          <a:p>
            <a:r>
              <a:rPr lang="fr-BE" dirty="0" smtClean="0"/>
              <a:t>0,5% à 1% van het totale budget (VS en </a:t>
            </a:r>
            <a:r>
              <a:rPr lang="fr-BE" dirty="0" err="1" smtClean="0"/>
              <a:t>ons</a:t>
            </a:r>
            <a:r>
              <a:rPr lang="fr-BE" dirty="0" smtClean="0"/>
              <a:t> </a:t>
            </a:r>
            <a:r>
              <a:rPr lang="fr-BE" dirty="0" err="1" smtClean="0"/>
              <a:t>omringende</a:t>
            </a:r>
            <a:r>
              <a:rPr lang="fr-BE" dirty="0" smtClean="0"/>
              <a:t> </a:t>
            </a:r>
            <a:r>
              <a:rPr lang="fr-BE" dirty="0" err="1" smtClean="0"/>
              <a:t>landen</a:t>
            </a:r>
            <a:r>
              <a:rPr lang="fr-BE" dirty="0" smtClean="0"/>
              <a:t> </a:t>
            </a:r>
            <a:r>
              <a:rPr lang="fr-BE" dirty="0" err="1" smtClean="0"/>
              <a:t>tot</a:t>
            </a:r>
            <a:r>
              <a:rPr lang="fr-BE" dirty="0" smtClean="0"/>
              <a:t> 3% à 4%)</a:t>
            </a:r>
          </a:p>
          <a:p>
            <a:r>
              <a:rPr lang="fr-BE" dirty="0" err="1" smtClean="0"/>
              <a:t>personeel</a:t>
            </a:r>
            <a:r>
              <a:rPr lang="fr-BE" dirty="0" smtClean="0"/>
              <a:t> en </a:t>
            </a:r>
            <a:r>
              <a:rPr lang="fr-BE" dirty="0" err="1" smtClean="0"/>
              <a:t>consultancy</a:t>
            </a:r>
            <a:r>
              <a:rPr lang="fr-BE" dirty="0" smtClean="0"/>
              <a:t> </a:t>
            </a:r>
            <a:r>
              <a:rPr lang="fr-BE" dirty="0" err="1" smtClean="0"/>
              <a:t>inbegrepen</a:t>
            </a:r>
            <a:endParaRPr lang="fr-BE" dirty="0" smtClean="0"/>
          </a:p>
          <a:p>
            <a:r>
              <a:rPr lang="fr-BE" dirty="0" err="1" smtClean="0"/>
              <a:t>aankoop</a:t>
            </a:r>
            <a:r>
              <a:rPr lang="fr-BE" dirty="0" smtClean="0"/>
              <a:t> technologie </a:t>
            </a:r>
            <a:r>
              <a:rPr lang="fr-BE" dirty="0" err="1" smtClean="0"/>
              <a:t>uit</a:t>
            </a:r>
            <a:r>
              <a:rPr lang="fr-BE" dirty="0" smtClean="0"/>
              <a:t> </a:t>
            </a:r>
            <a:r>
              <a:rPr lang="fr-BE" dirty="0" err="1" smtClean="0"/>
              <a:t>buitenland</a:t>
            </a:r>
            <a:r>
              <a:rPr lang="fr-BE" dirty="0" smtClean="0"/>
              <a:t> (</a:t>
            </a:r>
            <a:r>
              <a:rPr lang="fr-BE" dirty="0" err="1" smtClean="0"/>
              <a:t>licenties</a:t>
            </a:r>
            <a:r>
              <a:rPr lang="fr-BE" dirty="0" smtClean="0"/>
              <a:t>, </a:t>
            </a:r>
            <a:r>
              <a:rPr lang="fr-BE" dirty="0" err="1" smtClean="0"/>
              <a:t>infrastructuur</a:t>
            </a:r>
            <a:r>
              <a:rPr lang="fr-BE" dirty="0" smtClean="0"/>
              <a:t>…)</a:t>
            </a:r>
            <a:endParaRPr lang="nl-B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 smtClean="0"/>
              <a:t>Klassieke</a:t>
            </a:r>
            <a:r>
              <a:rPr lang="fr-BE" dirty="0" smtClean="0"/>
              <a:t> </a:t>
            </a:r>
            <a:r>
              <a:rPr lang="fr-BE" dirty="0" err="1" smtClean="0"/>
              <a:t>overheidsopdrachten</a:t>
            </a:r>
            <a:r>
              <a:rPr lang="fr-BE" dirty="0" smtClean="0"/>
              <a:t>:</a:t>
            </a:r>
            <a:br>
              <a:rPr lang="fr-BE" dirty="0" smtClean="0"/>
            </a:br>
            <a:r>
              <a:rPr lang="fr-BE" dirty="0" err="1" smtClean="0"/>
              <a:t>wat</a:t>
            </a:r>
            <a:r>
              <a:rPr lang="fr-BE" dirty="0" smtClean="0"/>
              <a:t> </a:t>
            </a:r>
            <a:r>
              <a:rPr lang="fr-BE" dirty="0" err="1" smtClean="0"/>
              <a:t>ervan</a:t>
            </a:r>
            <a:r>
              <a:rPr lang="fr-BE" dirty="0" smtClean="0"/>
              <a:t> te </a:t>
            </a:r>
            <a:r>
              <a:rPr lang="fr-BE" dirty="0" err="1" smtClean="0"/>
              <a:t>verwachten</a:t>
            </a:r>
            <a:r>
              <a:rPr lang="fr-BE" dirty="0" smtClean="0"/>
              <a:t>?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3B685-A2AB-4518-B31A-1C8B277EB988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8" t="8758" r="19072" b="7822"/>
          <a:stretch/>
        </p:blipFill>
        <p:spPr bwMode="auto">
          <a:xfrm>
            <a:off x="470277" y="1484784"/>
            <a:ext cx="3960440" cy="49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79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4008" y="1479402"/>
            <a:ext cx="4244280" cy="4857403"/>
          </a:xfrm>
        </p:spPr>
        <p:txBody>
          <a:bodyPr/>
          <a:lstStyle/>
          <a:p>
            <a:pPr marL="0" indent="0">
              <a:buNone/>
            </a:pPr>
            <a:r>
              <a:rPr lang="nl-BE" dirty="0" smtClean="0"/>
              <a:t>Verwachtingen van gebruikers</a:t>
            </a:r>
          </a:p>
          <a:p>
            <a:r>
              <a:rPr lang="nl-BE" dirty="0" smtClean="0"/>
              <a:t>elektronisch middel voor authenticatie van identiteit dat kan gebruikt worden op zoveel mogelijk </a:t>
            </a:r>
            <a:r>
              <a:rPr lang="nl-BE" dirty="0" err="1" smtClean="0"/>
              <a:t>devices</a:t>
            </a:r>
            <a:endParaRPr lang="nl-BE" dirty="0" smtClean="0"/>
          </a:p>
          <a:p>
            <a:r>
              <a:rPr lang="nl-BE" dirty="0" smtClean="0"/>
              <a:t>zo laag mogelijke kostprijs van</a:t>
            </a:r>
          </a:p>
          <a:p>
            <a:pPr lvl="1"/>
            <a:r>
              <a:rPr lang="nl-BE" dirty="0" smtClean="0"/>
              <a:t>registratieprocedure</a:t>
            </a:r>
          </a:p>
          <a:p>
            <a:pPr lvl="1"/>
            <a:r>
              <a:rPr lang="nl-BE" dirty="0" smtClean="0"/>
              <a:t>elektronisch middel voor authenticatie van de identiteit</a:t>
            </a:r>
          </a:p>
          <a:p>
            <a:pPr lvl="1"/>
            <a:r>
              <a:rPr lang="nl-BE" dirty="0" smtClean="0"/>
              <a:t>gebruik van elektronisch middel voor authenticatie van de identiteit</a:t>
            </a:r>
          </a:p>
          <a:p>
            <a:pPr lvl="1"/>
            <a:endParaRPr lang="nl-BE" dirty="0" smtClean="0"/>
          </a:p>
          <a:p>
            <a:pPr lvl="1"/>
            <a:endParaRPr lang="nl-BE" dirty="0" smtClean="0"/>
          </a:p>
          <a:p>
            <a:pPr lvl="1"/>
            <a:endParaRPr lang="nl-BE" dirty="0" smtClean="0"/>
          </a:p>
          <a:p>
            <a:endParaRPr lang="nl-B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Open </a:t>
            </a:r>
            <a:r>
              <a:rPr lang="fr-BE" dirty="0" err="1"/>
              <a:t>g</a:t>
            </a:r>
            <a:r>
              <a:rPr lang="fr-BE" dirty="0" err="1" smtClean="0"/>
              <a:t>overnment</a:t>
            </a:r>
            <a:r>
              <a:rPr lang="fr-BE" dirty="0" smtClean="0"/>
              <a:t> services:</a:t>
            </a:r>
            <a:br>
              <a:rPr lang="fr-BE" dirty="0" smtClean="0"/>
            </a:br>
            <a:r>
              <a:rPr lang="nl-BE" dirty="0" smtClean="0"/>
              <a:t>elektronisch gebruikersbeheer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3B685-A2AB-4518-B31A-1C8B277EB988}" type="slidenum">
              <a:rPr lang="en-GB" smtClean="0"/>
              <a:pPr/>
              <a:t>40</a:t>
            </a:fld>
            <a:endParaRPr lang="en-GB"/>
          </a:p>
        </p:txBody>
      </p:sp>
      <p:pic>
        <p:nvPicPr>
          <p:cNvPr id="7" name="Picture 2" descr="C:\JV\RootJV\49 aantemaken presentaties\IT CENTRAAL GENT 29_11_2016\phone-1582893_19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1" r="20403"/>
          <a:stretch/>
        </p:blipFill>
        <p:spPr bwMode="auto">
          <a:xfrm>
            <a:off x="323529" y="1556792"/>
            <a:ext cx="4202559" cy="478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95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16016" y="1484784"/>
            <a:ext cx="4038600" cy="4857403"/>
          </a:xfrm>
        </p:spPr>
        <p:txBody>
          <a:bodyPr/>
          <a:lstStyle/>
          <a:p>
            <a:pPr marL="0" indent="0">
              <a:buNone/>
            </a:pPr>
            <a:r>
              <a:rPr lang="fr-BE" dirty="0" err="1" smtClean="0"/>
              <a:t>Succesfactoren</a:t>
            </a:r>
            <a:endParaRPr lang="fr-BE" dirty="0" smtClean="0"/>
          </a:p>
          <a:p>
            <a:r>
              <a:rPr lang="nl-BE" sz="2200" dirty="0" smtClean="0"/>
              <a:t>voldoen aan verwachtingen gebruikers</a:t>
            </a:r>
          </a:p>
          <a:p>
            <a:r>
              <a:rPr lang="nl-BE" sz="2200" dirty="0" smtClean="0"/>
              <a:t>eenvoud in gebruik</a:t>
            </a:r>
          </a:p>
          <a:p>
            <a:r>
              <a:rPr lang="nl-BE" sz="2200" dirty="0" smtClean="0"/>
              <a:t>mogelijkheden van technologische evolutie benutten =&gt; evolutieve </a:t>
            </a:r>
            <a:r>
              <a:rPr lang="nl-BE" sz="2200" dirty="0" err="1" smtClean="0"/>
              <a:t>future</a:t>
            </a:r>
            <a:r>
              <a:rPr lang="nl-BE" sz="2200" dirty="0" smtClean="0"/>
              <a:t> </a:t>
            </a:r>
            <a:r>
              <a:rPr lang="nl-BE" sz="2200" dirty="0" err="1" smtClean="0"/>
              <a:t>proof</a:t>
            </a:r>
            <a:r>
              <a:rPr lang="nl-BE" sz="2200" dirty="0" smtClean="0"/>
              <a:t> oplossing</a:t>
            </a:r>
          </a:p>
          <a:p>
            <a:r>
              <a:rPr lang="nl-BE" sz="2200" dirty="0" smtClean="0"/>
              <a:t>conform met Europees regelgevend kader</a:t>
            </a:r>
          </a:p>
          <a:p>
            <a:r>
              <a:rPr lang="nl-BE" sz="2200" dirty="0" smtClean="0"/>
              <a:t>voldoende toepassingen waarvoor elektronisch gebruikersbeheer kan gebruikt worden</a:t>
            </a:r>
          </a:p>
          <a:p>
            <a:pPr lvl="1"/>
            <a:endParaRPr lang="nl-BE" dirty="0" smtClean="0"/>
          </a:p>
          <a:p>
            <a:pPr lvl="1"/>
            <a:endParaRPr lang="nl-BE" dirty="0" smtClean="0"/>
          </a:p>
          <a:p>
            <a:endParaRPr lang="nl-B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Open </a:t>
            </a:r>
            <a:r>
              <a:rPr lang="fr-BE" dirty="0" err="1" smtClean="0"/>
              <a:t>government</a:t>
            </a:r>
            <a:r>
              <a:rPr lang="fr-BE" dirty="0" smtClean="0"/>
              <a:t> services:</a:t>
            </a:r>
            <a:br>
              <a:rPr lang="fr-BE" dirty="0" smtClean="0"/>
            </a:br>
            <a:r>
              <a:rPr lang="nl-BE" dirty="0" smtClean="0"/>
              <a:t>elektronisch gebruikersbeheer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3B685-A2AB-4518-B31A-1C8B277EB988}" type="slidenum">
              <a:rPr lang="en-GB" smtClean="0"/>
              <a:pPr/>
              <a:t>41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7" t="-681" r="28254" b="681"/>
          <a:stretch/>
        </p:blipFill>
        <p:spPr bwMode="auto">
          <a:xfrm>
            <a:off x="418544" y="1484784"/>
            <a:ext cx="4156969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58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412776"/>
            <a:ext cx="82042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928FA-48C4-4589-8C80-3E35544F17D0}" type="slidenum">
              <a:rPr lang="fr-BE" smtClean="0"/>
              <a:t>42</a:t>
            </a:fld>
            <a:endParaRPr lang="fr-BE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>
            <a:noAutofit/>
          </a:bodyPr>
          <a:lstStyle/>
          <a:p>
            <a:r>
              <a:rPr lang="nl-BE" sz="3600" dirty="0" smtClean="0">
                <a:solidFill>
                  <a:srgbClr val="0087BE"/>
                </a:solidFill>
              </a:rPr>
              <a:t>Elektronisch gebruikersbeheer:</a:t>
            </a:r>
            <a:br>
              <a:rPr lang="nl-BE" sz="3600" dirty="0" smtClean="0">
                <a:solidFill>
                  <a:srgbClr val="0087BE"/>
                </a:solidFill>
              </a:rPr>
            </a:br>
            <a:r>
              <a:rPr lang="nl-BE" sz="3600" dirty="0" smtClean="0">
                <a:solidFill>
                  <a:srgbClr val="0087BE"/>
                </a:solidFill>
              </a:rPr>
              <a:t>voorstel van architectuur</a:t>
            </a:r>
            <a:endParaRPr lang="nl-BE" sz="3600" dirty="0">
              <a:solidFill>
                <a:srgbClr val="0087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63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>
            <a:noAutofit/>
          </a:bodyPr>
          <a:lstStyle/>
          <a:p>
            <a:r>
              <a:rPr lang="nl-BE" sz="3600" dirty="0" smtClean="0">
                <a:solidFill>
                  <a:srgbClr val="0087BE"/>
                </a:solidFill>
              </a:rPr>
              <a:t>Elektronisch gebruikersbeheer:</a:t>
            </a:r>
            <a:br>
              <a:rPr lang="nl-BE" sz="3600" dirty="0" smtClean="0">
                <a:solidFill>
                  <a:srgbClr val="0087BE"/>
                </a:solidFill>
              </a:rPr>
            </a:br>
            <a:r>
              <a:rPr lang="nl-BE" sz="3600" dirty="0" smtClean="0">
                <a:solidFill>
                  <a:srgbClr val="0087BE"/>
                </a:solidFill>
              </a:rPr>
              <a:t>voorstel van taakverdeling</a:t>
            </a:r>
            <a:endParaRPr lang="nl-BE" sz="3600" dirty="0">
              <a:solidFill>
                <a:srgbClr val="0087B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928FA-48C4-4589-8C80-3E35544F17D0}" type="slidenum">
              <a:rPr lang="fr-BE" smtClean="0"/>
              <a:pPr/>
              <a:t>43</a:t>
            </a:fld>
            <a:endParaRPr lang="fr-B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360040" y="1412776"/>
            <a:ext cx="8748464" cy="5472608"/>
          </a:xfrm>
        </p:spPr>
        <p:txBody>
          <a:bodyPr/>
          <a:lstStyle/>
          <a:p>
            <a:r>
              <a:rPr lang="nl-BE" sz="2400" dirty="0" smtClean="0"/>
              <a:t>Registratie identiteit</a:t>
            </a:r>
          </a:p>
          <a:p>
            <a:pPr lvl="1"/>
            <a:r>
              <a:rPr lang="nl-BE" sz="2000" dirty="0" smtClean="0"/>
              <a:t>gemeente</a:t>
            </a:r>
          </a:p>
          <a:p>
            <a:r>
              <a:rPr lang="nl-BE" sz="2400" dirty="0" smtClean="0"/>
              <a:t>Registratie kenmerken en relaties</a:t>
            </a:r>
          </a:p>
          <a:p>
            <a:pPr lvl="1"/>
            <a:r>
              <a:rPr lang="nl-BE" sz="2000" dirty="0" smtClean="0"/>
              <a:t>belanghebbende overheids- of private instantie(s) met kwaliteitswaarborgen</a:t>
            </a:r>
          </a:p>
          <a:p>
            <a:r>
              <a:rPr lang="nl-BE" sz="2400" dirty="0" smtClean="0"/>
              <a:t>Authentieke bronnen met kenmerken en relaties</a:t>
            </a:r>
          </a:p>
          <a:p>
            <a:pPr lvl="1"/>
            <a:r>
              <a:rPr lang="nl-BE" sz="2000" dirty="0" smtClean="0"/>
              <a:t>belanghebbende overheids- of private instantie(s) met SLA</a:t>
            </a:r>
          </a:p>
          <a:p>
            <a:pPr lvl="1"/>
            <a:r>
              <a:rPr lang="nl-BE" sz="2000" dirty="0" smtClean="0"/>
              <a:t>volgens gefedereerd model</a:t>
            </a:r>
          </a:p>
          <a:p>
            <a:r>
              <a:rPr lang="nl-BE" sz="2400" dirty="0" smtClean="0"/>
              <a:t>Officieel identiteitsdocument (niet noodzakelijk meer huidige </a:t>
            </a:r>
            <a:r>
              <a:rPr lang="nl-BE" sz="2400" dirty="0" err="1" smtClean="0"/>
              <a:t>eID</a:t>
            </a:r>
            <a:r>
              <a:rPr lang="nl-BE" sz="2400" dirty="0" smtClean="0"/>
              <a:t>)</a:t>
            </a:r>
          </a:p>
          <a:p>
            <a:pPr lvl="1"/>
            <a:r>
              <a:rPr lang="nl-BE" sz="2000" dirty="0" smtClean="0"/>
              <a:t>overheid</a:t>
            </a:r>
          </a:p>
          <a:p>
            <a:r>
              <a:rPr lang="nl-BE" sz="2400" dirty="0" smtClean="0"/>
              <a:t>Veilige elektronische middelen voor authenticatie van de identiteit</a:t>
            </a:r>
          </a:p>
          <a:p>
            <a:pPr lvl="1"/>
            <a:r>
              <a:rPr lang="nl-BE" sz="2000" dirty="0" smtClean="0"/>
              <a:t>keuze van gebruiker tussen door overheid erkende middelen, aangeboden door private sector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292701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lvl="1" indent="-342900">
              <a:buFont typeface="Arial" charset="0"/>
              <a:buChar char="•"/>
            </a:pPr>
            <a:r>
              <a:rPr lang="nl-BE" sz="2800" dirty="0" smtClean="0"/>
              <a:t>Verwachte toename van gebruik elektronische communicatiemiddelen door zowel verzenders als bestemmelingen</a:t>
            </a:r>
          </a:p>
          <a:p>
            <a:pPr marL="342900" lvl="1" indent="-342900">
              <a:buFont typeface="Arial" charset="0"/>
              <a:buChar char="•"/>
            </a:pPr>
            <a:r>
              <a:rPr lang="nl-BE" sz="2800" dirty="0" smtClean="0"/>
              <a:t>Verwachte toename van het aantal uitgewisselde gestructureerde elektronische documenten</a:t>
            </a:r>
          </a:p>
          <a:p>
            <a:pPr marL="0" lvl="1" indent="0">
              <a:buNone/>
            </a:pPr>
            <a:endParaRPr lang="nl-BE" dirty="0"/>
          </a:p>
          <a:p>
            <a:pPr marL="342900" lvl="1" indent="-342900">
              <a:buFont typeface="Arial" charset="0"/>
              <a:buChar char="•"/>
            </a:pPr>
            <a:endParaRPr lang="nl-BE" dirty="0"/>
          </a:p>
          <a:p>
            <a:endParaRPr lang="nl-B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8892480" cy="922114"/>
          </a:xfrm>
        </p:spPr>
        <p:txBody>
          <a:bodyPr>
            <a:normAutofit/>
          </a:bodyPr>
          <a:lstStyle/>
          <a:p>
            <a:r>
              <a:rPr lang="fr-BE" dirty="0"/>
              <a:t>Open </a:t>
            </a:r>
            <a:r>
              <a:rPr lang="fr-BE" dirty="0" err="1"/>
              <a:t>g</a:t>
            </a:r>
            <a:r>
              <a:rPr lang="fr-BE" dirty="0" err="1" smtClean="0"/>
              <a:t>overnment</a:t>
            </a:r>
            <a:r>
              <a:rPr lang="fr-BE" dirty="0" smtClean="0"/>
              <a:t> </a:t>
            </a:r>
            <a:r>
              <a:rPr lang="fr-BE" dirty="0"/>
              <a:t>services: </a:t>
            </a:r>
            <a:r>
              <a:rPr lang="nl-BE" dirty="0" err="1" smtClean="0"/>
              <a:t>eBox</a:t>
            </a:r>
            <a:r>
              <a:rPr lang="nl-BE" dirty="0" smtClean="0"/>
              <a:t> burger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53B685-A2AB-4518-B31A-1C8B277EB988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9" r="29837"/>
          <a:stretch/>
        </p:blipFill>
        <p:spPr bwMode="auto">
          <a:xfrm>
            <a:off x="395536" y="1340768"/>
            <a:ext cx="4176464" cy="4924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98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88024" y="1322869"/>
            <a:ext cx="4038600" cy="4857403"/>
          </a:xfrm>
        </p:spPr>
        <p:txBody>
          <a:bodyPr/>
          <a:lstStyle/>
          <a:p>
            <a:pPr marL="0" indent="0">
              <a:buNone/>
            </a:pPr>
            <a:r>
              <a:rPr lang="nl-BE" dirty="0" smtClean="0"/>
              <a:t>Burger/onderneming </a:t>
            </a:r>
            <a:r>
              <a:rPr lang="nl-BE" dirty="0"/>
              <a:t>wil</a:t>
            </a:r>
          </a:p>
          <a:p>
            <a:r>
              <a:rPr lang="nl-BE" sz="2000" dirty="0"/>
              <a:t>vanop één plaats naar keuze (dus niet noodzakelijk dezelfde plaats voor iedereen </a:t>
            </a:r>
            <a:r>
              <a:rPr lang="nl-BE" sz="2000" dirty="0" smtClean="0"/>
              <a:t>!)</a:t>
            </a:r>
          </a:p>
          <a:p>
            <a:r>
              <a:rPr lang="nl-BE" sz="2000" dirty="0" smtClean="0"/>
              <a:t>op </a:t>
            </a:r>
            <a:r>
              <a:rPr lang="nl-BE" sz="2000" dirty="0"/>
              <a:t>verschillende toestellen (pc, tablet, </a:t>
            </a:r>
            <a:r>
              <a:rPr lang="nl-BE" sz="2000" dirty="0" smtClean="0"/>
              <a:t>smartphone)</a:t>
            </a:r>
          </a:p>
          <a:p>
            <a:r>
              <a:rPr lang="nl-BE" sz="2000" dirty="0" smtClean="0"/>
              <a:t>met </a:t>
            </a:r>
            <a:r>
              <a:rPr lang="nl-BE" sz="2000" dirty="0"/>
              <a:t>zoveel mogelijk single </a:t>
            </a:r>
            <a:r>
              <a:rPr lang="nl-BE" sz="2000" dirty="0" err="1"/>
              <a:t>sign</a:t>
            </a:r>
            <a:r>
              <a:rPr lang="nl-BE" sz="2000" dirty="0"/>
              <a:t> </a:t>
            </a:r>
            <a:r>
              <a:rPr lang="nl-BE" sz="2000" dirty="0" smtClean="0"/>
              <a:t>on</a:t>
            </a:r>
          </a:p>
          <a:p>
            <a:r>
              <a:rPr lang="nl-BE" sz="2000" dirty="0" smtClean="0"/>
              <a:t>zoveel </a:t>
            </a:r>
            <a:r>
              <a:rPr lang="nl-BE" sz="2000" dirty="0"/>
              <a:t>mogelijk documenten kunnen </a:t>
            </a:r>
            <a:r>
              <a:rPr lang="nl-BE" sz="2000" dirty="0" smtClean="0"/>
              <a:t>raadplegen</a:t>
            </a:r>
          </a:p>
          <a:p>
            <a:r>
              <a:rPr lang="nl-BE" sz="2000" dirty="0" smtClean="0"/>
              <a:t>met </a:t>
            </a:r>
            <a:r>
              <a:rPr lang="nl-BE" sz="2000" dirty="0"/>
              <a:t>zoveel mogelijk </a:t>
            </a:r>
            <a:r>
              <a:rPr lang="nl-BE" sz="2000" dirty="0" smtClean="0"/>
              <a:t>functionaliteiten</a:t>
            </a:r>
          </a:p>
          <a:p>
            <a:r>
              <a:rPr lang="nl-BE" sz="2000" dirty="0" smtClean="0"/>
              <a:t>integratiemogelijkheden </a:t>
            </a:r>
            <a:r>
              <a:rPr lang="nl-BE" sz="2000" dirty="0"/>
              <a:t>in eigen </a:t>
            </a:r>
            <a:r>
              <a:rPr lang="nl-BE" sz="2000" dirty="0" smtClean="0"/>
              <a:t>systemen</a:t>
            </a:r>
            <a:endParaRPr lang="nl-BE" dirty="0"/>
          </a:p>
          <a:p>
            <a:endParaRPr lang="nl-BE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8892480" cy="922114"/>
          </a:xfrm>
        </p:spPr>
        <p:txBody>
          <a:bodyPr>
            <a:normAutofit/>
          </a:bodyPr>
          <a:lstStyle/>
          <a:p>
            <a:r>
              <a:rPr lang="fr-BE" dirty="0"/>
              <a:t>Open </a:t>
            </a:r>
            <a:r>
              <a:rPr lang="fr-BE" dirty="0" err="1"/>
              <a:t>g</a:t>
            </a:r>
            <a:r>
              <a:rPr lang="fr-BE" dirty="0" err="1" smtClean="0"/>
              <a:t>overnment</a:t>
            </a:r>
            <a:r>
              <a:rPr lang="fr-BE" dirty="0" smtClean="0"/>
              <a:t> </a:t>
            </a:r>
            <a:r>
              <a:rPr lang="fr-BE" dirty="0"/>
              <a:t>services: </a:t>
            </a:r>
            <a:r>
              <a:rPr lang="nl-BE" dirty="0" err="1" smtClean="0"/>
              <a:t>eBox</a:t>
            </a:r>
            <a:r>
              <a:rPr lang="nl-BE" dirty="0" smtClean="0"/>
              <a:t> burger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53B685-A2AB-4518-B31A-1C8B277EB988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  <p:pic>
        <p:nvPicPr>
          <p:cNvPr id="7" name="Picture 6" descr="C:\JV\RootJV\49 aantemaken presentaties\IT CENTRAAL GENT 29_11_2016\office-building-1590598_19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5" t="-3" r="18151" b="3"/>
          <a:stretch/>
        </p:blipFill>
        <p:spPr bwMode="auto">
          <a:xfrm>
            <a:off x="323528" y="1340768"/>
            <a:ext cx="4289467" cy="499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499992" y="1321585"/>
            <a:ext cx="4402832" cy="4857403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 smtClean="0"/>
              <a:t>F</a:t>
            </a:r>
            <a:r>
              <a:rPr lang="nl-BE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</a:rPr>
              <a:t>ederale</a:t>
            </a:r>
            <a:r>
              <a:rPr lang="nl-BE" sz="2400" dirty="0" smtClean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</a:rPr>
              <a:t> </a:t>
            </a:r>
            <a:r>
              <a:rPr lang="nl-BE" sz="2400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chemeClr val="tx2">
                      <a:lumMod val="40000"/>
                      <a:lumOff val="60000"/>
                    </a:schemeClr>
                  </a:solidFill>
                </a:uFill>
              </a:rPr>
              <a:t>overheid</a:t>
            </a:r>
          </a:p>
          <a:p>
            <a:r>
              <a:rPr lang="nl-BE" sz="1800" dirty="0"/>
              <a:t>a</a:t>
            </a:r>
            <a:r>
              <a:rPr lang="nl-BE" sz="1800" dirty="0" smtClean="0"/>
              <a:t>uthentieke bronnen: </a:t>
            </a:r>
            <a:r>
              <a:rPr lang="nl-BE" sz="1800" dirty="0" err="1" smtClean="0"/>
              <a:t>MyMinFin</a:t>
            </a:r>
            <a:r>
              <a:rPr lang="nl-BE" sz="1800" dirty="0" smtClean="0"/>
              <a:t> (fiscale documenten) &amp; </a:t>
            </a:r>
            <a:r>
              <a:rPr lang="nl-BE" sz="1800" dirty="0" err="1" smtClean="0"/>
              <a:t>MyPension</a:t>
            </a:r>
            <a:r>
              <a:rPr lang="nl-BE" sz="1800" dirty="0" smtClean="0"/>
              <a:t> (documenten </a:t>
            </a:r>
            <a:r>
              <a:rPr lang="nl-BE" sz="1800" dirty="0" err="1" smtClean="0"/>
              <a:t>ivm</a:t>
            </a:r>
            <a:r>
              <a:rPr lang="nl-BE" sz="1800" dirty="0" smtClean="0"/>
              <a:t> pensioen);</a:t>
            </a:r>
            <a:endParaRPr lang="nl-BE" sz="1800" dirty="0"/>
          </a:p>
          <a:p>
            <a:r>
              <a:rPr lang="nl-BE" sz="1800" dirty="0"/>
              <a:t>b</a:t>
            </a:r>
            <a:r>
              <a:rPr lang="nl-BE" sz="1800" dirty="0" smtClean="0"/>
              <a:t>rievenbussen </a:t>
            </a:r>
            <a:r>
              <a:rPr lang="nl-BE" sz="1800" dirty="0"/>
              <a:t>voor tijdelijke opslag van </a:t>
            </a:r>
            <a:r>
              <a:rPr lang="nl-BE" sz="1800" dirty="0" smtClean="0"/>
              <a:t>documenten (</a:t>
            </a:r>
            <a:r>
              <a:rPr lang="nl-BE" sz="1800" dirty="0" err="1" smtClean="0"/>
              <a:t>eBox</a:t>
            </a:r>
            <a:r>
              <a:rPr lang="nl-BE" sz="1800" dirty="0" smtClean="0"/>
              <a:t> burger, </a:t>
            </a:r>
            <a:r>
              <a:rPr lang="nl-BE" sz="1800" dirty="0" err="1" smtClean="0"/>
              <a:t>eBox</a:t>
            </a:r>
            <a:r>
              <a:rPr lang="nl-BE" sz="1800" dirty="0" smtClean="0"/>
              <a:t> onderneming, </a:t>
            </a:r>
            <a:r>
              <a:rPr lang="nl-BE" sz="1800" dirty="0" err="1" smtClean="0"/>
              <a:t>eHealthbox</a:t>
            </a:r>
            <a:r>
              <a:rPr lang="nl-BE" sz="1800" dirty="0" smtClean="0"/>
              <a:t> (documenten </a:t>
            </a:r>
            <a:r>
              <a:rPr lang="nl-BE" sz="1800" dirty="0"/>
              <a:t>uitgewisseld tussen </a:t>
            </a:r>
            <a:r>
              <a:rPr lang="nl-BE" sz="1800" dirty="0" smtClean="0"/>
              <a:t>gezondheidszorg-verstrekkers)  </a:t>
            </a:r>
            <a:r>
              <a:rPr lang="nl-BE" sz="1800" dirty="0" err="1" smtClean="0"/>
              <a:t>eJustBox</a:t>
            </a:r>
            <a:r>
              <a:rPr lang="nl-BE" sz="1800" dirty="0" smtClean="0"/>
              <a:t> (documenten </a:t>
            </a:r>
            <a:r>
              <a:rPr lang="nl-BE" sz="1800" dirty="0"/>
              <a:t>uitgewisseld </a:t>
            </a:r>
            <a:r>
              <a:rPr lang="nl-BE" sz="1800" dirty="0" smtClean="0"/>
              <a:t>bij Justitie))</a:t>
            </a:r>
          </a:p>
          <a:p>
            <a:pPr marL="0" indent="0">
              <a:buNone/>
            </a:pPr>
            <a:r>
              <a:rPr lang="nl-BE" sz="2400" dirty="0" smtClean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chemeClr val="accent4">
                      <a:lumMod val="40000"/>
                      <a:lumOff val="60000"/>
                    </a:schemeClr>
                  </a:solidFill>
                </a:uFill>
              </a:rPr>
              <a:t>Privé-initiatieven, zoals </a:t>
            </a:r>
          </a:p>
          <a:p>
            <a:r>
              <a:rPr lang="nl-BE" sz="1800" dirty="0" err="1" smtClean="0"/>
              <a:t>Doccle</a:t>
            </a:r>
            <a:r>
              <a:rPr lang="nl-BE" sz="1800" dirty="0" smtClean="0"/>
              <a:t> (opslag </a:t>
            </a:r>
            <a:r>
              <a:rPr lang="nl-BE" sz="1800" dirty="0"/>
              <a:t>voor verzenders en </a:t>
            </a:r>
            <a:r>
              <a:rPr lang="nl-BE" sz="1800" dirty="0" smtClean="0"/>
              <a:t>gebruikersarchief) </a:t>
            </a:r>
            <a:endParaRPr lang="nl-BE" sz="1800" dirty="0"/>
          </a:p>
          <a:p>
            <a:r>
              <a:rPr lang="nl-BE" sz="1800" dirty="0" err="1" smtClean="0"/>
              <a:t>Zoomit</a:t>
            </a:r>
            <a:r>
              <a:rPr lang="nl-BE" sz="1800" dirty="0" smtClean="0"/>
              <a:t> (tijdelijke </a:t>
            </a:r>
            <a:r>
              <a:rPr lang="nl-BE" sz="1800" dirty="0"/>
              <a:t>opslag van </a:t>
            </a:r>
            <a:r>
              <a:rPr lang="nl-BE" sz="1800" dirty="0" smtClean="0"/>
              <a:t>documenten</a:t>
            </a:r>
            <a:r>
              <a:rPr lang="fr-FR" sz="1800" dirty="0" smtClean="0"/>
              <a:t>)</a:t>
            </a:r>
            <a:endParaRPr lang="fr-FR" sz="1800" dirty="0"/>
          </a:p>
          <a:p>
            <a:pPr marL="0" lvl="1" indent="0">
              <a:buNone/>
            </a:pPr>
            <a:endParaRPr lang="nl-BE" dirty="0"/>
          </a:p>
          <a:p>
            <a:pPr marL="342900" lvl="1" indent="-342900">
              <a:buFont typeface="Arial" charset="0"/>
              <a:buChar char="•"/>
            </a:pPr>
            <a:endParaRPr lang="nl-BE" dirty="0"/>
          </a:p>
          <a:p>
            <a:endParaRPr lang="nl-B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8892480" cy="922114"/>
          </a:xfrm>
        </p:spPr>
        <p:txBody>
          <a:bodyPr>
            <a:normAutofit/>
          </a:bodyPr>
          <a:lstStyle/>
          <a:p>
            <a:r>
              <a:rPr lang="fr-BE" dirty="0"/>
              <a:t>Open </a:t>
            </a:r>
            <a:r>
              <a:rPr lang="fr-BE" dirty="0" err="1"/>
              <a:t>g</a:t>
            </a:r>
            <a:r>
              <a:rPr lang="fr-BE" dirty="0" err="1" smtClean="0"/>
              <a:t>overnment</a:t>
            </a:r>
            <a:r>
              <a:rPr lang="fr-BE" dirty="0" smtClean="0"/>
              <a:t> </a:t>
            </a:r>
            <a:r>
              <a:rPr lang="fr-BE" dirty="0"/>
              <a:t>services: </a:t>
            </a:r>
            <a:r>
              <a:rPr lang="nl-BE" dirty="0" err="1" smtClean="0"/>
              <a:t>eBox</a:t>
            </a:r>
            <a:r>
              <a:rPr lang="nl-BE" dirty="0" smtClean="0"/>
              <a:t> burger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53B685-A2AB-4518-B31A-1C8B277EB988}" type="slidenum">
              <a:rPr lang="en-GB" smtClean="0"/>
              <a:pPr>
                <a:defRPr/>
              </a:pPr>
              <a:t>46</a:t>
            </a:fld>
            <a:endParaRPr lang="en-GB"/>
          </a:p>
        </p:txBody>
      </p:sp>
      <p:pic>
        <p:nvPicPr>
          <p:cNvPr id="6" name="Picture 5" descr="C:\JV\RootJV\49 aantemaken presentaties\IT CENTRAAL GENT 29_11_2016\computer-506756_19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" t="-9152" r="40318" b="2163"/>
          <a:stretch/>
        </p:blipFill>
        <p:spPr bwMode="auto">
          <a:xfrm>
            <a:off x="395536" y="908720"/>
            <a:ext cx="3981715" cy="528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81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400" dirty="0" err="1" smtClean="0"/>
              <a:t>Kritische</a:t>
            </a:r>
            <a:r>
              <a:rPr lang="fr-FR" sz="2400" dirty="0" smtClean="0"/>
              <a:t> </a:t>
            </a:r>
            <a:r>
              <a:rPr lang="fr-FR" sz="2400" dirty="0" err="1" smtClean="0"/>
              <a:t>succesfactoren</a:t>
            </a:r>
            <a:endParaRPr lang="fr-FR" sz="2400" dirty="0" smtClean="0"/>
          </a:p>
          <a:p>
            <a:r>
              <a:rPr lang="nl-BE" dirty="0"/>
              <a:t>voldoen aan verwachtingen van </a:t>
            </a:r>
            <a:r>
              <a:rPr lang="nl-BE" dirty="0" smtClean="0"/>
              <a:t>burger/onderneming</a:t>
            </a:r>
            <a:endParaRPr lang="nl-BE" dirty="0"/>
          </a:p>
          <a:p>
            <a:r>
              <a:rPr lang="nl-BE" dirty="0" smtClean="0"/>
              <a:t>veiligheid </a:t>
            </a:r>
            <a:r>
              <a:rPr lang="nl-BE" dirty="0"/>
              <a:t>en privacy waarborgen</a:t>
            </a:r>
          </a:p>
          <a:p>
            <a:r>
              <a:rPr lang="nl-BE" dirty="0" smtClean="0"/>
              <a:t>grote </a:t>
            </a:r>
            <a:r>
              <a:rPr lang="nl-BE" dirty="0"/>
              <a:t>penetratiegraad</a:t>
            </a:r>
          </a:p>
          <a:p>
            <a:pPr lvl="1"/>
            <a:r>
              <a:rPr lang="nl-BE" dirty="0"/>
              <a:t>aan de zijde van de verzenders</a:t>
            </a:r>
          </a:p>
          <a:p>
            <a:pPr lvl="1"/>
            <a:r>
              <a:rPr lang="nl-BE" dirty="0"/>
              <a:t>aan de zijde van de bestemmelingen</a:t>
            </a:r>
          </a:p>
          <a:p>
            <a:r>
              <a:rPr lang="nl-BE" dirty="0" smtClean="0"/>
              <a:t>voldoende </a:t>
            </a:r>
            <a:r>
              <a:rPr lang="nl-BE" dirty="0"/>
              <a:t>volume aan beschikbare documenten</a:t>
            </a:r>
          </a:p>
          <a:p>
            <a:pPr marL="342900" lvl="1" indent="-342900">
              <a:buFont typeface="Arial" charset="0"/>
              <a:buChar char="•"/>
            </a:pPr>
            <a:endParaRPr lang="nl-BE" dirty="0"/>
          </a:p>
          <a:p>
            <a:endParaRPr lang="nl-B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8892480" cy="922114"/>
          </a:xfrm>
        </p:spPr>
        <p:txBody>
          <a:bodyPr>
            <a:normAutofit/>
          </a:bodyPr>
          <a:lstStyle/>
          <a:p>
            <a:r>
              <a:rPr lang="fr-BE" dirty="0"/>
              <a:t>Open </a:t>
            </a:r>
            <a:r>
              <a:rPr lang="fr-BE" dirty="0" err="1"/>
              <a:t>g</a:t>
            </a:r>
            <a:r>
              <a:rPr lang="fr-BE" dirty="0" err="1" smtClean="0"/>
              <a:t>overnment</a:t>
            </a:r>
            <a:r>
              <a:rPr lang="fr-BE" dirty="0" smtClean="0"/>
              <a:t> </a:t>
            </a:r>
            <a:r>
              <a:rPr lang="fr-BE" dirty="0"/>
              <a:t>services: </a:t>
            </a:r>
            <a:r>
              <a:rPr lang="nl-BE" dirty="0" err="1" smtClean="0"/>
              <a:t>eBox</a:t>
            </a:r>
            <a:r>
              <a:rPr lang="nl-BE" dirty="0" smtClean="0"/>
              <a:t> burger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53B685-A2AB-4518-B31A-1C8B277EB988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" r="35556"/>
          <a:stretch/>
        </p:blipFill>
        <p:spPr bwMode="auto">
          <a:xfrm>
            <a:off x="323528" y="1217841"/>
            <a:ext cx="4176464" cy="481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67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22114"/>
          </a:xfrm>
        </p:spPr>
        <p:txBody>
          <a:bodyPr>
            <a:normAutofit/>
          </a:bodyPr>
          <a:lstStyle/>
          <a:p>
            <a:r>
              <a:rPr lang="nl-BE" dirty="0" err="1" smtClean="0"/>
              <a:t>eBox</a:t>
            </a:r>
            <a:r>
              <a:rPr lang="nl-BE" dirty="0" smtClean="0"/>
              <a:t> burger: voorstel van architectuur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F</a:t>
            </a:r>
            <a:r>
              <a:rPr lang="nl-BE" dirty="0" smtClean="0"/>
              <a:t>ederatie van bestaande initiatieven</a:t>
            </a:r>
          </a:p>
          <a:p>
            <a:pPr lvl="1"/>
            <a:r>
              <a:rPr lang="nl-BE" dirty="0" smtClean="0"/>
              <a:t>authentieke bronnen blijven bestaan</a:t>
            </a:r>
          </a:p>
          <a:p>
            <a:pPr lvl="1"/>
            <a:r>
              <a:rPr lang="nl-BE" dirty="0" smtClean="0"/>
              <a:t>gefedereerde view</a:t>
            </a:r>
          </a:p>
          <a:p>
            <a:pPr lvl="1"/>
            <a:r>
              <a:rPr lang="nl-BE" dirty="0" smtClean="0"/>
              <a:t>raadpleging rechtstreeks in bron (geen duplicatie)</a:t>
            </a:r>
          </a:p>
          <a:p>
            <a:pPr lvl="1"/>
            <a:endParaRPr lang="nl-BE" dirty="0" smtClean="0"/>
          </a:p>
          <a:p>
            <a:r>
              <a:rPr lang="nl-BE" dirty="0"/>
              <a:t>D</a:t>
            </a:r>
            <a:r>
              <a:rPr lang="nl-BE" dirty="0" smtClean="0"/>
              <a:t>efinitie van standaarden voor</a:t>
            </a:r>
          </a:p>
          <a:p>
            <a:pPr lvl="1"/>
            <a:r>
              <a:rPr lang="nl-BE" dirty="0" smtClean="0"/>
              <a:t>web service technologie (</a:t>
            </a:r>
            <a:r>
              <a:rPr lang="nl-BE" dirty="0" err="1" smtClean="0"/>
              <a:t>bvb</a:t>
            </a:r>
            <a:r>
              <a:rPr lang="nl-BE" dirty="0" smtClean="0"/>
              <a:t> REST)</a:t>
            </a:r>
          </a:p>
          <a:p>
            <a:pPr lvl="1"/>
            <a:r>
              <a:rPr lang="nl-BE" dirty="0" smtClean="0"/>
              <a:t>lijst van verzenders en toepassingsgebieden</a:t>
            </a:r>
          </a:p>
          <a:p>
            <a:pPr lvl="1"/>
            <a:r>
              <a:rPr lang="nl-BE" dirty="0" smtClean="0"/>
              <a:t>realiseren van (ont)koppeling (</a:t>
            </a:r>
            <a:r>
              <a:rPr lang="nl-BE" dirty="0" err="1" smtClean="0"/>
              <a:t>opt</a:t>
            </a:r>
            <a:r>
              <a:rPr lang="nl-BE" dirty="0" smtClean="0"/>
              <a:t>-in/out)</a:t>
            </a:r>
          </a:p>
          <a:p>
            <a:pPr lvl="1"/>
            <a:r>
              <a:rPr lang="nl-BE" dirty="0" smtClean="0"/>
              <a:t>opvragen lijst van beschikbare documenten</a:t>
            </a:r>
          </a:p>
          <a:p>
            <a:pPr lvl="1"/>
            <a:r>
              <a:rPr lang="nl-BE" dirty="0" smtClean="0"/>
              <a:t>eventueel uitvoeren van operaties (lees, verwijder, ...) indien opportuun </a:t>
            </a:r>
          </a:p>
          <a:p>
            <a:pPr lvl="1"/>
            <a:endParaRPr lang="nl-BE" dirty="0" smtClean="0"/>
          </a:p>
          <a:p>
            <a:pPr lvl="1"/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096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7F1E79-8225-48A0-95BD-5254C3720E2D}" type="slidenum">
              <a:rPr lang="en-GB" smtClean="0"/>
              <a:pPr>
                <a:defRPr/>
              </a:pPr>
              <a:t>49</a:t>
            </a:fld>
            <a:endParaRPr lang="en-GB" dirty="0"/>
          </a:p>
        </p:txBody>
      </p:sp>
      <p:grpSp>
        <p:nvGrpSpPr>
          <p:cNvPr id="34" name="Group 33"/>
          <p:cNvGrpSpPr/>
          <p:nvPr/>
        </p:nvGrpSpPr>
        <p:grpSpPr>
          <a:xfrm>
            <a:off x="35496" y="437730"/>
            <a:ext cx="8855094" cy="6015606"/>
            <a:chOff x="26846" y="842394"/>
            <a:chExt cx="8855094" cy="6015606"/>
          </a:xfrm>
        </p:grpSpPr>
        <p:sp>
          <p:nvSpPr>
            <p:cNvPr id="5" name="Flowchart: Magnetic Disk 4"/>
            <p:cNvSpPr/>
            <p:nvPr/>
          </p:nvSpPr>
          <p:spPr>
            <a:xfrm>
              <a:off x="4481616" y="5013176"/>
              <a:ext cx="990435" cy="1224136"/>
            </a:xfrm>
            <a:prstGeom prst="flowChartMagneticDisk">
              <a:avLst/>
            </a:prstGeom>
            <a:solidFill>
              <a:srgbClr val="0082B8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l-BE" sz="1600" dirty="0" err="1"/>
                <a:t>Authen-tieke</a:t>
              </a:r>
              <a:r>
                <a:rPr lang="nl-BE" sz="1600" dirty="0"/>
                <a:t> bron</a:t>
              </a:r>
              <a:endParaRPr lang="en-US" sz="1600" dirty="0"/>
            </a:p>
          </p:txBody>
        </p:sp>
        <p:sp>
          <p:nvSpPr>
            <p:cNvPr id="6" name="Flowchart: Magnetic Disk 5"/>
            <p:cNvSpPr/>
            <p:nvPr/>
          </p:nvSpPr>
          <p:spPr>
            <a:xfrm>
              <a:off x="5618246" y="5013176"/>
              <a:ext cx="990435" cy="1224136"/>
            </a:xfrm>
            <a:prstGeom prst="flowChartMagneticDisk">
              <a:avLst/>
            </a:prstGeom>
            <a:solidFill>
              <a:srgbClr val="0082B8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l-BE" sz="1600" dirty="0" err="1"/>
                <a:t>Authen-tieke</a:t>
              </a:r>
              <a:r>
                <a:rPr lang="nl-BE" sz="1600" dirty="0"/>
                <a:t> bron</a:t>
              </a:r>
              <a:endParaRPr lang="en-US" sz="1600" dirty="0"/>
            </a:p>
          </p:txBody>
        </p:sp>
        <p:sp>
          <p:nvSpPr>
            <p:cNvPr id="7" name="Flowchart: Magnetic Disk 6"/>
            <p:cNvSpPr/>
            <p:nvPr/>
          </p:nvSpPr>
          <p:spPr>
            <a:xfrm>
              <a:off x="6754876" y="5013176"/>
              <a:ext cx="990435" cy="1224136"/>
            </a:xfrm>
            <a:prstGeom prst="flowChartMagneticDisk">
              <a:avLst/>
            </a:prstGeom>
            <a:solidFill>
              <a:srgbClr val="0082B8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l-BE" sz="1600" dirty="0"/>
                <a:t>...</a:t>
              </a:r>
              <a:endParaRPr lang="en-US" sz="1600" dirty="0"/>
            </a:p>
          </p:txBody>
        </p:sp>
        <p:sp>
          <p:nvSpPr>
            <p:cNvPr id="8" name="Flowchart: Magnetic Disk 7"/>
            <p:cNvSpPr/>
            <p:nvPr/>
          </p:nvSpPr>
          <p:spPr>
            <a:xfrm>
              <a:off x="7891505" y="5013176"/>
              <a:ext cx="990435" cy="1224136"/>
            </a:xfrm>
            <a:prstGeom prst="flowChartMagneticDisk">
              <a:avLst/>
            </a:prstGeom>
            <a:solidFill>
              <a:srgbClr val="0082B8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l-BE" sz="1600" dirty="0" err="1"/>
                <a:t>Ebox</a:t>
              </a:r>
              <a:endParaRPr lang="en-US" sz="16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267744" y="3609019"/>
              <a:ext cx="1944216" cy="1269293"/>
            </a:xfrm>
            <a:prstGeom prst="roundRect">
              <a:avLst>
                <a:gd name="adj" fmla="val 9459"/>
              </a:avLst>
            </a:prstGeom>
            <a:solidFill>
              <a:srgbClr val="0082B8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l-BE" sz="1600" dirty="0" smtClean="0"/>
                <a:t>Gefedereerde view</a:t>
              </a:r>
              <a:endParaRPr lang="fr-BE" sz="1600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563888" y="842394"/>
              <a:ext cx="2364970" cy="576064"/>
            </a:xfrm>
            <a:prstGeom prst="roundRect">
              <a:avLst/>
            </a:prstGeom>
            <a:solidFill>
              <a:srgbClr val="0082B8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/>
                <a:t>Gebruiker</a:t>
              </a:r>
            </a:p>
            <a:p>
              <a:pPr algn="ctr"/>
              <a:r>
                <a:rPr lang="nl-BE" dirty="0" smtClean="0"/>
                <a:t>Burger </a:t>
              </a:r>
              <a:endParaRPr lang="fr-BE" dirty="0"/>
            </a:p>
          </p:txBody>
        </p:sp>
        <p:pic>
          <p:nvPicPr>
            <p:cNvPr id="11" name="Picture 10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83" r="-611" b="50000"/>
            <a:stretch/>
          </p:blipFill>
          <p:spPr bwMode="auto">
            <a:xfrm>
              <a:off x="5618246" y="4667926"/>
              <a:ext cx="1015394" cy="4207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2" t="45499" r="48398" b="5250"/>
            <a:stretch/>
          </p:blipFill>
          <p:spPr bwMode="auto">
            <a:xfrm>
              <a:off x="4538633" y="4667926"/>
              <a:ext cx="871101" cy="4144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55615" b="50000"/>
            <a:stretch/>
          </p:blipFill>
          <p:spPr bwMode="auto">
            <a:xfrm>
              <a:off x="7992256" y="4687357"/>
              <a:ext cx="788931" cy="4207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408" y="3942003"/>
              <a:ext cx="1795485" cy="8500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17096" y="1753773"/>
              <a:ext cx="2181225" cy="1076325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3817363" y="6488668"/>
              <a:ext cx="1046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Overheid</a:t>
              </a:r>
              <a:endParaRPr lang="fr-BE" dirty="0"/>
            </a:p>
          </p:txBody>
        </p:sp>
        <p:cxnSp>
          <p:nvCxnSpPr>
            <p:cNvPr id="17" name="Straight Arrow Connector 16"/>
            <p:cNvCxnSpPr>
              <a:stCxn id="10" idx="2"/>
              <a:endCxn id="15" idx="3"/>
            </p:cNvCxnSpPr>
            <p:nvPr/>
          </p:nvCxnSpPr>
          <p:spPr>
            <a:xfrm flipH="1">
              <a:off x="2398321" y="1418458"/>
              <a:ext cx="2348052" cy="87347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0" idx="2"/>
              <a:endCxn id="9" idx="0"/>
            </p:cNvCxnSpPr>
            <p:nvPr/>
          </p:nvCxnSpPr>
          <p:spPr>
            <a:xfrm flipH="1">
              <a:off x="3239852" y="1418458"/>
              <a:ext cx="1506521" cy="219056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0" idx="2"/>
              <a:endCxn id="12" idx="0"/>
            </p:cNvCxnSpPr>
            <p:nvPr/>
          </p:nvCxnSpPr>
          <p:spPr>
            <a:xfrm>
              <a:off x="4746373" y="1418458"/>
              <a:ext cx="227811" cy="32494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0" idx="2"/>
              <a:endCxn id="11" idx="0"/>
            </p:cNvCxnSpPr>
            <p:nvPr/>
          </p:nvCxnSpPr>
          <p:spPr>
            <a:xfrm>
              <a:off x="4746373" y="1418458"/>
              <a:ext cx="1379570" cy="32494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lowchart: Magnetic Disk 20"/>
            <p:cNvSpPr/>
            <p:nvPr/>
          </p:nvSpPr>
          <p:spPr>
            <a:xfrm>
              <a:off x="7635549" y="2348880"/>
              <a:ext cx="963393" cy="561940"/>
            </a:xfrm>
            <a:prstGeom prst="flowChartMagneticDisk">
              <a:avLst/>
            </a:prstGeom>
            <a:solidFill>
              <a:srgbClr val="0082B8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l-BE" sz="1600" dirty="0"/>
                <a:t>Mandaat</a:t>
              </a:r>
              <a:endParaRPr lang="en-US" sz="1600" dirty="0"/>
            </a:p>
          </p:txBody>
        </p:sp>
        <p:cxnSp>
          <p:nvCxnSpPr>
            <p:cNvPr id="22" name="Straight Arrow Connector 21"/>
            <p:cNvCxnSpPr>
              <a:stCxn id="10" idx="2"/>
              <a:endCxn id="13" idx="0"/>
            </p:cNvCxnSpPr>
            <p:nvPr/>
          </p:nvCxnSpPr>
          <p:spPr>
            <a:xfrm>
              <a:off x="4746373" y="1418458"/>
              <a:ext cx="3640349" cy="326889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lbow Connector 22"/>
            <p:cNvCxnSpPr>
              <a:stCxn id="9" idx="2"/>
              <a:endCxn id="5" idx="3"/>
            </p:cNvCxnSpPr>
            <p:nvPr/>
          </p:nvCxnSpPr>
          <p:spPr>
            <a:xfrm rot="16200000" flipH="1">
              <a:off x="3428843" y="4689321"/>
              <a:ext cx="1359000" cy="1736982"/>
            </a:xfrm>
            <a:prstGeom prst="bentConnector3">
              <a:avLst>
                <a:gd name="adj1" fmla="val 116821"/>
              </a:avLst>
            </a:prstGeom>
            <a:ln>
              <a:tailEnd type="arrow"/>
            </a:ln>
            <a:effectLst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Elbow Connector 23"/>
            <p:cNvCxnSpPr>
              <a:stCxn id="9" idx="2"/>
              <a:endCxn id="6" idx="3"/>
            </p:cNvCxnSpPr>
            <p:nvPr/>
          </p:nvCxnSpPr>
          <p:spPr>
            <a:xfrm rot="16200000" flipH="1">
              <a:off x="3997158" y="4121006"/>
              <a:ext cx="1359000" cy="2873612"/>
            </a:xfrm>
            <a:prstGeom prst="bentConnector3">
              <a:avLst>
                <a:gd name="adj1" fmla="val 116821"/>
              </a:avLst>
            </a:prstGeom>
            <a:ln>
              <a:tailEnd type="arrow"/>
            </a:ln>
            <a:effectLst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Elbow Connector 24"/>
            <p:cNvCxnSpPr>
              <a:stCxn id="9" idx="2"/>
              <a:endCxn id="7" idx="3"/>
            </p:cNvCxnSpPr>
            <p:nvPr/>
          </p:nvCxnSpPr>
          <p:spPr>
            <a:xfrm rot="16200000" flipH="1">
              <a:off x="4565473" y="3552691"/>
              <a:ext cx="1359000" cy="4010242"/>
            </a:xfrm>
            <a:prstGeom prst="bentConnector3">
              <a:avLst>
                <a:gd name="adj1" fmla="val 116821"/>
              </a:avLst>
            </a:prstGeom>
            <a:ln>
              <a:tailEnd type="arrow"/>
            </a:ln>
            <a:effectLst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Elbow Connector 25"/>
            <p:cNvCxnSpPr>
              <a:stCxn id="9" idx="2"/>
              <a:endCxn id="8" idx="3"/>
            </p:cNvCxnSpPr>
            <p:nvPr/>
          </p:nvCxnSpPr>
          <p:spPr>
            <a:xfrm rot="16200000" flipH="1">
              <a:off x="5133787" y="2984376"/>
              <a:ext cx="1359000" cy="5146871"/>
            </a:xfrm>
            <a:prstGeom prst="bentConnector3">
              <a:avLst>
                <a:gd name="adj1" fmla="val 116821"/>
              </a:avLst>
            </a:prstGeom>
            <a:ln>
              <a:tailEnd type="arrow"/>
            </a:ln>
            <a:effectLst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27" name="Flowchart: Magnetic Disk 26"/>
            <p:cNvSpPr/>
            <p:nvPr/>
          </p:nvSpPr>
          <p:spPr>
            <a:xfrm>
              <a:off x="7635548" y="1865649"/>
              <a:ext cx="963393" cy="561940"/>
            </a:xfrm>
            <a:prstGeom prst="flowChartMagneticDisk">
              <a:avLst/>
            </a:prstGeom>
            <a:solidFill>
              <a:srgbClr val="0082B8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l-BE" sz="1600" dirty="0"/>
                <a:t>Profiel</a:t>
              </a:r>
              <a:endParaRPr lang="en-US" sz="1600" dirty="0"/>
            </a:p>
          </p:txBody>
        </p:sp>
        <p:sp>
          <p:nvSpPr>
            <p:cNvPr id="28" name="Flowchart: Magnetic Disk 27"/>
            <p:cNvSpPr/>
            <p:nvPr/>
          </p:nvSpPr>
          <p:spPr>
            <a:xfrm>
              <a:off x="2398321" y="5281099"/>
              <a:ext cx="546408" cy="535846"/>
            </a:xfrm>
            <a:prstGeom prst="flowChartMagneticDisk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cxnSp>
          <p:nvCxnSpPr>
            <p:cNvPr id="29" name="Straight Connector 28"/>
            <p:cNvCxnSpPr>
              <a:stCxn id="28" idx="1"/>
            </p:cNvCxnSpPr>
            <p:nvPr/>
          </p:nvCxnSpPr>
          <p:spPr>
            <a:xfrm flipV="1">
              <a:off x="2671525" y="4878312"/>
              <a:ext cx="0" cy="402787"/>
            </a:xfrm>
            <a:prstGeom prst="line">
              <a:avLst/>
            </a:prstGeom>
            <a:ln>
              <a:prstDash val="sysDot"/>
              <a:headEnd type="arrow" w="med" len="med"/>
              <a:tailEnd type="none" w="med" len="med"/>
            </a:ln>
            <a:effectLst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395536" y="2708920"/>
              <a:ext cx="2844316" cy="1800200"/>
            </a:xfrm>
            <a:prstGeom prst="line">
              <a:avLst/>
            </a:prstGeom>
            <a:ln>
              <a:prstDash val="dash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6846" y="3205950"/>
              <a:ext cx="12862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 smtClean="0"/>
                <a:t>Privé sector</a:t>
              </a:r>
              <a:endParaRPr lang="fr-BE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681318" y="2204864"/>
              <a:ext cx="3410961" cy="504056"/>
            </a:xfrm>
            <a:prstGeom prst="rect">
              <a:avLst/>
            </a:prstGeom>
            <a:ln w="1905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/>
                <a:t>Gebruikers &amp; Toegangsbeheer</a:t>
              </a:r>
              <a:endParaRPr lang="fr-BE" dirty="0"/>
            </a:p>
          </p:txBody>
        </p:sp>
        <p:cxnSp>
          <p:nvCxnSpPr>
            <p:cNvPr id="33" name="Elbow Connector 32"/>
            <p:cNvCxnSpPr>
              <a:stCxn id="15" idx="2"/>
              <a:endCxn id="9" idx="1"/>
            </p:cNvCxnSpPr>
            <p:nvPr/>
          </p:nvCxnSpPr>
          <p:spPr>
            <a:xfrm rot="16200000" flipH="1">
              <a:off x="1080942" y="3056864"/>
              <a:ext cx="1413568" cy="960035"/>
            </a:xfrm>
            <a:prstGeom prst="bentConnector2">
              <a:avLst/>
            </a:prstGeom>
            <a:ln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6872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4008" y="1412776"/>
            <a:ext cx="4038600" cy="4857403"/>
          </a:xfrm>
        </p:spPr>
        <p:txBody>
          <a:bodyPr/>
          <a:lstStyle/>
          <a:p>
            <a:r>
              <a:rPr lang="fr-BE" dirty="0" smtClean="0"/>
              <a:t>EU principes</a:t>
            </a:r>
          </a:p>
          <a:p>
            <a:pPr lvl="1"/>
            <a:r>
              <a:rPr lang="fr-BE" dirty="0" err="1" smtClean="0"/>
              <a:t>doel</a:t>
            </a:r>
            <a:r>
              <a:rPr lang="fr-BE" dirty="0" smtClean="0"/>
              <a:t>: </a:t>
            </a:r>
            <a:r>
              <a:rPr lang="fr-BE" dirty="0" err="1" smtClean="0"/>
              <a:t>bevorderen</a:t>
            </a:r>
            <a:r>
              <a:rPr lang="fr-BE" dirty="0" smtClean="0"/>
              <a:t> van de interne </a:t>
            </a:r>
            <a:r>
              <a:rPr lang="fr-BE" dirty="0" err="1" smtClean="0"/>
              <a:t>markt</a:t>
            </a:r>
            <a:r>
              <a:rPr lang="fr-BE" dirty="0" smtClean="0"/>
              <a:t> en van de </a:t>
            </a:r>
            <a:r>
              <a:rPr lang="fr-BE" dirty="0" err="1" smtClean="0"/>
              <a:t>groei</a:t>
            </a:r>
            <a:endParaRPr lang="fr-BE" dirty="0" smtClean="0"/>
          </a:p>
          <a:p>
            <a:pPr lvl="1"/>
            <a:r>
              <a:rPr lang="nl-BE" dirty="0" smtClean="0"/>
              <a:t>vrijheid van toegang tot overheidsopdrachten</a:t>
            </a:r>
          </a:p>
          <a:p>
            <a:pPr lvl="1"/>
            <a:r>
              <a:rPr lang="nl-BE" dirty="0" smtClean="0"/>
              <a:t>gelijke behandeling van de kandidaten</a:t>
            </a:r>
          </a:p>
          <a:p>
            <a:pPr lvl="1"/>
            <a:r>
              <a:rPr lang="nl-BE" dirty="0" smtClean="0"/>
              <a:t>transparantie van de procedures</a:t>
            </a:r>
          </a:p>
          <a:p>
            <a:r>
              <a:rPr lang="fr-BE" dirty="0" err="1" smtClean="0"/>
              <a:t>Prijs</a:t>
            </a:r>
            <a:r>
              <a:rPr lang="fr-BE" dirty="0" smtClean="0"/>
              <a:t> </a:t>
            </a:r>
            <a:r>
              <a:rPr lang="fr-BE" dirty="0" err="1" smtClean="0"/>
              <a:t>belangrijk</a:t>
            </a:r>
            <a:endParaRPr lang="fr-BE" dirty="0" smtClean="0"/>
          </a:p>
          <a:p>
            <a:pPr lvl="1"/>
            <a:r>
              <a:rPr lang="fr-BE" dirty="0" err="1" smtClean="0"/>
              <a:t>aanbesteding</a:t>
            </a:r>
            <a:r>
              <a:rPr lang="fr-BE" dirty="0" smtClean="0"/>
              <a:t>: </a:t>
            </a:r>
            <a:r>
              <a:rPr lang="fr-BE" dirty="0" err="1" smtClean="0"/>
              <a:t>prijs</a:t>
            </a:r>
            <a:r>
              <a:rPr lang="fr-BE" dirty="0" smtClean="0"/>
              <a:t> </a:t>
            </a:r>
            <a:r>
              <a:rPr lang="fr-BE" dirty="0" err="1" smtClean="0"/>
              <a:t>als</a:t>
            </a:r>
            <a:r>
              <a:rPr lang="fr-BE" dirty="0" smtClean="0"/>
              <a:t> </a:t>
            </a:r>
            <a:r>
              <a:rPr lang="fr-BE" dirty="0" err="1" smtClean="0"/>
              <a:t>enig</a:t>
            </a:r>
            <a:r>
              <a:rPr lang="fr-BE" dirty="0" smtClean="0"/>
              <a:t> criterium</a:t>
            </a:r>
          </a:p>
          <a:p>
            <a:pPr lvl="1"/>
            <a:r>
              <a:rPr lang="fr-BE" dirty="0" err="1" smtClean="0"/>
              <a:t>offerteaanvraag</a:t>
            </a:r>
            <a:r>
              <a:rPr lang="fr-BE" dirty="0" smtClean="0"/>
              <a:t>: </a:t>
            </a:r>
            <a:r>
              <a:rPr lang="fr-BE" dirty="0" err="1" smtClean="0"/>
              <a:t>meerdere</a:t>
            </a:r>
            <a:r>
              <a:rPr lang="fr-BE" dirty="0" smtClean="0"/>
              <a:t> </a:t>
            </a:r>
            <a:r>
              <a:rPr lang="fr-BE" dirty="0" err="1" smtClean="0"/>
              <a:t>criteria</a:t>
            </a:r>
            <a:r>
              <a:rPr lang="fr-BE" dirty="0" smtClean="0"/>
              <a:t> maar </a:t>
            </a:r>
            <a:r>
              <a:rPr lang="fr-BE" dirty="0" err="1" smtClean="0"/>
              <a:t>prijs</a:t>
            </a:r>
            <a:r>
              <a:rPr lang="fr-BE" dirty="0" smtClean="0"/>
              <a:t> </a:t>
            </a:r>
            <a:r>
              <a:rPr lang="fr-BE" dirty="0" err="1" smtClean="0"/>
              <a:t>blijft</a:t>
            </a:r>
            <a:r>
              <a:rPr lang="fr-BE" dirty="0" smtClean="0"/>
              <a:t> </a:t>
            </a:r>
            <a:r>
              <a:rPr lang="fr-BE" dirty="0" err="1" smtClean="0"/>
              <a:t>belangrijk</a:t>
            </a:r>
            <a:endParaRPr lang="fr-BE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 smtClean="0"/>
              <a:t>Klassieke</a:t>
            </a:r>
            <a:r>
              <a:rPr lang="fr-BE" dirty="0" smtClean="0"/>
              <a:t> </a:t>
            </a:r>
            <a:r>
              <a:rPr lang="fr-BE" dirty="0" err="1" smtClean="0"/>
              <a:t>overheidsopdrachten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err="1" smtClean="0"/>
              <a:t>hebben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eigen</a:t>
            </a:r>
            <a:r>
              <a:rPr lang="fr-BE" dirty="0" smtClean="0"/>
              <a:t> ‘</a:t>
            </a:r>
            <a:r>
              <a:rPr lang="fr-BE" dirty="0" err="1" smtClean="0"/>
              <a:t>logica</a:t>
            </a:r>
            <a:r>
              <a:rPr lang="fr-BE" dirty="0" smtClean="0"/>
              <a:t>’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3B685-A2AB-4518-B31A-1C8B277EB988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1026" name="Picture 2" descr="C:\JV\RootJV\4 1  aantemaken presentaties\IT CENTRAAL GENT 29_11_2016\european-parliament-12747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6" t="2510" r="12803" b="-2510"/>
          <a:stretch/>
        </p:blipFill>
        <p:spPr bwMode="auto">
          <a:xfrm>
            <a:off x="539552" y="1556792"/>
            <a:ext cx="3744416" cy="495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34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nl-BE" dirty="0" err="1" smtClean="0"/>
              <a:t>eBox</a:t>
            </a:r>
            <a:r>
              <a:rPr lang="nl-BE" dirty="0" smtClean="0"/>
              <a:t> burger: voorstel van taakverdeling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G</a:t>
            </a:r>
            <a:r>
              <a:rPr lang="nl-BE" dirty="0" smtClean="0"/>
              <a:t>ebruikersbeheer: zie hoger</a:t>
            </a:r>
          </a:p>
          <a:p>
            <a:r>
              <a:rPr lang="nl-BE" dirty="0"/>
              <a:t>V</a:t>
            </a:r>
            <a:r>
              <a:rPr lang="nl-BE" dirty="0" smtClean="0"/>
              <a:t>aststellen interoperabiliteitsstandaarden (</a:t>
            </a:r>
            <a:r>
              <a:rPr lang="nl-BE" dirty="0" err="1" smtClean="0"/>
              <a:t>oa</a:t>
            </a:r>
            <a:r>
              <a:rPr lang="nl-BE" dirty="0" smtClean="0"/>
              <a:t> metadata): overheid in overleg met aanbieders van diensten, maximaal gebaseerd op internationale standaarden</a:t>
            </a:r>
          </a:p>
          <a:p>
            <a:r>
              <a:rPr lang="nl-BE" dirty="0"/>
              <a:t>A</a:t>
            </a:r>
            <a:r>
              <a:rPr lang="nl-BE" dirty="0" smtClean="0"/>
              <a:t>uthentieke bronnen en brievenbussen: overheid of private instantie, naargelang bron of brievenbus</a:t>
            </a:r>
          </a:p>
          <a:p>
            <a:r>
              <a:rPr lang="nl-BE" dirty="0"/>
              <a:t>G</a:t>
            </a:r>
            <a:r>
              <a:rPr lang="nl-BE" dirty="0" smtClean="0"/>
              <a:t>efedereerde view: overheid (minimaal) en private instanties</a:t>
            </a:r>
          </a:p>
          <a:p>
            <a:r>
              <a:rPr lang="nl-BE" dirty="0"/>
              <a:t>A</a:t>
            </a:r>
            <a:r>
              <a:rPr lang="nl-BE" dirty="0" smtClean="0"/>
              <a:t>fspraken rond aanbod bijkomende functionaliteiten, </a:t>
            </a:r>
            <a:r>
              <a:rPr lang="nl-BE" dirty="0" err="1" smtClean="0"/>
              <a:t>bvb</a:t>
            </a:r>
            <a:endParaRPr lang="nl-BE" dirty="0" smtClean="0"/>
          </a:p>
          <a:p>
            <a:pPr lvl="1"/>
            <a:r>
              <a:rPr lang="nl-BE" dirty="0" smtClean="0"/>
              <a:t>elektronische aangetekende zending</a:t>
            </a:r>
          </a:p>
          <a:p>
            <a:pPr lvl="1"/>
            <a:r>
              <a:rPr lang="nl-BE" dirty="0" smtClean="0"/>
              <a:t>elektronische betaling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928FA-48C4-4589-8C80-3E35544F17D0}" type="slidenum">
              <a:rPr lang="fr-BE" smtClean="0"/>
              <a:t>50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3171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4008" y="1484784"/>
            <a:ext cx="4038600" cy="485740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Overheidsopdrachten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Overheid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als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trekker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G-Cloud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Open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government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services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BE" b="1" dirty="0" err="1" smtClean="0"/>
              <a:t>Erkenningen</a:t>
            </a:r>
            <a:r>
              <a:rPr lang="fr-BE" b="1" dirty="0" smtClean="0"/>
              <a:t> </a:t>
            </a:r>
            <a:r>
              <a:rPr lang="fr-BE" b="1" dirty="0" err="1" smtClean="0"/>
              <a:t>door</a:t>
            </a:r>
            <a:r>
              <a:rPr lang="fr-BE" b="1" dirty="0" smtClean="0"/>
              <a:t> de </a:t>
            </a:r>
            <a:r>
              <a:rPr lang="fr-BE" b="1" dirty="0" err="1" smtClean="0"/>
              <a:t>overheid</a:t>
            </a:r>
            <a:endParaRPr lang="fr-BE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PPS en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concessie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zoals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in ESR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Denkspoor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platform-economie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BE" dirty="0" smtClean="0">
                <a:solidFill>
                  <a:schemeClr val="bg1">
                    <a:lumMod val="50000"/>
                  </a:schemeClr>
                </a:solidFill>
              </a:rPr>
              <a:t>Besluit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nl-B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altLang="en-US" dirty="0" err="1"/>
              <a:t>Hoe</a:t>
            </a:r>
            <a:r>
              <a:rPr lang="fr-BE" altLang="en-US" dirty="0"/>
              <a:t> kan ICT-</a:t>
            </a:r>
            <a:r>
              <a:rPr lang="fr-BE" altLang="en-US" dirty="0" err="1"/>
              <a:t>beleid</a:t>
            </a:r>
            <a:r>
              <a:rPr lang="fr-BE" altLang="en-US" dirty="0"/>
              <a:t> er </a:t>
            </a:r>
            <a:r>
              <a:rPr lang="fr-BE" altLang="en-US" dirty="0" err="1"/>
              <a:t>toe</a:t>
            </a:r>
            <a:r>
              <a:rPr lang="fr-BE" altLang="en-US" dirty="0"/>
              <a:t> </a:t>
            </a:r>
            <a:r>
              <a:rPr lang="fr-BE" altLang="en-US" dirty="0" err="1"/>
              <a:t>bijdragen</a:t>
            </a:r>
            <a:r>
              <a:rPr lang="fr-BE" altLang="en-US" dirty="0"/>
              <a:t> </a:t>
            </a:r>
            <a:r>
              <a:rPr lang="fr-BE" altLang="en-US" dirty="0" err="1"/>
              <a:t>dat</a:t>
            </a:r>
            <a:r>
              <a:rPr lang="fr-BE" altLang="en-US" dirty="0"/>
              <a:t> </a:t>
            </a:r>
            <a:r>
              <a:rPr lang="fr-BE" altLang="en-US" dirty="0" err="1"/>
              <a:t>private</a:t>
            </a:r>
            <a:r>
              <a:rPr lang="fr-BE" altLang="en-US" dirty="0"/>
              <a:t> en </a:t>
            </a:r>
            <a:r>
              <a:rPr lang="fr-BE" altLang="en-US" dirty="0" err="1"/>
              <a:t>overheidsspelers</a:t>
            </a:r>
            <a:r>
              <a:rPr lang="fr-BE" altLang="en-US" dirty="0"/>
              <a:t> </a:t>
            </a:r>
            <a:r>
              <a:rPr lang="fr-BE" altLang="en-US" dirty="0" err="1"/>
              <a:t>elkaar</a:t>
            </a:r>
            <a:r>
              <a:rPr lang="fr-BE" altLang="en-US" dirty="0"/>
              <a:t> </a:t>
            </a:r>
            <a:r>
              <a:rPr lang="fr-BE" altLang="en-US" dirty="0" err="1"/>
              <a:t>vinden</a:t>
            </a:r>
            <a:r>
              <a:rPr lang="fr-BE" altLang="en-US" dirty="0"/>
              <a:t>?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FE6DA-21CC-4F62-BAFE-A463F357867C}" type="slidenum">
              <a:rPr lang="en-GB" smtClean="0"/>
              <a:pPr/>
              <a:t>51</a:t>
            </a:fld>
            <a:endParaRPr lang="en-GB" dirty="0"/>
          </a:p>
        </p:txBody>
      </p:sp>
      <p:pic>
        <p:nvPicPr>
          <p:cNvPr id="7" name="Picture 2" descr="C:\JV\RootJV\49 aantemaken presentaties\IT CENTRAAL GENT 29_11_2016\gezicht en digit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220" b="-220"/>
          <a:stretch/>
        </p:blipFill>
        <p:spPr bwMode="auto">
          <a:xfrm>
            <a:off x="481863" y="1340768"/>
            <a:ext cx="4018129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61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Voorbeeld: eHealth-platform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53B685-A2AB-4518-B31A-1C8B277EB988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  <p:pic>
        <p:nvPicPr>
          <p:cNvPr id="8" name="Picture 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13" y="5810250"/>
            <a:ext cx="4318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3"/>
          <p:cNvSpPr>
            <a:spLocks noChangeArrowheads="1"/>
          </p:cNvSpPr>
          <p:nvPr/>
        </p:nvSpPr>
        <p:spPr bwMode="auto">
          <a:xfrm>
            <a:off x="474663" y="3857625"/>
            <a:ext cx="989012" cy="1414463"/>
          </a:xfrm>
          <a:prstGeom prst="ellipse">
            <a:avLst/>
          </a:prstGeom>
          <a:gradFill rotWithShape="1">
            <a:gsLst>
              <a:gs pos="0">
                <a:srgbClr val="475E76"/>
              </a:gs>
              <a:gs pos="50000">
                <a:srgbClr val="99CCFF"/>
              </a:gs>
              <a:gs pos="100000">
                <a:srgbClr val="475E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 altLang="en-US" sz="2400" b="1" i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Oval 84"/>
          <p:cNvSpPr>
            <a:spLocks noChangeArrowheads="1"/>
          </p:cNvSpPr>
          <p:nvPr/>
        </p:nvSpPr>
        <p:spPr bwMode="auto">
          <a:xfrm>
            <a:off x="7835900" y="3851275"/>
            <a:ext cx="989013" cy="1414463"/>
          </a:xfrm>
          <a:prstGeom prst="ellipse">
            <a:avLst/>
          </a:prstGeom>
          <a:gradFill rotWithShape="1">
            <a:gsLst>
              <a:gs pos="0">
                <a:srgbClr val="475E76"/>
              </a:gs>
              <a:gs pos="50000">
                <a:srgbClr val="99CCFF"/>
              </a:gs>
              <a:gs pos="100000">
                <a:srgbClr val="475E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Rectangle 85"/>
          <p:cNvSpPr>
            <a:spLocks noChangeArrowheads="1"/>
          </p:cNvSpPr>
          <p:nvPr/>
        </p:nvSpPr>
        <p:spPr bwMode="auto">
          <a:xfrm>
            <a:off x="984250" y="3859213"/>
            <a:ext cx="7364413" cy="1412875"/>
          </a:xfrm>
          <a:prstGeom prst="rect">
            <a:avLst/>
          </a:prstGeom>
          <a:gradFill rotWithShape="1">
            <a:gsLst>
              <a:gs pos="0">
                <a:srgbClr val="99CCFF">
                  <a:gamma/>
                  <a:shade val="46275"/>
                  <a:invGamma/>
                </a:srgbClr>
              </a:gs>
              <a:gs pos="5000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 sz="2400" b="1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b="1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2" name="Oval 86"/>
          <p:cNvSpPr>
            <a:spLocks noChangeArrowheads="1"/>
          </p:cNvSpPr>
          <p:nvPr/>
        </p:nvSpPr>
        <p:spPr bwMode="auto">
          <a:xfrm>
            <a:off x="1754188" y="4114800"/>
            <a:ext cx="735012" cy="914400"/>
          </a:xfrm>
          <a:prstGeom prst="ellipse">
            <a:avLst/>
          </a:prstGeom>
          <a:gradFill rotWithShape="1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Oval 87"/>
          <p:cNvSpPr>
            <a:spLocks noChangeArrowheads="1"/>
          </p:cNvSpPr>
          <p:nvPr/>
        </p:nvSpPr>
        <p:spPr bwMode="auto">
          <a:xfrm>
            <a:off x="7659688" y="4108450"/>
            <a:ext cx="735012" cy="914400"/>
          </a:xfrm>
          <a:prstGeom prst="ellipse">
            <a:avLst/>
          </a:prstGeom>
          <a:gradFill rotWithShape="1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" name="Rectangle 88"/>
          <p:cNvSpPr>
            <a:spLocks noChangeArrowheads="1"/>
          </p:cNvSpPr>
          <p:nvPr/>
        </p:nvSpPr>
        <p:spPr bwMode="auto">
          <a:xfrm>
            <a:off x="2157413" y="4117975"/>
            <a:ext cx="5832475" cy="906463"/>
          </a:xfrm>
          <a:prstGeom prst="rect">
            <a:avLst/>
          </a:prstGeom>
          <a:gradFill rotWithShape="1">
            <a:gsLst>
              <a:gs pos="0">
                <a:srgbClr val="99CC00">
                  <a:gamma/>
                  <a:shade val="46275"/>
                  <a:invGamma/>
                </a:srgbClr>
              </a:gs>
              <a:gs pos="50000">
                <a:srgbClr val="99CC00"/>
              </a:gs>
              <a:gs pos="100000">
                <a:srgbClr val="99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Basisdiensten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2400" b="1" i="1" dirty="0">
                <a:solidFill>
                  <a:srgbClr val="3E6E5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eHealth</a:t>
            </a:r>
            <a:r>
              <a:rPr lang="nl-BE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-platform</a:t>
            </a:r>
          </a:p>
        </p:txBody>
      </p:sp>
      <p:sp>
        <p:nvSpPr>
          <p:cNvPr id="15" name="Text Box 89"/>
          <p:cNvSpPr txBox="1">
            <a:spLocks noChangeArrowheads="1"/>
          </p:cNvSpPr>
          <p:nvPr/>
        </p:nvSpPr>
        <p:spPr bwMode="auto">
          <a:xfrm>
            <a:off x="423863" y="4332288"/>
            <a:ext cx="1828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buFont typeface="Arial" charset="0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BE" altLang="en-US" b="1" i="1">
                <a:solidFill>
                  <a:srgbClr val="000000"/>
                </a:solidFill>
              </a:rPr>
              <a:t>Netwerk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38" y="5713413"/>
            <a:ext cx="4667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3476625" y="1289050"/>
            <a:ext cx="2286000" cy="7620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Patiënten, zorgverstrekkers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en zorginstellingen</a:t>
            </a:r>
            <a:endParaRPr lang="nl-BE" sz="2000" b="1" i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blackWhite">
          <a:xfrm>
            <a:off x="5926138" y="5561013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/>
          <a:p>
            <a:pPr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nl-BE" sz="20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GAB</a:t>
            </a:r>
          </a:p>
        </p:txBody>
      </p:sp>
      <p:sp>
        <p:nvSpPr>
          <p:cNvPr id="19" name="AutoShape 14"/>
          <p:cNvSpPr>
            <a:spLocks noChangeArrowheads="1"/>
          </p:cNvSpPr>
          <p:nvPr/>
        </p:nvSpPr>
        <p:spPr bwMode="blackWhite">
          <a:xfrm>
            <a:off x="7224713" y="5561013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/>
          <a:p>
            <a:pPr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nl-BE" sz="20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GAB</a:t>
            </a:r>
          </a:p>
        </p:txBody>
      </p:sp>
      <p:sp>
        <p:nvSpPr>
          <p:cNvPr id="20" name="AutoShape 16"/>
          <p:cNvSpPr>
            <a:spLocks noChangeArrowheads="1"/>
          </p:cNvSpPr>
          <p:nvPr/>
        </p:nvSpPr>
        <p:spPr bwMode="blackWhite">
          <a:xfrm>
            <a:off x="4741863" y="5561013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/>
          <a:p>
            <a:pPr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nl-BE" sz="20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GAB</a:t>
            </a:r>
          </a:p>
        </p:txBody>
      </p:sp>
      <p:pic>
        <p:nvPicPr>
          <p:cNvPr id="21" name="Picture 20" descr="FOD_tekeni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5740400"/>
            <a:ext cx="39211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15913" y="6091238"/>
            <a:ext cx="1751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nl-BE" altLang="en-US" sz="2000" b="1" i="1">
                <a:solidFill>
                  <a:srgbClr val="CC9900"/>
                </a:solidFill>
                <a:latin typeface="Calibri" pitchFamily="34" charset="0"/>
              </a:rPr>
              <a:t>Leveranciers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4450" y="3468688"/>
            <a:ext cx="20320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nl-BE" altLang="en-US" sz="2000" b="1" i="1">
                <a:solidFill>
                  <a:srgbClr val="CC9900"/>
                </a:solidFill>
                <a:latin typeface="Calibri" pitchFamily="34" charset="0"/>
              </a:rPr>
              <a:t>Gebruikers</a:t>
            </a:r>
          </a:p>
        </p:txBody>
      </p:sp>
      <p:sp>
        <p:nvSpPr>
          <p:cNvPr id="24" name="AutoShape 23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3492500" y="2482850"/>
            <a:ext cx="1219200" cy="914400"/>
          </a:xfrm>
          <a:prstGeom prst="actionButtonBlank">
            <a:avLst/>
          </a:prstGeom>
          <a:gradFill rotWithShape="0">
            <a:gsLst>
              <a:gs pos="0">
                <a:srgbClr val="969696">
                  <a:gamma/>
                  <a:tint val="53725"/>
                  <a:invGamma/>
                </a:srgbClr>
              </a:gs>
              <a:gs pos="100000">
                <a:srgbClr val="969696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/>
          <a:p>
            <a:pPr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tabLst>
                <a:tab pos="4572000" algn="r"/>
              </a:tabLst>
              <a:defRPr/>
            </a:pPr>
            <a:r>
              <a:rPr lang="nl-BE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portaal </a:t>
            </a:r>
            <a:r>
              <a:rPr lang="nl-BE" sz="1400" i="1" dirty="0">
                <a:solidFill>
                  <a:srgbClr val="3E6E5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eHealth</a:t>
            </a:r>
            <a:r>
              <a:rPr lang="nl-BE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-platform</a:t>
            </a:r>
          </a:p>
        </p:txBody>
      </p: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760413" y="1689100"/>
            <a:ext cx="1219200" cy="914400"/>
            <a:chOff x="432" y="1200"/>
            <a:chExt cx="912" cy="672"/>
          </a:xfrm>
        </p:grpSpPr>
        <p:sp>
          <p:nvSpPr>
            <p:cNvPr id="26" name="AutoShape 25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432" y="1200"/>
              <a:ext cx="912" cy="672"/>
            </a:xfrm>
            <a:prstGeom prst="actionButtonBlank">
              <a:avLst/>
            </a:prstGeom>
            <a:gradFill rotWithShape="0">
              <a:gsLst>
                <a:gs pos="0">
                  <a:schemeClr val="hlink">
                    <a:gamma/>
                    <a:tint val="53725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72000" rIns="0"/>
            <a:lstStyle/>
            <a:p>
              <a:pPr algn="ctr" eaLnBrk="0" fontAlgn="auto" hangingPunct="0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tabLst>
                  <a:tab pos="4572000" algn="r"/>
                </a:tabLst>
                <a:defRPr/>
              </a:pPr>
              <a:r>
                <a:rPr lang="nl-BE" sz="14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Health portal</a:t>
              </a:r>
              <a:endParaRPr lang="nl-BE" sz="1000" i="1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27" name="AutoShape 26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768" y="1440"/>
              <a:ext cx="384" cy="190"/>
            </a:xfrm>
            <a:prstGeom prst="actionButtonBlank">
              <a:avLst/>
            </a:prstGeom>
            <a:gradFill rotWithShape="0">
              <a:gsLst>
                <a:gs pos="0">
                  <a:srgbClr val="008080">
                    <a:gamma/>
                    <a:tint val="53725"/>
                    <a:invGamma/>
                  </a:srgbClr>
                </a:gs>
                <a:gs pos="100000">
                  <a:srgbClr val="00808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0" rIns="0" bIns="0" anchor="ctr" anchorCtr="1"/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sz="1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8" name="AutoShape 27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816" y="1488"/>
              <a:ext cx="386" cy="191"/>
            </a:xfrm>
            <a:prstGeom prst="actionButtonBlank">
              <a:avLst/>
            </a:prstGeom>
            <a:gradFill rotWithShape="0">
              <a:gsLst>
                <a:gs pos="0">
                  <a:srgbClr val="008080">
                    <a:gamma/>
                    <a:tint val="53725"/>
                    <a:invGamma/>
                  </a:srgbClr>
                </a:gs>
                <a:gs pos="100000">
                  <a:srgbClr val="00808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0" rIns="0" bIns="0" anchor="ctr" anchorCtr="1"/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sz="1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9" name="AutoShape 28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864" y="1536"/>
              <a:ext cx="384" cy="193"/>
            </a:xfrm>
            <a:prstGeom prst="actionButtonBlank">
              <a:avLst/>
            </a:prstGeom>
            <a:gradFill rotWithShape="0">
              <a:gsLst>
                <a:gs pos="0">
                  <a:srgbClr val="008080">
                    <a:gamma/>
                    <a:tint val="53725"/>
                    <a:invGamma/>
                  </a:srgbClr>
                </a:gs>
                <a:gs pos="100000">
                  <a:srgbClr val="00808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0" rIns="0" bIns="0" anchor="ctr" anchorCtr="1"/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sz="1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30" name="AutoShape 29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912" y="1584"/>
              <a:ext cx="385" cy="192"/>
            </a:xfrm>
            <a:prstGeom prst="actionButtonBlank">
              <a:avLst/>
            </a:prstGeom>
            <a:gradFill rotWithShape="0">
              <a:gsLst>
                <a:gs pos="0">
                  <a:srgbClr val="008080">
                    <a:gamma/>
                    <a:tint val="53725"/>
                    <a:invGamma/>
                  </a:srgbClr>
                </a:gs>
                <a:gs pos="100000">
                  <a:srgbClr val="00808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0" rIns="0" bIns="0" anchor="ctr" anchorCtr="1"/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BE" sz="1600" b="1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cs typeface="+mn-cs"/>
                </a:rPr>
                <a:t>DTW</a:t>
              </a:r>
            </a:p>
          </p:txBody>
        </p:sp>
        <p:pic>
          <p:nvPicPr>
            <p:cNvPr id="31" name="Picture 30" descr="FOD_tekening"/>
            <p:cNvPicPr>
              <a:picLocks noChangeAspect="1" noChangeArrowheads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605"/>
              <a:ext cx="240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AutoShape 31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6172200" y="2028825"/>
            <a:ext cx="1130300" cy="1039813"/>
          </a:xfrm>
          <a:prstGeom prst="actionButtonBlank">
            <a:avLst/>
          </a:prstGeom>
          <a:gradFill rotWithShape="0">
            <a:gsLst>
              <a:gs pos="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/>
          <a:p>
            <a:pPr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tabLst>
                <a:tab pos="4572000" algn="r"/>
              </a:tabLst>
              <a:defRPr/>
            </a:pPr>
            <a:r>
              <a:rPr lang="nl-BE" sz="14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Software zorginstelling</a:t>
            </a:r>
            <a:endParaRPr lang="nl-BE" sz="1000" i="1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33" name="AutoShape 32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6580188" y="2503488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BE" sz="14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4" name="AutoShape 33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6643688" y="2568575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BE" sz="14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5" name="AutoShape 34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6707188" y="2633663"/>
            <a:ext cx="514350" cy="261937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BE" sz="14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6" name="AutoShape 35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6770688" y="2698750"/>
            <a:ext cx="514350" cy="261938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DTW</a:t>
            </a:r>
          </a:p>
        </p:txBody>
      </p:sp>
      <p:sp>
        <p:nvSpPr>
          <p:cNvPr id="37" name="AutoShape 36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4864100" y="2482850"/>
            <a:ext cx="1219200" cy="914400"/>
          </a:xfrm>
          <a:prstGeom prst="actionButtonBlank">
            <a:avLst/>
          </a:prstGeom>
          <a:gradFill rotWithShape="0">
            <a:gsLst>
              <a:gs pos="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/>
          <a:p>
            <a:pPr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tabLst>
                <a:tab pos="4572000" algn="r"/>
              </a:tabLst>
              <a:defRPr/>
            </a:pPr>
            <a:r>
              <a:rPr lang="nl-BE" sz="14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MyCareNet</a:t>
            </a:r>
            <a:endParaRPr lang="nl-BE" sz="1000" i="1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38" name="AutoShape 37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5313363" y="2809875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BE" sz="14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9" name="AutoShape 38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5376863" y="2874963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BE" sz="14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0" name="AutoShape 39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5441950" y="2940050"/>
            <a:ext cx="512763" cy="261938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BE" sz="14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1" name="AutoShape 40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5505450" y="3005138"/>
            <a:ext cx="514350" cy="261937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DTW</a:t>
            </a:r>
          </a:p>
        </p:txBody>
      </p:sp>
      <p:sp>
        <p:nvSpPr>
          <p:cNvPr id="42" name="AutoShape 41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7358063" y="1565275"/>
            <a:ext cx="1189037" cy="1063625"/>
          </a:xfrm>
          <a:prstGeom prst="actionButtonBlank">
            <a:avLst/>
          </a:prstGeom>
          <a:gradFill rotWithShape="0">
            <a:gsLst>
              <a:gs pos="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/>
          <a:p>
            <a:pPr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tabLst>
                <a:tab pos="4572000" algn="r"/>
              </a:tabLst>
              <a:defRPr/>
            </a:pPr>
            <a:r>
              <a:rPr lang="nl-BE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Software zorgverlener</a:t>
            </a:r>
            <a:endParaRPr lang="nl-BE" sz="1000" i="1" dirty="0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43" name="AutoShape 46"/>
          <p:cNvSpPr>
            <a:spLocks noChangeArrowheads="1"/>
          </p:cNvSpPr>
          <p:nvPr/>
        </p:nvSpPr>
        <p:spPr bwMode="auto">
          <a:xfrm>
            <a:off x="1598613" y="2538413"/>
            <a:ext cx="381000" cy="1468437"/>
          </a:xfrm>
          <a:prstGeom prst="upDownArrow">
            <a:avLst>
              <a:gd name="adj1" fmla="val 60833"/>
              <a:gd name="adj2" fmla="val 64575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44" name="AutoShape 47"/>
          <p:cNvSpPr>
            <a:spLocks noChangeArrowheads="1"/>
          </p:cNvSpPr>
          <p:nvPr/>
        </p:nvSpPr>
        <p:spPr bwMode="auto">
          <a:xfrm>
            <a:off x="7935913" y="2538413"/>
            <a:ext cx="381000" cy="1503362"/>
          </a:xfrm>
          <a:prstGeom prst="upDownArrow">
            <a:avLst>
              <a:gd name="adj1" fmla="val 60833"/>
              <a:gd name="adj2" fmla="val 64575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45" name="AutoShape 49"/>
          <p:cNvSpPr>
            <a:spLocks noChangeArrowheads="1"/>
          </p:cNvSpPr>
          <p:nvPr/>
        </p:nvSpPr>
        <p:spPr bwMode="auto">
          <a:xfrm>
            <a:off x="6921500" y="3016250"/>
            <a:ext cx="381000" cy="990600"/>
          </a:xfrm>
          <a:prstGeom prst="upDownArrow">
            <a:avLst>
              <a:gd name="adj1" fmla="val 49167"/>
              <a:gd name="adj2" fmla="val 54588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46" name="AutoShape 50"/>
          <p:cNvSpPr>
            <a:spLocks noChangeArrowheads="1"/>
          </p:cNvSpPr>
          <p:nvPr/>
        </p:nvSpPr>
        <p:spPr bwMode="auto">
          <a:xfrm>
            <a:off x="3949700" y="3244850"/>
            <a:ext cx="381000" cy="762000"/>
          </a:xfrm>
          <a:prstGeom prst="upDownArrow">
            <a:avLst>
              <a:gd name="adj1" fmla="val 38333"/>
              <a:gd name="adj2" fmla="val 50833"/>
            </a:avLst>
          </a:prstGeom>
          <a:gradFill rotWithShape="0">
            <a:gsLst>
              <a:gs pos="0">
                <a:schemeClr val="bg2"/>
              </a:gs>
              <a:gs pos="50000">
                <a:schemeClr val="bg2">
                  <a:gamma/>
                  <a:tint val="40000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5283200" y="3259138"/>
            <a:ext cx="381000" cy="762000"/>
          </a:xfrm>
          <a:prstGeom prst="upDownArrow">
            <a:avLst>
              <a:gd name="adj1" fmla="val 38333"/>
              <a:gd name="adj2" fmla="val 50833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48" name="AutoShape 52"/>
          <p:cNvSpPr>
            <a:spLocks noChangeArrowheads="1"/>
          </p:cNvSpPr>
          <p:nvPr/>
        </p:nvSpPr>
        <p:spPr bwMode="auto">
          <a:xfrm rot="5400000">
            <a:off x="2617788" y="1409700"/>
            <a:ext cx="228600" cy="1219200"/>
          </a:xfrm>
          <a:prstGeom prst="upDownArrow">
            <a:avLst>
              <a:gd name="adj1" fmla="val 40843"/>
              <a:gd name="adj2" fmla="val 161481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49" name="AutoShape 53"/>
          <p:cNvSpPr>
            <a:spLocks noChangeArrowheads="1"/>
          </p:cNvSpPr>
          <p:nvPr/>
        </p:nvSpPr>
        <p:spPr bwMode="auto">
          <a:xfrm rot="5400000">
            <a:off x="1239838" y="917575"/>
            <a:ext cx="228600" cy="1219200"/>
          </a:xfrm>
          <a:prstGeom prst="upDownArrow">
            <a:avLst>
              <a:gd name="adj1" fmla="val 40843"/>
              <a:gd name="adj2" fmla="val 161481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50" name="AutoShape 54"/>
          <p:cNvSpPr>
            <a:spLocks noChangeArrowheads="1"/>
          </p:cNvSpPr>
          <p:nvPr/>
        </p:nvSpPr>
        <p:spPr bwMode="auto">
          <a:xfrm rot="5400000">
            <a:off x="5346700" y="1709738"/>
            <a:ext cx="228600" cy="1219200"/>
          </a:xfrm>
          <a:prstGeom prst="upDownArrow">
            <a:avLst>
              <a:gd name="adj1" fmla="val 40843"/>
              <a:gd name="adj2" fmla="val 161481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51" name="AutoShape 55"/>
          <p:cNvSpPr>
            <a:spLocks noChangeArrowheads="1"/>
          </p:cNvSpPr>
          <p:nvPr/>
        </p:nvSpPr>
        <p:spPr bwMode="auto">
          <a:xfrm rot="5400000">
            <a:off x="7808119" y="710407"/>
            <a:ext cx="228600" cy="1344612"/>
          </a:xfrm>
          <a:prstGeom prst="upDownArrow">
            <a:avLst>
              <a:gd name="adj1" fmla="val 40843"/>
              <a:gd name="adj2" fmla="val 178092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52" name="AutoShape 56"/>
          <p:cNvSpPr>
            <a:spLocks noChangeArrowheads="1"/>
          </p:cNvSpPr>
          <p:nvPr/>
        </p:nvSpPr>
        <p:spPr bwMode="auto">
          <a:xfrm rot="5400000">
            <a:off x="6622257" y="1221581"/>
            <a:ext cx="228600" cy="1306513"/>
          </a:xfrm>
          <a:prstGeom prst="upDownArrow">
            <a:avLst>
              <a:gd name="adj1" fmla="val 40843"/>
              <a:gd name="adj2" fmla="val 173046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53" name="AutoShape 59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2120900" y="2178050"/>
            <a:ext cx="1219200" cy="914400"/>
          </a:xfrm>
          <a:prstGeom prst="actionButtonBlank">
            <a:avLst/>
          </a:prstGeom>
          <a:gradFill rotWithShape="0">
            <a:gsLst>
              <a:gs pos="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/>
          <a:p>
            <a:pPr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tabLst>
                <a:tab pos="4572000" algn="r"/>
              </a:tabLst>
              <a:defRPr/>
            </a:pPr>
            <a:r>
              <a:rPr lang="nl-BE" sz="14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Site RIZIV</a:t>
            </a:r>
            <a:endParaRPr lang="nl-BE" sz="1000" i="1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54" name="AutoShape 60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2570163" y="2505075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BE" sz="14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5" name="AutoShape 61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2633663" y="2570163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BE" sz="14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6" name="AutoShape 62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2698750" y="2635250"/>
            <a:ext cx="512763" cy="261938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BE" sz="14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7" name="AutoShape 63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2762250" y="2700338"/>
            <a:ext cx="514350" cy="261937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DTW</a:t>
            </a:r>
          </a:p>
        </p:txBody>
      </p:sp>
      <p:pic>
        <p:nvPicPr>
          <p:cNvPr id="58" name="Picture 6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124200"/>
            <a:ext cx="4318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AutoShape 67"/>
          <p:cNvSpPr>
            <a:spLocks noChangeArrowheads="1"/>
          </p:cNvSpPr>
          <p:nvPr/>
        </p:nvSpPr>
        <p:spPr bwMode="blackWhite">
          <a:xfrm>
            <a:off x="3440113" y="5546725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/>
          <a:p>
            <a:pPr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nl-BE" sz="20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GAB</a:t>
            </a:r>
          </a:p>
        </p:txBody>
      </p:sp>
      <p:sp>
        <p:nvSpPr>
          <p:cNvPr id="60" name="AutoShape 69"/>
          <p:cNvSpPr>
            <a:spLocks noChangeArrowheads="1"/>
          </p:cNvSpPr>
          <p:nvPr/>
        </p:nvSpPr>
        <p:spPr bwMode="blackWhite">
          <a:xfrm>
            <a:off x="2076450" y="5546725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/>
          <a:p>
            <a:pPr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nl-BE" sz="20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GAB</a:t>
            </a:r>
          </a:p>
        </p:txBody>
      </p:sp>
      <p:sp>
        <p:nvSpPr>
          <p:cNvPr id="61" name="AutoShape 73"/>
          <p:cNvSpPr>
            <a:spLocks noChangeArrowheads="1"/>
          </p:cNvSpPr>
          <p:nvPr/>
        </p:nvSpPr>
        <p:spPr bwMode="blackWhite">
          <a:xfrm>
            <a:off x="755650" y="5546725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/>
          <a:p>
            <a:pPr algn="ctr" eaLnBrk="0" fontAlgn="auto" hangingPunct="0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nl-BE" sz="20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GAB</a:t>
            </a:r>
          </a:p>
        </p:txBody>
      </p:sp>
      <p:sp>
        <p:nvSpPr>
          <p:cNvPr id="62" name="AutoShape 48"/>
          <p:cNvSpPr>
            <a:spLocks noChangeArrowheads="1"/>
          </p:cNvSpPr>
          <p:nvPr/>
        </p:nvSpPr>
        <p:spPr bwMode="auto">
          <a:xfrm>
            <a:off x="2806700" y="3016250"/>
            <a:ext cx="381000" cy="990600"/>
          </a:xfrm>
          <a:prstGeom prst="upDownArrow">
            <a:avLst>
              <a:gd name="adj1" fmla="val 49167"/>
              <a:gd name="adj2" fmla="val 54588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63" name="AutoShape 17"/>
          <p:cNvSpPr>
            <a:spLocks noChangeArrowheads="1"/>
          </p:cNvSpPr>
          <p:nvPr/>
        </p:nvSpPr>
        <p:spPr bwMode="auto">
          <a:xfrm>
            <a:off x="4970463" y="5103813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4" name="AutoShape 18"/>
          <p:cNvSpPr>
            <a:spLocks noChangeArrowheads="1"/>
          </p:cNvSpPr>
          <p:nvPr/>
        </p:nvSpPr>
        <p:spPr bwMode="auto">
          <a:xfrm>
            <a:off x="6154738" y="5103813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5" name="AutoShape 19"/>
          <p:cNvSpPr>
            <a:spLocks noChangeArrowheads="1"/>
          </p:cNvSpPr>
          <p:nvPr/>
        </p:nvSpPr>
        <p:spPr bwMode="auto">
          <a:xfrm>
            <a:off x="7453313" y="5103813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6" name="AutoShape 68"/>
          <p:cNvSpPr>
            <a:spLocks noChangeArrowheads="1"/>
          </p:cNvSpPr>
          <p:nvPr/>
        </p:nvSpPr>
        <p:spPr bwMode="auto">
          <a:xfrm>
            <a:off x="3668713" y="5089525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7" name="AutoShape 70"/>
          <p:cNvSpPr>
            <a:spLocks noChangeArrowheads="1"/>
          </p:cNvSpPr>
          <p:nvPr/>
        </p:nvSpPr>
        <p:spPr bwMode="auto">
          <a:xfrm>
            <a:off x="2305050" y="5089525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8" name="AutoShape 74"/>
          <p:cNvSpPr>
            <a:spLocks noChangeArrowheads="1"/>
          </p:cNvSpPr>
          <p:nvPr/>
        </p:nvSpPr>
        <p:spPr bwMode="auto">
          <a:xfrm>
            <a:off x="984250" y="5089525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endParaRPr lang="en-GB" altLang="en-US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69" name="Picture 5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38" y="2730500"/>
            <a:ext cx="358775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69" descr="logo_ziekenhuis_1083990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2570163"/>
            <a:ext cx="34131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70" descr="Logo huisar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5715000"/>
            <a:ext cx="4191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71" descr="logo_ziekenhuis_1083990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5722938"/>
            <a:ext cx="392112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7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63" y="2114550"/>
            <a:ext cx="368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AutoShape 32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7835900" y="2074863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BE" sz="14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75" name="AutoShape 33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7899400" y="2139950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BE" sz="14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76" name="AutoShape 34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7962900" y="2205038"/>
            <a:ext cx="514350" cy="261937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BE" sz="14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77" name="AutoShape 35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8026400" y="2270125"/>
            <a:ext cx="514350" cy="261938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DTW</a:t>
            </a:r>
          </a:p>
        </p:txBody>
      </p:sp>
    </p:spTree>
    <p:extLst>
      <p:ext uri="{BB962C8B-B14F-4D97-AF65-F5344CB8AC3E}">
        <p14:creationId xmlns:p14="http://schemas.microsoft.com/office/powerpoint/2010/main" val="273073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Voorbeeld: eHealth-platform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7F1E79-8225-48A0-95BD-5254C3720E2D}" type="slidenum">
              <a:rPr lang="en-GB" smtClean="0"/>
              <a:pPr>
                <a:defRPr/>
              </a:pPr>
              <a:t>53</a:t>
            </a:fld>
            <a:endParaRPr lang="en-GB" dirty="0"/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5959821"/>
              </p:ext>
            </p:extLst>
          </p:nvPr>
        </p:nvGraphicFramePr>
        <p:xfrm>
          <a:off x="457200" y="1360512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473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Voorbeeld: eHealth-platform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/>
              <a:t>O</a:t>
            </a:r>
            <a:r>
              <a:rPr lang="nl-BE" dirty="0" smtClean="0"/>
              <a:t>verheid (eHealth-platform) </a:t>
            </a:r>
          </a:p>
          <a:p>
            <a:pPr lvl="1"/>
            <a:r>
              <a:rPr lang="nl-BE" altLang="en-US" dirty="0">
                <a:sym typeface="Arial" charset="0"/>
              </a:rPr>
              <a:t>o</a:t>
            </a:r>
            <a:r>
              <a:rPr lang="nl-BE" altLang="en-US" dirty="0" smtClean="0">
                <a:sym typeface="Arial" charset="0"/>
              </a:rPr>
              <a:t>ntwikkeling </a:t>
            </a:r>
            <a:r>
              <a:rPr lang="nl-BE" altLang="en-US" dirty="0">
                <a:sym typeface="Arial" charset="0"/>
              </a:rPr>
              <a:t>van een visie en van een strategie inzake </a:t>
            </a:r>
            <a:r>
              <a:rPr lang="nl-BE" altLang="en-US" dirty="0" smtClean="0">
                <a:sym typeface="Arial" charset="0"/>
              </a:rPr>
              <a:t>eHealth</a:t>
            </a:r>
          </a:p>
          <a:p>
            <a:pPr lvl="1"/>
            <a:r>
              <a:rPr lang="nl-BE" altLang="en-US" dirty="0">
                <a:sym typeface="Arial" charset="0"/>
              </a:rPr>
              <a:t>o</a:t>
            </a:r>
            <a:r>
              <a:rPr lang="nl-BE" altLang="en-US" dirty="0" smtClean="0">
                <a:sym typeface="Arial" charset="0"/>
              </a:rPr>
              <a:t>rganiseren </a:t>
            </a:r>
            <a:r>
              <a:rPr lang="nl-BE" altLang="en-US" dirty="0">
                <a:sym typeface="Arial" charset="0"/>
              </a:rPr>
              <a:t>van </a:t>
            </a:r>
            <a:r>
              <a:rPr lang="nl-BE" altLang="en-US" dirty="0" smtClean="0">
                <a:sym typeface="Arial" charset="0"/>
              </a:rPr>
              <a:t>samenwerking en motor </a:t>
            </a:r>
            <a:r>
              <a:rPr lang="nl-BE" altLang="en-US" dirty="0">
                <a:sym typeface="Arial" charset="0"/>
              </a:rPr>
              <a:t>van </a:t>
            </a:r>
            <a:r>
              <a:rPr lang="nl-BE" altLang="en-US" dirty="0" smtClean="0">
                <a:sym typeface="Arial" charset="0"/>
              </a:rPr>
              <a:t>veranderingen</a:t>
            </a:r>
          </a:p>
          <a:p>
            <a:pPr lvl="1"/>
            <a:r>
              <a:rPr lang="nl-BE" altLang="en-US" dirty="0">
                <a:sym typeface="Arial" charset="0"/>
              </a:rPr>
              <a:t>v</a:t>
            </a:r>
            <a:r>
              <a:rPr lang="nl-BE" altLang="en-US" dirty="0" smtClean="0">
                <a:sym typeface="Arial" charset="0"/>
              </a:rPr>
              <a:t>astleggen </a:t>
            </a:r>
            <a:r>
              <a:rPr lang="nl-BE" altLang="en-US" dirty="0">
                <a:sym typeface="Arial" charset="0"/>
              </a:rPr>
              <a:t>van functionele en </a:t>
            </a:r>
            <a:r>
              <a:rPr lang="nl-BE" altLang="en-US" dirty="0" smtClean="0">
                <a:sym typeface="Arial" charset="0"/>
              </a:rPr>
              <a:t>technische </a:t>
            </a:r>
            <a:r>
              <a:rPr lang="nl-BE" altLang="en-US" dirty="0">
                <a:sym typeface="Arial" charset="0"/>
              </a:rPr>
              <a:t>normen, standaarden, specificaties en basisarchitectuur inzake </a:t>
            </a:r>
            <a:r>
              <a:rPr lang="nl-BE" altLang="en-US" dirty="0" smtClean="0">
                <a:sym typeface="Arial" charset="0"/>
              </a:rPr>
              <a:t>ICT</a:t>
            </a:r>
          </a:p>
          <a:p>
            <a:pPr lvl="1"/>
            <a:r>
              <a:rPr lang="nl-BE" altLang="en-US" dirty="0" smtClean="0">
                <a:sym typeface="Arial" charset="0"/>
              </a:rPr>
              <a:t>erkennen </a:t>
            </a:r>
            <a:r>
              <a:rPr lang="nl-BE" altLang="en-US" dirty="0">
                <a:sym typeface="Arial" charset="0"/>
              </a:rPr>
              <a:t>van software voor het beheer van elektronische </a:t>
            </a:r>
            <a:r>
              <a:rPr lang="nl-BE" altLang="en-US" dirty="0" smtClean="0">
                <a:sym typeface="Arial" charset="0"/>
              </a:rPr>
              <a:t>patiëntendossiers aan diverse actoren in de gezondheidszorg</a:t>
            </a:r>
          </a:p>
          <a:p>
            <a:pPr lvl="1"/>
            <a:r>
              <a:rPr lang="nl-BE" altLang="en-US" dirty="0">
                <a:sym typeface="Arial" charset="0"/>
              </a:rPr>
              <a:t>c</a:t>
            </a:r>
            <a:r>
              <a:rPr lang="nl-BE" altLang="en-US" dirty="0" smtClean="0">
                <a:sym typeface="Arial" charset="0"/>
              </a:rPr>
              <a:t>oncipiëren</a:t>
            </a:r>
            <a:r>
              <a:rPr lang="nl-BE" altLang="en-US" dirty="0">
                <a:sym typeface="Arial" charset="0"/>
              </a:rPr>
              <a:t>, uitwerken en beheren van een samenwerkingsplatform voor de veilige elektronische gegevensuitwisseling met de bijhorende </a:t>
            </a:r>
            <a:r>
              <a:rPr lang="nl-BE" altLang="en-US" dirty="0" smtClean="0">
                <a:sym typeface="Arial" charset="0"/>
              </a:rPr>
              <a:t>basisdiensten</a:t>
            </a:r>
          </a:p>
          <a:p>
            <a:pPr lvl="1"/>
            <a:r>
              <a:rPr lang="nl-BE" altLang="en-US" dirty="0" smtClean="0">
                <a:sym typeface="Arial" charset="0"/>
              </a:rPr>
              <a:t>akkoord </a:t>
            </a:r>
            <a:r>
              <a:rPr lang="nl-BE" altLang="en-US" dirty="0">
                <a:sym typeface="Arial" charset="0"/>
              </a:rPr>
              <a:t>bereiken over een taakverdeling en over de kwaliteitsnormen en nagaan of de kwaliteitsnormen worden </a:t>
            </a:r>
            <a:r>
              <a:rPr lang="nl-BE" altLang="en-US" dirty="0" smtClean="0">
                <a:sym typeface="Arial" charset="0"/>
              </a:rPr>
              <a:t>nageleefd</a:t>
            </a:r>
          </a:p>
          <a:p>
            <a:pPr lvl="1"/>
            <a:r>
              <a:rPr lang="nl-BE" altLang="en-US" dirty="0">
                <a:sym typeface="Arial" charset="0"/>
              </a:rPr>
              <a:t>totstandkoming van programma's en projecten promoten en </a:t>
            </a:r>
            <a:r>
              <a:rPr lang="nl-BE" altLang="en-US" dirty="0" smtClean="0">
                <a:sym typeface="Arial" charset="0"/>
              </a:rPr>
              <a:t>coördineren</a:t>
            </a:r>
            <a:endParaRPr lang="nl-BE" dirty="0" smtClean="0"/>
          </a:p>
          <a:p>
            <a:r>
              <a:rPr lang="nl-BE" dirty="0"/>
              <a:t>P</a:t>
            </a:r>
            <a:r>
              <a:rPr lang="nl-BE" dirty="0" smtClean="0"/>
              <a:t>rivate sector</a:t>
            </a:r>
          </a:p>
          <a:p>
            <a:pPr lvl="1"/>
            <a:r>
              <a:rPr lang="nl-BE" dirty="0" smtClean="0"/>
              <a:t>ontwikkelen van aanbieden van software voor het beheer van elektronische patiëntendossiers in de gezondheidszorg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7F1E79-8225-48A0-95BD-5254C3720E2D}" type="slidenum">
              <a:rPr lang="en-GB" smtClean="0"/>
              <a:pPr>
                <a:defRPr/>
              </a:pPr>
              <a:t>54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362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 smtClean="0"/>
              <a:t>Voorbeeld</a:t>
            </a:r>
            <a:r>
              <a:rPr lang="fr-BE" dirty="0" smtClean="0"/>
              <a:t>: </a:t>
            </a:r>
            <a:r>
              <a:rPr lang="fr-BE" dirty="0" err="1" smtClean="0"/>
              <a:t>erkenning</a:t>
            </a:r>
            <a:r>
              <a:rPr lang="fr-BE" dirty="0" smtClean="0"/>
              <a:t> </a:t>
            </a:r>
            <a:r>
              <a:rPr lang="fr-BE" dirty="0" err="1" smtClean="0"/>
              <a:t>ivm</a:t>
            </a:r>
            <a:r>
              <a:rPr lang="fr-BE" dirty="0" smtClean="0"/>
              <a:t> </a:t>
            </a:r>
            <a:r>
              <a:rPr lang="fr-BE" dirty="0" err="1" smtClean="0"/>
              <a:t>elektronische</a:t>
            </a:r>
            <a:r>
              <a:rPr lang="fr-BE" dirty="0" smtClean="0"/>
              <a:t> </a:t>
            </a:r>
            <a:r>
              <a:rPr lang="fr-BE" dirty="0" err="1" smtClean="0"/>
              <a:t>identificatie</a:t>
            </a:r>
            <a:r>
              <a:rPr lang="fr-BE" dirty="0" smtClean="0"/>
              <a:t> in </a:t>
            </a:r>
            <a:r>
              <a:rPr lang="fr-BE" dirty="0" err="1" smtClean="0"/>
              <a:t>voorbereiding</a:t>
            </a:r>
            <a:endParaRPr lang="nl-B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64496"/>
          </a:xfrm>
        </p:spPr>
        <p:txBody>
          <a:bodyPr/>
          <a:lstStyle/>
          <a:p>
            <a:r>
              <a:rPr lang="fr-BE" dirty="0" err="1" smtClean="0"/>
              <a:t>Wetsontwerp</a:t>
            </a:r>
            <a:r>
              <a:rPr lang="fr-BE" dirty="0" smtClean="0"/>
              <a:t> </a:t>
            </a:r>
            <a:r>
              <a:rPr lang="fr-BE" dirty="0" err="1" smtClean="0"/>
              <a:t>goedgekeurd</a:t>
            </a:r>
            <a:r>
              <a:rPr lang="fr-BE" dirty="0" smtClean="0"/>
              <a:t> </a:t>
            </a:r>
            <a:r>
              <a:rPr lang="fr-BE" dirty="0" err="1" smtClean="0"/>
              <a:t>door</a:t>
            </a:r>
            <a:r>
              <a:rPr lang="fr-BE" dirty="0" smtClean="0"/>
              <a:t> </a:t>
            </a:r>
            <a:r>
              <a:rPr lang="fr-BE" dirty="0" err="1" smtClean="0"/>
              <a:t>Ministerraad</a:t>
            </a:r>
            <a:endParaRPr lang="nl-BE" dirty="0" smtClean="0"/>
          </a:p>
          <a:p>
            <a:pPr lvl="1"/>
            <a:r>
              <a:rPr lang="fr-FR" dirty="0" err="1" smtClean="0"/>
              <a:t>wederkerige</a:t>
            </a:r>
            <a:r>
              <a:rPr lang="fr-FR" dirty="0" smtClean="0"/>
              <a:t> </a:t>
            </a:r>
            <a:r>
              <a:rPr lang="fr-FR" dirty="0" err="1" smtClean="0"/>
              <a:t>erkenning</a:t>
            </a:r>
            <a:r>
              <a:rPr lang="fr-FR" dirty="0" smtClean="0"/>
              <a:t> van </a:t>
            </a:r>
            <a:r>
              <a:rPr lang="fr-FR" dirty="0" err="1" smtClean="0"/>
              <a:t>elektronische</a:t>
            </a:r>
            <a:r>
              <a:rPr lang="fr-FR" dirty="0" smtClean="0"/>
              <a:t> </a:t>
            </a:r>
            <a:r>
              <a:rPr lang="fr-FR" dirty="0" err="1" smtClean="0"/>
              <a:t>identificatie</a:t>
            </a:r>
            <a:r>
              <a:rPr lang="fr-FR" dirty="0" smtClean="0"/>
              <a:t> </a:t>
            </a:r>
            <a:r>
              <a:rPr lang="fr-FR" dirty="0" err="1" smtClean="0"/>
              <a:t>gekozen</a:t>
            </a:r>
            <a:r>
              <a:rPr lang="fr-FR" dirty="0" smtClean="0"/>
              <a:t> </a:t>
            </a:r>
            <a:r>
              <a:rPr lang="fr-FR" dirty="0" err="1" smtClean="0"/>
              <a:t>door</a:t>
            </a:r>
            <a:r>
              <a:rPr lang="fr-FR" dirty="0" smtClean="0"/>
              <a:t> </a:t>
            </a:r>
            <a:r>
              <a:rPr lang="fr-FR" dirty="0" err="1" smtClean="0"/>
              <a:t>Europese</a:t>
            </a:r>
            <a:r>
              <a:rPr lang="fr-FR" dirty="0" smtClean="0"/>
              <a:t> </a:t>
            </a:r>
            <a:r>
              <a:rPr lang="fr-FR" dirty="0" err="1" smtClean="0"/>
              <a:t>lidstaten</a:t>
            </a:r>
            <a:endParaRPr lang="fr-FR" dirty="0" smtClean="0"/>
          </a:p>
          <a:p>
            <a:pPr lvl="1"/>
            <a:r>
              <a:rPr lang="fr-FR" dirty="0" err="1" smtClean="0"/>
              <a:t>bepaling</a:t>
            </a:r>
            <a:r>
              <a:rPr lang="fr-FR" dirty="0" smtClean="0"/>
              <a:t> van de </a:t>
            </a:r>
            <a:r>
              <a:rPr lang="fr-FR" dirty="0" err="1" smtClean="0"/>
              <a:t>toegangsniveaus</a:t>
            </a:r>
            <a:r>
              <a:rPr lang="fr-FR" dirty="0" smtClean="0"/>
              <a:t>, </a:t>
            </a:r>
            <a:r>
              <a:rPr lang="fr-FR" dirty="0" err="1" smtClean="0"/>
              <a:t>samenwerking</a:t>
            </a:r>
            <a:r>
              <a:rPr lang="fr-FR" dirty="0" smtClean="0"/>
              <a:t> en </a:t>
            </a:r>
            <a:r>
              <a:rPr lang="fr-FR" dirty="0" err="1" smtClean="0"/>
              <a:t>interoperabiliteit</a:t>
            </a:r>
            <a:endParaRPr lang="fr-FR" dirty="0" smtClean="0"/>
          </a:p>
          <a:p>
            <a:pPr lvl="1"/>
            <a:r>
              <a:rPr lang="fr-FR" dirty="0" err="1" smtClean="0"/>
              <a:t>juridisch</a:t>
            </a:r>
            <a:r>
              <a:rPr lang="fr-FR" dirty="0" smtClean="0"/>
              <a:t> </a:t>
            </a:r>
            <a:r>
              <a:rPr lang="fr-FR" dirty="0" err="1" smtClean="0"/>
              <a:t>kader</a:t>
            </a:r>
            <a:r>
              <a:rPr lang="fr-FR" dirty="0" smtClean="0"/>
              <a:t> </a:t>
            </a:r>
            <a:r>
              <a:rPr lang="fr-FR" dirty="0" err="1" smtClean="0"/>
              <a:t>voor</a:t>
            </a:r>
            <a:r>
              <a:rPr lang="fr-FR" dirty="0" smtClean="0"/>
              <a:t> </a:t>
            </a:r>
            <a:r>
              <a:rPr lang="fr-FR" dirty="0" err="1" smtClean="0"/>
              <a:t>elektronische</a:t>
            </a:r>
            <a:r>
              <a:rPr lang="fr-FR" dirty="0" smtClean="0"/>
              <a:t> </a:t>
            </a:r>
            <a:r>
              <a:rPr lang="fr-FR" dirty="0" err="1" smtClean="0"/>
              <a:t>identificatie</a:t>
            </a:r>
            <a:r>
              <a:rPr lang="fr-FR" dirty="0" smtClean="0"/>
              <a:t> in het </a:t>
            </a:r>
            <a:r>
              <a:rPr lang="fr-FR" dirty="0" err="1" smtClean="0"/>
              <a:t>kader</a:t>
            </a:r>
            <a:r>
              <a:rPr lang="fr-FR" dirty="0" smtClean="0"/>
              <a:t> van </a:t>
            </a:r>
            <a:r>
              <a:rPr lang="fr-FR" dirty="0" err="1" smtClean="0"/>
              <a:t>toegang</a:t>
            </a:r>
            <a:r>
              <a:rPr lang="fr-FR" dirty="0" smtClean="0"/>
              <a:t> </a:t>
            </a:r>
            <a:r>
              <a:rPr lang="fr-FR" dirty="0" err="1" smtClean="0"/>
              <a:t>tot</a:t>
            </a:r>
            <a:r>
              <a:rPr lang="fr-FR" dirty="0" smtClean="0"/>
              <a:t> </a:t>
            </a:r>
            <a:r>
              <a:rPr lang="fr-FR" dirty="0" err="1" smtClean="0"/>
              <a:t>overheidstoepassingen</a:t>
            </a:r>
            <a:endParaRPr lang="fr-FR" dirty="0" smtClean="0"/>
          </a:p>
          <a:p>
            <a:pPr lvl="1"/>
            <a:r>
              <a:rPr lang="fr-FR" dirty="0" err="1" smtClean="0"/>
              <a:t>wettelijke</a:t>
            </a:r>
            <a:r>
              <a:rPr lang="fr-FR" dirty="0" smtClean="0"/>
              <a:t> </a:t>
            </a:r>
            <a:r>
              <a:rPr lang="fr-FR" dirty="0" err="1" smtClean="0"/>
              <a:t>verankering</a:t>
            </a:r>
            <a:r>
              <a:rPr lang="fr-FR" dirty="0" smtClean="0"/>
              <a:t> van de </a:t>
            </a:r>
            <a:r>
              <a:rPr lang="fr-FR" dirty="0" err="1" smtClean="0"/>
              <a:t>Belgische</a:t>
            </a:r>
            <a:r>
              <a:rPr lang="fr-FR" dirty="0" smtClean="0"/>
              <a:t> </a:t>
            </a:r>
            <a:r>
              <a:rPr lang="fr-FR" dirty="0" err="1" smtClean="0"/>
              <a:t>federale</a:t>
            </a:r>
            <a:r>
              <a:rPr lang="fr-FR" dirty="0" smtClean="0"/>
              <a:t> </a:t>
            </a:r>
            <a:r>
              <a:rPr lang="fr-FR" dirty="0" err="1" smtClean="0"/>
              <a:t>authenticatiedienst</a:t>
            </a:r>
            <a:endParaRPr lang="fr-FR" dirty="0" smtClean="0"/>
          </a:p>
          <a:p>
            <a:pPr lvl="1"/>
            <a:r>
              <a:rPr lang="fr-FR" dirty="0" err="1" smtClean="0"/>
              <a:t>innovatiegerichte</a:t>
            </a:r>
            <a:r>
              <a:rPr lang="fr-FR" dirty="0" smtClean="0"/>
              <a:t> </a:t>
            </a:r>
            <a:r>
              <a:rPr lang="fr-FR" dirty="0" err="1" smtClean="0"/>
              <a:t>erkenningsregeling</a:t>
            </a:r>
            <a:r>
              <a:rPr lang="fr-FR" dirty="0" smtClean="0"/>
              <a:t> </a:t>
            </a:r>
            <a:r>
              <a:rPr lang="fr-FR" dirty="0" err="1" smtClean="0"/>
              <a:t>voor</a:t>
            </a:r>
            <a:r>
              <a:rPr lang="fr-FR" dirty="0" smtClean="0"/>
              <a:t> </a:t>
            </a:r>
            <a:r>
              <a:rPr lang="fr-FR" dirty="0" err="1" smtClean="0"/>
              <a:t>elektronische</a:t>
            </a:r>
            <a:r>
              <a:rPr lang="fr-FR" dirty="0" smtClean="0"/>
              <a:t> </a:t>
            </a:r>
            <a:r>
              <a:rPr lang="fr-FR" dirty="0" err="1" smtClean="0"/>
              <a:t>identificatie</a:t>
            </a:r>
            <a:r>
              <a:rPr lang="fr-FR" dirty="0" smtClean="0"/>
              <a:t> </a:t>
            </a:r>
            <a:r>
              <a:rPr lang="fr-FR" dirty="0" err="1" smtClean="0"/>
              <a:t>door</a:t>
            </a:r>
            <a:r>
              <a:rPr lang="fr-FR" dirty="0" smtClean="0"/>
              <a:t> privé-</a:t>
            </a:r>
            <a:r>
              <a:rPr lang="fr-FR" dirty="0" err="1" smtClean="0"/>
              <a:t>initiatieven</a:t>
            </a:r>
            <a:endParaRPr lang="fr-FR" dirty="0" smtClean="0"/>
          </a:p>
          <a:p>
            <a:pPr lvl="1"/>
            <a:r>
              <a:rPr lang="fr-FR" dirty="0" err="1" smtClean="0"/>
              <a:t>toegang</a:t>
            </a:r>
            <a:r>
              <a:rPr lang="fr-FR" dirty="0" smtClean="0"/>
              <a:t> </a:t>
            </a:r>
            <a:r>
              <a:rPr lang="fr-FR" dirty="0" err="1" smtClean="0"/>
              <a:t>tot</a:t>
            </a:r>
            <a:r>
              <a:rPr lang="fr-FR" dirty="0" smtClean="0"/>
              <a:t> </a:t>
            </a:r>
            <a:r>
              <a:rPr lang="fr-FR" dirty="0" err="1" smtClean="0"/>
              <a:t>overheidstoepassingen</a:t>
            </a:r>
            <a:r>
              <a:rPr lang="fr-FR" dirty="0" smtClean="0"/>
              <a:t> </a:t>
            </a:r>
            <a:r>
              <a:rPr lang="fr-FR" dirty="0" err="1" smtClean="0"/>
              <a:t>enkel</a:t>
            </a:r>
            <a:r>
              <a:rPr lang="fr-FR" dirty="0" smtClean="0"/>
              <a:t> via </a:t>
            </a:r>
            <a:r>
              <a:rPr lang="fr-FR" dirty="0" err="1" smtClean="0"/>
              <a:t>sterk</a:t>
            </a:r>
            <a:r>
              <a:rPr lang="fr-FR" dirty="0" smtClean="0"/>
              <a:t> </a:t>
            </a:r>
            <a:r>
              <a:rPr lang="fr-FR" dirty="0" err="1" smtClean="0"/>
              <a:t>beveiligde</a:t>
            </a:r>
            <a:r>
              <a:rPr lang="fr-FR" dirty="0" smtClean="0"/>
              <a:t> </a:t>
            </a:r>
            <a:r>
              <a:rPr lang="fr-FR" dirty="0" err="1" smtClean="0"/>
              <a:t>diensten</a:t>
            </a:r>
            <a:r>
              <a:rPr lang="fr-FR" dirty="0" smtClean="0"/>
              <a:t> van </a:t>
            </a:r>
            <a:r>
              <a:rPr lang="fr-FR" dirty="0" err="1" smtClean="0"/>
              <a:t>hoge</a:t>
            </a:r>
            <a:r>
              <a:rPr lang="fr-FR" dirty="0" smtClean="0"/>
              <a:t> </a:t>
            </a:r>
            <a:r>
              <a:rPr lang="fr-FR" dirty="0" err="1" smtClean="0"/>
              <a:t>kwaliteit</a:t>
            </a:r>
            <a:r>
              <a:rPr lang="fr-FR" dirty="0" smtClean="0"/>
              <a:t> (</a:t>
            </a:r>
            <a:r>
              <a:rPr lang="fr-FR" dirty="0" err="1" smtClean="0"/>
              <a:t>strikte</a:t>
            </a:r>
            <a:r>
              <a:rPr lang="fr-FR" dirty="0" smtClean="0"/>
              <a:t> </a:t>
            </a:r>
            <a:r>
              <a:rPr lang="fr-FR" dirty="0" err="1" smtClean="0"/>
              <a:t>eisen</a:t>
            </a:r>
            <a:r>
              <a:rPr lang="fr-FR" dirty="0" smtClean="0"/>
              <a:t> </a:t>
            </a:r>
            <a:r>
              <a:rPr lang="fr-FR" dirty="0" err="1" smtClean="0"/>
              <a:t>voor</a:t>
            </a:r>
            <a:r>
              <a:rPr lang="fr-FR" dirty="0" smtClean="0"/>
              <a:t> de </a:t>
            </a:r>
            <a:r>
              <a:rPr lang="fr-FR" dirty="0" err="1" smtClean="0"/>
              <a:t>erkenning</a:t>
            </a:r>
            <a:r>
              <a:rPr lang="fr-FR" dirty="0" smtClean="0"/>
              <a:t>, </a:t>
            </a:r>
            <a:r>
              <a:rPr lang="fr-FR" dirty="0" err="1" smtClean="0"/>
              <a:t>controles</a:t>
            </a:r>
            <a:r>
              <a:rPr lang="fr-FR" dirty="0" smtClean="0"/>
              <a:t>, ...)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3B685-A2AB-4518-B31A-1C8B277EB988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18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4008" y="1340768"/>
            <a:ext cx="4038600" cy="485740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Overheidsopdrachten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Overheid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als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trekker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G-Cloud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Open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government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services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Erkenningen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door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overheid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BE" b="1" dirty="0" smtClean="0"/>
              <a:t>PPS en </a:t>
            </a:r>
            <a:r>
              <a:rPr lang="fr-BE" b="1" dirty="0" err="1" smtClean="0"/>
              <a:t>concessie</a:t>
            </a:r>
            <a:r>
              <a:rPr lang="fr-BE" b="1" dirty="0" smtClean="0"/>
              <a:t> </a:t>
            </a:r>
            <a:r>
              <a:rPr lang="fr-BE" b="1" dirty="0" err="1" smtClean="0"/>
              <a:t>zoals</a:t>
            </a:r>
            <a:r>
              <a:rPr lang="fr-BE" b="1" dirty="0" smtClean="0"/>
              <a:t> in ESR</a:t>
            </a:r>
          </a:p>
          <a:p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Denkspoor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platform-economie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nl-BE" dirty="0" smtClean="0">
                <a:solidFill>
                  <a:schemeClr val="bg1">
                    <a:lumMod val="50000"/>
                  </a:schemeClr>
                </a:solidFill>
              </a:rPr>
              <a:t>Besluit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nl-B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altLang="en-US" dirty="0" err="1"/>
              <a:t>Hoe</a:t>
            </a:r>
            <a:r>
              <a:rPr lang="fr-BE" altLang="en-US" dirty="0"/>
              <a:t> kan ICT-</a:t>
            </a:r>
            <a:r>
              <a:rPr lang="fr-BE" altLang="en-US" dirty="0" err="1"/>
              <a:t>beleid</a:t>
            </a:r>
            <a:r>
              <a:rPr lang="fr-BE" altLang="en-US" dirty="0"/>
              <a:t> er </a:t>
            </a:r>
            <a:r>
              <a:rPr lang="fr-BE" altLang="en-US" dirty="0" err="1"/>
              <a:t>toe</a:t>
            </a:r>
            <a:r>
              <a:rPr lang="fr-BE" altLang="en-US" dirty="0"/>
              <a:t> </a:t>
            </a:r>
            <a:r>
              <a:rPr lang="fr-BE" altLang="en-US" dirty="0" err="1"/>
              <a:t>bijdragen</a:t>
            </a:r>
            <a:r>
              <a:rPr lang="fr-BE" altLang="en-US" dirty="0"/>
              <a:t> </a:t>
            </a:r>
            <a:r>
              <a:rPr lang="fr-BE" altLang="en-US" dirty="0" err="1"/>
              <a:t>dat</a:t>
            </a:r>
            <a:r>
              <a:rPr lang="fr-BE" altLang="en-US" dirty="0"/>
              <a:t> </a:t>
            </a:r>
            <a:r>
              <a:rPr lang="fr-BE" altLang="en-US" dirty="0" err="1"/>
              <a:t>private</a:t>
            </a:r>
            <a:r>
              <a:rPr lang="fr-BE" altLang="en-US" dirty="0"/>
              <a:t> en </a:t>
            </a:r>
            <a:r>
              <a:rPr lang="fr-BE" altLang="en-US" dirty="0" err="1"/>
              <a:t>overheidsspelers</a:t>
            </a:r>
            <a:r>
              <a:rPr lang="fr-BE" altLang="en-US" dirty="0"/>
              <a:t> </a:t>
            </a:r>
            <a:r>
              <a:rPr lang="fr-BE" altLang="en-US" dirty="0" err="1"/>
              <a:t>elkaar</a:t>
            </a:r>
            <a:r>
              <a:rPr lang="fr-BE" altLang="en-US" dirty="0"/>
              <a:t> </a:t>
            </a:r>
            <a:r>
              <a:rPr lang="fr-BE" altLang="en-US" dirty="0" err="1"/>
              <a:t>vinden</a:t>
            </a:r>
            <a:r>
              <a:rPr lang="fr-BE" altLang="en-US" dirty="0"/>
              <a:t>?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FE6DA-21CC-4F62-BAFE-A463F357867C}" type="slidenum">
              <a:rPr lang="en-GB" smtClean="0"/>
              <a:pPr/>
              <a:t>56</a:t>
            </a:fld>
            <a:endParaRPr lang="en-GB" dirty="0"/>
          </a:p>
        </p:txBody>
      </p:sp>
      <p:pic>
        <p:nvPicPr>
          <p:cNvPr id="7" name="Picture 2" descr="C:\JV\RootJV\49 aantemaken presentaties\IT CENTRAAL GENT 29_11_2016\gezicht en digit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220" b="-220"/>
          <a:stretch/>
        </p:blipFill>
        <p:spPr bwMode="auto">
          <a:xfrm>
            <a:off x="481863" y="1340768"/>
            <a:ext cx="4018129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67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smtClean="0"/>
              <a:t>PPS en concessie zoals in ESR</a:t>
            </a:r>
            <a:br>
              <a:rPr lang="fr-BE" smtClean="0"/>
            </a:br>
            <a:r>
              <a:rPr lang="fr-BE" smtClean="0"/>
              <a:t>(Europees Stelsel van Rekeningen)</a:t>
            </a:r>
            <a:endParaRPr lang="nl-BE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400600"/>
          </a:xfrm>
        </p:spPr>
        <p:txBody>
          <a:bodyPr/>
          <a:lstStyle/>
          <a:p>
            <a:r>
              <a:rPr lang="fr-BE" dirty="0" err="1" smtClean="0"/>
              <a:t>Moet</a:t>
            </a:r>
            <a:r>
              <a:rPr lang="fr-BE" dirty="0" smtClean="0"/>
              <a:t> het </a:t>
            </a:r>
            <a:r>
              <a:rPr lang="fr-BE" dirty="0" err="1" smtClean="0"/>
              <a:t>project</a:t>
            </a:r>
            <a:r>
              <a:rPr lang="fr-BE" dirty="0" smtClean="0"/>
              <a:t> </a:t>
            </a:r>
            <a:r>
              <a:rPr lang="fr-BE" dirty="0" err="1" smtClean="0"/>
              <a:t>Oosterweelverbinding</a:t>
            </a:r>
            <a:r>
              <a:rPr lang="fr-BE" dirty="0" smtClean="0"/>
              <a:t> </a:t>
            </a:r>
            <a:r>
              <a:rPr lang="fr-BE" dirty="0" err="1" smtClean="0"/>
              <a:t>binnen</a:t>
            </a:r>
            <a:r>
              <a:rPr lang="fr-BE" dirty="0" smtClean="0"/>
              <a:t> of </a:t>
            </a:r>
            <a:r>
              <a:rPr lang="fr-BE" dirty="0" err="1" smtClean="0"/>
              <a:t>buiten</a:t>
            </a:r>
            <a:r>
              <a:rPr lang="fr-BE" dirty="0" smtClean="0"/>
              <a:t> de </a:t>
            </a:r>
            <a:r>
              <a:rPr lang="fr-BE" dirty="0" err="1" smtClean="0"/>
              <a:t>begroting</a:t>
            </a:r>
            <a:r>
              <a:rPr lang="fr-BE" dirty="0" smtClean="0"/>
              <a:t> ? Het </a:t>
            </a:r>
            <a:r>
              <a:rPr lang="fr-BE" dirty="0" err="1" smtClean="0"/>
              <a:t>zijn</a:t>
            </a:r>
            <a:r>
              <a:rPr lang="fr-BE" dirty="0" smtClean="0"/>
              <a:t> de regels van het "</a:t>
            </a:r>
            <a:r>
              <a:rPr lang="fr-BE" dirty="0" err="1" smtClean="0"/>
              <a:t>Europees</a:t>
            </a:r>
            <a:r>
              <a:rPr lang="fr-BE" dirty="0" smtClean="0"/>
              <a:t> </a:t>
            </a:r>
            <a:r>
              <a:rPr lang="fr-BE" dirty="0" err="1" smtClean="0"/>
              <a:t>Stelsel</a:t>
            </a:r>
            <a:r>
              <a:rPr lang="fr-BE" dirty="0" smtClean="0"/>
              <a:t> van </a:t>
            </a:r>
            <a:r>
              <a:rPr lang="fr-BE" dirty="0" err="1" smtClean="0"/>
              <a:t>Rekeningen</a:t>
            </a:r>
            <a:r>
              <a:rPr lang="fr-BE" dirty="0" smtClean="0"/>
              <a:t>" die het </a:t>
            </a:r>
            <a:r>
              <a:rPr lang="fr-BE" dirty="0" err="1" smtClean="0"/>
              <a:t>bepalen</a:t>
            </a:r>
            <a:endParaRPr lang="fr-BE" dirty="0" smtClean="0"/>
          </a:p>
          <a:p>
            <a:r>
              <a:rPr lang="fr-BE" dirty="0" err="1" smtClean="0"/>
              <a:t>Zowel</a:t>
            </a:r>
            <a:r>
              <a:rPr lang="fr-BE" dirty="0" smtClean="0"/>
              <a:t> PPS (</a:t>
            </a:r>
            <a:r>
              <a:rPr lang="fr-BE" dirty="0" err="1" smtClean="0"/>
              <a:t>wanneer</a:t>
            </a:r>
            <a:r>
              <a:rPr lang="fr-BE" dirty="0" smtClean="0"/>
              <a:t> de </a:t>
            </a:r>
            <a:r>
              <a:rPr lang="fr-BE" dirty="0" err="1" smtClean="0"/>
              <a:t>overheid</a:t>
            </a:r>
            <a:r>
              <a:rPr lang="fr-BE" dirty="0" smtClean="0"/>
              <a:t> via </a:t>
            </a:r>
            <a:r>
              <a:rPr lang="fr-BE" dirty="0" err="1" smtClean="0"/>
              <a:t>vergoedingen</a:t>
            </a:r>
            <a:r>
              <a:rPr lang="fr-BE" dirty="0" smtClean="0"/>
              <a:t> het </a:t>
            </a:r>
            <a:r>
              <a:rPr lang="fr-BE" dirty="0" err="1" smtClean="0"/>
              <a:t>leeuwendeel</a:t>
            </a:r>
            <a:r>
              <a:rPr lang="fr-BE" dirty="0" smtClean="0"/>
              <a:t> van de </a:t>
            </a:r>
            <a:r>
              <a:rPr lang="fr-BE" dirty="0" err="1" smtClean="0"/>
              <a:t>kosten</a:t>
            </a:r>
            <a:r>
              <a:rPr lang="fr-BE" dirty="0" smtClean="0"/>
              <a:t> </a:t>
            </a:r>
            <a:r>
              <a:rPr lang="fr-BE" dirty="0" err="1" smtClean="0"/>
              <a:t>draagt</a:t>
            </a:r>
            <a:r>
              <a:rPr lang="fr-BE" dirty="0" smtClean="0"/>
              <a:t>) of </a:t>
            </a:r>
            <a:r>
              <a:rPr lang="fr-BE" dirty="0" err="1" smtClean="0"/>
              <a:t>concessies</a:t>
            </a:r>
            <a:r>
              <a:rPr lang="fr-BE" dirty="0" smtClean="0"/>
              <a:t> (</a:t>
            </a:r>
            <a:r>
              <a:rPr lang="fr-BE" dirty="0" err="1" smtClean="0"/>
              <a:t>wanneer</a:t>
            </a:r>
            <a:r>
              <a:rPr lang="fr-BE" dirty="0" smtClean="0"/>
              <a:t> de </a:t>
            </a:r>
            <a:r>
              <a:rPr lang="fr-BE" dirty="0" err="1" smtClean="0"/>
              <a:t>overheid</a:t>
            </a:r>
            <a:r>
              <a:rPr lang="fr-BE" dirty="0" smtClean="0"/>
              <a:t> </a:t>
            </a:r>
            <a:r>
              <a:rPr lang="fr-BE" dirty="0" err="1" smtClean="0"/>
              <a:t>géén</a:t>
            </a:r>
            <a:r>
              <a:rPr lang="fr-BE" dirty="0" smtClean="0"/>
              <a:t> of </a:t>
            </a:r>
            <a:r>
              <a:rPr lang="fr-BE" dirty="0" err="1" smtClean="0"/>
              <a:t>slechts</a:t>
            </a:r>
            <a:r>
              <a:rPr lang="fr-BE" dirty="0" smtClean="0"/>
              <a:t> </a:t>
            </a:r>
            <a:r>
              <a:rPr lang="fr-BE" dirty="0" err="1" smtClean="0"/>
              <a:t>beperkte</a:t>
            </a:r>
            <a:r>
              <a:rPr lang="fr-BE" dirty="0" smtClean="0"/>
              <a:t> </a:t>
            </a:r>
            <a:r>
              <a:rPr lang="fr-BE" dirty="0" err="1" smtClean="0"/>
              <a:t>vergoeding</a:t>
            </a:r>
            <a:r>
              <a:rPr lang="fr-BE" dirty="0" smtClean="0"/>
              <a:t> </a:t>
            </a:r>
            <a:r>
              <a:rPr lang="fr-BE" dirty="0" err="1" smtClean="0"/>
              <a:t>betaalt</a:t>
            </a:r>
            <a:r>
              <a:rPr lang="fr-BE" dirty="0" smtClean="0"/>
              <a:t>) </a:t>
            </a:r>
            <a:r>
              <a:rPr lang="fr-BE" dirty="0" err="1" smtClean="0"/>
              <a:t>kunnen</a:t>
            </a:r>
            <a:r>
              <a:rPr lang="fr-BE" dirty="0" smtClean="0"/>
              <a:t> </a:t>
            </a:r>
            <a:r>
              <a:rPr lang="fr-BE" dirty="0" err="1" smtClean="0"/>
              <a:t>gebruikt</a:t>
            </a:r>
            <a:r>
              <a:rPr lang="fr-BE" dirty="0" smtClean="0"/>
              <a:t> </a:t>
            </a:r>
            <a:r>
              <a:rPr lang="fr-BE" dirty="0" err="1" smtClean="0"/>
              <a:t>worden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opdrachten</a:t>
            </a:r>
            <a:r>
              <a:rPr lang="fr-BE" dirty="0" smtClean="0"/>
              <a:t> met </a:t>
            </a:r>
            <a:r>
              <a:rPr lang="fr-BE" dirty="0" err="1" smtClean="0"/>
              <a:t>belangrijke</a:t>
            </a:r>
            <a:r>
              <a:rPr lang="fr-BE" dirty="0" smtClean="0"/>
              <a:t> </a:t>
            </a:r>
            <a:r>
              <a:rPr lang="fr-BE" dirty="0" err="1" smtClean="0"/>
              <a:t>rol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ICT</a:t>
            </a:r>
          </a:p>
          <a:p>
            <a:r>
              <a:rPr lang="fr-BE" dirty="0" err="1" smtClean="0"/>
              <a:t>Onder</a:t>
            </a:r>
            <a:r>
              <a:rPr lang="fr-BE" dirty="0" smtClean="0"/>
              <a:t> de </a:t>
            </a:r>
            <a:r>
              <a:rPr lang="fr-BE" dirty="0" err="1" smtClean="0"/>
              <a:t>juiste</a:t>
            </a:r>
            <a:r>
              <a:rPr lang="fr-BE" dirty="0" smtClean="0"/>
              <a:t> (</a:t>
            </a:r>
            <a:r>
              <a:rPr lang="fr-BE" dirty="0" err="1" smtClean="0"/>
              <a:t>zéér</a:t>
            </a:r>
            <a:r>
              <a:rPr lang="fr-BE" dirty="0" smtClean="0"/>
              <a:t> </a:t>
            </a:r>
            <a:r>
              <a:rPr lang="fr-BE" dirty="0" err="1" smtClean="0"/>
              <a:t>strikte</a:t>
            </a:r>
            <a:r>
              <a:rPr lang="fr-BE" dirty="0" smtClean="0"/>
              <a:t>) </a:t>
            </a:r>
            <a:r>
              <a:rPr lang="fr-BE" dirty="0" err="1" smtClean="0"/>
              <a:t>voorwaarden</a:t>
            </a:r>
            <a:r>
              <a:rPr lang="fr-BE" dirty="0" smtClean="0"/>
              <a:t> </a:t>
            </a:r>
            <a:r>
              <a:rPr lang="fr-BE" dirty="0" err="1" smtClean="0"/>
              <a:t>geen</a:t>
            </a:r>
            <a:r>
              <a:rPr lang="fr-BE" dirty="0" smtClean="0"/>
              <a:t> of </a:t>
            </a:r>
            <a:r>
              <a:rPr lang="fr-BE" dirty="0" err="1" smtClean="0"/>
              <a:t>gespreide</a:t>
            </a:r>
            <a:r>
              <a:rPr lang="fr-BE" dirty="0" smtClean="0"/>
              <a:t> impact op de </a:t>
            </a:r>
            <a:r>
              <a:rPr lang="fr-BE" dirty="0" err="1" smtClean="0"/>
              <a:t>overheidsbegroting</a:t>
            </a:r>
            <a:endParaRPr lang="fr-BE" dirty="0" smtClean="0"/>
          </a:p>
          <a:p>
            <a:r>
              <a:rPr lang="fr-BE" dirty="0" err="1" smtClean="0"/>
              <a:t>Traditioneel</a:t>
            </a:r>
            <a:r>
              <a:rPr lang="fr-BE" dirty="0" smtClean="0"/>
              <a:t> </a:t>
            </a:r>
            <a:r>
              <a:rPr lang="fr-BE" dirty="0" err="1" smtClean="0"/>
              <a:t>gebruikt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gebouwen</a:t>
            </a:r>
            <a:r>
              <a:rPr lang="fr-BE" dirty="0" smtClean="0"/>
              <a:t> of </a:t>
            </a:r>
            <a:r>
              <a:rPr lang="fr-BE" dirty="0" err="1" smtClean="0"/>
              <a:t>grote</a:t>
            </a:r>
            <a:r>
              <a:rPr lang="fr-BE" dirty="0" smtClean="0"/>
              <a:t> </a:t>
            </a:r>
            <a:r>
              <a:rPr lang="fr-BE" dirty="0" err="1" smtClean="0"/>
              <a:t>infrastructuur-werken</a:t>
            </a:r>
            <a:r>
              <a:rPr lang="fr-BE" dirty="0" smtClean="0"/>
              <a:t>, maar kan </a:t>
            </a:r>
            <a:r>
              <a:rPr lang="fr-BE" dirty="0" err="1" smtClean="0"/>
              <a:t>ook</a:t>
            </a:r>
            <a:r>
              <a:rPr lang="fr-BE" dirty="0" smtClean="0"/>
              <a:t> </a:t>
            </a:r>
            <a:r>
              <a:rPr lang="fr-BE" dirty="0" err="1" smtClean="0"/>
              <a:t>ingezet</a:t>
            </a:r>
            <a:r>
              <a:rPr lang="fr-BE" dirty="0" smtClean="0"/>
              <a:t> </a:t>
            </a:r>
            <a:r>
              <a:rPr lang="fr-BE" dirty="0" err="1" smtClean="0"/>
              <a:t>worden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op ICT </a:t>
            </a:r>
            <a:r>
              <a:rPr lang="fr-BE" dirty="0" err="1" smtClean="0"/>
              <a:t>gesteunde</a:t>
            </a:r>
            <a:r>
              <a:rPr lang="fr-BE" dirty="0" smtClean="0"/>
              <a:t> </a:t>
            </a:r>
            <a:r>
              <a:rPr lang="fr-BE" dirty="0" err="1" smtClean="0"/>
              <a:t>projecten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3B685-A2AB-4518-B31A-1C8B277EB988}" type="slidenum">
              <a:rPr lang="en-GB" smtClean="0"/>
              <a:pPr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68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860032" y="1340768"/>
            <a:ext cx="4038600" cy="4857403"/>
          </a:xfrm>
        </p:spPr>
        <p:txBody>
          <a:bodyPr/>
          <a:lstStyle/>
          <a:p>
            <a:r>
              <a:rPr lang="fr-BE" dirty="0" err="1" smtClean="0"/>
              <a:t>Kilometerheffing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vrachtwagens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PPS </a:t>
            </a:r>
            <a:r>
              <a:rPr lang="fr-BE" dirty="0" err="1" smtClean="0"/>
              <a:t>project</a:t>
            </a:r>
            <a:endParaRPr lang="fr-BE" dirty="0" smtClean="0"/>
          </a:p>
          <a:p>
            <a:r>
              <a:rPr lang="nl-BE" dirty="0" smtClean="0"/>
              <a:t>DBFMO (Design, </a:t>
            </a:r>
            <a:r>
              <a:rPr lang="nl-BE" dirty="0" err="1" smtClean="0"/>
              <a:t>Build</a:t>
            </a:r>
            <a:r>
              <a:rPr lang="nl-BE" dirty="0" smtClean="0"/>
              <a:t>, Finance, </a:t>
            </a:r>
            <a:r>
              <a:rPr lang="nl-BE" dirty="0" err="1" smtClean="0"/>
              <a:t>Maintain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Operate</a:t>
            </a:r>
            <a:r>
              <a:rPr lang="nl-BE" dirty="0" smtClean="0"/>
              <a:t>) contract gegund aan NV </a:t>
            </a:r>
            <a:r>
              <a:rPr lang="nl-BE" dirty="0" err="1" smtClean="0"/>
              <a:t>Satellic</a:t>
            </a:r>
            <a:endParaRPr lang="fr-BE" dirty="0" smtClean="0"/>
          </a:p>
          <a:p>
            <a:endParaRPr lang="nl-B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PPS en concessie zoals in ESR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3B685-A2AB-4518-B31A-1C8B277EB988}" type="slidenum">
              <a:rPr lang="en-GB" smtClean="0"/>
              <a:pPr/>
              <a:t>58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7431"/>
            <a:ext cx="4464496" cy="320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7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BE" dirty="0" err="1" smtClean="0"/>
              <a:t>Concessie</a:t>
            </a:r>
            <a:r>
              <a:rPr lang="fr-BE" dirty="0" smtClean="0"/>
              <a:t> </a:t>
            </a:r>
            <a:r>
              <a:rPr lang="fr-BE" dirty="0" err="1" smtClean="0"/>
              <a:t>verdeling</a:t>
            </a:r>
            <a:r>
              <a:rPr lang="fr-BE" dirty="0" smtClean="0"/>
              <a:t> van </a:t>
            </a:r>
            <a:r>
              <a:rPr lang="fr-BE" dirty="0" err="1" smtClean="0"/>
              <a:t>invorderingen</a:t>
            </a:r>
            <a:r>
              <a:rPr lang="fr-BE" dirty="0" smtClean="0"/>
              <a:t> </a:t>
            </a:r>
            <a:r>
              <a:rPr lang="fr-BE" dirty="0" err="1" smtClean="0"/>
              <a:t>aan</a:t>
            </a:r>
            <a:r>
              <a:rPr lang="fr-BE" dirty="0" smtClean="0"/>
              <a:t> </a:t>
            </a:r>
            <a:r>
              <a:rPr lang="fr-BE" dirty="0" err="1" smtClean="0"/>
              <a:t>gerechtsdeurwaarders</a:t>
            </a:r>
            <a:endParaRPr lang="fr-BE" dirty="0" smtClean="0"/>
          </a:p>
          <a:p>
            <a:r>
              <a:rPr lang="nl-BE" dirty="0" smtClean="0"/>
              <a:t>Overheid maakt enkel nog XML berichten aan</a:t>
            </a:r>
          </a:p>
          <a:p>
            <a:r>
              <a:rPr lang="fr-BE" dirty="0" err="1" smtClean="0"/>
              <a:t>Concessiehouder</a:t>
            </a:r>
            <a:r>
              <a:rPr lang="fr-BE" dirty="0" smtClean="0"/>
              <a:t> </a:t>
            </a:r>
            <a:r>
              <a:rPr lang="fr-BE" dirty="0" err="1" smtClean="0"/>
              <a:t>verdeelt</a:t>
            </a:r>
            <a:r>
              <a:rPr lang="fr-BE" dirty="0" smtClean="0"/>
              <a:t>  </a:t>
            </a:r>
            <a:r>
              <a:rPr lang="fr-BE" dirty="0" err="1" smtClean="0"/>
              <a:t>aan</a:t>
            </a:r>
            <a:r>
              <a:rPr lang="fr-BE" dirty="0" smtClean="0"/>
              <a:t> </a:t>
            </a:r>
            <a:r>
              <a:rPr lang="fr-BE" dirty="0" err="1" smtClean="0"/>
              <a:t>deurwaarders</a:t>
            </a:r>
            <a:r>
              <a:rPr lang="fr-BE" dirty="0" smtClean="0"/>
              <a:t> en </a:t>
            </a:r>
            <a:r>
              <a:rPr lang="fr-BE" dirty="0" err="1" smtClean="0"/>
              <a:t>verzorgt</a:t>
            </a:r>
            <a:r>
              <a:rPr lang="fr-BE" dirty="0" smtClean="0"/>
              <a:t> feedback over </a:t>
            </a:r>
            <a:r>
              <a:rPr lang="fr-BE" dirty="0" err="1" smtClean="0"/>
              <a:t>evolutie</a:t>
            </a:r>
            <a:r>
              <a:rPr lang="fr-BE" dirty="0" smtClean="0"/>
              <a:t> dossier</a:t>
            </a:r>
          </a:p>
          <a:p>
            <a:r>
              <a:rPr lang="fr-BE" dirty="0" err="1" smtClean="0"/>
              <a:t>Werkt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meerdere</a:t>
            </a:r>
            <a:r>
              <a:rPr lang="fr-BE" dirty="0" smtClean="0"/>
              <a:t> </a:t>
            </a:r>
            <a:r>
              <a:rPr lang="fr-BE" dirty="0" err="1" smtClean="0"/>
              <a:t>overheden</a:t>
            </a:r>
            <a:endParaRPr lang="fr-BE" dirty="0" smtClean="0"/>
          </a:p>
          <a:p>
            <a:r>
              <a:rPr lang="fr-BE" dirty="0" smtClean="0"/>
              <a:t>Elke </a:t>
            </a:r>
            <a:r>
              <a:rPr lang="fr-BE" dirty="0" err="1" smtClean="0"/>
              <a:t>deurwaarder</a:t>
            </a:r>
            <a:r>
              <a:rPr lang="fr-BE" dirty="0" smtClean="0"/>
              <a:t> kan </a:t>
            </a:r>
            <a:r>
              <a:rPr lang="fr-BE" dirty="0" err="1" smtClean="0"/>
              <a:t>deelnemen</a:t>
            </a:r>
            <a:endParaRPr lang="fr-BE" dirty="0" smtClean="0"/>
          </a:p>
          <a:p>
            <a:endParaRPr lang="nl-B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PPS en concessie zoals in ESR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3B685-A2AB-4518-B31A-1C8B277EB988}" type="slidenum">
              <a:rPr lang="en-GB" smtClean="0"/>
              <a:pPr/>
              <a:t>59</a:t>
            </a:fld>
            <a:endParaRPr lang="en-GB"/>
          </a:p>
        </p:txBody>
      </p:sp>
      <p:pic>
        <p:nvPicPr>
          <p:cNvPr id="2050" name="Picture 2" descr="C:\JV\RootJV\4 1  aantemaken presentaties\IT CENTRAAL GENT 29_11_2016\justice-9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18795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41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82272" y="1535891"/>
            <a:ext cx="4038600" cy="4857403"/>
          </a:xfrm>
        </p:spPr>
        <p:txBody>
          <a:bodyPr/>
          <a:lstStyle/>
          <a:p>
            <a:r>
              <a:rPr lang="fr-BE" dirty="0" err="1" smtClean="0"/>
              <a:t>Verschillende</a:t>
            </a:r>
            <a:r>
              <a:rPr lang="fr-BE" dirty="0" smtClean="0"/>
              <a:t> </a:t>
            </a:r>
            <a:r>
              <a:rPr lang="fr-BE" dirty="0" err="1" smtClean="0"/>
              <a:t>regelingen</a:t>
            </a:r>
            <a:r>
              <a:rPr lang="fr-BE" dirty="0" smtClean="0"/>
              <a:t> per </a:t>
            </a:r>
            <a:r>
              <a:rPr lang="fr-BE" dirty="0" err="1" smtClean="0"/>
              <a:t>sector</a:t>
            </a:r>
            <a:endParaRPr lang="nl-BE" dirty="0" smtClean="0"/>
          </a:p>
          <a:p>
            <a:r>
              <a:rPr lang="fr-BE" dirty="0" smtClean="0"/>
              <a:t>Al dan niet </a:t>
            </a:r>
            <a:r>
              <a:rPr lang="fr-BE" dirty="0" err="1" smtClean="0"/>
              <a:t>gecombineerd</a:t>
            </a:r>
            <a:r>
              <a:rPr lang="fr-BE" dirty="0" smtClean="0"/>
              <a:t> met </a:t>
            </a:r>
            <a:r>
              <a:rPr lang="fr-BE" dirty="0" err="1" smtClean="0"/>
              <a:t>specifieke</a:t>
            </a:r>
            <a:r>
              <a:rPr lang="fr-BE" dirty="0" smtClean="0"/>
              <a:t> </a:t>
            </a:r>
            <a:r>
              <a:rPr lang="fr-BE" dirty="0" err="1" smtClean="0"/>
              <a:t>overheids-procedures</a:t>
            </a:r>
            <a:endParaRPr lang="nl-BE" dirty="0" smtClean="0"/>
          </a:p>
          <a:p>
            <a:r>
              <a:rPr lang="fr-BE" dirty="0" err="1" smtClean="0"/>
              <a:t>Verschillend</a:t>
            </a:r>
            <a:r>
              <a:rPr lang="fr-BE" dirty="0" smtClean="0"/>
              <a:t> in </a:t>
            </a:r>
            <a:r>
              <a:rPr lang="fr-BE" dirty="0" err="1" smtClean="0"/>
              <a:t>functie</a:t>
            </a:r>
            <a:r>
              <a:rPr lang="fr-BE" dirty="0" smtClean="0"/>
              <a:t> van </a:t>
            </a:r>
            <a:r>
              <a:rPr lang="fr-BE" dirty="0" err="1" smtClean="0"/>
              <a:t>aard</a:t>
            </a:r>
            <a:r>
              <a:rPr lang="fr-BE" dirty="0" smtClean="0"/>
              <a:t> en budget</a:t>
            </a:r>
            <a:endParaRPr lang="nl-BE" dirty="0" smtClean="0"/>
          </a:p>
          <a:p>
            <a:r>
              <a:rPr lang="fr-BE" dirty="0" err="1" smtClean="0"/>
              <a:t>Uitzonderingen</a:t>
            </a:r>
            <a:r>
              <a:rPr lang="fr-BE" dirty="0" smtClean="0"/>
              <a:t> en </a:t>
            </a:r>
            <a:r>
              <a:rPr lang="fr-BE" dirty="0" err="1" smtClean="0"/>
              <a:t>afwijkingen</a:t>
            </a:r>
            <a:r>
              <a:rPr lang="fr-BE" dirty="0" smtClean="0"/>
              <a:t>, </a:t>
            </a:r>
            <a:r>
              <a:rPr lang="fr-BE" dirty="0" err="1" smtClean="0"/>
              <a:t>zoals</a:t>
            </a:r>
            <a:endParaRPr lang="fr-BE" dirty="0" smtClean="0"/>
          </a:p>
          <a:p>
            <a:pPr lvl="1"/>
            <a:r>
              <a:rPr lang="fr-BE" dirty="0" err="1" smtClean="0"/>
              <a:t>monopolie</a:t>
            </a:r>
            <a:r>
              <a:rPr lang="fr-BE" dirty="0" smtClean="0"/>
              <a:t> </a:t>
            </a:r>
            <a:r>
              <a:rPr lang="fr-BE" dirty="0" err="1" smtClean="0"/>
              <a:t>door</a:t>
            </a:r>
            <a:r>
              <a:rPr lang="fr-BE" dirty="0" smtClean="0"/>
              <a:t> </a:t>
            </a:r>
            <a:r>
              <a:rPr lang="fr-BE" dirty="0" err="1" smtClean="0"/>
              <a:t>intellectuele</a:t>
            </a:r>
            <a:r>
              <a:rPr lang="fr-BE" dirty="0" smtClean="0"/>
              <a:t> </a:t>
            </a:r>
            <a:r>
              <a:rPr lang="fr-BE" dirty="0" err="1" smtClean="0"/>
              <a:t>rechten</a:t>
            </a:r>
            <a:endParaRPr lang="fr-BE" dirty="0" smtClean="0"/>
          </a:p>
          <a:p>
            <a:pPr lvl="1"/>
            <a:r>
              <a:rPr lang="fr-BE" dirty="0" err="1" smtClean="0"/>
              <a:t>geheimhouding</a:t>
            </a:r>
            <a:r>
              <a:rPr lang="fr-BE" dirty="0" smtClean="0"/>
              <a:t> </a:t>
            </a:r>
            <a:r>
              <a:rPr lang="fr-BE" dirty="0" err="1" smtClean="0"/>
              <a:t>vereist</a:t>
            </a:r>
            <a:endParaRPr lang="fr-BE" dirty="0" smtClean="0"/>
          </a:p>
          <a:p>
            <a:pPr lvl="1"/>
            <a:r>
              <a:rPr lang="fr-BE" dirty="0" err="1" smtClean="0"/>
              <a:t>hoogdringendheid</a:t>
            </a:r>
            <a:endParaRPr lang="nl-BE" dirty="0" smtClean="0"/>
          </a:p>
          <a:p>
            <a:endParaRPr lang="nl-B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 smtClean="0"/>
              <a:t>Klassieke</a:t>
            </a:r>
            <a:r>
              <a:rPr lang="fr-BE" dirty="0" smtClean="0"/>
              <a:t> </a:t>
            </a:r>
            <a:r>
              <a:rPr lang="fr-BE" dirty="0" err="1" smtClean="0"/>
              <a:t>overheidsopdrachten</a:t>
            </a:r>
            <a:r>
              <a:rPr lang="fr-BE" dirty="0" smtClean="0"/>
              <a:t>:</a:t>
            </a:r>
            <a:br>
              <a:rPr lang="fr-BE" dirty="0" smtClean="0"/>
            </a:br>
            <a:r>
              <a:rPr lang="fr-BE" dirty="0" smtClean="0"/>
              <a:t>(te) complexe </a:t>
            </a:r>
            <a:r>
              <a:rPr lang="fr-BE" dirty="0" err="1" smtClean="0"/>
              <a:t>procedures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3B685-A2AB-4518-B31A-1C8B277EB988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1" r="20978"/>
          <a:stretch/>
        </p:blipFill>
        <p:spPr bwMode="auto">
          <a:xfrm>
            <a:off x="477817" y="1556792"/>
            <a:ext cx="4104455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18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364295"/>
            <a:ext cx="4038600" cy="485740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Overheidsopdrachten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Overheid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als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trekker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G-Cloud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Open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government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services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Erkenningen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door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overheid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BE" dirty="0">
                <a:solidFill>
                  <a:schemeClr val="bg1">
                    <a:lumMod val="50000"/>
                  </a:schemeClr>
                </a:solidFill>
              </a:rPr>
              <a:t>PPS en </a:t>
            </a:r>
            <a:r>
              <a:rPr lang="fr-BE" dirty="0" err="1">
                <a:solidFill>
                  <a:schemeClr val="bg1">
                    <a:lumMod val="50000"/>
                  </a:schemeClr>
                </a:solidFill>
              </a:rPr>
              <a:t>concessie</a:t>
            </a:r>
            <a:r>
              <a:rPr lang="fr-B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>
                <a:solidFill>
                  <a:schemeClr val="bg1">
                    <a:lumMod val="50000"/>
                  </a:schemeClr>
                </a:solidFill>
              </a:rPr>
              <a:t>zoals</a:t>
            </a:r>
            <a:r>
              <a:rPr lang="fr-BE" dirty="0">
                <a:solidFill>
                  <a:schemeClr val="bg1">
                    <a:lumMod val="50000"/>
                  </a:schemeClr>
                </a:solidFill>
              </a:rPr>
              <a:t> in ESR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BE" b="1" dirty="0" err="1"/>
              <a:t>Denkspoor</a:t>
            </a:r>
            <a:r>
              <a:rPr lang="fr-BE" b="1" dirty="0"/>
              <a:t> </a:t>
            </a:r>
            <a:r>
              <a:rPr lang="fr-BE" b="1" dirty="0" err="1"/>
              <a:t>platform-economie</a:t>
            </a:r>
            <a:endParaRPr lang="fr-BE" b="1" dirty="0"/>
          </a:p>
          <a:p>
            <a:r>
              <a:rPr lang="nl-BE" dirty="0" smtClean="0">
                <a:solidFill>
                  <a:schemeClr val="bg1">
                    <a:lumMod val="50000"/>
                  </a:schemeClr>
                </a:solidFill>
              </a:rPr>
              <a:t>Besluit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nl-B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altLang="en-US" dirty="0" err="1"/>
              <a:t>Hoe</a:t>
            </a:r>
            <a:r>
              <a:rPr lang="fr-BE" altLang="en-US" dirty="0"/>
              <a:t> kan ICT-</a:t>
            </a:r>
            <a:r>
              <a:rPr lang="fr-BE" altLang="en-US" dirty="0" err="1"/>
              <a:t>beleid</a:t>
            </a:r>
            <a:r>
              <a:rPr lang="fr-BE" altLang="en-US" dirty="0"/>
              <a:t> er </a:t>
            </a:r>
            <a:r>
              <a:rPr lang="fr-BE" altLang="en-US" dirty="0" err="1"/>
              <a:t>toe</a:t>
            </a:r>
            <a:r>
              <a:rPr lang="fr-BE" altLang="en-US" dirty="0"/>
              <a:t> </a:t>
            </a:r>
            <a:r>
              <a:rPr lang="fr-BE" altLang="en-US" dirty="0" err="1"/>
              <a:t>bijdragen</a:t>
            </a:r>
            <a:r>
              <a:rPr lang="fr-BE" altLang="en-US" dirty="0"/>
              <a:t> </a:t>
            </a:r>
            <a:r>
              <a:rPr lang="fr-BE" altLang="en-US" dirty="0" err="1"/>
              <a:t>dat</a:t>
            </a:r>
            <a:r>
              <a:rPr lang="fr-BE" altLang="en-US" dirty="0"/>
              <a:t> </a:t>
            </a:r>
            <a:r>
              <a:rPr lang="fr-BE" altLang="en-US" dirty="0" err="1"/>
              <a:t>private</a:t>
            </a:r>
            <a:r>
              <a:rPr lang="fr-BE" altLang="en-US" dirty="0"/>
              <a:t> en </a:t>
            </a:r>
            <a:r>
              <a:rPr lang="fr-BE" altLang="en-US" dirty="0" err="1"/>
              <a:t>overheidsspelers</a:t>
            </a:r>
            <a:r>
              <a:rPr lang="fr-BE" altLang="en-US" dirty="0"/>
              <a:t> </a:t>
            </a:r>
            <a:r>
              <a:rPr lang="fr-BE" altLang="en-US" dirty="0" err="1"/>
              <a:t>elkaar</a:t>
            </a:r>
            <a:r>
              <a:rPr lang="fr-BE" altLang="en-US" dirty="0"/>
              <a:t> </a:t>
            </a:r>
            <a:r>
              <a:rPr lang="fr-BE" altLang="en-US" dirty="0" err="1"/>
              <a:t>vinden</a:t>
            </a:r>
            <a:r>
              <a:rPr lang="fr-BE" altLang="en-US" dirty="0"/>
              <a:t>?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FE6DA-21CC-4F62-BAFE-A463F357867C}" type="slidenum">
              <a:rPr lang="en-GB" smtClean="0"/>
              <a:pPr/>
              <a:t>60</a:t>
            </a:fld>
            <a:endParaRPr lang="en-GB" dirty="0"/>
          </a:p>
        </p:txBody>
      </p:sp>
      <p:pic>
        <p:nvPicPr>
          <p:cNvPr id="7" name="Picture 2" descr="C:\JV\RootJV\49 aantemaken presentaties\IT CENTRAAL GENT 29_11_2016\gezicht en digit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220" b="-220"/>
          <a:stretch/>
        </p:blipFill>
        <p:spPr bwMode="auto">
          <a:xfrm>
            <a:off x="481863" y="1340768"/>
            <a:ext cx="4018129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46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860032" y="1304764"/>
            <a:ext cx="4038600" cy="4857403"/>
          </a:xfrm>
        </p:spPr>
        <p:txBody>
          <a:bodyPr/>
          <a:lstStyle/>
          <a:p>
            <a:pPr marL="0" indent="0">
              <a:buNone/>
            </a:pPr>
            <a:r>
              <a:rPr lang="fr-BE" dirty="0" err="1"/>
              <a:t>W</a:t>
            </a:r>
            <a:r>
              <a:rPr lang="fr-BE" dirty="0" err="1" smtClean="0"/>
              <a:t>e</a:t>
            </a:r>
            <a:r>
              <a:rPr lang="fr-BE" dirty="0" smtClean="0"/>
              <a:t> </a:t>
            </a:r>
            <a:r>
              <a:rPr lang="fr-BE" dirty="0" err="1" smtClean="0"/>
              <a:t>leven</a:t>
            </a:r>
            <a:r>
              <a:rPr lang="fr-BE" dirty="0" smtClean="0"/>
              <a:t> in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platform</a:t>
            </a:r>
            <a:r>
              <a:rPr lang="fr-BE" dirty="0" smtClean="0"/>
              <a:t>- </a:t>
            </a:r>
            <a:r>
              <a:rPr lang="fr-BE" dirty="0" err="1" smtClean="0"/>
              <a:t>economie</a:t>
            </a:r>
            <a:r>
              <a:rPr lang="fr-BE" dirty="0" smtClean="0"/>
              <a:t>:</a:t>
            </a:r>
          </a:p>
          <a:p>
            <a:r>
              <a:rPr lang="fr-BE" dirty="0" smtClean="0"/>
              <a:t>eBay, Amazon</a:t>
            </a:r>
          </a:p>
          <a:p>
            <a:r>
              <a:rPr lang="fr-BE" dirty="0" smtClean="0"/>
              <a:t>YouTube</a:t>
            </a:r>
          </a:p>
          <a:p>
            <a:r>
              <a:rPr lang="fr-BE" dirty="0" smtClean="0"/>
              <a:t>Google, </a:t>
            </a:r>
            <a:r>
              <a:rPr lang="fr-BE" dirty="0" err="1" smtClean="0"/>
              <a:t>Baidu</a:t>
            </a:r>
            <a:endParaRPr lang="fr-BE" dirty="0" smtClean="0"/>
          </a:p>
          <a:p>
            <a:r>
              <a:rPr lang="fr-BE" dirty="0" err="1" smtClean="0"/>
              <a:t>Paypal</a:t>
            </a:r>
            <a:r>
              <a:rPr lang="fr-BE" dirty="0" smtClean="0"/>
              <a:t>, </a:t>
            </a:r>
            <a:r>
              <a:rPr lang="fr-BE" dirty="0" err="1" smtClean="0"/>
              <a:t>Alipay</a:t>
            </a:r>
            <a:endParaRPr lang="fr-BE" dirty="0" smtClean="0"/>
          </a:p>
          <a:p>
            <a:r>
              <a:rPr lang="fr-BE" dirty="0" smtClean="0"/>
              <a:t>iOS, Android</a:t>
            </a:r>
          </a:p>
          <a:p>
            <a:r>
              <a:rPr lang="fr-BE" dirty="0" err="1" smtClean="0"/>
              <a:t>Airbnb</a:t>
            </a:r>
            <a:r>
              <a:rPr lang="fr-BE" dirty="0" smtClean="0"/>
              <a:t>, </a:t>
            </a:r>
            <a:r>
              <a:rPr lang="fr-BE" dirty="0" err="1" smtClean="0"/>
              <a:t>TripAdvisor</a:t>
            </a:r>
            <a:endParaRPr lang="fr-BE" dirty="0" smtClean="0"/>
          </a:p>
          <a:p>
            <a:r>
              <a:rPr lang="fr-BE" dirty="0" err="1" smtClean="0"/>
              <a:t>Uber</a:t>
            </a:r>
            <a:endParaRPr lang="fr-BE" dirty="0" smtClean="0"/>
          </a:p>
          <a:p>
            <a:r>
              <a:rPr lang="fr-BE" dirty="0" err="1" smtClean="0"/>
              <a:t>Linkedin</a:t>
            </a:r>
            <a:r>
              <a:rPr lang="fr-BE" dirty="0" smtClean="0"/>
              <a:t>, </a:t>
            </a:r>
            <a:r>
              <a:rPr lang="fr-BE" dirty="0" err="1" smtClean="0"/>
              <a:t>Glassdoor</a:t>
            </a:r>
            <a:endParaRPr lang="fr-BE" dirty="0" smtClean="0"/>
          </a:p>
          <a:p>
            <a:endParaRPr lang="nl-B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Denkspoor platform-economie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3B685-A2AB-4518-B31A-1C8B277EB988}" type="slidenum">
              <a:rPr lang="en-GB" smtClean="0"/>
              <a:pPr/>
              <a:t>61</a:t>
            </a:fld>
            <a:endParaRPr lang="en-GB"/>
          </a:p>
        </p:txBody>
      </p:sp>
      <p:pic>
        <p:nvPicPr>
          <p:cNvPr id="3074" name="Picture 2" descr="C:\JV\RootJV\4 1  aantemaken presentaties\IT CENTRAAL GENT 29_11_2016\ebay-881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83221"/>
            <a:ext cx="424847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27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BE" dirty="0"/>
              <a:t>"</a:t>
            </a:r>
            <a:r>
              <a:rPr lang="fr-BE" dirty="0" smtClean="0"/>
              <a:t>A </a:t>
            </a:r>
            <a:r>
              <a:rPr lang="fr-BE" dirty="0" err="1" smtClean="0"/>
              <a:t>platform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a business </a:t>
            </a:r>
            <a:r>
              <a:rPr lang="fr-BE" dirty="0" err="1" smtClean="0"/>
              <a:t>that</a:t>
            </a:r>
            <a:r>
              <a:rPr lang="fr-BE" dirty="0" smtClean="0"/>
              <a:t> </a:t>
            </a:r>
            <a:r>
              <a:rPr lang="fr-BE" dirty="0" err="1" smtClean="0"/>
              <a:t>creates</a:t>
            </a:r>
            <a:r>
              <a:rPr lang="fr-BE" dirty="0" smtClean="0"/>
              <a:t> value by </a:t>
            </a:r>
            <a:r>
              <a:rPr lang="fr-BE" dirty="0" err="1" smtClean="0"/>
              <a:t>facilitating</a:t>
            </a:r>
            <a:r>
              <a:rPr lang="fr-BE" dirty="0" smtClean="0"/>
              <a:t> direct interactions </a:t>
            </a:r>
            <a:r>
              <a:rPr lang="fr-BE" dirty="0" err="1" smtClean="0"/>
              <a:t>between</a:t>
            </a:r>
            <a:r>
              <a:rPr lang="fr-BE" dirty="0" smtClean="0"/>
              <a:t> </a:t>
            </a:r>
            <a:r>
              <a:rPr lang="fr-BE" dirty="0" err="1" smtClean="0"/>
              <a:t>two</a:t>
            </a:r>
            <a:r>
              <a:rPr lang="fr-BE" dirty="0" smtClean="0"/>
              <a:t> or more distinct types of </a:t>
            </a:r>
            <a:r>
              <a:rPr lang="fr-BE" dirty="0" err="1" smtClean="0"/>
              <a:t>customers</a:t>
            </a:r>
            <a:r>
              <a:rPr lang="fr-BE" dirty="0"/>
              <a:t>"</a:t>
            </a:r>
            <a:r>
              <a:rPr lang="fr-BE" dirty="0" smtClean="0"/>
              <a:t>*</a:t>
            </a:r>
          </a:p>
          <a:p>
            <a:r>
              <a:rPr lang="fr-BE" dirty="0" smtClean="0"/>
              <a:t>Totale </a:t>
            </a:r>
            <a:r>
              <a:rPr lang="fr-BE" dirty="0" err="1" smtClean="0"/>
              <a:t>waarde</a:t>
            </a:r>
            <a:r>
              <a:rPr lang="fr-BE" dirty="0" smtClean="0"/>
              <a:t> van </a:t>
            </a:r>
            <a:r>
              <a:rPr lang="fr-BE" dirty="0" err="1" smtClean="0"/>
              <a:t>platform</a:t>
            </a:r>
            <a:r>
              <a:rPr lang="fr-BE" dirty="0" smtClean="0"/>
              <a:t>- </a:t>
            </a:r>
            <a:r>
              <a:rPr lang="fr-BE" dirty="0" err="1" smtClean="0"/>
              <a:t>bedrijven</a:t>
            </a:r>
            <a:r>
              <a:rPr lang="fr-BE" dirty="0" smtClean="0"/>
              <a:t> </a:t>
            </a:r>
            <a:r>
              <a:rPr lang="fr-BE" dirty="0" err="1" smtClean="0"/>
              <a:t>méér</a:t>
            </a:r>
            <a:r>
              <a:rPr lang="fr-BE" dirty="0" smtClean="0"/>
              <a:t> dan 4.000 </a:t>
            </a:r>
            <a:r>
              <a:rPr lang="fr-BE" dirty="0" err="1" smtClean="0"/>
              <a:t>miljard</a:t>
            </a:r>
            <a:r>
              <a:rPr lang="fr-BE" dirty="0" smtClean="0"/>
              <a:t> €</a:t>
            </a:r>
          </a:p>
          <a:p>
            <a:r>
              <a:rPr lang="fr-BE" dirty="0" smtClean="0"/>
              <a:t>Europa &lt; 5%</a:t>
            </a:r>
          </a:p>
          <a:p>
            <a:endParaRPr lang="nl-B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Denkspoor platform-economie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3B685-A2AB-4518-B31A-1C8B277EB988}" type="slidenum">
              <a:rPr lang="en-GB" smtClean="0"/>
              <a:pPr/>
              <a:t>62</a:t>
            </a:fld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611560" y="6237312"/>
            <a:ext cx="5832648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*</a:t>
            </a:r>
            <a:endParaRPr lang="nl-BE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6237312"/>
            <a:ext cx="7895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* Andrei </a:t>
            </a:r>
            <a:r>
              <a:rPr lang="fr-BE" dirty="0" err="1" smtClean="0"/>
              <a:t>Hagiu</a:t>
            </a:r>
            <a:r>
              <a:rPr lang="fr-BE" dirty="0" smtClean="0"/>
              <a:t> &amp; Julian Wright – Multi-</a:t>
            </a:r>
            <a:r>
              <a:rPr lang="fr-BE" dirty="0" err="1" smtClean="0"/>
              <a:t>sided</a:t>
            </a:r>
            <a:r>
              <a:rPr lang="fr-BE" dirty="0" smtClean="0"/>
              <a:t> </a:t>
            </a:r>
            <a:r>
              <a:rPr lang="fr-BE" dirty="0" err="1" smtClean="0"/>
              <a:t>platforms</a:t>
            </a:r>
            <a:endParaRPr lang="nl-B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320480" cy="286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39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 smtClean="0"/>
              <a:t>Denkspoor</a:t>
            </a:r>
            <a:r>
              <a:rPr lang="fr-BE" dirty="0" smtClean="0"/>
              <a:t> </a:t>
            </a:r>
            <a:r>
              <a:rPr lang="fr-BE" dirty="0" err="1" smtClean="0"/>
              <a:t>platform-economie</a:t>
            </a:r>
            <a:r>
              <a:rPr lang="fr-BE" dirty="0" smtClean="0"/>
              <a:t>: </a:t>
            </a:r>
            <a:br>
              <a:rPr lang="fr-BE" dirty="0" smtClean="0"/>
            </a:br>
            <a:r>
              <a:rPr lang="fr-BE" dirty="0" err="1" smtClean="0"/>
              <a:t>creatie</a:t>
            </a:r>
            <a:r>
              <a:rPr lang="fr-BE" dirty="0" smtClean="0"/>
              <a:t> van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geografische</a:t>
            </a:r>
            <a:r>
              <a:rPr lang="fr-BE" dirty="0" smtClean="0"/>
              <a:t> niche</a:t>
            </a:r>
            <a:endParaRPr lang="nl-B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5112568"/>
          </a:xfrm>
        </p:spPr>
        <p:txBody>
          <a:bodyPr>
            <a:normAutofit fontScale="92500" lnSpcReduction="10000"/>
          </a:bodyPr>
          <a:lstStyle/>
          <a:p>
            <a:r>
              <a:rPr lang="fr-BE" dirty="0" err="1" smtClean="0"/>
              <a:t>Kunnen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platform</a:t>
            </a:r>
            <a:r>
              <a:rPr lang="fr-BE" dirty="0" smtClean="0"/>
              <a:t> </a:t>
            </a:r>
            <a:r>
              <a:rPr lang="fr-BE" dirty="0" err="1" smtClean="0"/>
              <a:t>creëren</a:t>
            </a:r>
            <a:r>
              <a:rPr lang="fr-BE" dirty="0" smtClean="0"/>
              <a:t> op basis van het </a:t>
            </a:r>
            <a:r>
              <a:rPr lang="fr-BE" dirty="0" err="1" smtClean="0"/>
              <a:t>bouwen</a:t>
            </a:r>
            <a:r>
              <a:rPr lang="fr-BE" dirty="0" smtClean="0"/>
              <a:t> van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geografische</a:t>
            </a:r>
            <a:r>
              <a:rPr lang="fr-BE" dirty="0" smtClean="0"/>
              <a:t> niche?</a:t>
            </a:r>
          </a:p>
          <a:p>
            <a:r>
              <a:rPr lang="fr-BE" dirty="0" err="1" smtClean="0"/>
              <a:t>Combinatie</a:t>
            </a:r>
            <a:r>
              <a:rPr lang="fr-BE" dirty="0" smtClean="0"/>
              <a:t> en </a:t>
            </a:r>
            <a:r>
              <a:rPr lang="fr-BE" dirty="0" err="1" smtClean="0"/>
              <a:t>integratie</a:t>
            </a:r>
            <a:r>
              <a:rPr lang="fr-BE" dirty="0" smtClean="0"/>
              <a:t> van de </a:t>
            </a:r>
            <a:r>
              <a:rPr lang="fr-BE" dirty="0" err="1" smtClean="0"/>
              <a:t>elementen</a:t>
            </a:r>
            <a:r>
              <a:rPr lang="fr-BE" dirty="0" smtClean="0"/>
              <a:t> die </a:t>
            </a:r>
            <a:r>
              <a:rPr lang="fr-BE" dirty="0" err="1" smtClean="0"/>
              <a:t>aanwezig</a:t>
            </a:r>
            <a:r>
              <a:rPr lang="fr-BE" dirty="0" smtClean="0"/>
              <a:t> of in </a:t>
            </a:r>
            <a:r>
              <a:rPr lang="fr-BE" dirty="0" err="1" smtClean="0"/>
              <a:t>voorbereiding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:</a:t>
            </a:r>
          </a:p>
          <a:p>
            <a:pPr lvl="1"/>
            <a:r>
              <a:rPr lang="fr-BE" dirty="0" err="1" smtClean="0"/>
              <a:t>eID</a:t>
            </a:r>
            <a:r>
              <a:rPr lang="fr-BE" dirty="0" smtClean="0"/>
              <a:t> en </a:t>
            </a:r>
            <a:r>
              <a:rPr lang="fr-BE" dirty="0" err="1" smtClean="0"/>
              <a:t>sterke</a:t>
            </a:r>
            <a:r>
              <a:rPr lang="fr-BE" dirty="0" smtClean="0"/>
              <a:t> </a:t>
            </a:r>
            <a:r>
              <a:rPr lang="fr-BE" dirty="0" err="1" smtClean="0"/>
              <a:t>mobiele</a:t>
            </a:r>
            <a:r>
              <a:rPr lang="fr-BE" dirty="0" smtClean="0"/>
              <a:t> </a:t>
            </a:r>
            <a:r>
              <a:rPr lang="fr-BE" dirty="0" err="1" smtClean="0"/>
              <a:t>authenticatie</a:t>
            </a:r>
            <a:endParaRPr lang="fr-BE" dirty="0" smtClean="0"/>
          </a:p>
          <a:p>
            <a:pPr lvl="1"/>
            <a:r>
              <a:rPr lang="fr-BE" dirty="0" err="1"/>
              <a:t>i</a:t>
            </a:r>
            <a:r>
              <a:rPr lang="fr-BE" dirty="0" err="1" smtClean="0"/>
              <a:t>ngeburgerde</a:t>
            </a:r>
            <a:r>
              <a:rPr lang="fr-BE" dirty="0" smtClean="0"/>
              <a:t> en </a:t>
            </a:r>
            <a:r>
              <a:rPr lang="fr-BE" dirty="0" err="1" smtClean="0"/>
              <a:t>innovatie</a:t>
            </a:r>
            <a:r>
              <a:rPr lang="fr-BE" dirty="0" smtClean="0"/>
              <a:t> </a:t>
            </a:r>
            <a:r>
              <a:rPr lang="fr-BE" dirty="0" err="1" smtClean="0"/>
              <a:t>elektronische</a:t>
            </a:r>
            <a:r>
              <a:rPr lang="fr-BE" dirty="0" smtClean="0"/>
              <a:t> </a:t>
            </a:r>
            <a:r>
              <a:rPr lang="fr-BE" dirty="0" err="1" smtClean="0"/>
              <a:t>betalingen</a:t>
            </a:r>
            <a:endParaRPr lang="fr-BE" dirty="0" smtClean="0"/>
          </a:p>
          <a:p>
            <a:pPr lvl="1"/>
            <a:r>
              <a:rPr lang="fr-BE" dirty="0" err="1" smtClean="0"/>
              <a:t>eBox</a:t>
            </a:r>
            <a:r>
              <a:rPr lang="fr-BE" dirty="0" smtClean="0"/>
              <a:t> burger en </a:t>
            </a:r>
            <a:r>
              <a:rPr lang="fr-BE" dirty="0" err="1" smtClean="0"/>
              <a:t>ondernemingen</a:t>
            </a:r>
            <a:endParaRPr lang="fr-BE" dirty="0" smtClean="0"/>
          </a:p>
          <a:p>
            <a:pPr lvl="1"/>
            <a:r>
              <a:rPr lang="fr-BE" dirty="0" err="1"/>
              <a:t>s</a:t>
            </a:r>
            <a:r>
              <a:rPr lang="fr-BE" dirty="0" err="1" smtClean="0"/>
              <a:t>terke</a:t>
            </a:r>
            <a:r>
              <a:rPr lang="fr-BE" dirty="0" smtClean="0"/>
              <a:t> </a:t>
            </a:r>
            <a:r>
              <a:rPr lang="fr-BE" dirty="0" err="1" smtClean="0"/>
              <a:t>authentieke</a:t>
            </a:r>
            <a:r>
              <a:rPr lang="fr-BE" dirty="0" smtClean="0"/>
              <a:t> </a:t>
            </a:r>
            <a:r>
              <a:rPr lang="fr-BE" dirty="0" err="1" smtClean="0"/>
              <a:t>bronnen</a:t>
            </a:r>
            <a:endParaRPr lang="fr-BE" dirty="0" smtClean="0"/>
          </a:p>
          <a:p>
            <a:pPr lvl="1"/>
            <a:r>
              <a:rPr lang="fr-BE" dirty="0" err="1"/>
              <a:t>é</a:t>
            </a:r>
            <a:r>
              <a:rPr lang="fr-BE" dirty="0" err="1" smtClean="0"/>
              <a:t>én</a:t>
            </a:r>
            <a:r>
              <a:rPr lang="fr-BE" dirty="0" smtClean="0"/>
              <a:t> </a:t>
            </a:r>
            <a:r>
              <a:rPr lang="fr-BE" dirty="0" err="1" smtClean="0"/>
              <a:t>enkele</a:t>
            </a:r>
            <a:r>
              <a:rPr lang="fr-BE" dirty="0" smtClean="0"/>
              <a:t> </a:t>
            </a:r>
            <a:r>
              <a:rPr lang="fr-BE" dirty="0" err="1" smtClean="0"/>
              <a:t>toegangspoort</a:t>
            </a:r>
            <a:r>
              <a:rPr lang="fr-BE" dirty="0" smtClean="0"/>
              <a:t> </a:t>
            </a:r>
            <a:r>
              <a:rPr lang="fr-BE" dirty="0" err="1" smtClean="0"/>
              <a:t>naar</a:t>
            </a:r>
            <a:r>
              <a:rPr lang="fr-BE" dirty="0" smtClean="0"/>
              <a:t> </a:t>
            </a:r>
            <a:r>
              <a:rPr lang="fr-BE" dirty="0" err="1" smtClean="0"/>
              <a:t>private</a:t>
            </a:r>
            <a:r>
              <a:rPr lang="fr-BE" dirty="0" smtClean="0"/>
              <a:t> </a:t>
            </a:r>
            <a:r>
              <a:rPr lang="fr-BE" dirty="0" err="1" smtClean="0"/>
              <a:t>interacties</a:t>
            </a:r>
            <a:r>
              <a:rPr lang="fr-BE" dirty="0" smtClean="0"/>
              <a:t>, </a:t>
            </a:r>
            <a:r>
              <a:rPr lang="fr-BE" dirty="0" err="1" smtClean="0"/>
              <a:t>aankopen</a:t>
            </a:r>
            <a:r>
              <a:rPr lang="fr-BE" dirty="0" smtClean="0"/>
              <a:t> en </a:t>
            </a:r>
            <a:r>
              <a:rPr lang="fr-BE" dirty="0" err="1" smtClean="0"/>
              <a:t>handelen</a:t>
            </a:r>
            <a:r>
              <a:rPr lang="fr-BE" dirty="0" smtClean="0"/>
              <a:t> met de </a:t>
            </a:r>
            <a:r>
              <a:rPr lang="fr-BE" dirty="0" err="1" smtClean="0"/>
              <a:t>overheid</a:t>
            </a:r>
            <a:endParaRPr lang="fr-BE" dirty="0" smtClean="0"/>
          </a:p>
          <a:p>
            <a:r>
              <a:rPr lang="fr-BE" dirty="0" err="1" smtClean="0"/>
              <a:t>Vertrouwen</a:t>
            </a:r>
            <a:r>
              <a:rPr lang="fr-BE" dirty="0" smtClean="0"/>
              <a:t> in </a:t>
            </a:r>
            <a:r>
              <a:rPr lang="fr-BE" dirty="0" err="1" smtClean="0"/>
              <a:t>lokale</a:t>
            </a:r>
            <a:r>
              <a:rPr lang="fr-BE" dirty="0" smtClean="0"/>
              <a:t> </a:t>
            </a:r>
            <a:r>
              <a:rPr lang="fr-BE" dirty="0" err="1" smtClean="0"/>
              <a:t>actoren</a:t>
            </a:r>
            <a:r>
              <a:rPr lang="fr-BE" dirty="0" smtClean="0"/>
              <a:t> en </a:t>
            </a:r>
            <a:r>
              <a:rPr lang="fr-BE" dirty="0" err="1" smtClean="0"/>
              <a:t>lokale</a:t>
            </a:r>
            <a:r>
              <a:rPr lang="fr-BE" dirty="0" smtClean="0"/>
              <a:t> </a:t>
            </a:r>
            <a:r>
              <a:rPr lang="fr-BE" dirty="0" err="1" smtClean="0"/>
              <a:t>handhaving</a:t>
            </a:r>
            <a:endParaRPr lang="fr-BE" dirty="0" smtClean="0"/>
          </a:p>
          <a:p>
            <a:r>
              <a:rPr lang="fr-BE" dirty="0" smtClean="0"/>
              <a:t>User </a:t>
            </a:r>
            <a:r>
              <a:rPr lang="fr-BE" dirty="0" err="1" smtClean="0"/>
              <a:t>centricity</a:t>
            </a:r>
            <a:r>
              <a:rPr lang="fr-BE" dirty="0" smtClean="0"/>
              <a:t>: focus op </a:t>
            </a:r>
            <a:r>
              <a:rPr lang="fr-BE" dirty="0" err="1" smtClean="0"/>
              <a:t>hoe</a:t>
            </a:r>
            <a:r>
              <a:rPr lang="fr-BE" dirty="0" smtClean="0"/>
              <a:t> de </a:t>
            </a:r>
            <a:r>
              <a:rPr lang="fr-BE" dirty="0" err="1" smtClean="0"/>
              <a:t>lokale</a:t>
            </a:r>
            <a:r>
              <a:rPr lang="fr-BE" dirty="0" smtClean="0"/>
              <a:t> </a:t>
            </a:r>
            <a:r>
              <a:rPr lang="fr-BE" dirty="0" err="1" smtClean="0"/>
              <a:t>gebruiker</a:t>
            </a:r>
            <a:r>
              <a:rPr lang="fr-BE" dirty="0" smtClean="0"/>
              <a:t> de </a:t>
            </a:r>
            <a:r>
              <a:rPr lang="fr-BE" dirty="0" err="1" smtClean="0"/>
              <a:t>zaken</a:t>
            </a:r>
            <a:r>
              <a:rPr lang="fr-BE" dirty="0" smtClean="0"/>
              <a:t> </a:t>
            </a:r>
            <a:r>
              <a:rPr lang="fr-BE" dirty="0" err="1" smtClean="0"/>
              <a:t>liefst</a:t>
            </a:r>
            <a:r>
              <a:rPr lang="fr-BE" dirty="0" smtClean="0"/>
              <a:t> </a:t>
            </a:r>
            <a:r>
              <a:rPr lang="fr-BE" dirty="0" err="1" smtClean="0"/>
              <a:t>heeft</a:t>
            </a:r>
            <a:endParaRPr lang="fr-BE" dirty="0" smtClean="0"/>
          </a:p>
          <a:p>
            <a:r>
              <a:rPr lang="fr-BE" dirty="0" err="1" smtClean="0"/>
              <a:t>Voordelen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burger, </a:t>
            </a:r>
            <a:r>
              <a:rPr lang="fr-BE" dirty="0" err="1" smtClean="0"/>
              <a:t>ondernemingen</a:t>
            </a:r>
            <a:r>
              <a:rPr lang="fr-BE" dirty="0" smtClean="0"/>
              <a:t> </a:t>
            </a:r>
            <a:r>
              <a:rPr lang="fr-BE" dirty="0" err="1" smtClean="0"/>
              <a:t>én</a:t>
            </a:r>
            <a:r>
              <a:rPr lang="fr-BE" dirty="0" smtClean="0"/>
              <a:t> </a:t>
            </a:r>
            <a:r>
              <a:rPr lang="fr-BE" dirty="0" err="1" smtClean="0"/>
              <a:t>overheid</a:t>
            </a:r>
            <a:endParaRPr lang="fr-BE" dirty="0" smtClean="0"/>
          </a:p>
          <a:p>
            <a:r>
              <a:rPr lang="fr-BE" dirty="0" err="1" smtClean="0"/>
              <a:t>Tijd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systematische</a:t>
            </a:r>
            <a:r>
              <a:rPr lang="fr-BE" dirty="0" smtClean="0"/>
              <a:t> </a:t>
            </a:r>
            <a:r>
              <a:rPr lang="fr-BE" dirty="0" err="1" smtClean="0"/>
              <a:t>samenwerkings</a:t>
            </a:r>
            <a:r>
              <a:rPr lang="fr-BE" dirty="0" smtClean="0"/>
              <a:t>- of PPS-</a:t>
            </a:r>
            <a:r>
              <a:rPr lang="fr-BE" dirty="0" err="1" smtClean="0"/>
              <a:t>cultuur</a:t>
            </a:r>
            <a:r>
              <a:rPr lang="fr-BE" dirty="0" smtClean="0"/>
              <a:t> ?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3B685-A2AB-4518-B31A-1C8B277EB988}" type="slidenum">
              <a:rPr lang="en-GB" smtClean="0"/>
              <a:pPr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56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4008" y="1368349"/>
            <a:ext cx="4038600" cy="485740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Overheidsopdrachten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Overheid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als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trekker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G-Cloud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Open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government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services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Erkenningen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door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overheid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PPS en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concessie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zoals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in ESR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Denkspoor</a:t>
            </a:r>
            <a:r>
              <a:rPr lang="fr-B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bg1">
                    <a:lumMod val="50000"/>
                  </a:schemeClr>
                </a:solidFill>
              </a:rPr>
              <a:t>platform-economie</a:t>
            </a:r>
            <a:endParaRPr lang="fr-BE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BE" b="1" dirty="0" smtClean="0"/>
              <a:t>Besluit</a:t>
            </a:r>
            <a:endParaRPr lang="fr-BE" b="1" dirty="0" smtClean="0"/>
          </a:p>
          <a:p>
            <a:endParaRPr lang="nl-B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altLang="en-US" dirty="0" err="1"/>
              <a:t>Hoe</a:t>
            </a:r>
            <a:r>
              <a:rPr lang="fr-BE" altLang="en-US" dirty="0"/>
              <a:t> kan ICT-</a:t>
            </a:r>
            <a:r>
              <a:rPr lang="fr-BE" altLang="en-US" dirty="0" err="1"/>
              <a:t>beleid</a:t>
            </a:r>
            <a:r>
              <a:rPr lang="fr-BE" altLang="en-US" dirty="0"/>
              <a:t> er </a:t>
            </a:r>
            <a:r>
              <a:rPr lang="fr-BE" altLang="en-US" dirty="0" err="1"/>
              <a:t>toe</a:t>
            </a:r>
            <a:r>
              <a:rPr lang="fr-BE" altLang="en-US" dirty="0"/>
              <a:t> </a:t>
            </a:r>
            <a:r>
              <a:rPr lang="fr-BE" altLang="en-US" dirty="0" err="1"/>
              <a:t>bijdragen</a:t>
            </a:r>
            <a:r>
              <a:rPr lang="fr-BE" altLang="en-US" dirty="0"/>
              <a:t> </a:t>
            </a:r>
            <a:r>
              <a:rPr lang="fr-BE" altLang="en-US" dirty="0" err="1"/>
              <a:t>dat</a:t>
            </a:r>
            <a:r>
              <a:rPr lang="fr-BE" altLang="en-US" dirty="0"/>
              <a:t> </a:t>
            </a:r>
            <a:r>
              <a:rPr lang="fr-BE" altLang="en-US" dirty="0" err="1"/>
              <a:t>private</a:t>
            </a:r>
            <a:r>
              <a:rPr lang="fr-BE" altLang="en-US" dirty="0"/>
              <a:t> en </a:t>
            </a:r>
            <a:r>
              <a:rPr lang="fr-BE" altLang="en-US" dirty="0" err="1"/>
              <a:t>overheidsspelers</a:t>
            </a:r>
            <a:r>
              <a:rPr lang="fr-BE" altLang="en-US" dirty="0"/>
              <a:t> </a:t>
            </a:r>
            <a:r>
              <a:rPr lang="fr-BE" altLang="en-US" dirty="0" err="1"/>
              <a:t>elkaar</a:t>
            </a:r>
            <a:r>
              <a:rPr lang="fr-BE" altLang="en-US" dirty="0"/>
              <a:t> </a:t>
            </a:r>
            <a:r>
              <a:rPr lang="fr-BE" altLang="en-US" dirty="0" err="1"/>
              <a:t>vinden</a:t>
            </a:r>
            <a:r>
              <a:rPr lang="fr-BE" altLang="en-US" dirty="0"/>
              <a:t>?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FE6DA-21CC-4F62-BAFE-A463F357867C}" type="slidenum">
              <a:rPr lang="en-GB" smtClean="0"/>
              <a:pPr/>
              <a:t>64</a:t>
            </a:fld>
            <a:endParaRPr lang="en-GB" dirty="0"/>
          </a:p>
        </p:txBody>
      </p:sp>
      <p:pic>
        <p:nvPicPr>
          <p:cNvPr id="7" name="Picture 2" descr="C:\JV\RootJV\49 aantemaken presentaties\IT CENTRAAL GENT 29_11_2016\gezicht en digit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220" b="-220"/>
          <a:stretch/>
        </p:blipFill>
        <p:spPr bwMode="auto">
          <a:xfrm>
            <a:off x="481863" y="1340768"/>
            <a:ext cx="4018129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46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Besluit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BE" dirty="0" smtClean="0"/>
              <a:t>Er </a:t>
            </a:r>
            <a:r>
              <a:rPr lang="fr-BE" dirty="0" err="1" smtClean="0"/>
              <a:t>liggen</a:t>
            </a:r>
            <a:r>
              <a:rPr lang="fr-BE" dirty="0" smtClean="0"/>
              <a:t> </a:t>
            </a:r>
            <a:r>
              <a:rPr lang="fr-BE" dirty="0" err="1" smtClean="0"/>
              <a:t>opportuniteiten</a:t>
            </a:r>
            <a:r>
              <a:rPr lang="fr-BE" dirty="0" smtClean="0"/>
              <a:t> in de </a:t>
            </a:r>
            <a:r>
              <a:rPr lang="fr-BE" dirty="0" err="1" smtClean="0"/>
              <a:t>klassieke</a:t>
            </a:r>
            <a:r>
              <a:rPr lang="fr-BE" dirty="0" smtClean="0"/>
              <a:t> </a:t>
            </a:r>
            <a:r>
              <a:rPr lang="fr-BE" dirty="0" err="1" smtClean="0"/>
              <a:t>overheidsopdrachten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bedrijven</a:t>
            </a:r>
            <a:r>
              <a:rPr lang="fr-BE" dirty="0" smtClean="0"/>
              <a:t> die </a:t>
            </a:r>
            <a:r>
              <a:rPr lang="fr-BE" dirty="0" err="1" smtClean="0"/>
              <a:t>zich</a:t>
            </a:r>
            <a:r>
              <a:rPr lang="fr-BE" dirty="0" smtClean="0"/>
              <a:t> </a:t>
            </a:r>
            <a:r>
              <a:rPr lang="fr-BE" dirty="0" err="1" smtClean="0"/>
              <a:t>hierop</a:t>
            </a:r>
            <a:r>
              <a:rPr lang="fr-BE" dirty="0" smtClean="0"/>
              <a:t> </a:t>
            </a:r>
            <a:r>
              <a:rPr lang="fr-BE" dirty="0" err="1" smtClean="0"/>
              <a:t>voldoende</a:t>
            </a:r>
            <a:r>
              <a:rPr lang="fr-BE" dirty="0" smtClean="0"/>
              <a:t> </a:t>
            </a:r>
            <a:r>
              <a:rPr lang="fr-BE" dirty="0" err="1" smtClean="0"/>
              <a:t>toeleggen</a:t>
            </a:r>
            <a:r>
              <a:rPr lang="fr-BE" dirty="0" smtClean="0"/>
              <a:t>, </a:t>
            </a:r>
            <a:r>
              <a:rPr lang="fr-BE" dirty="0" err="1" smtClean="0"/>
              <a:t>vooral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distributie</a:t>
            </a:r>
            <a:r>
              <a:rPr lang="fr-BE" dirty="0" smtClean="0"/>
              <a:t> hardware en software en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consultancy</a:t>
            </a:r>
            <a:endParaRPr lang="fr-BE" dirty="0" smtClean="0"/>
          </a:p>
          <a:p>
            <a:r>
              <a:rPr lang="fr-BE" dirty="0" err="1" smtClean="0"/>
              <a:t>Innovaties</a:t>
            </a:r>
            <a:r>
              <a:rPr lang="fr-BE" dirty="0" smtClean="0"/>
              <a:t> </a:t>
            </a:r>
            <a:r>
              <a:rPr lang="fr-BE" dirty="0" err="1" smtClean="0"/>
              <a:t>worden</a:t>
            </a:r>
            <a:r>
              <a:rPr lang="fr-BE" dirty="0" smtClean="0"/>
              <a:t> </a:t>
            </a:r>
            <a:r>
              <a:rPr lang="fr-BE" dirty="0" err="1" smtClean="0"/>
              <a:t>verwacht</a:t>
            </a:r>
            <a:r>
              <a:rPr lang="fr-BE" dirty="0" smtClean="0"/>
              <a:t> van de </a:t>
            </a:r>
            <a:r>
              <a:rPr lang="nl-BE" dirty="0" smtClean="0"/>
              <a:t>privésector</a:t>
            </a:r>
            <a:r>
              <a:rPr lang="fr-BE" dirty="0" smtClean="0"/>
              <a:t>, maar </a:t>
            </a:r>
            <a:r>
              <a:rPr lang="fr-BE" dirty="0" err="1" smtClean="0"/>
              <a:t>soms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de </a:t>
            </a:r>
            <a:r>
              <a:rPr lang="fr-BE" dirty="0" err="1" smtClean="0"/>
              <a:t>overheid</a:t>
            </a:r>
            <a:r>
              <a:rPr lang="fr-BE" dirty="0" smtClean="0"/>
              <a:t> de </a:t>
            </a:r>
            <a:r>
              <a:rPr lang="fr-BE" dirty="0" err="1" smtClean="0"/>
              <a:t>trekker</a:t>
            </a:r>
            <a:endParaRPr lang="fr-BE" dirty="0" smtClean="0"/>
          </a:p>
          <a:p>
            <a:r>
              <a:rPr lang="fr-BE" dirty="0" smtClean="0"/>
              <a:t>(</a:t>
            </a:r>
            <a:r>
              <a:rPr lang="fr-BE" dirty="0" err="1" smtClean="0"/>
              <a:t>Ook</a:t>
            </a:r>
            <a:r>
              <a:rPr lang="fr-BE" dirty="0" smtClean="0"/>
              <a:t> </a:t>
            </a:r>
            <a:r>
              <a:rPr lang="fr-BE" dirty="0" err="1" smtClean="0"/>
              <a:t>kleinere</a:t>
            </a:r>
            <a:r>
              <a:rPr lang="fr-BE" dirty="0" smtClean="0"/>
              <a:t>) </a:t>
            </a:r>
            <a:r>
              <a:rPr lang="fr-BE" dirty="0" err="1" smtClean="0"/>
              <a:t>softwarebedrijven</a:t>
            </a:r>
            <a:r>
              <a:rPr lang="fr-BE" dirty="0" smtClean="0"/>
              <a:t> </a:t>
            </a:r>
            <a:r>
              <a:rPr lang="fr-BE" dirty="0" err="1" smtClean="0"/>
              <a:t>kunnen</a:t>
            </a:r>
            <a:r>
              <a:rPr lang="fr-BE" dirty="0" smtClean="0"/>
              <a:t> </a:t>
            </a:r>
            <a:r>
              <a:rPr lang="fr-BE" dirty="0" err="1" smtClean="0"/>
              <a:t>ontwikkelen</a:t>
            </a:r>
            <a:r>
              <a:rPr lang="fr-BE" dirty="0" smtClean="0"/>
              <a:t> </a:t>
            </a:r>
            <a:r>
              <a:rPr lang="fr-BE" dirty="0" err="1" smtClean="0"/>
              <a:t>naar</a:t>
            </a:r>
            <a:r>
              <a:rPr lang="fr-BE" dirty="0" smtClean="0"/>
              <a:t> containers </a:t>
            </a:r>
            <a:r>
              <a:rPr lang="fr-BE" dirty="0" err="1" smtClean="0"/>
              <a:t>zodat</a:t>
            </a:r>
            <a:r>
              <a:rPr lang="fr-BE" dirty="0" smtClean="0"/>
              <a:t> </a:t>
            </a:r>
            <a:r>
              <a:rPr lang="fr-BE" dirty="0" err="1" smtClean="0"/>
              <a:t>overheden</a:t>
            </a:r>
            <a:r>
              <a:rPr lang="fr-BE" dirty="0" smtClean="0"/>
              <a:t> hun </a:t>
            </a:r>
            <a:r>
              <a:rPr lang="fr-BE" dirty="0" err="1" smtClean="0"/>
              <a:t>toepassingen</a:t>
            </a:r>
            <a:r>
              <a:rPr lang="fr-BE" dirty="0" smtClean="0"/>
              <a:t> in de G-Cloud </a:t>
            </a:r>
            <a:r>
              <a:rPr lang="fr-BE" dirty="0" err="1" smtClean="0"/>
              <a:t>kunnen</a:t>
            </a:r>
            <a:r>
              <a:rPr lang="fr-BE" dirty="0" smtClean="0"/>
              <a:t> </a:t>
            </a:r>
            <a:r>
              <a:rPr lang="fr-BE" dirty="0" err="1" smtClean="0"/>
              <a:t>plaatsen</a:t>
            </a:r>
            <a:endParaRPr lang="fr-BE" dirty="0" smtClean="0"/>
          </a:p>
          <a:p>
            <a:r>
              <a:rPr lang="nl-BE" dirty="0" smtClean="0"/>
              <a:t>DBFMO (Design, </a:t>
            </a:r>
            <a:r>
              <a:rPr lang="nl-BE" dirty="0" err="1" smtClean="0"/>
              <a:t>Build,Finance</a:t>
            </a:r>
            <a:r>
              <a:rPr lang="nl-BE" dirty="0" smtClean="0"/>
              <a:t>, </a:t>
            </a:r>
            <a:r>
              <a:rPr lang="nl-BE" dirty="0" err="1" smtClean="0"/>
              <a:t>Maintain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Operate</a:t>
            </a:r>
            <a:r>
              <a:rPr lang="nl-BE" dirty="0" smtClean="0"/>
              <a:t>) benaderingen gelden niet alleen voor tunnels of schoolgebouwen, maar kunnen ook voor ICT-projecten</a:t>
            </a:r>
          </a:p>
          <a:p>
            <a:r>
              <a:rPr lang="fr-BE" dirty="0" smtClean="0"/>
              <a:t>De kans </a:t>
            </a:r>
            <a:r>
              <a:rPr lang="fr-BE" dirty="0" err="1" smtClean="0"/>
              <a:t>lijkt</a:t>
            </a:r>
            <a:r>
              <a:rPr lang="fr-BE" dirty="0" smtClean="0"/>
              <a:t> niet </a:t>
            </a:r>
            <a:r>
              <a:rPr lang="fr-BE" dirty="0" err="1" smtClean="0"/>
              <a:t>groot</a:t>
            </a:r>
            <a:r>
              <a:rPr lang="fr-BE" dirty="0" smtClean="0"/>
              <a:t> </a:t>
            </a:r>
            <a:r>
              <a:rPr lang="fr-BE" dirty="0" err="1" smtClean="0"/>
              <a:t>dat</a:t>
            </a:r>
            <a:r>
              <a:rPr lang="fr-BE" dirty="0" smtClean="0"/>
              <a:t> </a:t>
            </a:r>
            <a:r>
              <a:rPr lang="fr-BE" dirty="0" err="1" smtClean="0"/>
              <a:t>België</a:t>
            </a:r>
            <a:r>
              <a:rPr lang="fr-BE" dirty="0" smtClean="0"/>
              <a:t> </a:t>
            </a:r>
            <a:r>
              <a:rPr lang="fr-BE" dirty="0" err="1" smtClean="0"/>
              <a:t>platformen</a:t>
            </a:r>
            <a:r>
              <a:rPr lang="fr-BE" dirty="0" smtClean="0"/>
              <a:t> </a:t>
            </a:r>
            <a:r>
              <a:rPr lang="fr-BE" dirty="0" err="1" smtClean="0"/>
              <a:t>krijgt</a:t>
            </a:r>
            <a:r>
              <a:rPr lang="fr-BE" dirty="0" smtClean="0"/>
              <a:t> </a:t>
            </a:r>
            <a:r>
              <a:rPr lang="fr-BE" dirty="0" err="1" smtClean="0"/>
              <a:t>zoals</a:t>
            </a:r>
            <a:r>
              <a:rPr lang="fr-BE" dirty="0" smtClean="0"/>
              <a:t> Amazon, Google of eBay – maar </a:t>
            </a:r>
            <a:r>
              <a:rPr lang="fr-BE" dirty="0" err="1" smtClean="0"/>
              <a:t>als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sterktes</a:t>
            </a:r>
            <a:r>
              <a:rPr lang="fr-BE" dirty="0" smtClean="0"/>
              <a:t> van </a:t>
            </a:r>
            <a:r>
              <a:rPr lang="fr-BE" dirty="0" err="1" smtClean="0"/>
              <a:t>overheid</a:t>
            </a:r>
            <a:r>
              <a:rPr lang="fr-BE" dirty="0" smtClean="0"/>
              <a:t> en privé </a:t>
            </a:r>
            <a:r>
              <a:rPr lang="fr-BE" dirty="0" err="1" smtClean="0"/>
              <a:t>bundelen</a:t>
            </a:r>
            <a:r>
              <a:rPr lang="fr-BE" dirty="0" smtClean="0"/>
              <a:t> in </a:t>
            </a:r>
            <a:r>
              <a:rPr lang="fr-BE" dirty="0" err="1" smtClean="0"/>
              <a:t>functie</a:t>
            </a:r>
            <a:r>
              <a:rPr lang="fr-BE" dirty="0" smtClean="0"/>
              <a:t> van onze </a:t>
            </a:r>
            <a:r>
              <a:rPr lang="fr-BE" dirty="0" err="1" smtClean="0"/>
              <a:t>gebruikersvoorkeuren</a:t>
            </a:r>
            <a:r>
              <a:rPr lang="fr-BE" dirty="0" smtClean="0"/>
              <a:t> dan </a:t>
            </a:r>
            <a:r>
              <a:rPr lang="fr-BE" dirty="0" err="1" smtClean="0"/>
              <a:t>kunnen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komen</a:t>
            </a:r>
            <a:r>
              <a:rPr lang="fr-BE" dirty="0" smtClean="0"/>
              <a:t> </a:t>
            </a:r>
            <a:r>
              <a:rPr lang="fr-BE" dirty="0" err="1" smtClean="0"/>
              <a:t>tot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geografisch</a:t>
            </a:r>
            <a:r>
              <a:rPr lang="fr-BE" dirty="0" smtClean="0"/>
              <a:t> </a:t>
            </a:r>
            <a:r>
              <a:rPr lang="fr-BE" dirty="0" err="1" smtClean="0"/>
              <a:t>nicheplatform</a:t>
            </a:r>
            <a:endParaRPr lang="fr-BE" dirty="0" smtClean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F1E79-8225-48A0-95BD-5254C3720E2D}" type="slidenum">
              <a:rPr lang="en-GB" smtClean="0"/>
              <a:pPr/>
              <a:t>65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552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398963" y="1597025"/>
            <a:ext cx="4268787" cy="3292475"/>
            <a:chOff x="4407024" y="1916832"/>
            <a:chExt cx="4269432" cy="2699972"/>
          </a:xfrm>
        </p:grpSpPr>
        <p:pic>
          <p:nvPicPr>
            <p:cNvPr id="5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024" y="2869540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1755" y="3266818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12"/>
            <p:cNvSpPr txBox="1">
              <a:spLocks noChangeArrowheads="1"/>
            </p:cNvSpPr>
            <p:nvPr userDrawn="1"/>
          </p:nvSpPr>
          <p:spPr bwMode="auto">
            <a:xfrm>
              <a:off x="4788082" y="1916832"/>
              <a:ext cx="3888374" cy="2699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defRPr/>
              </a:pPr>
              <a:r>
                <a:rPr lang="fr-BE" sz="1600" b="1" dirty="0" smtClean="0">
                  <a:latin typeface="Arial" panose="020B0604020202020204" pitchFamily="34" charset="0"/>
                  <a:cs typeface="Arial" panose="020B0604020202020204" pitchFamily="34" charset="0"/>
                  <a:sym typeface="Arial" charset="0"/>
                </a:rPr>
                <a:t>Frank </a:t>
              </a:r>
              <a:r>
                <a:rPr lang="fr-BE" sz="1600" b="1" dirty="0" err="1" smtClean="0">
                  <a:latin typeface="Arial" panose="020B0604020202020204" pitchFamily="34" charset="0"/>
                  <a:cs typeface="Arial" panose="020B0604020202020204" pitchFamily="34" charset="0"/>
                  <a:sym typeface="Arial" charset="0"/>
                </a:rPr>
                <a:t>Robben</a:t>
              </a:r>
              <a:endParaRPr lang="fr-BE" sz="1600" b="1" dirty="0" smtClean="0">
                <a:latin typeface="Arial" panose="020B0604020202020204" pitchFamily="34" charset="0"/>
                <a:cs typeface="Arial" panose="020B0604020202020204" pitchFamily="34" charset="0"/>
                <a:sym typeface="Arial" charset="0"/>
              </a:endParaRPr>
            </a:p>
            <a:p>
              <a:pPr>
                <a:defRPr/>
              </a:pPr>
              <a:r>
                <a:rPr lang="fr-BE" sz="1600" dirty="0" smtClean="0">
                  <a:latin typeface="Arial" panose="020B0604020202020204" pitchFamily="34" charset="0"/>
                  <a:cs typeface="Arial" panose="020B0604020202020204" pitchFamily="34" charset="0"/>
                  <a:sym typeface="Arial" charset="0"/>
                </a:rPr>
                <a:t>Administrateur-</a:t>
              </a:r>
              <a:r>
                <a:rPr lang="fr-BE" sz="1600" dirty="0" err="1" smtClean="0">
                  <a:latin typeface="Arial" panose="020B0604020202020204" pitchFamily="34" charset="0"/>
                  <a:cs typeface="Arial" panose="020B0604020202020204" pitchFamily="34" charset="0"/>
                  <a:sym typeface="Arial" charset="0"/>
                </a:rPr>
                <a:t>generaal</a:t>
              </a:r>
              <a:r>
                <a:rPr lang="fr-BE" sz="1600" dirty="0" smtClean="0">
                  <a:latin typeface="Arial" panose="020B0604020202020204" pitchFamily="34" charset="0"/>
                  <a:cs typeface="Arial" panose="020B0604020202020204" pitchFamily="34" charset="0"/>
                  <a:sym typeface="Arial" charset="0"/>
                </a:rPr>
                <a:t>  </a:t>
              </a:r>
            </a:p>
            <a:p>
              <a:pPr>
                <a:defRPr/>
              </a:pPr>
              <a:r>
                <a:rPr lang="fr-BE" sz="1600" dirty="0" err="1" smtClean="0">
                  <a:latin typeface="Arial" panose="020B0604020202020204" pitchFamily="34" charset="0"/>
                  <a:cs typeface="Arial" panose="020B0604020202020204" pitchFamily="34" charset="0"/>
                  <a:sym typeface="Arial" charset="0"/>
                </a:rPr>
                <a:t>Kruispuntbank</a:t>
              </a:r>
              <a:r>
                <a:rPr lang="fr-BE" sz="1600" dirty="0" smtClean="0">
                  <a:latin typeface="Arial" panose="020B0604020202020204" pitchFamily="34" charset="0"/>
                  <a:cs typeface="Arial" panose="020B0604020202020204" pitchFamily="34" charset="0"/>
                  <a:sym typeface="Arial" charset="0"/>
                </a:rPr>
                <a:t> van de Sociale </a:t>
              </a:r>
              <a:r>
                <a:rPr lang="fr-BE" sz="1600" dirty="0" err="1" smtClean="0">
                  <a:latin typeface="Arial" panose="020B0604020202020204" pitchFamily="34" charset="0"/>
                  <a:cs typeface="Arial" panose="020B0604020202020204" pitchFamily="34" charset="0"/>
                  <a:sym typeface="Arial" charset="0"/>
                </a:rPr>
                <a:t>Zekerheid</a:t>
              </a:r>
              <a:endParaRPr lang="fr-BE" sz="1600" dirty="0" smtClean="0">
                <a:latin typeface="Arial" panose="020B0604020202020204" pitchFamily="34" charset="0"/>
                <a:cs typeface="Arial" panose="020B0604020202020204" pitchFamily="34" charset="0"/>
                <a:sym typeface="Arial" charset="0"/>
              </a:endParaRPr>
            </a:p>
            <a:p>
              <a:pPr>
                <a:defRPr/>
              </a:pPr>
              <a:r>
                <a:rPr lang="fr-BE" sz="1600" dirty="0" err="1" smtClean="0">
                  <a:latin typeface="Arial" panose="020B0604020202020204" pitchFamily="34" charset="0"/>
                  <a:cs typeface="Arial" panose="020B0604020202020204" pitchFamily="34" charset="0"/>
                  <a:sym typeface="Arial" charset="0"/>
                </a:rPr>
                <a:t>eHealth-platform</a:t>
              </a:r>
              <a:endParaRPr lang="fr-BE" sz="1600" dirty="0" smtClean="0">
                <a:latin typeface="Arial" panose="020B0604020202020204" pitchFamily="34" charset="0"/>
                <a:cs typeface="Arial" panose="020B0604020202020204" pitchFamily="34" charset="0"/>
                <a:sym typeface="Arial" charset="0"/>
              </a:endParaRPr>
            </a:p>
            <a:p>
              <a:pPr>
                <a:defRPr/>
              </a:pPr>
              <a:endParaRPr lang="fr-BE" sz="1600" dirty="0" smtClean="0">
                <a:latin typeface="Arial" panose="020B0604020202020204" pitchFamily="34" charset="0"/>
                <a:cs typeface="Arial" panose="020B0604020202020204" pitchFamily="34" charset="0"/>
                <a:sym typeface="Arial" charset="0"/>
              </a:endParaRPr>
            </a:p>
            <a:p>
              <a:pPr>
                <a:defRPr/>
              </a:pPr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frank.robben@ksz.fgov.be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defRPr/>
              </a:pPr>
              <a:endPara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Arial" charset="0"/>
              </a:endParaRPr>
            </a:p>
            <a:p>
              <a:pPr>
                <a:defRPr/>
              </a:pPr>
              <a:r>
                <a:rPr lang="fr-BE" sz="1600" b="1" dirty="0" smtClean="0">
                  <a:latin typeface="Arial" panose="020B0604020202020204" pitchFamily="34" charset="0"/>
                  <a:cs typeface="Arial" panose="020B0604020202020204" pitchFamily="34" charset="0"/>
                  <a:sym typeface="Arial" charset="0"/>
                </a:rPr>
                <a:t>@</a:t>
              </a:r>
              <a:r>
                <a:rPr lang="fr-BE" sz="1600" b="1" dirty="0" err="1" smtClean="0">
                  <a:latin typeface="Arial" panose="020B0604020202020204" pitchFamily="34" charset="0"/>
                  <a:cs typeface="Arial" panose="020B0604020202020204" pitchFamily="34" charset="0"/>
                  <a:sym typeface="Arial" charset="0"/>
                </a:rPr>
                <a:t>FrRobben</a:t>
              </a:r>
              <a:endParaRPr lang="fr-BE" sz="1600" b="1" dirty="0" smtClean="0">
                <a:latin typeface="Arial" panose="020B0604020202020204" pitchFamily="34" charset="0"/>
                <a:cs typeface="Arial" panose="020B0604020202020204" pitchFamily="34" charset="0"/>
                <a:sym typeface="Arial" charset="0"/>
              </a:endParaRPr>
            </a:p>
            <a:p>
              <a:pPr>
                <a:defRPr/>
              </a:pPr>
              <a:endPara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Arial" charset="0"/>
              </a:endParaRPr>
            </a:p>
            <a:p>
              <a:pPr>
                <a:defRPr/>
              </a:pP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  <a:sym typeface="Arial" charset="0"/>
                </a:rPr>
                <a:t>http://www.ksz.fgov.be</a:t>
              </a:r>
            </a:p>
            <a:p>
              <a:pPr>
                <a:defRPr/>
              </a:pPr>
              <a:r>
                <a:rPr lang="fr-BE" sz="1600" dirty="0" smtClean="0">
                  <a:latin typeface="Arial" panose="020B0604020202020204" pitchFamily="34" charset="0"/>
                  <a:cs typeface="Arial" panose="020B0604020202020204" pitchFamily="34" charset="0"/>
                  <a:sym typeface="Arial" charset="0"/>
                </a:rPr>
                <a:t>https://www.ehealth.fgov.be</a:t>
              </a:r>
            </a:p>
            <a:p>
              <a:pPr>
                <a:defRPr/>
              </a:pP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  <a:sym typeface="Arial" charset="0"/>
                </a:rPr>
                <a:t>https://www.socialsecurity.be</a:t>
              </a:r>
            </a:p>
            <a:p>
              <a:pPr>
                <a:defRPr/>
              </a:pP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  <a:sym typeface="Arial" charset="0"/>
                </a:rPr>
                <a:t>http://www.frankrobben.be</a:t>
              </a:r>
              <a:endParaRPr lang="en-GB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2" descr="http://fr.hdyo.org/assets/ask-question-2-ce96e3e01c85a38a0d39c61cfae6d42c.jpg"/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004" y="1155397"/>
            <a:ext cx="417646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7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4008" y="1410757"/>
            <a:ext cx="4038600" cy="4857403"/>
          </a:xfrm>
        </p:spPr>
        <p:txBody>
          <a:bodyPr/>
          <a:lstStyle/>
          <a:p>
            <a:r>
              <a:rPr lang="fr-BE" dirty="0" err="1" smtClean="0"/>
              <a:t>Bij</a:t>
            </a:r>
            <a:r>
              <a:rPr lang="fr-BE" dirty="0" smtClean="0"/>
              <a:t> </a:t>
            </a:r>
            <a:r>
              <a:rPr lang="fr-BE" dirty="0" err="1" smtClean="0"/>
              <a:t>kleine</a:t>
            </a:r>
            <a:r>
              <a:rPr lang="fr-BE" dirty="0" smtClean="0"/>
              <a:t> </a:t>
            </a:r>
            <a:r>
              <a:rPr lang="fr-BE" dirty="0" err="1" smtClean="0"/>
              <a:t>bedragen</a:t>
            </a:r>
            <a:r>
              <a:rPr lang="fr-BE" dirty="0" smtClean="0"/>
              <a:t> </a:t>
            </a:r>
            <a:r>
              <a:rPr lang="fr-BE" dirty="0" err="1" smtClean="0"/>
              <a:t>tot</a:t>
            </a:r>
            <a:r>
              <a:rPr lang="fr-BE" dirty="0" smtClean="0"/>
              <a:t> +/-8.500 € </a:t>
            </a:r>
            <a:r>
              <a:rPr lang="fr-BE" dirty="0" err="1" smtClean="0"/>
              <a:t>enkel</a:t>
            </a:r>
            <a:r>
              <a:rPr lang="fr-BE" dirty="0" smtClean="0"/>
              <a:t> </a:t>
            </a:r>
            <a:r>
              <a:rPr lang="fr-BE" dirty="0" err="1" smtClean="0"/>
              <a:t>factuur</a:t>
            </a:r>
            <a:endParaRPr lang="nl-BE" dirty="0" smtClean="0"/>
          </a:p>
          <a:p>
            <a:r>
              <a:rPr lang="fr-BE" dirty="0" err="1" smtClean="0"/>
              <a:t>Bedrag</a:t>
            </a:r>
            <a:r>
              <a:rPr lang="fr-BE" dirty="0" smtClean="0"/>
              <a:t> </a:t>
            </a:r>
            <a:r>
              <a:rPr lang="fr-BE" dirty="0" err="1" smtClean="0"/>
              <a:t>tot</a:t>
            </a:r>
            <a:r>
              <a:rPr lang="fr-BE" dirty="0" smtClean="0"/>
              <a:t> +/- 85.000 €: </a:t>
            </a:r>
            <a:r>
              <a:rPr lang="fr-BE" dirty="0" err="1" smtClean="0"/>
              <a:t>eenvoudige</a:t>
            </a:r>
            <a:r>
              <a:rPr lang="fr-BE" dirty="0" smtClean="0"/>
              <a:t> </a:t>
            </a:r>
            <a:r>
              <a:rPr lang="fr-BE" dirty="0" err="1" smtClean="0"/>
              <a:t>onderhandeling</a:t>
            </a:r>
            <a:endParaRPr lang="nl-BE" dirty="0" smtClean="0"/>
          </a:p>
          <a:p>
            <a:r>
              <a:rPr lang="fr-BE" dirty="0" err="1" smtClean="0"/>
              <a:t>Daarboven</a:t>
            </a:r>
            <a:r>
              <a:rPr lang="fr-BE" dirty="0" smtClean="0"/>
              <a:t> </a:t>
            </a:r>
            <a:r>
              <a:rPr lang="fr-BE" dirty="0" err="1" smtClean="0"/>
              <a:t>procedures</a:t>
            </a:r>
            <a:r>
              <a:rPr lang="fr-BE" dirty="0" smtClean="0"/>
              <a:t> in </a:t>
            </a:r>
            <a:r>
              <a:rPr lang="fr-BE" dirty="0" err="1" smtClean="0"/>
              <a:t>één</a:t>
            </a:r>
            <a:r>
              <a:rPr lang="fr-BE" dirty="0" smtClean="0"/>
              <a:t> of </a:t>
            </a:r>
            <a:r>
              <a:rPr lang="fr-BE" dirty="0" err="1" smtClean="0"/>
              <a:t>meerdere</a:t>
            </a:r>
            <a:r>
              <a:rPr lang="fr-BE" dirty="0" smtClean="0"/>
              <a:t> </a:t>
            </a:r>
            <a:r>
              <a:rPr lang="fr-BE" dirty="0" err="1" smtClean="0"/>
              <a:t>fasen</a:t>
            </a:r>
            <a:endParaRPr lang="fr-BE" dirty="0" smtClean="0"/>
          </a:p>
          <a:p>
            <a:pPr lvl="1"/>
            <a:r>
              <a:rPr lang="nl-BE" dirty="0" smtClean="0"/>
              <a:t>(oproep tot kandidaten)</a:t>
            </a:r>
          </a:p>
          <a:p>
            <a:pPr lvl="1"/>
            <a:r>
              <a:rPr lang="nl-BE" dirty="0" smtClean="0"/>
              <a:t>indiening voorstel</a:t>
            </a:r>
          </a:p>
          <a:p>
            <a:pPr lvl="1"/>
            <a:r>
              <a:rPr lang="nl-BE" dirty="0" smtClean="0"/>
              <a:t>(onderhandeling)</a:t>
            </a:r>
          </a:p>
          <a:p>
            <a:r>
              <a:rPr lang="fr-BE" dirty="0" err="1" smtClean="0"/>
              <a:t>Procedures</a:t>
            </a:r>
            <a:r>
              <a:rPr lang="fr-BE" dirty="0" smtClean="0"/>
              <a:t> op basis van </a:t>
            </a:r>
            <a:r>
              <a:rPr lang="fr-BE" dirty="0" err="1" smtClean="0"/>
              <a:t>prijs</a:t>
            </a:r>
            <a:r>
              <a:rPr lang="fr-BE" dirty="0" smtClean="0"/>
              <a:t> of </a:t>
            </a:r>
            <a:r>
              <a:rPr lang="fr-BE" dirty="0" err="1" smtClean="0"/>
              <a:t>meerdere</a:t>
            </a:r>
            <a:r>
              <a:rPr lang="fr-BE" dirty="0" smtClean="0"/>
              <a:t> </a:t>
            </a:r>
            <a:r>
              <a:rPr lang="fr-BE" dirty="0" err="1" smtClean="0"/>
              <a:t>gunningscriteria</a:t>
            </a:r>
            <a:endParaRPr lang="fr-BE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 smtClean="0"/>
              <a:t>Klassieke</a:t>
            </a:r>
            <a:r>
              <a:rPr lang="fr-BE" dirty="0" smtClean="0"/>
              <a:t> </a:t>
            </a:r>
            <a:r>
              <a:rPr lang="fr-BE" dirty="0" err="1" smtClean="0"/>
              <a:t>overheidsopdrachten</a:t>
            </a:r>
            <a:r>
              <a:rPr lang="fr-BE" dirty="0" smtClean="0"/>
              <a:t>:</a:t>
            </a:r>
            <a:br>
              <a:rPr lang="fr-BE" dirty="0" smtClean="0"/>
            </a:br>
            <a:r>
              <a:rPr lang="fr-BE" dirty="0" smtClean="0"/>
              <a:t>(te) complexe </a:t>
            </a:r>
            <a:r>
              <a:rPr lang="fr-BE" dirty="0" err="1" smtClean="0"/>
              <a:t>procedures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3B685-A2AB-4518-B31A-1C8B277EB988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" t="6563" r="50000" b="10103"/>
          <a:stretch/>
        </p:blipFill>
        <p:spPr bwMode="auto">
          <a:xfrm>
            <a:off x="467544" y="1431658"/>
            <a:ext cx="403244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92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25465" y="1556792"/>
            <a:ext cx="4038600" cy="4857403"/>
          </a:xfrm>
        </p:spPr>
        <p:txBody>
          <a:bodyPr/>
          <a:lstStyle/>
          <a:p>
            <a:r>
              <a:rPr lang="fr-BE" sz="2400" dirty="0" err="1" smtClean="0"/>
              <a:t>Raamovereenkomsten</a:t>
            </a:r>
            <a:r>
              <a:rPr lang="fr-BE" sz="2400" dirty="0" smtClean="0"/>
              <a:t>: </a:t>
            </a:r>
            <a:r>
              <a:rPr lang="fr-BE" sz="2400" dirty="0" err="1" smtClean="0"/>
              <a:t>anticiperen</a:t>
            </a:r>
            <a:r>
              <a:rPr lang="fr-BE" sz="2400" dirty="0" smtClean="0"/>
              <a:t> </a:t>
            </a:r>
            <a:r>
              <a:rPr lang="fr-BE" sz="2400" dirty="0" err="1" smtClean="0"/>
              <a:t>ipv</a:t>
            </a:r>
            <a:r>
              <a:rPr lang="fr-BE" sz="2400" dirty="0" smtClean="0"/>
              <a:t> </a:t>
            </a:r>
            <a:r>
              <a:rPr lang="fr-BE" sz="2400" dirty="0" err="1" smtClean="0"/>
              <a:t>tijdsdruk</a:t>
            </a:r>
            <a:endParaRPr lang="nl-BE" sz="2400" dirty="0" smtClean="0"/>
          </a:p>
          <a:p>
            <a:r>
              <a:rPr lang="fr-BE" sz="2400" dirty="0" err="1" smtClean="0"/>
              <a:t>Cascadesysteem</a:t>
            </a:r>
            <a:r>
              <a:rPr lang="fr-BE" sz="2400" dirty="0" smtClean="0"/>
              <a:t>: </a:t>
            </a:r>
            <a:r>
              <a:rPr lang="fr-BE" sz="2400" dirty="0" err="1" smtClean="0"/>
              <a:t>levering</a:t>
            </a:r>
            <a:r>
              <a:rPr lang="fr-BE" sz="2400" dirty="0" smtClean="0"/>
              <a:t> </a:t>
            </a:r>
            <a:r>
              <a:rPr lang="fr-BE" sz="2400" dirty="0" err="1" smtClean="0"/>
              <a:t>verzekeren</a:t>
            </a:r>
            <a:endParaRPr lang="nl-BE" sz="2400" dirty="0" smtClean="0"/>
          </a:p>
          <a:p>
            <a:r>
              <a:rPr lang="fr-BE" sz="2400" dirty="0" err="1" smtClean="0"/>
              <a:t>Opdrachtencentrale</a:t>
            </a:r>
            <a:r>
              <a:rPr lang="fr-BE" sz="2400" dirty="0" smtClean="0"/>
              <a:t>: </a:t>
            </a:r>
            <a:r>
              <a:rPr lang="fr-BE" sz="2400" dirty="0" err="1" smtClean="0"/>
              <a:t>hergebruik</a:t>
            </a:r>
            <a:r>
              <a:rPr lang="fr-BE" sz="2400" dirty="0" smtClean="0"/>
              <a:t> van </a:t>
            </a:r>
            <a:r>
              <a:rPr lang="fr-BE" sz="2400" dirty="0" err="1" smtClean="0"/>
              <a:t>procedures</a:t>
            </a:r>
            <a:endParaRPr lang="nl-BE" sz="2400" dirty="0" smtClean="0"/>
          </a:p>
          <a:p>
            <a:r>
              <a:rPr lang="fr-BE" sz="2400" dirty="0" err="1" smtClean="0"/>
              <a:t>Gespecialiseerde</a:t>
            </a:r>
            <a:r>
              <a:rPr lang="fr-BE" sz="2400" dirty="0" smtClean="0"/>
              <a:t> </a:t>
            </a:r>
            <a:r>
              <a:rPr lang="fr-BE" sz="2400" dirty="0" err="1" smtClean="0"/>
              <a:t>toezichts-organen</a:t>
            </a:r>
            <a:r>
              <a:rPr lang="fr-BE" sz="2400" dirty="0" smtClean="0"/>
              <a:t> - </a:t>
            </a:r>
            <a:r>
              <a:rPr lang="fr-BE" sz="2400" dirty="0" err="1" smtClean="0"/>
              <a:t>doelstelling</a:t>
            </a:r>
            <a:r>
              <a:rPr lang="fr-BE" sz="2400" dirty="0" smtClean="0"/>
              <a:t>: inspecteur van </a:t>
            </a:r>
            <a:r>
              <a:rPr lang="fr-BE" sz="2400" dirty="0" err="1" smtClean="0"/>
              <a:t>financiën</a:t>
            </a:r>
            <a:r>
              <a:rPr lang="fr-BE" sz="2400" dirty="0" smtClean="0"/>
              <a:t> </a:t>
            </a:r>
            <a:r>
              <a:rPr lang="fr-BE" sz="2400" dirty="0" err="1" smtClean="0"/>
              <a:t>gespecialiseerd</a:t>
            </a:r>
            <a:r>
              <a:rPr lang="fr-BE" sz="2400" dirty="0" smtClean="0"/>
              <a:t> in ICT</a:t>
            </a:r>
            <a:endParaRPr lang="nl-BE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922114"/>
          </a:xfrm>
        </p:spPr>
        <p:txBody>
          <a:bodyPr>
            <a:normAutofit fontScale="90000"/>
          </a:bodyPr>
          <a:lstStyle/>
          <a:p>
            <a:r>
              <a:rPr lang="fr-BE" dirty="0" err="1" smtClean="0"/>
              <a:t>Hoe</a:t>
            </a:r>
            <a:r>
              <a:rPr lang="fr-BE" dirty="0" smtClean="0"/>
              <a:t> </a:t>
            </a:r>
            <a:r>
              <a:rPr lang="fr-BE" dirty="0" err="1" smtClean="0"/>
              <a:t>klassieke</a:t>
            </a:r>
            <a:r>
              <a:rPr lang="fr-BE" dirty="0" smtClean="0"/>
              <a:t> </a:t>
            </a:r>
            <a:r>
              <a:rPr lang="fr-BE" dirty="0" err="1" smtClean="0"/>
              <a:t>overheidsopdrachten</a:t>
            </a:r>
            <a:r>
              <a:rPr lang="fr-BE" dirty="0" smtClean="0"/>
              <a:t> </a:t>
            </a:r>
            <a:r>
              <a:rPr lang="fr-BE" dirty="0" err="1" smtClean="0"/>
              <a:t>werk-baar</a:t>
            </a:r>
            <a:r>
              <a:rPr lang="fr-BE" dirty="0" smtClean="0"/>
              <a:t> </a:t>
            </a:r>
            <a:r>
              <a:rPr lang="fr-BE" dirty="0" err="1" smtClean="0"/>
              <a:t>maken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overheid</a:t>
            </a:r>
            <a:r>
              <a:rPr lang="fr-BE" dirty="0" smtClean="0"/>
              <a:t> </a:t>
            </a:r>
            <a:r>
              <a:rPr lang="fr-BE" dirty="0" err="1" smtClean="0"/>
              <a:t>én</a:t>
            </a:r>
            <a:r>
              <a:rPr lang="fr-BE" dirty="0" smtClean="0"/>
              <a:t> </a:t>
            </a:r>
            <a:r>
              <a:rPr lang="fr-BE" dirty="0" err="1" smtClean="0"/>
              <a:t>private</a:t>
            </a:r>
            <a:r>
              <a:rPr lang="fr-BE" dirty="0" smtClean="0"/>
              <a:t> </a:t>
            </a:r>
            <a:r>
              <a:rPr lang="fr-BE" dirty="0" err="1" smtClean="0"/>
              <a:t>sector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53B685-A2AB-4518-B31A-1C8B277EB988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3" t="5000" r="37529" b="12677"/>
          <a:stretch/>
        </p:blipFill>
        <p:spPr bwMode="auto">
          <a:xfrm>
            <a:off x="395537" y="1412776"/>
            <a:ext cx="4104455" cy="489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05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Raamovereenkomst</a:t>
            </a:r>
            <a:endParaRPr lang="nl-B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en-US" smtClean="0"/>
              <a:t>Concrete invulling van de opdracht wordt bepaald door latere bestellingen</a:t>
            </a:r>
          </a:p>
          <a:p>
            <a:r>
              <a:rPr lang="nl-NL" altLang="en-US" smtClean="0"/>
              <a:t>Situatie waarin de aanbestedende overheid wel haar type behoefte afdoende kan definiëren, maar niet de omvang of de benodigde hoeveelheden ervan</a:t>
            </a:r>
            <a:endParaRPr lang="nl-BE" altLang="en-US" smtClean="0"/>
          </a:p>
          <a:p>
            <a:r>
              <a:rPr lang="nl-BE" altLang="en-US" smtClean="0"/>
              <a:t>Raamovereenkomst bepaalt voorwaarden van erop gesteunde opdrachten oa inzake prijzen en beoogde hoeveelheden</a:t>
            </a:r>
          </a:p>
          <a:p>
            <a:r>
              <a:rPr lang="fr-BE" smtClean="0"/>
              <a:t>Voorbeeld: raamovereenkomst voor ICT-medewerkers</a:t>
            </a:r>
          </a:p>
          <a:p>
            <a:pPr lvl="1"/>
            <a:r>
              <a:rPr lang="fr-BE" smtClean="0"/>
              <a:t>profiel en competenties zijn bepaald</a:t>
            </a:r>
          </a:p>
          <a:p>
            <a:pPr lvl="1"/>
            <a:r>
              <a:rPr lang="fr-BE" smtClean="0"/>
              <a:t>uur- of dagprijzen zijn bepaald in functie van ervaringsniveau</a:t>
            </a:r>
          </a:p>
          <a:p>
            <a:pPr lvl="1"/>
            <a:r>
              <a:rPr lang="fr-BE" smtClean="0"/>
              <a:t>bij behoefte wordt aanvraag gedaan voor specifieke periode en bedrijf stelt een concrete consultant voor</a:t>
            </a:r>
          </a:p>
          <a:p>
            <a:pPr lvl="1"/>
            <a:r>
              <a:rPr lang="fr-BE" smtClean="0"/>
              <a:t>indien de consultant wordt aanvaard, volgt bestelling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3B685-A2AB-4518-B31A-1C8B277EB988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17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8114</TotalTime>
  <Words>2957</Words>
  <Application>Microsoft Office PowerPoint</Application>
  <PresentationFormat>On-screen Show (4:3)</PresentationFormat>
  <Paragraphs>680</Paragraphs>
  <Slides>66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 Toekomstgericht ICT-beleid</vt:lpstr>
      <vt:lpstr>Hoe kan ICT-beleid er toe bijdragen dat private en overheidsspelers elkaar vinden?</vt:lpstr>
      <vt:lpstr>Hoe kan ICT-beleid er toe bijdragen dat private en overheidsspelers elkaar vinden?</vt:lpstr>
      <vt:lpstr>Klassieke overheidsopdrachten: wat ervan te verwachten?</vt:lpstr>
      <vt:lpstr>Klassieke overheidsopdrachten hebben een eigen ‘logica’</vt:lpstr>
      <vt:lpstr>Klassieke overheidsopdrachten: (te) complexe procedures</vt:lpstr>
      <vt:lpstr>Klassieke overheidsopdrachten: (te) complexe procedures</vt:lpstr>
      <vt:lpstr>Hoe klassieke overheidsopdrachten werk-baar maken voor overheid én private sector</vt:lpstr>
      <vt:lpstr>Raamovereenkomst</vt:lpstr>
      <vt:lpstr>Cascadesysteem</vt:lpstr>
      <vt:lpstr>Opdrachtencentrales</vt:lpstr>
      <vt:lpstr>Hoe kan ICT-beleid er toe bijdragen dat private en overheidsspelers elkaar vinden?</vt:lpstr>
      <vt:lpstr>De overheid als trekker: voorbeeld tonen, faciliteren en stimuleren</vt:lpstr>
      <vt:lpstr>Hoe kan ICT-beleid er toe bijdragen dat private en overheidsspelers elkaar vinden?</vt:lpstr>
      <vt:lpstr>Wat is de G-Cloud ?</vt:lpstr>
      <vt:lpstr>As-a-service : kernprincipes</vt:lpstr>
      <vt:lpstr>PowerPoint Presentation</vt:lpstr>
      <vt:lpstr>G-Cloud: belangrijk voor de overheid én voor de private sector</vt:lpstr>
      <vt:lpstr>Voorbeeld schaalvoordeel</vt:lpstr>
      <vt:lpstr>RSA bedreigd door quantum computing </vt:lpstr>
      <vt:lpstr>Enkele tendenzen en opportuniteiten in ICT</vt:lpstr>
      <vt:lpstr>Bimodal ICT</vt:lpstr>
      <vt:lpstr>Wat is de G-Cloud ?</vt:lpstr>
      <vt:lpstr> Cloud deployment models</vt:lpstr>
      <vt:lpstr>De rol van de private sector binnen de G-Cloud</vt:lpstr>
      <vt:lpstr>PowerPoint Presentation</vt:lpstr>
      <vt:lpstr>Platform as a Service (PaaS) in de G-Cloud</vt:lpstr>
      <vt:lpstr>PaaS in de G-Cloud - Containers</vt:lpstr>
      <vt:lpstr>PaaS in de G-Cloud Samenwerkingsvormen</vt:lpstr>
      <vt:lpstr>PaaS in de G-Cloud</vt:lpstr>
      <vt:lpstr>Paas : Register as a Service</vt:lpstr>
      <vt:lpstr>G-Cloud Greenshift = slideware ? Neen !</vt:lpstr>
      <vt:lpstr>Besluit: G-Cloud = opportuniteit</vt:lpstr>
      <vt:lpstr>Hoe kan ICT-beleid er toe bijdragen dat private en overheidsspelers elkaar vinden?</vt:lpstr>
      <vt:lpstr>Evolutie van maatschappij naar ‘digitaal is het nieuwe normaal’ vereist</vt:lpstr>
      <vt:lpstr>Voorbeelden van samenwerking: Open government services</vt:lpstr>
      <vt:lpstr>Open government services: elektronisch gebruikersbeheer</vt:lpstr>
      <vt:lpstr>Open government services: elektronisch gebruikersbeheer</vt:lpstr>
      <vt:lpstr>Open government services: elektronisch gebruikersbeheer</vt:lpstr>
      <vt:lpstr>Open government services: elektronisch gebruikersbeheer</vt:lpstr>
      <vt:lpstr>Open government services: elektronisch gebruikersbeheer</vt:lpstr>
      <vt:lpstr>Elektronisch gebruikersbeheer: voorstel van architectuur</vt:lpstr>
      <vt:lpstr>Elektronisch gebruikersbeheer: voorstel van taakverdeling</vt:lpstr>
      <vt:lpstr>Open government services: eBox burger</vt:lpstr>
      <vt:lpstr>Open government services: eBox burger</vt:lpstr>
      <vt:lpstr>Open government services: eBox burger</vt:lpstr>
      <vt:lpstr>Open government services: eBox burger</vt:lpstr>
      <vt:lpstr>eBox burger: voorstel van architectuur</vt:lpstr>
      <vt:lpstr>PowerPoint Presentation</vt:lpstr>
      <vt:lpstr>eBox burger: voorstel van taakverdeling</vt:lpstr>
      <vt:lpstr>Hoe kan ICT-beleid er toe bijdragen dat private en overheidsspelers elkaar vinden?</vt:lpstr>
      <vt:lpstr>Voorbeeld: eHealth-platform</vt:lpstr>
      <vt:lpstr>Voorbeeld: eHealth-platform</vt:lpstr>
      <vt:lpstr>Voorbeeld: eHealth-platform</vt:lpstr>
      <vt:lpstr>Voorbeeld: erkenning ivm elektronische identificatie in voorbereiding</vt:lpstr>
      <vt:lpstr>Hoe kan ICT-beleid er toe bijdragen dat private en overheidsspelers elkaar vinden?</vt:lpstr>
      <vt:lpstr>PPS en concessie zoals in ESR (Europees Stelsel van Rekeningen)</vt:lpstr>
      <vt:lpstr>PPS en concessie zoals in ESR</vt:lpstr>
      <vt:lpstr>PPS en concessie zoals in ESR</vt:lpstr>
      <vt:lpstr>Hoe kan ICT-beleid er toe bijdragen dat private en overheidsspelers elkaar vinden?</vt:lpstr>
      <vt:lpstr>Denkspoor platform-economie</vt:lpstr>
      <vt:lpstr>Denkspoor platform-economie</vt:lpstr>
      <vt:lpstr>Denkspoor platform-economie:  creatie van een geografische niche</vt:lpstr>
      <vt:lpstr>Hoe kan ICT-beleid er toe bijdragen dat private en overheidsspelers elkaar vinden?</vt:lpstr>
      <vt:lpstr>Besluit</vt:lpstr>
      <vt:lpstr>PowerPoint Presentation</vt:lpstr>
    </vt:vector>
  </TitlesOfParts>
  <Company>SmalS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Quentin Delsaut</dc:creator>
  <cp:lastModifiedBy>Sanne Miseur</cp:lastModifiedBy>
  <cp:revision>527</cp:revision>
  <cp:lastPrinted>2017-01-20T14:01:54Z</cp:lastPrinted>
  <dcterms:created xsi:type="dcterms:W3CDTF">2013-03-05T07:37:33Z</dcterms:created>
  <dcterms:modified xsi:type="dcterms:W3CDTF">2017-02-21T10:08:07Z</dcterms:modified>
</cp:coreProperties>
</file>