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6" r:id="rId4"/>
    <p:sldId id="274" r:id="rId5"/>
    <p:sldId id="256" r:id="rId6"/>
    <p:sldId id="257" r:id="rId7"/>
    <p:sldId id="258" r:id="rId8"/>
    <p:sldId id="259" r:id="rId9"/>
    <p:sldId id="260" r:id="rId10"/>
    <p:sldId id="272" r:id="rId11"/>
    <p:sldId id="261" r:id="rId12"/>
    <p:sldId id="273" r:id="rId13"/>
    <p:sldId id="262" r:id="rId14"/>
    <p:sldId id="26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9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9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9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6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84FD-2FC4-4E64-9FDC-2F4FBB8F837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5954-4686-4DAC-AA3F-C58A637CBCEE}" type="slidenum">
              <a:rPr lang="en-US" smtClean="0"/>
              <a:t>‹#›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8" y="116632"/>
            <a:ext cx="82057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5805264"/>
            <a:ext cx="6400800" cy="792088"/>
          </a:xfrm>
        </p:spPr>
        <p:txBody>
          <a:bodyPr/>
          <a:lstStyle/>
          <a:p>
            <a:r>
              <a:rPr lang="fr-BE" b="1" dirty="0" smtClean="0">
                <a:solidFill>
                  <a:schemeClr val="accent1"/>
                </a:solidFill>
              </a:rPr>
              <a:t>Frank Robben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2644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2657" y="1484783"/>
            <a:ext cx="9144000" cy="3993359"/>
            <a:chOff x="1719943" y="2197142"/>
            <a:chExt cx="5682343" cy="17967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2" t="19245" r="15658" b="40377"/>
            <a:stretch/>
          </p:blipFill>
          <p:spPr bwMode="auto">
            <a:xfrm>
              <a:off x="1719943" y="2197142"/>
              <a:ext cx="5682343" cy="1796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eft Arrow 5"/>
            <p:cNvSpPr/>
            <p:nvPr/>
          </p:nvSpPr>
          <p:spPr>
            <a:xfrm rot="2421564">
              <a:off x="4031607" y="3007905"/>
              <a:ext cx="288032" cy="216024"/>
            </a:xfrm>
            <a:prstGeom prst="leftArrow">
              <a:avLst/>
            </a:prstGeom>
            <a:gradFill flip="none" rotWithShape="1">
              <a:gsLst>
                <a:gs pos="0">
                  <a:srgbClr val="C00000"/>
                </a:gs>
                <a:gs pos="57000">
                  <a:srgbClr val="FF0000">
                    <a:alpha val="61000"/>
                  </a:srgbClr>
                </a:gs>
                <a:gs pos="100000">
                  <a:srgbClr val="FF0000">
                    <a:alpha val="3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51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18770" r="43297" b="42044"/>
          <a:stretch/>
        </p:blipFill>
        <p:spPr bwMode="auto">
          <a:xfrm>
            <a:off x="729343" y="1476436"/>
            <a:ext cx="7910263" cy="466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700808"/>
            <a:ext cx="9011277" cy="3848532"/>
            <a:chOff x="1763486" y="2158199"/>
            <a:chExt cx="5573485" cy="185664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6" t="18370" r="16444" b="39906"/>
            <a:stretch/>
          </p:blipFill>
          <p:spPr bwMode="auto">
            <a:xfrm>
              <a:off x="1763486" y="2158199"/>
              <a:ext cx="5573485" cy="1856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943225"/>
              <a:ext cx="341313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51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19836" r="16375" b="12885"/>
          <a:stretch/>
        </p:blipFill>
        <p:spPr bwMode="auto">
          <a:xfrm>
            <a:off x="0" y="980728"/>
            <a:ext cx="9123453" cy="53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t="20051" r="56908" b="50000"/>
          <a:stretch/>
        </p:blipFill>
        <p:spPr bwMode="auto">
          <a:xfrm>
            <a:off x="1403648" y="1844824"/>
            <a:ext cx="6336704" cy="395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20075" r="43644" b="49928"/>
          <a:stretch/>
        </p:blipFill>
        <p:spPr bwMode="auto">
          <a:xfrm>
            <a:off x="231304" y="1772816"/>
            <a:ext cx="8659664" cy="400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0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56" r="9627"/>
          <a:stretch/>
        </p:blipFill>
        <p:spPr bwMode="auto">
          <a:xfrm>
            <a:off x="85058" y="1055238"/>
            <a:ext cx="8951438" cy="458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20071" r="47596" b="50000"/>
          <a:stretch/>
        </p:blipFill>
        <p:spPr bwMode="auto">
          <a:xfrm>
            <a:off x="611560" y="1628800"/>
            <a:ext cx="8094350" cy="37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0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21" r="4551"/>
          <a:stretch/>
        </p:blipFill>
        <p:spPr bwMode="auto">
          <a:xfrm>
            <a:off x="-36512" y="1412776"/>
            <a:ext cx="916393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UPPAD?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400" dirty="0" smtClean="0"/>
              <a:t>UPPAD → Unique Portal </a:t>
            </a:r>
            <a:r>
              <a:rPr lang="nl-BE" sz="2400" dirty="0" err="1" smtClean="0"/>
              <a:t>for</a:t>
            </a:r>
            <a:r>
              <a:rPr lang="nl-BE" sz="2400" dirty="0" smtClean="0"/>
              <a:t> Professionals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Administrative</a:t>
            </a:r>
            <a:r>
              <a:rPr lang="nl-BE" sz="2400" dirty="0" smtClean="0"/>
              <a:t> Data</a:t>
            </a:r>
            <a:endParaRPr lang="nl-B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400" dirty="0" smtClean="0"/>
              <a:t>Centrale plaats waar individuele zorgverleners administratieve gegevens kunnen raadplegen (bv. visum, erkenning,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400" dirty="0" smtClean="0"/>
              <a:t>Gegevens komen uit </a:t>
            </a:r>
            <a:r>
              <a:rPr lang="nl-BE" sz="2400" dirty="0" err="1" smtClean="0"/>
              <a:t>CoBRHA</a:t>
            </a:r>
            <a:r>
              <a:rPr lang="nl-BE" sz="2400" dirty="0" smtClean="0"/>
              <a:t> </a:t>
            </a:r>
            <a:endParaRPr lang="nl-B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400" dirty="0" smtClean="0"/>
              <a:t>Mogelijkheid om zelf bepaalde gegevens te wijzigen via achterliggende applicaties bij de authentieke bron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400" dirty="0" smtClean="0"/>
              <a:t>Mogelijkheid om administratieve processen elektronisch op te starten (bv. aanvraag erkenning)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400" dirty="0" smtClean="0"/>
              <a:t>Gefaseerde uitrol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smtClean="0"/>
              <a:t>eerst individuele zorgverleners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smtClean="0"/>
              <a:t>daarna zorginstellingen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69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/>
              <a:t>Individuele zorgverleners vinden alle informatie op één plaats terug, onafhankelijk van authentieke bron van federale overheid en gewesten/</a:t>
            </a:r>
            <a:r>
              <a:rPr lang="nl-BE" sz="2800" dirty="0" err="1" smtClean="0"/>
              <a:t>gemeenschap-pen</a:t>
            </a:r>
            <a:r>
              <a:rPr lang="nl-BE" sz="2800" dirty="0" smtClean="0"/>
              <a:t> (beslissing IMC)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/>
              <a:t>Beantwoordt aan </a:t>
            </a:r>
            <a:r>
              <a:rPr lang="nl-BE" sz="2800" dirty="0" err="1" smtClean="0"/>
              <a:t>only</a:t>
            </a:r>
            <a:r>
              <a:rPr lang="nl-BE" sz="2800" dirty="0" smtClean="0"/>
              <a:t> </a:t>
            </a:r>
            <a:r>
              <a:rPr lang="nl-BE" sz="2800" dirty="0" err="1" smtClean="0"/>
              <a:t>once</a:t>
            </a:r>
            <a:r>
              <a:rPr lang="nl-BE" sz="2800" dirty="0" smtClean="0"/>
              <a:t> wetgeving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800" dirty="0" smtClean="0"/>
          </a:p>
          <a:p>
            <a:r>
              <a:rPr lang="nl-BE" sz="2800" dirty="0"/>
              <a:t>Besparingen voor de overheden: </a:t>
            </a:r>
            <a:r>
              <a:rPr lang="nl-BE" sz="2800" dirty="0" smtClean="0"/>
              <a:t>één uniek gedeelde databank (</a:t>
            </a:r>
            <a:r>
              <a:rPr lang="nl-BE" sz="2800" dirty="0" err="1"/>
              <a:t>C</a:t>
            </a:r>
            <a:r>
              <a:rPr lang="nl-BE" sz="2800" dirty="0" err="1" smtClean="0"/>
              <a:t>obrha</a:t>
            </a:r>
            <a:r>
              <a:rPr lang="nl-BE" sz="2800" dirty="0" smtClean="0"/>
              <a:t>)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4722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/>
              <a:t>Kwaliteit gegevens in databanken authentieke bronnen stijgt dankzij samenwerking met individuele zorgverlener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/>
              <a:t>De zorgverstrekker hoeft zich geen zorgen te maken over de institutionele complexiteit (bv. een </a:t>
            </a:r>
            <a:r>
              <a:rPr lang="nl-BE" sz="2800" dirty="0" err="1" smtClean="0"/>
              <a:t>spoc</a:t>
            </a:r>
            <a:r>
              <a:rPr lang="nl-BE" sz="2800" dirty="0" smtClean="0"/>
              <a:t> in het contactformulier)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/>
              <a:t>Een mooi voorbeeld van synergiën tussen administraties/overheden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400" dirty="0" smtClean="0"/>
              <a:t>Communicatiestrategie: zorgverleners, pers, ministers (vanaf februari 2017</a:t>
            </a:r>
            <a:r>
              <a:rPr lang="nl-BE" sz="2800" dirty="0" smtClean="0"/>
              <a:t>)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9080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5" y="764704"/>
            <a:ext cx="879630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27" y="764704"/>
            <a:ext cx="8568951" cy="5904655"/>
            <a:chOff x="2482506" y="1619799"/>
            <a:chExt cx="4147457" cy="269356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9" t="13856" r="25413" b="27746"/>
            <a:stretch/>
          </p:blipFill>
          <p:spPr bwMode="auto">
            <a:xfrm>
              <a:off x="2482506" y="1619799"/>
              <a:ext cx="4147457" cy="2693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62386" y="2636912"/>
              <a:ext cx="536309" cy="1440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7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945949"/>
            <a:ext cx="9099213" cy="5088642"/>
            <a:chOff x="1687725" y="1977544"/>
            <a:chExt cx="5823857" cy="256446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8" t="13099" r="15877" b="30506"/>
            <a:stretch/>
          </p:blipFill>
          <p:spPr bwMode="auto">
            <a:xfrm>
              <a:off x="1687725" y="1977544"/>
              <a:ext cx="5823857" cy="2564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203610" y="3626130"/>
              <a:ext cx="881416" cy="1440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03610" y="2782163"/>
              <a:ext cx="881416" cy="1440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03610" y="2946892"/>
              <a:ext cx="881416" cy="1440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03609" y="2627791"/>
              <a:ext cx="881416" cy="1440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68063" y="2010302"/>
              <a:ext cx="881416" cy="1440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56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99" y="1628800"/>
            <a:ext cx="9108504" cy="4176464"/>
            <a:chOff x="1654629" y="2213396"/>
            <a:chExt cx="5769428" cy="194701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6" t="19610" r="15395" b="36635"/>
            <a:stretch/>
          </p:blipFill>
          <p:spPr bwMode="auto">
            <a:xfrm>
              <a:off x="1654629" y="2213396"/>
              <a:ext cx="5769428" cy="1947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eft Arrow 5"/>
            <p:cNvSpPr/>
            <p:nvPr/>
          </p:nvSpPr>
          <p:spPr>
            <a:xfrm rot="2421564">
              <a:off x="2715834" y="2992499"/>
              <a:ext cx="288032" cy="216024"/>
            </a:xfrm>
            <a:prstGeom prst="leftArrow">
              <a:avLst/>
            </a:prstGeom>
            <a:gradFill flip="none" rotWithShape="1">
              <a:gsLst>
                <a:gs pos="0">
                  <a:srgbClr val="C00000"/>
                </a:gs>
                <a:gs pos="57000">
                  <a:srgbClr val="FF0000">
                    <a:alpha val="61000"/>
                  </a:srgbClr>
                </a:gs>
                <a:gs pos="100000">
                  <a:srgbClr val="FF0000">
                    <a:alpha val="3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44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20042" r="15971" b="31412"/>
          <a:stretch/>
        </p:blipFill>
        <p:spPr bwMode="auto">
          <a:xfrm>
            <a:off x="0" y="1461644"/>
            <a:ext cx="9144000" cy="397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165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Wat is UPPAD?</vt:lpstr>
      <vt:lpstr>Voordelen</vt:lpstr>
      <vt:lpstr>Voordelen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 Wauters</dc:creator>
  <cp:lastModifiedBy>Sanne Miseur</cp:lastModifiedBy>
  <cp:revision>39</cp:revision>
  <dcterms:created xsi:type="dcterms:W3CDTF">2017-01-12T09:01:15Z</dcterms:created>
  <dcterms:modified xsi:type="dcterms:W3CDTF">2017-01-19T09:54:31Z</dcterms:modified>
</cp:coreProperties>
</file>