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92"/>
  </p:notesMasterIdLst>
  <p:handoutMasterIdLst>
    <p:handoutMasterId r:id="rId93"/>
  </p:handoutMasterIdLst>
  <p:sldIdLst>
    <p:sldId id="256" r:id="rId2"/>
    <p:sldId id="532" r:id="rId3"/>
    <p:sldId id="533" r:id="rId4"/>
    <p:sldId id="534" r:id="rId5"/>
    <p:sldId id="535" r:id="rId6"/>
    <p:sldId id="536" r:id="rId7"/>
    <p:sldId id="537" r:id="rId8"/>
    <p:sldId id="538" r:id="rId9"/>
    <p:sldId id="539" r:id="rId10"/>
    <p:sldId id="540"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553" r:id="rId24"/>
    <p:sldId id="554" r:id="rId25"/>
    <p:sldId id="555" r:id="rId26"/>
    <p:sldId id="556" r:id="rId27"/>
    <p:sldId id="557" r:id="rId28"/>
    <p:sldId id="558" r:id="rId29"/>
    <p:sldId id="559" r:id="rId30"/>
    <p:sldId id="560" r:id="rId31"/>
    <p:sldId id="561" r:id="rId32"/>
    <p:sldId id="562" r:id="rId33"/>
    <p:sldId id="563" r:id="rId34"/>
    <p:sldId id="564" r:id="rId35"/>
    <p:sldId id="565" r:id="rId36"/>
    <p:sldId id="566" r:id="rId37"/>
    <p:sldId id="567" r:id="rId38"/>
    <p:sldId id="568" r:id="rId39"/>
    <p:sldId id="569" r:id="rId40"/>
    <p:sldId id="572" r:id="rId41"/>
    <p:sldId id="573" r:id="rId42"/>
    <p:sldId id="574" r:id="rId43"/>
    <p:sldId id="575" r:id="rId44"/>
    <p:sldId id="576" r:id="rId45"/>
    <p:sldId id="577" r:id="rId46"/>
    <p:sldId id="578" r:id="rId47"/>
    <p:sldId id="579" r:id="rId48"/>
    <p:sldId id="580" r:id="rId49"/>
    <p:sldId id="581" r:id="rId50"/>
    <p:sldId id="582" r:id="rId51"/>
    <p:sldId id="583" r:id="rId52"/>
    <p:sldId id="584" r:id="rId53"/>
    <p:sldId id="585" r:id="rId54"/>
    <p:sldId id="586" r:id="rId55"/>
    <p:sldId id="587" r:id="rId56"/>
    <p:sldId id="588" r:id="rId57"/>
    <p:sldId id="589" r:id="rId58"/>
    <p:sldId id="590" r:id="rId59"/>
    <p:sldId id="591" r:id="rId60"/>
    <p:sldId id="592" r:id="rId61"/>
    <p:sldId id="593" r:id="rId62"/>
    <p:sldId id="594" r:id="rId63"/>
    <p:sldId id="595" r:id="rId64"/>
    <p:sldId id="596" r:id="rId65"/>
    <p:sldId id="597" r:id="rId66"/>
    <p:sldId id="598" r:id="rId67"/>
    <p:sldId id="599" r:id="rId68"/>
    <p:sldId id="600" r:id="rId69"/>
    <p:sldId id="601" r:id="rId70"/>
    <p:sldId id="602" r:id="rId71"/>
    <p:sldId id="603" r:id="rId72"/>
    <p:sldId id="604" r:id="rId73"/>
    <p:sldId id="605" r:id="rId74"/>
    <p:sldId id="606" r:id="rId75"/>
    <p:sldId id="607" r:id="rId76"/>
    <p:sldId id="608" r:id="rId77"/>
    <p:sldId id="609" r:id="rId78"/>
    <p:sldId id="610" r:id="rId79"/>
    <p:sldId id="611" r:id="rId80"/>
    <p:sldId id="612" r:id="rId81"/>
    <p:sldId id="613" r:id="rId82"/>
    <p:sldId id="614" r:id="rId83"/>
    <p:sldId id="615" r:id="rId84"/>
    <p:sldId id="616" r:id="rId85"/>
    <p:sldId id="617" r:id="rId86"/>
    <p:sldId id="618" r:id="rId87"/>
    <p:sldId id="619" r:id="rId88"/>
    <p:sldId id="620" r:id="rId89"/>
    <p:sldId id="622" r:id="rId90"/>
    <p:sldId id="621" r:id="rId9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327" autoAdjust="0"/>
    <p:restoredTop sz="91941" autoAdjust="0"/>
  </p:normalViewPr>
  <p:slideViewPr>
    <p:cSldViewPr>
      <p:cViewPr varScale="1">
        <p:scale>
          <a:sx n="108" d="100"/>
          <a:sy n="108" d="100"/>
        </p:scale>
        <p:origin x="-1620" y="-96"/>
      </p:cViewPr>
      <p:guideLst>
        <p:guide orient="horz" pos="2160"/>
        <p:guide pos="2880"/>
      </p:guideLst>
    </p:cSldViewPr>
  </p:slideViewPr>
  <p:notesTextViewPr>
    <p:cViewPr>
      <p:scale>
        <a:sx n="1" d="1"/>
        <a:sy n="1" d="1"/>
      </p:scale>
      <p:origin x="0" y="0"/>
    </p:cViewPr>
  </p:notesTextViewPr>
  <p:sorterViewPr>
    <p:cViewPr>
      <p:scale>
        <a:sx n="100" d="100"/>
        <a:sy n="100" d="100"/>
      </p:scale>
      <p:origin x="0" y="70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CC3B0-B04A-41EF-8877-9F609A6066A8}"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fr-BE"/>
        </a:p>
      </dgm:t>
    </dgm:pt>
    <dgm:pt modelId="{5C20809B-94C1-47AE-9B17-6E73D39DFCDD}" type="pres">
      <dgm:prSet presAssocID="{348CC3B0-B04A-41EF-8877-9F609A6066A8}" presName="cycle" presStyleCnt="0">
        <dgm:presLayoutVars>
          <dgm:dir/>
          <dgm:resizeHandles val="exact"/>
        </dgm:presLayoutVars>
      </dgm:prSet>
      <dgm:spPr/>
      <dgm:t>
        <a:bodyPr/>
        <a:lstStyle/>
        <a:p>
          <a:endParaRPr lang="nl-BE"/>
        </a:p>
      </dgm:t>
    </dgm:pt>
  </dgm:ptLst>
  <dgm:cxnLst>
    <dgm:cxn modelId="{E9528130-7C99-4D15-BD81-A010E524D0EC}" type="presOf" srcId="{348CC3B0-B04A-41EF-8877-9F609A6066A8}" destId="{5C20809B-94C1-47AE-9B17-6E73D39DFCD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54B41-884F-4B21-8EC7-BF72611255A5}"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l-BE"/>
        </a:p>
      </dgm:t>
    </dgm:pt>
    <dgm:pt modelId="{03F348AF-8B98-43A7-B3AA-63298F02A2B6}">
      <dgm:prSet phldrT="[Tekst]"/>
      <dgm:spPr>
        <a:solidFill>
          <a:srgbClr val="3E6E5A"/>
        </a:solidFill>
      </dgm:spPr>
      <dgm:t>
        <a:bodyPr/>
        <a:lstStyle/>
        <a:p>
          <a:r>
            <a:rPr lang="nl-BE" dirty="0" smtClean="0"/>
            <a:t>On </a:t>
          </a:r>
          <a:r>
            <a:rPr lang="nl-BE" dirty="0" err="1" smtClean="0"/>
            <a:t>Demand</a:t>
          </a:r>
          <a:endParaRPr lang="fr-BE" dirty="0" smtClean="0"/>
        </a:p>
      </dgm:t>
    </dgm:pt>
    <dgm:pt modelId="{E3E94D52-923E-4A00-AA18-22EDFFEFA488}" type="parTrans" cxnId="{C3787B0F-B199-4F0E-A587-6465694C04A8}">
      <dgm:prSet/>
      <dgm:spPr/>
      <dgm:t>
        <a:bodyPr/>
        <a:lstStyle/>
        <a:p>
          <a:endParaRPr lang="nl-BE"/>
        </a:p>
      </dgm:t>
    </dgm:pt>
    <dgm:pt modelId="{841096FE-F883-445E-8503-9E78A8084003}" type="sibTrans" cxnId="{C3787B0F-B199-4F0E-A587-6465694C04A8}">
      <dgm:prSet/>
      <dgm:spPr/>
      <dgm:t>
        <a:bodyPr/>
        <a:lstStyle/>
        <a:p>
          <a:endParaRPr lang="nl-BE"/>
        </a:p>
      </dgm:t>
    </dgm:pt>
    <dgm:pt modelId="{3845D050-AD97-44D2-B633-89917E5DB747}">
      <dgm:prSet phldrT="[Tekst]"/>
      <dgm:spPr>
        <a:solidFill>
          <a:srgbClr val="3E6E5A"/>
        </a:solidFill>
      </dgm:spPr>
      <dgm:t>
        <a:bodyPr/>
        <a:lstStyle/>
        <a:p>
          <a:r>
            <a:rPr lang="nl-BE" dirty="0" err="1" smtClean="0"/>
            <a:t>Broad</a:t>
          </a:r>
          <a:r>
            <a:rPr lang="nl-BE" dirty="0" smtClean="0"/>
            <a:t> </a:t>
          </a:r>
          <a:r>
            <a:rPr lang="nl-BE" dirty="0" err="1" smtClean="0"/>
            <a:t>network</a:t>
          </a:r>
          <a:r>
            <a:rPr lang="nl-BE" dirty="0" smtClean="0"/>
            <a:t> access</a:t>
          </a:r>
          <a:endParaRPr lang="fr-BE" dirty="0" smtClean="0"/>
        </a:p>
      </dgm:t>
    </dgm:pt>
    <dgm:pt modelId="{F2592685-C8E4-499E-ACF2-A6D71F087E2B}" type="parTrans" cxnId="{5401F110-A47F-46AC-8B60-7374BD00800B}">
      <dgm:prSet/>
      <dgm:spPr/>
      <dgm:t>
        <a:bodyPr/>
        <a:lstStyle/>
        <a:p>
          <a:endParaRPr lang="nl-BE"/>
        </a:p>
      </dgm:t>
    </dgm:pt>
    <dgm:pt modelId="{07400B65-691A-431D-8806-C9FAC27902C8}" type="sibTrans" cxnId="{5401F110-A47F-46AC-8B60-7374BD00800B}">
      <dgm:prSet/>
      <dgm:spPr/>
      <dgm:t>
        <a:bodyPr/>
        <a:lstStyle/>
        <a:p>
          <a:endParaRPr lang="nl-BE"/>
        </a:p>
      </dgm:t>
    </dgm:pt>
    <dgm:pt modelId="{02A6FC1E-6043-401A-B737-FA35515DB084}">
      <dgm:prSet phldrT="[Tekst]"/>
      <dgm:spPr>
        <a:solidFill>
          <a:srgbClr val="3E6E5A"/>
        </a:solidFill>
      </dgm:spPr>
      <dgm:t>
        <a:bodyPr/>
        <a:lstStyle/>
        <a:p>
          <a:r>
            <a:rPr lang="nl-BE" dirty="0" smtClean="0"/>
            <a:t>Resource pooling</a:t>
          </a:r>
          <a:endParaRPr lang="fr-BE" dirty="0" smtClean="0"/>
        </a:p>
      </dgm:t>
    </dgm:pt>
    <dgm:pt modelId="{334320AE-010A-4542-8853-476D65586A6C}" type="parTrans" cxnId="{502B0190-35B7-46F5-802A-E56FC08DCE32}">
      <dgm:prSet/>
      <dgm:spPr/>
      <dgm:t>
        <a:bodyPr/>
        <a:lstStyle/>
        <a:p>
          <a:endParaRPr lang="nl-BE"/>
        </a:p>
      </dgm:t>
    </dgm:pt>
    <dgm:pt modelId="{0B13ECA7-9738-404F-BDE7-A24910EC9918}" type="sibTrans" cxnId="{502B0190-35B7-46F5-802A-E56FC08DCE32}">
      <dgm:prSet/>
      <dgm:spPr/>
      <dgm:t>
        <a:bodyPr/>
        <a:lstStyle/>
        <a:p>
          <a:endParaRPr lang="nl-BE"/>
        </a:p>
      </dgm:t>
    </dgm:pt>
    <dgm:pt modelId="{BE136B35-4050-48B9-B3F4-8A1F5D3A5FB7}">
      <dgm:prSet phldrT="[Tekst]"/>
      <dgm:spPr>
        <a:solidFill>
          <a:srgbClr val="3E6E5A"/>
        </a:solidFill>
      </dgm:spPr>
      <dgm:t>
        <a:bodyPr/>
        <a:lstStyle/>
        <a:p>
          <a:r>
            <a:rPr lang="nl-BE" dirty="0" err="1" smtClean="0"/>
            <a:t>Measured</a:t>
          </a:r>
          <a:r>
            <a:rPr lang="nl-BE" dirty="0" smtClean="0"/>
            <a:t> service</a:t>
          </a:r>
          <a:endParaRPr lang="nl-BE" dirty="0"/>
        </a:p>
      </dgm:t>
    </dgm:pt>
    <dgm:pt modelId="{2B48B5B1-951B-4956-A80E-8A239E7AB37C}" type="parTrans" cxnId="{85F98513-2B55-4452-8DBD-0E238DFC179D}">
      <dgm:prSet/>
      <dgm:spPr/>
      <dgm:t>
        <a:bodyPr/>
        <a:lstStyle/>
        <a:p>
          <a:endParaRPr lang="nl-BE"/>
        </a:p>
      </dgm:t>
    </dgm:pt>
    <dgm:pt modelId="{073E1A4C-86FB-44A4-B487-224F6FE897D4}" type="sibTrans" cxnId="{85F98513-2B55-4452-8DBD-0E238DFC179D}">
      <dgm:prSet/>
      <dgm:spPr/>
      <dgm:t>
        <a:bodyPr/>
        <a:lstStyle/>
        <a:p>
          <a:endParaRPr lang="nl-BE"/>
        </a:p>
      </dgm:t>
    </dgm:pt>
    <dgm:pt modelId="{49A52144-4E44-448E-9501-0826C6CFCA87}">
      <dgm:prSet phldrT="[Tekst]"/>
      <dgm:spPr>
        <a:solidFill>
          <a:srgbClr val="3E6E5A"/>
        </a:solidFill>
      </dgm:spPr>
      <dgm:t>
        <a:bodyPr/>
        <a:lstStyle/>
        <a:p>
          <a:r>
            <a:rPr lang="nl-BE" dirty="0" smtClean="0"/>
            <a:t>Rapid </a:t>
          </a:r>
          <a:r>
            <a:rPr lang="nl-BE" dirty="0" err="1" smtClean="0"/>
            <a:t>elasiticity</a:t>
          </a:r>
          <a:endParaRPr lang="fr-BE" dirty="0" smtClean="0"/>
        </a:p>
      </dgm:t>
    </dgm:pt>
    <dgm:pt modelId="{F7CE22B6-A20C-4BA8-B43B-1B85B6BEBB13}" type="parTrans" cxnId="{31294EA0-C7CD-4B0B-B12D-24DA4637DAD7}">
      <dgm:prSet/>
      <dgm:spPr/>
      <dgm:t>
        <a:bodyPr/>
        <a:lstStyle/>
        <a:p>
          <a:endParaRPr lang="nl-BE"/>
        </a:p>
      </dgm:t>
    </dgm:pt>
    <dgm:pt modelId="{71474B30-25E1-430C-9191-4CE1E93D5530}" type="sibTrans" cxnId="{31294EA0-C7CD-4B0B-B12D-24DA4637DAD7}">
      <dgm:prSet/>
      <dgm:spPr>
        <a:solidFill>
          <a:srgbClr val="3E6E5A"/>
        </a:solidFill>
      </dgm:spPr>
      <dgm:t>
        <a:bodyPr/>
        <a:lstStyle/>
        <a:p>
          <a:endParaRPr lang="nl-BE"/>
        </a:p>
      </dgm:t>
    </dgm:pt>
    <dgm:pt modelId="{BD791BAF-9C9D-4AC4-8A2D-8F64BAF49404}" type="pres">
      <dgm:prSet presAssocID="{84754B41-884F-4B21-8EC7-BF72611255A5}" presName="cycle" presStyleCnt="0">
        <dgm:presLayoutVars>
          <dgm:dir/>
          <dgm:resizeHandles val="exact"/>
        </dgm:presLayoutVars>
      </dgm:prSet>
      <dgm:spPr/>
      <dgm:t>
        <a:bodyPr/>
        <a:lstStyle/>
        <a:p>
          <a:endParaRPr lang="fr-BE"/>
        </a:p>
      </dgm:t>
    </dgm:pt>
    <dgm:pt modelId="{8B853378-2FA7-4F1F-A247-1D67F858DEC5}" type="pres">
      <dgm:prSet presAssocID="{03F348AF-8B98-43A7-B3AA-63298F02A2B6}" presName="node" presStyleLbl="node1" presStyleIdx="0" presStyleCnt="5">
        <dgm:presLayoutVars>
          <dgm:bulletEnabled val="1"/>
        </dgm:presLayoutVars>
      </dgm:prSet>
      <dgm:spPr/>
      <dgm:t>
        <a:bodyPr/>
        <a:lstStyle/>
        <a:p>
          <a:endParaRPr lang="nl-BE"/>
        </a:p>
      </dgm:t>
    </dgm:pt>
    <dgm:pt modelId="{80F9E6AF-7A36-4FE1-9B3A-824C9A4D697B}" type="pres">
      <dgm:prSet presAssocID="{03F348AF-8B98-43A7-B3AA-63298F02A2B6}" presName="spNode" presStyleCnt="0"/>
      <dgm:spPr/>
      <dgm:t>
        <a:bodyPr/>
        <a:lstStyle/>
        <a:p>
          <a:endParaRPr lang="en-US"/>
        </a:p>
      </dgm:t>
    </dgm:pt>
    <dgm:pt modelId="{E0EA8C61-97D1-4992-9F07-AA6EAE05D2CC}" type="pres">
      <dgm:prSet presAssocID="{841096FE-F883-445E-8503-9E78A8084003}" presName="sibTrans" presStyleLbl="sibTrans1D1" presStyleIdx="0" presStyleCnt="5"/>
      <dgm:spPr/>
      <dgm:t>
        <a:bodyPr/>
        <a:lstStyle/>
        <a:p>
          <a:endParaRPr lang="fr-BE"/>
        </a:p>
      </dgm:t>
    </dgm:pt>
    <dgm:pt modelId="{446B5FEE-A1C2-4256-B57E-FEF3020F2C0B}" type="pres">
      <dgm:prSet presAssocID="{3845D050-AD97-44D2-B633-89917E5DB747}" presName="node" presStyleLbl="node1" presStyleIdx="1" presStyleCnt="5">
        <dgm:presLayoutVars>
          <dgm:bulletEnabled val="1"/>
        </dgm:presLayoutVars>
      </dgm:prSet>
      <dgm:spPr/>
      <dgm:t>
        <a:bodyPr/>
        <a:lstStyle/>
        <a:p>
          <a:endParaRPr lang="nl-BE"/>
        </a:p>
      </dgm:t>
    </dgm:pt>
    <dgm:pt modelId="{EDE47432-9955-4A3E-8FD0-4BC0EBD83ADD}" type="pres">
      <dgm:prSet presAssocID="{3845D050-AD97-44D2-B633-89917E5DB747}" presName="spNode" presStyleCnt="0"/>
      <dgm:spPr/>
      <dgm:t>
        <a:bodyPr/>
        <a:lstStyle/>
        <a:p>
          <a:endParaRPr lang="en-US"/>
        </a:p>
      </dgm:t>
    </dgm:pt>
    <dgm:pt modelId="{E7C53F34-3C33-4D93-AB68-7C16E0A75B11}" type="pres">
      <dgm:prSet presAssocID="{07400B65-691A-431D-8806-C9FAC27902C8}" presName="sibTrans" presStyleLbl="sibTrans1D1" presStyleIdx="1" presStyleCnt="5"/>
      <dgm:spPr/>
      <dgm:t>
        <a:bodyPr/>
        <a:lstStyle/>
        <a:p>
          <a:endParaRPr lang="fr-BE"/>
        </a:p>
      </dgm:t>
    </dgm:pt>
    <dgm:pt modelId="{0C9D5275-87D1-4C6B-B05C-AD1B6ECDA94A}" type="pres">
      <dgm:prSet presAssocID="{02A6FC1E-6043-401A-B737-FA35515DB084}" presName="node" presStyleLbl="node1" presStyleIdx="2" presStyleCnt="5">
        <dgm:presLayoutVars>
          <dgm:bulletEnabled val="1"/>
        </dgm:presLayoutVars>
      </dgm:prSet>
      <dgm:spPr/>
      <dgm:t>
        <a:bodyPr/>
        <a:lstStyle/>
        <a:p>
          <a:endParaRPr lang="nl-BE"/>
        </a:p>
      </dgm:t>
    </dgm:pt>
    <dgm:pt modelId="{1033BBC7-6F84-40E8-B793-41BD3E4CF3B2}" type="pres">
      <dgm:prSet presAssocID="{02A6FC1E-6043-401A-B737-FA35515DB084}" presName="spNode" presStyleCnt="0"/>
      <dgm:spPr/>
      <dgm:t>
        <a:bodyPr/>
        <a:lstStyle/>
        <a:p>
          <a:endParaRPr lang="en-US"/>
        </a:p>
      </dgm:t>
    </dgm:pt>
    <dgm:pt modelId="{3AE14693-F1C7-402A-B722-9554EE076C2D}" type="pres">
      <dgm:prSet presAssocID="{0B13ECA7-9738-404F-BDE7-A24910EC9918}" presName="sibTrans" presStyleLbl="sibTrans1D1" presStyleIdx="2" presStyleCnt="5"/>
      <dgm:spPr/>
      <dgm:t>
        <a:bodyPr/>
        <a:lstStyle/>
        <a:p>
          <a:endParaRPr lang="fr-BE"/>
        </a:p>
      </dgm:t>
    </dgm:pt>
    <dgm:pt modelId="{E3FB6E28-BF87-43CA-BFE1-7702D5123D14}" type="pres">
      <dgm:prSet presAssocID="{BE136B35-4050-48B9-B3F4-8A1F5D3A5FB7}" presName="node" presStyleLbl="node1" presStyleIdx="3" presStyleCnt="5">
        <dgm:presLayoutVars>
          <dgm:bulletEnabled val="1"/>
        </dgm:presLayoutVars>
      </dgm:prSet>
      <dgm:spPr/>
      <dgm:t>
        <a:bodyPr/>
        <a:lstStyle/>
        <a:p>
          <a:endParaRPr lang="nl-BE"/>
        </a:p>
      </dgm:t>
    </dgm:pt>
    <dgm:pt modelId="{8C2B9825-DA8D-42F7-A196-B2296895C0D4}" type="pres">
      <dgm:prSet presAssocID="{BE136B35-4050-48B9-B3F4-8A1F5D3A5FB7}" presName="spNode" presStyleCnt="0"/>
      <dgm:spPr/>
      <dgm:t>
        <a:bodyPr/>
        <a:lstStyle/>
        <a:p>
          <a:endParaRPr lang="en-US"/>
        </a:p>
      </dgm:t>
    </dgm:pt>
    <dgm:pt modelId="{35EE7F6B-F498-4C3B-9A5D-DB55B8A35C1B}" type="pres">
      <dgm:prSet presAssocID="{073E1A4C-86FB-44A4-B487-224F6FE897D4}" presName="sibTrans" presStyleLbl="sibTrans1D1" presStyleIdx="3" presStyleCnt="5"/>
      <dgm:spPr/>
      <dgm:t>
        <a:bodyPr/>
        <a:lstStyle/>
        <a:p>
          <a:endParaRPr lang="fr-BE"/>
        </a:p>
      </dgm:t>
    </dgm:pt>
    <dgm:pt modelId="{4767074D-2A38-4E75-A603-BBB71E53D39D}" type="pres">
      <dgm:prSet presAssocID="{49A52144-4E44-448E-9501-0826C6CFCA87}" presName="node" presStyleLbl="node1" presStyleIdx="4" presStyleCnt="5">
        <dgm:presLayoutVars>
          <dgm:bulletEnabled val="1"/>
        </dgm:presLayoutVars>
      </dgm:prSet>
      <dgm:spPr/>
      <dgm:t>
        <a:bodyPr/>
        <a:lstStyle/>
        <a:p>
          <a:endParaRPr lang="nl-BE"/>
        </a:p>
      </dgm:t>
    </dgm:pt>
    <dgm:pt modelId="{63DBF405-259B-47B4-8A11-122A7925F108}" type="pres">
      <dgm:prSet presAssocID="{49A52144-4E44-448E-9501-0826C6CFCA87}" presName="spNode" presStyleCnt="0"/>
      <dgm:spPr/>
      <dgm:t>
        <a:bodyPr/>
        <a:lstStyle/>
        <a:p>
          <a:endParaRPr lang="en-US"/>
        </a:p>
      </dgm:t>
    </dgm:pt>
    <dgm:pt modelId="{B2E27E85-C30E-4874-A475-EFC807A2BC78}" type="pres">
      <dgm:prSet presAssocID="{71474B30-25E1-430C-9191-4CE1E93D5530}" presName="sibTrans" presStyleLbl="sibTrans1D1" presStyleIdx="4" presStyleCnt="5"/>
      <dgm:spPr/>
      <dgm:t>
        <a:bodyPr/>
        <a:lstStyle/>
        <a:p>
          <a:endParaRPr lang="fr-BE"/>
        </a:p>
      </dgm:t>
    </dgm:pt>
  </dgm:ptLst>
  <dgm:cxnLst>
    <dgm:cxn modelId="{E1B0BE10-38A0-48FB-9558-F21A7C90E194}" type="presOf" srcId="{BE136B35-4050-48B9-B3F4-8A1F5D3A5FB7}" destId="{E3FB6E28-BF87-43CA-BFE1-7702D5123D14}" srcOrd="0" destOrd="0" presId="urn:microsoft.com/office/officeart/2005/8/layout/cycle6"/>
    <dgm:cxn modelId="{E93CAD7B-4EC1-4D68-9AF5-C929392ED3B6}" type="presOf" srcId="{3845D050-AD97-44D2-B633-89917E5DB747}" destId="{446B5FEE-A1C2-4256-B57E-FEF3020F2C0B}" srcOrd="0" destOrd="0" presId="urn:microsoft.com/office/officeart/2005/8/layout/cycle6"/>
    <dgm:cxn modelId="{940DBFBA-5BF6-4C51-AA52-A17D90278C41}" type="presOf" srcId="{0B13ECA7-9738-404F-BDE7-A24910EC9918}" destId="{3AE14693-F1C7-402A-B722-9554EE076C2D}" srcOrd="0" destOrd="0" presId="urn:microsoft.com/office/officeart/2005/8/layout/cycle6"/>
    <dgm:cxn modelId="{9EA07CEF-EE05-4A97-A706-90860AA30881}" type="presOf" srcId="{07400B65-691A-431D-8806-C9FAC27902C8}" destId="{E7C53F34-3C33-4D93-AB68-7C16E0A75B11}" srcOrd="0" destOrd="0" presId="urn:microsoft.com/office/officeart/2005/8/layout/cycle6"/>
    <dgm:cxn modelId="{502B0190-35B7-46F5-802A-E56FC08DCE32}" srcId="{84754B41-884F-4B21-8EC7-BF72611255A5}" destId="{02A6FC1E-6043-401A-B737-FA35515DB084}" srcOrd="2" destOrd="0" parTransId="{334320AE-010A-4542-8853-476D65586A6C}" sibTransId="{0B13ECA7-9738-404F-BDE7-A24910EC9918}"/>
    <dgm:cxn modelId="{696B2621-50C5-45D2-BCB5-8580DA5E828B}" type="presOf" srcId="{841096FE-F883-445E-8503-9E78A8084003}" destId="{E0EA8C61-97D1-4992-9F07-AA6EAE05D2CC}" srcOrd="0" destOrd="0" presId="urn:microsoft.com/office/officeart/2005/8/layout/cycle6"/>
    <dgm:cxn modelId="{C3787B0F-B199-4F0E-A587-6465694C04A8}" srcId="{84754B41-884F-4B21-8EC7-BF72611255A5}" destId="{03F348AF-8B98-43A7-B3AA-63298F02A2B6}" srcOrd="0" destOrd="0" parTransId="{E3E94D52-923E-4A00-AA18-22EDFFEFA488}" sibTransId="{841096FE-F883-445E-8503-9E78A8084003}"/>
    <dgm:cxn modelId="{F834F35D-E4D5-41E8-9B1B-E07C43372186}" type="presOf" srcId="{49A52144-4E44-448E-9501-0826C6CFCA87}" destId="{4767074D-2A38-4E75-A603-BBB71E53D39D}" srcOrd="0" destOrd="0" presId="urn:microsoft.com/office/officeart/2005/8/layout/cycle6"/>
    <dgm:cxn modelId="{5401F110-A47F-46AC-8B60-7374BD00800B}" srcId="{84754B41-884F-4B21-8EC7-BF72611255A5}" destId="{3845D050-AD97-44D2-B633-89917E5DB747}" srcOrd="1" destOrd="0" parTransId="{F2592685-C8E4-499E-ACF2-A6D71F087E2B}" sibTransId="{07400B65-691A-431D-8806-C9FAC27902C8}"/>
    <dgm:cxn modelId="{B2354BBA-3930-41FF-94DC-23B0671EB36F}" type="presOf" srcId="{03F348AF-8B98-43A7-B3AA-63298F02A2B6}" destId="{8B853378-2FA7-4F1F-A247-1D67F858DEC5}" srcOrd="0" destOrd="0" presId="urn:microsoft.com/office/officeart/2005/8/layout/cycle6"/>
    <dgm:cxn modelId="{8611DB8A-584A-43D9-AAD8-8792F9D39404}" type="presOf" srcId="{073E1A4C-86FB-44A4-B487-224F6FE897D4}" destId="{35EE7F6B-F498-4C3B-9A5D-DB55B8A35C1B}" srcOrd="0" destOrd="0" presId="urn:microsoft.com/office/officeart/2005/8/layout/cycle6"/>
    <dgm:cxn modelId="{85F98513-2B55-4452-8DBD-0E238DFC179D}" srcId="{84754B41-884F-4B21-8EC7-BF72611255A5}" destId="{BE136B35-4050-48B9-B3F4-8A1F5D3A5FB7}" srcOrd="3" destOrd="0" parTransId="{2B48B5B1-951B-4956-A80E-8A239E7AB37C}" sibTransId="{073E1A4C-86FB-44A4-B487-224F6FE897D4}"/>
    <dgm:cxn modelId="{0AF9548E-737E-4F15-A7DA-68C14CF1E788}" type="presOf" srcId="{84754B41-884F-4B21-8EC7-BF72611255A5}" destId="{BD791BAF-9C9D-4AC4-8A2D-8F64BAF49404}" srcOrd="0" destOrd="0" presId="urn:microsoft.com/office/officeart/2005/8/layout/cycle6"/>
    <dgm:cxn modelId="{31294EA0-C7CD-4B0B-B12D-24DA4637DAD7}" srcId="{84754B41-884F-4B21-8EC7-BF72611255A5}" destId="{49A52144-4E44-448E-9501-0826C6CFCA87}" srcOrd="4" destOrd="0" parTransId="{F7CE22B6-A20C-4BA8-B43B-1B85B6BEBB13}" sibTransId="{71474B30-25E1-430C-9191-4CE1E93D5530}"/>
    <dgm:cxn modelId="{815617FF-C7F2-4B5E-ACB2-9B76200690C1}" type="presOf" srcId="{02A6FC1E-6043-401A-B737-FA35515DB084}" destId="{0C9D5275-87D1-4C6B-B05C-AD1B6ECDA94A}" srcOrd="0" destOrd="0" presId="urn:microsoft.com/office/officeart/2005/8/layout/cycle6"/>
    <dgm:cxn modelId="{324625BE-D8D3-49E5-AAAD-2AA207105F5D}" type="presOf" srcId="{71474B30-25E1-430C-9191-4CE1E93D5530}" destId="{B2E27E85-C30E-4874-A475-EFC807A2BC78}" srcOrd="0" destOrd="0" presId="urn:microsoft.com/office/officeart/2005/8/layout/cycle6"/>
    <dgm:cxn modelId="{AA259253-276D-4DF0-A8A7-901D7CC78AAB}" type="presParOf" srcId="{BD791BAF-9C9D-4AC4-8A2D-8F64BAF49404}" destId="{8B853378-2FA7-4F1F-A247-1D67F858DEC5}" srcOrd="0" destOrd="0" presId="urn:microsoft.com/office/officeart/2005/8/layout/cycle6"/>
    <dgm:cxn modelId="{F730E084-B5E8-49D6-93D6-39DBD7ED11F8}" type="presParOf" srcId="{BD791BAF-9C9D-4AC4-8A2D-8F64BAF49404}" destId="{80F9E6AF-7A36-4FE1-9B3A-824C9A4D697B}" srcOrd="1" destOrd="0" presId="urn:microsoft.com/office/officeart/2005/8/layout/cycle6"/>
    <dgm:cxn modelId="{5233D06D-B55E-4758-8781-ABE777637FED}" type="presParOf" srcId="{BD791BAF-9C9D-4AC4-8A2D-8F64BAF49404}" destId="{E0EA8C61-97D1-4992-9F07-AA6EAE05D2CC}" srcOrd="2" destOrd="0" presId="urn:microsoft.com/office/officeart/2005/8/layout/cycle6"/>
    <dgm:cxn modelId="{EE780F2C-D600-456A-9F98-458EA2E9070A}" type="presParOf" srcId="{BD791BAF-9C9D-4AC4-8A2D-8F64BAF49404}" destId="{446B5FEE-A1C2-4256-B57E-FEF3020F2C0B}" srcOrd="3" destOrd="0" presId="urn:microsoft.com/office/officeart/2005/8/layout/cycle6"/>
    <dgm:cxn modelId="{760508C4-DACF-49F6-B9B7-AD89E99A8AFC}" type="presParOf" srcId="{BD791BAF-9C9D-4AC4-8A2D-8F64BAF49404}" destId="{EDE47432-9955-4A3E-8FD0-4BC0EBD83ADD}" srcOrd="4" destOrd="0" presId="urn:microsoft.com/office/officeart/2005/8/layout/cycle6"/>
    <dgm:cxn modelId="{5B15DF91-8F0B-43C4-9C55-266140C37762}" type="presParOf" srcId="{BD791BAF-9C9D-4AC4-8A2D-8F64BAF49404}" destId="{E7C53F34-3C33-4D93-AB68-7C16E0A75B11}" srcOrd="5" destOrd="0" presId="urn:microsoft.com/office/officeart/2005/8/layout/cycle6"/>
    <dgm:cxn modelId="{F97E667F-E252-4954-9AE5-6FE999C94279}" type="presParOf" srcId="{BD791BAF-9C9D-4AC4-8A2D-8F64BAF49404}" destId="{0C9D5275-87D1-4C6B-B05C-AD1B6ECDA94A}" srcOrd="6" destOrd="0" presId="urn:microsoft.com/office/officeart/2005/8/layout/cycle6"/>
    <dgm:cxn modelId="{E68402D6-F2DF-494E-8AE9-338B7F32CF7C}" type="presParOf" srcId="{BD791BAF-9C9D-4AC4-8A2D-8F64BAF49404}" destId="{1033BBC7-6F84-40E8-B793-41BD3E4CF3B2}" srcOrd="7" destOrd="0" presId="urn:microsoft.com/office/officeart/2005/8/layout/cycle6"/>
    <dgm:cxn modelId="{F4B6F818-DE33-4DF0-BDFB-75C0BA9DD406}" type="presParOf" srcId="{BD791BAF-9C9D-4AC4-8A2D-8F64BAF49404}" destId="{3AE14693-F1C7-402A-B722-9554EE076C2D}" srcOrd="8" destOrd="0" presId="urn:microsoft.com/office/officeart/2005/8/layout/cycle6"/>
    <dgm:cxn modelId="{826462AF-2C6C-4852-A7E7-828B0A40866E}" type="presParOf" srcId="{BD791BAF-9C9D-4AC4-8A2D-8F64BAF49404}" destId="{E3FB6E28-BF87-43CA-BFE1-7702D5123D14}" srcOrd="9" destOrd="0" presId="urn:microsoft.com/office/officeart/2005/8/layout/cycle6"/>
    <dgm:cxn modelId="{49C7F241-1F3D-4608-A029-151E647E8D67}" type="presParOf" srcId="{BD791BAF-9C9D-4AC4-8A2D-8F64BAF49404}" destId="{8C2B9825-DA8D-42F7-A196-B2296895C0D4}" srcOrd="10" destOrd="0" presId="urn:microsoft.com/office/officeart/2005/8/layout/cycle6"/>
    <dgm:cxn modelId="{516F796C-437D-41F0-8B87-879E4BBA8D51}" type="presParOf" srcId="{BD791BAF-9C9D-4AC4-8A2D-8F64BAF49404}" destId="{35EE7F6B-F498-4C3B-9A5D-DB55B8A35C1B}" srcOrd="11" destOrd="0" presId="urn:microsoft.com/office/officeart/2005/8/layout/cycle6"/>
    <dgm:cxn modelId="{D0FFB216-0FB8-43CA-96DC-654996A6FFA6}" type="presParOf" srcId="{BD791BAF-9C9D-4AC4-8A2D-8F64BAF49404}" destId="{4767074D-2A38-4E75-A603-BBB71E53D39D}" srcOrd="12" destOrd="0" presId="urn:microsoft.com/office/officeart/2005/8/layout/cycle6"/>
    <dgm:cxn modelId="{313DFAF2-E48D-4D62-9966-63CED9AADCB3}" type="presParOf" srcId="{BD791BAF-9C9D-4AC4-8A2D-8F64BAF49404}" destId="{63DBF405-259B-47B4-8A11-122A7925F108}" srcOrd="13" destOrd="0" presId="urn:microsoft.com/office/officeart/2005/8/layout/cycle6"/>
    <dgm:cxn modelId="{4D298891-BD9D-4D34-8F4B-9027263AE912}" type="presParOf" srcId="{BD791BAF-9C9D-4AC4-8A2D-8F64BAF49404}" destId="{B2E27E85-C30E-4874-A475-EFC807A2BC78}"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8FB2692-CE14-464C-BEAD-3C03962013F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fr-BE"/>
        </a:p>
      </dgm:t>
    </dgm:pt>
    <dgm:pt modelId="{A265FA9C-3F31-4381-A9E8-178032E1F381}">
      <dgm:prSet phldrT="[Text]" custT="1"/>
      <dgm:spPr>
        <a:solidFill>
          <a:srgbClr val="3E6E5A"/>
        </a:solidFill>
      </dgm:spPr>
      <dgm:t>
        <a:bodyPr/>
        <a:lstStyle/>
        <a:p>
          <a:r>
            <a:rPr lang="nl-BE" sz="6000" dirty="0" smtClean="0"/>
            <a:t>IaaS</a:t>
          </a:r>
          <a:endParaRPr lang="fr-BE" sz="6500" dirty="0"/>
        </a:p>
      </dgm:t>
    </dgm:pt>
    <dgm:pt modelId="{EAAEF92B-A06F-45F4-A60C-DF7444B47BEA}" type="parTrans" cxnId="{5A96326E-47EE-46AD-9D8D-6D703E775FF5}">
      <dgm:prSet/>
      <dgm:spPr/>
      <dgm:t>
        <a:bodyPr/>
        <a:lstStyle/>
        <a:p>
          <a:endParaRPr lang="fr-BE"/>
        </a:p>
      </dgm:t>
    </dgm:pt>
    <dgm:pt modelId="{C793B272-B701-4C53-B68E-C2ADB8971C25}" type="sibTrans" cxnId="{5A96326E-47EE-46AD-9D8D-6D703E775FF5}">
      <dgm:prSet/>
      <dgm:spPr/>
      <dgm:t>
        <a:bodyPr/>
        <a:lstStyle/>
        <a:p>
          <a:endParaRPr lang="fr-BE"/>
        </a:p>
      </dgm:t>
    </dgm:pt>
    <dgm:pt modelId="{92D711B8-F8F4-401E-91A9-1BF552D67143}">
      <dgm:prSet phldrT="[Text]"/>
      <dgm:spPr>
        <a:solidFill>
          <a:srgbClr val="FFC1C1"/>
        </a:solidFill>
      </dgm:spPr>
      <dgm:t>
        <a:bodyPr/>
        <a:lstStyle/>
        <a:p>
          <a:r>
            <a:rPr lang="nl-BE" dirty="0" smtClean="0"/>
            <a:t>Infrastructure as a Service</a:t>
          </a:r>
          <a:endParaRPr lang="fr-BE" dirty="0"/>
        </a:p>
      </dgm:t>
    </dgm:pt>
    <dgm:pt modelId="{F854B2CD-6FAD-4B3D-8709-7244C6E5F40F}" type="parTrans" cxnId="{85AC755C-9B40-4036-9153-3829913A0926}">
      <dgm:prSet/>
      <dgm:spPr/>
      <dgm:t>
        <a:bodyPr/>
        <a:lstStyle/>
        <a:p>
          <a:endParaRPr lang="fr-BE"/>
        </a:p>
      </dgm:t>
    </dgm:pt>
    <dgm:pt modelId="{EF9A6B77-31E5-452C-83EE-409C2DA14A58}" type="sibTrans" cxnId="{85AC755C-9B40-4036-9153-3829913A0926}">
      <dgm:prSet/>
      <dgm:spPr/>
      <dgm:t>
        <a:bodyPr/>
        <a:lstStyle/>
        <a:p>
          <a:endParaRPr lang="fr-BE"/>
        </a:p>
      </dgm:t>
    </dgm:pt>
    <dgm:pt modelId="{5E929EB6-721B-4CF5-90BA-D418E3BC17BC}">
      <dgm:prSet custT="1"/>
      <dgm:spPr>
        <a:solidFill>
          <a:srgbClr val="3E6E5A"/>
        </a:solidFill>
      </dgm:spPr>
      <dgm:t>
        <a:bodyPr/>
        <a:lstStyle/>
        <a:p>
          <a:r>
            <a:rPr lang="nl-BE" sz="6000" dirty="0" err="1" smtClean="0"/>
            <a:t>PaaS</a:t>
          </a:r>
          <a:endParaRPr lang="nl-BE" sz="6000" dirty="0" smtClean="0"/>
        </a:p>
      </dgm:t>
    </dgm:pt>
    <dgm:pt modelId="{3B33A1A6-23B1-4895-A06A-D2BC211BD024}" type="parTrans" cxnId="{5C85A3A2-9532-43B6-AE8E-03DC89AA4458}">
      <dgm:prSet/>
      <dgm:spPr/>
      <dgm:t>
        <a:bodyPr/>
        <a:lstStyle/>
        <a:p>
          <a:endParaRPr lang="fr-BE"/>
        </a:p>
      </dgm:t>
    </dgm:pt>
    <dgm:pt modelId="{A84A0456-F2F6-4B68-A7CE-863D92655E61}" type="sibTrans" cxnId="{5C85A3A2-9532-43B6-AE8E-03DC89AA4458}">
      <dgm:prSet/>
      <dgm:spPr/>
      <dgm:t>
        <a:bodyPr/>
        <a:lstStyle/>
        <a:p>
          <a:endParaRPr lang="fr-BE"/>
        </a:p>
      </dgm:t>
    </dgm:pt>
    <dgm:pt modelId="{8C2DB87D-5549-46D3-AD1C-532DE7C92D5F}">
      <dgm:prSet custT="1"/>
      <dgm:spPr>
        <a:solidFill>
          <a:srgbClr val="3E6E5A"/>
        </a:solidFill>
      </dgm:spPr>
      <dgm:t>
        <a:bodyPr/>
        <a:lstStyle/>
        <a:p>
          <a:r>
            <a:rPr lang="nl-BE" sz="6000" dirty="0" err="1" smtClean="0"/>
            <a:t>SaaS</a:t>
          </a:r>
          <a:endParaRPr lang="fr-BE" sz="6000" dirty="0"/>
        </a:p>
      </dgm:t>
    </dgm:pt>
    <dgm:pt modelId="{D64DF8D6-79C9-46F1-90A7-2520D6EFB75A}" type="parTrans" cxnId="{2094194C-A08C-405C-A22D-98327054E78B}">
      <dgm:prSet/>
      <dgm:spPr/>
      <dgm:t>
        <a:bodyPr/>
        <a:lstStyle/>
        <a:p>
          <a:endParaRPr lang="fr-BE"/>
        </a:p>
      </dgm:t>
    </dgm:pt>
    <dgm:pt modelId="{A976D611-A298-4198-9AB7-8CF9AEC2EB04}" type="sibTrans" cxnId="{2094194C-A08C-405C-A22D-98327054E78B}">
      <dgm:prSet/>
      <dgm:spPr/>
      <dgm:t>
        <a:bodyPr/>
        <a:lstStyle/>
        <a:p>
          <a:endParaRPr lang="fr-BE"/>
        </a:p>
      </dgm:t>
    </dgm:pt>
    <dgm:pt modelId="{4C1B52BD-2A56-467E-AEC4-AB24961BEEAA}">
      <dgm:prSet phldrT="[Text]"/>
      <dgm:spPr>
        <a:solidFill>
          <a:srgbClr val="FFC1C1"/>
        </a:solidFill>
      </dgm:spPr>
      <dgm:t>
        <a:bodyPr/>
        <a:lstStyle/>
        <a:p>
          <a:r>
            <a:rPr lang="nl-BE" dirty="0" smtClean="0"/>
            <a:t>Basic IT </a:t>
          </a:r>
          <a:r>
            <a:rPr lang="nl-BE" dirty="0" err="1" smtClean="0"/>
            <a:t>infrastructure</a:t>
          </a:r>
          <a:r>
            <a:rPr lang="nl-BE" dirty="0" smtClean="0"/>
            <a:t> components (e.g. </a:t>
          </a:r>
          <a:r>
            <a:rPr lang="nl-BE" dirty="0" err="1" smtClean="0"/>
            <a:t>Amazon</a:t>
          </a:r>
          <a:r>
            <a:rPr lang="nl-BE" dirty="0" smtClean="0"/>
            <a:t> virtual machines)</a:t>
          </a:r>
          <a:endParaRPr lang="fr-BE" dirty="0"/>
        </a:p>
      </dgm:t>
    </dgm:pt>
    <dgm:pt modelId="{A9663214-A082-46D6-9E32-CFC2BD8F8DF7}" type="parTrans" cxnId="{A85FF3DF-856C-4C59-8E19-0887FA0DA308}">
      <dgm:prSet/>
      <dgm:spPr/>
      <dgm:t>
        <a:bodyPr/>
        <a:lstStyle/>
        <a:p>
          <a:endParaRPr lang="fr-BE"/>
        </a:p>
      </dgm:t>
    </dgm:pt>
    <dgm:pt modelId="{C7F36515-8C43-493D-8407-CE569A2B5702}" type="sibTrans" cxnId="{A85FF3DF-856C-4C59-8E19-0887FA0DA308}">
      <dgm:prSet/>
      <dgm:spPr/>
      <dgm:t>
        <a:bodyPr/>
        <a:lstStyle/>
        <a:p>
          <a:endParaRPr lang="fr-BE"/>
        </a:p>
      </dgm:t>
    </dgm:pt>
    <dgm:pt modelId="{1CC1EA5E-E790-456C-A85B-66DD6B144F97}">
      <dgm:prSet/>
      <dgm:spPr>
        <a:solidFill>
          <a:srgbClr val="FFC1C1"/>
        </a:solidFill>
      </dgm:spPr>
      <dgm:t>
        <a:bodyPr/>
        <a:lstStyle/>
        <a:p>
          <a:r>
            <a:rPr lang="nl-BE" dirty="0" smtClean="0"/>
            <a:t>Platform as a Service</a:t>
          </a:r>
        </a:p>
      </dgm:t>
    </dgm:pt>
    <dgm:pt modelId="{B47EE2DF-3090-4C0D-A098-93691566ECAC}" type="parTrans" cxnId="{32C6BD04-0A19-4DC1-B83D-46F2D851231E}">
      <dgm:prSet/>
      <dgm:spPr/>
      <dgm:t>
        <a:bodyPr/>
        <a:lstStyle/>
        <a:p>
          <a:endParaRPr lang="fr-BE"/>
        </a:p>
      </dgm:t>
    </dgm:pt>
    <dgm:pt modelId="{53B05AF4-3095-4275-BDAC-60ED6F0D87CB}" type="sibTrans" cxnId="{32C6BD04-0A19-4DC1-B83D-46F2D851231E}">
      <dgm:prSet/>
      <dgm:spPr/>
      <dgm:t>
        <a:bodyPr/>
        <a:lstStyle/>
        <a:p>
          <a:endParaRPr lang="fr-BE"/>
        </a:p>
      </dgm:t>
    </dgm:pt>
    <dgm:pt modelId="{8FC100FD-3DE7-47F4-AE19-12D6EE75A11D}">
      <dgm:prSet/>
      <dgm:spPr>
        <a:solidFill>
          <a:srgbClr val="FFC1C1"/>
        </a:solidFill>
      </dgm:spPr>
      <dgm:t>
        <a:bodyPr/>
        <a:lstStyle/>
        <a:p>
          <a:r>
            <a:rPr lang="nl-BE" dirty="0" smtClean="0"/>
            <a:t>Platforms </a:t>
          </a:r>
          <a:r>
            <a:rPr lang="nl-BE" dirty="0" err="1" smtClean="0"/>
            <a:t>to</a:t>
          </a:r>
          <a:r>
            <a:rPr lang="nl-BE" dirty="0" smtClean="0"/>
            <a:t> </a:t>
          </a:r>
          <a:r>
            <a:rPr lang="nl-BE" dirty="0" err="1" smtClean="0"/>
            <a:t>build</a:t>
          </a:r>
          <a:r>
            <a:rPr lang="nl-BE" dirty="0" smtClean="0"/>
            <a:t> </a:t>
          </a:r>
          <a:r>
            <a:rPr lang="nl-BE" dirty="0" err="1" smtClean="0"/>
            <a:t>applications</a:t>
          </a:r>
          <a:r>
            <a:rPr lang="nl-BE" dirty="0" smtClean="0"/>
            <a:t> </a:t>
          </a:r>
        </a:p>
      </dgm:t>
    </dgm:pt>
    <dgm:pt modelId="{CEECDF7C-8B7C-4AF3-9666-6D3F6C60E7AF}" type="parTrans" cxnId="{B1294694-5C34-464E-B984-7E131A949382}">
      <dgm:prSet/>
      <dgm:spPr/>
      <dgm:t>
        <a:bodyPr/>
        <a:lstStyle/>
        <a:p>
          <a:endParaRPr lang="fr-BE"/>
        </a:p>
      </dgm:t>
    </dgm:pt>
    <dgm:pt modelId="{5061AAEE-BE3D-4890-A310-DE719CABAE93}" type="sibTrans" cxnId="{B1294694-5C34-464E-B984-7E131A949382}">
      <dgm:prSet/>
      <dgm:spPr/>
      <dgm:t>
        <a:bodyPr/>
        <a:lstStyle/>
        <a:p>
          <a:endParaRPr lang="fr-BE"/>
        </a:p>
      </dgm:t>
    </dgm:pt>
    <dgm:pt modelId="{3810CF3F-87F2-445A-AB83-4862A93879A0}">
      <dgm:prSet/>
      <dgm:spPr>
        <a:solidFill>
          <a:srgbClr val="FFC1C1"/>
        </a:solidFill>
      </dgm:spPr>
      <dgm:t>
        <a:bodyPr/>
        <a:lstStyle/>
        <a:p>
          <a:r>
            <a:rPr lang="nl-BE" dirty="0" smtClean="0"/>
            <a:t>Software as a Service</a:t>
          </a:r>
          <a:endParaRPr lang="fr-BE" dirty="0"/>
        </a:p>
      </dgm:t>
    </dgm:pt>
    <dgm:pt modelId="{4CA9ADD2-30A4-417F-A618-7FAA7A4F0522}" type="parTrans" cxnId="{7F21A9E6-9D89-4CF8-BF80-6AF40001117E}">
      <dgm:prSet/>
      <dgm:spPr/>
      <dgm:t>
        <a:bodyPr/>
        <a:lstStyle/>
        <a:p>
          <a:endParaRPr lang="fr-BE"/>
        </a:p>
      </dgm:t>
    </dgm:pt>
    <dgm:pt modelId="{2C838E8A-8729-4F36-BE7B-9194A45F878F}" type="sibTrans" cxnId="{7F21A9E6-9D89-4CF8-BF80-6AF40001117E}">
      <dgm:prSet/>
      <dgm:spPr/>
      <dgm:t>
        <a:bodyPr/>
        <a:lstStyle/>
        <a:p>
          <a:endParaRPr lang="fr-BE"/>
        </a:p>
      </dgm:t>
    </dgm:pt>
    <dgm:pt modelId="{29EE4CAA-E2DE-4AFF-829B-99D30FF33B4D}">
      <dgm:prSet/>
      <dgm:spPr>
        <a:solidFill>
          <a:srgbClr val="FFC1C1"/>
        </a:solidFill>
      </dgm:spPr>
      <dgm:t>
        <a:bodyPr/>
        <a:lstStyle/>
        <a:p>
          <a:r>
            <a:rPr lang="nl-BE" dirty="0" smtClean="0"/>
            <a:t>Full </a:t>
          </a:r>
          <a:r>
            <a:rPr lang="nl-BE" dirty="0" err="1" smtClean="0"/>
            <a:t>applications</a:t>
          </a:r>
          <a:r>
            <a:rPr lang="nl-BE" dirty="0" smtClean="0"/>
            <a:t> (e.g. O365, Google </a:t>
          </a:r>
          <a:r>
            <a:rPr lang="nl-BE" dirty="0" err="1" smtClean="0"/>
            <a:t>Apps</a:t>
          </a:r>
          <a:r>
            <a:rPr lang="nl-BE" dirty="0" smtClean="0"/>
            <a:t>, ...)</a:t>
          </a:r>
          <a:endParaRPr lang="fr-BE" dirty="0"/>
        </a:p>
      </dgm:t>
    </dgm:pt>
    <dgm:pt modelId="{791114ED-2803-450D-94EE-14AE61E20D83}" type="parTrans" cxnId="{EDAE3EA1-431C-4DB3-8B45-25D386B2AEA0}">
      <dgm:prSet/>
      <dgm:spPr/>
      <dgm:t>
        <a:bodyPr/>
        <a:lstStyle/>
        <a:p>
          <a:endParaRPr lang="fr-BE"/>
        </a:p>
      </dgm:t>
    </dgm:pt>
    <dgm:pt modelId="{76CA85AA-F70C-420A-9BEF-311C6CF3DF8F}" type="sibTrans" cxnId="{EDAE3EA1-431C-4DB3-8B45-25D386B2AEA0}">
      <dgm:prSet/>
      <dgm:spPr/>
      <dgm:t>
        <a:bodyPr/>
        <a:lstStyle/>
        <a:p>
          <a:endParaRPr lang="fr-BE"/>
        </a:p>
      </dgm:t>
    </dgm:pt>
    <dgm:pt modelId="{0532F533-2485-479E-9B4B-CB53B270990F}" type="pres">
      <dgm:prSet presAssocID="{98FB2692-CE14-464C-BEAD-3C03962013FB}" presName="Name0" presStyleCnt="0">
        <dgm:presLayoutVars>
          <dgm:dir/>
          <dgm:animLvl val="lvl"/>
          <dgm:resizeHandles val="exact"/>
        </dgm:presLayoutVars>
      </dgm:prSet>
      <dgm:spPr/>
      <dgm:t>
        <a:bodyPr/>
        <a:lstStyle/>
        <a:p>
          <a:endParaRPr lang="fr-BE"/>
        </a:p>
      </dgm:t>
    </dgm:pt>
    <dgm:pt modelId="{F6283822-BF7E-415C-8ACF-97DF646BBA37}" type="pres">
      <dgm:prSet presAssocID="{A265FA9C-3F31-4381-A9E8-178032E1F381}" presName="linNode" presStyleCnt="0"/>
      <dgm:spPr/>
    </dgm:pt>
    <dgm:pt modelId="{84E4C291-5AB0-4F56-8630-1030BCB09903}" type="pres">
      <dgm:prSet presAssocID="{A265FA9C-3F31-4381-A9E8-178032E1F381}" presName="parentText" presStyleLbl="node1" presStyleIdx="0" presStyleCnt="3">
        <dgm:presLayoutVars>
          <dgm:chMax val="1"/>
          <dgm:bulletEnabled val="1"/>
        </dgm:presLayoutVars>
      </dgm:prSet>
      <dgm:spPr/>
      <dgm:t>
        <a:bodyPr/>
        <a:lstStyle/>
        <a:p>
          <a:endParaRPr lang="fr-BE"/>
        </a:p>
      </dgm:t>
    </dgm:pt>
    <dgm:pt modelId="{2A4E49D0-8891-45F7-A0FC-A9209D503CFF}" type="pres">
      <dgm:prSet presAssocID="{A265FA9C-3F31-4381-A9E8-178032E1F381}" presName="descendantText" presStyleLbl="alignAccFollowNode1" presStyleIdx="0" presStyleCnt="3">
        <dgm:presLayoutVars>
          <dgm:bulletEnabled val="1"/>
        </dgm:presLayoutVars>
      </dgm:prSet>
      <dgm:spPr/>
      <dgm:t>
        <a:bodyPr/>
        <a:lstStyle/>
        <a:p>
          <a:endParaRPr lang="fr-BE"/>
        </a:p>
      </dgm:t>
    </dgm:pt>
    <dgm:pt modelId="{C53FF2E6-A4CC-442E-BE74-81992F1B9380}" type="pres">
      <dgm:prSet presAssocID="{C793B272-B701-4C53-B68E-C2ADB8971C25}" presName="sp" presStyleCnt="0"/>
      <dgm:spPr/>
    </dgm:pt>
    <dgm:pt modelId="{3EB80350-3C54-483E-88C0-18809A98160C}" type="pres">
      <dgm:prSet presAssocID="{5E929EB6-721B-4CF5-90BA-D418E3BC17BC}" presName="linNode" presStyleCnt="0"/>
      <dgm:spPr/>
    </dgm:pt>
    <dgm:pt modelId="{799D1E49-1004-47D5-96DC-D5E2542D595E}" type="pres">
      <dgm:prSet presAssocID="{5E929EB6-721B-4CF5-90BA-D418E3BC17BC}" presName="parentText" presStyleLbl="node1" presStyleIdx="1" presStyleCnt="3">
        <dgm:presLayoutVars>
          <dgm:chMax val="1"/>
          <dgm:bulletEnabled val="1"/>
        </dgm:presLayoutVars>
      </dgm:prSet>
      <dgm:spPr/>
      <dgm:t>
        <a:bodyPr/>
        <a:lstStyle/>
        <a:p>
          <a:endParaRPr lang="fr-BE"/>
        </a:p>
      </dgm:t>
    </dgm:pt>
    <dgm:pt modelId="{E20D8490-15CF-4399-BB38-29D8A2E441A0}" type="pres">
      <dgm:prSet presAssocID="{5E929EB6-721B-4CF5-90BA-D418E3BC17BC}" presName="descendantText" presStyleLbl="alignAccFollowNode1" presStyleIdx="1" presStyleCnt="3">
        <dgm:presLayoutVars>
          <dgm:bulletEnabled val="1"/>
        </dgm:presLayoutVars>
      </dgm:prSet>
      <dgm:spPr/>
      <dgm:t>
        <a:bodyPr/>
        <a:lstStyle/>
        <a:p>
          <a:endParaRPr lang="fr-BE"/>
        </a:p>
      </dgm:t>
    </dgm:pt>
    <dgm:pt modelId="{005DF886-4596-471B-9E0F-B3B9F1930603}" type="pres">
      <dgm:prSet presAssocID="{A84A0456-F2F6-4B68-A7CE-863D92655E61}" presName="sp" presStyleCnt="0"/>
      <dgm:spPr/>
    </dgm:pt>
    <dgm:pt modelId="{1BAE2B03-3865-4162-89C3-43A111188A38}" type="pres">
      <dgm:prSet presAssocID="{8C2DB87D-5549-46D3-AD1C-532DE7C92D5F}" presName="linNode" presStyleCnt="0"/>
      <dgm:spPr/>
    </dgm:pt>
    <dgm:pt modelId="{D5D00B30-C626-4D1B-8CAA-1AEC5BE456F8}" type="pres">
      <dgm:prSet presAssocID="{8C2DB87D-5549-46D3-AD1C-532DE7C92D5F}" presName="parentText" presStyleLbl="node1" presStyleIdx="2" presStyleCnt="3">
        <dgm:presLayoutVars>
          <dgm:chMax val="1"/>
          <dgm:bulletEnabled val="1"/>
        </dgm:presLayoutVars>
      </dgm:prSet>
      <dgm:spPr/>
      <dgm:t>
        <a:bodyPr/>
        <a:lstStyle/>
        <a:p>
          <a:endParaRPr lang="fr-BE"/>
        </a:p>
      </dgm:t>
    </dgm:pt>
    <dgm:pt modelId="{F0011451-1331-4DD7-8D4C-DA8D40BCEDAF}" type="pres">
      <dgm:prSet presAssocID="{8C2DB87D-5549-46D3-AD1C-532DE7C92D5F}" presName="descendantText" presStyleLbl="alignAccFollowNode1" presStyleIdx="2" presStyleCnt="3">
        <dgm:presLayoutVars>
          <dgm:bulletEnabled val="1"/>
        </dgm:presLayoutVars>
      </dgm:prSet>
      <dgm:spPr/>
      <dgm:t>
        <a:bodyPr/>
        <a:lstStyle/>
        <a:p>
          <a:endParaRPr lang="fr-BE"/>
        </a:p>
      </dgm:t>
    </dgm:pt>
  </dgm:ptLst>
  <dgm:cxnLst>
    <dgm:cxn modelId="{B1294694-5C34-464E-B984-7E131A949382}" srcId="{5E929EB6-721B-4CF5-90BA-D418E3BC17BC}" destId="{8FC100FD-3DE7-47F4-AE19-12D6EE75A11D}" srcOrd="1" destOrd="0" parTransId="{CEECDF7C-8B7C-4AF3-9666-6D3F6C60E7AF}" sibTransId="{5061AAEE-BE3D-4890-A310-DE719CABAE93}"/>
    <dgm:cxn modelId="{B1955255-ECDE-4B69-8C7E-2C0BA7042C09}" type="presOf" srcId="{4C1B52BD-2A56-467E-AEC4-AB24961BEEAA}" destId="{2A4E49D0-8891-45F7-A0FC-A9209D503CFF}" srcOrd="0" destOrd="1" presId="urn:microsoft.com/office/officeart/2005/8/layout/vList5"/>
    <dgm:cxn modelId="{EF2AB0DB-D688-4774-BE78-0F6581FC81E7}" type="presOf" srcId="{8C2DB87D-5549-46D3-AD1C-532DE7C92D5F}" destId="{D5D00B30-C626-4D1B-8CAA-1AEC5BE456F8}" srcOrd="0" destOrd="0" presId="urn:microsoft.com/office/officeart/2005/8/layout/vList5"/>
    <dgm:cxn modelId="{32C6BD04-0A19-4DC1-B83D-46F2D851231E}" srcId="{5E929EB6-721B-4CF5-90BA-D418E3BC17BC}" destId="{1CC1EA5E-E790-456C-A85B-66DD6B144F97}" srcOrd="0" destOrd="0" parTransId="{B47EE2DF-3090-4C0D-A098-93691566ECAC}" sibTransId="{53B05AF4-3095-4275-BDAC-60ED6F0D87CB}"/>
    <dgm:cxn modelId="{2094194C-A08C-405C-A22D-98327054E78B}" srcId="{98FB2692-CE14-464C-BEAD-3C03962013FB}" destId="{8C2DB87D-5549-46D3-AD1C-532DE7C92D5F}" srcOrd="2" destOrd="0" parTransId="{D64DF8D6-79C9-46F1-90A7-2520D6EFB75A}" sibTransId="{A976D611-A298-4198-9AB7-8CF9AEC2EB04}"/>
    <dgm:cxn modelId="{5A96326E-47EE-46AD-9D8D-6D703E775FF5}" srcId="{98FB2692-CE14-464C-BEAD-3C03962013FB}" destId="{A265FA9C-3F31-4381-A9E8-178032E1F381}" srcOrd="0" destOrd="0" parTransId="{EAAEF92B-A06F-45F4-A60C-DF7444B47BEA}" sibTransId="{C793B272-B701-4C53-B68E-C2ADB8971C25}"/>
    <dgm:cxn modelId="{5C85A3A2-9532-43B6-AE8E-03DC89AA4458}" srcId="{98FB2692-CE14-464C-BEAD-3C03962013FB}" destId="{5E929EB6-721B-4CF5-90BA-D418E3BC17BC}" srcOrd="1" destOrd="0" parTransId="{3B33A1A6-23B1-4895-A06A-D2BC211BD024}" sibTransId="{A84A0456-F2F6-4B68-A7CE-863D92655E61}"/>
    <dgm:cxn modelId="{A85FF3DF-856C-4C59-8E19-0887FA0DA308}" srcId="{A265FA9C-3F31-4381-A9E8-178032E1F381}" destId="{4C1B52BD-2A56-467E-AEC4-AB24961BEEAA}" srcOrd="1" destOrd="0" parTransId="{A9663214-A082-46D6-9E32-CFC2BD8F8DF7}" sibTransId="{C7F36515-8C43-493D-8407-CE569A2B5702}"/>
    <dgm:cxn modelId="{0DDB2563-7BC4-43A0-98EC-6CAE8FE44631}" type="presOf" srcId="{8FC100FD-3DE7-47F4-AE19-12D6EE75A11D}" destId="{E20D8490-15CF-4399-BB38-29D8A2E441A0}" srcOrd="0" destOrd="1" presId="urn:microsoft.com/office/officeart/2005/8/layout/vList5"/>
    <dgm:cxn modelId="{FF6BE5CF-A324-4769-849A-8097E77C1D4B}" type="presOf" srcId="{5E929EB6-721B-4CF5-90BA-D418E3BC17BC}" destId="{799D1E49-1004-47D5-96DC-D5E2542D595E}" srcOrd="0" destOrd="0" presId="urn:microsoft.com/office/officeart/2005/8/layout/vList5"/>
    <dgm:cxn modelId="{FB3AD34E-D3F8-4136-8604-A911141D0F1E}" type="presOf" srcId="{98FB2692-CE14-464C-BEAD-3C03962013FB}" destId="{0532F533-2485-479E-9B4B-CB53B270990F}" srcOrd="0" destOrd="0" presId="urn:microsoft.com/office/officeart/2005/8/layout/vList5"/>
    <dgm:cxn modelId="{BCFBF06C-2BB9-430B-AB11-84486C9119A5}" type="presOf" srcId="{3810CF3F-87F2-445A-AB83-4862A93879A0}" destId="{F0011451-1331-4DD7-8D4C-DA8D40BCEDAF}" srcOrd="0" destOrd="0" presId="urn:microsoft.com/office/officeart/2005/8/layout/vList5"/>
    <dgm:cxn modelId="{36E95D94-C96C-4848-BF69-0B188E606ED2}" type="presOf" srcId="{29EE4CAA-E2DE-4AFF-829B-99D30FF33B4D}" destId="{F0011451-1331-4DD7-8D4C-DA8D40BCEDAF}" srcOrd="0" destOrd="1" presId="urn:microsoft.com/office/officeart/2005/8/layout/vList5"/>
    <dgm:cxn modelId="{C48AB478-1A81-49B0-881B-D888885AAC5E}" type="presOf" srcId="{92D711B8-F8F4-401E-91A9-1BF552D67143}" destId="{2A4E49D0-8891-45F7-A0FC-A9209D503CFF}" srcOrd="0" destOrd="0" presId="urn:microsoft.com/office/officeart/2005/8/layout/vList5"/>
    <dgm:cxn modelId="{88D8DBB5-2206-4EAC-BF5B-8DB97A863DB8}" type="presOf" srcId="{1CC1EA5E-E790-456C-A85B-66DD6B144F97}" destId="{E20D8490-15CF-4399-BB38-29D8A2E441A0}" srcOrd="0" destOrd="0" presId="urn:microsoft.com/office/officeart/2005/8/layout/vList5"/>
    <dgm:cxn modelId="{7F21A9E6-9D89-4CF8-BF80-6AF40001117E}" srcId="{8C2DB87D-5549-46D3-AD1C-532DE7C92D5F}" destId="{3810CF3F-87F2-445A-AB83-4862A93879A0}" srcOrd="0" destOrd="0" parTransId="{4CA9ADD2-30A4-417F-A618-7FAA7A4F0522}" sibTransId="{2C838E8A-8729-4F36-BE7B-9194A45F878F}"/>
    <dgm:cxn modelId="{85AC755C-9B40-4036-9153-3829913A0926}" srcId="{A265FA9C-3F31-4381-A9E8-178032E1F381}" destId="{92D711B8-F8F4-401E-91A9-1BF552D67143}" srcOrd="0" destOrd="0" parTransId="{F854B2CD-6FAD-4B3D-8709-7244C6E5F40F}" sibTransId="{EF9A6B77-31E5-452C-83EE-409C2DA14A58}"/>
    <dgm:cxn modelId="{EDAE3EA1-431C-4DB3-8B45-25D386B2AEA0}" srcId="{8C2DB87D-5549-46D3-AD1C-532DE7C92D5F}" destId="{29EE4CAA-E2DE-4AFF-829B-99D30FF33B4D}" srcOrd="1" destOrd="0" parTransId="{791114ED-2803-450D-94EE-14AE61E20D83}" sibTransId="{76CA85AA-F70C-420A-9BEF-311C6CF3DF8F}"/>
    <dgm:cxn modelId="{865C3044-4A55-4352-B652-151077E19E22}" type="presOf" srcId="{A265FA9C-3F31-4381-A9E8-178032E1F381}" destId="{84E4C291-5AB0-4F56-8630-1030BCB09903}" srcOrd="0" destOrd="0" presId="urn:microsoft.com/office/officeart/2005/8/layout/vList5"/>
    <dgm:cxn modelId="{6408D71A-1C11-4BF1-8733-3B70029623B2}" type="presParOf" srcId="{0532F533-2485-479E-9B4B-CB53B270990F}" destId="{F6283822-BF7E-415C-8ACF-97DF646BBA37}" srcOrd="0" destOrd="0" presId="urn:microsoft.com/office/officeart/2005/8/layout/vList5"/>
    <dgm:cxn modelId="{1FA84B1E-DBEE-4C7C-BAB6-3CF152688899}" type="presParOf" srcId="{F6283822-BF7E-415C-8ACF-97DF646BBA37}" destId="{84E4C291-5AB0-4F56-8630-1030BCB09903}" srcOrd="0" destOrd="0" presId="urn:microsoft.com/office/officeart/2005/8/layout/vList5"/>
    <dgm:cxn modelId="{4DD0C27B-6F9D-4387-A9BD-9C0792553FDD}" type="presParOf" srcId="{F6283822-BF7E-415C-8ACF-97DF646BBA37}" destId="{2A4E49D0-8891-45F7-A0FC-A9209D503CFF}" srcOrd="1" destOrd="0" presId="urn:microsoft.com/office/officeart/2005/8/layout/vList5"/>
    <dgm:cxn modelId="{4E55148E-94D6-4849-9A45-0AC9A111B332}" type="presParOf" srcId="{0532F533-2485-479E-9B4B-CB53B270990F}" destId="{C53FF2E6-A4CC-442E-BE74-81992F1B9380}" srcOrd="1" destOrd="0" presId="urn:microsoft.com/office/officeart/2005/8/layout/vList5"/>
    <dgm:cxn modelId="{20E23D60-01BA-4268-9268-EF571C60F79D}" type="presParOf" srcId="{0532F533-2485-479E-9B4B-CB53B270990F}" destId="{3EB80350-3C54-483E-88C0-18809A98160C}" srcOrd="2" destOrd="0" presId="urn:microsoft.com/office/officeart/2005/8/layout/vList5"/>
    <dgm:cxn modelId="{55B8FE58-7FF1-491A-BAEB-BBF96DBF401E}" type="presParOf" srcId="{3EB80350-3C54-483E-88C0-18809A98160C}" destId="{799D1E49-1004-47D5-96DC-D5E2542D595E}" srcOrd="0" destOrd="0" presId="urn:microsoft.com/office/officeart/2005/8/layout/vList5"/>
    <dgm:cxn modelId="{62B32B13-B7FF-47AC-AFC2-EFF7FD31A2DC}" type="presParOf" srcId="{3EB80350-3C54-483E-88C0-18809A98160C}" destId="{E20D8490-15CF-4399-BB38-29D8A2E441A0}" srcOrd="1" destOrd="0" presId="urn:microsoft.com/office/officeart/2005/8/layout/vList5"/>
    <dgm:cxn modelId="{57AA989D-2A1A-4DB3-883F-C4F323C9DF3E}" type="presParOf" srcId="{0532F533-2485-479E-9B4B-CB53B270990F}" destId="{005DF886-4596-471B-9E0F-B3B9F1930603}" srcOrd="3" destOrd="0" presId="urn:microsoft.com/office/officeart/2005/8/layout/vList5"/>
    <dgm:cxn modelId="{537320E2-EA46-4E05-A469-5454B1FC161E}" type="presParOf" srcId="{0532F533-2485-479E-9B4B-CB53B270990F}" destId="{1BAE2B03-3865-4162-89C3-43A111188A38}" srcOrd="4" destOrd="0" presId="urn:microsoft.com/office/officeart/2005/8/layout/vList5"/>
    <dgm:cxn modelId="{C7BE3E56-7253-4D89-80A8-286EE3239F52}" type="presParOf" srcId="{1BAE2B03-3865-4162-89C3-43A111188A38}" destId="{D5D00B30-C626-4D1B-8CAA-1AEC5BE456F8}" srcOrd="0" destOrd="0" presId="urn:microsoft.com/office/officeart/2005/8/layout/vList5"/>
    <dgm:cxn modelId="{0309C826-3D96-4303-876D-7FF03C981F33}" type="presParOf" srcId="{1BAE2B03-3865-4162-89C3-43A111188A38}" destId="{F0011451-1331-4DD7-8D4C-DA8D40BCEDA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A3637-3684-44E5-9A10-5F4B5C36144B}"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E0675BF5-6A30-463F-BCCC-7325BA213CB0}">
      <dgm:prSet custT="1"/>
      <dgm:spPr>
        <a:solidFill>
          <a:srgbClr val="C00000"/>
        </a:solidFill>
      </dgm:spPr>
      <dgm:t>
        <a:bodyPr/>
        <a:lstStyle/>
        <a:p>
          <a:pPr rtl="0"/>
          <a:r>
            <a:rPr lang="nl-BE" sz="2400" b="1" dirty="0" err="1" smtClean="0"/>
            <a:t>What</a:t>
          </a:r>
          <a:r>
            <a:rPr lang="nl-BE" sz="2400" b="1" dirty="0" smtClean="0"/>
            <a:t> ?</a:t>
          </a:r>
          <a:endParaRPr lang="fr-BE" sz="2400" dirty="0"/>
        </a:p>
      </dgm:t>
    </dgm:pt>
    <dgm:pt modelId="{9F98DFF4-3924-4895-A6DB-5392D59636BC}" type="parTrans" cxnId="{5F36DACB-CDB9-4664-880E-ED806FA3C25A}">
      <dgm:prSet/>
      <dgm:spPr/>
      <dgm:t>
        <a:bodyPr/>
        <a:lstStyle/>
        <a:p>
          <a:endParaRPr lang="en-US"/>
        </a:p>
      </dgm:t>
    </dgm:pt>
    <dgm:pt modelId="{C196FDB1-7434-4BC8-8564-16B2F402BF78}" type="sibTrans" cxnId="{5F36DACB-CDB9-4664-880E-ED806FA3C25A}">
      <dgm:prSet/>
      <dgm:spPr/>
      <dgm:t>
        <a:bodyPr/>
        <a:lstStyle/>
        <a:p>
          <a:endParaRPr lang="en-US"/>
        </a:p>
      </dgm:t>
    </dgm:pt>
    <dgm:pt modelId="{9EC295CC-6447-4F8A-ACF1-9777618B0F2D}">
      <dgm:prSet/>
      <dgm:spPr/>
      <dgm:t>
        <a:bodyPr/>
        <a:lstStyle/>
        <a:p>
          <a:pPr rtl="0"/>
          <a:r>
            <a:rPr lang="nl-BE" baseline="0" dirty="0" smtClean="0"/>
            <a:t>Security </a:t>
          </a:r>
          <a:r>
            <a:rPr lang="nl-BE" baseline="0" dirty="0" err="1" smtClean="0"/>
            <a:t>evaluation</a:t>
          </a:r>
          <a:r>
            <a:rPr lang="nl-BE" baseline="0" dirty="0" smtClean="0"/>
            <a:t>  of </a:t>
          </a:r>
          <a:r>
            <a:rPr lang="nl-BE" b="1" baseline="0" dirty="0" smtClean="0"/>
            <a:t>Cloud-provider/service</a:t>
          </a:r>
          <a:endParaRPr lang="fr-BE" dirty="0"/>
        </a:p>
      </dgm:t>
    </dgm:pt>
    <dgm:pt modelId="{2E7026BF-E4D5-4D6A-B02F-E98BA808BDF2}" type="parTrans" cxnId="{5EE030F7-6B42-4A7E-B784-0A4E3B893ACF}">
      <dgm:prSet/>
      <dgm:spPr/>
      <dgm:t>
        <a:bodyPr/>
        <a:lstStyle/>
        <a:p>
          <a:endParaRPr lang="en-US"/>
        </a:p>
      </dgm:t>
    </dgm:pt>
    <dgm:pt modelId="{E6E7EC79-AA2E-4735-B24A-F7F6ADD9746F}" type="sibTrans" cxnId="{5EE030F7-6B42-4A7E-B784-0A4E3B893ACF}">
      <dgm:prSet/>
      <dgm:spPr/>
      <dgm:t>
        <a:bodyPr/>
        <a:lstStyle/>
        <a:p>
          <a:endParaRPr lang="en-US"/>
        </a:p>
      </dgm:t>
    </dgm:pt>
    <dgm:pt modelId="{9634512C-E61C-47E9-8316-17039CBEE0C6}">
      <dgm:prSet custT="1"/>
      <dgm:spPr>
        <a:solidFill>
          <a:srgbClr val="3E6E5A"/>
        </a:solidFill>
      </dgm:spPr>
      <dgm:t>
        <a:bodyPr/>
        <a:lstStyle/>
        <a:p>
          <a:pPr rtl="0"/>
          <a:r>
            <a:rPr lang="nl-BE" sz="2400" b="1" dirty="0" smtClean="0"/>
            <a:t>How ?</a:t>
          </a:r>
          <a:endParaRPr lang="fr-BE" sz="2400" dirty="0"/>
        </a:p>
      </dgm:t>
    </dgm:pt>
    <dgm:pt modelId="{DAAC38F8-0281-4002-937D-324721893B14}" type="parTrans" cxnId="{05D0C5BD-7CFC-4CC6-81C4-76ADEDA1112F}">
      <dgm:prSet/>
      <dgm:spPr/>
      <dgm:t>
        <a:bodyPr/>
        <a:lstStyle/>
        <a:p>
          <a:endParaRPr lang="en-US"/>
        </a:p>
      </dgm:t>
    </dgm:pt>
    <dgm:pt modelId="{2112AD8B-D139-4C08-B0B5-A9CFA5A9EC2B}" type="sibTrans" cxnId="{05D0C5BD-7CFC-4CC6-81C4-76ADEDA1112F}">
      <dgm:prSet/>
      <dgm:spPr/>
      <dgm:t>
        <a:bodyPr/>
        <a:lstStyle/>
        <a:p>
          <a:endParaRPr lang="en-US"/>
        </a:p>
      </dgm:t>
    </dgm:pt>
    <dgm:pt modelId="{ADEC2C73-3E26-4EE0-ABF8-609EE10494D8}">
      <dgm:prSet/>
      <dgm:spPr/>
      <dgm:t>
        <a:bodyPr/>
        <a:lstStyle/>
        <a:p>
          <a:pPr rtl="0"/>
          <a:r>
            <a:rPr lang="en-US" baseline="0" noProof="0" dirty="0" smtClean="0"/>
            <a:t>Detailed</a:t>
          </a:r>
          <a:r>
            <a:rPr lang="nl-BE" baseline="0" dirty="0" smtClean="0"/>
            <a:t> </a:t>
          </a:r>
          <a:r>
            <a:rPr lang="en-US" b="1" baseline="0" noProof="0" dirty="0" smtClean="0"/>
            <a:t>questionnaire</a:t>
          </a:r>
          <a:r>
            <a:rPr lang="nl-BE" b="1" baseline="0" dirty="0" smtClean="0"/>
            <a:t> </a:t>
          </a:r>
          <a:r>
            <a:rPr lang="nl-BE" b="1" baseline="0" dirty="0" err="1" smtClean="0"/>
            <a:t>with</a:t>
          </a:r>
          <a:r>
            <a:rPr lang="nl-BE" b="1" baseline="0" dirty="0" smtClean="0"/>
            <a:t> ratings</a:t>
          </a:r>
          <a:endParaRPr lang="fr-BE" b="1" dirty="0"/>
        </a:p>
      </dgm:t>
    </dgm:pt>
    <dgm:pt modelId="{2063D6DF-92FB-4336-A118-519FE498DEE9}" type="parTrans" cxnId="{3C749E42-8BC2-4450-A07A-BF570F9C81CE}">
      <dgm:prSet/>
      <dgm:spPr/>
      <dgm:t>
        <a:bodyPr/>
        <a:lstStyle/>
        <a:p>
          <a:endParaRPr lang="en-US"/>
        </a:p>
      </dgm:t>
    </dgm:pt>
    <dgm:pt modelId="{81AFA94A-D6B5-4773-9356-912C1EE5DAFF}" type="sibTrans" cxnId="{3C749E42-8BC2-4450-A07A-BF570F9C81CE}">
      <dgm:prSet/>
      <dgm:spPr/>
      <dgm:t>
        <a:bodyPr/>
        <a:lstStyle/>
        <a:p>
          <a:endParaRPr lang="en-US"/>
        </a:p>
      </dgm:t>
    </dgm:pt>
    <dgm:pt modelId="{CA92D310-CF96-4EC6-8EDF-409FEB29F28F}">
      <dgm:prSet/>
      <dgm:spPr/>
      <dgm:t>
        <a:bodyPr/>
        <a:lstStyle/>
        <a:p>
          <a:pPr rtl="0"/>
          <a:r>
            <a:rPr lang="en-US" baseline="0" dirty="0" smtClean="0"/>
            <a:t>4 main criteria: IAM, IT-security, operational security, governance</a:t>
          </a:r>
          <a:endParaRPr lang="en-US" baseline="0" dirty="0"/>
        </a:p>
      </dgm:t>
    </dgm:pt>
    <dgm:pt modelId="{F1C3B269-A2CE-4011-9FF8-42B96F748450}" type="parTrans" cxnId="{2CA6FFDC-5FF1-4937-8F15-BBEA32E1AC90}">
      <dgm:prSet/>
      <dgm:spPr/>
      <dgm:t>
        <a:bodyPr/>
        <a:lstStyle/>
        <a:p>
          <a:endParaRPr lang="en-US"/>
        </a:p>
      </dgm:t>
    </dgm:pt>
    <dgm:pt modelId="{7EBC12D8-DED6-4FF8-9794-E7FA3DB1408F}" type="sibTrans" cxnId="{2CA6FFDC-5FF1-4937-8F15-BBEA32E1AC90}">
      <dgm:prSet/>
      <dgm:spPr/>
      <dgm:t>
        <a:bodyPr/>
        <a:lstStyle/>
        <a:p>
          <a:endParaRPr lang="en-US"/>
        </a:p>
      </dgm:t>
    </dgm:pt>
    <dgm:pt modelId="{BD3B1E22-F5AD-4DE2-A5AB-1B0C44AA9071}">
      <dgm:prSet/>
      <dgm:spPr/>
      <dgm:t>
        <a:bodyPr/>
        <a:lstStyle/>
        <a:p>
          <a:pPr rtl="0"/>
          <a:r>
            <a:rPr lang="en-US" baseline="0" dirty="0" smtClean="0"/>
            <a:t>Excel sheet</a:t>
          </a:r>
          <a:endParaRPr lang="en-US" baseline="0" dirty="0"/>
        </a:p>
      </dgm:t>
    </dgm:pt>
    <dgm:pt modelId="{9C788A72-BFBA-4EDA-A3EA-D2A2CDB1D807}" type="parTrans" cxnId="{7C3FBEC0-3B83-4197-AAC3-BAA3650D2178}">
      <dgm:prSet/>
      <dgm:spPr/>
      <dgm:t>
        <a:bodyPr/>
        <a:lstStyle/>
        <a:p>
          <a:endParaRPr lang="en-US"/>
        </a:p>
      </dgm:t>
    </dgm:pt>
    <dgm:pt modelId="{3EC3C330-5D89-4FB1-9E8B-E614C9EE89D2}" type="sibTrans" cxnId="{7C3FBEC0-3B83-4197-AAC3-BAA3650D2178}">
      <dgm:prSet/>
      <dgm:spPr/>
      <dgm:t>
        <a:bodyPr/>
        <a:lstStyle/>
        <a:p>
          <a:endParaRPr lang="en-US"/>
        </a:p>
      </dgm:t>
    </dgm:pt>
    <dgm:pt modelId="{439B1408-8C91-494E-94EE-0825198B94C8}">
      <dgm:prSet/>
      <dgm:spPr/>
      <dgm:t>
        <a:bodyPr/>
        <a:lstStyle/>
        <a:p>
          <a:pPr rtl="0"/>
          <a:r>
            <a:rPr lang="en-US" b="1" baseline="0" dirty="0" smtClean="0"/>
            <a:t>Free &amp; publicly available</a:t>
          </a:r>
          <a:endParaRPr lang="en-US" b="1" baseline="0" dirty="0"/>
        </a:p>
      </dgm:t>
    </dgm:pt>
    <dgm:pt modelId="{D5AA187F-B160-4887-8FF4-17CE82CC76B4}" type="parTrans" cxnId="{15902F6C-5C0B-4B5F-9BEB-E010085A0726}">
      <dgm:prSet/>
      <dgm:spPr/>
      <dgm:t>
        <a:bodyPr/>
        <a:lstStyle/>
        <a:p>
          <a:endParaRPr lang="en-US"/>
        </a:p>
      </dgm:t>
    </dgm:pt>
    <dgm:pt modelId="{5AE81444-4602-468C-8213-67C491CA3FCE}" type="sibTrans" cxnId="{15902F6C-5C0B-4B5F-9BEB-E010085A0726}">
      <dgm:prSet/>
      <dgm:spPr/>
      <dgm:t>
        <a:bodyPr/>
        <a:lstStyle/>
        <a:p>
          <a:endParaRPr lang="en-US"/>
        </a:p>
      </dgm:t>
    </dgm:pt>
    <dgm:pt modelId="{0D7B3286-25C2-4F95-91E8-0C4A1E4F95A0}">
      <dgm:prSet/>
      <dgm:spPr/>
      <dgm:t>
        <a:bodyPr/>
        <a:lstStyle/>
        <a:p>
          <a:pPr rtl="0"/>
          <a:r>
            <a:rPr lang="en-US" baseline="0" smtClean="0"/>
            <a:t>Based on </a:t>
          </a:r>
          <a:r>
            <a:rPr lang="en-US" b="1" baseline="0" smtClean="0"/>
            <a:t>nature and sensitivity</a:t>
          </a:r>
          <a:r>
            <a:rPr lang="en-US" baseline="0" smtClean="0"/>
            <a:t> of treated </a:t>
          </a:r>
          <a:r>
            <a:rPr lang="en-US" b="1" baseline="0" smtClean="0"/>
            <a:t>data</a:t>
          </a:r>
          <a:endParaRPr lang="en-US" b="1" baseline="0" dirty="0"/>
        </a:p>
      </dgm:t>
    </dgm:pt>
    <dgm:pt modelId="{AFC80D71-81E9-4EC5-85B6-0446F7CD9A29}" type="parTrans" cxnId="{B1B710EA-18A7-4EA3-B478-3EA18E1CD1AB}">
      <dgm:prSet/>
      <dgm:spPr/>
      <dgm:t>
        <a:bodyPr/>
        <a:lstStyle/>
        <a:p>
          <a:endParaRPr lang="en-US"/>
        </a:p>
      </dgm:t>
    </dgm:pt>
    <dgm:pt modelId="{79AF2206-BEE4-4BAE-8AF5-1E579E3CFC6A}" type="sibTrans" cxnId="{B1B710EA-18A7-4EA3-B478-3EA18E1CD1AB}">
      <dgm:prSet/>
      <dgm:spPr/>
      <dgm:t>
        <a:bodyPr/>
        <a:lstStyle/>
        <a:p>
          <a:endParaRPr lang="en-US"/>
        </a:p>
      </dgm:t>
    </dgm:pt>
    <dgm:pt modelId="{20D68A54-0D2E-42F6-A25E-1B26650C47B6}">
      <dgm:prSet/>
      <dgm:spPr/>
      <dgm:t>
        <a:bodyPr/>
        <a:lstStyle/>
        <a:p>
          <a:pPr rtl="0"/>
          <a:r>
            <a:rPr lang="en-US" baseline="0" dirty="0" err="1" smtClean="0"/>
            <a:t>Visualisation</a:t>
          </a:r>
          <a:r>
            <a:rPr lang="en-US" baseline="0" dirty="0" smtClean="0"/>
            <a:t> of results</a:t>
          </a:r>
          <a:endParaRPr lang="en-US" b="1" baseline="0" dirty="0"/>
        </a:p>
      </dgm:t>
    </dgm:pt>
    <dgm:pt modelId="{2FF47129-1208-4997-AAF0-B00E0FCA90DB}" type="parTrans" cxnId="{2DE5A6E1-2F42-4990-871B-0188E52AC39F}">
      <dgm:prSet/>
      <dgm:spPr/>
      <dgm:t>
        <a:bodyPr/>
        <a:lstStyle/>
        <a:p>
          <a:endParaRPr lang="en-US"/>
        </a:p>
      </dgm:t>
    </dgm:pt>
    <dgm:pt modelId="{27C5C4F9-810C-4B39-AADF-1B5425792C81}" type="sibTrans" cxnId="{2DE5A6E1-2F42-4990-871B-0188E52AC39F}">
      <dgm:prSet/>
      <dgm:spPr/>
      <dgm:t>
        <a:bodyPr/>
        <a:lstStyle/>
        <a:p>
          <a:endParaRPr lang="en-US"/>
        </a:p>
      </dgm:t>
    </dgm:pt>
    <dgm:pt modelId="{2B73E981-B842-4BEA-A2C0-509F6D978567}" type="pres">
      <dgm:prSet presAssocID="{AB8A3637-3684-44E5-9A10-5F4B5C36144B}" presName="Name0" presStyleCnt="0">
        <dgm:presLayoutVars>
          <dgm:dir/>
          <dgm:animLvl val="lvl"/>
          <dgm:resizeHandles val="exact"/>
        </dgm:presLayoutVars>
      </dgm:prSet>
      <dgm:spPr/>
      <dgm:t>
        <a:bodyPr/>
        <a:lstStyle/>
        <a:p>
          <a:endParaRPr lang="fr-BE"/>
        </a:p>
      </dgm:t>
    </dgm:pt>
    <dgm:pt modelId="{13D971C7-C27A-48B1-8591-FF8061B8D539}" type="pres">
      <dgm:prSet presAssocID="{E0675BF5-6A30-463F-BCCC-7325BA213CB0}" presName="composite" presStyleCnt="0"/>
      <dgm:spPr/>
      <dgm:t>
        <a:bodyPr/>
        <a:lstStyle/>
        <a:p>
          <a:endParaRPr lang="en-US"/>
        </a:p>
      </dgm:t>
    </dgm:pt>
    <dgm:pt modelId="{C17315EE-2492-4F67-BC27-8FA2B2624ACB}" type="pres">
      <dgm:prSet presAssocID="{E0675BF5-6A30-463F-BCCC-7325BA213CB0}" presName="parTx" presStyleLbl="alignNode1" presStyleIdx="0" presStyleCnt="2" custLinFactX="14531" custLinFactNeighborX="100000" custLinFactNeighborY="-414">
        <dgm:presLayoutVars>
          <dgm:chMax val="0"/>
          <dgm:chPref val="0"/>
          <dgm:bulletEnabled val="1"/>
        </dgm:presLayoutVars>
      </dgm:prSet>
      <dgm:spPr/>
      <dgm:t>
        <a:bodyPr/>
        <a:lstStyle/>
        <a:p>
          <a:endParaRPr lang="fr-BE"/>
        </a:p>
      </dgm:t>
    </dgm:pt>
    <dgm:pt modelId="{C07D37A6-CB37-4202-957D-F7DC1E6B4179}" type="pres">
      <dgm:prSet presAssocID="{E0675BF5-6A30-463F-BCCC-7325BA213CB0}" presName="desTx" presStyleLbl="alignAccFollowNode1" presStyleIdx="0" presStyleCnt="2" custLinFactX="14531" custLinFactNeighborX="100000" custLinFactNeighborY="441">
        <dgm:presLayoutVars>
          <dgm:bulletEnabled val="1"/>
        </dgm:presLayoutVars>
      </dgm:prSet>
      <dgm:spPr/>
      <dgm:t>
        <a:bodyPr/>
        <a:lstStyle/>
        <a:p>
          <a:endParaRPr lang="fr-BE"/>
        </a:p>
      </dgm:t>
    </dgm:pt>
    <dgm:pt modelId="{272249B5-E59A-4069-8772-CDD68FDB595C}" type="pres">
      <dgm:prSet presAssocID="{C196FDB1-7434-4BC8-8564-16B2F402BF78}" presName="space" presStyleCnt="0"/>
      <dgm:spPr/>
      <dgm:t>
        <a:bodyPr/>
        <a:lstStyle/>
        <a:p>
          <a:endParaRPr lang="en-US"/>
        </a:p>
      </dgm:t>
    </dgm:pt>
    <dgm:pt modelId="{5F3F2DBF-108F-4FB2-91BE-020C6509EE90}" type="pres">
      <dgm:prSet presAssocID="{9634512C-E61C-47E9-8316-17039CBEE0C6}" presName="composite" presStyleCnt="0"/>
      <dgm:spPr/>
      <dgm:t>
        <a:bodyPr/>
        <a:lstStyle/>
        <a:p>
          <a:endParaRPr lang="en-US"/>
        </a:p>
      </dgm:t>
    </dgm:pt>
    <dgm:pt modelId="{41006EA0-1C35-4ADD-BA65-5F5F80C2EF6E}" type="pres">
      <dgm:prSet presAssocID="{9634512C-E61C-47E9-8316-17039CBEE0C6}" presName="parTx" presStyleLbl="alignNode1" presStyleIdx="1" presStyleCnt="2" custLinFactX="-14806" custLinFactNeighborX="-100000" custLinFactNeighborY="-414">
        <dgm:presLayoutVars>
          <dgm:chMax val="0"/>
          <dgm:chPref val="0"/>
          <dgm:bulletEnabled val="1"/>
        </dgm:presLayoutVars>
      </dgm:prSet>
      <dgm:spPr/>
      <dgm:t>
        <a:bodyPr/>
        <a:lstStyle/>
        <a:p>
          <a:endParaRPr lang="fr-BE"/>
        </a:p>
      </dgm:t>
    </dgm:pt>
    <dgm:pt modelId="{E9700F79-E3C7-4DDC-921A-EAB47CBD965F}" type="pres">
      <dgm:prSet presAssocID="{9634512C-E61C-47E9-8316-17039CBEE0C6}" presName="desTx" presStyleLbl="alignAccFollowNode1" presStyleIdx="1" presStyleCnt="2" custLinFactX="-14806" custLinFactNeighborX="-100000" custLinFactNeighborY="-315">
        <dgm:presLayoutVars>
          <dgm:bulletEnabled val="1"/>
        </dgm:presLayoutVars>
      </dgm:prSet>
      <dgm:spPr/>
      <dgm:t>
        <a:bodyPr/>
        <a:lstStyle/>
        <a:p>
          <a:endParaRPr lang="fr-BE"/>
        </a:p>
      </dgm:t>
    </dgm:pt>
  </dgm:ptLst>
  <dgm:cxnLst>
    <dgm:cxn modelId="{19A3928F-6097-4429-902F-4D3EE2C0AA7C}" type="presOf" srcId="{CA92D310-CF96-4EC6-8EDF-409FEB29F28F}" destId="{E9700F79-E3C7-4DDC-921A-EAB47CBD965F}" srcOrd="0" destOrd="1" presId="urn:microsoft.com/office/officeart/2005/8/layout/hList1"/>
    <dgm:cxn modelId="{23D3D1F8-1348-48B4-954F-80D1F60B0F20}" type="presOf" srcId="{20D68A54-0D2E-42F6-A25E-1B26650C47B6}" destId="{C07D37A6-CB37-4202-957D-F7DC1E6B4179}" srcOrd="0" destOrd="2" presId="urn:microsoft.com/office/officeart/2005/8/layout/hList1"/>
    <dgm:cxn modelId="{D1BA373B-9482-43A7-B0E4-8564321BC028}" type="presOf" srcId="{0D7B3286-25C2-4F95-91E8-0C4A1E4F95A0}" destId="{C07D37A6-CB37-4202-957D-F7DC1E6B4179}" srcOrd="0" destOrd="1" presId="urn:microsoft.com/office/officeart/2005/8/layout/hList1"/>
    <dgm:cxn modelId="{35742E94-C0F5-43B9-8D3E-334D70DBEB9D}" type="presOf" srcId="{BD3B1E22-F5AD-4DE2-A5AB-1B0C44AA9071}" destId="{E9700F79-E3C7-4DDC-921A-EAB47CBD965F}" srcOrd="0" destOrd="2" presId="urn:microsoft.com/office/officeart/2005/8/layout/hList1"/>
    <dgm:cxn modelId="{F5C9180B-9978-4C5D-88E7-D370A805150F}" type="presOf" srcId="{439B1408-8C91-494E-94EE-0825198B94C8}" destId="{E9700F79-E3C7-4DDC-921A-EAB47CBD965F}" srcOrd="0" destOrd="3" presId="urn:microsoft.com/office/officeart/2005/8/layout/hList1"/>
    <dgm:cxn modelId="{E1065D7E-606B-4413-AC8F-7D4C69B3611E}" type="presOf" srcId="{ADEC2C73-3E26-4EE0-ABF8-609EE10494D8}" destId="{E9700F79-E3C7-4DDC-921A-EAB47CBD965F}" srcOrd="0" destOrd="0" presId="urn:microsoft.com/office/officeart/2005/8/layout/hList1"/>
    <dgm:cxn modelId="{AFBCEA0C-AD41-4F8A-884E-2F6CC7E9137C}" type="presOf" srcId="{9634512C-E61C-47E9-8316-17039CBEE0C6}" destId="{41006EA0-1C35-4ADD-BA65-5F5F80C2EF6E}" srcOrd="0" destOrd="0" presId="urn:microsoft.com/office/officeart/2005/8/layout/hList1"/>
    <dgm:cxn modelId="{7C3FBEC0-3B83-4197-AAC3-BAA3650D2178}" srcId="{9634512C-E61C-47E9-8316-17039CBEE0C6}" destId="{BD3B1E22-F5AD-4DE2-A5AB-1B0C44AA9071}" srcOrd="2" destOrd="0" parTransId="{9C788A72-BFBA-4EDA-A3EA-D2A2CDB1D807}" sibTransId="{3EC3C330-5D89-4FB1-9E8B-E614C9EE89D2}"/>
    <dgm:cxn modelId="{2DE5A6E1-2F42-4990-871B-0188E52AC39F}" srcId="{E0675BF5-6A30-463F-BCCC-7325BA213CB0}" destId="{20D68A54-0D2E-42F6-A25E-1B26650C47B6}" srcOrd="2" destOrd="0" parTransId="{2FF47129-1208-4997-AAF0-B00E0FCA90DB}" sibTransId="{27C5C4F9-810C-4B39-AADF-1B5425792C81}"/>
    <dgm:cxn modelId="{2CA6FFDC-5FF1-4937-8F15-BBEA32E1AC90}" srcId="{9634512C-E61C-47E9-8316-17039CBEE0C6}" destId="{CA92D310-CF96-4EC6-8EDF-409FEB29F28F}" srcOrd="1" destOrd="0" parTransId="{F1C3B269-A2CE-4011-9FF8-42B96F748450}" sibTransId="{7EBC12D8-DED6-4FF8-9794-E7FA3DB1408F}"/>
    <dgm:cxn modelId="{6D82A1B8-5E2F-4A0B-AD5B-0A94049A52CB}" type="presOf" srcId="{9EC295CC-6447-4F8A-ACF1-9777618B0F2D}" destId="{C07D37A6-CB37-4202-957D-F7DC1E6B4179}" srcOrd="0" destOrd="0" presId="urn:microsoft.com/office/officeart/2005/8/layout/hList1"/>
    <dgm:cxn modelId="{05D0C5BD-7CFC-4CC6-81C4-76ADEDA1112F}" srcId="{AB8A3637-3684-44E5-9A10-5F4B5C36144B}" destId="{9634512C-E61C-47E9-8316-17039CBEE0C6}" srcOrd="1" destOrd="0" parTransId="{DAAC38F8-0281-4002-937D-324721893B14}" sibTransId="{2112AD8B-D139-4C08-B0B5-A9CFA5A9EC2B}"/>
    <dgm:cxn modelId="{5937907A-C6E5-4E33-AD6F-4E8FEA3A8E1E}" type="presOf" srcId="{E0675BF5-6A30-463F-BCCC-7325BA213CB0}" destId="{C17315EE-2492-4F67-BC27-8FA2B2624ACB}" srcOrd="0" destOrd="0" presId="urn:microsoft.com/office/officeart/2005/8/layout/hList1"/>
    <dgm:cxn modelId="{B1B710EA-18A7-4EA3-B478-3EA18E1CD1AB}" srcId="{E0675BF5-6A30-463F-BCCC-7325BA213CB0}" destId="{0D7B3286-25C2-4F95-91E8-0C4A1E4F95A0}" srcOrd="1" destOrd="0" parTransId="{AFC80D71-81E9-4EC5-85B6-0446F7CD9A29}" sibTransId="{79AF2206-BEE4-4BAE-8AF5-1E579E3CFC6A}"/>
    <dgm:cxn modelId="{15902F6C-5C0B-4B5F-9BEB-E010085A0726}" srcId="{9634512C-E61C-47E9-8316-17039CBEE0C6}" destId="{439B1408-8C91-494E-94EE-0825198B94C8}" srcOrd="3" destOrd="0" parTransId="{D5AA187F-B160-4887-8FF4-17CE82CC76B4}" sibTransId="{5AE81444-4602-468C-8213-67C491CA3FCE}"/>
    <dgm:cxn modelId="{3C749E42-8BC2-4450-A07A-BF570F9C81CE}" srcId="{9634512C-E61C-47E9-8316-17039CBEE0C6}" destId="{ADEC2C73-3E26-4EE0-ABF8-609EE10494D8}" srcOrd="0" destOrd="0" parTransId="{2063D6DF-92FB-4336-A118-519FE498DEE9}" sibTransId="{81AFA94A-D6B5-4773-9356-912C1EE5DAFF}"/>
    <dgm:cxn modelId="{5EE030F7-6B42-4A7E-B784-0A4E3B893ACF}" srcId="{E0675BF5-6A30-463F-BCCC-7325BA213CB0}" destId="{9EC295CC-6447-4F8A-ACF1-9777618B0F2D}" srcOrd="0" destOrd="0" parTransId="{2E7026BF-E4D5-4D6A-B02F-E98BA808BDF2}" sibTransId="{E6E7EC79-AA2E-4735-B24A-F7F6ADD9746F}"/>
    <dgm:cxn modelId="{5F36DACB-CDB9-4664-880E-ED806FA3C25A}" srcId="{AB8A3637-3684-44E5-9A10-5F4B5C36144B}" destId="{E0675BF5-6A30-463F-BCCC-7325BA213CB0}" srcOrd="0" destOrd="0" parTransId="{9F98DFF4-3924-4895-A6DB-5392D59636BC}" sibTransId="{C196FDB1-7434-4BC8-8564-16B2F402BF78}"/>
    <dgm:cxn modelId="{83DC3DF6-FFAF-418C-9B3E-636A68BA67B1}" type="presOf" srcId="{AB8A3637-3684-44E5-9A10-5F4B5C36144B}" destId="{2B73E981-B842-4BEA-A2C0-509F6D978567}" srcOrd="0" destOrd="0" presId="urn:microsoft.com/office/officeart/2005/8/layout/hList1"/>
    <dgm:cxn modelId="{922DBE8C-A506-45FF-B644-48AE6BD93B98}" type="presParOf" srcId="{2B73E981-B842-4BEA-A2C0-509F6D978567}" destId="{13D971C7-C27A-48B1-8591-FF8061B8D539}" srcOrd="0" destOrd="0" presId="urn:microsoft.com/office/officeart/2005/8/layout/hList1"/>
    <dgm:cxn modelId="{463236FA-0434-48A0-AD58-0B5A936002DF}" type="presParOf" srcId="{13D971C7-C27A-48B1-8591-FF8061B8D539}" destId="{C17315EE-2492-4F67-BC27-8FA2B2624ACB}" srcOrd="0" destOrd="0" presId="urn:microsoft.com/office/officeart/2005/8/layout/hList1"/>
    <dgm:cxn modelId="{749AB7D7-E0B3-421C-9354-04DAAB1DB00B}" type="presParOf" srcId="{13D971C7-C27A-48B1-8591-FF8061B8D539}" destId="{C07D37A6-CB37-4202-957D-F7DC1E6B4179}" srcOrd="1" destOrd="0" presId="urn:microsoft.com/office/officeart/2005/8/layout/hList1"/>
    <dgm:cxn modelId="{75097D16-C74F-4F25-B82D-3170C381DBA4}" type="presParOf" srcId="{2B73E981-B842-4BEA-A2C0-509F6D978567}" destId="{272249B5-E59A-4069-8772-CDD68FDB595C}" srcOrd="1" destOrd="0" presId="urn:microsoft.com/office/officeart/2005/8/layout/hList1"/>
    <dgm:cxn modelId="{C512EE74-0807-48A0-972F-3F72C80075EF}" type="presParOf" srcId="{2B73E981-B842-4BEA-A2C0-509F6D978567}" destId="{5F3F2DBF-108F-4FB2-91BE-020C6509EE90}" srcOrd="2" destOrd="0" presId="urn:microsoft.com/office/officeart/2005/8/layout/hList1"/>
    <dgm:cxn modelId="{8D87F156-75A4-41DD-9059-2EFB8360DAB6}" type="presParOf" srcId="{5F3F2DBF-108F-4FB2-91BE-020C6509EE90}" destId="{41006EA0-1C35-4ADD-BA65-5F5F80C2EF6E}" srcOrd="0" destOrd="0" presId="urn:microsoft.com/office/officeart/2005/8/layout/hList1"/>
    <dgm:cxn modelId="{6C6F8A03-0489-4558-BC86-44BAB301EABF}" type="presParOf" srcId="{5F3F2DBF-108F-4FB2-91BE-020C6509EE90}" destId="{E9700F79-E3C7-4DDC-921A-EAB47CBD965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53378-2FA7-4F1F-A247-1D67F858DEC5}">
      <dsp:nvSpPr>
        <dsp:cNvPr id="0" name=""/>
        <dsp:cNvSpPr/>
      </dsp:nvSpPr>
      <dsp:spPr>
        <a:xfrm>
          <a:off x="2870232" y="2360"/>
          <a:ext cx="1695634" cy="1102162"/>
        </a:xfrm>
        <a:prstGeom prst="roundRect">
          <a:avLst/>
        </a:prstGeom>
        <a:solidFill>
          <a:srgbClr val="3E6E5A"/>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dirty="0" smtClean="0"/>
            <a:t>On </a:t>
          </a:r>
          <a:r>
            <a:rPr lang="nl-BE" sz="2100" kern="1200" dirty="0" err="1" smtClean="0"/>
            <a:t>Demand</a:t>
          </a:r>
          <a:endParaRPr lang="fr-BE" sz="2100" kern="1200" dirty="0" smtClean="0"/>
        </a:p>
      </dsp:txBody>
      <dsp:txXfrm>
        <a:off x="2924035" y="56163"/>
        <a:ext cx="1588028" cy="994556"/>
      </dsp:txXfrm>
    </dsp:sp>
    <dsp:sp modelId="{E0EA8C61-97D1-4992-9F07-AA6EAE05D2CC}">
      <dsp:nvSpPr>
        <dsp:cNvPr id="0" name=""/>
        <dsp:cNvSpPr/>
      </dsp:nvSpPr>
      <dsp:spPr>
        <a:xfrm>
          <a:off x="1515106" y="553441"/>
          <a:ext cx="4405886" cy="4405886"/>
        </a:xfrm>
        <a:custGeom>
          <a:avLst/>
          <a:gdLst/>
          <a:ahLst/>
          <a:cxnLst/>
          <a:rect l="0" t="0" r="0" b="0"/>
          <a:pathLst>
            <a:path>
              <a:moveTo>
                <a:pt x="3062420" y="174579"/>
              </a:moveTo>
              <a:arcTo wR="2202943" hR="2202943" stAng="17577828"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6B5FEE-A1C2-4256-B57E-FEF3020F2C0B}">
      <dsp:nvSpPr>
        <dsp:cNvPr id="0" name=""/>
        <dsp:cNvSpPr/>
      </dsp:nvSpPr>
      <dsp:spPr>
        <a:xfrm>
          <a:off x="4965356" y="1524557"/>
          <a:ext cx="1695634" cy="1102162"/>
        </a:xfrm>
        <a:prstGeom prst="roundRect">
          <a:avLst/>
        </a:prstGeom>
        <a:solidFill>
          <a:srgbClr val="3E6E5A"/>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dirty="0" err="1" smtClean="0"/>
            <a:t>Broad</a:t>
          </a:r>
          <a:r>
            <a:rPr lang="nl-BE" sz="2100" kern="1200" dirty="0" smtClean="0"/>
            <a:t> </a:t>
          </a:r>
          <a:r>
            <a:rPr lang="nl-BE" sz="2100" kern="1200" dirty="0" err="1" smtClean="0"/>
            <a:t>network</a:t>
          </a:r>
          <a:r>
            <a:rPr lang="nl-BE" sz="2100" kern="1200" dirty="0" smtClean="0"/>
            <a:t> access</a:t>
          </a:r>
          <a:endParaRPr lang="fr-BE" sz="2100" kern="1200" dirty="0" smtClean="0"/>
        </a:p>
      </dsp:txBody>
      <dsp:txXfrm>
        <a:off x="5019159" y="1578360"/>
        <a:ext cx="1588028" cy="994556"/>
      </dsp:txXfrm>
    </dsp:sp>
    <dsp:sp modelId="{E7C53F34-3C33-4D93-AB68-7C16E0A75B11}">
      <dsp:nvSpPr>
        <dsp:cNvPr id="0" name=""/>
        <dsp:cNvSpPr/>
      </dsp:nvSpPr>
      <dsp:spPr>
        <a:xfrm>
          <a:off x="1515106" y="553441"/>
          <a:ext cx="4405886" cy="4405886"/>
        </a:xfrm>
        <a:custGeom>
          <a:avLst/>
          <a:gdLst/>
          <a:ahLst/>
          <a:cxnLst/>
          <a:rect l="0" t="0" r="0" b="0"/>
          <a:pathLst>
            <a:path>
              <a:moveTo>
                <a:pt x="4402852" y="2087363"/>
              </a:moveTo>
              <a:arcTo wR="2202943" hR="2202943" stAng="21419552"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9D5275-87D1-4C6B-B05C-AD1B6ECDA94A}">
      <dsp:nvSpPr>
        <dsp:cNvPr id="0" name=""/>
        <dsp:cNvSpPr/>
      </dsp:nvSpPr>
      <dsp:spPr>
        <a:xfrm>
          <a:off x="4165090" y="3987522"/>
          <a:ext cx="1695634" cy="1102162"/>
        </a:xfrm>
        <a:prstGeom prst="roundRect">
          <a:avLst/>
        </a:prstGeom>
        <a:solidFill>
          <a:srgbClr val="3E6E5A"/>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dirty="0" smtClean="0"/>
            <a:t>Resource pooling</a:t>
          </a:r>
          <a:endParaRPr lang="fr-BE" sz="2100" kern="1200" dirty="0" smtClean="0"/>
        </a:p>
      </dsp:txBody>
      <dsp:txXfrm>
        <a:off x="4218893" y="4041325"/>
        <a:ext cx="1588028" cy="994556"/>
      </dsp:txXfrm>
    </dsp:sp>
    <dsp:sp modelId="{3AE14693-F1C7-402A-B722-9554EE076C2D}">
      <dsp:nvSpPr>
        <dsp:cNvPr id="0" name=""/>
        <dsp:cNvSpPr/>
      </dsp:nvSpPr>
      <dsp:spPr>
        <a:xfrm>
          <a:off x="1515106" y="553441"/>
          <a:ext cx="4405886" cy="4405886"/>
        </a:xfrm>
        <a:custGeom>
          <a:avLst/>
          <a:gdLst/>
          <a:ahLst/>
          <a:cxnLst/>
          <a:rect l="0" t="0" r="0" b="0"/>
          <a:pathLst>
            <a:path>
              <a:moveTo>
                <a:pt x="2641225" y="4361847"/>
              </a:moveTo>
              <a:arcTo wR="2202943" hR="2202943" stAng="4711456" swAng="137708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FB6E28-BF87-43CA-BFE1-7702D5123D14}">
      <dsp:nvSpPr>
        <dsp:cNvPr id="0" name=""/>
        <dsp:cNvSpPr/>
      </dsp:nvSpPr>
      <dsp:spPr>
        <a:xfrm>
          <a:off x="1575375" y="3987522"/>
          <a:ext cx="1695634" cy="1102162"/>
        </a:xfrm>
        <a:prstGeom prst="roundRect">
          <a:avLst/>
        </a:prstGeom>
        <a:solidFill>
          <a:srgbClr val="3E6E5A"/>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dirty="0" err="1" smtClean="0"/>
            <a:t>Measured</a:t>
          </a:r>
          <a:r>
            <a:rPr lang="nl-BE" sz="2100" kern="1200" dirty="0" smtClean="0"/>
            <a:t> service</a:t>
          </a:r>
          <a:endParaRPr lang="nl-BE" sz="2100" kern="1200" dirty="0"/>
        </a:p>
      </dsp:txBody>
      <dsp:txXfrm>
        <a:off x="1629178" y="4041325"/>
        <a:ext cx="1588028" cy="994556"/>
      </dsp:txXfrm>
    </dsp:sp>
    <dsp:sp modelId="{35EE7F6B-F498-4C3B-9A5D-DB55B8A35C1B}">
      <dsp:nvSpPr>
        <dsp:cNvPr id="0" name=""/>
        <dsp:cNvSpPr/>
      </dsp:nvSpPr>
      <dsp:spPr>
        <a:xfrm>
          <a:off x="1515106" y="553441"/>
          <a:ext cx="4405886" cy="4405886"/>
        </a:xfrm>
        <a:custGeom>
          <a:avLst/>
          <a:gdLst/>
          <a:ahLst/>
          <a:cxnLst/>
          <a:rect l="0" t="0" r="0" b="0"/>
          <a:pathLst>
            <a:path>
              <a:moveTo>
                <a:pt x="368279" y="3422355"/>
              </a:moveTo>
              <a:arcTo wR="2202943" hR="2202943" stAng="8783395" swAng="21970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67074D-2A38-4E75-A603-BBB71E53D39D}">
      <dsp:nvSpPr>
        <dsp:cNvPr id="0" name=""/>
        <dsp:cNvSpPr/>
      </dsp:nvSpPr>
      <dsp:spPr>
        <a:xfrm>
          <a:off x="775109" y="1524557"/>
          <a:ext cx="1695634" cy="1102162"/>
        </a:xfrm>
        <a:prstGeom prst="roundRect">
          <a:avLst/>
        </a:prstGeom>
        <a:solidFill>
          <a:srgbClr val="3E6E5A"/>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kern="1200" dirty="0" smtClean="0"/>
            <a:t>Rapid </a:t>
          </a:r>
          <a:r>
            <a:rPr lang="nl-BE" sz="2100" kern="1200" dirty="0" err="1" smtClean="0"/>
            <a:t>elasiticity</a:t>
          </a:r>
          <a:endParaRPr lang="fr-BE" sz="2100" kern="1200" dirty="0" smtClean="0"/>
        </a:p>
      </dsp:txBody>
      <dsp:txXfrm>
        <a:off x="828912" y="1578360"/>
        <a:ext cx="1588028" cy="994556"/>
      </dsp:txXfrm>
    </dsp:sp>
    <dsp:sp modelId="{B2E27E85-C30E-4874-A475-EFC807A2BC78}">
      <dsp:nvSpPr>
        <dsp:cNvPr id="0" name=""/>
        <dsp:cNvSpPr/>
      </dsp:nvSpPr>
      <dsp:spPr>
        <a:xfrm>
          <a:off x="1515106" y="553441"/>
          <a:ext cx="4405886" cy="4405886"/>
        </a:xfrm>
        <a:custGeom>
          <a:avLst/>
          <a:gdLst/>
          <a:ahLst/>
          <a:cxnLst/>
          <a:rect l="0" t="0" r="0" b="0"/>
          <a:pathLst>
            <a:path>
              <a:moveTo>
                <a:pt x="383694" y="960649"/>
              </a:moveTo>
              <a:arcTo wR="2202943" hR="2202943" stAng="12859659" swAng="19625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E49D0-8891-45F7-A0FC-A9209D503CFF}">
      <dsp:nvSpPr>
        <dsp:cNvPr id="0" name=""/>
        <dsp:cNvSpPr/>
      </dsp:nvSpPr>
      <dsp:spPr>
        <a:xfrm rot="5400000">
          <a:off x="5085676" y="-1926362"/>
          <a:ext cx="1192281" cy="5347592"/>
        </a:xfrm>
        <a:prstGeom prst="round2SameRect">
          <a:avLst/>
        </a:prstGeom>
        <a:solidFill>
          <a:srgbClr val="FFC1C1"/>
        </a:solidFill>
        <a:ln w="2642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nl-BE" sz="2300" kern="1200" dirty="0" smtClean="0"/>
            <a:t>Infrastructure as a Service</a:t>
          </a:r>
          <a:endParaRPr lang="fr-BE" sz="2300" kern="1200" dirty="0"/>
        </a:p>
        <a:p>
          <a:pPr marL="228600" lvl="1" indent="-228600" algn="l" defTabSz="1022350">
            <a:lnSpc>
              <a:spcPct val="90000"/>
            </a:lnSpc>
            <a:spcBef>
              <a:spcPct val="0"/>
            </a:spcBef>
            <a:spcAft>
              <a:spcPct val="15000"/>
            </a:spcAft>
            <a:buChar char="••"/>
          </a:pPr>
          <a:r>
            <a:rPr lang="nl-BE" sz="2300" kern="1200" dirty="0" smtClean="0"/>
            <a:t>Basic IT </a:t>
          </a:r>
          <a:r>
            <a:rPr lang="nl-BE" sz="2300" kern="1200" dirty="0" err="1" smtClean="0"/>
            <a:t>infrastructure</a:t>
          </a:r>
          <a:r>
            <a:rPr lang="nl-BE" sz="2300" kern="1200" dirty="0" smtClean="0"/>
            <a:t> components (e.g. </a:t>
          </a:r>
          <a:r>
            <a:rPr lang="nl-BE" sz="2300" kern="1200" dirty="0" err="1" smtClean="0"/>
            <a:t>Amazon</a:t>
          </a:r>
          <a:r>
            <a:rPr lang="nl-BE" sz="2300" kern="1200" dirty="0" smtClean="0"/>
            <a:t> virtual machines)</a:t>
          </a:r>
          <a:endParaRPr lang="fr-BE" sz="2300" kern="1200" dirty="0"/>
        </a:p>
      </dsp:txBody>
      <dsp:txXfrm rot="-5400000">
        <a:off x="3008021" y="209495"/>
        <a:ext cx="5289390" cy="1075877"/>
      </dsp:txXfrm>
    </dsp:sp>
    <dsp:sp modelId="{84E4C291-5AB0-4F56-8630-1030BCB09903}">
      <dsp:nvSpPr>
        <dsp:cNvPr id="0" name=""/>
        <dsp:cNvSpPr/>
      </dsp:nvSpPr>
      <dsp:spPr>
        <a:xfrm>
          <a:off x="0" y="2258"/>
          <a:ext cx="3008021" cy="1490352"/>
        </a:xfrm>
        <a:prstGeom prst="roundRect">
          <a:avLst/>
        </a:prstGeom>
        <a:solidFill>
          <a:srgbClr val="3E6E5A"/>
        </a:solidFill>
        <a:ln w="264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smtClean="0"/>
            <a:t>IaaS</a:t>
          </a:r>
          <a:endParaRPr lang="fr-BE" sz="6500" kern="1200" dirty="0"/>
        </a:p>
      </dsp:txBody>
      <dsp:txXfrm>
        <a:off x="72753" y="75011"/>
        <a:ext cx="2862515" cy="1344846"/>
      </dsp:txXfrm>
    </dsp:sp>
    <dsp:sp modelId="{E20D8490-15CF-4399-BB38-29D8A2E441A0}">
      <dsp:nvSpPr>
        <dsp:cNvPr id="0" name=""/>
        <dsp:cNvSpPr/>
      </dsp:nvSpPr>
      <dsp:spPr>
        <a:xfrm rot="5400000">
          <a:off x="5085676" y="-361492"/>
          <a:ext cx="1192281" cy="5347592"/>
        </a:xfrm>
        <a:prstGeom prst="round2SameRect">
          <a:avLst/>
        </a:prstGeom>
        <a:solidFill>
          <a:srgbClr val="FFC1C1"/>
        </a:solidFill>
        <a:ln w="2642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nl-BE" sz="2300" kern="1200" dirty="0" smtClean="0"/>
            <a:t>Platform as a Service</a:t>
          </a:r>
        </a:p>
        <a:p>
          <a:pPr marL="228600" lvl="1" indent="-228600" algn="l" defTabSz="1022350">
            <a:lnSpc>
              <a:spcPct val="90000"/>
            </a:lnSpc>
            <a:spcBef>
              <a:spcPct val="0"/>
            </a:spcBef>
            <a:spcAft>
              <a:spcPct val="15000"/>
            </a:spcAft>
            <a:buChar char="••"/>
          </a:pPr>
          <a:r>
            <a:rPr lang="nl-BE" sz="2300" kern="1200" dirty="0" smtClean="0"/>
            <a:t>Platforms </a:t>
          </a:r>
          <a:r>
            <a:rPr lang="nl-BE" sz="2300" kern="1200" dirty="0" err="1" smtClean="0"/>
            <a:t>to</a:t>
          </a:r>
          <a:r>
            <a:rPr lang="nl-BE" sz="2300" kern="1200" dirty="0" smtClean="0"/>
            <a:t> </a:t>
          </a:r>
          <a:r>
            <a:rPr lang="nl-BE" sz="2300" kern="1200" dirty="0" err="1" smtClean="0"/>
            <a:t>build</a:t>
          </a:r>
          <a:r>
            <a:rPr lang="nl-BE" sz="2300" kern="1200" dirty="0" smtClean="0"/>
            <a:t> </a:t>
          </a:r>
          <a:r>
            <a:rPr lang="nl-BE" sz="2300" kern="1200" dirty="0" err="1" smtClean="0"/>
            <a:t>applications</a:t>
          </a:r>
          <a:r>
            <a:rPr lang="nl-BE" sz="2300" kern="1200" dirty="0" smtClean="0"/>
            <a:t> </a:t>
          </a:r>
        </a:p>
      </dsp:txBody>
      <dsp:txXfrm rot="-5400000">
        <a:off x="3008021" y="1774365"/>
        <a:ext cx="5289390" cy="1075877"/>
      </dsp:txXfrm>
    </dsp:sp>
    <dsp:sp modelId="{799D1E49-1004-47D5-96DC-D5E2542D595E}">
      <dsp:nvSpPr>
        <dsp:cNvPr id="0" name=""/>
        <dsp:cNvSpPr/>
      </dsp:nvSpPr>
      <dsp:spPr>
        <a:xfrm>
          <a:off x="0" y="1567127"/>
          <a:ext cx="3008021" cy="1490352"/>
        </a:xfrm>
        <a:prstGeom prst="roundRect">
          <a:avLst/>
        </a:prstGeom>
        <a:solidFill>
          <a:srgbClr val="3E6E5A"/>
        </a:solidFill>
        <a:ln w="264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err="1" smtClean="0"/>
            <a:t>PaaS</a:t>
          </a:r>
          <a:endParaRPr lang="nl-BE" sz="6000" kern="1200" dirty="0" smtClean="0"/>
        </a:p>
      </dsp:txBody>
      <dsp:txXfrm>
        <a:off x="72753" y="1639880"/>
        <a:ext cx="2862515" cy="1344846"/>
      </dsp:txXfrm>
    </dsp:sp>
    <dsp:sp modelId="{F0011451-1331-4DD7-8D4C-DA8D40BCEDAF}">
      <dsp:nvSpPr>
        <dsp:cNvPr id="0" name=""/>
        <dsp:cNvSpPr/>
      </dsp:nvSpPr>
      <dsp:spPr>
        <a:xfrm rot="5400000">
          <a:off x="5085676" y="1203377"/>
          <a:ext cx="1192281" cy="5347592"/>
        </a:xfrm>
        <a:prstGeom prst="round2SameRect">
          <a:avLst/>
        </a:prstGeom>
        <a:solidFill>
          <a:srgbClr val="FFC1C1"/>
        </a:solidFill>
        <a:ln w="2642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nl-BE" sz="2300" kern="1200" dirty="0" smtClean="0"/>
            <a:t>Software as a Service</a:t>
          </a:r>
          <a:endParaRPr lang="fr-BE" sz="2300" kern="1200" dirty="0"/>
        </a:p>
        <a:p>
          <a:pPr marL="228600" lvl="1" indent="-228600" algn="l" defTabSz="1022350">
            <a:lnSpc>
              <a:spcPct val="90000"/>
            </a:lnSpc>
            <a:spcBef>
              <a:spcPct val="0"/>
            </a:spcBef>
            <a:spcAft>
              <a:spcPct val="15000"/>
            </a:spcAft>
            <a:buChar char="••"/>
          </a:pPr>
          <a:r>
            <a:rPr lang="nl-BE" sz="2300" kern="1200" dirty="0" smtClean="0"/>
            <a:t>Full </a:t>
          </a:r>
          <a:r>
            <a:rPr lang="nl-BE" sz="2300" kern="1200" dirty="0" err="1" smtClean="0"/>
            <a:t>applications</a:t>
          </a:r>
          <a:r>
            <a:rPr lang="nl-BE" sz="2300" kern="1200" dirty="0" smtClean="0"/>
            <a:t> (e.g. O365, Google </a:t>
          </a:r>
          <a:r>
            <a:rPr lang="nl-BE" sz="2300" kern="1200" dirty="0" err="1" smtClean="0"/>
            <a:t>Apps</a:t>
          </a:r>
          <a:r>
            <a:rPr lang="nl-BE" sz="2300" kern="1200" dirty="0" smtClean="0"/>
            <a:t>, ...)</a:t>
          </a:r>
          <a:endParaRPr lang="fr-BE" sz="2300" kern="1200" dirty="0"/>
        </a:p>
      </dsp:txBody>
      <dsp:txXfrm rot="-5400000">
        <a:off x="3008021" y="3339234"/>
        <a:ext cx="5289390" cy="1075877"/>
      </dsp:txXfrm>
    </dsp:sp>
    <dsp:sp modelId="{D5D00B30-C626-4D1B-8CAA-1AEC5BE456F8}">
      <dsp:nvSpPr>
        <dsp:cNvPr id="0" name=""/>
        <dsp:cNvSpPr/>
      </dsp:nvSpPr>
      <dsp:spPr>
        <a:xfrm>
          <a:off x="0" y="3131997"/>
          <a:ext cx="3008021" cy="1490352"/>
        </a:xfrm>
        <a:prstGeom prst="roundRect">
          <a:avLst/>
        </a:prstGeom>
        <a:solidFill>
          <a:srgbClr val="3E6E5A"/>
        </a:solidFill>
        <a:ln w="264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nl-BE" sz="6000" kern="1200" dirty="0" err="1" smtClean="0"/>
            <a:t>SaaS</a:t>
          </a:r>
          <a:endParaRPr lang="fr-BE" sz="6000" kern="1200" dirty="0"/>
        </a:p>
      </dsp:txBody>
      <dsp:txXfrm>
        <a:off x="72753" y="3204750"/>
        <a:ext cx="2862515" cy="1344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5EE-2492-4F67-BC27-8FA2B2624ACB}">
      <dsp:nvSpPr>
        <dsp:cNvPr id="0" name=""/>
        <dsp:cNvSpPr/>
      </dsp:nvSpPr>
      <dsp:spPr>
        <a:xfrm>
          <a:off x="4248507" y="7052"/>
          <a:ext cx="3726693" cy="748800"/>
        </a:xfrm>
        <a:prstGeom prst="rect">
          <a:avLst/>
        </a:prstGeom>
        <a:solidFill>
          <a:srgbClr val="C00000"/>
        </a:solidFill>
        <a:ln w="9525"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nl-BE" sz="2400" b="1" kern="1200" dirty="0" err="1" smtClean="0"/>
            <a:t>What</a:t>
          </a:r>
          <a:r>
            <a:rPr lang="nl-BE" sz="2400" b="1" kern="1200" dirty="0" smtClean="0"/>
            <a:t> ?</a:t>
          </a:r>
          <a:endParaRPr lang="fr-BE" sz="2400" kern="1200" dirty="0"/>
        </a:p>
      </dsp:txBody>
      <dsp:txXfrm>
        <a:off x="4248507" y="7052"/>
        <a:ext cx="3726693" cy="748800"/>
      </dsp:txXfrm>
    </dsp:sp>
    <dsp:sp modelId="{C07D37A6-CB37-4202-957D-F7DC1E6B4179}">
      <dsp:nvSpPr>
        <dsp:cNvPr id="0" name=""/>
        <dsp:cNvSpPr/>
      </dsp:nvSpPr>
      <dsp:spPr>
        <a:xfrm>
          <a:off x="4248507" y="769104"/>
          <a:ext cx="3726693" cy="4014562"/>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nl-BE" sz="2600" kern="1200" baseline="0" dirty="0" smtClean="0"/>
            <a:t>Security </a:t>
          </a:r>
          <a:r>
            <a:rPr lang="nl-BE" sz="2600" kern="1200" baseline="0" dirty="0" err="1" smtClean="0"/>
            <a:t>evaluation</a:t>
          </a:r>
          <a:r>
            <a:rPr lang="nl-BE" sz="2600" kern="1200" baseline="0" dirty="0" smtClean="0"/>
            <a:t>  of </a:t>
          </a:r>
          <a:r>
            <a:rPr lang="nl-BE" sz="2600" b="1" kern="1200" baseline="0" dirty="0" smtClean="0"/>
            <a:t>Cloud-provider/service</a:t>
          </a:r>
          <a:endParaRPr lang="fr-BE" sz="2600" kern="1200" dirty="0"/>
        </a:p>
        <a:p>
          <a:pPr marL="228600" lvl="1" indent="-228600" algn="l" defTabSz="1155700" rtl="0">
            <a:lnSpc>
              <a:spcPct val="90000"/>
            </a:lnSpc>
            <a:spcBef>
              <a:spcPct val="0"/>
            </a:spcBef>
            <a:spcAft>
              <a:spcPct val="15000"/>
            </a:spcAft>
            <a:buChar char="••"/>
          </a:pPr>
          <a:r>
            <a:rPr lang="en-US" sz="2600" kern="1200" baseline="0" smtClean="0"/>
            <a:t>Based on </a:t>
          </a:r>
          <a:r>
            <a:rPr lang="en-US" sz="2600" b="1" kern="1200" baseline="0" smtClean="0"/>
            <a:t>nature and sensitivity</a:t>
          </a:r>
          <a:r>
            <a:rPr lang="en-US" sz="2600" kern="1200" baseline="0" smtClean="0"/>
            <a:t> of treated </a:t>
          </a:r>
          <a:r>
            <a:rPr lang="en-US" sz="2600" b="1" kern="1200" baseline="0" smtClean="0"/>
            <a:t>data</a:t>
          </a:r>
          <a:endParaRPr lang="en-US" sz="2600" b="1" kern="1200" baseline="0" dirty="0"/>
        </a:p>
        <a:p>
          <a:pPr marL="228600" lvl="1" indent="-228600" algn="l" defTabSz="1155700" rtl="0">
            <a:lnSpc>
              <a:spcPct val="90000"/>
            </a:lnSpc>
            <a:spcBef>
              <a:spcPct val="0"/>
            </a:spcBef>
            <a:spcAft>
              <a:spcPct val="15000"/>
            </a:spcAft>
            <a:buChar char="••"/>
          </a:pPr>
          <a:r>
            <a:rPr lang="en-US" sz="2600" kern="1200" baseline="0" dirty="0" err="1" smtClean="0"/>
            <a:t>Visualisation</a:t>
          </a:r>
          <a:r>
            <a:rPr lang="en-US" sz="2600" kern="1200" baseline="0" dirty="0" smtClean="0"/>
            <a:t> of results</a:t>
          </a:r>
          <a:endParaRPr lang="en-US" sz="2600" b="1" kern="1200" baseline="0" dirty="0"/>
        </a:p>
      </dsp:txBody>
      <dsp:txXfrm>
        <a:off x="4248507" y="769104"/>
        <a:ext cx="3726693" cy="4014562"/>
      </dsp:txXfrm>
    </dsp:sp>
    <dsp:sp modelId="{41006EA0-1C35-4ADD-BA65-5F5F80C2EF6E}">
      <dsp:nvSpPr>
        <dsp:cNvPr id="0" name=""/>
        <dsp:cNvSpPr/>
      </dsp:nvSpPr>
      <dsp:spPr>
        <a:xfrm>
          <a:off x="0" y="7052"/>
          <a:ext cx="3726693" cy="748800"/>
        </a:xfrm>
        <a:prstGeom prst="rect">
          <a:avLst/>
        </a:prstGeom>
        <a:solidFill>
          <a:srgbClr val="3E6E5A"/>
        </a:solidFill>
        <a:ln w="9525" cap="flat" cmpd="sng" algn="ctr">
          <a:solidFill>
            <a:schemeClr val="accent5">
              <a:hueOff val="-1837137"/>
              <a:satOff val="270"/>
              <a:lumOff val="-6471"/>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nl-BE" sz="2400" b="1" kern="1200" dirty="0" smtClean="0"/>
            <a:t>How ?</a:t>
          </a:r>
          <a:endParaRPr lang="fr-BE" sz="2400" kern="1200" dirty="0"/>
        </a:p>
      </dsp:txBody>
      <dsp:txXfrm>
        <a:off x="0" y="7052"/>
        <a:ext cx="3726693" cy="748800"/>
      </dsp:txXfrm>
    </dsp:sp>
    <dsp:sp modelId="{E9700F79-E3C7-4DDC-921A-EAB47CBD965F}">
      <dsp:nvSpPr>
        <dsp:cNvPr id="0" name=""/>
        <dsp:cNvSpPr/>
      </dsp:nvSpPr>
      <dsp:spPr>
        <a:xfrm>
          <a:off x="0" y="746306"/>
          <a:ext cx="3726693" cy="4014562"/>
        </a:xfrm>
        <a:prstGeom prst="rect">
          <a:avLst/>
        </a:prstGeom>
        <a:solidFill>
          <a:schemeClr val="accent5">
            <a:tint val="40000"/>
            <a:alpha val="90000"/>
            <a:hueOff val="-1769134"/>
            <a:satOff val="-2316"/>
            <a:lumOff val="-1137"/>
            <a:alphaOff val="0"/>
          </a:schemeClr>
        </a:solidFill>
        <a:ln w="9525" cap="flat" cmpd="sng" algn="ctr">
          <a:solidFill>
            <a:schemeClr val="accent5">
              <a:tint val="40000"/>
              <a:alpha val="90000"/>
              <a:hueOff val="-1769134"/>
              <a:satOff val="-2316"/>
              <a:lumOff val="-11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rtl="0">
            <a:lnSpc>
              <a:spcPct val="90000"/>
            </a:lnSpc>
            <a:spcBef>
              <a:spcPct val="0"/>
            </a:spcBef>
            <a:spcAft>
              <a:spcPct val="15000"/>
            </a:spcAft>
            <a:buChar char="••"/>
          </a:pPr>
          <a:r>
            <a:rPr lang="en-US" sz="2600" kern="1200" baseline="0" noProof="0" dirty="0" smtClean="0"/>
            <a:t>Detailed</a:t>
          </a:r>
          <a:r>
            <a:rPr lang="nl-BE" sz="2600" kern="1200" baseline="0" dirty="0" smtClean="0"/>
            <a:t> </a:t>
          </a:r>
          <a:r>
            <a:rPr lang="en-US" sz="2600" b="1" kern="1200" baseline="0" noProof="0" dirty="0" smtClean="0"/>
            <a:t>questionnaire</a:t>
          </a:r>
          <a:r>
            <a:rPr lang="nl-BE" sz="2600" b="1" kern="1200" baseline="0" dirty="0" smtClean="0"/>
            <a:t> </a:t>
          </a:r>
          <a:r>
            <a:rPr lang="nl-BE" sz="2600" b="1" kern="1200" baseline="0" dirty="0" err="1" smtClean="0"/>
            <a:t>with</a:t>
          </a:r>
          <a:r>
            <a:rPr lang="nl-BE" sz="2600" b="1" kern="1200" baseline="0" dirty="0" smtClean="0"/>
            <a:t> ratings</a:t>
          </a:r>
          <a:endParaRPr lang="fr-BE" sz="2600" b="1" kern="1200" dirty="0"/>
        </a:p>
        <a:p>
          <a:pPr marL="228600" lvl="1" indent="-228600" algn="l" defTabSz="1155700" rtl="0">
            <a:lnSpc>
              <a:spcPct val="90000"/>
            </a:lnSpc>
            <a:spcBef>
              <a:spcPct val="0"/>
            </a:spcBef>
            <a:spcAft>
              <a:spcPct val="15000"/>
            </a:spcAft>
            <a:buChar char="••"/>
          </a:pPr>
          <a:r>
            <a:rPr lang="en-US" sz="2600" kern="1200" baseline="0" dirty="0" smtClean="0"/>
            <a:t>4 main criteria: IAM, IT-security, operational security, governance</a:t>
          </a:r>
          <a:endParaRPr lang="en-US" sz="2600" kern="1200" baseline="0" dirty="0"/>
        </a:p>
        <a:p>
          <a:pPr marL="228600" lvl="1" indent="-228600" algn="l" defTabSz="1155700" rtl="0">
            <a:lnSpc>
              <a:spcPct val="90000"/>
            </a:lnSpc>
            <a:spcBef>
              <a:spcPct val="0"/>
            </a:spcBef>
            <a:spcAft>
              <a:spcPct val="15000"/>
            </a:spcAft>
            <a:buChar char="••"/>
          </a:pPr>
          <a:r>
            <a:rPr lang="en-US" sz="2600" kern="1200" baseline="0" dirty="0" smtClean="0"/>
            <a:t>Excel sheet</a:t>
          </a:r>
          <a:endParaRPr lang="en-US" sz="2600" kern="1200" baseline="0" dirty="0"/>
        </a:p>
        <a:p>
          <a:pPr marL="228600" lvl="1" indent="-228600" algn="l" defTabSz="1155700" rtl="0">
            <a:lnSpc>
              <a:spcPct val="90000"/>
            </a:lnSpc>
            <a:spcBef>
              <a:spcPct val="0"/>
            </a:spcBef>
            <a:spcAft>
              <a:spcPct val="15000"/>
            </a:spcAft>
            <a:buChar char="••"/>
          </a:pPr>
          <a:r>
            <a:rPr lang="en-US" sz="2600" b="1" kern="1200" baseline="0" dirty="0" smtClean="0"/>
            <a:t>Free &amp; publicly available</a:t>
          </a:r>
          <a:endParaRPr lang="en-US" sz="2600" b="1" kern="1200" baseline="0" dirty="0"/>
        </a:p>
      </dsp:txBody>
      <dsp:txXfrm>
        <a:off x="0" y="746306"/>
        <a:ext cx="3726693" cy="401456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F3042BF-8B0C-4BAC-9C09-64810A64B857}" type="datetimeFigureOut">
              <a:rPr lang="en-US" smtClean="0"/>
              <a:t>1/31/2017</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A3A5DB9-D844-4B85-961B-0B4BE39DE145}" type="slidenum">
              <a:rPr lang="en-US" smtClean="0"/>
              <a:t>‹#›</a:t>
            </a:fld>
            <a:endParaRPr lang="en-US"/>
          </a:p>
        </p:txBody>
      </p:sp>
    </p:spTree>
    <p:extLst>
      <p:ext uri="{BB962C8B-B14F-4D97-AF65-F5344CB8AC3E}">
        <p14:creationId xmlns:p14="http://schemas.microsoft.com/office/powerpoint/2010/main" val="4050562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006C719-E8F9-4CBE-9193-8A3739FBFFF2}" type="datetimeFigureOut">
              <a:rPr lang="en-US" smtClean="0"/>
              <a:t>1/31/2017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986DAB8C-1B49-4728-8012-01A213B6DF72}" type="slidenum">
              <a:rPr lang="en-US" smtClean="0"/>
              <a:t>‹#›</a:t>
            </a:fld>
            <a:endParaRPr lang="en-US"/>
          </a:p>
        </p:txBody>
      </p:sp>
    </p:spTree>
    <p:extLst>
      <p:ext uri="{BB962C8B-B14F-4D97-AF65-F5344CB8AC3E}">
        <p14:creationId xmlns:p14="http://schemas.microsoft.com/office/powerpoint/2010/main" val="31897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E44DA22-75FB-4E11-B454-DD080F4D5A51}" type="slidenum">
              <a:rPr lang="en-US" altLang="en-US" smtClean="0">
                <a:latin typeface="Calibri" pitchFamily="34" charset="0"/>
              </a:rPr>
              <a:pPr fontAlgn="base">
                <a:spcBef>
                  <a:spcPct val="0"/>
                </a:spcBef>
                <a:spcAft>
                  <a:spcPct val="0"/>
                </a:spcAft>
                <a:defRPr/>
              </a:pPr>
              <a:t>3</a:t>
            </a:fld>
            <a:endParaRPr lang="fr-BE" alt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C66304C-F76E-4FE6-92B5-08DDF87AD99B}" type="slidenum">
              <a:rPr lang="en-GB" altLang="en-US">
                <a:latin typeface="Verdana" pitchFamily="34" charset="0"/>
              </a:rPr>
              <a:pPr>
                <a:spcBef>
                  <a:spcPct val="0"/>
                </a:spcBef>
              </a:pPr>
              <a:t>20</a:t>
            </a:fld>
            <a:endParaRPr lang="en-GB" altLang="en-US">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E449AFC-81D6-4B9A-9C4D-28EC87F33BFC}" type="slidenum">
              <a:rPr lang="en-GB" altLang="en-US">
                <a:solidFill>
                  <a:srgbClr val="000000"/>
                </a:solidFill>
                <a:latin typeface="Verdana" pitchFamily="34" charset="0"/>
              </a:rPr>
              <a:pPr>
                <a:spcBef>
                  <a:spcPct val="0"/>
                </a:spcBef>
              </a:pPr>
              <a:t>21</a:t>
            </a:fld>
            <a:endParaRPr lang="en-GB" altLang="en-US">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EDEC469-046D-4B36-B553-4A27A77542EE}" type="slidenum">
              <a:rPr lang="en-GB" altLang="en-US">
                <a:latin typeface="Verdana" pitchFamily="34" charset="0"/>
              </a:rPr>
              <a:pPr>
                <a:spcBef>
                  <a:spcPct val="0"/>
                </a:spcBef>
              </a:pPr>
              <a:t>22</a:t>
            </a:fld>
            <a:endParaRPr lang="en-GB" altLang="en-US">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31ED724-4B48-4465-9659-1C5C1DA9FCD3}" type="slidenum">
              <a:rPr lang="en-GB" altLang="en-US">
                <a:latin typeface="Verdana" pitchFamily="34" charset="0"/>
              </a:rPr>
              <a:pPr>
                <a:spcBef>
                  <a:spcPct val="0"/>
                </a:spcBef>
              </a:pPr>
              <a:t>23</a:t>
            </a:fld>
            <a:endParaRPr lang="en-GB" altLang="en-US">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smtClean="0"/>
          </a:p>
        </p:txBody>
      </p:sp>
      <p:sp>
        <p:nvSpPr>
          <p:cNvPr id="3174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fld id="{7C4EED23-FF0E-4D65-BD75-D3ED9F868E67}" type="slidenum">
              <a:rPr lang="en-GB" altLang="nl-BE"/>
              <a:pPr/>
              <a:t>24</a:t>
            </a:fld>
            <a:endParaRPr lang="en-GB" altLang="nl-B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smtClean="0"/>
          </a:p>
        </p:txBody>
      </p:sp>
      <p:sp>
        <p:nvSpPr>
          <p:cNvPr id="3584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fld id="{D94E842A-DAA3-4792-82C5-EBD91D2666CD}" type="slidenum">
              <a:rPr lang="en-GB" altLang="nl-BE"/>
              <a:pPr/>
              <a:t>27</a:t>
            </a:fld>
            <a:endParaRPr lang="en-GB" altLang="nl-B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25CD1C7-DB1D-4747-B555-8976605212F9}" type="slidenum">
              <a:rPr lang="en-GB" altLang="en-US">
                <a:solidFill>
                  <a:srgbClr val="000000"/>
                </a:solidFill>
                <a:latin typeface="Verdana" pitchFamily="34" charset="0"/>
              </a:rPr>
              <a:pPr>
                <a:spcBef>
                  <a:spcPct val="0"/>
                </a:spcBef>
              </a:pPr>
              <a:t>28</a:t>
            </a:fld>
            <a:endParaRPr lang="en-GB" altLang="en-US">
              <a:solidFill>
                <a:srgbClr val="000000"/>
              </a:solidFill>
              <a:latin typeface="Verdana"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E44DA22-75FB-4E11-B454-DD080F4D5A51}" type="slidenum">
              <a:rPr lang="en-US" altLang="en-US" smtClean="0">
                <a:latin typeface="Calibri" pitchFamily="34" charset="0"/>
              </a:rPr>
              <a:pPr fontAlgn="base">
                <a:spcBef>
                  <a:spcPct val="0"/>
                </a:spcBef>
                <a:spcAft>
                  <a:spcPct val="0"/>
                </a:spcAft>
                <a:defRPr/>
              </a:pPr>
              <a:t>40</a:t>
            </a:fld>
            <a:endParaRPr lang="fr-BE" alt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46</a:t>
            </a:fld>
            <a:endParaRPr lang="fr-BE"/>
          </a:p>
        </p:txBody>
      </p:sp>
    </p:spTree>
    <p:extLst>
      <p:ext uri="{BB962C8B-B14F-4D97-AF65-F5344CB8AC3E}">
        <p14:creationId xmlns:p14="http://schemas.microsoft.com/office/powerpoint/2010/main" val="902039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47</a:t>
            </a:fld>
            <a:endParaRPr lang="fr-BE"/>
          </a:p>
        </p:txBody>
      </p:sp>
    </p:spTree>
    <p:extLst>
      <p:ext uri="{BB962C8B-B14F-4D97-AF65-F5344CB8AC3E}">
        <p14:creationId xmlns:p14="http://schemas.microsoft.com/office/powerpoint/2010/main" val="90203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230D805-B447-4522-A5D5-20E28443FD4D}" type="slidenum">
              <a:rPr lang="en-GB" altLang="en-US">
                <a:latin typeface="Verdana" pitchFamily="34" charset="0"/>
              </a:rPr>
              <a:pPr>
                <a:spcBef>
                  <a:spcPct val="0"/>
                </a:spcBef>
              </a:pPr>
              <a:t>12</a:t>
            </a:fld>
            <a:endParaRPr lang="en-GB" altLang="en-US">
              <a:latin typeface="Verdan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mtClean="0"/>
              <a:t>Figuren:</a:t>
            </a:r>
          </a:p>
          <a:p>
            <a:r>
              <a:rPr lang="fr-BE" smtClean="0"/>
              <a:t>1/ Tablet met ingebouwde kaartlezer (zie rood omcirkeld).</a:t>
            </a:r>
          </a:p>
          <a:p>
            <a:r>
              <a:rPr lang="fr-BE" smtClean="0"/>
              <a:t>2/ Specifieke</a:t>
            </a:r>
            <a:r>
              <a:rPr lang="fr-BE" baseline="0" smtClean="0"/>
              <a:t> eID k</a:t>
            </a:r>
            <a:r>
              <a:rPr lang="fr-BE" smtClean="0"/>
              <a:t>aartlezer die</a:t>
            </a:r>
            <a:r>
              <a:rPr lang="fr-BE" baseline="0" smtClean="0"/>
              <a:t> kan ingeplugd worden in iPhone of iPad. Te gebruiken met specifieke browser-app die de drivers bevat voor de kaartlezer en de eID-kaart zelf.</a:t>
            </a:r>
          </a:p>
          <a:p>
            <a:r>
              <a:rPr lang="fr-BE" baseline="0" smtClean="0"/>
              <a:t>3/ iPad casing (cover) met ingebouwde kaartlezer (zie rood omcirkeld). Eveneens te gebruiken met specifieke browser-app.</a:t>
            </a:r>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49</a:t>
            </a:fld>
            <a:endParaRPr lang="fr-BE"/>
          </a:p>
        </p:txBody>
      </p:sp>
    </p:spTree>
    <p:extLst>
      <p:ext uri="{BB962C8B-B14F-4D97-AF65-F5344CB8AC3E}">
        <p14:creationId xmlns:p14="http://schemas.microsoft.com/office/powerpoint/2010/main" val="3559825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smtClean="0"/>
              <a:t>Activatie van een app:</a:t>
            </a:r>
          </a:p>
          <a:p>
            <a:r>
              <a:rPr lang="fr-BE" b="1" smtClean="0"/>
              <a:t>https://www.youtube.com/watch?v=5Gh0onNP0fI</a:t>
            </a:r>
          </a:p>
          <a:p>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51</a:t>
            </a:fld>
            <a:endParaRPr lang="fr-BE"/>
          </a:p>
        </p:txBody>
      </p:sp>
    </p:spTree>
    <p:extLst>
      <p:ext uri="{BB962C8B-B14F-4D97-AF65-F5344CB8AC3E}">
        <p14:creationId xmlns:p14="http://schemas.microsoft.com/office/powerpoint/2010/main" val="2509026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smtClean="0"/>
              <a:t>Aanmelden op smartphone of tablet:</a:t>
            </a:r>
          </a:p>
          <a:p>
            <a:r>
              <a:rPr lang="fr-BE" b="1" smtClean="0"/>
              <a:t>https://www.youtube.com/watch?v=Lw0UjKMbb5I</a:t>
            </a:r>
            <a:endParaRPr lang="nl-BE" b="1"/>
          </a:p>
        </p:txBody>
      </p:sp>
      <p:sp>
        <p:nvSpPr>
          <p:cNvPr id="4" name="Slide Number Placeholder 3"/>
          <p:cNvSpPr>
            <a:spLocks noGrp="1"/>
          </p:cNvSpPr>
          <p:nvPr>
            <p:ph type="sldNum" sz="quarter" idx="10"/>
          </p:nvPr>
        </p:nvSpPr>
        <p:spPr/>
        <p:txBody>
          <a:bodyPr/>
          <a:lstStyle/>
          <a:p>
            <a:fld id="{380DF003-9532-45B2-A88B-F94D0FEB7981}" type="slidenum">
              <a:rPr lang="en-US" smtClean="0"/>
              <a:t>52</a:t>
            </a:fld>
            <a:endParaRPr lang="fr-BE"/>
          </a:p>
        </p:txBody>
      </p:sp>
    </p:spTree>
    <p:extLst>
      <p:ext uri="{BB962C8B-B14F-4D97-AF65-F5344CB8AC3E}">
        <p14:creationId xmlns:p14="http://schemas.microsoft.com/office/powerpoint/2010/main" val="2962930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mtClean="0"/>
              <a:t>https://www.youtube.com/watch?v=0EwGBbgPv0I</a:t>
            </a:r>
          </a:p>
          <a:p>
            <a:endParaRPr lang="nl-BE"/>
          </a:p>
        </p:txBody>
      </p:sp>
      <p:sp>
        <p:nvSpPr>
          <p:cNvPr id="4" name="Slide Number Placeholder 3"/>
          <p:cNvSpPr>
            <a:spLocks noGrp="1"/>
          </p:cNvSpPr>
          <p:nvPr>
            <p:ph type="sldNum" sz="quarter" idx="10"/>
          </p:nvPr>
        </p:nvSpPr>
        <p:spPr/>
        <p:txBody>
          <a:bodyPr/>
          <a:lstStyle/>
          <a:p>
            <a:fld id="{380DF003-9532-45B2-A88B-F94D0FEB7981}" type="slidenum">
              <a:rPr lang="en-US" smtClean="0"/>
              <a:t>54</a:t>
            </a:fld>
            <a:endParaRPr lang="fr-BE"/>
          </a:p>
        </p:txBody>
      </p:sp>
    </p:spTree>
    <p:extLst>
      <p:ext uri="{BB962C8B-B14F-4D97-AF65-F5344CB8AC3E}">
        <p14:creationId xmlns:p14="http://schemas.microsoft.com/office/powerpoint/2010/main" val="995216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122B38-9C84-42CF-B422-7D604355759F}" type="slidenum">
              <a:rPr lang="en-US" smtClean="0"/>
              <a:t>56</a:t>
            </a:fld>
            <a:endParaRPr lang="en-US"/>
          </a:p>
        </p:txBody>
      </p:sp>
    </p:spTree>
    <p:extLst>
      <p:ext uri="{BB962C8B-B14F-4D97-AF65-F5344CB8AC3E}">
        <p14:creationId xmlns:p14="http://schemas.microsoft.com/office/powerpoint/2010/main" val="11699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60</a:t>
            </a:fld>
            <a:endParaRPr lang="en-US"/>
          </a:p>
        </p:txBody>
      </p:sp>
    </p:spTree>
    <p:extLst>
      <p:ext uri="{BB962C8B-B14F-4D97-AF65-F5344CB8AC3E}">
        <p14:creationId xmlns:p14="http://schemas.microsoft.com/office/powerpoint/2010/main" val="948066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64</a:t>
            </a:fld>
            <a:endParaRPr lang="en-US"/>
          </a:p>
        </p:txBody>
      </p:sp>
    </p:spTree>
    <p:extLst>
      <p:ext uri="{BB962C8B-B14F-4D97-AF65-F5344CB8AC3E}">
        <p14:creationId xmlns:p14="http://schemas.microsoft.com/office/powerpoint/2010/main" val="1413907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917575" y="742950"/>
            <a:ext cx="4965700" cy="3724275"/>
          </a:xfrm>
          <a:ln/>
        </p:spPr>
      </p:sp>
      <p:sp>
        <p:nvSpPr>
          <p:cNvPr id="51203" name="Rectangle 3"/>
          <p:cNvSpPr>
            <a:spLocks noGrp="1" noChangeArrowheads="1"/>
          </p:cNvSpPr>
          <p:nvPr>
            <p:ph type="body" idx="1"/>
          </p:nvPr>
        </p:nvSpPr>
        <p:spPr>
          <a:xfrm>
            <a:off x="906463" y="4714122"/>
            <a:ext cx="4984750" cy="44696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17575" y="742950"/>
            <a:ext cx="4965700" cy="3724275"/>
          </a:xfrm>
          <a:ln/>
        </p:spPr>
      </p:sp>
      <p:sp>
        <p:nvSpPr>
          <p:cNvPr id="52227" name="Rectangle 3"/>
          <p:cNvSpPr>
            <a:spLocks noGrp="1" noChangeArrowheads="1"/>
          </p:cNvSpPr>
          <p:nvPr>
            <p:ph type="body" idx="1"/>
          </p:nvPr>
        </p:nvSpPr>
        <p:spPr>
          <a:xfrm>
            <a:off x="906463" y="4714122"/>
            <a:ext cx="4984750" cy="44696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smtClean="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68</a:t>
            </a:fld>
            <a:endParaRPr lang="fr-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603A893-5F94-4E83-8D59-E5F3924A1D88}" type="slidenum">
              <a:rPr lang="en-GB" altLang="en-US">
                <a:latin typeface="Verdana" pitchFamily="34" charset="0"/>
              </a:rPr>
              <a:pPr>
                <a:spcBef>
                  <a:spcPct val="0"/>
                </a:spcBef>
              </a:pPr>
              <a:t>13</a:t>
            </a:fld>
            <a:endParaRPr lang="en-GB" altLang="en-US">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BE" dirty="0" smtClean="0"/>
          </a:p>
        </p:txBody>
      </p:sp>
      <p:sp>
        <p:nvSpPr>
          <p:cNvPr id="4" name="Slide Number Placeholder 3"/>
          <p:cNvSpPr>
            <a:spLocks noGrp="1"/>
          </p:cNvSpPr>
          <p:nvPr>
            <p:ph type="sldNum" sz="quarter" idx="10"/>
          </p:nvPr>
        </p:nvSpPr>
        <p:spPr/>
        <p:txBody>
          <a:bodyPr/>
          <a:lstStyle/>
          <a:p>
            <a:pPr>
              <a:defRPr/>
            </a:pPr>
            <a:fld id="{A714717F-F120-447C-90A1-F86FCFED418F}" type="slidenum">
              <a:rPr lang="en-US" smtClean="0"/>
              <a:pPr>
                <a:defRPr/>
              </a:pPr>
              <a:t>69</a:t>
            </a:fld>
            <a:endParaRPr lang="fr-BE"/>
          </a:p>
        </p:txBody>
      </p:sp>
    </p:spTree>
    <p:extLst>
      <p:ext uri="{BB962C8B-B14F-4D97-AF65-F5344CB8AC3E}">
        <p14:creationId xmlns:p14="http://schemas.microsoft.com/office/powerpoint/2010/main" val="3851661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71</a:t>
            </a:fld>
            <a:endParaRPr lang="en-US"/>
          </a:p>
        </p:txBody>
      </p:sp>
    </p:spTree>
    <p:extLst>
      <p:ext uri="{BB962C8B-B14F-4D97-AF65-F5344CB8AC3E}">
        <p14:creationId xmlns:p14="http://schemas.microsoft.com/office/powerpoint/2010/main" val="3574976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72</a:t>
            </a:fld>
            <a:endParaRPr lang="en-US"/>
          </a:p>
        </p:txBody>
      </p:sp>
    </p:spTree>
    <p:extLst>
      <p:ext uri="{BB962C8B-B14F-4D97-AF65-F5344CB8AC3E}">
        <p14:creationId xmlns:p14="http://schemas.microsoft.com/office/powerpoint/2010/main" val="2199068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73</a:t>
            </a:fld>
            <a:endParaRPr lang="en-US"/>
          </a:p>
        </p:txBody>
      </p:sp>
    </p:spTree>
    <p:extLst>
      <p:ext uri="{BB962C8B-B14F-4D97-AF65-F5344CB8AC3E}">
        <p14:creationId xmlns:p14="http://schemas.microsoft.com/office/powerpoint/2010/main" val="3555995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74</a:t>
            </a:fld>
            <a:endParaRPr lang="en-US"/>
          </a:p>
        </p:txBody>
      </p:sp>
    </p:spTree>
    <p:extLst>
      <p:ext uri="{BB962C8B-B14F-4D97-AF65-F5344CB8AC3E}">
        <p14:creationId xmlns:p14="http://schemas.microsoft.com/office/powerpoint/2010/main" val="3555995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75</a:t>
            </a:fld>
            <a:endParaRPr lang="en-US"/>
          </a:p>
        </p:txBody>
      </p:sp>
    </p:spTree>
    <p:extLst>
      <p:ext uri="{BB962C8B-B14F-4D97-AF65-F5344CB8AC3E}">
        <p14:creationId xmlns:p14="http://schemas.microsoft.com/office/powerpoint/2010/main" val="3166182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76</a:t>
            </a:fld>
            <a:endParaRPr lang="en-US"/>
          </a:p>
        </p:txBody>
      </p:sp>
    </p:spTree>
    <p:extLst>
      <p:ext uri="{BB962C8B-B14F-4D97-AF65-F5344CB8AC3E}">
        <p14:creationId xmlns:p14="http://schemas.microsoft.com/office/powerpoint/2010/main" val="1583378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77</a:t>
            </a:fld>
            <a:endParaRPr lang="en-US"/>
          </a:p>
        </p:txBody>
      </p:sp>
    </p:spTree>
    <p:extLst>
      <p:ext uri="{BB962C8B-B14F-4D97-AF65-F5344CB8AC3E}">
        <p14:creationId xmlns:p14="http://schemas.microsoft.com/office/powerpoint/2010/main" val="3513885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994F1B-BE66-455F-A211-5BF8A8CC51CA}" type="slidenum">
              <a:rPr lang="nl-BE" smtClean="0"/>
              <a:t>78</a:t>
            </a:fld>
            <a:endParaRPr lang="nl-BE"/>
          </a:p>
        </p:txBody>
      </p:sp>
    </p:spTree>
    <p:extLst>
      <p:ext uri="{BB962C8B-B14F-4D97-AF65-F5344CB8AC3E}">
        <p14:creationId xmlns:p14="http://schemas.microsoft.com/office/powerpoint/2010/main" val="2316484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79</a:t>
            </a:fld>
            <a:endParaRPr lang="en-US"/>
          </a:p>
        </p:txBody>
      </p:sp>
    </p:spTree>
    <p:extLst>
      <p:ext uri="{BB962C8B-B14F-4D97-AF65-F5344CB8AC3E}">
        <p14:creationId xmlns:p14="http://schemas.microsoft.com/office/powerpoint/2010/main" val="292000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8B8B636-86C0-4FE7-B57B-F77B28707225}" type="slidenum">
              <a:rPr lang="en-GB" altLang="en-US">
                <a:latin typeface="Verdana" pitchFamily="34" charset="0"/>
              </a:rPr>
              <a:pPr>
                <a:spcBef>
                  <a:spcPct val="0"/>
                </a:spcBef>
              </a:pPr>
              <a:t>14</a:t>
            </a:fld>
            <a:endParaRPr lang="en-GB" altLang="en-US">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81</a:t>
            </a:fld>
            <a:endParaRPr lang="en-US"/>
          </a:p>
        </p:txBody>
      </p:sp>
    </p:spTree>
    <p:extLst>
      <p:ext uri="{BB962C8B-B14F-4D97-AF65-F5344CB8AC3E}">
        <p14:creationId xmlns:p14="http://schemas.microsoft.com/office/powerpoint/2010/main" val="524865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solidFill>
                  <a:prstClr val="black"/>
                </a:solidFill>
              </a:rPr>
              <a:pPr>
                <a:defRPr/>
              </a:pPr>
              <a:t>82</a:t>
            </a:fld>
            <a:endParaRPr lang="nl-BE">
              <a:solidFill>
                <a:prstClr val="black"/>
              </a:solidFill>
            </a:endParaRPr>
          </a:p>
        </p:txBody>
      </p:sp>
    </p:spTree>
    <p:extLst>
      <p:ext uri="{BB962C8B-B14F-4D97-AF65-F5344CB8AC3E}">
        <p14:creationId xmlns:p14="http://schemas.microsoft.com/office/powerpoint/2010/main" val="1125719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E44DA22-75FB-4E11-B454-DD080F4D5A51}" type="slidenum">
              <a:rPr lang="en-US" altLang="en-US" smtClean="0">
                <a:latin typeface="Calibri" pitchFamily="34" charset="0"/>
              </a:rPr>
              <a:pPr fontAlgn="base">
                <a:spcBef>
                  <a:spcPct val="0"/>
                </a:spcBef>
                <a:spcAft>
                  <a:spcPct val="0"/>
                </a:spcAft>
                <a:defRPr/>
              </a:pPr>
              <a:t>90</a:t>
            </a:fld>
            <a:endParaRPr lang="fr-BE" alt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3FB917F-C4C7-4562-8CF9-03A9833ED60A}" type="slidenum">
              <a:rPr lang="en-GB" altLang="en-US">
                <a:latin typeface="Verdana" pitchFamily="34" charset="0"/>
              </a:rPr>
              <a:pPr>
                <a:spcBef>
                  <a:spcPct val="0"/>
                </a:spcBef>
              </a:pPr>
              <a:t>15</a:t>
            </a:fld>
            <a:endParaRPr lang="en-GB" altLang="en-US">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FFB2EDB-CC8A-4C7B-B94D-4D0BD5D8606A}" type="slidenum">
              <a:rPr lang="en-GB" altLang="en-US">
                <a:solidFill>
                  <a:srgbClr val="000000"/>
                </a:solidFill>
                <a:latin typeface="Verdana" pitchFamily="34" charset="0"/>
              </a:rPr>
              <a:pPr>
                <a:spcBef>
                  <a:spcPct val="0"/>
                </a:spcBef>
              </a:pPr>
              <a:t>16</a:t>
            </a:fld>
            <a:endParaRPr lang="en-GB" altLang="en-US">
              <a:solidFill>
                <a:srgbClr val="000000"/>
              </a:solidFill>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2D3B213-3437-4B47-9DB9-9FA8A1735F41}" type="slidenum">
              <a:rPr lang="en-GB" altLang="en-US">
                <a:latin typeface="Verdana" pitchFamily="34" charset="0"/>
              </a:rPr>
              <a:pPr>
                <a:spcBef>
                  <a:spcPct val="0"/>
                </a:spcBef>
              </a:pPr>
              <a:t>17</a:t>
            </a:fld>
            <a:endParaRPr lang="en-GB" altLang="en-US">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73F5FF0-7367-4E2C-B4A8-2C0782E30FB8}" type="slidenum">
              <a:rPr lang="en-GB" altLang="en-US">
                <a:latin typeface="Verdana" pitchFamily="34" charset="0"/>
              </a:rPr>
              <a:pPr>
                <a:spcBef>
                  <a:spcPct val="0"/>
                </a:spcBef>
              </a:pPr>
              <a:t>18</a:t>
            </a:fld>
            <a:endParaRPr lang="en-GB" altLang="en-US">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A9DDDDA-2815-4F43-93E2-75B4EB547D75}" type="slidenum">
              <a:rPr lang="en-GB" altLang="en-US">
                <a:latin typeface="Verdana" pitchFamily="34" charset="0"/>
              </a:rPr>
              <a:pPr>
                <a:spcBef>
                  <a:spcPct val="0"/>
                </a:spcBef>
              </a:pPr>
              <a:t>19</a:t>
            </a:fld>
            <a:endParaRPr lang="en-GB" altLang="en-US">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25/01/2017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3" name="Straight Connector 8"/>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pPr>
              <a:defRPr/>
            </a:pPr>
            <a:r>
              <a:rPr lang="en-US" smtClean="0"/>
              <a:t>25/01/2017</a:t>
            </a:r>
            <a:endParaRPr lang="en-US" dirty="0"/>
          </a:p>
        </p:txBody>
      </p:sp>
      <p:sp>
        <p:nvSpPr>
          <p:cNvPr id="13" name="Footer Placeholder 12"/>
          <p:cNvSpPr>
            <a:spLocks noGrp="1"/>
          </p:cNvSpPr>
          <p:nvPr>
            <p:ph type="ftr" sz="quarter" idx="11"/>
          </p:nvPr>
        </p:nvSpPr>
        <p:spPr/>
        <p:txBody>
          <a:bodyPr/>
          <a:lstStyle/>
          <a:p>
            <a:pPr>
              <a:defRPr/>
            </a:pPr>
            <a:endParaRPr lang="en-US"/>
          </a:p>
        </p:txBody>
      </p:sp>
      <p:sp>
        <p:nvSpPr>
          <p:cNvPr id="14" name="Slide Number Placeholder 13"/>
          <p:cNvSpPr>
            <a:spLocks noGrp="1"/>
          </p:cNvSpPr>
          <p:nvPr>
            <p:ph type="sldNum" sz="quarter" idx="12"/>
          </p:nvPr>
        </p:nvSpPr>
        <p:spPr/>
        <p:txBody>
          <a:bodyPr/>
          <a:lstStyle>
            <a:lvl1pPr algn="r">
              <a:defRPr b="0"/>
            </a:lvl1pPr>
          </a:lstStyle>
          <a:p>
            <a:pPr>
              <a:defRPr/>
            </a:pPr>
            <a:fld id="{FFCE82F8-2569-42C2-9FFB-CB1813468292}" type="slidenum">
              <a:rPr lang="en-US" smtClean="0"/>
              <a:pPr>
                <a:defRPr/>
              </a:pPr>
              <a:t>‹#›</a:t>
            </a:fld>
            <a:endParaRPr lang="en-US" dirty="0"/>
          </a:p>
        </p:txBody>
      </p:sp>
    </p:spTree>
    <p:extLst>
      <p:ext uri="{BB962C8B-B14F-4D97-AF65-F5344CB8AC3E}">
        <p14:creationId xmlns:p14="http://schemas.microsoft.com/office/powerpoint/2010/main" val="39220501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25/01/2017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25/01/2017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25/01/2017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25/01/2017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25/01/2017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b="0"/>
            </a:lvl1pPr>
          </a:lstStyle>
          <a:p>
            <a:fld id="{4C242A18-EC12-4F37-9DE3-9352234277D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25/01/2017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25/01/2017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25/01/2017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lgn="r">
              <a:defRPr b="0"/>
            </a:lvl1pPr>
          </a:lstStyle>
          <a:p>
            <a:fld id="{4C242A18-EC12-4F37-9DE3-9352234277DF}"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smtClean="0"/>
              <a:t>25/01/2017</a:t>
            </a: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r">
              <a:defRPr sz="1400" b="0">
                <a:solidFill>
                  <a:srgbClr val="FFFFFF"/>
                </a:solidFill>
              </a:defRPr>
            </a:lvl1pPr>
          </a:lstStyle>
          <a:p>
            <a:fld id="{4C242A18-EC12-4F37-9DE3-9352234277D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message-structure@ehealth.fgov.be" TargetMode="External"/><Relationship Id="rId2" Type="http://schemas.openxmlformats.org/officeDocument/2006/relationships/hyperlink" Target="https://www.ehealth.fgov.be/standards/kmehr/content/page/866/new-message-guidelines"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mailto:terminologie@health.belgium.b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www.ehealth.fgov.be/standards/kmeh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4.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hyperlink" Target="http://www.csam.be/myprofil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3.png"/><Relationship Id="rId4"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5.xml.rels><?xml version="1.0" encoding="UTF-8" standalone="yes"?>
<Relationships xmlns="http://schemas.openxmlformats.org/package/2006/relationships"><Relationship Id="rId8" Type="http://schemas.openxmlformats.org/officeDocument/2006/relationships/hyperlink" Target="https://www.privacycommission.be/fr/le-modele-devaluation-de-securite-des-services-cloud" TargetMode="External"/><Relationship Id="rId3" Type="http://schemas.openxmlformats.org/officeDocument/2006/relationships/image" Target="../media/image94.png"/><Relationship Id="rId7" Type="http://schemas.openxmlformats.org/officeDocument/2006/relationships/hyperlink" Target="https://www.privacycommission.be/nl/evaluatiemodel-voor-de-beveiliging-van-de-clouddiensten" TargetMode="Externa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hyperlink" Target="https://ihe.net/Profiles/" TargetMode="External"/><Relationship Id="rId3" Type="http://schemas.openxmlformats.org/officeDocument/2006/relationships/hyperlink" Target="mailto:wolfgang.wauters@ehealth.fgov.be" TargetMode="External"/><Relationship Id="rId7" Type="http://schemas.openxmlformats.org/officeDocument/2006/relationships/hyperlink" Target="http://www.hl7.org/implement/standards/product_brief.cfm?product_id=7" TargetMode="Externa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hyperlink" Target="http://www.terminology-center.be/" TargetMode="External"/><Relationship Id="rId5" Type="http://schemas.openxmlformats.org/officeDocument/2006/relationships/hyperlink" Target="https://www.ehealth.fgov.be/standards/kmehr/" TargetMode="External"/><Relationship Id="rId4" Type="http://schemas.openxmlformats.org/officeDocument/2006/relationships/hyperlink" Target="mailto:message-structure@ehealth.fgov.b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sz="4800" b="1" cap="none" dirty="0" err="1" smtClean="0">
                <a:solidFill>
                  <a:srgbClr val="3E6E5A"/>
                </a:solidFill>
              </a:rPr>
              <a:t>mHealth</a:t>
            </a:r>
            <a:endParaRPr lang="en-US" sz="3200" dirty="0"/>
          </a:p>
        </p:txBody>
      </p:sp>
      <p:sp>
        <p:nvSpPr>
          <p:cNvPr id="3" name="Subtitle 2"/>
          <p:cNvSpPr>
            <a:spLocks noGrp="1"/>
          </p:cNvSpPr>
          <p:nvPr>
            <p:ph type="subTitle" idx="1"/>
          </p:nvPr>
        </p:nvSpPr>
        <p:spPr>
          <a:xfrm>
            <a:off x="685800" y="3505200"/>
            <a:ext cx="7414592" cy="2732112"/>
          </a:xfrm>
        </p:spPr>
        <p:txBody>
          <a:bodyPr>
            <a:normAutofit fontScale="92500" lnSpcReduction="10000"/>
          </a:bodyPr>
          <a:lstStyle/>
          <a:p>
            <a:endParaRPr lang="fr-BE" sz="1200" dirty="0" smtClean="0"/>
          </a:p>
          <a:p>
            <a:r>
              <a:rPr lang="fr-BE" sz="2100" dirty="0" smtClean="0"/>
              <a:t>Frank </a:t>
            </a:r>
            <a:r>
              <a:rPr lang="fr-BE" sz="2100" dirty="0"/>
              <a:t>Robben</a:t>
            </a:r>
          </a:p>
          <a:p>
            <a:r>
              <a:rPr lang="fr-BE" sz="1600" dirty="0" smtClean="0"/>
              <a:t>frank.robben</a:t>
            </a:r>
            <a:r>
              <a:rPr lang="fr-BE" altLang="en-US" sz="1600" dirty="0" smtClean="0"/>
              <a:t>@ehealth.fgov.be</a:t>
            </a:r>
            <a:endParaRPr lang="fr-BE" sz="1600" dirty="0" smtClean="0"/>
          </a:p>
          <a:p>
            <a:endParaRPr lang="fr-BE" sz="2000" dirty="0" smtClean="0"/>
          </a:p>
          <a:p>
            <a:r>
              <a:rPr lang="fr-BE" sz="2000" dirty="0" smtClean="0"/>
              <a:t>Wolfgang </a:t>
            </a:r>
            <a:r>
              <a:rPr lang="fr-BE" sz="2000" dirty="0" err="1" smtClean="0"/>
              <a:t>Wauters</a:t>
            </a:r>
            <a:r>
              <a:rPr lang="fr-BE" sz="2000" dirty="0" smtClean="0"/>
              <a:t> </a:t>
            </a:r>
          </a:p>
          <a:p>
            <a:r>
              <a:rPr lang="fr-BE" altLang="en-US" sz="1600" dirty="0" smtClean="0"/>
              <a:t>wolfgang.wauters@ehealth.fgov.be </a:t>
            </a:r>
          </a:p>
          <a:p>
            <a:endParaRPr lang="fr-BE" sz="1600" dirty="0" smtClean="0"/>
          </a:p>
          <a:p>
            <a:endParaRPr lang="fr-BE" sz="2000" dirty="0"/>
          </a:p>
          <a:p>
            <a:r>
              <a:rPr lang="fr-BE" altLang="en-US" sz="2000" dirty="0">
                <a:sym typeface="Arial" pitchFamily="34" charset="0"/>
              </a:rPr>
              <a:t>https://www.ehealth.fgov.be</a:t>
            </a:r>
            <a:endParaRPr lang="fr-BE" altLang="en-US" sz="2000" dirty="0">
              <a:cs typeface="Arial" pitchFamily="34" charset="0"/>
            </a:endParaRP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5445224"/>
            <a:ext cx="3120347" cy="936104"/>
          </a:xfrm>
          <a:prstGeom prst="rect">
            <a:avLst/>
          </a:prstGeom>
        </p:spPr>
      </p:pic>
      <p:sp>
        <p:nvSpPr>
          <p:cNvPr id="7" name="Rectangle 6"/>
          <p:cNvSpPr/>
          <p:nvPr/>
        </p:nvSpPr>
        <p:spPr>
          <a:xfrm>
            <a:off x="7428317" y="646807"/>
            <a:ext cx="1338828" cy="369332"/>
          </a:xfrm>
          <a:prstGeom prst="rect">
            <a:avLst/>
          </a:prstGeom>
        </p:spPr>
        <p:txBody>
          <a:bodyPr wrap="none">
            <a:spAutoFit/>
          </a:bodyPr>
          <a:lstStyle/>
          <a:p>
            <a:r>
              <a:rPr lang="fr-BE" dirty="0"/>
              <a:t>25/01/2017</a:t>
            </a:r>
          </a:p>
        </p:txBody>
      </p:sp>
    </p:spTree>
    <p:extLst>
      <p:ext uri="{BB962C8B-B14F-4D97-AF65-F5344CB8AC3E}">
        <p14:creationId xmlns:p14="http://schemas.microsoft.com/office/powerpoint/2010/main" val="276455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App </a:t>
            </a:r>
            <a:r>
              <a:rPr lang="nl-BE" dirty="0" err="1"/>
              <a:t>to</a:t>
            </a:r>
            <a:r>
              <a:rPr lang="nl-BE" dirty="0"/>
              <a:t> </a:t>
            </a:r>
            <a:r>
              <a:rPr lang="nl-BE" dirty="0" smtClean="0"/>
              <a:t>EHR </a:t>
            </a:r>
            <a:r>
              <a:rPr lang="nl-BE" dirty="0" err="1"/>
              <a:t>communication</a:t>
            </a:r>
            <a:endParaRPr lang="en-US" dirty="0"/>
          </a:p>
        </p:txBody>
      </p:sp>
      <p:sp>
        <p:nvSpPr>
          <p:cNvPr id="3" name="Content Placeholder 2"/>
          <p:cNvSpPr>
            <a:spLocks noGrp="1"/>
          </p:cNvSpPr>
          <p:nvPr>
            <p:ph idx="1"/>
          </p:nvPr>
        </p:nvSpPr>
        <p:spPr/>
        <p:txBody>
          <a:bodyPr/>
          <a:lstStyle/>
          <a:p>
            <a:pPr marL="0" indent="0">
              <a:buNone/>
            </a:pPr>
            <a:r>
              <a:rPr lang="nl-BE" dirty="0" smtClean="0"/>
              <a:t>     APP						      EHR</a:t>
            </a:r>
            <a:endParaRPr lang="en-US" dirty="0"/>
          </a:p>
        </p:txBody>
      </p:sp>
      <p:pic>
        <p:nvPicPr>
          <p:cNvPr id="1026"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3426770"/>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680" y="4725144"/>
            <a:ext cx="1224136" cy="12241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111310" y="1952837"/>
            <a:ext cx="1584175" cy="1584175"/>
            <a:chOff x="7028385" y="1882147"/>
            <a:chExt cx="1584175" cy="1584175"/>
          </a:xfrm>
        </p:grpSpPr>
        <p:pic>
          <p:nvPicPr>
            <p:cNvPr id="7"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7155427" y="3246750"/>
            <a:ext cx="1584175" cy="1584175"/>
            <a:chOff x="7028385" y="1882147"/>
            <a:chExt cx="1584175" cy="1584175"/>
          </a:xfrm>
        </p:grpSpPr>
        <p:pic>
          <p:nvPicPr>
            <p:cNvPr id="12"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168953" y="4615815"/>
            <a:ext cx="1584175" cy="1584175"/>
            <a:chOff x="7028385" y="1882147"/>
            <a:chExt cx="1584175" cy="1584175"/>
          </a:xfrm>
        </p:grpSpPr>
        <p:pic>
          <p:nvPicPr>
            <p:cNvPr id="15"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Users\eh14\AppData\Local\Microsoft\Windows\Temporary Internet Files\Content.IE5\3NFUVRTT\D67c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2367" y="3246750"/>
            <a:ext cx="2493983" cy="1537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23928" y="3441774"/>
            <a:ext cx="1058495" cy="923330"/>
          </a:xfrm>
          <a:prstGeom prst="rect">
            <a:avLst/>
          </a:prstGeom>
          <a:effectLst>
            <a:outerShdw blurRad="40000" dist="23000" dir="5400000" rotWithShape="0">
              <a:srgbClr val="000000">
                <a:alpha val="35000"/>
              </a:srgbClr>
            </a:outerShdw>
            <a:reflection blurRad="6350" stA="50000" endA="300" endPos="55000" dir="5400000" sy="-100000" algn="bl" rotWithShape="0"/>
          </a:effectLst>
        </p:spPr>
        <p:style>
          <a:lnRef idx="1">
            <a:schemeClr val="accent3"/>
          </a:lnRef>
          <a:fillRef idx="3">
            <a:schemeClr val="accent3"/>
          </a:fillRef>
          <a:effectRef idx="2">
            <a:schemeClr val="accent3"/>
          </a:effectRef>
          <a:fontRef idx="minor">
            <a:schemeClr val="lt1"/>
          </a:fontRef>
        </p:style>
        <p:txBody>
          <a:bodyPr wrap="none" rtlCol="0">
            <a:spAutoFit/>
          </a:bodyPr>
          <a:lstStyle/>
          <a:p>
            <a:pPr algn="ctr"/>
            <a:r>
              <a:rPr lang="nl-BE" dirty="0" smtClean="0"/>
              <a:t>Standard</a:t>
            </a:r>
          </a:p>
          <a:p>
            <a:pPr algn="ctr"/>
            <a:r>
              <a:rPr lang="nl-BE" dirty="0" smtClean="0"/>
              <a:t>Message</a:t>
            </a:r>
          </a:p>
          <a:p>
            <a:pPr algn="ctr"/>
            <a:r>
              <a:rPr lang="nl-BE" dirty="0" err="1" smtClean="0"/>
              <a:t>Structure</a:t>
            </a:r>
            <a:endParaRPr lang="en-US" dirty="0"/>
          </a:p>
        </p:txBody>
      </p:sp>
      <p:cxnSp>
        <p:nvCxnSpPr>
          <p:cNvPr id="19" name="Straight Arrow Connector 18"/>
          <p:cNvCxnSpPr>
            <a:stCxn id="1026" idx="3"/>
          </p:cNvCxnSpPr>
          <p:nvPr/>
        </p:nvCxnSpPr>
        <p:spPr>
          <a:xfrm>
            <a:off x="1907705" y="2744925"/>
            <a:ext cx="1512167" cy="1116123"/>
          </a:xfrm>
          <a:prstGeom prst="straightConnector1">
            <a:avLst/>
          </a:prstGeom>
          <a:ln w="19050">
            <a:headEnd type="arrow"/>
            <a:tailEnd type="arrow"/>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flipV="1">
            <a:off x="1907705" y="4013448"/>
            <a:ext cx="1512167" cy="96080"/>
          </a:xfrm>
          <a:prstGeom prst="straightConnector1">
            <a:avLst/>
          </a:prstGeom>
          <a:ln w="19050">
            <a:headEnd type="arrow"/>
            <a:tailEnd type="arrow"/>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flipV="1">
            <a:off x="1872816" y="4221088"/>
            <a:ext cx="1547056" cy="1125946"/>
          </a:xfrm>
          <a:prstGeom prst="straightConnector1">
            <a:avLst/>
          </a:prstGeom>
          <a:ln w="19050">
            <a:headEnd type="arrow"/>
            <a:tailEnd type="arrow"/>
          </a:ln>
        </p:spPr>
        <p:style>
          <a:lnRef idx="1">
            <a:schemeClr val="accent2"/>
          </a:lnRef>
          <a:fillRef idx="0">
            <a:schemeClr val="accent2"/>
          </a:fillRef>
          <a:effectRef idx="0">
            <a:schemeClr val="accent2"/>
          </a:effectRef>
          <a:fontRef idx="minor">
            <a:schemeClr val="tx1"/>
          </a:fontRef>
        </p:style>
      </p:cxnSp>
      <p:cxnSp>
        <p:nvCxnSpPr>
          <p:cNvPr id="29" name="Straight Arrow Connector 28"/>
          <p:cNvCxnSpPr/>
          <p:nvPr/>
        </p:nvCxnSpPr>
        <p:spPr>
          <a:xfrm flipV="1">
            <a:off x="5652120" y="2744925"/>
            <a:ext cx="1595093" cy="1223370"/>
          </a:xfrm>
          <a:prstGeom prst="straightConnector1">
            <a:avLst/>
          </a:prstGeom>
          <a:ln w="19050">
            <a:headEnd type="arrow"/>
            <a:tailEnd type="arrow"/>
          </a:ln>
        </p:spPr>
        <p:style>
          <a:lnRef idx="1">
            <a:schemeClr val="accent2"/>
          </a:lnRef>
          <a:fillRef idx="0">
            <a:schemeClr val="accent2"/>
          </a:fillRef>
          <a:effectRef idx="0">
            <a:schemeClr val="accent2"/>
          </a:effectRef>
          <a:fontRef idx="minor">
            <a:schemeClr val="tx1"/>
          </a:fontRef>
        </p:style>
      </p:cxnSp>
      <p:cxnSp>
        <p:nvCxnSpPr>
          <p:cNvPr id="30" name="Straight Arrow Connector 29"/>
          <p:cNvCxnSpPr/>
          <p:nvPr/>
        </p:nvCxnSpPr>
        <p:spPr>
          <a:xfrm>
            <a:off x="5652120" y="4038837"/>
            <a:ext cx="1652736" cy="70691"/>
          </a:xfrm>
          <a:prstGeom prst="straightConnector1">
            <a:avLst/>
          </a:prstGeom>
          <a:ln w="19050">
            <a:headEnd type="arrow"/>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5652120" y="4109528"/>
            <a:ext cx="1652736" cy="1398680"/>
          </a:xfrm>
          <a:prstGeom prst="straightConnector1">
            <a:avLst/>
          </a:prstGeom>
          <a:ln w="19050">
            <a:headEnd type="arrow"/>
            <a:tailEnd type="arrow"/>
          </a:ln>
        </p:spPr>
        <p:style>
          <a:lnRef idx="1">
            <a:schemeClr val="accent2"/>
          </a:lnRef>
          <a:fillRef idx="0">
            <a:schemeClr val="accent2"/>
          </a:fillRef>
          <a:effectRef idx="0">
            <a:schemeClr val="accent2"/>
          </a:effectRef>
          <a:fontRef idx="minor">
            <a:schemeClr val="tx1"/>
          </a:fontRef>
        </p:style>
      </p:cxnSp>
      <p:sp>
        <p:nvSpPr>
          <p:cNvPr id="9" name="Date Placeholder 8"/>
          <p:cNvSpPr>
            <a:spLocks noGrp="1"/>
          </p:cNvSpPr>
          <p:nvPr>
            <p:ph type="dt" sz="half" idx="10"/>
          </p:nvPr>
        </p:nvSpPr>
        <p:spPr/>
        <p:txBody>
          <a:bodyPr/>
          <a:lstStyle/>
          <a:p>
            <a:r>
              <a:rPr lang="en-US" smtClean="0"/>
              <a:t>25/01/2017</a:t>
            </a:r>
            <a:endParaRPr lang="en-US"/>
          </a:p>
        </p:txBody>
      </p:sp>
      <p:sp>
        <p:nvSpPr>
          <p:cNvPr id="17" name="Slide Number Placeholder 16"/>
          <p:cNvSpPr>
            <a:spLocks noGrp="1"/>
          </p:cNvSpPr>
          <p:nvPr>
            <p:ph type="sldNum" sz="quarter" idx="12"/>
          </p:nvPr>
        </p:nvSpPr>
        <p:spPr/>
        <p:txBody>
          <a:bodyPr/>
          <a:lstStyle/>
          <a:p>
            <a:fld id="{4C242A18-EC12-4F37-9DE3-9352234277DF}" type="slidenum">
              <a:rPr lang="en-US" smtClean="0"/>
              <a:t>10</a:t>
            </a:fld>
            <a:endParaRPr lang="en-US"/>
          </a:p>
        </p:txBody>
      </p:sp>
    </p:spTree>
    <p:extLst>
      <p:ext uri="{BB962C8B-B14F-4D97-AF65-F5344CB8AC3E}">
        <p14:creationId xmlns:p14="http://schemas.microsoft.com/office/powerpoint/2010/main" val="325178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err="1" smtClean="0"/>
              <a:t>What</a:t>
            </a:r>
            <a:r>
              <a:rPr lang="nl-BE" dirty="0" smtClean="0"/>
              <a:t> </a:t>
            </a:r>
            <a:r>
              <a:rPr lang="nl-BE" dirty="0" err="1" smtClean="0"/>
              <a:t>standards</a:t>
            </a:r>
            <a:r>
              <a:rPr lang="nl-BE" dirty="0" smtClean="0"/>
              <a:t>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953" y="1127380"/>
            <a:ext cx="6291431" cy="4173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RightUp">
              <a:rot lat="1447816" lon="21265342" rev="734044"/>
            </a:camera>
            <a:lightRig rig="threePt" dir="t"/>
          </a:scene3d>
          <a:sp3d/>
        </p:spPr>
      </p:pic>
      <p:sp>
        <p:nvSpPr>
          <p:cNvPr id="2" name="Date Placeholder 1"/>
          <p:cNvSpPr>
            <a:spLocks noGrp="1"/>
          </p:cNvSpPr>
          <p:nvPr>
            <p:ph type="dt" sz="half" idx="10"/>
          </p:nvPr>
        </p:nvSpPr>
        <p:spPr/>
        <p:txBody>
          <a:bodyPr/>
          <a:lstStyle/>
          <a:p>
            <a:r>
              <a:rPr lang="en-US" smtClean="0"/>
              <a:t>25/01/2017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11</a:t>
            </a:fld>
            <a:endParaRPr lang="en-US"/>
          </a:p>
        </p:txBody>
      </p:sp>
    </p:spTree>
    <p:extLst>
      <p:ext uri="{BB962C8B-B14F-4D97-AF65-F5344CB8AC3E}">
        <p14:creationId xmlns:p14="http://schemas.microsoft.com/office/powerpoint/2010/main" val="3305643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fr-BE" altLang="en-US" smtClean="0"/>
              <a:t>Standards - an introduction</a:t>
            </a:r>
            <a:endParaRPr lang="en-GB" altLang="en-US" dirty="0" smtClean="0"/>
          </a:p>
        </p:txBody>
      </p:sp>
      <p:sp>
        <p:nvSpPr>
          <p:cNvPr id="6147" name="Content Placeholder 2"/>
          <p:cNvSpPr>
            <a:spLocks noGrp="1"/>
          </p:cNvSpPr>
          <p:nvPr>
            <p:ph idx="1"/>
          </p:nvPr>
        </p:nvSpPr>
        <p:spPr/>
        <p:txBody>
          <a:bodyPr/>
          <a:lstStyle/>
          <a:p>
            <a:r>
              <a:rPr lang="en-US" altLang="en-US" smtClean="0"/>
              <a:t>Preliminary concepts</a:t>
            </a:r>
          </a:p>
          <a:p>
            <a:pPr lvl="1"/>
            <a:r>
              <a:rPr lang="en-US" altLang="en-US" smtClean="0"/>
              <a:t>exchanging data</a:t>
            </a:r>
          </a:p>
          <a:p>
            <a:r>
              <a:rPr lang="en-US" altLang="en-US" smtClean="0"/>
              <a:t>High level concepts</a:t>
            </a:r>
          </a:p>
          <a:p>
            <a:pPr lvl="1"/>
            <a:r>
              <a:rPr lang="en-US" altLang="en-US" smtClean="0"/>
              <a:t>XML</a:t>
            </a:r>
          </a:p>
          <a:p>
            <a:pPr lvl="1"/>
            <a:r>
              <a:rPr lang="en-US" altLang="en-US" smtClean="0"/>
              <a:t>XSD</a:t>
            </a:r>
          </a:p>
          <a:p>
            <a:pPr lvl="1"/>
            <a:r>
              <a:rPr lang="en-US" altLang="en-US" smtClean="0"/>
              <a:t>KMEHR &amp; HL7 V3 CDA R2</a:t>
            </a:r>
          </a:p>
          <a:p>
            <a:r>
              <a:rPr lang="en-US" altLang="en-US" smtClean="0"/>
              <a:t>Content concepts</a:t>
            </a:r>
          </a:p>
          <a:p>
            <a:pPr lvl="1"/>
            <a:r>
              <a:rPr lang="en-US" altLang="en-US" smtClean="0"/>
              <a:t>business context</a:t>
            </a:r>
          </a:p>
          <a:p>
            <a:pPr lvl="1"/>
            <a:r>
              <a:rPr lang="en-US" altLang="en-US" smtClean="0"/>
              <a:t>business rules</a:t>
            </a:r>
          </a:p>
          <a:p>
            <a:pPr lvl="1"/>
            <a:r>
              <a:rPr lang="en-US" altLang="en-US" smtClean="0"/>
              <a:t>codifications</a:t>
            </a:r>
          </a:p>
          <a:p>
            <a:pPr lvl="1"/>
            <a:r>
              <a:rPr lang="en-US" altLang="en-US" smtClean="0"/>
              <a:t>initiating a new message</a:t>
            </a:r>
            <a:endParaRPr lang="en-US" altLang="en-US"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pPr/>
              <a:t>12</a:t>
            </a:fld>
            <a:endParaRPr lang="en-US"/>
          </a:p>
        </p:txBody>
      </p:sp>
    </p:spTree>
    <p:extLst>
      <p:ext uri="{BB962C8B-B14F-4D97-AF65-F5344CB8AC3E}">
        <p14:creationId xmlns:p14="http://schemas.microsoft.com/office/powerpoint/2010/main" val="4012081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ctrTitle"/>
          </p:nvPr>
        </p:nvSpPr>
        <p:spPr>
          <a:xfrm>
            <a:off x="685800" y="1484784"/>
            <a:ext cx="7848600" cy="1927225"/>
          </a:xfrm>
        </p:spPr>
        <p:txBody>
          <a:bodyPr/>
          <a:lstStyle/>
          <a:p>
            <a:r>
              <a:rPr lang="en-US" altLang="en-US" sz="3600" dirty="0" smtClean="0"/>
              <a:t>Preliminary concepts</a:t>
            </a:r>
          </a:p>
        </p:txBody>
      </p:sp>
    </p:spTree>
    <p:extLst>
      <p:ext uri="{BB962C8B-B14F-4D97-AF65-F5344CB8AC3E}">
        <p14:creationId xmlns:p14="http://schemas.microsoft.com/office/powerpoint/2010/main" val="138868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BE" altLang="en-US" smtClean="0"/>
              <a:t>Exchanging data..</a:t>
            </a:r>
            <a:endParaRPr lang="en-US" altLang="en-US" smtClean="0"/>
          </a:p>
        </p:txBody>
      </p:sp>
      <p:sp>
        <p:nvSpPr>
          <p:cNvPr id="6147" name="Rectangle 3"/>
          <p:cNvSpPr>
            <a:spLocks noGrp="1" noChangeArrowheads="1"/>
          </p:cNvSpPr>
          <p:nvPr>
            <p:ph idx="1"/>
          </p:nvPr>
        </p:nvSpPr>
        <p:spPr>
          <a:xfrm>
            <a:off x="539552" y="1484312"/>
            <a:ext cx="7109023" cy="5113039"/>
          </a:xfrm>
        </p:spPr>
        <p:txBody>
          <a:bodyPr>
            <a:normAutofit/>
          </a:bodyPr>
          <a:lstStyle/>
          <a:p>
            <a:pPr eaLnBrk="1" hangingPunct="1">
              <a:defRPr/>
            </a:pPr>
            <a:r>
              <a:rPr lang="en-US" altLang="en-US" sz="2000" b="1" u="sng" dirty="0" smtClean="0">
                <a:solidFill>
                  <a:srgbClr val="00B050"/>
                </a:solidFill>
              </a:rPr>
              <a:t>IN SCOPE </a:t>
            </a:r>
            <a:br>
              <a:rPr lang="en-US" altLang="en-US" sz="2000" b="1" u="sng" dirty="0" smtClean="0">
                <a:solidFill>
                  <a:srgbClr val="00B050"/>
                </a:solidFill>
              </a:rPr>
            </a:br>
            <a:r>
              <a:rPr lang="en-US" altLang="en-US" sz="2000" dirty="0" smtClean="0"/>
              <a:t>in this presentation</a:t>
            </a:r>
          </a:p>
          <a:p>
            <a:pPr lvl="1" eaLnBrk="1" hangingPunct="1">
              <a:defRPr/>
            </a:pPr>
            <a:r>
              <a:rPr lang="en-US" altLang="en-US" sz="1800" dirty="0" smtClean="0"/>
              <a:t>WHAT we exchange</a:t>
            </a:r>
          </a:p>
          <a:p>
            <a:pPr lvl="2" eaLnBrk="1" hangingPunct="1">
              <a:defRPr/>
            </a:pPr>
            <a:r>
              <a:rPr lang="en-US" altLang="en-US" dirty="0" smtClean="0"/>
              <a:t>.doc? </a:t>
            </a:r>
          </a:p>
          <a:p>
            <a:pPr lvl="2" eaLnBrk="1" hangingPunct="1">
              <a:defRPr/>
            </a:pPr>
            <a:r>
              <a:rPr lang="en-US" altLang="en-US" dirty="0" smtClean="0"/>
              <a:t>.mp3?</a:t>
            </a:r>
          </a:p>
          <a:p>
            <a:pPr lvl="2" eaLnBrk="1" hangingPunct="1">
              <a:defRPr/>
            </a:pPr>
            <a:r>
              <a:rPr lang="en-US" altLang="en-US" dirty="0" smtClean="0"/>
              <a:t>.txt?</a:t>
            </a:r>
          </a:p>
          <a:p>
            <a:pPr lvl="2" eaLnBrk="1" hangingPunct="1">
              <a:defRPr/>
            </a:pPr>
            <a:r>
              <a:rPr lang="en-US" altLang="en-US" dirty="0" smtClean="0"/>
              <a:t>JSON?</a:t>
            </a:r>
          </a:p>
          <a:p>
            <a:pPr lvl="2" eaLnBrk="1" hangingPunct="1">
              <a:defRPr/>
            </a:pPr>
            <a:r>
              <a:rPr lang="en-US" altLang="en-US" dirty="0" smtClean="0"/>
              <a:t>XML?</a:t>
            </a:r>
          </a:p>
          <a:p>
            <a:pPr marL="0" indent="0" eaLnBrk="1" hangingPunct="1">
              <a:buFontTx/>
              <a:buNone/>
              <a:defRPr/>
            </a:pPr>
            <a:endParaRPr lang="en-US" altLang="en-US" sz="2000" dirty="0" smtClean="0"/>
          </a:p>
          <a:p>
            <a:pPr eaLnBrk="1" hangingPunct="1">
              <a:defRPr/>
            </a:pPr>
            <a:r>
              <a:rPr lang="en-US" altLang="en-US" sz="2000" b="1" u="sng" dirty="0" smtClean="0">
                <a:solidFill>
                  <a:srgbClr val="FF0000"/>
                </a:solidFill>
              </a:rPr>
              <a:t>OUT OF SCOPE </a:t>
            </a:r>
            <a:br>
              <a:rPr lang="en-US" altLang="en-US" sz="2000" b="1" u="sng" dirty="0" smtClean="0">
                <a:solidFill>
                  <a:srgbClr val="FF0000"/>
                </a:solidFill>
              </a:rPr>
            </a:br>
            <a:r>
              <a:rPr lang="en-US" altLang="en-US" sz="2000" dirty="0" smtClean="0"/>
              <a:t>in this presentation </a:t>
            </a:r>
          </a:p>
          <a:p>
            <a:pPr lvl="1" eaLnBrk="1" hangingPunct="1">
              <a:defRPr/>
            </a:pPr>
            <a:r>
              <a:rPr lang="en-US" altLang="en-US" sz="1800" dirty="0" smtClean="0"/>
              <a:t>HOW we TRANSPORT what we exchange</a:t>
            </a:r>
          </a:p>
          <a:p>
            <a:pPr lvl="2" eaLnBrk="1" hangingPunct="1">
              <a:defRPr/>
            </a:pPr>
            <a:r>
              <a:rPr lang="en-US" altLang="en-US" dirty="0" smtClean="0"/>
              <a:t>Send a USB key in the mail?</a:t>
            </a:r>
          </a:p>
          <a:p>
            <a:pPr lvl="2" eaLnBrk="1" hangingPunct="1">
              <a:defRPr/>
            </a:pPr>
            <a:r>
              <a:rPr lang="en-US" altLang="en-US" dirty="0" smtClean="0"/>
              <a:t>E-mail?</a:t>
            </a:r>
          </a:p>
          <a:p>
            <a:pPr lvl="2" eaLnBrk="1" hangingPunct="1">
              <a:defRPr/>
            </a:pPr>
            <a:r>
              <a:rPr lang="en-US" altLang="en-US" dirty="0" smtClean="0"/>
              <a:t>Fax?</a:t>
            </a:r>
            <a:endParaRPr lang="en-US" altLang="en-US" dirty="0"/>
          </a:p>
        </p:txBody>
      </p:sp>
      <p:pic>
        <p:nvPicPr>
          <p:cNvPr id="10245"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725" y="1700808"/>
            <a:ext cx="3381375" cy="1914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6"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2396" y="3308945"/>
            <a:ext cx="4032250" cy="1801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14</a:t>
            </a:fld>
            <a:endParaRPr lang="en-US"/>
          </a:p>
        </p:txBody>
      </p:sp>
    </p:spTree>
    <p:extLst>
      <p:ext uri="{BB962C8B-B14F-4D97-AF65-F5344CB8AC3E}">
        <p14:creationId xmlns:p14="http://schemas.microsoft.com/office/powerpoint/2010/main" val="3344863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fr-BE" altLang="en-US" smtClean="0"/>
              <a:t>What we exchange?</a:t>
            </a:r>
            <a:endParaRPr lang="en-GB" altLang="en-US" dirty="0" smtClean="0"/>
          </a:p>
        </p:txBody>
      </p:sp>
      <p:sp>
        <p:nvSpPr>
          <p:cNvPr id="3" name="Content Placeholder 2"/>
          <p:cNvSpPr>
            <a:spLocks noGrp="1"/>
          </p:cNvSpPr>
          <p:nvPr>
            <p:ph idx="1"/>
          </p:nvPr>
        </p:nvSpPr>
        <p:spPr>
          <a:xfrm>
            <a:off x="395288" y="1628799"/>
            <a:ext cx="8569325" cy="4897413"/>
          </a:xfrm>
        </p:spPr>
        <p:txBody>
          <a:bodyPr>
            <a:normAutofit lnSpcReduction="10000"/>
          </a:bodyPr>
          <a:lstStyle/>
          <a:p>
            <a:pPr>
              <a:defRPr/>
            </a:pPr>
            <a:r>
              <a:rPr lang="fr-BE" dirty="0" smtClean="0"/>
              <a:t>All </a:t>
            </a:r>
            <a:r>
              <a:rPr lang="fr-BE" dirty="0" err="1" smtClean="0"/>
              <a:t>recently</a:t>
            </a:r>
            <a:r>
              <a:rPr lang="fr-BE" dirty="0" smtClean="0"/>
              <a:t> </a:t>
            </a:r>
            <a:r>
              <a:rPr lang="fr-BE" dirty="0" err="1" smtClean="0"/>
              <a:t>defined</a:t>
            </a:r>
            <a:r>
              <a:rPr lang="fr-BE" dirty="0" smtClean="0"/>
              <a:t> </a:t>
            </a:r>
            <a:r>
              <a:rPr lang="fr-BE" dirty="0" err="1" smtClean="0"/>
              <a:t>definitions</a:t>
            </a:r>
            <a:r>
              <a:rPr lang="fr-BE" dirty="0" smtClean="0"/>
              <a:t> to exchange data </a:t>
            </a:r>
            <a:r>
              <a:rPr lang="fr-BE" dirty="0" err="1" smtClean="0"/>
              <a:t>between</a:t>
            </a:r>
            <a:r>
              <a:rPr lang="fr-BE" dirty="0" smtClean="0"/>
              <a:t> </a:t>
            </a:r>
            <a:r>
              <a:rPr lang="fr-BE" dirty="0" err="1" smtClean="0"/>
              <a:t>actors</a:t>
            </a:r>
            <a:r>
              <a:rPr lang="fr-BE" dirty="0" smtClean="0"/>
              <a:t> in </a:t>
            </a:r>
            <a:r>
              <a:rPr lang="fr-BE" dirty="0" err="1" smtClean="0"/>
              <a:t>our</a:t>
            </a:r>
            <a:r>
              <a:rPr lang="fr-BE" dirty="0" smtClean="0"/>
              <a:t> </a:t>
            </a:r>
            <a:r>
              <a:rPr lang="fr-BE" dirty="0" err="1" smtClean="0"/>
              <a:t>Belgian</a:t>
            </a:r>
            <a:r>
              <a:rPr lang="fr-BE" dirty="0" smtClean="0"/>
              <a:t> </a:t>
            </a:r>
            <a:r>
              <a:rPr lang="fr-BE" dirty="0" err="1" smtClean="0"/>
              <a:t>eHealth</a:t>
            </a:r>
            <a:r>
              <a:rPr lang="fr-BE" dirty="0" smtClean="0"/>
              <a:t> </a:t>
            </a:r>
            <a:r>
              <a:rPr lang="fr-BE" dirty="0" err="1" smtClean="0"/>
              <a:t>landscape</a:t>
            </a:r>
            <a:r>
              <a:rPr lang="fr-BE" dirty="0" smtClean="0"/>
              <a:t> chose to exchange XML (</a:t>
            </a:r>
            <a:r>
              <a:rPr lang="fr-BE" dirty="0" err="1" smtClean="0"/>
              <a:t>see</a:t>
            </a:r>
            <a:r>
              <a:rPr lang="fr-BE" dirty="0" smtClean="0"/>
              <a:t> </a:t>
            </a:r>
            <a:r>
              <a:rPr lang="fr-BE" dirty="0" err="1" smtClean="0"/>
              <a:t>next</a:t>
            </a:r>
            <a:r>
              <a:rPr lang="fr-BE" dirty="0" smtClean="0"/>
              <a:t> slide)</a:t>
            </a:r>
          </a:p>
          <a:p>
            <a:pPr lvl="1">
              <a:defRPr/>
            </a:pPr>
            <a:r>
              <a:rPr lang="fr-BE" b="1" dirty="0" smtClean="0"/>
              <a:t>This </a:t>
            </a:r>
            <a:r>
              <a:rPr lang="fr-BE" b="1" dirty="0" err="1" smtClean="0"/>
              <a:t>is</a:t>
            </a:r>
            <a:r>
              <a:rPr lang="fr-BE" b="1" dirty="0" smtClean="0"/>
              <a:t> </a:t>
            </a:r>
            <a:r>
              <a:rPr lang="fr-BE" b="1" dirty="0" err="1" smtClean="0"/>
              <a:t>only</a:t>
            </a:r>
            <a:r>
              <a:rPr lang="fr-BE" b="1" dirty="0" smtClean="0"/>
              <a:t> the </a:t>
            </a:r>
            <a:r>
              <a:rPr lang="fr-BE" b="1" i="1" dirty="0" smtClean="0"/>
              <a:t>format</a:t>
            </a:r>
            <a:r>
              <a:rPr lang="fr-BE" b="1" dirty="0" smtClean="0"/>
              <a:t>!</a:t>
            </a:r>
          </a:p>
          <a:p>
            <a:pPr>
              <a:defRPr/>
            </a:pPr>
            <a:endParaRPr lang="fr-BE" dirty="0" smtClean="0"/>
          </a:p>
          <a:p>
            <a:pPr>
              <a:defRPr/>
            </a:pPr>
            <a:r>
              <a:rPr lang="fr-BE" dirty="0" smtClean="0"/>
              <a:t>But how do </a:t>
            </a:r>
            <a:r>
              <a:rPr lang="fr-BE" dirty="0" err="1" smtClean="0"/>
              <a:t>we</a:t>
            </a:r>
            <a:r>
              <a:rPr lang="fr-BE" dirty="0" smtClean="0"/>
              <a:t> USE </a:t>
            </a:r>
            <a:r>
              <a:rPr lang="fr-BE" dirty="0" err="1" smtClean="0"/>
              <a:t>this</a:t>
            </a:r>
            <a:r>
              <a:rPr lang="fr-BE" dirty="0" smtClean="0"/>
              <a:t> format to </a:t>
            </a:r>
            <a:r>
              <a:rPr lang="fr-BE" dirty="0" err="1" smtClean="0"/>
              <a:t>pass</a:t>
            </a:r>
            <a:r>
              <a:rPr lang="fr-BE" dirty="0" smtClean="0"/>
              <a:t> STRUCTURED information </a:t>
            </a:r>
            <a:r>
              <a:rPr lang="fr-BE" dirty="0" err="1" smtClean="0"/>
              <a:t>that</a:t>
            </a:r>
            <a:r>
              <a:rPr lang="fr-BE" dirty="0" smtClean="0"/>
              <a:t> </a:t>
            </a:r>
            <a:r>
              <a:rPr lang="fr-BE" dirty="0" err="1" smtClean="0"/>
              <a:t>other</a:t>
            </a:r>
            <a:r>
              <a:rPr lang="fr-BE" dirty="0" smtClean="0"/>
              <a:t> parties </a:t>
            </a:r>
            <a:r>
              <a:rPr lang="fr-BE" dirty="0" err="1" smtClean="0"/>
              <a:t>can</a:t>
            </a:r>
            <a:r>
              <a:rPr lang="fr-BE" dirty="0" smtClean="0"/>
              <a:t> UNDERSTAND?</a:t>
            </a:r>
          </a:p>
          <a:p>
            <a:pPr>
              <a:defRPr/>
            </a:pPr>
            <a:r>
              <a:rPr lang="fr-BE" dirty="0" smtClean="0"/>
              <a:t>=&gt; </a:t>
            </a:r>
            <a:r>
              <a:rPr lang="fr-BE" dirty="0" smtClean="0">
                <a:solidFill>
                  <a:srgbClr val="FF0000"/>
                </a:solidFill>
              </a:rPr>
              <a:t>HUGE </a:t>
            </a:r>
            <a:r>
              <a:rPr lang="fr-BE" dirty="0" err="1" smtClean="0">
                <a:solidFill>
                  <a:srgbClr val="FF0000"/>
                </a:solidFill>
              </a:rPr>
              <a:t>amount</a:t>
            </a:r>
            <a:r>
              <a:rPr lang="fr-BE" dirty="0" smtClean="0">
                <a:solidFill>
                  <a:srgbClr val="FF0000"/>
                </a:solidFill>
              </a:rPr>
              <a:t> of </a:t>
            </a:r>
            <a:r>
              <a:rPr lang="fr-BE" dirty="0" err="1" smtClean="0">
                <a:solidFill>
                  <a:srgbClr val="FF0000"/>
                </a:solidFill>
              </a:rPr>
              <a:t>choices</a:t>
            </a:r>
            <a:r>
              <a:rPr lang="fr-BE" dirty="0" smtClean="0">
                <a:solidFill>
                  <a:srgbClr val="FF0000"/>
                </a:solidFill>
              </a:rPr>
              <a:t> to </a:t>
            </a:r>
            <a:r>
              <a:rPr lang="fr-BE" dirty="0" err="1" smtClean="0">
                <a:solidFill>
                  <a:srgbClr val="FF0000"/>
                </a:solidFill>
              </a:rPr>
              <a:t>make</a:t>
            </a:r>
            <a:r>
              <a:rPr lang="fr-BE" dirty="0" smtClean="0"/>
              <a:t>!</a:t>
            </a:r>
          </a:p>
          <a:p>
            <a:pPr marL="812800" lvl="1" indent="-182563">
              <a:buFont typeface="Arial" panose="020B0604020202020204" pitchFamily="34" charset="0"/>
              <a:buChar char="•"/>
              <a:defRPr/>
            </a:pPr>
            <a:r>
              <a:rPr lang="fr-BE" dirty="0" smtClean="0"/>
              <a:t>&lt;</a:t>
            </a:r>
            <a:r>
              <a:rPr lang="fr-BE" dirty="0" err="1" smtClean="0"/>
              <a:t>person</a:t>
            </a:r>
            <a:r>
              <a:rPr lang="fr-BE" dirty="0" smtClean="0"/>
              <a:t>&gt; or &lt;pers&gt;?</a:t>
            </a:r>
          </a:p>
          <a:p>
            <a:pPr marL="812800" lvl="1" indent="-182563">
              <a:buFont typeface="Arial" panose="020B0604020202020204" pitchFamily="34" charset="0"/>
              <a:buChar char="•"/>
              <a:defRPr/>
            </a:pPr>
            <a:r>
              <a:rPr lang="fr-BE" dirty="0" smtClean="0"/>
              <a:t>&lt;</a:t>
            </a:r>
            <a:r>
              <a:rPr lang="fr-BE" dirty="0" err="1" smtClean="0"/>
              <a:t>firstname</a:t>
            </a:r>
            <a:r>
              <a:rPr lang="fr-BE" dirty="0" smtClean="0"/>
              <a:t>&gt; or &lt;</a:t>
            </a:r>
            <a:r>
              <a:rPr lang="fr-BE" dirty="0" err="1" smtClean="0"/>
              <a:t>fname</a:t>
            </a:r>
            <a:r>
              <a:rPr lang="fr-BE" dirty="0" smtClean="0"/>
              <a:t>&gt;?</a:t>
            </a:r>
          </a:p>
          <a:p>
            <a:pPr marL="812800" lvl="1" indent="-182563">
              <a:buFont typeface="Arial" panose="020B0604020202020204" pitchFamily="34" charset="0"/>
              <a:buChar char="•"/>
              <a:defRPr/>
            </a:pPr>
            <a:r>
              <a:rPr lang="fr-BE" dirty="0" smtClean="0"/>
              <a:t>How </a:t>
            </a:r>
            <a:r>
              <a:rPr lang="fr-BE" dirty="0" err="1" smtClean="0"/>
              <a:t>many</a:t>
            </a:r>
            <a:r>
              <a:rPr lang="fr-BE" dirty="0" smtClean="0"/>
              <a:t> times &lt;</a:t>
            </a:r>
            <a:r>
              <a:rPr lang="fr-BE" dirty="0" err="1" smtClean="0"/>
              <a:t>fname</a:t>
            </a:r>
            <a:r>
              <a:rPr lang="fr-BE" dirty="0" smtClean="0"/>
              <a:t>&gt;?</a:t>
            </a:r>
          </a:p>
          <a:p>
            <a:pPr marL="812800" lvl="1" indent="-182563">
              <a:buFont typeface="Arial" panose="020B0604020202020204" pitchFamily="34" charset="0"/>
              <a:buChar char="•"/>
              <a:defRPr/>
            </a:pPr>
            <a:r>
              <a:rPr lang="fr-BE" dirty="0" smtClean="0"/>
              <a:t>&lt;country&gt;</a:t>
            </a:r>
            <a:r>
              <a:rPr lang="fr-BE" dirty="0" err="1" smtClean="0"/>
              <a:t>Belgium</a:t>
            </a:r>
            <a:r>
              <a:rPr lang="fr-BE" dirty="0" smtClean="0"/>
              <a:t>&lt;/country&gt;?</a:t>
            </a:r>
          </a:p>
          <a:p>
            <a:pPr marL="812800" lvl="1" indent="-182563">
              <a:buFont typeface="Arial" panose="020B0604020202020204" pitchFamily="34" charset="0"/>
              <a:buChar char="•"/>
              <a:defRPr/>
            </a:pPr>
            <a:r>
              <a:rPr lang="fr-BE" dirty="0" smtClean="0"/>
              <a:t>&lt;country&gt;BE&lt;/country&gt;?</a:t>
            </a:r>
          </a:p>
          <a:p>
            <a:pPr lvl="1">
              <a:defRPr/>
            </a:pPr>
            <a:endParaRPr lang="fr-BE" b="1" dirty="0" smtClean="0"/>
          </a:p>
          <a:p>
            <a:pPr lvl="1">
              <a:defRPr/>
            </a:pPr>
            <a:endParaRPr lang="fr-BE" b="1" dirty="0" smtClean="0"/>
          </a:p>
          <a:p>
            <a:pPr marL="457200" lvl="1" indent="0">
              <a:buFont typeface="Symbol" pitchFamily="18" charset="2"/>
              <a:buNone/>
              <a:defRPr/>
            </a:pPr>
            <a:endParaRPr lang="en-GB" dirty="0"/>
          </a:p>
        </p:txBody>
      </p:sp>
      <p:pic>
        <p:nvPicPr>
          <p:cNvPr id="12292"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1507" y="4653136"/>
            <a:ext cx="3545790" cy="15841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6" descr="https://cdn2.iconfinder.com/data/icons/crystalproject/crystal_project_256x256/apps/importa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637" y="5010323"/>
            <a:ext cx="7159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15</a:t>
            </a:fld>
            <a:endParaRPr lang="en-US"/>
          </a:p>
        </p:txBody>
      </p:sp>
    </p:spTree>
    <p:extLst>
      <p:ext uri="{BB962C8B-B14F-4D97-AF65-F5344CB8AC3E}">
        <p14:creationId xmlns:p14="http://schemas.microsoft.com/office/powerpoint/2010/main" val="3021279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ctrTitle"/>
          </p:nvPr>
        </p:nvSpPr>
        <p:spPr>
          <a:xfrm>
            <a:off x="685800" y="1484784"/>
            <a:ext cx="7848600" cy="1927225"/>
          </a:xfrm>
        </p:spPr>
        <p:txBody>
          <a:bodyPr/>
          <a:lstStyle/>
          <a:p>
            <a:r>
              <a:rPr lang="en-US" altLang="en-US" sz="3600" dirty="0" smtClean="0"/>
              <a:t>High level concepts</a:t>
            </a:r>
          </a:p>
        </p:txBody>
      </p:sp>
    </p:spTree>
    <p:extLst>
      <p:ext uri="{BB962C8B-B14F-4D97-AF65-F5344CB8AC3E}">
        <p14:creationId xmlns:p14="http://schemas.microsoft.com/office/powerpoint/2010/main" val="3490446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fr-BE" altLang="en-US" smtClean="0"/>
              <a:t>XML – what?</a:t>
            </a:r>
            <a:endParaRPr lang="en-GB" altLang="en-US" smtClean="0"/>
          </a:p>
        </p:txBody>
      </p:sp>
      <p:sp>
        <p:nvSpPr>
          <p:cNvPr id="3" name="Content Placeholder 2"/>
          <p:cNvSpPr>
            <a:spLocks noGrp="1"/>
          </p:cNvSpPr>
          <p:nvPr>
            <p:ph idx="1"/>
          </p:nvPr>
        </p:nvSpPr>
        <p:spPr/>
        <p:txBody>
          <a:bodyPr/>
          <a:lstStyle/>
          <a:p>
            <a:r>
              <a:rPr lang="fr-BE" dirty="0" smtClean="0"/>
              <a:t>XML </a:t>
            </a:r>
            <a:r>
              <a:rPr lang="fr-BE" dirty="0" err="1" smtClean="0"/>
              <a:t>is</a:t>
            </a:r>
            <a:r>
              <a:rPr lang="fr-BE" dirty="0" smtClean="0"/>
              <a:t> a </a:t>
            </a:r>
            <a:r>
              <a:rPr lang="fr-BE" dirty="0" err="1" smtClean="0"/>
              <a:t>structured</a:t>
            </a:r>
            <a:r>
              <a:rPr lang="fr-BE" dirty="0" smtClean="0"/>
              <a:t> </a:t>
            </a:r>
            <a:r>
              <a:rPr lang="fr-BE" dirty="0" err="1" smtClean="0"/>
              <a:t>markup</a:t>
            </a:r>
            <a:r>
              <a:rPr lang="fr-BE" dirty="0" smtClean="0"/>
              <a:t> </a:t>
            </a:r>
            <a:r>
              <a:rPr lang="fr-BE" dirty="0" err="1" smtClean="0"/>
              <a:t>language</a:t>
            </a:r>
            <a:endParaRPr lang="fr-BE" dirty="0" smtClean="0"/>
          </a:p>
          <a:p>
            <a:r>
              <a:rPr lang="en-GB" dirty="0" err="1" smtClean="0"/>
              <a:t>E</a:t>
            </a:r>
            <a:r>
              <a:rPr lang="en-GB" b="1" dirty="0" err="1" smtClean="0"/>
              <a:t>X</a:t>
            </a:r>
            <a:r>
              <a:rPr lang="en-GB" dirty="0" err="1" smtClean="0"/>
              <a:t>tensible</a:t>
            </a:r>
            <a:r>
              <a:rPr lang="en-GB" dirty="0" smtClean="0"/>
              <a:t> </a:t>
            </a:r>
            <a:r>
              <a:rPr lang="en-GB" b="1" dirty="0" err="1" smtClean="0"/>
              <a:t>M</a:t>
            </a:r>
            <a:r>
              <a:rPr lang="en-GB" dirty="0" err="1" smtClean="0"/>
              <a:t>arkup</a:t>
            </a:r>
            <a:r>
              <a:rPr lang="en-GB" dirty="0" smtClean="0"/>
              <a:t> </a:t>
            </a:r>
            <a:r>
              <a:rPr lang="en-GB" b="1" dirty="0" smtClean="0"/>
              <a:t>L</a:t>
            </a:r>
            <a:r>
              <a:rPr lang="en-GB" dirty="0" smtClean="0"/>
              <a:t>anguage</a:t>
            </a:r>
          </a:p>
          <a:p>
            <a:pPr lvl="1"/>
            <a:r>
              <a:rPr lang="fr-BE" dirty="0" err="1" smtClean="0"/>
              <a:t>Human-readable</a:t>
            </a:r>
            <a:endParaRPr lang="fr-BE" dirty="0" smtClean="0"/>
          </a:p>
          <a:p>
            <a:pPr lvl="1"/>
            <a:r>
              <a:rPr lang="fr-BE" dirty="0" smtClean="0"/>
              <a:t>Machine-</a:t>
            </a:r>
            <a:r>
              <a:rPr lang="fr-BE" dirty="0" err="1" smtClean="0"/>
              <a:t>readable</a:t>
            </a:r>
            <a:endParaRPr lang="fr-BE" dirty="0" smtClean="0"/>
          </a:p>
          <a:p>
            <a:pPr lvl="1"/>
            <a:r>
              <a:rPr lang="fr-BE" dirty="0" err="1" smtClean="0"/>
              <a:t>Heavily</a:t>
            </a:r>
            <a:r>
              <a:rPr lang="fr-BE" dirty="0" smtClean="0"/>
              <a:t> </a:t>
            </a:r>
            <a:r>
              <a:rPr lang="fr-BE" dirty="0" err="1" smtClean="0"/>
              <a:t>used</a:t>
            </a:r>
            <a:r>
              <a:rPr lang="fr-BE" dirty="0" smtClean="0"/>
              <a:t> to </a:t>
            </a:r>
            <a:r>
              <a:rPr lang="fr-BE" dirty="0" err="1" smtClean="0"/>
              <a:t>represent</a:t>
            </a:r>
            <a:r>
              <a:rPr lang="fr-BE" dirty="0" smtClean="0"/>
              <a:t> data structures</a:t>
            </a:r>
          </a:p>
          <a:p>
            <a:pPr lvl="1"/>
            <a:endParaRPr lang="fr-BE" dirty="0" smtClean="0"/>
          </a:p>
          <a:p>
            <a:pPr lvl="1"/>
            <a:endParaRPr lang="fr-BE" dirty="0" smtClean="0"/>
          </a:p>
          <a:p>
            <a:pPr lvl="1"/>
            <a:endParaRPr lang="en-GB" dirty="0"/>
          </a:p>
        </p:txBody>
      </p:sp>
      <p:pic>
        <p:nvPicPr>
          <p:cNvPr id="1638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842" y="4077072"/>
            <a:ext cx="71882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17</a:t>
            </a:fld>
            <a:endParaRPr lang="en-US"/>
          </a:p>
        </p:txBody>
      </p:sp>
    </p:spTree>
    <p:extLst>
      <p:ext uri="{BB962C8B-B14F-4D97-AF65-F5344CB8AC3E}">
        <p14:creationId xmlns:p14="http://schemas.microsoft.com/office/powerpoint/2010/main" val="370388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fr-BE" altLang="en-US" smtClean="0"/>
              <a:t>XSD – what? (1/3)</a:t>
            </a:r>
            <a:endParaRPr lang="en-GB" altLang="en-US" smtClean="0"/>
          </a:p>
        </p:txBody>
      </p:sp>
      <p:sp>
        <p:nvSpPr>
          <p:cNvPr id="18435" name="Content Placeholder 2"/>
          <p:cNvSpPr>
            <a:spLocks noGrp="1"/>
          </p:cNvSpPr>
          <p:nvPr>
            <p:ph idx="1"/>
          </p:nvPr>
        </p:nvSpPr>
        <p:spPr/>
        <p:txBody>
          <a:bodyPr/>
          <a:lstStyle/>
          <a:p>
            <a:r>
              <a:rPr lang="fr-BE" altLang="en-US" b="1" dirty="0" smtClean="0"/>
              <a:t>X</a:t>
            </a:r>
            <a:r>
              <a:rPr lang="fr-BE" altLang="en-US" dirty="0" smtClean="0"/>
              <a:t>ML </a:t>
            </a:r>
            <a:r>
              <a:rPr lang="fr-BE" altLang="en-US" b="1" dirty="0" err="1" smtClean="0"/>
              <a:t>S</a:t>
            </a:r>
            <a:r>
              <a:rPr lang="fr-BE" altLang="en-US" dirty="0" err="1" smtClean="0"/>
              <a:t>chema</a:t>
            </a:r>
            <a:r>
              <a:rPr lang="fr-BE" altLang="en-US" dirty="0" smtClean="0"/>
              <a:t> </a:t>
            </a:r>
            <a:r>
              <a:rPr lang="fr-BE" altLang="en-US" b="1" dirty="0" err="1" smtClean="0"/>
              <a:t>D</a:t>
            </a:r>
            <a:r>
              <a:rPr lang="fr-BE" altLang="en-US" dirty="0" err="1" smtClean="0"/>
              <a:t>efinition</a:t>
            </a:r>
            <a:endParaRPr lang="fr-BE" altLang="en-US" dirty="0" smtClean="0"/>
          </a:p>
          <a:p>
            <a:pPr lvl="1"/>
            <a:r>
              <a:rPr lang="fr-BE" altLang="en-US" dirty="0" err="1" smtClean="0"/>
              <a:t>Formal</a:t>
            </a:r>
            <a:r>
              <a:rPr lang="fr-BE" altLang="en-US" dirty="0" smtClean="0"/>
              <a:t> description of the </a:t>
            </a:r>
            <a:r>
              <a:rPr lang="fr-BE" altLang="en-US" dirty="0" err="1" smtClean="0"/>
              <a:t>elements</a:t>
            </a:r>
            <a:r>
              <a:rPr lang="fr-BE" altLang="en-US" dirty="0" smtClean="0"/>
              <a:t> of an XML message.</a:t>
            </a:r>
          </a:p>
          <a:p>
            <a:pPr lvl="1"/>
            <a:r>
              <a:rPr lang="fr-BE" altLang="en-US" dirty="0" err="1" smtClean="0"/>
              <a:t>e.g</a:t>
            </a:r>
            <a:r>
              <a:rPr lang="fr-BE" altLang="en-US" dirty="0" smtClean="0"/>
              <a:t>. </a:t>
            </a:r>
            <a:r>
              <a:rPr lang="fr-BE" altLang="en-US" dirty="0" err="1" smtClean="0"/>
              <a:t>what</a:t>
            </a:r>
            <a:r>
              <a:rPr lang="fr-BE" altLang="en-US" dirty="0" smtClean="0"/>
              <a:t> </a:t>
            </a:r>
            <a:r>
              <a:rPr lang="fr-BE" altLang="en-US" dirty="0" err="1" smtClean="0"/>
              <a:t>elements</a:t>
            </a:r>
            <a:r>
              <a:rPr lang="fr-BE" altLang="en-US" dirty="0" smtClean="0"/>
              <a:t> are </a:t>
            </a:r>
            <a:r>
              <a:rPr lang="fr-BE" altLang="en-US" dirty="0" err="1" smtClean="0"/>
              <a:t>optional</a:t>
            </a:r>
            <a:r>
              <a:rPr lang="fr-BE" altLang="en-US" dirty="0" smtClean="0"/>
              <a:t>, how </a:t>
            </a:r>
            <a:r>
              <a:rPr lang="fr-BE" altLang="en-US" dirty="0" err="1" smtClean="0"/>
              <a:t>many</a:t>
            </a:r>
            <a:r>
              <a:rPr lang="fr-BE" altLang="en-US" dirty="0" smtClean="0"/>
              <a:t> </a:t>
            </a:r>
            <a:r>
              <a:rPr lang="fr-BE" altLang="en-US" dirty="0" err="1" smtClean="0"/>
              <a:t>elements</a:t>
            </a:r>
            <a:r>
              <a:rPr lang="fr-BE" altLang="en-US" dirty="0" smtClean="0"/>
              <a:t>, </a:t>
            </a:r>
            <a:r>
              <a:rPr lang="fr-BE" altLang="en-US" dirty="0" err="1" smtClean="0"/>
              <a:t>datatype</a:t>
            </a:r>
            <a:r>
              <a:rPr lang="fr-BE" altLang="en-US" dirty="0" smtClean="0"/>
              <a:t> of </a:t>
            </a:r>
            <a:r>
              <a:rPr lang="fr-BE" altLang="en-US" dirty="0" err="1" smtClean="0"/>
              <a:t>elements</a:t>
            </a:r>
            <a:r>
              <a:rPr lang="fr-BE" altLang="en-US" dirty="0" smtClean="0"/>
              <a:t>…</a:t>
            </a:r>
          </a:p>
        </p:txBody>
      </p:sp>
      <p:pic>
        <p:nvPicPr>
          <p:cNvPr id="184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3789363"/>
            <a:ext cx="7178675" cy="211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18</a:t>
            </a:fld>
            <a:endParaRPr lang="en-US"/>
          </a:p>
        </p:txBody>
      </p:sp>
    </p:spTree>
    <p:extLst>
      <p:ext uri="{BB962C8B-B14F-4D97-AF65-F5344CB8AC3E}">
        <p14:creationId xmlns:p14="http://schemas.microsoft.com/office/powerpoint/2010/main" val="38987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fr-BE" altLang="en-US" smtClean="0"/>
              <a:t>XSD – what? (2/3)</a:t>
            </a:r>
            <a:endParaRPr lang="en-GB" altLang="en-US" smtClean="0"/>
          </a:p>
        </p:txBody>
      </p:sp>
      <p:sp>
        <p:nvSpPr>
          <p:cNvPr id="20483" name="Content Placeholder 2"/>
          <p:cNvSpPr>
            <a:spLocks noGrp="1"/>
          </p:cNvSpPr>
          <p:nvPr>
            <p:ph idx="1"/>
          </p:nvPr>
        </p:nvSpPr>
        <p:spPr>
          <a:xfrm>
            <a:off x="457200" y="1600200"/>
            <a:ext cx="4042792" cy="4876800"/>
          </a:xfrm>
        </p:spPr>
        <p:txBody>
          <a:bodyPr/>
          <a:lstStyle/>
          <a:p>
            <a:r>
              <a:rPr lang="en-US" altLang="en-US" dirty="0" smtClean="0"/>
              <a:t>The limit of machines…</a:t>
            </a:r>
          </a:p>
          <a:p>
            <a:pPr lvl="1"/>
            <a:endParaRPr lang="en-US" altLang="en-US" dirty="0" smtClean="0"/>
          </a:p>
          <a:p>
            <a:pPr lvl="1"/>
            <a:r>
              <a:rPr lang="en-US" altLang="en-US" dirty="0" smtClean="0"/>
              <a:t>Actual </a:t>
            </a:r>
            <a:r>
              <a:rPr lang="en-US" altLang="en-US" b="1" dirty="0" smtClean="0"/>
              <a:t>quality</a:t>
            </a:r>
            <a:r>
              <a:rPr lang="en-US" altLang="en-US" dirty="0" smtClean="0"/>
              <a:t> of the content of data in an XML?</a:t>
            </a:r>
          </a:p>
          <a:p>
            <a:pPr lvl="1"/>
            <a:endParaRPr lang="en-US" altLang="en-US" dirty="0" smtClean="0"/>
          </a:p>
          <a:p>
            <a:pPr lvl="1"/>
            <a:r>
              <a:rPr lang="en-US" altLang="en-US" dirty="0" smtClean="0"/>
              <a:t>XSD validation does not equal ‘business’ validation!</a:t>
            </a:r>
          </a:p>
        </p:txBody>
      </p:sp>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557338"/>
            <a:ext cx="398145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19</a:t>
            </a:fld>
            <a:endParaRPr lang="en-US"/>
          </a:p>
        </p:txBody>
      </p:sp>
    </p:spTree>
    <p:extLst>
      <p:ext uri="{BB962C8B-B14F-4D97-AF65-F5344CB8AC3E}">
        <p14:creationId xmlns:p14="http://schemas.microsoft.com/office/powerpoint/2010/main" val="318922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Agenda</a:t>
            </a:r>
            <a:endParaRPr lang="en-US" dirty="0"/>
          </a:p>
        </p:txBody>
      </p:sp>
      <p:sp>
        <p:nvSpPr>
          <p:cNvPr id="5" name="Content Placeholder 4"/>
          <p:cNvSpPr>
            <a:spLocks noGrp="1"/>
          </p:cNvSpPr>
          <p:nvPr>
            <p:ph idx="1"/>
          </p:nvPr>
        </p:nvSpPr>
        <p:spPr/>
        <p:txBody>
          <a:bodyPr/>
          <a:lstStyle/>
          <a:p>
            <a:endParaRPr lang="nl-BE" dirty="0" smtClean="0"/>
          </a:p>
          <a:p>
            <a:r>
              <a:rPr lang="nl-BE" dirty="0" err="1" smtClean="0"/>
              <a:t>Modularity</a:t>
            </a:r>
            <a:r>
              <a:rPr lang="nl-BE" dirty="0" smtClean="0"/>
              <a:t> </a:t>
            </a:r>
            <a:r>
              <a:rPr lang="nl-BE" dirty="0" err="1" smtClean="0"/>
              <a:t>and</a:t>
            </a:r>
            <a:r>
              <a:rPr lang="nl-BE" dirty="0" smtClean="0"/>
              <a:t> </a:t>
            </a:r>
            <a:r>
              <a:rPr lang="nl-BE" dirty="0" err="1" smtClean="0"/>
              <a:t>standards</a:t>
            </a:r>
            <a:endParaRPr lang="nl-BE" dirty="0" smtClean="0"/>
          </a:p>
          <a:p>
            <a:endParaRPr lang="nl-BE" dirty="0" smtClean="0"/>
          </a:p>
          <a:p>
            <a:endParaRPr lang="nl-BE" dirty="0" smtClean="0"/>
          </a:p>
          <a:p>
            <a:r>
              <a:rPr lang="nl-BE" dirty="0" err="1" smtClean="0"/>
              <a:t>Authentication</a:t>
            </a:r>
            <a:endParaRPr lang="nl-BE" dirty="0" smtClean="0"/>
          </a:p>
          <a:p>
            <a:endParaRPr lang="nl-BE" dirty="0" smtClean="0"/>
          </a:p>
          <a:p>
            <a:endParaRPr lang="nl-BE" dirty="0" smtClean="0"/>
          </a:p>
          <a:p>
            <a:r>
              <a:rPr lang="en-GB" dirty="0" smtClean="0"/>
              <a:t>Cloud and security aspects of the </a:t>
            </a:r>
            <a:r>
              <a:rPr lang="en-GB" dirty="0"/>
              <a:t>c</a:t>
            </a:r>
            <a:r>
              <a:rPr lang="en-GB" dirty="0" smtClean="0"/>
              <a:t>loud</a:t>
            </a:r>
            <a:endParaRPr lang="nl-BE" dirty="0"/>
          </a:p>
          <a:p>
            <a:endParaRPr lang="nl-BE" dirty="0" smtClean="0"/>
          </a:p>
        </p:txBody>
      </p:sp>
      <p:sp>
        <p:nvSpPr>
          <p:cNvPr id="11" name="Date Placeholder 10"/>
          <p:cNvSpPr>
            <a:spLocks noGrp="1"/>
          </p:cNvSpPr>
          <p:nvPr>
            <p:ph type="dt" sz="half" idx="10"/>
          </p:nvPr>
        </p:nvSpPr>
        <p:spPr/>
        <p:txBody>
          <a:bodyPr/>
          <a:lstStyle/>
          <a:p>
            <a:r>
              <a:rPr lang="en-US" smtClean="0"/>
              <a:t>25/01/2017</a:t>
            </a:r>
            <a:endParaRPr lang="en-US"/>
          </a:p>
        </p:txBody>
      </p:sp>
      <p:sp>
        <p:nvSpPr>
          <p:cNvPr id="3" name="Slide Number Placeholder 2"/>
          <p:cNvSpPr>
            <a:spLocks noGrp="1"/>
          </p:cNvSpPr>
          <p:nvPr>
            <p:ph type="sldNum" sz="quarter" idx="12"/>
          </p:nvPr>
        </p:nvSpPr>
        <p:spPr/>
        <p:txBody>
          <a:bodyPr/>
          <a:lstStyle/>
          <a:p>
            <a:fld id="{4C242A18-EC12-4F37-9DE3-9352234277DF}" type="slidenum">
              <a:rPr lang="en-US" smtClean="0"/>
              <a:t>2</a:t>
            </a:fld>
            <a:endParaRPr lang="en-US"/>
          </a:p>
        </p:txBody>
      </p:sp>
    </p:spTree>
    <p:extLst>
      <p:ext uri="{BB962C8B-B14F-4D97-AF65-F5344CB8AC3E}">
        <p14:creationId xmlns:p14="http://schemas.microsoft.com/office/powerpoint/2010/main" val="2286880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fr-BE" altLang="en-US" smtClean="0"/>
              <a:t>XSD – what? (3/3)</a:t>
            </a:r>
            <a:endParaRPr lang="en-GB" altLang="en-US" smtClean="0"/>
          </a:p>
        </p:txBody>
      </p:sp>
      <p:sp>
        <p:nvSpPr>
          <p:cNvPr id="22531" name="Content Placeholder 2"/>
          <p:cNvSpPr>
            <a:spLocks noGrp="1"/>
          </p:cNvSpPr>
          <p:nvPr>
            <p:ph idx="1"/>
          </p:nvPr>
        </p:nvSpPr>
        <p:spPr>
          <a:xfrm>
            <a:off x="457200" y="1600200"/>
            <a:ext cx="8507288" cy="4876800"/>
          </a:xfrm>
        </p:spPr>
        <p:txBody>
          <a:bodyPr/>
          <a:lstStyle/>
          <a:p>
            <a:r>
              <a:rPr lang="en-US" altLang="en-US" dirty="0" smtClean="0"/>
              <a:t>So… the XSD defines some sort of TEMPLATE</a:t>
            </a:r>
          </a:p>
          <a:p>
            <a:r>
              <a:rPr lang="en-US" altLang="en-US" dirty="0" smtClean="0"/>
              <a:t>Machines know what to expect where and how many times </a:t>
            </a:r>
          </a:p>
          <a:p>
            <a:r>
              <a:rPr lang="en-US" altLang="en-US" dirty="0" smtClean="0"/>
              <a:t>Only some </a:t>
            </a:r>
            <a:r>
              <a:rPr lang="en-US" altLang="en-US" dirty="0" smtClean="0">
                <a:solidFill>
                  <a:srgbClr val="FF0000"/>
                </a:solidFill>
              </a:rPr>
              <a:t>very limited rules </a:t>
            </a:r>
            <a:r>
              <a:rPr lang="en-US" altLang="en-US" dirty="0" smtClean="0"/>
              <a:t>on the content</a:t>
            </a:r>
          </a:p>
          <a:p>
            <a:pPr lvl="1"/>
            <a:r>
              <a:rPr lang="en-US" altLang="en-US" dirty="0" smtClean="0"/>
              <a:t>e.g. text or numbers</a:t>
            </a:r>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013" y="3992464"/>
            <a:ext cx="2016150" cy="220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8143" y="3441597"/>
            <a:ext cx="2737445" cy="275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20</a:t>
            </a:fld>
            <a:endParaRPr lang="en-US"/>
          </a:p>
        </p:txBody>
      </p:sp>
    </p:spTree>
    <p:extLst>
      <p:ext uri="{BB962C8B-B14F-4D97-AF65-F5344CB8AC3E}">
        <p14:creationId xmlns:p14="http://schemas.microsoft.com/office/powerpoint/2010/main" val="393631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fr-BE" altLang="en-US" smtClean="0"/>
              <a:t>Existing XSD's</a:t>
            </a:r>
            <a:endParaRPr lang="en-GB" altLang="en-US" smtClean="0"/>
          </a:p>
        </p:txBody>
      </p:sp>
      <p:sp>
        <p:nvSpPr>
          <p:cNvPr id="24579" name="Content Placeholder 2"/>
          <p:cNvSpPr>
            <a:spLocks noGrp="1"/>
          </p:cNvSpPr>
          <p:nvPr>
            <p:ph idx="1"/>
          </p:nvPr>
        </p:nvSpPr>
        <p:spPr>
          <a:xfrm>
            <a:off x="395288" y="1628775"/>
            <a:ext cx="8640762" cy="4752975"/>
          </a:xfrm>
        </p:spPr>
        <p:txBody>
          <a:bodyPr>
            <a:normAutofit/>
          </a:bodyPr>
          <a:lstStyle/>
          <a:p>
            <a:r>
              <a:rPr lang="en-US" altLang="en-US" smtClean="0"/>
              <a:t>KMEHR XSD (Belgian standard –inspired by HL7)</a:t>
            </a:r>
          </a:p>
          <a:p>
            <a:r>
              <a:rPr lang="en-US" altLang="en-US" smtClean="0"/>
              <a:t>HL7 V3 CDA R2 XSD (International standard)</a:t>
            </a:r>
          </a:p>
          <a:p>
            <a:endParaRPr lang="en-US" altLang="en-US" smtClean="0"/>
          </a:p>
          <a:p>
            <a:r>
              <a:rPr lang="en-US" altLang="en-US" smtClean="0"/>
              <a:t>Both are published and free to use</a:t>
            </a:r>
          </a:p>
          <a:p>
            <a:endParaRPr lang="en-US" altLang="en-US" smtClean="0"/>
          </a:p>
          <a:p>
            <a:r>
              <a:rPr lang="en-US" altLang="en-US" b="1" smtClean="0"/>
              <a:t>But…. the use of a schema says nothing about the actual CONTENT!</a:t>
            </a:r>
          </a:p>
          <a:p>
            <a:pPr lvl="1"/>
            <a:r>
              <a:rPr lang="en-US" altLang="en-US" smtClean="0"/>
              <a:t>Content is defined in…</a:t>
            </a:r>
          </a:p>
          <a:p>
            <a:pPr lvl="2"/>
            <a:r>
              <a:rPr lang="en-US" altLang="en-US" smtClean="0"/>
              <a:t>KMEHR </a:t>
            </a:r>
            <a:r>
              <a:rPr lang="en-US" altLang="en-US" i="1" smtClean="0"/>
              <a:t>'transaction definitions'</a:t>
            </a:r>
            <a:r>
              <a:rPr lang="en-US" altLang="en-US" smtClean="0"/>
              <a:t> use the KMEHR schema.</a:t>
            </a:r>
          </a:p>
          <a:p>
            <a:pPr lvl="2"/>
            <a:r>
              <a:rPr lang="en-US" altLang="en-US" smtClean="0"/>
              <a:t>HL7 V3 CDA R2 '</a:t>
            </a:r>
            <a:r>
              <a:rPr lang="en-US" altLang="en-US" i="1" smtClean="0"/>
              <a:t>profiles' </a:t>
            </a:r>
            <a:r>
              <a:rPr lang="en-US" altLang="en-US" smtClean="0"/>
              <a:t>use the CDA schema.</a:t>
            </a:r>
            <a:endParaRPr lang="en-US" altLang="en-US" dirty="0" smtClean="0"/>
          </a:p>
        </p:txBody>
      </p:sp>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21</a:t>
            </a:fld>
            <a:endParaRPr lang="en-US"/>
          </a:p>
        </p:txBody>
      </p:sp>
    </p:spTree>
    <p:extLst>
      <p:ext uri="{BB962C8B-B14F-4D97-AF65-F5344CB8AC3E}">
        <p14:creationId xmlns:p14="http://schemas.microsoft.com/office/powerpoint/2010/main" val="3091335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fr-BE" altLang="en-US" smtClean="0"/>
              <a:t>Example: the KMEHR XSD</a:t>
            </a:r>
            <a:endParaRPr lang="en-US" altLang="en-US" smtClean="0"/>
          </a:p>
        </p:txBody>
      </p:sp>
      <p:pic>
        <p:nvPicPr>
          <p:cNvPr id="266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3568" y="1484784"/>
            <a:ext cx="8028384" cy="2895856"/>
          </a:xfrm>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4021838"/>
            <a:ext cx="4033143" cy="235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22</a:t>
            </a:fld>
            <a:endParaRPr lang="en-US"/>
          </a:p>
        </p:txBody>
      </p:sp>
    </p:spTree>
    <p:extLst>
      <p:ext uri="{BB962C8B-B14F-4D97-AF65-F5344CB8AC3E}">
        <p14:creationId xmlns:p14="http://schemas.microsoft.com/office/powerpoint/2010/main" val="373161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fr-BE" altLang="en-US" smtClean="0"/>
              <a:t>KMEHR (1/2)</a:t>
            </a:r>
            <a:endParaRPr lang="en-US" altLang="en-US" smtClean="0"/>
          </a:p>
        </p:txBody>
      </p:sp>
      <p:sp>
        <p:nvSpPr>
          <p:cNvPr id="28675" name="Rectangle 3"/>
          <p:cNvSpPr>
            <a:spLocks noGrp="1" noChangeArrowheads="1"/>
          </p:cNvSpPr>
          <p:nvPr>
            <p:ph idx="1"/>
          </p:nvPr>
        </p:nvSpPr>
        <p:spPr>
          <a:xfrm>
            <a:off x="611560" y="1628800"/>
            <a:ext cx="7927975" cy="4186237"/>
          </a:xfrm>
        </p:spPr>
        <p:txBody>
          <a:bodyPr>
            <a:normAutofit fontScale="92500"/>
          </a:bodyPr>
          <a:lstStyle/>
          <a:p>
            <a:pPr eaLnBrk="1" hangingPunct="1"/>
            <a:r>
              <a:rPr lang="en-US" altLang="en-US" sz="2800" b="1" dirty="0" smtClean="0"/>
              <a:t>K</a:t>
            </a:r>
            <a:r>
              <a:rPr lang="en-US" altLang="en-US" sz="2800" dirty="0" smtClean="0"/>
              <a:t>ind </a:t>
            </a:r>
            <a:r>
              <a:rPr lang="en-US" altLang="en-US" sz="2800" b="1" dirty="0" smtClean="0"/>
              <a:t>M</a:t>
            </a:r>
            <a:r>
              <a:rPr lang="en-US" altLang="en-US" sz="2800" dirty="0" smtClean="0"/>
              <a:t>essage for </a:t>
            </a:r>
            <a:r>
              <a:rPr lang="en-US" altLang="en-US" sz="2800" b="1" dirty="0" smtClean="0"/>
              <a:t>E</a:t>
            </a:r>
            <a:r>
              <a:rPr lang="en-US" altLang="en-US" sz="2800" dirty="0" smtClean="0"/>
              <a:t>lectronic </a:t>
            </a:r>
            <a:r>
              <a:rPr lang="en-US" altLang="en-US" sz="2800" b="1" dirty="0" smtClean="0"/>
              <a:t>H</a:t>
            </a:r>
            <a:r>
              <a:rPr lang="en-US" altLang="en-US" sz="2800" dirty="0" smtClean="0"/>
              <a:t>ealth </a:t>
            </a:r>
            <a:r>
              <a:rPr lang="en-US" altLang="en-US" sz="2800" b="1" dirty="0" smtClean="0"/>
              <a:t>R</a:t>
            </a:r>
            <a:r>
              <a:rPr lang="en-US" altLang="en-US" sz="2800" dirty="0" smtClean="0"/>
              <a:t>ecord</a:t>
            </a:r>
          </a:p>
          <a:p>
            <a:pPr eaLnBrk="1" hangingPunct="1"/>
            <a:endParaRPr lang="en-US" altLang="en-US" sz="2800" dirty="0" smtClean="0"/>
          </a:p>
          <a:p>
            <a:pPr eaLnBrk="1" hangingPunct="1"/>
            <a:r>
              <a:rPr lang="en-US" altLang="en-US" sz="2800" dirty="0" smtClean="0"/>
              <a:t>Formalized in 2002, it implements the fourth recommendation of the Belgian Healthcare Telematics Commission</a:t>
            </a:r>
          </a:p>
          <a:p>
            <a:pPr eaLnBrk="1" hangingPunct="1"/>
            <a:endParaRPr lang="en-US" altLang="en-US" sz="2800" dirty="0" smtClean="0"/>
          </a:p>
          <a:p>
            <a:pPr eaLnBrk="1" hangingPunct="1"/>
            <a:r>
              <a:rPr lang="en-US" altLang="en-US" sz="2800" dirty="0" smtClean="0"/>
              <a:t>Specifically aimed at structuring the exchange of </a:t>
            </a:r>
            <a:r>
              <a:rPr lang="en-US" altLang="en-US" sz="2800" b="1" u="sng" dirty="0" smtClean="0"/>
              <a:t>clinical </a:t>
            </a:r>
            <a:r>
              <a:rPr lang="en-US" altLang="en-US" sz="2800" dirty="0" smtClean="0"/>
              <a:t>information. Created at a time when no clear XML standard for clinical info was available.</a:t>
            </a:r>
          </a:p>
        </p:txBody>
      </p:sp>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23</a:t>
            </a:fld>
            <a:endParaRPr lang="en-US"/>
          </a:p>
        </p:txBody>
      </p:sp>
    </p:spTree>
    <p:extLst>
      <p:ext uri="{BB962C8B-B14F-4D97-AF65-F5344CB8AC3E}">
        <p14:creationId xmlns:p14="http://schemas.microsoft.com/office/powerpoint/2010/main" val="1065691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t>KMEHR(2/2)</a:t>
            </a:r>
          </a:p>
        </p:txBody>
      </p:sp>
      <p:sp>
        <p:nvSpPr>
          <p:cNvPr id="7171" name="Rectangle 3"/>
          <p:cNvSpPr>
            <a:spLocks noGrp="1" noChangeArrowheads="1"/>
          </p:cNvSpPr>
          <p:nvPr>
            <p:ph idx="1"/>
          </p:nvPr>
        </p:nvSpPr>
        <p:spPr/>
        <p:txBody>
          <a:bodyPr/>
          <a:lstStyle/>
          <a:p>
            <a:r>
              <a:rPr lang="en-US" altLang="en-US" smtClean="0"/>
              <a:t>Defined as</a:t>
            </a:r>
          </a:p>
          <a:p>
            <a:pPr lvl="1"/>
            <a:r>
              <a:rPr lang="en-US" altLang="en-US" smtClean="0"/>
              <a:t>XML &amp; XSD Schema (eHealth platform)</a:t>
            </a:r>
          </a:p>
          <a:p>
            <a:pPr lvl="1"/>
            <a:r>
              <a:rPr lang="en-US" altLang="en-US" smtClean="0"/>
              <a:t>Generic transaction templates (eHealth platform)</a:t>
            </a:r>
          </a:p>
          <a:p>
            <a:pPr lvl="1"/>
            <a:r>
              <a:rPr lang="en-US" altLang="en-US" smtClean="0"/>
              <a:t>Implementation-specific conventions (partners)</a:t>
            </a:r>
          </a:p>
          <a:p>
            <a:endParaRPr lang="en-US" altLang="en-US" smtClean="0"/>
          </a:p>
          <a:p>
            <a:r>
              <a:rPr lang="en-US" altLang="en-US" smtClean="0"/>
              <a:t>KMEHR use in Belgian Healthcare projects: </a:t>
            </a:r>
          </a:p>
          <a:p>
            <a:pPr lvl="1"/>
            <a:r>
              <a:rPr lang="en-US" altLang="en-US" smtClean="0"/>
              <a:t>Hub/Metahub</a:t>
            </a:r>
          </a:p>
          <a:p>
            <a:pPr lvl="1"/>
            <a:r>
              <a:rPr lang="en-US" altLang="en-US" smtClean="0"/>
              <a:t>Vitalink</a:t>
            </a:r>
          </a:p>
          <a:p>
            <a:pPr lvl="1"/>
            <a:r>
              <a:rPr lang="en-US" altLang="en-US" smtClean="0"/>
              <a:t>SumEHR exchange</a:t>
            </a:r>
          </a:p>
          <a:p>
            <a:pPr lvl="1"/>
            <a:r>
              <a:rPr lang="en-US" altLang="en-US" smtClean="0"/>
              <a:t>Recip-e</a:t>
            </a:r>
          </a:p>
          <a:p>
            <a:pPr lvl="1"/>
            <a:r>
              <a:rPr lang="en-US" altLang="en-US" smtClean="0"/>
              <a:t>myCareNet</a:t>
            </a:r>
          </a:p>
          <a:p>
            <a:pPr lvl="1"/>
            <a:r>
              <a:rPr lang="en-US" altLang="en-US" smtClean="0"/>
              <a:t>…</a:t>
            </a:r>
            <a:endParaRPr lang="en-US" altLang="en-US" dirty="0"/>
          </a:p>
        </p:txBody>
      </p:sp>
      <p:pic>
        <p:nvPicPr>
          <p:cNvPr id="30725" name="Picture 6" descr="http://image.gezondheid.be/XTRA/123-dr-voorschr-medic-17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075" y="4221163"/>
            <a:ext cx="3700463"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24</a:t>
            </a:fld>
            <a:endParaRPr lang="en-US"/>
          </a:p>
        </p:txBody>
      </p:sp>
    </p:spTree>
    <p:extLst>
      <p:ext uri="{BB962C8B-B14F-4D97-AF65-F5344CB8AC3E}">
        <p14:creationId xmlns:p14="http://schemas.microsoft.com/office/powerpoint/2010/main" val="425349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fr-BE" altLang="nl-BE" smtClean="0"/>
              <a:t>HL7 V3 CDA R2 (1/2)</a:t>
            </a:r>
            <a:endParaRPr lang="nl-BE" altLang="nl-BE" smtClean="0"/>
          </a:p>
        </p:txBody>
      </p:sp>
      <p:sp>
        <p:nvSpPr>
          <p:cNvPr id="32771" name="Tijdelijke aanduiding voor inhoud 2"/>
          <p:cNvSpPr>
            <a:spLocks noGrp="1"/>
          </p:cNvSpPr>
          <p:nvPr>
            <p:ph idx="1"/>
          </p:nvPr>
        </p:nvSpPr>
        <p:spPr/>
        <p:txBody>
          <a:bodyPr/>
          <a:lstStyle/>
          <a:p>
            <a:r>
              <a:rPr lang="en-US" altLang="nl-BE" b="1" dirty="0" smtClean="0"/>
              <a:t>Health Level-7</a:t>
            </a:r>
            <a:r>
              <a:rPr lang="en-US" altLang="nl-BE" dirty="0" smtClean="0"/>
              <a:t> or </a:t>
            </a:r>
            <a:r>
              <a:rPr lang="en-US" altLang="nl-BE" b="1" dirty="0" smtClean="0"/>
              <a:t>HL7</a:t>
            </a:r>
            <a:r>
              <a:rPr lang="en-US" altLang="nl-BE" dirty="0" smtClean="0"/>
              <a:t> refers to a set of international standards for transfer of clinical and administrative data between software applications used by various healthcare providers. </a:t>
            </a:r>
          </a:p>
          <a:p>
            <a:endParaRPr lang="en-US" altLang="nl-BE" dirty="0" smtClean="0"/>
          </a:p>
          <a:p>
            <a:r>
              <a:rPr lang="en-US" altLang="nl-BE" dirty="0" smtClean="0"/>
              <a:t>CDA Release 2: </a:t>
            </a:r>
          </a:p>
          <a:p>
            <a:pPr marL="355600" indent="0">
              <a:buNone/>
            </a:pPr>
            <a:r>
              <a:rPr lang="en-US" altLang="nl-BE" dirty="0" smtClean="0"/>
              <a:t>the XML schema </a:t>
            </a:r>
          </a:p>
          <a:p>
            <a:pPr marL="355600" indent="0">
              <a:buNone/>
            </a:pPr>
            <a:r>
              <a:rPr lang="en-US" altLang="nl-BE" dirty="0" smtClean="0"/>
              <a:t>to support this </a:t>
            </a:r>
          </a:p>
          <a:p>
            <a:pPr marL="355600" indent="0">
              <a:buNone/>
            </a:pPr>
            <a:r>
              <a:rPr lang="en-US" altLang="nl-BE" dirty="0" smtClean="0"/>
              <a:t>standard</a:t>
            </a:r>
            <a:endParaRPr lang="nl-BE" altLang="nl-BE" dirty="0"/>
          </a:p>
        </p:txBody>
      </p:sp>
      <p:pic>
        <p:nvPicPr>
          <p:cNvPr id="32772" name="Picture 5" descr="http://www.clker.com/cliparts/o/o/6/Z/S/f/health-care-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3501008"/>
            <a:ext cx="2250163" cy="23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25</a:t>
            </a:fld>
            <a:endParaRPr lang="en-US"/>
          </a:p>
        </p:txBody>
      </p:sp>
    </p:spTree>
    <p:extLst>
      <p:ext uri="{BB962C8B-B14F-4D97-AF65-F5344CB8AC3E}">
        <p14:creationId xmlns:p14="http://schemas.microsoft.com/office/powerpoint/2010/main" val="158705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fr-BE" altLang="nl-BE" smtClean="0"/>
              <a:t>HL7 V3 CDA R2 (2/2)</a:t>
            </a:r>
            <a:endParaRPr lang="nl-BE" altLang="nl-BE" smtClean="0"/>
          </a:p>
        </p:txBody>
      </p:sp>
      <p:sp>
        <p:nvSpPr>
          <p:cNvPr id="33795" name="Tijdelijke aanduiding voor inhoud 2"/>
          <p:cNvSpPr>
            <a:spLocks noGrp="1"/>
          </p:cNvSpPr>
          <p:nvPr>
            <p:ph idx="1"/>
          </p:nvPr>
        </p:nvSpPr>
        <p:spPr/>
        <p:txBody>
          <a:bodyPr/>
          <a:lstStyle/>
          <a:p>
            <a:r>
              <a:rPr lang="fr-BE" altLang="nl-BE" dirty="0" smtClean="0"/>
              <a:t>'Profiles' </a:t>
            </a:r>
            <a:r>
              <a:rPr lang="fr-BE" altLang="nl-BE" dirty="0" err="1" smtClean="0"/>
              <a:t>exist</a:t>
            </a:r>
            <a:r>
              <a:rPr lang="fr-BE" altLang="nl-BE" dirty="0" smtClean="0"/>
              <a:t> how to use </a:t>
            </a:r>
            <a:r>
              <a:rPr lang="fr-BE" altLang="nl-BE" dirty="0" err="1" smtClean="0"/>
              <a:t>this</a:t>
            </a:r>
            <a:r>
              <a:rPr lang="fr-BE" altLang="nl-BE" dirty="0" smtClean="0"/>
              <a:t> </a:t>
            </a:r>
            <a:r>
              <a:rPr lang="fr-BE" altLang="nl-BE" dirty="0" err="1" smtClean="0"/>
              <a:t>schema</a:t>
            </a:r>
            <a:r>
              <a:rPr lang="fr-BE" altLang="nl-BE" dirty="0" smtClean="0"/>
              <a:t>. </a:t>
            </a:r>
          </a:p>
          <a:p>
            <a:r>
              <a:rPr lang="fr-BE" altLang="nl-BE" dirty="0" err="1" smtClean="0"/>
              <a:t>We</a:t>
            </a:r>
            <a:r>
              <a:rPr lang="fr-BE" altLang="nl-BE" dirty="0" smtClean="0"/>
              <a:t> </a:t>
            </a:r>
            <a:r>
              <a:rPr lang="fr-BE" altLang="nl-BE" dirty="0" err="1" smtClean="0"/>
              <a:t>will</a:t>
            </a:r>
            <a:r>
              <a:rPr lang="fr-BE" altLang="nl-BE" dirty="0" smtClean="0"/>
              <a:t> </a:t>
            </a:r>
            <a:r>
              <a:rPr lang="fr-BE" altLang="nl-BE" dirty="0" err="1" smtClean="0"/>
              <a:t>align</a:t>
            </a:r>
            <a:r>
              <a:rPr lang="fr-BE" altLang="nl-BE" dirty="0" smtClean="0"/>
              <a:t> </a:t>
            </a:r>
            <a:r>
              <a:rPr lang="fr-BE" altLang="nl-BE" dirty="0" err="1" smtClean="0"/>
              <a:t>foremost</a:t>
            </a:r>
            <a:r>
              <a:rPr lang="fr-BE" altLang="nl-BE" dirty="0" smtClean="0"/>
              <a:t> on the IHE profiles.</a:t>
            </a:r>
          </a:p>
          <a:p>
            <a:endParaRPr lang="fr-BE" altLang="nl-BE" dirty="0" smtClean="0"/>
          </a:p>
          <a:p>
            <a:pPr marL="0" indent="0" algn="ctr">
              <a:buNone/>
            </a:pPr>
            <a:r>
              <a:rPr lang="en-US" altLang="nl-BE" dirty="0" smtClean="0"/>
              <a:t>IHE is an initiative by healthcare professionals and industry to improve the way computer systems in healthcare share information. IHE promotes the coordinated use of established standards such as DICOM and HL7 to address specific clinical needs in support of optimal patient care.</a:t>
            </a:r>
            <a:endParaRPr lang="nl-BE" altLang="nl-BE"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26</a:t>
            </a:fld>
            <a:endParaRPr lang="en-US"/>
          </a:p>
        </p:txBody>
      </p:sp>
    </p:spTree>
    <p:extLst>
      <p:ext uri="{BB962C8B-B14F-4D97-AF65-F5344CB8AC3E}">
        <p14:creationId xmlns:p14="http://schemas.microsoft.com/office/powerpoint/2010/main" val="3966117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t>KMEHR &amp; CDA - future</a:t>
            </a:r>
          </a:p>
        </p:txBody>
      </p:sp>
      <p:sp>
        <p:nvSpPr>
          <p:cNvPr id="7171" name="Rectangle 3"/>
          <p:cNvSpPr>
            <a:spLocks noGrp="1" noChangeArrowheads="1"/>
          </p:cNvSpPr>
          <p:nvPr>
            <p:ph idx="1"/>
          </p:nvPr>
        </p:nvSpPr>
        <p:spPr/>
        <p:txBody>
          <a:bodyPr>
            <a:normAutofit fontScale="85000" lnSpcReduction="10000"/>
          </a:bodyPr>
          <a:lstStyle/>
          <a:p>
            <a:r>
              <a:rPr lang="en-US" altLang="en-US" smtClean="0"/>
              <a:t>Recently, we evolve to choose HL7 V3 CDA R2 schema combined with a maximum use of existing HL7 profiles</a:t>
            </a:r>
          </a:p>
          <a:p>
            <a:pPr lvl="1"/>
            <a:r>
              <a:rPr lang="en-US" altLang="en-US" smtClean="0"/>
              <a:t>Better alignment possibilities towards international level</a:t>
            </a:r>
          </a:p>
          <a:p>
            <a:pPr lvl="1"/>
            <a:r>
              <a:rPr lang="en-US" altLang="en-US" smtClean="0"/>
              <a:t>Easier mapping/exchange across borders</a:t>
            </a:r>
          </a:p>
          <a:p>
            <a:pPr lvl="1"/>
            <a:r>
              <a:rPr lang="en-US" altLang="en-US" smtClean="0"/>
              <a:t>International alignment is sometimes heavy process and a long road but with huge potential benefits</a:t>
            </a:r>
          </a:p>
          <a:p>
            <a:pPr lvl="1"/>
            <a:endParaRPr lang="en-US" altLang="en-US" smtClean="0"/>
          </a:p>
          <a:p>
            <a:r>
              <a:rPr lang="en-US" altLang="en-US" smtClean="0"/>
              <a:t>Advantages of KMEHR:</a:t>
            </a:r>
          </a:p>
          <a:p>
            <a:pPr lvl="1"/>
            <a:r>
              <a:rPr lang="en-US" altLang="en-US" smtClean="0"/>
              <a:t>Already heavily used… in Belgium</a:t>
            </a:r>
          </a:p>
          <a:p>
            <a:pPr lvl="1"/>
            <a:r>
              <a:rPr lang="en-US" altLang="en-US" smtClean="0"/>
              <a:t>Schema is relatively light</a:t>
            </a:r>
          </a:p>
          <a:p>
            <a:pPr lvl="1"/>
            <a:r>
              <a:rPr lang="en-US" altLang="en-US" smtClean="0"/>
              <a:t>Managed by Belgian eHealth platform =&gt; quick path for change requests</a:t>
            </a:r>
          </a:p>
          <a:p>
            <a:pPr lvl="1"/>
            <a:r>
              <a:rPr lang="en-US" altLang="en-US" smtClean="0"/>
              <a:t>If a totally custom XML message is considered =&gt; use KMEHR instead!</a:t>
            </a:r>
          </a:p>
          <a:p>
            <a:pPr lvl="1"/>
            <a:endParaRPr lang="en-US" altLang="en-US" smtClean="0"/>
          </a:p>
          <a:p>
            <a:r>
              <a:rPr lang="en-US" altLang="en-US" smtClean="0"/>
              <a:t>Future choice?</a:t>
            </a:r>
          </a:p>
          <a:p>
            <a:pPr lvl="1"/>
            <a:r>
              <a:rPr lang="en-US" altLang="en-US" smtClean="0"/>
              <a:t>Preference for CDA in new data flow… if feasible time/quality/budget!</a:t>
            </a:r>
          </a:p>
          <a:p>
            <a:pPr lvl="1"/>
            <a:r>
              <a:rPr lang="en-US" altLang="en-US" smtClean="0"/>
              <a:t>e.g. laboratory results</a:t>
            </a:r>
          </a:p>
          <a:p>
            <a:pPr lvl="1"/>
            <a:endParaRPr lang="en-US" altLang="en-US" smtClean="0"/>
          </a:p>
          <a:p>
            <a:pPr lvl="1"/>
            <a:endParaRPr lang="en-US" altLang="en-US" dirty="0"/>
          </a:p>
        </p:txBody>
      </p:sp>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27</a:t>
            </a:fld>
            <a:endParaRPr lang="en-US"/>
          </a:p>
        </p:txBody>
      </p:sp>
    </p:spTree>
    <p:extLst>
      <p:ext uri="{BB962C8B-B14F-4D97-AF65-F5344CB8AC3E}">
        <p14:creationId xmlns:p14="http://schemas.microsoft.com/office/powerpoint/2010/main" val="3360836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ctrTitle"/>
          </p:nvPr>
        </p:nvSpPr>
        <p:spPr>
          <a:xfrm>
            <a:off x="685800" y="1484784"/>
            <a:ext cx="7848600" cy="1927225"/>
          </a:xfrm>
        </p:spPr>
        <p:txBody>
          <a:bodyPr/>
          <a:lstStyle/>
          <a:p>
            <a:r>
              <a:rPr lang="en-US" altLang="en-US" sz="3600" dirty="0" smtClean="0"/>
              <a:t>Content concepts</a:t>
            </a:r>
          </a:p>
        </p:txBody>
      </p:sp>
    </p:spTree>
    <p:extLst>
      <p:ext uri="{BB962C8B-B14F-4D97-AF65-F5344CB8AC3E}">
        <p14:creationId xmlns:p14="http://schemas.microsoft.com/office/powerpoint/2010/main" val="163092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err="1" smtClean="0"/>
              <a:t>Profiles</a:t>
            </a:r>
            <a:r>
              <a:rPr lang="nl-BE" dirty="0" smtClean="0"/>
              <a:t> (IHE) / Transaction </a:t>
            </a:r>
            <a:r>
              <a:rPr lang="nl-BE" dirty="0" err="1" smtClean="0"/>
              <a:t>definitions</a:t>
            </a:r>
            <a:r>
              <a:rPr lang="nl-BE" dirty="0" smtClean="0"/>
              <a:t> (KMEHR)</a:t>
            </a:r>
            <a:endParaRPr lang="en-US" dirty="0"/>
          </a:p>
        </p:txBody>
      </p:sp>
      <p:sp>
        <p:nvSpPr>
          <p:cNvPr id="3" name="Content Placeholder 2"/>
          <p:cNvSpPr>
            <a:spLocks noGrp="1"/>
          </p:cNvSpPr>
          <p:nvPr>
            <p:ph idx="1"/>
          </p:nvPr>
        </p:nvSpPr>
        <p:spPr/>
        <p:txBody>
          <a:bodyPr/>
          <a:lstStyle/>
          <a:p>
            <a:endParaRPr lang="nl-BE" dirty="0" smtClean="0"/>
          </a:p>
          <a:p>
            <a:r>
              <a:rPr lang="nl-BE" dirty="0" err="1" smtClean="0"/>
              <a:t>Describes</a:t>
            </a:r>
            <a:r>
              <a:rPr lang="nl-BE" dirty="0" smtClean="0"/>
              <a:t> </a:t>
            </a:r>
            <a:r>
              <a:rPr lang="nl-BE" dirty="0" err="1" smtClean="0"/>
              <a:t>when</a:t>
            </a:r>
            <a:r>
              <a:rPr lang="nl-BE" dirty="0" smtClean="0"/>
              <a:t> </a:t>
            </a:r>
            <a:r>
              <a:rPr lang="nl-BE" dirty="0" err="1" smtClean="0"/>
              <a:t>to</a:t>
            </a:r>
            <a:r>
              <a:rPr lang="nl-BE" dirty="0" smtClean="0"/>
              <a:t> </a:t>
            </a:r>
            <a:r>
              <a:rPr lang="nl-BE" dirty="0" err="1" smtClean="0"/>
              <a:t>send</a:t>
            </a:r>
            <a:r>
              <a:rPr lang="nl-BE" dirty="0" smtClean="0"/>
              <a:t> a </a:t>
            </a:r>
            <a:r>
              <a:rPr lang="nl-BE" dirty="0" err="1" smtClean="0"/>
              <a:t>message</a:t>
            </a:r>
            <a:r>
              <a:rPr lang="nl-BE" dirty="0" smtClean="0"/>
              <a:t> in a “</a:t>
            </a:r>
            <a:r>
              <a:rPr lang="nl-BE" dirty="0" err="1" smtClean="0"/>
              <a:t>business”context</a:t>
            </a:r>
            <a:endParaRPr lang="nl-BE" dirty="0" smtClean="0"/>
          </a:p>
          <a:p>
            <a:r>
              <a:rPr lang="fr-BE" altLang="nl-BE" dirty="0" err="1" smtClean="0"/>
              <a:t>Also</a:t>
            </a:r>
            <a:r>
              <a:rPr lang="fr-BE" altLang="nl-BE" dirty="0" smtClean="0"/>
              <a:t> </a:t>
            </a:r>
            <a:r>
              <a:rPr lang="fr-BE" altLang="nl-BE" dirty="0" err="1" smtClean="0"/>
              <a:t>describes</a:t>
            </a:r>
            <a:r>
              <a:rPr lang="fr-BE" altLang="nl-BE" dirty="0" smtClean="0"/>
              <a:t> the 'business </a:t>
            </a:r>
            <a:r>
              <a:rPr lang="fr-BE" altLang="nl-BE" dirty="0" err="1" smtClean="0"/>
              <a:t>rules</a:t>
            </a:r>
            <a:r>
              <a:rPr lang="fr-BE" altLang="nl-BE" dirty="0" smtClean="0"/>
              <a:t>': the </a:t>
            </a:r>
            <a:r>
              <a:rPr lang="fr-BE" altLang="nl-BE" dirty="0" err="1" smtClean="0"/>
              <a:t>actual</a:t>
            </a:r>
            <a:r>
              <a:rPr lang="fr-BE" altLang="nl-BE" dirty="0" smtClean="0"/>
              <a:t> administrative and </a:t>
            </a:r>
            <a:r>
              <a:rPr lang="fr-BE" altLang="nl-BE" dirty="0" err="1" smtClean="0"/>
              <a:t>medical</a:t>
            </a:r>
            <a:r>
              <a:rPr lang="fr-BE" altLang="nl-BE" dirty="0" smtClean="0"/>
              <a:t> content &amp; the </a:t>
            </a:r>
            <a:r>
              <a:rPr lang="fr-BE" altLang="nl-BE" dirty="0" err="1" smtClean="0"/>
              <a:t>logic</a:t>
            </a:r>
            <a:r>
              <a:rPr lang="fr-BE" altLang="nl-BE" dirty="0" smtClean="0"/>
              <a:t> to </a:t>
            </a:r>
            <a:r>
              <a:rPr lang="fr-BE" altLang="nl-BE" dirty="0" err="1" smtClean="0"/>
              <a:t>construct</a:t>
            </a:r>
            <a:r>
              <a:rPr lang="fr-BE" altLang="nl-BE" dirty="0" smtClean="0"/>
              <a:t> </a:t>
            </a:r>
            <a:r>
              <a:rPr lang="fr-BE" altLang="nl-BE" dirty="0" err="1" smtClean="0"/>
              <a:t>that</a:t>
            </a:r>
            <a:r>
              <a:rPr lang="fr-BE" altLang="nl-BE" dirty="0" smtClean="0"/>
              <a:t> content</a:t>
            </a:r>
          </a:p>
          <a:p>
            <a:r>
              <a:rPr lang="fr-BE" altLang="nl-BE" dirty="0" err="1"/>
              <a:t>A</a:t>
            </a:r>
            <a:r>
              <a:rPr lang="fr-BE" altLang="nl-BE" dirty="0" err="1" smtClean="0"/>
              <a:t>lso</a:t>
            </a:r>
            <a:r>
              <a:rPr lang="fr-BE" altLang="nl-BE" dirty="0" smtClean="0"/>
              <a:t> </a:t>
            </a:r>
            <a:r>
              <a:rPr lang="fr-BE" altLang="nl-BE" dirty="0" err="1" smtClean="0"/>
              <a:t>describes</a:t>
            </a:r>
            <a:r>
              <a:rPr lang="fr-BE" altLang="nl-BE" dirty="0" smtClean="0"/>
              <a:t> how to EXPRESS certain information</a:t>
            </a:r>
          </a:p>
          <a:p>
            <a:endParaRPr lang="fr-BE" altLang="nl-BE" dirty="0" smtClean="0"/>
          </a:p>
          <a:p>
            <a:endParaRPr lang="en-US" dirty="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t>29</a:t>
            </a:fld>
            <a:endParaRPr lang="en-US"/>
          </a:p>
        </p:txBody>
      </p:sp>
    </p:spTree>
    <p:extLst>
      <p:ext uri="{BB962C8B-B14F-4D97-AF65-F5344CB8AC3E}">
        <p14:creationId xmlns:p14="http://schemas.microsoft.com/office/powerpoint/2010/main" val="2881292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22313" y="2380853"/>
            <a:ext cx="7772400" cy="2200275"/>
          </a:xfrm>
        </p:spPr>
        <p:txBody>
          <a:bodyPr>
            <a:normAutofit fontScale="90000"/>
          </a:bodyPr>
          <a:lstStyle/>
          <a:p>
            <a:r>
              <a:rPr lang="nl-BE" dirty="0"/>
              <a:t/>
            </a:r>
            <a:br>
              <a:rPr lang="nl-BE" dirty="0"/>
            </a:br>
            <a:r>
              <a:rPr lang="nl-BE" sz="4900" dirty="0" err="1" smtClean="0"/>
              <a:t>Modularity</a:t>
            </a:r>
            <a:r>
              <a:rPr lang="nl-BE" sz="4900" dirty="0" smtClean="0"/>
              <a:t> &amp; Standards</a:t>
            </a:r>
            <a:endParaRPr lang="fr-BE" sz="4900" dirty="0"/>
          </a:p>
        </p:txBody>
      </p:sp>
      <p:sp>
        <p:nvSpPr>
          <p:cNvPr id="106499"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SzPct val="100000"/>
            </a:pPr>
            <a:endParaRPr lang="fr-BE" altLang="en-US"/>
          </a:p>
        </p:txBody>
      </p:sp>
      <p:sp>
        <p:nvSpPr>
          <p:cNvPr id="3" name="Date Placeholder 2"/>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3</a:t>
            </a:fld>
            <a:endParaRPr lang="en-US"/>
          </a:p>
        </p:txBody>
      </p:sp>
    </p:spTree>
    <p:extLst>
      <p:ext uri="{BB962C8B-B14F-4D97-AF65-F5344CB8AC3E}">
        <p14:creationId xmlns:p14="http://schemas.microsoft.com/office/powerpoint/2010/main" val="4284799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fr-BE" altLang="nl-BE" smtClean="0"/>
              <a:t>Business context</a:t>
            </a:r>
            <a:endParaRPr lang="nl-BE" altLang="nl-BE" smtClean="0"/>
          </a:p>
        </p:txBody>
      </p:sp>
      <p:sp>
        <p:nvSpPr>
          <p:cNvPr id="3" name="Tijdelijke aanduiding voor inhoud 2"/>
          <p:cNvSpPr>
            <a:spLocks noGrp="1"/>
          </p:cNvSpPr>
          <p:nvPr>
            <p:ph idx="1"/>
          </p:nvPr>
        </p:nvSpPr>
        <p:spPr>
          <a:xfrm>
            <a:off x="611188" y="1844675"/>
            <a:ext cx="7993062" cy="4679950"/>
          </a:xfrm>
        </p:spPr>
        <p:txBody>
          <a:bodyPr>
            <a:normAutofit fontScale="85000" lnSpcReduction="20000"/>
          </a:bodyPr>
          <a:lstStyle/>
          <a:p>
            <a:pPr marL="0" indent="0" algn="ctr">
              <a:buFontTx/>
              <a:buNone/>
              <a:defRPr/>
            </a:pPr>
            <a:r>
              <a:rPr lang="fr-BE" sz="2800" smtClean="0"/>
              <a:t>An IHE CDA profile or a KMEHR transaction definition describes:</a:t>
            </a:r>
          </a:p>
          <a:p>
            <a:pPr>
              <a:defRPr/>
            </a:pPr>
            <a:endParaRPr lang="fr-BE" sz="2800" smtClean="0"/>
          </a:p>
          <a:p>
            <a:pPr marL="457200" lvl="1" indent="0">
              <a:buFont typeface="Symbol" pitchFamily="18" charset="2"/>
              <a:buNone/>
              <a:defRPr/>
            </a:pPr>
            <a:r>
              <a:rPr lang="fr-BE" sz="2400" i="1" smtClean="0"/>
              <a:t>WHEN</a:t>
            </a:r>
            <a:r>
              <a:rPr lang="fr-BE" sz="2400" smtClean="0"/>
              <a:t> to send these messages in a 'business' context:</a:t>
            </a:r>
          </a:p>
          <a:p>
            <a:pPr lvl="1">
              <a:defRPr/>
            </a:pPr>
            <a:endParaRPr lang="fr-BE" sz="2400" smtClean="0"/>
          </a:p>
          <a:p>
            <a:pPr lvl="2">
              <a:defRPr/>
            </a:pPr>
            <a:r>
              <a:rPr lang="fr-BE" sz="2400" smtClean="0"/>
              <a:t>What is the trigger to send them? </a:t>
            </a:r>
          </a:p>
          <a:p>
            <a:pPr lvl="3">
              <a:defRPr/>
            </a:pPr>
            <a:r>
              <a:rPr lang="fr-BE" sz="2000" smtClean="0"/>
              <a:t>Every day?</a:t>
            </a:r>
          </a:p>
          <a:p>
            <a:pPr lvl="3">
              <a:defRPr/>
            </a:pPr>
            <a:r>
              <a:rPr lang="fr-BE" sz="2000" smtClean="0"/>
              <a:t>When something changes?</a:t>
            </a:r>
          </a:p>
          <a:p>
            <a:pPr lvl="3">
              <a:defRPr/>
            </a:pPr>
            <a:r>
              <a:rPr lang="fr-BE" sz="2000" smtClean="0"/>
              <a:t>…</a:t>
            </a:r>
            <a:endParaRPr lang="nl-BE" sz="2000" i="1" smtClean="0"/>
          </a:p>
          <a:p>
            <a:pPr lvl="2">
              <a:defRPr/>
            </a:pPr>
            <a:r>
              <a:rPr lang="fr-BE" sz="2400" smtClean="0"/>
              <a:t>Who will send and who will receive?</a:t>
            </a:r>
          </a:p>
          <a:p>
            <a:pPr lvl="2">
              <a:defRPr/>
            </a:pPr>
            <a:r>
              <a:rPr lang="fr-BE" sz="2400" smtClean="0"/>
              <a:t>What is the high level content?</a:t>
            </a:r>
          </a:p>
          <a:p>
            <a:pPr lvl="2">
              <a:defRPr/>
            </a:pPr>
            <a:endParaRPr lang="fr-BE" sz="2400" smtClean="0"/>
          </a:p>
          <a:p>
            <a:pPr marL="457200" lvl="1" indent="0" algn="ctr">
              <a:buFont typeface="Symbol" pitchFamily="18" charset="2"/>
              <a:buNone/>
              <a:defRPr/>
            </a:pPr>
            <a:r>
              <a:rPr lang="fr-BE" sz="2600" b="1" smtClean="0"/>
              <a:t>This needs to be described in detail without any ambiguity when defining a message</a:t>
            </a:r>
          </a:p>
          <a:p>
            <a:pPr>
              <a:defRPr/>
            </a:pPr>
            <a:endParaRPr lang="fr-BE" sz="2800" dirty="0"/>
          </a:p>
        </p:txBody>
      </p:sp>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30</a:t>
            </a:fld>
            <a:endParaRPr lang="en-US"/>
          </a:p>
        </p:txBody>
      </p:sp>
    </p:spTree>
    <p:extLst>
      <p:ext uri="{BB962C8B-B14F-4D97-AF65-F5344CB8AC3E}">
        <p14:creationId xmlns:p14="http://schemas.microsoft.com/office/powerpoint/2010/main" val="256386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fr-BE" altLang="nl-BE" smtClean="0"/>
              <a:t>Business content &amp; rules</a:t>
            </a:r>
            <a:endParaRPr lang="nl-BE" altLang="nl-BE" smtClean="0"/>
          </a:p>
        </p:txBody>
      </p:sp>
      <p:sp>
        <p:nvSpPr>
          <p:cNvPr id="39939" name="Tijdelijke aanduiding voor inhoud 2"/>
          <p:cNvSpPr>
            <a:spLocks noGrp="1"/>
          </p:cNvSpPr>
          <p:nvPr>
            <p:ph idx="1"/>
          </p:nvPr>
        </p:nvSpPr>
        <p:spPr>
          <a:xfrm>
            <a:off x="179512" y="1700808"/>
            <a:ext cx="8713788" cy="4752975"/>
          </a:xfrm>
        </p:spPr>
        <p:txBody>
          <a:bodyPr>
            <a:normAutofit fontScale="92500" lnSpcReduction="20000"/>
          </a:bodyPr>
          <a:lstStyle/>
          <a:p>
            <a:pPr marL="0" indent="0" algn="ctr">
              <a:buFontTx/>
              <a:buNone/>
              <a:defRPr/>
            </a:pPr>
            <a:r>
              <a:rPr lang="fr-BE" altLang="nl-BE" dirty="0" smtClean="0"/>
              <a:t>An IHE CDA profile or a KMEHR transaction </a:t>
            </a:r>
            <a:r>
              <a:rPr lang="fr-BE" altLang="nl-BE" dirty="0" err="1" smtClean="0"/>
              <a:t>definition</a:t>
            </a:r>
            <a:r>
              <a:rPr lang="fr-BE" altLang="nl-BE" dirty="0" smtClean="0"/>
              <a:t> </a:t>
            </a:r>
            <a:r>
              <a:rPr lang="fr-BE" altLang="nl-BE" dirty="0" err="1" smtClean="0"/>
              <a:t>also</a:t>
            </a:r>
            <a:r>
              <a:rPr lang="fr-BE" altLang="nl-BE" dirty="0" smtClean="0"/>
              <a:t> </a:t>
            </a:r>
            <a:r>
              <a:rPr lang="fr-BE" altLang="nl-BE" dirty="0" err="1" smtClean="0"/>
              <a:t>describes</a:t>
            </a:r>
            <a:r>
              <a:rPr lang="fr-BE" altLang="nl-BE" dirty="0" smtClean="0"/>
              <a:t> the 'business </a:t>
            </a:r>
            <a:r>
              <a:rPr lang="fr-BE" altLang="nl-BE" dirty="0" err="1" smtClean="0"/>
              <a:t>rules</a:t>
            </a:r>
            <a:r>
              <a:rPr lang="fr-BE" altLang="nl-BE" dirty="0" smtClean="0"/>
              <a:t>': the </a:t>
            </a:r>
            <a:r>
              <a:rPr lang="fr-BE" altLang="nl-BE" dirty="0" err="1" smtClean="0"/>
              <a:t>actual</a:t>
            </a:r>
            <a:r>
              <a:rPr lang="fr-BE" altLang="nl-BE" dirty="0" smtClean="0"/>
              <a:t> administrative and </a:t>
            </a:r>
            <a:r>
              <a:rPr lang="fr-BE" altLang="nl-BE" dirty="0" err="1" smtClean="0"/>
              <a:t>medical</a:t>
            </a:r>
            <a:r>
              <a:rPr lang="fr-BE" altLang="nl-BE" dirty="0" smtClean="0"/>
              <a:t> content &amp; the </a:t>
            </a:r>
            <a:r>
              <a:rPr lang="fr-BE" altLang="nl-BE" dirty="0" err="1" smtClean="0"/>
              <a:t>logic</a:t>
            </a:r>
            <a:r>
              <a:rPr lang="fr-BE" altLang="nl-BE" dirty="0" smtClean="0"/>
              <a:t> to </a:t>
            </a:r>
            <a:r>
              <a:rPr lang="fr-BE" altLang="nl-BE" dirty="0" err="1" smtClean="0"/>
              <a:t>construct</a:t>
            </a:r>
            <a:r>
              <a:rPr lang="fr-BE" altLang="nl-BE" dirty="0" smtClean="0"/>
              <a:t> </a:t>
            </a:r>
            <a:r>
              <a:rPr lang="fr-BE" altLang="nl-BE" dirty="0" err="1" smtClean="0"/>
              <a:t>that</a:t>
            </a:r>
            <a:r>
              <a:rPr lang="fr-BE" altLang="nl-BE" dirty="0" smtClean="0"/>
              <a:t> content</a:t>
            </a:r>
          </a:p>
          <a:p>
            <a:pPr>
              <a:defRPr/>
            </a:pPr>
            <a:endParaRPr lang="fr-BE" altLang="nl-BE" dirty="0" smtClean="0"/>
          </a:p>
          <a:p>
            <a:pPr>
              <a:defRPr/>
            </a:pPr>
            <a:r>
              <a:rPr lang="fr-BE" altLang="nl-BE" dirty="0" err="1" smtClean="0"/>
              <a:t>What</a:t>
            </a:r>
            <a:r>
              <a:rPr lang="fr-BE" altLang="nl-BE" dirty="0" smtClean="0"/>
              <a:t> </a:t>
            </a:r>
            <a:r>
              <a:rPr lang="fr-BE" altLang="nl-BE" dirty="0" err="1" smtClean="0"/>
              <a:t>medical</a:t>
            </a:r>
            <a:r>
              <a:rPr lang="fr-BE" altLang="nl-BE" dirty="0" smtClean="0"/>
              <a:t> and administrative information </a:t>
            </a:r>
            <a:r>
              <a:rPr lang="fr-BE" altLang="nl-BE" dirty="0" err="1" smtClean="0"/>
              <a:t>we</a:t>
            </a:r>
            <a:r>
              <a:rPr lang="fr-BE" altLang="nl-BE" dirty="0" smtClean="0"/>
              <a:t> </a:t>
            </a:r>
            <a:r>
              <a:rPr lang="fr-BE" altLang="nl-BE" dirty="0" err="1" smtClean="0"/>
              <a:t>want</a:t>
            </a:r>
            <a:r>
              <a:rPr lang="fr-BE" altLang="nl-BE" dirty="0" smtClean="0"/>
              <a:t> to </a:t>
            </a:r>
            <a:r>
              <a:rPr lang="fr-BE" altLang="nl-BE" dirty="0" err="1" smtClean="0"/>
              <a:t>send</a:t>
            </a:r>
            <a:r>
              <a:rPr lang="fr-BE" altLang="nl-BE" dirty="0" smtClean="0"/>
              <a:t> &amp; the </a:t>
            </a:r>
            <a:r>
              <a:rPr lang="fr-BE" altLang="nl-BE" dirty="0" err="1" smtClean="0"/>
              <a:t>internal</a:t>
            </a:r>
            <a:r>
              <a:rPr lang="fr-BE" altLang="nl-BE" dirty="0" smtClean="0"/>
              <a:t> </a:t>
            </a:r>
            <a:r>
              <a:rPr lang="fr-BE" altLang="nl-BE" dirty="0" err="1" smtClean="0"/>
              <a:t>logic</a:t>
            </a:r>
            <a:r>
              <a:rPr lang="fr-BE" altLang="nl-BE" dirty="0" smtClean="0"/>
              <a:t> of the message</a:t>
            </a:r>
          </a:p>
          <a:p>
            <a:pPr lvl="2">
              <a:defRPr/>
            </a:pPr>
            <a:r>
              <a:rPr lang="fr-BE" altLang="nl-BE" dirty="0" err="1" smtClean="0"/>
              <a:t>e.g</a:t>
            </a:r>
            <a:r>
              <a:rPr lang="fr-BE" altLang="nl-BE" dirty="0" smtClean="0"/>
              <a:t>. </a:t>
            </a:r>
            <a:r>
              <a:rPr lang="fr-BE" altLang="nl-BE" dirty="0" err="1" smtClean="0"/>
              <a:t>we</a:t>
            </a:r>
            <a:r>
              <a:rPr lang="fr-BE" altLang="nl-BE" dirty="0" smtClean="0"/>
              <a:t> </a:t>
            </a:r>
            <a:r>
              <a:rPr lang="fr-BE" altLang="nl-BE" dirty="0" err="1" smtClean="0"/>
              <a:t>always</a:t>
            </a:r>
            <a:r>
              <a:rPr lang="fr-BE" altLang="nl-BE" dirty="0" smtClean="0"/>
              <a:t> </a:t>
            </a:r>
            <a:r>
              <a:rPr lang="fr-BE" altLang="nl-BE" dirty="0" err="1" smtClean="0"/>
              <a:t>send</a:t>
            </a:r>
            <a:r>
              <a:rPr lang="fr-BE" altLang="nl-BE" dirty="0" smtClean="0"/>
              <a:t> the </a:t>
            </a:r>
            <a:r>
              <a:rPr lang="fr-BE" altLang="nl-BE" dirty="0" err="1" smtClean="0"/>
              <a:t>address</a:t>
            </a:r>
            <a:r>
              <a:rPr lang="fr-BE" altLang="nl-BE" dirty="0" smtClean="0"/>
              <a:t> of the patient and </a:t>
            </a:r>
            <a:r>
              <a:rPr lang="fr-BE" altLang="nl-BE" dirty="0" err="1" smtClean="0"/>
              <a:t>his</a:t>
            </a:r>
            <a:r>
              <a:rPr lang="fr-BE" altLang="nl-BE" dirty="0" smtClean="0"/>
              <a:t> </a:t>
            </a:r>
            <a:r>
              <a:rPr lang="fr-BE" altLang="nl-BE" dirty="0" err="1" smtClean="0"/>
              <a:t>weight</a:t>
            </a:r>
            <a:r>
              <a:rPr lang="fr-BE" altLang="nl-BE" dirty="0" smtClean="0"/>
              <a:t>, </a:t>
            </a:r>
            <a:r>
              <a:rPr lang="fr-BE" altLang="nl-BE" dirty="0" err="1" smtClean="0"/>
              <a:t>length</a:t>
            </a:r>
            <a:r>
              <a:rPr lang="fr-BE" altLang="nl-BE" dirty="0" smtClean="0"/>
              <a:t> and </a:t>
            </a:r>
            <a:r>
              <a:rPr lang="fr-BE" altLang="nl-BE" dirty="0" err="1" smtClean="0"/>
              <a:t>current</a:t>
            </a:r>
            <a:r>
              <a:rPr lang="fr-BE" altLang="nl-BE" dirty="0" smtClean="0"/>
              <a:t> </a:t>
            </a:r>
            <a:r>
              <a:rPr lang="fr-BE" altLang="nl-BE" dirty="0" err="1" smtClean="0"/>
              <a:t>medications</a:t>
            </a:r>
            <a:r>
              <a:rPr lang="fr-BE" altLang="nl-BE" dirty="0" smtClean="0"/>
              <a:t>,…</a:t>
            </a:r>
          </a:p>
          <a:p>
            <a:pPr lvl="2">
              <a:defRPr/>
            </a:pPr>
            <a:r>
              <a:rPr lang="fr-BE" altLang="nl-BE" dirty="0" smtClean="0"/>
              <a:t>Certain </a:t>
            </a:r>
            <a:r>
              <a:rPr lang="fr-BE" altLang="nl-BE" dirty="0" err="1" smtClean="0"/>
              <a:t>parameters</a:t>
            </a:r>
            <a:r>
              <a:rPr lang="fr-BE" altLang="nl-BE" dirty="0" smtClean="0"/>
              <a:t> </a:t>
            </a:r>
            <a:r>
              <a:rPr lang="fr-BE" altLang="nl-BE" dirty="0" err="1" smtClean="0"/>
              <a:t>need</a:t>
            </a:r>
            <a:r>
              <a:rPr lang="fr-BE" altLang="nl-BE" dirty="0" smtClean="0"/>
              <a:t> to </a:t>
            </a:r>
            <a:r>
              <a:rPr lang="fr-BE" altLang="nl-BE" dirty="0" err="1" smtClean="0"/>
              <a:t>be</a:t>
            </a:r>
            <a:r>
              <a:rPr lang="fr-BE" altLang="nl-BE" dirty="0" smtClean="0"/>
              <a:t> </a:t>
            </a:r>
            <a:r>
              <a:rPr lang="fr-BE" altLang="nl-BE" dirty="0" err="1" smtClean="0"/>
              <a:t>send</a:t>
            </a:r>
            <a:r>
              <a:rPr lang="fr-BE" altLang="nl-BE" dirty="0" smtClean="0"/>
              <a:t> IF…</a:t>
            </a:r>
          </a:p>
          <a:p>
            <a:pPr lvl="3">
              <a:defRPr/>
            </a:pPr>
            <a:r>
              <a:rPr lang="fr-BE" altLang="nl-BE" dirty="0" smtClean="0"/>
              <a:t>The patient </a:t>
            </a:r>
            <a:r>
              <a:rPr lang="fr-BE" altLang="nl-BE" dirty="0" err="1" smtClean="0"/>
              <a:t>is</a:t>
            </a:r>
            <a:r>
              <a:rPr lang="fr-BE" altLang="nl-BE" dirty="0" smtClean="0"/>
              <a:t> male/</a:t>
            </a:r>
            <a:r>
              <a:rPr lang="fr-BE" altLang="nl-BE" dirty="0" err="1" smtClean="0"/>
              <a:t>female</a:t>
            </a:r>
            <a:endParaRPr lang="fr-BE" altLang="nl-BE" dirty="0" smtClean="0"/>
          </a:p>
          <a:p>
            <a:pPr lvl="3">
              <a:defRPr/>
            </a:pPr>
            <a:r>
              <a:rPr lang="fr-BE" altLang="nl-BE" dirty="0" smtClean="0"/>
              <a:t>The patient </a:t>
            </a:r>
            <a:r>
              <a:rPr lang="fr-BE" altLang="nl-BE" dirty="0" err="1" smtClean="0"/>
              <a:t>is</a:t>
            </a:r>
            <a:r>
              <a:rPr lang="fr-BE" altLang="nl-BE" dirty="0" smtClean="0"/>
              <a:t> certain </a:t>
            </a:r>
            <a:r>
              <a:rPr lang="fr-BE" altLang="nl-BE" dirty="0" err="1" smtClean="0"/>
              <a:t>age</a:t>
            </a:r>
            <a:endParaRPr lang="fr-BE" altLang="nl-BE" dirty="0" smtClean="0"/>
          </a:p>
          <a:p>
            <a:pPr lvl="3">
              <a:defRPr/>
            </a:pPr>
            <a:r>
              <a:rPr lang="fr-BE" altLang="nl-BE" dirty="0" smtClean="0"/>
              <a:t>…</a:t>
            </a:r>
          </a:p>
          <a:p>
            <a:pPr lvl="2">
              <a:defRPr/>
            </a:pPr>
            <a:r>
              <a:rPr lang="fr-BE" altLang="nl-BE" dirty="0" smtClean="0"/>
              <a:t>Certain </a:t>
            </a:r>
            <a:r>
              <a:rPr lang="fr-BE" altLang="nl-BE" dirty="0" err="1" smtClean="0"/>
              <a:t>combinations</a:t>
            </a:r>
            <a:r>
              <a:rPr lang="fr-BE" altLang="nl-BE" dirty="0" smtClean="0"/>
              <a:t> </a:t>
            </a:r>
            <a:r>
              <a:rPr lang="fr-BE" altLang="nl-BE" dirty="0" err="1" smtClean="0"/>
              <a:t>may</a:t>
            </a:r>
            <a:r>
              <a:rPr lang="fr-BE" altLang="nl-BE" dirty="0" smtClean="0"/>
              <a:t> </a:t>
            </a:r>
            <a:r>
              <a:rPr lang="fr-BE" altLang="nl-BE" dirty="0" err="1" smtClean="0"/>
              <a:t>be</a:t>
            </a:r>
            <a:r>
              <a:rPr lang="fr-BE" altLang="nl-BE" dirty="0" smtClean="0"/>
              <a:t> </a:t>
            </a:r>
            <a:r>
              <a:rPr lang="fr-BE" altLang="nl-BE" dirty="0" err="1" smtClean="0"/>
              <a:t>only</a:t>
            </a:r>
            <a:r>
              <a:rPr lang="fr-BE" altLang="nl-BE" dirty="0" smtClean="0"/>
              <a:t> </a:t>
            </a:r>
            <a:r>
              <a:rPr lang="fr-BE" altLang="nl-BE" dirty="0" err="1" smtClean="0"/>
              <a:t>send</a:t>
            </a:r>
            <a:r>
              <a:rPr lang="fr-BE" altLang="nl-BE" dirty="0" smtClean="0"/>
              <a:t> IF…</a:t>
            </a:r>
          </a:p>
          <a:p>
            <a:pPr lvl="2">
              <a:defRPr/>
            </a:pPr>
            <a:r>
              <a:rPr lang="fr-BE" altLang="nl-BE" dirty="0" smtClean="0"/>
              <a:t>Certain </a:t>
            </a:r>
            <a:r>
              <a:rPr lang="fr-BE" altLang="nl-BE" dirty="0" err="1" smtClean="0"/>
              <a:t>infomation</a:t>
            </a:r>
            <a:r>
              <a:rPr lang="fr-BE" altLang="nl-BE" dirty="0" smtClean="0"/>
              <a:t> must </a:t>
            </a:r>
            <a:r>
              <a:rPr lang="fr-BE" altLang="nl-BE" dirty="0" err="1" smtClean="0"/>
              <a:t>be</a:t>
            </a:r>
            <a:r>
              <a:rPr lang="fr-BE" altLang="nl-BE" dirty="0" smtClean="0"/>
              <a:t> </a:t>
            </a:r>
            <a:r>
              <a:rPr lang="fr-BE" altLang="nl-BE" dirty="0" err="1" smtClean="0"/>
              <a:t>send</a:t>
            </a:r>
            <a:r>
              <a:rPr lang="fr-BE" altLang="nl-BE" dirty="0" smtClean="0"/>
              <a:t> IF the patient has…. THEN….</a:t>
            </a:r>
          </a:p>
          <a:p>
            <a:pPr marL="0" indent="0" algn="ctr">
              <a:buFontTx/>
              <a:buNone/>
              <a:defRPr/>
            </a:pPr>
            <a:endParaRPr lang="fr-BE" altLang="nl-BE" dirty="0" smtClean="0"/>
          </a:p>
          <a:p>
            <a:pPr marL="0" indent="0" algn="ctr">
              <a:buFontTx/>
              <a:buNone/>
              <a:defRPr/>
            </a:pPr>
            <a:r>
              <a:rPr lang="fr-BE" altLang="nl-BE" b="1" dirty="0" smtClean="0"/>
              <a:t>This </a:t>
            </a:r>
            <a:r>
              <a:rPr lang="fr-BE" altLang="nl-BE" b="1" dirty="0" err="1" smtClean="0"/>
              <a:t>needs</a:t>
            </a:r>
            <a:r>
              <a:rPr lang="fr-BE" altLang="nl-BE" b="1" dirty="0" smtClean="0"/>
              <a:t> to </a:t>
            </a:r>
            <a:r>
              <a:rPr lang="fr-BE" altLang="nl-BE" b="1" dirty="0" err="1" smtClean="0"/>
              <a:t>be</a:t>
            </a:r>
            <a:r>
              <a:rPr lang="fr-BE" altLang="nl-BE" b="1" dirty="0" smtClean="0"/>
              <a:t> </a:t>
            </a:r>
            <a:r>
              <a:rPr lang="fr-BE" altLang="nl-BE" b="1" dirty="0" err="1" smtClean="0"/>
              <a:t>described</a:t>
            </a:r>
            <a:r>
              <a:rPr lang="fr-BE" altLang="nl-BE" b="1" dirty="0" smtClean="0"/>
              <a:t> in </a:t>
            </a:r>
            <a:r>
              <a:rPr lang="fr-BE" altLang="nl-BE" b="1" dirty="0" err="1" smtClean="0"/>
              <a:t>detail</a:t>
            </a:r>
            <a:r>
              <a:rPr lang="fr-BE" altLang="nl-BE" b="1" dirty="0" smtClean="0"/>
              <a:t> </a:t>
            </a:r>
            <a:r>
              <a:rPr lang="fr-BE" altLang="nl-BE" b="1" dirty="0" err="1" smtClean="0"/>
              <a:t>without</a:t>
            </a:r>
            <a:r>
              <a:rPr lang="fr-BE" altLang="nl-BE" b="1" dirty="0" smtClean="0"/>
              <a:t> </a:t>
            </a:r>
            <a:r>
              <a:rPr lang="fr-BE" altLang="nl-BE" b="1" dirty="0" err="1" smtClean="0"/>
              <a:t>any</a:t>
            </a:r>
            <a:r>
              <a:rPr lang="fr-BE" altLang="nl-BE" b="1" dirty="0" smtClean="0"/>
              <a:t> </a:t>
            </a:r>
            <a:r>
              <a:rPr lang="fr-BE" altLang="nl-BE" b="1" dirty="0" err="1" smtClean="0"/>
              <a:t>ambiguity</a:t>
            </a:r>
            <a:r>
              <a:rPr lang="fr-BE" altLang="nl-BE" b="1" dirty="0" smtClean="0"/>
              <a:t> </a:t>
            </a:r>
            <a:r>
              <a:rPr lang="fr-BE" altLang="nl-BE" b="1" dirty="0" err="1" smtClean="0"/>
              <a:t>when</a:t>
            </a:r>
            <a:r>
              <a:rPr lang="fr-BE" altLang="nl-BE" b="1" dirty="0" smtClean="0"/>
              <a:t> </a:t>
            </a:r>
            <a:r>
              <a:rPr lang="fr-BE" altLang="nl-BE" b="1" dirty="0" err="1" smtClean="0"/>
              <a:t>defining</a:t>
            </a:r>
            <a:r>
              <a:rPr lang="fr-BE" altLang="nl-BE" b="1" dirty="0" smtClean="0"/>
              <a:t> a message</a:t>
            </a:r>
            <a:endParaRPr lang="fr-BE" altLang="nl-BE" b="1"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31</a:t>
            </a:fld>
            <a:endParaRPr lang="en-US"/>
          </a:p>
        </p:txBody>
      </p:sp>
    </p:spTree>
    <p:extLst>
      <p:ext uri="{BB962C8B-B14F-4D97-AF65-F5344CB8AC3E}">
        <p14:creationId xmlns:p14="http://schemas.microsoft.com/office/powerpoint/2010/main" val="2627341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fr-BE" altLang="nl-BE" smtClean="0"/>
              <a:t>Business codifications</a:t>
            </a:r>
            <a:endParaRPr lang="nl-BE" altLang="nl-BE" smtClean="0"/>
          </a:p>
        </p:txBody>
      </p:sp>
      <p:sp>
        <p:nvSpPr>
          <p:cNvPr id="40963" name="Tijdelijke aanduiding voor inhoud 2"/>
          <p:cNvSpPr>
            <a:spLocks noGrp="1"/>
          </p:cNvSpPr>
          <p:nvPr>
            <p:ph idx="1"/>
          </p:nvPr>
        </p:nvSpPr>
        <p:spPr/>
        <p:txBody>
          <a:bodyPr>
            <a:normAutofit fontScale="85000" lnSpcReduction="20000"/>
          </a:bodyPr>
          <a:lstStyle/>
          <a:p>
            <a:pPr marL="0" indent="0">
              <a:buFontTx/>
              <a:buNone/>
              <a:defRPr/>
            </a:pPr>
            <a:r>
              <a:rPr lang="fr-BE" altLang="nl-BE" smtClean="0"/>
              <a:t>An IHE CDA profile or a KMEHR transaction definition also describes how to EXPRESS certain information</a:t>
            </a:r>
          </a:p>
          <a:p>
            <a:pPr>
              <a:defRPr/>
            </a:pPr>
            <a:endParaRPr lang="fr-BE" altLang="nl-BE" smtClean="0"/>
          </a:p>
          <a:p>
            <a:pPr>
              <a:defRPr/>
            </a:pPr>
            <a:r>
              <a:rPr lang="fr-BE" altLang="nl-BE" smtClean="0"/>
              <a:t>'Simple' information:</a:t>
            </a:r>
          </a:p>
          <a:p>
            <a:pPr lvl="1">
              <a:defRPr/>
            </a:pPr>
            <a:r>
              <a:rPr lang="fr-BE" altLang="nl-BE" smtClean="0"/>
              <a:t>e.g. how to express the height of a person?</a:t>
            </a:r>
          </a:p>
          <a:p>
            <a:pPr lvl="2">
              <a:defRPr/>
            </a:pPr>
            <a:r>
              <a:rPr lang="fr-BE" altLang="nl-BE" smtClean="0"/>
              <a:t>179 cm, 1,79 m?</a:t>
            </a:r>
          </a:p>
          <a:p>
            <a:pPr lvl="2">
              <a:defRPr/>
            </a:pPr>
            <a:r>
              <a:rPr lang="fr-BE" altLang="nl-BE" smtClean="0"/>
              <a:t>UCUM (</a:t>
            </a:r>
            <a:r>
              <a:rPr lang="en-GB" altLang="nl-BE" smtClean="0"/>
              <a:t>Unified Code for Units of Measure)</a:t>
            </a:r>
            <a:endParaRPr lang="fr-BE" altLang="nl-BE" smtClean="0"/>
          </a:p>
          <a:p>
            <a:pPr>
              <a:defRPr/>
            </a:pPr>
            <a:r>
              <a:rPr lang="fr-BE" altLang="nl-BE" smtClean="0"/>
              <a:t>More complex infomation:</a:t>
            </a:r>
          </a:p>
          <a:p>
            <a:pPr lvl="1">
              <a:defRPr/>
            </a:pPr>
            <a:r>
              <a:rPr lang="fr-BE" altLang="nl-BE" smtClean="0"/>
              <a:t>e.g. how to express 'unspecified migraine'</a:t>
            </a:r>
          </a:p>
          <a:p>
            <a:pPr lvl="2">
              <a:defRPr/>
            </a:pPr>
            <a:r>
              <a:rPr lang="fr-BE" altLang="nl-BE" smtClean="0"/>
              <a:t>ICD-10: 'G43.9'</a:t>
            </a:r>
          </a:p>
          <a:p>
            <a:pPr lvl="2">
              <a:defRPr/>
            </a:pPr>
            <a:r>
              <a:rPr lang="fr-BE" altLang="nl-BE" smtClean="0"/>
              <a:t>SNOMED-CT : '37796009'</a:t>
            </a:r>
          </a:p>
          <a:p>
            <a:pPr lvl="2">
              <a:defRPr/>
            </a:pPr>
            <a:r>
              <a:rPr lang="fr-BE" altLang="nl-BE" smtClean="0"/>
              <a:t>…</a:t>
            </a:r>
          </a:p>
          <a:p>
            <a:pPr lvl="1">
              <a:defRPr/>
            </a:pPr>
            <a:r>
              <a:rPr lang="fr-BE" altLang="nl-BE" smtClean="0"/>
              <a:t>-e.g. how to express ‘blood  type test’</a:t>
            </a:r>
          </a:p>
          <a:p>
            <a:pPr lvl="2">
              <a:defRPr/>
            </a:pPr>
            <a:r>
              <a:rPr lang="fr-BE" altLang="nl-BE" smtClean="0"/>
              <a:t>LOINC</a:t>
            </a:r>
          </a:p>
          <a:p>
            <a:pPr lvl="2">
              <a:defRPr/>
            </a:pPr>
            <a:r>
              <a:rPr lang="fr-BE" altLang="nl-BE" smtClean="0"/>
              <a:t>…</a:t>
            </a:r>
          </a:p>
          <a:p>
            <a:pPr marL="0" indent="0">
              <a:buFontTx/>
              <a:buNone/>
              <a:defRPr/>
            </a:pPr>
            <a:endParaRPr lang="fr-BE" altLang="nl-BE" smtClean="0"/>
          </a:p>
          <a:p>
            <a:pPr marL="0" indent="0" algn="ctr">
              <a:buFontTx/>
              <a:buNone/>
              <a:defRPr/>
            </a:pPr>
            <a:r>
              <a:rPr lang="fr-BE" altLang="nl-BE" b="1" smtClean="0"/>
              <a:t>This needs to be described in detail without any ambiguity when defining a message</a:t>
            </a:r>
          </a:p>
          <a:p>
            <a:pPr>
              <a:defRPr/>
            </a:pPr>
            <a:endParaRPr lang="fr-BE" altLang="nl-BE" smtClean="0"/>
          </a:p>
          <a:p>
            <a:pPr lvl="2">
              <a:defRPr/>
            </a:pPr>
            <a:endParaRPr lang="fr-BE" altLang="nl-BE" smtClean="0"/>
          </a:p>
          <a:p>
            <a:pPr lvl="2">
              <a:defRPr/>
            </a:pPr>
            <a:endParaRPr lang="fr-BE" altLang="nl-BE" smtClean="0"/>
          </a:p>
          <a:p>
            <a:pPr lvl="1">
              <a:defRPr/>
            </a:pPr>
            <a:endParaRPr lang="nl-BE" altLang="nl-BE"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32</a:t>
            </a:fld>
            <a:endParaRPr lang="en-US"/>
          </a:p>
        </p:txBody>
      </p:sp>
    </p:spTree>
    <p:extLst>
      <p:ext uri="{BB962C8B-B14F-4D97-AF65-F5344CB8AC3E}">
        <p14:creationId xmlns:p14="http://schemas.microsoft.com/office/powerpoint/2010/main" val="304459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fr-BE" altLang="nl-BE" smtClean="0"/>
              <a:t>When defining a new message (1/2)</a:t>
            </a:r>
            <a:endParaRPr lang="nl-BE" altLang="nl-BE" smtClean="0"/>
          </a:p>
        </p:txBody>
      </p:sp>
      <p:sp>
        <p:nvSpPr>
          <p:cNvPr id="41987" name="Tijdelijke aanduiding voor inhoud 2"/>
          <p:cNvSpPr>
            <a:spLocks noGrp="1"/>
          </p:cNvSpPr>
          <p:nvPr>
            <p:ph idx="1"/>
          </p:nvPr>
        </p:nvSpPr>
        <p:spPr>
          <a:xfrm>
            <a:off x="250825" y="1412875"/>
            <a:ext cx="8713788" cy="4752975"/>
          </a:xfrm>
        </p:spPr>
        <p:txBody>
          <a:bodyPr>
            <a:normAutofit/>
          </a:bodyPr>
          <a:lstStyle/>
          <a:p>
            <a:pPr marL="0" indent="0" algn="ctr">
              <a:buFontTx/>
              <a:buNone/>
              <a:defRPr/>
            </a:pPr>
            <a:r>
              <a:rPr lang="fr-BE" altLang="nl-BE" sz="4800" dirty="0" smtClean="0"/>
              <a:t>Content </a:t>
            </a:r>
            <a:r>
              <a:rPr lang="fr-BE" altLang="nl-BE" sz="4800" dirty="0" err="1" smtClean="0"/>
              <a:t>is</a:t>
            </a:r>
            <a:r>
              <a:rPr lang="fr-BE" altLang="nl-BE" sz="4800" dirty="0" smtClean="0"/>
              <a:t> </a:t>
            </a:r>
            <a:r>
              <a:rPr lang="fr-BE" altLang="nl-BE" sz="4800" dirty="0" err="1" smtClean="0"/>
              <a:t>king</a:t>
            </a:r>
            <a:r>
              <a:rPr lang="fr-BE" altLang="nl-BE" sz="4800" dirty="0" smtClean="0"/>
              <a:t>!</a:t>
            </a:r>
          </a:p>
          <a:p>
            <a:pPr marL="914400" lvl="1" indent="-457200">
              <a:buFont typeface="+mj-lt"/>
              <a:buAutoNum type="arabicPeriod"/>
              <a:defRPr/>
            </a:pPr>
            <a:endParaRPr lang="fr-BE" altLang="nl-BE" dirty="0" smtClean="0"/>
          </a:p>
          <a:p>
            <a:pPr marL="914400" lvl="1" indent="-457200">
              <a:buFont typeface="+mj-lt"/>
              <a:buAutoNum type="arabicPeriod"/>
              <a:defRPr/>
            </a:pPr>
            <a:r>
              <a:rPr lang="fr-BE" altLang="nl-BE" dirty="0" err="1" smtClean="0"/>
              <a:t>Define</a:t>
            </a:r>
            <a:r>
              <a:rPr lang="fr-BE" altLang="nl-BE" dirty="0" smtClean="0"/>
              <a:t> </a:t>
            </a:r>
            <a:r>
              <a:rPr lang="fr-BE" altLang="nl-BE" dirty="0" err="1" smtClean="0"/>
              <a:t>your</a:t>
            </a:r>
            <a:r>
              <a:rPr lang="fr-BE" altLang="nl-BE" dirty="0" smtClean="0"/>
              <a:t> </a:t>
            </a:r>
            <a:r>
              <a:rPr lang="fr-BE" altLang="nl-BE" b="1" u="sng" dirty="0" smtClean="0"/>
              <a:t>business </a:t>
            </a:r>
            <a:r>
              <a:rPr lang="fr-BE" altLang="nl-BE" b="1" u="sng" dirty="0" err="1" smtClean="0"/>
              <a:t>context</a:t>
            </a:r>
            <a:r>
              <a:rPr lang="fr-BE" altLang="nl-BE" b="1" u="sng" dirty="0" smtClean="0"/>
              <a:t> </a:t>
            </a:r>
          </a:p>
          <a:p>
            <a:pPr marL="1314450" lvl="2" indent="-328613">
              <a:buFont typeface="Arial" panose="020B0604020202020204" pitchFamily="34" charset="0"/>
              <a:buChar char="•"/>
              <a:defRPr/>
            </a:pPr>
            <a:r>
              <a:rPr lang="fr-BE" altLang="nl-BE" dirty="0" err="1" smtClean="0"/>
              <a:t>Work</a:t>
            </a:r>
            <a:r>
              <a:rPr lang="fr-BE" altLang="nl-BE" dirty="0" smtClean="0"/>
              <a:t> </a:t>
            </a:r>
            <a:r>
              <a:rPr lang="fr-BE" altLang="nl-BE" dirty="0" err="1" smtClean="0"/>
              <a:t>with</a:t>
            </a:r>
            <a:r>
              <a:rPr lang="fr-BE" altLang="nl-BE" dirty="0" smtClean="0"/>
              <a:t> </a:t>
            </a:r>
            <a:r>
              <a:rPr lang="fr-BE" altLang="nl-BE" dirty="0" err="1" smtClean="0"/>
              <a:t>your</a:t>
            </a:r>
            <a:r>
              <a:rPr lang="fr-BE" altLang="nl-BE" dirty="0" smtClean="0"/>
              <a:t> business </a:t>
            </a:r>
            <a:r>
              <a:rPr lang="fr-BE" altLang="nl-BE" dirty="0" err="1" smtClean="0"/>
              <a:t>project</a:t>
            </a:r>
            <a:r>
              <a:rPr lang="fr-BE" altLang="nl-BE" dirty="0" smtClean="0"/>
              <a:t> </a:t>
            </a:r>
            <a:r>
              <a:rPr lang="fr-BE" altLang="nl-BE" dirty="0" err="1" smtClean="0"/>
              <a:t>level</a:t>
            </a:r>
            <a:r>
              <a:rPr lang="fr-BE" altLang="nl-BE" dirty="0" smtClean="0"/>
              <a:t> </a:t>
            </a:r>
            <a:r>
              <a:rPr lang="fr-BE" altLang="nl-BE" dirty="0" err="1" smtClean="0"/>
              <a:t>stakeholders</a:t>
            </a:r>
            <a:r>
              <a:rPr lang="fr-BE" altLang="nl-BE" dirty="0" smtClean="0"/>
              <a:t> (YOU).</a:t>
            </a:r>
          </a:p>
          <a:p>
            <a:pPr marL="1314450" lvl="2" indent="-328613">
              <a:buFont typeface="Arial" panose="020B0604020202020204" pitchFamily="34" charset="0"/>
              <a:buChar char="•"/>
              <a:defRPr/>
            </a:pPr>
            <a:r>
              <a:rPr lang="fr-BE" altLang="nl-BE" dirty="0" err="1" smtClean="0"/>
              <a:t>Reach</a:t>
            </a:r>
            <a:r>
              <a:rPr lang="fr-BE" altLang="nl-BE" dirty="0" smtClean="0"/>
              <a:t> out to </a:t>
            </a:r>
            <a:r>
              <a:rPr lang="fr-BE" altLang="nl-BE" dirty="0" err="1" smtClean="0"/>
              <a:t>eHealth</a:t>
            </a:r>
            <a:r>
              <a:rPr lang="fr-BE" altLang="nl-BE" dirty="0" smtClean="0"/>
              <a:t> Platform Standards</a:t>
            </a:r>
          </a:p>
          <a:p>
            <a:pPr marL="914400" lvl="1" indent="-457200">
              <a:buFont typeface="+mj-lt"/>
              <a:buAutoNum type="arabicPeriod"/>
              <a:defRPr/>
            </a:pPr>
            <a:r>
              <a:rPr lang="fr-BE" altLang="nl-BE" dirty="0" err="1" smtClean="0"/>
              <a:t>Define</a:t>
            </a:r>
            <a:r>
              <a:rPr lang="fr-BE" altLang="nl-BE" dirty="0" smtClean="0"/>
              <a:t> </a:t>
            </a:r>
            <a:r>
              <a:rPr lang="fr-BE" altLang="nl-BE" dirty="0" err="1" smtClean="0"/>
              <a:t>your</a:t>
            </a:r>
            <a:r>
              <a:rPr lang="fr-BE" altLang="nl-BE" dirty="0" smtClean="0"/>
              <a:t> </a:t>
            </a:r>
            <a:r>
              <a:rPr lang="fr-BE" altLang="nl-BE" b="1" u="sng" dirty="0" smtClean="0"/>
              <a:t>business content and </a:t>
            </a:r>
            <a:r>
              <a:rPr lang="fr-BE" altLang="nl-BE" b="1" u="sng" dirty="0" err="1" smtClean="0"/>
              <a:t>logic</a:t>
            </a:r>
            <a:r>
              <a:rPr lang="fr-BE" altLang="nl-BE" dirty="0" smtClean="0"/>
              <a:t> </a:t>
            </a:r>
          </a:p>
          <a:p>
            <a:pPr marL="1314450" lvl="2" indent="-328613">
              <a:tabLst>
                <a:tab pos="1341438" algn="l"/>
              </a:tabLst>
              <a:defRPr/>
            </a:pPr>
            <a:r>
              <a:rPr lang="fr-BE" altLang="nl-BE" dirty="0" err="1"/>
              <a:t>Work</a:t>
            </a:r>
            <a:r>
              <a:rPr lang="fr-BE" altLang="nl-BE" dirty="0" smtClean="0"/>
              <a:t> </a:t>
            </a:r>
            <a:r>
              <a:rPr lang="fr-BE" altLang="nl-BE" dirty="0" err="1" smtClean="0"/>
              <a:t>with</a:t>
            </a:r>
            <a:r>
              <a:rPr lang="fr-BE" altLang="nl-BE" dirty="0" smtClean="0"/>
              <a:t> </a:t>
            </a:r>
            <a:r>
              <a:rPr lang="fr-BE" altLang="nl-BE" dirty="0" err="1" smtClean="0"/>
              <a:t>your</a:t>
            </a:r>
            <a:r>
              <a:rPr lang="fr-BE" altLang="nl-BE" dirty="0" smtClean="0"/>
              <a:t> </a:t>
            </a:r>
            <a:r>
              <a:rPr lang="fr-BE" altLang="nl-BE" dirty="0" err="1" smtClean="0"/>
              <a:t>subject</a:t>
            </a:r>
            <a:r>
              <a:rPr lang="fr-BE" altLang="nl-BE" dirty="0" smtClean="0"/>
              <a:t> </a:t>
            </a:r>
            <a:r>
              <a:rPr lang="fr-BE" altLang="nl-BE" dirty="0" err="1" smtClean="0"/>
              <a:t>matter</a:t>
            </a:r>
            <a:r>
              <a:rPr lang="fr-BE" altLang="nl-BE" dirty="0" smtClean="0"/>
              <a:t> experts (</a:t>
            </a:r>
            <a:r>
              <a:rPr lang="fr-BE" altLang="nl-BE" dirty="0" err="1" smtClean="0"/>
              <a:t>SME's</a:t>
            </a:r>
            <a:r>
              <a:rPr lang="fr-BE" altLang="nl-BE" dirty="0" smtClean="0"/>
              <a:t>) on </a:t>
            </a:r>
            <a:r>
              <a:rPr lang="fr-BE" altLang="nl-BE" dirty="0" err="1" smtClean="0"/>
              <a:t>sending</a:t>
            </a:r>
            <a:r>
              <a:rPr lang="fr-BE" altLang="nl-BE" dirty="0" smtClean="0"/>
              <a:t> and </a:t>
            </a:r>
            <a:r>
              <a:rPr lang="fr-BE" altLang="nl-BE" dirty="0" err="1" smtClean="0"/>
              <a:t>receiving</a:t>
            </a:r>
            <a:r>
              <a:rPr lang="fr-BE" altLang="nl-BE" dirty="0" smtClean="0"/>
              <a:t> </a:t>
            </a:r>
            <a:r>
              <a:rPr lang="fr-BE" altLang="nl-BE" dirty="0" err="1" smtClean="0"/>
              <a:t>sides</a:t>
            </a:r>
            <a:r>
              <a:rPr lang="fr-BE" altLang="nl-BE" dirty="0" smtClean="0"/>
              <a:t> (YOU)</a:t>
            </a:r>
          </a:p>
          <a:p>
            <a:pPr marL="914400" lvl="1" indent="-457200">
              <a:buFont typeface="+mj-lt"/>
              <a:buAutoNum type="arabicPeriod"/>
              <a:defRPr/>
            </a:pPr>
            <a:r>
              <a:rPr lang="fr-BE" altLang="nl-BE" dirty="0" err="1" smtClean="0"/>
              <a:t>Choose</a:t>
            </a:r>
            <a:r>
              <a:rPr lang="fr-BE" altLang="nl-BE" dirty="0" smtClean="0"/>
              <a:t> </a:t>
            </a:r>
            <a:r>
              <a:rPr lang="fr-BE" altLang="nl-BE" dirty="0" err="1" smtClean="0"/>
              <a:t>your</a:t>
            </a:r>
            <a:r>
              <a:rPr lang="fr-BE" altLang="nl-BE" dirty="0" smtClean="0"/>
              <a:t> </a:t>
            </a:r>
            <a:r>
              <a:rPr lang="fr-BE" altLang="nl-BE" b="1" u="sng" dirty="0" smtClean="0"/>
              <a:t>business codifications</a:t>
            </a:r>
          </a:p>
          <a:p>
            <a:pPr marL="1314450" lvl="2" indent="-328613">
              <a:defRPr/>
            </a:pPr>
            <a:r>
              <a:rPr lang="fr-BE" altLang="nl-BE" dirty="0" err="1" smtClean="0"/>
              <a:t>Work</a:t>
            </a:r>
            <a:r>
              <a:rPr lang="fr-BE" altLang="nl-BE" dirty="0" smtClean="0"/>
              <a:t> </a:t>
            </a:r>
            <a:r>
              <a:rPr lang="fr-BE" altLang="nl-BE" dirty="0" err="1" smtClean="0"/>
              <a:t>with</a:t>
            </a:r>
            <a:r>
              <a:rPr lang="fr-BE" altLang="nl-BE" dirty="0" smtClean="0"/>
              <a:t> </a:t>
            </a:r>
            <a:r>
              <a:rPr lang="fr-BE" altLang="nl-BE" dirty="0" err="1" smtClean="0"/>
              <a:t>your</a:t>
            </a:r>
            <a:r>
              <a:rPr lang="fr-BE" altLang="nl-BE" dirty="0" smtClean="0"/>
              <a:t> </a:t>
            </a:r>
            <a:r>
              <a:rPr lang="fr-BE" altLang="nl-BE" dirty="0" err="1" smtClean="0"/>
              <a:t>SME's</a:t>
            </a:r>
            <a:r>
              <a:rPr lang="fr-BE" altLang="nl-BE" dirty="0" smtClean="0"/>
              <a:t> (YOU)</a:t>
            </a:r>
          </a:p>
          <a:p>
            <a:pPr marL="1314450" lvl="2" indent="-328613">
              <a:defRPr/>
            </a:pPr>
            <a:r>
              <a:rPr lang="fr-BE" altLang="nl-BE" dirty="0" err="1" smtClean="0"/>
              <a:t>Work</a:t>
            </a:r>
            <a:r>
              <a:rPr lang="fr-BE" altLang="nl-BE" dirty="0" smtClean="0"/>
              <a:t> </a:t>
            </a:r>
            <a:r>
              <a:rPr lang="fr-BE" altLang="nl-BE" dirty="0" err="1" smtClean="0"/>
              <a:t>with</a:t>
            </a:r>
            <a:r>
              <a:rPr lang="fr-BE" altLang="nl-BE" dirty="0" smtClean="0"/>
              <a:t> the </a:t>
            </a:r>
            <a:r>
              <a:rPr lang="fr-BE" altLang="nl-BE" dirty="0" err="1" smtClean="0"/>
              <a:t>terminology</a:t>
            </a:r>
            <a:r>
              <a:rPr lang="fr-BE" altLang="nl-BE" dirty="0" smtClean="0"/>
              <a:t> center (SPF/FOD)</a:t>
            </a:r>
          </a:p>
          <a:p>
            <a:pPr lvl="1">
              <a:defRPr/>
            </a:pPr>
            <a:endParaRPr lang="fr-BE" altLang="nl-BE"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33</a:t>
            </a:fld>
            <a:endParaRPr lang="en-US"/>
          </a:p>
        </p:txBody>
      </p:sp>
    </p:spTree>
    <p:extLst>
      <p:ext uri="{BB962C8B-B14F-4D97-AF65-F5344CB8AC3E}">
        <p14:creationId xmlns:p14="http://schemas.microsoft.com/office/powerpoint/2010/main" val="3235643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827584" y="548680"/>
            <a:ext cx="8229600" cy="990600"/>
          </a:xfrm>
        </p:spPr>
        <p:txBody>
          <a:bodyPr/>
          <a:lstStyle/>
          <a:p>
            <a:r>
              <a:rPr lang="fr-BE" altLang="nl-BE" smtClean="0"/>
              <a:t>When defining a new message (2/2)</a:t>
            </a:r>
            <a:endParaRPr lang="nl-BE" altLang="nl-BE" dirty="0" smtClean="0"/>
          </a:p>
        </p:txBody>
      </p:sp>
      <p:sp>
        <p:nvSpPr>
          <p:cNvPr id="41987" name="Tijdelijke aanduiding voor inhoud 2"/>
          <p:cNvSpPr>
            <a:spLocks noGrp="1"/>
          </p:cNvSpPr>
          <p:nvPr>
            <p:ph idx="1"/>
          </p:nvPr>
        </p:nvSpPr>
        <p:spPr>
          <a:xfrm>
            <a:off x="530225" y="1412875"/>
            <a:ext cx="7954963" cy="4752975"/>
          </a:xfrm>
        </p:spPr>
        <p:txBody>
          <a:bodyPr>
            <a:normAutofit/>
          </a:bodyPr>
          <a:lstStyle/>
          <a:p>
            <a:pPr lvl="1">
              <a:defRPr/>
            </a:pPr>
            <a:endParaRPr lang="fr-BE" altLang="nl-BE" smtClean="0"/>
          </a:p>
          <a:p>
            <a:pPr lvl="1">
              <a:defRPr/>
            </a:pPr>
            <a:r>
              <a:rPr lang="fr-BE" altLang="nl-BE" smtClean="0"/>
              <a:t>Follow procedure initiating a new message…</a:t>
            </a:r>
            <a:br>
              <a:rPr lang="fr-BE" altLang="nl-BE" smtClean="0"/>
            </a:br>
            <a:r>
              <a:rPr lang="fr-BE" altLang="nl-BE" smtClean="0">
                <a:hlinkClick r:id="rId2"/>
              </a:rPr>
              <a:t>ttps://www.ehealth.fgov.be/standards/kmehr/content/page/866/new-message-guidelines</a:t>
            </a:r>
            <a:endParaRPr lang="fr-BE" altLang="nl-BE" smtClean="0"/>
          </a:p>
          <a:p>
            <a:pPr marL="457200" lvl="1" indent="0">
              <a:buFont typeface="Symbol" pitchFamily="18" charset="2"/>
              <a:buNone/>
              <a:defRPr/>
            </a:pPr>
            <a:endParaRPr lang="fr-BE" altLang="nl-BE" smtClean="0"/>
          </a:p>
          <a:p>
            <a:pPr lvl="1">
              <a:defRPr/>
            </a:pPr>
            <a:r>
              <a:rPr lang="fr-BE" altLang="nl-BE" smtClean="0"/>
              <a:t>Contact eHealth Platfom Standards cell early in the process (</a:t>
            </a:r>
            <a:r>
              <a:rPr lang="fr-BE" altLang="nl-BE" smtClean="0">
                <a:hlinkClick r:id="rId3"/>
              </a:rPr>
              <a:t>message-structure@ehealth.fgov.be</a:t>
            </a:r>
            <a:r>
              <a:rPr lang="fr-BE" altLang="nl-BE" smtClean="0"/>
              <a:t>)</a:t>
            </a:r>
          </a:p>
          <a:p>
            <a:pPr lvl="2">
              <a:defRPr/>
            </a:pPr>
            <a:r>
              <a:rPr lang="fr-BE" altLang="nl-BE" smtClean="0"/>
              <a:t>There to help and advise</a:t>
            </a:r>
          </a:p>
          <a:p>
            <a:pPr lvl="1">
              <a:defRPr/>
            </a:pPr>
            <a:endParaRPr lang="fr-BE" altLang="nl-BE" smtClean="0"/>
          </a:p>
          <a:p>
            <a:pPr lvl="1">
              <a:defRPr/>
            </a:pPr>
            <a:r>
              <a:rPr lang="fr-BE" altLang="nl-BE" smtClean="0"/>
              <a:t>Contact Terminology Center (</a:t>
            </a:r>
            <a:r>
              <a:rPr lang="nl-BE" altLang="nl-BE" u="sng" smtClean="0">
                <a:hlinkClick r:id="rId4"/>
              </a:rPr>
              <a:t>terminologie@health.belgium.be</a:t>
            </a:r>
            <a:r>
              <a:rPr lang="nl-BE" altLang="nl-BE" u="sng" smtClean="0"/>
              <a:t> )</a:t>
            </a:r>
            <a:r>
              <a:rPr lang="fr-BE" altLang="nl-BE" smtClean="0"/>
              <a:t> for advise on codifications, to help you </a:t>
            </a:r>
            <a:r>
              <a:rPr lang="fr-BE" altLang="nl-BE" b="1" u="sng" smtClean="0"/>
              <a:t>codify your content </a:t>
            </a:r>
            <a:endParaRPr lang="fr-BE" altLang="nl-BE" u="sng" smtClean="0"/>
          </a:p>
          <a:p>
            <a:pPr lvl="2">
              <a:defRPr/>
            </a:pPr>
            <a:r>
              <a:rPr lang="fr-BE" altLang="nl-BE" smtClean="0"/>
              <a:t>Know what you want to send so they can advise</a:t>
            </a:r>
            <a:endParaRPr lang="nl-BE" altLang="nl-BE" dirty="0"/>
          </a:p>
        </p:txBody>
      </p:sp>
      <p:pic>
        <p:nvPicPr>
          <p:cNvPr id="43012" name="Picture 2" descr="https://cdn2.iconfinder.com/data/icons/crystalproject/crystal_project_256x256/apps/importa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59" y="620688"/>
            <a:ext cx="85883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34</a:t>
            </a:fld>
            <a:endParaRPr lang="en-US"/>
          </a:p>
        </p:txBody>
      </p:sp>
    </p:spTree>
    <p:extLst>
      <p:ext uri="{BB962C8B-B14F-4D97-AF65-F5344CB8AC3E}">
        <p14:creationId xmlns:p14="http://schemas.microsoft.com/office/powerpoint/2010/main" val="2149175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4784"/>
            <a:ext cx="7848600" cy="1927225"/>
          </a:xfrm>
        </p:spPr>
        <p:txBody>
          <a:bodyPr/>
          <a:lstStyle/>
          <a:p>
            <a:r>
              <a:rPr lang="nl-BE" sz="3600" dirty="0" smtClean="0"/>
              <a:t>Open Standards</a:t>
            </a:r>
            <a:endParaRPr lang="en-US" sz="3600" dirty="0"/>
          </a:p>
        </p:txBody>
      </p:sp>
    </p:spTree>
    <p:extLst>
      <p:ext uri="{BB962C8B-B14F-4D97-AF65-F5344CB8AC3E}">
        <p14:creationId xmlns:p14="http://schemas.microsoft.com/office/powerpoint/2010/main" val="2579530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Open Standards</a:t>
            </a:r>
            <a:endParaRPr lang="en-GB" noProof="0" dirty="0"/>
          </a:p>
        </p:txBody>
      </p:sp>
      <p:sp>
        <p:nvSpPr>
          <p:cNvPr id="3" name="Content Placeholder 2"/>
          <p:cNvSpPr>
            <a:spLocks noGrp="1"/>
          </p:cNvSpPr>
          <p:nvPr>
            <p:ph idx="1"/>
          </p:nvPr>
        </p:nvSpPr>
        <p:spPr/>
        <p:txBody>
          <a:bodyPr>
            <a:normAutofit fontScale="77500" lnSpcReduction="20000"/>
          </a:bodyPr>
          <a:lstStyle/>
          <a:p>
            <a:pPr marL="0" indent="0">
              <a:buNone/>
            </a:pPr>
            <a:r>
              <a:rPr lang="en-GB" noProof="0" dirty="0" smtClean="0"/>
              <a:t>To guarantee that :</a:t>
            </a:r>
          </a:p>
          <a:p>
            <a:r>
              <a:rPr lang="en-GB" noProof="0" dirty="0" smtClean="0"/>
              <a:t>Electronic exchange of medical data between different healthcare actors</a:t>
            </a:r>
          </a:p>
          <a:p>
            <a:pPr marL="450850" lvl="1" indent="-177800"/>
            <a:r>
              <a:rPr lang="en-GB" noProof="0" dirty="0" smtClean="0"/>
              <a:t>Is done as much as possible through structured messages</a:t>
            </a:r>
          </a:p>
          <a:p>
            <a:pPr marL="450850" lvl="1" indent="-177800"/>
            <a:r>
              <a:rPr lang="en-GB" noProof="0" dirty="0" smtClean="0"/>
              <a:t>With a standardised structure</a:t>
            </a:r>
          </a:p>
          <a:p>
            <a:pPr marL="450850" lvl="1" indent="-177800"/>
            <a:r>
              <a:rPr lang="en-GB" noProof="0" dirty="0" smtClean="0"/>
              <a:t>Preferably based on international standards</a:t>
            </a:r>
          </a:p>
          <a:p>
            <a:pPr marL="450850" lvl="1" indent="-177800"/>
            <a:r>
              <a:rPr lang="en-GB" noProof="0" dirty="0" smtClean="0"/>
              <a:t>Meeting the needs of users (content of the message)</a:t>
            </a:r>
          </a:p>
          <a:p>
            <a:r>
              <a:rPr lang="en-GB" noProof="0" dirty="0" smtClean="0"/>
              <a:t>Every healthcare actor, using such standard structured messages </a:t>
            </a:r>
          </a:p>
          <a:p>
            <a:pPr lvl="1"/>
            <a:r>
              <a:rPr lang="en-GB" noProof="0" dirty="0" smtClean="0"/>
              <a:t>Is able to freely send and receive medical data to and from every other healthcare actor</a:t>
            </a:r>
          </a:p>
          <a:p>
            <a:pPr lvl="1"/>
            <a:r>
              <a:rPr lang="en-GB" noProof="0" dirty="0" smtClean="0"/>
              <a:t>Using his/her own software environment (choice should always be free)</a:t>
            </a:r>
          </a:p>
          <a:p>
            <a:r>
              <a:rPr lang="en-GB" noProof="0" dirty="0" smtClean="0"/>
              <a:t>Every stakeholder can initiate the definition of a new standard message structure</a:t>
            </a:r>
          </a:p>
          <a:p>
            <a:r>
              <a:rPr lang="en-GB" noProof="0" dirty="0" smtClean="0"/>
              <a:t>Every stakeholder has (at any given time) a global view of </a:t>
            </a:r>
          </a:p>
          <a:p>
            <a:pPr lvl="1"/>
            <a:r>
              <a:rPr lang="en-GB" noProof="0" dirty="0" smtClean="0"/>
              <a:t>Which standard message structures are under development (by whom)</a:t>
            </a:r>
          </a:p>
          <a:p>
            <a:pPr lvl="1"/>
            <a:r>
              <a:rPr lang="en-GB" noProof="0" dirty="0" smtClean="0"/>
              <a:t>Which standard message structures have already been defined and validated</a:t>
            </a:r>
          </a:p>
          <a:p>
            <a:pPr lvl="1"/>
            <a:r>
              <a:rPr lang="en-GB" noProof="0" dirty="0" smtClean="0"/>
              <a:t>Which standard message structures are already in use</a:t>
            </a:r>
          </a:p>
          <a:p>
            <a:pPr lvl="1"/>
            <a:r>
              <a:rPr lang="en-GB" dirty="0" smtClean="0">
                <a:hlinkClick r:id="rId2"/>
              </a:rPr>
              <a:t>https://www.ehealth.fgov.be/standards/kmehr/</a:t>
            </a:r>
            <a:endParaRPr lang="en-GB" dirty="0" smtClean="0"/>
          </a:p>
          <a:p>
            <a:pPr lvl="1"/>
            <a:r>
              <a:rPr lang="en-GB" dirty="0" smtClean="0"/>
              <a:t>https://www.ehealth.fgov.be/standards/kmehr/content/page/866/new-message-guidelines</a:t>
            </a:r>
            <a:endParaRPr lang="en-GB" noProof="0" dirty="0" smtClean="0"/>
          </a:p>
          <a:p>
            <a:pPr lvl="1"/>
            <a:endParaRPr lang="en-GB" noProof="0" dirty="0" smtClean="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t>36</a:t>
            </a:fld>
            <a:endParaRPr lang="en-US"/>
          </a:p>
        </p:txBody>
      </p:sp>
    </p:spTree>
    <p:extLst>
      <p:ext uri="{BB962C8B-B14F-4D97-AF65-F5344CB8AC3E}">
        <p14:creationId xmlns:p14="http://schemas.microsoft.com/office/powerpoint/2010/main" val="1230550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noProof="0" smtClean="0"/>
              <a:t>Open Standards (2)</a:t>
            </a:r>
            <a:endParaRPr lang="en-GB" noProof="0" dirty="0"/>
          </a:p>
        </p:txBody>
      </p:sp>
      <p:sp>
        <p:nvSpPr>
          <p:cNvPr id="3" name="Content Placeholder 2"/>
          <p:cNvSpPr>
            <a:spLocks noGrp="1"/>
          </p:cNvSpPr>
          <p:nvPr>
            <p:ph idx="1"/>
          </p:nvPr>
        </p:nvSpPr>
        <p:spPr/>
        <p:txBody>
          <a:bodyPr/>
          <a:lstStyle/>
          <a:p>
            <a:r>
              <a:rPr lang="en-GB" noProof="0" smtClean="0"/>
              <a:t>Healthcare actors are using standard message structures to exchange medical data  with other healthcare actors </a:t>
            </a:r>
            <a:r>
              <a:rPr lang="en-GB" smtClean="0"/>
              <a:t>“as much as possible” </a:t>
            </a:r>
            <a:r>
              <a:rPr lang="en-GB" noProof="0" smtClean="0"/>
              <a:t>and …</a:t>
            </a:r>
          </a:p>
          <a:p>
            <a:r>
              <a:rPr lang="en-GB" noProof="0" smtClean="0"/>
              <a:t>If they are not using </a:t>
            </a:r>
            <a:r>
              <a:rPr lang="en-GB" smtClean="0"/>
              <a:t>standard message structures, they publish their message structures</a:t>
            </a:r>
            <a:endParaRPr lang="en-GB" noProof="0" smtClean="0"/>
          </a:p>
          <a:p>
            <a:pPr lvl="1"/>
            <a:r>
              <a:rPr lang="en-GB" noProof="0" smtClean="0"/>
              <a:t>To enable any other healthcare actor, using this non standard message structure</a:t>
            </a:r>
          </a:p>
          <a:p>
            <a:pPr lvl="2"/>
            <a:r>
              <a:rPr lang="en-GB" smtClean="0"/>
              <a:t>To freely send and receive medical data to and from every other healthcare actor</a:t>
            </a:r>
          </a:p>
          <a:p>
            <a:pPr lvl="2"/>
            <a:r>
              <a:rPr lang="en-GB" smtClean="0"/>
              <a:t>Using his/her own software environment (choice should always be free)</a:t>
            </a:r>
          </a:p>
          <a:p>
            <a:pPr lvl="1"/>
            <a:r>
              <a:rPr lang="en-GB" noProof="0" smtClean="0"/>
              <a:t>These message structures can be an inspiration for defining new standard message structures</a:t>
            </a:r>
            <a:endParaRPr lang="en-GB" noProof="0" dirty="0" smtClean="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t>37</a:t>
            </a:fld>
            <a:endParaRPr lang="en-US"/>
          </a:p>
        </p:txBody>
      </p:sp>
    </p:spTree>
    <p:extLst>
      <p:ext uri="{BB962C8B-B14F-4D97-AF65-F5344CB8AC3E}">
        <p14:creationId xmlns:p14="http://schemas.microsoft.com/office/powerpoint/2010/main" val="572428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noProof="0" smtClean="0"/>
              <a:t>Open Standards (3)</a:t>
            </a:r>
            <a:endParaRPr lang="en-GB" noProof="0" dirty="0"/>
          </a:p>
        </p:txBody>
      </p:sp>
      <p:sp>
        <p:nvSpPr>
          <p:cNvPr id="3" name="Content Placeholder 2"/>
          <p:cNvSpPr>
            <a:spLocks noGrp="1"/>
          </p:cNvSpPr>
          <p:nvPr>
            <p:ph idx="1"/>
          </p:nvPr>
        </p:nvSpPr>
        <p:spPr>
          <a:xfrm>
            <a:off x="457200" y="1340768"/>
            <a:ext cx="8229600" cy="4785395"/>
          </a:xfrm>
        </p:spPr>
        <p:txBody>
          <a:bodyPr/>
          <a:lstStyle/>
          <a:p>
            <a:pPr lvl="0"/>
            <a:r>
              <a:rPr lang="en-GB" smtClean="0"/>
              <a:t>To realise new standard messages a procedure has been defined</a:t>
            </a:r>
            <a:endParaRPr lang="en-GB" noProof="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062"/>
          <a:stretch/>
        </p:blipFill>
        <p:spPr bwMode="auto">
          <a:xfrm>
            <a:off x="1475656" y="2348880"/>
            <a:ext cx="6015609" cy="414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t>38</a:t>
            </a:fld>
            <a:endParaRPr lang="en-US"/>
          </a:p>
        </p:txBody>
      </p:sp>
    </p:spTree>
    <p:extLst>
      <p:ext uri="{BB962C8B-B14F-4D97-AF65-F5344CB8AC3E}">
        <p14:creationId xmlns:p14="http://schemas.microsoft.com/office/powerpoint/2010/main" val="4232374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At the end of the trial period</a:t>
            </a:r>
            <a:endParaRPr lang="en-US" dirty="0"/>
          </a:p>
        </p:txBody>
      </p:sp>
      <p:sp>
        <p:nvSpPr>
          <p:cNvPr id="3" name="Content Placeholder 2"/>
          <p:cNvSpPr>
            <a:spLocks noGrp="1"/>
          </p:cNvSpPr>
          <p:nvPr>
            <p:ph idx="1"/>
          </p:nvPr>
        </p:nvSpPr>
        <p:spPr/>
        <p:txBody>
          <a:bodyPr/>
          <a:lstStyle/>
          <a:p>
            <a:r>
              <a:rPr lang="nl-BE" smtClean="0"/>
              <a:t>Proposition of standard message structures</a:t>
            </a:r>
          </a:p>
          <a:p>
            <a:pPr lvl="1"/>
            <a:r>
              <a:rPr lang="nl-BE" smtClean="0"/>
              <a:t>For each Use Case</a:t>
            </a:r>
          </a:p>
          <a:p>
            <a:pPr lvl="1"/>
            <a:r>
              <a:rPr lang="nl-BE" smtClean="0"/>
              <a:t>Enabling future developments</a:t>
            </a:r>
          </a:p>
          <a:p>
            <a:pPr lvl="1"/>
            <a:r>
              <a:rPr lang="nl-BE" smtClean="0"/>
              <a:t>Coming from You, the stakeholders</a:t>
            </a:r>
          </a:p>
          <a:p>
            <a:endParaRPr lang="en-US" dirty="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t>39</a:t>
            </a:fld>
            <a:endParaRPr lang="en-US"/>
          </a:p>
        </p:txBody>
      </p:sp>
    </p:spTree>
    <p:extLst>
      <p:ext uri="{BB962C8B-B14F-4D97-AF65-F5344CB8AC3E}">
        <p14:creationId xmlns:p14="http://schemas.microsoft.com/office/powerpoint/2010/main" val="2327462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Modularity</a:t>
            </a:r>
            <a:endParaRPr lang="en-GB" noProof="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7632848" cy="475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r>
              <a:rPr lang="en-US" smtClean="0"/>
              <a:t>25/01/2017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4</a:t>
            </a:fld>
            <a:endParaRPr lang="en-US"/>
          </a:p>
        </p:txBody>
      </p:sp>
    </p:spTree>
    <p:extLst>
      <p:ext uri="{BB962C8B-B14F-4D97-AF65-F5344CB8AC3E}">
        <p14:creationId xmlns:p14="http://schemas.microsoft.com/office/powerpoint/2010/main" val="2946021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22313" y="2380853"/>
            <a:ext cx="7772400" cy="2200275"/>
          </a:xfrm>
        </p:spPr>
        <p:txBody>
          <a:bodyPr>
            <a:normAutofit/>
          </a:bodyPr>
          <a:lstStyle/>
          <a:p>
            <a:r>
              <a:rPr lang="nl-BE" dirty="0" smtClean="0"/>
              <a:t/>
            </a:r>
            <a:br>
              <a:rPr lang="nl-BE" dirty="0" smtClean="0"/>
            </a:br>
            <a:r>
              <a:rPr lang="nl-BE" sz="4400" dirty="0" err="1" smtClean="0"/>
              <a:t>Authentication</a:t>
            </a:r>
            <a:endParaRPr lang="fr-BE" sz="4400" dirty="0"/>
          </a:p>
        </p:txBody>
      </p:sp>
      <p:sp>
        <p:nvSpPr>
          <p:cNvPr id="106499"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SzPct val="100000"/>
            </a:pPr>
            <a:endParaRPr lang="fr-BE" altLang="en-US"/>
          </a:p>
        </p:txBody>
      </p:sp>
      <p:sp>
        <p:nvSpPr>
          <p:cNvPr id="5" name="Date Placeholder 4"/>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40</a:t>
            </a:fld>
            <a:endParaRPr lang="en-US"/>
          </a:p>
        </p:txBody>
      </p:sp>
    </p:spTree>
    <p:extLst>
      <p:ext uri="{BB962C8B-B14F-4D97-AF65-F5344CB8AC3E}">
        <p14:creationId xmlns:p14="http://schemas.microsoft.com/office/powerpoint/2010/main" val="1956225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Authentication</a:t>
            </a:r>
            <a:endParaRPr lang="en-GB" noProof="0" dirty="0"/>
          </a:p>
        </p:txBody>
      </p:sp>
      <p:sp>
        <p:nvSpPr>
          <p:cNvPr id="3" name="Content Placeholder 2"/>
          <p:cNvSpPr>
            <a:spLocks noGrp="1"/>
          </p:cNvSpPr>
          <p:nvPr>
            <p:ph idx="1"/>
          </p:nvPr>
        </p:nvSpPr>
        <p:spPr/>
        <p:txBody>
          <a:bodyPr/>
          <a:lstStyle/>
          <a:p>
            <a:pPr lvl="0"/>
            <a:r>
              <a:rPr lang="en-GB" noProof="0" smtClean="0"/>
              <a:t>Using an authentication method that </a:t>
            </a:r>
          </a:p>
          <a:p>
            <a:pPr lvl="1"/>
            <a:r>
              <a:rPr lang="en-GB" smtClean="0"/>
              <a:t>i</a:t>
            </a:r>
            <a:r>
              <a:rPr lang="en-GB" noProof="0" smtClean="0"/>
              <a:t>s independent of the app used</a:t>
            </a:r>
          </a:p>
          <a:p>
            <a:pPr lvl="2"/>
            <a:r>
              <a:rPr lang="en-GB" smtClean="0"/>
              <a:t>n</a:t>
            </a:r>
            <a:r>
              <a:rPr lang="en-GB" noProof="0" smtClean="0"/>
              <a:t>ot proprietary for one specific app </a:t>
            </a:r>
          </a:p>
          <a:p>
            <a:pPr lvl="2"/>
            <a:r>
              <a:rPr lang="en-GB" smtClean="0"/>
              <a:t>g</a:t>
            </a:r>
            <a:r>
              <a:rPr lang="en-GB" noProof="0" smtClean="0"/>
              <a:t>enerally applicable/usable</a:t>
            </a:r>
          </a:p>
          <a:p>
            <a:pPr lvl="1"/>
            <a:r>
              <a:rPr lang="en-GB" smtClean="0"/>
              <a:t>a</a:t>
            </a:r>
            <a:r>
              <a:rPr lang="en-GB" noProof="0" smtClean="0"/>
              <a:t>llows </a:t>
            </a:r>
            <a:r>
              <a:rPr lang="en-GB" smtClean="0"/>
              <a:t>s</a:t>
            </a:r>
            <a:r>
              <a:rPr lang="en-GB" noProof="0" smtClean="0"/>
              <a:t>ingle </a:t>
            </a:r>
            <a:r>
              <a:rPr lang="en-GB" smtClean="0"/>
              <a:t>s</a:t>
            </a:r>
            <a:r>
              <a:rPr lang="en-GB" noProof="0" smtClean="0"/>
              <a:t>ign on (SSO)</a:t>
            </a:r>
            <a:endParaRPr lang="en-GB" noProof="0" dirty="0" smtClean="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pPr/>
              <a:t>41</a:t>
            </a:fld>
            <a:endParaRPr lang="en-US"/>
          </a:p>
        </p:txBody>
      </p:sp>
    </p:spTree>
    <p:extLst>
      <p:ext uri="{BB962C8B-B14F-4D97-AF65-F5344CB8AC3E}">
        <p14:creationId xmlns:p14="http://schemas.microsoft.com/office/powerpoint/2010/main" val="9981542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noProof="0" smtClean="0"/>
              <a:t>Authentication: concerns</a:t>
            </a:r>
            <a:endParaRPr lang="en-GB" noProof="0" dirty="0"/>
          </a:p>
        </p:txBody>
      </p:sp>
      <p:sp>
        <p:nvSpPr>
          <p:cNvPr id="3" name="Content Placeholder 2"/>
          <p:cNvSpPr>
            <a:spLocks noGrp="1"/>
          </p:cNvSpPr>
          <p:nvPr>
            <p:ph idx="1"/>
          </p:nvPr>
        </p:nvSpPr>
        <p:spPr/>
        <p:txBody>
          <a:bodyPr/>
          <a:lstStyle/>
          <a:p>
            <a:r>
              <a:rPr lang="en-GB" noProof="0" smtClean="0"/>
              <a:t>Avoid to be forced to use one specific device (smartphone/tablet/…) to be able to use a specific app</a:t>
            </a:r>
          </a:p>
          <a:p>
            <a:r>
              <a:rPr lang="en-GB" noProof="0" smtClean="0"/>
              <a:t>At least two </a:t>
            </a:r>
            <a:r>
              <a:rPr lang="en-GB" smtClean="0"/>
              <a:t>f</a:t>
            </a:r>
            <a:r>
              <a:rPr lang="en-GB" noProof="0" smtClean="0"/>
              <a:t>actor authentication</a:t>
            </a:r>
          </a:p>
          <a:p>
            <a:r>
              <a:rPr lang="en-GB" noProof="0" smtClean="0"/>
              <a:t>Use of the eHealth basic </a:t>
            </a:r>
            <a:r>
              <a:rPr lang="en-GB" smtClean="0"/>
              <a:t>s</a:t>
            </a:r>
            <a:r>
              <a:rPr lang="en-GB" noProof="0" smtClean="0"/>
              <a:t>ervices</a:t>
            </a:r>
          </a:p>
          <a:p>
            <a:r>
              <a:rPr lang="en-GB" noProof="0" smtClean="0"/>
              <a:t>Use of federal </a:t>
            </a:r>
            <a:r>
              <a:rPr lang="en-GB" smtClean="0"/>
              <a:t>a</a:t>
            </a:r>
            <a:r>
              <a:rPr lang="en-GB" noProof="0" smtClean="0"/>
              <a:t>uthentication service (FAS) </a:t>
            </a:r>
          </a:p>
          <a:p>
            <a:pPr lvl="1"/>
            <a:r>
              <a:rPr lang="en-GB" smtClean="0"/>
              <a:t>e</a:t>
            </a:r>
            <a:r>
              <a:rPr lang="en-GB" noProof="0" smtClean="0"/>
              <a:t>very method supported by FAS (meeting the minimal criteria = at least TOTP) is accepted, including the future methods</a:t>
            </a:r>
          </a:p>
          <a:p>
            <a:r>
              <a:rPr lang="en-GB" noProof="0" smtClean="0"/>
              <a:t>Authentication based on social security identification number (SSIN)</a:t>
            </a:r>
          </a:p>
          <a:p>
            <a:r>
              <a:rPr lang="en-GB" noProof="0" smtClean="0"/>
              <a:t>Future </a:t>
            </a:r>
            <a:r>
              <a:rPr lang="en-GB" smtClean="0"/>
              <a:t>p</a:t>
            </a:r>
            <a:r>
              <a:rPr lang="en-GB" noProof="0" smtClean="0"/>
              <a:t>roof</a:t>
            </a:r>
          </a:p>
          <a:p>
            <a:pPr lvl="1"/>
            <a:endParaRPr lang="en-GB" noProof="0" dirty="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pPr/>
              <a:t>42</a:t>
            </a:fld>
            <a:endParaRPr lang="en-US"/>
          </a:p>
        </p:txBody>
      </p:sp>
    </p:spTree>
    <p:extLst>
      <p:ext uri="{BB962C8B-B14F-4D97-AF65-F5344CB8AC3E}">
        <p14:creationId xmlns:p14="http://schemas.microsoft.com/office/powerpoint/2010/main" val="1876898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noProof="0" smtClean="0"/>
              <a:t>Mobile authentication: authentication factors</a:t>
            </a:r>
            <a:endParaRPr lang="en-GB" sz="3400" noProof="0"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smtClean="0"/>
              <a:t>25/01/2017</a:t>
            </a:r>
            <a:endParaRPr lang="nl-BE" altLang="en-US" dirty="0"/>
          </a:p>
        </p:txBody>
      </p:sp>
      <p:grpSp>
        <p:nvGrpSpPr>
          <p:cNvPr id="6" name="Group 5"/>
          <p:cNvGrpSpPr/>
          <p:nvPr/>
        </p:nvGrpSpPr>
        <p:grpSpPr>
          <a:xfrm>
            <a:off x="3313548" y="1628800"/>
            <a:ext cx="2588912" cy="1006919"/>
            <a:chOff x="2655" y="159794"/>
            <a:chExt cx="2588912" cy="1006919"/>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Aft>
                  <a:spcPct val="35000"/>
                </a:spcAft>
              </a:pPr>
              <a:r>
                <a:rPr lang="en-GB" sz="2000" b="1" dirty="0" smtClean="0"/>
                <a:t>Possession</a:t>
              </a:r>
            </a:p>
            <a:p>
              <a:pPr lvl="0" algn="ctr" defTabSz="1244600">
                <a:lnSpc>
                  <a:spcPct val="90000"/>
                </a:lnSpc>
                <a:spcAft>
                  <a:spcPct val="35000"/>
                </a:spcAft>
              </a:pPr>
              <a:r>
                <a:rPr lang="en-GB" sz="2000" dirty="0" smtClean="0"/>
                <a:t>Something You own</a:t>
              </a:r>
              <a:endParaRPr lang="en-GB" sz="2000" dirty="0"/>
            </a:p>
          </p:txBody>
        </p:sp>
      </p:grpSp>
      <p:grpSp>
        <p:nvGrpSpPr>
          <p:cNvPr id="9" name="Group 8"/>
          <p:cNvGrpSpPr/>
          <p:nvPr/>
        </p:nvGrpSpPr>
        <p:grpSpPr>
          <a:xfrm>
            <a:off x="398912" y="1628800"/>
            <a:ext cx="2588912" cy="1006919"/>
            <a:chOff x="2655" y="159794"/>
            <a:chExt cx="2588912" cy="1006919"/>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GB" sz="2000" b="1" kern="1200" dirty="0" smtClean="0"/>
                <a:t>Knowledge</a:t>
              </a:r>
            </a:p>
            <a:p>
              <a:pPr lvl="0" algn="ctr" defTabSz="1244600">
                <a:lnSpc>
                  <a:spcPct val="90000"/>
                </a:lnSpc>
                <a:spcBef>
                  <a:spcPct val="0"/>
                </a:spcBef>
                <a:spcAft>
                  <a:spcPct val="35000"/>
                </a:spcAft>
              </a:pPr>
              <a:r>
                <a:rPr lang="en-GB" sz="2000" dirty="0" smtClean="0"/>
                <a:t>Something You know</a:t>
              </a:r>
              <a:endParaRPr lang="en-GB" sz="2000" kern="1200" dirty="0"/>
            </a:p>
          </p:txBody>
        </p:sp>
      </p:grpSp>
      <p:grpSp>
        <p:nvGrpSpPr>
          <p:cNvPr id="12" name="Group 11"/>
          <p:cNvGrpSpPr/>
          <p:nvPr/>
        </p:nvGrpSpPr>
        <p:grpSpPr>
          <a:xfrm>
            <a:off x="6228184" y="1628799"/>
            <a:ext cx="2588912" cy="1006919"/>
            <a:chOff x="2655" y="159794"/>
            <a:chExt cx="2588912" cy="1006919"/>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GB" sz="2000" b="1" kern="1200" dirty="0" smtClean="0"/>
                <a:t>Biometrics</a:t>
              </a:r>
            </a:p>
            <a:p>
              <a:pPr lvl="0" algn="ctr" defTabSz="1244600">
                <a:lnSpc>
                  <a:spcPct val="90000"/>
                </a:lnSpc>
                <a:spcBef>
                  <a:spcPct val="0"/>
                </a:spcBef>
                <a:spcAft>
                  <a:spcPct val="35000"/>
                </a:spcAft>
              </a:pPr>
              <a:r>
                <a:rPr lang="en-GB" sz="2000" dirty="0" smtClean="0"/>
                <a:t>Something You are</a:t>
              </a:r>
              <a:endParaRPr lang="en-GB" sz="2000" kern="1200" dirty="0"/>
            </a:p>
          </p:txBody>
        </p:sp>
      </p:grpSp>
      <p:grpSp>
        <p:nvGrpSpPr>
          <p:cNvPr id="15" name="Group 14"/>
          <p:cNvGrpSpPr/>
          <p:nvPr/>
        </p:nvGrpSpPr>
        <p:grpSpPr>
          <a:xfrm>
            <a:off x="6228184" y="2708920"/>
            <a:ext cx="2588912" cy="4032448"/>
            <a:chOff x="6228184" y="2708920"/>
            <a:chExt cx="2588912" cy="4032448"/>
          </a:xfrm>
        </p:grpSpPr>
        <p:grpSp>
          <p:nvGrpSpPr>
            <p:cNvPr id="16" name="Group 15"/>
            <p:cNvGrpSpPr/>
            <p:nvPr/>
          </p:nvGrpSpPr>
          <p:grpSpPr>
            <a:xfrm>
              <a:off x="6228184" y="2708920"/>
              <a:ext cx="2588912" cy="4032448"/>
              <a:chOff x="2655" y="159794"/>
              <a:chExt cx="2588912" cy="1006919"/>
            </a:xfrm>
          </p:grpSpPr>
          <p:sp>
            <p:nvSpPr>
              <p:cNvPr id="20" name="Rectangle 1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17" name="Picture 8" descr="http://cache3.asset-cache.net/xt/487256965.jpg?v=1&amp;g=fs1%7C0%7CSKP212%7C56%7C965&amp;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227" y="2852935"/>
              <a:ext cx="656826" cy="915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659" y="3947763"/>
              <a:ext cx="1199962" cy="10499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old.biometry.com/tl_files/biometry-content/Bilder/Products/Perma%20Voice/perma-voice-w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788" y="5373216"/>
              <a:ext cx="2321703" cy="913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398912" y="2708920"/>
            <a:ext cx="2588912" cy="4032448"/>
            <a:chOff x="398912" y="2708920"/>
            <a:chExt cx="2588912" cy="4032448"/>
          </a:xfrm>
        </p:grpSpPr>
        <p:grpSp>
          <p:nvGrpSpPr>
            <p:cNvPr id="23" name="Group 22"/>
            <p:cNvGrpSpPr/>
            <p:nvPr/>
          </p:nvGrpSpPr>
          <p:grpSpPr>
            <a:xfrm>
              <a:off x="398912" y="2708920"/>
              <a:ext cx="2588912" cy="4032448"/>
              <a:chOff x="2655" y="159794"/>
              <a:chExt cx="2588912" cy="1006919"/>
            </a:xfrm>
          </p:grpSpPr>
          <p:sp>
            <p:nvSpPr>
              <p:cNvPr id="27" name="Rectangle 2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8" name="Rectangle 2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2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75" y="2852936"/>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9" descr="http://1.bp.blogspot.com/-qrsBy1XX0TY/UYzHQ7EfpnI/AAAAAAAAFVs/k_ShPD43scs/s1600/Smartphone+Lock+or+Unlock+Patt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86" y="4581128"/>
              <a:ext cx="1430763" cy="1907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incode"/>
            <p:cNvPicPr>
              <a:picLocks noChangeAspect="1" noChangeArrowheads="1"/>
            </p:cNvPicPr>
            <p:nvPr/>
          </p:nvPicPr>
          <p:blipFill>
            <a:blip r:embed="rId7"/>
            <a:srcRect/>
            <a:stretch>
              <a:fillRect/>
            </a:stretch>
          </p:blipFill>
          <p:spPr bwMode="auto">
            <a:xfrm>
              <a:off x="537741" y="3861048"/>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grpSp>
      <p:grpSp>
        <p:nvGrpSpPr>
          <p:cNvPr id="29" name="Group 28"/>
          <p:cNvGrpSpPr/>
          <p:nvPr/>
        </p:nvGrpSpPr>
        <p:grpSpPr>
          <a:xfrm>
            <a:off x="3309004" y="2708920"/>
            <a:ext cx="2631148" cy="4032448"/>
            <a:chOff x="3309004" y="2708920"/>
            <a:chExt cx="2631148" cy="4032448"/>
          </a:xfrm>
        </p:grpSpPr>
        <p:grpSp>
          <p:nvGrpSpPr>
            <p:cNvPr id="30" name="Group 29"/>
            <p:cNvGrpSpPr/>
            <p:nvPr/>
          </p:nvGrpSpPr>
          <p:grpSpPr>
            <a:xfrm>
              <a:off x="3309004" y="2708920"/>
              <a:ext cx="2588912" cy="4032448"/>
              <a:chOff x="3309004" y="2708920"/>
              <a:chExt cx="2588912" cy="4032448"/>
            </a:xfrm>
          </p:grpSpPr>
          <p:grpSp>
            <p:nvGrpSpPr>
              <p:cNvPr id="32" name="Group 31"/>
              <p:cNvGrpSpPr/>
              <p:nvPr/>
            </p:nvGrpSpPr>
            <p:grpSpPr>
              <a:xfrm>
                <a:off x="3309004" y="2708920"/>
                <a:ext cx="2588912" cy="4032448"/>
                <a:chOff x="2655" y="159794"/>
                <a:chExt cx="2588912" cy="1006919"/>
              </a:xfrm>
            </p:grpSpPr>
            <p:sp>
              <p:nvSpPr>
                <p:cNvPr id="37" name="Rectangle 3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33" name="Picture 2" descr="tok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897" y="2852936"/>
                <a:ext cx="1381125" cy="857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e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2422" y="3933056"/>
                <a:ext cx="1362075" cy="8667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SAs-SecurID-tokens,-with-their-red-and-blue-colour-scheme,-are-very-iconic_rev--776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9872" y="5043710"/>
                <a:ext cx="1118394"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https://www.yubico.com/wp-content/uploads/2012/09/YubiKey_Standard_t-cropp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3272" y="5805264"/>
                <a:ext cx="1382744" cy="919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http://www.lotusnetdesign.be/wp-content/uploads/smartphone-android-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5157192"/>
              <a:ext cx="136815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p:cNvSpPr>
            <a:spLocks noGrp="1"/>
          </p:cNvSpPr>
          <p:nvPr>
            <p:ph type="sldNum" sz="quarter" idx="12"/>
          </p:nvPr>
        </p:nvSpPr>
        <p:spPr/>
        <p:txBody>
          <a:bodyPr/>
          <a:lstStyle/>
          <a:p>
            <a:fld id="{4C242A18-EC12-4F37-9DE3-9352234277DF}" type="slidenum">
              <a:rPr lang="en-US" smtClean="0"/>
              <a:t>43</a:t>
            </a:fld>
            <a:endParaRPr lang="en-US"/>
          </a:p>
        </p:txBody>
      </p:sp>
    </p:spTree>
    <p:extLst>
      <p:ext uri="{BB962C8B-B14F-4D97-AF65-F5344CB8AC3E}">
        <p14:creationId xmlns:p14="http://schemas.microsoft.com/office/powerpoint/2010/main" val="2008245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Multi-factor authentication</a:t>
            </a:r>
            <a:endParaRPr lang="en-GB" noProof="0" dirty="0"/>
          </a:p>
        </p:txBody>
      </p:sp>
      <p:sp>
        <p:nvSpPr>
          <p:cNvPr id="3" name="Content Placeholder 2"/>
          <p:cNvSpPr>
            <a:spLocks noGrp="1"/>
          </p:cNvSpPr>
          <p:nvPr>
            <p:ph idx="1"/>
          </p:nvPr>
        </p:nvSpPr>
        <p:spPr/>
        <p:txBody>
          <a:bodyPr/>
          <a:lstStyle/>
          <a:p>
            <a:pPr marL="0" indent="0">
              <a:buNone/>
            </a:pPr>
            <a:r>
              <a:rPr lang="en-GB" noProof="0" smtClean="0"/>
              <a:t>Multi-factor authentication: combining at least 2 factors</a:t>
            </a:r>
            <a:endParaRPr lang="en-GB" noProof="0"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smtClean="0"/>
              <a:t>25/01/2017</a:t>
            </a:r>
            <a:endParaRPr lang="nl-BE" altLang="en-US" dirty="0"/>
          </a:p>
        </p:txBody>
      </p:sp>
      <p:grpSp>
        <p:nvGrpSpPr>
          <p:cNvPr id="6" name="Group 5"/>
          <p:cNvGrpSpPr/>
          <p:nvPr/>
        </p:nvGrpSpPr>
        <p:grpSpPr>
          <a:xfrm>
            <a:off x="3690746" y="2564904"/>
            <a:ext cx="1762508" cy="1393202"/>
            <a:chOff x="2655" y="-310834"/>
            <a:chExt cx="2588912" cy="1948175"/>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dirty="0" err="1" smtClean="0"/>
                <a:t>Knowledge</a:t>
              </a:r>
              <a:endParaRPr lang="nl-BE" sz="1800" b="1" kern="1200" dirty="0"/>
            </a:p>
          </p:txBody>
        </p:sp>
      </p:grpSp>
      <p:grpSp>
        <p:nvGrpSpPr>
          <p:cNvPr id="9" name="Group 8"/>
          <p:cNvGrpSpPr/>
          <p:nvPr/>
        </p:nvGrpSpPr>
        <p:grpSpPr>
          <a:xfrm>
            <a:off x="539552" y="4988126"/>
            <a:ext cx="1762508" cy="1393202"/>
            <a:chOff x="2655" y="-310834"/>
            <a:chExt cx="2588912" cy="1948175"/>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b="1" dirty="0" smtClean="0"/>
                <a:t>Possession</a:t>
              </a:r>
              <a:endParaRPr lang="nl-BE" sz="1800" b="1" kern="1200" dirty="0"/>
            </a:p>
          </p:txBody>
        </p:sp>
      </p:grpSp>
      <p:grpSp>
        <p:nvGrpSpPr>
          <p:cNvPr id="12" name="Group 11"/>
          <p:cNvGrpSpPr/>
          <p:nvPr/>
        </p:nvGrpSpPr>
        <p:grpSpPr>
          <a:xfrm>
            <a:off x="6948264" y="4988126"/>
            <a:ext cx="1762508" cy="1393202"/>
            <a:chOff x="2655" y="-310834"/>
            <a:chExt cx="2588912" cy="1948175"/>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dirty="0" err="1" smtClean="0"/>
                <a:t>Biometrics</a:t>
              </a:r>
              <a:endParaRPr lang="nl-BE" sz="1800" b="1" kern="1200" dirty="0"/>
            </a:p>
          </p:txBody>
        </p:sp>
      </p:grpSp>
      <p:cxnSp>
        <p:nvCxnSpPr>
          <p:cNvPr id="15" name="Straight Connector 14"/>
          <p:cNvCxnSpPr>
            <a:stCxn id="8" idx="1"/>
            <a:endCxn id="10" idx="0"/>
          </p:cNvCxnSpPr>
          <p:nvPr/>
        </p:nvCxnSpPr>
        <p:spPr bwMode="auto">
          <a:xfrm flipH="1">
            <a:off x="1420806" y="3261505"/>
            <a:ext cx="2269940" cy="20631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stCxn id="8" idx="3"/>
            <a:endCxn id="13" idx="0"/>
          </p:cNvCxnSpPr>
          <p:nvPr/>
        </p:nvCxnSpPr>
        <p:spPr bwMode="auto">
          <a:xfrm>
            <a:off x="5453254" y="3261505"/>
            <a:ext cx="2376264" cy="20631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418771" y="3167252"/>
            <a:ext cx="2842010" cy="1681054"/>
            <a:chOff x="418771" y="3167252"/>
            <a:chExt cx="2842010" cy="1681054"/>
          </a:xfrm>
        </p:grpSpPr>
        <p:pic>
          <p:nvPicPr>
            <p:cNvPr id="18" name="Picture 6" descr="pincode"/>
            <p:cNvPicPr>
              <a:picLocks noChangeAspect="1" noChangeArrowheads="1"/>
            </p:cNvPicPr>
            <p:nvPr/>
          </p:nvPicPr>
          <p:blipFill>
            <a:blip r:embed="rId2"/>
            <a:srcRect/>
            <a:stretch>
              <a:fillRect/>
            </a:stretch>
          </p:blipFill>
          <p:spPr bwMode="auto">
            <a:xfrm>
              <a:off x="882706" y="3167252"/>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sp>
          <p:nvSpPr>
            <p:cNvPr id="19" name="TextBox 18"/>
            <p:cNvSpPr txBox="1"/>
            <p:nvPr/>
          </p:nvSpPr>
          <p:spPr>
            <a:xfrm>
              <a:off x="1115615" y="3429000"/>
              <a:ext cx="792088" cy="646331"/>
            </a:xfrm>
            <a:prstGeom prst="rect">
              <a:avLst/>
            </a:prstGeom>
            <a:noFill/>
          </p:spPr>
          <p:txBody>
            <a:bodyPr wrap="square" rtlCol="0">
              <a:spAutoFit/>
            </a:bodyPr>
            <a:lstStyle/>
            <a:p>
              <a:pPr algn="ctr"/>
              <a:r>
                <a:rPr lang="fr-BE" sz="3600" b="1" smtClean="0"/>
                <a:t>+</a:t>
              </a:r>
              <a:endParaRPr lang="nl-BE" sz="3600" b="1"/>
            </a:p>
          </p:txBody>
        </p:sp>
        <p:pic>
          <p:nvPicPr>
            <p:cNvPr id="20" name="Picture 4" descr="e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71" y="3981530"/>
              <a:ext cx="1362075" cy="866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2915816" y="4787058"/>
            <a:ext cx="3096344" cy="1882302"/>
            <a:chOff x="2915816" y="4787058"/>
            <a:chExt cx="3096344" cy="1882302"/>
          </a:xfrm>
        </p:grpSpPr>
        <p:sp>
          <p:nvSpPr>
            <p:cNvPr id="22" name="TextBox 21"/>
            <p:cNvSpPr txBox="1"/>
            <p:nvPr/>
          </p:nvSpPr>
          <p:spPr>
            <a:xfrm>
              <a:off x="4211960" y="5446965"/>
              <a:ext cx="792088" cy="646331"/>
            </a:xfrm>
            <a:prstGeom prst="rect">
              <a:avLst/>
            </a:prstGeom>
            <a:noFill/>
          </p:spPr>
          <p:txBody>
            <a:bodyPr wrap="square" rtlCol="0">
              <a:spAutoFit/>
            </a:bodyPr>
            <a:lstStyle/>
            <a:p>
              <a:pPr algn="ctr"/>
              <a:r>
                <a:rPr lang="fr-BE" sz="3600" b="1" smtClean="0"/>
                <a:t>+</a:t>
              </a:r>
              <a:endParaRPr lang="nl-BE" sz="3600" b="1"/>
            </a:p>
          </p:txBody>
        </p:sp>
        <p:pic>
          <p:nvPicPr>
            <p:cNvPr id="23" name="Picture 2" descr="http://i.imgur.com/Hrjvr3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82" y="5157192"/>
              <a:ext cx="1177178" cy="11771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tore.storeimages.cdn-apple.com/4457/as-images.apple.com/is/image/AppleInc/aos/published/images/i/ph/iphone6/plus/iphone6-plus-box-silver-2014?wid=478&amp;hei=595&amp;fmt=jpeg&amp;qlt=95&amp;op_sharpen=0&amp;resMode=bicub&amp;op_usm=0.5,0.5,0,0&amp;iccEmbed=0&amp;layer=comp&amp;.v=14115207472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4787058"/>
              <a:ext cx="1512168" cy="1882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105475" y="2996952"/>
            <a:ext cx="2787005" cy="2016224"/>
            <a:chOff x="6105475" y="2996952"/>
            <a:chExt cx="2787005" cy="2016224"/>
          </a:xfrm>
        </p:grpSpPr>
        <p:sp>
          <p:nvSpPr>
            <p:cNvPr id="26" name="TextBox 25"/>
            <p:cNvSpPr txBox="1"/>
            <p:nvPr/>
          </p:nvSpPr>
          <p:spPr>
            <a:xfrm>
              <a:off x="6876256" y="3646765"/>
              <a:ext cx="792088" cy="646331"/>
            </a:xfrm>
            <a:prstGeom prst="rect">
              <a:avLst/>
            </a:prstGeom>
            <a:noFill/>
          </p:spPr>
          <p:txBody>
            <a:bodyPr wrap="square" rtlCol="0">
              <a:spAutoFit/>
            </a:bodyPr>
            <a:lstStyle/>
            <a:p>
              <a:pPr algn="ctr"/>
              <a:r>
                <a:rPr lang="fr-BE" sz="3600" b="1" smtClean="0"/>
                <a:t>+</a:t>
              </a:r>
              <a:endParaRPr lang="nl-BE" sz="3600" b="1"/>
            </a:p>
          </p:txBody>
        </p:sp>
        <p:pic>
          <p:nvPicPr>
            <p:cNvPr id="2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475" y="2996952"/>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518" y="3963209"/>
              <a:ext cx="1199962" cy="104996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Slide Number Placeholder 28"/>
          <p:cNvSpPr>
            <a:spLocks noGrp="1"/>
          </p:cNvSpPr>
          <p:nvPr>
            <p:ph type="sldNum" sz="quarter" idx="12"/>
          </p:nvPr>
        </p:nvSpPr>
        <p:spPr/>
        <p:txBody>
          <a:bodyPr/>
          <a:lstStyle/>
          <a:p>
            <a:fld id="{4C242A18-EC12-4F37-9DE3-9352234277DF}" type="slidenum">
              <a:rPr lang="en-US" smtClean="0"/>
              <a:t>44</a:t>
            </a:fld>
            <a:endParaRPr lang="en-US"/>
          </a:p>
        </p:txBody>
      </p:sp>
    </p:spTree>
    <p:extLst>
      <p:ext uri="{BB962C8B-B14F-4D97-AF65-F5344CB8AC3E}">
        <p14:creationId xmlns:p14="http://schemas.microsoft.com/office/powerpoint/2010/main" val="19060670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Mobile authentication</a:t>
            </a:r>
            <a:endParaRPr lang="en-GB" noProof="0" dirty="0"/>
          </a:p>
        </p:txBody>
      </p:sp>
      <p:sp>
        <p:nvSpPr>
          <p:cNvPr id="3" name="Content Placeholder 2"/>
          <p:cNvSpPr>
            <a:spLocks noGrp="1"/>
          </p:cNvSpPr>
          <p:nvPr>
            <p:ph idx="1"/>
          </p:nvPr>
        </p:nvSpPr>
        <p:spPr/>
        <p:txBody>
          <a:bodyPr/>
          <a:lstStyle/>
          <a:p>
            <a:r>
              <a:rPr lang="en-GB" noProof="0" dirty="0" smtClean="0"/>
              <a:t>Mobile authentication: provide evidence of identity to access applications on a mobile device</a:t>
            </a:r>
          </a:p>
          <a:p>
            <a:endParaRPr lang="en-GB" noProof="0" dirty="0" smtClean="0"/>
          </a:p>
          <a:p>
            <a:r>
              <a:rPr lang="en-GB" noProof="0" dirty="0" smtClean="0"/>
              <a:t>Mobile device: smartphone or tablet with mobile OS (Android, iOS, etc.)</a:t>
            </a:r>
          </a:p>
          <a:p>
            <a:endParaRPr lang="en-GB" noProof="0" dirty="0" smtClean="0"/>
          </a:p>
          <a:p>
            <a:r>
              <a:rPr lang="en-GB" noProof="0" dirty="0" smtClean="0"/>
              <a:t>Mobile web applications: web applications adapted to be used on small (touch)screens</a:t>
            </a:r>
          </a:p>
          <a:p>
            <a:endParaRPr lang="en-GB" noProof="0" dirty="0" smtClean="0"/>
          </a:p>
          <a:p>
            <a:r>
              <a:rPr lang="en-GB" noProof="0" dirty="0" smtClean="0"/>
              <a:t>Native apps: platform-specific apps (Android, iOS, etc.)</a:t>
            </a:r>
            <a:endParaRPr lang="en-GB" noProof="0" dirty="0" smtClean="0"/>
          </a:p>
        </p:txBody>
      </p:sp>
      <p:sp>
        <p:nvSpPr>
          <p:cNvPr id="4" name="Date Placeholder 3"/>
          <p:cNvSpPr>
            <a:spLocks noGrp="1"/>
          </p:cNvSpPr>
          <p:nvPr>
            <p:ph type="dt" sz="half" idx="10"/>
          </p:nvPr>
        </p:nvSpPr>
        <p:spPr/>
        <p:txBody>
          <a:bodyPr/>
          <a:lstStyle/>
          <a:p>
            <a:r>
              <a:rPr lang="en-US" altLang="en-US" smtClean="0"/>
              <a:t>25/01/2017</a:t>
            </a:r>
            <a:endParaRPr lang="nl-BE" alt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pPr/>
              <a:t>45</a:t>
            </a:fld>
            <a:endParaRPr lang="en-US"/>
          </a:p>
        </p:txBody>
      </p:sp>
    </p:spTree>
    <p:extLst>
      <p:ext uri="{BB962C8B-B14F-4D97-AF65-F5344CB8AC3E}">
        <p14:creationId xmlns:p14="http://schemas.microsoft.com/office/powerpoint/2010/main" val="4379465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smtClean="0"/>
              <a:t>Currently available authentication methods (CSAM/FAS)</a:t>
            </a:r>
            <a:endParaRPr lang="en-GB" noProof="0" dirty="0"/>
          </a:p>
        </p:txBody>
      </p:sp>
      <p:sp>
        <p:nvSpPr>
          <p:cNvPr id="4" name="Date Placeholder 3"/>
          <p:cNvSpPr>
            <a:spLocks noGrp="1"/>
          </p:cNvSpPr>
          <p:nvPr>
            <p:ph type="dt" sz="half" idx="10"/>
          </p:nvPr>
        </p:nvSpPr>
        <p:spPr/>
        <p:txBody>
          <a:bodyPr/>
          <a:lstStyle/>
          <a:p>
            <a:r>
              <a:rPr lang="en-US" altLang="en-US" smtClean="0"/>
              <a:t>25/01/2017</a:t>
            </a:r>
            <a:endParaRPr lang="nl-BE" altLang="en-US" dirty="0"/>
          </a:p>
        </p:txBody>
      </p:sp>
      <p:sp>
        <p:nvSpPr>
          <p:cNvPr id="3" name="Slide Number Placeholder 2"/>
          <p:cNvSpPr>
            <a:spLocks noGrp="1"/>
          </p:cNvSpPr>
          <p:nvPr>
            <p:ph type="sldNum" sz="quarter" idx="12"/>
          </p:nvPr>
        </p:nvSpPr>
        <p:spPr/>
        <p:txBody>
          <a:bodyPr/>
          <a:lstStyle/>
          <a:p>
            <a:fld id="{4C242A18-EC12-4F37-9DE3-9352234277DF}" type="slidenum">
              <a:rPr lang="en-US" smtClean="0"/>
              <a:pPr/>
              <a:t>46</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05" y="1939039"/>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755535891"/>
              </p:ext>
            </p:extLst>
          </p:nvPr>
        </p:nvGraphicFramePr>
        <p:xfrm>
          <a:off x="872205" y="1876323"/>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 </a:t>
                      </a:r>
                      <a:r>
                        <a:rPr lang="fr-BE" sz="1400" dirty="0" err="1" smtClean="0"/>
                        <a:t>with</a:t>
                      </a:r>
                      <a:r>
                        <a:rPr lang="fr-BE" sz="1400" dirty="0" smtClean="0"/>
                        <a:t> </a:t>
                      </a:r>
                      <a:r>
                        <a:rPr lang="fr-BE" sz="1400" dirty="0" err="1" smtClean="0"/>
                        <a:t>connected</a:t>
                      </a:r>
                      <a:r>
                        <a:rPr lang="fr-BE" sz="1400" dirty="0" smtClean="0"/>
                        <a:t> </a:t>
                      </a:r>
                      <a:r>
                        <a:rPr lang="fr-BE" sz="1400" dirty="0" err="1" smtClean="0"/>
                        <a:t>card</a:t>
                      </a:r>
                      <a:r>
                        <a:rPr lang="fr-BE" sz="1400" dirty="0" smtClean="0"/>
                        <a:t> </a:t>
                      </a:r>
                      <a:r>
                        <a:rPr lang="fr-BE" sz="1400" dirty="0" err="1" smtClean="0"/>
                        <a:t>reader</a:t>
                      </a:r>
                      <a:endParaRPr lang="nl-BE" sz="1400" dirty="0"/>
                    </a:p>
                  </a:txBody>
                  <a:tcPr marL="90000" marR="90000" marT="46800" marB="46800" anchor="ct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07568993"/>
              </p:ext>
            </p:extLst>
          </p:nvPr>
        </p:nvGraphicFramePr>
        <p:xfrm>
          <a:off x="872205" y="2840821"/>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a:t>
                      </a:r>
                      <a:r>
                        <a:rPr lang="fr-BE" sz="1400" baseline="0" dirty="0" smtClean="0"/>
                        <a:t> </a:t>
                      </a:r>
                      <a:r>
                        <a:rPr lang="fr-BE" sz="1400" baseline="0" dirty="0" err="1" smtClean="0"/>
                        <a:t>with</a:t>
                      </a:r>
                      <a:r>
                        <a:rPr lang="fr-BE" sz="1400" baseline="0" dirty="0" smtClean="0"/>
                        <a:t> </a:t>
                      </a:r>
                      <a:r>
                        <a:rPr lang="fr-BE" sz="1400" baseline="0" dirty="0" err="1" smtClean="0"/>
                        <a:t>wireless</a:t>
                      </a:r>
                      <a:r>
                        <a:rPr lang="fr-BE" sz="1400" baseline="0" dirty="0" smtClean="0"/>
                        <a:t> </a:t>
                      </a:r>
                      <a:r>
                        <a:rPr lang="fr-BE" sz="1400" baseline="0" dirty="0" err="1" smtClean="0"/>
                        <a:t>card</a:t>
                      </a:r>
                      <a:r>
                        <a:rPr lang="fr-BE" sz="1400" baseline="0" dirty="0" smtClean="0"/>
                        <a:t> </a:t>
                      </a:r>
                      <a:r>
                        <a:rPr lang="fr-BE" sz="1400" baseline="0" dirty="0" err="1" smtClean="0"/>
                        <a:t>reader</a:t>
                      </a:r>
                      <a:endParaRPr lang="nl-BE" sz="1400" dirty="0"/>
                    </a:p>
                  </a:txBody>
                  <a:tcPr marL="90000" marR="90000" marT="46800" marB="46800" anchor="ctr"/>
                </a:tc>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36" y="2961126"/>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1950022849"/>
              </p:ext>
            </p:extLst>
          </p:nvPr>
        </p:nvGraphicFramePr>
        <p:xfrm>
          <a:off x="3617053" y="3807269"/>
          <a:ext cx="2592288" cy="936104"/>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smtClean="0"/>
                        <a:t>Security code</a:t>
                      </a:r>
                      <a:r>
                        <a:rPr lang="fr-BE" sz="1400" baseline="0" dirty="0" smtClean="0"/>
                        <a:t/>
                      </a:r>
                      <a:br>
                        <a:rPr lang="fr-BE" sz="1400" baseline="0" dirty="0" smtClean="0"/>
                      </a:br>
                      <a:r>
                        <a:rPr lang="fr-BE" sz="1400" baseline="0" dirty="0" smtClean="0"/>
                        <a:t>via SMS, </a:t>
                      </a:r>
                      <a:r>
                        <a:rPr lang="fr-BE" sz="1400" baseline="0" dirty="0" smtClean="0"/>
                        <a:t>user-id </a:t>
                      </a:r>
                      <a:r>
                        <a:rPr lang="fr-BE" sz="1400" baseline="0" dirty="0" smtClean="0"/>
                        <a:t>+ </a:t>
                      </a:r>
                      <a:r>
                        <a:rPr lang="fr-BE" sz="1400" baseline="0" dirty="0" err="1" smtClean="0"/>
                        <a:t>password</a:t>
                      </a:r>
                      <a:endParaRPr lang="nl-BE" sz="1400" dirty="0"/>
                    </a:p>
                  </a:txBody>
                  <a:tcPr marL="90000" marR="90000" marT="46800" marB="46800" anchor="ct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580391938"/>
              </p:ext>
            </p:extLst>
          </p:nvPr>
        </p:nvGraphicFramePr>
        <p:xfrm>
          <a:off x="870116" y="3807269"/>
          <a:ext cx="2592288" cy="936104"/>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smtClean="0"/>
                        <a:t>Security code</a:t>
                      </a:r>
                      <a:r>
                        <a:rPr lang="fr-BE" sz="1400" baseline="0" dirty="0" smtClean="0"/>
                        <a:t/>
                      </a:r>
                      <a:br>
                        <a:rPr lang="fr-BE" sz="1400" baseline="0" dirty="0" smtClean="0"/>
                      </a:br>
                      <a:r>
                        <a:rPr lang="fr-BE" sz="1400" baseline="0" dirty="0" smtClean="0"/>
                        <a:t>via </a:t>
                      </a:r>
                      <a:r>
                        <a:rPr lang="fr-BE" sz="1400" baseline="0" dirty="0" smtClean="0"/>
                        <a:t>mobile </a:t>
                      </a:r>
                      <a:r>
                        <a:rPr lang="fr-BE" sz="1400" baseline="0" dirty="0" err="1" smtClean="0"/>
                        <a:t>app</a:t>
                      </a:r>
                      <a:r>
                        <a:rPr lang="fr-BE" sz="1400" baseline="0" dirty="0" smtClean="0"/>
                        <a:t>, </a:t>
                      </a:r>
                      <a:r>
                        <a:rPr lang="fr-BE" sz="1400" baseline="0" dirty="0" smtClean="0"/>
                        <a:t>user-id </a:t>
                      </a:r>
                      <a:r>
                        <a:rPr lang="fr-BE" sz="1400" baseline="0" dirty="0" smtClean="0"/>
                        <a:t>+ </a:t>
                      </a:r>
                      <a:r>
                        <a:rPr lang="fr-BE" sz="1400" baseline="0" dirty="0" err="1" smtClean="0"/>
                        <a:t>password</a:t>
                      </a:r>
                      <a:endParaRPr lang="nl-BE" sz="1400" dirty="0"/>
                    </a:p>
                  </a:txBody>
                  <a:tcPr marL="90000" marR="90000" marT="46800" marB="46800" anchor="ctr"/>
                </a:tc>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137" y="3953601"/>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43" y="3953121"/>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2204396746"/>
              </p:ext>
            </p:extLst>
          </p:nvPr>
        </p:nvGraphicFramePr>
        <p:xfrm>
          <a:off x="872205" y="5756004"/>
          <a:ext cx="2592288" cy="864096"/>
        </p:xfrm>
        <a:graphic>
          <a:graphicData uri="http://schemas.openxmlformats.org/drawingml/2006/table">
            <a:tbl>
              <a:tblPr firstRow="1" bandRow="1">
                <a:tableStyleId>{3B4B98B0-60AC-42C2-AFA5-B58CD77FA1E5}</a:tableStyleId>
              </a:tblPr>
              <a:tblGrid>
                <a:gridCol w="648071"/>
                <a:gridCol w="1944217"/>
              </a:tblGrid>
              <a:tr h="864096">
                <a:tc>
                  <a:txBody>
                    <a:bodyPr/>
                    <a:lstStyle/>
                    <a:p>
                      <a:endParaRPr lang="nl-BE" dirty="0"/>
                    </a:p>
                  </a:txBody>
                  <a:tcPr marL="90000" marR="90000" marT="108000" marB="46800"/>
                </a:tc>
                <a:tc>
                  <a:txBody>
                    <a:bodyPr/>
                    <a:lstStyle/>
                    <a:p>
                      <a:r>
                        <a:rPr lang="fr-BE" sz="1400" dirty="0" smtClean="0"/>
                        <a:t>User-id </a:t>
                      </a:r>
                      <a:r>
                        <a:rPr lang="fr-BE" sz="1400" baseline="0" dirty="0" smtClean="0"/>
                        <a:t>+ </a:t>
                      </a:r>
                      <a:r>
                        <a:rPr lang="fr-BE" sz="1400" baseline="0" dirty="0" err="1" smtClean="0"/>
                        <a:t>password</a:t>
                      </a:r>
                      <a:endParaRPr lang="nl-BE" sz="1400" dirty="0"/>
                    </a:p>
                  </a:txBody>
                  <a:tcPr marL="90000" marR="90000" marT="46800" marB="46800" anchor="ctr"/>
                </a:tc>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02" y="5922529"/>
            <a:ext cx="409539" cy="409539"/>
          </a:xfrm>
          <a:prstGeom prst="rect">
            <a:avLst/>
          </a:prstGeom>
        </p:spPr>
      </p:pic>
      <p:sp>
        <p:nvSpPr>
          <p:cNvPr id="24" name="TextBox 23"/>
          <p:cNvSpPr txBox="1"/>
          <p:nvPr/>
        </p:nvSpPr>
        <p:spPr>
          <a:xfrm>
            <a:off x="67766" y="1562979"/>
            <a:ext cx="864339" cy="369332"/>
          </a:xfrm>
          <a:prstGeom prst="rect">
            <a:avLst/>
          </a:prstGeom>
          <a:noFill/>
        </p:spPr>
        <p:txBody>
          <a:bodyPr wrap="none" rtlCol="0">
            <a:spAutoFit/>
          </a:bodyPr>
          <a:lstStyle/>
          <a:p>
            <a:pPr algn="ctr"/>
            <a:r>
              <a:rPr lang="fr-BE" dirty="0" err="1" smtClean="0"/>
              <a:t>Strong</a:t>
            </a:r>
            <a:endParaRPr lang="nl-BE" dirty="0"/>
          </a:p>
        </p:txBody>
      </p:sp>
      <p:sp>
        <p:nvSpPr>
          <p:cNvPr id="25" name="TextBox 24"/>
          <p:cNvSpPr txBox="1"/>
          <p:nvPr/>
        </p:nvSpPr>
        <p:spPr>
          <a:xfrm>
            <a:off x="90352" y="6427624"/>
            <a:ext cx="770404" cy="369332"/>
          </a:xfrm>
          <a:prstGeom prst="rect">
            <a:avLst/>
          </a:prstGeom>
          <a:noFill/>
        </p:spPr>
        <p:txBody>
          <a:bodyPr wrap="none" rtlCol="0">
            <a:spAutoFit/>
          </a:bodyPr>
          <a:lstStyle/>
          <a:p>
            <a:pPr algn="ctr"/>
            <a:r>
              <a:rPr lang="nl-BE" dirty="0" err="1" smtClean="0"/>
              <a:t>Weak</a:t>
            </a:r>
            <a:endParaRPr lang="nl-BE" dirty="0"/>
          </a:p>
        </p:txBody>
      </p:sp>
      <p:sp>
        <p:nvSpPr>
          <p:cNvPr id="26" name="Up-Down Arrow 25"/>
          <p:cNvSpPr/>
          <p:nvPr/>
        </p:nvSpPr>
        <p:spPr>
          <a:xfrm>
            <a:off x="323528" y="1932311"/>
            <a:ext cx="288032" cy="45766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2" name="Table 21"/>
          <p:cNvGraphicFramePr>
            <a:graphicFrameLocks noGrp="1"/>
          </p:cNvGraphicFramePr>
          <p:nvPr>
            <p:extLst>
              <p:ext uri="{D42A27DB-BD31-4B8C-83A1-F6EECF244321}">
                <p14:modId xmlns:p14="http://schemas.microsoft.com/office/powerpoint/2010/main" val="946297001"/>
              </p:ext>
            </p:extLst>
          </p:nvPr>
        </p:nvGraphicFramePr>
        <p:xfrm>
          <a:off x="872205" y="4787408"/>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tc>
                <a:tc>
                  <a:txBody>
                    <a:bodyPr/>
                    <a:lstStyle/>
                    <a:p>
                      <a:r>
                        <a:rPr lang="fr-BE" sz="1400" baseline="0" dirty="0" smtClean="0"/>
                        <a:t>Security code on </a:t>
                      </a:r>
                      <a:r>
                        <a:rPr lang="fr-BE" sz="1400" baseline="0" dirty="0" err="1" smtClean="0"/>
                        <a:t>paper</a:t>
                      </a:r>
                      <a:r>
                        <a:rPr lang="fr-BE" sz="1400" baseline="0" dirty="0" smtClean="0"/>
                        <a:t> (</a:t>
                      </a:r>
                      <a:r>
                        <a:rPr lang="fr-BE" sz="1400" baseline="0" dirty="0" err="1" smtClean="0"/>
                        <a:t>paper</a:t>
                      </a:r>
                      <a:r>
                        <a:rPr lang="fr-BE" sz="1400" baseline="0" dirty="0" smtClean="0"/>
                        <a:t> </a:t>
                      </a:r>
                      <a:r>
                        <a:rPr lang="fr-BE" sz="1400" baseline="0" dirty="0" err="1" smtClean="0"/>
                        <a:t>token</a:t>
                      </a:r>
                      <a:r>
                        <a:rPr lang="fr-BE" sz="1400" baseline="0" dirty="0" smtClean="0"/>
                        <a:t>), </a:t>
                      </a:r>
                      <a:r>
                        <a:rPr lang="fr-BE" sz="1400" baseline="0" dirty="0" smtClean="0"/>
                        <a:t>user-id + </a:t>
                      </a:r>
                      <a:r>
                        <a:rPr lang="fr-BE" sz="1400" baseline="0" dirty="0" err="1" smtClean="0"/>
                        <a:t>password</a:t>
                      </a:r>
                      <a:endParaRPr lang="nl-BE" sz="1400" dirty="0"/>
                    </a:p>
                  </a:txBody>
                  <a:tcPr marL="90000" marR="90000" marT="46800" marB="46800" anchor="ctr"/>
                </a:tc>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03" y="5109668"/>
            <a:ext cx="447602" cy="275447"/>
          </a:xfrm>
          <a:prstGeom prst="rect">
            <a:avLst/>
          </a:prstGeom>
        </p:spPr>
      </p:pic>
    </p:spTree>
    <p:extLst>
      <p:ext uri="{BB962C8B-B14F-4D97-AF65-F5344CB8AC3E}">
        <p14:creationId xmlns:p14="http://schemas.microsoft.com/office/powerpoint/2010/main" val="893359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43603" y="1747645"/>
            <a:ext cx="2648277" cy="304950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38297" y="533400"/>
            <a:ext cx="8898199" cy="990600"/>
          </a:xfrm>
        </p:spPr>
        <p:txBody>
          <a:bodyPr>
            <a:noAutofit/>
          </a:bodyPr>
          <a:lstStyle/>
          <a:p>
            <a:r>
              <a:rPr lang="en-GB" sz="3200" noProof="0" dirty="0" smtClean="0"/>
              <a:t>Currently approved authentication methods (CSAM/FAS) for confidential/medical data</a:t>
            </a:r>
            <a:endParaRPr lang="en-GB" sz="3200" noProof="0" dirty="0"/>
          </a:p>
        </p:txBody>
      </p:sp>
      <p:sp>
        <p:nvSpPr>
          <p:cNvPr id="4" name="Date Placeholder 3"/>
          <p:cNvSpPr>
            <a:spLocks noGrp="1"/>
          </p:cNvSpPr>
          <p:nvPr>
            <p:ph type="dt" sz="half" idx="10"/>
          </p:nvPr>
        </p:nvSpPr>
        <p:spPr/>
        <p:txBody>
          <a:bodyPr/>
          <a:lstStyle/>
          <a:p>
            <a:r>
              <a:rPr lang="en-US" altLang="en-US" smtClean="0"/>
              <a:t>25/01/2017</a:t>
            </a:r>
            <a:endParaRPr lang="nl-BE"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05" y="1939039"/>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311388558"/>
              </p:ext>
            </p:extLst>
          </p:nvPr>
        </p:nvGraphicFramePr>
        <p:xfrm>
          <a:off x="872205" y="1876323"/>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 </a:t>
                      </a:r>
                      <a:r>
                        <a:rPr lang="fr-BE" sz="1400" dirty="0" err="1" smtClean="0"/>
                        <a:t>with</a:t>
                      </a:r>
                      <a:r>
                        <a:rPr lang="fr-BE" sz="1400" dirty="0" smtClean="0"/>
                        <a:t> </a:t>
                      </a:r>
                      <a:r>
                        <a:rPr lang="fr-BE" sz="1400" dirty="0" err="1" smtClean="0"/>
                        <a:t>connected</a:t>
                      </a:r>
                      <a:r>
                        <a:rPr lang="fr-BE" sz="1400" dirty="0" smtClean="0"/>
                        <a:t> </a:t>
                      </a:r>
                      <a:r>
                        <a:rPr lang="fr-BE" sz="1400" dirty="0" err="1" smtClean="0"/>
                        <a:t>card</a:t>
                      </a:r>
                      <a:r>
                        <a:rPr lang="fr-BE" sz="1400" dirty="0" smtClean="0"/>
                        <a:t> </a:t>
                      </a:r>
                      <a:r>
                        <a:rPr lang="fr-BE" sz="1400" dirty="0" err="1" smtClean="0"/>
                        <a:t>reader</a:t>
                      </a:r>
                      <a:endParaRPr lang="nl-BE" sz="1400" dirty="0"/>
                    </a:p>
                  </a:txBody>
                  <a:tcPr marL="90000" marR="90000" marT="46800" marB="46800" anchor="ct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452319041"/>
              </p:ext>
            </p:extLst>
          </p:nvPr>
        </p:nvGraphicFramePr>
        <p:xfrm>
          <a:off x="872205" y="2840821"/>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err="1" smtClean="0"/>
                        <a:t>eID</a:t>
                      </a:r>
                      <a:r>
                        <a:rPr lang="fr-BE" sz="1400" dirty="0" smtClean="0"/>
                        <a:t> + PIN-code</a:t>
                      </a:r>
                      <a:r>
                        <a:rPr lang="fr-BE" sz="1400" baseline="0" dirty="0" smtClean="0"/>
                        <a:t> </a:t>
                      </a:r>
                      <a:r>
                        <a:rPr lang="fr-BE" sz="1400" baseline="0" dirty="0" err="1" smtClean="0"/>
                        <a:t>with</a:t>
                      </a:r>
                      <a:r>
                        <a:rPr lang="fr-BE" sz="1400" baseline="0" dirty="0" smtClean="0"/>
                        <a:t> </a:t>
                      </a:r>
                      <a:r>
                        <a:rPr lang="fr-BE" sz="1400" baseline="0" dirty="0" err="1" smtClean="0"/>
                        <a:t>wireless</a:t>
                      </a:r>
                      <a:r>
                        <a:rPr lang="fr-BE" sz="1400" baseline="0" dirty="0" smtClean="0"/>
                        <a:t> </a:t>
                      </a:r>
                      <a:r>
                        <a:rPr lang="fr-BE" sz="1400" baseline="0" dirty="0" err="1" smtClean="0"/>
                        <a:t>card</a:t>
                      </a:r>
                      <a:r>
                        <a:rPr lang="fr-BE" sz="1400" baseline="0" dirty="0" smtClean="0"/>
                        <a:t> </a:t>
                      </a:r>
                      <a:r>
                        <a:rPr lang="fr-BE" sz="1400" baseline="0" dirty="0" err="1" smtClean="0"/>
                        <a:t>reader</a:t>
                      </a:r>
                      <a:endParaRPr lang="nl-BE" sz="1400" dirty="0"/>
                    </a:p>
                  </a:txBody>
                  <a:tcPr marL="90000" marR="90000" marT="46800" marB="46800" anchor="ctr"/>
                </a:tc>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36" y="2961126"/>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2049466761"/>
              </p:ext>
            </p:extLst>
          </p:nvPr>
        </p:nvGraphicFramePr>
        <p:xfrm>
          <a:off x="3617053" y="3807269"/>
          <a:ext cx="2592288" cy="936104"/>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SMS, user-id + </a:t>
                      </a:r>
                      <a:r>
                        <a:rPr lang="fr-BE" sz="1400" baseline="0" dirty="0" err="1" smtClean="0"/>
                        <a:t>password</a:t>
                      </a:r>
                      <a:endParaRPr lang="nl-BE" sz="1400" dirty="0"/>
                    </a:p>
                  </a:txBody>
                  <a:tcPr marL="90000" marR="90000" marT="46800" marB="46800" anchor="ct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000457082"/>
              </p:ext>
            </p:extLst>
          </p:nvPr>
        </p:nvGraphicFramePr>
        <p:xfrm>
          <a:off x="870116" y="3807269"/>
          <a:ext cx="2592288" cy="936104"/>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mobile </a:t>
                      </a:r>
                      <a:r>
                        <a:rPr lang="fr-BE" sz="1400" baseline="0" dirty="0" err="1" smtClean="0"/>
                        <a:t>app</a:t>
                      </a:r>
                      <a:r>
                        <a:rPr lang="fr-BE" sz="1400" baseline="0" dirty="0" smtClean="0"/>
                        <a:t>, user-id + </a:t>
                      </a:r>
                      <a:r>
                        <a:rPr lang="fr-BE" sz="1400" baseline="0" dirty="0" err="1" smtClean="0"/>
                        <a:t>password</a:t>
                      </a:r>
                      <a:endParaRPr lang="nl-BE" sz="1400" dirty="0"/>
                    </a:p>
                  </a:txBody>
                  <a:tcPr marL="90000" marR="90000" marT="46800" marB="46800" anchor="ctr"/>
                </a:tc>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137" y="3953601"/>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43" y="3953121"/>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2521522927"/>
              </p:ext>
            </p:extLst>
          </p:nvPr>
        </p:nvGraphicFramePr>
        <p:xfrm>
          <a:off x="872205" y="5756004"/>
          <a:ext cx="2592288" cy="864096"/>
        </p:xfrm>
        <a:graphic>
          <a:graphicData uri="http://schemas.openxmlformats.org/drawingml/2006/table">
            <a:tbl>
              <a:tblPr firstRow="1" bandRow="1">
                <a:tableStyleId>{3B4B98B0-60AC-42C2-AFA5-B58CD77FA1E5}</a:tableStyleId>
              </a:tblPr>
              <a:tblGrid>
                <a:gridCol w="648071"/>
                <a:gridCol w="1944217"/>
              </a:tblGrid>
              <a:tr h="864096">
                <a:tc>
                  <a:txBody>
                    <a:bodyPr/>
                    <a:lstStyle/>
                    <a:p>
                      <a:endParaRPr lang="nl-BE" dirty="0"/>
                    </a:p>
                  </a:txBody>
                  <a:tcPr marL="90000" marR="90000" marT="108000" marB="46800"/>
                </a:tc>
                <a:tc>
                  <a:txBody>
                    <a:bodyPr/>
                    <a:lstStyle/>
                    <a:p>
                      <a:r>
                        <a:rPr lang="fr-BE" sz="1400" dirty="0" smtClean="0"/>
                        <a:t>User-id </a:t>
                      </a:r>
                      <a:r>
                        <a:rPr lang="fr-BE" sz="1400" baseline="0" dirty="0" smtClean="0"/>
                        <a:t>+ </a:t>
                      </a:r>
                      <a:r>
                        <a:rPr lang="fr-BE" sz="1400" baseline="0" dirty="0" err="1" smtClean="0"/>
                        <a:t>password</a:t>
                      </a:r>
                      <a:endParaRPr lang="nl-BE" sz="1400" dirty="0"/>
                    </a:p>
                  </a:txBody>
                  <a:tcPr marL="90000" marR="90000" marT="46800" marB="46800" anchor="ctr"/>
                </a:tc>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02" y="5922529"/>
            <a:ext cx="409539" cy="409539"/>
          </a:xfrm>
          <a:prstGeom prst="rect">
            <a:avLst/>
          </a:prstGeom>
        </p:spPr>
      </p:pic>
      <p:sp>
        <p:nvSpPr>
          <p:cNvPr id="24" name="TextBox 23"/>
          <p:cNvSpPr txBox="1"/>
          <p:nvPr/>
        </p:nvSpPr>
        <p:spPr>
          <a:xfrm>
            <a:off x="67766" y="1562979"/>
            <a:ext cx="864339" cy="369332"/>
          </a:xfrm>
          <a:prstGeom prst="rect">
            <a:avLst/>
          </a:prstGeom>
          <a:noFill/>
        </p:spPr>
        <p:txBody>
          <a:bodyPr wrap="none" rtlCol="0">
            <a:spAutoFit/>
          </a:bodyPr>
          <a:lstStyle/>
          <a:p>
            <a:pPr algn="ctr"/>
            <a:r>
              <a:rPr lang="fr-BE" dirty="0" err="1" smtClean="0"/>
              <a:t>Strong</a:t>
            </a:r>
            <a:endParaRPr lang="nl-BE" dirty="0"/>
          </a:p>
        </p:txBody>
      </p:sp>
      <p:sp>
        <p:nvSpPr>
          <p:cNvPr id="25" name="TextBox 24"/>
          <p:cNvSpPr txBox="1"/>
          <p:nvPr/>
        </p:nvSpPr>
        <p:spPr>
          <a:xfrm>
            <a:off x="90352" y="6427624"/>
            <a:ext cx="770404" cy="369332"/>
          </a:xfrm>
          <a:prstGeom prst="rect">
            <a:avLst/>
          </a:prstGeom>
          <a:noFill/>
        </p:spPr>
        <p:txBody>
          <a:bodyPr wrap="none" rtlCol="0">
            <a:spAutoFit/>
          </a:bodyPr>
          <a:lstStyle/>
          <a:p>
            <a:pPr algn="ctr"/>
            <a:r>
              <a:rPr lang="fr-BE" dirty="0" err="1" smtClean="0"/>
              <a:t>Wea</a:t>
            </a:r>
            <a:r>
              <a:rPr lang="fr-BE" dirty="0" err="1" smtClean="0"/>
              <a:t>k</a:t>
            </a:r>
            <a:endParaRPr lang="nl-BE" dirty="0"/>
          </a:p>
        </p:txBody>
      </p:sp>
      <p:sp>
        <p:nvSpPr>
          <p:cNvPr id="26" name="Up-Down Arrow 25"/>
          <p:cNvSpPr/>
          <p:nvPr/>
        </p:nvSpPr>
        <p:spPr>
          <a:xfrm>
            <a:off x="323528" y="1932311"/>
            <a:ext cx="288032" cy="45766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2" name="Table 21"/>
          <p:cNvGraphicFramePr>
            <a:graphicFrameLocks noGrp="1"/>
          </p:cNvGraphicFramePr>
          <p:nvPr>
            <p:extLst>
              <p:ext uri="{D42A27DB-BD31-4B8C-83A1-F6EECF244321}">
                <p14:modId xmlns:p14="http://schemas.microsoft.com/office/powerpoint/2010/main" val="1722731407"/>
              </p:ext>
            </p:extLst>
          </p:nvPr>
        </p:nvGraphicFramePr>
        <p:xfrm>
          <a:off x="872205" y="4787408"/>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tc>
                <a:tc>
                  <a:txBody>
                    <a:bodyPr/>
                    <a:lstStyle/>
                    <a:p>
                      <a:r>
                        <a:rPr lang="fr-BE" sz="1400" baseline="0" dirty="0" smtClean="0"/>
                        <a:t>Security code on </a:t>
                      </a:r>
                      <a:r>
                        <a:rPr lang="fr-BE" sz="1400" baseline="0" dirty="0" err="1" smtClean="0"/>
                        <a:t>paper</a:t>
                      </a:r>
                      <a:r>
                        <a:rPr lang="fr-BE" sz="1400" baseline="0" dirty="0" smtClean="0"/>
                        <a:t> (</a:t>
                      </a:r>
                      <a:r>
                        <a:rPr lang="fr-BE" sz="1400" baseline="0" dirty="0" err="1" smtClean="0"/>
                        <a:t>paper</a:t>
                      </a:r>
                      <a:r>
                        <a:rPr lang="fr-BE" sz="1400" baseline="0" dirty="0" smtClean="0"/>
                        <a:t> </a:t>
                      </a:r>
                      <a:r>
                        <a:rPr lang="fr-BE" sz="1400" baseline="0" dirty="0" err="1" smtClean="0"/>
                        <a:t>token</a:t>
                      </a:r>
                      <a:r>
                        <a:rPr lang="fr-BE" sz="1400" baseline="0" dirty="0" smtClean="0"/>
                        <a:t>), user-id + </a:t>
                      </a:r>
                      <a:r>
                        <a:rPr lang="fr-BE" sz="1400" baseline="0" dirty="0" err="1" smtClean="0"/>
                        <a:t>password</a:t>
                      </a:r>
                      <a:endParaRPr lang="nl-BE" sz="1400" dirty="0"/>
                    </a:p>
                  </a:txBody>
                  <a:tcPr marL="90000" marR="90000" marT="46800" marB="46800" anchor="ctr"/>
                </a:tc>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03" y="5109668"/>
            <a:ext cx="447602" cy="275447"/>
          </a:xfrm>
          <a:prstGeom prst="rect">
            <a:avLst/>
          </a:prstGeom>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26137" y="1958443"/>
            <a:ext cx="1523384" cy="10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4C242A18-EC12-4F37-9DE3-9352234277DF}" type="slidenum">
              <a:rPr lang="en-US" smtClean="0"/>
              <a:t>47</a:t>
            </a:fld>
            <a:endParaRPr lang="en-US"/>
          </a:p>
        </p:txBody>
      </p:sp>
    </p:spTree>
    <p:extLst>
      <p:ext uri="{BB962C8B-B14F-4D97-AF65-F5344CB8AC3E}">
        <p14:creationId xmlns:p14="http://schemas.microsoft.com/office/powerpoint/2010/main" val="3037754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eID bootstrap</a:t>
            </a:r>
            <a:endParaRPr lang="en-GB" noProof="0" dirty="0"/>
          </a:p>
        </p:txBody>
      </p:sp>
      <p:sp>
        <p:nvSpPr>
          <p:cNvPr id="3" name="Content Placeholder 2"/>
          <p:cNvSpPr>
            <a:spLocks noGrp="1"/>
          </p:cNvSpPr>
          <p:nvPr>
            <p:ph idx="1"/>
          </p:nvPr>
        </p:nvSpPr>
        <p:spPr/>
        <p:txBody>
          <a:bodyPr/>
          <a:lstStyle/>
          <a:p>
            <a:r>
              <a:rPr lang="en-GB" noProof="0" dirty="0" smtClean="0"/>
              <a:t>Authentication without registration = </a:t>
            </a:r>
            <a:r>
              <a:rPr lang="en-GB" noProof="0" dirty="0" err="1" smtClean="0"/>
              <a:t>eID</a:t>
            </a:r>
            <a:r>
              <a:rPr lang="en-GB" noProof="0" dirty="0" smtClean="0"/>
              <a:t> only</a:t>
            </a:r>
          </a:p>
          <a:p>
            <a:endParaRPr lang="en-GB" noProof="0" dirty="0" smtClean="0"/>
          </a:p>
          <a:p>
            <a:r>
              <a:rPr lang="en-GB" noProof="0" dirty="0" smtClean="0"/>
              <a:t>Activation </a:t>
            </a:r>
            <a:r>
              <a:rPr lang="en-GB" noProof="0" dirty="0" smtClean="0"/>
              <a:t>of other authentication methods based on demand with </a:t>
            </a:r>
            <a:r>
              <a:rPr lang="en-GB" noProof="0" dirty="0" err="1" smtClean="0"/>
              <a:t>eID</a:t>
            </a:r>
            <a:r>
              <a:rPr lang="en-GB" noProof="0" dirty="0" smtClean="0"/>
              <a:t> + Card reader</a:t>
            </a:r>
          </a:p>
          <a:p>
            <a:endParaRPr lang="en-GB" noProof="0" dirty="0" smtClean="0"/>
          </a:p>
          <a:p>
            <a:r>
              <a:rPr lang="en-GB" noProof="0" dirty="0" smtClean="0"/>
              <a:t>Goal</a:t>
            </a:r>
            <a:r>
              <a:rPr lang="en-GB" noProof="0" dirty="0" smtClean="0"/>
              <a:t>: high degree of certainty about the identity of the user when authenticating without </a:t>
            </a:r>
            <a:r>
              <a:rPr lang="en-GB" noProof="0" dirty="0" err="1" smtClean="0"/>
              <a:t>eID</a:t>
            </a:r>
            <a:endParaRPr lang="en-GB" noProof="0" dirty="0" smtClean="0"/>
          </a:p>
          <a:p>
            <a:endParaRPr lang="en-GB" noProof="0" dirty="0" smtClean="0"/>
          </a:p>
          <a:p>
            <a:r>
              <a:rPr lang="en-GB" noProof="0" dirty="0" smtClean="0"/>
              <a:t>Management </a:t>
            </a:r>
            <a:r>
              <a:rPr lang="en-GB" noProof="0" dirty="0" smtClean="0"/>
              <a:t>of these methods through the self-management application van "</a:t>
            </a:r>
            <a:r>
              <a:rPr lang="en-GB" noProof="0" dirty="0" err="1" smtClean="0"/>
              <a:t>Mijn</a:t>
            </a:r>
            <a:r>
              <a:rPr lang="en-GB" noProof="0" dirty="0" smtClean="0"/>
              <a:t> </a:t>
            </a:r>
            <a:r>
              <a:rPr lang="en-GB" noProof="0" dirty="0" err="1" smtClean="0"/>
              <a:t>eGov</a:t>
            </a:r>
            <a:r>
              <a:rPr lang="en-GB" noProof="0" dirty="0" smtClean="0"/>
              <a:t> </a:t>
            </a:r>
            <a:r>
              <a:rPr lang="en-GB" noProof="0" dirty="0" err="1" smtClean="0"/>
              <a:t>Profiel</a:t>
            </a:r>
            <a:r>
              <a:rPr lang="en-GB" noProof="0" dirty="0" smtClean="0"/>
              <a:t>"</a:t>
            </a:r>
            <a:br>
              <a:rPr lang="en-GB" noProof="0" dirty="0" smtClean="0"/>
            </a:br>
            <a:r>
              <a:rPr lang="en-GB" noProof="0" dirty="0" smtClean="0">
                <a:hlinkClick r:id="rId2"/>
              </a:rPr>
              <a:t>www.csam.be/myprofile</a:t>
            </a:r>
            <a:endParaRPr lang="en-GB" noProof="0" dirty="0" smtClean="0"/>
          </a:p>
          <a:p>
            <a:endParaRPr lang="en-GB" noProof="0" dirty="0"/>
          </a:p>
        </p:txBody>
      </p:sp>
      <p:sp>
        <p:nvSpPr>
          <p:cNvPr id="4" name="Date Placeholder 3"/>
          <p:cNvSpPr>
            <a:spLocks noGrp="1"/>
          </p:cNvSpPr>
          <p:nvPr>
            <p:ph type="dt" sz="half" idx="10"/>
          </p:nvPr>
        </p:nvSpPr>
        <p:spPr/>
        <p:txBody>
          <a:bodyPr/>
          <a:lstStyle/>
          <a:p>
            <a:r>
              <a:rPr lang="en-US" altLang="en-US" smtClean="0"/>
              <a:t>25/01/2017</a:t>
            </a:r>
            <a:endParaRPr lang="nl-BE" alt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t>48</a:t>
            </a:fld>
            <a:endParaRPr lang="en-US"/>
          </a:p>
        </p:txBody>
      </p:sp>
    </p:spTree>
    <p:extLst>
      <p:ext uri="{BB962C8B-B14F-4D97-AF65-F5344CB8AC3E}">
        <p14:creationId xmlns:p14="http://schemas.microsoft.com/office/powerpoint/2010/main" val="2143173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eID + card reader</a:t>
            </a:r>
            <a:endParaRPr lang="en-GB" noProof="0" dirty="0"/>
          </a:p>
        </p:txBody>
      </p:sp>
      <p:sp>
        <p:nvSpPr>
          <p:cNvPr id="3" name="Content Placeholder 2"/>
          <p:cNvSpPr>
            <a:spLocks noGrp="1"/>
          </p:cNvSpPr>
          <p:nvPr>
            <p:ph idx="1"/>
          </p:nvPr>
        </p:nvSpPr>
        <p:spPr/>
        <p:txBody>
          <a:bodyPr/>
          <a:lstStyle/>
          <a:p>
            <a:r>
              <a:rPr lang="en-GB" noProof="0" smtClean="0"/>
              <a:t>Compatibility with mobile apps = limited</a:t>
            </a:r>
          </a:p>
          <a:p>
            <a:r>
              <a:rPr lang="en-GB" noProof="0" smtClean="0"/>
              <a:t>Tablets with built in reader</a:t>
            </a:r>
          </a:p>
          <a:p>
            <a:r>
              <a:rPr lang="en-GB" noProof="0" smtClean="0"/>
              <a:t>"Add-on" card reader</a:t>
            </a:r>
            <a:endParaRPr lang="en-GB" noProof="0" dirty="0"/>
          </a:p>
        </p:txBody>
      </p:sp>
      <p:sp>
        <p:nvSpPr>
          <p:cNvPr id="4" name="Date Placeholder 3"/>
          <p:cNvSpPr>
            <a:spLocks noGrp="1"/>
          </p:cNvSpPr>
          <p:nvPr>
            <p:ph type="dt" sz="half" idx="10"/>
          </p:nvPr>
        </p:nvSpPr>
        <p:spPr/>
        <p:txBody>
          <a:bodyPr/>
          <a:lstStyle/>
          <a:p>
            <a:r>
              <a:rPr lang="en-US" altLang="en-US" smtClean="0"/>
              <a:t>25/01/2017</a:t>
            </a:r>
            <a:endParaRPr lang="nl-BE" altLang="en-US" dirty="0"/>
          </a:p>
        </p:txBody>
      </p:sp>
      <p:pic>
        <p:nvPicPr>
          <p:cNvPr id="6" name="Picture 2" descr="http://images.techhive.com/images/article/2014/08/dellvenue11prosecurity_2-100372982-or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604488"/>
            <a:ext cx="3600399" cy="27592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bwMode="auto">
          <a:xfrm rot="18557121">
            <a:off x="2070886" y="4845618"/>
            <a:ext cx="2124000" cy="684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9" name="Picture 6" descr="http://www.ftsafe.com/images/upload/day_140720/2014072016063144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1657" y="1772816"/>
            <a:ext cx="1323164" cy="1952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ftsafe.com/images/upload/day_140718/2014071817395019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0502" y="4149078"/>
            <a:ext cx="1443986" cy="2232249"/>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bwMode="auto">
          <a:xfrm rot="5400000">
            <a:off x="6982453" y="5327917"/>
            <a:ext cx="1080000" cy="540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4701540"/>
            <a:ext cx="2208921" cy="1679788"/>
          </a:xfrm>
          <a:prstGeom prst="rect">
            <a:avLst/>
          </a:prstGeom>
        </p:spPr>
      </p:pic>
      <p:sp>
        <p:nvSpPr>
          <p:cNvPr id="8" name="Slide Number Placeholder 7"/>
          <p:cNvSpPr>
            <a:spLocks noGrp="1"/>
          </p:cNvSpPr>
          <p:nvPr>
            <p:ph type="sldNum" sz="quarter" idx="12"/>
          </p:nvPr>
        </p:nvSpPr>
        <p:spPr/>
        <p:txBody>
          <a:bodyPr/>
          <a:lstStyle/>
          <a:p>
            <a:fld id="{4C242A18-EC12-4F37-9DE3-9352234277DF}" type="slidenum">
              <a:rPr lang="en-US" smtClean="0"/>
              <a:t>49</a:t>
            </a:fld>
            <a:endParaRPr lang="en-US"/>
          </a:p>
        </p:txBody>
      </p:sp>
    </p:spTree>
    <p:extLst>
      <p:ext uri="{BB962C8B-B14F-4D97-AF65-F5344CB8AC3E}">
        <p14:creationId xmlns:p14="http://schemas.microsoft.com/office/powerpoint/2010/main" val="4098957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Modularity</a:t>
            </a:r>
            <a:endParaRPr lang="en-GB" noProof="0" dirty="0"/>
          </a:p>
        </p:txBody>
      </p:sp>
      <p:sp>
        <p:nvSpPr>
          <p:cNvPr id="3" name="Content Placeholder 2"/>
          <p:cNvSpPr>
            <a:spLocks noGrp="1"/>
          </p:cNvSpPr>
          <p:nvPr>
            <p:ph idx="1"/>
          </p:nvPr>
        </p:nvSpPr>
        <p:spPr/>
        <p:txBody>
          <a:bodyPr/>
          <a:lstStyle/>
          <a:p>
            <a:r>
              <a:rPr lang="en-GB" smtClean="0"/>
              <a:t>Modularity is the degree to which a system's components may be separated and recombined (Wikipedia)</a:t>
            </a:r>
            <a:endParaRPr lang="en-GB" noProof="0" smtClean="0"/>
          </a:p>
          <a:p>
            <a:endParaRPr lang="en-GB" noProof="0" smtClean="0"/>
          </a:p>
          <a:p>
            <a:r>
              <a:rPr lang="en-GB" noProof="0" smtClean="0"/>
              <a:t>No proprietary link between mobile device/app and platform/EHR</a:t>
            </a:r>
          </a:p>
          <a:p>
            <a:endParaRPr lang="en-GB" noProof="0" smtClean="0"/>
          </a:p>
          <a:p>
            <a:r>
              <a:rPr lang="en-GB" noProof="0" smtClean="0"/>
              <a:t>Every device/app (approved) has to be able to communicate</a:t>
            </a:r>
          </a:p>
          <a:p>
            <a:pPr lvl="1"/>
            <a:r>
              <a:rPr lang="en-GB" noProof="0" smtClean="0"/>
              <a:t>by using open standards</a:t>
            </a:r>
          </a:p>
          <a:p>
            <a:pPr lvl="1"/>
            <a:r>
              <a:rPr lang="en-GB" noProof="0" smtClean="0"/>
              <a:t>in a transparent way</a:t>
            </a:r>
          </a:p>
          <a:p>
            <a:pPr lvl="1"/>
            <a:r>
              <a:rPr lang="en-GB" noProof="0" smtClean="0"/>
              <a:t>without lock-in</a:t>
            </a:r>
          </a:p>
          <a:p>
            <a:endParaRPr lang="en-GB" noProof="0"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6" name="Slide Number Placeholder 5"/>
          <p:cNvSpPr>
            <a:spLocks noGrp="1"/>
          </p:cNvSpPr>
          <p:nvPr>
            <p:ph type="sldNum" sz="quarter" idx="12"/>
          </p:nvPr>
        </p:nvSpPr>
        <p:spPr/>
        <p:txBody>
          <a:bodyPr/>
          <a:lstStyle/>
          <a:p>
            <a:fld id="{4C242A18-EC12-4F37-9DE3-9352234277DF}" type="slidenum">
              <a:rPr lang="en-US" smtClean="0"/>
              <a:pPr/>
              <a:t>5</a:t>
            </a:fld>
            <a:endParaRPr lang="en-US"/>
          </a:p>
        </p:txBody>
      </p:sp>
    </p:spTree>
    <p:extLst>
      <p:ext uri="{BB962C8B-B14F-4D97-AF65-F5344CB8AC3E}">
        <p14:creationId xmlns:p14="http://schemas.microsoft.com/office/powerpoint/2010/main" val="23265782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smtClean="0"/>
              <a:t>eID + unconnected card reader</a:t>
            </a:r>
            <a:endParaRPr lang="en-GB" noProof="0" dirty="0"/>
          </a:p>
        </p:txBody>
      </p:sp>
      <p:sp>
        <p:nvSpPr>
          <p:cNvPr id="3" name="Content Placeholder 2"/>
          <p:cNvSpPr>
            <a:spLocks noGrp="1"/>
          </p:cNvSpPr>
          <p:nvPr>
            <p:ph idx="1"/>
          </p:nvPr>
        </p:nvSpPr>
        <p:spPr>
          <a:xfrm>
            <a:off x="457199" y="1600200"/>
            <a:ext cx="5511857" cy="4876800"/>
          </a:xfrm>
        </p:spPr>
        <p:txBody>
          <a:bodyPr/>
          <a:lstStyle/>
          <a:p>
            <a:r>
              <a:rPr lang="en-GB" noProof="0" smtClean="0"/>
              <a:t>Authenticate through external partner (Mydigipass)</a:t>
            </a:r>
          </a:p>
          <a:p>
            <a:r>
              <a:rPr lang="en-GB" noProof="0" smtClean="0"/>
              <a:t>Compatible with mobile Webapps</a:t>
            </a:r>
          </a:p>
          <a:p>
            <a:r>
              <a:rPr lang="en-GB" noProof="0" smtClean="0"/>
              <a:t>Less user friendly in a mobile context</a:t>
            </a:r>
            <a:endParaRPr lang="en-GB" noProof="0"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smtClean="0"/>
              <a:t>25/01/2017</a:t>
            </a:r>
            <a:endParaRPr lang="nl-BE"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3" y="4869160"/>
            <a:ext cx="2592288" cy="139386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57" y="1570485"/>
            <a:ext cx="2779407" cy="4941168"/>
          </a:xfrm>
          <a:prstGeom prst="rect">
            <a:avLst/>
          </a:prstGeom>
          <a:effectLst>
            <a:outerShdw blurRad="63500" sx="102000" sy="102000" algn="ctr" rotWithShape="0">
              <a:prstClr val="black">
                <a:alpha val="40000"/>
              </a:prstClr>
            </a:outerShdw>
          </a:effectLst>
        </p:spPr>
      </p:pic>
      <p:sp>
        <p:nvSpPr>
          <p:cNvPr id="7" name="Slide Number Placeholder 6"/>
          <p:cNvSpPr>
            <a:spLocks noGrp="1"/>
          </p:cNvSpPr>
          <p:nvPr>
            <p:ph type="sldNum" sz="quarter" idx="12"/>
          </p:nvPr>
        </p:nvSpPr>
        <p:spPr/>
        <p:txBody>
          <a:bodyPr/>
          <a:lstStyle/>
          <a:p>
            <a:fld id="{4C242A18-EC12-4F37-9DE3-9352234277DF}" type="slidenum">
              <a:rPr lang="en-US" smtClean="0"/>
              <a:t>50</a:t>
            </a:fld>
            <a:endParaRPr lang="en-US"/>
          </a:p>
        </p:txBody>
      </p:sp>
    </p:spTree>
    <p:extLst>
      <p:ext uri="{BB962C8B-B14F-4D97-AF65-F5344CB8AC3E}">
        <p14:creationId xmlns:p14="http://schemas.microsoft.com/office/powerpoint/2010/main" val="5735045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3400"/>
            <a:ext cx="8964487" cy="990600"/>
          </a:xfrm>
        </p:spPr>
        <p:txBody>
          <a:bodyPr>
            <a:normAutofit fontScale="90000"/>
          </a:bodyPr>
          <a:lstStyle/>
          <a:p>
            <a:r>
              <a:rPr lang="en-GB" noProof="0" dirty="0" smtClean="0"/>
              <a:t>Security </a:t>
            </a:r>
            <a:r>
              <a:rPr lang="en-GB" noProof="0" dirty="0" smtClean="0"/>
              <a:t>token </a:t>
            </a:r>
            <a:r>
              <a:rPr lang="en-GB" noProof="0" dirty="0" smtClean="0"/>
              <a:t>generated by </a:t>
            </a:r>
            <a:r>
              <a:rPr lang="en-GB" noProof="0" dirty="0" smtClean="0"/>
              <a:t>mobile </a:t>
            </a:r>
            <a:r>
              <a:rPr lang="en-GB" noProof="0" dirty="0" smtClean="0"/>
              <a:t>app </a:t>
            </a:r>
            <a:r>
              <a:rPr lang="en-GB" sz="3100" noProof="0" dirty="0" smtClean="0"/>
              <a:t>(1/5) </a:t>
            </a:r>
            <a:br>
              <a:rPr lang="en-GB" sz="3100" noProof="0" dirty="0" smtClean="0"/>
            </a:br>
            <a:r>
              <a:rPr lang="en-GB" sz="3100" noProof="0" dirty="0" smtClean="0"/>
              <a:t>How does it work? (one time registration)</a:t>
            </a:r>
            <a:endParaRPr lang="en-GB" sz="3100" noProof="0" dirty="0"/>
          </a:p>
        </p:txBody>
      </p:sp>
      <p:sp>
        <p:nvSpPr>
          <p:cNvPr id="3" name="Content Placeholder 2"/>
          <p:cNvSpPr>
            <a:spLocks noGrp="1"/>
          </p:cNvSpPr>
          <p:nvPr>
            <p:ph idx="1"/>
          </p:nvPr>
        </p:nvSpPr>
        <p:spPr>
          <a:xfrm>
            <a:off x="457200" y="1600200"/>
            <a:ext cx="5915000" cy="4876800"/>
          </a:xfrm>
        </p:spPr>
        <p:txBody>
          <a:bodyPr>
            <a:normAutofit/>
          </a:bodyPr>
          <a:lstStyle/>
          <a:p>
            <a:r>
              <a:rPr lang="en-GB" noProof="0" dirty="0" smtClean="0"/>
              <a:t>One time registration of mobile app through </a:t>
            </a:r>
            <a:r>
              <a:rPr lang="en-GB" noProof="0" dirty="0" err="1" smtClean="0"/>
              <a:t>eID</a:t>
            </a:r>
            <a:r>
              <a:rPr lang="en-GB" noProof="0" dirty="0" smtClean="0"/>
              <a:t> bootstrap</a:t>
            </a:r>
          </a:p>
          <a:p>
            <a:r>
              <a:rPr lang="en-GB" noProof="0" dirty="0" smtClean="0"/>
              <a:t>User can choose his own mobile app to generate access codes</a:t>
            </a:r>
          </a:p>
          <a:p>
            <a:r>
              <a:rPr lang="en-GB" noProof="0" dirty="0" smtClean="0"/>
              <a:t>Condition: app has to be compatible with TOTP protocol (Time-based One Time Password)</a:t>
            </a:r>
          </a:p>
          <a:p>
            <a:r>
              <a:rPr lang="en-GB" noProof="0" dirty="0" smtClean="0"/>
              <a:t>Examples: Google Authenticator, Duo Mobile, Amazon AWS MFA </a:t>
            </a:r>
            <a:r>
              <a:rPr lang="en-GB" noProof="0" dirty="0" err="1" smtClean="0"/>
              <a:t>en</a:t>
            </a:r>
            <a:r>
              <a:rPr lang="en-GB" noProof="0" dirty="0" smtClean="0"/>
              <a:t> Authenticator</a:t>
            </a:r>
          </a:p>
          <a:p>
            <a:r>
              <a:rPr lang="en-GB" noProof="0" dirty="0" smtClean="0"/>
              <a:t>Most apps are freely available in app stores</a:t>
            </a:r>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smtClean="0"/>
              <a:t>25/01/2017</a:t>
            </a:r>
            <a:endParaRPr lang="nl-BE" alt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944216"/>
            <a:ext cx="2617389" cy="4653136"/>
          </a:xfrm>
          <a:prstGeom prst="rect">
            <a:avLst/>
          </a:prstGeom>
        </p:spPr>
      </p:pic>
      <p:sp>
        <p:nvSpPr>
          <p:cNvPr id="6" name="Slide Number Placeholder 5"/>
          <p:cNvSpPr>
            <a:spLocks noGrp="1"/>
          </p:cNvSpPr>
          <p:nvPr>
            <p:ph type="sldNum" sz="quarter" idx="12"/>
          </p:nvPr>
        </p:nvSpPr>
        <p:spPr/>
        <p:txBody>
          <a:bodyPr/>
          <a:lstStyle/>
          <a:p>
            <a:fld id="{4C242A18-EC12-4F37-9DE3-9352234277DF}" type="slidenum">
              <a:rPr lang="en-US" smtClean="0"/>
              <a:t>51</a:t>
            </a:fld>
            <a:endParaRPr lang="en-US"/>
          </a:p>
        </p:txBody>
      </p:sp>
    </p:spTree>
    <p:extLst>
      <p:ext uri="{BB962C8B-B14F-4D97-AF65-F5344CB8AC3E}">
        <p14:creationId xmlns:p14="http://schemas.microsoft.com/office/powerpoint/2010/main" val="5401706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3400"/>
            <a:ext cx="8712968" cy="990600"/>
          </a:xfrm>
        </p:spPr>
        <p:txBody>
          <a:bodyPr>
            <a:normAutofit fontScale="90000"/>
          </a:bodyPr>
          <a:lstStyle/>
          <a:p>
            <a:r>
              <a:rPr lang="en-GB" noProof="0" dirty="0" smtClean="0"/>
              <a:t>Security </a:t>
            </a:r>
            <a:r>
              <a:rPr lang="en-GB" noProof="0" dirty="0" smtClean="0"/>
              <a:t>token </a:t>
            </a:r>
            <a:r>
              <a:rPr lang="en-GB" noProof="0" dirty="0" smtClean="0"/>
              <a:t>generated by </a:t>
            </a:r>
            <a:r>
              <a:rPr lang="en-GB" noProof="0" dirty="0" smtClean="0"/>
              <a:t>mobile </a:t>
            </a:r>
            <a:r>
              <a:rPr lang="en-GB" noProof="0" dirty="0" smtClean="0"/>
              <a:t>app </a:t>
            </a:r>
            <a:r>
              <a:rPr lang="en-GB" sz="3100" noProof="0" dirty="0" smtClean="0"/>
              <a:t>(2/5)</a:t>
            </a:r>
            <a:r>
              <a:rPr lang="en-GB" noProof="0" dirty="0" smtClean="0"/>
              <a:t/>
            </a:r>
            <a:br>
              <a:rPr lang="en-GB" noProof="0" dirty="0" smtClean="0"/>
            </a:br>
            <a:r>
              <a:rPr lang="en-GB" sz="3100" noProof="0" dirty="0" smtClean="0"/>
              <a:t>How does it work? (Authentication)</a:t>
            </a:r>
            <a:endParaRPr lang="en-GB" sz="3100" noProof="0" dirty="0"/>
          </a:p>
        </p:txBody>
      </p:sp>
      <p:sp>
        <p:nvSpPr>
          <p:cNvPr id="3" name="Content Placeholder 2"/>
          <p:cNvSpPr>
            <a:spLocks noGrp="1"/>
          </p:cNvSpPr>
          <p:nvPr>
            <p:ph idx="1"/>
          </p:nvPr>
        </p:nvSpPr>
        <p:spPr/>
        <p:txBody>
          <a:bodyPr>
            <a:normAutofit/>
          </a:bodyPr>
          <a:lstStyle/>
          <a:p>
            <a:r>
              <a:rPr lang="en-GB" sz="2800" noProof="0" dirty="0" smtClean="0"/>
              <a:t>Step 1: Enter Username and password</a:t>
            </a:r>
          </a:p>
          <a:p>
            <a:r>
              <a:rPr lang="en-GB" sz="2800" noProof="0" dirty="0" smtClean="0"/>
              <a:t>Step 2: Enter TOTP code generated through Mobile App / App generates new code every 30 seconds</a:t>
            </a:r>
            <a:endParaRPr lang="en-GB" sz="2800" noProof="0"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smtClean="0"/>
              <a:t>25/01/2017</a:t>
            </a:r>
            <a:endParaRPr lang="nl-BE" altLang="en-US"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944512"/>
            <a:ext cx="3672408" cy="228134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814" y="3308694"/>
            <a:ext cx="3910618" cy="192130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255" y="5085184"/>
            <a:ext cx="3854177" cy="16022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bwMode="auto">
          <a:xfrm rot="5400000">
            <a:off x="5229111" y="5470439"/>
            <a:ext cx="675339" cy="1921054"/>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4" name="Curved Connector 13"/>
          <p:cNvCxnSpPr/>
          <p:nvPr/>
        </p:nvCxnSpPr>
        <p:spPr>
          <a:xfrm flipV="1">
            <a:off x="6245976" y="4482226"/>
            <a:ext cx="702288" cy="1683078"/>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4C242A18-EC12-4F37-9DE3-9352234277DF}" type="slidenum">
              <a:rPr lang="en-US" smtClean="0"/>
              <a:t>52</a:t>
            </a:fld>
            <a:endParaRPr lang="en-US"/>
          </a:p>
        </p:txBody>
      </p:sp>
    </p:spTree>
    <p:extLst>
      <p:ext uri="{BB962C8B-B14F-4D97-AF65-F5344CB8AC3E}">
        <p14:creationId xmlns:p14="http://schemas.microsoft.com/office/powerpoint/2010/main" val="4103846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51304" cy="990600"/>
          </a:xfrm>
        </p:spPr>
        <p:txBody>
          <a:bodyPr>
            <a:noAutofit/>
          </a:bodyPr>
          <a:lstStyle/>
          <a:p>
            <a:r>
              <a:rPr lang="en-GB" sz="3600" noProof="0" dirty="0" smtClean="0"/>
              <a:t>Security token generated by mobile app </a:t>
            </a:r>
            <a:r>
              <a:rPr lang="en-GB" sz="2800" noProof="0" dirty="0" smtClean="0"/>
              <a:t>(3/5)</a:t>
            </a:r>
            <a:endParaRPr lang="en-GB" sz="2800" noProof="0" dirty="0"/>
          </a:p>
        </p:txBody>
      </p:sp>
      <p:sp>
        <p:nvSpPr>
          <p:cNvPr id="3" name="Content Placeholder 2"/>
          <p:cNvSpPr>
            <a:spLocks noGrp="1"/>
          </p:cNvSpPr>
          <p:nvPr>
            <p:ph idx="1"/>
          </p:nvPr>
        </p:nvSpPr>
        <p:spPr/>
        <p:txBody>
          <a:bodyPr/>
          <a:lstStyle/>
          <a:p>
            <a:r>
              <a:rPr lang="en-GB" noProof="0" smtClean="0"/>
              <a:t>Compatible with mobile webapps</a:t>
            </a:r>
          </a:p>
          <a:p>
            <a:endParaRPr lang="en-GB" noProof="0" smtClean="0"/>
          </a:p>
          <a:p>
            <a:r>
              <a:rPr lang="en-GB" noProof="0" smtClean="0"/>
              <a:t>Safer than use of password only</a:t>
            </a:r>
          </a:p>
          <a:p>
            <a:pPr lvl="1"/>
            <a:r>
              <a:rPr lang="en-GB" noProof="0" smtClean="0"/>
              <a:t>knowledge factor = password</a:t>
            </a:r>
          </a:p>
          <a:p>
            <a:pPr lvl="1"/>
            <a:r>
              <a:rPr lang="en-GB" smtClean="0"/>
              <a:t>p</a:t>
            </a:r>
            <a:r>
              <a:rPr lang="en-GB" noProof="0" smtClean="0"/>
              <a:t>ossession factor = device with registered mobile app</a:t>
            </a:r>
          </a:p>
          <a:p>
            <a:endParaRPr lang="en-GB" noProof="0" smtClean="0"/>
          </a:p>
          <a:p>
            <a:r>
              <a:rPr lang="en-GB" noProof="0" smtClean="0"/>
              <a:t>Somewhat less user-friendly than password only</a:t>
            </a:r>
          </a:p>
          <a:p>
            <a:pPr lvl="1"/>
            <a:r>
              <a:rPr lang="en-GB" smtClean="0"/>
              <a:t>r</a:t>
            </a:r>
            <a:r>
              <a:rPr lang="en-GB" noProof="0" smtClean="0"/>
              <a:t>e-enter or copy/paste code generated by the mobile app</a:t>
            </a:r>
          </a:p>
          <a:p>
            <a:pPr lvl="1"/>
            <a:endParaRPr lang="en-GB" noProof="0" dirty="0"/>
          </a:p>
        </p:txBody>
      </p:sp>
      <p:sp>
        <p:nvSpPr>
          <p:cNvPr id="4" name="Date Placeholder 3"/>
          <p:cNvSpPr>
            <a:spLocks noGrp="1"/>
          </p:cNvSpPr>
          <p:nvPr>
            <p:ph type="dt" sz="half" idx="10"/>
          </p:nvPr>
        </p:nvSpPr>
        <p:spPr/>
        <p:txBody>
          <a:bodyPr/>
          <a:lstStyle/>
          <a:p>
            <a:r>
              <a:rPr lang="en-US" altLang="en-US" smtClean="0"/>
              <a:t>25/01/2017</a:t>
            </a:r>
            <a:endParaRPr lang="nl-BE" alt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pPr/>
              <a:t>53</a:t>
            </a:fld>
            <a:endParaRPr lang="en-US"/>
          </a:p>
        </p:txBody>
      </p:sp>
    </p:spTree>
    <p:extLst>
      <p:ext uri="{BB962C8B-B14F-4D97-AF65-F5344CB8AC3E}">
        <p14:creationId xmlns:p14="http://schemas.microsoft.com/office/powerpoint/2010/main" val="335217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33400"/>
            <a:ext cx="8712968" cy="990600"/>
          </a:xfrm>
        </p:spPr>
        <p:txBody>
          <a:bodyPr>
            <a:normAutofit fontScale="90000"/>
          </a:bodyPr>
          <a:lstStyle/>
          <a:p>
            <a:r>
              <a:rPr lang="en-GB" noProof="0" dirty="0" smtClean="0"/>
              <a:t>Security </a:t>
            </a:r>
            <a:r>
              <a:rPr lang="en-GB" noProof="0" dirty="0" smtClean="0"/>
              <a:t>token </a:t>
            </a:r>
            <a:r>
              <a:rPr lang="en-GB" noProof="0" dirty="0" smtClean="0"/>
              <a:t>generated by </a:t>
            </a:r>
            <a:r>
              <a:rPr lang="en-GB" noProof="0" dirty="0" smtClean="0"/>
              <a:t>mobile </a:t>
            </a:r>
            <a:r>
              <a:rPr lang="en-GB" noProof="0" dirty="0" smtClean="0"/>
              <a:t>app </a:t>
            </a:r>
            <a:r>
              <a:rPr lang="en-GB" sz="3100" noProof="0" dirty="0" smtClean="0"/>
              <a:t>(4/5)</a:t>
            </a:r>
            <a:endParaRPr lang="en-GB" noProof="0"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smtClean="0"/>
              <a:t>25/01/2017</a:t>
            </a:r>
            <a:endParaRPr lang="nl-BE" altLang="en-US" dirty="0"/>
          </a:p>
        </p:txBody>
      </p:sp>
      <p:pic>
        <p:nvPicPr>
          <p:cNvPr id="8" name="Log_in_on_smartphone_or_tablet_with_security_code_.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691" y="1435394"/>
            <a:ext cx="8943556" cy="5030750"/>
          </a:xfrm>
        </p:spPr>
      </p:pic>
      <p:sp>
        <p:nvSpPr>
          <p:cNvPr id="3" name="Slide Number Placeholder 2"/>
          <p:cNvSpPr>
            <a:spLocks noGrp="1"/>
          </p:cNvSpPr>
          <p:nvPr>
            <p:ph type="sldNum" sz="quarter" idx="12"/>
          </p:nvPr>
        </p:nvSpPr>
        <p:spPr/>
        <p:txBody>
          <a:bodyPr/>
          <a:lstStyle/>
          <a:p>
            <a:fld id="{4C242A18-EC12-4F37-9DE3-9352234277DF}" type="slidenum">
              <a:rPr lang="en-US" smtClean="0"/>
              <a:t>54</a:t>
            </a:fld>
            <a:endParaRPr lang="en-US"/>
          </a:p>
        </p:txBody>
      </p:sp>
    </p:spTree>
    <p:extLst>
      <p:ext uri="{BB962C8B-B14F-4D97-AF65-F5344CB8AC3E}">
        <p14:creationId xmlns:p14="http://schemas.microsoft.com/office/powerpoint/2010/main" val="3735488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3400"/>
            <a:ext cx="8784976" cy="990600"/>
          </a:xfrm>
        </p:spPr>
        <p:txBody>
          <a:bodyPr>
            <a:normAutofit fontScale="90000"/>
          </a:bodyPr>
          <a:lstStyle/>
          <a:p>
            <a:r>
              <a:rPr lang="en-GB" noProof="0" dirty="0" smtClean="0"/>
              <a:t>Security </a:t>
            </a:r>
            <a:r>
              <a:rPr lang="en-GB" noProof="0" dirty="0" smtClean="0"/>
              <a:t>token </a:t>
            </a:r>
            <a:r>
              <a:rPr lang="en-GB" noProof="0" dirty="0" smtClean="0"/>
              <a:t>generated by </a:t>
            </a:r>
            <a:r>
              <a:rPr lang="en-GB" noProof="0" dirty="0" smtClean="0"/>
              <a:t>mobile </a:t>
            </a:r>
            <a:r>
              <a:rPr lang="en-GB" noProof="0" dirty="0" smtClean="0"/>
              <a:t>app </a:t>
            </a:r>
            <a:r>
              <a:rPr lang="en-GB" sz="3100" noProof="0" dirty="0" smtClean="0"/>
              <a:t>(5/5)</a:t>
            </a:r>
            <a:endParaRPr lang="en-GB" noProof="0" dirty="0"/>
          </a:p>
        </p:txBody>
      </p:sp>
      <p:sp>
        <p:nvSpPr>
          <p:cNvPr id="3" name="Content Placeholder 2"/>
          <p:cNvSpPr>
            <a:spLocks noGrp="1"/>
          </p:cNvSpPr>
          <p:nvPr>
            <p:ph idx="1"/>
          </p:nvPr>
        </p:nvSpPr>
        <p:spPr/>
        <p:txBody>
          <a:bodyPr>
            <a:normAutofit/>
          </a:bodyPr>
          <a:lstStyle/>
          <a:p>
            <a:r>
              <a:rPr lang="en-GB" sz="2800" noProof="0" dirty="0" smtClean="0"/>
              <a:t>For security reasons (paper token is easy to copy) paper tokens should be replaced by </a:t>
            </a:r>
            <a:r>
              <a:rPr lang="en-GB" sz="2800" noProof="0" dirty="0" smtClean="0"/>
              <a:t>more secure </a:t>
            </a:r>
            <a:r>
              <a:rPr lang="en-GB" sz="2800" noProof="0" dirty="0" smtClean="0"/>
              <a:t>digital tokens</a:t>
            </a:r>
          </a:p>
          <a:p>
            <a:r>
              <a:rPr lang="en-GB" sz="2800" noProof="0" dirty="0" smtClean="0"/>
              <a:t>TOTP-app as "digital token"</a:t>
            </a:r>
          </a:p>
          <a:p>
            <a:r>
              <a:rPr lang="en-GB" sz="2800" noProof="0" dirty="0" smtClean="0"/>
              <a:t>Changing to digital has no impact on existing applications </a:t>
            </a:r>
          </a:p>
          <a:p>
            <a:endParaRPr lang="en-GB" noProof="0"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altLang="en-US" smtClean="0"/>
              <a:t>25/01/2017</a:t>
            </a:r>
            <a:endParaRPr lang="nl-BE" alt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4226110"/>
            <a:ext cx="1270662" cy="2258955"/>
          </a:xfrm>
          <a:prstGeom prst="rect">
            <a:avLst/>
          </a:prstGeom>
        </p:spPr>
      </p:pic>
      <p:sp>
        <p:nvSpPr>
          <p:cNvPr id="7" name="Right Arrow 6"/>
          <p:cNvSpPr/>
          <p:nvPr/>
        </p:nvSpPr>
        <p:spPr>
          <a:xfrm>
            <a:off x="3454937" y="5163722"/>
            <a:ext cx="2478157" cy="3837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5" descr="tokenfonctionna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80" y="4694600"/>
            <a:ext cx="2118428" cy="13386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C242A18-EC12-4F37-9DE3-9352234277DF}" type="slidenum">
              <a:rPr lang="en-US" smtClean="0"/>
              <a:t>55</a:t>
            </a:fld>
            <a:endParaRPr lang="en-US"/>
          </a:p>
        </p:txBody>
      </p:sp>
    </p:spTree>
    <p:extLst>
      <p:ext uri="{BB962C8B-B14F-4D97-AF65-F5344CB8AC3E}">
        <p14:creationId xmlns:p14="http://schemas.microsoft.com/office/powerpoint/2010/main" val="2095140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TOTP for Native Apps</a:t>
            </a:r>
            <a:endParaRPr lang="en-GB" noProof="0" dirty="0"/>
          </a:p>
        </p:txBody>
      </p:sp>
      <p:sp>
        <p:nvSpPr>
          <p:cNvPr id="3" name="Content Placeholder 2"/>
          <p:cNvSpPr>
            <a:spLocks noGrp="1"/>
          </p:cNvSpPr>
          <p:nvPr>
            <p:ph idx="1"/>
          </p:nvPr>
        </p:nvSpPr>
        <p:spPr/>
        <p:txBody>
          <a:bodyPr/>
          <a:lstStyle/>
          <a:p>
            <a:r>
              <a:rPr lang="en-GB" dirty="0" smtClean="0"/>
              <a:t>New Development : </a:t>
            </a:r>
            <a:r>
              <a:rPr lang="en-GB" b="1" dirty="0" smtClean="0"/>
              <a:t>TOTP for Native apps</a:t>
            </a:r>
            <a:endParaRPr lang="en-GB" dirty="0" smtClean="0"/>
          </a:p>
          <a:p>
            <a:pPr lvl="1"/>
            <a:r>
              <a:rPr lang="en-GB" dirty="0"/>
              <a:t>n</a:t>
            </a:r>
            <a:r>
              <a:rPr lang="en-GB" dirty="0" smtClean="0"/>
              <a:t>ative </a:t>
            </a:r>
            <a:r>
              <a:rPr lang="en-GB" dirty="0" smtClean="0"/>
              <a:t>Android/iOS apps authentication method</a:t>
            </a:r>
          </a:p>
          <a:p>
            <a:pPr lvl="1"/>
            <a:r>
              <a:rPr lang="en-GB" dirty="0"/>
              <a:t>a</a:t>
            </a:r>
            <a:r>
              <a:rPr lang="en-GB" noProof="0" dirty="0" err="1" smtClean="0"/>
              <a:t>vailable</a:t>
            </a:r>
            <a:r>
              <a:rPr lang="en-GB" noProof="0" dirty="0" smtClean="0"/>
              <a:t>: Authorisation server v1</a:t>
            </a:r>
          </a:p>
          <a:p>
            <a:pPr lvl="1"/>
            <a:r>
              <a:rPr lang="en-GB" dirty="0"/>
              <a:t>a</a:t>
            </a:r>
            <a:r>
              <a:rPr lang="en-GB" dirty="0" smtClean="0"/>
              <a:t>vailable </a:t>
            </a:r>
            <a:r>
              <a:rPr lang="en-GB" dirty="0" smtClean="0"/>
              <a:t>in the near future: v1 enhanced</a:t>
            </a:r>
            <a:endParaRPr lang="en-GB" noProof="0" dirty="0" smtClean="0"/>
          </a:p>
          <a:p>
            <a:pPr lvl="1"/>
            <a:r>
              <a:rPr lang="en-GB" dirty="0"/>
              <a:t>v</a:t>
            </a:r>
            <a:r>
              <a:rPr lang="en-GB" dirty="0" smtClean="0"/>
              <a:t>2 </a:t>
            </a:r>
            <a:r>
              <a:rPr lang="en-GB" dirty="0" smtClean="0"/>
              <a:t>(more functionality) under construction (</a:t>
            </a:r>
            <a:r>
              <a:rPr lang="en-GB" dirty="0" err="1" smtClean="0"/>
              <a:t>june</a:t>
            </a:r>
            <a:r>
              <a:rPr lang="en-GB" dirty="0" smtClean="0"/>
              <a:t> 2017)</a:t>
            </a:r>
            <a:endParaRPr lang="en-GB" noProof="0" dirty="0" smtClean="0"/>
          </a:p>
          <a:p>
            <a:pPr lvl="1"/>
            <a:r>
              <a:rPr lang="en-GB" dirty="0"/>
              <a:t>d</a:t>
            </a:r>
            <a:r>
              <a:rPr lang="en-GB" noProof="0" dirty="0" err="1" smtClean="0"/>
              <a:t>evelopment</a:t>
            </a:r>
            <a:r>
              <a:rPr lang="en-GB" noProof="0" dirty="0" smtClean="0"/>
              <a:t> </a:t>
            </a:r>
            <a:r>
              <a:rPr lang="en-GB" noProof="0" dirty="0" smtClean="0"/>
              <a:t>of native apps by app developers</a:t>
            </a:r>
          </a:p>
          <a:p>
            <a:pPr lvl="1"/>
            <a:r>
              <a:rPr lang="en-GB" dirty="0"/>
              <a:t>c</a:t>
            </a:r>
            <a:r>
              <a:rPr lang="en-GB" noProof="0" dirty="0" err="1" smtClean="0"/>
              <a:t>ookbook</a:t>
            </a:r>
            <a:r>
              <a:rPr lang="en-GB" noProof="0" dirty="0" smtClean="0"/>
              <a:t> </a:t>
            </a:r>
            <a:r>
              <a:rPr lang="en-GB" noProof="0" dirty="0" smtClean="0"/>
              <a:t>under construction </a:t>
            </a:r>
            <a:endParaRPr lang="en-GB" noProof="0" dirty="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t>56</a:t>
            </a:fld>
            <a:endParaRPr lang="en-US"/>
          </a:p>
        </p:txBody>
      </p:sp>
    </p:spTree>
    <p:extLst>
      <p:ext uri="{BB962C8B-B14F-4D97-AF65-F5344CB8AC3E}">
        <p14:creationId xmlns:p14="http://schemas.microsoft.com/office/powerpoint/2010/main" val="27777876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Evolution</a:t>
            </a:r>
            <a:endParaRPr lang="en-US" dirty="0"/>
          </a:p>
        </p:txBody>
      </p:sp>
      <p:sp>
        <p:nvSpPr>
          <p:cNvPr id="3" name="Content Placeholder 2"/>
          <p:cNvSpPr>
            <a:spLocks noGrp="1"/>
          </p:cNvSpPr>
          <p:nvPr>
            <p:ph idx="1"/>
          </p:nvPr>
        </p:nvSpPr>
        <p:spPr/>
        <p:txBody>
          <a:bodyPr>
            <a:normAutofit lnSpcReduction="10000"/>
          </a:bodyPr>
          <a:lstStyle/>
          <a:p>
            <a:r>
              <a:rPr lang="en-GB" smtClean="0"/>
              <a:t>Towards even more user friendly methods </a:t>
            </a:r>
          </a:p>
          <a:p>
            <a:pPr lvl="1"/>
            <a:r>
              <a:rPr lang="en-GB" smtClean="0"/>
              <a:t>w</a:t>
            </a:r>
            <a:r>
              <a:rPr lang="en-GB" smtClean="0"/>
              <a:t>ithout external Card readers or tokens</a:t>
            </a:r>
          </a:p>
          <a:p>
            <a:pPr lvl="1"/>
            <a:r>
              <a:rPr lang="en-GB" smtClean="0"/>
              <a:t>n</a:t>
            </a:r>
            <a:r>
              <a:rPr lang="en-GB" smtClean="0"/>
              <a:t>o code copying/re-entering</a:t>
            </a:r>
          </a:p>
          <a:p>
            <a:pPr lvl="1"/>
            <a:r>
              <a:rPr lang="en-GB" smtClean="0"/>
              <a:t>m</a:t>
            </a:r>
            <a:r>
              <a:rPr lang="en-GB" smtClean="0"/>
              <a:t>obile device as possession factor, in combination with knowledge factor (</a:t>
            </a:r>
            <a:r>
              <a:rPr lang="en-GB" smtClean="0"/>
              <a:t>p</a:t>
            </a:r>
            <a:r>
              <a:rPr lang="en-GB" smtClean="0"/>
              <a:t>incode or other) or biometrics factor (Fingerprint or other))</a:t>
            </a:r>
          </a:p>
          <a:p>
            <a:r>
              <a:rPr lang="en-GB" smtClean="0"/>
              <a:t>Sufficient security guarantees when accessing confidential information</a:t>
            </a:r>
          </a:p>
          <a:p>
            <a:pPr lvl="1"/>
            <a:r>
              <a:rPr lang="en-GB" smtClean="0"/>
              <a:t>s</a:t>
            </a:r>
            <a:r>
              <a:rPr lang="en-GB" smtClean="0"/>
              <a:t>ecuring </a:t>
            </a:r>
            <a:r>
              <a:rPr lang="en-GB" smtClean="0"/>
              <a:t>k</a:t>
            </a:r>
            <a:r>
              <a:rPr lang="en-GB" smtClean="0"/>
              <a:t>ey </a:t>
            </a:r>
            <a:r>
              <a:rPr lang="en-GB" smtClean="0"/>
              <a:t>i</a:t>
            </a:r>
            <a:r>
              <a:rPr lang="en-GB" smtClean="0"/>
              <a:t>nformation in hardware (cf. eID-card)</a:t>
            </a:r>
            <a:br>
              <a:rPr lang="en-GB" smtClean="0"/>
            </a:br>
            <a:r>
              <a:rPr lang="en-GB" smtClean="0"/>
              <a:t>in stead of software</a:t>
            </a:r>
          </a:p>
          <a:p>
            <a:pPr lvl="1"/>
            <a:r>
              <a:rPr lang="en-GB" smtClean="0"/>
              <a:t>r</a:t>
            </a:r>
            <a:r>
              <a:rPr lang="en-GB" smtClean="0"/>
              <a:t>egistration process: high degree of certainty about the identity of the user when authenticating without eID (eID Bootstrap)</a:t>
            </a:r>
          </a:p>
          <a:p>
            <a:r>
              <a:rPr lang="en-GB" smtClean="0"/>
              <a:t>Use of FAS (Federal Authentication Service) </a:t>
            </a:r>
          </a:p>
          <a:p>
            <a:pPr lvl="1"/>
            <a:r>
              <a:rPr lang="en-GB" smtClean="0"/>
              <a:t>e</a:t>
            </a:r>
            <a:r>
              <a:rPr lang="en-GB" smtClean="0"/>
              <a:t>very method supported by FAS (meeting the minimal criteria = at least TOTP) is accepted, including the future methods</a:t>
            </a:r>
          </a:p>
          <a:p>
            <a:endParaRPr lang="en-US" dirty="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pPr/>
              <a:t>57</a:t>
            </a:fld>
            <a:endParaRPr lang="en-US"/>
          </a:p>
        </p:txBody>
      </p:sp>
    </p:spTree>
    <p:extLst>
      <p:ext uri="{BB962C8B-B14F-4D97-AF65-F5344CB8AC3E}">
        <p14:creationId xmlns:p14="http://schemas.microsoft.com/office/powerpoint/2010/main" val="33869390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80853"/>
            <a:ext cx="7772400" cy="2200275"/>
          </a:xfrm>
        </p:spPr>
        <p:txBody>
          <a:bodyPr>
            <a:normAutofit/>
          </a:bodyPr>
          <a:lstStyle/>
          <a:p>
            <a:r>
              <a:rPr lang="en-GB" sz="4400" dirty="0"/>
              <a:t>Cloud and Security Aspects of the Cloud</a:t>
            </a:r>
            <a:endParaRPr lang="nl-BE" sz="4400" dirty="0"/>
          </a:p>
        </p:txBody>
      </p:sp>
      <p:sp>
        <p:nvSpPr>
          <p:cNvPr id="7" name="Date Placeholder 6"/>
          <p:cNvSpPr>
            <a:spLocks noGrp="1"/>
          </p:cNvSpPr>
          <p:nvPr>
            <p:ph type="dt" sz="half" idx="10"/>
          </p:nvPr>
        </p:nvSpPr>
        <p:spPr/>
        <p:txBody>
          <a:bodyPr/>
          <a:lstStyle/>
          <a:p>
            <a:r>
              <a:rPr lang="en-US" smtClean="0"/>
              <a:t>25/01/2017</a:t>
            </a:r>
            <a:endParaRPr lang="en-US"/>
          </a:p>
        </p:txBody>
      </p:sp>
      <p:sp>
        <p:nvSpPr>
          <p:cNvPr id="3" name="Slide Number Placeholder 2"/>
          <p:cNvSpPr>
            <a:spLocks noGrp="1"/>
          </p:cNvSpPr>
          <p:nvPr>
            <p:ph type="sldNum" sz="quarter" idx="12"/>
          </p:nvPr>
        </p:nvSpPr>
        <p:spPr/>
        <p:txBody>
          <a:bodyPr/>
          <a:lstStyle/>
          <a:p>
            <a:fld id="{4C242A18-EC12-4F37-9DE3-9352234277DF}" type="slidenum">
              <a:rPr lang="en-US" smtClean="0"/>
              <a:t>58</a:t>
            </a:fld>
            <a:endParaRPr lang="en-US"/>
          </a:p>
        </p:txBody>
      </p:sp>
    </p:spTree>
    <p:extLst>
      <p:ext uri="{BB962C8B-B14F-4D97-AF65-F5344CB8AC3E}">
        <p14:creationId xmlns:p14="http://schemas.microsoft.com/office/powerpoint/2010/main" val="3063578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What is “Cloud” ?</a:t>
            </a:r>
            <a:endParaRPr lang="fr-BE" dirty="0"/>
          </a:p>
        </p:txBody>
      </p:sp>
      <p:graphicFrame>
        <p:nvGraphicFramePr>
          <p:cNvPr id="11" name="Diagram 10"/>
          <p:cNvGraphicFramePr/>
          <p:nvPr>
            <p:extLst>
              <p:ext uri="{D42A27DB-BD31-4B8C-83A1-F6EECF244321}">
                <p14:modId xmlns:p14="http://schemas.microsoft.com/office/powerpoint/2010/main" val="362481304"/>
              </p:ext>
            </p:extLst>
          </p:nvPr>
        </p:nvGraphicFramePr>
        <p:xfrm>
          <a:off x="1205219" y="1321500"/>
          <a:ext cx="7091494" cy="5087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Date Placeholder 15"/>
          <p:cNvSpPr>
            <a:spLocks noGrp="1"/>
          </p:cNvSpPr>
          <p:nvPr>
            <p:ph type="dt" sz="half" idx="10"/>
          </p:nvPr>
        </p:nvSpPr>
        <p:spPr/>
        <p:txBody>
          <a:bodyPr/>
          <a:lstStyle/>
          <a:p>
            <a:pPr>
              <a:defRPr/>
            </a:pPr>
            <a:r>
              <a:rPr lang="en-US" smtClean="0"/>
              <a:t>25/01/2017</a:t>
            </a:r>
            <a:endParaRPr lang="en-US" dirty="0"/>
          </a:p>
        </p:txBody>
      </p:sp>
      <p:graphicFrame>
        <p:nvGraphicFramePr>
          <p:cNvPr id="3" name="Diagram 2"/>
          <p:cNvGraphicFramePr/>
          <p:nvPr>
            <p:extLst>
              <p:ext uri="{D42A27DB-BD31-4B8C-83A1-F6EECF244321}">
                <p14:modId xmlns:p14="http://schemas.microsoft.com/office/powerpoint/2010/main" val="846700170"/>
              </p:ext>
            </p:extLst>
          </p:nvPr>
        </p:nvGraphicFramePr>
        <p:xfrm>
          <a:off x="806825" y="1396999"/>
          <a:ext cx="7436100" cy="51651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6756409" y="6358885"/>
            <a:ext cx="2387596" cy="461665"/>
          </a:xfrm>
          <a:prstGeom prst="rect">
            <a:avLst/>
          </a:prstGeom>
          <a:noFill/>
        </p:spPr>
        <p:txBody>
          <a:bodyPr wrap="square" rtlCol="0">
            <a:spAutoFit/>
          </a:bodyPr>
          <a:lstStyle/>
          <a:p>
            <a:r>
              <a:rPr lang="nl-BE" sz="1200" dirty="0" smtClean="0"/>
              <a:t>Source: National </a:t>
            </a:r>
            <a:r>
              <a:rPr lang="nl-BE" sz="1200" dirty="0" err="1" smtClean="0"/>
              <a:t>Institute</a:t>
            </a:r>
            <a:r>
              <a:rPr lang="nl-BE" sz="1200" dirty="0" smtClean="0"/>
              <a:t> </a:t>
            </a:r>
            <a:r>
              <a:rPr lang="nl-BE" sz="1200" dirty="0" err="1" smtClean="0"/>
              <a:t>for</a:t>
            </a:r>
            <a:r>
              <a:rPr lang="nl-BE" sz="1200" dirty="0" smtClean="0"/>
              <a:t> Standards </a:t>
            </a:r>
            <a:r>
              <a:rPr lang="nl-BE" sz="1200" dirty="0" err="1" smtClean="0"/>
              <a:t>and</a:t>
            </a:r>
            <a:r>
              <a:rPr lang="nl-BE" sz="1200" dirty="0" smtClean="0"/>
              <a:t> Technology, USA</a:t>
            </a:r>
            <a:endParaRPr lang="fr-BE" sz="1200" dirty="0"/>
          </a:p>
        </p:txBody>
      </p:sp>
      <p:sp>
        <p:nvSpPr>
          <p:cNvPr id="6" name="Slide Number Placeholder 5"/>
          <p:cNvSpPr>
            <a:spLocks noGrp="1"/>
          </p:cNvSpPr>
          <p:nvPr>
            <p:ph type="sldNum" sz="quarter" idx="12"/>
          </p:nvPr>
        </p:nvSpPr>
        <p:spPr/>
        <p:txBody>
          <a:bodyPr/>
          <a:lstStyle/>
          <a:p>
            <a:fld id="{4C242A18-EC12-4F37-9DE3-9352234277DF}" type="slidenum">
              <a:rPr lang="en-US" smtClean="0"/>
              <a:t>59</a:t>
            </a:fld>
            <a:endParaRPr lang="en-US"/>
          </a:p>
        </p:txBody>
      </p:sp>
    </p:spTree>
    <p:extLst>
      <p:ext uri="{BB962C8B-B14F-4D97-AF65-F5344CB8AC3E}">
        <p14:creationId xmlns:p14="http://schemas.microsoft.com/office/powerpoint/2010/main" val="2890082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Standards</a:t>
            </a:r>
            <a:endParaRPr lang="en-GB" noProof="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157" y="1484784"/>
            <a:ext cx="6656288" cy="487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r>
              <a:rPr lang="en-US" smtClean="0"/>
              <a:t>25/01/2017</a:t>
            </a:r>
            <a:endParaRPr lang="en-US"/>
          </a:p>
        </p:txBody>
      </p:sp>
      <p:sp>
        <p:nvSpPr>
          <p:cNvPr id="3" name="Slide Number Placeholder 2"/>
          <p:cNvSpPr>
            <a:spLocks noGrp="1"/>
          </p:cNvSpPr>
          <p:nvPr>
            <p:ph type="sldNum" sz="quarter" idx="12"/>
          </p:nvPr>
        </p:nvSpPr>
        <p:spPr/>
        <p:txBody>
          <a:bodyPr/>
          <a:lstStyle/>
          <a:p>
            <a:fld id="{4C242A18-EC12-4F37-9DE3-9352234277DF}" type="slidenum">
              <a:rPr lang="en-US" smtClean="0"/>
              <a:t>6</a:t>
            </a:fld>
            <a:endParaRPr lang="en-US"/>
          </a:p>
        </p:txBody>
      </p:sp>
    </p:spTree>
    <p:extLst>
      <p:ext uri="{BB962C8B-B14F-4D97-AF65-F5344CB8AC3E}">
        <p14:creationId xmlns:p14="http://schemas.microsoft.com/office/powerpoint/2010/main" val="17820170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fr-FR" altLang="en-US" smtClean="0"/>
              <a:t>As a service : major characteristics</a:t>
            </a:r>
            <a:endParaRPr lang="nl-BE" altLang="en-US" dirty="0"/>
          </a:p>
        </p:txBody>
      </p:sp>
      <p:sp>
        <p:nvSpPr>
          <p:cNvPr id="1125379" name="Rectangle 3"/>
          <p:cNvSpPr>
            <a:spLocks noGrp="1" noChangeArrowheads="1"/>
          </p:cNvSpPr>
          <p:nvPr>
            <p:ph idx="1"/>
          </p:nvPr>
        </p:nvSpPr>
        <p:spPr>
          <a:xfrm>
            <a:off x="346229" y="1628800"/>
            <a:ext cx="8797771" cy="4953000"/>
          </a:xfrm>
        </p:spPr>
        <p:txBody>
          <a:bodyPr/>
          <a:lstStyle/>
          <a:p>
            <a:pPr>
              <a:lnSpc>
                <a:spcPct val="100000"/>
              </a:lnSpc>
              <a:spcBef>
                <a:spcPts val="1200"/>
              </a:spcBef>
            </a:pPr>
            <a:r>
              <a:rPr lang="en-US" altLang="en-US" sz="2800" b="1" dirty="0" smtClean="0"/>
              <a:t>Self-service</a:t>
            </a:r>
            <a:r>
              <a:rPr lang="en-US" altLang="en-US" sz="2800" dirty="0" smtClean="0"/>
              <a:t> : </a:t>
            </a:r>
            <a:r>
              <a:rPr lang="en-US" altLang="en-US" sz="2800" dirty="0" err="1" smtClean="0"/>
              <a:t>industrialised</a:t>
            </a:r>
            <a:r>
              <a:rPr lang="en-US" altLang="en-US" sz="2800" dirty="0" smtClean="0"/>
              <a:t> &amp; automated</a:t>
            </a:r>
          </a:p>
          <a:p>
            <a:pPr>
              <a:lnSpc>
                <a:spcPct val="100000"/>
              </a:lnSpc>
              <a:spcBef>
                <a:spcPts val="1200"/>
              </a:spcBef>
            </a:pPr>
            <a:r>
              <a:rPr lang="en-US" altLang="en-US" sz="2800" b="1" dirty="0" smtClean="0"/>
              <a:t>Available</a:t>
            </a:r>
            <a:r>
              <a:rPr lang="en-US" altLang="en-US" sz="2800" dirty="0" smtClean="0"/>
              <a:t> : immediate availability</a:t>
            </a:r>
          </a:p>
          <a:p>
            <a:pPr>
              <a:lnSpc>
                <a:spcPct val="100000"/>
              </a:lnSpc>
              <a:spcBef>
                <a:spcPts val="1200"/>
              </a:spcBef>
            </a:pPr>
            <a:r>
              <a:rPr lang="en-US" altLang="en-US" sz="2800" b="1" dirty="0" smtClean="0"/>
              <a:t>Extensible / elastic </a:t>
            </a:r>
            <a:r>
              <a:rPr lang="en-US" altLang="en-US" sz="2800" dirty="0" smtClean="0"/>
              <a:t>:</a:t>
            </a:r>
            <a:r>
              <a:rPr lang="en-US" altLang="en-US" sz="2800" b="1" dirty="0" smtClean="0"/>
              <a:t> </a:t>
            </a:r>
            <a:r>
              <a:rPr lang="en-US" altLang="en-US" sz="2800" dirty="0" smtClean="0"/>
              <a:t>scale up or down</a:t>
            </a:r>
          </a:p>
          <a:p>
            <a:pPr>
              <a:lnSpc>
                <a:spcPct val="100000"/>
              </a:lnSpc>
              <a:spcBef>
                <a:spcPts val="1200"/>
              </a:spcBef>
            </a:pPr>
            <a:r>
              <a:rPr lang="en-US" altLang="en-US" sz="2800" b="1" dirty="0" smtClean="0"/>
              <a:t>Shared</a:t>
            </a:r>
            <a:r>
              <a:rPr lang="en-US" altLang="en-US" sz="2800" dirty="0" smtClean="0"/>
              <a:t> : multiple users for scale effects</a:t>
            </a:r>
          </a:p>
          <a:p>
            <a:pPr>
              <a:lnSpc>
                <a:spcPct val="100000"/>
              </a:lnSpc>
              <a:spcBef>
                <a:spcPts val="1200"/>
              </a:spcBef>
            </a:pPr>
            <a:r>
              <a:rPr lang="en-US" altLang="en-US" sz="2800" b="1" dirty="0" smtClean="0"/>
              <a:t>Use based invoicing</a:t>
            </a:r>
            <a:r>
              <a:rPr lang="en-US" altLang="en-US" sz="2800" dirty="0" smtClean="0"/>
              <a:t> : based on real use of resources</a:t>
            </a:r>
          </a:p>
          <a:p>
            <a:pPr>
              <a:lnSpc>
                <a:spcPct val="100000"/>
              </a:lnSpc>
              <a:spcBef>
                <a:spcPts val="1200"/>
              </a:spcBef>
            </a:pPr>
            <a:r>
              <a:rPr lang="en-US" altLang="en-US" sz="2800" b="1" dirty="0" smtClean="0"/>
              <a:t>Low entry barrier</a:t>
            </a:r>
            <a:r>
              <a:rPr lang="en-US" altLang="en-US" sz="2800" dirty="0" smtClean="0"/>
              <a:t> : complexity is hidden for user</a:t>
            </a:r>
          </a:p>
          <a:p>
            <a:pPr>
              <a:lnSpc>
                <a:spcPct val="100000"/>
              </a:lnSpc>
              <a:spcBef>
                <a:spcPts val="1200"/>
              </a:spcBef>
            </a:pPr>
            <a:r>
              <a:rPr lang="en-US" altLang="en-US" sz="2800" b="1" dirty="0" smtClean="0"/>
              <a:t>Incremental </a:t>
            </a:r>
            <a:r>
              <a:rPr lang="en-US" altLang="en-US" sz="2800" dirty="0" smtClean="0"/>
              <a:t>service changes</a:t>
            </a:r>
          </a:p>
          <a:p>
            <a:pPr>
              <a:lnSpc>
                <a:spcPct val="100000"/>
              </a:lnSpc>
              <a:spcBef>
                <a:spcPts val="1200"/>
              </a:spcBef>
            </a:pPr>
            <a:endParaRPr lang="en-US" altLang="en-US" sz="2800" dirty="0"/>
          </a:p>
        </p:txBody>
      </p:sp>
      <p:sp>
        <p:nvSpPr>
          <p:cNvPr id="3" name="Date Placeholder 2"/>
          <p:cNvSpPr>
            <a:spLocks noGrp="1"/>
          </p:cNvSpPr>
          <p:nvPr>
            <p:ph type="dt" sz="half" idx="10"/>
          </p:nvPr>
        </p:nvSpPr>
        <p:spPr/>
        <p:txBody>
          <a:bodyPr/>
          <a:lstStyle/>
          <a:p>
            <a:pPr>
              <a:defRPr/>
            </a:pPr>
            <a:r>
              <a:rPr lang="en-US" smtClean="0"/>
              <a:t>25/01/2017</a:t>
            </a:r>
            <a:endParaRPr lang="en-US" dirty="0"/>
          </a:p>
        </p:txBody>
      </p:sp>
      <p:sp>
        <p:nvSpPr>
          <p:cNvPr id="4" name="Slide Number Placeholder 3"/>
          <p:cNvSpPr>
            <a:spLocks noGrp="1"/>
          </p:cNvSpPr>
          <p:nvPr>
            <p:ph type="sldNum" sz="quarter" idx="12"/>
          </p:nvPr>
        </p:nvSpPr>
        <p:spPr/>
        <p:txBody>
          <a:bodyPr/>
          <a:lstStyle/>
          <a:p>
            <a:fld id="{4C242A18-EC12-4F37-9DE3-9352234277DF}" type="slidenum">
              <a:rPr lang="en-US" smtClean="0"/>
              <a:t>60</a:t>
            </a:fld>
            <a:endParaRPr lang="en-US"/>
          </a:p>
        </p:txBody>
      </p:sp>
    </p:spTree>
    <p:extLst>
      <p:ext uri="{BB962C8B-B14F-4D97-AF65-F5344CB8AC3E}">
        <p14:creationId xmlns:p14="http://schemas.microsoft.com/office/powerpoint/2010/main" val="928005504"/>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Cloud Service </a:t>
            </a:r>
            <a:r>
              <a:rPr lang="nl-BE" dirty="0" err="1" smtClean="0"/>
              <a:t>Models</a:t>
            </a:r>
            <a:endParaRPr lang="fr-BE" dirty="0"/>
          </a:p>
        </p:txBody>
      </p:sp>
      <p:sp>
        <p:nvSpPr>
          <p:cNvPr id="4" name="Date Placeholder 3"/>
          <p:cNvSpPr>
            <a:spLocks noGrp="1"/>
          </p:cNvSpPr>
          <p:nvPr>
            <p:ph type="dt" sz="half" idx="10"/>
          </p:nvPr>
        </p:nvSpPr>
        <p:spPr/>
        <p:txBody>
          <a:bodyPr/>
          <a:lstStyle/>
          <a:p>
            <a:r>
              <a:rPr lang="en-US" smtClean="0"/>
              <a:t>25/01/2017</a:t>
            </a:r>
            <a:endParaRPr lang="en-US" dirty="0"/>
          </a:p>
        </p:txBody>
      </p:sp>
      <p:graphicFrame>
        <p:nvGraphicFramePr>
          <p:cNvPr id="6" name="Diagram 5"/>
          <p:cNvGraphicFramePr/>
          <p:nvPr>
            <p:extLst>
              <p:ext uri="{D42A27DB-BD31-4B8C-83A1-F6EECF244321}">
                <p14:modId xmlns:p14="http://schemas.microsoft.com/office/powerpoint/2010/main" val="3825844116"/>
              </p:ext>
            </p:extLst>
          </p:nvPr>
        </p:nvGraphicFramePr>
        <p:xfrm>
          <a:off x="457200" y="1752600"/>
          <a:ext cx="8355614" cy="462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4C242A18-EC12-4F37-9DE3-9352234277DF}" type="slidenum">
              <a:rPr lang="en-US" smtClean="0"/>
              <a:t>61</a:t>
            </a:fld>
            <a:endParaRPr lang="en-US"/>
          </a:p>
        </p:txBody>
      </p:sp>
    </p:spTree>
    <p:extLst>
      <p:ext uri="{BB962C8B-B14F-4D97-AF65-F5344CB8AC3E}">
        <p14:creationId xmlns:p14="http://schemas.microsoft.com/office/powerpoint/2010/main" val="41522795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fr-BE"/>
          </a:p>
        </p:txBody>
      </p:sp>
      <p:sp>
        <p:nvSpPr>
          <p:cNvPr id="8" name="Content Placeholder 7"/>
          <p:cNvSpPr>
            <a:spLocks noGrp="1"/>
          </p:cNvSpPr>
          <p:nvPr>
            <p:ph idx="1"/>
          </p:nvPr>
        </p:nvSpPr>
        <p:spPr/>
        <p:txBody>
          <a:bodyPr/>
          <a:lstStyle/>
          <a:p>
            <a:endParaRPr lang="fr-BE"/>
          </a:p>
        </p:txBody>
      </p:sp>
      <p:pic>
        <p:nvPicPr>
          <p:cNvPr id="65538" name="Picture 2" descr="car as a service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420666"/>
            <a:ext cx="8546582" cy="6409937"/>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p:cNvSpPr>
            <a:spLocks noGrp="1"/>
          </p:cNvSpPr>
          <p:nvPr>
            <p:ph type="dt" sz="half" idx="10"/>
          </p:nvPr>
        </p:nvSpPr>
        <p:spPr/>
        <p:txBody>
          <a:bodyPr/>
          <a:lstStyle/>
          <a:p>
            <a:pPr>
              <a:defRPr/>
            </a:pPr>
            <a:r>
              <a:rPr lang="en-US" smtClean="0"/>
              <a:t>25/01/2017</a:t>
            </a:r>
            <a:endParaRPr lang="en-US" dirty="0"/>
          </a:p>
        </p:txBody>
      </p:sp>
      <p:sp>
        <p:nvSpPr>
          <p:cNvPr id="2" name="Slide Number Placeholder 1"/>
          <p:cNvSpPr>
            <a:spLocks noGrp="1"/>
          </p:cNvSpPr>
          <p:nvPr>
            <p:ph type="sldNum" sz="quarter" idx="12"/>
          </p:nvPr>
        </p:nvSpPr>
        <p:spPr/>
        <p:txBody>
          <a:bodyPr/>
          <a:lstStyle/>
          <a:p>
            <a:fld id="{4C242A18-EC12-4F37-9DE3-9352234277DF}" type="slidenum">
              <a:rPr lang="en-US" smtClean="0"/>
              <a:t>62</a:t>
            </a:fld>
            <a:endParaRPr lang="en-US"/>
          </a:p>
        </p:txBody>
      </p:sp>
    </p:spTree>
    <p:extLst>
      <p:ext uri="{BB962C8B-B14F-4D97-AF65-F5344CB8AC3E}">
        <p14:creationId xmlns:p14="http://schemas.microsoft.com/office/powerpoint/2010/main" val="823103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3061538"/>
            <a:ext cx="809625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BE" smtClean="0"/>
              <a:t>Virtualisation</a:t>
            </a:r>
            <a:endParaRPr lang="fr-BE" dirty="0"/>
          </a:p>
        </p:txBody>
      </p:sp>
      <p:sp>
        <p:nvSpPr>
          <p:cNvPr id="134" name="Content Placeholder 133"/>
          <p:cNvSpPr>
            <a:spLocks noGrp="1"/>
          </p:cNvSpPr>
          <p:nvPr>
            <p:ph idx="1"/>
          </p:nvPr>
        </p:nvSpPr>
        <p:spPr/>
        <p:txBody>
          <a:bodyPr/>
          <a:lstStyle/>
          <a:p>
            <a:r>
              <a:rPr lang="fr-BE" altLang="en-US" smtClean="0"/>
              <a:t>Consolidation of physical resources</a:t>
            </a:r>
          </a:p>
          <a:p>
            <a:r>
              <a:rPr lang="fr-BE" altLang="en-US" smtClean="0"/>
              <a:t>&gt; 70% « easy consolidation »</a:t>
            </a:r>
          </a:p>
          <a:p>
            <a:r>
              <a:rPr lang="nl-BE" altLang="en-US" smtClean="0"/>
              <a:t>First step to Cloud (“dematerialisation”)</a:t>
            </a:r>
            <a:endParaRPr lang="fr-BE" altLang="en-US" smtClean="0"/>
          </a:p>
          <a:p>
            <a:endParaRPr lang="fr-BE" dirty="0"/>
          </a:p>
        </p:txBody>
      </p:sp>
      <p:sp>
        <p:nvSpPr>
          <p:cNvPr id="8" name="Right Arrow 7"/>
          <p:cNvSpPr/>
          <p:nvPr/>
        </p:nvSpPr>
        <p:spPr>
          <a:xfrm>
            <a:off x="4067937" y="4326919"/>
            <a:ext cx="1080120" cy="47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BE"/>
          </a:p>
        </p:txBody>
      </p:sp>
      <p:sp>
        <p:nvSpPr>
          <p:cNvPr id="259" name="Date Placeholder 258"/>
          <p:cNvSpPr>
            <a:spLocks noGrp="1"/>
          </p:cNvSpPr>
          <p:nvPr>
            <p:ph type="dt" sz="half" idx="10"/>
          </p:nvPr>
        </p:nvSpPr>
        <p:spPr/>
        <p:txBody>
          <a:bodyPr/>
          <a:lstStyle/>
          <a:p>
            <a:pPr>
              <a:defRPr/>
            </a:pPr>
            <a:r>
              <a:rPr lang="en-US" smtClean="0"/>
              <a:t>25/01/2017</a:t>
            </a:r>
            <a:endParaRPr lang="en-US" dirty="0"/>
          </a:p>
        </p:txBody>
      </p:sp>
      <p:sp>
        <p:nvSpPr>
          <p:cNvPr id="3" name="Slide Number Placeholder 2"/>
          <p:cNvSpPr>
            <a:spLocks noGrp="1"/>
          </p:cNvSpPr>
          <p:nvPr>
            <p:ph type="sldNum" sz="quarter" idx="12"/>
          </p:nvPr>
        </p:nvSpPr>
        <p:spPr/>
        <p:txBody>
          <a:bodyPr/>
          <a:lstStyle/>
          <a:p>
            <a:fld id="{4C242A18-EC12-4F37-9DE3-9352234277DF}" type="slidenum">
              <a:rPr lang="en-US" smtClean="0"/>
              <a:t>63</a:t>
            </a:fld>
            <a:endParaRPr lang="en-US"/>
          </a:p>
        </p:txBody>
      </p:sp>
    </p:spTree>
    <p:extLst>
      <p:ext uri="{BB962C8B-B14F-4D97-AF65-F5344CB8AC3E}">
        <p14:creationId xmlns:p14="http://schemas.microsoft.com/office/powerpoint/2010/main" val="3064096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 Cloud deployment models</a:t>
            </a:r>
            <a:endParaRPr lang="fr-FR" dirty="0"/>
          </a:p>
        </p:txBody>
      </p:sp>
      <p:sp>
        <p:nvSpPr>
          <p:cNvPr id="12" name="Date Placeholder 11"/>
          <p:cNvSpPr>
            <a:spLocks noGrp="1"/>
          </p:cNvSpPr>
          <p:nvPr>
            <p:ph type="dt" sz="half" idx="10"/>
          </p:nvPr>
        </p:nvSpPr>
        <p:spPr/>
        <p:txBody>
          <a:bodyPr/>
          <a:lstStyle/>
          <a:p>
            <a:pPr>
              <a:defRPr/>
            </a:pPr>
            <a:r>
              <a:rPr lang="en-US" smtClean="0"/>
              <a:t>25/01/2017</a:t>
            </a:r>
            <a:endParaRPr lang="en-US" dirty="0"/>
          </a:p>
        </p:txBody>
      </p:sp>
      <p:pic>
        <p:nvPicPr>
          <p:cNvPr id="8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5431" y="1473200"/>
            <a:ext cx="809313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C242A18-EC12-4F37-9DE3-9352234277DF}" type="slidenum">
              <a:rPr lang="en-US" smtClean="0"/>
              <a:t>64</a:t>
            </a:fld>
            <a:endParaRPr lang="en-US"/>
          </a:p>
        </p:txBody>
      </p:sp>
    </p:spTree>
    <p:extLst>
      <p:ext uri="{BB962C8B-B14F-4D97-AF65-F5344CB8AC3E}">
        <p14:creationId xmlns:p14="http://schemas.microsoft.com/office/powerpoint/2010/main" val="2399769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Cloud advantages</a:t>
            </a:r>
            <a:endParaRPr lang="fr-BE" dirty="0"/>
          </a:p>
        </p:txBody>
      </p:sp>
      <p:sp>
        <p:nvSpPr>
          <p:cNvPr id="3" name="Content Placeholder 2"/>
          <p:cNvSpPr>
            <a:spLocks noGrp="1"/>
          </p:cNvSpPr>
          <p:nvPr>
            <p:ph idx="1"/>
          </p:nvPr>
        </p:nvSpPr>
        <p:spPr/>
        <p:txBody>
          <a:bodyPr/>
          <a:lstStyle/>
          <a:p>
            <a:r>
              <a:rPr lang="nl-BE" smtClean="0"/>
              <a:t>Any place, any time, anywhere : mobile</a:t>
            </a:r>
          </a:p>
          <a:p>
            <a:r>
              <a:rPr lang="nl-BE" smtClean="0"/>
              <a:t>Safeguarded with backups</a:t>
            </a:r>
          </a:p>
          <a:p>
            <a:r>
              <a:rPr lang="nl-BE" smtClean="0"/>
              <a:t>High level of security if well implemented</a:t>
            </a:r>
          </a:p>
          <a:p>
            <a:r>
              <a:rPr lang="nl-BE" smtClean="0"/>
              <a:t>Lower Total Cost of Ownership (TCO)</a:t>
            </a:r>
          </a:p>
          <a:p>
            <a:r>
              <a:rPr lang="nl-BE" smtClean="0"/>
              <a:t>Stability &amp; incremental updates</a:t>
            </a:r>
          </a:p>
          <a:p>
            <a:r>
              <a:rPr lang="nl-BE" smtClean="0"/>
              <a:t>Collaboration</a:t>
            </a:r>
          </a:p>
          <a:p>
            <a:r>
              <a:rPr lang="nl-BE" smtClean="0"/>
              <a:t>Should provide portability</a:t>
            </a:r>
          </a:p>
          <a:p>
            <a:r>
              <a:rPr lang="nl-BE" smtClean="0"/>
              <a:t>Community cloud solutions</a:t>
            </a:r>
          </a:p>
          <a:p>
            <a:pPr lvl="1"/>
            <a:r>
              <a:rPr lang="nl-BE" smtClean="0"/>
              <a:t>can be open for integration with other services</a:t>
            </a:r>
          </a:p>
          <a:p>
            <a:pPr lvl="1"/>
            <a:r>
              <a:rPr lang="nl-BE" smtClean="0"/>
              <a:t>trust relationship / data protection (e.g. Vitalink)</a:t>
            </a:r>
          </a:p>
          <a:p>
            <a:endParaRPr lang="nl-BE" smtClean="0"/>
          </a:p>
          <a:p>
            <a:endParaRPr lang="fr-BE" dirty="0"/>
          </a:p>
        </p:txBody>
      </p:sp>
      <p:sp>
        <p:nvSpPr>
          <p:cNvPr id="4" name="Date Placeholder 3"/>
          <p:cNvSpPr>
            <a:spLocks noGrp="1"/>
          </p:cNvSpPr>
          <p:nvPr>
            <p:ph type="dt" sz="half" idx="10"/>
          </p:nvPr>
        </p:nvSpPr>
        <p:spPr/>
        <p:txBody>
          <a:bodyPr/>
          <a:lstStyle/>
          <a:p>
            <a:r>
              <a:rPr lang="en-US" smtClean="0"/>
              <a:t>25/01/2017</a:t>
            </a:r>
            <a:endParaRPr 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pPr/>
              <a:t>65</a:t>
            </a:fld>
            <a:endParaRPr lang="en-US"/>
          </a:p>
        </p:txBody>
      </p:sp>
    </p:spTree>
    <p:extLst>
      <p:ext uri="{BB962C8B-B14F-4D97-AF65-F5344CB8AC3E}">
        <p14:creationId xmlns:p14="http://schemas.microsoft.com/office/powerpoint/2010/main" val="40346133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508"/>
            <a:ext cx="5181600" cy="653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2" name="Rectangle 2"/>
          <p:cNvSpPr>
            <a:spLocks noGrp="1" noChangeArrowheads="1"/>
          </p:cNvSpPr>
          <p:nvPr>
            <p:ph type="title" idx="4294967295"/>
          </p:nvPr>
        </p:nvSpPr>
        <p:spPr>
          <a:xfrm>
            <a:off x="5629275" y="295596"/>
            <a:ext cx="3311525" cy="1143000"/>
          </a:xfrm>
        </p:spPr>
        <p:txBody>
          <a:bodyPr/>
          <a:lstStyle/>
          <a:p>
            <a:r>
              <a:rPr lang="fr-BE" altLang="fr-FR" b="1" dirty="0" err="1" smtClean="0"/>
              <a:t>Vitalink</a:t>
            </a:r>
            <a:endParaRPr lang="en-US" altLang="fr-FR" dirty="0" smtClean="0">
              <a:solidFill>
                <a:srgbClr val="2C2C86"/>
              </a:solidFill>
            </a:endParaRPr>
          </a:p>
        </p:txBody>
      </p:sp>
      <p:sp>
        <p:nvSpPr>
          <p:cNvPr id="20484" name="Text Box 4"/>
          <p:cNvSpPr txBox="1">
            <a:spLocks noChangeArrowheads="1"/>
          </p:cNvSpPr>
          <p:nvPr/>
        </p:nvSpPr>
        <p:spPr bwMode="auto">
          <a:xfrm>
            <a:off x="5753100" y="1270000"/>
            <a:ext cx="31877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lvl1pPr marL="101600" indent="-1016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nl-BE" altLang="fr-FR" sz="2000" dirty="0" smtClean="0"/>
              <a:t>Share data</a:t>
            </a:r>
            <a:endParaRPr lang="nl-BE" altLang="fr-FR" sz="2000" dirty="0"/>
          </a:p>
          <a:p>
            <a:pPr marL="177800" indent="-177800" eaLnBrk="1" hangingPunct="1">
              <a:spcBef>
                <a:spcPct val="50000"/>
              </a:spcBef>
              <a:buFontTx/>
              <a:buChar char="-"/>
            </a:pPr>
            <a:r>
              <a:rPr lang="nl-BE" altLang="fr-FR" sz="2000" dirty="0" err="1" smtClean="0"/>
              <a:t>every</a:t>
            </a:r>
            <a:r>
              <a:rPr lang="nl-BE" altLang="fr-FR" sz="2000" dirty="0" smtClean="0"/>
              <a:t> actor </a:t>
            </a:r>
            <a:r>
              <a:rPr lang="nl-BE" altLang="fr-FR" sz="2000" dirty="0" err="1" smtClean="0"/>
              <a:t>keeps</a:t>
            </a:r>
            <a:r>
              <a:rPr lang="nl-BE" altLang="fr-FR" sz="2000" dirty="0" smtClean="0"/>
              <a:t> his records,</a:t>
            </a:r>
            <a:endParaRPr lang="nl-BE" altLang="fr-FR" sz="2000" dirty="0"/>
          </a:p>
          <a:p>
            <a:pPr marL="177800" indent="-177800" eaLnBrk="1" hangingPunct="1">
              <a:spcBef>
                <a:spcPct val="50000"/>
              </a:spcBef>
              <a:buFontTx/>
              <a:buChar char="-"/>
            </a:pPr>
            <a:r>
              <a:rPr lang="nl-BE" altLang="fr-FR" sz="2000" dirty="0" smtClean="0"/>
              <a:t>but </a:t>
            </a:r>
            <a:r>
              <a:rPr lang="nl-BE" altLang="fr-FR" sz="2000" dirty="0" err="1" smtClean="0"/>
              <a:t>can</a:t>
            </a:r>
            <a:r>
              <a:rPr lang="nl-BE" altLang="fr-FR" sz="2000" dirty="0" smtClean="0"/>
              <a:t> share </a:t>
            </a:r>
            <a:r>
              <a:rPr lang="nl-BE" altLang="fr-FR" sz="2000" dirty="0" err="1" smtClean="0"/>
              <a:t>specific</a:t>
            </a:r>
            <a:r>
              <a:rPr lang="nl-BE" altLang="fr-FR" sz="2000" dirty="0" smtClean="0"/>
              <a:t> parts </a:t>
            </a:r>
            <a:r>
              <a:rPr lang="nl-BE" altLang="fr-FR" sz="2000" dirty="0" err="1" smtClean="0"/>
              <a:t>with</a:t>
            </a:r>
            <a:r>
              <a:rPr lang="nl-BE" altLang="fr-FR" sz="2000" dirty="0" smtClean="0"/>
              <a:t> </a:t>
            </a:r>
            <a:r>
              <a:rPr lang="nl-BE" altLang="fr-FR" sz="2000" dirty="0" err="1" smtClean="0"/>
              <a:t>other</a:t>
            </a:r>
            <a:r>
              <a:rPr lang="nl-BE" altLang="fr-FR" sz="2000" dirty="0" smtClean="0"/>
              <a:t> actors</a:t>
            </a:r>
            <a:endParaRPr lang="nl-BE" altLang="fr-FR" sz="2000" dirty="0"/>
          </a:p>
          <a:p>
            <a:pPr eaLnBrk="1" hangingPunct="1">
              <a:spcBef>
                <a:spcPct val="50000"/>
              </a:spcBef>
              <a:buFontTx/>
              <a:buChar char="-"/>
            </a:pPr>
            <a:r>
              <a:rPr lang="nl-BE" altLang="fr-FR" sz="2000" dirty="0"/>
              <a:t> </a:t>
            </a:r>
            <a:r>
              <a:rPr lang="nl-BE" altLang="fr-FR" sz="2000" dirty="0" err="1" smtClean="0"/>
              <a:t>examples</a:t>
            </a:r>
            <a:r>
              <a:rPr lang="nl-BE" altLang="fr-FR" sz="2000" dirty="0" smtClean="0"/>
              <a:t> </a:t>
            </a:r>
            <a:r>
              <a:rPr lang="nl-BE" altLang="fr-FR" sz="2000" dirty="0"/>
              <a:t>:</a:t>
            </a:r>
          </a:p>
          <a:p>
            <a:pPr lvl="1" eaLnBrk="1" hangingPunct="1">
              <a:spcBef>
                <a:spcPct val="50000"/>
              </a:spcBef>
              <a:buFontTx/>
              <a:buChar char="-"/>
            </a:pPr>
            <a:r>
              <a:rPr lang="nl-BE" altLang="fr-FR" sz="2000" dirty="0"/>
              <a:t> </a:t>
            </a:r>
            <a:r>
              <a:rPr lang="nl-BE" altLang="fr-FR" sz="2000" dirty="0" err="1" smtClean="0"/>
              <a:t>medication</a:t>
            </a:r>
            <a:r>
              <a:rPr lang="nl-BE" altLang="fr-FR" sz="2000" dirty="0" smtClean="0"/>
              <a:t> </a:t>
            </a:r>
            <a:r>
              <a:rPr lang="nl-BE" altLang="fr-FR" sz="2000" dirty="0" err="1" smtClean="0"/>
              <a:t>scheme</a:t>
            </a:r>
            <a:endParaRPr lang="nl-BE" altLang="fr-FR" sz="2000" dirty="0"/>
          </a:p>
          <a:p>
            <a:pPr lvl="1" eaLnBrk="1" hangingPunct="1">
              <a:spcBef>
                <a:spcPct val="50000"/>
              </a:spcBef>
              <a:buFontTx/>
              <a:buChar char="-"/>
            </a:pPr>
            <a:r>
              <a:rPr lang="nl-BE" altLang="fr-FR" sz="2000" dirty="0"/>
              <a:t> SUMEHR</a:t>
            </a:r>
          </a:p>
          <a:p>
            <a:pPr lvl="1" eaLnBrk="1" hangingPunct="1">
              <a:spcBef>
                <a:spcPct val="50000"/>
              </a:spcBef>
              <a:buFontTx/>
              <a:buChar char="-"/>
            </a:pPr>
            <a:r>
              <a:rPr lang="nl-BE" altLang="fr-FR" sz="2000" dirty="0"/>
              <a:t> parameters</a:t>
            </a:r>
          </a:p>
          <a:p>
            <a:pPr lvl="1" eaLnBrk="1" hangingPunct="1">
              <a:spcBef>
                <a:spcPct val="50000"/>
              </a:spcBef>
              <a:buFontTx/>
              <a:buChar char="-"/>
            </a:pPr>
            <a:r>
              <a:rPr lang="nl-BE" altLang="fr-FR" sz="2000" dirty="0"/>
              <a:t> </a:t>
            </a:r>
            <a:r>
              <a:rPr lang="nl-BE" altLang="fr-FR" sz="2000" dirty="0" err="1" smtClean="0"/>
              <a:t>journal</a:t>
            </a:r>
            <a:endParaRPr lang="nl-BE" altLang="fr-FR" sz="2000" dirty="0"/>
          </a:p>
          <a:p>
            <a:pPr lvl="1" eaLnBrk="1" hangingPunct="1">
              <a:spcBef>
                <a:spcPct val="50000"/>
              </a:spcBef>
              <a:buFontTx/>
              <a:buChar char="-"/>
            </a:pPr>
            <a:r>
              <a:rPr lang="nl-BE" altLang="fr-FR" sz="2000" dirty="0"/>
              <a:t> …</a:t>
            </a:r>
            <a:endParaRPr lang="en-US" altLang="fr-FR" sz="2000" dirty="0"/>
          </a:p>
        </p:txBody>
      </p:sp>
      <p:sp>
        <p:nvSpPr>
          <p:cNvPr id="2" name="Date Placeholder 1"/>
          <p:cNvSpPr>
            <a:spLocks noGrp="1"/>
          </p:cNvSpPr>
          <p:nvPr>
            <p:ph type="dt" sz="half" idx="10"/>
          </p:nvPr>
        </p:nvSpPr>
        <p:spPr/>
        <p:txBody>
          <a:bodyPr/>
          <a:lstStyle/>
          <a:p>
            <a:pPr>
              <a:defRPr/>
            </a:pPr>
            <a:r>
              <a:rPr lang="en-US" smtClean="0"/>
              <a:t>25/01/2017</a:t>
            </a:r>
            <a:endParaRPr lang="en-US" dirty="0"/>
          </a:p>
        </p:txBody>
      </p:sp>
      <p:sp>
        <p:nvSpPr>
          <p:cNvPr id="4" name="Slide Number Placeholder 3"/>
          <p:cNvSpPr>
            <a:spLocks noGrp="1"/>
          </p:cNvSpPr>
          <p:nvPr>
            <p:ph type="sldNum" sz="quarter" idx="12"/>
          </p:nvPr>
        </p:nvSpPr>
        <p:spPr/>
        <p:txBody>
          <a:bodyPr/>
          <a:lstStyle/>
          <a:p>
            <a:fld id="{4C242A18-EC12-4F37-9DE3-9352234277DF}" type="slidenum">
              <a:rPr lang="en-US" smtClean="0"/>
              <a:t>66</a:t>
            </a:fld>
            <a:endParaRPr lang="en-US"/>
          </a:p>
        </p:txBody>
      </p:sp>
    </p:spTree>
    <p:extLst>
      <p:ext uri="{BB962C8B-B14F-4D97-AF65-F5344CB8AC3E}">
        <p14:creationId xmlns:p14="http://schemas.microsoft.com/office/powerpoint/2010/main" val="275177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622925" y="260648"/>
            <a:ext cx="3311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BE" altLang="fr-FR" sz="4000" b="1" spc="-100" dirty="0" err="1">
                <a:solidFill>
                  <a:schemeClr val="tx2"/>
                </a:solidFill>
                <a:latin typeface="+mj-lt"/>
                <a:ea typeface="+mj-ea"/>
                <a:cs typeface="+mj-cs"/>
              </a:rPr>
              <a:t>Vitalink</a:t>
            </a:r>
            <a:endParaRPr lang="en-US" altLang="fr-FR" sz="4000" b="1" spc="-100" dirty="0">
              <a:solidFill>
                <a:schemeClr val="tx2"/>
              </a:solidFill>
              <a:latin typeface="+mj-lt"/>
              <a:ea typeface="+mj-ea"/>
              <a:cs typeface="+mj-cs"/>
            </a:endParaRPr>
          </a:p>
        </p:txBody>
      </p:sp>
      <p:sp>
        <p:nvSpPr>
          <p:cNvPr id="21508" name="Text Box 4"/>
          <p:cNvSpPr txBox="1">
            <a:spLocks noChangeArrowheads="1"/>
          </p:cNvSpPr>
          <p:nvPr/>
        </p:nvSpPr>
        <p:spPr bwMode="auto">
          <a:xfrm>
            <a:off x="5778500" y="1219200"/>
            <a:ext cx="33655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lvl1pPr marL="101600" indent="-101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fr-FR" sz="2000" b="1" i="1" u="sng" dirty="0" smtClean="0"/>
              <a:t>Access</a:t>
            </a:r>
            <a:r>
              <a:rPr lang="en-US" altLang="fr-FR" sz="2000" b="1" dirty="0" smtClean="0"/>
              <a:t>  </a:t>
            </a:r>
            <a:r>
              <a:rPr lang="en-US" altLang="fr-FR" sz="2000" dirty="0" smtClean="0"/>
              <a:t>for care givers</a:t>
            </a:r>
          </a:p>
          <a:p>
            <a:pPr eaLnBrk="1" hangingPunct="1">
              <a:spcBef>
                <a:spcPct val="50000"/>
              </a:spcBef>
              <a:buFontTx/>
              <a:buChar char="-"/>
            </a:pPr>
            <a:r>
              <a:rPr lang="en-US" altLang="fr-FR" sz="2000" dirty="0" smtClean="0"/>
              <a:t> with therapeutic relation</a:t>
            </a:r>
          </a:p>
          <a:p>
            <a:pPr eaLnBrk="1" hangingPunct="1">
              <a:spcBef>
                <a:spcPct val="50000"/>
              </a:spcBef>
              <a:buFontTx/>
              <a:buChar char="-"/>
            </a:pPr>
            <a:r>
              <a:rPr lang="en-US" altLang="fr-FR" sz="2000" dirty="0" smtClean="0"/>
              <a:t> dependent of their role</a:t>
            </a:r>
          </a:p>
          <a:p>
            <a:pPr eaLnBrk="1" hangingPunct="1">
              <a:spcBef>
                <a:spcPct val="50000"/>
              </a:spcBef>
            </a:pPr>
            <a:endParaRPr lang="en-US" altLang="fr-FR" sz="2000" dirty="0" smtClean="0"/>
          </a:p>
          <a:p>
            <a:pPr eaLnBrk="1" hangingPunct="1">
              <a:spcBef>
                <a:spcPct val="50000"/>
              </a:spcBef>
            </a:pPr>
            <a:r>
              <a:rPr lang="en-US" altLang="fr-FR" sz="2000" b="1" i="1" u="sng" dirty="0" smtClean="0"/>
              <a:t>No access</a:t>
            </a:r>
            <a:r>
              <a:rPr lang="en-US" altLang="fr-FR" sz="2000" dirty="0" smtClean="0"/>
              <a:t>  for</a:t>
            </a:r>
          </a:p>
          <a:p>
            <a:pPr marL="177800" indent="-177800" eaLnBrk="1" hangingPunct="1">
              <a:spcBef>
                <a:spcPct val="50000"/>
              </a:spcBef>
              <a:buFontTx/>
              <a:buChar char="-"/>
            </a:pPr>
            <a:r>
              <a:rPr lang="en-US" altLang="fr-FR" sz="2000" dirty="0" smtClean="0"/>
              <a:t>IT-administrators,    </a:t>
            </a:r>
            <a:r>
              <a:rPr lang="en-US" altLang="fr-FR" sz="2000" dirty="0" err="1" smtClean="0"/>
              <a:t>hoster</a:t>
            </a:r>
            <a:r>
              <a:rPr lang="en-US" altLang="fr-FR" sz="2000" dirty="0" smtClean="0"/>
              <a:t>,…</a:t>
            </a:r>
          </a:p>
          <a:p>
            <a:pPr marL="177800" indent="-177800" eaLnBrk="1" hangingPunct="1">
              <a:spcBef>
                <a:spcPct val="50000"/>
              </a:spcBef>
              <a:buFontTx/>
              <a:buChar char="-"/>
            </a:pPr>
            <a:r>
              <a:rPr lang="en-US" altLang="fr-FR" sz="2000" dirty="0" smtClean="0"/>
              <a:t>eHealth-platform</a:t>
            </a:r>
          </a:p>
          <a:p>
            <a:pPr marL="177800" indent="-177800" eaLnBrk="1" hangingPunct="1">
              <a:spcBef>
                <a:spcPct val="50000"/>
              </a:spcBef>
              <a:buFontTx/>
              <a:buChar char="-"/>
            </a:pPr>
            <a:r>
              <a:rPr lang="en-US" altLang="fr-FR" sz="2000" dirty="0" smtClean="0"/>
              <a:t>government</a:t>
            </a:r>
          </a:p>
          <a:p>
            <a:pPr eaLnBrk="1" hangingPunct="1">
              <a:spcBef>
                <a:spcPct val="50000"/>
              </a:spcBef>
            </a:pPr>
            <a:r>
              <a:rPr lang="en-US" altLang="fr-FR" sz="2000" dirty="0" smtClean="0"/>
              <a:t>…  without the active cooperation of the holder of the second key</a:t>
            </a:r>
            <a:endParaRPr lang="en-US" altLang="fr-FR" sz="20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597"/>
            <a:ext cx="5165287" cy="651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r>
              <a:rPr lang="en-US" smtClean="0"/>
              <a:t>25/01/2017</a:t>
            </a:r>
            <a:endParaRPr lang="en-US" dirty="0"/>
          </a:p>
        </p:txBody>
      </p:sp>
      <p:sp>
        <p:nvSpPr>
          <p:cNvPr id="4" name="Slide Number Placeholder 3"/>
          <p:cNvSpPr>
            <a:spLocks noGrp="1"/>
          </p:cNvSpPr>
          <p:nvPr>
            <p:ph type="sldNum" sz="quarter" idx="12"/>
          </p:nvPr>
        </p:nvSpPr>
        <p:spPr/>
        <p:txBody>
          <a:bodyPr/>
          <a:lstStyle/>
          <a:p>
            <a:fld id="{4C242A18-EC12-4F37-9DE3-9352234277DF}" type="slidenum">
              <a:rPr lang="en-US" smtClean="0"/>
              <a:t>67</a:t>
            </a:fld>
            <a:endParaRPr lang="en-US"/>
          </a:p>
        </p:txBody>
      </p:sp>
    </p:spTree>
    <p:extLst>
      <p:ext uri="{BB962C8B-B14F-4D97-AF65-F5344CB8AC3E}">
        <p14:creationId xmlns:p14="http://schemas.microsoft.com/office/powerpoint/2010/main" val="40189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573536" y="4013537"/>
            <a:ext cx="1540172" cy="2471399"/>
            <a:chOff x="395742" y="4221048"/>
            <a:chExt cx="1539629" cy="2471394"/>
          </a:xfrm>
        </p:grpSpPr>
        <p:pic>
          <p:nvPicPr>
            <p:cNvPr id="1230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42" y="4221048"/>
              <a:ext cx="933903" cy="93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itle 1"/>
          <p:cNvSpPr>
            <a:spLocks noGrp="1"/>
          </p:cNvSpPr>
          <p:nvPr>
            <p:ph type="title"/>
          </p:nvPr>
        </p:nvSpPr>
        <p:spPr/>
        <p:txBody>
          <a:bodyPr/>
          <a:lstStyle/>
          <a:p>
            <a:r>
              <a:rPr lang="nl-BE" smtClean="0"/>
              <a:t>Platform as a Service - containers</a:t>
            </a:r>
            <a:endParaRPr lang="fr-BE" dirty="0"/>
          </a:p>
        </p:txBody>
      </p:sp>
      <p:sp>
        <p:nvSpPr>
          <p:cNvPr id="12291" name="Content Placeholder 2"/>
          <p:cNvSpPr>
            <a:spLocks noGrp="1"/>
          </p:cNvSpPr>
          <p:nvPr>
            <p:ph idx="1"/>
          </p:nvPr>
        </p:nvSpPr>
        <p:spPr>
          <a:xfrm>
            <a:off x="457200" y="1473896"/>
            <a:ext cx="8585200" cy="4953000"/>
          </a:xfrm>
        </p:spPr>
        <p:txBody>
          <a:bodyPr/>
          <a:lstStyle/>
          <a:p>
            <a:r>
              <a:rPr lang="fr-BE" altLang="fr-FR" dirty="0" smtClean="0"/>
              <a:t>Introduction to container </a:t>
            </a:r>
            <a:r>
              <a:rPr lang="fr-BE" altLang="fr-FR" dirty="0" err="1" smtClean="0"/>
              <a:t>technology</a:t>
            </a:r>
            <a:endParaRPr lang="fr-BE" altLang="fr-FR" dirty="0" smtClean="0"/>
          </a:p>
          <a:p>
            <a:endParaRPr lang="fr-BE" altLang="fr-FR" dirty="0" smtClean="0"/>
          </a:p>
          <a:p>
            <a:endParaRPr lang="fr-BE" altLang="fr-FR" dirty="0" smtClean="0"/>
          </a:p>
          <a:p>
            <a:endParaRPr lang="fr-BE" altLang="fr-FR" dirty="0" smtClean="0"/>
          </a:p>
          <a:p>
            <a:endParaRPr lang="fr-BE" altLang="fr-FR" sz="200" dirty="0" smtClean="0"/>
          </a:p>
          <a:p>
            <a:r>
              <a:rPr lang="fr-BE" altLang="fr-FR" dirty="0" err="1" smtClean="0"/>
              <a:t>Translated</a:t>
            </a:r>
            <a:r>
              <a:rPr lang="fr-BE" altLang="fr-FR" dirty="0" smtClean="0"/>
              <a:t> </a:t>
            </a:r>
            <a:r>
              <a:rPr lang="fr-BE" altLang="fr-FR" dirty="0" err="1" smtClean="0"/>
              <a:t>into</a:t>
            </a:r>
            <a:r>
              <a:rPr lang="fr-BE" altLang="fr-FR" dirty="0" smtClean="0"/>
              <a:t> modern </a:t>
            </a:r>
            <a:r>
              <a:rPr lang="fr-BE" altLang="fr-FR" dirty="0" err="1" smtClean="0"/>
              <a:t>technology</a:t>
            </a:r>
            <a:r>
              <a:rPr lang="fr-BE" altLang="fr-FR" dirty="0" smtClean="0"/>
              <a:t> as Platform-as-a-Service</a:t>
            </a:r>
          </a:p>
        </p:txBody>
      </p:sp>
      <p:sp>
        <p:nvSpPr>
          <p:cNvPr id="12294" name="AutoShape 14" descr="Image result for containe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704134" y="2050281"/>
            <a:ext cx="1077913" cy="1259562"/>
            <a:chOff x="685800" y="2425700"/>
            <a:chExt cx="1077913" cy="1259562"/>
          </a:xfrm>
        </p:grpSpPr>
        <p:pic>
          <p:nvPicPr>
            <p:cNvPr id="12324"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732698" y="3254375"/>
              <a:ext cx="9380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Individual</a:t>
              </a:r>
              <a:endParaRPr lang="fr-BE" altLang="fr-FR" sz="1100" dirty="0">
                <a:latin typeface="Arial Black" pitchFamily="34" charset="0"/>
              </a:endParaRPr>
            </a:p>
            <a:p>
              <a:pPr algn="ctr" eaLnBrk="1" hangingPunct="1">
                <a:spcBef>
                  <a:spcPct val="0"/>
                </a:spcBef>
                <a:buClrTx/>
                <a:buSzTx/>
                <a:buFontTx/>
                <a:buNone/>
              </a:pPr>
              <a:r>
                <a:rPr lang="nl-BE" altLang="fr-FR" sz="1100" dirty="0" smtClean="0">
                  <a:latin typeface="Arial Black" pitchFamily="34" charset="0"/>
                </a:rPr>
                <a:t>content</a:t>
              </a:r>
              <a:endParaRPr lang="fr-BE" altLang="fr-FR" sz="1100" dirty="0">
                <a:latin typeface="Arial Black" pitchFamily="34" charset="0"/>
              </a:endParaRPr>
            </a:p>
          </p:txBody>
        </p:sp>
      </p:grpSp>
      <p:grpSp>
        <p:nvGrpSpPr>
          <p:cNvPr id="11" name="Group 10"/>
          <p:cNvGrpSpPr>
            <a:grpSpLocks/>
          </p:cNvGrpSpPr>
          <p:nvPr/>
        </p:nvGrpSpPr>
        <p:grpSpPr bwMode="auto">
          <a:xfrm>
            <a:off x="1895475" y="1929631"/>
            <a:ext cx="3128963" cy="1379210"/>
            <a:chOff x="1885950" y="2203450"/>
            <a:chExt cx="3128963" cy="1379210"/>
          </a:xfrm>
        </p:grpSpPr>
        <p:grpSp>
          <p:nvGrpSpPr>
            <p:cNvPr id="12320" name="Group 4"/>
            <p:cNvGrpSpPr>
              <a:grpSpLocks/>
            </p:cNvGrpSpPr>
            <p:nvPr/>
          </p:nvGrpSpPr>
          <p:grpSpPr bwMode="auto">
            <a:xfrm>
              <a:off x="2800350" y="2203450"/>
              <a:ext cx="2214563" cy="1379210"/>
              <a:chOff x="2800350" y="2203450"/>
              <a:chExt cx="2214563" cy="1379210"/>
            </a:xfrm>
          </p:grpSpPr>
          <p:pic>
            <p:nvPicPr>
              <p:cNvPr id="1232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838234" y="3321050"/>
                <a:ext cx="21467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Stored</a:t>
                </a:r>
                <a:r>
                  <a:rPr lang="fr-BE" altLang="fr-FR" sz="1100" dirty="0" smtClean="0">
                    <a:latin typeface="Arial Black" pitchFamily="34" charset="0"/>
                  </a:rPr>
                  <a:t> in an </a:t>
                </a:r>
                <a:r>
                  <a:rPr lang="fr-BE" altLang="fr-FR" sz="1100" dirty="0" err="1" smtClean="0">
                    <a:latin typeface="Arial Black" pitchFamily="34" charset="0"/>
                  </a:rPr>
                  <a:t>isolated</a:t>
                </a:r>
                <a:r>
                  <a:rPr lang="fr-BE" altLang="fr-FR" sz="1100" dirty="0" smtClean="0">
                    <a:latin typeface="Arial Black" pitchFamily="34" charset="0"/>
                  </a:rPr>
                  <a:t> </a:t>
                </a:r>
                <a:r>
                  <a:rPr lang="fr-BE" altLang="fr-FR" sz="1100" dirty="0" err="1" smtClean="0">
                    <a:latin typeface="Arial Black" pitchFamily="34" charset="0"/>
                  </a:rPr>
                  <a:t>way</a:t>
                </a:r>
                <a:endParaRPr lang="fr-BE" altLang="fr-FR" sz="1100" dirty="0">
                  <a:latin typeface="Arial Black" pitchFamily="34" charset="0"/>
                </a:endParaRP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5124450" y="2058219"/>
            <a:ext cx="3667125" cy="1250622"/>
            <a:chOff x="5124450" y="2341563"/>
            <a:chExt cx="3667125" cy="1250622"/>
          </a:xfrm>
        </p:grpSpPr>
        <p:grpSp>
          <p:nvGrpSpPr>
            <p:cNvPr id="12315" name="Group 5"/>
            <p:cNvGrpSpPr>
              <a:grpSpLocks/>
            </p:cNvGrpSpPr>
            <p:nvPr/>
          </p:nvGrpSpPr>
          <p:grpSpPr bwMode="auto">
            <a:xfrm>
              <a:off x="6015038" y="2341563"/>
              <a:ext cx="2776537" cy="1250622"/>
              <a:chOff x="6015038" y="2341563"/>
              <a:chExt cx="2776537" cy="1250622"/>
            </a:xfrm>
          </p:grpSpPr>
          <p:pic>
            <p:nvPicPr>
              <p:cNvPr id="12317"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573512" y="3330575"/>
                <a:ext cx="18405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smtClean="0">
                    <a:latin typeface="Arial Black" pitchFamily="34" charset="0"/>
                  </a:rPr>
                  <a:t>And </a:t>
                </a:r>
                <a:r>
                  <a:rPr lang="fr-BE" altLang="fr-FR" sz="1100" dirty="0" err="1" smtClean="0">
                    <a:latin typeface="Arial Black" pitchFamily="34" charset="0"/>
                  </a:rPr>
                  <a:t>easily</a:t>
                </a:r>
                <a:r>
                  <a:rPr lang="fr-BE" altLang="fr-FR" sz="1100" dirty="0" smtClean="0">
                    <a:latin typeface="Arial Black" pitchFamily="34" charset="0"/>
                  </a:rPr>
                  <a:t> </a:t>
                </a:r>
                <a:r>
                  <a:rPr lang="fr-BE" altLang="fr-FR" sz="1100" dirty="0" err="1" smtClean="0">
                    <a:latin typeface="Arial Black" pitchFamily="34" charset="0"/>
                  </a:rPr>
                  <a:t>removable</a:t>
                </a:r>
                <a:endParaRPr lang="fr-BE" altLang="fr-FR" sz="1100" dirty="0">
                  <a:latin typeface="Arial Black" pitchFamily="34" charset="0"/>
                </a:endParaRP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3500" y="4013199"/>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2073275" y="3997324"/>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6488113" y="4411661"/>
            <a:ext cx="2087562" cy="1728788"/>
          </a:xfrm>
          <a:prstGeom prst="rightArrow">
            <a:avLst/>
          </a:prstGeom>
          <a:solidFill>
            <a:srgbClr val="3E6E5A">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Monitoring</a:t>
            </a:r>
          </a:p>
          <a:p>
            <a:pPr algn="ctr">
              <a:defRPr/>
            </a:pPr>
            <a:r>
              <a:rPr lang="fr-BE" dirty="0" smtClean="0"/>
              <a:t>Security</a:t>
            </a:r>
            <a:endParaRPr lang="fr-BE" b="1" dirty="0"/>
          </a:p>
          <a:p>
            <a:pPr algn="ctr">
              <a:defRPr/>
            </a:pPr>
            <a:r>
              <a:rPr lang="fr-BE" dirty="0" err="1"/>
              <a:t>Logging</a:t>
            </a:r>
            <a:endParaRPr lang="fr-BE" dirty="0"/>
          </a:p>
        </p:txBody>
      </p:sp>
      <p:grpSp>
        <p:nvGrpSpPr>
          <p:cNvPr id="14" name="Group 13"/>
          <p:cNvGrpSpPr>
            <a:grpSpLocks/>
          </p:cNvGrpSpPr>
          <p:nvPr/>
        </p:nvGrpSpPr>
        <p:grpSpPr bwMode="auto">
          <a:xfrm>
            <a:off x="4429125" y="3997324"/>
            <a:ext cx="1916113" cy="2625725"/>
            <a:chOff x="4251325" y="4205288"/>
            <a:chExt cx="1916113" cy="2625725"/>
          </a:xfrm>
        </p:grpSpPr>
        <p:pic>
          <p:nvPicPr>
            <p:cNvPr id="12307" name="Picture 5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
        <p:nvSpPr>
          <p:cNvPr id="19" name="Date Placeholder 18"/>
          <p:cNvSpPr>
            <a:spLocks noGrp="1"/>
          </p:cNvSpPr>
          <p:nvPr>
            <p:ph type="dt" sz="half" idx="10"/>
          </p:nvPr>
        </p:nvSpPr>
        <p:spPr/>
        <p:txBody>
          <a:bodyPr/>
          <a:lstStyle/>
          <a:p>
            <a:pPr>
              <a:defRPr/>
            </a:pPr>
            <a:r>
              <a:rPr lang="en-US" smtClean="0"/>
              <a:t>25/01/2017</a:t>
            </a:r>
            <a:endParaRPr lang="en-US" dirty="0"/>
          </a:p>
        </p:txBody>
      </p:sp>
      <p:sp>
        <p:nvSpPr>
          <p:cNvPr id="5" name="Slide Number Placeholder 4"/>
          <p:cNvSpPr>
            <a:spLocks noGrp="1"/>
          </p:cNvSpPr>
          <p:nvPr>
            <p:ph type="sldNum" sz="quarter" idx="12"/>
          </p:nvPr>
        </p:nvSpPr>
        <p:spPr/>
        <p:txBody>
          <a:bodyPr/>
          <a:lstStyle/>
          <a:p>
            <a:fld id="{4C242A18-EC12-4F37-9DE3-9352234277DF}" type="slidenum">
              <a:rPr lang="en-US" smtClean="0"/>
              <a:t>68</a:t>
            </a:fld>
            <a:endParaRPr lang="en-US"/>
          </a:p>
        </p:txBody>
      </p:sp>
    </p:spTree>
    <p:extLst>
      <p:ext uri="{BB962C8B-B14F-4D97-AF65-F5344CB8AC3E}">
        <p14:creationId xmlns:p14="http://schemas.microsoft.com/office/powerpoint/2010/main" val="2677554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621064" y="1445396"/>
            <a:ext cx="3238096" cy="4513262"/>
          </a:xfrm>
          <a:prstGeom prst="rect">
            <a:avLst/>
          </a:prstGeom>
          <a:solidFill>
            <a:srgbClr val="3E6E5A">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52" name="Rectangle 51"/>
          <p:cNvSpPr/>
          <p:nvPr/>
        </p:nvSpPr>
        <p:spPr>
          <a:xfrm>
            <a:off x="5850168" y="1578446"/>
            <a:ext cx="3000375" cy="4514850"/>
          </a:xfrm>
          <a:prstGeom prst="rect">
            <a:avLst/>
          </a:prstGeom>
          <a:solidFill>
            <a:srgbClr val="FF8989">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21539" name="TextBox 52"/>
          <p:cNvSpPr txBox="1">
            <a:spLocks noChangeArrowheads="1"/>
          </p:cNvSpPr>
          <p:nvPr/>
        </p:nvSpPr>
        <p:spPr bwMode="auto">
          <a:xfrm>
            <a:off x="6291493" y="1656234"/>
            <a:ext cx="2227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err="1" smtClean="0">
                <a:latin typeface="Arial Black" pitchFamily="34" charset="0"/>
              </a:rPr>
              <a:t>Other</a:t>
            </a:r>
            <a:r>
              <a:rPr lang="fr-BE" altLang="fr-FR" sz="1100" dirty="0" smtClean="0">
                <a:latin typeface="Arial Black" pitchFamily="34" charset="0"/>
              </a:rPr>
              <a:t> </a:t>
            </a:r>
            <a:r>
              <a:rPr lang="fr-BE" altLang="fr-FR" sz="1100" dirty="0" err="1" smtClean="0">
                <a:latin typeface="Arial Black" pitchFamily="34" charset="0"/>
              </a:rPr>
              <a:t>sectors</a:t>
            </a:r>
            <a:endParaRPr lang="fr-BE" altLang="fr-FR" sz="1100" dirty="0">
              <a:latin typeface="Arial Black" pitchFamily="34" charset="0"/>
            </a:endParaRPr>
          </a:p>
        </p:txBody>
      </p:sp>
      <p:grpSp>
        <p:nvGrpSpPr>
          <p:cNvPr id="21506" name="Group 20"/>
          <p:cNvGrpSpPr>
            <a:grpSpLocks/>
          </p:cNvGrpSpPr>
          <p:nvPr/>
        </p:nvGrpSpPr>
        <p:grpSpPr bwMode="auto">
          <a:xfrm>
            <a:off x="466956" y="3453284"/>
            <a:ext cx="8328025" cy="669925"/>
            <a:chOff x="700088" y="5087058"/>
            <a:chExt cx="8328566" cy="670805"/>
          </a:xfrm>
        </p:grpSpPr>
        <p:sp>
          <p:nvSpPr>
            <p:cNvPr id="7" name="Rectangle 6"/>
            <p:cNvSpPr/>
            <p:nvPr/>
          </p:nvSpPr>
          <p:spPr>
            <a:xfrm>
              <a:off x="700088" y="5087058"/>
              <a:ext cx="8328566" cy="67080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15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88440" y="4146601"/>
              <a:ext cx="49847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fr-BE" dirty="0" err="1" smtClean="0"/>
              <a:t>PaaS</a:t>
            </a:r>
            <a:r>
              <a:rPr lang="fr-BE" dirty="0" smtClean="0"/>
              <a:t> – </a:t>
            </a:r>
            <a:r>
              <a:rPr lang="fr-BE" dirty="0" err="1" smtClean="0"/>
              <a:t>Cooperation</a:t>
            </a:r>
            <a:r>
              <a:rPr lang="fr-BE" dirty="0" smtClean="0"/>
              <a:t> modes</a:t>
            </a:r>
            <a:endParaRPr lang="fr-BE" dirty="0"/>
          </a:p>
        </p:txBody>
      </p:sp>
      <p:pic>
        <p:nvPicPr>
          <p:cNvPr id="215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418"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418"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0031" y="2796059"/>
            <a:ext cx="812800" cy="723900"/>
          </a:xfrm>
          <a:prstGeom prst="rect">
            <a:avLst/>
          </a:prstGeom>
          <a:solidFill>
            <a:srgbClr val="FF0000"/>
          </a:solidFill>
          <a:ln w="9525">
            <a:solidFill>
              <a:schemeClr val="tx1"/>
            </a:solidFill>
            <a:miter lim="800000"/>
            <a:headEnd/>
            <a:tailEnd/>
          </a:ln>
        </p:spPr>
      </p:pic>
      <p:pic>
        <p:nvPicPr>
          <p:cNvPr id="215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4781"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519" name="TextBox 14"/>
          <p:cNvSpPr txBox="1">
            <a:spLocks noChangeArrowheads="1"/>
          </p:cNvSpPr>
          <p:nvPr/>
        </p:nvSpPr>
        <p:spPr bwMode="auto">
          <a:xfrm>
            <a:off x="5870267" y="2266627"/>
            <a:ext cx="8996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Partner 1</a:t>
            </a:r>
            <a:endParaRPr lang="fr-BE" altLang="fr-FR" sz="1100" dirty="0">
              <a:latin typeface="Arial Black" pitchFamily="34" charset="0"/>
            </a:endParaRPr>
          </a:p>
        </p:txBody>
      </p:sp>
      <p:grpSp>
        <p:nvGrpSpPr>
          <p:cNvPr id="21520" name="Group 23"/>
          <p:cNvGrpSpPr>
            <a:grpSpLocks/>
          </p:cNvGrpSpPr>
          <p:nvPr/>
        </p:nvGrpSpPr>
        <p:grpSpPr bwMode="auto">
          <a:xfrm>
            <a:off x="466956" y="4489921"/>
            <a:ext cx="8328025" cy="676275"/>
            <a:chOff x="654992" y="4823937"/>
            <a:chExt cx="8328566" cy="677144"/>
          </a:xfrm>
        </p:grpSpPr>
        <p:sp>
          <p:nvSpPr>
            <p:cNvPr id="22" name="Rectangle 21"/>
            <p:cNvSpPr/>
            <p:nvPr/>
          </p:nvSpPr>
          <p:spPr>
            <a:xfrm>
              <a:off x="654992" y="4823937"/>
              <a:ext cx="8328566" cy="67714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1542" name="Picture 5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9922" y="4849307"/>
              <a:ext cx="1155733" cy="65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3631"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524" name="TextBox 30"/>
          <p:cNvSpPr txBox="1">
            <a:spLocks noChangeArrowheads="1"/>
          </p:cNvSpPr>
          <p:nvPr/>
        </p:nvSpPr>
        <p:spPr bwMode="auto">
          <a:xfrm>
            <a:off x="6798161" y="2266627"/>
            <a:ext cx="8996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Partner 2</a:t>
            </a:r>
            <a:endParaRPr lang="fr-BE" altLang="fr-FR" sz="1100" dirty="0">
              <a:latin typeface="Arial Black" pitchFamily="34" charset="0"/>
            </a:endParaRPr>
          </a:p>
        </p:txBody>
      </p:sp>
      <p:pic>
        <p:nvPicPr>
          <p:cNvPr id="215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343"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526" name="TextBox 32"/>
          <p:cNvSpPr txBox="1">
            <a:spLocks noChangeArrowheads="1"/>
          </p:cNvSpPr>
          <p:nvPr/>
        </p:nvSpPr>
        <p:spPr bwMode="auto">
          <a:xfrm>
            <a:off x="7789446" y="2266627"/>
            <a:ext cx="92204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Partner N</a:t>
            </a:r>
            <a:endParaRPr lang="fr-BE" altLang="fr-FR" sz="1100" dirty="0">
              <a:latin typeface="Arial Black" pitchFamily="34" charset="0"/>
            </a:endParaRPr>
          </a:p>
        </p:txBody>
      </p:sp>
      <p:sp>
        <p:nvSpPr>
          <p:cNvPr id="28" name="Flowchart: Magnetic Disk 27"/>
          <p:cNvSpPr/>
          <p:nvPr/>
        </p:nvSpPr>
        <p:spPr>
          <a:xfrm>
            <a:off x="742306" y="414702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35" name="Flowchart: Magnetic Disk 34"/>
          <p:cNvSpPr/>
          <p:nvPr/>
        </p:nvSpPr>
        <p:spPr>
          <a:xfrm>
            <a:off x="1766243" y="414702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36" name="Flowchart: Magnetic Disk 35"/>
          <p:cNvSpPr/>
          <p:nvPr/>
        </p:nvSpPr>
        <p:spPr>
          <a:xfrm>
            <a:off x="5991456" y="534717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37" name="Flowchart: Magnetic Disk 36"/>
          <p:cNvSpPr/>
          <p:nvPr/>
        </p:nvSpPr>
        <p:spPr>
          <a:xfrm>
            <a:off x="6939193" y="534717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38" name="Flowchart: Magnetic Disk 37"/>
          <p:cNvSpPr/>
          <p:nvPr/>
        </p:nvSpPr>
        <p:spPr>
          <a:xfrm>
            <a:off x="7937731" y="534717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48" name="Straight Arrow Connector 47"/>
          <p:cNvCxnSpPr/>
          <p:nvPr/>
        </p:nvCxnSpPr>
        <p:spPr>
          <a:xfrm>
            <a:off x="2048818" y="2040409"/>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537" name="TextBox 50"/>
          <p:cNvSpPr txBox="1">
            <a:spLocks noChangeArrowheads="1"/>
          </p:cNvSpPr>
          <p:nvPr/>
        </p:nvSpPr>
        <p:spPr bwMode="auto">
          <a:xfrm>
            <a:off x="1126481" y="1634009"/>
            <a:ext cx="22272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Public </a:t>
            </a:r>
            <a:r>
              <a:rPr lang="fr-BE" altLang="fr-FR" sz="1100" dirty="0" err="1" smtClean="0">
                <a:latin typeface="Arial Black" pitchFamily="34" charset="0"/>
              </a:rPr>
              <a:t>sector</a:t>
            </a:r>
            <a:r>
              <a:rPr lang="fr-BE" altLang="fr-FR" sz="1100" dirty="0" smtClean="0">
                <a:latin typeface="Arial Black" pitchFamily="34" charset="0"/>
              </a:rPr>
              <a:t> </a:t>
            </a:r>
            <a:r>
              <a:rPr lang="fr-BE" altLang="fr-FR" sz="1100" dirty="0" err="1" smtClean="0">
                <a:latin typeface="Arial Black" pitchFamily="34" charset="0"/>
              </a:rPr>
              <a:t>ecosystem</a:t>
            </a:r>
            <a:endParaRPr lang="fr-BE" altLang="fr-FR" sz="1100" dirty="0">
              <a:latin typeface="Arial Black" pitchFamily="34" charset="0"/>
            </a:endParaRPr>
          </a:p>
        </p:txBody>
      </p:sp>
      <p:cxnSp>
        <p:nvCxnSpPr>
          <p:cNvPr id="54" name="Straight Connector 53"/>
          <p:cNvCxnSpPr/>
          <p:nvPr/>
        </p:nvCxnSpPr>
        <p:spPr>
          <a:xfrm>
            <a:off x="2510781" y="3146896"/>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6720122" y="4358386"/>
            <a:ext cx="1086983" cy="946027"/>
            <a:chOff x="6782780" y="3149672"/>
            <a:chExt cx="928742" cy="928742"/>
          </a:xfrm>
        </p:grpSpPr>
        <p:pic>
          <p:nvPicPr>
            <p:cNvPr id="43" name="Picture 42" descr="http://icons.iconarchive.com/icons/custom-icon-design/pretty-office-12/512/cloud-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50" name="TextBox 14"/>
          <p:cNvSpPr txBox="1">
            <a:spLocks noChangeArrowheads="1"/>
          </p:cNvSpPr>
          <p:nvPr/>
        </p:nvSpPr>
        <p:spPr bwMode="auto">
          <a:xfrm>
            <a:off x="2772545" y="2331865"/>
            <a:ext cx="987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000" dirty="0">
                <a:latin typeface="Arial Black" pitchFamily="34" charset="0"/>
              </a:rPr>
              <a:t>Application</a:t>
            </a:r>
            <a:endParaRPr lang="fr-BE" altLang="fr-FR" sz="1000" dirty="0" smtClean="0">
              <a:latin typeface="Arial Black" pitchFamily="34" charset="0"/>
            </a:endParaRPr>
          </a:p>
          <a:p>
            <a:pPr algn="ctr" eaLnBrk="1" hangingPunct="1"/>
            <a:r>
              <a:rPr lang="nl-BE" altLang="fr-FR" sz="1000" dirty="0">
                <a:latin typeface="Arial Black" pitchFamily="34" charset="0"/>
              </a:rPr>
              <a:t>N</a:t>
            </a:r>
            <a:endParaRPr lang="fr-BE" altLang="fr-FR" sz="1000" dirty="0">
              <a:latin typeface="Arial Black" pitchFamily="34" charset="0"/>
            </a:endParaRPr>
          </a:p>
        </p:txBody>
      </p:sp>
      <p:sp>
        <p:nvSpPr>
          <p:cNvPr id="51" name="TextBox 14"/>
          <p:cNvSpPr txBox="1">
            <a:spLocks noChangeArrowheads="1"/>
          </p:cNvSpPr>
          <p:nvPr/>
        </p:nvSpPr>
        <p:spPr bwMode="auto">
          <a:xfrm>
            <a:off x="675489" y="2331865"/>
            <a:ext cx="9813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000" dirty="0" smtClean="0">
                <a:latin typeface="Arial Black" pitchFamily="34" charset="0"/>
              </a:rPr>
              <a:t>Application</a:t>
            </a:r>
          </a:p>
          <a:p>
            <a:pPr algn="ctr" eaLnBrk="1" hangingPunct="1"/>
            <a:r>
              <a:rPr lang="fr-BE" altLang="fr-FR" sz="1000" dirty="0" smtClean="0">
                <a:latin typeface="Arial Black" pitchFamily="34" charset="0"/>
              </a:rPr>
              <a:t>1</a:t>
            </a:r>
            <a:endParaRPr lang="fr-BE" altLang="fr-FR" sz="1000" dirty="0">
              <a:latin typeface="Arial Black" pitchFamily="34" charset="0"/>
            </a:endParaRPr>
          </a:p>
        </p:txBody>
      </p:sp>
      <p:sp>
        <p:nvSpPr>
          <p:cNvPr id="53" name="TextBox 14"/>
          <p:cNvSpPr txBox="1">
            <a:spLocks noChangeArrowheads="1"/>
          </p:cNvSpPr>
          <p:nvPr/>
        </p:nvSpPr>
        <p:spPr bwMode="auto">
          <a:xfrm>
            <a:off x="1554727" y="2331865"/>
            <a:ext cx="987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000" dirty="0">
                <a:latin typeface="Arial Black" pitchFamily="34" charset="0"/>
              </a:rPr>
              <a:t>Application</a:t>
            </a:r>
            <a:endParaRPr lang="fr-BE" altLang="fr-FR" sz="1000" dirty="0" smtClean="0">
              <a:latin typeface="Arial Black" pitchFamily="34" charset="0"/>
            </a:endParaRPr>
          </a:p>
          <a:p>
            <a:pPr algn="ctr" eaLnBrk="1" hangingPunct="1"/>
            <a:r>
              <a:rPr lang="nl-BE" altLang="fr-FR" sz="1000" dirty="0">
                <a:latin typeface="Arial Black" pitchFamily="34" charset="0"/>
              </a:rPr>
              <a:t>2</a:t>
            </a:r>
            <a:endParaRPr lang="fr-BE" altLang="fr-FR" sz="1000" dirty="0">
              <a:latin typeface="Arial Black" pitchFamily="34" charset="0"/>
            </a:endParaRPr>
          </a:p>
        </p:txBody>
      </p:sp>
      <p:sp>
        <p:nvSpPr>
          <p:cNvPr id="8" name="Left-Right Arrow 7"/>
          <p:cNvSpPr/>
          <p:nvPr/>
        </p:nvSpPr>
        <p:spPr>
          <a:xfrm>
            <a:off x="3783613" y="4390921"/>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t>Technological</a:t>
            </a:r>
            <a:endParaRPr lang="nl-BE" sz="1600" dirty="0" smtClean="0"/>
          </a:p>
          <a:p>
            <a:pPr algn="ctr"/>
            <a:r>
              <a:rPr lang="nl-BE" sz="1600" dirty="0" smtClean="0"/>
              <a:t>cooperation</a:t>
            </a:r>
            <a:endParaRPr lang="fr-BE" sz="1600" dirty="0"/>
          </a:p>
        </p:txBody>
      </p:sp>
      <p:sp>
        <p:nvSpPr>
          <p:cNvPr id="55" name="Left-Right Arrow 54"/>
          <p:cNvSpPr/>
          <p:nvPr/>
        </p:nvSpPr>
        <p:spPr>
          <a:xfrm>
            <a:off x="3783613" y="3146896"/>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smtClean="0"/>
              <a:t>Platform cooperation</a:t>
            </a:r>
            <a:endParaRPr lang="fr-BE" sz="1600" dirty="0"/>
          </a:p>
        </p:txBody>
      </p:sp>
      <p:sp>
        <p:nvSpPr>
          <p:cNvPr id="56" name="Left-Right Arrow 55"/>
          <p:cNvSpPr/>
          <p:nvPr/>
        </p:nvSpPr>
        <p:spPr>
          <a:xfrm>
            <a:off x="3779912" y="1900785"/>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smtClean="0"/>
              <a:t>Sharing</a:t>
            </a:r>
            <a:r>
              <a:rPr lang="nl-BE" sz="1600" dirty="0" smtClean="0"/>
              <a:t> </a:t>
            </a:r>
            <a:r>
              <a:rPr lang="nl-BE" sz="1600" dirty="0" err="1" smtClean="0"/>
              <a:t>components</a:t>
            </a:r>
            <a:endParaRPr lang="fr-BE" sz="1600" dirty="0"/>
          </a:p>
        </p:txBody>
      </p:sp>
      <p:sp>
        <p:nvSpPr>
          <p:cNvPr id="15" name="Date Placeholder 14"/>
          <p:cNvSpPr>
            <a:spLocks noGrp="1"/>
          </p:cNvSpPr>
          <p:nvPr>
            <p:ph type="dt" sz="half" idx="10"/>
          </p:nvPr>
        </p:nvSpPr>
        <p:spPr/>
        <p:txBody>
          <a:bodyPr/>
          <a:lstStyle/>
          <a:p>
            <a:pPr>
              <a:defRPr/>
            </a:pPr>
            <a:r>
              <a:rPr lang="en-US" smtClean="0"/>
              <a:t>25/01/2017</a:t>
            </a:r>
            <a:endParaRPr lang="en-US" dirty="0"/>
          </a:p>
        </p:txBody>
      </p:sp>
      <p:sp>
        <p:nvSpPr>
          <p:cNvPr id="3" name="Slide Number Placeholder 2"/>
          <p:cNvSpPr>
            <a:spLocks noGrp="1"/>
          </p:cNvSpPr>
          <p:nvPr>
            <p:ph type="sldNum" sz="quarter" idx="12"/>
          </p:nvPr>
        </p:nvSpPr>
        <p:spPr/>
        <p:txBody>
          <a:bodyPr/>
          <a:lstStyle/>
          <a:p>
            <a:fld id="{4C242A18-EC12-4F37-9DE3-9352234277DF}" type="slidenum">
              <a:rPr lang="en-US" smtClean="0"/>
              <a:t>69</a:t>
            </a:fld>
            <a:endParaRPr lang="en-US"/>
          </a:p>
        </p:txBody>
      </p:sp>
    </p:spTree>
    <p:extLst>
      <p:ext uri="{BB962C8B-B14F-4D97-AF65-F5344CB8AC3E}">
        <p14:creationId xmlns:p14="http://schemas.microsoft.com/office/powerpoint/2010/main" val="617278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Standards</a:t>
            </a:r>
            <a:endParaRPr lang="en-GB" noProof="0" dirty="0"/>
          </a:p>
        </p:txBody>
      </p:sp>
      <p:sp>
        <p:nvSpPr>
          <p:cNvPr id="3" name="Content Placeholder 2"/>
          <p:cNvSpPr>
            <a:spLocks noGrp="1"/>
          </p:cNvSpPr>
          <p:nvPr>
            <p:ph idx="1"/>
          </p:nvPr>
        </p:nvSpPr>
        <p:spPr/>
        <p:txBody>
          <a:bodyPr/>
          <a:lstStyle/>
          <a:p>
            <a:pPr lvl="0"/>
            <a:r>
              <a:rPr lang="en-GB" noProof="0" smtClean="0"/>
              <a:t>Use of structured standard messages</a:t>
            </a:r>
          </a:p>
          <a:p>
            <a:pPr lvl="1"/>
            <a:r>
              <a:rPr lang="en-GB" smtClean="0"/>
              <a:t>c</a:t>
            </a:r>
            <a:r>
              <a:rPr lang="en-GB" noProof="0" smtClean="0"/>
              <a:t>ommunication using structured messages</a:t>
            </a:r>
          </a:p>
          <a:p>
            <a:pPr lvl="1"/>
            <a:r>
              <a:rPr lang="en-GB" smtClean="0"/>
              <a:t>b</a:t>
            </a:r>
            <a:r>
              <a:rPr lang="en-GB" noProof="0" smtClean="0"/>
              <a:t>ased on (international) standards (KMEHR, HL7 V3 CDA R2 )</a:t>
            </a:r>
          </a:p>
          <a:p>
            <a:pPr lvl="1"/>
            <a:r>
              <a:rPr lang="en-GB" smtClean="0"/>
              <a:t>t</a:t>
            </a:r>
            <a:r>
              <a:rPr lang="en-GB" noProof="0" smtClean="0"/>
              <a:t>o enable modular connections</a:t>
            </a:r>
          </a:p>
          <a:p>
            <a:pPr lvl="1"/>
            <a:r>
              <a:rPr lang="en-GB" smtClean="0"/>
              <a:t>t</a:t>
            </a:r>
            <a:r>
              <a:rPr lang="en-GB" noProof="0" smtClean="0"/>
              <a:t>o enable communication with back-end systems/EMR (EPD/DPI)</a:t>
            </a:r>
          </a:p>
          <a:p>
            <a:pPr lvl="1"/>
            <a:r>
              <a:rPr lang="en-GB" noProof="0" smtClean="0"/>
              <a:t>standard has to be open </a:t>
            </a:r>
            <a:endParaRPr lang="en-GB" noProof="0" dirty="0" smtClean="0"/>
          </a:p>
        </p:txBody>
      </p:sp>
      <p:sp>
        <p:nvSpPr>
          <p:cNvPr id="6" name="Date Placeholder 5"/>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pPr/>
              <a:t>7</a:t>
            </a:fld>
            <a:endParaRPr lang="en-US"/>
          </a:p>
        </p:txBody>
      </p:sp>
    </p:spTree>
    <p:extLst>
      <p:ext uri="{BB962C8B-B14F-4D97-AF65-F5344CB8AC3E}">
        <p14:creationId xmlns:p14="http://schemas.microsoft.com/office/powerpoint/2010/main" val="9640076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fr-BE"/>
          </a:p>
        </p:txBody>
      </p:sp>
      <p:sp>
        <p:nvSpPr>
          <p:cNvPr id="9" name="Content Placeholder 8"/>
          <p:cNvSpPr>
            <a:spLocks noGrp="1"/>
          </p:cNvSpPr>
          <p:nvPr>
            <p:ph idx="1"/>
          </p:nvPr>
        </p:nvSpPr>
        <p:spPr/>
        <p:txBody>
          <a:bodyPr/>
          <a:lstStyle/>
          <a:p>
            <a:endParaRPr lang="fr-BE"/>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6444208" y="0"/>
            <a:ext cx="2699792" cy="6858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3600" b="1" dirty="0" smtClean="0"/>
              <a:t>Can </a:t>
            </a:r>
            <a:r>
              <a:rPr lang="fr-BE" sz="3600" b="1" dirty="0" err="1" smtClean="0"/>
              <a:t>we</a:t>
            </a:r>
            <a:r>
              <a:rPr lang="fr-BE" sz="3600" b="1" dirty="0" smtClean="0"/>
              <a:t> go to the public cloud?</a:t>
            </a:r>
            <a:endParaRPr lang="en-GB" sz="3600" b="1" dirty="0"/>
          </a:p>
        </p:txBody>
      </p:sp>
      <p:sp>
        <p:nvSpPr>
          <p:cNvPr id="10" name="Date Placeholder 9"/>
          <p:cNvSpPr>
            <a:spLocks noGrp="1"/>
          </p:cNvSpPr>
          <p:nvPr>
            <p:ph type="dt" sz="half" idx="10"/>
          </p:nvPr>
        </p:nvSpPr>
        <p:spPr/>
        <p:txBody>
          <a:bodyPr/>
          <a:lstStyle/>
          <a:p>
            <a:pPr>
              <a:defRPr/>
            </a:pPr>
            <a:r>
              <a:rPr lang="en-US" smtClean="0"/>
              <a:t>25/01/2017</a:t>
            </a:r>
            <a:endParaRPr lang="en-US" dirty="0"/>
          </a:p>
        </p:txBody>
      </p:sp>
      <p:sp>
        <p:nvSpPr>
          <p:cNvPr id="4" name="Slide Number Placeholder 3"/>
          <p:cNvSpPr>
            <a:spLocks noGrp="1"/>
          </p:cNvSpPr>
          <p:nvPr>
            <p:ph type="sldNum" sz="quarter" idx="12"/>
          </p:nvPr>
        </p:nvSpPr>
        <p:spPr/>
        <p:txBody>
          <a:bodyPr/>
          <a:lstStyle/>
          <a:p>
            <a:fld id="{4C242A18-EC12-4F37-9DE3-9352234277DF}" type="slidenum">
              <a:rPr lang="en-US" smtClean="0"/>
              <a:t>70</a:t>
            </a:fld>
            <a:endParaRPr lang="en-US"/>
          </a:p>
        </p:txBody>
      </p:sp>
    </p:spTree>
    <p:extLst>
      <p:ext uri="{BB962C8B-B14F-4D97-AF65-F5344CB8AC3E}">
        <p14:creationId xmlns:p14="http://schemas.microsoft.com/office/powerpoint/2010/main" val="8641087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V\Downloads\photography-73189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294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0" y="0"/>
            <a:ext cx="2699792" cy="7029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3400" b="1" dirty="0" smtClean="0"/>
              <a:t>No </a:t>
            </a:r>
            <a:r>
              <a:rPr lang="fr-BE" sz="3400" b="1" dirty="0" err="1" smtClean="0"/>
              <a:t>known</a:t>
            </a:r>
            <a:r>
              <a:rPr lang="fr-BE" sz="3400" b="1" dirty="0" smtClean="0"/>
              <a:t> countries </a:t>
            </a:r>
            <a:r>
              <a:rPr lang="fr-BE" sz="3400" b="1" dirty="0" err="1" smtClean="0"/>
              <a:t>with</a:t>
            </a:r>
            <a:r>
              <a:rPr lang="fr-BE" sz="3400" b="1" dirty="0" smtClean="0"/>
              <a:t> large </a:t>
            </a:r>
            <a:r>
              <a:rPr lang="fr-BE" sz="3400" b="1" dirty="0" err="1" smtClean="0"/>
              <a:t>amounts</a:t>
            </a:r>
            <a:r>
              <a:rPr lang="fr-BE" sz="3400" b="1" dirty="0" smtClean="0"/>
              <a:t> of sensitive data in the public cloud</a:t>
            </a:r>
            <a:endParaRPr lang="en-GB" sz="3400" b="1" dirty="0"/>
          </a:p>
        </p:txBody>
      </p:sp>
      <p:sp>
        <p:nvSpPr>
          <p:cNvPr id="4" name="Rounded Rectangle 3"/>
          <p:cNvSpPr/>
          <p:nvPr/>
        </p:nvSpPr>
        <p:spPr>
          <a:xfrm>
            <a:off x="6300192" y="0"/>
            <a:ext cx="2843808" cy="7029400"/>
          </a:xfrm>
          <a:prstGeom prst="roundRect">
            <a:avLst/>
          </a:prstGeom>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fr-BE" sz="2800" b="1" dirty="0" err="1" smtClean="0"/>
              <a:t>Private</a:t>
            </a:r>
            <a:r>
              <a:rPr lang="fr-BE" sz="2800" b="1" dirty="0" smtClean="0"/>
              <a:t> </a:t>
            </a:r>
            <a:r>
              <a:rPr lang="fr-BE" sz="2800" b="1" dirty="0" smtClean="0">
                <a:sym typeface="Wingdings" panose="05000000000000000000" pitchFamily="2" charset="2"/>
              </a:rPr>
              <a:t> national </a:t>
            </a:r>
            <a:r>
              <a:rPr lang="fr-BE" sz="2800" b="1" dirty="0" err="1" smtClean="0">
                <a:sym typeface="Wingdings" panose="05000000000000000000" pitchFamily="2" charset="2"/>
              </a:rPr>
              <a:t>interest</a:t>
            </a:r>
            <a:endParaRPr lang="fr-BE" sz="2800" b="1" dirty="0" smtClean="0">
              <a:sym typeface="Wingdings" panose="05000000000000000000" pitchFamily="2" charset="2"/>
            </a:endParaRPr>
          </a:p>
          <a:p>
            <a:pPr algn="ctr"/>
            <a:endParaRPr lang="fr-BE" sz="2800" b="1" dirty="0">
              <a:sym typeface="Wingdings" panose="05000000000000000000" pitchFamily="2" charset="2"/>
            </a:endParaRPr>
          </a:p>
          <a:p>
            <a:pPr algn="ctr"/>
            <a:r>
              <a:rPr lang="fr-BE" sz="2800" b="1" dirty="0" err="1" smtClean="0">
                <a:sym typeface="Wingdings" panose="05000000000000000000" pitchFamily="2" charset="2"/>
              </a:rPr>
              <a:t>Cost</a:t>
            </a:r>
            <a:endParaRPr lang="fr-BE" sz="2800" b="1" dirty="0" smtClean="0">
              <a:sym typeface="Wingdings" panose="05000000000000000000" pitchFamily="2" charset="2"/>
            </a:endParaRPr>
          </a:p>
          <a:p>
            <a:pPr algn="ctr"/>
            <a:endParaRPr lang="fr-BE" sz="2800" b="1" dirty="0" smtClean="0">
              <a:sym typeface="Wingdings" panose="05000000000000000000" pitchFamily="2" charset="2"/>
            </a:endParaRPr>
          </a:p>
          <a:p>
            <a:pPr algn="ctr"/>
            <a:r>
              <a:rPr lang="fr-BE" sz="2800" b="1" dirty="0" err="1" smtClean="0">
                <a:sym typeface="Wingdings" panose="05000000000000000000" pitchFamily="2" charset="2"/>
              </a:rPr>
              <a:t>Confidentiality</a:t>
            </a:r>
            <a:endParaRPr lang="fr-BE" sz="2800" b="1" dirty="0" smtClean="0">
              <a:sym typeface="Wingdings" panose="05000000000000000000" pitchFamily="2" charset="2"/>
            </a:endParaRPr>
          </a:p>
          <a:p>
            <a:pPr algn="ctr"/>
            <a:endParaRPr lang="fr-BE" sz="2800" b="1" dirty="0" smtClean="0">
              <a:sym typeface="Wingdings" panose="05000000000000000000" pitchFamily="2" charset="2"/>
            </a:endParaRPr>
          </a:p>
          <a:p>
            <a:pPr algn="ctr"/>
            <a:r>
              <a:rPr lang="fr-BE" sz="2800" b="1" dirty="0" err="1" smtClean="0">
                <a:sym typeface="Wingdings" panose="05000000000000000000" pitchFamily="2" charset="2"/>
              </a:rPr>
              <a:t>Continuity</a:t>
            </a:r>
            <a:endParaRPr lang="fr-BE" sz="2800" b="1" dirty="0" smtClean="0">
              <a:sym typeface="Wingdings" panose="05000000000000000000" pitchFamily="2" charset="2"/>
            </a:endParaRPr>
          </a:p>
          <a:p>
            <a:pPr algn="ctr"/>
            <a:endParaRPr lang="fr-BE" sz="2800" b="1" dirty="0" smtClean="0">
              <a:sym typeface="Wingdings" panose="05000000000000000000" pitchFamily="2" charset="2"/>
            </a:endParaRPr>
          </a:p>
          <a:p>
            <a:pPr algn="ctr"/>
            <a:r>
              <a:rPr lang="fr-BE" sz="2800" b="1" dirty="0" err="1" smtClean="0">
                <a:sym typeface="Wingdings" panose="05000000000000000000" pitchFamily="2" charset="2"/>
              </a:rPr>
              <a:t>Vendor</a:t>
            </a:r>
            <a:r>
              <a:rPr lang="fr-BE" sz="2800" b="1" dirty="0" smtClean="0">
                <a:sym typeface="Wingdings" panose="05000000000000000000" pitchFamily="2" charset="2"/>
              </a:rPr>
              <a:t> </a:t>
            </a:r>
            <a:r>
              <a:rPr lang="fr-BE" sz="2800" b="1" dirty="0" err="1" smtClean="0">
                <a:sym typeface="Wingdings" panose="05000000000000000000" pitchFamily="2" charset="2"/>
              </a:rPr>
              <a:t>lock</a:t>
            </a:r>
            <a:r>
              <a:rPr lang="fr-BE" sz="2800" b="1" dirty="0" smtClean="0">
                <a:sym typeface="Wingdings" panose="05000000000000000000" pitchFamily="2" charset="2"/>
              </a:rPr>
              <a:t>-in </a:t>
            </a:r>
            <a:endParaRPr lang="en-GB" sz="2800" b="1" dirty="0"/>
          </a:p>
        </p:txBody>
      </p:sp>
      <p:sp>
        <p:nvSpPr>
          <p:cNvPr id="7" name="Date Placeholder 6"/>
          <p:cNvSpPr>
            <a:spLocks noGrp="1"/>
          </p:cNvSpPr>
          <p:nvPr>
            <p:ph type="dt" sz="half" idx="10"/>
          </p:nvPr>
        </p:nvSpPr>
        <p:spPr/>
        <p:txBody>
          <a:bodyPr/>
          <a:lstStyle/>
          <a:p>
            <a:pPr>
              <a:defRPr/>
            </a:pPr>
            <a:r>
              <a:rPr lang="en-US" smtClean="0"/>
              <a:t>25/01/2017</a:t>
            </a:r>
            <a:endParaRPr lang="en-US" dirty="0"/>
          </a:p>
        </p:txBody>
      </p:sp>
      <p:sp>
        <p:nvSpPr>
          <p:cNvPr id="2" name="Slide Number Placeholder 1"/>
          <p:cNvSpPr>
            <a:spLocks noGrp="1"/>
          </p:cNvSpPr>
          <p:nvPr>
            <p:ph type="sldNum" sz="quarter" idx="12"/>
          </p:nvPr>
        </p:nvSpPr>
        <p:spPr/>
        <p:txBody>
          <a:bodyPr/>
          <a:lstStyle/>
          <a:p>
            <a:fld id="{4C242A18-EC12-4F37-9DE3-9352234277DF}" type="slidenum">
              <a:rPr lang="en-US" smtClean="0"/>
              <a:t>71</a:t>
            </a:fld>
            <a:endParaRPr lang="en-US"/>
          </a:p>
        </p:txBody>
      </p:sp>
    </p:spTree>
    <p:extLst>
      <p:ext uri="{BB962C8B-B14F-4D97-AF65-F5344CB8AC3E}">
        <p14:creationId xmlns:p14="http://schemas.microsoft.com/office/powerpoint/2010/main" val="11069545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0968" y="1217794"/>
            <a:ext cx="8124872" cy="954107"/>
          </a:xfrm>
          <a:prstGeom prst="rect">
            <a:avLst/>
          </a:prstGeom>
          <a:noFill/>
        </p:spPr>
        <p:txBody>
          <a:bodyPr wrap="square" rtlCol="0">
            <a:spAutoFit/>
          </a:bodyPr>
          <a:lstStyle/>
          <a:p>
            <a:r>
              <a:rPr lang="en-US" sz="2800" b="1" dirty="0" smtClean="0"/>
              <a:t>If data of a single individual is lost or made public, private interests are violated</a:t>
            </a:r>
          </a:p>
        </p:txBody>
      </p:sp>
      <p:sp>
        <p:nvSpPr>
          <p:cNvPr id="4" name="TextBox 3"/>
          <p:cNvSpPr txBox="1"/>
          <p:nvPr/>
        </p:nvSpPr>
        <p:spPr>
          <a:xfrm>
            <a:off x="3716521" y="2792597"/>
            <a:ext cx="5326811" cy="2246769"/>
          </a:xfrm>
          <a:prstGeom prst="rect">
            <a:avLst/>
          </a:prstGeom>
          <a:noFill/>
        </p:spPr>
        <p:txBody>
          <a:bodyPr wrap="square" rtlCol="0">
            <a:spAutoFit/>
          </a:bodyPr>
          <a:lstStyle/>
          <a:p>
            <a:r>
              <a:rPr lang="en-US" sz="2800" b="1" dirty="0" smtClean="0"/>
              <a:t>If data of a large population of citizens/companies gets lost or made public, the essential economic or economic interests are at stake</a:t>
            </a:r>
            <a:endParaRPr lang="en-US" sz="2800" b="1" dirty="0"/>
          </a:p>
        </p:txBody>
      </p:sp>
      <p:sp>
        <p:nvSpPr>
          <p:cNvPr id="7" name="Date Placeholder 6"/>
          <p:cNvSpPr>
            <a:spLocks noGrp="1"/>
          </p:cNvSpPr>
          <p:nvPr>
            <p:ph type="dt" sz="half" idx="10"/>
          </p:nvPr>
        </p:nvSpPr>
        <p:spPr/>
        <p:txBody>
          <a:bodyPr/>
          <a:lstStyle/>
          <a:p>
            <a:pPr>
              <a:defRPr/>
            </a:pPr>
            <a:r>
              <a:rPr lang="en-US" smtClean="0"/>
              <a:t>25/01/2017</a:t>
            </a:r>
            <a:endParaRPr lang="en-US" dirty="0"/>
          </a:p>
        </p:txBody>
      </p:sp>
      <p:sp>
        <p:nvSpPr>
          <p:cNvPr id="2" name="Slide Number Placeholder 1"/>
          <p:cNvSpPr>
            <a:spLocks noGrp="1"/>
          </p:cNvSpPr>
          <p:nvPr>
            <p:ph type="sldNum" sz="quarter" idx="12"/>
          </p:nvPr>
        </p:nvSpPr>
        <p:spPr/>
        <p:txBody>
          <a:bodyPr/>
          <a:lstStyle/>
          <a:p>
            <a:fld id="{4C242A18-EC12-4F37-9DE3-9352234277DF}" type="slidenum">
              <a:rPr lang="en-US" smtClean="0"/>
              <a:t>72</a:t>
            </a:fld>
            <a:endParaRPr lang="en-US"/>
          </a:p>
        </p:txBody>
      </p:sp>
    </p:spTree>
    <p:extLst>
      <p:ext uri="{BB962C8B-B14F-4D97-AF65-F5344CB8AC3E}">
        <p14:creationId xmlns:p14="http://schemas.microsoft.com/office/powerpoint/2010/main" val="22177438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V\Downloads\key-314675.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810739">
            <a:off x="5863750" y="4364243"/>
            <a:ext cx="3593009" cy="237849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fr-BE" smtClean="0"/>
              <a:t>Confidentiality</a:t>
            </a:r>
            <a:endParaRPr lang="fr-BE" dirty="0"/>
          </a:p>
        </p:txBody>
      </p:sp>
      <p:sp>
        <p:nvSpPr>
          <p:cNvPr id="7" name="Content Placeholder 6"/>
          <p:cNvSpPr>
            <a:spLocks noGrp="1"/>
          </p:cNvSpPr>
          <p:nvPr>
            <p:ph idx="1"/>
          </p:nvPr>
        </p:nvSpPr>
        <p:spPr/>
        <p:txBody>
          <a:bodyPr/>
          <a:lstStyle/>
          <a:p>
            <a:r>
              <a:rPr lang="fr-BE" smtClean="0"/>
              <a:t>Almost every nation has equivalent of ‘patriot act’</a:t>
            </a:r>
          </a:p>
          <a:p>
            <a:endParaRPr lang="fr-BE" smtClean="0"/>
          </a:p>
          <a:p>
            <a:r>
              <a:rPr lang="fr-BE" smtClean="0"/>
              <a:t>MLAT’s: </a:t>
            </a:r>
            <a:r>
              <a:rPr lang="en-US" smtClean="0"/>
              <a:t>Mutual Legal Assistance Treaty </a:t>
            </a:r>
          </a:p>
          <a:p>
            <a:endParaRPr lang="fr-BE" smtClean="0"/>
          </a:p>
          <a:p>
            <a:r>
              <a:rPr lang="fr-BE" smtClean="0"/>
              <a:t>Keeps evolving</a:t>
            </a:r>
          </a:p>
          <a:p>
            <a:pPr lvl="1"/>
            <a:r>
              <a:rPr lang="en-US" smtClean="0"/>
              <a:t>US judges issue warrants on computers in any jurisdiction </a:t>
            </a:r>
            <a:r>
              <a:rPr lang="fr-BE" smtClean="0"/>
              <a:t>(april 2016)</a:t>
            </a:r>
            <a:endParaRPr lang="nl-BE" smtClean="0"/>
          </a:p>
          <a:p>
            <a:pPr lvl="1"/>
            <a:r>
              <a:rPr lang="nl-BE" smtClean="0"/>
              <a:t>Privacy Shield</a:t>
            </a:r>
            <a:endParaRPr lang="nl-BE" dirty="0"/>
          </a:p>
        </p:txBody>
      </p:sp>
      <p:sp>
        <p:nvSpPr>
          <p:cNvPr id="11" name="Date Placeholder 10"/>
          <p:cNvSpPr>
            <a:spLocks noGrp="1"/>
          </p:cNvSpPr>
          <p:nvPr>
            <p:ph type="dt" sz="half" idx="10"/>
          </p:nvPr>
        </p:nvSpPr>
        <p:spPr/>
        <p:txBody>
          <a:bodyPr/>
          <a:lstStyle/>
          <a:p>
            <a:r>
              <a:rPr lang="en-US" smtClean="0"/>
              <a:t>25/01/2017</a:t>
            </a:r>
            <a:endParaRPr lang="en-US" dirty="0"/>
          </a:p>
        </p:txBody>
      </p:sp>
      <p:sp>
        <p:nvSpPr>
          <p:cNvPr id="2" name="Slide Number Placeholder 1"/>
          <p:cNvSpPr>
            <a:spLocks noGrp="1"/>
          </p:cNvSpPr>
          <p:nvPr>
            <p:ph type="sldNum" sz="quarter" idx="12"/>
          </p:nvPr>
        </p:nvSpPr>
        <p:spPr/>
        <p:txBody>
          <a:bodyPr/>
          <a:lstStyle/>
          <a:p>
            <a:fld id="{4C242A18-EC12-4F37-9DE3-9352234277DF}" type="slidenum">
              <a:rPr lang="en-US" smtClean="0"/>
              <a:t>73</a:t>
            </a:fld>
            <a:endParaRPr lang="en-US"/>
          </a:p>
        </p:txBody>
      </p:sp>
    </p:spTree>
    <p:extLst>
      <p:ext uri="{BB962C8B-B14F-4D97-AF65-F5344CB8AC3E}">
        <p14:creationId xmlns:p14="http://schemas.microsoft.com/office/powerpoint/2010/main" val="19411516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BE" smtClean="0"/>
              <a:t>Confidentiality: encryption as a solution ?</a:t>
            </a:r>
            <a:endParaRPr lang="fr-BE" dirty="0"/>
          </a:p>
        </p:txBody>
      </p:sp>
      <p:sp>
        <p:nvSpPr>
          <p:cNvPr id="7" name="Content Placeholder 6"/>
          <p:cNvSpPr>
            <a:spLocks noGrp="1"/>
          </p:cNvSpPr>
          <p:nvPr>
            <p:ph idx="1"/>
          </p:nvPr>
        </p:nvSpPr>
        <p:spPr/>
        <p:txBody>
          <a:bodyPr/>
          <a:lstStyle/>
          <a:p>
            <a:r>
              <a:rPr lang="fr-BE" smtClean="0"/>
              <a:t>Homomorphic encryption not sufficiently performant</a:t>
            </a:r>
          </a:p>
          <a:p>
            <a:r>
              <a:rPr lang="fr-BE" smtClean="0"/>
              <a:t>Current algorithms can be broken in 10 – 15 years (MD-5 designed 1991, weaknesses in 1996, broken in 2010)</a:t>
            </a:r>
          </a:p>
          <a:p>
            <a:r>
              <a:rPr lang="fr-BE" smtClean="0"/>
              <a:t>Quantum computing 15 to 30 years? Current encryption technology (RSA) extremely vulnerable</a:t>
            </a:r>
          </a:p>
          <a:p>
            <a:endParaRPr lang="fr-BE" smtClean="0"/>
          </a:p>
          <a:p>
            <a:endParaRPr lang="nl-BE" dirty="0" smtClean="0"/>
          </a:p>
        </p:txBody>
      </p:sp>
      <p:sp>
        <p:nvSpPr>
          <p:cNvPr id="12" name="Date Placeholder 11"/>
          <p:cNvSpPr>
            <a:spLocks noGrp="1"/>
          </p:cNvSpPr>
          <p:nvPr>
            <p:ph type="dt" sz="half" idx="10"/>
          </p:nvPr>
        </p:nvSpPr>
        <p:spPr/>
        <p:txBody>
          <a:bodyPr/>
          <a:lstStyle/>
          <a:p>
            <a:r>
              <a:rPr lang="en-US" smtClean="0"/>
              <a:t>25/01/2017</a:t>
            </a:r>
            <a:endParaRPr lang="en-US" dirty="0"/>
          </a:p>
        </p:txBody>
      </p:sp>
      <p:sp>
        <p:nvSpPr>
          <p:cNvPr id="2" name="Slide Number Placeholder 1"/>
          <p:cNvSpPr>
            <a:spLocks noGrp="1"/>
          </p:cNvSpPr>
          <p:nvPr>
            <p:ph type="sldNum" sz="quarter" idx="12"/>
          </p:nvPr>
        </p:nvSpPr>
        <p:spPr/>
        <p:txBody>
          <a:bodyPr/>
          <a:lstStyle/>
          <a:p>
            <a:fld id="{4C242A18-EC12-4F37-9DE3-9352234277DF}" type="slidenum">
              <a:rPr lang="en-US" smtClean="0"/>
              <a:pPr/>
              <a:t>74</a:t>
            </a:fld>
            <a:endParaRPr lang="en-US"/>
          </a:p>
        </p:txBody>
      </p:sp>
      <p:pic>
        <p:nvPicPr>
          <p:cNvPr id="6"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62086" flipV="1">
            <a:off x="7034899" y="4405452"/>
            <a:ext cx="1302549" cy="233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433374" y="3921767"/>
            <a:ext cx="6465232" cy="646331"/>
          </a:xfrm>
          <a:prstGeom prst="rect">
            <a:avLst/>
          </a:prstGeom>
        </p:spPr>
        <p:txBody>
          <a:bodyPr wrap="none">
            <a:spAutoFit/>
          </a:bodyPr>
          <a:lstStyle/>
          <a:p>
            <a:pPr algn="ctr"/>
            <a:r>
              <a:rPr lang="nl-BE" sz="3600" dirty="0" err="1"/>
              <a:t>Encrypted</a:t>
            </a:r>
            <a:r>
              <a:rPr lang="nl-BE" sz="3600" dirty="0"/>
              <a:t> </a:t>
            </a:r>
            <a:r>
              <a:rPr lang="nl-BE" sz="3600" dirty="0" err="1"/>
              <a:t>today</a:t>
            </a:r>
            <a:r>
              <a:rPr lang="nl-BE" sz="3600" dirty="0"/>
              <a:t> ≠ safe </a:t>
            </a:r>
            <a:r>
              <a:rPr lang="nl-BE" sz="3600" dirty="0" err="1" smtClean="0"/>
              <a:t>forever</a:t>
            </a:r>
            <a:endParaRPr lang="fr-BE" sz="3600" dirty="0"/>
          </a:p>
        </p:txBody>
      </p:sp>
    </p:spTree>
    <p:extLst>
      <p:ext uri="{BB962C8B-B14F-4D97-AF65-F5344CB8AC3E}">
        <p14:creationId xmlns:p14="http://schemas.microsoft.com/office/powerpoint/2010/main" val="3316713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JV\RootJV\4 1 presentatie defensie gcloud\fotos\knot-1242654 bewerk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220072" y="0"/>
            <a:ext cx="2915816" cy="6858000"/>
          </a:xfrm>
          <a:prstGeom prst="roundRect">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BE" sz="3600" dirty="0" err="1" smtClean="0">
                <a:solidFill>
                  <a:schemeClr val="bg1"/>
                </a:solidFill>
              </a:rPr>
              <a:t>Continuity</a:t>
            </a:r>
            <a:endParaRPr lang="fr-BE" sz="3600" dirty="0" smtClean="0">
              <a:solidFill>
                <a:schemeClr val="bg1"/>
              </a:solidFill>
            </a:endParaRPr>
          </a:p>
          <a:p>
            <a:pPr algn="ctr"/>
            <a:endParaRPr lang="fr-BE" dirty="0" smtClean="0"/>
          </a:p>
          <a:p>
            <a:pPr algn="ctr"/>
            <a:endParaRPr lang="fr-BE" dirty="0" smtClean="0"/>
          </a:p>
          <a:p>
            <a:pPr marL="342900" indent="-342900">
              <a:buFontTx/>
              <a:buChar char="-"/>
            </a:pPr>
            <a:r>
              <a:rPr lang="fr-BE" sz="2400" dirty="0" smtClean="0">
                <a:solidFill>
                  <a:schemeClr val="bg1"/>
                </a:solidFill>
              </a:rPr>
              <a:t>Acquisitions &amp; </a:t>
            </a:r>
            <a:r>
              <a:rPr lang="fr-BE" sz="2400" dirty="0" err="1" smtClean="0">
                <a:solidFill>
                  <a:schemeClr val="bg1"/>
                </a:solidFill>
              </a:rPr>
              <a:t>mergers</a:t>
            </a:r>
            <a:r>
              <a:rPr lang="fr-BE" sz="2400" dirty="0" smtClean="0">
                <a:solidFill>
                  <a:schemeClr val="bg1"/>
                </a:solidFill>
              </a:rPr>
              <a:t> (</a:t>
            </a:r>
            <a:r>
              <a:rPr lang="fr-BE" sz="2400" dirty="0" err="1" smtClean="0">
                <a:solidFill>
                  <a:schemeClr val="bg1"/>
                </a:solidFill>
              </a:rPr>
              <a:t>Appfog</a:t>
            </a:r>
            <a:r>
              <a:rPr lang="fr-BE" sz="2400" dirty="0" smtClean="0">
                <a:solidFill>
                  <a:schemeClr val="bg1"/>
                </a:solidFill>
              </a:rPr>
              <a:t>)</a:t>
            </a:r>
          </a:p>
          <a:p>
            <a:endParaRPr lang="fr-BE" sz="2400" dirty="0" smtClean="0">
              <a:solidFill>
                <a:schemeClr val="bg1"/>
              </a:solidFill>
            </a:endParaRPr>
          </a:p>
          <a:p>
            <a:pPr marL="342900" indent="-342900">
              <a:buFontTx/>
              <a:buChar char="-"/>
            </a:pPr>
            <a:r>
              <a:rPr lang="en-US" sz="2400" dirty="0" smtClean="0">
                <a:solidFill>
                  <a:schemeClr val="bg1"/>
                </a:solidFill>
              </a:rPr>
              <a:t>Bankruptcy</a:t>
            </a:r>
            <a:r>
              <a:rPr lang="fr-BE" sz="2400" dirty="0" smtClean="0">
                <a:solidFill>
                  <a:schemeClr val="bg1"/>
                </a:solidFill>
              </a:rPr>
              <a:t> (</a:t>
            </a:r>
            <a:r>
              <a:rPr lang="en-GB" sz="2400" dirty="0" err="1" smtClean="0">
                <a:solidFill>
                  <a:schemeClr val="bg1"/>
                </a:solidFill>
              </a:rPr>
              <a:t>Nirvanix</a:t>
            </a:r>
            <a:r>
              <a:rPr lang="en-GB" sz="2400" dirty="0" smtClean="0">
                <a:solidFill>
                  <a:schemeClr val="bg1"/>
                </a:solidFill>
              </a:rPr>
              <a:t>)</a:t>
            </a:r>
            <a:endParaRPr lang="fr-BE" sz="2400" dirty="0">
              <a:solidFill>
                <a:schemeClr val="bg1"/>
              </a:solidFill>
            </a:endParaRPr>
          </a:p>
        </p:txBody>
      </p:sp>
      <p:sp>
        <p:nvSpPr>
          <p:cNvPr id="3" name="Date Placeholder 2"/>
          <p:cNvSpPr>
            <a:spLocks noGrp="1"/>
          </p:cNvSpPr>
          <p:nvPr>
            <p:ph type="dt" sz="half" idx="10"/>
          </p:nvPr>
        </p:nvSpPr>
        <p:spPr/>
        <p:txBody>
          <a:bodyPr/>
          <a:lstStyle/>
          <a:p>
            <a:r>
              <a:rPr lang="en-US" smtClean="0"/>
              <a:t>25/01/2017</a:t>
            </a:r>
            <a:endParaRPr lang="en-US"/>
          </a:p>
        </p:txBody>
      </p:sp>
      <p:sp>
        <p:nvSpPr>
          <p:cNvPr id="4" name="Slide Number Placeholder 3"/>
          <p:cNvSpPr>
            <a:spLocks noGrp="1"/>
          </p:cNvSpPr>
          <p:nvPr>
            <p:ph type="sldNum" sz="quarter" idx="12"/>
          </p:nvPr>
        </p:nvSpPr>
        <p:spPr/>
        <p:txBody>
          <a:bodyPr/>
          <a:lstStyle/>
          <a:p>
            <a:fld id="{4C242A18-EC12-4F37-9DE3-9352234277DF}" type="slidenum">
              <a:rPr lang="en-US" smtClean="0"/>
              <a:t>75</a:t>
            </a:fld>
            <a:endParaRPr lang="en-US"/>
          </a:p>
        </p:txBody>
      </p:sp>
    </p:spTree>
    <p:extLst>
      <p:ext uri="{BB962C8B-B14F-4D97-AF65-F5344CB8AC3E}">
        <p14:creationId xmlns:p14="http://schemas.microsoft.com/office/powerpoint/2010/main" val="35899979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7019"/>
            <a:ext cx="9144000" cy="6869711"/>
          </a:xfrm>
          <a:prstGeom prst="rect">
            <a:avLst/>
          </a:prstGeom>
        </p:spPr>
      </p:pic>
      <p:sp>
        <p:nvSpPr>
          <p:cNvPr id="3" name="Rectangle 2"/>
          <p:cNvSpPr/>
          <p:nvPr/>
        </p:nvSpPr>
        <p:spPr>
          <a:xfrm>
            <a:off x="2573867" y="44624"/>
            <a:ext cx="4072465" cy="792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400" dirty="0" err="1" smtClean="0">
                <a:solidFill>
                  <a:schemeClr val="bg1"/>
                </a:solidFill>
                <a:effectLst>
                  <a:outerShdw blurRad="60007" dir="1500000" sy="-30000" kx="800400" algn="bl" rotWithShape="0">
                    <a:prstClr val="black">
                      <a:alpha val="20000"/>
                    </a:prstClr>
                  </a:outerShdw>
                </a:effectLst>
              </a:rPr>
              <a:t>Vendor</a:t>
            </a:r>
            <a:r>
              <a:rPr lang="fr-BE" sz="4400" dirty="0" smtClean="0">
                <a:solidFill>
                  <a:schemeClr val="tx1"/>
                </a:solidFill>
                <a:effectLst>
                  <a:outerShdw blurRad="60007" dir="1500000" sy="-30000" kx="800400" algn="bl" rotWithShape="0">
                    <a:prstClr val="black">
                      <a:alpha val="20000"/>
                    </a:prstClr>
                  </a:outerShdw>
                </a:effectLst>
              </a:rPr>
              <a:t> </a:t>
            </a:r>
            <a:r>
              <a:rPr lang="fr-BE" sz="4400" dirty="0">
                <a:solidFill>
                  <a:schemeClr val="bg1"/>
                </a:solidFill>
                <a:effectLst>
                  <a:outerShdw blurRad="60007" dir="1500000" sy="-30000" kx="800400" algn="bl" rotWithShape="0">
                    <a:prstClr val="black">
                      <a:alpha val="20000"/>
                    </a:prstClr>
                  </a:outerShdw>
                </a:effectLst>
              </a:rPr>
              <a:t>l</a:t>
            </a:r>
            <a:r>
              <a:rPr lang="fr-BE" sz="4400" dirty="0" smtClean="0">
                <a:solidFill>
                  <a:schemeClr val="bg1"/>
                </a:solidFill>
                <a:effectLst>
                  <a:outerShdw blurRad="60007" dir="1500000" sy="-30000" kx="800400" algn="bl" rotWithShape="0">
                    <a:prstClr val="black">
                      <a:alpha val="20000"/>
                    </a:prstClr>
                  </a:outerShdw>
                </a:effectLst>
              </a:rPr>
              <a:t>ock-in</a:t>
            </a:r>
            <a:endParaRPr lang="en-GB" sz="4400" dirty="0">
              <a:solidFill>
                <a:schemeClr val="bg1"/>
              </a:solidFill>
              <a:effectLst>
                <a:outerShdw blurRad="60007" dir="1500000" sy="-30000" kx="800400" algn="bl" rotWithShape="0">
                  <a:prstClr val="black">
                    <a:alpha val="20000"/>
                  </a:prstClr>
                </a:outerShdw>
              </a:effectLst>
            </a:endParaRPr>
          </a:p>
        </p:txBody>
      </p:sp>
      <p:sp>
        <p:nvSpPr>
          <p:cNvPr id="5" name="Rectangle 4"/>
          <p:cNvSpPr/>
          <p:nvPr/>
        </p:nvSpPr>
        <p:spPr>
          <a:xfrm>
            <a:off x="0" y="5188747"/>
            <a:ext cx="9144000" cy="17008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4988" indent="-261938">
              <a:buFont typeface="Arial" panose="020B0604020202020204" pitchFamily="34" charset="0"/>
              <a:buChar char="•"/>
            </a:pPr>
            <a:r>
              <a:rPr lang="en-US" sz="3200" dirty="0" smtClean="0">
                <a:solidFill>
                  <a:schemeClr val="tx1"/>
                </a:solidFill>
              </a:rPr>
              <a:t>Extremely difficult negotiations</a:t>
            </a:r>
          </a:p>
          <a:p>
            <a:pPr marL="534988" indent="-261938">
              <a:buFont typeface="Arial" panose="020B0604020202020204" pitchFamily="34" charset="0"/>
              <a:buChar char="•"/>
            </a:pPr>
            <a:r>
              <a:rPr lang="en-US" sz="3200" dirty="0" smtClean="0">
                <a:solidFill>
                  <a:schemeClr val="tx1"/>
                </a:solidFill>
              </a:rPr>
              <a:t>Immediate suspension of services</a:t>
            </a:r>
            <a:endParaRPr lang="en-US" sz="3200" dirty="0">
              <a:solidFill>
                <a:schemeClr val="tx1"/>
              </a:solidFill>
            </a:endParaRPr>
          </a:p>
        </p:txBody>
      </p:sp>
      <p:sp>
        <p:nvSpPr>
          <p:cNvPr id="4" name="Date Placeholder 3"/>
          <p:cNvSpPr>
            <a:spLocks noGrp="1"/>
          </p:cNvSpPr>
          <p:nvPr>
            <p:ph type="dt" sz="half" idx="10"/>
          </p:nvPr>
        </p:nvSpPr>
        <p:spPr/>
        <p:txBody>
          <a:bodyPr/>
          <a:lstStyle/>
          <a:p>
            <a:r>
              <a:rPr lang="en-US" smtClean="0"/>
              <a:t>25/01/2017</a:t>
            </a:r>
            <a:endParaRPr lang="en-US"/>
          </a:p>
        </p:txBody>
      </p:sp>
      <p:sp>
        <p:nvSpPr>
          <p:cNvPr id="6" name="Slide Number Placeholder 5"/>
          <p:cNvSpPr>
            <a:spLocks noGrp="1"/>
          </p:cNvSpPr>
          <p:nvPr>
            <p:ph type="sldNum" sz="quarter" idx="12"/>
          </p:nvPr>
        </p:nvSpPr>
        <p:spPr/>
        <p:txBody>
          <a:bodyPr/>
          <a:lstStyle/>
          <a:p>
            <a:fld id="{4C242A18-EC12-4F37-9DE3-9352234277DF}" type="slidenum">
              <a:rPr lang="en-US" smtClean="0"/>
              <a:t>76</a:t>
            </a:fld>
            <a:endParaRPr lang="en-US"/>
          </a:p>
        </p:txBody>
      </p:sp>
    </p:spTree>
    <p:extLst>
      <p:ext uri="{BB962C8B-B14F-4D97-AF65-F5344CB8AC3E}">
        <p14:creationId xmlns:p14="http://schemas.microsoft.com/office/powerpoint/2010/main" val="13745394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7824" y="4293096"/>
            <a:ext cx="3639216" cy="2050354"/>
          </a:xfrm>
          <a:prstGeom prst="rect">
            <a:avLst/>
          </a:prstGeom>
        </p:spPr>
      </p:pic>
      <p:sp>
        <p:nvSpPr>
          <p:cNvPr id="3" name="Title 2"/>
          <p:cNvSpPr>
            <a:spLocks noGrp="1"/>
          </p:cNvSpPr>
          <p:nvPr>
            <p:ph type="title"/>
          </p:nvPr>
        </p:nvSpPr>
        <p:spPr/>
        <p:txBody>
          <a:bodyPr/>
          <a:lstStyle/>
          <a:p>
            <a:r>
              <a:rPr lang="fr-BE" smtClean="0"/>
              <a:t>Intermediate conclusion</a:t>
            </a:r>
            <a:endParaRPr lang="fr-BE" dirty="0"/>
          </a:p>
        </p:txBody>
      </p:sp>
      <p:sp>
        <p:nvSpPr>
          <p:cNvPr id="6" name="Content Placeholder 5"/>
          <p:cNvSpPr>
            <a:spLocks noGrp="1"/>
          </p:cNvSpPr>
          <p:nvPr>
            <p:ph idx="1"/>
          </p:nvPr>
        </p:nvSpPr>
        <p:spPr>
          <a:xfrm>
            <a:off x="457200" y="1600200"/>
            <a:ext cx="8229600" cy="4205064"/>
          </a:xfrm>
        </p:spPr>
        <p:txBody>
          <a:bodyPr/>
          <a:lstStyle/>
          <a:p>
            <a:r>
              <a:rPr lang="fr-BE" dirty="0" smtClean="0"/>
              <a:t>Pure public cloud not </a:t>
            </a:r>
            <a:r>
              <a:rPr lang="fr-BE" dirty="0" err="1" smtClean="0"/>
              <a:t>suited</a:t>
            </a:r>
            <a:r>
              <a:rPr lang="fr-BE" dirty="0" smtClean="0"/>
              <a:t> for sensitive use cases</a:t>
            </a:r>
          </a:p>
          <a:p>
            <a:endParaRPr lang="fr-BE" dirty="0" smtClean="0"/>
          </a:p>
          <a:p>
            <a:r>
              <a:rPr lang="fr-BE" dirty="0" smtClean="0"/>
              <a:t>Secure </a:t>
            </a:r>
            <a:r>
              <a:rPr lang="fr-BE" dirty="0" err="1" smtClean="0"/>
              <a:t>private</a:t>
            </a:r>
            <a:r>
              <a:rPr lang="fr-BE" dirty="0" smtClean="0"/>
              <a:t> cloud on-</a:t>
            </a:r>
            <a:r>
              <a:rPr lang="fr-BE" dirty="0" err="1" smtClean="0"/>
              <a:t>premise</a:t>
            </a:r>
            <a:r>
              <a:rPr lang="fr-BE" dirty="0" smtClean="0"/>
              <a:t> for secret and top secret</a:t>
            </a:r>
          </a:p>
          <a:p>
            <a:endParaRPr lang="fr-BE" dirty="0" smtClean="0"/>
          </a:p>
          <a:p>
            <a:r>
              <a:rPr lang="fr-BE" dirty="0" err="1" smtClean="0"/>
              <a:t>Hybrid</a:t>
            </a:r>
            <a:r>
              <a:rPr lang="fr-BE" dirty="0" smtClean="0"/>
              <a:t> </a:t>
            </a:r>
            <a:r>
              <a:rPr lang="fr-BE" dirty="0" smtClean="0"/>
              <a:t>(</a:t>
            </a:r>
            <a:r>
              <a:rPr lang="fr-BE" dirty="0" err="1" smtClean="0"/>
              <a:t>community</a:t>
            </a:r>
            <a:r>
              <a:rPr lang="fr-BE" dirty="0" smtClean="0"/>
              <a:t> on-</a:t>
            </a:r>
            <a:r>
              <a:rPr lang="fr-BE" dirty="0" err="1" smtClean="0"/>
              <a:t>premise</a:t>
            </a:r>
            <a:r>
              <a:rPr lang="fr-BE" dirty="0" smtClean="0"/>
              <a:t> and public) cloud for </a:t>
            </a:r>
            <a:r>
              <a:rPr lang="fr-BE" dirty="0" err="1" smtClean="0"/>
              <a:t>other</a:t>
            </a:r>
            <a:r>
              <a:rPr lang="fr-BE" dirty="0" smtClean="0"/>
              <a:t> </a:t>
            </a:r>
            <a:r>
              <a:rPr lang="fr-BE" dirty="0" err="1" smtClean="0"/>
              <a:t>levels</a:t>
            </a:r>
            <a:endParaRPr lang="fr-BE" dirty="0" smtClean="0"/>
          </a:p>
          <a:p>
            <a:endParaRPr lang="fr-BE" dirty="0" smtClean="0"/>
          </a:p>
          <a:p>
            <a:r>
              <a:rPr lang="fr-BE" dirty="0" err="1" smtClean="0"/>
              <a:t>Example</a:t>
            </a:r>
            <a:r>
              <a:rPr lang="fr-BE" dirty="0" smtClean="0"/>
              <a:t>:</a:t>
            </a:r>
          </a:p>
          <a:p>
            <a:pPr marL="0" indent="0">
              <a:buNone/>
            </a:pPr>
            <a:endParaRPr lang="en-GB" dirty="0" smtClean="0"/>
          </a:p>
          <a:p>
            <a:endParaRPr lang="fr-BE" dirty="0"/>
          </a:p>
        </p:txBody>
      </p:sp>
      <p:sp>
        <p:nvSpPr>
          <p:cNvPr id="12" name="Date Placeholder 11"/>
          <p:cNvSpPr>
            <a:spLocks noGrp="1"/>
          </p:cNvSpPr>
          <p:nvPr>
            <p:ph type="dt" sz="half" idx="10"/>
          </p:nvPr>
        </p:nvSpPr>
        <p:spPr/>
        <p:txBody>
          <a:bodyPr/>
          <a:lstStyle/>
          <a:p>
            <a:r>
              <a:rPr lang="en-US" smtClean="0"/>
              <a:t>25/01/2017</a:t>
            </a:r>
            <a:endParaRPr lang="en-US" dirty="0"/>
          </a:p>
        </p:txBody>
      </p:sp>
      <p:sp>
        <p:nvSpPr>
          <p:cNvPr id="2" name="Slide Number Placeholder 1"/>
          <p:cNvSpPr>
            <a:spLocks noGrp="1"/>
          </p:cNvSpPr>
          <p:nvPr>
            <p:ph type="sldNum" sz="quarter" idx="12"/>
          </p:nvPr>
        </p:nvSpPr>
        <p:spPr/>
        <p:txBody>
          <a:bodyPr/>
          <a:lstStyle/>
          <a:p>
            <a:fld id="{4C242A18-EC12-4F37-9DE3-9352234277DF}" type="slidenum">
              <a:rPr lang="en-US" smtClean="0"/>
              <a:t>77</a:t>
            </a:fld>
            <a:endParaRPr lang="en-US"/>
          </a:p>
        </p:txBody>
      </p:sp>
    </p:spTree>
    <p:extLst>
      <p:ext uri="{BB962C8B-B14F-4D97-AF65-F5344CB8AC3E}">
        <p14:creationId xmlns:p14="http://schemas.microsoft.com/office/powerpoint/2010/main" val="37674350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What is G-Cloud ?</a:t>
            </a:r>
            <a:endParaRPr lang="en-GB" noProof="0" dirty="0"/>
          </a:p>
        </p:txBody>
      </p:sp>
      <p:pic>
        <p:nvPicPr>
          <p:cNvPr id="1026" name="Picture 2" descr="C:\Users\JV\Downloads\drink-2056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781" y="2487421"/>
            <a:ext cx="2010011" cy="1506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757" y="1323921"/>
            <a:ext cx="2442059" cy="1015663"/>
          </a:xfrm>
          <a:prstGeom prst="rect">
            <a:avLst/>
          </a:prstGeom>
          <a:noFill/>
        </p:spPr>
        <p:txBody>
          <a:bodyPr wrap="square" rtlCol="0">
            <a:spAutoFit/>
          </a:bodyPr>
          <a:lstStyle/>
          <a:p>
            <a:pPr algn="ctr"/>
            <a:r>
              <a:rPr lang="fr-BE" sz="2000" dirty="0" smtClean="0"/>
              <a:t>A program</a:t>
            </a:r>
          </a:p>
          <a:p>
            <a:pPr algn="ctr"/>
            <a:r>
              <a:rPr lang="fr-BE" sz="2000" dirty="0" smtClean="0"/>
              <a:t> </a:t>
            </a:r>
            <a:r>
              <a:rPr lang="fr-BE" sz="2000" dirty="0" err="1" smtClean="0"/>
              <a:t>including</a:t>
            </a:r>
            <a:r>
              <a:rPr lang="fr-BE" sz="2000" dirty="0" smtClean="0"/>
              <a:t> </a:t>
            </a:r>
            <a:r>
              <a:rPr lang="fr-BE" sz="2000" dirty="0" err="1" smtClean="0"/>
              <a:t>synergy</a:t>
            </a:r>
            <a:r>
              <a:rPr lang="fr-BE" sz="2000" dirty="0" smtClean="0"/>
              <a:t> </a:t>
            </a:r>
            <a:r>
              <a:rPr lang="fr-BE" sz="2000" dirty="0" err="1" smtClean="0"/>
              <a:t>projects</a:t>
            </a:r>
            <a:endParaRPr lang="fr-BE" sz="2000" b="1" dirty="0"/>
          </a:p>
        </p:txBody>
      </p:sp>
      <p:pic>
        <p:nvPicPr>
          <p:cNvPr id="1027" name="Picture 3" descr="C:\Users\JV\Downloads\monitor-86213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43832" y="2487422"/>
            <a:ext cx="2253687" cy="1490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42126" y="1323921"/>
            <a:ext cx="2457098" cy="1015663"/>
          </a:xfrm>
          <a:prstGeom prst="rect">
            <a:avLst/>
          </a:prstGeom>
        </p:spPr>
        <p:txBody>
          <a:bodyPr wrap="square">
            <a:spAutoFit/>
          </a:bodyPr>
          <a:lstStyle/>
          <a:p>
            <a:pPr algn="ctr"/>
            <a:r>
              <a:rPr lang="fr-BE" sz="2000" dirty="0" err="1" smtClean="0"/>
              <a:t>Synergy</a:t>
            </a:r>
            <a:r>
              <a:rPr lang="fr-BE" sz="2000" dirty="0" smtClean="0"/>
              <a:t> for </a:t>
            </a:r>
            <a:r>
              <a:rPr lang="fr-BE" sz="2000" dirty="0" err="1" smtClean="0"/>
              <a:t>existing</a:t>
            </a:r>
            <a:r>
              <a:rPr lang="fr-BE" sz="2000" dirty="0" smtClean="0"/>
              <a:t> as </a:t>
            </a:r>
            <a:r>
              <a:rPr lang="fr-BE" sz="2000" dirty="0" err="1" smtClean="0"/>
              <a:t>well</a:t>
            </a:r>
            <a:r>
              <a:rPr lang="fr-BE" sz="2000" dirty="0" smtClean="0"/>
              <a:t> as new services</a:t>
            </a:r>
            <a:endParaRPr lang="fr-BE" sz="2000" dirty="0"/>
          </a:p>
        </p:txBody>
      </p:sp>
      <p:sp>
        <p:nvSpPr>
          <p:cNvPr id="8" name="Rectangle 7"/>
          <p:cNvSpPr/>
          <p:nvPr/>
        </p:nvSpPr>
        <p:spPr>
          <a:xfrm>
            <a:off x="6242824" y="1626195"/>
            <a:ext cx="2351926" cy="400110"/>
          </a:xfrm>
          <a:prstGeom prst="rect">
            <a:avLst/>
          </a:prstGeom>
        </p:spPr>
        <p:txBody>
          <a:bodyPr wrap="none">
            <a:spAutoFit/>
          </a:bodyPr>
          <a:lstStyle/>
          <a:p>
            <a:r>
              <a:rPr lang="fr-BE" sz="2000" dirty="0" smtClean="0"/>
              <a:t>For</a:t>
            </a:r>
            <a:r>
              <a:rPr lang="fr-BE" sz="2000" b="1" dirty="0" smtClean="0"/>
              <a:t> </a:t>
            </a:r>
            <a:r>
              <a:rPr lang="fr-BE" sz="2000" dirty="0" smtClean="0"/>
              <a:t>public services</a:t>
            </a:r>
            <a:endParaRPr lang="fr-BE" sz="2000" dirty="0"/>
          </a:p>
        </p:txBody>
      </p:sp>
      <p:sp>
        <p:nvSpPr>
          <p:cNvPr id="9" name="Rectangle 8"/>
          <p:cNvSpPr/>
          <p:nvPr/>
        </p:nvSpPr>
        <p:spPr>
          <a:xfrm>
            <a:off x="606520" y="4467222"/>
            <a:ext cx="3421129" cy="400110"/>
          </a:xfrm>
          <a:prstGeom prst="rect">
            <a:avLst/>
          </a:prstGeom>
        </p:spPr>
        <p:txBody>
          <a:bodyPr wrap="none">
            <a:spAutoFit/>
          </a:bodyPr>
          <a:lstStyle/>
          <a:p>
            <a:r>
              <a:rPr lang="fr-BE" sz="2000" dirty="0" err="1" smtClean="0"/>
              <a:t>Managed</a:t>
            </a:r>
            <a:r>
              <a:rPr lang="fr-BE" sz="2000" dirty="0" smtClean="0"/>
              <a:t> by public services</a:t>
            </a:r>
            <a:endParaRPr lang="fr-BE" sz="2000" dirty="0"/>
          </a:p>
        </p:txBody>
      </p:sp>
      <p:sp>
        <p:nvSpPr>
          <p:cNvPr id="10" name="Rectangle 9"/>
          <p:cNvSpPr/>
          <p:nvPr/>
        </p:nvSpPr>
        <p:spPr>
          <a:xfrm>
            <a:off x="4081976" y="4467222"/>
            <a:ext cx="4512774" cy="400110"/>
          </a:xfrm>
          <a:prstGeom prst="rect">
            <a:avLst/>
          </a:prstGeom>
        </p:spPr>
        <p:txBody>
          <a:bodyPr wrap="none">
            <a:spAutoFit/>
          </a:bodyPr>
          <a:lstStyle/>
          <a:p>
            <a:r>
              <a:rPr lang="fr-BE" sz="2000" dirty="0" smtClean="0"/>
              <a:t>In </a:t>
            </a:r>
            <a:r>
              <a:rPr lang="fr-BE" sz="2000" dirty="0" err="1" smtClean="0"/>
              <a:t>cooperation</a:t>
            </a:r>
            <a:r>
              <a:rPr lang="fr-BE" sz="2000" dirty="0" smtClean="0"/>
              <a:t> </a:t>
            </a:r>
            <a:r>
              <a:rPr lang="fr-BE" sz="2000" dirty="0" err="1" smtClean="0"/>
              <a:t>with</a:t>
            </a:r>
            <a:r>
              <a:rPr lang="fr-BE" sz="2000" dirty="0" smtClean="0"/>
              <a:t> the </a:t>
            </a:r>
            <a:r>
              <a:rPr lang="fr-BE" sz="2000" dirty="0" err="1" smtClean="0"/>
              <a:t>private</a:t>
            </a:r>
            <a:r>
              <a:rPr lang="fr-BE" sz="2000" dirty="0" smtClean="0"/>
              <a:t> </a:t>
            </a:r>
            <a:r>
              <a:rPr lang="fr-BE" sz="2000" dirty="0" err="1" smtClean="0"/>
              <a:t>sector</a:t>
            </a:r>
            <a:endParaRPr lang="fr-BE" sz="2000" dirty="0"/>
          </a:p>
        </p:txBody>
      </p:sp>
      <p:pic>
        <p:nvPicPr>
          <p:cNvPr id="1028" name="Picture 4" descr="C:\Users\JV\Downloads\belgium-43692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0192" y="2498775"/>
            <a:ext cx="2237191" cy="14955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V\Downloads\belgium-99042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68057" y="4932056"/>
            <a:ext cx="1098054"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V\Downloads\globalisation-1014524.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32383" y="5013176"/>
            <a:ext cx="4211960" cy="13225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8648" y="535355"/>
            <a:ext cx="1399640" cy="788565"/>
          </a:xfrm>
          <a:prstGeom prst="rect">
            <a:avLst/>
          </a:prstGeom>
        </p:spPr>
      </p:pic>
      <p:sp>
        <p:nvSpPr>
          <p:cNvPr id="13" name="Date Placeholder 12"/>
          <p:cNvSpPr>
            <a:spLocks noGrp="1"/>
          </p:cNvSpPr>
          <p:nvPr>
            <p:ph type="dt" sz="half" idx="10"/>
          </p:nvPr>
        </p:nvSpPr>
        <p:spPr/>
        <p:txBody>
          <a:bodyPr/>
          <a:lstStyle/>
          <a:p>
            <a:pPr>
              <a:defRPr/>
            </a:pPr>
            <a:r>
              <a:rPr lang="en-US" smtClean="0"/>
              <a:t>25/01/2017</a:t>
            </a:r>
            <a:endParaRPr lang="en-US" dirty="0"/>
          </a:p>
        </p:txBody>
      </p:sp>
      <p:sp>
        <p:nvSpPr>
          <p:cNvPr id="3" name="Slide Number Placeholder 2"/>
          <p:cNvSpPr>
            <a:spLocks noGrp="1"/>
          </p:cNvSpPr>
          <p:nvPr>
            <p:ph type="sldNum" sz="quarter" idx="12"/>
          </p:nvPr>
        </p:nvSpPr>
        <p:spPr/>
        <p:txBody>
          <a:bodyPr/>
          <a:lstStyle/>
          <a:p>
            <a:fld id="{4C242A18-EC12-4F37-9DE3-9352234277DF}" type="slidenum">
              <a:rPr lang="en-US" smtClean="0"/>
              <a:t>78</a:t>
            </a:fld>
            <a:endParaRPr lang="en-US"/>
          </a:p>
        </p:txBody>
      </p:sp>
    </p:spTree>
    <p:extLst>
      <p:ext uri="{BB962C8B-B14F-4D97-AF65-F5344CB8AC3E}">
        <p14:creationId xmlns:p14="http://schemas.microsoft.com/office/powerpoint/2010/main" val="38280787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What is G-Cloud ?</a:t>
            </a:r>
            <a:endParaRPr lang="en-GB" noProof="0" dirty="0"/>
          </a:p>
        </p:txBody>
      </p:sp>
      <p:sp>
        <p:nvSpPr>
          <p:cNvPr id="3" name="Content Placeholder 2"/>
          <p:cNvSpPr>
            <a:spLocks noGrp="1"/>
          </p:cNvSpPr>
          <p:nvPr>
            <p:ph idx="1"/>
          </p:nvPr>
        </p:nvSpPr>
        <p:spPr/>
        <p:txBody>
          <a:bodyPr/>
          <a:lstStyle/>
          <a:p>
            <a:r>
              <a:rPr lang="en-GB" noProof="0" smtClean="0"/>
              <a:t>Shared public ICT platform </a:t>
            </a:r>
          </a:p>
          <a:p>
            <a:pPr lvl="1"/>
            <a:r>
              <a:rPr lang="en-GB" smtClean="0"/>
              <a:t>c</a:t>
            </a:r>
            <a:r>
              <a:rPr lang="en-GB" noProof="0" smtClean="0"/>
              <a:t>urrent target: federal state (FPS, PPS, Public Institutions of Social Security, Institutions of Public Benefit)</a:t>
            </a:r>
          </a:p>
          <a:p>
            <a:pPr lvl="1"/>
            <a:r>
              <a:rPr lang="en-GB" noProof="0" smtClean="0"/>
              <a:t>c</a:t>
            </a:r>
            <a:r>
              <a:rPr lang="en-GB" noProof="0" smtClean="0"/>
              <a:t>an be extended to other interested authorities </a:t>
            </a:r>
          </a:p>
          <a:p>
            <a:pPr lvl="1"/>
            <a:endParaRPr lang="en-GB" noProof="0" smtClean="0"/>
          </a:p>
          <a:p>
            <a:r>
              <a:rPr lang="en-GB" noProof="0" smtClean="0"/>
              <a:t>Hybrid community cloud model </a:t>
            </a:r>
          </a:p>
          <a:p>
            <a:pPr lvl="1"/>
            <a:r>
              <a:rPr lang="en-GB" noProof="0" smtClean="0"/>
              <a:t>u</a:t>
            </a:r>
            <a:r>
              <a:rPr lang="en-GB" noProof="0" smtClean="0"/>
              <a:t>se of public cloud if possible </a:t>
            </a:r>
          </a:p>
          <a:p>
            <a:pPr lvl="1"/>
            <a:r>
              <a:rPr lang="en-GB" noProof="0" smtClean="0"/>
              <a:t>p</a:t>
            </a:r>
            <a:r>
              <a:rPr lang="en-GB" noProof="0" smtClean="0"/>
              <a:t>rivate community cloud hosted in data centers, managed by the government</a:t>
            </a:r>
          </a:p>
          <a:p>
            <a:pPr lvl="1"/>
            <a:r>
              <a:rPr lang="en-GB" smtClean="0"/>
              <a:t>o</a:t>
            </a:r>
            <a:r>
              <a:rPr lang="en-GB" noProof="0" smtClean="0"/>
              <a:t>perational implementation with strong involvement of the private sector </a:t>
            </a:r>
            <a:endParaRPr lang="en-GB" noProof="0" dirty="0" smtClean="0"/>
          </a:p>
        </p:txBody>
      </p:sp>
      <p:sp>
        <p:nvSpPr>
          <p:cNvPr id="8" name="Date Placeholder 7"/>
          <p:cNvSpPr>
            <a:spLocks noGrp="1"/>
          </p:cNvSpPr>
          <p:nvPr>
            <p:ph type="dt" sz="half" idx="10"/>
          </p:nvPr>
        </p:nvSpPr>
        <p:spPr/>
        <p:txBody>
          <a:bodyPr/>
          <a:lstStyle/>
          <a:p>
            <a:r>
              <a:rPr lang="en-US" smtClean="0"/>
              <a:t>25/01/2017</a:t>
            </a:r>
            <a:endParaRPr lang="en-US" dirty="0"/>
          </a:p>
        </p:txBody>
      </p:sp>
      <p:sp>
        <p:nvSpPr>
          <p:cNvPr id="5" name="Slide Number Placeholder 4"/>
          <p:cNvSpPr>
            <a:spLocks noGrp="1"/>
          </p:cNvSpPr>
          <p:nvPr>
            <p:ph type="sldNum" sz="quarter" idx="12"/>
          </p:nvPr>
        </p:nvSpPr>
        <p:spPr/>
        <p:txBody>
          <a:bodyPr/>
          <a:lstStyle/>
          <a:p>
            <a:fld id="{4C242A18-EC12-4F37-9DE3-9352234277DF}" type="slidenum">
              <a:rPr lang="en-US" smtClean="0"/>
              <a:pPr/>
              <a:t>79</a:t>
            </a:fld>
            <a:endParaRPr lang="en-US"/>
          </a:p>
        </p:txBody>
      </p:sp>
    </p:spTree>
    <p:extLst>
      <p:ext uri="{BB962C8B-B14F-4D97-AF65-F5344CB8AC3E}">
        <p14:creationId xmlns:p14="http://schemas.microsoft.com/office/powerpoint/2010/main" val="2650056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App </a:t>
            </a:r>
            <a:r>
              <a:rPr lang="nl-BE" dirty="0" err="1" smtClean="0"/>
              <a:t>to</a:t>
            </a:r>
            <a:r>
              <a:rPr lang="nl-BE" dirty="0" smtClean="0"/>
              <a:t> EHR </a:t>
            </a:r>
            <a:r>
              <a:rPr lang="nl-BE" dirty="0" err="1" smtClean="0"/>
              <a:t>communication</a:t>
            </a:r>
            <a:endParaRPr lang="en-US" dirty="0"/>
          </a:p>
        </p:txBody>
      </p:sp>
      <p:sp>
        <p:nvSpPr>
          <p:cNvPr id="3" name="Content Placeholder 2"/>
          <p:cNvSpPr>
            <a:spLocks noGrp="1"/>
          </p:cNvSpPr>
          <p:nvPr>
            <p:ph idx="1"/>
          </p:nvPr>
        </p:nvSpPr>
        <p:spPr/>
        <p:txBody>
          <a:bodyPr/>
          <a:lstStyle/>
          <a:p>
            <a:pPr marL="0" indent="0">
              <a:buNone/>
            </a:pPr>
            <a:r>
              <a:rPr lang="nl-BE" dirty="0"/>
              <a:t> </a:t>
            </a:r>
            <a:r>
              <a:rPr lang="nl-BE" dirty="0" smtClean="0"/>
              <a:t>    APP						      EHR</a:t>
            </a:r>
            <a:endParaRPr lang="en-US" dirty="0"/>
          </a:p>
        </p:txBody>
      </p:sp>
      <p:pic>
        <p:nvPicPr>
          <p:cNvPr id="1026"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3426770"/>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680" y="4725144"/>
            <a:ext cx="1224136" cy="12241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111310" y="1952837"/>
            <a:ext cx="1584175" cy="1584175"/>
            <a:chOff x="7028385" y="1882147"/>
            <a:chExt cx="1584175" cy="1584175"/>
          </a:xfrm>
        </p:grpSpPr>
        <p:pic>
          <p:nvPicPr>
            <p:cNvPr id="7"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7155427" y="3246750"/>
            <a:ext cx="1584175" cy="1584175"/>
            <a:chOff x="7028385" y="1882147"/>
            <a:chExt cx="1584175" cy="1584175"/>
          </a:xfrm>
        </p:grpSpPr>
        <p:pic>
          <p:nvPicPr>
            <p:cNvPr id="12"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168953" y="4615815"/>
            <a:ext cx="1584175" cy="1584175"/>
            <a:chOff x="7028385" y="1882147"/>
            <a:chExt cx="1584175" cy="1584175"/>
          </a:xfrm>
        </p:grpSpPr>
        <p:pic>
          <p:nvPicPr>
            <p:cNvPr id="15"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Arrow Connector 16"/>
          <p:cNvCxnSpPr>
            <a:endCxn id="1028" idx="1"/>
          </p:cNvCxnSpPr>
          <p:nvPr/>
        </p:nvCxnSpPr>
        <p:spPr>
          <a:xfrm>
            <a:off x="1979712" y="2744924"/>
            <a:ext cx="5131598" cy="1"/>
          </a:xfrm>
          <a:prstGeom prst="straightConnector1">
            <a:avLst/>
          </a:prstGeom>
          <a:ln w="190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1940159" y="4023996"/>
            <a:ext cx="5131598" cy="1"/>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979712" y="4109528"/>
            <a:ext cx="5092045" cy="1227686"/>
          </a:xfrm>
          <a:prstGeom prst="straightConnector1">
            <a:avLst/>
          </a:prstGeom>
          <a:ln>
            <a:prstDash val="lgDashDotDot"/>
            <a:headEnd type="arrow"/>
            <a:tailEnd type="arrow"/>
          </a:ln>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p:nvPr/>
        </p:nvCxnSpPr>
        <p:spPr>
          <a:xfrm>
            <a:off x="1979712" y="5478593"/>
            <a:ext cx="5131598" cy="1"/>
          </a:xfrm>
          <a:prstGeom prst="straightConnector1">
            <a:avLst/>
          </a:prstGeom>
          <a:ln>
            <a:prstDash val="dashDot"/>
            <a:headEnd type="arrow"/>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p:nvPr/>
        </p:nvCxnSpPr>
        <p:spPr>
          <a:xfrm>
            <a:off x="1979712" y="2924944"/>
            <a:ext cx="5092045" cy="2482958"/>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r>
              <a:rPr lang="en-US" smtClean="0"/>
              <a:t>25/01/2017</a:t>
            </a:r>
            <a:endParaRPr lang="en-US"/>
          </a:p>
        </p:txBody>
      </p:sp>
      <p:sp>
        <p:nvSpPr>
          <p:cNvPr id="10" name="Slide Number Placeholder 9"/>
          <p:cNvSpPr>
            <a:spLocks noGrp="1"/>
          </p:cNvSpPr>
          <p:nvPr>
            <p:ph type="sldNum" sz="quarter" idx="12"/>
          </p:nvPr>
        </p:nvSpPr>
        <p:spPr/>
        <p:txBody>
          <a:bodyPr/>
          <a:lstStyle/>
          <a:p>
            <a:fld id="{4C242A18-EC12-4F37-9DE3-9352234277DF}" type="slidenum">
              <a:rPr lang="en-US" smtClean="0"/>
              <a:t>8</a:t>
            </a:fld>
            <a:endParaRPr lang="en-US"/>
          </a:p>
        </p:txBody>
      </p:sp>
    </p:spTree>
    <p:extLst>
      <p:ext uri="{BB962C8B-B14F-4D97-AF65-F5344CB8AC3E}">
        <p14:creationId xmlns:p14="http://schemas.microsoft.com/office/powerpoint/2010/main" val="41379539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title"/>
          </p:nvPr>
        </p:nvSpPr>
        <p:spPr/>
        <p:txBody>
          <a:bodyPr/>
          <a:lstStyle/>
          <a:p>
            <a:r>
              <a:rPr lang="en-GB" noProof="0" dirty="0" smtClean="0"/>
              <a:t>G-Cloud: products </a:t>
            </a:r>
            <a:endParaRPr lang="en-GB" noProof="0" dirty="0"/>
          </a:p>
        </p:txBody>
      </p:sp>
      <p:sp>
        <p:nvSpPr>
          <p:cNvPr id="6" name="Date Placeholder 5"/>
          <p:cNvSpPr>
            <a:spLocks noGrp="1"/>
          </p:cNvSpPr>
          <p:nvPr>
            <p:ph type="dt" sz="half" idx="10"/>
          </p:nvPr>
        </p:nvSpPr>
        <p:spPr/>
        <p:txBody>
          <a:bodyPr/>
          <a:lstStyle/>
          <a:p>
            <a:pPr>
              <a:defRPr/>
            </a:pPr>
            <a:r>
              <a:rPr lang="en-US" smtClean="0"/>
              <a:t>25/01/2017</a:t>
            </a:r>
            <a:endParaRPr lang="en-US" dirty="0"/>
          </a:p>
        </p:txBody>
      </p:sp>
      <p:grpSp>
        <p:nvGrpSpPr>
          <p:cNvPr id="8" name="Group 7"/>
          <p:cNvGrpSpPr/>
          <p:nvPr/>
        </p:nvGrpSpPr>
        <p:grpSpPr>
          <a:xfrm>
            <a:off x="583214" y="1486787"/>
            <a:ext cx="7977572" cy="4950980"/>
            <a:chOff x="107504" y="1102140"/>
            <a:chExt cx="8928992" cy="5720274"/>
          </a:xfrm>
        </p:grpSpPr>
        <p:grpSp>
          <p:nvGrpSpPr>
            <p:cNvPr id="9" name="Group 8"/>
            <p:cNvGrpSpPr/>
            <p:nvPr/>
          </p:nvGrpSpPr>
          <p:grpSpPr>
            <a:xfrm>
              <a:off x="1475656" y="1576592"/>
              <a:ext cx="6192688" cy="4897015"/>
              <a:chOff x="1475656" y="1484313"/>
              <a:chExt cx="6192688" cy="4897015"/>
            </a:xfrm>
          </p:grpSpPr>
          <p:sp>
            <p:nvSpPr>
              <p:cNvPr id="34" name="Oval 33"/>
              <p:cNvSpPr/>
              <p:nvPr/>
            </p:nvSpPr>
            <p:spPr>
              <a:xfrm>
                <a:off x="1475656" y="1484313"/>
                <a:ext cx="6192688" cy="4897015"/>
              </a:xfrm>
              <a:prstGeom prst="ellipse">
                <a:avLst/>
              </a:prstGeom>
              <a:noFill/>
              <a:ln w="508000">
                <a:solidFill>
                  <a:srgbClr val="B5D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207222" y="3256723"/>
                <a:ext cx="2470945" cy="817879"/>
              </a:xfrm>
              <a:prstGeom prst="rect">
                <a:avLst/>
              </a:prstGeom>
              <a:ln>
                <a:solidFill>
                  <a:srgbClr val="B5D5C7"/>
                </a:solidFill>
              </a:ln>
              <a:effectLst>
                <a:outerShdw blurRad="50800" dist="38100" dir="2700000" algn="tl" rotWithShape="0">
                  <a:prstClr val="black">
                    <a:alpha val="40000"/>
                  </a:prstClr>
                </a:outerShdw>
              </a:effectLst>
            </p:spPr>
            <p:txBody>
              <a:bodyPr wrap="none">
                <a:spAutoFit/>
              </a:bodyPr>
              <a:lstStyle/>
              <a:p>
                <a:pPr lvl="0" algn="ctr"/>
                <a:r>
                  <a:rPr lang="nl-BE" sz="4000" b="1" dirty="0" err="1" smtClean="0">
                    <a:solidFill>
                      <a:srgbClr val="3E6E5A"/>
                    </a:solidFill>
                  </a:rPr>
                  <a:t>Synergy</a:t>
                </a:r>
                <a:endParaRPr lang="nl-BE" sz="4000" dirty="0">
                  <a:solidFill>
                    <a:srgbClr val="3E6E5A"/>
                  </a:solidFill>
                </a:endParaRPr>
              </a:p>
            </p:txBody>
          </p:sp>
        </p:grpSp>
        <p:grpSp>
          <p:nvGrpSpPr>
            <p:cNvPr id="10" name="Group 9"/>
            <p:cNvGrpSpPr/>
            <p:nvPr/>
          </p:nvGrpSpPr>
          <p:grpSpPr>
            <a:xfrm>
              <a:off x="3055440" y="1102140"/>
              <a:ext cx="3033120" cy="1267011"/>
              <a:chOff x="3055440" y="1009861"/>
              <a:chExt cx="3033120" cy="1267011"/>
            </a:xfrm>
          </p:grpSpPr>
          <p:sp>
            <p:nvSpPr>
              <p:cNvPr id="32" name="Oval 31"/>
              <p:cNvSpPr/>
              <p:nvPr/>
            </p:nvSpPr>
            <p:spPr>
              <a:xfrm>
                <a:off x="3055440" y="1009861"/>
                <a:ext cx="3033120" cy="1267011"/>
              </a:xfrm>
              <a:prstGeom prst="ellipse">
                <a:avLst/>
              </a:prstGeom>
              <a:solidFill>
                <a:srgbClr val="3E6E5A"/>
              </a:solidFill>
              <a:ln>
                <a:solidFill>
                  <a:srgbClr val="B5D5C7"/>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3" name="Oval 4"/>
              <p:cNvSpPr/>
              <p:nvPr/>
            </p:nvSpPr>
            <p:spPr>
              <a:xfrm>
                <a:off x="3499630" y="1195410"/>
                <a:ext cx="2144740" cy="89591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000" b="1" kern="1200" dirty="0" err="1" smtClean="0">
                    <a:solidFill>
                      <a:schemeClr val="bg1"/>
                    </a:solidFill>
                  </a:rPr>
                  <a:t>Procurement</a:t>
                </a:r>
                <a:endParaRPr lang="nl-BE" sz="2000" b="1" kern="1200" dirty="0">
                  <a:solidFill>
                    <a:schemeClr val="bg1"/>
                  </a:solidFill>
                </a:endParaRPr>
              </a:p>
            </p:txBody>
          </p:sp>
        </p:grpSp>
        <p:grpSp>
          <p:nvGrpSpPr>
            <p:cNvPr id="11" name="Group 10"/>
            <p:cNvGrpSpPr/>
            <p:nvPr/>
          </p:nvGrpSpPr>
          <p:grpSpPr>
            <a:xfrm>
              <a:off x="5788144" y="3086041"/>
              <a:ext cx="3248352" cy="1356919"/>
              <a:chOff x="5788144" y="2993762"/>
              <a:chExt cx="3248352" cy="1356919"/>
            </a:xfrm>
          </p:grpSpPr>
          <p:sp>
            <p:nvSpPr>
              <p:cNvPr id="30" name="Oval 29"/>
              <p:cNvSpPr/>
              <p:nvPr/>
            </p:nvSpPr>
            <p:spPr>
              <a:xfrm>
                <a:off x="5788144" y="2993762"/>
                <a:ext cx="3248352" cy="1356919"/>
              </a:xfrm>
              <a:prstGeom prst="ellipse">
                <a:avLst/>
              </a:prstGeom>
              <a:solidFill>
                <a:srgbClr val="3E6E5A"/>
              </a:solidFill>
              <a:ln>
                <a:solidFill>
                  <a:srgbClr val="B5D5C7"/>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6263854" y="3192478"/>
                <a:ext cx="2296932" cy="959487"/>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000" b="1" kern="1200" dirty="0" smtClean="0">
                    <a:solidFill>
                      <a:schemeClr val="bg1"/>
                    </a:solidFill>
                  </a:rPr>
                  <a:t>Services</a:t>
                </a:r>
                <a:endParaRPr lang="nl-BE" sz="2800" b="1" kern="1200" dirty="0">
                  <a:solidFill>
                    <a:schemeClr val="bg1"/>
                  </a:solidFill>
                </a:endParaRPr>
              </a:p>
            </p:txBody>
          </p:sp>
        </p:grpSp>
        <p:grpSp>
          <p:nvGrpSpPr>
            <p:cNvPr id="12" name="Group 11"/>
            <p:cNvGrpSpPr/>
            <p:nvPr/>
          </p:nvGrpSpPr>
          <p:grpSpPr>
            <a:xfrm>
              <a:off x="107504" y="3086041"/>
              <a:ext cx="3033120" cy="1267011"/>
              <a:chOff x="107504" y="2993762"/>
              <a:chExt cx="3033120" cy="1267011"/>
            </a:xfrm>
          </p:grpSpPr>
          <p:sp>
            <p:nvSpPr>
              <p:cNvPr id="28" name="Oval 27"/>
              <p:cNvSpPr/>
              <p:nvPr/>
            </p:nvSpPr>
            <p:spPr>
              <a:xfrm>
                <a:off x="107504" y="2993762"/>
                <a:ext cx="3033120" cy="1267011"/>
              </a:xfrm>
              <a:prstGeom prst="ellipse">
                <a:avLst/>
              </a:prstGeom>
              <a:solidFill>
                <a:srgbClr val="3E6E5A"/>
              </a:solidFill>
              <a:ln>
                <a:solidFill>
                  <a:srgbClr val="B5D5C7"/>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9" name="Oval 4"/>
              <p:cNvSpPr/>
              <p:nvPr/>
            </p:nvSpPr>
            <p:spPr>
              <a:xfrm>
                <a:off x="551694" y="3179311"/>
                <a:ext cx="2144740" cy="89591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000" b="1" kern="1200" dirty="0" err="1" smtClean="0">
                    <a:solidFill>
                      <a:schemeClr val="bg1"/>
                    </a:solidFill>
                  </a:rPr>
                  <a:t>Projects</a:t>
                </a:r>
                <a:endParaRPr lang="nl-BE" sz="2800" b="1" kern="1200" dirty="0">
                  <a:solidFill>
                    <a:schemeClr val="bg1"/>
                  </a:solidFill>
                </a:endParaRPr>
              </a:p>
            </p:txBody>
          </p:sp>
        </p:grpSp>
        <p:grpSp>
          <p:nvGrpSpPr>
            <p:cNvPr id="13" name="Group 12"/>
            <p:cNvGrpSpPr/>
            <p:nvPr/>
          </p:nvGrpSpPr>
          <p:grpSpPr>
            <a:xfrm>
              <a:off x="2947824" y="5465495"/>
              <a:ext cx="3248352" cy="1356919"/>
              <a:chOff x="2947824" y="5373216"/>
              <a:chExt cx="3248352" cy="1356919"/>
            </a:xfrm>
          </p:grpSpPr>
          <p:sp>
            <p:nvSpPr>
              <p:cNvPr id="26" name="Oval 25"/>
              <p:cNvSpPr/>
              <p:nvPr/>
            </p:nvSpPr>
            <p:spPr>
              <a:xfrm>
                <a:off x="2947824" y="5373216"/>
                <a:ext cx="3248352" cy="1356919"/>
              </a:xfrm>
              <a:prstGeom prst="ellipse">
                <a:avLst/>
              </a:prstGeom>
              <a:solidFill>
                <a:srgbClr val="3E6E5A"/>
              </a:solidFill>
              <a:ln>
                <a:solidFill>
                  <a:srgbClr val="B5D5C7"/>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7" name="Oval 4"/>
              <p:cNvSpPr/>
              <p:nvPr/>
            </p:nvSpPr>
            <p:spPr>
              <a:xfrm>
                <a:off x="3538788" y="5571932"/>
                <a:ext cx="2105583" cy="959487"/>
              </a:xfrm>
              <a:prstGeom prst="rect">
                <a:avLst/>
              </a:prstGeom>
              <a:solidFill>
                <a:srgbClr val="3E6E5A"/>
              </a:solid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000" b="1" kern="1200" dirty="0" err="1" smtClean="0">
                    <a:solidFill>
                      <a:schemeClr val="bg1"/>
                    </a:solidFill>
                  </a:rPr>
                  <a:t>Know-how</a:t>
                </a:r>
                <a:r>
                  <a:rPr lang="nl-BE" sz="2000" b="1" kern="1200" dirty="0" smtClean="0">
                    <a:solidFill>
                      <a:schemeClr val="bg1"/>
                    </a:solidFill>
                  </a:rPr>
                  <a:t> &amp; Expertise</a:t>
                </a:r>
                <a:endParaRPr lang="nl-BE" sz="2000" b="1" kern="1200" dirty="0">
                  <a:solidFill>
                    <a:schemeClr val="bg1"/>
                  </a:solidFill>
                </a:endParaRPr>
              </a:p>
            </p:txBody>
          </p:sp>
        </p:grpSp>
        <p:grpSp>
          <p:nvGrpSpPr>
            <p:cNvPr id="14" name="Group 13"/>
            <p:cNvGrpSpPr/>
            <p:nvPr/>
          </p:nvGrpSpPr>
          <p:grpSpPr>
            <a:xfrm>
              <a:off x="759450" y="1361039"/>
              <a:ext cx="2081423" cy="1379302"/>
              <a:chOff x="621511" y="2708919"/>
              <a:chExt cx="2081423" cy="1379302"/>
            </a:xfrm>
          </p:grpSpPr>
          <p:sp>
            <p:nvSpPr>
              <p:cNvPr id="24" name="Oval 23"/>
              <p:cNvSpPr/>
              <p:nvPr/>
            </p:nvSpPr>
            <p:spPr>
              <a:xfrm>
                <a:off x="621511" y="3289319"/>
                <a:ext cx="2081423" cy="798902"/>
              </a:xfrm>
              <a:prstGeom prst="ellipse">
                <a:avLst/>
              </a:prstGeom>
              <a:ln w="57150">
                <a:solidFill>
                  <a:srgbClr val="B5D5C7"/>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rgbClr val="3E6E5A"/>
                    </a:solidFill>
                    <a:latin typeface="Calibri" panose="020F0502020204030204" pitchFamily="34" charset="0"/>
                  </a:rPr>
                  <a:t>Cooperation</a:t>
                </a:r>
                <a:r>
                  <a:rPr lang="nl-BE" sz="2000" b="1" dirty="0" err="1" smtClean="0">
                    <a:solidFill>
                      <a:srgbClr val="3E6E5A"/>
                    </a:solidFill>
                    <a:latin typeface="Wingdings" panose="05000000000000000000" pitchFamily="2" charset="2"/>
                  </a:rPr>
                  <a:t>á</a:t>
                </a:r>
                <a:endParaRPr lang="nl-BE" sz="2000" b="1" dirty="0">
                  <a:solidFill>
                    <a:srgbClr val="3E6E5A"/>
                  </a:solidFill>
                  <a:latin typeface="Symbol" panose="05050102010706020507" pitchFamily="18" charset="2"/>
                </a:endParaRPr>
              </a:p>
            </p:txBody>
          </p:sp>
          <p:pic>
            <p:nvPicPr>
              <p:cNvPr id="25" name="Picture 4" descr="https://livebinders.files.wordpress.com/2010/10/collaboration_2.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ln>
                <a:solidFill>
                  <a:srgbClr val="B5D5C7"/>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149929" y="1486787"/>
              <a:ext cx="2081423" cy="1240754"/>
              <a:chOff x="4120938" y="2856064"/>
              <a:chExt cx="2081423" cy="1240754"/>
            </a:xfrm>
          </p:grpSpPr>
          <p:sp>
            <p:nvSpPr>
              <p:cNvPr id="22" name="Oval 21"/>
              <p:cNvSpPr/>
              <p:nvPr/>
            </p:nvSpPr>
            <p:spPr>
              <a:xfrm>
                <a:off x="4120938" y="3297916"/>
                <a:ext cx="2081423" cy="798902"/>
              </a:xfrm>
              <a:prstGeom prst="ellipse">
                <a:avLst/>
              </a:prstGeom>
              <a:ln w="57150">
                <a:solidFill>
                  <a:srgbClr val="B5D5C7"/>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rgbClr val="3E6E5A"/>
                    </a:solidFill>
                    <a:latin typeface="Calibri" panose="020F0502020204030204" pitchFamily="34" charset="0"/>
                  </a:rPr>
                  <a:t>Efficiency</a:t>
                </a:r>
                <a:r>
                  <a:rPr lang="nl-BE" sz="2000" b="1" dirty="0" err="1" smtClean="0">
                    <a:solidFill>
                      <a:srgbClr val="3E6E5A"/>
                    </a:solidFill>
                    <a:latin typeface="Wingdings" panose="05000000000000000000" pitchFamily="2" charset="2"/>
                  </a:rPr>
                  <a:t>á</a:t>
                </a:r>
                <a:endParaRPr lang="nl-BE" sz="2000" b="1" dirty="0">
                  <a:solidFill>
                    <a:srgbClr val="3E6E5A"/>
                  </a:solidFill>
                  <a:latin typeface="Symbol" panose="05050102010706020507" pitchFamily="18" charset="2"/>
                </a:endParaRPr>
              </a:p>
            </p:txBody>
          </p:sp>
          <p:pic>
            <p:nvPicPr>
              <p:cNvPr id="23" name="Picture 8" descr="http://www.thinkautomation.com/Sitefinity/WebsiteTemplates/Think/App_Themes/images/auto1.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ln>
                <a:solidFill>
                  <a:srgbClr val="B5D5C7"/>
                </a:solidFill>
              </a:ln>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149929" y="4532376"/>
              <a:ext cx="2081423" cy="1193972"/>
              <a:chOff x="621511" y="5421585"/>
              <a:chExt cx="2081423" cy="1193972"/>
            </a:xfrm>
          </p:grpSpPr>
          <p:sp>
            <p:nvSpPr>
              <p:cNvPr id="20" name="Oval 19"/>
              <p:cNvSpPr/>
              <p:nvPr/>
            </p:nvSpPr>
            <p:spPr>
              <a:xfrm>
                <a:off x="621511" y="5816655"/>
                <a:ext cx="2081423" cy="798902"/>
              </a:xfrm>
              <a:prstGeom prst="ellipse">
                <a:avLst/>
              </a:prstGeom>
              <a:ln w="57150">
                <a:solidFill>
                  <a:srgbClr val="B5D5C7"/>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rgbClr val="3E6E5A"/>
                    </a:solidFill>
                    <a:latin typeface="Calibri" panose="020F0502020204030204" pitchFamily="34" charset="0"/>
                  </a:rPr>
                  <a:t>Quality</a:t>
                </a:r>
                <a:r>
                  <a:rPr lang="nl-BE" sz="2000" b="1" dirty="0" err="1" smtClean="0">
                    <a:solidFill>
                      <a:srgbClr val="3E6E5A"/>
                    </a:solidFill>
                    <a:latin typeface="Wingdings" panose="05000000000000000000" pitchFamily="2" charset="2"/>
                  </a:rPr>
                  <a:t>á</a:t>
                </a:r>
                <a:endParaRPr lang="nl-BE" sz="2000" b="1" dirty="0">
                  <a:solidFill>
                    <a:srgbClr val="3E6E5A"/>
                  </a:solidFill>
                  <a:latin typeface="Symbol" panose="05050102010706020507" pitchFamily="18" charset="2"/>
                </a:endParaRPr>
              </a:p>
            </p:txBody>
          </p:sp>
          <p:pic>
            <p:nvPicPr>
              <p:cNvPr id="21" name="Picture 10" descr="http://www.dcregionrealestate.com/wp-content/uploads/2014/03/top_quality.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ln>
                <a:solidFill>
                  <a:srgbClr val="B5D5C7"/>
                </a:solidFill>
              </a:ln>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759450" y="4532376"/>
              <a:ext cx="2081423" cy="1293159"/>
              <a:chOff x="4466625" y="5334255"/>
              <a:chExt cx="2081423" cy="1293159"/>
            </a:xfrm>
          </p:grpSpPr>
          <p:sp>
            <p:nvSpPr>
              <p:cNvPr id="18" name="Oval 17"/>
              <p:cNvSpPr/>
              <p:nvPr/>
            </p:nvSpPr>
            <p:spPr>
              <a:xfrm>
                <a:off x="4466625" y="5828512"/>
                <a:ext cx="2081423" cy="798902"/>
              </a:xfrm>
              <a:prstGeom prst="ellipse">
                <a:avLst/>
              </a:prstGeom>
              <a:ln w="57150">
                <a:solidFill>
                  <a:srgbClr val="B5D5C7"/>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smtClean="0">
                    <a:solidFill>
                      <a:srgbClr val="3E6E5A"/>
                    </a:solidFill>
                    <a:latin typeface="Calibri" panose="020F0502020204030204" pitchFamily="34" charset="0"/>
                  </a:rPr>
                  <a:t>Costs</a:t>
                </a:r>
                <a:r>
                  <a:rPr lang="nl-BE" sz="2000" b="1" dirty="0" err="1" smtClean="0">
                    <a:solidFill>
                      <a:srgbClr val="3E6E5A"/>
                    </a:solidFill>
                    <a:latin typeface="Wingdings" panose="05000000000000000000" pitchFamily="2" charset="2"/>
                  </a:rPr>
                  <a:t>â</a:t>
                </a:r>
                <a:endParaRPr lang="nl-BE" sz="2000" b="1" dirty="0">
                  <a:solidFill>
                    <a:srgbClr val="3E6E5A"/>
                  </a:solidFill>
                  <a:latin typeface="Symbol" panose="05050102010706020507" pitchFamily="18" charset="2"/>
                </a:endParaRPr>
              </a:p>
            </p:txBody>
          </p:sp>
          <p:pic>
            <p:nvPicPr>
              <p:cNvPr id="19" name="Picture 6" descr="http://www.addit.pl/new/images/stories/cost%20reduction%20projects.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ln>
                <a:solidFill>
                  <a:srgbClr val="B5D5C7"/>
                </a:solidFill>
              </a:ln>
              <a:extLst>
                <a:ext uri="{909E8E84-426E-40DD-AFC4-6F175D3DCCD1}">
                  <a14:hiddenFill xmlns:a14="http://schemas.microsoft.com/office/drawing/2010/main">
                    <a:solidFill>
                      <a:srgbClr val="FFFFFF"/>
                    </a:solidFill>
                  </a14:hiddenFill>
                </a:ext>
              </a:extLst>
            </p:spPr>
          </p:pic>
        </p:grpSp>
      </p:grpSp>
      <p:sp>
        <p:nvSpPr>
          <p:cNvPr id="2" name="Slide Number Placeholder 1"/>
          <p:cNvSpPr>
            <a:spLocks noGrp="1"/>
          </p:cNvSpPr>
          <p:nvPr>
            <p:ph type="sldNum" sz="quarter" idx="12"/>
          </p:nvPr>
        </p:nvSpPr>
        <p:spPr/>
        <p:txBody>
          <a:bodyPr/>
          <a:lstStyle/>
          <a:p>
            <a:fld id="{4C242A18-EC12-4F37-9DE3-9352234277DF}" type="slidenum">
              <a:rPr lang="en-US" smtClean="0"/>
              <a:t>80</a:t>
            </a:fld>
            <a:endParaRPr lang="en-US"/>
          </a:p>
        </p:txBody>
      </p:sp>
    </p:spTree>
    <p:extLst>
      <p:ext uri="{BB962C8B-B14F-4D97-AF65-F5344CB8AC3E}">
        <p14:creationId xmlns:p14="http://schemas.microsoft.com/office/powerpoint/2010/main" val="35018519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311365"/>
            <a:ext cx="8229600" cy="990600"/>
          </a:xfrm>
        </p:spPr>
        <p:txBody>
          <a:bodyPr/>
          <a:lstStyle/>
          <a:p>
            <a:r>
              <a:rPr lang="nl-BE" dirty="0" smtClean="0"/>
              <a:t>G-Cloud: focus</a:t>
            </a:r>
            <a:endParaRPr lang="fr-BE" dirty="0"/>
          </a:p>
        </p:txBody>
      </p:sp>
      <p:sp>
        <p:nvSpPr>
          <p:cNvPr id="7" name="Date Placeholder 6"/>
          <p:cNvSpPr>
            <a:spLocks noGrp="1"/>
          </p:cNvSpPr>
          <p:nvPr>
            <p:ph type="dt" sz="half" idx="10"/>
          </p:nvPr>
        </p:nvSpPr>
        <p:spPr/>
        <p:txBody>
          <a:bodyPr/>
          <a:lstStyle/>
          <a:p>
            <a:pPr>
              <a:defRPr/>
            </a:pPr>
            <a:r>
              <a:rPr lang="en-US" smtClean="0"/>
              <a:t>25/01/2017</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1275799"/>
            <a:ext cx="8216361" cy="5367500"/>
          </a:xfrm>
          <a:prstGeom prst="rect">
            <a:avLst/>
          </a:prstGeom>
        </p:spPr>
      </p:pic>
      <p:sp>
        <p:nvSpPr>
          <p:cNvPr id="3" name="Slide Number Placeholder 2"/>
          <p:cNvSpPr>
            <a:spLocks noGrp="1"/>
          </p:cNvSpPr>
          <p:nvPr>
            <p:ph type="sldNum" sz="quarter" idx="12"/>
          </p:nvPr>
        </p:nvSpPr>
        <p:spPr/>
        <p:txBody>
          <a:bodyPr/>
          <a:lstStyle/>
          <a:p>
            <a:fld id="{4C242A18-EC12-4F37-9DE3-9352234277DF}" type="slidenum">
              <a:rPr lang="en-US" smtClean="0"/>
              <a:t>81</a:t>
            </a:fld>
            <a:endParaRPr lang="en-US"/>
          </a:p>
        </p:txBody>
      </p:sp>
    </p:spTree>
    <p:extLst>
      <p:ext uri="{BB962C8B-B14F-4D97-AF65-F5344CB8AC3E}">
        <p14:creationId xmlns:p14="http://schemas.microsoft.com/office/powerpoint/2010/main" val="25636565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24"/>
          <p:cNvSpPr>
            <a:spLocks noGrp="1"/>
          </p:cNvSpPr>
          <p:nvPr>
            <p:ph type="dt" sz="half" idx="10"/>
          </p:nvPr>
        </p:nvSpPr>
        <p:spPr/>
        <p:txBody>
          <a:bodyPr/>
          <a:lstStyle/>
          <a:p>
            <a:pPr>
              <a:defRPr/>
            </a:pPr>
            <a:r>
              <a:rPr lang="en-US" smtClean="0"/>
              <a:t>25/01/2017</a:t>
            </a:r>
            <a:endParaRPr lang="en-US" dirty="0"/>
          </a:p>
        </p:txBody>
      </p:sp>
      <p:sp>
        <p:nvSpPr>
          <p:cNvPr id="106" name="Title 5"/>
          <p:cNvSpPr txBox="1">
            <a:spLocks/>
          </p:cNvSpPr>
          <p:nvPr/>
        </p:nvSpPr>
        <p:spPr>
          <a:xfrm>
            <a:off x="457200" y="420666"/>
            <a:ext cx="8229600" cy="990600"/>
          </a:xfrm>
          <a:prstGeom prst="rect">
            <a:avLst/>
          </a:prstGeom>
        </p:spPr>
        <p:txBody>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r>
              <a:rPr lang="nl-BE" dirty="0" smtClean="0"/>
              <a:t>G-Cloud: </a:t>
            </a:r>
            <a:r>
              <a:rPr lang="nl-BE" dirty="0" err="1" smtClean="0"/>
              <a:t>projects</a:t>
            </a:r>
            <a:endParaRPr lang="nl-BE"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734" y="1083152"/>
            <a:ext cx="7390366" cy="5537781"/>
          </a:xfrm>
          <a:prstGeom prst="rect">
            <a:avLst/>
          </a:prstGeom>
        </p:spPr>
      </p:pic>
      <p:sp>
        <p:nvSpPr>
          <p:cNvPr id="2" name="Slide Number Placeholder 1"/>
          <p:cNvSpPr>
            <a:spLocks noGrp="1"/>
          </p:cNvSpPr>
          <p:nvPr>
            <p:ph type="sldNum" sz="quarter" idx="12"/>
          </p:nvPr>
        </p:nvSpPr>
        <p:spPr/>
        <p:txBody>
          <a:bodyPr/>
          <a:lstStyle/>
          <a:p>
            <a:fld id="{4C242A18-EC12-4F37-9DE3-9352234277DF}" type="slidenum">
              <a:rPr lang="en-US" smtClean="0"/>
              <a:t>82</a:t>
            </a:fld>
            <a:endParaRPr lang="en-US"/>
          </a:p>
        </p:txBody>
      </p:sp>
    </p:spTree>
    <p:extLst>
      <p:ext uri="{BB962C8B-B14F-4D97-AF65-F5344CB8AC3E}">
        <p14:creationId xmlns:p14="http://schemas.microsoft.com/office/powerpoint/2010/main" val="7064353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Data &amp; </a:t>
            </a:r>
            <a:r>
              <a:rPr lang="nl-BE" dirty="0" err="1" smtClean="0"/>
              <a:t>cloud</a:t>
            </a:r>
            <a:endParaRPr lang="fr-BE" dirty="0"/>
          </a:p>
        </p:txBody>
      </p:sp>
      <p:sp>
        <p:nvSpPr>
          <p:cNvPr id="5" name="Content Placeholder 4"/>
          <p:cNvSpPr>
            <a:spLocks noGrp="1"/>
          </p:cNvSpPr>
          <p:nvPr>
            <p:ph idx="1"/>
          </p:nvPr>
        </p:nvSpPr>
        <p:spPr/>
        <p:txBody>
          <a:bodyPr>
            <a:normAutofit/>
          </a:bodyPr>
          <a:lstStyle/>
          <a:p>
            <a:pPr marL="0" indent="0">
              <a:buNone/>
            </a:pPr>
            <a:r>
              <a:rPr lang="nl-NL" b="1" dirty="0" smtClean="0"/>
              <a:t>Privacy </a:t>
            </a:r>
            <a:r>
              <a:rPr lang="nl-NL" b="1" dirty="0" err="1" smtClean="0"/>
              <a:t>Commission</a:t>
            </a:r>
            <a:r>
              <a:rPr lang="nl-NL" b="1" dirty="0" smtClean="0"/>
              <a:t> / </a:t>
            </a:r>
            <a:r>
              <a:rPr lang="nl-NL" b="1" dirty="0" err="1" smtClean="0"/>
              <a:t>Advice</a:t>
            </a:r>
            <a:r>
              <a:rPr lang="nl-NL" b="1" dirty="0" smtClean="0"/>
              <a:t> </a:t>
            </a:r>
            <a:r>
              <a:rPr lang="nl-NL" b="1" dirty="0" err="1" smtClean="0"/>
              <a:t>nr</a:t>
            </a:r>
            <a:r>
              <a:rPr lang="nl-NL" b="1" dirty="0" smtClean="0"/>
              <a:t> 04/2015 (25/02/2015)</a:t>
            </a:r>
          </a:p>
          <a:p>
            <a:r>
              <a:rPr lang="nl-BE" dirty="0" smtClean="0"/>
              <a:t>... </a:t>
            </a:r>
            <a:r>
              <a:rPr lang="nl-NL" dirty="0" smtClean="0"/>
              <a:t>risicoanalyse </a:t>
            </a:r>
            <a:r>
              <a:rPr lang="nl-NL" dirty="0"/>
              <a:t>nagaan welke de weerslag zal zijn op de beveiliging en de vertrouwelijkheid als er persoonsgegevens van de betrokken personen in de cloud worden </a:t>
            </a:r>
            <a:r>
              <a:rPr lang="nl-NL" dirty="0" smtClean="0"/>
              <a:t>gezet</a:t>
            </a:r>
          </a:p>
          <a:p>
            <a:endParaRPr lang="nl-NL" dirty="0" smtClean="0"/>
          </a:p>
          <a:p>
            <a:r>
              <a:rPr lang="nl-NL" dirty="0" smtClean="0"/>
              <a:t>operationeel </a:t>
            </a:r>
            <a:r>
              <a:rPr lang="nl-NL" dirty="0"/>
              <a:t>bruikbare evaluatietool die </a:t>
            </a:r>
            <a:r>
              <a:rPr lang="nl-NL" dirty="0" smtClean="0"/>
              <a:t>... </a:t>
            </a:r>
            <a:r>
              <a:rPr lang="nl-NL" dirty="0"/>
              <a:t>toelaat om op eigen verantwoordelijkheid de beveiliging van cloud diensten te </a:t>
            </a:r>
            <a:r>
              <a:rPr lang="nl-NL" dirty="0" smtClean="0"/>
              <a:t>evalueren</a:t>
            </a:r>
            <a:endParaRPr lang="fr-BE" dirty="0"/>
          </a:p>
        </p:txBody>
      </p:sp>
      <p:sp>
        <p:nvSpPr>
          <p:cNvPr id="2" name="Date Placeholder 1"/>
          <p:cNvSpPr>
            <a:spLocks noGrp="1"/>
          </p:cNvSpPr>
          <p:nvPr>
            <p:ph type="dt" sz="half" idx="10"/>
          </p:nvPr>
        </p:nvSpPr>
        <p:spPr/>
        <p:txBody>
          <a:bodyPr/>
          <a:lstStyle/>
          <a:p>
            <a:r>
              <a:rPr lang="en-US" smtClean="0"/>
              <a:t>25/01/2017</a:t>
            </a:r>
            <a:endParaRPr 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t>83</a:t>
            </a:fld>
            <a:endParaRPr lang="en-US"/>
          </a:p>
        </p:txBody>
      </p:sp>
    </p:spTree>
    <p:extLst>
      <p:ext uri="{BB962C8B-B14F-4D97-AF65-F5344CB8AC3E}">
        <p14:creationId xmlns:p14="http://schemas.microsoft.com/office/powerpoint/2010/main" val="11718942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BE" smtClean="0"/>
              <a:t>Cloud security evaluation model</a:t>
            </a:r>
            <a:endParaRPr lang="fr-BE" dirty="0"/>
          </a:p>
        </p:txBody>
      </p:sp>
      <p:sp>
        <p:nvSpPr>
          <p:cNvPr id="11" name="Rounded Rectangle 4"/>
          <p:cNvSpPr/>
          <p:nvPr/>
        </p:nvSpPr>
        <p:spPr>
          <a:xfrm>
            <a:off x="503815" y="187090"/>
            <a:ext cx="8136369" cy="1002913"/>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endParaRPr lang="en-GB" sz="4000" kern="1200" dirty="0"/>
          </a:p>
        </p:txBody>
      </p:sp>
      <p:sp>
        <p:nvSpPr>
          <p:cNvPr id="9" name="Date Placeholder 8"/>
          <p:cNvSpPr>
            <a:spLocks noGrp="1"/>
          </p:cNvSpPr>
          <p:nvPr>
            <p:ph type="dt" sz="half" idx="10"/>
          </p:nvPr>
        </p:nvSpPr>
        <p:spPr/>
        <p:txBody>
          <a:bodyPr/>
          <a:lstStyle/>
          <a:p>
            <a:pPr>
              <a:defRPr/>
            </a:pPr>
            <a:r>
              <a:rPr lang="en-US" smtClean="0"/>
              <a:t>25/01/2017</a:t>
            </a:r>
            <a:endParaRPr lang="en-US" dirty="0"/>
          </a:p>
        </p:txBody>
      </p:sp>
      <p:graphicFrame>
        <p:nvGraphicFramePr>
          <p:cNvPr id="10" name="Content Placeholder 7"/>
          <p:cNvGraphicFramePr>
            <a:graphicFrameLocks/>
          </p:cNvGraphicFramePr>
          <p:nvPr>
            <p:extLst>
              <p:ext uri="{D42A27DB-BD31-4B8C-83A1-F6EECF244321}">
                <p14:modId xmlns:p14="http://schemas.microsoft.com/office/powerpoint/2010/main" val="1217689357"/>
              </p:ext>
            </p:extLst>
          </p:nvPr>
        </p:nvGraphicFramePr>
        <p:xfrm>
          <a:off x="570488" y="1549400"/>
          <a:ext cx="7975201" cy="4783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4C242A18-EC12-4F37-9DE3-9352234277DF}" type="slidenum">
              <a:rPr lang="en-US" smtClean="0"/>
              <a:t>84</a:t>
            </a:fld>
            <a:endParaRPr lang="en-US"/>
          </a:p>
        </p:txBody>
      </p:sp>
    </p:spTree>
    <p:extLst>
      <p:ext uri="{BB962C8B-B14F-4D97-AF65-F5344CB8AC3E}">
        <p14:creationId xmlns:p14="http://schemas.microsoft.com/office/powerpoint/2010/main" val="9990751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BE" dirty="0" smtClean="0"/>
              <a:t>Cloud </a:t>
            </a:r>
            <a:r>
              <a:rPr lang="fr-BE" dirty="0" err="1" smtClean="0"/>
              <a:t>security</a:t>
            </a:r>
            <a:r>
              <a:rPr lang="fr-BE" dirty="0" smtClean="0"/>
              <a:t> </a:t>
            </a:r>
            <a:r>
              <a:rPr lang="fr-BE" dirty="0" err="1" smtClean="0"/>
              <a:t>evaluatiemodel</a:t>
            </a:r>
            <a:endParaRPr lang="fr-BE" dirty="0"/>
          </a:p>
        </p:txBody>
      </p:sp>
      <p:sp>
        <p:nvSpPr>
          <p:cNvPr id="11" name="Rounded Rectangle 4"/>
          <p:cNvSpPr/>
          <p:nvPr/>
        </p:nvSpPr>
        <p:spPr>
          <a:xfrm>
            <a:off x="503815" y="187090"/>
            <a:ext cx="8136369" cy="1002913"/>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endParaRPr lang="en-GB" sz="4000" kern="1200" dirty="0"/>
          </a:p>
        </p:txBody>
      </p:sp>
      <p:pic>
        <p:nvPicPr>
          <p:cNvPr id="7" name="Picture 2" descr="Resultat-DfB-Comparais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647" y="1595185"/>
            <a:ext cx="5243370" cy="4282087"/>
          </a:xfrm>
          <a:prstGeom prst="rect">
            <a:avLst/>
          </a:prstGeom>
          <a:solidFill>
            <a:srgbClr val="0070C0">
              <a:alpha val="0"/>
            </a:srgbClr>
          </a:solidFill>
          <a:extLst/>
        </p:spPr>
      </p:pic>
      <p:pic>
        <p:nvPicPr>
          <p:cNvPr id="9" name="Picture 4" descr="http://www.smalsresearch.be/wp-content/uploads/2014/11/Resultat-governanc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1350" y="1658312"/>
            <a:ext cx="1586384" cy="1394852"/>
          </a:xfrm>
          <a:prstGeom prst="rect">
            <a:avLst/>
          </a:prstGeom>
          <a:ln/>
        </p:spPr>
        <p:style>
          <a:lnRef idx="1">
            <a:schemeClr val="dk1"/>
          </a:lnRef>
          <a:fillRef idx="2">
            <a:schemeClr val="dk1"/>
          </a:fillRef>
          <a:effectRef idx="1">
            <a:schemeClr val="dk1"/>
          </a:effectRef>
          <a:fontRef idx="minor">
            <a:schemeClr val="dk1"/>
          </a:fontRef>
        </p:style>
      </p:pic>
      <p:pic>
        <p:nvPicPr>
          <p:cNvPr id="15"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060598" y="1676638"/>
            <a:ext cx="1579586" cy="1394852"/>
          </a:xfrm>
          <a:prstGeom prst="rect">
            <a:avLst/>
          </a:prstGeom>
          <a:ln/>
        </p:spPr>
        <p:style>
          <a:lnRef idx="1">
            <a:schemeClr val="dk1"/>
          </a:lnRef>
          <a:fillRef idx="2">
            <a:schemeClr val="dk1"/>
          </a:fillRef>
          <a:effectRef idx="1">
            <a:schemeClr val="dk1"/>
          </a:effectRef>
          <a:fontRef idx="minor">
            <a:schemeClr val="dk1"/>
          </a:fontRef>
        </p:style>
      </p:pic>
      <p:pic>
        <p:nvPicPr>
          <p:cNvPr id="16" name="Picture 4"/>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256072" y="4482420"/>
            <a:ext cx="1581662" cy="1394852"/>
          </a:xfrm>
          <a:prstGeom prst="rect">
            <a:avLst/>
          </a:prstGeom>
          <a:ln/>
        </p:spPr>
        <p:style>
          <a:lnRef idx="1">
            <a:schemeClr val="dk1"/>
          </a:lnRef>
          <a:fillRef idx="2">
            <a:schemeClr val="dk1"/>
          </a:fillRef>
          <a:effectRef idx="1">
            <a:schemeClr val="dk1"/>
          </a:effectRef>
          <a:fontRef idx="minor">
            <a:schemeClr val="dk1"/>
          </a:fontRef>
        </p:style>
      </p:pic>
      <p:pic>
        <p:nvPicPr>
          <p:cNvPr id="17" name="Picture 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7091324" y="4482420"/>
            <a:ext cx="1579038" cy="1394852"/>
          </a:xfrm>
          <a:prstGeom prst="rect">
            <a:avLst/>
          </a:prstGeom>
          <a:ln/>
        </p:spPr>
        <p:style>
          <a:lnRef idx="1">
            <a:schemeClr val="dk1"/>
          </a:lnRef>
          <a:fillRef idx="2">
            <a:schemeClr val="dk1"/>
          </a:fillRef>
          <a:effectRef idx="1">
            <a:schemeClr val="dk1"/>
          </a:effectRef>
          <a:fontRef idx="minor">
            <a:schemeClr val="dk1"/>
          </a:fontRef>
        </p:style>
      </p:pic>
      <p:sp>
        <p:nvSpPr>
          <p:cNvPr id="20" name="Date Placeholder 19"/>
          <p:cNvSpPr>
            <a:spLocks noGrp="1"/>
          </p:cNvSpPr>
          <p:nvPr>
            <p:ph type="dt" sz="half" idx="10"/>
          </p:nvPr>
        </p:nvSpPr>
        <p:spPr/>
        <p:txBody>
          <a:bodyPr/>
          <a:lstStyle/>
          <a:p>
            <a:pPr>
              <a:defRPr/>
            </a:pPr>
            <a:r>
              <a:rPr lang="en-US" smtClean="0"/>
              <a:t>25/01/2017</a:t>
            </a:r>
            <a:endParaRPr lang="en-US" dirty="0"/>
          </a:p>
        </p:txBody>
      </p:sp>
      <p:sp>
        <p:nvSpPr>
          <p:cNvPr id="21" name="Rectangle 20"/>
          <p:cNvSpPr/>
          <p:nvPr/>
        </p:nvSpPr>
        <p:spPr>
          <a:xfrm>
            <a:off x="0" y="6291983"/>
            <a:ext cx="8640184" cy="523220"/>
          </a:xfrm>
          <a:prstGeom prst="rect">
            <a:avLst/>
          </a:prstGeom>
        </p:spPr>
        <p:txBody>
          <a:bodyPr wrap="square">
            <a:spAutoFit/>
          </a:bodyPr>
          <a:lstStyle/>
          <a:p>
            <a:r>
              <a:rPr lang="fr-BE" sz="1400" dirty="0">
                <a:hlinkClick r:id="rId7"/>
              </a:rPr>
              <a:t>https://</a:t>
            </a:r>
            <a:r>
              <a:rPr lang="fr-BE" sz="1400" dirty="0" smtClean="0">
                <a:hlinkClick r:id="rId7"/>
              </a:rPr>
              <a:t>www.privacycommission.be/nl/evaluatiemodel-voor-de-beveiliging-van-de-clouddiensten</a:t>
            </a:r>
            <a:endParaRPr lang="fr-BE" sz="1400" dirty="0" smtClean="0"/>
          </a:p>
          <a:p>
            <a:r>
              <a:rPr lang="fr-BE" sz="1400" dirty="0">
                <a:hlinkClick r:id="rId8"/>
              </a:rPr>
              <a:t>https://</a:t>
            </a:r>
            <a:r>
              <a:rPr lang="fr-BE" sz="1400" dirty="0" smtClean="0">
                <a:hlinkClick r:id="rId8"/>
              </a:rPr>
              <a:t>www.privacycommission.be/fr/le-modele-devaluation-de-securite-des-services-cloud</a:t>
            </a:r>
            <a:endParaRPr lang="fr-BE" sz="1400" dirty="0"/>
          </a:p>
        </p:txBody>
      </p:sp>
      <p:sp>
        <p:nvSpPr>
          <p:cNvPr id="3" name="Slide Number Placeholder 2"/>
          <p:cNvSpPr>
            <a:spLocks noGrp="1"/>
          </p:cNvSpPr>
          <p:nvPr>
            <p:ph type="sldNum" sz="quarter" idx="12"/>
          </p:nvPr>
        </p:nvSpPr>
        <p:spPr/>
        <p:txBody>
          <a:bodyPr/>
          <a:lstStyle/>
          <a:p>
            <a:fld id="{4C242A18-EC12-4F37-9DE3-9352234277DF}" type="slidenum">
              <a:rPr lang="en-US" smtClean="0"/>
              <a:t>85</a:t>
            </a:fld>
            <a:endParaRPr lang="en-US"/>
          </a:p>
        </p:txBody>
      </p:sp>
    </p:spTree>
    <p:extLst>
      <p:ext uri="{BB962C8B-B14F-4D97-AF65-F5344CB8AC3E}">
        <p14:creationId xmlns:p14="http://schemas.microsoft.com/office/powerpoint/2010/main" val="22533455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Data &amp; Cloud ?</a:t>
            </a:r>
            <a:endParaRPr lang="fr-BE" dirty="0"/>
          </a:p>
        </p:txBody>
      </p:sp>
      <p:sp>
        <p:nvSpPr>
          <p:cNvPr id="5" name="Content Placeholder 4"/>
          <p:cNvSpPr>
            <a:spLocks noGrp="1"/>
          </p:cNvSpPr>
          <p:nvPr>
            <p:ph idx="1"/>
          </p:nvPr>
        </p:nvSpPr>
        <p:spPr/>
        <p:txBody>
          <a:bodyPr>
            <a:normAutofit/>
          </a:bodyPr>
          <a:lstStyle/>
          <a:p>
            <a:pPr marL="0" indent="0">
              <a:buNone/>
            </a:pPr>
            <a:r>
              <a:rPr lang="nl-NL" sz="2800" b="1" dirty="0" smtClean="0"/>
              <a:t>Privacy</a:t>
            </a:r>
            <a:r>
              <a:rPr lang="nl-NL" b="1" dirty="0" smtClean="0"/>
              <a:t> </a:t>
            </a:r>
            <a:r>
              <a:rPr lang="nl-NL" b="1" dirty="0" err="1" smtClean="0"/>
              <a:t>Commission</a:t>
            </a:r>
            <a:r>
              <a:rPr lang="nl-NL" b="1" dirty="0" smtClean="0"/>
              <a:t> / </a:t>
            </a:r>
            <a:r>
              <a:rPr lang="nl-NL" b="1" dirty="0" err="1" smtClean="0"/>
              <a:t>Advice</a:t>
            </a:r>
            <a:r>
              <a:rPr lang="nl-NL" b="1" dirty="0" smtClean="0"/>
              <a:t> nr. 10/2016 (24/02/2016)</a:t>
            </a:r>
          </a:p>
          <a:p>
            <a:pPr marL="0" indent="0">
              <a:buNone/>
            </a:pPr>
            <a:endParaRPr lang="nl-NL" dirty="0" smtClean="0"/>
          </a:p>
          <a:p>
            <a:pPr marL="0" indent="0">
              <a:buNone/>
            </a:pPr>
            <a:r>
              <a:rPr lang="nl-NL" dirty="0" smtClean="0"/>
              <a:t>“... voorzichtig te zijn met buitenlandse </a:t>
            </a:r>
            <a:r>
              <a:rPr lang="nl-NL" dirty="0" err="1" smtClean="0"/>
              <a:t>cloudproviders</a:t>
            </a:r>
            <a:r>
              <a:rPr lang="nl-NL" dirty="0" smtClean="0"/>
              <a:t>, .... afgeraden om hen gevoelige gegevens toe te vertrouwen die raken aan de nationale economie. ... gebruik van state of the art encryptietechnieken gecombineerd met het feit dat de encryptiesleutel zich enkel bij de klant bevindt. ... periodiek </a:t>
            </a:r>
            <a:r>
              <a:rPr lang="nl-NL" dirty="0" err="1" smtClean="0"/>
              <a:t>gedecrypteerd</a:t>
            </a:r>
            <a:r>
              <a:rPr lang="nl-NL" dirty="0" smtClean="0"/>
              <a:t> en opnieuw </a:t>
            </a:r>
            <a:r>
              <a:rPr lang="nl-NL" dirty="0" err="1" smtClean="0"/>
              <a:t>geëncrypteerd</a:t>
            </a:r>
            <a:r>
              <a:rPr lang="nl-NL" dirty="0" smtClean="0"/>
              <a:t> met de nieuwste technieken...”</a:t>
            </a:r>
          </a:p>
          <a:p>
            <a:endParaRPr lang="fr-BE" dirty="0"/>
          </a:p>
        </p:txBody>
      </p:sp>
      <p:sp>
        <p:nvSpPr>
          <p:cNvPr id="2" name="Date Placeholder 1"/>
          <p:cNvSpPr>
            <a:spLocks noGrp="1"/>
          </p:cNvSpPr>
          <p:nvPr>
            <p:ph type="dt" sz="half" idx="10"/>
          </p:nvPr>
        </p:nvSpPr>
        <p:spPr/>
        <p:txBody>
          <a:bodyPr/>
          <a:lstStyle/>
          <a:p>
            <a:r>
              <a:rPr lang="en-US" smtClean="0"/>
              <a:t>25/01/2017</a:t>
            </a:r>
            <a:endParaRPr 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t>86</a:t>
            </a:fld>
            <a:endParaRPr lang="en-US"/>
          </a:p>
        </p:txBody>
      </p:sp>
    </p:spTree>
    <p:extLst>
      <p:ext uri="{BB962C8B-B14F-4D97-AF65-F5344CB8AC3E}">
        <p14:creationId xmlns:p14="http://schemas.microsoft.com/office/powerpoint/2010/main" val="29885265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Data &amp; Cloud ?</a:t>
            </a:r>
            <a:endParaRPr lang="fr-BE" dirty="0"/>
          </a:p>
        </p:txBody>
      </p:sp>
      <p:sp>
        <p:nvSpPr>
          <p:cNvPr id="3" name="Content Placeholder 2"/>
          <p:cNvSpPr>
            <a:spLocks noGrp="1"/>
          </p:cNvSpPr>
          <p:nvPr>
            <p:ph idx="1"/>
          </p:nvPr>
        </p:nvSpPr>
        <p:spPr>
          <a:xfrm>
            <a:off x="457200" y="1473896"/>
            <a:ext cx="8686800" cy="5384104"/>
          </a:xfrm>
        </p:spPr>
        <p:txBody>
          <a:bodyPr>
            <a:normAutofit/>
          </a:bodyPr>
          <a:lstStyle/>
          <a:p>
            <a:pPr marL="0" indent="0">
              <a:buNone/>
            </a:pPr>
            <a:r>
              <a:rPr lang="nl-BE" b="1" dirty="0" smtClean="0"/>
              <a:t>General Data </a:t>
            </a:r>
            <a:r>
              <a:rPr lang="nl-BE" b="1" dirty="0" err="1" smtClean="0"/>
              <a:t>Protection</a:t>
            </a:r>
            <a:r>
              <a:rPr lang="nl-BE" b="1" dirty="0" smtClean="0"/>
              <a:t> </a:t>
            </a:r>
            <a:r>
              <a:rPr lang="nl-BE" b="1" dirty="0" err="1" smtClean="0"/>
              <a:t>Regulation</a:t>
            </a:r>
            <a:r>
              <a:rPr lang="nl-BE" b="1" dirty="0" smtClean="0"/>
              <a:t> (EU)</a:t>
            </a:r>
          </a:p>
          <a:p>
            <a:r>
              <a:rPr lang="nl-BE" dirty="0" smtClean="0"/>
              <a:t>“</a:t>
            </a:r>
            <a:r>
              <a:rPr lang="en-US" b="1" dirty="0"/>
              <a:t>Personal data concerning health </a:t>
            </a:r>
            <a:r>
              <a:rPr lang="en-US" dirty="0"/>
              <a:t>should include all data pertaining to the health status of a data subject which reveal information relating to the past, current or future physical or mental health status of the data subject</a:t>
            </a:r>
            <a:r>
              <a:rPr lang="en-US" dirty="0" smtClean="0"/>
              <a:t>.</a:t>
            </a:r>
            <a:r>
              <a:rPr lang="nl-BE" dirty="0" smtClean="0"/>
              <a:t>”</a:t>
            </a:r>
          </a:p>
          <a:p>
            <a:r>
              <a:rPr lang="nl-BE" dirty="0" smtClean="0"/>
              <a:t>Risk-</a:t>
            </a:r>
            <a:r>
              <a:rPr lang="nl-BE" dirty="0" err="1" smtClean="0"/>
              <a:t>based</a:t>
            </a:r>
            <a:r>
              <a:rPr lang="nl-BE" dirty="0" smtClean="0"/>
              <a:t> approach</a:t>
            </a:r>
          </a:p>
          <a:p>
            <a:pPr lvl="1"/>
            <a:r>
              <a:rPr lang="nl-BE" dirty="0" smtClean="0"/>
              <a:t>Nature </a:t>
            </a:r>
          </a:p>
          <a:p>
            <a:pPr lvl="1"/>
            <a:r>
              <a:rPr lang="nl-BE" dirty="0" err="1" smtClean="0"/>
              <a:t>Size</a:t>
            </a:r>
            <a:endParaRPr lang="nl-BE" dirty="0" smtClean="0"/>
          </a:p>
          <a:p>
            <a:pPr lvl="1"/>
            <a:r>
              <a:rPr lang="nl-BE" dirty="0" smtClean="0"/>
              <a:t>Context</a:t>
            </a:r>
          </a:p>
          <a:p>
            <a:pPr lvl="1"/>
            <a:r>
              <a:rPr lang="nl-BE" dirty="0" err="1" smtClean="0"/>
              <a:t>Purpose</a:t>
            </a:r>
            <a:endParaRPr lang="nl-BE" dirty="0" smtClean="0"/>
          </a:p>
          <a:p>
            <a:pPr lvl="1">
              <a:buFont typeface="Symbol"/>
              <a:buChar char="Þ"/>
            </a:pPr>
            <a:r>
              <a:rPr lang="nl-BE" dirty="0" smtClean="0"/>
              <a:t> Impact</a:t>
            </a:r>
          </a:p>
          <a:p>
            <a:r>
              <a:rPr lang="en-US" dirty="0" smtClean="0"/>
              <a:t>“Appropriate </a:t>
            </a:r>
            <a:r>
              <a:rPr lang="en-US" dirty="0"/>
              <a:t>technical and </a:t>
            </a:r>
            <a:r>
              <a:rPr lang="en-US" dirty="0" err="1"/>
              <a:t>organisational</a:t>
            </a:r>
            <a:r>
              <a:rPr lang="en-US" dirty="0"/>
              <a:t> </a:t>
            </a:r>
            <a:r>
              <a:rPr lang="en-US" dirty="0" smtClean="0"/>
              <a:t>measures” </a:t>
            </a:r>
            <a:endParaRPr lang="nl-BE" dirty="0" smtClean="0"/>
          </a:p>
        </p:txBody>
      </p:sp>
      <p:sp>
        <p:nvSpPr>
          <p:cNvPr id="4" name="Date Placeholder 3"/>
          <p:cNvSpPr>
            <a:spLocks noGrp="1"/>
          </p:cNvSpPr>
          <p:nvPr>
            <p:ph type="dt" sz="half" idx="10"/>
          </p:nvPr>
        </p:nvSpPr>
        <p:spPr/>
        <p:txBody>
          <a:bodyPr/>
          <a:lstStyle/>
          <a:p>
            <a:pPr>
              <a:defRPr/>
            </a:pPr>
            <a:r>
              <a:rPr lang="en-US" smtClean="0"/>
              <a:t>25/01/2017</a:t>
            </a:r>
            <a:endParaRPr 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t>87</a:t>
            </a:fld>
            <a:endParaRPr lang="en-US"/>
          </a:p>
        </p:txBody>
      </p:sp>
    </p:spTree>
    <p:extLst>
      <p:ext uri="{BB962C8B-B14F-4D97-AF65-F5344CB8AC3E}">
        <p14:creationId xmlns:p14="http://schemas.microsoft.com/office/powerpoint/2010/main" val="818710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Conclusion</a:t>
            </a:r>
            <a:endParaRPr lang="fr-BE" dirty="0"/>
          </a:p>
        </p:txBody>
      </p:sp>
      <p:sp>
        <p:nvSpPr>
          <p:cNvPr id="3" name="Content Placeholder 2"/>
          <p:cNvSpPr>
            <a:spLocks noGrp="1"/>
          </p:cNvSpPr>
          <p:nvPr>
            <p:ph idx="1"/>
          </p:nvPr>
        </p:nvSpPr>
        <p:spPr/>
        <p:txBody>
          <a:bodyPr>
            <a:normAutofit/>
          </a:bodyPr>
          <a:lstStyle/>
          <a:p>
            <a:r>
              <a:rPr lang="en-US" dirty="0" smtClean="0"/>
              <a:t>“As-a-Service</a:t>
            </a:r>
            <a:r>
              <a:rPr lang="en-US" dirty="0" smtClean="0"/>
              <a:t>” has become common good</a:t>
            </a:r>
          </a:p>
          <a:p>
            <a:r>
              <a:rPr lang="en-US" dirty="0" smtClean="0"/>
              <a:t>Hybrid models provide flexibility (but raise complexity)</a:t>
            </a:r>
          </a:p>
          <a:p>
            <a:r>
              <a:rPr lang="en-US" dirty="0" smtClean="0"/>
              <a:t>Use of (Public) Cloud : case by case</a:t>
            </a:r>
          </a:p>
          <a:p>
            <a:pPr lvl="1"/>
            <a:r>
              <a:rPr lang="en-US" dirty="0" smtClean="0"/>
              <a:t>Type of data</a:t>
            </a:r>
          </a:p>
          <a:p>
            <a:pPr lvl="1"/>
            <a:r>
              <a:rPr lang="en-US" dirty="0" smtClean="0"/>
              <a:t>Impact analysis</a:t>
            </a:r>
          </a:p>
          <a:p>
            <a:pPr lvl="1"/>
            <a:r>
              <a:rPr lang="en-US" dirty="0" err="1" smtClean="0"/>
              <a:t>Organisational</a:t>
            </a:r>
            <a:r>
              <a:rPr lang="en-US" dirty="0" smtClean="0"/>
              <a:t> &amp; technical measures</a:t>
            </a:r>
          </a:p>
          <a:p>
            <a:r>
              <a:rPr lang="en-US" dirty="0" smtClean="0"/>
              <a:t>Multiple advantages to cloud use (from individual -&gt; community)</a:t>
            </a:r>
          </a:p>
          <a:p>
            <a:r>
              <a:rPr lang="en-US" dirty="0" smtClean="0"/>
              <a:t>Community model combines advantages but has to reach scale</a:t>
            </a:r>
          </a:p>
        </p:txBody>
      </p:sp>
      <p:sp>
        <p:nvSpPr>
          <p:cNvPr id="4" name="Date Placeholder 3"/>
          <p:cNvSpPr>
            <a:spLocks noGrp="1"/>
          </p:cNvSpPr>
          <p:nvPr>
            <p:ph type="dt" sz="half" idx="10"/>
          </p:nvPr>
        </p:nvSpPr>
        <p:spPr/>
        <p:txBody>
          <a:bodyPr/>
          <a:lstStyle/>
          <a:p>
            <a:pPr>
              <a:defRPr/>
            </a:pPr>
            <a:r>
              <a:rPr lang="en-US" smtClean="0"/>
              <a:t>25/01/2017</a:t>
            </a:r>
            <a:endParaRPr lang="en-US" dirty="0"/>
          </a:p>
        </p:txBody>
      </p:sp>
      <p:sp>
        <p:nvSpPr>
          <p:cNvPr id="6" name="Slide Number Placeholder 5"/>
          <p:cNvSpPr>
            <a:spLocks noGrp="1"/>
          </p:cNvSpPr>
          <p:nvPr>
            <p:ph type="sldNum" sz="quarter" idx="12"/>
          </p:nvPr>
        </p:nvSpPr>
        <p:spPr/>
        <p:txBody>
          <a:bodyPr/>
          <a:lstStyle/>
          <a:p>
            <a:fld id="{4C242A18-EC12-4F37-9DE3-9352234277DF}" type="slidenum">
              <a:rPr lang="en-US" smtClean="0"/>
              <a:t>88</a:t>
            </a:fld>
            <a:endParaRPr lang="en-US"/>
          </a:p>
        </p:txBody>
      </p:sp>
    </p:spTree>
    <p:extLst>
      <p:ext uri="{BB962C8B-B14F-4D97-AF65-F5344CB8AC3E}">
        <p14:creationId xmlns:p14="http://schemas.microsoft.com/office/powerpoint/2010/main" val="28620517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029"/>
          <a:stretch/>
        </p:blipFill>
        <p:spPr bwMode="auto">
          <a:xfrm>
            <a:off x="5220072" y="2521238"/>
            <a:ext cx="3779912" cy="265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4" name="Title 1"/>
          <p:cNvSpPr>
            <a:spLocks noGrp="1"/>
          </p:cNvSpPr>
          <p:nvPr>
            <p:ph type="title"/>
          </p:nvPr>
        </p:nvSpPr>
        <p:spPr/>
        <p:txBody>
          <a:bodyPr/>
          <a:lstStyle/>
          <a:p>
            <a:pPr eaLnBrk="1" hangingPunct="1"/>
            <a:r>
              <a:rPr lang="nl-BE" altLang="en-US" dirty="0" err="1" smtClean="0"/>
              <a:t>Questions</a:t>
            </a:r>
            <a:r>
              <a:rPr lang="nl-BE" altLang="en-US" dirty="0" smtClean="0"/>
              <a:t> </a:t>
            </a:r>
            <a:r>
              <a:rPr lang="nl-BE" altLang="en-US" dirty="0" smtClean="0"/>
              <a:t>?</a:t>
            </a:r>
            <a:endParaRPr lang="en-US" altLang="en-US" dirty="0" smtClean="0"/>
          </a:p>
        </p:txBody>
      </p:sp>
      <p:sp>
        <p:nvSpPr>
          <p:cNvPr id="48131" name="Content Placeholder 2"/>
          <p:cNvSpPr>
            <a:spLocks noGrp="1"/>
          </p:cNvSpPr>
          <p:nvPr>
            <p:ph idx="1"/>
          </p:nvPr>
        </p:nvSpPr>
        <p:spPr>
          <a:xfrm>
            <a:off x="395288" y="1484313"/>
            <a:ext cx="8604696" cy="5040312"/>
          </a:xfrm>
        </p:spPr>
        <p:txBody>
          <a:bodyPr>
            <a:normAutofit fontScale="92500" lnSpcReduction="20000"/>
          </a:bodyPr>
          <a:lstStyle/>
          <a:p>
            <a:pPr marL="0" indent="0" eaLnBrk="1" hangingPunct="1">
              <a:buFontTx/>
              <a:buNone/>
              <a:defRPr/>
            </a:pPr>
            <a:r>
              <a:rPr lang="en-US" altLang="en-US" dirty="0" smtClean="0"/>
              <a:t>Would you like to know more?</a:t>
            </a:r>
          </a:p>
          <a:p>
            <a:pPr marL="0" indent="0" eaLnBrk="1" hangingPunct="1">
              <a:buFontTx/>
              <a:buNone/>
              <a:defRPr/>
            </a:pPr>
            <a:endParaRPr lang="nl-BE" altLang="en-US" dirty="0" smtClean="0"/>
          </a:p>
          <a:p>
            <a:pPr marL="0" indent="0" eaLnBrk="1" hangingPunct="1">
              <a:buFontTx/>
              <a:buNone/>
              <a:defRPr/>
            </a:pPr>
            <a:r>
              <a:rPr lang="nl-BE" altLang="en-US" dirty="0" smtClean="0"/>
              <a:t>Business SPOC: Wolf Wauters (</a:t>
            </a:r>
            <a:r>
              <a:rPr lang="nl-BE" altLang="en-US" dirty="0" err="1" smtClean="0"/>
              <a:t>for</a:t>
            </a:r>
            <a:r>
              <a:rPr lang="nl-BE" altLang="en-US" dirty="0" smtClean="0"/>
              <a:t> </a:t>
            </a:r>
            <a:r>
              <a:rPr lang="nl-BE" altLang="en-US" dirty="0" err="1" smtClean="0"/>
              <a:t>mHealth</a:t>
            </a:r>
            <a:r>
              <a:rPr lang="nl-BE" altLang="en-US" dirty="0" smtClean="0"/>
              <a:t> </a:t>
            </a:r>
            <a:r>
              <a:rPr lang="nl-BE" altLang="en-US" dirty="0" err="1" smtClean="0"/>
              <a:t>projects</a:t>
            </a:r>
            <a:r>
              <a:rPr lang="nl-BE" altLang="en-US" dirty="0" smtClean="0"/>
              <a:t>)</a:t>
            </a:r>
            <a:br>
              <a:rPr lang="nl-BE" altLang="en-US" dirty="0" smtClean="0"/>
            </a:br>
            <a:r>
              <a:rPr lang="nl-BE" altLang="en-US" dirty="0" smtClean="0">
                <a:hlinkClick r:id="rId3"/>
              </a:rPr>
              <a:t>wolfgang.wauters@ehealth.fgov.be</a:t>
            </a:r>
            <a:endParaRPr lang="nl-BE" altLang="en-US" dirty="0" smtClean="0"/>
          </a:p>
          <a:p>
            <a:pPr marL="0" indent="0">
              <a:buNone/>
              <a:defRPr/>
            </a:pPr>
            <a:r>
              <a:rPr lang="fr-BE" altLang="nl-BE" dirty="0" err="1" smtClean="0"/>
              <a:t>eHealth</a:t>
            </a:r>
            <a:r>
              <a:rPr lang="fr-BE" altLang="nl-BE" dirty="0" smtClean="0"/>
              <a:t> </a:t>
            </a:r>
            <a:r>
              <a:rPr lang="fr-BE" altLang="nl-BE" dirty="0" err="1" smtClean="0"/>
              <a:t>Platfom</a:t>
            </a:r>
            <a:r>
              <a:rPr lang="fr-BE" altLang="nl-BE" dirty="0" smtClean="0"/>
              <a:t> Standards </a:t>
            </a:r>
            <a:r>
              <a:rPr lang="fr-BE" altLang="nl-BE" dirty="0" err="1" smtClean="0"/>
              <a:t>cell</a:t>
            </a:r>
            <a:endParaRPr lang="fr-BE" altLang="nl-BE" dirty="0" smtClean="0"/>
          </a:p>
          <a:p>
            <a:pPr marL="0" lvl="1" indent="0">
              <a:buNone/>
              <a:defRPr/>
            </a:pPr>
            <a:r>
              <a:rPr lang="fr-BE" altLang="nl-BE" sz="2400" dirty="0" smtClean="0">
                <a:hlinkClick r:id="rId4"/>
              </a:rPr>
              <a:t>message-structure@ehealth.fgov.be</a:t>
            </a:r>
            <a:endParaRPr lang="fr-BE" altLang="nl-BE" sz="2400" dirty="0" smtClean="0"/>
          </a:p>
          <a:p>
            <a:pPr marL="0" indent="0" eaLnBrk="1" hangingPunct="1">
              <a:buFontTx/>
              <a:buNone/>
              <a:defRPr/>
            </a:pPr>
            <a:endParaRPr lang="en-US" altLang="en-US" dirty="0" smtClean="0"/>
          </a:p>
          <a:p>
            <a:pPr lvl="1" eaLnBrk="1" hangingPunct="1">
              <a:buFont typeface="Wingdings" panose="05000000000000000000" pitchFamily="2" charset="2"/>
              <a:buChar char="ü"/>
              <a:defRPr/>
            </a:pPr>
            <a:r>
              <a:rPr lang="en-US" altLang="en-US" dirty="0" smtClean="0"/>
              <a:t>eHealth Platform:</a:t>
            </a:r>
            <a:endParaRPr lang="en-US" altLang="en-US" dirty="0" smtClean="0">
              <a:hlinkClick r:id=""/>
            </a:endParaRPr>
          </a:p>
          <a:p>
            <a:pPr marL="628650" lvl="1" indent="-177800" eaLnBrk="1" hangingPunct="1">
              <a:defRPr/>
            </a:pPr>
            <a:r>
              <a:rPr lang="en-US" altLang="en-US" dirty="0" smtClean="0">
                <a:hlinkClick r:id=""/>
              </a:rPr>
              <a:t>https://www.ehealth.fgov.be/</a:t>
            </a:r>
            <a:endParaRPr lang="en-US" altLang="en-US" dirty="0" smtClean="0"/>
          </a:p>
          <a:p>
            <a:pPr marL="628650" lvl="1" indent="-177800" eaLnBrk="1" hangingPunct="1">
              <a:defRPr/>
            </a:pPr>
            <a:r>
              <a:rPr lang="en-US" altLang="en-US" dirty="0" smtClean="0">
                <a:hlinkClick r:id="rId5"/>
              </a:rPr>
              <a:t>https://www.ehealth.fgov.be/standards/kmehr/</a:t>
            </a:r>
            <a:endParaRPr lang="en-US" altLang="en-US" dirty="0" smtClean="0"/>
          </a:p>
          <a:p>
            <a:pPr lvl="1" eaLnBrk="1" hangingPunct="1">
              <a:buFont typeface="Wingdings" panose="05000000000000000000" pitchFamily="2" charset="2"/>
              <a:buChar char="ü"/>
              <a:defRPr/>
            </a:pPr>
            <a:r>
              <a:rPr lang="en-US" altLang="en-US" sz="2100" dirty="0"/>
              <a:t>Terminology</a:t>
            </a:r>
            <a:r>
              <a:rPr lang="en-US" altLang="en-US" dirty="0" smtClean="0"/>
              <a:t> Center (FPS Health)</a:t>
            </a:r>
          </a:p>
          <a:p>
            <a:pPr marL="628650" lvl="1" indent="-177800" eaLnBrk="1" hangingPunct="1">
              <a:defRPr/>
            </a:pPr>
            <a:r>
              <a:rPr lang="en-US" altLang="en-US" dirty="0" smtClean="0">
                <a:hlinkClick r:id="rId6"/>
              </a:rPr>
              <a:t>www.terminology-center.be</a:t>
            </a:r>
            <a:endParaRPr lang="en-US" altLang="en-US" dirty="0" smtClean="0"/>
          </a:p>
          <a:p>
            <a:pPr lvl="1" eaLnBrk="1" hangingPunct="1">
              <a:buFont typeface="Wingdings" panose="05000000000000000000" pitchFamily="2" charset="2"/>
              <a:buChar char="ü"/>
              <a:defRPr/>
            </a:pPr>
            <a:r>
              <a:rPr lang="en-US" altLang="en-US" dirty="0" smtClean="0"/>
              <a:t>HL7 &amp; IHE:</a:t>
            </a:r>
          </a:p>
          <a:p>
            <a:pPr marL="633413" lvl="1" indent="-182563" eaLnBrk="1" hangingPunct="1">
              <a:defRPr/>
            </a:pPr>
            <a:r>
              <a:rPr lang="en-US" altLang="en-US" dirty="0" smtClean="0">
                <a:hlinkClick r:id="rId7"/>
              </a:rPr>
              <a:t>http://www.hl7.org/implement/standards/product_brief.cfm?product_id=7</a:t>
            </a:r>
            <a:endParaRPr lang="en-US" altLang="en-US" dirty="0" smtClean="0"/>
          </a:p>
          <a:p>
            <a:pPr marL="633413" lvl="1" indent="-182563" eaLnBrk="1" hangingPunct="1">
              <a:defRPr/>
            </a:pPr>
            <a:r>
              <a:rPr lang="en-US" altLang="en-US" dirty="0" smtClean="0">
                <a:hlinkClick r:id="rId8"/>
              </a:rPr>
              <a:t>https://ihe.net/Profiles/</a:t>
            </a:r>
            <a:endParaRPr lang="en-US" altLang="en-US" dirty="0" smtClean="0"/>
          </a:p>
          <a:p>
            <a:pPr lvl="1" eaLnBrk="1" hangingPunct="1">
              <a:defRPr/>
            </a:pPr>
            <a:endParaRPr lang="en-US" altLang="en-US" dirty="0" smtClean="0"/>
          </a:p>
          <a:p>
            <a:pPr lvl="1" eaLnBrk="1" hangingPunct="1">
              <a:defRPr/>
            </a:pPr>
            <a:endParaRPr lang="en-US" altLang="en-US" dirty="0" smtClean="0"/>
          </a:p>
          <a:p>
            <a:pPr lvl="1" eaLnBrk="1" hangingPunct="1">
              <a:defRPr/>
            </a:pPr>
            <a:endParaRPr lang="en-US" altLang="en-US" dirty="0" smtClean="0">
              <a:hlinkClick r:id="rId5"/>
            </a:endParaRPr>
          </a:p>
          <a:p>
            <a:pPr lvl="1" eaLnBrk="1" hangingPunct="1">
              <a:defRPr/>
            </a:pPr>
            <a:endParaRPr lang="en-US" altLang="en-US" dirty="0" smtClean="0"/>
          </a:p>
          <a:p>
            <a:pPr eaLnBrk="1" hangingPunct="1">
              <a:defRPr/>
            </a:pPr>
            <a:endParaRPr lang="en-US" altLang="en-US" sz="1800" dirty="0"/>
          </a:p>
        </p:txBody>
      </p:sp>
      <p:sp>
        <p:nvSpPr>
          <p:cNvPr id="4" name="Date Placeholder 3"/>
          <p:cNvSpPr>
            <a:spLocks noGrp="1"/>
          </p:cNvSpPr>
          <p:nvPr>
            <p:ph type="dt" sz="half" idx="10"/>
          </p:nvPr>
        </p:nvSpPr>
        <p:spPr/>
        <p:txBody>
          <a:bodyPr/>
          <a:lstStyle/>
          <a:p>
            <a:r>
              <a:rPr lang="en-US" smtClean="0"/>
              <a:t>25/01/2017</a:t>
            </a:r>
            <a:endParaRPr lang="en-US"/>
          </a:p>
        </p:txBody>
      </p:sp>
      <p:sp>
        <p:nvSpPr>
          <p:cNvPr id="2" name="Slide Number Placeholder 1"/>
          <p:cNvSpPr>
            <a:spLocks noGrp="1"/>
          </p:cNvSpPr>
          <p:nvPr>
            <p:ph type="sldNum" sz="quarter" idx="12"/>
          </p:nvPr>
        </p:nvSpPr>
        <p:spPr/>
        <p:txBody>
          <a:bodyPr/>
          <a:lstStyle/>
          <a:p>
            <a:fld id="{4C242A18-EC12-4F37-9DE3-9352234277DF}" type="slidenum">
              <a:rPr lang="en-US" smtClean="0"/>
              <a:t>89</a:t>
            </a:fld>
            <a:endParaRPr lang="en-US"/>
          </a:p>
        </p:txBody>
      </p:sp>
    </p:spTree>
    <p:extLst>
      <p:ext uri="{BB962C8B-B14F-4D97-AF65-F5344CB8AC3E}">
        <p14:creationId xmlns:p14="http://schemas.microsoft.com/office/powerpoint/2010/main" val="1718101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App </a:t>
            </a:r>
            <a:r>
              <a:rPr lang="nl-BE" dirty="0" err="1"/>
              <a:t>to</a:t>
            </a:r>
            <a:r>
              <a:rPr lang="nl-BE" dirty="0"/>
              <a:t> </a:t>
            </a:r>
            <a:r>
              <a:rPr lang="nl-BE" dirty="0" smtClean="0"/>
              <a:t>EHR </a:t>
            </a:r>
            <a:r>
              <a:rPr lang="nl-BE" dirty="0" err="1"/>
              <a:t>communication</a:t>
            </a:r>
            <a:endParaRPr lang="en-US" dirty="0"/>
          </a:p>
        </p:txBody>
      </p:sp>
      <p:sp>
        <p:nvSpPr>
          <p:cNvPr id="3" name="Content Placeholder 2"/>
          <p:cNvSpPr>
            <a:spLocks noGrp="1"/>
          </p:cNvSpPr>
          <p:nvPr>
            <p:ph idx="1"/>
          </p:nvPr>
        </p:nvSpPr>
        <p:spPr/>
        <p:txBody>
          <a:bodyPr/>
          <a:lstStyle/>
          <a:p>
            <a:pPr marL="0" indent="0">
              <a:buNone/>
            </a:pPr>
            <a:r>
              <a:rPr lang="nl-BE" dirty="0" smtClean="0"/>
              <a:t>     APP						      EHR</a:t>
            </a:r>
            <a:endParaRPr lang="en-US" dirty="0"/>
          </a:p>
        </p:txBody>
      </p:sp>
      <p:pic>
        <p:nvPicPr>
          <p:cNvPr id="1026"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3426770"/>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680" y="4725144"/>
            <a:ext cx="1224136" cy="12241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111310" y="1952837"/>
            <a:ext cx="1584175" cy="1584175"/>
            <a:chOff x="7028385" y="1882147"/>
            <a:chExt cx="1584175" cy="1584175"/>
          </a:xfrm>
        </p:grpSpPr>
        <p:pic>
          <p:nvPicPr>
            <p:cNvPr id="7"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7155427" y="3246750"/>
            <a:ext cx="1584175" cy="1584175"/>
            <a:chOff x="7028385" y="1882147"/>
            <a:chExt cx="1584175" cy="1584175"/>
          </a:xfrm>
        </p:grpSpPr>
        <p:pic>
          <p:nvPicPr>
            <p:cNvPr id="12"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168953" y="4615815"/>
            <a:ext cx="1584175" cy="1584175"/>
            <a:chOff x="7028385" y="1882147"/>
            <a:chExt cx="1584175" cy="1584175"/>
          </a:xfrm>
        </p:grpSpPr>
        <p:pic>
          <p:nvPicPr>
            <p:cNvPr id="15" name="Picture 2" descr="C:\Users\eh14\AppData\Local\Microsoft\Windows\Temporary Internet Files\Content.IE5\3NFUVRTT\Mobile-Smartphone-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2132857"/>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eh14\AppData\Local\Microsoft\Windows\Temporary Internet Files\Content.IE5\64QGZPX3\Server-DB[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1882147"/>
              <a:ext cx="1584175" cy="158417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Arrow Connector 16"/>
          <p:cNvCxnSpPr>
            <a:endCxn id="1028" idx="1"/>
          </p:cNvCxnSpPr>
          <p:nvPr/>
        </p:nvCxnSpPr>
        <p:spPr>
          <a:xfrm>
            <a:off x="1979712" y="2744924"/>
            <a:ext cx="5131598" cy="1"/>
          </a:xfrm>
          <a:prstGeom prst="straightConnector1">
            <a:avLst/>
          </a:prstGeom>
          <a:ln w="19050">
            <a:headEnd type="arrow"/>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1940159" y="4023996"/>
            <a:ext cx="5131598" cy="1"/>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979712" y="4109528"/>
            <a:ext cx="5092045" cy="1227686"/>
          </a:xfrm>
          <a:prstGeom prst="straightConnector1">
            <a:avLst/>
          </a:prstGeom>
          <a:ln>
            <a:prstDash val="lgDashDotDot"/>
            <a:headEnd type="arrow"/>
            <a:tailEnd type="arrow"/>
          </a:ln>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p:nvPr/>
        </p:nvCxnSpPr>
        <p:spPr>
          <a:xfrm>
            <a:off x="1979712" y="5478593"/>
            <a:ext cx="5131598" cy="1"/>
          </a:xfrm>
          <a:prstGeom prst="straightConnector1">
            <a:avLst/>
          </a:prstGeom>
          <a:ln>
            <a:prstDash val="dashDot"/>
            <a:headEnd type="arrow"/>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p:nvPr/>
        </p:nvCxnSpPr>
        <p:spPr>
          <a:xfrm>
            <a:off x="1979712" y="2924944"/>
            <a:ext cx="5092045" cy="2482958"/>
          </a:xfrm>
          <a:prstGeom prst="straightConnector1">
            <a:avLst/>
          </a:prstGeom>
          <a:ln w="28575">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3076" name="Picture 4" descr="C:\Users\eh14\AppData\Local\Microsoft\Windows\Temporary Internet Files\Content.IE5\6IUA421L\Boton-mal[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3283" y="2012428"/>
            <a:ext cx="4104456" cy="4104456"/>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p:cNvSpPr>
            <a:spLocks noGrp="1"/>
          </p:cNvSpPr>
          <p:nvPr>
            <p:ph type="dt" sz="half" idx="10"/>
          </p:nvPr>
        </p:nvSpPr>
        <p:spPr/>
        <p:txBody>
          <a:bodyPr/>
          <a:lstStyle/>
          <a:p>
            <a:r>
              <a:rPr lang="en-US" smtClean="0"/>
              <a:t>25/01/2017</a:t>
            </a:r>
            <a:endParaRPr lang="en-US"/>
          </a:p>
        </p:txBody>
      </p:sp>
      <p:sp>
        <p:nvSpPr>
          <p:cNvPr id="10" name="Slide Number Placeholder 9"/>
          <p:cNvSpPr>
            <a:spLocks noGrp="1"/>
          </p:cNvSpPr>
          <p:nvPr>
            <p:ph type="sldNum" sz="quarter" idx="12"/>
          </p:nvPr>
        </p:nvSpPr>
        <p:spPr/>
        <p:txBody>
          <a:bodyPr/>
          <a:lstStyle/>
          <a:p>
            <a:fld id="{4C242A18-EC12-4F37-9DE3-9352234277DF}" type="slidenum">
              <a:rPr lang="en-US" smtClean="0"/>
              <a:t>9</a:t>
            </a:fld>
            <a:endParaRPr lang="en-US"/>
          </a:p>
        </p:txBody>
      </p:sp>
    </p:spTree>
    <p:extLst>
      <p:ext uri="{BB962C8B-B14F-4D97-AF65-F5344CB8AC3E}">
        <p14:creationId xmlns:p14="http://schemas.microsoft.com/office/powerpoint/2010/main" val="33764126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nl-BE" smtClean="0"/>
              <a:t>Thank You!</a:t>
            </a:r>
            <a:br>
              <a:rPr lang="nl-BE" smtClean="0"/>
            </a:br>
            <a:r>
              <a:rPr lang="nl-BE" smtClean="0"/>
              <a:t>Questions?</a:t>
            </a:r>
            <a:endParaRPr lang="fr-BE" dirty="0"/>
          </a:p>
        </p:txBody>
      </p:sp>
      <p:sp>
        <p:nvSpPr>
          <p:cNvPr id="106499"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SzPct val="100000"/>
            </a:pPr>
            <a:endParaRPr lang="fr-BE" altLang="en-US"/>
          </a:p>
        </p:txBody>
      </p:sp>
      <p:sp>
        <p:nvSpPr>
          <p:cNvPr id="2" name="Date Placeholder 1"/>
          <p:cNvSpPr>
            <a:spLocks noGrp="1"/>
          </p:cNvSpPr>
          <p:nvPr>
            <p:ph type="dt" sz="half" idx="10"/>
          </p:nvPr>
        </p:nvSpPr>
        <p:spPr/>
        <p:txBody>
          <a:bodyPr/>
          <a:lstStyle/>
          <a:p>
            <a:pPr>
              <a:defRPr/>
            </a:pPr>
            <a:r>
              <a:rPr lang="en-US" smtClean="0"/>
              <a:t>25/01/2017</a:t>
            </a:r>
            <a:endParaRPr lang="en-US" dirty="0"/>
          </a:p>
        </p:txBody>
      </p:sp>
      <p:sp>
        <p:nvSpPr>
          <p:cNvPr id="4" name="Slide Number Placeholder 3"/>
          <p:cNvSpPr>
            <a:spLocks noGrp="1"/>
          </p:cNvSpPr>
          <p:nvPr>
            <p:ph type="sldNum" sz="quarter" idx="12"/>
          </p:nvPr>
        </p:nvSpPr>
        <p:spPr/>
        <p:txBody>
          <a:bodyPr/>
          <a:lstStyle/>
          <a:p>
            <a:pPr>
              <a:defRPr/>
            </a:pPr>
            <a:fld id="{FFCE82F8-2569-42C2-9FFB-CB1813468292}" type="slidenum">
              <a:rPr lang="en-US" smtClean="0"/>
              <a:pPr>
                <a:defRPr/>
              </a:pPr>
              <a:t>90</a:t>
            </a:fld>
            <a:endParaRPr lang="en-US" dirty="0"/>
          </a:p>
        </p:txBody>
      </p:sp>
    </p:spTree>
    <p:extLst>
      <p:ext uri="{BB962C8B-B14F-4D97-AF65-F5344CB8AC3E}">
        <p14:creationId xmlns:p14="http://schemas.microsoft.com/office/powerpoint/2010/main" val="11902694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3032</TotalTime>
  <Words>3346</Words>
  <Application>Microsoft Office PowerPoint</Application>
  <PresentationFormat>On-screen Show (4:3)</PresentationFormat>
  <Paragraphs>833</Paragraphs>
  <Slides>90</Slides>
  <Notes>42</Notes>
  <HiddenSlides>0</HiddenSlides>
  <MMClips>1</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Clarity</vt:lpstr>
      <vt:lpstr>mHealth</vt:lpstr>
      <vt:lpstr>Agenda</vt:lpstr>
      <vt:lpstr> Modularity &amp; Standards</vt:lpstr>
      <vt:lpstr>Modularity</vt:lpstr>
      <vt:lpstr>Modularity</vt:lpstr>
      <vt:lpstr>Standards</vt:lpstr>
      <vt:lpstr>Standards</vt:lpstr>
      <vt:lpstr>App to EHR communication</vt:lpstr>
      <vt:lpstr>App to EHR communication</vt:lpstr>
      <vt:lpstr>App to EHR communication</vt:lpstr>
      <vt:lpstr>What standards ?</vt:lpstr>
      <vt:lpstr>Standards - an introduction</vt:lpstr>
      <vt:lpstr>Preliminary concepts</vt:lpstr>
      <vt:lpstr>Exchanging data..</vt:lpstr>
      <vt:lpstr>What we exchange?</vt:lpstr>
      <vt:lpstr>High level concepts</vt:lpstr>
      <vt:lpstr>XML – what?</vt:lpstr>
      <vt:lpstr>XSD – what? (1/3)</vt:lpstr>
      <vt:lpstr>XSD – what? (2/3)</vt:lpstr>
      <vt:lpstr>XSD – what? (3/3)</vt:lpstr>
      <vt:lpstr>Existing XSD's</vt:lpstr>
      <vt:lpstr>Example: the KMEHR XSD</vt:lpstr>
      <vt:lpstr>KMEHR (1/2)</vt:lpstr>
      <vt:lpstr>KMEHR(2/2)</vt:lpstr>
      <vt:lpstr>HL7 V3 CDA R2 (1/2)</vt:lpstr>
      <vt:lpstr>HL7 V3 CDA R2 (2/2)</vt:lpstr>
      <vt:lpstr>KMEHR &amp; CDA - future</vt:lpstr>
      <vt:lpstr>Content concepts</vt:lpstr>
      <vt:lpstr>Profiles (IHE) / Transaction definitions (KMEHR)</vt:lpstr>
      <vt:lpstr>Business context</vt:lpstr>
      <vt:lpstr>Business content &amp; rules</vt:lpstr>
      <vt:lpstr>Business codifications</vt:lpstr>
      <vt:lpstr>When defining a new message (1/2)</vt:lpstr>
      <vt:lpstr>When defining a new message (2/2)</vt:lpstr>
      <vt:lpstr>Open Standards</vt:lpstr>
      <vt:lpstr>Open Standards</vt:lpstr>
      <vt:lpstr>Open Standards (2)</vt:lpstr>
      <vt:lpstr>Open Standards (3)</vt:lpstr>
      <vt:lpstr>At the end of the trial period</vt:lpstr>
      <vt:lpstr> Authentication</vt:lpstr>
      <vt:lpstr>Authentication</vt:lpstr>
      <vt:lpstr>Authentication: concerns</vt:lpstr>
      <vt:lpstr>Mobile authentication: authentication factors</vt:lpstr>
      <vt:lpstr>Multi-factor authentication</vt:lpstr>
      <vt:lpstr>Mobile authentication</vt:lpstr>
      <vt:lpstr>Currently available authentication methods (CSAM/FAS)</vt:lpstr>
      <vt:lpstr>Currently approved authentication methods (CSAM/FAS) for confidential/medical data</vt:lpstr>
      <vt:lpstr>eID bootstrap</vt:lpstr>
      <vt:lpstr>eID + card reader</vt:lpstr>
      <vt:lpstr>eID + unconnected card reader</vt:lpstr>
      <vt:lpstr>Security token generated by mobile app (1/5)  How does it work? (one time registration)</vt:lpstr>
      <vt:lpstr>Security token generated by mobile app (2/5) How does it work? (Authentication)</vt:lpstr>
      <vt:lpstr>Security token generated by mobile app (3/5)</vt:lpstr>
      <vt:lpstr>Security token generated by mobile app (4/5)</vt:lpstr>
      <vt:lpstr>Security token generated by mobile app (5/5)</vt:lpstr>
      <vt:lpstr>TOTP for Native Apps</vt:lpstr>
      <vt:lpstr>Evolution</vt:lpstr>
      <vt:lpstr>Cloud and Security Aspects of the Cloud</vt:lpstr>
      <vt:lpstr>What is “Cloud” ?</vt:lpstr>
      <vt:lpstr>As a service : major characteristics</vt:lpstr>
      <vt:lpstr>Cloud Service Models</vt:lpstr>
      <vt:lpstr>PowerPoint Presentation</vt:lpstr>
      <vt:lpstr>Virtualisation</vt:lpstr>
      <vt:lpstr> Cloud deployment models</vt:lpstr>
      <vt:lpstr>Cloud advantages</vt:lpstr>
      <vt:lpstr>Vitalink</vt:lpstr>
      <vt:lpstr>PowerPoint Presentation</vt:lpstr>
      <vt:lpstr>Platform as a Service - containers</vt:lpstr>
      <vt:lpstr>PaaS – Cooperation modes</vt:lpstr>
      <vt:lpstr>PowerPoint Presentation</vt:lpstr>
      <vt:lpstr>PowerPoint Presentation</vt:lpstr>
      <vt:lpstr>PowerPoint Presentation</vt:lpstr>
      <vt:lpstr>Confidentiality</vt:lpstr>
      <vt:lpstr>Confidentiality: encryption as a solution ?</vt:lpstr>
      <vt:lpstr>PowerPoint Presentation</vt:lpstr>
      <vt:lpstr>PowerPoint Presentation</vt:lpstr>
      <vt:lpstr>Intermediate conclusion</vt:lpstr>
      <vt:lpstr>What is G-Cloud ?</vt:lpstr>
      <vt:lpstr>What is G-Cloud ?</vt:lpstr>
      <vt:lpstr>G-Cloud: products </vt:lpstr>
      <vt:lpstr>G-Cloud: focus</vt:lpstr>
      <vt:lpstr>PowerPoint Presentation</vt:lpstr>
      <vt:lpstr>Data &amp; cloud</vt:lpstr>
      <vt:lpstr>Cloud security evaluation model</vt:lpstr>
      <vt:lpstr>Cloud security evaluatiemodel</vt:lpstr>
      <vt:lpstr>Data &amp; Cloud ?</vt:lpstr>
      <vt:lpstr>Data &amp; Cloud ?</vt:lpstr>
      <vt:lpstr>Conclusion</vt:lpstr>
      <vt:lpstr>Questions ?</vt:lpstr>
      <vt:lpstr>Thank You! Questions?</vt:lpstr>
    </vt:vector>
  </TitlesOfParts>
  <Company>KSZ-BCSS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Ann-Sophie Gewelt</dc:creator>
  <cp:lastModifiedBy>Frank Robben</cp:lastModifiedBy>
  <cp:revision>227</cp:revision>
  <cp:lastPrinted>2017-01-18T08:45:37Z</cp:lastPrinted>
  <dcterms:created xsi:type="dcterms:W3CDTF">2014-11-21T19:05:58Z</dcterms:created>
  <dcterms:modified xsi:type="dcterms:W3CDTF">2017-01-31T17:39:38Z</dcterms:modified>
</cp:coreProperties>
</file>