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0"/>
  </p:notesMasterIdLst>
  <p:handoutMasterIdLst>
    <p:handoutMasterId r:id="rId41"/>
  </p:handoutMasterIdLst>
  <p:sldIdLst>
    <p:sldId id="332" r:id="rId2"/>
    <p:sldId id="352" r:id="rId3"/>
    <p:sldId id="379" r:id="rId4"/>
    <p:sldId id="363" r:id="rId5"/>
    <p:sldId id="351" r:id="rId6"/>
    <p:sldId id="360" r:id="rId7"/>
    <p:sldId id="364" r:id="rId8"/>
    <p:sldId id="345" r:id="rId9"/>
    <p:sldId id="371" r:id="rId10"/>
    <p:sldId id="384" r:id="rId11"/>
    <p:sldId id="392" r:id="rId12"/>
    <p:sldId id="393" r:id="rId13"/>
    <p:sldId id="388" r:id="rId14"/>
    <p:sldId id="389" r:id="rId15"/>
    <p:sldId id="383" r:id="rId16"/>
    <p:sldId id="336" r:id="rId17"/>
    <p:sldId id="337" r:id="rId18"/>
    <p:sldId id="338" r:id="rId19"/>
    <p:sldId id="340" r:id="rId20"/>
    <p:sldId id="341" r:id="rId21"/>
    <p:sldId id="342" r:id="rId22"/>
    <p:sldId id="343" r:id="rId23"/>
    <p:sldId id="344" r:id="rId24"/>
    <p:sldId id="372" r:id="rId25"/>
    <p:sldId id="353" r:id="rId26"/>
    <p:sldId id="354" r:id="rId27"/>
    <p:sldId id="355" r:id="rId28"/>
    <p:sldId id="356" r:id="rId29"/>
    <p:sldId id="357" r:id="rId30"/>
    <p:sldId id="373" r:id="rId31"/>
    <p:sldId id="367" r:id="rId32"/>
    <p:sldId id="368" r:id="rId33"/>
    <p:sldId id="369" r:id="rId34"/>
    <p:sldId id="366" r:id="rId35"/>
    <p:sldId id="365" r:id="rId36"/>
    <p:sldId id="387" r:id="rId37"/>
    <p:sldId id="370" r:id="rId38"/>
    <p:sldId id="331"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B5D5C7"/>
    <a:srgbClr val="FFC1C1"/>
    <a:srgbClr val="FFAFAF"/>
    <a:srgbClr val="FF8989"/>
    <a:srgbClr val="61BFFF"/>
    <a:srgbClr val="FA0000"/>
    <a:srgbClr val="FF3737"/>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4629" autoAdjust="0"/>
  </p:normalViewPr>
  <p:slideViewPr>
    <p:cSldViewPr snapToGrid="0" snapToObjects="1">
      <p:cViewPr varScale="1">
        <p:scale>
          <a:sx n="112" d="100"/>
          <a:sy n="112" d="100"/>
        </p:scale>
        <p:origin x="-1656" y="-78"/>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nl-BE"/>
        </a:p>
      </dgm:t>
    </dgm:pt>
    <dgm:pt modelId="{03F348AF-8B98-43A7-B3AA-63298F02A2B6}">
      <dgm:prSet phldrT="[Tekst]"/>
      <dgm:spPr>
        <a:solidFill>
          <a:srgbClr val="3E6E5A"/>
        </a:solidFill>
      </dgm:spPr>
      <dgm:t>
        <a:bodyPr/>
        <a:lstStyle/>
        <a:p>
          <a:r>
            <a:rPr lang="nl-BE" dirty="0" smtClean="0"/>
            <a:t>On </a:t>
          </a:r>
          <a:r>
            <a:rPr lang="nl-BE" dirty="0" err="1" smtClean="0"/>
            <a:t>Demand</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a:solidFill>
          <a:srgbClr val="3E6E5A"/>
        </a:solidFill>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a:solidFill>
          <a:srgbClr val="3E6E5A"/>
        </a:solidFill>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a:solidFill>
          <a:srgbClr val="3E6E5A"/>
        </a:solidFill>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a:solidFill>
          <a:srgbClr val="3E6E5A"/>
        </a:solidFill>
      </dgm:spPr>
      <dgm:t>
        <a:bodyPr/>
        <a:lstStyle/>
        <a:p>
          <a:r>
            <a:rPr lang="nl-BE" dirty="0" smtClean="0"/>
            <a:t>Rapid </a:t>
          </a:r>
          <a:r>
            <a:rPr lang="nl-BE" dirty="0" err="1" smtClean="0"/>
            <a:t>elasiticity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a:solidFill>
          <a:srgbClr val="3E6E5A"/>
        </a:solidFill>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fr-BE"/>
        </a:p>
      </dgm:t>
    </dgm:pt>
    <dgm:pt modelId="{A265FA9C-3F31-4381-A9E8-178032E1F381}">
      <dgm:prSet phldrT="[Text]" custT="1"/>
      <dgm:spPr>
        <a:solidFill>
          <a:srgbClr val="3E6E5A"/>
        </a:solidFill>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a:solidFill>
          <a:srgbClr val="FFC1C1"/>
        </a:solidFill>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a:solidFill>
          <a:srgbClr val="3E6E5A"/>
        </a:solidFill>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a:solidFill>
          <a:srgbClr val="3E6E5A"/>
        </a:solidFill>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a:solidFill>
          <a:srgbClr val="FFC1C1"/>
        </a:solidFill>
      </dgm:spPr>
      <dgm:t>
        <a:bodyPr/>
        <a:lstStyle/>
        <a:p>
          <a:r>
            <a:rPr lang="nl-BE" dirty="0" smtClean="0"/>
            <a:t>Basic IT </a:t>
          </a:r>
          <a:r>
            <a:rPr lang="nl-BE" dirty="0" err="1" smtClean="0"/>
            <a:t>infrastructure</a:t>
          </a:r>
          <a:r>
            <a:rPr lang="nl-BE" dirty="0" smtClean="0"/>
            <a:t> components (e.g.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a:solidFill>
          <a:srgbClr val="FFC1C1"/>
        </a:solidFill>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a:solidFill>
          <a:srgbClr val="FFC1C1"/>
        </a:solidFill>
      </dgm:spPr>
      <dgm:t>
        <a:bodyPr/>
        <a:lstStyle/>
        <a:p>
          <a:r>
            <a:rPr lang="nl-BE" dirty="0" smtClean="0"/>
            <a:t>Platforms </a:t>
          </a:r>
          <a:r>
            <a:rPr lang="nl-BE" dirty="0" err="1" smtClean="0"/>
            <a:t>to</a:t>
          </a:r>
          <a:r>
            <a:rPr lang="nl-BE" dirty="0" smtClean="0"/>
            <a:t> </a:t>
          </a:r>
          <a:r>
            <a:rPr lang="nl-BE" dirty="0" err="1" smtClean="0"/>
            <a:t>build</a:t>
          </a:r>
          <a:r>
            <a:rPr lang="nl-BE" dirty="0" smtClean="0"/>
            <a:t> </a:t>
          </a:r>
          <a:r>
            <a:rPr lang="nl-BE" dirty="0" err="1" smtClean="0"/>
            <a:t>applications</a:t>
          </a:r>
          <a:r>
            <a:rPr lang="nl-BE" dirty="0" smtClean="0"/>
            <a:t>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a:solidFill>
          <a:srgbClr val="FFC1C1"/>
        </a:solidFill>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a:solidFill>
          <a:srgbClr val="FFC1C1"/>
        </a:solidFill>
      </dgm:spPr>
      <dgm:t>
        <a:bodyPr/>
        <a:lstStyle/>
        <a:p>
          <a:r>
            <a:rPr lang="nl-BE" dirty="0" smtClean="0"/>
            <a:t>Full </a:t>
          </a:r>
          <a:r>
            <a:rPr lang="nl-BE" dirty="0" err="1" smtClean="0"/>
            <a:t>applications</a:t>
          </a:r>
          <a:r>
            <a:rPr lang="nl-BE" dirty="0" smtClean="0"/>
            <a:t> (e.g. O365, Google </a:t>
          </a:r>
          <a:r>
            <a:rPr lang="nl-BE" dirty="0" err="1" smtClean="0"/>
            <a:t>Apps</a:t>
          </a:r>
          <a:r>
            <a:rPr lang="nl-BE" dirty="0" smtClean="0"/>
            <a:t>,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pt>
    <dgm:pt modelId="{3EB80350-3C54-483E-88C0-18809A98160C}" type="pres">
      <dgm:prSet presAssocID="{5E929EB6-721B-4CF5-90BA-D418E3BC17BC}" presName="linNode" presStyleCnt="0"/>
      <dgm:spPr/>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pt>
    <dgm:pt modelId="{1BAE2B03-3865-4162-89C3-43A111188A38}" type="pres">
      <dgm:prSet presAssocID="{8C2DB87D-5549-46D3-AD1C-532DE7C92D5F}" presName="linNode" presStyleCnt="0"/>
      <dgm:spPr/>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E0675BF5-6A30-463F-BCCC-7325BA213CB0}">
      <dgm:prSet custT="1"/>
      <dgm:spPr>
        <a:solidFill>
          <a:srgbClr val="C00000"/>
        </a:solidFill>
      </dgm:spPr>
      <dgm:t>
        <a:bodyPr/>
        <a:lstStyle/>
        <a:p>
          <a:pPr rtl="0"/>
          <a:r>
            <a:rPr lang="nl-BE" sz="2400" b="1" dirty="0" err="1" smtClean="0"/>
            <a:t>What</a:t>
          </a:r>
          <a:r>
            <a:rPr lang="nl-BE" sz="2400" b="1" dirty="0" smtClean="0"/>
            <a:t> ?</a:t>
          </a:r>
          <a:endParaRPr lang="fr-BE" sz="24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lang="nl-BE" baseline="0" dirty="0" smtClean="0"/>
            <a:t>Security </a:t>
          </a:r>
          <a:r>
            <a:rPr lang="nl-BE" baseline="0" dirty="0" err="1" smtClean="0"/>
            <a:t>evaluation</a:t>
          </a:r>
          <a:r>
            <a:rPr lang="nl-BE" baseline="0" dirty="0" smtClean="0"/>
            <a:t>  of </a:t>
          </a:r>
          <a:r>
            <a:rPr lang="nl-BE" b="1" baseline="0" dirty="0" smtClean="0"/>
            <a:t>Cloud-provider/service</a:t>
          </a:r>
          <a:endParaRPr lang="fr-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a:solidFill>
          <a:srgbClr val="3E6E5A"/>
        </a:solidFill>
      </dgm:spPr>
      <dgm:t>
        <a:bodyPr/>
        <a:lstStyle/>
        <a:p>
          <a:pPr rtl="0"/>
          <a:r>
            <a:rPr lang="nl-BE" sz="2400" b="1" dirty="0" smtClean="0"/>
            <a:t>How ?</a:t>
          </a:r>
          <a:endParaRPr lang="fr-BE" sz="24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lang="en-US" baseline="0" noProof="0" dirty="0" smtClean="0"/>
            <a:t>Detailed</a:t>
          </a:r>
          <a:r>
            <a:rPr lang="nl-BE" baseline="0" dirty="0" smtClean="0"/>
            <a:t> </a:t>
          </a:r>
          <a:r>
            <a:rPr lang="en-US" b="1" baseline="0" noProof="0" dirty="0" smtClean="0"/>
            <a:t>questionnaire</a:t>
          </a:r>
          <a:r>
            <a:rPr lang="nl-BE" b="1" baseline="0" dirty="0" smtClean="0"/>
            <a:t> </a:t>
          </a:r>
          <a:r>
            <a:rPr lang="nl-BE" b="1" baseline="0" dirty="0" err="1" smtClean="0"/>
            <a:t>with</a:t>
          </a:r>
          <a:r>
            <a:rPr lang="nl-BE" b="1" baseline="0" dirty="0" smtClean="0"/>
            <a:t> ratings</a:t>
          </a:r>
          <a:endParaRPr lang="fr-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CA92D310-CF96-4EC6-8EDF-409FEB29F28F}">
      <dgm:prSet/>
      <dgm:spPr/>
      <dgm:t>
        <a:bodyPr/>
        <a:lstStyle/>
        <a:p>
          <a:pPr rtl="0"/>
          <a:r>
            <a:rPr lang="en-US" baseline="0" smtClean="0"/>
            <a:t>4 main criteria: IAM, IT-security, operational security, governance</a:t>
          </a:r>
          <a:endParaRPr lang="en-US" baseline="0" dirty="0"/>
        </a:p>
      </dgm:t>
    </dgm:pt>
    <dgm:pt modelId="{F1C3B269-A2CE-4011-9FF8-42B96F748450}" type="parTrans" cxnId="{2CA6FFDC-5FF1-4937-8F15-BBEA32E1AC90}">
      <dgm:prSet/>
      <dgm:spPr/>
      <dgm:t>
        <a:bodyPr/>
        <a:lstStyle/>
        <a:p>
          <a:endParaRPr lang="en-US"/>
        </a:p>
      </dgm:t>
    </dgm:pt>
    <dgm:pt modelId="{7EBC12D8-DED6-4FF8-9794-E7FA3DB1408F}" type="sibTrans" cxnId="{2CA6FFDC-5FF1-4937-8F15-BBEA32E1AC90}">
      <dgm:prSet/>
      <dgm:spPr/>
      <dgm:t>
        <a:bodyPr/>
        <a:lstStyle/>
        <a:p>
          <a:endParaRPr lang="en-US"/>
        </a:p>
      </dgm:t>
    </dgm:pt>
    <dgm:pt modelId="{BD3B1E22-F5AD-4DE2-A5AB-1B0C44AA9071}">
      <dgm:prSet/>
      <dgm:spPr/>
      <dgm:t>
        <a:bodyPr/>
        <a:lstStyle/>
        <a:p>
          <a:pPr rtl="0"/>
          <a:r>
            <a:rPr lang="en-US" baseline="0" smtClean="0"/>
            <a:t>Excel sheet</a:t>
          </a:r>
          <a:endParaRPr lang="en-US" baseline="0" dirty="0"/>
        </a:p>
      </dgm:t>
    </dgm:pt>
    <dgm:pt modelId="{9C788A72-BFBA-4EDA-A3EA-D2A2CDB1D807}" type="parTrans" cxnId="{7C3FBEC0-3B83-4197-AAC3-BAA3650D2178}">
      <dgm:prSet/>
      <dgm:spPr/>
      <dgm:t>
        <a:bodyPr/>
        <a:lstStyle/>
        <a:p>
          <a:endParaRPr lang="en-US"/>
        </a:p>
      </dgm:t>
    </dgm:pt>
    <dgm:pt modelId="{3EC3C330-5D89-4FB1-9E8B-E614C9EE89D2}" type="sibTrans" cxnId="{7C3FBEC0-3B83-4197-AAC3-BAA3650D2178}">
      <dgm:prSet/>
      <dgm:spPr/>
      <dgm:t>
        <a:bodyPr/>
        <a:lstStyle/>
        <a:p>
          <a:endParaRPr lang="en-US"/>
        </a:p>
      </dgm:t>
    </dgm:pt>
    <dgm:pt modelId="{439B1408-8C91-494E-94EE-0825198B94C8}">
      <dgm:prSet/>
      <dgm:spPr/>
      <dgm:t>
        <a:bodyPr/>
        <a:lstStyle/>
        <a:p>
          <a:pPr rtl="0"/>
          <a:r>
            <a:rPr lang="en-US" b="1" baseline="0" dirty="0" smtClean="0"/>
            <a:t>Free &amp; publicly available</a:t>
          </a:r>
          <a:endParaRPr lang="en-US" b="1" baseline="0" dirty="0"/>
        </a:p>
      </dgm:t>
    </dgm:pt>
    <dgm:pt modelId="{D5AA187F-B160-4887-8FF4-17CE82CC76B4}" type="parTrans" cxnId="{15902F6C-5C0B-4B5F-9BEB-E010085A0726}">
      <dgm:prSet/>
      <dgm:spPr/>
      <dgm:t>
        <a:bodyPr/>
        <a:lstStyle/>
        <a:p>
          <a:endParaRPr lang="en-US"/>
        </a:p>
      </dgm:t>
    </dgm:pt>
    <dgm:pt modelId="{5AE81444-4602-468C-8213-67C491CA3FCE}" type="sibTrans" cxnId="{15902F6C-5C0B-4B5F-9BEB-E010085A0726}">
      <dgm:prSet/>
      <dgm:spPr/>
      <dgm:t>
        <a:bodyPr/>
        <a:lstStyle/>
        <a:p>
          <a:endParaRPr lang="en-US"/>
        </a:p>
      </dgm:t>
    </dgm:pt>
    <dgm:pt modelId="{0D7B3286-25C2-4F95-91E8-0C4A1E4F95A0}">
      <dgm:prSet/>
      <dgm:spPr/>
      <dgm:t>
        <a:bodyPr/>
        <a:lstStyle/>
        <a:p>
          <a:pPr rtl="0"/>
          <a:r>
            <a:rPr lang="en-US" baseline="0" smtClean="0"/>
            <a:t>Based on </a:t>
          </a:r>
          <a:r>
            <a:rPr lang="en-US" b="1" baseline="0" smtClean="0"/>
            <a:t>nature and sensitivity</a:t>
          </a:r>
          <a:r>
            <a:rPr lang="en-US" baseline="0" smtClean="0"/>
            <a:t> of treated </a:t>
          </a:r>
          <a:r>
            <a:rPr lang="en-US" b="1" baseline="0" smtClean="0"/>
            <a:t>data</a:t>
          </a:r>
          <a:endParaRPr lang="en-US" b="1" baseline="0" dirty="0"/>
        </a:p>
      </dgm:t>
    </dgm:pt>
    <dgm:pt modelId="{AFC80D71-81E9-4EC5-85B6-0446F7CD9A29}" type="parTrans" cxnId="{B1B710EA-18A7-4EA3-B478-3EA18E1CD1AB}">
      <dgm:prSet/>
      <dgm:spPr/>
      <dgm:t>
        <a:bodyPr/>
        <a:lstStyle/>
        <a:p>
          <a:endParaRPr lang="en-US"/>
        </a:p>
      </dgm:t>
    </dgm:pt>
    <dgm:pt modelId="{79AF2206-BEE4-4BAE-8AF5-1E579E3CFC6A}" type="sibTrans" cxnId="{B1B710EA-18A7-4EA3-B478-3EA18E1CD1AB}">
      <dgm:prSet/>
      <dgm:spPr/>
      <dgm:t>
        <a:bodyPr/>
        <a:lstStyle/>
        <a:p>
          <a:endParaRPr lang="en-US"/>
        </a:p>
      </dgm:t>
    </dgm:pt>
    <dgm:pt modelId="{20D68A54-0D2E-42F6-A25E-1B26650C47B6}">
      <dgm:prSet/>
      <dgm:spPr/>
      <dgm:t>
        <a:bodyPr/>
        <a:lstStyle/>
        <a:p>
          <a:pPr rtl="0"/>
          <a:r>
            <a:rPr lang="en-US" baseline="0" dirty="0" err="1" smtClean="0"/>
            <a:t>Visualisation</a:t>
          </a:r>
          <a:r>
            <a:rPr lang="en-US" baseline="0" dirty="0" smtClean="0"/>
            <a:t> of results</a:t>
          </a:r>
          <a:endParaRPr lang="en-US" b="1" baseline="0" dirty="0"/>
        </a:p>
      </dgm:t>
    </dgm:pt>
    <dgm:pt modelId="{2FF47129-1208-4997-AAF0-B00E0FCA90DB}" type="parTrans" cxnId="{2DE5A6E1-2F42-4990-871B-0188E52AC39F}">
      <dgm:prSet/>
      <dgm:spPr/>
      <dgm:t>
        <a:bodyPr/>
        <a:lstStyle/>
        <a:p>
          <a:endParaRPr lang="en-US"/>
        </a:p>
      </dgm:t>
    </dgm:pt>
    <dgm:pt modelId="{27C5C4F9-810C-4B39-AADF-1B5425792C81}" type="sibTrans" cxnId="{2DE5A6E1-2F42-4990-871B-0188E52AC39F}">
      <dgm:prSet/>
      <dgm:spPr/>
      <dgm:t>
        <a:bodyPr/>
        <a:lstStyle/>
        <a:p>
          <a:endParaRPr lang="en-US"/>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24D41B36-B500-4B48-B190-94D50BB6DA07}" type="presOf" srcId="{0D7B3286-25C2-4F95-91E8-0C4A1E4F95A0}" destId="{C07D37A6-CB37-4202-957D-F7DC1E6B4179}" srcOrd="0" destOrd="1" presId="urn:microsoft.com/office/officeart/2005/8/layout/hList1"/>
    <dgm:cxn modelId="{CC9C6031-8733-43AC-972F-E7C76E447D5A}" type="presOf" srcId="{9634512C-E61C-47E9-8316-17039CBEE0C6}" destId="{41006EA0-1C35-4ADD-BA65-5F5F80C2EF6E}" srcOrd="0" destOrd="0" presId="urn:microsoft.com/office/officeart/2005/8/layout/hList1"/>
    <dgm:cxn modelId="{7C3FBEC0-3B83-4197-AAC3-BAA3650D2178}" srcId="{9634512C-E61C-47E9-8316-17039CBEE0C6}" destId="{BD3B1E22-F5AD-4DE2-A5AB-1B0C44AA9071}" srcOrd="2" destOrd="0" parTransId="{9C788A72-BFBA-4EDA-A3EA-D2A2CDB1D807}" sibTransId="{3EC3C330-5D89-4FB1-9E8B-E614C9EE89D2}"/>
    <dgm:cxn modelId="{80A9B7AE-D0D4-4B0A-A5B8-E2C0427ADE57}" type="presOf" srcId="{CA92D310-CF96-4EC6-8EDF-409FEB29F28F}" destId="{E9700F79-E3C7-4DDC-921A-EAB47CBD965F}" srcOrd="0" destOrd="1" presId="urn:microsoft.com/office/officeart/2005/8/layout/hList1"/>
    <dgm:cxn modelId="{2DE5A6E1-2F42-4990-871B-0188E52AC39F}" srcId="{E0675BF5-6A30-463F-BCCC-7325BA213CB0}" destId="{20D68A54-0D2E-42F6-A25E-1B26650C47B6}" srcOrd="2" destOrd="0" parTransId="{2FF47129-1208-4997-AAF0-B00E0FCA90DB}" sibTransId="{27C5C4F9-810C-4B39-AADF-1B5425792C81}"/>
    <dgm:cxn modelId="{1FECF370-5292-4AF6-B94C-B108BD686AC0}" type="presOf" srcId="{ADEC2C73-3E26-4EE0-ABF8-609EE10494D8}" destId="{E9700F79-E3C7-4DDC-921A-EAB47CBD965F}" srcOrd="0" destOrd="0" presId="urn:microsoft.com/office/officeart/2005/8/layout/hList1"/>
    <dgm:cxn modelId="{2CA6FFDC-5FF1-4937-8F15-BBEA32E1AC90}" srcId="{9634512C-E61C-47E9-8316-17039CBEE0C6}" destId="{CA92D310-CF96-4EC6-8EDF-409FEB29F28F}" srcOrd="1" destOrd="0" parTransId="{F1C3B269-A2CE-4011-9FF8-42B96F748450}" sibTransId="{7EBC12D8-DED6-4FF8-9794-E7FA3DB1408F}"/>
    <dgm:cxn modelId="{803A8DC4-A1EA-43AB-9990-4D74B8616B37}" type="presOf" srcId="{E0675BF5-6A30-463F-BCCC-7325BA213CB0}" destId="{C17315EE-2492-4F67-BC27-8FA2B2624ACB}" srcOrd="0" destOrd="0" presId="urn:microsoft.com/office/officeart/2005/8/layout/hList1"/>
    <dgm:cxn modelId="{637C4B57-E2BB-4E9D-9977-0022EC481CA9}" type="presOf" srcId="{BD3B1E22-F5AD-4DE2-A5AB-1B0C44AA9071}" destId="{E9700F79-E3C7-4DDC-921A-EAB47CBD965F}"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A6541CB0-97B6-4F43-8961-0FF3098D0CFE}" type="presOf" srcId="{9EC295CC-6447-4F8A-ACF1-9777618B0F2D}" destId="{C07D37A6-CB37-4202-957D-F7DC1E6B4179}" srcOrd="0" destOrd="0" presId="urn:microsoft.com/office/officeart/2005/8/layout/hList1"/>
    <dgm:cxn modelId="{568AE671-01C0-4AF9-9E03-620BA54D290F}" type="presOf" srcId="{AB8A3637-3684-44E5-9A10-5F4B5C36144B}" destId="{2B73E981-B842-4BEA-A2C0-509F6D978567}" srcOrd="0" destOrd="0" presId="urn:microsoft.com/office/officeart/2005/8/layout/hList1"/>
    <dgm:cxn modelId="{B1B710EA-18A7-4EA3-B478-3EA18E1CD1AB}" srcId="{E0675BF5-6A30-463F-BCCC-7325BA213CB0}" destId="{0D7B3286-25C2-4F95-91E8-0C4A1E4F95A0}" srcOrd="1" destOrd="0" parTransId="{AFC80D71-81E9-4EC5-85B6-0446F7CD9A29}" sibTransId="{79AF2206-BEE4-4BAE-8AF5-1E579E3CFC6A}"/>
    <dgm:cxn modelId="{15902F6C-5C0B-4B5F-9BEB-E010085A0726}" srcId="{9634512C-E61C-47E9-8316-17039CBEE0C6}" destId="{439B1408-8C91-494E-94EE-0825198B94C8}" srcOrd="3" destOrd="0" parTransId="{D5AA187F-B160-4887-8FF4-17CE82CC76B4}" sibTransId="{5AE81444-4602-468C-8213-67C491CA3FCE}"/>
    <dgm:cxn modelId="{3C749E42-8BC2-4450-A07A-BF570F9C81CE}" srcId="{9634512C-E61C-47E9-8316-17039CBEE0C6}" destId="{ADEC2C73-3E26-4EE0-ABF8-609EE10494D8}" srcOrd="0" destOrd="0" parTransId="{2063D6DF-92FB-4336-A118-519FE498DEE9}" sibTransId="{81AFA94A-D6B5-4773-9356-912C1EE5DAFF}"/>
    <dgm:cxn modelId="{5EE030F7-6B42-4A7E-B784-0A4E3B893ACF}" srcId="{E0675BF5-6A30-463F-BCCC-7325BA213CB0}" destId="{9EC295CC-6447-4F8A-ACF1-9777618B0F2D}" srcOrd="0" destOrd="0" parTransId="{2E7026BF-E4D5-4D6A-B02F-E98BA808BDF2}" sibTransId="{E6E7EC79-AA2E-4735-B24A-F7F6ADD9746F}"/>
    <dgm:cxn modelId="{E1A26AC7-23AF-4858-8BB6-0EB3BCA6E2BC}" type="presOf" srcId="{20D68A54-0D2E-42F6-A25E-1B26650C47B6}" destId="{C07D37A6-CB37-4202-957D-F7DC1E6B4179}" srcOrd="0" destOrd="2" presId="urn:microsoft.com/office/officeart/2005/8/layout/hList1"/>
    <dgm:cxn modelId="{BA445C14-4AA6-4153-8CFD-EE25833D8ECD}" type="presOf" srcId="{439B1408-8C91-494E-94EE-0825198B94C8}" destId="{E9700F79-E3C7-4DDC-921A-EAB47CBD965F}" srcOrd="0" destOrd="3"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D11CF18D-B5BC-4BD0-A035-87B783F80924}" type="presParOf" srcId="{2B73E981-B842-4BEA-A2C0-509F6D978567}" destId="{13D971C7-C27A-48B1-8591-FF8061B8D539}" srcOrd="0" destOrd="0" presId="urn:microsoft.com/office/officeart/2005/8/layout/hList1"/>
    <dgm:cxn modelId="{9C5B06E7-F002-497D-BE00-753AB089492C}" type="presParOf" srcId="{13D971C7-C27A-48B1-8591-FF8061B8D539}" destId="{C17315EE-2492-4F67-BC27-8FA2B2624ACB}" srcOrd="0" destOrd="0" presId="urn:microsoft.com/office/officeart/2005/8/layout/hList1"/>
    <dgm:cxn modelId="{84DB1B80-78F3-4C6E-80DF-1C67699867B4}" type="presParOf" srcId="{13D971C7-C27A-48B1-8591-FF8061B8D539}" destId="{C07D37A6-CB37-4202-957D-F7DC1E6B4179}" srcOrd="1" destOrd="0" presId="urn:microsoft.com/office/officeart/2005/8/layout/hList1"/>
    <dgm:cxn modelId="{17290875-21A2-4794-90CF-F493CF3FA156}" type="presParOf" srcId="{2B73E981-B842-4BEA-A2C0-509F6D978567}" destId="{272249B5-E59A-4069-8772-CDD68FDB595C}" srcOrd="1" destOrd="0" presId="urn:microsoft.com/office/officeart/2005/8/layout/hList1"/>
    <dgm:cxn modelId="{8DEA8E5D-D27A-4D7F-AAD9-FE1C1C11DC8A}" type="presParOf" srcId="{2B73E981-B842-4BEA-A2C0-509F6D978567}" destId="{5F3F2DBF-108F-4FB2-91BE-020C6509EE90}" srcOrd="2" destOrd="0" presId="urn:microsoft.com/office/officeart/2005/8/layout/hList1"/>
    <dgm:cxn modelId="{5062C694-B819-40C9-A544-233DC23C6FD9}" type="presParOf" srcId="{5F3F2DBF-108F-4FB2-91BE-020C6509EE90}" destId="{41006EA0-1C35-4ADD-BA65-5F5F80C2EF6E}" srcOrd="0" destOrd="0" presId="urn:microsoft.com/office/officeart/2005/8/layout/hList1"/>
    <dgm:cxn modelId="{3CFC95CA-DA9B-465A-95FF-17F0E3D02DD2}"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70232" y="2360"/>
          <a:ext cx="1695634" cy="1102162"/>
        </a:xfrm>
        <a:prstGeom prst="roundRect">
          <a:avLst/>
        </a:prstGeom>
        <a:solidFill>
          <a:srgbClr val="3E6E5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smtClean="0"/>
            <a:t>On </a:t>
          </a:r>
          <a:r>
            <a:rPr lang="nl-BE" sz="2100" kern="1200" dirty="0" err="1" smtClean="0"/>
            <a:t>Demand</a:t>
          </a:r>
          <a:endParaRPr lang="fr-BE" sz="2100" kern="1200" dirty="0" smtClean="0"/>
        </a:p>
      </dsp:txBody>
      <dsp:txXfrm>
        <a:off x="2924035" y="56163"/>
        <a:ext cx="1588028" cy="994556"/>
      </dsp:txXfrm>
    </dsp:sp>
    <dsp:sp modelId="{E0EA8C61-97D1-4992-9F07-AA6EAE05D2CC}">
      <dsp:nvSpPr>
        <dsp:cNvPr id="0" name=""/>
        <dsp:cNvSpPr/>
      </dsp:nvSpPr>
      <dsp:spPr>
        <a:xfrm>
          <a:off x="1515106" y="553441"/>
          <a:ext cx="4405886" cy="4405886"/>
        </a:xfrm>
        <a:custGeom>
          <a:avLst/>
          <a:gdLst/>
          <a:ahLst/>
          <a:cxnLst/>
          <a:rect l="0" t="0" r="0" b="0"/>
          <a:pathLst>
            <a:path>
              <a:moveTo>
                <a:pt x="3062420" y="174579"/>
              </a:moveTo>
              <a:arcTo wR="2202943" hR="2202943" stAng="17577828" swAng="19625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solidFill>
          <a:srgbClr val="3E6E5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err="1" smtClean="0"/>
            <a:t>Broad</a:t>
          </a:r>
          <a:r>
            <a:rPr lang="nl-BE" sz="2100" kern="1200" dirty="0" smtClean="0"/>
            <a:t> </a:t>
          </a:r>
          <a:r>
            <a:rPr lang="nl-BE" sz="2100" kern="1200" dirty="0" err="1" smtClean="0"/>
            <a:t>network</a:t>
          </a:r>
          <a:r>
            <a:rPr lang="nl-BE" sz="2100" kern="1200" dirty="0" smtClean="0"/>
            <a:t> access</a:t>
          </a:r>
          <a:endParaRPr lang="fr-BE" sz="21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solidFill>
          <a:srgbClr val="3E6E5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smtClean="0"/>
            <a:t>Resource pooling</a:t>
          </a:r>
          <a:endParaRPr lang="fr-BE" sz="21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solidFill>
          <a:srgbClr val="3E6E5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err="1" smtClean="0"/>
            <a:t>Measured</a:t>
          </a:r>
          <a:r>
            <a:rPr lang="nl-BE" sz="2100" kern="1200" dirty="0" smtClean="0"/>
            <a:t> service</a:t>
          </a:r>
          <a:endParaRPr lang="nl-BE" sz="21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solidFill>
          <a:srgbClr val="3E6E5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kern="1200" dirty="0" smtClean="0"/>
            <a:t>Rapid </a:t>
          </a:r>
          <a:r>
            <a:rPr lang="nl-BE" sz="2100" kern="1200" dirty="0" err="1" smtClean="0"/>
            <a:t>elasiticity</a:t>
          </a:r>
          <a:endParaRPr lang="fr-BE" sz="21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694" y="960649"/>
              </a:moveTo>
              <a:arcTo wR="2202943" hR="2202943" stAng="12859659" swAng="19625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rgbClr val="FFC1C1"/>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nl-BE" sz="2300" kern="1200" dirty="0" smtClean="0"/>
            <a:t>Infrastructure as a Service</a:t>
          </a:r>
          <a:endParaRPr lang="fr-BE" sz="2300" kern="1200" dirty="0"/>
        </a:p>
        <a:p>
          <a:pPr marL="228600" lvl="1" indent="-228600" algn="l" defTabSz="1022350">
            <a:lnSpc>
              <a:spcPct val="90000"/>
            </a:lnSpc>
            <a:spcBef>
              <a:spcPct val="0"/>
            </a:spcBef>
            <a:spcAft>
              <a:spcPct val="15000"/>
            </a:spcAft>
            <a:buChar char="••"/>
          </a:pPr>
          <a:r>
            <a:rPr lang="nl-BE" sz="2300" kern="1200" dirty="0" smtClean="0"/>
            <a:t>Basic IT </a:t>
          </a:r>
          <a:r>
            <a:rPr lang="nl-BE" sz="2300" kern="1200" dirty="0" err="1" smtClean="0"/>
            <a:t>infrastructure</a:t>
          </a:r>
          <a:r>
            <a:rPr lang="nl-BE" sz="2300" kern="1200" dirty="0" smtClean="0"/>
            <a:t> components (e.g. </a:t>
          </a:r>
          <a:r>
            <a:rPr lang="nl-BE" sz="2300" kern="1200" dirty="0" err="1" smtClean="0"/>
            <a:t>Amazon</a:t>
          </a:r>
          <a:r>
            <a:rPr lang="nl-BE" sz="2300" kern="1200" dirty="0" smtClean="0"/>
            <a:t> virtual machines)</a:t>
          </a:r>
          <a:endParaRPr lang="fr-BE" sz="23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rgbClr val="3E6E5A"/>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rgbClr val="FFC1C1"/>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nl-BE" sz="2300" kern="1200" dirty="0" smtClean="0"/>
            <a:t>Platform as a Service</a:t>
          </a:r>
        </a:p>
        <a:p>
          <a:pPr marL="228600" lvl="1" indent="-228600" algn="l" defTabSz="1022350">
            <a:lnSpc>
              <a:spcPct val="90000"/>
            </a:lnSpc>
            <a:spcBef>
              <a:spcPct val="0"/>
            </a:spcBef>
            <a:spcAft>
              <a:spcPct val="15000"/>
            </a:spcAft>
            <a:buChar char="••"/>
          </a:pPr>
          <a:r>
            <a:rPr lang="nl-BE" sz="2300" kern="1200" dirty="0" smtClean="0"/>
            <a:t>Platforms </a:t>
          </a:r>
          <a:r>
            <a:rPr lang="nl-BE" sz="2300" kern="1200" dirty="0" err="1" smtClean="0"/>
            <a:t>to</a:t>
          </a:r>
          <a:r>
            <a:rPr lang="nl-BE" sz="2300" kern="1200" dirty="0" smtClean="0"/>
            <a:t> </a:t>
          </a:r>
          <a:r>
            <a:rPr lang="nl-BE" sz="2300" kern="1200" dirty="0" err="1" smtClean="0"/>
            <a:t>build</a:t>
          </a:r>
          <a:r>
            <a:rPr lang="nl-BE" sz="2300" kern="1200" dirty="0" smtClean="0"/>
            <a:t> </a:t>
          </a:r>
          <a:r>
            <a:rPr lang="nl-BE" sz="2300" kern="1200" dirty="0" err="1" smtClean="0"/>
            <a:t>applications</a:t>
          </a:r>
          <a:r>
            <a:rPr lang="nl-BE" sz="2300" kern="1200" dirty="0" smtClean="0"/>
            <a:t>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rgbClr val="3E6E5A"/>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rgbClr val="FFC1C1"/>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nl-BE" sz="2300" kern="1200" dirty="0" smtClean="0"/>
            <a:t>Software as a Service</a:t>
          </a:r>
          <a:endParaRPr lang="fr-BE" sz="2300" kern="1200" dirty="0"/>
        </a:p>
        <a:p>
          <a:pPr marL="228600" lvl="1" indent="-228600" algn="l" defTabSz="1022350">
            <a:lnSpc>
              <a:spcPct val="90000"/>
            </a:lnSpc>
            <a:spcBef>
              <a:spcPct val="0"/>
            </a:spcBef>
            <a:spcAft>
              <a:spcPct val="15000"/>
            </a:spcAft>
            <a:buChar char="••"/>
          </a:pPr>
          <a:r>
            <a:rPr lang="nl-BE" sz="2300" kern="1200" dirty="0" smtClean="0"/>
            <a:t>Full </a:t>
          </a:r>
          <a:r>
            <a:rPr lang="nl-BE" sz="2300" kern="1200" dirty="0" err="1" smtClean="0"/>
            <a:t>applications</a:t>
          </a:r>
          <a:r>
            <a:rPr lang="nl-BE" sz="2300" kern="1200" dirty="0" smtClean="0"/>
            <a:t> (e.g. O365, Google </a:t>
          </a:r>
          <a:r>
            <a:rPr lang="nl-BE" sz="2300" kern="1200" dirty="0" err="1" smtClean="0"/>
            <a:t>Apps</a:t>
          </a:r>
          <a:r>
            <a:rPr lang="nl-BE" sz="2300" kern="1200" dirty="0" smtClean="0"/>
            <a:t>, ...)</a:t>
          </a:r>
          <a:endParaRPr lang="fr-BE" sz="23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rgbClr val="3E6E5A"/>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248507" y="7052"/>
          <a:ext cx="3726693" cy="748800"/>
        </a:xfrm>
        <a:prstGeom prst="rect">
          <a:avLst/>
        </a:prstGeom>
        <a:solidFill>
          <a:srgbClr val="C00000"/>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nl-BE" sz="2400" b="1" kern="1200" dirty="0" err="1" smtClean="0"/>
            <a:t>What</a:t>
          </a:r>
          <a:r>
            <a:rPr lang="nl-BE" sz="2400" b="1" kern="1200" dirty="0" smtClean="0"/>
            <a:t> ?</a:t>
          </a:r>
          <a:endParaRPr lang="fr-BE" sz="2400" kern="1200" dirty="0"/>
        </a:p>
      </dsp:txBody>
      <dsp:txXfrm>
        <a:off x="4248507" y="7052"/>
        <a:ext cx="3726693" cy="748800"/>
      </dsp:txXfrm>
    </dsp:sp>
    <dsp:sp modelId="{C07D37A6-CB37-4202-957D-F7DC1E6B4179}">
      <dsp:nvSpPr>
        <dsp:cNvPr id="0" name=""/>
        <dsp:cNvSpPr/>
      </dsp:nvSpPr>
      <dsp:spPr>
        <a:xfrm>
          <a:off x="4248507" y="769104"/>
          <a:ext cx="3726693" cy="401456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nl-BE" sz="2600" kern="1200" baseline="0" dirty="0" smtClean="0"/>
            <a:t>Security </a:t>
          </a:r>
          <a:r>
            <a:rPr lang="nl-BE" sz="2600" kern="1200" baseline="0" dirty="0" err="1" smtClean="0"/>
            <a:t>evaluation</a:t>
          </a:r>
          <a:r>
            <a:rPr lang="nl-BE" sz="2600" kern="1200" baseline="0" dirty="0" smtClean="0"/>
            <a:t>  of </a:t>
          </a:r>
          <a:r>
            <a:rPr lang="nl-BE" sz="2600" b="1" kern="1200" baseline="0" dirty="0" smtClean="0"/>
            <a:t>Cloud-provider/service</a:t>
          </a:r>
          <a:endParaRPr lang="fr-BE" sz="2600" kern="1200" dirty="0"/>
        </a:p>
        <a:p>
          <a:pPr marL="228600" lvl="1" indent="-228600" algn="l" defTabSz="1155700" rtl="0">
            <a:lnSpc>
              <a:spcPct val="90000"/>
            </a:lnSpc>
            <a:spcBef>
              <a:spcPct val="0"/>
            </a:spcBef>
            <a:spcAft>
              <a:spcPct val="15000"/>
            </a:spcAft>
            <a:buChar char="••"/>
          </a:pPr>
          <a:r>
            <a:rPr lang="en-US" sz="2600" kern="1200" baseline="0" smtClean="0"/>
            <a:t>Based on </a:t>
          </a:r>
          <a:r>
            <a:rPr lang="en-US" sz="2600" b="1" kern="1200" baseline="0" smtClean="0"/>
            <a:t>nature and sensitivity</a:t>
          </a:r>
          <a:r>
            <a:rPr lang="en-US" sz="2600" kern="1200" baseline="0" smtClean="0"/>
            <a:t> of treated </a:t>
          </a:r>
          <a:r>
            <a:rPr lang="en-US" sz="2600" b="1" kern="1200" baseline="0" smtClean="0"/>
            <a:t>data</a:t>
          </a:r>
          <a:endParaRPr lang="en-US" sz="2600" b="1" kern="1200" baseline="0" dirty="0"/>
        </a:p>
        <a:p>
          <a:pPr marL="228600" lvl="1" indent="-228600" algn="l" defTabSz="1155700" rtl="0">
            <a:lnSpc>
              <a:spcPct val="90000"/>
            </a:lnSpc>
            <a:spcBef>
              <a:spcPct val="0"/>
            </a:spcBef>
            <a:spcAft>
              <a:spcPct val="15000"/>
            </a:spcAft>
            <a:buChar char="••"/>
          </a:pPr>
          <a:r>
            <a:rPr lang="en-US" sz="2600" kern="1200" baseline="0" dirty="0" err="1" smtClean="0"/>
            <a:t>Visualisation</a:t>
          </a:r>
          <a:r>
            <a:rPr lang="en-US" sz="2600" kern="1200" baseline="0" dirty="0" smtClean="0"/>
            <a:t> of results</a:t>
          </a:r>
          <a:endParaRPr lang="en-US" sz="2600" b="1" kern="1200" baseline="0" dirty="0"/>
        </a:p>
      </dsp:txBody>
      <dsp:txXfrm>
        <a:off x="4248507" y="769104"/>
        <a:ext cx="3726693" cy="4014562"/>
      </dsp:txXfrm>
    </dsp:sp>
    <dsp:sp modelId="{41006EA0-1C35-4ADD-BA65-5F5F80C2EF6E}">
      <dsp:nvSpPr>
        <dsp:cNvPr id="0" name=""/>
        <dsp:cNvSpPr/>
      </dsp:nvSpPr>
      <dsp:spPr>
        <a:xfrm>
          <a:off x="0" y="7052"/>
          <a:ext cx="3726693" cy="748800"/>
        </a:xfrm>
        <a:prstGeom prst="rect">
          <a:avLst/>
        </a:prstGeom>
        <a:solidFill>
          <a:srgbClr val="3E6E5A"/>
        </a:solidFill>
        <a:ln w="9525" cap="flat" cmpd="sng" algn="ctr">
          <a:solidFill>
            <a:schemeClr val="accent5">
              <a:hueOff val="2457214"/>
              <a:satOff val="-53963"/>
              <a:lumOff val="13725"/>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nl-BE" sz="2400" b="1" kern="1200" dirty="0" smtClean="0"/>
            <a:t>How ?</a:t>
          </a:r>
          <a:endParaRPr lang="fr-BE" sz="2400" kern="1200" dirty="0"/>
        </a:p>
      </dsp:txBody>
      <dsp:txXfrm>
        <a:off x="0" y="7052"/>
        <a:ext cx="3726693" cy="748800"/>
      </dsp:txXfrm>
    </dsp:sp>
    <dsp:sp modelId="{E9700F79-E3C7-4DDC-921A-EAB47CBD965F}">
      <dsp:nvSpPr>
        <dsp:cNvPr id="0" name=""/>
        <dsp:cNvSpPr/>
      </dsp:nvSpPr>
      <dsp:spPr>
        <a:xfrm>
          <a:off x="0" y="746306"/>
          <a:ext cx="3726693" cy="4014562"/>
        </a:xfrm>
        <a:prstGeom prst="rect">
          <a:avLst/>
        </a:prstGeom>
        <a:solidFill>
          <a:schemeClr val="accent5">
            <a:tint val="40000"/>
            <a:alpha val="90000"/>
            <a:hueOff val="3014941"/>
            <a:satOff val="-43918"/>
            <a:lumOff val="488"/>
            <a:alphaOff val="0"/>
          </a:schemeClr>
        </a:solidFill>
        <a:ln w="9525" cap="flat" cmpd="sng" algn="ctr">
          <a:solidFill>
            <a:schemeClr val="accent5">
              <a:tint val="40000"/>
              <a:alpha val="90000"/>
              <a:hueOff val="3014941"/>
              <a:satOff val="-43918"/>
              <a:lumOff val="4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baseline="0" noProof="0" dirty="0" smtClean="0"/>
            <a:t>Detailed</a:t>
          </a:r>
          <a:r>
            <a:rPr lang="nl-BE" sz="2600" kern="1200" baseline="0" dirty="0" smtClean="0"/>
            <a:t> </a:t>
          </a:r>
          <a:r>
            <a:rPr lang="en-US" sz="2600" b="1" kern="1200" baseline="0" noProof="0" dirty="0" smtClean="0"/>
            <a:t>questionnaire</a:t>
          </a:r>
          <a:r>
            <a:rPr lang="nl-BE" sz="2600" b="1" kern="1200" baseline="0" dirty="0" smtClean="0"/>
            <a:t> </a:t>
          </a:r>
          <a:r>
            <a:rPr lang="nl-BE" sz="2600" b="1" kern="1200" baseline="0" dirty="0" err="1" smtClean="0"/>
            <a:t>with</a:t>
          </a:r>
          <a:r>
            <a:rPr lang="nl-BE" sz="2600" b="1" kern="1200" baseline="0" dirty="0" smtClean="0"/>
            <a:t> ratings</a:t>
          </a:r>
          <a:endParaRPr lang="fr-BE" sz="2600" b="1" kern="1200" dirty="0"/>
        </a:p>
        <a:p>
          <a:pPr marL="228600" lvl="1" indent="-228600" algn="l" defTabSz="1155700" rtl="0">
            <a:lnSpc>
              <a:spcPct val="90000"/>
            </a:lnSpc>
            <a:spcBef>
              <a:spcPct val="0"/>
            </a:spcBef>
            <a:spcAft>
              <a:spcPct val="15000"/>
            </a:spcAft>
            <a:buChar char="••"/>
          </a:pPr>
          <a:r>
            <a:rPr lang="en-US" sz="2600" kern="1200" baseline="0" smtClean="0"/>
            <a:t>4 main criteria: IAM, IT-security, operational security, governance</a:t>
          </a:r>
          <a:endParaRPr lang="en-US" sz="2600" kern="1200" baseline="0" dirty="0"/>
        </a:p>
        <a:p>
          <a:pPr marL="228600" lvl="1" indent="-228600" algn="l" defTabSz="1155700" rtl="0">
            <a:lnSpc>
              <a:spcPct val="90000"/>
            </a:lnSpc>
            <a:spcBef>
              <a:spcPct val="0"/>
            </a:spcBef>
            <a:spcAft>
              <a:spcPct val="15000"/>
            </a:spcAft>
            <a:buChar char="••"/>
          </a:pPr>
          <a:r>
            <a:rPr lang="en-US" sz="2600" kern="1200" baseline="0" smtClean="0"/>
            <a:t>Excel sheet</a:t>
          </a:r>
          <a:endParaRPr lang="en-US" sz="2600" kern="1200" baseline="0" dirty="0"/>
        </a:p>
        <a:p>
          <a:pPr marL="228600" lvl="1" indent="-228600" algn="l" defTabSz="1155700" rtl="0">
            <a:lnSpc>
              <a:spcPct val="90000"/>
            </a:lnSpc>
            <a:spcBef>
              <a:spcPct val="0"/>
            </a:spcBef>
            <a:spcAft>
              <a:spcPct val="15000"/>
            </a:spcAft>
            <a:buChar char="••"/>
          </a:pPr>
          <a:r>
            <a:rPr lang="en-US" sz="2600" b="1" kern="1200" baseline="0" dirty="0" smtClean="0"/>
            <a:t>Free &amp; publicly available</a:t>
          </a:r>
          <a:endParaRPr lang="en-US" sz="2600" b="1" kern="1200" baseline="0" dirty="0"/>
        </a:p>
      </dsp:txBody>
      <dsp:txXfrm>
        <a:off x="0" y="746306"/>
        <a:ext cx="3726693" cy="40145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1/13/2017</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1/13/2017</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fr-BE"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19</a:t>
            </a:fld>
            <a:endParaRPr lang="en-US"/>
          </a:p>
        </p:txBody>
      </p:sp>
    </p:spTree>
    <p:extLst>
      <p:ext uri="{BB962C8B-B14F-4D97-AF65-F5344CB8AC3E}">
        <p14:creationId xmlns:p14="http://schemas.microsoft.com/office/powerpoint/2010/main" val="355599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20</a:t>
            </a:fld>
            <a:endParaRPr lang="en-US"/>
          </a:p>
        </p:txBody>
      </p:sp>
    </p:spTree>
    <p:extLst>
      <p:ext uri="{BB962C8B-B14F-4D97-AF65-F5344CB8AC3E}">
        <p14:creationId xmlns:p14="http://schemas.microsoft.com/office/powerpoint/2010/main" val="355599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21</a:t>
            </a:fld>
            <a:endParaRPr lang="en-US"/>
          </a:p>
        </p:txBody>
      </p:sp>
    </p:spTree>
    <p:extLst>
      <p:ext uri="{BB962C8B-B14F-4D97-AF65-F5344CB8AC3E}">
        <p14:creationId xmlns:p14="http://schemas.microsoft.com/office/powerpoint/2010/main" val="31661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22</a:t>
            </a:fld>
            <a:endParaRPr lang="en-US"/>
          </a:p>
        </p:txBody>
      </p:sp>
    </p:spTree>
    <p:extLst>
      <p:ext uri="{BB962C8B-B14F-4D97-AF65-F5344CB8AC3E}">
        <p14:creationId xmlns:p14="http://schemas.microsoft.com/office/powerpoint/2010/main" val="158337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23</a:t>
            </a:fld>
            <a:endParaRPr lang="en-US"/>
          </a:p>
        </p:txBody>
      </p:sp>
    </p:spTree>
    <p:extLst>
      <p:ext uri="{BB962C8B-B14F-4D97-AF65-F5344CB8AC3E}">
        <p14:creationId xmlns:p14="http://schemas.microsoft.com/office/powerpoint/2010/main" val="351388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25</a:t>
            </a:fld>
            <a:endParaRPr lang="nl-BE"/>
          </a:p>
        </p:txBody>
      </p:sp>
    </p:spTree>
    <p:extLst>
      <p:ext uri="{BB962C8B-B14F-4D97-AF65-F5344CB8AC3E}">
        <p14:creationId xmlns:p14="http://schemas.microsoft.com/office/powerpoint/2010/main" val="231648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26</a:t>
            </a:fld>
            <a:endParaRPr lang="en-US"/>
          </a:p>
        </p:txBody>
      </p:sp>
    </p:spTree>
    <p:extLst>
      <p:ext uri="{BB962C8B-B14F-4D97-AF65-F5344CB8AC3E}">
        <p14:creationId xmlns:p14="http://schemas.microsoft.com/office/powerpoint/2010/main" val="292000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28</a:t>
            </a:fld>
            <a:endParaRPr lang="en-US"/>
          </a:p>
        </p:txBody>
      </p:sp>
    </p:spTree>
    <p:extLst>
      <p:ext uri="{BB962C8B-B14F-4D97-AF65-F5344CB8AC3E}">
        <p14:creationId xmlns:p14="http://schemas.microsoft.com/office/powerpoint/2010/main" val="52486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solidFill>
                  <a:prstClr val="black"/>
                </a:solidFill>
              </a:rPr>
              <a:pPr>
                <a:defRPr/>
              </a:pPr>
              <a:t>29</a:t>
            </a:fld>
            <a:endParaRPr lang="nl-BE">
              <a:solidFill>
                <a:prstClr val="black"/>
              </a:solidFill>
            </a:endParaRPr>
          </a:p>
        </p:txBody>
      </p:sp>
    </p:spTree>
    <p:extLst>
      <p:ext uri="{BB962C8B-B14F-4D97-AF65-F5344CB8AC3E}">
        <p14:creationId xmlns:p14="http://schemas.microsoft.com/office/powerpoint/2010/main" val="112571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38</a:t>
            </a:fld>
            <a:endParaRPr lang="fr-BE"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4</a:t>
            </a:fld>
            <a:endParaRPr lang="en-US"/>
          </a:p>
        </p:txBody>
      </p:sp>
    </p:spTree>
    <p:extLst>
      <p:ext uri="{BB962C8B-B14F-4D97-AF65-F5344CB8AC3E}">
        <p14:creationId xmlns:p14="http://schemas.microsoft.com/office/powerpoint/2010/main" val="94806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a:t>
            </a:fld>
            <a:endParaRPr lang="en-US"/>
          </a:p>
        </p:txBody>
      </p:sp>
    </p:spTree>
    <p:extLst>
      <p:ext uri="{BB962C8B-B14F-4D97-AF65-F5344CB8AC3E}">
        <p14:creationId xmlns:p14="http://schemas.microsoft.com/office/powerpoint/2010/main" val="14139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7575" y="742950"/>
            <a:ext cx="4965700" cy="3724275"/>
          </a:xfrm>
          <a:ln/>
        </p:spPr>
      </p:sp>
      <p:sp>
        <p:nvSpPr>
          <p:cNvPr id="51203" name="Rectangle 3"/>
          <p:cNvSpPr>
            <a:spLocks noGrp="1" noChangeArrowheads="1"/>
          </p:cNvSpPr>
          <p:nvPr>
            <p:ph type="body" idx="1"/>
          </p:nvPr>
        </p:nvSpPr>
        <p:spPr>
          <a:xfrm>
            <a:off x="906463" y="4714122"/>
            <a:ext cx="4984750" cy="44696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17575" y="742950"/>
            <a:ext cx="4965700" cy="3724275"/>
          </a:xfrm>
          <a:ln/>
        </p:spPr>
      </p:sp>
      <p:sp>
        <p:nvSpPr>
          <p:cNvPr id="52227" name="Rectangle 3"/>
          <p:cNvSpPr>
            <a:spLocks noGrp="1" noChangeArrowheads="1"/>
          </p:cNvSpPr>
          <p:nvPr>
            <p:ph type="body" idx="1"/>
          </p:nvPr>
        </p:nvSpPr>
        <p:spPr>
          <a:xfrm>
            <a:off x="906463" y="4714122"/>
            <a:ext cx="4984750" cy="44696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13</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smtClean="0"/>
          </a:p>
        </p:txBody>
      </p:sp>
      <p:sp>
        <p:nvSpPr>
          <p:cNvPr id="4" name="Slide Number Placeholder 3"/>
          <p:cNvSpPr>
            <a:spLocks noGrp="1"/>
          </p:cNvSpPr>
          <p:nvPr>
            <p:ph type="sldNum" sz="quarter" idx="10"/>
          </p:nvPr>
        </p:nvSpPr>
        <p:spPr/>
        <p:txBody>
          <a:bodyPr/>
          <a:lstStyle/>
          <a:p>
            <a:pPr>
              <a:defRPr/>
            </a:pPr>
            <a:fld id="{A714717F-F120-447C-90A1-F86FCFED418F}" type="slidenum">
              <a:rPr lang="en-US" smtClean="0"/>
              <a:pPr>
                <a:defRPr/>
              </a:pPr>
              <a:t>14</a:t>
            </a:fld>
            <a:endParaRPr lang="fr-BE"/>
          </a:p>
        </p:txBody>
      </p:sp>
    </p:spTree>
    <p:extLst>
      <p:ext uri="{BB962C8B-B14F-4D97-AF65-F5344CB8AC3E}">
        <p14:creationId xmlns:p14="http://schemas.microsoft.com/office/powerpoint/2010/main" val="385166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17</a:t>
            </a:fld>
            <a:endParaRPr lang="en-US"/>
          </a:p>
        </p:txBody>
      </p:sp>
    </p:spTree>
    <p:extLst>
      <p:ext uri="{BB962C8B-B14F-4D97-AF65-F5344CB8AC3E}">
        <p14:creationId xmlns:p14="http://schemas.microsoft.com/office/powerpoint/2010/main" val="357497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18</a:t>
            </a:fld>
            <a:endParaRPr lang="en-US"/>
          </a:p>
        </p:txBody>
      </p:sp>
    </p:spTree>
    <p:extLst>
      <p:ext uri="{BB962C8B-B14F-4D97-AF65-F5344CB8AC3E}">
        <p14:creationId xmlns:p14="http://schemas.microsoft.com/office/powerpoint/2010/main" val="2199068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t>frank.robben@ehealth.fgov.be </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http://www.bcss.fgov.be</a:t>
              </a:r>
            </a:p>
            <a:p>
              <a:pPr>
                <a:defRPr/>
              </a:pPr>
              <a:r>
                <a:rPr lang="fr-BE" altLang="en-US" sz="1600" smtClean="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r>
              <a:rPr lang="en-US" smtClean="0"/>
              <a:t>14/01/2017</a:t>
            </a:r>
            <a:endParaRPr lang="en-US" dirty="0"/>
          </a:p>
        </p:txBody>
      </p:sp>
      <p:sp>
        <p:nvSpPr>
          <p:cNvPr id="13" name="Footer Placeholder 12"/>
          <p:cNvSpPr>
            <a:spLocks noGrp="1"/>
          </p:cNvSpPr>
          <p:nvPr>
            <p:ph type="ftr" sz="quarter" idx="11"/>
          </p:nvPr>
        </p:nvSpPr>
        <p:spPr/>
        <p:txBody>
          <a:bodyPr/>
          <a:lstStyle/>
          <a:p>
            <a:pPr>
              <a:defRPr/>
            </a:pPr>
            <a:endParaRPr lang="en-US"/>
          </a:p>
        </p:txBody>
      </p:sp>
      <p:sp>
        <p:nvSpPr>
          <p:cNvPr id="14" name="Slide Number Placeholder 13"/>
          <p:cNvSpPr>
            <a:spLocks noGrp="1"/>
          </p:cNvSpPr>
          <p:nvPr>
            <p:ph type="sldNum" sz="quarter" idx="12"/>
          </p:nvPr>
        </p:nvSpPr>
        <p:spPr/>
        <p:txBody>
          <a:bodyPr/>
          <a:lstStyle/>
          <a:p>
            <a:pPr>
              <a:defRPr/>
            </a:pPr>
            <a:fld id="{FFCE82F8-2569-42C2-9FFB-CB1813468292}" type="slidenum">
              <a:rPr lang="en-US" smtClean="0"/>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66"/>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3896"/>
            <a:ext cx="8229600" cy="4953000"/>
          </a:xfrm>
        </p:spPr>
        <p:txBody>
          <a:bodyPr/>
          <a:lstStyle>
            <a:lvl1pPr>
              <a:lnSpc>
                <a:spcPts val="2600"/>
              </a:lnSpc>
              <a:defRPr/>
            </a:lvl1pPr>
            <a:lvl2pPr>
              <a:lnSpc>
                <a:spcPts val="2600"/>
              </a:lnSpc>
              <a:defRPr/>
            </a:lvl2pPr>
            <a:lvl3pPr>
              <a:lnSpc>
                <a:spcPts val="2600"/>
              </a:lnSpc>
              <a:defRPr/>
            </a:lvl3pPr>
            <a:lvl4pPr>
              <a:lnSpc>
                <a:spcPts val="2600"/>
              </a:lnSpc>
              <a:defRPr/>
            </a:lvl4pPr>
            <a:lvl5pPr>
              <a:lnSpc>
                <a:spcPts val="26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14/01/2017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r>
              <a:rPr lang="en-US" smtClean="0"/>
              <a:t>14/01/2017</a:t>
            </a:r>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FCE82F8-2569-42C2-9FFB-CB1813468292}" type="slidenum">
              <a:rPr lang="en-US" smtClean="0"/>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pPr>
              <a:defRPr/>
            </a:pPr>
            <a:r>
              <a:rPr lang="en-US" smtClean="0"/>
              <a:t>14/01/2017</a:t>
            </a:r>
            <a:endParaRPr lang="en-US" dirty="0"/>
          </a:p>
        </p:txBody>
      </p:sp>
      <p:sp>
        <p:nvSpPr>
          <p:cNvPr id="10" name="Footer Placeholder 9"/>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FFCE82F8-2569-42C2-9FFB-CB1813468292}" type="slidenum">
              <a:rPr lang="en-US" smtClean="0"/>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40"/>
            <a:ext cx="8229600" cy="990600"/>
          </a:xfrm>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r>
              <a:rPr lang="en-US" smtClean="0"/>
              <a:t>14/01/2017</a:t>
            </a:r>
            <a:endParaRPr lang="en-US" dirty="0"/>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FFCE82F8-2569-42C2-9FFB-CB1813468292}" type="slidenum">
              <a:rPr lang="en-US" smtClean="0"/>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smtClean="0"/>
              <a:t>14/01/2017</a:t>
            </a:r>
            <a:endParaRPr lang="en-US" dirty="0"/>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FCE82F8-2569-42C2-9FFB-CB1813468292}" type="slidenum">
              <a:rPr lang="en-US" smtClean="0"/>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t>frank.robben@ehealth.fgov.be </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http://www.bcss.fgov.be</a:t>
              </a:r>
            </a:p>
            <a:p>
              <a:pPr>
                <a:defRPr/>
              </a:pPr>
              <a:r>
                <a:rPr lang="fr-BE" altLang="en-US" sz="1600" smtClean="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0" y="6536343"/>
            <a:ext cx="836561" cy="216000"/>
          </a:xfrm>
          <a:prstGeom prst="rect">
            <a:avLst/>
          </a:prstGeom>
        </p:spPr>
        <p:txBody>
          <a:bodyPr/>
          <a:lstStyle/>
          <a:p>
            <a:r>
              <a:rPr lang="en-US" smtClean="0"/>
              <a:t>14/01/2017</a:t>
            </a:r>
            <a:endParaRPr lang="nl-BE" dirty="0"/>
          </a:p>
        </p:txBody>
      </p:sp>
      <p:sp>
        <p:nvSpPr>
          <p:cNvPr id="4" name="Footer Placeholder 3"/>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1663305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33192"/>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486422"/>
            <a:ext cx="8229600" cy="505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14/01/2017</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 id="2147483866" r:id="rId8"/>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8" Type="http://schemas.openxmlformats.org/officeDocument/2006/relationships/hyperlink" Target="https://www.privacycommission.be/fr/le-modele-devaluation-de-securite-des-services-cloud" TargetMode="External"/><Relationship Id="rId3" Type="http://schemas.openxmlformats.org/officeDocument/2006/relationships/image" Target="../media/image44.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fr-BE" sz="4000" b="1" cap="none" dirty="0" smtClean="0">
                <a:solidFill>
                  <a:srgbClr val="3E6E5A"/>
                </a:solidFill>
              </a:rPr>
              <a:t>Introduction to Cloud</a:t>
            </a:r>
            <a:endParaRPr lang="fr-BE" sz="4000" b="1" cap="none" dirty="0">
              <a:solidFill>
                <a:srgbClr val="3E6E5A"/>
              </a:solidFill>
            </a:endParaRPr>
          </a:p>
        </p:txBody>
      </p:sp>
      <p:pic>
        <p:nvPicPr>
          <p:cNvPr id="512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Cloud </a:t>
            </a:r>
            <a:r>
              <a:rPr lang="nl-BE" dirty="0" err="1" smtClean="0"/>
              <a:t>advantages</a:t>
            </a:r>
            <a:endParaRPr lang="fr-BE" dirty="0"/>
          </a:p>
        </p:txBody>
      </p:sp>
      <p:sp>
        <p:nvSpPr>
          <p:cNvPr id="3" name="Content Placeholder 2"/>
          <p:cNvSpPr>
            <a:spLocks noGrp="1"/>
          </p:cNvSpPr>
          <p:nvPr>
            <p:ph idx="1"/>
          </p:nvPr>
        </p:nvSpPr>
        <p:spPr/>
        <p:txBody>
          <a:bodyPr/>
          <a:lstStyle/>
          <a:p>
            <a:pPr marL="0">
              <a:spcBef>
                <a:spcPts val="1200"/>
              </a:spcBef>
            </a:pPr>
            <a:r>
              <a:rPr lang="nl-BE" dirty="0" err="1" smtClean="0"/>
              <a:t>Any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mobile</a:t>
            </a:r>
          </a:p>
          <a:p>
            <a:pPr marL="0">
              <a:spcBef>
                <a:spcPts val="1200"/>
              </a:spcBef>
            </a:pPr>
            <a:r>
              <a:rPr lang="nl-BE" dirty="0" err="1" smtClean="0"/>
              <a:t>Safeguarded</a:t>
            </a:r>
            <a:r>
              <a:rPr lang="nl-BE" dirty="0" smtClean="0"/>
              <a:t> </a:t>
            </a:r>
            <a:r>
              <a:rPr lang="nl-BE" dirty="0" err="1" smtClean="0"/>
              <a:t>with</a:t>
            </a:r>
            <a:r>
              <a:rPr lang="nl-BE" dirty="0" smtClean="0"/>
              <a:t> </a:t>
            </a:r>
            <a:r>
              <a:rPr lang="nl-BE" dirty="0" err="1" smtClean="0"/>
              <a:t>backups</a:t>
            </a:r>
            <a:endParaRPr lang="nl-BE" dirty="0" smtClean="0"/>
          </a:p>
          <a:p>
            <a:pPr marL="0">
              <a:spcBef>
                <a:spcPts val="1200"/>
              </a:spcBef>
            </a:pPr>
            <a:r>
              <a:rPr lang="nl-BE" dirty="0" smtClean="0"/>
              <a:t>High level of security </a:t>
            </a:r>
            <a:r>
              <a:rPr lang="nl-BE" dirty="0" err="1" smtClean="0"/>
              <a:t>if</a:t>
            </a:r>
            <a:r>
              <a:rPr lang="nl-BE" dirty="0" smtClean="0"/>
              <a:t> well </a:t>
            </a:r>
            <a:r>
              <a:rPr lang="nl-BE" dirty="0" err="1" smtClean="0"/>
              <a:t>implemented</a:t>
            </a:r>
            <a:endParaRPr lang="nl-BE" dirty="0" smtClean="0"/>
          </a:p>
          <a:p>
            <a:pPr marL="0">
              <a:spcBef>
                <a:spcPts val="1200"/>
              </a:spcBef>
            </a:pPr>
            <a:r>
              <a:rPr lang="nl-BE" dirty="0" err="1" smtClean="0"/>
              <a:t>Lower</a:t>
            </a:r>
            <a:r>
              <a:rPr lang="nl-BE" dirty="0" smtClean="0"/>
              <a:t> Total </a:t>
            </a:r>
            <a:r>
              <a:rPr lang="nl-BE" dirty="0" err="1" smtClean="0"/>
              <a:t>Cost</a:t>
            </a:r>
            <a:r>
              <a:rPr lang="nl-BE" dirty="0" smtClean="0"/>
              <a:t> of </a:t>
            </a:r>
            <a:r>
              <a:rPr lang="nl-BE" dirty="0" err="1" smtClean="0"/>
              <a:t>Ownership</a:t>
            </a:r>
            <a:r>
              <a:rPr lang="nl-BE" dirty="0" smtClean="0"/>
              <a:t> (TCO)</a:t>
            </a:r>
          </a:p>
          <a:p>
            <a:pPr marL="0">
              <a:spcBef>
                <a:spcPts val="1200"/>
              </a:spcBef>
            </a:pPr>
            <a:r>
              <a:rPr lang="nl-BE" dirty="0" err="1" smtClean="0"/>
              <a:t>Stability</a:t>
            </a:r>
            <a:r>
              <a:rPr lang="nl-BE" dirty="0" smtClean="0"/>
              <a:t> &amp; </a:t>
            </a:r>
            <a:r>
              <a:rPr lang="nl-BE" dirty="0" err="1" smtClean="0"/>
              <a:t>incremental</a:t>
            </a:r>
            <a:r>
              <a:rPr lang="nl-BE" dirty="0" smtClean="0"/>
              <a:t> updates</a:t>
            </a:r>
          </a:p>
          <a:p>
            <a:pPr marL="0">
              <a:spcBef>
                <a:spcPts val="1200"/>
              </a:spcBef>
            </a:pPr>
            <a:r>
              <a:rPr lang="nl-BE" dirty="0" err="1" smtClean="0"/>
              <a:t>Collaboration</a:t>
            </a:r>
            <a:endParaRPr lang="nl-BE" dirty="0" smtClean="0"/>
          </a:p>
          <a:p>
            <a:pPr marL="0">
              <a:spcBef>
                <a:spcPts val="1200"/>
              </a:spcBef>
            </a:pPr>
            <a:r>
              <a:rPr lang="nl-BE" dirty="0" err="1" smtClean="0"/>
              <a:t>Should</a:t>
            </a:r>
            <a:r>
              <a:rPr lang="nl-BE" dirty="0" smtClean="0"/>
              <a:t> </a:t>
            </a:r>
            <a:r>
              <a:rPr lang="nl-BE" dirty="0" err="1" smtClean="0"/>
              <a:t>provide</a:t>
            </a:r>
            <a:r>
              <a:rPr lang="nl-BE" dirty="0" smtClean="0"/>
              <a:t> </a:t>
            </a:r>
            <a:r>
              <a:rPr lang="nl-BE" dirty="0" err="1" smtClean="0"/>
              <a:t>portability</a:t>
            </a:r>
            <a:endParaRPr lang="nl-BE" dirty="0" smtClean="0"/>
          </a:p>
          <a:p>
            <a:pPr marL="0">
              <a:spcBef>
                <a:spcPts val="1200"/>
              </a:spcBef>
            </a:pPr>
            <a:r>
              <a:rPr lang="nl-BE" dirty="0" smtClean="0"/>
              <a:t>Community </a:t>
            </a:r>
            <a:r>
              <a:rPr lang="nl-BE" dirty="0"/>
              <a:t>cloud solutions</a:t>
            </a:r>
          </a:p>
          <a:p>
            <a:pPr marL="730250" lvl="4">
              <a:spcBef>
                <a:spcPts val="1200"/>
              </a:spcBef>
            </a:pPr>
            <a:r>
              <a:rPr lang="nl-BE" sz="2000" dirty="0" err="1"/>
              <a:t>c</a:t>
            </a:r>
            <a:r>
              <a:rPr lang="nl-BE" sz="2000" dirty="0" err="1" smtClean="0"/>
              <a:t>an</a:t>
            </a:r>
            <a:r>
              <a:rPr lang="nl-BE" sz="2000" dirty="0" smtClean="0"/>
              <a:t> </a:t>
            </a:r>
            <a:r>
              <a:rPr lang="nl-BE" sz="2000" dirty="0" err="1"/>
              <a:t>be</a:t>
            </a:r>
            <a:r>
              <a:rPr lang="nl-BE" sz="2000" dirty="0"/>
              <a:t> open </a:t>
            </a:r>
            <a:r>
              <a:rPr lang="nl-BE" sz="2000" dirty="0" err="1"/>
              <a:t>for</a:t>
            </a:r>
            <a:r>
              <a:rPr lang="nl-BE" sz="2000" dirty="0"/>
              <a:t> </a:t>
            </a:r>
            <a:r>
              <a:rPr lang="nl-BE" sz="2000" dirty="0" err="1"/>
              <a:t>integration</a:t>
            </a:r>
            <a:r>
              <a:rPr lang="nl-BE" sz="2000" dirty="0"/>
              <a:t> </a:t>
            </a:r>
            <a:r>
              <a:rPr lang="nl-BE" sz="2000" dirty="0" err="1"/>
              <a:t>with</a:t>
            </a:r>
            <a:r>
              <a:rPr lang="nl-BE" sz="2000" dirty="0"/>
              <a:t> </a:t>
            </a:r>
            <a:r>
              <a:rPr lang="nl-BE" sz="2000" dirty="0" err="1"/>
              <a:t>other</a:t>
            </a:r>
            <a:r>
              <a:rPr lang="nl-BE" sz="2000" dirty="0"/>
              <a:t> services</a:t>
            </a:r>
          </a:p>
          <a:p>
            <a:pPr marL="730250" lvl="4">
              <a:spcBef>
                <a:spcPts val="1200"/>
              </a:spcBef>
            </a:pPr>
            <a:r>
              <a:rPr lang="nl-BE" sz="2000" dirty="0"/>
              <a:t>t</a:t>
            </a:r>
            <a:r>
              <a:rPr lang="nl-BE" sz="2000" dirty="0" smtClean="0"/>
              <a:t>rust </a:t>
            </a:r>
            <a:r>
              <a:rPr lang="nl-BE" sz="2000" dirty="0" err="1"/>
              <a:t>relationship</a:t>
            </a:r>
            <a:r>
              <a:rPr lang="nl-BE" sz="2000" dirty="0"/>
              <a:t> / data </a:t>
            </a:r>
            <a:r>
              <a:rPr lang="nl-BE" sz="2000" dirty="0" err="1"/>
              <a:t>protection</a:t>
            </a:r>
            <a:r>
              <a:rPr lang="nl-BE" sz="2000" dirty="0"/>
              <a:t> (e.g. </a:t>
            </a:r>
            <a:r>
              <a:rPr lang="nl-BE" sz="2000" dirty="0" err="1"/>
              <a:t>Vitalink</a:t>
            </a:r>
            <a:r>
              <a:rPr lang="nl-BE" sz="2000" dirty="0"/>
              <a:t>)</a:t>
            </a:r>
          </a:p>
          <a:p>
            <a:pPr marL="0">
              <a:spcBef>
                <a:spcPts val="1200"/>
              </a:spcBef>
            </a:pPr>
            <a:endParaRPr lang="nl-BE" dirty="0" smtClean="0"/>
          </a:p>
          <a:p>
            <a:pPr marL="0">
              <a:spcBef>
                <a:spcPts val="1200"/>
              </a:spcBef>
            </a:pPr>
            <a:endParaRPr lang="fr-BE" dirty="0"/>
          </a:p>
        </p:txBody>
      </p:sp>
      <p:sp>
        <p:nvSpPr>
          <p:cNvPr id="4" name="Date Placeholder 3"/>
          <p:cNvSpPr>
            <a:spLocks noGrp="1"/>
          </p:cNvSpPr>
          <p:nvPr>
            <p:ph type="dt" sz="half" idx="10"/>
          </p:nvPr>
        </p:nvSpPr>
        <p:spPr/>
        <p:txBody>
          <a:bodyPr/>
          <a:lstStyle/>
          <a:p>
            <a:pPr>
              <a:defRPr/>
            </a:pPr>
            <a:r>
              <a:rPr lang="en-US" smtClean="0"/>
              <a:t>14/01/2017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10</a:t>
            </a:fld>
            <a:endParaRPr lang="en-US" dirty="0"/>
          </a:p>
        </p:txBody>
      </p:sp>
    </p:spTree>
    <p:extLst>
      <p:ext uri="{BB962C8B-B14F-4D97-AF65-F5344CB8AC3E}">
        <p14:creationId xmlns:p14="http://schemas.microsoft.com/office/powerpoint/2010/main" val="322800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508"/>
            <a:ext cx="5181600" cy="653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idx="4294967295"/>
          </p:nvPr>
        </p:nvSpPr>
        <p:spPr>
          <a:xfrm>
            <a:off x="5622925" y="31570"/>
            <a:ext cx="3311525" cy="1143000"/>
          </a:xfrm>
        </p:spPr>
        <p:txBody>
          <a:bodyPr/>
          <a:lstStyle/>
          <a:p>
            <a:r>
              <a:rPr lang="fr-BE" altLang="fr-FR" b="1" dirty="0" err="1" smtClean="0"/>
              <a:t>Vitalink</a:t>
            </a:r>
            <a:endParaRPr lang="en-US" altLang="fr-FR" dirty="0" smtClean="0">
              <a:solidFill>
                <a:srgbClr val="2C2C86"/>
              </a:solidFill>
            </a:endParaRPr>
          </a:p>
        </p:txBody>
      </p:sp>
      <p:sp>
        <p:nvSpPr>
          <p:cNvPr id="20484" name="Text Box 4"/>
          <p:cNvSpPr txBox="1">
            <a:spLocks noChangeArrowheads="1"/>
          </p:cNvSpPr>
          <p:nvPr/>
        </p:nvSpPr>
        <p:spPr bwMode="auto">
          <a:xfrm>
            <a:off x="5753100" y="1270000"/>
            <a:ext cx="31877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marL="101600" indent="-1016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BE" altLang="fr-FR" sz="2000" dirty="0" smtClean="0"/>
              <a:t>Share data</a:t>
            </a:r>
            <a:endParaRPr lang="nl-BE" altLang="fr-FR" sz="2000" dirty="0"/>
          </a:p>
          <a:p>
            <a:pPr marL="177800" indent="-177800" eaLnBrk="1" hangingPunct="1">
              <a:spcBef>
                <a:spcPct val="50000"/>
              </a:spcBef>
              <a:buFontTx/>
              <a:buChar char="-"/>
            </a:pPr>
            <a:r>
              <a:rPr lang="nl-BE" altLang="fr-FR" sz="2000" dirty="0" err="1" smtClean="0"/>
              <a:t>every</a:t>
            </a:r>
            <a:r>
              <a:rPr lang="nl-BE" altLang="fr-FR" sz="2000" dirty="0" smtClean="0"/>
              <a:t> actor </a:t>
            </a:r>
            <a:r>
              <a:rPr lang="nl-BE" altLang="fr-FR" sz="2000" dirty="0" err="1" smtClean="0"/>
              <a:t>keeps</a:t>
            </a:r>
            <a:r>
              <a:rPr lang="nl-BE" altLang="fr-FR" sz="2000" dirty="0" smtClean="0"/>
              <a:t> his records,</a:t>
            </a:r>
            <a:endParaRPr lang="nl-BE" altLang="fr-FR" sz="2000" dirty="0"/>
          </a:p>
          <a:p>
            <a:pPr marL="177800" indent="-177800" eaLnBrk="1" hangingPunct="1">
              <a:spcBef>
                <a:spcPct val="50000"/>
              </a:spcBef>
              <a:buFontTx/>
              <a:buChar char="-"/>
            </a:pPr>
            <a:r>
              <a:rPr lang="nl-BE" altLang="fr-FR" sz="2000" dirty="0" smtClean="0"/>
              <a:t>but </a:t>
            </a:r>
            <a:r>
              <a:rPr lang="nl-BE" altLang="fr-FR" sz="2000" dirty="0" err="1" smtClean="0"/>
              <a:t>can</a:t>
            </a:r>
            <a:r>
              <a:rPr lang="nl-BE" altLang="fr-FR" sz="2000" dirty="0" smtClean="0"/>
              <a:t> share </a:t>
            </a:r>
            <a:r>
              <a:rPr lang="nl-BE" altLang="fr-FR" sz="2000" dirty="0" err="1" smtClean="0"/>
              <a:t>specific</a:t>
            </a:r>
            <a:r>
              <a:rPr lang="nl-BE" altLang="fr-FR" sz="2000" dirty="0" smtClean="0"/>
              <a:t> parts </a:t>
            </a:r>
            <a:r>
              <a:rPr lang="nl-BE" altLang="fr-FR" sz="2000" dirty="0" err="1" smtClean="0"/>
              <a:t>with</a:t>
            </a:r>
            <a:r>
              <a:rPr lang="nl-BE" altLang="fr-FR" sz="2000" dirty="0" smtClean="0"/>
              <a:t> </a:t>
            </a:r>
            <a:r>
              <a:rPr lang="nl-BE" altLang="fr-FR" sz="2000" dirty="0" err="1" smtClean="0"/>
              <a:t>other</a:t>
            </a:r>
            <a:r>
              <a:rPr lang="nl-BE" altLang="fr-FR" sz="2000" dirty="0" smtClean="0"/>
              <a:t> actors</a:t>
            </a:r>
            <a:endParaRPr lang="nl-BE" altLang="fr-FR" sz="2000" dirty="0"/>
          </a:p>
          <a:p>
            <a:pPr eaLnBrk="1" hangingPunct="1">
              <a:spcBef>
                <a:spcPct val="50000"/>
              </a:spcBef>
              <a:buFontTx/>
              <a:buChar char="-"/>
            </a:pPr>
            <a:r>
              <a:rPr lang="nl-BE" altLang="fr-FR" sz="2000" dirty="0"/>
              <a:t> </a:t>
            </a:r>
            <a:r>
              <a:rPr lang="nl-BE" altLang="fr-FR" sz="2000" dirty="0" err="1" smtClean="0"/>
              <a:t>examples</a:t>
            </a:r>
            <a:r>
              <a:rPr lang="nl-BE" altLang="fr-FR" sz="2000" dirty="0" smtClean="0"/>
              <a:t> </a:t>
            </a:r>
            <a:r>
              <a:rPr lang="nl-BE" altLang="fr-FR" sz="2000" dirty="0"/>
              <a:t>:</a:t>
            </a:r>
          </a:p>
          <a:p>
            <a:pPr lvl="1" eaLnBrk="1" hangingPunct="1">
              <a:spcBef>
                <a:spcPct val="50000"/>
              </a:spcBef>
              <a:buFontTx/>
              <a:buChar char="-"/>
            </a:pPr>
            <a:r>
              <a:rPr lang="nl-BE" altLang="fr-FR" sz="2000" dirty="0"/>
              <a:t> </a:t>
            </a:r>
            <a:r>
              <a:rPr lang="nl-BE" altLang="fr-FR" sz="2000" dirty="0" err="1" smtClean="0"/>
              <a:t>medication</a:t>
            </a:r>
            <a:r>
              <a:rPr lang="nl-BE" altLang="fr-FR" sz="2000" dirty="0" smtClean="0"/>
              <a:t> </a:t>
            </a:r>
            <a:r>
              <a:rPr lang="nl-BE" altLang="fr-FR" sz="2000" dirty="0" err="1" smtClean="0"/>
              <a:t>scheme</a:t>
            </a:r>
            <a:endParaRPr lang="nl-BE" altLang="fr-FR" sz="2000" dirty="0"/>
          </a:p>
          <a:p>
            <a:pPr lvl="1" eaLnBrk="1" hangingPunct="1">
              <a:spcBef>
                <a:spcPct val="50000"/>
              </a:spcBef>
              <a:buFontTx/>
              <a:buChar char="-"/>
            </a:pPr>
            <a:r>
              <a:rPr lang="nl-BE" altLang="fr-FR" sz="2000" dirty="0"/>
              <a:t> SUMEHR</a:t>
            </a:r>
          </a:p>
          <a:p>
            <a:pPr lvl="1" eaLnBrk="1" hangingPunct="1">
              <a:spcBef>
                <a:spcPct val="50000"/>
              </a:spcBef>
              <a:buFontTx/>
              <a:buChar char="-"/>
            </a:pPr>
            <a:r>
              <a:rPr lang="nl-BE" altLang="fr-FR" sz="2000" dirty="0"/>
              <a:t> parameters</a:t>
            </a:r>
          </a:p>
          <a:p>
            <a:pPr lvl="1" eaLnBrk="1" hangingPunct="1">
              <a:spcBef>
                <a:spcPct val="50000"/>
              </a:spcBef>
              <a:buFontTx/>
              <a:buChar char="-"/>
            </a:pPr>
            <a:r>
              <a:rPr lang="nl-BE" altLang="fr-FR" sz="2000" dirty="0"/>
              <a:t> </a:t>
            </a:r>
            <a:r>
              <a:rPr lang="nl-BE" altLang="fr-FR" sz="2000" dirty="0" err="1" smtClean="0"/>
              <a:t>journal</a:t>
            </a:r>
            <a:endParaRPr lang="nl-BE" altLang="fr-FR" sz="2000" dirty="0"/>
          </a:p>
          <a:p>
            <a:pPr lvl="1" eaLnBrk="1" hangingPunct="1">
              <a:spcBef>
                <a:spcPct val="50000"/>
              </a:spcBef>
              <a:buFontTx/>
              <a:buChar char="-"/>
            </a:pPr>
            <a:r>
              <a:rPr lang="nl-BE" altLang="fr-FR" sz="2000" dirty="0"/>
              <a:t> …</a:t>
            </a:r>
            <a:endParaRPr lang="en-US" altLang="fr-FR" sz="2000" dirty="0"/>
          </a:p>
        </p:txBody>
      </p:sp>
      <p:sp>
        <p:nvSpPr>
          <p:cNvPr id="3" name="Slide Number Placeholder 2"/>
          <p:cNvSpPr>
            <a:spLocks noGrp="1"/>
          </p:cNvSpPr>
          <p:nvPr>
            <p:ph type="sldNum" sz="quarter" idx="12"/>
          </p:nvPr>
        </p:nvSpPr>
        <p:spPr/>
        <p:txBody>
          <a:bodyPr/>
          <a:lstStyle/>
          <a:p>
            <a:pPr>
              <a:defRPr/>
            </a:pPr>
            <a:fld id="{FFCE82F8-2569-42C2-9FFB-CB1813468292}" type="slidenum">
              <a:rPr lang="en-US" smtClean="0"/>
              <a:pPr>
                <a:defRPr/>
              </a:pPr>
              <a:t>11</a:t>
            </a:fld>
            <a:endParaRPr lang="en-US" dirty="0"/>
          </a:p>
        </p:txBody>
      </p:sp>
      <p:sp>
        <p:nvSpPr>
          <p:cNvPr id="2" name="Date Placeholder 1"/>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160286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622925" y="40448"/>
            <a:ext cx="3311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BE" altLang="fr-FR" sz="4000" b="1" spc="-100" dirty="0" err="1">
                <a:solidFill>
                  <a:schemeClr val="tx2"/>
                </a:solidFill>
                <a:latin typeface="+mj-lt"/>
                <a:ea typeface="+mj-ea"/>
                <a:cs typeface="+mj-cs"/>
              </a:rPr>
              <a:t>Vitalink</a:t>
            </a:r>
            <a:endParaRPr lang="en-US" altLang="fr-FR" sz="4000" b="1" spc="-100" dirty="0">
              <a:solidFill>
                <a:schemeClr val="tx2"/>
              </a:solidFill>
              <a:latin typeface="+mj-lt"/>
              <a:ea typeface="+mj-ea"/>
              <a:cs typeface="+mj-cs"/>
            </a:endParaRPr>
          </a:p>
        </p:txBody>
      </p:sp>
      <p:sp>
        <p:nvSpPr>
          <p:cNvPr id="21508" name="Text Box 4"/>
          <p:cNvSpPr txBox="1">
            <a:spLocks noChangeArrowheads="1"/>
          </p:cNvSpPr>
          <p:nvPr/>
        </p:nvSpPr>
        <p:spPr bwMode="auto">
          <a:xfrm>
            <a:off x="5778500" y="1219200"/>
            <a:ext cx="3365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marL="101600" indent="-101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fr-FR" sz="2000" b="1" i="1" u="sng" dirty="0" smtClean="0"/>
              <a:t>Access</a:t>
            </a:r>
            <a:r>
              <a:rPr lang="en-US" altLang="fr-FR" sz="2000" b="1" dirty="0" smtClean="0"/>
              <a:t>  </a:t>
            </a:r>
            <a:r>
              <a:rPr lang="en-US" altLang="fr-FR" sz="2000" dirty="0" smtClean="0"/>
              <a:t>for care givers</a:t>
            </a:r>
          </a:p>
          <a:p>
            <a:pPr eaLnBrk="1" hangingPunct="1">
              <a:spcBef>
                <a:spcPct val="50000"/>
              </a:spcBef>
              <a:buFontTx/>
              <a:buChar char="-"/>
            </a:pPr>
            <a:r>
              <a:rPr lang="en-US" altLang="fr-FR" sz="2000" dirty="0" smtClean="0"/>
              <a:t> with therapeutic relation</a:t>
            </a:r>
          </a:p>
          <a:p>
            <a:pPr eaLnBrk="1" hangingPunct="1">
              <a:spcBef>
                <a:spcPct val="50000"/>
              </a:spcBef>
              <a:buFontTx/>
              <a:buChar char="-"/>
            </a:pPr>
            <a:r>
              <a:rPr lang="en-US" altLang="fr-FR" sz="2000" dirty="0" smtClean="0"/>
              <a:t> dependent of their role</a:t>
            </a:r>
          </a:p>
          <a:p>
            <a:pPr eaLnBrk="1" hangingPunct="1">
              <a:spcBef>
                <a:spcPct val="50000"/>
              </a:spcBef>
            </a:pPr>
            <a:endParaRPr lang="en-US" altLang="fr-FR" sz="2000" dirty="0" smtClean="0"/>
          </a:p>
          <a:p>
            <a:pPr eaLnBrk="1" hangingPunct="1">
              <a:spcBef>
                <a:spcPct val="50000"/>
              </a:spcBef>
            </a:pPr>
            <a:r>
              <a:rPr lang="en-US" altLang="fr-FR" sz="2000" b="1" i="1" u="sng" dirty="0" smtClean="0"/>
              <a:t>No access</a:t>
            </a:r>
            <a:r>
              <a:rPr lang="en-US" altLang="fr-FR" sz="2000" dirty="0" smtClean="0"/>
              <a:t>  for</a:t>
            </a:r>
          </a:p>
          <a:p>
            <a:pPr marL="177800" indent="-177800" eaLnBrk="1" hangingPunct="1">
              <a:spcBef>
                <a:spcPct val="50000"/>
              </a:spcBef>
              <a:buFontTx/>
              <a:buChar char="-"/>
            </a:pPr>
            <a:r>
              <a:rPr lang="en-US" altLang="fr-FR" sz="2000" dirty="0" smtClean="0"/>
              <a:t>IT-administrators,    </a:t>
            </a:r>
            <a:r>
              <a:rPr lang="en-US" altLang="fr-FR" sz="2000" dirty="0" err="1" smtClean="0"/>
              <a:t>hoster</a:t>
            </a:r>
            <a:r>
              <a:rPr lang="en-US" altLang="fr-FR" sz="2000" dirty="0" smtClean="0"/>
              <a:t>,…</a:t>
            </a:r>
          </a:p>
          <a:p>
            <a:pPr marL="177800" indent="-177800" eaLnBrk="1" hangingPunct="1">
              <a:spcBef>
                <a:spcPct val="50000"/>
              </a:spcBef>
              <a:buFontTx/>
              <a:buChar char="-"/>
            </a:pPr>
            <a:r>
              <a:rPr lang="en-US" altLang="fr-FR" sz="2000" dirty="0" smtClean="0"/>
              <a:t>eHealth-platform</a:t>
            </a:r>
          </a:p>
          <a:p>
            <a:pPr marL="177800" indent="-177800" eaLnBrk="1" hangingPunct="1">
              <a:spcBef>
                <a:spcPct val="50000"/>
              </a:spcBef>
              <a:buFontTx/>
              <a:buChar char="-"/>
            </a:pPr>
            <a:r>
              <a:rPr lang="en-US" altLang="fr-FR" sz="2000" dirty="0" smtClean="0"/>
              <a:t>government</a:t>
            </a:r>
          </a:p>
          <a:p>
            <a:pPr eaLnBrk="1" hangingPunct="1">
              <a:spcBef>
                <a:spcPct val="50000"/>
              </a:spcBef>
            </a:pPr>
            <a:r>
              <a:rPr lang="en-US" altLang="fr-FR" sz="2000" dirty="0" smtClean="0"/>
              <a:t>…  without the active cooperation of the holder of the second key</a:t>
            </a:r>
            <a:endParaRPr lang="en-US" altLang="fr-FR" sz="2000" dirty="0"/>
          </a:p>
        </p:txBody>
      </p:sp>
      <p:sp>
        <p:nvSpPr>
          <p:cNvPr id="3" name="Slide Number Placeholder 2"/>
          <p:cNvSpPr>
            <a:spLocks noGrp="1"/>
          </p:cNvSpPr>
          <p:nvPr>
            <p:ph type="sldNum" sz="quarter" idx="12"/>
          </p:nvPr>
        </p:nvSpPr>
        <p:spPr/>
        <p:txBody>
          <a:bodyPr/>
          <a:lstStyle/>
          <a:p>
            <a:pPr>
              <a:defRPr/>
            </a:pPr>
            <a:fld id="{FFCE82F8-2569-42C2-9FFB-CB1813468292}" type="slidenum">
              <a:rPr lang="en-US" smtClean="0"/>
              <a:pPr>
                <a:defRPr/>
              </a:pPr>
              <a:t>12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4597"/>
            <a:ext cx="5165287"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54102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573536" y="4013537"/>
            <a:ext cx="1540172" cy="2471399"/>
            <a:chOff x="395742" y="4221048"/>
            <a:chExt cx="1539629" cy="2471394"/>
          </a:xfrm>
        </p:grpSpPr>
        <p:pic>
          <p:nvPicPr>
            <p:cNvPr id="1230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42" y="4221048"/>
              <a:ext cx="933903" cy="93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18" y="6178776"/>
              <a:ext cx="477951" cy="4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5358833"/>
              <a:ext cx="9207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687" y="6261556"/>
              <a:ext cx="764684"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
        <p:nvSpPr>
          <p:cNvPr id="2" name="Title 1"/>
          <p:cNvSpPr>
            <a:spLocks noGrp="1"/>
          </p:cNvSpPr>
          <p:nvPr>
            <p:ph type="title"/>
          </p:nvPr>
        </p:nvSpPr>
        <p:spPr/>
        <p:txBody>
          <a:bodyPr/>
          <a:lstStyle/>
          <a:p>
            <a:r>
              <a:rPr lang="nl-BE" smtClean="0"/>
              <a:t>Platform as a Service - containers</a:t>
            </a:r>
            <a:endParaRPr lang="fr-BE" dirty="0"/>
          </a:p>
        </p:txBody>
      </p:sp>
      <p:sp>
        <p:nvSpPr>
          <p:cNvPr id="12291" name="Content Placeholder 2"/>
          <p:cNvSpPr>
            <a:spLocks noGrp="1"/>
          </p:cNvSpPr>
          <p:nvPr>
            <p:ph idx="1"/>
          </p:nvPr>
        </p:nvSpPr>
        <p:spPr>
          <a:xfrm>
            <a:off x="457200" y="1473896"/>
            <a:ext cx="8585200" cy="4953000"/>
          </a:xfrm>
        </p:spPr>
        <p:txBody>
          <a:bodyPr/>
          <a:lstStyle/>
          <a:p>
            <a:r>
              <a:rPr lang="fr-BE" altLang="fr-FR" dirty="0" smtClean="0"/>
              <a:t>Introduction to container </a:t>
            </a:r>
            <a:r>
              <a:rPr lang="fr-BE" altLang="fr-FR" dirty="0" err="1" smtClean="0"/>
              <a:t>technology</a:t>
            </a:r>
            <a:endParaRPr lang="fr-BE" altLang="fr-FR" dirty="0" smtClean="0"/>
          </a:p>
          <a:p>
            <a:endParaRPr lang="fr-BE" altLang="fr-FR" dirty="0" smtClean="0"/>
          </a:p>
          <a:p>
            <a:endParaRPr lang="fr-BE" altLang="fr-FR" dirty="0" smtClean="0"/>
          </a:p>
          <a:p>
            <a:endParaRPr lang="fr-BE" altLang="fr-FR" dirty="0" smtClean="0"/>
          </a:p>
          <a:p>
            <a:endParaRPr lang="fr-BE" altLang="fr-FR" sz="200" dirty="0" smtClean="0"/>
          </a:p>
          <a:p>
            <a:r>
              <a:rPr lang="fr-BE" altLang="fr-FR" dirty="0" err="1" smtClean="0"/>
              <a:t>Translated</a:t>
            </a:r>
            <a:r>
              <a:rPr lang="fr-BE" altLang="fr-FR" dirty="0" smtClean="0"/>
              <a:t> </a:t>
            </a:r>
            <a:r>
              <a:rPr lang="fr-BE" altLang="fr-FR" dirty="0" err="1" smtClean="0"/>
              <a:t>into</a:t>
            </a:r>
            <a:r>
              <a:rPr lang="fr-BE" altLang="fr-FR" dirty="0" smtClean="0"/>
              <a:t> modern </a:t>
            </a:r>
            <a:r>
              <a:rPr lang="fr-BE" altLang="fr-FR" dirty="0" err="1" smtClean="0"/>
              <a:t>technology</a:t>
            </a:r>
            <a:r>
              <a:rPr lang="fr-BE" altLang="fr-FR" dirty="0" smtClean="0"/>
              <a:t> as Platform-as-a-Service</a:t>
            </a:r>
          </a:p>
        </p:txBody>
      </p:sp>
      <p:sp>
        <p:nvSpPr>
          <p:cNvPr id="4" name="Slide Number Placeholder 3"/>
          <p:cNvSpPr>
            <a:spLocks noGrp="1"/>
          </p:cNvSpPr>
          <p:nvPr>
            <p:ph type="sldNum" sz="quarter" idx="12"/>
          </p:nvPr>
        </p:nvSpPr>
        <p:spPr/>
        <p:txBody>
          <a:bodyPr/>
          <a:lstStyle/>
          <a:p>
            <a:fld id="{A60A115A-5C25-4C4F-AB9A-53CF64EA9C2D}" type="slidenum">
              <a:rPr lang="nl-BE" smtClean="0"/>
              <a:pPr/>
              <a:t>13</a:t>
            </a:fld>
            <a:endParaRPr lang="nl-BE" dirty="0"/>
          </a:p>
        </p:txBody>
      </p:sp>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grpSp>
        <p:nvGrpSpPr>
          <p:cNvPr id="3" name="Group 2"/>
          <p:cNvGrpSpPr>
            <a:grpSpLocks/>
          </p:cNvGrpSpPr>
          <p:nvPr/>
        </p:nvGrpSpPr>
        <p:grpSpPr bwMode="auto">
          <a:xfrm>
            <a:off x="704134" y="2050281"/>
            <a:ext cx="1077913" cy="1259562"/>
            <a:chOff x="685800" y="2425700"/>
            <a:chExt cx="1077913" cy="1259562"/>
          </a:xfrm>
        </p:grpSpPr>
        <p:pic>
          <p:nvPicPr>
            <p:cNvPr id="123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242570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732698" y="3254375"/>
              <a:ext cx="9380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Individual</a:t>
              </a:r>
              <a:endParaRPr lang="fr-BE" altLang="fr-FR" sz="1100" dirty="0">
                <a:latin typeface="Arial Black" pitchFamily="34" charset="0"/>
              </a:endParaRPr>
            </a:p>
            <a:p>
              <a:pPr algn="ctr" eaLnBrk="1" hangingPunct="1">
                <a:spcBef>
                  <a:spcPct val="0"/>
                </a:spcBef>
                <a:buClrTx/>
                <a:buSzTx/>
                <a:buFontTx/>
                <a:buNone/>
              </a:pPr>
              <a:r>
                <a:rPr lang="nl-BE" altLang="fr-FR" sz="1100" dirty="0" smtClean="0">
                  <a:latin typeface="Arial Black" pitchFamily="34" charset="0"/>
                </a:rPr>
                <a:t>content</a:t>
              </a:r>
              <a:endParaRPr lang="fr-BE" altLang="fr-FR" sz="1100" dirty="0">
                <a:latin typeface="Arial Black" pitchFamily="34" charset="0"/>
              </a:endParaRPr>
            </a:p>
          </p:txBody>
        </p:sp>
      </p:grpSp>
      <p:grpSp>
        <p:nvGrpSpPr>
          <p:cNvPr id="11" name="Group 10"/>
          <p:cNvGrpSpPr>
            <a:grpSpLocks/>
          </p:cNvGrpSpPr>
          <p:nvPr/>
        </p:nvGrpSpPr>
        <p:grpSpPr bwMode="auto">
          <a:xfrm>
            <a:off x="1895475" y="1929631"/>
            <a:ext cx="3128963" cy="1379210"/>
            <a:chOff x="1885950" y="2203450"/>
            <a:chExt cx="3128963" cy="1379210"/>
          </a:xfrm>
        </p:grpSpPr>
        <p:grpSp>
          <p:nvGrpSpPr>
            <p:cNvPr id="12320" name="Group 4"/>
            <p:cNvGrpSpPr>
              <a:grpSpLocks/>
            </p:cNvGrpSpPr>
            <p:nvPr/>
          </p:nvGrpSpPr>
          <p:grpSpPr bwMode="auto">
            <a:xfrm>
              <a:off x="2800350" y="2203450"/>
              <a:ext cx="2214563" cy="1379210"/>
              <a:chOff x="2800350" y="2203450"/>
              <a:chExt cx="2214563" cy="1379210"/>
            </a:xfrm>
          </p:grpSpPr>
          <p:pic>
            <p:nvPicPr>
              <p:cNvPr id="1232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838234" y="3321050"/>
                <a:ext cx="21467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Stored</a:t>
                </a:r>
                <a:r>
                  <a:rPr lang="fr-BE" altLang="fr-FR" sz="1100" dirty="0" smtClean="0">
                    <a:latin typeface="Arial Black" pitchFamily="34" charset="0"/>
                  </a:rPr>
                  <a:t> in an </a:t>
                </a:r>
                <a:r>
                  <a:rPr lang="fr-BE" altLang="fr-FR" sz="1100" dirty="0" err="1" smtClean="0">
                    <a:latin typeface="Arial Black" pitchFamily="34" charset="0"/>
                  </a:rPr>
                  <a:t>isolated</a:t>
                </a:r>
                <a:r>
                  <a:rPr lang="fr-BE" altLang="fr-FR" sz="1100" dirty="0" smtClean="0">
                    <a:latin typeface="Arial Black" pitchFamily="34" charset="0"/>
                  </a:rPr>
                  <a:t> </a:t>
                </a:r>
                <a:r>
                  <a:rPr lang="fr-BE" altLang="fr-FR" sz="1100" dirty="0" err="1" smtClean="0">
                    <a:latin typeface="Arial Black" pitchFamily="34" charset="0"/>
                  </a:rPr>
                  <a:t>way</a:t>
                </a:r>
                <a:endParaRPr lang="fr-BE" altLang="fr-FR" sz="1100" dirty="0">
                  <a:latin typeface="Arial Black" pitchFamily="34" charset="0"/>
                </a:endParaRPr>
              </a:p>
            </p:txBody>
          </p:sp>
        </p:grpSp>
        <p:cxnSp>
          <p:nvCxnSpPr>
            <p:cNvPr id="28" name="Straight Arrow Connector 27"/>
            <p:cNvCxnSpPr/>
            <p:nvPr/>
          </p:nvCxnSpPr>
          <p:spPr>
            <a:xfrm>
              <a:off x="1885950" y="275748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5124450" y="2058219"/>
            <a:ext cx="3667125" cy="1250622"/>
            <a:chOff x="5124450" y="2341563"/>
            <a:chExt cx="3667125" cy="1250622"/>
          </a:xfrm>
        </p:grpSpPr>
        <p:grpSp>
          <p:nvGrpSpPr>
            <p:cNvPr id="12315" name="Group 5"/>
            <p:cNvGrpSpPr>
              <a:grpSpLocks/>
            </p:cNvGrpSpPr>
            <p:nvPr/>
          </p:nvGrpSpPr>
          <p:grpSpPr bwMode="auto">
            <a:xfrm>
              <a:off x="6015038" y="2341563"/>
              <a:ext cx="2776537" cy="1250622"/>
              <a:chOff x="6015038" y="2341563"/>
              <a:chExt cx="2776537" cy="1250622"/>
            </a:xfrm>
          </p:grpSpPr>
          <p:pic>
            <p:nvPicPr>
              <p:cNvPr id="12317"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573512" y="3330575"/>
                <a:ext cx="1840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smtClean="0">
                    <a:latin typeface="Arial Black" pitchFamily="34" charset="0"/>
                  </a:rPr>
                  <a:t>And </a:t>
                </a:r>
                <a:r>
                  <a:rPr lang="fr-BE" altLang="fr-FR" sz="1100" dirty="0" err="1" smtClean="0">
                    <a:latin typeface="Arial Black" pitchFamily="34" charset="0"/>
                  </a:rPr>
                  <a:t>easily</a:t>
                </a:r>
                <a:r>
                  <a:rPr lang="fr-BE" altLang="fr-FR" sz="1100" dirty="0" smtClean="0">
                    <a:latin typeface="Arial Black" pitchFamily="34" charset="0"/>
                  </a:rPr>
                  <a:t> </a:t>
                </a:r>
                <a:r>
                  <a:rPr lang="fr-BE" altLang="fr-FR" sz="1100" dirty="0" err="1" smtClean="0">
                    <a:latin typeface="Arial Black" pitchFamily="34" charset="0"/>
                  </a:rPr>
                  <a:t>removable</a:t>
                </a:r>
                <a:endParaRPr lang="fr-BE" altLang="fr-FR" sz="1100" dirty="0">
                  <a:latin typeface="Arial Black" pitchFamily="34" charset="0"/>
                </a:endParaRPr>
              </a:p>
            </p:txBody>
          </p:sp>
        </p:grpSp>
        <p:cxnSp>
          <p:nvCxnSpPr>
            <p:cNvPr id="40" name="Straight Arrow Connector 39"/>
            <p:cNvCxnSpPr/>
            <p:nvPr/>
          </p:nvCxnSpPr>
          <p:spPr>
            <a:xfrm>
              <a:off x="5124450" y="275272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230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3500" y="4013199"/>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Group 12"/>
          <p:cNvGrpSpPr>
            <a:grpSpLocks/>
          </p:cNvGrpSpPr>
          <p:nvPr/>
        </p:nvGrpSpPr>
        <p:grpSpPr bwMode="auto">
          <a:xfrm>
            <a:off x="2073275" y="3997324"/>
            <a:ext cx="1671638" cy="2633662"/>
            <a:chOff x="1895475" y="4205288"/>
            <a:chExt cx="1671638" cy="2633662"/>
          </a:xfrm>
        </p:grpSpPr>
        <p:grpSp>
          <p:nvGrpSpPr>
            <p:cNvPr id="12309" name="Group 8"/>
            <p:cNvGrpSpPr>
              <a:grpSpLocks/>
            </p:cNvGrpSpPr>
            <p:nvPr/>
          </p:nvGrpSpPr>
          <p:grpSpPr bwMode="auto">
            <a:xfrm>
              <a:off x="2747963" y="4205288"/>
              <a:ext cx="819150" cy="2633662"/>
              <a:chOff x="2747963" y="4205288"/>
              <a:chExt cx="819150" cy="2633662"/>
            </a:xfrm>
          </p:grpSpPr>
          <p:pic>
            <p:nvPicPr>
              <p:cNvPr id="1231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1895475" y="533876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54" name="Right Arrow 53"/>
          <p:cNvSpPr/>
          <p:nvPr/>
        </p:nvSpPr>
        <p:spPr>
          <a:xfrm flipH="1">
            <a:off x="6488113" y="4411661"/>
            <a:ext cx="2087562" cy="1728788"/>
          </a:xfrm>
          <a:prstGeom prst="rightArrow">
            <a:avLst/>
          </a:prstGeom>
          <a:solidFill>
            <a:srgbClr val="3E6E5A">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Monitoring</a:t>
            </a:r>
          </a:p>
          <a:p>
            <a:pPr algn="ctr">
              <a:defRPr/>
            </a:pPr>
            <a:r>
              <a:rPr lang="fr-BE" dirty="0" smtClean="0"/>
              <a:t>Security</a:t>
            </a:r>
            <a:endParaRPr lang="fr-BE" b="1" dirty="0"/>
          </a:p>
          <a:p>
            <a:pPr algn="ctr">
              <a:defRPr/>
            </a:pPr>
            <a:r>
              <a:rPr lang="fr-BE" dirty="0" err="1"/>
              <a:t>Logging</a:t>
            </a:r>
            <a:endParaRPr lang="fr-BE" dirty="0"/>
          </a:p>
        </p:txBody>
      </p:sp>
      <p:grpSp>
        <p:nvGrpSpPr>
          <p:cNvPr id="14" name="Group 13"/>
          <p:cNvGrpSpPr>
            <a:grpSpLocks/>
          </p:cNvGrpSpPr>
          <p:nvPr/>
        </p:nvGrpSpPr>
        <p:grpSpPr bwMode="auto">
          <a:xfrm>
            <a:off x="4429125" y="3997324"/>
            <a:ext cx="1916113" cy="2625725"/>
            <a:chOff x="4251325" y="4205288"/>
            <a:chExt cx="1916113" cy="2625725"/>
          </a:xfrm>
        </p:grpSpPr>
        <p:pic>
          <p:nvPicPr>
            <p:cNvPr id="12307"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18000" y="492918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251325" y="420528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sp>
        <p:nvSpPr>
          <p:cNvPr id="19" name="Date Placeholder 18"/>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40786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308"/>
                                        </p:tgtEl>
                                        <p:attrNameLst>
                                          <p:attrName>style.visibility</p:attrName>
                                        </p:attrNameLst>
                                      </p:cBhvr>
                                      <p:to>
                                        <p:strVal val="visible"/>
                                      </p:to>
                                    </p:set>
                                    <p:animEffect transition="in" filter="wipe(left)">
                                      <p:cBhvr>
                                        <p:cTn id="32" dur="500"/>
                                        <p:tgtEl>
                                          <p:spTgt spid="123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21064" y="1445396"/>
            <a:ext cx="3238096" cy="4513262"/>
          </a:xfrm>
          <a:prstGeom prst="rect">
            <a:avLst/>
          </a:prstGeom>
          <a:solidFill>
            <a:srgbClr val="3E6E5A">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52" name="Rectangle 51"/>
          <p:cNvSpPr/>
          <p:nvPr/>
        </p:nvSpPr>
        <p:spPr>
          <a:xfrm>
            <a:off x="5850168" y="1578446"/>
            <a:ext cx="3000375" cy="4514850"/>
          </a:xfrm>
          <a:prstGeom prst="rect">
            <a:avLst/>
          </a:prstGeom>
          <a:solidFill>
            <a:srgbClr val="FF8989">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21539" name="TextBox 52"/>
          <p:cNvSpPr txBox="1">
            <a:spLocks noChangeArrowheads="1"/>
          </p:cNvSpPr>
          <p:nvPr/>
        </p:nvSpPr>
        <p:spPr bwMode="auto">
          <a:xfrm>
            <a:off x="6291493" y="1656234"/>
            <a:ext cx="22272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err="1" smtClean="0">
                <a:latin typeface="Arial Black" pitchFamily="34" charset="0"/>
              </a:rPr>
              <a:t>Other</a:t>
            </a:r>
            <a:r>
              <a:rPr lang="fr-BE" altLang="fr-FR" sz="1100" dirty="0" smtClean="0">
                <a:latin typeface="Arial Black" pitchFamily="34" charset="0"/>
              </a:rPr>
              <a:t> </a:t>
            </a:r>
            <a:r>
              <a:rPr lang="fr-BE" altLang="fr-FR" sz="1100" dirty="0" err="1" smtClean="0">
                <a:latin typeface="Arial Black" pitchFamily="34" charset="0"/>
              </a:rPr>
              <a:t>sectors</a:t>
            </a:r>
            <a:endParaRPr lang="fr-BE" altLang="fr-FR" sz="1100" dirty="0">
              <a:latin typeface="Arial Black" pitchFamily="34" charset="0"/>
            </a:endParaRPr>
          </a:p>
        </p:txBody>
      </p:sp>
      <p:grpSp>
        <p:nvGrpSpPr>
          <p:cNvPr id="21506" name="Group 20"/>
          <p:cNvGrpSpPr>
            <a:grpSpLocks/>
          </p:cNvGrpSpPr>
          <p:nvPr/>
        </p:nvGrpSpPr>
        <p:grpSpPr bwMode="auto">
          <a:xfrm>
            <a:off x="466956" y="3453284"/>
            <a:ext cx="8328025" cy="669925"/>
            <a:chOff x="700088" y="5087058"/>
            <a:chExt cx="8328566" cy="670805"/>
          </a:xfrm>
        </p:grpSpPr>
        <p:sp>
          <p:nvSpPr>
            <p:cNvPr id="7" name="Rectangle 6"/>
            <p:cNvSpPr/>
            <p:nvPr/>
          </p:nvSpPr>
          <p:spPr>
            <a:xfrm>
              <a:off x="700088" y="5087058"/>
              <a:ext cx="8328566" cy="67080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15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88440" y="4146601"/>
              <a:ext cx="498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fr-BE" dirty="0" err="1" smtClean="0"/>
              <a:t>PaaS</a:t>
            </a:r>
            <a:r>
              <a:rPr lang="fr-BE" dirty="0" smtClean="0"/>
              <a:t> – </a:t>
            </a:r>
            <a:r>
              <a:rPr lang="fr-BE" dirty="0" err="1" smtClean="0"/>
              <a:t>Cooperation</a:t>
            </a:r>
            <a:r>
              <a:rPr lang="fr-BE" dirty="0" smtClean="0"/>
              <a:t> modes</a:t>
            </a:r>
            <a:endParaRPr lang="fr-BE" dirty="0"/>
          </a:p>
        </p:txBody>
      </p:sp>
      <p:sp>
        <p:nvSpPr>
          <p:cNvPr id="5" name="Slide Number Placeholder 4"/>
          <p:cNvSpPr>
            <a:spLocks noGrp="1"/>
          </p:cNvSpPr>
          <p:nvPr>
            <p:ph type="sldNum" sz="quarter" idx="12"/>
          </p:nvPr>
        </p:nvSpPr>
        <p:spPr/>
        <p:txBody>
          <a:bodyPr/>
          <a:lstStyle/>
          <a:p>
            <a:fld id="{BA1042FB-A2AA-4A53-B0A8-C8D8A9D05D90}" type="slidenum">
              <a:rPr lang="en-US" smtClean="0"/>
              <a:pPr/>
              <a:t>14</a:t>
            </a:fld>
            <a:endParaRPr lang="en-US" dirty="0"/>
          </a:p>
        </p:txBody>
      </p:sp>
      <p:pic>
        <p:nvPicPr>
          <p:cNvPr id="215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418"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418"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0031" y="2796059"/>
            <a:ext cx="812800" cy="723900"/>
          </a:xfrm>
          <a:prstGeom prst="rect">
            <a:avLst/>
          </a:prstGeom>
          <a:solidFill>
            <a:srgbClr val="FF0000"/>
          </a:solidFill>
          <a:ln w="9525">
            <a:solidFill>
              <a:schemeClr val="tx1"/>
            </a:solidFill>
            <a:miter lim="800000"/>
            <a:headEnd/>
            <a:tailEnd/>
          </a:ln>
        </p:spPr>
      </p:pic>
      <p:pic>
        <p:nvPicPr>
          <p:cNvPr id="215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781"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19" name="TextBox 14"/>
          <p:cNvSpPr txBox="1">
            <a:spLocks noChangeArrowheads="1"/>
          </p:cNvSpPr>
          <p:nvPr/>
        </p:nvSpPr>
        <p:spPr bwMode="auto">
          <a:xfrm>
            <a:off x="5870267" y="2266627"/>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1</a:t>
            </a:r>
            <a:endParaRPr lang="fr-BE" altLang="fr-FR" sz="1100" dirty="0">
              <a:latin typeface="Arial Black" pitchFamily="34" charset="0"/>
            </a:endParaRPr>
          </a:p>
        </p:txBody>
      </p:sp>
      <p:grpSp>
        <p:nvGrpSpPr>
          <p:cNvPr id="21520" name="Group 23"/>
          <p:cNvGrpSpPr>
            <a:grpSpLocks/>
          </p:cNvGrpSpPr>
          <p:nvPr/>
        </p:nvGrpSpPr>
        <p:grpSpPr bwMode="auto">
          <a:xfrm>
            <a:off x="466956" y="4489921"/>
            <a:ext cx="8328025" cy="676275"/>
            <a:chOff x="654992" y="4823937"/>
            <a:chExt cx="8328566" cy="677144"/>
          </a:xfrm>
        </p:grpSpPr>
        <p:sp>
          <p:nvSpPr>
            <p:cNvPr id="22" name="Rectangle 21"/>
            <p:cNvSpPr/>
            <p:nvPr/>
          </p:nvSpPr>
          <p:spPr>
            <a:xfrm>
              <a:off x="654992" y="4823937"/>
              <a:ext cx="8328566" cy="67714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1542" name="Picture 5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922" y="4849307"/>
              <a:ext cx="1155733" cy="65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3631"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24" name="TextBox 30"/>
          <p:cNvSpPr txBox="1">
            <a:spLocks noChangeArrowheads="1"/>
          </p:cNvSpPr>
          <p:nvPr/>
        </p:nvSpPr>
        <p:spPr bwMode="auto">
          <a:xfrm>
            <a:off x="6798161" y="2266627"/>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2</a:t>
            </a:r>
            <a:endParaRPr lang="fr-BE" altLang="fr-FR" sz="1100" dirty="0">
              <a:latin typeface="Arial Black" pitchFamily="34" charset="0"/>
            </a:endParaRPr>
          </a:p>
        </p:txBody>
      </p:sp>
      <p:pic>
        <p:nvPicPr>
          <p:cNvPr id="215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343"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26" name="TextBox 32"/>
          <p:cNvSpPr txBox="1">
            <a:spLocks noChangeArrowheads="1"/>
          </p:cNvSpPr>
          <p:nvPr/>
        </p:nvSpPr>
        <p:spPr bwMode="auto">
          <a:xfrm>
            <a:off x="7789446" y="2266627"/>
            <a:ext cx="9220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N</a:t>
            </a:r>
            <a:endParaRPr lang="fr-BE" altLang="fr-FR" sz="1100" dirty="0">
              <a:latin typeface="Arial Black" pitchFamily="34" charset="0"/>
            </a:endParaRPr>
          </a:p>
        </p:txBody>
      </p:sp>
      <p:sp>
        <p:nvSpPr>
          <p:cNvPr id="28" name="Flowchart: Magnetic Disk 27"/>
          <p:cNvSpPr/>
          <p:nvPr/>
        </p:nvSpPr>
        <p:spPr>
          <a:xfrm>
            <a:off x="742306" y="414702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5" name="Flowchart: Magnetic Disk 34"/>
          <p:cNvSpPr/>
          <p:nvPr/>
        </p:nvSpPr>
        <p:spPr>
          <a:xfrm>
            <a:off x="1766243" y="414702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6" name="Flowchart: Magnetic Disk 35"/>
          <p:cNvSpPr/>
          <p:nvPr/>
        </p:nvSpPr>
        <p:spPr>
          <a:xfrm>
            <a:off x="5991456"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7" name="Flowchart: Magnetic Disk 36"/>
          <p:cNvSpPr/>
          <p:nvPr/>
        </p:nvSpPr>
        <p:spPr>
          <a:xfrm>
            <a:off x="6939193"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8" name="Flowchart: Magnetic Disk 37"/>
          <p:cNvSpPr/>
          <p:nvPr/>
        </p:nvSpPr>
        <p:spPr>
          <a:xfrm>
            <a:off x="7937731"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48" name="Straight Arrow Connector 47"/>
          <p:cNvCxnSpPr/>
          <p:nvPr/>
        </p:nvCxnSpPr>
        <p:spPr>
          <a:xfrm>
            <a:off x="2048818" y="2040409"/>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537" name="TextBox 50"/>
          <p:cNvSpPr txBox="1">
            <a:spLocks noChangeArrowheads="1"/>
          </p:cNvSpPr>
          <p:nvPr/>
        </p:nvSpPr>
        <p:spPr bwMode="auto">
          <a:xfrm>
            <a:off x="1126481" y="1634009"/>
            <a:ext cx="22272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Public </a:t>
            </a:r>
            <a:r>
              <a:rPr lang="fr-BE" altLang="fr-FR" sz="1100" dirty="0" err="1" smtClean="0">
                <a:latin typeface="Arial Black" pitchFamily="34" charset="0"/>
              </a:rPr>
              <a:t>sector</a:t>
            </a:r>
            <a:r>
              <a:rPr lang="fr-BE" altLang="fr-FR" sz="1100" dirty="0" smtClean="0">
                <a:latin typeface="Arial Black" pitchFamily="34" charset="0"/>
              </a:rPr>
              <a:t> </a:t>
            </a:r>
            <a:r>
              <a:rPr lang="fr-BE" altLang="fr-FR" sz="1100" dirty="0" err="1" smtClean="0">
                <a:latin typeface="Arial Black" pitchFamily="34" charset="0"/>
              </a:rPr>
              <a:t>ecosystem</a:t>
            </a:r>
            <a:endParaRPr lang="fr-BE" altLang="fr-FR" sz="1100" dirty="0">
              <a:latin typeface="Arial Black" pitchFamily="34" charset="0"/>
            </a:endParaRPr>
          </a:p>
        </p:txBody>
      </p:sp>
      <p:cxnSp>
        <p:nvCxnSpPr>
          <p:cNvPr id="54" name="Straight Connector 53"/>
          <p:cNvCxnSpPr/>
          <p:nvPr/>
        </p:nvCxnSpPr>
        <p:spPr>
          <a:xfrm>
            <a:off x="2510781" y="3146896"/>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720122" y="4358386"/>
            <a:ext cx="1086983" cy="946027"/>
            <a:chOff x="6782780" y="3149672"/>
            <a:chExt cx="928742" cy="928742"/>
          </a:xfrm>
        </p:grpSpPr>
        <p:pic>
          <p:nvPicPr>
            <p:cNvPr id="43" name="Picture 42"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50" name="TextBox 14"/>
          <p:cNvSpPr txBox="1">
            <a:spLocks noChangeArrowheads="1"/>
          </p:cNvSpPr>
          <p:nvPr/>
        </p:nvSpPr>
        <p:spPr bwMode="auto">
          <a:xfrm>
            <a:off x="2772545" y="2331865"/>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a:latin typeface="Arial Black" pitchFamily="34" charset="0"/>
              </a:rPr>
              <a:t>Application</a:t>
            </a:r>
            <a:endParaRPr lang="fr-BE" altLang="fr-FR" sz="1000" dirty="0" smtClean="0">
              <a:latin typeface="Arial Black" pitchFamily="34" charset="0"/>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51" name="TextBox 14"/>
          <p:cNvSpPr txBox="1">
            <a:spLocks noChangeArrowheads="1"/>
          </p:cNvSpPr>
          <p:nvPr/>
        </p:nvSpPr>
        <p:spPr bwMode="auto">
          <a:xfrm>
            <a:off x="675489" y="2331865"/>
            <a:ext cx="98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smtClean="0">
                <a:latin typeface="Arial Black" pitchFamily="34" charset="0"/>
              </a:rPr>
              <a:t>Application</a:t>
            </a:r>
            <a:endParaRPr lang="fr-BE" altLang="fr-FR" sz="1000" dirty="0" smtClean="0">
              <a:latin typeface="Arial Black" pitchFamily="34" charset="0"/>
            </a:endParaRPr>
          </a:p>
          <a:p>
            <a:pPr algn="ctr" eaLnBrk="1" hangingPunct="1"/>
            <a:r>
              <a:rPr lang="fr-BE" altLang="fr-FR" sz="1000" dirty="0" smtClean="0">
                <a:latin typeface="Arial Black" pitchFamily="34" charset="0"/>
              </a:rPr>
              <a:t>1</a:t>
            </a:r>
            <a:endParaRPr lang="fr-BE" altLang="fr-FR" sz="1000" dirty="0">
              <a:latin typeface="Arial Black" pitchFamily="34" charset="0"/>
            </a:endParaRPr>
          </a:p>
        </p:txBody>
      </p:sp>
      <p:sp>
        <p:nvSpPr>
          <p:cNvPr id="53" name="TextBox 14"/>
          <p:cNvSpPr txBox="1">
            <a:spLocks noChangeArrowheads="1"/>
          </p:cNvSpPr>
          <p:nvPr/>
        </p:nvSpPr>
        <p:spPr bwMode="auto">
          <a:xfrm>
            <a:off x="1554727" y="2331865"/>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a:latin typeface="Arial Black" pitchFamily="34" charset="0"/>
              </a:rPr>
              <a:t>Application</a:t>
            </a:r>
            <a:endParaRPr lang="fr-BE" altLang="fr-FR" sz="1000" dirty="0" smtClean="0">
              <a:latin typeface="Arial Black" pitchFamily="34" charset="0"/>
            </a:endParaRP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8" name="Left-Right Arrow 7"/>
          <p:cNvSpPr/>
          <p:nvPr/>
        </p:nvSpPr>
        <p:spPr>
          <a:xfrm>
            <a:off x="3783613" y="4390921"/>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Technological</a:t>
            </a:r>
            <a:endParaRPr lang="nl-BE" sz="1600" dirty="0" smtClean="0"/>
          </a:p>
          <a:p>
            <a:pPr algn="ctr"/>
            <a:r>
              <a:rPr lang="nl-BE" sz="1600" dirty="0" smtClean="0"/>
              <a:t>cooperation</a:t>
            </a:r>
            <a:endParaRPr lang="fr-BE" sz="1600" dirty="0"/>
          </a:p>
        </p:txBody>
      </p:sp>
      <p:sp>
        <p:nvSpPr>
          <p:cNvPr id="55" name="Left-Right Arrow 54"/>
          <p:cNvSpPr/>
          <p:nvPr/>
        </p:nvSpPr>
        <p:spPr>
          <a:xfrm>
            <a:off x="3783613" y="3146896"/>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smtClean="0"/>
              <a:t>Platform cooperation</a:t>
            </a:r>
            <a:endParaRPr lang="fr-BE" sz="1600" dirty="0"/>
          </a:p>
        </p:txBody>
      </p:sp>
      <p:sp>
        <p:nvSpPr>
          <p:cNvPr id="56" name="Left-Right Arrow 55"/>
          <p:cNvSpPr/>
          <p:nvPr/>
        </p:nvSpPr>
        <p:spPr>
          <a:xfrm>
            <a:off x="3779912" y="1900785"/>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Sharing</a:t>
            </a:r>
            <a:r>
              <a:rPr lang="nl-BE" sz="1600" dirty="0" smtClean="0"/>
              <a:t> </a:t>
            </a:r>
            <a:r>
              <a:rPr lang="nl-BE" sz="1600" dirty="0" err="1" smtClean="0"/>
              <a:t>components</a:t>
            </a:r>
            <a:endParaRPr lang="fr-BE" sz="1600" dirty="0"/>
          </a:p>
        </p:txBody>
      </p:sp>
      <p:sp>
        <p:nvSpPr>
          <p:cNvPr id="15" name="Date Placeholder 14"/>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551714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dirty="0" err="1" smtClean="0"/>
              <a:t>What</a:t>
            </a:r>
            <a:r>
              <a:rPr lang="nl-BE" sz="2800" dirty="0" smtClean="0"/>
              <a:t> is “Cloud”?</a:t>
            </a:r>
          </a:p>
          <a:p>
            <a:pPr>
              <a:lnSpc>
                <a:spcPct val="150000"/>
              </a:lnSpc>
            </a:pPr>
            <a:r>
              <a:rPr lang="nl-BE" sz="2800" dirty="0"/>
              <a:t>Cloud </a:t>
            </a:r>
            <a:r>
              <a:rPr lang="nl-BE" sz="2800" dirty="0" err="1"/>
              <a:t>advantages</a:t>
            </a:r>
            <a:endParaRPr lang="nl-BE" sz="2800" dirty="0"/>
          </a:p>
          <a:p>
            <a:pPr>
              <a:lnSpc>
                <a:spcPct val="150000"/>
              </a:lnSpc>
            </a:pPr>
            <a:r>
              <a:rPr lang="nl-BE" sz="2800" u="sng" dirty="0" smtClean="0">
                <a:solidFill>
                  <a:srgbClr val="C00000"/>
                </a:solidFill>
              </a:rPr>
              <a:t>Public cloud issues</a:t>
            </a:r>
          </a:p>
          <a:p>
            <a:pPr>
              <a:lnSpc>
                <a:spcPct val="150000"/>
              </a:lnSpc>
            </a:pPr>
            <a:r>
              <a:rPr lang="nl-BE" sz="2800" dirty="0" smtClean="0"/>
              <a:t>G-Cloud</a:t>
            </a:r>
          </a:p>
          <a:p>
            <a:pPr>
              <a:lnSpc>
                <a:spcPct val="150000"/>
              </a:lnSpc>
            </a:pPr>
            <a:r>
              <a:rPr lang="nl-BE" sz="2800" dirty="0" smtClean="0"/>
              <a:t>Data &amp; Cloud</a:t>
            </a:r>
          </a:p>
          <a:p>
            <a:pPr>
              <a:lnSpc>
                <a:spcPct val="150000"/>
              </a:lnSpc>
            </a:pPr>
            <a:r>
              <a:rPr lang="nl-BE" sz="2800" dirty="0" err="1" smtClean="0"/>
              <a:t>Conclusion</a:t>
            </a:r>
            <a:endParaRPr lang="fr-BE" sz="2800"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15</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1218502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r-BE"/>
          </a:p>
        </p:txBody>
      </p:sp>
      <p:sp>
        <p:nvSpPr>
          <p:cNvPr id="9" name="Content Placeholder 8"/>
          <p:cNvSpPr>
            <a:spLocks noGrp="1"/>
          </p:cNvSpPr>
          <p:nvPr>
            <p:ph idx="1"/>
          </p:nvPr>
        </p:nvSpPr>
        <p:spPr/>
        <p:txBody>
          <a:bodyPr/>
          <a:lstStyle/>
          <a:p>
            <a:endParaRPr lang="fr-BE"/>
          </a:p>
        </p:txBody>
      </p:sp>
      <p:sp>
        <p:nvSpPr>
          <p:cNvPr id="3" name="Slide Number Placeholder 2"/>
          <p:cNvSpPr>
            <a:spLocks noGrp="1"/>
          </p:cNvSpPr>
          <p:nvPr>
            <p:ph type="sldNum" sz="quarter" idx="12"/>
          </p:nvPr>
        </p:nvSpPr>
        <p:spPr/>
        <p:txBody>
          <a:bodyPr/>
          <a:lstStyle/>
          <a:p>
            <a:fld id="{13B540AB-6939-4937-A918-1D15FF1C7CE3}" type="slidenum">
              <a:rPr lang="nl-BE" smtClean="0"/>
              <a:pPr/>
              <a:t>16</a:t>
            </a:fld>
            <a:endParaRPr lang="nl-BE"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444208" y="0"/>
            <a:ext cx="2699792" cy="6858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600" b="1" dirty="0" smtClean="0"/>
              <a:t>Can </a:t>
            </a:r>
            <a:r>
              <a:rPr lang="fr-BE" sz="3600" b="1" dirty="0" err="1" smtClean="0"/>
              <a:t>we</a:t>
            </a:r>
            <a:r>
              <a:rPr lang="fr-BE" sz="3600" b="1" dirty="0" smtClean="0"/>
              <a:t> go to the public cloud?</a:t>
            </a:r>
            <a:endParaRPr lang="en-GB" sz="3600" b="1" dirty="0"/>
          </a:p>
        </p:txBody>
      </p:sp>
      <p:sp>
        <p:nvSpPr>
          <p:cNvPr id="10" name="Date Placeholder 9"/>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2840121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V\Downloads\photography-7318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0"/>
            <a:ext cx="2699792" cy="7029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400" b="1" dirty="0" smtClean="0"/>
              <a:t>No </a:t>
            </a:r>
            <a:r>
              <a:rPr lang="fr-BE" sz="3400" b="1" dirty="0" err="1" smtClean="0"/>
              <a:t>known</a:t>
            </a:r>
            <a:r>
              <a:rPr lang="fr-BE" sz="3400" b="1" dirty="0" smtClean="0"/>
              <a:t> countries </a:t>
            </a:r>
            <a:r>
              <a:rPr lang="fr-BE" sz="3400" b="1" dirty="0" err="1" smtClean="0"/>
              <a:t>with</a:t>
            </a:r>
            <a:r>
              <a:rPr lang="fr-BE" sz="3400" b="1" dirty="0" smtClean="0"/>
              <a:t> large </a:t>
            </a:r>
            <a:r>
              <a:rPr lang="fr-BE" sz="3400" b="1" dirty="0" err="1" smtClean="0"/>
              <a:t>amounts</a:t>
            </a:r>
            <a:r>
              <a:rPr lang="fr-BE" sz="3400" b="1" dirty="0" smtClean="0"/>
              <a:t> of sensitive data in the public cloud</a:t>
            </a:r>
            <a:endParaRPr lang="en-GB" sz="3400" b="1" dirty="0"/>
          </a:p>
        </p:txBody>
      </p:sp>
      <p:sp>
        <p:nvSpPr>
          <p:cNvPr id="4" name="Rounded Rectangle 3"/>
          <p:cNvSpPr/>
          <p:nvPr/>
        </p:nvSpPr>
        <p:spPr>
          <a:xfrm>
            <a:off x="6300192" y="0"/>
            <a:ext cx="2843808" cy="70294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BE" sz="2800" b="1" dirty="0" err="1" smtClean="0"/>
              <a:t>Private</a:t>
            </a:r>
            <a:r>
              <a:rPr lang="fr-BE" sz="2800" b="1" dirty="0" smtClean="0"/>
              <a:t> </a:t>
            </a:r>
            <a:r>
              <a:rPr lang="fr-BE" sz="2800" b="1" dirty="0" smtClean="0">
                <a:sym typeface="Wingdings" panose="05000000000000000000" pitchFamily="2" charset="2"/>
              </a:rPr>
              <a:t> national </a:t>
            </a:r>
            <a:r>
              <a:rPr lang="fr-BE" sz="2800" b="1" dirty="0" err="1" smtClean="0">
                <a:sym typeface="Wingdings" panose="05000000000000000000" pitchFamily="2" charset="2"/>
              </a:rPr>
              <a:t>interest</a:t>
            </a:r>
            <a:endParaRPr lang="fr-BE" sz="2800" b="1" dirty="0" smtClean="0">
              <a:sym typeface="Wingdings" panose="05000000000000000000" pitchFamily="2" charset="2"/>
            </a:endParaRPr>
          </a:p>
          <a:p>
            <a:pPr algn="ctr"/>
            <a:endParaRPr lang="fr-BE" sz="2800" b="1" dirty="0">
              <a:sym typeface="Wingdings" panose="05000000000000000000" pitchFamily="2" charset="2"/>
            </a:endParaRPr>
          </a:p>
          <a:p>
            <a:pPr algn="ctr"/>
            <a:r>
              <a:rPr lang="fr-BE" sz="2800" b="1" dirty="0" err="1" smtClean="0">
                <a:sym typeface="Wingdings" panose="05000000000000000000" pitchFamily="2" charset="2"/>
              </a:rPr>
              <a:t>Cost</a:t>
            </a:r>
            <a:endParaRPr lang="fr-BE" sz="2800" b="1" dirty="0" smtClean="0">
              <a:sym typeface="Wingdings" panose="05000000000000000000" pitchFamily="2" charset="2"/>
            </a:endParaRPr>
          </a:p>
          <a:p>
            <a:pPr algn="ctr"/>
            <a:endParaRPr lang="fr-BE" sz="2800" b="1" dirty="0" smtClean="0">
              <a:sym typeface="Wingdings" panose="05000000000000000000" pitchFamily="2" charset="2"/>
            </a:endParaRPr>
          </a:p>
          <a:p>
            <a:pPr algn="ctr"/>
            <a:r>
              <a:rPr lang="fr-BE" sz="2800" b="1" dirty="0" err="1" smtClean="0">
                <a:sym typeface="Wingdings" panose="05000000000000000000" pitchFamily="2" charset="2"/>
              </a:rPr>
              <a:t>Confidentiality</a:t>
            </a:r>
            <a:endParaRPr lang="fr-BE" sz="2800" b="1" dirty="0" smtClean="0">
              <a:sym typeface="Wingdings" panose="05000000000000000000" pitchFamily="2" charset="2"/>
            </a:endParaRPr>
          </a:p>
          <a:p>
            <a:pPr algn="ctr"/>
            <a:endParaRPr lang="fr-BE" sz="2800" b="1" dirty="0" smtClean="0">
              <a:sym typeface="Wingdings" panose="05000000000000000000" pitchFamily="2" charset="2"/>
            </a:endParaRPr>
          </a:p>
          <a:p>
            <a:pPr algn="ctr"/>
            <a:r>
              <a:rPr lang="fr-BE" sz="2800" b="1" dirty="0" err="1" smtClean="0">
                <a:sym typeface="Wingdings" panose="05000000000000000000" pitchFamily="2" charset="2"/>
              </a:rPr>
              <a:t>Continuity</a:t>
            </a:r>
            <a:endParaRPr lang="fr-BE" sz="2800" b="1" dirty="0" smtClean="0">
              <a:sym typeface="Wingdings" panose="05000000000000000000" pitchFamily="2" charset="2"/>
            </a:endParaRPr>
          </a:p>
          <a:p>
            <a:pPr algn="ctr"/>
            <a:endParaRPr lang="fr-BE" sz="2800" b="1" dirty="0" smtClean="0">
              <a:sym typeface="Wingdings" panose="05000000000000000000" pitchFamily="2" charset="2"/>
            </a:endParaRPr>
          </a:p>
          <a:p>
            <a:pPr algn="ctr"/>
            <a:r>
              <a:rPr lang="fr-BE" sz="2800" b="1" dirty="0" err="1" smtClean="0">
                <a:sym typeface="Wingdings" panose="05000000000000000000" pitchFamily="2" charset="2"/>
              </a:rPr>
              <a:t>Vendor</a:t>
            </a:r>
            <a:r>
              <a:rPr lang="fr-BE" sz="2800" b="1" dirty="0" smtClean="0">
                <a:sym typeface="Wingdings" panose="05000000000000000000" pitchFamily="2" charset="2"/>
              </a:rPr>
              <a:t> </a:t>
            </a:r>
            <a:r>
              <a:rPr lang="fr-BE" sz="2800" b="1" dirty="0" err="1" smtClean="0">
                <a:sym typeface="Wingdings" panose="05000000000000000000" pitchFamily="2" charset="2"/>
              </a:rPr>
              <a:t>lock</a:t>
            </a:r>
            <a:r>
              <a:rPr lang="fr-BE" sz="2800" b="1" dirty="0" smtClean="0">
                <a:sym typeface="Wingdings" panose="05000000000000000000" pitchFamily="2" charset="2"/>
              </a:rPr>
              <a:t>-in </a:t>
            </a:r>
            <a:endParaRPr lang="en-GB" sz="2800" b="1" dirty="0"/>
          </a:p>
        </p:txBody>
      </p:sp>
      <p:sp>
        <p:nvSpPr>
          <p:cNvPr id="7" name="Date Placeholder 6"/>
          <p:cNvSpPr>
            <a:spLocks noGrp="1"/>
          </p:cNvSpPr>
          <p:nvPr>
            <p:ph type="dt" sz="half" idx="10"/>
          </p:nvPr>
        </p:nvSpPr>
        <p:spPr/>
        <p:txBody>
          <a:bodyPr/>
          <a:lstStyle/>
          <a:p>
            <a:pPr>
              <a:defRPr/>
            </a:pPr>
            <a:r>
              <a:rPr lang="en-US" smtClean="0"/>
              <a:t>14/01/2017</a:t>
            </a:r>
            <a:endParaRPr lang="en-US" dirty="0"/>
          </a:p>
        </p:txBody>
      </p:sp>
      <p:sp>
        <p:nvSpPr>
          <p:cNvPr id="8" name="Slide Number Placeholder 7"/>
          <p:cNvSpPr>
            <a:spLocks noGrp="1"/>
          </p:cNvSpPr>
          <p:nvPr>
            <p:ph type="sldNum" sz="quarter" idx="12"/>
          </p:nvPr>
        </p:nvSpPr>
        <p:spPr/>
        <p:txBody>
          <a:bodyPr/>
          <a:lstStyle/>
          <a:p>
            <a:pPr>
              <a:defRPr/>
            </a:pPr>
            <a:fld id="{FFCE82F8-2569-42C2-9FFB-CB1813468292}" type="slidenum">
              <a:rPr lang="en-US" smtClean="0"/>
              <a:pPr>
                <a:defRPr/>
              </a:pPr>
              <a:t>17</a:t>
            </a:fld>
            <a:endParaRPr lang="en-US" dirty="0"/>
          </a:p>
        </p:txBody>
      </p:sp>
    </p:spTree>
    <p:extLst>
      <p:ext uri="{BB962C8B-B14F-4D97-AF65-F5344CB8AC3E}">
        <p14:creationId xmlns:p14="http://schemas.microsoft.com/office/powerpoint/2010/main" val="1228968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0968" y="1217794"/>
            <a:ext cx="8124872" cy="954107"/>
          </a:xfrm>
          <a:prstGeom prst="rect">
            <a:avLst/>
          </a:prstGeom>
          <a:noFill/>
        </p:spPr>
        <p:txBody>
          <a:bodyPr wrap="square" rtlCol="0">
            <a:spAutoFit/>
          </a:bodyPr>
          <a:lstStyle/>
          <a:p>
            <a:r>
              <a:rPr lang="en-US" sz="2800" b="1" dirty="0" smtClean="0"/>
              <a:t>If data of a single individual is lost or made public, private interests are violated</a:t>
            </a:r>
          </a:p>
        </p:txBody>
      </p:sp>
      <p:sp>
        <p:nvSpPr>
          <p:cNvPr id="4" name="TextBox 3"/>
          <p:cNvSpPr txBox="1"/>
          <p:nvPr/>
        </p:nvSpPr>
        <p:spPr>
          <a:xfrm>
            <a:off x="3716521" y="2792597"/>
            <a:ext cx="5326811" cy="2246769"/>
          </a:xfrm>
          <a:prstGeom prst="rect">
            <a:avLst/>
          </a:prstGeom>
          <a:noFill/>
        </p:spPr>
        <p:txBody>
          <a:bodyPr wrap="square" rtlCol="0">
            <a:spAutoFit/>
          </a:bodyPr>
          <a:lstStyle/>
          <a:p>
            <a:r>
              <a:rPr lang="en-US" sz="2800" b="1" dirty="0" smtClean="0"/>
              <a:t>If data of a large population of citizens/companies gets lost or made public, the essential economic or economic interests are at stake</a:t>
            </a:r>
            <a:endParaRPr lang="en-US" sz="2800" b="1" dirty="0"/>
          </a:p>
        </p:txBody>
      </p:sp>
      <p:sp>
        <p:nvSpPr>
          <p:cNvPr id="7" name="Date Placeholder 6"/>
          <p:cNvSpPr>
            <a:spLocks noGrp="1"/>
          </p:cNvSpPr>
          <p:nvPr>
            <p:ph type="dt" sz="half" idx="10"/>
          </p:nvPr>
        </p:nvSpPr>
        <p:spPr/>
        <p:txBody>
          <a:bodyPr/>
          <a:lstStyle/>
          <a:p>
            <a:pPr>
              <a:defRPr/>
            </a:pPr>
            <a:r>
              <a:rPr lang="en-US" smtClean="0"/>
              <a:t>14/01/2017</a:t>
            </a:r>
            <a:endParaRPr lang="en-US" dirty="0"/>
          </a:p>
        </p:txBody>
      </p:sp>
      <p:sp>
        <p:nvSpPr>
          <p:cNvPr id="8" name="Slide Number Placeholder 7"/>
          <p:cNvSpPr>
            <a:spLocks noGrp="1"/>
          </p:cNvSpPr>
          <p:nvPr>
            <p:ph type="sldNum" sz="quarter" idx="12"/>
          </p:nvPr>
        </p:nvSpPr>
        <p:spPr/>
        <p:txBody>
          <a:bodyPr/>
          <a:lstStyle/>
          <a:p>
            <a:pPr>
              <a:defRPr/>
            </a:pPr>
            <a:fld id="{FFCE82F8-2569-42C2-9FFB-CB1813468292}" type="slidenum">
              <a:rPr lang="en-US" smtClean="0"/>
              <a:pPr>
                <a:defRPr/>
              </a:pPr>
              <a:t>18</a:t>
            </a:fld>
            <a:endParaRPr lang="en-US" dirty="0"/>
          </a:p>
        </p:txBody>
      </p:sp>
    </p:spTree>
    <p:extLst>
      <p:ext uri="{BB962C8B-B14F-4D97-AF65-F5344CB8AC3E}">
        <p14:creationId xmlns:p14="http://schemas.microsoft.com/office/powerpoint/2010/main" val="19518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V\Downloads\key-314675.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810739">
            <a:off x="5863750" y="4364243"/>
            <a:ext cx="3593009" cy="23784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fr-BE" smtClean="0"/>
              <a:t>Confidentiality</a:t>
            </a:r>
            <a:endParaRPr lang="fr-BE" dirty="0"/>
          </a:p>
        </p:txBody>
      </p:sp>
      <p:sp>
        <p:nvSpPr>
          <p:cNvPr id="7" name="Content Placeholder 6"/>
          <p:cNvSpPr>
            <a:spLocks noGrp="1"/>
          </p:cNvSpPr>
          <p:nvPr>
            <p:ph idx="1"/>
          </p:nvPr>
        </p:nvSpPr>
        <p:spPr/>
        <p:txBody>
          <a:bodyPr/>
          <a:lstStyle/>
          <a:p>
            <a:r>
              <a:rPr lang="fr-BE" dirty="0" err="1" smtClean="0"/>
              <a:t>Almost</a:t>
            </a:r>
            <a:r>
              <a:rPr lang="fr-BE" dirty="0" smtClean="0"/>
              <a:t> </a:t>
            </a:r>
            <a:r>
              <a:rPr lang="fr-BE" dirty="0" err="1" smtClean="0"/>
              <a:t>every</a:t>
            </a:r>
            <a:r>
              <a:rPr lang="fr-BE" dirty="0" smtClean="0"/>
              <a:t> nation has </a:t>
            </a:r>
            <a:r>
              <a:rPr lang="fr-BE" dirty="0" err="1" smtClean="0"/>
              <a:t>equivalent</a:t>
            </a:r>
            <a:r>
              <a:rPr lang="fr-BE" dirty="0" smtClean="0"/>
              <a:t> of ‘</a:t>
            </a:r>
            <a:r>
              <a:rPr lang="fr-BE" dirty="0" err="1" smtClean="0"/>
              <a:t>patriot</a:t>
            </a:r>
            <a:r>
              <a:rPr lang="fr-BE" dirty="0" smtClean="0"/>
              <a:t> </a:t>
            </a:r>
            <a:r>
              <a:rPr lang="fr-BE" dirty="0" err="1" smtClean="0"/>
              <a:t>act</a:t>
            </a:r>
            <a:r>
              <a:rPr lang="fr-BE" dirty="0" smtClean="0"/>
              <a:t>’</a:t>
            </a:r>
          </a:p>
          <a:p>
            <a:endParaRPr lang="fr-BE" dirty="0" smtClean="0"/>
          </a:p>
          <a:p>
            <a:r>
              <a:rPr lang="fr-BE" dirty="0" err="1" smtClean="0"/>
              <a:t>MLAT’s</a:t>
            </a:r>
            <a:r>
              <a:rPr lang="fr-BE" dirty="0" smtClean="0"/>
              <a:t>: </a:t>
            </a:r>
            <a:r>
              <a:rPr lang="en-US" dirty="0" smtClean="0"/>
              <a:t>Mutual Legal Assistance Treaty </a:t>
            </a:r>
          </a:p>
          <a:p>
            <a:endParaRPr lang="fr-BE" dirty="0" smtClean="0"/>
          </a:p>
          <a:p>
            <a:r>
              <a:rPr lang="fr-BE" dirty="0" err="1" smtClean="0"/>
              <a:t>Keeps</a:t>
            </a:r>
            <a:r>
              <a:rPr lang="fr-BE" dirty="0" smtClean="0"/>
              <a:t> </a:t>
            </a:r>
            <a:r>
              <a:rPr lang="fr-BE" dirty="0" err="1" smtClean="0"/>
              <a:t>evolving</a:t>
            </a:r>
            <a:endParaRPr lang="fr-BE" dirty="0" smtClean="0"/>
          </a:p>
          <a:p>
            <a:pPr lvl="1"/>
            <a:r>
              <a:rPr lang="en-US" dirty="0" smtClean="0"/>
              <a:t>US judges issue warrants on computers in any jurisdiction </a:t>
            </a:r>
            <a:r>
              <a:rPr lang="fr-BE" dirty="0" smtClean="0"/>
              <a:t>(</a:t>
            </a:r>
            <a:r>
              <a:rPr lang="fr-BE" dirty="0" err="1" smtClean="0"/>
              <a:t>april</a:t>
            </a:r>
            <a:r>
              <a:rPr lang="fr-BE" dirty="0" smtClean="0"/>
              <a:t> 2016)</a:t>
            </a:r>
            <a:endParaRPr lang="nl-BE" dirty="0" smtClean="0"/>
          </a:p>
          <a:p>
            <a:pPr lvl="1"/>
            <a:r>
              <a:rPr lang="nl-BE" dirty="0" smtClean="0"/>
              <a:t>Privacy </a:t>
            </a:r>
            <a:r>
              <a:rPr lang="nl-BE" dirty="0" err="1" smtClean="0"/>
              <a:t>Shield</a:t>
            </a:r>
            <a:endParaRPr lang="nl-BE" dirty="0"/>
          </a:p>
        </p:txBody>
      </p:sp>
      <p:sp>
        <p:nvSpPr>
          <p:cNvPr id="6" name="Slide Number Placeholder 2"/>
          <p:cNvSpPr>
            <a:spLocks noGrp="1"/>
          </p:cNvSpPr>
          <p:nvPr>
            <p:ph type="sldNum" sz="quarter" idx="12"/>
          </p:nvPr>
        </p:nvSpPr>
        <p:spPr/>
        <p:txBody>
          <a:bodyPr/>
          <a:lstStyle/>
          <a:p>
            <a:fld id="{13B540AB-6939-4937-A918-1D15FF1C7CE3}" type="slidenum">
              <a:rPr lang="nl-BE" smtClean="0"/>
              <a:pPr/>
              <a:t>19</a:t>
            </a:fld>
            <a:endParaRPr lang="nl-BE" dirty="0"/>
          </a:p>
        </p:txBody>
      </p:sp>
      <p:sp>
        <p:nvSpPr>
          <p:cNvPr id="11" name="Date Placeholder 10"/>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15127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u="sng" dirty="0" err="1" smtClean="0">
                <a:solidFill>
                  <a:schemeClr val="tx2"/>
                </a:solidFill>
              </a:rPr>
              <a:t>What</a:t>
            </a:r>
            <a:r>
              <a:rPr lang="nl-BE" sz="2800" u="sng" dirty="0" smtClean="0">
                <a:solidFill>
                  <a:schemeClr val="tx2"/>
                </a:solidFill>
              </a:rPr>
              <a:t> is “Cloud” ?</a:t>
            </a:r>
          </a:p>
          <a:p>
            <a:pPr>
              <a:lnSpc>
                <a:spcPct val="150000"/>
              </a:lnSpc>
            </a:pPr>
            <a:r>
              <a:rPr lang="nl-BE" sz="2800" dirty="0"/>
              <a:t>Cloud </a:t>
            </a:r>
            <a:r>
              <a:rPr lang="nl-BE" sz="2800" dirty="0" err="1"/>
              <a:t>advantages</a:t>
            </a:r>
            <a:endParaRPr lang="nl-BE" sz="2800" dirty="0"/>
          </a:p>
          <a:p>
            <a:pPr>
              <a:lnSpc>
                <a:spcPct val="150000"/>
              </a:lnSpc>
            </a:pPr>
            <a:r>
              <a:rPr lang="nl-BE" sz="2800" dirty="0" smtClean="0"/>
              <a:t>Public cloud issues</a:t>
            </a:r>
          </a:p>
          <a:p>
            <a:pPr>
              <a:lnSpc>
                <a:spcPct val="150000"/>
              </a:lnSpc>
            </a:pPr>
            <a:r>
              <a:rPr lang="nl-BE" sz="2800" dirty="0" smtClean="0"/>
              <a:t>G-Cloud</a:t>
            </a:r>
          </a:p>
          <a:p>
            <a:pPr>
              <a:lnSpc>
                <a:spcPct val="150000"/>
              </a:lnSpc>
            </a:pPr>
            <a:r>
              <a:rPr lang="nl-BE" sz="2800" dirty="0" smtClean="0"/>
              <a:t>Data &amp; Cloud</a:t>
            </a:r>
          </a:p>
          <a:p>
            <a:pPr>
              <a:lnSpc>
                <a:spcPct val="150000"/>
              </a:lnSpc>
            </a:pPr>
            <a:r>
              <a:rPr lang="nl-BE" sz="2800" dirty="0" err="1" smtClean="0"/>
              <a:t>Conclusion</a:t>
            </a:r>
            <a:endParaRPr lang="fr-BE" sz="2800"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2</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274471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BE" smtClean="0"/>
              <a:t>Confidentiality: encryption as a solution ?</a:t>
            </a:r>
            <a:endParaRPr lang="fr-BE" dirty="0"/>
          </a:p>
        </p:txBody>
      </p:sp>
      <p:sp>
        <p:nvSpPr>
          <p:cNvPr id="7" name="Content Placeholder 6"/>
          <p:cNvSpPr>
            <a:spLocks noGrp="1"/>
          </p:cNvSpPr>
          <p:nvPr>
            <p:ph idx="1"/>
          </p:nvPr>
        </p:nvSpPr>
        <p:spPr>
          <a:xfrm>
            <a:off x="457200" y="1473896"/>
            <a:ext cx="8229600" cy="1970640"/>
          </a:xfrm>
        </p:spPr>
        <p:txBody>
          <a:bodyPr/>
          <a:lstStyle/>
          <a:p>
            <a:pPr>
              <a:spcAft>
                <a:spcPts val="600"/>
              </a:spcAft>
            </a:pPr>
            <a:r>
              <a:rPr lang="fr-BE" dirty="0" err="1" smtClean="0"/>
              <a:t>Homomorphic</a:t>
            </a:r>
            <a:r>
              <a:rPr lang="fr-BE" dirty="0" smtClean="0"/>
              <a:t> </a:t>
            </a:r>
            <a:r>
              <a:rPr lang="fr-BE" dirty="0" err="1" smtClean="0"/>
              <a:t>encryption</a:t>
            </a:r>
            <a:r>
              <a:rPr lang="fr-BE" dirty="0" smtClean="0"/>
              <a:t> not </a:t>
            </a:r>
            <a:r>
              <a:rPr lang="fr-BE" dirty="0" err="1" smtClean="0"/>
              <a:t>sufficiently</a:t>
            </a:r>
            <a:r>
              <a:rPr lang="fr-BE" dirty="0" smtClean="0"/>
              <a:t> performant</a:t>
            </a:r>
          </a:p>
          <a:p>
            <a:pPr>
              <a:spcAft>
                <a:spcPts val="600"/>
              </a:spcAft>
            </a:pPr>
            <a:r>
              <a:rPr lang="fr-BE" dirty="0" err="1" smtClean="0"/>
              <a:t>Current</a:t>
            </a:r>
            <a:r>
              <a:rPr lang="fr-BE" dirty="0" smtClean="0"/>
              <a:t> </a:t>
            </a:r>
            <a:r>
              <a:rPr lang="fr-BE" dirty="0" err="1" smtClean="0"/>
              <a:t>algorithms</a:t>
            </a:r>
            <a:r>
              <a:rPr lang="fr-BE" dirty="0" smtClean="0"/>
              <a:t> </a:t>
            </a:r>
            <a:r>
              <a:rPr lang="fr-BE" dirty="0" err="1" smtClean="0"/>
              <a:t>can</a:t>
            </a:r>
            <a:r>
              <a:rPr lang="fr-BE" dirty="0" smtClean="0"/>
              <a:t> </a:t>
            </a:r>
            <a:r>
              <a:rPr lang="fr-BE" dirty="0" err="1" smtClean="0"/>
              <a:t>be</a:t>
            </a:r>
            <a:r>
              <a:rPr lang="fr-BE" dirty="0" smtClean="0"/>
              <a:t> </a:t>
            </a:r>
            <a:r>
              <a:rPr lang="fr-BE" dirty="0" err="1" smtClean="0"/>
              <a:t>broken</a:t>
            </a:r>
            <a:r>
              <a:rPr lang="fr-BE" dirty="0" smtClean="0"/>
              <a:t> in 10 – 15 </a:t>
            </a:r>
            <a:r>
              <a:rPr lang="fr-BE" dirty="0" err="1" smtClean="0"/>
              <a:t>years</a:t>
            </a:r>
            <a:r>
              <a:rPr lang="fr-BE" dirty="0" smtClean="0"/>
              <a:t> (MD-5 </a:t>
            </a:r>
            <a:r>
              <a:rPr lang="fr-BE" dirty="0" err="1" smtClean="0"/>
              <a:t>designed</a:t>
            </a:r>
            <a:r>
              <a:rPr lang="fr-BE" dirty="0" smtClean="0"/>
              <a:t> 1991, </a:t>
            </a:r>
            <a:r>
              <a:rPr lang="fr-BE" dirty="0" err="1" smtClean="0"/>
              <a:t>weaknesses</a:t>
            </a:r>
            <a:r>
              <a:rPr lang="fr-BE" dirty="0" smtClean="0"/>
              <a:t> in 1996, </a:t>
            </a:r>
            <a:r>
              <a:rPr lang="fr-BE" dirty="0" err="1" smtClean="0"/>
              <a:t>broken</a:t>
            </a:r>
            <a:r>
              <a:rPr lang="fr-BE" dirty="0" smtClean="0"/>
              <a:t> in 2010)</a:t>
            </a:r>
          </a:p>
          <a:p>
            <a:pPr>
              <a:spcAft>
                <a:spcPts val="600"/>
              </a:spcAft>
            </a:pPr>
            <a:r>
              <a:rPr lang="fr-BE" dirty="0" smtClean="0"/>
              <a:t>Quantum </a:t>
            </a:r>
            <a:r>
              <a:rPr lang="fr-BE" dirty="0" err="1" smtClean="0"/>
              <a:t>computing</a:t>
            </a:r>
            <a:r>
              <a:rPr lang="fr-BE" dirty="0" smtClean="0"/>
              <a:t> 15 to 30 </a:t>
            </a:r>
            <a:r>
              <a:rPr lang="fr-BE" dirty="0" err="1" smtClean="0"/>
              <a:t>years</a:t>
            </a:r>
            <a:r>
              <a:rPr lang="fr-BE" dirty="0" smtClean="0"/>
              <a:t>? </a:t>
            </a:r>
            <a:r>
              <a:rPr lang="fr-BE" dirty="0" err="1" smtClean="0"/>
              <a:t>Current</a:t>
            </a:r>
            <a:r>
              <a:rPr lang="fr-BE" dirty="0" smtClean="0"/>
              <a:t> </a:t>
            </a:r>
            <a:r>
              <a:rPr lang="fr-BE" dirty="0" err="1" smtClean="0"/>
              <a:t>encryption</a:t>
            </a:r>
            <a:r>
              <a:rPr lang="fr-BE" dirty="0" smtClean="0"/>
              <a:t> </a:t>
            </a:r>
            <a:r>
              <a:rPr lang="fr-BE" dirty="0" err="1" smtClean="0"/>
              <a:t>technology</a:t>
            </a:r>
            <a:r>
              <a:rPr lang="fr-BE" dirty="0" smtClean="0"/>
              <a:t> (RSA) </a:t>
            </a:r>
            <a:r>
              <a:rPr lang="fr-BE" dirty="0" err="1" smtClean="0"/>
              <a:t>extremely</a:t>
            </a:r>
            <a:r>
              <a:rPr lang="fr-BE" dirty="0" smtClean="0"/>
              <a:t> </a:t>
            </a:r>
            <a:r>
              <a:rPr lang="fr-BE" dirty="0" err="1" smtClean="0"/>
              <a:t>vulnerable</a:t>
            </a:r>
            <a:endParaRPr lang="fr-BE" dirty="0" smtClean="0"/>
          </a:p>
          <a:p>
            <a:endParaRPr lang="fr-BE" dirty="0" smtClean="0"/>
          </a:p>
          <a:p>
            <a:endParaRPr lang="nl-BE" dirty="0" smtClean="0"/>
          </a:p>
        </p:txBody>
      </p:sp>
      <p:sp>
        <p:nvSpPr>
          <p:cNvPr id="8" name="Slide Number Placeholder 2"/>
          <p:cNvSpPr>
            <a:spLocks noGrp="1"/>
          </p:cNvSpPr>
          <p:nvPr>
            <p:ph type="sldNum" sz="quarter" idx="12"/>
          </p:nvPr>
        </p:nvSpPr>
        <p:spPr/>
        <p:txBody>
          <a:bodyPr/>
          <a:lstStyle/>
          <a:p>
            <a:fld id="{13B540AB-6939-4937-A918-1D15FF1C7CE3}" type="slidenum">
              <a:rPr lang="nl-BE" smtClean="0"/>
              <a:pPr/>
              <a:t>20</a:t>
            </a:fld>
            <a:endParaRPr lang="nl-BE" dirty="0"/>
          </a:p>
        </p:txBody>
      </p:sp>
      <p:pic>
        <p:nvPicPr>
          <p:cNvPr id="6"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562086" flipV="1">
            <a:off x="7034899" y="4405452"/>
            <a:ext cx="1302549" cy="233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1"/>
          <p:cNvSpPr>
            <a:spLocks noGrp="1"/>
          </p:cNvSpPr>
          <p:nvPr>
            <p:ph type="dt" sz="half" idx="10"/>
          </p:nvPr>
        </p:nvSpPr>
        <p:spPr/>
        <p:txBody>
          <a:bodyPr/>
          <a:lstStyle/>
          <a:p>
            <a:pPr>
              <a:defRPr/>
            </a:pPr>
            <a:r>
              <a:rPr lang="en-US" smtClean="0"/>
              <a:t>14/01/2017</a:t>
            </a:r>
            <a:endParaRPr lang="en-US" dirty="0"/>
          </a:p>
        </p:txBody>
      </p:sp>
      <p:sp>
        <p:nvSpPr>
          <p:cNvPr id="13" name="Rectangle 12"/>
          <p:cNvSpPr/>
          <p:nvPr/>
        </p:nvSpPr>
        <p:spPr>
          <a:xfrm>
            <a:off x="1433374" y="3921767"/>
            <a:ext cx="6465232" cy="646331"/>
          </a:xfrm>
          <a:prstGeom prst="rect">
            <a:avLst/>
          </a:prstGeom>
        </p:spPr>
        <p:txBody>
          <a:bodyPr wrap="none">
            <a:spAutoFit/>
          </a:bodyPr>
          <a:lstStyle/>
          <a:p>
            <a:pPr algn="ctr"/>
            <a:r>
              <a:rPr lang="nl-BE" sz="3600" dirty="0" err="1"/>
              <a:t>Encrypted</a:t>
            </a:r>
            <a:r>
              <a:rPr lang="nl-BE" sz="3600" dirty="0"/>
              <a:t> </a:t>
            </a:r>
            <a:r>
              <a:rPr lang="nl-BE" sz="3600" dirty="0" err="1"/>
              <a:t>today</a:t>
            </a:r>
            <a:r>
              <a:rPr lang="nl-BE" sz="3600" dirty="0"/>
              <a:t> ≠ safe </a:t>
            </a:r>
            <a:r>
              <a:rPr lang="nl-BE" sz="3600" dirty="0" err="1" smtClean="0"/>
              <a:t>forever</a:t>
            </a:r>
            <a:endParaRPr lang="fr-BE" sz="3600" dirty="0"/>
          </a:p>
        </p:txBody>
      </p:sp>
    </p:spTree>
    <p:extLst>
      <p:ext uri="{BB962C8B-B14F-4D97-AF65-F5344CB8AC3E}">
        <p14:creationId xmlns:p14="http://schemas.microsoft.com/office/powerpoint/2010/main" val="54374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JV\RootJV\4 1 presentatie defensie gcloud\fotos\knot-1242654 bewerk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220072" y="0"/>
            <a:ext cx="2915816" cy="685800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BE" sz="3600" dirty="0" err="1" smtClean="0">
                <a:solidFill>
                  <a:schemeClr val="bg1"/>
                </a:solidFill>
              </a:rPr>
              <a:t>Continuity</a:t>
            </a:r>
            <a:endParaRPr lang="fr-BE" sz="3600" dirty="0" smtClean="0">
              <a:solidFill>
                <a:schemeClr val="bg1"/>
              </a:solidFill>
            </a:endParaRPr>
          </a:p>
          <a:p>
            <a:pPr algn="ctr"/>
            <a:endParaRPr lang="fr-BE" dirty="0" smtClean="0"/>
          </a:p>
          <a:p>
            <a:pPr algn="ctr"/>
            <a:endParaRPr lang="fr-BE" dirty="0" smtClean="0"/>
          </a:p>
          <a:p>
            <a:pPr marL="342900" indent="-342900">
              <a:buFontTx/>
              <a:buChar char="-"/>
            </a:pPr>
            <a:r>
              <a:rPr lang="fr-BE" sz="2400" dirty="0" smtClean="0">
                <a:solidFill>
                  <a:schemeClr val="bg1"/>
                </a:solidFill>
              </a:rPr>
              <a:t>Acquisitions &amp; </a:t>
            </a:r>
            <a:r>
              <a:rPr lang="fr-BE" sz="2400" dirty="0" err="1" smtClean="0">
                <a:solidFill>
                  <a:schemeClr val="bg1"/>
                </a:solidFill>
              </a:rPr>
              <a:t>mergers</a:t>
            </a:r>
            <a:r>
              <a:rPr lang="fr-BE" sz="2400" dirty="0" smtClean="0">
                <a:solidFill>
                  <a:schemeClr val="bg1"/>
                </a:solidFill>
              </a:rPr>
              <a:t> (</a:t>
            </a:r>
            <a:r>
              <a:rPr lang="fr-BE" sz="2400" dirty="0" err="1" smtClean="0">
                <a:solidFill>
                  <a:schemeClr val="bg1"/>
                </a:solidFill>
              </a:rPr>
              <a:t>Appfog</a:t>
            </a:r>
            <a:r>
              <a:rPr lang="fr-BE" sz="2400" dirty="0" smtClean="0">
                <a:solidFill>
                  <a:schemeClr val="bg1"/>
                </a:solidFill>
              </a:rPr>
              <a:t>)</a:t>
            </a:r>
          </a:p>
          <a:p>
            <a:endParaRPr lang="fr-BE" sz="2400" dirty="0" smtClean="0">
              <a:solidFill>
                <a:schemeClr val="bg1"/>
              </a:solidFill>
            </a:endParaRPr>
          </a:p>
          <a:p>
            <a:pPr marL="342900" indent="-342900">
              <a:buFontTx/>
              <a:buChar char="-"/>
            </a:pPr>
            <a:r>
              <a:rPr lang="en-US" sz="2400" dirty="0" smtClean="0">
                <a:solidFill>
                  <a:schemeClr val="bg1"/>
                </a:solidFill>
              </a:rPr>
              <a:t>Bankruptcy</a:t>
            </a:r>
            <a:r>
              <a:rPr lang="fr-BE" sz="2400" dirty="0" smtClean="0">
                <a:solidFill>
                  <a:schemeClr val="bg1"/>
                </a:solidFill>
              </a:rPr>
              <a:t> (</a:t>
            </a:r>
            <a:r>
              <a:rPr lang="en-GB" sz="2400" dirty="0" err="1" smtClean="0">
                <a:solidFill>
                  <a:schemeClr val="bg1"/>
                </a:solidFill>
              </a:rPr>
              <a:t>Nirvanix</a:t>
            </a:r>
            <a:r>
              <a:rPr lang="en-GB" sz="2400" dirty="0" smtClean="0">
                <a:solidFill>
                  <a:schemeClr val="bg1"/>
                </a:solidFill>
              </a:rPr>
              <a:t>)</a:t>
            </a:r>
            <a:endParaRPr lang="fr-BE" sz="2400" dirty="0">
              <a:solidFill>
                <a:schemeClr val="bg1"/>
              </a:solidFill>
            </a:endParaRPr>
          </a:p>
        </p:txBody>
      </p:sp>
    </p:spTree>
    <p:extLst>
      <p:ext uri="{BB962C8B-B14F-4D97-AF65-F5344CB8AC3E}">
        <p14:creationId xmlns:p14="http://schemas.microsoft.com/office/powerpoint/2010/main" val="29652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019"/>
            <a:ext cx="9144000" cy="6869711"/>
          </a:xfrm>
          <a:prstGeom prst="rect">
            <a:avLst/>
          </a:prstGeom>
        </p:spPr>
      </p:pic>
      <p:sp>
        <p:nvSpPr>
          <p:cNvPr id="3" name="Rectangle 2"/>
          <p:cNvSpPr/>
          <p:nvPr/>
        </p:nvSpPr>
        <p:spPr>
          <a:xfrm>
            <a:off x="2573867" y="44624"/>
            <a:ext cx="4072465" cy="792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err="1" smtClean="0">
                <a:solidFill>
                  <a:schemeClr val="bg1"/>
                </a:solidFill>
                <a:effectLst>
                  <a:outerShdw blurRad="60007" dir="1500000" sy="-30000" kx="800400" algn="bl" rotWithShape="0">
                    <a:prstClr val="black">
                      <a:alpha val="20000"/>
                    </a:prstClr>
                  </a:outerShdw>
                </a:effectLst>
              </a:rPr>
              <a:t>Vendor</a:t>
            </a:r>
            <a:r>
              <a:rPr lang="fr-BE" sz="4400" dirty="0" smtClean="0">
                <a:solidFill>
                  <a:schemeClr val="tx1"/>
                </a:solidFill>
                <a:effectLst>
                  <a:outerShdw blurRad="60007" dir="1500000" sy="-30000" kx="800400" algn="bl" rotWithShape="0">
                    <a:prstClr val="black">
                      <a:alpha val="20000"/>
                    </a:prstClr>
                  </a:outerShdw>
                </a:effectLst>
              </a:rPr>
              <a:t> </a:t>
            </a:r>
            <a:r>
              <a:rPr lang="fr-BE" sz="4400" dirty="0">
                <a:solidFill>
                  <a:schemeClr val="bg1"/>
                </a:solidFill>
                <a:effectLst>
                  <a:outerShdw blurRad="60007" dir="1500000" sy="-30000" kx="800400" algn="bl" rotWithShape="0">
                    <a:prstClr val="black">
                      <a:alpha val="20000"/>
                    </a:prstClr>
                  </a:outerShdw>
                </a:effectLst>
              </a:rPr>
              <a:t>l</a:t>
            </a:r>
            <a:r>
              <a:rPr lang="fr-BE" sz="4400" dirty="0" smtClean="0">
                <a:solidFill>
                  <a:schemeClr val="bg1"/>
                </a:solidFill>
                <a:effectLst>
                  <a:outerShdw blurRad="60007" dir="1500000" sy="-30000" kx="800400" algn="bl" rotWithShape="0">
                    <a:prstClr val="black">
                      <a:alpha val="20000"/>
                    </a:prstClr>
                  </a:outerShdw>
                </a:effectLst>
              </a:rPr>
              <a:t>ock-in</a:t>
            </a:r>
            <a:endParaRPr lang="en-GB" sz="4400" dirty="0">
              <a:solidFill>
                <a:schemeClr val="bg1"/>
              </a:solidFill>
              <a:effectLst>
                <a:outerShdw blurRad="60007" dir="1500000" sy="-30000" kx="800400" algn="bl" rotWithShape="0">
                  <a:prstClr val="black">
                    <a:alpha val="20000"/>
                  </a:prstClr>
                </a:outerShdw>
              </a:effectLst>
            </a:endParaRPr>
          </a:p>
        </p:txBody>
      </p:sp>
      <p:sp>
        <p:nvSpPr>
          <p:cNvPr id="5" name="Rectangle 4"/>
          <p:cNvSpPr/>
          <p:nvPr/>
        </p:nvSpPr>
        <p:spPr>
          <a:xfrm>
            <a:off x="0" y="5188747"/>
            <a:ext cx="9144000" cy="1700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smtClean="0">
                <a:solidFill>
                  <a:schemeClr val="tx1"/>
                </a:solidFill>
              </a:rPr>
              <a:t>Extremely difficult negotiations</a:t>
            </a:r>
          </a:p>
          <a:p>
            <a:pPr marL="457200" indent="-457200">
              <a:buFont typeface="Arial" panose="020B0604020202020204" pitchFamily="34" charset="0"/>
              <a:buChar char="•"/>
            </a:pPr>
            <a:r>
              <a:rPr lang="en-US" sz="3200" dirty="0" smtClean="0">
                <a:solidFill>
                  <a:schemeClr val="tx1"/>
                </a:solidFill>
              </a:rPr>
              <a:t>Immediate suspension of services</a:t>
            </a:r>
            <a:endParaRPr lang="en-US" sz="3200" dirty="0">
              <a:solidFill>
                <a:schemeClr val="tx1"/>
              </a:solidFill>
            </a:endParaRPr>
          </a:p>
        </p:txBody>
      </p:sp>
      <p:sp>
        <p:nvSpPr>
          <p:cNvPr id="7" name="Date Placeholder 6"/>
          <p:cNvSpPr>
            <a:spLocks noGrp="1"/>
          </p:cNvSpPr>
          <p:nvPr>
            <p:ph type="dt" sz="half" idx="10"/>
          </p:nvPr>
        </p:nvSpPr>
        <p:spPr/>
        <p:txBody>
          <a:bodyPr/>
          <a:lstStyle/>
          <a:p>
            <a:pPr>
              <a:defRPr/>
            </a:pPr>
            <a:r>
              <a:rPr lang="en-US" smtClean="0"/>
              <a:t>14/01/2017</a:t>
            </a:r>
            <a:endParaRPr lang="en-US" dirty="0"/>
          </a:p>
        </p:txBody>
      </p:sp>
      <p:sp>
        <p:nvSpPr>
          <p:cNvPr id="8" name="Slide Number Placeholder 7"/>
          <p:cNvSpPr>
            <a:spLocks noGrp="1"/>
          </p:cNvSpPr>
          <p:nvPr>
            <p:ph type="sldNum" sz="quarter" idx="12"/>
          </p:nvPr>
        </p:nvSpPr>
        <p:spPr/>
        <p:txBody>
          <a:bodyPr/>
          <a:lstStyle/>
          <a:p>
            <a:pPr>
              <a:defRPr/>
            </a:pPr>
            <a:fld id="{FFCE82F8-2569-42C2-9FFB-CB1813468292}" type="slidenum">
              <a:rPr lang="en-US" smtClean="0"/>
              <a:pPr>
                <a:defRPr/>
              </a:pPr>
              <a:t>22</a:t>
            </a:fld>
            <a:endParaRPr lang="en-US" dirty="0"/>
          </a:p>
        </p:txBody>
      </p:sp>
    </p:spTree>
    <p:extLst>
      <p:ext uri="{BB962C8B-B14F-4D97-AF65-F5344CB8AC3E}">
        <p14:creationId xmlns:p14="http://schemas.microsoft.com/office/powerpoint/2010/main" val="1242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5336" y="3981969"/>
            <a:ext cx="3639216" cy="2050354"/>
          </a:xfrm>
          <a:prstGeom prst="rect">
            <a:avLst/>
          </a:prstGeom>
        </p:spPr>
      </p:pic>
      <p:sp>
        <p:nvSpPr>
          <p:cNvPr id="3" name="Title 2"/>
          <p:cNvSpPr>
            <a:spLocks noGrp="1"/>
          </p:cNvSpPr>
          <p:nvPr>
            <p:ph type="title"/>
          </p:nvPr>
        </p:nvSpPr>
        <p:spPr/>
        <p:txBody>
          <a:bodyPr/>
          <a:lstStyle/>
          <a:p>
            <a:r>
              <a:rPr lang="fr-BE" dirty="0" err="1" smtClean="0"/>
              <a:t>Intermediate</a:t>
            </a:r>
            <a:r>
              <a:rPr lang="fr-BE" dirty="0" smtClean="0"/>
              <a:t> conclusion</a:t>
            </a:r>
            <a:endParaRPr lang="fr-BE" dirty="0"/>
          </a:p>
        </p:txBody>
      </p:sp>
      <p:sp>
        <p:nvSpPr>
          <p:cNvPr id="6" name="Content Placeholder 5"/>
          <p:cNvSpPr>
            <a:spLocks noGrp="1"/>
          </p:cNvSpPr>
          <p:nvPr>
            <p:ph idx="1"/>
          </p:nvPr>
        </p:nvSpPr>
        <p:spPr>
          <a:xfrm>
            <a:off x="457200" y="1473896"/>
            <a:ext cx="8229600" cy="3719541"/>
          </a:xfrm>
        </p:spPr>
        <p:txBody>
          <a:bodyPr/>
          <a:lstStyle/>
          <a:p>
            <a:r>
              <a:rPr lang="fr-BE" dirty="0" smtClean="0"/>
              <a:t>Pure public cloud not </a:t>
            </a:r>
            <a:r>
              <a:rPr lang="fr-BE" dirty="0" err="1" smtClean="0"/>
              <a:t>suited</a:t>
            </a:r>
            <a:r>
              <a:rPr lang="fr-BE" dirty="0" smtClean="0"/>
              <a:t> for sensitive use cases</a:t>
            </a:r>
          </a:p>
          <a:p>
            <a:endParaRPr lang="fr-BE" dirty="0" smtClean="0"/>
          </a:p>
          <a:p>
            <a:r>
              <a:rPr lang="fr-BE" dirty="0" smtClean="0"/>
              <a:t>Secure </a:t>
            </a:r>
            <a:r>
              <a:rPr lang="fr-BE" dirty="0" err="1" smtClean="0"/>
              <a:t>private</a:t>
            </a:r>
            <a:r>
              <a:rPr lang="fr-BE" dirty="0" smtClean="0"/>
              <a:t> cloud on-</a:t>
            </a:r>
            <a:r>
              <a:rPr lang="fr-BE" dirty="0" err="1" smtClean="0"/>
              <a:t>premise</a:t>
            </a:r>
            <a:r>
              <a:rPr lang="fr-BE" dirty="0" smtClean="0"/>
              <a:t> for secret and top secret</a:t>
            </a:r>
          </a:p>
          <a:p>
            <a:endParaRPr lang="fr-BE" dirty="0" smtClean="0"/>
          </a:p>
          <a:p>
            <a:r>
              <a:rPr lang="fr-BE" dirty="0" smtClean="0"/>
              <a:t>Hybride (</a:t>
            </a:r>
            <a:r>
              <a:rPr lang="fr-BE" dirty="0" err="1" smtClean="0"/>
              <a:t>community</a:t>
            </a:r>
            <a:r>
              <a:rPr lang="fr-BE" dirty="0" smtClean="0"/>
              <a:t> on-</a:t>
            </a:r>
            <a:r>
              <a:rPr lang="fr-BE" dirty="0" err="1" smtClean="0"/>
              <a:t>premise</a:t>
            </a:r>
            <a:r>
              <a:rPr lang="fr-BE" dirty="0" smtClean="0"/>
              <a:t> and public) cloud for </a:t>
            </a:r>
            <a:r>
              <a:rPr lang="fr-BE" dirty="0" err="1" smtClean="0"/>
              <a:t>other</a:t>
            </a:r>
            <a:r>
              <a:rPr lang="fr-BE" dirty="0" smtClean="0"/>
              <a:t> </a:t>
            </a:r>
            <a:r>
              <a:rPr lang="fr-BE" dirty="0" err="1" smtClean="0"/>
              <a:t>levels</a:t>
            </a:r>
            <a:endParaRPr lang="fr-BE" dirty="0" smtClean="0"/>
          </a:p>
          <a:p>
            <a:endParaRPr lang="fr-BE" dirty="0"/>
          </a:p>
          <a:p>
            <a:pPr marL="0" indent="0">
              <a:buNone/>
            </a:pPr>
            <a:r>
              <a:rPr lang="fr-BE" dirty="0" smtClean="0"/>
              <a:t>  </a:t>
            </a:r>
            <a:r>
              <a:rPr lang="fr-BE" dirty="0" err="1" smtClean="0"/>
              <a:t>Example</a:t>
            </a:r>
            <a:r>
              <a:rPr lang="fr-BE" dirty="0" smtClean="0"/>
              <a:t>:</a:t>
            </a:r>
          </a:p>
          <a:p>
            <a:pPr marL="0" indent="0">
              <a:buNone/>
            </a:pPr>
            <a:r>
              <a:rPr lang="fr-BE" dirty="0" smtClean="0"/>
              <a:t> </a:t>
            </a:r>
            <a:endParaRPr lang="en-GB" dirty="0" smtClean="0"/>
          </a:p>
          <a:p>
            <a:endParaRPr lang="fr-BE" dirty="0"/>
          </a:p>
        </p:txBody>
      </p:sp>
      <p:sp>
        <p:nvSpPr>
          <p:cNvPr id="8" name="Slide Number Placeholder 2"/>
          <p:cNvSpPr>
            <a:spLocks noGrp="1"/>
          </p:cNvSpPr>
          <p:nvPr>
            <p:ph type="sldNum" sz="quarter" idx="12"/>
          </p:nvPr>
        </p:nvSpPr>
        <p:spPr/>
        <p:txBody>
          <a:bodyPr/>
          <a:lstStyle/>
          <a:p>
            <a:fld id="{13B540AB-6939-4937-A918-1D15FF1C7CE3}" type="slidenum">
              <a:rPr lang="nl-BE" smtClean="0"/>
              <a:pPr/>
              <a:t>23</a:t>
            </a:fld>
            <a:endParaRPr lang="nl-BE" dirty="0"/>
          </a:p>
        </p:txBody>
      </p:sp>
      <p:sp>
        <p:nvSpPr>
          <p:cNvPr id="12" name="Date Placeholder 11"/>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2054042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dirty="0" err="1" smtClean="0"/>
              <a:t>What</a:t>
            </a:r>
            <a:r>
              <a:rPr lang="nl-BE" sz="2800" dirty="0" smtClean="0"/>
              <a:t> is “Cloud” ?</a:t>
            </a:r>
          </a:p>
          <a:p>
            <a:pPr>
              <a:lnSpc>
                <a:spcPct val="150000"/>
              </a:lnSpc>
            </a:pPr>
            <a:r>
              <a:rPr lang="nl-BE" sz="2800" dirty="0"/>
              <a:t>Cloud </a:t>
            </a:r>
            <a:r>
              <a:rPr lang="nl-BE" sz="2800" dirty="0" err="1"/>
              <a:t>advantages</a:t>
            </a:r>
            <a:endParaRPr lang="nl-BE" sz="2800" dirty="0"/>
          </a:p>
          <a:p>
            <a:pPr>
              <a:lnSpc>
                <a:spcPct val="150000"/>
              </a:lnSpc>
            </a:pPr>
            <a:r>
              <a:rPr lang="nl-BE" sz="2800" dirty="0" smtClean="0"/>
              <a:t>Public cloud issues</a:t>
            </a:r>
          </a:p>
          <a:p>
            <a:pPr>
              <a:lnSpc>
                <a:spcPct val="150000"/>
              </a:lnSpc>
            </a:pPr>
            <a:r>
              <a:rPr lang="nl-BE" sz="2800" u="sng" dirty="0" smtClean="0">
                <a:solidFill>
                  <a:schemeClr val="tx2"/>
                </a:solidFill>
              </a:rPr>
              <a:t>G-Cloud</a:t>
            </a:r>
          </a:p>
          <a:p>
            <a:pPr>
              <a:lnSpc>
                <a:spcPct val="150000"/>
              </a:lnSpc>
            </a:pPr>
            <a:r>
              <a:rPr lang="nl-BE" sz="2800" dirty="0" smtClean="0"/>
              <a:t>Data &amp; Cloud</a:t>
            </a:r>
          </a:p>
          <a:p>
            <a:pPr>
              <a:lnSpc>
                <a:spcPct val="150000"/>
              </a:lnSpc>
            </a:pPr>
            <a:r>
              <a:rPr lang="nl-BE" sz="2800" dirty="0" err="1" smtClean="0"/>
              <a:t>Conclusion</a:t>
            </a:r>
            <a:endParaRPr lang="fr-BE" sz="2800"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24</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5870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What is G-Cloud ?</a:t>
            </a:r>
            <a:endParaRPr lang="en-GB" noProof="0" dirty="0"/>
          </a:p>
        </p:txBody>
      </p:sp>
      <p:sp>
        <p:nvSpPr>
          <p:cNvPr id="4" name="Slide Number Placeholder 3"/>
          <p:cNvSpPr>
            <a:spLocks noGrp="1"/>
          </p:cNvSpPr>
          <p:nvPr>
            <p:ph type="sldNum" sz="quarter" idx="12"/>
          </p:nvPr>
        </p:nvSpPr>
        <p:spPr/>
        <p:txBody>
          <a:bodyPr/>
          <a:lstStyle/>
          <a:p>
            <a:fld id="{5471B662-E07F-4B45-AF7C-5436FF003ECE}" type="slidenum">
              <a:rPr lang="en-GB" smtClean="0"/>
              <a:pPr/>
              <a:t>25</a:t>
            </a:fld>
            <a:endParaRPr lang="nl-BE" dirty="0"/>
          </a:p>
        </p:txBody>
      </p:sp>
      <p:pic>
        <p:nvPicPr>
          <p:cNvPr id="1026" name="Picture 2" descr="C:\Users\JV\Downloads\drink-205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781" y="2487421"/>
            <a:ext cx="2010011" cy="1506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757" y="1323921"/>
            <a:ext cx="2442059" cy="1015663"/>
          </a:xfrm>
          <a:prstGeom prst="rect">
            <a:avLst/>
          </a:prstGeom>
          <a:noFill/>
        </p:spPr>
        <p:txBody>
          <a:bodyPr wrap="square" rtlCol="0">
            <a:spAutoFit/>
          </a:bodyPr>
          <a:lstStyle/>
          <a:p>
            <a:pPr algn="ctr"/>
            <a:r>
              <a:rPr lang="fr-BE" sz="2000" dirty="0" smtClean="0"/>
              <a:t>A program</a:t>
            </a:r>
          </a:p>
          <a:p>
            <a:pPr algn="ctr"/>
            <a:r>
              <a:rPr lang="fr-BE" sz="2000" dirty="0" smtClean="0"/>
              <a:t> </a:t>
            </a:r>
            <a:r>
              <a:rPr lang="fr-BE" sz="2000" dirty="0" err="1" smtClean="0"/>
              <a:t>including</a:t>
            </a:r>
            <a:r>
              <a:rPr lang="fr-BE" sz="2000" dirty="0" smtClean="0"/>
              <a:t> </a:t>
            </a:r>
            <a:r>
              <a:rPr lang="fr-BE" sz="2000" dirty="0" err="1" smtClean="0"/>
              <a:t>synergy</a:t>
            </a:r>
            <a:r>
              <a:rPr lang="fr-BE" sz="2000" dirty="0" smtClean="0"/>
              <a:t> </a:t>
            </a:r>
            <a:r>
              <a:rPr lang="fr-BE" sz="2000" dirty="0" err="1" smtClean="0"/>
              <a:t>projects</a:t>
            </a:r>
            <a:endParaRPr lang="fr-BE" sz="2000" b="1" dirty="0"/>
          </a:p>
        </p:txBody>
      </p:sp>
      <p:pic>
        <p:nvPicPr>
          <p:cNvPr id="1027" name="Picture 3" descr="C:\Users\JV\Downloads\monitor-86213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3832" y="2487422"/>
            <a:ext cx="2253687" cy="14904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42126" y="1323921"/>
            <a:ext cx="2457098" cy="1015663"/>
          </a:xfrm>
          <a:prstGeom prst="rect">
            <a:avLst/>
          </a:prstGeom>
        </p:spPr>
        <p:txBody>
          <a:bodyPr wrap="square">
            <a:spAutoFit/>
          </a:bodyPr>
          <a:lstStyle/>
          <a:p>
            <a:pPr algn="ctr"/>
            <a:r>
              <a:rPr lang="fr-BE" sz="2000" dirty="0" err="1" smtClean="0"/>
              <a:t>Synergy</a:t>
            </a:r>
            <a:r>
              <a:rPr lang="fr-BE" sz="2000" dirty="0" smtClean="0"/>
              <a:t> for </a:t>
            </a:r>
            <a:r>
              <a:rPr lang="fr-BE" sz="2000" dirty="0" err="1" smtClean="0"/>
              <a:t>existing</a:t>
            </a:r>
            <a:r>
              <a:rPr lang="fr-BE" sz="2000" dirty="0" smtClean="0"/>
              <a:t> as </a:t>
            </a:r>
            <a:r>
              <a:rPr lang="fr-BE" sz="2000" dirty="0" err="1" smtClean="0"/>
              <a:t>well</a:t>
            </a:r>
            <a:r>
              <a:rPr lang="fr-BE" sz="2000" dirty="0" smtClean="0"/>
              <a:t> as new services</a:t>
            </a:r>
            <a:endParaRPr lang="fr-BE" sz="2000" dirty="0"/>
          </a:p>
        </p:txBody>
      </p:sp>
      <p:sp>
        <p:nvSpPr>
          <p:cNvPr id="8" name="Rectangle 7"/>
          <p:cNvSpPr/>
          <p:nvPr/>
        </p:nvSpPr>
        <p:spPr>
          <a:xfrm>
            <a:off x="6242824" y="1626195"/>
            <a:ext cx="2351926" cy="400110"/>
          </a:xfrm>
          <a:prstGeom prst="rect">
            <a:avLst/>
          </a:prstGeom>
        </p:spPr>
        <p:txBody>
          <a:bodyPr wrap="none">
            <a:spAutoFit/>
          </a:bodyPr>
          <a:lstStyle/>
          <a:p>
            <a:r>
              <a:rPr lang="fr-BE" sz="2000" b="1" dirty="0" smtClean="0"/>
              <a:t>For </a:t>
            </a:r>
            <a:r>
              <a:rPr lang="fr-BE" sz="2000" dirty="0" smtClean="0"/>
              <a:t>public services</a:t>
            </a:r>
            <a:endParaRPr lang="fr-BE" sz="2000" dirty="0"/>
          </a:p>
        </p:txBody>
      </p:sp>
      <p:sp>
        <p:nvSpPr>
          <p:cNvPr id="9" name="Rectangle 8"/>
          <p:cNvSpPr/>
          <p:nvPr/>
        </p:nvSpPr>
        <p:spPr>
          <a:xfrm>
            <a:off x="606520" y="4467222"/>
            <a:ext cx="3421129" cy="400110"/>
          </a:xfrm>
          <a:prstGeom prst="rect">
            <a:avLst/>
          </a:prstGeom>
        </p:spPr>
        <p:txBody>
          <a:bodyPr wrap="none">
            <a:spAutoFit/>
          </a:bodyPr>
          <a:lstStyle/>
          <a:p>
            <a:r>
              <a:rPr lang="fr-BE" sz="2000" b="1" dirty="0" err="1" smtClean="0"/>
              <a:t>Managed</a:t>
            </a:r>
            <a:r>
              <a:rPr lang="fr-BE" sz="2000" b="1" dirty="0" smtClean="0"/>
              <a:t> by </a:t>
            </a:r>
            <a:r>
              <a:rPr lang="fr-BE" sz="2000" dirty="0" smtClean="0"/>
              <a:t>public services</a:t>
            </a:r>
            <a:endParaRPr lang="fr-BE" sz="2000" dirty="0"/>
          </a:p>
        </p:txBody>
      </p:sp>
      <p:sp>
        <p:nvSpPr>
          <p:cNvPr id="10" name="Rectangle 9"/>
          <p:cNvSpPr/>
          <p:nvPr/>
        </p:nvSpPr>
        <p:spPr>
          <a:xfrm>
            <a:off x="4081976" y="4467222"/>
            <a:ext cx="4512774" cy="400110"/>
          </a:xfrm>
          <a:prstGeom prst="rect">
            <a:avLst/>
          </a:prstGeom>
        </p:spPr>
        <p:txBody>
          <a:bodyPr wrap="none">
            <a:spAutoFit/>
          </a:bodyPr>
          <a:lstStyle/>
          <a:p>
            <a:r>
              <a:rPr lang="fr-BE" sz="2000" dirty="0" smtClean="0"/>
              <a:t>In </a:t>
            </a:r>
            <a:r>
              <a:rPr lang="fr-BE" sz="2000" dirty="0" err="1" smtClean="0"/>
              <a:t>cooperation</a:t>
            </a:r>
            <a:r>
              <a:rPr lang="fr-BE" sz="2000" dirty="0" smtClean="0"/>
              <a:t> </a:t>
            </a:r>
            <a:r>
              <a:rPr lang="fr-BE" sz="2000" dirty="0" err="1" smtClean="0"/>
              <a:t>with</a:t>
            </a:r>
            <a:r>
              <a:rPr lang="fr-BE" sz="2000" dirty="0" smtClean="0"/>
              <a:t> the </a:t>
            </a:r>
            <a:r>
              <a:rPr lang="fr-BE" sz="2000" b="1" dirty="0" err="1" smtClean="0"/>
              <a:t>private</a:t>
            </a:r>
            <a:r>
              <a:rPr lang="fr-BE" sz="2000" b="1" dirty="0" smtClean="0"/>
              <a:t> </a:t>
            </a:r>
            <a:r>
              <a:rPr lang="fr-BE" sz="2000" b="1" dirty="0" err="1" smtClean="0"/>
              <a:t>sector</a:t>
            </a:r>
            <a:endParaRPr lang="fr-BE" sz="2000" dirty="0"/>
          </a:p>
        </p:txBody>
      </p:sp>
      <p:pic>
        <p:nvPicPr>
          <p:cNvPr id="1028" name="Picture 4" descr="C:\Users\JV\Downloads\belgium-43692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0192" y="2498775"/>
            <a:ext cx="2237191" cy="14955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V\Downloads\belgium-990429.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68057" y="4932056"/>
            <a:ext cx="109805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V\Downloads\globalisation-1014524.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32383" y="5013176"/>
            <a:ext cx="4211960" cy="13225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98648" y="535355"/>
            <a:ext cx="1399640" cy="788565"/>
          </a:xfrm>
          <a:prstGeom prst="rect">
            <a:avLst/>
          </a:prstGeom>
        </p:spPr>
      </p:pic>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1341620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is G-Cloud ?</a:t>
            </a:r>
            <a:endParaRPr lang="en-GB" noProof="0" dirty="0"/>
          </a:p>
        </p:txBody>
      </p:sp>
      <p:sp>
        <p:nvSpPr>
          <p:cNvPr id="3" name="Content Placeholder 2"/>
          <p:cNvSpPr>
            <a:spLocks noGrp="1"/>
          </p:cNvSpPr>
          <p:nvPr>
            <p:ph idx="1"/>
          </p:nvPr>
        </p:nvSpPr>
        <p:spPr/>
        <p:txBody>
          <a:bodyPr/>
          <a:lstStyle/>
          <a:p>
            <a:r>
              <a:rPr lang="en-GB" noProof="0" dirty="0" smtClean="0"/>
              <a:t>Shared public ICT platform </a:t>
            </a:r>
          </a:p>
          <a:p>
            <a:pPr lvl="1"/>
            <a:r>
              <a:rPr lang="en-GB" noProof="0" dirty="0" smtClean="0"/>
              <a:t>current target: federal state (FPS, PPS, Public Institutions of Social Security, Institutions of Public Benefit)</a:t>
            </a:r>
          </a:p>
          <a:p>
            <a:pPr lvl="1"/>
            <a:r>
              <a:rPr lang="en-GB" noProof="0" dirty="0" smtClean="0"/>
              <a:t>can be extended to other interested authorities </a:t>
            </a:r>
          </a:p>
          <a:p>
            <a:pPr marL="274637" lvl="1" indent="0">
              <a:buNone/>
            </a:pPr>
            <a:endParaRPr lang="en-GB" noProof="0" dirty="0" smtClean="0"/>
          </a:p>
          <a:p>
            <a:r>
              <a:rPr lang="en-GB" noProof="0" dirty="0" smtClean="0"/>
              <a:t>Hybrid community cloud model </a:t>
            </a:r>
          </a:p>
          <a:p>
            <a:pPr lvl="1"/>
            <a:r>
              <a:rPr lang="en-GB" noProof="0" dirty="0" smtClean="0"/>
              <a:t>use of public cloud if possible </a:t>
            </a:r>
          </a:p>
          <a:p>
            <a:pPr lvl="1"/>
            <a:r>
              <a:rPr lang="en-GB" noProof="0" dirty="0" smtClean="0"/>
              <a:t>private community cloud </a:t>
            </a:r>
            <a:r>
              <a:rPr lang="en-GB" noProof="0" dirty="0" err="1" smtClean="0"/>
              <a:t>cloud</a:t>
            </a:r>
            <a:r>
              <a:rPr lang="en-GB" noProof="0" dirty="0" smtClean="0"/>
              <a:t> hosted in data </a:t>
            </a:r>
            <a:r>
              <a:rPr lang="en-GB" noProof="0" dirty="0" err="1" smtClean="0"/>
              <a:t>centers</a:t>
            </a:r>
            <a:r>
              <a:rPr lang="en-GB" noProof="0" dirty="0" smtClean="0"/>
              <a:t>, managed by the government</a:t>
            </a:r>
          </a:p>
          <a:p>
            <a:pPr lvl="1"/>
            <a:r>
              <a:rPr lang="en-GB" noProof="0" dirty="0" smtClean="0"/>
              <a:t>operational implementation with strong involvement of the private sector </a:t>
            </a:r>
          </a:p>
        </p:txBody>
      </p:sp>
      <p:sp>
        <p:nvSpPr>
          <p:cNvPr id="4" name="Slide Number Placeholder 3"/>
          <p:cNvSpPr>
            <a:spLocks noGrp="1"/>
          </p:cNvSpPr>
          <p:nvPr>
            <p:ph type="sldNum" sz="quarter" idx="12"/>
          </p:nvPr>
        </p:nvSpPr>
        <p:spPr/>
        <p:txBody>
          <a:bodyPr/>
          <a:lstStyle/>
          <a:p>
            <a:fld id="{5471B662-E07F-4B45-AF7C-5436FF003ECE}" type="slidenum">
              <a:rPr lang="fr-FR" smtClean="0"/>
              <a:pPr/>
              <a:t>26</a:t>
            </a:fld>
            <a:endParaRPr lang="nl-BE" dirty="0"/>
          </a:p>
        </p:txBody>
      </p:sp>
      <p:sp>
        <p:nvSpPr>
          <p:cNvPr id="8" name="Date Placeholder 7"/>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60523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GB" noProof="0" dirty="0" smtClean="0"/>
              <a:t>G-Cloud: products </a:t>
            </a:r>
            <a:endParaRPr lang="en-GB" noProof="0"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27</a:t>
            </a:fld>
            <a:endParaRPr lang="nl-BE" dirty="0"/>
          </a:p>
        </p:txBody>
      </p:sp>
      <p:sp>
        <p:nvSpPr>
          <p:cNvPr id="6" name="Date Placeholder 5"/>
          <p:cNvSpPr>
            <a:spLocks noGrp="1"/>
          </p:cNvSpPr>
          <p:nvPr>
            <p:ph type="dt" sz="half" idx="10"/>
          </p:nvPr>
        </p:nvSpPr>
        <p:spPr/>
        <p:txBody>
          <a:bodyPr/>
          <a:lstStyle/>
          <a:p>
            <a:pPr>
              <a:defRPr/>
            </a:pPr>
            <a:r>
              <a:rPr lang="en-US" smtClean="0"/>
              <a:t>14/01/2017</a:t>
            </a:r>
            <a:endParaRPr lang="en-US" dirty="0"/>
          </a:p>
        </p:txBody>
      </p:sp>
      <p:grpSp>
        <p:nvGrpSpPr>
          <p:cNvPr id="8" name="Group 7"/>
          <p:cNvGrpSpPr/>
          <p:nvPr/>
        </p:nvGrpSpPr>
        <p:grpSpPr>
          <a:xfrm>
            <a:off x="583214" y="1486787"/>
            <a:ext cx="7977572" cy="4950980"/>
            <a:chOff x="107504" y="1102140"/>
            <a:chExt cx="8928992" cy="5720274"/>
          </a:xfrm>
        </p:grpSpPr>
        <p:grpSp>
          <p:nvGrpSpPr>
            <p:cNvPr id="9" name="Group 8"/>
            <p:cNvGrpSpPr/>
            <p:nvPr/>
          </p:nvGrpSpPr>
          <p:grpSpPr>
            <a:xfrm>
              <a:off x="1475656" y="1576592"/>
              <a:ext cx="6192688" cy="4897015"/>
              <a:chOff x="1475656" y="1484313"/>
              <a:chExt cx="6192688" cy="4897015"/>
            </a:xfrm>
          </p:grpSpPr>
          <p:sp>
            <p:nvSpPr>
              <p:cNvPr id="34" name="Oval 33"/>
              <p:cNvSpPr/>
              <p:nvPr/>
            </p:nvSpPr>
            <p:spPr>
              <a:xfrm>
                <a:off x="1475656" y="1484313"/>
                <a:ext cx="6192688" cy="4897015"/>
              </a:xfrm>
              <a:prstGeom prst="ellipse">
                <a:avLst/>
              </a:prstGeom>
              <a:noFill/>
              <a:ln w="508000">
                <a:solidFill>
                  <a:srgbClr val="B5D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07222" y="3256723"/>
                <a:ext cx="2470945" cy="817879"/>
              </a:xfrm>
              <a:prstGeom prst="rect">
                <a:avLst/>
              </a:prstGeom>
              <a:ln>
                <a:solidFill>
                  <a:srgbClr val="B5D5C7"/>
                </a:solidFill>
              </a:ln>
              <a:effectLst>
                <a:outerShdw blurRad="50800" dist="38100" dir="2700000" algn="tl" rotWithShape="0">
                  <a:prstClr val="black">
                    <a:alpha val="40000"/>
                  </a:prstClr>
                </a:outerShdw>
              </a:effectLst>
            </p:spPr>
            <p:txBody>
              <a:bodyPr wrap="none">
                <a:spAutoFit/>
              </a:bodyPr>
              <a:lstStyle/>
              <a:p>
                <a:pPr lvl="0" algn="ctr"/>
                <a:r>
                  <a:rPr lang="nl-BE" sz="4000" b="1" dirty="0" err="1" smtClean="0">
                    <a:solidFill>
                      <a:srgbClr val="3E6E5A"/>
                    </a:solidFill>
                  </a:rPr>
                  <a:t>Synergy</a:t>
                </a:r>
                <a:endParaRPr lang="nl-BE" sz="4000" dirty="0">
                  <a:solidFill>
                    <a:srgbClr val="3E6E5A"/>
                  </a:solidFill>
                </a:endParaRPr>
              </a:p>
            </p:txBody>
          </p:sp>
        </p:grpSp>
        <p:grpSp>
          <p:nvGrpSpPr>
            <p:cNvPr id="10" name="Group 9"/>
            <p:cNvGrpSpPr/>
            <p:nvPr/>
          </p:nvGrpSpPr>
          <p:grpSpPr>
            <a:xfrm>
              <a:off x="3055440" y="1102140"/>
              <a:ext cx="3033120" cy="1267011"/>
              <a:chOff x="3055440" y="1009861"/>
              <a:chExt cx="3033120" cy="1267011"/>
            </a:xfrm>
          </p:grpSpPr>
          <p:sp>
            <p:nvSpPr>
              <p:cNvPr id="32" name="Oval 31"/>
              <p:cNvSpPr/>
              <p:nvPr/>
            </p:nvSpPr>
            <p:spPr>
              <a:xfrm>
                <a:off x="3055440" y="1009861"/>
                <a:ext cx="3033120" cy="1267011"/>
              </a:xfrm>
              <a:prstGeom prst="ellipse">
                <a:avLst/>
              </a:prstGeom>
              <a:solidFill>
                <a:srgbClr val="3E6E5A"/>
              </a:solidFill>
              <a:ln>
                <a:solidFill>
                  <a:srgbClr val="B5D5C7"/>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3" name="Oval 4"/>
              <p:cNvSpPr/>
              <p:nvPr/>
            </p:nvSpPr>
            <p:spPr>
              <a:xfrm>
                <a:off x="3499630" y="1195410"/>
                <a:ext cx="2144740" cy="8959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000" b="1" kern="1200" dirty="0" err="1" smtClean="0">
                    <a:solidFill>
                      <a:schemeClr val="bg1"/>
                    </a:solidFill>
                  </a:rPr>
                  <a:t>Procurement</a:t>
                </a:r>
                <a:endParaRPr lang="nl-BE" sz="2000" b="1" kern="1200" dirty="0">
                  <a:solidFill>
                    <a:schemeClr val="bg1"/>
                  </a:solidFill>
                </a:endParaRPr>
              </a:p>
            </p:txBody>
          </p:sp>
        </p:grpSp>
        <p:grpSp>
          <p:nvGrpSpPr>
            <p:cNvPr id="11" name="Group 10"/>
            <p:cNvGrpSpPr/>
            <p:nvPr/>
          </p:nvGrpSpPr>
          <p:grpSpPr>
            <a:xfrm>
              <a:off x="5788144" y="3086041"/>
              <a:ext cx="3248352" cy="1356919"/>
              <a:chOff x="5788144" y="2993762"/>
              <a:chExt cx="3248352" cy="1356919"/>
            </a:xfrm>
          </p:grpSpPr>
          <p:sp>
            <p:nvSpPr>
              <p:cNvPr id="30" name="Oval 29"/>
              <p:cNvSpPr/>
              <p:nvPr/>
            </p:nvSpPr>
            <p:spPr>
              <a:xfrm>
                <a:off x="5788144" y="2993762"/>
                <a:ext cx="3248352" cy="1356919"/>
              </a:xfrm>
              <a:prstGeom prst="ellipse">
                <a:avLst/>
              </a:prstGeom>
              <a:solidFill>
                <a:srgbClr val="3E6E5A"/>
              </a:solidFill>
              <a:ln>
                <a:solidFill>
                  <a:srgbClr val="B5D5C7"/>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6263854" y="3192478"/>
                <a:ext cx="2296932" cy="95948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000" b="1" kern="1200" dirty="0" smtClean="0">
                    <a:solidFill>
                      <a:schemeClr val="bg1"/>
                    </a:solidFill>
                  </a:rPr>
                  <a:t>Services</a:t>
                </a:r>
                <a:endParaRPr lang="nl-BE" sz="2800" b="1" kern="1200" dirty="0">
                  <a:solidFill>
                    <a:schemeClr val="bg1"/>
                  </a:solidFill>
                </a:endParaRPr>
              </a:p>
            </p:txBody>
          </p:sp>
        </p:grpSp>
        <p:grpSp>
          <p:nvGrpSpPr>
            <p:cNvPr id="12" name="Group 11"/>
            <p:cNvGrpSpPr/>
            <p:nvPr/>
          </p:nvGrpSpPr>
          <p:grpSpPr>
            <a:xfrm>
              <a:off x="107504" y="3086041"/>
              <a:ext cx="3033120" cy="1267011"/>
              <a:chOff x="107504" y="2993762"/>
              <a:chExt cx="3033120" cy="1267011"/>
            </a:xfrm>
          </p:grpSpPr>
          <p:sp>
            <p:nvSpPr>
              <p:cNvPr id="28" name="Oval 27"/>
              <p:cNvSpPr/>
              <p:nvPr/>
            </p:nvSpPr>
            <p:spPr>
              <a:xfrm>
                <a:off x="107504" y="2993762"/>
                <a:ext cx="3033120" cy="1267011"/>
              </a:xfrm>
              <a:prstGeom prst="ellipse">
                <a:avLst/>
              </a:prstGeom>
              <a:solidFill>
                <a:srgbClr val="3E6E5A"/>
              </a:solidFill>
              <a:ln>
                <a:solidFill>
                  <a:srgbClr val="B5D5C7"/>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9" name="Oval 4"/>
              <p:cNvSpPr/>
              <p:nvPr/>
            </p:nvSpPr>
            <p:spPr>
              <a:xfrm>
                <a:off x="551694" y="3179311"/>
                <a:ext cx="2144740" cy="8959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000" b="1" kern="1200" dirty="0" err="1" smtClean="0">
                    <a:solidFill>
                      <a:schemeClr val="bg1"/>
                    </a:solidFill>
                  </a:rPr>
                  <a:t>Projects</a:t>
                </a:r>
                <a:endParaRPr lang="nl-BE" sz="2800" b="1" kern="1200" dirty="0">
                  <a:solidFill>
                    <a:schemeClr val="bg1"/>
                  </a:solidFill>
                </a:endParaRPr>
              </a:p>
            </p:txBody>
          </p:sp>
        </p:grpSp>
        <p:grpSp>
          <p:nvGrpSpPr>
            <p:cNvPr id="13" name="Group 12"/>
            <p:cNvGrpSpPr/>
            <p:nvPr/>
          </p:nvGrpSpPr>
          <p:grpSpPr>
            <a:xfrm>
              <a:off x="2947824" y="5465495"/>
              <a:ext cx="3248352" cy="1356919"/>
              <a:chOff x="2947824" y="5373216"/>
              <a:chExt cx="3248352" cy="1356919"/>
            </a:xfrm>
          </p:grpSpPr>
          <p:sp>
            <p:nvSpPr>
              <p:cNvPr id="26" name="Oval 25"/>
              <p:cNvSpPr/>
              <p:nvPr/>
            </p:nvSpPr>
            <p:spPr>
              <a:xfrm>
                <a:off x="2947824" y="5373216"/>
                <a:ext cx="3248352" cy="1356919"/>
              </a:xfrm>
              <a:prstGeom prst="ellipse">
                <a:avLst/>
              </a:prstGeom>
              <a:solidFill>
                <a:srgbClr val="3E6E5A"/>
              </a:solidFill>
              <a:ln>
                <a:solidFill>
                  <a:srgbClr val="B5D5C7"/>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7" name="Oval 4"/>
              <p:cNvSpPr/>
              <p:nvPr/>
            </p:nvSpPr>
            <p:spPr>
              <a:xfrm>
                <a:off x="3538788" y="5571932"/>
                <a:ext cx="2105583" cy="959487"/>
              </a:xfrm>
              <a:prstGeom prst="rect">
                <a:avLst/>
              </a:prstGeom>
              <a:solidFill>
                <a:srgbClr val="3E6E5A"/>
              </a:solid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000" b="1" kern="1200" dirty="0" err="1" smtClean="0">
                    <a:solidFill>
                      <a:schemeClr val="bg1"/>
                    </a:solidFill>
                  </a:rPr>
                  <a:t>Know-how</a:t>
                </a:r>
                <a:r>
                  <a:rPr lang="nl-BE" sz="2000" b="1" kern="1200" dirty="0" smtClean="0">
                    <a:solidFill>
                      <a:schemeClr val="bg1"/>
                    </a:solidFill>
                  </a:rPr>
                  <a:t> &amp; Expertise</a:t>
                </a:r>
                <a:endParaRPr lang="nl-BE" sz="2000" b="1" kern="1200" dirty="0">
                  <a:solidFill>
                    <a:schemeClr val="bg1"/>
                  </a:solidFill>
                </a:endParaRPr>
              </a:p>
            </p:txBody>
          </p:sp>
        </p:grpSp>
        <p:grpSp>
          <p:nvGrpSpPr>
            <p:cNvPr id="14" name="Group 13"/>
            <p:cNvGrpSpPr/>
            <p:nvPr/>
          </p:nvGrpSpPr>
          <p:grpSpPr>
            <a:xfrm>
              <a:off x="759450" y="1361039"/>
              <a:ext cx="2081423" cy="1379302"/>
              <a:chOff x="621511" y="2708919"/>
              <a:chExt cx="2081423" cy="1379302"/>
            </a:xfrm>
          </p:grpSpPr>
          <p:sp>
            <p:nvSpPr>
              <p:cNvPr id="24" name="Oval 23"/>
              <p:cNvSpPr/>
              <p:nvPr/>
            </p:nvSpPr>
            <p:spPr>
              <a:xfrm>
                <a:off x="621511" y="3289319"/>
                <a:ext cx="2081423" cy="798902"/>
              </a:xfrm>
              <a:prstGeom prst="ellipse">
                <a:avLst/>
              </a:prstGeom>
              <a:ln w="57150">
                <a:solidFill>
                  <a:srgbClr val="B5D5C7"/>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rgbClr val="3E6E5A"/>
                    </a:solidFill>
                    <a:latin typeface="Calibri" panose="020F0502020204030204" pitchFamily="34" charset="0"/>
                  </a:rPr>
                  <a:t>Cooperation</a:t>
                </a:r>
                <a:r>
                  <a:rPr lang="nl-BE" sz="2000" b="1" dirty="0" err="1" smtClean="0">
                    <a:solidFill>
                      <a:srgbClr val="3E6E5A"/>
                    </a:solidFill>
                    <a:latin typeface="Wingdings" panose="05000000000000000000" pitchFamily="2" charset="2"/>
                  </a:rPr>
                  <a:t>á</a:t>
                </a:r>
                <a:endParaRPr lang="nl-BE" sz="2000" b="1" dirty="0">
                  <a:solidFill>
                    <a:srgbClr val="3E6E5A"/>
                  </a:solidFill>
                  <a:latin typeface="Symbol" panose="05050102010706020507" pitchFamily="18" charset="2"/>
                </a:endParaRPr>
              </a:p>
            </p:txBody>
          </p:sp>
          <p:pic>
            <p:nvPicPr>
              <p:cNvPr id="25" name="Picture 4" descr="https://livebinders.files.wordpress.com/2010/10/collaboration_2.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ln>
                <a:solidFill>
                  <a:srgbClr val="B5D5C7"/>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149929" y="1486787"/>
              <a:ext cx="2081423" cy="1240754"/>
              <a:chOff x="4120938" y="2856064"/>
              <a:chExt cx="2081423" cy="1240754"/>
            </a:xfrm>
          </p:grpSpPr>
          <p:sp>
            <p:nvSpPr>
              <p:cNvPr id="22" name="Oval 21"/>
              <p:cNvSpPr/>
              <p:nvPr/>
            </p:nvSpPr>
            <p:spPr>
              <a:xfrm>
                <a:off x="4120938" y="3297916"/>
                <a:ext cx="2081423" cy="798902"/>
              </a:xfrm>
              <a:prstGeom prst="ellipse">
                <a:avLst/>
              </a:prstGeom>
              <a:ln w="57150">
                <a:solidFill>
                  <a:srgbClr val="B5D5C7"/>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rgbClr val="3E6E5A"/>
                    </a:solidFill>
                    <a:latin typeface="Calibri" panose="020F0502020204030204" pitchFamily="34" charset="0"/>
                  </a:rPr>
                  <a:t>Efficiency</a:t>
                </a:r>
                <a:r>
                  <a:rPr lang="nl-BE" sz="2000" b="1" dirty="0" err="1" smtClean="0">
                    <a:solidFill>
                      <a:srgbClr val="3E6E5A"/>
                    </a:solidFill>
                    <a:latin typeface="Wingdings" panose="05000000000000000000" pitchFamily="2" charset="2"/>
                  </a:rPr>
                  <a:t>á</a:t>
                </a:r>
                <a:endParaRPr lang="nl-BE" sz="2000" b="1" dirty="0">
                  <a:solidFill>
                    <a:srgbClr val="3E6E5A"/>
                  </a:solidFill>
                  <a:latin typeface="Symbol" panose="05050102010706020507" pitchFamily="18" charset="2"/>
                </a:endParaRPr>
              </a:p>
            </p:txBody>
          </p:sp>
          <p:pic>
            <p:nvPicPr>
              <p:cNvPr id="23" name="Picture 8" descr="http://www.thinkautomation.com/Sitefinity/WebsiteTemplates/Think/App_Themes/images/auto1.p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ln>
                <a:solidFill>
                  <a:srgbClr val="B5D5C7"/>
                </a:solidFill>
              </a:ln>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149929" y="4532376"/>
              <a:ext cx="2081423" cy="1193972"/>
              <a:chOff x="621511" y="5421585"/>
              <a:chExt cx="2081423" cy="1193972"/>
            </a:xfrm>
          </p:grpSpPr>
          <p:sp>
            <p:nvSpPr>
              <p:cNvPr id="20" name="Oval 19"/>
              <p:cNvSpPr/>
              <p:nvPr/>
            </p:nvSpPr>
            <p:spPr>
              <a:xfrm>
                <a:off x="621511" y="5816655"/>
                <a:ext cx="2081423" cy="798902"/>
              </a:xfrm>
              <a:prstGeom prst="ellipse">
                <a:avLst/>
              </a:prstGeom>
              <a:ln w="57150">
                <a:solidFill>
                  <a:srgbClr val="B5D5C7"/>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rgbClr val="3E6E5A"/>
                    </a:solidFill>
                    <a:latin typeface="Calibri" panose="020F0502020204030204" pitchFamily="34" charset="0"/>
                  </a:rPr>
                  <a:t>Quality</a:t>
                </a:r>
                <a:r>
                  <a:rPr lang="nl-BE" sz="2000" b="1" dirty="0" err="1" smtClean="0">
                    <a:solidFill>
                      <a:srgbClr val="3E6E5A"/>
                    </a:solidFill>
                    <a:latin typeface="Wingdings" panose="05000000000000000000" pitchFamily="2" charset="2"/>
                  </a:rPr>
                  <a:t>á</a:t>
                </a:r>
                <a:endParaRPr lang="nl-BE" sz="2000" b="1" dirty="0">
                  <a:solidFill>
                    <a:srgbClr val="3E6E5A"/>
                  </a:solidFill>
                  <a:latin typeface="Symbol" panose="05050102010706020507" pitchFamily="18" charset="2"/>
                </a:endParaRPr>
              </a:p>
            </p:txBody>
          </p:sp>
          <p:pic>
            <p:nvPicPr>
              <p:cNvPr id="21" name="Picture 10" descr="http://www.dcregionrealestate.com/wp-content/uploads/2014/03/top_quality.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ln>
                <a:solidFill>
                  <a:srgbClr val="B5D5C7"/>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759450" y="4532376"/>
              <a:ext cx="2081423" cy="1293159"/>
              <a:chOff x="4466625" y="5334255"/>
              <a:chExt cx="2081423" cy="1293159"/>
            </a:xfrm>
          </p:grpSpPr>
          <p:sp>
            <p:nvSpPr>
              <p:cNvPr id="18" name="Oval 17"/>
              <p:cNvSpPr/>
              <p:nvPr/>
            </p:nvSpPr>
            <p:spPr>
              <a:xfrm>
                <a:off x="4466625" y="5828512"/>
                <a:ext cx="2081423" cy="798902"/>
              </a:xfrm>
              <a:prstGeom prst="ellipse">
                <a:avLst/>
              </a:prstGeom>
              <a:ln w="57150">
                <a:solidFill>
                  <a:srgbClr val="B5D5C7"/>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rgbClr val="3E6E5A"/>
                    </a:solidFill>
                    <a:latin typeface="Calibri" panose="020F0502020204030204" pitchFamily="34" charset="0"/>
                  </a:rPr>
                  <a:t>Costs</a:t>
                </a:r>
                <a:r>
                  <a:rPr lang="nl-BE" sz="2000" b="1" dirty="0" err="1" smtClean="0">
                    <a:solidFill>
                      <a:srgbClr val="3E6E5A"/>
                    </a:solidFill>
                    <a:latin typeface="Wingdings" panose="05000000000000000000" pitchFamily="2" charset="2"/>
                  </a:rPr>
                  <a:t>â</a:t>
                </a:r>
                <a:endParaRPr lang="nl-BE" sz="2000" b="1" dirty="0">
                  <a:solidFill>
                    <a:srgbClr val="3E6E5A"/>
                  </a:solidFill>
                  <a:latin typeface="Symbol" panose="05050102010706020507" pitchFamily="18" charset="2"/>
                </a:endParaRPr>
              </a:p>
            </p:txBody>
          </p:sp>
          <p:pic>
            <p:nvPicPr>
              <p:cNvPr id="19"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ln>
                <a:solidFill>
                  <a:srgbClr val="B5D5C7"/>
                </a:solid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78214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G-Cloud: focus</a:t>
            </a:r>
            <a:endParaRPr lang="fr-BE" dirty="0"/>
          </a:p>
        </p:txBody>
      </p:sp>
      <p:sp>
        <p:nvSpPr>
          <p:cNvPr id="2" name="Slide Number Placeholder 1"/>
          <p:cNvSpPr>
            <a:spLocks noGrp="1"/>
          </p:cNvSpPr>
          <p:nvPr>
            <p:ph type="sldNum" sz="quarter" idx="12"/>
          </p:nvPr>
        </p:nvSpPr>
        <p:spPr/>
        <p:txBody>
          <a:bodyPr/>
          <a:lstStyle/>
          <a:p>
            <a:fld id="{D4301FB5-EDC5-4DB2-BB43-4E246C7F07C8}" type="slidenum">
              <a:rPr lang="en-US" smtClean="0"/>
              <a:pPr/>
              <a:t>28</a:t>
            </a:fld>
            <a:endParaRPr lang="en-US"/>
          </a:p>
        </p:txBody>
      </p:sp>
      <p:sp>
        <p:nvSpPr>
          <p:cNvPr id="7" name="Date Placeholder 6"/>
          <p:cNvSpPr>
            <a:spLocks noGrp="1"/>
          </p:cNvSpPr>
          <p:nvPr>
            <p:ph type="dt" sz="half" idx="10"/>
          </p:nvPr>
        </p:nvSpPr>
        <p:spPr/>
        <p:txBody>
          <a:bodyPr/>
          <a:lstStyle/>
          <a:p>
            <a:pPr>
              <a:defRPr/>
            </a:pPr>
            <a:r>
              <a:rPr lang="en-US" smtClean="0"/>
              <a:t>14/01/2017</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275799"/>
            <a:ext cx="8216361" cy="5367500"/>
          </a:xfrm>
          <a:prstGeom prst="rect">
            <a:avLst/>
          </a:prstGeom>
        </p:spPr>
      </p:pic>
    </p:spTree>
    <p:extLst>
      <p:ext uri="{BB962C8B-B14F-4D97-AF65-F5344CB8AC3E}">
        <p14:creationId xmlns:p14="http://schemas.microsoft.com/office/powerpoint/2010/main" val="364522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9"/>
          <p:cNvSpPr>
            <a:spLocks noGrp="1"/>
          </p:cNvSpPr>
          <p:nvPr>
            <p:ph type="sldNum" sz="quarter" idx="12"/>
          </p:nvPr>
        </p:nvSpPr>
        <p:spPr/>
        <p:txBody>
          <a:bodyPr/>
          <a:lstStyle/>
          <a:p>
            <a:fld id="{D4301FB5-EDC5-4DB2-BB43-4E246C7F07C8}" type="slidenum">
              <a:rPr lang="en-US" smtClean="0"/>
              <a:pPr/>
              <a:t>29</a:t>
            </a:fld>
            <a:endParaRPr lang="nl-BE" dirty="0"/>
          </a:p>
        </p:txBody>
      </p:sp>
      <p:sp>
        <p:nvSpPr>
          <p:cNvPr id="25" name="Date Placeholder 24"/>
          <p:cNvSpPr>
            <a:spLocks noGrp="1"/>
          </p:cNvSpPr>
          <p:nvPr>
            <p:ph type="dt" sz="half" idx="10"/>
          </p:nvPr>
        </p:nvSpPr>
        <p:spPr/>
        <p:txBody>
          <a:bodyPr/>
          <a:lstStyle/>
          <a:p>
            <a:pPr>
              <a:defRPr/>
            </a:pPr>
            <a:r>
              <a:rPr lang="en-US" smtClean="0"/>
              <a:t>14/01/2017</a:t>
            </a:r>
            <a:endParaRPr lang="en-US" dirty="0"/>
          </a:p>
        </p:txBody>
      </p:sp>
      <p:sp>
        <p:nvSpPr>
          <p:cNvPr id="106" name="Title 5"/>
          <p:cNvSpPr txBox="1">
            <a:spLocks/>
          </p:cNvSpPr>
          <p:nvPr/>
        </p:nvSpPr>
        <p:spPr>
          <a:xfrm>
            <a:off x="457200" y="420666"/>
            <a:ext cx="8229600" cy="990600"/>
          </a:xfrm>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r>
              <a:rPr lang="nl-BE" dirty="0" smtClean="0"/>
              <a:t>G-Cloud: </a:t>
            </a:r>
            <a:r>
              <a:rPr lang="nl-BE" dirty="0" err="1" smtClean="0"/>
              <a:t>projects</a:t>
            </a:r>
            <a:endParaRPr lang="nl-B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34" y="1083152"/>
            <a:ext cx="7390366" cy="5537781"/>
          </a:xfrm>
          <a:prstGeom prst="rect">
            <a:avLst/>
          </a:prstGeom>
        </p:spPr>
      </p:pic>
    </p:spTree>
    <p:extLst>
      <p:ext uri="{BB962C8B-B14F-4D97-AF65-F5344CB8AC3E}">
        <p14:creationId xmlns:p14="http://schemas.microsoft.com/office/powerpoint/2010/main" val="56970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What</a:t>
            </a:r>
            <a:r>
              <a:rPr lang="nl-BE" dirty="0" smtClean="0"/>
              <a:t> is “Cloud” ?</a:t>
            </a:r>
            <a:endParaRPr lang="fr-BE"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3</a:t>
            </a:fld>
            <a:endParaRPr lang="en-US" dirty="0"/>
          </a:p>
        </p:txBody>
      </p:sp>
      <p:graphicFrame>
        <p:nvGraphicFramePr>
          <p:cNvPr id="11" name="Diagram 10"/>
          <p:cNvGraphicFramePr/>
          <p:nvPr>
            <p:extLst>
              <p:ext uri="{D42A27DB-BD31-4B8C-83A1-F6EECF244321}">
                <p14:modId xmlns:p14="http://schemas.microsoft.com/office/powerpoint/2010/main" val="1294089667"/>
              </p:ext>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Date Placeholder 15"/>
          <p:cNvSpPr>
            <a:spLocks noGrp="1"/>
          </p:cNvSpPr>
          <p:nvPr>
            <p:ph type="dt" sz="half" idx="10"/>
          </p:nvPr>
        </p:nvSpPr>
        <p:spPr/>
        <p:txBody>
          <a:bodyPr/>
          <a:lstStyle/>
          <a:p>
            <a:pPr>
              <a:defRPr/>
            </a:pPr>
            <a:r>
              <a:rPr lang="en-US" smtClean="0"/>
              <a:t>14/01/2017</a:t>
            </a:r>
            <a:endParaRPr lang="en-US" dirty="0"/>
          </a:p>
        </p:txBody>
      </p:sp>
      <p:graphicFrame>
        <p:nvGraphicFramePr>
          <p:cNvPr id="3" name="Diagram 2"/>
          <p:cNvGraphicFramePr/>
          <p:nvPr>
            <p:extLst>
              <p:ext uri="{D42A27DB-BD31-4B8C-83A1-F6EECF244321}">
                <p14:modId xmlns:p14="http://schemas.microsoft.com/office/powerpoint/2010/main" val="648381520"/>
              </p:ext>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2088342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dirty="0" err="1" smtClean="0"/>
              <a:t>What</a:t>
            </a:r>
            <a:r>
              <a:rPr lang="nl-BE" sz="2800" dirty="0" smtClean="0"/>
              <a:t> is “Cloud” ?</a:t>
            </a:r>
          </a:p>
          <a:p>
            <a:pPr>
              <a:lnSpc>
                <a:spcPct val="150000"/>
              </a:lnSpc>
            </a:pPr>
            <a:r>
              <a:rPr lang="nl-BE" sz="2800" dirty="0"/>
              <a:t>Cloud </a:t>
            </a:r>
            <a:r>
              <a:rPr lang="nl-BE" sz="2800" dirty="0" err="1"/>
              <a:t>advantages</a:t>
            </a:r>
            <a:endParaRPr lang="nl-BE" sz="2800" dirty="0"/>
          </a:p>
          <a:p>
            <a:pPr>
              <a:lnSpc>
                <a:spcPct val="150000"/>
              </a:lnSpc>
            </a:pPr>
            <a:r>
              <a:rPr lang="nl-BE" sz="2800" dirty="0" smtClean="0"/>
              <a:t>Public cloud issues</a:t>
            </a:r>
          </a:p>
          <a:p>
            <a:pPr>
              <a:lnSpc>
                <a:spcPct val="150000"/>
              </a:lnSpc>
            </a:pPr>
            <a:r>
              <a:rPr lang="nl-BE" sz="2800" dirty="0" smtClean="0"/>
              <a:t>G-Cloud</a:t>
            </a:r>
          </a:p>
          <a:p>
            <a:pPr>
              <a:lnSpc>
                <a:spcPct val="150000"/>
              </a:lnSpc>
            </a:pPr>
            <a:r>
              <a:rPr lang="nl-BE" sz="2800" u="sng" dirty="0" smtClean="0">
                <a:solidFill>
                  <a:schemeClr val="tx2"/>
                </a:solidFill>
              </a:rPr>
              <a:t>Data &amp; Cloud</a:t>
            </a:r>
          </a:p>
          <a:p>
            <a:pPr>
              <a:lnSpc>
                <a:spcPct val="150000"/>
              </a:lnSpc>
            </a:pPr>
            <a:r>
              <a:rPr lang="nl-BE" sz="2800" dirty="0" err="1" smtClean="0"/>
              <a:t>Conclusion</a:t>
            </a:r>
            <a:endParaRPr lang="fr-BE" sz="2800"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30</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58709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Data &amp; </a:t>
            </a:r>
            <a:r>
              <a:rPr lang="nl-BE" dirty="0" err="1" smtClean="0"/>
              <a:t>cloud</a:t>
            </a:r>
            <a:endParaRPr lang="fr-BE" dirty="0"/>
          </a:p>
        </p:txBody>
      </p:sp>
      <p:sp>
        <p:nvSpPr>
          <p:cNvPr id="5" name="Content Placeholder 4"/>
          <p:cNvSpPr>
            <a:spLocks noGrp="1"/>
          </p:cNvSpPr>
          <p:nvPr>
            <p:ph idx="1"/>
          </p:nvPr>
        </p:nvSpPr>
        <p:spPr/>
        <p:txBody>
          <a:bodyPr/>
          <a:lstStyle/>
          <a:p>
            <a:pPr marL="0" indent="0">
              <a:buNone/>
            </a:pPr>
            <a:r>
              <a:rPr lang="nl-NL" b="1" dirty="0" smtClean="0"/>
              <a:t>Privacy </a:t>
            </a:r>
            <a:r>
              <a:rPr lang="nl-NL" b="1" dirty="0" err="1" smtClean="0"/>
              <a:t>Commission</a:t>
            </a:r>
            <a:r>
              <a:rPr lang="nl-NL" b="1" dirty="0" smtClean="0"/>
              <a:t> / </a:t>
            </a:r>
            <a:r>
              <a:rPr lang="nl-NL" b="1" dirty="0" err="1" smtClean="0"/>
              <a:t>Advice</a:t>
            </a:r>
            <a:r>
              <a:rPr lang="nl-NL" b="1" dirty="0" smtClean="0"/>
              <a:t> </a:t>
            </a:r>
            <a:r>
              <a:rPr lang="nl-NL" b="1" dirty="0" err="1" smtClean="0"/>
              <a:t>nr</a:t>
            </a:r>
            <a:r>
              <a:rPr lang="nl-NL" b="1" dirty="0" smtClean="0"/>
              <a:t> 04/2015 (25/02/2015)</a:t>
            </a:r>
          </a:p>
          <a:p>
            <a:r>
              <a:rPr lang="nl-BE" dirty="0" smtClean="0"/>
              <a:t>... </a:t>
            </a:r>
            <a:r>
              <a:rPr lang="nl-NL" dirty="0" smtClean="0"/>
              <a:t>risicoanalyse </a:t>
            </a:r>
            <a:r>
              <a:rPr lang="nl-NL" dirty="0"/>
              <a:t>nagaan welke de weerslag zal zijn op de beveiliging en de vertrouwelijkheid als er persoonsgegevens van de betrokken personen in de cloud worden </a:t>
            </a:r>
            <a:r>
              <a:rPr lang="nl-NL" dirty="0" smtClean="0"/>
              <a:t>gezet</a:t>
            </a:r>
          </a:p>
          <a:p>
            <a:endParaRPr lang="nl-NL" dirty="0" smtClean="0"/>
          </a:p>
          <a:p>
            <a:r>
              <a:rPr lang="nl-NL" dirty="0" smtClean="0"/>
              <a:t>operationeel </a:t>
            </a:r>
            <a:r>
              <a:rPr lang="nl-NL" dirty="0"/>
              <a:t>bruikbare evaluatietool die </a:t>
            </a:r>
            <a:r>
              <a:rPr lang="nl-NL" dirty="0" smtClean="0"/>
              <a:t>... </a:t>
            </a:r>
            <a:r>
              <a:rPr lang="nl-NL" dirty="0"/>
              <a:t>toelaat om op eigen verantwoordelijkheid de beveiliging van cloud diensten te </a:t>
            </a:r>
            <a:r>
              <a:rPr lang="nl-NL" dirty="0" smtClean="0"/>
              <a:t>evalueren</a:t>
            </a:r>
            <a:endParaRPr lang="fr-BE" dirty="0"/>
          </a:p>
        </p:txBody>
      </p:sp>
      <p:sp>
        <p:nvSpPr>
          <p:cNvPr id="2" name="Date Placeholder 1"/>
          <p:cNvSpPr>
            <a:spLocks noGrp="1"/>
          </p:cNvSpPr>
          <p:nvPr>
            <p:ph type="dt" sz="half" idx="10"/>
          </p:nvPr>
        </p:nvSpPr>
        <p:spPr/>
        <p:txBody>
          <a:bodyPr/>
          <a:lstStyle/>
          <a:p>
            <a:r>
              <a:rPr lang="en-US" smtClean="0"/>
              <a:t>14/01/2017</a:t>
            </a:r>
            <a:endParaRPr lang="en-US" dirty="0"/>
          </a:p>
        </p:txBody>
      </p:sp>
      <p:sp>
        <p:nvSpPr>
          <p:cNvPr id="3" name="Slide Number Placeholder 2"/>
          <p:cNvSpPr>
            <a:spLocks noGrp="1"/>
          </p:cNvSpPr>
          <p:nvPr>
            <p:ph type="sldNum" sz="quarter" idx="12"/>
          </p:nvPr>
        </p:nvSpPr>
        <p:spPr/>
        <p:txBody>
          <a:bodyPr/>
          <a:lstStyle/>
          <a:p>
            <a:fld id="{033EC94E-6E31-4F9F-AF01-2C43F9D0E3D3}" type="slidenum">
              <a:rPr lang="en-US" smtClean="0"/>
              <a:pPr/>
              <a:t>31</a:t>
            </a:fld>
            <a:endParaRPr lang="en-US" dirty="0"/>
          </a:p>
        </p:txBody>
      </p:sp>
    </p:spTree>
    <p:extLst>
      <p:ext uri="{BB962C8B-B14F-4D97-AF65-F5344CB8AC3E}">
        <p14:creationId xmlns:p14="http://schemas.microsoft.com/office/powerpoint/2010/main" val="347716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fr-BE" dirty="0" smtClean="0"/>
              <a:t>Cloud </a:t>
            </a:r>
            <a:r>
              <a:rPr lang="fr-BE" dirty="0" err="1" smtClean="0"/>
              <a:t>security</a:t>
            </a:r>
            <a:r>
              <a:rPr lang="fr-BE" dirty="0" smtClean="0"/>
              <a:t> </a:t>
            </a:r>
            <a:r>
              <a:rPr lang="fr-BE" dirty="0" err="1" smtClean="0"/>
              <a:t>evaluation</a:t>
            </a:r>
            <a:r>
              <a:rPr lang="fr-BE" dirty="0" smtClean="0"/>
              <a:t> model</a:t>
            </a:r>
            <a:endParaRPr lang="fr-BE" dirty="0"/>
          </a:p>
        </p:txBody>
      </p:sp>
      <p:sp>
        <p:nvSpPr>
          <p:cNvPr id="15" name="Slide Number Placeholder 14"/>
          <p:cNvSpPr>
            <a:spLocks noGrp="1"/>
          </p:cNvSpPr>
          <p:nvPr>
            <p:ph type="sldNum" sz="quarter" idx="12"/>
          </p:nvPr>
        </p:nvSpPr>
        <p:spPr/>
        <p:txBody>
          <a:bodyPr/>
          <a:lstStyle/>
          <a:p>
            <a:fld id="{13B540AB-6939-4937-A918-1D15FF1C7CE3}" type="slidenum">
              <a:rPr lang="nl-BE" smtClean="0"/>
              <a:pPr/>
              <a:t>32</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sp>
        <p:nvSpPr>
          <p:cNvPr id="9" name="Date Placeholder 8"/>
          <p:cNvSpPr>
            <a:spLocks noGrp="1"/>
          </p:cNvSpPr>
          <p:nvPr>
            <p:ph type="dt" sz="half" idx="10"/>
          </p:nvPr>
        </p:nvSpPr>
        <p:spPr/>
        <p:txBody>
          <a:bodyPr/>
          <a:lstStyle/>
          <a:p>
            <a:pPr>
              <a:defRPr/>
            </a:pPr>
            <a:r>
              <a:rPr lang="en-US" smtClean="0"/>
              <a:t>14/01/2017</a:t>
            </a:r>
            <a:endParaRPr lang="en-US" dirty="0"/>
          </a:p>
        </p:txBody>
      </p:sp>
      <p:graphicFrame>
        <p:nvGraphicFramePr>
          <p:cNvPr id="10" name="Content Placeholder 7"/>
          <p:cNvGraphicFramePr>
            <a:graphicFrameLocks/>
          </p:cNvGraphicFramePr>
          <p:nvPr>
            <p:extLst>
              <p:ext uri="{D42A27DB-BD31-4B8C-83A1-F6EECF244321}">
                <p14:modId xmlns:p14="http://schemas.microsoft.com/office/powerpoint/2010/main" val="2051598364"/>
              </p:ext>
            </p:extLst>
          </p:nvPr>
        </p:nvGraphicFramePr>
        <p:xfrm>
          <a:off x="570488" y="1549400"/>
          <a:ext cx="7975201" cy="478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900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fr-BE" dirty="0" smtClean="0"/>
              <a:t>Cloud </a:t>
            </a:r>
            <a:r>
              <a:rPr lang="fr-BE" dirty="0" err="1" smtClean="0"/>
              <a:t>security</a:t>
            </a:r>
            <a:r>
              <a:rPr lang="fr-BE" dirty="0" smtClean="0"/>
              <a:t> </a:t>
            </a:r>
            <a:r>
              <a:rPr lang="fr-BE" dirty="0" err="1" smtClean="0"/>
              <a:t>evaluatiemodel</a:t>
            </a:r>
            <a:endParaRPr lang="fr-BE" dirty="0"/>
          </a:p>
        </p:txBody>
      </p:sp>
      <p:sp>
        <p:nvSpPr>
          <p:cNvPr id="2" name="Slide Number Placeholder 1"/>
          <p:cNvSpPr>
            <a:spLocks noGrp="1"/>
          </p:cNvSpPr>
          <p:nvPr>
            <p:ph type="sldNum" sz="quarter" idx="12"/>
          </p:nvPr>
        </p:nvSpPr>
        <p:spPr/>
        <p:txBody>
          <a:bodyPr/>
          <a:lstStyle/>
          <a:p>
            <a:fld id="{13B540AB-6939-4937-A918-1D15FF1C7CE3}" type="slidenum">
              <a:rPr lang="nl-BE" smtClean="0"/>
              <a:pPr/>
              <a:t>33</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0" name="Date Placeholder 19"/>
          <p:cNvSpPr>
            <a:spLocks noGrp="1"/>
          </p:cNvSpPr>
          <p:nvPr>
            <p:ph type="dt" sz="half" idx="10"/>
          </p:nvPr>
        </p:nvSpPr>
        <p:spPr/>
        <p:txBody>
          <a:bodyPr/>
          <a:lstStyle/>
          <a:p>
            <a:pPr>
              <a:defRPr/>
            </a:pPr>
            <a:r>
              <a:rPr lang="en-US" smtClean="0"/>
              <a:t>14/01/2017</a:t>
            </a:r>
            <a:endParaRPr lang="en-US" dirty="0"/>
          </a:p>
        </p:txBody>
      </p:sp>
      <p:sp>
        <p:nvSpPr>
          <p:cNvPr id="21" name="Rectangle 20"/>
          <p:cNvSpPr/>
          <p:nvPr/>
        </p:nvSpPr>
        <p:spPr>
          <a:xfrm>
            <a:off x="0" y="6291983"/>
            <a:ext cx="8640184" cy="523220"/>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a:p>
            <a:r>
              <a:rPr lang="fr-BE" sz="1400" dirty="0">
                <a:hlinkClick r:id="rId8"/>
              </a:rPr>
              <a:t>https://</a:t>
            </a:r>
            <a:r>
              <a:rPr lang="fr-BE" sz="1400" dirty="0" smtClean="0">
                <a:hlinkClick r:id="rId8"/>
              </a:rPr>
              <a:t>www.privacycommission.be/fr/le-modele-devaluation-de-securite-des-services-cloud</a:t>
            </a:r>
            <a:endParaRPr lang="fr-BE" sz="1400" dirty="0"/>
          </a:p>
        </p:txBody>
      </p:sp>
    </p:spTree>
    <p:extLst>
      <p:ext uri="{BB962C8B-B14F-4D97-AF65-F5344CB8AC3E}">
        <p14:creationId xmlns:p14="http://schemas.microsoft.com/office/powerpoint/2010/main" val="1164916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Data &amp; Cloud ?</a:t>
            </a:r>
            <a:endParaRPr lang="fr-BE" dirty="0"/>
          </a:p>
        </p:txBody>
      </p:sp>
      <p:sp>
        <p:nvSpPr>
          <p:cNvPr id="5" name="Content Placeholder 4"/>
          <p:cNvSpPr>
            <a:spLocks noGrp="1"/>
          </p:cNvSpPr>
          <p:nvPr>
            <p:ph idx="1"/>
          </p:nvPr>
        </p:nvSpPr>
        <p:spPr/>
        <p:txBody>
          <a:bodyPr/>
          <a:lstStyle/>
          <a:p>
            <a:pPr marL="0" indent="0">
              <a:buNone/>
            </a:pPr>
            <a:r>
              <a:rPr lang="nl-NL" sz="2800" b="1" dirty="0" smtClean="0"/>
              <a:t>Privacy</a:t>
            </a:r>
            <a:r>
              <a:rPr lang="nl-NL" b="1" dirty="0" smtClean="0"/>
              <a:t> </a:t>
            </a:r>
            <a:r>
              <a:rPr lang="nl-NL" b="1" dirty="0" err="1" smtClean="0"/>
              <a:t>Commission</a:t>
            </a:r>
            <a:r>
              <a:rPr lang="nl-NL" b="1" dirty="0" smtClean="0"/>
              <a:t> / </a:t>
            </a:r>
            <a:r>
              <a:rPr lang="nl-NL" b="1" dirty="0" err="1" smtClean="0"/>
              <a:t>Advice</a:t>
            </a:r>
            <a:r>
              <a:rPr lang="nl-NL" b="1" dirty="0" smtClean="0"/>
              <a:t> nr. 10/2016 (24/02/2016)</a:t>
            </a:r>
          </a:p>
          <a:p>
            <a:pPr marL="0" indent="0">
              <a:buNone/>
            </a:pPr>
            <a:endParaRPr lang="nl-NL" dirty="0" smtClean="0"/>
          </a:p>
          <a:p>
            <a:pPr marL="0" indent="0">
              <a:buNone/>
            </a:pPr>
            <a:r>
              <a:rPr lang="nl-NL" dirty="0" smtClean="0"/>
              <a:t>“... voorzichtig te zijn met buitenlandse </a:t>
            </a:r>
            <a:r>
              <a:rPr lang="nl-NL" dirty="0" err="1" smtClean="0"/>
              <a:t>cloudproviders</a:t>
            </a:r>
            <a:r>
              <a:rPr lang="nl-NL" dirty="0" smtClean="0"/>
              <a:t>, .... afgeraden om hen gevoelige gegevens toe te vertrouwen die raken aan de nationale economie. ... gebruik van state of the art encryptietechnieken gecombineerd met het feit dat de encryptiesleutel zich enkel bij de klant bevindt. ... 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10"/>
          </p:nvPr>
        </p:nvSpPr>
        <p:spPr/>
        <p:txBody>
          <a:bodyPr/>
          <a:lstStyle/>
          <a:p>
            <a:r>
              <a:rPr lang="en-US" smtClean="0"/>
              <a:t>14/01/2017</a:t>
            </a:r>
            <a:endParaRPr lang="en-US" dirty="0"/>
          </a:p>
        </p:txBody>
      </p:sp>
      <p:sp>
        <p:nvSpPr>
          <p:cNvPr id="3" name="Slide Number Placeholder 2"/>
          <p:cNvSpPr>
            <a:spLocks noGrp="1"/>
          </p:cNvSpPr>
          <p:nvPr>
            <p:ph type="sldNum" sz="quarter" idx="12"/>
          </p:nvPr>
        </p:nvSpPr>
        <p:spPr/>
        <p:txBody>
          <a:bodyPr/>
          <a:lstStyle/>
          <a:p>
            <a:fld id="{033EC94E-6E31-4F9F-AF01-2C43F9D0E3D3}" type="slidenum">
              <a:rPr lang="en-US" smtClean="0"/>
              <a:pPr/>
              <a:t>34</a:t>
            </a:fld>
            <a:endParaRPr lang="en-US" dirty="0"/>
          </a:p>
        </p:txBody>
      </p:sp>
    </p:spTree>
    <p:extLst>
      <p:ext uri="{BB962C8B-B14F-4D97-AF65-F5344CB8AC3E}">
        <p14:creationId xmlns:p14="http://schemas.microsoft.com/office/powerpoint/2010/main" val="3308530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Data &amp; Cloud ?</a:t>
            </a:r>
            <a:endParaRPr lang="fr-BE" dirty="0"/>
          </a:p>
        </p:txBody>
      </p:sp>
      <p:sp>
        <p:nvSpPr>
          <p:cNvPr id="3" name="Content Placeholder 2"/>
          <p:cNvSpPr>
            <a:spLocks noGrp="1"/>
          </p:cNvSpPr>
          <p:nvPr>
            <p:ph idx="1"/>
          </p:nvPr>
        </p:nvSpPr>
        <p:spPr>
          <a:xfrm>
            <a:off x="457200" y="1473896"/>
            <a:ext cx="8686800" cy="5384104"/>
          </a:xfrm>
        </p:spPr>
        <p:txBody>
          <a:bodyPr/>
          <a:lstStyle/>
          <a:p>
            <a:pPr marL="0" indent="0">
              <a:buNone/>
            </a:pPr>
            <a:r>
              <a:rPr lang="nl-BE" b="1" dirty="0" smtClean="0"/>
              <a:t>General Data </a:t>
            </a:r>
            <a:r>
              <a:rPr lang="nl-BE" b="1" dirty="0" err="1" smtClean="0"/>
              <a:t>Protection</a:t>
            </a:r>
            <a:r>
              <a:rPr lang="nl-BE" b="1" dirty="0" smtClean="0"/>
              <a:t> </a:t>
            </a:r>
            <a:r>
              <a:rPr lang="nl-BE" b="1" dirty="0" err="1" smtClean="0"/>
              <a:t>Regulation</a:t>
            </a:r>
            <a:r>
              <a:rPr lang="nl-BE" b="1" dirty="0" smtClean="0"/>
              <a:t> (EU)</a:t>
            </a:r>
          </a:p>
          <a:p>
            <a:r>
              <a:rPr lang="nl-BE" dirty="0" smtClean="0"/>
              <a:t>“</a:t>
            </a:r>
            <a:r>
              <a:rPr lang="en-US" b="1" dirty="0"/>
              <a:t>Personal data concerning health </a:t>
            </a:r>
            <a:r>
              <a:rPr lang="en-US" dirty="0"/>
              <a:t>should include all data pertaining to the health status of a data subject which reveal information relating to the past, current or future physical or mental health status of the data subject</a:t>
            </a:r>
            <a:r>
              <a:rPr lang="en-US" dirty="0" smtClean="0"/>
              <a:t>.</a:t>
            </a:r>
            <a:r>
              <a:rPr lang="nl-BE" dirty="0" smtClean="0"/>
              <a:t>”</a:t>
            </a:r>
          </a:p>
          <a:p>
            <a:r>
              <a:rPr lang="nl-BE" dirty="0" smtClean="0"/>
              <a:t>Risk-</a:t>
            </a:r>
            <a:r>
              <a:rPr lang="nl-BE" dirty="0" err="1" smtClean="0"/>
              <a:t>based</a:t>
            </a:r>
            <a:r>
              <a:rPr lang="nl-BE" dirty="0" smtClean="0"/>
              <a:t> approach</a:t>
            </a:r>
          </a:p>
          <a:p>
            <a:pPr lvl="1"/>
            <a:r>
              <a:rPr lang="nl-BE" dirty="0" smtClean="0"/>
              <a:t>Nature </a:t>
            </a:r>
          </a:p>
          <a:p>
            <a:pPr lvl="1"/>
            <a:r>
              <a:rPr lang="nl-BE" dirty="0" err="1" smtClean="0"/>
              <a:t>Size</a:t>
            </a:r>
            <a:endParaRPr lang="nl-BE" dirty="0" smtClean="0"/>
          </a:p>
          <a:p>
            <a:pPr lvl="1"/>
            <a:r>
              <a:rPr lang="nl-BE" dirty="0" smtClean="0"/>
              <a:t>Context</a:t>
            </a:r>
          </a:p>
          <a:p>
            <a:pPr lvl="1"/>
            <a:r>
              <a:rPr lang="nl-BE" dirty="0" err="1" smtClean="0"/>
              <a:t>Purpose</a:t>
            </a:r>
            <a:endParaRPr lang="nl-BE" dirty="0" smtClean="0"/>
          </a:p>
          <a:p>
            <a:pPr lvl="1">
              <a:buFont typeface="Symbol"/>
              <a:buChar char="Þ"/>
            </a:pPr>
            <a:r>
              <a:rPr lang="nl-BE" dirty="0" smtClean="0"/>
              <a:t> Impact</a:t>
            </a:r>
          </a:p>
          <a:p>
            <a:r>
              <a:rPr lang="en-US" dirty="0" smtClean="0"/>
              <a:t>“Appropriate </a:t>
            </a:r>
            <a:r>
              <a:rPr lang="en-US" dirty="0"/>
              <a:t>technical and </a:t>
            </a:r>
            <a:r>
              <a:rPr lang="en-US" dirty="0" err="1"/>
              <a:t>organisational</a:t>
            </a:r>
            <a:r>
              <a:rPr lang="en-US" dirty="0"/>
              <a:t> </a:t>
            </a:r>
            <a:r>
              <a:rPr lang="en-US" dirty="0" smtClean="0"/>
              <a:t>measures” </a:t>
            </a:r>
            <a:endParaRPr lang="nl-BE" dirty="0" smtClean="0"/>
          </a:p>
        </p:txBody>
      </p:sp>
      <p:sp>
        <p:nvSpPr>
          <p:cNvPr id="4" name="Date Placeholder 3"/>
          <p:cNvSpPr>
            <a:spLocks noGrp="1"/>
          </p:cNvSpPr>
          <p:nvPr>
            <p:ph type="dt" sz="half" idx="10"/>
          </p:nvPr>
        </p:nvSpPr>
        <p:spPr/>
        <p:txBody>
          <a:bodyPr/>
          <a:lstStyle/>
          <a:p>
            <a:pPr>
              <a:defRPr/>
            </a:pPr>
            <a:r>
              <a:rPr lang="en-US" smtClean="0"/>
              <a:t>14/01/2017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35</a:t>
            </a:fld>
            <a:endParaRPr lang="en-US" dirty="0"/>
          </a:p>
        </p:txBody>
      </p:sp>
    </p:spTree>
    <p:extLst>
      <p:ext uri="{BB962C8B-B14F-4D97-AF65-F5344CB8AC3E}">
        <p14:creationId xmlns:p14="http://schemas.microsoft.com/office/powerpoint/2010/main" val="153549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dirty="0" err="1" smtClean="0"/>
              <a:t>What</a:t>
            </a:r>
            <a:r>
              <a:rPr lang="nl-BE" sz="2800" dirty="0" smtClean="0"/>
              <a:t> is “Cloud” ?</a:t>
            </a:r>
          </a:p>
          <a:p>
            <a:pPr>
              <a:lnSpc>
                <a:spcPct val="150000"/>
              </a:lnSpc>
            </a:pPr>
            <a:r>
              <a:rPr lang="nl-BE" sz="2800" dirty="0"/>
              <a:t>Cloud </a:t>
            </a:r>
            <a:r>
              <a:rPr lang="nl-BE" sz="2800" dirty="0" err="1"/>
              <a:t>advantages</a:t>
            </a:r>
            <a:endParaRPr lang="nl-BE" sz="2800" dirty="0"/>
          </a:p>
          <a:p>
            <a:pPr>
              <a:lnSpc>
                <a:spcPct val="150000"/>
              </a:lnSpc>
            </a:pPr>
            <a:r>
              <a:rPr lang="nl-BE" sz="2800" dirty="0" smtClean="0"/>
              <a:t>Public cloud issues</a:t>
            </a:r>
          </a:p>
          <a:p>
            <a:pPr>
              <a:lnSpc>
                <a:spcPct val="150000"/>
              </a:lnSpc>
            </a:pPr>
            <a:r>
              <a:rPr lang="nl-BE" sz="2800" dirty="0" smtClean="0"/>
              <a:t>G-Cloud</a:t>
            </a:r>
          </a:p>
          <a:p>
            <a:pPr>
              <a:lnSpc>
                <a:spcPct val="150000"/>
              </a:lnSpc>
            </a:pPr>
            <a:r>
              <a:rPr lang="nl-BE" sz="2800" dirty="0" smtClean="0"/>
              <a:t>Data &amp; Cloud</a:t>
            </a:r>
          </a:p>
          <a:p>
            <a:pPr>
              <a:lnSpc>
                <a:spcPct val="150000"/>
              </a:lnSpc>
            </a:pPr>
            <a:r>
              <a:rPr lang="nl-BE" sz="2800" u="sng" dirty="0" err="1" smtClean="0">
                <a:solidFill>
                  <a:srgbClr val="C00000"/>
                </a:solidFill>
              </a:rPr>
              <a:t>Conclusion</a:t>
            </a:r>
            <a:endParaRPr lang="fr-BE" sz="2800" u="sng" dirty="0">
              <a:solidFill>
                <a:srgbClr val="C00000"/>
              </a:solidFill>
            </a:endParaRPr>
          </a:p>
        </p:txBody>
      </p:sp>
      <p:sp>
        <p:nvSpPr>
          <p:cNvPr id="5" name="Slide Number Placeholder 4"/>
          <p:cNvSpPr>
            <a:spLocks noGrp="1"/>
          </p:cNvSpPr>
          <p:nvPr>
            <p:ph type="sldNum" sz="quarter" idx="12"/>
          </p:nvPr>
        </p:nvSpPr>
        <p:spPr/>
        <p:txBody>
          <a:bodyPr/>
          <a:lstStyle/>
          <a:p>
            <a:fld id="{47356A36-FB20-481F-ADDA-2C00D2E0A77A}" type="slidenum">
              <a:rPr lang="en-US" smtClean="0"/>
              <a:pPr/>
              <a:t>36</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039915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Conclusion</a:t>
            </a:r>
            <a:endParaRPr lang="fr-BE" dirty="0"/>
          </a:p>
        </p:txBody>
      </p:sp>
      <p:sp>
        <p:nvSpPr>
          <p:cNvPr id="3" name="Content Placeholder 2"/>
          <p:cNvSpPr>
            <a:spLocks noGrp="1"/>
          </p:cNvSpPr>
          <p:nvPr>
            <p:ph idx="1"/>
          </p:nvPr>
        </p:nvSpPr>
        <p:spPr/>
        <p:txBody>
          <a:bodyPr/>
          <a:lstStyle/>
          <a:p>
            <a:r>
              <a:rPr lang="en-US" dirty="0" smtClean="0"/>
              <a:t>“as-a-Service” has become common good</a:t>
            </a:r>
          </a:p>
          <a:p>
            <a:r>
              <a:rPr lang="en-US" dirty="0" smtClean="0"/>
              <a:t>Hybrid models provide flexibility (but raise complexity)</a:t>
            </a:r>
          </a:p>
          <a:p>
            <a:r>
              <a:rPr lang="en-US" dirty="0" smtClean="0"/>
              <a:t>Use of (Public) Cloud : case by case</a:t>
            </a:r>
          </a:p>
          <a:p>
            <a:pPr lvl="1"/>
            <a:r>
              <a:rPr lang="en-US" dirty="0" smtClean="0"/>
              <a:t>Type of data</a:t>
            </a:r>
          </a:p>
          <a:p>
            <a:pPr lvl="1"/>
            <a:r>
              <a:rPr lang="en-US" dirty="0" smtClean="0"/>
              <a:t>Impact analysis</a:t>
            </a:r>
          </a:p>
          <a:p>
            <a:pPr lvl="1"/>
            <a:r>
              <a:rPr lang="en-US" dirty="0" err="1" smtClean="0"/>
              <a:t>Organisational</a:t>
            </a:r>
            <a:r>
              <a:rPr lang="en-US" dirty="0" smtClean="0"/>
              <a:t> &amp; technical measures</a:t>
            </a:r>
          </a:p>
          <a:p>
            <a:r>
              <a:rPr lang="en-US" dirty="0" smtClean="0"/>
              <a:t>Multiple advantages to cloud use (from individual -&gt; community)</a:t>
            </a:r>
          </a:p>
          <a:p>
            <a:r>
              <a:rPr lang="en-US" dirty="0" smtClean="0"/>
              <a:t>Community model combines advantages but has to reach scale</a:t>
            </a:r>
          </a:p>
        </p:txBody>
      </p:sp>
      <p:sp>
        <p:nvSpPr>
          <p:cNvPr id="4" name="Date Placeholder 3"/>
          <p:cNvSpPr>
            <a:spLocks noGrp="1"/>
          </p:cNvSpPr>
          <p:nvPr>
            <p:ph type="dt" sz="half" idx="10"/>
          </p:nvPr>
        </p:nvSpPr>
        <p:spPr/>
        <p:txBody>
          <a:bodyPr/>
          <a:lstStyle/>
          <a:p>
            <a:pPr>
              <a:defRPr/>
            </a:pPr>
            <a:r>
              <a:rPr lang="en-US" smtClean="0"/>
              <a:t>14/01/2017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37</a:t>
            </a:fld>
            <a:endParaRPr lang="en-US" dirty="0"/>
          </a:p>
        </p:txBody>
      </p:sp>
    </p:spTree>
    <p:extLst>
      <p:ext uri="{BB962C8B-B14F-4D97-AF65-F5344CB8AC3E}">
        <p14:creationId xmlns:p14="http://schemas.microsoft.com/office/powerpoint/2010/main" val="2457632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Thank You!</a:t>
            </a:r>
            <a:br>
              <a:rPr lang="nl-BE" smtClean="0"/>
            </a:br>
            <a:r>
              <a:rPr lang="nl-BE" smtClean="0"/>
              <a:t>Questions?</a:t>
            </a:r>
            <a:endParaRPr lang="fr-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lstStyle/>
          <a:p>
            <a:r>
              <a:rPr lang="fr-FR" altLang="en-US" dirty="0" smtClean="0"/>
              <a:t>As a service : major </a:t>
            </a:r>
            <a:r>
              <a:rPr lang="fr-FR" altLang="en-US" dirty="0" err="1" smtClean="0"/>
              <a:t>characteristics</a:t>
            </a:r>
            <a:endParaRPr lang="nl-BE" altLang="en-US" dirty="0"/>
          </a:p>
        </p:txBody>
      </p:sp>
      <p:sp>
        <p:nvSpPr>
          <p:cNvPr id="1125379" name="Rectangle 3"/>
          <p:cNvSpPr>
            <a:spLocks noGrp="1" noChangeArrowheads="1"/>
          </p:cNvSpPr>
          <p:nvPr>
            <p:ph idx="1"/>
          </p:nvPr>
        </p:nvSpPr>
        <p:spPr>
          <a:xfrm>
            <a:off x="346229" y="1349848"/>
            <a:ext cx="8797771" cy="4953000"/>
          </a:xfrm>
        </p:spPr>
        <p:txBody>
          <a:bodyPr/>
          <a:lstStyle/>
          <a:p>
            <a:pPr>
              <a:lnSpc>
                <a:spcPct val="100000"/>
              </a:lnSpc>
              <a:spcBef>
                <a:spcPts val="1200"/>
              </a:spcBef>
            </a:pPr>
            <a:r>
              <a:rPr lang="en-US" altLang="en-US" sz="2800" b="1" dirty="0" smtClean="0"/>
              <a:t>Self-service</a:t>
            </a:r>
            <a:r>
              <a:rPr lang="en-US" altLang="en-US" sz="2800" dirty="0" smtClean="0"/>
              <a:t> : </a:t>
            </a:r>
            <a:r>
              <a:rPr lang="en-US" altLang="en-US" sz="2800" dirty="0" err="1" smtClean="0"/>
              <a:t>industrialised</a:t>
            </a:r>
            <a:r>
              <a:rPr lang="en-US" altLang="en-US" sz="2800" dirty="0" smtClean="0"/>
              <a:t> &amp; automated</a:t>
            </a:r>
          </a:p>
          <a:p>
            <a:pPr>
              <a:lnSpc>
                <a:spcPct val="100000"/>
              </a:lnSpc>
              <a:spcBef>
                <a:spcPts val="1200"/>
              </a:spcBef>
            </a:pPr>
            <a:r>
              <a:rPr lang="en-US" altLang="en-US" sz="2800" b="1" dirty="0" smtClean="0"/>
              <a:t>Available</a:t>
            </a:r>
            <a:r>
              <a:rPr lang="en-US" altLang="en-US" sz="2800" dirty="0" smtClean="0"/>
              <a:t> : immediate availability</a:t>
            </a:r>
          </a:p>
          <a:p>
            <a:pPr>
              <a:lnSpc>
                <a:spcPct val="100000"/>
              </a:lnSpc>
              <a:spcBef>
                <a:spcPts val="1200"/>
              </a:spcBef>
            </a:pPr>
            <a:r>
              <a:rPr lang="en-US" altLang="en-US" sz="2800" b="1" dirty="0" smtClean="0"/>
              <a:t>Extensible / elastic </a:t>
            </a:r>
            <a:r>
              <a:rPr lang="en-US" altLang="en-US" sz="2800" dirty="0" smtClean="0"/>
              <a:t>:</a:t>
            </a:r>
            <a:r>
              <a:rPr lang="en-US" altLang="en-US" sz="2800" b="1" dirty="0" smtClean="0"/>
              <a:t> </a:t>
            </a:r>
            <a:r>
              <a:rPr lang="en-US" altLang="en-US" sz="2800" dirty="0" smtClean="0"/>
              <a:t>scale up or down</a:t>
            </a:r>
          </a:p>
          <a:p>
            <a:pPr>
              <a:lnSpc>
                <a:spcPct val="100000"/>
              </a:lnSpc>
              <a:spcBef>
                <a:spcPts val="1200"/>
              </a:spcBef>
            </a:pPr>
            <a:r>
              <a:rPr lang="en-US" altLang="en-US" sz="2800" b="1" dirty="0" smtClean="0"/>
              <a:t>Shared</a:t>
            </a:r>
            <a:r>
              <a:rPr lang="en-US" altLang="en-US" sz="2800" dirty="0" smtClean="0"/>
              <a:t> : multiple users for scale effects</a:t>
            </a:r>
          </a:p>
          <a:p>
            <a:pPr>
              <a:lnSpc>
                <a:spcPct val="100000"/>
              </a:lnSpc>
              <a:spcBef>
                <a:spcPts val="1200"/>
              </a:spcBef>
            </a:pPr>
            <a:r>
              <a:rPr lang="en-US" altLang="en-US" sz="2800" b="1" dirty="0" smtClean="0"/>
              <a:t>Use based invoicing</a:t>
            </a:r>
            <a:r>
              <a:rPr lang="en-US" altLang="en-US" sz="2800" dirty="0" smtClean="0"/>
              <a:t> : based on real use of resources</a:t>
            </a:r>
          </a:p>
          <a:p>
            <a:pPr>
              <a:lnSpc>
                <a:spcPct val="100000"/>
              </a:lnSpc>
              <a:spcBef>
                <a:spcPts val="1200"/>
              </a:spcBef>
            </a:pPr>
            <a:r>
              <a:rPr lang="en-US" altLang="en-US" sz="2800" b="1" dirty="0" smtClean="0"/>
              <a:t>Low entry barrier</a:t>
            </a:r>
            <a:r>
              <a:rPr lang="en-US" altLang="en-US" sz="2800" dirty="0" smtClean="0"/>
              <a:t> : complexity is hidden for user</a:t>
            </a:r>
          </a:p>
          <a:p>
            <a:pPr>
              <a:lnSpc>
                <a:spcPct val="100000"/>
              </a:lnSpc>
              <a:spcBef>
                <a:spcPts val="1200"/>
              </a:spcBef>
            </a:pPr>
            <a:r>
              <a:rPr lang="en-US" altLang="en-US" sz="2800" b="1" dirty="0" smtClean="0"/>
              <a:t>Incremental </a:t>
            </a:r>
            <a:r>
              <a:rPr lang="en-US" altLang="en-US" sz="2800" dirty="0" smtClean="0"/>
              <a:t>service changes</a:t>
            </a:r>
          </a:p>
          <a:p>
            <a:pPr>
              <a:lnSpc>
                <a:spcPct val="100000"/>
              </a:lnSpc>
              <a:spcBef>
                <a:spcPts val="1200"/>
              </a:spcBef>
            </a:pPr>
            <a:endParaRPr lang="en-US" altLang="en-US" sz="2800" dirty="0"/>
          </a:p>
        </p:txBody>
      </p:sp>
      <p:sp>
        <p:nvSpPr>
          <p:cNvPr id="2" name="Slide Number Placeholder 1"/>
          <p:cNvSpPr>
            <a:spLocks noGrp="1"/>
          </p:cNvSpPr>
          <p:nvPr>
            <p:ph type="sldNum" sz="quarter" idx="12"/>
          </p:nvPr>
        </p:nvSpPr>
        <p:spPr/>
        <p:txBody>
          <a:bodyPr/>
          <a:lstStyle/>
          <a:p>
            <a:fld id="{5471B662-E07F-4B45-AF7C-5436FF003ECE}" type="slidenum">
              <a:rPr lang="fr-FR" smtClean="0"/>
              <a:pPr/>
              <a:t>4</a:t>
            </a:fld>
            <a:endParaRPr lang="nl-BE" dirty="0"/>
          </a:p>
        </p:txBody>
      </p:sp>
      <p:sp>
        <p:nvSpPr>
          <p:cNvPr id="3" name="Date Placeholder 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9378010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Cloud Service </a:t>
            </a:r>
            <a:r>
              <a:rPr lang="nl-BE" dirty="0" err="1" smtClean="0"/>
              <a:t>Models</a:t>
            </a:r>
            <a:endParaRPr lang="fr-BE" dirty="0"/>
          </a:p>
        </p:txBody>
      </p:sp>
      <p:sp>
        <p:nvSpPr>
          <p:cNvPr id="4" name="Date Placeholder 3"/>
          <p:cNvSpPr>
            <a:spLocks noGrp="1"/>
          </p:cNvSpPr>
          <p:nvPr>
            <p:ph type="dt" sz="half" idx="10"/>
          </p:nvPr>
        </p:nvSpPr>
        <p:spPr/>
        <p:txBody>
          <a:bodyPr/>
          <a:lstStyle/>
          <a:p>
            <a:r>
              <a:rPr lang="en-US" smtClean="0"/>
              <a:t>14/01/2017</a:t>
            </a:r>
            <a:endParaRPr lang="en-US"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val="2154890336"/>
              </p:ext>
            </p:extLst>
          </p:nvPr>
        </p:nvGraphicFramePr>
        <p:xfrm>
          <a:off x="457200" y="1752600"/>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89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r-BE"/>
          </a:p>
        </p:txBody>
      </p:sp>
      <p:sp>
        <p:nvSpPr>
          <p:cNvPr id="8" name="Content Placeholder 7"/>
          <p:cNvSpPr>
            <a:spLocks noGrp="1"/>
          </p:cNvSpPr>
          <p:nvPr>
            <p:ph idx="1"/>
          </p:nvPr>
        </p:nvSpPr>
        <p:spPr/>
        <p:txBody>
          <a:bodyPr/>
          <a:lstStyle/>
          <a:p>
            <a:endParaRPr lang="fr-BE"/>
          </a:p>
        </p:txBody>
      </p:sp>
      <p:sp>
        <p:nvSpPr>
          <p:cNvPr id="5" name="Slide Number Placeholder 4"/>
          <p:cNvSpPr>
            <a:spLocks noGrp="1"/>
          </p:cNvSpPr>
          <p:nvPr>
            <p:ph type="sldNum" sz="quarter" idx="12"/>
          </p:nvPr>
        </p:nvSpPr>
        <p:spPr/>
        <p:txBody>
          <a:bodyPr/>
          <a:lstStyle/>
          <a:p>
            <a:fld id="{47356A36-FB20-481F-ADDA-2C00D2E0A77A}" type="slidenum">
              <a:rPr lang="en-US" smtClean="0"/>
              <a:pPr/>
              <a:t>6</a:t>
            </a:fld>
            <a:endParaRPr lang="en-US" dirty="0"/>
          </a:p>
        </p:txBody>
      </p:sp>
      <p:pic>
        <p:nvPicPr>
          <p:cNvPr id="65538"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420666"/>
            <a:ext cx="8546582" cy="640993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408930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smtClean="0"/>
              <a:t>Virtualisation</a:t>
            </a:r>
            <a:endParaRPr lang="fr-BE" dirty="0"/>
          </a:p>
        </p:txBody>
      </p:sp>
      <p:sp>
        <p:nvSpPr>
          <p:cNvPr id="134" name="Content Placeholder 133"/>
          <p:cNvSpPr>
            <a:spLocks noGrp="1"/>
          </p:cNvSpPr>
          <p:nvPr>
            <p:ph idx="1"/>
          </p:nvPr>
        </p:nvSpPr>
        <p:spPr/>
        <p:txBody>
          <a:bodyPr/>
          <a:lstStyle/>
          <a:p>
            <a:r>
              <a:rPr lang="fr-BE" altLang="en-US" smtClean="0"/>
              <a:t>Consolidation of physical resources</a:t>
            </a:r>
          </a:p>
          <a:p>
            <a:r>
              <a:rPr lang="fr-BE" altLang="en-US" smtClean="0"/>
              <a:t>&gt; 70% « easy consolidation »</a:t>
            </a:r>
          </a:p>
          <a:p>
            <a:r>
              <a:rPr lang="nl-BE" altLang="en-US" smtClean="0"/>
              <a:t>First step to Cloud (“dematerialisation”)</a:t>
            </a:r>
            <a:endParaRPr lang="fr-BE" altLang="en-US" smtClean="0"/>
          </a:p>
          <a:p>
            <a:endParaRPr lang="fr-BE" dirty="0"/>
          </a:p>
        </p:txBody>
      </p:sp>
      <p:sp>
        <p:nvSpPr>
          <p:cNvPr id="132" name="Slide Number Placeholder 3"/>
          <p:cNvSpPr>
            <a:spLocks noGrp="1"/>
          </p:cNvSpPr>
          <p:nvPr>
            <p:ph type="sldNum" sz="quarter" idx="12"/>
          </p:nvPr>
        </p:nvSpPr>
        <p:spPr/>
        <p:txBody>
          <a:bodyPr/>
          <a:lstStyle/>
          <a:p>
            <a:fld id="{5471B662-E07F-4B45-AF7C-5436FF003ECE}" type="slidenum">
              <a:rPr lang="en-GB" smtClean="0"/>
              <a:pPr/>
              <a:t>7</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
        <p:nvSpPr>
          <p:cNvPr id="259" name="Date Placeholder 258"/>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90791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 Cloud deployment models</a:t>
            </a:r>
            <a:endParaRPr lang="fr-FR" dirty="0"/>
          </a:p>
        </p:txBody>
      </p:sp>
      <p:sp>
        <p:nvSpPr>
          <p:cNvPr id="121" name="Slide Number Placeholder 120"/>
          <p:cNvSpPr>
            <a:spLocks noGrp="1"/>
          </p:cNvSpPr>
          <p:nvPr>
            <p:ph type="sldNum" sz="quarter" idx="12"/>
          </p:nvPr>
        </p:nvSpPr>
        <p:spPr/>
        <p:txBody>
          <a:bodyPr/>
          <a:lstStyle/>
          <a:p>
            <a:fld id="{1B2ABAFA-ABC8-4E94-A238-939346DDB176}" type="slidenum">
              <a:rPr lang="en-GB" smtClean="0"/>
              <a:pPr/>
              <a:t>8</a:t>
            </a:fld>
            <a:endParaRPr lang="en-GB" dirty="0"/>
          </a:p>
        </p:txBody>
      </p:sp>
      <p:sp>
        <p:nvSpPr>
          <p:cNvPr id="12" name="Date Placeholder 11"/>
          <p:cNvSpPr>
            <a:spLocks noGrp="1"/>
          </p:cNvSpPr>
          <p:nvPr>
            <p:ph type="dt" sz="half" idx="10"/>
          </p:nvPr>
        </p:nvSpPr>
        <p:spPr/>
        <p:txBody>
          <a:bodyPr/>
          <a:lstStyle/>
          <a:p>
            <a:pPr>
              <a:defRPr/>
            </a:pPr>
            <a:r>
              <a:rPr lang="en-US" smtClean="0"/>
              <a:t>14/01/2017</a:t>
            </a:r>
            <a:endParaRPr lang="en-US"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431" y="1473200"/>
            <a:ext cx="80931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0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Agenda</a:t>
            </a:r>
            <a:endParaRPr lang="fr-BE" dirty="0"/>
          </a:p>
        </p:txBody>
      </p:sp>
      <p:sp>
        <p:nvSpPr>
          <p:cNvPr id="3" name="Content Placeholder 2"/>
          <p:cNvSpPr>
            <a:spLocks noGrp="1"/>
          </p:cNvSpPr>
          <p:nvPr>
            <p:ph idx="1"/>
          </p:nvPr>
        </p:nvSpPr>
        <p:spPr/>
        <p:txBody>
          <a:bodyPr/>
          <a:lstStyle/>
          <a:p>
            <a:pPr>
              <a:lnSpc>
                <a:spcPct val="150000"/>
              </a:lnSpc>
            </a:pPr>
            <a:r>
              <a:rPr lang="nl-BE" sz="2800" dirty="0" err="1" smtClean="0"/>
              <a:t>What</a:t>
            </a:r>
            <a:r>
              <a:rPr lang="nl-BE" sz="2800" dirty="0" smtClean="0"/>
              <a:t> is “Cloud”?</a:t>
            </a:r>
          </a:p>
          <a:p>
            <a:pPr>
              <a:lnSpc>
                <a:spcPct val="150000"/>
              </a:lnSpc>
            </a:pPr>
            <a:r>
              <a:rPr lang="nl-BE" sz="2800" u="sng" dirty="0">
                <a:solidFill>
                  <a:srgbClr val="C00000"/>
                </a:solidFill>
              </a:rPr>
              <a:t>Cloud </a:t>
            </a:r>
            <a:r>
              <a:rPr lang="nl-BE" sz="2800" u="sng" dirty="0" err="1">
                <a:solidFill>
                  <a:srgbClr val="C00000"/>
                </a:solidFill>
              </a:rPr>
              <a:t>advantages</a:t>
            </a:r>
            <a:endParaRPr lang="nl-BE" sz="2800" u="sng" dirty="0">
              <a:solidFill>
                <a:srgbClr val="C00000"/>
              </a:solidFill>
            </a:endParaRPr>
          </a:p>
          <a:p>
            <a:pPr>
              <a:lnSpc>
                <a:spcPct val="150000"/>
              </a:lnSpc>
            </a:pPr>
            <a:r>
              <a:rPr lang="nl-BE" sz="2800" dirty="0" smtClean="0"/>
              <a:t>Public cloud issues</a:t>
            </a:r>
          </a:p>
          <a:p>
            <a:pPr>
              <a:lnSpc>
                <a:spcPct val="150000"/>
              </a:lnSpc>
            </a:pPr>
            <a:r>
              <a:rPr lang="nl-BE" sz="2800" dirty="0" smtClean="0"/>
              <a:t>G-Cloud</a:t>
            </a:r>
          </a:p>
          <a:p>
            <a:pPr>
              <a:lnSpc>
                <a:spcPct val="150000"/>
              </a:lnSpc>
            </a:pPr>
            <a:r>
              <a:rPr lang="nl-BE" sz="2800" dirty="0" smtClean="0"/>
              <a:t>Data &amp; Cloud</a:t>
            </a:r>
          </a:p>
          <a:p>
            <a:pPr>
              <a:lnSpc>
                <a:spcPct val="150000"/>
              </a:lnSpc>
            </a:pPr>
            <a:r>
              <a:rPr lang="nl-BE" sz="2800" dirty="0" err="1" smtClean="0"/>
              <a:t>Conclusion</a:t>
            </a:r>
            <a:endParaRPr lang="fr-BE" sz="2800"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9</a:t>
            </a:fld>
            <a:endParaRPr lang="en-US" dirty="0"/>
          </a:p>
        </p:txBody>
      </p:sp>
      <p:sp>
        <p:nvSpPr>
          <p:cNvPr id="13" name="Date Placeholder 12"/>
          <p:cNvSpPr>
            <a:spLocks noGrp="1"/>
          </p:cNvSpPr>
          <p:nvPr>
            <p:ph type="dt" sz="half" idx="10"/>
          </p:nvPr>
        </p:nvSpPr>
        <p:spPr/>
        <p:txBody>
          <a:bodyPr/>
          <a:lstStyle/>
          <a:p>
            <a:pPr>
              <a:defRPr/>
            </a:pPr>
            <a:r>
              <a:rPr lang="en-US" smtClean="0"/>
              <a:t>14/01/2017</a:t>
            </a:r>
            <a:endParaRPr lang="en-US" dirty="0"/>
          </a:p>
        </p:txBody>
      </p:sp>
    </p:spTree>
    <p:extLst>
      <p:ext uri="{BB962C8B-B14F-4D97-AF65-F5344CB8AC3E}">
        <p14:creationId xmlns:p14="http://schemas.microsoft.com/office/powerpoint/2010/main" val="358709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8646</TotalTime>
  <Words>1143</Words>
  <Application>Microsoft Office PowerPoint</Application>
  <PresentationFormat>On-screen Show (4:3)</PresentationFormat>
  <Paragraphs>342</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Clarity</vt:lpstr>
      <vt:lpstr>Introduction to Cloud</vt:lpstr>
      <vt:lpstr>Agenda</vt:lpstr>
      <vt:lpstr>What is “Cloud” ?</vt:lpstr>
      <vt:lpstr>As a service : major characteristics</vt:lpstr>
      <vt:lpstr>Cloud Service Models</vt:lpstr>
      <vt:lpstr>PowerPoint Presentation</vt:lpstr>
      <vt:lpstr>Virtualisation</vt:lpstr>
      <vt:lpstr> Cloud deployment models</vt:lpstr>
      <vt:lpstr>Agenda</vt:lpstr>
      <vt:lpstr>Cloud advantages</vt:lpstr>
      <vt:lpstr>Vitalink</vt:lpstr>
      <vt:lpstr>PowerPoint Presentation</vt:lpstr>
      <vt:lpstr>Platform as a Service - containers</vt:lpstr>
      <vt:lpstr>PaaS – Cooperation modes</vt:lpstr>
      <vt:lpstr>Agenda</vt:lpstr>
      <vt:lpstr>PowerPoint Presentation</vt:lpstr>
      <vt:lpstr>PowerPoint Presentation</vt:lpstr>
      <vt:lpstr>PowerPoint Presentation</vt:lpstr>
      <vt:lpstr>Confidentiality</vt:lpstr>
      <vt:lpstr>Confidentiality: encryption as a solution ?</vt:lpstr>
      <vt:lpstr>PowerPoint Presentation</vt:lpstr>
      <vt:lpstr>PowerPoint Presentation</vt:lpstr>
      <vt:lpstr>Intermediate conclusion</vt:lpstr>
      <vt:lpstr>Agenda</vt:lpstr>
      <vt:lpstr>What is G-Cloud ?</vt:lpstr>
      <vt:lpstr>What is G-Cloud ?</vt:lpstr>
      <vt:lpstr>G-Cloud: products </vt:lpstr>
      <vt:lpstr>G-Cloud: focus</vt:lpstr>
      <vt:lpstr>PowerPoint Presentation</vt:lpstr>
      <vt:lpstr>Agenda</vt:lpstr>
      <vt:lpstr>Data &amp; cloud</vt:lpstr>
      <vt:lpstr>Cloud security evaluation model</vt:lpstr>
      <vt:lpstr>Cloud security evaluatiemodel</vt:lpstr>
      <vt:lpstr>Data &amp; Cloud ?</vt:lpstr>
      <vt:lpstr>Data &amp; Cloud ?</vt:lpstr>
      <vt:lpstr>Agenda</vt:lpstr>
      <vt:lpstr>Conclusion</vt:lpstr>
      <vt:lpstr>Thank You!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dc:title>
  <dc:creator>Frank Robben</dc:creator>
  <cp:lastModifiedBy>Sanne Miseur</cp:lastModifiedBy>
  <cp:revision>430</cp:revision>
  <cp:lastPrinted>2016-09-12T06:55:25Z</cp:lastPrinted>
  <dcterms:created xsi:type="dcterms:W3CDTF">2014-04-14T09:14:56Z</dcterms:created>
  <dcterms:modified xsi:type="dcterms:W3CDTF">2017-01-13T14:13:21Z</dcterms:modified>
</cp:coreProperties>
</file>