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93" r:id="rId5"/>
    <p:sldId id="294" r:id="rId6"/>
    <p:sldId id="295" r:id="rId7"/>
    <p:sldId id="289" r:id="rId8"/>
    <p:sldId id="299" r:id="rId9"/>
    <p:sldId id="300" r:id="rId10"/>
    <p:sldId id="301" r:id="rId11"/>
    <p:sldId id="302" r:id="rId12"/>
    <p:sldId id="303" r:id="rId13"/>
    <p:sldId id="291" r:id="rId14"/>
    <p:sldId id="286" r:id="rId15"/>
    <p:sldId id="287" r:id="rId16"/>
    <p:sldId id="288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26" r:id="rId6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E"/>
    <a:srgbClr val="0082B8"/>
    <a:srgbClr val="5591C3"/>
    <a:srgbClr val="69755D"/>
    <a:srgbClr val="6C765C"/>
    <a:srgbClr val="336600"/>
    <a:srgbClr val="7C7B55"/>
    <a:srgbClr val="333300"/>
    <a:srgbClr val="666633"/>
    <a:srgbClr val="008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897" autoAdjust="0"/>
  </p:normalViewPr>
  <p:slideViewPr>
    <p:cSldViewPr>
      <p:cViewPr>
        <p:scale>
          <a:sx n="67" d="100"/>
          <a:sy n="67" d="100"/>
        </p:scale>
        <p:origin x="-139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DD7-B5FF-448D-A8CD-D054F37DE59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56FA-A32A-4806-B18A-CCB0C6BE3A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5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10C3BF-ECB0-489F-B314-CB507064E6C4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6D307B-0156-4A5F-B2EC-9D722360EE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19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3026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31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507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32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930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38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5514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39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507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968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0690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1576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012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D307B-0156-4A5F-B2EC-9D722360EE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2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21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42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22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42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89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D307B-0156-4A5F-B2EC-9D722360EE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2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160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615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30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551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63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975" y="6453188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70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1E79-8225-48A0-95BD-5254C3720E2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9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FE2F-7D45-439B-A76C-7ED3EBF3AD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5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4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00113" y="134143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1296144"/>
          </a:xfr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8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4398963" y="1597025"/>
            <a:ext cx="4268787" cy="2800350"/>
            <a:chOff x="4407024" y="1916832"/>
            <a:chExt cx="4269432" cy="2800767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Frank 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Administrateur général  </a:t>
              </a: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Banque Carrefour de la Sécurité Sociale</a:t>
              </a: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frank.robben@ksz-bcss.fgov.be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http://www.bcss.fgov.be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26" y="90872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6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8500" y="65563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100A3A45-2F2E-4036-9237-CECECC4D93F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430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4897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468313" y="6678613"/>
            <a:ext cx="7559675" cy="179387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Wouter.Debecker@smals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7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0.png"/><Relationship Id="rId7" Type="http://schemas.openxmlformats.org/officeDocument/2006/relationships/image" Target="../media/image85.png"/><Relationship Id="rId12" Type="http://schemas.openxmlformats.org/officeDocument/2006/relationships/image" Target="../media/image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6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43.png"/><Relationship Id="rId9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0.png"/><Relationship Id="rId7" Type="http://schemas.openxmlformats.org/officeDocument/2006/relationships/image" Target="../media/image6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64.png"/><Relationship Id="rId5" Type="http://schemas.openxmlformats.org/officeDocument/2006/relationships/image" Target="../media/image83.png"/><Relationship Id="rId10" Type="http://schemas.openxmlformats.org/officeDocument/2006/relationships/image" Target="../media/image21.png"/><Relationship Id="rId4" Type="http://schemas.openxmlformats.org/officeDocument/2006/relationships/image" Target="../media/image43.png"/><Relationship Id="rId9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png"/><Relationship Id="rId18" Type="http://schemas.openxmlformats.org/officeDocument/2006/relationships/image" Target="../media/image106.jpeg"/><Relationship Id="rId26" Type="http://schemas.openxmlformats.org/officeDocument/2006/relationships/image" Target="../media/image114.png"/><Relationship Id="rId3" Type="http://schemas.openxmlformats.org/officeDocument/2006/relationships/image" Target="../media/image91.jpeg"/><Relationship Id="rId21" Type="http://schemas.openxmlformats.org/officeDocument/2006/relationships/image" Target="../media/image109.png"/><Relationship Id="rId7" Type="http://schemas.openxmlformats.org/officeDocument/2006/relationships/image" Target="../media/image95.jpe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gif"/><Relationship Id="rId5" Type="http://schemas.openxmlformats.org/officeDocument/2006/relationships/image" Target="../media/image93.png"/><Relationship Id="rId15" Type="http://schemas.openxmlformats.org/officeDocument/2006/relationships/image" Target="../media/image103.jpeg"/><Relationship Id="rId23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18.png"/><Relationship Id="rId4" Type="http://schemas.openxmlformats.org/officeDocument/2006/relationships/image" Target="../media/image116.png"/><Relationship Id="rId9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0087BE"/>
                </a:solidFill>
              </a:rPr>
              <a:t>Update ICT </a:t>
            </a:r>
            <a:r>
              <a:rPr lang="en-GB" altLang="en-US" dirty="0" err="1" smtClean="0">
                <a:solidFill>
                  <a:srgbClr val="0087BE"/>
                </a:solidFill>
              </a:rPr>
              <a:t>en</a:t>
            </a:r>
            <a:r>
              <a:rPr lang="en-GB" altLang="en-US" dirty="0" smtClean="0">
                <a:solidFill>
                  <a:srgbClr val="0087BE"/>
                </a:solidFill>
              </a:rPr>
              <a:t> </a:t>
            </a:r>
            <a:r>
              <a:rPr lang="en-GB" altLang="en-US" dirty="0" err="1" smtClean="0">
                <a:solidFill>
                  <a:srgbClr val="0087BE"/>
                </a:solidFill>
              </a:rPr>
              <a:t>informatieveiligheid</a:t>
            </a:r>
            <a:endParaRPr lang="en-GB" altLang="en-US" dirty="0" smtClean="0">
              <a:solidFill>
                <a:srgbClr val="0087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Dashboard dispatchers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10</a:t>
            </a:fld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1" y="1916831"/>
            <a:ext cx="891381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Opzoeken van vragen/antwoorden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" y="1916832"/>
            <a:ext cx="9036496" cy="406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6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Hoe gebruik maken van toepassing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Prérequis</a:t>
            </a:r>
            <a:r>
              <a:rPr lang="nl-BE" dirty="0" smtClean="0"/>
              <a:t> </a:t>
            </a:r>
            <a:r>
              <a:rPr lang="nl-BE" dirty="0" err="1" smtClean="0"/>
              <a:t>technique</a:t>
            </a:r>
            <a:endParaRPr lang="nl-BE" dirty="0" smtClean="0"/>
          </a:p>
          <a:p>
            <a:pPr lvl="1"/>
            <a:r>
              <a:rPr lang="nl-BE" dirty="0" smtClean="0"/>
              <a:t>procédure on boarding </a:t>
            </a:r>
            <a:r>
              <a:rPr lang="nl-BE" dirty="0" err="1" smtClean="0"/>
              <a:t>ShAD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r>
              <a:rPr lang="nl-BE" dirty="0" err="1" smtClean="0"/>
              <a:t>Prérequis</a:t>
            </a:r>
            <a:r>
              <a:rPr lang="nl-BE" dirty="0" smtClean="0"/>
              <a:t> </a:t>
            </a:r>
            <a:r>
              <a:rPr lang="nl-BE" dirty="0" err="1" smtClean="0"/>
              <a:t>licences</a:t>
            </a:r>
            <a:endParaRPr lang="nl-BE" dirty="0" smtClean="0"/>
          </a:p>
          <a:p>
            <a:pPr lvl="1"/>
            <a:r>
              <a:rPr lang="nl-BE" dirty="0" err="1"/>
              <a:t>l</a:t>
            </a:r>
            <a:r>
              <a:rPr lang="nl-BE" dirty="0" err="1" smtClean="0"/>
              <a:t>icence</a:t>
            </a:r>
            <a:r>
              <a:rPr lang="nl-BE" dirty="0" smtClean="0"/>
              <a:t> SharePoint Enterprise </a:t>
            </a:r>
            <a:r>
              <a:rPr lang="nl-BE" dirty="0" err="1" smtClean="0"/>
              <a:t>ou</a:t>
            </a:r>
            <a:r>
              <a:rPr lang="nl-BE" dirty="0" smtClean="0"/>
              <a:t> </a:t>
            </a:r>
            <a:r>
              <a:rPr lang="nl-BE" dirty="0" err="1" smtClean="0"/>
              <a:t>souscription</a:t>
            </a:r>
            <a:r>
              <a:rPr lang="nl-BE" dirty="0" smtClean="0"/>
              <a:t> Office 365 (SharePoint Online P2 </a:t>
            </a:r>
            <a:r>
              <a:rPr lang="nl-BE" dirty="0" err="1" smtClean="0"/>
              <a:t>ou</a:t>
            </a:r>
            <a:r>
              <a:rPr lang="nl-BE" dirty="0" smtClean="0"/>
              <a:t> plan E3 </a:t>
            </a:r>
            <a:r>
              <a:rPr lang="nl-BE" dirty="0" err="1" smtClean="0"/>
              <a:t>ou</a:t>
            </a:r>
            <a:r>
              <a:rPr lang="nl-BE" dirty="0" smtClean="0"/>
              <a:t> E5)</a:t>
            </a:r>
          </a:p>
          <a:p>
            <a:pPr lvl="1"/>
            <a:r>
              <a:rPr lang="nl-BE" dirty="0" err="1" smtClean="0"/>
              <a:t>souscription</a:t>
            </a:r>
            <a:r>
              <a:rPr lang="nl-BE" dirty="0" smtClean="0"/>
              <a:t> </a:t>
            </a:r>
            <a:r>
              <a:rPr lang="nl-BE" dirty="0" err="1" smtClean="0"/>
              <a:t>plate-forme</a:t>
            </a:r>
            <a:r>
              <a:rPr lang="nl-BE" dirty="0" smtClean="0"/>
              <a:t> </a:t>
            </a:r>
            <a:r>
              <a:rPr lang="nl-BE" dirty="0" err="1" smtClean="0"/>
              <a:t>SPaaS</a:t>
            </a:r>
            <a:r>
              <a:rPr lang="nl-BE" dirty="0" smtClean="0"/>
              <a:t> (6 € par </a:t>
            </a:r>
            <a:r>
              <a:rPr lang="nl-BE" dirty="0" err="1" smtClean="0"/>
              <a:t>utilisateur</a:t>
            </a:r>
            <a:r>
              <a:rPr lang="nl-BE" dirty="0" smtClean="0"/>
              <a:t>/par </a:t>
            </a:r>
            <a:r>
              <a:rPr lang="nl-BE" dirty="0" err="1" smtClean="0"/>
              <a:t>mois</a:t>
            </a:r>
            <a:r>
              <a:rPr lang="nl-BE" dirty="0" smtClean="0"/>
              <a:t>)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Contact </a:t>
            </a:r>
          </a:p>
          <a:p>
            <a:pPr lvl="1"/>
            <a:r>
              <a:rPr lang="nl-BE" dirty="0" smtClean="0"/>
              <a:t>Wouter </a:t>
            </a:r>
            <a:r>
              <a:rPr lang="nl-BE" dirty="0" err="1" smtClean="0"/>
              <a:t>Debecker</a:t>
            </a:r>
            <a:r>
              <a:rPr lang="nl-BE" dirty="0" smtClean="0"/>
              <a:t> : 02 787 45 61 - </a:t>
            </a:r>
            <a:r>
              <a:rPr lang="nl-BE" dirty="0" smtClean="0">
                <a:hlinkClick r:id="rId2"/>
              </a:rPr>
              <a:t>Wouter.Debecker@smals.be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50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2376264"/>
          </a:xfrm>
        </p:spPr>
        <p:txBody>
          <a:bodyPr/>
          <a:lstStyle/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4000" dirty="0" smtClean="0"/>
              <a:t>Le </a:t>
            </a:r>
            <a:r>
              <a:rPr lang="nl-NL" sz="4000" dirty="0" err="1" smtClean="0"/>
              <a:t>registre</a:t>
            </a:r>
            <a:r>
              <a:rPr lang="nl-NL" sz="4000" dirty="0" smtClean="0"/>
              <a:t> des </a:t>
            </a:r>
            <a:r>
              <a:rPr lang="nl-NL" sz="4000" dirty="0" err="1" smtClean="0"/>
              <a:t>liens</a:t>
            </a:r>
            <a:endParaRPr lang="nl-N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5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Législation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r-BE" dirty="0" smtClean="0"/>
              <a:t>Règlement (CE) N° 883/2004 du parlement Européen et du conseil du 29 avril 2004</a:t>
            </a:r>
          </a:p>
          <a:p>
            <a:pPr lvl="1"/>
            <a:r>
              <a:rPr lang="fr-BE" dirty="0" smtClean="0"/>
              <a:t>articles 76, 77 et 78</a:t>
            </a:r>
          </a:p>
          <a:p>
            <a:r>
              <a:rPr lang="fr-BE" dirty="0" smtClean="0"/>
              <a:t>Règlement (CE) N° 987/2009 du parlement Européen et du conseil du 16 septembre 2009</a:t>
            </a:r>
          </a:p>
          <a:p>
            <a:pPr lvl="1"/>
            <a:r>
              <a:rPr lang="fr-BE" dirty="0" smtClean="0"/>
              <a:t>articles 2 (2) : </a:t>
            </a:r>
            <a:r>
              <a:rPr lang="fr-BE" sz="1400" i="1" dirty="0" smtClean="0"/>
              <a:t>Les  institutions  communiquent  ou  échangent  dans  les meilleurs délais toutes les données nécessaires à l’établissement et à la détermination des droits et des obligations des personnes aux­quelles s’applique le règlement de base. Ces données sont trans­mises entre les États membres soit directement par les institutions elles-mêmes, soit par l’intermédiaire des organismes de liaison.</a:t>
            </a:r>
          </a:p>
          <a:p>
            <a:pPr lvl="1"/>
            <a:r>
              <a:rPr lang="fr-BE" dirty="0" smtClean="0"/>
              <a:t>et 52 (1) (a) : </a:t>
            </a:r>
            <a:r>
              <a:rPr lang="fr-BE" sz="1400" i="1" dirty="0" smtClean="0"/>
              <a:t>échangent ou  mettent à  la  disposition des  institutions des autres  États  membres  les  éléments  d’identification  des  per­sonnes  qui  changent  de  législation  nationale  applicable  et veillent  ensemble  à  la  conservation  et  à  la  correspondance des identifications ou, à défaut, fournissent à ces personnes les moyens d’accéder directement aux éléments d’identifica­tion les concernant.</a:t>
            </a:r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E768C-CDB2-42B0-AE76-DD92D9F003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Objectifs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Identification correcte et unique de la personne (au niveau belge) pour une répartition équitable des droits sociaux et contributions</a:t>
            </a:r>
          </a:p>
          <a:p>
            <a:r>
              <a:rPr lang="fr-BE" dirty="0" smtClean="0"/>
              <a:t>Réutilisation de l’identifiant par les institutions</a:t>
            </a:r>
          </a:p>
          <a:p>
            <a:r>
              <a:rPr lang="fr-BE" dirty="0" smtClean="0"/>
              <a:t>Centralisation des liens entre les identifiants étrangers et l’identifiant belge pour une personne</a:t>
            </a:r>
          </a:p>
          <a:p>
            <a:r>
              <a:rPr lang="fr-BE" dirty="0" smtClean="0"/>
              <a:t>Traitement optimisé des droits via la gestion de l’historique de l’identification de la personne</a:t>
            </a:r>
          </a:p>
          <a:p>
            <a:pPr lvl="1"/>
            <a:r>
              <a:rPr lang="fr-BE" dirty="0" smtClean="0"/>
              <a:t>contexte circulation citoyens (EU) &amp; Contexte fraude (bilatérales)</a:t>
            </a:r>
          </a:p>
          <a:p>
            <a:pPr lvl="2"/>
            <a:r>
              <a:rPr lang="fr-BE" dirty="0" smtClean="0"/>
              <a:t>permettre  aux citoyens de garder leurs droits lors de la circulation dans les états membres</a:t>
            </a:r>
          </a:p>
          <a:p>
            <a:pPr lvl="2"/>
            <a:r>
              <a:rPr lang="fr-BE" dirty="0" smtClean="0"/>
              <a:t>permettre un contrôle et suivi des dossiers</a:t>
            </a:r>
          </a:p>
          <a:p>
            <a:pPr lvl="2"/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E768C-CDB2-42B0-AE76-DD92D9F003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Phases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Phase 1 - Contexte “accords bilatéraux existants”</a:t>
            </a:r>
          </a:p>
          <a:p>
            <a:pPr lvl="1"/>
            <a:r>
              <a:rPr lang="fr-BE" dirty="0" smtClean="0"/>
              <a:t>moderniser les services existants pour permettre aux institutions d’alimenter le registre des liens</a:t>
            </a:r>
          </a:p>
          <a:p>
            <a:pPr lvl="1"/>
            <a:r>
              <a:rPr lang="fr-BE" dirty="0" smtClean="0"/>
              <a:t>créer des services aux institutions pour consulter  ce registre (en combinaison avec les registres des personnes RN/BCSS)</a:t>
            </a:r>
          </a:p>
          <a:p>
            <a:pPr lvl="1"/>
            <a:r>
              <a:rPr lang="fr-BE" dirty="0" smtClean="0"/>
              <a:t>timing : Q4/2017</a:t>
            </a:r>
          </a:p>
          <a:p>
            <a:r>
              <a:rPr lang="fr-BE" dirty="0" smtClean="0"/>
              <a:t>Phase 2 - Contexte “EESSI”</a:t>
            </a:r>
          </a:p>
          <a:p>
            <a:pPr lvl="1"/>
            <a:r>
              <a:rPr lang="fr-BE" dirty="0" smtClean="0"/>
              <a:t>mise à disposition des services ci-dessus au travers l’architecture de EESSI</a:t>
            </a:r>
          </a:p>
          <a:p>
            <a:pPr lvl="1"/>
            <a:r>
              <a:rPr lang="fr-BE" dirty="0" smtClean="0"/>
              <a:t>identification réalisée par le ‘</a:t>
            </a:r>
            <a:r>
              <a:rPr lang="fr-BE" dirty="0" err="1" smtClean="0"/>
              <a:t>competence</a:t>
            </a:r>
            <a:r>
              <a:rPr lang="fr-BE" dirty="0" smtClean="0"/>
              <a:t> institution’ sauf si demande explicite par une institution de traiter le message à la BCSS. Les thèmes (processus identification, </a:t>
            </a:r>
            <a:r>
              <a:rPr lang="fr-BE" dirty="0" err="1" smtClean="0"/>
              <a:t>routing</a:t>
            </a:r>
            <a:r>
              <a:rPr lang="fr-BE" dirty="0" smtClean="0"/>
              <a:t> automatisé, …) seront abordés dès le GTI du 30/03/17</a:t>
            </a:r>
          </a:p>
          <a:p>
            <a:pPr lvl="1"/>
            <a:r>
              <a:rPr lang="fr-BE" dirty="0" smtClean="0"/>
              <a:t>timing : à partir de Q3/2018</a:t>
            </a:r>
          </a:p>
          <a:p>
            <a:endParaRPr lang="fr-BE" dirty="0" smtClean="0"/>
          </a:p>
          <a:p>
            <a:pPr lvl="2"/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E768C-CDB2-42B0-AE76-DD92D9F003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2376264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nl-NL" sz="4000" dirty="0" smtClean="0"/>
              <a:t>Blockchain:</a:t>
            </a:r>
          </a:p>
          <a:p>
            <a:pPr>
              <a:spcBef>
                <a:spcPts val="0"/>
              </a:spcBef>
            </a:pPr>
            <a:r>
              <a:rPr lang="nl-NL" sz="4000" dirty="0" smtClean="0"/>
              <a:t>concept en mogelijkheden</a:t>
            </a:r>
            <a:endParaRPr lang="nl-N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81544-C7E5-4496-85B9-B0A4BDFE3E4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93912" y="470277"/>
            <a:ext cx="5670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Blockchain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b="1" dirty="0"/>
              <a:t>not a “disruptive” technology</a:t>
            </a:r>
            <a:r>
              <a:rPr lang="en-US" sz="2400" dirty="0"/>
              <a:t>, which can attack a traditional business model with a lower-cost solution and overtake incumbent firms quickly. </a:t>
            </a:r>
            <a:r>
              <a:rPr lang="en-US" sz="2400" dirty="0" err="1"/>
              <a:t>Blockchain</a:t>
            </a:r>
            <a:r>
              <a:rPr lang="en-US" sz="2400" dirty="0"/>
              <a:t> is </a:t>
            </a:r>
            <a:r>
              <a:rPr lang="en-US" sz="2400" b="1" dirty="0"/>
              <a:t>a foundational technology</a:t>
            </a:r>
            <a:r>
              <a:rPr lang="en-US" sz="2400" dirty="0"/>
              <a:t>: </a:t>
            </a:r>
            <a:r>
              <a:rPr lang="en-US" sz="2400" dirty="0" smtClean="0"/>
              <a:t>it </a:t>
            </a:r>
            <a:r>
              <a:rPr lang="en-US" sz="2400" dirty="0"/>
              <a:t>has the potential to create </a:t>
            </a:r>
            <a:r>
              <a:rPr lang="en-US" sz="2400" b="1" dirty="0"/>
              <a:t>new foundations for our economic and social systems</a:t>
            </a:r>
            <a:r>
              <a:rPr lang="en-US" sz="2400" dirty="0"/>
              <a:t>. But while the impact will be enormous, it will take decades for </a:t>
            </a:r>
            <a:r>
              <a:rPr lang="en-US" sz="2400" dirty="0" err="1"/>
              <a:t>blockchain</a:t>
            </a:r>
            <a:r>
              <a:rPr lang="en-US" sz="2400" dirty="0"/>
              <a:t> to seep into our economic and social infrastructure. The </a:t>
            </a:r>
            <a:r>
              <a:rPr lang="en-US" sz="2400" b="1" dirty="0"/>
              <a:t>process of adoption will be gradual and steady</a:t>
            </a:r>
            <a:r>
              <a:rPr lang="en-US" sz="2400" dirty="0"/>
              <a:t>, not sudden, as waves of technological and institutional change gain momentum.</a:t>
            </a:r>
            <a:endParaRPr lang="fr-B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87727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Marco </a:t>
            </a:r>
            <a:r>
              <a:rPr lang="fi-FI" dirty="0" smtClean="0"/>
              <a:t>Iansiti &amp; Karim </a:t>
            </a:r>
            <a:r>
              <a:rPr lang="fi-FI" dirty="0"/>
              <a:t>R. </a:t>
            </a:r>
            <a:r>
              <a:rPr lang="fi-FI" dirty="0" smtClean="0"/>
              <a:t>Lakhani, Harvard Business Review 2017</a:t>
            </a:r>
            <a:endParaRPr lang="fi-FI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422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79" y="2973549"/>
            <a:ext cx="4435177" cy="34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2" y="3868756"/>
            <a:ext cx="2924604" cy="239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446"/>
            <a:ext cx="9144000" cy="1143000"/>
          </a:xfrm>
        </p:spPr>
        <p:txBody>
          <a:bodyPr>
            <a:normAutofit/>
          </a:bodyPr>
          <a:lstStyle/>
          <a:p>
            <a:r>
              <a:rPr lang="nl-BE" sz="4000" smtClean="0">
                <a:solidFill>
                  <a:srgbClr val="0087BE"/>
                </a:solidFill>
              </a:rPr>
              <a:t>Traditionele internationale transactie</a:t>
            </a:r>
            <a:endParaRPr lang="nl-BE" sz="4000" dirty="0">
              <a:solidFill>
                <a:srgbClr val="0087B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7472" y="6492875"/>
            <a:ext cx="433636" cy="365125"/>
          </a:xfrm>
        </p:spPr>
        <p:txBody>
          <a:bodyPr/>
          <a:lstStyle/>
          <a:p>
            <a:fld id="{13B540AB-6939-4937-A918-1D15FF1C7CE3}" type="slidenum">
              <a:rPr lang="nl-BE" sz="1000" smtClean="0"/>
              <a:t>19</a:t>
            </a:fld>
            <a:endParaRPr lang="nl-BE" sz="1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11" y="4217052"/>
            <a:ext cx="829091" cy="1080000"/>
          </a:xfrm>
        </p:spPr>
      </p:pic>
      <p:sp>
        <p:nvSpPr>
          <p:cNvPr id="7" name="TextBox 6"/>
          <p:cNvSpPr txBox="1"/>
          <p:nvPr/>
        </p:nvSpPr>
        <p:spPr>
          <a:xfrm>
            <a:off x="1910965" y="524310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Bob</a:t>
            </a:r>
            <a:endParaRPr lang="nl-BE" dirty="0"/>
          </a:p>
        </p:txBody>
      </p:sp>
      <p:grpSp>
        <p:nvGrpSpPr>
          <p:cNvPr id="9" name="Group 8"/>
          <p:cNvGrpSpPr/>
          <p:nvPr/>
        </p:nvGrpSpPr>
        <p:grpSpPr>
          <a:xfrm>
            <a:off x="6300192" y="4305817"/>
            <a:ext cx="1080000" cy="1386588"/>
            <a:chOff x="7884488" y="2565024"/>
            <a:chExt cx="1080000" cy="13865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88" y="2565024"/>
              <a:ext cx="1080000" cy="108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7809" y="358228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Alice</a:t>
              </a:r>
              <a:endParaRPr lang="nl-BE" dirty="0"/>
            </a:p>
          </p:txBody>
        </p:sp>
      </p:grpSp>
      <p:pic>
        <p:nvPicPr>
          <p:cNvPr id="1030" name="Picture 6" descr="http://icons.iconarchive.com/icons/icons-land/gis-gps-map/256/Bank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4641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cons.iconarchive.com/icons/icons-land/gis-gps-map/256/Bank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16" y="1068760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2123728" y="2776892"/>
            <a:ext cx="0" cy="128406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32" idx="1"/>
          </p:cNvCxnSpPr>
          <p:nvPr/>
        </p:nvCxnSpPr>
        <p:spPr>
          <a:xfrm>
            <a:off x="3293294" y="2001813"/>
            <a:ext cx="258472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32240" y="3003105"/>
            <a:ext cx="0" cy="114193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24" y="2975291"/>
            <a:ext cx="893465" cy="89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2716"/>
            <a:ext cx="893465" cy="89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4239270" y="2001813"/>
            <a:ext cx="684162" cy="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69" y="2968985"/>
            <a:ext cx="893465" cy="89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http://img.freeflagicons.com/thumb/round_icon/belgium/belgium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22" y="3951063"/>
            <a:ext cx="12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ound icon. Download flag icon of China at PNG forma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34" y="3951063"/>
            <a:ext cx="12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Overgang </a:t>
            </a:r>
            <a:r>
              <a:rPr lang="nl-NL" dirty="0" err="1" smtClean="0"/>
              <a:t>BeConnected</a:t>
            </a:r>
            <a:r>
              <a:rPr lang="nl-NL" dirty="0" smtClean="0"/>
              <a:t> naar de G-Cloud - stand van zaken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Ondersteunende G-Clouddienst voor behandeling parlementaire vragen</a:t>
            </a:r>
            <a:br>
              <a:rPr lang="nl-NL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Het </a:t>
            </a:r>
            <a:r>
              <a:rPr lang="en-US" dirty="0" err="1" smtClean="0"/>
              <a:t>linkenregister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Blockchain: concept en mogelijkheden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Aanpassing minimale normen en beleidslijnen informatieveiligheid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3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20</a:t>
            </a:fld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nl-BE" sz="4000" dirty="0">
                <a:solidFill>
                  <a:srgbClr val="0087BE"/>
                </a:solidFill>
              </a:rPr>
              <a:t>Idee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288"/>
            <a:ext cx="828675" cy="1079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27660"/>
            <a:ext cx="84105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55" y="5423127"/>
            <a:ext cx="1080000" cy="1080000"/>
          </a:xfrm>
          <a:prstGeom prst="rect">
            <a:avLst/>
          </a:prstGeom>
        </p:spPr>
      </p:pic>
      <p:pic>
        <p:nvPicPr>
          <p:cNvPr id="14" name="Picture 2" descr="http://www.clker.com/cliparts/5/z/K/D/E/s/business-person-blac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89" y="1503623"/>
            <a:ext cx="775533" cy="10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89893"/>
              </p:ext>
            </p:extLst>
          </p:nvPr>
        </p:nvGraphicFramePr>
        <p:xfrm>
          <a:off x="4761530" y="126876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Transactions</a:t>
                      </a:r>
                      <a:endParaRPr lang="nl-B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12" y="1664832"/>
            <a:ext cx="252315" cy="32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38" y="1664832"/>
            <a:ext cx="324000" cy="324000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98637"/>
              </p:ext>
            </p:extLst>
          </p:nvPr>
        </p:nvGraphicFramePr>
        <p:xfrm>
          <a:off x="4748859" y="5195095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Transactions</a:t>
                      </a:r>
                      <a:endParaRPr lang="nl-B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41" y="5591167"/>
            <a:ext cx="252315" cy="324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67" y="5591167"/>
            <a:ext cx="324000" cy="324000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15103"/>
              </p:ext>
            </p:extLst>
          </p:nvPr>
        </p:nvGraphicFramePr>
        <p:xfrm>
          <a:off x="6523863" y="332598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</a:t>
                      </a:r>
                      <a:r>
                        <a:rPr lang="nl-BE" b="1" baseline="0" dirty="0" smtClean="0"/>
                        <a:t>s</a:t>
                      </a:r>
                      <a:endParaRPr lang="nl-B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45" y="3722052"/>
            <a:ext cx="252315" cy="32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71" y="3722052"/>
            <a:ext cx="324000" cy="324000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26009"/>
              </p:ext>
            </p:extLst>
          </p:nvPr>
        </p:nvGraphicFramePr>
        <p:xfrm>
          <a:off x="1223146" y="302576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</a:t>
                      </a:r>
                      <a:r>
                        <a:rPr lang="nl-BE" b="1" baseline="0" dirty="0" smtClean="0"/>
                        <a:t>s</a:t>
                      </a:r>
                      <a:endParaRPr lang="nl-B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28" y="3421832"/>
            <a:ext cx="252315" cy="324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54" y="3421832"/>
            <a:ext cx="324000" cy="324000"/>
          </a:xfrm>
          <a:prstGeom prst="rect">
            <a:avLst/>
          </a:prstGeom>
        </p:spPr>
      </p:pic>
      <p:pic>
        <p:nvPicPr>
          <p:cNvPr id="56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35" y="3793845"/>
            <a:ext cx="248727" cy="324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46" y="3793845"/>
            <a:ext cx="252315" cy="32400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289345" y="2010440"/>
            <a:ext cx="1963959" cy="796530"/>
            <a:chOff x="289345" y="2010440"/>
            <a:chExt cx="1963959" cy="796530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289345" y="2010440"/>
              <a:ext cx="1963959" cy="796530"/>
            </a:xfrm>
            <a:prstGeom prst="wedgeRoundRectCallout">
              <a:avLst>
                <a:gd name="adj1" fmla="val -29247"/>
                <a:gd name="adj2" fmla="val 10122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dirty="0" smtClean="0">
                  <a:solidFill>
                    <a:schemeClr val="tx1"/>
                  </a:solidFill>
                </a:rPr>
                <a:t>Ik transfereer </a:t>
              </a:r>
              <a:br>
                <a:rPr lang="nl-BE" sz="2000" dirty="0" smtClean="0">
                  <a:solidFill>
                    <a:schemeClr val="tx1"/>
                  </a:solidFill>
                </a:rPr>
              </a:br>
              <a:r>
                <a:rPr lang="nl-BE" sz="2000" dirty="0" smtClean="0">
                  <a:solidFill>
                    <a:schemeClr val="tx1"/>
                  </a:solidFill>
                </a:rPr>
                <a:t>0,4 BTC naar      .  </a:t>
              </a:r>
              <a:endParaRPr lang="nl-BE" sz="2000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566" y="2400036"/>
              <a:ext cx="360000" cy="360000"/>
            </a:xfrm>
            <a:prstGeom prst="rect">
              <a:avLst/>
            </a:prstGeom>
          </p:spPr>
        </p:pic>
      </p:grpSp>
      <p:sp>
        <p:nvSpPr>
          <p:cNvPr id="62" name="Rounded Rectangular Callout 61"/>
          <p:cNvSpPr/>
          <p:nvPr/>
        </p:nvSpPr>
        <p:spPr>
          <a:xfrm>
            <a:off x="4110681" y="836712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5984278" y="2924944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65" name="Rounded Rectangular Callout 64"/>
          <p:cNvSpPr/>
          <p:nvPr/>
        </p:nvSpPr>
        <p:spPr>
          <a:xfrm>
            <a:off x="4102556" y="4796387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222396" y="4148169"/>
            <a:ext cx="1707583" cy="369332"/>
            <a:chOff x="1238271" y="4148169"/>
            <a:chExt cx="1707583" cy="369332"/>
          </a:xfrm>
        </p:grpSpPr>
        <p:pic>
          <p:nvPicPr>
            <p:cNvPr id="58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943" y="432604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Bob</a:t>
            </a:r>
            <a:endParaRPr lang="nl-BE" dirty="0"/>
          </a:p>
        </p:txBody>
      </p:sp>
      <p:sp>
        <p:nvSpPr>
          <p:cNvPr id="51" name="TextBox 50"/>
          <p:cNvSpPr txBox="1"/>
          <p:nvPr/>
        </p:nvSpPr>
        <p:spPr>
          <a:xfrm>
            <a:off x="3784199" y="641732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Alice</a:t>
            </a:r>
            <a:endParaRPr lang="nl-BE" dirty="0"/>
          </a:p>
        </p:txBody>
      </p:sp>
      <p:sp>
        <p:nvSpPr>
          <p:cNvPr id="52" name="TextBox 51"/>
          <p:cNvSpPr txBox="1"/>
          <p:nvPr/>
        </p:nvSpPr>
        <p:spPr>
          <a:xfrm>
            <a:off x="5535970" y="452367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Charlie</a:t>
            </a:r>
            <a:endParaRPr lang="nl-BE" dirty="0"/>
          </a:p>
        </p:txBody>
      </p:sp>
      <p:sp>
        <p:nvSpPr>
          <p:cNvPr id="63" name="TextBox 62"/>
          <p:cNvSpPr txBox="1"/>
          <p:nvPr/>
        </p:nvSpPr>
        <p:spPr>
          <a:xfrm>
            <a:off x="3769452" y="2466286"/>
            <a:ext cx="65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Dave</a:t>
            </a:r>
            <a:endParaRPr lang="nl-BE" dirty="0"/>
          </a:p>
        </p:txBody>
      </p:sp>
      <p:grpSp>
        <p:nvGrpSpPr>
          <p:cNvPr id="80" name="Group 79"/>
          <p:cNvGrpSpPr/>
          <p:nvPr/>
        </p:nvGrpSpPr>
        <p:grpSpPr>
          <a:xfrm>
            <a:off x="4732554" y="6319272"/>
            <a:ext cx="1707583" cy="369332"/>
            <a:chOff x="1238271" y="4148169"/>
            <a:chExt cx="1707583" cy="369332"/>
          </a:xfrm>
        </p:grpSpPr>
        <p:pic>
          <p:nvPicPr>
            <p:cNvPr id="81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526250" y="4449185"/>
            <a:ext cx="1707583" cy="369332"/>
            <a:chOff x="1238271" y="4148169"/>
            <a:chExt cx="1707583" cy="369332"/>
          </a:xfrm>
        </p:grpSpPr>
        <p:pic>
          <p:nvPicPr>
            <p:cNvPr id="93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752012" y="2390608"/>
            <a:ext cx="1707583" cy="369332"/>
            <a:chOff x="1238271" y="4148169"/>
            <a:chExt cx="1707583" cy="369332"/>
          </a:xfrm>
        </p:grpSpPr>
        <p:pic>
          <p:nvPicPr>
            <p:cNvPr id="97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7" y="2429784"/>
            <a:ext cx="2637476" cy="20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4" y="2037353"/>
            <a:ext cx="248727" cy="324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5" y="2037353"/>
            <a:ext cx="252315" cy="324000"/>
          </a:xfrm>
          <a:prstGeom prst="rect">
            <a:avLst/>
          </a:prstGeom>
        </p:spPr>
      </p:pic>
      <p:pic>
        <p:nvPicPr>
          <p:cNvPr id="70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76" y="4086710"/>
            <a:ext cx="248727" cy="324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87" y="4086710"/>
            <a:ext cx="252315" cy="324000"/>
          </a:xfrm>
          <a:prstGeom prst="rect">
            <a:avLst/>
          </a:prstGeom>
        </p:spPr>
      </p:pic>
      <p:pic>
        <p:nvPicPr>
          <p:cNvPr id="72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4" y="5963612"/>
            <a:ext cx="248727" cy="324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5" y="5963612"/>
            <a:ext cx="25231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50" y="1363545"/>
            <a:ext cx="6872119" cy="374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087BE"/>
                </a:solidFill>
              </a:rPr>
              <a:t>Traditioneel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760" y="6492875"/>
            <a:ext cx="2195736" cy="365125"/>
          </a:xfrm>
        </p:spPr>
        <p:txBody>
          <a:bodyPr/>
          <a:lstStyle/>
          <a:p>
            <a:fld id="{13B540AB-6939-4937-A918-1D15FF1C7CE3}" type="slidenum">
              <a:rPr lang="nl-BE" sz="1000" smtClean="0"/>
              <a:pPr/>
              <a:t>21</a:t>
            </a:fld>
            <a:endParaRPr lang="nl-BE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05" y="2881642"/>
            <a:ext cx="966501" cy="1258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39" y="2879072"/>
            <a:ext cx="1261563" cy="1261563"/>
          </a:xfrm>
          <a:prstGeom prst="rect">
            <a:avLst/>
          </a:prstGeom>
        </p:spPr>
      </p:pic>
      <p:cxnSp>
        <p:nvCxnSpPr>
          <p:cNvPr id="36" name="Elbow Connector 35"/>
          <p:cNvCxnSpPr>
            <a:stCxn id="7" idx="3"/>
          </p:cNvCxnSpPr>
          <p:nvPr/>
        </p:nvCxnSpPr>
        <p:spPr>
          <a:xfrm>
            <a:off x="2941800" y="3509852"/>
            <a:ext cx="1194584" cy="0"/>
          </a:xfrm>
          <a:prstGeom prst="bentConnector3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5551755" y="3520662"/>
            <a:ext cx="1194584" cy="0"/>
          </a:xfrm>
          <a:prstGeom prst="bentConnector3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26" idx="2"/>
          </p:cNvCxnSpPr>
          <p:nvPr/>
        </p:nvCxnSpPr>
        <p:spPr>
          <a:xfrm flipH="1">
            <a:off x="4855323" y="2812851"/>
            <a:ext cx="0" cy="37663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549234" y="6021288"/>
            <a:ext cx="6728103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Mogelijks vertrouwde autoriteit vereist</a:t>
            </a:r>
            <a:endParaRPr lang="nl-B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25129" y="4741986"/>
            <a:ext cx="5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Text</a:t>
            </a:r>
            <a:endParaRPr lang="nl-BE" b="1" dirty="0"/>
          </a:p>
        </p:txBody>
      </p:sp>
      <p:pic>
        <p:nvPicPr>
          <p:cNvPr id="1026" name="Picture 2" descr="http://icons.iconarchive.com/icons/aha-soft/large-user/512/Notary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46" y="1464446"/>
            <a:ext cx="1348409" cy="134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1547666" y="5445224"/>
            <a:ext cx="6728103" cy="432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Contract </a:t>
            </a:r>
            <a:r>
              <a:rPr lang="nl-BE" sz="2400" dirty="0" smtClean="0"/>
              <a:t>afgedwongen door wetgeving (bindend)</a:t>
            </a:r>
            <a:endParaRPr lang="nl-BE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79488" y="836714"/>
            <a:ext cx="1255459" cy="1255459"/>
            <a:chOff x="4136384" y="1511480"/>
            <a:chExt cx="1255459" cy="125545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511480"/>
              <a:ext cx="755898" cy="72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 descr="http://icons.iconarchive.com/icons/aha-soft/free-large-boss/512/Judge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384" y="1511480"/>
              <a:ext cx="1255459" cy="125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75" y="4061780"/>
            <a:ext cx="770880" cy="770880"/>
          </a:xfrm>
          <a:prstGeom prst="rect">
            <a:avLst/>
          </a:prstGeom>
        </p:spPr>
      </p:pic>
      <p:pic>
        <p:nvPicPr>
          <p:cNvPr id="15" name="Picture 2" descr="http://www.immigrationbureau.com/images/icons/widgets/business-employee-visa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61" y="3063942"/>
            <a:ext cx="1423394" cy="10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50" y="1363545"/>
            <a:ext cx="6872119" cy="374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Smart contract</a:t>
            </a:r>
            <a:endParaRPr lang="nl-BE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z="1000" smtClean="0"/>
              <a:pPr/>
              <a:t>22</a:t>
            </a:fld>
            <a:endParaRPr lang="nl-BE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05" y="2881642"/>
            <a:ext cx="966501" cy="1258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39" y="2879072"/>
            <a:ext cx="1261563" cy="1261563"/>
          </a:xfrm>
          <a:prstGeom prst="rect">
            <a:avLst/>
          </a:prstGeom>
        </p:spPr>
      </p:pic>
      <p:cxnSp>
        <p:nvCxnSpPr>
          <p:cNvPr id="36" name="Elbow Connector 35"/>
          <p:cNvCxnSpPr>
            <a:stCxn id="7" idx="3"/>
          </p:cNvCxnSpPr>
          <p:nvPr/>
        </p:nvCxnSpPr>
        <p:spPr>
          <a:xfrm>
            <a:off x="2941800" y="3509852"/>
            <a:ext cx="1194584" cy="0"/>
          </a:xfrm>
          <a:prstGeom prst="bentConnector3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5551755" y="3520662"/>
            <a:ext cx="1194584" cy="0"/>
          </a:xfrm>
          <a:prstGeom prst="bentConnector3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26" idx="2"/>
          </p:cNvCxnSpPr>
          <p:nvPr/>
        </p:nvCxnSpPr>
        <p:spPr>
          <a:xfrm flipH="1">
            <a:off x="4855323" y="2812851"/>
            <a:ext cx="0" cy="37663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51520" y="5998264"/>
            <a:ext cx="6264696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Geen vertrouwde autoriteit nodig</a:t>
            </a:r>
            <a:endParaRPr lang="nl-B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25129" y="4741986"/>
            <a:ext cx="5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Text</a:t>
            </a:r>
            <a:endParaRPr lang="nl-BE" b="1" dirty="0"/>
          </a:p>
        </p:txBody>
      </p:sp>
      <p:pic>
        <p:nvPicPr>
          <p:cNvPr id="1026" name="Picture 2" descr="http://icons.iconarchive.com/icons/aha-soft/large-user/512/Notary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46" y="1464446"/>
            <a:ext cx="1348409" cy="134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251521" y="5406712"/>
            <a:ext cx="6264696" cy="432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Contract </a:t>
            </a:r>
            <a:r>
              <a:rPr lang="nl-BE" sz="2400" dirty="0" smtClean="0"/>
              <a:t>afgedwongen door technologie</a:t>
            </a:r>
            <a:endParaRPr lang="nl-BE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79488" y="836714"/>
            <a:ext cx="1255459" cy="1255459"/>
            <a:chOff x="4136384" y="1511480"/>
            <a:chExt cx="1255459" cy="125545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511480"/>
              <a:ext cx="755898" cy="72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 descr="http://icons.iconarchive.com/icons/aha-soft/free-large-boss/512/Judge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384" y="1511480"/>
              <a:ext cx="1255459" cy="125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75" y="4061780"/>
            <a:ext cx="770880" cy="770880"/>
          </a:xfrm>
          <a:prstGeom prst="rect">
            <a:avLst/>
          </a:prstGeom>
        </p:spPr>
      </p:pic>
      <p:pic>
        <p:nvPicPr>
          <p:cNvPr id="15" name="Picture 2" descr="http://www.immigrationbureau.com/images/icons/widgets/business-employee-visa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61" y="3063942"/>
            <a:ext cx="1423394" cy="10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72646" y="1036026"/>
            <a:ext cx="1953173" cy="734020"/>
            <a:chOff x="1580004" y="2304504"/>
            <a:chExt cx="1953173" cy="734020"/>
          </a:xfrm>
        </p:grpSpPr>
        <p:grpSp>
          <p:nvGrpSpPr>
            <p:cNvPr id="21" name="Group 20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24" name="Elbow Connector 23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572002" y="474198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Code</a:t>
            </a:r>
            <a:endParaRPr lang="nl-BE" b="1" dirty="0"/>
          </a:p>
        </p:txBody>
      </p:sp>
      <p:sp>
        <p:nvSpPr>
          <p:cNvPr id="8" name="Right Brace 7"/>
          <p:cNvSpPr/>
          <p:nvPr/>
        </p:nvSpPr>
        <p:spPr>
          <a:xfrm>
            <a:off x="6653362" y="5414058"/>
            <a:ext cx="418600" cy="1023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7092280" y="5510359"/>
            <a:ext cx="1466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Sneller &amp; </a:t>
            </a:r>
            <a:br>
              <a:rPr lang="nl-BE" sz="2400" dirty="0" smtClean="0"/>
            </a:br>
            <a:r>
              <a:rPr lang="nl-BE" sz="2400" dirty="0" smtClean="0"/>
              <a:t>efficiënter</a:t>
            </a:r>
            <a:endParaRPr lang="nl-BE" sz="2400" dirty="0"/>
          </a:p>
        </p:txBody>
      </p:sp>
      <p:sp>
        <p:nvSpPr>
          <p:cNvPr id="50" name="Rounded Rectangle 49"/>
          <p:cNvSpPr/>
          <p:nvPr/>
        </p:nvSpPr>
        <p:spPr>
          <a:xfrm>
            <a:off x="6056099" y="1036026"/>
            <a:ext cx="2553135" cy="7791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Werkelijkheid iets complexer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6723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/>
      <p:bldP spid="31" grpId="0" animBg="1"/>
      <p:bldP spid="49" grpId="0"/>
      <p:bldP spid="8" grpId="0" animBg="1"/>
      <p:bldP spid="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0" y="1597397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7" y="3154913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0" y="3154913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7" y="1597397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3" y="1002905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3" y="3943998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536420" y="2279109"/>
            <a:ext cx="1152000" cy="1152000"/>
            <a:chOff x="1877506" y="2377694"/>
            <a:chExt cx="1152000" cy="1152000"/>
          </a:xfrm>
        </p:grpSpPr>
        <p:sp>
          <p:nvSpPr>
            <p:cNvPr id="31" name="Oval 30"/>
            <p:cNvSpPr/>
            <p:nvPr/>
          </p:nvSpPr>
          <p:spPr>
            <a:xfrm>
              <a:off x="1877506" y="2377694"/>
              <a:ext cx="1152000" cy="1152000"/>
            </a:xfrm>
            <a:prstGeom prst="ellipse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998" y="2517086"/>
              <a:ext cx="797017" cy="797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6" name="Group 145"/>
          <p:cNvGrpSpPr/>
          <p:nvPr/>
        </p:nvGrpSpPr>
        <p:grpSpPr>
          <a:xfrm>
            <a:off x="446866" y="4981262"/>
            <a:ext cx="8537477" cy="1328058"/>
            <a:chOff x="446866" y="5312232"/>
            <a:chExt cx="8537477" cy="1328058"/>
          </a:xfrm>
        </p:grpSpPr>
        <p:sp>
          <p:nvSpPr>
            <p:cNvPr id="142" name="Rectangle 141"/>
            <p:cNvSpPr/>
            <p:nvPr/>
          </p:nvSpPr>
          <p:spPr>
            <a:xfrm>
              <a:off x="446866" y="5312232"/>
              <a:ext cx="8537477" cy="13280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 sz="2400" b="1" dirty="0" smtClean="0">
                  <a:solidFill>
                    <a:schemeClr val="tx1"/>
                  </a:solidFill>
                </a:rPr>
                <a:t>Blockchain netwerk</a:t>
              </a:r>
              <a:endParaRPr lang="nl-BE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42842" y="5812975"/>
              <a:ext cx="3816000" cy="69668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/>
                <a:t>Opslag</a:t>
              </a:r>
            </a:p>
            <a:p>
              <a:pPr algn="ctr"/>
              <a:r>
                <a:rPr lang="nl-BE" dirty="0"/>
                <a:t>I</a:t>
              </a:r>
              <a:r>
                <a:rPr lang="nl-BE" dirty="0" smtClean="0"/>
                <a:t>ntegriteit, timestamp, onweerlegbaar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89282" y="5812975"/>
              <a:ext cx="3816000" cy="69668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/>
                <a:t>Bindende afspraken</a:t>
              </a:r>
            </a:p>
            <a:p>
              <a:pPr algn="ctr"/>
              <a:r>
                <a:rPr lang="nl-BE" dirty="0"/>
                <a:t>D</a:t>
              </a:r>
              <a:r>
                <a:rPr lang="nl-BE" dirty="0" smtClean="0"/>
                <a:t>.m.v. </a:t>
              </a:r>
              <a:r>
                <a:rPr lang="nl-BE" dirty="0"/>
                <a:t>s</a:t>
              </a:r>
              <a:r>
                <a:rPr lang="nl-BE" dirty="0" smtClean="0"/>
                <a:t>mart </a:t>
              </a:r>
              <a:r>
                <a:rPr lang="nl-BE" dirty="0" err="1" smtClean="0"/>
                <a:t>contracts</a:t>
              </a:r>
              <a:endParaRPr lang="nl-BE" dirty="0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123094" y="2259111"/>
            <a:ext cx="438726" cy="2636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014" y="3222135"/>
            <a:ext cx="438726" cy="2636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23094" y="3169097"/>
            <a:ext cx="438727" cy="35155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662263" y="2240316"/>
            <a:ext cx="382228" cy="2359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12420" y="1696589"/>
            <a:ext cx="0" cy="533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12420" y="3485770"/>
            <a:ext cx="0" cy="533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4793177" y="836866"/>
            <a:ext cx="3960286" cy="3960286"/>
            <a:chOff x="4778663" y="1122957"/>
            <a:chExt cx="3960286" cy="3960286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778663" y="1122957"/>
              <a:ext cx="3960286" cy="3960286"/>
            </a:xfrm>
            <a:prstGeom prst="ellipse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766" y="1918405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983" y="3475921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766" y="3475921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983" y="1918405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949" y="1323913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949" y="4265006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1" name="Straight Connector 90"/>
            <p:cNvCxnSpPr>
              <a:endCxn id="81" idx="0"/>
            </p:cNvCxnSpPr>
            <p:nvPr/>
          </p:nvCxnSpPr>
          <p:spPr>
            <a:xfrm>
              <a:off x="5775090" y="3717200"/>
              <a:ext cx="983716" cy="54780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763278" y="2387600"/>
              <a:ext cx="11812" cy="131841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711983" y="2418973"/>
              <a:ext cx="17133" cy="138776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39694" y="2015305"/>
              <a:ext cx="989422" cy="403668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763278" y="2015305"/>
              <a:ext cx="977454" cy="372295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6758808" y="3784286"/>
              <a:ext cx="970308" cy="48072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766527" y="2015305"/>
              <a:ext cx="992279" cy="1690714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69480" y="2387600"/>
              <a:ext cx="1942503" cy="131841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77" idx="1"/>
            </p:cNvCxnSpPr>
            <p:nvPr/>
          </p:nvCxnSpPr>
          <p:spPr>
            <a:xfrm flipH="1" flipV="1">
              <a:off x="5769480" y="3706019"/>
              <a:ext cx="1942503" cy="10075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81" idx="0"/>
            </p:cNvCxnSpPr>
            <p:nvPr/>
          </p:nvCxnSpPr>
          <p:spPr>
            <a:xfrm flipH="1">
              <a:off x="6758806" y="2015305"/>
              <a:ext cx="1" cy="2249701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77" idx="1"/>
            </p:cNvCxnSpPr>
            <p:nvPr/>
          </p:nvCxnSpPr>
          <p:spPr>
            <a:xfrm>
              <a:off x="6758806" y="2015305"/>
              <a:ext cx="953177" cy="179147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81" idx="0"/>
            </p:cNvCxnSpPr>
            <p:nvPr/>
          </p:nvCxnSpPr>
          <p:spPr>
            <a:xfrm flipH="1">
              <a:off x="6758806" y="2387600"/>
              <a:ext cx="970309" cy="187740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endCxn id="81" idx="0"/>
            </p:cNvCxnSpPr>
            <p:nvPr/>
          </p:nvCxnSpPr>
          <p:spPr>
            <a:xfrm>
              <a:off x="5769480" y="2387600"/>
              <a:ext cx="989326" cy="187740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69480" y="2387600"/>
              <a:ext cx="1959636" cy="3137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69480" y="2387600"/>
              <a:ext cx="1942503" cy="1419178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ight Arrow 130"/>
          <p:cNvSpPr/>
          <p:nvPr/>
        </p:nvSpPr>
        <p:spPr>
          <a:xfrm>
            <a:off x="4116984" y="2561783"/>
            <a:ext cx="414620" cy="5299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53788" y="-27383"/>
            <a:ext cx="9144000" cy="8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4000" dirty="0">
                <a:solidFill>
                  <a:srgbClr val="0087BE"/>
                </a:solidFill>
              </a:rPr>
              <a:t>Gedistribueerd </a:t>
            </a:r>
            <a:r>
              <a:rPr lang="nl-BE" sz="4000" dirty="0" smtClean="0">
                <a:solidFill>
                  <a:srgbClr val="0087BE"/>
                </a:solidFill>
              </a:rPr>
              <a:t>vertrouwen</a:t>
            </a:r>
            <a:endParaRPr lang="nl-BE" sz="4000" dirty="0">
              <a:solidFill>
                <a:srgbClr val="0087BE"/>
              </a:solidFill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760" y="6492875"/>
            <a:ext cx="2195736" cy="365125"/>
          </a:xfrm>
        </p:spPr>
        <p:txBody>
          <a:bodyPr/>
          <a:lstStyle/>
          <a:p>
            <a:fld id="{13B540AB-6939-4937-A918-1D15FF1C7CE3}" type="slidenum">
              <a:rPr lang="nl-BE" sz="1000" smtClean="0"/>
              <a:pPr/>
              <a:t>23</a:t>
            </a:fld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727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2FE2F-7D45-439B-A76C-7ED3EBF3ADE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09460" y="2687096"/>
            <a:ext cx="1574277" cy="11782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ounded Rectangle 35"/>
          <p:cNvSpPr/>
          <p:nvPr/>
        </p:nvSpPr>
        <p:spPr>
          <a:xfrm>
            <a:off x="409459" y="2687096"/>
            <a:ext cx="1574277" cy="11782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1167023" y="3835446"/>
            <a:ext cx="632100" cy="116370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545027" y="1684333"/>
            <a:ext cx="2453833" cy="447252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Robuust</a:t>
            </a:r>
            <a:endParaRPr lang="nl-BE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6545026" y="2215981"/>
            <a:ext cx="2453833" cy="79528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Schaalbaar</a:t>
            </a:r>
            <a:br>
              <a:rPr lang="nl-BE" sz="2000" b="1" dirty="0" smtClean="0"/>
            </a:br>
            <a:r>
              <a:rPr lang="nl-BE" sz="2000" dirty="0"/>
              <a:t>V</a:t>
            </a:r>
            <a:r>
              <a:rPr lang="nl-BE" sz="2000" dirty="0" smtClean="0"/>
              <a:t>eel </a:t>
            </a:r>
            <a:r>
              <a:rPr lang="nl-BE" sz="2000" dirty="0" err="1" smtClean="0"/>
              <a:t>nodes</a:t>
            </a:r>
            <a:r>
              <a:rPr lang="nl-BE" sz="2000" dirty="0" smtClean="0"/>
              <a:t> mogelijk</a:t>
            </a:r>
            <a:endParaRPr lang="nl-BE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6545027" y="1152685"/>
            <a:ext cx="2453833" cy="447252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Gedistribueerd</a:t>
            </a:r>
            <a:endParaRPr lang="nl-BE" sz="2000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586261" y="5588288"/>
            <a:ext cx="144552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818924" y="3835446"/>
            <a:ext cx="533761" cy="116370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167023" y="1726168"/>
            <a:ext cx="1290485" cy="9310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31785" y="1726168"/>
            <a:ext cx="1320900" cy="9310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954161" y="3246311"/>
            <a:ext cx="2611385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363804" y="2345724"/>
            <a:ext cx="1789074" cy="1506569"/>
            <a:chOff x="942327" y="4670854"/>
            <a:chExt cx="1789074" cy="1506569"/>
          </a:xfrm>
        </p:grpSpPr>
        <p:sp>
          <p:nvSpPr>
            <p:cNvPr id="47" name="Rounded Rectangle 46"/>
            <p:cNvSpPr/>
            <p:nvPr/>
          </p:nvSpPr>
          <p:spPr>
            <a:xfrm>
              <a:off x="1157124" y="4999153"/>
              <a:ext cx="1574277" cy="11782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48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27" y="4670854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findicons.com/files/icons/728/database/512/database_1_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181" y="5111616"/>
              <a:ext cx="953344" cy="95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786133" y="4670854"/>
            <a:ext cx="1789074" cy="1506569"/>
            <a:chOff x="942327" y="4670854"/>
            <a:chExt cx="1789074" cy="1506569"/>
          </a:xfrm>
        </p:grpSpPr>
        <p:sp>
          <p:nvSpPr>
            <p:cNvPr id="51" name="Rounded Rectangle 50"/>
            <p:cNvSpPr/>
            <p:nvPr/>
          </p:nvSpPr>
          <p:spPr>
            <a:xfrm>
              <a:off x="1157124" y="4999153"/>
              <a:ext cx="1574277" cy="11782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2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27" y="4670854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findicons.com/files/icons/728/database/512/database_1_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181" y="5111616"/>
              <a:ext cx="953344" cy="95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3890659" y="4716962"/>
            <a:ext cx="1745633" cy="1460461"/>
            <a:chOff x="6309523" y="4965623"/>
            <a:chExt cx="1745633" cy="1460461"/>
          </a:xfrm>
        </p:grpSpPr>
        <p:sp>
          <p:nvSpPr>
            <p:cNvPr id="55" name="Rounded Rectangle 54"/>
            <p:cNvSpPr/>
            <p:nvPr/>
          </p:nvSpPr>
          <p:spPr>
            <a:xfrm>
              <a:off x="6480879" y="5247814"/>
              <a:ext cx="1574277" cy="11782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6" name="Picture 2" descr="http://findicons.com/files/icons/728/database/512/database_1_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450" y="5360277"/>
              <a:ext cx="953344" cy="95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523" y="4965623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8" name="Picture 2" descr="http://findicons.com/files/icons/728/database/512/database_1_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1" y="2799559"/>
            <a:ext cx="953344" cy="9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4" y="2404905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Arrow Connector 59"/>
          <p:cNvCxnSpPr>
            <a:stCxn id="47" idx="2"/>
            <a:endCxn id="51" idx="3"/>
          </p:cNvCxnSpPr>
          <p:nvPr/>
        </p:nvCxnSpPr>
        <p:spPr>
          <a:xfrm flipH="1">
            <a:off x="2575207" y="3852293"/>
            <a:ext cx="2790533" cy="173599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http://www.unixstickers.com/image/cache/data/stickers/guyfawkes/guyfawkes.sh-600x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" y="2280264"/>
            <a:ext cx="995967" cy="9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ounded Rectangle 61"/>
          <p:cNvSpPr/>
          <p:nvPr/>
        </p:nvSpPr>
        <p:spPr>
          <a:xfrm>
            <a:off x="6545025" y="3095662"/>
            <a:ext cx="2453833" cy="44725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err="1" smtClean="0"/>
              <a:t>Append-only</a:t>
            </a:r>
            <a:endParaRPr lang="nl-BE" sz="2000" b="1" dirty="0"/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7" y="3245365"/>
            <a:ext cx="538007" cy="53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7" y="5588288"/>
            <a:ext cx="538007" cy="53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2286152" y="893644"/>
            <a:ext cx="1745633" cy="1460461"/>
            <a:chOff x="2286152" y="893644"/>
            <a:chExt cx="1745633" cy="1460461"/>
          </a:xfrm>
        </p:grpSpPr>
        <p:sp>
          <p:nvSpPr>
            <p:cNvPr id="66" name="Rounded Rectangle 65"/>
            <p:cNvSpPr/>
            <p:nvPr/>
          </p:nvSpPr>
          <p:spPr>
            <a:xfrm>
              <a:off x="2457508" y="1175835"/>
              <a:ext cx="1574277" cy="11782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67" name="Picture 2" descr="http://findicons.com/files/icons/728/database/512/database_1_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565" y="1288298"/>
              <a:ext cx="953344" cy="95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152" y="893644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558" y="1764970"/>
              <a:ext cx="538007" cy="53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22" y="3260657"/>
            <a:ext cx="538007" cy="53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91" y="5588288"/>
            <a:ext cx="538007" cy="53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itle 1"/>
          <p:cNvSpPr txBox="1">
            <a:spLocks/>
          </p:cNvSpPr>
          <p:nvPr/>
        </p:nvSpPr>
        <p:spPr bwMode="auto">
          <a:xfrm>
            <a:off x="53788" y="-27383"/>
            <a:ext cx="9144000" cy="8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4000" dirty="0" smtClean="0">
                <a:solidFill>
                  <a:srgbClr val="0087BE"/>
                </a:solidFill>
              </a:rPr>
              <a:t>Blockchain netwerk</a:t>
            </a:r>
            <a:endParaRPr lang="nl-BE" sz="4000" dirty="0">
              <a:solidFill>
                <a:srgbClr val="0087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15911" y="4840718"/>
            <a:ext cx="1402372" cy="1529406"/>
            <a:chOff x="3210529" y="3032696"/>
            <a:chExt cx="1402372" cy="1529406"/>
          </a:xfrm>
        </p:grpSpPr>
        <p:pic>
          <p:nvPicPr>
            <p:cNvPr id="6" name="Picture 5" descr="https://d30y9cdsu7xlg0.cloudfront.net/png/84860-200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390" y="3032696"/>
              <a:ext cx="1220650" cy="122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10529" y="4192770"/>
              <a:ext cx="1402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Verkiezingen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9592" y="3204194"/>
            <a:ext cx="1282179" cy="1520950"/>
            <a:chOff x="4086733" y="1715735"/>
            <a:chExt cx="1282179" cy="152095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733" y="1715735"/>
              <a:ext cx="1282179" cy="1151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256820" y="2867353"/>
              <a:ext cx="825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Veiling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1212" y="3067023"/>
            <a:ext cx="1534266" cy="1658121"/>
            <a:chOff x="5035602" y="1761968"/>
            <a:chExt cx="1534266" cy="1658121"/>
          </a:xfrm>
        </p:grpSpPr>
        <p:pic>
          <p:nvPicPr>
            <p:cNvPr id="17412" name="Picture 4" descr="Image result for crowdfunding icon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700" y="1761968"/>
              <a:ext cx="1294675" cy="129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035602" y="3050757"/>
              <a:ext cx="1534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Crowdfunding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77525" y="4925831"/>
            <a:ext cx="1474763" cy="1455497"/>
            <a:chOff x="3128774" y="4006419"/>
            <a:chExt cx="1474763" cy="1455497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3375831" y="4006419"/>
              <a:ext cx="1002722" cy="1069676"/>
              <a:chOff x="2339751" y="3212976"/>
              <a:chExt cx="500269" cy="53367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751" y="3212976"/>
                <a:ext cx="432049" cy="451017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7097" y="3433726"/>
                <a:ext cx="312923" cy="312923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3128774" y="5092584"/>
              <a:ext cx="147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Voorschriften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8075" y="3196123"/>
            <a:ext cx="1298753" cy="1529021"/>
            <a:chOff x="3188061" y="3667883"/>
            <a:chExt cx="1298753" cy="1529021"/>
          </a:xfrm>
        </p:grpSpPr>
        <p:pic>
          <p:nvPicPr>
            <p:cNvPr id="19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93" y="3667883"/>
              <a:ext cx="1159689" cy="1159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188061" y="4827572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Verzekering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53788" y="-27383"/>
            <a:ext cx="9144000" cy="8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4000" dirty="0" smtClean="0">
                <a:solidFill>
                  <a:srgbClr val="0087BE"/>
                </a:solidFill>
              </a:rPr>
              <a:t>Bindende afspraken met smart contracts</a:t>
            </a:r>
            <a:endParaRPr lang="nl-BE" sz="4000" dirty="0">
              <a:solidFill>
                <a:srgbClr val="0087B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46258"/>
              </p:ext>
            </p:extLst>
          </p:nvPr>
        </p:nvGraphicFramePr>
        <p:xfrm>
          <a:off x="683568" y="1124744"/>
          <a:ext cx="799288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536"/>
                <a:gridCol w="2639853"/>
                <a:gridCol w="3006500"/>
              </a:tblGrid>
              <a:tr h="370840">
                <a:tc>
                  <a:txBody>
                    <a:bodyPr/>
                    <a:lstStyle/>
                    <a:p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Wetgeving</a:t>
                      </a:r>
                      <a:r>
                        <a:rPr lang="nl-BE" sz="2000" baseline="0" dirty="0" smtClean="0"/>
                        <a:t> / Contract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Smart contract</a:t>
                      </a:r>
                      <a:endParaRPr lang="nl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Afgedwongen door</a:t>
                      </a:r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Rechter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Technologie  / Netwerk (gedistribueerd)</a:t>
                      </a:r>
                      <a:endParaRPr lang="nl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Uitgedrukt in</a:t>
                      </a:r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Menselijke</a:t>
                      </a:r>
                      <a:r>
                        <a:rPr lang="nl-BE" sz="2000" baseline="0" dirty="0" smtClean="0"/>
                        <a:t> taal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Programmeertaal</a:t>
                      </a:r>
                      <a:endParaRPr lang="nl-BE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518825" y="3370716"/>
            <a:ext cx="2403587" cy="994388"/>
            <a:chOff x="6518825" y="3367310"/>
            <a:chExt cx="2403587" cy="994388"/>
          </a:xfrm>
        </p:grpSpPr>
        <p:sp>
          <p:nvSpPr>
            <p:cNvPr id="8" name="Rounded Rectangle 7"/>
            <p:cNvSpPr/>
            <p:nvPr/>
          </p:nvSpPr>
          <p:spPr>
            <a:xfrm>
              <a:off x="6518825" y="3367310"/>
              <a:ext cx="2403587" cy="99438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nl-BE" sz="2000" dirty="0"/>
                <a:t>Smart contract kan cryptogeld </a:t>
              </a:r>
              <a:r>
                <a:rPr lang="nl-BE" sz="2000" dirty="0" smtClean="0"/>
                <a:t>beheren</a:t>
              </a:r>
              <a:endParaRPr lang="nl-BE" sz="2000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660232" y="3583334"/>
              <a:ext cx="432048" cy="637754"/>
            </a:xfrm>
            <a:prstGeom prst="rightArrow">
              <a:avLst/>
            </a:prstGeom>
            <a:solidFill>
              <a:schemeClr val="accent6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760" y="6492875"/>
            <a:ext cx="2195736" cy="365125"/>
          </a:xfrm>
        </p:spPr>
        <p:txBody>
          <a:bodyPr/>
          <a:lstStyle/>
          <a:p>
            <a:fld id="{13B540AB-6939-4937-A918-1D15FF1C7CE3}" type="slidenum">
              <a:rPr lang="nl-BE" sz="1000" smtClean="0"/>
              <a:pPr/>
              <a:t>25</a:t>
            </a:fld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6145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99"/>
            <a:ext cx="8229600" cy="922114"/>
          </a:xfrm>
        </p:spPr>
        <p:txBody>
          <a:bodyPr/>
          <a:lstStyle/>
          <a:p>
            <a:r>
              <a:rPr lang="nl-BE" dirty="0" smtClean="0"/>
              <a:t>Gedistribueerd Vertrouwen</a:t>
            </a:r>
            <a:endParaRPr lang="nl-BE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26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5004048" y="2582094"/>
            <a:ext cx="2905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Dan </a:t>
            </a:r>
            <a:r>
              <a:rPr lang="nl-BE" dirty="0" err="1" smtClean="0"/>
              <a:t>Boneh</a:t>
            </a:r>
            <a:r>
              <a:rPr lang="nl-BE" dirty="0" smtClean="0"/>
              <a:t>, </a:t>
            </a:r>
            <a:br>
              <a:rPr lang="nl-BE" dirty="0" smtClean="0"/>
            </a:br>
            <a:r>
              <a:rPr lang="nl-BE" dirty="0" smtClean="0"/>
              <a:t>Professor Stanford University</a:t>
            </a:r>
            <a:br>
              <a:rPr lang="nl-BE" dirty="0" smtClean="0"/>
            </a:br>
            <a:r>
              <a:rPr lang="nl-BE" dirty="0" smtClean="0"/>
              <a:t>Crypto expert</a:t>
            </a:r>
            <a:endParaRPr lang="nl-BE" dirty="0"/>
          </a:p>
        </p:txBody>
      </p:sp>
      <p:pic>
        <p:nvPicPr>
          <p:cNvPr id="1026" name="Picture 2" descr="https://i.ytimg.com/vi/0t1oCt88XJk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2094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115616" y="964513"/>
            <a:ext cx="6696744" cy="1194487"/>
          </a:xfrm>
          <a:prstGeom prst="wedgeRoundRectCallout">
            <a:avLst>
              <a:gd name="adj1" fmla="val -16064"/>
              <a:gd name="adj2" fmla="val 9429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Stelling uit de cryptografie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Alles wat gedaan kan worden met een vertrouwde autoriteit kan ook gedaan </a:t>
            </a:r>
            <a:r>
              <a:rPr lang="en-US" sz="2400" i="1" dirty="0" err="1" smtClean="0">
                <a:solidFill>
                  <a:schemeClr val="tx1"/>
                </a:solidFill>
              </a:rPr>
              <a:t>worden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zonder</a:t>
            </a:r>
            <a:endParaRPr lang="nl-BE" sz="2400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5371261"/>
            <a:ext cx="8496944" cy="504000"/>
          </a:xfrm>
          <a:prstGeom prst="roundRect">
            <a:avLst>
              <a:gd name="adj" fmla="val 151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300" b="1" dirty="0" smtClean="0"/>
              <a:t>Blockchain niet enige technologie voor gedistribueerd vertrouwen</a:t>
            </a:r>
            <a:endParaRPr lang="nl-BE" sz="23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4754500"/>
            <a:ext cx="8496944" cy="504000"/>
          </a:xfrm>
          <a:prstGeom prst="roundRect">
            <a:avLst>
              <a:gd name="adj" fmla="val 200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300" b="1" dirty="0" smtClean="0"/>
              <a:t>Wel overhead wat betreft rekenkracht, opslag en communicatie</a:t>
            </a:r>
            <a:endParaRPr lang="nl-BE"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1" name="Rounded Rectangle 10"/>
          <p:cNvSpPr/>
          <p:nvPr/>
        </p:nvSpPr>
        <p:spPr>
          <a:xfrm>
            <a:off x="323528" y="5981700"/>
            <a:ext cx="8496944" cy="779670"/>
          </a:xfrm>
          <a:prstGeom prst="roundRect">
            <a:avLst>
              <a:gd name="adj" fmla="val 135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300" b="1" dirty="0" smtClean="0"/>
              <a:t>→ Blockchain trigger voor algemenere vraag:</a:t>
            </a:r>
            <a:endParaRPr lang="nl-BE" sz="2300" b="1" dirty="0"/>
          </a:p>
          <a:p>
            <a:pPr algn="ctr"/>
            <a:r>
              <a:rPr lang="nl-BE" sz="2300" b="1" dirty="0" smtClean="0"/>
              <a:t>Efficiëntere overheid d.m.v. gedistribueerd vertrouwen?</a:t>
            </a:r>
            <a:endParaRPr lang="nl-BE" sz="2300" b="1" dirty="0"/>
          </a:p>
        </p:txBody>
      </p:sp>
    </p:spTree>
    <p:extLst>
      <p:ext uri="{BB962C8B-B14F-4D97-AF65-F5344CB8AC3E}">
        <p14:creationId xmlns:p14="http://schemas.microsoft.com/office/powerpoint/2010/main" val="1825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Essentie van blockchain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gedistribueerd grootboek over het internet</a:t>
            </a:r>
          </a:p>
          <a:p>
            <a:endParaRPr lang="nl-BE" dirty="0"/>
          </a:p>
          <a:p>
            <a:r>
              <a:rPr lang="nl-BE" dirty="0" smtClean="0"/>
              <a:t>elke actie is en blijft zichtbaar voor iedereen; alleen toevoegen van lijnen is mogelijk</a:t>
            </a:r>
          </a:p>
          <a:p>
            <a:endParaRPr lang="nl-BE" dirty="0"/>
          </a:p>
          <a:p>
            <a:r>
              <a:rPr lang="nl-BE" dirty="0" smtClean="0"/>
              <a:t>“peer </a:t>
            </a:r>
            <a:r>
              <a:rPr lang="nl-BE" dirty="0" err="1" smtClean="0"/>
              <a:t>to</a:t>
            </a:r>
            <a:r>
              <a:rPr lang="nl-BE" dirty="0" smtClean="0"/>
              <a:t> peer”: er zijn geen tussenpersonen nodig om transacties te doen</a:t>
            </a:r>
          </a:p>
          <a:p>
            <a:endParaRPr lang="nl-BE" dirty="0"/>
          </a:p>
          <a:p>
            <a:r>
              <a:rPr lang="nl-BE" dirty="0" smtClean="0"/>
              <a:t>beveiligd door onbreekbare cryptografie</a:t>
            </a:r>
          </a:p>
          <a:p>
            <a:endParaRPr lang="nl-BE" dirty="0"/>
          </a:p>
          <a:p>
            <a:r>
              <a:rPr lang="nl-BE" dirty="0" smtClean="0"/>
              <a:t>bruikbaar voor alles met waarde, in de meest brede betekenis</a:t>
            </a:r>
          </a:p>
          <a:p>
            <a:endParaRPr lang="nl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88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kan een blockchain registreren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bestaan: registratie van het bestaan, identiteit en attributen</a:t>
            </a:r>
          </a:p>
          <a:p>
            <a:endParaRPr lang="nl-BE" dirty="0"/>
          </a:p>
          <a:p>
            <a:r>
              <a:rPr lang="nl-BE" dirty="0" smtClean="0"/>
              <a:t>eigendom: registratie wie de eigenaar is</a:t>
            </a:r>
          </a:p>
          <a:p>
            <a:endParaRPr lang="nl-BE" dirty="0"/>
          </a:p>
          <a:p>
            <a:r>
              <a:rPr lang="nl-BE" dirty="0" smtClean="0"/>
              <a:t>integriteit: registratie van unieke bestanden (“</a:t>
            </a:r>
            <a:r>
              <a:rPr lang="nl-BE" dirty="0" err="1" smtClean="0"/>
              <a:t>hashcodes</a:t>
            </a:r>
            <a:r>
              <a:rPr lang="nl-BE" dirty="0" smtClean="0"/>
              <a:t>”)</a:t>
            </a:r>
          </a:p>
          <a:p>
            <a:endParaRPr lang="nl-BE" dirty="0"/>
          </a:p>
          <a:p>
            <a:r>
              <a:rPr lang="nl-BE" dirty="0" smtClean="0"/>
              <a:t>proces: registratie van een keten van events of documenten</a:t>
            </a:r>
          </a:p>
          <a:p>
            <a:endParaRPr lang="nl-BE" dirty="0"/>
          </a:p>
          <a:p>
            <a:r>
              <a:rPr lang="nl-BE" dirty="0" smtClean="0"/>
              <a:t>overdracht: registratie van de overdracht van eigendom, gegevens of waarde</a:t>
            </a:r>
          </a:p>
          <a:p>
            <a:endParaRPr lang="nl-BE" dirty="0"/>
          </a:p>
          <a:p>
            <a:r>
              <a:rPr lang="nl-BE" dirty="0" smtClean="0"/>
              <a:t>…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62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Blockchain Toepassingen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29</a:t>
            </a:fld>
            <a:endParaRPr lang="nl-BE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516235" y="1124744"/>
            <a:ext cx="2035955" cy="765131"/>
            <a:chOff x="1580004" y="2304504"/>
            <a:chExt cx="1953173" cy="734020"/>
          </a:xfrm>
        </p:grpSpPr>
        <p:grpSp>
          <p:nvGrpSpPr>
            <p:cNvPr id="15" name="Group 14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8" name="Elbow Connector 17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720107" y="1937915"/>
            <a:ext cx="171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Blockchain 1.0</a:t>
            </a:r>
            <a:endParaRPr lang="nl-BE" sz="2000" b="1" dirty="0"/>
          </a:p>
        </p:txBody>
      </p:sp>
      <p:cxnSp>
        <p:nvCxnSpPr>
          <p:cNvPr id="21510" name="Elbow Connector 21509"/>
          <p:cNvCxnSpPr>
            <a:stCxn id="3" idx="2"/>
          </p:cNvCxnSpPr>
          <p:nvPr/>
        </p:nvCxnSpPr>
        <p:spPr>
          <a:xfrm rot="5400000">
            <a:off x="2826439" y="1236208"/>
            <a:ext cx="648400" cy="2852034"/>
          </a:xfrm>
          <a:prstGeom prst="bentConnector2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Elbow Connector 21515"/>
          <p:cNvCxnSpPr>
            <a:stCxn id="3" idx="2"/>
          </p:cNvCxnSpPr>
          <p:nvPr/>
        </p:nvCxnSpPr>
        <p:spPr>
          <a:xfrm rot="16200000" flipH="1">
            <a:off x="5642954" y="1271726"/>
            <a:ext cx="648401" cy="2780997"/>
          </a:xfrm>
          <a:prstGeom prst="bentConnector2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53221" y="3775403"/>
            <a:ext cx="1342803" cy="1665078"/>
            <a:chOff x="937110" y="3468865"/>
            <a:chExt cx="1342803" cy="1665078"/>
          </a:xfrm>
        </p:grpSpPr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915" y="3468865"/>
              <a:ext cx="957192" cy="95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937110" y="4426057"/>
              <a:ext cx="13428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Financiële</a:t>
              </a:r>
              <a:br>
                <a:rPr lang="nl-BE" sz="2000" b="1" dirty="0" smtClean="0"/>
              </a:br>
              <a:r>
                <a:rPr lang="nl-BE" sz="2000" b="1" dirty="0" smtClean="0"/>
                <a:t>transacties</a:t>
              </a:r>
              <a:endParaRPr lang="nl-BE" sz="2000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91261" y="3756896"/>
            <a:ext cx="1047338" cy="1702092"/>
            <a:chOff x="2935177" y="3468865"/>
            <a:chExt cx="1047338" cy="1702092"/>
          </a:xfrm>
        </p:grpSpPr>
        <p:pic>
          <p:nvPicPr>
            <p:cNvPr id="65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742" y="3468865"/>
              <a:ext cx="994206" cy="99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2935177" y="4463071"/>
              <a:ext cx="10473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Transfer</a:t>
              </a:r>
              <a:br>
                <a:rPr lang="nl-BE" sz="2000" b="1" dirty="0" smtClean="0"/>
              </a:br>
              <a:r>
                <a:rPr lang="nl-BE" sz="2000" b="1" dirty="0" smtClean="0"/>
                <a:t>activa</a:t>
              </a:r>
              <a:endParaRPr lang="nl-BE" sz="20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08990" y="3756896"/>
            <a:ext cx="1059669" cy="1702092"/>
            <a:chOff x="5633209" y="3468865"/>
            <a:chExt cx="1059669" cy="1702092"/>
          </a:xfrm>
        </p:grpSpPr>
        <p:pic>
          <p:nvPicPr>
            <p:cNvPr id="68" name="Picture 2" descr="http://findicons.com/files/icons/977/rrze/720/data_transf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209" y="3468865"/>
              <a:ext cx="1043725" cy="104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670867" y="4463071"/>
              <a:ext cx="10220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Data</a:t>
              </a:r>
              <a:br>
                <a:rPr lang="nl-BE" sz="2000" b="1" dirty="0" smtClean="0"/>
              </a:br>
              <a:r>
                <a:rPr lang="nl-BE" sz="2000" b="1" dirty="0" smtClean="0"/>
                <a:t>transfer</a:t>
              </a:r>
              <a:endParaRPr lang="nl-BE" sz="20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192981" y="3796875"/>
            <a:ext cx="1027888" cy="1622134"/>
            <a:chOff x="4327299" y="3548601"/>
            <a:chExt cx="1027888" cy="1622134"/>
          </a:xfrm>
        </p:grpSpPr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4327299" y="3548601"/>
              <a:ext cx="1022863" cy="986818"/>
              <a:chOff x="5555848" y="1006997"/>
              <a:chExt cx="1805651" cy="1742021"/>
            </a:xfrm>
          </p:grpSpPr>
          <p:sp>
            <p:nvSpPr>
              <p:cNvPr id="73" name="Vertical Scroll 72"/>
              <p:cNvSpPr/>
              <p:nvPr/>
            </p:nvSpPr>
            <p:spPr>
              <a:xfrm>
                <a:off x="5555848" y="1006997"/>
                <a:ext cx="1805651" cy="1670730"/>
              </a:xfrm>
              <a:prstGeom prst="verticalScroll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893391" y="1128936"/>
                <a:ext cx="1282450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b="1" dirty="0" smtClean="0"/>
                  <a:t>Diploma</a:t>
                </a:r>
                <a:endParaRPr lang="nl-BE" sz="12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25366" y="1403967"/>
                <a:ext cx="860816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Alice</a:t>
                </a:r>
                <a:endParaRPr lang="nl-BE" sz="12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682608" y="1663539"/>
                <a:ext cx="1554561" cy="760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100" b="1" kern="500" dirty="0" smtClean="0"/>
                  <a:t>Master in </a:t>
                </a:r>
                <a:br>
                  <a:rPr lang="nl-BE" sz="1100" b="1" kern="500" dirty="0" smtClean="0"/>
                </a:br>
                <a:r>
                  <a:rPr lang="nl-BE" sz="1100" b="1" kern="500" dirty="0" smtClean="0"/>
                  <a:t>Lego Design</a:t>
                </a:r>
                <a:endParaRPr lang="nl-BE" sz="1100" b="1" kern="5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23812" y="2260034"/>
                <a:ext cx="1488230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KU Leuven</a:t>
                </a:r>
                <a:endParaRPr lang="nl-BE" sz="12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334330" y="4462849"/>
              <a:ext cx="10208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Record</a:t>
              </a:r>
              <a:br>
                <a:rPr lang="nl-BE" sz="2000" b="1" dirty="0" smtClean="0"/>
              </a:br>
              <a:r>
                <a:rPr lang="nl-BE" sz="2000" b="1" dirty="0" err="1" smtClean="0"/>
                <a:t>keeping</a:t>
              </a:r>
              <a:endParaRPr lang="nl-BE" sz="2000" b="1" dirty="0"/>
            </a:p>
          </p:txBody>
        </p:sp>
      </p:grpSp>
      <p:sp>
        <p:nvSpPr>
          <p:cNvPr id="21522" name="Rounded Rectangle 21521"/>
          <p:cNvSpPr/>
          <p:nvPr/>
        </p:nvSpPr>
        <p:spPr>
          <a:xfrm>
            <a:off x="428263" y="5733256"/>
            <a:ext cx="8206451" cy="509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Verminderd vertrouwen vereist in centrale / intermediaire partijen</a:t>
            </a:r>
            <a:endParaRPr lang="nl-BE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34147" y="2986425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705101" y="2986425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96487" y="2986425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329544" y="2986425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6182" y="3020222"/>
            <a:ext cx="3523878" cy="260160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Rectangle 53"/>
          <p:cNvSpPr/>
          <p:nvPr/>
        </p:nvSpPr>
        <p:spPr>
          <a:xfrm>
            <a:off x="4618362" y="2703087"/>
            <a:ext cx="3021958" cy="31523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tangle 54"/>
          <p:cNvSpPr/>
          <p:nvPr/>
        </p:nvSpPr>
        <p:spPr>
          <a:xfrm>
            <a:off x="912406" y="2860706"/>
            <a:ext cx="1923391" cy="29135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Rectangle 55"/>
          <p:cNvSpPr/>
          <p:nvPr/>
        </p:nvSpPr>
        <p:spPr>
          <a:xfrm>
            <a:off x="2833876" y="2648757"/>
            <a:ext cx="838464" cy="49466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39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2376264"/>
          </a:xfrm>
        </p:spPr>
        <p:txBody>
          <a:bodyPr/>
          <a:lstStyle/>
          <a:p>
            <a:endParaRPr lang="nl-NL" sz="2000" dirty="0" smtClean="0"/>
          </a:p>
          <a:p>
            <a:r>
              <a:rPr lang="nl-NL" sz="4000" dirty="0"/>
              <a:t>O</a:t>
            </a:r>
            <a:r>
              <a:rPr lang="nl-NL" sz="4000" dirty="0" smtClean="0"/>
              <a:t>vergang </a:t>
            </a:r>
            <a:r>
              <a:rPr lang="nl-NL" sz="4000" dirty="0" err="1"/>
              <a:t>BeConnected</a:t>
            </a:r>
            <a:r>
              <a:rPr lang="nl-NL" sz="4000" dirty="0"/>
              <a:t> naar </a:t>
            </a:r>
            <a:r>
              <a:rPr lang="nl-NL" sz="4000" dirty="0" smtClean="0"/>
              <a:t>de</a:t>
            </a:r>
          </a:p>
          <a:p>
            <a:r>
              <a:rPr lang="nl-NL" sz="4000" dirty="0" smtClean="0"/>
              <a:t>G-Cloud </a:t>
            </a:r>
            <a:r>
              <a:rPr lang="nl-NL" sz="4000" dirty="0"/>
              <a:t>- stand van </a:t>
            </a:r>
            <a:r>
              <a:rPr lang="nl-NL" sz="4000" dirty="0" smtClean="0"/>
              <a:t>zaken</a:t>
            </a:r>
            <a:endParaRPr lang="nl-N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8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Record </a:t>
            </a:r>
            <a:r>
              <a:rPr lang="nl-BE" dirty="0" err="1" smtClean="0"/>
              <a:t>Keeping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30</a:t>
            </a:fld>
            <a:endParaRPr lang="nl-BE" dirty="0"/>
          </a:p>
        </p:txBody>
      </p:sp>
      <p:sp>
        <p:nvSpPr>
          <p:cNvPr id="13" name="Rectangle 12"/>
          <p:cNvSpPr/>
          <p:nvPr/>
        </p:nvSpPr>
        <p:spPr>
          <a:xfrm>
            <a:off x="2510999" y="1124744"/>
            <a:ext cx="428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2000" dirty="0" smtClean="0"/>
              <a:t>Eigenschappen, certificaten, rechten, …</a:t>
            </a:r>
            <a:endParaRPr lang="nl-BE" sz="2000" dirty="0"/>
          </a:p>
        </p:txBody>
      </p:sp>
      <p:sp>
        <p:nvSpPr>
          <p:cNvPr id="3077" name="Rounded Rectangle 3076"/>
          <p:cNvSpPr/>
          <p:nvPr/>
        </p:nvSpPr>
        <p:spPr>
          <a:xfrm>
            <a:off x="683568" y="5733256"/>
            <a:ext cx="7776864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Zo weinig mogelijk data op blockchain → Vaak slechts </a:t>
            </a:r>
            <a:r>
              <a:rPr lang="nl-BE" sz="2000" b="1" dirty="0" err="1" smtClean="0"/>
              <a:t>fingerprint</a:t>
            </a:r>
            <a:r>
              <a:rPr lang="nl-BE" sz="2000" b="1" dirty="0" smtClean="0"/>
              <a:t> (</a:t>
            </a:r>
            <a:r>
              <a:rPr lang="nl-BE" sz="2000" b="1" dirty="0" err="1" smtClean="0"/>
              <a:t>hash</a:t>
            </a:r>
            <a:r>
              <a:rPr lang="nl-BE" sz="2000" b="1" dirty="0" smtClean="0"/>
              <a:t>)</a:t>
            </a:r>
            <a:endParaRPr lang="nl-BE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13929" y="3906285"/>
            <a:ext cx="1157240" cy="1459274"/>
            <a:chOff x="487707" y="2765109"/>
            <a:chExt cx="1157240" cy="1459274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52" y="2765109"/>
              <a:ext cx="1120950" cy="112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87707" y="3855051"/>
              <a:ext cx="1157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Vaccinatie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41" name="Group 14340"/>
          <p:cNvGrpSpPr/>
          <p:nvPr/>
        </p:nvGrpSpPr>
        <p:grpSpPr>
          <a:xfrm>
            <a:off x="2961931" y="3867740"/>
            <a:ext cx="1232903" cy="1536365"/>
            <a:chOff x="2995655" y="4294350"/>
            <a:chExt cx="1232903" cy="1536365"/>
          </a:xfrm>
        </p:grpSpPr>
        <p:pic>
          <p:nvPicPr>
            <p:cNvPr id="22" name="Picture 42" descr="Image result for personal informatio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475" y="4294350"/>
              <a:ext cx="1155263" cy="867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995655" y="5184384"/>
              <a:ext cx="12329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Identiteits-</a:t>
              </a:r>
              <a:b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gegevens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19146" y="1724470"/>
            <a:ext cx="1018386" cy="1300636"/>
            <a:chOff x="6575378" y="1121119"/>
            <a:chExt cx="1018386" cy="1300636"/>
          </a:xfrm>
        </p:grpSpPr>
        <p:pic>
          <p:nvPicPr>
            <p:cNvPr id="19" name="Picture 36" descr="Diploma Icon Conclusion, diploma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378" y="1121119"/>
              <a:ext cx="1018386" cy="101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589083" y="2052423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Diploma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3792" y="1511618"/>
            <a:ext cx="1277594" cy="1726341"/>
            <a:chOff x="3524615" y="1360580"/>
            <a:chExt cx="1277594" cy="1726341"/>
          </a:xfrm>
        </p:grpSpPr>
        <p:pic>
          <p:nvPicPr>
            <p:cNvPr id="20" name="Picture 38" descr="Image result for marriage ico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305" y="1360580"/>
              <a:ext cx="1132214" cy="113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524615" y="2440590"/>
              <a:ext cx="1277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huwelijk</a:t>
              </a:r>
            </a:p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(-</a:t>
              </a:r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scontract</a:t>
              </a: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2102" y="1660429"/>
            <a:ext cx="1160895" cy="1428719"/>
            <a:chOff x="814544" y="1175769"/>
            <a:chExt cx="1160895" cy="1428719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515" y="1175769"/>
              <a:ext cx="928952" cy="928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14544" y="1958157"/>
              <a:ext cx="1160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Medische </a:t>
              </a:r>
              <a:b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records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40" name="Group 14339"/>
          <p:cNvGrpSpPr/>
          <p:nvPr/>
        </p:nvGrpSpPr>
        <p:grpSpPr>
          <a:xfrm>
            <a:off x="5085746" y="4070667"/>
            <a:ext cx="1293687" cy="1130511"/>
            <a:chOff x="2297707" y="3068768"/>
            <a:chExt cx="1293687" cy="11305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221" y="3068768"/>
              <a:ext cx="1098658" cy="828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297707" y="3829947"/>
              <a:ext cx="1293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Belastingen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42" name="Group 14341"/>
          <p:cNvGrpSpPr/>
          <p:nvPr/>
        </p:nvGrpSpPr>
        <p:grpSpPr>
          <a:xfrm>
            <a:off x="6904423" y="4109566"/>
            <a:ext cx="1447833" cy="1052713"/>
            <a:chOff x="5436390" y="4602669"/>
            <a:chExt cx="1447833" cy="1052713"/>
          </a:xfrm>
        </p:grpSpPr>
        <p:sp>
          <p:nvSpPr>
            <p:cNvPr id="41" name="TextBox 40"/>
            <p:cNvSpPr txBox="1"/>
            <p:nvPr/>
          </p:nvSpPr>
          <p:spPr>
            <a:xfrm>
              <a:off x="5436390" y="5009051"/>
              <a:ext cx="1447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Supply chain </a:t>
              </a:r>
              <a:b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Tracking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675293" y="4602669"/>
              <a:ext cx="970026" cy="422128"/>
              <a:chOff x="2911658" y="5270661"/>
              <a:chExt cx="1077019" cy="438619"/>
            </a:xfrm>
          </p:grpSpPr>
          <p:sp>
            <p:nvSpPr>
              <p:cNvPr id="8" name="Chevron 7"/>
              <p:cNvSpPr/>
              <p:nvPr/>
            </p:nvSpPr>
            <p:spPr>
              <a:xfrm>
                <a:off x="3287135" y="5270661"/>
                <a:ext cx="419510" cy="438619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Chevron 52"/>
              <p:cNvSpPr/>
              <p:nvPr/>
            </p:nvSpPr>
            <p:spPr>
              <a:xfrm>
                <a:off x="3569167" y="5270661"/>
                <a:ext cx="419510" cy="438619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entagon 8"/>
              <p:cNvSpPr/>
              <p:nvPr/>
            </p:nvSpPr>
            <p:spPr>
              <a:xfrm>
                <a:off x="2911658" y="5284391"/>
                <a:ext cx="524337" cy="424889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014902" y="1791805"/>
            <a:ext cx="1126961" cy="1165966"/>
            <a:chOff x="2659305" y="1386305"/>
            <a:chExt cx="1126961" cy="116596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305" y="1386305"/>
              <a:ext cx="1126961" cy="825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717477" y="2182939"/>
              <a:ext cx="1045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Rijbewijs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1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Applicaties / </a:t>
            </a:r>
            <a:r>
              <a:rPr lang="nl-BE" dirty="0" err="1" smtClean="0"/>
              <a:t>PoCs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31</a:t>
            </a:fld>
            <a:endParaRPr lang="nl-BE" dirty="0"/>
          </a:p>
        </p:txBody>
      </p:sp>
      <p:grpSp>
        <p:nvGrpSpPr>
          <p:cNvPr id="5" name="Group 4"/>
          <p:cNvGrpSpPr/>
          <p:nvPr/>
        </p:nvGrpSpPr>
        <p:grpSpPr>
          <a:xfrm>
            <a:off x="819806" y="2488149"/>
            <a:ext cx="2808312" cy="936104"/>
            <a:chOff x="485354" y="1057944"/>
            <a:chExt cx="2808312" cy="936104"/>
          </a:xfrm>
        </p:grpSpPr>
        <p:sp>
          <p:nvSpPr>
            <p:cNvPr id="3" name="Rounded Rectangle 2"/>
            <p:cNvSpPr/>
            <p:nvPr/>
          </p:nvSpPr>
          <p:spPr>
            <a:xfrm>
              <a:off x="485354" y="1057944"/>
              <a:ext cx="2808312" cy="936104"/>
            </a:xfrm>
            <a:prstGeom prst="roundRect">
              <a:avLst>
                <a:gd name="adj" fmla="val 125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57362" y="1057944"/>
              <a:ext cx="2551915" cy="801032"/>
              <a:chOff x="467544" y="1470294"/>
              <a:chExt cx="2551915" cy="801032"/>
            </a:xfrm>
          </p:grpSpPr>
          <p:pic>
            <p:nvPicPr>
              <p:cNvPr id="8" name="Picture 14" descr="http://guardtime.rainmaker.solutions/wp-content/uploads/guardtime-logo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188" y="1838654"/>
                <a:ext cx="2442271" cy="432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67544" y="1470294"/>
                <a:ext cx="2512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/>
                  <a:t>Digitale handtekeningen</a:t>
                </a:r>
                <a:endParaRPr lang="nl-BE" b="1" dirty="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99426" y="1104024"/>
            <a:ext cx="3665491" cy="1115844"/>
            <a:chOff x="611560" y="2538472"/>
            <a:chExt cx="3665491" cy="1115844"/>
          </a:xfrm>
        </p:grpSpPr>
        <p:sp>
          <p:nvSpPr>
            <p:cNvPr id="34" name="Rounded Rectangle 33"/>
            <p:cNvSpPr/>
            <p:nvPr/>
          </p:nvSpPr>
          <p:spPr>
            <a:xfrm>
              <a:off x="611560" y="2602580"/>
              <a:ext cx="3665488" cy="1051736"/>
            </a:xfrm>
            <a:prstGeom prst="roundRect">
              <a:avLst>
                <a:gd name="adj" fmla="val 942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11560" y="2538472"/>
              <a:ext cx="3665491" cy="1036118"/>
              <a:chOff x="300255" y="2556576"/>
              <a:chExt cx="3665491" cy="1036118"/>
            </a:xfrm>
          </p:grpSpPr>
          <p:pic>
            <p:nvPicPr>
              <p:cNvPr id="9" name="Picture 8" descr="http://xbnx.pahlke.media/wp-content/uploads/logo_edge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812" y="2932442"/>
                <a:ext cx="2567647" cy="660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00255" y="2556576"/>
                <a:ext cx="3665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/>
                  <a:t>Registratie huwelijken, geboortes, …</a:t>
                </a:r>
                <a:endParaRPr lang="nl-BE" b="1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433039" y="3626237"/>
            <a:ext cx="2448272" cy="1440160"/>
            <a:chOff x="107504" y="3789040"/>
            <a:chExt cx="2448272" cy="1440160"/>
          </a:xfrm>
        </p:grpSpPr>
        <p:sp>
          <p:nvSpPr>
            <p:cNvPr id="36" name="Rounded Rectangle 35"/>
            <p:cNvSpPr/>
            <p:nvPr/>
          </p:nvSpPr>
          <p:spPr>
            <a:xfrm>
              <a:off x="107504" y="3812716"/>
              <a:ext cx="2448272" cy="1416484"/>
            </a:xfrm>
            <a:prstGeom prst="roundRect">
              <a:avLst>
                <a:gd name="adj" fmla="val 85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47664" y="4188790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Deense</a:t>
              </a:r>
              <a:endParaRPr lang="nl-BE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504" y="3789040"/>
              <a:ext cx="2133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Interne verkiezingen</a:t>
              </a:r>
              <a:endParaRPr lang="nl-BE" b="1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2" y="4189730"/>
              <a:ext cx="2209106" cy="1015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784584" y="5230381"/>
            <a:ext cx="3430250" cy="1305437"/>
            <a:chOff x="395536" y="5445224"/>
            <a:chExt cx="3430250" cy="1305437"/>
          </a:xfrm>
        </p:grpSpPr>
        <p:grpSp>
          <p:nvGrpSpPr>
            <p:cNvPr id="29" name="Group 28"/>
            <p:cNvGrpSpPr/>
            <p:nvPr/>
          </p:nvGrpSpPr>
          <p:grpSpPr>
            <a:xfrm>
              <a:off x="395536" y="5445224"/>
              <a:ext cx="3430250" cy="1305437"/>
              <a:chOff x="395536" y="5445224"/>
              <a:chExt cx="3430250" cy="130543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395536" y="5445224"/>
                <a:ext cx="3240360" cy="1278053"/>
              </a:xfrm>
              <a:prstGeom prst="roundRect">
                <a:avLst>
                  <a:gd name="adj" fmla="val 859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95536" y="5445225"/>
                <a:ext cx="3430250" cy="1305436"/>
                <a:chOff x="395536" y="4947396"/>
                <a:chExt cx="3430250" cy="1305436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02169" y="5544946"/>
                  <a:ext cx="43954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BE" sz="4000" dirty="0" smtClean="0"/>
                    <a:t>+</a:t>
                  </a:r>
                  <a:endParaRPr lang="nl-BE" sz="4000" dirty="0"/>
                </a:p>
              </p:txBody>
            </p:sp>
            <p:pic>
              <p:nvPicPr>
                <p:cNvPr id="17" name="Picture 8" descr="http://bitcoin21.no/wp-content/uploads/2015/04/logo-factum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1926" y="5670041"/>
                  <a:ext cx="1941741" cy="4576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95536" y="4947396"/>
                  <a:ext cx="3430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b="1" dirty="0" smtClean="0"/>
                    <a:t>Integriteit &amp; timestamping EHR</a:t>
                  </a:r>
                  <a:endParaRPr lang="nl-BE" b="1" dirty="0"/>
                </a:p>
              </p:txBody>
            </p:sp>
          </p:grpSp>
        </p:grp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31" y="5787646"/>
              <a:ext cx="2761035" cy="364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971684" y="2089734"/>
            <a:ext cx="3553137" cy="1407983"/>
            <a:chOff x="5346581" y="2334328"/>
            <a:chExt cx="3553137" cy="1407983"/>
          </a:xfrm>
        </p:grpSpPr>
        <p:sp>
          <p:nvSpPr>
            <p:cNvPr id="52" name="Rounded Rectangle 51"/>
            <p:cNvSpPr/>
            <p:nvPr/>
          </p:nvSpPr>
          <p:spPr>
            <a:xfrm>
              <a:off x="5346581" y="2464462"/>
              <a:ext cx="3444038" cy="1277849"/>
            </a:xfrm>
            <a:prstGeom prst="roundRect">
              <a:avLst>
                <a:gd name="adj" fmla="val 62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6581" y="2454899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Diplom</a:t>
              </a:r>
              <a:r>
                <a:rPr lang="nl-BE" b="1" dirty="0"/>
                <a:t>a</a:t>
              </a:r>
            </a:p>
          </p:txBody>
        </p:sp>
        <p:pic>
          <p:nvPicPr>
            <p:cNvPr id="56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352" y="2334328"/>
              <a:ext cx="616366" cy="616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 descr="Image result for esilv logo transparen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245" y="2861795"/>
              <a:ext cx="2781107" cy="807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539924" y="962319"/>
            <a:ext cx="3178455" cy="1107874"/>
            <a:chOff x="5508345" y="3367883"/>
            <a:chExt cx="3178455" cy="1107874"/>
          </a:xfrm>
        </p:grpSpPr>
        <p:sp>
          <p:nvSpPr>
            <p:cNvPr id="59" name="Rounded Rectangle 58"/>
            <p:cNvSpPr/>
            <p:nvPr/>
          </p:nvSpPr>
          <p:spPr>
            <a:xfrm>
              <a:off x="5508345" y="3419757"/>
              <a:ext cx="3178455" cy="1056000"/>
            </a:xfrm>
            <a:prstGeom prst="roundRect">
              <a:avLst>
                <a:gd name="adj" fmla="val 894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18350" y="3367883"/>
              <a:ext cx="107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Identiteit</a:t>
              </a:r>
              <a:endParaRPr lang="nl-BE" b="1" dirty="0"/>
            </a:p>
          </p:txBody>
        </p:sp>
        <p:pic>
          <p:nvPicPr>
            <p:cNvPr id="62" name="Picture 4" descr="https://shocard.com/wp-content/uploads/2015/04/ShoCard-Horizontal-Logo-1030x25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244" y="3737215"/>
              <a:ext cx="2752475" cy="6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5428597" y="3618657"/>
            <a:ext cx="3553137" cy="1260250"/>
            <a:chOff x="5346581" y="2334328"/>
            <a:chExt cx="3553137" cy="1260250"/>
          </a:xfrm>
        </p:grpSpPr>
        <p:sp>
          <p:nvSpPr>
            <p:cNvPr id="66" name="Rounded Rectangle 65"/>
            <p:cNvSpPr/>
            <p:nvPr/>
          </p:nvSpPr>
          <p:spPr>
            <a:xfrm>
              <a:off x="5346581" y="2464462"/>
              <a:ext cx="3444038" cy="1130116"/>
            </a:xfrm>
            <a:prstGeom prst="roundRect">
              <a:avLst>
                <a:gd name="adj" fmla="val 62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46581" y="2454899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Diplom</a:t>
              </a:r>
              <a:r>
                <a:rPr lang="nl-BE" b="1" dirty="0"/>
                <a:t>a</a:t>
              </a:r>
            </a:p>
          </p:txBody>
        </p:sp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352" y="2334328"/>
              <a:ext cx="616366" cy="616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 descr="https://www.holbertonschool.com/holberton-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381" y="2803793"/>
              <a:ext cx="2526804" cy="79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4823380" y="5134996"/>
            <a:ext cx="3483371" cy="1395518"/>
            <a:chOff x="4767722" y="5335386"/>
            <a:chExt cx="3483371" cy="1395518"/>
          </a:xfrm>
        </p:grpSpPr>
        <p:sp>
          <p:nvSpPr>
            <p:cNvPr id="73" name="Rounded Rectangle 72"/>
            <p:cNvSpPr/>
            <p:nvPr/>
          </p:nvSpPr>
          <p:spPr>
            <a:xfrm>
              <a:off x="4802446" y="5335386"/>
              <a:ext cx="3444038" cy="1395518"/>
            </a:xfrm>
            <a:prstGeom prst="roundRect">
              <a:avLst>
                <a:gd name="adj" fmla="val 62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722" y="5649895"/>
              <a:ext cx="3026548" cy="1063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4820843" y="5335386"/>
              <a:ext cx="343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/>
                <a:t>Uitgaven mensen met uitkering</a:t>
              </a:r>
              <a:endParaRPr lang="nl-B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8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Record </a:t>
            </a:r>
            <a:r>
              <a:rPr lang="nl-BE" dirty="0" err="1" smtClean="0"/>
              <a:t>Keeping</a:t>
            </a:r>
            <a:r>
              <a:rPr lang="nl-BE" dirty="0" smtClean="0"/>
              <a:t> (Vereenvoudigd)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32</a:t>
            </a:fld>
            <a:endParaRPr lang="nl-BE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4990" y="1814071"/>
            <a:ext cx="1080000" cy="1415596"/>
            <a:chOff x="1554023" y="3481463"/>
            <a:chExt cx="1080000" cy="1415596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3" y="3481463"/>
              <a:ext cx="1080000" cy="108000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759189" y="4527727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Alice</a:t>
              </a:r>
              <a:endParaRPr lang="nl-BE" b="1" dirty="0"/>
            </a:p>
          </p:txBody>
        </p:sp>
      </p:grp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3909779" y="1813560"/>
            <a:ext cx="1436899" cy="540000"/>
            <a:chOff x="1580004" y="2304504"/>
            <a:chExt cx="1953173" cy="734020"/>
          </a:xfrm>
        </p:grpSpPr>
        <p:grpSp>
          <p:nvGrpSpPr>
            <p:cNvPr id="89" name="Group 88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92" name="Elbow Connector 91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flipV="1">
            <a:off x="1421573" y="2525411"/>
            <a:ext cx="1543761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2347" y="212530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9AF</a:t>
            </a:r>
            <a:endParaRPr lang="nl-BE" sz="2000" dirty="0"/>
          </a:p>
        </p:txBody>
      </p:sp>
      <p:sp>
        <p:nvSpPr>
          <p:cNvPr id="115" name="Rounded Rectangle 114"/>
          <p:cNvSpPr/>
          <p:nvPr/>
        </p:nvSpPr>
        <p:spPr>
          <a:xfrm>
            <a:off x="707502" y="5766335"/>
            <a:ext cx="7776864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Gelijkaardig aan digitale handtekening, maar meer mogelijkheden</a:t>
            </a:r>
            <a:endParaRPr lang="nl-BE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01346" y="1845241"/>
            <a:ext cx="1219052" cy="1343570"/>
            <a:chOff x="5300038" y="3512633"/>
            <a:chExt cx="1219052" cy="1343570"/>
          </a:xfrm>
        </p:grpSpPr>
        <p:pic>
          <p:nvPicPr>
            <p:cNvPr id="78" name="Picture 2" descr="http://www.clker.com/cliparts/5/z/K/D/E/s/business-person-black-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798" y="3512633"/>
              <a:ext cx="775533" cy="101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5300038" y="4486871"/>
              <a:ext cx="1219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Werkgever</a:t>
              </a:r>
              <a:endParaRPr lang="nl-BE" b="1" dirty="0"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683568" y="4509120"/>
            <a:ext cx="7776864" cy="5040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/>
              <a:t>Alice zelf hoeft geen blockchain </a:t>
            </a:r>
            <a:r>
              <a:rPr lang="nl-BE" sz="2000" b="1" dirty="0" smtClean="0"/>
              <a:t>account of kopie </a:t>
            </a:r>
            <a:r>
              <a:rPr lang="nl-BE" sz="2000" b="1" dirty="0"/>
              <a:t>te hebben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83568" y="5129288"/>
            <a:ext cx="7776864" cy="5040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In werkelijkheid vaak extra crypto (</a:t>
            </a:r>
            <a:r>
              <a:rPr lang="nl-BE" sz="2000" b="1" dirty="0" err="1" smtClean="0"/>
              <a:t>hashing</a:t>
            </a:r>
            <a:r>
              <a:rPr lang="nl-BE" sz="2000" b="1" dirty="0" smtClean="0"/>
              <a:t>, encryptie, pseudoniemen)</a:t>
            </a:r>
            <a:endParaRPr lang="nl-BE" sz="2000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5953377" y="1425612"/>
            <a:ext cx="2952328" cy="2426135"/>
          </a:xfrm>
          <a:prstGeom prst="roundRect">
            <a:avLst>
              <a:gd name="adj" fmla="val 7402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400" b="1" dirty="0" smtClean="0"/>
              <a:t>Transaction 9AF</a:t>
            </a:r>
            <a:r>
              <a:rPr lang="nl-BE" sz="2400" b="1" dirty="0"/>
              <a:t/>
            </a:r>
            <a:br>
              <a:rPr lang="nl-BE" sz="2400" b="1" dirty="0"/>
            </a:br>
            <a:r>
              <a:rPr lang="nl-BE" sz="2400" b="1" dirty="0" smtClean="0"/>
              <a:t>     </a:t>
            </a:r>
            <a:r>
              <a:rPr lang="nl-BE" sz="2400" dirty="0" smtClean="0"/>
              <a:t>    </a:t>
            </a:r>
            <a:br>
              <a:rPr lang="nl-BE" sz="2400" dirty="0" smtClean="0"/>
            </a:br>
            <a:endParaRPr lang="nl-BE" sz="2400" dirty="0" smtClean="0"/>
          </a:p>
        </p:txBody>
      </p:sp>
      <p:grpSp>
        <p:nvGrpSpPr>
          <p:cNvPr id="71" name="Group 70"/>
          <p:cNvGrpSpPr/>
          <p:nvPr/>
        </p:nvGrpSpPr>
        <p:grpSpPr>
          <a:xfrm>
            <a:off x="6783698" y="1968878"/>
            <a:ext cx="1805651" cy="1703078"/>
            <a:chOff x="5555848" y="1006997"/>
            <a:chExt cx="1805651" cy="1703078"/>
          </a:xfrm>
        </p:grpSpPr>
        <p:sp>
          <p:nvSpPr>
            <p:cNvPr id="72" name="Vertical Scroll 71"/>
            <p:cNvSpPr/>
            <p:nvPr/>
          </p:nvSpPr>
          <p:spPr>
            <a:xfrm>
              <a:off x="5555848" y="1006997"/>
              <a:ext cx="1805651" cy="167073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01003" y="1169291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Diploma</a:t>
              </a:r>
              <a:endParaRPr lang="nl-BE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52270" y="147122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Alice</a:t>
              </a:r>
              <a:endParaRPr lang="nl-BE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12262" y="1798053"/>
              <a:ext cx="1322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kern="500" dirty="0" smtClean="0"/>
                <a:t>Master in </a:t>
              </a:r>
              <a:br>
                <a:rPr lang="nl-BE" b="1" kern="500" dirty="0" smtClean="0"/>
              </a:br>
              <a:r>
                <a:rPr lang="nl-BE" b="1" kern="500" dirty="0" smtClean="0"/>
                <a:t>Lego Design</a:t>
              </a:r>
              <a:endParaRPr lang="nl-BE" b="1" kern="5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85230" y="2340743"/>
              <a:ext cx="1176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KU Leuven</a:t>
              </a:r>
              <a:endParaRPr lang="nl-BE" dirty="0"/>
            </a:p>
          </p:txBody>
        </p:sp>
      </p:grp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72" y="1957021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7209083" y="2478656"/>
            <a:ext cx="1030515" cy="27577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Alice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47" y="2617771"/>
            <a:ext cx="499535" cy="499535"/>
          </a:xfrm>
          <a:prstGeom prst="rect">
            <a:avLst/>
          </a:prstGeom>
        </p:spPr>
      </p:pic>
      <p:pic>
        <p:nvPicPr>
          <p:cNvPr id="14338" name="Picture 2" descr="Magnifying Glass, Magnifier Glass, Glass, Increa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11" y="1489324"/>
            <a:ext cx="1141327" cy="11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5" grpId="0" animBg="1"/>
      <p:bldP spid="65" grpId="0" animBg="1"/>
      <p:bldP spid="66" grpId="0" animBg="1"/>
      <p:bldP spid="70" grpId="0" animBg="1"/>
      <p:bldP spid="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Identiteitsgegevens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33</a:t>
            </a:fld>
            <a:endParaRPr lang="nl-B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080"/>
            <a:ext cx="9165991" cy="52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67379" y="6488668"/>
            <a:ext cx="2218621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b="1" dirty="0" smtClean="0"/>
              <a:t>© blockchainpilots.nl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6728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Identiteitsgegevens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34</a:t>
            </a:fld>
            <a:endParaRPr lang="nl-B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14" y="1527104"/>
            <a:ext cx="9463314" cy="533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7379" y="6488668"/>
            <a:ext cx="2218621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b="1" dirty="0" smtClean="0"/>
              <a:t>© blockchainpilots.nl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676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Identiteitsgegevens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35</a:t>
            </a:fld>
            <a:endParaRPr lang="nl-BE" dirty="0"/>
          </a:p>
        </p:txBody>
      </p:sp>
      <p:sp>
        <p:nvSpPr>
          <p:cNvPr id="28" name="Rounded Rectangle 27"/>
          <p:cNvSpPr/>
          <p:nvPr/>
        </p:nvSpPr>
        <p:spPr>
          <a:xfrm>
            <a:off x="5563393" y="1733640"/>
            <a:ext cx="3374480" cy="2267824"/>
          </a:xfrm>
          <a:prstGeom prst="roundRect">
            <a:avLst>
              <a:gd name="adj" fmla="val 9795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400" b="1" dirty="0" smtClean="0"/>
              <a:t>Transaction 9AF</a:t>
            </a:r>
            <a:r>
              <a:rPr lang="nl-BE" sz="2400" b="1" dirty="0"/>
              <a:t/>
            </a:r>
            <a:br>
              <a:rPr lang="nl-BE" sz="2400" b="1" dirty="0"/>
            </a:br>
            <a:endParaRPr lang="nl-BE" sz="24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41670" y="2389678"/>
            <a:ext cx="1080000" cy="1415596"/>
            <a:chOff x="1554023" y="3481463"/>
            <a:chExt cx="1080000" cy="1415596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3" y="3481463"/>
              <a:ext cx="1080000" cy="108000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759189" y="4527727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Alice</a:t>
              </a:r>
              <a:endParaRPr lang="nl-BE" b="1" dirty="0"/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>
            <a:off x="1420582" y="3013934"/>
            <a:ext cx="1723784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78892" y="263738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9AF</a:t>
            </a:r>
            <a:endParaRPr lang="nl-BE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6037" y="2551474"/>
            <a:ext cx="1054328" cy="1343570"/>
            <a:chOff x="5416150" y="3512633"/>
            <a:chExt cx="1054328" cy="1343570"/>
          </a:xfrm>
        </p:grpSpPr>
        <p:pic>
          <p:nvPicPr>
            <p:cNvPr id="78" name="Picture 2" descr="http://www.clker.com/cliparts/5/z/K/D/E/s/business-person-black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798" y="3512633"/>
              <a:ext cx="775533" cy="101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5416150" y="4486871"/>
              <a:ext cx="105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Verkoper</a:t>
              </a:r>
              <a:endParaRPr lang="nl-BE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93212" y="2632538"/>
            <a:ext cx="2200130" cy="400110"/>
            <a:chOff x="1501816" y="2287637"/>
            <a:chExt cx="2200130" cy="400110"/>
          </a:xfrm>
        </p:grpSpPr>
        <p:sp>
          <p:nvSpPr>
            <p:cNvPr id="46" name="Rectangle 45"/>
            <p:cNvSpPr/>
            <p:nvPr/>
          </p:nvSpPr>
          <p:spPr>
            <a:xfrm>
              <a:off x="1501816" y="2325692"/>
              <a:ext cx="2200130" cy="324000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54698" y="2287637"/>
              <a:ext cx="1894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Geboortedatum</a:t>
              </a:r>
              <a:endParaRPr lang="nl-BE" sz="20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3212" y="3051026"/>
            <a:ext cx="2200130" cy="400110"/>
            <a:chOff x="1523590" y="2701289"/>
            <a:chExt cx="2200130" cy="400110"/>
          </a:xfrm>
        </p:grpSpPr>
        <p:sp>
          <p:nvSpPr>
            <p:cNvPr id="48" name="Rectangle 47"/>
            <p:cNvSpPr/>
            <p:nvPr/>
          </p:nvSpPr>
          <p:spPr>
            <a:xfrm>
              <a:off x="1523590" y="2739344"/>
              <a:ext cx="2200130" cy="324000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53836" y="2701289"/>
              <a:ext cx="1150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Postcode</a:t>
              </a:r>
              <a:endParaRPr lang="nl-BE" sz="2000" b="1" dirty="0"/>
            </a:p>
          </p:txBody>
        </p:sp>
      </p:grp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97" y="2285471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6493212" y="2214050"/>
            <a:ext cx="2200130" cy="400110"/>
            <a:chOff x="1501816" y="2287637"/>
            <a:chExt cx="2200130" cy="400110"/>
          </a:xfrm>
        </p:grpSpPr>
        <p:sp>
          <p:nvSpPr>
            <p:cNvPr id="56" name="Rectangle 55"/>
            <p:cNvSpPr/>
            <p:nvPr/>
          </p:nvSpPr>
          <p:spPr>
            <a:xfrm>
              <a:off x="1501816" y="2325692"/>
              <a:ext cx="2200130" cy="324000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91716" y="228763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Naam</a:t>
              </a:r>
              <a:endParaRPr lang="nl-BE" sz="2000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93212" y="3469514"/>
            <a:ext cx="2200130" cy="400110"/>
            <a:chOff x="1523590" y="2701289"/>
            <a:chExt cx="2200130" cy="400110"/>
          </a:xfrm>
        </p:grpSpPr>
        <p:sp>
          <p:nvSpPr>
            <p:cNvPr id="59" name="Rectangle 58"/>
            <p:cNvSpPr/>
            <p:nvPr/>
          </p:nvSpPr>
          <p:spPr>
            <a:xfrm>
              <a:off x="1523590" y="2739344"/>
              <a:ext cx="2200130" cy="324000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31200" y="2701289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…</a:t>
              </a:r>
              <a:endParaRPr lang="nl-BE" sz="20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9954" y="4261881"/>
            <a:ext cx="4805275" cy="1065220"/>
            <a:chOff x="589954" y="3884517"/>
            <a:chExt cx="4805275" cy="1065220"/>
          </a:xfrm>
        </p:grpSpPr>
        <p:sp>
          <p:nvSpPr>
            <p:cNvPr id="70" name="Rounded Rectangle 69"/>
            <p:cNvSpPr/>
            <p:nvPr/>
          </p:nvSpPr>
          <p:spPr>
            <a:xfrm>
              <a:off x="589954" y="3884517"/>
              <a:ext cx="4805275" cy="106522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BE" sz="2000" b="1" dirty="0" smtClean="0"/>
                <a:t>Bewijs</a:t>
              </a:r>
              <a:endParaRPr lang="nl-BE" sz="20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78843" y="4381891"/>
              <a:ext cx="2200130" cy="400110"/>
              <a:chOff x="1501816" y="2287637"/>
              <a:chExt cx="2200130" cy="40011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501816" y="2325692"/>
                <a:ext cx="2200130" cy="324000"/>
              </a:xfrm>
              <a:prstGeom prst="rect">
                <a:avLst/>
              </a:prstGeom>
              <a:pattFill prst="wdUpDiag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54698" y="2287637"/>
                <a:ext cx="1894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1" dirty="0" smtClean="0"/>
                  <a:t>Geboortedatum</a:t>
                </a:r>
                <a:endParaRPr lang="nl-BE" sz="20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998040" y="4376954"/>
              <a:ext cx="2237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>
                  <a:solidFill>
                    <a:schemeClr val="bg1"/>
                  </a:solidFill>
                </a:rPr>
                <a:t>&lt; vandaag – 18 jaar</a:t>
              </a:r>
              <a:endParaRPr lang="nl-BE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667835" y="3104837"/>
            <a:ext cx="962646" cy="36467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Bewijs</a:t>
            </a:r>
            <a:endParaRPr lang="nl-BE" sz="20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455022" y="1074060"/>
            <a:ext cx="2444295" cy="914759"/>
          </a:xfrm>
          <a:prstGeom prst="wedgeRoundRectCallout">
            <a:avLst>
              <a:gd name="adj1" fmla="val 3513"/>
              <a:gd name="adj2" fmla="val 1002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>
                <a:solidFill>
                  <a:schemeClr val="tx1"/>
                </a:solidFill>
              </a:rPr>
              <a:t>Ok, deze persoon is ouder dan 18 jaar.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103085" y="5733256"/>
            <a:ext cx="7257144" cy="52329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Gebruik complexe cryptografie (zero-</a:t>
            </a:r>
            <a:r>
              <a:rPr lang="nl-BE" sz="2400" dirty="0" err="1" smtClean="0"/>
              <a:t>knowledge</a:t>
            </a:r>
            <a:r>
              <a:rPr lang="nl-BE" sz="2400" dirty="0" smtClean="0"/>
              <a:t> </a:t>
            </a:r>
            <a:r>
              <a:rPr lang="nl-BE" sz="2400" dirty="0" err="1" smtClean="0"/>
              <a:t>proofs</a:t>
            </a:r>
            <a:r>
              <a:rPr lang="nl-BE" sz="2400" dirty="0" smtClean="0"/>
              <a:t>)</a:t>
            </a:r>
            <a:endParaRPr lang="nl-BE" sz="24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367"/>
            <a:ext cx="499535" cy="499535"/>
          </a:xfrm>
          <a:prstGeom prst="rect">
            <a:avLst/>
          </a:prstGeom>
        </p:spPr>
      </p:pic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3838764" y="2492648"/>
            <a:ext cx="1436899" cy="540000"/>
            <a:chOff x="1580004" y="2304504"/>
            <a:chExt cx="1953173" cy="734020"/>
          </a:xfrm>
        </p:grpSpPr>
        <p:grpSp>
          <p:nvGrpSpPr>
            <p:cNvPr id="63" name="Group 62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71" name="Elbow Connector 70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" name="Picture 2" descr="Magnifying Glass, Magnifier Glass, Glass, Incre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69" y="2207924"/>
            <a:ext cx="1141327" cy="11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  <p:bldP spid="12" grpId="0" animBg="1"/>
      <p:bldP spid="15" grpId="0" animBg="1"/>
      <p:bldP spid="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</a:t>
            </a:r>
            <a:r>
              <a:rPr lang="nl-BE" dirty="0" smtClean="0"/>
              <a:t>racking </a:t>
            </a:r>
            <a:r>
              <a:rPr lang="nl-BE" dirty="0"/>
              <a:t>S</a:t>
            </a:r>
            <a:r>
              <a:rPr lang="nl-BE" dirty="0" smtClean="0"/>
              <a:t>upply </a:t>
            </a:r>
            <a:r>
              <a:rPr lang="nl-BE" dirty="0"/>
              <a:t>C</a:t>
            </a:r>
            <a:r>
              <a:rPr lang="nl-BE" dirty="0" smtClean="0"/>
              <a:t>hain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36</a:t>
            </a:fld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1519793" y="4153886"/>
            <a:ext cx="6165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Waar bevindt zich het noodzakelijke onderdeel?</a:t>
            </a:r>
            <a:endParaRPr lang="nl-B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66889" y="4635867"/>
            <a:ext cx="6071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Hoe zit het met de herkomst van mijn product?</a:t>
            </a:r>
            <a:endParaRPr lang="nl-BE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42217" y="5589240"/>
            <a:ext cx="7920880" cy="60492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Mogelijke cases: Voedselveiligheid, afvalverwerking</a:t>
            </a:r>
            <a:endParaRPr lang="nl-BE" sz="2400" dirty="0"/>
          </a:p>
        </p:txBody>
      </p:sp>
      <p:sp>
        <p:nvSpPr>
          <p:cNvPr id="7" name="Rectangle 6"/>
          <p:cNvSpPr/>
          <p:nvPr/>
        </p:nvSpPr>
        <p:spPr>
          <a:xfrm>
            <a:off x="1865445" y="1152724"/>
            <a:ext cx="5560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 smtClean="0"/>
              <a:t>voedsel, </a:t>
            </a:r>
            <a:r>
              <a:rPr lang="nl-BE" sz="2000" b="1" dirty="0"/>
              <a:t>diamanten, </a:t>
            </a:r>
            <a:r>
              <a:rPr lang="nl-BE" sz="2000" b="1" dirty="0" smtClean="0"/>
              <a:t>auto’s en hun onderdelen, …. </a:t>
            </a:r>
            <a:endParaRPr lang="nl-BE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990" y="2027653"/>
            <a:ext cx="1453796" cy="1374741"/>
            <a:chOff x="-36094" y="2303419"/>
            <a:chExt cx="1453796" cy="1374741"/>
          </a:xfrm>
        </p:grpSpPr>
        <p:pic>
          <p:nvPicPr>
            <p:cNvPr id="26632" name="Picture 8" descr="Related image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04" y="230341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-36094" y="3308828"/>
              <a:ext cx="145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Grondstoffen</a:t>
              </a:r>
              <a:endParaRPr lang="nl-BE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68133" y="2027653"/>
            <a:ext cx="1573444" cy="1374741"/>
            <a:chOff x="1771698" y="2303419"/>
            <a:chExt cx="1573444" cy="1374741"/>
          </a:xfrm>
        </p:grpSpPr>
        <p:pic>
          <p:nvPicPr>
            <p:cNvPr id="2663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420" y="2303419"/>
              <a:ext cx="1080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771698" y="3308828"/>
              <a:ext cx="1573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Toeleverancier</a:t>
              </a:r>
              <a:endParaRPr lang="nl-BE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93606" y="1919653"/>
            <a:ext cx="1188000" cy="1482741"/>
            <a:chOff x="3716420" y="2195419"/>
            <a:chExt cx="1188000" cy="1482741"/>
          </a:xfrm>
        </p:grpSpPr>
        <p:pic>
          <p:nvPicPr>
            <p:cNvPr id="26626" name="Picture 2" descr="https://image.freepik.com/free-icon/factory_318-47734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420" y="2195419"/>
              <a:ext cx="1188000" cy="11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725228" y="3308828"/>
              <a:ext cx="1170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Producent</a:t>
              </a:r>
              <a:endParaRPr lang="nl-BE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49747" y="2354996"/>
            <a:ext cx="1338251" cy="1047398"/>
            <a:chOff x="5658021" y="2630762"/>
            <a:chExt cx="1338251" cy="1047398"/>
          </a:xfrm>
        </p:grpSpPr>
        <p:pic>
          <p:nvPicPr>
            <p:cNvPr id="26628" name="Picture 4" descr="Image result for icon truck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260" y="2630762"/>
              <a:ext cx="112777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658021" y="3308828"/>
              <a:ext cx="1338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Distributeur</a:t>
              </a:r>
              <a:endParaRPr lang="nl-BE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67456" y="1913251"/>
            <a:ext cx="1403910" cy="1489143"/>
            <a:chOff x="7725512" y="2189017"/>
            <a:chExt cx="1403910" cy="1489143"/>
          </a:xfrm>
        </p:grpSpPr>
        <p:pic>
          <p:nvPicPr>
            <p:cNvPr id="26630" name="Picture 6" descr="Image result for icon retail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467" y="2189017"/>
              <a:ext cx="1296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725512" y="3308828"/>
              <a:ext cx="1403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Detailhandel</a:t>
              </a:r>
              <a:endParaRPr lang="nl-BE" b="1" dirty="0"/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1505279" y="2329298"/>
            <a:ext cx="402842" cy="5471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ight Arrow 25"/>
          <p:cNvSpPr/>
          <p:nvPr/>
        </p:nvSpPr>
        <p:spPr>
          <a:xfrm>
            <a:off x="3441577" y="2329298"/>
            <a:ext cx="402842" cy="5471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ight Arrow 26"/>
          <p:cNvSpPr/>
          <p:nvPr/>
        </p:nvSpPr>
        <p:spPr>
          <a:xfrm>
            <a:off x="5380387" y="2329298"/>
            <a:ext cx="402842" cy="5471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ight Arrow 27"/>
          <p:cNvSpPr/>
          <p:nvPr/>
        </p:nvSpPr>
        <p:spPr>
          <a:xfrm>
            <a:off x="7318569" y="2329298"/>
            <a:ext cx="402842" cy="5471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53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Blockchain Toepassingen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37</a:t>
            </a:fld>
            <a:endParaRPr lang="nl-BE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516235" y="1213481"/>
            <a:ext cx="2035955" cy="765131"/>
            <a:chOff x="1580004" y="2304504"/>
            <a:chExt cx="1953173" cy="734020"/>
          </a:xfrm>
        </p:grpSpPr>
        <p:grpSp>
          <p:nvGrpSpPr>
            <p:cNvPr id="15" name="Group 14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8" name="Elbow Connector 17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720107" y="2026652"/>
            <a:ext cx="171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Blockchain 1.0</a:t>
            </a:r>
            <a:endParaRPr lang="nl-BE" sz="2000" b="1" dirty="0"/>
          </a:p>
        </p:txBody>
      </p:sp>
      <p:cxnSp>
        <p:nvCxnSpPr>
          <p:cNvPr id="21510" name="Elbow Connector 21509"/>
          <p:cNvCxnSpPr>
            <a:stCxn id="3" idx="2"/>
          </p:cNvCxnSpPr>
          <p:nvPr/>
        </p:nvCxnSpPr>
        <p:spPr>
          <a:xfrm rot="5400000">
            <a:off x="2826439" y="1324945"/>
            <a:ext cx="648400" cy="2852034"/>
          </a:xfrm>
          <a:prstGeom prst="bentConnector2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Elbow Connector 21515"/>
          <p:cNvCxnSpPr>
            <a:stCxn id="3" idx="2"/>
          </p:cNvCxnSpPr>
          <p:nvPr/>
        </p:nvCxnSpPr>
        <p:spPr>
          <a:xfrm rot="16200000" flipH="1">
            <a:off x="5642954" y="1360463"/>
            <a:ext cx="648401" cy="2780997"/>
          </a:xfrm>
          <a:prstGeom prst="bentConnector2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53221" y="3864140"/>
            <a:ext cx="1342803" cy="1665078"/>
            <a:chOff x="937110" y="3468865"/>
            <a:chExt cx="1342803" cy="1665078"/>
          </a:xfrm>
        </p:grpSpPr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915" y="3468865"/>
              <a:ext cx="957192" cy="95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937110" y="4426057"/>
              <a:ext cx="13428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Financiële</a:t>
              </a:r>
              <a:br>
                <a:rPr lang="nl-BE" sz="2000" b="1" dirty="0" smtClean="0"/>
              </a:br>
              <a:r>
                <a:rPr lang="nl-BE" sz="2000" b="1" dirty="0" smtClean="0"/>
                <a:t>transacties</a:t>
              </a:r>
              <a:endParaRPr lang="nl-BE" sz="20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08990" y="3845633"/>
            <a:ext cx="1059669" cy="1702092"/>
            <a:chOff x="5633209" y="3468865"/>
            <a:chExt cx="1059669" cy="1702092"/>
          </a:xfrm>
        </p:grpSpPr>
        <p:pic>
          <p:nvPicPr>
            <p:cNvPr id="68" name="Picture 2" descr="http://findicons.com/files/icons/977/rrze/720/data_transf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209" y="3468865"/>
              <a:ext cx="1043725" cy="104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670867" y="4463071"/>
              <a:ext cx="10220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Data</a:t>
              </a:r>
              <a:br>
                <a:rPr lang="nl-BE" sz="2000" b="1" dirty="0" smtClean="0"/>
              </a:br>
              <a:r>
                <a:rPr lang="nl-BE" sz="2000" b="1" dirty="0" smtClean="0"/>
                <a:t>transfer</a:t>
              </a:r>
              <a:endParaRPr lang="nl-BE" sz="20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192981" y="3885612"/>
            <a:ext cx="1027888" cy="1622134"/>
            <a:chOff x="4327299" y="3548601"/>
            <a:chExt cx="1027888" cy="1622134"/>
          </a:xfrm>
        </p:grpSpPr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4327299" y="3548601"/>
              <a:ext cx="1022863" cy="986818"/>
              <a:chOff x="5555848" y="1006997"/>
              <a:chExt cx="1805651" cy="1742021"/>
            </a:xfrm>
          </p:grpSpPr>
          <p:sp>
            <p:nvSpPr>
              <p:cNvPr id="73" name="Vertical Scroll 72"/>
              <p:cNvSpPr/>
              <p:nvPr/>
            </p:nvSpPr>
            <p:spPr>
              <a:xfrm>
                <a:off x="5555848" y="1006997"/>
                <a:ext cx="1805651" cy="1670730"/>
              </a:xfrm>
              <a:prstGeom prst="verticalScroll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893391" y="1128936"/>
                <a:ext cx="1282450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b="1" dirty="0" smtClean="0"/>
                  <a:t>Diploma</a:t>
                </a:r>
                <a:endParaRPr lang="nl-BE" sz="12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25366" y="1403967"/>
                <a:ext cx="860816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Alice</a:t>
                </a:r>
                <a:endParaRPr lang="nl-BE" sz="12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682608" y="1663539"/>
                <a:ext cx="1554561" cy="760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100" b="1" kern="500" dirty="0" smtClean="0"/>
                  <a:t>Master in </a:t>
                </a:r>
                <a:br>
                  <a:rPr lang="nl-BE" sz="1100" b="1" kern="500" dirty="0" smtClean="0"/>
                </a:br>
                <a:r>
                  <a:rPr lang="nl-BE" sz="1100" b="1" kern="500" dirty="0" smtClean="0"/>
                  <a:t>Lego Design</a:t>
                </a:r>
                <a:endParaRPr lang="nl-BE" sz="1100" b="1" kern="5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23812" y="2260034"/>
                <a:ext cx="1488230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KU Leuven</a:t>
                </a:r>
                <a:endParaRPr lang="nl-BE" sz="12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334330" y="4462849"/>
              <a:ext cx="10208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Record</a:t>
              </a:r>
              <a:br>
                <a:rPr lang="nl-BE" sz="2000" b="1" dirty="0" smtClean="0"/>
              </a:br>
              <a:r>
                <a:rPr lang="nl-BE" sz="2000" b="1" dirty="0" err="1" smtClean="0"/>
                <a:t>keeping</a:t>
              </a:r>
              <a:endParaRPr lang="nl-BE" sz="2000" b="1" dirty="0"/>
            </a:p>
          </p:txBody>
        </p:sp>
      </p:grpSp>
      <p:sp>
        <p:nvSpPr>
          <p:cNvPr id="21522" name="Rounded Rectangle 21521"/>
          <p:cNvSpPr/>
          <p:nvPr/>
        </p:nvSpPr>
        <p:spPr>
          <a:xfrm>
            <a:off x="428263" y="5877272"/>
            <a:ext cx="8206451" cy="509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Verminderd vertrouwen vereist in centrale / intermediaire partijen</a:t>
            </a:r>
            <a:endParaRPr lang="nl-BE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34147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705101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329544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529965" y="2949443"/>
            <a:ext cx="2547869" cy="276111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tangle 54"/>
          <p:cNvSpPr/>
          <p:nvPr/>
        </p:nvSpPr>
        <p:spPr>
          <a:xfrm>
            <a:off x="918756" y="2949443"/>
            <a:ext cx="3621806" cy="29135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4" name="Group 63"/>
          <p:cNvGrpSpPr/>
          <p:nvPr/>
        </p:nvGrpSpPr>
        <p:grpSpPr>
          <a:xfrm>
            <a:off x="4991261" y="3845633"/>
            <a:ext cx="1047338" cy="1702092"/>
            <a:chOff x="2935177" y="3468865"/>
            <a:chExt cx="1047338" cy="1702092"/>
          </a:xfrm>
        </p:grpSpPr>
        <p:pic>
          <p:nvPicPr>
            <p:cNvPr id="65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742" y="3468865"/>
              <a:ext cx="994206" cy="99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2935177" y="4463071"/>
              <a:ext cx="10473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Transfer</a:t>
              </a:r>
              <a:br>
                <a:rPr lang="nl-BE" sz="2000" b="1" dirty="0" smtClean="0"/>
              </a:br>
              <a:r>
                <a:rPr lang="nl-BE" sz="2000" b="1" dirty="0" smtClean="0"/>
                <a:t>activa</a:t>
              </a:r>
              <a:endParaRPr lang="nl-BE" sz="2000" b="1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5496487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Transfer Activa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38</a:t>
            </a:fld>
            <a:endParaRPr lang="nl-BE" dirty="0"/>
          </a:p>
        </p:txBody>
      </p:sp>
      <p:sp>
        <p:nvSpPr>
          <p:cNvPr id="3077" name="Rounded Rectangle 3076"/>
          <p:cNvSpPr/>
          <p:nvPr/>
        </p:nvSpPr>
        <p:spPr>
          <a:xfrm>
            <a:off x="683568" y="5589240"/>
            <a:ext cx="7776864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Zo weinig mogelijk data op blockchain → Vaak slechts </a:t>
            </a:r>
            <a:r>
              <a:rPr lang="nl-BE" sz="2000" b="1" dirty="0" err="1" smtClean="0"/>
              <a:t>fingerprint</a:t>
            </a:r>
            <a:r>
              <a:rPr lang="nl-BE" sz="2000" b="1" dirty="0" smtClean="0"/>
              <a:t> (</a:t>
            </a:r>
            <a:r>
              <a:rPr lang="nl-BE" sz="2000" b="1" dirty="0" err="1" smtClean="0"/>
              <a:t>hash</a:t>
            </a:r>
            <a:r>
              <a:rPr lang="nl-BE" sz="2000" b="1" dirty="0" smtClean="0"/>
              <a:t>)</a:t>
            </a:r>
            <a:endParaRPr lang="nl-BE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14732" y="3866491"/>
            <a:ext cx="1661701" cy="1196929"/>
            <a:chOff x="4883372" y="3779353"/>
            <a:chExt cx="1661701" cy="119692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372" y="3779353"/>
              <a:ext cx="1661701" cy="914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339696" y="4606950"/>
              <a:ext cx="749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Ticket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36" name="Group 14335"/>
          <p:cNvGrpSpPr/>
          <p:nvPr/>
        </p:nvGrpSpPr>
        <p:grpSpPr>
          <a:xfrm>
            <a:off x="6453524" y="1766467"/>
            <a:ext cx="1190109" cy="1405552"/>
            <a:chOff x="6637928" y="4218086"/>
            <a:chExt cx="1190109" cy="1405552"/>
          </a:xfrm>
        </p:grpSpPr>
        <p:pic>
          <p:nvPicPr>
            <p:cNvPr id="18" name="Picture 34" descr="https://d30y9cdsu7xlg0.cloudfront.net/png/315-2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928" y="4218086"/>
              <a:ext cx="1190109" cy="119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731340" y="5254306"/>
              <a:ext cx="10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Diamant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11036" y="3640486"/>
            <a:ext cx="1475084" cy="1243870"/>
            <a:chOff x="5417477" y="3644771"/>
            <a:chExt cx="1475084" cy="1243870"/>
          </a:xfrm>
        </p:grpSpPr>
        <p:sp>
          <p:nvSpPr>
            <p:cNvPr id="24" name="TextBox 23"/>
            <p:cNvSpPr txBox="1"/>
            <p:nvPr/>
          </p:nvSpPr>
          <p:spPr>
            <a:xfrm>
              <a:off x="5417477" y="3644771"/>
              <a:ext cx="14734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7200" b="1" dirty="0" smtClean="0">
                  <a:solidFill>
                    <a:schemeClr val="accent1"/>
                  </a:solidFill>
                </a:rPr>
                <a:t>.bit</a:t>
              </a:r>
              <a:endParaRPr lang="nl-BE" sz="72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7477" y="4519309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Domeinnaam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38034" y="3749526"/>
            <a:ext cx="1662315" cy="1442373"/>
            <a:chOff x="5723703" y="2126225"/>
            <a:chExt cx="1662315" cy="1442373"/>
          </a:xfrm>
        </p:grpSpPr>
        <p:pic>
          <p:nvPicPr>
            <p:cNvPr id="15" name="Picture 28" descr="https://upload.wikimedia.org/wikipedia/commons/thumb/b/b0/Copyright.svg/500px-Copyright.svg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423" y="2126225"/>
              <a:ext cx="1106875" cy="110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723703" y="3199266"/>
              <a:ext cx="1662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Auteursrechten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5696" y="1244217"/>
            <a:ext cx="2059772" cy="2059772"/>
            <a:chOff x="6402098" y="912198"/>
            <a:chExt cx="2059772" cy="2059772"/>
          </a:xfrm>
        </p:grpSpPr>
        <p:pic>
          <p:nvPicPr>
            <p:cNvPr id="17" name="Picture 32" descr="http://image.flaticon.com/icons/png/512/66/66906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098" y="912198"/>
              <a:ext cx="2059772" cy="205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009240" y="2418793"/>
              <a:ext cx="845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Wagen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39206" y="1741708"/>
            <a:ext cx="1059970" cy="1562281"/>
            <a:chOff x="5000795" y="1638597"/>
            <a:chExt cx="1059970" cy="1562281"/>
          </a:xfrm>
        </p:grpSpPr>
        <p:pic>
          <p:nvPicPr>
            <p:cNvPr id="16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677" y="1638597"/>
              <a:ext cx="994206" cy="99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000795" y="2554547"/>
              <a:ext cx="1059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Vastgoed</a:t>
              </a:r>
              <a:b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Kadaster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0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Applicaties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39</a:t>
            </a:fld>
            <a:endParaRPr lang="nl-BE" dirty="0"/>
          </a:p>
        </p:txBody>
      </p:sp>
      <p:grpSp>
        <p:nvGrpSpPr>
          <p:cNvPr id="33" name="Group 32"/>
          <p:cNvGrpSpPr/>
          <p:nvPr/>
        </p:nvGrpSpPr>
        <p:grpSpPr>
          <a:xfrm>
            <a:off x="5575914" y="3105670"/>
            <a:ext cx="1921864" cy="1628865"/>
            <a:chOff x="5026400" y="4001025"/>
            <a:chExt cx="1921864" cy="1628865"/>
          </a:xfrm>
        </p:grpSpPr>
        <p:sp>
          <p:nvSpPr>
            <p:cNvPr id="45" name="Rounded Rectangle 44"/>
            <p:cNvSpPr/>
            <p:nvPr/>
          </p:nvSpPr>
          <p:spPr>
            <a:xfrm>
              <a:off x="5026400" y="4001025"/>
              <a:ext cx="1921864" cy="1628865"/>
            </a:xfrm>
            <a:prstGeom prst="roundRect">
              <a:avLst>
                <a:gd name="adj" fmla="val 85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0" name="Picture 2" descr="http://logonoid.com/images/namecoin-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949" y="4373456"/>
              <a:ext cx="1484436" cy="1177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40878" y="4005064"/>
              <a:ext cx="1600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Domeinnamen</a:t>
              </a:r>
              <a:endParaRPr lang="nl-BE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2031" y="5317481"/>
            <a:ext cx="3247335" cy="1044000"/>
            <a:chOff x="5501128" y="2708920"/>
            <a:chExt cx="3247335" cy="1044000"/>
          </a:xfrm>
        </p:grpSpPr>
        <p:sp>
          <p:nvSpPr>
            <p:cNvPr id="47" name="Rounded Rectangle 46"/>
            <p:cNvSpPr/>
            <p:nvPr/>
          </p:nvSpPr>
          <p:spPr>
            <a:xfrm>
              <a:off x="5501128" y="2708920"/>
              <a:ext cx="3247335" cy="1044000"/>
            </a:xfrm>
            <a:prstGeom prst="roundRect">
              <a:avLst>
                <a:gd name="adj" fmla="val 85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3408" y="2708920"/>
              <a:ext cx="1239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Diamanten</a:t>
              </a:r>
              <a:endParaRPr lang="nl-BE" b="1" dirty="0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851" y="3078252"/>
              <a:ext cx="3112605" cy="542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035410" y="1166485"/>
            <a:ext cx="2710081" cy="1505738"/>
            <a:chOff x="5076906" y="5217762"/>
            <a:chExt cx="2710081" cy="1505738"/>
          </a:xfrm>
        </p:grpSpPr>
        <p:sp>
          <p:nvSpPr>
            <p:cNvPr id="48" name="Rounded Rectangle 47"/>
            <p:cNvSpPr/>
            <p:nvPr/>
          </p:nvSpPr>
          <p:spPr>
            <a:xfrm>
              <a:off x="5076906" y="5261304"/>
              <a:ext cx="2648620" cy="1460405"/>
            </a:xfrm>
            <a:prstGeom prst="roundRect">
              <a:avLst>
                <a:gd name="adj" fmla="val 894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28137" y="5217762"/>
              <a:ext cx="102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Kadaster</a:t>
              </a:r>
              <a:endParaRPr lang="nl-BE" b="1" dirty="0"/>
            </a:p>
          </p:txBody>
        </p:sp>
        <p:pic>
          <p:nvPicPr>
            <p:cNvPr id="50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621" y="5272880"/>
              <a:ext cx="616366" cy="616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4" descr="http://chromaway.com/images/logo@2x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90" y="5604296"/>
              <a:ext cx="2344733" cy="111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097912" y="2967788"/>
            <a:ext cx="2802822" cy="1904628"/>
            <a:chOff x="1002299" y="4204072"/>
            <a:chExt cx="2802822" cy="1904628"/>
          </a:xfrm>
        </p:grpSpPr>
        <p:sp>
          <p:nvSpPr>
            <p:cNvPr id="53" name="Rounded Rectangle 52"/>
            <p:cNvSpPr/>
            <p:nvPr/>
          </p:nvSpPr>
          <p:spPr>
            <a:xfrm>
              <a:off x="1002299" y="4283549"/>
              <a:ext cx="2648620" cy="1825151"/>
            </a:xfrm>
            <a:prstGeom prst="roundRect">
              <a:avLst>
                <a:gd name="adj" fmla="val 894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68044" y="4222883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Domeinnamen</a:t>
              </a:r>
              <a:endParaRPr lang="nl-BE" b="1" dirty="0"/>
            </a:p>
          </p:txBody>
        </p:sp>
        <p:pic>
          <p:nvPicPr>
            <p:cNvPr id="44" name="Picture 2" descr="Blockstack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553" y="4657175"/>
              <a:ext cx="2205431" cy="133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755" y="4204072"/>
              <a:ext cx="616366" cy="616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079812" y="1063177"/>
            <a:ext cx="3025927" cy="1641204"/>
            <a:chOff x="1045362" y="1839329"/>
            <a:chExt cx="3025927" cy="1641204"/>
          </a:xfrm>
        </p:grpSpPr>
        <p:grpSp>
          <p:nvGrpSpPr>
            <p:cNvPr id="10" name="Group 9"/>
            <p:cNvGrpSpPr/>
            <p:nvPr/>
          </p:nvGrpSpPr>
          <p:grpSpPr>
            <a:xfrm>
              <a:off x="1045362" y="1928229"/>
              <a:ext cx="2951317" cy="1552304"/>
              <a:chOff x="554788" y="2704672"/>
              <a:chExt cx="2951317" cy="155230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4788" y="2704672"/>
                <a:ext cx="2951317" cy="1552304"/>
              </a:xfrm>
              <a:prstGeom prst="roundRect">
                <a:avLst>
                  <a:gd name="adj" fmla="val 894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43" name="Picture 4" descr="http://blogs.technet.com/resized-image.ashx/__size/550x0/__key/communityserver-blogs-components-weblogfiles/00-00-00-85-26/4454.ascribe-logo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618" y="3102426"/>
                <a:ext cx="2793655" cy="995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607691" y="2704672"/>
                <a:ext cx="166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/>
                  <a:t>Auteursrechten</a:t>
                </a:r>
                <a:endParaRPr lang="nl-BE" b="1" dirty="0"/>
              </a:p>
            </p:txBody>
          </p:sp>
        </p:grpSp>
        <p:pic>
          <p:nvPicPr>
            <p:cNvPr id="5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923" y="1839329"/>
              <a:ext cx="616366" cy="616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375176" y="5150602"/>
            <a:ext cx="4405076" cy="1108154"/>
            <a:chOff x="558042" y="5369492"/>
            <a:chExt cx="4405076" cy="1108154"/>
          </a:xfrm>
        </p:grpSpPr>
        <p:sp>
          <p:nvSpPr>
            <p:cNvPr id="60" name="Rounded Rectangle 59"/>
            <p:cNvSpPr/>
            <p:nvPr/>
          </p:nvSpPr>
          <p:spPr>
            <a:xfrm>
              <a:off x="731692" y="5451115"/>
              <a:ext cx="4099797" cy="1026531"/>
            </a:xfrm>
            <a:prstGeom prst="roundRect">
              <a:avLst>
                <a:gd name="adj" fmla="val 894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9" name="Picture 10" descr="https://counterwallet.io/logo-counterpart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2" y="5777316"/>
              <a:ext cx="4405076" cy="700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788009" y="5451115"/>
              <a:ext cx="1019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Platform</a:t>
              </a:r>
              <a:endParaRPr lang="nl-BE" b="1" dirty="0"/>
            </a:p>
          </p:txBody>
        </p:sp>
        <p:pic>
          <p:nvPicPr>
            <p:cNvPr id="63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329" y="5369492"/>
              <a:ext cx="616366" cy="616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91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Nieuwe BeConnected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Onder SharePoint-as-a-Service (</a:t>
            </a:r>
            <a:r>
              <a:rPr lang="nl-BE" dirty="0" err="1" smtClean="0"/>
              <a:t>SPaaS</a:t>
            </a:r>
            <a:r>
              <a:rPr lang="nl-BE" dirty="0" smtClean="0"/>
              <a:t>)</a:t>
            </a:r>
          </a:p>
          <a:p>
            <a:r>
              <a:rPr lang="nl-BE" dirty="0"/>
              <a:t>A</a:t>
            </a:r>
            <a:r>
              <a:rPr lang="nl-BE" dirty="0" smtClean="0"/>
              <a:t>ls onderdeel van de Microsoft Office 365 G-Cloud</a:t>
            </a:r>
          </a:p>
          <a:p>
            <a:r>
              <a:rPr lang="nl-BE" dirty="0"/>
              <a:t>G</a:t>
            </a:r>
            <a:r>
              <a:rPr lang="nl-BE" dirty="0" smtClean="0"/>
              <a:t>ereserveerd voor de Belgische federale overheid</a:t>
            </a:r>
          </a:p>
          <a:p>
            <a:r>
              <a:rPr lang="nl-BE" dirty="0"/>
              <a:t>T</a:t>
            </a:r>
            <a:r>
              <a:rPr lang="nl-BE" dirty="0" smtClean="0"/>
              <a:t>oegankelijk voor </a:t>
            </a:r>
          </a:p>
          <a:p>
            <a:pPr lvl="1"/>
            <a:r>
              <a:rPr lang="nl-BE" dirty="0" smtClean="0"/>
              <a:t>alle medewerkers van de </a:t>
            </a:r>
            <a:r>
              <a:rPr lang="nl-BE" dirty="0" smtClean="0">
                <a:solidFill>
                  <a:srgbClr val="0087BE"/>
                </a:solidFill>
              </a:rPr>
              <a:t>federale instellingen</a:t>
            </a:r>
            <a:r>
              <a:rPr lang="nl-BE" dirty="0" smtClean="0"/>
              <a:t>, aangesloten op de Shared Active Directory (</a:t>
            </a:r>
            <a:r>
              <a:rPr lang="nl-BE" dirty="0" err="1" smtClean="0"/>
              <a:t>ShAD</a:t>
            </a:r>
            <a:r>
              <a:rPr lang="nl-BE" dirty="0" smtClean="0"/>
              <a:t>) </a:t>
            </a:r>
          </a:p>
          <a:p>
            <a:pPr lvl="2"/>
            <a:r>
              <a:rPr lang="nl-BE" dirty="0" smtClean="0"/>
              <a:t>door synchronisatie met de lokale Active Directory van de eigen instelling</a:t>
            </a:r>
          </a:p>
          <a:p>
            <a:pPr lvl="2"/>
            <a:r>
              <a:rPr lang="nl-BE" dirty="0" smtClean="0"/>
              <a:t>door manuele aanmaak van een «</a:t>
            </a:r>
            <a:r>
              <a:rPr lang="nl-BE" dirty="0" err="1" smtClean="0"/>
              <a:t>cloud</a:t>
            </a:r>
            <a:r>
              <a:rPr lang="nl-BE" dirty="0" smtClean="0"/>
              <a:t> </a:t>
            </a:r>
            <a:r>
              <a:rPr lang="nl-BE" dirty="0" err="1" smtClean="0"/>
              <a:t>id</a:t>
            </a:r>
            <a:r>
              <a:rPr lang="nl-BE" dirty="0" smtClean="0"/>
              <a:t>» voor instellingen die (nog) dienen te integreren met </a:t>
            </a:r>
            <a:r>
              <a:rPr lang="nl-BE" dirty="0" err="1" smtClean="0"/>
              <a:t>ShAD</a:t>
            </a:r>
            <a:endParaRPr lang="nl-BE" dirty="0" smtClean="0"/>
          </a:p>
          <a:p>
            <a:pPr lvl="1"/>
            <a:r>
              <a:rPr lang="nl-BE" dirty="0" smtClean="0"/>
              <a:t>medewerkers van </a:t>
            </a:r>
            <a:r>
              <a:rPr lang="nl-BE" dirty="0" smtClean="0">
                <a:solidFill>
                  <a:srgbClr val="0087BE"/>
                </a:solidFill>
              </a:rPr>
              <a:t>niet-federale instellingen </a:t>
            </a:r>
            <a:r>
              <a:rPr lang="nl-BE" dirty="0" smtClean="0"/>
              <a:t>die samenwerken met de federale overheid</a:t>
            </a:r>
          </a:p>
          <a:p>
            <a:pPr lvl="2"/>
            <a:r>
              <a:rPr lang="nl-BE" dirty="0" smtClean="0"/>
              <a:t>op eenvoudige uitnodiging van de beheerder van de samenwerkingsruimte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9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Value Transfer</a:t>
            </a:r>
            <a:endParaRPr lang="nl-BE" dirty="0"/>
          </a:p>
        </p:txBody>
      </p:sp>
      <p:pic>
        <p:nvPicPr>
          <p:cNvPr id="7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72" y="3295763"/>
            <a:ext cx="415656" cy="5403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40</a:t>
            </a:fld>
            <a:endParaRPr lang="nl-BE" dirty="0"/>
          </a:p>
        </p:txBody>
      </p:sp>
      <p:sp>
        <p:nvSpPr>
          <p:cNvPr id="34" name="Rounded Rectangle 33"/>
          <p:cNvSpPr/>
          <p:nvPr/>
        </p:nvSpPr>
        <p:spPr>
          <a:xfrm>
            <a:off x="388305" y="1003255"/>
            <a:ext cx="2398437" cy="1365132"/>
          </a:xfrm>
          <a:prstGeom prst="roundRect">
            <a:avLst>
              <a:gd name="adj" fmla="val 9795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b="1" dirty="0" smtClean="0"/>
              <a:t>Transaction 23F</a:t>
            </a:r>
            <a:r>
              <a:rPr lang="nl-BE" sz="2400" b="1" dirty="0"/>
              <a:t/>
            </a:r>
            <a:br>
              <a:rPr lang="nl-BE" sz="2400" b="1" dirty="0"/>
            </a:br>
            <a:r>
              <a:rPr lang="nl-BE" sz="2400" dirty="0" smtClean="0"/>
              <a:t>    </a:t>
            </a:r>
            <a:br>
              <a:rPr lang="nl-BE" sz="2400" dirty="0" smtClean="0"/>
            </a:br>
            <a:endParaRPr lang="nl-BE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3321" y="1661538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→</a:t>
            </a: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2" y="1640371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0" descr="https://openclipart.org/image/2400px/svg_to_png/217511/142974703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69" y="1582466"/>
            <a:ext cx="602314" cy="6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728572" y="1012571"/>
            <a:ext cx="2930051" cy="1365132"/>
            <a:chOff x="5699544" y="1317365"/>
            <a:chExt cx="2930051" cy="1365132"/>
          </a:xfrm>
        </p:grpSpPr>
        <p:cxnSp>
          <p:nvCxnSpPr>
            <p:cNvPr id="109" name="Elbow Connector 108"/>
            <p:cNvCxnSpPr/>
            <p:nvPr/>
          </p:nvCxnSpPr>
          <p:spPr>
            <a:xfrm>
              <a:off x="5699544" y="1901774"/>
              <a:ext cx="540000" cy="0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accent2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231158" y="1317365"/>
              <a:ext cx="2398437" cy="1365132"/>
              <a:chOff x="-1636145" y="3770511"/>
              <a:chExt cx="2398437" cy="1365132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-1636145" y="3770511"/>
                <a:ext cx="2398437" cy="1365132"/>
              </a:xfrm>
              <a:prstGeom prst="roundRect">
                <a:avLst>
                  <a:gd name="adj" fmla="val 9795"/>
                </a:avLst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nl-BE" sz="2400" b="1" dirty="0" smtClean="0"/>
                  <a:t>Transaction </a:t>
                </a:r>
                <a:r>
                  <a:rPr lang="nl-BE" sz="2400" b="1" dirty="0"/>
                  <a:t>XP0</a:t>
                </a:r>
                <a:br>
                  <a:rPr lang="nl-BE" sz="2400" b="1" dirty="0"/>
                </a:br>
                <a:r>
                  <a:rPr lang="nl-BE" sz="2400" b="1" dirty="0"/>
                  <a:t/>
                </a:r>
                <a:br>
                  <a:rPr lang="nl-BE" sz="2400" b="1" dirty="0"/>
                </a:br>
                <a:r>
                  <a:rPr lang="nl-BE" sz="2400" dirty="0" smtClean="0"/>
                  <a:t>    </a:t>
                </a:r>
                <a:br>
                  <a:rPr lang="nl-BE" sz="2400" dirty="0" smtClean="0"/>
                </a:br>
                <a:endParaRPr lang="nl-BE" sz="2400" dirty="0" smtClean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-1121129" y="4428794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sz="2400" dirty="0">
                    <a:solidFill>
                      <a:schemeClr val="bg1"/>
                    </a:solidFill>
                  </a:rPr>
                  <a:t>→</a:t>
                </a:r>
              </a:p>
            </p:txBody>
          </p:sp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00196" y="4407627"/>
                <a:ext cx="420525" cy="540000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1279" y="4407627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7734490" y="1967691"/>
              <a:ext cx="7088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2400" b="1" dirty="0">
                  <a:solidFill>
                    <a:schemeClr val="bg1"/>
                  </a:solidFill>
                </a:rPr>
                <a:t>9BG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97088" y="1019519"/>
            <a:ext cx="2943484" cy="1365132"/>
            <a:chOff x="2797088" y="1324313"/>
            <a:chExt cx="2943484" cy="1365132"/>
          </a:xfrm>
        </p:grpSpPr>
        <p:cxnSp>
          <p:nvCxnSpPr>
            <p:cNvPr id="48" name="Elbow Connector 47"/>
            <p:cNvCxnSpPr/>
            <p:nvPr/>
          </p:nvCxnSpPr>
          <p:spPr>
            <a:xfrm>
              <a:off x="2797088" y="1937480"/>
              <a:ext cx="540000" cy="0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accent2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342135" y="1324313"/>
              <a:ext cx="2398437" cy="1365132"/>
              <a:chOff x="2407916" y="713911"/>
              <a:chExt cx="2398437" cy="1365132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2407916" y="713911"/>
                <a:ext cx="2398437" cy="1365132"/>
              </a:xfrm>
              <a:prstGeom prst="roundRect">
                <a:avLst>
                  <a:gd name="adj" fmla="val 9795"/>
                </a:avLst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nl-BE" sz="2400" b="1" dirty="0" smtClean="0"/>
                  <a:t>Transaction 9BG</a:t>
                </a:r>
                <a:r>
                  <a:rPr lang="nl-BE" sz="2400" b="1" dirty="0"/>
                  <a:t/>
                </a:r>
                <a:br>
                  <a:rPr lang="nl-BE" sz="2400" b="1" dirty="0"/>
                </a:br>
                <a:r>
                  <a:rPr lang="nl-BE" sz="2400" dirty="0" smtClean="0"/>
                  <a:t>    </a:t>
                </a:r>
                <a:br>
                  <a:rPr lang="nl-BE" sz="2400" dirty="0" smtClean="0"/>
                </a:br>
                <a:endParaRPr lang="nl-BE" sz="2400" dirty="0" smtClean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922932" y="1372194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sz="2400" dirty="0">
                    <a:solidFill>
                      <a:schemeClr val="bg1"/>
                    </a:solidFill>
                  </a:rPr>
                  <a:t>→</a:t>
                </a:r>
              </a:p>
            </p:txBody>
          </p:sp>
          <p:pic>
            <p:nvPicPr>
              <p:cNvPr id="107" name="Content Placeholder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4779" y="1351027"/>
                <a:ext cx="414548" cy="5400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135" y="1351027"/>
                <a:ext cx="420525" cy="540000"/>
              </a:xfrm>
              <a:prstGeom prst="rect">
                <a:avLst/>
              </a:prstGeom>
            </p:spPr>
          </p:pic>
        </p:grpSp>
        <p:sp>
          <p:nvSpPr>
            <p:cNvPr id="126" name="Rectangle 125"/>
            <p:cNvSpPr/>
            <p:nvPr/>
          </p:nvSpPr>
          <p:spPr>
            <a:xfrm>
              <a:off x="4819780" y="1975647"/>
              <a:ext cx="6367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2400" b="1" dirty="0" smtClean="0">
                  <a:solidFill>
                    <a:schemeClr val="bg1"/>
                  </a:solidFill>
                </a:rPr>
                <a:t>23F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70" y="4219495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7181" y="5479495"/>
            <a:ext cx="2578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/>
              <a:t>Erkende </a:t>
            </a:r>
            <a:r>
              <a:rPr lang="nl-BE" sz="2000" dirty="0" err="1" smtClean="0"/>
              <a:t>authoriteit</a:t>
            </a:r>
            <a:endParaRPr lang="nl-BE" sz="2000" dirty="0" smtClean="0"/>
          </a:p>
          <a:p>
            <a:pPr algn="ctr"/>
            <a:r>
              <a:rPr lang="nl-BE" sz="2000" dirty="0" smtClean="0"/>
              <a:t>(hypotheekbewaarder)</a:t>
            </a:r>
            <a:endParaRPr lang="nl-BE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903321" y="2643382"/>
            <a:ext cx="2033038" cy="1213792"/>
            <a:chOff x="903321" y="3135086"/>
            <a:chExt cx="2033038" cy="1213792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903321" y="3135086"/>
              <a:ext cx="2033038" cy="1213792"/>
            </a:xfrm>
            <a:prstGeom prst="wedgeRoundRectCallout">
              <a:avLst>
                <a:gd name="adj1" fmla="val -17263"/>
                <a:gd name="adj2" fmla="val 756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dirty="0" smtClean="0">
                  <a:solidFill>
                    <a:schemeClr val="tx1"/>
                  </a:solidFill>
                </a:rPr>
                <a:t>De rechtmatige eigenaar van         is      .</a:t>
              </a:r>
              <a:endParaRPr lang="nl-BE" sz="2000" dirty="0">
                <a:solidFill>
                  <a:schemeClr val="tx1"/>
                </a:solidFill>
              </a:endParaRPr>
            </a:p>
          </p:txBody>
        </p:sp>
        <p:pic>
          <p:nvPicPr>
            <p:cNvPr id="183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09" y="384452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Content Placeholder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710" y="3830008"/>
              <a:ext cx="276365" cy="360000"/>
            </a:xfrm>
            <a:prstGeom prst="rect">
              <a:avLst/>
            </a:prstGeom>
          </p:spPr>
        </p:pic>
      </p:grpSp>
      <p:pic>
        <p:nvPicPr>
          <p:cNvPr id="185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00" y="4219495"/>
            <a:ext cx="967279" cy="1260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413414" y="2636912"/>
            <a:ext cx="2033038" cy="1213792"/>
            <a:chOff x="3413414" y="3128616"/>
            <a:chExt cx="2033038" cy="1213792"/>
          </a:xfrm>
        </p:grpSpPr>
        <p:sp>
          <p:nvSpPr>
            <p:cNvPr id="187" name="Rounded Rectangular Callout 186"/>
            <p:cNvSpPr/>
            <p:nvPr/>
          </p:nvSpPr>
          <p:spPr>
            <a:xfrm>
              <a:off x="3413414" y="3128616"/>
              <a:ext cx="2033038" cy="1213792"/>
            </a:xfrm>
            <a:prstGeom prst="wedgeRoundRectCallout">
              <a:avLst>
                <a:gd name="adj1" fmla="val -17263"/>
                <a:gd name="adj2" fmla="val 756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dirty="0" smtClean="0">
                  <a:solidFill>
                    <a:schemeClr val="tx1"/>
                  </a:solidFill>
                </a:rPr>
                <a:t>De nieuwe eigenaar van         is      .</a:t>
              </a:r>
              <a:endParaRPr lang="nl-BE" sz="2000" dirty="0">
                <a:solidFill>
                  <a:schemeClr val="tx1"/>
                </a:solidFill>
              </a:endParaRPr>
            </a:p>
          </p:txBody>
        </p:sp>
        <p:pic>
          <p:nvPicPr>
            <p:cNvPr id="188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302" y="383805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441" y="3830008"/>
              <a:ext cx="280350" cy="360000"/>
            </a:xfrm>
            <a:prstGeom prst="rect">
              <a:avLst/>
            </a:prstGeom>
          </p:spPr>
        </p:pic>
      </p:grpSp>
      <p:sp>
        <p:nvSpPr>
          <p:cNvPr id="191" name="TextBox 190"/>
          <p:cNvSpPr txBox="1"/>
          <p:nvPr/>
        </p:nvSpPr>
        <p:spPr>
          <a:xfrm>
            <a:off x="3264357" y="5450691"/>
            <a:ext cx="18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/>
              <a:t>Eigenaar 1 (Bob)</a:t>
            </a:r>
            <a:endParaRPr lang="nl-BE" sz="2000" dirty="0"/>
          </a:p>
        </p:txBody>
      </p:sp>
      <p:sp>
        <p:nvSpPr>
          <p:cNvPr id="196" name="TextBox 195"/>
          <p:cNvSpPr txBox="1"/>
          <p:nvPr/>
        </p:nvSpPr>
        <p:spPr>
          <a:xfrm>
            <a:off x="5650465" y="5450691"/>
            <a:ext cx="2219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/>
              <a:t>Eigenaar 2 (</a:t>
            </a:r>
            <a:r>
              <a:rPr lang="nl-BE" sz="2000" dirty="0" err="1" smtClean="0"/>
              <a:t>Charlie</a:t>
            </a:r>
            <a:r>
              <a:rPr lang="nl-BE" sz="2000" dirty="0" smtClean="0"/>
              <a:t>)</a:t>
            </a:r>
            <a:endParaRPr lang="nl-BE" sz="2000" dirty="0"/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83" y="4219495"/>
            <a:ext cx="981225" cy="1260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960624" y="2644172"/>
            <a:ext cx="2033038" cy="1213792"/>
            <a:chOff x="5960624" y="3135876"/>
            <a:chExt cx="2033038" cy="1213792"/>
          </a:xfrm>
        </p:grpSpPr>
        <p:sp>
          <p:nvSpPr>
            <p:cNvPr id="193" name="Rounded Rectangular Callout 192"/>
            <p:cNvSpPr/>
            <p:nvPr/>
          </p:nvSpPr>
          <p:spPr>
            <a:xfrm>
              <a:off x="5960624" y="3135876"/>
              <a:ext cx="2033038" cy="1213792"/>
            </a:xfrm>
            <a:prstGeom prst="wedgeRoundRectCallout">
              <a:avLst>
                <a:gd name="adj1" fmla="val -17263"/>
                <a:gd name="adj2" fmla="val 756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dirty="0" smtClean="0">
                  <a:solidFill>
                    <a:schemeClr val="tx1"/>
                  </a:solidFill>
                </a:rPr>
                <a:t>De nieuwe eigenaar van         is      .</a:t>
              </a:r>
              <a:endParaRPr lang="nl-BE" sz="2000" dirty="0">
                <a:solidFill>
                  <a:schemeClr val="tx1"/>
                </a:solidFill>
              </a:endParaRPr>
            </a:p>
          </p:txBody>
        </p:sp>
        <p:pic>
          <p:nvPicPr>
            <p:cNvPr id="194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512" y="384531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762" y="3848594"/>
              <a:ext cx="360000" cy="360000"/>
            </a:xfrm>
            <a:prstGeom prst="rect">
              <a:avLst/>
            </a:prstGeom>
          </p:spPr>
        </p:pic>
      </p:grpSp>
      <p:sp>
        <p:nvSpPr>
          <p:cNvPr id="199" name="Rounded Rectangle 198"/>
          <p:cNvSpPr/>
          <p:nvPr/>
        </p:nvSpPr>
        <p:spPr>
          <a:xfrm>
            <a:off x="4419902" y="6054825"/>
            <a:ext cx="3687961" cy="45630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Autoriteit blijft nodig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3423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/>
      <p:bldP spid="191" grpId="0"/>
      <p:bldP spid="196" grpId="0"/>
      <p:bldP spid="1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Bewijs van Bezit</a:t>
            </a:r>
            <a:endParaRPr lang="nl-BE" dirty="0"/>
          </a:p>
        </p:txBody>
      </p:sp>
      <p:pic>
        <p:nvPicPr>
          <p:cNvPr id="7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72" y="3482673"/>
            <a:ext cx="415656" cy="5403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41</a:t>
            </a:fld>
            <a:endParaRPr lang="nl-BE" dirty="0"/>
          </a:p>
        </p:txBody>
      </p:sp>
      <p:sp>
        <p:nvSpPr>
          <p:cNvPr id="34" name="Rounded Rectangle 33"/>
          <p:cNvSpPr/>
          <p:nvPr/>
        </p:nvSpPr>
        <p:spPr>
          <a:xfrm>
            <a:off x="388305" y="1104853"/>
            <a:ext cx="2398437" cy="1365132"/>
          </a:xfrm>
          <a:prstGeom prst="roundRect">
            <a:avLst>
              <a:gd name="adj" fmla="val 9795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b="1" dirty="0" smtClean="0"/>
              <a:t>Transaction 23F</a:t>
            </a:r>
            <a:r>
              <a:rPr lang="nl-BE" sz="2400" b="1" dirty="0"/>
              <a:t/>
            </a:r>
            <a:br>
              <a:rPr lang="nl-BE" sz="2400" b="1" dirty="0"/>
            </a:br>
            <a:r>
              <a:rPr lang="nl-BE" sz="2400" dirty="0" smtClean="0"/>
              <a:t>    </a:t>
            </a:r>
            <a:br>
              <a:rPr lang="nl-BE" sz="2400" dirty="0" smtClean="0"/>
            </a:br>
            <a:endParaRPr lang="nl-BE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3321" y="1763136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→</a:t>
            </a: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2" y="174196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0" descr="https://openclipart.org/image/2400px/svg_to_png/217511/142974703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69" y="1684064"/>
            <a:ext cx="602314" cy="6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Elbow Connector 108"/>
          <p:cNvCxnSpPr/>
          <p:nvPr/>
        </p:nvCxnSpPr>
        <p:spPr>
          <a:xfrm>
            <a:off x="5728572" y="1698578"/>
            <a:ext cx="540000" cy="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260186" y="1114169"/>
            <a:ext cx="2398437" cy="1365132"/>
            <a:chOff x="6231158" y="1317365"/>
            <a:chExt cx="2398437" cy="1365132"/>
          </a:xfrm>
        </p:grpSpPr>
        <p:sp>
          <p:nvSpPr>
            <p:cNvPr id="122" name="Rounded Rectangle 121"/>
            <p:cNvSpPr/>
            <p:nvPr/>
          </p:nvSpPr>
          <p:spPr>
            <a:xfrm>
              <a:off x="6231158" y="1317365"/>
              <a:ext cx="2398437" cy="1365132"/>
            </a:xfrm>
            <a:prstGeom prst="roundRect">
              <a:avLst>
                <a:gd name="adj" fmla="val 9795"/>
              </a:avLst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BE" sz="2400" b="1" dirty="0" smtClean="0"/>
                <a:t>Transaction </a:t>
              </a:r>
              <a:r>
                <a:rPr lang="nl-BE" sz="2400" b="1" dirty="0"/>
                <a:t>XP0</a:t>
              </a:r>
              <a:br>
                <a:rPr lang="nl-BE" sz="2400" b="1" dirty="0"/>
              </a:br>
              <a:r>
                <a:rPr lang="nl-BE" sz="2400" b="1" dirty="0"/>
                <a:t/>
              </a:r>
              <a:br>
                <a:rPr lang="nl-BE" sz="2400" b="1" dirty="0"/>
              </a:br>
              <a:r>
                <a:rPr lang="nl-BE" sz="2400" dirty="0" smtClean="0"/>
                <a:t>    </a:t>
              </a:r>
              <a:br>
                <a:rPr lang="nl-BE" sz="2400" dirty="0" smtClean="0"/>
              </a:br>
              <a:endParaRPr lang="nl-BE" sz="2400" dirty="0" smtClean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746174" y="1975648"/>
              <a:ext cx="4635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2400" dirty="0">
                  <a:solidFill>
                    <a:schemeClr val="bg1"/>
                  </a:solidFill>
                </a:rPr>
                <a:t>→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107" y="1954481"/>
              <a:ext cx="420525" cy="54000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024" y="1954481"/>
              <a:ext cx="540000" cy="540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763518" y="1764495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9BG</a:t>
            </a:r>
            <a:endParaRPr lang="nl-BE" sz="2400" dirty="0">
              <a:solidFill>
                <a:schemeClr val="bg1"/>
              </a:solidFill>
            </a:endParaRPr>
          </a:p>
        </p:txBody>
      </p:sp>
      <p:cxnSp>
        <p:nvCxnSpPr>
          <p:cNvPr id="48" name="Elbow Connector 47"/>
          <p:cNvCxnSpPr/>
          <p:nvPr/>
        </p:nvCxnSpPr>
        <p:spPr>
          <a:xfrm>
            <a:off x="2797088" y="1734284"/>
            <a:ext cx="540000" cy="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342135" y="1121117"/>
            <a:ext cx="2398437" cy="1365132"/>
            <a:chOff x="3342135" y="1324313"/>
            <a:chExt cx="2398437" cy="1365132"/>
          </a:xfrm>
        </p:grpSpPr>
        <p:grpSp>
          <p:nvGrpSpPr>
            <p:cNvPr id="6" name="Group 5"/>
            <p:cNvGrpSpPr/>
            <p:nvPr/>
          </p:nvGrpSpPr>
          <p:grpSpPr>
            <a:xfrm>
              <a:off x="3342135" y="1324313"/>
              <a:ext cx="2398437" cy="1365132"/>
              <a:chOff x="2407916" y="713911"/>
              <a:chExt cx="2398437" cy="1365132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2407916" y="713911"/>
                <a:ext cx="2398437" cy="1365132"/>
              </a:xfrm>
              <a:prstGeom prst="roundRect">
                <a:avLst>
                  <a:gd name="adj" fmla="val 9795"/>
                </a:avLst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nl-BE" sz="2400" b="1" dirty="0" smtClean="0"/>
                  <a:t>Transaction 9BG</a:t>
                </a:r>
                <a:r>
                  <a:rPr lang="nl-BE" sz="2400" b="1" dirty="0"/>
                  <a:t/>
                </a:r>
                <a:br>
                  <a:rPr lang="nl-BE" sz="2400" b="1" dirty="0"/>
                </a:br>
                <a:r>
                  <a:rPr lang="nl-BE" sz="2400" dirty="0" smtClean="0"/>
                  <a:t>    </a:t>
                </a:r>
                <a:br>
                  <a:rPr lang="nl-BE" sz="2400" dirty="0" smtClean="0"/>
                </a:br>
                <a:endParaRPr lang="nl-BE" sz="2400" dirty="0" smtClean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922932" y="1372194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sz="2400" dirty="0">
                    <a:solidFill>
                      <a:schemeClr val="bg1"/>
                    </a:solidFill>
                  </a:rPr>
                  <a:t>→</a:t>
                </a:r>
              </a:p>
            </p:txBody>
          </p:sp>
          <p:pic>
            <p:nvPicPr>
              <p:cNvPr id="107" name="Content Placeholder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4779" y="1351027"/>
                <a:ext cx="414548" cy="5400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135" y="1351027"/>
                <a:ext cx="420525" cy="540000"/>
              </a:xfrm>
              <a:prstGeom prst="rect">
                <a:avLst/>
              </a:prstGeom>
            </p:spPr>
          </p:pic>
        </p:grpSp>
        <p:sp>
          <p:nvSpPr>
            <p:cNvPr id="126" name="Rectangle 125"/>
            <p:cNvSpPr/>
            <p:nvPr/>
          </p:nvSpPr>
          <p:spPr>
            <a:xfrm>
              <a:off x="4819780" y="1975647"/>
              <a:ext cx="6367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2400" b="1" dirty="0" smtClean="0">
                  <a:solidFill>
                    <a:schemeClr val="bg1"/>
                  </a:solidFill>
                </a:rPr>
                <a:t>23F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5171" y="4957487"/>
            <a:ext cx="1080000" cy="1415596"/>
            <a:chOff x="1554023" y="3481463"/>
            <a:chExt cx="1080000" cy="141559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3" y="3481463"/>
              <a:ext cx="1080000" cy="1080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759189" y="4527727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Alice</a:t>
              </a:r>
              <a:endParaRPr lang="nl-BE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26503" y="5265175"/>
            <a:ext cx="1362459" cy="400110"/>
            <a:chOff x="1403239" y="3782330"/>
            <a:chExt cx="1362459" cy="40011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403239" y="4182440"/>
              <a:ext cx="13624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789529" y="3782330"/>
              <a:ext cx="580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 smtClean="0"/>
                <a:t>XP0</a:t>
              </a:r>
              <a:endParaRPr lang="nl-BE" sz="20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571356" y="5984658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Rechter</a:t>
            </a:r>
            <a:endParaRPr lang="nl-BE" b="1" dirty="0"/>
          </a:p>
        </p:txBody>
      </p:sp>
      <p:pic>
        <p:nvPicPr>
          <p:cNvPr id="75" name="Picture 4" descr="http://icons.iconarchive.com/icons/aha-soft/free-large-boss/512/Judg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5112" y="4866060"/>
            <a:ext cx="1225837" cy="12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2059196" y="3307875"/>
            <a:ext cx="2168395" cy="1213792"/>
            <a:chOff x="5960623" y="3135876"/>
            <a:chExt cx="2168395" cy="1213792"/>
          </a:xfrm>
        </p:grpSpPr>
        <p:sp>
          <p:nvSpPr>
            <p:cNvPr id="79" name="Rounded Rectangular Callout 78"/>
            <p:cNvSpPr/>
            <p:nvPr/>
          </p:nvSpPr>
          <p:spPr>
            <a:xfrm>
              <a:off x="5960623" y="3135876"/>
              <a:ext cx="2168395" cy="1213792"/>
            </a:xfrm>
            <a:prstGeom prst="wedgeRoundRectCallout">
              <a:avLst>
                <a:gd name="adj1" fmla="val -17263"/>
                <a:gd name="adj2" fmla="val 756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dirty="0" smtClean="0">
                  <a:solidFill>
                    <a:schemeClr val="tx1"/>
                  </a:solidFill>
                </a:rPr>
                <a:t>Inderdaad,       is de </a:t>
              </a:r>
              <a:r>
                <a:rPr lang="nl-BE" sz="2000" dirty="0" err="1" smtClean="0">
                  <a:solidFill>
                    <a:schemeClr val="tx1"/>
                  </a:solidFill>
                </a:rPr>
                <a:t>rechmatige</a:t>
              </a:r>
              <a:r>
                <a:rPr lang="nl-BE" sz="2000" dirty="0" smtClean="0">
                  <a:solidFill>
                    <a:schemeClr val="tx1"/>
                  </a:solidFill>
                </a:rPr>
                <a:t> eigenaar van       .</a:t>
              </a:r>
              <a:endParaRPr lang="nl-BE" sz="2000" dirty="0">
                <a:solidFill>
                  <a:schemeClr val="tx1"/>
                </a:solidFill>
              </a:endParaRPr>
            </a:p>
          </p:txBody>
        </p:sp>
        <p:pic>
          <p:nvPicPr>
            <p:cNvPr id="80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012" y="384362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04" y="3229181"/>
              <a:ext cx="360000" cy="360000"/>
            </a:xfrm>
            <a:prstGeom prst="rect">
              <a:avLst/>
            </a:prstGeom>
          </p:spPr>
        </p:pic>
      </p:grpSp>
      <p:sp>
        <p:nvSpPr>
          <p:cNvPr id="82" name="Rounded Rectangle 81"/>
          <p:cNvSpPr/>
          <p:nvPr/>
        </p:nvSpPr>
        <p:spPr>
          <a:xfrm>
            <a:off x="5128615" y="5544941"/>
            <a:ext cx="3608735" cy="79825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Volledige historiek zichtbaar</a:t>
            </a:r>
            <a:endParaRPr lang="nl-BE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960177" y="3048610"/>
            <a:ext cx="2398437" cy="1365132"/>
            <a:chOff x="5960177" y="3701740"/>
            <a:chExt cx="2398437" cy="1365132"/>
          </a:xfrm>
        </p:grpSpPr>
        <p:grpSp>
          <p:nvGrpSpPr>
            <p:cNvPr id="83" name="Group 82"/>
            <p:cNvGrpSpPr/>
            <p:nvPr/>
          </p:nvGrpSpPr>
          <p:grpSpPr>
            <a:xfrm>
              <a:off x="5960177" y="3701740"/>
              <a:ext cx="2398437" cy="1365132"/>
              <a:chOff x="6231158" y="1317365"/>
              <a:chExt cx="2398437" cy="1365132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6231158" y="1317365"/>
                <a:ext cx="2398437" cy="1365132"/>
              </a:xfrm>
              <a:prstGeom prst="roundRect">
                <a:avLst>
                  <a:gd name="adj" fmla="val 9795"/>
                </a:avLst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nl-BE" sz="2400" b="1" dirty="0" smtClean="0"/>
                  <a:t>Transaction ???</a:t>
                </a:r>
                <a:r>
                  <a:rPr lang="nl-BE" sz="2400" b="1" dirty="0"/>
                  <a:t/>
                </a:r>
                <a:br>
                  <a:rPr lang="nl-BE" sz="2400" b="1" dirty="0"/>
                </a:br>
                <a:r>
                  <a:rPr lang="nl-BE" sz="2400" b="1" dirty="0"/>
                  <a:t/>
                </a:r>
                <a:br>
                  <a:rPr lang="nl-BE" sz="2400" b="1" dirty="0"/>
                </a:br>
                <a:r>
                  <a:rPr lang="nl-BE" sz="2400" dirty="0" smtClean="0"/>
                  <a:t>    </a:t>
                </a:r>
                <a:br>
                  <a:rPr lang="nl-BE" sz="2400" dirty="0" smtClean="0"/>
                </a:br>
                <a:endParaRPr lang="nl-BE" sz="2400" dirty="0" smtClean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746174" y="1975648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sz="2400" dirty="0" smtClean="0">
                    <a:solidFill>
                      <a:schemeClr val="bg1"/>
                    </a:solidFill>
                  </a:rPr>
                  <a:t>→</a:t>
                </a:r>
                <a:endParaRPr lang="nl-BE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8380" y="195448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88" name="Rectangle 87"/>
            <p:cNvSpPr/>
            <p:nvPr/>
          </p:nvSpPr>
          <p:spPr>
            <a:xfrm>
              <a:off x="7463174" y="4337069"/>
              <a:ext cx="6735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2400" b="1" dirty="0" smtClean="0">
                  <a:solidFill>
                    <a:schemeClr val="bg1"/>
                  </a:solidFill>
                </a:rPr>
                <a:t>XP0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16660" y="4285690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3600" dirty="0">
                  <a:solidFill>
                    <a:schemeClr val="bg1"/>
                  </a:solidFill>
                </a:rPr>
                <a:t>?</a:t>
              </a:r>
              <a:endParaRPr lang="nl-BE" sz="3600" dirty="0"/>
            </a:p>
          </p:txBody>
        </p:sp>
      </p:grpSp>
      <p:sp>
        <p:nvSpPr>
          <p:cNvPr id="93" name="Cross 92"/>
          <p:cNvSpPr>
            <a:spLocks noChangeAspect="1"/>
          </p:cNvSpPr>
          <p:nvPr/>
        </p:nvSpPr>
        <p:spPr>
          <a:xfrm rot="18885083">
            <a:off x="6169906" y="2756095"/>
            <a:ext cx="1978971" cy="1979191"/>
          </a:xfrm>
          <a:prstGeom prst="plus">
            <a:avLst>
              <a:gd name="adj" fmla="val 44714"/>
            </a:avLst>
          </a:prstGeom>
          <a:solidFill>
            <a:srgbClr val="FF00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4" name="Rounded Rectangle 93"/>
          <p:cNvSpPr/>
          <p:nvPr/>
        </p:nvSpPr>
        <p:spPr>
          <a:xfrm>
            <a:off x="5138136" y="4653136"/>
            <a:ext cx="3608735" cy="79825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Alice hoeft zelf geen kopie van blockchain te hebben</a:t>
            </a:r>
            <a:endParaRPr lang="nl-BE" sz="2400" dirty="0"/>
          </a:p>
        </p:txBody>
      </p: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3359750" y="4922275"/>
            <a:ext cx="1436899" cy="540000"/>
            <a:chOff x="1580004" y="2304504"/>
            <a:chExt cx="1953173" cy="734020"/>
          </a:xfrm>
        </p:grpSpPr>
        <p:grpSp>
          <p:nvGrpSpPr>
            <p:cNvPr id="89" name="Group 88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92" name="Elbow Connector 91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" name="Picture 2" descr="Magnifying Glass, Magnifier Glass, Glass, Increa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87" y="4635167"/>
            <a:ext cx="1141327" cy="11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/>
      <p:bldP spid="8" grpId="0"/>
      <p:bldP spid="82" grpId="0" animBg="1"/>
      <p:bldP spid="93" grpId="0" animBg="1"/>
      <p:bldP spid="9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Blockchain Toepassingen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42</a:t>
            </a:fld>
            <a:endParaRPr lang="nl-BE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516235" y="1213481"/>
            <a:ext cx="2035955" cy="765131"/>
            <a:chOff x="1580004" y="2304504"/>
            <a:chExt cx="1953173" cy="734020"/>
          </a:xfrm>
        </p:grpSpPr>
        <p:grpSp>
          <p:nvGrpSpPr>
            <p:cNvPr id="15" name="Group 14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8" name="Elbow Connector 17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720107" y="2026652"/>
            <a:ext cx="171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Blockchain 1.0</a:t>
            </a:r>
            <a:endParaRPr lang="nl-BE" sz="2000" b="1" dirty="0"/>
          </a:p>
        </p:txBody>
      </p:sp>
      <p:cxnSp>
        <p:nvCxnSpPr>
          <p:cNvPr id="21510" name="Elbow Connector 21509"/>
          <p:cNvCxnSpPr>
            <a:stCxn id="3" idx="2"/>
          </p:cNvCxnSpPr>
          <p:nvPr/>
        </p:nvCxnSpPr>
        <p:spPr>
          <a:xfrm rot="5400000">
            <a:off x="2826439" y="1324945"/>
            <a:ext cx="648400" cy="2852034"/>
          </a:xfrm>
          <a:prstGeom prst="bentConnector2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Elbow Connector 21515"/>
          <p:cNvCxnSpPr>
            <a:stCxn id="3" idx="2"/>
          </p:cNvCxnSpPr>
          <p:nvPr/>
        </p:nvCxnSpPr>
        <p:spPr>
          <a:xfrm rot="16200000" flipH="1">
            <a:off x="5642954" y="1360463"/>
            <a:ext cx="648401" cy="2780997"/>
          </a:xfrm>
          <a:prstGeom prst="bentConnector2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53221" y="3864140"/>
            <a:ext cx="1342803" cy="1665078"/>
            <a:chOff x="937110" y="3468865"/>
            <a:chExt cx="1342803" cy="1665078"/>
          </a:xfrm>
        </p:grpSpPr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915" y="3468865"/>
              <a:ext cx="957192" cy="95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937110" y="4426057"/>
              <a:ext cx="13428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Financiële</a:t>
              </a:r>
              <a:br>
                <a:rPr lang="nl-BE" sz="2000" b="1" dirty="0" smtClean="0"/>
              </a:br>
              <a:r>
                <a:rPr lang="nl-BE" sz="2000" b="1" dirty="0" smtClean="0"/>
                <a:t>transacties</a:t>
              </a:r>
              <a:endParaRPr lang="nl-BE" sz="20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08990" y="3845633"/>
            <a:ext cx="1059669" cy="1702092"/>
            <a:chOff x="5633209" y="3468865"/>
            <a:chExt cx="1059669" cy="1702092"/>
          </a:xfrm>
        </p:grpSpPr>
        <p:pic>
          <p:nvPicPr>
            <p:cNvPr id="68" name="Picture 2" descr="http://findicons.com/files/icons/977/rrze/720/data_transf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209" y="3468865"/>
              <a:ext cx="1043725" cy="104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670867" y="4463071"/>
              <a:ext cx="10220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Data</a:t>
              </a:r>
              <a:br>
                <a:rPr lang="nl-BE" sz="2000" b="1" dirty="0" smtClean="0"/>
              </a:br>
              <a:r>
                <a:rPr lang="nl-BE" sz="2000" b="1" dirty="0" smtClean="0"/>
                <a:t>transfer</a:t>
              </a:r>
              <a:endParaRPr lang="nl-BE" sz="20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192981" y="3885612"/>
            <a:ext cx="1027888" cy="1622134"/>
            <a:chOff x="4327299" y="3548601"/>
            <a:chExt cx="1027888" cy="1622134"/>
          </a:xfrm>
        </p:grpSpPr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4327299" y="3548601"/>
              <a:ext cx="1022863" cy="986818"/>
              <a:chOff x="5555848" y="1006997"/>
              <a:chExt cx="1805651" cy="1742021"/>
            </a:xfrm>
          </p:grpSpPr>
          <p:sp>
            <p:nvSpPr>
              <p:cNvPr id="73" name="Vertical Scroll 72"/>
              <p:cNvSpPr/>
              <p:nvPr/>
            </p:nvSpPr>
            <p:spPr>
              <a:xfrm>
                <a:off x="5555848" y="1006997"/>
                <a:ext cx="1805651" cy="1670730"/>
              </a:xfrm>
              <a:prstGeom prst="verticalScroll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893391" y="1128936"/>
                <a:ext cx="1282450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b="1" dirty="0" smtClean="0"/>
                  <a:t>Diploma</a:t>
                </a:r>
                <a:endParaRPr lang="nl-BE" sz="12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25366" y="1403967"/>
                <a:ext cx="860816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Alice</a:t>
                </a:r>
                <a:endParaRPr lang="nl-BE" sz="12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682608" y="1663539"/>
                <a:ext cx="1554561" cy="760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100" b="1" kern="500" dirty="0" smtClean="0"/>
                  <a:t>Master in </a:t>
                </a:r>
                <a:br>
                  <a:rPr lang="nl-BE" sz="1100" b="1" kern="500" dirty="0" smtClean="0"/>
                </a:br>
                <a:r>
                  <a:rPr lang="nl-BE" sz="1100" b="1" kern="500" dirty="0" smtClean="0"/>
                  <a:t>Lego Design</a:t>
                </a:r>
                <a:endParaRPr lang="nl-BE" sz="1100" b="1" kern="5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23812" y="2260034"/>
                <a:ext cx="1488230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KU Leuven</a:t>
                </a:r>
                <a:endParaRPr lang="nl-BE" sz="12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334330" y="4462849"/>
              <a:ext cx="10208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Record</a:t>
              </a:r>
              <a:br>
                <a:rPr lang="nl-BE" sz="2000" b="1" dirty="0" smtClean="0"/>
              </a:br>
              <a:r>
                <a:rPr lang="nl-BE" sz="2000" b="1" dirty="0" err="1" smtClean="0"/>
                <a:t>keeping</a:t>
              </a:r>
              <a:endParaRPr lang="nl-BE" sz="2000" b="1" dirty="0"/>
            </a:p>
          </p:txBody>
        </p:sp>
      </p:grpSp>
      <p:sp>
        <p:nvSpPr>
          <p:cNvPr id="21522" name="Rounded Rectangle 21521"/>
          <p:cNvSpPr/>
          <p:nvPr/>
        </p:nvSpPr>
        <p:spPr>
          <a:xfrm>
            <a:off x="428263" y="5805264"/>
            <a:ext cx="8206451" cy="509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Verminderd vertrouwen vereist in centrale / intermediaire partijen</a:t>
            </a:r>
            <a:endParaRPr lang="nl-BE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34147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705101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329544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28282" y="2949443"/>
            <a:ext cx="3621806" cy="29135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4" name="Group 63"/>
          <p:cNvGrpSpPr/>
          <p:nvPr/>
        </p:nvGrpSpPr>
        <p:grpSpPr>
          <a:xfrm>
            <a:off x="4991261" y="3845633"/>
            <a:ext cx="1047338" cy="1702092"/>
            <a:chOff x="2935177" y="3468865"/>
            <a:chExt cx="1047338" cy="1702092"/>
          </a:xfrm>
        </p:grpSpPr>
        <p:pic>
          <p:nvPicPr>
            <p:cNvPr id="65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742" y="3468865"/>
              <a:ext cx="994206" cy="99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2935177" y="4463071"/>
              <a:ext cx="10473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Transfer</a:t>
              </a:r>
              <a:br>
                <a:rPr lang="nl-BE" sz="2000" b="1" dirty="0" smtClean="0"/>
              </a:br>
              <a:r>
                <a:rPr lang="nl-BE" sz="2000" b="1" dirty="0" smtClean="0"/>
                <a:t>activa</a:t>
              </a:r>
              <a:endParaRPr lang="nl-BE" sz="2000" b="1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5496487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6656" y="3122438"/>
            <a:ext cx="1833669" cy="260868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76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 Transfer</a:t>
            </a:r>
            <a:endParaRPr lang="nl-BE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43</a:t>
            </a:fld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3313845" y="4458547"/>
            <a:ext cx="1191480" cy="1287777"/>
            <a:chOff x="7214448" y="1755261"/>
            <a:chExt cx="1191480" cy="1287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0252" y="3370559"/>
            <a:ext cx="1191480" cy="1287777"/>
            <a:chOff x="7214448" y="1755261"/>
            <a:chExt cx="1191480" cy="12877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14319" y="3344466"/>
            <a:ext cx="1191480" cy="1287777"/>
            <a:chOff x="7214448" y="1755261"/>
            <a:chExt cx="1191480" cy="128777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5778" y="4449721"/>
            <a:ext cx="1191480" cy="1287777"/>
            <a:chOff x="7214448" y="1755261"/>
            <a:chExt cx="1191480" cy="128777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2570480" y="2709200"/>
            <a:ext cx="0" cy="661359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694466" y="2391934"/>
            <a:ext cx="1516854" cy="1153906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694466" y="2709199"/>
            <a:ext cx="3405052" cy="1103267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2818452" y="2709199"/>
            <a:ext cx="783583" cy="1738379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769360" y="2391934"/>
            <a:ext cx="627632" cy="2055644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963348" y="2783840"/>
            <a:ext cx="2263910" cy="1689831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3068320" y="2709200"/>
            <a:ext cx="2225041" cy="1709514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653280" y="2437127"/>
            <a:ext cx="770654" cy="1977471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576333" y="2783840"/>
            <a:ext cx="837986" cy="1647247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452792" y="2709200"/>
            <a:ext cx="3089267" cy="1129359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897120" y="2437127"/>
            <a:ext cx="1686121" cy="1216766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6612741" y="2709201"/>
            <a:ext cx="141141" cy="564678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184111" y="1516708"/>
            <a:ext cx="1268681" cy="1192491"/>
            <a:chOff x="911364" y="4612773"/>
            <a:chExt cx="1268681" cy="1192491"/>
          </a:xfrm>
        </p:grpSpPr>
        <p:pic>
          <p:nvPicPr>
            <p:cNvPr id="41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37660" y="1199443"/>
            <a:ext cx="1268681" cy="1192491"/>
            <a:chOff x="911364" y="4612773"/>
            <a:chExt cx="1268681" cy="1192491"/>
          </a:xfrm>
        </p:grpSpPr>
        <p:pic>
          <p:nvPicPr>
            <p:cNvPr id="46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659335" y="1516708"/>
            <a:ext cx="1268681" cy="1192491"/>
            <a:chOff x="911364" y="4612773"/>
            <a:chExt cx="1268681" cy="1192491"/>
          </a:xfrm>
        </p:grpSpPr>
        <p:pic>
          <p:nvPicPr>
            <p:cNvPr id="51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68591" y="809228"/>
            <a:ext cx="640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</a:t>
            </a:r>
            <a:r>
              <a:rPr lang="nl-BE" dirty="0" smtClean="0"/>
              <a:t>b. Verzekerbaarheid: Is burger aangesloten bij een ziekenfonds?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23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ft33.eu/download/img_mc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92" y="2905729"/>
            <a:ext cx="2254234" cy="9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 Transfer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3313845" y="4458547"/>
            <a:ext cx="1191480" cy="1287777"/>
            <a:chOff x="7214448" y="1755261"/>
            <a:chExt cx="1191480" cy="1287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4111" y="1516708"/>
            <a:ext cx="1268681" cy="1192491"/>
            <a:chOff x="911364" y="4612773"/>
            <a:chExt cx="1268681" cy="1192491"/>
          </a:xfrm>
        </p:grpSpPr>
        <p:pic>
          <p:nvPicPr>
            <p:cNvPr id="11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0252" y="3370559"/>
            <a:ext cx="1191480" cy="1287777"/>
            <a:chOff x="7214448" y="1755261"/>
            <a:chExt cx="1191480" cy="12877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37660" y="1199443"/>
            <a:ext cx="1268681" cy="1192491"/>
            <a:chOff x="911364" y="4612773"/>
            <a:chExt cx="1268681" cy="1192491"/>
          </a:xfrm>
        </p:grpSpPr>
        <p:pic>
          <p:nvPicPr>
            <p:cNvPr id="17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14319" y="3344466"/>
            <a:ext cx="1191480" cy="1287777"/>
            <a:chOff x="7214448" y="1755261"/>
            <a:chExt cx="1191480" cy="128777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59335" y="1516708"/>
            <a:ext cx="1268681" cy="1192491"/>
            <a:chOff x="911364" y="4612773"/>
            <a:chExt cx="1268681" cy="1192491"/>
          </a:xfrm>
        </p:grpSpPr>
        <p:pic>
          <p:nvPicPr>
            <p:cNvPr id="23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5778" y="4449721"/>
            <a:ext cx="1191480" cy="1287777"/>
            <a:chOff x="7214448" y="1755261"/>
            <a:chExt cx="1191480" cy="128777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68591" y="809228"/>
            <a:ext cx="640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</a:t>
            </a:r>
            <a:r>
              <a:rPr lang="nl-BE" dirty="0" smtClean="0"/>
              <a:t>b. Verzekerbaarheid: Is burger aangesloten bij een ziekenfonds?</a:t>
            </a:r>
            <a:endParaRPr lang="nl-BE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694466" y="3641439"/>
            <a:ext cx="848834" cy="171029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2" idx="2"/>
          </p:cNvCxnSpPr>
          <p:nvPr/>
        </p:nvCxnSpPr>
        <p:spPr>
          <a:xfrm flipH="1" flipV="1">
            <a:off x="2818452" y="2709199"/>
            <a:ext cx="724848" cy="503901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8" idx="2"/>
          </p:cNvCxnSpPr>
          <p:nvPr/>
        </p:nvCxnSpPr>
        <p:spPr>
          <a:xfrm flipV="1">
            <a:off x="4572001" y="2391934"/>
            <a:ext cx="0" cy="710326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963348" y="3838559"/>
            <a:ext cx="247972" cy="63511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095241" y="3812466"/>
            <a:ext cx="198122" cy="606249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610678" y="2598448"/>
            <a:ext cx="447160" cy="30728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707026" y="3517900"/>
            <a:ext cx="835035" cy="320661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 Transfer</a:t>
            </a:r>
            <a:endParaRPr lang="nl-BE" dirty="0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45</a:t>
            </a:fld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3313845" y="4458547"/>
            <a:ext cx="1191480" cy="1287777"/>
            <a:chOff x="7214448" y="1755261"/>
            <a:chExt cx="1191480" cy="1287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4111" y="1516708"/>
            <a:ext cx="1268681" cy="1192491"/>
            <a:chOff x="911364" y="4612773"/>
            <a:chExt cx="1268681" cy="1192491"/>
          </a:xfrm>
        </p:grpSpPr>
        <p:pic>
          <p:nvPicPr>
            <p:cNvPr id="11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0252" y="3370559"/>
            <a:ext cx="1191480" cy="1287777"/>
            <a:chOff x="7214448" y="1755261"/>
            <a:chExt cx="1191480" cy="12877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14319" y="3344466"/>
            <a:ext cx="1191480" cy="1287777"/>
            <a:chOff x="7214448" y="1755261"/>
            <a:chExt cx="1191480" cy="128777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59335" y="1516708"/>
            <a:ext cx="1268681" cy="1192491"/>
            <a:chOff x="911364" y="4612773"/>
            <a:chExt cx="1268681" cy="1192491"/>
          </a:xfrm>
        </p:grpSpPr>
        <p:pic>
          <p:nvPicPr>
            <p:cNvPr id="23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5778" y="4449721"/>
            <a:ext cx="1191480" cy="1287777"/>
            <a:chOff x="7214448" y="1755261"/>
            <a:chExt cx="1191480" cy="128777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188" y="1755261"/>
              <a:ext cx="936000" cy="936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214448" y="2673706"/>
              <a:ext cx="1191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Apotheker</a:t>
              </a:r>
              <a:endParaRPr lang="nl-BE" b="1" dirty="0"/>
            </a:p>
          </p:txBody>
        </p:sp>
      </p:grpSp>
      <p:sp>
        <p:nvSpPr>
          <p:cNvPr id="30" name="Left-Right Arrow 29"/>
          <p:cNvSpPr/>
          <p:nvPr/>
        </p:nvSpPr>
        <p:spPr>
          <a:xfrm rot="20366235">
            <a:off x="3309892" y="1678626"/>
            <a:ext cx="677592" cy="36576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Left-Right Arrow 33"/>
          <p:cNvSpPr/>
          <p:nvPr/>
        </p:nvSpPr>
        <p:spPr>
          <a:xfrm rot="1780545">
            <a:off x="5135937" y="1678625"/>
            <a:ext cx="677592" cy="36576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Left-Right Arrow 34"/>
          <p:cNvSpPr/>
          <p:nvPr/>
        </p:nvSpPr>
        <p:spPr>
          <a:xfrm rot="15251579">
            <a:off x="6156714" y="2811878"/>
            <a:ext cx="677592" cy="36576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Left-Right Arrow 35"/>
          <p:cNvSpPr/>
          <p:nvPr/>
        </p:nvSpPr>
        <p:spPr>
          <a:xfrm rot="17199752">
            <a:off x="2242851" y="2903328"/>
            <a:ext cx="677592" cy="36576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Left-Right Arrow 36"/>
          <p:cNvSpPr/>
          <p:nvPr/>
        </p:nvSpPr>
        <p:spPr>
          <a:xfrm rot="20366235">
            <a:off x="5954876" y="4596342"/>
            <a:ext cx="677592" cy="36576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Left-Right Arrow 37"/>
          <p:cNvSpPr/>
          <p:nvPr/>
        </p:nvSpPr>
        <p:spPr>
          <a:xfrm rot="1281705">
            <a:off x="2720653" y="4712617"/>
            <a:ext cx="677592" cy="36576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Left-Right Arrow 38"/>
          <p:cNvSpPr/>
          <p:nvPr/>
        </p:nvSpPr>
        <p:spPr>
          <a:xfrm>
            <a:off x="4358186" y="4902233"/>
            <a:ext cx="677592" cy="36576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ounded Rectangle 40"/>
          <p:cNvSpPr/>
          <p:nvPr/>
        </p:nvSpPr>
        <p:spPr>
          <a:xfrm>
            <a:off x="5274767" y="5805264"/>
            <a:ext cx="3306498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Geen high availability vereist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3440" y="5805264"/>
            <a:ext cx="4721103" cy="36576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/>
              <a:t>Iedereen steeds meest recente </a:t>
            </a:r>
            <a:r>
              <a:rPr lang="nl-BE" sz="2000" dirty="0" smtClean="0"/>
              <a:t>informatie</a:t>
            </a:r>
            <a:endParaRPr lang="nl-BE" sz="2000" dirty="0"/>
          </a:p>
        </p:txBody>
      </p:sp>
      <p:sp>
        <p:nvSpPr>
          <p:cNvPr id="43" name="Rounded Rectangle 42"/>
          <p:cNvSpPr/>
          <p:nvPr/>
        </p:nvSpPr>
        <p:spPr>
          <a:xfrm>
            <a:off x="538105" y="6237312"/>
            <a:ext cx="7678960" cy="3657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 smtClean="0"/>
              <a:t>Mogelijks extra bescherming (cryptografie) vereist→ extra complexiteit</a:t>
            </a:r>
            <a:endParaRPr lang="nl-BE" sz="2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937660" y="1199443"/>
            <a:ext cx="1268681" cy="1192491"/>
            <a:chOff x="911364" y="4612773"/>
            <a:chExt cx="1268681" cy="1192491"/>
          </a:xfrm>
        </p:grpSpPr>
        <p:pic>
          <p:nvPicPr>
            <p:cNvPr id="45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92" y="4612773"/>
              <a:ext cx="920419" cy="92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911364" y="5435932"/>
              <a:ext cx="126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Mutualiteit</a:t>
              </a:r>
              <a:endParaRPr lang="nl-BE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368591" y="809228"/>
            <a:ext cx="640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</a:t>
            </a:r>
            <a:r>
              <a:rPr lang="nl-BE" dirty="0" smtClean="0"/>
              <a:t>b. Verzekerbaarheid: Is burger aangesloten bij een ziekenfonds?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86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Blockchain Toepassingen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46</a:t>
            </a:fld>
            <a:endParaRPr lang="nl-BE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516235" y="1213481"/>
            <a:ext cx="2035955" cy="765131"/>
            <a:chOff x="1580004" y="2304504"/>
            <a:chExt cx="1953173" cy="734020"/>
          </a:xfrm>
        </p:grpSpPr>
        <p:grpSp>
          <p:nvGrpSpPr>
            <p:cNvPr id="15" name="Group 14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8" name="Elbow Connector 17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720107" y="2026652"/>
            <a:ext cx="171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Blockchain 1.0</a:t>
            </a:r>
            <a:endParaRPr lang="nl-BE" sz="2000" b="1" dirty="0"/>
          </a:p>
        </p:txBody>
      </p:sp>
      <p:cxnSp>
        <p:nvCxnSpPr>
          <p:cNvPr id="21510" name="Elbow Connector 21509"/>
          <p:cNvCxnSpPr>
            <a:stCxn id="3" idx="2"/>
          </p:cNvCxnSpPr>
          <p:nvPr/>
        </p:nvCxnSpPr>
        <p:spPr>
          <a:xfrm rot="5400000">
            <a:off x="2826439" y="1324945"/>
            <a:ext cx="648400" cy="2852034"/>
          </a:xfrm>
          <a:prstGeom prst="bentConnector2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Elbow Connector 21515"/>
          <p:cNvCxnSpPr>
            <a:stCxn id="3" idx="2"/>
          </p:cNvCxnSpPr>
          <p:nvPr/>
        </p:nvCxnSpPr>
        <p:spPr>
          <a:xfrm rot="16200000" flipH="1">
            <a:off x="5642954" y="1360463"/>
            <a:ext cx="648401" cy="2780997"/>
          </a:xfrm>
          <a:prstGeom prst="bentConnector2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53221" y="3864140"/>
            <a:ext cx="1342803" cy="1665078"/>
            <a:chOff x="937110" y="3468865"/>
            <a:chExt cx="1342803" cy="1665078"/>
          </a:xfrm>
        </p:grpSpPr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915" y="3468865"/>
              <a:ext cx="957192" cy="95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937110" y="4426057"/>
              <a:ext cx="13428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Financiële</a:t>
              </a:r>
              <a:br>
                <a:rPr lang="nl-BE" sz="2000" b="1" dirty="0" smtClean="0"/>
              </a:br>
              <a:r>
                <a:rPr lang="nl-BE" sz="2000" b="1" dirty="0" smtClean="0"/>
                <a:t>transacties</a:t>
              </a:r>
              <a:endParaRPr lang="nl-BE" sz="20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08990" y="3845633"/>
            <a:ext cx="1059669" cy="1702092"/>
            <a:chOff x="5633209" y="3468865"/>
            <a:chExt cx="1059669" cy="1702092"/>
          </a:xfrm>
        </p:grpSpPr>
        <p:pic>
          <p:nvPicPr>
            <p:cNvPr id="68" name="Picture 2" descr="http://findicons.com/files/icons/977/rrze/720/data_transf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209" y="3468865"/>
              <a:ext cx="1043725" cy="104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670867" y="4463071"/>
              <a:ext cx="10220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Data</a:t>
              </a:r>
              <a:br>
                <a:rPr lang="nl-BE" sz="2000" b="1" dirty="0" smtClean="0"/>
              </a:br>
              <a:r>
                <a:rPr lang="nl-BE" sz="2000" b="1" dirty="0" smtClean="0"/>
                <a:t>transfer</a:t>
              </a:r>
              <a:endParaRPr lang="nl-BE" sz="20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192981" y="3885612"/>
            <a:ext cx="1027888" cy="1622134"/>
            <a:chOff x="4327299" y="3548601"/>
            <a:chExt cx="1027888" cy="1622134"/>
          </a:xfrm>
        </p:grpSpPr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4327299" y="3548601"/>
              <a:ext cx="1022863" cy="986818"/>
              <a:chOff x="5555848" y="1006997"/>
              <a:chExt cx="1805651" cy="1742021"/>
            </a:xfrm>
          </p:grpSpPr>
          <p:sp>
            <p:nvSpPr>
              <p:cNvPr id="73" name="Vertical Scroll 72"/>
              <p:cNvSpPr/>
              <p:nvPr/>
            </p:nvSpPr>
            <p:spPr>
              <a:xfrm>
                <a:off x="5555848" y="1006997"/>
                <a:ext cx="1805651" cy="1670730"/>
              </a:xfrm>
              <a:prstGeom prst="verticalScroll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893391" y="1128936"/>
                <a:ext cx="1282450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b="1" dirty="0" smtClean="0"/>
                  <a:t>Diploma</a:t>
                </a:r>
                <a:endParaRPr lang="nl-BE" sz="12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25366" y="1403967"/>
                <a:ext cx="860816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Alice</a:t>
                </a:r>
                <a:endParaRPr lang="nl-BE" sz="12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682608" y="1663539"/>
                <a:ext cx="1554561" cy="760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1100" b="1" kern="500" dirty="0" smtClean="0"/>
                  <a:t>Master in </a:t>
                </a:r>
                <a:br>
                  <a:rPr lang="nl-BE" sz="1100" b="1" kern="500" dirty="0" smtClean="0"/>
                </a:br>
                <a:r>
                  <a:rPr lang="nl-BE" sz="1100" b="1" kern="500" dirty="0" smtClean="0"/>
                  <a:t>Lego Design</a:t>
                </a:r>
                <a:endParaRPr lang="nl-BE" sz="1100" b="1" kern="5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23812" y="2260034"/>
                <a:ext cx="1488230" cy="48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KU Leuven</a:t>
                </a:r>
                <a:endParaRPr lang="nl-BE" sz="12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334330" y="4462849"/>
              <a:ext cx="10208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Record</a:t>
              </a:r>
              <a:br>
                <a:rPr lang="nl-BE" sz="2000" b="1" dirty="0" smtClean="0"/>
              </a:br>
              <a:r>
                <a:rPr lang="nl-BE" sz="2000" b="1" dirty="0" err="1" smtClean="0"/>
                <a:t>keeping</a:t>
              </a:r>
              <a:endParaRPr lang="nl-BE" sz="2000" b="1" dirty="0"/>
            </a:p>
          </p:txBody>
        </p:sp>
      </p:grpSp>
      <p:sp>
        <p:nvSpPr>
          <p:cNvPr id="21522" name="Rounded Rectangle 21521"/>
          <p:cNvSpPr/>
          <p:nvPr/>
        </p:nvSpPr>
        <p:spPr>
          <a:xfrm>
            <a:off x="428263" y="5805264"/>
            <a:ext cx="8206451" cy="509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Verminderd vertrouwen vereist in centrale / intermediaire partijen</a:t>
            </a:r>
            <a:endParaRPr lang="nl-BE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34147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705101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329544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991261" y="3845633"/>
            <a:ext cx="1047338" cy="1702092"/>
            <a:chOff x="2935177" y="3468865"/>
            <a:chExt cx="1047338" cy="1702092"/>
          </a:xfrm>
        </p:grpSpPr>
        <p:pic>
          <p:nvPicPr>
            <p:cNvPr id="65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742" y="3468865"/>
              <a:ext cx="994206" cy="99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2935177" y="4463071"/>
              <a:ext cx="10473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b="1" dirty="0" smtClean="0"/>
                <a:t>Transfer</a:t>
              </a:r>
              <a:br>
                <a:rPr lang="nl-BE" sz="2000" b="1" dirty="0" smtClean="0"/>
              </a:br>
              <a:r>
                <a:rPr lang="nl-BE" sz="2000" b="1" dirty="0" smtClean="0"/>
                <a:t>activa</a:t>
              </a:r>
              <a:endParaRPr lang="nl-BE" sz="2000" b="1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5496487" y="3075162"/>
            <a:ext cx="0" cy="593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3" name="Picture 35" descr="https://d24wuq6o951i2g.cloudfront.net/img/events/id/201/2018844/assets/239.Lightspeed-Venture-Partners-Logo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65" y="4826420"/>
            <a:ext cx="256951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Blockchain investeringen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47</a:t>
            </a:fld>
            <a:endParaRPr lang="nl-BE" dirty="0"/>
          </a:p>
        </p:txBody>
      </p:sp>
      <p:pic>
        <p:nvPicPr>
          <p:cNvPr id="17412" name="Picture 4" descr="https://upload.wikimedia.org/wikipedia/en/4/45/Merrill_Lynch_WM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64" y="5400969"/>
            <a:ext cx="247636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98" y="5804143"/>
            <a:ext cx="177294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 descr="https://upload.wikimedia.org/wikipedia/commons/thumb/3/31/Credit_Suisse_Logo.svg/1024px-Credit_Suisse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38" y="5400969"/>
            <a:ext cx="177230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http://rollinspci.com/wp-content/uploads/2015/06/jp-morgan-chas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03" y="5804143"/>
            <a:ext cx="289774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https://www.kbc.com/en/system/files/doc/logos/01_KBC/KB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98" y="4826420"/>
            <a:ext cx="69081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https://upload.wikimedia.org/wikipedia/en/thumb/6/6a/BNP_Paribas.svg/1024px-BNP_Paribas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48" y="5400969"/>
            <a:ext cx="242526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 descr="https://upload.wikimedia.org/wikipedia/commons/4/4b/ING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33" y="5443424"/>
            <a:ext cx="1837590" cy="4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19" descr="https://upload.wikimedia.org/wikipedia/commons/thumb/5/51/IBM_logo.svg/2000px-IBM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3" y="5400969"/>
            <a:ext cx="135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9" name="Picture 21" descr="https://upload.wikimedia.org/wikipedia/commons/thumb/9/96/Microsoft_logo_(2012).svg/2000px-Microsoft_logo_(2012)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3" y="4237909"/>
            <a:ext cx="25318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1" name="Picture 23" descr="https://upload.wikimedia.org/wikipedia/commons/thumb/c/cd/Accenture.svg/2000px-Accenture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47" y="4826420"/>
            <a:ext cx="18989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3" name="Picture 25" descr="https://www.obis.ethz.ch/wp-content/uploads/2015/05/Deloitt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16" y="4826420"/>
            <a:ext cx="24774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5" name="Picture 27" descr="https://static.vecteezy.com/system/resources/previews/000/045/683/non_2x/intel-logo-vecto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84" y="4237909"/>
            <a:ext cx="7714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7" name="Picture 29" descr="https://upload.wikimedia.org/wikipedia/commons/thumb/c/cf/Logo_Airbus_2014.svg/2000px-Logo_Airbus_2014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36" y="4237909"/>
            <a:ext cx="242526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9" name="Picture 31" descr="http://media.coindesk.com/uploads/2015/07/Screen-Shot-2015-07-15-at-2.31.23-PM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85" y="4826420"/>
            <a:ext cx="163928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1" name="Picture 33" descr="http://photos.prnewswire.com/prnfull/20080409/NYW017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12" y="4273909"/>
            <a:ext cx="305632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upload.wikimedia.org/wikipedia/commons/thumb/2/20/Bank_of_America_logo.svg/2000px-Bank_of_America_logo.sv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" y="5804143"/>
            <a:ext cx="42666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3950" y="1363212"/>
            <a:ext cx="80742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600" dirty="0" smtClean="0"/>
              <a:t>Totaal 2016: </a:t>
            </a:r>
            <a:r>
              <a:rPr lang="nl-BE" sz="4400" b="1" dirty="0" smtClean="0"/>
              <a:t>$ </a:t>
            </a:r>
            <a:r>
              <a:rPr lang="nl-BE" sz="4400" b="1" dirty="0"/>
              <a:t>2,5 </a:t>
            </a:r>
            <a:r>
              <a:rPr lang="nl-BE" sz="4400" b="1" dirty="0" smtClean="0"/>
              <a:t>miljard</a:t>
            </a:r>
          </a:p>
          <a:p>
            <a:pPr algn="ctr"/>
            <a:r>
              <a:rPr lang="nl-BE" sz="3600" dirty="0"/>
              <a:t>Verwachte groei tot </a:t>
            </a:r>
            <a:r>
              <a:rPr lang="nl-BE" sz="3600" dirty="0" smtClean="0"/>
              <a:t>2022: </a:t>
            </a:r>
            <a:r>
              <a:rPr lang="nl-BE" sz="4400" b="1" dirty="0" smtClean="0"/>
              <a:t>35</a:t>
            </a:r>
            <a:r>
              <a:rPr lang="nl-BE" sz="4400" b="1" dirty="0"/>
              <a:t>% per </a:t>
            </a:r>
            <a:r>
              <a:rPr lang="nl-BE" sz="4400" b="1" dirty="0" smtClean="0"/>
              <a:t>jaar</a:t>
            </a:r>
            <a:endParaRPr lang="nl-BE" sz="8000" dirty="0"/>
          </a:p>
        </p:txBody>
      </p:sp>
      <p:pic>
        <p:nvPicPr>
          <p:cNvPr id="14338" name="Picture 2" descr="https://upload.wikimedia.org/wikipedia/en/thumb/a/ae/Flag_of_the_United_Kingdom.svg/1280px-Flag_of_the_United_Kingdom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" y="3620916"/>
            <a:ext cx="1080000" cy="5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thumb/2/20/Flag_of_the_Netherlands.svg/2000px-Flag_of_the_Netherlands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92" y="3620916"/>
            <a:ext cx="810317" cy="5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upload.wikimedia.org/wikipedia/commons/thumb/8/8f/Flag_of_Estonia.svg/255px-Flag_of_Estonia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51" y="3620916"/>
            <a:ext cx="849999" cy="5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assets.antwerpen.be/srv/assets/api/image/662385b9-c3bb-4108-9145-67318e2382e5/antwerpenregistratie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92" y="3620916"/>
            <a:ext cx="540000" cy="5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weneedfun.com/wp-content/uploads/2016/12/Dubai-Flag-2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34" y="3620916"/>
            <a:ext cx="816532" cy="5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10" y="3620916"/>
            <a:ext cx="808383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274385" y="3183032"/>
            <a:ext cx="10066085" cy="377395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445" name="Picture 37" descr="http://cliparts.co/cliparts/rij/RyB/rijRyBGjT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57" y="5421834"/>
            <a:ext cx="9797143" cy="18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4288" y="6445126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S  t  a  r  t  u  p  s</a:t>
            </a:r>
            <a:endParaRPr lang="nl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0" y="737652"/>
            <a:ext cx="3060000" cy="54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2" name="Rectangle 171"/>
          <p:cNvSpPr/>
          <p:nvPr/>
        </p:nvSpPr>
        <p:spPr>
          <a:xfrm>
            <a:off x="3060000" y="732910"/>
            <a:ext cx="3060000" cy="54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3" name="Rectangle 172"/>
          <p:cNvSpPr/>
          <p:nvPr/>
        </p:nvSpPr>
        <p:spPr>
          <a:xfrm>
            <a:off x="6082600" y="732910"/>
            <a:ext cx="3060000" cy="54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36" y="-99392"/>
            <a:ext cx="8229600" cy="922114"/>
          </a:xfrm>
        </p:spPr>
        <p:txBody>
          <a:bodyPr>
            <a:normAutofit/>
          </a:bodyPr>
          <a:lstStyle/>
          <a:p>
            <a:r>
              <a:rPr lang="nl-BE" smtClean="0"/>
              <a:t>Beter bestuur</a:t>
            </a:r>
            <a:endParaRPr lang="nl-BE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79997"/>
            <a:ext cx="399030" cy="5154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48</a:t>
            </a:fld>
            <a:endParaRPr lang="nl-BE" dirty="0"/>
          </a:p>
        </p:txBody>
      </p:sp>
      <p:pic>
        <p:nvPicPr>
          <p:cNvPr id="6" name="Picture 2" descr="http://simpleicon.com/wp-content/uploads/umbrell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25" y="99402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5" y="26933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5" y="99402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04" y="26933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181100" y="1571575"/>
            <a:ext cx="270000" cy="270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47085" y="2432940"/>
            <a:ext cx="270001" cy="279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21" y="1890705"/>
            <a:ext cx="38053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752600" y="2432940"/>
            <a:ext cx="320504" cy="279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48315" y="2153462"/>
            <a:ext cx="494789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88063" y="1571575"/>
            <a:ext cx="270000" cy="270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643344"/>
            <a:ext cx="540000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5" y="1795744"/>
            <a:ext cx="540000" cy="5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5" y="1948144"/>
            <a:ext cx="540000" cy="540000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>
            <a:off x="1295158" y="3167909"/>
            <a:ext cx="561975" cy="438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88" y="1110150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5" y="1613685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6" y="252535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30" y="2568020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72" y="161368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3802041" y="2218144"/>
            <a:ext cx="270000" cy="354535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531530" y="2853231"/>
            <a:ext cx="413516" cy="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421805" y="2218144"/>
            <a:ext cx="152270" cy="354535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991530" y="1314140"/>
            <a:ext cx="450840" cy="329204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054772" y="2008139"/>
            <a:ext cx="206758" cy="103275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590000" y="1650150"/>
            <a:ext cx="148288" cy="386893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531531" y="1948143"/>
            <a:ext cx="890274" cy="624536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072041" y="1650150"/>
            <a:ext cx="549909" cy="191425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4904909" y="1650150"/>
            <a:ext cx="120648" cy="92253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>
            <a:off x="4457300" y="3167909"/>
            <a:ext cx="561975" cy="438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3" name="Group 122"/>
          <p:cNvGrpSpPr/>
          <p:nvPr/>
        </p:nvGrpSpPr>
        <p:grpSpPr>
          <a:xfrm>
            <a:off x="3532041" y="3672090"/>
            <a:ext cx="2447033" cy="1997870"/>
            <a:chOff x="3532041" y="4502265"/>
            <a:chExt cx="2447033" cy="1997870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557" y="450226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074" y="5005800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15" y="591747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799" y="596013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041" y="500580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2" name="Straight Arrow Connector 81"/>
            <p:cNvCxnSpPr/>
            <p:nvPr/>
          </p:nvCxnSpPr>
          <p:spPr>
            <a:xfrm>
              <a:off x="3802041" y="5610259"/>
              <a:ext cx="252731" cy="349876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9" idx="1"/>
              <a:endCxn id="80" idx="3"/>
            </p:cNvCxnSpPr>
            <p:nvPr/>
          </p:nvCxnSpPr>
          <p:spPr>
            <a:xfrm flipH="1">
              <a:off x="4548799" y="6187471"/>
              <a:ext cx="413516" cy="0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5439074" y="5610259"/>
              <a:ext cx="270002" cy="349876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4008799" y="4775849"/>
              <a:ext cx="448501" cy="259610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77" idx="3"/>
            </p:cNvCxnSpPr>
            <p:nvPr/>
          </p:nvCxnSpPr>
          <p:spPr>
            <a:xfrm flipH="1" flipV="1">
              <a:off x="5025557" y="4772265"/>
              <a:ext cx="413517" cy="321069"/>
            </a:xfrm>
            <a:prstGeom prst="straightConnector1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88" name="Group 15387"/>
          <p:cNvGrpSpPr/>
          <p:nvPr/>
        </p:nvGrpSpPr>
        <p:grpSpPr>
          <a:xfrm>
            <a:off x="6710597" y="978265"/>
            <a:ext cx="1953960" cy="2207749"/>
            <a:chOff x="6799497" y="1337090"/>
            <a:chExt cx="1953960" cy="2207749"/>
          </a:xfrm>
        </p:grpSpPr>
        <p:sp>
          <p:nvSpPr>
            <p:cNvPr id="75" name="TextBox 74"/>
            <p:cNvSpPr txBox="1"/>
            <p:nvPr/>
          </p:nvSpPr>
          <p:spPr>
            <a:xfrm>
              <a:off x="6799497" y="1373093"/>
              <a:ext cx="612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7200" b="1" dirty="0" smtClean="0"/>
                <a:t>?</a:t>
              </a:r>
              <a:endParaRPr lang="nl-BE" sz="72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634248" y="2061410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6600" b="1" dirty="0" smtClean="0"/>
                <a:t>?</a:t>
              </a:r>
              <a:endParaRPr lang="nl-BE" sz="66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912907" y="2395869"/>
              <a:ext cx="540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6000" b="1" dirty="0" smtClean="0"/>
                <a:t>?</a:t>
              </a:r>
              <a:endParaRPr lang="nl-BE" sz="6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48190" y="2513469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5400" b="1" dirty="0" smtClean="0"/>
                <a:t>?</a:t>
              </a:r>
              <a:endParaRPr lang="nl-BE" sz="54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453440" y="1337090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4800" b="1" dirty="0" smtClean="0"/>
                <a:t>?</a:t>
              </a:r>
              <a:endParaRPr lang="nl-BE" sz="48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102724" y="1597029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4400" b="1" dirty="0" smtClean="0"/>
                <a:t>?</a:t>
              </a:r>
              <a:endParaRPr lang="nl-BE" sz="44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465462" y="2836953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4000" b="1" dirty="0" smtClean="0"/>
                <a:t>?</a:t>
              </a:r>
              <a:endParaRPr lang="nl-BE" sz="4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236382" y="2072703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3600" b="1" dirty="0" smtClean="0"/>
                <a:t>?</a:t>
              </a:r>
              <a:endParaRPr lang="nl-BE" sz="3600" b="1" dirty="0"/>
            </a:p>
          </p:txBody>
        </p:sp>
      </p:grpSp>
      <p:sp>
        <p:nvSpPr>
          <p:cNvPr id="115" name="Down Arrow 114"/>
          <p:cNvSpPr/>
          <p:nvPr/>
        </p:nvSpPr>
        <p:spPr>
          <a:xfrm>
            <a:off x="7395429" y="3167909"/>
            <a:ext cx="561975" cy="438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92" name="Group 91"/>
          <p:cNvGrpSpPr/>
          <p:nvPr/>
        </p:nvGrpSpPr>
        <p:grpSpPr>
          <a:xfrm>
            <a:off x="6926511" y="3827767"/>
            <a:ext cx="1814246" cy="1474899"/>
            <a:chOff x="6939211" y="4492842"/>
            <a:chExt cx="1814246" cy="1474899"/>
          </a:xfrm>
        </p:grpSpPr>
        <p:sp>
          <p:nvSpPr>
            <p:cNvPr id="91" name="Rounded Rectangle 90"/>
            <p:cNvSpPr/>
            <p:nvPr/>
          </p:nvSpPr>
          <p:spPr>
            <a:xfrm>
              <a:off x="6939211" y="4492842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939211" y="4775849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939211" y="5058856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6939211" y="5341863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939211" y="5624871"/>
              <a:ext cx="1052502" cy="23455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6" name="Picture 2" descr="Magnifying Glass, Magnifier Glass, Glass, Increase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3457" y="4707741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TextBox 92"/>
          <p:cNvSpPr txBox="1"/>
          <p:nvPr/>
        </p:nvSpPr>
        <p:spPr>
          <a:xfrm>
            <a:off x="6866274" y="737652"/>
            <a:ext cx="149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Transparantie</a:t>
            </a:r>
            <a:endParaRPr lang="nl-BE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3378031" y="737652"/>
            <a:ext cx="267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Gestroomlijnde processen</a:t>
            </a:r>
            <a:endParaRPr lang="nl-BE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64543" y="737652"/>
            <a:ext cx="295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Vereenvoudiging voor burger</a:t>
            </a:r>
            <a:endParaRPr lang="nl-BE" b="1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841756" y="3900544"/>
            <a:ext cx="1468777" cy="1468777"/>
            <a:chOff x="760777" y="4842029"/>
            <a:chExt cx="1468777" cy="1468777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77" y="4842029"/>
              <a:ext cx="1468777" cy="1468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5" name="Rectangle 174"/>
            <p:cNvSpPr/>
            <p:nvPr/>
          </p:nvSpPr>
          <p:spPr>
            <a:xfrm>
              <a:off x="1199845" y="5287375"/>
              <a:ext cx="59063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BE" dirty="0" smtClean="0"/>
                <a:t>OK</a:t>
              </a:r>
              <a:endParaRPr lang="nl-BE" dirty="0"/>
            </a:p>
          </p:txBody>
        </p:sp>
      </p:grpSp>
      <p:sp>
        <p:nvSpPr>
          <p:cNvPr id="15389" name="Oval 15388"/>
          <p:cNvSpPr/>
          <p:nvPr/>
        </p:nvSpPr>
        <p:spPr>
          <a:xfrm>
            <a:off x="4323718" y="2050070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09" name="Straight Arrow Connector 208"/>
          <p:cNvCxnSpPr/>
          <p:nvPr/>
        </p:nvCxnSpPr>
        <p:spPr>
          <a:xfrm flipH="1">
            <a:off x="4337269" y="2360209"/>
            <a:ext cx="74144" cy="22864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114588" y="5740807"/>
            <a:ext cx="2829600" cy="3600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Levensloop</a:t>
            </a:r>
            <a:endParaRPr lang="nl-BE" b="1" dirty="0"/>
          </a:p>
        </p:txBody>
      </p:sp>
      <p:sp>
        <p:nvSpPr>
          <p:cNvPr id="86" name="Rounded Rectangle 85"/>
          <p:cNvSpPr/>
          <p:nvPr/>
        </p:nvSpPr>
        <p:spPr>
          <a:xfrm>
            <a:off x="6207349" y="5740807"/>
            <a:ext cx="2829600" cy="36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Voedselveiligheid</a:t>
            </a:r>
            <a:endParaRPr lang="nl-BE" b="1" dirty="0"/>
          </a:p>
        </p:txBody>
      </p:sp>
      <p:sp>
        <p:nvSpPr>
          <p:cNvPr id="87" name="Rounded Rectangle 86"/>
          <p:cNvSpPr/>
          <p:nvPr/>
        </p:nvSpPr>
        <p:spPr>
          <a:xfrm>
            <a:off x="3149600" y="5740807"/>
            <a:ext cx="2829473" cy="36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Schuldafhandeling</a:t>
            </a:r>
            <a:endParaRPr lang="nl-BE" b="1" dirty="0"/>
          </a:p>
        </p:txBody>
      </p:sp>
      <p:sp>
        <p:nvSpPr>
          <p:cNvPr id="89" name="Rounded Rectangle 88"/>
          <p:cNvSpPr/>
          <p:nvPr/>
        </p:nvSpPr>
        <p:spPr>
          <a:xfrm>
            <a:off x="1520630" y="6389224"/>
            <a:ext cx="5895315" cy="35302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/>
              <a:t>Blockchain veelbelovende technologie</a:t>
            </a:r>
          </a:p>
        </p:txBody>
      </p:sp>
    </p:spTree>
    <p:extLst>
      <p:ext uri="{BB962C8B-B14F-4D97-AF65-F5344CB8AC3E}">
        <p14:creationId xmlns:p14="http://schemas.microsoft.com/office/powerpoint/2010/main" val="3801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41797" y="1295400"/>
            <a:ext cx="8060406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Blockchain &amp; overheid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49</a:t>
            </a:fld>
            <a:endParaRPr lang="nl-BE" dirty="0"/>
          </a:p>
        </p:txBody>
      </p:sp>
      <p:sp>
        <p:nvSpPr>
          <p:cNvPr id="238" name="Rounded Rectangle 237"/>
          <p:cNvSpPr/>
          <p:nvPr/>
        </p:nvSpPr>
        <p:spPr>
          <a:xfrm>
            <a:off x="2395718" y="3852881"/>
            <a:ext cx="4352565" cy="98581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/>
              <a:t>G</a:t>
            </a:r>
            <a:r>
              <a:rPr lang="nl-BE" sz="2000" b="1" dirty="0" smtClean="0"/>
              <a:t>ecoördineerde aanpak noodzakelijk</a:t>
            </a:r>
          </a:p>
          <a:p>
            <a:pPr algn="ctr"/>
            <a:r>
              <a:rPr lang="nl-BE" sz="2000" b="1" dirty="0" smtClean="0"/>
              <a:t>om te komen tot blockchain ecosystemen over instellingen heen</a:t>
            </a:r>
            <a:endParaRPr lang="nl-BE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06897" y="1529853"/>
            <a:ext cx="7730206" cy="1220142"/>
            <a:chOff x="1007394" y="1529853"/>
            <a:chExt cx="7730206" cy="1220142"/>
          </a:xfrm>
        </p:grpSpPr>
        <p:pic>
          <p:nvPicPr>
            <p:cNvPr id="19458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394" y="1559370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903" y="1559370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412" y="1559369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921" y="1559368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1" name="Rounded Rectangle 390"/>
            <p:cNvSpPr/>
            <p:nvPr/>
          </p:nvSpPr>
          <p:spPr>
            <a:xfrm>
              <a:off x="4893594" y="1580373"/>
              <a:ext cx="3844006" cy="114861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/>
                <a:t>Silo 2.0</a:t>
              </a:r>
              <a:br>
                <a:rPr lang="nl-BE" sz="2400" b="1" dirty="0" smtClean="0"/>
              </a:br>
              <a:r>
                <a:rPr lang="nl-BE" sz="2000" b="1" dirty="0" smtClean="0"/>
                <a:t>Gevaar data verspreid in diverse geïsoleerde </a:t>
              </a:r>
              <a:r>
                <a:rPr lang="nl-BE" sz="2000" b="1" dirty="0" err="1" smtClean="0"/>
                <a:t>blockchains</a:t>
              </a:r>
              <a:endParaRPr lang="nl-BE" sz="2000" b="1" dirty="0"/>
            </a:p>
          </p:txBody>
        </p:sp>
        <p:pic>
          <p:nvPicPr>
            <p:cNvPr id="89" name="Picture 2" descr="http://en.agremo.pl/templates/default/public/images/icon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429" y="1529853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Down Arrow 89"/>
          <p:cNvSpPr/>
          <p:nvPr/>
        </p:nvSpPr>
        <p:spPr>
          <a:xfrm>
            <a:off x="4291013" y="3204334"/>
            <a:ext cx="561975" cy="438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0" name="Group 29"/>
          <p:cNvGrpSpPr/>
          <p:nvPr/>
        </p:nvGrpSpPr>
        <p:grpSpPr>
          <a:xfrm>
            <a:off x="942629" y="5422897"/>
            <a:ext cx="7258743" cy="543704"/>
            <a:chOff x="926638" y="5422897"/>
            <a:chExt cx="7258743" cy="543704"/>
          </a:xfrm>
        </p:grpSpPr>
        <p:sp>
          <p:nvSpPr>
            <p:cNvPr id="97" name="Rounded Rectangle 96"/>
            <p:cNvSpPr/>
            <p:nvPr/>
          </p:nvSpPr>
          <p:spPr>
            <a:xfrm>
              <a:off x="4730081" y="5422897"/>
              <a:ext cx="3455300" cy="54370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b="1" dirty="0" smtClean="0"/>
                <a:t>Gemeenschappelijke visie</a:t>
              </a:r>
              <a:endParaRPr lang="nl-BE" sz="2000" b="1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926638" y="5422898"/>
              <a:ext cx="3410316" cy="543703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b="1" dirty="0" smtClean="0"/>
                <a:t>Gemeenschappelijk platform</a:t>
              </a:r>
              <a:endParaRPr lang="nl-B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08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Overgang inhoud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Oude BeConnected toegankelijk tot 31/03/2017</a:t>
            </a:r>
          </a:p>
          <a:p>
            <a:r>
              <a:rPr lang="nl-BE" smtClean="0"/>
              <a:t>Verwijdering inhoud die niet langer wordt gebruikt: 59 ruimtes</a:t>
            </a:r>
          </a:p>
          <a:p>
            <a:r>
              <a:rPr lang="nl-BE" smtClean="0"/>
              <a:t>Export inhoud op USB-stick: 70 ruimtes</a:t>
            </a:r>
          </a:p>
          <a:p>
            <a:r>
              <a:rPr lang="nl-BE" smtClean="0"/>
              <a:t>Overzetting inhoud naar nieuw platform: 61 ruimtes</a:t>
            </a:r>
          </a:p>
          <a:p>
            <a:pPr lvl="1"/>
            <a:r>
              <a:rPr lang="nl-BE" smtClean="0"/>
              <a:t>toegangen tot de ruimte worden niet hernomen</a:t>
            </a:r>
          </a:p>
          <a:p>
            <a:pPr lvl="2"/>
            <a:r>
              <a:rPr lang="nl-BE" smtClean="0"/>
              <a:t>opnieuw toekennen van toegangen door de beheerder van de ruimte </a:t>
            </a:r>
          </a:p>
          <a:p>
            <a:pPr lvl="2"/>
            <a:r>
              <a:rPr lang="nl-BE" smtClean="0"/>
              <a:t>door gebruik te maken van de ShAD</a:t>
            </a:r>
          </a:p>
          <a:p>
            <a:pPr lvl="1"/>
            <a:r>
              <a:rPr lang="nl-BE" smtClean="0"/>
              <a:t>mappenstructuur van de ruimte worden niet hernomen</a:t>
            </a:r>
          </a:p>
          <a:p>
            <a:pPr lvl="2"/>
            <a:r>
              <a:rPr lang="nl-BE" smtClean="0"/>
              <a:t>in SharePoint worden documenten geklasseerd door middel van kolommen, dit zijn “metadata”</a:t>
            </a:r>
          </a:p>
          <a:p>
            <a:pPr lvl="2"/>
            <a:r>
              <a:rPr lang="nl-BE" smtClean="0"/>
              <a:t>oude mappenstructuur wel hernomen als een kolom (“metadata”) zodat de beheerder de documenten eventueel kan herschikken</a:t>
            </a:r>
          </a:p>
          <a:p>
            <a:pPr lvl="2"/>
            <a:r>
              <a:rPr lang="nl-BE" smtClean="0"/>
              <a:t>oude mappenstructuur ook weergegeven als filter 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85805" y="3933056"/>
            <a:ext cx="8496944" cy="2474337"/>
          </a:xfrm>
          <a:prstGeom prst="roundRect">
            <a:avLst>
              <a:gd name="adj" fmla="val 568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ounded Rectangle 6"/>
          <p:cNvSpPr/>
          <p:nvPr/>
        </p:nvSpPr>
        <p:spPr>
          <a:xfrm>
            <a:off x="323528" y="1124744"/>
            <a:ext cx="8496944" cy="2520280"/>
          </a:xfrm>
          <a:prstGeom prst="roundRect">
            <a:avLst>
              <a:gd name="adj" fmla="val 568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nl-BE" dirty="0" smtClean="0"/>
              <a:t>Hype / Potentieel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068" y="1196752"/>
            <a:ext cx="5227732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/>
              <a:t>“Van de respondenten</a:t>
            </a:r>
            <a:r>
              <a:rPr lang="en-US" sz="2200" i="1" baseline="30000" dirty="0" smtClean="0"/>
              <a:t>1</a:t>
            </a:r>
            <a:r>
              <a:rPr lang="en-US" sz="2200" i="1" dirty="0" smtClean="0"/>
              <a:t> stelde </a:t>
            </a:r>
            <a:r>
              <a:rPr lang="en-US" sz="2200" i="1" dirty="0"/>
              <a:t>73.1% </a:t>
            </a:r>
            <a:r>
              <a:rPr lang="en-US" sz="2200" i="1" dirty="0" smtClean="0"/>
              <a:t>dat in 2025 belastingen voor het eerst geïnd zullen worden d.m.v. een blockchain, terwijl </a:t>
            </a:r>
            <a:r>
              <a:rPr lang="en-US" sz="2200" i="1" dirty="0"/>
              <a:t>57.9</a:t>
            </a:r>
            <a:r>
              <a:rPr lang="en-US" sz="2200" i="1" dirty="0" smtClean="0"/>
              <a:t>% gelooft dat tegen dan 10% van het globale bruto binnenlands product op de blockchain bewaard zal worden.</a:t>
            </a:r>
            <a:r>
              <a:rPr lang="en-US" sz="2200" dirty="0" smtClean="0"/>
              <a:t>”</a:t>
            </a:r>
            <a:endParaRPr lang="en-US" sz="2000" b="1" dirty="0" smtClean="0"/>
          </a:p>
          <a:p>
            <a:pPr marL="0" indent="0" algn="r">
              <a:buNone/>
            </a:pPr>
            <a:r>
              <a:rPr lang="en-US" sz="2000" b="1" dirty="0" smtClean="0"/>
              <a:t>2015 </a:t>
            </a:r>
            <a:endParaRPr lang="nl-BE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50</a:t>
            </a:fld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284984"/>
            <a:ext cx="5983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(1) meer dan 800 </a:t>
            </a:r>
            <a:r>
              <a:rPr lang="en-US" sz="1600" dirty="0" smtClean="0"/>
              <a:t>informatie en communicatie </a:t>
            </a:r>
            <a:r>
              <a:rPr lang="en-US" sz="1600" dirty="0"/>
              <a:t>executives </a:t>
            </a:r>
            <a:r>
              <a:rPr lang="en-US" sz="1600" dirty="0" smtClean="0"/>
              <a:t>en experten</a:t>
            </a:r>
            <a:endParaRPr lang="nl-BE" sz="1600" dirty="0"/>
          </a:p>
        </p:txBody>
      </p:sp>
      <p:sp>
        <p:nvSpPr>
          <p:cNvPr id="9" name="Rectangle 8"/>
          <p:cNvSpPr/>
          <p:nvPr/>
        </p:nvSpPr>
        <p:spPr>
          <a:xfrm>
            <a:off x="3563888" y="4017188"/>
            <a:ext cx="50575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 smtClean="0"/>
              <a:t>“De trend waarbij trage</a:t>
            </a:r>
            <a:r>
              <a:rPr lang="en-US" sz="2200" i="1" dirty="0"/>
              <a:t>, gecentraliseerde, proprietary </a:t>
            </a:r>
            <a:r>
              <a:rPr lang="en-US" sz="2200" i="1" dirty="0" smtClean="0"/>
              <a:t>systemen wijken voor snelle, gedistribueerde, open systemen is onstopbaar, en blockchain zal achteraf gezien worden als een belangrijke mijlpaal in deze evolutie.”</a:t>
            </a:r>
          </a:p>
          <a:p>
            <a:pPr algn="r"/>
            <a:r>
              <a:rPr lang="en-US" sz="2200" i="1" dirty="0" smtClean="0"/>
              <a:t>				</a:t>
            </a:r>
            <a:r>
              <a:rPr lang="en-US" sz="2200" b="1" i="1" dirty="0" smtClean="0"/>
              <a:t>2016</a:t>
            </a:r>
          </a:p>
        </p:txBody>
      </p:sp>
      <p:pic>
        <p:nvPicPr>
          <p:cNvPr id="10" name="Picture 2" descr="http://logonoid.com/images/world-economic-foru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6564"/>
            <a:ext cx="2933006" cy="18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thumb/d/db/Forbes_logo.svg/2000px-Forbes_logo.svg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7" y="4314308"/>
            <a:ext cx="2983977" cy="7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876" y="2056740"/>
            <a:ext cx="9487913" cy="698500"/>
          </a:xfrm>
          <a:prstGeom prst="rect">
            <a:avLst/>
          </a:prstGeom>
          <a:gradFill>
            <a:gsLst>
              <a:gs pos="50000">
                <a:srgbClr val="FFFF99"/>
              </a:gs>
              <a:gs pos="0">
                <a:srgbClr val="FFFF99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653325" y="1796103"/>
            <a:ext cx="3230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200" b="1" dirty="0" smtClean="0"/>
              <a:t>H Y P E  </a:t>
            </a:r>
            <a:endParaRPr lang="nl-BE" sz="7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50678" y="1796103"/>
            <a:ext cx="3230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200" b="1" dirty="0" smtClean="0"/>
              <a:t>H Y P E  </a:t>
            </a:r>
            <a:endParaRPr lang="nl-BE" sz="7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Gehouden informatiesessies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51</a:t>
            </a:fld>
            <a:endParaRPr lang="nl-BE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74324" y="858768"/>
            <a:ext cx="6318976" cy="2984747"/>
            <a:chOff x="3771899" y="1110589"/>
            <a:chExt cx="5422901" cy="2425701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5276849" y="-394360"/>
              <a:ext cx="2413001" cy="5422899"/>
            </a:xfrm>
            <a:prstGeom prst="triangle">
              <a:avLst/>
            </a:prstGeom>
            <a:gradFill>
              <a:gsLst>
                <a:gs pos="0">
                  <a:srgbClr val="FF6969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32363" y="2359953"/>
              <a:ext cx="4262437" cy="1176337"/>
            </a:xfrm>
            <a:custGeom>
              <a:avLst/>
              <a:gdLst>
                <a:gd name="connsiteX0" fmla="*/ 3167062 w 3171825"/>
                <a:gd name="connsiteY0" fmla="*/ 381000 h 1176337"/>
                <a:gd name="connsiteX1" fmla="*/ 3171825 w 3171825"/>
                <a:gd name="connsiteY1" fmla="*/ 1176337 h 1176337"/>
                <a:gd name="connsiteX2" fmla="*/ 157162 w 3171825"/>
                <a:gd name="connsiteY2" fmla="*/ 323850 h 1176337"/>
                <a:gd name="connsiteX3" fmla="*/ 0 w 3171825"/>
                <a:gd name="connsiteY3" fmla="*/ 0 h 1176337"/>
                <a:gd name="connsiteX4" fmla="*/ 3167062 w 3171825"/>
                <a:gd name="connsiteY4" fmla="*/ 381000 h 11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1825" h="1176337">
                  <a:moveTo>
                    <a:pt x="3167062" y="381000"/>
                  </a:moveTo>
                  <a:cubicBezTo>
                    <a:pt x="3168650" y="646112"/>
                    <a:pt x="3170237" y="911225"/>
                    <a:pt x="3171825" y="1176337"/>
                  </a:cubicBezTo>
                  <a:lnTo>
                    <a:pt x="157162" y="323850"/>
                  </a:lnTo>
                  <a:lnTo>
                    <a:pt x="0" y="0"/>
                  </a:lnTo>
                  <a:lnTo>
                    <a:pt x="3167062" y="381000"/>
                  </a:lnTo>
                  <a:close/>
                </a:path>
              </a:pathLst>
            </a:custGeom>
            <a:gradFill>
              <a:gsLst>
                <a:gs pos="0">
                  <a:srgbClr val="6969FF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Isosceles Triangle 11"/>
            <p:cNvSpPr/>
            <p:nvPr/>
          </p:nvSpPr>
          <p:spPr>
            <a:xfrm rot="16200000">
              <a:off x="6064249" y="-394360"/>
              <a:ext cx="838200" cy="5422899"/>
            </a:xfrm>
            <a:prstGeom prst="triangle">
              <a:avLst/>
            </a:prstGeom>
            <a:gradFill>
              <a:gsLst>
                <a:gs pos="0">
                  <a:srgbClr val="69FF69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77706" y="2106898"/>
              <a:ext cx="2526231" cy="42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800" b="1" dirty="0" smtClean="0"/>
                <a:t>U i t d a g i n g e n</a:t>
              </a:r>
              <a:endParaRPr lang="nl-BE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1062252">
              <a:off x="5946990" y="1583542"/>
              <a:ext cx="2589559" cy="42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800" b="1" dirty="0" smtClean="0"/>
                <a:t>B e p e r k i n g e n</a:t>
              </a:r>
              <a:endParaRPr lang="nl-BE" sz="2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463645">
              <a:off x="5960590" y="2606909"/>
              <a:ext cx="2213907" cy="42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800" b="1" dirty="0" smtClean="0"/>
                <a:t>P o t e n t i e </a:t>
              </a:r>
              <a:r>
                <a:rPr lang="nl-BE" sz="2800" b="1" dirty="0" err="1" smtClean="0"/>
                <a:t>e</a:t>
              </a:r>
              <a:r>
                <a:rPr lang="nl-BE" sz="2800" b="1" dirty="0" smtClean="0"/>
                <a:t> l</a:t>
              </a:r>
              <a:endParaRPr lang="nl-BE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43206" y="3967602"/>
            <a:ext cx="3136743" cy="54089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Opportuniteiten</a:t>
            </a:r>
            <a:endParaRPr lang="nl-BE" sz="2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557780" y="3967602"/>
            <a:ext cx="3136743" cy="5408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Risico’s</a:t>
            </a:r>
            <a:endParaRPr lang="nl-BE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3552689" y="2066260"/>
            <a:ext cx="1339726" cy="6985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Isosceles Triangle 4"/>
          <p:cNvSpPr/>
          <p:nvPr/>
        </p:nvSpPr>
        <p:spPr>
          <a:xfrm>
            <a:off x="3904525" y="1650340"/>
            <a:ext cx="1752600" cy="151130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7" name="Picture 2" descr="Magnifying Glass, Magnifier Glass, Glass, Incre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0895" y="4132689"/>
            <a:ext cx="934611" cy="9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Magnifying Glass, Magnifier Glass, Glass, Incre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0109" y="4132689"/>
            <a:ext cx="934611" cy="9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1855577" y="5621268"/>
            <a:ext cx="5010718" cy="868432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A.d.h.v. </a:t>
            </a:r>
            <a:r>
              <a:rPr lang="nl-BE" sz="2400" b="1" dirty="0" smtClean="0"/>
              <a:t>achterliggende principes</a:t>
            </a:r>
            <a:r>
              <a:rPr lang="nl-BE" sz="2400" dirty="0" smtClean="0"/>
              <a:t> </a:t>
            </a:r>
            <a:br>
              <a:rPr lang="nl-BE" sz="2400" dirty="0" smtClean="0"/>
            </a:br>
            <a:r>
              <a:rPr lang="nl-BE" sz="2400" dirty="0" smtClean="0"/>
              <a:t>en  </a:t>
            </a:r>
            <a:r>
              <a:rPr lang="nl-BE" sz="2400" b="1" dirty="0" smtClean="0"/>
              <a:t>mogelijke toepassingen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5485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5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2376264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nl-NL" dirty="0" smtClean="0"/>
              <a:t>Minimale informatieveiligheidsnormen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na </a:t>
            </a:r>
            <a:r>
              <a:rPr lang="nl-NL" dirty="0"/>
              <a:t>te leven bij indiening machtigingsaanvraag aan Sectoraal Comité Sociale Zekerheid en Gezondheid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5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aanpassing</a:t>
            </a:r>
            <a:r>
              <a:rPr lang="en-US" dirty="0" smtClean="0"/>
              <a:t> minimale </a:t>
            </a:r>
            <a:r>
              <a:rPr lang="en-US" dirty="0" err="1" smtClean="0"/>
              <a:t>normen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beleidslijnen</a:t>
            </a:r>
            <a:r>
              <a:rPr lang="en-US" dirty="0" smtClean="0"/>
              <a:t> </a:t>
            </a:r>
            <a:r>
              <a:rPr lang="en-US" dirty="0" err="1" smtClean="0"/>
              <a:t>informatieveiligheid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112568"/>
          </a:xfrm>
        </p:spPr>
        <p:txBody>
          <a:bodyPr>
            <a:noAutofit/>
          </a:bodyPr>
          <a:lstStyle/>
          <a:p>
            <a:r>
              <a:rPr lang="en-US" sz="2600" dirty="0" err="1"/>
              <a:t>e</a:t>
            </a:r>
            <a:r>
              <a:rPr lang="en-US" sz="2600" dirty="0" err="1" smtClean="0"/>
              <a:t>r</a:t>
            </a:r>
            <a:r>
              <a:rPr lang="en-US" sz="2600" dirty="0" smtClean="0"/>
              <a:t> waren wekelijks vele specifieke vragen vanuit instellingen naar actualisatie </a:t>
            </a:r>
            <a:r>
              <a:rPr lang="en-US" sz="2600" dirty="0"/>
              <a:t>en </a:t>
            </a:r>
            <a:r>
              <a:rPr lang="en-US" sz="2600" dirty="0" smtClean="0"/>
              <a:t>verduidelijkingen, bijvoorbeeld rond de  </a:t>
            </a:r>
            <a:r>
              <a:rPr lang="en-US" sz="2600" dirty="0"/>
              <a:t>verplichtingen voor </a:t>
            </a:r>
            <a:r>
              <a:rPr lang="en-US" sz="2600" dirty="0" smtClean="0"/>
              <a:t>externe ICT dienstenleveranciers</a:t>
            </a:r>
          </a:p>
          <a:p>
            <a:r>
              <a:rPr lang="en-US" sz="2600" dirty="0"/>
              <a:t>EU GDPR verplichtingen dienen geïntegreerd te zijn tegen vrijdag 25 mei 2018 </a:t>
            </a:r>
          </a:p>
          <a:p>
            <a:r>
              <a:rPr lang="en-US" sz="2600" dirty="0" err="1"/>
              <a:t>m</a:t>
            </a:r>
            <a:r>
              <a:rPr lang="en-US" sz="2600" dirty="0" err="1" smtClean="0"/>
              <a:t>inimale</a:t>
            </a:r>
            <a:r>
              <a:rPr lang="en-US" sz="2600" dirty="0" smtClean="0"/>
              <a:t> normen informatieveiligheid v4.0 dateerden van augustus 2014 </a:t>
            </a:r>
          </a:p>
          <a:p>
            <a:r>
              <a:rPr lang="en-US" sz="2600" dirty="0" err="1"/>
              <a:t>i</a:t>
            </a:r>
            <a:r>
              <a:rPr lang="en-US" sz="2600" dirty="0" err="1" smtClean="0"/>
              <a:t>nformatieveiligheid</a:t>
            </a:r>
            <a:r>
              <a:rPr lang="en-US" sz="2600" dirty="0" smtClean="0"/>
              <a:t> omvat meer dan ISO 27001</a:t>
            </a:r>
          </a:p>
          <a:p>
            <a:r>
              <a:rPr lang="en-US" sz="2600" dirty="0" err="1"/>
              <a:t>m</a:t>
            </a:r>
            <a:r>
              <a:rPr lang="en-US" sz="2600" dirty="0" err="1" smtClean="0"/>
              <a:t>inimale</a:t>
            </a:r>
            <a:r>
              <a:rPr lang="en-US" sz="2600" dirty="0" smtClean="0"/>
              <a:t> </a:t>
            </a:r>
            <a:r>
              <a:rPr lang="en-US" sz="2600" dirty="0"/>
              <a:t>normen informatieveiligheid v4.0 omvatten zowel normen </a:t>
            </a:r>
            <a:r>
              <a:rPr lang="en-US" sz="2600" dirty="0" err="1"/>
              <a:t>als</a:t>
            </a:r>
            <a:r>
              <a:rPr lang="en-US" sz="2600" dirty="0"/>
              <a:t> </a:t>
            </a:r>
            <a:r>
              <a:rPr lang="en-US" sz="2600" dirty="0" err="1" smtClean="0"/>
              <a:t>beleidslijnen</a:t>
            </a:r>
            <a:endParaRPr lang="en-US" sz="2600" dirty="0"/>
          </a:p>
          <a:p>
            <a:r>
              <a:rPr lang="en-US" sz="2600" dirty="0" err="1"/>
              <a:t>d</a:t>
            </a:r>
            <a:r>
              <a:rPr lang="en-US" sz="2600" dirty="0" err="1" smtClean="0"/>
              <a:t>ocumenten</a:t>
            </a:r>
            <a:r>
              <a:rPr lang="en-US" sz="2600" dirty="0" smtClean="0"/>
              <a:t> </a:t>
            </a:r>
            <a:r>
              <a:rPr lang="en-US" sz="2600" dirty="0"/>
              <a:t>rond informatieveiligheid op de website van KSZ waren van diverse data en layout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9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rmAutofit/>
          </a:bodyPr>
          <a:lstStyle/>
          <a:p>
            <a:r>
              <a:rPr lang="en-US" dirty="0" err="1" smtClean="0"/>
              <a:t>Aanpassing</a:t>
            </a:r>
            <a:r>
              <a:rPr lang="en-US" dirty="0" smtClean="0"/>
              <a:t> in 26 werkgroepen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117307" cy="552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5856" y="1412776"/>
            <a:ext cx="1567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Actief</a:t>
            </a:r>
            <a:r>
              <a:rPr lang="fr-BE" dirty="0" smtClean="0"/>
              <a:t> in de</a:t>
            </a:r>
          </a:p>
          <a:p>
            <a:pPr algn="ctr"/>
            <a:r>
              <a:rPr lang="fr-BE" dirty="0" err="1" smtClean="0"/>
              <a:t>periode</a:t>
            </a:r>
            <a:endParaRPr lang="fr-BE" dirty="0" smtClean="0"/>
          </a:p>
          <a:p>
            <a:pPr algn="ctr"/>
            <a:r>
              <a:rPr lang="fr-BE" dirty="0" err="1" smtClean="0"/>
              <a:t>oktober</a:t>
            </a:r>
            <a:r>
              <a:rPr lang="fr-BE" dirty="0" smtClean="0"/>
              <a:t> 2016 -</a:t>
            </a:r>
          </a:p>
          <a:p>
            <a:pPr algn="ctr"/>
            <a:r>
              <a:rPr lang="fr-BE" dirty="0" err="1" smtClean="0"/>
              <a:t>februari</a:t>
            </a:r>
            <a:r>
              <a:rPr lang="fr-BE" dirty="0" smtClean="0"/>
              <a:t> 2017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37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werkzaamheden in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112568"/>
          </a:xfrm>
        </p:spPr>
        <p:txBody>
          <a:bodyPr>
            <a:noAutofit/>
          </a:bodyPr>
          <a:lstStyle/>
          <a:p>
            <a:r>
              <a:rPr lang="en-US" sz="2900" dirty="0" err="1"/>
              <a:t>u</a:t>
            </a:r>
            <a:r>
              <a:rPr lang="en-US" sz="2900" dirty="0" err="1" smtClean="0"/>
              <a:t>itwerking</a:t>
            </a:r>
            <a:r>
              <a:rPr lang="en-US" sz="2900" dirty="0" smtClean="0"/>
              <a:t> van 1 aangepaste vragenlijst voor de evaluatie van de minimale normen informatieveiligheid </a:t>
            </a:r>
            <a:r>
              <a:rPr lang="en-US" sz="2900" dirty="0" err="1" smtClean="0"/>
              <a:t>en</a:t>
            </a:r>
            <a:r>
              <a:rPr lang="en-US" sz="2900" dirty="0" smtClean="0"/>
              <a:t> </a:t>
            </a:r>
            <a:r>
              <a:rPr lang="en-US" sz="2900" dirty="0" err="1" smtClean="0"/>
              <a:t>privacybescherming</a:t>
            </a:r>
            <a:r>
              <a:rPr lang="en-US" sz="2900" dirty="0" smtClean="0"/>
              <a:t> (v2017) </a:t>
            </a:r>
          </a:p>
          <a:p>
            <a:endParaRPr lang="en-US" sz="2900" dirty="0" smtClean="0"/>
          </a:p>
          <a:p>
            <a:r>
              <a:rPr lang="en-US" sz="2900" dirty="0" err="1" smtClean="0"/>
              <a:t>uitwerking</a:t>
            </a:r>
            <a:r>
              <a:rPr lang="en-US" sz="2900" dirty="0" smtClean="0"/>
              <a:t> van 1 nieuwe vragenlijst voor derde partijen (IT leveranciers) rond hun informatieveiligheid &amp; </a:t>
            </a:r>
            <a:r>
              <a:rPr lang="en-US" sz="2900" dirty="0" err="1" smtClean="0"/>
              <a:t>privacybescherming</a:t>
            </a:r>
            <a:endParaRPr lang="en-U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8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Resultaat: </a:t>
            </a:r>
            <a:r>
              <a:rPr lang="en-US" dirty="0" err="1" smtClean="0"/>
              <a:t>minimale</a:t>
            </a:r>
            <a:r>
              <a:rPr lang="en-US" dirty="0" smtClean="0"/>
              <a:t> </a:t>
            </a:r>
            <a:r>
              <a:rPr lang="en-US" dirty="0" err="1" smtClean="0"/>
              <a:t>normen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beleidslijnen</a:t>
            </a:r>
            <a:r>
              <a:rPr lang="en-US" dirty="0" smtClean="0"/>
              <a:t> v2017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118746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BE" b="1" dirty="0"/>
              <a:t>https://www.ksz-bcss.fgov.be/nl/veiligheid-en-privacy/publicaties/informatieveiligheidsbeleid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007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8751" y="6381328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1" dirty="0" smtClean="0"/>
              <a:t>Beleidslijnen</a:t>
            </a:r>
            <a:endParaRPr lang="nl-BE" sz="1000" b="1" dirty="0"/>
          </a:p>
        </p:txBody>
      </p:sp>
    </p:spTree>
    <p:extLst>
      <p:ext uri="{BB962C8B-B14F-4D97-AF65-F5344CB8AC3E}">
        <p14:creationId xmlns:p14="http://schemas.microsoft.com/office/powerpoint/2010/main" val="20406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Resultaat: </a:t>
            </a:r>
            <a:r>
              <a:rPr lang="en-US" dirty="0" err="1" smtClean="0"/>
              <a:t>minimale</a:t>
            </a:r>
            <a:r>
              <a:rPr lang="en-US" dirty="0" smtClean="0"/>
              <a:t> </a:t>
            </a:r>
            <a:r>
              <a:rPr lang="en-US" dirty="0" err="1" smtClean="0"/>
              <a:t>normen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beleidslijnen</a:t>
            </a:r>
            <a:r>
              <a:rPr lang="en-US" dirty="0" smtClean="0"/>
              <a:t> v2017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118746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BE" b="1" dirty="0"/>
              <a:t>https://www.ksz-bcss.fgov.be/nl/veiligheid-en-privacy/publicaties/minimale-normen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9984"/>
            <a:ext cx="7237950" cy="50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1589984"/>
            <a:ext cx="7488832" cy="5428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392488" cy="434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48064" y="4581128"/>
            <a:ext cx="33843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18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Volgende stappen in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112568"/>
          </a:xfrm>
        </p:spPr>
        <p:txBody>
          <a:bodyPr>
            <a:noAutofit/>
          </a:bodyPr>
          <a:lstStyle/>
          <a:p>
            <a:r>
              <a:rPr lang="en-US" sz="2900" dirty="0" err="1"/>
              <a:t>o</a:t>
            </a:r>
            <a:r>
              <a:rPr lang="en-US" sz="2900" dirty="0" err="1" smtClean="0"/>
              <a:t>pvolging</a:t>
            </a:r>
            <a:r>
              <a:rPr lang="en-US" sz="2900" dirty="0" smtClean="0"/>
              <a:t> van alle komende EU GDPR verduidelijkingen door de </a:t>
            </a:r>
            <a:r>
              <a:rPr lang="en-US" sz="2900" dirty="0" err="1" smtClean="0"/>
              <a:t>Belgische</a:t>
            </a:r>
            <a:r>
              <a:rPr lang="en-US" sz="2900" dirty="0" smtClean="0"/>
              <a:t> </a:t>
            </a:r>
            <a:r>
              <a:rPr lang="en-US" sz="2900" dirty="0" err="1" smtClean="0"/>
              <a:t>Privacycommissie</a:t>
            </a:r>
            <a:r>
              <a:rPr lang="en-US" sz="2900" dirty="0" smtClean="0"/>
              <a:t> voor integratie in de minimale </a:t>
            </a:r>
            <a:r>
              <a:rPr lang="en-US" sz="2900" dirty="0" err="1" smtClean="0"/>
              <a:t>normen</a:t>
            </a:r>
            <a:r>
              <a:rPr lang="en-US" sz="2900" dirty="0" smtClean="0"/>
              <a:t> </a:t>
            </a:r>
            <a:r>
              <a:rPr lang="en-US" sz="2900" dirty="0" err="1" smtClean="0"/>
              <a:t>en</a:t>
            </a:r>
            <a:r>
              <a:rPr lang="en-US" sz="2900" dirty="0" smtClean="0"/>
              <a:t> </a:t>
            </a:r>
            <a:r>
              <a:rPr lang="en-US" sz="2900" dirty="0" err="1" smtClean="0"/>
              <a:t>beleidslijnen</a:t>
            </a:r>
            <a:r>
              <a:rPr lang="en-US" sz="2900" dirty="0" smtClean="0"/>
              <a:t> </a:t>
            </a:r>
            <a:r>
              <a:rPr lang="en-US" sz="2900" dirty="0" err="1" smtClean="0"/>
              <a:t>informatieveiligheid</a:t>
            </a:r>
            <a:r>
              <a:rPr lang="en-US" sz="2900" dirty="0" smtClean="0"/>
              <a:t> &amp; </a:t>
            </a:r>
            <a:r>
              <a:rPr lang="en-US" sz="2900" dirty="0" err="1" smtClean="0"/>
              <a:t>privacybescherming</a:t>
            </a:r>
            <a:r>
              <a:rPr lang="en-US" sz="2900" dirty="0" smtClean="0"/>
              <a:t> v2018</a:t>
            </a:r>
          </a:p>
          <a:p>
            <a:endParaRPr lang="en-US" sz="2900" dirty="0"/>
          </a:p>
          <a:p>
            <a:r>
              <a:rPr lang="en-US" sz="2900" dirty="0" err="1" smtClean="0"/>
              <a:t>conformering</a:t>
            </a:r>
            <a:r>
              <a:rPr lang="en-US" sz="2900" dirty="0" smtClean="0"/>
              <a:t> </a:t>
            </a:r>
            <a:r>
              <a:rPr lang="en-US" sz="2900" dirty="0" err="1" smtClean="0"/>
              <a:t>rol</a:t>
            </a:r>
            <a:r>
              <a:rPr lang="en-US" sz="2900" dirty="0" smtClean="0"/>
              <a:t> </a:t>
            </a:r>
            <a:r>
              <a:rPr lang="en-US" sz="2900" dirty="0" err="1" smtClean="0"/>
              <a:t>informatieveiligheidsconsulent</a:t>
            </a:r>
            <a:r>
              <a:rPr lang="en-US" sz="2900" dirty="0" smtClean="0"/>
              <a:t> </a:t>
            </a:r>
            <a:r>
              <a:rPr lang="en-US" sz="2900" dirty="0" err="1" smtClean="0"/>
              <a:t>aan</a:t>
            </a:r>
            <a:r>
              <a:rPr lang="en-US" sz="2900" dirty="0" smtClean="0"/>
              <a:t> </a:t>
            </a:r>
            <a:r>
              <a:rPr lang="en-US" sz="2900" dirty="0" err="1" smtClean="0"/>
              <a:t>vereiste</a:t>
            </a:r>
            <a:r>
              <a:rPr lang="en-US" sz="2900" dirty="0" smtClean="0"/>
              <a:t> van data protection officer (DPO) van EU GDPR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9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98963" y="1597025"/>
            <a:ext cx="4268787" cy="3046988"/>
            <a:chOff x="4407024" y="1916832"/>
            <a:chExt cx="4269432" cy="2498662"/>
          </a:xfrm>
        </p:grpSpPr>
        <p:pic>
          <p:nvPicPr>
            <p:cNvPr id="5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55" y="326681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49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b="1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Frank </a:t>
              </a:r>
              <a:r>
                <a:rPr lang="fr-BE" sz="16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Robben</a:t>
              </a:r>
              <a:endParaRPr lang="fr-BE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Administrateur-</a:t>
              </a:r>
              <a:r>
                <a:rPr lang="fr-B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generaal</a:t>
              </a: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  </a:t>
              </a:r>
            </a:p>
            <a:p>
              <a:pPr>
                <a:defRPr/>
              </a:pPr>
              <a:r>
                <a:rPr lang="fr-B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Kruispuntbank</a:t>
              </a: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 van de Sociale </a:t>
              </a:r>
              <a:r>
                <a:rPr lang="fr-B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Zekerheid</a:t>
              </a:r>
              <a:endParaRPr lang="fr-BE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frank.robben@ksz.fgov.be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/>
              </a:pP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fr-BE" sz="1600" b="1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@</a:t>
              </a:r>
              <a:r>
                <a:rPr lang="fr-BE" sz="16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FrRobben</a:t>
              </a:r>
              <a:endParaRPr lang="fr-BE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http://www.ksz.fgov.be</a:t>
              </a:r>
            </a:p>
            <a:p>
              <a:pPr>
                <a:defRPr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" charset="0"/>
                </a:rPr>
                <a:t>http://www.frankrobben.be</a:t>
              </a:r>
              <a:endParaRPr lang="en-GB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4" y="1155397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Ondersteuning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SharePoint biedt een grote waaier aan mogelijkheden</a:t>
            </a:r>
          </a:p>
          <a:p>
            <a:pPr lvl="1"/>
            <a:r>
              <a:rPr lang="nl-BE" smtClean="0"/>
              <a:t>instellingen met en zonder ervaring met SharePoint</a:t>
            </a:r>
          </a:p>
          <a:p>
            <a:pPr lvl="1"/>
            <a:r>
              <a:rPr lang="nl-BE" smtClean="0"/>
              <a:t>op vraag wordt persoonlijke ondersteuning aangeboden</a:t>
            </a:r>
          </a:p>
          <a:p>
            <a:endParaRPr lang="nl-BE" smtClean="0"/>
          </a:p>
          <a:p>
            <a:r>
              <a:rPr lang="nl-BE" smtClean="0"/>
              <a:t>Begeleiding van beheerders van </a:t>
            </a:r>
          </a:p>
          <a:p>
            <a:pPr lvl="1"/>
            <a:r>
              <a:rPr lang="nl-BE" smtClean="0"/>
              <a:t>gemigreerde ruimtes</a:t>
            </a:r>
          </a:p>
          <a:p>
            <a:pPr lvl="1"/>
            <a:r>
              <a:rPr lang="nl-BE" smtClean="0"/>
              <a:t>nieuwe ruimtes: aanvraag online in BeConnected</a:t>
            </a:r>
          </a:p>
          <a:p>
            <a:pPr lvl="1"/>
            <a:endParaRPr lang="nl-BE" smtClean="0"/>
          </a:p>
          <a:p>
            <a:r>
              <a:rPr lang="nl-BE" smtClean="0"/>
              <a:t>Hulp aan gebruikers door middel van</a:t>
            </a:r>
          </a:p>
          <a:p>
            <a:pPr lvl="1"/>
            <a:r>
              <a:rPr lang="nl-BE" smtClean="0"/>
              <a:t>video’s (“webinars”) van de belangrijkste functionaliteiten</a:t>
            </a:r>
          </a:p>
          <a:p>
            <a:pPr lvl="1"/>
            <a:r>
              <a:rPr lang="nl-BE" smtClean="0"/>
              <a:t>online help in SharePoint </a:t>
            </a:r>
          </a:p>
          <a:p>
            <a:pPr lvl="1"/>
            <a:r>
              <a:rPr lang="nl-BE" smtClean="0"/>
              <a:t>helpdesk beConnected, telefonisch of via email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3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2376264"/>
          </a:xfrm>
        </p:spPr>
        <p:txBody>
          <a:bodyPr/>
          <a:lstStyle/>
          <a:p>
            <a:endParaRPr lang="nl-NL" sz="2400" dirty="0" smtClean="0"/>
          </a:p>
          <a:p>
            <a:r>
              <a:rPr lang="nl-NL" sz="4000" dirty="0" smtClean="0"/>
              <a:t>Ondersteunende </a:t>
            </a:r>
            <a:r>
              <a:rPr lang="nl-NL" sz="4000" dirty="0"/>
              <a:t>clouddienst </a:t>
            </a:r>
            <a:r>
              <a:rPr lang="nl-NL" sz="4000" dirty="0" smtClean="0"/>
              <a:t>voor behandeling </a:t>
            </a:r>
            <a:r>
              <a:rPr lang="nl-NL" sz="4000" dirty="0"/>
              <a:t>parlementaire vragen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9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Probleemstelling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Coördinatie en opvolgen deadlines parlementaire vragen verloopt soms moeilijk</a:t>
            </a:r>
          </a:p>
          <a:p>
            <a:endParaRPr lang="nl-BE" dirty="0" smtClean="0"/>
          </a:p>
          <a:p>
            <a:r>
              <a:rPr lang="nl-BE" dirty="0" smtClean="0"/>
              <a:t>Voor kabinetsmedewerkers is het niet steeds duidelijk wie de auteur(s) is (zijn) van het antwoord waardoor verdere verduidelijking van het antwoord niet efficiënt verloopt</a:t>
            </a:r>
          </a:p>
          <a:p>
            <a:endParaRPr lang="nl-BE" dirty="0"/>
          </a:p>
          <a:p>
            <a:r>
              <a:rPr lang="nl-BE" dirty="0" smtClean="0"/>
              <a:t>Wens om eenvoudig eerdere vragen en antwoorden op te zoeken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9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Centrale omgeving voor behandeling van vragen</a:t>
            </a:r>
          </a:p>
          <a:p>
            <a:pPr lvl="1"/>
            <a:r>
              <a:rPr lang="nl-BE" dirty="0" err="1" smtClean="0"/>
              <a:t>SPaaS</a:t>
            </a:r>
            <a:r>
              <a:rPr lang="nl-BE" dirty="0" smtClean="0"/>
              <a:t> omgeving</a:t>
            </a:r>
          </a:p>
          <a:p>
            <a:pPr lvl="1"/>
            <a:r>
              <a:rPr lang="nl-BE" dirty="0"/>
              <a:t>m</a:t>
            </a:r>
            <a:r>
              <a:rPr lang="nl-BE" dirty="0" smtClean="0"/>
              <a:t>omenteel toegankelijk voor kabinet minister De Block, FAGG, </a:t>
            </a:r>
            <a:r>
              <a:rPr lang="nl-BE" dirty="0" err="1" smtClean="0"/>
              <a:t>Fod</a:t>
            </a:r>
            <a:r>
              <a:rPr lang="nl-BE" dirty="0" smtClean="0"/>
              <a:t> VVVL,  </a:t>
            </a:r>
            <a:r>
              <a:rPr lang="nl-BE" dirty="0" err="1" smtClean="0"/>
              <a:t>Fod</a:t>
            </a:r>
            <a:r>
              <a:rPr lang="nl-BE" dirty="0" smtClean="0"/>
              <a:t> SZ en RIZIV</a:t>
            </a:r>
          </a:p>
          <a:p>
            <a:pPr lvl="2"/>
            <a:r>
              <a:rPr lang="nl-BE" dirty="0" smtClean="0"/>
              <a:t>Fase 2: omgeving toegankelijk stellen voor overige betrokken instellingen</a:t>
            </a:r>
          </a:p>
          <a:p>
            <a:r>
              <a:rPr lang="nl-BE" dirty="0" smtClean="0"/>
              <a:t>Creatie van rol van </a:t>
            </a:r>
            <a:r>
              <a:rPr lang="nl-BE" dirty="0" err="1" smtClean="0"/>
              <a:t>dispatcher</a:t>
            </a:r>
            <a:r>
              <a:rPr lang="nl-BE" dirty="0" smtClean="0"/>
              <a:t> per instelling</a:t>
            </a:r>
          </a:p>
          <a:p>
            <a:pPr lvl="1"/>
            <a:r>
              <a:rPr lang="nl-BE" dirty="0"/>
              <a:t>m</a:t>
            </a:r>
            <a:r>
              <a:rPr lang="nl-BE" dirty="0" smtClean="0"/>
              <a:t>eerdere personen zodat er steeds een </a:t>
            </a:r>
            <a:r>
              <a:rPr lang="nl-BE" dirty="0" err="1" smtClean="0"/>
              <a:t>backup</a:t>
            </a:r>
            <a:r>
              <a:rPr lang="nl-BE" dirty="0" smtClean="0"/>
              <a:t> beschikbaar is </a:t>
            </a:r>
          </a:p>
          <a:p>
            <a:r>
              <a:rPr lang="nl-BE" dirty="0" smtClean="0"/>
              <a:t>Gerealiseerde functies</a:t>
            </a:r>
          </a:p>
          <a:p>
            <a:pPr lvl="1"/>
            <a:r>
              <a:rPr lang="nl-BE" dirty="0" smtClean="0"/>
              <a:t>gecoördineerde opvolging van behandeling van vragen 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pzoeken eerdere vragen en antwoorden</a:t>
            </a:r>
          </a:p>
          <a:p>
            <a:r>
              <a:rPr lang="nl-BE" dirty="0" smtClean="0"/>
              <a:t>Functies in ontwikkeling</a:t>
            </a:r>
          </a:p>
          <a:p>
            <a:pPr lvl="1"/>
            <a:r>
              <a:rPr lang="nl-BE" dirty="0" smtClean="0"/>
              <a:t>mogelijkheid om behandelingsproces intern binnen de organisatie te ondersteunen</a:t>
            </a:r>
          </a:p>
          <a:p>
            <a:pPr lvl="1"/>
            <a:r>
              <a:rPr lang="nl-BE" dirty="0" smtClean="0"/>
              <a:t>evolutie naar algemene dienst aangeboden binnen G-Cloud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11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2221</Words>
  <Application>Microsoft Office PowerPoint</Application>
  <PresentationFormat>Diavoorstelling (4:3)</PresentationFormat>
  <Paragraphs>570</Paragraphs>
  <Slides>59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0" baseType="lpstr">
      <vt:lpstr>Office Theme</vt:lpstr>
      <vt:lpstr>Update ICT en informatieveiligheid</vt:lpstr>
      <vt:lpstr>Agenda</vt:lpstr>
      <vt:lpstr>PowerPoint-presentatie</vt:lpstr>
      <vt:lpstr>Nieuwe BeConnected</vt:lpstr>
      <vt:lpstr>Overgang inhoud</vt:lpstr>
      <vt:lpstr>Ondersteuning </vt:lpstr>
      <vt:lpstr>PowerPoint-presentatie</vt:lpstr>
      <vt:lpstr>Probleemstelling</vt:lpstr>
      <vt:lpstr>Oplossing</vt:lpstr>
      <vt:lpstr>Dashboard dispatchers</vt:lpstr>
      <vt:lpstr>Opzoeken van vragen/antwoorden</vt:lpstr>
      <vt:lpstr>Hoe gebruik maken van toepassing ?</vt:lpstr>
      <vt:lpstr>PowerPoint-presentatie</vt:lpstr>
      <vt:lpstr>Législation</vt:lpstr>
      <vt:lpstr>Objectifs</vt:lpstr>
      <vt:lpstr>Phases</vt:lpstr>
      <vt:lpstr>PowerPoint-presentatie</vt:lpstr>
      <vt:lpstr>PowerPoint-presentatie</vt:lpstr>
      <vt:lpstr>Traditionele internationale transactie</vt:lpstr>
      <vt:lpstr>Idee</vt:lpstr>
      <vt:lpstr>Traditioneel Contract</vt:lpstr>
      <vt:lpstr>Smart contract</vt:lpstr>
      <vt:lpstr>PowerPoint-presentatie</vt:lpstr>
      <vt:lpstr>PowerPoint-presentatie</vt:lpstr>
      <vt:lpstr>PowerPoint-presentatie</vt:lpstr>
      <vt:lpstr>Gedistribueerd Vertrouwen</vt:lpstr>
      <vt:lpstr>Essentie van blockchain</vt:lpstr>
      <vt:lpstr>Wat kan een blockchain registreren ?</vt:lpstr>
      <vt:lpstr>Blockchain Toepassingen</vt:lpstr>
      <vt:lpstr>Record Keeping</vt:lpstr>
      <vt:lpstr>Applicaties / PoCs</vt:lpstr>
      <vt:lpstr>Record Keeping (Vereenvoudigd)</vt:lpstr>
      <vt:lpstr>Identiteitsgegevens</vt:lpstr>
      <vt:lpstr>Identiteitsgegevens</vt:lpstr>
      <vt:lpstr>Identiteitsgegevens</vt:lpstr>
      <vt:lpstr>Tracking Supply Chain</vt:lpstr>
      <vt:lpstr>Blockchain Toepassingen</vt:lpstr>
      <vt:lpstr>Transfer Activa</vt:lpstr>
      <vt:lpstr>Applicaties</vt:lpstr>
      <vt:lpstr>Value Transfer</vt:lpstr>
      <vt:lpstr>Bewijs van Bezit</vt:lpstr>
      <vt:lpstr>Blockchain Toepassingen</vt:lpstr>
      <vt:lpstr>Data Transfer</vt:lpstr>
      <vt:lpstr>Data Transfer</vt:lpstr>
      <vt:lpstr>Data Transfer</vt:lpstr>
      <vt:lpstr>Blockchain Toepassingen</vt:lpstr>
      <vt:lpstr>Blockchain investeringen</vt:lpstr>
      <vt:lpstr>Beter bestuur</vt:lpstr>
      <vt:lpstr>Blockchain &amp; overheid</vt:lpstr>
      <vt:lpstr>Hype / Potentieel</vt:lpstr>
      <vt:lpstr>Gehouden informatiesessies</vt:lpstr>
      <vt:lpstr>PowerPoint-presentatie</vt:lpstr>
      <vt:lpstr>Waarom aanpassing minimale normen en beleidslijnen informatieveiligheid ?</vt:lpstr>
      <vt:lpstr>Aanpassing in 26 werkgroepen</vt:lpstr>
      <vt:lpstr>Extra werkzaamheden in 2017</vt:lpstr>
      <vt:lpstr>Resultaat: minimale normen en beleidslijnen v2017</vt:lpstr>
      <vt:lpstr>Resultaat: minimale normen en beleidslijnen v2017</vt:lpstr>
      <vt:lpstr>Volgende stappen in 2017</vt:lpstr>
      <vt:lpstr>PowerPoint-presentatie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FRRO-XP</cp:lastModifiedBy>
  <cp:revision>360</cp:revision>
  <cp:lastPrinted>2017-01-20T14:01:54Z</cp:lastPrinted>
  <dcterms:created xsi:type="dcterms:W3CDTF">2013-03-05T07:37:33Z</dcterms:created>
  <dcterms:modified xsi:type="dcterms:W3CDTF">2017-05-02T12:21:35Z</dcterms:modified>
</cp:coreProperties>
</file>