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61" r:id="rId3"/>
    <p:sldId id="273" r:id="rId4"/>
    <p:sldId id="262" r:id="rId5"/>
    <p:sldId id="257" r:id="rId6"/>
    <p:sldId id="258" r:id="rId7"/>
    <p:sldId id="277" r:id="rId8"/>
    <p:sldId id="260" r:id="rId9"/>
    <p:sldId id="259" r:id="rId10"/>
    <p:sldId id="271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72" r:id="rId21"/>
    <p:sldId id="274" r:id="rId22"/>
    <p:sldId id="276" r:id="rId23"/>
    <p:sldId id="275" r:id="rId24"/>
    <p:sldId id="290" r:id="rId25"/>
    <p:sldId id="294" r:id="rId26"/>
    <p:sldId id="289" r:id="rId27"/>
    <p:sldId id="291" r:id="rId28"/>
    <p:sldId id="297" r:id="rId29"/>
    <p:sldId id="296" r:id="rId30"/>
    <p:sldId id="293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829" autoAdjust="0"/>
  </p:normalViewPr>
  <p:slideViewPr>
    <p:cSldViewPr>
      <p:cViewPr varScale="1">
        <p:scale>
          <a:sx n="87" d="100"/>
          <a:sy n="87" d="100"/>
        </p:scale>
        <p:origin x="-22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81FFDA-7ADA-41DC-98CF-B33DFE5966CA}" type="doc">
      <dgm:prSet loTypeId="urn:microsoft.com/office/officeart/2005/8/layout/venn3" loCatId="relationship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fr-BE"/>
        </a:p>
      </dgm:t>
    </dgm:pt>
    <dgm:pt modelId="{AEAF32AC-0CBB-4D2E-A3D3-017CEB553371}">
      <dgm:prSet phldrT="[Text]"/>
      <dgm:spPr>
        <a:solidFill>
          <a:srgbClr val="3E6E5A">
            <a:alpha val="41000"/>
          </a:srgbClr>
        </a:solidFill>
      </dgm:spPr>
      <dgm:t>
        <a:bodyPr/>
        <a:lstStyle/>
        <a:p>
          <a:r>
            <a:rPr lang="fr-BE" dirty="0" err="1" smtClean="0"/>
            <a:t>Eigenaar-schap</a:t>
          </a:r>
          <a:endParaRPr lang="fr-BE" dirty="0"/>
        </a:p>
      </dgm:t>
    </dgm:pt>
    <dgm:pt modelId="{FEAD4560-C975-46F6-A4C7-D1E9D8DCED62}" type="parTrans" cxnId="{AAA8DD82-D9E6-4E46-A60F-1DB54DB0A598}">
      <dgm:prSet/>
      <dgm:spPr/>
      <dgm:t>
        <a:bodyPr/>
        <a:lstStyle/>
        <a:p>
          <a:endParaRPr lang="fr-BE"/>
        </a:p>
      </dgm:t>
    </dgm:pt>
    <dgm:pt modelId="{95F0232E-8F8F-444D-9B17-6F1DDF4EA404}" type="sibTrans" cxnId="{AAA8DD82-D9E6-4E46-A60F-1DB54DB0A598}">
      <dgm:prSet/>
      <dgm:spPr/>
      <dgm:t>
        <a:bodyPr/>
        <a:lstStyle/>
        <a:p>
          <a:endParaRPr lang="fr-BE"/>
        </a:p>
      </dgm:t>
    </dgm:pt>
    <dgm:pt modelId="{9BC2B7B0-62A8-48F1-A485-1DDFEB4FE03C}">
      <dgm:prSet phldrT="[Text]"/>
      <dgm:spPr>
        <a:solidFill>
          <a:srgbClr val="3E6E5A">
            <a:alpha val="41000"/>
          </a:srgbClr>
        </a:solidFill>
      </dgm:spPr>
      <dgm:t>
        <a:bodyPr/>
        <a:lstStyle/>
        <a:p>
          <a:r>
            <a:rPr lang="fr-BE" dirty="0" smtClean="0"/>
            <a:t>Technologie</a:t>
          </a:r>
          <a:endParaRPr lang="fr-BE" dirty="0"/>
        </a:p>
      </dgm:t>
    </dgm:pt>
    <dgm:pt modelId="{94786110-3B5C-4EE2-BE1E-099F3F07B495}" type="parTrans" cxnId="{4735086D-5453-4007-8EE8-1A68EFB43801}">
      <dgm:prSet/>
      <dgm:spPr/>
      <dgm:t>
        <a:bodyPr/>
        <a:lstStyle/>
        <a:p>
          <a:endParaRPr lang="fr-BE"/>
        </a:p>
      </dgm:t>
    </dgm:pt>
    <dgm:pt modelId="{F5B1C6A1-C719-4F19-9F10-DC07C3E3D22C}" type="sibTrans" cxnId="{4735086D-5453-4007-8EE8-1A68EFB43801}">
      <dgm:prSet/>
      <dgm:spPr/>
      <dgm:t>
        <a:bodyPr/>
        <a:lstStyle/>
        <a:p>
          <a:endParaRPr lang="fr-BE"/>
        </a:p>
      </dgm:t>
    </dgm:pt>
    <dgm:pt modelId="{E64A31FF-4D70-404B-9D45-12C96BE773B7}">
      <dgm:prSet phldrT="[Text]"/>
      <dgm:spPr>
        <a:solidFill>
          <a:srgbClr val="3E6E5A">
            <a:alpha val="41000"/>
          </a:srgbClr>
        </a:solidFill>
      </dgm:spPr>
      <dgm:t>
        <a:bodyPr/>
        <a:lstStyle/>
        <a:p>
          <a:r>
            <a:rPr lang="fr-BE" dirty="0" err="1" smtClean="0"/>
            <a:t>Aansluiten</a:t>
          </a:r>
          <a:r>
            <a:rPr lang="fr-BE" dirty="0" smtClean="0"/>
            <a:t> en </a:t>
          </a:r>
          <a:r>
            <a:rPr lang="fr-BE" dirty="0" err="1" smtClean="0"/>
            <a:t>vertrekken</a:t>
          </a:r>
          <a:endParaRPr lang="fr-BE" dirty="0"/>
        </a:p>
      </dgm:t>
    </dgm:pt>
    <dgm:pt modelId="{93A7AC4D-BE97-4A07-8B6E-350914A3EA69}" type="parTrans" cxnId="{6D0D5206-372C-48AC-8AAA-BF5D1DDA8B08}">
      <dgm:prSet/>
      <dgm:spPr/>
      <dgm:t>
        <a:bodyPr/>
        <a:lstStyle/>
        <a:p>
          <a:endParaRPr lang="fr-BE"/>
        </a:p>
      </dgm:t>
    </dgm:pt>
    <dgm:pt modelId="{7CF990AD-3B0C-4DC0-82F9-EE08ED65FF54}" type="sibTrans" cxnId="{6D0D5206-372C-48AC-8AAA-BF5D1DDA8B08}">
      <dgm:prSet/>
      <dgm:spPr/>
      <dgm:t>
        <a:bodyPr/>
        <a:lstStyle/>
        <a:p>
          <a:endParaRPr lang="fr-BE"/>
        </a:p>
      </dgm:t>
    </dgm:pt>
    <dgm:pt modelId="{9971EAF7-A1FC-4DAB-9EB7-08F83BC87AB9}">
      <dgm:prSet phldrT="[Text]"/>
      <dgm:spPr>
        <a:solidFill>
          <a:srgbClr val="3E6E5A">
            <a:alpha val="41000"/>
          </a:srgbClr>
        </a:solidFill>
      </dgm:spPr>
      <dgm:t>
        <a:bodyPr/>
        <a:lstStyle/>
        <a:p>
          <a:r>
            <a:rPr lang="fr-BE" dirty="0" err="1" smtClean="0"/>
            <a:t>Operationeel</a:t>
          </a:r>
          <a:r>
            <a:rPr lang="fr-BE" dirty="0" smtClean="0"/>
            <a:t> </a:t>
          </a:r>
          <a:r>
            <a:rPr lang="fr-BE" dirty="0" err="1" smtClean="0"/>
            <a:t>beheer</a:t>
          </a:r>
          <a:endParaRPr lang="fr-BE" dirty="0"/>
        </a:p>
      </dgm:t>
    </dgm:pt>
    <dgm:pt modelId="{F02F10AA-1691-4D65-9511-8207FBFD15B3}" type="parTrans" cxnId="{81EC3943-E694-4A83-9607-CB1C3168B443}">
      <dgm:prSet/>
      <dgm:spPr/>
      <dgm:t>
        <a:bodyPr/>
        <a:lstStyle/>
        <a:p>
          <a:endParaRPr lang="fr-BE"/>
        </a:p>
      </dgm:t>
    </dgm:pt>
    <dgm:pt modelId="{69FCD583-75F2-449B-B6DA-8C36A8EBB4C9}" type="sibTrans" cxnId="{81EC3943-E694-4A83-9607-CB1C3168B443}">
      <dgm:prSet/>
      <dgm:spPr/>
      <dgm:t>
        <a:bodyPr/>
        <a:lstStyle/>
        <a:p>
          <a:endParaRPr lang="fr-BE"/>
        </a:p>
      </dgm:t>
    </dgm:pt>
    <dgm:pt modelId="{DCE2C9F0-3853-4618-800F-7C134243CC47}">
      <dgm:prSet phldrT="[Text]"/>
      <dgm:spPr>
        <a:solidFill>
          <a:srgbClr val="3E6E5A">
            <a:alpha val="41000"/>
          </a:srgbClr>
        </a:solidFill>
      </dgm:spPr>
      <dgm:t>
        <a:bodyPr/>
        <a:lstStyle/>
        <a:p>
          <a:r>
            <a:rPr lang="fr-BE" dirty="0" smtClean="0"/>
            <a:t>Release </a:t>
          </a:r>
        </a:p>
        <a:p>
          <a:r>
            <a:rPr lang="fr-BE" dirty="0" err="1" smtClean="0"/>
            <a:t>beheer</a:t>
          </a:r>
          <a:endParaRPr lang="fr-BE" dirty="0"/>
        </a:p>
      </dgm:t>
    </dgm:pt>
    <dgm:pt modelId="{0E303626-45D6-49AE-AC7B-5FA74205054F}" type="parTrans" cxnId="{820FBC8C-A5BC-4EBD-A8F2-F382E2EB646A}">
      <dgm:prSet/>
      <dgm:spPr/>
      <dgm:t>
        <a:bodyPr/>
        <a:lstStyle/>
        <a:p>
          <a:endParaRPr lang="fr-BE"/>
        </a:p>
      </dgm:t>
    </dgm:pt>
    <dgm:pt modelId="{4D2EFF71-D9EB-4837-84E9-D02FB8277751}" type="sibTrans" cxnId="{820FBC8C-A5BC-4EBD-A8F2-F382E2EB646A}">
      <dgm:prSet/>
      <dgm:spPr/>
      <dgm:t>
        <a:bodyPr/>
        <a:lstStyle/>
        <a:p>
          <a:endParaRPr lang="fr-BE"/>
        </a:p>
      </dgm:t>
    </dgm:pt>
    <dgm:pt modelId="{9E69862A-11E1-4A23-B552-BAE357CDA920}" type="pres">
      <dgm:prSet presAssocID="{BB81FFDA-7ADA-41DC-98CF-B33DFE5966C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DD3054-59F5-49C3-9558-6C16BD20F232}" type="pres">
      <dgm:prSet presAssocID="{AEAF32AC-0CBB-4D2E-A3D3-017CEB553371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1E8704-2D44-40B6-BCE2-9CA01B57922A}" type="pres">
      <dgm:prSet presAssocID="{95F0232E-8F8F-444D-9B17-6F1DDF4EA404}" presName="space" presStyleCnt="0"/>
      <dgm:spPr/>
      <dgm:t>
        <a:bodyPr/>
        <a:lstStyle/>
        <a:p>
          <a:endParaRPr lang="en-US"/>
        </a:p>
      </dgm:t>
    </dgm:pt>
    <dgm:pt modelId="{40AEE8A7-502D-4655-837B-5E943A6F9DE3}" type="pres">
      <dgm:prSet presAssocID="{9971EAF7-A1FC-4DAB-9EB7-08F83BC87AB9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1393BF-66E3-486C-A235-8DDBF3E98122}" type="pres">
      <dgm:prSet presAssocID="{69FCD583-75F2-449B-B6DA-8C36A8EBB4C9}" presName="space" presStyleCnt="0"/>
      <dgm:spPr/>
      <dgm:t>
        <a:bodyPr/>
        <a:lstStyle/>
        <a:p>
          <a:endParaRPr lang="en-US"/>
        </a:p>
      </dgm:t>
    </dgm:pt>
    <dgm:pt modelId="{CAB78181-4B79-485F-97B9-E3A59810C98D}" type="pres">
      <dgm:prSet presAssocID="{DCE2C9F0-3853-4618-800F-7C134243CC47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A2BAEB-D44F-4959-90B6-9983DB5F2840}" type="pres">
      <dgm:prSet presAssocID="{4D2EFF71-D9EB-4837-84E9-D02FB8277751}" presName="space" presStyleCnt="0"/>
      <dgm:spPr/>
      <dgm:t>
        <a:bodyPr/>
        <a:lstStyle/>
        <a:p>
          <a:endParaRPr lang="en-US"/>
        </a:p>
      </dgm:t>
    </dgm:pt>
    <dgm:pt modelId="{C6CBB8F5-327A-4569-BD4D-BDB021336192}" type="pres">
      <dgm:prSet presAssocID="{9BC2B7B0-62A8-48F1-A485-1DDFEB4FE03C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339C6C-9808-40F5-AC48-9E8B6109B078}" type="pres">
      <dgm:prSet presAssocID="{F5B1C6A1-C719-4F19-9F10-DC07C3E3D22C}" presName="space" presStyleCnt="0"/>
      <dgm:spPr/>
      <dgm:t>
        <a:bodyPr/>
        <a:lstStyle/>
        <a:p>
          <a:endParaRPr lang="en-US"/>
        </a:p>
      </dgm:t>
    </dgm:pt>
    <dgm:pt modelId="{4FFFC8F5-2200-4596-8E65-B63760EBC7AF}" type="pres">
      <dgm:prSet presAssocID="{E64A31FF-4D70-404B-9D45-12C96BE773B7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20FBC8C-A5BC-4EBD-A8F2-F382E2EB646A}" srcId="{BB81FFDA-7ADA-41DC-98CF-B33DFE5966CA}" destId="{DCE2C9F0-3853-4618-800F-7C134243CC47}" srcOrd="2" destOrd="0" parTransId="{0E303626-45D6-49AE-AC7B-5FA74205054F}" sibTransId="{4D2EFF71-D9EB-4837-84E9-D02FB8277751}"/>
    <dgm:cxn modelId="{98873433-587A-44F9-A06D-5E49402CB361}" type="presOf" srcId="{9BC2B7B0-62A8-48F1-A485-1DDFEB4FE03C}" destId="{C6CBB8F5-327A-4569-BD4D-BDB021336192}" srcOrd="0" destOrd="0" presId="urn:microsoft.com/office/officeart/2005/8/layout/venn3"/>
    <dgm:cxn modelId="{4735086D-5453-4007-8EE8-1A68EFB43801}" srcId="{BB81FFDA-7ADA-41DC-98CF-B33DFE5966CA}" destId="{9BC2B7B0-62A8-48F1-A485-1DDFEB4FE03C}" srcOrd="3" destOrd="0" parTransId="{94786110-3B5C-4EE2-BE1E-099F3F07B495}" sibTransId="{F5B1C6A1-C719-4F19-9F10-DC07C3E3D22C}"/>
    <dgm:cxn modelId="{A94E7D51-96E8-4080-B9B2-516A1E5B57BA}" type="presOf" srcId="{9971EAF7-A1FC-4DAB-9EB7-08F83BC87AB9}" destId="{40AEE8A7-502D-4655-837B-5E943A6F9DE3}" srcOrd="0" destOrd="0" presId="urn:microsoft.com/office/officeart/2005/8/layout/venn3"/>
    <dgm:cxn modelId="{91D0A306-51CF-415D-ABDB-83112F232A2D}" type="presOf" srcId="{BB81FFDA-7ADA-41DC-98CF-B33DFE5966CA}" destId="{9E69862A-11E1-4A23-B552-BAE357CDA920}" srcOrd="0" destOrd="0" presId="urn:microsoft.com/office/officeart/2005/8/layout/venn3"/>
    <dgm:cxn modelId="{6D0D5206-372C-48AC-8AAA-BF5D1DDA8B08}" srcId="{BB81FFDA-7ADA-41DC-98CF-B33DFE5966CA}" destId="{E64A31FF-4D70-404B-9D45-12C96BE773B7}" srcOrd="4" destOrd="0" parTransId="{93A7AC4D-BE97-4A07-8B6E-350914A3EA69}" sibTransId="{7CF990AD-3B0C-4DC0-82F9-EE08ED65FF54}"/>
    <dgm:cxn modelId="{AAA8DD82-D9E6-4E46-A60F-1DB54DB0A598}" srcId="{BB81FFDA-7ADA-41DC-98CF-B33DFE5966CA}" destId="{AEAF32AC-0CBB-4D2E-A3D3-017CEB553371}" srcOrd="0" destOrd="0" parTransId="{FEAD4560-C975-46F6-A4C7-D1E9D8DCED62}" sibTransId="{95F0232E-8F8F-444D-9B17-6F1DDF4EA404}"/>
    <dgm:cxn modelId="{C856CEAD-B8F4-47B8-B228-8FA85F983F52}" type="presOf" srcId="{DCE2C9F0-3853-4618-800F-7C134243CC47}" destId="{CAB78181-4B79-485F-97B9-E3A59810C98D}" srcOrd="0" destOrd="0" presId="urn:microsoft.com/office/officeart/2005/8/layout/venn3"/>
    <dgm:cxn modelId="{C7B67FF1-A5FD-410B-A4E8-229E5CDE770D}" type="presOf" srcId="{E64A31FF-4D70-404B-9D45-12C96BE773B7}" destId="{4FFFC8F5-2200-4596-8E65-B63760EBC7AF}" srcOrd="0" destOrd="0" presId="urn:microsoft.com/office/officeart/2005/8/layout/venn3"/>
    <dgm:cxn modelId="{3B6E185D-EDA4-40B0-A8E9-C8DE27EAA9DA}" type="presOf" srcId="{AEAF32AC-0CBB-4D2E-A3D3-017CEB553371}" destId="{DBDD3054-59F5-49C3-9558-6C16BD20F232}" srcOrd="0" destOrd="0" presId="urn:microsoft.com/office/officeart/2005/8/layout/venn3"/>
    <dgm:cxn modelId="{81EC3943-E694-4A83-9607-CB1C3168B443}" srcId="{BB81FFDA-7ADA-41DC-98CF-B33DFE5966CA}" destId="{9971EAF7-A1FC-4DAB-9EB7-08F83BC87AB9}" srcOrd="1" destOrd="0" parTransId="{F02F10AA-1691-4D65-9511-8207FBFD15B3}" sibTransId="{69FCD583-75F2-449B-B6DA-8C36A8EBB4C9}"/>
    <dgm:cxn modelId="{EC5D93CE-09C9-498E-96EA-19800F1CE70C}" type="presParOf" srcId="{9E69862A-11E1-4A23-B552-BAE357CDA920}" destId="{DBDD3054-59F5-49C3-9558-6C16BD20F232}" srcOrd="0" destOrd="0" presId="urn:microsoft.com/office/officeart/2005/8/layout/venn3"/>
    <dgm:cxn modelId="{4F0B46F6-E60D-4E74-9FCA-32B80E64C181}" type="presParOf" srcId="{9E69862A-11E1-4A23-B552-BAE357CDA920}" destId="{B21E8704-2D44-40B6-BCE2-9CA01B57922A}" srcOrd="1" destOrd="0" presId="urn:microsoft.com/office/officeart/2005/8/layout/venn3"/>
    <dgm:cxn modelId="{88999EBE-F930-41E4-BDEB-E9A3D3738594}" type="presParOf" srcId="{9E69862A-11E1-4A23-B552-BAE357CDA920}" destId="{40AEE8A7-502D-4655-837B-5E943A6F9DE3}" srcOrd="2" destOrd="0" presId="urn:microsoft.com/office/officeart/2005/8/layout/venn3"/>
    <dgm:cxn modelId="{F042B602-FDBB-4A61-BA7D-8F49CD985C1A}" type="presParOf" srcId="{9E69862A-11E1-4A23-B552-BAE357CDA920}" destId="{161393BF-66E3-486C-A235-8DDBF3E98122}" srcOrd="3" destOrd="0" presId="urn:microsoft.com/office/officeart/2005/8/layout/venn3"/>
    <dgm:cxn modelId="{A1EBB374-52B5-416D-BF11-B7AB67DA5B63}" type="presParOf" srcId="{9E69862A-11E1-4A23-B552-BAE357CDA920}" destId="{CAB78181-4B79-485F-97B9-E3A59810C98D}" srcOrd="4" destOrd="0" presId="urn:microsoft.com/office/officeart/2005/8/layout/venn3"/>
    <dgm:cxn modelId="{E6BBFFCF-06FD-48F2-854F-45AC732AF89D}" type="presParOf" srcId="{9E69862A-11E1-4A23-B552-BAE357CDA920}" destId="{F9A2BAEB-D44F-4959-90B6-9983DB5F2840}" srcOrd="5" destOrd="0" presId="urn:microsoft.com/office/officeart/2005/8/layout/venn3"/>
    <dgm:cxn modelId="{66002146-EC81-45EA-B4DB-910A328D705C}" type="presParOf" srcId="{9E69862A-11E1-4A23-B552-BAE357CDA920}" destId="{C6CBB8F5-327A-4569-BD4D-BDB021336192}" srcOrd="6" destOrd="0" presId="urn:microsoft.com/office/officeart/2005/8/layout/venn3"/>
    <dgm:cxn modelId="{5B16CC1E-BD47-40CF-A086-B159DAFF4056}" type="presParOf" srcId="{9E69862A-11E1-4A23-B552-BAE357CDA920}" destId="{B9339C6C-9808-40F5-AC48-9E8B6109B078}" srcOrd="7" destOrd="0" presId="urn:microsoft.com/office/officeart/2005/8/layout/venn3"/>
    <dgm:cxn modelId="{6454FD13-1B99-408E-931E-6C55E9759F89}" type="presParOf" srcId="{9E69862A-11E1-4A23-B552-BAE357CDA920}" destId="{4FFFC8F5-2200-4596-8E65-B63760EBC7AF}" srcOrd="8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D3054-59F5-49C3-9558-6C16BD20F232}">
      <dsp:nvSpPr>
        <dsp:cNvPr id="0" name=""/>
        <dsp:cNvSpPr/>
      </dsp:nvSpPr>
      <dsp:spPr>
        <a:xfrm>
          <a:off x="864" y="770195"/>
          <a:ext cx="1685409" cy="1685409"/>
        </a:xfrm>
        <a:prstGeom prst="ellipse">
          <a:avLst/>
        </a:prstGeom>
        <a:solidFill>
          <a:srgbClr val="3E6E5A">
            <a:alpha val="41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92754" tIns="17780" rIns="92754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Eigenaar-schap</a:t>
          </a:r>
          <a:endParaRPr lang="fr-BE" sz="1400" kern="1200" dirty="0"/>
        </a:p>
      </dsp:txBody>
      <dsp:txXfrm>
        <a:off x="247686" y="1017017"/>
        <a:ext cx="1191765" cy="1191765"/>
      </dsp:txXfrm>
    </dsp:sp>
    <dsp:sp modelId="{40AEE8A7-502D-4655-837B-5E943A6F9DE3}">
      <dsp:nvSpPr>
        <dsp:cNvPr id="0" name=""/>
        <dsp:cNvSpPr/>
      </dsp:nvSpPr>
      <dsp:spPr>
        <a:xfrm>
          <a:off x="1349191" y="770195"/>
          <a:ext cx="1685409" cy="1685409"/>
        </a:xfrm>
        <a:prstGeom prst="ellipse">
          <a:avLst/>
        </a:prstGeom>
        <a:solidFill>
          <a:srgbClr val="3E6E5A">
            <a:alpha val="41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92754" tIns="17780" rIns="92754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Operationeel</a:t>
          </a:r>
          <a:r>
            <a:rPr lang="fr-BE" sz="1400" kern="1200" dirty="0" smtClean="0"/>
            <a:t> </a:t>
          </a:r>
          <a:r>
            <a:rPr lang="fr-BE" sz="1400" kern="1200" dirty="0" err="1" smtClean="0"/>
            <a:t>beheer</a:t>
          </a:r>
          <a:endParaRPr lang="fr-BE" sz="1400" kern="1200" dirty="0"/>
        </a:p>
      </dsp:txBody>
      <dsp:txXfrm>
        <a:off x="1596013" y="1017017"/>
        <a:ext cx="1191765" cy="1191765"/>
      </dsp:txXfrm>
    </dsp:sp>
    <dsp:sp modelId="{CAB78181-4B79-485F-97B9-E3A59810C98D}">
      <dsp:nvSpPr>
        <dsp:cNvPr id="0" name=""/>
        <dsp:cNvSpPr/>
      </dsp:nvSpPr>
      <dsp:spPr>
        <a:xfrm>
          <a:off x="2697519" y="770195"/>
          <a:ext cx="1685409" cy="1685409"/>
        </a:xfrm>
        <a:prstGeom prst="ellipse">
          <a:avLst/>
        </a:prstGeom>
        <a:solidFill>
          <a:srgbClr val="3E6E5A">
            <a:alpha val="41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92754" tIns="17780" rIns="92754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Release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beheer</a:t>
          </a:r>
          <a:endParaRPr lang="fr-BE" sz="1400" kern="1200" dirty="0"/>
        </a:p>
      </dsp:txBody>
      <dsp:txXfrm>
        <a:off x="2944341" y="1017017"/>
        <a:ext cx="1191765" cy="1191765"/>
      </dsp:txXfrm>
    </dsp:sp>
    <dsp:sp modelId="{C6CBB8F5-327A-4569-BD4D-BDB021336192}">
      <dsp:nvSpPr>
        <dsp:cNvPr id="0" name=""/>
        <dsp:cNvSpPr/>
      </dsp:nvSpPr>
      <dsp:spPr>
        <a:xfrm>
          <a:off x="4045846" y="770195"/>
          <a:ext cx="1685409" cy="1685409"/>
        </a:xfrm>
        <a:prstGeom prst="ellipse">
          <a:avLst/>
        </a:prstGeom>
        <a:solidFill>
          <a:srgbClr val="3E6E5A">
            <a:alpha val="41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92754" tIns="17780" rIns="92754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smtClean="0"/>
            <a:t>Technologie</a:t>
          </a:r>
          <a:endParaRPr lang="fr-BE" sz="1400" kern="1200" dirty="0"/>
        </a:p>
      </dsp:txBody>
      <dsp:txXfrm>
        <a:off x="4292668" y="1017017"/>
        <a:ext cx="1191765" cy="1191765"/>
      </dsp:txXfrm>
    </dsp:sp>
    <dsp:sp modelId="{4FFFC8F5-2200-4596-8E65-B63760EBC7AF}">
      <dsp:nvSpPr>
        <dsp:cNvPr id="0" name=""/>
        <dsp:cNvSpPr/>
      </dsp:nvSpPr>
      <dsp:spPr>
        <a:xfrm>
          <a:off x="5394174" y="770195"/>
          <a:ext cx="1685409" cy="1685409"/>
        </a:xfrm>
        <a:prstGeom prst="ellipse">
          <a:avLst/>
        </a:prstGeom>
        <a:solidFill>
          <a:srgbClr val="3E6E5A">
            <a:alpha val="41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92754" tIns="17780" rIns="92754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BE" sz="1400" kern="1200" dirty="0" err="1" smtClean="0"/>
            <a:t>Aansluiten</a:t>
          </a:r>
          <a:r>
            <a:rPr lang="fr-BE" sz="1400" kern="1200" dirty="0" smtClean="0"/>
            <a:t> en </a:t>
          </a:r>
          <a:r>
            <a:rPr lang="fr-BE" sz="1400" kern="1200" dirty="0" err="1" smtClean="0"/>
            <a:t>vertrekken</a:t>
          </a:r>
          <a:endParaRPr lang="fr-BE" sz="1400" kern="1200" dirty="0"/>
        </a:p>
      </dsp:txBody>
      <dsp:txXfrm>
        <a:off x="5640996" y="1017017"/>
        <a:ext cx="1191765" cy="11917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9D5DE-3CF9-40A8-B259-939207E15839}" type="datetimeFigureOut">
              <a:rPr lang="fr-BE" smtClean="0"/>
              <a:t>6/09/2016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50509-7C61-4B0D-8A2C-3A655D02E57F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05481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F9E1BE-7D1B-4612-99DD-D1E2C680DDE3}" type="slidenum">
              <a:rPr lang="nl-BE" smtClean="0"/>
              <a:pPr>
                <a:defRPr/>
              </a:pPr>
              <a:t>24</a:t>
            </a:fld>
            <a:endParaRPr lang="nl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BE" alt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9BB088-1526-4C59-BA1A-1366A3F82C5D}" type="slidenum">
              <a:rPr lang="en-US" smtClean="0"/>
              <a:pPr>
                <a:defRPr/>
              </a:pPr>
              <a:t>25</a:t>
            </a:fld>
            <a:endParaRPr lang="fr-B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fr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14717F-F120-447C-90A1-F86FCFED418F}" type="slidenum">
              <a:rPr lang="en-US" smtClean="0"/>
              <a:pPr>
                <a:defRPr/>
              </a:pPr>
              <a:t>29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1661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Frank </a:t>
            </a:r>
            <a:r>
              <a:rPr lang="fr-FR" dirty="0" err="1" smtClean="0"/>
              <a:t>Robben</a:t>
            </a:r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7928FA-48C4-4589-8C80-3E35544F17D0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272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019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1909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C3260-4D20-49AE-BE64-822DF93CCE9D}" type="datetime1">
              <a:rPr lang="nl-BE" smtClean="0"/>
              <a:pPr/>
              <a:t>6/09/2016</a:t>
            </a:fld>
            <a:endParaRPr lang="nl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540AB-6939-4937-A918-1D15FF1C7CE3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95536" y="1052736"/>
            <a:ext cx="8281169" cy="5329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16762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Frank </a:t>
            </a:r>
            <a:r>
              <a:rPr lang="fr-FR" dirty="0" err="1" smtClean="0"/>
              <a:t>Robben</a:t>
            </a:r>
            <a:endParaRPr lang="fr-B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7928FA-48C4-4589-8C80-3E35544F17D0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826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7983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1703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1922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Frank </a:t>
            </a:r>
            <a:r>
              <a:rPr lang="fr-FR" dirty="0" err="1" smtClean="0"/>
              <a:t>Robben</a:t>
            </a:r>
            <a:endParaRPr lang="fr-B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7928FA-48C4-4589-8C80-3E35544F17D0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93318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Frank </a:t>
            </a:r>
            <a:r>
              <a:rPr lang="fr-FR" dirty="0" err="1" smtClean="0"/>
              <a:t>Robben</a:t>
            </a:r>
            <a:endParaRPr lang="fr-B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C7928FA-48C4-4589-8C80-3E35544F17D0}" type="slidenum">
              <a:rPr lang="fr-BE" smtClean="0"/>
              <a:pPr/>
              <a:t>‹#›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754306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434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55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fr-B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29600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Frank Robben</a:t>
            </a:r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928FA-48C4-4589-8C80-3E35544F17D0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1478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1.wdp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microsoft.com/office/2007/relationships/hdphoto" Target="../media/hdphoto2.wdp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jpe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22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8064896" cy="1470025"/>
          </a:xfrm>
        </p:spPr>
        <p:txBody>
          <a:bodyPr>
            <a:normAutofit fontScale="90000"/>
          </a:bodyPr>
          <a:lstStyle/>
          <a:p>
            <a:r>
              <a:rPr lang="nl-BE" sz="4400" dirty="0" smtClean="0"/>
              <a:t>Enkele ideeën voor</a:t>
            </a:r>
            <a:br>
              <a:rPr lang="nl-BE" sz="4400" dirty="0" smtClean="0"/>
            </a:br>
            <a:r>
              <a:rPr lang="nl-BE" sz="4400" dirty="0" smtClean="0"/>
              <a:t>publiek-private samenwerking met het oog </a:t>
            </a:r>
            <a:r>
              <a:rPr lang="nl-BE" sz="4400" dirty="0"/>
              <a:t>o</a:t>
            </a:r>
            <a:r>
              <a:rPr lang="nl-BE" sz="4400" dirty="0" smtClean="0"/>
              <a:t>p een digitale maatschappij</a:t>
            </a:r>
            <a:endParaRPr lang="fr-BE" sz="4400" dirty="0"/>
          </a:p>
        </p:txBody>
      </p:sp>
    </p:spTree>
    <p:extLst>
      <p:ext uri="{BB962C8B-B14F-4D97-AF65-F5344CB8AC3E}">
        <p14:creationId xmlns:p14="http://schemas.microsoft.com/office/powerpoint/2010/main" val="152758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276872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dirty="0" smtClean="0"/>
              <a:t>Domein</a:t>
            </a:r>
          </a:p>
          <a:p>
            <a:pPr algn="ctr"/>
            <a:r>
              <a:rPr lang="nl-BE" sz="4000" dirty="0" smtClean="0"/>
              <a:t>elektronische post</a:t>
            </a:r>
            <a:endParaRPr lang="fr-BE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01568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Verschillende opslagfilosofieën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mtClean="0"/>
              <a:t>authentieke bron (AB)</a:t>
            </a:r>
          </a:p>
          <a:p>
            <a:pPr lvl="1"/>
            <a:r>
              <a:rPr lang="nl-BE" smtClean="0"/>
              <a:t>documentenbank beheerd door verzender</a:t>
            </a:r>
          </a:p>
          <a:p>
            <a:pPr lvl="1"/>
            <a:r>
              <a:rPr lang="nl-BE" smtClean="0"/>
              <a:t>unidirectioneel: verzendende partij slaat op, bestemmeling raadpleegt</a:t>
            </a:r>
          </a:p>
          <a:p>
            <a:r>
              <a:rPr lang="nl-BE" smtClean="0"/>
              <a:t>gebruikersarchief (GA)</a:t>
            </a:r>
          </a:p>
          <a:p>
            <a:pPr lvl="1"/>
            <a:r>
              <a:rPr lang="nl-BE" smtClean="0"/>
              <a:t>documentenbank beheerd door bestemmeling</a:t>
            </a:r>
          </a:p>
          <a:p>
            <a:pPr lvl="1"/>
            <a:r>
              <a:rPr lang="nl-BE" smtClean="0"/>
              <a:t>unidirectioneel: bestemmeling slaat op, bestemmeling raadpleegt</a:t>
            </a:r>
          </a:p>
          <a:p>
            <a:r>
              <a:rPr lang="nl-BE" smtClean="0"/>
              <a:t>brievenbus voor tijdelijke opslag van documenten (BB)</a:t>
            </a:r>
          </a:p>
          <a:p>
            <a:pPr lvl="1"/>
            <a:r>
              <a:rPr lang="nl-BE" smtClean="0"/>
              <a:t>ofwel unidirectioneel: verzendende partij slaat tijdelijk op, bestemmeling raadpleegt</a:t>
            </a:r>
          </a:p>
          <a:p>
            <a:pPr lvl="1"/>
            <a:r>
              <a:rPr lang="nl-BE" smtClean="0"/>
              <a:t>ofwel bidirectioneel: 2 deelnemende partijen kunnen zowel verzendende partij als bestemmeling zijn</a:t>
            </a:r>
            <a:endParaRPr lang="nl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30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Verschillende functies</a:t>
            </a:r>
            <a:endParaRPr lang="fr-B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melding dat </a:t>
            </a:r>
            <a:r>
              <a:rPr lang="nl-BE" dirty="0"/>
              <a:t>een nieuw document beschikbaar </a:t>
            </a:r>
            <a:r>
              <a:rPr lang="nl-BE" dirty="0" smtClean="0"/>
              <a:t>is </a:t>
            </a:r>
            <a:r>
              <a:rPr lang="nl-BE" sz="1700" dirty="0" smtClean="0"/>
              <a:t>(via mail, sms, </a:t>
            </a:r>
            <a:r>
              <a:rPr lang="nl-BE" sz="1700" dirty="0" err="1" smtClean="0"/>
              <a:t>social</a:t>
            </a:r>
            <a:r>
              <a:rPr lang="nl-BE" sz="1700" dirty="0" smtClean="0"/>
              <a:t> media)</a:t>
            </a:r>
            <a:endParaRPr lang="nl-BE" sz="1700" dirty="0"/>
          </a:p>
          <a:p>
            <a:r>
              <a:rPr lang="nl-BE" dirty="0" smtClean="0"/>
              <a:t>gebruikers- en toegangsbeheer</a:t>
            </a:r>
          </a:p>
          <a:p>
            <a:pPr lvl="1"/>
            <a:r>
              <a:rPr lang="nl-BE" dirty="0" smtClean="0"/>
              <a:t>deelfuncties</a:t>
            </a:r>
          </a:p>
          <a:p>
            <a:pPr lvl="2"/>
            <a:r>
              <a:rPr lang="nl-BE" dirty="0" smtClean="0"/>
              <a:t>identificatie</a:t>
            </a:r>
          </a:p>
          <a:p>
            <a:pPr lvl="2"/>
            <a:r>
              <a:rPr lang="nl-BE" dirty="0" smtClean="0"/>
              <a:t>authenticatie van de identiteit (sterkte van authenticatiemiddel)</a:t>
            </a:r>
          </a:p>
          <a:p>
            <a:pPr lvl="2"/>
            <a:r>
              <a:rPr lang="nl-BE" dirty="0" smtClean="0"/>
              <a:t>controle van hoedanigheden</a:t>
            </a:r>
          </a:p>
          <a:p>
            <a:pPr lvl="2"/>
            <a:r>
              <a:rPr lang="nl-BE" dirty="0" smtClean="0"/>
              <a:t>controle van relaties (o.a. mandaten)</a:t>
            </a:r>
          </a:p>
          <a:p>
            <a:pPr lvl="2"/>
            <a:r>
              <a:rPr lang="nl-BE" dirty="0" smtClean="0"/>
              <a:t>toegangsautorisaties</a:t>
            </a:r>
          </a:p>
          <a:p>
            <a:pPr lvl="1"/>
            <a:r>
              <a:rPr lang="nl-BE" dirty="0" smtClean="0"/>
              <a:t>al dan niet ondersteuning van single </a:t>
            </a:r>
            <a:r>
              <a:rPr lang="nl-BE" dirty="0" err="1" smtClean="0"/>
              <a:t>sign</a:t>
            </a:r>
            <a:r>
              <a:rPr lang="nl-BE" dirty="0" smtClean="0"/>
              <a:t> on </a:t>
            </a:r>
            <a:r>
              <a:rPr lang="nl-BE" sz="1700" dirty="0" smtClean="0"/>
              <a:t>(zonder opnieuw aanmelden)</a:t>
            </a:r>
          </a:p>
          <a:p>
            <a:r>
              <a:rPr lang="nl-BE" dirty="0" err="1"/>
              <a:t>w</a:t>
            </a:r>
            <a:r>
              <a:rPr lang="nl-BE" dirty="0" err="1" smtClean="0"/>
              <a:t>ebgebaseerde</a:t>
            </a:r>
            <a:r>
              <a:rPr lang="nl-BE" dirty="0" smtClean="0"/>
              <a:t> interface voor het raadplegen van documenten</a:t>
            </a:r>
          </a:p>
          <a:p>
            <a:r>
              <a:rPr lang="nl-BE" dirty="0" smtClean="0"/>
              <a:t>end-</a:t>
            </a:r>
            <a:r>
              <a:rPr lang="nl-BE" dirty="0" err="1" smtClean="0"/>
              <a:t>to</a:t>
            </a:r>
            <a:r>
              <a:rPr lang="nl-BE" dirty="0" smtClean="0"/>
              <a:t>-</a:t>
            </a:r>
            <a:r>
              <a:rPr lang="nl-BE" dirty="0" err="1" smtClean="0"/>
              <a:t>endvercijfering</a:t>
            </a:r>
            <a:endParaRPr lang="nl-BE" dirty="0" smtClean="0"/>
          </a:p>
          <a:p>
            <a:r>
              <a:rPr lang="nl-BE" dirty="0" smtClean="0"/>
              <a:t>aangetekend schrijven</a:t>
            </a:r>
          </a:p>
          <a:p>
            <a:r>
              <a:rPr lang="nl-BE" dirty="0"/>
              <a:t>elektronische </a:t>
            </a:r>
            <a:r>
              <a:rPr lang="nl-BE" dirty="0" smtClean="0"/>
              <a:t>betaling</a:t>
            </a:r>
          </a:p>
          <a:p>
            <a:r>
              <a:rPr lang="nl-BE" dirty="0" err="1" smtClean="0"/>
              <a:t>opt</a:t>
            </a:r>
            <a:r>
              <a:rPr lang="nl-BE" dirty="0" smtClean="0"/>
              <a:t>-in</a:t>
            </a:r>
          </a:p>
          <a:p>
            <a:r>
              <a:rPr lang="nl-BE" dirty="0" smtClean="0"/>
              <a:t>non-</a:t>
            </a:r>
            <a:r>
              <a:rPr lang="nl-BE" dirty="0" err="1" smtClean="0"/>
              <a:t>repudiation</a:t>
            </a:r>
            <a:endParaRPr lang="nl-BE" dirty="0" smtClean="0"/>
          </a:p>
          <a:p>
            <a:endParaRPr lang="fr-BE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2504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Opslagfilosofieën bestaande systemen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chemeClr val="tx2">
                      <a:lumMod val="40000"/>
                      <a:lumOff val="60000"/>
                    </a:schemeClr>
                  </a:solidFill>
                </a:uFill>
              </a:rPr>
              <a:t>federale overheid</a:t>
            </a:r>
          </a:p>
          <a:p>
            <a:pPr lvl="1"/>
            <a:r>
              <a:rPr lang="nl-BE" dirty="0" smtClean="0"/>
              <a:t>authentieke bronnen</a:t>
            </a:r>
            <a:endParaRPr lang="nl-BE" sz="1200" dirty="0" smtClean="0"/>
          </a:p>
          <a:p>
            <a:pPr lvl="2"/>
            <a:r>
              <a:rPr lang="nl-BE" dirty="0" err="1" smtClean="0"/>
              <a:t>MyMinFin</a:t>
            </a:r>
            <a:r>
              <a:rPr lang="nl-BE" dirty="0" smtClean="0"/>
              <a:t>: fiscale documenten</a:t>
            </a:r>
          </a:p>
          <a:p>
            <a:pPr lvl="2"/>
            <a:r>
              <a:rPr lang="nl-BE" dirty="0" smtClean="0"/>
              <a:t>MyPension: documenten i.v.m. pensioen</a:t>
            </a:r>
          </a:p>
          <a:p>
            <a:pPr lvl="1"/>
            <a:r>
              <a:rPr lang="nl-BE" dirty="0"/>
              <a:t>brievenbus voor tijdelijke opslag van </a:t>
            </a:r>
            <a:r>
              <a:rPr lang="nl-BE" dirty="0" smtClean="0"/>
              <a:t>documenten</a:t>
            </a:r>
            <a:endParaRPr lang="nl-BE" sz="1200" dirty="0"/>
          </a:p>
          <a:p>
            <a:pPr lvl="2"/>
            <a:r>
              <a:rPr lang="nl-BE" dirty="0" smtClean="0"/>
              <a:t>eBox burger</a:t>
            </a:r>
          </a:p>
          <a:p>
            <a:pPr lvl="2"/>
            <a:r>
              <a:rPr lang="nl-BE" dirty="0" smtClean="0"/>
              <a:t>eBox onderneming</a:t>
            </a:r>
          </a:p>
          <a:p>
            <a:pPr lvl="2"/>
            <a:r>
              <a:rPr lang="nl-BE" dirty="0" err="1" smtClean="0"/>
              <a:t>eHealthbox</a:t>
            </a:r>
            <a:r>
              <a:rPr lang="nl-BE" dirty="0" smtClean="0"/>
              <a:t>: documenten uitgewisseld tussen gezondheidszorgverstrekkers</a:t>
            </a:r>
          </a:p>
          <a:p>
            <a:pPr lvl="2"/>
            <a:r>
              <a:rPr lang="nl-BE" dirty="0" err="1" smtClean="0"/>
              <a:t>eJustBox</a:t>
            </a:r>
            <a:r>
              <a:rPr lang="nl-BE" dirty="0" smtClean="0"/>
              <a:t>: </a:t>
            </a:r>
            <a:r>
              <a:rPr lang="nl-BE" dirty="0"/>
              <a:t>documenten uitgewisseld tussen </a:t>
            </a:r>
            <a:r>
              <a:rPr lang="nl-BE" dirty="0" smtClean="0"/>
              <a:t>actoren bij Justitie</a:t>
            </a:r>
          </a:p>
          <a:p>
            <a:r>
              <a:rPr lang="nl-BE" dirty="0" smtClean="0">
                <a:solidFill>
                  <a:schemeClr val="tx1">
                    <a:lumMod val="95000"/>
                    <a:lumOff val="5000"/>
                  </a:schemeClr>
                </a:solidFill>
                <a:uFill>
                  <a:solidFill>
                    <a:schemeClr val="accent4">
                      <a:lumMod val="40000"/>
                      <a:lumOff val="60000"/>
                    </a:schemeClr>
                  </a:solidFill>
                </a:uFill>
              </a:rPr>
              <a:t>privé-initiatieven</a:t>
            </a:r>
          </a:p>
          <a:p>
            <a:pPr lvl="1"/>
            <a:r>
              <a:rPr lang="nl-BE" dirty="0" smtClean="0"/>
              <a:t>Doccle: opslag voor verzenders en gebruikersarchief</a:t>
            </a:r>
            <a:endParaRPr lang="nl-BE" sz="1200" dirty="0"/>
          </a:p>
          <a:p>
            <a:pPr lvl="1"/>
            <a:r>
              <a:rPr lang="nl-BE" dirty="0" smtClean="0"/>
              <a:t>Zoomit: tijdelijke opslag van documenten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8248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Matrix functionaliteiten</a:t>
            </a:r>
            <a:endParaRPr lang="fr-BE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0046933"/>
              </p:ext>
            </p:extLst>
          </p:nvPr>
        </p:nvGraphicFramePr>
        <p:xfrm>
          <a:off x="457200" y="1125538"/>
          <a:ext cx="8230421" cy="54802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1173"/>
                <a:gridCol w="767406"/>
                <a:gridCol w="767406"/>
                <a:gridCol w="767406"/>
                <a:gridCol w="767406"/>
                <a:gridCol w="842892"/>
                <a:gridCol w="766496"/>
                <a:gridCol w="692830"/>
                <a:gridCol w="767406"/>
              </a:tblGrid>
              <a:tr h="1152126">
                <a:tc>
                  <a:txBody>
                    <a:bodyPr/>
                    <a:lstStyle/>
                    <a:p>
                      <a:endParaRPr lang="nl-BE" sz="1600" dirty="0"/>
                    </a:p>
                  </a:txBody>
                  <a:tcPr marL="84286" marR="84286"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200" dirty="0" smtClean="0"/>
                        <a:t>My</a:t>
                      </a:r>
                    </a:p>
                    <a:p>
                      <a:pPr algn="l"/>
                      <a:r>
                        <a:rPr lang="it-IT" sz="1200" dirty="0" smtClean="0"/>
                        <a:t>MinFin</a:t>
                      </a:r>
                      <a:endParaRPr lang="en-US" sz="1200" b="0" dirty="0"/>
                    </a:p>
                  </a:txBody>
                  <a:tcPr marL="66367" marR="66367" marT="72000" marB="72000"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My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Pension</a:t>
                      </a:r>
                      <a:endParaRPr lang="en-US" sz="1200" b="0" dirty="0" smtClean="0"/>
                    </a:p>
                  </a:txBody>
                  <a:tcPr marL="66367" marR="66367" marT="72000" marB="72000"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/>
                        <a:t>eBox burger</a:t>
                      </a:r>
                      <a:endParaRPr lang="nl-NL" sz="1200" b="0" dirty="0" smtClean="0"/>
                    </a:p>
                  </a:txBody>
                  <a:tcPr marL="66367" marR="66367" marT="72000" marB="72000"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smtClean="0"/>
                        <a:t>eBox onderneming</a:t>
                      </a:r>
                      <a:endParaRPr lang="nl-NL" sz="1200" b="0" dirty="0" smtClean="0"/>
                    </a:p>
                  </a:txBody>
                  <a:tcPr marL="66367" marR="66367" marT="72000" marB="72000"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err="1" smtClean="0"/>
                        <a:t>eHealthbox</a:t>
                      </a:r>
                      <a:endParaRPr lang="en-US" sz="1200" b="0" dirty="0" smtClean="0"/>
                    </a:p>
                  </a:txBody>
                  <a:tcPr marL="66367" marR="66367" marT="72000" marB="72000" vert="vert27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chemeClr val="bg1"/>
                          </a:solidFill>
                        </a:rPr>
                        <a:t>eJustBox</a:t>
                      </a:r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6367" marR="66367" marT="72000" marB="72000" vert="vert27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nl-NL" sz="1200" dirty="0" err="1" smtClean="0"/>
                        <a:t>Doccle</a:t>
                      </a:r>
                      <a:endParaRPr lang="en-US" sz="1200" b="0" dirty="0"/>
                    </a:p>
                  </a:txBody>
                  <a:tcPr marL="66367" marR="66367" marT="72000" marB="72000" vert="vert27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 err="1" smtClean="0"/>
                        <a:t>Zoomit</a:t>
                      </a:r>
                      <a:endParaRPr lang="nl-NL" sz="1200" b="0" dirty="0" smtClean="0"/>
                    </a:p>
                  </a:txBody>
                  <a:tcPr marL="66367" marR="66367" marT="72000" marB="72000" vert="vert270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/>
                      <a:r>
                        <a:rPr lang="nl-BE" sz="1100" dirty="0" smtClean="0"/>
                        <a:t>Melding bij nieuw</a:t>
                      </a:r>
                      <a:r>
                        <a:rPr lang="nl-BE" sz="1100" baseline="0" dirty="0" smtClean="0"/>
                        <a:t> document</a:t>
                      </a:r>
                      <a:endParaRPr lang="en-US" sz="1100" dirty="0"/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Via mail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Via mail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Via mail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Via mail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Via mail 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Via mail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 smtClean="0"/>
                        <a:t>Gebruikers- en toegangsbeheer</a:t>
                      </a:r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7800" indent="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 err="1" smtClean="0"/>
                        <a:t>identificatie</a:t>
                      </a:r>
                      <a:r>
                        <a:rPr lang="en-US" sz="1100" kern="1200" dirty="0" smtClean="0"/>
                        <a:t> + </a:t>
                      </a:r>
                      <a:r>
                        <a:rPr lang="en-US" sz="1100" kern="1200" dirty="0" err="1" smtClean="0"/>
                        <a:t>authenticatie</a:t>
                      </a:r>
                      <a:r>
                        <a:rPr lang="en-US" sz="1100" kern="1200" dirty="0" smtClean="0"/>
                        <a:t> van </a:t>
                      </a:r>
                      <a:r>
                        <a:rPr lang="en-US" sz="1100" kern="1200" dirty="0" err="1" smtClean="0"/>
                        <a:t>identiteit</a:t>
                      </a:r>
                      <a:r>
                        <a:rPr lang="en-US" sz="1100" kern="1200" dirty="0" smtClean="0"/>
                        <a:t> 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Persoonlijk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Persoonlijk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Persoonlijk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Onderneming</a:t>
                      </a:r>
                      <a:endParaRPr lang="nl-BE" sz="900" dirty="0"/>
                    </a:p>
                  </a:txBody>
                  <a:tcPr marL="42143" marR="42143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Persoonlijk + </a:t>
                      </a:r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Onderneming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Persoonlijk + Onderneming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66367" marR="66367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Gezin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Bankrekening </a:t>
                      </a:r>
                      <a:endParaRPr lang="nl-BE" sz="900" dirty="0"/>
                    </a:p>
                  </a:txBody>
                  <a:tcPr marL="42143" marR="42143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145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l-NL" sz="1100" kern="1200" dirty="0" smtClean="0"/>
                        <a:t>controle van relaties, </a:t>
                      </a:r>
                      <a:r>
                        <a:rPr lang="nl-NL" sz="1100" kern="1200" dirty="0" err="1" smtClean="0"/>
                        <a:t>oa</a:t>
                      </a:r>
                      <a:r>
                        <a:rPr lang="nl-NL" sz="1100" kern="1200" dirty="0" smtClean="0"/>
                        <a:t> mandaten</a:t>
                      </a:r>
                      <a:endParaRPr lang="nl-N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900" dirty="0" smtClean="0"/>
                        <a:t>-</a:t>
                      </a: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Ja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Ja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1450" indent="0">
                        <a:buFont typeface="Arial" panose="020B0604020202020204" pitchFamily="34" charset="0"/>
                        <a:buChar char="•"/>
                      </a:pPr>
                      <a:r>
                        <a:rPr lang="nl-NL" sz="1100" kern="1200" dirty="0" smtClean="0"/>
                        <a:t>controle van hoedanigheden</a:t>
                      </a:r>
                      <a:endParaRPr lang="nl-NL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Ja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Ja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171450" indent="0">
                        <a:buFont typeface="Arial" panose="020B0604020202020204" pitchFamily="34" charset="0"/>
                        <a:buChar char="•"/>
                      </a:pPr>
                      <a:r>
                        <a:rPr lang="nl-NL" sz="1100" kern="1200" dirty="0" smtClean="0"/>
                        <a:t>toegangsautorisaties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Ja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Ja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Ja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BE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Communicatie</a:t>
                      </a:r>
                      <a:r>
                        <a:rPr lang="nl-BE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richting</a:t>
                      </a:r>
                      <a:endParaRPr lang="nl-BE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Enkel ontvangst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Enkel ontvangst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Enkel ontvangst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Enkel ontvangst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err="1" smtClean="0"/>
                        <a:t>Bidirectioneel</a:t>
                      </a:r>
                      <a:r>
                        <a:rPr lang="nl-BE" sz="900" baseline="0" dirty="0" smtClean="0"/>
                        <a:t> met andere </a:t>
                      </a:r>
                      <a:r>
                        <a:rPr lang="nl-BE" sz="900" baseline="0" dirty="0" err="1" smtClean="0"/>
                        <a:t>eHealthbox</a:t>
                      </a:r>
                      <a:endParaRPr lang="nl-BE" sz="900" dirty="0"/>
                    </a:p>
                  </a:txBody>
                  <a:tcPr marL="42143" marR="4214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Bidirectioneel</a:t>
                      </a:r>
                      <a:r>
                        <a:rPr lang="nl-BE" sz="900" baseline="0" dirty="0" smtClean="0">
                          <a:solidFill>
                            <a:schemeClr val="tx1"/>
                          </a:solidFill>
                        </a:rPr>
                        <a:t> met andere eJustBox</a:t>
                      </a:r>
                      <a:endParaRPr lang="nl-BE" sz="900" dirty="0" smtClean="0">
                        <a:solidFill>
                          <a:schemeClr val="tx1"/>
                        </a:solidFill>
                      </a:endParaRPr>
                    </a:p>
                    <a:p>
                      <a:pPr indent="0" algn="ctr"/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42143" marR="42143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Forward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Enkel ontvangst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l-BE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Webapplicatie en/of webservice voor raadplegen documenten</a:t>
                      </a:r>
                      <a:endParaRPr lang="nl-BE" sz="11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WA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WA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WA + WS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WA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WA + WS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WA + WS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WA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WA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 smtClean="0"/>
                        <a:t>Ondersteuning</a:t>
                      </a:r>
                      <a:r>
                        <a:rPr lang="nl-BE" sz="1100" baseline="0" dirty="0" smtClean="0"/>
                        <a:t> van single </a:t>
                      </a:r>
                      <a:r>
                        <a:rPr lang="nl-BE" sz="1100" baseline="0" dirty="0" err="1" smtClean="0"/>
                        <a:t>sign</a:t>
                      </a:r>
                      <a:r>
                        <a:rPr lang="nl-BE" sz="1100" baseline="0" dirty="0" smtClean="0"/>
                        <a:t> on</a:t>
                      </a:r>
                      <a:endParaRPr lang="nl-BE" sz="1100" dirty="0" smtClean="0"/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FAS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FAS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FAS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FAS + WALI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FAS + IDP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/>
                      <a:r>
                        <a:rPr lang="nl-BE" sz="1100" dirty="0" smtClean="0"/>
                        <a:t>End-</a:t>
                      </a:r>
                      <a:r>
                        <a:rPr lang="nl-BE" sz="1100" dirty="0" err="1" smtClean="0"/>
                        <a:t>to</a:t>
                      </a:r>
                      <a:r>
                        <a:rPr lang="nl-BE" sz="1100" dirty="0" smtClean="0"/>
                        <a:t>-</a:t>
                      </a:r>
                      <a:r>
                        <a:rPr lang="nl-BE" sz="1100" dirty="0" err="1" smtClean="0"/>
                        <a:t>endvercijfering</a:t>
                      </a:r>
                      <a:endParaRPr lang="nl-BE" sz="1100" dirty="0" smtClean="0"/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Ja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 smtClean="0"/>
                        <a:t>Opslagfilosofie </a:t>
                      </a:r>
                      <a:endParaRPr lang="fr-BE" sz="1100" dirty="0" smtClean="0"/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AB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AB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BB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BB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BB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BB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BB + GA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BB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 smtClean="0"/>
                        <a:t>Aangetekend schrijven</a:t>
                      </a:r>
                      <a:endParaRPr lang="fr-BE" sz="1100" dirty="0" smtClean="0"/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Ja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Ja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100" dirty="0" smtClean="0"/>
                        <a:t>Elektronische betaling</a:t>
                      </a:r>
                      <a:endParaRPr lang="fr-BE" sz="1100" dirty="0" smtClean="0"/>
                    </a:p>
                  </a:txBody>
                  <a:tcPr marL="84286" marR="84286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-</a:t>
                      </a:r>
                      <a:endParaRPr lang="nl-BE" sz="900" dirty="0"/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nl-BE" sz="900" dirty="0">
                        <a:solidFill>
                          <a:schemeClr val="tx1"/>
                        </a:solidFill>
                      </a:endParaRPr>
                    </a:p>
                  </a:txBody>
                  <a:tcPr marL="84286" marR="84286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Ja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nl-BE" sz="900" dirty="0" smtClean="0"/>
                        <a:t>Ja</a:t>
                      </a:r>
                      <a:endParaRPr lang="nl-BE" sz="900" dirty="0"/>
                    </a:p>
                  </a:txBody>
                  <a:tcPr marL="84286" marR="84286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67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Globale visie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smtClean="0"/>
              <a:t>burger/onderneming/professional wil</a:t>
            </a:r>
          </a:p>
          <a:p>
            <a:pPr lvl="1"/>
            <a:r>
              <a:rPr lang="nl-BE" dirty="0" smtClean="0"/>
              <a:t>vanop één plaats naar keuze (dus niet noodzakelijk dezelfde plaats voor iedereen !)</a:t>
            </a:r>
          </a:p>
          <a:p>
            <a:pPr lvl="1"/>
            <a:r>
              <a:rPr lang="nl-BE" dirty="0" smtClean="0"/>
              <a:t>op verschillende toestellen (pc, tablet, smartphone)</a:t>
            </a:r>
          </a:p>
          <a:p>
            <a:pPr lvl="1"/>
            <a:r>
              <a:rPr lang="nl-BE" dirty="0" smtClean="0"/>
              <a:t>met zoveel mogelijk single </a:t>
            </a:r>
            <a:r>
              <a:rPr lang="nl-BE" dirty="0" err="1" smtClean="0"/>
              <a:t>sign</a:t>
            </a:r>
            <a:r>
              <a:rPr lang="nl-BE" dirty="0" smtClean="0"/>
              <a:t> on</a:t>
            </a:r>
          </a:p>
          <a:p>
            <a:pPr lvl="1"/>
            <a:r>
              <a:rPr lang="nl-BE" dirty="0" smtClean="0"/>
              <a:t>zoveel mogelijk documenten kunnen raadplegen</a:t>
            </a:r>
          </a:p>
          <a:p>
            <a:pPr lvl="1"/>
            <a:r>
              <a:rPr lang="nl-BE" dirty="0" smtClean="0"/>
              <a:t>met zoveel mogelijk functionaliteiten</a:t>
            </a:r>
          </a:p>
          <a:p>
            <a:pPr lvl="1"/>
            <a:r>
              <a:rPr lang="nl-BE" dirty="0" smtClean="0"/>
              <a:t>integratiemogelijkheden in eigen systemen</a:t>
            </a:r>
          </a:p>
          <a:p>
            <a:r>
              <a:rPr lang="nl-BE" dirty="0" smtClean="0"/>
              <a:t>verzenders willen</a:t>
            </a:r>
          </a:p>
          <a:p>
            <a:pPr lvl="1"/>
            <a:r>
              <a:rPr lang="nl-BE" dirty="0" smtClean="0"/>
              <a:t>verzending op papier vermijden</a:t>
            </a:r>
          </a:p>
          <a:p>
            <a:pPr lvl="1"/>
            <a:r>
              <a:rPr lang="nl-BE" dirty="0" smtClean="0"/>
              <a:t>archief op papier vermijden</a:t>
            </a:r>
            <a:endParaRPr lang="fr-BE" dirty="0" smtClean="0"/>
          </a:p>
          <a:p>
            <a:pPr lvl="1"/>
            <a:r>
              <a:rPr lang="fr-BE" dirty="0" err="1" smtClean="0"/>
              <a:t>beveiligde</a:t>
            </a:r>
            <a:r>
              <a:rPr lang="fr-BE" dirty="0" smtClean="0"/>
              <a:t> </a:t>
            </a:r>
            <a:r>
              <a:rPr lang="fr-BE" dirty="0" err="1" smtClean="0"/>
              <a:t>verzending</a:t>
            </a:r>
            <a:endParaRPr lang="fr-BE" dirty="0" smtClean="0"/>
          </a:p>
          <a:p>
            <a:r>
              <a:rPr lang="nl-BE" dirty="0" smtClean="0"/>
              <a:t>bijkomende aandachtspunten</a:t>
            </a:r>
          </a:p>
          <a:p>
            <a:pPr lvl="1"/>
            <a:r>
              <a:rPr lang="nl-BE" dirty="0" smtClean="0"/>
              <a:t>nodige garanties rond bescherming van de gegevens en </a:t>
            </a:r>
            <a:r>
              <a:rPr lang="nl-BE" dirty="0" err="1" smtClean="0"/>
              <a:t>performantie</a:t>
            </a:r>
            <a:endParaRPr lang="nl-BE" dirty="0" smtClean="0"/>
          </a:p>
          <a:p>
            <a:pPr lvl="1"/>
            <a:r>
              <a:rPr lang="nl-BE" dirty="0" smtClean="0"/>
              <a:t>privacy-issues: “user consent”/</a:t>
            </a:r>
            <a:r>
              <a:rPr lang="nl-BE" dirty="0" err="1" smtClean="0"/>
              <a:t>opt</a:t>
            </a:r>
            <a:r>
              <a:rPr lang="nl-BE" dirty="0" smtClean="0"/>
              <a:t>-in waar nodig</a:t>
            </a:r>
          </a:p>
          <a:p>
            <a:pPr lvl="1"/>
            <a:r>
              <a:rPr lang="nl-BE" dirty="0" smtClean="0"/>
              <a:t>inclusief beleid: wat met niet-IT </a:t>
            </a:r>
            <a:r>
              <a:rPr lang="nl-BE" dirty="0" err="1" smtClean="0"/>
              <a:t>savvy</a:t>
            </a:r>
            <a:r>
              <a:rPr lang="nl-BE" dirty="0" smtClean="0"/>
              <a:t> eindgebruikers (burgers)?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458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Kritische succesfactoren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voldoen aan verwachtingen van burger/onderneming/professional</a:t>
            </a:r>
          </a:p>
          <a:p>
            <a:endParaRPr lang="nl-BE" dirty="0"/>
          </a:p>
          <a:p>
            <a:r>
              <a:rPr lang="nl-BE" dirty="0"/>
              <a:t>v</a:t>
            </a:r>
            <a:r>
              <a:rPr lang="nl-BE" dirty="0" smtClean="0"/>
              <a:t>eiligheid en privacy waarborgen</a:t>
            </a:r>
          </a:p>
          <a:p>
            <a:endParaRPr lang="nl-BE" dirty="0" smtClean="0"/>
          </a:p>
          <a:p>
            <a:r>
              <a:rPr lang="nl-BE" dirty="0" smtClean="0"/>
              <a:t>grote penetratiegraad</a:t>
            </a:r>
          </a:p>
          <a:p>
            <a:pPr lvl="1"/>
            <a:r>
              <a:rPr lang="nl-BE" dirty="0" smtClean="0"/>
              <a:t>aan de zijde van de verzenders</a:t>
            </a:r>
          </a:p>
          <a:p>
            <a:pPr lvl="1"/>
            <a:r>
              <a:rPr lang="nl-BE" dirty="0" smtClean="0"/>
              <a:t>aan de zijde van de bestemmelingen</a:t>
            </a:r>
          </a:p>
          <a:p>
            <a:endParaRPr lang="nl-BE" dirty="0" smtClean="0"/>
          </a:p>
          <a:p>
            <a:r>
              <a:rPr lang="nl-BE" dirty="0" smtClean="0"/>
              <a:t>voldoende volume aan beschikbare documenten</a:t>
            </a:r>
          </a:p>
          <a:p>
            <a:endParaRPr lang="nl-BE" dirty="0" smtClean="0"/>
          </a:p>
          <a:p>
            <a:pPr lvl="1"/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8038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itle 129"/>
          <p:cNvSpPr>
            <a:spLocks noGrp="1"/>
          </p:cNvSpPr>
          <p:nvPr>
            <p:ph type="title"/>
          </p:nvPr>
        </p:nvSpPr>
        <p:spPr>
          <a:xfrm>
            <a:off x="457200" y="58614"/>
            <a:ext cx="8229600" cy="706090"/>
          </a:xfrm>
        </p:spPr>
        <p:txBody>
          <a:bodyPr>
            <a:normAutofit/>
          </a:bodyPr>
          <a:lstStyle/>
          <a:p>
            <a:r>
              <a:rPr lang="nl-BE" dirty="0" smtClean="0"/>
              <a:t>Voorstel van high </a:t>
            </a:r>
            <a:r>
              <a:rPr lang="nl-BE" dirty="0"/>
              <a:t>l</a:t>
            </a:r>
            <a:r>
              <a:rPr lang="nl-BE" dirty="0" smtClean="0"/>
              <a:t>evel </a:t>
            </a:r>
            <a:r>
              <a:rPr lang="nl-BE" dirty="0"/>
              <a:t>a</a:t>
            </a:r>
            <a:r>
              <a:rPr lang="nl-BE" dirty="0" smtClean="0"/>
              <a:t>rchitectuur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4481616" y="5013176"/>
            <a:ext cx="990435" cy="1224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err="1" smtClean="0"/>
              <a:t>Authen-tieke</a:t>
            </a:r>
            <a:r>
              <a:rPr lang="nl-BE" sz="1400" dirty="0" smtClean="0"/>
              <a:t> bron</a:t>
            </a:r>
            <a:endParaRPr lang="en-US" sz="1400" dirty="0"/>
          </a:p>
        </p:txBody>
      </p:sp>
      <p:sp>
        <p:nvSpPr>
          <p:cNvPr id="6" name="Flowchart: Magnetic Disk 5"/>
          <p:cNvSpPr/>
          <p:nvPr/>
        </p:nvSpPr>
        <p:spPr>
          <a:xfrm>
            <a:off x="5618246" y="5013176"/>
            <a:ext cx="990435" cy="1224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err="1" smtClean="0"/>
              <a:t>Authen-tieke</a:t>
            </a:r>
            <a:r>
              <a:rPr lang="nl-BE" sz="1400" dirty="0" smtClean="0"/>
              <a:t> bron</a:t>
            </a:r>
            <a:endParaRPr lang="en-US" sz="1400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6754876" y="5013176"/>
            <a:ext cx="990435" cy="1224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/>
              <a:t>...</a:t>
            </a:r>
            <a:endParaRPr lang="en-US" sz="1400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7891505" y="5013176"/>
            <a:ext cx="990435" cy="122413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err="1" smtClean="0"/>
              <a:t>Ebox</a:t>
            </a:r>
            <a:endParaRPr lang="en-US" sz="1400" dirty="0"/>
          </a:p>
        </p:txBody>
      </p:sp>
      <p:sp>
        <p:nvSpPr>
          <p:cNvPr id="9" name="Rounded Rectangle 8"/>
          <p:cNvSpPr/>
          <p:nvPr/>
        </p:nvSpPr>
        <p:spPr>
          <a:xfrm>
            <a:off x="2267744" y="3609019"/>
            <a:ext cx="1944216" cy="1269293"/>
          </a:xfrm>
          <a:prstGeom prst="roundRect">
            <a:avLst>
              <a:gd name="adj" fmla="val 9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nl-BE" sz="1600" dirty="0" smtClean="0"/>
              <a:t>Gefedereerde view</a:t>
            </a:r>
            <a:endParaRPr lang="fr-BE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3563888" y="842394"/>
            <a:ext cx="236497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Gebruiker</a:t>
            </a:r>
          </a:p>
          <a:p>
            <a:pPr algn="ctr"/>
            <a:r>
              <a:rPr lang="nl-BE" dirty="0" smtClean="0"/>
              <a:t>Burger / Onderneming</a:t>
            </a:r>
            <a:endParaRPr lang="fr-BE" dirty="0"/>
          </a:p>
        </p:txBody>
      </p:sp>
      <p:pic>
        <p:nvPicPr>
          <p:cNvPr id="14" name="Picture 1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83" r="-611" b="50000"/>
          <a:stretch/>
        </p:blipFill>
        <p:spPr bwMode="auto">
          <a:xfrm>
            <a:off x="5618246" y="4667926"/>
            <a:ext cx="1015394" cy="420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2" t="45499" r="48398" b="5250"/>
          <a:stretch/>
        </p:blipFill>
        <p:spPr bwMode="auto">
          <a:xfrm>
            <a:off x="4538633" y="4667926"/>
            <a:ext cx="871101" cy="4144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5615" b="50000"/>
          <a:stretch/>
        </p:blipFill>
        <p:spPr bwMode="auto">
          <a:xfrm>
            <a:off x="7992256" y="4687357"/>
            <a:ext cx="788931" cy="42077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408" y="3942003"/>
            <a:ext cx="1795485" cy="850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/>
          <p:nvPr/>
        </p:nvPicPr>
        <p:blipFill>
          <a:blip r:embed="rId3"/>
          <a:stretch>
            <a:fillRect/>
          </a:stretch>
        </p:blipFill>
        <p:spPr>
          <a:xfrm>
            <a:off x="217096" y="1753773"/>
            <a:ext cx="2181225" cy="107632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817363" y="6488668"/>
            <a:ext cx="1046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Overheid</a:t>
            </a:r>
            <a:endParaRPr lang="fr-BE" dirty="0"/>
          </a:p>
        </p:txBody>
      </p:sp>
      <p:cxnSp>
        <p:nvCxnSpPr>
          <p:cNvPr id="23" name="Straight Arrow Connector 22"/>
          <p:cNvCxnSpPr>
            <a:stCxn id="10" idx="2"/>
            <a:endCxn id="19" idx="3"/>
          </p:cNvCxnSpPr>
          <p:nvPr/>
        </p:nvCxnSpPr>
        <p:spPr>
          <a:xfrm flipH="1">
            <a:off x="2398321" y="1418458"/>
            <a:ext cx="2348052" cy="873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0" idx="2"/>
            <a:endCxn id="9" idx="0"/>
          </p:cNvCxnSpPr>
          <p:nvPr/>
        </p:nvCxnSpPr>
        <p:spPr>
          <a:xfrm flipH="1">
            <a:off x="3239852" y="1418458"/>
            <a:ext cx="1506521" cy="21905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0" idx="2"/>
            <a:endCxn id="15" idx="0"/>
          </p:cNvCxnSpPr>
          <p:nvPr/>
        </p:nvCxnSpPr>
        <p:spPr>
          <a:xfrm>
            <a:off x="4746373" y="1418458"/>
            <a:ext cx="227811" cy="3249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  <a:endCxn id="14" idx="0"/>
          </p:cNvCxnSpPr>
          <p:nvPr/>
        </p:nvCxnSpPr>
        <p:spPr>
          <a:xfrm>
            <a:off x="4746373" y="1418458"/>
            <a:ext cx="1379570" cy="3249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Flowchart: Magnetic Disk 114"/>
          <p:cNvSpPr/>
          <p:nvPr/>
        </p:nvSpPr>
        <p:spPr>
          <a:xfrm>
            <a:off x="7635549" y="2348880"/>
            <a:ext cx="963393" cy="56194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/>
              <a:t>Mandaat</a:t>
            </a:r>
            <a:endParaRPr lang="en-US" sz="1400" dirty="0"/>
          </a:p>
        </p:txBody>
      </p:sp>
      <p:cxnSp>
        <p:nvCxnSpPr>
          <p:cNvPr id="33" name="Straight Arrow Connector 32"/>
          <p:cNvCxnSpPr>
            <a:stCxn id="10" idx="2"/>
            <a:endCxn id="16" idx="0"/>
          </p:cNvCxnSpPr>
          <p:nvPr/>
        </p:nvCxnSpPr>
        <p:spPr>
          <a:xfrm>
            <a:off x="4746373" y="1418458"/>
            <a:ext cx="3640349" cy="32688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9" idx="2"/>
            <a:endCxn id="5" idx="3"/>
          </p:cNvCxnSpPr>
          <p:nvPr/>
        </p:nvCxnSpPr>
        <p:spPr>
          <a:xfrm rot="16200000" flipH="1">
            <a:off x="3428843" y="4689321"/>
            <a:ext cx="1359000" cy="1736982"/>
          </a:xfrm>
          <a:prstGeom prst="bentConnector3">
            <a:avLst>
              <a:gd name="adj1" fmla="val 116821"/>
            </a:avLst>
          </a:prstGeom>
          <a:ln>
            <a:tailEnd type="arrow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9" idx="2"/>
            <a:endCxn id="6" idx="3"/>
          </p:cNvCxnSpPr>
          <p:nvPr/>
        </p:nvCxnSpPr>
        <p:spPr>
          <a:xfrm rot="16200000" flipH="1">
            <a:off x="3997158" y="4121006"/>
            <a:ext cx="1359000" cy="2873612"/>
          </a:xfrm>
          <a:prstGeom prst="bentConnector3">
            <a:avLst>
              <a:gd name="adj1" fmla="val 116821"/>
            </a:avLst>
          </a:prstGeom>
          <a:ln>
            <a:tailEnd type="arrow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9" idx="2"/>
            <a:endCxn id="7" idx="3"/>
          </p:cNvCxnSpPr>
          <p:nvPr/>
        </p:nvCxnSpPr>
        <p:spPr>
          <a:xfrm rot="16200000" flipH="1">
            <a:off x="4565473" y="3552691"/>
            <a:ext cx="1359000" cy="4010242"/>
          </a:xfrm>
          <a:prstGeom prst="bentConnector3">
            <a:avLst>
              <a:gd name="adj1" fmla="val 116821"/>
            </a:avLst>
          </a:prstGeom>
          <a:ln>
            <a:tailEnd type="arrow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8" name="Elbow Connector 47"/>
          <p:cNvCxnSpPr>
            <a:stCxn id="9" idx="2"/>
            <a:endCxn id="8" idx="3"/>
          </p:cNvCxnSpPr>
          <p:nvPr/>
        </p:nvCxnSpPr>
        <p:spPr>
          <a:xfrm rot="16200000" flipH="1">
            <a:off x="5133787" y="2984376"/>
            <a:ext cx="1359000" cy="5146871"/>
          </a:xfrm>
          <a:prstGeom prst="bentConnector3">
            <a:avLst>
              <a:gd name="adj1" fmla="val 116821"/>
            </a:avLst>
          </a:prstGeom>
          <a:ln>
            <a:tailEnd type="arrow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76" name="Flowchart: Magnetic Disk 75"/>
          <p:cNvSpPr/>
          <p:nvPr/>
        </p:nvSpPr>
        <p:spPr>
          <a:xfrm>
            <a:off x="7635548" y="1865649"/>
            <a:ext cx="963393" cy="56194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400" dirty="0" smtClean="0"/>
              <a:t>Profiel</a:t>
            </a:r>
            <a:endParaRPr lang="en-US" sz="1400" dirty="0"/>
          </a:p>
        </p:txBody>
      </p:sp>
      <p:sp>
        <p:nvSpPr>
          <p:cNvPr id="108" name="Flowchart: Magnetic Disk 107"/>
          <p:cNvSpPr/>
          <p:nvPr/>
        </p:nvSpPr>
        <p:spPr>
          <a:xfrm>
            <a:off x="2398321" y="5281099"/>
            <a:ext cx="546408" cy="535846"/>
          </a:xfrm>
          <a:prstGeom prst="flowChartMagneticDisk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cxnSp>
        <p:nvCxnSpPr>
          <p:cNvPr id="110" name="Straight Connector 109"/>
          <p:cNvCxnSpPr>
            <a:stCxn id="108" idx="1"/>
          </p:cNvCxnSpPr>
          <p:nvPr/>
        </p:nvCxnSpPr>
        <p:spPr>
          <a:xfrm flipV="1">
            <a:off x="2671525" y="4878312"/>
            <a:ext cx="0" cy="402787"/>
          </a:xfrm>
          <a:prstGeom prst="line">
            <a:avLst/>
          </a:prstGeom>
          <a:ln>
            <a:prstDash val="sysDot"/>
            <a:headEnd type="arrow" w="med" len="med"/>
            <a:tailEnd type="none" w="med" len="med"/>
          </a:ln>
          <a:effectLst/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>
            <a:off x="395536" y="2708920"/>
            <a:ext cx="2844316" cy="1800200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6846" y="3205950"/>
            <a:ext cx="1286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Privé sector</a:t>
            </a:r>
            <a:endParaRPr lang="fr-BE" dirty="0"/>
          </a:p>
        </p:txBody>
      </p:sp>
      <p:sp>
        <p:nvSpPr>
          <p:cNvPr id="121" name="Rectangle 120"/>
          <p:cNvSpPr/>
          <p:nvPr/>
        </p:nvSpPr>
        <p:spPr>
          <a:xfrm>
            <a:off x="3681318" y="2204864"/>
            <a:ext cx="3410961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dirty="0" smtClean="0"/>
              <a:t>Gebruikers &amp; Toegangsbeheer</a:t>
            </a:r>
            <a:endParaRPr lang="fr-BE" dirty="0"/>
          </a:p>
        </p:txBody>
      </p:sp>
      <p:cxnSp>
        <p:nvCxnSpPr>
          <p:cNvPr id="123" name="Elbow Connector 122"/>
          <p:cNvCxnSpPr>
            <a:stCxn id="19" idx="2"/>
            <a:endCxn id="9" idx="1"/>
          </p:cNvCxnSpPr>
          <p:nvPr/>
        </p:nvCxnSpPr>
        <p:spPr>
          <a:xfrm rot="16200000" flipH="1">
            <a:off x="1080942" y="3056864"/>
            <a:ext cx="1413568" cy="960035"/>
          </a:xfrm>
          <a:prstGeom prst="bentConnector2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18942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Voorstel van high level architectuur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/>
              <a:t>f</a:t>
            </a:r>
            <a:r>
              <a:rPr lang="nl-BE" dirty="0" smtClean="0"/>
              <a:t>ederatie van bestaande initiatieven</a:t>
            </a:r>
          </a:p>
          <a:p>
            <a:pPr lvl="1"/>
            <a:r>
              <a:rPr lang="nl-BE" dirty="0" smtClean="0"/>
              <a:t>authentieke bronnen blijven bestaan</a:t>
            </a:r>
          </a:p>
          <a:p>
            <a:pPr lvl="1"/>
            <a:r>
              <a:rPr lang="nl-BE" dirty="0" smtClean="0"/>
              <a:t>gefedereerde view</a:t>
            </a:r>
          </a:p>
          <a:p>
            <a:pPr lvl="1"/>
            <a:r>
              <a:rPr lang="nl-BE" dirty="0" smtClean="0"/>
              <a:t>raadpleging rechtstreeks in bron (geen duplicatie)</a:t>
            </a:r>
          </a:p>
          <a:p>
            <a:pPr lvl="1"/>
            <a:r>
              <a:rPr lang="nl-BE" dirty="0" smtClean="0"/>
              <a:t>mogelijkheid om gemeenschappelijke bron te creëren voor bepaalde domeinen? (</a:t>
            </a:r>
            <a:r>
              <a:rPr lang="nl-BE" dirty="0" err="1" smtClean="0"/>
              <a:t>evolutiepad</a:t>
            </a:r>
            <a:r>
              <a:rPr lang="nl-BE" dirty="0" smtClean="0"/>
              <a:t>)</a:t>
            </a:r>
          </a:p>
          <a:p>
            <a:r>
              <a:rPr lang="nl-BE" dirty="0"/>
              <a:t>d</a:t>
            </a:r>
            <a:r>
              <a:rPr lang="nl-BE" dirty="0" smtClean="0"/>
              <a:t>efinitie van standaarden voor</a:t>
            </a:r>
          </a:p>
          <a:p>
            <a:pPr lvl="1"/>
            <a:r>
              <a:rPr lang="nl-BE" dirty="0" smtClean="0"/>
              <a:t>web service technologie (</a:t>
            </a:r>
            <a:r>
              <a:rPr lang="nl-BE" dirty="0" err="1" smtClean="0"/>
              <a:t>bvb</a:t>
            </a:r>
            <a:r>
              <a:rPr lang="nl-BE" dirty="0" smtClean="0"/>
              <a:t>. REST)</a:t>
            </a:r>
          </a:p>
          <a:p>
            <a:pPr lvl="1"/>
            <a:r>
              <a:rPr lang="nl-BE" dirty="0" smtClean="0"/>
              <a:t>lijst van verzenders en toepassingsgebieden</a:t>
            </a:r>
          </a:p>
          <a:p>
            <a:pPr lvl="1"/>
            <a:r>
              <a:rPr lang="nl-BE" dirty="0" smtClean="0"/>
              <a:t>realiseren van (ont)koppeling (</a:t>
            </a:r>
            <a:r>
              <a:rPr lang="nl-BE" dirty="0" err="1" smtClean="0"/>
              <a:t>opt</a:t>
            </a:r>
            <a:r>
              <a:rPr lang="nl-BE" dirty="0" smtClean="0"/>
              <a:t>-in/out)</a:t>
            </a:r>
          </a:p>
          <a:p>
            <a:pPr lvl="1"/>
            <a:r>
              <a:rPr lang="nl-BE" dirty="0" smtClean="0"/>
              <a:t>opvragen lijst van beschikbare documenten</a:t>
            </a:r>
          </a:p>
          <a:p>
            <a:pPr lvl="1"/>
            <a:r>
              <a:rPr lang="nl-BE" dirty="0" smtClean="0"/>
              <a:t>eventueel uitvoeren van operaties (lees, verwijder, ...) indien opportuun </a:t>
            </a:r>
          </a:p>
          <a:p>
            <a:pPr lvl="1"/>
            <a:endParaRPr lang="nl-BE" dirty="0" smtClean="0"/>
          </a:p>
          <a:p>
            <a:pPr lvl="1"/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87521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Voorstel van high level architectuur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v</a:t>
            </a:r>
            <a:r>
              <a:rPr lang="nl-BE" dirty="0" smtClean="0"/>
              <a:t>oorbeeld van mogelijke metadata</a:t>
            </a:r>
          </a:p>
          <a:p>
            <a:pPr lvl="1"/>
            <a:r>
              <a:rPr lang="nl-BE" dirty="0"/>
              <a:t>a</a:t>
            </a:r>
            <a:r>
              <a:rPr lang="nl-BE" dirty="0" smtClean="0"/>
              <a:t>lgemeen</a:t>
            </a:r>
          </a:p>
          <a:p>
            <a:pPr lvl="2"/>
            <a:r>
              <a:rPr lang="nl-BE" dirty="0"/>
              <a:t>u</a:t>
            </a:r>
            <a:r>
              <a:rPr lang="nl-BE" dirty="0" smtClean="0"/>
              <a:t>nieke identificatie (</a:t>
            </a:r>
            <a:r>
              <a:rPr lang="nl-BE" dirty="0" err="1" smtClean="0"/>
              <a:t>bvb</a:t>
            </a:r>
            <a:r>
              <a:rPr lang="nl-BE" dirty="0" smtClean="0"/>
              <a:t>. URL in bron)</a:t>
            </a:r>
          </a:p>
          <a:p>
            <a:pPr lvl="2"/>
            <a:r>
              <a:rPr lang="nl-BE" dirty="0"/>
              <a:t>s</a:t>
            </a:r>
            <a:r>
              <a:rPr lang="nl-BE" dirty="0" smtClean="0"/>
              <a:t>tatus (ongelezen, gelezen, ...)</a:t>
            </a:r>
          </a:p>
          <a:p>
            <a:pPr lvl="2"/>
            <a:r>
              <a:rPr lang="nl-BE" dirty="0"/>
              <a:t>g</a:t>
            </a:r>
            <a:r>
              <a:rPr lang="nl-BE" dirty="0" smtClean="0"/>
              <a:t>eldigheidsduur</a:t>
            </a:r>
          </a:p>
          <a:p>
            <a:pPr lvl="2"/>
            <a:r>
              <a:rPr lang="nl-BE" dirty="0"/>
              <a:t>t</a:t>
            </a:r>
            <a:r>
              <a:rPr lang="nl-BE" dirty="0" smtClean="0"/>
              <a:t>ype (PDF, ...)</a:t>
            </a:r>
          </a:p>
          <a:p>
            <a:pPr lvl="2"/>
            <a:r>
              <a:rPr lang="nl-BE" dirty="0"/>
              <a:t>a</a:t>
            </a:r>
            <a:r>
              <a:rPr lang="nl-BE" dirty="0" smtClean="0"/>
              <a:t>anduiding “aangetekende zending”</a:t>
            </a:r>
          </a:p>
          <a:p>
            <a:pPr lvl="2"/>
            <a:r>
              <a:rPr lang="nl-BE" dirty="0" smtClean="0"/>
              <a:t>metadata voor elektronische betaling</a:t>
            </a:r>
          </a:p>
          <a:p>
            <a:pPr lvl="1"/>
            <a:r>
              <a:rPr lang="nl-BE" dirty="0" smtClean="0"/>
              <a:t>privacygevoelige info</a:t>
            </a:r>
          </a:p>
          <a:p>
            <a:pPr lvl="2"/>
            <a:r>
              <a:rPr lang="nl-BE" dirty="0"/>
              <a:t>v</a:t>
            </a:r>
            <a:r>
              <a:rPr lang="nl-BE" dirty="0" smtClean="0"/>
              <a:t>erzender + toepassingsdomein (identiek over alle </a:t>
            </a:r>
            <a:r>
              <a:rPr lang="nl-BE" dirty="0" err="1" smtClean="0"/>
              <a:t>eboxen</a:t>
            </a:r>
            <a:r>
              <a:rPr lang="nl-BE" dirty="0" smtClean="0"/>
              <a:t> heen)</a:t>
            </a:r>
          </a:p>
          <a:p>
            <a:pPr lvl="2"/>
            <a:r>
              <a:rPr lang="nl-BE" dirty="0"/>
              <a:t>b</a:t>
            </a:r>
            <a:r>
              <a:rPr lang="nl-BE" dirty="0" smtClean="0"/>
              <a:t>eschrijving</a:t>
            </a:r>
          </a:p>
          <a:p>
            <a:pPr lvl="2"/>
            <a:r>
              <a:rPr lang="nl-BE" dirty="0"/>
              <a:t>t</a:t>
            </a:r>
            <a:r>
              <a:rPr lang="nl-BE" dirty="0" smtClean="0"/>
              <a:t>itel</a:t>
            </a:r>
          </a:p>
          <a:p>
            <a:pPr lvl="1"/>
            <a:r>
              <a:rPr lang="nl-BE" dirty="0"/>
              <a:t>o</a:t>
            </a:r>
            <a:r>
              <a:rPr lang="nl-BE" dirty="0" smtClean="0"/>
              <a:t>ptioneel</a:t>
            </a:r>
          </a:p>
          <a:p>
            <a:pPr lvl="2"/>
            <a:r>
              <a:rPr lang="nl-BE" dirty="0" err="1"/>
              <a:t>h</a:t>
            </a:r>
            <a:r>
              <a:rPr lang="nl-BE" dirty="0" err="1" smtClean="0"/>
              <a:t>ash</a:t>
            </a:r>
            <a:r>
              <a:rPr lang="nl-BE" dirty="0" smtClean="0"/>
              <a:t> (integriteitscontrole)</a:t>
            </a:r>
          </a:p>
          <a:p>
            <a:pPr lvl="2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nl-BE" dirty="0" smtClean="0"/>
          </a:p>
          <a:p>
            <a:pPr lvl="1"/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1706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Overzicht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 smtClean="0"/>
          </a:p>
          <a:p>
            <a:r>
              <a:rPr lang="nl-BE" dirty="0" smtClean="0"/>
              <a:t>basisidee</a:t>
            </a:r>
          </a:p>
          <a:p>
            <a:endParaRPr lang="nl-BE" dirty="0" smtClean="0"/>
          </a:p>
          <a:p>
            <a:r>
              <a:rPr lang="nl-BE" dirty="0" smtClean="0"/>
              <a:t>enkele mogelijke domeinen van samenwerking</a:t>
            </a:r>
            <a:endParaRPr lang="nl-BE" dirty="0"/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elektronisch gebruikersbeheer</a:t>
            </a:r>
          </a:p>
          <a:p>
            <a:pPr lvl="1"/>
            <a:endParaRPr lang="nl-BE" dirty="0" smtClean="0"/>
          </a:p>
          <a:p>
            <a:pPr lvl="1"/>
            <a:r>
              <a:rPr lang="nl-BE" dirty="0" smtClean="0"/>
              <a:t>elektronische post</a:t>
            </a:r>
          </a:p>
          <a:p>
            <a:endParaRPr lang="nl-BE" dirty="0"/>
          </a:p>
          <a:p>
            <a:pPr lvl="1"/>
            <a:r>
              <a:rPr lang="nl-BE" dirty="0" smtClean="0"/>
              <a:t>clouddiensten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40510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Voorstel van taakverdeling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BE" dirty="0" smtClean="0"/>
              <a:t>gebruikersbeheer: zie hoger</a:t>
            </a:r>
          </a:p>
          <a:p>
            <a:endParaRPr lang="nl-BE" dirty="0"/>
          </a:p>
          <a:p>
            <a:r>
              <a:rPr lang="nl-BE" dirty="0" smtClean="0"/>
              <a:t>vaststellen interoperabiliteitsstandaarden (</a:t>
            </a:r>
            <a:r>
              <a:rPr lang="nl-BE" dirty="0" err="1" smtClean="0"/>
              <a:t>oa</a:t>
            </a:r>
            <a:r>
              <a:rPr lang="nl-BE" dirty="0" smtClean="0"/>
              <a:t> metadata): overheid in overleg met aanbieders van diensten, maximaal gebaseerd op internationale standaarden</a:t>
            </a:r>
          </a:p>
          <a:p>
            <a:endParaRPr lang="nl-BE" dirty="0"/>
          </a:p>
          <a:p>
            <a:r>
              <a:rPr lang="nl-BE" dirty="0" smtClean="0"/>
              <a:t>authentieke bronnen en brievenbussen: overheid of private instantie, naargelang bron of brievenbus</a:t>
            </a:r>
          </a:p>
          <a:p>
            <a:endParaRPr lang="nl-BE" dirty="0"/>
          </a:p>
          <a:p>
            <a:r>
              <a:rPr lang="nl-BE" dirty="0" smtClean="0"/>
              <a:t>gefedereerde view: overheid (minimaal) en private instanties</a:t>
            </a:r>
          </a:p>
          <a:p>
            <a:endParaRPr lang="nl-BE" dirty="0"/>
          </a:p>
          <a:p>
            <a:r>
              <a:rPr lang="nl-BE" dirty="0" smtClean="0"/>
              <a:t>afspraken rond aanbod bijkomende functionaliteiten, </a:t>
            </a:r>
            <a:r>
              <a:rPr lang="nl-BE" dirty="0" err="1" smtClean="0"/>
              <a:t>bvb</a:t>
            </a:r>
            <a:endParaRPr lang="nl-BE" dirty="0" smtClean="0"/>
          </a:p>
          <a:p>
            <a:pPr lvl="1"/>
            <a:r>
              <a:rPr lang="nl-BE" dirty="0" smtClean="0"/>
              <a:t>elektronische aangetekende zending</a:t>
            </a:r>
          </a:p>
          <a:p>
            <a:pPr lvl="1"/>
            <a:r>
              <a:rPr lang="nl-BE" dirty="0" smtClean="0"/>
              <a:t>elektronische betaling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20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8808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276872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dirty="0" smtClean="0"/>
              <a:t>Domein</a:t>
            </a:r>
          </a:p>
          <a:p>
            <a:pPr algn="ctr"/>
            <a:r>
              <a:rPr lang="nl-BE" sz="4000" dirty="0" smtClean="0"/>
              <a:t>clouddiensten</a:t>
            </a:r>
            <a:endParaRPr lang="fr-BE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92706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4546600" y="1268760"/>
            <a:ext cx="0" cy="446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946200" y="2636912"/>
            <a:ext cx="7380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946200" y="4365104"/>
            <a:ext cx="7380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727969" y="1412776"/>
            <a:ext cx="0" cy="46805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99838" y="4512955"/>
            <a:ext cx="461665" cy="147732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nl-BE" dirty="0" err="1" smtClean="0"/>
              <a:t>Dedicated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906990" y="5990283"/>
            <a:ext cx="7452344" cy="393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4439" y="2523961"/>
            <a:ext cx="461665" cy="195409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nl-BE" dirty="0" smtClean="0"/>
              <a:t>Access/Control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519" y="1458650"/>
            <a:ext cx="461665" cy="11782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nl-BE" dirty="0"/>
              <a:t>S</a:t>
            </a:r>
            <a:r>
              <a:rPr lang="nl-BE" dirty="0" smtClean="0"/>
              <a:t>hared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88096" y="620514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Customer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74492" y="606148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/>
              <a:t>L</a:t>
            </a:r>
            <a:r>
              <a:rPr lang="nl-BE" dirty="0" err="1" smtClean="0"/>
              <a:t>ocation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272088" y="6205140"/>
            <a:ext cx="2087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Service Provider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78999" y="1104513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Public Cloud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025606" y="2668270"/>
            <a:ext cx="352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Community Cloud on-</a:t>
            </a:r>
            <a:r>
              <a:rPr lang="nl-BE" dirty="0" err="1" smtClean="0"/>
              <a:t>premise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36610" y="2636912"/>
            <a:ext cx="475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 smtClean="0"/>
              <a:t>Outsourced</a:t>
            </a:r>
            <a:r>
              <a:rPr lang="nl-BE" dirty="0" smtClean="0"/>
              <a:t> Community Cloud (= off-</a:t>
            </a:r>
            <a:r>
              <a:rPr lang="nl-BE" dirty="0" err="1" smtClean="0"/>
              <a:t>premise</a:t>
            </a:r>
            <a:r>
              <a:rPr lang="nl-BE" dirty="0" smtClean="0"/>
              <a:t>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451902" y="4328289"/>
            <a:ext cx="4846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err="1" smtClean="0"/>
              <a:t>Outsourced</a:t>
            </a:r>
            <a:r>
              <a:rPr lang="nl-BE" dirty="0" smtClean="0"/>
              <a:t> Private Cloud (= off-</a:t>
            </a:r>
            <a:r>
              <a:rPr lang="nl-BE" dirty="0" err="1" smtClean="0"/>
              <a:t>premise</a:t>
            </a:r>
            <a:r>
              <a:rPr lang="nl-BE" dirty="0" smtClean="0"/>
              <a:t>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75048" y="4365104"/>
            <a:ext cx="3520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dirty="0" smtClean="0"/>
              <a:t>Private Cloud on-</a:t>
            </a:r>
            <a:r>
              <a:rPr lang="nl-BE" dirty="0" err="1" smtClean="0"/>
              <a:t>premise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2416259" y="3922545"/>
            <a:ext cx="189198" cy="26638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2845965" y="3952124"/>
            <a:ext cx="189198" cy="266380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4211960" y="1938216"/>
            <a:ext cx="648072" cy="3096344"/>
          </a:xfrm>
          <a:prstGeom prst="ellipse">
            <a:avLst/>
          </a:prstGeom>
          <a:solidFill>
            <a:schemeClr val="accent1">
              <a:alpha val="1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nl-BE" sz="2800" dirty="0" err="1" smtClean="0">
                <a:solidFill>
                  <a:schemeClr val="tx1"/>
                </a:solidFill>
              </a:rPr>
              <a:t>Hybrid</a:t>
            </a:r>
            <a:r>
              <a:rPr lang="nl-BE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21" name="Picture 4" descr="http://icons.iconarchive.com/icons/custom-icon-design/pretty-office-12/512/cloud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654" y="1473845"/>
            <a:ext cx="928742" cy="92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icons.iconarchive.com/icons/custom-icon-design/pretty-office-12/512/cloud-ic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418" y="3085835"/>
            <a:ext cx="684193" cy="684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icons.iconarchive.com/icons/custom-icon-design/pretty-office-12/512/cloud-ico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943" y="4804514"/>
            <a:ext cx="928742" cy="92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/>
          <p:cNvGrpSpPr/>
          <p:nvPr/>
        </p:nvGrpSpPr>
        <p:grpSpPr>
          <a:xfrm>
            <a:off x="6978666" y="2986983"/>
            <a:ext cx="928742" cy="928742"/>
            <a:chOff x="6782780" y="3149672"/>
            <a:chExt cx="928742" cy="928742"/>
          </a:xfrm>
        </p:grpSpPr>
        <p:pic>
          <p:nvPicPr>
            <p:cNvPr id="25" name="Picture 4" descr="http://icons.iconarchive.com/icons/custom-icon-design/pretty-office-12/512/cloud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2780" y="3149672"/>
              <a:ext cx="928742" cy="9287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http://icons.iconarchive.com/icons/custom-icon-design/pretty-office-12/512/cloud-icon.png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4213" y="3392270"/>
              <a:ext cx="568012" cy="568012"/>
            </a:xfrm>
            <a:prstGeom prst="rect">
              <a:avLst/>
            </a:prstGeom>
            <a:noFill/>
            <a:scene3d>
              <a:camera prst="orthographicFront">
                <a:rot lat="0" lon="21299999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7" name="Group 26"/>
          <p:cNvGrpSpPr/>
          <p:nvPr/>
        </p:nvGrpSpPr>
        <p:grpSpPr>
          <a:xfrm>
            <a:off x="6694659" y="4697621"/>
            <a:ext cx="1120431" cy="1100281"/>
            <a:chOff x="6782780" y="3149672"/>
            <a:chExt cx="928742" cy="928742"/>
          </a:xfrm>
        </p:grpSpPr>
        <p:pic>
          <p:nvPicPr>
            <p:cNvPr id="28" name="Picture 4" descr="http://icons.iconarchive.com/icons/custom-icon-design/pretty-office-12/512/cloud-icon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2780" y="3149672"/>
              <a:ext cx="928742" cy="9287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4" descr="http://icons.iconarchive.com/icons/custom-icon-design/pretty-office-12/512/cloud-icon.png"/>
            <p:cNvPicPr>
              <a:picLocks noChangeAspect="1" noChangeArrowheads="1"/>
            </p:cNvPicPr>
            <p:nvPr/>
          </p:nvPicPr>
          <p:blipFill>
            <a:blip r:embed="rId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7249" y="3403305"/>
              <a:ext cx="568012" cy="568012"/>
            </a:xfrm>
            <a:prstGeom prst="rect">
              <a:avLst/>
            </a:prstGeom>
            <a:noFill/>
            <a:scene3d>
              <a:camera prst="orthographicFront">
                <a:rot lat="0" lon="21299999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0" name="Group 29"/>
          <p:cNvGrpSpPr/>
          <p:nvPr/>
        </p:nvGrpSpPr>
        <p:grpSpPr>
          <a:xfrm>
            <a:off x="975283" y="3149672"/>
            <a:ext cx="882098" cy="603364"/>
            <a:chOff x="975283" y="3149672"/>
            <a:chExt cx="882098" cy="603364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162936" y="3234628"/>
              <a:ext cx="189198" cy="266380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531236" y="3400024"/>
              <a:ext cx="189198" cy="266380"/>
            </a:xfrm>
            <a:prstGeom prst="rect">
              <a:avLst/>
            </a:prstGeom>
          </p:spPr>
        </p:pic>
        <p:sp>
          <p:nvSpPr>
            <p:cNvPr id="33" name="Rectangle 32"/>
            <p:cNvSpPr/>
            <p:nvPr/>
          </p:nvSpPr>
          <p:spPr>
            <a:xfrm>
              <a:off x="975283" y="3149672"/>
              <a:ext cx="882098" cy="603364"/>
            </a:xfrm>
            <a:prstGeom prst="rect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2146282" y="3099817"/>
            <a:ext cx="1129573" cy="1207810"/>
          </a:xfrm>
          <a:prstGeom prst="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3664153" y="3376681"/>
            <a:ext cx="189198" cy="266380"/>
          </a:xfrm>
          <a:prstGeom prst="rect">
            <a:avLst/>
          </a:prstGeom>
        </p:spPr>
      </p:pic>
      <p:grpSp>
        <p:nvGrpSpPr>
          <p:cNvPr id="36" name="Group 35"/>
          <p:cNvGrpSpPr/>
          <p:nvPr/>
        </p:nvGrpSpPr>
        <p:grpSpPr>
          <a:xfrm>
            <a:off x="5905205" y="3704263"/>
            <a:ext cx="882098" cy="603364"/>
            <a:chOff x="975283" y="3149672"/>
            <a:chExt cx="882098" cy="603364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162936" y="3234628"/>
              <a:ext cx="189198" cy="266380"/>
            </a:xfrm>
            <a:prstGeom prst="rect">
              <a:avLst/>
            </a:prstGeom>
          </p:spPr>
        </p:pic>
        <p:pic>
          <p:nvPicPr>
            <p:cNvPr id="38" name="Picture 3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531236" y="3400024"/>
              <a:ext cx="189198" cy="266380"/>
            </a:xfrm>
            <a:prstGeom prst="rect">
              <a:avLst/>
            </a:prstGeom>
          </p:spPr>
        </p:pic>
        <p:sp>
          <p:nvSpPr>
            <p:cNvPr id="39" name="Rectangle 38"/>
            <p:cNvSpPr/>
            <p:nvPr/>
          </p:nvSpPr>
          <p:spPr>
            <a:xfrm>
              <a:off x="975283" y="3149672"/>
              <a:ext cx="882098" cy="603364"/>
            </a:xfrm>
            <a:prstGeom prst="rect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5074824" y="3044768"/>
            <a:ext cx="882098" cy="603364"/>
            <a:chOff x="975283" y="3149672"/>
            <a:chExt cx="882098" cy="603364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162936" y="3234628"/>
              <a:ext cx="189198" cy="266380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531236" y="3400024"/>
              <a:ext cx="189198" cy="266380"/>
            </a:xfrm>
            <a:prstGeom prst="rect">
              <a:avLst/>
            </a:prstGeom>
          </p:spPr>
        </p:pic>
        <p:sp>
          <p:nvSpPr>
            <p:cNvPr id="43" name="Rectangle 42"/>
            <p:cNvSpPr/>
            <p:nvPr/>
          </p:nvSpPr>
          <p:spPr>
            <a:xfrm>
              <a:off x="975283" y="3149672"/>
              <a:ext cx="882098" cy="603364"/>
            </a:xfrm>
            <a:prstGeom prst="rect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5299458" y="1857711"/>
            <a:ext cx="189198" cy="266380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5667758" y="2023107"/>
            <a:ext cx="189198" cy="266380"/>
          </a:xfrm>
          <a:prstGeom prst="rect">
            <a:avLst/>
          </a:prstGeom>
        </p:spPr>
      </p:pic>
      <p:sp>
        <p:nvSpPr>
          <p:cNvPr id="46" name="Rectangle 45"/>
          <p:cNvSpPr/>
          <p:nvPr/>
        </p:nvSpPr>
        <p:spPr>
          <a:xfrm>
            <a:off x="5111805" y="1772755"/>
            <a:ext cx="882098" cy="603364"/>
          </a:xfrm>
          <a:prstGeom prst="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7623402" y="1256023"/>
            <a:ext cx="882098" cy="603364"/>
            <a:chOff x="975283" y="3149672"/>
            <a:chExt cx="882098" cy="603364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162936" y="3234628"/>
              <a:ext cx="189198" cy="266380"/>
            </a:xfrm>
            <a:prstGeom prst="rect">
              <a:avLst/>
            </a:prstGeom>
          </p:spPr>
        </p:pic>
        <p:pic>
          <p:nvPicPr>
            <p:cNvPr id="49" name="Picture 48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531236" y="3400024"/>
              <a:ext cx="189198" cy="266380"/>
            </a:xfrm>
            <a:prstGeom prst="rect">
              <a:avLst/>
            </a:prstGeom>
          </p:spPr>
        </p:pic>
        <p:sp>
          <p:nvSpPr>
            <p:cNvPr id="50" name="Rectangle 49"/>
            <p:cNvSpPr/>
            <p:nvPr/>
          </p:nvSpPr>
          <p:spPr>
            <a:xfrm>
              <a:off x="975283" y="3149672"/>
              <a:ext cx="882098" cy="603364"/>
            </a:xfrm>
            <a:prstGeom prst="rect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5189728" y="5084210"/>
            <a:ext cx="882098" cy="603364"/>
            <a:chOff x="975283" y="3149672"/>
            <a:chExt cx="882098" cy="603364"/>
          </a:xfrm>
        </p:grpSpPr>
        <p:pic>
          <p:nvPicPr>
            <p:cNvPr id="52" name="Picture 51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162936" y="3234628"/>
              <a:ext cx="189198" cy="266380"/>
            </a:xfrm>
            <a:prstGeom prst="rect">
              <a:avLst/>
            </a:prstGeom>
          </p:spPr>
        </p:pic>
        <p:pic>
          <p:nvPicPr>
            <p:cNvPr id="53" name="Picture 5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5667" b="90000" l="5167" r="90000">
                          <a14:foregroundMark x1="28167" y1="17000" x2="28167" y2="1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89" t="7037" r="43148" b="18394"/>
            <a:stretch/>
          </p:blipFill>
          <p:spPr>
            <a:xfrm>
              <a:off x="1531236" y="3400024"/>
              <a:ext cx="189198" cy="266380"/>
            </a:xfrm>
            <a:prstGeom prst="rect">
              <a:avLst/>
            </a:prstGeom>
          </p:spPr>
        </p:pic>
        <p:sp>
          <p:nvSpPr>
            <p:cNvPr id="54" name="Rectangle 53"/>
            <p:cNvSpPr/>
            <p:nvPr/>
          </p:nvSpPr>
          <p:spPr>
            <a:xfrm>
              <a:off x="975283" y="3149672"/>
              <a:ext cx="882098" cy="603364"/>
            </a:xfrm>
            <a:prstGeom prst="rect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5" name="Picture 54"/>
          <p:cNvPicPr>
            <a:picLocks noChangeAspect="1"/>
          </p:cNvPicPr>
          <p:nvPr/>
        </p:nvPicPr>
        <p:blipFill rotWithShape="1"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1685425" y="4882196"/>
            <a:ext cx="189198" cy="266380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1685425" y="5435546"/>
            <a:ext cx="189198" cy="266380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1427718" y="4734436"/>
            <a:ext cx="2424201" cy="1142836"/>
          </a:xfrm>
          <a:prstGeom prst="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3407215" y="5421194"/>
            <a:ext cx="189198" cy="26638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3420008" y="4840142"/>
            <a:ext cx="189198" cy="266380"/>
          </a:xfrm>
          <a:prstGeom prst="rect">
            <a:avLst/>
          </a:prstGeom>
        </p:spPr>
      </p:pic>
      <p:cxnSp>
        <p:nvCxnSpPr>
          <p:cNvPr id="60" name="Straight Arrow Connector 59"/>
          <p:cNvCxnSpPr>
            <a:stCxn id="33" idx="3"/>
            <a:endCxn id="22" idx="1"/>
          </p:cNvCxnSpPr>
          <p:nvPr/>
        </p:nvCxnSpPr>
        <p:spPr>
          <a:xfrm flipV="1">
            <a:off x="1857381" y="3427932"/>
            <a:ext cx="530037" cy="2342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514606" y="3264655"/>
            <a:ext cx="481329" cy="523066"/>
          </a:xfrm>
          <a:prstGeom prst="rect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2" name="Straight Arrow Connector 61"/>
          <p:cNvCxnSpPr>
            <a:stCxn id="19" idx="0"/>
          </p:cNvCxnSpPr>
          <p:nvPr/>
        </p:nvCxnSpPr>
        <p:spPr>
          <a:xfrm flipH="1" flipV="1">
            <a:off x="2845966" y="3643062"/>
            <a:ext cx="94598" cy="30906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61" idx="1"/>
          </p:cNvCxnSpPr>
          <p:nvPr/>
        </p:nvCxnSpPr>
        <p:spPr>
          <a:xfrm flipH="1" flipV="1">
            <a:off x="3107845" y="3486388"/>
            <a:ext cx="406761" cy="398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993903" y="2047781"/>
            <a:ext cx="416751" cy="419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50" idx="1"/>
          </p:cNvCxnSpPr>
          <p:nvPr/>
        </p:nvCxnSpPr>
        <p:spPr>
          <a:xfrm flipH="1">
            <a:off x="7254874" y="1557705"/>
            <a:ext cx="368528" cy="30000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74" idx="1"/>
          </p:cNvCxnSpPr>
          <p:nvPr/>
        </p:nvCxnSpPr>
        <p:spPr>
          <a:xfrm flipH="1" flipV="1">
            <a:off x="7315711" y="2156298"/>
            <a:ext cx="694159" cy="22158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endCxn id="26" idx="1"/>
          </p:cNvCxnSpPr>
          <p:nvPr/>
        </p:nvCxnSpPr>
        <p:spPr>
          <a:xfrm>
            <a:off x="5956922" y="3333000"/>
            <a:ext cx="1213177" cy="18058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39" idx="3"/>
          </p:cNvCxnSpPr>
          <p:nvPr/>
        </p:nvCxnSpPr>
        <p:spPr>
          <a:xfrm flipV="1">
            <a:off x="6787303" y="3604741"/>
            <a:ext cx="361264" cy="40120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29" idx="1"/>
          </p:cNvCxnSpPr>
          <p:nvPr/>
        </p:nvCxnSpPr>
        <p:spPr>
          <a:xfrm>
            <a:off x="6069128" y="5321987"/>
            <a:ext cx="920458" cy="1257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857380" y="5065384"/>
            <a:ext cx="547280" cy="10378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3084240" y="5040581"/>
            <a:ext cx="335541" cy="153388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8" idx="1"/>
          </p:cNvCxnSpPr>
          <p:nvPr/>
        </p:nvCxnSpPr>
        <p:spPr>
          <a:xfrm flipH="1" flipV="1">
            <a:off x="3204685" y="5487789"/>
            <a:ext cx="202530" cy="6659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1857381" y="5467752"/>
            <a:ext cx="418562" cy="13319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4" name="Picture 73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667" b="90000" l="5167" r="90000">
                        <a14:foregroundMark x1="28167" y1="17000" x2="28167" y2="17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889" t="7037" r="43148" b="18394"/>
          <a:stretch/>
        </p:blipFill>
        <p:spPr>
          <a:xfrm>
            <a:off x="8009870" y="2244688"/>
            <a:ext cx="189198" cy="266380"/>
          </a:xfrm>
          <a:prstGeom prst="rect">
            <a:avLst/>
          </a:prstGeom>
        </p:spPr>
      </p:pic>
      <p:sp>
        <p:nvSpPr>
          <p:cNvPr id="76" name="Title 7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Soorten </a:t>
            </a:r>
            <a:r>
              <a:rPr lang="nl-BE" dirty="0" err="1" smtClean="0"/>
              <a:t>cloudimplementaties</a:t>
            </a:r>
            <a:endParaRPr lang="fr-BE" dirty="0"/>
          </a:p>
        </p:txBody>
      </p:sp>
      <p:sp>
        <p:nvSpPr>
          <p:cNvPr id="75" name="Slide Number Placeholder 1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2ABAFA-ABC8-4E94-A238-939346DDB176}" type="slidenum">
              <a:rPr lang="en-GB" smtClean="0"/>
              <a:t>22</a:t>
            </a:fld>
            <a:endParaRPr lang="en-GB" dirty="0"/>
          </a:p>
        </p:txBody>
      </p:sp>
      <p:sp>
        <p:nvSpPr>
          <p:cNvPr id="77" name="Date Placeholder 7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96990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Vaststelling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733256"/>
          </a:xfrm>
        </p:spPr>
        <p:txBody>
          <a:bodyPr>
            <a:normAutofit lnSpcReduction="10000"/>
          </a:bodyPr>
          <a:lstStyle/>
          <a:p>
            <a:r>
              <a:rPr lang="nl-BE" dirty="0"/>
              <a:t>o</a:t>
            </a:r>
            <a:r>
              <a:rPr lang="nl-BE" dirty="0" smtClean="0"/>
              <a:t>verheid </a:t>
            </a:r>
            <a:r>
              <a:rPr lang="nl-BE" dirty="0" smtClean="0"/>
              <a:t>kan maximaal beroep doen op private dienstverleners, maar voor bepaalde toepassingen of gegevensbanken blijft beheer door overheid noodzakelijk</a:t>
            </a:r>
          </a:p>
          <a:p>
            <a:endParaRPr lang="nl-BE" dirty="0"/>
          </a:p>
          <a:p>
            <a:r>
              <a:rPr lang="nl-BE" dirty="0"/>
              <a:t>b</a:t>
            </a:r>
            <a:r>
              <a:rPr lang="nl-BE" dirty="0" smtClean="0"/>
              <a:t>ehoeften </a:t>
            </a:r>
            <a:r>
              <a:rPr lang="nl-BE" dirty="0" smtClean="0"/>
              <a:t>en op te lossen aangelegenheden zijn zeer gelijklopend voor gebruikers uit overheid en </a:t>
            </a:r>
            <a:r>
              <a:rPr lang="nl-BE" dirty="0" smtClean="0"/>
              <a:t>uit </a:t>
            </a:r>
            <a:r>
              <a:rPr lang="nl-BE" dirty="0" err="1" smtClean="0"/>
              <a:t>privé-sector</a:t>
            </a:r>
            <a:endParaRPr lang="nl-BE" dirty="0" smtClean="0"/>
          </a:p>
          <a:p>
            <a:endParaRPr lang="nl-BE" dirty="0"/>
          </a:p>
          <a:p>
            <a:r>
              <a:rPr lang="nl-BE" dirty="0"/>
              <a:t>k</a:t>
            </a:r>
            <a:r>
              <a:rPr lang="nl-BE" dirty="0" smtClean="0"/>
              <a:t>ruisbestuiving </a:t>
            </a:r>
            <a:r>
              <a:rPr lang="nl-BE" dirty="0" smtClean="0"/>
              <a:t>en samenwerking bij uitwerken van omgevingen is nuttig</a:t>
            </a:r>
          </a:p>
          <a:p>
            <a:endParaRPr lang="nl-BE" dirty="0"/>
          </a:p>
          <a:p>
            <a:r>
              <a:rPr lang="nl-BE" dirty="0" err="1"/>
              <a:t>d</a:t>
            </a:r>
            <a:r>
              <a:rPr lang="nl-BE" dirty="0" err="1" smtClean="0"/>
              <a:t>ockertechnologie</a:t>
            </a:r>
            <a:r>
              <a:rPr lang="nl-BE" dirty="0" smtClean="0"/>
              <a:t> </a:t>
            </a:r>
            <a:r>
              <a:rPr lang="nl-BE" dirty="0" smtClean="0"/>
              <a:t>en </a:t>
            </a:r>
            <a:r>
              <a:rPr lang="nl-BE" dirty="0" err="1" smtClean="0"/>
              <a:t>webservicetechnologie</a:t>
            </a:r>
            <a:r>
              <a:rPr lang="nl-BE" dirty="0" smtClean="0"/>
              <a:t> maakt hergebruik van componenten in onderscheiden omgeving mogelijk</a:t>
            </a:r>
          </a:p>
          <a:p>
            <a:endParaRPr lang="nl-BE" dirty="0" smtClean="0"/>
          </a:p>
          <a:p>
            <a:r>
              <a:rPr lang="nl-BE" dirty="0"/>
              <a:t>t</a:t>
            </a:r>
            <a:r>
              <a:rPr lang="nl-BE" dirty="0" smtClean="0"/>
              <a:t>echnologische </a:t>
            </a:r>
            <a:r>
              <a:rPr lang="nl-BE" dirty="0" smtClean="0"/>
              <a:t>vooruitgang verloopt steeds sneller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Frank </a:t>
            </a:r>
            <a:r>
              <a:rPr lang="fr-FR" dirty="0" err="1" smtClean="0"/>
              <a:t>Robben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23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8085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Visie</a:t>
            </a:r>
            <a:endParaRPr lang="fr-BE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fr-FR" dirty="0" err="1" smtClean="0"/>
              <a:t>gemeenschappelijk</a:t>
            </a:r>
            <a:r>
              <a:rPr lang="fr-BE" altLang="fr-FR" dirty="0" smtClean="0"/>
              <a:t>(e)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platform</a:t>
            </a:r>
            <a:r>
              <a:rPr lang="fr-BE" altLang="fr-FR" dirty="0" smtClean="0"/>
              <a:t>(en) </a:t>
            </a:r>
            <a:r>
              <a:rPr lang="fr-BE" altLang="fr-FR" dirty="0" err="1" smtClean="0"/>
              <a:t>voor</a:t>
            </a:r>
            <a:endParaRPr lang="fr-BE" altLang="fr-FR" dirty="0" smtClean="0"/>
          </a:p>
          <a:p>
            <a:pPr lvl="1"/>
            <a:r>
              <a:rPr lang="fr-BE" altLang="fr-FR" dirty="0" err="1" smtClean="0"/>
              <a:t>meer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kostefficiëntie</a:t>
            </a:r>
            <a:r>
              <a:rPr lang="fr-BE" altLang="fr-FR" dirty="0" smtClean="0"/>
              <a:t> en </a:t>
            </a:r>
            <a:r>
              <a:rPr lang="fr-BE" altLang="fr-FR" dirty="0" err="1" smtClean="0"/>
              <a:t>hogere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kwaliteit</a:t>
            </a:r>
            <a:r>
              <a:rPr lang="fr-BE" altLang="fr-FR" dirty="0" smtClean="0"/>
              <a:t>/</a:t>
            </a:r>
            <a:r>
              <a:rPr lang="fr-BE" altLang="fr-FR" dirty="0" err="1" smtClean="0"/>
              <a:t>beschikbaarheid</a:t>
            </a:r>
            <a:endParaRPr lang="fr-BE" altLang="fr-FR" dirty="0" smtClean="0"/>
          </a:p>
          <a:p>
            <a:pPr lvl="1"/>
            <a:r>
              <a:rPr lang="fr-BE" altLang="fr-FR" dirty="0" smtClean="0"/>
              <a:t>focus op business en </a:t>
            </a:r>
            <a:r>
              <a:rPr lang="fr-BE" altLang="fr-FR" dirty="0" err="1" smtClean="0"/>
              <a:t>flexibiliteit</a:t>
            </a:r>
            <a:endParaRPr lang="fr-BE" altLang="fr-FR" dirty="0" smtClean="0"/>
          </a:p>
          <a:p>
            <a:pPr lvl="1"/>
            <a:r>
              <a:rPr lang="fr-BE" altLang="fr-FR" dirty="0" err="1" smtClean="0"/>
              <a:t>groter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gewicht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naar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leveranciers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toe</a:t>
            </a:r>
            <a:endParaRPr lang="fr-BE" altLang="fr-FR" dirty="0" smtClean="0"/>
          </a:p>
          <a:p>
            <a:pPr lvl="1"/>
            <a:r>
              <a:rPr lang="fr-BE" altLang="fr-FR" dirty="0" smtClean="0"/>
              <a:t>mutualisatie van </a:t>
            </a:r>
            <a:r>
              <a:rPr lang="fr-BE" altLang="fr-FR" dirty="0" err="1" smtClean="0"/>
              <a:t>kennis</a:t>
            </a:r>
            <a:r>
              <a:rPr lang="fr-BE" altLang="fr-FR" dirty="0" smtClean="0"/>
              <a:t> en </a:t>
            </a:r>
            <a:r>
              <a:rPr lang="fr-BE" altLang="fr-FR" dirty="0" err="1" smtClean="0"/>
              <a:t>resources</a:t>
            </a:r>
            <a:endParaRPr lang="fr-BE" altLang="fr-FR" dirty="0" smtClean="0"/>
          </a:p>
          <a:p>
            <a:pPr lvl="1"/>
            <a:r>
              <a:rPr lang="fr-BE" altLang="fr-FR" dirty="0" err="1" smtClean="0"/>
              <a:t>snellere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toegang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tot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technologische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vernieuwing</a:t>
            </a:r>
            <a:r>
              <a:rPr lang="fr-BE" altLang="fr-FR" dirty="0" smtClean="0"/>
              <a:t/>
            </a:r>
            <a:br>
              <a:rPr lang="fr-BE" altLang="fr-FR" dirty="0" smtClean="0"/>
            </a:br>
            <a:endParaRPr lang="fr-BE" altLang="fr-FR" dirty="0" smtClean="0"/>
          </a:p>
          <a:p>
            <a:endParaRPr lang="fr-BE" altLang="fr-FR" dirty="0" smtClean="0"/>
          </a:p>
          <a:p>
            <a:r>
              <a:rPr lang="fr-BE" altLang="fr-FR" dirty="0" err="1" smtClean="0"/>
              <a:t>o</a:t>
            </a:r>
            <a:r>
              <a:rPr lang="fr-BE" altLang="fr-FR" dirty="0" err="1" smtClean="0"/>
              <a:t>nafhankelijk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beheer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omdat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overheid</a:t>
            </a:r>
            <a:r>
              <a:rPr lang="fr-BE" altLang="fr-FR" dirty="0" smtClean="0"/>
              <a:t> en </a:t>
            </a:r>
            <a:r>
              <a:rPr lang="fr-BE" altLang="fr-FR" dirty="0" err="1" smtClean="0"/>
              <a:t>privésector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vanuit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verschillende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inhoudelijke</a:t>
            </a:r>
            <a:r>
              <a:rPr lang="fr-BE" altLang="fr-FR" dirty="0" smtClean="0"/>
              <a:t> business </a:t>
            </a:r>
            <a:r>
              <a:rPr lang="fr-BE" altLang="fr-FR" dirty="0" err="1" smtClean="0"/>
              <a:t>processen</a:t>
            </a:r>
            <a:r>
              <a:rPr lang="fr-BE" altLang="fr-FR" dirty="0" smtClean="0"/>
              <a:t> </a:t>
            </a:r>
            <a:r>
              <a:rPr lang="fr-BE" altLang="fr-FR" dirty="0" smtClean="0"/>
              <a:t>het/</a:t>
            </a:r>
            <a:r>
              <a:rPr lang="fr-BE" altLang="fr-FR" dirty="0" smtClean="0"/>
              <a:t>de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platform</a:t>
            </a:r>
            <a:r>
              <a:rPr lang="fr-BE" altLang="fr-FR" dirty="0" smtClean="0"/>
              <a:t>(en) </a:t>
            </a:r>
            <a:r>
              <a:rPr lang="fr-BE" altLang="fr-FR" dirty="0" err="1" smtClean="0"/>
              <a:t>moeten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kunnen</a:t>
            </a:r>
            <a:r>
              <a:rPr lang="fr-BE" altLang="fr-FR" dirty="0" smtClean="0"/>
              <a:t> </a:t>
            </a:r>
            <a:r>
              <a:rPr lang="fr-BE" altLang="fr-FR" dirty="0" err="1" smtClean="0"/>
              <a:t>delen</a:t>
            </a:r>
            <a:endParaRPr lang="fr-BE" alt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FC714-D261-48B7-A6C5-61BD46A29168}" type="slidenum">
              <a:rPr lang="nl-BE" smtClean="0"/>
              <a:pPr/>
              <a:t>24</a:t>
            </a:fld>
            <a:endParaRPr lang="nl-BE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 smtClean="0"/>
              <a:t>Frank </a:t>
            </a:r>
            <a:r>
              <a:rPr lang="fr-FR" dirty="0" err="1" smtClean="0"/>
              <a:t>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5165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BE" dirty="0" smtClean="0"/>
              <a:t>Technologie </a:t>
            </a:r>
            <a:r>
              <a:rPr lang="fr-BE" dirty="0" err="1" smtClean="0"/>
              <a:t>als</a:t>
            </a:r>
            <a:r>
              <a:rPr lang="fr-BE" dirty="0" smtClean="0"/>
              <a:t> </a:t>
            </a:r>
            <a:r>
              <a:rPr lang="fr-BE" dirty="0" err="1" smtClean="0"/>
              <a:t>enabler</a:t>
            </a:r>
            <a:endParaRPr lang="fr-BE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altLang="fr-FR" dirty="0" smtClean="0"/>
              <a:t>container technologie</a:t>
            </a:r>
            <a:endParaRPr lang="fr-BE" altLang="fr-FR" dirty="0" smtClean="0"/>
          </a:p>
          <a:p>
            <a:endParaRPr lang="fr-BE" altLang="fr-FR" dirty="0" smtClean="0"/>
          </a:p>
          <a:p>
            <a:endParaRPr lang="fr-BE" altLang="fr-FR" sz="1600" dirty="0" smtClean="0"/>
          </a:p>
          <a:p>
            <a:endParaRPr lang="fr-BE" altLang="fr-FR" dirty="0" smtClean="0"/>
          </a:p>
          <a:p>
            <a:endParaRPr lang="fr-BE" altLang="fr-FR" dirty="0" smtClean="0"/>
          </a:p>
          <a:p>
            <a:r>
              <a:rPr lang="fr-BE" altLang="fr-FR" dirty="0" err="1"/>
              <a:t>v</a:t>
            </a:r>
            <a:r>
              <a:rPr lang="fr-BE" altLang="fr-FR" dirty="0" err="1" smtClean="0"/>
              <a:t>ertaald</a:t>
            </a:r>
            <a:r>
              <a:rPr lang="fr-BE" altLang="fr-FR" dirty="0" smtClean="0"/>
              <a:t> </a:t>
            </a:r>
            <a:r>
              <a:rPr lang="fr-BE" altLang="fr-FR" dirty="0" smtClean="0"/>
              <a:t>in moderne technologie </a:t>
            </a:r>
            <a:r>
              <a:rPr lang="fr-BE" altLang="fr-FR" dirty="0" err="1" smtClean="0"/>
              <a:t>als</a:t>
            </a:r>
            <a:r>
              <a:rPr lang="fr-BE" altLang="fr-FR" dirty="0" smtClean="0"/>
              <a:t> Platform-as-a-Service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0A115A-5C25-4C4F-AB9A-53CF64EA9C2D}" type="slidenum">
              <a:rPr lang="nl-BE" smtClean="0"/>
              <a:pPr>
                <a:defRPr/>
              </a:pPr>
              <a:t>25</a:t>
            </a:fld>
            <a:endParaRPr lang="nl-BE" dirty="0"/>
          </a:p>
        </p:txBody>
      </p:sp>
      <p:sp>
        <p:nvSpPr>
          <p:cNvPr id="12294" name="AutoShape 14" descr="Image result for contain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charset="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charset="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fr-BE" altLang="fr-FR" sz="180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85800" y="1882080"/>
            <a:ext cx="1077913" cy="1258888"/>
            <a:chOff x="685800" y="2425700"/>
            <a:chExt cx="1077913" cy="1258888"/>
          </a:xfrm>
        </p:grpSpPr>
        <p:pic>
          <p:nvPicPr>
            <p:cNvPr id="12324" name="Picture 1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2425700"/>
              <a:ext cx="1077913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25" name="TextBox 25"/>
            <p:cNvSpPr txBox="1">
              <a:spLocks noChangeArrowheads="1"/>
            </p:cNvSpPr>
            <p:nvPr/>
          </p:nvSpPr>
          <p:spPr bwMode="auto">
            <a:xfrm>
              <a:off x="685800" y="3254375"/>
              <a:ext cx="103187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charset="0"/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BE" altLang="fr-FR" sz="1100">
                  <a:latin typeface="Arial Black" pitchFamily="34" charset="0"/>
                </a:rPr>
                <a:t>Individuele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BE" altLang="fr-FR" sz="1100">
                  <a:latin typeface="Arial Black" pitchFamily="34" charset="0"/>
                </a:rPr>
                <a:t>inhoud</a:t>
              </a:r>
            </a:p>
          </p:txBody>
        </p:sp>
      </p:grp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1885950" y="1659830"/>
            <a:ext cx="3128963" cy="1379538"/>
            <a:chOff x="1885950" y="2203450"/>
            <a:chExt cx="3128963" cy="1379538"/>
          </a:xfrm>
        </p:grpSpPr>
        <p:grpSp>
          <p:nvGrpSpPr>
            <p:cNvPr id="12320" name="Group 4"/>
            <p:cNvGrpSpPr>
              <a:grpSpLocks/>
            </p:cNvGrpSpPr>
            <p:nvPr/>
          </p:nvGrpSpPr>
          <p:grpSpPr bwMode="auto">
            <a:xfrm>
              <a:off x="2800350" y="2203450"/>
              <a:ext cx="2214563" cy="1379538"/>
              <a:chOff x="2800350" y="2203450"/>
              <a:chExt cx="2214563" cy="1379538"/>
            </a:xfrm>
          </p:grpSpPr>
          <p:pic>
            <p:nvPicPr>
              <p:cNvPr id="12322" name="Picture 1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00350" y="2203450"/>
                <a:ext cx="2214563" cy="11080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23" name="TextBox 33"/>
              <p:cNvSpPr txBox="1">
                <a:spLocks noChangeArrowheads="1"/>
              </p:cNvSpPr>
              <p:nvPr/>
            </p:nvSpPr>
            <p:spPr bwMode="auto">
              <a:xfrm>
                <a:off x="2935288" y="3321050"/>
                <a:ext cx="1952625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BE" altLang="fr-FR" sz="1100">
                    <a:latin typeface="Arial Black" pitchFamily="34" charset="0"/>
                  </a:rPr>
                  <a:t>Geïsoleerd opgeslagen</a:t>
                </a:r>
              </a:p>
            </p:txBody>
          </p:sp>
        </p:grpSp>
        <p:cxnSp>
          <p:nvCxnSpPr>
            <p:cNvPr id="28" name="Straight Arrow Connector 27"/>
            <p:cNvCxnSpPr/>
            <p:nvPr/>
          </p:nvCxnSpPr>
          <p:spPr>
            <a:xfrm>
              <a:off x="1885950" y="2757488"/>
              <a:ext cx="77152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5124450" y="1797943"/>
            <a:ext cx="3667125" cy="1250950"/>
            <a:chOff x="5124450" y="2341563"/>
            <a:chExt cx="3667125" cy="1250950"/>
          </a:xfrm>
        </p:grpSpPr>
        <p:grpSp>
          <p:nvGrpSpPr>
            <p:cNvPr id="12315" name="Group 5"/>
            <p:cNvGrpSpPr>
              <a:grpSpLocks/>
            </p:cNvGrpSpPr>
            <p:nvPr/>
          </p:nvGrpSpPr>
          <p:grpSpPr bwMode="auto">
            <a:xfrm>
              <a:off x="6015038" y="2341563"/>
              <a:ext cx="2776537" cy="1250950"/>
              <a:chOff x="6015038" y="2341563"/>
              <a:chExt cx="2776537" cy="1250950"/>
            </a:xfrm>
          </p:grpSpPr>
          <p:pic>
            <p:nvPicPr>
              <p:cNvPr id="12317" name="Picture 19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15038" y="2341563"/>
                <a:ext cx="1111250" cy="757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318" name="Picture 20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58063" y="2341563"/>
                <a:ext cx="1433512" cy="757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2319" name="TextBox 36"/>
              <p:cNvSpPr txBox="1">
                <a:spLocks noChangeArrowheads="1"/>
              </p:cNvSpPr>
              <p:nvPr/>
            </p:nvSpPr>
            <p:spPr bwMode="auto">
              <a:xfrm>
                <a:off x="6345238" y="3330575"/>
                <a:ext cx="2297112" cy="2619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90000"/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100000"/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fr-BE" altLang="fr-FR" sz="1100">
                    <a:latin typeface="Arial Black" pitchFamily="34" charset="0"/>
                  </a:rPr>
                  <a:t>En makkelijk verplaatsbaar</a:t>
                </a:r>
              </a:p>
            </p:txBody>
          </p:sp>
        </p:grpSp>
        <p:cxnSp>
          <p:nvCxnSpPr>
            <p:cNvPr id="40" name="Straight Arrow Connector 39"/>
            <p:cNvCxnSpPr/>
            <p:nvPr/>
          </p:nvCxnSpPr>
          <p:spPr>
            <a:xfrm>
              <a:off x="5124450" y="2752725"/>
              <a:ext cx="77152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30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273" y="3924995"/>
            <a:ext cx="498475" cy="2609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2102048" y="3909120"/>
            <a:ext cx="1671638" cy="2633662"/>
            <a:chOff x="1895475" y="4205288"/>
            <a:chExt cx="1671638" cy="2633662"/>
          </a:xfrm>
        </p:grpSpPr>
        <p:grpSp>
          <p:nvGrpSpPr>
            <p:cNvPr id="12309" name="Group 8"/>
            <p:cNvGrpSpPr>
              <a:grpSpLocks/>
            </p:cNvGrpSpPr>
            <p:nvPr/>
          </p:nvGrpSpPr>
          <p:grpSpPr bwMode="auto">
            <a:xfrm>
              <a:off x="2747963" y="4205288"/>
              <a:ext cx="819150" cy="2633662"/>
              <a:chOff x="2747963" y="4205288"/>
              <a:chExt cx="819150" cy="2633662"/>
            </a:xfrm>
          </p:grpSpPr>
          <p:pic>
            <p:nvPicPr>
              <p:cNvPr id="12311" name="Picture 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4313" y="6115050"/>
                <a:ext cx="812800" cy="723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12312" name="Picture 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52725" y="5381625"/>
                <a:ext cx="812800" cy="723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pic>
            <p:nvPicPr>
              <p:cNvPr id="12313" name="Picture 3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7963" y="4205288"/>
                <a:ext cx="812800" cy="7239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</p:pic>
          <p:cxnSp>
            <p:nvCxnSpPr>
              <p:cNvPr id="30" name="Straight Connector 29"/>
              <p:cNvCxnSpPr>
                <a:stCxn id="12313" idx="2"/>
                <a:endCxn id="12312" idx="0"/>
              </p:cNvCxnSpPr>
              <p:nvPr/>
            </p:nvCxnSpPr>
            <p:spPr>
              <a:xfrm>
                <a:off x="3154363" y="4929188"/>
                <a:ext cx="4762" cy="452437"/>
              </a:xfrm>
              <a:prstGeom prst="line">
                <a:avLst/>
              </a:prstGeom>
              <a:ln w="28575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9" name="Straight Arrow Connector 48"/>
            <p:cNvCxnSpPr/>
            <p:nvPr/>
          </p:nvCxnSpPr>
          <p:spPr>
            <a:xfrm>
              <a:off x="1895475" y="5338763"/>
              <a:ext cx="771525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ight Arrow 53"/>
          <p:cNvSpPr/>
          <p:nvPr/>
        </p:nvSpPr>
        <p:spPr>
          <a:xfrm flipH="1">
            <a:off x="6516886" y="4323457"/>
            <a:ext cx="2087562" cy="1728788"/>
          </a:xfrm>
          <a:prstGeom prst="rightArrow">
            <a:avLst/>
          </a:prstGeom>
          <a:solidFill>
            <a:srgbClr val="3E6E5A">
              <a:alpha val="7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dirty="0"/>
              <a:t>Monitoring</a:t>
            </a:r>
          </a:p>
          <a:p>
            <a:pPr algn="ctr">
              <a:defRPr/>
            </a:pPr>
            <a:r>
              <a:rPr lang="fr-BE" dirty="0" err="1"/>
              <a:t>Beveiliging</a:t>
            </a:r>
            <a:endParaRPr lang="fr-BE" b="1" dirty="0"/>
          </a:p>
          <a:p>
            <a:pPr algn="ctr">
              <a:defRPr/>
            </a:pPr>
            <a:r>
              <a:rPr lang="fr-BE" dirty="0" err="1"/>
              <a:t>Logging</a:t>
            </a:r>
            <a:endParaRPr lang="fr-BE" dirty="0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4457898" y="3909120"/>
            <a:ext cx="1916113" cy="2625725"/>
            <a:chOff x="4251325" y="4205288"/>
            <a:chExt cx="1916113" cy="2625725"/>
          </a:xfrm>
        </p:grpSpPr>
        <p:pic>
          <p:nvPicPr>
            <p:cNvPr id="12307" name="Picture 5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000" y="4929188"/>
              <a:ext cx="1849438" cy="1042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ectangle 32"/>
            <p:cNvSpPr/>
            <p:nvPr/>
          </p:nvSpPr>
          <p:spPr>
            <a:xfrm>
              <a:off x="4251325" y="4205288"/>
              <a:ext cx="1916113" cy="2625725"/>
            </a:xfrm>
            <a:prstGeom prst="rect">
              <a:avLst/>
            </a:prstGeom>
            <a:noFill/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BE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617736" y="3717032"/>
            <a:ext cx="1524745" cy="2679699"/>
            <a:chOff x="411163" y="4012748"/>
            <a:chExt cx="1524208" cy="2679694"/>
          </a:xfrm>
        </p:grpSpPr>
        <p:pic>
          <p:nvPicPr>
            <p:cNvPr id="12303" name="Picture 2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1163" y="4012748"/>
              <a:ext cx="1141866" cy="11418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4" name="Picture 22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718" y="6178776"/>
              <a:ext cx="477951" cy="477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305" name="Picture 23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375" y="5358833"/>
              <a:ext cx="920750" cy="496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306" name="TextBox 25"/>
            <p:cNvSpPr txBox="1">
              <a:spLocks noChangeArrowheads="1"/>
            </p:cNvSpPr>
            <p:nvPr/>
          </p:nvSpPr>
          <p:spPr bwMode="auto">
            <a:xfrm>
              <a:off x="1170687" y="6261556"/>
              <a:ext cx="764684" cy="430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1"/>
                </a:buClr>
                <a:buSzPct val="85000"/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90000"/>
                <a:buFont typeface="Arial" charset="0"/>
                <a:buChar char="•"/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BE" altLang="fr-FR" sz="1100" dirty="0" err="1" smtClean="0">
                  <a:latin typeface="Arial Black" pitchFamily="34" charset="0"/>
                </a:rPr>
                <a:t>Coming</a:t>
              </a:r>
              <a:endParaRPr lang="fr-BE" altLang="fr-FR" sz="1100" dirty="0">
                <a:latin typeface="Arial Black" pitchFamily="34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fr-BE" altLang="fr-FR" sz="1100" dirty="0" err="1">
                  <a:latin typeface="Arial Black" pitchFamily="34" charset="0"/>
                </a:rPr>
                <a:t>soon</a:t>
              </a:r>
              <a:endParaRPr lang="fr-BE" altLang="fr-FR" sz="1100" dirty="0">
                <a:latin typeface="Arial Black" pitchFamily="34" charset="0"/>
              </a:endParaRPr>
            </a:p>
          </p:txBody>
        </p:sp>
      </p:grpSp>
      <p:sp>
        <p:nvSpPr>
          <p:cNvPr id="38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 smtClean="0"/>
              <a:t>Frank </a:t>
            </a:r>
            <a:r>
              <a:rPr lang="fr-FR" dirty="0" err="1" smtClean="0"/>
              <a:t>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87384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rIns="36000" bIns="0"/>
          <a:lstStyle/>
          <a:p>
            <a:fld id="{13B540AB-6939-4937-A918-1D15FF1C7CE3}" type="slidenum">
              <a:rPr lang="nl-BE"/>
              <a:pPr/>
              <a:t>26</a:t>
            </a:fld>
            <a:endParaRPr lang="nl-BE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39" y="905978"/>
            <a:ext cx="7306088" cy="597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8388424" y="764704"/>
            <a:ext cx="648072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Down Arrow 3"/>
          <p:cNvSpPr/>
          <p:nvPr/>
        </p:nvSpPr>
        <p:spPr>
          <a:xfrm>
            <a:off x="6482685" y="545938"/>
            <a:ext cx="288032" cy="720080"/>
          </a:xfrm>
          <a:prstGeom prst="downArrow">
            <a:avLst>
              <a:gd name="adj1" fmla="val 50000"/>
              <a:gd name="adj2" fmla="val 10548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TextBox 4"/>
          <p:cNvSpPr txBox="1"/>
          <p:nvPr/>
        </p:nvSpPr>
        <p:spPr>
          <a:xfrm>
            <a:off x="5163031" y="113890"/>
            <a:ext cx="2927340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BE" dirty="0" smtClean="0"/>
              <a:t>Hoogste meerwaarde in </a:t>
            </a:r>
            <a:r>
              <a:rPr lang="nl-BE" dirty="0" err="1" smtClean="0"/>
              <a:t>PaaS</a:t>
            </a:r>
            <a:endParaRPr lang="fr-BE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 smtClean="0"/>
              <a:t>Frank </a:t>
            </a:r>
            <a:r>
              <a:rPr lang="fr-FR" dirty="0" err="1" smtClean="0"/>
              <a:t>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5471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963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fr-BE" dirty="0" err="1" smtClean="0"/>
              <a:t>Visie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8E312-F633-4FF1-9D37-6E821214C7F8}" type="slidenum">
              <a:rPr lang="nl-BE" smtClean="0"/>
              <a:pPr>
                <a:defRPr/>
              </a:pPr>
              <a:t>27</a:t>
            </a:fld>
            <a:endParaRPr lang="nl-BE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948266" y="1735667"/>
          <a:ext cx="7080448" cy="322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87824" y="5589240"/>
            <a:ext cx="3042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 smtClean="0"/>
              <a:t>Potentieel voor samenwerking</a:t>
            </a:r>
            <a:endParaRPr lang="fr-BE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flipH="1" flipV="1">
            <a:off x="3275856" y="4221088"/>
            <a:ext cx="1233090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0"/>
          </p:cNvCxnSpPr>
          <p:nvPr/>
        </p:nvCxnSpPr>
        <p:spPr>
          <a:xfrm flipV="1">
            <a:off x="4508946" y="4221088"/>
            <a:ext cx="1143174" cy="13681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 smtClean="0"/>
              <a:t>Frank </a:t>
            </a:r>
            <a:r>
              <a:rPr lang="fr-FR" dirty="0" err="1" smtClean="0"/>
              <a:t>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76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Kritische succesfactoren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BE" dirty="0" smtClean="0"/>
          </a:p>
          <a:p>
            <a:r>
              <a:rPr lang="nl-BE" dirty="0" smtClean="0"/>
              <a:t>voldoen </a:t>
            </a:r>
            <a:r>
              <a:rPr lang="nl-BE" dirty="0" smtClean="0"/>
              <a:t>aan (niet-)functionele verwachtingen van toepassingseigenaars </a:t>
            </a:r>
          </a:p>
          <a:p>
            <a:endParaRPr lang="nl-BE" dirty="0"/>
          </a:p>
          <a:p>
            <a:r>
              <a:rPr lang="nl-BE" dirty="0" smtClean="0"/>
              <a:t>garanties op onafhankelijkheid, veiligheid en privacy</a:t>
            </a:r>
          </a:p>
          <a:p>
            <a:endParaRPr lang="nl-BE" dirty="0" smtClean="0"/>
          </a:p>
          <a:p>
            <a:r>
              <a:rPr lang="nl-BE" dirty="0" smtClean="0"/>
              <a:t>voldoende schaal</a:t>
            </a:r>
          </a:p>
          <a:p>
            <a:endParaRPr lang="nl-BE" dirty="0" smtClean="0"/>
          </a:p>
          <a:p>
            <a:r>
              <a:rPr lang="nl-BE" dirty="0" smtClean="0"/>
              <a:t>consensus rond technologisch stabiele omgeving</a:t>
            </a:r>
          </a:p>
          <a:p>
            <a:endParaRPr lang="nl-BE" dirty="0" smtClean="0"/>
          </a:p>
          <a:p>
            <a:pPr lvl="1"/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B662-E07F-4B45-AF7C-5436FF003ECE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Frank </a:t>
            </a:r>
            <a:r>
              <a:rPr lang="fr-FR" dirty="0" err="1" smtClean="0"/>
              <a:t>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5001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9" name="TextBox 52"/>
          <p:cNvSpPr txBox="1">
            <a:spLocks noChangeArrowheads="1"/>
          </p:cNvSpPr>
          <p:nvPr/>
        </p:nvSpPr>
        <p:spPr bwMode="auto">
          <a:xfrm>
            <a:off x="6291493" y="1656234"/>
            <a:ext cx="22272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BE" altLang="fr-FR" sz="1100" dirty="0" err="1" smtClean="0">
                <a:latin typeface="Arial Black" pitchFamily="34" charset="0"/>
              </a:rPr>
              <a:t>Private</a:t>
            </a:r>
            <a:r>
              <a:rPr lang="fr-BE" altLang="fr-FR" sz="1100" dirty="0" smtClean="0">
                <a:latin typeface="Arial Black" pitchFamily="34" charset="0"/>
              </a:rPr>
              <a:t> </a:t>
            </a:r>
            <a:r>
              <a:rPr lang="fr-BE" altLang="fr-FR" sz="1100" dirty="0" err="1" smtClean="0">
                <a:latin typeface="Arial Black" pitchFamily="34" charset="0"/>
              </a:rPr>
              <a:t>sector</a:t>
            </a:r>
            <a:endParaRPr lang="fr-BE" altLang="fr-FR" sz="1100" dirty="0">
              <a:latin typeface="Arial Black" pitchFamily="34" charset="0"/>
            </a:endParaRPr>
          </a:p>
        </p:txBody>
      </p:sp>
      <p:grpSp>
        <p:nvGrpSpPr>
          <p:cNvPr id="21506" name="Group 20"/>
          <p:cNvGrpSpPr>
            <a:grpSpLocks/>
          </p:cNvGrpSpPr>
          <p:nvPr/>
        </p:nvGrpSpPr>
        <p:grpSpPr bwMode="auto">
          <a:xfrm>
            <a:off x="466956" y="3453284"/>
            <a:ext cx="8328025" cy="669925"/>
            <a:chOff x="700088" y="5087058"/>
            <a:chExt cx="8328566" cy="670805"/>
          </a:xfrm>
        </p:grpSpPr>
        <p:sp>
          <p:nvSpPr>
            <p:cNvPr id="7" name="Rectangle 6"/>
            <p:cNvSpPr/>
            <p:nvPr/>
          </p:nvSpPr>
          <p:spPr>
            <a:xfrm>
              <a:off x="700088" y="5087058"/>
              <a:ext cx="8328566" cy="67080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BE"/>
            </a:p>
          </p:txBody>
        </p:sp>
        <p:pic>
          <p:nvPicPr>
            <p:cNvPr id="2154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2188440" y="4146601"/>
              <a:ext cx="498475" cy="2609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BE" dirty="0" smtClean="0"/>
              <a:t>High </a:t>
            </a:r>
            <a:r>
              <a:rPr lang="fr-BE" dirty="0" err="1" smtClean="0"/>
              <a:t>level</a:t>
            </a:r>
            <a:r>
              <a:rPr lang="fr-BE" dirty="0" smtClean="0"/>
              <a:t> </a:t>
            </a:r>
            <a:r>
              <a:rPr lang="fr-BE" dirty="0" err="1" smtClean="0"/>
              <a:t>architectuur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620223"/>
            <a:ext cx="2133600" cy="365125"/>
          </a:xfrm>
        </p:spPr>
        <p:txBody>
          <a:bodyPr/>
          <a:lstStyle/>
          <a:p>
            <a:pPr>
              <a:defRPr/>
            </a:pPr>
            <a:fld id="{BA1042FB-A2AA-4A53-B0A8-C8D8A9D05D90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215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18" y="2796059"/>
            <a:ext cx="81280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51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418" y="2796059"/>
            <a:ext cx="81280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516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31" y="2796059"/>
            <a:ext cx="812800" cy="7239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781" y="2796059"/>
            <a:ext cx="81280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1519" name="TextBox 14"/>
          <p:cNvSpPr txBox="1">
            <a:spLocks noChangeArrowheads="1"/>
          </p:cNvSpPr>
          <p:nvPr/>
        </p:nvSpPr>
        <p:spPr bwMode="auto">
          <a:xfrm>
            <a:off x="5870267" y="2266627"/>
            <a:ext cx="89960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BE" altLang="fr-FR" sz="1100" dirty="0" smtClean="0">
                <a:latin typeface="Arial Black" pitchFamily="34" charset="0"/>
              </a:rPr>
              <a:t>Partner 1</a:t>
            </a:r>
            <a:endParaRPr lang="fr-BE" altLang="fr-FR" sz="1100" dirty="0">
              <a:latin typeface="Arial Black" pitchFamily="34" charset="0"/>
            </a:endParaRPr>
          </a:p>
        </p:txBody>
      </p:sp>
      <p:grpSp>
        <p:nvGrpSpPr>
          <p:cNvPr id="21520" name="Group 23"/>
          <p:cNvGrpSpPr>
            <a:grpSpLocks/>
          </p:cNvGrpSpPr>
          <p:nvPr/>
        </p:nvGrpSpPr>
        <p:grpSpPr bwMode="auto">
          <a:xfrm>
            <a:off x="466956" y="4489921"/>
            <a:ext cx="8328025" cy="676275"/>
            <a:chOff x="654992" y="4823937"/>
            <a:chExt cx="8328566" cy="677144"/>
          </a:xfrm>
        </p:grpSpPr>
        <p:sp>
          <p:nvSpPr>
            <p:cNvPr id="22" name="Rectangle 21"/>
            <p:cNvSpPr/>
            <p:nvPr/>
          </p:nvSpPr>
          <p:spPr>
            <a:xfrm>
              <a:off x="654992" y="4823937"/>
              <a:ext cx="8328566" cy="677144"/>
            </a:xfrm>
            <a:prstGeom prst="rect">
              <a:avLst/>
            </a:prstGeom>
            <a:solidFill>
              <a:schemeClr val="bg1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BE"/>
            </a:p>
          </p:txBody>
        </p:sp>
        <p:pic>
          <p:nvPicPr>
            <p:cNvPr id="21542" name="Picture 5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9922" y="4849307"/>
              <a:ext cx="1155733" cy="65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15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631" y="2796059"/>
            <a:ext cx="81280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1524" name="TextBox 30"/>
          <p:cNvSpPr txBox="1">
            <a:spLocks noChangeArrowheads="1"/>
          </p:cNvSpPr>
          <p:nvPr/>
        </p:nvSpPr>
        <p:spPr bwMode="auto">
          <a:xfrm>
            <a:off x="6798161" y="2266627"/>
            <a:ext cx="899606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BE" altLang="fr-FR" sz="1100" dirty="0" smtClean="0">
                <a:latin typeface="Arial Black" pitchFamily="34" charset="0"/>
              </a:rPr>
              <a:t>Partner 2</a:t>
            </a:r>
            <a:endParaRPr lang="fr-BE" altLang="fr-FR" sz="1100" dirty="0">
              <a:latin typeface="Arial Black" pitchFamily="34" charset="0"/>
            </a:endParaRPr>
          </a:p>
        </p:txBody>
      </p:sp>
      <p:pic>
        <p:nvPicPr>
          <p:cNvPr id="2152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343" y="2796059"/>
            <a:ext cx="812800" cy="723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1526" name="TextBox 32"/>
          <p:cNvSpPr txBox="1">
            <a:spLocks noChangeArrowheads="1"/>
          </p:cNvSpPr>
          <p:nvPr/>
        </p:nvSpPr>
        <p:spPr bwMode="auto">
          <a:xfrm>
            <a:off x="7789446" y="2266627"/>
            <a:ext cx="922047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BE" altLang="fr-FR" sz="1100" dirty="0" smtClean="0">
                <a:latin typeface="Arial Black" pitchFamily="34" charset="0"/>
              </a:rPr>
              <a:t>Partner N</a:t>
            </a:r>
            <a:endParaRPr lang="fr-BE" altLang="fr-FR" sz="1100" dirty="0">
              <a:latin typeface="Arial Black" pitchFamily="34" charset="0"/>
            </a:endParaRPr>
          </a:p>
        </p:txBody>
      </p:sp>
      <p:sp>
        <p:nvSpPr>
          <p:cNvPr id="28" name="Flowchart: Magnetic Disk 27"/>
          <p:cNvSpPr/>
          <p:nvPr/>
        </p:nvSpPr>
        <p:spPr>
          <a:xfrm>
            <a:off x="742306" y="4147021"/>
            <a:ext cx="812800" cy="55086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dirty="0"/>
              <a:t>DB</a:t>
            </a:r>
          </a:p>
        </p:txBody>
      </p:sp>
      <p:sp>
        <p:nvSpPr>
          <p:cNvPr id="35" name="Flowchart: Magnetic Disk 34"/>
          <p:cNvSpPr/>
          <p:nvPr/>
        </p:nvSpPr>
        <p:spPr>
          <a:xfrm>
            <a:off x="1766243" y="4147021"/>
            <a:ext cx="812800" cy="55086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dirty="0"/>
              <a:t>DB</a:t>
            </a:r>
          </a:p>
        </p:txBody>
      </p:sp>
      <p:sp>
        <p:nvSpPr>
          <p:cNvPr id="36" name="Flowchart: Magnetic Disk 35"/>
          <p:cNvSpPr/>
          <p:nvPr/>
        </p:nvSpPr>
        <p:spPr>
          <a:xfrm>
            <a:off x="5991456" y="5347171"/>
            <a:ext cx="812800" cy="55086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dirty="0"/>
              <a:t>DB</a:t>
            </a:r>
          </a:p>
        </p:txBody>
      </p:sp>
      <p:sp>
        <p:nvSpPr>
          <p:cNvPr id="37" name="Flowchart: Magnetic Disk 36"/>
          <p:cNvSpPr/>
          <p:nvPr/>
        </p:nvSpPr>
        <p:spPr>
          <a:xfrm>
            <a:off x="6939193" y="5347171"/>
            <a:ext cx="812800" cy="55086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dirty="0"/>
              <a:t>DB</a:t>
            </a:r>
          </a:p>
        </p:txBody>
      </p:sp>
      <p:sp>
        <p:nvSpPr>
          <p:cNvPr id="38" name="Flowchart: Magnetic Disk 37"/>
          <p:cNvSpPr/>
          <p:nvPr/>
        </p:nvSpPr>
        <p:spPr>
          <a:xfrm>
            <a:off x="7937731" y="5347171"/>
            <a:ext cx="812800" cy="55086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BE" dirty="0"/>
              <a:t>DB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048818" y="2040409"/>
            <a:ext cx="0" cy="1635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7" name="TextBox 50"/>
          <p:cNvSpPr txBox="1">
            <a:spLocks noChangeArrowheads="1"/>
          </p:cNvSpPr>
          <p:nvPr/>
        </p:nvSpPr>
        <p:spPr bwMode="auto">
          <a:xfrm>
            <a:off x="1126481" y="1634009"/>
            <a:ext cx="222726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BE" altLang="fr-FR" sz="1100" dirty="0" err="1" smtClean="0">
                <a:latin typeface="Arial Black" pitchFamily="34" charset="0"/>
              </a:rPr>
              <a:t>Overheid</a:t>
            </a:r>
            <a:r>
              <a:rPr lang="fr-BE" altLang="fr-FR" sz="1100" dirty="0" smtClean="0">
                <a:latin typeface="Arial Black" pitchFamily="34" charset="0"/>
              </a:rPr>
              <a:t> </a:t>
            </a:r>
            <a:r>
              <a:rPr lang="fr-BE" altLang="fr-FR" sz="1100" dirty="0" err="1" smtClean="0">
                <a:latin typeface="Arial Black" pitchFamily="34" charset="0"/>
              </a:rPr>
              <a:t>ecosysteem</a:t>
            </a:r>
            <a:endParaRPr lang="fr-BE" altLang="fr-FR" sz="1100" dirty="0">
              <a:latin typeface="Arial Black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>
            <a:off x="2510781" y="3146896"/>
            <a:ext cx="279400" cy="0"/>
          </a:xfrm>
          <a:prstGeom prst="line">
            <a:avLst/>
          </a:prstGeom>
          <a:ln w="190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/>
          <p:cNvGrpSpPr/>
          <p:nvPr/>
        </p:nvGrpSpPr>
        <p:grpSpPr>
          <a:xfrm>
            <a:off x="6720122" y="4358386"/>
            <a:ext cx="1086983" cy="946027"/>
            <a:chOff x="6782780" y="3149672"/>
            <a:chExt cx="928742" cy="928742"/>
          </a:xfrm>
        </p:grpSpPr>
        <p:pic>
          <p:nvPicPr>
            <p:cNvPr id="43" name="Picture 42" descr="http://icons.iconarchive.com/icons/custom-icon-design/pretty-office-12/512/cloud-icon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82780" y="3149672"/>
              <a:ext cx="928742" cy="9287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44" descr="http://icons.iconarchive.com/icons/custom-icon-design/pretty-office-12/512/cloud-icon.png"/>
            <p:cNvPicPr>
              <a:picLocks noChangeAspect="1" noChangeArrowheads="1"/>
            </p:cNvPicPr>
            <p:nvPr/>
          </p:nvPicPr>
          <p:blipFill>
            <a:blip r:embed="rId7" cstate="print"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7249" y="3403305"/>
              <a:ext cx="568012" cy="568012"/>
            </a:xfrm>
            <a:prstGeom prst="rect">
              <a:avLst/>
            </a:prstGeom>
            <a:noFill/>
            <a:scene3d>
              <a:camera prst="orthographicFront">
                <a:rot lat="0" lon="21299999" rev="0"/>
              </a:camera>
              <a:lightRig rig="threePt" dir="t"/>
            </a:scene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0" name="TextBox 14"/>
          <p:cNvSpPr txBox="1">
            <a:spLocks noChangeArrowheads="1"/>
          </p:cNvSpPr>
          <p:nvPr/>
        </p:nvSpPr>
        <p:spPr bwMode="auto">
          <a:xfrm>
            <a:off x="2772545" y="2331865"/>
            <a:ext cx="9877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BE" altLang="fr-FR" sz="1000" dirty="0" err="1" smtClean="0">
                <a:latin typeface="Arial Black" pitchFamily="34" charset="0"/>
              </a:rPr>
              <a:t>Toepassing</a:t>
            </a:r>
            <a:endParaRPr lang="fr-BE" altLang="fr-FR" sz="1000" dirty="0" smtClean="0">
              <a:latin typeface="Arial Black" pitchFamily="34" charset="0"/>
            </a:endParaRPr>
          </a:p>
          <a:p>
            <a:pPr algn="ctr" eaLnBrk="1" hangingPunct="1"/>
            <a:r>
              <a:rPr lang="nl-BE" altLang="fr-FR" sz="1000" dirty="0">
                <a:latin typeface="Arial Black" pitchFamily="34" charset="0"/>
              </a:rPr>
              <a:t>N</a:t>
            </a:r>
            <a:endParaRPr lang="fr-BE" altLang="fr-FR" sz="1000" dirty="0">
              <a:latin typeface="Arial Black" pitchFamily="34" charset="0"/>
            </a:endParaRPr>
          </a:p>
        </p:txBody>
      </p:sp>
      <p:sp>
        <p:nvSpPr>
          <p:cNvPr id="51" name="TextBox 14"/>
          <p:cNvSpPr txBox="1">
            <a:spLocks noChangeArrowheads="1"/>
          </p:cNvSpPr>
          <p:nvPr/>
        </p:nvSpPr>
        <p:spPr bwMode="auto">
          <a:xfrm>
            <a:off x="672282" y="2331865"/>
            <a:ext cx="9877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BE" altLang="fr-FR" sz="1000" dirty="0" err="1" smtClean="0">
                <a:latin typeface="Arial Black" pitchFamily="34" charset="0"/>
              </a:rPr>
              <a:t>Toepassing</a:t>
            </a:r>
            <a:endParaRPr lang="fr-BE" altLang="fr-FR" sz="1000" dirty="0" smtClean="0">
              <a:latin typeface="Arial Black" pitchFamily="34" charset="0"/>
            </a:endParaRPr>
          </a:p>
          <a:p>
            <a:pPr algn="ctr" eaLnBrk="1" hangingPunct="1"/>
            <a:r>
              <a:rPr lang="fr-BE" altLang="fr-FR" sz="1000" dirty="0" smtClean="0">
                <a:latin typeface="Arial Black" pitchFamily="34" charset="0"/>
              </a:rPr>
              <a:t>1</a:t>
            </a:r>
            <a:endParaRPr lang="fr-BE" altLang="fr-FR" sz="1000" dirty="0">
              <a:latin typeface="Arial Black" pitchFamily="34" charset="0"/>
            </a:endParaRPr>
          </a:p>
        </p:txBody>
      </p:sp>
      <p:sp>
        <p:nvSpPr>
          <p:cNvPr id="53" name="TextBox 14"/>
          <p:cNvSpPr txBox="1">
            <a:spLocks noChangeArrowheads="1"/>
          </p:cNvSpPr>
          <p:nvPr/>
        </p:nvSpPr>
        <p:spPr bwMode="auto">
          <a:xfrm>
            <a:off x="1554727" y="2331865"/>
            <a:ext cx="9877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BE" altLang="fr-FR" sz="1000" dirty="0" err="1" smtClean="0">
                <a:latin typeface="Arial Black" pitchFamily="34" charset="0"/>
              </a:rPr>
              <a:t>Toepassing</a:t>
            </a:r>
            <a:endParaRPr lang="fr-BE" altLang="fr-FR" sz="1000" dirty="0" smtClean="0">
              <a:latin typeface="Arial Black" pitchFamily="34" charset="0"/>
            </a:endParaRPr>
          </a:p>
          <a:p>
            <a:pPr algn="ctr" eaLnBrk="1" hangingPunct="1"/>
            <a:r>
              <a:rPr lang="nl-BE" altLang="fr-FR" sz="1000" dirty="0">
                <a:latin typeface="Arial Black" pitchFamily="34" charset="0"/>
              </a:rPr>
              <a:t>2</a:t>
            </a:r>
            <a:endParaRPr lang="fr-BE" altLang="fr-FR" sz="1000" dirty="0">
              <a:latin typeface="Arial Black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850168" y="1578446"/>
            <a:ext cx="3000375" cy="4514850"/>
          </a:xfrm>
          <a:prstGeom prst="rect">
            <a:avLst/>
          </a:prstGeom>
          <a:solidFill>
            <a:srgbClr val="7030A0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47" name="Rectangle 46"/>
          <p:cNvSpPr/>
          <p:nvPr/>
        </p:nvSpPr>
        <p:spPr>
          <a:xfrm>
            <a:off x="565502" y="1557809"/>
            <a:ext cx="3238096" cy="4513262"/>
          </a:xfrm>
          <a:prstGeom prst="rect">
            <a:avLst/>
          </a:prstGeom>
          <a:solidFill>
            <a:srgbClr val="E89878">
              <a:alpha val="2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BE"/>
          </a:p>
        </p:txBody>
      </p:sp>
      <p:sp>
        <p:nvSpPr>
          <p:cNvPr id="8" name="Left-Right Arrow 7"/>
          <p:cNvSpPr/>
          <p:nvPr/>
        </p:nvSpPr>
        <p:spPr>
          <a:xfrm>
            <a:off x="3783613" y="4390921"/>
            <a:ext cx="2175540" cy="1110263"/>
          </a:xfrm>
          <a:prstGeom prst="leftRightArrow">
            <a:avLst>
              <a:gd name="adj1" fmla="val 47574"/>
              <a:gd name="adj2" fmla="val 390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Technologische samenwerking</a:t>
            </a:r>
            <a:endParaRPr lang="fr-BE" sz="1600" dirty="0"/>
          </a:p>
        </p:txBody>
      </p:sp>
      <p:sp>
        <p:nvSpPr>
          <p:cNvPr id="55" name="Left-Right Arrow 54"/>
          <p:cNvSpPr/>
          <p:nvPr/>
        </p:nvSpPr>
        <p:spPr>
          <a:xfrm>
            <a:off x="3783613" y="3146896"/>
            <a:ext cx="2175540" cy="1110263"/>
          </a:xfrm>
          <a:prstGeom prst="leftRightArrow">
            <a:avLst>
              <a:gd name="adj1" fmla="val 47574"/>
              <a:gd name="adj2" fmla="val 39085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Platform samenwerking</a:t>
            </a:r>
            <a:endParaRPr lang="fr-BE" sz="1600" dirty="0"/>
          </a:p>
        </p:txBody>
      </p:sp>
      <p:sp>
        <p:nvSpPr>
          <p:cNvPr id="56" name="Left-Right Arrow 55"/>
          <p:cNvSpPr/>
          <p:nvPr/>
        </p:nvSpPr>
        <p:spPr>
          <a:xfrm>
            <a:off x="3779912" y="1900785"/>
            <a:ext cx="2175540" cy="1110263"/>
          </a:xfrm>
          <a:prstGeom prst="leftRightArrow">
            <a:avLst>
              <a:gd name="adj1" fmla="val 47574"/>
              <a:gd name="adj2" fmla="val 3908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1600" dirty="0" smtClean="0"/>
              <a:t>Componenten delen</a:t>
            </a:r>
            <a:endParaRPr lang="fr-BE" sz="1600" dirty="0"/>
          </a:p>
        </p:txBody>
      </p:sp>
      <p:sp>
        <p:nvSpPr>
          <p:cNvPr id="41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fr-FR" dirty="0" smtClean="0"/>
              <a:t>Frank </a:t>
            </a:r>
            <a:r>
              <a:rPr lang="fr-FR" dirty="0" err="1" smtClean="0"/>
              <a:t>Robben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186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Basisidee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evolutie van een maatschappij naar ‘digitaal is het nieuwe normaal’ vereist een samenwerking tussen de publieke en de private sector op het vlak van</a:t>
            </a:r>
          </a:p>
          <a:p>
            <a:pPr lvl="1"/>
            <a:r>
              <a:rPr lang="nl-BE" dirty="0" smtClean="0"/>
              <a:t>visie</a:t>
            </a:r>
          </a:p>
          <a:p>
            <a:pPr lvl="1"/>
            <a:r>
              <a:rPr lang="nl-BE" dirty="0" smtClean="0"/>
              <a:t>gemeenschappelijke componenten en diensten</a:t>
            </a:r>
          </a:p>
          <a:p>
            <a:pPr lvl="1"/>
            <a:r>
              <a:rPr lang="nl-BE" dirty="0" err="1" smtClean="0"/>
              <a:t>synergieën</a:t>
            </a:r>
            <a:r>
              <a:rPr lang="nl-BE" dirty="0" smtClean="0"/>
              <a:t> om te voldoen aan verwachtingen van gebruikers</a:t>
            </a:r>
          </a:p>
          <a:p>
            <a:pPr lvl="1"/>
            <a:r>
              <a:rPr lang="nl-BE" dirty="0" smtClean="0"/>
              <a:t>taakverdeling op basis van sterktes van elkeen</a:t>
            </a:r>
          </a:p>
          <a:p>
            <a:r>
              <a:rPr lang="nl-BE" dirty="0" smtClean="0"/>
              <a:t>niet enkel denken in termen van competitieve, maar ook in termen van coöperatieve strategische voordelen</a:t>
            </a:r>
          </a:p>
          <a:p>
            <a:r>
              <a:rPr lang="nl-BE" dirty="0" smtClean="0"/>
              <a:t>beste manier om hiertoe vertrouwen te kweken, is te werken aan concrete samenwerking met regelmatige oplevering, resultaten en ROI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9898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Voorstel van taakverdeling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/>
              <a:t>e</a:t>
            </a:r>
            <a:r>
              <a:rPr lang="nl-BE" dirty="0" smtClean="0"/>
              <a:t>igenaars </a:t>
            </a:r>
            <a:r>
              <a:rPr lang="nl-BE" dirty="0" smtClean="0"/>
              <a:t>van toepassing: verantwoordelijk voor de toepassing en de realisatie ervan</a:t>
            </a:r>
          </a:p>
          <a:p>
            <a:endParaRPr lang="nl-BE" dirty="0" smtClean="0"/>
          </a:p>
          <a:p>
            <a:r>
              <a:rPr lang="nl-BE" dirty="0"/>
              <a:t>o</a:t>
            </a:r>
            <a:r>
              <a:rPr lang="nl-BE" dirty="0" smtClean="0"/>
              <a:t>perationeel </a:t>
            </a:r>
            <a:r>
              <a:rPr lang="nl-BE" dirty="0" smtClean="0"/>
              <a:t>beheer platform: </a:t>
            </a:r>
            <a:r>
              <a:rPr lang="nl-BE" dirty="0" smtClean="0"/>
              <a:t>platformaanbieder (</a:t>
            </a:r>
            <a:r>
              <a:rPr lang="nl-BE" dirty="0" err="1" smtClean="0"/>
              <a:t>bvb</a:t>
            </a:r>
            <a:r>
              <a:rPr lang="nl-BE" dirty="0" smtClean="0"/>
              <a:t> </a:t>
            </a:r>
            <a:r>
              <a:rPr lang="nl-NL" dirty="0" smtClean="0"/>
              <a:t>privé-leverancier) </a:t>
            </a:r>
            <a:r>
              <a:rPr lang="nl-NL" dirty="0"/>
              <a:t>of </a:t>
            </a:r>
            <a:r>
              <a:rPr lang="nl-NL" dirty="0" smtClean="0"/>
              <a:t>een </a:t>
            </a:r>
            <a:r>
              <a:rPr lang="nl-NL" dirty="0"/>
              <a:t>samenwerking tussen partners (</a:t>
            </a:r>
            <a:r>
              <a:rPr lang="nl-NL" dirty="0" err="1"/>
              <a:t>bvb</a:t>
            </a:r>
            <a:r>
              <a:rPr lang="nl-NL" dirty="0"/>
              <a:t> </a:t>
            </a:r>
            <a:r>
              <a:rPr lang="nl-NL" dirty="0" smtClean="0"/>
              <a:t>G-Cloud)</a:t>
            </a:r>
            <a:endParaRPr lang="nl-NL" dirty="0"/>
          </a:p>
          <a:p>
            <a:endParaRPr lang="nl-BE" dirty="0" smtClean="0"/>
          </a:p>
          <a:p>
            <a:r>
              <a:rPr lang="nl-BE" dirty="0"/>
              <a:t>o</a:t>
            </a:r>
            <a:r>
              <a:rPr lang="nl-BE" dirty="0" smtClean="0"/>
              <a:t>perationeel </a:t>
            </a:r>
            <a:r>
              <a:rPr lang="nl-BE" dirty="0" smtClean="0"/>
              <a:t>beheer toepassing: eigenaar; eventueel in verschillende </a:t>
            </a:r>
            <a:r>
              <a:rPr lang="nl-BE" dirty="0" smtClean="0"/>
              <a:t>modi</a:t>
            </a:r>
          </a:p>
          <a:p>
            <a:pPr lvl="1"/>
            <a:r>
              <a:rPr lang="nl-BE" dirty="0" err="1" smtClean="0"/>
              <a:t>self-service</a:t>
            </a:r>
            <a:endParaRPr lang="nl-BE" dirty="0" smtClean="0"/>
          </a:p>
          <a:p>
            <a:pPr lvl="1"/>
            <a:r>
              <a:rPr lang="nl-BE" dirty="0" smtClean="0"/>
              <a:t>basisbeheer </a:t>
            </a:r>
            <a:r>
              <a:rPr lang="nl-BE" dirty="0" smtClean="0"/>
              <a:t>door </a:t>
            </a:r>
            <a:r>
              <a:rPr lang="nl-BE" dirty="0" smtClean="0"/>
              <a:t>platformbeheerder</a:t>
            </a:r>
          </a:p>
          <a:p>
            <a:pPr lvl="1"/>
            <a:r>
              <a:rPr lang="nl-BE" dirty="0" smtClean="0"/>
              <a:t>uitgebreid </a:t>
            </a:r>
            <a:r>
              <a:rPr lang="nl-BE" dirty="0" smtClean="0"/>
              <a:t>beheer door platformbeheerder</a:t>
            </a:r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pPr/>
              <a:t>30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0141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2276872"/>
            <a:ext cx="57606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4000" dirty="0" smtClean="0"/>
              <a:t>Domein</a:t>
            </a:r>
            <a:endParaRPr lang="nl-BE" sz="4000" dirty="0"/>
          </a:p>
          <a:p>
            <a:pPr algn="ctr"/>
            <a:r>
              <a:rPr lang="nl-BE" sz="4000" dirty="0" smtClean="0"/>
              <a:t>gebruikersbeheer</a:t>
            </a:r>
            <a:endParaRPr lang="fr-BE" sz="40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136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Concepten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mtClean="0"/>
              <a:t>onderscheid</a:t>
            </a:r>
          </a:p>
          <a:p>
            <a:pPr lvl="1"/>
            <a:r>
              <a:rPr lang="nl-BE" smtClean="0"/>
              <a:t>identiteit</a:t>
            </a:r>
          </a:p>
          <a:p>
            <a:pPr lvl="1"/>
            <a:r>
              <a:rPr lang="nl-BE" smtClean="0"/>
              <a:t>kenmerken van een entiteit (bvb arts, advocaat, …)</a:t>
            </a:r>
          </a:p>
          <a:p>
            <a:pPr lvl="1"/>
            <a:r>
              <a:rPr lang="nl-BE" smtClean="0"/>
              <a:t>relaties tussen entiteiten (bvb therapeutische relatie tussen zorgverlener en patiënt, relatie tussen werkgever en sociaal secretariaat, …)</a:t>
            </a:r>
            <a:endParaRPr lang="fr-BE" smtClean="0"/>
          </a:p>
          <a:p>
            <a:r>
              <a:rPr lang="nl-BE" smtClean="0"/>
              <a:t>onderscheid</a:t>
            </a:r>
          </a:p>
          <a:p>
            <a:pPr lvl="1"/>
            <a:r>
              <a:rPr lang="nl-BE" smtClean="0"/>
              <a:t>registratie: procedure voor vaststellen van identiteit, hoedanigheid, relatie, …</a:t>
            </a:r>
          </a:p>
          <a:p>
            <a:pPr lvl="1"/>
            <a:r>
              <a:rPr lang="nl-BE" smtClean="0"/>
              <a:t>wijze waarop authenticatie van identiteit geschiedt (bezit, kennis, biometrie, multifactor)</a:t>
            </a:r>
          </a:p>
          <a:p>
            <a:pPr lvl="1"/>
            <a:r>
              <a:rPr lang="nl-BE" smtClean="0"/>
              <a:t>veilig elektronisch middel gebruikt voor authenticatie van de identiteit</a:t>
            </a:r>
          </a:p>
          <a:p>
            <a:pPr lvl="1"/>
            <a:r>
              <a:rPr lang="nl-BE" smtClean="0"/>
              <a:t>authentieke bronnen met kenmerken en relaties</a:t>
            </a:r>
            <a:endParaRPr lang="nl-BE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2282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Verwachtingen gebruikers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eenmalige registratie van identiteit, kenmerken, relaties</a:t>
            </a:r>
          </a:p>
          <a:p>
            <a:r>
              <a:rPr lang="nl-BE" dirty="0" smtClean="0"/>
              <a:t>single </a:t>
            </a:r>
            <a:r>
              <a:rPr lang="nl-BE" dirty="0" err="1" smtClean="0"/>
              <a:t>sign</a:t>
            </a:r>
            <a:r>
              <a:rPr lang="nl-BE" dirty="0" smtClean="0"/>
              <a:t> on over zoveel mogelijk toepassingen van publieke én private sector heen</a:t>
            </a:r>
          </a:p>
          <a:p>
            <a:pPr lvl="1"/>
            <a:r>
              <a:rPr lang="nl-BE" dirty="0" smtClean="0"/>
              <a:t>authenticatie van identiteit</a:t>
            </a:r>
          </a:p>
          <a:p>
            <a:pPr lvl="1"/>
            <a:r>
              <a:rPr lang="nl-BE" dirty="0" smtClean="0"/>
              <a:t>verificatie van relevante kenmerken en relaties</a:t>
            </a:r>
          </a:p>
          <a:p>
            <a:r>
              <a:rPr lang="nl-BE" dirty="0" smtClean="0"/>
              <a:t>elektronisch middel voor authenticatie van identiteit dat kan gebruikt worden op zoveel mogelijk </a:t>
            </a:r>
            <a:r>
              <a:rPr lang="nl-BE" dirty="0" err="1" smtClean="0"/>
              <a:t>devices</a:t>
            </a:r>
            <a:endParaRPr lang="nl-BE" dirty="0" smtClean="0"/>
          </a:p>
          <a:p>
            <a:r>
              <a:rPr lang="nl-BE" dirty="0" smtClean="0"/>
              <a:t>zo laag mogelijke kostprijs van</a:t>
            </a:r>
          </a:p>
          <a:p>
            <a:pPr lvl="1"/>
            <a:r>
              <a:rPr lang="nl-BE" dirty="0" smtClean="0"/>
              <a:t>registratieprocedure</a:t>
            </a:r>
          </a:p>
          <a:p>
            <a:pPr lvl="1"/>
            <a:r>
              <a:rPr lang="nl-BE" dirty="0" smtClean="0"/>
              <a:t>elektronisch middel voor authenticatie van de identiteit</a:t>
            </a:r>
          </a:p>
          <a:p>
            <a:pPr lvl="1"/>
            <a:r>
              <a:rPr lang="nl-BE" dirty="0" smtClean="0"/>
              <a:t>gebruik van elektronisch middel voor authenticatie van de identiteit</a:t>
            </a:r>
          </a:p>
          <a:p>
            <a:endParaRPr lang="nl-BE" dirty="0" smtClean="0"/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93354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Kritische succesfactoren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voldoen aan verwachtingen gebruikers</a:t>
            </a:r>
          </a:p>
          <a:p>
            <a:endParaRPr lang="nl-BE" dirty="0"/>
          </a:p>
          <a:p>
            <a:r>
              <a:rPr lang="nl-BE" dirty="0" smtClean="0"/>
              <a:t>eenvoud in gebruik</a:t>
            </a:r>
          </a:p>
          <a:p>
            <a:endParaRPr lang="nl-BE" dirty="0"/>
          </a:p>
          <a:p>
            <a:r>
              <a:rPr lang="nl-BE" dirty="0" smtClean="0"/>
              <a:t>mogelijkheden van technologische evolutie benutten =&gt; evolutieve </a:t>
            </a:r>
            <a:r>
              <a:rPr lang="nl-BE" dirty="0" err="1" smtClean="0"/>
              <a:t>future</a:t>
            </a:r>
            <a:r>
              <a:rPr lang="nl-BE" dirty="0" smtClean="0"/>
              <a:t> </a:t>
            </a:r>
            <a:r>
              <a:rPr lang="nl-BE" dirty="0" err="1" smtClean="0"/>
              <a:t>proof</a:t>
            </a:r>
            <a:r>
              <a:rPr lang="nl-BE" dirty="0" smtClean="0"/>
              <a:t> oplossing</a:t>
            </a:r>
          </a:p>
          <a:p>
            <a:endParaRPr lang="nl-BE" dirty="0"/>
          </a:p>
          <a:p>
            <a:r>
              <a:rPr lang="nl-BE" dirty="0" smtClean="0"/>
              <a:t>conform met Europees regelgevend kader</a:t>
            </a:r>
          </a:p>
          <a:p>
            <a:endParaRPr lang="nl-BE" dirty="0"/>
          </a:p>
          <a:p>
            <a:r>
              <a:rPr lang="nl-BE" dirty="0" smtClean="0"/>
              <a:t>voldoende toepassingen waarvoor elektronisch gebruikersbeheer kan gebruikt worden</a:t>
            </a:r>
          </a:p>
          <a:p>
            <a:endParaRPr lang="nl-BE" dirty="0"/>
          </a:p>
          <a:p>
            <a:endParaRPr lang="nl-BE" dirty="0" smtClean="0"/>
          </a:p>
          <a:p>
            <a:endParaRPr lang="nl-BE" dirty="0"/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2716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Voorstel van high level architectuur</a:t>
            </a:r>
            <a:endParaRPr lang="fr-B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1267420"/>
            <a:ext cx="8204200" cy="504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2876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Voorstel van taakverdeling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BE" dirty="0" smtClean="0"/>
              <a:t>registratie identiteit</a:t>
            </a:r>
          </a:p>
          <a:p>
            <a:pPr lvl="1"/>
            <a:r>
              <a:rPr lang="nl-BE" dirty="0" smtClean="0"/>
              <a:t>gemeente</a:t>
            </a:r>
          </a:p>
          <a:p>
            <a:r>
              <a:rPr lang="nl-BE" dirty="0" smtClean="0"/>
              <a:t>registratie kenmerken en relaties</a:t>
            </a:r>
          </a:p>
          <a:p>
            <a:pPr lvl="1"/>
            <a:r>
              <a:rPr lang="nl-BE" dirty="0" smtClean="0"/>
              <a:t>belanghebbende overheids- of private instantie(s) met kwaliteitswaarborgen</a:t>
            </a:r>
          </a:p>
          <a:p>
            <a:r>
              <a:rPr lang="nl-BE" dirty="0" smtClean="0"/>
              <a:t>authentieke bronnen met kenmerken en relaties</a:t>
            </a:r>
          </a:p>
          <a:p>
            <a:pPr lvl="1"/>
            <a:r>
              <a:rPr lang="nl-BE" dirty="0" smtClean="0"/>
              <a:t>belanghebbende overheids- of private instantie(s) met SLA</a:t>
            </a:r>
          </a:p>
          <a:p>
            <a:pPr lvl="1"/>
            <a:r>
              <a:rPr lang="nl-BE" dirty="0" smtClean="0"/>
              <a:t>volgens gefedereerd model</a:t>
            </a:r>
          </a:p>
          <a:p>
            <a:r>
              <a:rPr lang="nl-BE" dirty="0" smtClean="0"/>
              <a:t>officieel identiteitsdocument (niet noodzakelijk meer huidige </a:t>
            </a:r>
            <a:r>
              <a:rPr lang="nl-BE" dirty="0" err="1" smtClean="0"/>
              <a:t>eID</a:t>
            </a:r>
            <a:r>
              <a:rPr lang="nl-BE" dirty="0" smtClean="0"/>
              <a:t>)</a:t>
            </a:r>
          </a:p>
          <a:p>
            <a:pPr lvl="1"/>
            <a:r>
              <a:rPr lang="nl-BE" dirty="0" smtClean="0"/>
              <a:t>overheid</a:t>
            </a:r>
          </a:p>
          <a:p>
            <a:r>
              <a:rPr lang="nl-BE" dirty="0" smtClean="0"/>
              <a:t>veilige elektronische middelen voor authenticatie van de identiteit</a:t>
            </a:r>
          </a:p>
          <a:p>
            <a:pPr lvl="1"/>
            <a:r>
              <a:rPr lang="nl-BE" dirty="0" smtClean="0"/>
              <a:t>keuze van gebruiker tussen door overheid erkende middelen, aangeboden door private sector</a:t>
            </a:r>
          </a:p>
          <a:p>
            <a:endParaRPr lang="nl-BE" dirty="0" smtClean="0"/>
          </a:p>
          <a:p>
            <a:endParaRPr lang="fr-B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Frank Robben</a:t>
            </a:r>
            <a:endParaRPr lang="fr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928FA-48C4-4589-8C80-3E35544F17D0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146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1434</Words>
  <Application>Microsoft Office PowerPoint</Application>
  <PresentationFormat>On-screen Show (4:3)</PresentationFormat>
  <Paragraphs>464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Enkele ideeën voor publiek-private samenwerking met het oog op een digitale maatschappij</vt:lpstr>
      <vt:lpstr>Overzicht</vt:lpstr>
      <vt:lpstr>Basisidee</vt:lpstr>
      <vt:lpstr>PowerPoint Presentation</vt:lpstr>
      <vt:lpstr>Concepten</vt:lpstr>
      <vt:lpstr>Verwachtingen gebruikers</vt:lpstr>
      <vt:lpstr>Kritische succesfactoren</vt:lpstr>
      <vt:lpstr>Voorstel van high level architectuur</vt:lpstr>
      <vt:lpstr>Voorstel van taakverdeling</vt:lpstr>
      <vt:lpstr>PowerPoint Presentation</vt:lpstr>
      <vt:lpstr>Verschillende opslagfilosofieën</vt:lpstr>
      <vt:lpstr>Verschillende functies</vt:lpstr>
      <vt:lpstr>Opslagfilosofieën bestaande systemen</vt:lpstr>
      <vt:lpstr>Matrix functionaliteiten</vt:lpstr>
      <vt:lpstr>Globale visie</vt:lpstr>
      <vt:lpstr>Kritische succesfactoren</vt:lpstr>
      <vt:lpstr>Voorstel van high level architectuur</vt:lpstr>
      <vt:lpstr>Voorstel van high level architectuur</vt:lpstr>
      <vt:lpstr>Voorstel van high level architectuur</vt:lpstr>
      <vt:lpstr>Voorstel van taakverdeling</vt:lpstr>
      <vt:lpstr>PowerPoint Presentation</vt:lpstr>
      <vt:lpstr>Soorten cloudimplementaties</vt:lpstr>
      <vt:lpstr>Vaststelling</vt:lpstr>
      <vt:lpstr>Visie</vt:lpstr>
      <vt:lpstr>Technologie als enabler</vt:lpstr>
      <vt:lpstr>PowerPoint Presentation</vt:lpstr>
      <vt:lpstr>Visie</vt:lpstr>
      <vt:lpstr>Kritische succesfactoren</vt:lpstr>
      <vt:lpstr>High level architectuur</vt:lpstr>
      <vt:lpstr>Voorstel van taakverdeling</vt:lpstr>
    </vt:vector>
  </TitlesOfParts>
  <Company>KSZ-BCSS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Ideeën PPP</dc:title>
  <dc:creator>Frank Robben</dc:creator>
  <cp:lastModifiedBy>Frank Robben</cp:lastModifiedBy>
  <cp:revision>27</cp:revision>
  <dcterms:created xsi:type="dcterms:W3CDTF">2016-08-24T15:05:11Z</dcterms:created>
  <dcterms:modified xsi:type="dcterms:W3CDTF">2016-09-06T15:58:59Z</dcterms:modified>
</cp:coreProperties>
</file>