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00"/>
  </p:notesMasterIdLst>
  <p:handoutMasterIdLst>
    <p:handoutMasterId r:id="rId101"/>
  </p:handoutMasterIdLst>
  <p:sldIdLst>
    <p:sldId id="332" r:id="rId2"/>
    <p:sldId id="261" r:id="rId3"/>
    <p:sldId id="262" r:id="rId4"/>
    <p:sldId id="263" r:id="rId5"/>
    <p:sldId id="390" r:id="rId6"/>
    <p:sldId id="264" r:id="rId7"/>
    <p:sldId id="265" r:id="rId8"/>
    <p:sldId id="266" r:id="rId9"/>
    <p:sldId id="267" r:id="rId10"/>
    <p:sldId id="341" r:id="rId11"/>
    <p:sldId id="343" r:id="rId12"/>
    <p:sldId id="268" r:id="rId13"/>
    <p:sldId id="354" r:id="rId14"/>
    <p:sldId id="382" r:id="rId15"/>
    <p:sldId id="355" r:id="rId16"/>
    <p:sldId id="356" r:id="rId17"/>
    <p:sldId id="391" r:id="rId18"/>
    <p:sldId id="360" r:id="rId19"/>
    <p:sldId id="357" r:id="rId20"/>
    <p:sldId id="358" r:id="rId21"/>
    <p:sldId id="359" r:id="rId22"/>
    <p:sldId id="392" r:id="rId23"/>
    <p:sldId id="269" r:id="rId24"/>
    <p:sldId id="271" r:id="rId25"/>
    <p:sldId id="275" r:id="rId26"/>
    <p:sldId id="277" r:id="rId27"/>
    <p:sldId id="393" r:id="rId28"/>
    <p:sldId id="394" r:id="rId29"/>
    <p:sldId id="395" r:id="rId30"/>
    <p:sldId id="396" r:id="rId31"/>
    <p:sldId id="397" r:id="rId32"/>
    <p:sldId id="276" r:id="rId33"/>
    <p:sldId id="383" r:id="rId34"/>
    <p:sldId id="384" r:id="rId35"/>
    <p:sldId id="385" r:id="rId36"/>
    <p:sldId id="441" r:id="rId37"/>
    <p:sldId id="387" r:id="rId38"/>
    <p:sldId id="285" r:id="rId39"/>
    <p:sldId id="286" r:id="rId40"/>
    <p:sldId id="287" r:id="rId41"/>
    <p:sldId id="288" r:id="rId42"/>
    <p:sldId id="289" r:id="rId43"/>
    <p:sldId id="290" r:id="rId44"/>
    <p:sldId id="388" r:id="rId45"/>
    <p:sldId id="389" r:id="rId46"/>
    <p:sldId id="442" r:id="rId47"/>
    <p:sldId id="398" r:id="rId48"/>
    <p:sldId id="451" r:id="rId49"/>
    <p:sldId id="400" r:id="rId50"/>
    <p:sldId id="401" r:id="rId51"/>
    <p:sldId id="402" r:id="rId52"/>
    <p:sldId id="307" r:id="rId53"/>
    <p:sldId id="308" r:id="rId54"/>
    <p:sldId id="309" r:id="rId55"/>
    <p:sldId id="418" r:id="rId56"/>
    <p:sldId id="419" r:id="rId57"/>
    <p:sldId id="420" r:id="rId58"/>
    <p:sldId id="421" r:id="rId59"/>
    <p:sldId id="422" r:id="rId60"/>
    <p:sldId id="423" r:id="rId61"/>
    <p:sldId id="424" r:id="rId62"/>
    <p:sldId id="425" r:id="rId63"/>
    <p:sldId id="426" r:id="rId64"/>
    <p:sldId id="427" r:id="rId65"/>
    <p:sldId id="429" r:id="rId66"/>
    <p:sldId id="430" r:id="rId67"/>
    <p:sldId id="431" r:id="rId68"/>
    <p:sldId id="432" r:id="rId69"/>
    <p:sldId id="433" r:id="rId70"/>
    <p:sldId id="434" r:id="rId71"/>
    <p:sldId id="435" r:id="rId72"/>
    <p:sldId id="438" r:id="rId73"/>
    <p:sldId id="440" r:id="rId74"/>
    <p:sldId id="410" r:id="rId75"/>
    <p:sldId id="461" r:id="rId76"/>
    <p:sldId id="453" r:id="rId77"/>
    <p:sldId id="459" r:id="rId78"/>
    <p:sldId id="456" r:id="rId79"/>
    <p:sldId id="457" r:id="rId80"/>
    <p:sldId id="458" r:id="rId81"/>
    <p:sldId id="462" r:id="rId82"/>
    <p:sldId id="413" r:id="rId83"/>
    <p:sldId id="334" r:id="rId84"/>
    <p:sldId id="335" r:id="rId85"/>
    <p:sldId id="315" r:id="rId86"/>
    <p:sldId id="316" r:id="rId87"/>
    <p:sldId id="333" r:id="rId88"/>
    <p:sldId id="314" r:id="rId89"/>
    <p:sldId id="317" r:id="rId90"/>
    <p:sldId id="444" r:id="rId91"/>
    <p:sldId id="445" r:id="rId92"/>
    <p:sldId id="446" r:id="rId93"/>
    <p:sldId id="447" r:id="rId94"/>
    <p:sldId id="448" r:id="rId95"/>
    <p:sldId id="449" r:id="rId96"/>
    <p:sldId id="450" r:id="rId97"/>
    <p:sldId id="345" r:id="rId98"/>
    <p:sldId id="331" r:id="rId9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a:srgbClr val="FA0000"/>
    <a:srgbClr val="FF3737"/>
    <a:srgbClr val="FFC1C1"/>
    <a:srgbClr val="E89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94676" autoAdjust="0"/>
  </p:normalViewPr>
  <p:slideViewPr>
    <p:cSldViewPr snapToGrid="0" snapToObjects="1">
      <p:cViewPr>
        <p:scale>
          <a:sx n="110" d="100"/>
          <a:sy n="110" d="100"/>
        </p:scale>
        <p:origin x="-1716" y="-18"/>
      </p:cViewPr>
      <p:guideLst>
        <p:guide orient="horz" pos="2160"/>
        <p:guide pos="2880"/>
      </p:guideLst>
    </p:cSldViewPr>
  </p:slideViewPr>
  <p:outlineViewPr>
    <p:cViewPr>
      <p:scale>
        <a:sx n="33" d="100"/>
        <a:sy n="33" d="100"/>
      </p:scale>
      <p:origin x="48" y="631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7" d="100"/>
          <a:sy n="77" d="100"/>
        </p:scale>
        <p:origin x="-210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Deelbudgetten in %</a:t>
            </a:r>
            <a:endParaRPr lang="en-US"/>
          </a:p>
        </c:rich>
      </c:tx>
      <c:layout/>
      <c:overlay val="0"/>
      <c:spPr>
        <a:noFill/>
        <a:ln>
          <a:noFill/>
        </a:ln>
        <a:effectLst/>
      </c:spPr>
    </c:title>
    <c:autoTitleDeleted val="0"/>
    <c:plotArea>
      <c:layout/>
      <c:barChart>
        <c:barDir val="col"/>
        <c:grouping val="stacked"/>
        <c:varyColors val="0"/>
        <c:ser>
          <c:idx val="0"/>
          <c:order val="0"/>
          <c:tx>
            <c:strRef>
              <c:f>'Verdeling High Level'!$A$11</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Level'!$B$11:$E$11</c:f>
              <c:numCache>
                <c:formatCode>0%</c:formatCode>
                <c:ptCount val="4"/>
                <c:pt idx="0">
                  <c:v>0.2</c:v>
                </c:pt>
                <c:pt idx="1">
                  <c:v>0.15</c:v>
                </c:pt>
                <c:pt idx="2">
                  <c:v>0.1</c:v>
                </c:pt>
                <c:pt idx="3">
                  <c:v>0.05</c:v>
                </c:pt>
              </c:numCache>
            </c:numRef>
          </c:val>
        </c:ser>
        <c:ser>
          <c:idx val="1"/>
          <c:order val="1"/>
          <c:tx>
            <c:strRef>
              <c:f>'Verdeling High Level'!$A$12</c:f>
              <c:strCache>
                <c:ptCount val="1"/>
                <c:pt idx="0">
                  <c:v>Sokkel per Bed</c:v>
                </c:pt>
              </c:strCache>
            </c:strRef>
          </c:tx>
          <c:spPr>
            <a:solidFill>
              <a:srgbClr val="E89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Level'!$B$12:$E$12</c:f>
              <c:numCache>
                <c:formatCode>0%</c:formatCode>
                <c:ptCount val="4"/>
                <c:pt idx="0">
                  <c:v>0.25</c:v>
                </c:pt>
                <c:pt idx="1">
                  <c:v>0.2</c:v>
                </c:pt>
                <c:pt idx="2">
                  <c:v>0.15</c:v>
                </c:pt>
                <c:pt idx="3">
                  <c:v>0.1</c:v>
                </c:pt>
              </c:numCache>
            </c:numRef>
          </c:val>
        </c:ser>
        <c:ser>
          <c:idx val="2"/>
          <c:order val="2"/>
          <c:tx>
            <c:strRef>
              <c:f>'Verdeling High Level'!$A$13</c:f>
              <c:strCache>
                <c:ptCount val="1"/>
                <c:pt idx="0">
                  <c:v>Acceleratorbudget</c:v>
                </c:pt>
              </c:strCache>
            </c:strRef>
          </c:tx>
          <c:spPr>
            <a:solidFill>
              <a:srgbClr val="3E6E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Level'!$B$13:$E$13</c:f>
              <c:numCache>
                <c:formatCode>0%</c:formatCode>
                <c:ptCount val="4"/>
                <c:pt idx="0">
                  <c:v>0.55000000000000004</c:v>
                </c:pt>
                <c:pt idx="1">
                  <c:v>0.59999999999999987</c:v>
                </c:pt>
                <c:pt idx="2">
                  <c:v>0.65</c:v>
                </c:pt>
                <c:pt idx="3">
                  <c:v>0.7</c:v>
                </c:pt>
              </c:numCache>
            </c:numRef>
          </c:val>
        </c:ser>
        <c:ser>
          <c:idx val="3"/>
          <c:order val="3"/>
          <c:tx>
            <c:strRef>
              <c:f>'Verdeling High Level'!$A$14</c:f>
              <c:strCache>
                <c:ptCount val="1"/>
                <c:pt idx="0">
                  <c:v>Early Adopters Budget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Level'!$B$10:$E$10</c:f>
              <c:strCache>
                <c:ptCount val="4"/>
                <c:pt idx="0">
                  <c:v>2016</c:v>
                </c:pt>
                <c:pt idx="1">
                  <c:v>2017</c:v>
                </c:pt>
                <c:pt idx="2">
                  <c:v>2018</c:v>
                </c:pt>
                <c:pt idx="3">
                  <c:v>2019</c:v>
                </c:pt>
              </c:strCache>
            </c:strRef>
          </c:cat>
          <c:val>
            <c:numRef>
              <c:f>'Verdeling High Level'!$B$14:$E$14</c:f>
              <c:numCache>
                <c:formatCode>0%</c:formatCode>
                <c:ptCount val="4"/>
                <c:pt idx="0">
                  <c:v>0</c:v>
                </c:pt>
                <c:pt idx="1">
                  <c:v>0.05</c:v>
                </c:pt>
                <c:pt idx="2">
                  <c:v>0.1</c:v>
                </c:pt>
                <c:pt idx="3">
                  <c:v>0.15</c:v>
                </c:pt>
              </c:numCache>
            </c:numRef>
          </c:val>
        </c:ser>
        <c:dLbls>
          <c:showLegendKey val="0"/>
          <c:showVal val="0"/>
          <c:showCatName val="0"/>
          <c:showSerName val="0"/>
          <c:showPercent val="0"/>
          <c:showBubbleSize val="0"/>
        </c:dLbls>
        <c:gapWidth val="150"/>
        <c:overlap val="100"/>
        <c:axId val="47823872"/>
        <c:axId val="47842048"/>
      </c:barChart>
      <c:catAx>
        <c:axId val="478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842048"/>
        <c:crosses val="autoZero"/>
        <c:auto val="1"/>
        <c:lblAlgn val="ctr"/>
        <c:lblOffset val="100"/>
        <c:noMultiLvlLbl val="0"/>
      </c:catAx>
      <c:valAx>
        <c:axId val="478420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823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image" Target="../media/image101.jpeg"/><Relationship Id="rId6" Type="http://schemas.openxmlformats.org/officeDocument/2006/relationships/image" Target="../media/image106.jpeg"/><Relationship Id="rId5" Type="http://schemas.openxmlformats.org/officeDocument/2006/relationships/image" Target="../media/image10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3.jpeg"/><Relationship Id="rId7" Type="http://schemas.openxmlformats.org/officeDocument/2006/relationships/image" Target="../media/image107.jpeg"/><Relationship Id="rId2" Type="http://schemas.openxmlformats.org/officeDocument/2006/relationships/image" Target="../media/image102.jpeg"/><Relationship Id="rId1" Type="http://schemas.openxmlformats.org/officeDocument/2006/relationships/image" Target="../media/image101.jpeg"/><Relationship Id="rId6" Type="http://schemas.openxmlformats.org/officeDocument/2006/relationships/image" Target="../media/image106.jpeg"/><Relationship Id="rId5" Type="http://schemas.openxmlformats.org/officeDocument/2006/relationships/image" Target="../media/image105.jpeg"/><Relationship Id="rId10" Type="http://schemas.openxmlformats.org/officeDocument/2006/relationships/image" Target="../media/image110.jpeg"/><Relationship Id="rId4" Type="http://schemas.openxmlformats.org/officeDocument/2006/relationships/image" Target="../media/image104.jpeg"/><Relationship Id="rId9" Type="http://schemas.openxmlformats.org/officeDocument/2006/relationships/image" Target="../media/image10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t>Via de eID van de patiënt</a:t>
          </a:r>
          <a:endParaRPr lang="nl-BE"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t>Authenticatie van de identiteit van de patiënt</a:t>
          </a:r>
          <a:endParaRPr lang="nl-BE"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34490C8B-2247-4E32-894B-BE662C9FFFD3}">
      <dgm:prSet/>
      <dgm:spPr>
        <a:solidFill>
          <a:srgbClr val="3F6D57">
            <a:alpha val="52000"/>
          </a:srgbClr>
        </a:solidFill>
      </dgm:spPr>
      <dgm:t>
        <a:bodyPr/>
        <a:lstStyle/>
        <a:p>
          <a:pPr rtl="0"/>
          <a:r>
            <a:rPr lang="fr-BE" b="0" dirty="0" smtClean="0"/>
            <a:t>Controle van de verzekerbaarheid</a:t>
          </a:r>
          <a:endParaRPr lang="nl-BE" dirty="0"/>
        </a:p>
      </dgm:t>
    </dgm:pt>
    <dgm:pt modelId="{A32F660C-9046-4ADA-9732-63E181EE52E5}" type="parTrans" cxnId="{0921C39E-B6AD-4BBC-8885-9E7EB0E03D29}">
      <dgm:prSet/>
      <dgm:spPr/>
      <dgm:t>
        <a:bodyPr/>
        <a:lstStyle/>
        <a:p>
          <a:endParaRPr lang="en-US"/>
        </a:p>
      </dgm:t>
    </dgm:pt>
    <dgm:pt modelId="{55134588-2800-49BF-8B90-F73AD7FAAB0B}" type="sibTrans" cxnId="{0921C39E-B6AD-4BBC-8885-9E7EB0E03D29}">
      <dgm:prSet/>
      <dgm:spPr/>
      <dgm:t>
        <a:bodyPr/>
        <a:lstStyle/>
        <a:p>
          <a:endParaRPr lang="en-US"/>
        </a:p>
      </dgm:t>
    </dgm:pt>
    <dgm:pt modelId="{35715EF4-ADAC-4047-A852-40F529468407}">
      <dgm:prSet/>
      <dgm:spPr>
        <a:solidFill>
          <a:srgbClr val="3F6D57">
            <a:alpha val="52000"/>
          </a:srgbClr>
        </a:solidFill>
      </dgm:spPr>
      <dgm:t>
        <a:bodyPr/>
        <a:lstStyle/>
        <a:p>
          <a:pPr rtl="0"/>
          <a:r>
            <a:t>GMD?</a:t>
          </a:r>
          <a:endParaRPr lang="nl-BE" dirty="0"/>
        </a:p>
      </dgm:t>
    </dgm:pt>
    <dgm:pt modelId="{A7719D87-96F8-4FB5-B829-94CE47A688AF}" type="parTrans" cxnId="{4FBC4A24-DA44-4919-BDC4-95EBB63DA4B6}">
      <dgm:prSet/>
      <dgm:spPr/>
      <dgm:t>
        <a:bodyPr/>
        <a:lstStyle/>
        <a:p>
          <a:endParaRPr lang="en-US"/>
        </a:p>
      </dgm:t>
    </dgm:pt>
    <dgm:pt modelId="{6DD83869-7934-4496-87FA-2596FE85C266}" type="sibTrans" cxnId="{4FBC4A24-DA44-4919-BDC4-95EBB63DA4B6}">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4FBC4A24-DA44-4919-BDC4-95EBB63DA4B6}" srcId="{CB8410C7-D6F2-43A6-AD81-C74A81EE903F}" destId="{35715EF4-ADAC-4047-A852-40F529468407}" srcOrd="2" destOrd="0" parTransId="{A7719D87-96F8-4FB5-B829-94CE47A688AF}" sibTransId="{6DD83869-7934-4496-87FA-2596FE85C266}"/>
    <dgm:cxn modelId="{09898CAA-AF97-4969-922F-18D4AA51C3BB}" type="presOf" srcId="{35715EF4-ADAC-4047-A852-40F529468407}" destId="{F13FEE27-CFB8-4A27-A48D-DB155A6B42B7}" srcOrd="0" destOrd="2" presId="urn:microsoft.com/office/officeart/2005/8/layout/vList5"/>
    <dgm:cxn modelId="{03526AE1-05F1-4C32-8DE9-AE0A385864D3}" srcId="{283E63E5-401D-47F3-B99A-0A8B0671698F}" destId="{CB8410C7-D6F2-43A6-AD81-C74A81EE903F}" srcOrd="0" destOrd="0" parTransId="{ACCFBA62-DDEF-4127-B645-520AA41B4F8A}" sibTransId="{7DE52F99-A8E5-4399-B884-D16AC076D88F}"/>
    <dgm:cxn modelId="{454C29D1-B97A-410D-8F3C-2464C2BF16F3}" srcId="{CB8410C7-D6F2-43A6-AD81-C74A81EE903F}" destId="{9ED7CC8B-16A7-4240-9857-889C660DF3CC}" srcOrd="0" destOrd="0" parTransId="{7CD7F47E-A0C2-4D70-A837-75D86987CFEA}" sibTransId="{E1988EE8-5A2B-4E71-A8DC-E0EEC5E18584}"/>
    <dgm:cxn modelId="{0921C39E-B6AD-4BBC-8885-9E7EB0E03D29}" srcId="{CB8410C7-D6F2-43A6-AD81-C74A81EE903F}" destId="{34490C8B-2247-4E32-894B-BE662C9FFFD3}" srcOrd="1" destOrd="0" parTransId="{A32F660C-9046-4ADA-9732-63E181EE52E5}" sibTransId="{55134588-2800-49BF-8B90-F73AD7FAAB0B}"/>
    <dgm:cxn modelId="{813C0DD2-B404-44E1-A2C0-B75FB9DC06C6}" type="presOf" srcId="{CB8410C7-D6F2-43A6-AD81-C74A81EE903F}" destId="{6273677B-BEF3-4B28-96B6-2A414649EAEE}" srcOrd="0" destOrd="0" presId="urn:microsoft.com/office/officeart/2005/8/layout/vList5"/>
    <dgm:cxn modelId="{65D37112-6CB8-46F8-BB48-F69F9A02A5A2}" type="presOf" srcId="{9ED7CC8B-16A7-4240-9857-889C660DF3CC}" destId="{F13FEE27-CFB8-4A27-A48D-DB155A6B42B7}" srcOrd="0" destOrd="0" presId="urn:microsoft.com/office/officeart/2005/8/layout/vList5"/>
    <dgm:cxn modelId="{92245C00-BE67-423A-93C3-6650CDBA95C0}" type="presOf" srcId="{34490C8B-2247-4E32-894B-BE662C9FFFD3}" destId="{F13FEE27-CFB8-4A27-A48D-DB155A6B42B7}" srcOrd="0" destOrd="1" presId="urn:microsoft.com/office/officeart/2005/8/layout/vList5"/>
    <dgm:cxn modelId="{128298FB-A580-46F2-A3A3-28F53E52EB4F}" type="presOf" srcId="{283E63E5-401D-47F3-B99A-0A8B0671698F}" destId="{4F5301D4-6D10-4291-8DF6-6956AF37A1EA}" srcOrd="0" destOrd="0" presId="urn:microsoft.com/office/officeart/2005/8/layout/vList5"/>
    <dgm:cxn modelId="{9724FC08-A9B0-4A49-BBA4-24C0DD5F6F66}" type="presParOf" srcId="{4F5301D4-6D10-4291-8DF6-6956AF37A1EA}" destId="{88B521AE-D9F3-4F7D-B4C1-A88FFE9E2366}" srcOrd="0" destOrd="0" presId="urn:microsoft.com/office/officeart/2005/8/layout/vList5"/>
    <dgm:cxn modelId="{F6D8B108-CF15-404E-A467-336BB72D7CD8}" type="presParOf" srcId="{88B521AE-D9F3-4F7D-B4C1-A88FFE9E2366}" destId="{6273677B-BEF3-4B28-96B6-2A414649EAEE}" srcOrd="0" destOrd="0" presId="urn:microsoft.com/office/officeart/2005/8/layout/vList5"/>
    <dgm:cxn modelId="{8FAA7030-B982-4E01-ADBE-E836830A9C12}"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8A3637-3684-44E5-9A10-5F4B5C36144B}"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E0675BF5-6A30-463F-BCCC-7325BA213CB0}">
      <dgm:prSet custT="1"/>
      <dgm:spPr>
        <a:solidFill>
          <a:srgbClr val="C00000"/>
        </a:solidFill>
      </dgm:spPr>
      <dgm:t>
        <a:bodyPr/>
        <a:lstStyle/>
        <a:p>
          <a:pPr rtl="0"/>
          <a:r>
            <a:rPr lang="fr-BE" sz="2400" dirty="0" smtClean="0"/>
            <a:t>Uitdagingen</a:t>
          </a:r>
          <a:endParaRPr lang="nl-BE" sz="2400" dirty="0"/>
        </a:p>
      </dgm:t>
    </dgm:pt>
    <dgm:pt modelId="{9F98DFF4-3924-4895-A6DB-5392D59636BC}" type="parTrans" cxnId="{5F36DACB-CDB9-4664-880E-ED806FA3C25A}">
      <dgm:prSet/>
      <dgm:spPr/>
      <dgm:t>
        <a:bodyPr/>
        <a:lstStyle/>
        <a:p>
          <a:endParaRPr lang="en-US"/>
        </a:p>
      </dgm:t>
    </dgm:pt>
    <dgm:pt modelId="{C196FDB1-7434-4BC8-8564-16B2F402BF78}" type="sibTrans" cxnId="{5F36DACB-CDB9-4664-880E-ED806FA3C25A}">
      <dgm:prSet/>
      <dgm:spPr/>
      <dgm:t>
        <a:bodyPr/>
        <a:lstStyle/>
        <a:p>
          <a:endParaRPr lang="en-US"/>
        </a:p>
      </dgm:t>
    </dgm:pt>
    <dgm:pt modelId="{9EC295CC-6447-4F8A-ACF1-9777618B0F2D}">
      <dgm:prSet/>
      <dgm:spPr/>
      <dgm:t>
        <a:bodyPr/>
        <a:lstStyle/>
        <a:p>
          <a:pPr rtl="0"/>
          <a:r>
            <a:rPr dirty="0" err="1"/>
            <a:t>Veiligheid</a:t>
          </a:r>
          <a:endParaRPr lang="nl-BE" dirty="0"/>
        </a:p>
      </dgm:t>
    </dgm:pt>
    <dgm:pt modelId="{2E7026BF-E4D5-4D6A-B02F-E98BA808BDF2}" type="parTrans" cxnId="{5EE030F7-6B42-4A7E-B784-0A4E3B893ACF}">
      <dgm:prSet/>
      <dgm:spPr/>
      <dgm:t>
        <a:bodyPr/>
        <a:lstStyle/>
        <a:p>
          <a:endParaRPr lang="en-US"/>
        </a:p>
      </dgm:t>
    </dgm:pt>
    <dgm:pt modelId="{E6E7EC79-AA2E-4735-B24A-F7F6ADD9746F}" type="sibTrans" cxnId="{5EE030F7-6B42-4A7E-B784-0A4E3B893ACF}">
      <dgm:prSet/>
      <dgm:spPr/>
      <dgm:t>
        <a:bodyPr/>
        <a:lstStyle/>
        <a:p>
          <a:endParaRPr lang="en-US"/>
        </a:p>
      </dgm:t>
    </dgm:pt>
    <dgm:pt modelId="{9634512C-E61C-47E9-8316-17039CBEE0C6}">
      <dgm:prSet custT="1"/>
      <dgm:spPr>
        <a:solidFill>
          <a:srgbClr val="3E6E5A"/>
        </a:solidFill>
      </dgm:spPr>
      <dgm:t>
        <a:bodyPr/>
        <a:lstStyle/>
        <a:p>
          <a:pPr rtl="0"/>
          <a:r>
            <a:rPr lang="fr-BE" sz="2400" dirty="0" smtClean="0"/>
            <a:t>Opportuniteiten</a:t>
          </a:r>
          <a:endParaRPr lang="nl-BE" sz="2400" dirty="0"/>
        </a:p>
      </dgm:t>
    </dgm:pt>
    <dgm:pt modelId="{DAAC38F8-0281-4002-937D-324721893B14}" type="parTrans" cxnId="{05D0C5BD-7CFC-4CC6-81C4-76ADEDA1112F}">
      <dgm:prSet/>
      <dgm:spPr/>
      <dgm:t>
        <a:bodyPr/>
        <a:lstStyle/>
        <a:p>
          <a:endParaRPr lang="en-US"/>
        </a:p>
      </dgm:t>
    </dgm:pt>
    <dgm:pt modelId="{2112AD8B-D139-4C08-B0B5-A9CFA5A9EC2B}" type="sibTrans" cxnId="{05D0C5BD-7CFC-4CC6-81C4-76ADEDA1112F}">
      <dgm:prSet/>
      <dgm:spPr/>
      <dgm:t>
        <a:bodyPr/>
        <a:lstStyle/>
        <a:p>
          <a:endParaRPr lang="en-US"/>
        </a:p>
      </dgm:t>
    </dgm:pt>
    <dgm:pt modelId="{ADEC2C73-3E26-4EE0-ABF8-609EE10494D8}">
      <dgm:prSet/>
      <dgm:spPr/>
      <dgm:t>
        <a:bodyPr/>
        <a:lstStyle/>
        <a:p>
          <a:pPr rtl="0"/>
          <a:r>
            <a:rPr dirty="0" err="1"/>
            <a:t>Flexibiliteit</a:t>
          </a:r>
          <a:endParaRPr lang="nl-BE" b="1" dirty="0"/>
        </a:p>
      </dgm:t>
    </dgm:pt>
    <dgm:pt modelId="{2063D6DF-92FB-4336-A118-519FE498DEE9}" type="parTrans" cxnId="{3C749E42-8BC2-4450-A07A-BF570F9C81CE}">
      <dgm:prSet/>
      <dgm:spPr/>
      <dgm:t>
        <a:bodyPr/>
        <a:lstStyle/>
        <a:p>
          <a:endParaRPr lang="en-US"/>
        </a:p>
      </dgm:t>
    </dgm:pt>
    <dgm:pt modelId="{81AFA94A-D6B5-4773-9356-912C1EE5DAFF}" type="sibTrans" cxnId="{3C749E42-8BC2-4450-A07A-BF570F9C81CE}">
      <dgm:prSet/>
      <dgm:spPr/>
      <dgm:t>
        <a:bodyPr/>
        <a:lstStyle/>
        <a:p>
          <a:endParaRPr lang="en-US"/>
        </a:p>
      </dgm:t>
    </dgm:pt>
    <dgm:pt modelId="{32A969B1-1F84-48C7-8423-8D352327BF04}">
      <dgm:prSet/>
      <dgm:spPr/>
      <dgm:t>
        <a:bodyPr/>
        <a:lstStyle/>
        <a:p>
          <a:r>
            <a:t>Kwaliteit</a:t>
          </a:r>
        </a:p>
      </dgm:t>
    </dgm:pt>
    <dgm:pt modelId="{D0172E33-3F46-4ED6-AB75-95D902FD48D2}" type="parTrans" cxnId="{020162CD-EBEC-4DAA-94C8-63388DCDDF67}">
      <dgm:prSet/>
      <dgm:spPr/>
      <dgm:t>
        <a:bodyPr/>
        <a:lstStyle/>
        <a:p>
          <a:endParaRPr lang="en-GB"/>
        </a:p>
      </dgm:t>
    </dgm:pt>
    <dgm:pt modelId="{1EA2AEF5-5FED-404F-8E3A-16E361AC7B78}" type="sibTrans" cxnId="{020162CD-EBEC-4DAA-94C8-63388DCDDF67}">
      <dgm:prSet/>
      <dgm:spPr/>
      <dgm:t>
        <a:bodyPr/>
        <a:lstStyle/>
        <a:p>
          <a:endParaRPr lang="en-GB"/>
        </a:p>
      </dgm:t>
    </dgm:pt>
    <dgm:pt modelId="{F7B8BE3E-EC52-433F-8932-8278C3E01037}">
      <dgm:prSet/>
      <dgm:spPr/>
      <dgm:t>
        <a:bodyPr/>
        <a:lstStyle/>
        <a:p>
          <a:r>
            <a:t>Schaalvoordeel</a:t>
          </a:r>
        </a:p>
      </dgm:t>
    </dgm:pt>
    <dgm:pt modelId="{4A04AD3D-6025-4001-835D-75272DF9BC01}" type="parTrans" cxnId="{BB8E1F94-F206-47F1-9E99-23BAA41F8509}">
      <dgm:prSet/>
      <dgm:spPr/>
      <dgm:t>
        <a:bodyPr/>
        <a:lstStyle/>
        <a:p>
          <a:endParaRPr lang="en-GB"/>
        </a:p>
      </dgm:t>
    </dgm:pt>
    <dgm:pt modelId="{EA58653D-F053-44CC-99E9-ABA6AC9D69A3}" type="sibTrans" cxnId="{BB8E1F94-F206-47F1-9E99-23BAA41F8509}">
      <dgm:prSet/>
      <dgm:spPr/>
      <dgm:t>
        <a:bodyPr/>
        <a:lstStyle/>
        <a:p>
          <a:endParaRPr lang="en-GB"/>
        </a:p>
      </dgm:t>
    </dgm:pt>
    <dgm:pt modelId="{EB25E094-9C4C-4BCC-9A30-5E398003B320}">
      <dgm:prSet/>
      <dgm:spPr/>
      <dgm:t>
        <a:bodyPr/>
        <a:lstStyle/>
        <a:p>
          <a:r>
            <a:rPr dirty="0"/>
            <a:t>Self-service</a:t>
          </a:r>
          <a:endParaRPr lang="nl-BE" dirty="0" smtClean="0"/>
        </a:p>
      </dgm:t>
    </dgm:pt>
    <dgm:pt modelId="{0A09CA47-7793-4201-A41A-929E9FB5A0DB}" type="parTrans" cxnId="{4E9E4C42-A850-48F4-8DCC-55EBAF0BEE8C}">
      <dgm:prSet/>
      <dgm:spPr/>
      <dgm:t>
        <a:bodyPr/>
        <a:lstStyle/>
        <a:p>
          <a:endParaRPr lang="en-GB"/>
        </a:p>
      </dgm:t>
    </dgm:pt>
    <dgm:pt modelId="{DBDF2901-2517-46FA-8717-0652BAE770EF}" type="sibTrans" cxnId="{4E9E4C42-A850-48F4-8DCC-55EBAF0BEE8C}">
      <dgm:prSet/>
      <dgm:spPr/>
      <dgm:t>
        <a:bodyPr/>
        <a:lstStyle/>
        <a:p>
          <a:endParaRPr lang="en-GB"/>
        </a:p>
      </dgm:t>
    </dgm:pt>
    <dgm:pt modelId="{8D5D99A5-F19B-49D4-8590-91CE5ECFFFC2}">
      <dgm:prSet/>
      <dgm:spPr/>
      <dgm:t>
        <a:bodyPr/>
        <a:lstStyle/>
        <a:p>
          <a:r>
            <a:rPr dirty="0" err="1"/>
            <a:t>Samenwerking</a:t>
          </a:r>
          <a:endParaRPr lang="nl-BE" dirty="0"/>
        </a:p>
      </dgm:t>
    </dgm:pt>
    <dgm:pt modelId="{1B456A15-A31F-44F0-A81B-3DEC063B81D4}" type="parTrans" cxnId="{A2CA01D8-D87F-472C-9586-0C00454CF4E1}">
      <dgm:prSet/>
      <dgm:spPr/>
      <dgm:t>
        <a:bodyPr/>
        <a:lstStyle/>
        <a:p>
          <a:endParaRPr lang="en-GB"/>
        </a:p>
      </dgm:t>
    </dgm:pt>
    <dgm:pt modelId="{6B932A0E-9D74-441D-A19C-D973B185DF85}" type="sibTrans" cxnId="{A2CA01D8-D87F-472C-9586-0C00454CF4E1}">
      <dgm:prSet/>
      <dgm:spPr/>
      <dgm:t>
        <a:bodyPr/>
        <a:lstStyle/>
        <a:p>
          <a:endParaRPr lang="en-GB"/>
        </a:p>
      </dgm:t>
    </dgm:pt>
    <dgm:pt modelId="{292F29B3-4064-4D5E-9237-16A687B3BCCC}">
      <dgm:prSet/>
      <dgm:spPr/>
      <dgm:t>
        <a:bodyPr/>
        <a:lstStyle/>
        <a:p>
          <a:r>
            <a:t>Kostenbeheersing</a:t>
          </a:r>
        </a:p>
      </dgm:t>
    </dgm:pt>
    <dgm:pt modelId="{01599353-3359-469C-B97D-03521C61CF4B}" type="parTrans" cxnId="{C0442B50-C078-4E08-9806-C7A2AB1F3A54}">
      <dgm:prSet/>
      <dgm:spPr/>
      <dgm:t>
        <a:bodyPr/>
        <a:lstStyle/>
        <a:p>
          <a:endParaRPr lang="en-GB"/>
        </a:p>
      </dgm:t>
    </dgm:pt>
    <dgm:pt modelId="{EA1AA80D-D284-44FB-847E-084FDD17FD8B}" type="sibTrans" cxnId="{C0442B50-C078-4E08-9806-C7A2AB1F3A54}">
      <dgm:prSet/>
      <dgm:spPr/>
      <dgm:t>
        <a:bodyPr/>
        <a:lstStyle/>
        <a:p>
          <a:endParaRPr lang="en-GB"/>
        </a:p>
      </dgm:t>
    </dgm:pt>
    <dgm:pt modelId="{0593E2DA-7928-4EBF-AD99-CDC02EFE2899}">
      <dgm:prSet/>
      <dgm:spPr/>
      <dgm:t>
        <a:bodyPr/>
        <a:lstStyle/>
        <a:p>
          <a:r>
            <a:rPr lang="nl-BE" dirty="0" smtClean="0"/>
            <a:t>Ondersteuning mobiele toepassingen</a:t>
          </a:r>
        </a:p>
      </dgm:t>
    </dgm:pt>
    <dgm:pt modelId="{655BDDBA-70ED-4D28-AD5C-730FD53B6AF3}" type="parTrans" cxnId="{49FFA53B-39A2-40CD-B5C7-04D0B8DED937}">
      <dgm:prSet/>
      <dgm:spPr/>
      <dgm:t>
        <a:bodyPr/>
        <a:lstStyle/>
        <a:p>
          <a:endParaRPr lang="fr-BE"/>
        </a:p>
      </dgm:t>
    </dgm:pt>
    <dgm:pt modelId="{5DBC61E9-E597-46B5-AA59-590F295F0573}" type="sibTrans" cxnId="{49FFA53B-39A2-40CD-B5C7-04D0B8DED937}">
      <dgm:prSet/>
      <dgm:spPr/>
      <dgm:t>
        <a:bodyPr/>
        <a:lstStyle/>
        <a:p>
          <a:endParaRPr lang="fr-BE"/>
        </a:p>
      </dgm:t>
    </dgm:pt>
    <dgm:pt modelId="{132CED67-E349-405D-AC6C-4BC0D5436C11}">
      <dgm:prSet/>
      <dgm:spPr/>
      <dgm:t>
        <a:bodyPr/>
        <a:lstStyle/>
        <a:p>
          <a:r>
            <a:rPr lang="fr-BE" dirty="0" err="1" smtClean="0"/>
            <a:t>Vertrouwelijkheid</a:t>
          </a:r>
          <a:endParaRPr dirty="0"/>
        </a:p>
      </dgm:t>
    </dgm:pt>
    <dgm:pt modelId="{01ACE733-4AC8-48EA-8AED-6EDDBFC54B27}" type="parTrans" cxnId="{B5BB1861-08C9-4718-86E3-7AE5EA984191}">
      <dgm:prSet/>
      <dgm:spPr/>
      <dgm:t>
        <a:bodyPr/>
        <a:lstStyle/>
        <a:p>
          <a:endParaRPr lang="fr-BE"/>
        </a:p>
      </dgm:t>
    </dgm:pt>
    <dgm:pt modelId="{932AC54D-FC97-48A9-A928-82A530A3B834}" type="sibTrans" cxnId="{B5BB1861-08C9-4718-86E3-7AE5EA984191}">
      <dgm:prSet/>
      <dgm:spPr/>
      <dgm:t>
        <a:bodyPr/>
        <a:lstStyle/>
        <a:p>
          <a:endParaRPr lang="fr-BE"/>
        </a:p>
      </dgm:t>
    </dgm:pt>
    <dgm:pt modelId="{469824F2-4222-467F-8996-3A94FC118CFC}">
      <dgm:prSet/>
      <dgm:spPr/>
      <dgm:t>
        <a:bodyPr/>
        <a:lstStyle/>
        <a:p>
          <a:r>
            <a:rPr lang="fr-BE" dirty="0" err="1" smtClean="0"/>
            <a:t>Continuïteit</a:t>
          </a:r>
          <a:endParaRPr lang="nl-BE" dirty="0"/>
        </a:p>
      </dgm:t>
    </dgm:pt>
    <dgm:pt modelId="{7DD44E84-621F-40AE-924E-0B04C8C04A51}" type="parTrans" cxnId="{2CB87BC0-D7DF-43D0-BA37-D5F8ACD54D7C}">
      <dgm:prSet/>
      <dgm:spPr/>
      <dgm:t>
        <a:bodyPr/>
        <a:lstStyle/>
        <a:p>
          <a:endParaRPr lang="fr-BE"/>
        </a:p>
      </dgm:t>
    </dgm:pt>
    <dgm:pt modelId="{29C71CDD-8A2F-48F1-B741-4FF2928E6F49}" type="sibTrans" cxnId="{2CB87BC0-D7DF-43D0-BA37-D5F8ACD54D7C}">
      <dgm:prSet/>
      <dgm:spPr/>
      <dgm:t>
        <a:bodyPr/>
        <a:lstStyle/>
        <a:p>
          <a:endParaRPr lang="fr-BE"/>
        </a:p>
      </dgm:t>
    </dgm:pt>
    <dgm:pt modelId="{24512D4F-25D0-4A31-9F93-D8A395E6FD50}">
      <dgm:prSet/>
      <dgm:spPr/>
      <dgm:t>
        <a:bodyPr/>
        <a:lstStyle/>
        <a:p>
          <a:r>
            <a:rPr lang="fr-BE" dirty="0" err="1" smtClean="0"/>
            <a:t>Kennis</a:t>
          </a:r>
          <a:endParaRPr dirty="0"/>
        </a:p>
      </dgm:t>
    </dgm:pt>
    <dgm:pt modelId="{40037031-B3A5-49A6-AF7D-2226823E9C6C}" type="parTrans" cxnId="{4317CFF9-18D1-46CF-97A8-AA736F0FDA6E}">
      <dgm:prSet/>
      <dgm:spPr/>
      <dgm:t>
        <a:bodyPr/>
        <a:lstStyle/>
        <a:p>
          <a:endParaRPr lang="fr-BE"/>
        </a:p>
      </dgm:t>
    </dgm:pt>
    <dgm:pt modelId="{0760C6F0-4B0F-4BA3-948F-11928496A872}" type="sibTrans" cxnId="{4317CFF9-18D1-46CF-97A8-AA736F0FDA6E}">
      <dgm:prSet/>
      <dgm:spPr/>
      <dgm:t>
        <a:bodyPr/>
        <a:lstStyle/>
        <a:p>
          <a:endParaRPr lang="fr-BE"/>
        </a:p>
      </dgm:t>
    </dgm:pt>
    <dgm:pt modelId="{DFC0B31C-901B-4B5B-9F57-0397E98B3D5D}">
      <dgm:prSet/>
      <dgm:spPr/>
      <dgm:t>
        <a:bodyPr/>
        <a:lstStyle/>
        <a:p>
          <a:r>
            <a:rPr lang="fr-BE" dirty="0" err="1" smtClean="0"/>
            <a:t>Strategische</a:t>
          </a:r>
          <a:r>
            <a:rPr lang="fr-BE" dirty="0" smtClean="0"/>
            <a:t> </a:t>
          </a:r>
          <a:r>
            <a:rPr lang="fr-BE" dirty="0" err="1" smtClean="0"/>
            <a:t>controle</a:t>
          </a:r>
          <a:r>
            <a:rPr lang="fr-BE" dirty="0" smtClean="0"/>
            <a:t>  </a:t>
          </a:r>
          <a:endParaRPr lang="nl-BE" dirty="0"/>
        </a:p>
      </dgm:t>
    </dgm:pt>
    <dgm:pt modelId="{44DADF0C-1385-4713-8184-CFBEDD0B25CB}" type="parTrans" cxnId="{3E0ED448-9C4D-49AC-B6E5-75385613193C}">
      <dgm:prSet/>
      <dgm:spPr/>
      <dgm:t>
        <a:bodyPr/>
        <a:lstStyle/>
        <a:p>
          <a:endParaRPr lang="fr-BE"/>
        </a:p>
      </dgm:t>
    </dgm:pt>
    <dgm:pt modelId="{CAA28B2C-864D-4C57-B800-56FCA94CA4E0}" type="sibTrans" cxnId="{3E0ED448-9C4D-49AC-B6E5-75385613193C}">
      <dgm:prSet/>
      <dgm:spPr/>
      <dgm:t>
        <a:bodyPr/>
        <a:lstStyle/>
        <a:p>
          <a:endParaRPr lang="fr-BE"/>
        </a:p>
      </dgm:t>
    </dgm:pt>
    <dgm:pt modelId="{2B73E981-B842-4BEA-A2C0-509F6D978567}" type="pres">
      <dgm:prSet presAssocID="{AB8A3637-3684-44E5-9A10-5F4B5C36144B}" presName="Name0" presStyleCnt="0">
        <dgm:presLayoutVars>
          <dgm:dir/>
          <dgm:animLvl val="lvl"/>
          <dgm:resizeHandles val="exact"/>
        </dgm:presLayoutVars>
      </dgm:prSet>
      <dgm:spPr/>
      <dgm:t>
        <a:bodyPr/>
        <a:lstStyle/>
        <a:p>
          <a:endParaRPr lang="fr-BE"/>
        </a:p>
      </dgm:t>
    </dgm:pt>
    <dgm:pt modelId="{13D971C7-C27A-48B1-8591-FF8061B8D539}" type="pres">
      <dgm:prSet presAssocID="{E0675BF5-6A30-463F-BCCC-7325BA213CB0}" presName="composite" presStyleCnt="0"/>
      <dgm:spPr/>
      <dgm:t>
        <a:bodyPr/>
        <a:lstStyle/>
        <a:p>
          <a:endParaRPr lang="en-US"/>
        </a:p>
      </dgm:t>
    </dgm:pt>
    <dgm:pt modelId="{C17315EE-2492-4F67-BC27-8FA2B2624ACB}" type="pres">
      <dgm:prSet presAssocID="{E0675BF5-6A30-463F-BCCC-7325BA213CB0}" presName="parTx" presStyleLbl="alignNode1" presStyleIdx="0" presStyleCnt="2" custLinFactX="14531" custLinFactNeighborX="100000" custLinFactNeighborY="-414">
        <dgm:presLayoutVars>
          <dgm:chMax val="0"/>
          <dgm:chPref val="0"/>
          <dgm:bulletEnabled val="1"/>
        </dgm:presLayoutVars>
      </dgm:prSet>
      <dgm:spPr/>
      <dgm:t>
        <a:bodyPr/>
        <a:lstStyle/>
        <a:p>
          <a:endParaRPr lang="fr-BE"/>
        </a:p>
      </dgm:t>
    </dgm:pt>
    <dgm:pt modelId="{C07D37A6-CB37-4202-957D-F7DC1E6B4179}" type="pres">
      <dgm:prSet presAssocID="{E0675BF5-6A30-463F-BCCC-7325BA213CB0}" presName="desTx" presStyleLbl="alignAccFollowNode1" presStyleIdx="0" presStyleCnt="2" custLinFactX="14531" custLinFactNeighborX="100000" custLinFactNeighborY="441">
        <dgm:presLayoutVars>
          <dgm:bulletEnabled val="1"/>
        </dgm:presLayoutVars>
      </dgm:prSet>
      <dgm:spPr/>
      <dgm:t>
        <a:bodyPr/>
        <a:lstStyle/>
        <a:p>
          <a:endParaRPr lang="fr-BE"/>
        </a:p>
      </dgm:t>
    </dgm:pt>
    <dgm:pt modelId="{272249B5-E59A-4069-8772-CDD68FDB595C}" type="pres">
      <dgm:prSet presAssocID="{C196FDB1-7434-4BC8-8564-16B2F402BF78}" presName="space" presStyleCnt="0"/>
      <dgm:spPr/>
      <dgm:t>
        <a:bodyPr/>
        <a:lstStyle/>
        <a:p>
          <a:endParaRPr lang="en-US"/>
        </a:p>
      </dgm:t>
    </dgm:pt>
    <dgm:pt modelId="{5F3F2DBF-108F-4FB2-91BE-020C6509EE90}" type="pres">
      <dgm:prSet presAssocID="{9634512C-E61C-47E9-8316-17039CBEE0C6}" presName="composite" presStyleCnt="0"/>
      <dgm:spPr/>
      <dgm:t>
        <a:bodyPr/>
        <a:lstStyle/>
        <a:p>
          <a:endParaRPr lang="en-US"/>
        </a:p>
      </dgm:t>
    </dgm:pt>
    <dgm:pt modelId="{41006EA0-1C35-4ADD-BA65-5F5F80C2EF6E}" type="pres">
      <dgm:prSet presAssocID="{9634512C-E61C-47E9-8316-17039CBEE0C6}" presName="parTx" presStyleLbl="alignNode1" presStyleIdx="1" presStyleCnt="2" custLinFactX="-14806" custLinFactNeighborX="-100000" custLinFactNeighborY="-414">
        <dgm:presLayoutVars>
          <dgm:chMax val="0"/>
          <dgm:chPref val="0"/>
          <dgm:bulletEnabled val="1"/>
        </dgm:presLayoutVars>
      </dgm:prSet>
      <dgm:spPr/>
      <dgm:t>
        <a:bodyPr/>
        <a:lstStyle/>
        <a:p>
          <a:endParaRPr lang="fr-BE"/>
        </a:p>
      </dgm:t>
    </dgm:pt>
    <dgm:pt modelId="{E9700F79-E3C7-4DDC-921A-EAB47CBD965F}" type="pres">
      <dgm:prSet presAssocID="{9634512C-E61C-47E9-8316-17039CBEE0C6}" presName="desTx" presStyleLbl="alignAccFollowNode1" presStyleIdx="1" presStyleCnt="2" custLinFactX="-14806" custLinFactNeighborX="-100000" custLinFactNeighborY="-315">
        <dgm:presLayoutVars>
          <dgm:bulletEnabled val="1"/>
        </dgm:presLayoutVars>
      </dgm:prSet>
      <dgm:spPr/>
      <dgm:t>
        <a:bodyPr/>
        <a:lstStyle/>
        <a:p>
          <a:endParaRPr lang="fr-BE"/>
        </a:p>
      </dgm:t>
    </dgm:pt>
  </dgm:ptLst>
  <dgm:cxnLst>
    <dgm:cxn modelId="{DEDF6492-3A02-4895-944D-1287DCF8E584}" type="presOf" srcId="{469824F2-4222-467F-8996-3A94FC118CFC}" destId="{C07D37A6-CB37-4202-957D-F7DC1E6B4179}" srcOrd="0" destOrd="2" presId="urn:microsoft.com/office/officeart/2005/8/layout/hList1"/>
    <dgm:cxn modelId="{988D94B5-654F-4634-B361-92591613C611}" type="presOf" srcId="{32A969B1-1F84-48C7-8423-8D352327BF04}" destId="{E9700F79-E3C7-4DDC-921A-EAB47CBD965F}" srcOrd="0" destOrd="1" presId="urn:microsoft.com/office/officeart/2005/8/layout/hList1"/>
    <dgm:cxn modelId="{E45F3EB8-A885-4F65-9773-883B497108F4}" type="presOf" srcId="{0593E2DA-7928-4EBF-AD99-CDC02EFE2899}" destId="{E9700F79-E3C7-4DDC-921A-EAB47CBD965F}" srcOrd="0" destOrd="4" presId="urn:microsoft.com/office/officeart/2005/8/layout/hList1"/>
    <dgm:cxn modelId="{0BB5B33E-B76D-434B-A647-60C9F986B3CC}" type="presOf" srcId="{9634512C-E61C-47E9-8316-17039CBEE0C6}" destId="{41006EA0-1C35-4ADD-BA65-5F5F80C2EF6E}" srcOrd="0" destOrd="0" presId="urn:microsoft.com/office/officeart/2005/8/layout/hList1"/>
    <dgm:cxn modelId="{CEF252C2-E181-4C79-A882-7C820DC300E0}" type="presOf" srcId="{24512D4F-25D0-4A31-9F93-D8A395E6FD50}" destId="{C07D37A6-CB37-4202-957D-F7DC1E6B4179}" srcOrd="0" destOrd="3" presId="urn:microsoft.com/office/officeart/2005/8/layout/hList1"/>
    <dgm:cxn modelId="{95A430A4-7157-40FC-8816-27F10B8031A4}" type="presOf" srcId="{132CED67-E349-405D-AC6C-4BC0D5436C11}" destId="{C07D37A6-CB37-4202-957D-F7DC1E6B4179}" srcOrd="0" destOrd="1" presId="urn:microsoft.com/office/officeart/2005/8/layout/hList1"/>
    <dgm:cxn modelId="{4317CFF9-18D1-46CF-97A8-AA736F0FDA6E}" srcId="{E0675BF5-6A30-463F-BCCC-7325BA213CB0}" destId="{24512D4F-25D0-4A31-9F93-D8A395E6FD50}" srcOrd="3" destOrd="0" parTransId="{40037031-B3A5-49A6-AF7D-2226823E9C6C}" sibTransId="{0760C6F0-4B0F-4BA3-948F-11928496A872}"/>
    <dgm:cxn modelId="{05D0C5BD-7CFC-4CC6-81C4-76ADEDA1112F}" srcId="{AB8A3637-3684-44E5-9A10-5F4B5C36144B}" destId="{9634512C-E61C-47E9-8316-17039CBEE0C6}" srcOrd="1" destOrd="0" parTransId="{DAAC38F8-0281-4002-937D-324721893B14}" sibTransId="{2112AD8B-D139-4C08-B0B5-A9CFA5A9EC2B}"/>
    <dgm:cxn modelId="{C0442B50-C078-4E08-9806-C7A2AB1F3A54}" srcId="{9634512C-E61C-47E9-8316-17039CBEE0C6}" destId="{292F29B3-4064-4D5E-9237-16A687B3BCCC}" srcOrd="6" destOrd="0" parTransId="{01599353-3359-469C-B97D-03521C61CF4B}" sibTransId="{EA1AA80D-D284-44FB-847E-084FDD17FD8B}"/>
    <dgm:cxn modelId="{020162CD-EBEC-4DAA-94C8-63388DCDDF67}" srcId="{9634512C-E61C-47E9-8316-17039CBEE0C6}" destId="{32A969B1-1F84-48C7-8423-8D352327BF04}" srcOrd="1" destOrd="0" parTransId="{D0172E33-3F46-4ED6-AB75-95D902FD48D2}" sibTransId="{1EA2AEF5-5FED-404F-8E3A-16E361AC7B78}"/>
    <dgm:cxn modelId="{962D40BF-0F42-4E1B-81D1-65BC321B655C}" type="presOf" srcId="{AB8A3637-3684-44E5-9A10-5F4B5C36144B}" destId="{2B73E981-B842-4BEA-A2C0-509F6D978567}" srcOrd="0" destOrd="0" presId="urn:microsoft.com/office/officeart/2005/8/layout/hList1"/>
    <dgm:cxn modelId="{3A4B18F1-2B19-4ADD-A112-DB3BF0B6F561}" type="presOf" srcId="{292F29B3-4064-4D5E-9237-16A687B3BCCC}" destId="{E9700F79-E3C7-4DDC-921A-EAB47CBD965F}" srcOrd="0" destOrd="6" presId="urn:microsoft.com/office/officeart/2005/8/layout/hList1"/>
    <dgm:cxn modelId="{A2CA01D8-D87F-472C-9586-0C00454CF4E1}" srcId="{9634512C-E61C-47E9-8316-17039CBEE0C6}" destId="{8D5D99A5-F19B-49D4-8590-91CE5ECFFFC2}" srcOrd="5" destOrd="0" parTransId="{1B456A15-A31F-44F0-A81B-3DEC063B81D4}" sibTransId="{6B932A0E-9D74-441D-A19C-D973B185DF85}"/>
    <dgm:cxn modelId="{BB8E1F94-F206-47F1-9E99-23BAA41F8509}" srcId="{9634512C-E61C-47E9-8316-17039CBEE0C6}" destId="{F7B8BE3E-EC52-433F-8932-8278C3E01037}" srcOrd="2" destOrd="0" parTransId="{4A04AD3D-6025-4001-835D-75272DF9BC01}" sibTransId="{EA58653D-F053-44CC-99E9-ABA6AC9D69A3}"/>
    <dgm:cxn modelId="{15F9C88E-3F02-4CAC-A137-2DA59F52928A}" type="presOf" srcId="{EB25E094-9C4C-4BCC-9A30-5E398003B320}" destId="{E9700F79-E3C7-4DDC-921A-EAB47CBD965F}" srcOrd="0" destOrd="3" presId="urn:microsoft.com/office/officeart/2005/8/layout/hList1"/>
    <dgm:cxn modelId="{3C749E42-8BC2-4450-A07A-BF570F9C81CE}" srcId="{9634512C-E61C-47E9-8316-17039CBEE0C6}" destId="{ADEC2C73-3E26-4EE0-ABF8-609EE10494D8}" srcOrd="0" destOrd="0" parTransId="{2063D6DF-92FB-4336-A118-519FE498DEE9}" sibTransId="{81AFA94A-D6B5-4773-9356-912C1EE5DAFF}"/>
    <dgm:cxn modelId="{84897912-C959-4DDD-9F30-9286D98EED08}" type="presOf" srcId="{DFC0B31C-901B-4B5B-9F57-0397E98B3D5D}" destId="{C07D37A6-CB37-4202-957D-F7DC1E6B4179}" srcOrd="0" destOrd="4" presId="urn:microsoft.com/office/officeart/2005/8/layout/hList1"/>
    <dgm:cxn modelId="{5DCF8146-0B61-449F-ACD2-703A41CA2A27}" type="presOf" srcId="{ADEC2C73-3E26-4EE0-ABF8-609EE10494D8}" destId="{E9700F79-E3C7-4DDC-921A-EAB47CBD965F}" srcOrd="0" destOrd="0" presId="urn:microsoft.com/office/officeart/2005/8/layout/hList1"/>
    <dgm:cxn modelId="{21F1FB60-860E-4F61-B87C-FD6B7E42F47E}" type="presOf" srcId="{F7B8BE3E-EC52-433F-8932-8278C3E01037}" destId="{E9700F79-E3C7-4DDC-921A-EAB47CBD965F}" srcOrd="0" destOrd="2" presId="urn:microsoft.com/office/officeart/2005/8/layout/hList1"/>
    <dgm:cxn modelId="{105E628E-D80A-41D7-8960-CBDBCF30804B}" type="presOf" srcId="{E0675BF5-6A30-463F-BCCC-7325BA213CB0}" destId="{C17315EE-2492-4F67-BC27-8FA2B2624ACB}" srcOrd="0" destOrd="0" presId="urn:microsoft.com/office/officeart/2005/8/layout/hList1"/>
    <dgm:cxn modelId="{5F36DACB-CDB9-4664-880E-ED806FA3C25A}" srcId="{AB8A3637-3684-44E5-9A10-5F4B5C36144B}" destId="{E0675BF5-6A30-463F-BCCC-7325BA213CB0}" srcOrd="0" destOrd="0" parTransId="{9F98DFF4-3924-4895-A6DB-5392D59636BC}" sibTransId="{C196FDB1-7434-4BC8-8564-16B2F402BF78}"/>
    <dgm:cxn modelId="{49FFA53B-39A2-40CD-B5C7-04D0B8DED937}" srcId="{9634512C-E61C-47E9-8316-17039CBEE0C6}" destId="{0593E2DA-7928-4EBF-AD99-CDC02EFE2899}" srcOrd="4" destOrd="0" parTransId="{655BDDBA-70ED-4D28-AD5C-730FD53B6AF3}" sibTransId="{5DBC61E9-E597-46B5-AA59-590F295F0573}"/>
    <dgm:cxn modelId="{2CB87BC0-D7DF-43D0-BA37-D5F8ACD54D7C}" srcId="{E0675BF5-6A30-463F-BCCC-7325BA213CB0}" destId="{469824F2-4222-467F-8996-3A94FC118CFC}" srcOrd="2" destOrd="0" parTransId="{7DD44E84-621F-40AE-924E-0B04C8C04A51}" sibTransId="{29C71CDD-8A2F-48F1-B741-4FF2928E6F49}"/>
    <dgm:cxn modelId="{D2A47AB5-4B54-44DC-B72A-F3FE197E2534}" type="presOf" srcId="{8D5D99A5-F19B-49D4-8590-91CE5ECFFFC2}" destId="{E9700F79-E3C7-4DDC-921A-EAB47CBD965F}" srcOrd="0" destOrd="5" presId="urn:microsoft.com/office/officeart/2005/8/layout/hList1"/>
    <dgm:cxn modelId="{5EE030F7-6B42-4A7E-B784-0A4E3B893ACF}" srcId="{E0675BF5-6A30-463F-BCCC-7325BA213CB0}" destId="{9EC295CC-6447-4F8A-ACF1-9777618B0F2D}" srcOrd="0" destOrd="0" parTransId="{2E7026BF-E4D5-4D6A-B02F-E98BA808BDF2}" sibTransId="{E6E7EC79-AA2E-4735-B24A-F7F6ADD9746F}"/>
    <dgm:cxn modelId="{4E9E4C42-A850-48F4-8DCC-55EBAF0BEE8C}" srcId="{9634512C-E61C-47E9-8316-17039CBEE0C6}" destId="{EB25E094-9C4C-4BCC-9A30-5E398003B320}" srcOrd="3" destOrd="0" parTransId="{0A09CA47-7793-4201-A41A-929E9FB5A0DB}" sibTransId="{DBDF2901-2517-46FA-8717-0652BAE770EF}"/>
    <dgm:cxn modelId="{B5BB1861-08C9-4718-86E3-7AE5EA984191}" srcId="{E0675BF5-6A30-463F-BCCC-7325BA213CB0}" destId="{132CED67-E349-405D-AC6C-4BC0D5436C11}" srcOrd="1" destOrd="0" parTransId="{01ACE733-4AC8-48EA-8AED-6EDDBFC54B27}" sibTransId="{932AC54D-FC97-48A9-A928-82A530A3B834}"/>
    <dgm:cxn modelId="{6775A1AB-940E-457B-8B4D-7A553DCA2DA8}" type="presOf" srcId="{9EC295CC-6447-4F8A-ACF1-9777618B0F2D}" destId="{C07D37A6-CB37-4202-957D-F7DC1E6B4179}" srcOrd="0" destOrd="0" presId="urn:microsoft.com/office/officeart/2005/8/layout/hList1"/>
    <dgm:cxn modelId="{3E0ED448-9C4D-49AC-B6E5-75385613193C}" srcId="{E0675BF5-6A30-463F-BCCC-7325BA213CB0}" destId="{DFC0B31C-901B-4B5B-9F57-0397E98B3D5D}" srcOrd="4" destOrd="0" parTransId="{44DADF0C-1385-4713-8184-CFBEDD0B25CB}" sibTransId="{CAA28B2C-864D-4C57-B800-56FCA94CA4E0}"/>
    <dgm:cxn modelId="{D38C19B8-7E5D-4142-84C4-C61D521211DC}" type="presParOf" srcId="{2B73E981-B842-4BEA-A2C0-509F6D978567}" destId="{13D971C7-C27A-48B1-8591-FF8061B8D539}" srcOrd="0" destOrd="0" presId="urn:microsoft.com/office/officeart/2005/8/layout/hList1"/>
    <dgm:cxn modelId="{128DF433-8C0C-409E-9F41-36C909705130}" type="presParOf" srcId="{13D971C7-C27A-48B1-8591-FF8061B8D539}" destId="{C17315EE-2492-4F67-BC27-8FA2B2624ACB}" srcOrd="0" destOrd="0" presId="urn:microsoft.com/office/officeart/2005/8/layout/hList1"/>
    <dgm:cxn modelId="{364D247F-9F77-4492-B4CC-4E9D63C0E838}" type="presParOf" srcId="{13D971C7-C27A-48B1-8591-FF8061B8D539}" destId="{C07D37A6-CB37-4202-957D-F7DC1E6B4179}" srcOrd="1" destOrd="0" presId="urn:microsoft.com/office/officeart/2005/8/layout/hList1"/>
    <dgm:cxn modelId="{8D83B694-CA0D-477C-97E6-F05E656C1F6D}" type="presParOf" srcId="{2B73E981-B842-4BEA-A2C0-509F6D978567}" destId="{272249B5-E59A-4069-8772-CDD68FDB595C}" srcOrd="1" destOrd="0" presId="urn:microsoft.com/office/officeart/2005/8/layout/hList1"/>
    <dgm:cxn modelId="{02CD3083-BE89-469B-845F-CC939ADDD291}" type="presParOf" srcId="{2B73E981-B842-4BEA-A2C0-509F6D978567}" destId="{5F3F2DBF-108F-4FB2-91BE-020C6509EE90}" srcOrd="2" destOrd="0" presId="urn:microsoft.com/office/officeart/2005/8/layout/hList1"/>
    <dgm:cxn modelId="{36F87811-B1C4-4B72-B53C-A244912B6FF0}" type="presParOf" srcId="{5F3F2DBF-108F-4FB2-91BE-020C6509EE90}" destId="{41006EA0-1C35-4ADD-BA65-5F5F80C2EF6E}" srcOrd="0" destOrd="0" presId="urn:microsoft.com/office/officeart/2005/8/layout/hList1"/>
    <dgm:cxn modelId="{F1065D73-6ADF-488D-97AA-2A48B20746E6}" type="presParOf" srcId="{5F3F2DBF-108F-4FB2-91BE-020C6509EE90}" destId="{E9700F79-E3C7-4DDC-921A-EAB47CBD96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3E6E5A"/>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sz="1300" kern="1200"/>
            <a:t>Authenticatie van de identiteit van de patiënt</a:t>
          </a:r>
          <a:endParaRPr lang="nl-BE" sz="1300" kern="1200" dirty="0"/>
        </a:p>
        <a:p>
          <a:pPr marL="114300" lvl="1" indent="-114300" algn="l" defTabSz="577850" rtl="0">
            <a:lnSpc>
              <a:spcPct val="90000"/>
            </a:lnSpc>
            <a:spcBef>
              <a:spcPct val="0"/>
            </a:spcBef>
            <a:spcAft>
              <a:spcPct val="15000"/>
            </a:spcAft>
            <a:buChar char="••"/>
          </a:pPr>
          <a:r>
            <a:rPr lang="fr-BE" sz="1300" b="0" kern="1200" dirty="0" smtClean="0"/>
            <a:t>Controle van de verzekerbaarheid</a:t>
          </a:r>
          <a:endParaRPr lang="nl-BE" sz="1300" kern="1200" dirty="0"/>
        </a:p>
        <a:p>
          <a:pPr marL="114300" lvl="1" indent="-114300" algn="l" defTabSz="577850" rtl="0">
            <a:lnSpc>
              <a:spcPct val="90000"/>
            </a:lnSpc>
            <a:spcBef>
              <a:spcPct val="0"/>
            </a:spcBef>
            <a:spcAft>
              <a:spcPct val="15000"/>
            </a:spcAft>
            <a:buChar char="••"/>
          </a:pPr>
          <a:r>
            <a:rPr sz="1300" kern="1200"/>
            <a:t>GMD?</a:t>
          </a:r>
          <a:endParaRPr lang="nl-BE"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2889250" rtl="0">
            <a:lnSpc>
              <a:spcPct val="90000"/>
            </a:lnSpc>
            <a:spcBef>
              <a:spcPct val="0"/>
            </a:spcBef>
            <a:spcAft>
              <a:spcPct val="35000"/>
            </a:spcAft>
          </a:pPr>
          <a:r>
            <a:rPr kern="1200"/>
            <a:t>Via de eID van de patiënt</a:t>
          </a:r>
          <a:endParaRPr lang="nl-BE"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15EE-2492-4F67-BC27-8FA2B2624ACB}">
      <dsp:nvSpPr>
        <dsp:cNvPr id="0" name=""/>
        <dsp:cNvSpPr/>
      </dsp:nvSpPr>
      <dsp:spPr>
        <a:xfrm>
          <a:off x="4248507" y="32786"/>
          <a:ext cx="3726693" cy="520883"/>
        </a:xfrm>
        <a:prstGeom prst="rect">
          <a:avLst/>
        </a:prstGeom>
        <a:solidFill>
          <a:srgbClr val="C00000"/>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fr-BE" sz="2400" kern="1200" dirty="0" smtClean="0"/>
            <a:t>Uitdagingen</a:t>
          </a:r>
          <a:endParaRPr lang="nl-BE" sz="2400" kern="1200" dirty="0"/>
        </a:p>
      </dsp:txBody>
      <dsp:txXfrm>
        <a:off x="4248507" y="32786"/>
        <a:ext cx="3726693" cy="520883"/>
      </dsp:txXfrm>
    </dsp:sp>
    <dsp:sp modelId="{C07D37A6-CB37-4202-957D-F7DC1E6B4179}">
      <dsp:nvSpPr>
        <dsp:cNvPr id="0" name=""/>
        <dsp:cNvSpPr/>
      </dsp:nvSpPr>
      <dsp:spPr>
        <a:xfrm>
          <a:off x="4248507" y="565704"/>
          <a:ext cx="3726693" cy="223991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sz="1700" kern="1200" dirty="0" err="1"/>
            <a:t>Veiligheid</a:t>
          </a:r>
          <a:endParaRPr lang="nl-BE" sz="1700" kern="1200" dirty="0"/>
        </a:p>
        <a:p>
          <a:pPr marL="171450" lvl="1" indent="-171450" algn="l" defTabSz="755650">
            <a:lnSpc>
              <a:spcPct val="90000"/>
            </a:lnSpc>
            <a:spcBef>
              <a:spcPct val="0"/>
            </a:spcBef>
            <a:spcAft>
              <a:spcPct val="15000"/>
            </a:spcAft>
            <a:buChar char="••"/>
          </a:pPr>
          <a:r>
            <a:rPr lang="fr-BE" sz="1700" kern="1200" dirty="0" err="1" smtClean="0"/>
            <a:t>Vertrouwelijkheid</a:t>
          </a:r>
          <a:endParaRPr sz="1700" kern="1200" dirty="0"/>
        </a:p>
        <a:p>
          <a:pPr marL="171450" lvl="1" indent="-171450" algn="l" defTabSz="755650">
            <a:lnSpc>
              <a:spcPct val="90000"/>
            </a:lnSpc>
            <a:spcBef>
              <a:spcPct val="0"/>
            </a:spcBef>
            <a:spcAft>
              <a:spcPct val="15000"/>
            </a:spcAft>
            <a:buChar char="••"/>
          </a:pPr>
          <a:r>
            <a:rPr lang="fr-BE" sz="1700" kern="1200" dirty="0" err="1" smtClean="0"/>
            <a:t>Continuïteit</a:t>
          </a:r>
          <a:endParaRPr lang="nl-BE" sz="1700" kern="1200" dirty="0"/>
        </a:p>
        <a:p>
          <a:pPr marL="171450" lvl="1" indent="-171450" algn="l" defTabSz="755650">
            <a:lnSpc>
              <a:spcPct val="90000"/>
            </a:lnSpc>
            <a:spcBef>
              <a:spcPct val="0"/>
            </a:spcBef>
            <a:spcAft>
              <a:spcPct val="15000"/>
            </a:spcAft>
            <a:buChar char="••"/>
          </a:pPr>
          <a:r>
            <a:rPr lang="fr-BE" sz="1700" kern="1200" dirty="0" err="1" smtClean="0"/>
            <a:t>Kennis</a:t>
          </a:r>
          <a:endParaRPr sz="1700" kern="1200" dirty="0"/>
        </a:p>
        <a:p>
          <a:pPr marL="171450" lvl="1" indent="-171450" algn="l" defTabSz="755650">
            <a:lnSpc>
              <a:spcPct val="90000"/>
            </a:lnSpc>
            <a:spcBef>
              <a:spcPct val="0"/>
            </a:spcBef>
            <a:spcAft>
              <a:spcPct val="15000"/>
            </a:spcAft>
            <a:buChar char="••"/>
          </a:pPr>
          <a:r>
            <a:rPr lang="fr-BE" sz="1700" kern="1200" dirty="0" err="1" smtClean="0"/>
            <a:t>Strategische</a:t>
          </a:r>
          <a:r>
            <a:rPr lang="fr-BE" sz="1700" kern="1200" dirty="0" smtClean="0"/>
            <a:t> </a:t>
          </a:r>
          <a:r>
            <a:rPr lang="fr-BE" sz="1700" kern="1200" dirty="0" err="1" smtClean="0"/>
            <a:t>controle</a:t>
          </a:r>
          <a:r>
            <a:rPr lang="fr-BE" sz="1700" kern="1200" dirty="0" smtClean="0"/>
            <a:t>  </a:t>
          </a:r>
          <a:endParaRPr lang="nl-BE" sz="1700" kern="1200" dirty="0"/>
        </a:p>
      </dsp:txBody>
      <dsp:txXfrm>
        <a:off x="4248507" y="565704"/>
        <a:ext cx="3726693" cy="2239919"/>
      </dsp:txXfrm>
    </dsp:sp>
    <dsp:sp modelId="{41006EA0-1C35-4ADD-BA65-5F5F80C2EF6E}">
      <dsp:nvSpPr>
        <dsp:cNvPr id="0" name=""/>
        <dsp:cNvSpPr/>
      </dsp:nvSpPr>
      <dsp:spPr>
        <a:xfrm>
          <a:off x="0" y="32786"/>
          <a:ext cx="3726693" cy="520883"/>
        </a:xfrm>
        <a:prstGeom prst="rect">
          <a:avLst/>
        </a:prstGeom>
        <a:solidFill>
          <a:srgbClr val="3E6E5A"/>
        </a:solidFill>
        <a:ln w="9525" cap="flat" cmpd="sng" algn="ctr">
          <a:solidFill>
            <a:schemeClr val="accent5">
              <a:hueOff val="2457214"/>
              <a:satOff val="-53963"/>
              <a:lumOff val="13725"/>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fr-BE" sz="2400" kern="1200" dirty="0" smtClean="0"/>
            <a:t>Opportuniteiten</a:t>
          </a:r>
          <a:endParaRPr lang="nl-BE" sz="2400" kern="1200" dirty="0"/>
        </a:p>
      </dsp:txBody>
      <dsp:txXfrm>
        <a:off x="0" y="32786"/>
        <a:ext cx="3726693" cy="520883"/>
      </dsp:txXfrm>
    </dsp:sp>
    <dsp:sp modelId="{E9700F79-E3C7-4DDC-921A-EAB47CBD965F}">
      <dsp:nvSpPr>
        <dsp:cNvPr id="0" name=""/>
        <dsp:cNvSpPr/>
      </dsp:nvSpPr>
      <dsp:spPr>
        <a:xfrm>
          <a:off x="0" y="548770"/>
          <a:ext cx="3726693" cy="2239919"/>
        </a:xfrm>
        <a:prstGeom prst="rect">
          <a:avLst/>
        </a:prstGeom>
        <a:solidFill>
          <a:schemeClr val="accent5">
            <a:tint val="40000"/>
            <a:alpha val="90000"/>
            <a:hueOff val="3014941"/>
            <a:satOff val="-43918"/>
            <a:lumOff val="488"/>
            <a:alphaOff val="0"/>
          </a:schemeClr>
        </a:solidFill>
        <a:ln w="9525" cap="flat" cmpd="sng" algn="ctr">
          <a:solidFill>
            <a:schemeClr val="accent5">
              <a:tint val="40000"/>
              <a:alpha val="90000"/>
              <a:hueOff val="3014941"/>
              <a:satOff val="-43918"/>
              <a:lumOff val="4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sz="1700" kern="1200" dirty="0" err="1"/>
            <a:t>Flexibiliteit</a:t>
          </a:r>
          <a:endParaRPr lang="nl-BE" sz="1700" b="1" kern="1200" dirty="0"/>
        </a:p>
        <a:p>
          <a:pPr marL="171450" lvl="1" indent="-171450" algn="l" defTabSz="755650">
            <a:lnSpc>
              <a:spcPct val="90000"/>
            </a:lnSpc>
            <a:spcBef>
              <a:spcPct val="0"/>
            </a:spcBef>
            <a:spcAft>
              <a:spcPct val="15000"/>
            </a:spcAft>
            <a:buChar char="••"/>
          </a:pPr>
          <a:r>
            <a:rPr sz="1700" kern="1200"/>
            <a:t>Kwaliteit</a:t>
          </a:r>
        </a:p>
        <a:p>
          <a:pPr marL="171450" lvl="1" indent="-171450" algn="l" defTabSz="755650">
            <a:lnSpc>
              <a:spcPct val="90000"/>
            </a:lnSpc>
            <a:spcBef>
              <a:spcPct val="0"/>
            </a:spcBef>
            <a:spcAft>
              <a:spcPct val="15000"/>
            </a:spcAft>
            <a:buChar char="••"/>
          </a:pPr>
          <a:r>
            <a:rPr sz="1700" kern="1200"/>
            <a:t>Schaalvoordeel</a:t>
          </a:r>
        </a:p>
        <a:p>
          <a:pPr marL="171450" lvl="1" indent="-171450" algn="l" defTabSz="755650">
            <a:lnSpc>
              <a:spcPct val="90000"/>
            </a:lnSpc>
            <a:spcBef>
              <a:spcPct val="0"/>
            </a:spcBef>
            <a:spcAft>
              <a:spcPct val="15000"/>
            </a:spcAft>
            <a:buChar char="••"/>
          </a:pPr>
          <a:r>
            <a:rPr sz="1700" kern="1200" dirty="0"/>
            <a:t>Self-service</a:t>
          </a:r>
          <a:endParaRPr lang="nl-BE" sz="1700" kern="1200" dirty="0" smtClean="0"/>
        </a:p>
        <a:p>
          <a:pPr marL="171450" lvl="1" indent="-171450" algn="l" defTabSz="755650">
            <a:lnSpc>
              <a:spcPct val="90000"/>
            </a:lnSpc>
            <a:spcBef>
              <a:spcPct val="0"/>
            </a:spcBef>
            <a:spcAft>
              <a:spcPct val="15000"/>
            </a:spcAft>
            <a:buChar char="••"/>
          </a:pPr>
          <a:r>
            <a:rPr lang="nl-BE" sz="1700" kern="1200" dirty="0" smtClean="0"/>
            <a:t>Ondersteuning mobiele toepassingen</a:t>
          </a:r>
        </a:p>
        <a:p>
          <a:pPr marL="171450" lvl="1" indent="-171450" algn="l" defTabSz="755650">
            <a:lnSpc>
              <a:spcPct val="90000"/>
            </a:lnSpc>
            <a:spcBef>
              <a:spcPct val="0"/>
            </a:spcBef>
            <a:spcAft>
              <a:spcPct val="15000"/>
            </a:spcAft>
            <a:buChar char="••"/>
          </a:pPr>
          <a:r>
            <a:rPr sz="1700" kern="1200" dirty="0" err="1"/>
            <a:t>Samenwerking</a:t>
          </a:r>
          <a:endParaRPr lang="nl-BE" sz="1700" kern="1200" dirty="0"/>
        </a:p>
        <a:p>
          <a:pPr marL="171450" lvl="1" indent="-171450" algn="l" defTabSz="755650">
            <a:lnSpc>
              <a:spcPct val="90000"/>
            </a:lnSpc>
            <a:spcBef>
              <a:spcPct val="0"/>
            </a:spcBef>
            <a:spcAft>
              <a:spcPct val="15000"/>
            </a:spcAft>
            <a:buChar char="••"/>
          </a:pPr>
          <a:r>
            <a:rPr sz="1700" kern="1200"/>
            <a:t>Kostenbeheersing</a:t>
          </a:r>
        </a:p>
      </dsp:txBody>
      <dsp:txXfrm>
        <a:off x="0" y="548770"/>
        <a:ext cx="3726693" cy="2239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lang="fr-BE" sz="1500" kern="1200" dirty="0" smtClean="0">
              <a:solidFill>
                <a:srgbClr val="3E6E5A"/>
              </a:solidFill>
            </a:rPr>
            <a:t>eHealth</a:t>
          </a:r>
          <a:r>
            <a:rPr sz="1500" kern="1200" dirty="0"/>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632670-9C39-41E8-A3C7-979B2FC7F137}" type="datetimeFigureOut">
              <a:rPr lang="en-US"/>
              <a:pPr>
                <a:defRPr/>
              </a:pPr>
              <a:t>10/21/2016</a:t>
            </a:fld>
            <a:endParaRPr lang="fr-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D5DF3E-94C3-42E5-B9F2-0ADA31ABF99F}" type="slidenum">
              <a:rPr lang="en-US"/>
              <a:pPr>
                <a:defRPr/>
              </a:pPr>
              <a:t>‹#›</a:t>
            </a:fld>
            <a:endParaRPr lang="fr-BE"/>
          </a:p>
        </p:txBody>
      </p:sp>
    </p:spTree>
    <p:extLst>
      <p:ext uri="{BB962C8B-B14F-4D97-AF65-F5344CB8AC3E}">
        <p14:creationId xmlns:p14="http://schemas.microsoft.com/office/powerpoint/2010/main" val="252352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5246D9-1CEC-4ED8-A61B-F93A50C4566C}" type="datetimeFigureOut">
              <a:rPr lang="en-US"/>
              <a:pPr>
                <a:defRPr/>
              </a:pPr>
              <a:t>10/21/2016</a:t>
            </a:fld>
            <a:endParaRPr lang="fr-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A62674-ADB2-42D4-B8E9-13688C3B98A9}" type="slidenum">
              <a:rPr lang="en-US"/>
              <a:pPr>
                <a:defRPr/>
              </a:pPr>
              <a:t>‹#›</a:t>
            </a:fld>
            <a:endParaRPr lang="fr-BE"/>
          </a:p>
        </p:txBody>
      </p:sp>
    </p:spTree>
    <p:extLst>
      <p:ext uri="{BB962C8B-B14F-4D97-AF65-F5344CB8AC3E}">
        <p14:creationId xmlns:p14="http://schemas.microsoft.com/office/powerpoint/2010/main" val="3399976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fr-FR" smtClean="0"/>
              <a:t>Dit zijn niet het aantal documenten, wel het aantal verschillende therapeutische relaties die een patiënt heeft. </a:t>
            </a:r>
            <a:endParaRPr lang="en-US" altLang="fr-FR" smtClean="0"/>
          </a:p>
        </p:txBody>
      </p:sp>
      <p:sp>
        <p:nvSpPr>
          <p:cNvPr id="4" name="Slide Number Placeholder 3"/>
          <p:cNvSpPr>
            <a:spLocks noGrp="1"/>
          </p:cNvSpPr>
          <p:nvPr>
            <p:ph type="sldNum" sz="quarter" idx="5"/>
          </p:nvPr>
        </p:nvSpPr>
        <p:spPr/>
        <p:txBody>
          <a:bodyPr/>
          <a:lstStyle/>
          <a:p>
            <a:pPr>
              <a:defRPr/>
            </a:pPr>
            <a:fld id="{7E86933D-A325-43C8-AA29-C55BFA00609D}" type="slidenum">
              <a:rPr lang="en-US" smtClean="0"/>
              <a:pPr>
                <a:defRPr/>
              </a:pPr>
              <a:t>33</a:t>
            </a:fld>
            <a:endParaRPr lang="nl-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34</a:t>
            </a:fld>
            <a:endParaRPr lang="fr-BE"/>
          </a:p>
        </p:txBody>
      </p:sp>
    </p:spTree>
    <p:extLst>
      <p:ext uri="{BB962C8B-B14F-4D97-AF65-F5344CB8AC3E}">
        <p14:creationId xmlns:p14="http://schemas.microsoft.com/office/powerpoint/2010/main" val="3177451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smtClean="0"/>
          </a:p>
        </p:txBody>
      </p:sp>
      <p:sp>
        <p:nvSpPr>
          <p:cNvPr id="4" name="Slide Number Placeholder 3"/>
          <p:cNvSpPr>
            <a:spLocks noGrp="1"/>
          </p:cNvSpPr>
          <p:nvPr>
            <p:ph type="sldNum" sz="quarter" idx="5"/>
          </p:nvPr>
        </p:nvSpPr>
        <p:spPr/>
        <p:txBody>
          <a:bodyPr/>
          <a:lstStyle/>
          <a:p>
            <a:pPr>
              <a:defRPr/>
            </a:pPr>
            <a:fld id="{147956F4-D5FD-4BE9-8AA2-2CEA6FD81989}" type="slidenum">
              <a:rPr lang="en-US" smtClean="0"/>
              <a:pPr>
                <a:defRPr/>
              </a:pPr>
              <a:t>44</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7</a:t>
            </a:fld>
            <a:endParaRPr lang="nl-BE"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534544D-A64E-4D6A-88B4-EAD63BE12CB1}" type="slidenum">
              <a:rPr lang="en-US" altLang="en-US" smtClean="0">
                <a:latin typeface="Calibri" pitchFamily="34" charset="0"/>
              </a:rPr>
              <a:pPr fontAlgn="base">
                <a:spcBef>
                  <a:spcPct val="0"/>
                </a:spcBef>
                <a:spcAft>
                  <a:spcPct val="0"/>
                </a:spcAft>
                <a:defRPr/>
              </a:pPr>
              <a:t>59</a:t>
            </a:fld>
            <a:endParaRPr lang="fr-BE"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fr-FR" dirty="0" smtClean="0"/>
          </a:p>
        </p:txBody>
      </p:sp>
      <p:sp>
        <p:nvSpPr>
          <p:cNvPr id="4" name="Slide Number Placeholder 3"/>
          <p:cNvSpPr>
            <a:spLocks noGrp="1"/>
          </p:cNvSpPr>
          <p:nvPr>
            <p:ph type="sldNum" sz="quarter" idx="5"/>
          </p:nvPr>
        </p:nvSpPr>
        <p:spPr/>
        <p:txBody>
          <a:bodyPr/>
          <a:lstStyle/>
          <a:p>
            <a:pPr>
              <a:defRPr/>
            </a:pPr>
            <a:fld id="{6A9BB088-1526-4C59-BA1A-1366A3F82C5D}" type="slidenum">
              <a:rPr lang="en-US" smtClean="0"/>
              <a:pPr>
                <a:defRPr/>
              </a:pPr>
              <a:t>80</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r-BE" dirty="0" smtClean="0"/>
          </a:p>
        </p:txBody>
      </p:sp>
      <p:sp>
        <p:nvSpPr>
          <p:cNvPr id="4" name="Slide Number Placeholder 3"/>
          <p:cNvSpPr>
            <a:spLocks noGrp="1"/>
          </p:cNvSpPr>
          <p:nvPr>
            <p:ph type="sldNum" sz="quarter" idx="10"/>
          </p:nvPr>
        </p:nvSpPr>
        <p:spPr/>
        <p:txBody>
          <a:bodyPr/>
          <a:lstStyle/>
          <a:p>
            <a:pPr>
              <a:defRPr/>
            </a:pPr>
            <a:fld id="{A714717F-F120-447C-90A1-F86FCFED418F}" type="slidenum">
              <a:rPr lang="en-US" smtClean="0"/>
              <a:pPr>
                <a:defRPr/>
              </a:pPr>
              <a:t>81</a:t>
            </a:fld>
            <a:endParaRPr lang="fr-BE"/>
          </a:p>
        </p:txBody>
      </p:sp>
    </p:spTree>
    <p:extLst>
      <p:ext uri="{BB962C8B-B14F-4D97-AF65-F5344CB8AC3E}">
        <p14:creationId xmlns:p14="http://schemas.microsoft.com/office/powerpoint/2010/main" val="3851661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F130FD-3822-4479-BEAB-17D9DC4E8751}" type="slidenum">
              <a:rPr lang="en-US" altLang="en-US" smtClean="0">
                <a:latin typeface="Calibri" pitchFamily="34" charset="0"/>
              </a:rPr>
              <a:pPr fontAlgn="base">
                <a:spcBef>
                  <a:spcPct val="0"/>
                </a:spcBef>
                <a:spcAft>
                  <a:spcPct val="0"/>
                </a:spcAft>
                <a:defRPr/>
              </a:pPr>
              <a:t>83</a:t>
            </a:fld>
            <a:endParaRPr lang="nl-BE" alt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88</a:t>
            </a:fld>
            <a:endParaRPr lang="nl-BE"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88</a:t>
            </a:fld>
            <a:endParaRPr lang="nl-BE"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8</a:t>
            </a:fld>
            <a:endParaRPr lang="nl-BE" alt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C3A004C-9A8F-48C6-8A1C-94C4889F131E}" type="slidenum">
              <a:rPr lang="en-US" altLang="en-US" smtClean="0">
                <a:latin typeface="Calibri" pitchFamily="34" charset="0"/>
              </a:rPr>
              <a:pPr fontAlgn="base">
                <a:spcBef>
                  <a:spcPct val="0"/>
                </a:spcBef>
                <a:spcAft>
                  <a:spcPct val="0"/>
                </a:spcAft>
                <a:defRPr/>
              </a:pPr>
              <a:t>89</a:t>
            </a:fld>
            <a:endParaRPr lang="nl-BE" altLang="en-US"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EED8009-BBE8-4295-AFC9-A095123C9CD0}" type="slidenum">
              <a:rPr lang="en-US" smtClean="0"/>
              <a:pPr>
                <a:defRPr/>
              </a:pPr>
              <a:t>90</a:t>
            </a:fld>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CF5DA9-9EEE-4BC7-BB43-CECBDCBED1EF}" type="slidenum">
              <a:rPr lang="en-US" smtClean="0"/>
              <a:pPr>
                <a:defRPr/>
              </a:pPr>
              <a:t>91</a:t>
            </a:fld>
            <a:endParaRPr lang="nl-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92</a:t>
            </a:fld>
            <a:endParaRPr lang="nl-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526CCBD-3767-4E34-8DAB-16D8960B8DA1}" type="slidenum">
              <a:rPr lang="en-US" smtClean="0"/>
              <a:pPr>
                <a:defRPr/>
              </a:pPr>
              <a:t>93</a:t>
            </a:fld>
            <a:endParaRPr lang="nl-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E44DA22-75FB-4E11-B454-DD080F4D5A51}" type="slidenum">
              <a:rPr lang="en-US" altLang="en-US" smtClean="0">
                <a:latin typeface="Calibri" pitchFamily="34" charset="0"/>
              </a:rPr>
              <a:pPr fontAlgn="base">
                <a:spcBef>
                  <a:spcPct val="0"/>
                </a:spcBef>
                <a:spcAft>
                  <a:spcPct val="0"/>
                </a:spcAft>
                <a:defRPr/>
              </a:pPr>
              <a:t>98</a:t>
            </a:fld>
            <a:endParaRPr lang="nl-BE"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2BC17D-7774-43FE-987C-7D682A3CD72E}" type="slidenum">
              <a:rPr lang="en-US" altLang="en-US" smtClean="0">
                <a:latin typeface="Calibri" pitchFamily="34" charset="0"/>
              </a:rPr>
              <a:pPr fontAlgn="base">
                <a:spcBef>
                  <a:spcPct val="0"/>
                </a:spcBef>
                <a:spcAft>
                  <a:spcPct val="0"/>
                </a:spcAft>
                <a:defRPr/>
              </a:pPr>
              <a:t>9</a:t>
            </a:fld>
            <a:endParaRPr lang="nl-BE"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20</a:t>
            </a:fld>
            <a:endParaRPr lang="nl-BE"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26</a:t>
            </a:fld>
            <a:endParaRPr lang="fr-BE"/>
          </a:p>
        </p:txBody>
      </p:sp>
    </p:spTree>
    <p:extLst>
      <p:ext uri="{BB962C8B-B14F-4D97-AF65-F5344CB8AC3E}">
        <p14:creationId xmlns:p14="http://schemas.microsoft.com/office/powerpoint/2010/main" val="2236198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3" name="Straight Connector 8"/>
          <p:cNvCxnSpPr/>
          <p:nvPr/>
        </p:nvCxnSpPr>
        <p:spPr>
          <a:xfrm>
            <a:off x="685800" y="4005263"/>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11"/>
          <p:cNvGrpSpPr>
            <a:grpSpLocks/>
          </p:cNvGrpSpPr>
          <p:nvPr userDrawn="1"/>
        </p:nvGrpSpPr>
        <p:grpSpPr bwMode="auto">
          <a:xfrm>
            <a:off x="4279900" y="3619500"/>
            <a:ext cx="4268788" cy="2800350"/>
            <a:chOff x="4406900" y="2676525"/>
            <a:chExt cx="4268788" cy="2801603"/>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2"/>
            <p:cNvSpPr txBox="1">
              <a:spLocks noChangeArrowheads="1"/>
            </p:cNvSpPr>
            <p:nvPr userDrawn="1"/>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2" name="Title 1"/>
          <p:cNvSpPr>
            <a:spLocks noGrp="1"/>
          </p:cNvSpPr>
          <p:nvPr>
            <p:ph type="ctrTitle"/>
          </p:nvPr>
        </p:nvSpPr>
        <p:spPr>
          <a:xfrm>
            <a:off x="685800" y="1861815"/>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r>
              <a:rPr lang="en-US" smtClean="0"/>
              <a:t>24/10/2016</a:t>
            </a:r>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lgn="r">
              <a:defRPr b="0"/>
            </a:lvl1pPr>
          </a:lstStyle>
          <a:p>
            <a:pPr>
              <a:defRPr/>
            </a:pPr>
            <a:fld id="{47161507-E980-4A7F-B183-41CB67DCE966}" type="slidenum">
              <a:rPr lang="en-US"/>
              <a:pPr>
                <a:defRPr/>
              </a:pPr>
              <a:t>‹#›</a:t>
            </a:fld>
            <a:endParaRPr lang="en-US" dirty="0"/>
          </a:p>
        </p:txBody>
      </p:sp>
    </p:spTree>
    <p:extLst>
      <p:ext uri="{BB962C8B-B14F-4D97-AF65-F5344CB8AC3E}">
        <p14:creationId xmlns:p14="http://schemas.microsoft.com/office/powerpoint/2010/main" val="205527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24/10/2016</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356A36-FB20-481F-ADDA-2C00D2E0A77A}" type="slidenum">
              <a:rPr lang="en-US"/>
              <a:pPr>
                <a:defRPr/>
              </a:pPr>
              <a:t>‹#›</a:t>
            </a:fld>
            <a:endParaRPr lang="en-US" dirty="0"/>
          </a:p>
        </p:txBody>
      </p:sp>
    </p:spTree>
    <p:extLst>
      <p:ext uri="{BB962C8B-B14F-4D97-AF65-F5344CB8AC3E}">
        <p14:creationId xmlns:p14="http://schemas.microsoft.com/office/powerpoint/2010/main" val="158354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24/10/2016</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B236B-CB2E-4277-9494-45B36453DFF4}" type="slidenum">
              <a:rPr lang="en-US"/>
              <a:pPr>
                <a:defRPr/>
              </a:pPr>
              <a:t>‹#›</a:t>
            </a:fld>
            <a:endParaRPr lang="en-US" dirty="0"/>
          </a:p>
        </p:txBody>
      </p:sp>
    </p:spTree>
    <p:extLst>
      <p:ext uri="{BB962C8B-B14F-4D97-AF65-F5344CB8AC3E}">
        <p14:creationId xmlns:p14="http://schemas.microsoft.com/office/powerpoint/2010/main" val="369355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r>
              <a:rPr lang="en-US" smtClean="0"/>
              <a:t>24/10/2016</a:t>
            </a: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lgn="r">
              <a:defRPr b="0"/>
            </a:lvl1pPr>
          </a:lstStyle>
          <a:p>
            <a:pPr>
              <a:defRPr/>
            </a:pPr>
            <a:fld id="{5EF713CA-6646-4FDC-B69D-D9A69BD7CF9C}" type="slidenum">
              <a:rPr lang="en-US"/>
              <a:pPr>
                <a:defRPr/>
              </a:pPr>
              <a:t>‹#›</a:t>
            </a:fld>
            <a:endParaRPr lang="en-US" dirty="0"/>
          </a:p>
        </p:txBody>
      </p:sp>
    </p:spTree>
    <p:extLst>
      <p:ext uri="{BB962C8B-B14F-4D97-AF65-F5344CB8AC3E}">
        <p14:creationId xmlns:p14="http://schemas.microsoft.com/office/powerpoint/2010/main" val="481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24/10/2016</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92D60-1784-4708-9BC1-5449CCE5C43B}" type="slidenum">
              <a:rPr lang="en-US"/>
              <a:pPr>
                <a:defRPr/>
              </a:pPr>
              <a:t>‹#›</a:t>
            </a:fld>
            <a:endParaRPr lang="en-US" dirty="0"/>
          </a:p>
        </p:txBody>
      </p:sp>
    </p:spTree>
    <p:extLst>
      <p:ext uri="{BB962C8B-B14F-4D97-AF65-F5344CB8AC3E}">
        <p14:creationId xmlns:p14="http://schemas.microsoft.com/office/powerpoint/2010/main" val="3709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24/10/2016</a:t>
            </a: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3EC94E-6E31-4F9F-AF01-2C43F9D0E3D3}" type="slidenum">
              <a:rPr lang="en-US"/>
              <a:pPr>
                <a:defRPr/>
              </a:pPr>
              <a:t>‹#›</a:t>
            </a:fld>
            <a:endParaRPr lang="en-US" dirty="0"/>
          </a:p>
        </p:txBody>
      </p:sp>
    </p:spTree>
    <p:extLst>
      <p:ext uri="{BB962C8B-B14F-4D97-AF65-F5344CB8AC3E}">
        <p14:creationId xmlns:p14="http://schemas.microsoft.com/office/powerpoint/2010/main" val="184150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2" name="Straight Connector 8"/>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userDrawn="1"/>
        </p:nvGrpSpPr>
        <p:grpSpPr bwMode="auto">
          <a:xfrm>
            <a:off x="4279900" y="3619500"/>
            <a:ext cx="4268788" cy="2800350"/>
            <a:chOff x="4406900" y="2676525"/>
            <a:chExt cx="4268788" cy="2802019"/>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a:spLocks noChangeArrowheads="1"/>
            </p:cNvSpPr>
            <p:nvPr userDrawn="1"/>
          </p:nvSpPr>
          <p:spPr bwMode="auto">
            <a:xfrm>
              <a:off x="4787900" y="2676525"/>
              <a:ext cx="3887788" cy="280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endParaRPr lang="fr-BE" altLang="en-US" sz="1600" smtClean="0">
                <a:solidFill>
                  <a:srgbClr val="0D0D0D"/>
                </a:solidFill>
                <a:cs typeface="Arial" pitchFamily="34" charset="0"/>
              </a:endParaRPr>
            </a:p>
            <a:p>
              <a:pPr>
                <a:defRPr/>
              </a:pPr>
              <a:r>
                <a:rPr lang="fr-BE" altLang="en-US" sz="1600" smtClean="0">
                  <a:cs typeface="Arial" pitchFamily="34" charset="0"/>
                </a:rPr>
                <a:t>frank.robben@ehealth.fgov.be </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@FrRobben</a:t>
              </a:r>
            </a:p>
            <a:p>
              <a:pPr>
                <a:defRPr/>
              </a:pPr>
              <a:endParaRPr lang="fr-BE" altLang="en-US" sz="1600" smtClean="0">
                <a:cs typeface="Arial" pitchFamily="34" charset="0"/>
                <a:sym typeface="Arial" pitchFamily="34" charset="0"/>
              </a:endParaRPr>
            </a:p>
            <a:p>
              <a:pPr>
                <a:defRPr/>
              </a:pPr>
              <a:r>
                <a:rPr lang="fr-BE" altLang="en-US" sz="1600" smtClean="0">
                  <a:cs typeface="Arial" pitchFamily="34" charset="0"/>
                  <a:sym typeface="Arial" pitchFamily="34" charset="0"/>
                </a:rPr>
                <a:t>https://www.ehealth.fgov.be</a:t>
              </a:r>
            </a:p>
            <a:p>
              <a:pPr>
                <a:defRPr/>
              </a:pPr>
              <a:r>
                <a:rPr lang="fr-BE" altLang="en-US" sz="1600" smtClean="0">
                  <a:cs typeface="Arial" pitchFamily="34" charset="0"/>
                  <a:sym typeface="Arial" pitchFamily="34" charset="0"/>
                </a:rPr>
                <a:t>http://www.ksz.fgov.be</a:t>
              </a:r>
            </a:p>
            <a:p>
              <a:pPr>
                <a:defRPr/>
              </a:pPr>
              <a:r>
                <a:rPr lang="fr-BE" altLang="en-US" sz="1600" smtClean="0">
                  <a:cs typeface="Arial" pitchFamily="34" charset="0"/>
                  <a:sym typeface="Arial" pitchFamily="34" charset="0"/>
                </a:rPr>
                <a:t>http://www.frankrobben.be</a:t>
              </a:r>
              <a:endParaRPr lang="fr-BE" altLang="en-US" sz="1600" smtClean="0">
                <a:cs typeface="Arial" pitchFamily="34" charset="0"/>
              </a:endParaRPr>
            </a:p>
          </p:txBody>
        </p:sp>
      </p:grpSp>
      <p:sp>
        <p:nvSpPr>
          <p:cNvPr id="7" name="TextBox 14"/>
          <p:cNvSpPr txBox="1">
            <a:spLocks noChangeArrowheads="1"/>
          </p:cNvSpPr>
          <p:nvPr userDrawn="1"/>
        </p:nvSpPr>
        <p:spPr bwMode="auto">
          <a:xfrm>
            <a:off x="755650" y="227647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smtClean="0">
              <a:cs typeface="Arial" pitchFamily="34" charset="0"/>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1808163"/>
            <a:ext cx="3054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527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r>
              <a:rPr lang="en-US" smtClean="0"/>
              <a:t>24/10/2016</a:t>
            </a: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r" fontAlgn="auto">
              <a:spcBef>
                <a:spcPts val="0"/>
              </a:spcBef>
              <a:spcAft>
                <a:spcPts val="0"/>
              </a:spcAft>
              <a:defRPr sz="1200" b="0">
                <a:solidFill>
                  <a:srgbClr val="FFFFFF"/>
                </a:solidFill>
                <a:latin typeface="+mn-lt"/>
                <a:cs typeface="+mn-cs"/>
              </a:defRPr>
            </a:lvl1pPr>
          </a:lstStyle>
          <a:p>
            <a:pPr>
              <a:defRPr/>
            </a:pPr>
            <a:fld id="{FFCE82F8-2569-42C2-9FFB-CB18134682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59" r:id="rId2"/>
    <p:sldLayoutId id="2147483860" r:id="rId3"/>
    <p:sldLayoutId id="2147483864" r:id="rId4"/>
    <p:sldLayoutId id="2147483861" r:id="rId5"/>
    <p:sldLayoutId id="2147483862" r:id="rId6"/>
    <p:sldLayoutId id="2147483865" r:id="rId7"/>
  </p:sldLayoutIdLst>
  <p:hf hdr="0" ftr="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www.patientcontent.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nictiz.nl/" TargetMode="External"/><Relationship Id="rId5" Type="http://schemas.openxmlformats.org/officeDocument/2006/relationships/image" Target="../media/image65.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 Id="rId1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youtube.com/watch?v=0pE_InOy1mk" TargetMode="External"/><Relationship Id="rId1" Type="http://schemas.openxmlformats.org/officeDocument/2006/relationships/slideLayout" Target="../slideLayouts/slideLayout5.xml"/><Relationship Id="rId5" Type="http://schemas.openxmlformats.org/officeDocument/2006/relationships/image" Target="../media/image68.png"/><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79.xml.rels><?xml version="1.0" encoding="UTF-8" standalone="yes"?>
<Relationships xmlns="http://schemas.openxmlformats.org/package/2006/relationships"><Relationship Id="rId8" Type="http://schemas.openxmlformats.org/officeDocument/2006/relationships/image" Target="../media/image79.png"/><Relationship Id="rId3" Type="http://schemas.microsoft.com/office/2007/relationships/hdphoto" Target="../media/hdphoto1.wdp"/><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7.png"/><Relationship Id="rId5" Type="http://schemas.openxmlformats.org/officeDocument/2006/relationships/image" Target="../media/image76.png"/><Relationship Id="rId10" Type="http://schemas.microsoft.com/office/2007/relationships/hdphoto" Target="../media/hdphoto2.wdp"/><Relationship Id="rId4" Type="http://schemas.openxmlformats.org/officeDocument/2006/relationships/image" Target="../media/image75.png"/><Relationship Id="rId9" Type="http://schemas.openxmlformats.org/officeDocument/2006/relationships/image" Target="../media/image80.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32.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jpe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91.png"/><Relationship Id="rId4" Type="http://schemas.openxmlformats.org/officeDocument/2006/relationships/image" Target="../media/image8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jpeg"/></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161" y="1862138"/>
            <a:ext cx="8113143" cy="1927225"/>
          </a:xfrm>
        </p:spPr>
        <p:txBody>
          <a:bodyPr/>
          <a:lstStyle/>
          <a:p>
            <a:pPr eaLnBrk="1" fontAlgn="auto" hangingPunct="1">
              <a:spcAft>
                <a:spcPts val="0"/>
              </a:spcAft>
              <a:defRPr/>
            </a:pPr>
            <a:r>
              <a:rPr lang="nl-BE" sz="4000" b="1" cap="none" dirty="0" err="1">
                <a:solidFill>
                  <a:srgbClr val="3E6E5A"/>
                </a:solidFill>
              </a:rPr>
              <a:t>eGezondheid</a:t>
            </a:r>
            <a:r>
              <a:rPr lang="nl-BE" sz="4000" b="1" cap="none" dirty="0">
                <a:solidFill>
                  <a:srgbClr val="3E6E5A"/>
                </a:solidFill>
              </a:rPr>
              <a:t>: </a:t>
            </a:r>
            <a:r>
              <a:rPr lang="nl-BE" sz="4000" b="1" cap="none" dirty="0">
                <a:solidFill>
                  <a:srgbClr val="C00000"/>
                </a:solidFill>
              </a:rPr>
              <a:t>de </a:t>
            </a:r>
            <a:r>
              <a:rPr lang="nl-BE" sz="4000" b="1" cap="none" dirty="0" err="1">
                <a:solidFill>
                  <a:srgbClr val="C00000"/>
                </a:solidFill>
              </a:rPr>
              <a:t>Roadmap</a:t>
            </a:r>
            <a:r>
              <a:rPr lang="nl-BE" sz="4000" b="1" cap="none" dirty="0">
                <a:solidFill>
                  <a:srgbClr val="C00000"/>
                </a:solidFill>
              </a:rPr>
              <a:t> 2.0 en de rol van het eHealth-platform</a:t>
            </a:r>
          </a:p>
        </p:txBody>
      </p:sp>
      <p:pic>
        <p:nvPicPr>
          <p:cNvPr id="51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620713"/>
            <a:ext cx="2381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620713"/>
            <a:ext cx="29924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fr-BE" dirty="0"/>
          </a:p>
        </p:txBody>
      </p:sp>
      <p:sp>
        <p:nvSpPr>
          <p:cNvPr id="14339" name="Content Placeholder 2"/>
          <p:cNvSpPr>
            <a:spLocks noGrp="1"/>
          </p:cNvSpPr>
          <p:nvPr>
            <p:ph idx="1"/>
          </p:nvPr>
        </p:nvSpPr>
        <p:spPr/>
        <p:txBody>
          <a:bodyPr/>
          <a:lstStyle/>
          <a:p>
            <a:pPr eaLnBrk="1" hangingPunct="1"/>
            <a:r>
              <a:rPr lang="nl-BE" altLang="en-US" smtClean="0"/>
              <a:t>Principes</a:t>
            </a:r>
          </a:p>
          <a:p>
            <a:pPr lvl="1" eaLnBrk="1" hangingPunct="1"/>
            <a:r>
              <a:rPr lang="nl-BE" altLang="en-US" smtClean="0"/>
              <a:t>samenwerking: coalition of the willing</a:t>
            </a:r>
          </a:p>
          <a:p>
            <a:pPr lvl="1" eaLnBrk="1" hangingPunct="1"/>
            <a:r>
              <a:rPr lang="nl-BE" altLang="en-US" smtClean="0"/>
              <a:t>betrokkenheid van alle stakeholders</a:t>
            </a:r>
          </a:p>
          <a:p>
            <a:pPr lvl="1" eaLnBrk="1" hangingPunct="1"/>
            <a:r>
              <a:rPr lang="nl-BE" altLang="en-US" smtClean="0"/>
              <a:t>responsabilisering van alle stakeholders</a:t>
            </a:r>
          </a:p>
          <a:p>
            <a:pPr lvl="1" eaLnBrk="1" hangingPunct="1"/>
            <a:r>
              <a:rPr lang="nl-BE" altLang="en-US" smtClean="0"/>
              <a:t>betrouwbare basisdiensten en business continuity acties</a:t>
            </a:r>
            <a:endParaRPr lang="fr-BE" altLang="en-US" smtClean="0"/>
          </a:p>
          <a:p>
            <a:pPr lvl="1" eaLnBrk="1" hangingPunct="1"/>
            <a:r>
              <a:rPr lang="nl-BE" altLang="en-US" smtClean="0"/>
              <a:t>vereenvoudiging waar mogelijk</a:t>
            </a:r>
          </a:p>
          <a:p>
            <a:pPr lvl="1" eaLnBrk="1" hangingPunct="1"/>
            <a:r>
              <a:rPr lang="nl-BE" altLang="en-US" smtClean="0"/>
              <a:t>klemtoon op concrete resultaten eerder dan op eeuwigdurende discussies </a:t>
            </a:r>
          </a:p>
          <a:p>
            <a:pPr lvl="1" eaLnBrk="1" hangingPunct="1"/>
            <a:r>
              <a:rPr lang="nl-BE" altLang="en-US" smtClean="0"/>
              <a:t>gestage vooruitgang door SMART doelstellingen en actiepunten</a:t>
            </a:r>
          </a:p>
          <a:p>
            <a:pPr lvl="1" eaLnBrk="1" hangingPunct="1"/>
            <a:r>
              <a:rPr lang="nl-BE" altLang="en-US" smtClean="0"/>
              <a:t>multidisciplinaire aanpak, miv vorming en financiële aspecten</a:t>
            </a:r>
          </a:p>
          <a:p>
            <a:pPr lvl="1" eaLnBrk="1" hangingPunct="1"/>
            <a:r>
              <a:rPr lang="nl-BE" altLang="en-US" smtClean="0"/>
              <a:t>basis voor synergieën noodzakelijk voor een kwalitatief hoogstaande en betaalbare gezondheidszorg</a:t>
            </a:r>
          </a:p>
          <a:p>
            <a:pPr lvl="2" eaLnBrk="1" hangingPunct="1"/>
            <a:endParaRPr lang="nl-BE" altLang="en-US" smtClean="0"/>
          </a:p>
        </p:txBody>
      </p:sp>
      <p:sp>
        <p:nvSpPr>
          <p:cNvPr id="13316"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3066F6-AC22-4499-B7E9-9EF020165237}" type="slidenum">
              <a:rPr lang="en-US" altLang="en-US" smtClean="0">
                <a:solidFill>
                  <a:srgbClr val="FFFFFF"/>
                </a:solidFill>
              </a:rPr>
              <a:pPr fontAlgn="base">
                <a:spcBef>
                  <a:spcPct val="0"/>
                </a:spcBef>
                <a:spcAft>
                  <a:spcPct val="0"/>
                </a:spcAft>
                <a:defRPr/>
              </a:pPr>
              <a:t>10</a:t>
            </a:fld>
            <a:endParaRPr lang="en-US" altLang="en-US" smtClean="0">
              <a:solidFill>
                <a:srgbClr val="FFFFFF"/>
              </a:solidFill>
            </a:endParaRPr>
          </a:p>
        </p:txBody>
      </p:sp>
      <p:sp>
        <p:nvSpPr>
          <p:cNvPr id="13317"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Veranderingsbeheer: </a:t>
            </a:r>
            <a:r>
              <a:rPr lang="nl-BE" dirty="0" err="1" smtClean="0"/>
              <a:t>Nexus</a:t>
            </a:r>
            <a:r>
              <a:rPr lang="nl-BE" dirty="0" smtClean="0"/>
              <a:t>-effect</a:t>
            </a:r>
            <a:endParaRPr lang="nl-BE" dirty="0"/>
          </a:p>
        </p:txBody>
      </p:sp>
      <p:sp>
        <p:nvSpPr>
          <p:cNvPr id="14339"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928FB1E-8B1A-47EF-A713-99937EEA89FD}" type="slidenum">
              <a:rPr lang="en-US" altLang="en-US" smtClean="0">
                <a:solidFill>
                  <a:srgbClr val="FFFFFF"/>
                </a:solidFill>
              </a:rPr>
              <a:pPr fontAlgn="base">
                <a:spcBef>
                  <a:spcPct val="0"/>
                </a:spcBef>
                <a:spcAft>
                  <a:spcPct val="0"/>
                </a:spcAft>
                <a:defRPr/>
              </a:pPr>
              <a:t>11</a:t>
            </a:fld>
            <a:endParaRPr lang="en-US" altLang="en-US" smtClean="0">
              <a:solidFill>
                <a:srgbClr val="FFFFFF"/>
              </a:solidFill>
            </a:endParaRPr>
          </a:p>
        </p:txBody>
      </p:sp>
      <p:pic>
        <p:nvPicPr>
          <p:cNvPr id="15364" name="Picture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1481138"/>
            <a:ext cx="61849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Box 6"/>
          <p:cNvSpPr txBox="1">
            <a:spLocks noChangeArrowheads="1"/>
          </p:cNvSpPr>
          <p:nvPr/>
        </p:nvSpPr>
        <p:spPr bwMode="auto">
          <a:xfrm>
            <a:off x="6802438" y="6361113"/>
            <a:ext cx="2090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fr-FR" sz="1400">
                <a:latin typeface="Calibri" pitchFamily="34" charset="0"/>
              </a:rPr>
              <a:t>Bron: MIT Sloan</a:t>
            </a:r>
            <a:endParaRPr lang="en-US" altLang="fr-FR" sz="1400">
              <a:latin typeface="Calibri" pitchFamily="34" charset="0"/>
            </a:endParaRPr>
          </a:p>
        </p:txBody>
      </p:sp>
      <p:sp>
        <p:nvSpPr>
          <p:cNvPr id="1434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Detail op www.plan-egezondheid.be</a:t>
            </a:r>
            <a:endParaRPr lang="nl-BE" dirty="0"/>
          </a:p>
        </p:txBody>
      </p:sp>
      <p:sp>
        <p:nvSpPr>
          <p:cNvPr id="16387" name="Content Placeholder 2"/>
          <p:cNvSpPr>
            <a:spLocks noGrp="1"/>
          </p:cNvSpPr>
          <p:nvPr>
            <p:ph idx="1"/>
          </p:nvPr>
        </p:nvSpPr>
        <p:spPr/>
        <p:txBody>
          <a:bodyPr/>
          <a:lstStyle/>
          <a:p>
            <a:pPr eaLnBrk="1" hangingPunct="1"/>
            <a:endParaRPr lang="en-US" altLang="en-US" smtClean="0"/>
          </a:p>
          <a:p>
            <a:pPr eaLnBrk="1" hangingPunct="1"/>
            <a:endParaRPr lang="en-US" altLang="en-US" smtClean="0"/>
          </a:p>
        </p:txBody>
      </p:sp>
      <p:sp>
        <p:nvSpPr>
          <p:cNvPr id="1536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536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3EFFEE6-DDEA-4596-B5B7-CCB9EB3401CD}" type="slidenum">
              <a:rPr lang="en-US" altLang="en-US" smtClean="0">
                <a:solidFill>
                  <a:srgbClr val="FFFFFF"/>
                </a:solidFill>
              </a:rPr>
              <a:pPr fontAlgn="base">
                <a:spcBef>
                  <a:spcPct val="0"/>
                </a:spcBef>
                <a:spcAft>
                  <a:spcPct val="0"/>
                </a:spcAft>
                <a:defRPr/>
              </a:pPr>
              <a:t>12</a:t>
            </a:fld>
            <a:endParaRPr lang="nl-BE" altLang="en-US" smtClean="0">
              <a:solidFill>
                <a:srgbClr val="FFFFFF"/>
              </a:solidFill>
            </a:endParaRPr>
          </a:p>
        </p:txBody>
      </p:sp>
      <p:pic>
        <p:nvPicPr>
          <p:cNvPr id="16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8640763" cy="412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in 2019</a:t>
            </a:r>
            <a:endParaRPr lang="nl-BE" dirty="0"/>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Elke huisarts beheert een </a:t>
            </a:r>
            <a:r>
              <a:rPr lang="nl-BE" dirty="0"/>
              <a:t>elektronisch medisch dossier (EMD) </a:t>
            </a:r>
            <a:r>
              <a:rPr lang="nl-BE" dirty="0" smtClean="0"/>
              <a:t>voor elke patiënt, en publiceert en actualiseert voor elke patiënt </a:t>
            </a:r>
            <a:r>
              <a:rPr lang="nl-BE" dirty="0"/>
              <a:t>een </a:t>
            </a:r>
            <a:r>
              <a:rPr lang="nl-BE" dirty="0" err="1" smtClean="0"/>
              <a:t>SumEHR</a:t>
            </a:r>
            <a:r>
              <a:rPr lang="nl-BE" dirty="0" smtClean="0"/>
              <a:t> in </a:t>
            </a:r>
            <a:r>
              <a:rPr lang="nl-BE" dirty="0"/>
              <a:t>de beveiligde kluis (Vitalink, </a:t>
            </a:r>
            <a:r>
              <a:rPr lang="nl-BE" dirty="0" err="1"/>
              <a:t>Intermed</a:t>
            </a:r>
            <a:r>
              <a:rPr lang="nl-BE" dirty="0"/>
              <a:t> of </a:t>
            </a:r>
            <a:r>
              <a:rPr lang="nl-BE" dirty="0" err="1" smtClean="0"/>
              <a:t>BruSafe</a:t>
            </a:r>
            <a:r>
              <a:rPr lang="nl-BE" dirty="0" smtClean="0">
                <a:solidFill>
                  <a:srgbClr val="3E6E5A"/>
                </a:solidFill>
              </a:rPr>
              <a:t>)</a:t>
            </a:r>
          </a:p>
          <a:p>
            <a:pPr marL="261938" indent="-261938" eaLnBrk="1" fontAlgn="auto" hangingPunct="1">
              <a:spcAft>
                <a:spcPts val="0"/>
              </a:spcAft>
              <a:buFont typeface="Arial" pitchFamily="34" charset="0"/>
              <a:buChar char="•"/>
              <a:defRPr/>
            </a:pPr>
            <a:endParaRPr lang="nl-BE" dirty="0">
              <a:solidFill>
                <a:srgbClr val="3E6E5A"/>
              </a:solidFill>
            </a:endParaRPr>
          </a:p>
          <a:p>
            <a:pPr marL="261938" indent="-261938" eaLnBrk="1" fontAlgn="auto" hangingPunct="1">
              <a:spcAft>
                <a:spcPts val="0"/>
              </a:spcAft>
              <a:buFont typeface="Wingdings" panose="05000000000000000000" pitchFamily="2" charset="2"/>
              <a:buChar char="v"/>
              <a:defRPr/>
            </a:pPr>
            <a:r>
              <a:rPr lang="nl-BE" dirty="0" smtClean="0"/>
              <a:t>Elk ziekenhuis, elke psychiatrische instelling en elk labo stelt bepaalde documenten elektronisch beschikbaar met referentie in het hub-</a:t>
            </a:r>
            <a:r>
              <a:rPr lang="nl-BE" dirty="0" err="1" smtClean="0"/>
              <a:t>metahubsysteem</a:t>
            </a:r>
            <a:r>
              <a:rPr lang="nl-BE" dirty="0" smtClean="0"/>
              <a:t> en kan relevante gegevens uit de beveiligde kluizen raadplegen</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Elk ziekenhuis beschikt over een geïntegreerd, multidisciplinair elektronisch patiëntendossier (EPD)</a:t>
            </a:r>
            <a:endParaRPr lang="nl-BE" dirty="0"/>
          </a:p>
          <a:p>
            <a:pPr marL="182880" indent="-182880" eaLnBrk="1" fontAlgn="auto" hangingPunct="1">
              <a:spcAft>
                <a:spcPts val="0"/>
              </a:spcAft>
              <a:buFont typeface="Arial" pitchFamily="34" charset="0"/>
              <a:buChar char="•"/>
              <a:defRPr/>
            </a:pPr>
            <a:endParaRPr lang="nl-BE" dirty="0" smtClean="0">
              <a:solidFill>
                <a:srgbClr val="3E6E5A"/>
              </a:solidFill>
            </a:endParaRPr>
          </a:p>
          <a:p>
            <a:pPr marL="182880" indent="-182880" eaLnBrk="1" fontAlgn="auto" hangingPunct="1">
              <a:spcAft>
                <a:spcPts val="0"/>
              </a:spcAft>
              <a:buFont typeface="Arial" pitchFamily="34" charset="0"/>
              <a:buChar char="•"/>
              <a:defRPr/>
            </a:pPr>
            <a:endParaRPr lang="nl-BE" dirty="0">
              <a:solidFill>
                <a:srgbClr val="3E6E5A"/>
              </a:solidFill>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638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638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2312761-1B37-4C84-8AD7-8EA0A0BD0805}" type="slidenum">
              <a:rPr lang="en-US" altLang="en-US" smtClean="0">
                <a:solidFill>
                  <a:srgbClr val="FFFFFF"/>
                </a:solidFill>
              </a:rPr>
              <a:pPr fontAlgn="base">
                <a:spcBef>
                  <a:spcPct val="0"/>
                </a:spcBef>
                <a:spcAft>
                  <a:spcPct val="0"/>
                </a:spcAft>
                <a:defRPr/>
              </a:pPr>
              <a:t>13</a:t>
            </a:fld>
            <a:endParaRPr lang="nl-BE" altLang="en-US" smtClea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nl-BE" dirty="0" err="1"/>
              <a:t>Roadmap</a:t>
            </a:r>
            <a:r>
              <a:rPr lang="nl-BE" dirty="0"/>
              <a:t> </a:t>
            </a:r>
            <a:r>
              <a:rPr lang="nl-BE" dirty="0" smtClean="0"/>
              <a:t>2.0: zorgverstrekkers </a:t>
            </a:r>
            <a:r>
              <a:rPr lang="nl-BE" dirty="0"/>
              <a:t>in 2019</a:t>
            </a:r>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Voor alle andere soorten zorgverstrekkers is een EPD gedefinieerd, en ook zij kunnen bepaalde informatie uit hun EPD publiceren en actualiseren in de beveiligde kluis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Geneesmiddelen en medische prestaties worden elektronisch voorgeschreven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smtClean="0"/>
              <a:t>Apothekers </a:t>
            </a:r>
            <a:r>
              <a:rPr lang="nl-BE" dirty="0"/>
              <a:t>publiceren </a:t>
            </a:r>
            <a:r>
              <a:rPr lang="nl-BE" dirty="0" smtClean="0"/>
              <a:t>informatie over de afgeleverde geneesmiddelen in het </a:t>
            </a:r>
            <a:r>
              <a:rPr lang="nl-BE" dirty="0"/>
              <a:t>Gedeeld Farmaceutisch Dossier (GFD), dat het medicatieschema </a:t>
            </a:r>
            <a:r>
              <a:rPr lang="nl-BE" dirty="0" smtClean="0"/>
              <a:t>voedt; het </a:t>
            </a:r>
            <a:r>
              <a:rPr lang="nl-BE" dirty="0"/>
              <a:t>medicatieschema van de patiënt bevindt zich eveneens in de beveiligde kluis en wordt onder andere gedeeld tussen </a:t>
            </a:r>
            <a:r>
              <a:rPr lang="nl-BE" dirty="0" smtClean="0"/>
              <a:t>artsen</a:t>
            </a:r>
            <a:r>
              <a:rPr lang="nl-BE" dirty="0"/>
              <a:t>, apothekers, thuisverpleging en </a:t>
            </a:r>
            <a:r>
              <a:rPr lang="nl-BE" dirty="0" smtClean="0"/>
              <a:t>ziekenhuizen</a:t>
            </a:r>
            <a:endParaRPr lang="nl-BE" dirty="0"/>
          </a:p>
          <a:p>
            <a:pPr marL="182880" indent="-182880" eaLnBrk="1" fontAlgn="auto" hangingPunct="1">
              <a:spcAft>
                <a:spcPts val="0"/>
              </a:spcAft>
              <a:buFont typeface="Arial" pitchFamily="34" charset="0"/>
              <a:buChar char="•"/>
              <a:defRPr/>
            </a:pPr>
            <a:endParaRPr lang="nl-BE" dirty="0"/>
          </a:p>
        </p:txBody>
      </p:sp>
      <p:sp>
        <p:nvSpPr>
          <p:cNvPr id="17412" name="Tijdelijke aanduiding voor datum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7413"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805295F-8FEE-47D1-B2B2-14D650DF79E4}" type="slidenum">
              <a:rPr lang="en-US" altLang="en-US" smtClean="0">
                <a:solidFill>
                  <a:srgbClr val="FFFFFF"/>
                </a:solidFill>
              </a:rPr>
              <a:pPr fontAlgn="base">
                <a:spcBef>
                  <a:spcPct val="0"/>
                </a:spcBef>
                <a:spcAft>
                  <a:spcPct val="0"/>
                </a:spcAft>
                <a:defRPr/>
              </a:pPr>
              <a:t>14</a:t>
            </a:fld>
            <a:endParaRPr lang="en-US" altLang="en-US" smtClea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De </a:t>
            </a:r>
            <a:r>
              <a:rPr lang="nl-BE" dirty="0"/>
              <a:t>huisarts heeft via zijn EMD toegang tot alle relevante, gepubliceerde medische informatie over zijn/haar patiënten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andere zorgverstrekker heeft toegang tot alle relevante, gepubliceerde informatie van zijn/haar patiënten; hiervoor worden filters gedefinieerd; de informatie kan ook multidisciplinair aangevuld worden</a:t>
            </a:r>
          </a:p>
          <a:p>
            <a:pPr marL="0"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p:txBody>
      </p:sp>
      <p:sp>
        <p:nvSpPr>
          <p:cNvPr id="1843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843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71862B-965A-49D0-8DF2-F6833CFAA5F0}" type="slidenum">
              <a:rPr lang="en-US" altLang="en-US" smtClean="0">
                <a:solidFill>
                  <a:srgbClr val="FFFFFF"/>
                </a:solidFill>
              </a:rPr>
              <a:pPr fontAlgn="base">
                <a:spcBef>
                  <a:spcPct val="0"/>
                </a:spcBef>
                <a:spcAft>
                  <a:spcPct val="0"/>
                </a:spcAft>
                <a:defRPr/>
              </a:pPr>
              <a:t>15</a:t>
            </a:fld>
            <a:endParaRPr lang="nl-BE" altLang="en-US" smtClea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a:t>
            </a:r>
            <a:r>
              <a:rPr lang="nl-BE" dirty="0"/>
              <a:t>2.0: </a:t>
            </a:r>
            <a:r>
              <a:rPr lang="nl-BE" dirty="0" smtClean="0"/>
              <a:t>zorgverstrekkers </a:t>
            </a:r>
            <a:r>
              <a:rPr lang="nl-BE" dirty="0"/>
              <a:t>in 2019</a:t>
            </a:r>
          </a:p>
        </p:txBody>
      </p:sp>
      <p:sp>
        <p:nvSpPr>
          <p:cNvPr id="3" name="Content Placeholder 2"/>
          <p:cNvSpPr>
            <a:spLocks noGrp="1"/>
          </p:cNvSpPr>
          <p:nvPr>
            <p:ph idx="1"/>
          </p:nvPr>
        </p:nvSpPr>
        <p:spPr/>
        <p:txBody>
          <a:bodyPr rtlCol="0">
            <a:normAutofit/>
          </a:bodyPr>
          <a:lstStyle/>
          <a:p>
            <a:pPr marL="261938" indent="-261938" eaLnBrk="1" fontAlgn="auto" hangingPunct="1">
              <a:spcAft>
                <a:spcPts val="0"/>
              </a:spcAft>
              <a:buFont typeface="Wingdings" panose="05000000000000000000" pitchFamily="2" charset="2"/>
              <a:buChar char="v"/>
              <a:defRPr/>
            </a:pPr>
            <a:r>
              <a:rPr lang="nl-BE" dirty="0" smtClean="0"/>
              <a:t>Alle </a:t>
            </a:r>
            <a:r>
              <a:rPr lang="nl-BE" dirty="0"/>
              <a:t>zorgverstrekkers kunnen met elkaar communiceren via de </a:t>
            </a:r>
            <a:r>
              <a:rPr lang="nl-BE" dirty="0" err="1"/>
              <a:t>eHealthbox</a:t>
            </a:r>
            <a:r>
              <a:rPr lang="nl-BE" dirty="0"/>
              <a:t>; een aantal elektronische standaardformulieren worden hiertoe ter beschikking </a:t>
            </a:r>
            <a:r>
              <a:rPr lang="nl-BE" dirty="0" smtClean="0"/>
              <a:t>gesteld</a:t>
            </a:r>
          </a:p>
          <a:p>
            <a:pPr marL="261938" indent="-261938" eaLnBrk="1" fontAlgn="auto" hangingPunct="1">
              <a:spcAft>
                <a:spcPts val="0"/>
              </a:spcAft>
              <a:buFont typeface="Wingdings" panose="05000000000000000000" pitchFamily="2" charset="2"/>
              <a:buChar char="v"/>
              <a:defRPr/>
            </a:pPr>
            <a:endParaRPr lang="nl-BE" dirty="0"/>
          </a:p>
          <a:p>
            <a:pPr marL="261938" indent="-261938" eaLnBrk="1" fontAlgn="auto" hangingPunct="1">
              <a:spcAft>
                <a:spcPts val="0"/>
              </a:spcAft>
              <a:buFont typeface="Wingdings" panose="05000000000000000000" pitchFamily="2" charset="2"/>
              <a:buChar char="v"/>
              <a:defRPr/>
            </a:pPr>
            <a:r>
              <a:rPr lang="nl-BE" dirty="0" smtClean="0"/>
              <a:t>De zorgverstrekkers kunnen </a:t>
            </a:r>
            <a:r>
              <a:rPr lang="nl-BE" dirty="0" err="1" smtClean="0"/>
              <a:t>telegeneeskunde</a:t>
            </a:r>
            <a:r>
              <a:rPr lang="nl-BE" dirty="0" smtClean="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smtClean="0"/>
              <a:t>evidence</a:t>
            </a:r>
            <a:r>
              <a:rPr lang="nl-BE" dirty="0" smtClean="0"/>
              <a:t> </a:t>
            </a:r>
            <a:r>
              <a:rPr lang="nl-BE" dirty="0" err="1" smtClean="0"/>
              <a:t>based</a:t>
            </a:r>
            <a:r>
              <a:rPr lang="nl-BE" dirty="0" smtClean="0"/>
              <a:t> </a:t>
            </a:r>
            <a:r>
              <a:rPr lang="nl-BE" dirty="0" err="1" smtClean="0"/>
              <a:t>medicine</a:t>
            </a:r>
            <a:r>
              <a:rPr lang="nl-BE" dirty="0" smtClean="0"/>
              <a:t> (EBM)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1946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946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FCDC3C-8C56-4C96-9826-6A59A5686233}" type="slidenum">
              <a:rPr lang="en-US" altLang="en-US" smtClean="0">
                <a:solidFill>
                  <a:srgbClr val="FFFFFF"/>
                </a:solidFill>
              </a:rPr>
              <a:pPr fontAlgn="base">
                <a:spcBef>
                  <a:spcPct val="0"/>
                </a:spcBef>
                <a:spcAft>
                  <a:spcPct val="0"/>
                </a:spcAft>
                <a:defRPr/>
              </a:pPr>
              <a:t>16</a:t>
            </a:fld>
            <a:endParaRPr lang="nl-BE" altLang="en-US" smtClea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BE" dirty="0" err="1" smtClean="0"/>
              <a:t>Roadmap</a:t>
            </a:r>
            <a:r>
              <a:rPr lang="nl-BE" dirty="0" smtClean="0"/>
              <a:t> 2.0: zorgverstrekkers in 2019</a:t>
            </a:r>
            <a:endParaRPr lang="fr-BE" dirty="0"/>
          </a:p>
        </p:txBody>
      </p:sp>
      <p:sp>
        <p:nvSpPr>
          <p:cNvPr id="3"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registers zijn geoptimaliseerd en </a:t>
            </a:r>
            <a:r>
              <a:rPr lang="nl-BE" dirty="0" err="1"/>
              <a:t>geüniformiseerd</a:t>
            </a:r>
            <a:r>
              <a:rPr lang="nl-BE" dirty="0"/>
              <a:t> en de registratie gebeurt zoveel mogelijk automatisch vanuit het EMD/EPD</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Tracering van implantaten en geneesmiddelen gebeurt volgens internationale </a:t>
            </a:r>
            <a:r>
              <a:rPr lang="nl-BE" dirty="0" smtClean="0"/>
              <a:t>normen</a:t>
            </a:r>
          </a:p>
          <a:p>
            <a:pPr marL="182880" indent="-182880" eaLnBrk="1" fontAlgn="auto" hangingPunct="1">
              <a:spcAft>
                <a:spcPts val="0"/>
              </a:spcAft>
              <a:buFont typeface="Arial" pitchFamily="34" charset="0"/>
              <a:buChar char="•"/>
              <a:defRPr/>
            </a:pPr>
            <a:endParaRPr lang="nl-BE" dirty="0"/>
          </a:p>
          <a:p>
            <a:pPr marL="182880" indent="-182880" eaLnBrk="1" fontAlgn="auto" hangingPunct="1">
              <a:spcAft>
                <a:spcPts val="0"/>
              </a:spcAft>
              <a:buFont typeface="Arial" pitchFamily="34" charset="0"/>
              <a:buChar char="•"/>
              <a:defRPr/>
            </a:pPr>
            <a:r>
              <a:rPr lang="nl-BE" dirty="0"/>
              <a:t>Alle gegevensuitwisseling tussen de zorgverstrekkers en de ziekenfondsen verloopt elektronisch</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A7D78FC6-1769-4A0B-B8EE-F1E4C53A9037}"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nl-BE" dirty="0" err="1" smtClean="0"/>
              <a:t>Roadmap</a:t>
            </a:r>
            <a:r>
              <a:rPr lang="nl-BE" dirty="0" smtClean="0"/>
              <a:t> 2.0: zorgverstrekkers </a:t>
            </a:r>
            <a:r>
              <a:rPr lang="nl-BE" dirty="0"/>
              <a:t>in 2019</a:t>
            </a:r>
          </a:p>
        </p:txBody>
      </p:sp>
      <p:sp>
        <p:nvSpPr>
          <p:cNvPr id="22531" name="Content Placeholder 2"/>
          <p:cNvSpPr>
            <a:spLocks noGrp="1"/>
          </p:cNvSpPr>
          <p:nvPr>
            <p:ph idx="1"/>
          </p:nvPr>
        </p:nvSpPr>
        <p:spPr/>
        <p:txBody>
          <a:bodyPr/>
          <a:lstStyle/>
          <a:p>
            <a:pPr eaLnBrk="1" hangingPunct="1"/>
            <a:r>
              <a:rPr lang="nl-BE" altLang="fr-FR" smtClean="0"/>
              <a:t>De zorgverstrekkers krijgen incentives voor het gebruik van en zinvol toepassen van eGezondheid; financiële incentives kunnen zowel een federaal luik hebben als een luik voor de verschillende gemeenschappen en gewesten</a:t>
            </a:r>
          </a:p>
          <a:p>
            <a:pPr eaLnBrk="1" hangingPunct="1"/>
            <a:endParaRPr lang="nl-BE" altLang="fr-FR" smtClean="0"/>
          </a:p>
          <a:p>
            <a:pPr eaLnBrk="1" hangingPunct="1"/>
            <a:r>
              <a:rPr lang="nl-BE" altLang="fr-FR" smtClean="0"/>
              <a:t>Elke zorgverstrekker wordt opgeleid in eGezondheid, zowel via het basisonderwijspakket als via navorming</a:t>
            </a:r>
          </a:p>
          <a:p>
            <a:pPr eaLnBrk="1" hangingPunct="1"/>
            <a:endParaRPr lang="nl-BE" altLang="fr-FR" smtClean="0"/>
          </a:p>
          <a:p>
            <a:pPr eaLnBrk="1" hangingPunct="1"/>
            <a:r>
              <a:rPr lang="nl-BE" altLang="fr-FR" smtClean="0"/>
              <a:t>Elke zorgverstrekker heeft een uniek loket ter beschikking voor de verstrekking van alle administratieve informatie ten behoeve van het RIZIV, de FOD Volksgezondheid en de deelstaten (“only once” principe)</a:t>
            </a:r>
          </a:p>
          <a:p>
            <a:pPr eaLnBrk="1" hangingPunct="1"/>
            <a:endParaRPr lang="nl-BE" altLang="fr-FR" smtClean="0"/>
          </a:p>
        </p:txBody>
      </p:sp>
      <p:sp>
        <p:nvSpPr>
          <p:cNvPr id="204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04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37EFB5E-EFCE-4829-9FB1-1C1FEAA63D91}" type="slidenum">
              <a:rPr lang="en-US" altLang="en-US" smtClean="0">
                <a:solidFill>
                  <a:srgbClr val="FFFFFF"/>
                </a:solidFill>
              </a:rPr>
              <a:pPr fontAlgn="base">
                <a:spcBef>
                  <a:spcPct val="0"/>
                </a:spcBef>
                <a:spcAft>
                  <a:spcPct val="0"/>
                </a:spcAft>
                <a:defRPr/>
              </a:pPr>
              <a:t>18</a:t>
            </a:fld>
            <a:endParaRPr lang="nl-BE" altLang="en-US" smtClea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2.0: patiënten in 2019</a:t>
            </a:r>
            <a:endParaRPr lang="nl-BE" dirty="0"/>
          </a:p>
        </p:txBody>
      </p:sp>
      <p:sp>
        <p:nvSpPr>
          <p:cNvPr id="23555" name="Content Placeholder 2"/>
          <p:cNvSpPr>
            <a:spLocks noGrp="1"/>
          </p:cNvSpPr>
          <p:nvPr>
            <p:ph idx="1"/>
          </p:nvPr>
        </p:nvSpPr>
        <p:spPr/>
        <p:txBody>
          <a:bodyPr/>
          <a:lstStyle/>
          <a:p>
            <a:pPr eaLnBrk="1" hangingPunct="1"/>
            <a:r>
              <a:rPr lang="nl-BE" altLang="fr-FR" smtClean="0"/>
              <a:t>De patiënt heeft toegang tot de informatie over zichzelf die in de beveiligde kluizen en via het hub-metahubsysteem beschikbaar is; mogelijk worden hier filters gedefinieerd (in bespreking)</a:t>
            </a:r>
          </a:p>
          <a:p>
            <a:pPr eaLnBrk="1" hangingPunct="1"/>
            <a:endParaRPr lang="nl-BE" altLang="fr-FR" smtClean="0"/>
          </a:p>
          <a:p>
            <a:pPr eaLnBrk="1" hangingPunct="1"/>
            <a:r>
              <a:rPr lang="nl-BE" altLang="fr-FR"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literacy” van de patiënt</a:t>
            </a:r>
          </a:p>
          <a:p>
            <a:pPr eaLnBrk="1" hangingPunct="1"/>
            <a:endParaRPr lang="nl-BE" altLang="fr-FR" smtClean="0"/>
          </a:p>
        </p:txBody>
      </p:sp>
      <p:sp>
        <p:nvSpPr>
          <p:cNvPr id="2150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smtClean="0">
              <a:solidFill>
                <a:srgbClr val="FFFFFF"/>
              </a:solidFill>
            </a:endParaRPr>
          </a:p>
        </p:txBody>
      </p:sp>
      <p:sp>
        <p:nvSpPr>
          <p:cNvPr id="2150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149968C-FB00-46F3-8DBE-D146FC3B1853}" type="slidenum">
              <a:rPr lang="en-US" altLang="en-US" smtClean="0">
                <a:solidFill>
                  <a:srgbClr val="FFFFFF"/>
                </a:solidFill>
              </a:rPr>
              <a:pPr fontAlgn="base">
                <a:spcBef>
                  <a:spcPct val="0"/>
                </a:spcBef>
                <a:spcAft>
                  <a:spcPct val="0"/>
                </a:spcAft>
                <a:defRPr/>
              </a:pPr>
              <a:t>19</a:t>
            </a:fld>
            <a:endParaRPr lang="nl-BE" altLang="en-US"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nl-BE" altLang="en-US" dirty="0" smtClean="0">
                <a:sym typeface="Arial" charset="0"/>
              </a:rPr>
              <a:t>Structuur van de uiteenzetting</a:t>
            </a:r>
            <a:endParaRPr lang="nl-BE"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Inleiding</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eGezondheid</a:t>
            </a:r>
            <a:r>
              <a:rPr lang="nl-BE" altLang="en-US" dirty="0" smtClean="0">
                <a:sym typeface="Arial" charset="0"/>
              </a:rPr>
              <a:t> in de praktijk</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err="1" smtClean="0">
                <a:sym typeface="Arial" charset="0"/>
              </a:rPr>
              <a:t>Roadmap</a:t>
            </a:r>
            <a:r>
              <a:rPr lang="nl-BE" dirty="0" smtClean="0"/>
              <a:t> </a:t>
            </a:r>
            <a:r>
              <a:rPr lang="nl-BE" altLang="en-US" dirty="0" err="1" smtClean="0">
                <a:solidFill>
                  <a:srgbClr val="3E6E5A"/>
                </a:solidFill>
                <a:sym typeface="Arial" charset="0"/>
              </a:rPr>
              <a:t>eGezondheid</a:t>
            </a:r>
            <a:r>
              <a:rPr lang="nl-BE" altLang="en-US" dirty="0" smtClean="0">
                <a:sym typeface="Arial" charset="0"/>
              </a:rPr>
              <a:t> 2.0</a:t>
            </a:r>
          </a:p>
          <a:p>
            <a:pPr lvl="1" indent="-182880" eaLnBrk="1" fontAlgn="auto" hangingPunct="1">
              <a:spcAft>
                <a:spcPts val="0"/>
              </a:spcAft>
              <a:buFont typeface="Arial" pitchFamily="34" charset="0"/>
              <a:buChar char="•"/>
              <a:defRPr/>
            </a:pPr>
            <a:r>
              <a:rPr lang="nl-BE" altLang="en-US" dirty="0" smtClean="0">
                <a:sym typeface="Arial" charset="0"/>
              </a:rPr>
              <a:t>algemeen overzicht</a:t>
            </a:r>
          </a:p>
          <a:p>
            <a:pPr lvl="1" indent="-182880" eaLnBrk="1" fontAlgn="auto" hangingPunct="1">
              <a:spcAft>
                <a:spcPts val="0"/>
              </a:spcAft>
              <a:buFont typeface="Arial" pitchFamily="34" charset="0"/>
              <a:buChar char="•"/>
              <a:defRPr/>
            </a:pPr>
            <a:r>
              <a:rPr lang="nl-BE" altLang="en-US" dirty="0" smtClean="0">
                <a:sym typeface="Arial" charset="0"/>
              </a:rPr>
              <a:t>enkele actiepunten in de kijker</a:t>
            </a:r>
          </a:p>
          <a:p>
            <a:pPr lvl="1" indent="-182880" eaLnBrk="1" fontAlgn="auto" hangingPunct="1">
              <a:spcAft>
                <a:spcPts val="0"/>
              </a:spcAft>
              <a:buFont typeface="Arial" pitchFamily="34" charset="0"/>
              <a:buChar char="•"/>
              <a:defRPr/>
            </a:pPr>
            <a:endParaRPr lang="nl-BE" altLang="en-US" dirty="0">
              <a:sym typeface="Arial" charset="0"/>
            </a:endParaRPr>
          </a:p>
          <a:p>
            <a:pPr indent="-182880" eaLnBrk="1" fontAlgn="auto" hangingPunct="1">
              <a:spcAft>
                <a:spcPts val="0"/>
              </a:spcAft>
              <a:buFont typeface="Arial" pitchFamily="34" charset="0"/>
              <a:buChar char="•"/>
              <a:defRPr/>
            </a:pPr>
            <a:r>
              <a:rPr lang="nl-BE" altLang="en-US" dirty="0" smtClean="0">
                <a:sym typeface="Arial" charset="0"/>
              </a:rPr>
              <a:t>En wat met de </a:t>
            </a:r>
            <a:r>
              <a:rPr lang="nl-BE" altLang="en-US" dirty="0" err="1" smtClean="0">
                <a:sym typeface="Arial" charset="0"/>
              </a:rPr>
              <a:t>cloud</a:t>
            </a:r>
            <a:r>
              <a:rPr lang="nl-BE" altLang="en-US" dirty="0" smtClean="0">
                <a:sym typeface="Arial" charset="0"/>
              </a:rPr>
              <a:t> ?</a:t>
            </a:r>
          </a:p>
          <a:p>
            <a:pPr marL="0" indent="0" eaLnBrk="1" fontAlgn="auto" hangingPunct="1">
              <a:spcAft>
                <a:spcPts val="0"/>
              </a:spcAft>
              <a:buNone/>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rol van het </a:t>
            </a:r>
            <a:r>
              <a:rPr lang="nl-BE" altLang="en-US" dirty="0" smtClean="0">
                <a:solidFill>
                  <a:srgbClr val="3E6E5A"/>
                </a:solidFill>
                <a:sym typeface="Arial" charset="0"/>
              </a:rPr>
              <a:t>eHealth</a:t>
            </a:r>
            <a:r>
              <a:rPr lang="nl-BE" altLang="en-US" dirty="0" smtClean="0">
                <a:sym typeface="Arial" charset="0"/>
              </a:rPr>
              <a:t>-platform</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Besluit</a:t>
            </a: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614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smtClean="0">
              <a:solidFill>
                <a:srgbClr val="FFFFFF"/>
              </a:solidFill>
            </a:endParaRPr>
          </a:p>
        </p:txBody>
      </p:sp>
      <p:sp>
        <p:nvSpPr>
          <p:cNvPr id="614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3CA85A-9D56-4122-ADB4-E01A3A9A558D}" type="slidenum">
              <a:rPr lang="en-US" altLang="en-US" smtClean="0">
                <a:solidFill>
                  <a:srgbClr val="FFFFFF"/>
                </a:solidFill>
              </a:rPr>
              <a:pPr fontAlgn="base">
                <a:spcBef>
                  <a:spcPct val="0"/>
                </a:spcBef>
                <a:spcAft>
                  <a:spcPct val="0"/>
                </a:spcAft>
                <a:defRPr/>
              </a:pPr>
              <a:t>2</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3" name="Content Placeholder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a:t>De patiënt kan zelf informatie toevoegen, via het consolidatieplatform, in de beveiligde kluis, via een hub of in een beveiligde </a:t>
            </a:r>
            <a:r>
              <a:rPr lang="nl-BE" dirty="0" err="1"/>
              <a:t>cloud</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Via het consolidatieplatform is ook andere relevante informatie beschikbaar vanuit de ziekenfondsen, de Kruispuntbank van de Sociale </a:t>
            </a:r>
            <a:r>
              <a:rPr lang="nl-BE" dirty="0"/>
              <a:t>Z</a:t>
            </a:r>
            <a:r>
              <a:rPr lang="nl-BE" dirty="0" smtClean="0"/>
              <a:t>ekerheid en andere relevante bronnen zoals bv. de wilsverklaringen inzake orgaandonatie of euthanasie</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2253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253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D3E498-ED51-4F9F-B2D4-23B13FFA3EBF}" type="slidenum">
              <a:rPr lang="en-US" altLang="en-US" smtClean="0">
                <a:solidFill>
                  <a:srgbClr val="FFFFFF"/>
                </a:solidFill>
              </a:rPr>
              <a:pPr fontAlgn="base">
                <a:spcBef>
                  <a:spcPct val="0"/>
                </a:spcBef>
                <a:spcAft>
                  <a:spcPct val="0"/>
                </a:spcAft>
                <a:defRPr/>
              </a:pPr>
              <a:t>20</a:t>
            </a:fld>
            <a:endParaRPr lang="nl-BE" altLang="en-US" smtClean="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a:t>2.0: patiënten in 2019</a:t>
            </a:r>
          </a:p>
        </p:txBody>
      </p:sp>
      <p:sp>
        <p:nvSpPr>
          <p:cNvPr id="23555" name="Content Placeholder 2"/>
          <p:cNvSpPr>
            <a:spLocks noGrp="1"/>
          </p:cNvSpPr>
          <p:nvPr>
            <p:ph idx="1"/>
          </p:nvPr>
        </p:nvSpPr>
        <p:spPr/>
        <p:txBody>
          <a:bodyPr/>
          <a:lstStyle/>
          <a:p>
            <a:pPr marL="182880" indent="-182880" eaLnBrk="1" fontAlgn="auto" hangingPunct="1">
              <a:spcAft>
                <a:spcPts val="0"/>
              </a:spcAft>
              <a:buFont typeface="Arial" pitchFamily="34" charset="0"/>
              <a:buChar char="•"/>
              <a:defRPr/>
            </a:pPr>
            <a:r>
              <a:rPr lang="nl-BE" dirty="0"/>
              <a:t>De patiënt heeft toegang tot zijn/haar PHR via verschillende kanalen, </a:t>
            </a:r>
            <a:r>
              <a:rPr lang="nl-BE" dirty="0" err="1"/>
              <a:t>bvb</a:t>
            </a:r>
            <a:r>
              <a:rPr lang="nl-BE" dirty="0"/>
              <a:t>. via een app die </a:t>
            </a:r>
            <a:r>
              <a:rPr lang="nl-BE" dirty="0" err="1"/>
              <a:t>voorgeïnstalleerd</a:t>
            </a:r>
            <a:r>
              <a:rPr lang="nl-BE" dirty="0"/>
              <a:t> is op de smartphone; hierdoor wordt de patiënt geïnformeerd en op de hoogte gebracht van zijn/haar werkelijke toestand en kan hij een hoofdrol vervullen in zijn/haar </a:t>
            </a:r>
            <a:r>
              <a:rPr lang="nl-BE" dirty="0" smtClean="0"/>
              <a:t>behandeling</a:t>
            </a:r>
            <a:endParaRPr lang="nl-BE" altLang="en-US" dirty="0" smtClean="0"/>
          </a:p>
          <a:p>
            <a:pPr eaLnBrk="1" hangingPunct="1">
              <a:buFont typeface="Arial" pitchFamily="34" charset="0"/>
              <a:buChar char="•"/>
              <a:defRPr/>
            </a:pPr>
            <a:endParaRPr lang="nl-BE" altLang="en-US" dirty="0" smtClean="0"/>
          </a:p>
        </p:txBody>
      </p:sp>
      <p:sp>
        <p:nvSpPr>
          <p:cNvPr id="23556"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3557"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9CE3714-CF7A-4BF5-B79D-4DC49E9EC337}" type="slidenum">
              <a:rPr lang="en-US" altLang="en-US" smtClean="0">
                <a:solidFill>
                  <a:srgbClr val="FFFFFF"/>
                </a:solidFill>
              </a:rPr>
              <a:pPr fontAlgn="base">
                <a:spcBef>
                  <a:spcPct val="0"/>
                </a:spcBef>
                <a:spcAft>
                  <a:spcPct val="0"/>
                </a:spcAft>
                <a:defRPr/>
              </a:pPr>
              <a:t>21</a:t>
            </a:fld>
            <a:endParaRPr lang="nl-BE" altLang="en-US" smtClean="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err="1" smtClean="0"/>
              <a:t>Roadmap</a:t>
            </a:r>
            <a:r>
              <a:rPr lang="nl-BE" dirty="0" smtClean="0"/>
              <a:t> 2.0: patiënten in 2019</a:t>
            </a:r>
            <a:endParaRPr lang="fr-BE" dirty="0"/>
          </a:p>
        </p:txBody>
      </p:sp>
      <p:sp>
        <p:nvSpPr>
          <p:cNvPr id="3" name="Content Placeholder 2"/>
          <p:cNvSpPr>
            <a:spLocks noGrp="1"/>
          </p:cNvSpPr>
          <p:nvPr>
            <p:ph idx="1"/>
          </p:nvPr>
        </p:nvSpPr>
        <p:spPr/>
        <p:txBody>
          <a:bodyPr/>
          <a:lstStyle/>
          <a:p>
            <a:pPr marL="261938" indent="-261938" eaLnBrk="1" hangingPunct="1">
              <a:buFont typeface="Arial" pitchFamily="34" charset="0"/>
              <a:buChar char="•"/>
              <a:defRPr/>
            </a:pPr>
            <a:r>
              <a:rPr lang="nl-BE" altLang="en-US" dirty="0" smtClean="0"/>
              <a:t>De patiënt krijgt in principe bij de arts geen papier meer (behalve uitzonderlijke vragen); het attest van geleverde verstrekkingen wordt door de arts elektronisch doorgestuurd naar het ziekenfonds, het geneesmiddelenvoorschrift is beschikbaar in het medicatieschema, het bewijs van arbeidsonbekwaamheid wordt elektronisch doorgestuurd naar de werkgever, het ontvangstbewijs ontvangt de patiënt in zijn elektronische mailbox, …</a:t>
            </a:r>
          </a:p>
          <a:p>
            <a:pPr marL="261938" indent="-261938" eaLnBrk="1" hangingPunct="1">
              <a:buFont typeface="Arial" pitchFamily="34" charset="0"/>
              <a:buChar char="•"/>
              <a:defRPr/>
            </a:pPr>
            <a:endParaRPr lang="nl-BE" altLang="en-US" dirty="0"/>
          </a:p>
          <a:p>
            <a:pPr marL="261938" indent="-261938" eaLnBrk="1" hangingPunct="1">
              <a:buFont typeface="Wingdings" panose="05000000000000000000" pitchFamily="2" charset="2"/>
              <a:buChar char="v"/>
              <a:defRPr/>
            </a:pPr>
            <a:r>
              <a:rPr lang="nl-BE" altLang="en-US" dirty="0" smtClean="0"/>
              <a:t>Voorafgaande vereiste voor het bovenstaande: de patiënt geeft zijn/haar geïnformeerde toestemming</a:t>
            </a:r>
          </a:p>
          <a:p>
            <a:pPr>
              <a:buFont typeface="Arial" pitchFamily="34" charset="0"/>
              <a:buChar char="•"/>
              <a:defRPr/>
            </a:pP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0CF74708-105E-4762-A47A-477A798D62E5}"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4099" name="Rectangle 3"/>
          <p:cNvSpPr>
            <a:spLocks noGrp="1" noChangeArrowheads="1"/>
          </p:cNvSpPr>
          <p:nvPr>
            <p:ph idx="1"/>
          </p:nvPr>
        </p:nvSpPr>
        <p:spPr/>
        <p:txBody>
          <a:bodyPr rtlCol="0">
            <a:normAutofit fontScale="77500" lnSpcReduction="20000"/>
          </a:bodyPr>
          <a:lstStyle/>
          <a:p>
            <a:pPr marL="182880" indent="-182880" eaLnBrk="1" fontAlgn="auto" hangingPunct="1">
              <a:spcAft>
                <a:spcPts val="0"/>
              </a:spcAft>
              <a:buFont typeface="Arial" pitchFamily="34" charset="0"/>
              <a:buChar char="•"/>
              <a:defRPr/>
            </a:pPr>
            <a:r>
              <a:rPr lang="nl-BE" dirty="0"/>
              <a:t>Om de kwaliteit van de zorg te waarborgen en de patiënt correct te informeren, registreert de huisarts de medische gegevens in een </a:t>
            </a:r>
            <a:r>
              <a:rPr lang="nl-BE" dirty="0" smtClean="0"/>
              <a:t>EMD (Elektronisch Medisch Dossier)</a:t>
            </a:r>
            <a:endParaRPr lang="nl-BE" dirty="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Het EMD is de authentieke bron voor gegevensdeling door de huisarts</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a:t>
            </a:r>
            <a:r>
              <a:rPr lang="nl-BE" dirty="0" err="1" smtClean="0"/>
              <a:t>SumEHR</a:t>
            </a:r>
            <a:r>
              <a:rPr lang="nl-BE" dirty="0" smtClean="0"/>
              <a:t> (</a:t>
            </a:r>
            <a:r>
              <a:rPr lang="nl-BE" dirty="0" err="1" smtClean="0"/>
              <a:t>SUMmarized</a:t>
            </a:r>
            <a:r>
              <a:rPr lang="nl-BE" dirty="0" smtClean="0"/>
              <a:t> Electronic Health Record) is een beknopte samenvatting van het EMD  in gestructureerde en gecodeerde vorm</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Elke patiënt heeft, indien hij dat wenst, recht op een </a:t>
            </a:r>
            <a:r>
              <a:rPr lang="nl-BE" dirty="0" err="1" smtClean="0"/>
              <a:t>SumEHR</a:t>
            </a: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De informatie in de </a:t>
            </a:r>
            <a:r>
              <a:rPr lang="nl-BE" dirty="0" err="1" smtClean="0"/>
              <a:t>SumEHR</a:t>
            </a:r>
            <a:r>
              <a:rPr lang="nl-BE" dirty="0" smtClean="0"/>
              <a:t> is, mits toestemming van de patiënt, toegankelijk voor elke arts die een therapeutische relatie heeft met de patiënt, en voor de patiënt zelf</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Prioriteit voor gebruik van de </a:t>
            </a:r>
            <a:r>
              <a:rPr lang="nl-BE" dirty="0" err="1" smtClean="0"/>
              <a:t>SumEHR</a:t>
            </a:r>
            <a:r>
              <a:rPr lang="nl-BE" dirty="0" smtClean="0"/>
              <a:t> op huisartsenwachtposten en spoedgevallendiensten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458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4581"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60B570D-EE40-41E4-ADF4-2D6B0788BD21}" type="slidenum">
              <a:rPr lang="en-US" altLang="en-US" smtClean="0">
                <a:solidFill>
                  <a:srgbClr val="FFFFFF"/>
                </a:solidFill>
              </a:rPr>
              <a:pPr fontAlgn="base">
                <a:spcBef>
                  <a:spcPct val="0"/>
                </a:spcBef>
                <a:spcAft>
                  <a:spcPct val="0"/>
                </a:spcAft>
                <a:defRPr/>
              </a:pPr>
              <a:t>23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Actie 1: GMD = EMD =&gt; Sumehr</a:t>
            </a:r>
            <a:endParaRPr lang="nl-BE" dirty="0"/>
          </a:p>
        </p:txBody>
      </p:sp>
      <p:sp>
        <p:nvSpPr>
          <p:cNvPr id="28675" name="Rectangle 3"/>
          <p:cNvSpPr>
            <a:spLocks noGrp="1" noChangeArrowheads="1"/>
          </p:cNvSpPr>
          <p:nvPr>
            <p:ph idx="1"/>
          </p:nvPr>
        </p:nvSpPr>
        <p:spPr/>
        <p:txBody>
          <a:bodyPr/>
          <a:lstStyle/>
          <a:p>
            <a:pPr eaLnBrk="1" hangingPunct="1"/>
            <a:r>
              <a:rPr lang="nl-BE" altLang="en-US" smtClean="0"/>
              <a:t>Doelstellingen 2019</a:t>
            </a:r>
          </a:p>
          <a:p>
            <a:pPr eaLnBrk="1" hangingPunct="1"/>
            <a:endParaRPr lang="nl-BE" altLang="en-US" smtClean="0"/>
          </a:p>
          <a:p>
            <a:pPr lvl="1" eaLnBrk="1" hangingPunct="1"/>
            <a:r>
              <a:rPr lang="nl-BE" altLang="en-US" smtClean="0"/>
              <a:t>voor 100 % van de huisartsen </a:t>
            </a:r>
          </a:p>
          <a:p>
            <a:pPr lvl="2" eaLnBrk="1" hangingPunct="1"/>
            <a:r>
              <a:rPr lang="nl-BE" altLang="en-US" smtClean="0"/>
              <a:t>een EMD voor elke patiënt</a:t>
            </a:r>
          </a:p>
          <a:p>
            <a:pPr lvl="2" eaLnBrk="1" hangingPunct="1"/>
            <a:r>
              <a:rPr lang="nl-BE" altLang="en-US" smtClean="0"/>
              <a:t>publicatie en bijwerking van de SumEHR in een beveiligde ‘gezondheidskluis‘</a:t>
            </a:r>
          </a:p>
          <a:p>
            <a:pPr lvl="2" eaLnBrk="1" hangingPunct="1"/>
            <a:endParaRPr lang="nl-BE" altLang="en-US" smtClean="0"/>
          </a:p>
          <a:p>
            <a:pPr lvl="1" eaLnBrk="1" hangingPunct="1"/>
            <a:r>
              <a:rPr lang="nl-BE" altLang="en-US" smtClean="0"/>
              <a:t>voor alle andere zorgverstrekkers</a:t>
            </a:r>
          </a:p>
          <a:p>
            <a:pPr lvl="2" eaLnBrk="1" hangingPunct="1"/>
            <a:r>
              <a:rPr lang="nl-BE" altLang="en-US" smtClean="0"/>
              <a:t>definitie van het EMD</a:t>
            </a:r>
          </a:p>
          <a:p>
            <a:pPr lvl="2" eaLnBrk="1" hangingPunct="1"/>
            <a:r>
              <a:rPr lang="nl-BE" altLang="en-US" smtClean="0"/>
              <a:t>publicatie en bijwerking van bepaalde informatie in de beveiligde ‘gezondheidskluizen‘</a:t>
            </a:r>
          </a:p>
          <a:p>
            <a:pPr eaLnBrk="1" hangingPunct="1"/>
            <a:endParaRPr lang="nl-BE" altLang="en-US" smtClean="0"/>
          </a:p>
          <a:p>
            <a:pPr eaLnBrk="1" hangingPunct="1"/>
            <a:r>
              <a:rPr lang="nl-BE" altLang="en-US" smtClean="0"/>
              <a:t>Verantwoordelijke organisatie: RIZIV en </a:t>
            </a:r>
            <a:r>
              <a:rPr lang="nl-BE" altLang="en-US" smtClean="0">
                <a:solidFill>
                  <a:srgbClr val="3E6E5A"/>
                </a:solidFill>
              </a:rPr>
              <a:t>eHealth</a:t>
            </a:r>
            <a:r>
              <a:rPr lang="nl-BE" altLang="en-US" smtClean="0"/>
              <a:t>-platform </a:t>
            </a:r>
          </a:p>
          <a:p>
            <a:pPr lvl="1" eaLnBrk="1" hangingPunct="1"/>
            <a:endParaRPr lang="nl-BE" altLang="en-US" smtClean="0"/>
          </a:p>
          <a:p>
            <a:pPr lvl="1" eaLnBrk="1" hangingPunct="1"/>
            <a:endParaRPr lang="nl-BE" altLang="en-US" smtClean="0"/>
          </a:p>
          <a:p>
            <a:pPr lvl="1"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eaLnBrk="1" hangingPunct="1"/>
            <a:endParaRPr lang="nl-BE" altLang="en-US" smtClean="0"/>
          </a:p>
          <a:p>
            <a:pPr lvl="1" eaLnBrk="1" hangingPunct="1"/>
            <a:endParaRPr lang="nl-BE" altLang="en-US" smtClean="0"/>
          </a:p>
          <a:p>
            <a:pPr eaLnBrk="1" hangingPunct="1"/>
            <a:endParaRPr lang="nl-BE" altLang="en-US" smtClean="0"/>
          </a:p>
        </p:txBody>
      </p:sp>
      <p:sp>
        <p:nvSpPr>
          <p:cNvPr id="2662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662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A63B88C-E3B4-421D-8A5F-BFC348FF0923}" type="slidenum">
              <a:rPr lang="en-US" altLang="en-US" smtClean="0">
                <a:solidFill>
                  <a:srgbClr val="FFFFFF"/>
                </a:solidFill>
              </a:rPr>
              <a:pPr fontAlgn="base">
                <a:spcBef>
                  <a:spcPct val="0"/>
                </a:spcBef>
                <a:spcAft>
                  <a:spcPct val="0"/>
                </a:spcAft>
                <a:defRPr/>
              </a:pPr>
              <a:t>24</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dirty="0" smtClean="0"/>
              <a:t>Hubs-</a:t>
            </a:r>
            <a:r>
              <a:rPr lang="nl-BE" dirty="0" err="1" smtClean="0"/>
              <a:t>Metahub</a:t>
            </a:r>
            <a:r>
              <a:rPr lang="nl-BE" dirty="0" smtClean="0"/>
              <a:t>-systeem = systeem voor de terbeschikkingstelling van medische gegevens tussen zorgverstrekkers</a:t>
            </a:r>
          </a:p>
          <a:p>
            <a:pPr marL="731520" lvl="2" indent="-182880" eaLnBrk="1" fontAlgn="auto" hangingPunct="1">
              <a:spcAft>
                <a:spcPts val="0"/>
              </a:spcAft>
              <a:buFont typeface="Arial" pitchFamily="34" charset="0"/>
              <a:buChar char="•"/>
              <a:defRPr/>
            </a:pPr>
            <a:r>
              <a:rPr lang="nl-BE" dirty="0" smtClean="0"/>
              <a:t>raadplegings- en operatieverslagen</a:t>
            </a:r>
          </a:p>
          <a:p>
            <a:pPr marL="731520" lvl="2" indent="-182880" eaLnBrk="1" fontAlgn="auto" hangingPunct="1">
              <a:spcAft>
                <a:spcPts val="0"/>
              </a:spcAft>
              <a:buFont typeface="Arial" pitchFamily="34" charset="0"/>
              <a:buChar char="•"/>
              <a:defRPr/>
            </a:pPr>
            <a:r>
              <a:rPr lang="nl-BE" dirty="0"/>
              <a:t>o</a:t>
            </a:r>
            <a:r>
              <a:rPr lang="nl-BE" dirty="0" smtClean="0"/>
              <a:t>ntslagbrieven</a:t>
            </a:r>
          </a:p>
          <a:p>
            <a:pPr marL="731520" lvl="2" indent="-182880" eaLnBrk="1" fontAlgn="auto" hangingPunct="1">
              <a:spcAft>
                <a:spcPts val="0"/>
              </a:spcAft>
              <a:buFont typeface="Arial" pitchFamily="34" charset="0"/>
              <a:buChar char="•"/>
              <a:defRPr/>
            </a:pPr>
            <a:r>
              <a:rPr lang="nl-BE" dirty="0" err="1"/>
              <a:t>p</a:t>
            </a:r>
            <a:r>
              <a:rPr lang="nl-BE" dirty="0" err="1" smtClean="0"/>
              <a:t>rotocols</a:t>
            </a:r>
            <a:r>
              <a:rPr lang="nl-BE" dirty="0" smtClean="0"/>
              <a:t> van medische beeldvorming en resultaten van labo-onderzoeken</a:t>
            </a:r>
          </a:p>
          <a:p>
            <a:pPr marL="731520" lvl="2" indent="-182880" eaLnBrk="1" fontAlgn="auto" hangingPunct="1">
              <a:spcAft>
                <a:spcPts val="0"/>
              </a:spcAft>
              <a:buFont typeface="Arial" pitchFamily="34" charset="0"/>
              <a:buChar char="•"/>
              <a:defRPr/>
            </a:pPr>
            <a:r>
              <a:rPr lang="nl-BE" dirty="0" err="1" smtClean="0"/>
              <a:t>SumEHRs</a:t>
            </a:r>
            <a:r>
              <a:rPr lang="nl-BE" dirty="0" smtClean="0"/>
              <a:t>, medicatieschema’s, … in gezondheidskluizen</a:t>
            </a:r>
          </a:p>
          <a:p>
            <a:pPr marL="731520" lvl="2" indent="-182880" eaLnBrk="1" fontAlgn="auto" hangingPunct="1">
              <a:spcAft>
                <a:spcPts val="0"/>
              </a:spcAft>
              <a:buFont typeface="Arial" pitchFamily="34" charset="0"/>
              <a:buChar char="•"/>
              <a:defRPr/>
            </a:pPr>
            <a:r>
              <a:rPr lang="nl-BE" dirty="0" smtClean="0"/>
              <a:t>...</a:t>
            </a:r>
          </a:p>
          <a:p>
            <a:pPr marL="182880" indent="-182880" eaLnBrk="1" fontAlgn="auto" hangingPunct="1">
              <a:spcAft>
                <a:spcPts val="0"/>
              </a:spcAft>
              <a:buFont typeface="Arial" pitchFamily="34" charset="0"/>
              <a:buChar char="•"/>
              <a:defRPr/>
            </a:pPr>
            <a:r>
              <a:rPr lang="nl-BE" dirty="0" smtClean="0"/>
              <a:t>Doel</a:t>
            </a:r>
          </a:p>
          <a:p>
            <a:pPr lvl="1" indent="-182880" eaLnBrk="1" fontAlgn="auto" hangingPunct="1">
              <a:spcAft>
                <a:spcPts val="0"/>
              </a:spcAft>
              <a:buFont typeface="Arial" pitchFamily="34" charset="0"/>
              <a:buChar char="•"/>
              <a:defRPr/>
            </a:pPr>
            <a:r>
              <a:rPr lang="nl-BE" dirty="0" smtClean="0"/>
              <a:t>koppeling van regionale en lokale uitwisselingssystemen van medische gegevens (hubs)</a:t>
            </a:r>
          </a:p>
          <a:p>
            <a:pPr lvl="1" indent="-182880" eaLnBrk="1" fontAlgn="auto" hangingPunct="1">
              <a:spcAft>
                <a:spcPts val="0"/>
              </a:spcAft>
              <a:buFont typeface="Arial" pitchFamily="34" charset="0"/>
              <a:buChar char="•"/>
              <a:defRPr/>
            </a:pPr>
            <a:r>
              <a:rPr lang="nl-BE" dirty="0" smtClean="0"/>
              <a:t>mogelijkheid voor een zorgverstrekker om de beschikbare elektronische medische documenten m.b.t. een bepaalde patiënt terug te vinden en te raadplegen ongeacht </a:t>
            </a:r>
          </a:p>
          <a:p>
            <a:pPr marL="731520" lvl="2" indent="-182880" eaLnBrk="1" fontAlgn="auto" hangingPunct="1">
              <a:spcAft>
                <a:spcPts val="0"/>
              </a:spcAft>
              <a:buFont typeface="Arial" pitchFamily="34" charset="0"/>
              <a:buChar char="•"/>
              <a:defRPr/>
            </a:pPr>
            <a:r>
              <a:rPr lang="nl-BE" dirty="0" smtClean="0"/>
              <a:t>de plaats waar deze documenten opgeslagen zijn</a:t>
            </a:r>
          </a:p>
          <a:p>
            <a:pPr marL="731520" lvl="2" indent="-182880" eaLnBrk="1" fontAlgn="auto" hangingPunct="1">
              <a:spcAft>
                <a:spcPts val="0"/>
              </a:spcAft>
              <a:buFont typeface="Arial" pitchFamily="34" charset="0"/>
              <a:buChar char="•"/>
              <a:defRPr/>
            </a:pPr>
            <a:r>
              <a:rPr lang="nl-BE" dirty="0" smtClean="0"/>
              <a:t>de plaats waar de zorgverstrekker inlogt in het systeem</a:t>
            </a:r>
          </a:p>
          <a:p>
            <a:pPr marL="1005840" lvl="3"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7652"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76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A34DAE-9451-4047-9142-04B5B524C5FC}" type="slidenum">
              <a:rPr lang="en-US" altLang="en-US" smtClean="0">
                <a:solidFill>
                  <a:srgbClr val="FFFFFF"/>
                </a:solidFill>
              </a:rPr>
              <a:pPr fontAlgn="base">
                <a:spcBef>
                  <a:spcPct val="0"/>
                </a:spcBef>
                <a:spcAft>
                  <a:spcPct val="0"/>
                </a:spcAft>
                <a:defRPr/>
              </a:pPr>
              <a:t>25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06513"/>
            <a:ext cx="7597775"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404813"/>
            <a:ext cx="8229600" cy="990600"/>
          </a:xfrm>
        </p:spPr>
        <p:txBody>
          <a:bodyPr/>
          <a:lstStyle/>
          <a:p>
            <a:pPr eaLnBrk="1" fontAlgn="auto" hangingPunct="1">
              <a:spcAft>
                <a:spcPts val="0"/>
              </a:spcAft>
              <a:defRPr/>
            </a:pPr>
            <a:r>
              <a:rPr lang="nl-BE" dirty="0" smtClean="0"/>
              <a:t>Hubs &amp; </a:t>
            </a:r>
            <a:r>
              <a:rPr lang="nl-BE" dirty="0" err="1" smtClean="0"/>
              <a:t>Metahub</a:t>
            </a:r>
            <a:r>
              <a:rPr lang="nl-BE" dirty="0" smtClean="0"/>
              <a:t> - Schema</a:t>
            </a:r>
            <a:endParaRPr lang="nl-BE" dirty="0"/>
          </a:p>
        </p:txBody>
      </p:sp>
      <p:sp>
        <p:nvSpPr>
          <p:cNvPr id="2970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9701"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B0B07D0-8057-4F21-B0DB-254F2CDFDA20}" type="slidenum">
              <a:rPr lang="en-US" altLang="en-US" smtClean="0">
                <a:solidFill>
                  <a:srgbClr val="FFFFFF"/>
                </a:solidFill>
              </a:rPr>
              <a:pPr fontAlgn="base">
                <a:spcBef>
                  <a:spcPct val="0"/>
                </a:spcBef>
                <a:spcAft>
                  <a:spcPct val="0"/>
                </a:spcAft>
                <a:defRPr/>
              </a:pPr>
              <a:t>26</a:t>
            </a:fld>
            <a:endParaRPr lang="nl-BE" altLang="en-US" smtClean="0">
              <a:solidFill>
                <a:srgbClr val="FFFFFF"/>
              </a:solidFill>
            </a:endParaRPr>
          </a:p>
        </p:txBody>
      </p:sp>
      <p:sp>
        <p:nvSpPr>
          <p:cNvPr id="30726" name="Rectangle 6"/>
          <p:cNvSpPr>
            <a:spLocks noChangeArrowheads="1"/>
          </p:cNvSpPr>
          <p:nvPr/>
        </p:nvSpPr>
        <p:spPr bwMode="auto">
          <a:xfrm>
            <a:off x="468313" y="4005263"/>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a:t>
            </a:r>
            <a:r>
              <a:rPr lang="nl-BE" altLang="en-US" sz="1200" dirty="0" err="1"/>
              <a:t>Cozo</a:t>
            </a:r>
            <a:r>
              <a:rPr lang="nl-BE" altLang="en-US" sz="1200" dirty="0"/>
              <a:t>)</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err="1"/>
              <a:t>Réseau</a:t>
            </a:r>
            <a:r>
              <a:rPr lang="nl-BE" altLang="en-US" sz="1200" dirty="0"/>
              <a:t> Santé Wallon (RSW)</a:t>
            </a:r>
          </a:p>
          <a:p>
            <a:pPr marL="800100" lvl="4" indent="-285750"/>
            <a:r>
              <a:rPr lang="nl-BE" altLang="en-US" sz="1200" dirty="0" err="1"/>
              <a:t>Réseau</a:t>
            </a:r>
            <a:r>
              <a:rPr lang="nl-BE" altLang="en-US" sz="1200" dirty="0"/>
              <a:t> Santé </a:t>
            </a:r>
            <a:r>
              <a:rPr lang="nl-BE" altLang="en-US" sz="1200" dirty="0" err="1"/>
              <a:t>Bruxellois</a:t>
            </a:r>
            <a:r>
              <a:rPr lang="nl-BE" altLang="en-US" sz="1200" dirty="0"/>
              <a:t> (RSB)</a:t>
            </a:r>
          </a:p>
          <a:p>
            <a:pPr marL="101600" indent="-101600" algn="ctr">
              <a:spcBef>
                <a:spcPct val="50000"/>
              </a:spcBef>
              <a:buSzPct val="100000"/>
            </a:pPr>
            <a:endParaRPr lang="nl-BE" altLang="en-US" b="1" dirty="0">
              <a:solidFill>
                <a:srgbClr val="000000"/>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47"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8"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49"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0"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1"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2"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1753"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4"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5"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1756" name="Freeform 2"/>
          <p:cNvSpPr>
            <a:spLocks/>
          </p:cNvSpPr>
          <p:nvPr/>
        </p:nvSpPr>
        <p:spPr bwMode="auto">
          <a:xfrm>
            <a:off x="536575" y="1208088"/>
            <a:ext cx="2173288" cy="2979737"/>
          </a:xfrm>
          <a:custGeom>
            <a:avLst/>
            <a:gdLst>
              <a:gd name="T0" fmla="*/ 2876 w 2174750"/>
              <a:gd name="T1" fmla="*/ 0 h 2979415"/>
              <a:gd name="T2" fmla="*/ 326291 w 2174750"/>
              <a:gd name="T3" fmla="*/ 2439458 h 2979415"/>
              <a:gd name="T4" fmla="*/ 2051162 w 2174750"/>
              <a:gd name="T5" fmla="*/ 2488909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sp>
        <p:nvSpPr>
          <p:cNvPr id="31757" name="Freeform 3"/>
          <p:cNvSpPr>
            <a:spLocks/>
          </p:cNvSpPr>
          <p:nvPr/>
        </p:nvSpPr>
        <p:spPr bwMode="auto">
          <a:xfrm>
            <a:off x="309563" y="1028700"/>
            <a:ext cx="2995612" cy="2628900"/>
          </a:xfrm>
          <a:custGeom>
            <a:avLst/>
            <a:gdLst>
              <a:gd name="T0" fmla="*/ 218696 w 2994574"/>
              <a:gd name="T1" fmla="*/ 244929 h 2628900"/>
              <a:gd name="T2" fmla="*/ 336450 w 2994574"/>
              <a:gd name="T3" fmla="*/ 146957 h 2628900"/>
              <a:gd name="T4" fmla="*/ 487853 w 2994574"/>
              <a:gd name="T5" fmla="*/ 81643 h 2628900"/>
              <a:gd name="T6" fmla="*/ 622435 w 2994574"/>
              <a:gd name="T7" fmla="*/ 48986 h 2628900"/>
              <a:gd name="T8" fmla="*/ 908419 w 2994574"/>
              <a:gd name="T9" fmla="*/ 0 h 2628900"/>
              <a:gd name="T10" fmla="*/ 2069175 w 2994574"/>
              <a:gd name="T11" fmla="*/ 81643 h 2628900"/>
              <a:gd name="T12" fmla="*/ 2254222 w 2994574"/>
              <a:gd name="T13" fmla="*/ 179614 h 2628900"/>
              <a:gd name="T14" fmla="*/ 2456094 w 2994574"/>
              <a:gd name="T15" fmla="*/ 310243 h 2628900"/>
              <a:gd name="T16" fmla="*/ 2540207 w 2994574"/>
              <a:gd name="T17" fmla="*/ 424543 h 2628900"/>
              <a:gd name="T18" fmla="*/ 2657962 w 2994574"/>
              <a:gd name="T19" fmla="*/ 587829 h 2628900"/>
              <a:gd name="T20" fmla="*/ 2775721 w 2994574"/>
              <a:gd name="T21" fmla="*/ 751114 h 2628900"/>
              <a:gd name="T22" fmla="*/ 2910302 w 2994574"/>
              <a:gd name="T23" fmla="*/ 914400 h 2628900"/>
              <a:gd name="T24" fmla="*/ 2960771 w 2994574"/>
              <a:gd name="T25" fmla="*/ 1028700 h 2628900"/>
              <a:gd name="T26" fmla="*/ 3044884 w 2994574"/>
              <a:gd name="T27" fmla="*/ 1240971 h 2628900"/>
              <a:gd name="T28" fmla="*/ 3061704 w 2994574"/>
              <a:gd name="T29" fmla="*/ 1943100 h 2628900"/>
              <a:gd name="T30" fmla="*/ 2994417 w 2994574"/>
              <a:gd name="T31" fmla="*/ 2090057 h 2628900"/>
              <a:gd name="T32" fmla="*/ 2943946 w 2994574"/>
              <a:gd name="T33" fmla="*/ 2188028 h 2628900"/>
              <a:gd name="T34" fmla="*/ 2859839 w 2994574"/>
              <a:gd name="T35" fmla="*/ 2351314 h 2628900"/>
              <a:gd name="T36" fmla="*/ 2725252 w 2994574"/>
              <a:gd name="T37" fmla="*/ 2465614 h 2628900"/>
              <a:gd name="T38" fmla="*/ 2624317 w 2994574"/>
              <a:gd name="T39" fmla="*/ 2530928 h 2628900"/>
              <a:gd name="T40" fmla="*/ 2439273 w 2994574"/>
              <a:gd name="T41" fmla="*/ 2628900 h 2628900"/>
              <a:gd name="T42" fmla="*/ 1143934 w 2994574"/>
              <a:gd name="T43" fmla="*/ 2563586 h 2628900"/>
              <a:gd name="T44" fmla="*/ 891595 w 2994574"/>
              <a:gd name="T45" fmla="*/ 2498270 h 2628900"/>
              <a:gd name="T46" fmla="*/ 622435 w 2994574"/>
              <a:gd name="T47" fmla="*/ 2432956 h 2628900"/>
              <a:gd name="T48" fmla="*/ 538321 w 2994574"/>
              <a:gd name="T49" fmla="*/ 2383970 h 2628900"/>
              <a:gd name="T50" fmla="*/ 437386 w 2994574"/>
              <a:gd name="T51" fmla="*/ 2237014 h 2628900"/>
              <a:gd name="T52" fmla="*/ 353272 w 2994574"/>
              <a:gd name="T53" fmla="*/ 2073729 h 2628900"/>
              <a:gd name="T54" fmla="*/ 285984 w 2994574"/>
              <a:gd name="T55" fmla="*/ 1910443 h 2628900"/>
              <a:gd name="T56" fmla="*/ 151397 w 2994574"/>
              <a:gd name="T57" fmla="*/ 1567543 h 2628900"/>
              <a:gd name="T58" fmla="*/ 84116 w 2994574"/>
              <a:gd name="T59" fmla="*/ 1338943 h 2628900"/>
              <a:gd name="T60" fmla="*/ 50448 w 2994574"/>
              <a:gd name="T61" fmla="*/ 1191986 h 2628900"/>
              <a:gd name="T62" fmla="*/ 0 w 2994574"/>
              <a:gd name="T63" fmla="*/ 898071 h 2628900"/>
              <a:gd name="T64" fmla="*/ 50448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nl-BE"/>
          </a:p>
        </p:txBody>
      </p:sp>
      <p:pic>
        <p:nvPicPr>
          <p:cNvPr id="317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4"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5"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6"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Vroeger</a:t>
            </a:r>
            <a:endParaRPr lang="fr-BE" b="1" dirty="0"/>
          </a:p>
        </p:txBody>
      </p:sp>
      <p:sp>
        <p:nvSpPr>
          <p:cNvPr id="3075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075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DEC9C4A-6593-4661-AE21-34BC4FA7C068}" type="slidenum">
              <a:rPr lang="en-US" altLang="en-US" smtClean="0">
                <a:solidFill>
                  <a:srgbClr val="FFFFFF"/>
                </a:solidFill>
              </a:rPr>
              <a:pPr fontAlgn="base">
                <a:spcBef>
                  <a:spcPct val="0"/>
                </a:spcBef>
                <a:spcAft>
                  <a:spcPct val="0"/>
                </a:spcAft>
                <a:defRPr/>
              </a:pPr>
              <a:t>27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a:t>Hubs &amp; </a:t>
            </a:r>
            <a:r>
              <a:rPr lang="nl-BE" dirty="0" err="1" smtClean="0"/>
              <a:t>Metahub</a:t>
            </a:r>
            <a:r>
              <a:rPr lang="nl-BE" dirty="0" smtClean="0"/>
              <a:t> </a:t>
            </a:r>
            <a:r>
              <a:rPr lang="nl-BE" dirty="0"/>
              <a:t>- </a:t>
            </a:r>
            <a:r>
              <a:rPr lang="nl-BE" dirty="0" smtClean="0"/>
              <a:t>Vandaag</a:t>
            </a:r>
            <a:endParaRPr lang="fr-BE" b="1" dirty="0"/>
          </a:p>
        </p:txBody>
      </p:sp>
      <p:sp>
        <p:nvSpPr>
          <p:cNvPr id="3180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180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19BA845-9691-475E-8030-83D010EDE535}" type="slidenum">
              <a:rPr lang="en-US" altLang="en-US" smtClean="0">
                <a:solidFill>
                  <a:srgbClr val="FFFFFF"/>
                </a:solidFill>
              </a:rPr>
              <a:pPr fontAlgn="base">
                <a:spcBef>
                  <a:spcPct val="0"/>
                </a:spcBef>
                <a:spcAft>
                  <a:spcPct val="0"/>
                </a:spcAft>
                <a:defRPr/>
              </a:pPr>
              <a:t>28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1797050" y="3362325"/>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nl-BE" dirty="0" smtClean="0"/>
              <a:t>Extramurale gegevens: kluizen</a:t>
            </a:r>
            <a:endParaRPr lang="fr-BE" dirty="0"/>
          </a:p>
        </p:txBody>
      </p:sp>
      <p:sp>
        <p:nvSpPr>
          <p:cNvPr id="32827"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2828"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7BFA4A2-C9F3-4195-8A7B-DDAE639321EA}" type="slidenum">
              <a:rPr lang="en-US" altLang="en-US" smtClean="0">
                <a:solidFill>
                  <a:srgbClr val="FFFFFF"/>
                </a:solidFill>
              </a:rPr>
              <a:pPr fontAlgn="base">
                <a:spcBef>
                  <a:spcPct val="0"/>
                </a:spcBef>
                <a:spcAft>
                  <a:spcPct val="0"/>
                </a:spcAft>
                <a:defRPr/>
              </a:pPr>
              <a:t>29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nl-NL" altLang="en-US"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Zorg op afstand (monitoring, bijstand, raadpleging, diagnose, operatie , …), oa thuiszorg</a:t>
            </a:r>
          </a:p>
          <a:p>
            <a:pPr marL="182880" indent="-182880" eaLnBrk="1" fontAlgn="auto" hangingPunct="1">
              <a:spcAft>
                <a:spcPts val="0"/>
              </a:spcAft>
              <a:buFont typeface="Arial" pitchFamily="34" charset="0"/>
              <a:buChar char="•"/>
              <a:defRPr/>
            </a:pPr>
            <a:r>
              <a:rPr lang="nl-BE" altLang="en-US" smtClean="0">
                <a:sym typeface="Arial" charset="0"/>
              </a:rPr>
              <a:t>Mobiele zorg</a:t>
            </a:r>
          </a:p>
          <a:p>
            <a:pPr marL="182880" indent="-182880" eaLnBrk="1" fontAlgn="auto" hangingPunct="1">
              <a:spcAft>
                <a:spcPts val="0"/>
              </a:spcAft>
              <a:buFont typeface="Arial" pitchFamily="34" charset="0"/>
              <a:buChar char="•"/>
              <a:defRPr/>
            </a:pPr>
            <a:r>
              <a:rPr lang="nl-BE" altLang="en-US" smtClean="0">
                <a:sym typeface="Arial" charset="0"/>
              </a:rPr>
              <a:t>Geïntegreerde, multidisciplinaire en transmurale</a:t>
            </a:r>
            <a:r>
              <a:rPr lang="nl-BE" smtClean="0"/>
              <a:t> </a:t>
            </a:r>
            <a:r>
              <a:rPr lang="nl-BE" altLang="en-US" smtClean="0">
                <a:sym typeface="Arial" charset="0"/>
              </a:rPr>
              <a:t>zorg</a:t>
            </a:r>
          </a:p>
          <a:p>
            <a:pPr marL="182880" indent="-182880" eaLnBrk="1" fontAlgn="auto" hangingPunct="1">
              <a:spcAft>
                <a:spcPts val="0"/>
              </a:spcAft>
              <a:buFont typeface="Arial" pitchFamily="34" charset="0"/>
              <a:buChar char="•"/>
              <a:defRPr/>
            </a:pPr>
            <a:r>
              <a:rPr lang="nl-BE" altLang="en-US" smtClean="0">
                <a:sym typeface="Arial" charset="0"/>
              </a:rPr>
              <a:t>Patiëntgerichte zorg en empowerment van de patiënt</a:t>
            </a:r>
          </a:p>
          <a:p>
            <a:pPr marL="182880" indent="-182880" eaLnBrk="1" fontAlgn="auto" hangingPunct="1">
              <a:spcAft>
                <a:spcPts val="0"/>
              </a:spcAft>
              <a:buFont typeface="Arial" pitchFamily="34" charset="0"/>
              <a:buChar char="•"/>
              <a:defRPr/>
            </a:pPr>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pPr marL="182880" indent="-182880" eaLnBrk="1" fontAlgn="auto" hangingPunct="1">
              <a:spcAft>
                <a:spcPts val="0"/>
              </a:spcAft>
              <a:buFont typeface="Arial" pitchFamily="34" charset="0"/>
              <a:buChar char="•"/>
              <a:defRPr/>
            </a:pPr>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pPr marL="182880" indent="-182880" eaLnBrk="1" fontAlgn="auto" hangingPunct="1">
              <a:spcAft>
                <a:spcPts val="0"/>
              </a:spcAft>
              <a:buFont typeface="Arial" pitchFamily="34" charset="0"/>
              <a:buChar char="•"/>
              <a:defRPr/>
            </a:pPr>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pPr marL="182880" indent="-182880" eaLnBrk="1" fontAlgn="auto" hangingPunct="1">
              <a:spcAft>
                <a:spcPts val="0"/>
              </a:spcAft>
              <a:buFont typeface="Arial" pitchFamily="34" charset="0"/>
              <a:buChar char="•"/>
              <a:defRPr/>
            </a:pPr>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717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
        <p:nvSpPr>
          <p:cNvPr id="717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F02D134-6442-47F5-9F62-93AFAAC3054E}" type="slidenum">
              <a:rPr lang="en-US" altLang="en-US" smtClean="0">
                <a:solidFill>
                  <a:srgbClr val="FFFFFF"/>
                </a:solidFill>
              </a:rPr>
              <a:pPr fontAlgn="base">
                <a:spcBef>
                  <a:spcPct val="0"/>
                </a:spcBef>
                <a:spcAft>
                  <a:spcPct val="0"/>
                </a:spcAft>
                <a:defRPr/>
              </a:pPr>
              <a:t>3</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Delen van gegevens</a:t>
            </a:r>
          </a:p>
          <a:p>
            <a:pPr marL="285750" indent="-285750" eaLnBrk="1" fontAlgn="auto" hangingPunct="1">
              <a:spcAft>
                <a:spcPts val="0"/>
              </a:spcAft>
              <a:buFont typeface="Arial" pitchFamily="34" charset="0"/>
              <a:buChar char="•"/>
              <a:defRPr/>
            </a:pPr>
            <a:r>
              <a:rPr lang="nl-BE" dirty="0" smtClean="0"/>
              <a:t>elke actor houdt zijn eigen dossier bij</a:t>
            </a:r>
          </a:p>
          <a:p>
            <a:pPr marL="285750" indent="-285750" eaLnBrk="1" fontAlgn="auto" hangingPunct="1">
              <a:spcAft>
                <a:spcPts val="0"/>
              </a:spcAft>
              <a:buFont typeface="Arial" pitchFamily="34" charset="0"/>
              <a:buChar char="•"/>
              <a:defRPr/>
            </a:pPr>
            <a:r>
              <a:rPr lang="nl-BE" dirty="0" smtClean="0"/>
              <a:t>maar kan bepaalde onderdelen ervan delen met andere actoren</a:t>
            </a:r>
          </a:p>
          <a:p>
            <a:pPr eaLnBrk="1" fontAlgn="auto" hangingPunct="1">
              <a:spcAft>
                <a:spcPts val="0"/>
              </a:spcAft>
              <a:buFont typeface="Arial" pitchFamily="34" charset="0"/>
              <a:buNone/>
              <a:defRPr/>
            </a:pPr>
            <a:r>
              <a:rPr lang="nl-BE" dirty="0" smtClean="0"/>
              <a:t>Voorbeelden</a:t>
            </a:r>
          </a:p>
          <a:p>
            <a:pPr marL="285750" lvl="1" indent="-285750" eaLnBrk="1" fontAlgn="auto" hangingPunct="1">
              <a:spcAft>
                <a:spcPts val="0"/>
              </a:spcAft>
              <a:buFont typeface="Arial" pitchFamily="34" charset="0"/>
              <a:buChar char="•"/>
              <a:defRPr/>
            </a:pPr>
            <a:r>
              <a:rPr lang="nl-BE" sz="1400" dirty="0"/>
              <a:t>medicatieschema</a:t>
            </a:r>
          </a:p>
          <a:p>
            <a:pPr marL="285750" lvl="1" indent="-285750" eaLnBrk="1" fontAlgn="auto" hangingPunct="1">
              <a:spcAft>
                <a:spcPts val="0"/>
              </a:spcAft>
              <a:buFont typeface="Arial" pitchFamily="34" charset="0"/>
              <a:buChar char="•"/>
              <a:defRPr/>
            </a:pPr>
            <a:r>
              <a:rPr lang="nl-BE" sz="1400" dirty="0" err="1"/>
              <a:t>SumEHR</a:t>
            </a:r>
            <a:endParaRPr lang="nl-BE" sz="1400" dirty="0"/>
          </a:p>
          <a:p>
            <a:pPr marL="285750" lvl="1" indent="-285750" eaLnBrk="1" fontAlgn="auto" hangingPunct="1">
              <a:spcAft>
                <a:spcPts val="0"/>
              </a:spcAft>
              <a:buFont typeface="Arial" pitchFamily="34" charset="0"/>
              <a:buChar char="•"/>
              <a:defRPr/>
            </a:pPr>
            <a:r>
              <a:rPr lang="nl-BE" sz="1400" dirty="0"/>
              <a:t>parameters</a:t>
            </a:r>
          </a:p>
          <a:p>
            <a:pPr marL="285750" lvl="1" indent="-285750" eaLnBrk="1" fontAlgn="auto" hangingPunct="1">
              <a:spcAft>
                <a:spcPts val="0"/>
              </a:spcAft>
              <a:buFont typeface="Arial" pitchFamily="34" charset="0"/>
              <a:buChar char="•"/>
              <a:defRPr/>
            </a:pPr>
            <a:r>
              <a:rPr lang="nl-BE" sz="1400" dirty="0"/>
              <a:t>journaal</a:t>
            </a:r>
          </a:p>
          <a:p>
            <a:pPr marL="285750" lvl="1" indent="-285750" eaLnBrk="1" fontAlgn="auto" hangingPunct="1">
              <a:spcAft>
                <a:spcPts val="0"/>
              </a:spcAft>
              <a:buFont typeface="Arial" pitchFamily="34" charset="0"/>
              <a:buChar char="•"/>
              <a:defRPr/>
            </a:pPr>
            <a:r>
              <a:rPr lang="nl-BE" sz="1400" dirty="0"/>
              <a:t> …</a:t>
            </a:r>
            <a:endParaRPr lang="en-US" sz="1400" dirty="0"/>
          </a:p>
          <a:p>
            <a:pPr eaLnBrk="1" fontAlgn="auto" hangingPunct="1">
              <a:spcAft>
                <a:spcPts val="0"/>
              </a:spcAft>
              <a:buFont typeface="Arial" pitchFamily="34" charset="0"/>
              <a:buNone/>
              <a:defRPr/>
            </a:pPr>
            <a:endParaRPr lang="en-US" dirty="0"/>
          </a:p>
        </p:txBody>
      </p:sp>
      <p:sp>
        <p:nvSpPr>
          <p:cNvPr id="3379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3797"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22B3C9B-BE70-4B44-9D8E-FBE6A494546C}" type="slidenum">
              <a:rPr lang="en-US" altLang="en-US" smtClean="0">
                <a:solidFill>
                  <a:srgbClr val="FFFFFF"/>
                </a:solidFill>
              </a:rPr>
              <a:pPr fontAlgn="base">
                <a:spcBef>
                  <a:spcPct val="0"/>
                </a:spcBef>
                <a:spcAft>
                  <a:spcPct val="0"/>
                </a:spcAft>
                <a:defRPr/>
              </a:pPr>
              <a:t>30</a:t>
            </a:fld>
            <a:endParaRPr lang="en-US" altLang="en-US" smtClean="0">
              <a:solidFill>
                <a:srgbClr val="FFFFFF"/>
              </a:solidFill>
            </a:endParaRPr>
          </a:p>
        </p:txBody>
      </p:sp>
      <p:pic>
        <p:nvPicPr>
          <p:cNvPr id="34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20050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6325" y="792163"/>
            <a:ext cx="4425950" cy="5578475"/>
          </a:xfrm>
        </p:spPr>
      </p:pic>
      <p:sp>
        <p:nvSpPr>
          <p:cNvPr id="9" name="Text Placeholder 8"/>
          <p:cNvSpPr>
            <a:spLocks noGrp="1"/>
          </p:cNvSpPr>
          <p:nvPr>
            <p:ph type="body" sz="half" idx="2"/>
          </p:nvPr>
        </p:nvSpPr>
        <p:spPr>
          <a:xfrm>
            <a:off x="457200" y="2130425"/>
            <a:ext cx="2139950" cy="4243388"/>
          </a:xfrm>
        </p:spPr>
        <p:txBody>
          <a:bodyPr rtlCol="0">
            <a:normAutofit/>
          </a:bodyPr>
          <a:lstStyle/>
          <a:p>
            <a:pPr eaLnBrk="1" fontAlgn="auto" hangingPunct="1">
              <a:spcAft>
                <a:spcPts val="0"/>
              </a:spcAft>
              <a:buFont typeface="Arial" pitchFamily="34" charset="0"/>
              <a:buNone/>
              <a:defRPr/>
            </a:pPr>
            <a:r>
              <a:rPr lang="nl-BE" dirty="0" smtClean="0"/>
              <a:t>Toegang voor</a:t>
            </a:r>
            <a:br>
              <a:rPr lang="nl-BE" dirty="0" smtClean="0"/>
            </a:br>
            <a:r>
              <a:rPr lang="nl-BE" dirty="0" smtClean="0"/>
              <a:t>zorgverstrekkers</a:t>
            </a:r>
          </a:p>
          <a:p>
            <a:pPr marL="285750" indent="-285750" eaLnBrk="1" fontAlgn="auto" hangingPunct="1">
              <a:spcAft>
                <a:spcPts val="0"/>
              </a:spcAft>
              <a:buFont typeface="Arial" pitchFamily="34" charset="0"/>
              <a:buChar char="•"/>
              <a:defRPr/>
            </a:pPr>
            <a:r>
              <a:rPr lang="nl-BE" dirty="0" smtClean="0"/>
              <a:t>met een “zorgrelatie”</a:t>
            </a:r>
          </a:p>
          <a:p>
            <a:pPr marL="285750" indent="-285750" eaLnBrk="1" fontAlgn="auto" hangingPunct="1">
              <a:spcAft>
                <a:spcPts val="0"/>
              </a:spcAft>
              <a:buFont typeface="Arial" pitchFamily="34" charset="0"/>
              <a:buChar char="•"/>
              <a:defRPr/>
            </a:pPr>
            <a:r>
              <a:rPr lang="nl-BE" dirty="0" smtClean="0"/>
              <a:t>afhankelijk van hun rol</a:t>
            </a:r>
          </a:p>
          <a:p>
            <a:pPr eaLnBrk="1" fontAlgn="auto" hangingPunct="1">
              <a:spcAft>
                <a:spcPts val="0"/>
              </a:spcAft>
              <a:buFont typeface="Arial" pitchFamily="34" charset="0"/>
              <a:buNone/>
              <a:defRPr/>
            </a:pPr>
            <a:r>
              <a:rPr lang="nl-BE" dirty="0" smtClean="0"/>
              <a:t>Geen toegang voor</a:t>
            </a:r>
          </a:p>
          <a:p>
            <a:pPr marL="285750" indent="-285750" eaLnBrk="1" fontAlgn="auto" hangingPunct="1">
              <a:spcAft>
                <a:spcPts val="0"/>
              </a:spcAft>
              <a:buFont typeface="Arial" pitchFamily="34" charset="0"/>
              <a:buChar char="•"/>
              <a:defRPr/>
            </a:pPr>
            <a:r>
              <a:rPr lang="nl-BE" dirty="0"/>
              <a:t>IT-administrators, </a:t>
            </a:r>
            <a:r>
              <a:rPr lang="nl-BE" dirty="0" err="1"/>
              <a:t>hoster</a:t>
            </a:r>
            <a:r>
              <a:rPr lang="nl-BE" dirty="0"/>
              <a:t>,..</a:t>
            </a:r>
          </a:p>
          <a:p>
            <a:pPr marL="285750" indent="-285750" eaLnBrk="1" fontAlgn="auto" hangingPunct="1">
              <a:spcAft>
                <a:spcPts val="0"/>
              </a:spcAft>
              <a:buFont typeface="Arial" pitchFamily="34" charset="0"/>
              <a:buChar char="•"/>
              <a:defRPr/>
            </a:pPr>
            <a:r>
              <a:rPr lang="nl-BE" dirty="0">
                <a:solidFill>
                  <a:srgbClr val="3E6E5A"/>
                </a:solidFill>
              </a:rPr>
              <a:t>eHealth</a:t>
            </a:r>
            <a:r>
              <a:rPr lang="nl-BE" dirty="0"/>
              <a:t>-platform</a:t>
            </a:r>
          </a:p>
          <a:p>
            <a:pPr marL="285750" indent="-285750" eaLnBrk="1" fontAlgn="auto" hangingPunct="1">
              <a:spcAft>
                <a:spcPts val="0"/>
              </a:spcAft>
              <a:buFont typeface="Arial" pitchFamily="34" charset="0"/>
              <a:buChar char="•"/>
              <a:defRPr/>
            </a:pPr>
            <a:r>
              <a:rPr lang="nl-BE" dirty="0"/>
              <a:t>overheid</a:t>
            </a:r>
          </a:p>
          <a:p>
            <a:pPr marL="285750" indent="-285750" eaLnBrk="1" fontAlgn="auto" hangingPunct="1">
              <a:spcAft>
                <a:spcPts val="0"/>
              </a:spcAft>
              <a:buFont typeface="Arial" pitchFamily="34" charset="0"/>
              <a:buChar char="•"/>
              <a:defRPr/>
            </a:pPr>
            <a:r>
              <a:rPr lang="nl-BE" dirty="0"/>
              <a:t>zonder de actieve medewerking van de </a:t>
            </a:r>
            <a:br>
              <a:rPr lang="nl-BE" dirty="0"/>
            </a:br>
            <a:r>
              <a:rPr lang="nl-BE" dirty="0"/>
              <a:t>houder van de 2e sleutel </a:t>
            </a:r>
            <a:endParaRPr lang="en-US" dirty="0"/>
          </a:p>
          <a:p>
            <a:pPr eaLnBrk="1" fontAlgn="auto" hangingPunct="1">
              <a:spcAft>
                <a:spcPts val="0"/>
              </a:spcAft>
              <a:buFont typeface="Arial" pitchFamily="34" charset="0"/>
              <a:buNone/>
              <a:defRPr/>
            </a:pPr>
            <a:endParaRPr lang="en-US" dirty="0"/>
          </a:p>
        </p:txBody>
      </p:sp>
      <p:sp>
        <p:nvSpPr>
          <p:cNvPr id="34820"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4821"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664489D-BC21-4377-BB02-BF058722E246}" type="slidenum">
              <a:rPr lang="en-US" altLang="en-US" smtClean="0">
                <a:solidFill>
                  <a:srgbClr val="FFFFFF"/>
                </a:solidFill>
              </a:rPr>
              <a:pPr fontAlgn="base">
                <a:spcBef>
                  <a:spcPct val="0"/>
                </a:spcBef>
                <a:spcAft>
                  <a:spcPct val="0"/>
                </a:spcAft>
                <a:defRPr/>
              </a:pPr>
              <a:t>31</a:t>
            </a:fld>
            <a:endParaRPr lang="en-US" altLang="en-US" smtClean="0">
              <a:solidFill>
                <a:srgbClr val="FFFFFF"/>
              </a:solidFill>
            </a:endParaRPr>
          </a:p>
        </p:txBody>
      </p:sp>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81075"/>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smtClean="0"/>
              <a:t>Actie 5: Hubs &amp; </a:t>
            </a:r>
            <a:r>
              <a:rPr lang="nl-BE" dirty="0" err="1" smtClean="0"/>
              <a:t>Metahub</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Situatie 2016</a:t>
            </a:r>
          </a:p>
          <a:p>
            <a:pPr lvl="1" indent="-182880" eaLnBrk="1" fontAlgn="auto" hangingPunct="1">
              <a:spcAft>
                <a:spcPts val="0"/>
              </a:spcAft>
              <a:buFont typeface="Arial" pitchFamily="34" charset="0"/>
              <a:buChar char="•"/>
              <a:defRPr/>
            </a:pPr>
            <a:r>
              <a:rPr lang="nl-BE" dirty="0" smtClean="0"/>
              <a:t>systeem voor het delen van gegevens en documenten voor de algemene en psychiatrische ziekenhuizen via de 5 hubs</a:t>
            </a:r>
          </a:p>
          <a:p>
            <a:pPr marL="1005840" lvl="3" indent="-182880" eaLnBrk="1" fontAlgn="auto" hangingPunct="1">
              <a:spcAft>
                <a:spcPts val="0"/>
              </a:spcAft>
              <a:buFont typeface="Arial" pitchFamily="34" charset="0"/>
              <a:buChar char="•"/>
              <a:defRPr/>
            </a:pPr>
            <a:r>
              <a:rPr lang="nl-BE" dirty="0" smtClean="0"/>
              <a:t>Collaboratief Zorgplatform (</a:t>
            </a:r>
            <a:r>
              <a:rPr lang="nl-BE" dirty="0" err="1" smtClean="0"/>
              <a:t>Cozo</a:t>
            </a:r>
            <a:r>
              <a:rPr lang="nl-BE" dirty="0" smtClean="0"/>
              <a:t>)</a:t>
            </a:r>
          </a:p>
          <a:p>
            <a:pPr marL="1005840" lvl="3" indent="-182880" eaLnBrk="1" fontAlgn="auto" hangingPunct="1">
              <a:spcAft>
                <a:spcPts val="0"/>
              </a:spcAft>
              <a:buFont typeface="Arial" pitchFamily="34" charset="0"/>
              <a:buChar char="•"/>
              <a:defRPr/>
            </a:pPr>
            <a:r>
              <a:rPr lang="nl-BE" dirty="0" smtClean="0"/>
              <a:t>Antwerpse Regionale Hub (ARH)</a:t>
            </a:r>
          </a:p>
          <a:p>
            <a:pPr marL="1005840" lvl="3" indent="-182880" eaLnBrk="1" fontAlgn="auto" hangingPunct="1">
              <a:spcAft>
                <a:spcPts val="0"/>
              </a:spcAft>
              <a:buFont typeface="Arial" pitchFamily="34" charset="0"/>
              <a:buChar char="•"/>
              <a:defRPr/>
            </a:pPr>
            <a:r>
              <a:rPr lang="nl-BE" dirty="0" smtClean="0"/>
              <a:t>Vlaams Ziekenhuisnetwerk KU Leuven (VZN)</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Wallon (RSW)</a:t>
            </a:r>
          </a:p>
          <a:p>
            <a:pPr marL="1005840" lvl="3" indent="-182880" eaLnBrk="1" fontAlgn="auto" hangingPunct="1">
              <a:spcAft>
                <a:spcPts val="0"/>
              </a:spcAft>
              <a:buFont typeface="Arial" pitchFamily="34" charset="0"/>
              <a:buChar char="•"/>
              <a:defRPr/>
            </a:pPr>
            <a:r>
              <a:rPr lang="nl-BE" dirty="0" err="1" smtClean="0"/>
              <a:t>Réseau</a:t>
            </a:r>
            <a:r>
              <a:rPr lang="nl-BE" dirty="0" smtClean="0"/>
              <a:t> Santé </a:t>
            </a:r>
            <a:r>
              <a:rPr lang="nl-BE" dirty="0" err="1" smtClean="0"/>
              <a:t>Bruxellois</a:t>
            </a:r>
            <a:r>
              <a:rPr lang="nl-BE" dirty="0" smtClean="0"/>
              <a:t> (RSB)</a:t>
            </a:r>
          </a:p>
          <a:p>
            <a:pPr lvl="1" indent="-182880" eaLnBrk="1" fontAlgn="auto" hangingPunct="1">
              <a:spcAft>
                <a:spcPts val="0"/>
              </a:spcAft>
              <a:buFont typeface="Arial" pitchFamily="34" charset="0"/>
              <a:buChar char="•"/>
              <a:defRPr/>
            </a:pPr>
            <a:r>
              <a:rPr lang="nl-BE" dirty="0" smtClean="0"/>
              <a:t>verwijzing naar de documenten van de eerste lijn (</a:t>
            </a:r>
            <a:r>
              <a:rPr lang="nl-BE" dirty="0" err="1" smtClean="0"/>
              <a:t>SumEHR</a:t>
            </a:r>
            <a:r>
              <a:rPr lang="nl-BE" dirty="0" smtClean="0"/>
              <a:t>, medicatieschema, ...)</a:t>
            </a:r>
          </a:p>
          <a:p>
            <a:pPr marL="731520" lvl="2" indent="-182880" eaLnBrk="1" fontAlgn="auto" hangingPunct="1">
              <a:spcAft>
                <a:spcPts val="0"/>
              </a:spcAft>
              <a:buFont typeface="Arial" pitchFamily="34" charset="0"/>
              <a:buChar char="•"/>
              <a:defRPr/>
            </a:pPr>
            <a:r>
              <a:rPr lang="nl-BE" dirty="0" smtClean="0"/>
              <a:t>via de 3 ‘gezondheidskluizen’ / </a:t>
            </a:r>
            <a:r>
              <a:rPr lang="nl-BE" dirty="0" err="1" smtClean="0"/>
              <a:t>metahub</a:t>
            </a:r>
            <a:endParaRPr lang="nl-BE" dirty="0" smtClean="0"/>
          </a:p>
          <a:p>
            <a:pPr marL="1005840" lvl="3" indent="-182880" eaLnBrk="1" fontAlgn="auto" hangingPunct="1">
              <a:spcAft>
                <a:spcPts val="0"/>
              </a:spcAft>
              <a:buFont typeface="Arial" pitchFamily="34" charset="0"/>
              <a:buChar char="•"/>
              <a:defRPr/>
            </a:pPr>
            <a:r>
              <a:rPr lang="nl-BE" dirty="0" smtClean="0"/>
              <a:t>Vitalink</a:t>
            </a:r>
          </a:p>
          <a:p>
            <a:pPr marL="1005840" lvl="3" indent="-182880" eaLnBrk="1" fontAlgn="auto" hangingPunct="1">
              <a:spcAft>
                <a:spcPts val="0"/>
              </a:spcAft>
              <a:buFont typeface="Arial" pitchFamily="34" charset="0"/>
              <a:buChar char="•"/>
              <a:defRPr/>
            </a:pPr>
            <a:r>
              <a:rPr lang="nl-BE" dirty="0" err="1" smtClean="0"/>
              <a:t>InterMed</a:t>
            </a:r>
            <a:endParaRPr lang="nl-BE" dirty="0" smtClean="0"/>
          </a:p>
          <a:p>
            <a:pPr marL="1005840" lvl="3" indent="-182880" eaLnBrk="1" fontAlgn="auto" hangingPunct="1">
              <a:spcAft>
                <a:spcPts val="0"/>
              </a:spcAft>
              <a:buFont typeface="Arial" pitchFamily="34" charset="0"/>
              <a:buChar char="•"/>
              <a:defRPr/>
            </a:pPr>
            <a:r>
              <a:rPr lang="nl-BE" dirty="0" err="1" smtClean="0"/>
              <a:t>BruSafe</a:t>
            </a:r>
            <a:endParaRPr lang="nl-BE" dirty="0" smtClean="0"/>
          </a:p>
          <a:p>
            <a:pPr lvl="1" indent="-182880" eaLnBrk="1" fontAlgn="auto" hangingPunct="1">
              <a:spcAft>
                <a:spcPts val="0"/>
              </a:spcAft>
              <a:buFont typeface="Arial" pitchFamily="34" charset="0"/>
              <a:buChar char="•"/>
              <a:defRPr/>
            </a:pPr>
            <a:r>
              <a:rPr lang="nl-BE" dirty="0" smtClean="0"/>
              <a:t>01/10/2016</a:t>
            </a:r>
            <a:r>
              <a:rPr lang="nl-BE" dirty="0"/>
              <a:t>: </a:t>
            </a:r>
            <a:r>
              <a:rPr lang="nl-BE" dirty="0" smtClean="0"/>
              <a:t>16.440.694 relaties hubs-patiënten geregistreerd in de </a:t>
            </a:r>
            <a:r>
              <a:rPr lang="nl-BE" dirty="0" err="1"/>
              <a:t>m</a:t>
            </a:r>
            <a:r>
              <a:rPr lang="nl-BE" dirty="0" err="1" smtClean="0"/>
              <a:t>etahub</a:t>
            </a:r>
            <a:r>
              <a:rPr lang="nl-BE" dirty="0" smtClean="0"/>
              <a:t> (totaal volume)</a:t>
            </a:r>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731520" lvl="2"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2867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2867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9FE7F5-FD76-41BA-99B0-AEE6AF01F303}" type="slidenum">
              <a:rPr lang="en-US" altLang="en-US" smtClean="0">
                <a:solidFill>
                  <a:srgbClr val="FFFFFF"/>
                </a:solidFill>
              </a:rPr>
              <a:pPr fontAlgn="base">
                <a:spcBef>
                  <a:spcPct val="0"/>
                </a:spcBef>
                <a:spcAft>
                  <a:spcPct val="0"/>
                </a:spcAft>
                <a:defRPr/>
              </a:pPr>
              <a:t>32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B949D2EA-5D93-41A8-AAFD-373928292033}" type="slidenum">
              <a:rPr lang="en-US" smtClean="0"/>
              <a:pPr>
                <a:defRPr/>
              </a:pPr>
              <a:t>33</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3" y="802647"/>
            <a:ext cx="8859478" cy="57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C58C9C4-3157-478A-A6C7-99391D65CB54}" type="slidenum">
              <a:rPr lang="en-US" smtClean="0"/>
              <a:pPr>
                <a:defRPr/>
              </a:pPr>
              <a:t>34</a:t>
            </a:fld>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93" y="658926"/>
            <a:ext cx="8928490" cy="5824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FFBD73E-7F29-4D7A-875E-CB3EC40D358C}" type="slidenum">
              <a:rPr lang="en-US" smtClean="0"/>
              <a:pPr>
                <a:defRPr/>
              </a:pPr>
              <a:t>35</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0" y="709156"/>
            <a:ext cx="8988725" cy="585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7F8A1B4C-EC49-44C4-8258-AB33A80ADC60}" type="slidenum">
              <a:rPr lang="en-US" smtClean="0"/>
              <a:pPr>
                <a:defRPr/>
              </a:pPr>
              <a:t>36</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82" y="759125"/>
            <a:ext cx="8771363" cy="57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11FCD300-101B-40CC-9373-96E3E3568284}" type="slidenum">
              <a:rPr lang="en-US" smtClean="0"/>
              <a:pPr>
                <a:defRPr/>
              </a:pPr>
              <a:t>37</a:t>
            </a:fld>
            <a:endParaRPr lang="en-US"/>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95" y="983410"/>
            <a:ext cx="8739836" cy="569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Noodzakelijke voorwaarde voor de uitwisseling van gezondheidsgegevens: toestemming van de patiënt tot de elektronische delen van zijn gezondheidsgegevens</a:t>
            </a:r>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altLang="en-US" dirty="0" smtClean="0"/>
              <a:t>reglement goedgekeurd door de verschillende beheer- en adviesorganen van het </a:t>
            </a:r>
            <a:r>
              <a:rPr lang="nl-BE" altLang="en-US" dirty="0" smtClean="0">
                <a:solidFill>
                  <a:srgbClr val="3E6E5A"/>
                </a:solidFill>
              </a:rPr>
              <a:t>eHealth</a:t>
            </a:r>
            <a:r>
              <a:rPr lang="nl-BE" altLang="en-US" dirty="0" smtClean="0"/>
              <a:t>-platform (Overlegcomité met de gebruikers, Beheerscomité en Sectoraal Comité Gezondheid)</a:t>
            </a:r>
          </a:p>
          <a:p>
            <a:pPr lvl="1" indent="-182880" eaLnBrk="1" fontAlgn="auto" hangingPunct="1">
              <a:spcAft>
                <a:spcPts val="0"/>
              </a:spcAft>
              <a:buFont typeface="Arial" pitchFamily="34" charset="0"/>
              <a:buChar char="•"/>
              <a:defRPr/>
            </a:pPr>
            <a:endParaRPr lang="nl-BE" altLang="en-US" dirty="0" smtClean="0"/>
          </a:p>
          <a:p>
            <a:pPr lvl="1" indent="-182880" eaLnBrk="1" fontAlgn="auto" hangingPunct="1">
              <a:spcAft>
                <a:spcPts val="0"/>
              </a:spcAft>
              <a:buFont typeface="Arial" pitchFamily="34" charset="0"/>
              <a:buChar char="•"/>
              <a:defRPr/>
            </a:pPr>
            <a:r>
              <a:rPr lang="nl-BE" dirty="0" smtClean="0"/>
              <a:t>enkel tussen zorgverstrekkers/instellingen die een therapeutische relatie/zorgrelatie hebben met de patiënt (</a:t>
            </a:r>
            <a:r>
              <a:rPr lang="nl-BE" dirty="0" err="1" smtClean="0"/>
              <a:t>bvb</a:t>
            </a:r>
            <a:r>
              <a:rPr lang="nl-BE" dirty="0" smtClean="0"/>
              <a:t>. geen toegang voor arbeidsgeneesheer)</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r>
              <a:rPr lang="nl-BE" dirty="0" smtClean="0"/>
              <a:t>registratie van de toestemming door de patiënt zelf of via zijn arts, apotheker, ziekenfonds of ziekenhuis </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0964"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096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CEFF994-1EB9-407C-9EEE-D739843D0530}" type="slidenum">
              <a:rPr lang="en-US" altLang="en-US" smtClean="0">
                <a:solidFill>
                  <a:srgbClr val="FFFFFF"/>
                </a:solidFill>
              </a:rPr>
              <a:pPr fontAlgn="base">
                <a:spcBef>
                  <a:spcPct val="0"/>
                </a:spcBef>
                <a:spcAft>
                  <a:spcPct val="0"/>
                </a:spcAft>
                <a:defRPr/>
              </a:pPr>
              <a:t>38</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4035" name="Rectangle 3"/>
          <p:cNvSpPr>
            <a:spLocks noGrp="1" noChangeArrowheads="1"/>
          </p:cNvSpPr>
          <p:nvPr>
            <p:ph idx="1"/>
          </p:nvPr>
        </p:nvSpPr>
        <p:spPr/>
        <p:txBody>
          <a:bodyPr/>
          <a:lstStyle/>
          <a:p>
            <a:pPr eaLnBrk="1" hangingPunct="1"/>
            <a:endParaRPr lang="nl-BE" altLang="en-US" dirty="0" smtClean="0"/>
          </a:p>
          <a:p>
            <a:pPr eaLnBrk="1" hangingPunct="1"/>
            <a:r>
              <a:rPr lang="nl-BE" altLang="en-US" dirty="0" smtClean="0"/>
              <a:t>Mogelijkheid tot uitsluiting van een zorgverstrekker</a:t>
            </a:r>
          </a:p>
          <a:p>
            <a:pPr lvl="1" eaLnBrk="1" hangingPunct="1"/>
            <a:endParaRPr lang="nl-BE" altLang="en-US" dirty="0" smtClean="0"/>
          </a:p>
          <a:p>
            <a:pPr eaLnBrk="1" hangingPunct="1"/>
            <a:r>
              <a:rPr lang="nl-BE" altLang="en-US" dirty="0" smtClean="0"/>
              <a:t>Mogelijkheid om zijn toestemming in te trekken</a:t>
            </a:r>
          </a:p>
          <a:p>
            <a:pPr lvl="1" eaLnBrk="1" hangingPunct="1"/>
            <a:endParaRPr lang="nl-BE" altLang="en-US" dirty="0" smtClean="0"/>
          </a:p>
          <a:p>
            <a:pPr eaLnBrk="1" hangingPunct="1"/>
            <a:r>
              <a:rPr lang="nl-BE" altLang="en-US" dirty="0" smtClean="0"/>
              <a:t>Mogelijkheid om op elk moment zijn toestemmingsprofiel te wijzigen, zonder restrictie inzake wijzigingen</a:t>
            </a:r>
          </a:p>
          <a:p>
            <a:pPr eaLnBrk="1" hangingPunct="1"/>
            <a:endParaRPr lang="nl-BE" altLang="en-US" dirty="0" smtClean="0"/>
          </a:p>
          <a:p>
            <a:pPr eaLnBrk="1" hangingPunct="1"/>
            <a:r>
              <a:rPr lang="nl-BE" altLang="en-US" dirty="0" smtClean="0"/>
              <a:t>Mogelijkheid om te zien wie de geïnformeerde toestemming heeft ingebracht/gewijzigd</a:t>
            </a:r>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lvl="1" eaLnBrk="1" hangingPunct="1"/>
            <a:endParaRPr lang="nl-BE" altLang="en-US" dirty="0" smtClean="0"/>
          </a:p>
          <a:p>
            <a:pPr lvl="1"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eaLnBrk="1" hangingPunct="1"/>
            <a:endParaRPr lang="nl-BE" altLang="en-US" dirty="0" smtClean="0"/>
          </a:p>
          <a:p>
            <a:pPr lvl="1" eaLnBrk="1" hangingPunct="1"/>
            <a:endParaRPr lang="nl-BE" altLang="en-US" dirty="0" smtClean="0"/>
          </a:p>
          <a:p>
            <a:pPr eaLnBrk="1" hangingPunct="1"/>
            <a:endParaRPr lang="nl-BE" altLang="en-US" dirty="0" smtClean="0"/>
          </a:p>
        </p:txBody>
      </p:sp>
      <p:sp>
        <p:nvSpPr>
          <p:cNvPr id="41988"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1989"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8AEEFC-9905-4311-BA2E-3484D7FBEC4A}" type="slidenum">
              <a:rPr lang="en-US" altLang="en-US" smtClean="0">
                <a:solidFill>
                  <a:srgbClr val="FFFFFF"/>
                </a:solidFill>
              </a:rPr>
              <a:pPr fontAlgn="base">
                <a:spcBef>
                  <a:spcPct val="0"/>
                </a:spcBef>
                <a:spcAft>
                  <a:spcPct val="0"/>
                </a:spcAft>
                <a:defRPr/>
              </a:pPr>
              <a:t>39</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lstStyle/>
          <a:p>
            <a:pPr eaLnBrk="1" hangingPunct="1"/>
            <a:r>
              <a:rPr lang="nl-BE" altLang="en-US" sz="2200" smtClean="0">
                <a:sym typeface="Arial" charset="0"/>
              </a:rPr>
              <a:t>Een samenwerking</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Efficiënte en veilige</a:t>
            </a:r>
            <a:r>
              <a:rPr lang="nl-BE" altLang="en-US" sz="2200" smtClean="0"/>
              <a:t> </a:t>
            </a:r>
            <a:r>
              <a:rPr lang="nl-BE" altLang="en-US" sz="2200" smtClean="0">
                <a:sym typeface="Arial" charset="0"/>
              </a:rPr>
              <a:t>elektronische</a:t>
            </a:r>
            <a:r>
              <a:rPr lang="nl-BE" altLang="en-US" sz="2200" smtClean="0"/>
              <a:t> </a:t>
            </a:r>
            <a:r>
              <a:rPr lang="nl-BE" altLang="en-US" sz="2200" smtClean="0">
                <a:sym typeface="Arial" charset="0"/>
              </a:rPr>
              <a:t>communicatie</a:t>
            </a:r>
            <a:r>
              <a:rPr lang="nl-BE" altLang="en-US" sz="2200" smtClean="0"/>
              <a:t> </a:t>
            </a:r>
            <a:r>
              <a:rPr lang="nl-BE" altLang="en-US" sz="2200" smtClean="0">
                <a:sym typeface="Arial" charset="0"/>
              </a:rPr>
              <a:t>tussen</a:t>
            </a:r>
            <a:r>
              <a:rPr lang="nl-BE" altLang="en-US" sz="2200" smtClean="0"/>
              <a:t> </a:t>
            </a:r>
            <a:r>
              <a:rPr lang="nl-BE" altLang="en-US" sz="2200" smtClean="0">
                <a:sym typeface="Arial" charset="0"/>
              </a:rPr>
              <a:t>alle actoren in de gezondheidszorg</a:t>
            </a:r>
          </a:p>
          <a:p>
            <a:pPr eaLnBrk="1" hangingPunct="1"/>
            <a:r>
              <a:rPr lang="nl-BE" altLang="en-US" sz="2200" smtClean="0">
                <a:sym typeface="Arial" charset="0"/>
              </a:rPr>
              <a:t>Kwaliteitsvolle,</a:t>
            </a:r>
            <a:r>
              <a:rPr lang="nl-BE" altLang="en-US" sz="2200" smtClean="0"/>
              <a:t> </a:t>
            </a:r>
            <a:r>
              <a:rPr lang="nl-BE" altLang="en-US" sz="2200" smtClean="0">
                <a:sym typeface="Arial" charset="0"/>
              </a:rPr>
              <a:t>specialisme-overschrijdende</a:t>
            </a:r>
            <a:r>
              <a:rPr lang="nl-BE" altLang="en-US" sz="2200" smtClean="0"/>
              <a:t> </a:t>
            </a:r>
            <a:r>
              <a:rPr lang="nl-BE" altLang="en-US" sz="2200" smtClean="0">
                <a:sym typeface="Arial" charset="0"/>
              </a:rPr>
              <a:t>elektronische patiëntendossiers</a:t>
            </a:r>
          </a:p>
          <a:p>
            <a:pPr eaLnBrk="1" hangingPunct="1"/>
            <a:r>
              <a:rPr lang="nl-BE" altLang="en-US" sz="2200" smtClean="0">
                <a:sym typeface="Arial" charset="0"/>
              </a:rPr>
              <a:t>Zorgplannen en zorgtrajecten</a:t>
            </a:r>
          </a:p>
          <a:p>
            <a:pPr eaLnBrk="1" hangingPunct="1"/>
            <a:r>
              <a:rPr lang="nl-BE" altLang="en-US" sz="2200" smtClean="0">
                <a:sym typeface="Arial" charset="0"/>
              </a:rPr>
              <a:t>Geoptimaliseerde</a:t>
            </a:r>
            <a:r>
              <a:rPr lang="nl-BE" altLang="en-US" sz="2200" smtClean="0"/>
              <a:t> </a:t>
            </a:r>
            <a:r>
              <a:rPr lang="nl-BE" altLang="en-US" sz="2200" smtClean="0">
                <a:sym typeface="Arial" charset="0"/>
              </a:rPr>
              <a:t>administratieve</a:t>
            </a:r>
            <a:r>
              <a:rPr lang="nl-BE" altLang="en-US" sz="2200" smtClean="0"/>
              <a:t> </a:t>
            </a:r>
            <a:r>
              <a:rPr lang="nl-BE" altLang="en-US" sz="2200" smtClean="0">
                <a:sym typeface="Arial" charset="0"/>
              </a:rPr>
              <a:t>processen</a:t>
            </a:r>
          </a:p>
          <a:p>
            <a:pPr eaLnBrk="1" hangingPunct="1"/>
            <a:r>
              <a:rPr lang="nl-BE" altLang="en-US" sz="2200" smtClean="0">
                <a:sym typeface="Arial" charset="0"/>
              </a:rPr>
              <a:t>Technische en semantische</a:t>
            </a:r>
            <a:r>
              <a:rPr lang="nl-BE" altLang="en-US" sz="2200" smtClean="0"/>
              <a:t> </a:t>
            </a:r>
            <a:r>
              <a:rPr lang="nl-BE" altLang="en-US" sz="2200" smtClean="0">
                <a:sym typeface="Arial" charset="0"/>
              </a:rPr>
              <a:t>interoperabiliteit</a:t>
            </a:r>
          </a:p>
          <a:p>
            <a:pPr eaLnBrk="1" hangingPunct="1"/>
            <a:r>
              <a:rPr lang="nl-BE" altLang="en-US" sz="2200" smtClean="0">
                <a:sym typeface="Arial" charset="0"/>
              </a:rPr>
              <a:t>Waarborgen inzake</a:t>
            </a:r>
          </a:p>
          <a:p>
            <a:pPr lvl="1" eaLnBrk="1" hangingPunct="1"/>
            <a:r>
              <a:rPr lang="nl-BE" altLang="en-US" smtClean="0">
                <a:sym typeface="Arial" charset="0"/>
              </a:rPr>
              <a:t>informatieveiligheid</a:t>
            </a:r>
          </a:p>
          <a:p>
            <a:pPr lvl="1" eaLnBrk="1" hangingPunct="1"/>
            <a:r>
              <a:rPr lang="nl-BE" altLang="en-US" smtClean="0">
                <a:sym typeface="Arial" charset="0"/>
              </a:rPr>
              <a:t>bescherming van de persoonlijke</a:t>
            </a:r>
            <a:r>
              <a:rPr lang="nl-BE" altLang="en-US" smtClean="0"/>
              <a:t> </a:t>
            </a:r>
            <a:r>
              <a:rPr lang="nl-BE" altLang="en-US" smtClean="0">
                <a:sym typeface="Arial" charset="0"/>
              </a:rPr>
              <a:t>levenssfeer</a:t>
            </a:r>
          </a:p>
          <a:p>
            <a:pPr lvl="1" eaLnBrk="1" hangingPunct="1"/>
            <a:r>
              <a:rPr lang="nl-BE" altLang="en-US" smtClean="0">
                <a:sym typeface="Arial" charset="0"/>
              </a:rPr>
              <a:t>naleving van het beroepsgeheim</a:t>
            </a:r>
            <a:r>
              <a:rPr lang="nl-BE" altLang="en-US" smtClean="0"/>
              <a:t> </a:t>
            </a:r>
            <a:r>
              <a:rPr lang="nl-BE" altLang="en-US" smtClean="0">
                <a:sym typeface="Arial" charset="0"/>
              </a:rPr>
              <a:t>van de zorgverstrekkers</a:t>
            </a:r>
          </a:p>
        </p:txBody>
      </p:sp>
      <p:sp>
        <p:nvSpPr>
          <p:cNvPr id="819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
        <p:nvSpPr>
          <p:cNvPr id="819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0012855-1F5A-46A9-A7FA-4917C6E000D1}" type="slidenum">
              <a:rPr lang="en-US" altLang="en-US" smtClean="0">
                <a:solidFill>
                  <a:srgbClr val="FFFFFF"/>
                </a:solidFill>
              </a:rPr>
              <a:pPr fontAlgn="base">
                <a:spcBef>
                  <a:spcPct val="0"/>
                </a:spcBef>
                <a:spcAft>
                  <a:spcPct val="0"/>
                </a:spcAft>
                <a:defRPr/>
              </a:pPr>
              <a:t>4</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dirty="0" err="1" smtClean="0">
                <a:solidFill>
                  <a:srgbClr val="3E6E5A"/>
                </a:solidFill>
              </a:rPr>
              <a:t>eHealth</a:t>
            </a:r>
            <a:r>
              <a:rPr lang="nl-BE" altLang="en-US" dirty="0" err="1" smtClean="0"/>
              <a:t>Consent</a:t>
            </a:r>
            <a:endParaRPr lang="nl-BE" dirty="0"/>
          </a:p>
        </p:txBody>
      </p:sp>
      <p:sp>
        <p:nvSpPr>
          <p:cNvPr id="43011"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301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8243136-420A-48FC-800D-C810D73F4950}" type="slidenum">
              <a:rPr lang="en-US" altLang="en-US" smtClean="0">
                <a:solidFill>
                  <a:srgbClr val="FFFFFF"/>
                </a:solidFill>
              </a:rPr>
              <a:pPr fontAlgn="base">
                <a:spcBef>
                  <a:spcPct val="0"/>
                </a:spcBef>
                <a:spcAft>
                  <a:spcPct val="0"/>
                </a:spcAft>
                <a:defRPr/>
              </a:pPr>
              <a:t>40</a:t>
            </a:fld>
            <a:endParaRPr lang="nl-BE" altLang="en-US" smtClean="0">
              <a:solidFill>
                <a:srgbClr val="FFFFFF"/>
              </a:solidFill>
            </a:endParaRPr>
          </a:p>
        </p:txBody>
      </p:sp>
      <p:pic>
        <p:nvPicPr>
          <p:cNvPr id="4506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44675"/>
            <a:ext cx="836453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a:t>G</a:t>
            </a:r>
            <a:r>
              <a:rPr lang="nl-BE" dirty="0" smtClean="0"/>
              <a:t>eïnformeerde toestemming </a:t>
            </a:r>
            <a:endParaRPr lang="nl-BE" dirty="0"/>
          </a:p>
        </p:txBody>
      </p:sp>
      <p:sp>
        <p:nvSpPr>
          <p:cNvPr id="4099" name="Rectangle 3"/>
          <p:cNvSpPr>
            <a:spLocks noGrp="1" noChangeArrowheads="1"/>
          </p:cNvSpPr>
          <p:nvPr>
            <p:ph idx="1"/>
          </p:nvPr>
        </p:nvSpPr>
        <p:spPr/>
        <p:txBody>
          <a:bodyPr rtlCol="0">
            <a:normAutofit/>
          </a:bodyPr>
          <a:lstStyle/>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Doelstelling 31/12/2016: 4,5 miljoen geregistreerde toestemmingen</a:t>
            </a: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fr-BE" dirty="0" smtClean="0"/>
              <a:t>16/10/2016</a:t>
            </a:r>
            <a:r>
              <a:rPr lang="fr-BE" dirty="0"/>
              <a:t>: </a:t>
            </a:r>
            <a:r>
              <a:rPr lang="en-US" b="1" dirty="0" smtClean="0"/>
              <a:t>4.231.494 </a:t>
            </a:r>
            <a:r>
              <a:rPr lang="nl-BE" dirty="0" smtClean="0"/>
              <a:t>geregistreerde toestemmingen</a:t>
            </a:r>
          </a:p>
          <a:p>
            <a:pPr marL="182880" indent="-182880" eaLnBrk="1" fontAlgn="auto" hangingPunct="1">
              <a:spcAft>
                <a:spcPts val="0"/>
              </a:spcAft>
              <a:buFont typeface="Arial" pitchFamily="34" charset="0"/>
              <a:buChar char="•"/>
              <a:defRPr/>
            </a:pPr>
            <a:endParaRPr lang="nl-BE" dirty="0"/>
          </a:p>
          <a:p>
            <a:pPr marL="177800" lvl="1" indent="-177800" eaLnBrk="1" fontAlgn="auto" hangingPunct="1">
              <a:spcAft>
                <a:spcPts val="0"/>
              </a:spcAft>
              <a:buFont typeface="Arial" pitchFamily="34" charset="0"/>
              <a:buChar char="•"/>
              <a:defRPr/>
            </a:pPr>
            <a:r>
              <a:rPr lang="nl-BE" sz="2400" dirty="0" smtClean="0">
                <a:hlinkClick r:id="rId3"/>
              </a:rPr>
              <a:t>www.patientconsent.be</a:t>
            </a:r>
            <a:endParaRPr lang="nl-BE" dirty="0" smtClean="0"/>
          </a:p>
          <a:p>
            <a:pPr marL="274320" lvl="1" indent="0" eaLnBrk="1" fontAlgn="auto" hangingPunct="1">
              <a:spcAft>
                <a:spcPts val="0"/>
              </a:spcAft>
              <a:buFont typeface="Arial" pitchFamily="34" charset="0"/>
              <a:buNone/>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smtClean="0"/>
          </a:p>
        </p:txBody>
      </p:sp>
      <p:sp>
        <p:nvSpPr>
          <p:cNvPr id="44036" name="Date Placeholder 2"/>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4037"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DC2BC41-277C-433A-A38C-D8204770F439}" type="slidenum">
              <a:rPr lang="en-US" altLang="en-US" smtClean="0">
                <a:solidFill>
                  <a:srgbClr val="FFFFFF"/>
                </a:solidFill>
              </a:rPr>
              <a:pPr fontAlgn="base">
                <a:spcBef>
                  <a:spcPct val="0"/>
                </a:spcBef>
                <a:spcAft>
                  <a:spcPct val="0"/>
                </a:spcAft>
                <a:defRPr/>
              </a:pPr>
              <a:t>41</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a:t>
            </a:r>
            <a:endParaRPr lang="nl-BE" dirty="0"/>
          </a:p>
        </p:txBody>
      </p:sp>
      <p:sp>
        <p:nvSpPr>
          <p:cNvPr id="47107"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5060" name="Date Placeholder 4"/>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5061"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00DA24B-0A7F-45C7-9922-771D7D45DE54}" type="slidenum">
              <a:rPr lang="en-US" altLang="en-US" smtClean="0">
                <a:solidFill>
                  <a:srgbClr val="FFFFFF"/>
                </a:solidFill>
              </a:rPr>
              <a:pPr fontAlgn="base">
                <a:spcBef>
                  <a:spcPct val="0"/>
                </a:spcBef>
                <a:spcAft>
                  <a:spcPct val="0"/>
                </a:spcAft>
                <a:defRPr/>
              </a:pPr>
              <a:t>42</a:t>
            </a:fld>
            <a:endParaRPr lang="nl-BE" altLang="en-US" smtClean="0">
              <a:solidFill>
                <a:srgbClr val="FFFFFF"/>
              </a:solidFill>
            </a:endParaRPr>
          </a:p>
        </p:txBody>
      </p:sp>
      <p:pic>
        <p:nvPicPr>
          <p:cNvPr id="471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76835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www.patientconsent.be/folder</a:t>
            </a:r>
            <a:endParaRPr lang="nl-BE" dirty="0"/>
          </a:p>
        </p:txBody>
      </p:sp>
      <p:sp>
        <p:nvSpPr>
          <p:cNvPr id="48131" name="Content Placeholder 2"/>
          <p:cNvSpPr>
            <a:spLocks noGrp="1"/>
          </p:cNvSpPr>
          <p:nvPr>
            <p:ph idx="1"/>
          </p:nvPr>
        </p:nvSpPr>
        <p:spPr/>
        <p:txBody>
          <a:bodyPr/>
          <a:lstStyle/>
          <a:p>
            <a:pPr eaLnBrk="1" hangingPunct="1"/>
            <a:endParaRPr lang="fr-BE" altLang="en-US" smtClean="0"/>
          </a:p>
          <a:p>
            <a:pPr eaLnBrk="1" hangingPunct="1"/>
            <a:endParaRPr lang="en-US" altLang="en-US" smtClean="0"/>
          </a:p>
          <a:p>
            <a:pPr eaLnBrk="1" hangingPunct="1"/>
            <a:endParaRPr lang="fr-FR" altLang="en-US" smtClean="0"/>
          </a:p>
          <a:p>
            <a:pPr eaLnBrk="1" hangingPunct="1"/>
            <a:endParaRPr lang="en-US" altLang="en-US" smtClean="0"/>
          </a:p>
        </p:txBody>
      </p:sp>
      <p:sp>
        <p:nvSpPr>
          <p:cNvPr id="4608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4608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493C62E1-D56C-4B2D-8B30-BA0BF219E2A1}" type="slidenum">
              <a:rPr lang="en-US" altLang="en-US" smtClean="0">
                <a:solidFill>
                  <a:srgbClr val="FFFFFF"/>
                </a:solidFill>
              </a:rPr>
              <a:pPr fontAlgn="base">
                <a:spcBef>
                  <a:spcPct val="0"/>
                </a:spcBef>
                <a:spcAft>
                  <a:spcPct val="0"/>
                </a:spcAft>
                <a:defRPr/>
              </a:pPr>
              <a:t>43</a:t>
            </a:fld>
            <a:endParaRPr lang="nl-BE" altLang="en-US" smtClean="0">
              <a:solidFill>
                <a:srgbClr val="FFFFFF"/>
              </a:solidFill>
            </a:endParaRPr>
          </a:p>
        </p:txBody>
      </p:sp>
      <p:pic>
        <p:nvPicPr>
          <p:cNvPr id="481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7583487"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562FF23A-2711-481F-8319-FA88FDDA0745}" type="slidenum">
              <a:rPr lang="en-US" smtClean="0"/>
              <a:pPr>
                <a:defRPr/>
              </a:pPr>
              <a:t>44</a:t>
            </a:fld>
            <a:endParaRPr lang="en-US"/>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22" y="653227"/>
            <a:ext cx="8911237" cy="581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A8AF9D67-430F-41F5-8583-5B59E63B2B33}" type="slidenum">
              <a:rPr lang="en-US" smtClean="0"/>
              <a:pPr>
                <a:defRPr/>
              </a:pPr>
              <a:t>45</a:t>
            </a:fld>
            <a:endParaRPr lang="en-US"/>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69" y="703085"/>
            <a:ext cx="8928340" cy="582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E4543535-347B-4BC9-96C9-479EAD5FF453}" type="slidenum">
              <a:rPr lang="en-US" smtClean="0"/>
              <a:pPr>
                <a:defRPr/>
              </a:pPr>
              <a:t>46</a:t>
            </a:fld>
            <a:endParaRPr lang="en-US"/>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60" y="752265"/>
            <a:ext cx="8799094" cy="574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a:t>
            </a:r>
            <a:r>
              <a:rPr lang="nl-BE" dirty="0"/>
              <a:t>2</a:t>
            </a:r>
            <a:r>
              <a:rPr lang="nl-BE" dirty="0" smtClean="0"/>
              <a:t>: geïntegreerd ziekenhuis EPD</a:t>
            </a:r>
            <a:endParaRPr lang="nl-BE" dirty="0"/>
          </a:p>
        </p:txBody>
      </p:sp>
      <p:sp>
        <p:nvSpPr>
          <p:cNvPr id="4099" name="Rectangle 3"/>
          <p:cNvSpPr>
            <a:spLocks noGrp="1" noChangeArrowheads="1"/>
          </p:cNvSpPr>
          <p:nvPr>
            <p:ph idx="1"/>
          </p:nvPr>
        </p:nvSpPr>
        <p:spPr/>
        <p:txBody>
          <a:bodyPr rtlCol="0">
            <a:normAutofit/>
          </a:bodyPr>
          <a:lstStyle/>
          <a:p>
            <a:pPr marL="182880" indent="-182880" eaLnBrk="1" fontAlgn="auto" hangingPunct="1">
              <a:spcAft>
                <a:spcPts val="0"/>
              </a:spcAft>
              <a:buFont typeface="Arial" pitchFamily="34" charset="0"/>
              <a:buChar char="•"/>
              <a:defRPr/>
            </a:pPr>
            <a:r>
              <a:rPr lang="nl-BE" dirty="0" smtClean="0"/>
              <a:t>Doelstellingen</a:t>
            </a:r>
          </a:p>
          <a:p>
            <a:pPr lvl="1" indent="-182880" eaLnBrk="1" fontAlgn="auto" hangingPunct="1">
              <a:spcAft>
                <a:spcPts val="0"/>
              </a:spcAft>
              <a:buFont typeface="Arial" pitchFamily="34" charset="0"/>
              <a:buChar char="•"/>
              <a:defRPr/>
            </a:pPr>
            <a:r>
              <a:rPr lang="nl-NL" altLang="en-US" dirty="0" smtClean="0"/>
              <a:t>een </a:t>
            </a:r>
            <a:r>
              <a:rPr lang="nl-NL" altLang="en-US" dirty="0"/>
              <a:t>accelerator program wordt opgestart met als doelstelling </a:t>
            </a:r>
            <a:r>
              <a:rPr lang="nl-NL" altLang="en-US" dirty="0" smtClean="0"/>
              <a:t>dat </a:t>
            </a:r>
            <a:r>
              <a:rPr lang="nl-NL" altLang="en-US" dirty="0"/>
              <a:t>alle ziekenhuizen </a:t>
            </a:r>
            <a:r>
              <a:rPr lang="nl-NL" altLang="en-US" dirty="0" smtClean="0"/>
              <a:t>tegen 2019 een </a:t>
            </a:r>
            <a:r>
              <a:rPr lang="nl-NL" altLang="en-US" dirty="0"/>
              <a:t>geïntegreerd EPD in productie hebben en het effectief </a:t>
            </a:r>
            <a:r>
              <a:rPr lang="nl-NL" altLang="en-US" dirty="0" smtClean="0"/>
              <a:t>gebruiken</a:t>
            </a:r>
          </a:p>
          <a:p>
            <a:pPr lvl="1" indent="-182880" eaLnBrk="1" fontAlgn="auto" hangingPunct="1">
              <a:spcAft>
                <a:spcPts val="0"/>
              </a:spcAft>
              <a:buFont typeface="Arial" pitchFamily="34" charset="0"/>
              <a:buChar char="•"/>
              <a:defRPr/>
            </a:pPr>
            <a:endParaRPr lang="nl-NL" dirty="0"/>
          </a:p>
          <a:p>
            <a:pPr lvl="1" indent="-182880" eaLnBrk="1" fontAlgn="auto" hangingPunct="1">
              <a:spcAft>
                <a:spcPts val="0"/>
              </a:spcAft>
              <a:buFont typeface="Arial" pitchFamily="34" charset="0"/>
              <a:buChar char="•"/>
              <a:defRPr/>
            </a:pPr>
            <a:r>
              <a:rPr lang="nl-NL" dirty="0" smtClean="0"/>
              <a:t>elk </a:t>
            </a:r>
            <a:r>
              <a:rPr lang="nl-NL" dirty="0"/>
              <a:t>ziekenhuis moet </a:t>
            </a:r>
            <a:r>
              <a:rPr lang="nl-NL" dirty="0" smtClean="0"/>
              <a:t>tegen augustus 2016</a:t>
            </a:r>
          </a:p>
          <a:p>
            <a:pPr lvl="2" indent="-182880" eaLnBrk="1" fontAlgn="auto" hangingPunct="1">
              <a:spcAft>
                <a:spcPts val="0"/>
              </a:spcAft>
              <a:buFont typeface="Arial" pitchFamily="34" charset="0"/>
              <a:buChar char="•"/>
              <a:defRPr/>
            </a:pPr>
            <a:r>
              <a:rPr lang="nl-NL" dirty="0" smtClean="0"/>
              <a:t>een </a:t>
            </a:r>
            <a:r>
              <a:rPr lang="nl-NL" dirty="0"/>
              <a:t>intern operationeel </a:t>
            </a:r>
            <a:r>
              <a:rPr lang="nl-NL" dirty="0" smtClean="0"/>
              <a:t>ICT-meerjarenplan hebben </a:t>
            </a:r>
            <a:r>
              <a:rPr lang="nl-NL" dirty="0"/>
              <a:t>goedgekeurd </a:t>
            </a:r>
            <a:r>
              <a:rPr lang="nl-NL" dirty="0" smtClean="0"/>
              <a:t>om de doelstelling te bereiken</a:t>
            </a:r>
            <a:endParaRPr lang="nl-NL" dirty="0"/>
          </a:p>
          <a:p>
            <a:pPr lvl="2" indent="-182880" eaLnBrk="1" fontAlgn="auto" hangingPunct="1">
              <a:spcAft>
                <a:spcPts val="0"/>
              </a:spcAft>
              <a:buFont typeface="Arial" pitchFamily="34" charset="0"/>
              <a:buChar char="•"/>
              <a:defRPr/>
            </a:pPr>
            <a:r>
              <a:rPr lang="nl-NL" dirty="0" smtClean="0"/>
              <a:t>een </a:t>
            </a:r>
            <a:r>
              <a:rPr lang="nl-NL" dirty="0"/>
              <a:t>beheersstructuur (multidisciplinair coördinatieteam) hebben uitgewerkt om de implementatie, de evaluatie en de actualisering van dat meerjarenplan te </a:t>
            </a:r>
            <a:r>
              <a:rPr lang="nl-NL" dirty="0" smtClean="0"/>
              <a:t>waarborgen</a:t>
            </a:r>
          </a:p>
          <a:p>
            <a:pPr lvl="1" indent="-182880" eaLnBrk="1" fontAlgn="auto" hangingPunct="1">
              <a:spcAft>
                <a:spcPts val="0"/>
              </a:spcAft>
              <a:buFont typeface="Arial" pitchFamily="34" charset="0"/>
              <a:buChar char="•"/>
              <a:defRPr/>
            </a:pPr>
            <a:endParaRPr lang="nl-NL" dirty="0"/>
          </a:p>
          <a:p>
            <a:pPr indent="-182880" eaLnBrk="1" fontAlgn="auto" hangingPunct="1">
              <a:spcAft>
                <a:spcPts val="0"/>
              </a:spcAft>
              <a:buFont typeface="Arial" pitchFamily="34" charset="0"/>
              <a:buChar char="•"/>
              <a:defRPr/>
            </a:pPr>
            <a:r>
              <a:rPr lang="nl-BE" altLang="en-US" dirty="0"/>
              <a:t>Verantwoordelijke organisatie: </a:t>
            </a:r>
            <a:r>
              <a:rPr lang="nl-BE" altLang="en-US" dirty="0" smtClean="0"/>
              <a:t>FOD Volksgezondheid</a:t>
            </a: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EE2050C-DF0B-4C0D-8A5F-51FD2E4CC93E}" type="slidenum">
              <a:rPr lang="en-US" altLang="en-US" smtClean="0">
                <a:solidFill>
                  <a:srgbClr val="FFFFFF"/>
                </a:solidFill>
              </a:rPr>
              <a:pPr fontAlgn="base">
                <a:spcBef>
                  <a:spcPct val="0"/>
                </a:spcBef>
                <a:spcAft>
                  <a:spcPct val="0"/>
                </a:spcAft>
                <a:defRPr/>
              </a:pPr>
              <a:t>47</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BE" smtClean="0"/>
              <a:t>Actie 2: geïntegreerd ziekenhuis EPD</a:t>
            </a:r>
            <a:endParaRPr lang="nl-BE" dirty="0"/>
          </a:p>
        </p:txBody>
      </p:sp>
      <p:sp>
        <p:nvSpPr>
          <p:cNvPr id="3" name="Tijdelijke aanduiding voor inhoud 2"/>
          <p:cNvSpPr>
            <a:spLocks noGrp="1"/>
          </p:cNvSpPr>
          <p:nvPr>
            <p:ph idx="1"/>
          </p:nvPr>
        </p:nvSpPr>
        <p:spPr/>
        <p:txBody>
          <a:bodyPr/>
          <a:lstStyle/>
          <a:p>
            <a:r>
              <a:rPr lang="nl-BE" altLang="fr-FR" smtClean="0"/>
              <a:t>Doelstellingen geïntegreerd ziekenhuis EPD</a:t>
            </a:r>
          </a:p>
          <a:p>
            <a:pPr lvl="1"/>
            <a:r>
              <a:rPr lang="nl-NL" altLang="fr-FR" smtClean="0"/>
              <a:t>betere zorg</a:t>
            </a:r>
          </a:p>
          <a:p>
            <a:pPr lvl="2"/>
            <a:r>
              <a:rPr lang="nl-NL" altLang="fr-FR" sz="1700" smtClean="0"/>
              <a:t>betere en vollediger informatie over de patiënt en zijn voorgeschiedenis</a:t>
            </a:r>
          </a:p>
          <a:p>
            <a:pPr lvl="2"/>
            <a:r>
              <a:rPr lang="nl-NL" altLang="fr-FR" sz="1700" smtClean="0"/>
              <a:t>verminderen dubbele onderzoeken en bijgevolg onnodige toxiciteit </a:t>
            </a:r>
          </a:p>
          <a:p>
            <a:pPr lvl="2"/>
            <a:r>
              <a:rPr lang="nl-NL" altLang="fr-FR" sz="1700" smtClean="0"/>
              <a:t>verminderen risico op fouten, o.a. via decision support programma’s</a:t>
            </a:r>
          </a:p>
          <a:p>
            <a:pPr lvl="1"/>
            <a:r>
              <a:rPr lang="nl-NL" altLang="fr-FR" smtClean="0"/>
              <a:t>katalysator van innovatie</a:t>
            </a:r>
          </a:p>
          <a:p>
            <a:pPr lvl="2"/>
            <a:r>
              <a:rPr lang="nl-NL" altLang="fr-FR" sz="1700" smtClean="0"/>
              <a:t>nadenken over nieuwe processen</a:t>
            </a:r>
          </a:p>
          <a:p>
            <a:pPr lvl="2"/>
            <a:r>
              <a:rPr lang="nl-NL" altLang="fr-FR" sz="1700" smtClean="0"/>
              <a:t>laat toe data te verzamelen ten voordele van O&amp;O en beter beheer</a:t>
            </a:r>
          </a:p>
          <a:p>
            <a:pPr lvl="2"/>
            <a:r>
              <a:rPr lang="nl-NL" altLang="fr-FR" sz="1700" smtClean="0"/>
              <a:t>bijzondere applicaties voor klinische studies</a:t>
            </a:r>
          </a:p>
          <a:p>
            <a:pPr lvl="2"/>
            <a:r>
              <a:rPr lang="nl-NL" altLang="fr-FR" sz="1700" smtClean="0"/>
              <a:t>toelaten op een andere manier naar epidemiologie te kijken</a:t>
            </a:r>
          </a:p>
          <a:p>
            <a:pPr lvl="1"/>
            <a:r>
              <a:rPr lang="nl-NL" altLang="fr-FR" smtClean="0"/>
              <a:t>betere allocatie van de schaarse middelen</a:t>
            </a:r>
          </a:p>
          <a:p>
            <a:pPr lvl="2"/>
            <a:r>
              <a:rPr lang="nl-NL" altLang="fr-FR" sz="1700" smtClean="0"/>
              <a:t>efficiëntere zorgpaden leiden tot efficiëntiewinsten</a:t>
            </a:r>
          </a:p>
          <a:p>
            <a:pPr lvl="2"/>
            <a:r>
              <a:rPr lang="nl-NL" altLang="fr-FR" sz="1700" smtClean="0"/>
              <a:t>real time opvolging van noden van patiënten vermijdt verspilling </a:t>
            </a:r>
          </a:p>
          <a:p>
            <a:pPr lvl="2"/>
            <a:r>
              <a:rPr lang="nl-NL" altLang="fr-FR" sz="1700" smtClean="0"/>
              <a:t>administratieve vereenvoudiging </a:t>
            </a:r>
          </a:p>
          <a:p>
            <a:pPr lvl="2"/>
            <a:r>
              <a:rPr lang="nl-NL" altLang="fr-FR" sz="1700" smtClean="0"/>
              <a:t>automatisering van processen</a:t>
            </a:r>
            <a:endParaRPr lang="nl-NL" altLang="fr-FR" sz="1700" dirty="0" smtClean="0"/>
          </a:p>
        </p:txBody>
      </p:sp>
      <p:sp>
        <p:nvSpPr>
          <p:cNvPr id="4" name="Tijdelijke aanduiding voor datum 3"/>
          <p:cNvSpPr>
            <a:spLocks noGrp="1"/>
          </p:cNvSpPr>
          <p:nvPr>
            <p:ph type="dt" sz="half" idx="10"/>
          </p:nvPr>
        </p:nvSpPr>
        <p:spPr/>
        <p:txBody>
          <a:bodyPr/>
          <a:lstStyle/>
          <a:p>
            <a:r>
              <a:rPr lang="en-US" smtClean="0"/>
              <a:t>24/10/2016</a:t>
            </a:r>
            <a:endParaRPr lang="en-US" dirty="0"/>
          </a:p>
        </p:txBody>
      </p:sp>
      <p:sp>
        <p:nvSpPr>
          <p:cNvPr id="5" name="Tijdelijke aanduiding voor dianummer 4"/>
          <p:cNvSpPr>
            <a:spLocks noGrp="1"/>
          </p:cNvSpPr>
          <p:nvPr>
            <p:ph type="sldNum" sz="quarter" idx="12"/>
          </p:nvPr>
        </p:nvSpPr>
        <p:spPr/>
        <p:txBody>
          <a:bodyPr/>
          <a:lstStyle/>
          <a:p>
            <a:fld id="{47356A36-FB20-481F-ADDA-2C00D2E0A77A}" type="slidenum">
              <a:rPr lang="en-US" smtClean="0"/>
              <a:pPr/>
              <a:t>48</a:t>
            </a:fld>
            <a:endParaRPr lang="en-US" dirty="0"/>
          </a:p>
        </p:txBody>
      </p:sp>
    </p:spTree>
    <p:extLst>
      <p:ext uri="{BB962C8B-B14F-4D97-AF65-F5344CB8AC3E}">
        <p14:creationId xmlns:p14="http://schemas.microsoft.com/office/powerpoint/2010/main" val="23982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Actie 2: geïntegreerd ziekenhuis EPD</a:t>
            </a:r>
            <a:endParaRPr lang="fr-BE" dirty="0"/>
          </a:p>
        </p:txBody>
      </p:sp>
      <p:sp>
        <p:nvSpPr>
          <p:cNvPr id="54275" name="Content Placeholder 2"/>
          <p:cNvSpPr>
            <a:spLocks noGrp="1"/>
          </p:cNvSpPr>
          <p:nvPr>
            <p:ph idx="1"/>
          </p:nvPr>
        </p:nvSpPr>
        <p:spPr/>
        <p:txBody>
          <a:bodyPr/>
          <a:lstStyle/>
          <a:p>
            <a:r>
              <a:rPr lang="nl-BE" altLang="fr-FR" smtClean="0"/>
              <a:t>Principes</a:t>
            </a:r>
          </a:p>
          <a:p>
            <a:pPr lvl="1"/>
            <a:r>
              <a:rPr lang="nl-BE" altLang="fr-FR" smtClean="0"/>
              <a:t>gefaseerd</a:t>
            </a:r>
          </a:p>
          <a:p>
            <a:pPr lvl="1"/>
            <a:r>
              <a:rPr lang="nl-BE" altLang="fr-FR" smtClean="0"/>
              <a:t>verantwoordelijkheid bij elk ziekenhuis</a:t>
            </a:r>
          </a:p>
          <a:p>
            <a:pPr lvl="1"/>
            <a:r>
              <a:rPr lang="nl-BE" altLang="fr-FR" smtClean="0"/>
              <a:t>meaningful use model</a:t>
            </a:r>
          </a:p>
          <a:p>
            <a:pPr lvl="2"/>
            <a:r>
              <a:rPr lang="nl-BE" altLang="fr-FR" smtClean="0"/>
              <a:t>core functionaliteiten: verplicht</a:t>
            </a:r>
          </a:p>
          <a:p>
            <a:pPr lvl="2"/>
            <a:r>
              <a:rPr lang="nl-BE" altLang="fr-FR" smtClean="0"/>
              <a:t>menu functionaliteiten: x te kiezen uit een lijst</a:t>
            </a:r>
          </a:p>
          <a:p>
            <a:pPr lvl="1"/>
            <a:r>
              <a:rPr lang="nl-BE" altLang="fr-FR" smtClean="0"/>
              <a:t>economische incentives om snel op te starten</a:t>
            </a:r>
          </a:p>
          <a:p>
            <a:r>
              <a:rPr lang="nl-BE" altLang="fr-FR" smtClean="0"/>
              <a:t>Timing</a:t>
            </a:r>
          </a:p>
          <a:p>
            <a:pPr lvl="1"/>
            <a:endParaRPr lang="fr-BE" altLang="fr-FR" smtClean="0"/>
          </a:p>
        </p:txBody>
      </p:sp>
      <p:sp>
        <p:nvSpPr>
          <p:cNvPr id="4" name="Date Placeholder 3"/>
          <p:cNvSpPr>
            <a:spLocks noGrp="1"/>
          </p:cNvSpPr>
          <p:nvPr>
            <p:ph type="dt" sz="quarter" idx="10"/>
          </p:nvPr>
        </p:nvSpPr>
        <p:spPr/>
        <p:txBody>
          <a:bodyPr/>
          <a:lstStyle/>
          <a:p>
            <a:pPr>
              <a:defRPr/>
            </a:pPr>
            <a:r>
              <a:rPr lang="en-US" altLang="en-US"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EF146F26-8CBE-415E-A4E0-FA34D6FF1B71}" type="slidenum">
              <a:rPr lang="en-US" smtClean="0"/>
              <a:pPr>
                <a:defRPr/>
              </a:pPr>
              <a:t>49</a:t>
            </a:fld>
            <a:endParaRPr lang="en-US" dirty="0"/>
          </a:p>
        </p:txBody>
      </p:sp>
      <p:grpSp>
        <p:nvGrpSpPr>
          <p:cNvPr id="54278" name="Group 6"/>
          <p:cNvGrpSpPr>
            <a:grpSpLocks/>
          </p:cNvGrpSpPr>
          <p:nvPr/>
        </p:nvGrpSpPr>
        <p:grpSpPr bwMode="auto">
          <a:xfrm>
            <a:off x="1098550" y="4219575"/>
            <a:ext cx="6772275" cy="2668588"/>
            <a:chOff x="1562100" y="1524434"/>
            <a:chExt cx="9029700" cy="4368367"/>
          </a:xfrm>
        </p:grpSpPr>
        <p:sp>
          <p:nvSpPr>
            <p:cNvPr id="7" name="Pentagon 6"/>
            <p:cNvSpPr/>
            <p:nvPr/>
          </p:nvSpPr>
          <p:spPr>
            <a:xfrm>
              <a:off x="1562100" y="4143895"/>
              <a:ext cx="8832851" cy="8523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en-US" sz="1500"/>
            </a:p>
          </p:txBody>
        </p:sp>
        <p:cxnSp>
          <p:nvCxnSpPr>
            <p:cNvPr id="8" name="Elbow Connector 7"/>
            <p:cNvCxnSpPr/>
            <p:nvPr/>
          </p:nvCxnSpPr>
          <p:spPr>
            <a:xfrm flipV="1">
              <a:off x="3067051" y="3288933"/>
              <a:ext cx="69849" cy="836772"/>
            </a:xfrm>
            <a:prstGeom prst="bentConnector3">
              <a:avLst>
                <a:gd name="adj1" fmla="val 48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631267" y="2636665"/>
              <a:ext cx="71967" cy="14760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6413500" y="3431859"/>
              <a:ext cx="67733" cy="76400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flipV="1">
              <a:off x="7977717" y="2543113"/>
              <a:ext cx="67733" cy="17073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11500"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75717"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55833" y="4962477"/>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34867" y="4926095"/>
              <a:ext cx="0" cy="337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Box 22"/>
            <p:cNvSpPr txBox="1"/>
            <p:nvPr/>
          </p:nvSpPr>
          <p:spPr>
            <a:xfrm>
              <a:off x="2459567" y="5352277"/>
              <a:ext cx="1073151" cy="517135"/>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2016/07</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7"/>
            <p:cNvSpPr txBox="1"/>
            <p:nvPr/>
          </p:nvSpPr>
          <p:spPr>
            <a:xfrm>
              <a:off x="4080933" y="5375665"/>
              <a:ext cx="1073151"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2017/06</a:t>
              </a:r>
              <a:endParaRPr lang="en-US" sz="825">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8"/>
            <p:cNvSpPr txBox="1"/>
            <p:nvPr/>
          </p:nvSpPr>
          <p:spPr>
            <a:xfrm>
              <a:off x="5983817" y="5370467"/>
              <a:ext cx="1073149"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2018/01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9"/>
            <p:cNvSpPr txBox="1"/>
            <p:nvPr/>
          </p:nvSpPr>
          <p:spPr>
            <a:xfrm>
              <a:off x="7514167" y="5370467"/>
              <a:ext cx="1071033" cy="517136"/>
            </a:xfrm>
            <a:prstGeom prst="rect">
              <a:avLst/>
            </a:prstGeom>
            <a:noFill/>
            <a:ln>
              <a:noFill/>
            </a:ln>
            <a:effectLst/>
          </p:spPr>
          <p:txBody>
            <a:bodyPr wrap="none" lIns="68580" tIns="34290" rIns="68580" bIns="34290"/>
            <a:lstStyle/>
            <a:p>
              <a:pPr algn="ctr">
                <a:lnSpc>
                  <a:spcPct val="107000"/>
                </a:lnSpc>
                <a:spcAft>
                  <a:spcPts val="600"/>
                </a:spcAft>
                <a:defRPr/>
              </a:pPr>
              <a:r>
                <a:rPr lang="nl-BE" sz="9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2019/01</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31"/>
            <p:cNvSpPr txBox="1"/>
            <p:nvPr/>
          </p:nvSpPr>
          <p:spPr>
            <a:xfrm>
              <a:off x="2078567" y="2779593"/>
              <a:ext cx="1830917" cy="517135"/>
            </a:xfrm>
            <a:prstGeom prst="rect">
              <a:avLst/>
            </a:prstGeom>
            <a:noFill/>
            <a:ln>
              <a:noFill/>
            </a:ln>
            <a:effectLst/>
          </p:spPr>
          <p:txBody>
            <a:bodyPr wrap="none"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Meerjarenplan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32"/>
            <p:cNvSpPr txBox="1"/>
            <p:nvPr/>
          </p:nvSpPr>
          <p:spPr>
            <a:xfrm>
              <a:off x="3657600" y="2192293"/>
              <a:ext cx="2093384" cy="89134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Contract</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33"/>
            <p:cNvSpPr txBox="1"/>
            <p:nvPr/>
          </p:nvSpPr>
          <p:spPr>
            <a:xfrm>
              <a:off x="5327651" y="2535318"/>
              <a:ext cx="2093383" cy="1049863"/>
            </a:xfrm>
            <a:prstGeom prst="rect">
              <a:avLst/>
            </a:prstGeom>
            <a:noFill/>
            <a:ln>
              <a:noFill/>
            </a:ln>
            <a:effectLst/>
          </p:spPr>
          <p:txBody>
            <a:bodyPr lIns="68580" tIns="34290" rIns="68580" bIns="34290"/>
            <a:lstStyle/>
            <a:p>
              <a:pPr algn="ctr">
                <a:lnSpc>
                  <a:spcPct val="107000"/>
                </a:lnSpc>
                <a:spcAft>
                  <a:spcPts val="600"/>
                </a:spcAft>
                <a:defRPr/>
              </a:pP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Opstart</a:t>
              </a:r>
            </a:p>
            <a:p>
              <a:pPr algn="ctr">
                <a:lnSpc>
                  <a:spcPct val="107000"/>
                </a:lnSpc>
                <a:spcAft>
                  <a:spcPts val="600"/>
                </a:spcAft>
                <a:defRPr/>
              </a:pP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nl-BE" sz="1200" dirty="0" err="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use</a:t>
              </a:r>
              <a:r>
                <a:rPr lang="nl-B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34"/>
            <p:cNvSpPr txBox="1"/>
            <p:nvPr/>
          </p:nvSpPr>
          <p:spPr>
            <a:xfrm>
              <a:off x="6987117" y="1524434"/>
              <a:ext cx="2205567" cy="888746"/>
            </a:xfrm>
            <a:prstGeom prst="rect">
              <a:avLst/>
            </a:prstGeom>
            <a:noFill/>
            <a:ln>
              <a:noFill/>
            </a:ln>
            <a:effectLst/>
          </p:spPr>
          <p:txBody>
            <a:bodyPr lIns="68580" tIns="34290" rIns="68580" bIns="34290"/>
            <a:lstStyle/>
            <a:p>
              <a:pPr algn="ctr">
                <a:lnSpc>
                  <a:spcPct val="107000"/>
                </a:lnSpc>
                <a:spcAft>
                  <a:spcPts val="600"/>
                </a:spcAft>
                <a:defRPr/>
              </a:pPr>
              <a:r>
                <a:rPr lang="de-DE"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Meaningful use in productie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4296" name="Text Box 35"/>
            <p:cNvSpPr txBox="1">
              <a:spLocks noChangeArrowheads="1"/>
            </p:cNvSpPr>
            <p:nvPr/>
          </p:nvSpPr>
          <p:spPr bwMode="auto">
            <a:xfrm>
              <a:off x="8497998" y="2774501"/>
              <a:ext cx="2093802" cy="108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lnSpc>
                  <a:spcPct val="107000"/>
                </a:lnSpc>
                <a:spcAft>
                  <a:spcPts val="600"/>
                </a:spcAft>
              </a:pPr>
              <a:endParaRPr lang="en-US" altLang="en-US" sz="1200">
                <a:latin typeface="Calibri" pitchFamily="34" charset="0"/>
                <a:ea typeface="Calibri" pitchFamily="34" charset="0"/>
                <a:cs typeface="Times New Roman"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nl-BE" altLang="fr-FR" dirty="0" smtClean="0"/>
              <a:t>Elektronische communicatie bevordert ook …</a:t>
            </a:r>
            <a:endParaRPr lang="en-US" altLang="fr-FR" dirty="0" smtClean="0"/>
          </a:p>
        </p:txBody>
      </p:sp>
      <p:sp>
        <p:nvSpPr>
          <p:cNvPr id="9219" name="Rectangle 3"/>
          <p:cNvSpPr>
            <a:spLocks noGrp="1" noChangeArrowheads="1"/>
          </p:cNvSpPr>
          <p:nvPr>
            <p:ph type="body" idx="1"/>
          </p:nvPr>
        </p:nvSpPr>
        <p:spPr/>
        <p:txBody>
          <a:bodyPr/>
          <a:lstStyle/>
          <a:p>
            <a:r>
              <a:rPr lang="nl-BE" altLang="fr-FR" smtClean="0"/>
              <a:t>Kwaliteit van de zorgverlening en patiëntveiligheid</a:t>
            </a:r>
          </a:p>
          <a:p>
            <a:pPr lvl="1"/>
            <a:r>
              <a:rPr lang="nl-BE" altLang="fr-FR" smtClean="0"/>
              <a:t>vermijden van verkeerde zorgen en geneesmiddelen</a:t>
            </a:r>
          </a:p>
          <a:p>
            <a:pPr lvl="2"/>
            <a:r>
              <a:rPr lang="nl-BE" altLang="fr-FR" smtClean="0"/>
              <a:t>onverenigbaarheid tussen geneesmiddelen onderling</a:t>
            </a:r>
          </a:p>
          <a:p>
            <a:pPr lvl="2"/>
            <a:r>
              <a:rPr lang="nl-BE" altLang="fr-FR" smtClean="0"/>
              <a:t>contra-indicaties tegen bepaalde geneesmiddelen bij een patiënt (bvb. allergieën, aandoeningen, …)</a:t>
            </a:r>
          </a:p>
          <a:p>
            <a:pPr lvl="1"/>
            <a:r>
              <a:rPr lang="nl-BE" altLang="fr-FR" smtClean="0"/>
              <a:t>vermijden van fouten bij de toediening van de zorgen en geneesmiddelen</a:t>
            </a:r>
          </a:p>
          <a:p>
            <a:pPr lvl="1"/>
            <a:r>
              <a:rPr lang="nl-BE" altLang="fr-FR" smtClean="0"/>
              <a:t>beschikbaarheid van betrouwbare gegevensbanken met informatie over goede behandelingspraktijken en beslissingsondersteunende scripts</a:t>
            </a:r>
          </a:p>
          <a:p>
            <a:r>
              <a:rPr lang="nl-BE" altLang="fr-FR" smtClean="0"/>
              <a:t>Vermijden van onnodig meervoudige onderzoeken =&gt; minder belasting voor patiënt en vermijden onnodige meerkosten</a:t>
            </a:r>
          </a:p>
        </p:txBody>
      </p:sp>
      <p:sp>
        <p:nvSpPr>
          <p:cNvPr id="5" name="Date Placeholder 1"/>
          <p:cNvSpPr>
            <a:spLocks noGrp="1"/>
          </p:cNvSpPr>
          <p:nvPr>
            <p:ph type="dt" sz="quarter" idx="10"/>
          </p:nvPr>
        </p:nvSpPr>
        <p:spPr/>
        <p:txBody>
          <a:bodyPr/>
          <a:lstStyle/>
          <a:p>
            <a:pPr fontAlgn="base">
              <a:spcBef>
                <a:spcPct val="0"/>
              </a:spcBef>
              <a:spcAft>
                <a:spcPct val="0"/>
              </a:spcAft>
              <a:defRPr/>
            </a:pPr>
            <a:r>
              <a:rPr lang="en-US" altLang="en-US" smtClean="0"/>
              <a:t>24/10/2016</a:t>
            </a:r>
            <a:endParaRPr lang="nl-BE" altLang="en-US" dirty="0"/>
          </a:p>
        </p:txBody>
      </p:sp>
      <p:sp>
        <p:nvSpPr>
          <p:cNvPr id="4" name="Slide Number Placeholder 4"/>
          <p:cNvSpPr>
            <a:spLocks noGrp="1"/>
          </p:cNvSpPr>
          <p:nvPr>
            <p:ph type="sldNum" sz="quarter" idx="12"/>
          </p:nvPr>
        </p:nvSpPr>
        <p:spPr/>
        <p:txBody>
          <a:bodyPr/>
          <a:lstStyle/>
          <a:p>
            <a:pPr>
              <a:defRPr/>
            </a:pPr>
            <a:fld id="{51BA5BD3-32C4-45E5-A6AE-7E1D7DEF2CEA}"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Verplichte </a:t>
            </a:r>
            <a:r>
              <a:rPr lang="nl-BE" dirty="0" err="1" smtClean="0"/>
              <a:t>meaningful</a:t>
            </a:r>
            <a:r>
              <a:rPr lang="nl-BE" dirty="0" smtClean="0"/>
              <a:t> </a:t>
            </a:r>
            <a:r>
              <a:rPr lang="nl-BE" dirty="0" err="1" smtClean="0"/>
              <a:t>use</a:t>
            </a:r>
            <a:r>
              <a:rPr lang="nl-BE" dirty="0" smtClean="0"/>
              <a:t> criteria</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F510DBB4-AE98-4BA5-A1A3-E10573BDCCFC}" type="slidenum">
              <a:rPr lang="en-US" smtClean="0"/>
              <a:pPr>
                <a:defRPr/>
              </a:pPr>
              <a:t>50</a:t>
            </a:fld>
            <a:endParaRPr lang="en-US" dirty="0"/>
          </a:p>
        </p:txBody>
      </p:sp>
      <p:pic>
        <p:nvPicPr>
          <p:cNvPr id="553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547813"/>
            <a:ext cx="8788400"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Financieringsmechanisme</a:t>
            </a:r>
            <a:endParaRPr lang="fr-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6C7BCB18-8316-4E28-BEF3-7EEDD9B974D1}" type="slidenum">
              <a:rPr lang="en-US" smtClean="0"/>
              <a:pPr>
                <a:defRPr/>
              </a:pPr>
              <a:t>51</a:t>
            </a:fld>
            <a:endParaRPr lang="en-US" dirty="0"/>
          </a:p>
        </p:txBody>
      </p:sp>
      <p:sp>
        <p:nvSpPr>
          <p:cNvPr id="56325" name="Content Placeholder 2"/>
          <p:cNvSpPr txBox="1">
            <a:spLocks/>
          </p:cNvSpPr>
          <p:nvPr/>
        </p:nvSpPr>
        <p:spPr bwMode="auto">
          <a:xfrm>
            <a:off x="6384925" y="2024063"/>
            <a:ext cx="26939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defRPr>
            </a:lvl1pPr>
            <a:lvl2pPr>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lvl="1">
              <a:lnSpc>
                <a:spcPct val="90000"/>
              </a:lnSpc>
              <a:spcBef>
                <a:spcPts val="500"/>
              </a:spcBef>
              <a:buFont typeface="Arial" charset="0"/>
              <a:buNone/>
            </a:pPr>
            <a:r>
              <a:rPr lang="nl-BE" altLang="fr-FR" sz="1400"/>
              <a:t>Early adopters budget: progressief 0%  -&gt; 15%</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Accelerator budget:</a:t>
            </a:r>
          </a:p>
          <a:p>
            <a:pPr lvl="1">
              <a:lnSpc>
                <a:spcPct val="90000"/>
              </a:lnSpc>
              <a:spcBef>
                <a:spcPts val="500"/>
              </a:spcBef>
              <a:buFont typeface="Arial" charset="0"/>
              <a:buNone/>
            </a:pPr>
            <a:r>
              <a:rPr lang="nl-BE" altLang="fr-FR" sz="1400"/>
              <a:t>evolutief</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bed: degressief 25% -&gt; 10%</a:t>
            </a:r>
          </a:p>
          <a:p>
            <a:pPr lvl="1">
              <a:lnSpc>
                <a:spcPct val="90000"/>
              </a:lnSpc>
              <a:spcBef>
                <a:spcPts val="500"/>
              </a:spcBef>
              <a:buFont typeface="Arial" charset="0"/>
              <a:buNone/>
            </a:pPr>
            <a:endParaRPr lang="nl-BE" altLang="fr-FR" sz="1400"/>
          </a:p>
          <a:p>
            <a:pPr lvl="1">
              <a:lnSpc>
                <a:spcPct val="90000"/>
              </a:lnSpc>
              <a:spcBef>
                <a:spcPts val="500"/>
              </a:spcBef>
              <a:buFont typeface="Arial" charset="0"/>
              <a:buNone/>
            </a:pPr>
            <a:r>
              <a:rPr lang="nl-BE" altLang="fr-FR" sz="1400"/>
              <a:t>Sokkel per ziekenhuis:</a:t>
            </a:r>
          </a:p>
          <a:p>
            <a:pPr lvl="1">
              <a:lnSpc>
                <a:spcPct val="90000"/>
              </a:lnSpc>
              <a:spcBef>
                <a:spcPts val="500"/>
              </a:spcBef>
              <a:buFont typeface="Arial" charset="0"/>
              <a:buNone/>
            </a:pPr>
            <a:r>
              <a:rPr lang="nl-BE" altLang="fr-FR" sz="1400"/>
              <a:t>degressief 20% -&gt; 5%</a:t>
            </a:r>
          </a:p>
          <a:p>
            <a:pPr lvl="1">
              <a:lnSpc>
                <a:spcPct val="90000"/>
              </a:lnSpc>
              <a:spcBef>
                <a:spcPts val="500"/>
              </a:spcBef>
              <a:buFont typeface="Arial" charset="0"/>
              <a:buNone/>
            </a:pPr>
            <a:endParaRPr lang="nl-BE" altLang="fr-FR" sz="2400"/>
          </a:p>
        </p:txBody>
      </p:sp>
      <p:graphicFrame>
        <p:nvGraphicFramePr>
          <p:cNvPr id="9" name="Chart 8"/>
          <p:cNvGraphicFramePr/>
          <p:nvPr/>
        </p:nvGraphicFramePr>
        <p:xfrm>
          <a:off x="288018" y="1524000"/>
          <a:ext cx="6717734" cy="4682367"/>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a:xfrm>
            <a:off x="6384925" y="5545138"/>
            <a:ext cx="541338" cy="198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84925" y="3309938"/>
            <a:ext cx="541338"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384925" y="5027613"/>
            <a:ext cx="541338" cy="295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84925" y="2278063"/>
            <a:ext cx="541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57347" name="Rectangle 3"/>
          <p:cNvSpPr>
            <a:spLocks noGrp="1" noChangeArrowheads="1"/>
          </p:cNvSpPr>
          <p:nvPr>
            <p:ph idx="1"/>
          </p:nvPr>
        </p:nvSpPr>
        <p:spPr/>
        <p:txBody>
          <a:bodyPr/>
          <a:lstStyle/>
          <a:p>
            <a:pPr eaLnBrk="1" hangingPunct="1"/>
            <a:r>
              <a:rPr lang="nl-BE" altLang="en-US" dirty="0" err="1" smtClean="0">
                <a:solidFill>
                  <a:srgbClr val="3E6E5A"/>
                </a:solidFill>
              </a:rPr>
              <a:t>eHealth</a:t>
            </a:r>
            <a:r>
              <a:rPr lang="nl-BE" altLang="en-US" dirty="0" err="1" smtClean="0"/>
              <a:t>Box</a:t>
            </a:r>
            <a:r>
              <a:rPr lang="nl-BE" altLang="en-US" dirty="0" smtClean="0"/>
              <a:t> – Situatie 2015</a:t>
            </a:r>
          </a:p>
          <a:p>
            <a:pPr eaLnBrk="1" hangingPunct="1"/>
            <a:endParaRPr lang="nl-BE" altLang="en-US" dirty="0" smtClean="0"/>
          </a:p>
          <a:p>
            <a:pPr lvl="1" eaLnBrk="1" hangingPunct="1"/>
            <a:r>
              <a:rPr lang="nl-BE" altLang="en-US" dirty="0" smtClean="0"/>
              <a:t>standaardfunctionaliteiten van een elektronisch mailboxsysteem met een hoog beveiligingsniveau voor </a:t>
            </a:r>
            <a:r>
              <a:rPr lang="nl-BE" altLang="en-US" dirty="0" smtClean="0">
                <a:sym typeface="Arial" charset="0"/>
              </a:rPr>
              <a:t>de uitwisseling van medische gegevens</a:t>
            </a:r>
          </a:p>
          <a:p>
            <a:pPr lvl="1" eaLnBrk="1" hangingPunct="1"/>
            <a:endParaRPr lang="nl-BE" altLang="en-US" dirty="0" smtClean="0">
              <a:sym typeface="Arial" charset="0"/>
            </a:endParaRPr>
          </a:p>
          <a:p>
            <a:pPr lvl="1" eaLnBrk="1" hangingPunct="1"/>
            <a:r>
              <a:rPr lang="nl-BE" altLang="en-US" dirty="0" smtClean="0"/>
              <a:t>elk bericht wordt volledig vercijferd &gt; de medische gegevens kunnen veilig worden uitgewisseld tussen de verschillende actoren in de gezondheidszorg</a:t>
            </a:r>
          </a:p>
          <a:p>
            <a:pPr lvl="1" eaLnBrk="1" hangingPunct="1"/>
            <a:endParaRPr lang="nl-BE" altLang="en-US" dirty="0" smtClean="0"/>
          </a:p>
          <a:p>
            <a:pPr lvl="1" eaLnBrk="1" hangingPunct="1"/>
            <a:r>
              <a:rPr lang="nl-BE" altLang="en-US" dirty="0" smtClean="0"/>
              <a:t>2015: +/- 4 miljoen verzonden berichten / maand</a:t>
            </a:r>
          </a:p>
          <a:p>
            <a:pPr lvl="1" eaLnBrk="1" hangingPunct="1"/>
            <a:endParaRPr lang="nl-BE" altLang="en-US" dirty="0" smtClean="0"/>
          </a:p>
          <a:p>
            <a:pPr lvl="1" eaLnBrk="1" hangingPunct="1"/>
            <a:r>
              <a:rPr lang="nl-BE" altLang="en-US" dirty="0" smtClean="0"/>
              <a:t>september 2016: 5.303.397 verzonden berichten </a:t>
            </a:r>
          </a:p>
          <a:p>
            <a:pPr lvl="1" eaLnBrk="1" hangingPunct="1"/>
            <a:endParaRPr lang="nl-BE" altLang="en-US" dirty="0" smtClean="0"/>
          </a:p>
          <a:p>
            <a:pPr lvl="1" eaLnBrk="1" hangingPunct="1"/>
            <a:endParaRPr lang="nl-BE" altLang="en-US" dirty="0" smtClean="0"/>
          </a:p>
          <a:p>
            <a:pPr lvl="1" eaLnBrk="1" hangingPunct="1"/>
            <a:endParaRPr lang="nl-BE" altLang="en-US" dirty="0" smtClean="0">
              <a:sym typeface="Arial" charset="0"/>
            </a:endParaRPr>
          </a:p>
          <a:p>
            <a:pPr eaLnBrk="1" hangingPunct="1"/>
            <a:endParaRPr lang="nl-BE" altLang="en-US" dirty="0" smtClean="0"/>
          </a:p>
          <a:p>
            <a:pPr eaLnBrk="1" hangingPunct="1"/>
            <a:endParaRPr lang="nl-BE" altLang="en-US" dirty="0" smtClean="0"/>
          </a:p>
        </p:txBody>
      </p:sp>
      <p:sp>
        <p:nvSpPr>
          <p:cNvPr id="512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12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7F8654E-8C16-4BCB-ABA6-8DF033E00093}" type="slidenum">
              <a:rPr lang="en-US" altLang="en-US" smtClean="0">
                <a:solidFill>
                  <a:srgbClr val="FFFFFF"/>
                </a:solidFill>
              </a:rPr>
              <a:pPr fontAlgn="base">
                <a:spcBef>
                  <a:spcPct val="0"/>
                </a:spcBef>
                <a:spcAft>
                  <a:spcPct val="0"/>
                </a:spcAft>
                <a:defRPr/>
              </a:pPr>
              <a:t>52</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17: </a:t>
            </a:r>
            <a:r>
              <a:rPr lang="nl-BE" dirty="0" err="1" smtClean="0">
                <a:solidFill>
                  <a:srgbClr val="3E6E5A"/>
                </a:solidFill>
              </a:rPr>
              <a:t>eHealth</a:t>
            </a:r>
            <a:r>
              <a:rPr lang="nl-BE" dirty="0" err="1" smtClean="0"/>
              <a:t>Box</a:t>
            </a:r>
            <a:endParaRPr lang="nl-BE" dirty="0"/>
          </a:p>
        </p:txBody>
      </p:sp>
      <p:sp>
        <p:nvSpPr>
          <p:cNvPr id="4099"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dirty="0" smtClean="0"/>
              <a:t>Doelstellingen 2019</a:t>
            </a:r>
          </a:p>
          <a:p>
            <a:pPr lvl="1" indent="-182880" eaLnBrk="1" fontAlgn="auto" hangingPunct="1">
              <a:spcAft>
                <a:spcPts val="0"/>
              </a:spcAft>
              <a:buFont typeface="Arial" pitchFamily="34" charset="0"/>
              <a:buChar char="•"/>
              <a:defRPr/>
            </a:pPr>
            <a:r>
              <a:rPr lang="nl-BE" dirty="0" smtClean="0"/>
              <a:t>veralgemeend gebruik van de </a:t>
            </a:r>
            <a:r>
              <a:rPr lang="nl-BE" dirty="0" err="1" smtClean="0">
                <a:solidFill>
                  <a:srgbClr val="3E6E5A"/>
                </a:solidFill>
              </a:rPr>
              <a:t>eHealth</a:t>
            </a:r>
            <a:r>
              <a:rPr lang="nl-BE" dirty="0" err="1" smtClean="0"/>
              <a:t>Box</a:t>
            </a:r>
            <a:r>
              <a:rPr lang="nl-BE" dirty="0" smtClean="0"/>
              <a:t> en van de gegevens van de zorgverstrekkers die in </a:t>
            </a:r>
            <a:r>
              <a:rPr lang="nl-BE" dirty="0" err="1" smtClean="0"/>
              <a:t>CoBRHA</a:t>
            </a:r>
            <a:r>
              <a:rPr lang="nl-BE" dirty="0" smtClean="0"/>
              <a:t> beschikbaar zijn</a:t>
            </a:r>
          </a:p>
          <a:p>
            <a:pPr lvl="1" indent="-182880" eaLnBrk="1" fontAlgn="auto" hangingPunct="1">
              <a:spcAft>
                <a:spcPts val="0"/>
              </a:spcAft>
              <a:buFont typeface="Arial" pitchFamily="34" charset="0"/>
              <a:buChar char="•"/>
              <a:defRPr/>
            </a:pPr>
            <a:r>
              <a:rPr lang="nl-BE" dirty="0" smtClean="0"/>
              <a:t>een veilige elektronische communicatie van medische en vertrouwelijke gegevens tussen de actoren in de gezondheidszorg mogelijk maken</a:t>
            </a:r>
          </a:p>
          <a:p>
            <a:pPr lvl="1" indent="-182880" eaLnBrk="1" fontAlgn="auto" hangingPunct="1">
              <a:spcAft>
                <a:spcPts val="0"/>
              </a:spcAft>
              <a:buFont typeface="Arial" pitchFamily="34" charset="0"/>
              <a:buChar char="•"/>
              <a:defRPr/>
            </a:pPr>
            <a:r>
              <a:rPr lang="nl-BE" dirty="0" smtClean="0"/>
              <a:t>ontwikkeling en onderhoud van een gezamenlijke databank met de gegevens van de zorgactoren en verzorgingsinstellingen </a:t>
            </a:r>
          </a:p>
          <a:p>
            <a:pPr lvl="1" indent="-182880" eaLnBrk="1" fontAlgn="auto" hangingPunct="1">
              <a:spcAft>
                <a:spcPts val="0"/>
              </a:spcAft>
              <a:buFont typeface="Arial" pitchFamily="34" charset="0"/>
              <a:buChar char="•"/>
              <a:defRPr/>
            </a:pPr>
            <a:r>
              <a:rPr lang="nl-BE" dirty="0" smtClean="0"/>
              <a:t>de zorgactoren in de mogelijkheid stellen om bepaalde gegevens zelf te raadplegen en aan te passen/aan te vullen</a:t>
            </a:r>
          </a:p>
          <a:p>
            <a:pPr marL="731520" lvl="2" indent="-182880" eaLnBrk="1" fontAlgn="auto" hangingPunct="1">
              <a:spcAft>
                <a:spcPts val="0"/>
              </a:spcAft>
              <a:buFont typeface="Arial" pitchFamily="34" charset="0"/>
              <a:buChar char="•"/>
              <a:defRPr/>
            </a:pPr>
            <a:r>
              <a:rPr lang="nl-BE" dirty="0" err="1" smtClean="0"/>
              <a:t>addressbook</a:t>
            </a:r>
            <a:r>
              <a:rPr lang="nl-BE" dirty="0" smtClean="0"/>
              <a:t> (databank </a:t>
            </a:r>
            <a:r>
              <a:rPr lang="nl-BE" dirty="0" err="1" smtClean="0"/>
              <a:t>CoBRHA</a:t>
            </a:r>
            <a:r>
              <a:rPr lang="nl-BE" dirty="0" smtClean="0"/>
              <a:t>)</a:t>
            </a:r>
          </a:p>
          <a:p>
            <a:pPr marL="731520" lvl="2" indent="-182880" eaLnBrk="1" fontAlgn="auto" hangingPunct="1">
              <a:spcAft>
                <a:spcPts val="0"/>
              </a:spcAft>
              <a:buFont typeface="Arial" pitchFamily="34" charset="0"/>
              <a:buChar char="•"/>
              <a:defRPr/>
            </a:pPr>
            <a:r>
              <a:rPr lang="nl-BE" dirty="0" smtClean="0"/>
              <a:t>uniek loket van de zorgverstrekker</a:t>
            </a:r>
          </a:p>
          <a:p>
            <a:pPr lvl="1"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r>
              <a:rPr lang="nl-BE" dirty="0" smtClean="0"/>
              <a:t>Verantwoordelijke organisatie: </a:t>
            </a:r>
            <a:r>
              <a:rPr lang="nl-BE" dirty="0" smtClean="0">
                <a:solidFill>
                  <a:srgbClr val="3E6E5A"/>
                </a:solidFill>
              </a:rPr>
              <a:t>eHealth</a:t>
            </a:r>
            <a:r>
              <a:rPr lang="nl-BE" dirty="0" smtClean="0"/>
              <a:t>-platform en FOD Volksgezondheid</a:t>
            </a:r>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p>
          <a:p>
            <a:pPr lvl="1" indent="-182880" eaLnBrk="1" fontAlgn="auto" hangingPunct="1">
              <a:spcAft>
                <a:spcPts val="0"/>
              </a:spcAft>
              <a:buFont typeface="Arial" pitchFamily="34" charset="0"/>
              <a:buChar char="•"/>
              <a:defRPr/>
            </a:pPr>
            <a:endParaRPr lang="nl-BE" dirty="0" smtClean="0">
              <a:sym typeface="Arial" charset="0"/>
            </a:endParaRPr>
          </a:p>
          <a:p>
            <a:pPr marL="182880" indent="-182880" eaLnBrk="1" fontAlgn="auto" hangingPunct="1">
              <a:spcAft>
                <a:spcPts val="0"/>
              </a:spcAft>
              <a:buFont typeface="Arial" pitchFamily="34" charset="0"/>
              <a:buChar char="•"/>
              <a:defRPr/>
            </a:pPr>
            <a:endParaRPr lang="nl-BE" dirty="0" smtClean="0"/>
          </a:p>
          <a:p>
            <a:pPr marL="182880" indent="-182880" eaLnBrk="1" fontAlgn="auto" hangingPunct="1">
              <a:spcAft>
                <a:spcPts val="0"/>
              </a:spcAft>
              <a:buFont typeface="Arial" pitchFamily="34" charset="0"/>
              <a:buChar char="•"/>
              <a:defRPr/>
            </a:pPr>
            <a:endParaRPr lang="nl-BE" dirty="0"/>
          </a:p>
        </p:txBody>
      </p:sp>
      <p:sp>
        <p:nvSpPr>
          <p:cNvPr id="5222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222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50EEF60-B9D4-4E60-A6C0-47B252A4C09C}" type="slidenum">
              <a:rPr lang="en-US" altLang="en-US" smtClean="0">
                <a:solidFill>
                  <a:srgbClr val="FFFFFF"/>
                </a:solidFill>
              </a:rPr>
              <a:pPr fontAlgn="base">
                <a:spcBef>
                  <a:spcPct val="0"/>
                </a:spcBef>
                <a:spcAft>
                  <a:spcPct val="0"/>
                </a:spcAft>
                <a:defRPr/>
              </a:pPr>
              <a:t>53</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5325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C8EE5B4-CCEE-469D-9E57-43D83A72C416}" type="slidenum">
              <a:rPr lang="en-US" altLang="en-US" smtClean="0">
                <a:solidFill>
                  <a:srgbClr val="FFFFFF"/>
                </a:solidFill>
              </a:rPr>
              <a:pPr fontAlgn="base">
                <a:spcBef>
                  <a:spcPct val="0"/>
                </a:spcBef>
                <a:spcAft>
                  <a:spcPct val="0"/>
                </a:spcAft>
                <a:defRPr/>
              </a:pPr>
              <a:t>54</a:t>
            </a:fld>
            <a:endParaRPr lang="en-US" altLang="en-US" smtClean="0">
              <a:solidFill>
                <a:srgbClr val="FFFFFF"/>
              </a:solidFill>
            </a:endParaRPr>
          </a:p>
        </p:txBody>
      </p:sp>
      <p:sp>
        <p:nvSpPr>
          <p:cNvPr id="59396" name="Rectangle 3"/>
          <p:cNvSpPr>
            <a:spLocks noChangeArrowheads="1"/>
          </p:cNvSpPr>
          <p:nvPr/>
        </p:nvSpPr>
        <p:spPr bwMode="auto">
          <a:xfrm>
            <a:off x="3905250" y="1052513"/>
            <a:ext cx="1311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1600" b="1">
                <a:solidFill>
                  <a:srgbClr val="3E6E5A"/>
                </a:solidFill>
              </a:rPr>
              <a:t>eHealth</a:t>
            </a:r>
            <a:r>
              <a:rPr lang="en-GB" altLang="en-US" sz="1600" b="1">
                <a:solidFill>
                  <a:srgbClr val="000000"/>
                </a:solidFill>
              </a:rPr>
              <a:t>Box</a:t>
            </a:r>
            <a:endParaRPr lang="en-GB" altLang="en-US" b="1">
              <a:solidFill>
                <a:srgbClr val="000000"/>
              </a:solidFill>
            </a:endParaRP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360" y="2242868"/>
            <a:ext cx="6608180" cy="357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nl-BE" dirty="0" smtClean="0"/>
              <a:t>Actie 19: Mobile Health (</a:t>
            </a:r>
            <a:r>
              <a:rPr lang="nl-BE" dirty="0" err="1" smtClean="0"/>
              <a:t>mHealth</a:t>
            </a:r>
            <a:r>
              <a:rPr lang="nl-BE" dirty="0" smtClean="0"/>
              <a:t>)</a:t>
            </a:r>
            <a:endParaRPr lang="nl-BE" dirty="0"/>
          </a:p>
        </p:txBody>
      </p:sp>
      <p:sp>
        <p:nvSpPr>
          <p:cNvPr id="59395" name="Rectangle 3"/>
          <p:cNvSpPr>
            <a:spLocks noGrp="1" noChangeArrowheads="1"/>
          </p:cNvSpPr>
          <p:nvPr>
            <p:ph idx="1"/>
          </p:nvPr>
        </p:nvSpPr>
        <p:spPr/>
        <p:txBody>
          <a:bodyPr/>
          <a:lstStyle/>
          <a:p>
            <a:pPr eaLnBrk="1" hangingPunct="1">
              <a:defRPr/>
            </a:pPr>
            <a:r>
              <a:rPr lang="nl-BE" altLang="en-US" dirty="0" smtClean="0"/>
              <a:t>Doelstellingen 2019</a:t>
            </a:r>
          </a:p>
          <a:p>
            <a:pPr marL="457517" lvl="1" indent="-182880" eaLnBrk="1" fontAlgn="auto" hangingPunct="1">
              <a:spcAft>
                <a:spcPts val="0"/>
              </a:spcAft>
              <a:defRPr/>
            </a:pPr>
            <a:r>
              <a:rPr lang="nl-NL" dirty="0" smtClean="0"/>
              <a:t>betere </a:t>
            </a:r>
            <a:r>
              <a:rPr lang="nl-NL" dirty="0"/>
              <a:t>gezondheid en comfort </a:t>
            </a:r>
            <a:r>
              <a:rPr lang="nl-NL" dirty="0" smtClean="0"/>
              <a:t>realiseren </a:t>
            </a:r>
            <a:r>
              <a:rPr lang="nl-NL" dirty="0"/>
              <a:t>in de Belgische gezondheidszorg door het faciliteren van effectieve en efficiënte zorgondersteuning die gebruik maakt van </a:t>
            </a:r>
            <a:r>
              <a:rPr lang="nl-NL" dirty="0" err="1" smtClean="0"/>
              <a:t>mHealth</a:t>
            </a:r>
            <a:r>
              <a:rPr lang="nl-NL" dirty="0" smtClean="0"/>
              <a:t>-toepassingen</a:t>
            </a:r>
          </a:p>
          <a:p>
            <a:pPr marL="457517" lvl="1" indent="-182880" eaLnBrk="1" fontAlgn="auto" hangingPunct="1">
              <a:spcAft>
                <a:spcPts val="0"/>
              </a:spcAft>
              <a:defRPr/>
            </a:pPr>
            <a:r>
              <a:rPr lang="nl-NL" dirty="0"/>
              <a:t>k</a:t>
            </a:r>
            <a:r>
              <a:rPr lang="nl-NL" dirty="0" smtClean="0"/>
              <a:t>ader </a:t>
            </a:r>
            <a:r>
              <a:rPr lang="nl-NL" dirty="0"/>
              <a:t>creëren in de zorgsector om </a:t>
            </a:r>
            <a:r>
              <a:rPr lang="nl-NL" dirty="0" err="1"/>
              <a:t>mHealth</a:t>
            </a:r>
            <a:r>
              <a:rPr lang="nl-NL" dirty="0"/>
              <a:t>-toepassingen juridisch, financieel en organisatorisch te integreren in de bestaande en nieuwe </a:t>
            </a:r>
            <a:r>
              <a:rPr lang="nl-NL" dirty="0" smtClean="0"/>
              <a:t>zorgafspraken</a:t>
            </a:r>
            <a:endParaRPr lang="nl-BE" altLang="en-US" dirty="0" smtClean="0"/>
          </a:p>
          <a:p>
            <a:pPr marL="457517" lvl="1" indent="-182880" eaLnBrk="1" fontAlgn="auto" hangingPunct="1">
              <a:spcAft>
                <a:spcPts val="0"/>
              </a:spcAft>
              <a:defRPr/>
            </a:pPr>
            <a:r>
              <a:rPr lang="nl-BE" dirty="0" smtClean="0"/>
              <a:t>die</a:t>
            </a:r>
            <a:r>
              <a:rPr lang="nl-NL" dirty="0" err="1" smtClean="0"/>
              <a:t>nsten</a:t>
            </a:r>
            <a:r>
              <a:rPr lang="nl-NL" dirty="0" smtClean="0"/>
              <a:t> </a:t>
            </a:r>
            <a:r>
              <a:rPr lang="nl-NL" dirty="0"/>
              <a:t>van het </a:t>
            </a:r>
            <a:r>
              <a:rPr lang="nl-NL" dirty="0">
                <a:solidFill>
                  <a:srgbClr val="3E6E5A"/>
                </a:solidFill>
              </a:rPr>
              <a:t>eHealth</a:t>
            </a:r>
            <a:r>
              <a:rPr lang="nl-NL" dirty="0"/>
              <a:t>-platform mobiel beschikbaar </a:t>
            </a:r>
            <a:r>
              <a:rPr lang="nl-NL" dirty="0" smtClean="0"/>
              <a:t>maken</a:t>
            </a:r>
          </a:p>
          <a:p>
            <a:pPr marL="457517" lvl="1" indent="-182880" eaLnBrk="1" fontAlgn="auto" hangingPunct="1">
              <a:spcAft>
                <a:spcPts val="0"/>
              </a:spcAft>
              <a:defRPr/>
            </a:pPr>
            <a:r>
              <a:rPr lang="nl-NL" dirty="0" smtClean="0"/>
              <a:t>kwaliteit </a:t>
            </a:r>
            <a:r>
              <a:rPr lang="nl-NL" dirty="0"/>
              <a:t>en toegankelijkheid van </a:t>
            </a:r>
            <a:r>
              <a:rPr lang="nl-NL" dirty="0" err="1"/>
              <a:t>mHealth</a:t>
            </a:r>
            <a:r>
              <a:rPr lang="nl-NL" dirty="0"/>
              <a:t> </a:t>
            </a:r>
            <a:r>
              <a:rPr lang="nl-NL" dirty="0" smtClean="0"/>
              <a:t>ondersteunen</a:t>
            </a:r>
            <a:endParaRPr lang="nl-BE" altLang="en-US" dirty="0" smtClean="0"/>
          </a:p>
          <a:p>
            <a:pPr lvl="1" eaLnBrk="1" hangingPunct="1">
              <a:defRPr/>
            </a:pPr>
            <a:r>
              <a:rPr lang="nl-BE" altLang="en-US" dirty="0" smtClean="0"/>
              <a:t>ondersteuning van de zorg die gebruik maakt van m-Health toepassingen</a:t>
            </a:r>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p>
          <a:p>
            <a:pPr lvl="1" eaLnBrk="1" hangingPunct="1">
              <a:defRPr/>
            </a:pPr>
            <a:endParaRPr lang="nl-BE" altLang="en-US" dirty="0" smtClean="0">
              <a:sym typeface="Arial" pitchFamily="34" charset="0"/>
            </a:endParaRPr>
          </a:p>
          <a:p>
            <a:pPr eaLnBrk="1" hangingPunct="1">
              <a:defRPr/>
            </a:pPr>
            <a:endParaRPr lang="nl-BE" altLang="en-US" dirty="0" smtClean="0"/>
          </a:p>
          <a:p>
            <a:pPr eaLnBrk="1" hangingPunct="1">
              <a:defRPr/>
            </a:pPr>
            <a:endParaRPr lang="nl-BE" altLang="en-US" dirty="0" smtClean="0"/>
          </a:p>
        </p:txBody>
      </p:sp>
      <p:sp>
        <p:nvSpPr>
          <p:cNvPr id="54276"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
        <p:nvSpPr>
          <p:cNvPr id="542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2297006-B836-4869-8542-34A46A1511D9}" type="slidenum">
              <a:rPr lang="en-US" altLang="en-US" smtClean="0">
                <a:solidFill>
                  <a:srgbClr val="FFFFFF"/>
                </a:solidFill>
              </a:rPr>
              <a:pPr fontAlgn="base">
                <a:spcBef>
                  <a:spcPct val="0"/>
                </a:spcBef>
                <a:spcAft>
                  <a:spcPct val="0"/>
                </a:spcAft>
                <a:defRPr/>
              </a:pPr>
              <a:t>55</a:t>
            </a:fld>
            <a:endParaRPr lang="nl-BE"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mHealth</a:t>
            </a:r>
            <a:r>
              <a:rPr lang="fr-BE" altLang="en-US" dirty="0" smtClean="0">
                <a:sym typeface="Arial" charset="0"/>
              </a:rPr>
              <a:t>: </a:t>
            </a:r>
            <a:r>
              <a:rPr lang="fr-BE" altLang="en-US" dirty="0" err="1" smtClean="0">
                <a:sym typeface="Arial" charset="0"/>
              </a:rPr>
              <a:t>soorten</a:t>
            </a:r>
            <a:r>
              <a:rPr lang="fr-BE" altLang="en-US" dirty="0" smtClean="0">
                <a:sym typeface="Arial" charset="0"/>
              </a:rPr>
              <a:t> </a:t>
            </a:r>
            <a:r>
              <a:rPr lang="fr-BE" altLang="en-US" dirty="0" err="1" smtClean="0">
                <a:sym typeface="Arial" charset="0"/>
              </a:rPr>
              <a:t>apps</a:t>
            </a:r>
            <a:r>
              <a:rPr lang="fr-BE" altLang="en-US" dirty="0" smtClean="0">
                <a:sym typeface="Arial" charset="0"/>
              </a:rPr>
              <a:t> en </a:t>
            </a:r>
            <a:r>
              <a:rPr lang="fr-BE" altLang="en-US" dirty="0" err="1" smtClean="0">
                <a:sym typeface="Arial" charset="0"/>
              </a:rPr>
              <a:t>wearables</a:t>
            </a:r>
            <a:endParaRPr lang="fr-BE" altLang="en-US" dirty="0">
              <a:sym typeface="Arial" charset="0"/>
            </a:endParaRPr>
          </a:p>
        </p:txBody>
      </p:sp>
      <p:sp>
        <p:nvSpPr>
          <p:cNvPr id="512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defRPr/>
            </a:pPr>
            <a:r>
              <a:rPr lang="fr-BE" dirty="0" smtClean="0"/>
              <a:t>Apps </a:t>
            </a:r>
            <a:r>
              <a:rPr lang="fr-BE" dirty="0" err="1" smtClean="0"/>
              <a:t>gericht</a:t>
            </a:r>
            <a:r>
              <a:rPr lang="fr-BE" dirty="0" smtClean="0"/>
              <a:t> op </a:t>
            </a:r>
            <a:r>
              <a:rPr lang="fr-BE" dirty="0" err="1" smtClean="0"/>
              <a:t>communicatie</a:t>
            </a:r>
            <a:r>
              <a:rPr lang="fr-BE" dirty="0" smtClean="0"/>
              <a:t>, </a:t>
            </a:r>
            <a:r>
              <a:rPr lang="fr-BE" dirty="0" err="1" smtClean="0"/>
              <a:t>bvb</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on line en </a:t>
            </a:r>
            <a:r>
              <a:rPr lang="fr-BE" dirty="0" err="1" smtClean="0"/>
              <a:t>rechtstreeks</a:t>
            </a:r>
            <a:r>
              <a:rPr lang="fr-BE" dirty="0" smtClean="0"/>
              <a:t> </a:t>
            </a:r>
            <a:r>
              <a:rPr lang="fr-BE" dirty="0" err="1" smtClean="0"/>
              <a:t>vragen</a:t>
            </a:r>
            <a:r>
              <a:rPr lang="fr-BE" dirty="0" smtClean="0"/>
              <a:t> </a:t>
            </a:r>
            <a:r>
              <a:rPr lang="fr-BE" dirty="0" err="1" smtClean="0"/>
              <a:t>kunnen</a:t>
            </a:r>
            <a:r>
              <a:rPr lang="fr-BE" dirty="0" smtClean="0"/>
              <a:t> </a:t>
            </a:r>
            <a:r>
              <a:rPr lang="fr-BE" dirty="0" err="1" smtClean="0"/>
              <a:t>stellen</a:t>
            </a:r>
            <a:r>
              <a:rPr lang="fr-BE" dirty="0" smtClean="0"/>
              <a:t> </a:t>
            </a:r>
            <a:r>
              <a:rPr lang="fr-BE" dirty="0" err="1" smtClean="0"/>
              <a:t>aan</a:t>
            </a:r>
            <a:r>
              <a:rPr lang="fr-BE" dirty="0" smtClean="0"/>
              <a:t> </a:t>
            </a:r>
            <a:r>
              <a:rPr lang="fr-BE" dirty="0" err="1" smtClean="0"/>
              <a:t>een</a:t>
            </a:r>
            <a:r>
              <a:rPr lang="fr-BE" dirty="0" smtClean="0"/>
              <a:t> </a:t>
            </a:r>
            <a:r>
              <a:rPr lang="fr-BE" dirty="0" err="1" smtClean="0"/>
              <a:t>zorgverstrekker</a:t>
            </a:r>
            <a:r>
              <a:rPr lang="fr-BE" dirty="0" smtClean="0"/>
              <a:t> (</a:t>
            </a:r>
            <a:r>
              <a:rPr lang="fr-BE" dirty="0" err="1" smtClean="0"/>
              <a:t>telecoaching</a:t>
            </a:r>
            <a:r>
              <a:rPr lang="fr-BE" dirty="0" smtClean="0"/>
              <a:t>)</a:t>
            </a:r>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kunnen</a:t>
            </a:r>
            <a:r>
              <a:rPr lang="fr-BE" dirty="0" smtClean="0"/>
              <a:t> </a:t>
            </a:r>
            <a:r>
              <a:rPr lang="fr-BE" dirty="0" err="1" smtClean="0"/>
              <a:t>antwoorden</a:t>
            </a:r>
            <a:r>
              <a:rPr lang="fr-BE" dirty="0" smtClean="0"/>
              <a:t> op </a:t>
            </a:r>
            <a:r>
              <a:rPr lang="fr-BE" dirty="0" err="1" smtClean="0"/>
              <a:t>vragen</a:t>
            </a:r>
            <a:r>
              <a:rPr lang="fr-BE" dirty="0" smtClean="0"/>
              <a:t> van </a:t>
            </a:r>
            <a:r>
              <a:rPr lang="fr-BE" dirty="0" err="1" smtClean="0"/>
              <a:t>onderzoekers</a:t>
            </a:r>
            <a:endParaRPr lang="fr-BE" dirty="0" smtClean="0"/>
          </a:p>
          <a:p>
            <a:pPr lvl="1" indent="-182880" eaLnBrk="1" fontAlgn="auto" hangingPunct="1">
              <a:spcAft>
                <a:spcPts val="0"/>
              </a:spcAft>
              <a:defRPr/>
            </a:pPr>
            <a:r>
              <a:rPr lang="fr-BE" dirty="0" err="1" smtClean="0"/>
              <a:t>apps</a:t>
            </a:r>
            <a:r>
              <a:rPr lang="fr-BE" dirty="0" smtClean="0"/>
              <a:t> </a:t>
            </a:r>
            <a:r>
              <a:rPr lang="fr-BE" dirty="0" err="1" smtClean="0"/>
              <a:t>waarmee</a:t>
            </a:r>
            <a:r>
              <a:rPr lang="fr-BE" dirty="0" smtClean="0"/>
              <a:t> </a:t>
            </a:r>
            <a:r>
              <a:rPr lang="fr-BE" dirty="0" err="1" smtClean="0"/>
              <a:t>patiënten</a:t>
            </a:r>
            <a:r>
              <a:rPr lang="fr-BE" dirty="0" smtClean="0"/>
              <a:t> </a:t>
            </a:r>
            <a:r>
              <a:rPr lang="fr-BE" dirty="0" err="1" smtClean="0"/>
              <a:t>toegang</a:t>
            </a:r>
            <a:r>
              <a:rPr lang="fr-BE" dirty="0" smtClean="0"/>
              <a:t> </a:t>
            </a:r>
            <a:r>
              <a:rPr lang="fr-BE" dirty="0" err="1" smtClean="0"/>
              <a:t>kunnen</a:t>
            </a:r>
            <a:r>
              <a:rPr lang="fr-BE" dirty="0" smtClean="0"/>
              <a:t> </a:t>
            </a:r>
            <a:r>
              <a:rPr lang="fr-BE" dirty="0" err="1" smtClean="0"/>
              <a:t>hebben</a:t>
            </a:r>
            <a:r>
              <a:rPr lang="fr-BE" dirty="0" smtClean="0"/>
              <a:t> </a:t>
            </a:r>
            <a:r>
              <a:rPr lang="fr-BE" dirty="0" err="1" smtClean="0"/>
              <a:t>tot</a:t>
            </a:r>
            <a:r>
              <a:rPr lang="fr-BE" dirty="0" smtClean="0"/>
              <a:t> hun </a:t>
            </a:r>
            <a:r>
              <a:rPr lang="fr-BE" dirty="0" err="1" smtClean="0"/>
              <a:t>elektronisch</a:t>
            </a:r>
            <a:r>
              <a:rPr lang="fr-BE" dirty="0" smtClean="0"/>
              <a:t> </a:t>
            </a:r>
            <a:r>
              <a:rPr lang="fr-BE" dirty="0" err="1" smtClean="0"/>
              <a:t>patiëntendossier</a:t>
            </a:r>
            <a:endParaRPr lang="fr-BE" dirty="0" smtClean="0"/>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smtClean="0"/>
              <a:t>Apps die </a:t>
            </a:r>
            <a:r>
              <a:rPr lang="fr-BE" dirty="0" err="1" smtClean="0"/>
              <a:t>dienst</a:t>
            </a:r>
            <a:r>
              <a:rPr lang="fr-BE" dirty="0" smtClean="0"/>
              <a:t> </a:t>
            </a:r>
            <a:r>
              <a:rPr lang="fr-BE" dirty="0" err="1" smtClean="0"/>
              <a:t>doen</a:t>
            </a:r>
            <a:r>
              <a:rPr lang="fr-BE" dirty="0" smtClean="0"/>
              <a:t> </a:t>
            </a:r>
            <a:r>
              <a:rPr lang="fr-BE" dirty="0" err="1" smtClean="0"/>
              <a:t>als</a:t>
            </a:r>
            <a:r>
              <a:rPr lang="fr-BE" dirty="0" smtClean="0"/>
              <a:t> </a:t>
            </a:r>
            <a:r>
              <a:rPr lang="fr-BE" dirty="0" err="1" smtClean="0"/>
              <a:t>referentiewerk</a:t>
            </a:r>
            <a:r>
              <a:rPr lang="fr-BE" dirty="0" smtClean="0"/>
              <a:t> </a:t>
            </a:r>
            <a:r>
              <a:rPr lang="fr-BE" dirty="0" err="1" smtClean="0"/>
              <a:t>voor</a:t>
            </a:r>
            <a:r>
              <a:rPr lang="fr-BE" dirty="0" smtClean="0"/>
              <a:t> </a:t>
            </a:r>
            <a:r>
              <a:rPr lang="fr-BE" dirty="0" err="1" smtClean="0"/>
              <a:t>gezondheidsinformatie</a:t>
            </a:r>
            <a:r>
              <a:rPr lang="fr-BE" dirty="0" smtClean="0"/>
              <a:t> (</a:t>
            </a:r>
            <a:r>
              <a:rPr lang="fr-BE" dirty="0" err="1" smtClean="0"/>
              <a:t>voor</a:t>
            </a:r>
            <a:r>
              <a:rPr lang="fr-BE" dirty="0" smtClean="0"/>
              <a:t> </a:t>
            </a:r>
            <a:r>
              <a:rPr lang="fr-BE" dirty="0" err="1" smtClean="0"/>
              <a:t>zorgverstrekkers</a:t>
            </a:r>
            <a:r>
              <a:rPr lang="fr-BE" dirty="0" smtClean="0"/>
              <a:t> en/of </a:t>
            </a:r>
            <a:r>
              <a:rPr lang="fr-BE" dirty="0" err="1" smtClean="0"/>
              <a:t>patienten</a:t>
            </a:r>
            <a:r>
              <a:rPr lang="fr-BE" dirty="0" smtClean="0"/>
              <a:t>)</a:t>
            </a:r>
          </a:p>
          <a:p>
            <a:pPr marL="182880" indent="-182880" eaLnBrk="1" fontAlgn="auto" hangingPunct="1">
              <a:spcAft>
                <a:spcPts val="0"/>
              </a:spcAft>
              <a:defRPr/>
            </a:pPr>
            <a:endParaRPr lang="fr-BE" dirty="0" smtClean="0"/>
          </a:p>
          <a:p>
            <a:pPr marL="182880" indent="-182880" eaLnBrk="1" fontAlgn="auto" hangingPunct="1">
              <a:spcAft>
                <a:spcPts val="0"/>
              </a:spcAft>
              <a:defRPr/>
            </a:pPr>
            <a:r>
              <a:rPr lang="fr-BE" dirty="0" err="1" smtClean="0"/>
              <a:t>Trainingsapps</a:t>
            </a:r>
            <a:r>
              <a:rPr lang="fr-BE" dirty="0" smtClean="0"/>
              <a:t>: </a:t>
            </a:r>
            <a:r>
              <a:rPr lang="fr-BE" dirty="0" err="1" smtClean="0"/>
              <a:t>apps</a:t>
            </a:r>
            <a:r>
              <a:rPr lang="fr-BE" dirty="0" smtClean="0"/>
              <a:t> </a:t>
            </a:r>
            <a:r>
              <a:rPr lang="fr-BE" dirty="0" err="1" smtClean="0"/>
              <a:t>gebruikt</a:t>
            </a:r>
            <a:r>
              <a:rPr lang="fr-BE" dirty="0" smtClean="0"/>
              <a:t> </a:t>
            </a:r>
            <a:r>
              <a:rPr lang="fr-BE" dirty="0" err="1" smtClean="0"/>
              <a:t>voor</a:t>
            </a:r>
            <a:r>
              <a:rPr lang="fr-BE" dirty="0" smtClean="0"/>
              <a:t> (permanente) </a:t>
            </a:r>
            <a:r>
              <a:rPr lang="fr-BE" dirty="0" err="1" smtClean="0"/>
              <a:t>vorming</a:t>
            </a:r>
            <a:r>
              <a:rPr lang="fr-BE" dirty="0" smtClean="0"/>
              <a:t> van </a:t>
            </a:r>
            <a:r>
              <a:rPr lang="fr-BE" dirty="0" err="1" smtClean="0"/>
              <a:t>zorgverstrekkers</a:t>
            </a:r>
            <a:r>
              <a:rPr lang="fr-BE" dirty="0" smtClean="0"/>
              <a:t> en/of </a:t>
            </a:r>
            <a:r>
              <a:rPr lang="fr-BE" dirty="0" err="1" smtClean="0"/>
              <a:t>patienten</a:t>
            </a:r>
            <a:endParaRPr lang="fr-BE" dirty="0" smtClean="0"/>
          </a:p>
          <a:p>
            <a:pPr marL="182880" indent="-182880" eaLnBrk="1" fontAlgn="auto" hangingPunct="1">
              <a:spcAft>
                <a:spcPts val="0"/>
              </a:spcAft>
              <a:defRPr/>
            </a:pPr>
            <a:endParaRPr lang="fr-BE" dirty="0" smtClean="0"/>
          </a:p>
        </p:txBody>
      </p:sp>
      <p:sp>
        <p:nvSpPr>
          <p:cNvPr id="55300"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
        <p:nvSpPr>
          <p:cNvPr id="5530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4DA39E9-C1AF-441B-9018-EE57EA8097F5}" type="slidenum">
              <a:rPr lang="en-US" altLang="en-US" smtClean="0">
                <a:solidFill>
                  <a:srgbClr val="FFFFFF"/>
                </a:solidFill>
              </a:rPr>
              <a:pPr fontAlgn="base">
                <a:spcBef>
                  <a:spcPct val="0"/>
                </a:spcBef>
                <a:spcAft>
                  <a:spcPct val="0"/>
                </a:spcAft>
                <a:defRPr/>
              </a:pPr>
              <a:t>56</a:t>
            </a:fld>
            <a:endParaRPr lang="fr-BE" altLang="en-US" smtClean="0">
              <a:solidFill>
                <a:srgbClr val="FFFF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fr-BE" dirty="0" err="1" smtClean="0"/>
              <a:t>mHealth</a:t>
            </a:r>
            <a:r>
              <a:rPr lang="fr-BE" dirty="0" smtClean="0"/>
              <a:t>: </a:t>
            </a:r>
            <a:r>
              <a:rPr lang="fr-BE" dirty="0" err="1" smtClean="0"/>
              <a:t>soorten</a:t>
            </a:r>
            <a:r>
              <a:rPr lang="fr-BE" dirty="0" smtClean="0"/>
              <a:t> </a:t>
            </a:r>
            <a:r>
              <a:rPr lang="fr-BE" dirty="0" err="1" smtClean="0"/>
              <a:t>apps</a:t>
            </a:r>
            <a:r>
              <a:rPr lang="fr-BE" dirty="0" smtClean="0"/>
              <a:t> en </a:t>
            </a:r>
            <a:r>
              <a:rPr lang="fr-BE" dirty="0" err="1" smtClean="0"/>
              <a:t>wearables</a:t>
            </a:r>
            <a:endParaRPr lang="fr-BE" dirty="0"/>
          </a:p>
        </p:txBody>
      </p:sp>
      <p:sp>
        <p:nvSpPr>
          <p:cNvPr id="62467" name="Tijdelijke aanduiding voor inhoud 2"/>
          <p:cNvSpPr>
            <a:spLocks noGrp="1"/>
          </p:cNvSpPr>
          <p:nvPr>
            <p:ph idx="1"/>
          </p:nvPr>
        </p:nvSpPr>
        <p:spPr/>
        <p:txBody>
          <a:bodyPr/>
          <a:lstStyle/>
          <a:p>
            <a:pPr eaLnBrk="1" hangingPunct="1"/>
            <a:r>
              <a:rPr lang="fr-BE" altLang="en-US" smtClean="0"/>
              <a:t>Monitoringapps en -wearables: apps en wearables die gezondheidsparameters meten, registreren en/of doorsturen</a:t>
            </a:r>
          </a:p>
          <a:p>
            <a:pPr eaLnBrk="1" hangingPunct="1"/>
            <a:endParaRPr lang="fr-BE" altLang="en-US" smtClean="0"/>
          </a:p>
          <a:p>
            <a:pPr eaLnBrk="1" hangingPunct="1"/>
            <a:r>
              <a:rPr lang="fr-BE" altLang="en-US" smtClean="0"/>
              <a:t>Apps en wearables voor zelfmanagement op het vlak van gezondheid</a:t>
            </a:r>
          </a:p>
          <a:p>
            <a:pPr eaLnBrk="1" hangingPunct="1"/>
            <a:endParaRPr lang="fr-BE" altLang="en-US" smtClean="0"/>
          </a:p>
          <a:p>
            <a:pPr eaLnBrk="1" hangingPunct="1"/>
            <a:r>
              <a:rPr lang="fr-BE" altLang="en-US" smtClean="0"/>
              <a:t>Medische hulpmiddelen: apps en wearables gebruikt voor diagnostische of therapeutische doeleinden</a:t>
            </a:r>
          </a:p>
          <a:p>
            <a:pPr marL="273050" lvl="1" indent="0" eaLnBrk="1" hangingPunct="1">
              <a:buFont typeface="Arial" charset="0"/>
              <a:buNone/>
            </a:pPr>
            <a:endParaRPr lang="fr-BE" altLang="en-US" smtClean="0"/>
          </a:p>
        </p:txBody>
      </p:sp>
      <p:sp>
        <p:nvSpPr>
          <p:cNvPr id="56324"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3CEE4B2-3FB7-4FAB-B07D-3700394BB01A}" type="slidenum">
              <a:rPr lang="en-US" altLang="en-US" smtClean="0">
                <a:solidFill>
                  <a:srgbClr val="FFFFFF"/>
                </a:solidFill>
              </a:rPr>
              <a:pPr fontAlgn="base">
                <a:spcBef>
                  <a:spcPct val="0"/>
                </a:spcBef>
                <a:spcAft>
                  <a:spcPct val="0"/>
                </a:spcAft>
                <a:defRPr/>
              </a:pPr>
              <a:t>57</a:t>
            </a:fld>
            <a:endParaRPr lang="fr-BE" altLang="en-US" smtClean="0">
              <a:solidFill>
                <a:srgbClr val="FFFFFF"/>
              </a:solidFill>
            </a:endParaRPr>
          </a:p>
        </p:txBody>
      </p:sp>
      <p:sp>
        <p:nvSpPr>
          <p:cNvPr id="5632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err="1" smtClean="0">
                <a:sym typeface="Arial" charset="0"/>
              </a:rPr>
              <a:t>Medisch</a:t>
            </a:r>
            <a:r>
              <a:rPr lang="fr-BE" altLang="en-US" dirty="0" smtClean="0">
                <a:sym typeface="Arial" charset="0"/>
              </a:rPr>
              <a:t> </a:t>
            </a:r>
            <a:r>
              <a:rPr lang="fr-BE" altLang="en-US" dirty="0" err="1" smtClean="0">
                <a:sym typeface="Arial" charset="0"/>
              </a:rPr>
              <a:t>hulpmiddel</a:t>
            </a:r>
            <a:endParaRPr lang="fr-BE" altLang="en-US" dirty="0">
              <a:sym typeface="Arial" charset="0"/>
            </a:endParaRPr>
          </a:p>
        </p:txBody>
      </p:sp>
      <p:sp>
        <p:nvSpPr>
          <p:cNvPr id="63491" name="Rectangle 3"/>
          <p:cNvSpPr>
            <a:spLocks noGrp="1" noChangeArrowheads="1"/>
          </p:cNvSpPr>
          <p:nvPr>
            <p:ph idx="1"/>
          </p:nvPr>
        </p:nvSpPr>
        <p:spPr/>
        <p:txBody>
          <a:bodyPr/>
          <a:lstStyle/>
          <a:p>
            <a:pPr eaLnBrk="1" hangingPunct="1"/>
            <a:r>
              <a:rPr lang="fr-BE" altLang="en-US" dirty="0" err="1" smtClean="0">
                <a:sym typeface="Arial" charset="0"/>
              </a:rPr>
              <a:t>Elk</a:t>
            </a:r>
            <a:r>
              <a:rPr lang="fr-BE" altLang="en-US" dirty="0" smtClean="0">
                <a:sym typeface="Arial" charset="0"/>
              </a:rPr>
              <a:t>(e) instrument, </a:t>
            </a:r>
            <a:r>
              <a:rPr lang="fr-BE" altLang="en-US" dirty="0" err="1" smtClean="0">
                <a:sym typeface="Arial" charset="0"/>
              </a:rPr>
              <a:t>apparaat</a:t>
            </a:r>
            <a:r>
              <a:rPr lang="fr-BE" altLang="en-US" dirty="0" smtClean="0">
                <a:sym typeface="Arial" charset="0"/>
              </a:rPr>
              <a:t>, software, </a:t>
            </a:r>
            <a:r>
              <a:rPr lang="fr-BE" altLang="en-US" dirty="0" err="1" smtClean="0">
                <a:sym typeface="Arial" charset="0"/>
              </a:rPr>
              <a:t>substantie</a:t>
            </a:r>
            <a:r>
              <a:rPr lang="fr-BE" altLang="en-US" dirty="0" smtClean="0">
                <a:sym typeface="Arial" charset="0"/>
              </a:rPr>
              <a:t> of </a:t>
            </a:r>
            <a:r>
              <a:rPr lang="fr-BE" altLang="en-US" dirty="0" err="1" smtClean="0">
                <a:sym typeface="Arial" charset="0"/>
              </a:rPr>
              <a:t>ander</a:t>
            </a:r>
            <a:r>
              <a:rPr lang="fr-BE" altLang="en-US" dirty="0" smtClean="0">
                <a:sym typeface="Arial" charset="0"/>
              </a:rPr>
              <a:t> </a:t>
            </a:r>
            <a:r>
              <a:rPr lang="fr-BE" altLang="en-US" dirty="0" err="1" smtClean="0">
                <a:sym typeface="Arial" charset="0"/>
              </a:rPr>
              <a:t>middel</a:t>
            </a:r>
            <a:endParaRPr lang="fr-BE" altLang="en-US" dirty="0" smtClean="0">
              <a:sym typeface="Arial" charset="0"/>
            </a:endParaRPr>
          </a:p>
          <a:p>
            <a:pPr eaLnBrk="1" hangingPunct="1"/>
            <a:r>
              <a:rPr lang="fr-BE" altLang="en-US" dirty="0">
                <a:sym typeface="Arial" charset="0"/>
              </a:rPr>
              <a:t>M</a:t>
            </a:r>
            <a:r>
              <a:rPr lang="fr-BE" altLang="en-US" dirty="0" smtClean="0">
                <a:sym typeface="Arial" charset="0"/>
              </a:rPr>
              <a:t>et </a:t>
            </a:r>
            <a:r>
              <a:rPr lang="fr-BE" altLang="en-US" dirty="0" err="1" smtClean="0">
                <a:sym typeface="Arial" charset="0"/>
              </a:rPr>
              <a:t>inbegrip</a:t>
            </a:r>
            <a:r>
              <a:rPr lang="fr-BE" altLang="en-US" dirty="0" smtClean="0">
                <a:sym typeface="Arial" charset="0"/>
              </a:rPr>
              <a:t> van </a:t>
            </a:r>
            <a:r>
              <a:rPr lang="fr-BE" altLang="en-US" dirty="0" err="1" smtClean="0">
                <a:sym typeface="Arial" charset="0"/>
              </a:rPr>
              <a:t>elk</a:t>
            </a:r>
            <a:r>
              <a:rPr lang="fr-BE" altLang="en-US" dirty="0" smtClean="0">
                <a:sym typeface="Arial" charset="0"/>
              </a:rPr>
              <a:t> </a:t>
            </a:r>
            <a:r>
              <a:rPr lang="fr-BE" altLang="en-US" dirty="0" err="1" smtClean="0">
                <a:sym typeface="Arial" charset="0"/>
              </a:rPr>
              <a:t>hulpmiddel</a:t>
            </a:r>
            <a:r>
              <a:rPr lang="fr-BE" altLang="en-US" dirty="0" smtClean="0">
                <a:sym typeface="Arial" charset="0"/>
              </a:rPr>
              <a:t> of software </a:t>
            </a:r>
            <a:r>
              <a:rPr lang="fr-BE" altLang="en-US" dirty="0" err="1" smtClean="0">
                <a:sym typeface="Arial" charset="0"/>
              </a:rPr>
              <a:t>nodig</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zijn</a:t>
            </a:r>
            <a:r>
              <a:rPr lang="fr-BE" altLang="en-US" dirty="0" smtClean="0">
                <a:sym typeface="Arial" charset="0"/>
              </a:rPr>
              <a:t> </a:t>
            </a:r>
            <a:r>
              <a:rPr lang="fr-BE" altLang="en-US" dirty="0" err="1" smtClean="0">
                <a:sym typeface="Arial" charset="0"/>
              </a:rPr>
              <a:t>goede</a:t>
            </a:r>
            <a:r>
              <a:rPr lang="fr-BE" altLang="en-US" dirty="0" smtClean="0">
                <a:sym typeface="Arial" charset="0"/>
              </a:rPr>
              <a:t> </a:t>
            </a:r>
            <a:r>
              <a:rPr lang="fr-BE" altLang="en-US" dirty="0" err="1" smtClean="0">
                <a:sym typeface="Arial" charset="0"/>
              </a:rPr>
              <a:t>werking</a:t>
            </a:r>
            <a:endParaRPr lang="fr-BE" altLang="en-US" dirty="0" smtClean="0">
              <a:sym typeface="Arial" charset="0"/>
            </a:endParaRPr>
          </a:p>
          <a:p>
            <a:pPr eaLnBrk="1" hangingPunct="1"/>
            <a:r>
              <a:rPr lang="fr-BE" altLang="en-US" dirty="0">
                <a:sym typeface="Arial" charset="0"/>
              </a:rPr>
              <a:t>D</a:t>
            </a:r>
            <a:r>
              <a:rPr lang="fr-BE" altLang="en-US" dirty="0" smtClean="0">
                <a:sym typeface="Arial" charset="0"/>
              </a:rPr>
              <a:t>at, </a:t>
            </a:r>
            <a:r>
              <a:rPr lang="fr-BE" altLang="en-US" dirty="0" err="1" smtClean="0">
                <a:sym typeface="Arial" charset="0"/>
              </a:rPr>
              <a:t>afzonderlijk</a:t>
            </a:r>
            <a:r>
              <a:rPr lang="fr-BE" altLang="en-US" dirty="0" smtClean="0">
                <a:sym typeface="Arial" charset="0"/>
              </a:rPr>
              <a:t> of in </a:t>
            </a:r>
            <a:r>
              <a:rPr lang="fr-BE" altLang="en-US" dirty="0" err="1" smtClean="0">
                <a:sym typeface="Arial" charset="0"/>
              </a:rPr>
              <a:t>combinatie</a:t>
            </a:r>
            <a:r>
              <a:rPr lang="fr-BE" altLang="en-US" dirty="0" smtClean="0">
                <a:sym typeface="Arial" charset="0"/>
              </a:rPr>
              <a:t> met </a:t>
            </a:r>
            <a:r>
              <a:rPr lang="fr-BE" altLang="en-US" dirty="0" err="1" smtClean="0">
                <a:sym typeface="Arial" charset="0"/>
              </a:rPr>
              <a:t>andere</a:t>
            </a:r>
            <a:r>
              <a:rPr lang="fr-BE" altLang="en-US" dirty="0" smtClean="0">
                <a:sym typeface="Arial" charset="0"/>
              </a:rPr>
              <a:t> </a:t>
            </a:r>
            <a:r>
              <a:rPr lang="fr-BE" altLang="en-US" dirty="0" err="1" smtClean="0">
                <a:sym typeface="Arial" charset="0"/>
              </a:rPr>
              <a:t>middelen</a:t>
            </a:r>
            <a:r>
              <a:rPr lang="fr-BE" altLang="en-US" dirty="0" smtClean="0">
                <a:sym typeface="Arial" charset="0"/>
              </a:rPr>
              <a:t>,</a:t>
            </a:r>
          </a:p>
          <a:p>
            <a:pPr eaLnBrk="1" hangingPunct="1"/>
            <a:r>
              <a:rPr lang="fr-BE" altLang="en-US" dirty="0" err="1">
                <a:sym typeface="Arial" charset="0"/>
              </a:rPr>
              <a:t>D</a:t>
            </a:r>
            <a:r>
              <a:rPr lang="fr-BE" altLang="en-US" dirty="0" err="1" smtClean="0">
                <a:sym typeface="Arial" charset="0"/>
              </a:rPr>
              <a:t>oor</a:t>
            </a:r>
            <a:r>
              <a:rPr lang="fr-BE" altLang="en-US" dirty="0" smtClean="0">
                <a:sym typeface="Arial" charset="0"/>
              </a:rPr>
              <a:t> de </a:t>
            </a:r>
            <a:r>
              <a:rPr lang="fr-BE" altLang="en-US" dirty="0" err="1" smtClean="0">
                <a:sym typeface="Arial" charset="0"/>
              </a:rPr>
              <a:t>fabrikant</a:t>
            </a:r>
            <a:r>
              <a:rPr lang="fr-BE" altLang="en-US" dirty="0" smtClean="0">
                <a:sym typeface="Arial" charset="0"/>
              </a:rPr>
              <a:t> </a:t>
            </a:r>
            <a:r>
              <a:rPr lang="fr-BE" altLang="en-US" dirty="0" err="1" smtClean="0">
                <a:sym typeface="Arial" charset="0"/>
              </a:rPr>
              <a:t>uitdrukkelijk</a:t>
            </a:r>
            <a:r>
              <a:rPr lang="fr-BE" altLang="en-US" dirty="0" smtClean="0">
                <a:sym typeface="Arial" charset="0"/>
              </a:rPr>
              <a:t> </a:t>
            </a:r>
            <a:r>
              <a:rPr lang="fr-BE" altLang="en-US" dirty="0" err="1" smtClean="0">
                <a:sym typeface="Arial" charset="0"/>
              </a:rPr>
              <a:t>is</a:t>
            </a:r>
            <a:r>
              <a:rPr lang="fr-BE" altLang="en-US" dirty="0" smtClean="0">
                <a:sym typeface="Arial" charset="0"/>
              </a:rPr>
              <a:t> </a:t>
            </a:r>
            <a:r>
              <a:rPr lang="fr-BE" altLang="en-US" dirty="0" err="1" smtClean="0">
                <a:sym typeface="Arial" charset="0"/>
              </a:rPr>
              <a:t>bestemd</a:t>
            </a:r>
            <a:r>
              <a:rPr lang="fr-BE" altLang="en-US" dirty="0" smtClean="0">
                <a:sym typeface="Arial" charset="0"/>
              </a:rPr>
              <a:t> om </a:t>
            </a:r>
            <a:r>
              <a:rPr lang="fr-BE" altLang="en-US" dirty="0" err="1" smtClean="0">
                <a:sym typeface="Arial" charset="0"/>
              </a:rPr>
              <a:t>gebruikt</a:t>
            </a:r>
            <a:r>
              <a:rPr lang="fr-BE" altLang="en-US" dirty="0" smtClean="0">
                <a:sym typeface="Arial" charset="0"/>
              </a:rPr>
              <a:t> te </a:t>
            </a:r>
            <a:r>
              <a:rPr lang="fr-BE" altLang="en-US" dirty="0" err="1" smtClean="0">
                <a:sym typeface="Arial" charset="0"/>
              </a:rPr>
              <a:t>worden</a:t>
            </a:r>
            <a:r>
              <a:rPr lang="fr-BE" altLang="en-US" dirty="0" smtClean="0">
                <a:sym typeface="Arial" charset="0"/>
              </a:rPr>
              <a:t> </a:t>
            </a:r>
            <a:r>
              <a:rPr lang="fr-BE" altLang="en-US" dirty="0" err="1" smtClean="0">
                <a:sym typeface="Arial" charset="0"/>
              </a:rPr>
              <a:t>voor</a:t>
            </a:r>
            <a:r>
              <a:rPr lang="fr-BE" altLang="en-US" dirty="0" smtClean="0">
                <a:sym typeface="Arial" charset="0"/>
              </a:rPr>
              <a:t>  </a:t>
            </a:r>
            <a:r>
              <a:rPr lang="fr-BE" altLang="en-US" dirty="0" err="1" smtClean="0">
                <a:sym typeface="Arial" charset="0"/>
              </a:rPr>
              <a:t>therapeutische</a:t>
            </a:r>
            <a:r>
              <a:rPr lang="fr-BE" altLang="en-US" dirty="0" smtClean="0">
                <a:sym typeface="Arial" charset="0"/>
              </a:rPr>
              <a:t> of </a:t>
            </a:r>
            <a:r>
              <a:rPr lang="fr-BE" altLang="en-US" dirty="0" err="1" smtClean="0">
                <a:sym typeface="Arial" charset="0"/>
              </a:rPr>
              <a:t>diagnostische</a:t>
            </a:r>
            <a:r>
              <a:rPr lang="fr-BE" altLang="en-US" dirty="0" smtClean="0">
                <a:sym typeface="Arial" charset="0"/>
              </a:rPr>
              <a:t> </a:t>
            </a:r>
            <a:r>
              <a:rPr lang="fr-BE" altLang="en-US" dirty="0" err="1" smtClean="0">
                <a:sym typeface="Arial" charset="0"/>
              </a:rPr>
              <a:t>doeleinden</a:t>
            </a:r>
            <a:endParaRPr lang="fr-BE" altLang="en-US" dirty="0" smtClean="0">
              <a:sym typeface="Arial" charset="0"/>
            </a:endParaRPr>
          </a:p>
          <a:p>
            <a:pPr lvl="1" eaLnBrk="1" hangingPunct="1"/>
            <a:r>
              <a:rPr lang="fr-BE" altLang="en-US" dirty="0" err="1" smtClean="0">
                <a:sym typeface="Arial" charset="0"/>
              </a:rPr>
              <a:t>informeren</a:t>
            </a:r>
            <a:endParaRPr lang="fr-BE" altLang="en-US" dirty="0" smtClean="0">
              <a:sym typeface="Arial" charset="0"/>
            </a:endParaRPr>
          </a:p>
          <a:p>
            <a:pPr lvl="1" eaLnBrk="1" hangingPunct="1"/>
            <a:r>
              <a:rPr lang="fr-BE" altLang="en-US" dirty="0" err="1" smtClean="0">
                <a:sym typeface="Arial" charset="0"/>
              </a:rPr>
              <a:t>diagnosticeren</a:t>
            </a:r>
            <a:endParaRPr lang="fr-BE" altLang="en-US" dirty="0" smtClean="0">
              <a:sym typeface="Arial" charset="0"/>
            </a:endParaRPr>
          </a:p>
          <a:p>
            <a:pPr lvl="1" eaLnBrk="1" hangingPunct="1"/>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klinische</a:t>
            </a:r>
            <a:r>
              <a:rPr lang="fr-BE" altLang="en-US" dirty="0" smtClean="0">
                <a:sym typeface="Arial" charset="0"/>
              </a:rPr>
              <a:t> </a:t>
            </a:r>
            <a:r>
              <a:rPr lang="fr-BE" altLang="en-US" dirty="0" err="1" smtClean="0">
                <a:sym typeface="Arial" charset="0"/>
              </a:rPr>
              <a:t>beslissing</a:t>
            </a:r>
            <a:r>
              <a:rPr lang="fr-BE" altLang="en-US" dirty="0" smtClean="0">
                <a:sym typeface="Arial" charset="0"/>
              </a:rPr>
              <a:t> </a:t>
            </a:r>
            <a:r>
              <a:rPr lang="fr-BE" altLang="en-US" dirty="0" err="1" smtClean="0">
                <a:sym typeface="Arial" charset="0"/>
              </a:rPr>
              <a:t>ondersteunen</a:t>
            </a:r>
            <a:endParaRPr lang="fr-BE" altLang="en-US" dirty="0" smtClean="0">
              <a:sym typeface="Arial" charset="0"/>
            </a:endParaRPr>
          </a:p>
          <a:p>
            <a:pPr lvl="1" eaLnBrk="1" hangingPunct="1"/>
            <a:r>
              <a:rPr lang="fr-BE" altLang="en-US" dirty="0" err="1" smtClean="0">
                <a:sym typeface="Arial" charset="0"/>
              </a:rPr>
              <a:t>berekeningen</a:t>
            </a:r>
            <a:r>
              <a:rPr lang="fr-BE" altLang="en-US" dirty="0" smtClean="0">
                <a:sym typeface="Arial" charset="0"/>
              </a:rPr>
              <a:t> </a:t>
            </a:r>
            <a:r>
              <a:rPr lang="fr-BE" altLang="en-US" dirty="0" err="1" smtClean="0">
                <a:sym typeface="Arial" charset="0"/>
              </a:rPr>
              <a:t>uitvoeren</a:t>
            </a:r>
            <a:r>
              <a:rPr lang="fr-BE" altLang="en-US" dirty="0" smtClean="0">
                <a:sym typeface="Arial" charset="0"/>
              </a:rPr>
              <a:t> om </a:t>
            </a:r>
            <a:r>
              <a:rPr lang="fr-BE" altLang="en-US" dirty="0" err="1" smtClean="0">
                <a:sym typeface="Arial" charset="0"/>
              </a:rPr>
              <a:t>een</a:t>
            </a:r>
            <a:r>
              <a:rPr lang="fr-BE" altLang="en-US" dirty="0" smtClean="0">
                <a:sym typeface="Arial" charset="0"/>
              </a:rPr>
              <a:t> diagnose of </a:t>
            </a:r>
            <a:r>
              <a:rPr lang="fr-BE" altLang="en-US" dirty="0" err="1" smtClean="0">
                <a:sym typeface="Arial" charset="0"/>
              </a:rPr>
              <a:t>behandeling</a:t>
            </a:r>
            <a:r>
              <a:rPr lang="fr-BE" altLang="en-US" dirty="0" smtClean="0">
                <a:sym typeface="Arial" charset="0"/>
              </a:rPr>
              <a:t> te </a:t>
            </a:r>
            <a:r>
              <a:rPr lang="fr-BE" altLang="en-US" dirty="0" err="1" smtClean="0">
                <a:sym typeface="Arial" charset="0"/>
              </a:rPr>
              <a:t>bepalen</a:t>
            </a:r>
            <a:endParaRPr lang="fr-BE" altLang="en-US" dirty="0" smtClean="0">
              <a:sym typeface="Arial" charset="0"/>
            </a:endParaRPr>
          </a:p>
        </p:txBody>
      </p:sp>
      <p:sp>
        <p:nvSpPr>
          <p:cNvPr id="57348"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C8A6B8D-F82A-4345-8562-5B3168D91757}" type="slidenum">
              <a:rPr lang="en-US" altLang="en-US" smtClean="0">
                <a:solidFill>
                  <a:srgbClr val="FFFFFF"/>
                </a:solidFill>
              </a:rPr>
              <a:pPr fontAlgn="base">
                <a:spcBef>
                  <a:spcPct val="0"/>
                </a:spcBef>
                <a:spcAft>
                  <a:spcPct val="0"/>
                </a:spcAft>
                <a:defRPr/>
              </a:pPr>
              <a:t>58</a:t>
            </a:fld>
            <a:endParaRPr lang="fr-BE" altLang="en-US" smtClean="0">
              <a:solidFill>
                <a:srgbClr val="FFFFFF"/>
              </a:solidFill>
            </a:endParaRPr>
          </a:p>
        </p:txBody>
      </p:sp>
      <p:sp>
        <p:nvSpPr>
          <p:cNvPr id="5734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9A2821B-EA7E-4B1A-B715-708CDB3FFE4B}" type="slidenum">
              <a:rPr lang="en-US" altLang="en-US" smtClean="0">
                <a:solidFill>
                  <a:srgbClr val="FFFFFF"/>
                </a:solidFill>
              </a:rPr>
              <a:pPr fontAlgn="base">
                <a:spcBef>
                  <a:spcPct val="0"/>
                </a:spcBef>
                <a:spcAft>
                  <a:spcPct val="0"/>
                </a:spcAft>
                <a:defRPr/>
              </a:pPr>
              <a:t>59</a:t>
            </a:fld>
            <a:endParaRPr lang="en-US" altLang="en-US" smtClean="0">
              <a:solidFill>
                <a:srgbClr val="FFFFFF"/>
              </a:solidFill>
            </a:endParaRPr>
          </a:p>
        </p:txBody>
      </p:sp>
      <p:graphicFrame>
        <p:nvGraphicFramePr>
          <p:cNvPr id="64515" name="Object 13"/>
          <p:cNvGraphicFramePr>
            <a:graphicFrameLocks noChangeAspect="1"/>
          </p:cNvGraphicFramePr>
          <p:nvPr/>
        </p:nvGraphicFramePr>
        <p:xfrm>
          <a:off x="2197100" y="454025"/>
          <a:ext cx="4319588" cy="6323013"/>
        </p:xfrm>
        <a:graphic>
          <a:graphicData uri="http://schemas.openxmlformats.org/presentationml/2006/ole">
            <mc:AlternateContent xmlns:mc="http://schemas.openxmlformats.org/markup-compatibility/2006">
              <mc:Choice xmlns:v="urn:schemas-microsoft-com:vml" Requires="v">
                <p:oleObj spid="_x0000_s64543" name="Acrobat Document" r:id="rId4" imgW="5834880" imgH="8528400" progId="AcroExch.Document.DC">
                  <p:embed/>
                </p:oleObj>
              </mc:Choice>
              <mc:Fallback>
                <p:oleObj name="Acrobat Document" r:id="rId4" imgW="5834880" imgH="8528400" progId="AcroExch.Document.DC">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454025"/>
                        <a:ext cx="4319588" cy="63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TextBox 14"/>
          <p:cNvSpPr txBox="1">
            <a:spLocks noChangeArrowheads="1"/>
          </p:cNvSpPr>
          <p:nvPr/>
        </p:nvSpPr>
        <p:spPr bwMode="auto">
          <a:xfrm>
            <a:off x="6757988" y="5995988"/>
            <a:ext cx="2354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altLang="en-US" sz="1400"/>
              <a:t>Bron:</a:t>
            </a:r>
          </a:p>
          <a:p>
            <a:r>
              <a:rPr lang="fr-BE" altLang="en-US" sz="1400">
                <a:hlinkClick r:id="rId6"/>
              </a:rPr>
              <a:t>https://www.nictiz.nl</a:t>
            </a:r>
            <a:endParaRPr lang="fr-BE" altLang="en-US" sz="1400"/>
          </a:p>
          <a:p>
            <a:r>
              <a:rPr lang="nl-BE" altLang="en-US" sz="1400"/>
              <a:t>Whitepaper medische apps</a:t>
            </a:r>
            <a:endParaRPr lang="fr-BE" altLang="en-US" sz="1400"/>
          </a:p>
        </p:txBody>
      </p:sp>
      <p:sp>
        <p:nvSpPr>
          <p:cNvPr id="5837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026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8"/>
            <a:ext cx="2016125" cy="752475"/>
            <a:chOff x="2528844" y="2139533"/>
            <a:chExt cx="2016224" cy="752011"/>
          </a:xfrm>
        </p:grpSpPr>
        <p:sp>
          <p:nvSpPr>
            <p:cNvPr id="4" name="TextBox 3"/>
            <p:cNvSpPr txBox="1"/>
            <p:nvPr/>
          </p:nvSpPr>
          <p:spPr>
            <a:xfrm>
              <a:off x="2528844" y="2139533"/>
              <a:ext cx="2016224" cy="515619"/>
            </a:xfrm>
            <a:prstGeom prst="rect">
              <a:avLst/>
            </a:prstGeom>
          </p:spPr>
          <p:txBody>
            <a:bodyPr/>
            <a:lstStyle/>
            <a:p>
              <a:pPr algn="ctr" fontAlgn="auto">
                <a:spcBef>
                  <a:spcPts val="0"/>
                </a:spcBef>
                <a:spcAft>
                  <a:spcPts val="0"/>
                </a:spcAft>
                <a:defRPr/>
              </a:pPr>
              <a:r>
                <a:rPr lang="nl-BE" sz="1600" dirty="0">
                  <a:solidFill>
                    <a:schemeClr val="tx1">
                      <a:lumMod val="95000"/>
                      <a:lumOff val="5000"/>
                    </a:schemeClr>
                  </a:solidFill>
                  <a:latin typeface="+mn-lt"/>
                  <a:cs typeface="+mn-cs"/>
                </a:rPr>
                <a:t>De patiënt raadpleegt zijn arts</a:t>
              </a:r>
            </a:p>
            <a:p>
              <a:pPr algn="ctr" fontAlgn="auto">
                <a:spcBef>
                  <a:spcPts val="0"/>
                </a:spcBef>
                <a:spcAft>
                  <a:spcPts val="0"/>
                </a:spcAft>
                <a:defRPr/>
              </a:pPr>
              <a:endParaRPr lang="nl-BE" sz="1100" dirty="0">
                <a:solidFill>
                  <a:schemeClr val="tx1">
                    <a:lumMod val="95000"/>
                    <a:lumOff val="5000"/>
                  </a:schemeClr>
                </a:solidFill>
                <a:latin typeface="+mn-lt"/>
                <a:cs typeface="+mn-cs"/>
              </a:endParaRPr>
            </a:p>
          </p:txBody>
        </p:sp>
        <p:sp>
          <p:nvSpPr>
            <p:cNvPr id="10" name="Right Arrow 9"/>
            <p:cNvSpPr/>
            <p:nvPr/>
          </p:nvSpPr>
          <p:spPr>
            <a:xfrm>
              <a:off x="2528844" y="2747170"/>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145757" y="1600993"/>
            <a:ext cx="609600" cy="3351213"/>
          </a:xfrm>
          <a:prstGeom prst="rect">
            <a:avLst/>
          </a:prstGeom>
        </p:spPr>
        <p:txBody>
          <a:bodyPr vert="vert"/>
          <a:lstStyle/>
          <a:p>
            <a:pPr algn="ctr" fontAlgn="auto">
              <a:spcBef>
                <a:spcPts val="0"/>
              </a:spcBef>
              <a:spcAft>
                <a:spcPts val="0"/>
              </a:spcAft>
              <a:defRPr/>
            </a:pPr>
            <a:r>
              <a:rPr lang="nl-BE" b="1" dirty="0">
                <a:solidFill>
                  <a:srgbClr val="C00000"/>
                </a:solidFill>
                <a:latin typeface="+mn-lt"/>
                <a:cs typeface="+mn-cs"/>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extBox 29"/>
            <p:cNvSpPr txBox="1"/>
            <p:nvPr/>
          </p:nvSpPr>
          <p:spPr>
            <a:xfrm>
              <a:off x="1380654" y="5650568"/>
              <a:ext cx="4435574" cy="489523"/>
            </a:xfrm>
            <a:prstGeom prst="rect">
              <a:avLst/>
            </a:prstGeom>
          </p:spPr>
          <p:txBody>
            <a:bodyPr>
              <a:normAutofit fontScale="70000" lnSpcReduction="20000"/>
            </a:bodyPr>
            <a:lstStyle/>
            <a:p>
              <a:pPr fontAlgn="auto">
                <a:spcBef>
                  <a:spcPts val="0"/>
                </a:spcBef>
                <a:spcAft>
                  <a:spcPts val="0"/>
                </a:spcAft>
                <a:defRPr/>
              </a:pPr>
              <a:r>
                <a:rPr lang="nl-BE" dirty="0">
                  <a:solidFill>
                    <a:schemeClr val="tx1">
                      <a:lumMod val="95000"/>
                      <a:lumOff val="5000"/>
                    </a:schemeClr>
                  </a:solidFill>
                  <a:latin typeface="+mn-lt"/>
                  <a:cs typeface="+mn-cs"/>
                </a:rPr>
                <a:t>Mogelijkheid om de therapeutische relaties en de geïnformeerde toestemming van de patiënt te registreren </a:t>
              </a:r>
            </a:p>
          </p:txBody>
        </p:sp>
        <p:pic>
          <p:nvPicPr>
            <p:cNvPr id="10260"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 </a:t>
            </a:r>
            <a:endParaRPr lang="nl-BE" dirty="0"/>
          </a:p>
        </p:txBody>
      </p:sp>
      <p:sp>
        <p:nvSpPr>
          <p:cNvPr id="9232"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9233"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463EEC9-09E8-447B-A46C-83C8B39B8BF1}" type="slidenum">
              <a:rPr lang="en-US" altLang="en-US" smtClean="0">
                <a:solidFill>
                  <a:srgbClr val="FFFFFF"/>
                </a:solidFill>
              </a:rPr>
              <a:pPr fontAlgn="base">
                <a:spcBef>
                  <a:spcPct val="0"/>
                </a:spcBef>
                <a:spcAft>
                  <a:spcPct val="0"/>
                </a:spcAft>
                <a:defRPr/>
              </a:pPr>
              <a:t>6</a:t>
            </a:fld>
            <a:endParaRPr lang="nl-BE" altLang="en-US" smtClean="0">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dirty="0" err="1" smtClean="0"/>
              <a:t>mHealth</a:t>
            </a:r>
            <a:r>
              <a:rPr lang="fr-BE" dirty="0" smtClean="0"/>
              <a:t> – </a:t>
            </a:r>
            <a:r>
              <a:rPr lang="fr-BE" dirty="0" err="1" smtClean="0"/>
              <a:t>Maatschappelijk</a:t>
            </a:r>
            <a:r>
              <a:rPr lang="fr-BE" dirty="0" smtClean="0"/>
              <a:t> </a:t>
            </a:r>
            <a:r>
              <a:rPr lang="fr-BE" dirty="0" err="1" smtClean="0"/>
              <a:t>nut</a:t>
            </a:r>
            <a:endParaRPr lang="fr-BE" altLang="en-US" dirty="0">
              <a:sym typeface="Arial" charset="0"/>
            </a:endParaRPr>
          </a:p>
        </p:txBody>
      </p:sp>
      <p:sp>
        <p:nvSpPr>
          <p:cNvPr id="6246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AF63D596-0D52-4E98-9114-CEE37ABFF66C}" type="slidenum">
              <a:rPr lang="en-US" altLang="en-US" smtClean="0">
                <a:solidFill>
                  <a:srgbClr val="FFFFFF"/>
                </a:solidFill>
              </a:rPr>
              <a:pPr fontAlgn="base">
                <a:spcBef>
                  <a:spcPct val="0"/>
                </a:spcBef>
                <a:spcAft>
                  <a:spcPct val="0"/>
                </a:spcAft>
                <a:defRPr/>
              </a:pPr>
              <a:t>60</a:t>
            </a:fld>
            <a:endParaRPr lang="fr-BE" altLang="en-US" smtClean="0">
              <a:solidFill>
                <a:srgbClr val="FFFFFF"/>
              </a:solidFill>
            </a:endParaRPr>
          </a:p>
        </p:txBody>
      </p:sp>
      <p:sp>
        <p:nvSpPr>
          <p:cNvPr id="65540" name="Content Placeholder 3"/>
          <p:cNvSpPr>
            <a:spLocks noGrp="1"/>
          </p:cNvSpPr>
          <p:nvPr>
            <p:ph idx="1"/>
          </p:nvPr>
        </p:nvSpPr>
        <p:spPr/>
        <p:txBody>
          <a:bodyPr/>
          <a:lstStyle/>
          <a:p>
            <a:pPr eaLnBrk="1" hangingPunct="1"/>
            <a:r>
              <a:rPr lang="fr-BE" altLang="en-US" smtClean="0"/>
              <a:t>Verbetering van de kwaliteit van de zorg door de klemtoon te leggen op preventie</a:t>
            </a:r>
          </a:p>
          <a:p>
            <a:pPr eaLnBrk="1" hangingPunct="1"/>
            <a:endParaRPr lang="fr-BE" altLang="en-US" smtClean="0"/>
          </a:p>
          <a:p>
            <a:pPr eaLnBrk="1" hangingPunct="1"/>
            <a:r>
              <a:rPr lang="fr-BE" altLang="en-US" smtClean="0"/>
              <a:t>Ondersteuning van de zorg op elk plaats en tijdstip, zowel voor de zorgverstrekker als voor de patiënt</a:t>
            </a:r>
          </a:p>
          <a:p>
            <a:pPr eaLnBrk="1" hangingPunct="1"/>
            <a:endParaRPr lang="fr-BE" altLang="en-US" smtClean="0"/>
          </a:p>
          <a:p>
            <a:pPr eaLnBrk="1" hangingPunct="1"/>
            <a:r>
              <a:rPr lang="fr-BE" altLang="en-US" smtClean="0"/>
              <a:t>Verhoging van de autonomie van de patiënt</a:t>
            </a:r>
          </a:p>
          <a:p>
            <a:pPr eaLnBrk="1" hangingPunct="1"/>
            <a:endParaRPr lang="fr-BE" altLang="en-US" smtClean="0"/>
          </a:p>
          <a:p>
            <a:pPr eaLnBrk="1" hangingPunct="1"/>
            <a:r>
              <a:rPr lang="fr-BE" altLang="en-US" smtClean="0"/>
              <a:t>Bevordering van  technologische innovatie en ondernemerschap</a:t>
            </a:r>
          </a:p>
          <a:p>
            <a:pPr eaLnBrk="1" hangingPunct="1"/>
            <a:endParaRPr lang="fr-BE" altLang="en-US" smtClean="0"/>
          </a:p>
          <a:p>
            <a:pPr eaLnBrk="1" hangingPunct="1"/>
            <a:endParaRPr lang="fr-BE" altLang="en-US" smtClean="0"/>
          </a:p>
        </p:txBody>
      </p:sp>
      <p:sp>
        <p:nvSpPr>
          <p:cNvPr id="6246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fr-BE" altLang="en-US" dirty="0" smtClean="0">
                <a:sym typeface="Arial" charset="0"/>
              </a:rPr>
              <a:t>Apps en </a:t>
            </a:r>
            <a:r>
              <a:rPr lang="fr-BE" altLang="en-US" dirty="0" err="1" smtClean="0">
                <a:sym typeface="Arial" charset="0"/>
              </a:rPr>
              <a:t>gegevens</a:t>
            </a:r>
            <a:endParaRPr lang="fr-BE" altLang="en-US" dirty="0">
              <a:sym typeface="Arial" charset="0"/>
            </a:endParaRPr>
          </a:p>
        </p:txBody>
      </p:sp>
      <p:sp>
        <p:nvSpPr>
          <p:cNvPr id="634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B71421-68B5-4D67-8D31-47AED446F13B}" type="slidenum">
              <a:rPr lang="en-US" altLang="en-US" smtClean="0">
                <a:solidFill>
                  <a:srgbClr val="FFFFFF"/>
                </a:solidFill>
              </a:rPr>
              <a:pPr fontAlgn="base">
                <a:spcBef>
                  <a:spcPct val="0"/>
                </a:spcBef>
                <a:spcAft>
                  <a:spcPct val="0"/>
                </a:spcAft>
                <a:defRPr/>
              </a:pPr>
              <a:t>61</a:t>
            </a:fld>
            <a:endParaRPr lang="fr-BE" altLang="en-US" smtClean="0">
              <a:solidFill>
                <a:srgbClr val="FFFFFF"/>
              </a:solidFill>
            </a:endParaRPr>
          </a:p>
        </p:txBody>
      </p:sp>
      <p:sp>
        <p:nvSpPr>
          <p:cNvPr id="66564" name="Content Placeholder 3"/>
          <p:cNvSpPr>
            <a:spLocks noGrp="1"/>
          </p:cNvSpPr>
          <p:nvPr>
            <p:ph idx="1"/>
          </p:nvPr>
        </p:nvSpPr>
        <p:spPr/>
        <p:txBody>
          <a:bodyPr/>
          <a:lstStyle/>
          <a:p>
            <a:pPr eaLnBrk="1" hangingPunct="1"/>
            <a:r>
              <a:rPr lang="fr-BE" altLang="en-US" smtClean="0"/>
              <a:t>De gegevens worden  </a:t>
            </a:r>
          </a:p>
          <a:p>
            <a:pPr lvl="1" eaLnBrk="1" hangingPunct="1"/>
            <a:r>
              <a:rPr lang="fr-BE" altLang="en-US" smtClean="0"/>
              <a:t>hetzij lokaal opgeslagen en verwerkt in het mobiel apparaat</a:t>
            </a:r>
          </a:p>
          <a:p>
            <a:pPr lvl="1" eaLnBrk="1" hangingPunct="1"/>
            <a:r>
              <a:rPr lang="fr-BE" altLang="en-US" smtClean="0"/>
              <a:t>hetzij door het mobiel apparaat doorgestuurd naar een centraal platform beheerd door instantie die instaat voor de aggregatie, verwerking en uitwisseling van de gegevens </a:t>
            </a:r>
          </a:p>
          <a:p>
            <a:pPr eaLnBrk="1" hangingPunct="1"/>
            <a:endParaRPr lang="fr-BE" altLang="en-US" smtClean="0"/>
          </a:p>
          <a:p>
            <a:pPr eaLnBrk="1" hangingPunct="1"/>
            <a:r>
              <a:rPr lang="fr-BE" altLang="en-US" smtClean="0"/>
              <a:t>Nood aan duidelijkheid over de doeleinden van de verwerking van de gegevens: de apps en platformen worden vaak ontwikkeld of beheerd door de farmaceutische industrie zelf of door firma’s die de telemonitoringgegevens verkopen aan derden</a:t>
            </a:r>
          </a:p>
        </p:txBody>
      </p:sp>
      <p:sp>
        <p:nvSpPr>
          <p:cNvPr id="6349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err="1" smtClean="0"/>
              <a:t>mHealth</a:t>
            </a:r>
            <a:endParaRPr lang="nl-BE" altLang="en-US" dirty="0">
              <a:sym typeface="Arial" charset="0"/>
            </a:endParaRPr>
          </a:p>
        </p:txBody>
      </p:sp>
      <p:sp>
        <p:nvSpPr>
          <p:cNvPr id="67587" name="Content Placeholder 3"/>
          <p:cNvSpPr>
            <a:spLocks noGrp="1"/>
          </p:cNvSpPr>
          <p:nvPr>
            <p:ph idx="1"/>
          </p:nvPr>
        </p:nvSpPr>
        <p:spPr/>
        <p:txBody>
          <a:bodyPr/>
          <a:lstStyle/>
          <a:p>
            <a:pPr eaLnBrk="1" hangingPunct="1"/>
            <a:r>
              <a:rPr lang="nl-NL" altLang="en-US" smtClean="0"/>
              <a:t>Klemtoon op mHealth-toepassingen die in het gezondheidszorgsysteem kunnen worden geïntegreerd</a:t>
            </a:r>
          </a:p>
          <a:p>
            <a:pPr eaLnBrk="1" hangingPunct="1"/>
            <a:endParaRPr lang="nl-NL" altLang="en-US" smtClean="0"/>
          </a:p>
          <a:p>
            <a:pPr eaLnBrk="1" hangingPunct="1"/>
            <a:r>
              <a:rPr lang="nl-NL" altLang="en-US" smtClean="0"/>
              <a:t>Verantwoordelijke overheidsinstellingen</a:t>
            </a:r>
          </a:p>
          <a:p>
            <a:pPr lvl="1" eaLnBrk="1" hangingPunct="1"/>
            <a:r>
              <a:rPr lang="nl-NL" altLang="en-US" smtClean="0"/>
              <a:t>FAGG (certificatie medische hulpmiddelen)</a:t>
            </a:r>
          </a:p>
          <a:p>
            <a:pPr lvl="1" eaLnBrk="1" hangingPunct="1"/>
            <a:r>
              <a:rPr lang="nl-NL" altLang="en-US" smtClean="0"/>
              <a:t>RIZIV (terugbetaling)</a:t>
            </a:r>
          </a:p>
          <a:p>
            <a:pPr lvl="1" eaLnBrk="1" hangingPunct="1"/>
            <a:r>
              <a:rPr lang="nl-NL" altLang="en-US" smtClean="0"/>
              <a:t>eHealth-platform (technische aspecten)</a:t>
            </a:r>
          </a:p>
          <a:p>
            <a:pPr lvl="2" eaLnBrk="1" hangingPunct="1"/>
            <a:endParaRPr lang="nl-NL" altLang="en-US" smtClean="0"/>
          </a:p>
          <a:p>
            <a:pPr eaLnBrk="1" hangingPunct="1"/>
            <a:endParaRPr lang="nl-NL" altLang="en-US" smtClean="0"/>
          </a:p>
          <a:p>
            <a:pPr eaLnBrk="1" hangingPunct="1"/>
            <a:endParaRPr lang="en-US" altLang="en-US" smtClean="0"/>
          </a:p>
        </p:txBody>
      </p:sp>
      <p:sp>
        <p:nvSpPr>
          <p:cNvPr id="655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820F1AB-7144-485F-BD26-9E7D15904CF5}" type="slidenum">
              <a:rPr lang="en-US" altLang="en-US" smtClean="0">
                <a:solidFill>
                  <a:srgbClr val="FFFFFF"/>
                </a:solidFill>
              </a:rPr>
              <a:pPr fontAlgn="base">
                <a:spcBef>
                  <a:spcPct val="0"/>
                </a:spcBef>
                <a:spcAft>
                  <a:spcPct val="0"/>
                </a:spcAft>
                <a:defRPr/>
              </a:pPr>
              <a:t>62</a:t>
            </a:fld>
            <a:endParaRPr lang="nl-BE" altLang="en-US" smtClean="0">
              <a:solidFill>
                <a:srgbClr val="FFFFFF"/>
              </a:solidFill>
            </a:endParaRPr>
          </a:p>
        </p:txBody>
      </p:sp>
      <p:sp>
        <p:nvSpPr>
          <p:cNvPr id="6554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Taakverdeling</a:t>
            </a:r>
            <a:r>
              <a:rPr lang="en-US" dirty="0" smtClean="0"/>
              <a:t> </a:t>
            </a:r>
            <a:r>
              <a:rPr lang="en-US" dirty="0" err="1" smtClean="0"/>
              <a:t>mHealth</a:t>
            </a:r>
            <a:r>
              <a:rPr lang="nl-NL" dirty="0" smtClean="0"/>
              <a:t> </a:t>
            </a:r>
            <a:endParaRPr lang="nl-BE" altLang="en-US" dirty="0">
              <a:sym typeface="Arial" charset="0"/>
            </a:endParaRPr>
          </a:p>
        </p:txBody>
      </p:sp>
      <p:sp>
        <p:nvSpPr>
          <p:cNvPr id="6656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70A98117-4AE6-4542-8BD2-3D4667F0711F}" type="slidenum">
              <a:rPr lang="en-US" altLang="en-US" smtClean="0">
                <a:solidFill>
                  <a:srgbClr val="FFFFFF"/>
                </a:solidFill>
              </a:rPr>
              <a:pPr fontAlgn="base">
                <a:spcBef>
                  <a:spcPct val="0"/>
                </a:spcBef>
                <a:spcAft>
                  <a:spcPct val="0"/>
                </a:spcAft>
                <a:defRPr/>
              </a:pPr>
              <a:t>63</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20000"/>
          </a:bodyPr>
          <a:lstStyle/>
          <a:p>
            <a:pPr marL="182880" indent="-182880" eaLnBrk="1" fontAlgn="auto" hangingPunct="1">
              <a:spcAft>
                <a:spcPts val="0"/>
              </a:spcAft>
              <a:defRPr/>
            </a:pPr>
            <a:r>
              <a:rPr lang="nl-NL" dirty="0" smtClean="0"/>
              <a:t>Het </a:t>
            </a:r>
            <a:r>
              <a:rPr lang="nl-NL" dirty="0"/>
              <a:t>sociaal zorg-ondernemerschap en de industrie onderzoeken de meerwaarde van </a:t>
            </a:r>
            <a:r>
              <a:rPr lang="nl-NL" dirty="0" err="1" smtClean="0"/>
              <a:t>mHealth</a:t>
            </a:r>
            <a:r>
              <a:rPr lang="nl-NL" dirty="0" smtClean="0"/>
              <a:t>-toepassingen</a:t>
            </a:r>
          </a:p>
          <a:p>
            <a:pPr marL="182880" indent="-182880" eaLnBrk="1" fontAlgn="auto" hangingPunct="1">
              <a:spcAft>
                <a:spcPts val="0"/>
              </a:spcAft>
              <a:defRPr/>
            </a:pPr>
            <a:r>
              <a:rPr lang="nl-NL" dirty="0"/>
              <a:t>D</a:t>
            </a:r>
            <a:r>
              <a:rPr lang="nl-NL" dirty="0" smtClean="0"/>
              <a:t>e overheid, in </a:t>
            </a:r>
            <a:r>
              <a:rPr lang="nl-NL" dirty="0"/>
              <a:t>synergie met het overkoepelende </a:t>
            </a:r>
            <a:r>
              <a:rPr lang="nl-NL" dirty="0" err="1" smtClean="0"/>
              <a:t>governance</a:t>
            </a:r>
            <a:r>
              <a:rPr lang="nl-NL" dirty="0" smtClean="0"/>
              <a:t>-model, </a:t>
            </a:r>
            <a:r>
              <a:rPr lang="nl-NL" dirty="0"/>
              <a:t>en zoveel </a:t>
            </a:r>
            <a:r>
              <a:rPr lang="nl-NL" dirty="0" smtClean="0"/>
              <a:t>mogelijk </a:t>
            </a:r>
            <a:r>
              <a:rPr lang="nl-NL" dirty="0"/>
              <a:t>gebruik makend van internationale voorbeelden en best </a:t>
            </a:r>
            <a:r>
              <a:rPr lang="nl-NL" dirty="0" err="1" smtClean="0"/>
              <a:t>practices</a:t>
            </a:r>
            <a:r>
              <a:rPr lang="nl-NL" dirty="0"/>
              <a:t>,</a:t>
            </a:r>
            <a:r>
              <a:rPr lang="nl-NL" dirty="0" smtClean="0"/>
              <a:t> </a:t>
            </a:r>
            <a:r>
              <a:rPr lang="nl-NL" dirty="0"/>
              <a:t>staat </a:t>
            </a:r>
            <a:r>
              <a:rPr lang="nl-NL" dirty="0" smtClean="0"/>
              <a:t>in voor</a:t>
            </a:r>
          </a:p>
          <a:p>
            <a:pPr lvl="1" indent="-182880" eaLnBrk="1" fontAlgn="auto" hangingPunct="1">
              <a:spcAft>
                <a:spcPts val="0"/>
              </a:spcAft>
              <a:defRPr/>
            </a:pPr>
            <a:r>
              <a:rPr lang="nl-NL" dirty="0" smtClean="0"/>
              <a:t>het </a:t>
            </a:r>
            <a:r>
              <a:rPr lang="nl-NL" dirty="0"/>
              <a:t>vastleggen van algemene principes waaraan </a:t>
            </a:r>
            <a:r>
              <a:rPr lang="nl-NL" dirty="0" err="1" smtClean="0"/>
              <a:t>mHealth</a:t>
            </a:r>
            <a:r>
              <a:rPr lang="nl-NL" dirty="0" smtClean="0"/>
              <a:t>-toepassingen </a:t>
            </a:r>
            <a:r>
              <a:rPr lang="nl-NL" dirty="0"/>
              <a:t>moeten voldoen in een context van geïntegreerde zorg en van terugbetaalde zorg op </a:t>
            </a:r>
            <a:r>
              <a:rPr lang="nl-NL" dirty="0" smtClean="0"/>
              <a:t>afstand</a:t>
            </a:r>
          </a:p>
          <a:p>
            <a:pPr lvl="1" indent="-182880" eaLnBrk="1" fontAlgn="auto" hangingPunct="1">
              <a:spcAft>
                <a:spcPts val="0"/>
              </a:spcAft>
              <a:defRPr/>
            </a:pPr>
            <a:r>
              <a:rPr lang="nl-NL" dirty="0"/>
              <a:t>h</a:t>
            </a:r>
            <a:r>
              <a:rPr lang="nl-NL" dirty="0" smtClean="0"/>
              <a:t>et organiseren </a:t>
            </a:r>
            <a:r>
              <a:rPr lang="nl-NL" dirty="0"/>
              <a:t>van </a:t>
            </a:r>
            <a:r>
              <a:rPr lang="nl-NL" dirty="0" smtClean="0"/>
              <a:t>mobiele </a:t>
            </a:r>
            <a:r>
              <a:rPr lang="nl-NL" dirty="0"/>
              <a:t>toegang voor alle </a:t>
            </a:r>
            <a:r>
              <a:rPr lang="nl-NL" dirty="0" smtClean="0"/>
              <a:t>zorgverstrekkers </a:t>
            </a:r>
            <a:r>
              <a:rPr lang="nl-NL" dirty="0"/>
              <a:t>en patiënten tot relevante informatie in het kader van de continuïteit van de zorg</a:t>
            </a:r>
          </a:p>
          <a:p>
            <a:pPr lvl="1" indent="-182880" eaLnBrk="1" fontAlgn="auto" hangingPunct="1">
              <a:spcAft>
                <a:spcPts val="0"/>
              </a:spcAft>
              <a:defRPr/>
            </a:pPr>
            <a:r>
              <a:rPr lang="nl-NL" dirty="0" smtClean="0"/>
              <a:t>het ondersteunen van kwaliteit, deontologisch gebruik, veiligheid en toegankelijkheid </a:t>
            </a:r>
            <a:r>
              <a:rPr lang="nl-NL" dirty="0"/>
              <a:t>van </a:t>
            </a:r>
            <a:r>
              <a:rPr lang="nl-NL" dirty="0" err="1"/>
              <a:t>mHealth</a:t>
            </a:r>
            <a:r>
              <a:rPr lang="nl-NL" dirty="0"/>
              <a:t>-toepassingen</a:t>
            </a:r>
          </a:p>
          <a:p>
            <a:pPr lvl="1" indent="-182880" eaLnBrk="1" fontAlgn="auto" hangingPunct="1">
              <a:spcAft>
                <a:spcPts val="0"/>
              </a:spcAft>
              <a:defRPr/>
            </a:pPr>
            <a:r>
              <a:rPr lang="nl-NL" dirty="0" smtClean="0"/>
              <a:t>het toetsen </a:t>
            </a:r>
            <a:r>
              <a:rPr lang="nl-NL" dirty="0"/>
              <a:t>van </a:t>
            </a:r>
            <a:r>
              <a:rPr lang="nl-NL" dirty="0" smtClean="0"/>
              <a:t>het respect </a:t>
            </a:r>
            <a:r>
              <a:rPr lang="nl-NL" dirty="0"/>
              <a:t>voor </a:t>
            </a:r>
            <a:r>
              <a:rPr lang="nl-NL" dirty="0" smtClean="0"/>
              <a:t>de privacy bij het gebruik van </a:t>
            </a:r>
            <a:r>
              <a:rPr lang="nl-NL" dirty="0" err="1" smtClean="0"/>
              <a:t>mHelath</a:t>
            </a:r>
            <a:r>
              <a:rPr lang="nl-NL" dirty="0" smtClean="0"/>
              <a:t>-toepassingen</a:t>
            </a:r>
          </a:p>
          <a:p>
            <a:pPr lvl="1" indent="-182880" eaLnBrk="1" fontAlgn="auto" hangingPunct="1">
              <a:spcAft>
                <a:spcPts val="0"/>
              </a:spcAft>
              <a:defRPr/>
            </a:pPr>
            <a:r>
              <a:rPr lang="nl-NL" dirty="0" smtClean="0"/>
              <a:t>het uitklaren van de </a:t>
            </a:r>
            <a:r>
              <a:rPr lang="nl-NL" dirty="0"/>
              <a:t>aansprakelijkheid van gebruikers en industrie </a:t>
            </a:r>
            <a:r>
              <a:rPr lang="nl-NL" dirty="0" smtClean="0"/>
              <a:t>bij het gebruik van </a:t>
            </a:r>
            <a:r>
              <a:rPr lang="nl-NL" dirty="0" err="1" smtClean="0"/>
              <a:t>mHealth</a:t>
            </a:r>
            <a:r>
              <a:rPr lang="nl-NL" dirty="0" smtClean="0"/>
              <a:t>-toepassingen</a:t>
            </a:r>
          </a:p>
          <a:p>
            <a:pPr marL="182880" indent="-182880" eaLnBrk="1" fontAlgn="auto" hangingPunct="1">
              <a:spcAft>
                <a:spcPts val="0"/>
              </a:spcAft>
              <a:defRPr/>
            </a:pPr>
            <a:endParaRPr lang="nl-NL" dirty="0"/>
          </a:p>
          <a:p>
            <a:pPr marL="182880" indent="-182880" eaLnBrk="1" fontAlgn="auto" hangingPunct="1">
              <a:spcAft>
                <a:spcPts val="0"/>
              </a:spcAft>
              <a:defRPr/>
            </a:pPr>
            <a:endParaRPr lang="en-US" dirty="0"/>
          </a:p>
        </p:txBody>
      </p:sp>
      <p:sp>
        <p:nvSpPr>
          <p:cNvPr id="6656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a:t>
            </a:r>
            <a:r>
              <a:rPr lang="nl-NL" dirty="0" err="1" smtClean="0"/>
              <a:t>ctiepunten</a:t>
            </a:r>
            <a:r>
              <a:rPr lang="nl-NL" dirty="0" smtClean="0"/>
              <a:t> </a:t>
            </a:r>
            <a:r>
              <a:rPr lang="nl-NL" dirty="0" err="1" smtClean="0"/>
              <a:t>mHealth</a:t>
            </a:r>
            <a:r>
              <a:rPr lang="nl-NL" dirty="0" smtClean="0"/>
              <a:t> </a:t>
            </a:r>
            <a:endParaRPr lang="nl-BE" altLang="en-US" dirty="0">
              <a:sym typeface="Arial" charset="0"/>
            </a:endParaRPr>
          </a:p>
        </p:txBody>
      </p:sp>
      <p:sp>
        <p:nvSpPr>
          <p:cNvPr id="6758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314179F-3C14-4B86-A079-D0533E17F574}" type="slidenum">
              <a:rPr lang="en-US" altLang="en-US" smtClean="0">
                <a:solidFill>
                  <a:srgbClr val="FFFFFF"/>
                </a:solidFill>
              </a:rPr>
              <a:pPr fontAlgn="base">
                <a:spcBef>
                  <a:spcPct val="0"/>
                </a:spcBef>
                <a:spcAft>
                  <a:spcPct val="0"/>
                </a:spcAft>
                <a:defRPr/>
              </a:pPr>
              <a:t>64</a:t>
            </a:fld>
            <a:endParaRPr lang="nl-BE" altLang="en-US" smtClean="0">
              <a:solidFill>
                <a:srgbClr val="FFFFFF"/>
              </a:solidFill>
            </a:endParaRPr>
          </a:p>
        </p:txBody>
      </p:sp>
      <p:sp>
        <p:nvSpPr>
          <p:cNvPr id="69636" name="Content Placeholder 3"/>
          <p:cNvSpPr>
            <a:spLocks noGrp="1"/>
          </p:cNvSpPr>
          <p:nvPr>
            <p:ph idx="1"/>
          </p:nvPr>
        </p:nvSpPr>
        <p:spPr/>
        <p:txBody>
          <a:bodyPr/>
          <a:lstStyle/>
          <a:p>
            <a:pPr eaLnBrk="1" hangingPunct="1"/>
            <a:r>
              <a:rPr lang="nl-NL" altLang="en-US" smtClean="0"/>
              <a:t>Overheid doet dit door middel van</a:t>
            </a:r>
          </a:p>
          <a:p>
            <a:pPr lvl="1" eaLnBrk="1" hangingPunct="1"/>
            <a:r>
              <a:rPr lang="nl-NL" altLang="en-US" smtClean="0"/>
              <a:t>vastleggen van standaarden of specificaties op het vlak van</a:t>
            </a:r>
          </a:p>
          <a:p>
            <a:pPr lvl="2" eaLnBrk="1" hangingPunct="1"/>
            <a:r>
              <a:rPr lang="nl-NL" altLang="en-US" smtClean="0"/>
              <a:t>interoperabiliteit</a:t>
            </a:r>
          </a:p>
          <a:p>
            <a:pPr lvl="2" eaLnBrk="1" hangingPunct="1"/>
            <a:r>
              <a:rPr lang="nl-NL" altLang="en-US" smtClean="0"/>
              <a:t>informatieveiligheid en bescherming van de privacy (oa gebruikers- en toegangsbeheer, vercijfering, …)</a:t>
            </a:r>
          </a:p>
          <a:p>
            <a:pPr lvl="2" eaLnBrk="1" hangingPunct="1"/>
            <a:r>
              <a:rPr lang="nl-NL" altLang="en-US" smtClean="0"/>
              <a:t>gebruiksvriendelijkheid</a:t>
            </a:r>
          </a:p>
          <a:p>
            <a:pPr lvl="2" eaLnBrk="1" hangingPunct="1"/>
            <a:r>
              <a:rPr lang="nl-NL" altLang="en-US" smtClean="0"/>
              <a:t>betrouwbaarheid</a:t>
            </a:r>
          </a:p>
          <a:p>
            <a:pPr lvl="1" eaLnBrk="1" hangingPunct="1"/>
            <a:r>
              <a:rPr lang="nl-NL" altLang="en-US" smtClean="0"/>
              <a:t>verificatie van naleving van standaarden</a:t>
            </a:r>
          </a:p>
          <a:p>
            <a:pPr lvl="1" eaLnBrk="1" hangingPunct="1"/>
            <a:r>
              <a:rPr lang="nl-NL" altLang="en-US" smtClean="0"/>
              <a:t>onafhankelijke review en gebruikersreview</a:t>
            </a:r>
          </a:p>
          <a:p>
            <a:pPr lvl="1" eaLnBrk="1" hangingPunct="1"/>
            <a:r>
              <a:rPr lang="nl-NL" altLang="en-US" smtClean="0"/>
              <a:t>organisatie van vorming</a:t>
            </a:r>
          </a:p>
          <a:p>
            <a:pPr lvl="1" eaLnBrk="1" hangingPunct="1"/>
            <a:r>
              <a:rPr lang="nl-NL" altLang="en-US" smtClean="0"/>
              <a:t>richtlijnen ivm gebruik van mHealth-toepassingen </a:t>
            </a:r>
          </a:p>
          <a:p>
            <a:pPr lvl="1" eaLnBrk="1" hangingPunct="1"/>
            <a:r>
              <a:rPr lang="nl-NL" altLang="en-US" smtClean="0"/>
              <a:t>stimuleren van nuttige doelgroep-specifieke aanpassingen</a:t>
            </a:r>
          </a:p>
          <a:p>
            <a:pPr lvl="1" eaLnBrk="1" hangingPunct="1"/>
            <a:endParaRPr lang="nl-NL" altLang="en-US" smtClean="0"/>
          </a:p>
          <a:p>
            <a:pPr eaLnBrk="1" hangingPunct="1"/>
            <a:endParaRPr lang="en-US" altLang="en-US" smtClean="0"/>
          </a:p>
        </p:txBody>
      </p:sp>
      <p:sp>
        <p:nvSpPr>
          <p:cNvPr id="6758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en-US" dirty="0" err="1" smtClean="0"/>
              <a:t>Actiepunten</a:t>
            </a:r>
            <a:r>
              <a:rPr lang="en-US" dirty="0" smtClean="0"/>
              <a:t> </a:t>
            </a:r>
            <a:r>
              <a:rPr lang="en-US" dirty="0" err="1" smtClean="0"/>
              <a:t>mHealth</a:t>
            </a:r>
            <a:endParaRPr lang="nl-BE" altLang="en-US" dirty="0">
              <a:sym typeface="Arial" charset="0"/>
            </a:endParaRPr>
          </a:p>
        </p:txBody>
      </p:sp>
      <p:sp>
        <p:nvSpPr>
          <p:cNvPr id="6861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0A861A1-5ECC-4E7B-B0D6-2C9AD82CD62C}" type="slidenum">
              <a:rPr lang="en-US" altLang="en-US" smtClean="0">
                <a:solidFill>
                  <a:srgbClr val="FFFFFF"/>
                </a:solidFill>
              </a:rPr>
              <a:pPr fontAlgn="base">
                <a:spcBef>
                  <a:spcPct val="0"/>
                </a:spcBef>
                <a:spcAft>
                  <a:spcPct val="0"/>
                </a:spcAft>
                <a:defRPr/>
              </a:pPr>
              <a:t>65</a:t>
            </a:fld>
            <a:endParaRPr lang="nl-BE" altLang="en-US" smtClean="0">
              <a:solidFill>
                <a:srgbClr val="FFFFFF"/>
              </a:solidFill>
            </a:endParaRPr>
          </a:p>
        </p:txBody>
      </p:sp>
      <p:sp>
        <p:nvSpPr>
          <p:cNvPr id="70660" name="Content Placeholder 3"/>
          <p:cNvSpPr>
            <a:spLocks noGrp="1"/>
          </p:cNvSpPr>
          <p:nvPr>
            <p:ph idx="1"/>
          </p:nvPr>
        </p:nvSpPr>
        <p:spPr/>
        <p:txBody>
          <a:bodyPr/>
          <a:lstStyle/>
          <a:p>
            <a:pPr eaLnBrk="1" hangingPunct="1"/>
            <a:endParaRPr lang="nl-NL" altLang="en-US" dirty="0" smtClean="0"/>
          </a:p>
          <a:p>
            <a:pPr eaLnBrk="1" hangingPunct="1"/>
            <a:r>
              <a:rPr lang="nl-NL" altLang="en-US" dirty="0" smtClean="0"/>
              <a:t>5 prioritaire </a:t>
            </a:r>
            <a:r>
              <a:rPr lang="nl-NL" altLang="en-US" dirty="0" err="1" smtClean="0"/>
              <a:t>use</a:t>
            </a:r>
            <a:r>
              <a:rPr lang="nl-NL" altLang="en-US" dirty="0" smtClean="0"/>
              <a:t> cases, gekozen op basis van hun impact (aantal patiënten x ernst) en de beschikbare technische tools van </a:t>
            </a:r>
            <a:r>
              <a:rPr lang="nl-NL" altLang="en-US" dirty="0" err="1" smtClean="0"/>
              <a:t>mHealth</a:t>
            </a:r>
            <a:endParaRPr lang="nl-NL" altLang="en-US" dirty="0" smtClean="0"/>
          </a:p>
          <a:p>
            <a:pPr eaLnBrk="1" hangingPunct="1"/>
            <a:endParaRPr lang="nl-NL" altLang="en-US" dirty="0" smtClean="0"/>
          </a:p>
          <a:p>
            <a:pPr eaLnBrk="1" hangingPunct="1"/>
            <a:endParaRPr lang="nl-NL" altLang="en-US" dirty="0" smtClean="0"/>
          </a:p>
          <a:p>
            <a:pPr eaLnBrk="1" hangingPunct="1"/>
            <a:r>
              <a:rPr lang="nl-NL" altLang="en-US" dirty="0" smtClean="0"/>
              <a:t>De werking en de resultaten van deze cases worden publiek gedeeld en meteen in een concrete marktsituatie toegepast &gt; zij krijgen de beleidsgarantie van inbedding in het Belgische zorgsysteem</a:t>
            </a:r>
          </a:p>
          <a:p>
            <a:pPr eaLnBrk="1" hangingPunct="1"/>
            <a:endParaRPr lang="nl-NL" altLang="en-US" dirty="0" smtClean="0"/>
          </a:p>
          <a:p>
            <a:pPr marL="0" indent="0" eaLnBrk="1" hangingPunct="1">
              <a:buNone/>
            </a:pPr>
            <a:endParaRPr lang="nl-NL" altLang="en-US" dirty="0" smtClean="0"/>
          </a:p>
          <a:p>
            <a:pPr lvl="1" eaLnBrk="1" hangingPunct="1"/>
            <a:endParaRPr lang="nl-NL" altLang="en-US" dirty="0" smtClean="0"/>
          </a:p>
        </p:txBody>
      </p:sp>
      <p:sp>
        <p:nvSpPr>
          <p:cNvPr id="6861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smtClean="0"/>
              <a:t>Roadmap 2.0 – </a:t>
            </a:r>
            <a:r>
              <a:rPr lang="nl-NL" dirty="0" smtClean="0"/>
              <a:t>Prioritaire </a:t>
            </a:r>
            <a:r>
              <a:rPr lang="nl-NL" dirty="0" err="1" smtClean="0"/>
              <a:t>use</a:t>
            </a:r>
            <a:r>
              <a:rPr lang="nl-NL" dirty="0" smtClean="0"/>
              <a:t> cases</a:t>
            </a:r>
            <a:endParaRPr lang="nl-BE" altLang="en-US" dirty="0">
              <a:sym typeface="Arial" charset="0"/>
            </a:endParaRPr>
          </a:p>
        </p:txBody>
      </p:sp>
      <p:sp>
        <p:nvSpPr>
          <p:cNvPr id="6963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9F67D22-E55F-4EA4-B93C-EC8C4EC02788}" type="slidenum">
              <a:rPr lang="en-US" altLang="en-US" smtClean="0">
                <a:solidFill>
                  <a:srgbClr val="FFFFFF"/>
                </a:solidFill>
              </a:rPr>
              <a:pPr fontAlgn="base">
                <a:spcBef>
                  <a:spcPct val="0"/>
                </a:spcBef>
                <a:spcAft>
                  <a:spcPct val="0"/>
                </a:spcAft>
                <a:defRPr/>
              </a:pPr>
              <a:t>66</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a:bodyPr>
          <a:lstStyle/>
          <a:p>
            <a:pPr marL="182880" indent="-182880" eaLnBrk="1" fontAlgn="auto" hangingPunct="1">
              <a:spcAft>
                <a:spcPts val="0"/>
              </a:spcAft>
              <a:defRPr/>
            </a:pPr>
            <a:r>
              <a:rPr lang="nl-NL" dirty="0" smtClean="0"/>
              <a:t>Beroerte </a:t>
            </a:r>
            <a:r>
              <a:rPr lang="nl-NL" dirty="0"/>
              <a:t>(</a:t>
            </a:r>
            <a:r>
              <a:rPr lang="nl-NL" dirty="0" err="1"/>
              <a:t>stroke</a:t>
            </a:r>
            <a:r>
              <a:rPr lang="nl-NL" dirty="0"/>
              <a:t>): </a:t>
            </a:r>
            <a:r>
              <a:rPr lang="nl-NL" dirty="0" err="1"/>
              <a:t>mHealth</a:t>
            </a:r>
            <a:r>
              <a:rPr lang="nl-NL" dirty="0"/>
              <a:t> apps voor acute beroertezorg met ultrasnelle en gespecialiseerde behandeling, thuisrevalidatie, herintegratie - mobiele toegang, </a:t>
            </a:r>
            <a:r>
              <a:rPr lang="nl-NL" dirty="0" err="1"/>
              <a:t>selfmanagement</a:t>
            </a:r>
            <a:r>
              <a:rPr lang="nl-NL" dirty="0"/>
              <a:t> en empowerment van de patiënt en omgeving</a:t>
            </a:r>
          </a:p>
          <a:p>
            <a:pPr marL="182880" indent="-182880" eaLnBrk="1" fontAlgn="auto" hangingPunct="1">
              <a:spcAft>
                <a:spcPts val="0"/>
              </a:spcAft>
              <a:defRPr/>
            </a:pPr>
            <a:r>
              <a:rPr lang="nl-NL" dirty="0" smtClean="0"/>
              <a:t>Cardiovasculaire aandoeningen: </a:t>
            </a:r>
            <a:r>
              <a:rPr lang="nl-NL" dirty="0"/>
              <a:t>risicobeheer en zorg (lipiden, gewicht, bloeddruk, …)</a:t>
            </a:r>
          </a:p>
          <a:p>
            <a:pPr marL="182880" indent="-182880" eaLnBrk="1" fontAlgn="auto" hangingPunct="1">
              <a:spcAft>
                <a:spcPts val="0"/>
              </a:spcAft>
              <a:defRPr/>
            </a:pPr>
            <a:r>
              <a:rPr lang="nl-NL" dirty="0" smtClean="0"/>
              <a:t>Diabetes </a:t>
            </a:r>
            <a:r>
              <a:rPr lang="nl-NL" dirty="0"/>
              <a:t>: </a:t>
            </a:r>
            <a:r>
              <a:rPr lang="nl-NL" dirty="0" err="1"/>
              <a:t>telemonitoring</a:t>
            </a:r>
            <a:r>
              <a:rPr lang="nl-NL" dirty="0"/>
              <a:t>, point-of-care testen en digitale ondersteuning van geïntegreerde </a:t>
            </a:r>
            <a:r>
              <a:rPr lang="nl-NL" dirty="0" smtClean="0"/>
              <a:t>zorg</a:t>
            </a:r>
          </a:p>
          <a:p>
            <a:pPr marL="182880" indent="-182880" eaLnBrk="1" fontAlgn="auto" hangingPunct="1">
              <a:spcAft>
                <a:spcPts val="0"/>
              </a:spcAft>
              <a:defRPr/>
            </a:pPr>
            <a:r>
              <a:rPr lang="nl-NL" dirty="0"/>
              <a:t>G</a:t>
            </a:r>
            <a:r>
              <a:rPr lang="nl-NL" dirty="0" smtClean="0"/>
              <a:t>eestelijke </a:t>
            </a:r>
            <a:r>
              <a:rPr lang="nl-NL" dirty="0"/>
              <a:t>gezondheidszorg : </a:t>
            </a:r>
            <a:r>
              <a:rPr lang="nl-NL" dirty="0" err="1"/>
              <a:t>telezorg</a:t>
            </a:r>
            <a:r>
              <a:rPr lang="nl-NL" dirty="0"/>
              <a:t> en </a:t>
            </a:r>
            <a:r>
              <a:rPr lang="nl-NL" dirty="0" err="1"/>
              <a:t>tele</a:t>
            </a:r>
            <a:r>
              <a:rPr lang="nl-NL" dirty="0"/>
              <a:t>-psychotherapie, therapietrouw, combinatie met mobiele teams, </a:t>
            </a:r>
            <a:r>
              <a:rPr lang="nl-NL" dirty="0" smtClean="0"/>
              <a:t>…</a:t>
            </a:r>
          </a:p>
          <a:p>
            <a:pPr marL="182880" indent="-182880" eaLnBrk="1" fontAlgn="auto" hangingPunct="1">
              <a:spcAft>
                <a:spcPts val="0"/>
              </a:spcAft>
              <a:defRPr/>
            </a:pPr>
            <a:r>
              <a:rPr lang="nl-NL" dirty="0"/>
              <a:t>C</a:t>
            </a:r>
            <a:r>
              <a:rPr lang="nl-NL" dirty="0" smtClean="0"/>
              <a:t>hronische </a:t>
            </a:r>
            <a:r>
              <a:rPr lang="nl-NL" dirty="0"/>
              <a:t>pijn : multidisciplinaire aanpak van chronische pijn in gespecialiseerd pijncentrum met monitoring van patiënt : inspanning, slaapkwaliteit, pijnintensiteit en </a:t>
            </a:r>
            <a:r>
              <a:rPr lang="nl-NL" dirty="0" smtClean="0"/>
              <a:t>therapietrouw</a:t>
            </a:r>
            <a:endParaRPr lang="nl-NL" dirty="0"/>
          </a:p>
        </p:txBody>
      </p:sp>
      <p:sp>
        <p:nvSpPr>
          <p:cNvPr id="6963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smtClean="0">
                <a:sym typeface="Arial" charset="0"/>
              </a:rPr>
              <a:t>Toepassingen</a:t>
            </a:r>
            <a:r>
              <a:rPr lang="fr-BE" altLang="en-US" dirty="0" smtClean="0">
                <a:sym typeface="Arial" charset="0"/>
              </a:rPr>
              <a:t> </a:t>
            </a:r>
            <a:r>
              <a:rPr lang="fr-BE" altLang="en-US" dirty="0" err="1" smtClean="0">
                <a:sym typeface="Arial" charset="0"/>
              </a:rPr>
              <a:t>binnen</a:t>
            </a:r>
            <a:r>
              <a:rPr lang="fr-BE" altLang="en-US" dirty="0" smtClean="0">
                <a:sym typeface="Arial" charset="0"/>
              </a:rPr>
              <a:t> </a:t>
            </a:r>
            <a:r>
              <a:rPr lang="fr-BE" altLang="en-US" dirty="0" err="1" smtClean="0">
                <a:sym typeface="Arial" charset="0"/>
              </a:rPr>
              <a:t>bestaande</a:t>
            </a:r>
            <a:r>
              <a:rPr lang="fr-BE" altLang="en-US" dirty="0" smtClean="0">
                <a:sym typeface="Arial" charset="0"/>
              </a:rPr>
              <a:t> </a:t>
            </a:r>
            <a:r>
              <a:rPr lang="fr-BE" altLang="en-US" dirty="0" err="1" smtClean="0">
                <a:sym typeface="Arial" charset="0"/>
              </a:rPr>
              <a:t>context</a:t>
            </a:r>
            <a:endParaRPr lang="nl-BE" altLang="en-US" dirty="0">
              <a:sym typeface="Arial" charset="0"/>
            </a:endParaRPr>
          </a:p>
        </p:txBody>
      </p:sp>
      <p:sp>
        <p:nvSpPr>
          <p:cNvPr id="71683"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B6934FD-79E4-4D94-B221-A42FE0C9E0EE}" type="slidenum">
              <a:rPr lang="en-US" altLang="en-US" smtClean="0">
                <a:solidFill>
                  <a:srgbClr val="FFFFFF"/>
                </a:solidFill>
              </a:rPr>
              <a:pPr fontAlgn="base">
                <a:spcBef>
                  <a:spcPct val="0"/>
                </a:spcBef>
                <a:spcAft>
                  <a:spcPct val="0"/>
                </a:spcAft>
                <a:defRPr/>
              </a:pPr>
              <a:t>67</a:t>
            </a:fld>
            <a:endParaRPr lang="nl-BE" altLang="en-US" smtClean="0">
              <a:solidFill>
                <a:srgbClr val="FFFFFF"/>
              </a:solidFill>
            </a:endParaRPr>
          </a:p>
        </p:txBody>
      </p:sp>
      <p:sp>
        <p:nvSpPr>
          <p:cNvPr id="4" name="Content Placeholder 3"/>
          <p:cNvSpPr>
            <a:spLocks noGrp="1"/>
          </p:cNvSpPr>
          <p:nvPr>
            <p:ph idx="1"/>
          </p:nvPr>
        </p:nvSpPr>
        <p:spPr/>
        <p:txBody>
          <a:bodyPr rtlCol="0">
            <a:normAutofit/>
          </a:bodyPr>
          <a:lstStyle/>
          <a:p>
            <a:pPr marL="182880" indent="-182880" eaLnBrk="1" fontAlgn="auto" hangingPunct="1">
              <a:spcAft>
                <a:spcPts val="0"/>
              </a:spcAft>
              <a:defRPr/>
            </a:pPr>
            <a:r>
              <a:rPr lang="en-US" dirty="0" err="1" smtClean="0"/>
              <a:t>BelRAI</a:t>
            </a:r>
            <a:r>
              <a:rPr lang="en-US" dirty="0" smtClean="0"/>
              <a:t>* screener</a:t>
            </a:r>
            <a:endParaRPr lang="en-US" dirty="0"/>
          </a:p>
          <a:p>
            <a:pPr lvl="1" indent="-182880" eaLnBrk="1" fontAlgn="auto" hangingPunct="1">
              <a:spcAft>
                <a:spcPts val="0"/>
              </a:spcAft>
              <a:defRPr/>
            </a:pPr>
            <a:r>
              <a:rPr lang="nl-BE" dirty="0" smtClean="0"/>
              <a:t>vereenvoudigde </a:t>
            </a:r>
            <a:r>
              <a:rPr lang="nl-BE" dirty="0"/>
              <a:t>versie van de volledige </a:t>
            </a:r>
            <a:r>
              <a:rPr lang="nl-BE" dirty="0" err="1" smtClean="0"/>
              <a:t>BelRAI</a:t>
            </a:r>
            <a:r>
              <a:rPr lang="nl-BE" dirty="0" smtClean="0"/>
              <a:t> (zie verder)</a:t>
            </a:r>
            <a:endParaRPr lang="nl-BE" dirty="0"/>
          </a:p>
          <a:p>
            <a:pPr lvl="1" indent="-182880" eaLnBrk="1" fontAlgn="auto" hangingPunct="1">
              <a:spcAft>
                <a:spcPts val="0"/>
              </a:spcAft>
              <a:defRPr/>
            </a:pPr>
            <a:r>
              <a:rPr lang="nl-BE" dirty="0" smtClean="0"/>
              <a:t>screening wordt </a:t>
            </a:r>
            <a:r>
              <a:rPr lang="nl-BE" dirty="0" err="1" smtClean="0"/>
              <a:t>oa</a:t>
            </a:r>
            <a:r>
              <a:rPr lang="nl-BE" dirty="0" smtClean="0"/>
              <a:t> </a:t>
            </a:r>
            <a:r>
              <a:rPr lang="nl-BE" dirty="0"/>
              <a:t>uitgevoerd ter plaatste bij een </a:t>
            </a:r>
            <a:r>
              <a:rPr lang="nl-BE" dirty="0" smtClean="0"/>
              <a:t>burger</a:t>
            </a:r>
          </a:p>
          <a:p>
            <a:pPr lvl="1" indent="-182880" eaLnBrk="1" fontAlgn="auto" hangingPunct="1">
              <a:spcAft>
                <a:spcPts val="0"/>
              </a:spcAft>
              <a:defRPr/>
            </a:pPr>
            <a:r>
              <a:rPr lang="nl-BE" dirty="0"/>
              <a:t>o</a:t>
            </a:r>
            <a:r>
              <a:rPr lang="nl-BE" dirty="0" smtClean="0"/>
              <a:t>ntwikkeling door het RIZIV van </a:t>
            </a:r>
            <a:r>
              <a:rPr lang="nl-BE" dirty="0"/>
              <a:t>een </a:t>
            </a:r>
            <a:r>
              <a:rPr lang="nl-BE" dirty="0" smtClean="0"/>
              <a:t>mobiele </a:t>
            </a:r>
            <a:r>
              <a:rPr lang="nl-BE" dirty="0"/>
              <a:t>toepassing </a:t>
            </a:r>
            <a:r>
              <a:rPr lang="nl-BE" dirty="0" smtClean="0"/>
              <a:t>‘</a:t>
            </a:r>
            <a:r>
              <a:rPr lang="nl-BE" dirty="0" err="1" smtClean="0"/>
              <a:t>BelRAI-screener</a:t>
            </a:r>
            <a:r>
              <a:rPr lang="nl-BE" dirty="0" smtClean="0"/>
              <a:t>’ </a:t>
            </a:r>
            <a:r>
              <a:rPr lang="nl-BE" dirty="0"/>
              <a:t>nog dit jaar </a:t>
            </a:r>
            <a:r>
              <a:rPr lang="nl-BE" dirty="0" smtClean="0"/>
              <a:t>&gt; een </a:t>
            </a:r>
            <a:r>
              <a:rPr lang="nl-BE" dirty="0"/>
              <a:t>lastenboek zou hiervoor gepubliceerd </a:t>
            </a:r>
            <a:r>
              <a:rPr lang="nl-BE" dirty="0" smtClean="0"/>
              <a:t>worden</a:t>
            </a:r>
          </a:p>
          <a:p>
            <a:pPr lvl="1" indent="-182880" eaLnBrk="1" fontAlgn="auto" hangingPunct="1">
              <a:spcAft>
                <a:spcPts val="0"/>
              </a:spcAft>
              <a:defRPr/>
            </a:pPr>
            <a:r>
              <a:rPr lang="nl-BE" dirty="0" smtClean="0"/>
              <a:t>in </a:t>
            </a:r>
            <a:r>
              <a:rPr lang="nl-BE" dirty="0"/>
              <a:t>Vlaanderen wordt de komende maanden een pilootproject opgestart met </a:t>
            </a:r>
            <a:r>
              <a:rPr lang="nl-BE" dirty="0" smtClean="0"/>
              <a:t>een commerciële </a:t>
            </a:r>
            <a:r>
              <a:rPr lang="nl-BE" dirty="0"/>
              <a:t>mobiele </a:t>
            </a:r>
            <a:r>
              <a:rPr lang="nl-BE" dirty="0" err="1" smtClean="0"/>
              <a:t>screener</a:t>
            </a:r>
            <a:r>
              <a:rPr lang="nl-BE" dirty="0" smtClean="0"/>
              <a:t> </a:t>
            </a:r>
            <a:r>
              <a:rPr lang="nl-BE" dirty="0"/>
              <a:t>van de organisatie </a:t>
            </a:r>
            <a:r>
              <a:rPr lang="nl-BE" dirty="0" err="1" smtClean="0"/>
              <a:t>Pyxima</a:t>
            </a:r>
            <a:endParaRPr lang="nl-BE" dirty="0" smtClean="0"/>
          </a:p>
          <a:p>
            <a:pPr lvl="1" indent="-182880" eaLnBrk="1" fontAlgn="auto" hangingPunct="1">
              <a:spcAft>
                <a:spcPts val="0"/>
              </a:spcAft>
              <a:defRPr/>
            </a:pPr>
            <a:endParaRPr lang="nl-BE" dirty="0"/>
          </a:p>
          <a:p>
            <a:pPr lvl="1" indent="-182880" eaLnBrk="1" fontAlgn="auto" hangingPunct="1">
              <a:spcAft>
                <a:spcPts val="0"/>
              </a:spcAft>
              <a:defRPr/>
            </a:pPr>
            <a:endParaRPr lang="nl-BE" dirty="0" smtClean="0"/>
          </a:p>
          <a:p>
            <a:pPr marL="0" indent="0" eaLnBrk="1" fontAlgn="auto" hangingPunct="1">
              <a:spcAft>
                <a:spcPts val="0"/>
              </a:spcAft>
              <a:buFont typeface="Arial" pitchFamily="34" charset="0"/>
              <a:buNone/>
              <a:defRPr/>
            </a:pPr>
            <a:endParaRPr lang="nl-BE" dirty="0"/>
          </a:p>
          <a:p>
            <a:pPr marL="0" indent="0" eaLnBrk="1" fontAlgn="auto" hangingPunct="1">
              <a:spcAft>
                <a:spcPts val="0"/>
              </a:spcAft>
              <a:buFont typeface="Arial" pitchFamily="34" charset="0"/>
              <a:buNone/>
              <a:defRPr/>
            </a:pPr>
            <a:r>
              <a:rPr lang="nl-BE" dirty="0" smtClean="0"/>
              <a:t>* </a:t>
            </a:r>
            <a:r>
              <a:rPr lang="nl-BE" dirty="0" err="1" smtClean="0"/>
              <a:t>Belgian</a:t>
            </a:r>
            <a:r>
              <a:rPr lang="nl-BE" dirty="0" smtClean="0"/>
              <a:t> Resident Assessment Instrument</a:t>
            </a:r>
            <a:endParaRPr lang="en-US" dirty="0"/>
          </a:p>
          <a:p>
            <a:pPr marL="182880" indent="-182880" eaLnBrk="1" fontAlgn="t" hangingPunct="1">
              <a:spcAft>
                <a:spcPts val="0"/>
              </a:spcAft>
              <a:defRPr/>
            </a:pPr>
            <a:endParaRPr lang="nl-NL" dirty="0"/>
          </a:p>
        </p:txBody>
      </p:sp>
      <p:sp>
        <p:nvSpPr>
          <p:cNvPr id="71685"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ym typeface="Arial" charset="0"/>
            </a:endParaRPr>
          </a:p>
        </p:txBody>
      </p:sp>
      <p:sp>
        <p:nvSpPr>
          <p:cNvPr id="7270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521C32BF-4AE3-46CA-8221-F21D0326A5C2}" type="slidenum">
              <a:rPr lang="en-US" altLang="en-US" smtClean="0">
                <a:solidFill>
                  <a:srgbClr val="FFFFFF"/>
                </a:solidFill>
              </a:rPr>
              <a:pPr fontAlgn="base">
                <a:spcBef>
                  <a:spcPct val="0"/>
                </a:spcBef>
                <a:spcAft>
                  <a:spcPct val="0"/>
                </a:spcAft>
                <a:defRPr/>
              </a:pPr>
              <a:t>68</a:t>
            </a:fld>
            <a:endParaRPr lang="nl-BE" altLang="en-US" smtClean="0">
              <a:solidFill>
                <a:srgbClr val="FFFFFF"/>
              </a:solidFill>
            </a:endParaRPr>
          </a:p>
        </p:txBody>
      </p:sp>
      <p:sp>
        <p:nvSpPr>
          <p:cNvPr id="73732" name="Content Placeholder 3"/>
          <p:cNvSpPr>
            <a:spLocks noGrp="1"/>
          </p:cNvSpPr>
          <p:nvPr>
            <p:ph idx="1"/>
          </p:nvPr>
        </p:nvSpPr>
        <p:spPr/>
        <p:txBody>
          <a:bodyPr/>
          <a:lstStyle/>
          <a:p>
            <a:pPr eaLnBrk="1" hangingPunct="1"/>
            <a:r>
              <a:rPr lang="nl-BE" altLang="en-US" smtClean="0"/>
              <a:t>BelRAI screener</a:t>
            </a:r>
            <a:endParaRPr lang="en-US" altLang="en-US" smtClean="0"/>
          </a:p>
          <a:p>
            <a:pPr lvl="1" eaLnBrk="1" hangingPunct="1"/>
            <a:r>
              <a:rPr lang="nl-BE" altLang="en-US" smtClean="0"/>
              <a:t>kort screeningsinstrument om te bepalen welke cliënten in de thuiszorg en residentiële zorg een volledige BelRAI-beoordeling nodig hebben</a:t>
            </a:r>
          </a:p>
          <a:p>
            <a:pPr lvl="1" eaLnBrk="1" hangingPunct="1"/>
            <a:r>
              <a:rPr lang="nl-BE" altLang="en-US" smtClean="0"/>
              <a:t>uitgangspunt is dat niet alle cliënten die professionele zorg ontvangen een comprehensief geriatrisch assessment (CGA) nodig hebben</a:t>
            </a:r>
          </a:p>
          <a:p>
            <a:pPr lvl="1" eaLnBrk="1" hangingPunct="1"/>
            <a:r>
              <a:rPr lang="nl-BE" altLang="en-US" smtClean="0"/>
              <a:t>balans tussen de meerwaarde van een CGA en de benodigde tijdsinvestering is niet bij alle cliënten in evenwicht, in het bijzonder in de thuiszorg &gt; dit is een probleem van efficiëntie</a:t>
            </a:r>
          </a:p>
          <a:p>
            <a:pPr lvl="1" eaLnBrk="1" hangingPunct="1"/>
            <a:r>
              <a:rPr lang="nl-BE" altLang="en-US" smtClean="0"/>
              <a:t>BelRAI Screener is een oplossing voor de behoefte aan een getrapt systeem zodat voor minder zwaar zorgbehoevenden niet de volledige BelRAI ingevuld moet worden</a:t>
            </a:r>
            <a:endParaRPr lang="en-US" altLang="en-US" smtClean="0"/>
          </a:p>
          <a:p>
            <a:pPr eaLnBrk="1" fontAlgn="t" hangingPunct="1"/>
            <a:endParaRPr lang="nl-NL" altLang="en-US" smtClean="0"/>
          </a:p>
        </p:txBody>
      </p:sp>
      <p:sp>
        <p:nvSpPr>
          <p:cNvPr id="72709"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373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2BE1E8B2-BED7-408E-B038-264EAFB4D790}" type="slidenum">
              <a:rPr lang="en-US" altLang="en-US" smtClean="0">
                <a:solidFill>
                  <a:srgbClr val="FFFFFF"/>
                </a:solidFill>
              </a:rPr>
              <a:pPr fontAlgn="base">
                <a:spcBef>
                  <a:spcPct val="0"/>
                </a:spcBef>
                <a:spcAft>
                  <a:spcPct val="0"/>
                </a:spcAft>
                <a:defRPr/>
              </a:pPr>
              <a:t>69</a:t>
            </a:fld>
            <a:endParaRPr lang="nl-BE" altLang="en-US" smtClean="0">
              <a:solidFill>
                <a:srgbClr val="FFFFFF"/>
              </a:solidFill>
            </a:endParaRPr>
          </a:p>
        </p:txBody>
      </p:sp>
      <p:sp>
        <p:nvSpPr>
          <p:cNvPr id="74756" name="Content Placeholder 3"/>
          <p:cNvSpPr>
            <a:spLocks noGrp="1"/>
          </p:cNvSpPr>
          <p:nvPr>
            <p:ph idx="1"/>
          </p:nvPr>
        </p:nvSpPr>
        <p:spPr/>
        <p:txBody>
          <a:bodyPr/>
          <a:lstStyle/>
          <a:p>
            <a:pPr eaLnBrk="1" hangingPunct="1"/>
            <a:r>
              <a:rPr lang="nl-BE" altLang="en-US" smtClean="0"/>
              <a:t>Vitalink &amp; mobiele toepassingen</a:t>
            </a:r>
            <a:endParaRPr lang="en-US" altLang="en-US" smtClean="0"/>
          </a:p>
          <a:p>
            <a:pPr lvl="1" eaLnBrk="1" hangingPunct="1"/>
            <a:r>
              <a:rPr lang="nl-BE" altLang="en-US" smtClean="0"/>
              <a:t>op basis van de gegevenssets die nu al in Vitalink beschikbaar zijn of die er in toekomst zullen worden toegevoegd, wordt onderzocht of mobiele toepassingen voor invoer en ontsluiting van gegevens nuttig kunnen zijn</a:t>
            </a:r>
            <a:endParaRPr lang="en-US" altLang="en-US" smtClean="0"/>
          </a:p>
          <a:p>
            <a:pPr lvl="1" eaLnBrk="1" hangingPunct="1"/>
            <a:r>
              <a:rPr lang="nl-BE" altLang="en-US" smtClean="0"/>
              <a:t>momenteel bevat Vitalink oa vaccinatiegegevens en het medicatieschema  &gt; deze gegevens zouden aan de zorgverstrekkers en/of aan de burger ter beschikking gesteld kunnen worden via een mobiele toepassing</a:t>
            </a:r>
            <a:endParaRPr lang="en-US" altLang="en-US" smtClean="0"/>
          </a:p>
          <a:p>
            <a:pPr lvl="1" eaLnBrk="1" hangingPunct="1"/>
            <a:r>
              <a:rPr lang="nl-BE" altLang="en-US" smtClean="0"/>
              <a:t>in de toekomst zal Vitalink worden uitgebreid met een journaal &gt; mogelijke mobiele toepassing voor raadpleging een aanpassing journaal</a:t>
            </a:r>
            <a:endParaRPr lang="en-US" altLang="en-US" smtClean="0"/>
          </a:p>
          <a:p>
            <a:pPr eaLnBrk="1" fontAlgn="t" hangingPunct="1"/>
            <a:endParaRPr lang="nl-NL" altLang="en-US" smtClean="0"/>
          </a:p>
        </p:txBody>
      </p:sp>
      <p:sp>
        <p:nvSpPr>
          <p:cNvPr id="73733"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024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0245"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F789BA4F-5DA8-4DBF-93FC-50B0070C67FD}" type="slidenum">
              <a:rPr lang="en-US" altLang="en-US" smtClean="0">
                <a:solidFill>
                  <a:srgbClr val="FFFFFF"/>
                </a:solidFill>
              </a:rPr>
              <a:pPr fontAlgn="base">
                <a:spcBef>
                  <a:spcPct val="0"/>
                </a:spcBef>
                <a:spcAft>
                  <a:spcPct val="0"/>
                </a:spcAft>
                <a:defRPr/>
              </a:pPr>
              <a:t>7</a:t>
            </a:fld>
            <a:endParaRPr lang="nl-BE" altLang="en-US" smtClean="0">
              <a:solidFill>
                <a:srgbClr val="FFFFFF"/>
              </a:solidFill>
            </a:endParaRPr>
          </a:p>
        </p:txBody>
      </p:sp>
      <p:grpSp>
        <p:nvGrpSpPr>
          <p:cNvPr id="108" name="Group 107"/>
          <p:cNvGrpSpPr>
            <a:grpSpLocks/>
          </p:cNvGrpSpPr>
          <p:nvPr/>
        </p:nvGrpSpPr>
        <p:grpSpPr bwMode="auto">
          <a:xfrm>
            <a:off x="482600" y="5135563"/>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Raadpleging van de laboresultaten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881" y="1508726"/>
                <a:ext cx="2088031" cy="1061932"/>
              </a:xfrm>
              <a:prstGeom prst="rect">
                <a:avLst/>
              </a:prstGeom>
            </p:spPr>
            <p:txBody>
              <a:bodyPr>
                <a:normAutofit fontScale="92500" lnSpcReduction="10000"/>
              </a:bodyPr>
              <a:lstStyle/>
              <a:p>
                <a:pPr algn="ctr" fontAlgn="auto">
                  <a:spcBef>
                    <a:spcPts val="0"/>
                  </a:spcBef>
                  <a:spcAft>
                    <a:spcPts val="0"/>
                  </a:spcAft>
                  <a:defRPr/>
                </a:pPr>
                <a:r>
                  <a:rPr lang="nl-BE" dirty="0">
                    <a:solidFill>
                      <a:schemeClr val="bg1"/>
                    </a:solidFill>
                    <a:latin typeface="+mn-lt"/>
                    <a:cs typeface="+mn-cs"/>
                  </a:rPr>
                  <a:t>Opzoeken van de medische voorgeschiedenis via de SumEHR</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a:solidFill>
                      <a:schemeClr val="bg1"/>
                    </a:solidFill>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marL="82550" algn="ctr" fontAlgn="auto">
                  <a:spcBef>
                    <a:spcPts val="0"/>
                  </a:spcBef>
                  <a:spcAft>
                    <a:spcPts val="0"/>
                  </a:spcAft>
                  <a:defRPr/>
                </a:pPr>
                <a:r>
                  <a:rPr lang="nl-BE" dirty="0">
                    <a:solidFill>
                      <a:schemeClr val="bg1"/>
                    </a:solidFill>
                    <a:latin typeface="+mn-lt"/>
                    <a:cs typeface="+mn-cs"/>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marL="177800" algn="ctr" fontAlgn="auto">
                  <a:spcBef>
                    <a:spcPts val="0"/>
                  </a:spcBef>
                  <a:spcAft>
                    <a:spcPts val="0"/>
                  </a:spcAft>
                  <a:defRPr/>
                </a:pPr>
                <a:r>
                  <a:rPr lang="nl-BE" dirty="0">
                    <a:solidFill>
                      <a:schemeClr val="bg1"/>
                    </a:solidFill>
                    <a:latin typeface="+mn-lt"/>
                    <a:cs typeface="+mn-cs"/>
                  </a:rPr>
                  <a:t>Elektronische verwijsbrieven</a:t>
                </a:r>
                <a:endParaRPr lang="nl-BE" dirty="0">
                  <a:latin typeface="+mn-lt"/>
                  <a:cs typeface="+mn-cs"/>
                </a:endParaRPr>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Elektronische</a:t>
                </a:r>
                <a:r>
                  <a:rPr lang="nl-BE" dirty="0">
                    <a:latin typeface="+mn-lt"/>
                    <a:cs typeface="+mn-cs"/>
                  </a:rPr>
                  <a:t> </a:t>
                </a:r>
                <a:r>
                  <a:rPr lang="nl-BE" dirty="0">
                    <a:solidFill>
                      <a:schemeClr val="bg1"/>
                    </a:solidFill>
                    <a:latin typeface="+mn-lt"/>
                    <a:cs typeface="+mn-cs"/>
                  </a:rPr>
                  <a:t>voorschriften</a:t>
                </a:r>
                <a:endParaRPr lang="nl-BE" dirty="0">
                  <a:latin typeface="+mn-lt"/>
                  <a:cs typeface="+mn-cs"/>
                </a:endParaRP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fr-BE" altLang="en-US" dirty="0" err="1">
                <a:sym typeface="Arial" charset="0"/>
              </a:rPr>
              <a:t>Toepassingen</a:t>
            </a:r>
            <a:r>
              <a:rPr lang="fr-BE" altLang="en-US" dirty="0">
                <a:sym typeface="Arial" charset="0"/>
              </a:rPr>
              <a:t> </a:t>
            </a:r>
            <a:r>
              <a:rPr lang="fr-BE" altLang="en-US" dirty="0" err="1">
                <a:sym typeface="Arial" charset="0"/>
              </a:rPr>
              <a:t>binnen</a:t>
            </a:r>
            <a:r>
              <a:rPr lang="fr-BE" altLang="en-US" dirty="0">
                <a:sym typeface="Arial" charset="0"/>
              </a:rPr>
              <a:t> </a:t>
            </a:r>
            <a:r>
              <a:rPr lang="fr-BE" altLang="en-US" dirty="0" err="1">
                <a:sym typeface="Arial" charset="0"/>
              </a:rPr>
              <a:t>bestaande</a:t>
            </a:r>
            <a:r>
              <a:rPr lang="fr-BE" altLang="en-US" dirty="0">
                <a:sym typeface="Arial" charset="0"/>
              </a:rPr>
              <a:t> </a:t>
            </a:r>
            <a:r>
              <a:rPr lang="fr-BE" altLang="en-US" dirty="0" err="1">
                <a:sym typeface="Arial" charset="0"/>
              </a:rPr>
              <a:t>context</a:t>
            </a:r>
            <a:endParaRPr lang="nl-BE" altLang="en-US" dirty="0">
              <a:solidFill>
                <a:srgbClr val="3E6E5A"/>
              </a:solidFill>
              <a:sym typeface="Arial" charset="0"/>
            </a:endParaRPr>
          </a:p>
        </p:txBody>
      </p:sp>
      <p:sp>
        <p:nvSpPr>
          <p:cNvPr id="7475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6F6E358-3FEF-4790-969A-9841F0704B5F}" type="slidenum">
              <a:rPr lang="en-US" altLang="en-US" smtClean="0">
                <a:solidFill>
                  <a:srgbClr val="FFFFFF"/>
                </a:solidFill>
              </a:rPr>
              <a:pPr fontAlgn="base">
                <a:spcBef>
                  <a:spcPct val="0"/>
                </a:spcBef>
                <a:spcAft>
                  <a:spcPct val="0"/>
                </a:spcAft>
                <a:defRPr/>
              </a:pPr>
              <a:t>70</a:t>
            </a:fld>
            <a:endParaRPr lang="nl-BE" altLang="en-US" smtClean="0">
              <a:solidFill>
                <a:srgbClr val="FFFFFF"/>
              </a:solidFill>
            </a:endParaRPr>
          </a:p>
        </p:txBody>
      </p:sp>
      <p:sp>
        <p:nvSpPr>
          <p:cNvPr id="4" name="Content Placeholder 3"/>
          <p:cNvSpPr>
            <a:spLocks noGrp="1"/>
          </p:cNvSpPr>
          <p:nvPr>
            <p:ph idx="1"/>
          </p:nvPr>
        </p:nvSpPr>
        <p:spPr/>
        <p:txBody>
          <a:bodyPr rtlCol="0">
            <a:normAutofit fontScale="92500" lnSpcReduction="10000"/>
          </a:bodyPr>
          <a:lstStyle/>
          <a:p>
            <a:pPr marL="182880" indent="-182880" eaLnBrk="1" fontAlgn="auto" hangingPunct="1">
              <a:spcAft>
                <a:spcPts val="0"/>
              </a:spcAft>
              <a:defRPr/>
            </a:pPr>
            <a:r>
              <a:rPr lang="nl-BE" dirty="0" err="1"/>
              <a:t>CoZo</a:t>
            </a:r>
            <a:endParaRPr lang="en-US" dirty="0"/>
          </a:p>
          <a:p>
            <a:pPr lvl="1" indent="-182880" eaLnBrk="1" fontAlgn="auto" hangingPunct="1">
              <a:spcAft>
                <a:spcPts val="0"/>
              </a:spcAft>
              <a:defRPr/>
            </a:pPr>
            <a:r>
              <a:rPr lang="nl-BE" dirty="0" smtClean="0"/>
              <a:t>mobiele </a:t>
            </a:r>
            <a:r>
              <a:rPr lang="nl-BE" dirty="0"/>
              <a:t>app </a:t>
            </a:r>
            <a:r>
              <a:rPr lang="nl-BE" dirty="0" smtClean="0"/>
              <a:t>wordt ontwikkeld </a:t>
            </a:r>
            <a:r>
              <a:rPr lang="nl-BE" dirty="0"/>
              <a:t>voor mobiele toegang tot </a:t>
            </a:r>
            <a:r>
              <a:rPr lang="nl-BE" dirty="0" err="1" smtClean="0"/>
              <a:t>CoZo</a:t>
            </a:r>
            <a:r>
              <a:rPr lang="nl-BE" dirty="0" smtClean="0"/>
              <a:t> (collaboratief zorgplatform – </a:t>
            </a:r>
            <a:r>
              <a:rPr lang="nl-BE" dirty="0" err="1" smtClean="0"/>
              <a:t>ziekenhuishub</a:t>
            </a:r>
            <a:r>
              <a:rPr lang="nl-BE" dirty="0" smtClean="0"/>
              <a:t> van Gent)</a:t>
            </a:r>
          </a:p>
          <a:p>
            <a:pPr lvl="1" indent="-182880" eaLnBrk="1" fontAlgn="auto" hangingPunct="1">
              <a:spcAft>
                <a:spcPts val="0"/>
              </a:spcAft>
              <a:defRPr/>
            </a:pPr>
            <a:r>
              <a:rPr lang="nl-BE" dirty="0" smtClean="0"/>
              <a:t>doelpubliek &gt; in </a:t>
            </a:r>
            <a:r>
              <a:rPr lang="nl-BE" dirty="0"/>
              <a:t>eerste instantie artsen, later zouden ook patiënten toegang moeten </a:t>
            </a:r>
            <a:r>
              <a:rPr lang="nl-BE" dirty="0" smtClean="0"/>
              <a:t>krijgen</a:t>
            </a:r>
          </a:p>
          <a:p>
            <a:pPr marL="182880" indent="-182880" eaLnBrk="1" fontAlgn="auto" hangingPunct="1">
              <a:spcAft>
                <a:spcPts val="0"/>
              </a:spcAft>
              <a:defRPr/>
            </a:pPr>
            <a:r>
              <a:rPr lang="nl-BE" dirty="0" smtClean="0"/>
              <a:t>EMD-leveranciers</a:t>
            </a:r>
            <a:endParaRPr lang="en-US" dirty="0"/>
          </a:p>
          <a:p>
            <a:pPr lvl="1" indent="-182880" eaLnBrk="1" fontAlgn="auto" hangingPunct="1">
              <a:spcAft>
                <a:spcPts val="0"/>
              </a:spcAft>
              <a:defRPr/>
            </a:pPr>
            <a:r>
              <a:rPr lang="nl-BE" dirty="0"/>
              <a:t>v</a:t>
            </a:r>
            <a:r>
              <a:rPr lang="nl-BE" dirty="0" smtClean="0"/>
              <a:t>eilige toegang </a:t>
            </a:r>
            <a:r>
              <a:rPr lang="nl-BE" dirty="0"/>
              <a:t>tot EMD vanop mobiele </a:t>
            </a:r>
            <a:r>
              <a:rPr lang="nl-BE" dirty="0" smtClean="0"/>
              <a:t>toestellen</a:t>
            </a:r>
            <a:endParaRPr lang="en-US" dirty="0"/>
          </a:p>
          <a:p>
            <a:pPr lvl="1" indent="-182880" eaLnBrk="1" fontAlgn="auto" hangingPunct="1">
              <a:spcAft>
                <a:spcPts val="0"/>
              </a:spcAft>
              <a:defRPr/>
            </a:pPr>
            <a:r>
              <a:rPr lang="nl-BE" dirty="0"/>
              <a:t>t</a:t>
            </a:r>
            <a:r>
              <a:rPr lang="nl-BE" dirty="0" smtClean="0"/>
              <a:t>ransparante </a:t>
            </a:r>
            <a:r>
              <a:rPr lang="nl-BE" dirty="0"/>
              <a:t>toegang vanuit het EMD naar externe bronnen (Vitalink, </a:t>
            </a:r>
            <a:r>
              <a:rPr lang="nl-BE" dirty="0" err="1"/>
              <a:t>CoZo</a:t>
            </a:r>
            <a:r>
              <a:rPr lang="nl-BE" dirty="0"/>
              <a:t>, </a:t>
            </a:r>
            <a:r>
              <a:rPr lang="nl-BE" dirty="0" err="1" smtClean="0"/>
              <a:t>eHealthBox</a:t>
            </a:r>
            <a:r>
              <a:rPr lang="nl-BE" dirty="0"/>
              <a:t>, </a:t>
            </a:r>
            <a:r>
              <a:rPr lang="nl-BE" dirty="0" err="1"/>
              <a:t>Recip</a:t>
            </a:r>
            <a:r>
              <a:rPr lang="nl-BE" dirty="0"/>
              <a:t>-e, </a:t>
            </a:r>
            <a:r>
              <a:rPr lang="nl-BE" dirty="0" smtClean="0"/>
              <a:t>enz.)</a:t>
            </a:r>
            <a:endParaRPr lang="en-US" dirty="0"/>
          </a:p>
          <a:p>
            <a:pPr marL="182880" indent="-182880" eaLnBrk="1" fontAlgn="auto" hangingPunct="1">
              <a:spcAft>
                <a:spcPts val="0"/>
              </a:spcAft>
              <a:defRPr/>
            </a:pPr>
            <a:r>
              <a:rPr lang="nl-BE" dirty="0" err="1"/>
              <a:t>Wit-Gele</a:t>
            </a:r>
            <a:r>
              <a:rPr lang="nl-BE" dirty="0"/>
              <a:t> Kruis</a:t>
            </a:r>
            <a:endParaRPr lang="en-US" dirty="0"/>
          </a:p>
          <a:p>
            <a:pPr lvl="1" indent="-182880" eaLnBrk="1" fontAlgn="auto" hangingPunct="1">
              <a:spcAft>
                <a:spcPts val="0"/>
              </a:spcAft>
              <a:defRPr/>
            </a:pPr>
            <a:r>
              <a:rPr lang="nl-BE" dirty="0"/>
              <a:t>momenteel is er een </a:t>
            </a:r>
            <a:r>
              <a:rPr lang="nl-BE" dirty="0" err="1"/>
              <a:t>webportaal</a:t>
            </a:r>
            <a:r>
              <a:rPr lang="nl-BE" dirty="0"/>
              <a:t> (extranet) in ontwikkeling voor artsen en patiënten &gt; ook mobiel in de toekomst</a:t>
            </a:r>
            <a:endParaRPr lang="en-US" dirty="0"/>
          </a:p>
          <a:p>
            <a:pPr lvl="1" indent="-182880" eaLnBrk="1" fontAlgn="auto" hangingPunct="1">
              <a:spcAft>
                <a:spcPts val="0"/>
              </a:spcAft>
              <a:defRPr/>
            </a:pPr>
            <a:r>
              <a:rPr lang="nl-BE" dirty="0"/>
              <a:t>een thuisverpleegkundige is, in de context van facturatie derde betaler, verplicht om de </a:t>
            </a:r>
            <a:r>
              <a:rPr lang="nl-BE" dirty="0" err="1"/>
              <a:t>eID</a:t>
            </a:r>
            <a:r>
              <a:rPr lang="nl-BE" dirty="0"/>
              <a:t> in te lezen bij elk bezoek &gt; vraag of dat niet handiger kan</a:t>
            </a:r>
            <a:endParaRPr lang="en-US" dirty="0"/>
          </a:p>
          <a:p>
            <a:pPr marL="182880" indent="-182880" eaLnBrk="1" fontAlgn="auto" hangingPunct="1">
              <a:spcAft>
                <a:spcPts val="0"/>
              </a:spcAft>
              <a:defRPr/>
            </a:pPr>
            <a:endParaRPr lang="en-US" dirty="0"/>
          </a:p>
          <a:p>
            <a:pPr marL="182880" indent="-182880" eaLnBrk="1" fontAlgn="t" hangingPunct="1">
              <a:spcAft>
                <a:spcPts val="0"/>
              </a:spcAft>
              <a:defRPr/>
            </a:pPr>
            <a:endParaRPr lang="nl-NL" dirty="0"/>
          </a:p>
        </p:txBody>
      </p:sp>
      <p:sp>
        <p:nvSpPr>
          <p:cNvPr id="7475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Roadmap 2.0 – </a:t>
            </a:r>
            <a:r>
              <a:rPr lang="en-US" dirty="0" err="1" smtClean="0"/>
              <a:t>Streefdata</a:t>
            </a:r>
            <a:r>
              <a:rPr lang="en-US" dirty="0" smtClean="0"/>
              <a:t> </a:t>
            </a:r>
            <a:r>
              <a:rPr lang="en-US" dirty="0" err="1" smtClean="0"/>
              <a:t>actiepunten</a:t>
            </a:r>
            <a:endParaRPr lang="nl-BE" altLang="en-US" dirty="0">
              <a:sym typeface="Arial" charset="0"/>
            </a:endParaRPr>
          </a:p>
        </p:txBody>
      </p:sp>
      <p:sp>
        <p:nvSpPr>
          <p:cNvPr id="706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13DB16F8-9725-44FE-971F-9473BE60B7F6}" type="slidenum">
              <a:rPr lang="en-US" altLang="en-US" smtClean="0">
                <a:solidFill>
                  <a:srgbClr val="FFFFFF"/>
                </a:solidFill>
              </a:rPr>
              <a:pPr fontAlgn="base">
                <a:spcBef>
                  <a:spcPct val="0"/>
                </a:spcBef>
                <a:spcAft>
                  <a:spcPct val="0"/>
                </a:spcAft>
                <a:defRPr/>
              </a:pPr>
              <a:t>71</a:t>
            </a:fld>
            <a:endParaRPr lang="nl-BE" altLang="en-US" smtClean="0">
              <a:solidFill>
                <a:srgbClr val="FFFFFF"/>
              </a:solidFill>
            </a:endParaRPr>
          </a:p>
        </p:txBody>
      </p:sp>
      <p:sp>
        <p:nvSpPr>
          <p:cNvPr id="4" name="Content Placeholder 3"/>
          <p:cNvSpPr>
            <a:spLocks noGrp="1"/>
          </p:cNvSpPr>
          <p:nvPr>
            <p:ph idx="1"/>
          </p:nvPr>
        </p:nvSpPr>
        <p:spPr/>
        <p:txBody>
          <a:bodyPr rtlCol="0">
            <a:normAutofit lnSpcReduction="10000"/>
          </a:bodyPr>
          <a:lstStyle/>
          <a:p>
            <a:pPr marL="182880" indent="-182880" eaLnBrk="1" fontAlgn="t" hangingPunct="1">
              <a:spcAft>
                <a:spcPts val="0"/>
              </a:spcAft>
              <a:defRPr/>
            </a:pPr>
            <a:r>
              <a:rPr lang="nl-NL" dirty="0" smtClean="0"/>
              <a:t>Medio 2016</a:t>
            </a:r>
          </a:p>
          <a:p>
            <a:pPr lvl="1" indent="-182880" eaLnBrk="1" fontAlgn="t" hangingPunct="1">
              <a:spcAft>
                <a:spcPts val="0"/>
              </a:spcAft>
              <a:defRPr/>
            </a:pPr>
            <a:r>
              <a:rPr lang="nl-NL" dirty="0" smtClean="0"/>
              <a:t>afgesproken kader voor </a:t>
            </a:r>
            <a:r>
              <a:rPr lang="nl-NL" dirty="0" err="1" smtClean="0"/>
              <a:t>mHealth</a:t>
            </a:r>
            <a:r>
              <a:rPr lang="nl-NL" dirty="0" smtClean="0"/>
              <a:t>-acties tussen </a:t>
            </a:r>
            <a:r>
              <a:rPr lang="nl-NL" dirty="0"/>
              <a:t>alle </a:t>
            </a:r>
            <a:r>
              <a:rPr lang="nl-NL" dirty="0" smtClean="0"/>
              <a:t>beleidsniveaus, </a:t>
            </a:r>
            <a:r>
              <a:rPr lang="nl-NL" dirty="0"/>
              <a:t>met </a:t>
            </a:r>
            <a:r>
              <a:rPr lang="nl-NL" dirty="0" smtClean="0"/>
              <a:t>de bedoeling om </a:t>
            </a:r>
            <a:r>
              <a:rPr lang="nl-NL" dirty="0"/>
              <a:t>dit zo efficiënt, ruim en administratief eenvoudig mogelijk toe te </a:t>
            </a:r>
            <a:r>
              <a:rPr lang="nl-NL" dirty="0" smtClean="0"/>
              <a:t>kunnen passen</a:t>
            </a:r>
          </a:p>
          <a:p>
            <a:pPr lvl="1" indent="-182880" eaLnBrk="1" fontAlgn="t" hangingPunct="1">
              <a:spcAft>
                <a:spcPts val="0"/>
              </a:spcAft>
              <a:defRPr/>
            </a:pPr>
            <a:r>
              <a:rPr lang="nl-NL" dirty="0" smtClean="0"/>
              <a:t>geleidelijke valorisatie van aantal toepassingen binnen bestaande context (zie lager) en start van de prioritaire </a:t>
            </a:r>
            <a:r>
              <a:rPr lang="nl-NL" dirty="0" err="1" smtClean="0"/>
              <a:t>use</a:t>
            </a:r>
            <a:r>
              <a:rPr lang="nl-NL" dirty="0" smtClean="0"/>
              <a:t> cases (zie hoger)</a:t>
            </a:r>
          </a:p>
          <a:p>
            <a:pPr marL="182880" indent="-182880" eaLnBrk="1" fontAlgn="t" hangingPunct="1">
              <a:spcAft>
                <a:spcPts val="0"/>
              </a:spcAft>
              <a:defRPr/>
            </a:pPr>
            <a:r>
              <a:rPr lang="nl-NL" dirty="0" smtClean="0"/>
              <a:t>Einde 2016</a:t>
            </a:r>
          </a:p>
          <a:p>
            <a:pPr lvl="1" indent="-182880" eaLnBrk="1" fontAlgn="t" hangingPunct="1">
              <a:spcAft>
                <a:spcPts val="0"/>
              </a:spcAft>
              <a:defRPr/>
            </a:pPr>
            <a:r>
              <a:rPr lang="nl-NL" dirty="0" smtClean="0"/>
              <a:t>mogelijkheid voor zorgverstrekkers om mobiel (via smartphones, tablets,…) toegang te hebben tot bestaande gegevens in het kader van de continuïteit van de zorg &gt; oproep tot softwareleveranciers</a:t>
            </a:r>
          </a:p>
          <a:p>
            <a:pPr lvl="1" indent="-182880" eaLnBrk="1" fontAlgn="t" hangingPunct="1">
              <a:spcAft>
                <a:spcPts val="0"/>
              </a:spcAft>
              <a:defRPr/>
            </a:pPr>
            <a:r>
              <a:rPr lang="nl-NL" dirty="0" smtClean="0"/>
              <a:t>voorstel van juridisch kader, inclusief terugbetalingsvoorwaarden</a:t>
            </a:r>
          </a:p>
          <a:p>
            <a:pPr marL="182880" indent="-182880" eaLnBrk="1" fontAlgn="t" hangingPunct="1">
              <a:spcAft>
                <a:spcPts val="0"/>
              </a:spcAft>
              <a:defRPr/>
            </a:pPr>
            <a:r>
              <a:rPr lang="nl-NL" dirty="0" smtClean="0"/>
              <a:t>Einde 2017: evaluatie van 5 prioritaire </a:t>
            </a:r>
            <a:r>
              <a:rPr lang="nl-NL" dirty="0" err="1" smtClean="0"/>
              <a:t>use</a:t>
            </a:r>
            <a:r>
              <a:rPr lang="nl-NL" dirty="0" smtClean="0"/>
              <a:t> cases</a:t>
            </a:r>
          </a:p>
          <a:p>
            <a:pPr marL="182880" indent="-182880" eaLnBrk="1" fontAlgn="t" hangingPunct="1">
              <a:spcAft>
                <a:spcPts val="0"/>
              </a:spcAft>
              <a:defRPr/>
            </a:pPr>
            <a:r>
              <a:rPr lang="nl-NL" dirty="0" smtClean="0"/>
              <a:t>Einde 2018: mogelijkheid voor patiënten om mobiel toegang te hebben tot hun Personal Health record </a:t>
            </a:r>
          </a:p>
          <a:p>
            <a:pPr lvl="1" indent="-182880" eaLnBrk="1" fontAlgn="t" hangingPunct="1">
              <a:spcAft>
                <a:spcPts val="0"/>
              </a:spcAft>
              <a:defRPr/>
            </a:pPr>
            <a:endParaRPr lang="nl-NL" dirty="0"/>
          </a:p>
          <a:p>
            <a:pPr marL="731520" lvl="2" indent="-182880" eaLnBrk="1" fontAlgn="t" hangingPunct="1">
              <a:spcAft>
                <a:spcPts val="0"/>
              </a:spcAft>
              <a:defRPr/>
            </a:pPr>
            <a:endParaRPr lang="nl-NL" dirty="0"/>
          </a:p>
        </p:txBody>
      </p:sp>
      <p:sp>
        <p:nvSpPr>
          <p:cNvPr id="7066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rgbClr val="FFFFFF"/>
                </a:solidFill>
              </a:rPr>
              <a:t>24/10/2016</a:t>
            </a:r>
            <a:endParaRPr lang="nl-BE" altLang="en-US" dirty="0">
              <a:solidFill>
                <a:srgbClr val="FFFFFF"/>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Use cases: planning</a:t>
            </a:r>
            <a:endParaRPr lang="fr-BE" dirty="0"/>
          </a:p>
        </p:txBody>
      </p:sp>
      <p:sp>
        <p:nvSpPr>
          <p:cNvPr id="77827" name="Content Placeholder 2"/>
          <p:cNvSpPr>
            <a:spLocks noGrp="1"/>
          </p:cNvSpPr>
          <p:nvPr>
            <p:ph idx="1"/>
          </p:nvPr>
        </p:nvSpPr>
        <p:spPr/>
        <p:txBody>
          <a:bodyPr/>
          <a:lstStyle/>
          <a:p>
            <a:r>
              <a:rPr lang="nl-BE" altLang="en-US" dirty="0" smtClean="0"/>
              <a:t>30/9 : deadline indiening pilootprojecten &gt; </a:t>
            </a:r>
            <a:r>
              <a:rPr lang="nl-NL" dirty="0"/>
              <a:t>97 voorstellen van proefprojecten werden </a:t>
            </a:r>
            <a:r>
              <a:rPr lang="nl-NL" dirty="0" smtClean="0"/>
              <a:t>ingediend</a:t>
            </a:r>
            <a:endParaRPr lang="en-US" altLang="en-US" dirty="0" smtClean="0"/>
          </a:p>
          <a:p>
            <a:r>
              <a:rPr lang="nl-BE" altLang="en-US" dirty="0" smtClean="0"/>
              <a:t>Oktober 2016 : selectie schriftelijk (30 projecten) + via </a:t>
            </a:r>
            <a:r>
              <a:rPr lang="nl-BE" altLang="en-US" dirty="0" err="1" smtClean="0"/>
              <a:t>pitching</a:t>
            </a:r>
            <a:r>
              <a:rPr lang="nl-BE" altLang="en-US" dirty="0" smtClean="0"/>
              <a:t> </a:t>
            </a:r>
          </a:p>
          <a:p>
            <a:r>
              <a:rPr lang="nl-BE" altLang="en-US" dirty="0"/>
              <a:t>N</a:t>
            </a:r>
            <a:r>
              <a:rPr lang="nl-BE" altLang="en-US" dirty="0" smtClean="0"/>
              <a:t>ovember 2016 : besprekingsfase, budgettair plan, projectplan, evidentie</a:t>
            </a:r>
            <a:endParaRPr lang="en-US" altLang="en-US" dirty="0" smtClean="0"/>
          </a:p>
          <a:p>
            <a:r>
              <a:rPr lang="nl-BE" altLang="en-US" dirty="0"/>
              <a:t>D</a:t>
            </a:r>
            <a:r>
              <a:rPr lang="nl-BE" altLang="en-US" dirty="0" smtClean="0"/>
              <a:t>ecember 2016 : goedkeuring eerste projecten</a:t>
            </a:r>
            <a:endParaRPr lang="en-US" altLang="en-US" dirty="0" smtClean="0"/>
          </a:p>
          <a:p>
            <a:r>
              <a:rPr lang="nl-BE" altLang="en-US" dirty="0" smtClean="0"/>
              <a:t>Q1-Q2/2017 : proefprojecten met 6 maand doorlooptijd</a:t>
            </a:r>
            <a:endParaRPr lang="en-US" altLang="en-US" dirty="0" smtClean="0"/>
          </a:p>
          <a:p>
            <a:r>
              <a:rPr lang="nl-BE" altLang="en-US" dirty="0" smtClean="0"/>
              <a:t>Q3/2017 : evaluatie, projectie en bijsturing</a:t>
            </a:r>
          </a:p>
          <a:p>
            <a:r>
              <a:rPr lang="nl-BE" altLang="en-US" dirty="0" smtClean="0"/>
              <a:t>Q4/2017 : vastklikken positief geëvalueerde projecten</a:t>
            </a:r>
            <a:endParaRPr lang="en-US" altLang="en-US" dirty="0" smtClean="0"/>
          </a:p>
          <a:p>
            <a:endParaRPr lang="fr-BE" altLang="en-US" dirty="0" smtClean="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smtClean="0"/>
              <a:t>24/10/2016</a:t>
            </a:r>
            <a:endParaRPr lang="nl-BE" altLang="en-US" dirty="0"/>
          </a:p>
        </p:txBody>
      </p:sp>
      <p:sp>
        <p:nvSpPr>
          <p:cNvPr id="5" name="Slide Number Placeholder 4"/>
          <p:cNvSpPr>
            <a:spLocks noGrp="1"/>
          </p:cNvSpPr>
          <p:nvPr>
            <p:ph type="sldNum" sz="quarter" idx="12"/>
          </p:nvPr>
        </p:nvSpPr>
        <p:spPr/>
        <p:txBody>
          <a:bodyPr/>
          <a:lstStyle/>
          <a:p>
            <a:pPr>
              <a:defRPr/>
            </a:pPr>
            <a:fld id="{2933C048-36D4-4056-8D59-1282E1316DBE}"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Voorbeeld: cardiovasculair</a:t>
            </a:r>
            <a:endParaRPr lang="fr-BE" dirty="0"/>
          </a:p>
        </p:txBody>
      </p:sp>
      <p:sp>
        <p:nvSpPr>
          <p:cNvPr id="3" name="Date Placeholder 2"/>
          <p:cNvSpPr>
            <a:spLocks noGrp="1"/>
          </p:cNvSpPr>
          <p:nvPr>
            <p:ph type="dt" sz="quarter" idx="10"/>
          </p:nvPr>
        </p:nvSpPr>
        <p:spPr/>
        <p:txBody>
          <a:bodyPr/>
          <a:lstStyle/>
          <a:p>
            <a:pPr fontAlgn="base">
              <a:spcBef>
                <a:spcPct val="0"/>
              </a:spcBef>
              <a:spcAft>
                <a:spcPct val="0"/>
              </a:spcAft>
              <a:defRPr/>
            </a:pPr>
            <a:r>
              <a:rPr lang="en-US" altLang="en-US" smtClean="0"/>
              <a:t>24/10/2016</a:t>
            </a:r>
            <a:endParaRPr lang="nl-BE" altLang="en-US" dirty="0"/>
          </a:p>
        </p:txBody>
      </p:sp>
      <p:sp>
        <p:nvSpPr>
          <p:cNvPr id="4" name="Slide Number Placeholder 3"/>
          <p:cNvSpPr>
            <a:spLocks noGrp="1"/>
          </p:cNvSpPr>
          <p:nvPr>
            <p:ph type="sldNum" sz="quarter" idx="12"/>
          </p:nvPr>
        </p:nvSpPr>
        <p:spPr/>
        <p:txBody>
          <a:bodyPr/>
          <a:lstStyle/>
          <a:p>
            <a:pPr>
              <a:defRPr/>
            </a:pPr>
            <a:fld id="{6C5C487D-7C7B-4DE9-A9F9-363CDD31ECF5}" type="slidenum">
              <a:rPr lang="en-US" smtClean="0"/>
              <a:pPr>
                <a:defRPr/>
              </a:pPr>
              <a:t>73</a:t>
            </a:fld>
            <a:endParaRPr lang="en-US" dirty="0"/>
          </a:p>
        </p:txBody>
      </p:sp>
      <p:pic>
        <p:nvPicPr>
          <p:cNvPr id="78853"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409416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5" descr="2016-02-04 11.12.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266950"/>
            <a:ext cx="18351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62275" y="2185988"/>
            <a:ext cx="35814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dirty="0" smtClean="0"/>
              <a:t>En wat met de </a:t>
            </a:r>
            <a:r>
              <a:rPr lang="nl-BE" dirty="0" err="1" smtClean="0"/>
              <a:t>cloud</a:t>
            </a:r>
            <a:r>
              <a:rPr lang="nl-BE" dirty="0" smtClean="0"/>
              <a:t> ?</a:t>
            </a:r>
            <a:endParaRPr lang="fr-BE" dirty="0"/>
          </a:p>
        </p:txBody>
      </p:sp>
      <p:sp>
        <p:nvSpPr>
          <p:cNvPr id="7" name="Content Placeholder 6"/>
          <p:cNvSpPr>
            <a:spLocks noGrp="1"/>
          </p:cNvSpPr>
          <p:nvPr>
            <p:ph idx="1"/>
          </p:nvPr>
        </p:nvSpPr>
        <p:spPr/>
        <p:txBody>
          <a:bodyPr/>
          <a:lstStyle/>
          <a:p>
            <a:pPr>
              <a:buFont typeface="Arial" pitchFamily="34" charset="0"/>
              <a:buChar char="•"/>
              <a:defRPr/>
            </a:pPr>
            <a:r>
              <a:rPr lang="nl-BE" dirty="0" smtClean="0"/>
              <a:t>Overgang van eigen investeringen naar gebruik van diensten (vergelijk met elektriciteit)</a:t>
            </a:r>
          </a:p>
          <a:p>
            <a:pPr lvl="1">
              <a:buFont typeface="Arial" pitchFamily="34" charset="0"/>
              <a:buChar char="•"/>
              <a:defRPr/>
            </a:pPr>
            <a:r>
              <a:rPr lang="nl-BE" dirty="0" err="1" smtClean="0"/>
              <a:t>Infrastructure</a:t>
            </a:r>
            <a:r>
              <a:rPr lang="nl-BE" dirty="0" smtClean="0"/>
              <a:t> as a Service (IaaS)</a:t>
            </a:r>
          </a:p>
          <a:p>
            <a:pPr lvl="1">
              <a:buFont typeface="Arial" pitchFamily="34" charset="0"/>
              <a:buChar char="•"/>
              <a:defRPr/>
            </a:pPr>
            <a:r>
              <a:rPr lang="nl-BE" dirty="0" smtClean="0"/>
              <a:t>Platform as a Service (PaaS)</a:t>
            </a:r>
          </a:p>
          <a:p>
            <a:pPr lvl="1">
              <a:buFont typeface="Arial" pitchFamily="34" charset="0"/>
              <a:buChar char="•"/>
              <a:defRPr/>
            </a:pPr>
            <a:r>
              <a:rPr lang="nl-BE" dirty="0" smtClean="0"/>
              <a:t>Software as a Service (SaaS)</a:t>
            </a:r>
          </a:p>
          <a:p>
            <a:pPr>
              <a:buFont typeface="Arial" pitchFamily="34" charset="0"/>
              <a:buChar char="•"/>
              <a:defRPr/>
            </a:pPr>
            <a:endParaRPr lang="nl-BE" dirty="0" smtClean="0"/>
          </a:p>
          <a:p>
            <a:pPr lvl="2">
              <a:buFont typeface="Arial" pitchFamily="34" charset="0"/>
              <a:buChar char="•"/>
              <a:defRPr/>
            </a:pPr>
            <a:endParaRPr lang="nl-BE" dirty="0" smtClean="0"/>
          </a:p>
          <a:p>
            <a:pPr marL="0" indent="0">
              <a:buFont typeface="Arial" pitchFamily="34" charset="0"/>
              <a:buNone/>
              <a:defRPr/>
            </a:pPr>
            <a:endParaRPr lang="nl-BE" dirty="0" smtClean="0"/>
          </a:p>
          <a:p>
            <a:pPr marL="0" indent="0">
              <a:buFont typeface="Arial" pitchFamily="34" charset="0"/>
              <a:buNone/>
              <a:defRPr/>
            </a:pPr>
            <a:endParaRPr lang="nl-BE" dirty="0"/>
          </a:p>
        </p:txBody>
      </p:sp>
      <p:sp>
        <p:nvSpPr>
          <p:cNvPr id="4" name="Date Placeholder 3"/>
          <p:cNvSpPr>
            <a:spLocks noGrp="1"/>
          </p:cNvSpPr>
          <p:nvPr>
            <p:ph type="dt" sz="quarter" idx="10"/>
          </p:nvPr>
        </p:nvSpPr>
        <p:spPr/>
        <p:txBody>
          <a:bodyPr/>
          <a:lstStyle/>
          <a:p>
            <a:pPr fontAlgn="base">
              <a:spcBef>
                <a:spcPct val="0"/>
              </a:spcBef>
              <a:spcAft>
                <a:spcPct val="0"/>
              </a:spcAft>
              <a:defRPr/>
            </a:pPr>
            <a:r>
              <a:rPr lang="en-US" altLang="en-US" dirty="0" smtClean="0">
                <a:solidFill>
                  <a:schemeClr val="bg1"/>
                </a:solidFill>
              </a:rPr>
              <a:t>24/10/2016</a:t>
            </a:r>
            <a:endParaRPr lang="nl-BE" alt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5BBE7F16-7BEA-43E2-B875-B6E1BCDD8A10}" type="slidenum">
              <a:rPr lang="en-US" smtClean="0"/>
              <a:pPr>
                <a:defRPr/>
              </a:pPr>
              <a:t>74</a:t>
            </a:fld>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3384768834"/>
              </p:ext>
            </p:extLst>
          </p:nvPr>
        </p:nvGraphicFramePr>
        <p:xfrm>
          <a:off x="570488" y="3646311"/>
          <a:ext cx="7975201" cy="2830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Waarom cloud ?</a:t>
            </a:r>
            <a:endParaRPr lang="nl-BE" dirty="0"/>
          </a:p>
        </p:txBody>
      </p:sp>
      <p:sp>
        <p:nvSpPr>
          <p:cNvPr id="3" name="Content Placeholder 2"/>
          <p:cNvSpPr>
            <a:spLocks noGrp="1"/>
          </p:cNvSpPr>
          <p:nvPr>
            <p:ph idx="1"/>
          </p:nvPr>
        </p:nvSpPr>
        <p:spPr/>
        <p:txBody>
          <a:bodyPr>
            <a:normAutofit/>
          </a:bodyPr>
          <a:lstStyle/>
          <a:p>
            <a:r>
              <a:rPr lang="nl-BE" b="1" smtClean="0"/>
              <a:t>Schaalvoordeel </a:t>
            </a:r>
            <a:r>
              <a:rPr lang="nl-BE" smtClean="0"/>
              <a:t>creëren: kostenefficiënt en hogere kwaliteit/beschikbaarheid</a:t>
            </a:r>
          </a:p>
          <a:p>
            <a:r>
              <a:rPr lang="nl-BE" smtClean="0"/>
              <a:t>Respect voor  </a:t>
            </a:r>
            <a:r>
              <a:rPr lang="nl-BE" b="1" smtClean="0"/>
              <a:t>vertrouwelijkheid</a:t>
            </a:r>
            <a:r>
              <a:rPr lang="nl-BE" smtClean="0"/>
              <a:t> en </a:t>
            </a:r>
            <a:r>
              <a:rPr lang="nl-BE" b="1" smtClean="0"/>
              <a:t>bescherming van gegevens</a:t>
            </a:r>
          </a:p>
          <a:p>
            <a:r>
              <a:rPr lang="nl-BE" smtClean="0"/>
              <a:t>Meer </a:t>
            </a:r>
            <a:r>
              <a:rPr lang="nl-BE" b="1" smtClean="0"/>
              <a:t>focus op business &amp; flexibiliteit</a:t>
            </a:r>
            <a:r>
              <a:rPr lang="nl-BE" smtClean="0"/>
              <a:t> om dit te realiseren</a:t>
            </a:r>
          </a:p>
          <a:p>
            <a:r>
              <a:rPr lang="nl-BE" b="1" smtClean="0"/>
              <a:t>Groter gewicht </a:t>
            </a:r>
            <a:r>
              <a:rPr lang="nl-BE" smtClean="0"/>
              <a:t>naar leveranciers toe</a:t>
            </a:r>
          </a:p>
          <a:p>
            <a:r>
              <a:rPr lang="nl-BE" b="1" smtClean="0"/>
              <a:t>Mutualisatie </a:t>
            </a:r>
            <a:r>
              <a:rPr lang="nl-BE" smtClean="0"/>
              <a:t>van kennis en resources</a:t>
            </a:r>
          </a:p>
          <a:p>
            <a:r>
              <a:rPr lang="nl-BE" b="1" smtClean="0"/>
              <a:t>Technologische vernieuwing</a:t>
            </a:r>
            <a:r>
              <a:rPr lang="nl-BE" smtClean="0"/>
              <a:t> sneller beschikbaar voor iedereen</a:t>
            </a:r>
          </a:p>
          <a:p>
            <a:endParaRPr lang="nl-BE" smtClean="0"/>
          </a:p>
          <a:p>
            <a:endParaRPr lang="nl-BE" smtClean="0"/>
          </a:p>
          <a:p>
            <a:endParaRPr lang="nl-BE" dirty="0"/>
          </a:p>
        </p:txBody>
      </p:sp>
      <p:sp>
        <p:nvSpPr>
          <p:cNvPr id="4" name="Slide Number Placeholder 3"/>
          <p:cNvSpPr>
            <a:spLocks noGrp="1"/>
          </p:cNvSpPr>
          <p:nvPr>
            <p:ph type="sldNum" sz="quarter" idx="12"/>
          </p:nvPr>
        </p:nvSpPr>
        <p:spPr/>
        <p:txBody>
          <a:bodyPr/>
          <a:lstStyle/>
          <a:p>
            <a:fld id="{D4301FB5-EDC5-4DB2-BB43-4E246C7F07C8}" type="slidenum">
              <a:rPr lang="fr-BE" smtClean="0"/>
              <a:pPr/>
              <a:t>75</a:t>
            </a:fld>
            <a:endParaRPr lang="nl-BE" dirty="0"/>
          </a:p>
        </p:txBody>
      </p:sp>
      <p:sp>
        <p:nvSpPr>
          <p:cNvPr id="5" name="Date Placeholder 3"/>
          <p:cNvSpPr>
            <a:spLocks noGrp="1"/>
          </p:cNvSpPr>
          <p:nvPr>
            <p:ph type="dt" sz="quarter" idx="10"/>
          </p:nvPr>
        </p:nvSpPr>
        <p:spPr>
          <a:xfrm>
            <a:off x="457200" y="19050"/>
            <a:ext cx="2895600" cy="328613"/>
          </a:xfrm>
        </p:spPr>
        <p:txBody>
          <a:body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Tree>
    <p:extLst>
      <p:ext uri="{BB962C8B-B14F-4D97-AF65-F5344CB8AC3E}">
        <p14:creationId xmlns:p14="http://schemas.microsoft.com/office/powerpoint/2010/main" val="26211711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Virtualisatie</a:t>
            </a:r>
            <a:endParaRPr lang="fr-BE" dirty="0"/>
          </a:p>
        </p:txBody>
      </p:sp>
      <p:sp>
        <p:nvSpPr>
          <p:cNvPr id="134" name="Content Placeholder 133"/>
          <p:cNvSpPr>
            <a:spLocks noGrp="1"/>
          </p:cNvSpPr>
          <p:nvPr>
            <p:ph idx="1"/>
          </p:nvPr>
        </p:nvSpPr>
        <p:spPr/>
        <p:txBody>
          <a:bodyPr/>
          <a:lstStyle/>
          <a:p>
            <a:r>
              <a:rPr lang="fr-BE" altLang="en-US" dirty="0" err="1"/>
              <a:t>Consolidatie</a:t>
            </a:r>
            <a:r>
              <a:rPr lang="fr-BE" altLang="en-US" dirty="0"/>
              <a:t> van </a:t>
            </a:r>
            <a:r>
              <a:rPr lang="fr-BE" altLang="en-US" dirty="0" err="1"/>
              <a:t>fysieke</a:t>
            </a:r>
            <a:r>
              <a:rPr lang="fr-BE" altLang="en-US" dirty="0"/>
              <a:t> servers</a:t>
            </a:r>
          </a:p>
          <a:p>
            <a:r>
              <a:rPr lang="fr-BE" altLang="en-US" dirty="0" smtClean="0"/>
              <a:t>&gt; 70</a:t>
            </a:r>
            <a:r>
              <a:rPr lang="fr-BE" altLang="en-US" dirty="0"/>
              <a:t>% van niet </a:t>
            </a:r>
            <a:r>
              <a:rPr lang="fr-BE" altLang="en-US" dirty="0" err="1"/>
              <a:t>geconsolideerde</a:t>
            </a:r>
            <a:r>
              <a:rPr lang="fr-BE" altLang="en-US" dirty="0"/>
              <a:t> servers </a:t>
            </a:r>
            <a:r>
              <a:rPr lang="fr-BE" altLang="en-US" dirty="0" err="1"/>
              <a:t>makkelijk</a:t>
            </a:r>
            <a:r>
              <a:rPr lang="fr-BE" altLang="en-US" dirty="0"/>
              <a:t> te </a:t>
            </a:r>
            <a:r>
              <a:rPr lang="fr-BE" altLang="en-US" dirty="0" err="1"/>
              <a:t>consolideren</a:t>
            </a:r>
            <a:endParaRPr lang="fr-BE" altLang="en-US" dirty="0"/>
          </a:p>
          <a:p>
            <a:endParaRPr lang="fr-BE" dirty="0"/>
          </a:p>
        </p:txBody>
      </p:sp>
      <p:sp>
        <p:nvSpPr>
          <p:cNvPr id="132" name="Slide Number Placeholder 3"/>
          <p:cNvSpPr>
            <a:spLocks noGrp="1"/>
          </p:cNvSpPr>
          <p:nvPr>
            <p:ph type="sldNum" sz="quarter" idx="12"/>
          </p:nvPr>
        </p:nvSpPr>
        <p:spPr/>
        <p:txBody>
          <a:bodyPr/>
          <a:lstStyle/>
          <a:p>
            <a:fld id="{5471B662-E07F-4B45-AF7C-5436FF003ECE}" type="slidenum">
              <a:rPr lang="en-GB" smtClean="0"/>
              <a:pPr/>
              <a:t>76</a:t>
            </a:fld>
            <a:endParaRPr lang="en-GB" dirty="0"/>
          </a:p>
        </p:txBody>
      </p:sp>
      <p:sp>
        <p:nvSpPr>
          <p:cNvPr id="133" name="Date Placeholder 3"/>
          <p:cNvSpPr>
            <a:spLocks noGrp="1"/>
          </p:cNvSpPr>
          <p:nvPr>
            <p:ph type="dt" sz="quarter" idx="10"/>
          </p:nvPr>
        </p:nvSpPr>
        <p:spPr>
          <a:xfrm>
            <a:off x="457200" y="19050"/>
            <a:ext cx="2895600" cy="328613"/>
          </a:xfrm>
        </p:spPr>
        <p:txBody>
          <a:bodyPr/>
          <a:lstStyle/>
          <a:p>
            <a:pPr fontAlgn="base">
              <a:spcBef>
                <a:spcPct val="0"/>
              </a:spcBef>
              <a:spcAft>
                <a:spcPct val="0"/>
              </a:spcAft>
              <a:defRPr/>
            </a:pPr>
            <a:r>
              <a:rPr lang="en-US" altLang="en-US" dirty="0" smtClean="0">
                <a:solidFill>
                  <a:schemeClr val="bg1"/>
                </a:solidFill>
              </a:rPr>
              <a:t>24/10/2016</a:t>
            </a:r>
            <a:endParaRPr lang="nl-BE" altLang="en-US" dirty="0">
              <a:solidFill>
                <a:schemeClr val="bg1"/>
              </a:solidFill>
            </a:endParaRPr>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12" y="2998850"/>
            <a:ext cx="80962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6723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a:spLocks noGrp="1"/>
          </p:cNvSpPr>
          <p:nvPr>
            <p:ph type="title"/>
          </p:nvPr>
        </p:nvSpPr>
        <p:spPr>
          <a:xfrm>
            <a:off x="115534" y="414067"/>
            <a:ext cx="8911087" cy="845389"/>
          </a:xfrm>
        </p:spPr>
        <p:txBody>
          <a:bodyPr>
            <a:normAutofit fontScale="90000"/>
          </a:bodyPr>
          <a:lstStyle/>
          <a:p>
            <a:r>
              <a:rPr lang="nl-BE" dirty="0"/>
              <a:t>Voorbeeld: G-Cloud: www.gcloud.belgium.be</a:t>
            </a:r>
          </a:p>
        </p:txBody>
      </p:sp>
      <p:sp>
        <p:nvSpPr>
          <p:cNvPr id="3" name="Slide Number Placeholder 2"/>
          <p:cNvSpPr>
            <a:spLocks noGrp="1"/>
          </p:cNvSpPr>
          <p:nvPr>
            <p:ph type="sldNum" sz="quarter" idx="12"/>
          </p:nvPr>
        </p:nvSpPr>
        <p:spPr/>
        <p:txBody>
          <a:bodyPr/>
          <a:lstStyle/>
          <a:p>
            <a:fld id="{5471B662-E07F-4B45-AF7C-5436FF003ECE}" type="slidenum">
              <a:rPr lang="en-GB" smtClean="0"/>
              <a:pPr/>
              <a:t>77</a:t>
            </a:fld>
            <a:endParaRPr lang="nl-BE" dirty="0"/>
          </a:p>
        </p:txBody>
      </p:sp>
      <p:sp>
        <p:nvSpPr>
          <p:cNvPr id="26" name="Date Placeholder 3"/>
          <p:cNvSpPr>
            <a:spLocks noGrp="1"/>
          </p:cNvSpPr>
          <p:nvPr>
            <p:ph type="dt" sz="quarter" idx="10"/>
          </p:nvPr>
        </p:nvSpPr>
        <p:spPr>
          <a:xfrm>
            <a:off x="457200" y="19050"/>
            <a:ext cx="2895600" cy="328613"/>
          </a:xfrm>
        </p:spPr>
        <p:txBody>
          <a:bodyPr/>
          <a:lstStyle/>
          <a:p>
            <a:pPr>
              <a:defRPr/>
            </a:pPr>
            <a:r>
              <a:rPr lang="en-US" dirty="0" smtClean="0"/>
              <a:t>24/10/2016</a:t>
            </a:r>
            <a:endParaRPr lang="en-US" dirty="0"/>
          </a:p>
        </p:txBody>
      </p:sp>
      <p:grpSp>
        <p:nvGrpSpPr>
          <p:cNvPr id="47" name="Group 46"/>
          <p:cNvGrpSpPr/>
          <p:nvPr/>
        </p:nvGrpSpPr>
        <p:grpSpPr>
          <a:xfrm>
            <a:off x="319176" y="1259456"/>
            <a:ext cx="8501295" cy="5553919"/>
            <a:chOff x="176960" y="1016732"/>
            <a:chExt cx="8643512" cy="5796644"/>
          </a:xfrm>
        </p:grpSpPr>
        <p:sp>
          <p:nvSpPr>
            <p:cNvPr id="48" name="Rounded Rectangle 47"/>
            <p:cNvSpPr/>
            <p:nvPr/>
          </p:nvSpPr>
          <p:spPr>
            <a:xfrm>
              <a:off x="176960" y="2132856"/>
              <a:ext cx="8640960" cy="4680520"/>
            </a:xfrm>
            <a:prstGeom prst="roundRect">
              <a:avLst>
                <a:gd name="adj" fmla="val 2806"/>
              </a:avLst>
            </a:prstGeom>
            <a:solidFill>
              <a:schemeClr val="bg1">
                <a:lumMod val="5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endParaRPr lang="nl-BE" sz="2400" dirty="0">
                <a:solidFill>
                  <a:srgbClr val="3E6E5A"/>
                </a:solidFill>
              </a:endParaRPr>
            </a:p>
          </p:txBody>
        </p:sp>
        <p:sp>
          <p:nvSpPr>
            <p:cNvPr id="49" name="Rounded Rectangle 48"/>
            <p:cNvSpPr/>
            <p:nvPr/>
          </p:nvSpPr>
          <p:spPr>
            <a:xfrm>
              <a:off x="251520"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0" name="Rounded Rectangle 49"/>
            <p:cNvSpPr/>
            <p:nvPr/>
          </p:nvSpPr>
          <p:spPr>
            <a:xfrm>
              <a:off x="1331640"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1" name="Rounded Rectangle 50"/>
            <p:cNvSpPr/>
            <p:nvPr/>
          </p:nvSpPr>
          <p:spPr>
            <a:xfrm>
              <a:off x="5724128"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2" name="Rounded Rectangle 51"/>
            <p:cNvSpPr/>
            <p:nvPr/>
          </p:nvSpPr>
          <p:spPr>
            <a:xfrm>
              <a:off x="6804248"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3" name="Rounded Rectangle 52"/>
            <p:cNvSpPr/>
            <p:nvPr/>
          </p:nvSpPr>
          <p:spPr>
            <a:xfrm>
              <a:off x="7884368"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4" name="Rounded Rectangle 53"/>
            <p:cNvSpPr/>
            <p:nvPr/>
          </p:nvSpPr>
          <p:spPr>
            <a:xfrm>
              <a:off x="2411760"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5" name="Rounded Rectangle 54"/>
            <p:cNvSpPr/>
            <p:nvPr/>
          </p:nvSpPr>
          <p:spPr>
            <a:xfrm>
              <a:off x="3508289"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6" name="Rounded Rectangle 55"/>
            <p:cNvSpPr/>
            <p:nvPr/>
          </p:nvSpPr>
          <p:spPr>
            <a:xfrm>
              <a:off x="4616207" y="1124744"/>
              <a:ext cx="864096" cy="864096"/>
            </a:xfrm>
            <a:prstGeom prst="roundRect">
              <a:avLst/>
            </a:prstGeom>
            <a:solidFill>
              <a:schemeClr val="bg1">
                <a:lumMod val="5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solidFill>
                  <a:srgbClr val="3E6E5A"/>
                </a:solidFill>
              </a:endParaRPr>
            </a:p>
          </p:txBody>
        </p:sp>
        <p:sp>
          <p:nvSpPr>
            <p:cNvPr id="57" name="Rounded Rectangle 56"/>
            <p:cNvSpPr/>
            <p:nvPr/>
          </p:nvSpPr>
          <p:spPr>
            <a:xfrm>
              <a:off x="179512" y="5697252"/>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rgbClr val="3E6E5A"/>
                  </a:solidFill>
                </a:rPr>
                <a:t>Harde infrastructuur</a:t>
              </a:r>
            </a:p>
            <a:p>
              <a:pPr algn="ctr"/>
              <a:r>
                <a:rPr lang="nl-BE" sz="2400" dirty="0" smtClean="0">
                  <a:solidFill>
                    <a:srgbClr val="3E6E5A"/>
                  </a:solidFill>
                </a:rPr>
                <a:t>Computing</a:t>
              </a:r>
              <a:r>
                <a:rPr lang="en-US" sz="2400" dirty="0" smtClean="0">
                  <a:solidFill>
                    <a:srgbClr val="3E6E5A"/>
                  </a:solidFill>
                </a:rPr>
                <a:t>	</a:t>
              </a:r>
              <a:r>
                <a:rPr lang="nl-BE" sz="2400" dirty="0" smtClean="0">
                  <a:solidFill>
                    <a:srgbClr val="3E6E5A"/>
                  </a:solidFill>
                </a:rPr>
                <a:t> |</a:t>
              </a:r>
              <a:r>
                <a:rPr lang="en-US" sz="2400" dirty="0" smtClean="0">
                  <a:solidFill>
                    <a:srgbClr val="3E6E5A"/>
                  </a:solidFill>
                </a:rPr>
                <a:t>	</a:t>
              </a:r>
              <a:r>
                <a:rPr lang="nl-BE" sz="2400" dirty="0" smtClean="0">
                  <a:solidFill>
                    <a:srgbClr val="3E6E5A"/>
                  </a:solidFill>
                </a:rPr>
                <a:t> Network </a:t>
              </a:r>
              <a:r>
                <a:rPr lang="en-US" sz="2400" dirty="0" smtClean="0">
                  <a:solidFill>
                    <a:srgbClr val="3E6E5A"/>
                  </a:solidFill>
                </a:rPr>
                <a:t>	</a:t>
              </a:r>
              <a:r>
                <a:rPr lang="nl-BE" sz="2400" dirty="0" smtClean="0">
                  <a:solidFill>
                    <a:srgbClr val="3E6E5A"/>
                  </a:solidFill>
                </a:rPr>
                <a:t>|</a:t>
              </a:r>
              <a:r>
                <a:rPr lang="en-US" sz="2400" dirty="0" smtClean="0">
                  <a:solidFill>
                    <a:srgbClr val="3E6E5A"/>
                  </a:solidFill>
                </a:rPr>
                <a:t>	</a:t>
              </a:r>
              <a:r>
                <a:rPr lang="nl-BE" sz="2400" dirty="0" smtClean="0">
                  <a:solidFill>
                    <a:srgbClr val="3E6E5A"/>
                  </a:solidFill>
                </a:rPr>
                <a:t> Storage</a:t>
              </a:r>
              <a:endParaRPr lang="nl-BE" sz="2400" dirty="0">
                <a:solidFill>
                  <a:srgbClr val="3E6E5A"/>
                </a:solidFill>
              </a:endParaRPr>
            </a:p>
          </p:txBody>
        </p:sp>
        <p:sp>
          <p:nvSpPr>
            <p:cNvPr id="58" name="Rounded Rectangle 57"/>
            <p:cNvSpPr/>
            <p:nvPr/>
          </p:nvSpPr>
          <p:spPr>
            <a:xfrm>
              <a:off x="179512" y="4545124"/>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rgbClr val="3E6E5A"/>
                  </a:solidFill>
                </a:rPr>
                <a:t>Zachte infrastructuur</a:t>
              </a:r>
            </a:p>
            <a:p>
              <a:pPr algn="ctr"/>
              <a:r>
                <a:rPr lang="nl-BE" sz="2400" dirty="0" smtClean="0">
                  <a:solidFill>
                    <a:srgbClr val="3E6E5A"/>
                  </a:solidFill>
                </a:rPr>
                <a:t>Virtualisatie  |  Security | VoIP | …</a:t>
              </a:r>
              <a:endParaRPr lang="nl-BE" sz="2400" dirty="0">
                <a:solidFill>
                  <a:srgbClr val="3E6E5A"/>
                </a:solidFill>
              </a:endParaRPr>
            </a:p>
          </p:txBody>
        </p:sp>
        <p:sp>
          <p:nvSpPr>
            <p:cNvPr id="59" name="Rounded Rectangle 58"/>
            <p:cNvSpPr/>
            <p:nvPr/>
          </p:nvSpPr>
          <p:spPr>
            <a:xfrm>
              <a:off x="179512" y="3392996"/>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nl-BE" sz="3200" b="1" dirty="0" smtClean="0">
                  <a:solidFill>
                    <a:srgbClr val="3E6E5A"/>
                  </a:solidFill>
                </a:rPr>
                <a:t>Toepassingsplatform</a:t>
              </a:r>
            </a:p>
            <a:p>
              <a:pPr algn="ctr"/>
              <a:r>
                <a:rPr lang="nl-BE" sz="2400" dirty="0" smtClean="0">
                  <a:solidFill>
                    <a:srgbClr val="3E6E5A"/>
                  </a:solidFill>
                </a:rPr>
                <a:t>Open Source | IBM | Microsoft| Oracle | SAS | …</a:t>
              </a:r>
              <a:endParaRPr lang="nl-BE" sz="2400" dirty="0">
                <a:solidFill>
                  <a:srgbClr val="3E6E5A"/>
                </a:solidFill>
              </a:endParaRPr>
            </a:p>
          </p:txBody>
        </p:sp>
        <p:sp>
          <p:nvSpPr>
            <p:cNvPr id="60" name="Rounded Rectangle 59"/>
            <p:cNvSpPr/>
            <p:nvPr/>
          </p:nvSpPr>
          <p:spPr>
            <a:xfrm>
              <a:off x="179512" y="1016732"/>
              <a:ext cx="8640960" cy="1080120"/>
            </a:xfrm>
            <a:prstGeom prst="roundRect">
              <a:avLst/>
            </a:prstGeom>
            <a:solidFill>
              <a:srgbClr val="FFFFFF">
                <a:alpha val="80000"/>
              </a:srgb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nl-BE" sz="3200" b="1" dirty="0" smtClean="0">
                  <a:solidFill>
                    <a:srgbClr val="3E6E5A"/>
                  </a:solidFill>
                </a:rPr>
                <a:t>Businesstoepassingen</a:t>
              </a:r>
            </a:p>
            <a:p>
              <a:pPr algn="ctr"/>
              <a:r>
                <a:rPr lang="nl-BE" sz="2400" dirty="0" smtClean="0">
                  <a:solidFill>
                    <a:srgbClr val="3E6E5A"/>
                  </a:solidFill>
                </a:rPr>
                <a:t>Core business (</a:t>
              </a:r>
              <a:r>
                <a:rPr lang="nl-BE" sz="2400" dirty="0" smtClean="0">
                  <a:solidFill>
                    <a:srgbClr val="3E6E5A"/>
                  </a:solidFill>
                </a:rPr>
                <a:t>EPD, </a:t>
              </a:r>
              <a:r>
                <a:rPr lang="nl-BE" sz="2400" dirty="0" smtClean="0">
                  <a:solidFill>
                    <a:srgbClr val="3E6E5A"/>
                  </a:solidFill>
                </a:rPr>
                <a:t>businessprocessen, …)</a:t>
              </a:r>
              <a:endParaRPr lang="nl-BE" sz="1400" dirty="0">
                <a:solidFill>
                  <a:srgbClr val="3E6E5A"/>
                </a:solidFill>
              </a:endParaRPr>
            </a:p>
          </p:txBody>
        </p:sp>
        <p:sp>
          <p:nvSpPr>
            <p:cNvPr id="61" name="Rounded Rectangle 60"/>
            <p:cNvSpPr/>
            <p:nvPr/>
          </p:nvSpPr>
          <p:spPr>
            <a:xfrm>
              <a:off x="179512" y="2240868"/>
              <a:ext cx="8496944" cy="1080120"/>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nl-BE" sz="3200" b="1" dirty="0" smtClean="0">
                  <a:solidFill>
                    <a:srgbClr val="3E6E5A"/>
                  </a:solidFill>
                </a:rPr>
                <a:t>Standaardcomponenten en -toepassingen</a:t>
              </a:r>
            </a:p>
            <a:p>
              <a:pPr algn="ctr"/>
              <a:r>
                <a:rPr lang="nl-BE" sz="2400" dirty="0" smtClean="0">
                  <a:solidFill>
                    <a:srgbClr val="3E6E5A"/>
                  </a:solidFill>
                </a:rPr>
                <a:t>Toegangsbeheer | </a:t>
              </a:r>
              <a:r>
                <a:rPr lang="nl-BE" sz="2400" dirty="0" err="1" smtClean="0">
                  <a:solidFill>
                    <a:srgbClr val="3E6E5A"/>
                  </a:solidFill>
                </a:rPr>
                <a:t>eHealthbox</a:t>
              </a:r>
              <a:r>
                <a:rPr lang="nl-BE" sz="2400" dirty="0">
                  <a:solidFill>
                    <a:srgbClr val="3E6E5A"/>
                  </a:solidFill>
                </a:rPr>
                <a:t> | …</a:t>
              </a:r>
            </a:p>
          </p:txBody>
        </p:sp>
        <p:sp>
          <p:nvSpPr>
            <p:cNvPr id="62" name="TextBox 61"/>
            <p:cNvSpPr txBox="1"/>
            <p:nvPr/>
          </p:nvSpPr>
          <p:spPr>
            <a:xfrm rot="2777394">
              <a:off x="8007896" y="2397840"/>
              <a:ext cx="1175034" cy="334566"/>
            </a:xfrm>
            <a:prstGeom prst="snip1Rect">
              <a:avLst/>
            </a:prstGeom>
            <a:solidFill>
              <a:schemeClr val="bg1">
                <a:lumMod val="75000"/>
              </a:schemeClr>
            </a:solidFill>
          </p:spPr>
          <p:txBody>
            <a:bodyPr wrap="square" lIns="0" tIns="0" rIns="0" bIns="0" rtlCol="0" anchor="ctr" anchorCtr="0">
              <a:spAutoFit/>
            </a:bodyPr>
            <a:lstStyle/>
            <a:p>
              <a:pPr algn="ctr"/>
              <a:r>
                <a:rPr lang="nl-BE" sz="2000" b="1" dirty="0" smtClean="0">
                  <a:solidFill>
                    <a:srgbClr val="3E6E5A"/>
                  </a:solidFill>
                </a:rPr>
                <a:t>Delen</a:t>
              </a:r>
              <a:endParaRPr lang="nl-BE" sz="2000" b="1" dirty="0">
                <a:solidFill>
                  <a:srgbClr val="3E6E5A"/>
                </a:solidFill>
              </a:endParaRPr>
            </a:p>
          </p:txBody>
        </p:sp>
        <p:sp>
          <p:nvSpPr>
            <p:cNvPr id="63" name="TextBox 62"/>
            <p:cNvSpPr txBox="1"/>
            <p:nvPr/>
          </p:nvSpPr>
          <p:spPr>
            <a:xfrm rot="2777394">
              <a:off x="7995087" y="3575773"/>
              <a:ext cx="1175034" cy="334566"/>
            </a:xfrm>
            <a:prstGeom prst="snip1Rect">
              <a:avLst/>
            </a:prstGeom>
            <a:solidFill>
              <a:schemeClr val="bg1">
                <a:lumMod val="75000"/>
              </a:schemeClr>
            </a:solidFill>
          </p:spPr>
          <p:txBody>
            <a:bodyPr wrap="square" lIns="0" tIns="0" rIns="0" bIns="0" rtlCol="0" anchor="ctr" anchorCtr="0">
              <a:spAutoFit/>
            </a:bodyPr>
            <a:lstStyle/>
            <a:p>
              <a:pPr algn="ctr"/>
              <a:r>
                <a:rPr lang="nl-BE" sz="2000" b="1" dirty="0" smtClean="0">
                  <a:solidFill>
                    <a:srgbClr val="3E6E5A"/>
                  </a:solidFill>
                </a:rPr>
                <a:t>Delen</a:t>
              </a:r>
              <a:endParaRPr lang="nl-BE" sz="2000" b="1" dirty="0">
                <a:solidFill>
                  <a:srgbClr val="3E6E5A"/>
                </a:solidFill>
              </a:endParaRPr>
            </a:p>
          </p:txBody>
        </p:sp>
        <p:sp>
          <p:nvSpPr>
            <p:cNvPr id="64" name="TextBox 63"/>
            <p:cNvSpPr txBox="1"/>
            <p:nvPr/>
          </p:nvSpPr>
          <p:spPr>
            <a:xfrm rot="2777394">
              <a:off x="7982278" y="4702096"/>
              <a:ext cx="1175034" cy="334566"/>
            </a:xfrm>
            <a:prstGeom prst="snip1Rect">
              <a:avLst/>
            </a:prstGeom>
            <a:solidFill>
              <a:schemeClr val="bg1">
                <a:lumMod val="75000"/>
              </a:schemeClr>
            </a:solidFill>
          </p:spPr>
          <p:txBody>
            <a:bodyPr wrap="square" lIns="0" tIns="0" rIns="0" bIns="0" rtlCol="0" anchor="ctr" anchorCtr="0">
              <a:spAutoFit/>
            </a:bodyPr>
            <a:lstStyle/>
            <a:p>
              <a:pPr algn="ctr"/>
              <a:r>
                <a:rPr lang="nl-BE" sz="2000" b="1" dirty="0" smtClean="0">
                  <a:solidFill>
                    <a:srgbClr val="3E6E5A"/>
                  </a:solidFill>
                </a:rPr>
                <a:t>Delen</a:t>
              </a:r>
              <a:endParaRPr lang="nl-BE" sz="2000" b="1" dirty="0">
                <a:solidFill>
                  <a:srgbClr val="3E6E5A"/>
                </a:solidFill>
              </a:endParaRPr>
            </a:p>
          </p:txBody>
        </p:sp>
        <p:sp>
          <p:nvSpPr>
            <p:cNvPr id="65" name="TextBox 64"/>
            <p:cNvSpPr txBox="1"/>
            <p:nvPr/>
          </p:nvSpPr>
          <p:spPr>
            <a:xfrm rot="2777394">
              <a:off x="7969469" y="5854224"/>
              <a:ext cx="1175034" cy="334566"/>
            </a:xfrm>
            <a:prstGeom prst="snip1Rect">
              <a:avLst/>
            </a:prstGeom>
            <a:solidFill>
              <a:schemeClr val="bg1">
                <a:lumMod val="75000"/>
              </a:schemeClr>
            </a:solidFill>
          </p:spPr>
          <p:txBody>
            <a:bodyPr wrap="square" lIns="0" tIns="0" rIns="0" bIns="0" rtlCol="0" anchor="ctr" anchorCtr="0">
              <a:spAutoFit/>
            </a:bodyPr>
            <a:lstStyle/>
            <a:p>
              <a:pPr algn="ctr"/>
              <a:r>
                <a:rPr lang="nl-BE" sz="2000" b="1" dirty="0" smtClean="0">
                  <a:solidFill>
                    <a:srgbClr val="3E6E5A"/>
                  </a:solidFill>
                </a:rPr>
                <a:t>Delen</a:t>
              </a:r>
              <a:endParaRPr lang="nl-BE" sz="2000" b="1" dirty="0">
                <a:solidFill>
                  <a:srgbClr val="3E6E5A"/>
                </a:solidFill>
              </a:endParaRPr>
            </a:p>
          </p:txBody>
        </p:sp>
      </p:grpSp>
    </p:spTree>
    <p:extLst>
      <p:ext uri="{BB962C8B-B14F-4D97-AF65-F5344CB8AC3E}">
        <p14:creationId xmlns:p14="http://schemas.microsoft.com/office/powerpoint/2010/main" val="34025602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963"/>
            <a:ext cx="8229600" cy="990600"/>
          </a:xfrm>
        </p:spPr>
        <p:txBody>
          <a:bodyPr/>
          <a:lstStyle/>
          <a:p>
            <a:pPr>
              <a:defRPr/>
            </a:pPr>
            <a:r>
              <a:rPr lang="fr-BE" dirty="0"/>
              <a:t>C</a:t>
            </a:r>
            <a:r>
              <a:rPr lang="fr-BE" dirty="0" smtClean="0"/>
              <a:t>loud </a:t>
            </a:r>
            <a:r>
              <a:rPr lang="fr-BE" dirty="0" err="1" smtClean="0"/>
              <a:t>producten</a:t>
            </a:r>
            <a:endParaRPr lang="fr-BE" dirty="0"/>
          </a:p>
        </p:txBody>
      </p:sp>
      <p:sp>
        <p:nvSpPr>
          <p:cNvPr id="5" name="Slide Number Placeholder 4"/>
          <p:cNvSpPr>
            <a:spLocks noGrp="1"/>
          </p:cNvSpPr>
          <p:nvPr>
            <p:ph type="sldNum" sz="quarter" idx="12"/>
          </p:nvPr>
        </p:nvSpPr>
        <p:spPr/>
        <p:txBody>
          <a:bodyPr/>
          <a:lstStyle/>
          <a:p>
            <a:pPr>
              <a:defRPr/>
            </a:pPr>
            <a:fld id="{64B85D2E-04E2-45F3-8284-4ACE0D12A9F9}" type="slidenum">
              <a:rPr lang="en-US" smtClean="0"/>
              <a:pPr>
                <a:defRPr/>
              </a:pPr>
              <a:t>78</a:t>
            </a:fld>
            <a:endParaRPr lang="en-US" dirty="0"/>
          </a:p>
        </p:txBody>
      </p:sp>
      <p:grpSp>
        <p:nvGrpSpPr>
          <p:cNvPr id="13317" name="Group 32"/>
          <p:cNvGrpSpPr>
            <a:grpSpLocks/>
          </p:cNvGrpSpPr>
          <p:nvPr/>
        </p:nvGrpSpPr>
        <p:grpSpPr bwMode="auto">
          <a:xfrm>
            <a:off x="522288" y="1525588"/>
            <a:ext cx="8123237" cy="5203825"/>
            <a:chOff x="107504" y="1009861"/>
            <a:chExt cx="8928992" cy="5720274"/>
          </a:xfrm>
        </p:grpSpPr>
        <p:grpSp>
          <p:nvGrpSpPr>
            <p:cNvPr id="13318" name="Group 33"/>
            <p:cNvGrpSpPr>
              <a:grpSpLocks/>
            </p:cNvGrpSpPr>
            <p:nvPr/>
          </p:nvGrpSpPr>
          <p:grpSpPr bwMode="auto">
            <a:xfrm>
              <a:off x="1475557" y="1484514"/>
              <a:ext cx="6192885" cy="4896610"/>
              <a:chOff x="1475557" y="1484514"/>
              <a:chExt cx="6192885" cy="4896610"/>
            </a:xfrm>
          </p:grpSpPr>
          <p:sp>
            <p:nvSpPr>
              <p:cNvPr id="59" name="Oval 58"/>
              <p:cNvSpPr/>
              <p:nvPr/>
            </p:nvSpPr>
            <p:spPr>
              <a:xfrm>
                <a:off x="1475558" y="1484515"/>
                <a:ext cx="6192885" cy="4896610"/>
              </a:xfrm>
              <a:prstGeom prst="ellipse">
                <a:avLst/>
              </a:prstGeom>
              <a:noFill/>
              <a:ln w="5080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Rectangle 59"/>
              <p:cNvSpPr/>
              <p:nvPr/>
            </p:nvSpPr>
            <p:spPr>
              <a:xfrm>
                <a:off x="3288578" y="3257486"/>
                <a:ext cx="2345235" cy="710235"/>
              </a:xfrm>
              <a:prstGeom prst="rect">
                <a:avLst/>
              </a:prstGeom>
              <a:effectLst>
                <a:outerShdw blurRad="50800" dist="38100" dir="2700000" algn="tl" rotWithShape="0">
                  <a:prstClr val="black">
                    <a:alpha val="40000"/>
                  </a:prstClr>
                </a:outerShdw>
              </a:effectLst>
            </p:spPr>
            <p:txBody>
              <a:bodyPr wrap="none">
                <a:spAutoFit/>
              </a:bodyPr>
              <a:lstStyle/>
              <a:p>
                <a:pPr>
                  <a:defRPr/>
                </a:pPr>
                <a:r>
                  <a:rPr lang="nl-BE" sz="3600" b="1" dirty="0">
                    <a:solidFill>
                      <a:schemeClr val="tx2"/>
                    </a:solidFill>
                  </a:rPr>
                  <a:t>Synergie</a:t>
                </a:r>
                <a:endParaRPr lang="nl-BE" sz="4800" dirty="0"/>
              </a:p>
            </p:txBody>
          </p:sp>
        </p:grpSp>
        <p:grpSp>
          <p:nvGrpSpPr>
            <p:cNvPr id="13319" name="Group 34"/>
            <p:cNvGrpSpPr>
              <a:grpSpLocks/>
            </p:cNvGrpSpPr>
            <p:nvPr/>
          </p:nvGrpSpPr>
          <p:grpSpPr bwMode="auto">
            <a:xfrm>
              <a:off x="3055440" y="1009861"/>
              <a:ext cx="3033120" cy="1267011"/>
              <a:chOff x="3055440" y="1009861"/>
              <a:chExt cx="3033120" cy="1267011"/>
            </a:xfrm>
          </p:grpSpPr>
          <p:sp>
            <p:nvSpPr>
              <p:cNvPr id="57" name="Oval 56"/>
              <p:cNvSpPr/>
              <p:nvPr/>
            </p:nvSpPr>
            <p:spPr>
              <a:xfrm>
                <a:off x="3054752" y="1009861"/>
                <a:ext cx="3034497" cy="1266907"/>
              </a:xfrm>
              <a:prstGeom prst="ellipse">
                <a:avLst/>
              </a:prstGeom>
              <a:solidFill>
                <a:schemeClr val="bg1">
                  <a:lumMod val="6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8" name="Oval 4"/>
              <p:cNvSpPr/>
              <p:nvPr/>
            </p:nvSpPr>
            <p:spPr>
              <a:xfrm>
                <a:off x="3288577" y="1194836"/>
                <a:ext cx="2668054" cy="896956"/>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nl-BE" sz="2800" b="1" dirty="0" err="1">
                    <a:solidFill>
                      <a:schemeClr val="bg1"/>
                    </a:solidFill>
                  </a:rPr>
                  <a:t>Procurement</a:t>
                </a:r>
                <a:endParaRPr lang="nl-BE" sz="2000" b="1" dirty="0">
                  <a:solidFill>
                    <a:schemeClr val="bg1"/>
                  </a:solidFill>
                </a:endParaRPr>
              </a:p>
            </p:txBody>
          </p:sp>
        </p:grpSp>
        <p:grpSp>
          <p:nvGrpSpPr>
            <p:cNvPr id="13320" name="Group 35"/>
            <p:cNvGrpSpPr>
              <a:grpSpLocks/>
            </p:cNvGrpSpPr>
            <p:nvPr/>
          </p:nvGrpSpPr>
          <p:grpSpPr bwMode="auto">
            <a:xfrm>
              <a:off x="5788144" y="2993762"/>
              <a:ext cx="3248352" cy="1356919"/>
              <a:chOff x="5788144" y="2993762"/>
              <a:chExt cx="3248352" cy="1356919"/>
            </a:xfrm>
          </p:grpSpPr>
          <p:sp>
            <p:nvSpPr>
              <p:cNvPr id="55" name="Oval 54"/>
              <p:cNvSpPr/>
              <p:nvPr/>
            </p:nvSpPr>
            <p:spPr>
              <a:xfrm>
                <a:off x="5787369" y="2993982"/>
                <a:ext cx="3249127" cy="1355904"/>
              </a:xfrm>
              <a:prstGeom prst="ellipse">
                <a:avLst/>
              </a:prstGeom>
              <a:solidFill>
                <a:schemeClr val="bg1">
                  <a:lumMod val="6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6" name="Oval 4"/>
              <p:cNvSpPr/>
              <p:nvPr/>
            </p:nvSpPr>
            <p:spPr>
              <a:xfrm>
                <a:off x="6263745" y="3192918"/>
                <a:ext cx="2296375" cy="958033"/>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nl-BE" sz="2800" b="1">
                    <a:solidFill>
                      <a:schemeClr val="bg1"/>
                    </a:solidFill>
                  </a:rPr>
                  <a:t>Services</a:t>
                </a:r>
              </a:p>
            </p:txBody>
          </p:sp>
        </p:grpSp>
        <p:grpSp>
          <p:nvGrpSpPr>
            <p:cNvPr id="13321" name="Group 36"/>
            <p:cNvGrpSpPr>
              <a:grpSpLocks/>
            </p:cNvGrpSpPr>
            <p:nvPr/>
          </p:nvGrpSpPr>
          <p:grpSpPr bwMode="auto">
            <a:xfrm>
              <a:off x="107504" y="2993762"/>
              <a:ext cx="3033120" cy="1267011"/>
              <a:chOff x="107504" y="2993762"/>
              <a:chExt cx="3033120" cy="1267011"/>
            </a:xfrm>
          </p:grpSpPr>
          <p:sp>
            <p:nvSpPr>
              <p:cNvPr id="53" name="Oval 52"/>
              <p:cNvSpPr/>
              <p:nvPr/>
            </p:nvSpPr>
            <p:spPr>
              <a:xfrm>
                <a:off x="107504" y="2993982"/>
                <a:ext cx="3032752" cy="1266907"/>
              </a:xfrm>
              <a:prstGeom prst="ellipse">
                <a:avLst/>
              </a:prstGeom>
              <a:solidFill>
                <a:schemeClr val="bg1">
                  <a:lumMod val="6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4" name="Oval 4"/>
              <p:cNvSpPr/>
              <p:nvPr/>
            </p:nvSpPr>
            <p:spPr>
              <a:xfrm>
                <a:off x="552470" y="3178957"/>
                <a:ext cx="2142819" cy="896956"/>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nl-BE" sz="2800" b="1" dirty="0">
                    <a:solidFill>
                      <a:schemeClr val="bg1"/>
                    </a:solidFill>
                  </a:rPr>
                  <a:t>Projecten</a:t>
                </a:r>
              </a:p>
            </p:txBody>
          </p:sp>
        </p:grpSp>
        <p:grpSp>
          <p:nvGrpSpPr>
            <p:cNvPr id="13322" name="Group 37"/>
            <p:cNvGrpSpPr>
              <a:grpSpLocks/>
            </p:cNvGrpSpPr>
            <p:nvPr/>
          </p:nvGrpSpPr>
          <p:grpSpPr bwMode="auto">
            <a:xfrm>
              <a:off x="2947824" y="5373216"/>
              <a:ext cx="3248352" cy="1356919"/>
              <a:chOff x="2947824" y="5373216"/>
              <a:chExt cx="3248352" cy="1356919"/>
            </a:xfrm>
          </p:grpSpPr>
          <p:sp>
            <p:nvSpPr>
              <p:cNvPr id="51" name="Oval 50"/>
              <p:cNvSpPr/>
              <p:nvPr/>
            </p:nvSpPr>
            <p:spPr>
              <a:xfrm>
                <a:off x="2948309" y="5372486"/>
                <a:ext cx="3247381" cy="1357649"/>
              </a:xfrm>
              <a:prstGeom prst="ellipse">
                <a:avLst/>
              </a:prstGeom>
              <a:solidFill>
                <a:schemeClr val="bg1">
                  <a:lumMod val="6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sp>
          <p:sp>
            <p:nvSpPr>
              <p:cNvPr id="52" name="Oval 4"/>
              <p:cNvSpPr/>
              <p:nvPr/>
            </p:nvSpPr>
            <p:spPr>
              <a:xfrm>
                <a:off x="3424684" y="5571422"/>
                <a:ext cx="2294631" cy="959777"/>
              </a:xfrm>
              <a:prstGeom prst="rect">
                <a:avLst/>
              </a:prstGeom>
              <a:noFill/>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nl-BE" sz="2800" b="1" dirty="0">
                    <a:solidFill>
                      <a:schemeClr val="bg1"/>
                    </a:solidFill>
                  </a:rPr>
                  <a:t>Kennis &amp; Expertise</a:t>
                </a:r>
              </a:p>
            </p:txBody>
          </p:sp>
        </p:grpSp>
        <p:grpSp>
          <p:nvGrpSpPr>
            <p:cNvPr id="13323" name="Group 38"/>
            <p:cNvGrpSpPr>
              <a:grpSpLocks/>
            </p:cNvGrpSpPr>
            <p:nvPr/>
          </p:nvGrpSpPr>
          <p:grpSpPr bwMode="auto">
            <a:xfrm>
              <a:off x="759450" y="1268760"/>
              <a:ext cx="2081423" cy="1379302"/>
              <a:chOff x="621511" y="2708919"/>
              <a:chExt cx="2081423" cy="1379302"/>
            </a:xfrm>
          </p:grpSpPr>
          <p:sp>
            <p:nvSpPr>
              <p:cNvPr id="49" name="Oval 48"/>
              <p:cNvSpPr/>
              <p:nvPr/>
            </p:nvSpPr>
            <p:spPr>
              <a:xfrm>
                <a:off x="622183" y="3289388"/>
                <a:ext cx="2080000" cy="799233"/>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a:defRPr/>
                </a:pPr>
                <a:r>
                  <a:rPr lang="nl-BE" sz="2000" b="1" dirty="0">
                    <a:solidFill>
                      <a:schemeClr val="tx2"/>
                    </a:solidFill>
                    <a:latin typeface="Calibri" panose="020F0502020204030204" pitchFamily="34" charset="0"/>
                  </a:rPr>
                  <a:t>Samenwerking</a:t>
                </a:r>
                <a:r>
                  <a:rPr lang="nl-BE" sz="2000" b="1" dirty="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13334" name="Picture 4" descr="https://livebinders.files.wordpress.com/2010/10/collaboration_2.jpg"/>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928" y="2708919"/>
                <a:ext cx="1306469" cy="97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4" name="Group 39"/>
            <p:cNvGrpSpPr>
              <a:grpSpLocks/>
            </p:cNvGrpSpPr>
            <p:nvPr/>
          </p:nvGrpSpPr>
          <p:grpSpPr bwMode="auto">
            <a:xfrm>
              <a:off x="6149929" y="1394508"/>
              <a:ext cx="2081423" cy="1240754"/>
              <a:chOff x="4120938" y="2856064"/>
              <a:chExt cx="2081423" cy="1240754"/>
            </a:xfrm>
          </p:grpSpPr>
          <p:sp>
            <p:nvSpPr>
              <p:cNvPr id="47" name="Oval 46"/>
              <p:cNvSpPr/>
              <p:nvPr/>
            </p:nvSpPr>
            <p:spPr>
              <a:xfrm>
                <a:off x="4121330" y="3296825"/>
                <a:ext cx="2081745" cy="799233"/>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a:defRPr/>
                </a:pPr>
                <a:r>
                  <a:rPr lang="nl-BE" sz="2000" b="1" dirty="0">
                    <a:solidFill>
                      <a:schemeClr val="tx2"/>
                    </a:solidFill>
                    <a:latin typeface="Calibri" panose="020F0502020204030204" pitchFamily="34" charset="0"/>
                  </a:rPr>
                  <a:t>Efficiëntie</a:t>
                </a:r>
                <a:r>
                  <a:rPr lang="nl-BE" sz="2000" b="1" dirty="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13332" name="Picture 8" descr="http://www.thinkautomation.com/Sitefinity/WebsiteTemplates/Think/App_Themes/images/auto1.png"/>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8415" y="2856064"/>
                <a:ext cx="1306469" cy="73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5" name="Group 40"/>
            <p:cNvGrpSpPr>
              <a:grpSpLocks/>
            </p:cNvGrpSpPr>
            <p:nvPr/>
          </p:nvGrpSpPr>
          <p:grpSpPr bwMode="auto">
            <a:xfrm>
              <a:off x="6149929" y="4440097"/>
              <a:ext cx="2081423" cy="1193972"/>
              <a:chOff x="621511" y="5421585"/>
              <a:chExt cx="2081423" cy="1193972"/>
            </a:xfrm>
          </p:grpSpPr>
          <p:sp>
            <p:nvSpPr>
              <p:cNvPr id="45" name="Oval 44"/>
              <p:cNvSpPr/>
              <p:nvPr/>
            </p:nvSpPr>
            <p:spPr>
              <a:xfrm>
                <a:off x="621903" y="5816499"/>
                <a:ext cx="2081745" cy="799233"/>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a:defRPr/>
                </a:pPr>
                <a:r>
                  <a:rPr lang="nl-BE" sz="2000" b="1" dirty="0">
                    <a:solidFill>
                      <a:schemeClr val="tx2"/>
                    </a:solidFill>
                    <a:latin typeface="Calibri" panose="020F0502020204030204" pitchFamily="34" charset="0"/>
                  </a:rPr>
                  <a:t>Kwaliteit</a:t>
                </a:r>
                <a:r>
                  <a:rPr lang="nl-BE" sz="2000" b="1" dirty="0">
                    <a:solidFill>
                      <a:schemeClr val="tx2"/>
                    </a:solidFill>
                    <a:latin typeface="Wingdings" panose="05000000000000000000" pitchFamily="2" charset="2"/>
                  </a:rPr>
                  <a:t>á</a:t>
                </a:r>
                <a:endParaRPr lang="nl-BE" sz="2000" b="1" dirty="0">
                  <a:solidFill>
                    <a:schemeClr val="tx2"/>
                  </a:solidFill>
                  <a:latin typeface="Symbol" panose="05050102010706020507" pitchFamily="18" charset="2"/>
                </a:endParaRPr>
              </a:p>
            </p:txBody>
          </p:sp>
          <p:pic>
            <p:nvPicPr>
              <p:cNvPr id="13330" name="Picture 10" descr="http://www.dcregionrealestate.com/wp-content/uploads/2014/03/top_quality.jpg"/>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0198" y="5421585"/>
                <a:ext cx="964049" cy="68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26" name="Group 41"/>
            <p:cNvGrpSpPr>
              <a:grpSpLocks/>
            </p:cNvGrpSpPr>
            <p:nvPr/>
          </p:nvGrpSpPr>
          <p:grpSpPr bwMode="auto">
            <a:xfrm>
              <a:off x="759450" y="4440097"/>
              <a:ext cx="2081423" cy="1293159"/>
              <a:chOff x="4466625" y="5334255"/>
              <a:chExt cx="2081423" cy="1293159"/>
            </a:xfrm>
          </p:grpSpPr>
          <p:sp>
            <p:nvSpPr>
              <p:cNvPr id="43" name="Oval 42"/>
              <p:cNvSpPr/>
              <p:nvPr/>
            </p:nvSpPr>
            <p:spPr>
              <a:xfrm>
                <a:off x="4467297" y="5828636"/>
                <a:ext cx="2080000" cy="799233"/>
              </a:xfrm>
              <a:prstGeom prst="ellipse">
                <a:avLst/>
              </a:prstGeom>
              <a:ln w="57150">
                <a:solidFill>
                  <a:schemeClr val="tx2">
                    <a:lumMod val="20000"/>
                    <a:lumOff val="8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none" lIns="0" tIns="0" rIns="0" bIns="0" anchor="ctr"/>
              <a:lstStyle/>
              <a:p>
                <a:pPr algn="ctr">
                  <a:defRPr/>
                </a:pPr>
                <a:r>
                  <a:rPr lang="nl-BE" sz="2000" b="1" dirty="0">
                    <a:solidFill>
                      <a:schemeClr val="tx2"/>
                    </a:solidFill>
                    <a:latin typeface="Calibri" panose="020F0502020204030204" pitchFamily="34" charset="0"/>
                  </a:rPr>
                  <a:t>Kost</a:t>
                </a:r>
                <a:r>
                  <a:rPr lang="nl-BE" sz="2000" b="1" dirty="0">
                    <a:solidFill>
                      <a:schemeClr val="tx2"/>
                    </a:solidFill>
                    <a:latin typeface="Wingdings" panose="05000000000000000000" pitchFamily="2" charset="2"/>
                  </a:rPr>
                  <a:t>â</a:t>
                </a:r>
                <a:endParaRPr lang="nl-BE" sz="2000" b="1" dirty="0">
                  <a:solidFill>
                    <a:schemeClr val="tx2"/>
                  </a:solidFill>
                  <a:latin typeface="Symbol" panose="05050102010706020507" pitchFamily="18" charset="2"/>
                </a:endParaRPr>
              </a:p>
            </p:txBody>
          </p:sp>
          <p:pic>
            <p:nvPicPr>
              <p:cNvPr id="13328" name="Picture 6" descr="http://www.addit.pl/new/images/stories/cost%20reduction%20projects.jpg"/>
              <p:cNvPicPr>
                <a:picLocks noChangeAspect="1" noChangeArrowheads="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4102" y="5334255"/>
                <a:ext cx="1295827" cy="86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3" name="Date Placeholder 3"/>
          <p:cNvSpPr>
            <a:spLocks noGrp="1"/>
          </p:cNvSpPr>
          <p:nvPr>
            <p:ph type="dt" sz="quarter" idx="10"/>
          </p:nvPr>
        </p:nvSpPr>
        <p:spPr>
          <a:xfrm>
            <a:off x="457200" y="19050"/>
            <a:ext cx="2895600" cy="328613"/>
          </a:xfrm>
        </p:spPr>
        <p:txBody>
          <a:bodyPr/>
          <a:lstStyle/>
          <a:p>
            <a:pPr>
              <a:defRPr/>
            </a:pPr>
            <a:r>
              <a:rPr lang="en-US" dirty="0" smtClean="0"/>
              <a:t>24/10/2016</a:t>
            </a:r>
            <a:endParaRPr lang="en-US" dirty="0"/>
          </a:p>
        </p:txBody>
      </p:sp>
    </p:spTree>
    <p:extLst>
      <p:ext uri="{BB962C8B-B14F-4D97-AF65-F5344CB8AC3E}">
        <p14:creationId xmlns:p14="http://schemas.microsoft.com/office/powerpoint/2010/main" val="25454912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78"/>
          <p:cNvSpPr>
            <a:spLocks noGrp="1"/>
          </p:cNvSpPr>
          <p:nvPr>
            <p:ph type="title"/>
          </p:nvPr>
        </p:nvSpPr>
        <p:spPr/>
        <p:txBody>
          <a:bodyPr/>
          <a:lstStyle/>
          <a:p>
            <a:r>
              <a:rPr lang="nl-BE" dirty="0" smtClean="0"/>
              <a:t>Soorten </a:t>
            </a:r>
            <a:r>
              <a:rPr lang="nl-BE" dirty="0" err="1" smtClean="0"/>
              <a:t>cloud</a:t>
            </a:r>
            <a:endParaRPr lang="fr-BE" dirty="0"/>
          </a:p>
        </p:txBody>
      </p:sp>
      <p:sp>
        <p:nvSpPr>
          <p:cNvPr id="5" name="Slide Number Placeholder 4"/>
          <p:cNvSpPr>
            <a:spLocks noGrp="1"/>
          </p:cNvSpPr>
          <p:nvPr>
            <p:ph type="sldNum" sz="quarter" idx="12"/>
          </p:nvPr>
        </p:nvSpPr>
        <p:spPr/>
        <p:txBody>
          <a:bodyPr/>
          <a:lstStyle/>
          <a:p>
            <a:pPr>
              <a:defRPr/>
            </a:pPr>
            <a:fld id="{E6315897-B345-4221-A313-17D14F9FB9AB}" type="slidenum">
              <a:rPr lang="en-US" smtClean="0"/>
              <a:pPr>
                <a:defRPr/>
              </a:pPr>
              <a:t>79</a:t>
            </a:fld>
            <a:endParaRPr lang="en-US" dirty="0"/>
          </a:p>
        </p:txBody>
      </p:sp>
      <p:cxnSp>
        <p:nvCxnSpPr>
          <p:cNvPr id="6" name="Straight Connector 5"/>
          <p:cNvCxnSpPr/>
          <p:nvPr/>
        </p:nvCxnSpPr>
        <p:spPr>
          <a:xfrm>
            <a:off x="4267269" y="1380772"/>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66869" y="2748924"/>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66869" y="4477116"/>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8638" y="1524788"/>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15"/>
          <p:cNvSpPr txBox="1"/>
          <p:nvPr/>
        </p:nvSpPr>
        <p:spPr>
          <a:xfrm>
            <a:off x="20507" y="4624967"/>
            <a:ext cx="461665" cy="1477328"/>
          </a:xfrm>
          <a:prstGeom prst="rect">
            <a:avLst/>
          </a:prstGeom>
          <a:noFill/>
        </p:spPr>
        <p:txBody>
          <a:bodyPr vert="vert270"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err="1" smtClean="0"/>
              <a:t>Dedicated</a:t>
            </a:r>
            <a:endParaRPr lang="en-US" dirty="0"/>
          </a:p>
        </p:txBody>
      </p:sp>
      <p:cxnSp>
        <p:nvCxnSpPr>
          <p:cNvPr id="11" name="Straight Arrow Connector 10"/>
          <p:cNvCxnSpPr/>
          <p:nvPr/>
        </p:nvCxnSpPr>
        <p:spPr>
          <a:xfrm flipH="1">
            <a:off x="627659" y="6102295"/>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9"/>
          <p:cNvSpPr txBox="1"/>
          <p:nvPr/>
        </p:nvSpPr>
        <p:spPr>
          <a:xfrm>
            <a:off x="-4892" y="2635973"/>
            <a:ext cx="461665" cy="1954094"/>
          </a:xfrm>
          <a:prstGeom prst="rect">
            <a:avLst/>
          </a:prstGeom>
          <a:noFill/>
        </p:spPr>
        <p:txBody>
          <a:bodyPr vert="vert270"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smtClean="0"/>
              <a:t>Access/Control</a:t>
            </a:r>
            <a:endParaRPr lang="en-US" dirty="0"/>
          </a:p>
        </p:txBody>
      </p:sp>
      <p:sp>
        <p:nvSpPr>
          <p:cNvPr id="13" name="TextBox 20"/>
          <p:cNvSpPr txBox="1"/>
          <p:nvPr/>
        </p:nvSpPr>
        <p:spPr>
          <a:xfrm>
            <a:off x="-27812" y="1570662"/>
            <a:ext cx="461665" cy="1178262"/>
          </a:xfrm>
          <a:prstGeom prst="rect">
            <a:avLst/>
          </a:prstGeom>
          <a:noFill/>
        </p:spPr>
        <p:txBody>
          <a:bodyPr vert="vert270"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a:t>S</a:t>
            </a:r>
            <a:r>
              <a:rPr lang="nl-BE" dirty="0" smtClean="0"/>
              <a:t>hared</a:t>
            </a:r>
            <a:endParaRPr lang="en-US" dirty="0"/>
          </a:p>
        </p:txBody>
      </p:sp>
      <p:sp>
        <p:nvSpPr>
          <p:cNvPr id="14" name="TextBox 21"/>
          <p:cNvSpPr txBox="1"/>
          <p:nvPr/>
        </p:nvSpPr>
        <p:spPr>
          <a:xfrm>
            <a:off x="1508765" y="6317152"/>
            <a:ext cx="129614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smtClean="0"/>
              <a:t>Customer</a:t>
            </a:r>
            <a:endParaRPr lang="en-US" dirty="0"/>
          </a:p>
        </p:txBody>
      </p:sp>
      <p:sp>
        <p:nvSpPr>
          <p:cNvPr id="15" name="TextBox 22"/>
          <p:cNvSpPr txBox="1"/>
          <p:nvPr/>
        </p:nvSpPr>
        <p:spPr>
          <a:xfrm>
            <a:off x="3295161" y="6173496"/>
            <a:ext cx="1944216"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err="1"/>
              <a:t>L</a:t>
            </a:r>
            <a:r>
              <a:rPr lang="nl-BE" dirty="0" err="1" smtClean="0"/>
              <a:t>ocation</a:t>
            </a:r>
            <a:endParaRPr lang="en-US" dirty="0"/>
          </a:p>
        </p:txBody>
      </p:sp>
      <p:sp>
        <p:nvSpPr>
          <p:cNvPr id="16" name="TextBox 23"/>
          <p:cNvSpPr txBox="1"/>
          <p:nvPr/>
        </p:nvSpPr>
        <p:spPr>
          <a:xfrm>
            <a:off x="5992757" y="6317152"/>
            <a:ext cx="2087246"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nl-BE" dirty="0" smtClean="0"/>
              <a:t>Service Provider</a:t>
            </a:r>
            <a:endParaRPr lang="en-US" dirty="0"/>
          </a:p>
        </p:txBody>
      </p:sp>
      <p:sp>
        <p:nvSpPr>
          <p:cNvPr id="17" name="TextBox 25"/>
          <p:cNvSpPr txBox="1"/>
          <p:nvPr/>
        </p:nvSpPr>
        <p:spPr>
          <a:xfrm>
            <a:off x="5599668" y="1216525"/>
            <a:ext cx="1368152"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smtClean="0"/>
              <a:t>Public Cloud</a:t>
            </a:r>
            <a:endParaRPr lang="en-US" dirty="0"/>
          </a:p>
        </p:txBody>
      </p:sp>
      <p:sp>
        <p:nvSpPr>
          <p:cNvPr id="18" name="TextBox 26"/>
          <p:cNvSpPr txBox="1"/>
          <p:nvPr/>
        </p:nvSpPr>
        <p:spPr>
          <a:xfrm>
            <a:off x="746275" y="2780282"/>
            <a:ext cx="352099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smtClean="0"/>
              <a:t>Community Cloud on-</a:t>
            </a:r>
            <a:r>
              <a:rPr lang="nl-BE" dirty="0" err="1" smtClean="0"/>
              <a:t>premise</a:t>
            </a:r>
            <a:endParaRPr lang="en-US" dirty="0"/>
          </a:p>
        </p:txBody>
      </p:sp>
      <p:sp>
        <p:nvSpPr>
          <p:cNvPr id="19" name="TextBox 30"/>
          <p:cNvSpPr txBox="1"/>
          <p:nvPr/>
        </p:nvSpPr>
        <p:spPr>
          <a:xfrm>
            <a:off x="4357279" y="2748924"/>
            <a:ext cx="4756478"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err="1" smtClean="0"/>
              <a:t>Outsourced</a:t>
            </a:r>
            <a:r>
              <a:rPr lang="nl-BE" dirty="0" smtClean="0"/>
              <a:t> Community Cloud (= off-</a:t>
            </a:r>
            <a:r>
              <a:rPr lang="nl-BE" dirty="0" err="1" smtClean="0"/>
              <a:t>premise</a:t>
            </a:r>
            <a:r>
              <a:rPr lang="nl-BE" dirty="0" smtClean="0"/>
              <a:t>)</a:t>
            </a:r>
            <a:endParaRPr lang="en-US" dirty="0"/>
          </a:p>
        </p:txBody>
      </p:sp>
      <p:sp>
        <p:nvSpPr>
          <p:cNvPr id="20" name="TextBox 31"/>
          <p:cNvSpPr txBox="1"/>
          <p:nvPr/>
        </p:nvSpPr>
        <p:spPr>
          <a:xfrm>
            <a:off x="4172571" y="4440301"/>
            <a:ext cx="4846246"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err="1" smtClean="0"/>
              <a:t>Outsourced</a:t>
            </a:r>
            <a:r>
              <a:rPr lang="nl-BE" dirty="0" smtClean="0"/>
              <a:t> Private Cloud (= off-</a:t>
            </a:r>
            <a:r>
              <a:rPr lang="nl-BE" dirty="0" err="1" smtClean="0"/>
              <a:t>premise</a:t>
            </a:r>
            <a:r>
              <a:rPr lang="nl-BE" dirty="0" smtClean="0"/>
              <a:t>)</a:t>
            </a:r>
            <a:endParaRPr lang="en-US" dirty="0"/>
          </a:p>
        </p:txBody>
      </p:sp>
      <p:sp>
        <p:nvSpPr>
          <p:cNvPr id="21" name="TextBox 32"/>
          <p:cNvSpPr txBox="1"/>
          <p:nvPr/>
        </p:nvSpPr>
        <p:spPr>
          <a:xfrm>
            <a:off x="695717" y="4477116"/>
            <a:ext cx="352099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nl-BE" dirty="0" smtClean="0"/>
              <a:t>Private Cloud on-</a:t>
            </a:r>
            <a:r>
              <a:rPr lang="nl-BE" dirty="0" err="1" smtClean="0"/>
              <a:t>premise</a:t>
            </a:r>
            <a:endParaRPr lang="en-US" dirty="0"/>
          </a:p>
        </p:txBody>
      </p:sp>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136928" y="4034557"/>
            <a:ext cx="189198" cy="266380"/>
          </a:xfrm>
          <a:prstGeom prst="rect">
            <a:avLst/>
          </a:prstGeom>
        </p:spPr>
      </p:pic>
      <p:pic>
        <p:nvPicPr>
          <p:cNvPr id="23" name="Picture 2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2566634" y="4064136"/>
            <a:ext cx="189198" cy="266380"/>
          </a:xfrm>
          <a:prstGeom prst="rect">
            <a:avLst/>
          </a:prstGeom>
        </p:spPr>
      </p:pic>
      <p:sp>
        <p:nvSpPr>
          <p:cNvPr id="24" name="Oval 23"/>
          <p:cNvSpPr/>
          <p:nvPr/>
        </p:nvSpPr>
        <p:spPr>
          <a:xfrm>
            <a:off x="3932629" y="2050228"/>
            <a:ext cx="648072" cy="3096344"/>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nl-BE" sz="2800" dirty="0" err="1" smtClean="0">
                <a:solidFill>
                  <a:schemeClr val="tx1"/>
                </a:solidFill>
              </a:rPr>
              <a:t>Hybrid</a:t>
            </a:r>
            <a:r>
              <a:rPr lang="nl-BE" sz="2400" dirty="0" smtClean="0">
                <a:solidFill>
                  <a:schemeClr val="tx1"/>
                </a:solidFill>
              </a:rPr>
              <a:t> </a:t>
            </a:r>
            <a:endParaRPr lang="en-US" sz="2400" dirty="0">
              <a:solidFill>
                <a:schemeClr val="tx1"/>
              </a:solidFill>
            </a:endParaRPr>
          </a:p>
        </p:txBody>
      </p:sp>
      <p:pic>
        <p:nvPicPr>
          <p:cNvPr id="25" name="Picture 24"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1323" y="1585857"/>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icons.iconarchive.com/icons/custom-icon-design/pretty-office-12/512/cloud-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8087" y="3197847"/>
            <a:ext cx="684193" cy="6841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612" y="4916526"/>
            <a:ext cx="928742" cy="92874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699335" y="3098995"/>
            <a:ext cx="928742" cy="928742"/>
            <a:chOff x="6782780" y="3149672"/>
            <a:chExt cx="928742" cy="928742"/>
          </a:xfrm>
        </p:grpSpPr>
        <p:pic>
          <p:nvPicPr>
            <p:cNvPr id="77" name="Picture 76" descr="http://icons.iconarchive.com/icons/custom-icon-design/pretty-office-12/512/cloud-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descr="http://icons.iconarchive.com/icons/custom-icon-design/pretty-office-12/512/cloud-icon.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6415328" y="4809633"/>
            <a:ext cx="1120431" cy="1100281"/>
            <a:chOff x="6782780" y="3149672"/>
            <a:chExt cx="928742" cy="928742"/>
          </a:xfrm>
        </p:grpSpPr>
        <p:pic>
          <p:nvPicPr>
            <p:cNvPr id="75" name="Picture 74" descr="http://icons.iconarchive.com/icons/custom-icon-design/pretty-office-12/512/cloud-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descr="http://icons.iconarchive.com/icons/custom-icon-design/pretty-office-12/512/cloud-icon.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95952" y="3261684"/>
            <a:ext cx="882098" cy="603364"/>
            <a:chOff x="975283" y="3149672"/>
            <a:chExt cx="882098" cy="603364"/>
          </a:xfrm>
        </p:grpSpPr>
        <p:pic>
          <p:nvPicPr>
            <p:cNvPr id="72" name="Picture 71"/>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73" name="Picture 7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4" name="Rectangle 73"/>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31" name="Rectangle 30"/>
          <p:cNvSpPr/>
          <p:nvPr/>
        </p:nvSpPr>
        <p:spPr>
          <a:xfrm>
            <a:off x="1866951" y="3211829"/>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pic>
        <p:nvPicPr>
          <p:cNvPr id="32" name="Picture 3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384822" y="3488693"/>
            <a:ext cx="189198" cy="266380"/>
          </a:xfrm>
          <a:prstGeom prst="rect">
            <a:avLst/>
          </a:prstGeom>
        </p:spPr>
      </p:pic>
      <p:grpSp>
        <p:nvGrpSpPr>
          <p:cNvPr id="33" name="Group 32"/>
          <p:cNvGrpSpPr/>
          <p:nvPr/>
        </p:nvGrpSpPr>
        <p:grpSpPr>
          <a:xfrm>
            <a:off x="5625874" y="3816275"/>
            <a:ext cx="882098" cy="603364"/>
            <a:chOff x="975283" y="3149672"/>
            <a:chExt cx="882098" cy="603364"/>
          </a:xfrm>
        </p:grpSpPr>
        <p:pic>
          <p:nvPicPr>
            <p:cNvPr id="69" name="Picture 68"/>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70" name="Picture 6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71" name="Rectangle 70"/>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34" name="Group 33"/>
          <p:cNvGrpSpPr/>
          <p:nvPr/>
        </p:nvGrpSpPr>
        <p:grpSpPr>
          <a:xfrm>
            <a:off x="4795493" y="3156780"/>
            <a:ext cx="882098" cy="603364"/>
            <a:chOff x="975283" y="3149672"/>
            <a:chExt cx="882098" cy="603364"/>
          </a:xfrm>
        </p:grpSpPr>
        <p:pic>
          <p:nvPicPr>
            <p:cNvPr id="66" name="Picture 65"/>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7" name="Picture 6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8" name="Rectangle 6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35" name="Picture 3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020127" y="1969723"/>
            <a:ext cx="189198" cy="266380"/>
          </a:xfrm>
          <a:prstGeom prst="rect">
            <a:avLst/>
          </a:prstGeom>
        </p:spPr>
      </p:pic>
      <p:pic>
        <p:nvPicPr>
          <p:cNvPr id="36" name="Picture 3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5388427" y="2135119"/>
            <a:ext cx="189198" cy="266380"/>
          </a:xfrm>
          <a:prstGeom prst="rect">
            <a:avLst/>
          </a:prstGeom>
        </p:spPr>
      </p:pic>
      <p:sp>
        <p:nvSpPr>
          <p:cNvPr id="37" name="Rectangle 36"/>
          <p:cNvSpPr/>
          <p:nvPr/>
        </p:nvSpPr>
        <p:spPr>
          <a:xfrm>
            <a:off x="4832474" y="1884767"/>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38" name="Group 37"/>
          <p:cNvGrpSpPr/>
          <p:nvPr/>
        </p:nvGrpSpPr>
        <p:grpSpPr>
          <a:xfrm>
            <a:off x="7344071" y="1368035"/>
            <a:ext cx="882098" cy="603364"/>
            <a:chOff x="975283" y="3149672"/>
            <a:chExt cx="882098" cy="603364"/>
          </a:xfrm>
        </p:grpSpPr>
        <p:pic>
          <p:nvPicPr>
            <p:cNvPr id="63" name="Picture 6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4" name="Picture 6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5" name="Rectangle 64"/>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grpSp>
        <p:nvGrpSpPr>
          <p:cNvPr id="39" name="Group 38"/>
          <p:cNvGrpSpPr/>
          <p:nvPr/>
        </p:nvGrpSpPr>
        <p:grpSpPr>
          <a:xfrm>
            <a:off x="4910397" y="5196222"/>
            <a:ext cx="882098" cy="603364"/>
            <a:chOff x="975283" y="3149672"/>
            <a:chExt cx="882098" cy="603364"/>
          </a:xfrm>
        </p:grpSpPr>
        <p:pic>
          <p:nvPicPr>
            <p:cNvPr id="60" name="Picture 5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162936" y="3234628"/>
              <a:ext cx="189198" cy="266380"/>
            </a:xfrm>
            <a:prstGeom prst="rect">
              <a:avLst/>
            </a:prstGeom>
          </p:spPr>
        </p:pic>
        <p:pic>
          <p:nvPicPr>
            <p:cNvPr id="61" name="Picture 6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531236" y="3400024"/>
              <a:ext cx="189198" cy="266380"/>
            </a:xfrm>
            <a:prstGeom prst="rect">
              <a:avLst/>
            </a:prstGeom>
          </p:spPr>
        </p:pic>
        <p:sp>
          <p:nvSpPr>
            <p:cNvPr id="62" name="Rectangle 61"/>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pic>
        <p:nvPicPr>
          <p:cNvPr id="40" name="Picture 39"/>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406094" y="4994208"/>
            <a:ext cx="189198" cy="266380"/>
          </a:xfrm>
          <a:prstGeom prst="rect">
            <a:avLst/>
          </a:prstGeom>
        </p:spPr>
      </p:pic>
      <p:pic>
        <p:nvPicPr>
          <p:cNvPr id="41" name="Picture 4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1406094" y="5547558"/>
            <a:ext cx="189198" cy="266380"/>
          </a:xfrm>
          <a:prstGeom prst="rect">
            <a:avLst/>
          </a:prstGeom>
        </p:spPr>
      </p:pic>
      <p:sp>
        <p:nvSpPr>
          <p:cNvPr id="42" name="Rectangle 41"/>
          <p:cNvSpPr/>
          <p:nvPr/>
        </p:nvSpPr>
        <p:spPr>
          <a:xfrm>
            <a:off x="1148387" y="4846448"/>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pic>
        <p:nvPicPr>
          <p:cNvPr id="43" name="Picture 42"/>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127884" y="5533206"/>
            <a:ext cx="189198" cy="266380"/>
          </a:xfrm>
          <a:prstGeom prst="rect">
            <a:avLst/>
          </a:prstGeom>
        </p:spPr>
      </p:pic>
      <p:pic>
        <p:nvPicPr>
          <p:cNvPr id="44" name="Picture 4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3140677" y="4952154"/>
            <a:ext cx="189198" cy="266380"/>
          </a:xfrm>
          <a:prstGeom prst="rect">
            <a:avLst/>
          </a:prstGeom>
        </p:spPr>
      </p:pic>
      <p:cxnSp>
        <p:nvCxnSpPr>
          <p:cNvPr id="45" name="Straight Arrow Connector 44"/>
          <p:cNvCxnSpPr>
            <a:stCxn id="74" idx="3"/>
            <a:endCxn id="26" idx="1"/>
          </p:cNvCxnSpPr>
          <p:nvPr/>
        </p:nvCxnSpPr>
        <p:spPr>
          <a:xfrm flipV="1">
            <a:off x="1578050" y="3539944"/>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46" name="Rectangle 45"/>
          <p:cNvSpPr/>
          <p:nvPr/>
        </p:nvSpPr>
        <p:spPr>
          <a:xfrm>
            <a:off x="3235275" y="3376667"/>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cxnSp>
        <p:nvCxnSpPr>
          <p:cNvPr id="47" name="Straight Arrow Connector 46"/>
          <p:cNvCxnSpPr>
            <a:stCxn id="23" idx="0"/>
          </p:cNvCxnSpPr>
          <p:nvPr/>
        </p:nvCxnSpPr>
        <p:spPr>
          <a:xfrm flipH="1" flipV="1">
            <a:off x="2566635" y="3755074"/>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a:stCxn id="46" idx="1"/>
          </p:cNvCxnSpPr>
          <p:nvPr/>
        </p:nvCxnSpPr>
        <p:spPr>
          <a:xfrm flipH="1" flipV="1">
            <a:off x="2828514" y="3598400"/>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5714572" y="2159793"/>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65" idx="1"/>
          </p:cNvCxnSpPr>
          <p:nvPr/>
        </p:nvCxnSpPr>
        <p:spPr>
          <a:xfrm flipH="1">
            <a:off x="6975543" y="1669717"/>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59" idx="1"/>
          </p:cNvCxnSpPr>
          <p:nvPr/>
        </p:nvCxnSpPr>
        <p:spPr>
          <a:xfrm flipH="1" flipV="1">
            <a:off x="7036380" y="2268310"/>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2" name="Straight Arrow Connector 51"/>
          <p:cNvCxnSpPr>
            <a:endCxn id="78" idx="1"/>
          </p:cNvCxnSpPr>
          <p:nvPr/>
        </p:nvCxnSpPr>
        <p:spPr>
          <a:xfrm>
            <a:off x="5677591" y="3445012"/>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a:stCxn id="71" idx="3"/>
          </p:cNvCxnSpPr>
          <p:nvPr/>
        </p:nvCxnSpPr>
        <p:spPr>
          <a:xfrm flipV="1">
            <a:off x="6507972" y="3716753"/>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4" name="Straight Arrow Connector 53"/>
          <p:cNvCxnSpPr>
            <a:endCxn id="76" idx="1"/>
          </p:cNvCxnSpPr>
          <p:nvPr/>
        </p:nvCxnSpPr>
        <p:spPr>
          <a:xfrm>
            <a:off x="5789797" y="5433999"/>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1578049" y="5177396"/>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flipH="1">
            <a:off x="2804909" y="5152593"/>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43" idx="1"/>
          </p:cNvCxnSpPr>
          <p:nvPr/>
        </p:nvCxnSpPr>
        <p:spPr>
          <a:xfrm flipH="1" flipV="1">
            <a:off x="2925354" y="5599801"/>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V="1">
            <a:off x="1578050" y="5579764"/>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59" name="Picture 5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67" b="90000" l="5167" r="90000">
                        <a14:foregroundMark x1="28167" y1="17000" x2="28167" y2="17000"/>
                      </a14:backgroundRemoval>
                    </a14:imgEffect>
                  </a14:imgLayer>
                </a14:imgProps>
              </a:ext>
              <a:ext uri="{28A0092B-C50C-407E-A947-70E740481C1C}">
                <a14:useLocalDpi xmlns:a14="http://schemas.microsoft.com/office/drawing/2010/main" val="0"/>
              </a:ext>
            </a:extLst>
          </a:blip>
          <a:srcRect l="3889" t="7037" r="43148" b="18394"/>
          <a:stretch/>
        </p:blipFill>
        <p:spPr>
          <a:xfrm>
            <a:off x="7730539" y="2356700"/>
            <a:ext cx="189198" cy="266380"/>
          </a:xfrm>
          <a:prstGeom prst="rect">
            <a:avLst/>
          </a:prstGeom>
        </p:spPr>
      </p:pic>
      <p:sp>
        <p:nvSpPr>
          <p:cNvPr id="80" name="Date Placeholder 3"/>
          <p:cNvSpPr>
            <a:spLocks noGrp="1"/>
          </p:cNvSpPr>
          <p:nvPr>
            <p:ph type="dt" sz="quarter" idx="10"/>
          </p:nvPr>
        </p:nvSpPr>
        <p:spPr>
          <a:xfrm>
            <a:off x="457200" y="19050"/>
            <a:ext cx="2895600" cy="328613"/>
          </a:xfrm>
        </p:spPr>
        <p:txBody>
          <a:bodyPr/>
          <a:lstStyle/>
          <a:p>
            <a:pPr>
              <a:defRPr/>
            </a:pPr>
            <a:r>
              <a:rPr lang="en-US" dirty="0" smtClean="0"/>
              <a:t>24/10/2016</a:t>
            </a:r>
            <a:endParaRPr lang="en-US" dirty="0"/>
          </a:p>
        </p:txBody>
      </p:sp>
    </p:spTree>
    <p:extLst>
      <p:ext uri="{BB962C8B-B14F-4D97-AF65-F5344CB8AC3E}">
        <p14:creationId xmlns:p14="http://schemas.microsoft.com/office/powerpoint/2010/main" val="278993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BE" sz="1200" b="1" dirty="0">
                  <a:solidFill>
                    <a:schemeClr val="bg1"/>
                  </a:solidFill>
                </a:rPr>
                <a:t>Voordelen bij afsluiting raadpleging</a:t>
              </a:r>
            </a:p>
          </p:txBody>
        </p:sp>
      </p:grpSp>
      <p:sp>
        <p:nvSpPr>
          <p:cNvPr id="3" name="Title 2"/>
          <p:cNvSpPr>
            <a:spLocks noGrp="1"/>
          </p:cNvSpPr>
          <p:nvPr>
            <p:ph type="title"/>
          </p:nvPr>
        </p:nvSpPr>
        <p:spPr/>
        <p:txBody>
          <a:bodyPr/>
          <a:lstStyle/>
          <a:p>
            <a:pPr eaLnBrk="1" fontAlgn="auto" hangingPunct="1">
              <a:spcAft>
                <a:spcPts val="0"/>
              </a:spcAft>
              <a:defRPr/>
            </a:pPr>
            <a:r>
              <a:rPr lang="nl-BE" dirty="0" err="1" smtClean="0"/>
              <a:t>eGezondheid</a:t>
            </a:r>
            <a:r>
              <a:rPr lang="nl-BE" dirty="0" smtClean="0"/>
              <a:t> in de praktijk</a:t>
            </a:r>
            <a:endParaRPr lang="nl-BE" dirty="0"/>
          </a:p>
        </p:txBody>
      </p:sp>
      <p:sp>
        <p:nvSpPr>
          <p:cNvPr id="11268"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1269" name="Slide Number Placeholder 1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C860BF6-6878-4A6F-BD3B-23A42F8C1040}" type="slidenum">
              <a:rPr lang="en-US" altLang="en-US" smtClean="0">
                <a:solidFill>
                  <a:srgbClr val="FFFFFF"/>
                </a:solidFill>
              </a:rPr>
              <a:pPr fontAlgn="base">
                <a:spcBef>
                  <a:spcPct val="0"/>
                </a:spcBef>
                <a:spcAft>
                  <a:spcPct val="0"/>
                </a:spcAft>
                <a:defRPr/>
              </a:pPr>
              <a:t>8</a:t>
            </a:fld>
            <a:endParaRPr lang="nl-BE" altLang="en-US" smtClean="0">
              <a:solidFill>
                <a:srgbClr val="FFFFFF"/>
              </a:solidFill>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endParaRPr lang="nl-BE" sz="2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Tarificatie,</a:t>
                </a:r>
              </a:p>
              <a:p>
                <a:pPr algn="ctr" fontAlgn="auto">
                  <a:spcBef>
                    <a:spcPts val="0"/>
                  </a:spcBef>
                  <a:spcAft>
                    <a:spcPts val="0"/>
                  </a:spcAft>
                  <a:defRPr/>
                </a:pPr>
                <a:r>
                  <a:rPr lang="nl-BE" dirty="0">
                    <a:solidFill>
                      <a:schemeClr val="bg1"/>
                    </a:solidFill>
                    <a:latin typeface="+mn-lt"/>
                    <a:cs typeface="+mn-cs"/>
                  </a:rPr>
                  <a:t>facturatie</a:t>
                </a:r>
                <a:endParaRPr lang="nl-BE" dirty="0">
                  <a:latin typeface="+mn-lt"/>
                  <a:cs typeface="+mn-cs"/>
                </a:endParaRPr>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fontAlgn="auto">
                  <a:spcBef>
                    <a:spcPts val="0"/>
                  </a:spcBef>
                  <a:spcAft>
                    <a:spcPts val="0"/>
                  </a:spcAft>
                  <a:defRPr/>
                </a:pPr>
                <a:endParaRPr lang="nl-BE" sz="3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Aanmaken en versturen van attesten</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Bijwerking van de SumEHR, van het medicatieschema, ... </a:t>
                </a:r>
              </a:p>
              <a:p>
                <a:pPr fontAlgn="auto">
                  <a:spcBef>
                    <a:spcPts val="0"/>
                  </a:spcBef>
                  <a:spcAft>
                    <a:spcPts val="0"/>
                  </a:spcAft>
                  <a:defRPr/>
                </a:pPr>
                <a:endParaRPr lang="nl-BE" dirty="0">
                  <a:solidFill>
                    <a:schemeClr val="tx1">
                      <a:lumMod val="95000"/>
                      <a:lumOff val="5000"/>
                    </a:schemeClr>
                  </a:solidFill>
                  <a:latin typeface="+mn-lt"/>
                  <a:cs typeface="+mn-cs"/>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fontAlgn="auto">
                  <a:spcBef>
                    <a:spcPts val="0"/>
                  </a:spcBef>
                  <a:spcAft>
                    <a:spcPts val="0"/>
                  </a:spcAft>
                  <a:defRPr/>
                </a:pPr>
                <a:endParaRPr lang="nl-BE" sz="1000" dirty="0">
                  <a:solidFill>
                    <a:schemeClr val="bg1"/>
                  </a:solidFill>
                  <a:latin typeface="+mn-lt"/>
                  <a:cs typeface="+mn-cs"/>
                </a:endParaRPr>
              </a:p>
              <a:p>
                <a:pPr algn="ctr" fontAlgn="auto">
                  <a:spcBef>
                    <a:spcPts val="0"/>
                  </a:spcBef>
                  <a:spcAft>
                    <a:spcPts val="0"/>
                  </a:spcAft>
                  <a:defRPr/>
                </a:pPr>
                <a:r>
                  <a:rPr lang="nl-BE" dirty="0">
                    <a:solidFill>
                      <a:schemeClr val="bg1"/>
                    </a:solidFill>
                    <a:latin typeface="+mn-lt"/>
                    <a:cs typeface="+mn-cs"/>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a:solidFill>
                    <a:schemeClr val="bg1"/>
                  </a:solidFill>
                </a:endParaRPr>
              </a:p>
              <a:p>
                <a:r>
                  <a:rPr lang="nl-BE" altLang="en-US" sz="1600">
                    <a:solidFill>
                      <a:schemeClr val="bg1"/>
                    </a:solidFill>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963"/>
            <a:ext cx="8229600" cy="990600"/>
          </a:xfrm>
        </p:spPr>
        <p:txBody>
          <a:bodyPr/>
          <a:lstStyle/>
          <a:p>
            <a:pPr>
              <a:defRPr/>
            </a:pPr>
            <a:r>
              <a:rPr lang="fr-BE" dirty="0" err="1" smtClean="0"/>
              <a:t>Containertechnologie</a:t>
            </a:r>
            <a:r>
              <a:rPr lang="fr-BE" dirty="0" smtClean="0"/>
              <a:t> in de cloud</a:t>
            </a:r>
            <a:endParaRPr lang="fr-BE" dirty="0"/>
          </a:p>
        </p:txBody>
      </p:sp>
      <p:sp>
        <p:nvSpPr>
          <p:cNvPr id="12291" name="Content Placeholder 2"/>
          <p:cNvSpPr>
            <a:spLocks noGrp="1"/>
          </p:cNvSpPr>
          <p:nvPr>
            <p:ph idx="1"/>
          </p:nvPr>
        </p:nvSpPr>
        <p:spPr>
          <a:xfrm>
            <a:off x="239713" y="1600200"/>
            <a:ext cx="8551862" cy="4876800"/>
          </a:xfrm>
        </p:spPr>
        <p:txBody>
          <a:bodyPr/>
          <a:lstStyle/>
          <a:p>
            <a:r>
              <a:rPr lang="fr-BE" altLang="fr-FR" dirty="0" err="1" smtClean="0"/>
              <a:t>Introductie</a:t>
            </a:r>
            <a:r>
              <a:rPr lang="fr-BE" altLang="fr-FR" dirty="0" smtClean="0"/>
              <a:t> </a:t>
            </a:r>
            <a:r>
              <a:rPr lang="fr-BE" altLang="fr-FR" i="1" dirty="0" smtClean="0"/>
              <a:t>container </a:t>
            </a:r>
            <a:r>
              <a:rPr lang="fr-BE" altLang="fr-FR" dirty="0" smtClean="0"/>
              <a:t>technologie</a:t>
            </a:r>
          </a:p>
          <a:p>
            <a:endParaRPr lang="fr-BE" altLang="fr-FR" dirty="0" smtClean="0"/>
          </a:p>
          <a:p>
            <a:endParaRPr lang="fr-BE" altLang="fr-FR" sz="1600" dirty="0" smtClean="0"/>
          </a:p>
          <a:p>
            <a:endParaRPr lang="fr-BE" altLang="fr-FR" dirty="0" smtClean="0"/>
          </a:p>
          <a:p>
            <a:endParaRPr lang="fr-BE" altLang="fr-FR" dirty="0" smtClean="0"/>
          </a:p>
          <a:p>
            <a:r>
              <a:rPr lang="fr-BE" altLang="fr-FR" dirty="0" err="1" smtClean="0"/>
              <a:t>Vertaald</a:t>
            </a:r>
            <a:r>
              <a:rPr lang="fr-BE" altLang="fr-FR" dirty="0" smtClean="0"/>
              <a:t> in moderne technologie </a:t>
            </a:r>
            <a:r>
              <a:rPr lang="fr-BE" altLang="fr-FR" dirty="0" err="1" smtClean="0"/>
              <a:t>als</a:t>
            </a:r>
            <a:r>
              <a:rPr lang="fr-BE" altLang="fr-FR" dirty="0" smtClean="0"/>
              <a:t> Platform-as-a-Service</a:t>
            </a:r>
          </a:p>
        </p:txBody>
      </p:sp>
      <p:sp>
        <p:nvSpPr>
          <p:cNvPr id="4" name="Slide Number Placeholder 3"/>
          <p:cNvSpPr>
            <a:spLocks noGrp="1"/>
          </p:cNvSpPr>
          <p:nvPr>
            <p:ph type="sldNum" sz="quarter" idx="12"/>
          </p:nvPr>
        </p:nvSpPr>
        <p:spPr/>
        <p:txBody>
          <a:bodyPr/>
          <a:lstStyle/>
          <a:p>
            <a:pPr>
              <a:defRPr/>
            </a:pPr>
            <a:fld id="{A60A115A-5C25-4C4F-AB9A-53CF64EA9C2D}" type="slidenum">
              <a:rPr lang="nl-BE" smtClean="0"/>
              <a:pPr>
                <a:defRPr/>
              </a:pPr>
              <a:t>80</a:t>
            </a:fld>
            <a:endParaRPr lang="nl-BE" dirty="0"/>
          </a:p>
        </p:txBody>
      </p:sp>
      <p:sp>
        <p:nvSpPr>
          <p:cNvPr id="12294" name="AutoShape 14" descr="Image result for contain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pPr>
            <a:endParaRPr lang="fr-BE" altLang="fr-FR" sz="1800"/>
          </a:p>
        </p:txBody>
      </p:sp>
      <p:grpSp>
        <p:nvGrpSpPr>
          <p:cNvPr id="3" name="Group 2"/>
          <p:cNvGrpSpPr>
            <a:grpSpLocks/>
          </p:cNvGrpSpPr>
          <p:nvPr/>
        </p:nvGrpSpPr>
        <p:grpSpPr bwMode="auto">
          <a:xfrm>
            <a:off x="685800" y="2425700"/>
            <a:ext cx="1077913" cy="1258888"/>
            <a:chOff x="685800" y="2425700"/>
            <a:chExt cx="1077913" cy="1258888"/>
          </a:xfrm>
        </p:grpSpPr>
        <p:pic>
          <p:nvPicPr>
            <p:cNvPr id="1232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25700"/>
              <a:ext cx="1077913" cy="66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5" name="TextBox 25"/>
            <p:cNvSpPr txBox="1">
              <a:spLocks noChangeArrowheads="1"/>
            </p:cNvSpPr>
            <p:nvPr/>
          </p:nvSpPr>
          <p:spPr bwMode="auto">
            <a:xfrm>
              <a:off x="685800" y="3254375"/>
              <a:ext cx="10318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Individuele</a:t>
              </a:r>
            </a:p>
            <a:p>
              <a:pPr algn="ctr" eaLnBrk="1" hangingPunct="1">
                <a:spcBef>
                  <a:spcPct val="0"/>
                </a:spcBef>
                <a:buClrTx/>
                <a:buSzTx/>
                <a:buFontTx/>
                <a:buNone/>
              </a:pPr>
              <a:r>
                <a:rPr lang="fr-BE" altLang="fr-FR" sz="1100">
                  <a:latin typeface="Arial Black" pitchFamily="34" charset="0"/>
                </a:rPr>
                <a:t>inhoud</a:t>
              </a:r>
            </a:p>
          </p:txBody>
        </p:sp>
      </p:grpSp>
      <p:grpSp>
        <p:nvGrpSpPr>
          <p:cNvPr id="11" name="Group 10"/>
          <p:cNvGrpSpPr>
            <a:grpSpLocks/>
          </p:cNvGrpSpPr>
          <p:nvPr/>
        </p:nvGrpSpPr>
        <p:grpSpPr bwMode="auto">
          <a:xfrm>
            <a:off x="1885950" y="2203450"/>
            <a:ext cx="3128963" cy="1379538"/>
            <a:chOff x="1885950" y="2203450"/>
            <a:chExt cx="3128963" cy="1379538"/>
          </a:xfrm>
        </p:grpSpPr>
        <p:grpSp>
          <p:nvGrpSpPr>
            <p:cNvPr id="12320" name="Group 4"/>
            <p:cNvGrpSpPr>
              <a:grpSpLocks/>
            </p:cNvGrpSpPr>
            <p:nvPr/>
          </p:nvGrpSpPr>
          <p:grpSpPr bwMode="auto">
            <a:xfrm>
              <a:off x="2800350" y="2203450"/>
              <a:ext cx="2214563" cy="1379538"/>
              <a:chOff x="2800350" y="2203450"/>
              <a:chExt cx="2214563" cy="1379538"/>
            </a:xfrm>
          </p:grpSpPr>
          <p:pic>
            <p:nvPicPr>
              <p:cNvPr id="1232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2203450"/>
                <a:ext cx="2214563"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23" name="TextBox 33"/>
              <p:cNvSpPr txBox="1">
                <a:spLocks noChangeArrowheads="1"/>
              </p:cNvSpPr>
              <p:nvPr/>
            </p:nvSpPr>
            <p:spPr bwMode="auto">
              <a:xfrm>
                <a:off x="2935288" y="3321050"/>
                <a:ext cx="1952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Geïsoleerd opgeslagen</a:t>
                </a:r>
              </a:p>
            </p:txBody>
          </p:sp>
        </p:grpSp>
        <p:cxnSp>
          <p:nvCxnSpPr>
            <p:cNvPr id="28" name="Straight Arrow Connector 27"/>
            <p:cNvCxnSpPr/>
            <p:nvPr/>
          </p:nvCxnSpPr>
          <p:spPr>
            <a:xfrm>
              <a:off x="1885950" y="2757488"/>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5124450" y="2341563"/>
            <a:ext cx="3667125" cy="1250950"/>
            <a:chOff x="5124450" y="2341563"/>
            <a:chExt cx="3667125" cy="1250950"/>
          </a:xfrm>
        </p:grpSpPr>
        <p:grpSp>
          <p:nvGrpSpPr>
            <p:cNvPr id="12315" name="Group 5"/>
            <p:cNvGrpSpPr>
              <a:grpSpLocks/>
            </p:cNvGrpSpPr>
            <p:nvPr/>
          </p:nvGrpSpPr>
          <p:grpSpPr bwMode="auto">
            <a:xfrm>
              <a:off x="6015038" y="2341563"/>
              <a:ext cx="2776537" cy="1250950"/>
              <a:chOff x="6015038" y="2341563"/>
              <a:chExt cx="2776537" cy="1250950"/>
            </a:xfrm>
          </p:grpSpPr>
          <p:pic>
            <p:nvPicPr>
              <p:cNvPr id="12317"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8" y="2341563"/>
                <a:ext cx="1111250"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1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2341563"/>
                <a:ext cx="1433512" cy="75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19" name="TextBox 36"/>
              <p:cNvSpPr txBox="1">
                <a:spLocks noChangeArrowheads="1"/>
              </p:cNvSpPr>
              <p:nvPr/>
            </p:nvSpPr>
            <p:spPr bwMode="auto">
              <a:xfrm>
                <a:off x="6345238" y="3330575"/>
                <a:ext cx="2297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En makkelijk verplaatsbaar</a:t>
                </a:r>
              </a:p>
            </p:txBody>
          </p:sp>
        </p:grpSp>
        <p:cxnSp>
          <p:nvCxnSpPr>
            <p:cNvPr id="40" name="Straight Arrow Connector 39"/>
            <p:cNvCxnSpPr/>
            <p:nvPr/>
          </p:nvCxnSpPr>
          <p:spPr>
            <a:xfrm>
              <a:off x="5124450" y="2752725"/>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123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5700" y="4221163"/>
            <a:ext cx="498475" cy="260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3" name="Group 12"/>
          <p:cNvGrpSpPr>
            <a:grpSpLocks/>
          </p:cNvGrpSpPr>
          <p:nvPr/>
        </p:nvGrpSpPr>
        <p:grpSpPr bwMode="auto">
          <a:xfrm>
            <a:off x="1895475" y="4205288"/>
            <a:ext cx="1671638" cy="2633662"/>
            <a:chOff x="1895475" y="4205288"/>
            <a:chExt cx="1671638" cy="2633662"/>
          </a:xfrm>
        </p:grpSpPr>
        <p:grpSp>
          <p:nvGrpSpPr>
            <p:cNvPr id="12309" name="Group 8"/>
            <p:cNvGrpSpPr>
              <a:grpSpLocks/>
            </p:cNvGrpSpPr>
            <p:nvPr/>
          </p:nvGrpSpPr>
          <p:grpSpPr bwMode="auto">
            <a:xfrm>
              <a:off x="2747963" y="4205288"/>
              <a:ext cx="819150" cy="2633662"/>
              <a:chOff x="2747963" y="4205288"/>
              <a:chExt cx="819150" cy="2633662"/>
            </a:xfrm>
          </p:grpSpPr>
          <p:pic>
            <p:nvPicPr>
              <p:cNvPr id="123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313" y="6115050"/>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2725" y="5381625"/>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3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7963" y="4205288"/>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30" name="Straight Connector 29"/>
              <p:cNvCxnSpPr>
                <a:stCxn id="12313" idx="2"/>
                <a:endCxn id="12312" idx="0"/>
              </p:cNvCxnSpPr>
              <p:nvPr/>
            </p:nvCxnSpPr>
            <p:spPr>
              <a:xfrm>
                <a:off x="3154363" y="4929188"/>
                <a:ext cx="4762" cy="45243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p:cNvCxnSpPr/>
            <p:nvPr/>
          </p:nvCxnSpPr>
          <p:spPr>
            <a:xfrm>
              <a:off x="1895475" y="5338763"/>
              <a:ext cx="7715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54" name="Right Arrow 53"/>
          <p:cNvSpPr/>
          <p:nvPr/>
        </p:nvSpPr>
        <p:spPr>
          <a:xfrm flipH="1">
            <a:off x="6310313" y="4619625"/>
            <a:ext cx="2087562" cy="1728788"/>
          </a:xfrm>
          <a:prstGeom prst="rightArrow">
            <a:avLst/>
          </a:prstGeom>
          <a:solidFill>
            <a:srgbClr val="3E6E5A">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Monitoring</a:t>
            </a:r>
          </a:p>
          <a:p>
            <a:pPr algn="ctr">
              <a:defRPr/>
            </a:pPr>
            <a:r>
              <a:rPr lang="fr-BE" dirty="0" err="1"/>
              <a:t>Beveiliging</a:t>
            </a:r>
            <a:endParaRPr lang="fr-BE" b="1" dirty="0"/>
          </a:p>
          <a:p>
            <a:pPr algn="ctr">
              <a:defRPr/>
            </a:pPr>
            <a:r>
              <a:rPr lang="fr-BE" dirty="0" err="1"/>
              <a:t>Logging</a:t>
            </a:r>
            <a:endParaRPr lang="fr-BE" dirty="0"/>
          </a:p>
        </p:txBody>
      </p:sp>
      <p:grpSp>
        <p:nvGrpSpPr>
          <p:cNvPr id="14" name="Group 13"/>
          <p:cNvGrpSpPr>
            <a:grpSpLocks/>
          </p:cNvGrpSpPr>
          <p:nvPr/>
        </p:nvGrpSpPr>
        <p:grpSpPr bwMode="auto">
          <a:xfrm>
            <a:off x="4251325" y="4205288"/>
            <a:ext cx="1916113" cy="2625725"/>
            <a:chOff x="4251325" y="4205288"/>
            <a:chExt cx="1916113" cy="2625725"/>
          </a:xfrm>
        </p:grpSpPr>
        <p:pic>
          <p:nvPicPr>
            <p:cNvPr id="12307" name="Picture 5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8000" y="4929188"/>
              <a:ext cx="18494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p:cNvSpPr/>
            <p:nvPr/>
          </p:nvSpPr>
          <p:spPr>
            <a:xfrm>
              <a:off x="4251325" y="4205288"/>
              <a:ext cx="1916113" cy="262572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grpSp>
      <p:grpSp>
        <p:nvGrpSpPr>
          <p:cNvPr id="8" name="Group 7"/>
          <p:cNvGrpSpPr>
            <a:grpSpLocks/>
          </p:cNvGrpSpPr>
          <p:nvPr/>
        </p:nvGrpSpPr>
        <p:grpSpPr bwMode="auto">
          <a:xfrm>
            <a:off x="411163" y="4013200"/>
            <a:ext cx="1595437" cy="2679700"/>
            <a:chOff x="411163" y="4012748"/>
            <a:chExt cx="1594875" cy="2679695"/>
          </a:xfrm>
        </p:grpSpPr>
        <p:pic>
          <p:nvPicPr>
            <p:cNvPr id="1230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4012748"/>
              <a:ext cx="1141866" cy="114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718" y="6178776"/>
              <a:ext cx="477951" cy="47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5"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375" y="5358833"/>
              <a:ext cx="92075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6" name="TextBox 25"/>
            <p:cNvSpPr txBox="1">
              <a:spLocks noChangeArrowheads="1"/>
            </p:cNvSpPr>
            <p:nvPr/>
          </p:nvSpPr>
          <p:spPr bwMode="auto">
            <a:xfrm>
              <a:off x="1100021" y="6261556"/>
              <a:ext cx="9060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fr-BE" altLang="fr-FR" sz="1100">
                  <a:latin typeface="Arial Black" pitchFamily="34" charset="0"/>
                </a:rPr>
                <a:t>Comming</a:t>
              </a:r>
            </a:p>
            <a:p>
              <a:pPr algn="ctr" eaLnBrk="1" hangingPunct="1">
                <a:spcBef>
                  <a:spcPct val="0"/>
                </a:spcBef>
                <a:buClrTx/>
                <a:buSzTx/>
                <a:buFontTx/>
                <a:buNone/>
              </a:pPr>
              <a:r>
                <a:rPr lang="fr-BE" altLang="fr-FR" sz="1100">
                  <a:latin typeface="Arial Black" pitchFamily="34" charset="0"/>
                </a:rPr>
                <a:t>soon</a:t>
              </a:r>
            </a:p>
          </p:txBody>
        </p:sp>
      </p:grpSp>
      <p:sp>
        <p:nvSpPr>
          <p:cNvPr id="38" name="Date Placeholder 3"/>
          <p:cNvSpPr>
            <a:spLocks noGrp="1"/>
          </p:cNvSpPr>
          <p:nvPr>
            <p:ph type="dt" sz="quarter" idx="10"/>
          </p:nvPr>
        </p:nvSpPr>
        <p:spPr>
          <a:xfrm>
            <a:off x="457200" y="19050"/>
            <a:ext cx="2895600" cy="328613"/>
          </a:xfrm>
        </p:spPr>
        <p:txBody>
          <a:bodyPr/>
          <a:lstStyle/>
          <a:p>
            <a:pPr>
              <a:defRPr/>
            </a:pPr>
            <a:r>
              <a:rPr lang="en-US" dirty="0" smtClean="0"/>
              <a:t>24/10/2016</a:t>
            </a:r>
            <a:endParaRPr lang="en-US" dirty="0"/>
          </a:p>
        </p:txBody>
      </p:sp>
    </p:spTree>
    <p:extLst>
      <p:ext uri="{BB962C8B-B14F-4D97-AF65-F5344CB8AC3E}">
        <p14:creationId xmlns:p14="http://schemas.microsoft.com/office/powerpoint/2010/main" val="364294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2308"/>
                                        </p:tgtEl>
                                        <p:attrNameLst>
                                          <p:attrName>style.visibility</p:attrName>
                                        </p:attrNameLst>
                                      </p:cBhvr>
                                      <p:to>
                                        <p:strVal val="visible"/>
                                      </p:to>
                                    </p:set>
                                    <p:animEffect transition="in" filter="wipe(left)">
                                      <p:cBhvr>
                                        <p:cTn id="32" dur="500"/>
                                        <p:tgtEl>
                                          <p:spTgt spid="123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789786" y="1710753"/>
            <a:ext cx="3000375" cy="4514850"/>
          </a:xfrm>
          <a:prstGeom prst="rect">
            <a:avLst/>
          </a:prstGeom>
          <a:solidFill>
            <a:srgbClr val="7030A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dirty="0"/>
          </a:p>
        </p:txBody>
      </p:sp>
      <p:sp>
        <p:nvSpPr>
          <p:cNvPr id="21539" name="TextBox 52"/>
          <p:cNvSpPr txBox="1">
            <a:spLocks noChangeArrowheads="1"/>
          </p:cNvSpPr>
          <p:nvPr/>
        </p:nvSpPr>
        <p:spPr bwMode="auto">
          <a:xfrm>
            <a:off x="6231111" y="1788541"/>
            <a:ext cx="22272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err="1" smtClean="0">
                <a:latin typeface="Arial Black" pitchFamily="34" charset="0"/>
              </a:rPr>
              <a:t>Andere</a:t>
            </a:r>
            <a:r>
              <a:rPr lang="fr-BE" altLang="fr-FR" sz="1100" dirty="0" smtClean="0">
                <a:latin typeface="Arial Black" pitchFamily="34" charset="0"/>
              </a:rPr>
              <a:t> </a:t>
            </a:r>
            <a:r>
              <a:rPr lang="fr-BE" altLang="fr-FR" sz="1100" dirty="0" err="1" smtClean="0">
                <a:latin typeface="Arial Black" pitchFamily="34" charset="0"/>
              </a:rPr>
              <a:t>sectoren</a:t>
            </a:r>
            <a:endParaRPr lang="fr-BE" altLang="fr-FR" sz="1100" dirty="0">
              <a:latin typeface="Arial Black" pitchFamily="34" charset="0"/>
            </a:endParaRPr>
          </a:p>
        </p:txBody>
      </p:sp>
      <p:grpSp>
        <p:nvGrpSpPr>
          <p:cNvPr id="21506" name="Group 20"/>
          <p:cNvGrpSpPr>
            <a:grpSpLocks/>
          </p:cNvGrpSpPr>
          <p:nvPr/>
        </p:nvGrpSpPr>
        <p:grpSpPr bwMode="auto">
          <a:xfrm>
            <a:off x="406574" y="3585591"/>
            <a:ext cx="8328025" cy="669925"/>
            <a:chOff x="700088" y="5087058"/>
            <a:chExt cx="8328566" cy="670805"/>
          </a:xfrm>
        </p:grpSpPr>
        <p:sp>
          <p:nvSpPr>
            <p:cNvPr id="7" name="Rectangle 6"/>
            <p:cNvSpPr/>
            <p:nvPr/>
          </p:nvSpPr>
          <p:spPr>
            <a:xfrm>
              <a:off x="700088" y="5087058"/>
              <a:ext cx="8328566" cy="67080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15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88440" y="4146601"/>
              <a:ext cx="498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fr-BE" smtClean="0"/>
              <a:t>PaaS - Samenwerkingsvormen</a:t>
            </a:r>
            <a:endParaRPr lang="fr-BE" dirty="0"/>
          </a:p>
        </p:txBody>
      </p:sp>
      <p:sp>
        <p:nvSpPr>
          <p:cNvPr id="5" name="Slide Number Placeholder 4"/>
          <p:cNvSpPr>
            <a:spLocks noGrp="1"/>
          </p:cNvSpPr>
          <p:nvPr>
            <p:ph type="sldNum" sz="quarter" idx="12"/>
          </p:nvPr>
        </p:nvSpPr>
        <p:spPr/>
        <p:txBody>
          <a:bodyPr/>
          <a:lstStyle/>
          <a:p>
            <a:fld id="{BA1042FB-A2AA-4A53-B0A8-C8D8A9D05D90}" type="slidenum">
              <a:rPr lang="en-US" smtClean="0"/>
              <a:pPr/>
              <a:t>81</a:t>
            </a:fld>
            <a:endParaRPr lang="en-US" dirty="0"/>
          </a:p>
        </p:txBody>
      </p:sp>
      <p:pic>
        <p:nvPicPr>
          <p:cNvPr id="215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36" y="29283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036" y="29283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9649" y="2928366"/>
            <a:ext cx="812800" cy="723900"/>
          </a:xfrm>
          <a:prstGeom prst="rect">
            <a:avLst/>
          </a:prstGeom>
          <a:solidFill>
            <a:srgbClr val="FF0000"/>
          </a:solidFill>
          <a:ln w="9525">
            <a:solidFill>
              <a:schemeClr val="tx1"/>
            </a:solidFill>
            <a:miter lim="800000"/>
            <a:headEnd/>
            <a:tailEnd/>
          </a:ln>
        </p:spPr>
      </p:pic>
      <p:pic>
        <p:nvPicPr>
          <p:cNvPr id="215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4399" y="29283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19" name="TextBox 14"/>
          <p:cNvSpPr txBox="1">
            <a:spLocks noChangeArrowheads="1"/>
          </p:cNvSpPr>
          <p:nvPr/>
        </p:nvSpPr>
        <p:spPr bwMode="auto">
          <a:xfrm>
            <a:off x="5809885" y="2398934"/>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1</a:t>
            </a:r>
            <a:endParaRPr lang="fr-BE" altLang="fr-FR" sz="1100" dirty="0">
              <a:latin typeface="Arial Black" pitchFamily="34" charset="0"/>
            </a:endParaRPr>
          </a:p>
        </p:txBody>
      </p:sp>
      <p:grpSp>
        <p:nvGrpSpPr>
          <p:cNvPr id="21520" name="Group 23"/>
          <p:cNvGrpSpPr>
            <a:grpSpLocks/>
          </p:cNvGrpSpPr>
          <p:nvPr/>
        </p:nvGrpSpPr>
        <p:grpSpPr bwMode="auto">
          <a:xfrm>
            <a:off x="406574" y="4622228"/>
            <a:ext cx="8328025" cy="676275"/>
            <a:chOff x="654992" y="4823937"/>
            <a:chExt cx="8328566" cy="677144"/>
          </a:xfrm>
        </p:grpSpPr>
        <p:sp>
          <p:nvSpPr>
            <p:cNvPr id="22" name="Rectangle 21"/>
            <p:cNvSpPr/>
            <p:nvPr/>
          </p:nvSpPr>
          <p:spPr>
            <a:xfrm>
              <a:off x="654992" y="4823937"/>
              <a:ext cx="8328566" cy="67714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1542" name="Picture 5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922" y="4849307"/>
              <a:ext cx="1155733" cy="65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3249" y="29283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24" name="TextBox 30"/>
          <p:cNvSpPr txBox="1">
            <a:spLocks noChangeArrowheads="1"/>
          </p:cNvSpPr>
          <p:nvPr/>
        </p:nvSpPr>
        <p:spPr bwMode="auto">
          <a:xfrm>
            <a:off x="6737779" y="2398934"/>
            <a:ext cx="8996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2</a:t>
            </a:r>
            <a:endParaRPr lang="fr-BE" altLang="fr-FR" sz="1100" dirty="0">
              <a:latin typeface="Arial Black" pitchFamily="34" charset="0"/>
            </a:endParaRPr>
          </a:p>
        </p:txBody>
      </p:sp>
      <p:pic>
        <p:nvPicPr>
          <p:cNvPr id="215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961" y="2928366"/>
            <a:ext cx="812800" cy="72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26" name="TextBox 32"/>
          <p:cNvSpPr txBox="1">
            <a:spLocks noChangeArrowheads="1"/>
          </p:cNvSpPr>
          <p:nvPr/>
        </p:nvSpPr>
        <p:spPr bwMode="auto">
          <a:xfrm>
            <a:off x="7729064" y="2398934"/>
            <a:ext cx="9220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smtClean="0">
                <a:latin typeface="Arial Black" pitchFamily="34" charset="0"/>
              </a:rPr>
              <a:t>Partner N</a:t>
            </a:r>
            <a:endParaRPr lang="fr-BE" altLang="fr-FR" sz="1100" dirty="0">
              <a:latin typeface="Arial Black" pitchFamily="34" charset="0"/>
            </a:endParaRPr>
          </a:p>
        </p:txBody>
      </p:sp>
      <p:sp>
        <p:nvSpPr>
          <p:cNvPr id="28" name="Flowchart: Magnetic Disk 27"/>
          <p:cNvSpPr/>
          <p:nvPr/>
        </p:nvSpPr>
        <p:spPr>
          <a:xfrm>
            <a:off x="681924" y="427932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5" name="Flowchart: Magnetic Disk 34"/>
          <p:cNvSpPr/>
          <p:nvPr/>
        </p:nvSpPr>
        <p:spPr>
          <a:xfrm>
            <a:off x="1705861" y="427932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6" name="Flowchart: Magnetic Disk 35"/>
          <p:cNvSpPr/>
          <p:nvPr/>
        </p:nvSpPr>
        <p:spPr>
          <a:xfrm>
            <a:off x="5931074" y="54794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7" name="Flowchart: Magnetic Disk 36"/>
          <p:cNvSpPr/>
          <p:nvPr/>
        </p:nvSpPr>
        <p:spPr>
          <a:xfrm>
            <a:off x="6878811" y="54794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sp>
        <p:nvSpPr>
          <p:cNvPr id="38" name="Flowchart: Magnetic Disk 37"/>
          <p:cNvSpPr/>
          <p:nvPr/>
        </p:nvSpPr>
        <p:spPr>
          <a:xfrm>
            <a:off x="7877349" y="5479478"/>
            <a:ext cx="812800" cy="55086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dirty="0"/>
              <a:t>DB</a:t>
            </a:r>
          </a:p>
        </p:txBody>
      </p:sp>
      <p:cxnSp>
        <p:nvCxnSpPr>
          <p:cNvPr id="48" name="Straight Arrow Connector 47"/>
          <p:cNvCxnSpPr/>
          <p:nvPr/>
        </p:nvCxnSpPr>
        <p:spPr>
          <a:xfrm>
            <a:off x="1988436" y="2172716"/>
            <a:ext cx="0" cy="1635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537" name="TextBox 50"/>
          <p:cNvSpPr txBox="1">
            <a:spLocks noChangeArrowheads="1"/>
          </p:cNvSpPr>
          <p:nvPr/>
        </p:nvSpPr>
        <p:spPr bwMode="auto">
          <a:xfrm>
            <a:off x="1066099" y="1766316"/>
            <a:ext cx="22272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100" dirty="0" err="1" smtClean="0">
                <a:latin typeface="Arial Black" pitchFamily="34" charset="0"/>
              </a:rPr>
              <a:t>Overheid</a:t>
            </a:r>
            <a:r>
              <a:rPr lang="fr-BE" altLang="fr-FR" sz="1100" dirty="0" smtClean="0">
                <a:latin typeface="Arial Black" pitchFamily="34" charset="0"/>
              </a:rPr>
              <a:t> </a:t>
            </a:r>
            <a:r>
              <a:rPr lang="fr-BE" altLang="fr-FR" sz="1100" dirty="0" err="1" smtClean="0">
                <a:latin typeface="Arial Black" pitchFamily="34" charset="0"/>
              </a:rPr>
              <a:t>ecosysteem</a:t>
            </a:r>
            <a:endParaRPr lang="fr-BE" altLang="fr-FR" sz="1100" dirty="0">
              <a:latin typeface="Arial Black" pitchFamily="34" charset="0"/>
            </a:endParaRPr>
          </a:p>
        </p:txBody>
      </p:sp>
      <p:cxnSp>
        <p:nvCxnSpPr>
          <p:cNvPr id="54" name="Straight Connector 53"/>
          <p:cNvCxnSpPr/>
          <p:nvPr/>
        </p:nvCxnSpPr>
        <p:spPr>
          <a:xfrm>
            <a:off x="2450399" y="3279203"/>
            <a:ext cx="279400" cy="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659740" y="4490693"/>
            <a:ext cx="1086983" cy="946027"/>
            <a:chOff x="6782780" y="3149672"/>
            <a:chExt cx="928742" cy="928742"/>
          </a:xfrm>
        </p:grpSpPr>
        <p:pic>
          <p:nvPicPr>
            <p:cNvPr id="43" name="Picture 42" descr="http://icons.iconarchive.com/icons/custom-icon-design/pretty-office-12/512/cloud-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icons.iconarchive.com/icons/custom-icon-design/pretty-office-12/512/cloud-icon.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sp>
        <p:nvSpPr>
          <p:cNvPr id="50" name="TextBox 14"/>
          <p:cNvSpPr txBox="1">
            <a:spLocks noChangeArrowheads="1"/>
          </p:cNvSpPr>
          <p:nvPr/>
        </p:nvSpPr>
        <p:spPr bwMode="auto">
          <a:xfrm>
            <a:off x="2712163" y="2464172"/>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err="1" smtClean="0">
                <a:latin typeface="Arial Black" pitchFamily="34" charset="0"/>
              </a:rPr>
              <a:t>Toepassing</a:t>
            </a:r>
            <a:endParaRPr lang="fr-BE" altLang="fr-FR" sz="1000" dirty="0" smtClean="0">
              <a:latin typeface="Arial Black" pitchFamily="34" charset="0"/>
            </a:endParaRPr>
          </a:p>
          <a:p>
            <a:pPr algn="ctr" eaLnBrk="1" hangingPunct="1"/>
            <a:r>
              <a:rPr lang="nl-BE" altLang="fr-FR" sz="1000" dirty="0">
                <a:latin typeface="Arial Black" pitchFamily="34" charset="0"/>
              </a:rPr>
              <a:t>N</a:t>
            </a:r>
            <a:endParaRPr lang="fr-BE" altLang="fr-FR" sz="1000" dirty="0">
              <a:latin typeface="Arial Black" pitchFamily="34" charset="0"/>
            </a:endParaRPr>
          </a:p>
        </p:txBody>
      </p:sp>
      <p:sp>
        <p:nvSpPr>
          <p:cNvPr id="51" name="TextBox 14"/>
          <p:cNvSpPr txBox="1">
            <a:spLocks noChangeArrowheads="1"/>
          </p:cNvSpPr>
          <p:nvPr/>
        </p:nvSpPr>
        <p:spPr bwMode="auto">
          <a:xfrm>
            <a:off x="611900" y="2464172"/>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err="1" smtClean="0">
                <a:latin typeface="Arial Black" pitchFamily="34" charset="0"/>
              </a:rPr>
              <a:t>Toepassing</a:t>
            </a:r>
            <a:endParaRPr lang="fr-BE" altLang="fr-FR" sz="1000" dirty="0" smtClean="0">
              <a:latin typeface="Arial Black" pitchFamily="34" charset="0"/>
            </a:endParaRPr>
          </a:p>
          <a:p>
            <a:pPr algn="ctr" eaLnBrk="1" hangingPunct="1"/>
            <a:r>
              <a:rPr lang="fr-BE" altLang="fr-FR" sz="1000" dirty="0" smtClean="0">
                <a:latin typeface="Arial Black" pitchFamily="34" charset="0"/>
              </a:rPr>
              <a:t>1</a:t>
            </a:r>
            <a:endParaRPr lang="fr-BE" altLang="fr-FR" sz="1000" dirty="0">
              <a:latin typeface="Arial Black" pitchFamily="34" charset="0"/>
            </a:endParaRPr>
          </a:p>
        </p:txBody>
      </p:sp>
      <p:sp>
        <p:nvSpPr>
          <p:cNvPr id="53" name="TextBox 14"/>
          <p:cNvSpPr txBox="1">
            <a:spLocks noChangeArrowheads="1"/>
          </p:cNvSpPr>
          <p:nvPr/>
        </p:nvSpPr>
        <p:spPr bwMode="auto">
          <a:xfrm>
            <a:off x="1494345" y="2464172"/>
            <a:ext cx="987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BE" altLang="fr-FR" sz="1000" dirty="0" err="1" smtClean="0">
                <a:latin typeface="Arial Black" pitchFamily="34" charset="0"/>
              </a:rPr>
              <a:t>Toepassing</a:t>
            </a:r>
            <a:endParaRPr lang="fr-BE" altLang="fr-FR" sz="1000" dirty="0" smtClean="0">
              <a:latin typeface="Arial Black" pitchFamily="34" charset="0"/>
            </a:endParaRPr>
          </a:p>
          <a:p>
            <a:pPr algn="ctr" eaLnBrk="1" hangingPunct="1"/>
            <a:r>
              <a:rPr lang="nl-BE" altLang="fr-FR" sz="1000" dirty="0">
                <a:latin typeface="Arial Black" pitchFamily="34" charset="0"/>
              </a:rPr>
              <a:t>2</a:t>
            </a:r>
            <a:endParaRPr lang="fr-BE" altLang="fr-FR" sz="1000" dirty="0">
              <a:latin typeface="Arial Black" pitchFamily="34" charset="0"/>
            </a:endParaRPr>
          </a:p>
        </p:txBody>
      </p:sp>
      <p:sp>
        <p:nvSpPr>
          <p:cNvPr id="47" name="Rectangle 46"/>
          <p:cNvSpPr/>
          <p:nvPr/>
        </p:nvSpPr>
        <p:spPr>
          <a:xfrm>
            <a:off x="505120" y="1690116"/>
            <a:ext cx="3238096" cy="4513262"/>
          </a:xfrm>
          <a:prstGeom prst="rect">
            <a:avLst/>
          </a:prstGeom>
          <a:solidFill>
            <a:srgbClr val="E89878">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8" name="Left-Right Arrow 7"/>
          <p:cNvSpPr/>
          <p:nvPr/>
        </p:nvSpPr>
        <p:spPr>
          <a:xfrm>
            <a:off x="3723231" y="4523228"/>
            <a:ext cx="2175540" cy="1110263"/>
          </a:xfrm>
          <a:prstGeom prst="leftRightArrow">
            <a:avLst>
              <a:gd name="adj1" fmla="val 47574"/>
              <a:gd name="adj2" fmla="val 39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Technologische samenwerking</a:t>
            </a:r>
            <a:endParaRPr lang="fr-BE" sz="1600" dirty="0"/>
          </a:p>
        </p:txBody>
      </p:sp>
      <p:sp>
        <p:nvSpPr>
          <p:cNvPr id="55" name="Left-Right Arrow 54"/>
          <p:cNvSpPr/>
          <p:nvPr/>
        </p:nvSpPr>
        <p:spPr>
          <a:xfrm>
            <a:off x="3723231" y="3279203"/>
            <a:ext cx="2175540" cy="1110263"/>
          </a:xfrm>
          <a:prstGeom prst="leftRightArrow">
            <a:avLst>
              <a:gd name="adj1" fmla="val 47574"/>
              <a:gd name="adj2" fmla="val 390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l-BE" sz="1600" dirty="0" smtClean="0"/>
              <a:t>Platform samenwerking</a:t>
            </a:r>
            <a:endParaRPr lang="fr-BE" sz="1600" dirty="0"/>
          </a:p>
        </p:txBody>
      </p:sp>
      <p:sp>
        <p:nvSpPr>
          <p:cNvPr id="56" name="Left-Right Arrow 55"/>
          <p:cNvSpPr/>
          <p:nvPr/>
        </p:nvSpPr>
        <p:spPr>
          <a:xfrm>
            <a:off x="3719530" y="2033092"/>
            <a:ext cx="2175540" cy="1110263"/>
          </a:xfrm>
          <a:prstGeom prst="leftRightArrow">
            <a:avLst>
              <a:gd name="adj1" fmla="val 47574"/>
              <a:gd name="adj2" fmla="val 3908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BE" sz="1600" dirty="0" smtClean="0"/>
              <a:t>Componenten delen</a:t>
            </a:r>
            <a:endParaRPr lang="fr-BE" sz="1600" dirty="0"/>
          </a:p>
        </p:txBody>
      </p:sp>
      <p:sp>
        <p:nvSpPr>
          <p:cNvPr id="44" name="Date Placeholder 3"/>
          <p:cNvSpPr>
            <a:spLocks noGrp="1"/>
          </p:cNvSpPr>
          <p:nvPr>
            <p:ph type="dt" sz="quarter" idx="10"/>
          </p:nvPr>
        </p:nvSpPr>
        <p:spPr>
          <a:xfrm>
            <a:off x="457200" y="19050"/>
            <a:ext cx="2895600" cy="328613"/>
          </a:xfrm>
        </p:spPr>
        <p:txBody>
          <a:bodyPr/>
          <a:lstStyle/>
          <a:p>
            <a:pPr>
              <a:defRPr/>
            </a:pPr>
            <a:r>
              <a:rPr lang="en-US" dirty="0" smtClean="0"/>
              <a:t>24/10/2016</a:t>
            </a:r>
            <a:endParaRPr lang="en-US" dirty="0"/>
          </a:p>
        </p:txBody>
      </p:sp>
    </p:spTree>
    <p:extLst>
      <p:ext uri="{BB962C8B-B14F-4D97-AF65-F5344CB8AC3E}">
        <p14:creationId xmlns:p14="http://schemas.microsoft.com/office/powerpoint/2010/main" val="2997718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smtClean="0"/>
              <a:t>Succesfactoren cloud</a:t>
            </a:r>
            <a:endParaRPr lang="fr-BE" dirty="0"/>
          </a:p>
        </p:txBody>
      </p:sp>
      <p:sp>
        <p:nvSpPr>
          <p:cNvPr id="90115" name="Content Placeholder 2"/>
          <p:cNvSpPr>
            <a:spLocks noGrp="1"/>
          </p:cNvSpPr>
          <p:nvPr>
            <p:ph idx="1"/>
          </p:nvPr>
        </p:nvSpPr>
        <p:spPr/>
        <p:txBody>
          <a:bodyPr/>
          <a:lstStyle/>
          <a:p>
            <a:r>
              <a:rPr lang="nl-BE" altLang="en-US" dirty="0" smtClean="0"/>
              <a:t>Efficiëntie</a:t>
            </a:r>
          </a:p>
          <a:p>
            <a:r>
              <a:rPr lang="nl-BE" altLang="en-US" dirty="0" smtClean="0"/>
              <a:t>Gepaste beveiliging (risico ↘) </a:t>
            </a:r>
          </a:p>
          <a:p>
            <a:r>
              <a:rPr lang="nl-BE" altLang="en-US" dirty="0" smtClean="0"/>
              <a:t>Optimale samenwerking en vertrouwen tussen instellingen</a:t>
            </a:r>
          </a:p>
          <a:p>
            <a:r>
              <a:rPr lang="nl-BE" altLang="en-US" dirty="0" smtClean="0"/>
              <a:t>Differentiatie van aanbod: geen “</a:t>
            </a:r>
            <a:r>
              <a:rPr lang="nl-BE" altLang="en-US" dirty="0" err="1" smtClean="0"/>
              <a:t>one</a:t>
            </a:r>
            <a:r>
              <a:rPr lang="nl-BE" altLang="en-US" dirty="0" smtClean="0"/>
              <a:t> </a:t>
            </a:r>
            <a:r>
              <a:rPr lang="nl-BE" altLang="en-US" dirty="0" err="1" smtClean="0"/>
              <a:t>size</a:t>
            </a:r>
            <a:r>
              <a:rPr lang="nl-BE" altLang="en-US" dirty="0" smtClean="0"/>
              <a:t> fits </a:t>
            </a:r>
            <a:r>
              <a:rPr lang="nl-BE" altLang="en-US" dirty="0" err="1" smtClean="0"/>
              <a:t>all</a:t>
            </a:r>
            <a:r>
              <a:rPr lang="nl-BE" altLang="en-US" dirty="0" smtClean="0"/>
              <a:t>” maar ook geen “maatwerk” per klant </a:t>
            </a:r>
          </a:p>
          <a:p>
            <a:r>
              <a:rPr lang="nl-BE" altLang="en-US" dirty="0" err="1" smtClean="0"/>
              <a:t>Capacity</a:t>
            </a:r>
            <a:r>
              <a:rPr lang="nl-BE" altLang="en-US" dirty="0" smtClean="0"/>
              <a:t> management</a:t>
            </a:r>
          </a:p>
          <a:p>
            <a:r>
              <a:rPr lang="nl-BE" altLang="en-US" dirty="0" smtClean="0"/>
              <a:t>Gefaseerde aanpak, geen “big bang”</a:t>
            </a:r>
          </a:p>
          <a:p>
            <a:r>
              <a:rPr lang="nl-BE" altLang="en-US" dirty="0" smtClean="0"/>
              <a:t>Degelijke dienstverlening: service  / SLA</a:t>
            </a:r>
            <a:endParaRPr lang="fr-BE" altLang="en-US" dirty="0" smtClean="0"/>
          </a:p>
        </p:txBody>
      </p:sp>
      <p:sp>
        <p:nvSpPr>
          <p:cNvPr id="4" name="Date Placeholder 3"/>
          <p:cNvSpPr>
            <a:spLocks noGrp="1"/>
          </p:cNvSpPr>
          <p:nvPr>
            <p:ph type="dt" sz="quarter" idx="10"/>
          </p:nvPr>
        </p:nvSpPr>
        <p:spPr/>
        <p:txBody>
          <a:bodyPr/>
          <a:lstStyle/>
          <a:p>
            <a:pPr>
              <a:defRPr/>
            </a:pPr>
            <a:r>
              <a:rPr lang="en-US" smtClean="0"/>
              <a:t>24/10/2016</a:t>
            </a:r>
            <a:endParaRPr lang="en-US" dirty="0"/>
          </a:p>
        </p:txBody>
      </p:sp>
      <p:sp>
        <p:nvSpPr>
          <p:cNvPr id="5" name="Slide Number Placeholder 4"/>
          <p:cNvSpPr>
            <a:spLocks noGrp="1"/>
          </p:cNvSpPr>
          <p:nvPr>
            <p:ph type="sldNum" sz="quarter" idx="12"/>
          </p:nvPr>
        </p:nvSpPr>
        <p:spPr/>
        <p:txBody>
          <a:bodyPr/>
          <a:lstStyle/>
          <a:p>
            <a:pPr>
              <a:defRPr/>
            </a:pPr>
            <a:fld id="{1A414401-CF72-41CE-BACF-EA36D261A55A}"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91139" name="Picture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379663"/>
            <a:ext cx="8229600" cy="3317875"/>
          </a:xfrm>
        </p:spPr>
      </p:pic>
      <p:sp>
        <p:nvSpPr>
          <p:cNvPr id="11" name="Content Placeholder 10"/>
          <p:cNvSpPr>
            <a:spLocks noGrp="1"/>
          </p:cNvSpPr>
          <p:nvPr>
            <p:ph type="body" sz="half" idx="4294967295"/>
          </p:nvPr>
        </p:nvSpPr>
        <p:spPr>
          <a:xfrm>
            <a:off x="0" y="2133600"/>
            <a:ext cx="2139950" cy="4243388"/>
          </a:xfrm>
        </p:spPr>
        <p:txBody>
          <a:bodyPr rtlCol="0">
            <a:normAutofit/>
          </a:bodyPr>
          <a:lstStyle/>
          <a:p>
            <a:pPr marL="92075" lvl="1" indent="0" eaLnBrk="1" fontAlgn="auto" hangingPunct="1">
              <a:lnSpc>
                <a:spcPct val="80000"/>
              </a:lnSpc>
              <a:spcAft>
                <a:spcPts val="0"/>
              </a:spcAft>
              <a:buFont typeface="Arial" pitchFamily="34" charset="0"/>
              <a:buNone/>
              <a:defRPr/>
            </a:pPr>
            <a:endParaRPr lang="fr-BE" dirty="0" smtClean="0">
              <a:sym typeface="Arial" pitchFamily="34" charset="0"/>
            </a:endParaRPr>
          </a:p>
          <a:p>
            <a:pPr marL="416878" indent="-342900" eaLnBrk="1" fontAlgn="auto" hangingPunct="1">
              <a:lnSpc>
                <a:spcPct val="80000"/>
              </a:lnSpc>
              <a:spcAft>
                <a:spcPts val="0"/>
              </a:spcAft>
              <a:buFont typeface="Arial" pitchFamily="34" charset="0"/>
              <a:buChar char="•"/>
              <a:defRPr/>
            </a:pPr>
            <a:endParaRPr lang="fr-BE" sz="2000" dirty="0" smtClean="0"/>
          </a:p>
          <a:p>
            <a:pPr marL="73978" indent="0" eaLnBrk="1" fontAlgn="auto" hangingPunct="1">
              <a:lnSpc>
                <a:spcPct val="80000"/>
              </a:lnSpc>
              <a:spcAft>
                <a:spcPts val="0"/>
              </a:spcAft>
              <a:buFont typeface="Calibri" pitchFamily="34" charset="0"/>
              <a:buNone/>
              <a:defRPr/>
            </a:pPr>
            <a:endParaRPr lang="fr-BE" dirty="0">
              <a:solidFill>
                <a:srgbClr val="000000"/>
              </a:solidFill>
              <a:sym typeface="Arial" pitchFamily="34" charset="0"/>
            </a:endParaRPr>
          </a:p>
          <a:p>
            <a:pPr marL="0" indent="0">
              <a:buFont typeface="Arial" pitchFamily="34" charset="0"/>
              <a:buNone/>
              <a:defRPr/>
            </a:pPr>
            <a:endParaRPr lang="fr-FR" sz="1600" dirty="0"/>
          </a:p>
        </p:txBody>
      </p:sp>
      <p:sp>
        <p:nvSpPr>
          <p:cNvPr id="75781"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7578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51D21B8-AED2-47BA-8AF5-E93596D89094}" type="slidenum">
              <a:rPr lang="en-US" altLang="en-US" smtClean="0">
                <a:solidFill>
                  <a:srgbClr val="FFFFFF"/>
                </a:solidFill>
              </a:rPr>
              <a:pPr fontAlgn="base">
                <a:spcBef>
                  <a:spcPct val="0"/>
                </a:spcBef>
                <a:spcAft>
                  <a:spcPct val="0"/>
                </a:spcAft>
                <a:defRPr/>
              </a:pPr>
              <a:t>83</a:t>
            </a:fld>
            <a:endParaRPr lang="en-US" altLang="en-US" smtClean="0">
              <a:solidFill>
                <a:srgbClr val="FFFFFF"/>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457200" y="1331913"/>
            <a:ext cx="8267700" cy="5337175"/>
          </a:xfrm>
        </p:spPr>
        <p:txBody>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pPr eaLnBrk="1" fontAlgn="auto" hangingPunct="1">
              <a:spcAft>
                <a:spcPts val="0"/>
              </a:spcAft>
              <a:defRPr/>
            </a:pPr>
            <a:r>
              <a:rPr lang="nl-BE" altLang="en-US" dirty="0"/>
              <a:t>Doelstellingen </a:t>
            </a:r>
            <a:r>
              <a:rPr lang="nl-BE" altLang="en-US" dirty="0" err="1">
                <a:solidFill>
                  <a:srgbClr val="3E6E5A"/>
                </a:solidFill>
              </a:rPr>
              <a:t>eHealth</a:t>
            </a:r>
            <a:r>
              <a:rPr lang="nl-BE" altLang="en-US" dirty="0"/>
              <a:t>-platform</a:t>
            </a:r>
            <a:endParaRPr lang="en-US" dirty="0"/>
          </a:p>
        </p:txBody>
      </p:sp>
      <p:sp>
        <p:nvSpPr>
          <p:cNvPr id="76804"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7680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27A034-D774-4B09-8D10-BE1717AB3200}" type="slidenum">
              <a:rPr lang="en-US" altLang="en-US" smtClean="0">
                <a:solidFill>
                  <a:srgbClr val="FFFFFF"/>
                </a:solidFill>
              </a:rPr>
              <a:pPr fontAlgn="base">
                <a:spcBef>
                  <a:spcPct val="0"/>
                </a:spcBef>
                <a:spcAft>
                  <a:spcPct val="0"/>
                </a:spcAft>
                <a:defRPr/>
              </a:pPr>
              <a:t>84</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smtClean="0">
                <a:sym typeface="Arial" charset="0"/>
              </a:rPr>
              <a:t>Ontwikkeling van een visie en van een strategie inzake </a:t>
            </a:r>
            <a:r>
              <a:rPr lang="nl-BE" altLang="en-US" dirty="0" smtClean="0">
                <a:solidFill>
                  <a:srgbClr val="3E6E5A"/>
                </a:solidFill>
                <a:sym typeface="Arial" charset="0"/>
              </a:rPr>
              <a:t>eHealth</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motor van de noodzakelijke veranderingen zijn voor de uitvoering van de visie en de strategie inzake </a:t>
            </a:r>
            <a:r>
              <a:rPr lang="nl-BE" altLang="en-US" dirty="0" smtClean="0">
                <a:solidFill>
                  <a:srgbClr val="3E6E5A"/>
                </a:solidFill>
                <a:sym typeface="Arial" charset="0"/>
              </a:rPr>
              <a:t>eHealth</a:t>
            </a:r>
            <a:r>
              <a:rPr lang="nl-BE" altLang="en-US" dirty="0" smtClean="0">
                <a:sym typeface="Arial" charset="0"/>
              </a:rPr>
              <a:t> </a:t>
            </a:r>
            <a:r>
              <a:rPr lang="nl-BE" altLang="en-US" dirty="0" smtClean="0"/>
              <a: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Vastleggen van functionele en </a:t>
            </a:r>
            <a:r>
              <a:rPr lang="nl-BE" altLang="en-US" dirty="0" err="1" smtClean="0">
                <a:sym typeface="Arial" charset="0"/>
              </a:rPr>
              <a:t>techische</a:t>
            </a:r>
            <a:r>
              <a:rPr lang="nl-BE" altLang="en-US" dirty="0" smtClean="0">
                <a:sym typeface="Arial" charset="0"/>
              </a:rPr>
              <a:t> normen, standaarden, specificaties en basisarchitectuur inzake ICT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endParaRPr lang="nl-BE" altLang="en-US" dirty="0" smtClean="0">
              <a:sym typeface="Arial" charset="0"/>
            </a:endParaRPr>
          </a:p>
        </p:txBody>
      </p:sp>
      <p:sp>
        <p:nvSpPr>
          <p:cNvPr id="77828"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77829"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82AE334D-FBA1-4CD8-AB6F-686F5025F0AA}" type="slidenum">
              <a:rPr lang="en-US" altLang="en-US" smtClean="0">
                <a:solidFill>
                  <a:srgbClr val="FFFFFF"/>
                </a:solidFill>
              </a:rPr>
              <a:pPr fontAlgn="base">
                <a:spcBef>
                  <a:spcPct val="0"/>
                </a:spcBef>
                <a:spcAft>
                  <a:spcPct val="0"/>
                </a:spcAft>
                <a:defRPr/>
              </a:pPr>
              <a:t>85</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pPr eaLnBrk="1" hangingPunct="1"/>
            <a:r>
              <a:rPr lang="nl-BE" altLang="en-US" smtClean="0">
                <a:sym typeface="Arial" charset="0"/>
              </a:rPr>
              <a:t>Registreren van software voor het beheer van elektronische patiëntendossiers  </a:t>
            </a:r>
          </a:p>
          <a:p>
            <a:pPr eaLnBrk="1" hangingPunct="1"/>
            <a:endParaRPr lang="nl-BE" altLang="en-US" smtClean="0">
              <a:sym typeface="Arial" charset="0"/>
            </a:endParaRPr>
          </a:p>
          <a:p>
            <a:pPr eaLnBrk="1" hangingPunct="1"/>
            <a:r>
              <a:rPr lang="nl-BE" altLang="en-US" smtClean="0">
                <a:sym typeface="Arial" charset="0"/>
              </a:rPr>
              <a:t>Concipiëren, uitwerken en beheren van een samenwerkingsplatform voor de veilige elektronische gegevensuitwisseling met de bijhorende basisdiensten </a:t>
            </a:r>
          </a:p>
          <a:p>
            <a:pPr eaLnBrk="1" hangingPunct="1"/>
            <a:endParaRPr lang="nl-BE" altLang="en-US" smtClean="0">
              <a:sym typeface="Arial" charset="0"/>
            </a:endParaRPr>
          </a:p>
          <a:p>
            <a:pPr eaLnBrk="1" hangingPunct="1"/>
            <a:r>
              <a:rPr lang="nl-BE" altLang="en-US" smtClean="0">
                <a:sym typeface="Arial" charset="0"/>
              </a:rPr>
              <a:t>Een akkoord bereiken over een taakverdeling en over de kwaliteitsnormen en nagaan of de kwaliteitsnormen worden nageleefd</a:t>
            </a:r>
          </a:p>
        </p:txBody>
      </p:sp>
      <p:sp>
        <p:nvSpPr>
          <p:cNvPr id="78852"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7885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D7873811-4E15-47F3-84CF-08DE0931F4A1}" type="slidenum">
              <a:rPr lang="en-US" altLang="en-US" smtClean="0">
                <a:solidFill>
                  <a:srgbClr val="FFFFFF"/>
                </a:solidFill>
              </a:rPr>
              <a:pPr fontAlgn="base">
                <a:spcBef>
                  <a:spcPct val="0"/>
                </a:spcBef>
                <a:spcAft>
                  <a:spcPct val="0"/>
                </a:spcAft>
                <a:defRPr/>
              </a:pPr>
              <a:t>86</a:t>
            </a:fld>
            <a:endParaRPr lang="en-US" altLang="en-US" smtClean="0">
              <a:solidFill>
                <a:srgbClr val="FFFFFF"/>
              </a:solidFill>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nl-BE" dirty="0" smtClean="0"/>
              <a:t>10 opdrachten</a:t>
            </a:r>
            <a:endParaRPr lang="nl-BE" dirty="0"/>
          </a:p>
        </p:txBody>
      </p:sp>
      <p:sp>
        <p:nvSpPr>
          <p:cNvPr id="3" name="Tijdelijke aanduiding voor inhoud 2"/>
          <p:cNvSpPr>
            <a:spLocks noGrp="1"/>
          </p:cNvSpPr>
          <p:nvPr>
            <p:ph idx="1"/>
          </p:nvPr>
        </p:nvSpPr>
        <p:spPr/>
        <p:txBody>
          <a:bodyPr rtlCol="0">
            <a:normAutofit lnSpcReduction="10000"/>
          </a:bodyPr>
          <a:lstStyle/>
          <a:p>
            <a:pPr marL="182880" indent="-182880" eaLnBrk="1" fontAlgn="auto" hangingPunct="1">
              <a:spcAft>
                <a:spcPts val="0"/>
              </a:spcAft>
              <a:buFont typeface="Arial" pitchFamily="34" charset="0"/>
              <a:buChar char="•"/>
              <a:defRPr/>
            </a:pPr>
            <a:r>
              <a:rPr lang="nl-BE" altLang="en-US" dirty="0">
                <a:sym typeface="Arial" charset="0"/>
              </a:rPr>
              <a:t>Als onafhankelijke </a:t>
            </a:r>
            <a:r>
              <a:rPr lang="nl-BE" altLang="en-US" dirty="0" err="1">
                <a:sym typeface="Arial" charset="0"/>
              </a:rPr>
              <a:t>trusted</a:t>
            </a:r>
            <a:r>
              <a:rPr lang="nl-BE" altLang="en-US" dirty="0">
                <a:sym typeface="Arial" charset="0"/>
              </a:rPr>
              <a:t> </a:t>
            </a:r>
            <a:r>
              <a:rPr lang="nl-BE" altLang="en-US" dirty="0" err="1">
                <a:sym typeface="Arial" charset="0"/>
              </a:rPr>
              <a:t>third</a:t>
            </a:r>
            <a:r>
              <a:rPr lang="nl-BE" altLang="en-US" dirty="0">
                <a:sym typeface="Arial" charset="0"/>
              </a:rPr>
              <a:t> party (TTP) </a:t>
            </a:r>
            <a:r>
              <a:rPr lang="nl-BE" altLang="en-US" dirty="0" smtClean="0">
                <a:sym typeface="Arial" charset="0"/>
              </a:rPr>
              <a:t>optreden </a:t>
            </a:r>
            <a:r>
              <a:rPr lang="nl-BE" altLang="en-US" dirty="0">
                <a:sym typeface="Arial" charset="0"/>
              </a:rPr>
              <a:t>voor het coderen en anonimiseren van persoonsgegevens m.b.t. de gezondheid voor rekening van bepaalde, in de wet opgesomde instanties ter ondersteuning van het wetenschappelijk onderzoek en het beleid </a:t>
            </a:r>
          </a:p>
          <a:p>
            <a:pPr marL="182880" indent="-182880" eaLnBrk="1" fontAlgn="auto" hangingPunct="1">
              <a:spcAft>
                <a:spcPts val="0"/>
              </a:spcAft>
              <a:buFont typeface="Arial" pitchFamily="34" charset="0"/>
              <a:buChar char="•"/>
              <a:defRPr/>
            </a:pPr>
            <a:endParaRPr lang="nl-BE" altLang="en-US" dirty="0" smtClean="0">
              <a:sym typeface="Arial" charset="0"/>
            </a:endParaRPr>
          </a:p>
          <a:p>
            <a:pPr marL="182880" indent="-182880" eaLnBrk="1" fontAlgn="auto" hangingPunct="1">
              <a:spcAft>
                <a:spcPts val="0"/>
              </a:spcAft>
              <a:buFont typeface="Arial" pitchFamily="34" charset="0"/>
              <a:buChar char="•"/>
              <a:defRPr/>
            </a:pPr>
            <a:r>
              <a:rPr lang="nl-BE" altLang="en-US" dirty="0" smtClean="0">
                <a:sym typeface="Arial" charset="0"/>
              </a:rPr>
              <a:t>De </a:t>
            </a:r>
            <a:r>
              <a:rPr lang="nl-BE" altLang="en-US" dirty="0">
                <a:sym typeface="Arial" charset="0"/>
              </a:rPr>
              <a:t>totstandkoming van programma's en projecten promoten en coördineren</a:t>
            </a:r>
            <a:r>
              <a:rPr lang="nl-BE" altLang="en-US" dirty="0"/>
              <a:t> </a:t>
            </a:r>
          </a:p>
          <a:p>
            <a:pPr marL="182880" indent="-182880" eaLnBrk="1" fontAlgn="auto" hangingPunct="1">
              <a:spcAft>
                <a:spcPts val="0"/>
              </a:spcAft>
              <a:buFont typeface="Arial" pitchFamily="34" charset="0"/>
              <a:buChar char="•"/>
              <a:defRPr/>
            </a:pPr>
            <a:endParaRPr lang="nl-BE" altLang="en-US" dirty="0">
              <a:sym typeface="Arial" charset="0"/>
            </a:endParaRPr>
          </a:p>
          <a:p>
            <a:pPr marL="182880" indent="-182880" eaLnBrk="1" fontAlgn="auto" hangingPunct="1">
              <a:spcAft>
                <a:spcPts val="0"/>
              </a:spcAft>
              <a:buFont typeface="Arial" pitchFamily="34" charset="0"/>
              <a:buChar char="•"/>
              <a:defRPr/>
            </a:pPr>
            <a:r>
              <a:rPr lang="nl-BE" altLang="en-US" dirty="0">
                <a:sym typeface="Arial" charset="0"/>
              </a:rPr>
              <a:t>De ICT-aspecten van de gegevensuitwisseling beheren en coördineren in het kader van de elektronische patiëntendossiers en van de elektronische medische </a:t>
            </a:r>
            <a:r>
              <a:rPr lang="nl-BE" altLang="en-US" dirty="0" smtClean="0">
                <a:sym typeface="Arial" charset="0"/>
              </a:rPr>
              <a:t>voorschriften</a:t>
            </a:r>
            <a:endParaRPr lang="nl-BE" altLang="en-US" dirty="0">
              <a:sym typeface="Arial" charset="0"/>
            </a:endParaRPr>
          </a:p>
        </p:txBody>
      </p:sp>
      <p:sp>
        <p:nvSpPr>
          <p:cNvPr id="79876" name="Tijdelijke aanduiding voor dianumm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9D0516F4-363B-4B21-A2CC-2397F94D23B9}" type="slidenum">
              <a:rPr lang="en-US" altLang="en-US" smtClean="0">
                <a:solidFill>
                  <a:srgbClr val="FFFFFF"/>
                </a:solidFill>
              </a:rPr>
              <a:pPr fontAlgn="base">
                <a:spcBef>
                  <a:spcPct val="0"/>
                </a:spcBef>
                <a:spcAft>
                  <a:spcPct val="0"/>
                </a:spcAft>
                <a:defRPr/>
              </a:pPr>
              <a:t>87</a:t>
            </a:fld>
            <a:endParaRPr lang="en-US" altLang="en-US" smtClean="0">
              <a:solidFill>
                <a:srgbClr val="FFFFFF"/>
              </a:solidFill>
            </a:endParaRPr>
          </a:p>
        </p:txBody>
      </p:sp>
      <p:sp>
        <p:nvSpPr>
          <p:cNvPr id="79877" name="Date Placeholder 1"/>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altLang="en-US" smtClean="0"/>
              <a:t>Basisarchitectuur</a:t>
            </a:r>
            <a:endParaRPr lang="en-US" dirty="0"/>
          </a:p>
        </p:txBody>
      </p:sp>
      <p:sp>
        <p:nvSpPr>
          <p:cNvPr id="80899"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E95B988-833F-48D7-8576-5D2804474D57}" type="slidenum">
              <a:rPr lang="en-US" altLang="en-US" smtClean="0">
                <a:solidFill>
                  <a:srgbClr val="FFFFFF"/>
                </a:solidFill>
              </a:rPr>
              <a:pPr fontAlgn="base">
                <a:spcBef>
                  <a:spcPct val="0"/>
                </a:spcBef>
                <a:spcAft>
                  <a:spcPct val="0"/>
                </a:spcAft>
                <a:defRPr/>
              </a:pPr>
              <a:t>88</a:t>
            </a:fld>
            <a:endParaRPr lang="en-US" altLang="en-US" smtClean="0">
              <a:solidFill>
                <a:srgbClr val="FFFFFF"/>
              </a:solidFill>
            </a:endParaRP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nl-BE" sz="2400" b="1" i="1" dirty="0">
                <a:solidFill>
                  <a:srgbClr val="FFFFFF"/>
                </a:solidFill>
                <a:effectLst>
                  <a:outerShdw blurRad="38100" dist="38100" dir="2700000" algn="tl">
                    <a:srgbClr val="000000"/>
                  </a:outerShdw>
                </a:effectLst>
                <a:latin typeface="+mn-lt"/>
                <a:cs typeface="+mn-cs"/>
              </a:rPr>
              <a:t>Basisdiensten</a:t>
            </a:r>
          </a:p>
          <a:p>
            <a:pPr algn="ctr" fontAlgn="auto">
              <a:spcBef>
                <a:spcPts val="0"/>
              </a:spcBef>
              <a:spcAft>
                <a:spcPts val="0"/>
              </a:spcAft>
              <a:defRPr/>
            </a:pPr>
            <a:r>
              <a:rPr lang="nl-BE" sz="2400" b="1" i="1" dirty="0">
                <a:solidFill>
                  <a:srgbClr val="3E6E5A"/>
                </a:solidFill>
                <a:effectLst>
                  <a:outerShdw blurRad="38100" dist="38100" dir="2700000" algn="tl">
                    <a:srgbClr val="000000"/>
                  </a:outerShdw>
                </a:effectLst>
                <a:latin typeface="+mn-lt"/>
                <a:cs typeface="+mn-cs"/>
              </a:rPr>
              <a:t>eHealth</a:t>
            </a:r>
            <a:r>
              <a:rPr lang="nl-BE" sz="2400" b="1" i="1" dirty="0">
                <a:solidFill>
                  <a:srgbClr val="FFFFFF"/>
                </a:solidFill>
                <a:effectLst>
                  <a:outerShdw blurRad="38100" dist="38100" dir="2700000" algn="tl">
                    <a:srgbClr val="000000"/>
                  </a:outerShdw>
                </a:effectLst>
                <a:latin typeface="+mn-lt"/>
                <a:cs typeface="+mn-cs"/>
              </a:rPr>
              <a:t>-platform</a:t>
            </a:r>
          </a:p>
        </p:txBody>
      </p:sp>
      <p:sp>
        <p:nvSpPr>
          <p:cNvPr id="96268"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Patiënten, zorgverstrekkers</a:t>
            </a:r>
          </a:p>
          <a:p>
            <a:pPr algn="ctr" fontAlgn="auto">
              <a:spcBef>
                <a:spcPts val="0"/>
              </a:spcBef>
              <a:spcAft>
                <a:spcPts val="0"/>
              </a:spcAft>
              <a:defRPr/>
            </a:pPr>
            <a:r>
              <a:rPr lang="nl-BE" sz="2000" b="1" i="1" dirty="0">
                <a:solidFill>
                  <a:srgbClr val="000000"/>
                </a:solidFill>
                <a:effectLst>
                  <a:outerShdw blurRad="38100" dist="38100" dir="2700000" algn="tl">
                    <a:srgbClr val="C0C0C0"/>
                  </a:outerShdw>
                </a:effectLst>
                <a:latin typeface="+mn-lt"/>
                <a:cs typeface="+mn-cs"/>
              </a:rPr>
              <a:t>en zorginstellingen</a:t>
            </a:r>
            <a:endParaRPr lang="nl-BE" sz="2000" b="1" i="1" dirty="0">
              <a:solidFill>
                <a:srgbClr val="FFFFFF"/>
              </a:solidFill>
              <a:effectLst>
                <a:outerShdw blurRad="38100" dist="38100" dir="2700000" algn="tl">
                  <a:srgbClr val="C0C0C0"/>
                </a:outerShdw>
              </a:effectLst>
              <a:latin typeface="+mn-lt"/>
              <a:cs typeface="+mn-cs"/>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15913" y="6091238"/>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portaal </a:t>
            </a:r>
            <a:r>
              <a:rPr lang="nl-BE" sz="1400" i="1" dirty="0">
                <a:solidFill>
                  <a:srgbClr val="3E6E5A"/>
                </a:solidFill>
                <a:effectLst>
                  <a:outerShdw blurRad="38100" dist="38100" dir="2700000" algn="tl">
                    <a:srgbClr val="000000"/>
                  </a:outerShdw>
                </a:effectLst>
                <a:latin typeface="+mn-lt"/>
                <a:cs typeface="+mn-cs"/>
              </a:rPr>
              <a:t>eHealth</a:t>
            </a:r>
            <a:r>
              <a:rPr lang="nl-BE" sz="1400" i="1" dirty="0">
                <a:solidFill>
                  <a:srgbClr val="FFFFFF"/>
                </a:solidFill>
                <a:effectLst>
                  <a:outerShdw blurRad="38100" dist="38100" dir="2700000" algn="tl">
                    <a:srgbClr val="000000"/>
                  </a:outerShdw>
                </a:effectLst>
                <a:latin typeface="+mn-lt"/>
                <a:cs typeface="+mn-cs"/>
              </a:rPr>
              <a:t>-platform</a:t>
            </a:r>
          </a:p>
        </p:txBody>
      </p:sp>
      <p:grpSp>
        <p:nvGrpSpPr>
          <p:cNvPr id="96278"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Health portal</a:t>
              </a:r>
              <a:endParaRPr lang="nl-BE" sz="1000" i="1">
                <a:solidFill>
                  <a:srgbClr val="FFFFFF"/>
                </a:solidFill>
                <a:latin typeface="+mn-lt"/>
                <a:cs typeface="+mn-cs"/>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Software zorginstelling</a:t>
            </a:r>
            <a:endParaRPr lang="nl-BE" sz="1000" i="1">
              <a:solidFill>
                <a:srgbClr val="FFFFFF"/>
              </a:solidFill>
              <a:latin typeface="+mn-lt"/>
              <a:cs typeface="+mn-cs"/>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MyCareNet</a:t>
            </a:r>
            <a:endParaRPr lang="nl-BE" sz="1000" i="1">
              <a:solidFill>
                <a:srgbClr val="FFFFFF"/>
              </a:solidFill>
              <a:latin typeface="+mn-lt"/>
              <a:cs typeface="+mn-cs"/>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dirty="0">
                <a:solidFill>
                  <a:srgbClr val="FFFFFF"/>
                </a:solidFill>
                <a:effectLst>
                  <a:outerShdw blurRad="38100" dist="38100" dir="2700000" algn="tl">
                    <a:srgbClr val="000000"/>
                  </a:outerShdw>
                </a:effectLst>
                <a:latin typeface="+mn-lt"/>
                <a:cs typeface="+mn-cs"/>
              </a:rPr>
              <a:t>Software zorgverlener</a:t>
            </a:r>
            <a:endParaRPr lang="nl-BE" sz="1000" i="1" dirty="0">
              <a:solidFill>
                <a:srgbClr val="FFFFFF"/>
              </a:solidFill>
              <a:latin typeface="+mn-lt"/>
              <a:cs typeface="+mn-cs"/>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2617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1239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5346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7808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6622257" y="1221581"/>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nl-BE" sz="1400" i="1">
                <a:solidFill>
                  <a:srgbClr val="FFFFFF"/>
                </a:solidFill>
                <a:effectLst>
                  <a:outerShdw blurRad="38100" dist="38100" dir="2700000" algn="tl">
                    <a:srgbClr val="000000"/>
                  </a:outerShdw>
                </a:effectLst>
                <a:latin typeface="+mn-lt"/>
                <a:cs typeface="+mn-cs"/>
              </a:rPr>
              <a:t>Site RIZIV</a:t>
            </a:r>
            <a:endParaRPr lang="nl-BE" sz="1000" i="1">
              <a:solidFill>
                <a:srgbClr val="FFFFFF"/>
              </a:solidFill>
              <a:latin typeface="+mn-lt"/>
              <a:cs typeface="+mn-cs"/>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nl-BE" sz="2000" b="1" i="1">
                <a:solidFill>
                  <a:srgbClr val="FFCC99"/>
                </a:solidFill>
                <a:effectLst>
                  <a:outerShdw blurRad="38100" dist="38100" dir="2700000" algn="tl">
                    <a:srgbClr val="000000"/>
                  </a:outerShdw>
                </a:effectLst>
                <a:latin typeface="+mn-lt"/>
                <a:cs typeface="+mn-cs"/>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3" name="AutoShape 33">
            <a:hlinkClick r:id="" action="ppaction://noaction" highlightClick="1"/>
          </p:cNvPr>
          <p:cNvSpPr>
            <a:spLocks noChangeArrowheads="1"/>
          </p:cNvSpPr>
          <p:nvPr/>
        </p:nvSpPr>
        <p:spPr bwMode="blackWhite">
          <a:xfrm>
            <a:off x="7899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4" name="AutoShape 34">
            <a:hlinkClick r:id="" action="ppaction://noaction" highlightClick="1"/>
          </p:cNvPr>
          <p:cNvSpPr>
            <a:spLocks noChangeArrowheads="1"/>
          </p:cNvSpPr>
          <p:nvPr/>
        </p:nvSpPr>
        <p:spPr bwMode="blackWhite">
          <a:xfrm>
            <a:off x="7962900" y="22050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8026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nl-BE" sz="1600" b="1" i="1">
                <a:solidFill>
                  <a:srgbClr val="FFFFFF"/>
                </a:solidFill>
                <a:effectLst>
                  <a:outerShdw blurRad="38100" dist="38100" dir="2700000" algn="tl">
                    <a:srgbClr val="000000"/>
                  </a:outerShdw>
                </a:effectLst>
                <a:latin typeface="+mn-lt"/>
                <a:cs typeface="+mn-cs"/>
              </a:rPr>
              <a:t>DTW</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smtClean="0"/>
              <a:t>10 basisdiensten</a:t>
            </a:r>
            <a:endParaRPr lang="nl-BE" dirty="0"/>
          </a:p>
        </p:txBody>
      </p:sp>
      <p:graphicFrame>
        <p:nvGraphicFramePr>
          <p:cNvPr id="6" name="Content Placeholder 5"/>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8192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6BBB84C9-5F7A-4659-8AAC-7A3CAD6670C7}" type="slidenum">
              <a:rPr lang="en-US" altLang="en-US" smtClean="0">
                <a:solidFill>
                  <a:srgbClr val="FFFFFF"/>
                </a:solidFill>
              </a:rPr>
              <a:pPr fontAlgn="base">
                <a:spcBef>
                  <a:spcPct val="0"/>
                </a:spcBef>
                <a:spcAft>
                  <a:spcPct val="0"/>
                </a:spcAft>
                <a:defRPr/>
              </a:pPr>
              <a:t>89</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nl-BE" dirty="0" err="1" smtClean="0"/>
              <a:t>Roadmap</a:t>
            </a:r>
            <a:r>
              <a:rPr lang="nl-BE" dirty="0" smtClean="0"/>
              <a:t> </a:t>
            </a:r>
            <a:r>
              <a:rPr lang="nl-BE" dirty="0" err="1" smtClean="0">
                <a:solidFill>
                  <a:srgbClr val="3E6E5A"/>
                </a:solidFill>
              </a:rPr>
              <a:t>eGezondheid</a:t>
            </a:r>
            <a:r>
              <a:rPr lang="nl-BE" dirty="0" smtClean="0"/>
              <a:t> 2015-2019</a:t>
            </a:r>
            <a:endParaRPr lang="nl-BE" dirty="0"/>
          </a:p>
        </p:txBody>
      </p:sp>
      <p:sp>
        <p:nvSpPr>
          <p:cNvPr id="13315" name="Content Placeholder 10"/>
          <p:cNvSpPr>
            <a:spLocks noGrp="1"/>
          </p:cNvSpPr>
          <p:nvPr>
            <p:ph idx="1"/>
          </p:nvPr>
        </p:nvSpPr>
        <p:spPr/>
        <p:txBody>
          <a:bodyPr/>
          <a:lstStyle/>
          <a:p>
            <a:pPr eaLnBrk="1" hangingPunct="1"/>
            <a:r>
              <a:rPr lang="nl-BE" altLang="en-US" smtClean="0"/>
              <a:t>Einde 2012: organisatie van een Rondetafelconferentie over de prioriteiten inzake informatisering van de gezondheidszorgsector</a:t>
            </a:r>
          </a:p>
          <a:p>
            <a:pPr eaLnBrk="1" hangingPunct="1"/>
            <a:endParaRPr lang="nl-BE" altLang="en-US" smtClean="0"/>
          </a:p>
          <a:p>
            <a:pPr eaLnBrk="1" hangingPunct="1"/>
            <a:r>
              <a:rPr lang="nl-BE" altLang="en-US" smtClean="0"/>
              <a:t>Deelname van ongeveer 300 personen uit de sector </a:t>
            </a:r>
          </a:p>
          <a:p>
            <a:pPr eaLnBrk="1" hangingPunct="1"/>
            <a:endParaRPr lang="nl-BE" altLang="en-US" smtClean="0"/>
          </a:p>
          <a:p>
            <a:pPr eaLnBrk="1" hangingPunct="1"/>
            <a:r>
              <a:rPr lang="nl-BE" altLang="en-US" smtClean="0"/>
              <a:t>Resultaat: Roadmap </a:t>
            </a:r>
            <a:r>
              <a:rPr lang="nl-BE" altLang="en-US" smtClean="0">
                <a:solidFill>
                  <a:srgbClr val="3E6E5A"/>
                </a:solidFill>
              </a:rPr>
              <a:t>eGezondheid</a:t>
            </a:r>
            <a:r>
              <a:rPr lang="nl-BE" altLang="en-US" smtClean="0"/>
              <a:t> met concrete doelstellingen voor de volgende 5 jaar</a:t>
            </a:r>
          </a:p>
          <a:p>
            <a:pPr eaLnBrk="1" hangingPunct="1"/>
            <a:endParaRPr lang="nl-BE" altLang="en-US" smtClean="0"/>
          </a:p>
          <a:p>
            <a:pPr eaLnBrk="1" hangingPunct="1"/>
            <a:r>
              <a:rPr lang="nl-BE" altLang="en-US" smtClean="0"/>
              <a:t>2015: actualisering van de Roadmap </a:t>
            </a:r>
            <a:r>
              <a:rPr lang="nl-BE" altLang="en-US" smtClean="0">
                <a:solidFill>
                  <a:srgbClr val="3E6E5A"/>
                </a:solidFill>
              </a:rPr>
              <a:t>eGezondheid</a:t>
            </a:r>
            <a:r>
              <a:rPr lang="nl-BE" altLang="en-US" smtClean="0"/>
              <a:t>: Roadmap 2.0</a:t>
            </a:r>
          </a:p>
        </p:txBody>
      </p:sp>
      <p:sp>
        <p:nvSpPr>
          <p:cNvPr id="12292" name="Date Placeholder 5"/>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12293" name="Slide Number Placeholder 6"/>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97C73C1-20FF-4ACD-BE71-76B6F08E618E}" type="slidenum">
              <a:rPr lang="en-US" altLang="en-US" smtClean="0">
                <a:solidFill>
                  <a:srgbClr val="FFFFFF"/>
                </a:solidFill>
              </a:rPr>
              <a:pPr fontAlgn="base">
                <a:spcBef>
                  <a:spcPct val="0"/>
                </a:spcBef>
                <a:spcAft>
                  <a:spcPct val="0"/>
                </a:spcAft>
                <a:defRPr/>
              </a:pPr>
              <a:t>9</a:t>
            </a:fld>
            <a:endParaRPr lang="nl-BE" altLang="en-US" smtClean="0">
              <a:solidFill>
                <a:srgbClr val="FFFFFF"/>
              </a:solidFill>
            </a:endParaRPr>
          </a:p>
        </p:txBody>
      </p:sp>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876925"/>
            <a:ext cx="299243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BE" dirty="0" smtClean="0"/>
              <a:t>www.ehealth.fgov.be</a:t>
            </a:r>
            <a:endParaRPr lang="en-US" dirty="0"/>
          </a:p>
        </p:txBody>
      </p:sp>
      <p:sp>
        <p:nvSpPr>
          <p:cNvPr id="4" name="Date Placeholder 3"/>
          <p:cNvSpPr>
            <a:spLocks noGrp="1"/>
          </p:cNvSpPr>
          <p:nvPr>
            <p:ph type="dt" sz="quarter" idx="10"/>
          </p:nvPr>
        </p:nvSpPr>
        <p:spPr/>
        <p:txBody>
          <a:bodyPr/>
          <a:lstStyle/>
          <a:p>
            <a:pPr>
              <a:defRPr/>
            </a:pPr>
            <a:r>
              <a:rPr lang="en-US" smtClean="0"/>
              <a:t>24/10/2016</a:t>
            </a:r>
            <a:endParaRPr lang="nl-BE" dirty="0"/>
          </a:p>
        </p:txBody>
      </p:sp>
      <p:sp>
        <p:nvSpPr>
          <p:cNvPr id="5" name="Slide Number Placeholder 4"/>
          <p:cNvSpPr>
            <a:spLocks noGrp="1"/>
          </p:cNvSpPr>
          <p:nvPr>
            <p:ph type="sldNum" sz="quarter" idx="12"/>
          </p:nvPr>
        </p:nvSpPr>
        <p:spPr/>
        <p:txBody>
          <a:bodyPr/>
          <a:lstStyle/>
          <a:p>
            <a:pPr>
              <a:defRPr/>
            </a:pPr>
            <a:fld id="{A0FA8A64-C167-4DEA-8502-218C6C78F4DE}" type="slidenum">
              <a:rPr lang="en-US" smtClean="0"/>
              <a:pPr>
                <a:defRPr/>
              </a:pPr>
              <a:t>90</a:t>
            </a:fld>
            <a:endParaRPr lang="nl-BE"/>
          </a:p>
        </p:txBody>
      </p:sp>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449388"/>
            <a:ext cx="9026525"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62500" lnSpcReduction="20000"/>
          </a:bodyPr>
          <a:lstStyle/>
          <a:p>
            <a:pPr>
              <a:defRPr/>
            </a:pPr>
            <a:r>
              <a:rPr lang="nl-BE" dirty="0" smtClean="0"/>
              <a:t>Garandeert dat enkel de gemachtigde zorgverleners/instellingen toegang krijgen tot de persoonsgegevens waartoe ze toegang mogen hebben</a:t>
            </a:r>
          </a:p>
          <a:p>
            <a:pPr>
              <a:defRPr/>
            </a:pPr>
            <a:endParaRPr lang="nl-BE" dirty="0" smtClean="0"/>
          </a:p>
          <a:p>
            <a:pPr lvl="1">
              <a:defRPr/>
            </a:pPr>
            <a:r>
              <a:rPr lang="nl-BE" dirty="0" smtClean="0"/>
              <a:t>de toegangsregels worden onder meer opgelegd door de wet of door de machtigingen van de afdeling Gezondheid van het Sectoraal Comité (opgericht binnen de Commissie voor de Bescherming van de Persoonlijke Levenssfeer) </a:t>
            </a:r>
          </a:p>
          <a:p>
            <a:pPr lvl="1">
              <a:defRPr/>
            </a:pPr>
            <a:endParaRPr lang="nl-BE" dirty="0" smtClean="0"/>
          </a:p>
          <a:p>
            <a:pPr lvl="1">
              <a:defRPr/>
            </a:pPr>
            <a:r>
              <a:rPr lang="nl-BE" dirty="0" smtClean="0"/>
              <a:t>voor elke toepassing gelden specifieke toegangsregels  </a:t>
            </a:r>
          </a:p>
          <a:p>
            <a:pPr lvl="1">
              <a:defRPr/>
            </a:pPr>
            <a:endParaRPr lang="nl-BE" dirty="0" smtClean="0"/>
          </a:p>
          <a:p>
            <a:pPr lvl="1">
              <a:defRPr/>
            </a:pPr>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de toegang tot de toepassing </a:t>
            </a:r>
          </a:p>
          <a:p>
            <a:pPr lvl="1">
              <a:defRPr/>
            </a:pPr>
            <a:endParaRPr lang="nl-BE" dirty="0" smtClean="0">
              <a:sym typeface="Arial" pitchFamily="34" charset="0"/>
            </a:endParaRPr>
          </a:p>
          <a:p>
            <a:pPr>
              <a:defRPr/>
            </a:pPr>
            <a:endParaRPr lang="nl-BE" dirty="0"/>
          </a:p>
        </p:txBody>
      </p:sp>
      <p:sp>
        <p:nvSpPr>
          <p:cNvPr id="99332" name="Text Placeholder 6"/>
          <p:cNvSpPr>
            <a:spLocks noGrp="1"/>
          </p:cNvSpPr>
          <p:nvPr>
            <p:ph type="body" sz="half" idx="2"/>
          </p:nvPr>
        </p:nvSpPr>
        <p:spPr>
          <a:xfrm>
            <a:off x="457200" y="2130425"/>
            <a:ext cx="2139950" cy="4243388"/>
          </a:xfrm>
        </p:spPr>
        <p:txBody>
          <a:bodyPr/>
          <a:lstStyle/>
          <a:p>
            <a:r>
              <a:rPr lang="nl-BE" altLang="en-US" smtClean="0">
                <a:sym typeface="Arial" charset="0"/>
              </a:rPr>
              <a:t>Geïntegreerd gebruikers- en toegangsbeheer</a:t>
            </a:r>
          </a:p>
          <a:p>
            <a:endParaRPr lang="nl-BE" altLang="en-US" smtClean="0"/>
          </a:p>
        </p:txBody>
      </p:sp>
      <p:sp>
        <p:nvSpPr>
          <p:cNvPr id="8" name="Date Placeholder 3"/>
          <p:cNvSpPr>
            <a:spLocks noGrp="1"/>
          </p:cNvSpPr>
          <p:nvPr>
            <p:ph type="dt" sz="quarter" idx="10"/>
          </p:nvPr>
        </p:nvSpPr>
        <p:spPr/>
        <p:txBody>
          <a:bodyPr/>
          <a:lstStyle/>
          <a:p>
            <a:pPr>
              <a:defRPr/>
            </a:pPr>
            <a:r>
              <a:rPr lang="en-US" smtClean="0"/>
              <a:t>24/10/2016</a:t>
            </a:r>
            <a:endParaRPr lang="nl-BE" dirty="0"/>
          </a:p>
        </p:txBody>
      </p:sp>
      <p:sp>
        <p:nvSpPr>
          <p:cNvPr id="5" name="Slide Number Placeholder 4"/>
          <p:cNvSpPr>
            <a:spLocks noGrp="1"/>
          </p:cNvSpPr>
          <p:nvPr>
            <p:ph type="sldNum" sz="quarter" idx="12"/>
          </p:nvPr>
        </p:nvSpPr>
        <p:spPr/>
        <p:txBody>
          <a:bodyPr/>
          <a:lstStyle/>
          <a:p>
            <a:pPr>
              <a:defRPr/>
            </a:pPr>
            <a:fld id="{203A8DEE-FA5E-4BDE-B18B-2BA79E072A7D}" type="slidenum">
              <a:rPr lang="en-US" smtClean="0"/>
              <a:pPr>
                <a:defRPr/>
              </a:pPr>
              <a:t>91</a:t>
            </a:fld>
            <a:endParaRPr lang="nl-BE"/>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nl-NL" dirty="0" smtClean="0">
                <a:sym typeface="Arial" pitchFamily="34" charset="0"/>
              </a:rPr>
              <a:t>Geïntegreerd gebruikers- en toegangsbeheer - Hoe werkt dat ?</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sp>
        <p:nvSpPr>
          <p:cNvPr id="7" name="Date Placeholder 3"/>
          <p:cNvSpPr>
            <a:spLocks noGrp="1"/>
          </p:cNvSpPr>
          <p:nvPr>
            <p:ph type="dt" sz="quarter" idx="10"/>
          </p:nvPr>
        </p:nvSpPr>
        <p:spPr/>
        <p:txBody>
          <a:bodyPr/>
          <a:lstStyle/>
          <a:p>
            <a:pPr>
              <a:defRPr/>
            </a:pPr>
            <a:r>
              <a:rPr lang="en-US" smtClean="0"/>
              <a:t>24/10/2016</a:t>
            </a:r>
            <a:endParaRPr lang="nl-BE" dirty="0"/>
          </a:p>
        </p:txBody>
      </p:sp>
      <p:sp>
        <p:nvSpPr>
          <p:cNvPr id="5" name="Slide Number Placeholder 4"/>
          <p:cNvSpPr>
            <a:spLocks noGrp="1"/>
          </p:cNvSpPr>
          <p:nvPr>
            <p:ph type="sldNum" sz="quarter" idx="12"/>
          </p:nvPr>
        </p:nvSpPr>
        <p:spPr/>
        <p:txBody>
          <a:bodyPr/>
          <a:lstStyle/>
          <a:p>
            <a:pPr>
              <a:defRPr/>
            </a:pPr>
            <a:fld id="{4B185FC6-1958-44FC-BC1E-62D2890FA84A}" type="slidenum">
              <a:rPr lang="en-US" smtClean="0"/>
              <a:pPr>
                <a:defRPr/>
              </a:pPr>
              <a:t>92</a:t>
            </a:fld>
            <a:endParaRPr lang="nl-BE"/>
          </a:p>
        </p:txBody>
      </p:sp>
      <p:pic>
        <p:nvPicPr>
          <p:cNvPr id="10035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725"/>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3"/>
            <a:ext cx="2139950" cy="1262062"/>
          </a:xfrm>
        </p:spPr>
        <p:txBody>
          <a:bodyPr/>
          <a:lstStyle/>
          <a:p>
            <a:pPr>
              <a:defRPr/>
            </a:pPr>
            <a:r>
              <a:rPr lang="nl-BE" smtClean="0"/>
              <a:t>10 basisdiensten</a:t>
            </a:r>
            <a:endParaRPr lang="nl-BE" dirty="0"/>
          </a:p>
        </p:txBody>
      </p:sp>
      <p:sp>
        <p:nvSpPr>
          <p:cNvPr id="3" name="Content Placeholder 2"/>
          <p:cNvSpPr>
            <a:spLocks noGrp="1"/>
          </p:cNvSpPr>
          <p:nvPr>
            <p:ph idx="1"/>
          </p:nvPr>
        </p:nvSpPr>
        <p:spPr>
          <a:xfrm>
            <a:off x="2971800" y="792163"/>
            <a:ext cx="5715000" cy="5578475"/>
          </a:xfrm>
        </p:spPr>
        <p:txBody>
          <a:bodyPr>
            <a:normAutofit fontScale="70000" lnSpcReduction="20000"/>
          </a:bodyPr>
          <a:lstStyle/>
          <a:p>
            <a:pPr>
              <a:defRPr/>
            </a:pPr>
            <a:r>
              <a:rPr lang="nl-BE" dirty="0" err="1" smtClean="0"/>
              <a:t>Vercijfering</a:t>
            </a:r>
            <a:r>
              <a:rPr lang="nl-BE" dirty="0" smtClean="0"/>
              <a:t> van overgemaakte gegevens tussen de verzender en de bestemmeling, zodat deze gegevens onleesbaar zijn voor en onwijzigbaar zijn door derden</a:t>
            </a:r>
          </a:p>
          <a:p>
            <a:pPr>
              <a:defRPr/>
            </a:pPr>
            <a:endParaRPr lang="nl-BE" dirty="0" smtClean="0"/>
          </a:p>
          <a:p>
            <a:pPr>
              <a:defRPr/>
            </a:pPr>
            <a:r>
              <a:rPr lang="nl-BE" dirty="0" smtClean="0"/>
              <a:t>2 methodes:</a:t>
            </a:r>
          </a:p>
          <a:p>
            <a:pPr>
              <a:defRPr/>
            </a:pPr>
            <a:endParaRPr lang="nl-BE" dirty="0" smtClean="0"/>
          </a:p>
          <a:p>
            <a:pPr lvl="1">
              <a:defRPr/>
            </a:pPr>
            <a:r>
              <a:rPr lang="nl-BE" dirty="0" smtClean="0"/>
              <a:t>wanneer de bestemmeling gekend is bij de verzending: gebruik van asymmetrische </a:t>
            </a:r>
            <a:r>
              <a:rPr lang="nl-BE" dirty="0" err="1" smtClean="0"/>
              <a:t>vercijfering</a:t>
            </a:r>
            <a:r>
              <a:rPr lang="nl-BE" dirty="0" smtClean="0"/>
              <a:t> (2 sleutels)</a:t>
            </a:r>
          </a:p>
          <a:p>
            <a:pPr lvl="1">
              <a:defRPr/>
            </a:pPr>
            <a:endParaRPr lang="nl-BE" dirty="0" smtClean="0"/>
          </a:p>
          <a:p>
            <a:pPr lvl="1">
              <a:defRPr/>
            </a:pPr>
            <a:r>
              <a:rPr lang="nl-BE" dirty="0" smtClean="0"/>
              <a:t>wanneer de bestemmeling niet gekend is bij de verzending: gebruik van symmetrische </a:t>
            </a:r>
            <a:r>
              <a:rPr lang="nl-BE" dirty="0" err="1" smtClean="0"/>
              <a:t>vercijfering</a:t>
            </a:r>
            <a:r>
              <a:rPr lang="nl-BE" dirty="0" smtClean="0"/>
              <a:t> (de informatie wordt vercijferd en buiten het </a:t>
            </a:r>
            <a:r>
              <a:rPr lang="nl-BE" dirty="0" smtClean="0">
                <a:solidFill>
                  <a:srgbClr val="3E6E5A"/>
                </a:solidFill>
              </a:rPr>
              <a:t>eHealth</a:t>
            </a:r>
            <a:r>
              <a:rPr lang="nl-BE" dirty="0" smtClean="0"/>
              <a:t>-platform bewaard; de ontcijferingssleutel kan enkel bij het </a:t>
            </a:r>
            <a:r>
              <a:rPr lang="nl-BE" dirty="0" smtClean="0">
                <a:solidFill>
                  <a:srgbClr val="3E6E5A"/>
                </a:solidFill>
              </a:rPr>
              <a:t>eHealth</a:t>
            </a:r>
            <a:r>
              <a:rPr lang="nl-BE" dirty="0" smtClean="0"/>
              <a:t>-platform verkregen worden)</a:t>
            </a:r>
          </a:p>
          <a:p>
            <a:pPr lvl="1">
              <a:defRPr/>
            </a:pPr>
            <a:endParaRPr lang="nl-BE" dirty="0" smtClean="0">
              <a:sym typeface="Arial" pitchFamily="34" charset="0"/>
            </a:endParaRPr>
          </a:p>
          <a:p>
            <a:pPr>
              <a:defRPr/>
            </a:pPr>
            <a:endParaRPr lang="nl-BE" dirty="0"/>
          </a:p>
        </p:txBody>
      </p:sp>
      <p:sp>
        <p:nvSpPr>
          <p:cNvPr id="101380" name="Text Placeholder 6"/>
          <p:cNvSpPr>
            <a:spLocks noGrp="1"/>
          </p:cNvSpPr>
          <p:nvPr>
            <p:ph type="body" sz="half" idx="2"/>
          </p:nvPr>
        </p:nvSpPr>
        <p:spPr>
          <a:xfrm>
            <a:off x="457200" y="2130425"/>
            <a:ext cx="2139950" cy="4243388"/>
          </a:xfrm>
        </p:spPr>
        <p:txBody>
          <a:bodyPr/>
          <a:lstStyle/>
          <a:p>
            <a:r>
              <a:rPr lang="nl-BE" altLang="en-US" smtClean="0">
                <a:sym typeface="Arial" charset="0"/>
              </a:rPr>
              <a:t>Systeem voor end-to-end vercijfering</a:t>
            </a:r>
            <a:endParaRPr lang="nl-BE" altLang="en-US" smtClean="0"/>
          </a:p>
        </p:txBody>
      </p:sp>
      <p:sp>
        <p:nvSpPr>
          <p:cNvPr id="8" name="Date Placeholder 3"/>
          <p:cNvSpPr>
            <a:spLocks noGrp="1"/>
          </p:cNvSpPr>
          <p:nvPr>
            <p:ph type="dt" sz="quarter" idx="10"/>
          </p:nvPr>
        </p:nvSpPr>
        <p:spPr/>
        <p:txBody>
          <a:bodyPr/>
          <a:lstStyle/>
          <a:p>
            <a:pPr>
              <a:defRPr/>
            </a:pPr>
            <a:r>
              <a:rPr lang="en-US" smtClean="0"/>
              <a:t>24/10/2016</a:t>
            </a:r>
            <a:endParaRPr lang="nl-BE" dirty="0"/>
          </a:p>
        </p:txBody>
      </p:sp>
      <p:sp>
        <p:nvSpPr>
          <p:cNvPr id="5" name="Slide Number Placeholder 4"/>
          <p:cNvSpPr>
            <a:spLocks noGrp="1"/>
          </p:cNvSpPr>
          <p:nvPr>
            <p:ph type="sldNum" sz="quarter" idx="12"/>
          </p:nvPr>
        </p:nvSpPr>
        <p:spPr/>
        <p:txBody>
          <a:bodyPr/>
          <a:lstStyle/>
          <a:p>
            <a:pPr>
              <a:defRPr/>
            </a:pPr>
            <a:fld id="{1E24C8E1-7F80-4B49-8579-3E3DB82FC079}" type="slidenum">
              <a:rPr lang="en-US" smtClean="0"/>
              <a:pPr>
                <a:defRPr/>
              </a:pPr>
              <a:t>93</a:t>
            </a:fld>
            <a:endParaRPr lang="nl-BE"/>
          </a:p>
        </p:txBody>
      </p:sp>
      <p:pic>
        <p:nvPicPr>
          <p:cNvPr id="10138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52850"/>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12112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2406" name="Text Box 7"/>
          <p:cNvSpPr txBox="1">
            <a:spLocks noChangeArrowheads="1"/>
          </p:cNvSpPr>
          <p:nvPr/>
        </p:nvSpPr>
        <p:spPr bwMode="auto">
          <a:xfrm>
            <a:off x="487363" y="1203325"/>
            <a:ext cx="186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Healthcare actor</a:t>
            </a:r>
          </a:p>
          <a:p>
            <a:pPr eaLnBrk="0" hangingPunct="0">
              <a:buSzPct val="100000"/>
            </a:pPr>
            <a:r>
              <a:rPr lang="nl-BE" altLang="en-US"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5400000">
            <a:off x="4115594" y="1550194"/>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Internet</a:t>
            </a:r>
          </a:p>
        </p:txBody>
      </p:sp>
      <p:sp>
        <p:nvSpPr>
          <p:cNvPr id="102409" name="Text Box 10"/>
          <p:cNvSpPr txBox="1">
            <a:spLocks noChangeArrowheads="1"/>
          </p:cNvSpPr>
          <p:nvPr/>
        </p:nvSpPr>
        <p:spPr bwMode="auto">
          <a:xfrm>
            <a:off x="590550" y="19351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2411" name="Text Box 12"/>
          <p:cNvSpPr txBox="1">
            <a:spLocks noChangeArrowheads="1"/>
          </p:cNvSpPr>
          <p:nvPr/>
        </p:nvSpPr>
        <p:spPr bwMode="auto">
          <a:xfrm rot="-5400000">
            <a:off x="4687888" y="3430588"/>
            <a:ext cx="2597150" cy="3683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Identificatieoncertificate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Connector or </a:t>
            </a:r>
          </a:p>
          <a:p>
            <a:pPr eaLnBrk="0" hangingPunct="0">
              <a:buSzPct val="100000"/>
            </a:pPr>
            <a:r>
              <a:rPr lang="nl-BE" altLang="en-US" sz="1800">
                <a:solidFill>
                  <a:srgbClr val="000000"/>
                </a:solidFill>
                <a:sym typeface="Arial" charset="0"/>
              </a:rPr>
              <a:t>other software to</a:t>
            </a:r>
          </a:p>
          <a:p>
            <a:pPr eaLnBrk="0" hangingPunct="0">
              <a:buSzPct val="100000"/>
            </a:pPr>
            <a:r>
              <a:rPr lang="nl-BE" altLang="en-US" sz="18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 private key</a:t>
            </a:r>
          </a:p>
          <a:p>
            <a:pPr eaLnBrk="0" hangingPunct="0">
              <a:buSzPct val="100000"/>
            </a:pPr>
            <a:r>
              <a:rPr lang="nl-BE" altLang="en-US" sz="18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60550"/>
            <a:ext cx="360363"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242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3" name="Oval 24"/>
          <p:cNvSpPr>
            <a:spLocks noChangeArrowheads="1"/>
          </p:cNvSpPr>
          <p:nvPr/>
        </p:nvSpPr>
        <p:spPr bwMode="auto">
          <a:xfrm>
            <a:off x="311150" y="4573588"/>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Stores</a:t>
            </a:r>
          </a:p>
          <a:p>
            <a:pPr eaLnBrk="0" hangingPunct="0">
              <a:buSzPct val="100000"/>
            </a:pPr>
            <a:r>
              <a:rPr lang="nl-BE" altLang="en-US" sz="18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243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24/10/2016</a:t>
            </a:r>
            <a:endParaRPr lang="nl-BE"/>
          </a:p>
        </p:txBody>
      </p:sp>
      <p:sp>
        <p:nvSpPr>
          <p:cNvPr id="4" name="Slide Number Placeholder 3"/>
          <p:cNvSpPr>
            <a:spLocks noGrp="1"/>
          </p:cNvSpPr>
          <p:nvPr>
            <p:ph type="sldNum" sz="quarter" idx="12"/>
          </p:nvPr>
        </p:nvSpPr>
        <p:spPr/>
        <p:txBody>
          <a:bodyPr/>
          <a:lstStyle/>
          <a:p>
            <a:pPr>
              <a:defRPr/>
            </a:pPr>
            <a:fld id="{53CB05A1-1822-45EB-8C04-CE0F24120886}" type="slidenum">
              <a:rPr lang="en-US" smtClean="0"/>
              <a:pPr>
                <a:defRPr/>
              </a:pPr>
              <a:t>94</a:t>
            </a:fld>
            <a:endParaRPr lang="nl-BE"/>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 certificate</a:t>
            </a:r>
          </a:p>
        </p:txBody>
      </p:sp>
      <p:sp>
        <p:nvSpPr>
          <p:cNvPr id="103427"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nl-BE" altLang="en-US">
                <a:solidFill>
                  <a:srgbClr val="000000"/>
                </a:solidFill>
                <a:sym typeface="Arial" charset="0"/>
              </a:rPr>
              <a:t>Internet</a:t>
            </a:r>
          </a:p>
        </p:txBody>
      </p:sp>
      <p:sp>
        <p:nvSpPr>
          <p:cNvPr id="103429" name="Rectangle 5"/>
          <p:cNvSpPr>
            <a:spLocks noChangeArrowheads="1"/>
          </p:cNvSpPr>
          <p:nvPr/>
        </p:nvSpPr>
        <p:spPr bwMode="auto">
          <a:xfrm>
            <a:off x="6316663" y="1185863"/>
            <a:ext cx="2655887" cy="5013325"/>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eHealth platform</a:t>
            </a: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Public keys</a:t>
            </a:r>
          </a:p>
          <a:p>
            <a:pPr eaLnBrk="0" hangingPunct="0">
              <a:buSzPct val="100000"/>
            </a:pPr>
            <a:r>
              <a:rPr lang="nl-BE" altLang="en-US">
                <a:solidFill>
                  <a:srgbClr val="000000"/>
                </a:solidFill>
                <a:sym typeface="Arial" charset="0"/>
              </a:rPr>
              <a:t>repository</a:t>
            </a:r>
          </a:p>
        </p:txBody>
      </p:sp>
      <p:sp>
        <p:nvSpPr>
          <p:cNvPr id="103432" name="Text Box 8"/>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Sends</a:t>
            </a:r>
          </a:p>
          <a:p>
            <a:pPr eaLnBrk="0" hangingPunct="0">
              <a:buSzPct val="100000"/>
            </a:pPr>
            <a:r>
              <a:rPr lang="nl-BE" altLang="en-US" sz="1800">
                <a:solidFill>
                  <a:srgbClr val="000000"/>
                </a:solidFill>
                <a:sym typeface="Arial" charset="0"/>
              </a:rPr>
              <a:t>public key</a:t>
            </a:r>
          </a:p>
        </p:txBody>
      </p:sp>
      <p:sp>
        <p:nvSpPr>
          <p:cNvPr id="103434"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2</a:t>
            </a:r>
          </a:p>
        </p:txBody>
      </p:sp>
      <p:sp>
        <p:nvSpPr>
          <p:cNvPr id="103435"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3</a:t>
            </a:r>
          </a:p>
        </p:txBody>
      </p:sp>
      <p:sp>
        <p:nvSpPr>
          <p:cNvPr id="103436" name="Rectangle 12"/>
          <p:cNvSpPr>
            <a:spLocks noChangeArrowheads="1"/>
          </p:cNvSpPr>
          <p:nvPr/>
        </p:nvSpPr>
        <p:spPr bwMode="auto">
          <a:xfrm>
            <a:off x="296863" y="1211263"/>
            <a:ext cx="2247900" cy="32496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12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1018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Encrypts</a:t>
            </a:r>
          </a:p>
          <a:p>
            <a:pPr eaLnBrk="0" hangingPunct="0">
              <a:buSzPct val="100000"/>
            </a:pPr>
            <a:r>
              <a:rPr lang="nl-BE" altLang="en-US" sz="1800">
                <a:solidFill>
                  <a:srgbClr val="000000"/>
                </a:solidFill>
                <a:sym typeface="Arial" charset="0"/>
              </a:rPr>
              <a:t>message</a:t>
            </a:r>
          </a:p>
        </p:txBody>
      </p:sp>
      <p:sp>
        <p:nvSpPr>
          <p:cNvPr id="10344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4</a:t>
            </a:r>
          </a:p>
        </p:txBody>
      </p:sp>
      <p:sp>
        <p:nvSpPr>
          <p:cNvPr id="103441" name="Oval 18"/>
          <p:cNvSpPr>
            <a:spLocks noChangeArrowheads="1"/>
          </p:cNvSpPr>
          <p:nvPr/>
        </p:nvSpPr>
        <p:spPr bwMode="auto">
          <a:xfrm>
            <a:off x="341313" y="1782763"/>
            <a:ext cx="360362"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1</a:t>
            </a:r>
          </a:p>
        </p:txBody>
      </p:sp>
      <p:sp>
        <p:nvSpPr>
          <p:cNvPr id="103442" name="Rectangle 19"/>
          <p:cNvSpPr>
            <a:spLocks noChangeArrowheads="1"/>
          </p:cNvSpPr>
          <p:nvPr/>
        </p:nvSpPr>
        <p:spPr bwMode="auto">
          <a:xfrm>
            <a:off x="733425" y="4721225"/>
            <a:ext cx="4703763" cy="167481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89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000000"/>
                </a:solidFill>
                <a:sym typeface="Arial" charset="0"/>
              </a:rPr>
              <a:t>Decrypts message</a:t>
            </a:r>
          </a:p>
        </p:txBody>
      </p:sp>
      <p:sp>
        <p:nvSpPr>
          <p:cNvPr id="10344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nl-BE" altLang="en-US"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Stored</a:t>
            </a:r>
          </a:p>
          <a:p>
            <a:pPr eaLnBrk="0" hangingPunct="0">
              <a:buSzPct val="100000"/>
            </a:pPr>
            <a:r>
              <a:rPr lang="nl-BE" altLang="en-US">
                <a:solidFill>
                  <a:srgbClr val="000000"/>
                </a:solidFill>
                <a:sym typeface="Arial" charset="0"/>
              </a:rPr>
              <a:t>private</a:t>
            </a:r>
          </a:p>
          <a:p>
            <a:pPr eaLnBrk="0" hangingPunct="0">
              <a:buSzPct val="100000"/>
            </a:pPr>
            <a:r>
              <a:rPr lang="nl-BE" altLang="en-US">
                <a:solidFill>
                  <a:srgbClr val="000000"/>
                </a:solidFill>
                <a:sym typeface="Arial" charset="0"/>
              </a:rPr>
              <a:t>key</a:t>
            </a:r>
          </a:p>
        </p:txBody>
      </p:sp>
      <p:sp>
        <p:nvSpPr>
          <p:cNvPr id="10344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800">
                <a:solidFill>
                  <a:srgbClr val="3E6E5A"/>
                </a:solidFill>
                <a:sym typeface="Arial" charset="0"/>
              </a:rPr>
              <a:t>Identification</a:t>
            </a:r>
          </a:p>
          <a:p>
            <a:pPr eaLnBrk="0" hangingPunct="0">
              <a:buSzPct val="100000"/>
            </a:pPr>
            <a:r>
              <a:rPr lang="nl-BE" altLang="en-US" sz="18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331912"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Web service</a:t>
            </a:r>
          </a:p>
          <a:p>
            <a:pPr eaLnBrk="0" hangingPunct="0">
              <a:buSzPct val="100000"/>
            </a:pPr>
            <a:r>
              <a:rPr lang="nl-BE" altLang="en-US" sz="1400">
                <a:solidFill>
                  <a:srgbClr val="A50021"/>
                </a:solidFill>
                <a:sym typeface="Arial" charset="0"/>
              </a:rPr>
              <a:t>Ask public key</a:t>
            </a:r>
          </a:p>
        </p:txBody>
      </p:sp>
      <p:sp>
        <p:nvSpPr>
          <p:cNvPr id="103451" name="Text Box 29"/>
          <p:cNvSpPr txBox="1">
            <a:spLocks noChangeArrowheads="1"/>
          </p:cNvSpPr>
          <p:nvPr/>
        </p:nvSpPr>
        <p:spPr bwMode="auto">
          <a:xfrm rot="3135873">
            <a:off x="3082132" y="3047206"/>
            <a:ext cx="1379538" cy="53022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400">
                <a:solidFill>
                  <a:srgbClr val="A50021"/>
                </a:solidFill>
                <a:sym typeface="Arial" charset="0"/>
              </a:rPr>
              <a:t>Send message</a:t>
            </a:r>
          </a:p>
          <a:p>
            <a:pPr eaLnBrk="0" hangingPunct="0">
              <a:buSzPct val="100000"/>
            </a:pPr>
            <a:r>
              <a:rPr lang="nl-BE" altLang="en-US"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2" name="Title 1"/>
          <p:cNvSpPr>
            <a:spLocks noGrp="1"/>
          </p:cNvSpPr>
          <p:nvPr>
            <p:ph type="title"/>
          </p:nvPr>
        </p:nvSpPr>
        <p:spPr>
          <a:xfrm>
            <a:off x="457200" y="333375"/>
            <a:ext cx="8229600" cy="990600"/>
          </a:xfrm>
        </p:spPr>
        <p:txBody>
          <a:bodyPr/>
          <a:lstStyle/>
          <a:p>
            <a:pPr>
              <a:defRPr/>
            </a:pPr>
            <a:r>
              <a:rPr lang="nl-BE" dirty="0" err="1" smtClean="0"/>
              <a:t>Vercijfering</a:t>
            </a:r>
            <a:r>
              <a:rPr lang="nl-BE" dirty="0" smtClean="0"/>
              <a:t> gekende bestemmeling</a:t>
            </a:r>
            <a:endParaRPr lang="nl-BE" dirty="0"/>
          </a:p>
        </p:txBody>
      </p:sp>
      <p:sp>
        <p:nvSpPr>
          <p:cNvPr id="3" name="Date Placeholder 2"/>
          <p:cNvSpPr>
            <a:spLocks noGrp="1"/>
          </p:cNvSpPr>
          <p:nvPr>
            <p:ph type="dt" sz="quarter" idx="10"/>
          </p:nvPr>
        </p:nvSpPr>
        <p:spPr/>
        <p:txBody>
          <a:bodyPr/>
          <a:lstStyle/>
          <a:p>
            <a:pPr>
              <a:defRPr/>
            </a:pPr>
            <a:r>
              <a:rPr lang="en-US" smtClean="0"/>
              <a:t>24/10/2016</a:t>
            </a:r>
            <a:endParaRPr lang="nl-BE"/>
          </a:p>
        </p:txBody>
      </p:sp>
      <p:sp>
        <p:nvSpPr>
          <p:cNvPr id="4" name="Slide Number Placeholder 3"/>
          <p:cNvSpPr>
            <a:spLocks noGrp="1"/>
          </p:cNvSpPr>
          <p:nvPr>
            <p:ph type="sldNum" sz="quarter" idx="12"/>
          </p:nvPr>
        </p:nvSpPr>
        <p:spPr/>
        <p:txBody>
          <a:bodyPr/>
          <a:lstStyle/>
          <a:p>
            <a:pPr>
              <a:defRPr/>
            </a:pPr>
            <a:fld id="{5DC811BA-C3C5-4651-B0AD-34A44F8AFF17}" type="slidenum">
              <a:rPr lang="en-US" smtClean="0"/>
              <a:pPr>
                <a:defRPr/>
              </a:pPr>
              <a:t>95</a:t>
            </a:fld>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2</a:t>
            </a:r>
          </a:p>
          <a:p>
            <a:pPr eaLnBrk="0" hangingPunct="0">
              <a:buSzPct val="100000"/>
            </a:pPr>
            <a:r>
              <a:rPr lang="nl-BE" altLang="en-US">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User 1</a:t>
            </a:r>
          </a:p>
          <a:p>
            <a:pPr eaLnBrk="0" hangingPunct="0">
              <a:buSzPct val="100000"/>
            </a:pPr>
            <a:r>
              <a:rPr lang="nl-BE" altLang="en-US">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Key </a:t>
            </a:r>
          </a:p>
          <a:p>
            <a:pPr eaLnBrk="0" hangingPunct="0">
              <a:buSzPct val="100000"/>
            </a:pPr>
            <a:r>
              <a:rPr lang="nl-BE" altLang="en-US">
                <a:solidFill>
                  <a:srgbClr val="000000"/>
                </a:solidFill>
                <a:sym typeface="Arial" charset="0"/>
              </a:rPr>
              <a:t>Management</a:t>
            </a:r>
          </a:p>
          <a:p>
            <a:pPr eaLnBrk="0" hangingPunct="0">
              <a:buSzPct val="100000"/>
            </a:pPr>
            <a:r>
              <a:rPr lang="nl-BE" altLang="en-US">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nl-BE" altLang="en-US">
                <a:solidFill>
                  <a:srgbClr val="000000"/>
                </a:solidFill>
                <a:sym typeface="Arial" charset="0"/>
              </a:rPr>
              <a:t>Messages</a:t>
            </a:r>
          </a:p>
          <a:p>
            <a:pPr eaLnBrk="0" hangingPunct="0">
              <a:buSzPct val="100000"/>
            </a:pPr>
            <a:r>
              <a:rPr lang="nl-BE" altLang="en-US">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8" y="2566988"/>
            <a:ext cx="963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1</a:t>
            </a:r>
            <a:r>
              <a:rPr lang="nl-BE" altLang="en-US"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5"/>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2</a:t>
            </a:r>
            <a:r>
              <a:rPr lang="nl-BE" altLang="en-US" sz="1000">
                <a:solidFill>
                  <a:srgbClr val="000000"/>
                </a:solidFill>
                <a:sym typeface="Arial" charset="0"/>
              </a:rPr>
              <a:t> sends key</a:t>
            </a:r>
          </a:p>
        </p:txBody>
      </p:sp>
      <p:grpSp>
        <p:nvGrpSpPr>
          <p:cNvPr id="104458" name="Group 11"/>
          <p:cNvGrpSpPr>
            <a:grpSpLocks/>
          </p:cNvGrpSpPr>
          <p:nvPr/>
        </p:nvGrpSpPr>
        <p:grpSpPr bwMode="auto">
          <a:xfrm rot="-1540434">
            <a:off x="1597025" y="1428750"/>
            <a:ext cx="1833563" cy="882650"/>
            <a:chOff x="1174" y="2491"/>
            <a:chExt cx="1155" cy="556"/>
          </a:xfrm>
        </p:grpSpPr>
        <p:sp>
          <p:nvSpPr>
            <p:cNvPr id="104482"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83"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84" name="Text Box 14"/>
            <p:cNvSpPr txBox="1">
              <a:spLocks noChangeArrowheads="1"/>
            </p:cNvSpPr>
            <p:nvPr/>
          </p:nvSpPr>
          <p:spPr bwMode="auto">
            <a:xfrm>
              <a:off x="1174" y="2491"/>
              <a:ext cx="11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8"/>
            <a:ext cx="1762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3</a:t>
            </a:r>
            <a:r>
              <a:rPr lang="nl-BE" altLang="en-US"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322388" y="4587875"/>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132263"/>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3" y="5888038"/>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131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4</a:t>
            </a:r>
            <a:r>
              <a:rPr lang="nl-BE" altLang="en-US" sz="1000">
                <a:solidFill>
                  <a:srgbClr val="000000"/>
                </a:solidFill>
                <a:sym typeface="Arial" charset="0"/>
              </a:rPr>
              <a:t> justifies right to</a:t>
            </a:r>
          </a:p>
          <a:p>
            <a:pPr eaLnBrk="0" hangingPunct="0">
              <a:buSzPct val="100000"/>
            </a:pPr>
            <a:r>
              <a:rPr lang="nl-BE" altLang="en-US" sz="1000">
                <a:solidFill>
                  <a:srgbClr val="000000"/>
                </a:solidFill>
                <a:sym typeface="Arial" charset="0"/>
              </a:rPr>
              <a:t>obtain message</a:t>
            </a:r>
          </a:p>
        </p:txBody>
      </p:sp>
      <p:sp>
        <p:nvSpPr>
          <p:cNvPr id="10446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Symmetric key</a:t>
            </a:r>
          </a:p>
        </p:txBody>
      </p:sp>
      <p:sp>
        <p:nvSpPr>
          <p:cNvPr id="10447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nl-BE" altLang="en-US" sz="1400"/>
          </a:p>
        </p:txBody>
      </p:sp>
      <p:sp>
        <p:nvSpPr>
          <p:cNvPr id="104471" name="Text Box 27"/>
          <p:cNvSpPr txBox="1">
            <a:spLocks noChangeArrowheads="1"/>
          </p:cNvSpPr>
          <p:nvPr/>
        </p:nvSpPr>
        <p:spPr bwMode="auto">
          <a:xfrm rot="1408605">
            <a:off x="5554663" y="1444625"/>
            <a:ext cx="1833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000" b="1">
                <a:solidFill>
                  <a:srgbClr val="000000"/>
                </a:solidFill>
                <a:sym typeface="Arial" charset="0"/>
              </a:rPr>
              <a:t>5 </a:t>
            </a:r>
            <a:r>
              <a:rPr lang="nl-BE" altLang="en-US"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1568230">
            <a:off x="5959475" y="4843463"/>
            <a:ext cx="1835150" cy="469900"/>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990000"/>
                </a:solidFill>
                <a:sym typeface="Arial" charset="0"/>
              </a:rPr>
              <a:t>Message encrypted with</a:t>
            </a:r>
          </a:p>
          <a:p>
            <a:pPr eaLnBrk="0" hangingPunct="0">
              <a:buSzPct val="100000"/>
            </a:pPr>
            <a:r>
              <a:rPr lang="nl-BE" altLang="en-US" sz="1200">
                <a:solidFill>
                  <a:srgbClr val="990000"/>
                </a:solidFill>
                <a:sym typeface="Arial" charset="0"/>
              </a:rPr>
              <a:t>symmetric key</a:t>
            </a:r>
          </a:p>
        </p:txBody>
      </p:sp>
      <p:sp>
        <p:nvSpPr>
          <p:cNvPr id="10447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1568230">
            <a:off x="5489575" y="4370388"/>
            <a:ext cx="229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nl-BE" altLang="en-US" sz="1200">
                <a:solidFill>
                  <a:srgbClr val="000000"/>
                </a:solidFill>
                <a:sym typeface="Arial" charset="0"/>
              </a:rPr>
              <a:t>Encrypted with public key of User 2</a:t>
            </a:r>
          </a:p>
        </p:txBody>
      </p:sp>
      <p:sp>
        <p:nvSpPr>
          <p:cNvPr id="2" name="Title 1"/>
          <p:cNvSpPr>
            <a:spLocks noGrp="1"/>
          </p:cNvSpPr>
          <p:nvPr>
            <p:ph type="title"/>
          </p:nvPr>
        </p:nvSpPr>
        <p:spPr>
          <a:xfrm>
            <a:off x="457200" y="260350"/>
            <a:ext cx="8229600" cy="990600"/>
          </a:xfrm>
        </p:spPr>
        <p:txBody>
          <a:bodyPr>
            <a:normAutofit fontScale="90000"/>
          </a:bodyPr>
          <a:lstStyle/>
          <a:p>
            <a:pPr>
              <a:defRPr/>
            </a:pPr>
            <a:r>
              <a:rPr lang="nl-BE" dirty="0" err="1" smtClean="0"/>
              <a:t>Vercijfering</a:t>
            </a:r>
            <a:r>
              <a:rPr lang="nl-BE" dirty="0" smtClean="0"/>
              <a:t> niet-gekende bestemmeling</a:t>
            </a:r>
            <a:endParaRPr lang="nl-BE" dirty="0"/>
          </a:p>
        </p:txBody>
      </p:sp>
      <p:sp>
        <p:nvSpPr>
          <p:cNvPr id="3" name="Date Placeholder 2"/>
          <p:cNvSpPr>
            <a:spLocks noGrp="1"/>
          </p:cNvSpPr>
          <p:nvPr>
            <p:ph type="dt" sz="quarter" idx="10"/>
          </p:nvPr>
        </p:nvSpPr>
        <p:spPr/>
        <p:txBody>
          <a:bodyPr/>
          <a:lstStyle/>
          <a:p>
            <a:pPr>
              <a:defRPr/>
            </a:pPr>
            <a:r>
              <a:rPr lang="en-US" smtClean="0"/>
              <a:t>24/10/2016</a:t>
            </a:r>
            <a:endParaRPr lang="nl-BE"/>
          </a:p>
        </p:txBody>
      </p:sp>
      <p:sp>
        <p:nvSpPr>
          <p:cNvPr id="4" name="Slide Number Placeholder 3"/>
          <p:cNvSpPr>
            <a:spLocks noGrp="1"/>
          </p:cNvSpPr>
          <p:nvPr>
            <p:ph type="sldNum" sz="quarter" idx="12"/>
          </p:nvPr>
        </p:nvSpPr>
        <p:spPr/>
        <p:txBody>
          <a:bodyPr/>
          <a:lstStyle/>
          <a:p>
            <a:pPr>
              <a:defRPr/>
            </a:pPr>
            <a:fld id="{B4920811-828D-497F-BF85-6DB12D89F2E4}" type="slidenum">
              <a:rPr lang="en-US" smtClean="0"/>
              <a:pPr>
                <a:defRPr/>
              </a:pPr>
              <a:t>96</a:t>
            </a:fld>
            <a:endParaRPr lang="nl-BE"/>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363538"/>
            <a:ext cx="6588125"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altLang="en-US" smtClean="0">
                <a:solidFill>
                  <a:schemeClr val="bg1"/>
                </a:solidFill>
              </a:rPr>
              <a:t>24/10/2016</a:t>
            </a:r>
            <a:endParaRPr lang="nl-BE" altLang="en-US" dirty="0">
              <a:solidFill>
                <a:schemeClr val="bg1"/>
              </a:solidFill>
            </a:endParaRPr>
          </a:p>
        </p:txBody>
      </p:sp>
      <p:sp>
        <p:nvSpPr>
          <p:cNvPr id="83972"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E3DD3CCF-68B6-429A-B714-764DA9A1E3D8}" type="slidenum">
              <a:rPr lang="en-US" altLang="en-US" smtClean="0">
                <a:solidFill>
                  <a:srgbClr val="FFFFFF"/>
                </a:solidFill>
              </a:rPr>
              <a:pPr fontAlgn="base">
                <a:spcBef>
                  <a:spcPct val="0"/>
                </a:spcBef>
                <a:spcAft>
                  <a:spcPct val="0"/>
                </a:spcAft>
                <a:defRPr/>
              </a:pPr>
              <a:t>97</a:t>
            </a:fld>
            <a:endParaRPr lang="nl-BE" altLang="en-US" smtClean="0">
              <a:solidFill>
                <a:srgbClr val="FFFFFF"/>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862138"/>
            <a:ext cx="7848600" cy="1927225"/>
          </a:xfrm>
        </p:spPr>
        <p:txBody>
          <a:bodyPr/>
          <a:lstStyle/>
          <a:p>
            <a:pPr eaLnBrk="1" fontAlgn="auto" hangingPunct="1">
              <a:spcAft>
                <a:spcPts val="0"/>
              </a:spcAft>
              <a:defRPr/>
            </a:pPr>
            <a:r>
              <a:rPr lang="nl-BE" smtClean="0"/>
              <a:t>BEDANKT! </a:t>
            </a:r>
            <a:br>
              <a:rPr lang="nl-BE" smtClean="0"/>
            </a:br>
            <a:r>
              <a:rPr lang="nl-BE" smtClean="0"/>
              <a:t>Vragen ?</a:t>
            </a:r>
            <a:endParaRPr lang="nl-BE" dirty="0"/>
          </a:p>
        </p:txBody>
      </p:sp>
      <p:sp>
        <p:nvSpPr>
          <p:cNvPr id="106499" name="Rectangle 3"/>
          <p:cNvSpPr>
            <a:spLocks noChangeArrowheads="1"/>
          </p:cNvSpPr>
          <p:nvPr/>
        </p:nvSpPr>
        <p:spPr bwMode="auto">
          <a:xfrm>
            <a:off x="2286000" y="19970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SzPct val="100000"/>
            </a:pPr>
            <a:endParaRPr lang="fr-BE"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3E6E5A"/>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6694</TotalTime>
  <Words>4780</Words>
  <Application>Microsoft Office PowerPoint</Application>
  <PresentationFormat>On-screen Show (4:3)</PresentationFormat>
  <Paragraphs>1088</Paragraphs>
  <Slides>98</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0" baseType="lpstr">
      <vt:lpstr>Clarity</vt:lpstr>
      <vt:lpstr>Acrobat Document</vt:lpstr>
      <vt:lpstr>eGezondheid: de Roadmap 2.0 en de rol van het eHealth-platform</vt:lpstr>
      <vt:lpstr>Structuur van de uiteenzetting</vt:lpstr>
      <vt:lpstr>Enkele evoluties in de gezondheidszorg</vt:lpstr>
      <vt:lpstr>De voormelde evoluties vereisen …</vt:lpstr>
      <vt:lpstr>Elektronische communicatie bevordert ook …</vt:lpstr>
      <vt:lpstr>eGezondheid in de praktijk </vt:lpstr>
      <vt:lpstr>eGezondheid in de praktijk</vt:lpstr>
      <vt:lpstr>eGezondheid in de praktijk</vt:lpstr>
      <vt:lpstr>Roadmap eGezondheid 2015-2019</vt:lpstr>
      <vt:lpstr>Roadmap eGezondheid 2015-2019</vt:lpstr>
      <vt:lpstr>Veranderingsbeheer: Nexus-effect</vt:lpstr>
      <vt:lpstr>Detail op www.plan-egezondheid.be</vt:lpstr>
      <vt:lpstr>Roadmap 2.0: zorgverstrekkers in 2019</vt:lpstr>
      <vt:lpstr>Roadmap 2.0: zorgverstrekkers in 2019</vt:lpstr>
      <vt:lpstr>Roadmap 2.0: zorgverstrekkers in 2019</vt:lpstr>
      <vt:lpstr>Roadmap 2.0: zorgverstrekkers in 2019</vt:lpstr>
      <vt:lpstr>Roadmap 2.0: zorgverstrekkers in 2019</vt:lpstr>
      <vt:lpstr>Roadmap 2.0: zorgverstrekkers in 2019</vt:lpstr>
      <vt:lpstr>Roadmap 2.0: patiënten in 2019</vt:lpstr>
      <vt:lpstr>Roadmap 2.0: patiënten in 2019</vt:lpstr>
      <vt:lpstr>Roadmap 2.0: patiënten in 2019</vt:lpstr>
      <vt:lpstr>Roadmap 2.0: patiënten in 2019</vt:lpstr>
      <vt:lpstr>Actie 1: GMD = EMD =&gt; Sumehr</vt:lpstr>
      <vt:lpstr>Actie 1: GMD = EMD =&gt; Sumehr</vt:lpstr>
      <vt:lpstr>Actie 5: Hubs &amp; Metahub</vt:lpstr>
      <vt:lpstr>Hubs &amp; Metahub - Schema</vt:lpstr>
      <vt:lpstr>PowerPoint Presentation</vt:lpstr>
      <vt:lpstr>PowerPoint Presentation</vt:lpstr>
      <vt:lpstr>PowerPoint Presentation</vt:lpstr>
      <vt:lpstr>PowerPoint Presentation</vt:lpstr>
      <vt:lpstr>PowerPoint Presentation</vt:lpstr>
      <vt:lpstr>Actie 5: Hubs &amp; Metahub</vt:lpstr>
      <vt:lpstr>PowerPoint Presentation</vt:lpstr>
      <vt:lpstr>PowerPoint Presentation</vt:lpstr>
      <vt:lpstr>PowerPoint Presentation</vt:lpstr>
      <vt:lpstr>PowerPoint Presentation</vt:lpstr>
      <vt:lpstr>PowerPoint Presentation</vt:lpstr>
      <vt:lpstr>Geïnformeerde toestemming </vt:lpstr>
      <vt:lpstr>Geïnformeerde toestemming </vt:lpstr>
      <vt:lpstr>eHealthConsent</vt:lpstr>
      <vt:lpstr>Geïnformeerde toestemming </vt:lpstr>
      <vt:lpstr>www.patientconsent.be</vt:lpstr>
      <vt:lpstr>www.patientconsent.be/folder</vt:lpstr>
      <vt:lpstr>PowerPoint Presentation</vt:lpstr>
      <vt:lpstr>PowerPoint Presentation</vt:lpstr>
      <vt:lpstr>PowerPoint Presentation</vt:lpstr>
      <vt:lpstr>Actie 2: geïntegreerd ziekenhuis EPD</vt:lpstr>
      <vt:lpstr>Actie 2: geïntegreerd ziekenhuis EPD</vt:lpstr>
      <vt:lpstr>Actie 2: geïntegreerd ziekenhuis EPD</vt:lpstr>
      <vt:lpstr>Verplichte meaningful use criteria</vt:lpstr>
      <vt:lpstr>Financieringsmechanisme</vt:lpstr>
      <vt:lpstr>Actie 17: eHealthBox</vt:lpstr>
      <vt:lpstr>Actie 17: eHealthBox</vt:lpstr>
      <vt:lpstr>PowerPoint Presentation</vt:lpstr>
      <vt:lpstr>Actie 19: Mobile Health (mHealth)</vt:lpstr>
      <vt:lpstr>mHealth: soorten apps en wearables</vt:lpstr>
      <vt:lpstr>mHealth: soorten apps en wearables</vt:lpstr>
      <vt:lpstr>Medisch hulpmiddel</vt:lpstr>
      <vt:lpstr>PowerPoint Presentation</vt:lpstr>
      <vt:lpstr>mHealth – Maatschappelijk nut</vt:lpstr>
      <vt:lpstr>Apps en gegevens</vt:lpstr>
      <vt:lpstr>Roadmap 2.0 – mHealth</vt:lpstr>
      <vt:lpstr>Roadmap 2.0 – Taakverdeling mHealth </vt:lpstr>
      <vt:lpstr>Roadmap 2.0 – Actiepunten mHealth </vt:lpstr>
      <vt:lpstr>Roadmap 2.0 – Actiepunten mHealth</vt:lpstr>
      <vt:lpstr>Roadmap 2.0 – Prioritaire use cases</vt:lpstr>
      <vt:lpstr>Toepassingen binnen bestaande context</vt:lpstr>
      <vt:lpstr>Toepassingen binnen bestaande context</vt:lpstr>
      <vt:lpstr>Toepassingen binnen bestaande context</vt:lpstr>
      <vt:lpstr>Toepassingen binnen bestaande context</vt:lpstr>
      <vt:lpstr>Roadmap 2.0 – Streefdata actiepunten</vt:lpstr>
      <vt:lpstr>Use cases: planning</vt:lpstr>
      <vt:lpstr>Voorbeeld: cardiovasculair</vt:lpstr>
      <vt:lpstr>En wat met de cloud ?</vt:lpstr>
      <vt:lpstr>Waarom cloud ?</vt:lpstr>
      <vt:lpstr>Virtualisatie</vt:lpstr>
      <vt:lpstr>Voorbeeld: G-Cloud: www.gcloud.belgium.be</vt:lpstr>
      <vt:lpstr>Cloud producten</vt:lpstr>
      <vt:lpstr>Soorten cloud</vt:lpstr>
      <vt:lpstr>Containertechnologie in de cloud</vt:lpstr>
      <vt:lpstr>PaaS - Samenwerkingsvormen</vt:lpstr>
      <vt:lpstr>Succesfactoren cloud</vt:lpstr>
      <vt:lpstr>  Rol en verantwoordelijkheden van het eHealth-platform </vt:lpstr>
      <vt:lpstr>Doelstellingen eHealth-platform</vt:lpstr>
      <vt:lpstr>10 opdrachten</vt:lpstr>
      <vt:lpstr>10 opdrachten</vt:lpstr>
      <vt:lpstr>10 opdrachten</vt:lpstr>
      <vt:lpstr>Basisarchitectuur</vt:lpstr>
      <vt:lpstr>10 basisdiensten</vt:lpstr>
      <vt:lpstr>www.ehealth.fgov.be</vt:lpstr>
      <vt:lpstr>10 basisdiensten</vt:lpstr>
      <vt:lpstr>Geïntegreerd gebruikers- en toegangsbeheer - Hoe werkt dat ?</vt:lpstr>
      <vt:lpstr>10 basisdiensten</vt:lpstr>
      <vt:lpstr>Vercijfering gekende bestemmeling</vt:lpstr>
      <vt:lpstr>Vercijfering gekende bestemmeling</vt:lpstr>
      <vt:lpstr>Vercijfering niet-gekende bestemmeling</vt:lpstr>
      <vt:lpstr>PowerPoint Presentation</vt:lpstr>
      <vt:lpstr>BEDANKT!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Frank Robben</cp:lastModifiedBy>
  <cp:revision>352</cp:revision>
  <cp:lastPrinted>2016-09-12T06:55:25Z</cp:lastPrinted>
  <dcterms:created xsi:type="dcterms:W3CDTF">2014-04-14T09:14:56Z</dcterms:created>
  <dcterms:modified xsi:type="dcterms:W3CDTF">2016-10-21T13:06:19Z</dcterms:modified>
</cp:coreProperties>
</file>