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347" r:id="rId2"/>
    <p:sldId id="450" r:id="rId3"/>
    <p:sldId id="463" r:id="rId4"/>
    <p:sldId id="348" r:id="rId5"/>
    <p:sldId id="349" r:id="rId6"/>
    <p:sldId id="465" r:id="rId7"/>
    <p:sldId id="350" r:id="rId8"/>
    <p:sldId id="351" r:id="rId9"/>
    <p:sldId id="352" r:id="rId10"/>
    <p:sldId id="354" r:id="rId11"/>
    <p:sldId id="406" r:id="rId12"/>
    <p:sldId id="277" r:id="rId13"/>
    <p:sldId id="355" r:id="rId14"/>
    <p:sldId id="411" r:id="rId15"/>
    <p:sldId id="356" r:id="rId16"/>
    <p:sldId id="357" r:id="rId17"/>
    <p:sldId id="455" r:id="rId18"/>
    <p:sldId id="451" r:id="rId19"/>
    <p:sldId id="452" r:id="rId20"/>
    <p:sldId id="453" r:id="rId21"/>
    <p:sldId id="454" r:id="rId22"/>
    <p:sldId id="456" r:id="rId23"/>
    <p:sldId id="457" r:id="rId24"/>
    <p:sldId id="458" r:id="rId25"/>
    <p:sldId id="459" r:id="rId26"/>
    <p:sldId id="460" r:id="rId27"/>
    <p:sldId id="461" r:id="rId28"/>
    <p:sldId id="462" r:id="rId29"/>
    <p:sldId id="359" r:id="rId30"/>
    <p:sldId id="360" r:id="rId31"/>
    <p:sldId id="361" r:id="rId32"/>
    <p:sldId id="362" r:id="rId33"/>
    <p:sldId id="363" r:id="rId34"/>
    <p:sldId id="364" r:id="rId35"/>
    <p:sldId id="365" r:id="rId36"/>
    <p:sldId id="366" r:id="rId37"/>
    <p:sldId id="412" r:id="rId38"/>
    <p:sldId id="413" r:id="rId39"/>
    <p:sldId id="414" r:id="rId40"/>
    <p:sldId id="370" r:id="rId41"/>
    <p:sldId id="371" r:id="rId42"/>
    <p:sldId id="415" r:id="rId43"/>
    <p:sldId id="373" r:id="rId44"/>
    <p:sldId id="374" r:id="rId45"/>
    <p:sldId id="405" r:id="rId46"/>
    <p:sldId id="407" r:id="rId47"/>
    <p:sldId id="389" r:id="rId48"/>
    <p:sldId id="390" r:id="rId49"/>
    <p:sldId id="391" r:id="rId50"/>
    <p:sldId id="392" r:id="rId51"/>
    <p:sldId id="409" r:id="rId52"/>
    <p:sldId id="394" r:id="rId53"/>
    <p:sldId id="395" r:id="rId54"/>
    <p:sldId id="396" r:id="rId55"/>
    <p:sldId id="397" r:id="rId56"/>
    <p:sldId id="398" r:id="rId57"/>
    <p:sldId id="464" r:id="rId58"/>
    <p:sldId id="399" r:id="rId59"/>
    <p:sldId id="400" r:id="rId60"/>
    <p:sldId id="416" r:id="rId61"/>
    <p:sldId id="417" r:id="rId62"/>
    <p:sldId id="418" r:id="rId63"/>
    <p:sldId id="466" r:id="rId64"/>
    <p:sldId id="420" r:id="rId65"/>
    <p:sldId id="421" r:id="rId66"/>
    <p:sldId id="422" r:id="rId67"/>
    <p:sldId id="423" r:id="rId68"/>
    <p:sldId id="424" r:id="rId69"/>
    <p:sldId id="425" r:id="rId70"/>
    <p:sldId id="426" r:id="rId71"/>
    <p:sldId id="427" r:id="rId72"/>
    <p:sldId id="428" r:id="rId73"/>
    <p:sldId id="429" r:id="rId74"/>
    <p:sldId id="430" r:id="rId75"/>
    <p:sldId id="433" r:id="rId76"/>
    <p:sldId id="434" r:id="rId77"/>
    <p:sldId id="435" r:id="rId78"/>
    <p:sldId id="436" r:id="rId79"/>
    <p:sldId id="437" r:id="rId80"/>
    <p:sldId id="438" r:id="rId81"/>
    <p:sldId id="440" r:id="rId82"/>
    <p:sldId id="441" r:id="rId83"/>
    <p:sldId id="442" r:id="rId84"/>
    <p:sldId id="469" r:id="rId85"/>
    <p:sldId id="468" r:id="rId86"/>
    <p:sldId id="443" r:id="rId87"/>
    <p:sldId id="444" r:id="rId88"/>
    <p:sldId id="445" r:id="rId89"/>
    <p:sldId id="446" r:id="rId90"/>
    <p:sldId id="447" r:id="rId91"/>
    <p:sldId id="448" r:id="rId92"/>
    <p:sldId id="449" r:id="rId93"/>
    <p:sldId id="259" r:id="rId9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80" d="100"/>
          <a:sy n="80" d="100"/>
        </p:scale>
        <p:origin x="-1590" y="-15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23158354129969"/>
          <c:y val="2.8688524590163935E-2"/>
          <c:w val="0.84606254548505644"/>
          <c:h val="0.79713114754098358"/>
        </c:manualLayout>
      </c:layout>
      <c:barChart>
        <c:barDir val="col"/>
        <c:grouping val="clustered"/>
        <c:varyColors val="0"/>
        <c:ser>
          <c:idx val="0"/>
          <c:order val="0"/>
          <c:tx>
            <c:strRef>
              <c:f>Sheet1!$A$4</c:f>
              <c:strCache>
                <c:ptCount val="1"/>
                <c:pt idx="0">
                  <c:v>1.072.549.826 uitgewisselde berichten in 2015</c:v>
                </c:pt>
              </c:strCache>
            </c:strRef>
          </c:tx>
          <c:spPr>
            <a:noFill/>
          </c:spPr>
          <c:invertIfNegative val="0"/>
          <c:cat>
            <c:numRef>
              <c:f>Sheet1!$C$3:$G$3</c:f>
              <c:numCache>
                <c:formatCode>General</c:formatCode>
                <c:ptCount val="5"/>
                <c:pt idx="0">
                  <c:v>2011</c:v>
                </c:pt>
                <c:pt idx="1">
                  <c:v>2012</c:v>
                </c:pt>
                <c:pt idx="2">
                  <c:v>2013</c:v>
                </c:pt>
                <c:pt idx="3">
                  <c:v>2014</c:v>
                </c:pt>
                <c:pt idx="4">
                  <c:v>2015</c:v>
                </c:pt>
              </c:numCache>
            </c:numRef>
          </c:cat>
          <c:val>
            <c:numRef>
              <c:f>Sheet1!$C$4:$G$4</c:f>
              <c:numCache>
                <c:formatCode>#,##0</c:formatCode>
                <c:ptCount val="5"/>
                <c:pt idx="0">
                  <c:v>722551944</c:v>
                </c:pt>
                <c:pt idx="1">
                  <c:v>784054996</c:v>
                </c:pt>
                <c:pt idx="2">
                  <c:v>945512286</c:v>
                </c:pt>
                <c:pt idx="3">
                  <c:v>1005868869</c:v>
                </c:pt>
                <c:pt idx="4">
                  <c:v>1072549826</c:v>
                </c:pt>
              </c:numCache>
            </c:numRef>
          </c:val>
        </c:ser>
        <c:dLbls>
          <c:showLegendKey val="0"/>
          <c:showVal val="0"/>
          <c:showCatName val="0"/>
          <c:showSerName val="0"/>
          <c:showPercent val="0"/>
          <c:showBubbleSize val="0"/>
        </c:dLbls>
        <c:gapWidth val="150"/>
        <c:axId val="57688448"/>
        <c:axId val="57689984"/>
      </c:barChart>
      <c:catAx>
        <c:axId val="57688448"/>
        <c:scaling>
          <c:orientation val="minMax"/>
        </c:scaling>
        <c:delete val="0"/>
        <c:axPos val="b"/>
        <c:numFmt formatCode="General" sourceLinked="1"/>
        <c:majorTickMark val="out"/>
        <c:minorTickMark val="none"/>
        <c:tickLblPos val="low"/>
        <c:txPr>
          <a:bodyPr rot="0" vert="horz"/>
          <a:lstStyle/>
          <a:p>
            <a:pPr>
              <a:defRPr/>
            </a:pPr>
            <a:endParaRPr lang="en-US"/>
          </a:p>
        </c:txPr>
        <c:crossAx val="57689984"/>
        <c:crosses val="autoZero"/>
        <c:auto val="1"/>
        <c:lblAlgn val="ctr"/>
        <c:lblOffset val="100"/>
        <c:noMultiLvlLbl val="0"/>
      </c:catAx>
      <c:valAx>
        <c:axId val="57689984"/>
        <c:scaling>
          <c:orientation val="minMax"/>
        </c:scaling>
        <c:delete val="0"/>
        <c:axPos val="l"/>
        <c:numFmt formatCode="#,##0" sourceLinked="1"/>
        <c:majorTickMark val="out"/>
        <c:minorTickMark val="none"/>
        <c:tickLblPos val="nextTo"/>
        <c:crossAx val="57688448"/>
        <c:crosses val="autoZero"/>
        <c:crossBetween val="between"/>
      </c:valAx>
      <c:spPr>
        <a:noFill/>
        <a:ln w="25400">
          <a:noFill/>
        </a:ln>
      </c:spPr>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70A84-927A-4A59-BD59-2CC2C01E9C10}" type="doc">
      <dgm:prSet loTypeId="urn:microsoft.com/office/officeart/2005/8/layout/chevron1" loCatId="process" qsTypeId="urn:microsoft.com/office/officeart/2005/8/quickstyle/simple1" qsCatId="simple" csTypeId="urn:microsoft.com/office/officeart/2005/8/colors/accent1_1" csCatId="accent1" phldr="1"/>
      <dgm:spPr/>
    </dgm:pt>
    <dgm:pt modelId="{8B931FD1-712E-4AB6-ABB4-52F6F9206498}">
      <dgm:prSet phldrT="[Text]"/>
      <dgm:spPr/>
      <dgm:t>
        <a:bodyPr/>
        <a:lstStyle/>
        <a:p>
          <a:r>
            <a:rPr lang="fr-BE" dirty="0" err="1" smtClean="0"/>
            <a:t>install</a:t>
          </a:r>
          <a:r>
            <a:rPr lang="fr-BE" dirty="0" smtClean="0"/>
            <a:t> </a:t>
          </a:r>
          <a:r>
            <a:rPr lang="fr-BE" dirty="0" err="1" smtClean="0"/>
            <a:t>eID</a:t>
          </a:r>
          <a:r>
            <a:rPr lang="fr-BE" dirty="0" smtClean="0"/>
            <a:t> software</a:t>
          </a:r>
          <a:endParaRPr lang="en-US" dirty="0"/>
        </a:p>
      </dgm:t>
    </dgm:pt>
    <dgm:pt modelId="{74DA134A-7147-4CA3-B743-D369E0EC84FB}" type="parTrans" cxnId="{359670AF-C781-4CDB-9809-4780E3570F66}">
      <dgm:prSet/>
      <dgm:spPr/>
      <dgm:t>
        <a:bodyPr/>
        <a:lstStyle/>
        <a:p>
          <a:endParaRPr lang="en-US"/>
        </a:p>
      </dgm:t>
    </dgm:pt>
    <dgm:pt modelId="{EC5836E5-BC91-497D-88A3-CA4695DE04EB}" type="sibTrans" cxnId="{359670AF-C781-4CDB-9809-4780E3570F66}">
      <dgm:prSet/>
      <dgm:spPr/>
      <dgm:t>
        <a:bodyPr/>
        <a:lstStyle/>
        <a:p>
          <a:endParaRPr lang="en-US"/>
        </a:p>
      </dgm:t>
    </dgm:pt>
    <dgm:pt modelId="{B213BFE4-1DB4-4E6D-BB67-5896B7F06281}">
      <dgm:prSet phldrT="[Text]"/>
      <dgm:spPr/>
      <dgm:t>
        <a:bodyPr/>
        <a:lstStyle/>
        <a:p>
          <a:r>
            <a:rPr lang="fr-BE" dirty="0" smtClean="0"/>
            <a:t> </a:t>
          </a:r>
          <a:r>
            <a:rPr lang="fr-BE" dirty="0" err="1" smtClean="0"/>
            <a:t>connect</a:t>
          </a:r>
          <a:r>
            <a:rPr lang="fr-BE" dirty="0" smtClean="0"/>
            <a:t> the </a:t>
          </a:r>
          <a:r>
            <a:rPr lang="fr-BE" dirty="0" err="1" smtClean="0"/>
            <a:t>card</a:t>
          </a:r>
          <a:r>
            <a:rPr lang="fr-BE" dirty="0" smtClean="0"/>
            <a:t> </a:t>
          </a:r>
          <a:r>
            <a:rPr lang="fr-BE" dirty="0" err="1" smtClean="0"/>
            <a:t>reader</a:t>
          </a:r>
          <a:r>
            <a:rPr lang="fr-BE" dirty="0" smtClean="0"/>
            <a:t> </a:t>
          </a:r>
          <a:r>
            <a:rPr lang="fr-BE" dirty="0" err="1" smtClean="0"/>
            <a:t>with</a:t>
          </a:r>
          <a:r>
            <a:rPr lang="fr-BE" dirty="0" smtClean="0"/>
            <a:t> the computer</a:t>
          </a:r>
          <a:endParaRPr lang="en-US" dirty="0"/>
        </a:p>
      </dgm:t>
    </dgm:pt>
    <dgm:pt modelId="{B4F984C7-FCBC-4431-9500-22A058CF0607}" type="parTrans" cxnId="{B1DB18F1-19C9-4FC5-8C7B-459CECADB76A}">
      <dgm:prSet/>
      <dgm:spPr/>
      <dgm:t>
        <a:bodyPr/>
        <a:lstStyle/>
        <a:p>
          <a:endParaRPr lang="en-US"/>
        </a:p>
      </dgm:t>
    </dgm:pt>
    <dgm:pt modelId="{F9098EE8-0183-41FC-ACF3-A6EFDEA3E3A9}" type="sibTrans" cxnId="{B1DB18F1-19C9-4FC5-8C7B-459CECADB76A}">
      <dgm:prSet/>
      <dgm:spPr/>
      <dgm:t>
        <a:bodyPr/>
        <a:lstStyle/>
        <a:p>
          <a:endParaRPr lang="en-US"/>
        </a:p>
      </dgm:t>
    </dgm:pt>
    <dgm:pt modelId="{FCDFA610-43D4-48AB-BFF0-8CA903C8AEBE}">
      <dgm:prSet phldrT="[Text]"/>
      <dgm:spPr/>
      <dgm:t>
        <a:bodyPr/>
        <a:lstStyle/>
        <a:p>
          <a:r>
            <a:rPr lang="fr-BE" dirty="0" smtClean="0"/>
            <a:t> </a:t>
          </a:r>
          <a:r>
            <a:rPr lang="fr-BE" dirty="0" err="1" smtClean="0"/>
            <a:t>consult</a:t>
          </a:r>
          <a:r>
            <a:rPr lang="fr-BE" dirty="0" smtClean="0"/>
            <a:t> </a:t>
          </a:r>
          <a:r>
            <a:rPr lang="fr-BE" dirty="0" err="1" smtClean="0"/>
            <a:t>your</a:t>
          </a:r>
          <a:r>
            <a:rPr lang="fr-BE" dirty="0" smtClean="0"/>
            <a:t> data</a:t>
          </a:r>
          <a:endParaRPr lang="en-US" dirty="0"/>
        </a:p>
      </dgm:t>
    </dgm:pt>
    <dgm:pt modelId="{84F5DDA7-38EE-4E81-AD1B-BDE3E32B49BA}" type="parTrans" cxnId="{0F4EED3E-0E42-4D76-B2E7-382980FE2DA3}">
      <dgm:prSet/>
      <dgm:spPr/>
      <dgm:t>
        <a:bodyPr/>
        <a:lstStyle/>
        <a:p>
          <a:endParaRPr lang="en-US"/>
        </a:p>
      </dgm:t>
    </dgm:pt>
    <dgm:pt modelId="{607A9873-03DB-4968-9B77-046BBB9524AE}" type="sibTrans" cxnId="{0F4EED3E-0E42-4D76-B2E7-382980FE2DA3}">
      <dgm:prSet/>
      <dgm:spPr/>
      <dgm:t>
        <a:bodyPr/>
        <a:lstStyle/>
        <a:p>
          <a:endParaRPr lang="en-US"/>
        </a:p>
      </dgm:t>
    </dgm:pt>
    <dgm:pt modelId="{688BA934-4371-4ADB-A018-393C4FA1274C}" type="pres">
      <dgm:prSet presAssocID="{34A70A84-927A-4A59-BD59-2CC2C01E9C10}" presName="Name0" presStyleCnt="0">
        <dgm:presLayoutVars>
          <dgm:dir/>
          <dgm:animLvl val="lvl"/>
          <dgm:resizeHandles val="exact"/>
        </dgm:presLayoutVars>
      </dgm:prSet>
      <dgm:spPr/>
    </dgm:pt>
    <dgm:pt modelId="{0B4795B5-3ED3-4254-937A-31487267B307}" type="pres">
      <dgm:prSet presAssocID="{8B931FD1-712E-4AB6-ABB4-52F6F9206498}" presName="parTxOnly" presStyleLbl="node1" presStyleIdx="0" presStyleCnt="3" custScaleX="105567">
        <dgm:presLayoutVars>
          <dgm:chMax val="0"/>
          <dgm:chPref val="0"/>
          <dgm:bulletEnabled val="1"/>
        </dgm:presLayoutVars>
      </dgm:prSet>
      <dgm:spPr/>
      <dgm:t>
        <a:bodyPr/>
        <a:lstStyle/>
        <a:p>
          <a:endParaRPr lang="en-US"/>
        </a:p>
      </dgm:t>
    </dgm:pt>
    <dgm:pt modelId="{5FDC9072-05D6-40BC-8CF9-60C163B0A93C}" type="pres">
      <dgm:prSet presAssocID="{EC5836E5-BC91-497D-88A3-CA4695DE04EB}" presName="parTxOnlySpace" presStyleCnt="0"/>
      <dgm:spPr/>
    </dgm:pt>
    <dgm:pt modelId="{6C0C9E8C-4401-463F-BEA5-1ADDF1BA8B8D}" type="pres">
      <dgm:prSet presAssocID="{B213BFE4-1DB4-4E6D-BB67-5896B7F06281}" presName="parTxOnly" presStyleLbl="node1" presStyleIdx="1" presStyleCnt="3" custScaleX="108446">
        <dgm:presLayoutVars>
          <dgm:chMax val="0"/>
          <dgm:chPref val="0"/>
          <dgm:bulletEnabled val="1"/>
        </dgm:presLayoutVars>
      </dgm:prSet>
      <dgm:spPr/>
      <dgm:t>
        <a:bodyPr/>
        <a:lstStyle/>
        <a:p>
          <a:endParaRPr lang="en-US"/>
        </a:p>
      </dgm:t>
    </dgm:pt>
    <dgm:pt modelId="{D562D89D-105D-46CC-9792-5197B150BE16}" type="pres">
      <dgm:prSet presAssocID="{F9098EE8-0183-41FC-ACF3-A6EFDEA3E3A9}" presName="parTxOnlySpace" presStyleCnt="0"/>
      <dgm:spPr/>
    </dgm:pt>
    <dgm:pt modelId="{2DC60372-6B03-49A3-8EC1-7044B6536B89}" type="pres">
      <dgm:prSet presAssocID="{FCDFA610-43D4-48AB-BFF0-8CA903C8AEBE}" presName="parTxOnly" presStyleLbl="node1" presStyleIdx="2" presStyleCnt="3" custScaleX="108487">
        <dgm:presLayoutVars>
          <dgm:chMax val="0"/>
          <dgm:chPref val="0"/>
          <dgm:bulletEnabled val="1"/>
        </dgm:presLayoutVars>
      </dgm:prSet>
      <dgm:spPr/>
      <dgm:t>
        <a:bodyPr/>
        <a:lstStyle/>
        <a:p>
          <a:endParaRPr lang="en-US"/>
        </a:p>
      </dgm:t>
    </dgm:pt>
  </dgm:ptLst>
  <dgm:cxnLst>
    <dgm:cxn modelId="{B1DB18F1-19C9-4FC5-8C7B-459CECADB76A}" srcId="{34A70A84-927A-4A59-BD59-2CC2C01E9C10}" destId="{B213BFE4-1DB4-4E6D-BB67-5896B7F06281}" srcOrd="1" destOrd="0" parTransId="{B4F984C7-FCBC-4431-9500-22A058CF0607}" sibTransId="{F9098EE8-0183-41FC-ACF3-A6EFDEA3E3A9}"/>
    <dgm:cxn modelId="{5116CF3F-53F4-4FF7-BF16-25A64E7A7EA8}" type="presOf" srcId="{8B931FD1-712E-4AB6-ABB4-52F6F9206498}" destId="{0B4795B5-3ED3-4254-937A-31487267B307}" srcOrd="0" destOrd="0" presId="urn:microsoft.com/office/officeart/2005/8/layout/chevron1"/>
    <dgm:cxn modelId="{2A1AF1A2-0105-4066-94C5-E7EBA4464CF3}" type="presOf" srcId="{34A70A84-927A-4A59-BD59-2CC2C01E9C10}" destId="{688BA934-4371-4ADB-A018-393C4FA1274C}" srcOrd="0" destOrd="0" presId="urn:microsoft.com/office/officeart/2005/8/layout/chevron1"/>
    <dgm:cxn modelId="{359670AF-C781-4CDB-9809-4780E3570F66}" srcId="{34A70A84-927A-4A59-BD59-2CC2C01E9C10}" destId="{8B931FD1-712E-4AB6-ABB4-52F6F9206498}" srcOrd="0" destOrd="0" parTransId="{74DA134A-7147-4CA3-B743-D369E0EC84FB}" sibTransId="{EC5836E5-BC91-497D-88A3-CA4695DE04EB}"/>
    <dgm:cxn modelId="{A25F94F3-AAC4-41DE-96DF-CB8465CA6526}" type="presOf" srcId="{FCDFA610-43D4-48AB-BFF0-8CA903C8AEBE}" destId="{2DC60372-6B03-49A3-8EC1-7044B6536B89}" srcOrd="0" destOrd="0" presId="urn:microsoft.com/office/officeart/2005/8/layout/chevron1"/>
    <dgm:cxn modelId="{0F4EED3E-0E42-4D76-B2E7-382980FE2DA3}" srcId="{34A70A84-927A-4A59-BD59-2CC2C01E9C10}" destId="{FCDFA610-43D4-48AB-BFF0-8CA903C8AEBE}" srcOrd="2" destOrd="0" parTransId="{84F5DDA7-38EE-4E81-AD1B-BDE3E32B49BA}" sibTransId="{607A9873-03DB-4968-9B77-046BBB9524AE}"/>
    <dgm:cxn modelId="{49C0CA24-2ECF-4259-A702-5CD5C0E86FD2}" type="presOf" srcId="{B213BFE4-1DB4-4E6D-BB67-5896B7F06281}" destId="{6C0C9E8C-4401-463F-BEA5-1ADDF1BA8B8D}" srcOrd="0" destOrd="0" presId="urn:microsoft.com/office/officeart/2005/8/layout/chevron1"/>
    <dgm:cxn modelId="{307AD4E1-6EAB-4A5B-901C-9FCD0DF78B02}" type="presParOf" srcId="{688BA934-4371-4ADB-A018-393C4FA1274C}" destId="{0B4795B5-3ED3-4254-937A-31487267B307}" srcOrd="0" destOrd="0" presId="urn:microsoft.com/office/officeart/2005/8/layout/chevron1"/>
    <dgm:cxn modelId="{43A2E790-7867-4041-A583-5FDD622A7CB8}" type="presParOf" srcId="{688BA934-4371-4ADB-A018-393C4FA1274C}" destId="{5FDC9072-05D6-40BC-8CF9-60C163B0A93C}" srcOrd="1" destOrd="0" presId="urn:microsoft.com/office/officeart/2005/8/layout/chevron1"/>
    <dgm:cxn modelId="{F4061AFA-E1C5-4209-84EB-F2B7D7279E9B}" type="presParOf" srcId="{688BA934-4371-4ADB-A018-393C4FA1274C}" destId="{6C0C9E8C-4401-463F-BEA5-1ADDF1BA8B8D}" srcOrd="2" destOrd="0" presId="urn:microsoft.com/office/officeart/2005/8/layout/chevron1"/>
    <dgm:cxn modelId="{FFFF4F8C-4E1D-4FDD-8C84-50D6470B71F4}" type="presParOf" srcId="{688BA934-4371-4ADB-A018-393C4FA1274C}" destId="{D562D89D-105D-46CC-9792-5197B150BE16}" srcOrd="3" destOrd="0" presId="urn:microsoft.com/office/officeart/2005/8/layout/chevron1"/>
    <dgm:cxn modelId="{524C9869-2E98-445C-B4E0-99C90E570EFB}" type="presParOf" srcId="{688BA934-4371-4ADB-A018-393C4FA1274C}" destId="{2DC60372-6B03-49A3-8EC1-7044B6536B89}"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0_3" csCatId="mainScheme" phldr="1"/>
      <dgm:spPr/>
      <dgm:t>
        <a:bodyPr/>
        <a:lstStyle/>
        <a:p>
          <a:endParaRPr lang="en-US"/>
        </a:p>
      </dgm:t>
    </dgm:pt>
    <dgm:pt modelId="{E0675BF5-6A30-463F-BCCC-7325BA213CB0}">
      <dgm:prSet custT="1"/>
      <dgm:spPr/>
      <dgm:t>
        <a:bodyPr/>
        <a:lstStyle/>
        <a:p>
          <a:pPr rtl="0"/>
          <a:r>
            <a:rPr lang="nl-BE" sz="3600" dirty="0" err="1" smtClean="0"/>
            <a:t>Challenges</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rPr lang="nl-BE" dirty="0" smtClean="0"/>
            <a:t>security</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CC7299B2-00E7-43E0-A481-9C3CFBA49986}">
      <dgm:prSet/>
      <dgm:spPr/>
      <dgm:t>
        <a:bodyPr/>
        <a:lstStyle/>
        <a:p>
          <a:r>
            <a:rPr lang="nl-BE" dirty="0" err="1" smtClean="0"/>
            <a:t>confidentiality</a:t>
          </a:r>
          <a:endParaRPr dirty="0"/>
        </a:p>
      </dgm:t>
    </dgm:pt>
    <dgm:pt modelId="{ED4F5C25-A6D2-440D-AC1C-436338EAA9F4}" type="parTrans" cxnId="{243C162F-3ADA-4716-95BE-52DA4D24B72F}">
      <dgm:prSet/>
      <dgm:spPr/>
      <dgm:t>
        <a:bodyPr/>
        <a:lstStyle/>
        <a:p>
          <a:endParaRPr lang="en-GB"/>
        </a:p>
      </dgm:t>
    </dgm:pt>
    <dgm:pt modelId="{BA7077CF-0888-4328-B33C-231D2F8FEFC0}" type="sibTrans" cxnId="{243C162F-3ADA-4716-95BE-52DA4D24B72F}">
      <dgm:prSet/>
      <dgm:spPr/>
      <dgm:t>
        <a:bodyPr/>
        <a:lstStyle/>
        <a:p>
          <a:endParaRPr lang="en-GB"/>
        </a:p>
      </dgm:t>
    </dgm:pt>
    <dgm:pt modelId="{4BE8089C-AC18-465F-84F3-8EC2E87E75EE}">
      <dgm:prSet/>
      <dgm:spPr/>
      <dgm:t>
        <a:bodyPr/>
        <a:lstStyle/>
        <a:p>
          <a:r>
            <a:rPr lang="fr-BE" dirty="0" err="1" smtClean="0"/>
            <a:t>continuity</a:t>
          </a:r>
          <a:endParaRPr lang="nl-BE" dirty="0"/>
        </a:p>
      </dgm:t>
    </dgm:pt>
    <dgm:pt modelId="{DD3A12E5-EC70-4D68-8BEF-E0A835A07028}" type="parTrans" cxnId="{EC914EAA-75F9-4C97-B4EA-0D312B7ED137}">
      <dgm:prSet/>
      <dgm:spPr/>
      <dgm:t>
        <a:bodyPr/>
        <a:lstStyle/>
        <a:p>
          <a:endParaRPr lang="en-GB"/>
        </a:p>
      </dgm:t>
    </dgm:pt>
    <dgm:pt modelId="{3177DAC6-4532-4A36-87D3-E263ECE016BF}" type="sibTrans" cxnId="{EC914EAA-75F9-4C97-B4EA-0D312B7ED137}">
      <dgm:prSet/>
      <dgm:spPr/>
      <dgm:t>
        <a:bodyPr/>
        <a:lstStyle/>
        <a:p>
          <a:endParaRPr lang="en-GB"/>
        </a:p>
      </dgm:t>
    </dgm:pt>
    <dgm:pt modelId="{7F94B6EE-E940-4BF8-9FCD-86835691750D}">
      <dgm:prSet/>
      <dgm:spPr/>
      <dgm:t>
        <a:bodyPr/>
        <a:lstStyle/>
        <a:p>
          <a:r>
            <a:rPr lang="fr-BE" dirty="0" err="1" smtClean="0"/>
            <a:t>strategic</a:t>
          </a:r>
          <a:r>
            <a:rPr lang="fr-BE" dirty="0" smtClean="0"/>
            <a:t> management</a:t>
          </a:r>
          <a:endParaRPr lang="nl-BE" dirty="0"/>
        </a:p>
      </dgm:t>
    </dgm:pt>
    <dgm:pt modelId="{BC7966F2-AA5D-43F4-9127-040396FE6BA4}" type="parTrans" cxnId="{5A763549-9B30-4BCF-B93B-00D91A8603B8}">
      <dgm:prSet/>
      <dgm:spPr/>
      <dgm:t>
        <a:bodyPr/>
        <a:lstStyle/>
        <a:p>
          <a:endParaRPr lang="en-GB"/>
        </a:p>
      </dgm:t>
    </dgm:pt>
    <dgm:pt modelId="{2E176003-D09F-4246-8197-28944C872C5B}" type="sibTrans" cxnId="{5A763549-9B30-4BCF-B93B-00D91A8603B8}">
      <dgm:prSet/>
      <dgm:spPr/>
      <dgm:t>
        <a:bodyPr/>
        <a:lstStyle/>
        <a:p>
          <a:endParaRPr lang="en-GB"/>
        </a:p>
      </dgm:t>
    </dgm:pt>
    <dgm:pt modelId="{9634512C-E61C-47E9-8316-17039CBEE0C6}">
      <dgm:prSet custT="1"/>
      <dgm:spPr/>
      <dgm:t>
        <a:bodyPr/>
        <a:lstStyle/>
        <a:p>
          <a:pPr rtl="0"/>
          <a:r>
            <a:rPr lang="nl-BE" sz="3600" dirty="0" err="1" smtClean="0"/>
            <a:t>Opportunities</a:t>
          </a:r>
          <a:endParaRPr lang="nl-BE" sz="3600" dirty="0"/>
        </a:p>
      </dgm:t>
    </dgm:pt>
    <dgm:pt modelId="{2112AD8B-D139-4C08-B0B5-A9CFA5A9EC2B}" type="sibTrans" cxnId="{05D0C5BD-7CFC-4CC6-81C4-76ADEDA1112F}">
      <dgm:prSet/>
      <dgm:spPr/>
      <dgm:t>
        <a:bodyPr/>
        <a:lstStyle/>
        <a:p>
          <a:endParaRPr lang="en-US"/>
        </a:p>
      </dgm:t>
    </dgm:pt>
    <dgm:pt modelId="{DAAC38F8-0281-4002-937D-324721893B14}" type="parTrans" cxnId="{05D0C5BD-7CFC-4CC6-81C4-76ADEDA1112F}">
      <dgm:prSet/>
      <dgm:spPr/>
      <dgm:t>
        <a:bodyPr/>
        <a:lstStyle/>
        <a:p>
          <a:endParaRPr lang="en-US"/>
        </a:p>
      </dgm:t>
    </dgm:pt>
    <dgm:pt modelId="{292F29B3-4064-4D5E-9237-16A687B3BCCC}">
      <dgm:prSet/>
      <dgm:spPr/>
      <dgm:t>
        <a:bodyPr/>
        <a:lstStyle/>
        <a:p>
          <a:r>
            <a:rPr lang="nl-BE" dirty="0" err="1" smtClean="0"/>
            <a:t>cost</a:t>
          </a:r>
          <a:r>
            <a:rPr lang="nl-BE" dirty="0" smtClean="0"/>
            <a:t> management</a:t>
          </a:r>
          <a:endParaRPr dirty="0"/>
        </a:p>
      </dgm:t>
    </dgm:pt>
    <dgm:pt modelId="{EA1AA80D-D284-44FB-847E-084FDD17FD8B}" type="sibTrans" cxnId="{C0442B50-C078-4E08-9806-C7A2AB1F3A54}">
      <dgm:prSet/>
      <dgm:spPr/>
      <dgm:t>
        <a:bodyPr/>
        <a:lstStyle/>
        <a:p>
          <a:endParaRPr lang="en-GB"/>
        </a:p>
      </dgm:t>
    </dgm:pt>
    <dgm:pt modelId="{01599353-3359-469C-B97D-03521C61CF4B}" type="parTrans" cxnId="{C0442B50-C078-4E08-9806-C7A2AB1F3A54}">
      <dgm:prSet/>
      <dgm:spPr/>
      <dgm:t>
        <a:bodyPr/>
        <a:lstStyle/>
        <a:p>
          <a:endParaRPr lang="en-GB"/>
        </a:p>
      </dgm:t>
    </dgm:pt>
    <dgm:pt modelId="{8D5D99A5-F19B-49D4-8590-91CE5ECFFFC2}">
      <dgm:prSet/>
      <dgm:spPr/>
      <dgm:t>
        <a:bodyPr/>
        <a:lstStyle/>
        <a:p>
          <a:r>
            <a:rPr lang="nl-BE" dirty="0" smtClean="0"/>
            <a:t>cooperation</a:t>
          </a:r>
          <a:endParaRPr lang="nl-BE" dirty="0"/>
        </a:p>
      </dgm:t>
    </dgm:pt>
    <dgm:pt modelId="{6B932A0E-9D74-441D-A19C-D973B185DF85}" type="sibTrans" cxnId="{A2CA01D8-D87F-472C-9586-0C00454CF4E1}">
      <dgm:prSet/>
      <dgm:spPr/>
      <dgm:t>
        <a:bodyPr/>
        <a:lstStyle/>
        <a:p>
          <a:endParaRPr lang="en-GB"/>
        </a:p>
      </dgm:t>
    </dgm:pt>
    <dgm:pt modelId="{1B456A15-A31F-44F0-A81B-3DEC063B81D4}" type="parTrans" cxnId="{A2CA01D8-D87F-472C-9586-0C00454CF4E1}">
      <dgm:prSet/>
      <dgm:spPr/>
      <dgm:t>
        <a:bodyPr/>
        <a:lstStyle/>
        <a:p>
          <a:endParaRPr lang="en-GB"/>
        </a:p>
      </dgm:t>
    </dgm:pt>
    <dgm:pt modelId="{EB25E094-9C4C-4BCC-9A30-5E398003B320}">
      <dgm:prSet/>
      <dgm:spPr/>
      <dgm:t>
        <a:bodyPr/>
        <a:lstStyle/>
        <a:p>
          <a:r>
            <a:rPr lang="nl-BE" dirty="0" smtClean="0"/>
            <a:t>s</a:t>
          </a:r>
          <a:r>
            <a:rPr dirty="0" smtClean="0"/>
            <a:t>elf-service</a:t>
          </a:r>
          <a:endParaRPr lang="nl-BE" dirty="0" smtClean="0"/>
        </a:p>
      </dgm:t>
    </dgm:pt>
    <dgm:pt modelId="{DBDF2901-2517-46FA-8717-0652BAE770EF}" type="sibTrans" cxnId="{4E9E4C42-A850-48F4-8DCC-55EBAF0BEE8C}">
      <dgm:prSet/>
      <dgm:spPr/>
      <dgm:t>
        <a:bodyPr/>
        <a:lstStyle/>
        <a:p>
          <a:endParaRPr lang="en-GB"/>
        </a:p>
      </dgm:t>
    </dgm:pt>
    <dgm:pt modelId="{0A09CA47-7793-4201-A41A-929E9FB5A0DB}" type="parTrans" cxnId="{4E9E4C42-A850-48F4-8DCC-55EBAF0BEE8C}">
      <dgm:prSet/>
      <dgm:spPr/>
      <dgm:t>
        <a:bodyPr/>
        <a:lstStyle/>
        <a:p>
          <a:endParaRPr lang="en-GB"/>
        </a:p>
      </dgm:t>
    </dgm:pt>
    <dgm:pt modelId="{F7B8BE3E-EC52-433F-8932-8278C3E01037}">
      <dgm:prSet/>
      <dgm:spPr/>
      <dgm:t>
        <a:bodyPr/>
        <a:lstStyle/>
        <a:p>
          <a:r>
            <a:rPr lang="nl-BE" dirty="0" err="1" smtClean="0"/>
            <a:t>economies</a:t>
          </a:r>
          <a:r>
            <a:rPr lang="nl-BE" dirty="0" smtClean="0"/>
            <a:t> of </a:t>
          </a:r>
          <a:r>
            <a:rPr lang="nl-BE" dirty="0" err="1" smtClean="0"/>
            <a:t>scale</a:t>
          </a:r>
          <a:endParaRPr dirty="0"/>
        </a:p>
      </dgm:t>
    </dgm:pt>
    <dgm:pt modelId="{EA58653D-F053-44CC-99E9-ABA6AC9D69A3}" type="sibTrans" cxnId="{BB8E1F94-F206-47F1-9E99-23BAA41F8509}">
      <dgm:prSet/>
      <dgm:spPr/>
      <dgm:t>
        <a:bodyPr/>
        <a:lstStyle/>
        <a:p>
          <a:endParaRPr lang="en-GB"/>
        </a:p>
      </dgm:t>
    </dgm:pt>
    <dgm:pt modelId="{4A04AD3D-6025-4001-835D-75272DF9BC01}" type="parTrans" cxnId="{BB8E1F94-F206-47F1-9E99-23BAA41F8509}">
      <dgm:prSet/>
      <dgm:spPr/>
      <dgm:t>
        <a:bodyPr/>
        <a:lstStyle/>
        <a:p>
          <a:endParaRPr lang="en-GB"/>
        </a:p>
      </dgm:t>
    </dgm:pt>
    <dgm:pt modelId="{ADEC2C73-3E26-4EE0-ABF8-609EE10494D8}">
      <dgm:prSet/>
      <dgm:spPr/>
      <dgm:t>
        <a:bodyPr/>
        <a:lstStyle/>
        <a:p>
          <a:pPr rtl="0"/>
          <a:r>
            <a:rPr lang="fr-BE" dirty="0" err="1" smtClean="0"/>
            <a:t>flexibility</a:t>
          </a:r>
          <a:endParaRPr lang="nl-BE" b="1" dirty="0"/>
        </a:p>
      </dgm:t>
    </dgm:pt>
    <dgm:pt modelId="{81AFA94A-D6B5-4773-9356-912C1EE5DAFF}" type="sibTrans" cxnId="{3C749E42-8BC2-4450-A07A-BF570F9C81CE}">
      <dgm:prSet/>
      <dgm:spPr/>
      <dgm:t>
        <a:bodyPr/>
        <a:lstStyle/>
        <a:p>
          <a:endParaRPr lang="en-US"/>
        </a:p>
      </dgm:t>
    </dgm:pt>
    <dgm:pt modelId="{2063D6DF-92FB-4336-A118-519FE498DEE9}" type="parTrans" cxnId="{3C749E42-8BC2-4450-A07A-BF570F9C81CE}">
      <dgm:prSet/>
      <dgm:spPr/>
      <dgm:t>
        <a:bodyPr/>
        <a:lstStyle/>
        <a:p>
          <a:endParaRPr lang="en-US"/>
        </a:p>
      </dgm:t>
    </dgm:pt>
    <dgm:pt modelId="{1985EAF8-2432-491B-80C4-B1B4328E2462}">
      <dgm:prSet/>
      <dgm:spPr/>
      <dgm:t>
        <a:bodyPr/>
        <a:lstStyle/>
        <a:p>
          <a:pPr rtl="0"/>
          <a:r>
            <a:rPr lang="nl-BE" dirty="0" err="1" smtClean="0"/>
            <a:t>quality</a:t>
          </a:r>
          <a:endParaRPr lang="nl-BE" b="1" dirty="0"/>
        </a:p>
      </dgm:t>
    </dgm:pt>
    <dgm:pt modelId="{EC5E67B4-FF36-4BD3-9F30-5EE6377A7247}" type="parTrans" cxnId="{CA33D5B6-F30C-49A7-943E-5A861EC4226B}">
      <dgm:prSet/>
      <dgm:spPr/>
      <dgm:t>
        <a:bodyPr/>
        <a:lstStyle/>
        <a:p>
          <a:endParaRPr lang="fr-BE"/>
        </a:p>
      </dgm:t>
    </dgm:pt>
    <dgm:pt modelId="{546DDD4A-CED2-4EEC-B6D1-686E813E5864}" type="sibTrans" cxnId="{CA33D5B6-F30C-49A7-943E-5A861EC4226B}">
      <dgm:prSet/>
      <dgm:spPr/>
      <dgm:t>
        <a:bodyPr/>
        <a:lstStyle/>
        <a:p>
          <a:endParaRPr lang="fr-BE"/>
        </a:p>
      </dgm:t>
    </dgm:pt>
    <dgm:pt modelId="{FA67E17E-607D-4882-A487-86409CDB21D9}">
      <dgm:prSet/>
      <dgm:spPr/>
      <dgm:t>
        <a:bodyPr/>
        <a:lstStyle/>
        <a:p>
          <a:r>
            <a:rPr lang="nl-BE" dirty="0" err="1" smtClean="0"/>
            <a:t>know-how</a:t>
          </a:r>
          <a:endParaRPr lang="nl-BE" dirty="0"/>
        </a:p>
      </dgm:t>
    </dgm:pt>
    <dgm:pt modelId="{9A7B8233-9737-46AD-A58F-D11CDFE32016}" type="parTrans" cxnId="{52701C77-C4C8-4F80-8C35-BD7E906EEA18}">
      <dgm:prSet/>
      <dgm:spPr/>
      <dgm:t>
        <a:bodyPr/>
        <a:lstStyle/>
        <a:p>
          <a:endParaRPr lang="fr-BE"/>
        </a:p>
      </dgm:t>
    </dgm:pt>
    <dgm:pt modelId="{16557844-A735-45B2-8562-995B4A9F68F8}" type="sibTrans" cxnId="{52701C77-C4C8-4F80-8C35-BD7E906EEA18}">
      <dgm:prSet/>
      <dgm:spPr/>
      <dgm:t>
        <a:bodyPr/>
        <a:lstStyle/>
        <a:p>
          <a:endParaRPr lang="fr-BE"/>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ScaleX="107699"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ScaleX="107411" custLinFactX="-14806" custLinFactNeighborX="-100000" custLinFactNeighborY="-315">
        <dgm:presLayoutVars>
          <dgm:bulletEnabled val="1"/>
        </dgm:presLayoutVars>
      </dgm:prSet>
      <dgm:spPr/>
      <dgm:t>
        <a:bodyPr/>
        <a:lstStyle/>
        <a:p>
          <a:endParaRPr lang="fr-BE"/>
        </a:p>
      </dgm:t>
    </dgm:pt>
  </dgm:ptLst>
  <dgm:cxnLst>
    <dgm:cxn modelId="{76BAFD6B-2517-464C-8A4F-132EEB109C5D}" type="presOf" srcId="{9634512C-E61C-47E9-8316-17039CBEE0C6}" destId="{41006EA0-1C35-4ADD-BA65-5F5F80C2EF6E}" srcOrd="0" destOrd="0" presId="urn:microsoft.com/office/officeart/2005/8/layout/hList1"/>
    <dgm:cxn modelId="{60591D00-244A-407E-A906-3C9B6D83FCE1}" type="presOf" srcId="{8D5D99A5-F19B-49D4-8590-91CE5ECFFFC2}" destId="{E9700F79-E3C7-4DDC-921A-EAB47CBD965F}" srcOrd="0" destOrd="4" presId="urn:microsoft.com/office/officeart/2005/8/layout/hList1"/>
    <dgm:cxn modelId="{6572CB78-91FA-4BCA-A92F-BC3E9B3A3428}" type="presOf" srcId="{1985EAF8-2432-491B-80C4-B1B4328E2462}" destId="{E9700F79-E3C7-4DDC-921A-EAB47CBD965F}" srcOrd="0" destOrd="1" presId="urn:microsoft.com/office/officeart/2005/8/layout/hList1"/>
    <dgm:cxn modelId="{4E9E4C42-A850-48F4-8DCC-55EBAF0BEE8C}" srcId="{9634512C-E61C-47E9-8316-17039CBEE0C6}" destId="{EB25E094-9C4C-4BCC-9A30-5E398003B320}" srcOrd="3" destOrd="0" parTransId="{0A09CA47-7793-4201-A41A-929E9FB5A0DB}" sibTransId="{DBDF2901-2517-46FA-8717-0652BAE770EF}"/>
    <dgm:cxn modelId="{B5DF453A-11F4-42A2-9819-614BE9F0F1B2}" type="presOf" srcId="{AB8A3637-3684-44E5-9A10-5F4B5C36144B}" destId="{2B73E981-B842-4BEA-A2C0-509F6D978567}" srcOrd="0" destOrd="0" presId="urn:microsoft.com/office/officeart/2005/8/layout/hList1"/>
    <dgm:cxn modelId="{B9C7965E-01C9-443C-B85F-0A3C5716B7EB}" type="presOf" srcId="{FA67E17E-607D-4882-A487-86409CDB21D9}" destId="{C07D37A6-CB37-4202-957D-F7DC1E6B4179}" srcOrd="0" destOrd="3" presId="urn:microsoft.com/office/officeart/2005/8/layout/hList1"/>
    <dgm:cxn modelId="{92D50CB9-F5D8-425A-9CBE-30C26E703E62}" type="presOf" srcId="{4BE8089C-AC18-465F-84F3-8EC2E87E75EE}" destId="{C07D37A6-CB37-4202-957D-F7DC1E6B4179}" srcOrd="0" destOrd="2" presId="urn:microsoft.com/office/officeart/2005/8/layout/hList1"/>
    <dgm:cxn modelId="{BB8E1F94-F206-47F1-9E99-23BAA41F8509}" srcId="{9634512C-E61C-47E9-8316-17039CBEE0C6}" destId="{F7B8BE3E-EC52-433F-8932-8278C3E01037}" srcOrd="2" destOrd="0" parTransId="{4A04AD3D-6025-4001-835D-75272DF9BC01}" sibTransId="{EA58653D-F053-44CC-99E9-ABA6AC9D69A3}"/>
    <dgm:cxn modelId="{94CCE3EF-07CA-499F-95ED-276AC61C7B46}" type="presOf" srcId="{E0675BF5-6A30-463F-BCCC-7325BA213CB0}" destId="{C17315EE-2492-4F67-BC27-8FA2B2624ACB}" srcOrd="0" destOrd="0" presId="urn:microsoft.com/office/officeart/2005/8/layout/hList1"/>
    <dgm:cxn modelId="{5A763549-9B30-4BCF-B93B-00D91A8603B8}" srcId="{E0675BF5-6A30-463F-BCCC-7325BA213CB0}" destId="{7F94B6EE-E940-4BF8-9FCD-86835691750D}" srcOrd="4" destOrd="0" parTransId="{BC7966F2-AA5D-43F4-9127-040396FE6BA4}" sibTransId="{2E176003-D09F-4246-8197-28944C872C5B}"/>
    <dgm:cxn modelId="{247CE1DB-7F85-42AC-8DFA-8C87C2E08C12}" type="presOf" srcId="{7F94B6EE-E940-4BF8-9FCD-86835691750D}" destId="{C07D37A6-CB37-4202-957D-F7DC1E6B4179}" srcOrd="0" destOrd="4" presId="urn:microsoft.com/office/officeart/2005/8/layout/hList1"/>
    <dgm:cxn modelId="{C0442B50-C078-4E08-9806-C7A2AB1F3A54}" srcId="{9634512C-E61C-47E9-8316-17039CBEE0C6}" destId="{292F29B3-4064-4D5E-9237-16A687B3BCCC}" srcOrd="5" destOrd="0" parTransId="{01599353-3359-469C-B97D-03521C61CF4B}" sibTransId="{EA1AA80D-D284-44FB-847E-084FDD17FD8B}"/>
    <dgm:cxn modelId="{CA33D5B6-F30C-49A7-943E-5A861EC4226B}" srcId="{9634512C-E61C-47E9-8316-17039CBEE0C6}" destId="{1985EAF8-2432-491B-80C4-B1B4328E2462}" srcOrd="1" destOrd="0" parTransId="{EC5E67B4-FF36-4BD3-9F30-5EE6377A7247}" sibTransId="{546DDD4A-CED2-4EEC-B6D1-686E813E5864}"/>
    <dgm:cxn modelId="{AAFD2713-BA58-48F4-9FE6-C55C438C73CF}" type="presOf" srcId="{9EC295CC-6447-4F8A-ACF1-9777618B0F2D}" destId="{C07D37A6-CB37-4202-957D-F7DC1E6B4179}" srcOrd="0" destOrd="0" presId="urn:microsoft.com/office/officeart/2005/8/layout/hList1"/>
    <dgm:cxn modelId="{AAA87558-4943-414F-B1C4-A02EFA3C6A58}" type="presOf" srcId="{CC7299B2-00E7-43E0-A481-9C3CFBA49986}" destId="{C07D37A6-CB37-4202-957D-F7DC1E6B4179}" srcOrd="0" destOrd="1" presId="urn:microsoft.com/office/officeart/2005/8/layout/hList1"/>
    <dgm:cxn modelId="{A2CA01D8-D87F-472C-9586-0C00454CF4E1}" srcId="{9634512C-E61C-47E9-8316-17039CBEE0C6}" destId="{8D5D99A5-F19B-49D4-8590-91CE5ECFFFC2}" srcOrd="4" destOrd="0" parTransId="{1B456A15-A31F-44F0-A81B-3DEC063B81D4}" sibTransId="{6B932A0E-9D74-441D-A19C-D973B185DF85}"/>
    <dgm:cxn modelId="{52701C77-C4C8-4F80-8C35-BD7E906EEA18}" srcId="{E0675BF5-6A30-463F-BCCC-7325BA213CB0}" destId="{FA67E17E-607D-4882-A487-86409CDB21D9}" srcOrd="3" destOrd="0" parTransId="{9A7B8233-9737-46AD-A58F-D11CDFE32016}" sibTransId="{16557844-A735-45B2-8562-995B4A9F68F8}"/>
    <dgm:cxn modelId="{05D0C5BD-7CFC-4CC6-81C4-76ADEDA1112F}" srcId="{AB8A3637-3684-44E5-9A10-5F4B5C36144B}" destId="{9634512C-E61C-47E9-8316-17039CBEE0C6}" srcOrd="1" destOrd="0" parTransId="{DAAC38F8-0281-4002-937D-324721893B14}" sibTransId="{2112AD8B-D139-4C08-B0B5-A9CFA5A9EC2B}"/>
    <dgm:cxn modelId="{44AE590F-BAB7-44E1-A5F6-E46D94F15F73}" type="presOf" srcId="{292F29B3-4064-4D5E-9237-16A687B3BCCC}" destId="{E9700F79-E3C7-4DDC-921A-EAB47CBD965F}" srcOrd="0" destOrd="5" presId="urn:microsoft.com/office/officeart/2005/8/layout/hList1"/>
    <dgm:cxn modelId="{3C749E42-8BC2-4450-A07A-BF570F9C81CE}" srcId="{9634512C-E61C-47E9-8316-17039CBEE0C6}" destId="{ADEC2C73-3E26-4EE0-ABF8-609EE10494D8}" srcOrd="0" destOrd="0" parTransId="{2063D6DF-92FB-4336-A118-519FE498DEE9}" sibTransId="{81AFA94A-D6B5-4773-9356-912C1EE5DAFF}"/>
    <dgm:cxn modelId="{58673936-34E1-4EB8-BA73-6C82FC8022B2}" type="presOf" srcId="{F7B8BE3E-EC52-433F-8932-8278C3E01037}" destId="{E9700F79-E3C7-4DDC-921A-EAB47CBD965F}" srcOrd="0" destOrd="2"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31D3A960-44A6-4D4A-B9C2-9E02E5620231}" type="presOf" srcId="{ADEC2C73-3E26-4EE0-ABF8-609EE10494D8}" destId="{E9700F79-E3C7-4DDC-921A-EAB47CBD965F}" srcOrd="0" destOrd="0" presId="urn:microsoft.com/office/officeart/2005/8/layout/hList1"/>
    <dgm:cxn modelId="{EC914EAA-75F9-4C97-B4EA-0D312B7ED137}" srcId="{E0675BF5-6A30-463F-BCCC-7325BA213CB0}" destId="{4BE8089C-AC18-465F-84F3-8EC2E87E75EE}" srcOrd="2" destOrd="0" parTransId="{DD3A12E5-EC70-4D68-8BEF-E0A835A07028}" sibTransId="{3177DAC6-4532-4A36-87D3-E263ECE016BF}"/>
    <dgm:cxn modelId="{5F36DACB-CDB9-4664-880E-ED806FA3C25A}" srcId="{AB8A3637-3684-44E5-9A10-5F4B5C36144B}" destId="{E0675BF5-6A30-463F-BCCC-7325BA213CB0}" srcOrd="0" destOrd="0" parTransId="{9F98DFF4-3924-4895-A6DB-5392D59636BC}" sibTransId="{C196FDB1-7434-4BC8-8564-16B2F402BF78}"/>
    <dgm:cxn modelId="{243C162F-3ADA-4716-95BE-52DA4D24B72F}" srcId="{E0675BF5-6A30-463F-BCCC-7325BA213CB0}" destId="{CC7299B2-00E7-43E0-A481-9C3CFBA49986}" srcOrd="1" destOrd="0" parTransId="{ED4F5C25-A6D2-440D-AC1C-436338EAA9F4}" sibTransId="{BA7077CF-0888-4328-B33C-231D2F8FEFC0}"/>
    <dgm:cxn modelId="{4B289D16-9FC4-4A1B-9DBD-A02FA303125C}" type="presOf" srcId="{EB25E094-9C4C-4BCC-9A30-5E398003B320}" destId="{E9700F79-E3C7-4DDC-921A-EAB47CBD965F}" srcOrd="0" destOrd="3" presId="urn:microsoft.com/office/officeart/2005/8/layout/hList1"/>
    <dgm:cxn modelId="{E494A43F-4C66-4B03-86E1-A4D2A8E08190}" type="presParOf" srcId="{2B73E981-B842-4BEA-A2C0-509F6D978567}" destId="{13D971C7-C27A-48B1-8591-FF8061B8D539}" srcOrd="0" destOrd="0" presId="urn:microsoft.com/office/officeart/2005/8/layout/hList1"/>
    <dgm:cxn modelId="{00C92FEE-35B7-4CD8-BB36-CE9444D8D2BC}" type="presParOf" srcId="{13D971C7-C27A-48B1-8591-FF8061B8D539}" destId="{C17315EE-2492-4F67-BC27-8FA2B2624ACB}" srcOrd="0" destOrd="0" presId="urn:microsoft.com/office/officeart/2005/8/layout/hList1"/>
    <dgm:cxn modelId="{67DEFE22-A96D-4964-A3E6-E5812D9481AD}" type="presParOf" srcId="{13D971C7-C27A-48B1-8591-FF8061B8D539}" destId="{C07D37A6-CB37-4202-957D-F7DC1E6B4179}" srcOrd="1" destOrd="0" presId="urn:microsoft.com/office/officeart/2005/8/layout/hList1"/>
    <dgm:cxn modelId="{24EB9B88-396F-43C5-AC54-5B874480F646}" type="presParOf" srcId="{2B73E981-B842-4BEA-A2C0-509F6D978567}" destId="{272249B5-E59A-4069-8772-CDD68FDB595C}" srcOrd="1" destOrd="0" presId="urn:microsoft.com/office/officeart/2005/8/layout/hList1"/>
    <dgm:cxn modelId="{A007DE6D-E46B-455E-A124-A7799EBE4732}" type="presParOf" srcId="{2B73E981-B842-4BEA-A2C0-509F6D978567}" destId="{5F3F2DBF-108F-4FB2-91BE-020C6509EE90}" srcOrd="2" destOrd="0" presId="urn:microsoft.com/office/officeart/2005/8/layout/hList1"/>
    <dgm:cxn modelId="{D27BC747-74D4-4051-AE47-DD163E295EE8}" type="presParOf" srcId="{5F3F2DBF-108F-4FB2-91BE-020C6509EE90}" destId="{41006EA0-1C35-4ADD-BA65-5F5F80C2EF6E}" srcOrd="0" destOrd="0" presId="urn:microsoft.com/office/officeart/2005/8/layout/hList1"/>
    <dgm:cxn modelId="{47F3264F-2B29-4177-8CD2-36203FD01EEC}"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err="1" smtClean="0"/>
            <a:t>Government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G-Cloud Operations &amp; </a:t>
          </a:r>
          <a:r>
            <a:rPr lang="nl-BE" sz="1600" dirty="0" err="1" smtClean="0"/>
            <a:t>Programme</a:t>
          </a:r>
          <a:r>
            <a:rPr lang="nl-BE" sz="1600" dirty="0" smtClean="0"/>
            <a:t> 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FPS/PPS</a:t>
          </a:r>
          <a:r>
            <a:rPr dirty="0"/>
            <a:t/>
          </a:r>
          <a:br>
            <a:rPr dirty="0"/>
          </a:br>
          <a:r>
            <a:rPr lang="nl-BE" sz="1600" dirty="0" smtClean="0"/>
            <a:t>(</a:t>
          </a:r>
          <a:r>
            <a:rPr lang="nl-BE" sz="1600" dirty="0" err="1" smtClean="0"/>
            <a:t>Horizontal</a:t>
          </a:r>
          <a:r>
            <a:rPr lang="nl-BE" sz="1600" dirty="0" smtClean="0"/>
            <a:t> FPS, SPF FIN, Belnet, …)</a:t>
          </a:r>
          <a:endParaRPr lang="nl-BE" sz="1600" dirty="0"/>
        </a:p>
      </dgm:t>
    </dgm:pt>
    <dgm:pt modelId="{8EAB2EAF-293E-4BF8-B15C-04C4020C711D}" type="parTrans" cxnId="{BA1711C6-F7C1-47B3-85DA-41D052D91703}">
      <dgm:prSet/>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PIOSS/IPB </a:t>
          </a:r>
        </a:p>
        <a:p>
          <a:r>
            <a:rPr lang="nl-BE" sz="1600" dirty="0" smtClean="0"/>
            <a:t>(CBSS, ...)</a:t>
          </a:r>
          <a:endParaRPr lang="nl-BE" sz="1600" dirty="0"/>
        </a:p>
      </dgm:t>
    </dgm:pt>
    <dgm:pt modelId="{B7D6A699-EE8D-44A7-B75B-34C841BCA3B8}" type="parTrans" cxnId="{74C09B2B-C49D-443D-A64B-6E9EC157AC05}">
      <dgm:prSet/>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en-US" sz="1600" dirty="0" smtClean="0"/>
            <a:t>Association of  FPS/PPS/IPB</a:t>
          </a:r>
          <a:endParaRPr lang="nl-BE" sz="1600" dirty="0"/>
        </a:p>
      </dgm:t>
    </dgm:pt>
    <dgm:pt modelId="{E3046455-3174-4E7D-81DB-C305D1125A45}" type="parTrans" cxnId="{85970516-D158-4413-97AC-8933BFF15FBD}">
      <dgm:prSet/>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Private ICT companies </a:t>
          </a:r>
          <a:r>
            <a:rPr lang="nl-BE" sz="1600" dirty="0" err="1" smtClean="0"/>
            <a:t>directed</a:t>
          </a:r>
          <a:r>
            <a:rPr lang="nl-BE" sz="1600" dirty="0" smtClean="0"/>
            <a:t> </a:t>
          </a:r>
          <a:r>
            <a:rPr lang="nl-BE" sz="1600" dirty="0" err="1" smtClean="0"/>
            <a:t>by</a:t>
          </a:r>
          <a:r>
            <a:rPr lang="nl-BE" sz="1600" dirty="0" smtClean="0"/>
            <a:t> FPS/PIOSS/... </a:t>
          </a:r>
          <a:endParaRPr lang="nl-BE" sz="1600" dirty="0"/>
        </a:p>
      </dgm:t>
    </dgm:pt>
    <dgm:pt modelId="{F7CFAA3F-3ECE-4546-92EE-B235278F1C15}" type="parTrans" cxnId="{11453AD5-D6AE-4645-90E2-52428AD3390E}">
      <dgm:prSet/>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470BA881-5BEE-48E5-AC53-14C4764AC8C2}" type="presOf" srcId="{38B411DE-4B5E-4B7B-8930-D6C1F48E34F0}" destId="{1719D184-4BDA-4438-BCFC-3C8F0189EFDE}" srcOrd="0" destOrd="0" presId="urn:microsoft.com/office/officeart/2005/8/layout/hierarchy6"/>
    <dgm:cxn modelId="{9A4DF691-4F6C-4EA2-BA7C-1D79C776F806}" type="presOf" srcId="{AF21F6B1-F4B5-49AB-AA90-887358530BF3}" destId="{FC62007E-0289-41CD-808B-B2867874EBE1}" srcOrd="0" destOrd="0" presId="urn:microsoft.com/office/officeart/2005/8/layout/hierarchy6"/>
    <dgm:cxn modelId="{FEDA9014-D264-42EF-9A41-232350C0177A}" type="presOf" srcId="{F430EE30-5580-4F71-8518-C178E57E206D}" destId="{69F70529-B724-4F85-8AAE-BA0FB5B39E22}" srcOrd="0" destOrd="0" presId="urn:microsoft.com/office/officeart/2005/8/layout/hierarchy6"/>
    <dgm:cxn modelId="{A37807C6-BCEE-443A-AF88-356E4FF54ABD}" type="presOf" srcId="{8931F1E0-7628-4BEB-84A4-BC1CEF98712D}" destId="{2ABDDC3B-0E3F-4094-B2A0-81DDA2235859}" srcOrd="0" destOrd="0" presId="urn:microsoft.com/office/officeart/2005/8/layout/hierarchy6"/>
    <dgm:cxn modelId="{2BFBC058-C045-47D2-9BE2-6DA209E7C8C7}" type="presOf" srcId="{5F2AE96D-6AA0-4924-A53B-2425DDED6264}" destId="{DA09A7DB-7503-4C8C-93E2-88A6921B7EEA}" srcOrd="0" destOrd="0" presId="urn:microsoft.com/office/officeart/2005/8/layout/hierarchy6"/>
    <dgm:cxn modelId="{13ECA969-4F75-4B1B-9989-C562E3158EDC}" type="presOf" srcId="{E3046455-3174-4E7D-81DB-C305D1125A45}" destId="{040AE0B6-74FA-4EA9-BB98-39A17B3C414B}" srcOrd="0" destOrd="0" presId="urn:microsoft.com/office/officeart/2005/8/layout/hierarchy6"/>
    <dgm:cxn modelId="{828FCFC2-22B3-4672-8427-5F3F1B2A6AFB}" type="presOf" srcId="{36C890F9-09F1-4E78-8C45-63FE13A49FCE}" destId="{E753885E-5E29-4AA1-97C6-E523B79A20E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A40C9E5A-DB76-487B-9760-07274B1E15B6}" type="presOf" srcId="{F7CFAA3F-3ECE-4546-92EE-B235278F1C15}" destId="{CB131D3F-5060-48D1-BCD5-E503DCC482AE}" srcOrd="0" destOrd="0" presId="urn:microsoft.com/office/officeart/2005/8/layout/hierarchy6"/>
    <dgm:cxn modelId="{457D3E5A-1150-4420-88EF-F9101C11E16F}" type="presOf" srcId="{D5877657-DD1C-4DF1-9C8B-74C149441555}" destId="{ED81BA74-ED83-4275-917A-DA21C4B264F1}" srcOrd="0" destOrd="0" presId="urn:microsoft.com/office/officeart/2005/8/layout/hierarchy6"/>
    <dgm:cxn modelId="{D63E9C2E-D681-44F2-BEF4-9477165BFD95}" type="presOf" srcId="{8EAB2EAF-293E-4BF8-B15C-04C4020C711D}" destId="{10FA042D-5615-4BF9-958C-81FFB5A6DD35}"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F564AF19-37ED-49AF-80F8-00AE77BDD75B}" type="presOf" srcId="{A317CABF-C4D3-4E46-8CB2-F1BF8C0DDA94}" destId="{604BF32C-DEF7-4466-8382-C91F28728D50}" srcOrd="0" destOrd="0" presId="urn:microsoft.com/office/officeart/2005/8/layout/hierarchy6"/>
    <dgm:cxn modelId="{31F45F87-A1E6-4E90-B7BE-65235CC775AC}" type="presOf" srcId="{10BCECCC-3286-41B1-BE04-C771606F7820}" destId="{0C15A292-2059-4B9C-9C47-E66478AFF3EC}" srcOrd="0" destOrd="0" presId="urn:microsoft.com/office/officeart/2005/8/layout/hierarchy6"/>
    <dgm:cxn modelId="{8172E3DD-15EF-49DD-BD74-87E7CCA52130}" srcId="{A317CABF-C4D3-4E46-8CB2-F1BF8C0DDA94}" destId="{96D8B4D9-92FF-4D1C-8111-B74FCEAD93D0}" srcOrd="0" destOrd="0" parTransId="{87D37558-7AA3-40EE-897D-AC94FFD5C4C6}" sibTransId="{F7F5AE2F-164C-4CBD-B1F1-34D03D93B765}"/>
    <dgm:cxn modelId="{C56336D4-99F5-4CC6-BFBD-03BA48541019}" type="presOf" srcId="{96D8B4D9-92FF-4D1C-8111-B74FCEAD93D0}" destId="{EFBDBDBB-F016-42CB-9185-D17AE18730A2}"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11453AD5-D6AE-4645-90E2-52428AD3390E}" srcId="{38B411DE-4B5E-4B7B-8930-D6C1F48E34F0}" destId="{D5877657-DD1C-4DF1-9C8B-74C149441555}" srcOrd="3" destOrd="0" parTransId="{F7CFAA3F-3ECE-4546-92EE-B235278F1C15}" sibTransId="{0F035546-D055-415A-A591-2F4BEE411E46}"/>
    <dgm:cxn modelId="{5DEE78E5-E3B9-4E9B-B093-E0FD7DC3A628}" type="presOf" srcId="{B7D6A699-EE8D-44A7-B75B-34C841BCA3B8}" destId="{16DB20CB-D959-404A-86D4-DBD9F03D41C8}" srcOrd="0" destOrd="0" presId="urn:microsoft.com/office/officeart/2005/8/layout/hierarchy6"/>
    <dgm:cxn modelId="{6A219E3E-79F9-419C-B7F0-0BE790CCAA78}" type="presParOf" srcId="{604BF32C-DEF7-4466-8382-C91F28728D50}" destId="{289A5DB4-DE7B-434B-BADD-FD6629BAE3DF}" srcOrd="0" destOrd="0" presId="urn:microsoft.com/office/officeart/2005/8/layout/hierarchy6"/>
    <dgm:cxn modelId="{68F983E3-940B-488F-98A1-4D62A1F029E9}" type="presParOf" srcId="{289A5DB4-DE7B-434B-BADD-FD6629BAE3DF}" destId="{AACED06D-AD31-47F4-8948-873838845214}" srcOrd="0" destOrd="0" presId="urn:microsoft.com/office/officeart/2005/8/layout/hierarchy6"/>
    <dgm:cxn modelId="{4E486AF8-7D35-493F-8FFC-44FA65F4BCA8}" type="presParOf" srcId="{AACED06D-AD31-47F4-8948-873838845214}" destId="{A84C74B8-D5F8-4C63-B6AE-C740EC012BCD}" srcOrd="0" destOrd="0" presId="urn:microsoft.com/office/officeart/2005/8/layout/hierarchy6"/>
    <dgm:cxn modelId="{034DFBC5-FDB1-4D1B-9BC1-75427A1992F8}" type="presParOf" srcId="{A84C74B8-D5F8-4C63-B6AE-C740EC012BCD}" destId="{EFBDBDBB-F016-42CB-9185-D17AE18730A2}" srcOrd="0" destOrd="0" presId="urn:microsoft.com/office/officeart/2005/8/layout/hierarchy6"/>
    <dgm:cxn modelId="{6BA68611-7153-4D23-96CB-4187950611C8}" type="presParOf" srcId="{A84C74B8-D5F8-4C63-B6AE-C740EC012BCD}" destId="{87C704E9-22F4-4374-96C3-69F5CAD1DB1C}" srcOrd="1" destOrd="0" presId="urn:microsoft.com/office/officeart/2005/8/layout/hierarchy6"/>
    <dgm:cxn modelId="{575CE642-CD51-4619-A2B1-01499F2F7014}" type="presParOf" srcId="{87C704E9-22F4-4374-96C3-69F5CAD1DB1C}" destId="{E753885E-5E29-4AA1-97C6-E523B79A20E0}" srcOrd="0" destOrd="0" presId="urn:microsoft.com/office/officeart/2005/8/layout/hierarchy6"/>
    <dgm:cxn modelId="{DE1FFFD4-E6E3-4A7C-883F-ED7114564342}" type="presParOf" srcId="{87C704E9-22F4-4374-96C3-69F5CAD1DB1C}" destId="{F199B688-71AA-46D0-8335-ADF92C47C0DE}" srcOrd="1" destOrd="0" presId="urn:microsoft.com/office/officeart/2005/8/layout/hierarchy6"/>
    <dgm:cxn modelId="{18CFB91E-009B-44B5-A2B7-821281D0773C}" type="presParOf" srcId="{F199B688-71AA-46D0-8335-ADF92C47C0DE}" destId="{FC62007E-0289-41CD-808B-B2867874EBE1}" srcOrd="0" destOrd="0" presId="urn:microsoft.com/office/officeart/2005/8/layout/hierarchy6"/>
    <dgm:cxn modelId="{94EA3679-FA86-46CC-98FE-23F02B344814}" type="presParOf" srcId="{F199B688-71AA-46D0-8335-ADF92C47C0DE}" destId="{17BB4D9A-058A-49FF-9C88-03AE3DFD27D8}" srcOrd="1" destOrd="0" presId="urn:microsoft.com/office/officeart/2005/8/layout/hierarchy6"/>
    <dgm:cxn modelId="{E6CF3990-54E3-45E0-9566-7AF164DFD116}" type="presParOf" srcId="{17BB4D9A-058A-49FF-9C88-03AE3DFD27D8}" destId="{2ABDDC3B-0E3F-4094-B2A0-81DDA2235859}" srcOrd="0" destOrd="0" presId="urn:microsoft.com/office/officeart/2005/8/layout/hierarchy6"/>
    <dgm:cxn modelId="{D8195006-162B-402A-9A46-AB670B88E4DB}" type="presParOf" srcId="{17BB4D9A-058A-49FF-9C88-03AE3DFD27D8}" destId="{46DB721C-FC66-4A6D-B0C7-4838A570E708}" srcOrd="1" destOrd="0" presId="urn:microsoft.com/office/officeart/2005/8/layout/hierarchy6"/>
    <dgm:cxn modelId="{075F4176-CD2F-43B0-A1F9-B2B252ED9DDF}" type="presParOf" srcId="{46DB721C-FC66-4A6D-B0C7-4838A570E708}" destId="{1719D184-4BDA-4438-BCFC-3C8F0189EFDE}" srcOrd="0" destOrd="0" presId="urn:microsoft.com/office/officeart/2005/8/layout/hierarchy6"/>
    <dgm:cxn modelId="{5C9B467C-1B2F-4D24-8302-47CF42D27118}" type="presParOf" srcId="{46DB721C-FC66-4A6D-B0C7-4838A570E708}" destId="{87D81BB3-A358-4DD2-BFA3-25700280D231}" srcOrd="1" destOrd="0" presId="urn:microsoft.com/office/officeart/2005/8/layout/hierarchy6"/>
    <dgm:cxn modelId="{92BA9F6F-2FBB-4759-84D4-D7D3DFD77CC6}" type="presParOf" srcId="{87D81BB3-A358-4DD2-BFA3-25700280D231}" destId="{10FA042D-5615-4BF9-958C-81FFB5A6DD35}" srcOrd="0" destOrd="0" presId="urn:microsoft.com/office/officeart/2005/8/layout/hierarchy6"/>
    <dgm:cxn modelId="{4014A782-0FC2-41E9-984A-2EE24548335C}" type="presParOf" srcId="{87D81BB3-A358-4DD2-BFA3-25700280D231}" destId="{68128852-1A94-46BF-986E-52DDA8CBD552}" srcOrd="1" destOrd="0" presId="urn:microsoft.com/office/officeart/2005/8/layout/hierarchy6"/>
    <dgm:cxn modelId="{6791264C-3F2A-40F9-A941-C242B560FA70}" type="presParOf" srcId="{68128852-1A94-46BF-986E-52DDA8CBD552}" destId="{69F70529-B724-4F85-8AAE-BA0FB5B39E22}" srcOrd="0" destOrd="0" presId="urn:microsoft.com/office/officeart/2005/8/layout/hierarchy6"/>
    <dgm:cxn modelId="{06D6E247-03CD-4A86-8987-B7834E511D45}" type="presParOf" srcId="{68128852-1A94-46BF-986E-52DDA8CBD552}" destId="{A5AB88D3-5F22-4E42-8A3C-08F45849A1CF}" srcOrd="1" destOrd="0" presId="urn:microsoft.com/office/officeart/2005/8/layout/hierarchy6"/>
    <dgm:cxn modelId="{5C6CAEF4-1726-45C2-BECC-4E03945FFFD5}" type="presParOf" srcId="{87D81BB3-A358-4DD2-BFA3-25700280D231}" destId="{16DB20CB-D959-404A-86D4-DBD9F03D41C8}" srcOrd="2" destOrd="0" presId="urn:microsoft.com/office/officeart/2005/8/layout/hierarchy6"/>
    <dgm:cxn modelId="{99F46A6E-9583-4910-B940-2694F8576B46}" type="presParOf" srcId="{87D81BB3-A358-4DD2-BFA3-25700280D231}" destId="{5479D8CD-E0C4-4DF4-965C-69F44E106FAB}" srcOrd="3" destOrd="0" presId="urn:microsoft.com/office/officeart/2005/8/layout/hierarchy6"/>
    <dgm:cxn modelId="{AACE06CE-030D-48CD-952D-51CA171CFB97}" type="presParOf" srcId="{5479D8CD-E0C4-4DF4-965C-69F44E106FAB}" destId="{0C15A292-2059-4B9C-9C47-E66478AFF3EC}" srcOrd="0" destOrd="0" presId="urn:microsoft.com/office/officeart/2005/8/layout/hierarchy6"/>
    <dgm:cxn modelId="{A1ADA448-AC24-47FE-B18E-3E82E6FD44AF}" type="presParOf" srcId="{5479D8CD-E0C4-4DF4-965C-69F44E106FAB}" destId="{831469DF-BC44-4131-848A-A8B29B0AA5C7}" srcOrd="1" destOrd="0" presId="urn:microsoft.com/office/officeart/2005/8/layout/hierarchy6"/>
    <dgm:cxn modelId="{B3002C73-3B53-4744-A24C-F34EF66DAA8B}" type="presParOf" srcId="{87D81BB3-A358-4DD2-BFA3-25700280D231}" destId="{040AE0B6-74FA-4EA9-BB98-39A17B3C414B}" srcOrd="4" destOrd="0" presId="urn:microsoft.com/office/officeart/2005/8/layout/hierarchy6"/>
    <dgm:cxn modelId="{FDB83FFE-4CAB-4CCF-8996-88A5D31BA6D1}" type="presParOf" srcId="{87D81BB3-A358-4DD2-BFA3-25700280D231}" destId="{19A1C920-E555-45AD-AC9F-346DBA47834F}" srcOrd="5" destOrd="0" presId="urn:microsoft.com/office/officeart/2005/8/layout/hierarchy6"/>
    <dgm:cxn modelId="{9A0F52C0-9737-4F2B-8ECE-74CF6DF15963}" type="presParOf" srcId="{19A1C920-E555-45AD-AC9F-346DBA47834F}" destId="{DA09A7DB-7503-4C8C-93E2-88A6921B7EEA}" srcOrd="0" destOrd="0" presId="urn:microsoft.com/office/officeart/2005/8/layout/hierarchy6"/>
    <dgm:cxn modelId="{5FA04937-6CDE-4FC8-AB85-00B38C1239F7}" type="presParOf" srcId="{19A1C920-E555-45AD-AC9F-346DBA47834F}" destId="{9D9C7E91-4374-4874-9F63-A9226241D523}" srcOrd="1" destOrd="0" presId="urn:microsoft.com/office/officeart/2005/8/layout/hierarchy6"/>
    <dgm:cxn modelId="{447C5B41-861E-455D-9CC8-674E39AC6B37}" type="presParOf" srcId="{87D81BB3-A358-4DD2-BFA3-25700280D231}" destId="{CB131D3F-5060-48D1-BCD5-E503DCC482AE}" srcOrd="6" destOrd="0" presId="urn:microsoft.com/office/officeart/2005/8/layout/hierarchy6"/>
    <dgm:cxn modelId="{E0EA40F9-E9FD-4990-BCA7-3EC4048D9251}" type="presParOf" srcId="{87D81BB3-A358-4DD2-BFA3-25700280D231}" destId="{7137467F-8AC4-4131-97C6-D48AA837876B}" srcOrd="7" destOrd="0" presId="urn:microsoft.com/office/officeart/2005/8/layout/hierarchy6"/>
    <dgm:cxn modelId="{794644BC-7C92-42F3-9F02-76BBD5FF45AC}" type="presParOf" srcId="{7137467F-8AC4-4131-97C6-D48AA837876B}" destId="{ED81BA74-ED83-4275-917A-DA21C4B264F1}" srcOrd="0" destOrd="0" presId="urn:microsoft.com/office/officeart/2005/8/layout/hierarchy6"/>
    <dgm:cxn modelId="{D19A4548-2332-42CC-8669-283670F31C0F}" type="presParOf" srcId="{7137467F-8AC4-4131-97C6-D48AA837876B}" destId="{64C9E638-BE39-4BE4-AE91-D70D6DD27F39}" srcOrd="1" destOrd="0" presId="urn:microsoft.com/office/officeart/2005/8/layout/hierarchy6"/>
    <dgm:cxn modelId="{2BA9155B-D7FF-48A0-ADBB-59EC869ECA7D}"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accent0_3" csCatId="mainScheme" phldr="1"/>
      <dgm:spPr/>
      <dgm:t>
        <a:bodyPr/>
        <a:lstStyle/>
        <a:p>
          <a:endParaRPr lang="en-US"/>
        </a:p>
      </dgm:t>
    </dgm:pt>
    <dgm:pt modelId="{E0675BF5-6A30-463F-BCCC-7325BA213CB0}">
      <dgm:prSet custT="1"/>
      <dgm:spPr/>
      <dgm:t>
        <a:bodyPr/>
        <a:lstStyle/>
        <a:p>
          <a:pPr rtl="0"/>
          <a:r>
            <a:rPr lang="nl-BE" sz="3600" b="1" dirty="0" err="1" smtClean="0"/>
            <a:t>What</a:t>
          </a:r>
          <a:r>
            <a:rPr lang="nl-BE" sz="3600" b="1" dirty="0" smtClean="0"/>
            <a:t> ?</a:t>
          </a:r>
          <a:endParaRPr lang="nl-BE" sz="36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rPr lang="en-US" b="0" dirty="0" smtClean="0"/>
            <a:t>evaluation of safety of the </a:t>
          </a:r>
          <a:r>
            <a:rPr lang="en-US" b="1" dirty="0" smtClean="0"/>
            <a:t>Cloud provider / service</a:t>
          </a:r>
          <a:endParaRPr lang="nl-BE" b="1"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dgm:t>
        <a:bodyPr/>
        <a:lstStyle/>
        <a:p>
          <a:pPr rtl="0"/>
          <a:r>
            <a:rPr lang="nl-BE" sz="3600" b="1" dirty="0" smtClean="0"/>
            <a:t>How ?</a:t>
          </a:r>
          <a:endParaRPr lang="nl-BE" sz="3600" dirty="0"/>
        </a:p>
      </dgm:t>
    </dgm:pt>
    <dgm:pt modelId="{2112AD8B-D139-4C08-B0B5-A9CFA5A9EC2B}" type="sibTrans" cxnId="{05D0C5BD-7CFC-4CC6-81C4-76ADEDA1112F}">
      <dgm:prSet/>
      <dgm:spPr/>
      <dgm:t>
        <a:bodyPr/>
        <a:lstStyle/>
        <a:p>
          <a:endParaRPr lang="en-US"/>
        </a:p>
      </dgm:t>
    </dgm:pt>
    <dgm:pt modelId="{DAAC38F8-0281-4002-937D-324721893B14}" type="parTrans" cxnId="{05D0C5BD-7CFC-4CC6-81C4-76ADEDA1112F}">
      <dgm:prSet/>
      <dgm:spPr/>
      <dgm:t>
        <a:bodyPr/>
        <a:lstStyle/>
        <a:p>
          <a:endParaRPr lang="en-US"/>
        </a:p>
      </dgm:t>
    </dgm:pt>
    <dgm:pt modelId="{ADEC2C73-3E26-4EE0-ABF8-609EE10494D8}">
      <dgm:prSet/>
      <dgm:spPr/>
      <dgm:t>
        <a:bodyPr/>
        <a:lstStyle/>
        <a:p>
          <a:pPr rtl="0"/>
          <a:r>
            <a:rPr lang="en-US" b="0" smtClean="0"/>
            <a:t>very </a:t>
          </a:r>
          <a:r>
            <a:rPr lang="en-US" b="0" dirty="0" smtClean="0"/>
            <a:t>detailed </a:t>
          </a:r>
          <a:r>
            <a:rPr lang="en-US" b="1" dirty="0" smtClean="0"/>
            <a:t>questionnaire</a:t>
          </a:r>
          <a:r>
            <a:rPr lang="en-US" b="0" dirty="0" smtClean="0"/>
            <a:t> with scores</a:t>
          </a:r>
          <a:endParaRPr lang="nl-BE" b="1" dirty="0"/>
        </a:p>
      </dgm:t>
    </dgm:pt>
    <dgm:pt modelId="{81AFA94A-D6B5-4773-9356-912C1EE5DAFF}" type="sibTrans" cxnId="{3C749E42-8BC2-4450-A07A-BF570F9C81CE}">
      <dgm:prSet/>
      <dgm:spPr/>
      <dgm:t>
        <a:bodyPr/>
        <a:lstStyle/>
        <a:p>
          <a:endParaRPr lang="en-US"/>
        </a:p>
      </dgm:t>
    </dgm:pt>
    <dgm:pt modelId="{2063D6DF-92FB-4336-A118-519FE498DEE9}" type="parTrans" cxnId="{3C749E42-8BC2-4450-A07A-BF570F9C81CE}">
      <dgm:prSet/>
      <dgm:spPr/>
      <dgm:t>
        <a:bodyPr/>
        <a:lstStyle/>
        <a:p>
          <a:endParaRPr lang="en-US"/>
        </a:p>
      </dgm:t>
    </dgm:pt>
    <dgm:pt modelId="{5729317E-B9F4-4242-A698-329659F6DDED}">
      <dgm:prSet/>
      <dgm:spPr/>
      <dgm:t>
        <a:bodyPr/>
        <a:lstStyle/>
        <a:p>
          <a:pPr rtl="0"/>
          <a:r>
            <a:rPr lang="en-US" b="0" smtClean="0"/>
            <a:t>4 main criteria: IAM, IT security, operational security, governance</a:t>
          </a:r>
          <a:endParaRPr lang="en-US" baseline="0" dirty="0"/>
        </a:p>
      </dgm:t>
    </dgm:pt>
    <dgm:pt modelId="{2D0A4007-70D0-4D04-806D-69D6806B9182}" type="parTrans" cxnId="{824F2023-876E-4D69-88FD-88BCDFC72814}">
      <dgm:prSet/>
      <dgm:spPr/>
      <dgm:t>
        <a:bodyPr/>
        <a:lstStyle/>
        <a:p>
          <a:endParaRPr lang="en-US"/>
        </a:p>
      </dgm:t>
    </dgm:pt>
    <dgm:pt modelId="{7B5671EB-9F9E-463E-B582-755E8404C8EB}" type="sibTrans" cxnId="{824F2023-876E-4D69-88FD-88BCDFC72814}">
      <dgm:prSet/>
      <dgm:spPr/>
      <dgm:t>
        <a:bodyPr/>
        <a:lstStyle/>
        <a:p>
          <a:endParaRPr lang="en-US"/>
        </a:p>
      </dgm:t>
    </dgm:pt>
    <dgm:pt modelId="{909C41A4-5904-409D-BC5A-539F768F0477}">
      <dgm:prSet/>
      <dgm:spPr/>
      <dgm:t>
        <a:bodyPr/>
        <a:lstStyle/>
        <a:p>
          <a:pPr rtl="0"/>
          <a:r>
            <a:rPr lang="en-US" b="0" smtClean="0"/>
            <a:t>Excel application forms</a:t>
          </a:r>
          <a:endParaRPr lang="en-US" baseline="0" dirty="0"/>
        </a:p>
      </dgm:t>
    </dgm:pt>
    <dgm:pt modelId="{2F89F3B0-E887-4B9F-94AC-9A7E8BEE2E2F}" type="parTrans" cxnId="{785EDFC5-6AA2-45C0-9E52-0B998BD2B244}">
      <dgm:prSet/>
      <dgm:spPr/>
      <dgm:t>
        <a:bodyPr/>
        <a:lstStyle/>
        <a:p>
          <a:endParaRPr lang="en-US"/>
        </a:p>
      </dgm:t>
    </dgm:pt>
    <dgm:pt modelId="{27232C28-A810-45AB-95A1-85E423DCBD25}" type="sibTrans" cxnId="{785EDFC5-6AA2-45C0-9E52-0B998BD2B244}">
      <dgm:prSet/>
      <dgm:spPr/>
      <dgm:t>
        <a:bodyPr/>
        <a:lstStyle/>
        <a:p>
          <a:endParaRPr lang="en-US"/>
        </a:p>
      </dgm:t>
    </dgm:pt>
    <dgm:pt modelId="{6E6D2541-6F53-42C1-B5C1-E244D2A922B4}">
      <dgm:prSet/>
      <dgm:spPr/>
      <dgm:t>
        <a:bodyPr/>
        <a:lstStyle/>
        <a:p>
          <a:pPr rtl="0"/>
          <a:r>
            <a:rPr lang="en-US" b="1" dirty="0" smtClean="0"/>
            <a:t>free &amp; publicly available</a:t>
          </a:r>
          <a:endParaRPr lang="en-US" b="1" baseline="0" dirty="0"/>
        </a:p>
      </dgm:t>
    </dgm:pt>
    <dgm:pt modelId="{C2466F47-79D0-4026-97B7-90647D8F3305}" type="parTrans" cxnId="{C079FD7D-2AB0-45F1-B24A-EBF867B5E546}">
      <dgm:prSet/>
      <dgm:spPr/>
      <dgm:t>
        <a:bodyPr/>
        <a:lstStyle/>
        <a:p>
          <a:endParaRPr lang="en-US"/>
        </a:p>
      </dgm:t>
    </dgm:pt>
    <dgm:pt modelId="{8F4E62D7-45E3-4EEB-8C30-B45F0EDA0298}" type="sibTrans" cxnId="{C079FD7D-2AB0-45F1-B24A-EBF867B5E546}">
      <dgm:prSet/>
      <dgm:spPr/>
      <dgm:t>
        <a:bodyPr/>
        <a:lstStyle/>
        <a:p>
          <a:endParaRPr lang="en-US"/>
        </a:p>
      </dgm:t>
    </dgm:pt>
    <dgm:pt modelId="{D93436E5-6628-4621-BFC3-46F502E75E28}">
      <dgm:prSet/>
      <dgm:spPr/>
      <dgm:t>
        <a:bodyPr/>
        <a:lstStyle/>
        <a:p>
          <a:pPr rtl="0"/>
          <a:r>
            <a:rPr lang="en-GB" baseline="0" smtClean="0"/>
            <a:t>in function of the </a:t>
          </a:r>
          <a:r>
            <a:rPr lang="en-GB" b="1" baseline="0" smtClean="0"/>
            <a:t>nature</a:t>
          </a:r>
          <a:r>
            <a:rPr lang="en-GB" baseline="0" smtClean="0"/>
            <a:t> and </a:t>
          </a:r>
          <a:r>
            <a:rPr lang="en-GB" b="1" baseline="0" smtClean="0"/>
            <a:t>sensitivity</a:t>
          </a:r>
          <a:r>
            <a:rPr lang="en-GB" baseline="0" smtClean="0"/>
            <a:t> of the processed </a:t>
          </a:r>
          <a:r>
            <a:rPr lang="en-GB" b="1" baseline="0" smtClean="0"/>
            <a:t>data</a:t>
          </a:r>
          <a:endParaRPr lang="en-US" b="1" baseline="0" dirty="0"/>
        </a:p>
      </dgm:t>
    </dgm:pt>
    <dgm:pt modelId="{5A0D80B4-405F-44D8-9F28-662EEE867FE1}" type="parTrans" cxnId="{9102D309-507D-4FD8-A808-0D00B9883220}">
      <dgm:prSet/>
      <dgm:spPr/>
      <dgm:t>
        <a:bodyPr/>
        <a:lstStyle/>
        <a:p>
          <a:endParaRPr lang="en-US"/>
        </a:p>
      </dgm:t>
    </dgm:pt>
    <dgm:pt modelId="{299D2BB6-5352-41CE-A0D1-BA6B47E8F5F0}" type="sibTrans" cxnId="{9102D309-507D-4FD8-A808-0D00B9883220}">
      <dgm:prSet/>
      <dgm:spPr/>
      <dgm:t>
        <a:bodyPr/>
        <a:lstStyle/>
        <a:p>
          <a:endParaRPr lang="en-US"/>
        </a:p>
      </dgm:t>
    </dgm:pt>
    <dgm:pt modelId="{5DC59E22-BAC4-4069-9A9A-79526C76713E}">
      <dgm:prSet/>
      <dgm:spPr/>
      <dgm:t>
        <a:bodyPr/>
        <a:lstStyle/>
        <a:p>
          <a:pPr rtl="0"/>
          <a:r>
            <a:rPr lang="en-GB" baseline="0" smtClean="0"/>
            <a:t>visual mapping of both for a convenient </a:t>
          </a:r>
          <a:r>
            <a:rPr lang="en-GB" b="1" baseline="0" smtClean="0"/>
            <a:t>overview</a:t>
          </a:r>
          <a:endParaRPr lang="en-US" b="1" baseline="0" dirty="0"/>
        </a:p>
      </dgm:t>
    </dgm:pt>
    <dgm:pt modelId="{63B43965-C3A6-4A07-AFE3-F2A11C29B40F}" type="parTrans" cxnId="{C213BD91-A2B4-40ED-9C71-BF4300E8BDC9}">
      <dgm:prSet/>
      <dgm:spPr/>
      <dgm:t>
        <a:bodyPr/>
        <a:lstStyle/>
        <a:p>
          <a:endParaRPr lang="en-US"/>
        </a:p>
      </dgm:t>
    </dgm:pt>
    <dgm:pt modelId="{9E42A32F-944A-49C7-AAA0-1F70D46916E3}" type="sibTrans" cxnId="{C213BD91-A2B4-40ED-9C71-BF4300E8BDC9}">
      <dgm:prSet/>
      <dgm:spPr/>
      <dgm:t>
        <a:bodyPr/>
        <a:lstStyle/>
        <a:p>
          <a:endParaRPr lang="en-US"/>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ScaleX="107699"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ScaleX="107411" custLinFactX="-20896" custLinFactNeighborX="-100000" custLinFactNeighborY="-617">
        <dgm:presLayoutVars>
          <dgm:bulletEnabled val="1"/>
        </dgm:presLayoutVars>
      </dgm:prSet>
      <dgm:spPr/>
      <dgm:t>
        <a:bodyPr/>
        <a:lstStyle/>
        <a:p>
          <a:endParaRPr lang="fr-BE"/>
        </a:p>
      </dgm:t>
    </dgm:pt>
  </dgm:ptLst>
  <dgm:cxnLst>
    <dgm:cxn modelId="{BC719743-ACA4-4BE1-8BC0-0A01B4221E09}" type="presOf" srcId="{909C41A4-5904-409D-BC5A-539F768F0477}" destId="{E9700F79-E3C7-4DDC-921A-EAB47CBD965F}" srcOrd="0" destOrd="2" presId="urn:microsoft.com/office/officeart/2005/8/layout/hList1"/>
    <dgm:cxn modelId="{99137940-00AF-49ED-BBDB-CCFE87EDC276}" type="presOf" srcId="{6E6D2541-6F53-42C1-B5C1-E244D2A922B4}" destId="{E9700F79-E3C7-4DDC-921A-EAB47CBD965F}" srcOrd="0" destOrd="3" presId="urn:microsoft.com/office/officeart/2005/8/layout/hList1"/>
    <dgm:cxn modelId="{C213BD91-A2B4-40ED-9C71-BF4300E8BDC9}" srcId="{E0675BF5-6A30-463F-BCCC-7325BA213CB0}" destId="{5DC59E22-BAC4-4069-9A9A-79526C76713E}" srcOrd="2" destOrd="0" parTransId="{63B43965-C3A6-4A07-AFE3-F2A11C29B40F}" sibTransId="{9E42A32F-944A-49C7-AAA0-1F70D46916E3}"/>
    <dgm:cxn modelId="{AB479817-70C1-4A38-8D0F-610C918EA50A}" type="presOf" srcId="{AB8A3637-3684-44E5-9A10-5F4B5C36144B}" destId="{2B73E981-B842-4BEA-A2C0-509F6D978567}" srcOrd="0" destOrd="0" presId="urn:microsoft.com/office/officeart/2005/8/layout/hList1"/>
    <dgm:cxn modelId="{3C895474-1569-454F-9564-235D69BD6944}" type="presOf" srcId="{D93436E5-6628-4621-BFC3-46F502E75E28}" destId="{C07D37A6-CB37-4202-957D-F7DC1E6B4179}" srcOrd="0" destOrd="1" presId="urn:microsoft.com/office/officeart/2005/8/layout/hList1"/>
    <dgm:cxn modelId="{824F2023-876E-4D69-88FD-88BCDFC72814}" srcId="{9634512C-E61C-47E9-8316-17039CBEE0C6}" destId="{5729317E-B9F4-4242-A698-329659F6DDED}" srcOrd="1" destOrd="0" parTransId="{2D0A4007-70D0-4D04-806D-69D6806B9182}" sibTransId="{7B5671EB-9F9E-463E-B582-755E8404C8EB}"/>
    <dgm:cxn modelId="{A9FB91EA-D6F0-4794-B27D-74D3EC7CF619}" type="presOf" srcId="{ADEC2C73-3E26-4EE0-ABF8-609EE10494D8}" destId="{E9700F79-E3C7-4DDC-921A-EAB47CBD965F}" srcOrd="0" destOrd="0" presId="urn:microsoft.com/office/officeart/2005/8/layout/hList1"/>
    <dgm:cxn modelId="{9102D309-507D-4FD8-A808-0D00B9883220}" srcId="{E0675BF5-6A30-463F-BCCC-7325BA213CB0}" destId="{D93436E5-6628-4621-BFC3-46F502E75E28}" srcOrd="1" destOrd="0" parTransId="{5A0D80B4-405F-44D8-9F28-662EEE867FE1}" sibTransId="{299D2BB6-5352-41CE-A0D1-BA6B47E8F5F0}"/>
    <dgm:cxn modelId="{785EDFC5-6AA2-45C0-9E52-0B998BD2B244}" srcId="{9634512C-E61C-47E9-8316-17039CBEE0C6}" destId="{909C41A4-5904-409D-BC5A-539F768F0477}" srcOrd="2" destOrd="0" parTransId="{2F89F3B0-E887-4B9F-94AC-9A7E8BEE2E2F}" sibTransId="{27232C28-A810-45AB-95A1-85E423DCBD25}"/>
    <dgm:cxn modelId="{C19AE21F-A2B2-403E-AEAE-4237AFEFC859}" type="presOf" srcId="{9634512C-E61C-47E9-8316-17039CBEE0C6}" destId="{41006EA0-1C35-4ADD-BA65-5F5F80C2EF6E}" srcOrd="0" destOrd="0" presId="urn:microsoft.com/office/officeart/2005/8/layout/hList1"/>
    <dgm:cxn modelId="{3E054DE3-3393-4D9F-89E8-7B213692747C}" type="presOf" srcId="{5DC59E22-BAC4-4069-9A9A-79526C76713E}" destId="{C07D37A6-CB37-4202-957D-F7DC1E6B4179}" srcOrd="0" destOrd="2" presId="urn:microsoft.com/office/officeart/2005/8/layout/hList1"/>
    <dgm:cxn modelId="{05D0C5BD-7CFC-4CC6-81C4-76ADEDA1112F}" srcId="{AB8A3637-3684-44E5-9A10-5F4B5C36144B}" destId="{9634512C-E61C-47E9-8316-17039CBEE0C6}" srcOrd="1" destOrd="0" parTransId="{DAAC38F8-0281-4002-937D-324721893B14}" sibTransId="{2112AD8B-D139-4C08-B0B5-A9CFA5A9EC2B}"/>
    <dgm:cxn modelId="{C079FD7D-2AB0-45F1-B24A-EBF867B5E546}" srcId="{9634512C-E61C-47E9-8316-17039CBEE0C6}" destId="{6E6D2541-6F53-42C1-B5C1-E244D2A922B4}" srcOrd="3" destOrd="0" parTransId="{C2466F47-79D0-4026-97B7-90647D8F3305}" sibTransId="{8F4E62D7-45E3-4EEB-8C30-B45F0EDA0298}"/>
    <dgm:cxn modelId="{2DBA9E32-7530-4EB2-A319-AB392659A953}" type="presOf" srcId="{E0675BF5-6A30-463F-BCCC-7325BA213CB0}" destId="{C17315EE-2492-4F67-BC27-8FA2B2624ACB}" srcOrd="0" destOrd="0" presId="urn:microsoft.com/office/officeart/2005/8/layout/hList1"/>
    <dgm:cxn modelId="{3C749E42-8BC2-4450-A07A-BF570F9C81CE}" srcId="{9634512C-E61C-47E9-8316-17039CBEE0C6}" destId="{ADEC2C73-3E26-4EE0-ABF8-609EE10494D8}" srcOrd="0" destOrd="0" parTransId="{2063D6DF-92FB-4336-A118-519FE498DEE9}" sibTransId="{81AFA94A-D6B5-4773-9356-912C1EE5DAFF}"/>
    <dgm:cxn modelId="{BFEC049B-1F33-4CBB-889B-99E00FA5E9A5}" type="presOf" srcId="{9EC295CC-6447-4F8A-ACF1-9777618B0F2D}" destId="{C07D37A6-CB37-4202-957D-F7DC1E6B4179}" srcOrd="0" destOrd="0"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ECB47B4B-9F76-4575-B369-BAA02ED49201}" type="presOf" srcId="{5729317E-B9F4-4242-A698-329659F6DDED}" destId="{E9700F79-E3C7-4DDC-921A-EAB47CBD965F}" srcOrd="0" destOrd="1"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0CCEC7FC-07A2-497E-80CE-3AFF101D1F79}" type="presParOf" srcId="{2B73E981-B842-4BEA-A2C0-509F6D978567}" destId="{13D971C7-C27A-48B1-8591-FF8061B8D539}" srcOrd="0" destOrd="0" presId="urn:microsoft.com/office/officeart/2005/8/layout/hList1"/>
    <dgm:cxn modelId="{74FA6701-1427-4731-86A6-F1B274EF453A}" type="presParOf" srcId="{13D971C7-C27A-48B1-8591-FF8061B8D539}" destId="{C17315EE-2492-4F67-BC27-8FA2B2624ACB}" srcOrd="0" destOrd="0" presId="urn:microsoft.com/office/officeart/2005/8/layout/hList1"/>
    <dgm:cxn modelId="{9BD7BBED-349A-47D6-8E06-72D8BCC44730}" type="presParOf" srcId="{13D971C7-C27A-48B1-8591-FF8061B8D539}" destId="{C07D37A6-CB37-4202-957D-F7DC1E6B4179}" srcOrd="1" destOrd="0" presId="urn:microsoft.com/office/officeart/2005/8/layout/hList1"/>
    <dgm:cxn modelId="{9FF61E5E-B1A8-4C51-A987-04EFF2CF02E9}" type="presParOf" srcId="{2B73E981-B842-4BEA-A2C0-509F6D978567}" destId="{272249B5-E59A-4069-8772-CDD68FDB595C}" srcOrd="1" destOrd="0" presId="urn:microsoft.com/office/officeart/2005/8/layout/hList1"/>
    <dgm:cxn modelId="{CAA59279-6AF3-46CB-B46E-48D03BA80E2F}" type="presParOf" srcId="{2B73E981-B842-4BEA-A2C0-509F6D978567}" destId="{5F3F2DBF-108F-4FB2-91BE-020C6509EE90}" srcOrd="2" destOrd="0" presId="urn:microsoft.com/office/officeart/2005/8/layout/hList1"/>
    <dgm:cxn modelId="{B1DF0FE3-7FE8-410C-9FCB-CC6537C94206}" type="presParOf" srcId="{5F3F2DBF-108F-4FB2-91BE-020C6509EE90}" destId="{41006EA0-1C35-4ADD-BA65-5F5F80C2EF6E}" srcOrd="0" destOrd="0" presId="urn:microsoft.com/office/officeart/2005/8/layout/hList1"/>
    <dgm:cxn modelId="{60002BEE-1B21-466D-8C13-B0B3E0622A06}"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251344" y="110742"/>
          <a:ext cx="3708945" cy="921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nl-BE" sz="3600" kern="1200" dirty="0" err="1" smtClean="0"/>
            <a:t>Challenges</a:t>
          </a:r>
          <a:endParaRPr lang="nl-BE" sz="3600" kern="1200" dirty="0"/>
        </a:p>
      </dsp:txBody>
      <dsp:txXfrm>
        <a:off x="4251344" y="110742"/>
        <a:ext cx="3708945" cy="921600"/>
      </dsp:txXfrm>
    </dsp:sp>
    <dsp:sp modelId="{C07D37A6-CB37-4202-957D-F7DC1E6B4179}">
      <dsp:nvSpPr>
        <dsp:cNvPr id="0" name=""/>
        <dsp:cNvSpPr/>
      </dsp:nvSpPr>
      <dsp:spPr>
        <a:xfrm>
          <a:off x="4251344" y="1053625"/>
          <a:ext cx="3708945" cy="3961035"/>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nl-BE" sz="3200" kern="1200" dirty="0" smtClean="0"/>
            <a:t>security</a:t>
          </a:r>
          <a:endParaRPr lang="nl-BE" sz="3200" kern="1200" dirty="0"/>
        </a:p>
        <a:p>
          <a:pPr marL="285750" lvl="1" indent="-285750" algn="l" defTabSz="1422400">
            <a:lnSpc>
              <a:spcPct val="90000"/>
            </a:lnSpc>
            <a:spcBef>
              <a:spcPct val="0"/>
            </a:spcBef>
            <a:spcAft>
              <a:spcPct val="15000"/>
            </a:spcAft>
            <a:buChar char="••"/>
          </a:pPr>
          <a:r>
            <a:rPr lang="nl-BE" sz="3200" kern="1200" dirty="0" err="1" smtClean="0"/>
            <a:t>confidentiality</a:t>
          </a:r>
          <a:endParaRPr sz="3200" kern="1200" dirty="0"/>
        </a:p>
        <a:p>
          <a:pPr marL="285750" lvl="1" indent="-285750" algn="l" defTabSz="1422400">
            <a:lnSpc>
              <a:spcPct val="90000"/>
            </a:lnSpc>
            <a:spcBef>
              <a:spcPct val="0"/>
            </a:spcBef>
            <a:spcAft>
              <a:spcPct val="15000"/>
            </a:spcAft>
            <a:buChar char="••"/>
          </a:pPr>
          <a:r>
            <a:rPr lang="fr-BE" sz="3200" kern="1200" dirty="0" err="1" smtClean="0"/>
            <a:t>continuity</a:t>
          </a:r>
          <a:endParaRPr lang="nl-BE" sz="3200" kern="1200" dirty="0"/>
        </a:p>
        <a:p>
          <a:pPr marL="285750" lvl="1" indent="-285750" algn="l" defTabSz="1422400">
            <a:lnSpc>
              <a:spcPct val="90000"/>
            </a:lnSpc>
            <a:spcBef>
              <a:spcPct val="0"/>
            </a:spcBef>
            <a:spcAft>
              <a:spcPct val="15000"/>
            </a:spcAft>
            <a:buChar char="••"/>
          </a:pPr>
          <a:r>
            <a:rPr lang="nl-BE" sz="3200" kern="1200" dirty="0" err="1" smtClean="0"/>
            <a:t>know-how</a:t>
          </a:r>
          <a:endParaRPr lang="nl-BE" sz="3200" kern="1200" dirty="0"/>
        </a:p>
        <a:p>
          <a:pPr marL="285750" lvl="1" indent="-285750" algn="l" defTabSz="1422400">
            <a:lnSpc>
              <a:spcPct val="90000"/>
            </a:lnSpc>
            <a:spcBef>
              <a:spcPct val="0"/>
            </a:spcBef>
            <a:spcAft>
              <a:spcPct val="15000"/>
            </a:spcAft>
            <a:buChar char="••"/>
          </a:pPr>
          <a:r>
            <a:rPr lang="fr-BE" sz="3200" kern="1200" dirty="0" err="1" smtClean="0"/>
            <a:t>strategic</a:t>
          </a:r>
          <a:r>
            <a:rPr lang="fr-BE" sz="3200" kern="1200" dirty="0" smtClean="0"/>
            <a:t> management</a:t>
          </a:r>
          <a:endParaRPr lang="nl-BE" sz="3200" kern="1200" dirty="0"/>
        </a:p>
      </dsp:txBody>
      <dsp:txXfrm>
        <a:off x="4251344" y="1053625"/>
        <a:ext cx="3708945" cy="3961035"/>
      </dsp:txXfrm>
    </dsp:sp>
    <dsp:sp modelId="{41006EA0-1C35-4ADD-BA65-5F5F80C2EF6E}">
      <dsp:nvSpPr>
        <dsp:cNvPr id="0" name=""/>
        <dsp:cNvSpPr/>
      </dsp:nvSpPr>
      <dsp:spPr>
        <a:xfrm>
          <a:off x="0" y="110742"/>
          <a:ext cx="3994497" cy="9216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nl-BE" sz="3600" kern="1200" dirty="0" err="1" smtClean="0"/>
            <a:t>Opportunities</a:t>
          </a:r>
          <a:endParaRPr lang="nl-BE" sz="3600" kern="1200" dirty="0"/>
        </a:p>
      </dsp:txBody>
      <dsp:txXfrm>
        <a:off x="0" y="110742"/>
        <a:ext cx="3994497" cy="921600"/>
      </dsp:txXfrm>
    </dsp:sp>
    <dsp:sp modelId="{E9700F79-E3C7-4DDC-921A-EAB47CBD965F}">
      <dsp:nvSpPr>
        <dsp:cNvPr id="0" name=""/>
        <dsp:cNvSpPr/>
      </dsp:nvSpPr>
      <dsp:spPr>
        <a:xfrm>
          <a:off x="0" y="1023680"/>
          <a:ext cx="3983815" cy="3961035"/>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fr-BE" sz="3200" kern="1200" dirty="0" err="1" smtClean="0"/>
            <a:t>flexibility</a:t>
          </a:r>
          <a:endParaRPr lang="nl-BE" sz="3200" b="1" kern="1200" dirty="0"/>
        </a:p>
        <a:p>
          <a:pPr marL="285750" lvl="1" indent="-285750" algn="l" defTabSz="1422400" rtl="0">
            <a:lnSpc>
              <a:spcPct val="90000"/>
            </a:lnSpc>
            <a:spcBef>
              <a:spcPct val="0"/>
            </a:spcBef>
            <a:spcAft>
              <a:spcPct val="15000"/>
            </a:spcAft>
            <a:buChar char="••"/>
          </a:pPr>
          <a:r>
            <a:rPr lang="nl-BE" sz="3200" kern="1200" dirty="0" err="1" smtClean="0"/>
            <a:t>quality</a:t>
          </a:r>
          <a:endParaRPr lang="nl-BE" sz="3200" b="1" kern="1200" dirty="0"/>
        </a:p>
        <a:p>
          <a:pPr marL="285750" lvl="1" indent="-285750" algn="l" defTabSz="1422400">
            <a:lnSpc>
              <a:spcPct val="90000"/>
            </a:lnSpc>
            <a:spcBef>
              <a:spcPct val="0"/>
            </a:spcBef>
            <a:spcAft>
              <a:spcPct val="15000"/>
            </a:spcAft>
            <a:buChar char="••"/>
          </a:pPr>
          <a:r>
            <a:rPr lang="nl-BE" sz="3200" kern="1200" dirty="0" err="1" smtClean="0"/>
            <a:t>economies</a:t>
          </a:r>
          <a:r>
            <a:rPr lang="nl-BE" sz="3200" kern="1200" dirty="0" smtClean="0"/>
            <a:t> of </a:t>
          </a:r>
          <a:r>
            <a:rPr lang="nl-BE" sz="3200" kern="1200" dirty="0" err="1" smtClean="0"/>
            <a:t>scale</a:t>
          </a:r>
          <a:endParaRPr sz="3200" kern="1200" dirty="0"/>
        </a:p>
        <a:p>
          <a:pPr marL="285750" lvl="1" indent="-285750" algn="l" defTabSz="1422400">
            <a:lnSpc>
              <a:spcPct val="90000"/>
            </a:lnSpc>
            <a:spcBef>
              <a:spcPct val="0"/>
            </a:spcBef>
            <a:spcAft>
              <a:spcPct val="15000"/>
            </a:spcAft>
            <a:buChar char="••"/>
          </a:pPr>
          <a:r>
            <a:rPr lang="nl-BE" sz="3200" kern="1200" dirty="0" smtClean="0"/>
            <a:t>s</a:t>
          </a:r>
          <a:r>
            <a:rPr sz="3200" kern="1200" dirty="0" smtClean="0"/>
            <a:t>elf-service</a:t>
          </a:r>
          <a:endParaRPr lang="nl-BE" sz="3200" kern="1200" dirty="0" smtClean="0"/>
        </a:p>
        <a:p>
          <a:pPr marL="285750" lvl="1" indent="-285750" algn="l" defTabSz="1422400">
            <a:lnSpc>
              <a:spcPct val="90000"/>
            </a:lnSpc>
            <a:spcBef>
              <a:spcPct val="0"/>
            </a:spcBef>
            <a:spcAft>
              <a:spcPct val="15000"/>
            </a:spcAft>
            <a:buChar char="••"/>
          </a:pPr>
          <a:r>
            <a:rPr lang="nl-BE" sz="3200" kern="1200" dirty="0" smtClean="0"/>
            <a:t>cooperation</a:t>
          </a:r>
          <a:endParaRPr lang="nl-BE" sz="3200" kern="1200" dirty="0"/>
        </a:p>
        <a:p>
          <a:pPr marL="285750" lvl="1" indent="-285750" algn="l" defTabSz="1422400">
            <a:lnSpc>
              <a:spcPct val="90000"/>
            </a:lnSpc>
            <a:spcBef>
              <a:spcPct val="0"/>
            </a:spcBef>
            <a:spcAft>
              <a:spcPct val="15000"/>
            </a:spcAft>
            <a:buChar char="••"/>
          </a:pPr>
          <a:r>
            <a:rPr lang="nl-BE" sz="3200" kern="1200" dirty="0" err="1" smtClean="0"/>
            <a:t>cost</a:t>
          </a:r>
          <a:r>
            <a:rPr lang="nl-BE" sz="3200" kern="1200" dirty="0" smtClean="0"/>
            <a:t> management</a:t>
          </a:r>
          <a:endParaRPr sz="3200" kern="1200" dirty="0"/>
        </a:p>
      </dsp:txBody>
      <dsp:txXfrm>
        <a:off x="0" y="1023680"/>
        <a:ext cx="3983815" cy="3961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Government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nl-BE" sz="1600" kern="1200" dirty="0" err="1" smtClean="0"/>
            <a:t>Programme</a:t>
          </a:r>
          <a:r>
            <a:rPr lang="nl-BE" sz="1600" kern="1200" dirty="0" smtClean="0"/>
            <a:t> 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FPS/PPS</a:t>
          </a:r>
          <a:r>
            <a:rPr kern="1200" dirty="0"/>
            <a:t/>
          </a:r>
          <a:br>
            <a:rPr kern="1200" dirty="0"/>
          </a:br>
          <a:r>
            <a:rPr lang="nl-BE" sz="1600" kern="1200" dirty="0" smtClean="0"/>
            <a:t>(</a:t>
          </a:r>
          <a:r>
            <a:rPr lang="nl-BE" sz="1600" kern="1200" dirty="0" err="1" smtClean="0"/>
            <a:t>Horizontal</a:t>
          </a:r>
          <a:r>
            <a:rPr lang="nl-BE" sz="1600" kern="1200" dirty="0" smtClean="0"/>
            <a:t> FPS, SPF FIN, Belnet, …)</a:t>
          </a:r>
          <a:endParaRPr lang="nl-BE" sz="16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PIOSS/IPB </a:t>
          </a:r>
        </a:p>
        <a:p>
          <a:pPr lvl="0" algn="ctr" defTabSz="711200">
            <a:lnSpc>
              <a:spcPct val="90000"/>
            </a:lnSpc>
            <a:spcBef>
              <a:spcPct val="0"/>
            </a:spcBef>
            <a:spcAft>
              <a:spcPct val="35000"/>
            </a:spcAft>
          </a:pPr>
          <a:r>
            <a:rPr lang="nl-BE" sz="1600" kern="1200" dirty="0" smtClean="0"/>
            <a:t>(CBSS,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 of  FPS/PPS/IPB</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70C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Private ICT companies </a:t>
          </a:r>
          <a:r>
            <a:rPr lang="nl-BE" sz="1600" kern="1200" dirty="0" err="1" smtClean="0"/>
            <a:t>directed</a:t>
          </a:r>
          <a:r>
            <a:rPr lang="nl-BE" sz="1600" kern="1200" dirty="0" smtClean="0"/>
            <a:t> </a:t>
          </a:r>
          <a:r>
            <a:rPr lang="nl-BE" sz="1600" kern="1200" dirty="0" err="1" smtClean="0"/>
            <a:t>by</a:t>
          </a:r>
          <a:r>
            <a:rPr lang="nl-BE" sz="1600" kern="1200" dirty="0" smtClean="0"/>
            <a:t> FPS/PIOSS/... </a:t>
          </a:r>
          <a:endParaRPr lang="nl-BE" sz="1600" kern="1200" dirty="0"/>
        </a:p>
      </dsp:txBody>
      <dsp:txXfrm>
        <a:off x="5401159" y="4006972"/>
        <a:ext cx="1335244" cy="872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251344" y="178853"/>
          <a:ext cx="3708945" cy="81768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nl-BE" sz="3600" b="1" kern="1200" dirty="0" err="1" smtClean="0"/>
            <a:t>What</a:t>
          </a:r>
          <a:r>
            <a:rPr lang="nl-BE" sz="3600" b="1" kern="1200" dirty="0" smtClean="0"/>
            <a:t> ?</a:t>
          </a:r>
          <a:endParaRPr lang="nl-BE" sz="3600" kern="1200" dirty="0"/>
        </a:p>
      </dsp:txBody>
      <dsp:txXfrm>
        <a:off x="4251344" y="178853"/>
        <a:ext cx="3708945" cy="817685"/>
      </dsp:txXfrm>
    </dsp:sp>
    <dsp:sp modelId="{C07D37A6-CB37-4202-957D-F7DC1E6B4179}">
      <dsp:nvSpPr>
        <dsp:cNvPr id="0" name=""/>
        <dsp:cNvSpPr/>
      </dsp:nvSpPr>
      <dsp:spPr>
        <a:xfrm>
          <a:off x="4251344" y="1017253"/>
          <a:ext cx="3708945" cy="392958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evaluation of safety of the </a:t>
          </a:r>
          <a:r>
            <a:rPr lang="en-US" sz="2600" b="1" kern="1200" dirty="0" smtClean="0"/>
            <a:t>Cloud provider / service</a:t>
          </a:r>
          <a:endParaRPr lang="nl-BE" sz="2600" b="1" kern="1200" dirty="0"/>
        </a:p>
        <a:p>
          <a:pPr marL="228600" lvl="1" indent="-228600" algn="l" defTabSz="1155700" rtl="0">
            <a:lnSpc>
              <a:spcPct val="90000"/>
            </a:lnSpc>
            <a:spcBef>
              <a:spcPct val="0"/>
            </a:spcBef>
            <a:spcAft>
              <a:spcPct val="15000"/>
            </a:spcAft>
            <a:buChar char="••"/>
          </a:pPr>
          <a:r>
            <a:rPr lang="en-GB" sz="2600" kern="1200" baseline="0" smtClean="0"/>
            <a:t>in function of the </a:t>
          </a:r>
          <a:r>
            <a:rPr lang="en-GB" sz="2600" b="1" kern="1200" baseline="0" smtClean="0"/>
            <a:t>nature</a:t>
          </a:r>
          <a:r>
            <a:rPr lang="en-GB" sz="2600" kern="1200" baseline="0" smtClean="0"/>
            <a:t> and </a:t>
          </a:r>
          <a:r>
            <a:rPr lang="en-GB" sz="2600" b="1" kern="1200" baseline="0" smtClean="0"/>
            <a:t>sensitivity</a:t>
          </a:r>
          <a:r>
            <a:rPr lang="en-GB" sz="2600" kern="1200" baseline="0" smtClean="0"/>
            <a:t> of the processed </a:t>
          </a:r>
          <a:r>
            <a:rPr lang="en-GB" sz="2600" b="1" kern="1200" baseline="0" smtClean="0"/>
            <a:t>data</a:t>
          </a:r>
          <a:endParaRPr lang="en-US" sz="2600" b="1" kern="1200" baseline="0" dirty="0"/>
        </a:p>
        <a:p>
          <a:pPr marL="228600" lvl="1" indent="-228600" algn="l" defTabSz="1155700" rtl="0">
            <a:lnSpc>
              <a:spcPct val="90000"/>
            </a:lnSpc>
            <a:spcBef>
              <a:spcPct val="0"/>
            </a:spcBef>
            <a:spcAft>
              <a:spcPct val="15000"/>
            </a:spcAft>
            <a:buChar char="••"/>
          </a:pPr>
          <a:r>
            <a:rPr lang="en-GB" sz="2600" kern="1200" baseline="0" smtClean="0"/>
            <a:t>visual mapping of both for a convenient </a:t>
          </a:r>
          <a:r>
            <a:rPr lang="en-GB" sz="2600" b="1" kern="1200" baseline="0" smtClean="0"/>
            <a:t>overview</a:t>
          </a:r>
          <a:endParaRPr lang="en-US" sz="2600" b="1" kern="1200" baseline="0" dirty="0"/>
        </a:p>
      </dsp:txBody>
      <dsp:txXfrm>
        <a:off x="4251344" y="1017253"/>
        <a:ext cx="3708945" cy="3929586"/>
      </dsp:txXfrm>
    </dsp:sp>
    <dsp:sp modelId="{41006EA0-1C35-4ADD-BA65-5F5F80C2EF6E}">
      <dsp:nvSpPr>
        <dsp:cNvPr id="0" name=""/>
        <dsp:cNvSpPr/>
      </dsp:nvSpPr>
      <dsp:spPr>
        <a:xfrm>
          <a:off x="0" y="178853"/>
          <a:ext cx="3994497" cy="81768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nl-BE" sz="3600" b="1" kern="1200" dirty="0" smtClean="0"/>
            <a:t>How ?</a:t>
          </a:r>
          <a:endParaRPr lang="nl-BE" sz="3600" kern="1200" dirty="0"/>
        </a:p>
      </dsp:txBody>
      <dsp:txXfrm>
        <a:off x="0" y="178853"/>
        <a:ext cx="3994497" cy="817685"/>
      </dsp:txXfrm>
    </dsp:sp>
    <dsp:sp modelId="{E9700F79-E3C7-4DDC-921A-EAB47CBD965F}">
      <dsp:nvSpPr>
        <dsp:cNvPr id="0" name=""/>
        <dsp:cNvSpPr/>
      </dsp:nvSpPr>
      <dsp:spPr>
        <a:xfrm>
          <a:off x="0" y="975678"/>
          <a:ext cx="3983815" cy="392958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smtClean="0"/>
            <a:t>very </a:t>
          </a:r>
          <a:r>
            <a:rPr lang="en-US" sz="2600" b="0" kern="1200" dirty="0" smtClean="0"/>
            <a:t>detailed </a:t>
          </a:r>
          <a:r>
            <a:rPr lang="en-US" sz="2600" b="1" kern="1200" dirty="0" smtClean="0"/>
            <a:t>questionnaire</a:t>
          </a:r>
          <a:r>
            <a:rPr lang="en-US" sz="2600" b="0" kern="1200" dirty="0" smtClean="0"/>
            <a:t> with scores</a:t>
          </a:r>
          <a:endParaRPr lang="nl-BE" sz="2600" b="1" kern="1200" dirty="0"/>
        </a:p>
        <a:p>
          <a:pPr marL="228600" lvl="1" indent="-228600" algn="l" defTabSz="1155700" rtl="0">
            <a:lnSpc>
              <a:spcPct val="90000"/>
            </a:lnSpc>
            <a:spcBef>
              <a:spcPct val="0"/>
            </a:spcBef>
            <a:spcAft>
              <a:spcPct val="15000"/>
            </a:spcAft>
            <a:buChar char="••"/>
          </a:pPr>
          <a:r>
            <a:rPr lang="en-US" sz="2600" b="0" kern="1200" smtClean="0"/>
            <a:t>4 main criteria: IAM, IT security, operational security, governance</a:t>
          </a:r>
          <a:endParaRPr lang="en-US" sz="2600" kern="1200" baseline="0" dirty="0"/>
        </a:p>
        <a:p>
          <a:pPr marL="228600" lvl="1" indent="-228600" algn="l" defTabSz="1155700" rtl="0">
            <a:lnSpc>
              <a:spcPct val="90000"/>
            </a:lnSpc>
            <a:spcBef>
              <a:spcPct val="0"/>
            </a:spcBef>
            <a:spcAft>
              <a:spcPct val="15000"/>
            </a:spcAft>
            <a:buChar char="••"/>
          </a:pPr>
          <a:r>
            <a:rPr lang="en-US" sz="2600" b="0" kern="1200" smtClean="0"/>
            <a:t>Excel application forms</a:t>
          </a:r>
          <a:endParaRPr lang="en-US" sz="2600" kern="1200" baseline="0" dirty="0"/>
        </a:p>
        <a:p>
          <a:pPr marL="228600" lvl="1" indent="-228600" algn="l" defTabSz="1155700" rtl="0">
            <a:lnSpc>
              <a:spcPct val="90000"/>
            </a:lnSpc>
            <a:spcBef>
              <a:spcPct val="0"/>
            </a:spcBef>
            <a:spcAft>
              <a:spcPct val="15000"/>
            </a:spcAft>
            <a:buChar char="••"/>
          </a:pPr>
          <a:r>
            <a:rPr lang="en-US" sz="2600" b="1" kern="1200" dirty="0" smtClean="0"/>
            <a:t>free &amp; publicly available</a:t>
          </a:r>
          <a:endParaRPr lang="en-US" sz="2600" b="1" kern="1200" baseline="0" dirty="0"/>
        </a:p>
      </dsp:txBody>
      <dsp:txXfrm>
        <a:off x="0" y="975678"/>
        <a:ext cx="3983815" cy="39295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0.17751</cdr:x>
      <cdr:y>0.02282</cdr:y>
    </cdr:from>
    <cdr:to>
      <cdr:x>0.99125</cdr:x>
      <cdr:y>0.09325</cdr:y>
    </cdr:to>
    <cdr:sp macro="" textlink="">
      <cdr:nvSpPr>
        <cdr:cNvPr id="2" name="TextBox 1"/>
        <cdr:cNvSpPr txBox="1"/>
      </cdr:nvSpPr>
      <cdr:spPr>
        <a:xfrm xmlns:a="http://schemas.openxmlformats.org/drawingml/2006/main">
          <a:off x="1460848" y="116632"/>
          <a:ext cx="6696744" cy="360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BE" sz="2000" dirty="0" smtClean="0">
              <a:solidFill>
                <a:srgbClr val="0082B8"/>
              </a:solidFill>
            </a:rPr>
            <a:t>1.072.549.826</a:t>
          </a:r>
          <a:r>
            <a:rPr lang="fr-BE" sz="2000" dirty="0" smtClean="0"/>
            <a:t> </a:t>
          </a:r>
          <a:r>
            <a:rPr lang="en-GB" altLang="en-US" sz="2000" dirty="0" smtClean="0"/>
            <a:t>electronic messages were exchanged in 2015</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61</a:t>
            </a:fld>
            <a:endParaRPr lang="en-US"/>
          </a:p>
        </p:txBody>
      </p:sp>
    </p:spTree>
    <p:extLst>
      <p:ext uri="{BB962C8B-B14F-4D97-AF65-F5344CB8AC3E}">
        <p14:creationId xmlns:p14="http://schemas.microsoft.com/office/powerpoint/2010/main" val="2920000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73</a:t>
            </a:fld>
            <a:endParaRPr lang="en-US"/>
          </a:p>
        </p:txBody>
      </p:sp>
    </p:spTree>
    <p:extLst>
      <p:ext uri="{BB962C8B-B14F-4D97-AF65-F5344CB8AC3E}">
        <p14:creationId xmlns:p14="http://schemas.microsoft.com/office/powerpoint/2010/main" val="104732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Basisschema</a:t>
            </a:r>
            <a:r>
              <a:rPr lang="fr-BE" dirty="0" smtClean="0"/>
              <a:t> </a:t>
            </a:r>
            <a:r>
              <a:rPr lang="fr-BE" dirty="0" err="1" smtClean="0"/>
              <a:t>dienstenaanbod</a:t>
            </a:r>
            <a:r>
              <a:rPr lang="fr-BE" baseline="0" dirty="0" smtClean="0"/>
              <a:t> G-Cloud.</a:t>
            </a:r>
          </a:p>
          <a:p>
            <a:r>
              <a:rPr lang="fr-BE" baseline="0" dirty="0" smtClean="0"/>
              <a:t>Basic </a:t>
            </a:r>
            <a:r>
              <a:rPr lang="fr-BE" baseline="0" dirty="0" err="1" smtClean="0"/>
              <a:t>scheme</a:t>
            </a:r>
            <a:r>
              <a:rPr lang="fr-BE" baseline="0" dirty="0" smtClean="0"/>
              <a:t> G-Cloud service </a:t>
            </a:r>
            <a:r>
              <a:rPr lang="fr-BE" baseline="0" dirty="0" err="1" smtClean="0"/>
              <a:t>offerings</a:t>
            </a:r>
            <a:endParaRPr lang="en-GB" dirty="0"/>
          </a:p>
        </p:txBody>
      </p:sp>
      <p:sp>
        <p:nvSpPr>
          <p:cNvPr id="4" name="Slide Number Placeholder 3"/>
          <p:cNvSpPr>
            <a:spLocks noGrp="1"/>
          </p:cNvSpPr>
          <p:nvPr>
            <p:ph type="sldNum" sz="quarter" idx="10"/>
          </p:nvPr>
        </p:nvSpPr>
        <p:spPr/>
        <p:txBody>
          <a:bodyPr/>
          <a:lstStyle/>
          <a:p>
            <a:fld id="{84994F1B-BE66-455F-A211-5BF8A8CC51CA}" type="slidenum">
              <a:rPr lang="nl-BE" smtClean="0">
                <a:solidFill>
                  <a:prstClr val="black"/>
                </a:solidFill>
              </a:rPr>
              <a:pPr/>
              <a:t>74</a:t>
            </a:fld>
            <a:endParaRPr lang="nl-BE">
              <a:solidFill>
                <a:prstClr val="black"/>
              </a:solidFill>
            </a:endParaRPr>
          </a:p>
        </p:txBody>
      </p:sp>
    </p:spTree>
    <p:extLst>
      <p:ext uri="{BB962C8B-B14F-4D97-AF65-F5344CB8AC3E}">
        <p14:creationId xmlns:p14="http://schemas.microsoft.com/office/powerpoint/2010/main" val="344419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94F1B-BE66-455F-A211-5BF8A8CC51CA}" type="slidenum">
              <a:rPr lang="nl-BE" smtClean="0"/>
              <a:t>75</a:t>
            </a:fld>
            <a:endParaRPr lang="nl-BE"/>
          </a:p>
        </p:txBody>
      </p:sp>
    </p:spTree>
    <p:extLst>
      <p:ext uri="{BB962C8B-B14F-4D97-AF65-F5344CB8AC3E}">
        <p14:creationId xmlns:p14="http://schemas.microsoft.com/office/powerpoint/2010/main" val="792231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77</a:t>
            </a:fld>
            <a:endParaRPr lang="en-US"/>
          </a:p>
        </p:txBody>
      </p:sp>
    </p:spTree>
    <p:extLst>
      <p:ext uri="{BB962C8B-B14F-4D97-AF65-F5344CB8AC3E}">
        <p14:creationId xmlns:p14="http://schemas.microsoft.com/office/powerpoint/2010/main" val="287024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79</a:t>
            </a:fld>
            <a:endParaRPr lang="en-US"/>
          </a:p>
        </p:txBody>
      </p:sp>
    </p:spTree>
    <p:extLst>
      <p:ext uri="{BB962C8B-B14F-4D97-AF65-F5344CB8AC3E}">
        <p14:creationId xmlns:p14="http://schemas.microsoft.com/office/powerpoint/2010/main" val="3418737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80</a:t>
            </a:fld>
            <a:endParaRPr lang="en-US"/>
          </a:p>
        </p:txBody>
      </p:sp>
    </p:spTree>
    <p:extLst>
      <p:ext uri="{BB962C8B-B14F-4D97-AF65-F5344CB8AC3E}">
        <p14:creationId xmlns:p14="http://schemas.microsoft.com/office/powerpoint/2010/main" val="232745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p:txBody>
      </p:sp>
      <p:sp>
        <p:nvSpPr>
          <p:cNvPr id="4" name="Slide Number Placeholder 3"/>
          <p:cNvSpPr>
            <a:spLocks noGrp="1"/>
          </p:cNvSpPr>
          <p:nvPr>
            <p:ph type="sldNum" sz="quarter" idx="10"/>
          </p:nvPr>
        </p:nvSpPr>
        <p:spPr/>
        <p:txBody>
          <a:bodyPr/>
          <a:lstStyle/>
          <a:p>
            <a:fld id="{84994F1B-BE66-455F-A211-5BF8A8CC51CA}" type="slidenum">
              <a:rPr lang="nl-BE" smtClean="0"/>
              <a:t>81</a:t>
            </a:fld>
            <a:endParaRPr lang="nl-BE"/>
          </a:p>
        </p:txBody>
      </p:sp>
    </p:spTree>
    <p:extLst>
      <p:ext uri="{BB962C8B-B14F-4D97-AF65-F5344CB8AC3E}">
        <p14:creationId xmlns:p14="http://schemas.microsoft.com/office/powerpoint/2010/main" val="173668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82</a:t>
            </a:fld>
            <a:endParaRPr lang="en-US"/>
          </a:p>
        </p:txBody>
      </p:sp>
    </p:spTree>
    <p:extLst>
      <p:ext uri="{BB962C8B-B14F-4D97-AF65-F5344CB8AC3E}">
        <p14:creationId xmlns:p14="http://schemas.microsoft.com/office/powerpoint/2010/main" val="98518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83</a:t>
            </a:fld>
            <a:endParaRPr lang="en-US"/>
          </a:p>
        </p:txBody>
      </p:sp>
    </p:spTree>
    <p:extLst>
      <p:ext uri="{BB962C8B-B14F-4D97-AF65-F5344CB8AC3E}">
        <p14:creationId xmlns:p14="http://schemas.microsoft.com/office/powerpoint/2010/main" val="2993730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84</a:t>
            </a:fld>
            <a:endParaRPr lang="en-US"/>
          </a:p>
        </p:txBody>
      </p:sp>
    </p:spTree>
    <p:extLst>
      <p:ext uri="{BB962C8B-B14F-4D97-AF65-F5344CB8AC3E}">
        <p14:creationId xmlns:p14="http://schemas.microsoft.com/office/powerpoint/2010/main" val="410654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62</a:t>
            </a:fld>
            <a:endParaRPr lang="en-US"/>
          </a:p>
        </p:txBody>
      </p:sp>
    </p:spTree>
    <p:extLst>
      <p:ext uri="{BB962C8B-B14F-4D97-AF65-F5344CB8AC3E}">
        <p14:creationId xmlns:p14="http://schemas.microsoft.com/office/powerpoint/2010/main" val="3188874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86</a:t>
            </a:fld>
            <a:endParaRPr lang="en-US"/>
          </a:p>
        </p:txBody>
      </p:sp>
    </p:spTree>
    <p:extLst>
      <p:ext uri="{BB962C8B-B14F-4D97-AF65-F5344CB8AC3E}">
        <p14:creationId xmlns:p14="http://schemas.microsoft.com/office/powerpoint/2010/main" val="297657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87</a:t>
            </a:fld>
            <a:endParaRPr lang="en-US"/>
          </a:p>
        </p:txBody>
      </p:sp>
    </p:spTree>
    <p:extLst>
      <p:ext uri="{BB962C8B-B14F-4D97-AF65-F5344CB8AC3E}">
        <p14:creationId xmlns:p14="http://schemas.microsoft.com/office/powerpoint/2010/main" val="314798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63</a:t>
            </a:fld>
            <a:endParaRPr lang="en-US"/>
          </a:p>
        </p:txBody>
      </p:sp>
    </p:spTree>
    <p:extLst>
      <p:ext uri="{BB962C8B-B14F-4D97-AF65-F5344CB8AC3E}">
        <p14:creationId xmlns:p14="http://schemas.microsoft.com/office/powerpoint/2010/main" val="14139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994F1B-BE66-455F-A211-5BF8A8CC51CA}" type="slidenum">
              <a:rPr lang="nl-BE" smtClean="0"/>
              <a:t>64</a:t>
            </a:fld>
            <a:endParaRPr lang="nl-BE"/>
          </a:p>
        </p:txBody>
      </p:sp>
    </p:spTree>
    <p:extLst>
      <p:ext uri="{BB962C8B-B14F-4D97-AF65-F5344CB8AC3E}">
        <p14:creationId xmlns:p14="http://schemas.microsoft.com/office/powerpoint/2010/main" val="231648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68</a:t>
            </a:fld>
            <a:endParaRPr lang="en-US"/>
          </a:p>
        </p:txBody>
      </p:sp>
    </p:spTree>
    <p:extLst>
      <p:ext uri="{BB962C8B-B14F-4D97-AF65-F5344CB8AC3E}">
        <p14:creationId xmlns:p14="http://schemas.microsoft.com/office/powerpoint/2010/main" val="91225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69</a:t>
            </a:fld>
            <a:endParaRPr lang="en-US"/>
          </a:p>
        </p:txBody>
      </p:sp>
    </p:spTree>
    <p:extLst>
      <p:ext uri="{BB962C8B-B14F-4D97-AF65-F5344CB8AC3E}">
        <p14:creationId xmlns:p14="http://schemas.microsoft.com/office/powerpoint/2010/main" val="245666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70</a:t>
            </a:fld>
            <a:endParaRPr lang="en-US"/>
          </a:p>
        </p:txBody>
      </p:sp>
    </p:spTree>
    <p:extLst>
      <p:ext uri="{BB962C8B-B14F-4D97-AF65-F5344CB8AC3E}">
        <p14:creationId xmlns:p14="http://schemas.microsoft.com/office/powerpoint/2010/main" val="410654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71</a:t>
            </a:fld>
            <a:endParaRPr lang="en-US"/>
          </a:p>
        </p:txBody>
      </p:sp>
    </p:spTree>
    <p:extLst>
      <p:ext uri="{BB962C8B-B14F-4D97-AF65-F5344CB8AC3E}">
        <p14:creationId xmlns:p14="http://schemas.microsoft.com/office/powerpoint/2010/main" val="48933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solidFill>
                  <a:prstClr val="black"/>
                </a:solidFill>
              </a:rPr>
              <a:pPr>
                <a:defRPr/>
              </a:pPr>
              <a:t>72</a:t>
            </a:fld>
            <a:endParaRPr lang="nl-BE">
              <a:solidFill>
                <a:prstClr val="black"/>
              </a:solidFill>
            </a:endParaRPr>
          </a:p>
        </p:txBody>
      </p:sp>
    </p:spTree>
    <p:extLst>
      <p:ext uri="{BB962C8B-B14F-4D97-AF65-F5344CB8AC3E}">
        <p14:creationId xmlns:p14="http://schemas.microsoft.com/office/powerpoint/2010/main" val="1125719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6911975" y="6453188"/>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GB"/>
              <a:t>09/2015</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288" y="476250"/>
            <a:ext cx="30972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46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30878987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8" name="Text Placeholder 2"/>
          <p:cNvSpPr>
            <a:spLocks noGrp="1"/>
          </p:cNvSpPr>
          <p:nvPr>
            <p:ph idx="1"/>
          </p:nvPr>
        </p:nvSpPr>
        <p:spPr>
          <a:xfrm>
            <a:off x="457200" y="1196752"/>
            <a:ext cx="8229600" cy="5112568"/>
          </a:xfrm>
          <a:prstGeom prst="rect">
            <a:avLst/>
          </a:prstGeom>
        </p:spPr>
        <p:txBody>
          <a:bodyPr rtlCol="0">
            <a:normAutofit/>
          </a:bodyPr>
          <a:lstStyle>
            <a:lvl1pPr>
              <a:defRPr sz="2400"/>
            </a:lvl1pPr>
            <a:lvl2pPr>
              <a:defRPr sz="2000"/>
            </a:lvl2pPr>
            <a:lvl3pPr>
              <a:defRPr sz="1600"/>
            </a:lvl3pPr>
            <a:lvl4pPr>
              <a:defRPr sz="1600"/>
            </a:lvl4pPr>
            <a:lvl5pPr>
              <a:defRPr sz="16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
        <p:nvSpPr>
          <p:cNvPr id="5"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5538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
        <p:nvSpPr>
          <p:cNvPr id="3"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1473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467544" y="188640"/>
            <a:ext cx="8229600" cy="922114"/>
          </a:xfrm>
          <a:prstGeom prst="rect">
            <a:avLst/>
          </a:prstGeom>
        </p:spPr>
        <p:txBody>
          <a:bodyPr rtlCol="0">
            <a:normAutofit/>
          </a:bodyPr>
          <a:lstStyle>
            <a:lvl1pPr>
              <a:defRPr sz="4000" b="0">
                <a:solidFill>
                  <a:srgbClr val="0087BE"/>
                </a:solidFill>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
        <p:nvSpPr>
          <p:cNvPr id="6" name="Date Placeholder 1"/>
          <p:cNvSpPr>
            <a:spLocks noGrp="1"/>
          </p:cNvSpPr>
          <p:nvPr>
            <p:ph type="dt" sz="half" idx="11"/>
          </p:nvPr>
        </p:nvSpPr>
        <p:spPr>
          <a:xfrm>
            <a:off x="468313" y="6381750"/>
            <a:ext cx="2133600" cy="365125"/>
          </a:xfrm>
          <a:prstGeom prst="rect">
            <a:avLst/>
          </a:prstGeom>
        </p:spPr>
        <p:txBody>
          <a:bodyPr/>
          <a:lstStyle>
            <a:lvl1pPr fontAlgn="auto">
              <a:spcBef>
                <a:spcPts val="0"/>
              </a:spcBef>
              <a:spcAft>
                <a:spcPts val="0"/>
              </a:spcAft>
              <a:defRPr sz="1200">
                <a:latin typeface="+mn-lt"/>
                <a:cs typeface="+mn-cs"/>
              </a:defRPr>
            </a:lvl1pPr>
          </a:lstStyle>
          <a:p>
            <a:pPr>
              <a:defRPr/>
            </a:pPr>
            <a:endParaRPr lang="en-GB"/>
          </a:p>
        </p:txBody>
      </p:sp>
    </p:spTree>
    <p:extLst>
      <p:ext uri="{BB962C8B-B14F-4D97-AF65-F5344CB8AC3E}">
        <p14:creationId xmlns:p14="http://schemas.microsoft.com/office/powerpoint/2010/main" val="11647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430213" y="1662113"/>
            <a:ext cx="8283575" cy="2308225"/>
          </a:xfrm>
          <a:prstGeom prst="rect">
            <a:avLst/>
          </a:prstGeom>
          <a:noFill/>
          <a:ln w="9525">
            <a:solidFill>
              <a:srgbClr val="019CE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92450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4398963" y="1597025"/>
            <a:ext cx="4268787"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7226" y="90872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1435696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78613"/>
            <a:ext cx="9144000"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77250" y="6237288"/>
            <a:ext cx="4016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038975" y="6275388"/>
            <a:ext cx="2133600" cy="365125"/>
          </a:xfrm>
        </p:spPr>
        <p:txBody>
          <a:bodyPr/>
          <a:lstStyle>
            <a:lvl1pPr>
              <a:defRPr/>
            </a:lvl1pPr>
          </a:lstStyle>
          <a:p>
            <a:pPr>
              <a:defRPr/>
            </a:pPr>
            <a:fld id="{5CA4004C-27EF-4568-8B56-98A8DEBD67C2}" type="slidenum">
              <a:rPr lang="en-US"/>
              <a:pPr>
                <a:defRPr/>
              </a:pPr>
              <a:t>‹#›</a:t>
            </a:fld>
            <a:endParaRPr lang="en-US"/>
          </a:p>
        </p:txBody>
      </p:sp>
    </p:spTree>
    <p:extLst>
      <p:ext uri="{BB962C8B-B14F-4D97-AF65-F5344CB8AC3E}">
        <p14:creationId xmlns:p14="http://schemas.microsoft.com/office/powerpoint/2010/main" val="6383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13/10/2016</a:t>
            </a:fld>
            <a:endParaRPr lang="nl-BE" dirty="0"/>
          </a:p>
        </p:txBody>
      </p:sp>
      <p:sp>
        <p:nvSpPr>
          <p:cNvPr id="4" name="Footer Placeholder 3"/>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748464" cy="5472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40801531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bla">
    <p:spTree>
      <p:nvGrpSpPr>
        <p:cNvPr id="1" name=""/>
        <p:cNvGrpSpPr/>
        <p:nvPr/>
      </p:nvGrpSpPr>
      <p:grpSpPr>
        <a:xfrm>
          <a:off x="0" y="0"/>
          <a:ext cx="0" cy="0"/>
          <a:chOff x="0" y="0"/>
          <a:chExt cx="0" cy="0"/>
        </a:xfrm>
      </p:grpSpPr>
      <p:sp>
        <p:nvSpPr>
          <p:cNvPr id="6" name="Title 1"/>
          <p:cNvSpPr>
            <a:spLocks noGrp="1"/>
          </p:cNvSpPr>
          <p:nvPr>
            <p:ph type="title"/>
          </p:nvPr>
        </p:nvSpPr>
        <p:spPr>
          <a:xfrm>
            <a:off x="1485899" y="137200"/>
            <a:ext cx="7531743" cy="656430"/>
          </a:xfrm>
        </p:spPr>
        <p:txBody>
          <a:bodyPr/>
          <a:lstStyle/>
          <a:p>
            <a:r>
              <a:rPr lang="en-US" dirty="0" smtClean="0"/>
              <a:t>Click to edit Master title style</a:t>
            </a:r>
            <a:endParaRPr lang="en-US" dirty="0"/>
          </a:p>
        </p:txBody>
      </p:sp>
      <p:sp>
        <p:nvSpPr>
          <p:cNvPr id="9" name="Content Placeholder 2"/>
          <p:cNvSpPr>
            <a:spLocks noGrp="1"/>
          </p:cNvSpPr>
          <p:nvPr>
            <p:ph idx="1"/>
          </p:nvPr>
        </p:nvSpPr>
        <p:spPr>
          <a:xfrm>
            <a:off x="457200" y="1089660"/>
            <a:ext cx="8229600" cy="52654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0" y="6536343"/>
            <a:ext cx="836561" cy="216000"/>
          </a:xfrm>
          <a:prstGeom prst="rect">
            <a:avLst/>
          </a:prstGeom>
        </p:spPr>
        <p:txBody>
          <a:bodyPr/>
          <a:lstStyle/>
          <a:p>
            <a:fld id="{3E65878D-D70F-4777-BCA7-482314B97232}" type="datetime1">
              <a:rPr lang="en-US" smtClean="0">
                <a:solidFill>
                  <a:prstClr val="black">
                    <a:tint val="75000"/>
                  </a:prstClr>
                </a:solidFill>
              </a:rPr>
              <a:pPr/>
              <a:t>10/13/2016</a:t>
            </a:fld>
            <a:endParaRPr lang="en-US">
              <a:solidFill>
                <a:prstClr val="black">
                  <a:tint val="75000"/>
                </a:prstClr>
              </a:solidFill>
            </a:endParaRPr>
          </a:p>
        </p:txBody>
      </p:sp>
      <p:sp>
        <p:nvSpPr>
          <p:cNvPr id="11" name="Footer Placeholder 4"/>
          <p:cNvSpPr>
            <a:spLocks noGrp="1"/>
          </p:cNvSpPr>
          <p:nvPr>
            <p:ph type="ftr" sz="quarter" idx="11"/>
          </p:nvPr>
        </p:nvSpPr>
        <p:spPr>
          <a:xfrm>
            <a:off x="909340" y="6536343"/>
            <a:ext cx="7407075" cy="216000"/>
          </a:xfrm>
          <a:prstGeom prst="rect">
            <a:avLst/>
          </a:prstGeom>
        </p:spPr>
        <p:txBody>
          <a:bodyPr/>
          <a:lstStyle/>
          <a:p>
            <a:endParaRPr lang="en-US">
              <a:solidFill>
                <a:prstClr val="black">
                  <a:tint val="75000"/>
                </a:prstClr>
              </a:solidFill>
            </a:endParaRPr>
          </a:p>
        </p:txBody>
      </p:sp>
      <p:sp>
        <p:nvSpPr>
          <p:cNvPr id="12" name="Slide Number Placeholder 5"/>
          <p:cNvSpPr>
            <a:spLocks noGrp="1"/>
          </p:cNvSpPr>
          <p:nvPr>
            <p:ph type="sldNum" sz="quarter" idx="12"/>
          </p:nvPr>
        </p:nvSpPr>
        <p:spPr>
          <a:xfrm>
            <a:off x="8364569" y="6536343"/>
            <a:ext cx="481642" cy="216000"/>
          </a:xfrm>
        </p:spPr>
        <p:txBody>
          <a:bodyPr/>
          <a:lstStyle/>
          <a:p>
            <a:fld id="{D4301FB5-EDC5-4DB2-BB43-4E246C7F07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93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343900" y="648970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468313" y="6678613"/>
            <a:ext cx="7559675" cy="179387"/>
          </a:xfrm>
          <a:prstGeom prst="rect">
            <a:avLst/>
          </a:prstGeom>
          <a:solidFill>
            <a:srgbClr val="0080B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8343900" y="6489700"/>
            <a:ext cx="750888"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wmf"/><Relationship Id="rId18"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image" Target="../media/image13.png"/><Relationship Id="rId12" Type="http://schemas.openxmlformats.org/officeDocument/2006/relationships/oleObject" Target="../embeddings/oleObject2.bin"/><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oleObject" Target="../embeddings/oleObject4.bin"/><Relationship Id="rId10" Type="http://schemas.openxmlformats.org/officeDocument/2006/relationships/image" Target="../media/image16.png"/><Relationship Id="rId4" Type="http://schemas.openxmlformats.org/officeDocument/2006/relationships/image" Target="../media/image10.wmf"/><Relationship Id="rId9" Type="http://schemas.openxmlformats.org/officeDocument/2006/relationships/image" Target="../media/image15.png"/><Relationship Id="rId1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so.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til-itsm-world.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9.png"/><Relationship Id="rId7" Type="http://schemas.openxmlformats.org/officeDocument/2006/relationships/diagramLayout" Target="../diagrams/layout1.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1.png"/><Relationship Id="rId10" Type="http://schemas.microsoft.com/office/2007/relationships/diagramDrawing" Target="../diagrams/drawing1.xml"/><Relationship Id="rId4" Type="http://schemas.openxmlformats.org/officeDocument/2006/relationships/image" Target="../media/image30.png"/><Relationship Id="rId9" Type="http://schemas.openxmlformats.org/officeDocument/2006/relationships/diagramColors" Target="../diagrams/colors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3.png"/><Relationship Id="rId11" Type="http://schemas.microsoft.com/office/2007/relationships/hdphoto" Target="../media/hdphoto2.wdp"/><Relationship Id="rId5" Type="http://schemas.openxmlformats.org/officeDocument/2006/relationships/image" Target="../media/image42.png"/><Relationship Id="rId10"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8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91.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png"/><Relationship Id="rId7" Type="http://schemas.openxmlformats.org/officeDocument/2006/relationships/image" Target="../media/image89.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jpeg"/></Relationships>
</file>

<file path=ppt/slides/_rels/slide9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4213" y="2679055"/>
            <a:ext cx="7772400" cy="1470025"/>
          </a:xfrm>
        </p:spPr>
        <p:txBody>
          <a:bodyPr/>
          <a:lstStyle/>
          <a:p>
            <a:pPr eaLnBrk="1" hangingPunct="1"/>
            <a:r>
              <a:rPr lang="en-GB" altLang="en-US" sz="3600" dirty="0" smtClean="0"/>
              <a:t>The Crossroads Bank for Social Security: information security and privacy protection by design without unnecessary impediments of effective and efficient electronic information management</a:t>
            </a:r>
            <a:endParaRPr lang="en-US" altLang="en-US" sz="3600" dirty="0" smtClean="0"/>
          </a:p>
        </p:txBody>
      </p:sp>
    </p:spTree>
    <p:extLst>
      <p:ext uri="{BB962C8B-B14F-4D97-AF65-F5344CB8AC3E}">
        <p14:creationId xmlns:p14="http://schemas.microsoft.com/office/powerpoint/2010/main" val="87200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Actual situation</a:t>
            </a:r>
            <a:endParaRPr lang="en-US" dirty="0"/>
          </a:p>
        </p:txBody>
      </p:sp>
      <p:sp>
        <p:nvSpPr>
          <p:cNvPr id="3" name="Content Placeholder 2"/>
          <p:cNvSpPr>
            <a:spLocks noGrp="1"/>
          </p:cNvSpPr>
          <p:nvPr>
            <p:ph idx="1"/>
          </p:nvPr>
        </p:nvSpPr>
        <p:spPr/>
        <p:txBody>
          <a:bodyPr/>
          <a:lstStyle/>
          <a:p>
            <a:r>
              <a:rPr lang="en-GB" smtClean="0"/>
              <a:t>a network between all 3,000 social sector actors with a secure connection to the internet, the federal MAN, regional extranets, extranets between local authorities and the Belgian interbanking network</a:t>
            </a:r>
          </a:p>
          <a:p>
            <a:r>
              <a:rPr lang="en-GB" smtClean="0"/>
              <a:t>a unique identification key</a:t>
            </a:r>
          </a:p>
          <a:p>
            <a:pPr lvl="1"/>
            <a:r>
              <a:rPr lang="en-GB" smtClean="0"/>
              <a:t>for every citizen </a:t>
            </a:r>
          </a:p>
          <a:p>
            <a:pPr lvl="1"/>
            <a:r>
              <a:rPr lang="en-GB" smtClean="0"/>
              <a:t>for every company</a:t>
            </a:r>
          </a:p>
          <a:p>
            <a:pPr lvl="1"/>
            <a:r>
              <a:rPr lang="en-GB" smtClean="0"/>
              <a:t>for every establishment of a company</a:t>
            </a:r>
          </a:p>
          <a:p>
            <a:r>
              <a:rPr lang="en-GB" smtClean="0"/>
              <a:t>an agreed division of tasks between the actors within and outside the social sector with regard to collection, validation and management of information and with regard to electronic storage of information in authentic sources</a:t>
            </a:r>
          </a:p>
          <a:p>
            <a:endParaRPr lang="en-US" dirty="0"/>
          </a:p>
        </p:txBody>
      </p:sp>
      <p:sp>
        <p:nvSpPr>
          <p:cNvPr id="4" name="Slide Number Placeholder 3"/>
          <p:cNvSpPr>
            <a:spLocks noGrp="1"/>
          </p:cNvSpPr>
          <p:nvPr>
            <p:ph type="sldNum" sz="quarter" idx="10"/>
          </p:nvPr>
        </p:nvSpPr>
        <p:spPr/>
        <p:txBody>
          <a:bodyPr/>
          <a:lstStyle/>
          <a:p>
            <a:fld id="{B63292ED-7576-449C-814F-829A3818CC1F}" type="slidenum">
              <a:rPr lang="en-US" smtClean="0"/>
              <a:pPr/>
              <a:t>10</a:t>
            </a:fld>
            <a:endParaRPr lang="en-US"/>
          </a:p>
        </p:txBody>
      </p:sp>
    </p:spTree>
    <p:extLst>
      <p:ext uri="{BB962C8B-B14F-4D97-AF65-F5344CB8AC3E}">
        <p14:creationId xmlns:p14="http://schemas.microsoft.com/office/powerpoint/2010/main" val="2317759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Actual situation</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11</a:t>
            </a:fld>
            <a:endParaRPr lang="en-GB" dirty="0"/>
          </a:p>
        </p:txBody>
      </p:sp>
      <p:grpSp>
        <p:nvGrpSpPr>
          <p:cNvPr id="30" name="Group 29"/>
          <p:cNvGrpSpPr/>
          <p:nvPr/>
        </p:nvGrpSpPr>
        <p:grpSpPr>
          <a:xfrm>
            <a:off x="620713" y="1485602"/>
            <a:ext cx="7264400" cy="5111750"/>
            <a:chOff x="620713" y="1412875"/>
            <a:chExt cx="7264400" cy="5111750"/>
          </a:xfrm>
        </p:grpSpPr>
        <p:grpSp>
          <p:nvGrpSpPr>
            <p:cNvPr id="31" name="Group 1"/>
            <p:cNvGrpSpPr>
              <a:grpSpLocks/>
            </p:cNvGrpSpPr>
            <p:nvPr/>
          </p:nvGrpSpPr>
          <p:grpSpPr bwMode="auto">
            <a:xfrm>
              <a:off x="620713" y="1412875"/>
              <a:ext cx="7264400" cy="5111750"/>
              <a:chOff x="620713" y="1412875"/>
              <a:chExt cx="7264400" cy="5111750"/>
            </a:xfrm>
          </p:grpSpPr>
          <p:grpSp>
            <p:nvGrpSpPr>
              <p:cNvPr id="33" name="Group 30720"/>
              <p:cNvGrpSpPr>
                <a:grpSpLocks/>
              </p:cNvGrpSpPr>
              <p:nvPr/>
            </p:nvGrpSpPr>
            <p:grpSpPr bwMode="auto">
              <a:xfrm>
                <a:off x="620713" y="1412875"/>
                <a:ext cx="7264400" cy="5111750"/>
                <a:chOff x="387375" y="1114698"/>
                <a:chExt cx="7263209" cy="5111774"/>
              </a:xfrm>
            </p:grpSpPr>
            <p:sp>
              <p:nvSpPr>
                <p:cNvPr id="35" name="Freeform 34"/>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36" name="Freeform 35"/>
                <p:cNvSpPr>
                  <a:spLocks noChangeAspect="1"/>
                </p:cNvSpPr>
                <p:nvPr/>
              </p:nvSpPr>
              <p:spPr bwMode="auto">
                <a:xfrm>
                  <a:off x="3938278" y="1258616"/>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37" name="Freeform 36"/>
                <p:cNvSpPr>
                  <a:spLocks noChangeAspect="1"/>
                </p:cNvSpPr>
                <p:nvPr/>
              </p:nvSpPr>
              <p:spPr bwMode="auto">
                <a:xfrm>
                  <a:off x="4656653" y="1330624"/>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CSPM</a:t>
                  </a:r>
                  <a:endParaRPr lang="en-US" sz="1400" dirty="0"/>
                </a:p>
              </p:txBody>
            </p:sp>
            <p:sp>
              <p:nvSpPr>
                <p:cNvPr id="38" name="Freeform 37"/>
                <p:cNvSpPr>
                  <a:spLocks noChangeAspect="1"/>
                </p:cNvSpPr>
                <p:nvPr/>
              </p:nvSpPr>
              <p:spPr bwMode="auto">
                <a:xfrm>
                  <a:off x="5273965" y="1690666"/>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FAMI</a:t>
                  </a:r>
                </a:p>
                <a:p>
                  <a:pPr algn="ctr" defTabSz="622300">
                    <a:lnSpc>
                      <a:spcPct val="90000"/>
                    </a:lnSpc>
                    <a:spcAft>
                      <a:spcPct val="35000"/>
                    </a:spcAft>
                    <a:defRPr/>
                  </a:pPr>
                  <a:r>
                    <a:rPr lang="fr-BE" sz="1400" dirty="0"/>
                    <a:t>FED</a:t>
                  </a:r>
                  <a:endParaRPr lang="en-US" sz="1400" dirty="0"/>
                </a:p>
              </p:txBody>
            </p:sp>
            <p:sp>
              <p:nvSpPr>
                <p:cNvPr id="39" name="Freeform 38"/>
                <p:cNvSpPr>
                  <a:spLocks noChangeAspect="1"/>
                </p:cNvSpPr>
                <p:nvPr/>
              </p:nvSpPr>
              <p:spPr bwMode="auto">
                <a:xfrm>
                  <a:off x="5705942" y="2266732"/>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40" name="Group 2"/>
                <p:cNvGrpSpPr>
                  <a:grpSpLocks/>
                </p:cNvGrpSpPr>
                <p:nvPr/>
              </p:nvGrpSpPr>
              <p:grpSpPr bwMode="auto">
                <a:xfrm>
                  <a:off x="2189605" y="2385275"/>
                  <a:ext cx="4524283" cy="3193840"/>
                  <a:chOff x="2268218" y="2439058"/>
                  <a:chExt cx="4061176" cy="2901636"/>
                </a:xfrm>
              </p:grpSpPr>
              <p:sp>
                <p:nvSpPr>
                  <p:cNvPr id="50" name="Freeform 49"/>
                  <p:cNvSpPr>
                    <a:spLocks noChangeAspect="1"/>
                  </p:cNvSpPr>
                  <p:nvPr/>
                </p:nvSpPr>
                <p:spPr bwMode="auto">
                  <a:xfrm>
                    <a:off x="5579965" y="293035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SFP</a:t>
                    </a:r>
                    <a:endParaRPr lang="en-US" sz="1400" dirty="0"/>
                  </a:p>
                </p:txBody>
              </p:sp>
              <p:sp>
                <p:nvSpPr>
                  <p:cNvPr id="51" name="Freeform 50"/>
                  <p:cNvSpPr>
                    <a:spLocks noChangeAspect="1"/>
                  </p:cNvSpPr>
                  <p:nvPr/>
                </p:nvSpPr>
                <p:spPr bwMode="auto">
                  <a:xfrm>
                    <a:off x="5515339" y="3551203"/>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FAT</a:t>
                    </a:r>
                    <a:endParaRPr lang="en-US" sz="1400" dirty="0"/>
                  </a:p>
                </p:txBody>
              </p:sp>
              <p:sp>
                <p:nvSpPr>
                  <p:cNvPr id="52" name="Freeform 51"/>
                  <p:cNvSpPr>
                    <a:spLocks noChangeAspect="1"/>
                  </p:cNvSpPr>
                  <p:nvPr/>
                </p:nvSpPr>
                <p:spPr bwMode="auto">
                  <a:xfrm>
                    <a:off x="5166114" y="4073124"/>
                    <a:ext cx="750853"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FMP</a:t>
                    </a:r>
                    <a:endParaRPr lang="en-US" sz="1400" dirty="0"/>
                  </a:p>
                </p:txBody>
              </p:sp>
              <p:sp>
                <p:nvSpPr>
                  <p:cNvPr id="53" name="Freeform 52"/>
                  <p:cNvSpPr>
                    <a:spLocks noChangeAspect="1"/>
                  </p:cNvSpPr>
                  <p:nvPr/>
                </p:nvSpPr>
                <p:spPr bwMode="auto">
                  <a:xfrm>
                    <a:off x="4649101" y="4467087"/>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54" name="Freeform 53"/>
                  <p:cNvSpPr>
                    <a:spLocks noChangeAspect="1"/>
                  </p:cNvSpPr>
                  <p:nvPr/>
                </p:nvSpPr>
                <p:spPr bwMode="auto">
                  <a:xfrm>
                    <a:off x="4002837" y="4613792"/>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55" name="Freeform 54"/>
                  <p:cNvSpPr>
                    <a:spLocks noChangeAspect="1"/>
                  </p:cNvSpPr>
                  <p:nvPr/>
                </p:nvSpPr>
                <p:spPr bwMode="auto">
                  <a:xfrm>
                    <a:off x="3356570" y="4467086"/>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56" name="Freeform 55"/>
                  <p:cNvSpPr>
                    <a:spLocks noChangeAspect="1"/>
                  </p:cNvSpPr>
                  <p:nvPr/>
                </p:nvSpPr>
                <p:spPr bwMode="auto">
                  <a:xfrm>
                    <a:off x="2774931" y="4203964"/>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57" name="Freeform 56"/>
                  <p:cNvSpPr>
                    <a:spLocks noChangeAspect="1"/>
                  </p:cNvSpPr>
                  <p:nvPr/>
                </p:nvSpPr>
                <p:spPr bwMode="auto">
                  <a:xfrm>
                    <a:off x="2413260" y="3705187"/>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58" name="Freeform 57"/>
                  <p:cNvSpPr>
                    <a:spLocks noChangeAspect="1"/>
                  </p:cNvSpPr>
                  <p:nvPr/>
                </p:nvSpPr>
                <p:spPr bwMode="auto">
                  <a:xfrm>
                    <a:off x="2268218" y="309181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59" name="Freeform 58"/>
                  <p:cNvSpPr>
                    <a:spLocks noChangeAspect="1"/>
                  </p:cNvSpPr>
                  <p:nvPr/>
                </p:nvSpPr>
                <p:spPr bwMode="auto">
                  <a:xfrm>
                    <a:off x="2322543" y="2439058"/>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41" name="Freeform 40"/>
                <p:cNvSpPr>
                  <a:spLocks noChangeAspect="1"/>
                </p:cNvSpPr>
                <p:nvPr/>
              </p:nvSpPr>
              <p:spPr bwMode="auto">
                <a:xfrm>
                  <a:off x="2610106" y="176267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sp>
              <p:nvSpPr>
                <p:cNvPr id="42" name="Freeform 41"/>
                <p:cNvSpPr>
                  <a:spLocks noChangeAspect="1"/>
                </p:cNvSpPr>
                <p:nvPr/>
              </p:nvSpPr>
              <p:spPr bwMode="auto">
                <a:xfrm>
                  <a:off x="3216728" y="1367633"/>
                  <a:ext cx="833301" cy="827091"/>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ORPSS</a:t>
                  </a:r>
                  <a:endParaRPr lang="en-US" sz="1400" dirty="0"/>
                </a:p>
              </p:txBody>
            </p:sp>
            <p:pic>
              <p:nvPicPr>
                <p:cNvPr id="43"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 name="Group 30719"/>
                <p:cNvGrpSpPr>
                  <a:grpSpLocks/>
                </p:cNvGrpSpPr>
                <p:nvPr/>
              </p:nvGrpSpPr>
              <p:grpSpPr bwMode="auto">
                <a:xfrm>
                  <a:off x="840517" y="1380430"/>
                  <a:ext cx="1499235" cy="2696642"/>
                  <a:chOff x="134938" y="1079708"/>
                  <a:chExt cx="1499235" cy="2696642"/>
                </a:xfrm>
              </p:grpSpPr>
              <p:sp>
                <p:nvSpPr>
                  <p:cNvPr id="47" name="Freeform 46"/>
                  <p:cNvSpPr>
                    <a:spLocks noChangeAspect="1"/>
                  </p:cNvSpPr>
                  <p:nvPr/>
                </p:nvSpPr>
                <p:spPr bwMode="auto">
                  <a:xfrm>
                    <a:off x="423037" y="3068237"/>
                    <a:ext cx="725369" cy="70802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CPAS</a:t>
                    </a:r>
                    <a:endParaRPr lang="en-US" sz="1400" dirty="0">
                      <a:latin typeface="Calibri Light" panose="020F0302020204030204" pitchFamily="34" charset="0"/>
                    </a:endParaRPr>
                  </a:p>
                </p:txBody>
              </p:sp>
              <p:sp>
                <p:nvSpPr>
                  <p:cNvPr id="48" name="Freeform 47"/>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400" dirty="0">
                        <a:latin typeface="Calibri Light" panose="020F0302020204030204" pitchFamily="34" charset="0"/>
                      </a:rPr>
                      <a:t>Entreprises </a:t>
                    </a:r>
                    <a:br>
                      <a:rPr lang="fr-BE" sz="1400" dirty="0">
                        <a:latin typeface="Calibri Light" panose="020F0302020204030204" pitchFamily="34" charset="0"/>
                      </a:rPr>
                    </a:br>
                    <a:r>
                      <a:rPr lang="fr-BE" sz="1400" dirty="0">
                        <a:latin typeface="Calibri Light" panose="020F0302020204030204" pitchFamily="34" charset="0"/>
                      </a:rPr>
                      <a:t>of public </a:t>
                    </a:r>
                    <a:r>
                      <a:rPr lang="fr-BE" sz="1400" dirty="0" err="1">
                        <a:latin typeface="Calibri Light" panose="020F0302020204030204" pitchFamily="34" charset="0"/>
                      </a:rPr>
                      <a:t>interest</a:t>
                    </a:r>
                    <a:r>
                      <a:rPr lang="fr-BE" sz="1400" dirty="0">
                        <a:latin typeface="Calibri Light" panose="020F0302020204030204" pitchFamily="34" charset="0"/>
                      </a:rPr>
                      <a:t>  </a:t>
                    </a:r>
                  </a:p>
                </p:txBody>
              </p:sp>
              <p:sp>
                <p:nvSpPr>
                  <p:cNvPr id="49" name="Freeform 48"/>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pic>
            <p:nvPicPr>
              <p:cNvPr id="34" name="Picture 58"/>
              <p:cNvPicPr>
                <a:picLocks noChangeAspect="1"/>
              </p:cNvPicPr>
              <p:nvPr/>
            </p:nvPicPr>
            <p:blipFill>
              <a:blip r:embed="rId5" cstate="print">
                <a:extLst>
                  <a:ext uri="{28A0092B-C50C-407E-A947-70E740481C1C}">
                    <a14:useLocalDpi xmlns:a14="http://schemas.microsoft.com/office/drawing/2010/main" val="0"/>
                  </a:ext>
                </a:extLst>
              </a:blip>
              <a:srcRect l="-3282" t="-2052" r="-2003" b="27316"/>
              <a:stretch>
                <a:fillRect/>
              </a:stretch>
            </p:blipFill>
            <p:spPr bwMode="auto">
              <a:xfrm>
                <a:off x="3719513" y="3502025"/>
                <a:ext cx="1931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Flowchart: Connector 31"/>
            <p:cNvSpPr/>
            <p:nvPr/>
          </p:nvSpPr>
          <p:spPr>
            <a:xfrm>
              <a:off x="2880923" y="1978901"/>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9366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188913"/>
            <a:ext cx="8229600" cy="922337"/>
          </a:xfrm>
        </p:spPr>
        <p:txBody>
          <a:bodyPr>
            <a:normAutofit/>
          </a:bodyPr>
          <a:lstStyle/>
          <a:p>
            <a:pPr eaLnBrk="1" hangingPunct="1"/>
            <a:r>
              <a:rPr lang="en-GB" dirty="0" smtClean="0"/>
              <a:t>Actual situation</a:t>
            </a:r>
            <a:endParaRPr lang="en-US" altLang="en-US" dirty="0" smtClean="0">
              <a:cs typeface="Arial" charset="0"/>
              <a:sym typeface="Arial" charset="0"/>
            </a:endParaRPr>
          </a:p>
        </p:txBody>
      </p:sp>
      <p:sp>
        <p:nvSpPr>
          <p:cNvPr id="4" name="Slide Number Placeholder 3"/>
          <p:cNvSpPr>
            <a:spLocks noGrp="1"/>
          </p:cNvSpPr>
          <p:nvPr>
            <p:ph type="sldNum" sz="quarter" idx="10"/>
          </p:nvPr>
        </p:nvSpPr>
        <p:spPr/>
        <p:txBody>
          <a:bodyPr/>
          <a:lstStyle/>
          <a:p>
            <a:pPr>
              <a:defRPr/>
            </a:pPr>
            <a:fld id="{61CAF09A-316C-4C26-BD0F-025D875A0791}" type="slidenum">
              <a:rPr lang="en-GB" smtClean="0"/>
              <a:pPr>
                <a:defRPr/>
              </a:pPr>
              <a:t>12</a:t>
            </a:fld>
            <a:endParaRPr lang="en-GB" dirty="0"/>
          </a:p>
        </p:txBody>
      </p:sp>
      <p:sp>
        <p:nvSpPr>
          <p:cNvPr id="24580"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1"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2"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3" name="Line 7"/>
          <p:cNvSpPr>
            <a:spLocks noChangeShapeType="1"/>
          </p:cNvSpPr>
          <p:nvPr/>
        </p:nvSpPr>
        <p:spPr bwMode="auto">
          <a:xfrm flipH="1">
            <a:off x="2687638"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5694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9"/>
          <p:cNvSpPr>
            <a:spLocks noChangeShapeType="1"/>
          </p:cNvSpPr>
          <p:nvPr/>
        </p:nvSpPr>
        <p:spPr bwMode="auto">
          <a:xfrm flipH="1">
            <a:off x="1773238" y="5564188"/>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5768975" y="30289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0"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8"/>
          <p:cNvSpPr>
            <a:spLocks noChangeArrowheads="1"/>
          </p:cNvSpPr>
          <p:nvPr/>
        </p:nvSpPr>
        <p:spPr bwMode="auto">
          <a:xfrm>
            <a:off x="4292600"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593"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4479925" y="47307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6"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2203450" y="5146675"/>
            <a:ext cx="665163" cy="4857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ONEM</a:t>
            </a:r>
            <a:endParaRPr lang="en-US" altLang="en-US" sz="1600" b="1" dirty="0">
              <a:solidFill>
                <a:schemeClr val="tx1">
                  <a:lumMod val="75000"/>
                  <a:lumOff val="25000"/>
                </a:schemeClr>
              </a:solidFill>
              <a:sym typeface="Arial" charset="0"/>
            </a:endParaRPr>
          </a:p>
        </p:txBody>
      </p:sp>
      <p:sp>
        <p:nvSpPr>
          <p:cNvPr id="24599"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798513" y="2065338"/>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Users</a:t>
            </a:r>
            <a:endParaRPr lang="en-US" altLang="en-US" sz="1800" dirty="0" smtClean="0">
              <a:solidFill>
                <a:srgbClr val="000000"/>
              </a:solidFill>
              <a:latin typeface="+mn-lt"/>
              <a:sym typeface="Arial" charset="0"/>
            </a:endParaRPr>
          </a:p>
        </p:txBody>
      </p:sp>
      <p:sp>
        <p:nvSpPr>
          <p:cNvPr id="24604" name="Rectangle 32"/>
          <p:cNvSpPr>
            <a:spLocks noChangeArrowheads="1"/>
          </p:cNvSpPr>
          <p:nvPr/>
        </p:nvSpPr>
        <p:spPr bwMode="auto">
          <a:xfrm>
            <a:off x="2130425"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5"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4608" name="Rectangle 36"/>
          <p:cNvSpPr>
            <a:spLocks noChangeArrowheads="1"/>
          </p:cNvSpPr>
          <p:nvPr/>
        </p:nvSpPr>
        <p:spPr bwMode="auto">
          <a:xfrm>
            <a:off x="7288213"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9"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Rectangle 43"/>
          <p:cNvSpPr>
            <a:spLocks noChangeArrowheads="1"/>
          </p:cNvSpPr>
          <p:nvPr/>
        </p:nvSpPr>
        <p:spPr bwMode="auto">
          <a:xfrm>
            <a:off x="7288213"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12"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7446963" y="4730750"/>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15"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2317750"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18"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5768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2"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Oval 60"/>
          <p:cNvSpPr>
            <a:spLocks noChangeArrowheads="1"/>
          </p:cNvSpPr>
          <p:nvPr/>
        </p:nvSpPr>
        <p:spPr bwMode="auto">
          <a:xfrm>
            <a:off x="3852863"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5768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24627"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Oval 67"/>
          <p:cNvSpPr>
            <a:spLocks noChangeArrowheads="1"/>
          </p:cNvSpPr>
          <p:nvPr/>
        </p:nvSpPr>
        <p:spPr bwMode="auto">
          <a:xfrm>
            <a:off x="3852863" y="1822450"/>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5768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32"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Oval 74"/>
          <p:cNvSpPr>
            <a:spLocks noChangeArrowheads="1"/>
          </p:cNvSpPr>
          <p:nvPr/>
        </p:nvSpPr>
        <p:spPr bwMode="auto">
          <a:xfrm>
            <a:off x="3852863" y="2328863"/>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24635" name="Oval 75"/>
          <p:cNvSpPr>
            <a:spLocks noChangeArrowheads="1"/>
          </p:cNvSpPr>
          <p:nvPr/>
        </p:nvSpPr>
        <p:spPr bwMode="auto">
          <a:xfrm>
            <a:off x="3852863"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24636"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7"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8"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9"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0" name="Rectangle 81"/>
          <p:cNvSpPr>
            <a:spLocks noChangeArrowheads="1"/>
          </p:cNvSpPr>
          <p:nvPr/>
        </p:nvSpPr>
        <p:spPr bwMode="auto">
          <a:xfrm>
            <a:off x="1131888"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41"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1319213"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4"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7"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1319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9"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1204913" y="5875338"/>
            <a:ext cx="665162" cy="487362"/>
          </a:xfrm>
          <a:prstGeom prst="ellipse">
            <a:avLst/>
          </a:prstGeom>
          <a:solidFill>
            <a:srgbClr val="00ABDA"/>
          </a:solidFill>
          <a:ln>
            <a:noFill/>
          </a:ln>
        </p:spPr>
        <p:txBody>
          <a:bodyPr wrap="none" anchor="ctr"/>
          <a:lstStyle/>
          <a:p>
            <a:pPr algn="ctr">
              <a:defRPr/>
            </a:pPr>
            <a:r>
              <a:rPr lang="en-US" altLang="en-US" sz="1600" b="1" dirty="0" smtClean="0">
                <a:solidFill>
                  <a:schemeClr val="tx1">
                    <a:lumMod val="75000"/>
                    <a:lumOff val="25000"/>
                  </a:schemeClr>
                </a:solidFill>
                <a:sym typeface="Arial" charset="0"/>
              </a:rPr>
              <a:t>CIN</a:t>
            </a:r>
            <a:endParaRPr lang="en-US" altLang="en-US" sz="1600" b="1" dirty="0">
              <a:solidFill>
                <a:schemeClr val="tx1">
                  <a:lumMod val="75000"/>
                  <a:lumOff val="25000"/>
                </a:schemeClr>
              </a:solidFill>
              <a:sym typeface="Arial" charset="0"/>
            </a:endParaRPr>
          </a:p>
        </p:txBody>
      </p:sp>
      <p:sp>
        <p:nvSpPr>
          <p:cNvPr id="24652"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24654"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7419975" y="54419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56"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7305675" y="5888038"/>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24659"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0"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1" name="Line 111"/>
          <p:cNvSpPr>
            <a:spLocks noChangeShapeType="1"/>
          </p:cNvSpPr>
          <p:nvPr/>
        </p:nvSpPr>
        <p:spPr bwMode="auto">
          <a:xfrm flipH="1">
            <a:off x="5489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12"/>
          <p:cNvSpPr>
            <a:spLocks noChangeArrowheads="1"/>
          </p:cNvSpPr>
          <p:nvPr/>
        </p:nvSpPr>
        <p:spPr bwMode="auto">
          <a:xfrm>
            <a:off x="6292850" y="5159375"/>
            <a:ext cx="665163" cy="487363"/>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ONSS</a:t>
            </a:r>
            <a:endParaRPr lang="en-US" altLang="en-US" sz="1600" b="1" dirty="0">
              <a:solidFill>
                <a:schemeClr val="tx1">
                  <a:lumMod val="75000"/>
                  <a:lumOff val="25000"/>
                </a:schemeClr>
              </a:solidFill>
              <a:sym typeface="Arial" charset="0"/>
            </a:endParaRPr>
          </a:p>
        </p:txBody>
      </p:sp>
      <p:sp>
        <p:nvSpPr>
          <p:cNvPr id="24663" name="Rectangle 114"/>
          <p:cNvSpPr>
            <a:spLocks noChangeArrowheads="1"/>
          </p:cNvSpPr>
          <p:nvPr/>
        </p:nvSpPr>
        <p:spPr bwMode="auto">
          <a:xfrm>
            <a:off x="6219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64"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6407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67"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3476625" y="5186363"/>
            <a:ext cx="2217738" cy="688975"/>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CBSS</a:t>
            </a:r>
            <a:endParaRPr lang="en-US" altLang="en-US" sz="1600" b="1" dirty="0">
              <a:solidFill>
                <a:schemeClr val="tx1">
                  <a:lumMod val="75000"/>
                  <a:lumOff val="25000"/>
                </a:schemeClr>
              </a:solidFill>
              <a:sym typeface="Arial" charset="0"/>
            </a:endParaRPr>
          </a:p>
        </p:txBody>
      </p:sp>
      <p:sp>
        <p:nvSpPr>
          <p:cNvPr id="24670"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Actual situation</a:t>
            </a:r>
            <a:endParaRPr lang="en-US" dirty="0"/>
          </a:p>
        </p:txBody>
      </p:sp>
      <p:sp>
        <p:nvSpPr>
          <p:cNvPr id="21507" name="Content Placeholder 2"/>
          <p:cNvSpPr>
            <a:spLocks noGrp="1"/>
          </p:cNvSpPr>
          <p:nvPr>
            <p:ph idx="1"/>
          </p:nvPr>
        </p:nvSpPr>
        <p:spPr/>
        <p:txBody>
          <a:bodyPr/>
          <a:lstStyle/>
          <a:p>
            <a:r>
              <a:rPr lang="en-GB" altLang="en-US" smtClean="0"/>
              <a:t>220 electronic services for mutual information exchange amongst actors in the social sector, defined after process optimization</a:t>
            </a:r>
          </a:p>
          <a:p>
            <a:pPr lvl="1"/>
            <a:r>
              <a:rPr lang="en-GB" altLang="en-US" smtClean="0"/>
              <a:t>nearly all direct or indirect (via citizens or companies) paper-based information exchange between actors in the social sector has been abolished</a:t>
            </a:r>
          </a:p>
          <a:p>
            <a:pPr lvl="1"/>
            <a:r>
              <a:rPr lang="en-GB" altLang="en-US" smtClean="0"/>
              <a:t>in 2015, &gt; 1 billion electronic messages were exchanged amongst actors in the social sector, which saved as many paper exchanges</a:t>
            </a:r>
          </a:p>
          <a:p>
            <a:r>
              <a:rPr lang="en-GB" altLang="en-US" smtClean="0"/>
              <a:t>electronic services for citizens</a:t>
            </a:r>
          </a:p>
          <a:p>
            <a:pPr lvl="1"/>
            <a:r>
              <a:rPr lang="en-GB" altLang="en-US" smtClean="0"/>
              <a:t>maximal automatic granting of benefits based on electronic information exchange between actors in the social sector</a:t>
            </a:r>
          </a:p>
          <a:p>
            <a:pPr lvl="1"/>
            <a:r>
              <a:rPr lang="en-GB" altLang="en-US" smtClean="0"/>
              <a:t>19 electronic services via an integrated portal</a:t>
            </a:r>
          </a:p>
          <a:p>
            <a:pPr lvl="1"/>
            <a:r>
              <a:rPr lang="en-GB" altLang="en-US" smtClean="0"/>
              <a:t>about 30 new electronic services are foreseen</a:t>
            </a:r>
          </a:p>
          <a:p>
            <a:endParaRPr lang="en-US" altLang="en-US" dirty="0" smtClean="0"/>
          </a:p>
        </p:txBody>
      </p:sp>
      <p:sp>
        <p:nvSpPr>
          <p:cNvPr id="4" name="Slide Number Placeholder 3"/>
          <p:cNvSpPr>
            <a:spLocks noGrp="1"/>
          </p:cNvSpPr>
          <p:nvPr>
            <p:ph type="sldNum" sz="quarter" idx="10"/>
          </p:nvPr>
        </p:nvSpPr>
        <p:spPr/>
        <p:txBody>
          <a:bodyPr/>
          <a:lstStyle/>
          <a:p>
            <a:fld id="{0154944F-E094-40A2-847B-5DD706B30578}" type="slidenum">
              <a:rPr lang="en-US" smtClean="0"/>
              <a:pPr/>
              <a:t>13</a:t>
            </a:fld>
            <a:endParaRPr lang="en-US"/>
          </a:p>
        </p:txBody>
      </p:sp>
    </p:spTree>
    <p:extLst>
      <p:ext uri="{BB962C8B-B14F-4D97-AF65-F5344CB8AC3E}">
        <p14:creationId xmlns:p14="http://schemas.microsoft.com/office/powerpoint/2010/main" val="863198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Actual situation</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14</a:t>
            </a:fld>
            <a:endParaRPr lang="en-GB" dirty="0"/>
          </a:p>
        </p:txBody>
      </p:sp>
      <p:grpSp>
        <p:nvGrpSpPr>
          <p:cNvPr id="5" name="Group 4"/>
          <p:cNvGrpSpPr/>
          <p:nvPr/>
        </p:nvGrpSpPr>
        <p:grpSpPr>
          <a:xfrm>
            <a:off x="158824" y="1485602"/>
            <a:ext cx="8229600" cy="5111750"/>
            <a:chOff x="457200" y="1196975"/>
            <a:chExt cx="8229600" cy="5111750"/>
          </a:xfrm>
        </p:grpSpPr>
        <p:sp>
          <p:nvSpPr>
            <p:cNvPr id="6" name="Round Same Side Corner Rectangle 5"/>
            <p:cNvSpPr/>
            <p:nvPr/>
          </p:nvSpPr>
          <p:spPr bwMode="auto">
            <a:xfrm>
              <a:off x="2054126" y="2996952"/>
              <a:ext cx="501650" cy="2448272"/>
            </a:xfrm>
            <a:prstGeom prst="round2SameRect">
              <a:avLst/>
            </a:prstGeom>
            <a:solidFill>
              <a:srgbClr val="009A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ound Same Side Corner Rectangle 6"/>
            <p:cNvSpPr/>
            <p:nvPr/>
          </p:nvSpPr>
          <p:spPr bwMode="auto">
            <a:xfrm>
              <a:off x="3422278" y="2780928"/>
              <a:ext cx="501650" cy="2664296"/>
            </a:xfrm>
            <a:prstGeom prst="round2Same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ound Same Side Corner Rectangle 7"/>
            <p:cNvSpPr/>
            <p:nvPr/>
          </p:nvSpPr>
          <p:spPr bwMode="auto">
            <a:xfrm>
              <a:off x="4788024" y="2204864"/>
              <a:ext cx="501650" cy="3240360"/>
            </a:xfrm>
            <a:prstGeom prst="round2Same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ound Same Side Corner Rectangle 8"/>
            <p:cNvSpPr/>
            <p:nvPr/>
          </p:nvSpPr>
          <p:spPr bwMode="auto">
            <a:xfrm>
              <a:off x="6230590" y="1988841"/>
              <a:ext cx="501650" cy="3456384"/>
            </a:xfrm>
            <a:prstGeom prst="round2Same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ound Same Side Corner Rectangle 9"/>
            <p:cNvSpPr/>
            <p:nvPr/>
          </p:nvSpPr>
          <p:spPr bwMode="auto">
            <a:xfrm>
              <a:off x="7598742" y="1772816"/>
              <a:ext cx="501650" cy="3672408"/>
            </a:xfrm>
            <a:prstGeom prst="round2SameRect">
              <a:avLst/>
            </a:prstGeom>
            <a:solidFill>
              <a:srgbClr val="8CCA1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aphicFrame>
          <p:nvGraphicFramePr>
            <p:cNvPr id="11" name="Content Placeholder 4"/>
            <p:cNvGraphicFramePr>
              <a:graphicFrameLocks/>
            </p:cNvGraphicFramePr>
            <p:nvPr>
              <p:extLst>
                <p:ext uri="{D42A27DB-BD31-4B8C-83A1-F6EECF244321}">
                  <p14:modId xmlns:p14="http://schemas.microsoft.com/office/powerpoint/2010/main" val="4178241855"/>
                </p:ext>
              </p:extLst>
            </p:nvPr>
          </p:nvGraphicFramePr>
          <p:xfrm>
            <a:off x="457200" y="1196975"/>
            <a:ext cx="8229600" cy="5111750"/>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2975513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Actual situation</a:t>
            </a:r>
            <a:endParaRPr lang="en-US" dirty="0"/>
          </a:p>
        </p:txBody>
      </p:sp>
      <p:sp>
        <p:nvSpPr>
          <p:cNvPr id="22531" name="Content Placeholder 2"/>
          <p:cNvSpPr>
            <a:spLocks noGrp="1"/>
          </p:cNvSpPr>
          <p:nvPr>
            <p:ph idx="1"/>
          </p:nvPr>
        </p:nvSpPr>
        <p:spPr/>
        <p:txBody>
          <a:bodyPr/>
          <a:lstStyle/>
          <a:p>
            <a:r>
              <a:rPr lang="en-GB" altLang="en-US" smtClean="0"/>
              <a:t>more than 50 electronic services for employers, either based on the electronic exchange of structured messages or via an integrated portal site</a:t>
            </a:r>
          </a:p>
          <a:p>
            <a:pPr lvl="1"/>
            <a:r>
              <a:rPr lang="en-GB" altLang="en-US" smtClean="0"/>
              <a:t>50 social security declaration forms for employers have been abolished</a:t>
            </a:r>
          </a:p>
          <a:p>
            <a:pPr lvl="1"/>
            <a:r>
              <a:rPr lang="en-GB" altLang="en-US" smtClean="0"/>
              <a:t>in the remaining 30 (electronic) declaration forms the number of headings has on average been reduced to a third of the previous number</a:t>
            </a:r>
          </a:p>
          <a:p>
            <a:pPr lvl="1"/>
            <a:r>
              <a:rPr lang="en-GB" altLang="en-US" smtClean="0"/>
              <a:t>declarations are limited to 3 events</a:t>
            </a:r>
          </a:p>
          <a:p>
            <a:pPr lvl="2"/>
            <a:r>
              <a:rPr lang="en-GB" altLang="en-US" smtClean="0"/>
              <a:t>immediate declaration of recruitment and discharge (only electronically)</a:t>
            </a:r>
          </a:p>
          <a:p>
            <a:pPr lvl="2"/>
            <a:r>
              <a:rPr lang="en-GB" altLang="en-US" smtClean="0"/>
              <a:t>quarterly declaration of salary and working time (only electronically)</a:t>
            </a:r>
          </a:p>
          <a:p>
            <a:pPr lvl="2"/>
            <a:r>
              <a:rPr lang="en-GB" altLang="en-US" smtClean="0"/>
              <a:t>occurrence of a social risk (electronically or on paper)</a:t>
            </a:r>
          </a:p>
          <a:p>
            <a:pPr lvl="1"/>
            <a:r>
              <a:rPr lang="en-GB" altLang="en-US" smtClean="0"/>
              <a:t>in 2015, more than 26 million electronic declarations were made by all 220,000 employers, 98 % of which from application to application</a:t>
            </a:r>
            <a:endParaRPr lang="en-US" altLang="en-US" dirty="0" smtClean="0"/>
          </a:p>
        </p:txBody>
      </p:sp>
      <p:sp>
        <p:nvSpPr>
          <p:cNvPr id="4" name="Slide Number Placeholder 3"/>
          <p:cNvSpPr>
            <a:spLocks noGrp="1"/>
          </p:cNvSpPr>
          <p:nvPr>
            <p:ph type="sldNum" sz="quarter" idx="10"/>
          </p:nvPr>
        </p:nvSpPr>
        <p:spPr/>
        <p:txBody>
          <a:bodyPr/>
          <a:lstStyle/>
          <a:p>
            <a:fld id="{2C6EC7C9-EBE4-4F98-8416-0C85F7974F47}" type="slidenum">
              <a:rPr lang="en-US" smtClean="0"/>
              <a:pPr/>
              <a:t>15</a:t>
            </a:fld>
            <a:endParaRPr lang="en-US"/>
          </a:p>
        </p:txBody>
      </p:sp>
    </p:spTree>
    <p:extLst>
      <p:ext uri="{BB962C8B-B14F-4D97-AF65-F5344CB8AC3E}">
        <p14:creationId xmlns:p14="http://schemas.microsoft.com/office/powerpoint/2010/main" val="3323865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Actual situation</a:t>
            </a:r>
            <a:endParaRPr lang="en-US" dirty="0"/>
          </a:p>
        </p:txBody>
      </p:sp>
      <p:sp>
        <p:nvSpPr>
          <p:cNvPr id="23555" name="Content Placeholder 2"/>
          <p:cNvSpPr>
            <a:spLocks noGrp="1"/>
          </p:cNvSpPr>
          <p:nvPr>
            <p:ph idx="1"/>
          </p:nvPr>
        </p:nvSpPr>
        <p:spPr/>
        <p:txBody>
          <a:bodyPr/>
          <a:lstStyle/>
          <a:p>
            <a:r>
              <a:rPr lang="en-GB" altLang="en-US" smtClean="0"/>
              <a:t>an integrated portal site containing</a:t>
            </a:r>
          </a:p>
          <a:p>
            <a:pPr lvl="1"/>
            <a:r>
              <a:rPr lang="en-GB" altLang="en-US" smtClean="0"/>
              <a:t>electronic transactions for citizens, employers and professionals</a:t>
            </a:r>
          </a:p>
          <a:p>
            <a:pPr lvl="1"/>
            <a:r>
              <a:rPr lang="en-GB" altLang="en-US" smtClean="0"/>
              <a:t>simulation environments</a:t>
            </a:r>
          </a:p>
          <a:p>
            <a:pPr lvl="1"/>
            <a:r>
              <a:rPr lang="en-GB" altLang="en-US" smtClean="0"/>
              <a:t>information about the entire social security system</a:t>
            </a:r>
          </a:p>
          <a:p>
            <a:pPr lvl="1"/>
            <a:r>
              <a:rPr lang="en-GB" altLang="en-US" smtClean="0"/>
              <a:t>harmonized instructions and information model relating to all electronic transactions</a:t>
            </a:r>
          </a:p>
          <a:p>
            <a:pPr lvl="1"/>
            <a:r>
              <a:rPr lang="en-GB" altLang="en-US" smtClean="0"/>
              <a:t>a personal page for each citizen, each company and each professional</a:t>
            </a:r>
          </a:p>
          <a:p>
            <a:r>
              <a:rPr lang="en-GB" altLang="en-US" smtClean="0"/>
              <a:t>an integrated multimodal contact centre supported by a customer relationship management tool</a:t>
            </a:r>
          </a:p>
          <a:p>
            <a:r>
              <a:rPr lang="en-GB" altLang="en-US" smtClean="0"/>
              <a:t>a data warehouse containing statistical information with regard to the labour market and all branches of social security</a:t>
            </a:r>
            <a:endParaRPr lang="en-US" altLang="en-US" dirty="0" smtClean="0"/>
          </a:p>
        </p:txBody>
      </p:sp>
      <p:sp>
        <p:nvSpPr>
          <p:cNvPr id="4" name="Slide Number Placeholder 3"/>
          <p:cNvSpPr>
            <a:spLocks noGrp="1"/>
          </p:cNvSpPr>
          <p:nvPr>
            <p:ph type="sldNum" sz="quarter" idx="10"/>
          </p:nvPr>
        </p:nvSpPr>
        <p:spPr/>
        <p:txBody>
          <a:bodyPr/>
          <a:lstStyle/>
          <a:p>
            <a:fld id="{DCFD0926-C117-450A-B855-55A3774E69BB}" type="slidenum">
              <a:rPr lang="en-US" smtClean="0"/>
              <a:pPr/>
              <a:t>16</a:t>
            </a:fld>
            <a:endParaRPr lang="en-US"/>
          </a:p>
        </p:txBody>
      </p:sp>
    </p:spTree>
    <p:extLst>
      <p:ext uri="{BB962C8B-B14F-4D97-AF65-F5344CB8AC3E}">
        <p14:creationId xmlns:p14="http://schemas.microsoft.com/office/powerpoint/2010/main" val="56892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t>Distributed information servers</a:t>
            </a:r>
            <a:endParaRPr lang="en-US" altLang="en-US" smtClean="0"/>
          </a:p>
        </p:txBody>
      </p:sp>
      <p:sp>
        <p:nvSpPr>
          <p:cNvPr id="3" name="Content Placeholder 2"/>
          <p:cNvSpPr>
            <a:spLocks noGrp="1"/>
          </p:cNvSpPr>
          <p:nvPr>
            <p:ph idx="1"/>
          </p:nvPr>
        </p:nvSpPr>
        <p:spPr/>
        <p:txBody>
          <a:bodyPr/>
          <a:lstStyle/>
          <a:p>
            <a:r>
              <a:rPr lang="en-GB" smtClean="0"/>
              <a:t>information servers</a:t>
            </a:r>
          </a:p>
          <a:p>
            <a:pPr lvl="1"/>
            <a:r>
              <a:rPr lang="en-GB" smtClean="0"/>
              <a:t>directory of data subjects at the Crossroads Bank</a:t>
            </a:r>
          </a:p>
          <a:p>
            <a:pPr lvl="1"/>
            <a:r>
              <a:rPr lang="en-GB" smtClean="0"/>
              <a:t>basic identification data of citizens at the National Register and the complementary Crossroads Bank Register</a:t>
            </a:r>
          </a:p>
          <a:p>
            <a:pPr lvl="1"/>
            <a:r>
              <a:rPr lang="en-GB" smtClean="0"/>
              <a:t>basic identification data of companies at the Company Register</a:t>
            </a:r>
          </a:p>
          <a:p>
            <a:pPr lvl="1"/>
            <a:r>
              <a:rPr lang="en-GB" smtClean="0"/>
              <a:t>employers directory (WGR) at the ONSS</a:t>
            </a:r>
          </a:p>
          <a:p>
            <a:pPr lvl="1"/>
            <a:r>
              <a:rPr lang="en-GB" smtClean="0"/>
              <a:t>work force register at the ONSS</a:t>
            </a:r>
          </a:p>
          <a:p>
            <a:pPr lvl="1"/>
            <a:r>
              <a:rPr lang="en-GB" smtClean="0"/>
              <a:t>salary and working time database at the ONSS and the ONSSAPL</a:t>
            </a:r>
          </a:p>
          <a:p>
            <a:pPr lvl="1"/>
            <a:r>
              <a:rPr lang="en-GB" smtClean="0"/>
              <a:t>database of contribution certificates</a:t>
            </a:r>
          </a:p>
          <a:p>
            <a:r>
              <a:rPr lang="en-GB" smtClean="0"/>
              <a:t>services offered</a:t>
            </a:r>
          </a:p>
          <a:p>
            <a:pPr lvl="1"/>
            <a:r>
              <a:rPr lang="en-GB" smtClean="0"/>
              <a:t>interactive consultation</a:t>
            </a:r>
          </a:p>
          <a:p>
            <a:pPr lvl="1"/>
            <a:r>
              <a:rPr lang="en-GB" smtClean="0"/>
              <a:t>batch consultation</a:t>
            </a:r>
          </a:p>
          <a:p>
            <a:pPr lvl="1"/>
            <a:r>
              <a:rPr lang="en-GB" smtClean="0"/>
              <a:t>automatic communication of updates</a:t>
            </a:r>
          </a:p>
          <a:p>
            <a:endParaRPr lang="en-US" dirty="0"/>
          </a:p>
        </p:txBody>
      </p:sp>
      <p:sp>
        <p:nvSpPr>
          <p:cNvPr id="4" name="Slide Number Placeholder 3"/>
          <p:cNvSpPr>
            <a:spLocks noGrp="1"/>
          </p:cNvSpPr>
          <p:nvPr>
            <p:ph type="sldNum" sz="quarter" idx="10"/>
          </p:nvPr>
        </p:nvSpPr>
        <p:spPr/>
        <p:txBody>
          <a:bodyPr/>
          <a:lstStyle/>
          <a:p>
            <a:fld id="{CBD6C2AE-063D-4D9A-8F51-11587E854BCE}" type="slidenum">
              <a:rPr lang="en-US" smtClean="0"/>
              <a:pPr/>
              <a:t>17</a:t>
            </a:fld>
            <a:endParaRPr lang="en-US"/>
          </a:p>
        </p:txBody>
      </p:sp>
    </p:spTree>
    <p:extLst>
      <p:ext uri="{BB962C8B-B14F-4D97-AF65-F5344CB8AC3E}">
        <p14:creationId xmlns:p14="http://schemas.microsoft.com/office/powerpoint/2010/main" val="2676621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smtClean="0"/>
              <a:t>Pre-processed messages</a:t>
            </a:r>
            <a:endParaRPr lang="en-US" altLang="en-US" smtClean="0"/>
          </a:p>
        </p:txBody>
      </p:sp>
      <p:sp>
        <p:nvSpPr>
          <p:cNvPr id="3" name="Content Placeholder 2"/>
          <p:cNvSpPr>
            <a:spLocks noGrp="1"/>
          </p:cNvSpPr>
          <p:nvPr>
            <p:ph idx="1"/>
          </p:nvPr>
        </p:nvSpPr>
        <p:spPr/>
        <p:txBody>
          <a:bodyPr>
            <a:normAutofit fontScale="77500" lnSpcReduction="20000"/>
          </a:bodyPr>
          <a:lstStyle/>
          <a:p>
            <a:r>
              <a:rPr lang="en-GB" smtClean="0"/>
              <a:t>pre-processed messages</a:t>
            </a:r>
          </a:p>
          <a:p>
            <a:pPr lvl="1"/>
            <a:r>
              <a:rPr lang="en-GB" smtClean="0"/>
              <a:t>beginning/end of labour contract, beginning/end of self-employed activity</a:t>
            </a:r>
          </a:p>
          <a:p>
            <a:pPr lvl="1"/>
            <a:r>
              <a:rPr lang="en-GB" smtClean="0"/>
              <a:t>contribution certificates medical care (employees, self-employed, beneficiaries of social security allowances)</a:t>
            </a:r>
          </a:p>
          <a:p>
            <a:pPr lvl="1"/>
            <a:r>
              <a:rPr lang="en-GB" smtClean="0"/>
              <a:t>unemployment benefits</a:t>
            </a:r>
          </a:p>
          <a:p>
            <a:pPr lvl="1"/>
            <a:r>
              <a:rPr lang="en-GB" smtClean="0"/>
              <a:t>benefits in case of career break</a:t>
            </a:r>
          </a:p>
          <a:p>
            <a:pPr lvl="1"/>
            <a:r>
              <a:rPr lang="en-GB" smtClean="0"/>
              <a:t>benefits in case of incapacity for work ((labour) accident, (occupational) disease)</a:t>
            </a:r>
          </a:p>
          <a:p>
            <a:pPr lvl="1"/>
            <a:r>
              <a:rPr lang="en-GB" smtClean="0"/>
              <a:t>reimbursement of health care costs</a:t>
            </a:r>
          </a:p>
          <a:p>
            <a:pPr lvl="1"/>
            <a:r>
              <a:rPr lang="en-GB" smtClean="0"/>
              <a:t>child benefits</a:t>
            </a:r>
          </a:p>
          <a:p>
            <a:pPr lvl="1"/>
            <a:r>
              <a:rPr lang="en-GB" smtClean="0"/>
              <a:t>old age pensions</a:t>
            </a:r>
          </a:p>
          <a:p>
            <a:pPr lvl="1"/>
            <a:r>
              <a:rPr lang="en-GB" smtClean="0"/>
              <a:t>holiday pay</a:t>
            </a:r>
          </a:p>
          <a:p>
            <a:pPr lvl="1"/>
            <a:r>
              <a:rPr lang="en-GB" smtClean="0"/>
              <a:t>benefits for the disabled</a:t>
            </a:r>
          </a:p>
          <a:p>
            <a:pPr lvl="1"/>
            <a:r>
              <a:rPr lang="en-GB" smtClean="0"/>
              <a:t>guaranteed minimum income – social welfare</a:t>
            </a:r>
          </a:p>
          <a:p>
            <a:pPr lvl="1"/>
            <a:r>
              <a:rPr lang="en-GB" smtClean="0"/>
              <a:t>derived rights (e.g. tax reduction/exemption, free public transport, ...)</a:t>
            </a:r>
          </a:p>
          <a:p>
            <a:pPr lvl="1"/>
            <a:r>
              <a:rPr lang="en-GB" smtClean="0"/>
              <a:t>migrant workers</a:t>
            </a:r>
          </a:p>
          <a:p>
            <a:pPr lvl="1"/>
            <a:r>
              <a:rPr lang="en-GB" smtClean="0"/>
              <a:t>…</a:t>
            </a:r>
          </a:p>
          <a:p>
            <a:r>
              <a:rPr lang="en-GB" smtClean="0"/>
              <a:t>services offered</a:t>
            </a:r>
          </a:p>
          <a:p>
            <a:pPr lvl="1"/>
            <a:r>
              <a:rPr lang="en-GB" smtClean="0"/>
              <a:t>interactive consultation</a:t>
            </a:r>
          </a:p>
          <a:p>
            <a:pPr lvl="1"/>
            <a:r>
              <a:rPr lang="en-GB" smtClean="0"/>
              <a:t>batch consultation</a:t>
            </a:r>
          </a:p>
          <a:p>
            <a:pPr lvl="1"/>
            <a:r>
              <a:rPr lang="en-GB" smtClean="0"/>
              <a:t>automatic communication of messages</a:t>
            </a:r>
          </a:p>
          <a:p>
            <a:endParaRPr lang="en-US" dirty="0"/>
          </a:p>
        </p:txBody>
      </p:sp>
      <p:sp>
        <p:nvSpPr>
          <p:cNvPr id="4" name="Slide Number Placeholder 3"/>
          <p:cNvSpPr>
            <a:spLocks noGrp="1"/>
          </p:cNvSpPr>
          <p:nvPr>
            <p:ph type="sldNum" sz="quarter" idx="10"/>
          </p:nvPr>
        </p:nvSpPr>
        <p:spPr/>
        <p:txBody>
          <a:bodyPr/>
          <a:lstStyle/>
          <a:p>
            <a:fld id="{927290F1-4ADC-4514-80CA-80D82A710C8C}" type="slidenum">
              <a:rPr lang="en-US" smtClean="0"/>
              <a:pPr/>
              <a:t>18</a:t>
            </a:fld>
            <a:endParaRPr lang="en-US"/>
          </a:p>
        </p:txBody>
      </p:sp>
    </p:spTree>
    <p:extLst>
      <p:ext uri="{BB962C8B-B14F-4D97-AF65-F5344CB8AC3E}">
        <p14:creationId xmlns:p14="http://schemas.microsoft.com/office/powerpoint/2010/main" val="3692318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en-US" dirty="0" err="1"/>
              <a:t>Quartely</a:t>
            </a:r>
            <a:r>
              <a:rPr lang="fr-BE" altLang="en-US" dirty="0"/>
              <a:t> </a:t>
            </a:r>
            <a:r>
              <a:rPr lang="fr-BE" altLang="en-US" dirty="0" err="1"/>
              <a:t>declaration</a:t>
            </a:r>
            <a:r>
              <a:rPr lang="fr-BE" altLang="en-US" dirty="0"/>
              <a:t> </a:t>
            </a:r>
            <a:r>
              <a:rPr lang="fr-BE" altLang="en-US" dirty="0" err="1"/>
              <a:t>salary</a:t>
            </a:r>
            <a:r>
              <a:rPr lang="fr-BE" altLang="en-US" dirty="0"/>
              <a:t> &amp; </a:t>
            </a:r>
            <a:r>
              <a:rPr lang="fr-BE" altLang="en-US" dirty="0" err="1"/>
              <a:t>working</a:t>
            </a:r>
            <a:r>
              <a:rPr lang="fr-BE" altLang="en-US" dirty="0"/>
              <a:t> time</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19</a:t>
            </a:fld>
            <a:endParaRPr lang="en-GB" dirty="0"/>
          </a:p>
        </p:txBody>
      </p:sp>
      <p:grpSp>
        <p:nvGrpSpPr>
          <p:cNvPr id="5" name="Group 34"/>
          <p:cNvGrpSpPr>
            <a:grpSpLocks/>
          </p:cNvGrpSpPr>
          <p:nvPr/>
        </p:nvGrpSpPr>
        <p:grpSpPr bwMode="auto">
          <a:xfrm>
            <a:off x="395288" y="1285875"/>
            <a:ext cx="8351837" cy="5005388"/>
            <a:chOff x="926963" y="1285876"/>
            <a:chExt cx="8350941" cy="5005389"/>
          </a:xfrm>
        </p:grpSpPr>
        <p:grpSp>
          <p:nvGrpSpPr>
            <p:cNvPr id="6" name="Group 21523"/>
            <p:cNvGrpSpPr>
              <a:grpSpLocks/>
            </p:cNvGrpSpPr>
            <p:nvPr/>
          </p:nvGrpSpPr>
          <p:grpSpPr bwMode="auto">
            <a:xfrm>
              <a:off x="926963" y="1285876"/>
              <a:ext cx="8350941" cy="5005389"/>
              <a:chOff x="645249" y="1424312"/>
              <a:chExt cx="8351241" cy="5005515"/>
            </a:xfrm>
          </p:grpSpPr>
          <p:sp>
            <p:nvSpPr>
              <p:cNvPr id="18" name="Line 744"/>
              <p:cNvSpPr>
                <a:spLocks noChangeShapeType="1"/>
              </p:cNvSpPr>
              <p:nvPr/>
            </p:nvSpPr>
            <p:spPr bwMode="auto">
              <a:xfrm>
                <a:off x="5530850" y="2726817"/>
                <a:ext cx="0" cy="1128712"/>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56"/>
              <p:cNvSpPr txBox="1">
                <a:spLocks noChangeArrowheads="1"/>
              </p:cNvSpPr>
              <p:nvPr/>
            </p:nvSpPr>
            <p:spPr bwMode="auto">
              <a:xfrm>
                <a:off x="6797411" y="1623225"/>
                <a:ext cx="2199079" cy="1126490"/>
              </a:xfrm>
              <a:prstGeom prst="rect">
                <a:avLst/>
              </a:prstGeom>
              <a:noFill/>
              <a:ln>
                <a:noFill/>
              </a:ln>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defPPr>
                  <a:defRPr lang="en-US"/>
                </a:defPPr>
                <a:lvl1pPr algn="ctr" eaLnBrk="0" hangingPunct="0">
                  <a:lnSpc>
                    <a:spcPct val="80000"/>
                  </a:lnSpc>
                  <a:buFontTx/>
                  <a:buNone/>
                  <a:defRPr sz="16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pPr>
                  <a:defRPr/>
                </a:pPr>
                <a:endParaRPr lang="fr-BE" sz="2800" b="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a:p>
                <a:pPr>
                  <a:defRPr/>
                </a:pPr>
                <a:r>
                  <a:rPr lang="fr-BE" sz="2800" b="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rPr>
                  <a:t>simplification</a:t>
                </a:r>
              </a:p>
              <a:p>
                <a:pPr>
                  <a:defRPr/>
                </a:pPr>
                <a:endParaRPr lang="nl-BE" sz="2800" b="0" dirty="0">
                  <a:ln w="12700">
                    <a:solidFill>
                      <a:schemeClr val="tx2">
                        <a:satMod val="155000"/>
                      </a:schemeClr>
                    </a:solidFill>
                    <a:prstDash val="solid"/>
                  </a:ln>
                  <a:effectLst>
                    <a:outerShdw blurRad="41275" dist="20320" dir="1800000" algn="tl" rotWithShape="0">
                      <a:srgbClr val="000000">
                        <a:alpha val="40000"/>
                      </a:srgbClr>
                    </a:outerShdw>
                  </a:effectLst>
                  <a:latin typeface="+mn-lt"/>
                </a:endParaRPr>
              </a:p>
            </p:txBody>
          </p:sp>
          <p:grpSp>
            <p:nvGrpSpPr>
              <p:cNvPr id="20" name="Group 6"/>
              <p:cNvGrpSpPr>
                <a:grpSpLocks/>
              </p:cNvGrpSpPr>
              <p:nvPr/>
            </p:nvGrpSpPr>
            <p:grpSpPr bwMode="auto">
              <a:xfrm>
                <a:off x="4355976" y="3807076"/>
                <a:ext cx="2085454" cy="803842"/>
                <a:chOff x="3423818" y="4438825"/>
                <a:chExt cx="2468982" cy="1011063"/>
              </a:xfrm>
            </p:grpSpPr>
            <p:graphicFrame>
              <p:nvGraphicFramePr>
                <p:cNvPr id="112" name="Object 155">
                  <a:hlinkClick r:id="" action="ppaction://ole?verb=0"/>
                </p:cNvPr>
                <p:cNvGraphicFramePr>
                  <a:graphicFrameLocks/>
                </p:cNvGraphicFramePr>
                <p:nvPr/>
              </p:nvGraphicFramePr>
              <p:xfrm>
                <a:off x="3557588" y="4584700"/>
                <a:ext cx="2335212" cy="865188"/>
              </p:xfrm>
              <a:graphic>
                <a:graphicData uri="http://schemas.openxmlformats.org/presentationml/2006/ole">
                  <mc:AlternateContent xmlns:mc="http://schemas.openxmlformats.org/markup-compatibility/2006">
                    <mc:Choice xmlns:v="urn:schemas-microsoft-com:vml" Requires="v">
                      <p:oleObj spid="_x0000_s76838" name="Clip" r:id="rId3" imgW="5281613" imgH="2430463" progId="MS_ClipArt_Gallery.2">
                        <p:embed/>
                      </p:oleObj>
                    </mc:Choice>
                    <mc:Fallback>
                      <p:oleObj name="Clip" r:id="rId3" imgW="5281613" imgH="2430463"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4584700"/>
                              <a:ext cx="233521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 name="Text Box 160"/>
                <p:cNvSpPr txBox="1">
                  <a:spLocks noChangeArrowheads="1"/>
                </p:cNvSpPr>
                <p:nvPr/>
              </p:nvSpPr>
              <p:spPr bwMode="auto">
                <a:xfrm>
                  <a:off x="3423818" y="4438825"/>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800" b="1">
                      <a:latin typeface="Helvetica Neue Light"/>
                      <a:ea typeface="MS PGothic" pitchFamily="34" charset="-128"/>
                    </a:rPr>
                    <a:t>ONSS</a:t>
                  </a:r>
                  <a:endParaRPr lang="nl-BE" altLang="en-US" sz="2400">
                    <a:latin typeface="Helvetica Neue Light"/>
                    <a:ea typeface="MS PGothic" pitchFamily="34" charset="-128"/>
                  </a:endParaRPr>
                </a:p>
              </p:txBody>
            </p:sp>
          </p:grpSp>
          <p:grpSp>
            <p:nvGrpSpPr>
              <p:cNvPr id="21" name="Group 698"/>
              <p:cNvGrpSpPr>
                <a:grpSpLocks/>
              </p:cNvGrpSpPr>
              <p:nvPr/>
            </p:nvGrpSpPr>
            <p:grpSpPr bwMode="auto">
              <a:xfrm>
                <a:off x="4959350" y="1863429"/>
                <a:ext cx="846137" cy="803275"/>
                <a:chOff x="4385" y="1374"/>
                <a:chExt cx="533" cy="506"/>
              </a:xfrm>
            </p:grpSpPr>
            <p:sp>
              <p:nvSpPr>
                <p:cNvPr id="67" name="Rectangle 699"/>
                <p:cNvSpPr>
                  <a:spLocks noChangeArrowheads="1"/>
                </p:cNvSpPr>
                <p:nvPr/>
              </p:nvSpPr>
              <p:spPr bwMode="auto">
                <a:xfrm>
                  <a:off x="4385" y="1374"/>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3</a:t>
                  </a:r>
                  <a:endParaRPr lang="nl-BE" altLang="en-US" sz="2000">
                    <a:ea typeface="MS PGothic" pitchFamily="34" charset="-128"/>
                  </a:endParaRPr>
                </a:p>
              </p:txBody>
            </p:sp>
            <p:sp>
              <p:nvSpPr>
                <p:cNvPr id="68" name="Rectangle 700"/>
                <p:cNvSpPr>
                  <a:spLocks noChangeArrowheads="1"/>
                </p:cNvSpPr>
                <p:nvPr/>
              </p:nvSpPr>
              <p:spPr bwMode="auto">
                <a:xfrm>
                  <a:off x="4385" y="1451"/>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9" name="Rectangle 701"/>
                <p:cNvSpPr>
                  <a:spLocks noChangeArrowheads="1"/>
                </p:cNvSpPr>
                <p:nvPr/>
              </p:nvSpPr>
              <p:spPr bwMode="auto">
                <a:xfrm>
                  <a:off x="4604" y="1451"/>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 name="Line 702"/>
                <p:cNvSpPr>
                  <a:spLocks noChangeShapeType="1"/>
                </p:cNvSpPr>
                <p:nvPr/>
              </p:nvSpPr>
              <p:spPr bwMode="auto">
                <a:xfrm>
                  <a:off x="4425"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03"/>
                <p:cNvSpPr>
                  <a:spLocks noChangeShapeType="1"/>
                </p:cNvSpPr>
                <p:nvPr/>
              </p:nvSpPr>
              <p:spPr bwMode="auto">
                <a:xfrm>
                  <a:off x="4425"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4"/>
                <p:cNvSpPr>
                  <a:spLocks noChangeShapeType="1"/>
                </p:cNvSpPr>
                <p:nvPr/>
              </p:nvSpPr>
              <p:spPr bwMode="auto">
                <a:xfrm>
                  <a:off x="4425"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05"/>
                <p:cNvSpPr>
                  <a:spLocks noChangeShapeType="1"/>
                </p:cNvSpPr>
                <p:nvPr/>
              </p:nvSpPr>
              <p:spPr bwMode="auto">
                <a:xfrm>
                  <a:off x="4425"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06"/>
                <p:cNvSpPr>
                  <a:spLocks noChangeShapeType="1"/>
                </p:cNvSpPr>
                <p:nvPr/>
              </p:nvSpPr>
              <p:spPr bwMode="auto">
                <a:xfrm>
                  <a:off x="4425"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07"/>
                <p:cNvSpPr>
                  <a:spLocks noChangeShapeType="1"/>
                </p:cNvSpPr>
                <p:nvPr/>
              </p:nvSpPr>
              <p:spPr bwMode="auto">
                <a:xfrm>
                  <a:off x="4425"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08"/>
                <p:cNvSpPr>
                  <a:spLocks noChangeShapeType="1"/>
                </p:cNvSpPr>
                <p:nvPr/>
              </p:nvSpPr>
              <p:spPr bwMode="auto">
                <a:xfrm>
                  <a:off x="4646"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09"/>
                <p:cNvSpPr>
                  <a:spLocks noChangeShapeType="1"/>
                </p:cNvSpPr>
                <p:nvPr/>
              </p:nvSpPr>
              <p:spPr bwMode="auto">
                <a:xfrm>
                  <a:off x="4646"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10"/>
                <p:cNvSpPr>
                  <a:spLocks noChangeShapeType="1"/>
                </p:cNvSpPr>
                <p:nvPr/>
              </p:nvSpPr>
              <p:spPr bwMode="auto">
                <a:xfrm>
                  <a:off x="4646"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11"/>
                <p:cNvSpPr>
                  <a:spLocks noChangeShapeType="1"/>
                </p:cNvSpPr>
                <p:nvPr/>
              </p:nvSpPr>
              <p:spPr bwMode="auto">
                <a:xfrm>
                  <a:off x="4646"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12"/>
                <p:cNvSpPr>
                  <a:spLocks noChangeShapeType="1"/>
                </p:cNvSpPr>
                <p:nvPr/>
              </p:nvSpPr>
              <p:spPr bwMode="auto">
                <a:xfrm>
                  <a:off x="4646" y="168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13"/>
                <p:cNvSpPr>
                  <a:spLocks noChangeShapeType="1"/>
                </p:cNvSpPr>
                <p:nvPr/>
              </p:nvSpPr>
              <p:spPr bwMode="auto">
                <a:xfrm>
                  <a:off x="4646"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714"/>
                <p:cNvSpPr>
                  <a:spLocks noChangeArrowheads="1"/>
                </p:cNvSpPr>
                <p:nvPr/>
              </p:nvSpPr>
              <p:spPr bwMode="auto">
                <a:xfrm>
                  <a:off x="4433" y="1422"/>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2</a:t>
                  </a:r>
                  <a:endParaRPr lang="nl-BE" altLang="en-US" sz="2000">
                    <a:ea typeface="MS PGothic" pitchFamily="34" charset="-128"/>
                  </a:endParaRPr>
                </a:p>
              </p:txBody>
            </p:sp>
            <p:sp>
              <p:nvSpPr>
                <p:cNvPr id="83" name="Rectangle 715"/>
                <p:cNvSpPr>
                  <a:spLocks noChangeArrowheads="1"/>
                </p:cNvSpPr>
                <p:nvPr/>
              </p:nvSpPr>
              <p:spPr bwMode="auto">
                <a:xfrm>
                  <a:off x="4433" y="1499"/>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 name="Rectangle 716"/>
                <p:cNvSpPr>
                  <a:spLocks noChangeArrowheads="1"/>
                </p:cNvSpPr>
                <p:nvPr/>
              </p:nvSpPr>
              <p:spPr bwMode="auto">
                <a:xfrm>
                  <a:off x="4652" y="1499"/>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5" name="Line 717"/>
                <p:cNvSpPr>
                  <a:spLocks noChangeShapeType="1"/>
                </p:cNvSpPr>
                <p:nvPr/>
              </p:nvSpPr>
              <p:spPr bwMode="auto">
                <a:xfrm>
                  <a:off x="4473"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718"/>
                <p:cNvSpPr>
                  <a:spLocks noChangeShapeType="1"/>
                </p:cNvSpPr>
                <p:nvPr/>
              </p:nvSpPr>
              <p:spPr bwMode="auto">
                <a:xfrm>
                  <a:off x="4473"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719"/>
                <p:cNvSpPr>
                  <a:spLocks noChangeShapeType="1"/>
                </p:cNvSpPr>
                <p:nvPr/>
              </p:nvSpPr>
              <p:spPr bwMode="auto">
                <a:xfrm>
                  <a:off x="4473"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720"/>
                <p:cNvSpPr>
                  <a:spLocks noChangeShapeType="1"/>
                </p:cNvSpPr>
                <p:nvPr/>
              </p:nvSpPr>
              <p:spPr bwMode="auto">
                <a:xfrm>
                  <a:off x="4473"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721"/>
                <p:cNvSpPr>
                  <a:spLocks noChangeShapeType="1"/>
                </p:cNvSpPr>
                <p:nvPr/>
              </p:nvSpPr>
              <p:spPr bwMode="auto">
                <a:xfrm>
                  <a:off x="4473"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722"/>
                <p:cNvSpPr>
                  <a:spLocks noChangeShapeType="1"/>
                </p:cNvSpPr>
                <p:nvPr/>
              </p:nvSpPr>
              <p:spPr bwMode="auto">
                <a:xfrm>
                  <a:off x="4473"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723"/>
                <p:cNvSpPr>
                  <a:spLocks noChangeShapeType="1"/>
                </p:cNvSpPr>
                <p:nvPr/>
              </p:nvSpPr>
              <p:spPr bwMode="auto">
                <a:xfrm>
                  <a:off x="4694"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724"/>
                <p:cNvSpPr>
                  <a:spLocks noChangeShapeType="1"/>
                </p:cNvSpPr>
                <p:nvPr/>
              </p:nvSpPr>
              <p:spPr bwMode="auto">
                <a:xfrm>
                  <a:off x="4694"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725"/>
                <p:cNvSpPr>
                  <a:spLocks noChangeShapeType="1"/>
                </p:cNvSpPr>
                <p:nvPr/>
              </p:nvSpPr>
              <p:spPr bwMode="auto">
                <a:xfrm>
                  <a:off x="4694"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726"/>
                <p:cNvSpPr>
                  <a:spLocks noChangeShapeType="1"/>
                </p:cNvSpPr>
                <p:nvPr/>
              </p:nvSpPr>
              <p:spPr bwMode="auto">
                <a:xfrm>
                  <a:off x="4694"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27"/>
                <p:cNvSpPr>
                  <a:spLocks noChangeShapeType="1"/>
                </p:cNvSpPr>
                <p:nvPr/>
              </p:nvSpPr>
              <p:spPr bwMode="auto">
                <a:xfrm>
                  <a:off x="4694" y="173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728"/>
                <p:cNvSpPr>
                  <a:spLocks noChangeShapeType="1"/>
                </p:cNvSpPr>
                <p:nvPr/>
              </p:nvSpPr>
              <p:spPr bwMode="auto">
                <a:xfrm>
                  <a:off x="4694"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729"/>
                <p:cNvSpPr>
                  <a:spLocks noChangeArrowheads="1"/>
                </p:cNvSpPr>
                <p:nvPr/>
              </p:nvSpPr>
              <p:spPr bwMode="auto">
                <a:xfrm>
                  <a:off x="4481" y="1470"/>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1</a:t>
                  </a:r>
                  <a:endParaRPr lang="nl-BE" altLang="en-US" sz="2000">
                    <a:ea typeface="MS PGothic" pitchFamily="34" charset="-128"/>
                  </a:endParaRPr>
                </a:p>
              </p:txBody>
            </p:sp>
            <p:sp>
              <p:nvSpPr>
                <p:cNvPr id="98" name="Rectangle 730"/>
                <p:cNvSpPr>
                  <a:spLocks noChangeArrowheads="1"/>
                </p:cNvSpPr>
                <p:nvPr/>
              </p:nvSpPr>
              <p:spPr bwMode="auto">
                <a:xfrm>
                  <a:off x="4481" y="1547"/>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9" name="Rectangle 731"/>
                <p:cNvSpPr>
                  <a:spLocks noChangeArrowheads="1"/>
                </p:cNvSpPr>
                <p:nvPr/>
              </p:nvSpPr>
              <p:spPr bwMode="auto">
                <a:xfrm>
                  <a:off x="4700" y="1547"/>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00" name="Line 732"/>
                <p:cNvSpPr>
                  <a:spLocks noChangeShapeType="1"/>
                </p:cNvSpPr>
                <p:nvPr/>
              </p:nvSpPr>
              <p:spPr bwMode="auto">
                <a:xfrm>
                  <a:off x="4521"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733"/>
                <p:cNvSpPr>
                  <a:spLocks noChangeShapeType="1"/>
                </p:cNvSpPr>
                <p:nvPr/>
              </p:nvSpPr>
              <p:spPr bwMode="auto">
                <a:xfrm>
                  <a:off x="4521"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34"/>
                <p:cNvSpPr>
                  <a:spLocks noChangeShapeType="1"/>
                </p:cNvSpPr>
                <p:nvPr/>
              </p:nvSpPr>
              <p:spPr bwMode="auto">
                <a:xfrm>
                  <a:off x="4521"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735"/>
                <p:cNvSpPr>
                  <a:spLocks noChangeShapeType="1"/>
                </p:cNvSpPr>
                <p:nvPr/>
              </p:nvSpPr>
              <p:spPr bwMode="auto">
                <a:xfrm>
                  <a:off x="4521"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36"/>
                <p:cNvSpPr>
                  <a:spLocks noChangeShapeType="1"/>
                </p:cNvSpPr>
                <p:nvPr/>
              </p:nvSpPr>
              <p:spPr bwMode="auto">
                <a:xfrm>
                  <a:off x="4521" y="178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37"/>
                <p:cNvSpPr>
                  <a:spLocks noChangeShapeType="1"/>
                </p:cNvSpPr>
                <p:nvPr/>
              </p:nvSpPr>
              <p:spPr bwMode="auto">
                <a:xfrm>
                  <a:off x="4521"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738"/>
                <p:cNvSpPr>
                  <a:spLocks noChangeShapeType="1"/>
                </p:cNvSpPr>
                <p:nvPr/>
              </p:nvSpPr>
              <p:spPr bwMode="auto">
                <a:xfrm>
                  <a:off x="4742"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739"/>
                <p:cNvSpPr>
                  <a:spLocks noChangeShapeType="1"/>
                </p:cNvSpPr>
                <p:nvPr/>
              </p:nvSpPr>
              <p:spPr bwMode="auto">
                <a:xfrm>
                  <a:off x="4742"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40"/>
                <p:cNvSpPr>
                  <a:spLocks noChangeShapeType="1"/>
                </p:cNvSpPr>
                <p:nvPr/>
              </p:nvSpPr>
              <p:spPr bwMode="auto">
                <a:xfrm>
                  <a:off x="4742"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741"/>
                <p:cNvSpPr>
                  <a:spLocks noChangeShapeType="1"/>
                </p:cNvSpPr>
                <p:nvPr/>
              </p:nvSpPr>
              <p:spPr bwMode="auto">
                <a:xfrm>
                  <a:off x="4742"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742"/>
                <p:cNvSpPr>
                  <a:spLocks noChangeShapeType="1"/>
                </p:cNvSpPr>
                <p:nvPr/>
              </p:nvSpPr>
              <p:spPr bwMode="auto">
                <a:xfrm>
                  <a:off x="4742" y="178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743"/>
                <p:cNvSpPr>
                  <a:spLocks noChangeShapeType="1"/>
                </p:cNvSpPr>
                <p:nvPr/>
              </p:nvSpPr>
              <p:spPr bwMode="auto">
                <a:xfrm>
                  <a:off x="4742"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18" y="2204742"/>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62"/>
              <p:cNvGrpSpPr>
                <a:grpSpLocks/>
              </p:cNvGrpSpPr>
              <p:nvPr/>
            </p:nvGrpSpPr>
            <p:grpSpPr bwMode="auto">
              <a:xfrm>
                <a:off x="4954786" y="5152427"/>
                <a:ext cx="1152128" cy="1152128"/>
                <a:chOff x="1187624" y="1175248"/>
                <a:chExt cx="3071584" cy="3333872"/>
              </a:xfrm>
            </p:grpSpPr>
            <p:pic>
              <p:nvPicPr>
                <p:cNvPr id="65" name="Picture 58"/>
                <p:cNvPicPr>
                  <a:picLocks noChangeAspect="1"/>
                </p:cNvPicPr>
                <p:nvPr/>
              </p:nvPicPr>
              <p:blipFill>
                <a:blip r:embed="rId6" cstate="print">
                  <a:extLst>
                    <a:ext uri="{28A0092B-C50C-407E-A947-70E740481C1C}">
                      <a14:useLocalDpi xmlns:a14="http://schemas.microsoft.com/office/drawing/2010/main" val="0"/>
                    </a:ext>
                  </a:extLst>
                </a:blip>
                <a:srcRect l="-3282" t="-2052" r="-2003" b="27316"/>
                <a:stretch>
                  <a:fillRect/>
                </a:stretch>
              </p:blipFill>
              <p:spPr bwMode="auto">
                <a:xfrm>
                  <a:off x="1201557" y="2504268"/>
                  <a:ext cx="3057651" cy="7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5"/>
                <p:cNvSpPr>
                  <a:spLocks noChangeArrowheads="1"/>
                </p:cNvSpPr>
                <p:nvPr/>
              </p:nvSpPr>
              <p:spPr bwMode="auto">
                <a:xfrm>
                  <a:off x="1187624" y="1175248"/>
                  <a:ext cx="3057651" cy="3333872"/>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24" name="Line 200"/>
              <p:cNvSpPr>
                <a:spLocks noChangeShapeType="1"/>
              </p:cNvSpPr>
              <p:nvPr/>
            </p:nvSpPr>
            <p:spPr bwMode="auto">
              <a:xfrm>
                <a:off x="5530850" y="4634706"/>
                <a:ext cx="0" cy="500063"/>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21503"/>
              <p:cNvGrpSpPr>
                <a:grpSpLocks/>
              </p:cNvGrpSpPr>
              <p:nvPr/>
            </p:nvGrpSpPr>
            <p:grpSpPr bwMode="auto">
              <a:xfrm>
                <a:off x="6840758" y="4979191"/>
                <a:ext cx="638174" cy="632924"/>
                <a:chOff x="7194800" y="4857248"/>
                <a:chExt cx="638174" cy="632924"/>
              </a:xfrm>
            </p:grpSpPr>
            <p:sp>
              <p:nvSpPr>
                <p:cNvPr id="62" name="Oval 5"/>
                <p:cNvSpPr>
                  <a:spLocks noChangeArrowheads="1"/>
                </p:cNvSpPr>
                <p:nvPr/>
              </p:nvSpPr>
              <p:spPr bwMode="auto">
                <a:xfrm>
                  <a:off x="7194800" y="485724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4" name="Rectangle 99"/>
                <p:cNvSpPr>
                  <a:spLocks noChangeArrowheads="1"/>
                </p:cNvSpPr>
                <p:nvPr/>
              </p:nvSpPr>
              <p:spPr bwMode="auto">
                <a:xfrm>
                  <a:off x="7324352" y="5215731"/>
                  <a:ext cx="403930"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dirty="0" smtClean="0">
                      <a:ea typeface="MS PGothic" pitchFamily="34" charset="-128"/>
                    </a:rPr>
                    <a:t>SFP</a:t>
                  </a:r>
                  <a:endParaRPr lang="en-US" altLang="en-US" sz="1200" dirty="0">
                    <a:ea typeface="MS PGothic" pitchFamily="34" charset="-128"/>
                  </a:endParaRPr>
                </a:p>
              </p:txBody>
            </p:sp>
          </p:grpSp>
          <p:grpSp>
            <p:nvGrpSpPr>
              <p:cNvPr id="26" name="Group 21504"/>
              <p:cNvGrpSpPr>
                <a:grpSpLocks/>
              </p:cNvGrpSpPr>
              <p:nvPr/>
            </p:nvGrpSpPr>
            <p:grpSpPr bwMode="auto">
              <a:xfrm>
                <a:off x="6851926" y="5812289"/>
                <a:ext cx="631233" cy="617538"/>
                <a:chOff x="7270730" y="5521667"/>
                <a:chExt cx="631233" cy="617538"/>
              </a:xfrm>
            </p:grpSpPr>
            <p:sp>
              <p:nvSpPr>
                <p:cNvPr id="59" name="Oval 100"/>
                <p:cNvSpPr>
                  <a:spLocks noChangeArrowheads="1"/>
                </p:cNvSpPr>
                <p:nvPr/>
              </p:nvSpPr>
              <p:spPr bwMode="auto">
                <a:xfrm>
                  <a:off x="7270730" y="5521667"/>
                  <a:ext cx="614362" cy="617538"/>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9248" y="5611713"/>
                  <a:ext cx="372657"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94"/>
                <p:cNvSpPr>
                  <a:spLocks noChangeArrowheads="1"/>
                </p:cNvSpPr>
                <p:nvPr/>
              </p:nvSpPr>
              <p:spPr bwMode="auto">
                <a:xfrm>
                  <a:off x="7289188" y="5867742"/>
                  <a:ext cx="6127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ONVA</a:t>
                  </a:r>
                </a:p>
              </p:txBody>
            </p:sp>
          </p:grpSp>
          <p:sp>
            <p:nvSpPr>
              <p:cNvPr id="27" name="Line 195"/>
              <p:cNvSpPr>
                <a:spLocks noChangeShapeType="1"/>
              </p:cNvSpPr>
              <p:nvPr/>
            </p:nvSpPr>
            <p:spPr bwMode="auto">
              <a:xfrm flipV="1">
                <a:off x="6091572" y="5202658"/>
                <a:ext cx="741310" cy="274645"/>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sp>
            <p:nvSpPr>
              <p:cNvPr id="28" name="Line 195"/>
              <p:cNvSpPr>
                <a:spLocks noChangeShapeType="1"/>
              </p:cNvSpPr>
              <p:nvPr/>
            </p:nvSpPr>
            <p:spPr bwMode="auto">
              <a:xfrm>
                <a:off x="6105859" y="5964677"/>
                <a:ext cx="727023" cy="103191"/>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latin typeface="+mn-lt"/>
                </a:endParaRPr>
              </a:p>
            </p:txBody>
          </p:sp>
          <p:grpSp>
            <p:nvGrpSpPr>
              <p:cNvPr id="29" name="Group 21508"/>
              <p:cNvGrpSpPr>
                <a:grpSpLocks/>
              </p:cNvGrpSpPr>
              <p:nvPr/>
            </p:nvGrpSpPr>
            <p:grpSpPr bwMode="auto">
              <a:xfrm>
                <a:off x="1338461" y="5102024"/>
                <a:ext cx="638174" cy="632917"/>
                <a:chOff x="1338461" y="5102024"/>
                <a:chExt cx="638174" cy="632917"/>
              </a:xfrm>
            </p:grpSpPr>
            <p:sp>
              <p:nvSpPr>
                <p:cNvPr id="56" name="Oval 5"/>
                <p:cNvSpPr>
                  <a:spLocks noChangeArrowheads="1"/>
                </p:cNvSpPr>
                <p:nvPr/>
              </p:nvSpPr>
              <p:spPr bwMode="auto">
                <a:xfrm>
                  <a:off x="1338461" y="5102024"/>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7" name="Rectangle 99"/>
                <p:cNvSpPr>
                  <a:spLocks noChangeArrowheads="1"/>
                </p:cNvSpPr>
                <p:nvPr/>
              </p:nvSpPr>
              <p:spPr bwMode="auto">
                <a:xfrm>
                  <a:off x="1437541" y="5460507"/>
                  <a:ext cx="46487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1200">
                      <a:ea typeface="MS PGothic" pitchFamily="34" charset="-128"/>
                    </a:rPr>
                    <a:t>FMP</a:t>
                  </a:r>
                  <a:endParaRPr lang="en-US" altLang="en-US" sz="1200">
                    <a:ea typeface="MS PGothic" pitchFamily="34" charset="-128"/>
                  </a:endParaRPr>
                </a:p>
              </p:txBody>
            </p:sp>
            <p:pic>
              <p:nvPicPr>
                <p:cNvPr id="5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0680" y="5187594"/>
                  <a:ext cx="313736" cy="30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1510"/>
              <p:cNvGrpSpPr>
                <a:grpSpLocks/>
              </p:cNvGrpSpPr>
              <p:nvPr/>
            </p:nvGrpSpPr>
            <p:grpSpPr bwMode="auto">
              <a:xfrm>
                <a:off x="645249" y="5477174"/>
                <a:ext cx="645988" cy="667062"/>
                <a:chOff x="645249" y="5477174"/>
                <a:chExt cx="645988" cy="667062"/>
              </a:xfrm>
            </p:grpSpPr>
            <p:sp>
              <p:nvSpPr>
                <p:cNvPr id="53" name="Oval 5"/>
                <p:cNvSpPr>
                  <a:spLocks noChangeArrowheads="1"/>
                </p:cNvSpPr>
                <p:nvPr/>
              </p:nvSpPr>
              <p:spPr bwMode="auto">
                <a:xfrm>
                  <a:off x="645249" y="5477174"/>
                  <a:ext cx="642093" cy="66706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5" name="Rectangle 99"/>
                <p:cNvSpPr>
                  <a:spLocks noChangeArrowheads="1"/>
                </p:cNvSpPr>
                <p:nvPr/>
              </p:nvSpPr>
              <p:spPr bwMode="auto">
                <a:xfrm>
                  <a:off x="645271" y="5840572"/>
                  <a:ext cx="645966" cy="25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1100" dirty="0" err="1" smtClean="0">
                      <a:ea typeface="MS PGothic" pitchFamily="34" charset="-128"/>
                    </a:rPr>
                    <a:t>Famifed</a:t>
                  </a:r>
                  <a:endParaRPr lang="en-US" altLang="en-US" sz="1100" dirty="0">
                    <a:ea typeface="MS PGothic" pitchFamily="34" charset="-128"/>
                  </a:endParaRPr>
                </a:p>
              </p:txBody>
            </p:sp>
          </p:grpSp>
          <p:grpSp>
            <p:nvGrpSpPr>
              <p:cNvPr id="31" name="Group 21511"/>
              <p:cNvGrpSpPr>
                <a:grpSpLocks/>
              </p:cNvGrpSpPr>
              <p:nvPr/>
            </p:nvGrpSpPr>
            <p:grpSpPr bwMode="auto">
              <a:xfrm>
                <a:off x="2057549" y="4707138"/>
                <a:ext cx="638174" cy="632917"/>
                <a:chOff x="2057549" y="4707138"/>
                <a:chExt cx="638174" cy="632917"/>
              </a:xfrm>
            </p:grpSpPr>
            <p:sp>
              <p:nvSpPr>
                <p:cNvPr id="50" name="Oval 5"/>
                <p:cNvSpPr>
                  <a:spLocks noChangeArrowheads="1"/>
                </p:cNvSpPr>
                <p:nvPr/>
              </p:nvSpPr>
              <p:spPr bwMode="auto">
                <a:xfrm>
                  <a:off x="2057549" y="470713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51" name="Rectangle 99"/>
                <p:cNvSpPr>
                  <a:spLocks noChangeArrowheads="1"/>
                </p:cNvSpPr>
                <p:nvPr/>
              </p:nvSpPr>
              <p:spPr bwMode="auto">
                <a:xfrm>
                  <a:off x="2093312" y="5065621"/>
                  <a:ext cx="59151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ONEM</a:t>
                  </a:r>
                </a:p>
              </p:txBody>
            </p:sp>
            <p:pic>
              <p:nvPicPr>
                <p:cNvPr id="5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59861" y="4828578"/>
                  <a:ext cx="388618" cy="323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21513"/>
              <p:cNvGrpSpPr>
                <a:grpSpLocks/>
              </p:cNvGrpSpPr>
              <p:nvPr/>
            </p:nvGrpSpPr>
            <p:grpSpPr bwMode="auto">
              <a:xfrm>
                <a:off x="2701584" y="4227328"/>
                <a:ext cx="638174" cy="632917"/>
                <a:chOff x="2701584" y="4227328"/>
                <a:chExt cx="638174" cy="632917"/>
              </a:xfrm>
            </p:grpSpPr>
            <p:sp>
              <p:nvSpPr>
                <p:cNvPr id="47" name="Oval 5"/>
                <p:cNvSpPr>
                  <a:spLocks noChangeArrowheads="1"/>
                </p:cNvSpPr>
                <p:nvPr/>
              </p:nvSpPr>
              <p:spPr bwMode="auto">
                <a:xfrm>
                  <a:off x="2701584" y="4227328"/>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8" name="Rectangle 99"/>
                <p:cNvSpPr>
                  <a:spLocks noChangeArrowheads="1"/>
                </p:cNvSpPr>
                <p:nvPr/>
              </p:nvSpPr>
              <p:spPr bwMode="auto">
                <a:xfrm>
                  <a:off x="2834264" y="4585811"/>
                  <a:ext cx="39767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FAT</a:t>
                  </a:r>
                </a:p>
              </p:txBody>
            </p:sp>
            <p:pic>
              <p:nvPicPr>
                <p:cNvPr id="49"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2861127" y="4350296"/>
                  <a:ext cx="319087" cy="2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21516"/>
              <p:cNvGrpSpPr>
                <a:grpSpLocks/>
              </p:cNvGrpSpPr>
              <p:nvPr/>
            </p:nvGrpSpPr>
            <p:grpSpPr bwMode="auto">
              <a:xfrm>
                <a:off x="3446342" y="3841519"/>
                <a:ext cx="638174" cy="632917"/>
                <a:chOff x="3446342" y="3841519"/>
                <a:chExt cx="638174" cy="632917"/>
              </a:xfrm>
            </p:grpSpPr>
            <p:sp>
              <p:nvSpPr>
                <p:cNvPr id="44" name="Oval 5"/>
                <p:cNvSpPr>
                  <a:spLocks noChangeArrowheads="1"/>
                </p:cNvSpPr>
                <p:nvPr/>
              </p:nvSpPr>
              <p:spPr bwMode="auto">
                <a:xfrm>
                  <a:off x="3446342" y="3841519"/>
                  <a:ext cx="638174" cy="632522"/>
                </a:xfrm>
                <a:prstGeom prst="ellipse">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 name="Rectangle 99"/>
                <p:cNvSpPr>
                  <a:spLocks noChangeArrowheads="1"/>
                </p:cNvSpPr>
                <p:nvPr/>
              </p:nvSpPr>
              <p:spPr bwMode="auto">
                <a:xfrm>
                  <a:off x="3487715" y="4200002"/>
                  <a:ext cx="58028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INAMI</a:t>
                  </a:r>
                </a:p>
              </p:txBody>
            </p:sp>
            <p:pic>
              <p:nvPicPr>
                <p:cNvPr id="46"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7547" y="3998552"/>
                  <a:ext cx="435764" cy="22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4" name="Object 21518"/>
              <p:cNvGraphicFramePr>
                <a:graphicFrameLocks noChangeAspect="1"/>
              </p:cNvGraphicFramePr>
              <p:nvPr/>
            </p:nvGraphicFramePr>
            <p:xfrm>
              <a:off x="2834264" y="3221859"/>
              <a:ext cx="542925" cy="552450"/>
            </p:xfrm>
            <a:graphic>
              <a:graphicData uri="http://schemas.openxmlformats.org/presentationml/2006/ole">
                <mc:AlternateContent xmlns:mc="http://schemas.openxmlformats.org/markup-compatibility/2006">
                  <mc:Choice xmlns:v="urn:schemas-microsoft-com:vml" Requires="v">
                    <p:oleObj spid="_x0000_s76839" name="Clip" r:id="rId12" imgW="1088136" imgH="1108253" progId="MS_ClipArt_Gallery.2">
                      <p:embed/>
                    </p:oleObj>
                  </mc:Choice>
                  <mc:Fallback>
                    <p:oleObj name="Clip" r:id="rId12" imgW="1088136" imgH="1108253"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4264" y="3221859"/>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1520"/>
              <p:cNvGraphicFramePr>
                <a:graphicFrameLocks noChangeAspect="1"/>
              </p:cNvGraphicFramePr>
              <p:nvPr/>
            </p:nvGraphicFramePr>
            <p:xfrm>
              <a:off x="1811245" y="3654026"/>
              <a:ext cx="542925" cy="552450"/>
            </p:xfrm>
            <a:graphic>
              <a:graphicData uri="http://schemas.openxmlformats.org/presentationml/2006/ole">
                <mc:AlternateContent xmlns:mc="http://schemas.openxmlformats.org/markup-compatibility/2006">
                  <mc:Choice xmlns:v="urn:schemas-microsoft-com:vml" Requires="v">
                    <p:oleObj spid="_x0000_s76840" name="Clip" r:id="rId14" imgW="1088136" imgH="1108253" progId="MS_ClipArt_Gallery.2">
                      <p:embed/>
                    </p:oleObj>
                  </mc:Choice>
                  <mc:Fallback>
                    <p:oleObj name="Clip" r:id="rId14" imgW="1088136" imgH="1108253"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1245" y="3654026"/>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1521"/>
              <p:cNvGraphicFramePr>
                <a:graphicFrameLocks noChangeAspect="1"/>
              </p:cNvGraphicFramePr>
              <p:nvPr/>
            </p:nvGraphicFramePr>
            <p:xfrm>
              <a:off x="645249" y="4216001"/>
              <a:ext cx="542925" cy="552450"/>
            </p:xfrm>
            <a:graphic>
              <a:graphicData uri="http://schemas.openxmlformats.org/presentationml/2006/ole">
                <mc:AlternateContent xmlns:mc="http://schemas.openxmlformats.org/markup-compatibility/2006">
                  <mc:Choice xmlns:v="urn:schemas-microsoft-com:vml" Requires="v">
                    <p:oleObj spid="_x0000_s76841" name="Clip" r:id="rId15" imgW="1088136" imgH="1108253" progId="MS_ClipArt_Gallery.2">
                      <p:embed/>
                    </p:oleObj>
                  </mc:Choice>
                  <mc:Fallback>
                    <p:oleObj name="Clip" r:id="rId15" imgW="1088136" imgH="1108253"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249" y="4216001"/>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032" y="3471544"/>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10" y="3996346"/>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18"/>
              <p:cNvGrpSpPr>
                <a:grpSpLocks/>
              </p:cNvGrpSpPr>
              <p:nvPr/>
            </p:nvGrpSpPr>
            <p:grpSpPr bwMode="auto">
              <a:xfrm>
                <a:off x="1976635" y="1424312"/>
                <a:ext cx="1328443" cy="1269233"/>
                <a:chOff x="6300191" y="2276872"/>
                <a:chExt cx="2172687" cy="2058653"/>
              </a:xfrm>
            </p:grpSpPr>
            <p:grpSp>
              <p:nvGrpSpPr>
                <p:cNvPr id="40" name="Group 17"/>
                <p:cNvGrpSpPr>
                  <a:grpSpLocks/>
                </p:cNvGrpSpPr>
                <p:nvPr/>
              </p:nvGrpSpPr>
              <p:grpSpPr bwMode="auto">
                <a:xfrm>
                  <a:off x="6300191" y="2276872"/>
                  <a:ext cx="2172687" cy="2058653"/>
                  <a:chOff x="6300191" y="2276872"/>
                  <a:chExt cx="2172687" cy="2058653"/>
                </a:xfrm>
              </p:grpSpPr>
              <p:sp>
                <p:nvSpPr>
                  <p:cNvPr id="42" name="Rounded Rectangle 41"/>
                  <p:cNvSpPr/>
                  <p:nvPr/>
                </p:nvSpPr>
                <p:spPr>
                  <a:xfrm>
                    <a:off x="6300896" y="2276872"/>
                    <a:ext cx="2173014" cy="2057375"/>
                  </a:xfrm>
                  <a:prstGeom prst="roundRect">
                    <a:avLst/>
                  </a:prstGeom>
                  <a:ln w="3175">
                    <a:solidFill>
                      <a:srgbClr val="0070C0"/>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43" name="Content Placeholder 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706610" y="2314310"/>
                    <a:ext cx="1256538" cy="1801827"/>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41" name="TextBox 13"/>
                <p:cNvSpPr txBox="1">
                  <a:spLocks noChangeArrowheads="1"/>
                </p:cNvSpPr>
                <p:nvPr/>
              </p:nvSpPr>
              <p:spPr bwMode="auto">
                <a:xfrm>
                  <a:off x="6451270" y="3802951"/>
                  <a:ext cx="1767215" cy="499204"/>
                </a:xfrm>
                <a:prstGeom prst="rect">
                  <a:avLst/>
                </a:prstGeom>
                <a:solidFill>
                  <a:srgbClr val="0070C0"/>
                </a:solidFill>
                <a:ln w="3175">
                  <a:solidFill>
                    <a:srgbClr val="0070C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a:solidFill>
                        <a:srgbClr val="FFFFFF"/>
                      </a:solidFill>
                      <a:latin typeface="Arial" pitchFamily="34" charset="0"/>
                      <a:cs typeface="Arial" pitchFamily="34" charset="0"/>
                      <a:sym typeface="Arial" pitchFamily="34" charset="0"/>
                    </a:rPr>
                    <a:t>employer</a:t>
                  </a:r>
                </a:p>
              </p:txBody>
            </p:sp>
          </p:grpSp>
        </p:grpSp>
        <p:sp>
          <p:nvSpPr>
            <p:cNvPr id="7" name="Text Box 201"/>
            <p:cNvSpPr txBox="1">
              <a:spLocks noChangeArrowheads="1"/>
            </p:cNvSpPr>
            <p:nvPr/>
          </p:nvSpPr>
          <p:spPr bwMode="auto">
            <a:xfrm rot="-1286495">
              <a:off x="6182418" y="4823286"/>
              <a:ext cx="1149022"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old age pension</a:t>
              </a:r>
              <a:endParaRPr lang="nl-BE" altLang="en-US" sz="1000" i="1">
                <a:latin typeface="Helvetica Neue Light"/>
                <a:ea typeface="MS PGothic" pitchFamily="34" charset="-128"/>
              </a:endParaRPr>
            </a:p>
          </p:txBody>
        </p:sp>
        <p:sp>
          <p:nvSpPr>
            <p:cNvPr id="8" name="Text Box 202"/>
            <p:cNvSpPr txBox="1">
              <a:spLocks noChangeArrowheads="1"/>
            </p:cNvSpPr>
            <p:nvPr/>
          </p:nvSpPr>
          <p:spPr bwMode="auto">
            <a:xfrm rot="509390">
              <a:off x="6270796" y="6024676"/>
              <a:ext cx="829043"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holiday pay</a:t>
              </a:r>
              <a:endParaRPr lang="nl-BE" altLang="en-US" sz="1000" i="1">
                <a:latin typeface="Helvetica Neue Light"/>
                <a:ea typeface="MS PGothic" pitchFamily="34" charset="-128"/>
              </a:endParaRPr>
            </a:p>
          </p:txBody>
        </p:sp>
        <p:cxnSp>
          <p:nvCxnSpPr>
            <p:cNvPr id="9" name="Straight Arrow Connector 2"/>
            <p:cNvCxnSpPr>
              <a:cxnSpLocks noChangeShapeType="1"/>
            </p:cNvCxnSpPr>
            <p:nvPr/>
          </p:nvCxnSpPr>
          <p:spPr bwMode="auto">
            <a:xfrm>
              <a:off x="3796534" y="1999612"/>
              <a:ext cx="1222135" cy="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6"/>
            <p:cNvCxnSpPr>
              <a:cxnSpLocks noChangeShapeType="1"/>
            </p:cNvCxnSpPr>
            <p:nvPr/>
          </p:nvCxnSpPr>
          <p:spPr bwMode="auto">
            <a:xfrm flipH="1" flipV="1">
              <a:off x="4211960" y="4395316"/>
              <a:ext cx="988690" cy="905892"/>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20"/>
            <p:cNvCxnSpPr>
              <a:cxnSpLocks noChangeShapeType="1"/>
            </p:cNvCxnSpPr>
            <p:nvPr/>
          </p:nvCxnSpPr>
          <p:spPr bwMode="auto">
            <a:xfrm flipH="1" flipV="1">
              <a:off x="3648868" y="4725144"/>
              <a:ext cx="1499196" cy="690437"/>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23"/>
            <p:cNvCxnSpPr>
              <a:cxnSpLocks noChangeShapeType="1"/>
            </p:cNvCxnSpPr>
            <p:nvPr/>
          </p:nvCxnSpPr>
          <p:spPr bwMode="auto">
            <a:xfrm flipH="1" flipV="1">
              <a:off x="2966466" y="5140522"/>
              <a:ext cx="2181598" cy="37671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31"/>
            <p:cNvCxnSpPr>
              <a:cxnSpLocks noChangeShapeType="1"/>
            </p:cNvCxnSpPr>
            <p:nvPr/>
          </p:nvCxnSpPr>
          <p:spPr bwMode="auto">
            <a:xfrm flipH="1" flipV="1">
              <a:off x="2282398" y="5540838"/>
              <a:ext cx="2865666" cy="10451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3"/>
            <p:cNvCxnSpPr>
              <a:cxnSpLocks noChangeShapeType="1"/>
            </p:cNvCxnSpPr>
            <p:nvPr/>
          </p:nvCxnSpPr>
          <p:spPr bwMode="auto">
            <a:xfrm flipH="1">
              <a:off x="1635765" y="5763785"/>
              <a:ext cx="3512299" cy="189635"/>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a:xfrm>
              <a:off x="3598438" y="2657476"/>
              <a:ext cx="258735" cy="1011238"/>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a:xfrm flipH="1">
              <a:off x="2658739" y="2795589"/>
              <a:ext cx="168257" cy="1692275"/>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a:xfrm flipH="1">
              <a:off x="1388875" y="2657476"/>
              <a:ext cx="869857" cy="2613026"/>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 name="Text Box 745"/>
          <p:cNvSpPr txBox="1">
            <a:spLocks noChangeArrowheads="1"/>
          </p:cNvSpPr>
          <p:nvPr/>
        </p:nvSpPr>
        <p:spPr bwMode="auto">
          <a:xfrm>
            <a:off x="4433888" y="2792413"/>
            <a:ext cx="1982787" cy="708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one</a:t>
            </a:r>
            <a:r>
              <a:rPr lang="nl-BE" altLang="en-US" sz="2000">
                <a:solidFill>
                  <a:srgbClr val="0070C0"/>
                </a:solidFill>
                <a:latin typeface="Verdana" pitchFamily="34" charset="0"/>
                <a:ea typeface="Verdana" pitchFamily="34" charset="0"/>
                <a:cs typeface="Verdana" pitchFamily="34" charset="0"/>
              </a:rPr>
              <a:t> ele</a:t>
            </a:r>
            <a:r>
              <a:rPr lang="fr-BE" altLang="en-US" sz="2000">
                <a:solidFill>
                  <a:srgbClr val="0070C0"/>
                </a:solidFill>
                <a:latin typeface="Verdana" pitchFamily="34" charset="0"/>
                <a:ea typeface="Verdana" pitchFamily="34" charset="0"/>
                <a:cs typeface="Verdana" pitchFamily="34" charset="0"/>
              </a:rPr>
              <a:t>c</a:t>
            </a:r>
            <a:r>
              <a:rPr lang="nl-BE" altLang="en-US" sz="2000">
                <a:solidFill>
                  <a:srgbClr val="0070C0"/>
                </a:solidFill>
                <a:latin typeface="Verdana" pitchFamily="34" charset="0"/>
                <a:ea typeface="Verdana" pitchFamily="34" charset="0"/>
                <a:cs typeface="Verdana" pitchFamily="34" charset="0"/>
              </a:rPr>
              <a:t>troni</a:t>
            </a:r>
            <a:r>
              <a:rPr lang="fr-BE" altLang="en-US" sz="2000">
                <a:solidFill>
                  <a:srgbClr val="0070C0"/>
                </a:solidFill>
                <a:latin typeface="Verdana" pitchFamily="34" charset="0"/>
                <a:ea typeface="Verdana" pitchFamily="34" charset="0"/>
                <a:cs typeface="Verdana" pitchFamily="34" charset="0"/>
              </a:rPr>
              <a:t>c</a:t>
            </a:r>
            <a:endParaRPr lang="nl-BE" altLang="en-US" sz="2000">
              <a:solidFill>
                <a:srgbClr val="0070C0"/>
              </a:solidFill>
              <a:latin typeface="Verdana" pitchFamily="34" charset="0"/>
              <a:ea typeface="Verdana" pitchFamily="34" charset="0"/>
              <a:cs typeface="Verdana" pitchFamily="34" charset="0"/>
            </a:endParaRPr>
          </a:p>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declaration</a:t>
            </a:r>
            <a:endParaRPr lang="nl-BE" altLang="en-US" sz="2000">
              <a:solidFill>
                <a:srgbClr val="0070C0"/>
              </a:solidFill>
              <a:latin typeface="Verdana" pitchFamily="34" charset="0"/>
              <a:ea typeface="Verdana" pitchFamily="34" charset="0"/>
              <a:cs typeface="Verdana" pitchFamily="34" charset="0"/>
            </a:endParaRPr>
          </a:p>
        </p:txBody>
      </p:sp>
      <p:pic>
        <p:nvPicPr>
          <p:cNvPr id="115"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9271" y="5459172"/>
            <a:ext cx="374738" cy="30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814" name="Picture 3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89385" y="4927092"/>
            <a:ext cx="302895" cy="2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98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Plan of the presentation</a:t>
            </a:r>
            <a:endParaRPr lang="nl-BE" dirty="0"/>
          </a:p>
        </p:txBody>
      </p:sp>
      <p:sp>
        <p:nvSpPr>
          <p:cNvPr id="3" name="Tijdelijke aanduiding voor inhoud 2"/>
          <p:cNvSpPr>
            <a:spLocks noGrp="1"/>
          </p:cNvSpPr>
          <p:nvPr>
            <p:ph idx="1"/>
          </p:nvPr>
        </p:nvSpPr>
        <p:spPr/>
        <p:txBody>
          <a:bodyPr/>
          <a:lstStyle/>
          <a:p>
            <a:r>
              <a:rPr lang="nl-BE" smtClean="0"/>
              <a:t>the Crossroads Bank for Social Security</a:t>
            </a:r>
          </a:p>
          <a:p>
            <a:pPr lvl="1"/>
            <a:r>
              <a:rPr lang="nl-BE" smtClean="0"/>
              <a:t>context &amp; creation of CBSS</a:t>
            </a:r>
          </a:p>
          <a:p>
            <a:pPr lvl="1"/>
            <a:r>
              <a:rPr lang="nl-BE" smtClean="0"/>
              <a:t>actual results and impact</a:t>
            </a:r>
          </a:p>
          <a:p>
            <a:pPr lvl="1"/>
            <a:r>
              <a:rPr lang="nl-BE" smtClean="0"/>
              <a:t>i</a:t>
            </a:r>
            <a:r>
              <a:rPr lang="en-GB" smtClean="0"/>
              <a:t>nstitutional structure &amp; financing</a:t>
            </a:r>
            <a:endParaRPr lang="nl-BE" smtClean="0"/>
          </a:p>
          <a:p>
            <a:pPr lvl="1"/>
            <a:r>
              <a:rPr lang="nl-BE" smtClean="0"/>
              <a:t>critical success factors, obstacles and advantages</a:t>
            </a:r>
          </a:p>
          <a:p>
            <a:r>
              <a:rPr lang="nl-BE" smtClean="0"/>
              <a:t>common vision on information management</a:t>
            </a:r>
          </a:p>
          <a:p>
            <a:r>
              <a:rPr lang="nl-BE" smtClean="0"/>
              <a:t>information security</a:t>
            </a:r>
          </a:p>
          <a:p>
            <a:pPr lvl="1"/>
            <a:r>
              <a:rPr lang="nl-BE" smtClean="0"/>
              <a:t>common vision</a:t>
            </a:r>
          </a:p>
          <a:p>
            <a:pPr lvl="1"/>
            <a:r>
              <a:rPr lang="nl-BE" smtClean="0"/>
              <a:t>usefull tools</a:t>
            </a:r>
          </a:p>
          <a:p>
            <a:pPr lvl="1"/>
            <a:r>
              <a:rPr lang="nl-BE" smtClean="0"/>
              <a:t>concrete measures</a:t>
            </a:r>
          </a:p>
          <a:p>
            <a:r>
              <a:rPr lang="nl-BE" smtClean="0"/>
              <a:t>G-Cloud</a:t>
            </a:r>
          </a:p>
          <a:p>
            <a:pPr lvl="1"/>
            <a:endParaRPr lang="nl-BE" smtClean="0"/>
          </a:p>
          <a:p>
            <a:pPr lvl="1"/>
            <a:endParaRPr lang="nl-BE" smtClean="0"/>
          </a:p>
          <a:p>
            <a:pPr lvl="1"/>
            <a:endParaRPr lang="nl-BE" smtClean="0"/>
          </a:p>
          <a:p>
            <a:pPr lvl="1"/>
            <a:endParaRPr lang="nl-BE" smtClean="0"/>
          </a:p>
          <a:p>
            <a:pPr lvl="1"/>
            <a:endParaRPr lang="nl-BE" dirty="0"/>
          </a:p>
        </p:txBody>
      </p:sp>
      <p:sp>
        <p:nvSpPr>
          <p:cNvPr id="4" name="Tijdelijke aanduiding voor dianummer 3"/>
          <p:cNvSpPr>
            <a:spLocks noGrp="1"/>
          </p:cNvSpPr>
          <p:nvPr>
            <p:ph type="sldNum" sz="quarter" idx="10"/>
          </p:nvPr>
        </p:nvSpPr>
        <p:spPr/>
        <p:txBody>
          <a:bodyPr/>
          <a:lstStyle/>
          <a:p>
            <a:fld id="{84AEDDD6-2727-439E-A96F-E9FD4CA77376}" type="slidenum">
              <a:rPr lang="en-GB" smtClean="0"/>
              <a:pPr/>
              <a:t>2</a:t>
            </a:fld>
            <a:endParaRPr lang="en-GB" dirty="0"/>
          </a:p>
        </p:txBody>
      </p:sp>
    </p:spTree>
    <p:extLst>
      <p:ext uri="{BB962C8B-B14F-4D97-AF65-F5344CB8AC3E}">
        <p14:creationId xmlns:p14="http://schemas.microsoft.com/office/powerpoint/2010/main" val="303040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smtClean="0"/>
              <a:t>Declaration of social risks</a:t>
            </a:r>
            <a:endParaRPr lang="en-US" altLang="en-US" smtClean="0"/>
          </a:p>
        </p:txBody>
      </p:sp>
      <p:sp>
        <p:nvSpPr>
          <p:cNvPr id="3" name="Content Placeholder 2"/>
          <p:cNvSpPr>
            <a:spLocks noGrp="1"/>
          </p:cNvSpPr>
          <p:nvPr>
            <p:ph idx="1"/>
          </p:nvPr>
        </p:nvSpPr>
        <p:spPr/>
        <p:txBody>
          <a:bodyPr>
            <a:normAutofit lnSpcReduction="10000"/>
          </a:bodyPr>
          <a:lstStyle/>
          <a:p>
            <a:r>
              <a:rPr lang="en-GB" smtClean="0"/>
              <a:t>types of social risks</a:t>
            </a:r>
          </a:p>
          <a:p>
            <a:pPr lvl="1"/>
            <a:r>
              <a:rPr lang="en-GB" smtClean="0"/>
              <a:t>child benefits</a:t>
            </a:r>
          </a:p>
          <a:p>
            <a:pPr lvl="1"/>
            <a:r>
              <a:rPr lang="en-GB" smtClean="0"/>
              <a:t>incapacity for work ((labour) accident, (occupational) disease, …)</a:t>
            </a:r>
          </a:p>
          <a:p>
            <a:pPr lvl="1"/>
            <a:r>
              <a:rPr lang="en-GB" smtClean="0"/>
              <a:t>unemployment</a:t>
            </a:r>
          </a:p>
          <a:p>
            <a:pPr lvl="1"/>
            <a:r>
              <a:rPr lang="en-GB" smtClean="0"/>
              <a:t>old age pension</a:t>
            </a:r>
          </a:p>
          <a:p>
            <a:r>
              <a:rPr lang="en-GB" smtClean="0"/>
              <a:t>3 possible moments of declaration</a:t>
            </a:r>
          </a:p>
          <a:p>
            <a:pPr lvl="1"/>
            <a:r>
              <a:rPr lang="en-GB" smtClean="0"/>
              <a:t>start of the social risk</a:t>
            </a:r>
          </a:p>
          <a:p>
            <a:pPr lvl="1"/>
            <a:r>
              <a:rPr lang="en-GB" smtClean="0"/>
              <a:t>recurrence or continuation of the social risk</a:t>
            </a:r>
          </a:p>
          <a:p>
            <a:pPr lvl="1"/>
            <a:r>
              <a:rPr lang="en-GB" smtClean="0"/>
              <a:t>end of the social risk</a:t>
            </a:r>
          </a:p>
          <a:p>
            <a:r>
              <a:rPr lang="en-GB" smtClean="0"/>
              <a:t>structure of the declaration</a:t>
            </a:r>
          </a:p>
          <a:p>
            <a:pPr lvl="1"/>
            <a:r>
              <a:rPr lang="en-GB" smtClean="0"/>
              <a:t>identification data</a:t>
            </a:r>
          </a:p>
          <a:p>
            <a:pPr lvl="1"/>
            <a:r>
              <a:rPr lang="en-GB" smtClean="0"/>
              <a:t>if necessary, salary and working time data not yet declared via a quarterly declaration (mini-declaration)</a:t>
            </a:r>
          </a:p>
          <a:p>
            <a:pPr lvl="1"/>
            <a:r>
              <a:rPr lang="en-GB" smtClean="0"/>
              <a:t>specific data concerning the social risk</a:t>
            </a:r>
          </a:p>
          <a:p>
            <a:endParaRPr lang="en-US"/>
          </a:p>
        </p:txBody>
      </p:sp>
      <p:sp>
        <p:nvSpPr>
          <p:cNvPr id="4" name="Slide Number Placeholder 3"/>
          <p:cNvSpPr>
            <a:spLocks noGrp="1"/>
          </p:cNvSpPr>
          <p:nvPr>
            <p:ph type="sldNum" sz="quarter" idx="10"/>
          </p:nvPr>
        </p:nvSpPr>
        <p:spPr/>
        <p:txBody>
          <a:bodyPr/>
          <a:lstStyle/>
          <a:p>
            <a:fld id="{96752412-DA52-43F1-92CB-E697ED8162C5}" type="slidenum">
              <a:rPr lang="en-US" smtClean="0"/>
              <a:pPr/>
              <a:t>20</a:t>
            </a:fld>
            <a:endParaRPr lang="en-US"/>
          </a:p>
        </p:txBody>
      </p:sp>
    </p:spTree>
    <p:extLst>
      <p:ext uri="{BB962C8B-B14F-4D97-AF65-F5344CB8AC3E}">
        <p14:creationId xmlns:p14="http://schemas.microsoft.com/office/powerpoint/2010/main" val="2188001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nl-BE" altLang="en-US" smtClean="0"/>
              <a:t>LIMOSA</a:t>
            </a:r>
            <a:endParaRPr lang="en-US" altLang="en-US" smtClean="0"/>
          </a:p>
        </p:txBody>
      </p:sp>
      <p:sp>
        <p:nvSpPr>
          <p:cNvPr id="3" name="Content Placeholder 2"/>
          <p:cNvSpPr>
            <a:spLocks noGrp="1"/>
          </p:cNvSpPr>
          <p:nvPr>
            <p:ph idx="1"/>
          </p:nvPr>
        </p:nvSpPr>
        <p:spPr/>
        <p:txBody>
          <a:bodyPr>
            <a:normAutofit fontScale="85000" lnSpcReduction="20000"/>
          </a:bodyPr>
          <a:lstStyle/>
          <a:p>
            <a:r>
              <a:rPr lang="en-GB" smtClean="0"/>
              <a:t>integrated electronic service delivery based on a single, mandatory declaration in case of temporary or partial professional activities of foreign employees and self-employed persons in Belgium</a:t>
            </a:r>
          </a:p>
          <a:p>
            <a:r>
              <a:rPr lang="en-GB" smtClean="0"/>
              <a:t>500.000  declarations per year</a:t>
            </a:r>
          </a:p>
          <a:p>
            <a:r>
              <a:rPr lang="en-GB" smtClean="0"/>
              <a:t>reduction of process time from 7 days to 5 minutes</a:t>
            </a:r>
          </a:p>
          <a:p>
            <a:r>
              <a:rPr lang="en-GB" smtClean="0"/>
              <a:t>integrated service throughout 8 types of institutions (750 concrete institutions)</a:t>
            </a:r>
          </a:p>
          <a:p>
            <a:r>
              <a:rPr lang="en-GB" smtClean="0"/>
              <a:t>gains in effectiveness</a:t>
            </a:r>
          </a:p>
          <a:p>
            <a:pPr lvl="1"/>
            <a:r>
              <a:rPr lang="en-GB" smtClean="0"/>
              <a:t>improvement of social protection of migrant workers</a:t>
            </a:r>
          </a:p>
          <a:p>
            <a:pPr lvl="1"/>
            <a:r>
              <a:rPr lang="en-GB" smtClean="0"/>
              <a:t>enhancement of free movement of workers and services</a:t>
            </a:r>
          </a:p>
          <a:p>
            <a:r>
              <a:rPr lang="en-GB" smtClean="0"/>
              <a:t>gains in efficiency</a:t>
            </a:r>
          </a:p>
          <a:p>
            <a:pPr lvl="1"/>
            <a:r>
              <a:rPr lang="en-GB" smtClean="0"/>
              <a:t>lower cost due to single, multifunctional and electronic information collection and integrated information processing</a:t>
            </a:r>
          </a:p>
          <a:p>
            <a:pPr lvl="1"/>
            <a:r>
              <a:rPr lang="en-GB" smtClean="0"/>
              <a:t>shortening of clearance times with immediate return of receipt</a:t>
            </a:r>
          </a:p>
          <a:p>
            <a:pPr lvl="1"/>
            <a:r>
              <a:rPr lang="en-GB" smtClean="0"/>
              <a:t>availability of integrated services according to the logic of the user at any time and from anywhere</a:t>
            </a:r>
          </a:p>
          <a:p>
            <a:r>
              <a:rPr lang="en-GB" smtClean="0"/>
              <a:t>gains in transparency</a:t>
            </a:r>
          </a:p>
          <a:p>
            <a:pPr lvl="1"/>
            <a:r>
              <a:rPr lang="en-GB" smtClean="0"/>
              <a:t>permanent access for the user to the processing status of its declaration</a:t>
            </a:r>
          </a:p>
          <a:p>
            <a:endParaRPr lang="en-US" dirty="0"/>
          </a:p>
        </p:txBody>
      </p:sp>
      <p:sp>
        <p:nvSpPr>
          <p:cNvPr id="4" name="Slide Number Placeholder 3"/>
          <p:cNvSpPr>
            <a:spLocks noGrp="1"/>
          </p:cNvSpPr>
          <p:nvPr>
            <p:ph type="sldNum" sz="quarter" idx="10"/>
          </p:nvPr>
        </p:nvSpPr>
        <p:spPr/>
        <p:txBody>
          <a:bodyPr/>
          <a:lstStyle/>
          <a:p>
            <a:fld id="{EC2E1134-F892-49DE-83DB-6723D336BCC9}" type="slidenum">
              <a:rPr lang="en-US" smtClean="0"/>
              <a:pPr/>
              <a:t>21</a:t>
            </a:fld>
            <a:endParaRPr lang="en-US"/>
          </a:p>
        </p:txBody>
      </p:sp>
    </p:spTree>
    <p:extLst>
      <p:ext uri="{BB962C8B-B14F-4D97-AF65-F5344CB8AC3E}">
        <p14:creationId xmlns:p14="http://schemas.microsoft.com/office/powerpoint/2010/main" val="2617316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922114"/>
          </a:xfrm>
        </p:spPr>
        <p:txBody>
          <a:bodyPr rtlCol="0">
            <a:normAutofit/>
          </a:bodyPr>
          <a:lstStyle/>
          <a:p>
            <a:pPr eaLnBrk="1" fontAlgn="auto" hangingPunct="1">
              <a:spcAft>
                <a:spcPts val="0"/>
              </a:spcAft>
              <a:defRPr/>
            </a:pPr>
            <a:r>
              <a:rPr lang="nl-BE" sz="3400" dirty="0" smtClean="0"/>
              <a:t>I</a:t>
            </a:r>
            <a:r>
              <a:rPr lang="en-GB" sz="3400" dirty="0" err="1" smtClean="0"/>
              <a:t>nstitutional</a:t>
            </a:r>
            <a:r>
              <a:rPr lang="en-GB" sz="3400" dirty="0" smtClean="0"/>
              <a:t> structure &amp; financing of the CBSS</a:t>
            </a:r>
            <a:endParaRPr lang="en-US" sz="3400" dirty="0"/>
          </a:p>
        </p:txBody>
      </p:sp>
      <p:sp>
        <p:nvSpPr>
          <p:cNvPr id="49155" name="Content Placeholder 2"/>
          <p:cNvSpPr>
            <a:spLocks noGrp="1"/>
          </p:cNvSpPr>
          <p:nvPr>
            <p:ph idx="1"/>
          </p:nvPr>
        </p:nvSpPr>
        <p:spPr/>
        <p:txBody>
          <a:bodyPr>
            <a:normAutofit/>
          </a:bodyPr>
          <a:lstStyle/>
          <a:p>
            <a:pPr algn="just" eaLnBrk="1" hangingPunct="1"/>
            <a:endParaRPr lang="en-GB" altLang="en-US" smtClean="0"/>
          </a:p>
          <a:p>
            <a:pPr algn="just" eaLnBrk="1" hangingPunct="1"/>
            <a:r>
              <a:rPr lang="en-GB" altLang="en-US" smtClean="0"/>
              <a:t>cooperative governance</a:t>
            </a:r>
          </a:p>
          <a:p>
            <a:pPr algn="just" eaLnBrk="1" hangingPunct="1"/>
            <a:endParaRPr lang="en-GB" altLang="en-US" smtClean="0"/>
          </a:p>
          <a:p>
            <a:pPr algn="just" eaLnBrk="1" hangingPunct="1"/>
            <a:r>
              <a:rPr lang="en-GB" altLang="en-US" smtClean="0"/>
              <a:t>adequate management and control techniques</a:t>
            </a:r>
          </a:p>
          <a:p>
            <a:pPr algn="just" eaLnBrk="1" hangingPunct="1"/>
            <a:endParaRPr lang="en-GB" altLang="en-US" smtClean="0"/>
          </a:p>
          <a:p>
            <a:pPr algn="just" eaLnBrk="1" hangingPunct="1"/>
            <a:r>
              <a:rPr lang="en-GB" altLang="en-US" smtClean="0"/>
              <a:t>financing principles</a:t>
            </a:r>
          </a:p>
          <a:p>
            <a:pPr algn="just" eaLnBrk="1" hangingPunct="1"/>
            <a:endParaRPr lang="en-GB" altLang="en-US" smtClean="0"/>
          </a:p>
          <a:p>
            <a:pPr eaLnBrk="1" hangingPunct="1"/>
            <a:r>
              <a:rPr lang="nl-BE" altLang="en-US" smtClean="0"/>
              <a:t>internal organization</a:t>
            </a:r>
            <a:endParaRPr lang="en-US" altLang="en-US" smtClean="0"/>
          </a:p>
          <a:p>
            <a:pPr eaLnBrk="1" hangingPunct="1"/>
            <a:endParaRPr lang="en-US" altLang="en-US" sz="3200" dirty="0" smtClean="0"/>
          </a:p>
        </p:txBody>
      </p:sp>
      <p:sp>
        <p:nvSpPr>
          <p:cNvPr id="4" name="Slide Number Placeholder 3"/>
          <p:cNvSpPr>
            <a:spLocks noGrp="1"/>
          </p:cNvSpPr>
          <p:nvPr>
            <p:ph type="sldNum" sz="quarter" idx="10"/>
          </p:nvPr>
        </p:nvSpPr>
        <p:spPr/>
        <p:txBody>
          <a:bodyPr/>
          <a:lstStyle/>
          <a:p>
            <a:pPr>
              <a:defRPr/>
            </a:pPr>
            <a:fld id="{3CEB7480-263A-4347-9C3F-2B842C13BE50}" type="slidenum">
              <a:rPr lang="en-US" smtClean="0"/>
              <a:pPr>
                <a:defRPr/>
              </a:pPr>
              <a:t>22</a:t>
            </a:fld>
            <a:endParaRPr lang="en-US"/>
          </a:p>
        </p:txBody>
      </p:sp>
    </p:spTree>
    <p:extLst>
      <p:ext uri="{BB962C8B-B14F-4D97-AF65-F5344CB8AC3E}">
        <p14:creationId xmlns:p14="http://schemas.microsoft.com/office/powerpoint/2010/main" val="266053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smtClean="0"/>
              <a:t>CBSS as driving force</a:t>
            </a:r>
            <a:endParaRPr lang="en-US" altLang="en-US" smtClean="0"/>
          </a:p>
        </p:txBody>
      </p:sp>
      <p:sp>
        <p:nvSpPr>
          <p:cNvPr id="3" name="Content Placeholder 2"/>
          <p:cNvSpPr>
            <a:spLocks noGrp="1"/>
          </p:cNvSpPr>
          <p:nvPr>
            <p:ph idx="1"/>
          </p:nvPr>
        </p:nvSpPr>
        <p:spPr/>
        <p:txBody>
          <a:bodyPr>
            <a:normAutofit lnSpcReduction="10000"/>
          </a:bodyPr>
          <a:lstStyle/>
          <a:p>
            <a:r>
              <a:rPr lang="en-GB" smtClean="0"/>
              <a:t>coordination by the Crossroads Bank for Social Security</a:t>
            </a:r>
          </a:p>
          <a:p>
            <a:pPr lvl="1"/>
            <a:r>
              <a:rPr lang="en-GB" smtClean="0"/>
              <a:t>Board of Directors consists of representatives of the companies, the citizens and the actors in the social sector</a:t>
            </a:r>
          </a:p>
          <a:p>
            <a:pPr lvl="1"/>
            <a:r>
              <a:rPr lang="en-GB" smtClean="0"/>
              <a:t>mission</a:t>
            </a:r>
          </a:p>
          <a:p>
            <a:pPr lvl="2"/>
            <a:r>
              <a:rPr lang="en-GB" smtClean="0"/>
              <a:t>definition of the vision and the strategy on eGovernment in the social sector</a:t>
            </a:r>
          </a:p>
          <a:p>
            <a:pPr lvl="2"/>
            <a:r>
              <a:rPr lang="en-GB" smtClean="0"/>
              <a:t>definition of the common principles related to information management,  information security and privacy protection</a:t>
            </a:r>
          </a:p>
          <a:p>
            <a:pPr lvl="2"/>
            <a:r>
              <a:rPr lang="en-GB" smtClean="0"/>
              <a:t>definition, implementation and management of an interoperability framework</a:t>
            </a:r>
          </a:p>
          <a:p>
            <a:pPr lvl="3"/>
            <a:r>
              <a:rPr lang="en-GB" smtClean="0"/>
              <a:t>technical: secure messaging of several types of information (structured data, documents, images, metadata, …)</a:t>
            </a:r>
          </a:p>
          <a:p>
            <a:pPr lvl="3"/>
            <a:r>
              <a:rPr lang="en-GB" smtClean="0"/>
              <a:t>semantic: harmonization of concepts and co-ordination of necessary legal changes</a:t>
            </a:r>
          </a:p>
          <a:p>
            <a:pPr lvl="3"/>
            <a:r>
              <a:rPr lang="en-GB" smtClean="0"/>
              <a:t>business logic and orchestration support</a:t>
            </a:r>
          </a:p>
          <a:p>
            <a:pPr lvl="2"/>
            <a:r>
              <a:rPr lang="en-GB" smtClean="0"/>
              <a:t>coordination of business process reengineering</a:t>
            </a:r>
          </a:p>
          <a:p>
            <a:pPr lvl="2"/>
            <a:r>
              <a:rPr lang="en-GB" smtClean="0"/>
              <a:t>stimulation of service oriented applications</a:t>
            </a:r>
          </a:p>
          <a:p>
            <a:pPr lvl="2"/>
            <a:r>
              <a:rPr lang="en-GB" smtClean="0"/>
              <a:t>driving force of the necessary innovation and change</a:t>
            </a:r>
          </a:p>
          <a:p>
            <a:pPr lvl="2"/>
            <a:r>
              <a:rPr lang="en-GB" smtClean="0"/>
              <a:t>consultancy and coaching</a:t>
            </a:r>
          </a:p>
          <a:p>
            <a:endParaRPr lang="en-US" dirty="0"/>
          </a:p>
        </p:txBody>
      </p:sp>
      <p:sp>
        <p:nvSpPr>
          <p:cNvPr id="4" name="Slide Number Placeholder 3"/>
          <p:cNvSpPr>
            <a:spLocks noGrp="1"/>
          </p:cNvSpPr>
          <p:nvPr>
            <p:ph type="sldNum" sz="quarter" idx="10"/>
          </p:nvPr>
        </p:nvSpPr>
        <p:spPr/>
        <p:txBody>
          <a:bodyPr/>
          <a:lstStyle/>
          <a:p>
            <a:fld id="{1443EFCE-E153-44CA-A0D9-B576BCFC045D}" type="slidenum">
              <a:rPr lang="en-US" smtClean="0"/>
              <a:pPr/>
              <a:t>23</a:t>
            </a:fld>
            <a:endParaRPr lang="en-US"/>
          </a:p>
        </p:txBody>
      </p:sp>
    </p:spTree>
    <p:extLst>
      <p:ext uri="{BB962C8B-B14F-4D97-AF65-F5344CB8AC3E}">
        <p14:creationId xmlns:p14="http://schemas.microsoft.com/office/powerpoint/2010/main" val="2488982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smtClean="0"/>
              <a:t>Co-operative governance</a:t>
            </a:r>
            <a:endParaRPr lang="en-US" altLang="en-US" smtClean="0"/>
          </a:p>
        </p:txBody>
      </p:sp>
      <p:sp>
        <p:nvSpPr>
          <p:cNvPr id="3" name="Content Placeholder 2"/>
          <p:cNvSpPr>
            <a:spLocks noGrp="1"/>
          </p:cNvSpPr>
          <p:nvPr>
            <p:ph idx="1"/>
          </p:nvPr>
        </p:nvSpPr>
        <p:spPr/>
        <p:txBody>
          <a:bodyPr>
            <a:normAutofit fontScale="85000" lnSpcReduction="20000"/>
          </a:bodyPr>
          <a:lstStyle/>
          <a:p>
            <a:r>
              <a:rPr lang="en-GB" smtClean="0"/>
              <a:t>CBSS has an innovative model of governance, steering the business process re-engineering with complex interdependencies between all actors involved</a:t>
            </a:r>
          </a:p>
          <a:p>
            <a:r>
              <a:rPr lang="en-GB" smtClean="0"/>
              <a:t>Board of Directors of the CBSS</a:t>
            </a:r>
          </a:p>
          <a:p>
            <a:pPr lvl="1"/>
            <a:r>
              <a:rPr lang="en-GB" smtClean="0"/>
              <a:t>consists of representatives of the stakeholders (employers associations, trade unions, social security institutions, …)</a:t>
            </a:r>
          </a:p>
          <a:p>
            <a:pPr lvl="1"/>
            <a:r>
              <a:rPr lang="en-GB" smtClean="0"/>
              <a:t>approves the strategic, operational and financial plans of the CBSS</a:t>
            </a:r>
          </a:p>
          <a:p>
            <a:r>
              <a:rPr lang="en-GB" smtClean="0"/>
              <a:t>General Coordination Committee with representation of all users acts as debating platform for the elaboration and implementation of eGovernment initiatives within the social sector</a:t>
            </a:r>
          </a:p>
          <a:p>
            <a:r>
              <a:rPr lang="en-GB" smtClean="0"/>
              <a:t>permanent or ad hoc working groups are instituted within the General Coordination Committee in order to co-ordinate the execution of programs and projects</a:t>
            </a:r>
          </a:p>
          <a:p>
            <a:r>
              <a:rPr lang="en-GB" smtClean="0"/>
              <a:t>the chairmen of the various working groups meet regularly as a Steering Committee</a:t>
            </a:r>
          </a:p>
          <a:p>
            <a:r>
              <a:rPr lang="en-GB" smtClean="0"/>
              <a:t>besides project planning and follow-up, proper measuring facilities are available to assure permanent monitoring and improvement after the implementation of the electronic services</a:t>
            </a:r>
          </a:p>
          <a:p>
            <a:endParaRPr lang="en-GB" smtClean="0"/>
          </a:p>
          <a:p>
            <a:endParaRPr lang="en-US" dirty="0"/>
          </a:p>
        </p:txBody>
      </p:sp>
      <p:sp>
        <p:nvSpPr>
          <p:cNvPr id="4" name="Slide Number Placeholder 3"/>
          <p:cNvSpPr>
            <a:spLocks noGrp="1"/>
          </p:cNvSpPr>
          <p:nvPr>
            <p:ph type="sldNum" sz="quarter" idx="10"/>
          </p:nvPr>
        </p:nvSpPr>
        <p:spPr/>
        <p:txBody>
          <a:bodyPr/>
          <a:lstStyle/>
          <a:p>
            <a:fld id="{888926F6-6177-4E36-901A-EBD5D9E54358}" type="slidenum">
              <a:rPr lang="en-US" smtClean="0"/>
              <a:pPr/>
              <a:t>24</a:t>
            </a:fld>
            <a:endParaRPr lang="en-US"/>
          </a:p>
        </p:txBody>
      </p:sp>
    </p:spTree>
    <p:extLst>
      <p:ext uri="{BB962C8B-B14F-4D97-AF65-F5344CB8AC3E}">
        <p14:creationId xmlns:p14="http://schemas.microsoft.com/office/powerpoint/2010/main" val="3811005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Management and control techniques</a:t>
            </a:r>
            <a:endParaRPr lang="en-US" dirty="0"/>
          </a:p>
        </p:txBody>
      </p:sp>
      <p:sp>
        <p:nvSpPr>
          <p:cNvPr id="3" name="Content Placeholder 2"/>
          <p:cNvSpPr>
            <a:spLocks noGrp="1"/>
          </p:cNvSpPr>
          <p:nvPr>
            <p:ph idx="1"/>
          </p:nvPr>
        </p:nvSpPr>
        <p:spPr/>
        <p:txBody>
          <a:bodyPr>
            <a:normAutofit lnSpcReduction="10000"/>
          </a:bodyPr>
          <a:lstStyle/>
          <a:p>
            <a:r>
              <a:rPr lang="en-GB" smtClean="0"/>
              <a:t>annual priority plan debated with all users within the General Coordination Committee of the CBSS</a:t>
            </a:r>
          </a:p>
          <a:p>
            <a:r>
              <a:rPr lang="en-GB" smtClean="0"/>
              <a:t>cost accounting and zero-based budgeting resulting in financial transparency, an informed budget and a good evaluation of the management contract with the Belgian federal government</a:t>
            </a:r>
          </a:p>
          <a:p>
            <a:r>
              <a:rPr lang="en-GB" smtClean="0"/>
              <a:t>internal control based on the COSO-methodology (see </a:t>
            </a:r>
            <a:r>
              <a:rPr lang="en-GB" smtClean="0">
                <a:hlinkClick r:id="rId2"/>
              </a:rPr>
              <a:t>www.coso.org</a:t>
            </a:r>
            <a:r>
              <a:rPr lang="en-GB" smtClean="0"/>
              <a:t>) in order to provide reasonable assurance regarding the achievement of objectives with regard to </a:t>
            </a:r>
          </a:p>
          <a:p>
            <a:pPr lvl="1"/>
            <a:r>
              <a:rPr lang="en-GB" smtClean="0"/>
              <a:t>effectiveness and efficiency of operations </a:t>
            </a:r>
          </a:p>
          <a:p>
            <a:pPr lvl="1"/>
            <a:r>
              <a:rPr lang="en-GB" smtClean="0"/>
              <a:t>reliability of financial reporting </a:t>
            </a:r>
          </a:p>
          <a:p>
            <a:pPr lvl="1"/>
            <a:r>
              <a:rPr lang="en-GB" smtClean="0"/>
              <a:t>compliance with applicable laws and regulations </a:t>
            </a:r>
          </a:p>
          <a:p>
            <a:r>
              <a:rPr lang="en-GB" smtClean="0"/>
              <a:t>external audit with regard to the correct functioning of the internal control system</a:t>
            </a:r>
          </a:p>
          <a:p>
            <a:endParaRPr lang="en-US" dirty="0"/>
          </a:p>
        </p:txBody>
      </p:sp>
      <p:sp>
        <p:nvSpPr>
          <p:cNvPr id="4" name="Slide Number Placeholder 3"/>
          <p:cNvSpPr>
            <a:spLocks noGrp="1"/>
          </p:cNvSpPr>
          <p:nvPr>
            <p:ph type="sldNum" sz="quarter" idx="10"/>
          </p:nvPr>
        </p:nvSpPr>
        <p:spPr/>
        <p:txBody>
          <a:bodyPr/>
          <a:lstStyle/>
          <a:p>
            <a:fld id="{4533FF58-99D5-4692-9CA0-A54DEBECAD54}" type="slidenum">
              <a:rPr lang="en-US" smtClean="0"/>
              <a:pPr/>
              <a:t>25</a:t>
            </a:fld>
            <a:endParaRPr lang="en-US"/>
          </a:p>
        </p:txBody>
      </p:sp>
    </p:spTree>
    <p:extLst>
      <p:ext uri="{BB962C8B-B14F-4D97-AF65-F5344CB8AC3E}">
        <p14:creationId xmlns:p14="http://schemas.microsoft.com/office/powerpoint/2010/main" val="3880416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Management and control techniques</a:t>
            </a:r>
            <a:endParaRPr lang="en-US" dirty="0"/>
          </a:p>
        </p:txBody>
      </p:sp>
      <p:sp>
        <p:nvSpPr>
          <p:cNvPr id="53251" name="Content Placeholder 2"/>
          <p:cNvSpPr>
            <a:spLocks noGrp="1"/>
          </p:cNvSpPr>
          <p:nvPr>
            <p:ph idx="1"/>
          </p:nvPr>
        </p:nvSpPr>
        <p:spPr/>
        <p:txBody>
          <a:bodyPr>
            <a:normAutofit fontScale="92500"/>
          </a:bodyPr>
          <a:lstStyle/>
          <a:p>
            <a:r>
              <a:rPr lang="en-GB" altLang="en-US" smtClean="0"/>
              <a:t>program management through the whole social sector</a:t>
            </a:r>
          </a:p>
          <a:p>
            <a:r>
              <a:rPr lang="en-GB" altLang="en-US" smtClean="0"/>
              <a:t>issue management during the management of each program</a:t>
            </a:r>
          </a:p>
          <a:p>
            <a:r>
              <a:rPr lang="en-GB" altLang="en-US" smtClean="0"/>
              <a:t>use of a system of project management combined with a time keeping system to follow up projects that are realized by the CBSS and its partners</a:t>
            </a:r>
          </a:p>
          <a:p>
            <a:r>
              <a:rPr lang="en-GB" altLang="en-US" smtClean="0"/>
              <a:t>frequent reports to all users which describe the progress of the various projects and eventual adjustment measures</a:t>
            </a:r>
          </a:p>
          <a:p>
            <a:r>
              <a:rPr lang="en-GB" altLang="en-US" smtClean="0"/>
              <a:t>use of balanced scorecards and a dashboard to measure, follow-up and evaluate the performance of the electronic services and the CBSS</a:t>
            </a:r>
          </a:p>
          <a:p>
            <a:r>
              <a:rPr lang="en-GB" altLang="en-US" smtClean="0"/>
              <a:t>use of ITIL (see </a:t>
            </a:r>
            <a:r>
              <a:rPr lang="en-GB" altLang="en-US" smtClean="0">
                <a:hlinkClick r:id="rId2"/>
              </a:rPr>
              <a:t>www.itil-itsm-world.com</a:t>
            </a:r>
            <a:r>
              <a:rPr lang="en-GB" altLang="en-US" smtClean="0"/>
              <a:t>) for ICT-service delivery</a:t>
            </a:r>
          </a:p>
          <a:p>
            <a:r>
              <a:rPr lang="en-GB" altLang="en-US" smtClean="0"/>
              <a:t>use of a coherent set of monitoring techniques to guarantee an optimal control and transparency of the electronic services</a:t>
            </a:r>
            <a:endParaRPr lang="en-US" altLang="en-US" dirty="0" smtClean="0"/>
          </a:p>
        </p:txBody>
      </p:sp>
      <p:sp>
        <p:nvSpPr>
          <p:cNvPr id="4" name="Slide Number Placeholder 3"/>
          <p:cNvSpPr>
            <a:spLocks noGrp="1"/>
          </p:cNvSpPr>
          <p:nvPr>
            <p:ph type="sldNum" sz="quarter" idx="10"/>
          </p:nvPr>
        </p:nvSpPr>
        <p:spPr/>
        <p:txBody>
          <a:bodyPr/>
          <a:lstStyle/>
          <a:p>
            <a:fld id="{1DA5FF30-BAB0-43D9-9C18-9B682CF96CCE}" type="slidenum">
              <a:rPr lang="en-US" smtClean="0"/>
              <a:pPr/>
              <a:t>26</a:t>
            </a:fld>
            <a:endParaRPr lang="en-US"/>
          </a:p>
        </p:txBody>
      </p:sp>
    </p:spTree>
    <p:extLst>
      <p:ext uri="{BB962C8B-B14F-4D97-AF65-F5344CB8AC3E}">
        <p14:creationId xmlns:p14="http://schemas.microsoft.com/office/powerpoint/2010/main" val="3521189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mtClean="0"/>
              <a:t>Financing principles</a:t>
            </a:r>
            <a:endParaRPr lang="en-US" altLang="en-US" smtClean="0"/>
          </a:p>
        </p:txBody>
      </p:sp>
      <p:sp>
        <p:nvSpPr>
          <p:cNvPr id="54275" name="Content Placeholder 2"/>
          <p:cNvSpPr>
            <a:spLocks noGrp="1"/>
          </p:cNvSpPr>
          <p:nvPr>
            <p:ph idx="1"/>
          </p:nvPr>
        </p:nvSpPr>
        <p:spPr/>
        <p:txBody>
          <a:bodyPr>
            <a:normAutofit lnSpcReduction="10000"/>
          </a:bodyPr>
          <a:lstStyle/>
          <a:p>
            <a:r>
              <a:rPr lang="en-GB" altLang="en-US" smtClean="0"/>
              <a:t>annual cost of the CBSS, its network and its services: 17.000.000  euro </a:t>
            </a:r>
          </a:p>
          <a:p>
            <a:r>
              <a:rPr lang="en-GB" altLang="en-US" smtClean="0"/>
              <a:t>financed by a withholding on the social security contributions paid by the employers, the employees and the self-employed before the distribution of these contributions to the social security sectors</a:t>
            </a:r>
          </a:p>
          <a:p>
            <a:r>
              <a:rPr lang="en-GB" altLang="en-US" smtClean="0"/>
              <a:t>no direct charge for the actors in the social sector in case of use of the CBSS services</a:t>
            </a:r>
          </a:p>
          <a:p>
            <a:pPr lvl="1"/>
            <a:r>
              <a:rPr lang="en-GB" altLang="en-US" smtClean="0"/>
              <a:t>stimulation of the use of the system</a:t>
            </a:r>
          </a:p>
          <a:p>
            <a:pPr lvl="1"/>
            <a:r>
              <a:rPr lang="en-GB" altLang="en-US" smtClean="0"/>
              <a:t>no additional accounting and administration costs for the social sector as a whole</a:t>
            </a:r>
          </a:p>
          <a:p>
            <a:r>
              <a:rPr lang="en-GB" altLang="en-US" smtClean="0"/>
              <a:t>charge per electronic message (0,0066 euro) exchanged for actors outside the social sector, with possibility of settlement on mutual terms in case of reciprocal information exchange </a:t>
            </a:r>
            <a:endParaRPr lang="en-US" altLang="en-US" dirty="0" smtClean="0"/>
          </a:p>
        </p:txBody>
      </p:sp>
      <p:sp>
        <p:nvSpPr>
          <p:cNvPr id="4" name="Slide Number Placeholder 3"/>
          <p:cNvSpPr>
            <a:spLocks noGrp="1"/>
          </p:cNvSpPr>
          <p:nvPr>
            <p:ph type="sldNum" sz="quarter" idx="10"/>
          </p:nvPr>
        </p:nvSpPr>
        <p:spPr/>
        <p:txBody>
          <a:bodyPr/>
          <a:lstStyle/>
          <a:p>
            <a:fld id="{7A80F101-B3AF-411F-A962-834CD3B27B5B}" type="slidenum">
              <a:rPr lang="en-US" smtClean="0"/>
              <a:pPr/>
              <a:t>27</a:t>
            </a:fld>
            <a:endParaRPr lang="en-US"/>
          </a:p>
        </p:txBody>
      </p:sp>
    </p:spTree>
    <p:extLst>
      <p:ext uri="{BB962C8B-B14F-4D97-AF65-F5344CB8AC3E}">
        <p14:creationId xmlns:p14="http://schemas.microsoft.com/office/powerpoint/2010/main" val="2239469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t>Internal organization CBSS</a:t>
            </a:r>
            <a:endParaRPr lang="en-US" altLang="en-US" smtClean="0"/>
          </a:p>
        </p:txBody>
      </p:sp>
      <p:sp>
        <p:nvSpPr>
          <p:cNvPr id="3" name="Content Placeholder 2"/>
          <p:cNvSpPr>
            <a:spLocks noGrp="1"/>
          </p:cNvSpPr>
          <p:nvPr>
            <p:ph idx="1"/>
          </p:nvPr>
        </p:nvSpPr>
        <p:spPr/>
        <p:txBody>
          <a:bodyPr/>
          <a:lstStyle/>
          <a:p>
            <a:r>
              <a:rPr lang="en-GB" smtClean="0"/>
              <a:t>internal</a:t>
            </a:r>
          </a:p>
          <a:p>
            <a:pPr lvl="1"/>
            <a:r>
              <a:rPr lang="en-GB" smtClean="0"/>
              <a:t>90 people</a:t>
            </a:r>
          </a:p>
          <a:p>
            <a:pPr lvl="1"/>
            <a:r>
              <a:rPr lang="en-GB" smtClean="0"/>
              <a:t>General Management</a:t>
            </a:r>
          </a:p>
          <a:p>
            <a:pPr lvl="1"/>
            <a:r>
              <a:rPr lang="en-GB" smtClean="0"/>
              <a:t>6 divisions</a:t>
            </a:r>
          </a:p>
          <a:p>
            <a:pPr lvl="2"/>
            <a:r>
              <a:rPr lang="en-GB" smtClean="0"/>
              <a:t>R&amp;D, Legal and External Communication</a:t>
            </a:r>
          </a:p>
          <a:p>
            <a:pPr lvl="2"/>
            <a:r>
              <a:rPr lang="en-GB" smtClean="0"/>
              <a:t>Client, Program, Project and Services Management</a:t>
            </a:r>
          </a:p>
          <a:p>
            <a:pPr lvl="2"/>
            <a:r>
              <a:rPr lang="en-GB" smtClean="0"/>
              <a:t>Application Development and Management</a:t>
            </a:r>
          </a:p>
          <a:p>
            <a:pPr lvl="2"/>
            <a:r>
              <a:rPr lang="en-GB" smtClean="0"/>
              <a:t>ICT Management</a:t>
            </a:r>
          </a:p>
          <a:p>
            <a:pPr lvl="2"/>
            <a:r>
              <a:rPr lang="en-GB" smtClean="0"/>
              <a:t>Information Security and Internal Audit</a:t>
            </a:r>
          </a:p>
          <a:p>
            <a:pPr lvl="2"/>
            <a:r>
              <a:rPr lang="en-GB" smtClean="0"/>
              <a:t>Resources Management (HR, finance, logistics, …)</a:t>
            </a:r>
          </a:p>
          <a:p>
            <a:r>
              <a:rPr lang="en-GB" smtClean="0"/>
              <a:t>co-sourced with association owned by the public social security institutions</a:t>
            </a:r>
          </a:p>
          <a:p>
            <a:pPr lvl="1"/>
            <a:r>
              <a:rPr lang="en-GB" smtClean="0"/>
              <a:t>physical network</a:t>
            </a:r>
          </a:p>
          <a:p>
            <a:pPr lvl="1"/>
            <a:r>
              <a:rPr lang="en-GB" smtClean="0"/>
              <a:t>some basic services (e.g. portal, contact centre, …)</a:t>
            </a:r>
          </a:p>
          <a:p>
            <a:endParaRPr lang="en-US" dirty="0"/>
          </a:p>
        </p:txBody>
      </p:sp>
      <p:sp>
        <p:nvSpPr>
          <p:cNvPr id="4" name="Slide Number Placeholder 3"/>
          <p:cNvSpPr>
            <a:spLocks noGrp="1"/>
          </p:cNvSpPr>
          <p:nvPr>
            <p:ph type="sldNum" sz="quarter" idx="10"/>
          </p:nvPr>
        </p:nvSpPr>
        <p:spPr/>
        <p:txBody>
          <a:bodyPr/>
          <a:lstStyle/>
          <a:p>
            <a:fld id="{0776F6AF-C87F-47A5-89CE-3F5D4765F910}" type="slidenum">
              <a:rPr lang="en-US" smtClean="0"/>
              <a:pPr/>
              <a:t>28</a:t>
            </a:fld>
            <a:endParaRPr lang="en-US"/>
          </a:p>
        </p:txBody>
      </p:sp>
    </p:spTree>
    <p:extLst>
      <p:ext uri="{BB962C8B-B14F-4D97-AF65-F5344CB8AC3E}">
        <p14:creationId xmlns:p14="http://schemas.microsoft.com/office/powerpoint/2010/main" val="887543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Implementation order used in Belgium</a:t>
            </a:r>
            <a:endParaRPr lang="en-US" dirty="0"/>
          </a:p>
        </p:txBody>
      </p:sp>
      <p:sp>
        <p:nvSpPr>
          <p:cNvPr id="3" name="Content Placeholder 2"/>
          <p:cNvSpPr>
            <a:spLocks noGrp="1"/>
          </p:cNvSpPr>
          <p:nvPr>
            <p:ph idx="1"/>
          </p:nvPr>
        </p:nvSpPr>
        <p:spPr/>
        <p:txBody>
          <a:bodyPr>
            <a:normAutofit fontScale="85000" lnSpcReduction="20000"/>
          </a:bodyPr>
          <a:lstStyle/>
          <a:p>
            <a:r>
              <a:rPr lang="en-GB" smtClean="0"/>
              <a:t>common vision on information management and information security</a:t>
            </a:r>
          </a:p>
          <a:p>
            <a:r>
              <a:rPr lang="en-GB" smtClean="0"/>
              <a:t>demonstration of feasibility</a:t>
            </a:r>
          </a:p>
          <a:p>
            <a:r>
              <a:rPr lang="en-GB" smtClean="0"/>
              <a:t>political and public support, support of the social partners, support of the social security institutions</a:t>
            </a:r>
          </a:p>
          <a:p>
            <a:r>
              <a:rPr lang="en-GB" smtClean="0"/>
              <a:t>basic legislation</a:t>
            </a:r>
          </a:p>
          <a:p>
            <a:pPr lvl="1"/>
            <a:r>
              <a:rPr lang="en-GB" smtClean="0"/>
              <a:t>creating an institution as a driving force and a control committee</a:t>
            </a:r>
          </a:p>
          <a:p>
            <a:pPr lvl="1"/>
            <a:r>
              <a:rPr lang="en-GB" smtClean="0"/>
              <a:t>translating the common vision on information management and information security</a:t>
            </a:r>
          </a:p>
          <a:p>
            <a:r>
              <a:rPr lang="en-GB" smtClean="0"/>
              <a:t>integration of unique identification key in all information systems</a:t>
            </a:r>
          </a:p>
          <a:p>
            <a:r>
              <a:rPr lang="en-GB" smtClean="0"/>
              <a:t>implementation of the ICT architecture and the basic ICT services</a:t>
            </a:r>
          </a:p>
          <a:p>
            <a:r>
              <a:rPr lang="en-GB" smtClean="0"/>
              <a:t>controlled access to databases with authentic data</a:t>
            </a:r>
          </a:p>
          <a:p>
            <a:r>
              <a:rPr lang="en-GB" smtClean="0"/>
              <a:t>re-engineering of processes between actors in the social sector at all government levels</a:t>
            </a:r>
          </a:p>
          <a:p>
            <a:r>
              <a:rPr lang="en-GB" smtClean="0"/>
              <a:t>re-engineering of processes between actors in the social sector and companies</a:t>
            </a:r>
          </a:p>
          <a:p>
            <a:r>
              <a:rPr lang="en-GB" smtClean="0"/>
              <a:t>re-engineering of processes between actors in the social sector and citizens</a:t>
            </a:r>
          </a:p>
          <a:p>
            <a:r>
              <a:rPr lang="en-GB" smtClean="0"/>
              <a:t>always combined with the necessary legislative changes</a:t>
            </a:r>
          </a:p>
          <a:p>
            <a:endParaRPr lang="en-US" dirty="0"/>
          </a:p>
        </p:txBody>
      </p:sp>
      <p:sp>
        <p:nvSpPr>
          <p:cNvPr id="4" name="Slide Number Placeholder 3"/>
          <p:cNvSpPr>
            <a:spLocks noGrp="1"/>
          </p:cNvSpPr>
          <p:nvPr>
            <p:ph type="sldNum" sz="quarter" idx="10"/>
          </p:nvPr>
        </p:nvSpPr>
        <p:spPr/>
        <p:txBody>
          <a:bodyPr/>
          <a:lstStyle/>
          <a:p>
            <a:fld id="{8244569E-3044-4901-BA6E-9D58715AEAB1}" type="slidenum">
              <a:rPr lang="en-US" smtClean="0"/>
              <a:pPr/>
              <a:t>29</a:t>
            </a:fld>
            <a:endParaRPr lang="en-US"/>
          </a:p>
        </p:txBody>
      </p:sp>
    </p:spTree>
    <p:extLst>
      <p:ext uri="{BB962C8B-B14F-4D97-AF65-F5344CB8AC3E}">
        <p14:creationId xmlns:p14="http://schemas.microsoft.com/office/powerpoint/2010/main" val="307244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598" y="1624732"/>
            <a:ext cx="8208912" cy="2308324"/>
          </a:xfrm>
          <a:prstGeom prst="rect">
            <a:avLst/>
          </a:prstGeom>
          <a:noFill/>
        </p:spPr>
        <p:txBody>
          <a:bodyPr wrap="square" rtlCol="0">
            <a:spAutoFit/>
          </a:bodyPr>
          <a:lstStyle/>
          <a:p>
            <a:pPr algn="ctr"/>
            <a:r>
              <a:rPr lang="nl-BE" sz="7200" dirty="0" smtClean="0">
                <a:solidFill>
                  <a:srgbClr val="0087BE"/>
                </a:solidFill>
              </a:rPr>
              <a:t>Crossroads Bank </a:t>
            </a:r>
            <a:r>
              <a:rPr lang="nl-BE" sz="7200" dirty="0" err="1" smtClean="0">
                <a:solidFill>
                  <a:srgbClr val="0087BE"/>
                </a:solidFill>
              </a:rPr>
              <a:t>for</a:t>
            </a:r>
            <a:r>
              <a:rPr lang="nl-BE" sz="7200" dirty="0" smtClean="0">
                <a:solidFill>
                  <a:srgbClr val="0087BE"/>
                </a:solidFill>
              </a:rPr>
              <a:t> </a:t>
            </a:r>
            <a:r>
              <a:rPr lang="nl-BE" sz="7200" dirty="0" err="1" smtClean="0">
                <a:solidFill>
                  <a:srgbClr val="0087BE"/>
                </a:solidFill>
              </a:rPr>
              <a:t>Social</a:t>
            </a:r>
            <a:r>
              <a:rPr lang="nl-BE" sz="7200" dirty="0" smtClean="0">
                <a:solidFill>
                  <a:srgbClr val="0087BE"/>
                </a:solidFill>
              </a:rPr>
              <a:t> security</a:t>
            </a:r>
            <a:endParaRPr lang="en-US" sz="7200" dirty="0">
              <a:solidFill>
                <a:srgbClr val="0087BE"/>
              </a:solidFill>
            </a:endParaRPr>
          </a:p>
        </p:txBody>
      </p:sp>
    </p:spTree>
    <p:extLst>
      <p:ext uri="{BB962C8B-B14F-4D97-AF65-F5344CB8AC3E}">
        <p14:creationId xmlns:p14="http://schemas.microsoft.com/office/powerpoint/2010/main" val="1561907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Critical success factors and obstacles</a:t>
            </a:r>
            <a:endParaRPr lang="en-US"/>
          </a:p>
        </p:txBody>
      </p:sp>
      <p:sp>
        <p:nvSpPr>
          <p:cNvPr id="3" name="Content Placeholder 2"/>
          <p:cNvSpPr>
            <a:spLocks noGrp="1"/>
          </p:cNvSpPr>
          <p:nvPr>
            <p:ph idx="1"/>
          </p:nvPr>
        </p:nvSpPr>
        <p:spPr/>
        <p:txBody>
          <a:bodyPr>
            <a:normAutofit fontScale="92500" lnSpcReduction="10000"/>
          </a:bodyPr>
          <a:lstStyle/>
          <a:p>
            <a:r>
              <a:rPr lang="en-GB" smtClean="0"/>
              <a:t>common vision on electronic service delivery, information management and information security amongst all stakeholders</a:t>
            </a:r>
          </a:p>
          <a:p>
            <a:r>
              <a:rPr lang="en-GB" smtClean="0"/>
              <a:t>support of and access to policymakers at the highest level</a:t>
            </a:r>
          </a:p>
          <a:p>
            <a:r>
              <a:rPr lang="en-GB" smtClean="0"/>
              <a:t>trust of all stakeholders, especially partners and intermediaries, based on</a:t>
            </a:r>
          </a:p>
          <a:p>
            <a:pPr lvl="1"/>
            <a:r>
              <a:rPr lang="en-GB" smtClean="0"/>
              <a:t>mutual respect</a:t>
            </a:r>
          </a:p>
          <a:p>
            <a:pPr lvl="1"/>
            <a:r>
              <a:rPr lang="en-GB" smtClean="0"/>
              <a:t>real mutual agreement</a:t>
            </a:r>
          </a:p>
          <a:p>
            <a:pPr lvl="1"/>
            <a:r>
              <a:rPr lang="en-GB" smtClean="0"/>
              <a:t>transparency</a:t>
            </a:r>
          </a:p>
          <a:p>
            <a:r>
              <a:rPr lang="en-GB" smtClean="0"/>
              <a:t>respect for legal allocation of competences between actors</a:t>
            </a:r>
          </a:p>
          <a:p>
            <a:r>
              <a:rPr lang="en-GB" smtClean="0"/>
              <a:t>co-operation between all actors concerned based on distribution of tasks rather than centralization of tasks</a:t>
            </a:r>
          </a:p>
          <a:p>
            <a:r>
              <a:rPr lang="en-GB" smtClean="0"/>
              <a:t>focus on more efficient and effective service delivery and on cost control</a:t>
            </a:r>
          </a:p>
          <a:p>
            <a:r>
              <a:rPr lang="en-GB" smtClean="0"/>
              <a:t>reasoning in terms of added value for citizens and companies rather than in terms of legal competences</a:t>
            </a:r>
          </a:p>
          <a:p>
            <a:endParaRPr lang="en-US" dirty="0"/>
          </a:p>
        </p:txBody>
      </p:sp>
      <p:sp>
        <p:nvSpPr>
          <p:cNvPr id="4" name="Slide Number Placeholder 3"/>
          <p:cNvSpPr>
            <a:spLocks noGrp="1"/>
          </p:cNvSpPr>
          <p:nvPr>
            <p:ph type="sldNum" sz="quarter" idx="10"/>
          </p:nvPr>
        </p:nvSpPr>
        <p:spPr/>
        <p:txBody>
          <a:bodyPr/>
          <a:lstStyle/>
          <a:p>
            <a:fld id="{D609514B-AAF0-47FA-8B34-EB1243420D73}" type="slidenum">
              <a:rPr lang="en-US" smtClean="0"/>
              <a:pPr/>
              <a:t>30</a:t>
            </a:fld>
            <a:endParaRPr lang="en-US"/>
          </a:p>
        </p:txBody>
      </p:sp>
    </p:spTree>
    <p:extLst>
      <p:ext uri="{BB962C8B-B14F-4D97-AF65-F5344CB8AC3E}">
        <p14:creationId xmlns:p14="http://schemas.microsoft.com/office/powerpoint/2010/main" val="3545305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Critical success factors and obstacles</a:t>
            </a:r>
            <a:endParaRPr lang="en-US"/>
          </a:p>
        </p:txBody>
      </p:sp>
      <p:sp>
        <p:nvSpPr>
          <p:cNvPr id="3" name="Content Placeholder 2"/>
          <p:cNvSpPr>
            <a:spLocks noGrp="1"/>
          </p:cNvSpPr>
          <p:nvPr>
            <p:ph idx="1"/>
          </p:nvPr>
        </p:nvSpPr>
        <p:spPr/>
        <p:txBody>
          <a:bodyPr>
            <a:normAutofit lnSpcReduction="10000"/>
          </a:bodyPr>
          <a:lstStyle/>
          <a:p>
            <a:r>
              <a:rPr lang="en-GB" smtClean="0"/>
              <a:t>electronic service delivery as a structural reform process</a:t>
            </a:r>
          </a:p>
          <a:p>
            <a:pPr lvl="1"/>
            <a:r>
              <a:rPr lang="en-GB" smtClean="0"/>
              <a:t>process re-engineering within and across actors</a:t>
            </a:r>
          </a:p>
          <a:p>
            <a:pPr lvl="1"/>
            <a:r>
              <a:rPr lang="en-GB" smtClean="0"/>
              <a:t>back-office integration for unique information collection, re-use of information and automatic granting of benefits</a:t>
            </a:r>
          </a:p>
          <a:p>
            <a:pPr lvl="1"/>
            <a:r>
              <a:rPr lang="en-GB" smtClean="0"/>
              <a:t>integrated and personalized front-office service delivery</a:t>
            </a:r>
          </a:p>
          <a:p>
            <a:r>
              <a:rPr lang="en-GB" smtClean="0"/>
              <a:t>multidisciplinary approach</a:t>
            </a:r>
          </a:p>
          <a:p>
            <a:pPr lvl="1"/>
            <a:r>
              <a:rPr lang="en-GB" smtClean="0"/>
              <a:t>business process optimization</a:t>
            </a:r>
          </a:p>
          <a:p>
            <a:pPr lvl="1"/>
            <a:r>
              <a:rPr lang="en-GB" smtClean="0"/>
              <a:t>legal coordination</a:t>
            </a:r>
          </a:p>
          <a:p>
            <a:pPr lvl="1"/>
            <a:r>
              <a:rPr lang="en-GB" smtClean="0"/>
              <a:t>ICT coordination</a:t>
            </a:r>
          </a:p>
          <a:p>
            <a:pPr lvl="1"/>
            <a:r>
              <a:rPr lang="en-GB" smtClean="0"/>
              <a:t>information security and privacy protection</a:t>
            </a:r>
          </a:p>
          <a:p>
            <a:pPr lvl="1"/>
            <a:r>
              <a:rPr lang="en-GB" smtClean="0"/>
              <a:t>change management</a:t>
            </a:r>
          </a:p>
          <a:p>
            <a:pPr lvl="1"/>
            <a:r>
              <a:rPr lang="en-GB" smtClean="0"/>
              <a:t>communication</a:t>
            </a:r>
          </a:p>
          <a:p>
            <a:pPr lvl="1"/>
            <a:r>
              <a:rPr lang="en-GB" smtClean="0"/>
              <a:t>coaching and training</a:t>
            </a:r>
          </a:p>
          <a:p>
            <a:r>
              <a:rPr lang="en-GB" smtClean="0"/>
              <a:t>lateral thinking when needed</a:t>
            </a:r>
          </a:p>
          <a:p>
            <a:endParaRPr lang="en-US" dirty="0"/>
          </a:p>
        </p:txBody>
      </p:sp>
      <p:sp>
        <p:nvSpPr>
          <p:cNvPr id="4" name="Slide Number Placeholder 3"/>
          <p:cNvSpPr>
            <a:spLocks noGrp="1"/>
          </p:cNvSpPr>
          <p:nvPr>
            <p:ph type="sldNum" sz="quarter" idx="10"/>
          </p:nvPr>
        </p:nvSpPr>
        <p:spPr/>
        <p:txBody>
          <a:bodyPr/>
          <a:lstStyle/>
          <a:p>
            <a:fld id="{15E355F0-0EC8-4A39-87AB-1EA42D545E41}" type="slidenum">
              <a:rPr lang="en-US" smtClean="0"/>
              <a:pPr/>
              <a:t>31</a:t>
            </a:fld>
            <a:endParaRPr lang="en-US"/>
          </a:p>
        </p:txBody>
      </p:sp>
    </p:spTree>
    <p:extLst>
      <p:ext uri="{BB962C8B-B14F-4D97-AF65-F5344CB8AC3E}">
        <p14:creationId xmlns:p14="http://schemas.microsoft.com/office/powerpoint/2010/main" val="2448529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Critical success factors and obstacles</a:t>
            </a:r>
            <a:endParaRPr lang="en-US"/>
          </a:p>
        </p:txBody>
      </p:sp>
      <p:sp>
        <p:nvSpPr>
          <p:cNvPr id="3" name="Content Placeholder 2"/>
          <p:cNvSpPr>
            <a:spLocks noGrp="1"/>
          </p:cNvSpPr>
          <p:nvPr>
            <p:ph idx="1"/>
          </p:nvPr>
        </p:nvSpPr>
        <p:spPr/>
        <p:txBody>
          <a:bodyPr>
            <a:normAutofit fontScale="92500" lnSpcReduction="10000"/>
          </a:bodyPr>
          <a:lstStyle/>
          <a:p>
            <a:r>
              <a:rPr lang="en-GB" smtClean="0"/>
              <a:t>appropriate balance between efficiency on the one hand and information security and privacy protection on the other</a:t>
            </a:r>
          </a:p>
          <a:p>
            <a:r>
              <a:rPr lang="en-GB" smtClean="0"/>
              <a:t>quick wins combined with long term vision</a:t>
            </a:r>
          </a:p>
          <a:p>
            <a:r>
              <a:rPr lang="en-GB" smtClean="0"/>
              <a:t>technical and semantic interoperability</a:t>
            </a:r>
          </a:p>
          <a:p>
            <a:r>
              <a:rPr lang="en-GB" smtClean="0"/>
              <a:t>legal framework</a:t>
            </a:r>
          </a:p>
          <a:p>
            <a:r>
              <a:rPr lang="en-GB" smtClean="0"/>
              <a:t>adaptability to an ever changing societal and legal environment</a:t>
            </a:r>
          </a:p>
          <a:p>
            <a:r>
              <a:rPr lang="en-GB" smtClean="0"/>
              <a:t>creation of an institution that stimulates, co-ordinates and assures a sound program and project management</a:t>
            </a:r>
          </a:p>
          <a:p>
            <a:r>
              <a:rPr lang="en-GB" smtClean="0"/>
              <a:t>availability of skills and knowledge =&gt; creation of an association that hires ICT-specialists at normal market conditions and puts them at the disposal of the actors in the social sector</a:t>
            </a:r>
          </a:p>
          <a:p>
            <a:r>
              <a:rPr lang="en-GB" smtClean="0"/>
              <a:t>sufficient financial means for innovation: agreed possibility to re-invest efficiency gains in innovation</a:t>
            </a:r>
          </a:p>
          <a:p>
            <a:r>
              <a:rPr lang="en-GB" smtClean="0"/>
              <a:t>service oriented architecture (SOA)</a:t>
            </a:r>
          </a:p>
          <a:p>
            <a:endParaRPr lang="en-US" dirty="0"/>
          </a:p>
        </p:txBody>
      </p:sp>
      <p:sp>
        <p:nvSpPr>
          <p:cNvPr id="4" name="Slide Number Placeholder 3"/>
          <p:cNvSpPr>
            <a:spLocks noGrp="1"/>
          </p:cNvSpPr>
          <p:nvPr>
            <p:ph type="sldNum" sz="quarter" idx="10"/>
          </p:nvPr>
        </p:nvSpPr>
        <p:spPr/>
        <p:txBody>
          <a:bodyPr/>
          <a:lstStyle/>
          <a:p>
            <a:fld id="{CC5AFC48-66A2-4CA5-BAC4-AB0263856C68}" type="slidenum">
              <a:rPr lang="en-US" smtClean="0"/>
              <a:pPr/>
              <a:t>32</a:t>
            </a:fld>
            <a:endParaRPr lang="en-US"/>
          </a:p>
        </p:txBody>
      </p:sp>
    </p:spTree>
    <p:extLst>
      <p:ext uri="{BB962C8B-B14F-4D97-AF65-F5344CB8AC3E}">
        <p14:creationId xmlns:p14="http://schemas.microsoft.com/office/powerpoint/2010/main" val="2953028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Critical success factors and obstacles</a:t>
            </a:r>
            <a:endParaRPr lang="en-US"/>
          </a:p>
        </p:txBody>
      </p:sp>
      <p:sp>
        <p:nvSpPr>
          <p:cNvPr id="3" name="Content Placeholder 2"/>
          <p:cNvSpPr>
            <a:spLocks noGrp="1"/>
          </p:cNvSpPr>
          <p:nvPr>
            <p:ph idx="1"/>
          </p:nvPr>
        </p:nvSpPr>
        <p:spPr/>
        <p:txBody>
          <a:bodyPr/>
          <a:lstStyle/>
          <a:p>
            <a:r>
              <a:rPr lang="en-GB" smtClean="0"/>
              <a:t>need for radical cultural change within government, e.g.</a:t>
            </a:r>
          </a:p>
          <a:p>
            <a:pPr lvl="1"/>
            <a:r>
              <a:rPr lang="en-GB" smtClean="0"/>
              <a:t>from hierarchy to participation and team work</a:t>
            </a:r>
          </a:p>
          <a:p>
            <a:pPr lvl="1"/>
            <a:r>
              <a:rPr lang="en-GB" smtClean="0"/>
              <a:t>meeting the needs of the customer, not the government</a:t>
            </a:r>
          </a:p>
          <a:p>
            <a:pPr lvl="1"/>
            <a:r>
              <a:rPr lang="en-GB" smtClean="0"/>
              <a:t>empowering rather than serving</a:t>
            </a:r>
          </a:p>
          <a:p>
            <a:pPr lvl="1"/>
            <a:r>
              <a:rPr lang="en-GB" smtClean="0"/>
              <a:t>rewarding entrepreneurship within government</a:t>
            </a:r>
          </a:p>
          <a:p>
            <a:pPr lvl="1"/>
            <a:r>
              <a:rPr lang="en-GB" smtClean="0"/>
              <a:t>ex post evaluation on output, not ex ante control of every input</a:t>
            </a:r>
          </a:p>
          <a:p>
            <a:endParaRPr lang="en-US" dirty="0"/>
          </a:p>
        </p:txBody>
      </p:sp>
      <p:sp>
        <p:nvSpPr>
          <p:cNvPr id="4" name="Slide Number Placeholder 3"/>
          <p:cNvSpPr>
            <a:spLocks noGrp="1"/>
          </p:cNvSpPr>
          <p:nvPr>
            <p:ph type="sldNum" sz="quarter" idx="10"/>
          </p:nvPr>
        </p:nvSpPr>
        <p:spPr/>
        <p:txBody>
          <a:bodyPr/>
          <a:lstStyle/>
          <a:p>
            <a:fld id="{63D98228-FF5B-4719-BEC5-58C623BE499B}" type="slidenum">
              <a:rPr lang="en-US" smtClean="0"/>
              <a:pPr/>
              <a:t>33</a:t>
            </a:fld>
            <a:endParaRPr lang="en-US"/>
          </a:p>
        </p:txBody>
      </p:sp>
    </p:spTree>
    <p:extLst>
      <p:ext uri="{BB962C8B-B14F-4D97-AF65-F5344CB8AC3E}">
        <p14:creationId xmlns:p14="http://schemas.microsoft.com/office/powerpoint/2010/main" val="3502660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Advantages</a:t>
            </a:r>
            <a:endParaRPr lang="en-US" altLang="en-US" smtClean="0"/>
          </a:p>
        </p:txBody>
      </p:sp>
      <p:sp>
        <p:nvSpPr>
          <p:cNvPr id="3" name="Content Placeholder 2"/>
          <p:cNvSpPr>
            <a:spLocks noGrp="1"/>
          </p:cNvSpPr>
          <p:nvPr>
            <p:ph idx="1"/>
          </p:nvPr>
        </p:nvSpPr>
        <p:spPr/>
        <p:txBody>
          <a:bodyPr/>
          <a:lstStyle/>
          <a:p>
            <a:r>
              <a:rPr lang="en-GB" smtClean="0"/>
              <a:t>gains in efficiency</a:t>
            </a:r>
          </a:p>
          <a:p>
            <a:pPr lvl="1"/>
            <a:r>
              <a:rPr lang="en-GB" smtClean="0"/>
              <a:t>in terms of cost: services are delivered at a lower total cost</a:t>
            </a:r>
          </a:p>
          <a:p>
            <a:pPr lvl="2"/>
            <a:r>
              <a:rPr lang="en-GB" smtClean="0"/>
              <a:t>due to</a:t>
            </a:r>
          </a:p>
          <a:p>
            <a:pPr lvl="3"/>
            <a:r>
              <a:rPr lang="en-GB" smtClean="0"/>
              <a:t>a unique information collection using a common information model and administrative instructions</a:t>
            </a:r>
          </a:p>
          <a:p>
            <a:pPr lvl="3"/>
            <a:r>
              <a:rPr lang="en-GB" smtClean="0"/>
              <a:t>a lesser need to re-encoding of information by stimulating electronic information exchange</a:t>
            </a:r>
          </a:p>
          <a:p>
            <a:pPr lvl="3"/>
            <a:r>
              <a:rPr lang="en-GB" smtClean="0"/>
              <a:t>a drastic reduction of the number of contacts between actors in the social sector on the one hand and companies or citizens on the other</a:t>
            </a:r>
          </a:p>
          <a:p>
            <a:pPr lvl="3"/>
            <a:r>
              <a:rPr lang="en-GB" smtClean="0"/>
              <a:t>a functional task sharing concerning information management, information validation and application development</a:t>
            </a:r>
          </a:p>
          <a:p>
            <a:pPr lvl="3"/>
            <a:r>
              <a:rPr lang="en-GB" smtClean="0"/>
              <a:t>a minimal administrative burden</a:t>
            </a:r>
          </a:p>
          <a:p>
            <a:pPr lvl="2"/>
            <a:r>
              <a:rPr lang="en-GB" smtClean="0"/>
              <a:t>according to a study of the Belgian Planning Bureau, rationalization of the information exchange processes between the employers and the social sector implies an annual saving of administrative costs of about 1.7 billion € a year for the companies</a:t>
            </a:r>
          </a:p>
          <a:p>
            <a:endParaRPr lang="en-US" dirty="0"/>
          </a:p>
        </p:txBody>
      </p:sp>
      <p:sp>
        <p:nvSpPr>
          <p:cNvPr id="4" name="Slide Number Placeholder 3"/>
          <p:cNvSpPr>
            <a:spLocks noGrp="1"/>
          </p:cNvSpPr>
          <p:nvPr>
            <p:ph type="sldNum" sz="quarter" idx="10"/>
          </p:nvPr>
        </p:nvSpPr>
        <p:spPr/>
        <p:txBody>
          <a:bodyPr/>
          <a:lstStyle/>
          <a:p>
            <a:fld id="{6C40C16A-9B94-4808-ABC8-BEE9CD4E80F8}" type="slidenum">
              <a:rPr lang="en-US" smtClean="0"/>
              <a:pPr/>
              <a:t>34</a:t>
            </a:fld>
            <a:endParaRPr lang="en-US"/>
          </a:p>
        </p:txBody>
      </p:sp>
    </p:spTree>
    <p:extLst>
      <p:ext uri="{BB962C8B-B14F-4D97-AF65-F5344CB8AC3E}">
        <p14:creationId xmlns:p14="http://schemas.microsoft.com/office/powerpoint/2010/main" val="4029959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t>Advantages</a:t>
            </a:r>
            <a:endParaRPr lang="en-US" altLang="en-US" smtClean="0"/>
          </a:p>
        </p:txBody>
      </p:sp>
      <p:sp>
        <p:nvSpPr>
          <p:cNvPr id="3" name="Content Placeholder 2"/>
          <p:cNvSpPr>
            <a:spLocks noGrp="1"/>
          </p:cNvSpPr>
          <p:nvPr>
            <p:ph idx="1"/>
          </p:nvPr>
        </p:nvSpPr>
        <p:spPr/>
        <p:txBody>
          <a:bodyPr/>
          <a:lstStyle/>
          <a:p>
            <a:r>
              <a:rPr lang="en-GB" smtClean="0"/>
              <a:t>gains in efficiency</a:t>
            </a:r>
          </a:p>
          <a:p>
            <a:pPr lvl="1"/>
            <a:r>
              <a:rPr lang="en-GB" smtClean="0"/>
              <a:t>in terms of quantity: more services are delivered</a:t>
            </a:r>
          </a:p>
          <a:p>
            <a:pPr lvl="2"/>
            <a:r>
              <a:rPr lang="en-GB" smtClean="0"/>
              <a:t>services are available at any time, from anywhere and from several devices</a:t>
            </a:r>
          </a:p>
          <a:p>
            <a:pPr lvl="2"/>
            <a:r>
              <a:rPr lang="en-GB" smtClean="0"/>
              <a:t>services are delivered in an integrated way according to the logic of the customer</a:t>
            </a:r>
          </a:p>
          <a:p>
            <a:pPr lvl="1"/>
            <a:endParaRPr lang="en-GB" smtClean="0"/>
          </a:p>
          <a:p>
            <a:pPr lvl="1"/>
            <a:r>
              <a:rPr lang="en-GB" smtClean="0"/>
              <a:t>in terms of speed: the services are delivered in less time</a:t>
            </a:r>
          </a:p>
          <a:p>
            <a:pPr lvl="2"/>
            <a:r>
              <a:rPr lang="en-GB" smtClean="0"/>
              <a:t>benefits can be allocated quicker because information is available faster</a:t>
            </a:r>
          </a:p>
          <a:p>
            <a:pPr lvl="2"/>
            <a:r>
              <a:rPr lang="en-GB" smtClean="0"/>
              <a:t>waiting and travel time is reduced</a:t>
            </a:r>
          </a:p>
          <a:p>
            <a:pPr lvl="2"/>
            <a:r>
              <a:rPr lang="en-GB" smtClean="0"/>
              <a:t>companies and citizens can directly interact with the competent actors in the social sector with real time feedback</a:t>
            </a:r>
          </a:p>
          <a:p>
            <a:endParaRPr lang="en-US" dirty="0"/>
          </a:p>
        </p:txBody>
      </p:sp>
      <p:sp>
        <p:nvSpPr>
          <p:cNvPr id="4" name="Slide Number Placeholder 3"/>
          <p:cNvSpPr>
            <a:spLocks noGrp="1"/>
          </p:cNvSpPr>
          <p:nvPr>
            <p:ph type="sldNum" sz="quarter" idx="10"/>
          </p:nvPr>
        </p:nvSpPr>
        <p:spPr/>
        <p:txBody>
          <a:bodyPr/>
          <a:lstStyle/>
          <a:p>
            <a:fld id="{0C088F66-6B15-4590-B064-430CB75FC4B1}" type="slidenum">
              <a:rPr lang="en-US" smtClean="0"/>
              <a:pPr/>
              <a:t>35</a:t>
            </a:fld>
            <a:endParaRPr lang="en-US"/>
          </a:p>
        </p:txBody>
      </p:sp>
    </p:spTree>
    <p:extLst>
      <p:ext uri="{BB962C8B-B14F-4D97-AF65-F5344CB8AC3E}">
        <p14:creationId xmlns:p14="http://schemas.microsoft.com/office/powerpoint/2010/main" val="1904645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smtClean="0"/>
              <a:t>Advantages</a:t>
            </a:r>
            <a:endParaRPr lang="en-US" altLang="en-US" smtClean="0"/>
          </a:p>
        </p:txBody>
      </p:sp>
      <p:sp>
        <p:nvSpPr>
          <p:cNvPr id="3" name="Content Placeholder 2"/>
          <p:cNvSpPr>
            <a:spLocks noGrp="1"/>
          </p:cNvSpPr>
          <p:nvPr>
            <p:ph idx="1"/>
          </p:nvPr>
        </p:nvSpPr>
        <p:spPr/>
        <p:txBody>
          <a:bodyPr/>
          <a:lstStyle/>
          <a:p>
            <a:r>
              <a:rPr lang="en-GB" dirty="0" smtClean="0"/>
              <a:t>gains in effectiveness: better social protection</a:t>
            </a:r>
          </a:p>
          <a:p>
            <a:pPr lvl="1"/>
            <a:r>
              <a:rPr lang="en-GB" dirty="0" smtClean="0"/>
              <a:t>in terms of quality: same services at same total cost in same time, but to a higher quality standard</a:t>
            </a:r>
          </a:p>
          <a:p>
            <a:pPr lvl="1"/>
            <a:r>
              <a:rPr lang="en-GB" dirty="0" smtClean="0"/>
              <a:t>in terms of type of services: new types of services, e.g.</a:t>
            </a:r>
          </a:p>
          <a:p>
            <a:pPr lvl="2"/>
            <a:r>
              <a:rPr lang="en-GB" dirty="0" smtClean="0"/>
              <a:t>push system: automated granting of benefits</a:t>
            </a:r>
          </a:p>
          <a:p>
            <a:pPr lvl="2"/>
            <a:r>
              <a:rPr lang="en-GB" dirty="0" smtClean="0"/>
              <a:t>active search of non-take-up using data warehousing techniques</a:t>
            </a:r>
          </a:p>
          <a:p>
            <a:pPr lvl="2"/>
            <a:r>
              <a:rPr lang="en-GB" dirty="0" smtClean="0"/>
              <a:t>controlled management of own personal information</a:t>
            </a:r>
          </a:p>
          <a:p>
            <a:pPr lvl="2"/>
            <a:r>
              <a:rPr lang="en-GB" dirty="0" smtClean="0"/>
              <a:t>personalized simulation environments</a:t>
            </a:r>
          </a:p>
          <a:p>
            <a:endParaRPr lang="en-GB" dirty="0" smtClean="0"/>
          </a:p>
          <a:p>
            <a:r>
              <a:rPr lang="en-GB" dirty="0" smtClean="0"/>
              <a:t>better support of social policy</a:t>
            </a:r>
          </a:p>
          <a:p>
            <a:endParaRPr lang="en-GB" dirty="0" smtClean="0"/>
          </a:p>
          <a:p>
            <a:r>
              <a:rPr lang="en-GB" dirty="0" smtClean="0"/>
              <a:t>more efficient combating of fraud </a:t>
            </a:r>
          </a:p>
          <a:p>
            <a:endParaRPr lang="en-US" dirty="0"/>
          </a:p>
        </p:txBody>
      </p:sp>
      <p:sp>
        <p:nvSpPr>
          <p:cNvPr id="4" name="Slide Number Placeholder 3"/>
          <p:cNvSpPr>
            <a:spLocks noGrp="1"/>
          </p:cNvSpPr>
          <p:nvPr>
            <p:ph type="sldNum" sz="quarter" idx="10"/>
          </p:nvPr>
        </p:nvSpPr>
        <p:spPr/>
        <p:txBody>
          <a:bodyPr/>
          <a:lstStyle/>
          <a:p>
            <a:fld id="{CA7ACEDF-992D-4EBF-B4B4-01E562878FC7}" type="slidenum">
              <a:rPr lang="en-US" smtClean="0"/>
              <a:pPr/>
              <a:t>36</a:t>
            </a:fld>
            <a:endParaRPr lang="en-US"/>
          </a:p>
        </p:txBody>
      </p:sp>
    </p:spTree>
    <p:extLst>
      <p:ext uri="{BB962C8B-B14F-4D97-AF65-F5344CB8AC3E}">
        <p14:creationId xmlns:p14="http://schemas.microsoft.com/office/powerpoint/2010/main" val="31664350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Common vision on </a:t>
            </a:r>
            <a:br>
              <a:rPr lang="en-GB" smtClean="0"/>
            </a:br>
            <a:r>
              <a:rPr lang="en-GB" smtClean="0"/>
              <a:t>information management</a:t>
            </a:r>
            <a:endParaRPr lang="en-US" dirty="0"/>
          </a:p>
        </p:txBody>
      </p:sp>
      <p:sp>
        <p:nvSpPr>
          <p:cNvPr id="3" name="Content Placeholder 2"/>
          <p:cNvSpPr>
            <a:spLocks noGrp="1"/>
          </p:cNvSpPr>
          <p:nvPr>
            <p:ph idx="1"/>
          </p:nvPr>
        </p:nvSpPr>
        <p:spPr/>
        <p:txBody>
          <a:bodyPr>
            <a:normAutofit fontScale="92500" lnSpcReduction="10000"/>
          </a:bodyPr>
          <a:lstStyle/>
          <a:p>
            <a:pPr lvl="0"/>
            <a:endParaRPr lang="en-GB" smtClean="0"/>
          </a:p>
          <a:p>
            <a:pPr lvl="0"/>
            <a:r>
              <a:rPr lang="en-GB" smtClean="0"/>
              <a:t>information is being modelled in such a way that the model fits in as closely as possible with the real world, in order to allow multifunctional use of information </a:t>
            </a:r>
          </a:p>
          <a:p>
            <a:pPr lvl="0"/>
            <a:r>
              <a:rPr lang="en-GB" smtClean="0"/>
              <a:t>information is collected from citizens and companies only once by the social sector as a whole, via a channel chosen by the citizens and the companies, preferably from application to application, and with the possibility of quality control by the supplier before the transmission of the information</a:t>
            </a:r>
          </a:p>
          <a:p>
            <a:pPr lvl="0"/>
            <a:r>
              <a:rPr lang="en-GB" smtClean="0"/>
              <a:t>the collected information is validated once according to established task sharing criteria, by the actor that is most entitled to it or by the actor which has the greatest interest in correctly validating it</a:t>
            </a:r>
          </a:p>
          <a:p>
            <a:pPr lvl="0"/>
            <a:r>
              <a:rPr lang="en-GB" smtClean="0"/>
              <a:t>a task sharing model is established indicating which actor stores which information as an authentic source, manages the information and maintains it at the disposal of the authorized users</a:t>
            </a:r>
          </a:p>
          <a:p>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37</a:t>
            </a:fld>
            <a:endParaRPr lang="en-GB" dirty="0"/>
          </a:p>
        </p:txBody>
      </p:sp>
    </p:spTree>
    <p:extLst>
      <p:ext uri="{BB962C8B-B14F-4D97-AF65-F5344CB8AC3E}">
        <p14:creationId xmlns:p14="http://schemas.microsoft.com/office/powerpoint/2010/main" val="1382711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Common vision on </a:t>
            </a:r>
            <a:br>
              <a:rPr lang="en-GB" smtClean="0"/>
            </a:br>
            <a:r>
              <a:rPr lang="en-GB" smtClean="0"/>
              <a:t>information management</a:t>
            </a:r>
            <a:endParaRPr lang="en-US" dirty="0"/>
          </a:p>
        </p:txBody>
      </p:sp>
      <p:sp>
        <p:nvSpPr>
          <p:cNvPr id="3" name="Content Placeholder 2"/>
          <p:cNvSpPr>
            <a:spLocks noGrp="1"/>
          </p:cNvSpPr>
          <p:nvPr>
            <p:ph idx="1"/>
          </p:nvPr>
        </p:nvSpPr>
        <p:spPr/>
        <p:txBody>
          <a:bodyPr>
            <a:normAutofit fontScale="92500" lnSpcReduction="20000"/>
          </a:bodyPr>
          <a:lstStyle/>
          <a:p>
            <a:pPr lvl="0"/>
            <a:endParaRPr lang="en-GB" smtClean="0"/>
          </a:p>
          <a:p>
            <a:pPr lvl="0"/>
            <a:r>
              <a:rPr lang="en-GB" smtClean="0"/>
              <a:t>information can be flexibly assembled according to ever changing legal concepts</a:t>
            </a:r>
          </a:p>
          <a:p>
            <a:pPr lvl="0"/>
            <a:r>
              <a:rPr lang="en-GB" smtClean="0"/>
              <a:t>every actor has to report probable errors of information to the actor that is designated to validate the information</a:t>
            </a:r>
          </a:p>
          <a:p>
            <a:pPr lvl="0"/>
            <a:r>
              <a:rPr lang="en-GB" smtClean="0"/>
              <a:t>every actor that has to validate information according to the agreed task sharing model, has to examine the reported probable errors, to correct them when necessary and to communicate the correct information to every known interested actor</a:t>
            </a:r>
          </a:p>
          <a:p>
            <a:pPr lvl="0"/>
            <a:r>
              <a:rPr lang="en-GB" smtClean="0"/>
              <a:t>once collected and validated, information is stored, managed and exchanged electronically to avoid transcribing and re-entering it manually</a:t>
            </a:r>
          </a:p>
          <a:p>
            <a:pPr lvl="0"/>
            <a:r>
              <a:rPr lang="en-GB" smtClean="0"/>
              <a:t>electronic information exchange can be initiated by</a:t>
            </a:r>
          </a:p>
          <a:p>
            <a:pPr lvl="1"/>
            <a:r>
              <a:rPr lang="en-GB" smtClean="0"/>
              <a:t>the actor that disposes of information</a:t>
            </a:r>
          </a:p>
          <a:p>
            <a:pPr lvl="1"/>
            <a:r>
              <a:rPr lang="en-GB" smtClean="0"/>
              <a:t>the actor that needs information</a:t>
            </a:r>
          </a:p>
          <a:p>
            <a:pPr lvl="1"/>
            <a:r>
              <a:rPr lang="en-GB" smtClean="0"/>
              <a:t>the CBSS that manages the interoperability framework</a:t>
            </a:r>
          </a:p>
          <a:p>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38</a:t>
            </a:fld>
            <a:endParaRPr lang="en-GB" dirty="0"/>
          </a:p>
        </p:txBody>
      </p:sp>
    </p:spTree>
    <p:extLst>
      <p:ext uri="{BB962C8B-B14F-4D97-AF65-F5344CB8AC3E}">
        <p14:creationId xmlns:p14="http://schemas.microsoft.com/office/powerpoint/2010/main" val="4140004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Common vision on </a:t>
            </a:r>
            <a:br>
              <a:rPr lang="en-GB" smtClean="0"/>
            </a:br>
            <a:r>
              <a:rPr lang="en-GB" smtClean="0"/>
              <a:t>information management</a:t>
            </a:r>
            <a:endParaRPr lang="en-US" dirty="0"/>
          </a:p>
        </p:txBody>
      </p:sp>
      <p:sp>
        <p:nvSpPr>
          <p:cNvPr id="3" name="Content Placeholder 2"/>
          <p:cNvSpPr>
            <a:spLocks noGrp="1"/>
          </p:cNvSpPr>
          <p:nvPr>
            <p:ph idx="1"/>
          </p:nvPr>
        </p:nvSpPr>
        <p:spPr/>
        <p:txBody>
          <a:bodyPr/>
          <a:lstStyle/>
          <a:p>
            <a:pPr lvl="0"/>
            <a:endParaRPr lang="en-GB" smtClean="0"/>
          </a:p>
          <a:p>
            <a:pPr lvl="0"/>
            <a:r>
              <a:rPr lang="en-GB" smtClean="0"/>
              <a:t>electronic information exchanges take place on the base of a functional and technical interoperability framework that evolves permanently but gradually according to open market standards, and is independent from the methods of information exchange</a:t>
            </a:r>
          </a:p>
          <a:p>
            <a:pPr lvl="0"/>
            <a:endParaRPr lang="en-GB" smtClean="0"/>
          </a:p>
          <a:p>
            <a:pPr lvl="0"/>
            <a:r>
              <a:rPr lang="en-GB" smtClean="0"/>
              <a:t>available information is used for</a:t>
            </a:r>
          </a:p>
          <a:p>
            <a:pPr lvl="1"/>
            <a:r>
              <a:rPr lang="en-GB" smtClean="0"/>
              <a:t>the automatic granting of benefits</a:t>
            </a:r>
          </a:p>
          <a:p>
            <a:pPr lvl="1"/>
            <a:r>
              <a:rPr lang="en-GB" smtClean="0"/>
              <a:t>prefilling when collecting information</a:t>
            </a:r>
          </a:p>
          <a:p>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39</a:t>
            </a:fld>
            <a:endParaRPr lang="en-GB" dirty="0"/>
          </a:p>
        </p:txBody>
      </p:sp>
    </p:spTree>
    <p:extLst>
      <p:ext uri="{BB962C8B-B14F-4D97-AF65-F5344CB8AC3E}">
        <p14:creationId xmlns:p14="http://schemas.microsoft.com/office/powerpoint/2010/main" val="3068849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mtClean="0"/>
              <a:t>Origins of the CBSS initiative</a:t>
            </a:r>
            <a:endParaRPr lang="en-US" altLang="en-US" smtClean="0"/>
          </a:p>
        </p:txBody>
      </p:sp>
      <p:sp>
        <p:nvSpPr>
          <p:cNvPr id="3" name="Content Placeholder 2"/>
          <p:cNvSpPr>
            <a:spLocks noGrp="1"/>
          </p:cNvSpPr>
          <p:nvPr>
            <p:ph idx="1"/>
          </p:nvPr>
        </p:nvSpPr>
        <p:spPr/>
        <p:txBody>
          <a:bodyPr>
            <a:normAutofit lnSpcReduction="10000"/>
          </a:bodyPr>
          <a:lstStyle/>
          <a:p>
            <a:r>
              <a:rPr lang="en-GB" smtClean="0"/>
              <a:t>stakeholders of the Belgian social sector</a:t>
            </a:r>
          </a:p>
          <a:p>
            <a:pPr lvl="1"/>
            <a:r>
              <a:rPr lang="en-GB" smtClean="0"/>
              <a:t>&gt; 10,000,000 citizens</a:t>
            </a:r>
          </a:p>
          <a:p>
            <a:pPr lvl="1"/>
            <a:r>
              <a:rPr lang="en-GB" smtClean="0"/>
              <a:t>&gt; 220,000 employers</a:t>
            </a:r>
          </a:p>
          <a:p>
            <a:pPr lvl="1"/>
            <a:r>
              <a:rPr lang="en-GB" smtClean="0"/>
              <a:t>about 3,000 public and private institutions (actors) at several levels (federal, regional, local) dealing with</a:t>
            </a:r>
          </a:p>
          <a:p>
            <a:pPr lvl="2"/>
            <a:r>
              <a:rPr lang="en-GB" smtClean="0"/>
              <a:t>collection of social security contributions</a:t>
            </a:r>
          </a:p>
          <a:p>
            <a:pPr lvl="2"/>
            <a:r>
              <a:rPr lang="en-GB" smtClean="0"/>
              <a:t>delivery of social security benefits</a:t>
            </a:r>
          </a:p>
          <a:p>
            <a:pPr lvl="3"/>
            <a:r>
              <a:rPr lang="en-GB" smtClean="0"/>
              <a:t>child benefits</a:t>
            </a:r>
          </a:p>
          <a:p>
            <a:pPr lvl="3"/>
            <a:r>
              <a:rPr lang="en-GB" smtClean="0"/>
              <a:t>unemployment benefits</a:t>
            </a:r>
          </a:p>
          <a:p>
            <a:pPr lvl="3"/>
            <a:r>
              <a:rPr lang="en-GB" smtClean="0"/>
              <a:t>benefits in case of incapacity for work</a:t>
            </a:r>
          </a:p>
          <a:p>
            <a:pPr lvl="3"/>
            <a:r>
              <a:rPr lang="en-GB" smtClean="0"/>
              <a:t>benefits for the disabled</a:t>
            </a:r>
          </a:p>
          <a:p>
            <a:pPr lvl="3"/>
            <a:r>
              <a:rPr lang="en-GB" smtClean="0"/>
              <a:t>re-imbursement of health care costs</a:t>
            </a:r>
          </a:p>
          <a:p>
            <a:pPr lvl="3"/>
            <a:r>
              <a:rPr lang="en-GB" smtClean="0"/>
              <a:t>holiday pay</a:t>
            </a:r>
          </a:p>
          <a:p>
            <a:pPr lvl="3"/>
            <a:r>
              <a:rPr lang="en-GB" smtClean="0"/>
              <a:t>old age pensions</a:t>
            </a:r>
          </a:p>
          <a:p>
            <a:pPr lvl="3"/>
            <a:r>
              <a:rPr lang="en-GB" smtClean="0"/>
              <a:t>guaranteed minimum income</a:t>
            </a:r>
          </a:p>
          <a:p>
            <a:pPr lvl="2"/>
            <a:r>
              <a:rPr lang="en-GB" smtClean="0"/>
              <a:t>delivery of supplementary social benefits</a:t>
            </a:r>
          </a:p>
          <a:p>
            <a:pPr lvl="2"/>
            <a:r>
              <a:rPr lang="en-GB" smtClean="0"/>
              <a:t>delivery of supplementary benefits based on the social security status of a person</a:t>
            </a:r>
          </a:p>
          <a:p>
            <a:endParaRPr lang="en-US" dirty="0"/>
          </a:p>
        </p:txBody>
      </p:sp>
      <p:sp>
        <p:nvSpPr>
          <p:cNvPr id="4" name="Slide Number Placeholder 3"/>
          <p:cNvSpPr>
            <a:spLocks noGrp="1"/>
          </p:cNvSpPr>
          <p:nvPr>
            <p:ph type="sldNum" sz="quarter" idx="10"/>
          </p:nvPr>
        </p:nvSpPr>
        <p:spPr/>
        <p:txBody>
          <a:bodyPr/>
          <a:lstStyle/>
          <a:p>
            <a:fld id="{1AE54ABD-ECCD-42B8-B546-B2ED9BDB0E90}" type="slidenum">
              <a:rPr lang="en-US" smtClean="0"/>
              <a:pPr/>
              <a:t>4</a:t>
            </a:fld>
            <a:endParaRPr lang="en-US"/>
          </a:p>
        </p:txBody>
      </p:sp>
    </p:spTree>
    <p:extLst>
      <p:ext uri="{BB962C8B-B14F-4D97-AF65-F5344CB8AC3E}">
        <p14:creationId xmlns:p14="http://schemas.microsoft.com/office/powerpoint/2010/main" val="3425423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Common vision on information security</a:t>
            </a:r>
            <a:endParaRPr lang="en-US" dirty="0"/>
          </a:p>
        </p:txBody>
      </p:sp>
      <p:sp>
        <p:nvSpPr>
          <p:cNvPr id="3" name="Content Placeholder 2"/>
          <p:cNvSpPr>
            <a:spLocks noGrp="1"/>
          </p:cNvSpPr>
          <p:nvPr>
            <p:ph idx="1"/>
          </p:nvPr>
        </p:nvSpPr>
        <p:spPr/>
        <p:txBody>
          <a:bodyPr>
            <a:normAutofit lnSpcReduction="10000"/>
          </a:bodyPr>
          <a:lstStyle/>
          <a:p>
            <a:r>
              <a:rPr lang="en-GB" smtClean="0"/>
              <a:t>security, availability, integrity and confidentiality of information is ensured by integrated structural, institutional, organizational, HR, technical and other security measures according to agreed policies</a:t>
            </a:r>
          </a:p>
          <a:p>
            <a:r>
              <a:rPr lang="en-GB" smtClean="0"/>
              <a:t>personal information is only used for purposes compatible with the purposes of the collection of the information</a:t>
            </a:r>
          </a:p>
          <a:p>
            <a:r>
              <a:rPr lang="en-GB" smtClean="0"/>
              <a:t>personal information is only accessible to authorized actors and users according to business needs, legislative or policy requirements</a:t>
            </a:r>
          </a:p>
          <a:p>
            <a:r>
              <a:rPr lang="en-GB" smtClean="0"/>
              <a:t>the access authorization to personal information is granted by an Sectoral Committee of the Privacy Commission, designated by Parliament, after having checked whether the access conditions are met</a:t>
            </a:r>
          </a:p>
          <a:p>
            <a:r>
              <a:rPr lang="en-GB" smtClean="0"/>
              <a:t>the access authorizations are public</a:t>
            </a:r>
          </a:p>
          <a:p>
            <a:endParaRPr lang="en-US" dirty="0"/>
          </a:p>
        </p:txBody>
      </p:sp>
      <p:sp>
        <p:nvSpPr>
          <p:cNvPr id="4" name="Slide Number Placeholder 3"/>
          <p:cNvSpPr>
            <a:spLocks noGrp="1"/>
          </p:cNvSpPr>
          <p:nvPr>
            <p:ph type="sldNum" sz="quarter" idx="10"/>
          </p:nvPr>
        </p:nvSpPr>
        <p:spPr/>
        <p:txBody>
          <a:bodyPr/>
          <a:lstStyle/>
          <a:p>
            <a:fld id="{82EA6012-FF1D-4151-BA6C-FDA39F04C6B9}" type="slidenum">
              <a:rPr lang="en-US" smtClean="0"/>
              <a:pPr/>
              <a:t>40</a:t>
            </a:fld>
            <a:endParaRPr lang="en-US"/>
          </a:p>
        </p:txBody>
      </p:sp>
    </p:spTree>
    <p:extLst>
      <p:ext uri="{BB962C8B-B14F-4D97-AF65-F5344CB8AC3E}">
        <p14:creationId xmlns:p14="http://schemas.microsoft.com/office/powerpoint/2010/main" val="1364144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Common vision on information security</a:t>
            </a:r>
            <a:endParaRPr lang="en-US"/>
          </a:p>
        </p:txBody>
      </p:sp>
      <p:sp>
        <p:nvSpPr>
          <p:cNvPr id="37891" name="Content Placeholder 2"/>
          <p:cNvSpPr>
            <a:spLocks noGrp="1"/>
          </p:cNvSpPr>
          <p:nvPr>
            <p:ph idx="1"/>
          </p:nvPr>
        </p:nvSpPr>
        <p:spPr/>
        <p:txBody>
          <a:bodyPr>
            <a:normAutofit lnSpcReduction="10000"/>
          </a:bodyPr>
          <a:lstStyle/>
          <a:p>
            <a:r>
              <a:rPr lang="en-GB" altLang="en-US" smtClean="0"/>
              <a:t>every actual electronic exchange of personal information has to pass an independent trusted third party (basically the CBSS) and is preventively checked on compliance with the existing access authorizations by that trusted third party</a:t>
            </a:r>
          </a:p>
          <a:p>
            <a:r>
              <a:rPr lang="en-GB" altLang="en-US" smtClean="0"/>
              <a:t>every actual electronic exchange of personal information is logged, to be able to trace possible abuse afterwards</a:t>
            </a:r>
          </a:p>
          <a:p>
            <a:r>
              <a:rPr lang="en-GB" altLang="en-US" smtClean="0"/>
              <a:t>every time information is used to take a decision, the information used is communicated to the person concerned together with the decision </a:t>
            </a:r>
          </a:p>
          <a:p>
            <a:r>
              <a:rPr lang="en-GB" altLang="en-US" smtClean="0"/>
              <a:t>every person has right to access and correct his/her own personal data</a:t>
            </a:r>
          </a:p>
          <a:p>
            <a:r>
              <a:rPr lang="en-GB" altLang="en-US" smtClean="0"/>
              <a:t>every actor in the social sector disposes of an information security officer with an advisory, stimulating, documentary and control task</a:t>
            </a:r>
            <a:endParaRPr lang="en-GB" altLang="en-US" dirty="0" smtClean="0"/>
          </a:p>
        </p:txBody>
      </p:sp>
      <p:sp>
        <p:nvSpPr>
          <p:cNvPr id="4" name="Slide Number Placeholder 3"/>
          <p:cNvSpPr>
            <a:spLocks noGrp="1"/>
          </p:cNvSpPr>
          <p:nvPr>
            <p:ph type="sldNum" sz="quarter" idx="10"/>
          </p:nvPr>
        </p:nvSpPr>
        <p:spPr/>
        <p:txBody>
          <a:bodyPr/>
          <a:lstStyle/>
          <a:p>
            <a:fld id="{C315DEE7-B8A5-4E02-A412-057FBC76DA18}" type="slidenum">
              <a:rPr lang="en-US" smtClean="0"/>
              <a:pPr/>
              <a:t>41</a:t>
            </a:fld>
            <a:endParaRPr lang="en-US"/>
          </a:p>
        </p:txBody>
      </p:sp>
    </p:spTree>
    <p:extLst>
      <p:ext uri="{BB962C8B-B14F-4D97-AF65-F5344CB8AC3E}">
        <p14:creationId xmlns:p14="http://schemas.microsoft.com/office/powerpoint/2010/main" val="3587420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mtClean="0"/>
              <a:t>Useful tool: the reference directory</a:t>
            </a:r>
            <a:endParaRPr lang="en-US" dirty="0"/>
          </a:p>
        </p:txBody>
      </p:sp>
      <p:sp>
        <p:nvSpPr>
          <p:cNvPr id="3" name="Content Placeholder 2"/>
          <p:cNvSpPr>
            <a:spLocks noGrp="1"/>
          </p:cNvSpPr>
          <p:nvPr>
            <p:ph idx="1"/>
          </p:nvPr>
        </p:nvSpPr>
        <p:spPr/>
        <p:txBody>
          <a:bodyPr>
            <a:normAutofit lnSpcReduction="10000"/>
          </a:bodyPr>
          <a:lstStyle/>
          <a:p>
            <a:r>
              <a:rPr lang="en-GB" smtClean="0"/>
              <a:t>reference directory</a:t>
            </a:r>
          </a:p>
          <a:p>
            <a:pPr lvl="1"/>
            <a:r>
              <a:rPr lang="en-GB" smtClean="0"/>
              <a:t>directory of available services/information</a:t>
            </a:r>
          </a:p>
          <a:p>
            <a:pPr lvl="2"/>
            <a:r>
              <a:rPr lang="en-GB" smtClean="0"/>
              <a:t>which information/services are available at any actor depending on the capacity in which a person/company is registered at each actor</a:t>
            </a:r>
          </a:p>
          <a:p>
            <a:pPr lvl="1"/>
            <a:r>
              <a:rPr lang="en-GB" smtClean="0"/>
              <a:t>directory of authorized users and applications</a:t>
            </a:r>
          </a:p>
          <a:p>
            <a:pPr lvl="2"/>
            <a:r>
              <a:rPr lang="en-GB" smtClean="0"/>
              <a:t>list of users and applications</a:t>
            </a:r>
          </a:p>
          <a:p>
            <a:pPr lvl="2"/>
            <a:r>
              <a:rPr lang="en-GB" smtClean="0"/>
              <a:t>definition of authentication means and rules</a:t>
            </a:r>
          </a:p>
          <a:p>
            <a:pPr lvl="2"/>
            <a:r>
              <a:rPr lang="en-GB" smtClean="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smtClean="0"/>
              <a:t>directory of data subjects</a:t>
            </a:r>
          </a:p>
          <a:p>
            <a:pPr lvl="2"/>
            <a:r>
              <a:rPr lang="en-GB" smtClean="0"/>
              <a:t>which persons/companies have personal files at which actors for which periods of time, and in which capacity they are registered</a:t>
            </a:r>
          </a:p>
          <a:p>
            <a:pPr lvl="1"/>
            <a:r>
              <a:rPr lang="en-GB" smtClean="0"/>
              <a:t>subscription table</a:t>
            </a:r>
          </a:p>
          <a:p>
            <a:pPr lvl="2"/>
            <a:r>
              <a:rPr lang="en-GB" smtClean="0"/>
              <a:t>which users/applications want to automatically receive what information/services in which situations for which persons/companies in which capacity</a:t>
            </a:r>
          </a:p>
          <a:p>
            <a:endParaRPr lang="en-US" dirty="0"/>
          </a:p>
        </p:txBody>
      </p:sp>
      <p:sp>
        <p:nvSpPr>
          <p:cNvPr id="4" name="Slide Number Placeholder 3"/>
          <p:cNvSpPr>
            <a:spLocks noGrp="1"/>
          </p:cNvSpPr>
          <p:nvPr>
            <p:ph type="sldNum" sz="quarter" idx="10"/>
          </p:nvPr>
        </p:nvSpPr>
        <p:spPr/>
        <p:txBody>
          <a:bodyPr/>
          <a:lstStyle/>
          <a:p>
            <a:fld id="{84AEDDD6-2727-439E-A96F-E9FD4CA77376}" type="slidenum">
              <a:rPr lang="en-GB" smtClean="0"/>
              <a:pPr/>
              <a:t>42</a:t>
            </a:fld>
            <a:endParaRPr lang="en-GB" dirty="0"/>
          </a:p>
        </p:txBody>
      </p:sp>
    </p:spTree>
    <p:extLst>
      <p:ext uri="{BB962C8B-B14F-4D97-AF65-F5344CB8AC3E}">
        <p14:creationId xmlns:p14="http://schemas.microsoft.com/office/powerpoint/2010/main" val="2403193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Useful tool: the electronic identity card</a:t>
            </a:r>
            <a:endParaRPr lang="en-US" dirty="0"/>
          </a:p>
        </p:txBody>
      </p:sp>
      <p:sp>
        <p:nvSpPr>
          <p:cNvPr id="3" name="Content Placeholder 2"/>
          <p:cNvSpPr>
            <a:spLocks noGrp="1"/>
          </p:cNvSpPr>
          <p:nvPr>
            <p:ph idx="1"/>
          </p:nvPr>
        </p:nvSpPr>
        <p:spPr/>
        <p:txBody>
          <a:bodyPr>
            <a:normAutofit fontScale="92500" lnSpcReduction="20000"/>
          </a:bodyPr>
          <a:lstStyle/>
          <a:p>
            <a:r>
              <a:rPr lang="en-GB" smtClean="0"/>
              <a:t>identification of the holder</a:t>
            </a:r>
          </a:p>
          <a:p>
            <a:pPr lvl="1"/>
            <a:r>
              <a:rPr lang="en-GB" smtClean="0"/>
              <a:t>name</a:t>
            </a:r>
          </a:p>
          <a:p>
            <a:pPr lvl="1"/>
            <a:r>
              <a:rPr lang="en-GB" smtClean="0"/>
              <a:t>Christian names</a:t>
            </a:r>
          </a:p>
          <a:p>
            <a:pPr lvl="1"/>
            <a:r>
              <a:rPr lang="en-GB" smtClean="0"/>
              <a:t>nationality</a:t>
            </a:r>
          </a:p>
          <a:p>
            <a:pPr lvl="1"/>
            <a:r>
              <a:rPr lang="en-GB" smtClean="0"/>
              <a:t>date and place of birth</a:t>
            </a:r>
          </a:p>
          <a:p>
            <a:pPr lvl="1"/>
            <a:r>
              <a:rPr lang="en-GB" smtClean="0"/>
              <a:t>sex</a:t>
            </a:r>
          </a:p>
          <a:p>
            <a:pPr lvl="1"/>
            <a:r>
              <a:rPr lang="en-GB" smtClean="0"/>
              <a:t>identification number of the National Register</a:t>
            </a:r>
          </a:p>
          <a:p>
            <a:pPr lvl="1"/>
            <a:r>
              <a:rPr lang="en-GB" smtClean="0"/>
              <a:t>main residence</a:t>
            </a:r>
          </a:p>
          <a:p>
            <a:pPr lvl="1"/>
            <a:r>
              <a:rPr lang="en-GB" smtClean="0"/>
              <a:t>manual signature</a:t>
            </a:r>
          </a:p>
          <a:p>
            <a:r>
              <a:rPr lang="en-GB" smtClean="0"/>
              <a:t>electronic authentication of the identity of the holder (private key and certificate)</a:t>
            </a:r>
          </a:p>
          <a:p>
            <a:r>
              <a:rPr lang="en-GB" smtClean="0"/>
              <a:t>possibility for the holder to sign electronically (private key and certificate)</a:t>
            </a:r>
          </a:p>
          <a:p>
            <a:r>
              <a:rPr lang="en-GB" smtClean="0"/>
              <a:t>no encryption certificate</a:t>
            </a:r>
          </a:p>
          <a:p>
            <a:r>
              <a:rPr lang="en-GB" smtClean="0"/>
              <a:t>no electronic purse</a:t>
            </a:r>
          </a:p>
          <a:p>
            <a:r>
              <a:rPr lang="en-GB" smtClean="0"/>
              <a:t>no biometric data</a:t>
            </a:r>
          </a:p>
          <a:p>
            <a:endParaRPr lang="en-US" dirty="0"/>
          </a:p>
        </p:txBody>
      </p:sp>
      <p:sp>
        <p:nvSpPr>
          <p:cNvPr id="4" name="Slide Number Placeholder 3"/>
          <p:cNvSpPr>
            <a:spLocks noGrp="1"/>
          </p:cNvSpPr>
          <p:nvPr>
            <p:ph type="sldNum" sz="quarter" idx="10"/>
          </p:nvPr>
        </p:nvSpPr>
        <p:spPr/>
        <p:txBody>
          <a:bodyPr/>
          <a:lstStyle/>
          <a:p>
            <a:fld id="{815C50C4-E3EC-4727-9610-8D160CE993F0}" type="slidenum">
              <a:rPr lang="en-US" smtClean="0"/>
              <a:pPr/>
              <a:t>43</a:t>
            </a:fld>
            <a:endParaRPr lang="en-US" dirty="0"/>
          </a:p>
        </p:txBody>
      </p:sp>
    </p:spTree>
    <p:extLst>
      <p:ext uri="{BB962C8B-B14F-4D97-AF65-F5344CB8AC3E}">
        <p14:creationId xmlns:p14="http://schemas.microsoft.com/office/powerpoint/2010/main" val="1773207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Integrated user and access management</a:t>
            </a:r>
            <a:endParaRPr lang="en-US" dirty="0"/>
          </a:p>
        </p:txBody>
      </p:sp>
      <p:sp>
        <p:nvSpPr>
          <p:cNvPr id="52226"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defRPr/>
            </a:pPr>
            <a:fld id="{E7506DF0-BE8F-44C9-8741-C2951D4A160C}" type="slidenum">
              <a:rPr lang="en-GB" altLang="en-US" smtClean="0">
                <a:solidFill>
                  <a:schemeClr val="bg1">
                    <a:lumMod val="50000"/>
                  </a:schemeClr>
                </a:solidFill>
                <a:latin typeface="+mn-lt"/>
              </a:rPr>
              <a:pPr eaLnBrk="1" fontAlgn="base" hangingPunct="1">
                <a:spcBef>
                  <a:spcPct val="0"/>
                </a:spcBef>
                <a:spcAft>
                  <a:spcPct val="0"/>
                </a:spcAft>
                <a:defRPr/>
              </a:pPr>
              <a:t>44</a:t>
            </a:fld>
            <a:endParaRPr lang="en-GB" altLang="en-US" dirty="0" smtClean="0">
              <a:solidFill>
                <a:schemeClr val="bg1">
                  <a:lumMod val="50000"/>
                </a:schemeClr>
              </a:solidFill>
              <a:latin typeface="+mn-lt"/>
            </a:endParaRPr>
          </a:p>
        </p:txBody>
      </p:sp>
      <p:pic>
        <p:nvPicPr>
          <p:cNvPr id="4096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8" y="3068638"/>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4096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4797425"/>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3"/>
          <p:cNvSpPr txBox="1">
            <a:spLocks noChangeArrowheads="1"/>
          </p:cNvSpPr>
          <p:nvPr/>
        </p:nvSpPr>
        <p:spPr bwMode="auto">
          <a:xfrm>
            <a:off x="3635375" y="3429000"/>
            <a:ext cx="4722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Kids-ID</a:t>
            </a:r>
            <a:r>
              <a:rPr lang="en-US" altLang="en-US" sz="1800">
                <a:solidFill>
                  <a:srgbClr val="000000"/>
                </a:solidFill>
                <a:cs typeface="Arial" pitchFamily="34" charset="0"/>
              </a:rPr>
              <a:t>: on demand </a:t>
            </a:r>
            <a:r>
              <a:rPr lang="en-GB" altLang="en-US" sz="1800">
                <a:cs typeface="Arial" pitchFamily="34" charset="0"/>
              </a:rPr>
              <a:t>for children below the age of twelve</a:t>
            </a:r>
            <a:endParaRPr lang="en-US" altLang="en-US" sz="1800">
              <a:solidFill>
                <a:srgbClr val="000000"/>
              </a:solidFill>
              <a:cs typeface="Arial" pitchFamily="34" charset="0"/>
            </a:endParaRPr>
          </a:p>
        </p:txBody>
      </p:sp>
      <p:sp>
        <p:nvSpPr>
          <p:cNvPr id="40967" name="Text Box 24"/>
          <p:cNvSpPr txBox="1">
            <a:spLocks noChangeArrowheads="1"/>
          </p:cNvSpPr>
          <p:nvPr/>
        </p:nvSpPr>
        <p:spPr bwMode="auto">
          <a:xfrm>
            <a:off x="3673475" y="5013325"/>
            <a:ext cx="493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Foreigners card</a:t>
            </a:r>
            <a:r>
              <a:rPr lang="en-US" altLang="en-US" sz="1800">
                <a:solidFill>
                  <a:srgbClr val="000000"/>
                </a:solidFill>
                <a:cs typeface="Arial" pitchFamily="34" charset="0"/>
              </a:rPr>
              <a:t>: </a:t>
            </a:r>
            <a:r>
              <a:rPr lang="en-GB" altLang="en-US" sz="1800">
                <a:cs typeface="Arial" pitchFamily="34" charset="0"/>
              </a:rPr>
              <a:t>for both EU and non-EU citizens </a:t>
            </a:r>
            <a:r>
              <a:rPr lang="en-US" altLang="en-US" sz="1800">
                <a:solidFill>
                  <a:srgbClr val="000000"/>
                </a:solidFill>
                <a:cs typeface="Arial" pitchFamily="34" charset="0"/>
              </a:rPr>
              <a:t>with residence in Belgium</a:t>
            </a:r>
          </a:p>
        </p:txBody>
      </p:sp>
      <p:sp>
        <p:nvSpPr>
          <p:cNvPr id="18442" name="Text Box 25"/>
          <p:cNvSpPr txBox="1">
            <a:spLocks noChangeArrowheads="1"/>
          </p:cNvSpPr>
          <p:nvPr/>
        </p:nvSpPr>
        <p:spPr bwMode="auto">
          <a:xfrm>
            <a:off x="3587750" y="1700213"/>
            <a:ext cx="400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smtClean="0">
                <a:solidFill>
                  <a:prstClr val="black"/>
                </a:solidFill>
                <a:latin typeface="Calibri"/>
                <a:cs typeface="+mn-cs"/>
              </a:rPr>
              <a:t>Electronic identity card (</a:t>
            </a:r>
            <a:r>
              <a:rPr lang="en-US" b="1" dirty="0" err="1" smtClean="0">
                <a:solidFill>
                  <a:prstClr val="black"/>
                </a:solidFill>
                <a:latin typeface="Calibri"/>
                <a:cs typeface="+mn-cs"/>
              </a:rPr>
              <a:t>eID</a:t>
            </a:r>
            <a:r>
              <a:rPr lang="en-US" b="1" dirty="0" smtClean="0">
                <a:solidFill>
                  <a:prstClr val="black"/>
                </a:solidFill>
                <a:latin typeface="Calibri"/>
                <a:cs typeface="+mn-cs"/>
              </a:rPr>
              <a:t>): </a:t>
            </a:r>
            <a:r>
              <a:rPr lang="en-GB" dirty="0" smtClean="0"/>
              <a:t>statutory electronic identity card for Belgians over the age of twelve</a:t>
            </a:r>
            <a:endParaRPr lang="en-US" dirty="0" smtClean="0">
              <a:solidFill>
                <a:prstClr val="black"/>
              </a:solidFill>
            </a:endParaRPr>
          </a:p>
        </p:txBody>
      </p:sp>
      <p:pic>
        <p:nvPicPr>
          <p:cNvPr id="40969" name="Picture 9" descr="eID_n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268413"/>
            <a:ext cx="28543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90382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identity card (</a:t>
            </a:r>
            <a:r>
              <a:rPr lang="en-US" dirty="0" err="1"/>
              <a:t>eID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45</a:t>
            </a:fld>
            <a:endParaRPr lang="en-GB" dirty="0"/>
          </a:p>
        </p:txBody>
      </p:sp>
      <p:pic>
        <p:nvPicPr>
          <p:cNvPr id="6" name="Picture 2" descr="http://www.fedict.belgium.be/fr/binaries/dss_tcm461-214085.jpg"/>
          <p:cNvPicPr>
            <a:picLocks noChangeAspect="1" noChangeArrowheads="1"/>
          </p:cNvPicPr>
          <p:nvPr/>
        </p:nvPicPr>
        <p:blipFill>
          <a:blip r:embed="rId2"/>
          <a:srcRect/>
          <a:stretch>
            <a:fillRect/>
          </a:stretch>
        </p:blipFill>
        <p:spPr bwMode="auto">
          <a:xfrm>
            <a:off x="306388" y="1341438"/>
            <a:ext cx="2752725" cy="1209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File:EID Viewer-2012-01-27 09.49.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16833"/>
            <a:ext cx="4611077" cy="37444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268760"/>
            <a:ext cx="1214438" cy="9128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
          <p:cNvGrpSpPr>
            <a:grpSpLocks/>
          </p:cNvGrpSpPr>
          <p:nvPr/>
        </p:nvGrpSpPr>
        <p:grpSpPr bwMode="auto">
          <a:xfrm>
            <a:off x="34925" y="3357562"/>
            <a:ext cx="2808288" cy="785807"/>
            <a:chOff x="35496" y="3794055"/>
            <a:chExt cx="2808311" cy="787073"/>
          </a:xfrm>
        </p:grpSpPr>
        <p:sp>
          <p:nvSpPr>
            <p:cNvPr id="10" name="Text Box 3"/>
            <p:cNvSpPr txBox="1">
              <a:spLocks noChangeArrowheads="1"/>
            </p:cNvSpPr>
            <p:nvPr/>
          </p:nvSpPr>
          <p:spPr bwMode="auto">
            <a:xfrm>
              <a:off x="35496" y="3794055"/>
              <a:ext cx="2808311" cy="46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sz="2000" dirty="0" err="1" smtClean="0">
                  <a:solidFill>
                    <a:srgbClr val="000000"/>
                  </a:solidFill>
                  <a:latin typeface="+mj-lt"/>
                </a:rPr>
                <a:t>authenticate</a:t>
              </a:r>
              <a:r>
                <a:rPr lang="nl-BE" sz="2000" dirty="0" smtClean="0">
                  <a:solidFill>
                    <a:srgbClr val="000000"/>
                  </a:solidFill>
                  <a:latin typeface="+mj-lt"/>
                </a:rPr>
                <a:t> </a:t>
              </a:r>
              <a:r>
                <a:rPr lang="nl-BE" sz="2000" dirty="0" err="1" smtClean="0">
                  <a:solidFill>
                    <a:srgbClr val="000000"/>
                  </a:solidFill>
                  <a:latin typeface="+mj-lt"/>
                </a:rPr>
                <a:t>identity</a:t>
              </a:r>
              <a:endParaRPr lang="nl-NL" sz="2000" dirty="0" smtClean="0">
                <a:solidFill>
                  <a:srgbClr val="000000"/>
                </a:solidFill>
                <a:latin typeface="+mj-lt"/>
              </a:endParaRPr>
            </a:p>
          </p:txBody>
        </p:sp>
        <p:sp>
          <p:nvSpPr>
            <p:cNvPr id="11" name="AutoShape 12"/>
            <p:cNvSpPr>
              <a:spLocks noChangeArrowheads="1"/>
            </p:cNvSpPr>
            <p:nvPr/>
          </p:nvSpPr>
          <p:spPr bwMode="auto">
            <a:xfrm>
              <a:off x="827704" y="4221128"/>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pic>
        <p:nvPicPr>
          <p:cNvPr id="12" name="Picture 8" descr="Naamloos-2kop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661248"/>
            <a:ext cx="2585806" cy="931416"/>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nvGrpSpPr>
          <p:cNvPr id="13" name="Group 2"/>
          <p:cNvGrpSpPr>
            <a:grpSpLocks/>
          </p:cNvGrpSpPr>
          <p:nvPr/>
        </p:nvGrpSpPr>
        <p:grpSpPr bwMode="auto">
          <a:xfrm>
            <a:off x="107950" y="5618161"/>
            <a:ext cx="2447925" cy="763589"/>
            <a:chOff x="107504" y="5618061"/>
            <a:chExt cx="2447925" cy="763267"/>
          </a:xfrm>
        </p:grpSpPr>
        <p:sp>
          <p:nvSpPr>
            <p:cNvPr id="14" name="Text Box 5"/>
            <p:cNvSpPr txBox="1">
              <a:spLocks noChangeArrowheads="1"/>
            </p:cNvSpPr>
            <p:nvPr/>
          </p:nvSpPr>
          <p:spPr bwMode="auto">
            <a:xfrm>
              <a:off x="107504" y="5618061"/>
              <a:ext cx="2447925" cy="46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sz="2000" dirty="0" smtClean="0">
                  <a:solidFill>
                    <a:prstClr val="black"/>
                  </a:solidFill>
                  <a:latin typeface="Calibri"/>
                  <a:cs typeface="+mn-cs"/>
                </a:rPr>
                <a:t>digital signatures</a:t>
              </a:r>
              <a:endParaRPr lang="nl-NL" sz="2000" dirty="0" smtClean="0">
                <a:solidFill>
                  <a:prstClr val="black"/>
                </a:solidFill>
                <a:latin typeface="Arial" charset="0"/>
              </a:endParaRPr>
            </a:p>
          </p:txBody>
        </p:sp>
        <p:sp>
          <p:nvSpPr>
            <p:cNvPr id="15" name="AutoShape 12"/>
            <p:cNvSpPr>
              <a:spLocks noChangeArrowheads="1"/>
            </p:cNvSpPr>
            <p:nvPr/>
          </p:nvSpPr>
          <p:spPr bwMode="auto">
            <a:xfrm>
              <a:off x="883821" y="6021328"/>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grpSp>
        <p:nvGrpSpPr>
          <p:cNvPr id="16" name="Group 3"/>
          <p:cNvGrpSpPr>
            <a:grpSpLocks/>
          </p:cNvGrpSpPr>
          <p:nvPr/>
        </p:nvGrpSpPr>
        <p:grpSpPr bwMode="auto">
          <a:xfrm>
            <a:off x="3419475" y="1125538"/>
            <a:ext cx="2195513" cy="790572"/>
            <a:chOff x="3419872" y="1124746"/>
            <a:chExt cx="2195513" cy="792046"/>
          </a:xfrm>
        </p:grpSpPr>
        <p:sp>
          <p:nvSpPr>
            <p:cNvPr id="17" name="Text Box 4"/>
            <p:cNvSpPr txBox="1">
              <a:spLocks noChangeArrowheads="1"/>
            </p:cNvSpPr>
            <p:nvPr/>
          </p:nvSpPr>
          <p:spPr bwMode="auto">
            <a:xfrm>
              <a:off x="3419872" y="1124746"/>
              <a:ext cx="2195513" cy="46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20000"/>
                </a:lnSpc>
                <a:spcBef>
                  <a:spcPct val="50000"/>
                </a:spcBef>
                <a:defRPr/>
              </a:pPr>
              <a:r>
                <a:rPr lang="nl-BE" sz="2000" dirty="0" smtClean="0">
                  <a:solidFill>
                    <a:srgbClr val="000000"/>
                  </a:solidFill>
                  <a:latin typeface="Arial" charset="0"/>
                </a:rPr>
                <a:t>       </a:t>
              </a:r>
              <a:r>
                <a:rPr lang="nl-BE" sz="2000" dirty="0" err="1" smtClean="0">
                  <a:solidFill>
                    <a:srgbClr val="000000"/>
                  </a:solidFill>
                  <a:latin typeface="+mj-lt"/>
                </a:rPr>
                <a:t>read</a:t>
              </a:r>
              <a:r>
                <a:rPr lang="nl-BE" sz="2000" dirty="0" smtClean="0">
                  <a:solidFill>
                    <a:srgbClr val="000000"/>
                  </a:solidFill>
                  <a:latin typeface="+mj-lt"/>
                </a:rPr>
                <a:t> data </a:t>
              </a:r>
              <a:endParaRPr lang="nl-NL" sz="2000" dirty="0" smtClean="0">
                <a:solidFill>
                  <a:srgbClr val="000000"/>
                </a:solidFill>
                <a:latin typeface="+mj-lt"/>
              </a:endParaRPr>
            </a:p>
          </p:txBody>
        </p:sp>
        <p:sp>
          <p:nvSpPr>
            <p:cNvPr id="18" name="AutoShape 12"/>
            <p:cNvSpPr>
              <a:spLocks noChangeArrowheads="1"/>
            </p:cNvSpPr>
            <p:nvPr/>
          </p:nvSpPr>
          <p:spPr bwMode="auto">
            <a:xfrm>
              <a:off x="3924048" y="1556792"/>
              <a:ext cx="1080000" cy="360000"/>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527622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identity card (</a:t>
            </a:r>
            <a:r>
              <a:rPr lang="en-US" dirty="0" err="1"/>
              <a:t>eID</a:t>
            </a:r>
            <a:r>
              <a:rPr lang="en-US" dirty="0"/>
              <a:t>)</a:t>
            </a:r>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46</a:t>
            </a:fld>
            <a:endParaRPr lang="en-GB" dirty="0"/>
          </a:p>
        </p:txBody>
      </p:sp>
      <p:pic>
        <p:nvPicPr>
          <p:cNvPr id="5" name="Picture 2"/>
          <p:cNvPicPr>
            <a:picLocks noChangeAspect="1" noChangeArrowheads="1"/>
          </p:cNvPicPr>
          <p:nvPr/>
        </p:nvPicPr>
        <p:blipFill>
          <a:blip r:embed="rId2"/>
          <a:srcRect/>
          <a:stretch>
            <a:fillRect/>
          </a:stretch>
        </p:blipFill>
        <p:spPr bwMode="auto">
          <a:xfrm>
            <a:off x="3195811" y="1340768"/>
            <a:ext cx="2600325" cy="923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824170"/>
            <a:ext cx="2939239" cy="22044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24170"/>
            <a:ext cx="2880989" cy="2197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656013"/>
            <a:ext cx="2951162" cy="24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 8"/>
          <p:cNvGraphicFramePr/>
          <p:nvPr/>
        </p:nvGraphicFramePr>
        <p:xfrm>
          <a:off x="569011" y="1340768"/>
          <a:ext cx="8208912" cy="3477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31790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smtClean="0"/>
              <a:t>Information security</a:t>
            </a:r>
            <a:endParaRPr lang="en-US" altLang="en-US" smtClean="0"/>
          </a:p>
        </p:txBody>
      </p:sp>
      <p:sp>
        <p:nvSpPr>
          <p:cNvPr id="56323" name="Content Placeholder 2"/>
          <p:cNvSpPr>
            <a:spLocks noGrp="1"/>
          </p:cNvSpPr>
          <p:nvPr>
            <p:ph idx="1"/>
          </p:nvPr>
        </p:nvSpPr>
        <p:spPr/>
        <p:txBody>
          <a:bodyPr/>
          <a:lstStyle/>
          <a:p>
            <a:endParaRPr lang="en-GB" altLang="en-US" dirty="0" smtClean="0"/>
          </a:p>
          <a:p>
            <a:r>
              <a:rPr lang="en-GB" altLang="en-US" dirty="0" smtClean="0"/>
              <a:t>structural and institutional measures</a:t>
            </a:r>
          </a:p>
          <a:p>
            <a:endParaRPr lang="en-GB" altLang="en-US" dirty="0" smtClean="0"/>
          </a:p>
          <a:p>
            <a:endParaRPr lang="en-GB" altLang="en-US" dirty="0" smtClean="0"/>
          </a:p>
          <a:p>
            <a:r>
              <a:rPr lang="en-GB" altLang="en-US" dirty="0" smtClean="0"/>
              <a:t>organizational and technical measures based on ISO 27XXX</a:t>
            </a:r>
          </a:p>
          <a:p>
            <a:endParaRPr lang="en-GB" altLang="en-US" dirty="0" smtClean="0"/>
          </a:p>
          <a:p>
            <a:endParaRPr lang="en-GB" altLang="en-US" dirty="0" smtClean="0"/>
          </a:p>
          <a:p>
            <a:r>
              <a:rPr lang="en-GB" altLang="en-US" dirty="0" smtClean="0"/>
              <a:t>legal measures</a:t>
            </a:r>
          </a:p>
          <a:p>
            <a:endParaRPr lang="en-US" altLang="en-US" dirty="0" smtClean="0"/>
          </a:p>
        </p:txBody>
      </p:sp>
      <p:sp>
        <p:nvSpPr>
          <p:cNvPr id="4" name="Slide Number Placeholder 3"/>
          <p:cNvSpPr>
            <a:spLocks noGrp="1"/>
          </p:cNvSpPr>
          <p:nvPr>
            <p:ph type="sldNum" sz="quarter" idx="10"/>
          </p:nvPr>
        </p:nvSpPr>
        <p:spPr/>
        <p:txBody>
          <a:bodyPr/>
          <a:lstStyle/>
          <a:p>
            <a:fld id="{30A96460-6139-4F90-856C-7BF52397AD97}" type="slidenum">
              <a:rPr lang="en-US" smtClean="0"/>
              <a:pPr/>
              <a:t>47</a:t>
            </a:fld>
            <a:endParaRPr lang="en-US"/>
          </a:p>
        </p:txBody>
      </p:sp>
    </p:spTree>
    <p:extLst>
      <p:ext uri="{BB962C8B-B14F-4D97-AF65-F5344CB8AC3E}">
        <p14:creationId xmlns:p14="http://schemas.microsoft.com/office/powerpoint/2010/main" val="787416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Structural and institutional measures</a:t>
            </a:r>
            <a:endParaRPr lang="en-US" dirty="0"/>
          </a:p>
        </p:txBody>
      </p:sp>
      <p:sp>
        <p:nvSpPr>
          <p:cNvPr id="3" name="Content Placeholder 2"/>
          <p:cNvSpPr>
            <a:spLocks noGrp="1"/>
          </p:cNvSpPr>
          <p:nvPr>
            <p:ph idx="1"/>
          </p:nvPr>
        </p:nvSpPr>
        <p:spPr/>
        <p:txBody>
          <a:bodyPr/>
          <a:lstStyle/>
          <a:p>
            <a:r>
              <a:rPr lang="en-GB" smtClean="0"/>
              <a:t>no central data storage</a:t>
            </a:r>
          </a:p>
          <a:p>
            <a:r>
              <a:rPr lang="en-GB" smtClean="0"/>
              <a:t>independent Sectoral Committee of the Privacy Commission</a:t>
            </a:r>
          </a:p>
          <a:p>
            <a:r>
              <a:rPr lang="en-GB" smtClean="0"/>
              <a:t>within social sector, a preventive control of the legitimacy of personal data exchange by CBSS according to the authorizations of the independent Sectoral Committee of the Privacy Commission</a:t>
            </a:r>
          </a:p>
          <a:p>
            <a:r>
              <a:rPr lang="en-GB" smtClean="0"/>
              <a:t>information security department with each actor in the social sector</a:t>
            </a:r>
          </a:p>
          <a:p>
            <a:r>
              <a:rPr lang="en-GB" smtClean="0"/>
              <a:t>specialized information security service providers</a:t>
            </a:r>
          </a:p>
          <a:p>
            <a:r>
              <a:rPr lang="en-GB" smtClean="0"/>
              <a:t>information security working group </a:t>
            </a:r>
          </a:p>
          <a:p>
            <a:endParaRPr lang="en-US" dirty="0"/>
          </a:p>
        </p:txBody>
      </p:sp>
      <p:sp>
        <p:nvSpPr>
          <p:cNvPr id="4" name="Slide Number Placeholder 3"/>
          <p:cNvSpPr>
            <a:spLocks noGrp="1"/>
          </p:cNvSpPr>
          <p:nvPr>
            <p:ph type="sldNum" sz="quarter" idx="10"/>
          </p:nvPr>
        </p:nvSpPr>
        <p:spPr/>
        <p:txBody>
          <a:bodyPr/>
          <a:lstStyle/>
          <a:p>
            <a:fld id="{BC4E9AA5-B19E-4F5E-ADCF-A0EE93F692E6}" type="slidenum">
              <a:rPr lang="en-US" smtClean="0"/>
              <a:pPr/>
              <a:t>48</a:t>
            </a:fld>
            <a:endParaRPr lang="en-US"/>
          </a:p>
        </p:txBody>
      </p:sp>
    </p:spTree>
    <p:extLst>
      <p:ext uri="{BB962C8B-B14F-4D97-AF65-F5344CB8AC3E}">
        <p14:creationId xmlns:p14="http://schemas.microsoft.com/office/powerpoint/2010/main" val="3416136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Independent Sectoral Committee</a:t>
            </a:r>
            <a:br>
              <a:rPr lang="en-GB" smtClean="0"/>
            </a:br>
            <a:r>
              <a:rPr lang="en-GB" smtClean="0"/>
              <a:t>of the Privacy Commission</a:t>
            </a:r>
            <a:endParaRPr lang="en-US" dirty="0"/>
          </a:p>
        </p:txBody>
      </p:sp>
      <p:sp>
        <p:nvSpPr>
          <p:cNvPr id="3" name="Content Placeholder 2"/>
          <p:cNvSpPr>
            <a:spLocks noGrp="1"/>
          </p:cNvSpPr>
          <p:nvPr>
            <p:ph idx="1"/>
          </p:nvPr>
        </p:nvSpPr>
        <p:spPr/>
        <p:txBody>
          <a:bodyPr/>
          <a:lstStyle/>
          <a:p>
            <a:endParaRPr lang="en-GB" smtClean="0"/>
          </a:p>
          <a:p>
            <a:r>
              <a:rPr lang="en-GB" smtClean="0"/>
              <a:t>designated by the Belgian Parliament</a:t>
            </a:r>
          </a:p>
          <a:p>
            <a:endParaRPr lang="en-GB" smtClean="0"/>
          </a:p>
          <a:p>
            <a:r>
              <a:rPr lang="en-GB" smtClean="0"/>
              <a:t>mandate</a:t>
            </a:r>
          </a:p>
          <a:p>
            <a:pPr lvl="1"/>
            <a:r>
              <a:rPr lang="en-GB" smtClean="0"/>
              <a:t>information security supervision</a:t>
            </a:r>
          </a:p>
          <a:p>
            <a:pPr lvl="1"/>
            <a:r>
              <a:rPr lang="en-GB" smtClean="0"/>
              <a:t>authorizing information exchange</a:t>
            </a:r>
          </a:p>
          <a:p>
            <a:pPr lvl="1"/>
            <a:r>
              <a:rPr lang="en-GB" smtClean="0"/>
              <a:t>complaint handling</a:t>
            </a:r>
          </a:p>
          <a:p>
            <a:pPr lvl="1"/>
            <a:r>
              <a:rPr lang="en-GB" smtClean="0"/>
              <a:t>information security recommendations</a:t>
            </a:r>
          </a:p>
          <a:p>
            <a:pPr lvl="1"/>
            <a:r>
              <a:rPr lang="en-GB" smtClean="0"/>
              <a:t>extensive investigating powers</a:t>
            </a:r>
          </a:p>
          <a:p>
            <a:pPr lvl="1"/>
            <a:r>
              <a:rPr lang="en-GB" smtClean="0"/>
              <a:t>annual activity report</a:t>
            </a:r>
          </a:p>
          <a:p>
            <a:endParaRPr lang="en-US" dirty="0"/>
          </a:p>
        </p:txBody>
      </p:sp>
      <p:sp>
        <p:nvSpPr>
          <p:cNvPr id="4" name="Slide Number Placeholder 3"/>
          <p:cNvSpPr>
            <a:spLocks noGrp="1"/>
          </p:cNvSpPr>
          <p:nvPr>
            <p:ph type="sldNum" sz="quarter" idx="10"/>
          </p:nvPr>
        </p:nvSpPr>
        <p:spPr/>
        <p:txBody>
          <a:bodyPr/>
          <a:lstStyle/>
          <a:p>
            <a:fld id="{40D0E332-7129-40ED-A7AB-675DC3746C1A}" type="slidenum">
              <a:rPr lang="en-US" smtClean="0"/>
              <a:pPr/>
              <a:t>49</a:t>
            </a:fld>
            <a:endParaRPr lang="en-US"/>
          </a:p>
        </p:txBody>
      </p:sp>
    </p:spTree>
    <p:extLst>
      <p:ext uri="{BB962C8B-B14F-4D97-AF65-F5344CB8AC3E}">
        <p14:creationId xmlns:p14="http://schemas.microsoft.com/office/powerpoint/2010/main" val="1522563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Origins of the CBSS initiative</a:t>
            </a:r>
            <a:endParaRPr lang="en-US" altLang="en-US" smtClean="0"/>
          </a:p>
        </p:txBody>
      </p:sp>
      <p:sp>
        <p:nvSpPr>
          <p:cNvPr id="3" name="Content Placeholder 2"/>
          <p:cNvSpPr>
            <a:spLocks noGrp="1"/>
          </p:cNvSpPr>
          <p:nvPr>
            <p:ph idx="1"/>
          </p:nvPr>
        </p:nvSpPr>
        <p:spPr/>
        <p:txBody>
          <a:bodyPr>
            <a:normAutofit fontScale="92500" lnSpcReduction="20000"/>
          </a:bodyPr>
          <a:lstStyle/>
          <a:p>
            <a:r>
              <a:rPr lang="en-GB" smtClean="0"/>
              <a:t>a lack of well coordinated service delivery processes and of a lack of well coordinated information management led to</a:t>
            </a:r>
          </a:p>
          <a:p>
            <a:pPr lvl="1"/>
            <a:r>
              <a:rPr lang="en-GB" smtClean="0"/>
              <a:t>a huge avoidable administrative burden and related costs for</a:t>
            </a:r>
          </a:p>
          <a:p>
            <a:pPr lvl="2"/>
            <a:r>
              <a:rPr lang="en-GB" smtClean="0"/>
              <a:t>the citizens</a:t>
            </a:r>
          </a:p>
          <a:p>
            <a:pPr lvl="2"/>
            <a:r>
              <a:rPr lang="en-GB" smtClean="0"/>
              <a:t>the employers/companies</a:t>
            </a:r>
          </a:p>
          <a:p>
            <a:pPr lvl="2"/>
            <a:r>
              <a:rPr lang="en-GB" smtClean="0"/>
              <a:t>the actors in the social sector</a:t>
            </a:r>
          </a:p>
          <a:p>
            <a:pPr lvl="1"/>
            <a:r>
              <a:rPr lang="en-GB" smtClean="0"/>
              <a:t>service delivery that didn’t meet the expectations of the citizens and the companies</a:t>
            </a:r>
          </a:p>
          <a:p>
            <a:pPr lvl="1"/>
            <a:r>
              <a:rPr lang="en-GB" smtClean="0"/>
              <a:t>suboptimal effectiveness of social protection</a:t>
            </a:r>
          </a:p>
          <a:p>
            <a:pPr lvl="1"/>
            <a:r>
              <a:rPr lang="en-GB" smtClean="0"/>
              <a:t>insufficient social inclusion</a:t>
            </a:r>
          </a:p>
          <a:p>
            <a:pPr lvl="1"/>
            <a:r>
              <a:rPr lang="en-GB" smtClean="0"/>
              <a:t>too high possibilities of fraud</a:t>
            </a:r>
          </a:p>
          <a:p>
            <a:pPr lvl="1"/>
            <a:r>
              <a:rPr lang="en-GB" smtClean="0"/>
              <a:t>suboptimal support of social policy</a:t>
            </a:r>
          </a:p>
          <a:p>
            <a:r>
              <a:rPr lang="en-GB" smtClean="0"/>
              <a:t>at the same moment there were</a:t>
            </a:r>
          </a:p>
          <a:p>
            <a:pPr lvl="1"/>
            <a:r>
              <a:rPr lang="en-GB" smtClean="0"/>
              <a:t>a clear political will to solve those problems</a:t>
            </a:r>
          </a:p>
          <a:p>
            <a:pPr lvl="1"/>
            <a:r>
              <a:rPr lang="en-GB" smtClean="0"/>
              <a:t>a scientifically well-founded solution based on the creation of a Crossroads Bank stimulating and coordinating business process re-engineering and electronic co-operation </a:t>
            </a:r>
          </a:p>
          <a:p>
            <a:endParaRPr lang="en-US" dirty="0"/>
          </a:p>
        </p:txBody>
      </p:sp>
      <p:sp>
        <p:nvSpPr>
          <p:cNvPr id="4" name="Slide Number Placeholder 3"/>
          <p:cNvSpPr>
            <a:spLocks noGrp="1"/>
          </p:cNvSpPr>
          <p:nvPr>
            <p:ph type="sldNum" sz="quarter" idx="10"/>
          </p:nvPr>
        </p:nvSpPr>
        <p:spPr/>
        <p:txBody>
          <a:bodyPr/>
          <a:lstStyle/>
          <a:p>
            <a:fld id="{3059AD07-E901-48B0-A8DD-CB09515382C7}" type="slidenum">
              <a:rPr lang="en-US" smtClean="0"/>
              <a:pPr/>
              <a:t>5</a:t>
            </a:fld>
            <a:endParaRPr lang="en-US"/>
          </a:p>
        </p:txBody>
      </p:sp>
    </p:spTree>
    <p:extLst>
      <p:ext uri="{BB962C8B-B14F-4D97-AF65-F5344CB8AC3E}">
        <p14:creationId xmlns:p14="http://schemas.microsoft.com/office/powerpoint/2010/main" val="2990092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GB" altLang="en-US" smtClean="0"/>
              <a:t>Information security department</a:t>
            </a:r>
            <a:endParaRPr lang="en-US" altLang="en-US" dirty="0" smtClean="0"/>
          </a:p>
        </p:txBody>
      </p:sp>
      <p:sp>
        <p:nvSpPr>
          <p:cNvPr id="3" name="Content Placeholder 2"/>
          <p:cNvSpPr>
            <a:spLocks noGrp="1"/>
          </p:cNvSpPr>
          <p:nvPr>
            <p:ph idx="1"/>
          </p:nvPr>
        </p:nvSpPr>
        <p:spPr/>
        <p:txBody>
          <a:bodyPr/>
          <a:lstStyle/>
          <a:p>
            <a:r>
              <a:rPr lang="en-GB" smtClean="0"/>
              <a:t>with each social sector institution</a:t>
            </a:r>
          </a:p>
          <a:p>
            <a:r>
              <a:rPr lang="en-GB" smtClean="0"/>
              <a:t>composition</a:t>
            </a:r>
          </a:p>
          <a:p>
            <a:pPr lvl="1"/>
            <a:r>
              <a:rPr lang="en-GB" smtClean="0"/>
              <a:t>information security officer</a:t>
            </a:r>
          </a:p>
          <a:p>
            <a:pPr lvl="1"/>
            <a:r>
              <a:rPr lang="en-GB" smtClean="0"/>
              <a:t>one or more assistants</a:t>
            </a:r>
          </a:p>
          <a:p>
            <a:r>
              <a:rPr lang="en-GB" smtClean="0"/>
              <a:t>Sectoral Committee carries out control on independence and enables the permanent education of the information security officers</a:t>
            </a:r>
          </a:p>
          <a:p>
            <a:r>
              <a:rPr lang="en-GB" smtClean="0"/>
              <a:t>Sectoral Committee can allow that a task of  the information security department is outsourced to a recognized specialized information security service provider</a:t>
            </a:r>
          </a:p>
          <a:p>
            <a:endParaRPr lang="en-US" dirty="0"/>
          </a:p>
        </p:txBody>
      </p:sp>
      <p:sp>
        <p:nvSpPr>
          <p:cNvPr id="4" name="Slide Number Placeholder 3"/>
          <p:cNvSpPr>
            <a:spLocks noGrp="1"/>
          </p:cNvSpPr>
          <p:nvPr>
            <p:ph type="sldNum" sz="quarter" idx="10"/>
          </p:nvPr>
        </p:nvSpPr>
        <p:spPr/>
        <p:txBody>
          <a:bodyPr/>
          <a:lstStyle/>
          <a:p>
            <a:fld id="{58E7703C-35D9-4930-94E6-3CA156FB510E}" type="slidenum">
              <a:rPr lang="en-US" smtClean="0"/>
              <a:pPr/>
              <a:t>50</a:t>
            </a:fld>
            <a:endParaRPr lang="en-US"/>
          </a:p>
        </p:txBody>
      </p:sp>
    </p:spTree>
    <p:extLst>
      <p:ext uri="{BB962C8B-B14F-4D97-AF65-F5344CB8AC3E}">
        <p14:creationId xmlns:p14="http://schemas.microsoft.com/office/powerpoint/2010/main" val="8158737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altLang="en-US" smtClean="0"/>
              <a:t>information security department</a:t>
            </a:r>
          </a:p>
          <a:p>
            <a:pPr lvl="1" algn="just" eaLnBrk="1" hangingPunct="1"/>
            <a:r>
              <a:rPr lang="en-GB" altLang="en-US" sz="2000" smtClean="0"/>
              <a:t>recommends</a:t>
            </a:r>
          </a:p>
          <a:p>
            <a:pPr lvl="1" algn="just" eaLnBrk="1" hangingPunct="1"/>
            <a:r>
              <a:rPr lang="en-GB" altLang="en-US" sz="2000" smtClean="0"/>
              <a:t>promotes</a:t>
            </a:r>
          </a:p>
          <a:p>
            <a:pPr lvl="1" algn="just" eaLnBrk="1" hangingPunct="1"/>
            <a:r>
              <a:rPr lang="en-GB" altLang="en-US" sz="2000" smtClean="0"/>
              <a:t>documents</a:t>
            </a:r>
          </a:p>
          <a:p>
            <a:pPr lvl="1" algn="just" eaLnBrk="1" hangingPunct="1"/>
            <a:r>
              <a:rPr lang="en-GB" altLang="en-US" sz="2000" smtClean="0"/>
              <a:t>controls</a:t>
            </a:r>
          </a:p>
          <a:p>
            <a:pPr lvl="1" eaLnBrk="1" hangingPunct="1"/>
            <a:r>
              <a:rPr lang="en-GB" altLang="en-US" sz="2000" smtClean="0"/>
              <a:t>reports directly to the executive management</a:t>
            </a:r>
          </a:p>
          <a:p>
            <a:pPr lvl="1" eaLnBrk="1" hangingPunct="1"/>
            <a:r>
              <a:rPr lang="en-GB" altLang="en-US" sz="2000" smtClean="0"/>
              <a:t>formulates the blueprint of the security plan </a:t>
            </a:r>
          </a:p>
          <a:p>
            <a:pPr lvl="1" eaLnBrk="1" hangingPunct="1"/>
            <a:r>
              <a:rPr lang="en-GB" altLang="en-US" sz="2000" smtClean="0"/>
              <a:t>elaborates the annual information security report</a:t>
            </a:r>
          </a:p>
          <a:p>
            <a:pPr marL="457200" lvl="1" indent="0">
              <a:buNone/>
            </a:pPr>
            <a:endParaRPr lang="en-GB" altLang="en-US" sz="2000" dirty="0"/>
          </a:p>
        </p:txBody>
      </p:sp>
      <p:sp>
        <p:nvSpPr>
          <p:cNvPr id="3" name="Content Placeholder 2"/>
          <p:cNvSpPr>
            <a:spLocks noGrp="1"/>
          </p:cNvSpPr>
          <p:nvPr>
            <p:ph sz="half" idx="2"/>
          </p:nvPr>
        </p:nvSpPr>
        <p:spPr/>
        <p:txBody>
          <a:bodyPr/>
          <a:lstStyle/>
          <a:p>
            <a:r>
              <a:rPr lang="en-GB" altLang="en-US" dirty="0" smtClean="0"/>
              <a:t>executive management</a:t>
            </a:r>
          </a:p>
          <a:p>
            <a:pPr lvl="1" eaLnBrk="1" hangingPunct="1"/>
            <a:endParaRPr lang="en-GB" altLang="en-US" sz="2000" dirty="0" smtClean="0"/>
          </a:p>
          <a:p>
            <a:pPr lvl="1" eaLnBrk="1" hangingPunct="1"/>
            <a:r>
              <a:rPr lang="en-GB" altLang="en-US" sz="2000" dirty="0" smtClean="0"/>
              <a:t>takes decisions</a:t>
            </a:r>
          </a:p>
          <a:p>
            <a:pPr lvl="1" algn="just" eaLnBrk="1" hangingPunct="1"/>
            <a:r>
              <a:rPr lang="en-GB" altLang="en-US" sz="2000" dirty="0" smtClean="0"/>
              <a:t>has the final responsibility</a:t>
            </a:r>
          </a:p>
          <a:p>
            <a:pPr lvl="1" algn="just" eaLnBrk="1" hangingPunct="1"/>
            <a:r>
              <a:rPr lang="en-GB" altLang="en-US" sz="2000" dirty="0" smtClean="0"/>
              <a:t>gives motivated feedback</a:t>
            </a:r>
          </a:p>
          <a:p>
            <a:pPr lvl="1" eaLnBrk="1" hangingPunct="1"/>
            <a:r>
              <a:rPr lang="en-GB" altLang="en-US" sz="2000" dirty="0" smtClean="0"/>
              <a:t>approves the information security plan</a:t>
            </a:r>
          </a:p>
          <a:p>
            <a:pPr lvl="1" eaLnBrk="1" hangingPunct="1"/>
            <a:r>
              <a:rPr lang="en-GB" altLang="en-US" sz="2000" dirty="0" smtClean="0"/>
              <a:t>supplies the necessary resources</a:t>
            </a:r>
            <a:endParaRPr lang="en-GB" altLang="en-US" sz="2000" dirty="0"/>
          </a:p>
        </p:txBody>
      </p:sp>
      <p:sp>
        <p:nvSpPr>
          <p:cNvPr id="4" name="Title 3"/>
          <p:cNvSpPr>
            <a:spLocks noGrp="1"/>
          </p:cNvSpPr>
          <p:nvPr>
            <p:ph type="title"/>
          </p:nvPr>
        </p:nvSpPr>
        <p:spPr/>
        <p:txBody>
          <a:bodyPr/>
          <a:lstStyle/>
          <a:p>
            <a:r>
              <a:rPr lang="en-GB" altLang="en-US" smtClean="0"/>
              <a:t>Information security department </a:t>
            </a:r>
            <a:endParaRPr lang="en-US" dirty="0"/>
          </a:p>
        </p:txBody>
      </p:sp>
      <p:sp>
        <p:nvSpPr>
          <p:cNvPr id="5" name="Slide Number Placeholder 4"/>
          <p:cNvSpPr>
            <a:spLocks noGrp="1"/>
          </p:cNvSpPr>
          <p:nvPr>
            <p:ph type="sldNum" sz="quarter" idx="10"/>
          </p:nvPr>
        </p:nvSpPr>
        <p:spPr/>
        <p:txBody>
          <a:bodyPr/>
          <a:lstStyle/>
          <a:p>
            <a:pPr>
              <a:defRPr/>
            </a:pPr>
            <a:fld id="{A5F37D79-5435-4A72-95CC-13718149D69C}" type="slidenum">
              <a:rPr lang="en-GB" smtClean="0"/>
              <a:pPr>
                <a:defRPr/>
              </a:pPr>
              <a:t>51</a:t>
            </a:fld>
            <a:endParaRPr lang="en-GB"/>
          </a:p>
        </p:txBody>
      </p:sp>
    </p:spTree>
    <p:extLst>
      <p:ext uri="{BB962C8B-B14F-4D97-AF65-F5344CB8AC3E}">
        <p14:creationId xmlns:p14="http://schemas.microsoft.com/office/powerpoint/2010/main" val="14656832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smtClean="0"/>
              <a:t>Annual information security report</a:t>
            </a:r>
            <a:endParaRPr lang="en-US" altLang="en-US" smtClean="0"/>
          </a:p>
        </p:txBody>
      </p:sp>
      <p:sp>
        <p:nvSpPr>
          <p:cNvPr id="61443" name="Content Placeholder 2"/>
          <p:cNvSpPr>
            <a:spLocks noGrp="1"/>
          </p:cNvSpPr>
          <p:nvPr>
            <p:ph idx="1"/>
          </p:nvPr>
        </p:nvSpPr>
        <p:spPr/>
        <p:txBody>
          <a:bodyPr/>
          <a:lstStyle/>
          <a:p>
            <a:r>
              <a:rPr lang="en-GB" altLang="en-US" smtClean="0"/>
              <a:t>general overview of the information security situation</a:t>
            </a:r>
          </a:p>
          <a:p>
            <a:endParaRPr lang="en-GB" altLang="en-US" smtClean="0"/>
          </a:p>
          <a:p>
            <a:r>
              <a:rPr lang="en-GB" altLang="en-US" smtClean="0"/>
              <a:t>overview of the activities</a:t>
            </a:r>
          </a:p>
          <a:p>
            <a:pPr lvl="1"/>
            <a:r>
              <a:rPr lang="en-GB" altLang="en-US" smtClean="0"/>
              <a:t>recommendations and their effects</a:t>
            </a:r>
          </a:p>
          <a:p>
            <a:pPr lvl="1"/>
            <a:r>
              <a:rPr lang="en-GB" altLang="en-US" smtClean="0"/>
              <a:t>control activities</a:t>
            </a:r>
          </a:p>
          <a:p>
            <a:pPr lvl="1"/>
            <a:r>
              <a:rPr lang="en-GB" altLang="en-US" smtClean="0"/>
              <a:t>campaigns in order to promote information security</a:t>
            </a:r>
          </a:p>
          <a:p>
            <a:endParaRPr lang="en-GB" altLang="en-US" smtClean="0"/>
          </a:p>
          <a:p>
            <a:r>
              <a:rPr lang="en-GB" altLang="en-US" smtClean="0"/>
              <a:t>overview of the external recommendations and their effects</a:t>
            </a:r>
          </a:p>
          <a:p>
            <a:endParaRPr lang="en-GB" altLang="en-US" smtClean="0"/>
          </a:p>
          <a:p>
            <a:r>
              <a:rPr lang="en-GB" altLang="en-US" smtClean="0"/>
              <a:t>overview of the trainings received</a:t>
            </a:r>
            <a:endParaRPr lang="en-US" altLang="en-US" dirty="0" smtClean="0"/>
          </a:p>
        </p:txBody>
      </p:sp>
      <p:sp>
        <p:nvSpPr>
          <p:cNvPr id="4" name="Slide Number Placeholder 3"/>
          <p:cNvSpPr>
            <a:spLocks noGrp="1"/>
          </p:cNvSpPr>
          <p:nvPr>
            <p:ph type="sldNum" sz="quarter" idx="10"/>
          </p:nvPr>
        </p:nvSpPr>
        <p:spPr/>
        <p:txBody>
          <a:bodyPr/>
          <a:lstStyle/>
          <a:p>
            <a:fld id="{25DD0F42-E7FA-4472-9E94-E48B6614FCB6}" type="slidenum">
              <a:rPr lang="en-US" smtClean="0"/>
              <a:pPr/>
              <a:t>52</a:t>
            </a:fld>
            <a:endParaRPr lang="en-US"/>
          </a:p>
        </p:txBody>
      </p:sp>
    </p:spTree>
    <p:extLst>
      <p:ext uri="{BB962C8B-B14F-4D97-AF65-F5344CB8AC3E}">
        <p14:creationId xmlns:p14="http://schemas.microsoft.com/office/powerpoint/2010/main" val="4105831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Specialized information security</a:t>
            </a:r>
            <a:br>
              <a:rPr lang="en-GB" smtClean="0"/>
            </a:br>
            <a:r>
              <a:rPr lang="en-GB" smtClean="0"/>
              <a:t>service providers</a:t>
            </a:r>
            <a:endParaRPr lang="en-US"/>
          </a:p>
        </p:txBody>
      </p:sp>
      <p:sp>
        <p:nvSpPr>
          <p:cNvPr id="62467" name="Content Placeholder 2"/>
          <p:cNvSpPr>
            <a:spLocks noGrp="1"/>
          </p:cNvSpPr>
          <p:nvPr>
            <p:ph idx="1"/>
          </p:nvPr>
        </p:nvSpPr>
        <p:spPr/>
        <p:txBody>
          <a:bodyPr>
            <a:normAutofit fontScale="92500" lnSpcReduction="10000"/>
          </a:bodyPr>
          <a:lstStyle/>
          <a:p>
            <a:r>
              <a:rPr lang="en-GB" altLang="en-US" smtClean="0"/>
              <a:t>to be recognized by the Government</a:t>
            </a:r>
          </a:p>
          <a:p>
            <a:r>
              <a:rPr lang="en-GB" altLang="en-US" smtClean="0"/>
              <a:t>recognition conditions</a:t>
            </a:r>
          </a:p>
          <a:p>
            <a:pPr lvl="1"/>
            <a:r>
              <a:rPr lang="en-GB" altLang="en-US" smtClean="0"/>
              <a:t>non-profit association</a:t>
            </a:r>
          </a:p>
          <a:p>
            <a:pPr lvl="1"/>
            <a:r>
              <a:rPr lang="en-GB" altLang="en-US" smtClean="0"/>
              <a:t>having information security in the social sector as the one and only activity</a:t>
            </a:r>
          </a:p>
          <a:p>
            <a:pPr lvl="1"/>
            <a:r>
              <a:rPr lang="en-GB" altLang="en-US" smtClean="0"/>
              <a:t>respecting the tariff principles determined by the Government</a:t>
            </a:r>
          </a:p>
          <a:p>
            <a:r>
              <a:rPr lang="en-GB" altLang="en-US" smtClean="0"/>
              <a:t>control on independence is performed by the Sectoral Committee</a:t>
            </a:r>
          </a:p>
          <a:p>
            <a:r>
              <a:rPr lang="en-GB" altLang="en-US" smtClean="0"/>
              <a:t>tasks</a:t>
            </a:r>
          </a:p>
          <a:p>
            <a:pPr lvl="1"/>
            <a:r>
              <a:rPr lang="en-GB" altLang="en-US" smtClean="0"/>
              <a:t>keeping information security specialists at the disposal of the associated actors</a:t>
            </a:r>
          </a:p>
          <a:p>
            <a:pPr lvl="1"/>
            <a:r>
              <a:rPr lang="en-GB" altLang="en-US" smtClean="0"/>
              <a:t>recommending</a:t>
            </a:r>
          </a:p>
          <a:p>
            <a:pPr lvl="1"/>
            <a:r>
              <a:rPr lang="en-GB" altLang="en-US" smtClean="0"/>
              <a:t>organizing information security trainings</a:t>
            </a:r>
          </a:p>
          <a:p>
            <a:pPr lvl="1"/>
            <a:r>
              <a:rPr lang="en-GB" altLang="en-US" smtClean="0"/>
              <a:t>supporting campaigns promoting information security</a:t>
            </a:r>
          </a:p>
          <a:p>
            <a:pPr lvl="1"/>
            <a:r>
              <a:rPr lang="en-GB" altLang="en-US" smtClean="0"/>
              <a:t>external auditing on request of the actor or the Sectoral Committee</a:t>
            </a:r>
          </a:p>
          <a:p>
            <a:r>
              <a:rPr lang="en-GB" altLang="en-US" smtClean="0"/>
              <a:t>each actor can only associate with one specialized information security service provider</a:t>
            </a:r>
          </a:p>
          <a:p>
            <a:endParaRPr lang="en-US" altLang="en-US" dirty="0" smtClean="0"/>
          </a:p>
        </p:txBody>
      </p:sp>
      <p:sp>
        <p:nvSpPr>
          <p:cNvPr id="4" name="Slide Number Placeholder 3"/>
          <p:cNvSpPr>
            <a:spLocks noGrp="1"/>
          </p:cNvSpPr>
          <p:nvPr>
            <p:ph type="sldNum" sz="quarter" idx="10"/>
          </p:nvPr>
        </p:nvSpPr>
        <p:spPr/>
        <p:txBody>
          <a:bodyPr/>
          <a:lstStyle/>
          <a:p>
            <a:fld id="{8335F23D-1CB3-4620-AA0D-6EB8C1E3FBD0}" type="slidenum">
              <a:rPr lang="en-US" smtClean="0"/>
              <a:pPr/>
              <a:t>53</a:t>
            </a:fld>
            <a:endParaRPr lang="en-US"/>
          </a:p>
        </p:txBody>
      </p:sp>
    </p:spTree>
    <p:extLst>
      <p:ext uri="{BB962C8B-B14F-4D97-AF65-F5344CB8AC3E}">
        <p14:creationId xmlns:p14="http://schemas.microsoft.com/office/powerpoint/2010/main" val="2733996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smtClean="0"/>
              <a:t>Information security working group</a:t>
            </a:r>
            <a:endParaRPr lang="en-US" altLang="en-US" smtClean="0"/>
          </a:p>
        </p:txBody>
      </p:sp>
      <p:sp>
        <p:nvSpPr>
          <p:cNvPr id="3" name="Content Placeholder 2"/>
          <p:cNvSpPr>
            <a:spLocks noGrp="1"/>
          </p:cNvSpPr>
          <p:nvPr>
            <p:ph idx="1"/>
          </p:nvPr>
        </p:nvSpPr>
        <p:spPr/>
        <p:txBody>
          <a:bodyPr>
            <a:normAutofit fontScale="85000" lnSpcReduction="20000"/>
          </a:bodyPr>
          <a:lstStyle/>
          <a:p>
            <a:r>
              <a:rPr lang="en-GB" smtClean="0"/>
              <a:t>composition</a:t>
            </a:r>
          </a:p>
          <a:p>
            <a:pPr lvl="1"/>
            <a:r>
              <a:rPr lang="en-GB" smtClean="0"/>
              <a:t>information security officers of all branches in the social sector</a:t>
            </a:r>
          </a:p>
          <a:p>
            <a:pPr lvl="1"/>
            <a:r>
              <a:rPr lang="en-GB" smtClean="0"/>
              <a:t>sub-working groups</a:t>
            </a:r>
          </a:p>
          <a:p>
            <a:pPr lvl="2"/>
            <a:r>
              <a:rPr lang="en-GB" smtClean="0"/>
              <a:t>branches</a:t>
            </a:r>
          </a:p>
          <a:p>
            <a:pPr lvl="2"/>
            <a:r>
              <a:rPr lang="en-GB" smtClean="0"/>
              <a:t>themes (policy, audit, …)</a:t>
            </a:r>
          </a:p>
          <a:p>
            <a:r>
              <a:rPr lang="en-GB" smtClean="0"/>
              <a:t>tasks</a:t>
            </a:r>
          </a:p>
          <a:p>
            <a:pPr lvl="1"/>
            <a:r>
              <a:rPr lang="en-GB" smtClean="0"/>
              <a:t>coordination</a:t>
            </a:r>
          </a:p>
          <a:p>
            <a:pPr lvl="1"/>
            <a:r>
              <a:rPr lang="en-GB" smtClean="0"/>
              <a:t>creation of information security awareness</a:t>
            </a:r>
          </a:p>
          <a:p>
            <a:pPr lvl="1"/>
            <a:r>
              <a:rPr lang="en-GB" smtClean="0"/>
              <a:t>communication</a:t>
            </a:r>
          </a:p>
          <a:p>
            <a:pPr lvl="1"/>
            <a:r>
              <a:rPr lang="en-GB" smtClean="0"/>
              <a:t>formulating recommendations to the Sectoral Committee</a:t>
            </a:r>
          </a:p>
          <a:p>
            <a:r>
              <a:rPr lang="en-GB" smtClean="0"/>
              <a:t>deliverables</a:t>
            </a:r>
          </a:p>
          <a:p>
            <a:pPr lvl="1"/>
            <a:r>
              <a:rPr lang="en-GB" smtClean="0"/>
              <a:t>ISMS and information security policies</a:t>
            </a:r>
          </a:p>
          <a:p>
            <a:pPr lvl="1"/>
            <a:r>
              <a:rPr lang="en-GB" smtClean="0"/>
              <a:t>minimum information security standards</a:t>
            </a:r>
          </a:p>
          <a:p>
            <a:pPr lvl="1"/>
            <a:r>
              <a:rPr lang="en-GB" smtClean="0"/>
              <a:t>information security guidelines</a:t>
            </a:r>
          </a:p>
          <a:p>
            <a:pPr lvl="1"/>
            <a:r>
              <a:rPr lang="en-GB" smtClean="0"/>
              <a:t>codes of good practice</a:t>
            </a:r>
          </a:p>
          <a:p>
            <a:pPr lvl="1"/>
            <a:r>
              <a:rPr lang="en-GB" smtClean="0"/>
              <a:t>protecting the network</a:t>
            </a:r>
          </a:p>
          <a:p>
            <a:pPr lvl="1"/>
            <a:r>
              <a:rPr lang="en-GB" smtClean="0"/>
              <a:t>organizing internal information security audits</a:t>
            </a:r>
          </a:p>
          <a:p>
            <a:pPr lvl="1"/>
            <a:r>
              <a:rPr lang="en-GB" smtClean="0"/>
              <a:t>disaster recovery methods</a:t>
            </a:r>
            <a:endParaRPr lang="en-US" dirty="0"/>
          </a:p>
        </p:txBody>
      </p:sp>
      <p:sp>
        <p:nvSpPr>
          <p:cNvPr id="4" name="Slide Number Placeholder 3"/>
          <p:cNvSpPr>
            <a:spLocks noGrp="1"/>
          </p:cNvSpPr>
          <p:nvPr>
            <p:ph type="sldNum" sz="quarter" idx="10"/>
          </p:nvPr>
        </p:nvSpPr>
        <p:spPr/>
        <p:txBody>
          <a:bodyPr/>
          <a:lstStyle/>
          <a:p>
            <a:fld id="{8AC67EDF-17B1-4017-ACD2-7CF434F06DDD}" type="slidenum">
              <a:rPr lang="en-US" smtClean="0"/>
              <a:pPr/>
              <a:t>54</a:t>
            </a:fld>
            <a:endParaRPr lang="en-US"/>
          </a:p>
        </p:txBody>
      </p:sp>
    </p:spTree>
    <p:extLst>
      <p:ext uri="{BB962C8B-B14F-4D97-AF65-F5344CB8AC3E}">
        <p14:creationId xmlns:p14="http://schemas.microsoft.com/office/powerpoint/2010/main" val="12104934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Organizational &amp; technical measures</a:t>
            </a:r>
            <a:endParaRPr lang="en-US"/>
          </a:p>
        </p:txBody>
      </p:sp>
      <p:sp>
        <p:nvSpPr>
          <p:cNvPr id="3" name="Content Placeholder 2"/>
          <p:cNvSpPr>
            <a:spLocks noGrp="1"/>
          </p:cNvSpPr>
          <p:nvPr>
            <p:ph idx="1"/>
          </p:nvPr>
        </p:nvSpPr>
        <p:spPr/>
        <p:txBody>
          <a:bodyPr>
            <a:normAutofit fontScale="92500" lnSpcReduction="20000"/>
          </a:bodyPr>
          <a:lstStyle/>
          <a:p>
            <a:r>
              <a:rPr lang="en-GB" smtClean="0"/>
              <a:t>risk assessment</a:t>
            </a:r>
          </a:p>
          <a:p>
            <a:r>
              <a:rPr lang="en-GB" smtClean="0"/>
              <a:t>security policies</a:t>
            </a:r>
          </a:p>
          <a:p>
            <a:r>
              <a:rPr lang="en-GB" smtClean="0"/>
              <a:t>governance and organization of information security</a:t>
            </a:r>
          </a:p>
          <a:p>
            <a:r>
              <a:rPr lang="en-GB" smtClean="0"/>
              <a:t>inventory and classification of information</a:t>
            </a:r>
          </a:p>
          <a:p>
            <a:r>
              <a:rPr lang="en-GB" smtClean="0"/>
              <a:t>human resources security</a:t>
            </a:r>
          </a:p>
          <a:p>
            <a:r>
              <a:rPr lang="en-GB" smtClean="0"/>
              <a:t>physical and environmental security</a:t>
            </a:r>
          </a:p>
          <a:p>
            <a:r>
              <a:rPr lang="en-GB" smtClean="0"/>
              <a:t>management of communication and service processes</a:t>
            </a:r>
          </a:p>
          <a:p>
            <a:r>
              <a:rPr lang="en-GB" smtClean="0"/>
              <a:t>processing of personal data</a:t>
            </a:r>
          </a:p>
          <a:p>
            <a:r>
              <a:rPr lang="en-GB" smtClean="0"/>
              <a:t>access control</a:t>
            </a:r>
          </a:p>
          <a:p>
            <a:r>
              <a:rPr lang="en-GB" smtClean="0"/>
              <a:t>acquisition, development and maintenance of information systems</a:t>
            </a:r>
          </a:p>
          <a:p>
            <a:r>
              <a:rPr lang="en-GB" smtClean="0"/>
              <a:t>information security incident management</a:t>
            </a:r>
          </a:p>
          <a:p>
            <a:r>
              <a:rPr lang="en-GB" smtClean="0"/>
              <a:t>business continuity management</a:t>
            </a:r>
          </a:p>
          <a:p>
            <a:r>
              <a:rPr lang="en-GB" smtClean="0"/>
              <a:t>compliance: internal and external control</a:t>
            </a:r>
          </a:p>
          <a:p>
            <a:r>
              <a:rPr lang="en-GB" smtClean="0"/>
              <a:t>communication to the public of the policies concerning security and the protection of privacy</a:t>
            </a:r>
          </a:p>
          <a:p>
            <a:endParaRPr lang="en-US" dirty="0"/>
          </a:p>
        </p:txBody>
      </p:sp>
      <p:sp>
        <p:nvSpPr>
          <p:cNvPr id="4" name="Slide Number Placeholder 3"/>
          <p:cNvSpPr>
            <a:spLocks noGrp="1"/>
          </p:cNvSpPr>
          <p:nvPr>
            <p:ph type="sldNum" sz="quarter" idx="10"/>
          </p:nvPr>
        </p:nvSpPr>
        <p:spPr/>
        <p:txBody>
          <a:bodyPr/>
          <a:lstStyle/>
          <a:p>
            <a:fld id="{E4A9F1B9-0884-4805-8B5A-4AEEA3781CFB}" type="slidenum">
              <a:rPr lang="en-US" smtClean="0"/>
              <a:pPr/>
              <a:t>55</a:t>
            </a:fld>
            <a:endParaRPr lang="en-US"/>
          </a:p>
        </p:txBody>
      </p:sp>
    </p:spTree>
    <p:extLst>
      <p:ext uri="{BB962C8B-B14F-4D97-AF65-F5344CB8AC3E}">
        <p14:creationId xmlns:p14="http://schemas.microsoft.com/office/powerpoint/2010/main" val="16439005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smtClean="0"/>
              <a:t>Legal measures</a:t>
            </a:r>
            <a:endParaRPr lang="en-US" altLang="en-US" smtClean="0"/>
          </a:p>
        </p:txBody>
      </p:sp>
      <p:sp>
        <p:nvSpPr>
          <p:cNvPr id="65539" name="Content Placeholder 2"/>
          <p:cNvSpPr>
            <a:spLocks noGrp="1"/>
          </p:cNvSpPr>
          <p:nvPr>
            <p:ph idx="1"/>
          </p:nvPr>
        </p:nvSpPr>
        <p:spPr/>
        <p:txBody>
          <a:bodyPr>
            <a:normAutofit lnSpcReduction="10000"/>
          </a:bodyPr>
          <a:lstStyle/>
          <a:p>
            <a:r>
              <a:rPr lang="en-GB" altLang="en-US" smtClean="0"/>
              <a:t>obligations of the controller of the processing</a:t>
            </a:r>
          </a:p>
          <a:p>
            <a:pPr lvl="1"/>
            <a:r>
              <a:rPr lang="en-GB" altLang="en-US" smtClean="0"/>
              <a:t>criteria for making data processing legitimate</a:t>
            </a:r>
          </a:p>
          <a:p>
            <a:pPr lvl="1"/>
            <a:r>
              <a:rPr lang="en-GB" altLang="en-US" smtClean="0"/>
              <a:t>respect of basic privacy protection principles, such as the purpose limitation principle and the proportionality principle </a:t>
            </a:r>
          </a:p>
          <a:p>
            <a:pPr lvl="1"/>
            <a:r>
              <a:rPr lang="en-GB" altLang="en-US" smtClean="0"/>
              <a:t>specific rules for processing of sensitive data</a:t>
            </a:r>
          </a:p>
          <a:p>
            <a:pPr lvl="1"/>
            <a:r>
              <a:rPr lang="en-GB" altLang="en-US" smtClean="0"/>
              <a:t>information to be given to the data subject</a:t>
            </a:r>
          </a:p>
          <a:p>
            <a:pPr lvl="1"/>
            <a:r>
              <a:rPr lang="en-GB" altLang="en-US" smtClean="0"/>
              <a:t>processing confidentiality, integrity and availability </a:t>
            </a:r>
          </a:p>
          <a:p>
            <a:pPr lvl="1"/>
            <a:r>
              <a:rPr lang="en-GB" altLang="en-US" smtClean="0"/>
              <a:t>notification of the processing of personal data</a:t>
            </a:r>
          </a:p>
          <a:p>
            <a:r>
              <a:rPr lang="en-GB" altLang="en-US" smtClean="0"/>
              <a:t>rights of the data subject</a:t>
            </a:r>
          </a:p>
          <a:p>
            <a:pPr lvl="1"/>
            <a:r>
              <a:rPr lang="en-GB" altLang="en-US" smtClean="0"/>
              <a:t>right to information</a:t>
            </a:r>
          </a:p>
          <a:p>
            <a:pPr lvl="1"/>
            <a:r>
              <a:rPr lang="en-GB" altLang="en-US" smtClean="0"/>
              <a:t>right to access</a:t>
            </a:r>
          </a:p>
          <a:p>
            <a:pPr lvl="1"/>
            <a:r>
              <a:rPr lang="en-GB" altLang="en-US" smtClean="0"/>
              <a:t>right to rectify, erase or block his/her data</a:t>
            </a:r>
          </a:p>
          <a:p>
            <a:pPr lvl="1"/>
            <a:r>
              <a:rPr lang="en-GB" altLang="en-US" smtClean="0"/>
              <a:t>right to a judicial remedy</a:t>
            </a:r>
          </a:p>
          <a:p>
            <a:r>
              <a:rPr lang="en-GB" altLang="en-US" smtClean="0"/>
              <a:t>sanctions and penalties</a:t>
            </a:r>
          </a:p>
          <a:p>
            <a:endParaRPr lang="en-US" altLang="en-US" dirty="0" smtClean="0"/>
          </a:p>
        </p:txBody>
      </p:sp>
      <p:sp>
        <p:nvSpPr>
          <p:cNvPr id="4" name="Slide Number Placeholder 3"/>
          <p:cNvSpPr>
            <a:spLocks noGrp="1"/>
          </p:cNvSpPr>
          <p:nvPr>
            <p:ph type="sldNum" sz="quarter" idx="10"/>
          </p:nvPr>
        </p:nvSpPr>
        <p:spPr/>
        <p:txBody>
          <a:bodyPr/>
          <a:lstStyle/>
          <a:p>
            <a:fld id="{B423E771-5E9B-4EDA-88FA-1801A06861E3}" type="slidenum">
              <a:rPr lang="en-US" smtClean="0"/>
              <a:pPr/>
              <a:t>56</a:t>
            </a:fld>
            <a:endParaRPr lang="en-US"/>
          </a:p>
        </p:txBody>
      </p:sp>
    </p:spTree>
    <p:extLst>
      <p:ext uri="{BB962C8B-B14F-4D97-AF65-F5344CB8AC3E}">
        <p14:creationId xmlns:p14="http://schemas.microsoft.com/office/powerpoint/2010/main" val="3650558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smtClean="0"/>
              <a:t>Useful legislative changes</a:t>
            </a:r>
            <a:endParaRPr lang="en-US" altLang="en-US" dirty="0" smtClean="0"/>
          </a:p>
        </p:txBody>
      </p:sp>
      <p:sp>
        <p:nvSpPr>
          <p:cNvPr id="3" name="Content Placeholder 2"/>
          <p:cNvSpPr>
            <a:spLocks noGrp="1"/>
          </p:cNvSpPr>
          <p:nvPr>
            <p:ph idx="1"/>
          </p:nvPr>
        </p:nvSpPr>
        <p:spPr/>
        <p:txBody>
          <a:bodyPr>
            <a:normAutofit fontScale="92500" lnSpcReduction="10000"/>
          </a:bodyPr>
          <a:lstStyle/>
          <a:p>
            <a:r>
              <a:rPr lang="en-GB" smtClean="0"/>
              <a:t>legal translation of</a:t>
            </a:r>
          </a:p>
          <a:p>
            <a:pPr lvl="1"/>
            <a:r>
              <a:rPr lang="en-GB" smtClean="0"/>
              <a:t>the common vision on information management</a:t>
            </a:r>
          </a:p>
          <a:p>
            <a:pPr lvl="1"/>
            <a:r>
              <a:rPr lang="en-GB" smtClean="0"/>
              <a:t>the common vision on information security and privacy protection</a:t>
            </a:r>
          </a:p>
          <a:p>
            <a:pPr lvl="1"/>
            <a:r>
              <a:rPr lang="en-GB" smtClean="0"/>
              <a:t>the obligation to use unique identification keys</a:t>
            </a:r>
          </a:p>
          <a:p>
            <a:r>
              <a:rPr lang="en-GB" smtClean="0"/>
              <a:t>creation of a public institution (CBSS) that acts as a driving force</a:t>
            </a:r>
          </a:p>
          <a:p>
            <a:pPr lvl="1"/>
            <a:r>
              <a:rPr lang="en-GB" smtClean="0"/>
              <a:t>mission and tasks</a:t>
            </a:r>
          </a:p>
          <a:p>
            <a:pPr lvl="1"/>
            <a:r>
              <a:rPr lang="en-GB" smtClean="0"/>
              <a:t>governance</a:t>
            </a:r>
          </a:p>
          <a:p>
            <a:pPr lvl="1"/>
            <a:r>
              <a:rPr lang="en-GB" smtClean="0"/>
              <a:t>financing principles</a:t>
            </a:r>
          </a:p>
          <a:p>
            <a:r>
              <a:rPr lang="en-GB" smtClean="0"/>
              <a:t>creation of a control committee on information security and privacy protection</a:t>
            </a:r>
          </a:p>
          <a:p>
            <a:r>
              <a:rPr lang="en-GB" smtClean="0"/>
              <a:t>probative value of electronic information storage and exchange</a:t>
            </a:r>
          </a:p>
          <a:p>
            <a:r>
              <a:rPr lang="en-GB" smtClean="0"/>
              <a:t>punishment of abuse of the system</a:t>
            </a:r>
          </a:p>
          <a:p>
            <a:r>
              <a:rPr lang="en-GB" smtClean="0"/>
              <a:t>gradually, coordination or harmonisation of basic legal concepts</a:t>
            </a:r>
          </a:p>
          <a:p>
            <a:r>
              <a:rPr lang="en-GB" smtClean="0"/>
              <a:t>gradually, adaptation of business processes set out in the law</a:t>
            </a:r>
          </a:p>
          <a:p>
            <a:endParaRPr lang="en-US"/>
          </a:p>
        </p:txBody>
      </p:sp>
      <p:sp>
        <p:nvSpPr>
          <p:cNvPr id="4" name="Slide Number Placeholder 3"/>
          <p:cNvSpPr>
            <a:spLocks noGrp="1"/>
          </p:cNvSpPr>
          <p:nvPr>
            <p:ph type="sldNum" sz="quarter" idx="10"/>
          </p:nvPr>
        </p:nvSpPr>
        <p:spPr/>
        <p:txBody>
          <a:bodyPr/>
          <a:lstStyle/>
          <a:p>
            <a:fld id="{CB31F417-202C-483B-BBBE-04A0D489A372}" type="slidenum">
              <a:rPr lang="en-US" smtClean="0"/>
              <a:pPr/>
              <a:t>57</a:t>
            </a:fld>
            <a:endParaRPr lang="en-US"/>
          </a:p>
        </p:txBody>
      </p:sp>
    </p:spTree>
    <p:extLst>
      <p:ext uri="{BB962C8B-B14F-4D97-AF65-F5344CB8AC3E}">
        <p14:creationId xmlns:p14="http://schemas.microsoft.com/office/powerpoint/2010/main" val="5287505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GB" altLang="en-US" sz="3600" dirty="0" smtClean="0"/>
              <a:t>Towards a network of service integrators</a:t>
            </a:r>
            <a:endParaRPr lang="en-US" altLang="en-US" sz="3600" dirty="0" smtClean="0"/>
          </a:p>
        </p:txBody>
      </p:sp>
      <p:sp>
        <p:nvSpPr>
          <p:cNvPr id="4" name="Slide Number Placeholder 3"/>
          <p:cNvSpPr>
            <a:spLocks noGrp="1"/>
          </p:cNvSpPr>
          <p:nvPr>
            <p:ph type="sldNum" sz="quarter" idx="10"/>
          </p:nvPr>
        </p:nvSpPr>
        <p:spPr/>
        <p:txBody>
          <a:bodyPr/>
          <a:lstStyle/>
          <a:p>
            <a:pPr>
              <a:defRPr/>
            </a:pPr>
            <a:fld id="{E86BC909-468F-4776-B1E9-6CD21CCFCA2C}" type="slidenum">
              <a:rPr lang="en-US" smtClean="0">
                <a:solidFill>
                  <a:prstClr val="black">
                    <a:tint val="75000"/>
                  </a:prstClr>
                </a:solidFill>
              </a:rPr>
              <a:pPr>
                <a:defRPr/>
              </a:pPr>
              <a:t>58</a:t>
            </a:fld>
            <a:endParaRPr lang="en-US">
              <a:solidFill>
                <a:prstClr val="black">
                  <a:tint val="75000"/>
                </a:prstClr>
              </a:solidFill>
            </a:endParaRPr>
          </a:p>
        </p:txBody>
      </p:sp>
      <p:grpSp>
        <p:nvGrpSpPr>
          <p:cNvPr id="5" name="Group 4"/>
          <p:cNvGrpSpPr/>
          <p:nvPr/>
        </p:nvGrpSpPr>
        <p:grpSpPr>
          <a:xfrm>
            <a:off x="350838" y="33496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10" name="Group 9"/>
          <p:cNvGrpSpPr/>
          <p:nvPr/>
        </p:nvGrpSpPr>
        <p:grpSpPr>
          <a:xfrm>
            <a:off x="4286250" y="43116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16" name="Group 15"/>
          <p:cNvGrpSpPr/>
          <p:nvPr/>
        </p:nvGrpSpPr>
        <p:grpSpPr>
          <a:xfrm>
            <a:off x="1077913" y="12335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22" name="Group 21"/>
          <p:cNvGrpSpPr/>
          <p:nvPr/>
        </p:nvGrpSpPr>
        <p:grpSpPr>
          <a:xfrm>
            <a:off x="6253163" y="18627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66568" name="Line 2"/>
          <p:cNvSpPr>
            <a:spLocks noChangeShapeType="1"/>
          </p:cNvSpPr>
          <p:nvPr/>
        </p:nvSpPr>
        <p:spPr bwMode="auto">
          <a:xfrm>
            <a:off x="3638550" y="31781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9" name="Line 3"/>
          <p:cNvSpPr>
            <a:spLocks noChangeShapeType="1"/>
          </p:cNvSpPr>
          <p:nvPr/>
        </p:nvSpPr>
        <p:spPr bwMode="auto">
          <a:xfrm flipH="1" flipV="1">
            <a:off x="5257800" y="44227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6570" name="Line 4"/>
          <p:cNvSpPr>
            <a:spLocks noChangeShapeType="1"/>
          </p:cNvSpPr>
          <p:nvPr/>
        </p:nvSpPr>
        <p:spPr bwMode="auto">
          <a:xfrm flipH="1">
            <a:off x="5510213" y="38973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1" name="Line 5"/>
          <p:cNvSpPr>
            <a:spLocks noChangeShapeType="1"/>
          </p:cNvSpPr>
          <p:nvPr/>
        </p:nvSpPr>
        <p:spPr bwMode="auto">
          <a:xfrm>
            <a:off x="7239000" y="27447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Line 6"/>
          <p:cNvSpPr>
            <a:spLocks noChangeShapeType="1"/>
          </p:cNvSpPr>
          <p:nvPr/>
        </p:nvSpPr>
        <p:spPr bwMode="auto">
          <a:xfrm flipV="1">
            <a:off x="7670800" y="31781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3" name="Line 7"/>
          <p:cNvSpPr>
            <a:spLocks noChangeShapeType="1"/>
          </p:cNvSpPr>
          <p:nvPr/>
        </p:nvSpPr>
        <p:spPr bwMode="auto">
          <a:xfrm>
            <a:off x="7815263" y="36814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8"/>
          <p:cNvSpPr>
            <a:spLocks noChangeShapeType="1"/>
          </p:cNvSpPr>
          <p:nvPr/>
        </p:nvSpPr>
        <p:spPr bwMode="auto">
          <a:xfrm>
            <a:off x="7310438" y="39703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9"/>
          <p:cNvSpPr>
            <a:spLocks noChangeShapeType="1"/>
          </p:cNvSpPr>
          <p:nvPr/>
        </p:nvSpPr>
        <p:spPr bwMode="auto">
          <a:xfrm flipV="1">
            <a:off x="6159500" y="48339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0"/>
          <p:cNvSpPr>
            <a:spLocks noChangeShapeType="1"/>
          </p:cNvSpPr>
          <p:nvPr/>
        </p:nvSpPr>
        <p:spPr bwMode="auto">
          <a:xfrm>
            <a:off x="4141788" y="43291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Line 11"/>
          <p:cNvSpPr>
            <a:spLocks noChangeShapeType="1"/>
          </p:cNvSpPr>
          <p:nvPr/>
        </p:nvSpPr>
        <p:spPr bwMode="auto">
          <a:xfrm>
            <a:off x="6015038" y="52657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8" name="Line 12"/>
          <p:cNvSpPr>
            <a:spLocks noChangeShapeType="1"/>
          </p:cNvSpPr>
          <p:nvPr/>
        </p:nvSpPr>
        <p:spPr bwMode="auto">
          <a:xfrm flipH="1">
            <a:off x="4862513" y="54102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9" name="Line 13"/>
          <p:cNvSpPr>
            <a:spLocks noChangeShapeType="1"/>
          </p:cNvSpPr>
          <p:nvPr/>
        </p:nvSpPr>
        <p:spPr bwMode="auto">
          <a:xfrm>
            <a:off x="4286250" y="28178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0" name="Line 14"/>
          <p:cNvSpPr>
            <a:spLocks noChangeShapeType="1"/>
          </p:cNvSpPr>
          <p:nvPr/>
        </p:nvSpPr>
        <p:spPr bwMode="auto">
          <a:xfrm flipH="1" flipV="1">
            <a:off x="6375400" y="30337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1" name="Line 15"/>
          <p:cNvSpPr>
            <a:spLocks noChangeShapeType="1"/>
          </p:cNvSpPr>
          <p:nvPr/>
        </p:nvSpPr>
        <p:spPr bwMode="auto">
          <a:xfrm flipH="1">
            <a:off x="1911350" y="42624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66582" name="Line 16"/>
          <p:cNvSpPr>
            <a:spLocks noChangeShapeType="1"/>
          </p:cNvSpPr>
          <p:nvPr/>
        </p:nvSpPr>
        <p:spPr bwMode="auto">
          <a:xfrm flipV="1">
            <a:off x="1371600" y="52657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3" name="Line 17"/>
          <p:cNvSpPr>
            <a:spLocks noChangeShapeType="1"/>
          </p:cNvSpPr>
          <p:nvPr/>
        </p:nvSpPr>
        <p:spPr bwMode="auto">
          <a:xfrm flipH="1" flipV="1">
            <a:off x="2311400" y="52657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4" name="Line 18"/>
          <p:cNvSpPr>
            <a:spLocks noChangeShapeType="1"/>
          </p:cNvSpPr>
          <p:nvPr/>
        </p:nvSpPr>
        <p:spPr bwMode="auto">
          <a:xfrm flipH="1">
            <a:off x="2133600" y="30321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5" name="Line 19"/>
          <p:cNvSpPr>
            <a:spLocks noChangeShapeType="1"/>
          </p:cNvSpPr>
          <p:nvPr/>
        </p:nvSpPr>
        <p:spPr bwMode="auto">
          <a:xfrm flipH="1">
            <a:off x="2590800" y="41132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6" name="Line 20"/>
          <p:cNvSpPr>
            <a:spLocks noChangeShapeType="1"/>
          </p:cNvSpPr>
          <p:nvPr/>
        </p:nvSpPr>
        <p:spPr bwMode="auto">
          <a:xfrm flipH="1">
            <a:off x="2774950" y="50149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7" name="Line 21"/>
          <p:cNvSpPr>
            <a:spLocks noChangeShapeType="1"/>
          </p:cNvSpPr>
          <p:nvPr/>
        </p:nvSpPr>
        <p:spPr bwMode="auto">
          <a:xfrm>
            <a:off x="5654675" y="54102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66588" name="Line 22"/>
          <p:cNvSpPr>
            <a:spLocks noChangeShapeType="1"/>
          </p:cNvSpPr>
          <p:nvPr/>
        </p:nvSpPr>
        <p:spPr bwMode="auto">
          <a:xfrm flipV="1">
            <a:off x="4646613" y="36814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en-US"/>
          </a:p>
        </p:txBody>
      </p:sp>
      <p:sp>
        <p:nvSpPr>
          <p:cNvPr id="48" name="Cloud"/>
          <p:cNvSpPr>
            <a:spLocks noChangeAspect="1" noEditPoints="1" noChangeArrowheads="1"/>
          </p:cNvSpPr>
          <p:nvPr/>
        </p:nvSpPr>
        <p:spPr bwMode="auto">
          <a:xfrm>
            <a:off x="6265863" y="32543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solidFill>
                <a:prstClr val="black"/>
              </a:solidFill>
              <a:cs typeface="Arial" charset="0"/>
            </a:endParaRPr>
          </a:p>
        </p:txBody>
      </p:sp>
      <p:sp>
        <p:nvSpPr>
          <p:cNvPr id="49" name="Cloud"/>
          <p:cNvSpPr>
            <a:spLocks noChangeAspect="1" noEditPoints="1" noChangeArrowheads="1"/>
          </p:cNvSpPr>
          <p:nvPr/>
        </p:nvSpPr>
        <p:spPr bwMode="auto">
          <a:xfrm>
            <a:off x="3109913" y="36020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Internet</a:t>
            </a:r>
          </a:p>
        </p:txBody>
      </p:sp>
      <p:sp>
        <p:nvSpPr>
          <p:cNvPr id="50" name="Cloud"/>
          <p:cNvSpPr>
            <a:spLocks noChangeAspect="1" noEditPoints="1" noChangeArrowheads="1"/>
          </p:cNvSpPr>
          <p:nvPr/>
        </p:nvSpPr>
        <p:spPr bwMode="auto">
          <a:xfrm>
            <a:off x="2703513" y="23733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a:buSzPct val="100000"/>
              <a:defRPr/>
            </a:pPr>
            <a:r>
              <a:rPr lang="en-US" sz="1200">
                <a:solidFill>
                  <a:srgbClr val="000000"/>
                </a:solidFill>
                <a:cs typeface="Arial" charset="0"/>
                <a:sym typeface="Arial" charset="0"/>
              </a:rPr>
              <a:t>Extranet</a:t>
            </a:r>
          </a:p>
          <a:p>
            <a:pPr algn="ctr">
              <a:buSzPct val="100000"/>
              <a:defRPr/>
            </a:pPr>
            <a:r>
              <a:rPr lang="en-US" sz="1200">
                <a:solidFill>
                  <a:srgbClr val="000000"/>
                </a:solidFill>
                <a:cs typeface="Arial" charset="0"/>
                <a:sym typeface="Arial" charset="0"/>
              </a:rPr>
              <a:t>region of</a:t>
            </a:r>
          </a:p>
          <a:p>
            <a:pPr algn="ctr">
              <a:buSzPct val="100000"/>
              <a:defRPr/>
            </a:pPr>
            <a:r>
              <a:rPr lang="en-US" sz="1200">
                <a:solidFill>
                  <a:srgbClr val="000000"/>
                </a:solidFill>
                <a:cs typeface="Arial" charset="0"/>
                <a:sym typeface="Arial" charset="0"/>
              </a:rPr>
              <a:t>community</a:t>
            </a:r>
          </a:p>
        </p:txBody>
      </p:sp>
      <p:sp>
        <p:nvSpPr>
          <p:cNvPr id="51" name="Cloud"/>
          <p:cNvSpPr>
            <a:spLocks noChangeAspect="1" noEditPoints="1" noChangeArrowheads="1"/>
          </p:cNvSpPr>
          <p:nvPr/>
        </p:nvSpPr>
        <p:spPr bwMode="auto">
          <a:xfrm>
            <a:off x="4652963" y="47069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Fedman</a:t>
            </a:r>
          </a:p>
        </p:txBody>
      </p:sp>
      <p:sp>
        <p:nvSpPr>
          <p:cNvPr id="52" name="Rectangle 28"/>
          <p:cNvSpPr>
            <a:spLocks noChangeArrowheads="1"/>
          </p:cNvSpPr>
          <p:nvPr/>
        </p:nvSpPr>
        <p:spPr bwMode="auto">
          <a:xfrm>
            <a:off x="6878638" y="2325688"/>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endParaRPr lang="en-US" sz="1200" dirty="0">
              <a:solidFill>
                <a:srgbClr val="000000"/>
              </a:solidFill>
              <a:cs typeface="Arial" charset="0"/>
              <a:sym typeface="Arial" charset="0"/>
            </a:endParaRPr>
          </a:p>
        </p:txBody>
      </p:sp>
      <p:sp>
        <p:nvSpPr>
          <p:cNvPr id="53" name="Oval 29"/>
          <p:cNvSpPr>
            <a:spLocks noChangeArrowheads="1"/>
          </p:cNvSpPr>
          <p:nvPr/>
        </p:nvSpPr>
        <p:spPr bwMode="auto">
          <a:xfrm>
            <a:off x="4972050" y="41132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4" name="Oval 30"/>
          <p:cNvSpPr>
            <a:spLocks noChangeArrowheads="1"/>
          </p:cNvSpPr>
          <p:nvPr/>
        </p:nvSpPr>
        <p:spPr bwMode="auto">
          <a:xfrm>
            <a:off x="6518275" y="46466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5" name="Oval 31"/>
          <p:cNvSpPr>
            <a:spLocks noChangeArrowheads="1"/>
          </p:cNvSpPr>
          <p:nvPr/>
        </p:nvSpPr>
        <p:spPr bwMode="auto">
          <a:xfrm>
            <a:off x="4502150" y="56896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FPS</a:t>
            </a:r>
          </a:p>
        </p:txBody>
      </p:sp>
      <p:sp>
        <p:nvSpPr>
          <p:cNvPr id="56" name="Oval 32"/>
          <p:cNvSpPr>
            <a:spLocks noChangeArrowheads="1"/>
          </p:cNvSpPr>
          <p:nvPr/>
        </p:nvSpPr>
        <p:spPr bwMode="auto">
          <a:xfrm>
            <a:off x="7618413" y="42783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6598" name="Line 33"/>
          <p:cNvSpPr>
            <a:spLocks noChangeShapeType="1"/>
          </p:cNvSpPr>
          <p:nvPr/>
        </p:nvSpPr>
        <p:spPr bwMode="auto">
          <a:xfrm flipV="1">
            <a:off x="4286250" y="23129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9" name="Line 34"/>
          <p:cNvSpPr>
            <a:spLocks noChangeShapeType="1"/>
          </p:cNvSpPr>
          <p:nvPr/>
        </p:nvSpPr>
        <p:spPr bwMode="auto">
          <a:xfrm flipV="1">
            <a:off x="3854450" y="19542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00" name="Line 35"/>
          <p:cNvSpPr>
            <a:spLocks noChangeShapeType="1"/>
          </p:cNvSpPr>
          <p:nvPr/>
        </p:nvSpPr>
        <p:spPr bwMode="auto">
          <a:xfrm flipH="1" flipV="1">
            <a:off x="2830513" y="20970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36"/>
          <p:cNvSpPr>
            <a:spLocks noChangeArrowheads="1"/>
          </p:cNvSpPr>
          <p:nvPr/>
        </p:nvSpPr>
        <p:spPr bwMode="auto">
          <a:xfrm>
            <a:off x="8226425" y="34893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1" name="Rectangle 37"/>
          <p:cNvSpPr>
            <a:spLocks noChangeArrowheads="1"/>
          </p:cNvSpPr>
          <p:nvPr/>
        </p:nvSpPr>
        <p:spPr bwMode="auto">
          <a:xfrm>
            <a:off x="5410200" y="5889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2" name="Text Box 38"/>
          <p:cNvSpPr txBox="1">
            <a:spLocks noChangeArrowheads="1"/>
          </p:cNvSpPr>
          <p:nvPr/>
        </p:nvSpPr>
        <p:spPr bwMode="auto">
          <a:xfrm>
            <a:off x="6773863" y="3357563"/>
            <a:ext cx="754062" cy="644525"/>
          </a:xfrm>
          <a:prstGeom prst="rect">
            <a:avLst/>
          </a:prstGeom>
          <a:solidFill>
            <a:schemeClr val="bg1">
              <a:lumMod val="85000"/>
            </a:schemeClr>
          </a:solidFill>
          <a:ln>
            <a:noFill/>
          </a:ln>
          <a:effec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200" smtClean="0">
                <a:solidFill>
                  <a:srgbClr val="000000"/>
                </a:solidFill>
                <a:latin typeface="Arial" pitchFamily="34" charset="0"/>
                <a:cs typeface="Arial" pitchFamily="34" charset="0"/>
                <a:sym typeface="Arial" pitchFamily="34" charset="0"/>
              </a:rPr>
              <a:t>Extranet</a:t>
            </a:r>
          </a:p>
          <a:p>
            <a:pPr algn="ctr" eaLnBrk="1" hangingPunct="1">
              <a:spcBef>
                <a:spcPct val="0"/>
              </a:spcBef>
              <a:buFontTx/>
              <a:buNone/>
              <a:defRPr/>
            </a:pPr>
            <a:r>
              <a:rPr lang="en-US" altLang="en-US" sz="1200" smtClean="0">
                <a:solidFill>
                  <a:srgbClr val="000000"/>
                </a:solidFill>
                <a:latin typeface="Arial" pitchFamily="34" charset="0"/>
                <a:cs typeface="Arial" pitchFamily="34" charset="0"/>
                <a:sym typeface="Arial" pitchFamily="34" charset="0"/>
              </a:rPr>
              <a:t>social</a:t>
            </a:r>
            <a:br>
              <a:rPr lang="en-US" altLang="en-US" sz="1200" smtClean="0">
                <a:solidFill>
                  <a:srgbClr val="000000"/>
                </a:solidFill>
                <a:latin typeface="Arial" pitchFamily="34" charset="0"/>
                <a:cs typeface="Arial" pitchFamily="34" charset="0"/>
                <a:sym typeface="Arial" pitchFamily="34" charset="0"/>
              </a:rPr>
            </a:br>
            <a:r>
              <a:rPr lang="en-US" altLang="en-US" sz="1200" smtClean="0">
                <a:solidFill>
                  <a:srgbClr val="000000"/>
                </a:solidFill>
                <a:latin typeface="Arial" pitchFamily="34" charset="0"/>
                <a:cs typeface="Arial" pitchFamily="34" charset="0"/>
                <a:sym typeface="Arial" pitchFamily="34" charset="0"/>
              </a:rPr>
              <a:t>sector</a:t>
            </a:r>
          </a:p>
        </p:txBody>
      </p:sp>
      <p:sp>
        <p:nvSpPr>
          <p:cNvPr id="63" name="Oval 39"/>
          <p:cNvSpPr>
            <a:spLocks noChangeArrowheads="1"/>
          </p:cNvSpPr>
          <p:nvPr/>
        </p:nvSpPr>
        <p:spPr bwMode="auto">
          <a:xfrm>
            <a:off x="6089650" y="26638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ASS</a:t>
            </a:r>
          </a:p>
        </p:txBody>
      </p:sp>
      <p:sp>
        <p:nvSpPr>
          <p:cNvPr id="64" name="Oval 40"/>
          <p:cNvSpPr>
            <a:spLocks noChangeArrowheads="1"/>
          </p:cNvSpPr>
          <p:nvPr/>
        </p:nvSpPr>
        <p:spPr bwMode="auto">
          <a:xfrm>
            <a:off x="4502150" y="20891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RPS</a:t>
            </a:r>
          </a:p>
        </p:txBody>
      </p:sp>
      <p:sp>
        <p:nvSpPr>
          <p:cNvPr id="65" name="Oval 41"/>
          <p:cNvSpPr>
            <a:spLocks noChangeArrowheads="1"/>
          </p:cNvSpPr>
          <p:nvPr/>
        </p:nvSpPr>
        <p:spPr bwMode="auto">
          <a:xfrm>
            <a:off x="3656013" y="17287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a:buSzPct val="100000"/>
              <a:defRPr/>
            </a:pPr>
            <a:r>
              <a:rPr lang="en-US" sz="1200">
                <a:solidFill>
                  <a:srgbClr val="000000"/>
                </a:solidFill>
                <a:cs typeface="Arial" charset="0"/>
                <a:sym typeface="Arial" charset="0"/>
              </a:rPr>
              <a:t>RPS</a:t>
            </a:r>
          </a:p>
        </p:txBody>
      </p:sp>
      <p:sp>
        <p:nvSpPr>
          <p:cNvPr id="66607" name="Line 42"/>
          <p:cNvSpPr>
            <a:spLocks noChangeShapeType="1"/>
          </p:cNvSpPr>
          <p:nvPr/>
        </p:nvSpPr>
        <p:spPr bwMode="auto">
          <a:xfrm flipV="1">
            <a:off x="2311400" y="27559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Rectangle 43"/>
          <p:cNvSpPr>
            <a:spLocks noChangeArrowheads="1"/>
          </p:cNvSpPr>
          <p:nvPr/>
        </p:nvSpPr>
        <p:spPr bwMode="auto">
          <a:xfrm>
            <a:off x="1644650" y="25368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 </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8" name="Cloud"/>
          <p:cNvSpPr>
            <a:spLocks noChangeAspect="1" noEditPoints="1" noChangeArrowheads="1"/>
          </p:cNvSpPr>
          <p:nvPr/>
        </p:nvSpPr>
        <p:spPr bwMode="auto">
          <a:xfrm>
            <a:off x="1219200" y="45735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a:buSzPct val="100000"/>
              <a:defRPr/>
            </a:pPr>
            <a:endParaRPr lang="en-US" sz="1200">
              <a:solidFill>
                <a:srgbClr val="000000"/>
              </a:solidFill>
              <a:cs typeface="Arial" charset="0"/>
              <a:sym typeface="Arial" charset="0"/>
            </a:endParaRPr>
          </a:p>
          <a:p>
            <a:pPr algn="ctr">
              <a:buSzPct val="100000"/>
              <a:defRPr/>
            </a:pPr>
            <a:r>
              <a:rPr lang="en-US" sz="1200">
                <a:solidFill>
                  <a:srgbClr val="000000"/>
                </a:solidFill>
                <a:cs typeface="Arial" charset="0"/>
                <a:sym typeface="Arial" charset="0"/>
              </a:rPr>
              <a:t>VPN</a:t>
            </a:r>
          </a:p>
        </p:txBody>
      </p:sp>
      <p:sp>
        <p:nvSpPr>
          <p:cNvPr id="69" name="Oval 45"/>
          <p:cNvSpPr>
            <a:spLocks noChangeArrowheads="1"/>
          </p:cNvSpPr>
          <p:nvPr/>
        </p:nvSpPr>
        <p:spPr bwMode="auto">
          <a:xfrm>
            <a:off x="598488" y="5503863"/>
            <a:ext cx="1322387" cy="3889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cs typeface="Arial" charset="0"/>
                <a:sym typeface="Arial" charset="0"/>
              </a:rPr>
              <a:t>Pharmacists</a:t>
            </a:r>
          </a:p>
        </p:txBody>
      </p:sp>
      <p:sp>
        <p:nvSpPr>
          <p:cNvPr id="70" name="Oval 46"/>
          <p:cNvSpPr>
            <a:spLocks noChangeArrowheads="1"/>
          </p:cNvSpPr>
          <p:nvPr/>
        </p:nvSpPr>
        <p:spPr bwMode="auto">
          <a:xfrm>
            <a:off x="2168525" y="5534025"/>
            <a:ext cx="1065213" cy="3889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en-US" sz="1200">
                <a:solidFill>
                  <a:srgbClr val="000000"/>
                </a:solidFill>
                <a:cs typeface="Arial" charset="0"/>
                <a:sym typeface="Arial" charset="0"/>
              </a:rPr>
              <a:t>Hospitals</a:t>
            </a:r>
          </a:p>
        </p:txBody>
      </p:sp>
      <p:sp>
        <p:nvSpPr>
          <p:cNvPr id="71" name="Oval 47"/>
          <p:cNvSpPr>
            <a:spLocks noChangeArrowheads="1"/>
          </p:cNvSpPr>
          <p:nvPr/>
        </p:nvSpPr>
        <p:spPr bwMode="auto">
          <a:xfrm>
            <a:off x="1443038" y="3895725"/>
            <a:ext cx="1155700" cy="3889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a:buSzPct val="100000"/>
              <a:defRPr/>
            </a:pPr>
            <a:r>
              <a:rPr lang="fr-BE" sz="1200">
                <a:solidFill>
                  <a:srgbClr val="000000"/>
                </a:solidFill>
                <a:cs typeface="Arial" charset="0"/>
                <a:sym typeface="Arial" charset="0"/>
              </a:rPr>
              <a:t>Physicians</a:t>
            </a:r>
            <a:endParaRPr lang="en-US" sz="1200">
              <a:solidFill>
                <a:srgbClr val="000000"/>
              </a:solidFill>
              <a:cs typeface="Arial" charset="0"/>
              <a:sym typeface="Arial" charset="0"/>
            </a:endParaRPr>
          </a:p>
        </p:txBody>
      </p:sp>
      <p:sp>
        <p:nvSpPr>
          <p:cNvPr id="66613" name="Line 48"/>
          <p:cNvSpPr>
            <a:spLocks noChangeShapeType="1"/>
          </p:cNvSpPr>
          <p:nvPr/>
        </p:nvSpPr>
        <p:spPr bwMode="auto">
          <a:xfrm flipV="1">
            <a:off x="866775" y="49657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Rectangle 49"/>
          <p:cNvSpPr>
            <a:spLocks noChangeArrowheads="1"/>
          </p:cNvSpPr>
          <p:nvPr/>
        </p:nvSpPr>
        <p:spPr bwMode="auto">
          <a:xfrm>
            <a:off x="200025" y="4746625"/>
            <a:ext cx="720725" cy="419100"/>
          </a:xfrm>
          <a:prstGeom prst="rect">
            <a:avLst/>
          </a:prstGeom>
          <a:solidFill>
            <a:schemeClr val="bg1">
              <a:lumMod val="85000"/>
            </a:schemeClr>
          </a:solidFill>
          <a:ln>
            <a:noFill/>
          </a:ln>
          <a:effectLst/>
        </p:spPr>
        <p:txBody>
          <a:bodyPr wrap="none" anchor="ctr"/>
          <a:lstStyle/>
          <a:p>
            <a:pPr algn="ctr">
              <a:buSzPct val="100000"/>
              <a:defRPr/>
            </a:pPr>
            <a:r>
              <a:rPr lang="en-US" sz="1200">
                <a:solidFill>
                  <a:srgbClr val="000000"/>
                </a:solidFill>
                <a:cs typeface="Arial" charset="0"/>
                <a:sym typeface="Arial" charset="0"/>
              </a:rPr>
              <a:t>Services</a:t>
            </a:r>
            <a:br>
              <a:rPr lang="en-US" sz="1200">
                <a:solidFill>
                  <a:srgbClr val="000000"/>
                </a:solidFill>
                <a:cs typeface="Arial" charset="0"/>
                <a:sym typeface="Arial" charset="0"/>
              </a:rPr>
            </a:br>
            <a:r>
              <a:rPr lang="en-US" sz="1200">
                <a:solidFill>
                  <a:srgbClr val="000000"/>
                </a:solidFill>
                <a:cs typeface="Arial" charset="0"/>
                <a:sym typeface="Arial" charset="0"/>
              </a:rPr>
              <a:t>repository</a:t>
            </a:r>
          </a:p>
        </p:txBody>
      </p:sp>
      <p:sp>
        <p:nvSpPr>
          <p:cNvPr id="66615" name="Rectangle 50"/>
          <p:cNvSpPr>
            <a:spLocks noChangeArrowheads="1"/>
          </p:cNvSpPr>
          <p:nvPr/>
        </p:nvSpPr>
        <p:spPr bwMode="auto">
          <a:xfrm>
            <a:off x="8299450" y="30337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solidFill>
                <a:srgbClr val="000000"/>
              </a:solidFill>
            </a:endParaRPr>
          </a:p>
        </p:txBody>
      </p:sp>
      <p:sp>
        <p:nvSpPr>
          <p:cNvPr id="75" name="Oval 52"/>
          <p:cNvSpPr>
            <a:spLocks noChangeArrowheads="1"/>
          </p:cNvSpPr>
          <p:nvPr/>
        </p:nvSpPr>
        <p:spPr bwMode="auto">
          <a:xfrm>
            <a:off x="6361113" y="5221288"/>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(Fedict)</a:t>
            </a:r>
          </a:p>
        </p:txBody>
      </p:sp>
      <p:sp>
        <p:nvSpPr>
          <p:cNvPr id="76" name="Oval 53"/>
          <p:cNvSpPr>
            <a:spLocks noChangeArrowheads="1"/>
          </p:cNvSpPr>
          <p:nvPr/>
        </p:nvSpPr>
        <p:spPr bwMode="auto">
          <a:xfrm>
            <a:off x="7885113" y="2451100"/>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(CBSS)</a:t>
            </a:r>
          </a:p>
        </p:txBody>
      </p:sp>
      <p:sp>
        <p:nvSpPr>
          <p:cNvPr id="77" name="Oval 54"/>
          <p:cNvSpPr>
            <a:spLocks noChangeArrowheads="1"/>
          </p:cNvSpPr>
          <p:nvPr/>
        </p:nvSpPr>
        <p:spPr bwMode="auto">
          <a:xfrm>
            <a:off x="1528763" y="1460500"/>
            <a:ext cx="1822450" cy="906463"/>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 integrator</a:t>
            </a:r>
            <a:endParaRPr lang="en-US" sz="1200" dirty="0">
              <a:solidFill>
                <a:srgbClr val="000000"/>
              </a:solidFill>
              <a:cs typeface="Arial" charset="0"/>
              <a:sym typeface="Arial" charset="0"/>
            </a:endParaRPr>
          </a:p>
          <a:p>
            <a:pPr algn="ctr">
              <a:buSzPct val="100000"/>
              <a:defRPr/>
            </a:pPr>
            <a:r>
              <a:rPr lang="en-US" sz="1200" dirty="0">
                <a:solidFill>
                  <a:srgbClr val="000000"/>
                </a:solidFill>
                <a:cs typeface="Arial" charset="0"/>
                <a:sym typeface="Arial" charset="0"/>
              </a:rPr>
              <a:t>(</a:t>
            </a:r>
            <a:r>
              <a:rPr lang="en-US" sz="1200" dirty="0" err="1">
                <a:solidFill>
                  <a:srgbClr val="000000"/>
                </a:solidFill>
                <a:cs typeface="Arial" charset="0"/>
                <a:sym typeface="Arial" charset="0"/>
              </a:rPr>
              <a:t>Corve</a:t>
            </a:r>
            <a:r>
              <a:rPr lang="en-US" sz="1200" dirty="0">
                <a:solidFill>
                  <a:srgbClr val="000000"/>
                </a:solidFill>
                <a:cs typeface="Arial" charset="0"/>
                <a:sym typeface="Arial" charset="0"/>
              </a:rPr>
              <a:t>,</a:t>
            </a:r>
          </a:p>
          <a:p>
            <a:pPr algn="ctr">
              <a:buSzPct val="100000"/>
              <a:defRPr/>
            </a:pPr>
            <a:r>
              <a:rPr lang="en-US" sz="1200">
                <a:solidFill>
                  <a:srgbClr val="000000"/>
                </a:solidFill>
                <a:cs typeface="Arial" charset="0"/>
                <a:sym typeface="Arial" charset="0"/>
              </a:rPr>
              <a:t>eWBS, </a:t>
            </a:r>
            <a:r>
              <a:rPr lang="en-US" sz="1200" dirty="0">
                <a:solidFill>
                  <a:srgbClr val="000000"/>
                </a:solidFill>
                <a:cs typeface="Arial" charset="0"/>
                <a:sym typeface="Arial" charset="0"/>
              </a:rPr>
              <a:t>CIRB, …)</a:t>
            </a:r>
          </a:p>
        </p:txBody>
      </p:sp>
      <p:sp>
        <p:nvSpPr>
          <p:cNvPr id="78" name="Oval 55"/>
          <p:cNvSpPr>
            <a:spLocks noChangeArrowheads="1"/>
          </p:cNvSpPr>
          <p:nvPr/>
        </p:nvSpPr>
        <p:spPr bwMode="auto">
          <a:xfrm>
            <a:off x="266700" y="3595688"/>
            <a:ext cx="1127125" cy="904875"/>
          </a:xfrm>
          <a:prstGeom prst="ellipse">
            <a:avLst/>
          </a:prstGeom>
          <a:solidFill>
            <a:schemeClr val="bg1">
              <a:lumMod val="85000"/>
            </a:schemeClr>
          </a:solidFill>
          <a:ln>
            <a:noFill/>
          </a:ln>
          <a:effectLst/>
        </p:spPr>
        <p:txBody>
          <a:bodyPr wrap="none" lIns="90488" tIns="44450" rIns="90488" bIns="44450" anchor="ctr">
            <a:spAutoFit/>
          </a:bodyPr>
          <a:lstStyle/>
          <a:p>
            <a:pPr algn="ctr">
              <a:buSzPct val="100000"/>
              <a:defRPr/>
            </a:pPr>
            <a:r>
              <a:rPr lang="en-US" sz="1200">
                <a:solidFill>
                  <a:srgbClr val="000000"/>
                </a:solidFill>
                <a:cs typeface="Arial" charset="0"/>
                <a:sym typeface="Arial" charset="0"/>
              </a:rPr>
              <a:t>Service </a:t>
            </a:r>
            <a:br>
              <a:rPr lang="en-US" sz="1200">
                <a:solidFill>
                  <a:srgbClr val="000000"/>
                </a:solidFill>
                <a:cs typeface="Arial" charset="0"/>
                <a:sym typeface="Arial" charset="0"/>
              </a:rPr>
            </a:br>
            <a:r>
              <a:rPr lang="en-US" sz="1200">
                <a:solidFill>
                  <a:srgbClr val="000000"/>
                </a:solidFill>
                <a:cs typeface="Arial" charset="0"/>
                <a:sym typeface="Arial" charset="0"/>
              </a:rPr>
              <a:t>integrator</a:t>
            </a:r>
          </a:p>
          <a:p>
            <a:pPr algn="ctr">
              <a:buSzPct val="100000"/>
              <a:defRPr/>
            </a:pPr>
            <a:r>
              <a:rPr lang="en-US" sz="1200">
                <a:solidFill>
                  <a:srgbClr val="000000"/>
                </a:solidFill>
                <a:cs typeface="Arial" charset="0"/>
                <a:sym typeface="Arial" charset="0"/>
              </a:rPr>
              <a:t>(eHealth)</a:t>
            </a:r>
          </a:p>
        </p:txBody>
      </p:sp>
      <p:sp>
        <p:nvSpPr>
          <p:cNvPr id="66620" name="Line 56"/>
          <p:cNvSpPr>
            <a:spLocks noChangeShapeType="1"/>
          </p:cNvSpPr>
          <p:nvPr/>
        </p:nvSpPr>
        <p:spPr bwMode="auto">
          <a:xfrm>
            <a:off x="1116013" y="42926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867295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fr-BE" altLang="en-US" smtClean="0"/>
              <a:t>Awards</a:t>
            </a:r>
            <a:endParaRPr lang="en-US" altLang="en-US" smtClean="0"/>
          </a:p>
        </p:txBody>
      </p:sp>
      <p:sp>
        <p:nvSpPr>
          <p:cNvPr id="4" name="Slide Number Placeholder 3"/>
          <p:cNvSpPr>
            <a:spLocks noGrp="1"/>
          </p:cNvSpPr>
          <p:nvPr>
            <p:ph type="sldNum" sz="quarter" idx="10"/>
          </p:nvPr>
        </p:nvSpPr>
        <p:spPr/>
        <p:txBody>
          <a:bodyPr/>
          <a:lstStyle/>
          <a:p>
            <a:pPr>
              <a:defRPr/>
            </a:pPr>
            <a:fld id="{95D8DD81-E266-482D-989C-791020CE9BA2}" type="slidenum">
              <a:rPr lang="en-US" smtClean="0"/>
              <a:pPr>
                <a:defRPr/>
              </a:pPr>
              <a:t>59</a:t>
            </a:fld>
            <a:endParaRPr lang="en-US"/>
          </a:p>
        </p:txBody>
      </p:sp>
      <p:sp>
        <p:nvSpPr>
          <p:cNvPr id="5" name="Oval 4"/>
          <p:cNvSpPr/>
          <p:nvPr/>
        </p:nvSpPr>
        <p:spPr>
          <a:xfrm>
            <a:off x="742950" y="1362075"/>
            <a:ext cx="7718425" cy="4443413"/>
          </a:xfrm>
          <a:prstGeom prst="ellips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50" y="3892758"/>
            <a:ext cx="18923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792412"/>
            <a:ext cx="144303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1463" y="4810125"/>
            <a:ext cx="21955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417" y="3129252"/>
            <a:ext cx="15303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8225" y="2303463"/>
            <a:ext cx="23637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24125" y="3129252"/>
            <a:ext cx="15573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hierodiction.at/images/epractice_logo.jpg"/>
          <p:cNvPicPr>
            <a:picLocks noChangeAspect="1" noChangeArrowheads="1"/>
          </p:cNvPicPr>
          <p:nvPr/>
        </p:nvPicPr>
        <p:blipFill>
          <a:blip r:embed="rId8">
            <a:clrChange>
              <a:clrFrom>
                <a:srgbClr val="F8F9F4"/>
              </a:clrFrom>
              <a:clrTo>
                <a:srgbClr val="F8F9F4">
                  <a:alpha val="0"/>
                </a:srgbClr>
              </a:clrTo>
            </a:clrChange>
            <a:extLst>
              <a:ext uri="{28A0092B-C50C-407E-A947-70E740481C1C}">
                <a14:useLocalDpi xmlns:a14="http://schemas.microsoft.com/office/drawing/2010/main" val="0"/>
              </a:ext>
            </a:extLst>
          </a:blip>
          <a:srcRect/>
          <a:stretch>
            <a:fillRect/>
          </a:stretch>
        </p:blipFill>
        <p:spPr bwMode="auto">
          <a:xfrm>
            <a:off x="3606800" y="1552575"/>
            <a:ext cx="19526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Grp="1" noChangeAspect="1" noChangeArrowheads="1"/>
          </p:cNvPicPr>
          <p:nvPr>
            <p:ph idx="1"/>
          </p:nvPr>
        </p:nvPicPr>
        <p:blipFill>
          <a:blip r:embed="rId9" cstate="print">
            <a:extLst>
              <a:ext uri="{28A0092B-C50C-407E-A947-70E740481C1C}">
                <a14:useLocalDpi xmlns:a14="http://schemas.microsoft.com/office/drawing/2010/main" val="0"/>
              </a:ext>
            </a:extLst>
          </a:blip>
          <a:srcRect/>
          <a:stretch>
            <a:fillRect/>
          </a:stretch>
        </p:blipFill>
        <p:spPr>
          <a:xfrm>
            <a:off x="5867154" y="1561328"/>
            <a:ext cx="1979712" cy="148426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403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Change management</a:t>
            </a:r>
            <a:endParaRPr lang="en-GB" noProof="0" dirty="0"/>
          </a:p>
        </p:txBody>
      </p:sp>
      <p:sp>
        <p:nvSpPr>
          <p:cNvPr id="6" name="Slide Number Placeholder 3"/>
          <p:cNvSpPr>
            <a:spLocks noGrp="1"/>
          </p:cNvSpPr>
          <p:nvPr>
            <p:ph type="sldNum" sz="quarter" idx="10"/>
          </p:nvPr>
        </p:nvSpPr>
        <p:spPr>
          <a:prstGeom prst="rect">
            <a:avLst/>
          </a:prstGeom>
        </p:spPr>
        <p:txBody>
          <a:bodyPr/>
          <a:lstStyle/>
          <a:p>
            <a:fld id="{5471B662-E07F-4B45-AF7C-5436FF003ECE}" type="slidenum">
              <a:rPr lang="en-GB" smtClean="0">
                <a:solidFill>
                  <a:srgbClr val="364C9D"/>
                </a:solidFill>
              </a:rPr>
              <a:pPr/>
              <a:t>6</a:t>
            </a:fld>
            <a:endParaRPr lang="en-GB" dirty="0">
              <a:solidFill>
                <a:srgbClr val="364C9D"/>
              </a:solidFill>
            </a:endParaRPr>
          </a:p>
        </p:txBody>
      </p:sp>
      <p:pic>
        <p:nvPicPr>
          <p:cNvPr id="5"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12149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578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598" y="2189263"/>
            <a:ext cx="8208912" cy="1200329"/>
          </a:xfrm>
          <a:prstGeom prst="rect">
            <a:avLst/>
          </a:prstGeom>
          <a:noFill/>
        </p:spPr>
        <p:txBody>
          <a:bodyPr wrap="square" rtlCol="0">
            <a:spAutoFit/>
          </a:bodyPr>
          <a:lstStyle/>
          <a:p>
            <a:pPr algn="ctr"/>
            <a:r>
              <a:rPr lang="nl-BE" sz="7200" dirty="0" smtClean="0">
                <a:solidFill>
                  <a:srgbClr val="0087BE"/>
                </a:solidFill>
              </a:rPr>
              <a:t>G-Cloud</a:t>
            </a:r>
            <a:endParaRPr lang="en-US" sz="7200" dirty="0">
              <a:solidFill>
                <a:srgbClr val="0087BE"/>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4293096"/>
            <a:ext cx="3168352" cy="1785067"/>
          </a:xfrm>
          <a:prstGeom prst="rect">
            <a:avLst/>
          </a:prstGeom>
        </p:spPr>
      </p:pic>
    </p:spTree>
    <p:extLst>
      <p:ext uri="{BB962C8B-B14F-4D97-AF65-F5344CB8AC3E}">
        <p14:creationId xmlns:p14="http://schemas.microsoft.com/office/powerpoint/2010/main" val="11191867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What is G-Cloud?</a:t>
            </a:r>
            <a:endParaRPr lang="en-GB" noProof="0" dirty="0"/>
          </a:p>
        </p:txBody>
      </p:sp>
      <p:sp>
        <p:nvSpPr>
          <p:cNvPr id="3" name="Content Placeholder 2"/>
          <p:cNvSpPr>
            <a:spLocks noGrp="1"/>
          </p:cNvSpPr>
          <p:nvPr>
            <p:ph idx="1"/>
          </p:nvPr>
        </p:nvSpPr>
        <p:spPr/>
        <p:txBody>
          <a:bodyPr/>
          <a:lstStyle/>
          <a:p>
            <a:r>
              <a:rPr lang="en-GB" noProof="0" dirty="0" smtClean="0"/>
              <a:t>shared public ICT platform </a:t>
            </a:r>
          </a:p>
          <a:p>
            <a:pPr lvl="1"/>
            <a:r>
              <a:rPr lang="en-GB" noProof="0" dirty="0" smtClean="0"/>
              <a:t>current target: federal state (FPS, PPS, Public Institutions of Social Security, Institutions of Public Benefit)</a:t>
            </a:r>
          </a:p>
          <a:p>
            <a:pPr lvl="1"/>
            <a:r>
              <a:rPr lang="en-GB" noProof="0" dirty="0" smtClean="0"/>
              <a:t>can be extended to other interested authorities </a:t>
            </a:r>
          </a:p>
          <a:p>
            <a:endParaRPr lang="en-GB" noProof="0" dirty="0" smtClean="0"/>
          </a:p>
          <a:p>
            <a:r>
              <a:rPr lang="en-GB" noProof="0" dirty="0" smtClean="0"/>
              <a:t>hybrid community cloud model </a:t>
            </a:r>
          </a:p>
          <a:p>
            <a:pPr lvl="1"/>
            <a:r>
              <a:rPr lang="en-GB" noProof="0" dirty="0" smtClean="0"/>
              <a:t>use of public cloud if possible </a:t>
            </a:r>
          </a:p>
          <a:p>
            <a:pPr lvl="1"/>
            <a:r>
              <a:rPr lang="en-GB" noProof="0" dirty="0" smtClean="0"/>
              <a:t>private community cloud </a:t>
            </a:r>
            <a:r>
              <a:rPr lang="en-GB" noProof="0" dirty="0" err="1" smtClean="0"/>
              <a:t>cloud</a:t>
            </a:r>
            <a:r>
              <a:rPr lang="en-GB" noProof="0" dirty="0" smtClean="0"/>
              <a:t> hosted in data </a:t>
            </a:r>
            <a:r>
              <a:rPr lang="en-GB" noProof="0" dirty="0" err="1" smtClean="0"/>
              <a:t>centers</a:t>
            </a:r>
            <a:r>
              <a:rPr lang="en-GB" noProof="0" dirty="0" smtClean="0"/>
              <a:t>, managed by the government</a:t>
            </a:r>
          </a:p>
          <a:p>
            <a:pPr lvl="1"/>
            <a:r>
              <a:rPr lang="en-GB" noProof="0" dirty="0" smtClean="0"/>
              <a:t>operational implementation with strong involvement of the private sector </a:t>
            </a:r>
          </a:p>
        </p:txBody>
      </p:sp>
      <p:sp>
        <p:nvSpPr>
          <p:cNvPr id="4" name="Slide Number Placeholder 3"/>
          <p:cNvSpPr>
            <a:spLocks noGrp="1"/>
          </p:cNvSpPr>
          <p:nvPr>
            <p:ph type="sldNum" sz="quarter" idx="10"/>
          </p:nvPr>
        </p:nvSpPr>
        <p:spPr/>
        <p:txBody>
          <a:bodyPr/>
          <a:lstStyle/>
          <a:p>
            <a:fld id="{5471B662-E07F-4B45-AF7C-5436FF003ECE}" type="slidenum">
              <a:rPr lang="fr-FR" smtClean="0"/>
              <a:pPr/>
              <a:t>61</a:t>
            </a:fld>
            <a:endParaRPr lang="nl-BE" dirty="0"/>
          </a:p>
        </p:txBody>
      </p:sp>
    </p:spTree>
    <p:extLst>
      <p:ext uri="{BB962C8B-B14F-4D97-AF65-F5344CB8AC3E}">
        <p14:creationId xmlns:p14="http://schemas.microsoft.com/office/powerpoint/2010/main" val="14616482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Basic principles</a:t>
            </a:r>
            <a:endParaRPr lang="en-GB" noProof="0" dirty="0"/>
          </a:p>
        </p:txBody>
      </p:sp>
      <p:sp>
        <p:nvSpPr>
          <p:cNvPr id="4" name="Text Placeholder 3"/>
          <p:cNvSpPr>
            <a:spLocks noGrp="1"/>
          </p:cNvSpPr>
          <p:nvPr>
            <p:ph idx="1"/>
          </p:nvPr>
        </p:nvSpPr>
        <p:spPr/>
        <p:txBody>
          <a:bodyPr/>
          <a:lstStyle/>
          <a:p>
            <a:r>
              <a:rPr lang="en-GB" noProof="0" smtClean="0"/>
              <a:t>maximum synergy when possible and when generating efficiency gains and/or savings while maintaining or improving the quality of the services provided to the customer</a:t>
            </a:r>
          </a:p>
          <a:p>
            <a:endParaRPr lang="en-GB" noProof="0" smtClean="0"/>
          </a:p>
          <a:p>
            <a:r>
              <a:rPr lang="en-GB" noProof="0" smtClean="0"/>
              <a:t>in line with the synergy program: assignment to the one who is the most capable of proposing a form of shared services </a:t>
            </a:r>
          </a:p>
          <a:p>
            <a:endParaRPr lang="en-GB" noProof="0" smtClean="0"/>
          </a:p>
          <a:p>
            <a:r>
              <a:rPr lang="en-GB" noProof="0" smtClean="0"/>
              <a:t>synergy based on result orientation, sense of responsibility and trust</a:t>
            </a:r>
            <a:endParaRPr lang="en-GB" noProof="0" dirty="0"/>
          </a:p>
        </p:txBody>
      </p:sp>
      <p:sp>
        <p:nvSpPr>
          <p:cNvPr id="3" name="Slide Number Placeholder 2"/>
          <p:cNvSpPr>
            <a:spLocks noGrp="1"/>
          </p:cNvSpPr>
          <p:nvPr>
            <p:ph type="sldNum" sz="quarter" idx="10"/>
          </p:nvPr>
        </p:nvSpPr>
        <p:spPr/>
        <p:txBody>
          <a:bodyPr/>
          <a:lstStyle/>
          <a:p>
            <a:fld id="{13B540AB-6939-4937-A918-1D15FF1C7CE3}" type="slidenum">
              <a:rPr lang="fr-BE" smtClean="0"/>
              <a:pPr/>
              <a:t>62</a:t>
            </a:fld>
            <a:endParaRPr lang="nl-BE" dirty="0"/>
          </a:p>
        </p:txBody>
      </p:sp>
    </p:spTree>
    <p:extLst>
      <p:ext uri="{BB962C8B-B14F-4D97-AF65-F5344CB8AC3E}">
        <p14:creationId xmlns:p14="http://schemas.microsoft.com/office/powerpoint/2010/main" val="3698605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 </a:t>
            </a:r>
            <a:endParaRPr lang="fr-FR" dirty="0"/>
          </a:p>
        </p:txBody>
      </p:sp>
      <p:sp>
        <p:nvSpPr>
          <p:cNvPr id="121" name="Slide Number Placeholder 120"/>
          <p:cNvSpPr>
            <a:spLocks noGrp="1"/>
          </p:cNvSpPr>
          <p:nvPr>
            <p:ph type="sldNum" sz="quarter" idx="12"/>
          </p:nvPr>
        </p:nvSpPr>
        <p:spPr/>
        <p:txBody>
          <a:bodyPr/>
          <a:lstStyle/>
          <a:p>
            <a:fld id="{1B2ABAFA-ABC8-4E94-A238-939346DDB176}" type="slidenum">
              <a:rPr lang="en-GB" smtClean="0"/>
              <a:pPr/>
              <a:t>63</a:t>
            </a:fld>
            <a:endParaRPr lang="en-GB" dirty="0"/>
          </a:p>
        </p:txBody>
      </p:sp>
      <p:cxnSp>
        <p:nvCxnSpPr>
          <p:cNvPr id="6" name="Straight Connector 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838" y="4512955"/>
            <a:ext cx="461665" cy="1477328"/>
          </a:xfrm>
          <a:prstGeom prst="rect">
            <a:avLst/>
          </a:prstGeom>
          <a:noFill/>
        </p:spPr>
        <p:txBody>
          <a:bodyPr vert="vert270" wrap="square" rtlCol="0">
            <a:spAutoFit/>
          </a:bodyPr>
          <a:lstStyle/>
          <a:p>
            <a:pPr algn="ctr"/>
            <a:r>
              <a:rPr lang="nl-BE" dirty="0" err="1" smtClean="0"/>
              <a:t>Dedicated</a:t>
            </a:r>
            <a:endParaRPr lang="en-US" dirty="0"/>
          </a:p>
        </p:txBody>
      </p:sp>
      <p:cxnSp>
        <p:nvCxnSpPr>
          <p:cNvPr id="17" name="Straight Arrow Connector 16"/>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4439" y="2523961"/>
            <a:ext cx="461665" cy="1954094"/>
          </a:xfrm>
          <a:prstGeom prst="rect">
            <a:avLst/>
          </a:prstGeom>
          <a:noFill/>
        </p:spPr>
        <p:txBody>
          <a:bodyPr vert="vert270" wrap="square" rtlCol="0">
            <a:spAutoFit/>
          </a:bodyPr>
          <a:lstStyle/>
          <a:p>
            <a:pPr algn="ctr"/>
            <a:r>
              <a:rPr lang="nl-BE" dirty="0" smtClean="0"/>
              <a:t>Access/Control</a:t>
            </a:r>
            <a:endParaRPr lang="en-US" dirty="0"/>
          </a:p>
        </p:txBody>
      </p:sp>
      <p:sp>
        <p:nvSpPr>
          <p:cNvPr id="21" name="TextBox 20"/>
          <p:cNvSpPr txBox="1"/>
          <p:nvPr/>
        </p:nvSpPr>
        <p:spPr>
          <a:xfrm>
            <a:off x="251519" y="1458650"/>
            <a:ext cx="461665" cy="1178262"/>
          </a:xfrm>
          <a:prstGeom prst="rect">
            <a:avLst/>
          </a:prstGeom>
          <a:noFill/>
        </p:spPr>
        <p:txBody>
          <a:bodyPr vert="vert270" wrap="square" rtlCol="0">
            <a:spAutoFit/>
          </a:bodyPr>
          <a:lstStyle/>
          <a:p>
            <a:pPr algn="ctr"/>
            <a:r>
              <a:rPr lang="nl-BE" dirty="0"/>
              <a:t>S</a:t>
            </a:r>
            <a:r>
              <a:rPr lang="nl-BE" dirty="0" smtClean="0"/>
              <a:t>hared</a:t>
            </a:r>
            <a:endParaRPr lang="en-US" dirty="0"/>
          </a:p>
        </p:txBody>
      </p:sp>
      <p:sp>
        <p:nvSpPr>
          <p:cNvPr id="22" name="TextBox 21"/>
          <p:cNvSpPr txBox="1"/>
          <p:nvPr/>
        </p:nvSpPr>
        <p:spPr>
          <a:xfrm>
            <a:off x="1788096" y="6205140"/>
            <a:ext cx="1296144" cy="369332"/>
          </a:xfrm>
          <a:prstGeom prst="rect">
            <a:avLst/>
          </a:prstGeom>
          <a:noFill/>
        </p:spPr>
        <p:txBody>
          <a:bodyPr wrap="square" rtlCol="0">
            <a:spAutoFit/>
          </a:bodyPr>
          <a:lstStyle/>
          <a:p>
            <a:pPr algn="ctr"/>
            <a:r>
              <a:rPr lang="nl-BE" dirty="0" smtClean="0"/>
              <a:t>Customer</a:t>
            </a:r>
            <a:endParaRPr lang="en-US" dirty="0"/>
          </a:p>
        </p:txBody>
      </p:sp>
      <p:sp>
        <p:nvSpPr>
          <p:cNvPr id="23" name="TextBox 22"/>
          <p:cNvSpPr txBox="1"/>
          <p:nvPr/>
        </p:nvSpPr>
        <p:spPr>
          <a:xfrm>
            <a:off x="3574492" y="6061484"/>
            <a:ext cx="1944216" cy="369332"/>
          </a:xfrm>
          <a:prstGeom prst="rect">
            <a:avLst/>
          </a:prstGeom>
          <a:noFill/>
        </p:spPr>
        <p:txBody>
          <a:bodyPr wrap="square" rtlCol="0">
            <a:spAutoFit/>
          </a:bodyPr>
          <a:lstStyle/>
          <a:p>
            <a:pPr algn="ctr"/>
            <a:r>
              <a:rPr lang="nl-BE" dirty="0" err="1"/>
              <a:t>L</a:t>
            </a:r>
            <a:r>
              <a:rPr lang="nl-BE" dirty="0" err="1" smtClean="0"/>
              <a:t>ocation</a:t>
            </a:r>
            <a:endParaRPr lang="en-US" dirty="0"/>
          </a:p>
        </p:txBody>
      </p:sp>
      <p:sp>
        <p:nvSpPr>
          <p:cNvPr id="24" name="TextBox 23"/>
          <p:cNvSpPr txBox="1"/>
          <p:nvPr/>
        </p:nvSpPr>
        <p:spPr>
          <a:xfrm>
            <a:off x="6272088" y="6205140"/>
            <a:ext cx="2087246" cy="369332"/>
          </a:xfrm>
          <a:prstGeom prst="rect">
            <a:avLst/>
          </a:prstGeom>
          <a:noFill/>
        </p:spPr>
        <p:txBody>
          <a:bodyPr wrap="square" rtlCol="0">
            <a:spAutoFit/>
          </a:bodyPr>
          <a:lstStyle/>
          <a:p>
            <a:r>
              <a:rPr lang="nl-BE" dirty="0" smtClean="0"/>
              <a:t>Service Provider</a:t>
            </a:r>
            <a:endParaRPr lang="en-US" dirty="0"/>
          </a:p>
        </p:txBody>
      </p:sp>
      <p:sp>
        <p:nvSpPr>
          <p:cNvPr id="26" name="TextBox 25"/>
          <p:cNvSpPr txBox="1"/>
          <p:nvPr/>
        </p:nvSpPr>
        <p:spPr>
          <a:xfrm>
            <a:off x="5878999" y="1104513"/>
            <a:ext cx="1368152" cy="369332"/>
          </a:xfrm>
          <a:prstGeom prst="rect">
            <a:avLst/>
          </a:prstGeom>
          <a:noFill/>
        </p:spPr>
        <p:txBody>
          <a:bodyPr wrap="square" rtlCol="0">
            <a:spAutoFit/>
          </a:bodyPr>
          <a:lstStyle/>
          <a:p>
            <a:pPr algn="ctr"/>
            <a:r>
              <a:rPr lang="nl-BE" dirty="0" smtClean="0"/>
              <a:t>Public Cloud</a:t>
            </a:r>
            <a:endParaRPr lang="en-US" dirty="0"/>
          </a:p>
        </p:txBody>
      </p:sp>
      <p:sp>
        <p:nvSpPr>
          <p:cNvPr id="27" name="TextBox 26"/>
          <p:cNvSpPr txBox="1"/>
          <p:nvPr/>
        </p:nvSpPr>
        <p:spPr>
          <a:xfrm>
            <a:off x="1025606" y="2668270"/>
            <a:ext cx="3520994" cy="369332"/>
          </a:xfrm>
          <a:prstGeom prst="rect">
            <a:avLst/>
          </a:prstGeom>
          <a:noFill/>
        </p:spPr>
        <p:txBody>
          <a:bodyPr wrap="square" rtlCol="0">
            <a:spAutoFit/>
          </a:bodyPr>
          <a:lstStyle/>
          <a:p>
            <a:pPr algn="ctr"/>
            <a:r>
              <a:rPr lang="nl-BE" dirty="0" smtClean="0"/>
              <a:t>Community Cloud on-</a:t>
            </a:r>
            <a:r>
              <a:rPr lang="nl-BE" dirty="0" err="1" smtClean="0"/>
              <a:t>premise</a:t>
            </a:r>
            <a:endParaRPr lang="en-US" dirty="0"/>
          </a:p>
        </p:txBody>
      </p:sp>
      <p:sp>
        <p:nvSpPr>
          <p:cNvPr id="31" name="TextBox 30"/>
          <p:cNvSpPr txBox="1"/>
          <p:nvPr/>
        </p:nvSpPr>
        <p:spPr>
          <a:xfrm>
            <a:off x="4636610" y="2636912"/>
            <a:ext cx="4756478" cy="369332"/>
          </a:xfrm>
          <a:prstGeom prst="rect">
            <a:avLst/>
          </a:prstGeom>
          <a:noFill/>
        </p:spPr>
        <p:txBody>
          <a:bodyPr wrap="square" rtlCol="0">
            <a:spAutoFit/>
          </a:body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32" name="TextBox 31"/>
          <p:cNvSpPr txBox="1"/>
          <p:nvPr/>
        </p:nvSpPr>
        <p:spPr>
          <a:xfrm>
            <a:off x="4451902" y="4328289"/>
            <a:ext cx="4846246" cy="369332"/>
          </a:xfrm>
          <a:prstGeom prst="rect">
            <a:avLst/>
          </a:prstGeom>
          <a:noFill/>
        </p:spPr>
        <p:txBody>
          <a:bodyPr wrap="square" rtlCol="0">
            <a:spAutoFit/>
          </a:body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33" name="TextBox 32"/>
          <p:cNvSpPr txBox="1"/>
          <p:nvPr/>
        </p:nvSpPr>
        <p:spPr>
          <a:xfrm>
            <a:off x="975048" y="4365104"/>
            <a:ext cx="3520994" cy="369332"/>
          </a:xfrm>
          <a:prstGeom prst="rect">
            <a:avLst/>
          </a:prstGeom>
          <a:noFill/>
        </p:spPr>
        <p:txBody>
          <a:bodyPr wrap="square" rtlCol="0">
            <a:spAutoFit/>
          </a:bodyPr>
          <a:lstStyle/>
          <a:p>
            <a:pPr algn="ctr"/>
            <a:r>
              <a:rPr lang="nl-BE" dirty="0" smtClean="0"/>
              <a:t>Private Cloud on-</a:t>
            </a:r>
            <a:r>
              <a:rPr lang="nl-BE" dirty="0" err="1" smtClean="0"/>
              <a:t>premise</a:t>
            </a:r>
            <a:endParaRPr lang="en-US" dirty="0"/>
          </a:p>
        </p:txBody>
      </p:sp>
      <p:pic>
        <p:nvPicPr>
          <p:cNvPr id="36" name="Picture 35"/>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416259" y="3922545"/>
            <a:ext cx="189198" cy="266380"/>
          </a:xfrm>
          <a:prstGeom prst="rect">
            <a:avLst/>
          </a:prstGeom>
        </p:spPr>
      </p:pic>
      <p:pic>
        <p:nvPicPr>
          <p:cNvPr id="37" name="Picture 3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845965" y="3952124"/>
            <a:ext cx="189198" cy="266380"/>
          </a:xfrm>
          <a:prstGeom prst="rect">
            <a:avLst/>
          </a:prstGeom>
        </p:spPr>
      </p:pic>
      <p:sp>
        <p:nvSpPr>
          <p:cNvPr id="40" name="Oval 39"/>
          <p:cNvSpPr/>
          <p:nvPr/>
        </p:nvSpPr>
        <p:spPr>
          <a:xfrm>
            <a:off x="4211960" y="1938216"/>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BE" sz="2800" dirty="0" err="1" smtClean="0">
                <a:solidFill>
                  <a:schemeClr val="tx1"/>
                </a:solidFill>
              </a:rPr>
              <a:t>Hybrid</a:t>
            </a:r>
            <a:r>
              <a:rPr lang="nl-BE" sz="2400" dirty="0" smtClean="0">
                <a:solidFill>
                  <a:schemeClr val="tx1"/>
                </a:solidFill>
              </a:rPr>
              <a:t> </a:t>
            </a:r>
            <a:endParaRPr lang="en-US" sz="2400" dirty="0">
              <a:solidFill>
                <a:schemeClr val="tx1"/>
              </a:solidFill>
            </a:endParaRPr>
          </a:p>
        </p:txBody>
      </p:sp>
      <p:pic>
        <p:nvPicPr>
          <p:cNvPr id="42"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icons.iconarchive.com/icons/custom-icon-design/pretty-office-12/512/clou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6978666" y="2986983"/>
            <a:ext cx="928742" cy="928742"/>
            <a:chOff x="6782780" y="3149672"/>
            <a:chExt cx="928742" cy="928742"/>
          </a:xfrm>
        </p:grpSpPr>
        <p:pic>
          <p:nvPicPr>
            <p:cNvPr id="1028" name="Picture 4"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icons.iconarchive.com/icons/custom-icon-design/pretty-office-12/512/cloud-icon.png"/>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6694659"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975283" y="3149672"/>
            <a:ext cx="882098" cy="603364"/>
            <a:chOff x="975283" y="3149672"/>
            <a:chExt cx="882098" cy="603364"/>
          </a:xfrm>
        </p:grpSpPr>
        <p:pic>
          <p:nvPicPr>
            <p:cNvPr id="34" name="Picture 3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35" name="Picture 3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46" name="Rectangle 45"/>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664153" y="3376681"/>
            <a:ext cx="189198" cy="266380"/>
          </a:xfrm>
          <a:prstGeom prst="rect">
            <a:avLst/>
          </a:prstGeom>
        </p:spPr>
      </p:pic>
      <p:grpSp>
        <p:nvGrpSpPr>
          <p:cNvPr id="55" name="Group 54"/>
          <p:cNvGrpSpPr/>
          <p:nvPr/>
        </p:nvGrpSpPr>
        <p:grpSpPr>
          <a:xfrm>
            <a:off x="5905205" y="3704263"/>
            <a:ext cx="882098" cy="603364"/>
            <a:chOff x="975283" y="3149672"/>
            <a:chExt cx="882098" cy="603364"/>
          </a:xfrm>
        </p:grpSpPr>
        <p:pic>
          <p:nvPicPr>
            <p:cNvPr id="56" name="Picture 5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57" name="Picture 5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58" name="Rectangle 5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074824" y="3044768"/>
            <a:ext cx="882098" cy="603364"/>
            <a:chOff x="975283" y="3149672"/>
            <a:chExt cx="882098" cy="603364"/>
          </a:xfrm>
        </p:grpSpPr>
        <p:pic>
          <p:nvPicPr>
            <p:cNvPr id="60" name="Picture 5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1" name="Picture 6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2" name="Rectangle 6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299458" y="1857711"/>
            <a:ext cx="189198" cy="266380"/>
          </a:xfrm>
          <a:prstGeom prst="rect">
            <a:avLst/>
          </a:prstGeom>
        </p:spPr>
      </p:pic>
      <p:pic>
        <p:nvPicPr>
          <p:cNvPr id="65" name="Picture 6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667758" y="2023107"/>
            <a:ext cx="189198" cy="266380"/>
          </a:xfrm>
          <a:prstGeom prst="rect">
            <a:avLst/>
          </a:prstGeom>
        </p:spPr>
      </p:pic>
      <p:sp>
        <p:nvSpPr>
          <p:cNvPr id="66" name="Rectangle 65"/>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623402" y="1256023"/>
            <a:ext cx="882098" cy="603364"/>
            <a:chOff x="975283" y="3149672"/>
            <a:chExt cx="882098" cy="603364"/>
          </a:xfrm>
        </p:grpSpPr>
        <p:pic>
          <p:nvPicPr>
            <p:cNvPr id="68" name="Picture 6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9" name="Picture 6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70" name="Rectangle 69"/>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5189728" y="5084210"/>
            <a:ext cx="882098" cy="603364"/>
            <a:chOff x="975283" y="3149672"/>
            <a:chExt cx="882098" cy="603364"/>
          </a:xfrm>
        </p:grpSpPr>
        <p:pic>
          <p:nvPicPr>
            <p:cNvPr id="80" name="Picture 7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81" name="Picture 8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82" name="Rectangle 8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4" name="Picture 83"/>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4882196"/>
            <a:ext cx="189198" cy="266380"/>
          </a:xfrm>
          <a:prstGeom prst="rect">
            <a:avLst/>
          </a:prstGeom>
        </p:spPr>
      </p:pic>
      <p:pic>
        <p:nvPicPr>
          <p:cNvPr id="85" name="Picture 8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685425" y="5435546"/>
            <a:ext cx="189198" cy="266380"/>
          </a:xfrm>
          <a:prstGeom prst="rect">
            <a:avLst/>
          </a:prstGeom>
        </p:spPr>
      </p:pic>
      <p:sp>
        <p:nvSpPr>
          <p:cNvPr id="86" name="Rectangle 85"/>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07215" y="5421194"/>
            <a:ext cx="189198" cy="266380"/>
          </a:xfrm>
          <a:prstGeom prst="rect">
            <a:avLst/>
          </a:prstGeom>
        </p:spPr>
      </p:pic>
      <p:pic>
        <p:nvPicPr>
          <p:cNvPr id="88" name="Picture 8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420008" y="4840142"/>
            <a:ext cx="189198" cy="266380"/>
          </a:xfrm>
          <a:prstGeom prst="rect">
            <a:avLst/>
          </a:prstGeom>
        </p:spPr>
      </p:pic>
      <p:cxnSp>
        <p:nvCxnSpPr>
          <p:cNvPr id="89" name="Straight Arrow Connector 88"/>
          <p:cNvCxnSpPr>
            <a:stCxn id="46" idx="3"/>
            <a:endCxn id="43"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91" name="Rectangle 90"/>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a:stCxn id="37"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a:stCxn id="91"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5" name="Straight Arrow Connector 94"/>
          <p:cNvCxnSpPr>
            <a:stCxn id="70"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104"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a:endCxn id="45"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p:cNvCxnSpPr>
            <a:stCxn id="58"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99" name="Straight Arrow Connector 98"/>
          <p:cNvCxnSpPr>
            <a:endCxn id="49"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a:stCxn id="87"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104" name="Picture 10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8009870" y="2244688"/>
            <a:ext cx="189198" cy="266380"/>
          </a:xfrm>
          <a:prstGeom prst="rect">
            <a:avLst/>
          </a:prstGeom>
        </p:spPr>
      </p:pic>
      <p:sp>
        <p:nvSpPr>
          <p:cNvPr id="83" name="Title 1"/>
          <p:cNvSpPr txBox="1">
            <a:spLocks/>
          </p:cNvSpPr>
          <p:nvPr/>
        </p:nvSpPr>
        <p:spPr bwMode="auto">
          <a:xfrm>
            <a:off x="467544" y="188640"/>
            <a:ext cx="8229600" cy="9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a:lstStyle>
          <a:p>
            <a:r>
              <a:rPr lang="en-GB" sz="4000" dirty="0" smtClean="0">
                <a:solidFill>
                  <a:srgbClr val="0087BE"/>
                </a:solidFill>
              </a:rPr>
              <a:t>Types of cloud implementations</a:t>
            </a:r>
            <a:endParaRPr lang="en-GB" sz="4000" dirty="0">
              <a:solidFill>
                <a:srgbClr val="0087BE"/>
              </a:solidFill>
            </a:endParaRPr>
          </a:p>
        </p:txBody>
      </p:sp>
    </p:spTree>
    <p:extLst>
      <p:ext uri="{BB962C8B-B14F-4D97-AF65-F5344CB8AC3E}">
        <p14:creationId xmlns:p14="http://schemas.microsoft.com/office/powerpoint/2010/main" val="3381807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What is G-Cloud ?</a:t>
            </a:r>
            <a:endParaRPr lang="en-GB" noProof="0" dirty="0"/>
          </a:p>
        </p:txBody>
      </p:sp>
      <p:sp>
        <p:nvSpPr>
          <p:cNvPr id="4" name="Slide Number Placeholder 3"/>
          <p:cNvSpPr>
            <a:spLocks noGrp="1"/>
          </p:cNvSpPr>
          <p:nvPr>
            <p:ph type="sldNum" sz="quarter" idx="10"/>
          </p:nvPr>
        </p:nvSpPr>
        <p:spPr>
          <a:prstGeom prst="rect">
            <a:avLst/>
          </a:prstGeom>
        </p:spPr>
        <p:txBody>
          <a:bodyPr/>
          <a:lstStyle/>
          <a:p>
            <a:pPr>
              <a:defRPr/>
            </a:pPr>
            <a:fld id="{5471B662-E07F-4B45-AF7C-5436FF003ECE}" type="slidenum">
              <a:rPr lang="en-GB" smtClean="0"/>
              <a:pPr>
                <a:defRPr/>
              </a:pPr>
              <a:t>64</a:t>
            </a:fld>
            <a:endParaRPr lang="nl-BE" dirty="0"/>
          </a:p>
        </p:txBody>
      </p:sp>
      <p:pic>
        <p:nvPicPr>
          <p:cNvPr id="1026" name="Picture 2" descr="C:\Users\JV\Downloads\drink-205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185" y="2252529"/>
            <a:ext cx="2010011" cy="1506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757" y="1089029"/>
            <a:ext cx="2442059" cy="1107996"/>
          </a:xfrm>
          <a:prstGeom prst="rect">
            <a:avLst/>
          </a:prstGeom>
          <a:noFill/>
        </p:spPr>
        <p:txBody>
          <a:bodyPr wrap="square" rtlCol="0">
            <a:spAutoFit/>
          </a:bodyPr>
          <a:lstStyle/>
          <a:p>
            <a:pPr algn="ctr"/>
            <a:r>
              <a:rPr lang="fr-BE" sz="2200" dirty="0" smtClean="0"/>
              <a:t>A program </a:t>
            </a:r>
            <a:r>
              <a:rPr lang="fr-BE" sz="2200" dirty="0" err="1" smtClean="0"/>
              <a:t>including</a:t>
            </a:r>
            <a:r>
              <a:rPr lang="fr-BE" sz="2200" dirty="0" smtClean="0"/>
              <a:t> </a:t>
            </a:r>
            <a:r>
              <a:rPr lang="fr-BE" sz="2200" dirty="0" err="1" smtClean="0"/>
              <a:t>synergy</a:t>
            </a:r>
            <a:r>
              <a:rPr lang="fr-BE" sz="2200" dirty="0" smtClean="0"/>
              <a:t> </a:t>
            </a:r>
            <a:r>
              <a:rPr lang="fr-BE" sz="2200" dirty="0" err="1" smtClean="0"/>
              <a:t>projects</a:t>
            </a:r>
            <a:endParaRPr lang="fr-BE" sz="2200" b="1" dirty="0"/>
          </a:p>
        </p:txBody>
      </p:sp>
      <p:pic>
        <p:nvPicPr>
          <p:cNvPr id="1027" name="Picture 3" descr="C:\Users\JV\Downloads\monitor-862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126" y="2252530"/>
            <a:ext cx="2253687" cy="14904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42126" y="1089029"/>
            <a:ext cx="2457098" cy="1107996"/>
          </a:xfrm>
          <a:prstGeom prst="rect">
            <a:avLst/>
          </a:prstGeom>
        </p:spPr>
        <p:txBody>
          <a:bodyPr wrap="square">
            <a:spAutoFit/>
          </a:bodyPr>
          <a:lstStyle/>
          <a:p>
            <a:pPr algn="ctr"/>
            <a:r>
              <a:rPr lang="fr-BE" sz="2200" dirty="0" err="1" smtClean="0"/>
              <a:t>Synergy</a:t>
            </a:r>
            <a:r>
              <a:rPr lang="fr-BE" sz="2200" dirty="0" smtClean="0"/>
              <a:t> for </a:t>
            </a:r>
            <a:r>
              <a:rPr lang="fr-BE" sz="2200" dirty="0" err="1" smtClean="0"/>
              <a:t>existing</a:t>
            </a:r>
            <a:r>
              <a:rPr lang="fr-BE" sz="2200" dirty="0" smtClean="0"/>
              <a:t> as </a:t>
            </a:r>
            <a:r>
              <a:rPr lang="fr-BE" sz="2200" dirty="0" err="1" smtClean="0"/>
              <a:t>well</a:t>
            </a:r>
            <a:r>
              <a:rPr lang="fr-BE" sz="2200" dirty="0" smtClean="0"/>
              <a:t> as new services</a:t>
            </a:r>
            <a:endParaRPr lang="fr-BE" sz="2200" dirty="0"/>
          </a:p>
        </p:txBody>
      </p:sp>
      <p:sp>
        <p:nvSpPr>
          <p:cNvPr id="8" name="Rectangle 7"/>
          <p:cNvSpPr/>
          <p:nvPr/>
        </p:nvSpPr>
        <p:spPr>
          <a:xfrm>
            <a:off x="6340767" y="1406378"/>
            <a:ext cx="2294987" cy="430887"/>
          </a:xfrm>
          <a:prstGeom prst="rect">
            <a:avLst/>
          </a:prstGeom>
        </p:spPr>
        <p:txBody>
          <a:bodyPr wrap="none">
            <a:spAutoFit/>
          </a:bodyPr>
          <a:lstStyle/>
          <a:p>
            <a:r>
              <a:rPr lang="fr-BE" sz="2200" b="1" dirty="0" smtClean="0"/>
              <a:t>For </a:t>
            </a:r>
            <a:r>
              <a:rPr lang="fr-BE" sz="2200" dirty="0" smtClean="0"/>
              <a:t>public services</a:t>
            </a:r>
            <a:endParaRPr lang="fr-BE" sz="2200" dirty="0"/>
          </a:p>
        </p:txBody>
      </p:sp>
      <p:sp>
        <p:nvSpPr>
          <p:cNvPr id="9" name="Rectangle 8"/>
          <p:cNvSpPr/>
          <p:nvPr/>
        </p:nvSpPr>
        <p:spPr>
          <a:xfrm>
            <a:off x="584370" y="4274562"/>
            <a:ext cx="3361498" cy="430887"/>
          </a:xfrm>
          <a:prstGeom prst="rect">
            <a:avLst/>
          </a:prstGeom>
        </p:spPr>
        <p:txBody>
          <a:bodyPr wrap="none">
            <a:spAutoFit/>
          </a:bodyPr>
          <a:lstStyle/>
          <a:p>
            <a:r>
              <a:rPr lang="fr-BE" sz="2200" b="1" dirty="0" err="1" smtClean="0"/>
              <a:t>Managed</a:t>
            </a:r>
            <a:r>
              <a:rPr lang="fr-BE" sz="2200" b="1" dirty="0" smtClean="0"/>
              <a:t> by </a:t>
            </a:r>
            <a:r>
              <a:rPr lang="fr-BE" sz="2200" dirty="0" smtClean="0"/>
              <a:t>public services</a:t>
            </a:r>
            <a:endParaRPr lang="fr-BE" sz="2200" dirty="0"/>
          </a:p>
        </p:txBody>
      </p:sp>
      <p:sp>
        <p:nvSpPr>
          <p:cNvPr id="10" name="Rectangle 9"/>
          <p:cNvSpPr/>
          <p:nvPr/>
        </p:nvSpPr>
        <p:spPr>
          <a:xfrm>
            <a:off x="4415636" y="4274562"/>
            <a:ext cx="4541949" cy="430887"/>
          </a:xfrm>
          <a:prstGeom prst="rect">
            <a:avLst/>
          </a:prstGeom>
        </p:spPr>
        <p:txBody>
          <a:bodyPr wrap="none">
            <a:spAutoFit/>
          </a:bodyPr>
          <a:lstStyle/>
          <a:p>
            <a:r>
              <a:rPr lang="fr-BE" sz="2200" dirty="0" smtClean="0"/>
              <a:t>In </a:t>
            </a:r>
            <a:r>
              <a:rPr lang="fr-BE" sz="2200" dirty="0" err="1" smtClean="0"/>
              <a:t>cooperation</a:t>
            </a:r>
            <a:r>
              <a:rPr lang="fr-BE" sz="2200" dirty="0" smtClean="0"/>
              <a:t> </a:t>
            </a:r>
            <a:r>
              <a:rPr lang="fr-BE" sz="2200" dirty="0" err="1" smtClean="0"/>
              <a:t>with</a:t>
            </a:r>
            <a:r>
              <a:rPr lang="fr-BE" sz="2200" dirty="0" smtClean="0"/>
              <a:t> the </a:t>
            </a:r>
            <a:r>
              <a:rPr lang="fr-BE" sz="2200" b="1" dirty="0" err="1" smtClean="0"/>
              <a:t>private</a:t>
            </a:r>
            <a:r>
              <a:rPr lang="fr-BE" sz="2200" b="1" dirty="0" smtClean="0"/>
              <a:t> </a:t>
            </a:r>
            <a:r>
              <a:rPr lang="fr-BE" sz="2200" b="1" dirty="0" err="1" smtClean="0"/>
              <a:t>sector</a:t>
            </a:r>
            <a:endParaRPr lang="fr-BE" sz="2200" dirty="0"/>
          </a:p>
        </p:txBody>
      </p:sp>
      <p:pic>
        <p:nvPicPr>
          <p:cNvPr id="1028" name="Picture 4" descr="C:\Users\JV\Downloads\belgium-4369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263883"/>
            <a:ext cx="2237191" cy="14955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V\Downloads\belgium-99042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5190" y="4932056"/>
            <a:ext cx="1098054"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V\Downloads\globalisation-101452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6504" y="5013176"/>
            <a:ext cx="4211960" cy="132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1529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 name="Group 50"/>
          <p:cNvGrpSpPr/>
          <p:nvPr/>
        </p:nvGrpSpPr>
        <p:grpSpPr>
          <a:xfrm>
            <a:off x="1475656" y="1484313"/>
            <a:ext cx="6192688" cy="4897015"/>
            <a:chOff x="1475656" y="1484313"/>
            <a:chExt cx="6192688" cy="4897015"/>
          </a:xfrm>
        </p:grpSpPr>
        <p:sp>
          <p:nvSpPr>
            <p:cNvPr id="36" name="Oval 35"/>
            <p:cNvSpPr/>
            <p:nvPr/>
          </p:nvSpPr>
          <p:spPr>
            <a:xfrm>
              <a:off x="1475656" y="1484313"/>
              <a:ext cx="6192688" cy="4897015"/>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288909" y="3256722"/>
              <a:ext cx="2194896" cy="830997"/>
            </a:xfrm>
            <a:prstGeom prst="rect">
              <a:avLst/>
            </a:prstGeom>
            <a:effectLst>
              <a:outerShdw blurRad="50800" dist="38100" dir="2700000" algn="tl" rotWithShape="0">
                <a:prstClr val="black">
                  <a:alpha val="40000"/>
                </a:prstClr>
              </a:outerShdw>
            </a:effectLst>
          </p:spPr>
          <p:txBody>
            <a:bodyPr wrap="none">
              <a:spAutoFit/>
            </a:bodyPr>
            <a:lstStyle/>
            <a:p>
              <a:pPr lvl="0"/>
              <a:r>
                <a:rPr lang="nl-BE" sz="4800" b="1" dirty="0" err="1" smtClean="0">
                  <a:solidFill>
                    <a:schemeClr val="tx2"/>
                  </a:solidFill>
                </a:rPr>
                <a:t>Synergy</a:t>
              </a:r>
              <a:endParaRPr lang="nl-BE" sz="4800" dirty="0"/>
            </a:p>
          </p:txBody>
        </p:sp>
      </p:grpSp>
      <p:sp>
        <p:nvSpPr>
          <p:cNvPr id="37" name="Title 36"/>
          <p:cNvSpPr>
            <a:spLocks noGrp="1"/>
          </p:cNvSpPr>
          <p:nvPr>
            <p:ph type="title"/>
          </p:nvPr>
        </p:nvSpPr>
        <p:spPr/>
        <p:txBody>
          <a:bodyPr/>
          <a:lstStyle/>
          <a:p>
            <a:r>
              <a:rPr lang="en-GB" noProof="0" dirty="0" smtClean="0"/>
              <a:t>G-Cloud ‘products’ </a:t>
            </a:r>
            <a:endParaRPr lang="en-GB" noProof="0" dirty="0"/>
          </a:p>
        </p:txBody>
      </p:sp>
      <p:grpSp>
        <p:nvGrpSpPr>
          <p:cNvPr id="55" name="Group 54"/>
          <p:cNvGrpSpPr/>
          <p:nvPr/>
        </p:nvGrpSpPr>
        <p:grpSpPr>
          <a:xfrm>
            <a:off x="3055440" y="1009861"/>
            <a:ext cx="3033120" cy="1267011"/>
            <a:chOff x="3055440" y="1009861"/>
            <a:chExt cx="3033120" cy="1267011"/>
          </a:xfrm>
        </p:grpSpPr>
        <p:sp>
          <p:nvSpPr>
            <p:cNvPr id="24" name="Oval 23"/>
            <p:cNvSpPr/>
            <p:nvPr/>
          </p:nvSpPr>
          <p:spPr>
            <a:xfrm>
              <a:off x="3055440" y="1009861"/>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5" name="Oval 4"/>
            <p:cNvSpPr/>
            <p:nvPr/>
          </p:nvSpPr>
          <p:spPr>
            <a:xfrm>
              <a:off x="3499630" y="1195410"/>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err="1" smtClean="0">
                  <a:solidFill>
                    <a:schemeClr val="bg1"/>
                  </a:solidFill>
                </a:rPr>
                <a:t>Procurement</a:t>
              </a:r>
              <a:endParaRPr lang="nl-BE" sz="2800" b="1" kern="1200" dirty="0">
                <a:solidFill>
                  <a:schemeClr val="bg1"/>
                </a:solidFill>
              </a:endParaRPr>
            </a:p>
          </p:txBody>
        </p:sp>
      </p:grpSp>
      <p:grpSp>
        <p:nvGrpSpPr>
          <p:cNvPr id="52" name="Group 51"/>
          <p:cNvGrpSpPr/>
          <p:nvPr/>
        </p:nvGrpSpPr>
        <p:grpSpPr>
          <a:xfrm>
            <a:off x="5788144" y="2993762"/>
            <a:ext cx="3248352" cy="1356919"/>
            <a:chOff x="5788144" y="2993762"/>
            <a:chExt cx="3248352" cy="1356919"/>
          </a:xfrm>
        </p:grpSpPr>
        <p:sp>
          <p:nvSpPr>
            <p:cNvPr id="27" name="Oval 26"/>
            <p:cNvSpPr/>
            <p:nvPr/>
          </p:nvSpPr>
          <p:spPr>
            <a:xfrm>
              <a:off x="5788144" y="2993762"/>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8" name="Oval 4"/>
            <p:cNvSpPr/>
            <p:nvPr/>
          </p:nvSpPr>
          <p:spPr>
            <a:xfrm>
              <a:off x="6263854" y="3192478"/>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smtClean="0">
                  <a:solidFill>
                    <a:schemeClr val="bg1"/>
                  </a:solidFill>
                </a:rPr>
                <a:t>Services</a:t>
              </a:r>
              <a:endParaRPr lang="nl-BE" sz="2800" b="1" kern="1200">
                <a:solidFill>
                  <a:schemeClr val="bg1"/>
                </a:solidFill>
              </a:endParaRPr>
            </a:p>
          </p:txBody>
        </p:sp>
      </p:grpSp>
      <p:grpSp>
        <p:nvGrpSpPr>
          <p:cNvPr id="54" name="Group 53"/>
          <p:cNvGrpSpPr/>
          <p:nvPr/>
        </p:nvGrpSpPr>
        <p:grpSpPr>
          <a:xfrm>
            <a:off x="107504" y="2993762"/>
            <a:ext cx="3033120" cy="1267011"/>
            <a:chOff x="107504" y="2993762"/>
            <a:chExt cx="3033120" cy="1267011"/>
          </a:xfrm>
        </p:grpSpPr>
        <p:sp>
          <p:nvSpPr>
            <p:cNvPr id="30" name="Oval 29"/>
            <p:cNvSpPr/>
            <p:nvPr/>
          </p:nvSpPr>
          <p:spPr>
            <a:xfrm>
              <a:off x="107504" y="2993762"/>
              <a:ext cx="3033120" cy="1267011"/>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1" name="Oval 4"/>
            <p:cNvSpPr/>
            <p:nvPr/>
          </p:nvSpPr>
          <p:spPr>
            <a:xfrm>
              <a:off x="551694" y="3179311"/>
              <a:ext cx="2144740" cy="8959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err="1" smtClean="0">
                  <a:solidFill>
                    <a:schemeClr val="bg1"/>
                  </a:solidFill>
                </a:rPr>
                <a:t>Projects</a:t>
              </a:r>
              <a:endParaRPr lang="nl-BE" sz="2800" b="1" kern="1200" dirty="0">
                <a:solidFill>
                  <a:schemeClr val="bg1"/>
                </a:solidFill>
              </a:endParaRPr>
            </a:p>
          </p:txBody>
        </p:sp>
      </p:grpSp>
      <p:grpSp>
        <p:nvGrpSpPr>
          <p:cNvPr id="53" name="Group 52"/>
          <p:cNvGrpSpPr/>
          <p:nvPr/>
        </p:nvGrpSpPr>
        <p:grpSpPr>
          <a:xfrm>
            <a:off x="2947824" y="5373216"/>
            <a:ext cx="3248352" cy="1356919"/>
            <a:chOff x="2947824" y="5373216"/>
            <a:chExt cx="3248352" cy="1356919"/>
          </a:xfrm>
        </p:grpSpPr>
        <p:sp>
          <p:nvSpPr>
            <p:cNvPr id="33" name="Oval 32"/>
            <p:cNvSpPr/>
            <p:nvPr/>
          </p:nvSpPr>
          <p:spPr>
            <a:xfrm>
              <a:off x="2947824" y="5373216"/>
              <a:ext cx="3248352" cy="1356919"/>
            </a:xfrm>
            <a:prstGeom prst="ellipse">
              <a:avLst/>
            </a:prstGeom>
            <a:solidFill>
              <a:schemeClr val="tx2"/>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34" name="Oval 4"/>
            <p:cNvSpPr/>
            <p:nvPr/>
          </p:nvSpPr>
          <p:spPr>
            <a:xfrm>
              <a:off x="3423534" y="5571932"/>
              <a:ext cx="2296932" cy="95948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BE" sz="2800" b="1" kern="1200" dirty="0" err="1" smtClean="0">
                  <a:solidFill>
                    <a:schemeClr val="bg1"/>
                  </a:solidFill>
                </a:rPr>
                <a:t>Know-how</a:t>
              </a:r>
              <a:r>
                <a:rPr lang="nl-BE" sz="2800" b="1" kern="1200" dirty="0" smtClean="0">
                  <a:solidFill>
                    <a:schemeClr val="bg1"/>
                  </a:solidFill>
                </a:rPr>
                <a:t> &amp; Expertise</a:t>
              </a:r>
              <a:endParaRPr lang="nl-BE" sz="2800" b="1" kern="1200" dirty="0">
                <a:solidFill>
                  <a:schemeClr val="bg1"/>
                </a:solidFill>
              </a:endParaRPr>
            </a:p>
          </p:txBody>
        </p:sp>
      </p:grpSp>
      <p:grpSp>
        <p:nvGrpSpPr>
          <p:cNvPr id="39" name="Group 38"/>
          <p:cNvGrpSpPr/>
          <p:nvPr/>
        </p:nvGrpSpPr>
        <p:grpSpPr>
          <a:xfrm>
            <a:off x="759450" y="1268760"/>
            <a:ext cx="2081423" cy="1379302"/>
            <a:chOff x="621511" y="2708919"/>
            <a:chExt cx="2081423" cy="1379302"/>
          </a:xfrm>
        </p:grpSpPr>
        <p:sp>
          <p:nvSpPr>
            <p:cNvPr id="40" name="Oval 39"/>
            <p:cNvSpPr/>
            <p:nvPr/>
          </p:nvSpPr>
          <p:spPr>
            <a:xfrm>
              <a:off x="621511" y="3289319"/>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Cooperation</a:t>
              </a:r>
              <a:r>
                <a:rPr lang="nl-BE" sz="2000" b="1" dirty="0" err="1"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1" name="Picture 4" descr="https://livebinders.files.wordpress.com/2010/10/collaboration_2.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6928" y="2708919"/>
              <a:ext cx="1306469" cy="979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6149929" y="1394508"/>
            <a:ext cx="2081423" cy="1240754"/>
            <a:chOff x="4120938" y="2856064"/>
            <a:chExt cx="2081423" cy="1240754"/>
          </a:xfrm>
        </p:grpSpPr>
        <p:sp>
          <p:nvSpPr>
            <p:cNvPr id="43" name="Oval 42"/>
            <p:cNvSpPr/>
            <p:nvPr/>
          </p:nvSpPr>
          <p:spPr>
            <a:xfrm>
              <a:off x="4120938" y="3297916"/>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Efficiency</a:t>
              </a:r>
              <a:r>
                <a:rPr lang="nl-BE" sz="2000" b="1" dirty="0" err="1"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4" name="Picture 8" descr="http://www.thinkautomation.com/Sitefinity/WebsiteTemplates/Think/App_Themes/images/aut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08415" y="2856064"/>
              <a:ext cx="1306469" cy="738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149929" y="4440097"/>
            <a:ext cx="2081423" cy="1193972"/>
            <a:chOff x="621511" y="5421585"/>
            <a:chExt cx="2081423" cy="1193972"/>
          </a:xfrm>
        </p:grpSpPr>
        <p:sp>
          <p:nvSpPr>
            <p:cNvPr id="46" name="Oval 45"/>
            <p:cNvSpPr/>
            <p:nvPr/>
          </p:nvSpPr>
          <p:spPr>
            <a:xfrm>
              <a:off x="621511" y="5816655"/>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Quality</a:t>
              </a:r>
              <a:r>
                <a:rPr lang="nl-BE" sz="2000" b="1" dirty="0" err="1" smtClean="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47" name="Picture 10" descr="http://www.dcregionrealestate.com/wp-content/uploads/2014/03/top_quality.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0198" y="5421585"/>
              <a:ext cx="964049" cy="6827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Group 47"/>
          <p:cNvGrpSpPr/>
          <p:nvPr/>
        </p:nvGrpSpPr>
        <p:grpSpPr>
          <a:xfrm>
            <a:off x="759450" y="4440097"/>
            <a:ext cx="2081423" cy="1293159"/>
            <a:chOff x="4466625" y="5334255"/>
            <a:chExt cx="2081423" cy="1293159"/>
          </a:xfrm>
        </p:grpSpPr>
        <p:sp>
          <p:nvSpPr>
            <p:cNvPr id="49" name="Oval 48"/>
            <p:cNvSpPr/>
            <p:nvPr/>
          </p:nvSpPr>
          <p:spPr>
            <a:xfrm>
              <a:off x="4466625" y="5828512"/>
              <a:ext cx="2081423" cy="798902"/>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rtlCol="0" anchor="ctr"/>
            <a:lstStyle/>
            <a:p>
              <a:pPr algn="ctr" fontAlgn="base">
                <a:spcBef>
                  <a:spcPct val="0"/>
                </a:spcBef>
                <a:spcAft>
                  <a:spcPct val="0"/>
                </a:spcAft>
              </a:pPr>
              <a:r>
                <a:rPr lang="nl-BE" sz="2000" b="1" dirty="0" err="1" smtClean="0">
                  <a:solidFill>
                    <a:schemeClr val="tx2"/>
                  </a:solidFill>
                  <a:latin typeface="Calibri" panose="020F0502020204030204" pitchFamily="34" charset="0"/>
                </a:rPr>
                <a:t>Costs</a:t>
              </a:r>
              <a:r>
                <a:rPr lang="nl-BE" sz="2000" b="1" dirty="0" err="1" smtClean="0">
                  <a:solidFill>
                    <a:schemeClr val="tx2"/>
                  </a:solidFill>
                  <a:latin typeface="Wingdings" panose="05000000000000000000" pitchFamily="2" charset="2"/>
                </a:rPr>
                <a:t>â</a:t>
              </a:r>
              <a:endParaRPr lang="nl-BE" sz="2000" b="1" dirty="0">
                <a:solidFill>
                  <a:schemeClr val="tx2"/>
                </a:solidFill>
                <a:latin typeface="Symbol" panose="05050102010706020507" pitchFamily="18" charset="2"/>
              </a:endParaRPr>
            </a:p>
          </p:txBody>
        </p:sp>
        <p:pic>
          <p:nvPicPr>
            <p:cNvPr id="50" name="Picture 6" descr="http://www.addit.pl/new/images/stories/cost%20reduction%20projects.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54102" y="5334255"/>
              <a:ext cx="1295827" cy="868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78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smtClean="0"/>
              <a:t>Not only technology, also strategy</a:t>
            </a:r>
            <a:endParaRPr lang="en-GB" noProof="0" dirty="0"/>
          </a:p>
        </p:txBody>
      </p:sp>
      <p:sp>
        <p:nvSpPr>
          <p:cNvPr id="32771" name="Rectangle 3"/>
          <p:cNvSpPr>
            <a:spLocks noGrp="1" noChangeArrowheads="1"/>
          </p:cNvSpPr>
          <p:nvPr>
            <p:ph idx="1"/>
          </p:nvPr>
        </p:nvSpPr>
        <p:spPr/>
        <p:txBody>
          <a:bodyPr>
            <a:normAutofit lnSpcReduction="10000"/>
          </a:bodyPr>
          <a:lstStyle/>
          <a:p>
            <a:r>
              <a:rPr lang="en-GB" altLang="fr-FR" noProof="0" smtClean="0"/>
              <a:t>a multi-layered, suitable ICT architecture (infrastructure, data, basic software, business applications) </a:t>
            </a:r>
          </a:p>
          <a:p>
            <a:pPr lvl="1"/>
            <a:r>
              <a:rPr lang="en-GB" altLang="fr-FR" noProof="0" smtClean="0"/>
              <a:t>why?</a:t>
            </a:r>
          </a:p>
          <a:p>
            <a:pPr lvl="2"/>
            <a:r>
              <a:rPr lang="en-GB" altLang="fr-FR" noProof="0" smtClean="0"/>
              <a:t>cost management: bad design and a large number of modifications increase costs exponentially </a:t>
            </a:r>
          </a:p>
          <a:p>
            <a:pPr lvl="2"/>
            <a:r>
              <a:rPr lang="en-GB" altLang="fr-FR" noProof="0" smtClean="0"/>
              <a:t>time to market</a:t>
            </a:r>
          </a:p>
          <a:p>
            <a:pPr lvl="2"/>
            <a:r>
              <a:rPr lang="en-GB" noProof="0" smtClean="0"/>
              <a:t>maintainability</a:t>
            </a:r>
            <a:endParaRPr lang="en-GB" altLang="fr-FR" noProof="0" smtClean="0"/>
          </a:p>
          <a:p>
            <a:pPr lvl="2"/>
            <a:r>
              <a:rPr lang="en-GB" altLang="fr-FR" noProof="0" smtClean="0"/>
              <a:t>flexibility</a:t>
            </a:r>
          </a:p>
          <a:p>
            <a:pPr lvl="2"/>
            <a:r>
              <a:rPr lang="en-GB" altLang="fr-FR" noProof="0" smtClean="0"/>
              <a:t>mobility</a:t>
            </a:r>
          </a:p>
          <a:p>
            <a:pPr lvl="2"/>
            <a:r>
              <a:rPr lang="en-GB" altLang="fr-FR" noProof="0" smtClean="0"/>
              <a:t>security</a:t>
            </a:r>
          </a:p>
          <a:p>
            <a:pPr lvl="2"/>
            <a:r>
              <a:rPr lang="en-GB" altLang="fr-FR" noProof="0" smtClean="0"/>
              <a:t>availability of resources</a:t>
            </a:r>
          </a:p>
          <a:p>
            <a:pPr lvl="1"/>
            <a:r>
              <a:rPr lang="en-GB" altLang="fr-FR" noProof="0" smtClean="0"/>
              <a:t>features</a:t>
            </a:r>
          </a:p>
          <a:p>
            <a:pPr lvl="2"/>
            <a:r>
              <a:rPr lang="en-GB" altLang="fr-FR" noProof="0" smtClean="0"/>
              <a:t>services oriented</a:t>
            </a:r>
          </a:p>
          <a:p>
            <a:pPr lvl="2"/>
            <a:r>
              <a:rPr lang="en-GB" altLang="fr-FR" noProof="0" smtClean="0"/>
              <a:t>modular</a:t>
            </a:r>
          </a:p>
          <a:p>
            <a:pPr lvl="2"/>
            <a:r>
              <a:rPr lang="en-GB" altLang="fr-FR" noProof="0" smtClean="0"/>
              <a:t>interoperable (based on open standards and open specifications)</a:t>
            </a:r>
          </a:p>
          <a:p>
            <a:pPr lvl="2"/>
            <a:r>
              <a:rPr lang="en-GB" altLang="fr-FR" noProof="0" smtClean="0"/>
              <a:t>expandable</a:t>
            </a:r>
          </a:p>
          <a:p>
            <a:pPr lvl="2"/>
            <a:r>
              <a:rPr lang="en-GB" altLang="fr-FR" noProof="0" smtClean="0"/>
              <a:t>based on reuse of components and data</a:t>
            </a:r>
            <a:endParaRPr lang="en-GB" altLang="fr-FR" noProof="0" dirty="0" smtClean="0"/>
          </a:p>
        </p:txBody>
      </p:sp>
      <p:sp>
        <p:nvSpPr>
          <p:cNvPr id="2" name="Slide Number Placeholder 1"/>
          <p:cNvSpPr>
            <a:spLocks noGrp="1"/>
          </p:cNvSpPr>
          <p:nvPr>
            <p:ph type="sldNum" sz="quarter" idx="10"/>
          </p:nvPr>
        </p:nvSpPr>
        <p:spPr/>
        <p:txBody>
          <a:bodyPr/>
          <a:lstStyle/>
          <a:p>
            <a:fld id="{94511F1A-F5EF-46B9-BE9F-A1C39E82A4F4}" type="slidenum">
              <a:rPr lang="en-GB" smtClean="0"/>
              <a:pPr/>
              <a:t>66</a:t>
            </a:fld>
            <a:endParaRPr lang="en-GB" dirty="0"/>
          </a:p>
        </p:txBody>
      </p:sp>
    </p:spTree>
    <p:extLst>
      <p:ext uri="{BB962C8B-B14F-4D97-AF65-F5344CB8AC3E}">
        <p14:creationId xmlns:p14="http://schemas.microsoft.com/office/powerpoint/2010/main" val="8968158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en-GB" noProof="0" smtClean="0"/>
              <a:t>Not only technology, also strategy</a:t>
            </a:r>
            <a:endParaRPr lang="en-GB" altLang="fr-FR" noProof="0" dirty="0" smtClean="0"/>
          </a:p>
        </p:txBody>
      </p:sp>
      <p:sp>
        <p:nvSpPr>
          <p:cNvPr id="6" name="Text Placeholder 5"/>
          <p:cNvSpPr>
            <a:spLocks noGrp="1"/>
          </p:cNvSpPr>
          <p:nvPr>
            <p:ph idx="1"/>
          </p:nvPr>
        </p:nvSpPr>
        <p:spPr/>
        <p:txBody>
          <a:bodyPr>
            <a:normAutofit lnSpcReduction="10000"/>
          </a:bodyPr>
          <a:lstStyle/>
          <a:p>
            <a:r>
              <a:rPr lang="en-GB" noProof="0" smtClean="0"/>
              <a:t>suitable sourcing choices</a:t>
            </a:r>
          </a:p>
          <a:p>
            <a:pPr lvl="1"/>
            <a:r>
              <a:rPr lang="en-GB" noProof="0" smtClean="0"/>
              <a:t>based upon</a:t>
            </a:r>
          </a:p>
          <a:p>
            <a:pPr lvl="2"/>
            <a:r>
              <a:rPr lang="en-GB" noProof="0" smtClean="0"/>
              <a:t>Infrastructure as a Service (IaaS)</a:t>
            </a:r>
          </a:p>
          <a:p>
            <a:pPr lvl="2"/>
            <a:r>
              <a:rPr lang="en-GB" noProof="0" smtClean="0"/>
              <a:t>Platform as a Service (PaaS)</a:t>
            </a:r>
          </a:p>
          <a:p>
            <a:pPr lvl="2"/>
            <a:r>
              <a:rPr lang="en-GB" noProof="0" smtClean="0"/>
              <a:t>Software as a Service (SaaS)</a:t>
            </a:r>
          </a:p>
          <a:p>
            <a:pPr lvl="1"/>
            <a:r>
              <a:rPr lang="en-GB" noProof="0" smtClean="0"/>
              <a:t>what will we be doing ourselves?</a:t>
            </a:r>
          </a:p>
          <a:p>
            <a:pPr lvl="1"/>
            <a:r>
              <a:rPr lang="en-GB" noProof="0" smtClean="0"/>
              <a:t>big impact on ICT department</a:t>
            </a:r>
          </a:p>
          <a:p>
            <a:pPr lvl="2"/>
            <a:r>
              <a:rPr lang="en-GB" noProof="0" smtClean="0"/>
              <a:t>decrease of</a:t>
            </a:r>
          </a:p>
          <a:p>
            <a:pPr lvl="3"/>
            <a:r>
              <a:rPr lang="en-GB" noProof="0" smtClean="0"/>
              <a:t>technical infrastructure and platform management </a:t>
            </a:r>
          </a:p>
          <a:p>
            <a:pPr lvl="3"/>
            <a:r>
              <a:rPr lang="en-GB" noProof="0" smtClean="0"/>
              <a:t>own development  =&gt; replaced by standard packages and SaaS solutions (no customization; good is good enough – relevant modules only)</a:t>
            </a:r>
          </a:p>
          <a:p>
            <a:pPr lvl="2"/>
            <a:r>
              <a:rPr lang="en-GB" noProof="0" smtClean="0"/>
              <a:t>development of</a:t>
            </a:r>
          </a:p>
          <a:p>
            <a:pPr lvl="3"/>
            <a:r>
              <a:rPr lang="en-GB" noProof="0" smtClean="0"/>
              <a:t>architecture function</a:t>
            </a:r>
          </a:p>
          <a:p>
            <a:pPr lvl="3"/>
            <a:r>
              <a:rPr lang="en-GB" noProof="0" smtClean="0"/>
              <a:t>information security and compliance function</a:t>
            </a:r>
          </a:p>
          <a:p>
            <a:pPr lvl="3"/>
            <a:r>
              <a:rPr lang="en-GB" noProof="0" smtClean="0"/>
              <a:t>process and information analysis </a:t>
            </a:r>
          </a:p>
          <a:p>
            <a:pPr lvl="3"/>
            <a:r>
              <a:rPr lang="en-GB" noProof="0" smtClean="0"/>
              <a:t>business knowledge</a:t>
            </a:r>
          </a:p>
          <a:p>
            <a:pPr lvl="3"/>
            <a:r>
              <a:rPr lang="en-GB" noProof="0" smtClean="0"/>
              <a:t>knowledge of the ICT market and its development</a:t>
            </a:r>
            <a:endParaRPr lang="en-GB" noProof="0" dirty="0"/>
          </a:p>
        </p:txBody>
      </p:sp>
      <p:sp>
        <p:nvSpPr>
          <p:cNvPr id="4" name="Tijdelijke aanduiding voor dianummer 3"/>
          <p:cNvSpPr>
            <a:spLocks noGrp="1"/>
          </p:cNvSpPr>
          <p:nvPr>
            <p:ph type="sldNum" sz="quarter" idx="10"/>
          </p:nvPr>
        </p:nvSpPr>
        <p:spPr/>
        <p:txBody>
          <a:bodyPr/>
          <a:lstStyle/>
          <a:p>
            <a:fld id="{3AB318EB-00A6-41F5-9DE7-A10FA8304E5F}" type="slidenum">
              <a:rPr lang="en-GB" smtClean="0"/>
              <a:pPr/>
              <a:t>67</a:t>
            </a:fld>
            <a:endParaRPr lang="en-GB" dirty="0"/>
          </a:p>
        </p:txBody>
      </p:sp>
    </p:spTree>
    <p:extLst>
      <p:ext uri="{BB962C8B-B14F-4D97-AF65-F5344CB8AC3E}">
        <p14:creationId xmlns:p14="http://schemas.microsoft.com/office/powerpoint/2010/main" val="18759446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Why G-Cloud?</a:t>
            </a:r>
            <a:endParaRPr lang="en-GB" noProof="0" dirty="0"/>
          </a:p>
        </p:txBody>
      </p:sp>
      <p:sp>
        <p:nvSpPr>
          <p:cNvPr id="3" name="Content Placeholder 2"/>
          <p:cNvSpPr>
            <a:spLocks noGrp="1"/>
          </p:cNvSpPr>
          <p:nvPr>
            <p:ph idx="1"/>
          </p:nvPr>
        </p:nvSpPr>
        <p:spPr>
          <a:xfrm>
            <a:off x="2843808" y="1196752"/>
            <a:ext cx="5266928" cy="5112568"/>
          </a:xfrm>
        </p:spPr>
        <p:txBody>
          <a:bodyPr>
            <a:normAutofit/>
          </a:bodyPr>
          <a:lstStyle/>
          <a:p>
            <a:pPr marL="0" indent="0">
              <a:buNone/>
            </a:pPr>
            <a:endParaRPr lang="en-GB" noProof="0" dirty="0" smtClean="0"/>
          </a:p>
          <a:p>
            <a:pPr marL="0" indent="0">
              <a:buNone/>
            </a:pPr>
            <a:r>
              <a:rPr lang="en-GB" noProof="0" dirty="0" smtClean="0"/>
              <a:t>Creation of </a:t>
            </a:r>
            <a:r>
              <a:rPr lang="en-GB" b="1" noProof="0" dirty="0" smtClean="0"/>
              <a:t>economies of scale</a:t>
            </a:r>
            <a:r>
              <a:rPr lang="en-GB" noProof="0" dirty="0" smtClean="0"/>
              <a:t>: efficiency and high quality/availability</a:t>
            </a:r>
          </a:p>
          <a:p>
            <a:pPr marL="0" indent="0">
              <a:buNone/>
            </a:pPr>
            <a:endParaRPr lang="en-GB" noProof="0" dirty="0" smtClean="0"/>
          </a:p>
          <a:p>
            <a:pPr marL="0" indent="0">
              <a:buNone/>
            </a:pPr>
            <a:endParaRPr lang="en-GB" noProof="0" dirty="0" smtClean="0"/>
          </a:p>
          <a:p>
            <a:pPr marL="0" indent="0">
              <a:buNone/>
            </a:pPr>
            <a:r>
              <a:rPr lang="en-GB" noProof="0" dirty="0" smtClean="0"/>
              <a:t>Respect of </a:t>
            </a:r>
            <a:r>
              <a:rPr lang="en-GB" b="1" noProof="0" dirty="0" smtClean="0"/>
              <a:t>confidentiality </a:t>
            </a:r>
            <a:r>
              <a:rPr lang="en-GB" noProof="0" dirty="0" smtClean="0"/>
              <a:t>and </a:t>
            </a:r>
            <a:r>
              <a:rPr lang="en-GB" b="1" noProof="0" dirty="0" smtClean="0"/>
              <a:t>data protection</a:t>
            </a:r>
          </a:p>
          <a:p>
            <a:pPr marL="0" indent="0">
              <a:buNone/>
            </a:pPr>
            <a:endParaRPr lang="en-GB" b="1" noProof="0" dirty="0" smtClean="0"/>
          </a:p>
          <a:p>
            <a:pPr marL="0" indent="0">
              <a:buNone/>
            </a:pPr>
            <a:endParaRPr lang="en-GB" b="1" noProof="0" dirty="0" smtClean="0"/>
          </a:p>
          <a:p>
            <a:pPr marL="0" indent="0">
              <a:buNone/>
            </a:pPr>
            <a:r>
              <a:rPr lang="en-GB" noProof="0" dirty="0" smtClean="0"/>
              <a:t>Bigger </a:t>
            </a:r>
            <a:r>
              <a:rPr lang="en-GB" b="1" noProof="0" dirty="0" smtClean="0"/>
              <a:t>focus</a:t>
            </a:r>
            <a:r>
              <a:rPr lang="en-GB" noProof="0" dirty="0" smtClean="0"/>
              <a:t> </a:t>
            </a:r>
            <a:r>
              <a:rPr lang="en-GB" b="1" noProof="0" dirty="0" smtClean="0"/>
              <a:t>on business applications and flexibility </a:t>
            </a:r>
            <a:r>
              <a:rPr lang="en-GB" noProof="0" dirty="0" smtClean="0"/>
              <a:t>in order to realize them</a:t>
            </a:r>
          </a:p>
          <a:p>
            <a:pPr marL="0" indent="0">
              <a:buNone/>
            </a:pPr>
            <a:endParaRPr lang="en-GB" noProof="0" dirty="0" smtClean="0"/>
          </a:p>
          <a:p>
            <a:pPr marL="0" indent="0">
              <a:buNone/>
            </a:pPr>
            <a:endParaRPr lang="en-GB" noProof="0" dirty="0"/>
          </a:p>
        </p:txBody>
      </p:sp>
      <p:sp>
        <p:nvSpPr>
          <p:cNvPr id="4" name="Slide Number Placeholder 3"/>
          <p:cNvSpPr>
            <a:spLocks noGrp="1"/>
          </p:cNvSpPr>
          <p:nvPr>
            <p:ph type="sldNum" sz="quarter" idx="10"/>
          </p:nvPr>
        </p:nvSpPr>
        <p:spPr>
          <a:prstGeom prst="rect">
            <a:avLst/>
          </a:prstGeom>
        </p:spPr>
        <p:txBody>
          <a:bodyPr/>
          <a:lstStyle/>
          <a:p>
            <a:fld id="{D4301FB5-EDC5-4DB2-BB43-4E246C7F07C8}" type="slidenum">
              <a:rPr lang="fr-BE" smtClean="0"/>
              <a:pPr/>
              <a:t>68</a:t>
            </a:fld>
            <a:endParaRPr lang="nl-BE" dirty="0"/>
          </a:p>
        </p:txBody>
      </p:sp>
      <p:pic>
        <p:nvPicPr>
          <p:cNvPr id="8194" name="Picture 2" descr="C:\Users\JV\Downloads\tipper-417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011674"/>
            <a:ext cx="1560460" cy="208061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V\Downloads\castle-9795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838" y="3068961"/>
            <a:ext cx="2325214" cy="16433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V\Downloads\ball-5639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042" y="4712355"/>
            <a:ext cx="2271010" cy="181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167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Why G-Cloud?</a:t>
            </a:r>
            <a:endParaRPr lang="en-GB" noProof="0" dirty="0"/>
          </a:p>
        </p:txBody>
      </p:sp>
      <p:sp>
        <p:nvSpPr>
          <p:cNvPr id="4" name="Slide Number Placeholder 3"/>
          <p:cNvSpPr>
            <a:spLocks noGrp="1"/>
          </p:cNvSpPr>
          <p:nvPr>
            <p:ph type="sldNum" sz="quarter" idx="10"/>
          </p:nvPr>
        </p:nvSpPr>
        <p:spPr>
          <a:prstGeom prst="rect">
            <a:avLst/>
          </a:prstGeom>
        </p:spPr>
        <p:txBody>
          <a:bodyPr/>
          <a:lstStyle/>
          <a:p>
            <a:fld id="{D4301FB5-EDC5-4DB2-BB43-4E246C7F07C8}" type="slidenum">
              <a:rPr lang="fr-BE" smtClean="0"/>
              <a:pPr/>
              <a:t>69</a:t>
            </a:fld>
            <a:endParaRPr lang="nl-BE"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60001"/>
            <a:ext cx="29051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79501"/>
            <a:ext cx="2905125" cy="1477328"/>
          </a:xfrm>
          <a:prstGeom prst="rect">
            <a:avLst/>
          </a:prstGeom>
          <a:noFill/>
        </p:spPr>
        <p:txBody>
          <a:bodyPr wrap="square" rtlCol="0">
            <a:spAutoFit/>
          </a:bodyPr>
          <a:lstStyle/>
          <a:p>
            <a:pPr algn="ctr"/>
            <a:r>
              <a:rPr lang="fr-BE" sz="2400" b="1" dirty="0" err="1" smtClean="0"/>
              <a:t>Greater</a:t>
            </a:r>
            <a:r>
              <a:rPr lang="fr-BE" sz="2400" b="1" dirty="0" smtClean="0"/>
              <a:t> </a:t>
            </a:r>
            <a:r>
              <a:rPr lang="fr-BE" sz="2400" b="1" dirty="0" err="1" smtClean="0"/>
              <a:t>weight</a:t>
            </a:r>
            <a:endParaRPr lang="fr-BE" sz="2400" b="1" dirty="0" smtClean="0"/>
          </a:p>
          <a:p>
            <a:pPr algn="ctr"/>
            <a:r>
              <a:rPr lang="fr-BE" sz="2400" dirty="0" err="1"/>
              <a:t>d</a:t>
            </a:r>
            <a:r>
              <a:rPr lang="fr-BE" sz="2400" dirty="0" err="1" smtClean="0"/>
              <a:t>uring</a:t>
            </a:r>
            <a:r>
              <a:rPr lang="fr-BE" sz="2400" dirty="0" smtClean="0"/>
              <a:t> </a:t>
            </a:r>
            <a:r>
              <a:rPr lang="fr-BE" sz="2400" dirty="0" err="1" smtClean="0"/>
              <a:t>negotiations</a:t>
            </a:r>
            <a:r>
              <a:rPr lang="fr-BE" sz="2400" dirty="0" smtClean="0"/>
              <a:t> </a:t>
            </a:r>
            <a:r>
              <a:rPr lang="fr-BE" sz="2400" dirty="0" err="1" smtClean="0"/>
              <a:t>with</a:t>
            </a:r>
            <a:r>
              <a:rPr lang="fr-BE" sz="2400" dirty="0" smtClean="0"/>
              <a:t> </a:t>
            </a:r>
            <a:r>
              <a:rPr lang="fr-BE" sz="2400" dirty="0" err="1" smtClean="0"/>
              <a:t>suppliers</a:t>
            </a:r>
            <a:endParaRPr lang="fr-BE" sz="2400" dirty="0"/>
          </a:p>
          <a:p>
            <a:pPr algn="ctr"/>
            <a:endParaRPr lang="en-GB" dirty="0"/>
          </a:p>
        </p:txBody>
      </p:sp>
      <p:pic>
        <p:nvPicPr>
          <p:cNvPr id="9221" name="Picture 5" descr="https://upload.wikimedia.org/wikipedia/commons/1/16/VilloStationAlmostF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046" y="3717033"/>
            <a:ext cx="2258821" cy="18146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35897" y="1479501"/>
            <a:ext cx="2088232" cy="1200329"/>
          </a:xfrm>
          <a:prstGeom prst="rect">
            <a:avLst/>
          </a:prstGeom>
          <a:noFill/>
        </p:spPr>
        <p:txBody>
          <a:bodyPr wrap="square" rtlCol="0">
            <a:spAutoFit/>
          </a:bodyPr>
          <a:lstStyle/>
          <a:p>
            <a:pPr algn="ctr"/>
            <a:r>
              <a:rPr lang="fr-BE" sz="2400" b="1" dirty="0" err="1" smtClean="0"/>
              <a:t>Pooling</a:t>
            </a:r>
            <a:r>
              <a:rPr lang="fr-BE" sz="2400" dirty="0"/>
              <a:t> </a:t>
            </a:r>
            <a:r>
              <a:rPr lang="fr-BE" sz="2400" dirty="0" smtClean="0"/>
              <a:t>of </a:t>
            </a:r>
            <a:r>
              <a:rPr lang="fr-BE" sz="2400" dirty="0" err="1" smtClean="0"/>
              <a:t>knowledge</a:t>
            </a:r>
            <a:r>
              <a:rPr lang="fr-BE" sz="2400" dirty="0" smtClean="0"/>
              <a:t> and </a:t>
            </a:r>
            <a:r>
              <a:rPr lang="fr-BE" sz="2400" dirty="0" err="1" smtClean="0"/>
              <a:t>resources</a:t>
            </a:r>
            <a:endParaRPr lang="en-GB" dirty="0"/>
          </a:p>
        </p:txBody>
      </p:sp>
      <p:pic>
        <p:nvPicPr>
          <p:cNvPr id="9222" name="Picture 6" descr="C:\Users\JV\Downloads\light-bulb-9788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717032"/>
            <a:ext cx="2566226" cy="18146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09414" y="1495014"/>
            <a:ext cx="2551008" cy="1569660"/>
          </a:xfrm>
          <a:prstGeom prst="rect">
            <a:avLst/>
          </a:prstGeom>
        </p:spPr>
        <p:txBody>
          <a:bodyPr wrap="square">
            <a:spAutoFit/>
          </a:bodyPr>
          <a:lstStyle/>
          <a:p>
            <a:pPr algn="ctr"/>
            <a:r>
              <a:rPr lang="fr-BE" sz="2400" b="1" dirty="0" err="1" smtClean="0"/>
              <a:t>Technological</a:t>
            </a:r>
            <a:r>
              <a:rPr lang="fr-BE" sz="2400" b="1" dirty="0" smtClean="0"/>
              <a:t> </a:t>
            </a:r>
            <a:r>
              <a:rPr lang="fr-BE" sz="2400" b="1" dirty="0" err="1" smtClean="0"/>
              <a:t>evolution</a:t>
            </a:r>
            <a:r>
              <a:rPr lang="fr-BE" sz="2400" b="1" dirty="0" smtClean="0"/>
              <a:t> </a:t>
            </a:r>
            <a:r>
              <a:rPr lang="fr-BE" sz="2400" dirty="0" err="1" smtClean="0"/>
              <a:t>faster</a:t>
            </a:r>
            <a:r>
              <a:rPr lang="fr-BE" sz="2400" dirty="0" smtClean="0"/>
              <a:t> </a:t>
            </a:r>
            <a:r>
              <a:rPr lang="fr-BE" sz="2400" dirty="0" err="1" smtClean="0"/>
              <a:t>available</a:t>
            </a:r>
            <a:r>
              <a:rPr lang="fr-BE" sz="2400" dirty="0" smtClean="0"/>
              <a:t> for </a:t>
            </a:r>
            <a:r>
              <a:rPr lang="fr-BE" sz="2400" dirty="0" err="1" smtClean="0"/>
              <a:t>everyone</a:t>
            </a:r>
            <a:endParaRPr lang="fr-BE" sz="2400" dirty="0"/>
          </a:p>
        </p:txBody>
      </p:sp>
    </p:spTree>
    <p:extLst>
      <p:ext uri="{BB962C8B-B14F-4D97-AF65-F5344CB8AC3E}">
        <p14:creationId xmlns:p14="http://schemas.microsoft.com/office/powerpoint/2010/main" val="2747430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Expectations of citizens and companies</a:t>
            </a:r>
            <a:endParaRPr lang="en-US"/>
          </a:p>
        </p:txBody>
      </p:sp>
      <p:sp>
        <p:nvSpPr>
          <p:cNvPr id="3" name="Content Placeholder 2"/>
          <p:cNvSpPr>
            <a:spLocks noGrp="1"/>
          </p:cNvSpPr>
          <p:nvPr>
            <p:ph idx="1"/>
          </p:nvPr>
        </p:nvSpPr>
        <p:spPr/>
        <p:txBody>
          <a:bodyPr>
            <a:normAutofit fontScale="92500" lnSpcReduction="20000"/>
          </a:bodyPr>
          <a:lstStyle/>
          <a:p>
            <a:r>
              <a:rPr lang="en-GB" smtClean="0"/>
              <a:t>effective social protection</a:t>
            </a:r>
          </a:p>
          <a:p>
            <a:r>
              <a:rPr lang="en-GB" smtClean="0"/>
              <a:t>integrated services</a:t>
            </a:r>
          </a:p>
          <a:p>
            <a:pPr lvl="1"/>
            <a:r>
              <a:rPr lang="en-GB" smtClean="0"/>
              <a:t>attuned to their concrete situation, and personalized when possible</a:t>
            </a:r>
          </a:p>
          <a:p>
            <a:pPr lvl="1"/>
            <a:r>
              <a:rPr lang="en-GB" smtClean="0"/>
              <a:t>delivered at the occasion of events that occur during their life cycle (birth, going to school, starting to work, move, illness, retirement, starting up a company, …)</a:t>
            </a:r>
          </a:p>
          <a:p>
            <a:pPr lvl="1"/>
            <a:r>
              <a:rPr lang="en-GB" smtClean="0"/>
              <a:t>across government levels, public services and private bodies</a:t>
            </a:r>
          </a:p>
          <a:p>
            <a:r>
              <a:rPr lang="en-GB" smtClean="0"/>
              <a:t>attuned to their own processes</a:t>
            </a:r>
          </a:p>
          <a:p>
            <a:r>
              <a:rPr lang="en-GB" smtClean="0"/>
              <a:t>with minimal costs and minimal administrative burden</a:t>
            </a:r>
          </a:p>
          <a:p>
            <a:r>
              <a:rPr lang="en-GB" smtClean="0"/>
              <a:t>if possible, granted automatically</a:t>
            </a:r>
          </a:p>
          <a:p>
            <a:r>
              <a:rPr lang="en-GB" smtClean="0"/>
              <a:t>with active participation of the user (self service)</a:t>
            </a:r>
          </a:p>
          <a:p>
            <a:r>
              <a:rPr lang="en-GB" smtClean="0"/>
              <a:t>well performing and user-friendly</a:t>
            </a:r>
          </a:p>
          <a:p>
            <a:r>
              <a:rPr lang="en-GB" smtClean="0"/>
              <a:t>reliable, secure and permanently available</a:t>
            </a:r>
          </a:p>
          <a:p>
            <a:r>
              <a:rPr lang="en-GB" smtClean="0"/>
              <a:t>accessible via a channel chosen by the user (direct contact, phone, PC, …)</a:t>
            </a:r>
          </a:p>
          <a:p>
            <a:r>
              <a:rPr lang="en-GB" smtClean="0"/>
              <a:t>sufficient privacy protection</a:t>
            </a:r>
          </a:p>
          <a:p>
            <a:endParaRPr lang="en-US" dirty="0"/>
          </a:p>
        </p:txBody>
      </p:sp>
      <p:sp>
        <p:nvSpPr>
          <p:cNvPr id="4" name="Slide Number Placeholder 3"/>
          <p:cNvSpPr>
            <a:spLocks noGrp="1"/>
          </p:cNvSpPr>
          <p:nvPr>
            <p:ph type="sldNum" sz="quarter" idx="10"/>
          </p:nvPr>
        </p:nvSpPr>
        <p:spPr/>
        <p:txBody>
          <a:bodyPr/>
          <a:lstStyle/>
          <a:p>
            <a:fld id="{0C71BD6A-EB31-4356-B807-444DBD2D57C9}" type="slidenum">
              <a:rPr lang="en-US" smtClean="0"/>
              <a:pPr/>
              <a:t>7</a:t>
            </a:fld>
            <a:endParaRPr lang="en-US"/>
          </a:p>
        </p:txBody>
      </p:sp>
    </p:spTree>
    <p:extLst>
      <p:ext uri="{BB962C8B-B14F-4D97-AF65-F5344CB8AC3E}">
        <p14:creationId xmlns:p14="http://schemas.microsoft.com/office/powerpoint/2010/main" val="40592410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Opportunities and challenges</a:t>
            </a:r>
            <a:endParaRPr lang="en-GB" noProof="0" dirty="0"/>
          </a:p>
        </p:txBody>
      </p:sp>
      <p:sp>
        <p:nvSpPr>
          <p:cNvPr id="3" name="Slide Number Placeholder 2"/>
          <p:cNvSpPr>
            <a:spLocks noGrp="1"/>
          </p:cNvSpPr>
          <p:nvPr>
            <p:ph type="sldNum" sz="quarter" idx="10"/>
          </p:nvPr>
        </p:nvSpPr>
        <p:spPr/>
        <p:txBody>
          <a:bodyPr/>
          <a:lstStyle/>
          <a:p>
            <a:fld id="{13B540AB-6939-4937-A918-1D15FF1C7CE3}" type="slidenum">
              <a:rPr lang="nl-BE" smtClean="0"/>
              <a:pPr/>
              <a:t>70</a:t>
            </a:fld>
            <a:endParaRPr lang="nl-BE" dirty="0"/>
          </a:p>
        </p:txBody>
      </p:sp>
      <p:graphicFrame>
        <p:nvGraphicFramePr>
          <p:cNvPr id="6" name="Content Placeholder 7"/>
          <p:cNvGraphicFramePr>
            <a:graphicFrameLocks/>
          </p:cNvGraphicFramePr>
          <p:nvPr>
            <p:extLst>
              <p:ext uri="{D42A27DB-BD31-4B8C-83A1-F6EECF244321}">
                <p14:modId xmlns:p14="http://schemas.microsoft.com/office/powerpoint/2010/main" val="852335940"/>
              </p:ext>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4780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1556792"/>
            <a:ext cx="1080120" cy="257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noProof="0" smtClean="0"/>
              <a:t>G-Cloud success factors</a:t>
            </a:r>
            <a:endParaRPr lang="en-GB" noProof="0" dirty="0"/>
          </a:p>
        </p:txBody>
      </p:sp>
      <p:sp>
        <p:nvSpPr>
          <p:cNvPr id="3" name="Content Placeholder 2"/>
          <p:cNvSpPr>
            <a:spLocks noGrp="1"/>
          </p:cNvSpPr>
          <p:nvPr>
            <p:ph idx="1"/>
          </p:nvPr>
        </p:nvSpPr>
        <p:spPr>
          <a:xfrm>
            <a:off x="457200" y="1196752"/>
            <a:ext cx="7571184" cy="5112568"/>
          </a:xfrm>
        </p:spPr>
        <p:txBody>
          <a:bodyPr/>
          <a:lstStyle/>
          <a:p>
            <a:r>
              <a:rPr lang="en-GB" noProof="0" dirty="0" smtClean="0"/>
              <a:t>efficiency</a:t>
            </a:r>
          </a:p>
          <a:p>
            <a:r>
              <a:rPr lang="en-GB" noProof="0" dirty="0" smtClean="0"/>
              <a:t>adequate security measures (risk↘) </a:t>
            </a:r>
          </a:p>
          <a:p>
            <a:r>
              <a:rPr lang="en-GB" noProof="0" dirty="0" smtClean="0"/>
              <a:t>optimal cooperation and trust between the institutions </a:t>
            </a:r>
          </a:p>
          <a:p>
            <a:r>
              <a:rPr lang="en-GB" noProof="0" dirty="0" smtClean="0"/>
              <a:t>differentiation of the offer: neither ‘one size fits all’ nor tailor-made work</a:t>
            </a:r>
          </a:p>
          <a:p>
            <a:r>
              <a:rPr lang="en-GB" noProof="0" dirty="0" smtClean="0"/>
              <a:t>capacity management</a:t>
            </a:r>
          </a:p>
          <a:p>
            <a:r>
              <a:rPr lang="en-GB" noProof="0" dirty="0" smtClean="0"/>
              <a:t>a phased approach, no ‘big bang’</a:t>
            </a:r>
          </a:p>
          <a:p>
            <a:r>
              <a:rPr lang="en-GB" noProof="0" dirty="0" smtClean="0"/>
              <a:t>quality service: service  / SLA</a:t>
            </a:r>
            <a:endParaRPr lang="en-GB" noProof="0" dirty="0"/>
          </a:p>
        </p:txBody>
      </p:sp>
      <p:sp>
        <p:nvSpPr>
          <p:cNvPr id="6" name="Slide Number Placeholder 2"/>
          <p:cNvSpPr>
            <a:spLocks noGrp="1"/>
          </p:cNvSpPr>
          <p:nvPr>
            <p:ph type="sldNum" sz="quarter" idx="10"/>
          </p:nvPr>
        </p:nvSpPr>
        <p:spPr/>
        <p:txBody>
          <a:bodyPr/>
          <a:lstStyle/>
          <a:p>
            <a:fld id="{13B540AB-6939-4937-A918-1D15FF1C7CE3}" type="slidenum">
              <a:rPr lang="nl-BE" smtClean="0"/>
              <a:pPr/>
              <a:t>71</a:t>
            </a:fld>
            <a:endParaRPr lang="nl-BE" dirty="0"/>
          </a:p>
        </p:txBody>
      </p:sp>
    </p:spTree>
    <p:extLst>
      <p:ext uri="{BB962C8B-B14F-4D97-AF65-F5344CB8AC3E}">
        <p14:creationId xmlns:p14="http://schemas.microsoft.com/office/powerpoint/2010/main" val="36980707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2352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140364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579613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6" name="Rounded Rectangle 15"/>
          <p:cNvSpPr/>
          <p:nvPr/>
        </p:nvSpPr>
        <p:spPr>
          <a:xfrm>
            <a:off x="687625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7" name="Rounded Rectangle 16"/>
          <p:cNvSpPr/>
          <p:nvPr/>
        </p:nvSpPr>
        <p:spPr>
          <a:xfrm>
            <a:off x="795637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8" name="Rounded Rectangle 17"/>
          <p:cNvSpPr/>
          <p:nvPr/>
        </p:nvSpPr>
        <p:spPr>
          <a:xfrm>
            <a:off x="248376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9" name="Rounded Rectangle 18"/>
          <p:cNvSpPr/>
          <p:nvPr/>
        </p:nvSpPr>
        <p:spPr>
          <a:xfrm>
            <a:off x="3580297"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20" name="Rounded Rectangle 19"/>
          <p:cNvSpPr/>
          <p:nvPr/>
        </p:nvSpPr>
        <p:spPr>
          <a:xfrm>
            <a:off x="4688215"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251520" y="332656"/>
            <a:ext cx="8640960" cy="72008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BE" sz="3200" b="1" dirty="0" smtClean="0">
                <a:solidFill>
                  <a:schemeClr val="tx1"/>
                </a:solidFill>
              </a:rPr>
              <a:t>Business </a:t>
            </a:r>
            <a:r>
              <a:rPr lang="nl-BE" sz="3200" b="1" dirty="0" err="1" smtClean="0">
                <a:solidFill>
                  <a:schemeClr val="tx1"/>
                </a:solidFill>
              </a:rPr>
              <a:t>applications</a:t>
            </a:r>
            <a:endParaRPr lang="nl-BE" sz="3200" b="1" dirty="0" smtClean="0">
              <a:solidFill>
                <a:schemeClr val="tx1"/>
              </a:solidFill>
            </a:endParaRPr>
          </a:p>
        </p:txBody>
      </p:sp>
      <p:grpSp>
        <p:nvGrpSpPr>
          <p:cNvPr id="47" name="Group 46"/>
          <p:cNvGrpSpPr/>
          <p:nvPr/>
        </p:nvGrpSpPr>
        <p:grpSpPr>
          <a:xfrm>
            <a:off x="107504" y="1124744"/>
            <a:ext cx="9001000" cy="5328592"/>
            <a:chOff x="-339315" y="1268760"/>
            <a:chExt cx="9231795" cy="5589240"/>
          </a:xfrm>
        </p:grpSpPr>
        <p:sp>
          <p:nvSpPr>
            <p:cNvPr id="22" name="Rounded Rectangle 21"/>
            <p:cNvSpPr/>
            <p:nvPr/>
          </p:nvSpPr>
          <p:spPr>
            <a:xfrm>
              <a:off x="-339315" y="1268760"/>
              <a:ext cx="9231795" cy="5589240"/>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7" name="Rounded Rectangle 6"/>
            <p:cNvSpPr/>
            <p:nvPr/>
          </p:nvSpPr>
          <p:spPr>
            <a:xfrm>
              <a:off x="323528" y="5567084"/>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2"/>
                  </a:solidFill>
                </a:rPr>
                <a:t>Hard </a:t>
              </a:r>
              <a:r>
                <a:rPr lang="nl-BE" sz="2800" b="1" dirty="0" err="1" smtClean="0">
                  <a:solidFill>
                    <a:schemeClr val="tx2"/>
                  </a:solidFill>
                </a:rPr>
                <a:t>infrastructure</a:t>
              </a:r>
              <a:endParaRPr lang="nl-BE" sz="2800" b="1" dirty="0">
                <a:solidFill>
                  <a:schemeClr val="tx2"/>
                </a:solidFill>
              </a:endParaRPr>
            </a:p>
          </p:txBody>
        </p:sp>
        <p:sp>
          <p:nvSpPr>
            <p:cNvPr id="8" name="Rounded Rectangle 7"/>
            <p:cNvSpPr/>
            <p:nvPr/>
          </p:nvSpPr>
          <p:spPr>
            <a:xfrm>
              <a:off x="323528" y="4270940"/>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nl-BE" sz="2800" b="1" dirty="0" smtClean="0">
                  <a:solidFill>
                    <a:schemeClr val="tx2"/>
                  </a:solidFill>
                </a:rPr>
                <a:t>Soft </a:t>
              </a:r>
              <a:r>
                <a:rPr lang="nl-BE" sz="2800" b="1" dirty="0" err="1" smtClean="0">
                  <a:solidFill>
                    <a:schemeClr val="tx2"/>
                  </a:solidFill>
                </a:rPr>
                <a:t>infrastructure</a:t>
              </a:r>
              <a:endParaRPr lang="nl-BE" sz="2800" b="1" dirty="0">
                <a:solidFill>
                  <a:schemeClr val="tx2"/>
                </a:solidFill>
              </a:endParaRPr>
            </a:p>
          </p:txBody>
        </p:sp>
        <p:sp>
          <p:nvSpPr>
            <p:cNvPr id="9" name="Rounded Rectangle 8"/>
            <p:cNvSpPr/>
            <p:nvPr/>
          </p:nvSpPr>
          <p:spPr>
            <a:xfrm>
              <a:off x="323528" y="2636912"/>
              <a:ext cx="8496944" cy="158417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smtClean="0">
                  <a:solidFill>
                    <a:schemeClr val="tx1"/>
                  </a:solidFill>
                </a:rPr>
                <a:t>Platform</a:t>
              </a:r>
            </a:p>
          </p:txBody>
        </p:sp>
        <p:sp>
          <p:nvSpPr>
            <p:cNvPr id="30" name="Rounded Rectangle 29"/>
            <p:cNvSpPr/>
            <p:nvPr/>
          </p:nvSpPr>
          <p:spPr>
            <a:xfrm>
              <a:off x="323528" y="1340768"/>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nl-BE" sz="2800" b="1" dirty="0" smtClean="0">
                  <a:solidFill>
                    <a:schemeClr val="tx1"/>
                  </a:solidFill>
                </a:rPr>
                <a:t>Standard </a:t>
              </a:r>
              <a:r>
                <a:rPr lang="nl-BE" sz="2800" b="1" dirty="0" err="1" smtClean="0">
                  <a:solidFill>
                    <a:schemeClr val="tx1"/>
                  </a:solidFill>
                </a:rPr>
                <a:t>components</a:t>
              </a:r>
              <a:r>
                <a:rPr lang="nl-BE" sz="2800" b="1" dirty="0" smtClean="0">
                  <a:solidFill>
                    <a:schemeClr val="tx1"/>
                  </a:solidFill>
                </a:rPr>
                <a:t> </a:t>
              </a:r>
              <a:r>
                <a:rPr lang="nl-BE" sz="2800" b="1" dirty="0" err="1" smtClean="0">
                  <a:solidFill>
                    <a:schemeClr val="tx1"/>
                  </a:solidFill>
                </a:rPr>
                <a:t>and</a:t>
              </a:r>
              <a:r>
                <a:rPr lang="nl-BE" sz="2800" b="1" dirty="0" smtClean="0">
                  <a:solidFill>
                    <a:schemeClr val="tx1"/>
                  </a:solidFill>
                </a:rPr>
                <a:t> </a:t>
              </a:r>
              <a:r>
                <a:rPr lang="nl-BE" sz="2800" b="1" dirty="0" err="1" smtClean="0">
                  <a:solidFill>
                    <a:schemeClr val="tx1"/>
                  </a:solidFill>
                </a:rPr>
                <a:t>applications</a:t>
              </a:r>
              <a:endParaRPr lang="nl-BE" sz="2800" b="1" dirty="0">
                <a:solidFill>
                  <a:schemeClr val="tx1"/>
                </a:solidFill>
              </a:endParaRPr>
            </a:p>
          </p:txBody>
        </p:sp>
        <p:sp>
          <p:nvSpPr>
            <p:cNvPr id="26" name="Snip Single Corner Rectangle 25"/>
            <p:cNvSpPr/>
            <p:nvPr/>
          </p:nvSpPr>
          <p:spPr>
            <a:xfrm>
              <a:off x="3760968" y="6159113"/>
              <a:ext cx="1603120" cy="613453"/>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Consolidation</a:t>
              </a:r>
              <a:r>
                <a:rPr lang="nl-BE" dirty="0" smtClean="0">
                  <a:solidFill>
                    <a:prstClr val="white"/>
                  </a:solidFill>
                </a:rPr>
                <a:t> data center</a:t>
              </a:r>
              <a:endParaRPr lang="nl-BE" dirty="0">
                <a:solidFill>
                  <a:prstClr val="white"/>
                </a:solidFill>
              </a:endParaRPr>
            </a:p>
          </p:txBody>
        </p:sp>
        <p:sp>
          <p:nvSpPr>
            <p:cNvPr id="27" name="Snip Single Corner Rectangle 26"/>
            <p:cNvSpPr/>
            <p:nvPr/>
          </p:nvSpPr>
          <p:spPr>
            <a:xfrm>
              <a:off x="523735" y="6284394"/>
              <a:ext cx="1728192" cy="456974"/>
            </a:xfrm>
            <a:prstGeom prst="snip1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LAN/WAN</a:t>
              </a:r>
              <a:endParaRPr lang="nl-BE" dirty="0">
                <a:solidFill>
                  <a:prstClr val="white"/>
                </a:solidFill>
              </a:endParaRPr>
            </a:p>
          </p:txBody>
        </p:sp>
        <p:sp>
          <p:nvSpPr>
            <p:cNvPr id="29" name="Snip Single Corner Rectangle 28"/>
            <p:cNvSpPr/>
            <p:nvPr/>
          </p:nvSpPr>
          <p:spPr>
            <a:xfrm>
              <a:off x="523735" y="5702139"/>
              <a:ext cx="1728192" cy="456974"/>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Compute</a:t>
              </a:r>
              <a:endParaRPr lang="nl-BE" dirty="0">
                <a:solidFill>
                  <a:prstClr val="white"/>
                </a:solidFill>
              </a:endParaRPr>
            </a:p>
          </p:txBody>
        </p:sp>
        <p:sp>
          <p:nvSpPr>
            <p:cNvPr id="31" name="Snip Single Corner Rectangle 30"/>
            <p:cNvSpPr/>
            <p:nvPr/>
          </p:nvSpPr>
          <p:spPr>
            <a:xfrm>
              <a:off x="6871959" y="5702139"/>
              <a:ext cx="1728192" cy="456974"/>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Network</a:t>
              </a:r>
              <a:endParaRPr lang="nl-BE" dirty="0">
                <a:solidFill>
                  <a:prstClr val="white"/>
                </a:solidFill>
              </a:endParaRPr>
            </a:p>
          </p:txBody>
        </p:sp>
        <p:sp>
          <p:nvSpPr>
            <p:cNvPr id="32" name="Snip Single Corner Rectangle 31"/>
            <p:cNvSpPr/>
            <p:nvPr/>
          </p:nvSpPr>
          <p:spPr>
            <a:xfrm>
              <a:off x="6867020" y="6251785"/>
              <a:ext cx="1728192" cy="456974"/>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Storage</a:t>
              </a:r>
              <a:endParaRPr lang="nl-BE" dirty="0">
                <a:solidFill>
                  <a:prstClr val="white"/>
                </a:solidFill>
              </a:endParaRPr>
            </a:p>
          </p:txBody>
        </p:sp>
        <p:sp>
          <p:nvSpPr>
            <p:cNvPr id="34" name="Snip Single Corner Rectangle 33"/>
            <p:cNvSpPr/>
            <p:nvPr/>
          </p:nvSpPr>
          <p:spPr>
            <a:xfrm>
              <a:off x="899592"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solidFill>
                    <a:schemeClr val="tx1"/>
                  </a:solidFill>
                </a:rPr>
                <a:t>Database</a:t>
              </a:r>
              <a:endParaRPr lang="nl-BE" dirty="0">
                <a:solidFill>
                  <a:schemeClr val="tx1"/>
                </a:solidFill>
              </a:endParaRPr>
            </a:p>
          </p:txBody>
        </p:sp>
        <p:sp>
          <p:nvSpPr>
            <p:cNvPr id="35" name="Snip Single Corner Rectangle 34"/>
            <p:cNvSpPr/>
            <p:nvPr/>
          </p:nvSpPr>
          <p:spPr>
            <a:xfrm>
              <a:off x="2843808"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solidFill>
                    <a:schemeClr val="tx2"/>
                  </a:solidFill>
                </a:rPr>
                <a:t>Middleware</a:t>
              </a:r>
              <a:endParaRPr lang="nl-BE" dirty="0">
                <a:solidFill>
                  <a:schemeClr val="tx2"/>
                </a:solidFill>
              </a:endParaRPr>
            </a:p>
          </p:txBody>
        </p:sp>
        <p:sp>
          <p:nvSpPr>
            <p:cNvPr id="42" name="Snip Single Corner Rectangle 41"/>
            <p:cNvSpPr/>
            <p:nvPr/>
          </p:nvSpPr>
          <p:spPr>
            <a:xfrm>
              <a:off x="4752020"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lIns="72000" rIns="72000" rtlCol="0" anchor="ctr"/>
            <a:lstStyle/>
            <a:p>
              <a:pPr algn="ctr"/>
              <a:r>
                <a:rPr lang="nl-BE" dirty="0" smtClean="0">
                  <a:solidFill>
                    <a:schemeClr val="tx2"/>
                  </a:solidFill>
                </a:rPr>
                <a:t>Communication</a:t>
              </a:r>
              <a:endParaRPr lang="nl-BE" dirty="0">
                <a:solidFill>
                  <a:schemeClr val="tx2"/>
                </a:solidFill>
              </a:endParaRPr>
            </a:p>
          </p:txBody>
        </p:sp>
        <p:sp>
          <p:nvSpPr>
            <p:cNvPr id="43" name="Snip Single Corner Rectangle 42"/>
            <p:cNvSpPr/>
            <p:nvPr/>
          </p:nvSpPr>
          <p:spPr>
            <a:xfrm>
              <a:off x="6678747"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solidFill>
                    <a:schemeClr val="tx2"/>
                  </a:solidFill>
                </a:rPr>
                <a:t>BIDA</a:t>
              </a:r>
              <a:endParaRPr lang="nl-BE" dirty="0">
                <a:solidFill>
                  <a:schemeClr val="tx2"/>
                </a:solidFill>
              </a:endParaRPr>
            </a:p>
          </p:txBody>
        </p:sp>
        <p:grpSp>
          <p:nvGrpSpPr>
            <p:cNvPr id="13" name="Group 12"/>
            <p:cNvGrpSpPr/>
            <p:nvPr/>
          </p:nvGrpSpPr>
          <p:grpSpPr>
            <a:xfrm>
              <a:off x="1063918" y="1844824"/>
              <a:ext cx="7090018" cy="648072"/>
              <a:chOff x="1063918" y="1844824"/>
              <a:chExt cx="7090018" cy="648072"/>
            </a:xfrm>
          </p:grpSpPr>
          <p:sp>
            <p:nvSpPr>
              <p:cNvPr id="21" name="Snip Single Corner Rectangle 20"/>
              <p:cNvSpPr/>
              <p:nvPr/>
            </p:nvSpPr>
            <p:spPr>
              <a:xfrm>
                <a:off x="1063918" y="1844824"/>
                <a:ext cx="1960566" cy="64807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BabelFed</a:t>
                </a:r>
              </a:p>
              <a:p>
                <a:pPr algn="ctr"/>
                <a:r>
                  <a:rPr lang="nl-BE" sz="1400" dirty="0" smtClean="0">
                    <a:solidFill>
                      <a:prstClr val="white"/>
                    </a:solidFill>
                  </a:rPr>
                  <a:t>Translation</a:t>
                </a:r>
                <a:endParaRPr lang="nl-BE" sz="1400" dirty="0">
                  <a:solidFill>
                    <a:prstClr val="white"/>
                  </a:solidFill>
                </a:endParaRPr>
              </a:p>
            </p:txBody>
          </p:sp>
          <p:sp>
            <p:nvSpPr>
              <p:cNvPr id="24" name="Snip Single Corner Rectangle 23"/>
              <p:cNvSpPr/>
              <p:nvPr/>
            </p:nvSpPr>
            <p:spPr>
              <a:xfrm>
                <a:off x="3648821" y="1844824"/>
                <a:ext cx="1960566" cy="64807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a:solidFill>
                      <a:prstClr val="white"/>
                    </a:solidFill>
                  </a:rPr>
                  <a:t>ITSM</a:t>
                </a:r>
              </a:p>
              <a:p>
                <a:pPr algn="ctr"/>
                <a:r>
                  <a:rPr lang="nl-BE" sz="1600" dirty="0">
                    <a:solidFill>
                      <a:prstClr val="white"/>
                    </a:solidFill>
                  </a:rPr>
                  <a:t>Service desk</a:t>
                </a:r>
              </a:p>
            </p:txBody>
          </p:sp>
          <p:sp>
            <p:nvSpPr>
              <p:cNvPr id="44" name="Snip Single Corner Rectangle 43"/>
              <p:cNvSpPr/>
              <p:nvPr/>
            </p:nvSpPr>
            <p:spPr>
              <a:xfrm>
                <a:off x="6193370" y="1844824"/>
                <a:ext cx="1960566" cy="64807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WCM</a:t>
                </a:r>
              </a:p>
              <a:p>
                <a:pPr algn="ctr"/>
                <a:r>
                  <a:rPr lang="nl-BE" sz="1400" dirty="0" smtClean="0">
                    <a:solidFill>
                      <a:prstClr val="white"/>
                    </a:solidFill>
                  </a:rPr>
                  <a:t>Websites</a:t>
                </a:r>
                <a:endParaRPr lang="nl-BE" dirty="0">
                  <a:solidFill>
                    <a:prstClr val="white"/>
                  </a:solidFill>
                </a:endParaRPr>
              </a:p>
            </p:txBody>
          </p:sp>
        </p:grpSp>
        <p:grpSp>
          <p:nvGrpSpPr>
            <p:cNvPr id="25" name="Group 24"/>
            <p:cNvGrpSpPr/>
            <p:nvPr/>
          </p:nvGrpSpPr>
          <p:grpSpPr>
            <a:xfrm>
              <a:off x="-265457" y="1412776"/>
              <a:ext cx="8937165" cy="5328594"/>
              <a:chOff x="-265457" y="1412776"/>
              <a:chExt cx="8937165" cy="5328594"/>
            </a:xfrm>
          </p:grpSpPr>
          <p:sp>
            <p:nvSpPr>
              <p:cNvPr id="23" name="Snip Single Corner Rectangle 22"/>
              <p:cNvSpPr/>
              <p:nvPr/>
            </p:nvSpPr>
            <p:spPr>
              <a:xfrm>
                <a:off x="2168747" y="4797152"/>
                <a:ext cx="1567927" cy="60485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a:solidFill>
                      <a:prstClr val="white"/>
                    </a:solidFill>
                  </a:rPr>
                  <a:t>UCC</a:t>
                </a:r>
              </a:p>
              <a:p>
                <a:pPr algn="ctr"/>
                <a:r>
                  <a:rPr lang="nl-BE" sz="1600" dirty="0" smtClean="0">
                    <a:solidFill>
                      <a:prstClr val="white"/>
                    </a:solidFill>
                  </a:rPr>
                  <a:t>VoiP, Mail...</a:t>
                </a:r>
                <a:endParaRPr lang="nl-BE" sz="1600" dirty="0">
                  <a:solidFill>
                    <a:prstClr val="white"/>
                  </a:solidFill>
                </a:endParaRPr>
              </a:p>
            </p:txBody>
          </p:sp>
          <p:sp>
            <p:nvSpPr>
              <p:cNvPr id="28" name="Snip Single Corner Rectangle 27"/>
              <p:cNvSpPr/>
              <p:nvPr/>
            </p:nvSpPr>
            <p:spPr>
              <a:xfrm>
                <a:off x="3813758" y="4797152"/>
                <a:ext cx="1567927" cy="604852"/>
              </a:xfrm>
              <a:prstGeom prst="snip1Rect">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IAP</a:t>
                </a:r>
              </a:p>
              <a:p>
                <a:pPr algn="ctr"/>
                <a:r>
                  <a:rPr lang="nl-BE" sz="1400" dirty="0" smtClean="0">
                    <a:solidFill>
                      <a:prstClr val="white"/>
                    </a:solidFill>
                  </a:rPr>
                  <a:t>Firewalls proxy...</a:t>
                </a:r>
                <a:endParaRPr lang="nl-BE" dirty="0">
                  <a:solidFill>
                    <a:prstClr val="white"/>
                  </a:solidFill>
                </a:endParaRPr>
              </a:p>
            </p:txBody>
          </p:sp>
          <p:sp>
            <p:nvSpPr>
              <p:cNvPr id="33" name="Snip Single Corner Rectangle 32"/>
              <p:cNvSpPr/>
              <p:nvPr/>
            </p:nvSpPr>
            <p:spPr>
              <a:xfrm>
                <a:off x="523736" y="4797152"/>
                <a:ext cx="1567927" cy="60485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Backup</a:t>
                </a:r>
                <a:endParaRPr lang="nl-BE" dirty="0">
                  <a:solidFill>
                    <a:prstClr val="white"/>
                  </a:solidFill>
                </a:endParaRPr>
              </a:p>
            </p:txBody>
          </p:sp>
          <p:sp>
            <p:nvSpPr>
              <p:cNvPr id="45" name="Snip Single Corner Rectangle 44"/>
              <p:cNvSpPr/>
              <p:nvPr/>
            </p:nvSpPr>
            <p:spPr>
              <a:xfrm>
                <a:off x="5458769" y="4797152"/>
                <a:ext cx="1567927" cy="604852"/>
              </a:xfrm>
              <a:prstGeom prst="snip1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Archiving</a:t>
                </a:r>
                <a:endParaRPr lang="nl-BE" dirty="0">
                  <a:solidFill>
                    <a:prstClr val="white"/>
                  </a:solidFill>
                </a:endParaRPr>
              </a:p>
            </p:txBody>
          </p:sp>
          <p:sp>
            <p:nvSpPr>
              <p:cNvPr id="46" name="Snip Single Corner Rectangle 45"/>
              <p:cNvSpPr/>
              <p:nvPr/>
            </p:nvSpPr>
            <p:spPr>
              <a:xfrm>
                <a:off x="7103781" y="4797152"/>
                <a:ext cx="1567927" cy="604852"/>
              </a:xfrm>
              <a:prstGeom prst="snip1Rect">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ShaD</a:t>
                </a:r>
              </a:p>
              <a:p>
                <a:pPr algn="ctr"/>
                <a:r>
                  <a:rPr lang="nl-BE" sz="1400" dirty="0" smtClean="0">
                    <a:solidFill>
                      <a:prstClr val="white"/>
                    </a:solidFill>
                  </a:rPr>
                  <a:t>Directory</a:t>
                </a:r>
                <a:endParaRPr lang="nl-BE" dirty="0">
                  <a:solidFill>
                    <a:prstClr val="white"/>
                  </a:solidFill>
                </a:endParaRPr>
              </a:p>
            </p:txBody>
          </p:sp>
          <p:sp>
            <p:nvSpPr>
              <p:cNvPr id="48" name="Snip Single Corner Rectangle 47"/>
              <p:cNvSpPr/>
              <p:nvPr/>
            </p:nvSpPr>
            <p:spPr>
              <a:xfrm rot="16200000">
                <a:off x="-2656501" y="3803820"/>
                <a:ext cx="5328594" cy="546506"/>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Architecture</a:t>
                </a:r>
                <a:endParaRPr lang="nl-BE" dirty="0">
                  <a:solidFill>
                    <a:prstClr val="white"/>
                  </a:solidFill>
                </a:endParaRPr>
              </a:p>
            </p:txBody>
          </p:sp>
        </p:grpSp>
      </p:grpSp>
      <p:sp>
        <p:nvSpPr>
          <p:cNvPr id="12" name="TextBox 11"/>
          <p:cNvSpPr txBox="1"/>
          <p:nvPr/>
        </p:nvSpPr>
        <p:spPr>
          <a:xfrm>
            <a:off x="3299801" y="-72055"/>
            <a:ext cx="2268442" cy="461665"/>
          </a:xfrm>
          <a:prstGeom prst="rect">
            <a:avLst/>
          </a:prstGeom>
          <a:noFill/>
        </p:spPr>
        <p:txBody>
          <a:bodyPr wrap="none" rtlCol="0">
            <a:spAutoFit/>
          </a:bodyPr>
          <a:lstStyle/>
          <a:p>
            <a:r>
              <a:rPr lang="nl-BE" sz="2400" dirty="0" smtClean="0">
                <a:solidFill>
                  <a:srgbClr val="0082BE"/>
                </a:solidFill>
              </a:rPr>
              <a:t>G-Cloud </a:t>
            </a:r>
            <a:r>
              <a:rPr lang="nl-BE" sz="2400" dirty="0" err="1" smtClean="0">
                <a:solidFill>
                  <a:srgbClr val="0082BE"/>
                </a:solidFill>
              </a:rPr>
              <a:t>projects</a:t>
            </a:r>
            <a:endParaRPr lang="nl-BE" sz="2400" dirty="0">
              <a:solidFill>
                <a:srgbClr val="0082BE"/>
              </a:solidFill>
            </a:endParaRPr>
          </a:p>
        </p:txBody>
      </p:sp>
      <p:grpSp>
        <p:nvGrpSpPr>
          <p:cNvPr id="56" name="Group 55"/>
          <p:cNvGrpSpPr/>
          <p:nvPr/>
        </p:nvGrpSpPr>
        <p:grpSpPr>
          <a:xfrm>
            <a:off x="1835696" y="6597352"/>
            <a:ext cx="5184576" cy="216024"/>
            <a:chOff x="1691680" y="6567735"/>
            <a:chExt cx="5741754" cy="317649"/>
          </a:xfrm>
        </p:grpSpPr>
        <p:sp>
          <p:nvSpPr>
            <p:cNvPr id="53" name="Rectangle 52"/>
            <p:cNvSpPr/>
            <p:nvPr/>
          </p:nvSpPr>
          <p:spPr>
            <a:xfrm>
              <a:off x="1691680" y="6567735"/>
              <a:ext cx="1800201" cy="317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nl-BE" dirty="0" err="1" smtClean="0">
                  <a:solidFill>
                    <a:prstClr val="white"/>
                  </a:solidFill>
                </a:rPr>
                <a:t>Being</a:t>
              </a:r>
              <a:r>
                <a:rPr lang="nl-BE" dirty="0" smtClean="0">
                  <a:solidFill>
                    <a:prstClr val="white"/>
                  </a:solidFill>
                </a:rPr>
                <a:t> </a:t>
              </a:r>
              <a:r>
                <a:rPr lang="nl-BE" dirty="0" err="1" smtClean="0">
                  <a:solidFill>
                    <a:prstClr val="white"/>
                  </a:solidFill>
                </a:rPr>
                <a:t>prepared</a:t>
              </a:r>
              <a:endParaRPr lang="nl-BE" dirty="0">
                <a:solidFill>
                  <a:prstClr val="white"/>
                </a:solidFill>
              </a:endParaRPr>
            </a:p>
          </p:txBody>
        </p:sp>
        <p:sp>
          <p:nvSpPr>
            <p:cNvPr id="54" name="Rectangle 53"/>
            <p:cNvSpPr/>
            <p:nvPr/>
          </p:nvSpPr>
          <p:spPr>
            <a:xfrm>
              <a:off x="5633233" y="6567735"/>
              <a:ext cx="1800201" cy="3176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nl-BE" dirty="0" err="1" smtClean="0">
                  <a:solidFill>
                    <a:prstClr val="white"/>
                  </a:solidFill>
                </a:rPr>
                <a:t>Available</a:t>
              </a:r>
              <a:endParaRPr lang="nl-BE" dirty="0">
                <a:solidFill>
                  <a:prstClr val="white"/>
                </a:solidFill>
              </a:endParaRPr>
            </a:p>
          </p:txBody>
        </p:sp>
        <p:sp>
          <p:nvSpPr>
            <p:cNvPr id="55" name="Rectangle 54"/>
            <p:cNvSpPr/>
            <p:nvPr/>
          </p:nvSpPr>
          <p:spPr>
            <a:xfrm>
              <a:off x="3652305" y="6567735"/>
              <a:ext cx="1800201" cy="3176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nl-BE" dirty="0" err="1" smtClean="0">
                  <a:solidFill>
                    <a:prstClr val="white"/>
                  </a:solidFill>
                </a:rPr>
                <a:t>Ongoing</a:t>
              </a:r>
              <a:endParaRPr lang="nl-BE" dirty="0">
                <a:solidFill>
                  <a:prstClr val="white"/>
                </a:solidFill>
              </a:endParaRPr>
            </a:p>
          </p:txBody>
        </p:sp>
      </p:grpSp>
      <p:sp>
        <p:nvSpPr>
          <p:cNvPr id="49" name="Trapezoid 48"/>
          <p:cNvSpPr/>
          <p:nvPr/>
        </p:nvSpPr>
        <p:spPr>
          <a:xfrm>
            <a:off x="1175023" y="3429000"/>
            <a:ext cx="1407847" cy="442867"/>
          </a:xfrm>
          <a:prstGeom prst="trapezoi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400" dirty="0">
                <a:solidFill>
                  <a:prstClr val="white"/>
                </a:solidFill>
              </a:rPr>
              <a:t>Green</a:t>
            </a:r>
          </a:p>
          <a:p>
            <a:pPr algn="ctr"/>
            <a:r>
              <a:rPr lang="nl-BE" sz="1400" dirty="0">
                <a:solidFill>
                  <a:prstClr val="white"/>
                </a:solidFill>
              </a:rPr>
              <a:t>Open Source</a:t>
            </a:r>
          </a:p>
        </p:txBody>
      </p:sp>
      <p:sp>
        <p:nvSpPr>
          <p:cNvPr id="51" name="Trapezoid 50"/>
          <p:cNvSpPr/>
          <p:nvPr/>
        </p:nvSpPr>
        <p:spPr>
          <a:xfrm>
            <a:off x="2726228" y="3429000"/>
            <a:ext cx="1407847" cy="442867"/>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smtClean="0">
                <a:solidFill>
                  <a:prstClr val="white"/>
                </a:solidFill>
              </a:rPr>
              <a:t>Yellow</a:t>
            </a:r>
          </a:p>
          <a:p>
            <a:pPr algn="ctr"/>
            <a:r>
              <a:rPr lang="nl-BE" sz="1400" dirty="0" smtClean="0">
                <a:solidFill>
                  <a:prstClr val="white"/>
                </a:solidFill>
              </a:rPr>
              <a:t>Microsoft</a:t>
            </a:r>
            <a:endParaRPr lang="nl-BE" sz="1400" dirty="0">
              <a:solidFill>
                <a:prstClr val="white"/>
              </a:solidFill>
            </a:endParaRPr>
          </a:p>
        </p:txBody>
      </p:sp>
      <p:sp>
        <p:nvSpPr>
          <p:cNvPr id="52" name="Trapezoid 51"/>
          <p:cNvSpPr/>
          <p:nvPr/>
        </p:nvSpPr>
        <p:spPr>
          <a:xfrm>
            <a:off x="4257117" y="3429000"/>
            <a:ext cx="1407847" cy="442867"/>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smtClean="0">
                <a:solidFill>
                  <a:prstClr val="white"/>
                </a:solidFill>
              </a:rPr>
              <a:t>Blue</a:t>
            </a:r>
          </a:p>
          <a:p>
            <a:pPr algn="ctr"/>
            <a:r>
              <a:rPr lang="nl-BE" sz="1400" dirty="0" smtClean="0">
                <a:solidFill>
                  <a:prstClr val="white"/>
                </a:solidFill>
              </a:rPr>
              <a:t>IBM</a:t>
            </a:r>
            <a:endParaRPr lang="nl-BE" sz="1600" dirty="0">
              <a:solidFill>
                <a:prstClr val="white"/>
              </a:solidFill>
            </a:endParaRPr>
          </a:p>
        </p:txBody>
      </p:sp>
      <p:sp>
        <p:nvSpPr>
          <p:cNvPr id="57" name="Trapezoid 56"/>
          <p:cNvSpPr/>
          <p:nvPr/>
        </p:nvSpPr>
        <p:spPr>
          <a:xfrm>
            <a:off x="5811550" y="3429000"/>
            <a:ext cx="1407847" cy="442867"/>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600" dirty="0" smtClean="0">
                <a:solidFill>
                  <a:prstClr val="white"/>
                </a:solidFill>
              </a:rPr>
              <a:t>Red</a:t>
            </a:r>
          </a:p>
          <a:p>
            <a:pPr algn="ctr"/>
            <a:r>
              <a:rPr lang="nl-BE" sz="1400" dirty="0" smtClean="0">
                <a:solidFill>
                  <a:prstClr val="white"/>
                </a:solidFill>
              </a:rPr>
              <a:t>Oracle</a:t>
            </a:r>
            <a:endParaRPr lang="nl-BE" sz="1600" dirty="0">
              <a:solidFill>
                <a:prstClr val="white"/>
              </a:solidFill>
            </a:endParaRPr>
          </a:p>
        </p:txBody>
      </p:sp>
      <p:sp>
        <p:nvSpPr>
          <p:cNvPr id="58" name="Trapezoid 57"/>
          <p:cNvSpPr/>
          <p:nvPr/>
        </p:nvSpPr>
        <p:spPr>
          <a:xfrm>
            <a:off x="7340617" y="3429000"/>
            <a:ext cx="1407847" cy="442867"/>
          </a:xfrm>
          <a:prstGeom prst="trapezoid">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SAS</a:t>
            </a:r>
            <a:endParaRPr lang="nl-BE" dirty="0">
              <a:solidFill>
                <a:prstClr val="white"/>
              </a:solidFill>
            </a:endParaRPr>
          </a:p>
        </p:txBody>
      </p:sp>
    </p:spTree>
    <p:extLst>
      <p:ext uri="{BB962C8B-B14F-4D97-AF65-F5344CB8AC3E}">
        <p14:creationId xmlns:p14="http://schemas.microsoft.com/office/powerpoint/2010/main" val="2636575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noProof="0" dirty="0" smtClean="0"/>
              <a:t>Possible </a:t>
            </a:r>
            <a:r>
              <a:rPr lang="en-GB" noProof="0" dirty="0" err="1" smtClean="0"/>
              <a:t>entrypoints</a:t>
            </a:r>
            <a:endParaRPr lang="en-GB" noProof="0" dirty="0"/>
          </a:p>
        </p:txBody>
      </p:sp>
      <p:pic>
        <p:nvPicPr>
          <p:cNvPr id="1536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2673" y="980728"/>
            <a:ext cx="7685751" cy="587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8424" y="764704"/>
            <a:ext cx="6480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992503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
        <p:nvSpPr>
          <p:cNvPr id="2" name="Slide Number Placeholder 1"/>
          <p:cNvSpPr>
            <a:spLocks noGrp="1"/>
          </p:cNvSpPr>
          <p:nvPr>
            <p:ph type="sldNum" sz="quarter" idx="10"/>
          </p:nvPr>
        </p:nvSpPr>
        <p:spPr>
          <a:prstGeom prst="rect">
            <a:avLst/>
          </a:prstGeom>
        </p:spPr>
        <p:txBody>
          <a:bodyPr/>
          <a:lstStyle/>
          <a:p>
            <a:fld id="{13B540AB-6939-4937-A918-1D15FF1C7CE3}" type="slidenum">
              <a:rPr lang="nl-BE" smtClean="0">
                <a:solidFill>
                  <a:srgbClr val="364C9D"/>
                </a:solidFill>
              </a:rPr>
              <a:pPr/>
              <a:t>74</a:t>
            </a:fld>
            <a:endParaRPr lang="nl-BE" dirty="0">
              <a:solidFill>
                <a:srgbClr val="364C9D"/>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32530"/>
            <a:ext cx="9095307" cy="642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4540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and the private sector</a:t>
            </a:r>
            <a:endParaRPr lang="en-GB" noProof="0" dirty="0"/>
          </a:p>
        </p:txBody>
      </p:sp>
      <p:sp>
        <p:nvSpPr>
          <p:cNvPr id="7" name="Content Placeholder 6"/>
          <p:cNvSpPr>
            <a:spLocks noGrp="1"/>
          </p:cNvSpPr>
          <p:nvPr>
            <p:ph idx="1"/>
          </p:nvPr>
        </p:nvSpPr>
        <p:spPr/>
        <p:txBody>
          <a:bodyPr>
            <a:normAutofit/>
          </a:bodyPr>
          <a:lstStyle/>
          <a:p>
            <a:r>
              <a:rPr lang="en-GB" noProof="0" dirty="0" smtClean="0"/>
              <a:t>G-Cloud ≠ IT insourcing</a:t>
            </a:r>
          </a:p>
          <a:p>
            <a:endParaRPr lang="en-GB" sz="2000" noProof="0" dirty="0" smtClean="0"/>
          </a:p>
          <a:p>
            <a:r>
              <a:rPr lang="en-GB" noProof="0" dirty="0" smtClean="0"/>
              <a:t>public procurement</a:t>
            </a:r>
            <a:br>
              <a:rPr lang="en-GB" noProof="0" dirty="0" smtClean="0"/>
            </a:br>
            <a:r>
              <a:rPr lang="en-GB" noProof="0" dirty="0" smtClean="0"/>
              <a:t>translation tool, Converged Infrastructure, Unified Communications, network security, storage, back-up...</a:t>
            </a:r>
          </a:p>
          <a:p>
            <a:endParaRPr lang="en-GB" sz="2000" noProof="0" dirty="0" smtClean="0"/>
          </a:p>
          <a:p>
            <a:r>
              <a:rPr lang="en-GB" noProof="0" dirty="0" smtClean="0"/>
              <a:t>in consultation with the sector for several specific platforms</a:t>
            </a:r>
            <a:br>
              <a:rPr lang="en-GB" noProof="0" dirty="0" smtClean="0"/>
            </a:br>
            <a:r>
              <a:rPr lang="en-GB" noProof="0" dirty="0" smtClean="0"/>
              <a:t>IBM, Microsoft, Oracle, SAS...</a:t>
            </a:r>
          </a:p>
          <a:p>
            <a:endParaRPr lang="en-GB" noProof="0" dirty="0"/>
          </a:p>
        </p:txBody>
      </p:sp>
      <p:sp>
        <p:nvSpPr>
          <p:cNvPr id="3" name="Slide Number Placeholder 2"/>
          <p:cNvSpPr>
            <a:spLocks noGrp="1"/>
          </p:cNvSpPr>
          <p:nvPr>
            <p:ph type="sldNum" sz="quarter" idx="10"/>
          </p:nvPr>
        </p:nvSpPr>
        <p:spPr>
          <a:prstGeom prst="rect">
            <a:avLst/>
          </a:prstGeom>
        </p:spPr>
        <p:txBody>
          <a:bodyPr rIns="36000" bIns="0"/>
          <a:lstStyle/>
          <a:p>
            <a:fld id="{13B540AB-6939-4937-A918-1D15FF1C7CE3}" type="slidenum">
              <a:rPr lang="nl-BE"/>
              <a:pPr/>
              <a:t>75</a:t>
            </a:fld>
            <a:endParaRPr lang="nl-BE" dirty="0"/>
          </a:p>
        </p:txBody>
      </p:sp>
    </p:spTree>
    <p:extLst>
      <p:ext uri="{BB962C8B-B14F-4D97-AF65-F5344CB8AC3E}">
        <p14:creationId xmlns:p14="http://schemas.microsoft.com/office/powerpoint/2010/main" val="15459838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67544" y="2276872"/>
            <a:ext cx="8220796" cy="11276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nl-BE" sz="1600" dirty="0">
                <a:solidFill>
                  <a:schemeClr val="tx1">
                    <a:lumMod val="75000"/>
                  </a:schemeClr>
                </a:solidFill>
              </a:rPr>
              <a:t>3 </a:t>
            </a:r>
            <a:r>
              <a:rPr lang="nl-BE" sz="1600" dirty="0" smtClean="0">
                <a:solidFill>
                  <a:schemeClr val="tx1">
                    <a:lumMod val="75000"/>
                  </a:schemeClr>
                </a:solidFill>
              </a:rPr>
              <a:t>Colleges</a:t>
            </a:r>
          </a:p>
          <a:p>
            <a:pPr marL="285750" lvl="0" indent="-285750">
              <a:buFont typeface="Arial" panose="020B0604020202020204" pitchFamily="34" charset="0"/>
              <a:buChar char="•"/>
            </a:pPr>
            <a:r>
              <a:rPr lang="nl-BE" sz="1400" dirty="0" smtClean="0">
                <a:solidFill>
                  <a:schemeClr val="tx1">
                    <a:lumMod val="75000"/>
                  </a:schemeClr>
                </a:solidFill>
              </a:rPr>
              <a:t>Federal Public Services (FPS)</a:t>
            </a:r>
          </a:p>
          <a:p>
            <a:pPr marL="285750" lvl="0" indent="-285750">
              <a:buFont typeface="Arial" panose="020B0604020202020204" pitchFamily="34" charset="0"/>
              <a:buChar char="•"/>
            </a:pPr>
            <a:r>
              <a:rPr lang="en-BZ" sz="1400" dirty="0" smtClean="0">
                <a:solidFill>
                  <a:schemeClr val="tx1">
                    <a:lumMod val="75000"/>
                  </a:schemeClr>
                </a:solidFill>
              </a:rPr>
              <a:t>Public </a:t>
            </a:r>
            <a:r>
              <a:rPr lang="en-BZ" sz="1400" dirty="0">
                <a:solidFill>
                  <a:schemeClr val="tx1">
                    <a:lumMod val="75000"/>
                  </a:schemeClr>
                </a:solidFill>
              </a:rPr>
              <a:t>Institutions o</a:t>
            </a:r>
            <a:r>
              <a:rPr lang="en-BZ" sz="1400" dirty="0" smtClean="0">
                <a:solidFill>
                  <a:schemeClr val="tx1">
                    <a:lumMod val="75000"/>
                  </a:schemeClr>
                </a:solidFill>
              </a:rPr>
              <a:t>f </a:t>
            </a:r>
            <a:r>
              <a:rPr lang="en-BZ" sz="1400" dirty="0">
                <a:solidFill>
                  <a:schemeClr val="tx1">
                    <a:lumMod val="75000"/>
                  </a:schemeClr>
                </a:solidFill>
              </a:rPr>
              <a:t>Social </a:t>
            </a:r>
            <a:r>
              <a:rPr lang="en-BZ" sz="1400" dirty="0" smtClean="0">
                <a:solidFill>
                  <a:schemeClr val="tx1">
                    <a:lumMod val="75000"/>
                  </a:schemeClr>
                </a:solidFill>
              </a:rPr>
              <a:t>Security (PIOSS)</a:t>
            </a:r>
            <a:endParaRPr lang="nl-BE" sz="1400" dirty="0">
              <a:solidFill>
                <a:schemeClr val="tx1">
                  <a:lumMod val="75000"/>
                </a:schemeClr>
              </a:solidFill>
            </a:endParaRPr>
          </a:p>
          <a:p>
            <a:pPr marL="285750" lvl="0" indent="-285750">
              <a:buFont typeface="Arial" panose="020B0604020202020204" pitchFamily="34" charset="0"/>
              <a:buChar char="•"/>
            </a:pPr>
            <a:r>
              <a:rPr lang="fr-BE" sz="1400" dirty="0" smtClean="0">
                <a:solidFill>
                  <a:schemeClr val="tx1">
                    <a:lumMod val="75000"/>
                  </a:schemeClr>
                </a:solidFill>
              </a:rPr>
              <a:t>Institutions </a:t>
            </a:r>
            <a:r>
              <a:rPr lang="fr-BE" sz="1400" dirty="0">
                <a:solidFill>
                  <a:schemeClr val="tx1">
                    <a:lumMod val="75000"/>
                  </a:schemeClr>
                </a:solidFill>
              </a:rPr>
              <a:t>of Public </a:t>
            </a:r>
            <a:r>
              <a:rPr lang="fr-BE" sz="1400" dirty="0" err="1" smtClean="0">
                <a:solidFill>
                  <a:schemeClr val="tx1">
                    <a:lumMod val="75000"/>
                  </a:schemeClr>
                </a:solidFill>
              </a:rPr>
              <a:t>Benefit</a:t>
            </a:r>
            <a:r>
              <a:rPr lang="fr-BE" sz="1400" dirty="0" smtClean="0">
                <a:solidFill>
                  <a:schemeClr val="tx1">
                    <a:lumMod val="75000"/>
                  </a:schemeClr>
                </a:solidFill>
              </a:rPr>
              <a:t> (IPB)</a:t>
            </a:r>
            <a:endParaRPr lang="nl-BE" sz="1400" dirty="0">
              <a:solidFill>
                <a:schemeClr val="tx1">
                  <a:lumMod val="75000"/>
                </a:schemeClr>
              </a:solidFill>
            </a:endParaRPr>
          </a:p>
        </p:txBody>
      </p:sp>
      <p:sp>
        <p:nvSpPr>
          <p:cNvPr id="29" name="Rounded Rectangle 28"/>
          <p:cNvSpPr/>
          <p:nvPr/>
        </p:nvSpPr>
        <p:spPr>
          <a:xfrm>
            <a:off x="497606" y="3525502"/>
            <a:ext cx="8220796" cy="11276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nl-BE" sz="1600" dirty="0" smtClean="0">
                <a:solidFill>
                  <a:schemeClr val="tx1">
                    <a:lumMod val="75000"/>
                  </a:schemeClr>
                </a:solidFill>
              </a:rPr>
              <a:t>SIT: ICT managers </a:t>
            </a:r>
            <a:r>
              <a:rPr lang="nl-BE" sz="1600" dirty="0" err="1" smtClean="0">
                <a:solidFill>
                  <a:schemeClr val="tx1">
                    <a:lumMod val="75000"/>
                  </a:schemeClr>
                </a:solidFill>
              </a:rPr>
              <a:t>from</a:t>
            </a:r>
            <a:endParaRPr lang="nl-BE" sz="1600" dirty="0">
              <a:solidFill>
                <a:schemeClr val="tx1">
                  <a:lumMod val="75000"/>
                </a:schemeClr>
              </a:solidFill>
            </a:endParaRPr>
          </a:p>
          <a:p>
            <a:pPr marL="285750" lvl="0" indent="-285750">
              <a:buFont typeface="Arial" panose="020B0604020202020204" pitchFamily="34" charset="0"/>
              <a:buChar char="•"/>
            </a:pPr>
            <a:r>
              <a:rPr lang="nl-BE" sz="1400" dirty="0" smtClean="0">
                <a:solidFill>
                  <a:schemeClr val="tx1">
                    <a:lumMod val="75000"/>
                  </a:schemeClr>
                </a:solidFill>
              </a:rPr>
              <a:t>FPS</a:t>
            </a:r>
            <a:endParaRPr lang="nl-BE" sz="1400" dirty="0">
              <a:solidFill>
                <a:schemeClr val="tx1">
                  <a:lumMod val="75000"/>
                </a:schemeClr>
              </a:solidFill>
            </a:endParaRPr>
          </a:p>
          <a:p>
            <a:pPr marL="285750" lvl="0" indent="-285750">
              <a:buFont typeface="Arial" panose="020B0604020202020204" pitchFamily="34" charset="0"/>
              <a:buChar char="•"/>
            </a:pPr>
            <a:r>
              <a:rPr lang="en-BZ" sz="1400" dirty="0">
                <a:solidFill>
                  <a:schemeClr val="tx1">
                    <a:lumMod val="75000"/>
                  </a:schemeClr>
                </a:solidFill>
              </a:rPr>
              <a:t>Public Institutions of Social Security</a:t>
            </a:r>
            <a:endParaRPr lang="nl-BE" sz="1400" dirty="0">
              <a:solidFill>
                <a:schemeClr val="tx1">
                  <a:lumMod val="75000"/>
                </a:schemeClr>
              </a:solidFill>
            </a:endParaRPr>
          </a:p>
          <a:p>
            <a:pPr marL="285750" lvl="0" indent="-285750">
              <a:buFont typeface="Arial" panose="020B0604020202020204" pitchFamily="34" charset="0"/>
              <a:buChar char="•"/>
            </a:pPr>
            <a:r>
              <a:rPr lang="fr-BE" sz="1400" dirty="0">
                <a:solidFill>
                  <a:schemeClr val="tx1">
                    <a:lumMod val="75000"/>
                  </a:schemeClr>
                </a:solidFill>
              </a:rPr>
              <a:t>Institutions of Public </a:t>
            </a:r>
            <a:r>
              <a:rPr lang="fr-BE" sz="1400" dirty="0" err="1" smtClean="0">
                <a:solidFill>
                  <a:schemeClr val="tx1">
                    <a:lumMod val="75000"/>
                  </a:schemeClr>
                </a:solidFill>
              </a:rPr>
              <a:t>Benefit</a:t>
            </a:r>
            <a:endParaRPr lang="nl-BE" sz="1400" dirty="0">
              <a:solidFill>
                <a:schemeClr val="tx1">
                  <a:lumMod val="75000"/>
                </a:schemeClr>
              </a:solidFill>
            </a:endParaRPr>
          </a:p>
        </p:txBody>
      </p:sp>
      <p:sp>
        <p:nvSpPr>
          <p:cNvPr id="30" name="Rounded Rectangle 29"/>
          <p:cNvSpPr/>
          <p:nvPr/>
        </p:nvSpPr>
        <p:spPr>
          <a:xfrm>
            <a:off x="497606" y="4821646"/>
            <a:ext cx="8220796" cy="11276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r>
              <a:rPr lang="nl-BE" sz="1600" dirty="0">
                <a:solidFill>
                  <a:schemeClr val="tx1">
                    <a:lumMod val="75000"/>
                  </a:schemeClr>
                </a:solidFill>
              </a:rPr>
              <a:t>Service </a:t>
            </a:r>
            <a:endParaRPr lang="nl-BE" sz="1600" dirty="0" smtClean="0">
              <a:solidFill>
                <a:schemeClr val="tx1">
                  <a:lumMod val="75000"/>
                </a:schemeClr>
              </a:solidFill>
            </a:endParaRPr>
          </a:p>
          <a:p>
            <a:pPr lvl="0"/>
            <a:r>
              <a:rPr lang="nl-BE" sz="1600" dirty="0" smtClean="0">
                <a:solidFill>
                  <a:schemeClr val="tx1">
                    <a:lumMod val="75000"/>
                  </a:schemeClr>
                </a:solidFill>
              </a:rPr>
              <a:t>owners</a:t>
            </a:r>
            <a:r>
              <a:rPr lang="nl-BE" dirty="0" smtClean="0"/>
              <a:t> </a:t>
            </a:r>
            <a:endParaRPr lang="nl-BE" sz="1600" dirty="0">
              <a:solidFill>
                <a:schemeClr val="tx1">
                  <a:lumMod val="75000"/>
                </a:schemeClr>
              </a:solidFill>
            </a:endParaRPr>
          </a:p>
        </p:txBody>
      </p:sp>
      <p:sp>
        <p:nvSpPr>
          <p:cNvPr id="2" name="Title 1"/>
          <p:cNvSpPr>
            <a:spLocks noGrp="1"/>
          </p:cNvSpPr>
          <p:nvPr>
            <p:ph type="title"/>
          </p:nvPr>
        </p:nvSpPr>
        <p:spPr/>
        <p:txBody>
          <a:bodyPr/>
          <a:lstStyle/>
          <a:p>
            <a:r>
              <a:rPr lang="en-GB" noProof="0" smtClean="0"/>
              <a:t>G-Cloud organization</a:t>
            </a:r>
            <a:endParaRPr lang="en-GB" noProof="0" dirty="0"/>
          </a:p>
        </p:txBody>
      </p:sp>
      <p:graphicFrame>
        <p:nvGraphicFramePr>
          <p:cNvPr id="23" name="Diagram 22"/>
          <p:cNvGraphicFramePr/>
          <p:nvPr>
            <p:extLst>
              <p:ext uri="{D42A27DB-BD31-4B8C-83A1-F6EECF244321}">
                <p14:modId xmlns:p14="http://schemas.microsoft.com/office/powerpoint/2010/main" val="248631128"/>
              </p:ext>
            </p:extLst>
          </p:nvPr>
        </p:nvGraphicFramePr>
        <p:xfrm>
          <a:off x="1880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lide Number Placeholder 2"/>
          <p:cNvSpPr>
            <a:spLocks noGrp="1"/>
          </p:cNvSpPr>
          <p:nvPr>
            <p:ph type="sldNum" sz="quarter" idx="10"/>
          </p:nvPr>
        </p:nvSpPr>
        <p:spPr>
          <a:xfrm>
            <a:off x="8343900" y="6489700"/>
            <a:ext cx="750888" cy="365125"/>
          </a:xfrm>
          <a:prstGeom prst="rect">
            <a:avLst/>
          </a:prstGeom>
        </p:spPr>
        <p:txBody>
          <a:bodyPr rIns="36000" bIns="0"/>
          <a:lstStyle/>
          <a:p>
            <a:fld id="{13B540AB-6939-4937-A918-1D15FF1C7CE3}" type="slidenum">
              <a:rPr lang="nl-BE"/>
              <a:pPr/>
              <a:t>76</a:t>
            </a:fld>
            <a:endParaRPr lang="nl-BE" dirty="0"/>
          </a:p>
        </p:txBody>
      </p:sp>
    </p:spTree>
    <p:extLst>
      <p:ext uri="{BB962C8B-B14F-4D97-AF65-F5344CB8AC3E}">
        <p14:creationId xmlns:p14="http://schemas.microsoft.com/office/powerpoint/2010/main" val="7477369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organization</a:t>
            </a:r>
            <a:endParaRPr lang="en-GB" noProof="0" dirty="0"/>
          </a:p>
        </p:txBody>
      </p:sp>
      <p:sp>
        <p:nvSpPr>
          <p:cNvPr id="3" name="Content Placeholder 2"/>
          <p:cNvSpPr>
            <a:spLocks noGrp="1"/>
          </p:cNvSpPr>
          <p:nvPr>
            <p:ph idx="1"/>
          </p:nvPr>
        </p:nvSpPr>
        <p:spPr>
          <a:xfrm>
            <a:off x="3563888" y="1196752"/>
            <a:ext cx="5122912" cy="5112568"/>
          </a:xfrm>
        </p:spPr>
        <p:txBody>
          <a:bodyPr>
            <a:normAutofit/>
          </a:bodyPr>
          <a:lstStyle/>
          <a:p>
            <a:pPr marL="0" indent="0">
              <a:buNone/>
            </a:pPr>
            <a:r>
              <a:rPr lang="en-GB" noProof="0" dirty="0" smtClean="0"/>
              <a:t>G-Cloud Strategic Board: strategic direction by senior officials</a:t>
            </a:r>
          </a:p>
          <a:p>
            <a:pPr marL="0" indent="0">
              <a:buNone/>
            </a:pPr>
            <a:endParaRPr lang="en-GB" noProof="0" dirty="0" smtClean="0"/>
          </a:p>
          <a:p>
            <a:pPr marL="0" indent="0">
              <a:buNone/>
            </a:pPr>
            <a:endParaRPr lang="en-GB" noProof="0" dirty="0" smtClean="0"/>
          </a:p>
          <a:p>
            <a:pPr marL="0" indent="0">
              <a:buNone/>
            </a:pPr>
            <a:endParaRPr lang="en-GB" dirty="0"/>
          </a:p>
          <a:p>
            <a:pPr marL="0" indent="0">
              <a:buNone/>
            </a:pPr>
            <a:endParaRPr lang="en-GB" noProof="0" dirty="0" smtClean="0"/>
          </a:p>
          <a:p>
            <a:pPr marL="0" indent="0">
              <a:buNone/>
            </a:pPr>
            <a:r>
              <a:rPr lang="en-GB" noProof="0" dirty="0" smtClean="0"/>
              <a:t>G-Cloud Operations &amp; Program Board:</a:t>
            </a:r>
          </a:p>
          <a:p>
            <a:pPr marL="0" indent="0">
              <a:buNone/>
            </a:pPr>
            <a:r>
              <a:rPr lang="en-GB" noProof="0" dirty="0" smtClean="0"/>
              <a:t>CIOs for operational direction</a:t>
            </a:r>
          </a:p>
          <a:p>
            <a:endParaRPr lang="en-GB" noProof="0" dirty="0"/>
          </a:p>
        </p:txBody>
      </p:sp>
      <p:sp>
        <p:nvSpPr>
          <p:cNvPr id="4" name="Slide Number Placeholder 3"/>
          <p:cNvSpPr>
            <a:spLocks noGrp="1"/>
          </p:cNvSpPr>
          <p:nvPr>
            <p:ph type="sldNum" sz="quarter" idx="10"/>
          </p:nvPr>
        </p:nvSpPr>
        <p:spPr>
          <a:prstGeom prst="rect">
            <a:avLst/>
          </a:prstGeom>
        </p:spPr>
        <p:txBody>
          <a:bodyPr/>
          <a:lstStyle/>
          <a:p>
            <a:fld id="{5471B662-E07F-4B45-AF7C-5436FF003ECE}" type="slidenum">
              <a:rPr lang="en-GB" smtClean="0">
                <a:solidFill>
                  <a:srgbClr val="364C9D"/>
                </a:solidFill>
              </a:rPr>
              <a:pPr/>
              <a:t>77</a:t>
            </a:fld>
            <a:endParaRPr lang="en-GB" dirty="0">
              <a:solidFill>
                <a:srgbClr val="364C9D"/>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196752"/>
            <a:ext cx="288711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hasseurs ardenna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25" y="3917515"/>
            <a:ext cx="2880829" cy="192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284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organization</a:t>
            </a:r>
            <a:endParaRPr lang="en-GB" noProof="0" dirty="0"/>
          </a:p>
        </p:txBody>
      </p:sp>
      <p:sp>
        <p:nvSpPr>
          <p:cNvPr id="3" name="Content Placeholder 2"/>
          <p:cNvSpPr>
            <a:spLocks noGrp="1"/>
          </p:cNvSpPr>
          <p:nvPr>
            <p:ph idx="1"/>
          </p:nvPr>
        </p:nvSpPr>
        <p:spPr>
          <a:xfrm>
            <a:off x="3995936" y="1132164"/>
            <a:ext cx="4690864" cy="5112568"/>
          </a:xfrm>
        </p:spPr>
        <p:txBody>
          <a:bodyPr>
            <a:normAutofit/>
          </a:bodyPr>
          <a:lstStyle/>
          <a:p>
            <a:pPr marL="0" indent="0">
              <a:buNone/>
            </a:pPr>
            <a:endParaRPr lang="en-GB" noProof="0" dirty="0" smtClean="0"/>
          </a:p>
          <a:p>
            <a:pPr marL="87313" indent="0">
              <a:buNone/>
            </a:pPr>
            <a:r>
              <a:rPr lang="en-GB" noProof="0" dirty="0" smtClean="0"/>
              <a:t>Concrete technical projects</a:t>
            </a:r>
            <a:br>
              <a:rPr lang="en-GB" noProof="0" dirty="0" smtClean="0"/>
            </a:br>
            <a:r>
              <a:rPr lang="en-GB" noProof="0" dirty="0" smtClean="0"/>
              <a:t/>
            </a:r>
            <a:br>
              <a:rPr lang="en-GB" noProof="0" dirty="0" smtClean="0"/>
            </a:br>
            <a:r>
              <a:rPr lang="en-GB" noProof="0" dirty="0" smtClean="0"/>
              <a:t/>
            </a:r>
            <a:br>
              <a:rPr lang="en-GB" noProof="0" dirty="0" smtClean="0"/>
            </a:br>
            <a:endParaRPr lang="en-GB" noProof="0" dirty="0" smtClean="0"/>
          </a:p>
          <a:p>
            <a:pPr marL="87313" indent="0">
              <a:buNone/>
            </a:pPr>
            <a:endParaRPr lang="en-GB" dirty="0"/>
          </a:p>
          <a:p>
            <a:pPr marL="87313" indent="0">
              <a:buNone/>
            </a:pPr>
            <a:endParaRPr lang="en-GB" noProof="0" dirty="0" smtClean="0"/>
          </a:p>
          <a:p>
            <a:pPr marL="87313" indent="0">
              <a:buNone/>
            </a:pPr>
            <a:r>
              <a:rPr lang="en-GB" noProof="0" dirty="0" smtClean="0"/>
              <a:t>Interinstitutional cooperation for specific projects </a:t>
            </a:r>
          </a:p>
          <a:p>
            <a:pPr marL="87313" lvl="1" indent="0">
              <a:buNone/>
            </a:pPr>
            <a:r>
              <a:rPr lang="en-GB" noProof="0" dirty="0" smtClean="0"/>
              <a:t>Depending on the interest and commitment of federal services</a:t>
            </a:r>
          </a:p>
          <a:p>
            <a:pPr lvl="1"/>
            <a:endParaRPr lang="en-GB" noProof="0" dirty="0" smtClean="0"/>
          </a:p>
          <a:p>
            <a:endParaRPr lang="en-GB" noProof="0" dirty="0"/>
          </a:p>
        </p:txBody>
      </p:sp>
      <p:sp>
        <p:nvSpPr>
          <p:cNvPr id="4" name="Slide Number Placeholder 3"/>
          <p:cNvSpPr>
            <a:spLocks noGrp="1"/>
          </p:cNvSpPr>
          <p:nvPr>
            <p:ph type="sldNum" sz="quarter" idx="10"/>
          </p:nvPr>
        </p:nvSpPr>
        <p:spPr>
          <a:prstGeom prst="rect">
            <a:avLst/>
          </a:prstGeom>
        </p:spPr>
        <p:txBody>
          <a:bodyPr/>
          <a:lstStyle/>
          <a:p>
            <a:fld id="{5471B662-E07F-4B45-AF7C-5436FF003ECE}" type="slidenum">
              <a:rPr lang="en-GB" smtClean="0">
                <a:solidFill>
                  <a:srgbClr val="364C9D"/>
                </a:solidFill>
              </a:rPr>
              <a:pPr/>
              <a:t>78</a:t>
            </a:fld>
            <a:endParaRPr lang="en-GB" dirty="0">
              <a:solidFill>
                <a:srgbClr val="364C9D"/>
              </a:solidFill>
            </a:endParaRPr>
          </a:p>
        </p:txBody>
      </p:sp>
      <p:pic>
        <p:nvPicPr>
          <p:cNvPr id="3074" name="Picture 2" descr="C:\Users\JV\Downloads\office-8756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999167"/>
            <a:ext cx="3248165" cy="22968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V\Downloads\board-780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926810"/>
            <a:ext cx="3248164" cy="229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7242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Role of the G-Cloud Strategic Board</a:t>
            </a:r>
            <a:endParaRPr lang="en-GB" noProof="0" dirty="0"/>
          </a:p>
        </p:txBody>
      </p:sp>
      <p:sp>
        <p:nvSpPr>
          <p:cNvPr id="3" name="Content Placeholder 2"/>
          <p:cNvSpPr>
            <a:spLocks noGrp="1"/>
          </p:cNvSpPr>
          <p:nvPr>
            <p:ph idx="1"/>
          </p:nvPr>
        </p:nvSpPr>
        <p:spPr/>
        <p:txBody>
          <a:bodyPr>
            <a:normAutofit lnSpcReduction="10000"/>
          </a:bodyPr>
          <a:lstStyle/>
          <a:p>
            <a:r>
              <a:rPr lang="en-GB" noProof="0" smtClean="0"/>
              <a:t>set out the G-Cloud vision</a:t>
            </a:r>
          </a:p>
          <a:p>
            <a:r>
              <a:rPr lang="en-GB" noProof="0" smtClean="0"/>
              <a:t>determine the priorities</a:t>
            </a:r>
          </a:p>
          <a:p>
            <a:r>
              <a:rPr lang="en-GB" noProof="0" smtClean="0"/>
              <a:t>ensure that each G-Cloud service is provided by a Service Owner having the necessary competences  </a:t>
            </a:r>
          </a:p>
          <a:p>
            <a:r>
              <a:rPr lang="en-GB" noProof="0" smtClean="0"/>
              <a:t>follow the services (availability, performance, capacity) (SLA)</a:t>
            </a:r>
          </a:p>
          <a:p>
            <a:r>
              <a:rPr lang="en-GB" noProof="0" smtClean="0"/>
              <a:t>ensure an adequate cost allocation method </a:t>
            </a:r>
          </a:p>
          <a:p>
            <a:r>
              <a:rPr lang="en-GB" noProof="0" smtClean="0"/>
              <a:t>follow the program management (‘projects’)</a:t>
            </a:r>
          </a:p>
          <a:p>
            <a:r>
              <a:rPr lang="en-GB" noProof="0" smtClean="0"/>
              <a:t>ensure the general policy for the way operations should be proposed</a:t>
            </a:r>
          </a:p>
          <a:p>
            <a:r>
              <a:rPr lang="en-GB" noProof="0" smtClean="0"/>
              <a:t>provide an input for the ICT policy of the government</a:t>
            </a:r>
          </a:p>
          <a:p>
            <a:r>
              <a:rPr lang="en-GB" noProof="0" smtClean="0"/>
              <a:t>implement the ICT policy and report to the government</a:t>
            </a:r>
          </a:p>
          <a:p>
            <a:r>
              <a:rPr lang="en-GB" noProof="0" smtClean="0"/>
              <a:t>the members report to the College which they participate in</a:t>
            </a:r>
            <a:endParaRPr lang="en-GB" noProof="0" dirty="0"/>
          </a:p>
        </p:txBody>
      </p:sp>
      <p:sp>
        <p:nvSpPr>
          <p:cNvPr id="4" name="Slide Number Placeholder 3"/>
          <p:cNvSpPr>
            <a:spLocks noGrp="1"/>
          </p:cNvSpPr>
          <p:nvPr>
            <p:ph type="sldNum" sz="quarter" idx="10"/>
          </p:nvPr>
        </p:nvSpPr>
        <p:spPr/>
        <p:txBody>
          <a:bodyPr/>
          <a:lstStyle/>
          <a:p>
            <a:fld id="{D391CD31-E5A6-4FC8-A578-C8035C66A6B7}" type="slidenum">
              <a:rPr lang="fr-BE" smtClean="0"/>
              <a:pPr/>
              <a:t>79</a:t>
            </a:fld>
            <a:endParaRPr lang="nl-BE" dirty="0"/>
          </a:p>
        </p:txBody>
      </p:sp>
    </p:spTree>
    <p:extLst>
      <p:ext uri="{BB962C8B-B14F-4D97-AF65-F5344CB8AC3E}">
        <p14:creationId xmlns:p14="http://schemas.microsoft.com/office/powerpoint/2010/main" val="133191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Creation of CBSS (°1990)</a:t>
            </a:r>
            <a:endParaRPr lang="en-US" altLang="en-US" dirty="0" smtClean="0"/>
          </a:p>
        </p:txBody>
      </p:sp>
      <p:sp>
        <p:nvSpPr>
          <p:cNvPr id="17411" name="Content Placeholder 2"/>
          <p:cNvSpPr>
            <a:spLocks noGrp="1"/>
          </p:cNvSpPr>
          <p:nvPr>
            <p:ph idx="1"/>
          </p:nvPr>
        </p:nvSpPr>
        <p:spPr/>
        <p:txBody>
          <a:bodyPr/>
          <a:lstStyle/>
          <a:p>
            <a:r>
              <a:rPr lang="en-GB" altLang="en-US" smtClean="0"/>
              <a:t>a clear long term vision combined with quick wins</a:t>
            </a:r>
          </a:p>
          <a:p>
            <a:r>
              <a:rPr lang="en-GB" altLang="en-US" smtClean="0"/>
              <a:t>federal Minister of Social Affairs as a political sponsor</a:t>
            </a:r>
          </a:p>
          <a:p>
            <a:r>
              <a:rPr lang="en-GB" altLang="en-US" smtClean="0"/>
              <a:t>demonstration of organisational and technical feasibility</a:t>
            </a:r>
          </a:p>
          <a:p>
            <a:r>
              <a:rPr lang="en-GB" altLang="en-US" smtClean="0"/>
              <a:t>gradual implication of</a:t>
            </a:r>
          </a:p>
          <a:p>
            <a:pPr lvl="1"/>
            <a:r>
              <a:rPr lang="en-GB" altLang="en-US" smtClean="0"/>
              <a:t>the general managers of all public social security institutions</a:t>
            </a:r>
          </a:p>
          <a:p>
            <a:pPr lvl="1"/>
            <a:r>
              <a:rPr lang="en-GB" altLang="en-US" smtClean="0"/>
              <a:t>the social partners managing the public social security institutions</a:t>
            </a:r>
          </a:p>
          <a:p>
            <a:pPr lvl="1"/>
            <a:r>
              <a:rPr lang="en-GB" altLang="en-US" smtClean="0"/>
              <a:t>the general managers of the private social security institutions</a:t>
            </a:r>
          </a:p>
          <a:p>
            <a:r>
              <a:rPr lang="en-GB" altLang="en-US" smtClean="0"/>
              <a:t>successive formal approval of the vision and the initiative by</a:t>
            </a:r>
          </a:p>
          <a:p>
            <a:pPr lvl="1"/>
            <a:r>
              <a:rPr lang="en-GB" altLang="en-US" smtClean="0"/>
              <a:t>all federal Ministers dealing with aspects of social security</a:t>
            </a:r>
          </a:p>
          <a:p>
            <a:pPr lvl="1"/>
            <a:r>
              <a:rPr lang="en-GB" altLang="en-US" smtClean="0"/>
              <a:t>the federal Council of Ministers</a:t>
            </a:r>
          </a:p>
          <a:p>
            <a:pPr lvl="1"/>
            <a:r>
              <a:rPr lang="en-GB" altLang="en-US" smtClean="0"/>
              <a:t>the National Labour Council (highest consultative body between the government and the social partners)</a:t>
            </a:r>
          </a:p>
          <a:p>
            <a:pPr lvl="1"/>
            <a:r>
              <a:rPr lang="en-GB" altLang="en-US" smtClean="0"/>
              <a:t>the federal Parliament</a:t>
            </a:r>
          </a:p>
          <a:p>
            <a:endParaRPr lang="en-US" altLang="en-US" dirty="0" smtClean="0"/>
          </a:p>
        </p:txBody>
      </p:sp>
      <p:sp>
        <p:nvSpPr>
          <p:cNvPr id="4" name="Slide Number Placeholder 3"/>
          <p:cNvSpPr>
            <a:spLocks noGrp="1"/>
          </p:cNvSpPr>
          <p:nvPr>
            <p:ph type="sldNum" sz="quarter" idx="10"/>
          </p:nvPr>
        </p:nvSpPr>
        <p:spPr/>
        <p:txBody>
          <a:bodyPr/>
          <a:lstStyle/>
          <a:p>
            <a:fld id="{EDF0D02B-0E28-4F99-B37E-C7DBE1F7344B}" type="slidenum">
              <a:rPr lang="en-US" smtClean="0"/>
              <a:pPr/>
              <a:t>8</a:t>
            </a:fld>
            <a:endParaRPr lang="en-US"/>
          </a:p>
        </p:txBody>
      </p:sp>
    </p:spTree>
    <p:extLst>
      <p:ext uri="{BB962C8B-B14F-4D97-AF65-F5344CB8AC3E}">
        <p14:creationId xmlns:p14="http://schemas.microsoft.com/office/powerpoint/2010/main" val="38843274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noProof="0" smtClean="0"/>
              <a:t>Role of the G-Cloud Operational </a:t>
            </a:r>
            <a:br>
              <a:rPr lang="en-GB" noProof="0" smtClean="0"/>
            </a:br>
            <a:r>
              <a:rPr lang="en-GB" noProof="0" smtClean="0"/>
              <a:t>&amp; Program Board</a:t>
            </a:r>
            <a:endParaRPr lang="en-GB" noProof="0" dirty="0"/>
          </a:p>
        </p:txBody>
      </p:sp>
      <p:sp>
        <p:nvSpPr>
          <p:cNvPr id="3" name="Content Placeholder 2"/>
          <p:cNvSpPr>
            <a:spLocks noGrp="1"/>
          </p:cNvSpPr>
          <p:nvPr>
            <p:ph idx="1"/>
          </p:nvPr>
        </p:nvSpPr>
        <p:spPr/>
        <p:txBody>
          <a:bodyPr/>
          <a:lstStyle/>
          <a:p>
            <a:r>
              <a:rPr lang="en-GB" noProof="0" smtClean="0"/>
              <a:t>deliver the necessary input to the G-Cloud Strategic Board</a:t>
            </a:r>
          </a:p>
          <a:p>
            <a:r>
              <a:rPr lang="en-GB" noProof="0" smtClean="0"/>
              <a:t>realize the priorities set by the Board in respect of the SLAs</a:t>
            </a:r>
          </a:p>
          <a:p>
            <a:r>
              <a:rPr lang="en-GB" noProof="0" smtClean="0"/>
              <a:t>suggest to which ‘service owner’ a G-Cloud service should be assigned to </a:t>
            </a:r>
          </a:p>
          <a:p>
            <a:r>
              <a:rPr lang="en-GB" noProof="0" smtClean="0"/>
              <a:t>determine the features, the architecture and the security of the delivered services</a:t>
            </a:r>
          </a:p>
          <a:p>
            <a:r>
              <a:rPr lang="en-GB" noProof="0" smtClean="0"/>
              <a:t>manage the services catalogue</a:t>
            </a:r>
          </a:p>
          <a:p>
            <a:r>
              <a:rPr lang="en-GB" noProof="0" smtClean="0"/>
              <a:t>determine the specifications calendar</a:t>
            </a:r>
          </a:p>
          <a:p>
            <a:r>
              <a:rPr lang="en-GB" noProof="0" smtClean="0"/>
              <a:t>carry out the program management </a:t>
            </a:r>
          </a:p>
          <a:p>
            <a:r>
              <a:rPr lang="en-GB" noProof="0" smtClean="0"/>
              <a:t>ensure HR support of the employees who work for the different G-Cloud services</a:t>
            </a:r>
          </a:p>
          <a:p>
            <a:r>
              <a:rPr lang="en-GB" noProof="0" smtClean="0"/>
              <a:t>report to the colleagues of the SIT (IT directors)</a:t>
            </a:r>
          </a:p>
          <a:p>
            <a:endParaRPr lang="en-GB" noProof="0" smtClean="0"/>
          </a:p>
          <a:p>
            <a:endParaRPr lang="en-GB" noProof="0" dirty="0" smtClean="0"/>
          </a:p>
        </p:txBody>
      </p:sp>
      <p:sp>
        <p:nvSpPr>
          <p:cNvPr id="4" name="Slide Number Placeholder 3"/>
          <p:cNvSpPr>
            <a:spLocks noGrp="1"/>
          </p:cNvSpPr>
          <p:nvPr>
            <p:ph type="sldNum" sz="quarter" idx="10"/>
          </p:nvPr>
        </p:nvSpPr>
        <p:spPr/>
        <p:txBody>
          <a:bodyPr/>
          <a:lstStyle/>
          <a:p>
            <a:fld id="{D391CD31-E5A6-4FC8-A578-C8035C66A6B7}" type="slidenum">
              <a:rPr lang="en-GB" smtClean="0"/>
              <a:pPr/>
              <a:t>80</a:t>
            </a:fld>
            <a:endParaRPr lang="en-GB" dirty="0"/>
          </a:p>
        </p:txBody>
      </p:sp>
    </p:spTree>
    <p:extLst>
      <p:ext uri="{BB962C8B-B14F-4D97-AF65-F5344CB8AC3E}">
        <p14:creationId xmlns:p14="http://schemas.microsoft.com/office/powerpoint/2010/main" val="41754888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 Financial aspects </a:t>
            </a:r>
            <a:endParaRPr lang="en-GB" noProof="0" dirty="0"/>
          </a:p>
        </p:txBody>
      </p:sp>
      <p:sp>
        <p:nvSpPr>
          <p:cNvPr id="3" name="Content Placeholder 2"/>
          <p:cNvSpPr>
            <a:spLocks noGrp="1"/>
          </p:cNvSpPr>
          <p:nvPr>
            <p:ph idx="1"/>
          </p:nvPr>
        </p:nvSpPr>
        <p:spPr/>
        <p:txBody>
          <a:bodyPr>
            <a:normAutofit/>
          </a:bodyPr>
          <a:lstStyle/>
          <a:p>
            <a:r>
              <a:rPr lang="en-GB" noProof="0" dirty="0" smtClean="0"/>
              <a:t>the cost of a service is</a:t>
            </a:r>
          </a:p>
          <a:p>
            <a:pPr lvl="1"/>
            <a:r>
              <a:rPr lang="en-GB" noProof="0" dirty="0" smtClean="0"/>
              <a:t>either borne by the responsible institution </a:t>
            </a:r>
          </a:p>
          <a:p>
            <a:pPr lvl="1"/>
            <a:r>
              <a:rPr lang="en-GB" noProof="0" dirty="0" smtClean="0"/>
              <a:t>or divided between the customers of the service</a:t>
            </a:r>
          </a:p>
          <a:p>
            <a:pPr marL="457200" lvl="1" indent="0">
              <a:buNone/>
            </a:pPr>
            <a:endParaRPr lang="en-GB" noProof="0" dirty="0" smtClean="0"/>
          </a:p>
          <a:p>
            <a:r>
              <a:rPr lang="en-GB" noProof="0" dirty="0" smtClean="0"/>
              <a:t>G-Cloud services are cheaper than internal implementation (</a:t>
            </a:r>
            <a:r>
              <a:rPr lang="en-GB" b="1" noProof="0" dirty="0" smtClean="0"/>
              <a:t>TCO</a:t>
            </a:r>
            <a:r>
              <a:rPr lang="en-GB" noProof="0" dirty="0" smtClean="0"/>
              <a:t> - Total Cost of Ownership)</a:t>
            </a:r>
          </a:p>
          <a:p>
            <a:pPr lvl="1"/>
            <a:r>
              <a:rPr lang="en-GB" noProof="0" dirty="0" smtClean="0"/>
              <a:t>calculation of total TCO is difficult</a:t>
            </a:r>
          </a:p>
          <a:p>
            <a:pPr lvl="1"/>
            <a:endParaRPr lang="en-GB" b="1" noProof="0" dirty="0" smtClean="0"/>
          </a:p>
          <a:p>
            <a:r>
              <a:rPr lang="en-GB" noProof="0" dirty="0" smtClean="0"/>
              <a:t>‘</a:t>
            </a:r>
            <a:r>
              <a:rPr lang="en-GB" b="1" noProof="0" dirty="0" smtClean="0"/>
              <a:t>pay-for-use’ </a:t>
            </a:r>
            <a:r>
              <a:rPr lang="en-GB" noProof="0" dirty="0" smtClean="0"/>
              <a:t>as much as possible</a:t>
            </a:r>
          </a:p>
          <a:p>
            <a:pPr marL="0" indent="0">
              <a:buNone/>
            </a:pPr>
            <a:endParaRPr lang="en-GB" noProof="0" dirty="0"/>
          </a:p>
        </p:txBody>
      </p:sp>
      <p:sp>
        <p:nvSpPr>
          <p:cNvPr id="4" name="Slide Number Placeholder 3"/>
          <p:cNvSpPr>
            <a:spLocks noGrp="1"/>
          </p:cNvSpPr>
          <p:nvPr>
            <p:ph type="sldNum" sz="quarter" idx="10"/>
          </p:nvPr>
        </p:nvSpPr>
        <p:spPr>
          <a:prstGeom prst="rect">
            <a:avLst/>
          </a:prstGeom>
        </p:spPr>
        <p:txBody>
          <a:bodyPr/>
          <a:lstStyle/>
          <a:p>
            <a:fld id="{5471B662-E07F-4B45-AF7C-5436FF003ECE}" type="slidenum">
              <a:rPr lang="en-GB" smtClean="0"/>
              <a:pPr/>
              <a:t>81</a:t>
            </a:fld>
            <a:endParaRPr lang="en-GB" dirty="0"/>
          </a:p>
        </p:txBody>
      </p:sp>
    </p:spTree>
    <p:extLst>
      <p:ext uri="{BB962C8B-B14F-4D97-AF65-F5344CB8AC3E}">
        <p14:creationId xmlns:p14="http://schemas.microsoft.com/office/powerpoint/2010/main" val="42760987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G-Cloud - Human resources</a:t>
            </a:r>
            <a:endParaRPr lang="en-GB" noProof="0" dirty="0"/>
          </a:p>
        </p:txBody>
      </p:sp>
      <p:sp>
        <p:nvSpPr>
          <p:cNvPr id="4" name="Text Placeholder 3"/>
          <p:cNvSpPr>
            <a:spLocks noGrp="1"/>
          </p:cNvSpPr>
          <p:nvPr>
            <p:ph idx="1"/>
          </p:nvPr>
        </p:nvSpPr>
        <p:spPr/>
        <p:txBody>
          <a:bodyPr/>
          <a:lstStyle/>
          <a:p>
            <a:r>
              <a:rPr lang="en-GB" noProof="0" dirty="0" smtClean="0"/>
              <a:t>3500 collaborators with an IT profile working for the federal state</a:t>
            </a:r>
          </a:p>
          <a:p>
            <a:endParaRPr lang="en-GB" noProof="0" dirty="0" smtClean="0"/>
          </a:p>
          <a:p>
            <a:r>
              <a:rPr lang="en-GB" noProof="0" dirty="0" smtClean="0"/>
              <a:t>war-for-talent and inverted age pyramid</a:t>
            </a:r>
          </a:p>
          <a:p>
            <a:endParaRPr lang="en-GB" noProof="0" dirty="0" smtClean="0"/>
          </a:p>
          <a:p>
            <a:r>
              <a:rPr lang="en-GB" noProof="0" dirty="0" smtClean="0"/>
              <a:t>cost-sharing organization</a:t>
            </a:r>
          </a:p>
          <a:p>
            <a:endParaRPr lang="en-GB" noProof="0" dirty="0" smtClean="0"/>
          </a:p>
          <a:p>
            <a:r>
              <a:rPr lang="en-GB" noProof="0" dirty="0" smtClean="0"/>
              <a:t>impact on ICT employees: shift from routine work to the creation of innovative solutions</a:t>
            </a:r>
          </a:p>
          <a:p>
            <a:endParaRPr lang="en-GB" noProof="0" dirty="0" smtClean="0"/>
          </a:p>
          <a:p>
            <a:r>
              <a:rPr lang="en-GB" noProof="0" dirty="0" smtClean="0"/>
              <a:t>realization of the projects with ‘Tiger Teams’, i.e. virtual teams containing experts from the different institutions</a:t>
            </a:r>
          </a:p>
          <a:p>
            <a:endParaRPr lang="en-GB" noProof="0" dirty="0"/>
          </a:p>
        </p:txBody>
      </p:sp>
      <p:sp>
        <p:nvSpPr>
          <p:cNvPr id="3" name="Slide Number Placeholder 2"/>
          <p:cNvSpPr>
            <a:spLocks noGrp="1"/>
          </p:cNvSpPr>
          <p:nvPr>
            <p:ph type="sldNum" sz="quarter" idx="10"/>
          </p:nvPr>
        </p:nvSpPr>
        <p:spPr/>
        <p:txBody>
          <a:bodyPr/>
          <a:lstStyle/>
          <a:p>
            <a:fld id="{13B540AB-6939-4937-A918-1D15FF1C7CE3}" type="slidenum">
              <a:rPr lang="en-GB" smtClean="0"/>
              <a:pPr/>
              <a:t>82</a:t>
            </a:fld>
            <a:endParaRPr lang="en-GB" dirty="0"/>
          </a:p>
        </p:txBody>
      </p:sp>
    </p:spTree>
    <p:extLst>
      <p:ext uri="{BB962C8B-B14F-4D97-AF65-F5344CB8AC3E}">
        <p14:creationId xmlns:p14="http://schemas.microsoft.com/office/powerpoint/2010/main" val="61555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 Security and policies</a:t>
            </a:r>
            <a:endParaRPr lang="en-GB" noProof="0" dirty="0"/>
          </a:p>
        </p:txBody>
      </p:sp>
      <p:sp>
        <p:nvSpPr>
          <p:cNvPr id="3" name="Content Placeholder 2"/>
          <p:cNvSpPr>
            <a:spLocks noGrp="1"/>
          </p:cNvSpPr>
          <p:nvPr>
            <p:ph idx="1"/>
          </p:nvPr>
        </p:nvSpPr>
        <p:spPr/>
        <p:txBody>
          <a:bodyPr>
            <a:normAutofit/>
          </a:bodyPr>
          <a:lstStyle/>
          <a:p>
            <a:r>
              <a:rPr lang="en-GB" noProof="0" dirty="0" smtClean="0"/>
              <a:t>crucial elements of the G-Cloud</a:t>
            </a:r>
          </a:p>
          <a:p>
            <a:pPr lvl="1"/>
            <a:r>
              <a:rPr lang="en-GB" noProof="0" dirty="0" smtClean="0"/>
              <a:t>Pooling of services</a:t>
            </a:r>
          </a:p>
          <a:p>
            <a:pPr lvl="1"/>
            <a:r>
              <a:rPr lang="en-GB" noProof="0" dirty="0" smtClean="0"/>
              <a:t>Risk coverage</a:t>
            </a:r>
          </a:p>
          <a:p>
            <a:pPr lvl="1"/>
            <a:endParaRPr lang="en-GB" noProof="0" dirty="0" smtClean="0"/>
          </a:p>
          <a:p>
            <a:r>
              <a:rPr lang="en-GB" noProof="0" dirty="0" smtClean="0"/>
              <a:t>not oriented towards highly specific use cases</a:t>
            </a:r>
            <a:br>
              <a:rPr lang="en-GB" noProof="0" dirty="0" smtClean="0"/>
            </a:br>
            <a:r>
              <a:rPr lang="en-GB" noProof="0" dirty="0" smtClean="0"/>
              <a:t>(e.g. state security...)</a:t>
            </a:r>
          </a:p>
          <a:p>
            <a:endParaRPr lang="en-GB" noProof="0" dirty="0" smtClean="0"/>
          </a:p>
          <a:p>
            <a:r>
              <a:rPr lang="en-GB" noProof="0" dirty="0" smtClean="0"/>
              <a:t>security framework compliant with the standards</a:t>
            </a:r>
          </a:p>
          <a:p>
            <a:endParaRPr lang="en-GB" noProof="0" dirty="0" smtClean="0"/>
          </a:p>
          <a:p>
            <a:r>
              <a:rPr lang="en-GB" noProof="0" dirty="0" smtClean="0"/>
              <a:t>G-Cloud project &lt;-&gt; security needs</a:t>
            </a:r>
          </a:p>
          <a:p>
            <a:endParaRPr lang="en-GB" noProof="0" dirty="0"/>
          </a:p>
        </p:txBody>
      </p:sp>
      <p:sp>
        <p:nvSpPr>
          <p:cNvPr id="4" name="Slide Number Placeholder 3"/>
          <p:cNvSpPr>
            <a:spLocks noGrp="1"/>
          </p:cNvSpPr>
          <p:nvPr>
            <p:ph type="sldNum" sz="quarter" idx="10"/>
          </p:nvPr>
        </p:nvSpPr>
        <p:spPr>
          <a:prstGeom prst="rect">
            <a:avLst/>
          </a:prstGeom>
        </p:spPr>
        <p:txBody>
          <a:bodyPr/>
          <a:lstStyle/>
          <a:p>
            <a:fld id="{5471B662-E07F-4B45-AF7C-5436FF003ECE}" type="slidenum">
              <a:rPr lang="en-GB" smtClean="0"/>
              <a:pPr/>
              <a:t>83</a:t>
            </a:fld>
            <a:endParaRPr lang="en-GB" dirty="0"/>
          </a:p>
        </p:txBody>
      </p:sp>
    </p:spTree>
    <p:extLst>
      <p:ext uri="{BB962C8B-B14F-4D97-AF65-F5344CB8AC3E}">
        <p14:creationId xmlns:p14="http://schemas.microsoft.com/office/powerpoint/2010/main" val="16195968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Cloud </a:t>
            </a:r>
            <a:r>
              <a:rPr lang="fr-BE" dirty="0" err="1"/>
              <a:t>security</a:t>
            </a:r>
            <a:r>
              <a:rPr lang="fr-BE" dirty="0"/>
              <a:t> </a:t>
            </a:r>
            <a:r>
              <a:rPr lang="fr-BE" dirty="0" err="1"/>
              <a:t>evaluation</a:t>
            </a:r>
            <a:r>
              <a:rPr lang="fr-BE" dirty="0"/>
              <a:t> model</a:t>
            </a:r>
            <a:endParaRPr lang="en-GB" noProof="0" dirty="0"/>
          </a:p>
        </p:txBody>
      </p:sp>
      <p:sp>
        <p:nvSpPr>
          <p:cNvPr id="3" name="Slide Number Placeholder 2"/>
          <p:cNvSpPr>
            <a:spLocks noGrp="1"/>
          </p:cNvSpPr>
          <p:nvPr>
            <p:ph type="sldNum" sz="quarter" idx="10"/>
          </p:nvPr>
        </p:nvSpPr>
        <p:spPr/>
        <p:txBody>
          <a:bodyPr/>
          <a:lstStyle/>
          <a:p>
            <a:fld id="{13B540AB-6939-4937-A918-1D15FF1C7CE3}" type="slidenum">
              <a:rPr lang="nl-BE" smtClean="0"/>
              <a:pPr/>
              <a:t>84</a:t>
            </a:fld>
            <a:endParaRPr lang="nl-BE" dirty="0"/>
          </a:p>
        </p:txBody>
      </p:sp>
      <p:graphicFrame>
        <p:nvGraphicFramePr>
          <p:cNvPr id="6" name="Content Placeholder 7"/>
          <p:cNvGraphicFramePr>
            <a:graphicFrameLocks/>
          </p:cNvGraphicFramePr>
          <p:nvPr>
            <p:extLst>
              <p:ext uri="{D42A27DB-BD31-4B8C-83A1-F6EECF244321}">
                <p14:modId xmlns:p14="http://schemas.microsoft.com/office/powerpoint/2010/main" val="3172755833"/>
              </p:ext>
            </p:extLst>
          </p:nvPr>
        </p:nvGraphicFramePr>
        <p:xfrm>
          <a:off x="570489" y="1190003"/>
          <a:ext cx="8229600" cy="511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3785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BE" sz="4000" dirty="0" smtClean="0">
                <a:solidFill>
                  <a:srgbClr val="0087BE"/>
                </a:solidFill>
              </a:rPr>
              <a:t>Cloud </a:t>
            </a:r>
            <a:r>
              <a:rPr lang="fr-BE" sz="4000" dirty="0" err="1" smtClean="0">
                <a:solidFill>
                  <a:srgbClr val="0087BE"/>
                </a:solidFill>
              </a:rPr>
              <a:t>security</a:t>
            </a:r>
            <a:r>
              <a:rPr lang="fr-BE" sz="4000" dirty="0" smtClean="0">
                <a:solidFill>
                  <a:srgbClr val="0087BE"/>
                </a:solidFill>
              </a:rPr>
              <a:t> </a:t>
            </a:r>
            <a:r>
              <a:rPr lang="fr-BE" sz="4000" dirty="0" err="1" smtClean="0">
                <a:solidFill>
                  <a:srgbClr val="0087BE"/>
                </a:solidFill>
              </a:rPr>
              <a:t>evaluation</a:t>
            </a:r>
            <a:r>
              <a:rPr lang="fr-BE" sz="4000" dirty="0" smtClean="0">
                <a:solidFill>
                  <a:srgbClr val="0087BE"/>
                </a:solidFill>
              </a:rPr>
              <a:t> model</a:t>
            </a:r>
            <a:endParaRPr lang="fr-BE" sz="4000" dirty="0">
              <a:solidFill>
                <a:srgbClr val="0087BE"/>
              </a:solidFill>
            </a:endParaRPr>
          </a:p>
        </p:txBody>
      </p:sp>
      <p:sp>
        <p:nvSpPr>
          <p:cNvPr id="2" name="Slide Number Placeholder 1"/>
          <p:cNvSpPr>
            <a:spLocks noGrp="1"/>
          </p:cNvSpPr>
          <p:nvPr>
            <p:ph type="sldNum" sz="quarter" idx="12"/>
          </p:nvPr>
        </p:nvSpPr>
        <p:spPr/>
        <p:txBody>
          <a:bodyPr/>
          <a:lstStyle/>
          <a:p>
            <a:fld id="{13B540AB-6939-4937-A918-1D15FF1C7CE3}" type="slidenum">
              <a:rPr lang="nl-BE" smtClean="0"/>
              <a:pPr/>
              <a:t>85</a:t>
            </a:fld>
            <a:endParaRPr lang="nl-BE" dirty="0"/>
          </a:p>
        </p:txBody>
      </p:sp>
      <p:sp>
        <p:nvSpPr>
          <p:cNvPr id="11" name="Rounded Rectangle 4"/>
          <p:cNvSpPr/>
          <p:nvPr/>
        </p:nvSpPr>
        <p:spPr>
          <a:xfrm>
            <a:off x="503815" y="187090"/>
            <a:ext cx="8136369" cy="100291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endParaRPr lang="en-GB" sz="4000" kern="1200" dirty="0"/>
          </a:p>
        </p:txBody>
      </p:sp>
      <p:pic>
        <p:nvPicPr>
          <p:cNvPr id="7" name="Picture 2" descr="Resultat-DfB-Comparais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647" y="1547152"/>
            <a:ext cx="5243370" cy="4282087"/>
          </a:xfrm>
          <a:prstGeom prst="rect">
            <a:avLst/>
          </a:prstGeom>
          <a:solidFill>
            <a:srgbClr val="0070C0">
              <a:alpha val="0"/>
            </a:srgbClr>
          </a:solidFill>
          <a:extLst/>
        </p:spPr>
      </p:pic>
      <p:pic>
        <p:nvPicPr>
          <p:cNvPr id="9" name="Picture 4" descr="http://www.smalsresearch.be/wp-content/uploads/2014/11/Resultat-governanc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1350" y="1658312"/>
            <a:ext cx="1586384" cy="1394852"/>
          </a:xfrm>
          <a:prstGeom prst="rect">
            <a:avLst/>
          </a:prstGeom>
          <a:ln/>
        </p:spPr>
        <p:style>
          <a:lnRef idx="1">
            <a:schemeClr val="dk1"/>
          </a:lnRef>
          <a:fillRef idx="2">
            <a:schemeClr val="dk1"/>
          </a:fillRef>
          <a:effectRef idx="1">
            <a:schemeClr val="dk1"/>
          </a:effectRef>
          <a:fontRef idx="minor">
            <a:schemeClr val="dk1"/>
          </a:fontRef>
        </p:style>
      </p:pic>
      <p:grpSp>
        <p:nvGrpSpPr>
          <p:cNvPr id="10" name="Group 9"/>
          <p:cNvGrpSpPr/>
          <p:nvPr/>
        </p:nvGrpSpPr>
        <p:grpSpPr>
          <a:xfrm>
            <a:off x="5631524" y="3275344"/>
            <a:ext cx="2885756" cy="1078267"/>
            <a:chOff x="5565249" y="10255286"/>
            <a:chExt cx="3665084" cy="1334890"/>
          </a:xfrm>
          <a:solidFill>
            <a:srgbClr val="7030A0"/>
          </a:solidFill>
          <a:scene3d>
            <a:camera prst="orthographicFront"/>
            <a:lightRig rig="threePt" dir="t">
              <a:rot lat="0" lon="0" rev="7500000"/>
            </a:lightRig>
          </a:scene3d>
        </p:grpSpPr>
        <p:sp>
          <p:nvSpPr>
            <p:cNvPr id="12" name="Rounded Rectangle 11"/>
            <p:cNvSpPr/>
            <p:nvPr/>
          </p:nvSpPr>
          <p:spPr>
            <a:xfrm>
              <a:off x="5565249" y="10255286"/>
              <a:ext cx="3665084" cy="1334890"/>
            </a:xfrm>
            <a:prstGeom prst="roundRect">
              <a:avLst>
                <a:gd name="adj" fmla="val 16670"/>
              </a:avLst>
            </a:prstGeom>
            <a:solidFill>
              <a:srgbClr val="0070C0"/>
            </a:solidFill>
            <a:sp3d prstMaterial="plastic">
              <a:bevelT w="127000" h="25400" prst="relaxedInset"/>
            </a:sp3d>
          </p:spPr>
          <p:style>
            <a:lnRef idx="1">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4" name="Rounded Rectangle 4"/>
            <p:cNvSpPr/>
            <p:nvPr/>
          </p:nvSpPr>
          <p:spPr>
            <a:xfrm>
              <a:off x="5565251" y="10391213"/>
              <a:ext cx="3585566" cy="1104628"/>
            </a:xfrm>
            <a:prstGeom prst="rect">
              <a:avLst/>
            </a:prstGeom>
            <a:solidFill>
              <a:srgbClr val="0070C0"/>
            </a:solidFill>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50000"/>
                </a:lnSpc>
                <a:spcBef>
                  <a:spcPct val="0"/>
                </a:spcBef>
                <a:spcAft>
                  <a:spcPct val="35000"/>
                </a:spcAft>
              </a:pPr>
              <a:r>
                <a:rPr lang="nl-BE" sz="2800" dirty="0" err="1" smtClean="0"/>
                <a:t>Available</a:t>
              </a:r>
              <a:r>
                <a:rPr lang="nl-BE" sz="2800" dirty="0" smtClean="0"/>
                <a:t> on</a:t>
              </a:r>
              <a:endParaRPr lang="fr-BE" sz="2800" kern="1200" dirty="0" smtClean="0"/>
            </a:p>
            <a:p>
              <a:pPr lvl="0" algn="ctr" defTabSz="1066800">
                <a:lnSpc>
                  <a:spcPct val="50000"/>
                </a:lnSpc>
                <a:spcBef>
                  <a:spcPct val="0"/>
                </a:spcBef>
                <a:spcAft>
                  <a:spcPct val="35000"/>
                </a:spcAft>
              </a:pPr>
              <a:r>
                <a:rPr lang="fr-BE" sz="2000" kern="1200" dirty="0" smtClean="0"/>
                <a:t>www.SmalsResearch.be</a:t>
              </a:r>
            </a:p>
            <a:p>
              <a:pPr lvl="0" algn="ctr" defTabSz="1066800">
                <a:lnSpc>
                  <a:spcPct val="50000"/>
                </a:lnSpc>
                <a:spcBef>
                  <a:spcPct val="0"/>
                </a:spcBef>
                <a:spcAft>
                  <a:spcPct val="35000"/>
                </a:spcAft>
              </a:pPr>
              <a:r>
                <a:rPr lang="nl-BE" sz="2000" dirty="0" smtClean="0"/>
                <a:t>Rubriek Tools</a:t>
              </a:r>
              <a:endParaRPr lang="en-GB" sz="2000" kern="1200" dirty="0"/>
            </a:p>
          </p:txBody>
        </p:sp>
      </p:grpSp>
      <p:pic>
        <p:nvPicPr>
          <p:cNvPr id="1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60598" y="1676638"/>
            <a:ext cx="1579586" cy="1394852"/>
          </a:xfrm>
          <a:prstGeom prst="rect">
            <a:avLst/>
          </a:prstGeom>
          <a:ln/>
        </p:spPr>
        <p:style>
          <a:lnRef idx="1">
            <a:schemeClr val="dk1"/>
          </a:lnRef>
          <a:fillRef idx="2">
            <a:schemeClr val="dk1"/>
          </a:fillRef>
          <a:effectRef idx="1">
            <a:schemeClr val="dk1"/>
          </a:effectRef>
          <a:fontRef idx="minor">
            <a:schemeClr val="dk1"/>
          </a:fontRef>
        </p:style>
      </p:pic>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256072" y="4482420"/>
            <a:ext cx="1581662" cy="1394852"/>
          </a:xfrm>
          <a:prstGeom prst="rect">
            <a:avLst/>
          </a:prstGeom>
          <a:ln/>
        </p:spPr>
        <p:style>
          <a:lnRef idx="1">
            <a:schemeClr val="dk1"/>
          </a:lnRef>
          <a:fillRef idx="2">
            <a:schemeClr val="dk1"/>
          </a:fillRef>
          <a:effectRef idx="1">
            <a:schemeClr val="dk1"/>
          </a:effectRef>
          <a:fontRef idx="minor">
            <a:schemeClr val="dk1"/>
          </a:fontRef>
        </p:style>
      </p:pic>
      <p:pic>
        <p:nvPicPr>
          <p:cNvPr id="17"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91324" y="4482420"/>
            <a:ext cx="1579038" cy="1394852"/>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3082023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V\Downloads\project-3632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1655" y="2780928"/>
            <a:ext cx="4062833" cy="28728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noProof="0" dirty="0" smtClean="0"/>
              <a:t>Project realization</a:t>
            </a:r>
            <a:endParaRPr lang="en-GB" noProof="0" dirty="0"/>
          </a:p>
        </p:txBody>
      </p:sp>
      <p:sp>
        <p:nvSpPr>
          <p:cNvPr id="4" name="Text Placeholder 3"/>
          <p:cNvSpPr>
            <a:spLocks noGrp="1"/>
          </p:cNvSpPr>
          <p:nvPr>
            <p:ph idx="1"/>
          </p:nvPr>
        </p:nvSpPr>
        <p:spPr/>
        <p:txBody>
          <a:bodyPr>
            <a:normAutofit/>
          </a:bodyPr>
          <a:lstStyle/>
          <a:p>
            <a:r>
              <a:rPr lang="en-GB" noProof="0" dirty="0" smtClean="0"/>
              <a:t>identification of a concrete need of an institution </a:t>
            </a:r>
            <a:r>
              <a:rPr lang="en-GB" noProof="0" dirty="0" smtClean="0">
                <a:sym typeface="Wingdings" panose="05000000000000000000" pitchFamily="2" charset="2"/>
              </a:rPr>
              <a:t> is pooling possible?</a:t>
            </a:r>
          </a:p>
          <a:p>
            <a:r>
              <a:rPr lang="en-GB" noProof="0" dirty="0" smtClean="0">
                <a:sym typeface="Wingdings" panose="05000000000000000000" pitchFamily="2" charset="2"/>
              </a:rPr>
              <a:t>are the CIOs interested?</a:t>
            </a:r>
          </a:p>
          <a:p>
            <a:r>
              <a:rPr lang="en-GB" noProof="0" dirty="0" smtClean="0">
                <a:sym typeface="Wingdings" panose="05000000000000000000" pitchFamily="2" charset="2"/>
              </a:rPr>
              <a:t>composition of an interinstitutional project group</a:t>
            </a:r>
          </a:p>
          <a:p>
            <a:pPr lvl="1"/>
            <a:r>
              <a:rPr lang="en-GB" noProof="0" dirty="0" smtClean="0">
                <a:sym typeface="Wingdings" panose="05000000000000000000" pitchFamily="2" charset="2"/>
              </a:rPr>
              <a:t>scope definition</a:t>
            </a:r>
          </a:p>
          <a:p>
            <a:pPr lvl="1"/>
            <a:r>
              <a:rPr lang="en-GB" noProof="0" dirty="0" smtClean="0">
                <a:sym typeface="Wingdings" panose="05000000000000000000" pitchFamily="2" charset="2"/>
              </a:rPr>
              <a:t>methodology</a:t>
            </a:r>
          </a:p>
          <a:p>
            <a:pPr lvl="1"/>
            <a:r>
              <a:rPr lang="en-GB" noProof="0" dirty="0" smtClean="0">
                <a:sym typeface="Wingdings" panose="05000000000000000000" pitchFamily="2" charset="2"/>
              </a:rPr>
              <a:t>costs / benefits</a:t>
            </a:r>
          </a:p>
          <a:p>
            <a:r>
              <a:rPr lang="en-GB" noProof="0" dirty="0" smtClean="0">
                <a:sym typeface="Wingdings" panose="05000000000000000000" pitchFamily="2" charset="2"/>
              </a:rPr>
              <a:t>realization of the project</a:t>
            </a:r>
          </a:p>
          <a:p>
            <a:pPr lvl="1"/>
            <a:r>
              <a:rPr lang="en-GB" noProof="0" dirty="0" smtClean="0">
                <a:sym typeface="Wingdings" panose="05000000000000000000" pitchFamily="2" charset="2"/>
              </a:rPr>
              <a:t>tender</a:t>
            </a:r>
          </a:p>
          <a:p>
            <a:pPr lvl="1"/>
            <a:r>
              <a:rPr lang="en-GB" noProof="0" dirty="0" smtClean="0">
                <a:sym typeface="Wingdings" panose="05000000000000000000" pitchFamily="2" charset="2"/>
              </a:rPr>
              <a:t>in-house development</a:t>
            </a:r>
          </a:p>
          <a:p>
            <a:pPr lvl="1"/>
            <a:r>
              <a:rPr lang="en-GB" noProof="0" dirty="0" smtClean="0">
                <a:sym typeface="Wingdings" panose="05000000000000000000" pitchFamily="2" charset="2"/>
              </a:rPr>
              <a:t>or a combination of the two</a:t>
            </a:r>
            <a:endParaRPr lang="en-GB" noProof="0" dirty="0" smtClean="0"/>
          </a:p>
          <a:p>
            <a:r>
              <a:rPr lang="en-GB" noProof="0" dirty="0" smtClean="0"/>
              <a:t>! </a:t>
            </a:r>
            <a:r>
              <a:rPr lang="en-GB" dirty="0"/>
              <a:t>t</a:t>
            </a:r>
            <a:r>
              <a:rPr lang="en-GB" noProof="0" dirty="0" err="1" smtClean="0"/>
              <a:t>ransition</a:t>
            </a:r>
            <a:r>
              <a:rPr lang="en-GB" noProof="0" dirty="0" smtClean="0"/>
              <a:t> project mode -&gt; service</a:t>
            </a:r>
            <a:endParaRPr lang="en-GB" noProof="0" dirty="0"/>
          </a:p>
        </p:txBody>
      </p:sp>
      <p:sp>
        <p:nvSpPr>
          <p:cNvPr id="3" name="Slide Number Placeholder 2"/>
          <p:cNvSpPr>
            <a:spLocks noGrp="1"/>
          </p:cNvSpPr>
          <p:nvPr>
            <p:ph type="sldNum" sz="quarter" idx="10"/>
          </p:nvPr>
        </p:nvSpPr>
        <p:spPr/>
        <p:txBody>
          <a:bodyPr/>
          <a:lstStyle/>
          <a:p>
            <a:fld id="{13B540AB-6939-4937-A918-1D15FF1C7CE3}" type="slidenum">
              <a:rPr lang="en-GB" smtClean="0"/>
              <a:pPr/>
              <a:t>86</a:t>
            </a:fld>
            <a:endParaRPr lang="en-GB" dirty="0"/>
          </a:p>
        </p:txBody>
      </p:sp>
    </p:spTree>
    <p:extLst>
      <p:ext uri="{BB962C8B-B14F-4D97-AF65-F5344CB8AC3E}">
        <p14:creationId xmlns:p14="http://schemas.microsoft.com/office/powerpoint/2010/main" val="31310223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Shared procurement</a:t>
            </a:r>
            <a:endParaRPr lang="en-GB" noProof="0" dirty="0"/>
          </a:p>
        </p:txBody>
      </p:sp>
      <p:sp>
        <p:nvSpPr>
          <p:cNvPr id="3" name="Content Placeholder 2"/>
          <p:cNvSpPr>
            <a:spLocks noGrp="1"/>
          </p:cNvSpPr>
          <p:nvPr>
            <p:ph idx="1"/>
          </p:nvPr>
        </p:nvSpPr>
        <p:spPr/>
        <p:txBody>
          <a:bodyPr/>
          <a:lstStyle/>
          <a:p>
            <a:r>
              <a:rPr lang="en-GB" noProof="0" smtClean="0"/>
              <a:t>cooperation regarding the public procurements</a:t>
            </a:r>
          </a:p>
          <a:p>
            <a:pPr lvl="1"/>
            <a:r>
              <a:rPr lang="en-GB" noProof="0" smtClean="0"/>
              <a:t>juridical: central procurement agency clause</a:t>
            </a:r>
          </a:p>
          <a:p>
            <a:pPr lvl="1"/>
            <a:r>
              <a:rPr lang="en-GB" noProof="0" smtClean="0"/>
              <a:t>know-how: specialized in ICT purchases</a:t>
            </a:r>
          </a:p>
          <a:p>
            <a:pPr lvl="1"/>
            <a:r>
              <a:rPr lang="en-GB" noProof="0" smtClean="0"/>
              <a:t>simplicity: less administrative work for the private sector and the state</a:t>
            </a:r>
          </a:p>
          <a:p>
            <a:pPr lvl="1"/>
            <a:r>
              <a:rPr lang="en-GB" noProof="0" smtClean="0"/>
              <a:t>possibility to accelerate the purchases and to avoid double specifications procedures</a:t>
            </a:r>
          </a:p>
          <a:p>
            <a:pPr lvl="1"/>
            <a:r>
              <a:rPr lang="en-GB" noProof="0" smtClean="0"/>
              <a:t>price reductions thanks to the volume</a:t>
            </a:r>
          </a:p>
          <a:p>
            <a:pPr lvl="1"/>
            <a:endParaRPr lang="en-GB" noProof="0" smtClean="0"/>
          </a:p>
          <a:p>
            <a:r>
              <a:rPr lang="en-GB" noProof="0" smtClean="0"/>
              <a:t>software licences</a:t>
            </a:r>
          </a:p>
          <a:p>
            <a:pPr lvl="1"/>
            <a:r>
              <a:rPr lang="en-GB" noProof="0" smtClean="0"/>
              <a:t>negotiations with the providers</a:t>
            </a:r>
          </a:p>
          <a:p>
            <a:pPr lvl="1"/>
            <a:r>
              <a:rPr lang="en-GB" noProof="0" smtClean="0"/>
              <a:t>exchange of unused licences</a:t>
            </a:r>
          </a:p>
          <a:p>
            <a:pPr lvl="1"/>
            <a:endParaRPr lang="en-GB" noProof="0" smtClean="0"/>
          </a:p>
          <a:p>
            <a:pPr lvl="1"/>
            <a:endParaRPr lang="en-GB" noProof="0" dirty="0"/>
          </a:p>
        </p:txBody>
      </p:sp>
      <p:sp>
        <p:nvSpPr>
          <p:cNvPr id="5" name="Slide Number Placeholder 4"/>
          <p:cNvSpPr>
            <a:spLocks noGrp="1"/>
          </p:cNvSpPr>
          <p:nvPr>
            <p:ph type="sldNum" sz="quarter" idx="10"/>
          </p:nvPr>
        </p:nvSpPr>
        <p:spPr/>
        <p:txBody>
          <a:bodyPr/>
          <a:lstStyle/>
          <a:p>
            <a:fld id="{D4301FB5-EDC5-4DB2-BB43-4E246C7F07C8}" type="slidenum">
              <a:rPr lang="en-GB" smtClean="0"/>
              <a:pPr/>
              <a:t>87</a:t>
            </a:fld>
            <a:endParaRPr lang="en-GB" dirty="0"/>
          </a:p>
        </p:txBody>
      </p:sp>
    </p:spTree>
    <p:extLst>
      <p:ext uri="{BB962C8B-B14F-4D97-AF65-F5344CB8AC3E}">
        <p14:creationId xmlns:p14="http://schemas.microsoft.com/office/powerpoint/2010/main" val="3389657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Data center consolidation</a:t>
            </a:r>
            <a:endParaRPr lang="en-GB" noProof="0" dirty="0"/>
          </a:p>
        </p:txBody>
      </p:sp>
      <p:sp>
        <p:nvSpPr>
          <p:cNvPr id="9" name="Slide Number Placeholder 8"/>
          <p:cNvSpPr>
            <a:spLocks noGrp="1"/>
          </p:cNvSpPr>
          <p:nvPr>
            <p:ph type="sldNum" sz="quarter" idx="10"/>
          </p:nvPr>
        </p:nvSpPr>
        <p:spPr/>
        <p:txBody>
          <a:bodyPr/>
          <a:lstStyle/>
          <a:p>
            <a:fld id="{13B540AB-6939-4937-A918-1D15FF1C7CE3}" type="slidenum">
              <a:rPr lang="nl-BE" smtClean="0"/>
              <a:pPr/>
              <a:t>88</a:t>
            </a:fld>
            <a:endParaRPr lang="nl-BE" dirty="0"/>
          </a:p>
        </p:txBody>
      </p:sp>
      <p:sp>
        <p:nvSpPr>
          <p:cNvPr id="6" name="Content Placeholder 2"/>
          <p:cNvSpPr txBox="1">
            <a:spLocks/>
          </p:cNvSpPr>
          <p:nvPr/>
        </p:nvSpPr>
        <p:spPr>
          <a:xfrm>
            <a:off x="467544" y="1777721"/>
            <a:ext cx="4040188" cy="431132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smtClean="0"/>
              <a:t>FROM</a:t>
            </a:r>
          </a:p>
          <a:p>
            <a:r>
              <a:rPr lang="en-GB" sz="2400" dirty="0" smtClean="0"/>
              <a:t>40 data </a:t>
            </a:r>
            <a:r>
              <a:rPr lang="en-GB" sz="2400" dirty="0" err="1" smtClean="0"/>
              <a:t>centers</a:t>
            </a:r>
            <a:r>
              <a:rPr lang="en-GB" sz="2400" dirty="0" smtClean="0"/>
              <a:t> </a:t>
            </a:r>
          </a:p>
          <a:p>
            <a:r>
              <a:rPr lang="en-GB" sz="2400" dirty="0" smtClean="0"/>
              <a:t>≠ scale</a:t>
            </a:r>
          </a:p>
          <a:p>
            <a:r>
              <a:rPr lang="en-GB" sz="2400" dirty="0" smtClean="0"/>
              <a:t>legacy, complexity</a:t>
            </a:r>
          </a:p>
          <a:p>
            <a:r>
              <a:rPr lang="en-GB" sz="2400" dirty="0" smtClean="0"/>
              <a:t>high-cost connectivity per data </a:t>
            </a:r>
            <a:r>
              <a:rPr lang="en-GB" sz="2400" dirty="0" err="1" smtClean="0"/>
              <a:t>center</a:t>
            </a:r>
            <a:endParaRPr lang="en-GB" sz="2400" dirty="0" smtClean="0"/>
          </a:p>
          <a:p>
            <a:r>
              <a:rPr lang="en-GB" sz="2400" dirty="0" smtClean="0"/>
              <a:t>≠ service levels</a:t>
            </a:r>
          </a:p>
          <a:p>
            <a:r>
              <a:rPr lang="en-GB" sz="2400" dirty="0" smtClean="0"/>
              <a:t>power &amp; cooling limits</a:t>
            </a:r>
          </a:p>
          <a:p>
            <a:r>
              <a:rPr lang="en-GB" sz="2400" dirty="0" smtClean="0"/>
              <a:t>separate supervision</a:t>
            </a:r>
          </a:p>
          <a:p>
            <a:endParaRPr lang="en-GB" sz="2800" dirty="0">
              <a:solidFill>
                <a:schemeClr val="accent1"/>
              </a:solidFill>
            </a:endParaRPr>
          </a:p>
        </p:txBody>
      </p:sp>
      <p:sp>
        <p:nvSpPr>
          <p:cNvPr id="8" name="Content Placeholder 5"/>
          <p:cNvSpPr txBox="1">
            <a:spLocks/>
          </p:cNvSpPr>
          <p:nvPr/>
        </p:nvSpPr>
        <p:spPr>
          <a:xfrm>
            <a:off x="4507732" y="1772816"/>
            <a:ext cx="4528764" cy="39512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dirty="0" smtClean="0"/>
              <a:t>TO</a:t>
            </a:r>
          </a:p>
          <a:p>
            <a:r>
              <a:rPr lang="en-GB" sz="2400" dirty="0" smtClean="0"/>
              <a:t>4 data </a:t>
            </a:r>
            <a:r>
              <a:rPr lang="en-GB" sz="2400" dirty="0" err="1" smtClean="0"/>
              <a:t>centers</a:t>
            </a:r>
            <a:endParaRPr lang="en-GB" sz="2400" dirty="0" smtClean="0"/>
          </a:p>
          <a:p>
            <a:r>
              <a:rPr lang="en-GB" sz="2400" dirty="0" smtClean="0"/>
              <a:t>large scale</a:t>
            </a:r>
          </a:p>
          <a:p>
            <a:r>
              <a:rPr lang="en-GB" sz="2400" dirty="0" smtClean="0"/>
              <a:t>standardised</a:t>
            </a:r>
          </a:p>
          <a:p>
            <a:r>
              <a:rPr lang="en-GB" sz="2400" dirty="0" smtClean="0"/>
              <a:t>high-speed fibre interconnection</a:t>
            </a:r>
          </a:p>
          <a:p>
            <a:r>
              <a:rPr lang="en-GB" sz="2400" dirty="0" smtClean="0"/>
              <a:t>24x7 services</a:t>
            </a:r>
          </a:p>
          <a:p>
            <a:r>
              <a:rPr lang="en-GB" sz="2400" dirty="0" smtClean="0"/>
              <a:t>future-proof power &amp; cooling</a:t>
            </a:r>
          </a:p>
          <a:p>
            <a:r>
              <a:rPr lang="en-GB" sz="2400" dirty="0" smtClean="0"/>
              <a:t>shared supervision</a:t>
            </a:r>
          </a:p>
        </p:txBody>
      </p:sp>
      <p:sp>
        <p:nvSpPr>
          <p:cNvPr id="3" name="Rectangle 2"/>
          <p:cNvSpPr/>
          <p:nvPr/>
        </p:nvSpPr>
        <p:spPr>
          <a:xfrm>
            <a:off x="179020" y="1098322"/>
            <a:ext cx="8952706" cy="523220"/>
          </a:xfrm>
          <a:prstGeom prst="rect">
            <a:avLst/>
          </a:prstGeom>
        </p:spPr>
        <p:txBody>
          <a:bodyPr wrap="square">
            <a:spAutoFit/>
          </a:bodyPr>
          <a:lstStyle/>
          <a:p>
            <a:pPr marL="0" indent="0">
              <a:buNone/>
            </a:pPr>
            <a:r>
              <a:rPr lang="en-GB" sz="2800" dirty="0" smtClean="0"/>
              <a:t>Cooperation: </a:t>
            </a:r>
            <a:r>
              <a:rPr lang="en-GB" sz="2800" dirty="0"/>
              <a:t>Belgian Buildings Agency/ FPS Finances / </a:t>
            </a:r>
            <a:r>
              <a:rPr lang="en-GB" sz="2800" dirty="0" err="1"/>
              <a:t>Smals</a:t>
            </a:r>
            <a:endParaRPr lang="en-GB" sz="2800" dirty="0"/>
          </a:p>
        </p:txBody>
      </p:sp>
    </p:spTree>
    <p:extLst>
      <p:ext uri="{BB962C8B-B14F-4D97-AF65-F5344CB8AC3E}">
        <p14:creationId xmlns:p14="http://schemas.microsoft.com/office/powerpoint/2010/main" val="20223684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325627" y="2684172"/>
            <a:ext cx="1171130" cy="110875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6345147" y="2888810"/>
            <a:ext cx="1151610" cy="1047402"/>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flipH="1">
            <a:off x="6187810" y="2784810"/>
            <a:ext cx="1151610" cy="1008112"/>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25" name="Straight Connector 24"/>
          <p:cNvCxnSpPr/>
          <p:nvPr/>
        </p:nvCxnSpPr>
        <p:spPr>
          <a:xfrm flipH="1">
            <a:off x="6345147" y="2527319"/>
            <a:ext cx="1071736"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H="1">
            <a:off x="6276093" y="2352036"/>
            <a:ext cx="1071736"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flipH="1">
            <a:off x="6272621" y="4152236"/>
            <a:ext cx="1071736"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56597" y="2888810"/>
            <a:ext cx="0" cy="946404"/>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noProof="0" dirty="0" smtClean="0"/>
              <a:t>Data </a:t>
            </a:r>
            <a:r>
              <a:rPr lang="en-GB" noProof="0" dirty="0" err="1" smtClean="0"/>
              <a:t>center</a:t>
            </a:r>
            <a:r>
              <a:rPr lang="en-GB" noProof="0" dirty="0" smtClean="0"/>
              <a:t> consolidation</a:t>
            </a:r>
            <a:endParaRPr lang="en-GB" noProof="0" dirty="0"/>
          </a:p>
        </p:txBody>
      </p:sp>
      <p:sp>
        <p:nvSpPr>
          <p:cNvPr id="3" name="Content Placeholder 2"/>
          <p:cNvSpPr>
            <a:spLocks noGrp="1"/>
          </p:cNvSpPr>
          <p:nvPr>
            <p:ph idx="1"/>
          </p:nvPr>
        </p:nvSpPr>
        <p:spPr>
          <a:xfrm>
            <a:off x="457200" y="1196752"/>
            <a:ext cx="4834880" cy="5112568"/>
          </a:xfrm>
        </p:spPr>
        <p:txBody>
          <a:bodyPr>
            <a:normAutofit/>
          </a:bodyPr>
          <a:lstStyle/>
          <a:p>
            <a:pPr>
              <a:spcBef>
                <a:spcPts val="1200"/>
              </a:spcBef>
            </a:pPr>
            <a:r>
              <a:rPr lang="en-GB" sz="2800" noProof="0" dirty="0" smtClean="0"/>
              <a:t>high-performance interconnections (DWDM, Extranet, </a:t>
            </a:r>
            <a:r>
              <a:rPr lang="en-GB" sz="2800" noProof="0" dirty="0" err="1" smtClean="0"/>
              <a:t>Belnet</a:t>
            </a:r>
            <a:r>
              <a:rPr lang="en-GB" sz="2800" noProof="0" dirty="0" smtClean="0"/>
              <a:t>, commercial operators…)</a:t>
            </a:r>
          </a:p>
          <a:p>
            <a:pPr>
              <a:spcBef>
                <a:spcPts val="1200"/>
              </a:spcBef>
            </a:pPr>
            <a:r>
              <a:rPr lang="en-GB" sz="2800" noProof="0" dirty="0" smtClean="0"/>
              <a:t>24x7 surveillance &amp; management</a:t>
            </a:r>
          </a:p>
          <a:p>
            <a:pPr>
              <a:spcBef>
                <a:spcPts val="1200"/>
              </a:spcBef>
            </a:pPr>
            <a:r>
              <a:rPr lang="en-GB" sz="2800" noProof="0" dirty="0" smtClean="0"/>
              <a:t>SLA (end-to-end):            &gt;99,9% </a:t>
            </a:r>
          </a:p>
          <a:p>
            <a:pPr>
              <a:spcBef>
                <a:spcPts val="1200"/>
              </a:spcBef>
            </a:pPr>
            <a:r>
              <a:rPr lang="en-GB" sz="2800" noProof="0" dirty="0" smtClean="0"/>
              <a:t>future-proof</a:t>
            </a:r>
            <a:endParaRPr lang="en-GB" sz="2800" noProof="0" dirty="0"/>
          </a:p>
        </p:txBody>
      </p:sp>
      <p:sp>
        <p:nvSpPr>
          <p:cNvPr id="4" name="Slide Number Placeholder 3"/>
          <p:cNvSpPr>
            <a:spLocks noGrp="1"/>
          </p:cNvSpPr>
          <p:nvPr>
            <p:ph type="sldNum" sz="quarter" idx="10"/>
          </p:nvPr>
        </p:nvSpPr>
        <p:spPr>
          <a:prstGeom prst="rect">
            <a:avLst/>
          </a:prstGeom>
        </p:spPr>
        <p:txBody>
          <a:bodyPr/>
          <a:lstStyle/>
          <a:p>
            <a:fld id="{D4301FB5-EDC5-4DB2-BB43-4E246C7F07C8}" type="slidenum">
              <a:rPr lang="en-US" smtClean="0"/>
              <a:pPr/>
              <a:t>89</a:t>
            </a:fld>
            <a:endParaRPr lang="en-US" dirty="0"/>
          </a:p>
        </p:txBody>
      </p:sp>
      <p:pic>
        <p:nvPicPr>
          <p:cNvPr id="6" name="Picture 2" descr="g-clou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38589" y="1124744"/>
            <a:ext cx="10763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7829" y="3792196"/>
            <a:ext cx="814410" cy="76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9420" y="2102130"/>
            <a:ext cx="814410" cy="82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29849" y="2089014"/>
            <a:ext cx="820606" cy="83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29849" y="3788467"/>
            <a:ext cx="820606" cy="76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5840573" y="2921267"/>
            <a:ext cx="0" cy="860367"/>
          </a:xfrm>
          <a:prstGeom prst="line">
            <a:avLst/>
          </a:prstGeom>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5408525" y="2784810"/>
            <a:ext cx="254392" cy="232581"/>
          </a:xfrm>
          <a:prstGeom prst="ellipse">
            <a:avLst/>
          </a:prstGeom>
          <a:solidFill>
            <a:schemeClr val="bg1"/>
          </a:solidFill>
          <a:ln w="38100">
            <a:solidFill>
              <a:srgbClr val="57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408525" y="4440354"/>
            <a:ext cx="254392" cy="232581"/>
          </a:xfrm>
          <a:prstGeom prst="ellipse">
            <a:avLst/>
          </a:prstGeom>
          <a:solidFill>
            <a:schemeClr val="bg1"/>
          </a:solidFill>
          <a:ln w="38100">
            <a:solidFill>
              <a:srgbClr val="57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034453" y="4440354"/>
            <a:ext cx="254392" cy="232581"/>
          </a:xfrm>
          <a:prstGeom prst="ellipse">
            <a:avLst/>
          </a:prstGeom>
          <a:solidFill>
            <a:schemeClr val="bg1"/>
          </a:solidFill>
          <a:ln w="38100">
            <a:solidFill>
              <a:srgbClr val="57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8034453" y="2811809"/>
            <a:ext cx="254392" cy="232581"/>
          </a:xfrm>
          <a:prstGeom prst="ellipse">
            <a:avLst/>
          </a:prstGeom>
          <a:solidFill>
            <a:schemeClr val="bg1"/>
          </a:solidFill>
          <a:ln w="38100">
            <a:solidFill>
              <a:srgbClr val="57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096063" y="5520388"/>
            <a:ext cx="254392" cy="232581"/>
          </a:xfrm>
          <a:prstGeom prst="ellipse">
            <a:avLst/>
          </a:prstGeom>
          <a:solidFill>
            <a:schemeClr val="bg1"/>
          </a:solidFill>
          <a:ln w="38100">
            <a:solidFill>
              <a:srgbClr val="57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flipH="1">
            <a:off x="6056597" y="5088340"/>
            <a:ext cx="28855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56597" y="5240740"/>
            <a:ext cx="288550" cy="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40" name="Straight Connector 39"/>
          <p:cNvCxnSpPr/>
          <p:nvPr/>
        </p:nvCxnSpPr>
        <p:spPr>
          <a:xfrm flipH="1">
            <a:off x="6056597" y="5376372"/>
            <a:ext cx="28855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6488645" y="5079048"/>
            <a:ext cx="1848455" cy="369332"/>
          </a:xfrm>
          <a:prstGeom prst="rect">
            <a:avLst/>
          </a:prstGeom>
          <a:noFill/>
        </p:spPr>
        <p:txBody>
          <a:bodyPr wrap="none" rtlCol="0">
            <a:spAutoFit/>
          </a:bodyPr>
          <a:lstStyle/>
          <a:p>
            <a:r>
              <a:rPr lang="fr-BE" dirty="0" smtClean="0"/>
              <a:t>Fibre connections</a:t>
            </a:r>
            <a:endParaRPr lang="en-GB" dirty="0"/>
          </a:p>
        </p:txBody>
      </p:sp>
      <p:sp>
        <p:nvSpPr>
          <p:cNvPr id="43" name="TextBox 42"/>
          <p:cNvSpPr txBox="1"/>
          <p:nvPr/>
        </p:nvSpPr>
        <p:spPr>
          <a:xfrm>
            <a:off x="6488645" y="5439088"/>
            <a:ext cx="790986" cy="369332"/>
          </a:xfrm>
          <a:prstGeom prst="rect">
            <a:avLst/>
          </a:prstGeom>
          <a:noFill/>
        </p:spPr>
        <p:txBody>
          <a:bodyPr wrap="none" rtlCol="0">
            <a:spAutoFit/>
          </a:bodyPr>
          <a:lstStyle/>
          <a:p>
            <a:r>
              <a:rPr lang="fr-BE" dirty="0" err="1" smtClean="0"/>
              <a:t>Belnet</a:t>
            </a:r>
            <a:endParaRPr lang="en-GB" dirty="0"/>
          </a:p>
        </p:txBody>
      </p:sp>
    </p:spTree>
    <p:extLst>
      <p:ext uri="{BB962C8B-B14F-4D97-AF65-F5344CB8AC3E}">
        <p14:creationId xmlns:p14="http://schemas.microsoft.com/office/powerpoint/2010/main" val="1290254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Creation of CBSS (°1990)</a:t>
            </a:r>
            <a:endParaRPr lang="en-US" altLang="en-US" dirty="0" smtClean="0"/>
          </a:p>
        </p:txBody>
      </p:sp>
      <p:sp>
        <p:nvSpPr>
          <p:cNvPr id="3" name="Content Placeholder 2"/>
          <p:cNvSpPr>
            <a:spLocks noGrp="1"/>
          </p:cNvSpPr>
          <p:nvPr>
            <p:ph idx="1"/>
          </p:nvPr>
        </p:nvSpPr>
        <p:spPr/>
        <p:txBody>
          <a:bodyPr>
            <a:normAutofit lnSpcReduction="10000"/>
          </a:bodyPr>
          <a:lstStyle/>
          <a:p>
            <a:r>
              <a:rPr lang="en-GB" smtClean="0"/>
              <a:t>small team in direct support of the federal Minister of Social Affairs</a:t>
            </a:r>
          </a:p>
          <a:p>
            <a:pPr lvl="1"/>
            <a:r>
              <a:rPr lang="en-GB" smtClean="0"/>
              <a:t>consisting of</a:t>
            </a:r>
          </a:p>
          <a:p>
            <a:pPr lvl="2"/>
            <a:r>
              <a:rPr lang="en-GB" smtClean="0"/>
              <a:t>experienced civil servants with a sound human network within all levels of the social sector</a:t>
            </a:r>
          </a:p>
          <a:p>
            <a:pPr lvl="2"/>
            <a:r>
              <a:rPr lang="en-GB" smtClean="0"/>
              <a:t>scientific experts</a:t>
            </a:r>
          </a:p>
          <a:p>
            <a:pPr lvl="2"/>
            <a:r>
              <a:rPr lang="en-GB" smtClean="0"/>
              <a:t>political advisors</a:t>
            </a:r>
          </a:p>
          <a:p>
            <a:pPr lvl="1"/>
            <a:r>
              <a:rPr lang="en-GB" smtClean="0"/>
              <a:t>with multidisciplinary skills</a:t>
            </a:r>
          </a:p>
          <a:p>
            <a:pPr lvl="2"/>
            <a:r>
              <a:rPr lang="en-GB" smtClean="0"/>
              <a:t>business process re-engineering</a:t>
            </a:r>
          </a:p>
          <a:p>
            <a:pPr lvl="2"/>
            <a:r>
              <a:rPr lang="en-GB" smtClean="0"/>
              <a:t>change management</a:t>
            </a:r>
          </a:p>
          <a:p>
            <a:pPr lvl="2"/>
            <a:r>
              <a:rPr lang="en-GB" smtClean="0"/>
              <a:t>legal</a:t>
            </a:r>
          </a:p>
          <a:p>
            <a:pPr lvl="2"/>
            <a:r>
              <a:rPr lang="en-GB" smtClean="0"/>
              <a:t>ICT</a:t>
            </a:r>
          </a:p>
          <a:p>
            <a:pPr lvl="2"/>
            <a:r>
              <a:rPr lang="en-GB" smtClean="0"/>
              <a:t>information security and privacy protection</a:t>
            </a:r>
          </a:p>
          <a:p>
            <a:pPr lvl="2"/>
            <a:r>
              <a:rPr lang="en-GB" smtClean="0"/>
              <a:t>communication</a:t>
            </a:r>
          </a:p>
          <a:p>
            <a:pPr lvl="2"/>
            <a:r>
              <a:rPr lang="en-GB" smtClean="0"/>
              <a:t>program and project management</a:t>
            </a:r>
          </a:p>
          <a:p>
            <a:r>
              <a:rPr lang="en-GB" smtClean="0"/>
              <a:t>gradually, co-operation agreements with other government levels (regions, local authorities, …)</a:t>
            </a:r>
          </a:p>
          <a:p>
            <a:endParaRPr lang="en-US" dirty="0"/>
          </a:p>
        </p:txBody>
      </p:sp>
      <p:sp>
        <p:nvSpPr>
          <p:cNvPr id="4" name="Slide Number Placeholder 3"/>
          <p:cNvSpPr>
            <a:spLocks noGrp="1"/>
          </p:cNvSpPr>
          <p:nvPr>
            <p:ph type="sldNum" sz="quarter" idx="10"/>
          </p:nvPr>
        </p:nvSpPr>
        <p:spPr/>
        <p:txBody>
          <a:bodyPr/>
          <a:lstStyle/>
          <a:p>
            <a:fld id="{18446AA8-0F90-4A30-B3AC-76E0E24015DC}" type="slidenum">
              <a:rPr lang="en-US" smtClean="0"/>
              <a:pPr/>
              <a:t>9</a:t>
            </a:fld>
            <a:endParaRPr lang="en-US"/>
          </a:p>
        </p:txBody>
      </p:sp>
    </p:spTree>
    <p:extLst>
      <p:ext uri="{BB962C8B-B14F-4D97-AF65-F5344CB8AC3E}">
        <p14:creationId xmlns:p14="http://schemas.microsoft.com/office/powerpoint/2010/main" val="39686329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VISUALS\Smals-sites\Datacenter\Datacenter UP\Datacenter UP-54-cu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1261" y="1268760"/>
            <a:ext cx="39951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VISUALS\Smals-sites\Datacenter\Datacenter UP\Datacenter UP-43-cu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39952" y="4005064"/>
            <a:ext cx="4536104" cy="2401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noProof="0" smtClean="0"/>
              <a:t>Ecological and economical</a:t>
            </a:r>
            <a:endParaRPr lang="en-GB" noProof="0" dirty="0"/>
          </a:p>
        </p:txBody>
      </p:sp>
      <p:sp>
        <p:nvSpPr>
          <p:cNvPr id="3" name="Content Placeholder 2"/>
          <p:cNvSpPr>
            <a:spLocks noGrp="1"/>
          </p:cNvSpPr>
          <p:nvPr>
            <p:ph idx="1"/>
          </p:nvPr>
        </p:nvSpPr>
        <p:spPr/>
        <p:txBody>
          <a:bodyPr/>
          <a:lstStyle/>
          <a:p>
            <a:endParaRPr lang="en-GB" noProof="0" dirty="0" smtClean="0"/>
          </a:p>
          <a:p>
            <a:endParaRPr lang="en-GB" dirty="0"/>
          </a:p>
          <a:p>
            <a:pPr marL="711200"/>
            <a:r>
              <a:rPr lang="en-GB" dirty="0" smtClean="0"/>
              <a:t>cooling </a:t>
            </a:r>
            <a:r>
              <a:rPr lang="en-GB" dirty="0"/>
              <a:t>with outside air</a:t>
            </a:r>
          </a:p>
          <a:p>
            <a:pPr marL="711200"/>
            <a:r>
              <a:rPr lang="en-GB" noProof="0" dirty="0" smtClean="0"/>
              <a:t>cooling with water (canal)</a:t>
            </a:r>
          </a:p>
          <a:p>
            <a:pPr marL="711200"/>
            <a:r>
              <a:rPr lang="en-GB" dirty="0" smtClean="0"/>
              <a:t>significant </a:t>
            </a:r>
            <a:r>
              <a:rPr lang="en-GB" dirty="0"/>
              <a:t>cost reduction</a:t>
            </a:r>
          </a:p>
        </p:txBody>
      </p:sp>
      <p:sp>
        <p:nvSpPr>
          <p:cNvPr id="4" name="Slide Number Placeholder 3"/>
          <p:cNvSpPr>
            <a:spLocks noGrp="1"/>
          </p:cNvSpPr>
          <p:nvPr>
            <p:ph type="sldNum" sz="quarter" idx="10"/>
          </p:nvPr>
        </p:nvSpPr>
        <p:spPr/>
        <p:txBody>
          <a:bodyPr/>
          <a:lstStyle/>
          <a:p>
            <a:fld id="{D4301FB5-EDC5-4DB2-BB43-4E246C7F07C8}" type="slidenum">
              <a:rPr lang="en-US" smtClean="0"/>
              <a:pPr/>
              <a:t>90</a:t>
            </a:fld>
            <a:endParaRPr lang="en-US" dirty="0"/>
          </a:p>
        </p:txBody>
      </p:sp>
      <p:pic>
        <p:nvPicPr>
          <p:cNvPr id="1027" name="Picture 3" descr="Y:\VISUALS\Smals-sites\Datacenter\Datacenter-13-cu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592" y="4005064"/>
            <a:ext cx="3459782" cy="240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851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Security environment Tier 3+ </a:t>
            </a:r>
            <a:endParaRPr lang="en-GB" noProof="0" dirty="0"/>
          </a:p>
        </p:txBody>
      </p:sp>
      <p:sp>
        <p:nvSpPr>
          <p:cNvPr id="3" name="Content Placeholder 2"/>
          <p:cNvSpPr>
            <a:spLocks noGrp="1"/>
          </p:cNvSpPr>
          <p:nvPr>
            <p:ph idx="1"/>
          </p:nvPr>
        </p:nvSpPr>
        <p:spPr/>
        <p:txBody>
          <a:bodyPr/>
          <a:lstStyle/>
          <a:p>
            <a:r>
              <a:rPr lang="en-GB" noProof="0" dirty="0" smtClean="0"/>
              <a:t>power supply*</a:t>
            </a:r>
          </a:p>
          <a:p>
            <a:r>
              <a:rPr lang="en-GB" noProof="0" dirty="0" smtClean="0"/>
              <a:t>UPS (batteries)*</a:t>
            </a:r>
          </a:p>
          <a:p>
            <a:r>
              <a:rPr lang="en-GB" noProof="0" dirty="0" smtClean="0"/>
              <a:t>diesel generators*</a:t>
            </a:r>
          </a:p>
          <a:p>
            <a:r>
              <a:rPr lang="en-GB" noProof="0" dirty="0" smtClean="0"/>
              <a:t>cooling*</a:t>
            </a:r>
          </a:p>
          <a:p>
            <a:r>
              <a:rPr lang="en-GB" noProof="0" dirty="0" smtClean="0"/>
              <a:t>network access*</a:t>
            </a:r>
          </a:p>
          <a:p>
            <a:r>
              <a:rPr lang="en-GB" noProof="0" dirty="0" smtClean="0"/>
              <a:t>access control</a:t>
            </a:r>
          </a:p>
          <a:p>
            <a:r>
              <a:rPr lang="en-GB" noProof="0" dirty="0" smtClean="0"/>
              <a:t>surveillance 24x7</a:t>
            </a:r>
          </a:p>
          <a:p>
            <a:r>
              <a:rPr lang="en-GB" noProof="0" dirty="0" smtClean="0"/>
              <a:t>fire detection</a:t>
            </a:r>
          </a:p>
          <a:p>
            <a:r>
              <a:rPr lang="en-GB" noProof="0" dirty="0" smtClean="0"/>
              <a:t>fire extinguishing </a:t>
            </a:r>
            <a:br>
              <a:rPr lang="en-GB" noProof="0" dirty="0" smtClean="0"/>
            </a:br>
            <a:r>
              <a:rPr lang="en-GB" noProof="0" dirty="0" smtClean="0"/>
              <a:t>installations</a:t>
            </a:r>
          </a:p>
        </p:txBody>
      </p:sp>
      <p:sp>
        <p:nvSpPr>
          <p:cNvPr id="4" name="Slide Number Placeholder 3"/>
          <p:cNvSpPr>
            <a:spLocks noGrp="1"/>
          </p:cNvSpPr>
          <p:nvPr>
            <p:ph type="sldNum" sz="quarter" idx="10"/>
          </p:nvPr>
        </p:nvSpPr>
        <p:spPr/>
        <p:txBody>
          <a:bodyPr/>
          <a:lstStyle/>
          <a:p>
            <a:fld id="{D4301FB5-EDC5-4DB2-BB43-4E246C7F07C8}" type="slidenum">
              <a:rPr lang="en-US" smtClean="0"/>
              <a:pPr/>
              <a:t>91</a:t>
            </a:fld>
            <a:endParaRPr lang="en-US" dirty="0"/>
          </a:p>
        </p:txBody>
      </p:sp>
      <p:pic>
        <p:nvPicPr>
          <p:cNvPr id="2052"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1884" y="2996952"/>
            <a:ext cx="1584176" cy="15841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896" y="1268760"/>
            <a:ext cx="1586379" cy="15841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80442" y="4725143"/>
            <a:ext cx="1570358" cy="15681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2280" y="3002285"/>
            <a:ext cx="1570358" cy="15703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81564" y="1282578"/>
            <a:ext cx="1570358" cy="15703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C:\Users\jfl\Desktop\LIGHTROOM EXPORTS\DC fotos\DC-0293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81564" y="4751436"/>
            <a:ext cx="1581074" cy="15810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0" name="Picture 12" descr="C:\Users\jfl\Desktop\LIGHTROOM EXPORTS\DC fotos\DC-02905.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74754" y="4725143"/>
            <a:ext cx="1584176" cy="1584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61" name="Picture 13" descr="C:\Users\jfl\Desktop\LIGHTROOM EXPORTS\DC fotos\DC-02903.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51917" y="3002285"/>
            <a:ext cx="1570358" cy="15703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435" y="5661248"/>
            <a:ext cx="2808312" cy="923330"/>
          </a:xfrm>
          <a:prstGeom prst="rect">
            <a:avLst/>
          </a:prstGeom>
          <a:noFill/>
        </p:spPr>
        <p:txBody>
          <a:bodyPr wrap="square" rtlCol="0">
            <a:spAutoFit/>
          </a:bodyPr>
          <a:lstStyle/>
          <a:p>
            <a:r>
              <a:rPr lang="fr-BE" b="1" dirty="0" smtClean="0">
                <a:solidFill>
                  <a:schemeClr val="accent1"/>
                </a:solidFill>
              </a:rPr>
              <a:t>*</a:t>
            </a:r>
            <a:r>
              <a:rPr lang="fr-BE" b="1" dirty="0" err="1" smtClean="0">
                <a:solidFill>
                  <a:schemeClr val="accent1"/>
                </a:solidFill>
              </a:rPr>
              <a:t>Redundant</a:t>
            </a:r>
            <a:r>
              <a:rPr lang="fr-BE" b="1" dirty="0" smtClean="0">
                <a:solidFill>
                  <a:schemeClr val="accent1"/>
                </a:solidFill>
              </a:rPr>
              <a:t> (2N of 2N+1)</a:t>
            </a:r>
          </a:p>
          <a:p>
            <a:r>
              <a:rPr lang="fr-BE" b="1" dirty="0" smtClean="0">
                <a:solidFill>
                  <a:schemeClr val="accent1"/>
                </a:solidFill>
              </a:rPr>
              <a:t>At </a:t>
            </a:r>
            <a:r>
              <a:rPr lang="fr-BE" b="1" dirty="0" err="1" smtClean="0">
                <a:solidFill>
                  <a:schemeClr val="accent1"/>
                </a:solidFill>
              </a:rPr>
              <a:t>critical</a:t>
            </a:r>
            <a:r>
              <a:rPr lang="fr-BE" b="1" dirty="0" smtClean="0">
                <a:solidFill>
                  <a:schemeClr val="accent1"/>
                </a:solidFill>
              </a:rPr>
              <a:t> points Tier-4 </a:t>
            </a:r>
            <a:r>
              <a:rPr lang="fr-BE" b="1" dirty="0" err="1" smtClean="0">
                <a:solidFill>
                  <a:schemeClr val="accent1"/>
                </a:solidFill>
              </a:rPr>
              <a:t>equivalent</a:t>
            </a:r>
            <a:endParaRPr lang="en-GB" b="1" dirty="0">
              <a:solidFill>
                <a:schemeClr val="accent1"/>
              </a:solidFill>
            </a:endParaRPr>
          </a:p>
        </p:txBody>
      </p:sp>
      <p:pic>
        <p:nvPicPr>
          <p:cNvPr id="7" name="Picture 6"/>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374754" y="1271400"/>
            <a:ext cx="1584176" cy="15815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Coordinated supervision</a:t>
            </a:r>
            <a:endParaRPr lang="en-GB" noProof="0" dirty="0"/>
          </a:p>
        </p:txBody>
      </p:sp>
      <p:sp>
        <p:nvSpPr>
          <p:cNvPr id="3" name="Content Placeholder 2"/>
          <p:cNvSpPr>
            <a:spLocks noGrp="1"/>
          </p:cNvSpPr>
          <p:nvPr>
            <p:ph idx="1"/>
          </p:nvPr>
        </p:nvSpPr>
        <p:spPr/>
        <p:txBody>
          <a:bodyPr/>
          <a:lstStyle/>
          <a:p>
            <a:r>
              <a:rPr lang="en-GB" noProof="0" dirty="0" smtClean="0"/>
              <a:t>24x7 monitoring</a:t>
            </a:r>
          </a:p>
          <a:p>
            <a:r>
              <a:rPr lang="en-GB" noProof="0" dirty="0" smtClean="0"/>
              <a:t>multi-data </a:t>
            </a:r>
            <a:r>
              <a:rPr lang="en-GB" noProof="0" dirty="0" err="1" smtClean="0"/>
              <a:t>center</a:t>
            </a:r>
            <a:endParaRPr lang="en-GB" noProof="0" dirty="0" smtClean="0"/>
          </a:p>
          <a:p>
            <a:r>
              <a:rPr lang="en-GB" noProof="0" dirty="0" smtClean="0"/>
              <a:t>end-to-end</a:t>
            </a:r>
          </a:p>
          <a:p>
            <a:pPr lvl="1"/>
            <a:r>
              <a:rPr lang="en-GB" noProof="0" dirty="0" smtClean="0"/>
              <a:t>hardware</a:t>
            </a:r>
          </a:p>
          <a:p>
            <a:pPr lvl="1"/>
            <a:r>
              <a:rPr lang="en-GB" noProof="0" dirty="0" smtClean="0"/>
              <a:t>basic components</a:t>
            </a:r>
          </a:p>
          <a:p>
            <a:pPr lvl="1"/>
            <a:r>
              <a:rPr lang="en-GB" noProof="0" dirty="0" smtClean="0"/>
              <a:t>applications</a:t>
            </a:r>
          </a:p>
          <a:p>
            <a:pPr lvl="1"/>
            <a:r>
              <a:rPr lang="en-GB" noProof="0" dirty="0" smtClean="0"/>
              <a:t>company processes</a:t>
            </a:r>
          </a:p>
          <a:p>
            <a:r>
              <a:rPr lang="en-GB" noProof="0" dirty="0" smtClean="0"/>
              <a:t>SLA management</a:t>
            </a:r>
          </a:p>
          <a:p>
            <a:r>
              <a:rPr lang="en-GB" noProof="0" dirty="0" smtClean="0"/>
              <a:t>permanent on-site </a:t>
            </a:r>
            <a:br>
              <a:rPr lang="en-GB" noProof="0" dirty="0" smtClean="0"/>
            </a:br>
            <a:r>
              <a:rPr lang="en-GB" noProof="0" dirty="0" smtClean="0"/>
              <a:t>+ on-call services</a:t>
            </a:r>
            <a:endParaRPr lang="en-GB" noProof="0" dirty="0"/>
          </a:p>
        </p:txBody>
      </p:sp>
      <p:sp>
        <p:nvSpPr>
          <p:cNvPr id="4" name="Slide Number Placeholder 3"/>
          <p:cNvSpPr>
            <a:spLocks noGrp="1"/>
          </p:cNvSpPr>
          <p:nvPr>
            <p:ph type="sldNum" sz="quarter" idx="10"/>
          </p:nvPr>
        </p:nvSpPr>
        <p:spPr/>
        <p:txBody>
          <a:bodyPr/>
          <a:lstStyle/>
          <a:p>
            <a:fld id="{D4301FB5-EDC5-4DB2-BB43-4E246C7F07C8}" type="slidenum">
              <a:rPr lang="en-US" smtClean="0"/>
              <a:pPr/>
              <a:t>92</a:t>
            </a:fld>
            <a:endParaRPr lang="en-US" dirty="0"/>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7984" y="1196752"/>
            <a:ext cx="412974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1838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F0B79E-4A9A-48E5-BFDB-7EF2B8ED45AE}" type="slidenum">
              <a:rPr lang="en-GB" smtClean="0"/>
              <a:pPr>
                <a:defRPr/>
              </a:pPr>
              <a:t>93</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739</TotalTime>
  <Words>5749</Words>
  <Application>Microsoft Office PowerPoint</Application>
  <PresentationFormat>On-screen Show (4:3)</PresentationFormat>
  <Paragraphs>1109</Paragraphs>
  <Slides>93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Office Theme</vt:lpstr>
      <vt:lpstr>Clip</vt:lpstr>
      <vt:lpstr>The Crossroads Bank for Social Security: information security and privacy protection by design without unnecessary impediments of effective and efficient electronic information management</vt:lpstr>
      <vt:lpstr>Plan of the presentation</vt:lpstr>
      <vt:lpstr>PowerPoint Presentation</vt:lpstr>
      <vt:lpstr>Origins of the CBSS initiative</vt:lpstr>
      <vt:lpstr>Origins of the CBSS initiative</vt:lpstr>
      <vt:lpstr>Change management</vt:lpstr>
      <vt:lpstr>Expectations of citizens and companies</vt:lpstr>
      <vt:lpstr>Creation of CBSS (°1990)</vt:lpstr>
      <vt:lpstr>Creation of CBSS (°1990)</vt:lpstr>
      <vt:lpstr>Actual situation</vt:lpstr>
      <vt:lpstr>Actual situation</vt:lpstr>
      <vt:lpstr>Actual situation</vt:lpstr>
      <vt:lpstr>Actual situation</vt:lpstr>
      <vt:lpstr>Actual situation</vt:lpstr>
      <vt:lpstr>Actual situation</vt:lpstr>
      <vt:lpstr>Actual situation</vt:lpstr>
      <vt:lpstr>Distributed information servers</vt:lpstr>
      <vt:lpstr>Pre-processed messages</vt:lpstr>
      <vt:lpstr>Quartely declaration salary &amp; working time</vt:lpstr>
      <vt:lpstr>Declaration of social risks</vt:lpstr>
      <vt:lpstr>LIMOSA</vt:lpstr>
      <vt:lpstr>Institutional structure &amp; financing of the CBSS</vt:lpstr>
      <vt:lpstr>CBSS as driving force</vt:lpstr>
      <vt:lpstr>Co-operative governance</vt:lpstr>
      <vt:lpstr>Management and control techniques</vt:lpstr>
      <vt:lpstr>Management and control techniques</vt:lpstr>
      <vt:lpstr>Financing principles</vt:lpstr>
      <vt:lpstr>Internal organization CBSS</vt:lpstr>
      <vt:lpstr>Implementation order used in Belgium</vt:lpstr>
      <vt:lpstr>Critical success factors and obstacles</vt:lpstr>
      <vt:lpstr>Critical success factors and obstacles</vt:lpstr>
      <vt:lpstr>Critical success factors and obstacles</vt:lpstr>
      <vt:lpstr>Critical success factors and obstacles</vt:lpstr>
      <vt:lpstr>Advantages</vt:lpstr>
      <vt:lpstr>Advantages</vt:lpstr>
      <vt:lpstr>Advantages</vt:lpstr>
      <vt:lpstr>Common vision on  information management</vt:lpstr>
      <vt:lpstr>Common vision on  information management</vt:lpstr>
      <vt:lpstr>Common vision on  information management</vt:lpstr>
      <vt:lpstr>Common vision on information security</vt:lpstr>
      <vt:lpstr>Common vision on information security</vt:lpstr>
      <vt:lpstr>Useful tool: the reference directory</vt:lpstr>
      <vt:lpstr>Useful tool: the electronic identity card</vt:lpstr>
      <vt:lpstr>Integrated user and access management</vt:lpstr>
      <vt:lpstr>Electronic identity card (eID)</vt:lpstr>
      <vt:lpstr>Electronic identity card (eID)</vt:lpstr>
      <vt:lpstr>Information security</vt:lpstr>
      <vt:lpstr>Structural and institutional measures</vt:lpstr>
      <vt:lpstr>Independent Sectoral Committee of the Privacy Commission</vt:lpstr>
      <vt:lpstr>Information security department</vt:lpstr>
      <vt:lpstr>Information security department </vt:lpstr>
      <vt:lpstr>Annual information security report</vt:lpstr>
      <vt:lpstr>Specialized information security service providers</vt:lpstr>
      <vt:lpstr>Information security working group</vt:lpstr>
      <vt:lpstr>Organizational &amp; technical measures</vt:lpstr>
      <vt:lpstr>Legal measures</vt:lpstr>
      <vt:lpstr>Useful legislative changes</vt:lpstr>
      <vt:lpstr>Towards a network of service integrators</vt:lpstr>
      <vt:lpstr>Awards</vt:lpstr>
      <vt:lpstr>PowerPoint Presentation</vt:lpstr>
      <vt:lpstr>What is G-Cloud?</vt:lpstr>
      <vt:lpstr>Basic principles</vt:lpstr>
      <vt:lpstr> </vt:lpstr>
      <vt:lpstr>What is G-Cloud ?</vt:lpstr>
      <vt:lpstr>G-Cloud ‘products’ </vt:lpstr>
      <vt:lpstr>Not only technology, also strategy</vt:lpstr>
      <vt:lpstr>Not only technology, also strategy</vt:lpstr>
      <vt:lpstr>Why G-Cloud?</vt:lpstr>
      <vt:lpstr>Why G-Cloud?</vt:lpstr>
      <vt:lpstr>Opportunities and challenges</vt:lpstr>
      <vt:lpstr>G-Cloud success factors</vt:lpstr>
      <vt:lpstr>PowerPoint Presentation</vt:lpstr>
      <vt:lpstr>Possible entrypoints</vt:lpstr>
      <vt:lpstr>PowerPoint Presentation</vt:lpstr>
      <vt:lpstr>G-Cloud and the private sector</vt:lpstr>
      <vt:lpstr>G-Cloud organization</vt:lpstr>
      <vt:lpstr>G-Cloud organization</vt:lpstr>
      <vt:lpstr>G-Cloud organization</vt:lpstr>
      <vt:lpstr>Role of the G-Cloud Strategic Board</vt:lpstr>
      <vt:lpstr>Role of the G-Cloud Operational  &amp; Program Board</vt:lpstr>
      <vt:lpstr>G-Cloud - Financial aspects </vt:lpstr>
      <vt:lpstr>G-Cloud - Human resources</vt:lpstr>
      <vt:lpstr>G-Cloud - Security and policies</vt:lpstr>
      <vt:lpstr>Cloud security evaluation model</vt:lpstr>
      <vt:lpstr>Cloud security evaluation model</vt:lpstr>
      <vt:lpstr>Project realization</vt:lpstr>
      <vt:lpstr>Shared procurement</vt:lpstr>
      <vt:lpstr>Data center consolidation</vt:lpstr>
      <vt:lpstr>Data center consolidation</vt:lpstr>
      <vt:lpstr>Ecological and economical</vt:lpstr>
      <vt:lpstr>Security environment Tier 3+ </vt:lpstr>
      <vt:lpstr>Coordinated supervision</vt:lpstr>
      <vt:lpstr>PowerPoint Presentation</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cp:lastModifiedBy>
  <cp:revision>71</cp:revision>
  <dcterms:created xsi:type="dcterms:W3CDTF">2013-03-05T07:37:33Z</dcterms:created>
  <dcterms:modified xsi:type="dcterms:W3CDTF">2016-10-13T11:56:06Z</dcterms:modified>
</cp:coreProperties>
</file>