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5"/>
    <p:sldMasterId id="2147483677" r:id="rId6"/>
  </p:sldMasterIdLst>
  <p:notesMasterIdLst>
    <p:notesMasterId r:id="rId39"/>
  </p:notesMasterIdLst>
  <p:handoutMasterIdLst>
    <p:handoutMasterId r:id="rId40"/>
  </p:handoutMasterIdLst>
  <p:sldIdLst>
    <p:sldId id="307" r:id="rId7"/>
    <p:sldId id="313" r:id="rId8"/>
    <p:sldId id="302" r:id="rId9"/>
    <p:sldId id="315" r:id="rId10"/>
    <p:sldId id="263" r:id="rId11"/>
    <p:sldId id="316" r:id="rId12"/>
    <p:sldId id="319" r:id="rId13"/>
    <p:sldId id="318" r:id="rId14"/>
    <p:sldId id="265" r:id="rId15"/>
    <p:sldId id="264" r:id="rId16"/>
    <p:sldId id="312" r:id="rId17"/>
    <p:sldId id="266" r:id="rId18"/>
    <p:sldId id="320" r:id="rId19"/>
    <p:sldId id="325" r:id="rId20"/>
    <p:sldId id="306" r:id="rId21"/>
    <p:sldId id="337" r:id="rId22"/>
    <p:sldId id="338" r:id="rId23"/>
    <p:sldId id="321" r:id="rId24"/>
    <p:sldId id="322" r:id="rId25"/>
    <p:sldId id="323" r:id="rId26"/>
    <p:sldId id="324" r:id="rId27"/>
    <p:sldId id="290" r:id="rId28"/>
    <p:sldId id="344" r:id="rId29"/>
    <p:sldId id="326" r:id="rId30"/>
    <p:sldId id="327" r:id="rId31"/>
    <p:sldId id="339" r:id="rId32"/>
    <p:sldId id="340" r:id="rId33"/>
    <p:sldId id="341" r:id="rId34"/>
    <p:sldId id="342" r:id="rId35"/>
    <p:sldId id="343" r:id="rId36"/>
    <p:sldId id="300" r:id="rId37"/>
    <p:sldId id="258" r:id="rId38"/>
  </p:sldIdLst>
  <p:sldSz cx="9144000" cy="6858000" type="screen4x3"/>
  <p:notesSz cx="9931400" cy="67945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60"/>
    <a:srgbClr val="B1027C"/>
    <a:srgbClr val="57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2" autoAdjust="0"/>
  </p:normalViewPr>
  <p:slideViewPr>
    <p:cSldViewPr>
      <p:cViewPr>
        <p:scale>
          <a:sx n="100" d="100"/>
          <a:sy n="100" d="100"/>
        </p:scale>
        <p:origin x="-209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/>
      <dgm:t>
        <a:bodyPr/>
        <a:lstStyle/>
        <a:p>
          <a:pPr rtl="0"/>
          <a:r>
            <a:rPr lang="fr-BE" sz="3600" dirty="0" smtClean="0"/>
            <a:t>Défis</a:t>
          </a:r>
          <a:endParaRPr lang="en-US" sz="3600" dirty="0"/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/>
      <dgm:spPr/>
      <dgm:t>
        <a:bodyPr/>
        <a:lstStyle/>
        <a:p>
          <a:pPr rtl="0"/>
          <a:r>
            <a:rPr lang="fr-BE" dirty="0" smtClean="0"/>
            <a:t>Sécurité</a:t>
          </a:r>
          <a:endParaRPr lang="en-US" dirty="0"/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9634512C-E61C-47E9-8316-17039CBEE0C6}">
      <dgm:prSet custT="1"/>
      <dgm:spPr/>
      <dgm:t>
        <a:bodyPr/>
        <a:lstStyle/>
        <a:p>
          <a:pPr rtl="0"/>
          <a:r>
            <a:rPr lang="fr-BE" sz="3600" dirty="0" smtClean="0"/>
            <a:t>Opportunités</a:t>
          </a:r>
          <a:endParaRPr lang="en-US" sz="3600" dirty="0"/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ADEC2C73-3E26-4EE0-ABF8-609EE10494D8}">
      <dgm:prSet/>
      <dgm:spPr/>
      <dgm:t>
        <a:bodyPr/>
        <a:lstStyle/>
        <a:p>
          <a:pPr rtl="0"/>
          <a:r>
            <a:rPr lang="fr-BE" dirty="0" smtClean="0"/>
            <a:t>Flexibilité</a:t>
          </a:r>
          <a:endParaRPr lang="en-US" b="1" dirty="0"/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32A969B1-1F84-48C7-8423-8D352327BF04}">
      <dgm:prSet/>
      <dgm:spPr/>
      <dgm:t>
        <a:bodyPr/>
        <a:lstStyle/>
        <a:p>
          <a:r>
            <a:rPr lang="fr-BE" dirty="0" smtClean="0"/>
            <a:t>Qualité</a:t>
          </a:r>
        </a:p>
      </dgm:t>
    </dgm:pt>
    <dgm:pt modelId="{D0172E33-3F46-4ED6-AB75-95D902FD48D2}" type="parTrans" cxnId="{020162CD-EBEC-4DAA-94C8-63388DCDDF67}">
      <dgm:prSet/>
      <dgm:spPr/>
      <dgm:t>
        <a:bodyPr/>
        <a:lstStyle/>
        <a:p>
          <a:endParaRPr lang="en-GB"/>
        </a:p>
      </dgm:t>
    </dgm:pt>
    <dgm:pt modelId="{1EA2AEF5-5FED-404F-8E3A-16E361AC7B78}" type="sibTrans" cxnId="{020162CD-EBEC-4DAA-94C8-63388DCDDF67}">
      <dgm:prSet/>
      <dgm:spPr/>
      <dgm:t>
        <a:bodyPr/>
        <a:lstStyle/>
        <a:p>
          <a:endParaRPr lang="en-GB"/>
        </a:p>
      </dgm:t>
    </dgm:pt>
    <dgm:pt modelId="{F7B8BE3E-EC52-433F-8932-8278C3E01037}">
      <dgm:prSet/>
      <dgm:spPr/>
      <dgm:t>
        <a:bodyPr/>
        <a:lstStyle/>
        <a:p>
          <a:r>
            <a:rPr lang="fr-BE" dirty="0" smtClean="0"/>
            <a:t>Effet d’échelle</a:t>
          </a:r>
        </a:p>
      </dgm:t>
    </dgm:pt>
    <dgm:pt modelId="{4A04AD3D-6025-4001-835D-75272DF9BC01}" type="parTrans" cxnId="{BB8E1F94-F206-47F1-9E99-23BAA41F8509}">
      <dgm:prSet/>
      <dgm:spPr/>
      <dgm:t>
        <a:bodyPr/>
        <a:lstStyle/>
        <a:p>
          <a:endParaRPr lang="en-GB"/>
        </a:p>
      </dgm:t>
    </dgm:pt>
    <dgm:pt modelId="{EA58653D-F053-44CC-99E9-ABA6AC9D69A3}" type="sibTrans" cxnId="{BB8E1F94-F206-47F1-9E99-23BAA41F8509}">
      <dgm:prSet/>
      <dgm:spPr/>
      <dgm:t>
        <a:bodyPr/>
        <a:lstStyle/>
        <a:p>
          <a:endParaRPr lang="en-GB"/>
        </a:p>
      </dgm:t>
    </dgm:pt>
    <dgm:pt modelId="{EB25E094-9C4C-4BCC-9A30-5E398003B320}">
      <dgm:prSet/>
      <dgm:spPr/>
      <dgm:t>
        <a:bodyPr/>
        <a:lstStyle/>
        <a:p>
          <a:r>
            <a:rPr lang="fr-BE" smtClean="0"/>
            <a:t>Self-service</a:t>
          </a:r>
          <a:endParaRPr lang="fr-BE" dirty="0" smtClean="0"/>
        </a:p>
      </dgm:t>
    </dgm:pt>
    <dgm:pt modelId="{0A09CA47-7793-4201-A41A-929E9FB5A0DB}" type="parTrans" cxnId="{4E9E4C42-A850-48F4-8DCC-55EBAF0BEE8C}">
      <dgm:prSet/>
      <dgm:spPr/>
      <dgm:t>
        <a:bodyPr/>
        <a:lstStyle/>
        <a:p>
          <a:endParaRPr lang="en-GB"/>
        </a:p>
      </dgm:t>
    </dgm:pt>
    <dgm:pt modelId="{DBDF2901-2517-46FA-8717-0652BAE770EF}" type="sibTrans" cxnId="{4E9E4C42-A850-48F4-8DCC-55EBAF0BEE8C}">
      <dgm:prSet/>
      <dgm:spPr/>
      <dgm:t>
        <a:bodyPr/>
        <a:lstStyle/>
        <a:p>
          <a:endParaRPr lang="en-GB"/>
        </a:p>
      </dgm:t>
    </dgm:pt>
    <dgm:pt modelId="{8D5D99A5-F19B-49D4-8590-91CE5ECFFFC2}">
      <dgm:prSet/>
      <dgm:spPr/>
      <dgm:t>
        <a:bodyPr/>
        <a:lstStyle/>
        <a:p>
          <a:r>
            <a:rPr lang="fr-BE" dirty="0" smtClean="0"/>
            <a:t>Collaboration</a:t>
          </a:r>
          <a:endParaRPr lang="fr-BE" dirty="0"/>
        </a:p>
      </dgm:t>
    </dgm:pt>
    <dgm:pt modelId="{1B456A15-A31F-44F0-A81B-3DEC063B81D4}" type="parTrans" cxnId="{A2CA01D8-D87F-472C-9586-0C00454CF4E1}">
      <dgm:prSet/>
      <dgm:spPr/>
      <dgm:t>
        <a:bodyPr/>
        <a:lstStyle/>
        <a:p>
          <a:endParaRPr lang="en-GB"/>
        </a:p>
      </dgm:t>
    </dgm:pt>
    <dgm:pt modelId="{6B932A0E-9D74-441D-A19C-D973B185DF85}" type="sibTrans" cxnId="{A2CA01D8-D87F-472C-9586-0C00454CF4E1}">
      <dgm:prSet/>
      <dgm:spPr/>
      <dgm:t>
        <a:bodyPr/>
        <a:lstStyle/>
        <a:p>
          <a:endParaRPr lang="en-GB"/>
        </a:p>
      </dgm:t>
    </dgm:pt>
    <dgm:pt modelId="{292F29B3-4064-4D5E-9237-16A687B3BCCC}">
      <dgm:prSet/>
      <dgm:spPr/>
      <dgm:t>
        <a:bodyPr/>
        <a:lstStyle/>
        <a:p>
          <a:r>
            <a:rPr lang="fr-BE" dirty="0" smtClean="0"/>
            <a:t>Maîtrise des coûts</a:t>
          </a:r>
        </a:p>
      </dgm:t>
    </dgm:pt>
    <dgm:pt modelId="{01599353-3359-469C-B97D-03521C61CF4B}" type="parTrans" cxnId="{C0442B50-C078-4E08-9806-C7A2AB1F3A54}">
      <dgm:prSet/>
      <dgm:spPr/>
      <dgm:t>
        <a:bodyPr/>
        <a:lstStyle/>
        <a:p>
          <a:endParaRPr lang="en-GB"/>
        </a:p>
      </dgm:t>
    </dgm:pt>
    <dgm:pt modelId="{EA1AA80D-D284-44FB-847E-084FDD17FD8B}" type="sibTrans" cxnId="{C0442B50-C078-4E08-9806-C7A2AB1F3A54}">
      <dgm:prSet/>
      <dgm:spPr/>
      <dgm:t>
        <a:bodyPr/>
        <a:lstStyle/>
        <a:p>
          <a:endParaRPr lang="en-GB"/>
        </a:p>
      </dgm:t>
    </dgm:pt>
    <dgm:pt modelId="{CC7299B2-00E7-43E0-A481-9C3CFBA49986}">
      <dgm:prSet/>
      <dgm:spPr/>
      <dgm:t>
        <a:bodyPr/>
        <a:lstStyle/>
        <a:p>
          <a:r>
            <a:rPr lang="fr-BE" dirty="0" smtClean="0"/>
            <a:t>Confidentialité</a:t>
          </a:r>
        </a:p>
      </dgm:t>
    </dgm:pt>
    <dgm:pt modelId="{ED4F5C25-A6D2-440D-AC1C-436338EAA9F4}" type="parTrans" cxnId="{243C162F-3ADA-4716-95BE-52DA4D24B72F}">
      <dgm:prSet/>
      <dgm:spPr/>
      <dgm:t>
        <a:bodyPr/>
        <a:lstStyle/>
        <a:p>
          <a:endParaRPr lang="en-GB"/>
        </a:p>
      </dgm:t>
    </dgm:pt>
    <dgm:pt modelId="{BA7077CF-0888-4328-B33C-231D2F8FEFC0}" type="sibTrans" cxnId="{243C162F-3ADA-4716-95BE-52DA4D24B72F}">
      <dgm:prSet/>
      <dgm:spPr/>
      <dgm:t>
        <a:bodyPr/>
        <a:lstStyle/>
        <a:p>
          <a:endParaRPr lang="en-GB"/>
        </a:p>
      </dgm:t>
    </dgm:pt>
    <dgm:pt modelId="{4BE8089C-AC18-465F-84F3-8EC2E87E75EE}">
      <dgm:prSet/>
      <dgm:spPr/>
      <dgm:t>
        <a:bodyPr/>
        <a:lstStyle/>
        <a:p>
          <a:r>
            <a:rPr lang="fr-BE" dirty="0" smtClean="0"/>
            <a:t>Continuité</a:t>
          </a:r>
          <a:endParaRPr lang="fr-BE" dirty="0"/>
        </a:p>
      </dgm:t>
    </dgm:pt>
    <dgm:pt modelId="{DD3A12E5-EC70-4D68-8BEF-E0A835A07028}" type="parTrans" cxnId="{EC914EAA-75F9-4C97-B4EA-0D312B7ED137}">
      <dgm:prSet/>
      <dgm:spPr/>
      <dgm:t>
        <a:bodyPr/>
        <a:lstStyle/>
        <a:p>
          <a:endParaRPr lang="en-GB"/>
        </a:p>
      </dgm:t>
    </dgm:pt>
    <dgm:pt modelId="{3177DAC6-4532-4A36-87D3-E263ECE016BF}" type="sibTrans" cxnId="{EC914EAA-75F9-4C97-B4EA-0D312B7ED137}">
      <dgm:prSet/>
      <dgm:spPr/>
      <dgm:t>
        <a:bodyPr/>
        <a:lstStyle/>
        <a:p>
          <a:endParaRPr lang="en-GB"/>
        </a:p>
      </dgm:t>
    </dgm:pt>
    <dgm:pt modelId="{A442147E-3FB5-406E-AD79-F4CEFEEF172C}">
      <dgm:prSet/>
      <dgm:spPr/>
      <dgm:t>
        <a:bodyPr/>
        <a:lstStyle/>
        <a:p>
          <a:r>
            <a:rPr lang="fr-BE" dirty="0" smtClean="0"/>
            <a:t>Connaissance</a:t>
          </a:r>
        </a:p>
      </dgm:t>
    </dgm:pt>
    <dgm:pt modelId="{92DA622A-E776-4F6E-AEB6-4F7298B8FD33}" type="parTrans" cxnId="{3FF03A07-A8C6-4560-93E2-139BD1D128B7}">
      <dgm:prSet/>
      <dgm:spPr/>
      <dgm:t>
        <a:bodyPr/>
        <a:lstStyle/>
        <a:p>
          <a:endParaRPr lang="en-GB"/>
        </a:p>
      </dgm:t>
    </dgm:pt>
    <dgm:pt modelId="{D16689F3-4C48-44D0-BB2E-21218478189D}" type="sibTrans" cxnId="{3FF03A07-A8C6-4560-93E2-139BD1D128B7}">
      <dgm:prSet/>
      <dgm:spPr/>
      <dgm:t>
        <a:bodyPr/>
        <a:lstStyle/>
        <a:p>
          <a:endParaRPr lang="en-GB"/>
        </a:p>
      </dgm:t>
    </dgm:pt>
    <dgm:pt modelId="{7F94B6EE-E940-4BF8-9FCD-86835691750D}">
      <dgm:prSet/>
      <dgm:spPr/>
      <dgm:t>
        <a:bodyPr/>
        <a:lstStyle/>
        <a:p>
          <a:r>
            <a:rPr lang="fr-BE" dirty="0" smtClean="0"/>
            <a:t>Contrôle stratégique  </a:t>
          </a:r>
          <a:endParaRPr lang="en-GB" dirty="0"/>
        </a:p>
      </dgm:t>
    </dgm:pt>
    <dgm:pt modelId="{BC7966F2-AA5D-43F4-9127-040396FE6BA4}" type="parTrans" cxnId="{5A763549-9B30-4BCF-B93B-00D91A8603B8}">
      <dgm:prSet/>
      <dgm:spPr/>
      <dgm:t>
        <a:bodyPr/>
        <a:lstStyle/>
        <a:p>
          <a:endParaRPr lang="en-GB"/>
        </a:p>
      </dgm:t>
    </dgm:pt>
    <dgm:pt modelId="{2E176003-D09F-4246-8197-28944C872C5B}" type="sibTrans" cxnId="{5A763549-9B30-4BCF-B93B-00D91A8603B8}">
      <dgm:prSet/>
      <dgm:spPr/>
      <dgm:t>
        <a:bodyPr/>
        <a:lstStyle/>
        <a:p>
          <a:endParaRPr lang="en-GB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</dgm:pt>
    <dgm:pt modelId="{C17315EE-2492-4F67-BC27-8FA2B2624ACB}" type="pres">
      <dgm:prSet presAssocID="{E0675BF5-6A30-463F-BCCC-7325BA213CB0}" presName="parTx" presStyleLbl="alignNode1" presStyleIdx="0" presStyleCnt="2" custLinFactX="14531" custLinFactNeighborX="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 custLinFactX="14531" custLinFactNeighborX="100000" custLinFactNeighborY="44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</dgm:pt>
    <dgm:pt modelId="{5F3F2DBF-108F-4FB2-91BE-020C6509EE90}" type="pres">
      <dgm:prSet presAssocID="{9634512C-E61C-47E9-8316-17039CBEE0C6}" presName="composite" presStyleCnt="0"/>
      <dgm:spPr/>
    </dgm:pt>
    <dgm:pt modelId="{41006EA0-1C35-4ADD-BA65-5F5F80C2EF6E}" type="pres">
      <dgm:prSet presAssocID="{9634512C-E61C-47E9-8316-17039CBEE0C6}" presName="parTx" presStyleLbl="alignNode1" presStyleIdx="1" presStyleCnt="2" custLinFactX="-14806" custLinFactNeighborX="-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 custLinFactX="-14806" custLinFactNeighborX="-100000" custLinFactNeighborY="-3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31F47C3-1866-4A88-ACB0-70DD60A4F31D}" type="presOf" srcId="{7F94B6EE-E940-4BF8-9FCD-86835691750D}" destId="{C07D37A6-CB37-4202-957D-F7DC1E6B4179}" srcOrd="0" destOrd="4" presId="urn:microsoft.com/office/officeart/2005/8/layout/hList1"/>
    <dgm:cxn modelId="{2F2F26E2-5736-4E55-A7E7-B2F1CD397A69}" type="presOf" srcId="{8D5D99A5-F19B-49D4-8590-91CE5ECFFFC2}" destId="{E9700F79-E3C7-4DDC-921A-EAB47CBD965F}" srcOrd="0" destOrd="4" presId="urn:microsoft.com/office/officeart/2005/8/layout/hList1"/>
    <dgm:cxn modelId="{80871F92-9578-404C-8F9E-22E59124CE50}" type="presOf" srcId="{4BE8089C-AC18-465F-84F3-8EC2E87E75EE}" destId="{C07D37A6-CB37-4202-957D-F7DC1E6B4179}" srcOrd="0" destOrd="2" presId="urn:microsoft.com/office/officeart/2005/8/layout/hList1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C0442B50-C078-4E08-9806-C7A2AB1F3A54}" srcId="{9634512C-E61C-47E9-8316-17039CBEE0C6}" destId="{292F29B3-4064-4D5E-9237-16A687B3BCCC}" srcOrd="5" destOrd="0" parTransId="{01599353-3359-469C-B97D-03521C61CF4B}" sibTransId="{EA1AA80D-D284-44FB-847E-084FDD17FD8B}"/>
    <dgm:cxn modelId="{020162CD-EBEC-4DAA-94C8-63388DCDDF67}" srcId="{9634512C-E61C-47E9-8316-17039CBEE0C6}" destId="{32A969B1-1F84-48C7-8423-8D352327BF04}" srcOrd="1" destOrd="0" parTransId="{D0172E33-3F46-4ED6-AB75-95D902FD48D2}" sibTransId="{1EA2AEF5-5FED-404F-8E3A-16E361AC7B78}"/>
    <dgm:cxn modelId="{A2CA01D8-D87F-472C-9586-0C00454CF4E1}" srcId="{9634512C-E61C-47E9-8316-17039CBEE0C6}" destId="{8D5D99A5-F19B-49D4-8590-91CE5ECFFFC2}" srcOrd="4" destOrd="0" parTransId="{1B456A15-A31F-44F0-A81B-3DEC063B81D4}" sibTransId="{6B932A0E-9D74-441D-A19C-D973B185DF85}"/>
    <dgm:cxn modelId="{784CBB87-4229-4EED-8443-0F500E2F31C6}" type="presOf" srcId="{F7B8BE3E-EC52-433F-8932-8278C3E01037}" destId="{E9700F79-E3C7-4DDC-921A-EAB47CBD965F}" srcOrd="0" destOrd="2" presId="urn:microsoft.com/office/officeart/2005/8/layout/hList1"/>
    <dgm:cxn modelId="{BB8E1F94-F206-47F1-9E99-23BAA41F8509}" srcId="{9634512C-E61C-47E9-8316-17039CBEE0C6}" destId="{F7B8BE3E-EC52-433F-8932-8278C3E01037}" srcOrd="2" destOrd="0" parTransId="{4A04AD3D-6025-4001-835D-75272DF9BC01}" sibTransId="{EA58653D-F053-44CC-99E9-ABA6AC9D69A3}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EC914EAA-75F9-4C97-B4EA-0D312B7ED137}" srcId="{E0675BF5-6A30-463F-BCCC-7325BA213CB0}" destId="{4BE8089C-AC18-465F-84F3-8EC2E87E75EE}" srcOrd="2" destOrd="0" parTransId="{DD3A12E5-EC70-4D68-8BEF-E0A835A07028}" sibTransId="{3177DAC6-4532-4A36-87D3-E263ECE016BF}"/>
    <dgm:cxn modelId="{9D17A848-6506-470F-95D7-2FC81AF4E6F0}" type="presOf" srcId="{E0675BF5-6A30-463F-BCCC-7325BA213CB0}" destId="{C17315EE-2492-4F67-BC27-8FA2B2624ACB}" srcOrd="0" destOrd="0" presId="urn:microsoft.com/office/officeart/2005/8/layout/hList1"/>
    <dgm:cxn modelId="{3FF03A07-A8C6-4560-93E2-139BD1D128B7}" srcId="{E0675BF5-6A30-463F-BCCC-7325BA213CB0}" destId="{A442147E-3FB5-406E-AD79-F4CEFEEF172C}" srcOrd="3" destOrd="0" parTransId="{92DA622A-E776-4F6E-AEB6-4F7298B8FD33}" sibTransId="{D16689F3-4C48-44D0-BB2E-21218478189D}"/>
    <dgm:cxn modelId="{5470E488-F8AA-478C-8C53-2207E2ED1E69}" type="presOf" srcId="{292F29B3-4064-4D5E-9237-16A687B3BCCC}" destId="{E9700F79-E3C7-4DDC-921A-EAB47CBD965F}" srcOrd="0" destOrd="5" presId="urn:microsoft.com/office/officeart/2005/8/layout/hList1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41E5995A-7341-4E00-90AD-97D3370FF523}" type="presOf" srcId="{AB8A3637-3684-44E5-9A10-5F4B5C36144B}" destId="{2B73E981-B842-4BEA-A2C0-509F6D978567}" srcOrd="0" destOrd="0" presId="urn:microsoft.com/office/officeart/2005/8/layout/hList1"/>
    <dgm:cxn modelId="{708F0BBA-6C9D-4724-BE54-2FB303615D04}" type="presOf" srcId="{A442147E-3FB5-406E-AD79-F4CEFEEF172C}" destId="{C07D37A6-CB37-4202-957D-F7DC1E6B4179}" srcOrd="0" destOrd="3" presId="urn:microsoft.com/office/officeart/2005/8/layout/hList1"/>
    <dgm:cxn modelId="{243C162F-3ADA-4716-95BE-52DA4D24B72F}" srcId="{E0675BF5-6A30-463F-BCCC-7325BA213CB0}" destId="{CC7299B2-00E7-43E0-A481-9C3CFBA49986}" srcOrd="1" destOrd="0" parTransId="{ED4F5C25-A6D2-440D-AC1C-436338EAA9F4}" sibTransId="{BA7077CF-0888-4328-B33C-231D2F8FEFC0}"/>
    <dgm:cxn modelId="{E06AB08C-B852-45A0-BD72-6A65970C4BF8}" type="presOf" srcId="{CC7299B2-00E7-43E0-A481-9C3CFBA49986}" destId="{C07D37A6-CB37-4202-957D-F7DC1E6B4179}" srcOrd="0" destOrd="1" presId="urn:microsoft.com/office/officeart/2005/8/layout/hList1"/>
    <dgm:cxn modelId="{6EF7E0E2-97C2-417E-B762-C33B8F0CDCB8}" type="presOf" srcId="{9634512C-E61C-47E9-8316-17039CBEE0C6}" destId="{41006EA0-1C35-4ADD-BA65-5F5F80C2EF6E}" srcOrd="0" destOrd="0" presId="urn:microsoft.com/office/officeart/2005/8/layout/hList1"/>
    <dgm:cxn modelId="{0AF24433-F009-47AB-9F19-EF746A8E9794}" type="presOf" srcId="{EB25E094-9C4C-4BCC-9A30-5E398003B320}" destId="{E9700F79-E3C7-4DDC-921A-EAB47CBD965F}" srcOrd="0" destOrd="3" presId="urn:microsoft.com/office/officeart/2005/8/layout/hList1"/>
    <dgm:cxn modelId="{CDC79735-8753-4219-8227-F68DD6C58097}" type="presOf" srcId="{ADEC2C73-3E26-4EE0-ABF8-609EE10494D8}" destId="{E9700F79-E3C7-4DDC-921A-EAB47CBD965F}" srcOrd="0" destOrd="0" presId="urn:microsoft.com/office/officeart/2005/8/layout/hList1"/>
    <dgm:cxn modelId="{5A763549-9B30-4BCF-B93B-00D91A8603B8}" srcId="{E0675BF5-6A30-463F-BCCC-7325BA213CB0}" destId="{7F94B6EE-E940-4BF8-9FCD-86835691750D}" srcOrd="4" destOrd="0" parTransId="{BC7966F2-AA5D-43F4-9127-040396FE6BA4}" sibTransId="{2E176003-D09F-4246-8197-28944C872C5B}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18A42AEF-CAD0-4E2E-BB22-23C3AC088BB1}" type="presOf" srcId="{32A969B1-1F84-48C7-8423-8D352327BF04}" destId="{E9700F79-E3C7-4DDC-921A-EAB47CBD965F}" srcOrd="0" destOrd="1" presId="urn:microsoft.com/office/officeart/2005/8/layout/hList1"/>
    <dgm:cxn modelId="{4E9E4C42-A850-48F4-8DCC-55EBAF0BEE8C}" srcId="{9634512C-E61C-47E9-8316-17039CBEE0C6}" destId="{EB25E094-9C4C-4BCC-9A30-5E398003B320}" srcOrd="3" destOrd="0" parTransId="{0A09CA47-7793-4201-A41A-929E9FB5A0DB}" sibTransId="{DBDF2901-2517-46FA-8717-0652BAE770EF}"/>
    <dgm:cxn modelId="{67B2AD01-CE5C-4F65-A1FD-C1D72824FF78}" type="presOf" srcId="{9EC295CC-6447-4F8A-ACF1-9777618B0F2D}" destId="{C07D37A6-CB37-4202-957D-F7DC1E6B4179}" srcOrd="0" destOrd="0" presId="urn:microsoft.com/office/officeart/2005/8/layout/hList1"/>
    <dgm:cxn modelId="{0EE043A8-9E3D-414F-9D23-3B94867146E8}" type="presParOf" srcId="{2B73E981-B842-4BEA-A2C0-509F6D978567}" destId="{13D971C7-C27A-48B1-8591-FF8061B8D539}" srcOrd="0" destOrd="0" presId="urn:microsoft.com/office/officeart/2005/8/layout/hList1"/>
    <dgm:cxn modelId="{29108879-D052-4E7B-9A3E-48803FE8A48B}" type="presParOf" srcId="{13D971C7-C27A-48B1-8591-FF8061B8D539}" destId="{C17315EE-2492-4F67-BC27-8FA2B2624ACB}" srcOrd="0" destOrd="0" presId="urn:microsoft.com/office/officeart/2005/8/layout/hList1"/>
    <dgm:cxn modelId="{ADBBDB53-45B2-42D8-A553-6C894C6557B1}" type="presParOf" srcId="{13D971C7-C27A-48B1-8591-FF8061B8D539}" destId="{C07D37A6-CB37-4202-957D-F7DC1E6B4179}" srcOrd="1" destOrd="0" presId="urn:microsoft.com/office/officeart/2005/8/layout/hList1"/>
    <dgm:cxn modelId="{81727752-D285-465D-98CC-304306C29EB8}" type="presParOf" srcId="{2B73E981-B842-4BEA-A2C0-509F6D978567}" destId="{272249B5-E59A-4069-8772-CDD68FDB595C}" srcOrd="1" destOrd="0" presId="urn:microsoft.com/office/officeart/2005/8/layout/hList1"/>
    <dgm:cxn modelId="{32B1DFC4-6819-46D6-9FD7-4351A128F75F}" type="presParOf" srcId="{2B73E981-B842-4BEA-A2C0-509F6D978567}" destId="{5F3F2DBF-108F-4FB2-91BE-020C6509EE90}" srcOrd="2" destOrd="0" presId="urn:microsoft.com/office/officeart/2005/8/layout/hList1"/>
    <dgm:cxn modelId="{1652A1D6-0DE0-415E-A5EC-A13D8FE957E8}" type="presParOf" srcId="{5F3F2DBF-108F-4FB2-91BE-020C6509EE90}" destId="{41006EA0-1C35-4ADD-BA65-5F5F80C2EF6E}" srcOrd="0" destOrd="0" presId="urn:microsoft.com/office/officeart/2005/8/layout/hList1"/>
    <dgm:cxn modelId="{905BF25D-537B-4723-854C-87FD6A8372B5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7CABF-C4D3-4E46-8CB2-F1BF8C0DDA9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8B4D9-92FF-4D1C-8111-B74FCEAD93D0}">
      <dgm:prSet custT="1"/>
      <dgm:spPr/>
      <dgm:t>
        <a:bodyPr/>
        <a:lstStyle/>
        <a:p>
          <a:r>
            <a:rPr lang="nl-BE" sz="1600" dirty="0" smtClean="0"/>
            <a:t>Gouvernement</a:t>
          </a:r>
          <a:endParaRPr lang="en-US" sz="1600" dirty="0"/>
        </a:p>
      </dgm:t>
    </dgm:pt>
    <dgm:pt modelId="{87D37558-7AA3-40EE-897D-AC94FFD5C4C6}" type="parTrans" cxnId="{8172E3DD-15EF-49DD-BD74-87E7CCA52130}">
      <dgm:prSet/>
      <dgm:spPr/>
      <dgm:t>
        <a:bodyPr/>
        <a:lstStyle/>
        <a:p>
          <a:endParaRPr lang="en-US" sz="2400"/>
        </a:p>
      </dgm:t>
    </dgm:pt>
    <dgm:pt modelId="{F7F5AE2F-164C-4CBD-B1F1-34D03D93B765}" type="sibTrans" cxnId="{8172E3DD-15EF-49DD-BD74-87E7CCA52130}">
      <dgm:prSet/>
      <dgm:spPr/>
      <dgm:t>
        <a:bodyPr/>
        <a:lstStyle/>
        <a:p>
          <a:endParaRPr lang="en-US" sz="2400"/>
        </a:p>
      </dgm:t>
    </dgm:pt>
    <dgm:pt modelId="{38B411DE-4B5E-4B7B-8930-D6C1F48E34F0}">
      <dgm:prSet phldrT="[Text]" custT="1"/>
      <dgm:spPr/>
      <dgm:t>
        <a:bodyPr/>
        <a:lstStyle/>
        <a:p>
          <a:r>
            <a:rPr lang="nl-BE" sz="1600" dirty="0" smtClean="0"/>
            <a:t>G-Cloud </a:t>
          </a:r>
          <a:r>
            <a:rPr lang="nl-BE" sz="1600" dirty="0" err="1" smtClean="0"/>
            <a:t>Operational</a:t>
          </a:r>
          <a:r>
            <a:rPr lang="nl-BE" sz="1600" dirty="0" smtClean="0"/>
            <a:t> &amp; Program Board</a:t>
          </a:r>
          <a:endParaRPr lang="en-US" sz="1600" dirty="0"/>
        </a:p>
      </dgm:t>
    </dgm:pt>
    <dgm:pt modelId="{40032254-4C80-4E86-82B3-8A87108DAC90}" type="sibTrans" cxnId="{C12819EF-AE26-4267-933A-E40223B8A5CC}">
      <dgm:prSet/>
      <dgm:spPr/>
      <dgm:t>
        <a:bodyPr/>
        <a:lstStyle/>
        <a:p>
          <a:endParaRPr lang="en-US" sz="2400"/>
        </a:p>
      </dgm:t>
    </dgm:pt>
    <dgm:pt modelId="{8931F1E0-7628-4BEB-84A4-BC1CEF98712D}" type="parTrans" cxnId="{C12819EF-AE26-4267-933A-E40223B8A5CC}">
      <dgm:prSet/>
      <dgm:spPr/>
      <dgm:t>
        <a:bodyPr/>
        <a:lstStyle/>
        <a:p>
          <a:endParaRPr lang="en-US" sz="2400"/>
        </a:p>
      </dgm:t>
    </dgm:pt>
    <dgm:pt modelId="{AF21F6B1-F4B5-49AB-AA90-887358530BF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dirty="0" smtClean="0"/>
            <a:t>G-Cloud Strategic Board</a:t>
          </a:r>
          <a:endParaRPr lang="fr-BE" sz="1600" dirty="0" smtClean="0"/>
        </a:p>
      </dgm:t>
    </dgm:pt>
    <dgm:pt modelId="{BBA71D42-7F51-481E-ABE0-20A25BF91406}" type="sibTrans" cxnId="{29D448B6-3171-44EA-8497-8C788FE2CE05}">
      <dgm:prSet/>
      <dgm:spPr/>
      <dgm:t>
        <a:bodyPr/>
        <a:lstStyle/>
        <a:p>
          <a:endParaRPr lang="en-US" sz="2400"/>
        </a:p>
      </dgm:t>
    </dgm:pt>
    <dgm:pt modelId="{36C890F9-09F1-4E78-8C45-63FE13A49FCE}" type="parTrans" cxnId="{29D448B6-3171-44EA-8497-8C788FE2CE05}">
      <dgm:prSet/>
      <dgm:spPr/>
      <dgm:t>
        <a:bodyPr/>
        <a:lstStyle/>
        <a:p>
          <a:endParaRPr lang="en-US" sz="2400"/>
        </a:p>
      </dgm:t>
    </dgm:pt>
    <dgm:pt modelId="{F430EE30-5580-4F71-8518-C178E57E206D}">
      <dgm:prSet custT="1"/>
      <dgm:spPr/>
      <dgm:t>
        <a:bodyPr/>
        <a:lstStyle/>
        <a:p>
          <a:r>
            <a:rPr lang="nl-BE" sz="1600" dirty="0" smtClean="0"/>
            <a:t>SPF/SPP</a:t>
          </a:r>
          <a:br>
            <a:rPr lang="nl-BE" sz="1600" dirty="0" smtClean="0"/>
          </a:br>
          <a:r>
            <a:rPr lang="nl-BE" sz="1600" dirty="0" smtClean="0"/>
            <a:t>(SPF </a:t>
          </a:r>
          <a:r>
            <a:rPr lang="nl-BE" sz="1600" dirty="0" err="1" smtClean="0"/>
            <a:t>horizontal</a:t>
          </a:r>
          <a:r>
            <a:rPr lang="nl-BE" sz="1600" dirty="0" smtClean="0"/>
            <a:t>, SPF FIN, </a:t>
          </a:r>
          <a:r>
            <a:rPr lang="nl-BE" sz="1600" dirty="0" err="1" smtClean="0"/>
            <a:t>Belnet</a:t>
          </a:r>
          <a:r>
            <a:rPr lang="nl-BE" sz="1600" dirty="0" smtClean="0"/>
            <a:t>, …)</a:t>
          </a:r>
          <a:endParaRPr lang="fr-BE" sz="1600" dirty="0"/>
        </a:p>
      </dgm:t>
    </dgm:pt>
    <dgm:pt modelId="{8EAB2EAF-293E-4BF8-B15C-04C4020C711D}" type="parTrans" cxnId="{BA1711C6-F7C1-47B3-85DA-41D052D91703}">
      <dgm:prSet/>
      <dgm:spPr/>
      <dgm:t>
        <a:bodyPr/>
        <a:lstStyle/>
        <a:p>
          <a:endParaRPr lang="en-US" sz="2400"/>
        </a:p>
      </dgm:t>
    </dgm:pt>
    <dgm:pt modelId="{B517E046-FDC5-4868-BFD0-BF88BB8ADA5F}" type="sibTrans" cxnId="{BA1711C6-F7C1-47B3-85DA-41D052D91703}">
      <dgm:prSet/>
      <dgm:spPr/>
      <dgm:t>
        <a:bodyPr/>
        <a:lstStyle/>
        <a:p>
          <a:endParaRPr lang="en-US" sz="2400"/>
        </a:p>
      </dgm:t>
    </dgm:pt>
    <dgm:pt modelId="{10BCECCC-3286-41B1-BE04-C771606F7820}">
      <dgm:prSet custT="1"/>
      <dgm:spPr/>
      <dgm:t>
        <a:bodyPr/>
        <a:lstStyle/>
        <a:p>
          <a:r>
            <a:rPr lang="nl-BE" sz="1600" dirty="0" smtClean="0"/>
            <a:t>IPSS/OIP (BCSS…)</a:t>
          </a:r>
          <a:endParaRPr lang="fr-BE" sz="1600" dirty="0"/>
        </a:p>
      </dgm:t>
    </dgm:pt>
    <dgm:pt modelId="{B7D6A699-EE8D-44A7-B75B-34C841BCA3B8}" type="parTrans" cxnId="{74C09B2B-C49D-443D-A64B-6E9EC157AC05}">
      <dgm:prSet/>
      <dgm:spPr/>
      <dgm:t>
        <a:bodyPr/>
        <a:lstStyle/>
        <a:p>
          <a:endParaRPr lang="en-US" sz="2400"/>
        </a:p>
      </dgm:t>
    </dgm:pt>
    <dgm:pt modelId="{D8DACB58-054E-4FCA-8191-9AD2432E5A87}" type="sibTrans" cxnId="{74C09B2B-C49D-443D-A64B-6E9EC157AC05}">
      <dgm:prSet/>
      <dgm:spPr/>
      <dgm:t>
        <a:bodyPr/>
        <a:lstStyle/>
        <a:p>
          <a:endParaRPr lang="en-US" sz="2400"/>
        </a:p>
      </dgm:t>
    </dgm:pt>
    <dgm:pt modelId="{5F2AE96D-6AA0-4924-A53B-2425DDED6264}">
      <dgm:prSet custT="1"/>
      <dgm:spPr/>
      <dgm:t>
        <a:bodyPr/>
        <a:lstStyle/>
        <a:p>
          <a:r>
            <a:rPr lang="en-US" sz="1600" dirty="0" smtClean="0"/>
            <a:t>Association de SPF/SPP/OIP</a:t>
          </a:r>
          <a:endParaRPr lang="en-US" sz="1600" dirty="0"/>
        </a:p>
      </dgm:t>
    </dgm:pt>
    <dgm:pt modelId="{E3046455-3174-4E7D-81DB-C305D1125A45}" type="parTrans" cxnId="{85970516-D158-4413-97AC-8933BFF15FBD}">
      <dgm:prSet/>
      <dgm:spPr/>
      <dgm:t>
        <a:bodyPr/>
        <a:lstStyle/>
        <a:p>
          <a:endParaRPr lang="en-US" sz="2400"/>
        </a:p>
      </dgm:t>
    </dgm:pt>
    <dgm:pt modelId="{02032209-A947-4267-B9BC-2023FE66DEF3}" type="sibTrans" cxnId="{85970516-D158-4413-97AC-8933BFF15FBD}">
      <dgm:prSet/>
      <dgm:spPr/>
      <dgm:t>
        <a:bodyPr/>
        <a:lstStyle/>
        <a:p>
          <a:endParaRPr lang="en-US" sz="2400"/>
        </a:p>
      </dgm:t>
    </dgm:pt>
    <dgm:pt modelId="{D5877657-DD1C-4DF1-9C8B-74C149441555}">
      <dgm:prSet custT="1"/>
      <dgm:spPr/>
      <dgm:t>
        <a:bodyPr/>
        <a:lstStyle/>
        <a:p>
          <a:r>
            <a:rPr lang="nl-BE" sz="1600" dirty="0" err="1" smtClean="0"/>
            <a:t>Sociétés</a:t>
          </a:r>
          <a:r>
            <a:rPr lang="nl-BE" sz="1600" dirty="0" smtClean="0"/>
            <a:t> ICT </a:t>
          </a:r>
          <a:r>
            <a:rPr lang="nl-BE" sz="1600" dirty="0" err="1" smtClean="0"/>
            <a:t>privées</a:t>
          </a:r>
          <a:r>
            <a:rPr lang="nl-BE" sz="1600" dirty="0" smtClean="0"/>
            <a:t> sous la </a:t>
          </a:r>
          <a:r>
            <a:rPr lang="nl-BE" sz="1600" dirty="0" err="1" smtClean="0"/>
            <a:t>direction</a:t>
          </a:r>
          <a:r>
            <a:rPr lang="nl-BE" sz="1600" dirty="0" smtClean="0"/>
            <a:t> de SPF/IPSS/…</a:t>
          </a:r>
          <a:endParaRPr lang="en-US" sz="1600" dirty="0"/>
        </a:p>
      </dgm:t>
    </dgm:pt>
    <dgm:pt modelId="{F7CFAA3F-3ECE-4546-92EE-B235278F1C15}" type="parTrans" cxnId="{11453AD5-D6AE-4645-90E2-52428AD3390E}">
      <dgm:prSet/>
      <dgm:spPr/>
      <dgm:t>
        <a:bodyPr/>
        <a:lstStyle/>
        <a:p>
          <a:endParaRPr lang="en-US" sz="2400"/>
        </a:p>
      </dgm:t>
    </dgm:pt>
    <dgm:pt modelId="{0F035546-D055-415A-A591-2F4BEE411E46}" type="sibTrans" cxnId="{11453AD5-D6AE-4645-90E2-52428AD3390E}">
      <dgm:prSet/>
      <dgm:spPr/>
      <dgm:t>
        <a:bodyPr/>
        <a:lstStyle/>
        <a:p>
          <a:endParaRPr lang="en-US" sz="2400"/>
        </a:p>
      </dgm:t>
    </dgm:pt>
    <dgm:pt modelId="{604BF32C-DEF7-4466-8382-C91F28728D50}" type="pres">
      <dgm:prSet presAssocID="{A317CABF-C4D3-4E46-8CB2-F1BF8C0DDA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89A5DB4-DE7B-434B-BADD-FD6629BAE3DF}" type="pres">
      <dgm:prSet presAssocID="{A317CABF-C4D3-4E46-8CB2-F1BF8C0DDA94}" presName="hierFlow" presStyleCnt="0"/>
      <dgm:spPr/>
    </dgm:pt>
    <dgm:pt modelId="{AACED06D-AD31-47F4-8948-873838845214}" type="pres">
      <dgm:prSet presAssocID="{A317CABF-C4D3-4E46-8CB2-F1BF8C0DDA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4C74B8-D5F8-4C63-B6AE-C740EC012BCD}" type="pres">
      <dgm:prSet presAssocID="{96D8B4D9-92FF-4D1C-8111-B74FCEAD93D0}" presName="Name14" presStyleCnt="0"/>
      <dgm:spPr/>
    </dgm:pt>
    <dgm:pt modelId="{EFBDBDBB-F016-42CB-9185-D17AE18730A2}" type="pres">
      <dgm:prSet presAssocID="{96D8B4D9-92FF-4D1C-8111-B74FCEAD93D0}" presName="level1Shape" presStyleLbl="node0" presStyleIdx="0" presStyleCnt="1" custScaleX="11060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7C704E9-22F4-4374-96C3-69F5CAD1DB1C}" type="pres">
      <dgm:prSet presAssocID="{96D8B4D9-92FF-4D1C-8111-B74FCEAD93D0}" presName="hierChild2" presStyleCnt="0"/>
      <dgm:spPr/>
    </dgm:pt>
    <dgm:pt modelId="{E753885E-5E29-4AA1-97C6-E523B79A20E0}" type="pres">
      <dgm:prSet presAssocID="{36C890F9-09F1-4E78-8C45-63FE13A49FCE}" presName="Name19" presStyleLbl="parChTrans1D2" presStyleIdx="0" presStyleCnt="1"/>
      <dgm:spPr/>
      <dgm:t>
        <a:bodyPr/>
        <a:lstStyle/>
        <a:p>
          <a:endParaRPr lang="fr-BE"/>
        </a:p>
      </dgm:t>
    </dgm:pt>
    <dgm:pt modelId="{F199B688-71AA-46D0-8335-ADF92C47C0DE}" type="pres">
      <dgm:prSet presAssocID="{AF21F6B1-F4B5-49AB-AA90-887358530BF3}" presName="Name21" presStyleCnt="0"/>
      <dgm:spPr/>
    </dgm:pt>
    <dgm:pt modelId="{FC62007E-0289-41CD-808B-B2867874EBE1}" type="pres">
      <dgm:prSet presAssocID="{AF21F6B1-F4B5-49AB-AA90-887358530BF3}" presName="level2Shape" presStyleLbl="node2" presStyleIdx="0" presStyleCnt="1"/>
      <dgm:spPr/>
      <dgm:t>
        <a:bodyPr/>
        <a:lstStyle/>
        <a:p>
          <a:endParaRPr lang="en-US"/>
        </a:p>
      </dgm:t>
    </dgm:pt>
    <dgm:pt modelId="{17BB4D9A-058A-49FF-9C88-03AE3DFD27D8}" type="pres">
      <dgm:prSet presAssocID="{AF21F6B1-F4B5-49AB-AA90-887358530BF3}" presName="hierChild3" presStyleCnt="0"/>
      <dgm:spPr/>
    </dgm:pt>
    <dgm:pt modelId="{2ABDDC3B-0E3F-4094-B2A0-81DDA2235859}" type="pres">
      <dgm:prSet presAssocID="{8931F1E0-7628-4BEB-84A4-BC1CEF98712D}" presName="Name19" presStyleLbl="parChTrans1D3" presStyleIdx="0" presStyleCnt="1"/>
      <dgm:spPr/>
      <dgm:t>
        <a:bodyPr/>
        <a:lstStyle/>
        <a:p>
          <a:endParaRPr lang="fr-BE"/>
        </a:p>
      </dgm:t>
    </dgm:pt>
    <dgm:pt modelId="{46DB721C-FC66-4A6D-B0C7-4838A570E708}" type="pres">
      <dgm:prSet presAssocID="{38B411DE-4B5E-4B7B-8930-D6C1F48E34F0}" presName="Name21" presStyleCnt="0"/>
      <dgm:spPr/>
    </dgm:pt>
    <dgm:pt modelId="{1719D184-4BDA-4438-BCFC-3C8F0189EFDE}" type="pres">
      <dgm:prSet presAssocID="{38B411DE-4B5E-4B7B-8930-D6C1F48E34F0}" presName="level2Shape" presStyleLbl="node3" presStyleIdx="0" presStyleCnt="1"/>
      <dgm:spPr/>
      <dgm:t>
        <a:bodyPr/>
        <a:lstStyle/>
        <a:p>
          <a:endParaRPr lang="fr-BE"/>
        </a:p>
      </dgm:t>
    </dgm:pt>
    <dgm:pt modelId="{87D81BB3-A358-4DD2-BFA3-25700280D231}" type="pres">
      <dgm:prSet presAssocID="{38B411DE-4B5E-4B7B-8930-D6C1F48E34F0}" presName="hierChild3" presStyleCnt="0"/>
      <dgm:spPr/>
    </dgm:pt>
    <dgm:pt modelId="{10FA042D-5615-4BF9-958C-81FFB5A6DD35}" type="pres">
      <dgm:prSet presAssocID="{8EAB2EAF-293E-4BF8-B15C-04C4020C711D}" presName="Name19" presStyleLbl="parChTrans1D4" presStyleIdx="0" presStyleCnt="4"/>
      <dgm:spPr/>
      <dgm:t>
        <a:bodyPr/>
        <a:lstStyle/>
        <a:p>
          <a:endParaRPr lang="fr-BE"/>
        </a:p>
      </dgm:t>
    </dgm:pt>
    <dgm:pt modelId="{68128852-1A94-46BF-986E-52DDA8CBD552}" type="pres">
      <dgm:prSet presAssocID="{F430EE30-5580-4F71-8518-C178E57E206D}" presName="Name21" presStyleCnt="0"/>
      <dgm:spPr/>
    </dgm:pt>
    <dgm:pt modelId="{69F70529-B724-4F85-8AAE-BA0FB5B39E22}" type="pres">
      <dgm:prSet presAssocID="{F430EE30-5580-4F71-8518-C178E57E206D}" presName="level2Shape" presStyleLbl="node4" presStyleIdx="0" presStyleCnt="4"/>
      <dgm:spPr/>
      <dgm:t>
        <a:bodyPr/>
        <a:lstStyle/>
        <a:p>
          <a:endParaRPr lang="en-US"/>
        </a:p>
      </dgm:t>
    </dgm:pt>
    <dgm:pt modelId="{A5AB88D3-5F22-4E42-8A3C-08F45849A1CF}" type="pres">
      <dgm:prSet presAssocID="{F430EE30-5580-4F71-8518-C178E57E206D}" presName="hierChild3" presStyleCnt="0"/>
      <dgm:spPr/>
    </dgm:pt>
    <dgm:pt modelId="{16DB20CB-D959-404A-86D4-DBD9F03D41C8}" type="pres">
      <dgm:prSet presAssocID="{B7D6A699-EE8D-44A7-B75B-34C841BCA3B8}" presName="Name19" presStyleLbl="parChTrans1D4" presStyleIdx="1" presStyleCnt="4"/>
      <dgm:spPr/>
      <dgm:t>
        <a:bodyPr/>
        <a:lstStyle/>
        <a:p>
          <a:endParaRPr lang="fr-BE"/>
        </a:p>
      </dgm:t>
    </dgm:pt>
    <dgm:pt modelId="{5479D8CD-E0C4-4DF4-965C-69F44E106FAB}" type="pres">
      <dgm:prSet presAssocID="{10BCECCC-3286-41B1-BE04-C771606F7820}" presName="Name21" presStyleCnt="0"/>
      <dgm:spPr/>
    </dgm:pt>
    <dgm:pt modelId="{0C15A292-2059-4B9C-9C47-E66478AFF3EC}" type="pres">
      <dgm:prSet presAssocID="{10BCECCC-3286-41B1-BE04-C771606F7820}" presName="level2Shape" presStyleLbl="node4" presStyleIdx="1" presStyleCnt="4"/>
      <dgm:spPr/>
      <dgm:t>
        <a:bodyPr/>
        <a:lstStyle/>
        <a:p>
          <a:endParaRPr lang="fr-BE"/>
        </a:p>
      </dgm:t>
    </dgm:pt>
    <dgm:pt modelId="{831469DF-BC44-4131-848A-A8B29B0AA5C7}" type="pres">
      <dgm:prSet presAssocID="{10BCECCC-3286-41B1-BE04-C771606F7820}" presName="hierChild3" presStyleCnt="0"/>
      <dgm:spPr/>
    </dgm:pt>
    <dgm:pt modelId="{040AE0B6-74FA-4EA9-BB98-39A17B3C414B}" type="pres">
      <dgm:prSet presAssocID="{E3046455-3174-4E7D-81DB-C305D1125A45}" presName="Name19" presStyleLbl="parChTrans1D4" presStyleIdx="2" presStyleCnt="4"/>
      <dgm:spPr/>
      <dgm:t>
        <a:bodyPr/>
        <a:lstStyle/>
        <a:p>
          <a:endParaRPr lang="fr-BE"/>
        </a:p>
      </dgm:t>
    </dgm:pt>
    <dgm:pt modelId="{19A1C920-E555-45AD-AC9F-346DBA47834F}" type="pres">
      <dgm:prSet presAssocID="{5F2AE96D-6AA0-4924-A53B-2425DDED6264}" presName="Name21" presStyleCnt="0"/>
      <dgm:spPr/>
    </dgm:pt>
    <dgm:pt modelId="{DA09A7DB-7503-4C8C-93E2-88A6921B7EEA}" type="pres">
      <dgm:prSet presAssocID="{5F2AE96D-6AA0-4924-A53B-2425DDED6264}" presName="level2Shape" presStyleLbl="node4" presStyleIdx="2" presStyleCnt="4"/>
      <dgm:spPr/>
      <dgm:t>
        <a:bodyPr/>
        <a:lstStyle/>
        <a:p>
          <a:endParaRPr lang="fr-BE"/>
        </a:p>
      </dgm:t>
    </dgm:pt>
    <dgm:pt modelId="{9D9C7E91-4374-4874-9F63-A9226241D523}" type="pres">
      <dgm:prSet presAssocID="{5F2AE96D-6AA0-4924-A53B-2425DDED6264}" presName="hierChild3" presStyleCnt="0"/>
      <dgm:spPr/>
    </dgm:pt>
    <dgm:pt modelId="{CB131D3F-5060-48D1-BCD5-E503DCC482AE}" type="pres">
      <dgm:prSet presAssocID="{F7CFAA3F-3ECE-4546-92EE-B235278F1C15}" presName="Name19" presStyleLbl="parChTrans1D4" presStyleIdx="3" presStyleCnt="4"/>
      <dgm:spPr/>
      <dgm:t>
        <a:bodyPr/>
        <a:lstStyle/>
        <a:p>
          <a:endParaRPr lang="fr-BE"/>
        </a:p>
      </dgm:t>
    </dgm:pt>
    <dgm:pt modelId="{7137467F-8AC4-4131-97C6-D48AA837876B}" type="pres">
      <dgm:prSet presAssocID="{D5877657-DD1C-4DF1-9C8B-74C149441555}" presName="Name21" presStyleCnt="0"/>
      <dgm:spPr/>
    </dgm:pt>
    <dgm:pt modelId="{ED81BA74-ED83-4275-917A-DA21C4B264F1}" type="pres">
      <dgm:prSet presAssocID="{D5877657-DD1C-4DF1-9C8B-74C149441555}" presName="level2Shape" presStyleLbl="node4" presStyleIdx="3" presStyleCnt="4"/>
      <dgm:spPr/>
      <dgm:t>
        <a:bodyPr/>
        <a:lstStyle/>
        <a:p>
          <a:endParaRPr lang="fr-BE"/>
        </a:p>
      </dgm:t>
    </dgm:pt>
    <dgm:pt modelId="{64C9E638-BE39-4BE4-AE91-D70D6DD27F39}" type="pres">
      <dgm:prSet presAssocID="{D5877657-DD1C-4DF1-9C8B-74C149441555}" presName="hierChild3" presStyleCnt="0"/>
      <dgm:spPr/>
    </dgm:pt>
    <dgm:pt modelId="{57620202-8132-447B-BCC2-AD079B766F0D}" type="pres">
      <dgm:prSet presAssocID="{A317CABF-C4D3-4E46-8CB2-F1BF8C0DDA94}" presName="bgShapesFlow" presStyleCnt="0"/>
      <dgm:spPr/>
    </dgm:pt>
  </dgm:ptLst>
  <dgm:cxnLst>
    <dgm:cxn modelId="{BA1711C6-F7C1-47B3-85DA-41D052D91703}" srcId="{38B411DE-4B5E-4B7B-8930-D6C1F48E34F0}" destId="{F430EE30-5580-4F71-8518-C178E57E206D}" srcOrd="0" destOrd="0" parTransId="{8EAB2EAF-293E-4BF8-B15C-04C4020C711D}" sibTransId="{B517E046-FDC5-4868-BFD0-BF88BB8ADA5F}"/>
    <dgm:cxn modelId="{11C07247-6C74-4415-A60B-684920E768D1}" type="presOf" srcId="{E3046455-3174-4E7D-81DB-C305D1125A45}" destId="{040AE0B6-74FA-4EA9-BB98-39A17B3C414B}" srcOrd="0" destOrd="0" presId="urn:microsoft.com/office/officeart/2005/8/layout/hierarchy6"/>
    <dgm:cxn modelId="{2ADB92E0-3FD2-4C33-A30D-1E9307B6934B}" type="presOf" srcId="{8931F1E0-7628-4BEB-84A4-BC1CEF98712D}" destId="{2ABDDC3B-0E3F-4094-B2A0-81DDA2235859}" srcOrd="0" destOrd="0" presId="urn:microsoft.com/office/officeart/2005/8/layout/hierarchy6"/>
    <dgm:cxn modelId="{3A53706B-88A8-408D-A76D-01A93539123E}" type="presOf" srcId="{8EAB2EAF-293E-4BF8-B15C-04C4020C711D}" destId="{10FA042D-5615-4BF9-958C-81FFB5A6DD35}" srcOrd="0" destOrd="0" presId="urn:microsoft.com/office/officeart/2005/8/layout/hierarchy6"/>
    <dgm:cxn modelId="{754C3B7D-E34B-4300-A93F-D2999EE454C2}" type="presOf" srcId="{A317CABF-C4D3-4E46-8CB2-F1BF8C0DDA94}" destId="{604BF32C-DEF7-4466-8382-C91F28728D50}" srcOrd="0" destOrd="0" presId="urn:microsoft.com/office/officeart/2005/8/layout/hierarchy6"/>
    <dgm:cxn modelId="{74C09B2B-C49D-443D-A64B-6E9EC157AC05}" srcId="{38B411DE-4B5E-4B7B-8930-D6C1F48E34F0}" destId="{10BCECCC-3286-41B1-BE04-C771606F7820}" srcOrd="1" destOrd="0" parTransId="{B7D6A699-EE8D-44A7-B75B-34C841BCA3B8}" sibTransId="{D8DACB58-054E-4FCA-8191-9AD2432E5A87}"/>
    <dgm:cxn modelId="{AB15BF07-252F-45A0-82C9-9E8C0DA7B46F}" type="presOf" srcId="{AF21F6B1-F4B5-49AB-AA90-887358530BF3}" destId="{FC62007E-0289-41CD-808B-B2867874EBE1}" srcOrd="0" destOrd="0" presId="urn:microsoft.com/office/officeart/2005/8/layout/hierarchy6"/>
    <dgm:cxn modelId="{85970516-D158-4413-97AC-8933BFF15FBD}" srcId="{38B411DE-4B5E-4B7B-8930-D6C1F48E34F0}" destId="{5F2AE96D-6AA0-4924-A53B-2425DDED6264}" srcOrd="2" destOrd="0" parTransId="{E3046455-3174-4E7D-81DB-C305D1125A45}" sibTransId="{02032209-A947-4267-B9BC-2023FE66DEF3}"/>
    <dgm:cxn modelId="{6BF2ED18-C44A-4EAD-9B5F-ECE73A9DA2AB}" type="presOf" srcId="{38B411DE-4B5E-4B7B-8930-D6C1F48E34F0}" destId="{1719D184-4BDA-4438-BCFC-3C8F0189EFDE}" srcOrd="0" destOrd="0" presId="urn:microsoft.com/office/officeart/2005/8/layout/hierarchy6"/>
    <dgm:cxn modelId="{69B5BC17-E876-49C4-81E7-6B4C74BB71CB}" type="presOf" srcId="{5F2AE96D-6AA0-4924-A53B-2425DDED6264}" destId="{DA09A7DB-7503-4C8C-93E2-88A6921B7EEA}" srcOrd="0" destOrd="0" presId="urn:microsoft.com/office/officeart/2005/8/layout/hierarchy6"/>
    <dgm:cxn modelId="{29D448B6-3171-44EA-8497-8C788FE2CE05}" srcId="{96D8B4D9-92FF-4D1C-8111-B74FCEAD93D0}" destId="{AF21F6B1-F4B5-49AB-AA90-887358530BF3}" srcOrd="0" destOrd="0" parTransId="{36C890F9-09F1-4E78-8C45-63FE13A49FCE}" sibTransId="{BBA71D42-7F51-481E-ABE0-20A25BF91406}"/>
    <dgm:cxn modelId="{31F7A93E-66B7-485B-B8EF-1E0E25FF108A}" type="presOf" srcId="{96D8B4D9-92FF-4D1C-8111-B74FCEAD93D0}" destId="{EFBDBDBB-F016-42CB-9185-D17AE18730A2}" srcOrd="0" destOrd="0" presId="urn:microsoft.com/office/officeart/2005/8/layout/hierarchy6"/>
    <dgm:cxn modelId="{D138929B-51B6-487A-81EE-3F25AA667AAD}" type="presOf" srcId="{F7CFAA3F-3ECE-4546-92EE-B235278F1C15}" destId="{CB131D3F-5060-48D1-BCD5-E503DCC482AE}" srcOrd="0" destOrd="0" presId="urn:microsoft.com/office/officeart/2005/8/layout/hierarchy6"/>
    <dgm:cxn modelId="{E5C2B03E-B9FB-4E7E-A95F-AD6011760287}" type="presOf" srcId="{F430EE30-5580-4F71-8518-C178E57E206D}" destId="{69F70529-B724-4F85-8AAE-BA0FB5B39E22}" srcOrd="0" destOrd="0" presId="urn:microsoft.com/office/officeart/2005/8/layout/hierarchy6"/>
    <dgm:cxn modelId="{2F078AF9-3A41-4168-9AE4-1223EF5A58B3}" type="presOf" srcId="{36C890F9-09F1-4E78-8C45-63FE13A49FCE}" destId="{E753885E-5E29-4AA1-97C6-E523B79A20E0}" srcOrd="0" destOrd="0" presId="urn:microsoft.com/office/officeart/2005/8/layout/hierarchy6"/>
    <dgm:cxn modelId="{BD7FC07B-5B15-46B3-9CAA-DF382FEC0CE6}" type="presOf" srcId="{D5877657-DD1C-4DF1-9C8B-74C149441555}" destId="{ED81BA74-ED83-4275-917A-DA21C4B264F1}" srcOrd="0" destOrd="0" presId="urn:microsoft.com/office/officeart/2005/8/layout/hierarchy6"/>
    <dgm:cxn modelId="{8172E3DD-15EF-49DD-BD74-87E7CCA52130}" srcId="{A317CABF-C4D3-4E46-8CB2-F1BF8C0DDA94}" destId="{96D8B4D9-92FF-4D1C-8111-B74FCEAD93D0}" srcOrd="0" destOrd="0" parTransId="{87D37558-7AA3-40EE-897D-AC94FFD5C4C6}" sibTransId="{F7F5AE2F-164C-4CBD-B1F1-34D03D93B765}"/>
    <dgm:cxn modelId="{FB139699-029C-443A-8F86-3601BB8875E3}" type="presOf" srcId="{10BCECCC-3286-41B1-BE04-C771606F7820}" destId="{0C15A292-2059-4B9C-9C47-E66478AFF3EC}" srcOrd="0" destOrd="0" presId="urn:microsoft.com/office/officeart/2005/8/layout/hierarchy6"/>
    <dgm:cxn modelId="{C12819EF-AE26-4267-933A-E40223B8A5CC}" srcId="{AF21F6B1-F4B5-49AB-AA90-887358530BF3}" destId="{38B411DE-4B5E-4B7B-8930-D6C1F48E34F0}" srcOrd="0" destOrd="0" parTransId="{8931F1E0-7628-4BEB-84A4-BC1CEF98712D}" sibTransId="{40032254-4C80-4E86-82B3-8A87108DAC90}"/>
    <dgm:cxn modelId="{11453AD5-D6AE-4645-90E2-52428AD3390E}" srcId="{38B411DE-4B5E-4B7B-8930-D6C1F48E34F0}" destId="{D5877657-DD1C-4DF1-9C8B-74C149441555}" srcOrd="3" destOrd="0" parTransId="{F7CFAA3F-3ECE-4546-92EE-B235278F1C15}" sibTransId="{0F035546-D055-415A-A591-2F4BEE411E46}"/>
    <dgm:cxn modelId="{4BDA216C-ED94-4105-AC42-7F240DE7BE3C}" type="presOf" srcId="{B7D6A699-EE8D-44A7-B75B-34C841BCA3B8}" destId="{16DB20CB-D959-404A-86D4-DBD9F03D41C8}" srcOrd="0" destOrd="0" presId="urn:microsoft.com/office/officeart/2005/8/layout/hierarchy6"/>
    <dgm:cxn modelId="{F9C3BD2D-44C5-4D40-9155-ECF7EBEAE2E5}" type="presParOf" srcId="{604BF32C-DEF7-4466-8382-C91F28728D50}" destId="{289A5DB4-DE7B-434B-BADD-FD6629BAE3DF}" srcOrd="0" destOrd="0" presId="urn:microsoft.com/office/officeart/2005/8/layout/hierarchy6"/>
    <dgm:cxn modelId="{E623882E-D2D5-4BD8-A05B-8E95F064511B}" type="presParOf" srcId="{289A5DB4-DE7B-434B-BADD-FD6629BAE3DF}" destId="{AACED06D-AD31-47F4-8948-873838845214}" srcOrd="0" destOrd="0" presId="urn:microsoft.com/office/officeart/2005/8/layout/hierarchy6"/>
    <dgm:cxn modelId="{EEEEF784-EE88-4C76-A468-3BDBC58C466C}" type="presParOf" srcId="{AACED06D-AD31-47F4-8948-873838845214}" destId="{A84C74B8-D5F8-4C63-B6AE-C740EC012BCD}" srcOrd="0" destOrd="0" presId="urn:microsoft.com/office/officeart/2005/8/layout/hierarchy6"/>
    <dgm:cxn modelId="{0BFC1635-7DE1-44ED-9DCB-DC319E2169D0}" type="presParOf" srcId="{A84C74B8-D5F8-4C63-B6AE-C740EC012BCD}" destId="{EFBDBDBB-F016-42CB-9185-D17AE18730A2}" srcOrd="0" destOrd="0" presId="urn:microsoft.com/office/officeart/2005/8/layout/hierarchy6"/>
    <dgm:cxn modelId="{DB563235-8EC8-480B-83F6-D8EA5A663E15}" type="presParOf" srcId="{A84C74B8-D5F8-4C63-B6AE-C740EC012BCD}" destId="{87C704E9-22F4-4374-96C3-69F5CAD1DB1C}" srcOrd="1" destOrd="0" presId="urn:microsoft.com/office/officeart/2005/8/layout/hierarchy6"/>
    <dgm:cxn modelId="{BDA990C9-EF2C-45A0-9C15-58F6505EED8E}" type="presParOf" srcId="{87C704E9-22F4-4374-96C3-69F5CAD1DB1C}" destId="{E753885E-5E29-4AA1-97C6-E523B79A20E0}" srcOrd="0" destOrd="0" presId="urn:microsoft.com/office/officeart/2005/8/layout/hierarchy6"/>
    <dgm:cxn modelId="{0E1D3D06-A98D-4E1B-944A-65A7BCB0F793}" type="presParOf" srcId="{87C704E9-22F4-4374-96C3-69F5CAD1DB1C}" destId="{F199B688-71AA-46D0-8335-ADF92C47C0DE}" srcOrd="1" destOrd="0" presId="urn:microsoft.com/office/officeart/2005/8/layout/hierarchy6"/>
    <dgm:cxn modelId="{B3F70217-0B1B-40A7-A9D3-9154B3CFE20E}" type="presParOf" srcId="{F199B688-71AA-46D0-8335-ADF92C47C0DE}" destId="{FC62007E-0289-41CD-808B-B2867874EBE1}" srcOrd="0" destOrd="0" presId="urn:microsoft.com/office/officeart/2005/8/layout/hierarchy6"/>
    <dgm:cxn modelId="{2F91C317-0839-455D-8748-6CE0A5F584F5}" type="presParOf" srcId="{F199B688-71AA-46D0-8335-ADF92C47C0DE}" destId="{17BB4D9A-058A-49FF-9C88-03AE3DFD27D8}" srcOrd="1" destOrd="0" presId="urn:microsoft.com/office/officeart/2005/8/layout/hierarchy6"/>
    <dgm:cxn modelId="{5DED1D94-5283-4DB6-A724-A96A13A1EAD6}" type="presParOf" srcId="{17BB4D9A-058A-49FF-9C88-03AE3DFD27D8}" destId="{2ABDDC3B-0E3F-4094-B2A0-81DDA2235859}" srcOrd="0" destOrd="0" presId="urn:microsoft.com/office/officeart/2005/8/layout/hierarchy6"/>
    <dgm:cxn modelId="{352D5891-DCBC-4901-B94B-60020CBC9320}" type="presParOf" srcId="{17BB4D9A-058A-49FF-9C88-03AE3DFD27D8}" destId="{46DB721C-FC66-4A6D-B0C7-4838A570E708}" srcOrd="1" destOrd="0" presId="urn:microsoft.com/office/officeart/2005/8/layout/hierarchy6"/>
    <dgm:cxn modelId="{D873B69F-DDEC-45E9-B4AF-2F1C55E9C8BD}" type="presParOf" srcId="{46DB721C-FC66-4A6D-B0C7-4838A570E708}" destId="{1719D184-4BDA-4438-BCFC-3C8F0189EFDE}" srcOrd="0" destOrd="0" presId="urn:microsoft.com/office/officeart/2005/8/layout/hierarchy6"/>
    <dgm:cxn modelId="{20CE0FE2-EFC7-4F8C-80C0-22B9A96B7A85}" type="presParOf" srcId="{46DB721C-FC66-4A6D-B0C7-4838A570E708}" destId="{87D81BB3-A358-4DD2-BFA3-25700280D231}" srcOrd="1" destOrd="0" presId="urn:microsoft.com/office/officeart/2005/8/layout/hierarchy6"/>
    <dgm:cxn modelId="{6F22B009-DEAC-4A7D-9BA0-199F37135E69}" type="presParOf" srcId="{87D81BB3-A358-4DD2-BFA3-25700280D231}" destId="{10FA042D-5615-4BF9-958C-81FFB5A6DD35}" srcOrd="0" destOrd="0" presId="urn:microsoft.com/office/officeart/2005/8/layout/hierarchy6"/>
    <dgm:cxn modelId="{C6503DDE-2548-42ED-9336-4CD770B1DC65}" type="presParOf" srcId="{87D81BB3-A358-4DD2-BFA3-25700280D231}" destId="{68128852-1A94-46BF-986E-52DDA8CBD552}" srcOrd="1" destOrd="0" presId="urn:microsoft.com/office/officeart/2005/8/layout/hierarchy6"/>
    <dgm:cxn modelId="{008676E1-A6D6-487E-BF83-047E4CE0B53C}" type="presParOf" srcId="{68128852-1A94-46BF-986E-52DDA8CBD552}" destId="{69F70529-B724-4F85-8AAE-BA0FB5B39E22}" srcOrd="0" destOrd="0" presId="urn:microsoft.com/office/officeart/2005/8/layout/hierarchy6"/>
    <dgm:cxn modelId="{0EB4DCFB-0CFB-41B5-A4E8-9730E6A4FCA4}" type="presParOf" srcId="{68128852-1A94-46BF-986E-52DDA8CBD552}" destId="{A5AB88D3-5F22-4E42-8A3C-08F45849A1CF}" srcOrd="1" destOrd="0" presId="urn:microsoft.com/office/officeart/2005/8/layout/hierarchy6"/>
    <dgm:cxn modelId="{8ED3C597-F5E6-4337-8918-CB93069FB20C}" type="presParOf" srcId="{87D81BB3-A358-4DD2-BFA3-25700280D231}" destId="{16DB20CB-D959-404A-86D4-DBD9F03D41C8}" srcOrd="2" destOrd="0" presId="urn:microsoft.com/office/officeart/2005/8/layout/hierarchy6"/>
    <dgm:cxn modelId="{30ADA008-8229-4249-B0DB-230AC6E114AC}" type="presParOf" srcId="{87D81BB3-A358-4DD2-BFA3-25700280D231}" destId="{5479D8CD-E0C4-4DF4-965C-69F44E106FAB}" srcOrd="3" destOrd="0" presId="urn:microsoft.com/office/officeart/2005/8/layout/hierarchy6"/>
    <dgm:cxn modelId="{CA89157D-6894-4BBD-9D94-6BF56415BBC2}" type="presParOf" srcId="{5479D8CD-E0C4-4DF4-965C-69F44E106FAB}" destId="{0C15A292-2059-4B9C-9C47-E66478AFF3EC}" srcOrd="0" destOrd="0" presId="urn:microsoft.com/office/officeart/2005/8/layout/hierarchy6"/>
    <dgm:cxn modelId="{5F553566-23D2-4785-8AE6-AE8F59AF6F1B}" type="presParOf" srcId="{5479D8CD-E0C4-4DF4-965C-69F44E106FAB}" destId="{831469DF-BC44-4131-848A-A8B29B0AA5C7}" srcOrd="1" destOrd="0" presId="urn:microsoft.com/office/officeart/2005/8/layout/hierarchy6"/>
    <dgm:cxn modelId="{137C78AA-F4B8-4F49-B686-7DF7370C9351}" type="presParOf" srcId="{87D81BB3-A358-4DD2-BFA3-25700280D231}" destId="{040AE0B6-74FA-4EA9-BB98-39A17B3C414B}" srcOrd="4" destOrd="0" presId="urn:microsoft.com/office/officeart/2005/8/layout/hierarchy6"/>
    <dgm:cxn modelId="{6C43E26B-0E28-4E4C-8469-A0A24AD279D3}" type="presParOf" srcId="{87D81BB3-A358-4DD2-BFA3-25700280D231}" destId="{19A1C920-E555-45AD-AC9F-346DBA47834F}" srcOrd="5" destOrd="0" presId="urn:microsoft.com/office/officeart/2005/8/layout/hierarchy6"/>
    <dgm:cxn modelId="{4E07DB2E-9804-4A9C-9F2E-CAADCBB80F68}" type="presParOf" srcId="{19A1C920-E555-45AD-AC9F-346DBA47834F}" destId="{DA09A7DB-7503-4C8C-93E2-88A6921B7EEA}" srcOrd="0" destOrd="0" presId="urn:microsoft.com/office/officeart/2005/8/layout/hierarchy6"/>
    <dgm:cxn modelId="{2AF6FB27-7979-46FB-A4BE-4986C647F604}" type="presParOf" srcId="{19A1C920-E555-45AD-AC9F-346DBA47834F}" destId="{9D9C7E91-4374-4874-9F63-A9226241D523}" srcOrd="1" destOrd="0" presId="urn:microsoft.com/office/officeart/2005/8/layout/hierarchy6"/>
    <dgm:cxn modelId="{A4825D5F-9CFE-4F4E-B7A6-3BBB0CA01456}" type="presParOf" srcId="{87D81BB3-A358-4DD2-BFA3-25700280D231}" destId="{CB131D3F-5060-48D1-BCD5-E503DCC482AE}" srcOrd="6" destOrd="0" presId="urn:microsoft.com/office/officeart/2005/8/layout/hierarchy6"/>
    <dgm:cxn modelId="{335C20C4-31D3-499B-A3A2-5F1D55A14B1D}" type="presParOf" srcId="{87D81BB3-A358-4DD2-BFA3-25700280D231}" destId="{7137467F-8AC4-4131-97C6-D48AA837876B}" srcOrd="7" destOrd="0" presId="urn:microsoft.com/office/officeart/2005/8/layout/hierarchy6"/>
    <dgm:cxn modelId="{98E5DBF4-6CF8-4394-AED5-06AF60D64A6D}" type="presParOf" srcId="{7137467F-8AC4-4131-97C6-D48AA837876B}" destId="{ED81BA74-ED83-4275-917A-DA21C4B264F1}" srcOrd="0" destOrd="0" presId="urn:microsoft.com/office/officeart/2005/8/layout/hierarchy6"/>
    <dgm:cxn modelId="{ED1C88FD-4698-4246-B50F-E632B70F9070}" type="presParOf" srcId="{7137467F-8AC4-4131-97C6-D48AA837876B}" destId="{64C9E638-BE39-4BE4-AE91-D70D6DD27F39}" srcOrd="1" destOrd="0" presId="urn:microsoft.com/office/officeart/2005/8/layout/hierarchy6"/>
    <dgm:cxn modelId="{183ECE71-F614-43D0-B6B4-9934344F3696}" type="presParOf" srcId="{604BF32C-DEF7-4466-8382-C91F28728D50}" destId="{57620202-8132-447B-BCC2-AD079B766F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15EE-2492-4F67-BC27-8FA2B2624ACB}">
      <dsp:nvSpPr>
        <dsp:cNvPr id="0" name=""/>
        <dsp:cNvSpPr/>
      </dsp:nvSpPr>
      <dsp:spPr>
        <a:xfrm>
          <a:off x="4384030" y="255132"/>
          <a:ext cx="3845569" cy="950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smtClean="0"/>
            <a:t>Défis</a:t>
          </a:r>
          <a:endParaRPr lang="en-US" sz="3600" kern="1200" dirty="0"/>
        </a:p>
      </dsp:txBody>
      <dsp:txXfrm>
        <a:off x="4384030" y="255132"/>
        <a:ext cx="3845569" cy="950400"/>
      </dsp:txXfrm>
    </dsp:sp>
    <dsp:sp modelId="{C07D37A6-CB37-4202-957D-F7DC1E6B4179}">
      <dsp:nvSpPr>
        <dsp:cNvPr id="0" name=""/>
        <dsp:cNvSpPr/>
      </dsp:nvSpPr>
      <dsp:spPr>
        <a:xfrm>
          <a:off x="4384030" y="1225533"/>
          <a:ext cx="3845569" cy="36432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dirty="0" smtClean="0"/>
            <a:t>Sécurité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dirty="0" smtClean="0"/>
            <a:t>Confidentialité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dirty="0" smtClean="0"/>
            <a:t>Continuité</a:t>
          </a:r>
          <a:endParaRPr lang="fr-BE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dirty="0" smtClean="0"/>
            <a:t>Connaissance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dirty="0" smtClean="0"/>
            <a:t>Contrôle stratégique  </a:t>
          </a:r>
          <a:endParaRPr lang="en-GB" sz="3300" kern="1200" dirty="0"/>
        </a:p>
      </dsp:txBody>
      <dsp:txXfrm>
        <a:off x="4384030" y="1225533"/>
        <a:ext cx="3845569" cy="3643215"/>
      </dsp:txXfrm>
    </dsp:sp>
    <dsp:sp modelId="{41006EA0-1C35-4ADD-BA65-5F5F80C2EF6E}">
      <dsp:nvSpPr>
        <dsp:cNvPr id="0" name=""/>
        <dsp:cNvSpPr/>
      </dsp:nvSpPr>
      <dsp:spPr>
        <a:xfrm>
          <a:off x="0" y="255132"/>
          <a:ext cx="3845569" cy="9504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smtClean="0"/>
            <a:t>Opportunités</a:t>
          </a:r>
          <a:endParaRPr lang="en-US" sz="3600" kern="1200" dirty="0"/>
        </a:p>
      </dsp:txBody>
      <dsp:txXfrm>
        <a:off x="0" y="255132"/>
        <a:ext cx="3845569" cy="950400"/>
      </dsp:txXfrm>
    </dsp:sp>
    <dsp:sp modelId="{E9700F79-E3C7-4DDC-921A-EAB47CBD965F}">
      <dsp:nvSpPr>
        <dsp:cNvPr id="0" name=""/>
        <dsp:cNvSpPr/>
      </dsp:nvSpPr>
      <dsp:spPr>
        <a:xfrm>
          <a:off x="0" y="1197991"/>
          <a:ext cx="3845569" cy="364321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dirty="0" smtClean="0"/>
            <a:t>Flexibilité</a:t>
          </a:r>
          <a:endParaRPr lang="en-US" sz="3300" b="1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dirty="0" smtClean="0"/>
            <a:t>Qualité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dirty="0" smtClean="0"/>
            <a:t>Effet d’échelle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smtClean="0"/>
            <a:t>Self-service</a:t>
          </a:r>
          <a:endParaRPr lang="fr-BE" sz="3300" kern="1200" dirty="0" smtClean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dirty="0" smtClean="0"/>
            <a:t>Collaboration</a:t>
          </a:r>
          <a:endParaRPr lang="fr-BE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300" kern="1200" dirty="0" smtClean="0"/>
            <a:t>Maîtrise des coûts</a:t>
          </a:r>
        </a:p>
      </dsp:txBody>
      <dsp:txXfrm>
        <a:off x="0" y="1197991"/>
        <a:ext cx="3845569" cy="3643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BDBB-F016-42CB-9185-D17AE18730A2}">
      <dsp:nvSpPr>
        <dsp:cNvPr id="0" name=""/>
        <dsp:cNvSpPr/>
      </dsp:nvSpPr>
      <dsp:spPr>
        <a:xfrm>
          <a:off x="2639614" y="155690"/>
          <a:ext cx="1536851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Gouvernement</a:t>
          </a:r>
          <a:endParaRPr lang="en-US" sz="1600" kern="1200" dirty="0"/>
        </a:p>
      </dsp:txBody>
      <dsp:txXfrm>
        <a:off x="2666746" y="182822"/>
        <a:ext cx="1482587" cy="872074"/>
      </dsp:txXfrm>
    </dsp:sp>
    <dsp:sp modelId="{E753885E-5E29-4AA1-97C6-E523B79A20E0}">
      <dsp:nvSpPr>
        <dsp:cNvPr id="0" name=""/>
        <dsp:cNvSpPr/>
      </dsp:nvSpPr>
      <dsp:spPr>
        <a:xfrm>
          <a:off x="3362320" y="1082029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2007E-0289-41CD-808B-B2867874EBE1}">
      <dsp:nvSpPr>
        <dsp:cNvPr id="0" name=""/>
        <dsp:cNvSpPr/>
      </dsp:nvSpPr>
      <dsp:spPr>
        <a:xfrm>
          <a:off x="2713285" y="1452565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kern="1200" dirty="0" smtClean="0"/>
            <a:t>G-Cloud Strategic Board</a:t>
          </a:r>
          <a:endParaRPr lang="fr-BE" sz="1600" kern="1200" dirty="0" smtClean="0"/>
        </a:p>
      </dsp:txBody>
      <dsp:txXfrm>
        <a:off x="2740417" y="1479697"/>
        <a:ext cx="1335244" cy="872074"/>
      </dsp:txXfrm>
    </dsp:sp>
    <dsp:sp modelId="{2ABDDC3B-0E3F-4094-B2A0-81DDA2235859}">
      <dsp:nvSpPr>
        <dsp:cNvPr id="0" name=""/>
        <dsp:cNvSpPr/>
      </dsp:nvSpPr>
      <dsp:spPr>
        <a:xfrm>
          <a:off x="3362320" y="2378904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9D184-4BDA-4438-BCFC-3C8F0189EFDE}">
      <dsp:nvSpPr>
        <dsp:cNvPr id="0" name=""/>
        <dsp:cNvSpPr/>
      </dsp:nvSpPr>
      <dsp:spPr>
        <a:xfrm>
          <a:off x="2713285" y="2749439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G-Cloud </a:t>
          </a:r>
          <a:r>
            <a:rPr lang="nl-BE" sz="1600" kern="1200" dirty="0" err="1" smtClean="0"/>
            <a:t>Operational</a:t>
          </a:r>
          <a:r>
            <a:rPr lang="nl-BE" sz="1600" kern="1200" dirty="0" smtClean="0"/>
            <a:t> &amp; Program Board</a:t>
          </a:r>
          <a:endParaRPr lang="en-US" sz="1600" kern="1200" dirty="0"/>
        </a:p>
      </dsp:txBody>
      <dsp:txXfrm>
        <a:off x="2740417" y="2776571"/>
        <a:ext cx="1335244" cy="872074"/>
      </dsp:txXfrm>
    </dsp:sp>
    <dsp:sp modelId="{10FA042D-5615-4BF9-958C-81FFB5A6DD35}">
      <dsp:nvSpPr>
        <dsp:cNvPr id="0" name=""/>
        <dsp:cNvSpPr/>
      </dsp:nvSpPr>
      <dsp:spPr>
        <a:xfrm>
          <a:off x="698498" y="3675778"/>
          <a:ext cx="2709541" cy="370535"/>
        </a:xfrm>
        <a:custGeom>
          <a:avLst/>
          <a:gdLst/>
          <a:ahLst/>
          <a:cxnLst/>
          <a:rect l="0" t="0" r="0" b="0"/>
          <a:pathLst>
            <a:path>
              <a:moveTo>
                <a:pt x="2709541" y="0"/>
              </a:moveTo>
              <a:lnTo>
                <a:pt x="2709541" y="185267"/>
              </a:lnTo>
              <a:lnTo>
                <a:pt x="0" y="185267"/>
              </a:lnTo>
              <a:lnTo>
                <a:pt x="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0529-B724-4F85-8AAE-BA0FB5B39E22}">
      <dsp:nvSpPr>
        <dsp:cNvPr id="0" name=""/>
        <dsp:cNvSpPr/>
      </dsp:nvSpPr>
      <dsp:spPr>
        <a:xfrm>
          <a:off x="3744" y="4046314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SPF/SPP</a:t>
          </a:r>
          <a:br>
            <a:rPr lang="nl-BE" sz="1600" kern="1200" dirty="0" smtClean="0"/>
          </a:br>
          <a:r>
            <a:rPr lang="nl-BE" sz="1600" kern="1200" dirty="0" smtClean="0"/>
            <a:t>(SPF </a:t>
          </a:r>
          <a:r>
            <a:rPr lang="nl-BE" sz="1600" kern="1200" dirty="0" err="1" smtClean="0"/>
            <a:t>horizontal</a:t>
          </a:r>
          <a:r>
            <a:rPr lang="nl-BE" sz="1600" kern="1200" dirty="0" smtClean="0"/>
            <a:t>, SPF FIN, </a:t>
          </a:r>
          <a:r>
            <a:rPr lang="nl-BE" sz="1600" kern="1200" dirty="0" err="1" smtClean="0"/>
            <a:t>Belnet</a:t>
          </a:r>
          <a:r>
            <a:rPr lang="nl-BE" sz="1600" kern="1200" dirty="0" smtClean="0"/>
            <a:t>, …)</a:t>
          </a:r>
          <a:endParaRPr lang="fr-BE" sz="1600" kern="1200" dirty="0"/>
        </a:p>
      </dsp:txBody>
      <dsp:txXfrm>
        <a:off x="30876" y="4073446"/>
        <a:ext cx="1335244" cy="872074"/>
      </dsp:txXfrm>
    </dsp:sp>
    <dsp:sp modelId="{16DB20CB-D959-404A-86D4-DBD9F03D41C8}">
      <dsp:nvSpPr>
        <dsp:cNvPr id="0" name=""/>
        <dsp:cNvSpPr/>
      </dsp:nvSpPr>
      <dsp:spPr>
        <a:xfrm>
          <a:off x="2504859" y="3675778"/>
          <a:ext cx="903180" cy="370535"/>
        </a:xfrm>
        <a:custGeom>
          <a:avLst/>
          <a:gdLst/>
          <a:ahLst/>
          <a:cxnLst/>
          <a:rect l="0" t="0" r="0" b="0"/>
          <a:pathLst>
            <a:path>
              <a:moveTo>
                <a:pt x="903180" y="0"/>
              </a:moveTo>
              <a:lnTo>
                <a:pt x="903180" y="185267"/>
              </a:lnTo>
              <a:lnTo>
                <a:pt x="0" y="185267"/>
              </a:lnTo>
              <a:lnTo>
                <a:pt x="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5A292-2059-4B9C-9C47-E66478AFF3EC}">
      <dsp:nvSpPr>
        <dsp:cNvPr id="0" name=""/>
        <dsp:cNvSpPr/>
      </dsp:nvSpPr>
      <dsp:spPr>
        <a:xfrm>
          <a:off x="1810105" y="4046314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IPSS/OIP (BCSS…)</a:t>
          </a:r>
          <a:endParaRPr lang="fr-BE" sz="1600" kern="1200" dirty="0"/>
        </a:p>
      </dsp:txBody>
      <dsp:txXfrm>
        <a:off x="1837237" y="4073446"/>
        <a:ext cx="1335244" cy="872074"/>
      </dsp:txXfrm>
    </dsp:sp>
    <dsp:sp modelId="{040AE0B6-74FA-4EA9-BB98-39A17B3C414B}">
      <dsp:nvSpPr>
        <dsp:cNvPr id="0" name=""/>
        <dsp:cNvSpPr/>
      </dsp:nvSpPr>
      <dsp:spPr>
        <a:xfrm>
          <a:off x="3408040" y="3675778"/>
          <a:ext cx="903180" cy="3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67"/>
              </a:lnTo>
              <a:lnTo>
                <a:pt x="903180" y="185267"/>
              </a:lnTo>
              <a:lnTo>
                <a:pt x="90318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A7DB-7503-4C8C-93E2-88A6921B7EEA}">
      <dsp:nvSpPr>
        <dsp:cNvPr id="0" name=""/>
        <dsp:cNvSpPr/>
      </dsp:nvSpPr>
      <dsp:spPr>
        <a:xfrm>
          <a:off x="3616466" y="4046314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Association de SPF/SPP/OIP</a:t>
          </a:r>
          <a:endParaRPr lang="en-US" sz="1600" kern="1200" dirty="0"/>
        </a:p>
      </dsp:txBody>
      <dsp:txXfrm>
        <a:off x="3643598" y="4073446"/>
        <a:ext cx="1335244" cy="872074"/>
      </dsp:txXfrm>
    </dsp:sp>
    <dsp:sp modelId="{CB131D3F-5060-48D1-BCD5-E503DCC482AE}">
      <dsp:nvSpPr>
        <dsp:cNvPr id="0" name=""/>
        <dsp:cNvSpPr/>
      </dsp:nvSpPr>
      <dsp:spPr>
        <a:xfrm>
          <a:off x="3408040" y="3675778"/>
          <a:ext cx="2709541" cy="3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67"/>
              </a:lnTo>
              <a:lnTo>
                <a:pt x="2709541" y="185267"/>
              </a:lnTo>
              <a:lnTo>
                <a:pt x="2709541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1BA74-ED83-4275-917A-DA21C4B264F1}">
      <dsp:nvSpPr>
        <dsp:cNvPr id="0" name=""/>
        <dsp:cNvSpPr/>
      </dsp:nvSpPr>
      <dsp:spPr>
        <a:xfrm>
          <a:off x="5422827" y="4046314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Sociétés</a:t>
          </a:r>
          <a:r>
            <a:rPr lang="nl-BE" sz="1600" kern="1200" dirty="0" smtClean="0"/>
            <a:t> ICT </a:t>
          </a:r>
          <a:r>
            <a:rPr lang="nl-BE" sz="1600" kern="1200" dirty="0" err="1" smtClean="0"/>
            <a:t>privées</a:t>
          </a:r>
          <a:r>
            <a:rPr lang="nl-BE" sz="1600" kern="1200" dirty="0" smtClean="0"/>
            <a:t> sous la </a:t>
          </a:r>
          <a:r>
            <a:rPr lang="nl-BE" sz="1600" kern="1200" dirty="0" err="1" smtClean="0"/>
            <a:t>direction</a:t>
          </a:r>
          <a:r>
            <a:rPr lang="nl-BE" sz="1600" kern="1200" dirty="0" smtClean="0"/>
            <a:t> de SPF/IPSS/…</a:t>
          </a:r>
          <a:endParaRPr lang="en-US" sz="1600" kern="1200" dirty="0"/>
        </a:p>
      </dsp:txBody>
      <dsp:txXfrm>
        <a:off x="5449959" y="4073446"/>
        <a:ext cx="1335244" cy="87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D026-D04A-45CD-A2BC-9FD5DDE71028}" type="datetimeFigureOut">
              <a:rPr lang="fr-BE" smtClean="0"/>
              <a:t>11/04/2016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FD4DB-1119-416E-9F4E-86A7DAD0AFC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540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A32B-369C-4504-8A5B-3CB92B90A172}" type="datetimeFigureOut">
              <a:rPr lang="nl-BE" smtClean="0"/>
              <a:t>11/04/2016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4F1B-BE66-455F-A211-5BF8A8CC51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6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648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1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223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668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606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811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1908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314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11/04/2016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281169" cy="5329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32295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11/04/2016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7" name="Freeform 16"/>
          <p:cNvSpPr>
            <a:spLocks/>
          </p:cNvSpPr>
          <p:nvPr/>
        </p:nvSpPr>
        <p:spPr bwMode="auto">
          <a:xfrm>
            <a:off x="8434133" y="6448725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5420316" y="6448725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630821" y="6438648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7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lobal Programme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3060848" y="-482095"/>
            <a:ext cx="12889432" cy="7340992"/>
            <a:chOff x="-3060848" y="-482095"/>
            <a:chExt cx="12889432" cy="7340992"/>
          </a:xfrm>
        </p:grpSpPr>
        <p:sp>
          <p:nvSpPr>
            <p:cNvPr id="21" name="Right Arrow 20"/>
            <p:cNvSpPr/>
            <p:nvPr/>
          </p:nvSpPr>
          <p:spPr>
            <a:xfrm>
              <a:off x="3275856" y="324"/>
              <a:ext cx="6552728" cy="6858000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07504" y="0"/>
              <a:ext cx="6552728" cy="6858000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-3060848" y="897"/>
              <a:ext cx="6552728" cy="6858000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765009">
              <a:off x="-673942" y="1702553"/>
              <a:ext cx="469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smtClean="0">
                  <a:solidFill>
                    <a:prstClr val="white"/>
                  </a:solidFill>
                </a:rPr>
                <a:t>Preparation</a:t>
              </a:r>
              <a:endParaRPr lang="en-GB" sz="2000" b="1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765009">
              <a:off x="2494410" y="1715814"/>
              <a:ext cx="469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smtClean="0">
                  <a:solidFill>
                    <a:prstClr val="white"/>
                  </a:solidFill>
                </a:rPr>
                <a:t>Realization</a:t>
              </a:r>
              <a:endParaRPr lang="en-GB" sz="2000" b="1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765009">
              <a:off x="5662762" y="1666308"/>
              <a:ext cx="469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smtClean="0">
                  <a:solidFill>
                    <a:prstClr val="white"/>
                  </a:solidFill>
                </a:rPr>
                <a:t>Service</a:t>
              </a:r>
              <a:endParaRPr lang="en-GB" sz="2000" b="1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" descr="C:\Users\dirde\Desktop\GCloud\Logos\071-15-logo-min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07" y="82724"/>
            <a:ext cx="609600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933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11/04/2016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0723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e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05C8E-CE53-43E3-93BB-FEBBA535A3AF}" type="datetime1">
              <a:rPr lang="nl-BE" smtClean="0">
                <a:solidFill>
                  <a:srgbClr val="364C9D"/>
                </a:solidFill>
              </a:rPr>
              <a:pPr/>
              <a:t>11/04/2016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1775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544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F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05C8E-CE53-43E3-93BB-FEBBA535A3AF}" type="datetime1">
              <a:rPr lang="nl-BE" smtClean="0">
                <a:solidFill>
                  <a:srgbClr val="364C9D"/>
                </a:solidFill>
              </a:rPr>
              <a:pPr/>
              <a:t>11/04/2016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544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377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S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05C8E-CE53-43E3-93BB-FEBBA535A3AF}" type="datetime1">
              <a:rPr lang="nl-BE" smtClean="0">
                <a:solidFill>
                  <a:srgbClr val="364C9D"/>
                </a:solidFill>
              </a:rPr>
              <a:pPr/>
              <a:t>11/04/2016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270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299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30991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84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0" y="1291761"/>
            <a:ext cx="8549618" cy="42065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76331"/>
            <a:ext cx="6411720" cy="83378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475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20" y="76331"/>
            <a:ext cx="6411720" cy="83378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396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3641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11/04/2016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14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11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6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7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8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9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0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1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2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3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4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5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6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7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8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9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0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1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2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3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4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5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6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8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9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50" name="Freeform 16"/>
          <p:cNvSpPr>
            <a:spLocks/>
          </p:cNvSpPr>
          <p:nvPr userDrawn="1"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1" name="Freeform 13"/>
          <p:cNvSpPr>
            <a:spLocks/>
          </p:cNvSpPr>
          <p:nvPr userDrawn="1"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2" name="Freeform 15"/>
          <p:cNvSpPr>
            <a:spLocks/>
          </p:cNvSpPr>
          <p:nvPr userDrawn="1"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93264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11/04/2016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044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C8E-CE53-43E3-93BB-FEBBA535A3AF}" type="datetime1">
              <a:rPr lang="nl-BE" smtClean="0"/>
              <a:t>11/04/2016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61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229600" cy="52654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</p:spPr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6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686800" cy="543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C3260-4D20-49AE-BE64-822DF93CCE9D}" type="datetime1">
              <a:rPr lang="nl-BE" smtClean="0"/>
              <a:pPr/>
              <a:t>11/04/2016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7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676" r:id="rId5"/>
    <p:sldLayoutId id="2147483671" r:id="rId6"/>
    <p:sldLayoutId id="2147483673" r:id="rId7"/>
    <p:sldLayoutId id="2147483674" r:id="rId8"/>
    <p:sldLayoutId id="214748367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229600" cy="526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11/04/2016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>
              <a:solidFill>
                <a:srgbClr val="364C9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8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1" cy="39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08920"/>
            <a:ext cx="9144000" cy="1008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Unis pour le G-Cloud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4509120"/>
            <a:ext cx="3024336" cy="1752600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Frank </a:t>
            </a:r>
            <a:r>
              <a:rPr lang="fr-BE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Robben</a:t>
            </a:r>
            <a:endParaRPr lang="fr-BE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nl-BE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www.frankrobben.be</a:t>
            </a:r>
            <a:endParaRPr lang="fr-BE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Pourquoi le G-Cloud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Création d’un </a:t>
            </a:r>
            <a:r>
              <a:rPr lang="fr-BE" b="1" dirty="0" smtClean="0"/>
              <a:t>effet d’échelle </a:t>
            </a:r>
            <a:r>
              <a:rPr lang="fr-BE" dirty="0" smtClean="0"/>
              <a:t>: efficience et haute qualité/disponibilité</a:t>
            </a:r>
          </a:p>
          <a:p>
            <a:r>
              <a:rPr lang="fr-BE" dirty="0" smtClean="0"/>
              <a:t>Respect de la </a:t>
            </a:r>
            <a:r>
              <a:rPr lang="fr-BE" b="1" dirty="0" smtClean="0"/>
              <a:t>confidentialité </a:t>
            </a:r>
            <a:r>
              <a:rPr lang="fr-BE" dirty="0" smtClean="0"/>
              <a:t>et </a:t>
            </a:r>
            <a:r>
              <a:rPr lang="fr-BE" b="1" dirty="0" smtClean="0"/>
              <a:t>protection des données</a:t>
            </a:r>
          </a:p>
          <a:p>
            <a:r>
              <a:rPr lang="fr-BE" dirty="0" smtClean="0"/>
              <a:t>Plus grande </a:t>
            </a:r>
            <a:r>
              <a:rPr lang="fr-BE" b="1" dirty="0" smtClean="0"/>
              <a:t>concentration sur le business et la  flexibilité </a:t>
            </a:r>
            <a:r>
              <a:rPr lang="fr-BE" dirty="0" smtClean="0"/>
              <a:t>pour le réaliser</a:t>
            </a:r>
          </a:p>
          <a:p>
            <a:r>
              <a:rPr lang="fr-BE" b="1" dirty="0" smtClean="0"/>
              <a:t>Plus grands poids </a:t>
            </a:r>
            <a:r>
              <a:rPr lang="fr-BE" dirty="0" smtClean="0"/>
              <a:t>vis-à-vis des fournisseurs</a:t>
            </a:r>
          </a:p>
          <a:p>
            <a:r>
              <a:rPr lang="fr-BE" b="1" dirty="0" smtClean="0"/>
              <a:t>Mutualisation</a:t>
            </a:r>
            <a:r>
              <a:rPr lang="fr-BE" dirty="0" smtClean="0"/>
              <a:t> de la connaissance et des ressources</a:t>
            </a:r>
          </a:p>
          <a:p>
            <a:r>
              <a:rPr lang="fr-BE" b="1" dirty="0" smtClean="0"/>
              <a:t>Évolution technologique </a:t>
            </a:r>
            <a:r>
              <a:rPr lang="fr-BE" dirty="0" smtClean="0"/>
              <a:t>plus rapidement disponible pour tous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fr-BE" smtClean="0"/>
              <a:pPr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21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Opportunités</a:t>
            </a:r>
            <a:r>
              <a:rPr lang="nl-BE" dirty="0" smtClean="0"/>
              <a:t> et </a:t>
            </a:r>
            <a:r>
              <a:rPr lang="nl-BE" dirty="0" err="1" smtClean="0"/>
              <a:t>défis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11</a:t>
            </a:fld>
            <a:endParaRPr lang="nl-BE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85977"/>
              </p:ext>
            </p:extLst>
          </p:nvPr>
        </p:nvGraphicFramePr>
        <p:xfrm>
          <a:off x="570489" y="1190003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Facteurs de succès du G-Cloud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Efficience</a:t>
            </a:r>
            <a:endParaRPr lang="fr-BE" dirty="0" smtClean="0"/>
          </a:p>
          <a:p>
            <a:r>
              <a:rPr lang="fr-BE" b="1" dirty="0" smtClean="0"/>
              <a:t>Sécurisation adaptée </a:t>
            </a:r>
            <a:r>
              <a:rPr lang="fr-BE" dirty="0" smtClean="0"/>
              <a:t>(risque ↘) </a:t>
            </a:r>
          </a:p>
          <a:p>
            <a:r>
              <a:rPr lang="fr-BE" b="1" dirty="0" smtClean="0"/>
              <a:t>Collaboration et confiance optimales</a:t>
            </a:r>
            <a:r>
              <a:rPr lang="fr-BE" dirty="0" smtClean="0"/>
              <a:t> entre les institutions</a:t>
            </a:r>
          </a:p>
          <a:p>
            <a:r>
              <a:rPr lang="fr-BE" b="1" dirty="0" smtClean="0"/>
              <a:t>Différenciation</a:t>
            </a:r>
            <a:r>
              <a:rPr lang="fr-BE" dirty="0" smtClean="0"/>
              <a:t> de l’offre : pas de « one size </a:t>
            </a:r>
            <a:r>
              <a:rPr lang="fr-BE" dirty="0" err="1" smtClean="0"/>
              <a:t>fits</a:t>
            </a:r>
            <a:r>
              <a:rPr lang="fr-BE" dirty="0" smtClean="0"/>
              <a:t> all » mais pas de travail </a:t>
            </a:r>
            <a:r>
              <a:rPr lang="fr-BE" dirty="0"/>
              <a:t>sur mesure non plus </a:t>
            </a:r>
            <a:endParaRPr lang="fr-BE" dirty="0" smtClean="0"/>
          </a:p>
          <a:p>
            <a:r>
              <a:rPr lang="fr-BE" b="1" dirty="0" err="1" smtClean="0"/>
              <a:t>Capacity</a:t>
            </a:r>
            <a:r>
              <a:rPr lang="fr-BE" b="1" dirty="0" smtClean="0"/>
              <a:t> management</a:t>
            </a:r>
          </a:p>
          <a:p>
            <a:r>
              <a:rPr lang="fr-BE" b="1" dirty="0" smtClean="0"/>
              <a:t>Approche en phases,</a:t>
            </a:r>
            <a:r>
              <a:rPr lang="fr-BE" dirty="0" smtClean="0"/>
              <a:t> pas de « </a:t>
            </a:r>
            <a:r>
              <a:rPr lang="fr-BE" dirty="0" err="1" smtClean="0"/>
              <a:t>big</a:t>
            </a:r>
            <a:r>
              <a:rPr lang="fr-BE" dirty="0" smtClean="0"/>
              <a:t> bang »</a:t>
            </a:r>
          </a:p>
          <a:p>
            <a:r>
              <a:rPr lang="fr-BE" dirty="0" smtClean="0"/>
              <a:t>Service de qualité : </a:t>
            </a:r>
            <a:r>
              <a:rPr lang="fr-BE" b="1" dirty="0" smtClean="0"/>
              <a:t>service  / SLA</a:t>
            </a:r>
            <a:endParaRPr lang="fr-B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fr-BE" smtClean="0"/>
              <a:pPr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871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0364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613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7625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5637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8376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80297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88215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332656"/>
            <a:ext cx="8640960" cy="72008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prstClr val="black"/>
                </a:solidFill>
              </a:rPr>
              <a:t>Applications métier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7504" y="1124744"/>
            <a:ext cx="9001000" cy="5328592"/>
            <a:chOff x="-339315" y="1268760"/>
            <a:chExt cx="9231795" cy="5589240"/>
          </a:xfrm>
        </p:grpSpPr>
        <p:sp>
          <p:nvSpPr>
            <p:cNvPr id="22" name="Rounded Rectangle 21"/>
            <p:cNvSpPr/>
            <p:nvPr/>
          </p:nvSpPr>
          <p:spPr>
            <a:xfrm>
              <a:off x="-339315" y="1268760"/>
              <a:ext cx="9231795" cy="5589240"/>
            </a:xfrm>
            <a:prstGeom prst="roundRect">
              <a:avLst>
                <a:gd name="adj" fmla="val 280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3528" y="5567084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BE" sz="2800" b="1" dirty="0" smtClean="0">
                  <a:solidFill>
                    <a:prstClr val="black"/>
                  </a:solidFill>
                </a:rPr>
                <a:t>Infrastructure dure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3528" y="4270940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BE" sz="2800" b="1" dirty="0" smtClean="0">
                  <a:solidFill>
                    <a:prstClr val="black"/>
                  </a:solidFill>
                </a:rPr>
                <a:t>Infrastructure douce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3528" y="2636912"/>
              <a:ext cx="8496944" cy="158417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fr-BE" sz="2800" b="1" dirty="0" smtClean="0">
                  <a:solidFill>
                    <a:prstClr val="black"/>
                  </a:solidFill>
                </a:rPr>
                <a:t>Plateforme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3528" y="1340768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fr-BE" sz="2800" b="1" dirty="0">
                  <a:solidFill>
                    <a:prstClr val="black"/>
                  </a:solidFill>
                </a:rPr>
                <a:t>Composants et applications </a:t>
              </a:r>
              <a:r>
                <a:rPr lang="fr-BE" sz="2800" b="1" dirty="0" smtClean="0">
                  <a:solidFill>
                    <a:prstClr val="black"/>
                  </a:solidFill>
                </a:rPr>
                <a:t>standard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Snip Single Corner Rectangle 25"/>
            <p:cNvSpPr/>
            <p:nvPr/>
          </p:nvSpPr>
          <p:spPr>
            <a:xfrm>
              <a:off x="3760968" y="6159113"/>
              <a:ext cx="1603120" cy="613453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prstClr val="white"/>
                  </a:solidFill>
                </a:rPr>
                <a:t>Consolidation</a:t>
              </a:r>
              <a:r>
                <a:rPr lang="nl-BE" dirty="0" smtClean="0">
                  <a:solidFill>
                    <a:prstClr val="white"/>
                  </a:solidFill>
                </a:rPr>
                <a:t> datacenter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27" name="Snip Single Corner Rectangle 26"/>
            <p:cNvSpPr/>
            <p:nvPr/>
          </p:nvSpPr>
          <p:spPr>
            <a:xfrm>
              <a:off x="523735" y="6284394"/>
              <a:ext cx="1728192" cy="456974"/>
            </a:xfrm>
            <a:prstGeom prst="snip1Rect">
              <a:avLst/>
            </a:prstGeom>
            <a:solidFill>
              <a:schemeClr val="accent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LAN/WAN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29" name="Snip Single Corner Rectangle 28"/>
            <p:cNvSpPr/>
            <p:nvPr/>
          </p:nvSpPr>
          <p:spPr>
            <a:xfrm>
              <a:off x="523735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Compute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1" name="Snip Single Corner Rectangle 30"/>
            <p:cNvSpPr/>
            <p:nvPr/>
          </p:nvSpPr>
          <p:spPr>
            <a:xfrm>
              <a:off x="6871959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Network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2" name="Snip Single Corner Rectangle 31"/>
            <p:cNvSpPr/>
            <p:nvPr/>
          </p:nvSpPr>
          <p:spPr>
            <a:xfrm>
              <a:off x="6867020" y="6251785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Storage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4" name="Snip Single Corner Rectangle 33"/>
            <p:cNvSpPr/>
            <p:nvPr/>
          </p:nvSpPr>
          <p:spPr>
            <a:xfrm>
              <a:off x="899592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Database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35" name="Snip Single Corner Rectangle 34"/>
            <p:cNvSpPr/>
            <p:nvPr/>
          </p:nvSpPr>
          <p:spPr>
            <a:xfrm>
              <a:off x="2843808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Middleware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42" name="Snip Single Corner Rectangle 41"/>
            <p:cNvSpPr/>
            <p:nvPr/>
          </p:nvSpPr>
          <p:spPr>
            <a:xfrm>
              <a:off x="4752020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72000" rIns="72000"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Communication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43" name="Snip Single Corner Rectangle 42"/>
            <p:cNvSpPr/>
            <p:nvPr/>
          </p:nvSpPr>
          <p:spPr>
            <a:xfrm>
              <a:off x="6678747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BI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3918" y="1844824"/>
              <a:ext cx="7090018" cy="648072"/>
              <a:chOff x="1063918" y="1844824"/>
              <a:chExt cx="7090018" cy="648072"/>
            </a:xfrm>
          </p:grpSpPr>
          <p:sp>
            <p:nvSpPr>
              <p:cNvPr id="21" name="Snip Single Corner Rectangle 20"/>
              <p:cNvSpPr/>
              <p:nvPr/>
            </p:nvSpPr>
            <p:spPr>
              <a:xfrm>
                <a:off x="1063918" y="1844824"/>
                <a:ext cx="1960566" cy="64807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BabelFed</a:t>
                </a:r>
                <a:endParaRPr lang="nl-B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nl-BE" sz="1400" dirty="0" err="1" smtClean="0">
                    <a:solidFill>
                      <a:prstClr val="white"/>
                    </a:solidFill>
                  </a:rPr>
                  <a:t>Translation</a:t>
                </a:r>
                <a:endParaRPr lang="fr-BE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Snip Single Corner Rectangle 23"/>
              <p:cNvSpPr/>
              <p:nvPr/>
            </p:nvSpPr>
            <p:spPr>
              <a:xfrm>
                <a:off x="3648821" y="1844824"/>
                <a:ext cx="1960566" cy="64807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ITSM</a:t>
                </a:r>
              </a:p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Service desk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Snip Single Corner Rectangle 43"/>
              <p:cNvSpPr/>
              <p:nvPr/>
            </p:nvSpPr>
            <p:spPr>
              <a:xfrm>
                <a:off x="6193370" y="1844824"/>
                <a:ext cx="1960566" cy="64807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WCM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Websites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-265457" y="1412776"/>
              <a:ext cx="8937165" cy="5328594"/>
              <a:chOff x="-265457" y="1412776"/>
              <a:chExt cx="8937165" cy="5328594"/>
            </a:xfrm>
          </p:grpSpPr>
          <p:sp>
            <p:nvSpPr>
              <p:cNvPr id="23" name="Snip Single Corner Rectangle 22"/>
              <p:cNvSpPr/>
              <p:nvPr/>
            </p:nvSpPr>
            <p:spPr>
              <a:xfrm>
                <a:off x="2168747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UCC</a:t>
                </a:r>
              </a:p>
              <a:p>
                <a:pPr algn="ctr"/>
                <a:r>
                  <a:rPr lang="nl-BE" sz="1600" dirty="0" err="1" smtClean="0">
                    <a:solidFill>
                      <a:prstClr val="white"/>
                    </a:solidFill>
                  </a:rPr>
                  <a:t>VoiP</a:t>
                </a:r>
                <a:r>
                  <a:rPr lang="nl-BE" sz="1600" dirty="0">
                    <a:solidFill>
                      <a:prstClr val="white"/>
                    </a:solidFill>
                  </a:rPr>
                  <a:t>, </a:t>
                </a:r>
                <a:r>
                  <a:rPr lang="nl-BE" sz="1600" dirty="0" smtClean="0">
                    <a:solidFill>
                      <a:prstClr val="white"/>
                    </a:solidFill>
                  </a:rPr>
                  <a:t>Mail, ...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Snip Single Corner Rectangle 27"/>
              <p:cNvSpPr/>
              <p:nvPr/>
            </p:nvSpPr>
            <p:spPr>
              <a:xfrm>
                <a:off x="3813758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IAP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Firewalls proxy, ...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Snip Single Corner Rectangle 32"/>
              <p:cNvSpPr/>
              <p:nvPr/>
            </p:nvSpPr>
            <p:spPr>
              <a:xfrm>
                <a:off x="523736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Backup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Snip Single Corner Rectangle 44"/>
              <p:cNvSpPr/>
              <p:nvPr/>
            </p:nvSpPr>
            <p:spPr>
              <a:xfrm>
                <a:off x="5458769" y="4797152"/>
                <a:ext cx="1567927" cy="604852"/>
              </a:xfrm>
              <a:prstGeom prst="snip1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Archiving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Snip Single Corner Rectangle 45"/>
              <p:cNvSpPr/>
              <p:nvPr/>
            </p:nvSpPr>
            <p:spPr>
              <a:xfrm>
                <a:off x="7103781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ShaD</a:t>
                </a:r>
                <a:endParaRPr lang="nl-B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Directory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Snip Single Corner Rectangle 47"/>
              <p:cNvSpPr/>
              <p:nvPr/>
            </p:nvSpPr>
            <p:spPr>
              <a:xfrm rot="16200000">
                <a:off x="-2656501" y="3803820"/>
                <a:ext cx="5328594" cy="546506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Architecture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341663" y="-27384"/>
            <a:ext cx="2133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>
                <a:solidFill>
                  <a:prstClr val="black"/>
                </a:solidFill>
              </a:rPr>
              <a:t>Projets</a:t>
            </a:r>
            <a:r>
              <a:rPr lang="nl-BE" sz="2400" dirty="0" smtClean="0">
                <a:solidFill>
                  <a:prstClr val="black"/>
                </a:solidFill>
              </a:rPr>
              <a:t> G-Cloud</a:t>
            </a:r>
            <a:endParaRPr lang="fr-BE" sz="2400" dirty="0">
              <a:solidFill>
                <a:prstClr val="black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835696" y="6597352"/>
            <a:ext cx="5184576" cy="216024"/>
            <a:chOff x="1691680" y="6567735"/>
            <a:chExt cx="5741754" cy="317649"/>
          </a:xfrm>
        </p:grpSpPr>
        <p:sp>
          <p:nvSpPr>
            <p:cNvPr id="53" name="Rectangle 52"/>
            <p:cNvSpPr/>
            <p:nvPr/>
          </p:nvSpPr>
          <p:spPr>
            <a:xfrm>
              <a:off x="1691680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err="1" smtClean="0">
                  <a:solidFill>
                    <a:prstClr val="white"/>
                  </a:solidFill>
                </a:rPr>
                <a:t>Préparation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33233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err="1" smtClean="0">
                  <a:solidFill>
                    <a:prstClr val="white"/>
                  </a:solidFill>
                </a:rPr>
                <a:t>Disponible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52305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BE" dirty="0" smtClean="0">
                  <a:solidFill>
                    <a:prstClr val="white"/>
                  </a:solidFill>
                </a:rPr>
                <a:t>En cours</a:t>
              </a:r>
              <a:endParaRPr lang="fr-BE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9" name="Trapezoid 48"/>
          <p:cNvSpPr/>
          <p:nvPr/>
        </p:nvSpPr>
        <p:spPr>
          <a:xfrm>
            <a:off x="1175023" y="3429000"/>
            <a:ext cx="1407847" cy="442867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Green</a:t>
            </a: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Open Source</a:t>
            </a:r>
            <a:endParaRPr lang="fr-BE" sz="1600" dirty="0">
              <a:solidFill>
                <a:prstClr val="white"/>
              </a:solidFill>
            </a:endParaRPr>
          </a:p>
        </p:txBody>
      </p:sp>
      <p:sp>
        <p:nvSpPr>
          <p:cNvPr id="51" name="Trapezoid 50"/>
          <p:cNvSpPr/>
          <p:nvPr/>
        </p:nvSpPr>
        <p:spPr>
          <a:xfrm>
            <a:off x="2726228" y="3429000"/>
            <a:ext cx="1407847" cy="442867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prstClr val="white"/>
                </a:solidFill>
              </a:rPr>
              <a:t>Yellow</a:t>
            </a:r>
            <a:endParaRPr lang="nl-BE" dirty="0" smtClean="0">
              <a:solidFill>
                <a:prstClr val="white"/>
              </a:solidFill>
            </a:endParaRP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Microsoft</a:t>
            </a:r>
            <a:endParaRPr lang="fr-BE" sz="1600" dirty="0">
              <a:solidFill>
                <a:prstClr val="white"/>
              </a:solidFill>
            </a:endParaRPr>
          </a:p>
        </p:txBody>
      </p:sp>
      <p:sp>
        <p:nvSpPr>
          <p:cNvPr id="52" name="Trapezoid 51"/>
          <p:cNvSpPr/>
          <p:nvPr/>
        </p:nvSpPr>
        <p:spPr>
          <a:xfrm>
            <a:off x="4257117" y="3429000"/>
            <a:ext cx="1407847" cy="442867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Blue</a:t>
            </a: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IBM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57" name="Trapezoid 56"/>
          <p:cNvSpPr/>
          <p:nvPr/>
        </p:nvSpPr>
        <p:spPr>
          <a:xfrm>
            <a:off x="5811550" y="3429000"/>
            <a:ext cx="1407847" cy="442867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Red</a:t>
            </a: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Oracle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58" name="Trapezoid 57"/>
          <p:cNvSpPr/>
          <p:nvPr/>
        </p:nvSpPr>
        <p:spPr>
          <a:xfrm>
            <a:off x="7340617" y="3429000"/>
            <a:ext cx="1407847" cy="442867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SAS</a:t>
            </a:r>
            <a:endParaRPr lang="fr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G-Cloud et le secteur privé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14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G-Cloud ≠ ICT </a:t>
            </a:r>
            <a:r>
              <a:rPr lang="nl-BE" dirty="0" err="1"/>
              <a:t>insourcing</a:t>
            </a:r>
            <a:endParaRPr lang="nl-BE" dirty="0"/>
          </a:p>
          <a:p>
            <a:endParaRPr lang="fr-BE" dirty="0" smtClean="0"/>
          </a:p>
          <a:p>
            <a:r>
              <a:rPr lang="fr-BE" dirty="0" smtClean="0"/>
              <a:t>Marchés publics </a:t>
            </a:r>
            <a:br>
              <a:rPr lang="fr-BE" dirty="0" smtClean="0"/>
            </a:br>
            <a:r>
              <a:rPr lang="fr-BE" sz="2400" dirty="0" smtClean="0"/>
              <a:t>Outil de traduction, Converged Infrastructure, Unified Communications, sécurisation de réseau, storage, back-up...</a:t>
            </a:r>
          </a:p>
          <a:p>
            <a:endParaRPr lang="fr-BE" dirty="0" smtClean="0"/>
          </a:p>
          <a:p>
            <a:r>
              <a:rPr lang="fr-BE" dirty="0" smtClean="0"/>
              <a:t>Concertation avec le secteur dans le cadre de certaines plateformes spécifiques</a:t>
            </a:r>
            <a:br>
              <a:rPr lang="fr-BE" dirty="0" smtClean="0"/>
            </a:br>
            <a:r>
              <a:rPr lang="fr-BE" sz="2400" dirty="0" smtClean="0"/>
              <a:t>IBM, Microsoft, Oracle, SAS...</a:t>
            </a:r>
          </a:p>
        </p:txBody>
      </p:sp>
    </p:spTree>
    <p:extLst>
      <p:ext uri="{BB962C8B-B14F-4D97-AF65-F5344CB8AC3E}">
        <p14:creationId xmlns:p14="http://schemas.microsoft.com/office/powerpoint/2010/main" val="9636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7606" y="2276872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3 </a:t>
            </a:r>
            <a:r>
              <a:rPr lang="nl-BE" sz="1600" dirty="0" err="1" smtClean="0">
                <a:solidFill>
                  <a:schemeClr val="tx1">
                    <a:lumMod val="75000"/>
                  </a:schemeClr>
                </a:solidFill>
              </a:rPr>
              <a:t>Collèges</a:t>
            </a:r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 (SPF, IPSS, OIP)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7606" y="3525502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SIT (</a:t>
            </a:r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ICT managers de SPF, IPSS, OIP) 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7606" y="4821646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Service </a:t>
            </a:r>
            <a:endParaRPr lang="nl-BE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nl-BE" sz="1600" dirty="0" err="1" smtClean="0">
                <a:solidFill>
                  <a:schemeClr val="tx1">
                    <a:lumMod val="75000"/>
                  </a:schemeClr>
                </a:solidFill>
              </a:rPr>
              <a:t>owners</a:t>
            </a:r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Organisation</a:t>
            </a:r>
            <a:r>
              <a:rPr lang="nl-BE" dirty="0" smtClean="0"/>
              <a:t> du G-Cloud</a:t>
            </a:r>
            <a:endParaRPr lang="fr-BE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201695532"/>
              </p:ext>
            </p:extLst>
          </p:nvPr>
        </p:nvGraphicFramePr>
        <p:xfrm>
          <a:off x="1880753" y="961330"/>
          <a:ext cx="68160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 rIns="36000" bIns="0"/>
          <a:lstStyle/>
          <a:p>
            <a:fld id="{5471B662-E07F-4B45-AF7C-5436FF003ECE}" type="slidenum">
              <a:rPr lang="en-GB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1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Rôle du « G-Cloud Strategic </a:t>
            </a:r>
            <a:r>
              <a:rPr lang="fr-BE" dirty="0" err="1" smtClean="0"/>
              <a:t>Board</a:t>
            </a:r>
            <a:r>
              <a:rPr lang="fr-BE" dirty="0" smtClean="0"/>
              <a:t> »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89660"/>
            <a:ext cx="8820472" cy="5768340"/>
          </a:xfrm>
        </p:spPr>
        <p:txBody>
          <a:bodyPr>
            <a:normAutofit fontScale="85000" lnSpcReduction="10000"/>
          </a:bodyPr>
          <a:lstStyle/>
          <a:p>
            <a:r>
              <a:rPr lang="fr-BE" dirty="0" smtClean="0"/>
              <a:t>Fixe la vision G-Cloud</a:t>
            </a:r>
          </a:p>
          <a:p>
            <a:r>
              <a:rPr lang="nl-BE" dirty="0" err="1" smtClean="0"/>
              <a:t>Détermine</a:t>
            </a:r>
            <a:r>
              <a:rPr lang="nl-BE" dirty="0" smtClean="0"/>
              <a:t> </a:t>
            </a:r>
            <a:r>
              <a:rPr lang="nl-BE" dirty="0" smtClean="0"/>
              <a:t>les </a:t>
            </a:r>
            <a:r>
              <a:rPr lang="nl-BE" dirty="0" err="1" smtClean="0"/>
              <a:t>priorités</a:t>
            </a:r>
            <a:endParaRPr lang="nl-BE" dirty="0" smtClean="0"/>
          </a:p>
          <a:p>
            <a:r>
              <a:rPr lang="nl-BE" dirty="0" err="1"/>
              <a:t>Veille</a:t>
            </a:r>
            <a:r>
              <a:rPr lang="nl-BE" dirty="0"/>
              <a:t> à </a:t>
            </a:r>
            <a:r>
              <a:rPr lang="nl-BE" dirty="0" err="1"/>
              <a:t>ce</a:t>
            </a:r>
            <a:r>
              <a:rPr lang="nl-BE" dirty="0"/>
              <a:t> que </a:t>
            </a:r>
            <a:r>
              <a:rPr lang="nl-BE" dirty="0" err="1"/>
              <a:t>chaque</a:t>
            </a:r>
            <a:r>
              <a:rPr lang="nl-BE" dirty="0"/>
              <a:t> service G-Cloud soit </a:t>
            </a:r>
            <a:r>
              <a:rPr lang="nl-BE" dirty="0" err="1"/>
              <a:t>proposé</a:t>
            </a:r>
            <a:r>
              <a:rPr lang="nl-BE" dirty="0"/>
              <a:t> par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/>
              <a:t>Service </a:t>
            </a:r>
            <a:r>
              <a:rPr lang="nl-BE" dirty="0" err="1"/>
              <a:t>Owner</a:t>
            </a:r>
            <a:r>
              <a:rPr lang="nl-BE" dirty="0"/>
              <a:t> </a:t>
            </a:r>
            <a:r>
              <a:rPr lang="nl-BE" dirty="0" err="1"/>
              <a:t>disposant</a:t>
            </a:r>
            <a:r>
              <a:rPr lang="nl-BE" dirty="0"/>
              <a:t> des </a:t>
            </a:r>
            <a:r>
              <a:rPr lang="nl-BE" dirty="0" err="1"/>
              <a:t>compétences</a:t>
            </a:r>
            <a:r>
              <a:rPr lang="nl-BE" dirty="0"/>
              <a:t> nécessaires</a:t>
            </a:r>
          </a:p>
          <a:p>
            <a:r>
              <a:rPr lang="fr-BE" dirty="0" smtClean="0"/>
              <a:t>Suit les services (disponibilité, performance, capacité) (SLA)</a:t>
            </a:r>
          </a:p>
          <a:p>
            <a:r>
              <a:rPr lang="fr-BE" dirty="0" smtClean="0"/>
              <a:t>Veille à une méthode d’imputation des coûts adaptée</a:t>
            </a:r>
          </a:p>
          <a:p>
            <a:r>
              <a:rPr lang="fr-BE" dirty="0" smtClean="0"/>
              <a:t>Suit le program management (« projets »)</a:t>
            </a:r>
          </a:p>
          <a:p>
            <a:r>
              <a:rPr lang="fr-BE" dirty="0" smtClean="0"/>
              <a:t>Assure la politique générale pour la façon dont les opérations doivent être proposées</a:t>
            </a:r>
          </a:p>
          <a:p>
            <a:r>
              <a:rPr lang="fr-BE" dirty="0" smtClean="0"/>
              <a:t>Apporte un input pour la politique ICT du gouvernement</a:t>
            </a:r>
          </a:p>
          <a:p>
            <a:r>
              <a:rPr lang="fr-BE" dirty="0" smtClean="0"/>
              <a:t>Exécute la politique ICT et rend compte au gouvernement</a:t>
            </a:r>
          </a:p>
          <a:p>
            <a:r>
              <a:rPr lang="fr-BE" dirty="0" smtClean="0"/>
              <a:t>Les membres rendent compte au Collège où ils siègent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CD31-E5A6-4FC8-A578-C8035C66A6B7}" type="slidenum">
              <a:rPr lang="fr-BE" smtClean="0"/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0753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0"/>
            <a:ext cx="7531743" cy="793630"/>
          </a:xfrm>
        </p:spPr>
        <p:txBody>
          <a:bodyPr/>
          <a:lstStyle/>
          <a:p>
            <a:pPr lvl="0"/>
            <a:r>
              <a:rPr lang="fr-FR" sz="3200" dirty="0" smtClean="0"/>
              <a:t>Rôle du</a:t>
            </a:r>
            <a:br>
              <a:rPr lang="fr-FR" sz="3200" dirty="0" smtClean="0"/>
            </a:br>
            <a:r>
              <a:rPr lang="fr-FR" sz="3200" dirty="0" smtClean="0"/>
              <a:t>« G-Cloud </a:t>
            </a:r>
            <a:r>
              <a:rPr lang="fr-FR" sz="3200" dirty="0" err="1" smtClean="0"/>
              <a:t>Operational</a:t>
            </a:r>
            <a:r>
              <a:rPr lang="fr-FR" sz="3200" dirty="0" smtClean="0"/>
              <a:t> &amp; Program </a:t>
            </a:r>
            <a:r>
              <a:rPr lang="fr-FR" sz="3200" dirty="0" err="1" smtClean="0"/>
              <a:t>Board</a:t>
            </a:r>
            <a:r>
              <a:rPr lang="fr-FR" sz="3200" dirty="0" smtClean="0"/>
              <a:t> »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76834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fr-FR" dirty="0" smtClean="0"/>
              <a:t>Fournit l’input nécessaire au Strategic </a:t>
            </a:r>
            <a:r>
              <a:rPr lang="fr-FR" dirty="0" err="1" smtClean="0"/>
              <a:t>Board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Concrétise les priorités qui y sont fixées dans le respect des SLA</a:t>
            </a:r>
          </a:p>
          <a:p>
            <a:pPr>
              <a:buFontTx/>
              <a:buChar char="-"/>
            </a:pPr>
            <a:r>
              <a:rPr lang="fr-FR" dirty="0" smtClean="0"/>
              <a:t>Émet des propositions d’attribution des services G-Cloud à un “service </a:t>
            </a:r>
            <a:r>
              <a:rPr lang="fr-FR" dirty="0" err="1" smtClean="0"/>
              <a:t>owner</a:t>
            </a:r>
            <a:r>
              <a:rPr lang="fr-FR" dirty="0" smtClean="0"/>
              <a:t>”</a:t>
            </a:r>
          </a:p>
          <a:p>
            <a:pPr>
              <a:buFontTx/>
              <a:buChar char="-"/>
            </a:pPr>
            <a:r>
              <a:rPr lang="fr-FR" dirty="0" smtClean="0"/>
              <a:t>Détermine les caractéristiques, l’architecture et la sécurité des services fournis</a:t>
            </a:r>
          </a:p>
          <a:p>
            <a:pPr>
              <a:buFontTx/>
              <a:buChar char="-"/>
            </a:pPr>
            <a:r>
              <a:rPr lang="fr-FR" dirty="0" smtClean="0"/>
              <a:t>Gère le catalogue des services</a:t>
            </a:r>
          </a:p>
          <a:p>
            <a:pPr>
              <a:buFontTx/>
              <a:buChar char="-"/>
            </a:pPr>
            <a:r>
              <a:rPr lang="fr-FR" dirty="0" smtClean="0"/>
              <a:t>Détermine le calendrier des cahiers des charges</a:t>
            </a:r>
          </a:p>
          <a:p>
            <a:pPr>
              <a:buFontTx/>
              <a:buChar char="-"/>
            </a:pPr>
            <a:r>
              <a:rPr lang="fr-FR" dirty="0" smtClean="0"/>
              <a:t>Exécute le program management </a:t>
            </a:r>
          </a:p>
          <a:p>
            <a:pPr>
              <a:buFontTx/>
              <a:buChar char="-"/>
            </a:pPr>
            <a:r>
              <a:rPr lang="fr-FR" dirty="0" smtClean="0"/>
              <a:t>Assure la gestion RH d’encadrement des collaborateurs qui travaillent pour les différents services G-Cloud</a:t>
            </a:r>
          </a:p>
          <a:p>
            <a:pPr>
              <a:buFontTx/>
              <a:buChar char="-"/>
            </a:pPr>
            <a:r>
              <a:rPr lang="fr-FR" dirty="0" smtClean="0"/>
              <a:t>Rend compte aux collègues du SIT (directeurs IT)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CD31-E5A6-4FC8-A578-C8035C66A6B7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118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G-Cloud - Aspects financiers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075644"/>
          </a:xfrm>
        </p:spPr>
        <p:txBody>
          <a:bodyPr>
            <a:normAutofit/>
          </a:bodyPr>
          <a:lstStyle/>
          <a:p>
            <a:r>
              <a:rPr lang="fr-BE" dirty="0" smtClean="0"/>
              <a:t>Le coût d’un service est :</a:t>
            </a:r>
          </a:p>
          <a:p>
            <a:pPr lvl="1"/>
            <a:r>
              <a:rPr lang="fr-BE" dirty="0" smtClean="0"/>
              <a:t>soit à charge de l’institution qui en est responsable ;</a:t>
            </a:r>
          </a:p>
          <a:p>
            <a:pPr lvl="1"/>
            <a:r>
              <a:rPr lang="fr-BE" dirty="0" smtClean="0"/>
              <a:t>soit reparti entre les « clients » du service.</a:t>
            </a:r>
          </a:p>
          <a:p>
            <a:r>
              <a:rPr lang="nl-BE" dirty="0" smtClean="0"/>
              <a:t>Services G-Cloud </a:t>
            </a:r>
            <a:r>
              <a:rPr lang="nl-BE" dirty="0" err="1" smtClean="0"/>
              <a:t>économiques</a:t>
            </a:r>
            <a:r>
              <a:rPr lang="nl-BE" dirty="0" smtClean="0"/>
              <a:t> par rapport à </a:t>
            </a:r>
            <a:r>
              <a:rPr lang="nl-BE" dirty="0" err="1" smtClean="0"/>
              <a:t>une</a:t>
            </a:r>
            <a:r>
              <a:rPr lang="nl-BE" dirty="0" smtClean="0"/>
              <a:t> </a:t>
            </a:r>
            <a:r>
              <a:rPr lang="nl-BE" dirty="0" err="1" smtClean="0"/>
              <a:t>implémentation</a:t>
            </a:r>
            <a:r>
              <a:rPr lang="nl-BE" dirty="0" smtClean="0"/>
              <a:t> interne (</a:t>
            </a:r>
            <a:r>
              <a:rPr lang="nl-BE" b="1" dirty="0" smtClean="0"/>
              <a:t>TCO</a:t>
            </a:r>
            <a:r>
              <a:rPr lang="nl-BE" dirty="0" smtClean="0"/>
              <a:t> - Total </a:t>
            </a:r>
            <a:r>
              <a:rPr lang="nl-BE" dirty="0" err="1" smtClean="0"/>
              <a:t>Cost</a:t>
            </a:r>
            <a:r>
              <a:rPr lang="nl-BE" dirty="0" smtClean="0"/>
              <a:t> of </a:t>
            </a:r>
            <a:r>
              <a:rPr lang="nl-BE" dirty="0" err="1" smtClean="0"/>
              <a:t>Ownership</a:t>
            </a:r>
            <a:r>
              <a:rPr lang="nl-BE" dirty="0" smtClean="0"/>
              <a:t>)</a:t>
            </a:r>
          </a:p>
          <a:p>
            <a:pPr lvl="1"/>
            <a:r>
              <a:rPr lang="nl-BE" dirty="0" err="1" smtClean="0"/>
              <a:t>Calcul</a:t>
            </a:r>
            <a:r>
              <a:rPr lang="nl-BE" dirty="0" smtClean="0"/>
              <a:t> du TCO complet </a:t>
            </a:r>
            <a:r>
              <a:rPr lang="nl-BE" dirty="0" err="1" smtClean="0"/>
              <a:t>difficile</a:t>
            </a:r>
            <a:r>
              <a:rPr lang="nl-BE" b="1" dirty="0" smtClean="0"/>
              <a:t> </a:t>
            </a:r>
          </a:p>
          <a:p>
            <a:r>
              <a:rPr lang="nl-BE" dirty="0" smtClean="0"/>
              <a:t>Le plus </a:t>
            </a:r>
            <a:r>
              <a:rPr lang="nl-BE" dirty="0" err="1" smtClean="0"/>
              <a:t>possible</a:t>
            </a:r>
            <a:r>
              <a:rPr lang="nl-BE" dirty="0" smtClean="0"/>
              <a:t> </a:t>
            </a:r>
            <a:r>
              <a:rPr lang="fr-BE" dirty="0"/>
              <a:t>« </a:t>
            </a:r>
            <a:r>
              <a:rPr lang="nl-BE" b="1" dirty="0" err="1" smtClean="0"/>
              <a:t>pay-for-use</a:t>
            </a:r>
            <a:r>
              <a:rPr lang="fr-BE" dirty="0"/>
              <a:t> »</a:t>
            </a:r>
            <a:endParaRPr lang="fr-B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5471B662-E07F-4B45-AF7C-5436FF003ECE}" type="slidenum">
              <a:rPr lang="en-GB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6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G-Cloud - Ressources humaines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052737"/>
            <a:ext cx="8712968" cy="5472608"/>
          </a:xfrm>
        </p:spPr>
        <p:txBody>
          <a:bodyPr>
            <a:normAutofit/>
          </a:bodyPr>
          <a:lstStyle/>
          <a:p>
            <a:r>
              <a:rPr lang="fr-FR" dirty="0" smtClean="0"/>
              <a:t>3500 collaborateurs avec un profil IT au sein de l’État fédéral</a:t>
            </a:r>
          </a:p>
          <a:p>
            <a:r>
              <a:rPr lang="fr-FR" dirty="0" err="1" smtClean="0"/>
              <a:t>War</a:t>
            </a:r>
            <a:r>
              <a:rPr lang="fr-FR" dirty="0" smtClean="0"/>
              <a:t>-for-talent et pyramide des âges inversée</a:t>
            </a:r>
          </a:p>
          <a:p>
            <a:r>
              <a:rPr lang="fr-FR" dirty="0" smtClean="0"/>
              <a:t>Organisation à frais partagés</a:t>
            </a:r>
          </a:p>
          <a:p>
            <a:r>
              <a:rPr lang="fr-FR" dirty="0" smtClean="0"/>
              <a:t>Impact sur les collaborateurs ICT : shift de travail de routine vers la création des solutions novatrices</a:t>
            </a:r>
          </a:p>
          <a:p>
            <a:r>
              <a:rPr lang="fr-FR" dirty="0" smtClean="0"/>
              <a:t>Réalisation des projets en utilisant des Tiger Teams, des équipes virtuelles contenant des experts des différentes institutions</a:t>
            </a:r>
          </a:p>
        </p:txBody>
      </p:sp>
    </p:spTree>
    <p:extLst>
      <p:ext uri="{BB962C8B-B14F-4D97-AF65-F5344CB8AC3E}">
        <p14:creationId xmlns:p14="http://schemas.microsoft.com/office/powerpoint/2010/main" val="2992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fr-BE" dirty="0" smtClean="0"/>
              <a:t>Contexte et principes </a:t>
            </a:r>
            <a:r>
              <a:rPr lang="fr-BE" dirty="0"/>
              <a:t>de base</a:t>
            </a:r>
          </a:p>
          <a:p>
            <a:r>
              <a:rPr lang="fr-BE" dirty="0" smtClean="0"/>
              <a:t>Qu’est-ce que le G-Cloud ?</a:t>
            </a:r>
          </a:p>
          <a:p>
            <a:r>
              <a:rPr lang="fr-BE" dirty="0" smtClean="0"/>
              <a:t>Avantages et facteurs de succès du G-Cloud</a:t>
            </a:r>
          </a:p>
          <a:p>
            <a:r>
              <a:rPr lang="fr-BE" dirty="0" smtClean="0"/>
              <a:t>Organisation</a:t>
            </a:r>
          </a:p>
          <a:p>
            <a:pPr lvl="1"/>
            <a:r>
              <a:rPr lang="fr-BE" dirty="0" smtClean="0"/>
              <a:t>Gouvernance</a:t>
            </a:r>
          </a:p>
          <a:p>
            <a:pPr lvl="1"/>
            <a:r>
              <a:rPr lang="fr-BE" dirty="0" smtClean="0"/>
              <a:t>Aspects financiers</a:t>
            </a:r>
          </a:p>
          <a:p>
            <a:pPr lvl="1"/>
            <a:r>
              <a:rPr lang="fr-BE" dirty="0" smtClean="0"/>
              <a:t>Ressources humaines</a:t>
            </a:r>
          </a:p>
          <a:p>
            <a:pPr lvl="1"/>
            <a:r>
              <a:rPr lang="fr-BE" dirty="0" smtClean="0"/>
              <a:t>Sécurité</a:t>
            </a:r>
          </a:p>
          <a:p>
            <a:r>
              <a:rPr lang="fr-BE" dirty="0" smtClean="0"/>
              <a:t>Aperçu des projets G-Cloud</a:t>
            </a:r>
          </a:p>
          <a:p>
            <a:pPr marL="0" indent="0">
              <a:buNone/>
            </a:pP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7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G-Cloud - Sécurité et policies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768340"/>
          </a:xfrm>
        </p:spPr>
        <p:txBody>
          <a:bodyPr>
            <a:normAutofit/>
          </a:bodyPr>
          <a:lstStyle/>
          <a:p>
            <a:r>
              <a:rPr lang="fr-BE" dirty="0" smtClean="0"/>
              <a:t>Eléments cruciaux du G-Cloud</a:t>
            </a:r>
          </a:p>
          <a:p>
            <a:pPr lvl="1"/>
            <a:r>
              <a:rPr lang="fr-BE" dirty="0"/>
              <a:t>m</a:t>
            </a:r>
            <a:r>
              <a:rPr lang="fr-BE" dirty="0" smtClean="0"/>
              <a:t>utualisation des services</a:t>
            </a:r>
          </a:p>
          <a:p>
            <a:pPr lvl="1"/>
            <a:r>
              <a:rPr lang="fr-BE" dirty="0"/>
              <a:t>c</a:t>
            </a:r>
            <a:r>
              <a:rPr lang="fr-BE" dirty="0" smtClean="0"/>
              <a:t>ouverture des risques</a:t>
            </a:r>
          </a:p>
          <a:p>
            <a:r>
              <a:rPr lang="fr-BE" dirty="0" smtClean="0"/>
              <a:t>Non orienté vers des use cases spécifiques </a:t>
            </a:r>
            <a:br>
              <a:rPr lang="fr-BE" dirty="0" smtClean="0"/>
            </a:br>
            <a:r>
              <a:rPr lang="fr-BE" dirty="0" smtClean="0"/>
              <a:t>(ex. sûreté de l’État...)</a:t>
            </a:r>
          </a:p>
          <a:p>
            <a:r>
              <a:rPr lang="fr-BE" dirty="0" smtClean="0"/>
              <a:t>Security </a:t>
            </a:r>
            <a:r>
              <a:rPr lang="fr-BE" dirty="0" err="1" smtClean="0"/>
              <a:t>framework</a:t>
            </a:r>
            <a:r>
              <a:rPr lang="fr-BE" dirty="0" smtClean="0"/>
              <a:t> conforme aux standards</a:t>
            </a:r>
          </a:p>
          <a:p>
            <a:r>
              <a:rPr lang="fr-BE" dirty="0" smtClean="0"/>
              <a:t>Projet G-Cloud &lt;-&gt; besoins au niveau de la sécurité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5471B662-E07F-4B45-AF7C-5436FF003ECE}" type="slidenum">
              <a:rPr lang="en-GB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Réalisation des projets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21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12968" cy="5472608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Identification d’un besoin concret d’une institution </a:t>
            </a:r>
            <a:r>
              <a:rPr lang="fr-BE" dirty="0" smtClean="0">
                <a:sym typeface="Wingdings" panose="05000000000000000000" pitchFamily="2" charset="2"/>
              </a:rPr>
              <a:t> est-ce une mutualisation possible ?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Intérêt des CIO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smtClean="0">
                <a:sym typeface="Wingdings" panose="05000000000000000000" pitchFamily="2" charset="2"/>
              </a:rPr>
              <a:t>?</a:t>
            </a:r>
          </a:p>
          <a:p>
            <a:r>
              <a:rPr lang="fr-BE" dirty="0">
                <a:sym typeface="Wingdings" panose="05000000000000000000" pitchFamily="2" charset="2"/>
              </a:rPr>
              <a:t>Composition d’un groupe de projet </a:t>
            </a:r>
            <a:br>
              <a:rPr lang="fr-BE" dirty="0">
                <a:sym typeface="Wingdings" panose="05000000000000000000" pitchFamily="2" charset="2"/>
              </a:rPr>
            </a:br>
            <a:r>
              <a:rPr lang="fr-BE" dirty="0" smtClean="0">
                <a:sym typeface="Wingdings" panose="05000000000000000000" pitchFamily="2" charset="2"/>
              </a:rPr>
              <a:t>interinstitutionnel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d</a:t>
            </a:r>
            <a:r>
              <a:rPr lang="fr-BE" dirty="0" smtClean="0">
                <a:sym typeface="Wingdings" panose="05000000000000000000" pitchFamily="2" charset="2"/>
              </a:rPr>
              <a:t>éfinition du scope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m</a:t>
            </a:r>
            <a:r>
              <a:rPr lang="fr-BE" dirty="0" smtClean="0">
                <a:sym typeface="Wingdings" panose="05000000000000000000" pitchFamily="2" charset="2"/>
              </a:rPr>
              <a:t>éthodologie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c</a:t>
            </a:r>
            <a:r>
              <a:rPr lang="fr-BE" dirty="0" smtClean="0">
                <a:sym typeface="Wingdings" panose="05000000000000000000" pitchFamily="2" charset="2"/>
              </a:rPr>
              <a:t>oûts / bénéfices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Réalisation du projet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d</a:t>
            </a:r>
            <a:r>
              <a:rPr lang="fr-BE" dirty="0" smtClean="0">
                <a:sym typeface="Wingdings" panose="05000000000000000000" pitchFamily="2" charset="2"/>
              </a:rPr>
              <a:t>evis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d</a:t>
            </a:r>
            <a:r>
              <a:rPr lang="fr-BE" dirty="0" smtClean="0">
                <a:sym typeface="Wingdings" panose="05000000000000000000" pitchFamily="2" charset="2"/>
              </a:rPr>
              <a:t>éveloppement « in-house »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o</a:t>
            </a:r>
            <a:r>
              <a:rPr lang="fr-BE" dirty="0" smtClean="0">
                <a:sym typeface="Wingdings" panose="05000000000000000000" pitchFamily="2" charset="2"/>
              </a:rPr>
              <a:t>u une combinaison des deux</a:t>
            </a:r>
            <a:endParaRPr lang="fr-BE" dirty="0" smtClean="0"/>
          </a:p>
          <a:p>
            <a:r>
              <a:rPr lang="fr-BE" dirty="0" smtClean="0"/>
              <a:t>! Transition mode projet -&gt; service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294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Approvisionnement partagé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768340"/>
          </a:xfrm>
        </p:spPr>
        <p:txBody>
          <a:bodyPr>
            <a:normAutofit/>
          </a:bodyPr>
          <a:lstStyle/>
          <a:p>
            <a:r>
              <a:rPr lang="fr-BE" dirty="0" smtClean="0"/>
              <a:t>Collaboration concernant les marchés publics</a:t>
            </a:r>
          </a:p>
          <a:p>
            <a:pPr lvl="1"/>
            <a:r>
              <a:rPr lang="fr-BE" dirty="0" smtClean="0"/>
              <a:t>Juridique : clause de centrale des marchés</a:t>
            </a:r>
          </a:p>
          <a:p>
            <a:pPr lvl="1"/>
            <a:r>
              <a:rPr lang="fr-BE" dirty="0" smtClean="0"/>
              <a:t>Savoir-faire : achat ICT spécialisé</a:t>
            </a:r>
          </a:p>
          <a:p>
            <a:pPr lvl="1"/>
            <a:r>
              <a:rPr lang="fr-BE" dirty="0" smtClean="0"/>
              <a:t>Simplicité : moins de charge administrative pour le secteur privé et l’État</a:t>
            </a:r>
          </a:p>
          <a:p>
            <a:pPr lvl="1"/>
            <a:r>
              <a:rPr lang="fr-BE" dirty="0" smtClean="0"/>
              <a:t>Possibilité d’accélérer les achats et d’éviter des doubles procédures de cahiers des charges</a:t>
            </a:r>
          </a:p>
          <a:p>
            <a:pPr lvl="1"/>
            <a:r>
              <a:rPr lang="fr-BE" dirty="0" smtClean="0"/>
              <a:t>Réductions de prix grâce au volume</a:t>
            </a:r>
          </a:p>
          <a:p>
            <a:r>
              <a:rPr lang="fr-BE" dirty="0" smtClean="0"/>
              <a:t>Licences logicielles </a:t>
            </a:r>
          </a:p>
          <a:p>
            <a:pPr lvl="1"/>
            <a:r>
              <a:rPr lang="fr-BE" dirty="0" smtClean="0"/>
              <a:t>Négociations avec les fournisseurs</a:t>
            </a:r>
          </a:p>
          <a:p>
            <a:pPr lvl="1"/>
            <a:r>
              <a:rPr lang="fr-BE" dirty="0" smtClean="0"/>
              <a:t>Échange des licences inutilisées</a:t>
            </a:r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fr-BE" smtClean="0"/>
              <a:pPr/>
              <a:t>22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613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État</a:t>
            </a:r>
            <a:r>
              <a:rPr lang="nl-BE" dirty="0" smtClean="0"/>
              <a:t> du </a:t>
            </a:r>
            <a:r>
              <a:rPr lang="nl-BE" dirty="0" err="1" smtClean="0"/>
              <a:t>programme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2988" y="6535738"/>
            <a:ext cx="481012" cy="215900"/>
          </a:xfrm>
        </p:spPr>
        <p:txBody>
          <a:bodyPr/>
          <a:lstStyle/>
          <a:p>
            <a:fld id="{13B540AB-6939-4937-A918-1D15FF1C7CE3}" type="slidenum">
              <a:rPr lang="nl-BE" smtClean="0"/>
              <a:pPr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8807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24</a:t>
            </a:fld>
            <a:endParaRPr lang="nl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8" y="692696"/>
            <a:ext cx="7121996" cy="582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8424" y="76470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21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25</a:t>
            </a:fld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" y="116632"/>
            <a:ext cx="9016441" cy="636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5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26</a:t>
            </a:fld>
            <a:endParaRPr lang="nl-BE" dirty="0">
              <a:solidFill>
                <a:srgbClr val="364C9D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4566" y="4447414"/>
            <a:ext cx="9297086" cy="1069818"/>
            <a:chOff x="-44566" y="4375406"/>
            <a:chExt cx="9297086" cy="1069818"/>
          </a:xfrm>
        </p:grpSpPr>
        <p:sp>
          <p:nvSpPr>
            <p:cNvPr id="30" name="Rectangle 29"/>
            <p:cNvSpPr/>
            <p:nvPr/>
          </p:nvSpPr>
          <p:spPr>
            <a:xfrm>
              <a:off x="-44566" y="4375406"/>
              <a:ext cx="9297086" cy="106219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96" y="5199003"/>
              <a:ext cx="224510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Backup as a Service (BaaS)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801" y="4446886"/>
              <a:ext cx="431218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36" name="Picture 4" descr="https://cdn2.iconfinder.com/data/icons/windows-8-metro-style/512/accept_database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13" y="4490252"/>
              <a:ext cx="295793" cy="2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521142" y="4446886"/>
              <a:ext cx="8679243" cy="752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499308" y="4549650"/>
              <a:ext cx="120749" cy="12074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656583" y="4517691"/>
              <a:ext cx="113332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F79646">
                      <a:lumMod val="50000"/>
                    </a:srgbClr>
                  </a:solidFill>
                </a:rPr>
                <a:t>Commvault-based</a:t>
              </a:r>
              <a:endParaRPr lang="en-GB" sz="120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896416" y="4549650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53691" y="4517691"/>
              <a:ext cx="110312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1: 06/2016</a:t>
              </a:r>
              <a:endParaRPr lang="en-GB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cxnSp>
          <p:nvCxnSpPr>
            <p:cNvPr id="45" name="Straight Connector 44"/>
            <p:cNvCxnSpPr>
              <a:stCxn id="39" idx="3"/>
            </p:cNvCxnSpPr>
            <p:nvPr/>
          </p:nvCxnSpPr>
          <p:spPr>
            <a:xfrm>
              <a:off x="4789907" y="4610024"/>
              <a:ext cx="2042635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898362" y="4729768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55637" y="4697809"/>
              <a:ext cx="184646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2: 09/2016 (to confirm)</a:t>
              </a:r>
              <a:endParaRPr lang="en-GB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900308" y="4909886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57583" y="4877927"/>
              <a:ext cx="128060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3: (to confirm)</a:t>
              </a:r>
              <a:endParaRPr lang="en-GB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cxnSp>
          <p:nvCxnSpPr>
            <p:cNvPr id="50" name="Straight Connector 49"/>
            <p:cNvCxnSpPr>
              <a:stCxn id="39" idx="3"/>
            </p:cNvCxnSpPr>
            <p:nvPr/>
          </p:nvCxnSpPr>
          <p:spPr>
            <a:xfrm>
              <a:off x="4789907" y="4610024"/>
              <a:ext cx="2036986" cy="191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9" idx="3"/>
            </p:cNvCxnSpPr>
            <p:nvPr/>
          </p:nvCxnSpPr>
          <p:spPr>
            <a:xfrm>
              <a:off x="4789907" y="4610024"/>
              <a:ext cx="2036986" cy="36023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-44566" y="5639984"/>
            <a:ext cx="9297086" cy="885360"/>
            <a:chOff x="-44566" y="3284122"/>
            <a:chExt cx="9297086" cy="885360"/>
          </a:xfrm>
        </p:grpSpPr>
        <p:sp>
          <p:nvSpPr>
            <p:cNvPr id="53" name="Rectangle 52"/>
            <p:cNvSpPr/>
            <p:nvPr/>
          </p:nvSpPr>
          <p:spPr>
            <a:xfrm>
              <a:off x="-44566" y="3284122"/>
              <a:ext cx="9297086" cy="88536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496" y="3911337"/>
              <a:ext cx="269984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Internet Access Protection (IAP)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6801" y="3342588"/>
              <a:ext cx="431218" cy="393302"/>
              <a:chOff x="26801" y="63705"/>
              <a:chExt cx="431218" cy="393302"/>
            </a:xfrm>
            <a:effectLst/>
          </p:grpSpPr>
          <p:sp>
            <p:nvSpPr>
              <p:cNvPr id="60" name="Rectangle 59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61" name="Picture 60" descr="http://www2.psd100.com/ppp/2013/10/0501/security-icon-1005060319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49" y="84595"/>
                <a:ext cx="351522" cy="351522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sp>
          <p:nvSpPr>
            <p:cNvPr id="56" name="Rectangle 55"/>
            <p:cNvSpPr/>
            <p:nvPr/>
          </p:nvSpPr>
          <p:spPr>
            <a:xfrm>
              <a:off x="521142" y="3344132"/>
              <a:ext cx="8679243" cy="537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896416" y="3431472"/>
              <a:ext cx="1401462" cy="369332"/>
              <a:chOff x="7020272" y="2368871"/>
              <a:chExt cx="1401462" cy="369332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7020272" y="2482076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177547" y="2368871"/>
                <a:ext cx="1244187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Ready for customer</a:t>
                </a:r>
              </a:p>
              <a:p>
                <a:r>
                  <a:rPr lang="nl-BE" sz="1200">
                    <a:solidFill>
                      <a:srgbClr val="9BBB59">
                        <a:lumMod val="50000"/>
                      </a:srgbClr>
                    </a:solidFill>
                  </a:rPr>
                  <a:t>m</a:t>
                </a:r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igration projects</a:t>
                </a:r>
                <a:endParaRPr lang="en-GB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-44566" y="1505186"/>
            <a:ext cx="9297086" cy="1621283"/>
            <a:chOff x="-44566" y="1505186"/>
            <a:chExt cx="9297086" cy="1621283"/>
          </a:xfrm>
        </p:grpSpPr>
        <p:sp>
          <p:nvSpPr>
            <p:cNvPr id="63" name="Rectangle 62"/>
            <p:cNvSpPr/>
            <p:nvPr/>
          </p:nvSpPr>
          <p:spPr>
            <a:xfrm>
              <a:off x="-44566" y="1505186"/>
              <a:ext cx="9297086" cy="162128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6801" y="1569040"/>
              <a:ext cx="431218" cy="393302"/>
              <a:chOff x="26801" y="2750422"/>
              <a:chExt cx="431218" cy="393302"/>
            </a:xfrm>
            <a:effectLst/>
          </p:grpSpPr>
          <p:sp>
            <p:nvSpPr>
              <p:cNvPr id="96" name="Rectangle 95"/>
              <p:cNvSpPr/>
              <p:nvPr/>
            </p:nvSpPr>
            <p:spPr>
              <a:xfrm>
                <a:off x="26801" y="2750422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97" name="Picture 96" descr="https://d30y9cdsu7xlg0.cloudfront.net/png/78508-200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53" y="2780928"/>
                <a:ext cx="321514" cy="321514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sp>
          <p:nvSpPr>
            <p:cNvPr id="65" name="Rectangle 64"/>
            <p:cNvSpPr/>
            <p:nvPr/>
          </p:nvSpPr>
          <p:spPr>
            <a:xfrm>
              <a:off x="35496" y="2868324"/>
              <a:ext cx="3714478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Infrastructure as </a:t>
              </a:r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a Service – Compute (IaaS)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1142" y="1569041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1142" y="2010280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1142" y="2451519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58624" y="1748714"/>
              <a:ext cx="129497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b="1" smtClean="0">
                  <a:solidFill>
                    <a:srgbClr val="4F81BD">
                      <a:lumMod val="50000"/>
                    </a:srgbClr>
                  </a:solidFill>
                </a:rPr>
                <a:t>Housing as a Service</a:t>
              </a:r>
              <a:endParaRPr lang="en-GB" sz="12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1729" y="2199036"/>
              <a:ext cx="14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b="1" smtClean="0">
                  <a:solidFill>
                    <a:srgbClr val="4F81BD">
                      <a:lumMod val="50000"/>
                    </a:srgbClr>
                  </a:solidFill>
                </a:rPr>
                <a:t>Hypervisor as a Service</a:t>
              </a:r>
              <a:endParaRPr lang="en-GB" sz="12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44834" y="2649358"/>
              <a:ext cx="179991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b="1" smtClean="0">
                  <a:solidFill>
                    <a:srgbClr val="4F81BD">
                      <a:lumMod val="50000"/>
                    </a:srgbClr>
                  </a:solidFill>
                </a:rPr>
                <a:t>Virtual Machine as a Service</a:t>
              </a:r>
              <a:endParaRPr lang="en-GB" sz="12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891004" y="2023082"/>
              <a:ext cx="1842736" cy="184666"/>
              <a:chOff x="6732240" y="2368871"/>
              <a:chExt cx="1842736" cy="184666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889515" y="2368871"/>
                <a:ext cx="168546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vmWare-based (cf CAAMI)</a:t>
                </a:r>
                <a:endParaRPr lang="en-GB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499308" y="2220252"/>
              <a:ext cx="1275145" cy="184666"/>
              <a:chOff x="2868229" y="2521271"/>
              <a:chExt cx="1275145" cy="184666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025504" y="2521271"/>
                <a:ext cx="1117870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Converged-based</a:t>
                </a:r>
                <a:endParaRPr lang="en-GB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892412" y="1656381"/>
              <a:ext cx="1688656" cy="184666"/>
              <a:chOff x="7020272" y="2368871"/>
              <a:chExt cx="1688656" cy="184666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7020272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177547" y="2368871"/>
                <a:ext cx="153138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Based on Smals offering</a:t>
                </a:r>
                <a:endParaRPr lang="en-GB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896416" y="2220252"/>
              <a:ext cx="1468083" cy="184666"/>
              <a:chOff x="6732240" y="2368871"/>
              <a:chExt cx="1468083" cy="184666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89515" y="2368871"/>
                <a:ext cx="1310808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Q3 2016 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495804" y="2483411"/>
              <a:ext cx="1245458" cy="184666"/>
              <a:chOff x="2868229" y="2521271"/>
              <a:chExt cx="1245458" cy="184666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C9D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025504" y="2521271"/>
                <a:ext cx="1088183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OpenStack-based</a:t>
                </a:r>
                <a:endParaRPr lang="en-GB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896416" y="2483411"/>
              <a:ext cx="1260397" cy="184666"/>
              <a:chOff x="6732240" y="2368871"/>
              <a:chExt cx="1260397" cy="184666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C9D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889515" y="2368871"/>
                <a:ext cx="1103122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Wave 1: 03/2016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896416" y="2635811"/>
              <a:ext cx="1225131" cy="184666"/>
              <a:chOff x="6732240" y="2368871"/>
              <a:chExt cx="1225131" cy="18466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889515" y="2368871"/>
                <a:ext cx="1067856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Wave 2: 06/2016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79" name="Straight Connector 78"/>
            <p:cNvCxnSpPr>
              <a:stCxn id="93" idx="3"/>
            </p:cNvCxnSpPr>
            <p:nvPr/>
          </p:nvCxnSpPr>
          <p:spPr>
            <a:xfrm>
              <a:off x="4774453" y="2312585"/>
              <a:ext cx="2058089" cy="3242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7" idx="3"/>
            </p:cNvCxnSpPr>
            <p:nvPr/>
          </p:nvCxnSpPr>
          <p:spPr>
            <a:xfrm>
              <a:off x="4741262" y="2575744"/>
              <a:ext cx="209128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7" idx="3"/>
            </p:cNvCxnSpPr>
            <p:nvPr/>
          </p:nvCxnSpPr>
          <p:spPr>
            <a:xfrm>
              <a:off x="4741262" y="2575744"/>
              <a:ext cx="2091280" cy="15240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-44566" y="3254787"/>
            <a:ext cx="9297086" cy="1038309"/>
            <a:chOff x="-44566" y="1484784"/>
            <a:chExt cx="9297086" cy="1038309"/>
          </a:xfrm>
        </p:grpSpPr>
        <p:sp>
          <p:nvSpPr>
            <p:cNvPr id="110" name="Rectangle 109"/>
            <p:cNvSpPr/>
            <p:nvPr/>
          </p:nvSpPr>
          <p:spPr>
            <a:xfrm>
              <a:off x="-44566" y="1484784"/>
              <a:ext cx="9297086" cy="103830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5496" y="2276872"/>
              <a:ext cx="3714863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Infrastructure as a Service - Storage (STaaS)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21142" y="1544794"/>
              <a:ext cx="8679243" cy="732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6801" y="1548688"/>
              <a:ext cx="431218" cy="393302"/>
              <a:chOff x="26801" y="63705"/>
              <a:chExt cx="431218" cy="393302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142" name="Picture 2" descr="http://cdn.flaticon.com/png/256/16676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10" y="97456"/>
                <a:ext cx="325800" cy="3258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6891004" y="1617614"/>
              <a:ext cx="1741811" cy="184666"/>
              <a:chOff x="6732240" y="2368871"/>
              <a:chExt cx="1741811" cy="184666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889515" y="2368871"/>
                <a:ext cx="1584536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HP 3PAR-based (cf RIZIV)</a:t>
                </a:r>
                <a:endParaRPr lang="en-GB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827584" y="1814784"/>
              <a:ext cx="2254324" cy="184666"/>
              <a:chOff x="2868229" y="2521271"/>
              <a:chExt cx="2254324" cy="184666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025504" y="2521271"/>
                <a:ext cx="209704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Lastenboek Storage (18/03/2016)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6881668" y="1814784"/>
              <a:ext cx="1466480" cy="184666"/>
              <a:chOff x="6732240" y="2368871"/>
              <a:chExt cx="1466480" cy="184666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889515" y="2368871"/>
                <a:ext cx="130920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12/2016 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827584" y="2020198"/>
              <a:ext cx="1932056" cy="184666"/>
              <a:chOff x="2868229" y="2521271"/>
              <a:chExt cx="1932056" cy="184666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025504" y="2521271"/>
                <a:ext cx="177478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Exploration of CINDER/CEPH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881668" y="2020198"/>
              <a:ext cx="1468083" cy="184666"/>
              <a:chOff x="6732240" y="2368871"/>
              <a:chExt cx="1468083" cy="184666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889515" y="2368871"/>
                <a:ext cx="1310808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Q4 2016 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129" name="Straight Connector 128"/>
            <p:cNvCxnSpPr>
              <a:stCxn id="138" idx="3"/>
            </p:cNvCxnSpPr>
            <p:nvPr/>
          </p:nvCxnSpPr>
          <p:spPr>
            <a:xfrm>
              <a:off x="3081908" y="1907117"/>
              <a:ext cx="3780528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4" idx="3"/>
            </p:cNvCxnSpPr>
            <p:nvPr/>
          </p:nvCxnSpPr>
          <p:spPr>
            <a:xfrm>
              <a:off x="2840730" y="2112531"/>
              <a:ext cx="4021706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8444557" y="556841"/>
            <a:ext cx="691504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200" b="1">
                <a:solidFill>
                  <a:prstClr val="white"/>
                </a:solidFill>
              </a:rPr>
              <a:t>02/2016</a:t>
            </a:r>
            <a:endParaRPr lang="en-GB" sz="1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718334"/>
            <a:ext cx="9297086" cy="735002"/>
            <a:chOff x="-36512" y="5790342"/>
            <a:chExt cx="9297086" cy="735002"/>
          </a:xfrm>
        </p:grpSpPr>
        <p:sp>
          <p:nvSpPr>
            <p:cNvPr id="260" name="Rectangle 259"/>
            <p:cNvSpPr/>
            <p:nvPr/>
          </p:nvSpPr>
          <p:spPr>
            <a:xfrm>
              <a:off x="-36512" y="5790342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3550" y="6267199"/>
              <a:ext cx="3796424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Platform as a Service – Yellowshift (PaaS-YS)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29196" y="5854196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842574" y="5980638"/>
              <a:ext cx="1163704" cy="184666"/>
              <a:chOff x="2868229" y="2521271"/>
              <a:chExt cx="1163704" cy="184666"/>
            </a:xfrm>
          </p:grpSpPr>
          <p:sp>
            <p:nvSpPr>
              <p:cNvPr id="274" name="Oval 273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025504" y="2521271"/>
                <a:ext cx="100642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Yellowshift PaaS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276" name="Straight Connector 275"/>
            <p:cNvCxnSpPr>
              <a:stCxn id="275" idx="3"/>
            </p:cNvCxnSpPr>
            <p:nvPr/>
          </p:nvCxnSpPr>
          <p:spPr>
            <a:xfrm>
              <a:off x="1987785" y="6072971"/>
              <a:ext cx="4889265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Group 276"/>
            <p:cNvGrpSpPr/>
            <p:nvPr/>
          </p:nvGrpSpPr>
          <p:grpSpPr>
            <a:xfrm>
              <a:off x="6896658" y="5980638"/>
              <a:ext cx="900620" cy="184666"/>
              <a:chOff x="6732240" y="2368871"/>
              <a:chExt cx="900620" cy="184666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26801" y="5876320"/>
              <a:ext cx="431218" cy="393302"/>
              <a:chOff x="26801" y="63705"/>
              <a:chExt cx="431218" cy="393302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282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12" y="108760"/>
                <a:ext cx="328795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-36512" y="1484313"/>
            <a:ext cx="9297086" cy="1974414"/>
            <a:chOff x="-44566" y="2636912"/>
            <a:chExt cx="9297086" cy="1974414"/>
          </a:xfrm>
        </p:grpSpPr>
        <p:sp>
          <p:nvSpPr>
            <p:cNvPr id="24" name="Rectangle 23"/>
            <p:cNvSpPr/>
            <p:nvPr/>
          </p:nvSpPr>
          <p:spPr>
            <a:xfrm>
              <a:off x="-44566" y="2636912"/>
              <a:ext cx="9297086" cy="1974414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496" y="4365104"/>
              <a:ext cx="4281685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Unified Communication &amp; Collaboration (</a:t>
              </a:r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UCCaaS)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1142" y="2700766"/>
              <a:ext cx="8679243" cy="1664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881668" y="2782847"/>
              <a:ext cx="120749" cy="1207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38943" y="2750888"/>
              <a:ext cx="1528432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  <a:t>Wave 1: Communication</a:t>
              </a:r>
              <a:b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</a:br>
              <a: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  <a:t>(IPTEL/CONT)</a:t>
              </a:r>
              <a:endParaRPr lang="en-GB" sz="120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91880" y="3174245"/>
              <a:ext cx="120749" cy="12074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49155" y="3142286"/>
              <a:ext cx="93480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F79646">
                      <a:lumMod val="50000"/>
                    </a:srgbClr>
                  </a:solidFill>
                </a:rPr>
                <a:t>Wave 2: E-Mail</a:t>
              </a:r>
              <a:endParaRPr lang="en-GB" sz="120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881668" y="3174245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38943" y="3142286"/>
              <a:ext cx="1310808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2: E-Mail</a:t>
              </a:r>
              <a:b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</a:br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Q1 2016 (to confirm)</a:t>
              </a:r>
              <a:endParaRPr lang="en-GB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27584" y="3532967"/>
              <a:ext cx="120749" cy="12074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84859" y="3501008"/>
              <a:ext cx="209769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4F81BD">
                      <a:lumMod val="50000"/>
                    </a:srgbClr>
                  </a:solidFill>
                </a:rPr>
                <a:t>Wave 3 : Document Management</a:t>
              </a:r>
              <a:endParaRPr lang="en-GB" sz="120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81668" y="3532967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38943" y="3501008"/>
              <a:ext cx="2062424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3: Document Management</a:t>
              </a:r>
              <a:b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</a:br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(to confirm)</a:t>
              </a:r>
              <a:endParaRPr lang="en-GB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27584" y="3924365"/>
              <a:ext cx="120749" cy="12074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84859" y="3892406"/>
              <a:ext cx="1491883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4F81BD">
                      <a:lumMod val="50000"/>
                    </a:srgbClr>
                  </a:solidFill>
                </a:rPr>
                <a:t>Wave 4: Mobile Devices</a:t>
              </a:r>
              <a:endParaRPr lang="en-GB" sz="120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881668" y="3924365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38943" y="3892406"/>
              <a:ext cx="149188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4: Mobile Devices</a:t>
              </a:r>
            </a:p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(to </a:t>
              </a:r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confirm)</a:t>
              </a:r>
              <a:endParaRPr lang="en-GB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6801" y="2702696"/>
              <a:ext cx="431218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3" name="Picture 6" descr="http://www.fuzer.net/wp-content/uploads/2013/09/FMU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9" y="2738590"/>
              <a:ext cx="321514" cy="321514"/>
            </a:xfrm>
            <a:prstGeom prst="rect">
              <a:avLst/>
            </a:prstGeom>
            <a:solidFill>
              <a:schemeClr val="bg1"/>
            </a:solidFill>
            <a:extLst/>
          </p:spPr>
        </p:pic>
        <p:cxnSp>
          <p:nvCxnSpPr>
            <p:cNvPr id="44" name="Straight Connector 43"/>
            <p:cNvCxnSpPr>
              <a:stCxn id="30" idx="3"/>
            </p:cNvCxnSpPr>
            <p:nvPr/>
          </p:nvCxnSpPr>
          <p:spPr>
            <a:xfrm>
              <a:off x="4583963" y="3234619"/>
              <a:ext cx="2278472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5" idx="3"/>
            </p:cNvCxnSpPr>
            <p:nvPr/>
          </p:nvCxnSpPr>
          <p:spPr>
            <a:xfrm>
              <a:off x="3082549" y="3593341"/>
              <a:ext cx="3779886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9" idx="3"/>
            </p:cNvCxnSpPr>
            <p:nvPr/>
          </p:nvCxnSpPr>
          <p:spPr>
            <a:xfrm>
              <a:off x="2476742" y="3984739"/>
              <a:ext cx="4385693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-35041" y="4854238"/>
            <a:ext cx="9297086" cy="735002"/>
            <a:chOff x="-44566" y="4941168"/>
            <a:chExt cx="9297086" cy="735002"/>
          </a:xfrm>
        </p:grpSpPr>
        <p:sp>
          <p:nvSpPr>
            <p:cNvPr id="72" name="Rectangle 71"/>
            <p:cNvSpPr/>
            <p:nvPr/>
          </p:nvSpPr>
          <p:spPr>
            <a:xfrm>
              <a:off x="-44566" y="4941168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496" y="5418025"/>
              <a:ext cx="363157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Platform as a Service – Blueshift (PaaS-BS)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21142" y="5005022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827584" y="5116542"/>
              <a:ext cx="1037196" cy="184666"/>
              <a:chOff x="2868229" y="2521271"/>
              <a:chExt cx="1037196" cy="184666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025504" y="2521271"/>
                <a:ext cx="87992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Blueshift PaaS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881668" y="5116542"/>
              <a:ext cx="900620" cy="184666"/>
              <a:chOff x="6732240" y="2368871"/>
              <a:chExt cx="900620" cy="184666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6801" y="5024723"/>
              <a:ext cx="431218" cy="393302"/>
              <a:chOff x="26801" y="63705"/>
              <a:chExt cx="431218" cy="39330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29" y="98356"/>
                <a:ext cx="328795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8" name="Straight Connector 77"/>
            <p:cNvCxnSpPr>
              <a:stCxn id="84" idx="3"/>
            </p:cNvCxnSpPr>
            <p:nvPr/>
          </p:nvCxnSpPr>
          <p:spPr>
            <a:xfrm>
              <a:off x="1849829" y="5208875"/>
              <a:ext cx="5012606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-35041" y="3580078"/>
            <a:ext cx="9297086" cy="1145066"/>
            <a:chOff x="-44566" y="124786"/>
            <a:chExt cx="9297086" cy="1145066"/>
          </a:xfrm>
        </p:grpSpPr>
        <p:sp>
          <p:nvSpPr>
            <p:cNvPr id="91" name="Rectangle 90"/>
            <p:cNvSpPr/>
            <p:nvPr/>
          </p:nvSpPr>
          <p:spPr>
            <a:xfrm>
              <a:off x="-44566" y="124786"/>
              <a:ext cx="9297086" cy="114506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5496" y="1023631"/>
              <a:ext cx="3741473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Platform as a Service – Greenshift (PaaS-GS)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6801" y="188640"/>
              <a:ext cx="431218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9" y="217903"/>
              <a:ext cx="330542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Rectangle 94"/>
            <p:cNvSpPr/>
            <p:nvPr/>
          </p:nvSpPr>
          <p:spPr>
            <a:xfrm>
              <a:off x="521142" y="188640"/>
              <a:ext cx="8679243" cy="8217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499308" y="444992"/>
              <a:ext cx="120749" cy="12074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64C9D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656583" y="413033"/>
              <a:ext cx="85587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F79646">
                      <a:lumMod val="50000"/>
                    </a:srgbClr>
                  </a:solidFill>
                </a:rPr>
                <a:t>Docker-based</a:t>
              </a:r>
              <a:endParaRPr lang="en-GB" sz="120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896416" y="281564"/>
              <a:ext cx="120749" cy="1207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64C9D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053691" y="249605"/>
              <a:ext cx="1676549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  <a:t>Gear-based (cf Smals-VAS)</a:t>
              </a:r>
              <a:endParaRPr lang="en-GB" sz="120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896416" y="443391"/>
              <a:ext cx="120749" cy="1207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9BBB59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053691" y="411432"/>
              <a:ext cx="110312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  <a:t>Wave 1: 02/2016</a:t>
              </a:r>
              <a:endParaRPr lang="en-GB" sz="120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896416" y="603912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53691" y="571953"/>
              <a:ext cx="106785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Wave </a:t>
              </a:r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2: 04/2016</a:t>
              </a:r>
              <a:endParaRPr lang="en-GB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6896416" y="757897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053691" y="725938"/>
              <a:ext cx="106785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Wave </a:t>
              </a:r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3: 06/2016</a:t>
              </a:r>
              <a:endParaRPr lang="en-GB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cxnSp>
          <p:nvCxnSpPr>
            <p:cNvPr id="106" name="Straight Connector 105"/>
            <p:cNvCxnSpPr>
              <a:stCxn id="97" idx="3"/>
            </p:cNvCxnSpPr>
            <p:nvPr/>
          </p:nvCxnSpPr>
          <p:spPr>
            <a:xfrm>
              <a:off x="4512458" y="505366"/>
              <a:ext cx="2320084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7" idx="3"/>
            </p:cNvCxnSpPr>
            <p:nvPr/>
          </p:nvCxnSpPr>
          <p:spPr>
            <a:xfrm>
              <a:off x="4512458" y="505366"/>
              <a:ext cx="2320084" cy="15892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7" idx="3"/>
            </p:cNvCxnSpPr>
            <p:nvPr/>
          </p:nvCxnSpPr>
          <p:spPr>
            <a:xfrm>
              <a:off x="4512458" y="505366"/>
              <a:ext cx="2320084" cy="31290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8444557" y="556841"/>
            <a:ext cx="691504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200" b="1">
                <a:solidFill>
                  <a:prstClr val="white"/>
                </a:solidFill>
              </a:rPr>
              <a:t>02/2016</a:t>
            </a:r>
            <a:endParaRPr lang="en-GB" sz="1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6512" y="3520058"/>
            <a:ext cx="9297086" cy="735002"/>
            <a:chOff x="-36512" y="3486086"/>
            <a:chExt cx="9297086" cy="735002"/>
          </a:xfrm>
        </p:grpSpPr>
        <p:sp>
          <p:nvSpPr>
            <p:cNvPr id="260" name="Rectangle 259"/>
            <p:cNvSpPr/>
            <p:nvPr/>
          </p:nvSpPr>
          <p:spPr>
            <a:xfrm>
              <a:off x="-36512" y="3486086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3550" y="3962943"/>
              <a:ext cx="1880836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dirty="0">
                  <a:solidFill>
                    <a:srgbClr val="4F81BD">
                      <a:lumMod val="50000"/>
                    </a:srgbClr>
                  </a:solidFill>
                </a:rPr>
                <a:t> </a:t>
              </a:r>
              <a:r>
                <a:rPr lang="nl-BE" sz="1600" b="1" dirty="0" err="1">
                  <a:solidFill>
                    <a:srgbClr val="4F81BD">
                      <a:lumMod val="50000"/>
                    </a:srgbClr>
                  </a:solidFill>
                </a:rPr>
                <a:t>Archiving</a:t>
              </a:r>
              <a:r>
                <a:rPr lang="nl-BE" sz="1600" b="1" dirty="0">
                  <a:solidFill>
                    <a:srgbClr val="4F81BD">
                      <a:lumMod val="50000"/>
                    </a:srgbClr>
                  </a:solidFill>
                </a:rPr>
                <a:t> as a </a:t>
              </a:r>
              <a:r>
                <a:rPr lang="nl-BE" sz="1600" b="1" dirty="0" smtClean="0">
                  <a:solidFill>
                    <a:srgbClr val="4F81BD">
                      <a:lumMod val="50000"/>
                    </a:srgbClr>
                  </a:solidFill>
                </a:rPr>
                <a:t>Service</a:t>
              </a:r>
              <a:endParaRPr lang="en-GB" sz="16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29196" y="3549940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842574" y="3676382"/>
              <a:ext cx="465052" cy="184666"/>
              <a:chOff x="2868229" y="2521271"/>
              <a:chExt cx="465052" cy="184666"/>
            </a:xfrm>
          </p:grpSpPr>
          <p:sp>
            <p:nvSpPr>
              <p:cNvPr id="274" name="Oval 273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025504" y="2521271"/>
                <a:ext cx="307777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dirty="0" err="1" smtClean="0">
                    <a:solidFill>
                      <a:srgbClr val="4F81BD">
                        <a:lumMod val="50000"/>
                      </a:srgbClr>
                    </a:solidFill>
                  </a:rPr>
                  <a:t>AaaS</a:t>
                </a:r>
                <a:endParaRPr lang="en-GB" sz="12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6896658" y="3676382"/>
              <a:ext cx="1601388" cy="369332"/>
              <a:chOff x="6732240" y="2368871"/>
              <a:chExt cx="1601388" cy="369332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6889515" y="2368871"/>
                <a:ext cx="1444113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Q1/2017</a:t>
                </a:r>
                <a:r>
                  <a:rPr lang="nl-BE" sz="1200">
                    <a:solidFill>
                      <a:srgbClr val="C0504D">
                        <a:lumMod val="50000"/>
                      </a:srgbClr>
                    </a:solidFill>
                  </a:rPr>
                  <a:t> </a:t>
                </a:r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(Pilote ONSS</a:t>
                </a:r>
                <a:r>
                  <a:rPr lang="nl-BE" sz="1200" dirty="0" smtClean="0">
                    <a:solidFill>
                      <a:srgbClr val="C0504D">
                        <a:lumMod val="50000"/>
                      </a:srgbClr>
                    </a:solidFill>
                  </a:rPr>
                  <a:t>)</a:t>
                </a:r>
              </a:p>
              <a:p>
                <a:r>
                  <a:rPr lang="nl-BE" sz="1200" dirty="0" smtClean="0">
                    <a:solidFill>
                      <a:srgbClr val="C0504D">
                        <a:lumMod val="50000"/>
                      </a:srgbClr>
                    </a:solidFill>
                  </a:rPr>
                  <a:t>Q2/2017 (As A Service)</a:t>
                </a: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26801" y="3558026"/>
              <a:ext cx="431218" cy="393302"/>
              <a:chOff x="26801" y="63705"/>
              <a:chExt cx="431218" cy="393302"/>
            </a:xfrm>
          </p:grpSpPr>
          <p:sp>
            <p:nvSpPr>
              <p:cNvPr id="294" name="Rectangle 293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295" name="Picture 2" descr="https://cdn1.iconfinder.com/data/icons/folders-3/96/Folder-Archive-512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06" y="82452"/>
                <a:ext cx="355808" cy="355808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cxnSp>
          <p:nvCxnSpPr>
            <p:cNvPr id="276" name="Straight Connector 275"/>
            <p:cNvCxnSpPr>
              <a:stCxn id="275" idx="3"/>
            </p:cNvCxnSpPr>
            <p:nvPr/>
          </p:nvCxnSpPr>
          <p:spPr>
            <a:xfrm>
              <a:off x="1307626" y="3768715"/>
              <a:ext cx="556863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-44566" y="1484784"/>
            <a:ext cx="9297086" cy="1038309"/>
            <a:chOff x="-44566" y="1484784"/>
            <a:chExt cx="9297086" cy="1038309"/>
          </a:xfrm>
        </p:grpSpPr>
        <p:sp>
          <p:nvSpPr>
            <p:cNvPr id="25" name="Rectangle 24"/>
            <p:cNvSpPr/>
            <p:nvPr/>
          </p:nvSpPr>
          <p:spPr>
            <a:xfrm>
              <a:off x="-44566" y="1484784"/>
              <a:ext cx="9297086" cy="103830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496" y="2276872"/>
              <a:ext cx="3914533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Business Intelligence &amp; Analytics PaaS (BIaaS)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1142" y="1544794"/>
              <a:ext cx="8679243" cy="732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876256" y="1617614"/>
              <a:ext cx="918830" cy="184666"/>
              <a:chOff x="6732240" y="2368871"/>
              <a:chExt cx="918830" cy="184666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889515" y="2368871"/>
                <a:ext cx="76155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491880" y="1814784"/>
              <a:ext cx="1146328" cy="184666"/>
              <a:chOff x="2868229" y="2521271"/>
              <a:chExt cx="1146328" cy="184666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25504" y="2521271"/>
                <a:ext cx="989053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SAS Shared DEV</a:t>
                </a:r>
                <a:endParaRPr lang="en-GB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881668" y="1814784"/>
              <a:ext cx="1466480" cy="184666"/>
              <a:chOff x="6732240" y="2368871"/>
              <a:chExt cx="1466480" cy="18466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889515" y="2368871"/>
                <a:ext cx="130920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06/2016 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27584" y="2020198"/>
              <a:ext cx="1795031" cy="184666"/>
              <a:chOff x="2868229" y="2521271"/>
              <a:chExt cx="1795031" cy="18466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025504" y="2521271"/>
                <a:ext cx="1637756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Bigdata Analytics Platform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881668" y="2020198"/>
              <a:ext cx="900620" cy="184666"/>
              <a:chOff x="6732240" y="2368871"/>
              <a:chExt cx="900620" cy="184666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6801" y="1541802"/>
              <a:ext cx="431218" cy="393302"/>
              <a:chOff x="26801" y="63705"/>
              <a:chExt cx="431218" cy="39330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42" name="Picture 2" descr="http://www.gesturekit.com/dashboard/assets/img/products/icon_29891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53" y="94211"/>
                <a:ext cx="321514" cy="321514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827584" y="1588150"/>
              <a:ext cx="1402039" cy="184666"/>
              <a:chOff x="2868229" y="2521271"/>
              <a:chExt cx="1402039" cy="18466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025504" y="2521271"/>
                <a:ext cx="124476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Competence Center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36" name="Straight Connector 35"/>
            <p:cNvCxnSpPr>
              <a:stCxn id="50" idx="3"/>
            </p:cNvCxnSpPr>
            <p:nvPr/>
          </p:nvCxnSpPr>
          <p:spPr>
            <a:xfrm>
              <a:off x="4638208" y="1907117"/>
              <a:ext cx="2223462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6" idx="3"/>
            </p:cNvCxnSpPr>
            <p:nvPr/>
          </p:nvCxnSpPr>
          <p:spPr>
            <a:xfrm>
              <a:off x="2596496" y="2112531"/>
              <a:ext cx="4265174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0" idx="3"/>
            </p:cNvCxnSpPr>
            <p:nvPr/>
          </p:nvCxnSpPr>
          <p:spPr>
            <a:xfrm>
              <a:off x="2214110" y="1680483"/>
              <a:ext cx="464756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-36512" y="4397807"/>
            <a:ext cx="9297086" cy="735002"/>
            <a:chOff x="-36512" y="4350182"/>
            <a:chExt cx="9297086" cy="735002"/>
          </a:xfrm>
        </p:grpSpPr>
        <p:sp>
          <p:nvSpPr>
            <p:cNvPr id="54" name="Rectangle 53"/>
            <p:cNvSpPr/>
            <p:nvPr/>
          </p:nvSpPr>
          <p:spPr>
            <a:xfrm>
              <a:off x="-36512" y="4350182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3550" y="4827039"/>
              <a:ext cx="2993384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Enterprise Service Bus Lastenboek 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9196" y="4414036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42574" y="4540478"/>
              <a:ext cx="1133440" cy="184666"/>
              <a:chOff x="2868229" y="2521271"/>
              <a:chExt cx="1133440" cy="18466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025504" y="2521271"/>
                <a:ext cx="97616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ESB Lastenboek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896658" y="4508168"/>
              <a:ext cx="581819" cy="185018"/>
              <a:chOff x="6732240" y="2336561"/>
              <a:chExt cx="581819" cy="185018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999870" y="2336561"/>
                <a:ext cx="31418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2017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6801" y="4403850"/>
              <a:ext cx="431218" cy="393302"/>
              <a:chOff x="26801" y="63705"/>
              <a:chExt cx="431218" cy="39330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62" name="Picture 61" descr="Network Hub icon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67" y="86178"/>
                <a:ext cx="335885" cy="335885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cxnSp>
          <p:nvCxnSpPr>
            <p:cNvPr id="60" name="Straight Connector 59"/>
            <p:cNvCxnSpPr>
              <a:stCxn id="66" idx="3"/>
            </p:cNvCxnSpPr>
            <p:nvPr/>
          </p:nvCxnSpPr>
          <p:spPr>
            <a:xfrm>
              <a:off x="1967346" y="4632811"/>
              <a:ext cx="490891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-44566" y="2655962"/>
            <a:ext cx="9297086" cy="735002"/>
            <a:chOff x="-44566" y="2636912"/>
            <a:chExt cx="9297086" cy="735002"/>
          </a:xfrm>
        </p:grpSpPr>
        <p:sp>
          <p:nvSpPr>
            <p:cNvPr id="68" name="Rectangle 67"/>
            <p:cNvSpPr/>
            <p:nvPr/>
          </p:nvSpPr>
          <p:spPr>
            <a:xfrm>
              <a:off x="-44566" y="2636912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5496" y="3113769"/>
              <a:ext cx="2172454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</a:t>
              </a:r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LAN/WAN Belnet Service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1142" y="2700766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827584" y="2812286"/>
              <a:ext cx="1129721" cy="184666"/>
              <a:chOff x="2868229" y="2521271"/>
              <a:chExt cx="1129721" cy="18466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025504" y="2521271"/>
                <a:ext cx="972446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Belnet/FOD FIN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881668" y="2812286"/>
              <a:ext cx="900620" cy="184666"/>
              <a:chOff x="6732240" y="2368871"/>
              <a:chExt cx="900620" cy="184666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6801" y="2708920"/>
              <a:ext cx="431218" cy="393302"/>
              <a:chOff x="26801" y="63705"/>
              <a:chExt cx="431218" cy="39330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76" name="Picture 2" descr="http://cdn.flaticon.com/png/256/3638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92" y="86738"/>
                <a:ext cx="347235" cy="347235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cxnSp>
          <p:nvCxnSpPr>
            <p:cNvPr id="74" name="Straight Connector 73"/>
            <p:cNvCxnSpPr>
              <a:stCxn id="80" idx="3"/>
            </p:cNvCxnSpPr>
            <p:nvPr/>
          </p:nvCxnSpPr>
          <p:spPr>
            <a:xfrm>
              <a:off x="1949142" y="2904619"/>
              <a:ext cx="4912529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-36512" y="5261903"/>
            <a:ext cx="9297086" cy="837207"/>
            <a:chOff x="-36512" y="5214278"/>
            <a:chExt cx="9297086" cy="837207"/>
          </a:xfrm>
        </p:grpSpPr>
        <p:sp>
          <p:nvSpPr>
            <p:cNvPr id="82" name="Rectangle 81"/>
            <p:cNvSpPr/>
            <p:nvPr/>
          </p:nvSpPr>
          <p:spPr>
            <a:xfrm>
              <a:off x="-36512" y="5214278"/>
              <a:ext cx="9297086" cy="837207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550" y="5805264"/>
              <a:ext cx="1384610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Loonmotor OISZ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9196" y="5269607"/>
              <a:ext cx="8679243" cy="5356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896658" y="5363924"/>
              <a:ext cx="904274" cy="184666"/>
              <a:chOff x="6732240" y="2368871"/>
              <a:chExt cx="904274" cy="184666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889515" y="2368871"/>
                <a:ext cx="74699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15/02/2016</a:t>
                </a:r>
                <a:endParaRPr lang="en-GB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506210" y="5363924"/>
              <a:ext cx="1281814" cy="184666"/>
              <a:chOff x="2868229" y="2521271"/>
              <a:chExt cx="1281814" cy="184666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025504" y="2521271"/>
                <a:ext cx="112453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Loonmotor Fase 1</a:t>
                </a:r>
                <a:endParaRPr lang="en-GB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87" name="Straight Connector 86"/>
            <p:cNvCxnSpPr>
              <a:stCxn id="99" idx="3"/>
            </p:cNvCxnSpPr>
            <p:nvPr/>
          </p:nvCxnSpPr>
          <p:spPr>
            <a:xfrm>
              <a:off x="4788024" y="5456257"/>
              <a:ext cx="207987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5" idx="3"/>
            </p:cNvCxnSpPr>
            <p:nvPr/>
          </p:nvCxnSpPr>
          <p:spPr>
            <a:xfrm>
              <a:off x="4788024" y="5632881"/>
              <a:ext cx="207987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6896658" y="5548590"/>
              <a:ext cx="904274" cy="184666"/>
              <a:chOff x="6732240" y="2368871"/>
              <a:chExt cx="904274" cy="184666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889515" y="2368871"/>
                <a:ext cx="74699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15/02/2017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506210" y="5548590"/>
              <a:ext cx="1281814" cy="184666"/>
              <a:chOff x="2868229" y="2521271"/>
              <a:chExt cx="1281814" cy="184666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25504" y="2521271"/>
                <a:ext cx="112453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Loonmotor Fase 2</a:t>
                </a:r>
                <a:endParaRPr lang="en-GB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5496" y="5270728"/>
              <a:ext cx="431218" cy="393302"/>
              <a:chOff x="683568" y="6093296"/>
              <a:chExt cx="431218" cy="393302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683568" y="6093296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93" name="Picture 2" descr="https://cdn1.iconfinder.com/data/icons/finance-money-and-currency-extras/512/7-51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064" y="6102424"/>
                <a:ext cx="369426" cy="369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5" name="Group 104"/>
          <p:cNvGrpSpPr/>
          <p:nvPr/>
        </p:nvGrpSpPr>
        <p:grpSpPr>
          <a:xfrm>
            <a:off x="-167706" y="5204817"/>
            <a:ext cx="935406" cy="878124"/>
            <a:chOff x="-153250" y="1453784"/>
            <a:chExt cx="935406" cy="878124"/>
          </a:xfrm>
        </p:grpSpPr>
        <p:sp>
          <p:nvSpPr>
            <p:cNvPr id="106" name="Right Triangle 105"/>
            <p:cNvSpPr/>
            <p:nvPr/>
          </p:nvSpPr>
          <p:spPr>
            <a:xfrm rot="10800000" flipH="1">
              <a:off x="-44566" y="1505186"/>
              <a:ext cx="826722" cy="826722"/>
            </a:xfrm>
            <a:prstGeom prst="rtTriangl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8900000">
              <a:off x="-153250" y="1453784"/>
              <a:ext cx="70083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NO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UPDATE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RECEIVED</a:t>
              </a:r>
              <a:endParaRPr lang="en-GB" sz="1000" b="1">
                <a:solidFill>
                  <a:prstClr val="white"/>
                </a:solidFill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8444557" y="556841"/>
            <a:ext cx="691504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200" b="1">
                <a:solidFill>
                  <a:prstClr val="white"/>
                </a:solidFill>
              </a:rPr>
              <a:t>02/2016</a:t>
            </a:r>
            <a:endParaRPr lang="en-GB" sz="1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6512" y="2660204"/>
            <a:ext cx="9297086" cy="1363910"/>
            <a:chOff x="-36512" y="2641154"/>
            <a:chExt cx="9297086" cy="1363910"/>
          </a:xfrm>
        </p:grpSpPr>
        <p:sp>
          <p:nvSpPr>
            <p:cNvPr id="309" name="Rectangle 308"/>
            <p:cNvSpPr/>
            <p:nvPr/>
          </p:nvSpPr>
          <p:spPr>
            <a:xfrm>
              <a:off x="-36512" y="2641154"/>
              <a:ext cx="9297086" cy="136391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550" y="3717032"/>
              <a:ext cx="265284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dirty="0">
                  <a:solidFill>
                    <a:srgbClr val="4F81BD">
                      <a:lumMod val="50000"/>
                    </a:srgbClr>
                  </a:solidFill>
                </a:rPr>
                <a:t> IT Service Management (ITSM)</a:t>
              </a:r>
              <a:endParaRPr lang="en-GB" sz="16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541748" y="2696483"/>
              <a:ext cx="8679243" cy="97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6896658" y="2822759"/>
              <a:ext cx="120749" cy="1207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053933" y="2790800"/>
              <a:ext cx="158120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  <a:t>Lastenboek (ServiceNow)</a:t>
              </a:r>
              <a:endParaRPr lang="en-GB" sz="120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6896658" y="3007425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053933" y="2975466"/>
              <a:ext cx="53059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C0504D">
                      <a:lumMod val="50000"/>
                    </a:srgbClr>
                  </a:solidFill>
                </a:rPr>
                <a:t>03/2016</a:t>
              </a:r>
              <a:endParaRPr lang="en-GB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3505769" y="3007425"/>
              <a:ext cx="120749" cy="12074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3663044" y="2975466"/>
              <a:ext cx="2027543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F79646">
                      <a:lumMod val="50000"/>
                    </a:srgbClr>
                  </a:solidFill>
                </a:rPr>
                <a:t>Wave 1 (Incident/CMDB/SL Mgt)</a:t>
              </a:r>
              <a:endParaRPr lang="en-GB" sz="1200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26801" y="2693930"/>
              <a:ext cx="431218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346" name="Picture 345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5" y="2724458"/>
              <a:ext cx="321469" cy="32146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49" name="Oval 348"/>
            <p:cNvSpPr/>
            <p:nvPr/>
          </p:nvSpPr>
          <p:spPr>
            <a:xfrm>
              <a:off x="6896658" y="3204285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7053933" y="3172326"/>
              <a:ext cx="53059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C0504D">
                      <a:lumMod val="50000"/>
                    </a:srgbClr>
                  </a:solidFill>
                </a:rPr>
                <a:t>08/2016</a:t>
              </a:r>
              <a:endParaRPr lang="en-GB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3505769" y="3204285"/>
              <a:ext cx="120749" cy="12074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3663044" y="3172326"/>
              <a:ext cx="267650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F79646">
                      <a:lumMod val="50000"/>
                    </a:srgbClr>
                  </a:solidFill>
                </a:rPr>
                <a:t>Wave 2 (Knowledge/Change/Problem Mgt)</a:t>
              </a:r>
            </a:p>
          </p:txBody>
        </p:sp>
        <p:cxnSp>
          <p:nvCxnSpPr>
            <p:cNvPr id="331" name="Straight Connector 330"/>
            <p:cNvCxnSpPr>
              <a:stCxn id="337" idx="3"/>
            </p:cNvCxnSpPr>
            <p:nvPr/>
          </p:nvCxnSpPr>
          <p:spPr>
            <a:xfrm>
              <a:off x="5690587" y="3067799"/>
              <a:ext cx="1206071" cy="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53" idx="3"/>
            </p:cNvCxnSpPr>
            <p:nvPr/>
          </p:nvCxnSpPr>
          <p:spPr>
            <a:xfrm>
              <a:off x="6339546" y="3264659"/>
              <a:ext cx="557112" cy="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021638" y="3429000"/>
              <a:ext cx="53059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C0504D">
                      <a:lumMod val="50000"/>
                    </a:srgbClr>
                  </a:solidFill>
                </a:rPr>
                <a:t>08/2016</a:t>
              </a:r>
              <a:endParaRPr lang="en-GB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5576" y="3460959"/>
              <a:ext cx="120749" cy="12074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2851" y="3429000"/>
              <a:ext cx="3283463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4F81BD">
                      <a:lumMod val="50000"/>
                    </a:srgbClr>
                  </a:solidFill>
                </a:rPr>
                <a:t>Wave 2bis (Front Office RSZ – Support Request Mgt)</a:t>
              </a:r>
              <a:r>
                <a:rPr lang="nl-BE" sz="1200" dirty="0" smtClean="0">
                  <a:solidFill>
                    <a:srgbClr val="F79646">
                      <a:lumMod val="50000"/>
                    </a:srgbClr>
                  </a:solidFill>
                </a:rPr>
                <a:t>)</a:t>
              </a:r>
            </a:p>
          </p:txBody>
        </p:sp>
        <p:cxnSp>
          <p:nvCxnSpPr>
            <p:cNvPr id="31" name="Straight Connector 30"/>
            <p:cNvCxnSpPr>
              <a:stCxn id="30" idx="3"/>
            </p:cNvCxnSpPr>
            <p:nvPr/>
          </p:nvCxnSpPr>
          <p:spPr>
            <a:xfrm>
              <a:off x="4196314" y="3521333"/>
              <a:ext cx="2679942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6876256" y="3452267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44566" y="1484784"/>
            <a:ext cx="9297086" cy="1038309"/>
            <a:chOff x="-44566" y="1484784"/>
            <a:chExt cx="9297086" cy="1038309"/>
          </a:xfrm>
        </p:grpSpPr>
        <p:sp>
          <p:nvSpPr>
            <p:cNvPr id="35" name="Rectangle 34"/>
            <p:cNvSpPr/>
            <p:nvPr/>
          </p:nvSpPr>
          <p:spPr>
            <a:xfrm>
              <a:off x="-44566" y="1484784"/>
              <a:ext cx="9297086" cy="103830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496" y="2276872"/>
              <a:ext cx="2692981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Sharepoint as a Service (SPaaS)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1142" y="1544794"/>
              <a:ext cx="8679243" cy="732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876256" y="1617614"/>
              <a:ext cx="1466480" cy="184666"/>
              <a:chOff x="6732240" y="2368871"/>
              <a:chExt cx="1466480" cy="184666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889515" y="2368871"/>
                <a:ext cx="130920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09/2016 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881668" y="1814784"/>
              <a:ext cx="900620" cy="184666"/>
              <a:chOff x="6732240" y="2368871"/>
              <a:chExt cx="900620" cy="184666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27584" y="2020198"/>
              <a:ext cx="1732386" cy="184666"/>
              <a:chOff x="2868229" y="2521271"/>
              <a:chExt cx="1732386" cy="18466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025504" y="2521271"/>
                <a:ext cx="157511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SPaaS Integration (eID,...)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881668" y="2020198"/>
              <a:ext cx="900620" cy="184666"/>
              <a:chOff x="6732240" y="2368871"/>
              <a:chExt cx="900620" cy="18466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7584" y="1588150"/>
              <a:ext cx="2153655" cy="184666"/>
              <a:chOff x="2868229" y="2521271"/>
              <a:chExt cx="2153655" cy="184666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025504" y="2521271"/>
                <a:ext cx="1996380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SPaaS Collaboration/Publication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6801" y="1541802"/>
              <a:ext cx="431218" cy="397111"/>
              <a:chOff x="26801" y="59896"/>
              <a:chExt cx="431218" cy="397111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51" name="Picture 2" descr="https://mikewilliamsonvalidation.files.wordpress.com/2015/05/sharepoint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8" y="59896"/>
                <a:ext cx="390144" cy="390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827584" y="1804174"/>
              <a:ext cx="1400629" cy="184666"/>
              <a:chOff x="2868229" y="2521271"/>
              <a:chExt cx="1400629" cy="184666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25504" y="2521271"/>
                <a:ext cx="124335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SPaaS Development</a:t>
                </a:r>
                <a:endParaRPr lang="en-GB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45" name="Straight Connector 44"/>
            <p:cNvCxnSpPr>
              <a:stCxn id="49" idx="3"/>
            </p:cNvCxnSpPr>
            <p:nvPr/>
          </p:nvCxnSpPr>
          <p:spPr>
            <a:xfrm>
              <a:off x="2228213" y="1896507"/>
              <a:ext cx="4633506" cy="1061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7" idx="3"/>
            </p:cNvCxnSpPr>
            <p:nvPr/>
          </p:nvCxnSpPr>
          <p:spPr>
            <a:xfrm>
              <a:off x="2549945" y="2112531"/>
              <a:ext cx="4311774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3" idx="3"/>
            </p:cNvCxnSpPr>
            <p:nvPr/>
          </p:nvCxnSpPr>
          <p:spPr>
            <a:xfrm>
              <a:off x="2958485" y="1680483"/>
              <a:ext cx="3903234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-36512" y="4152308"/>
            <a:ext cx="9297086" cy="1254333"/>
            <a:chOff x="-36512" y="3789040"/>
            <a:chExt cx="9297086" cy="1254333"/>
          </a:xfrm>
        </p:grpSpPr>
        <p:sp>
          <p:nvSpPr>
            <p:cNvPr id="64" name="Rectangle 63"/>
            <p:cNvSpPr/>
            <p:nvPr/>
          </p:nvSpPr>
          <p:spPr>
            <a:xfrm>
              <a:off x="-36512" y="3789040"/>
              <a:ext cx="9297086" cy="125433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3550" y="4797152"/>
              <a:ext cx="419987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Shad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9196" y="3844368"/>
              <a:ext cx="8679243" cy="952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896658" y="3938686"/>
              <a:ext cx="1337085" cy="184666"/>
              <a:chOff x="6732240" y="2368871"/>
              <a:chExt cx="1337085" cy="184666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889515" y="2368871"/>
                <a:ext cx="1179810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Claims-aware Shad</a:t>
                </a:r>
                <a:endParaRPr lang="en-GB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896658" y="4123352"/>
              <a:ext cx="900620" cy="184666"/>
              <a:chOff x="6732240" y="2368871"/>
              <a:chExt cx="900620" cy="184666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505769" y="4123352"/>
              <a:ext cx="1288995" cy="184666"/>
              <a:chOff x="2868229" y="2521271"/>
              <a:chExt cx="1288995" cy="184666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025504" y="2521271"/>
                <a:ext cx="1131720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Non-claims-aware</a:t>
                </a:r>
                <a:endParaRPr lang="en-GB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896658" y="4320212"/>
              <a:ext cx="687869" cy="184666"/>
              <a:chOff x="6732240" y="2368871"/>
              <a:chExt cx="687869" cy="184666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889515" y="2368871"/>
                <a:ext cx="53059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>
                    <a:solidFill>
                      <a:srgbClr val="C0504D">
                        <a:lumMod val="50000"/>
                      </a:srgbClr>
                    </a:solidFill>
                  </a:rPr>
                  <a:t>03/2016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3505769" y="4320212"/>
              <a:ext cx="1771563" cy="184666"/>
              <a:chOff x="2868229" y="2521271"/>
              <a:chExt cx="1771563" cy="184666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25504" y="2521271"/>
                <a:ext cx="1614288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UCC (Skype/Exchange/SP)</a:t>
                </a:r>
                <a:endParaRPr lang="en-GB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72" name="Straight Connector 71"/>
            <p:cNvCxnSpPr>
              <a:stCxn id="89" idx="3"/>
            </p:cNvCxnSpPr>
            <p:nvPr/>
          </p:nvCxnSpPr>
          <p:spPr>
            <a:xfrm>
              <a:off x="4779353" y="4215685"/>
              <a:ext cx="2117305" cy="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5" idx="3"/>
            </p:cNvCxnSpPr>
            <p:nvPr/>
          </p:nvCxnSpPr>
          <p:spPr>
            <a:xfrm>
              <a:off x="5250770" y="4412545"/>
              <a:ext cx="1645888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1" idx="3"/>
            </p:cNvCxnSpPr>
            <p:nvPr/>
          </p:nvCxnSpPr>
          <p:spPr>
            <a:xfrm>
              <a:off x="4638055" y="4601453"/>
              <a:ext cx="2258603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6896658" y="4509120"/>
              <a:ext cx="687869" cy="184666"/>
              <a:chOff x="6732240" y="2368871"/>
              <a:chExt cx="687869" cy="18466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889515" y="2368871"/>
                <a:ext cx="53059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03/2016</a:t>
                </a:r>
                <a:endParaRPr lang="en-GB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505769" y="4509120"/>
              <a:ext cx="1132286" cy="184666"/>
              <a:chOff x="2868229" y="2521271"/>
              <a:chExt cx="1132286" cy="184666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025504" y="2521271"/>
                <a:ext cx="97501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O365 Integratie</a:t>
                </a:r>
                <a:endParaRPr lang="en-GB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6801" y="3839834"/>
              <a:ext cx="431218" cy="393302"/>
              <a:chOff x="26801" y="63705"/>
              <a:chExt cx="431218" cy="39330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79" name="Picture 8" descr="https://cdn3.iconfinder.com/data/icons/vector-icons-for-mobile-apps-2/512/User_black-128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22" y="89668"/>
                <a:ext cx="341376" cy="341376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</p:grpSp>
      <p:grpSp>
        <p:nvGrpSpPr>
          <p:cNvPr id="117" name="Group 116"/>
          <p:cNvGrpSpPr/>
          <p:nvPr/>
        </p:nvGrpSpPr>
        <p:grpSpPr>
          <a:xfrm>
            <a:off x="-156645" y="4086597"/>
            <a:ext cx="935406" cy="878124"/>
            <a:chOff x="-153250" y="1453784"/>
            <a:chExt cx="935406" cy="878124"/>
          </a:xfrm>
        </p:grpSpPr>
        <p:sp>
          <p:nvSpPr>
            <p:cNvPr id="118" name="Right Triangle 117"/>
            <p:cNvSpPr/>
            <p:nvPr/>
          </p:nvSpPr>
          <p:spPr>
            <a:xfrm rot="10800000" flipH="1">
              <a:off x="-44566" y="1505186"/>
              <a:ext cx="826722" cy="826722"/>
            </a:xfrm>
            <a:prstGeom prst="rtTriangl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8900000">
              <a:off x="-153250" y="1453784"/>
              <a:ext cx="70083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NO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UPDATE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RECEIVED</a:t>
              </a:r>
              <a:endParaRPr lang="en-GB" sz="10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-156645" y="1426731"/>
            <a:ext cx="935406" cy="878124"/>
            <a:chOff x="-153250" y="1453784"/>
            <a:chExt cx="935406" cy="878124"/>
          </a:xfrm>
        </p:grpSpPr>
        <p:sp>
          <p:nvSpPr>
            <p:cNvPr id="121" name="Right Triangle 120"/>
            <p:cNvSpPr/>
            <p:nvPr/>
          </p:nvSpPr>
          <p:spPr>
            <a:xfrm rot="10800000" flipH="1">
              <a:off x="-44566" y="1505186"/>
              <a:ext cx="826722" cy="826722"/>
            </a:xfrm>
            <a:prstGeom prst="rtTriangl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>
                <a:solidFill>
                  <a:prstClr val="white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8900000">
              <a:off x="-153250" y="1453784"/>
              <a:ext cx="70083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NO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UPDATE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RECEIVED</a:t>
              </a:r>
              <a:endParaRPr lang="en-GB" sz="10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2" y="5543638"/>
            <a:ext cx="9297086" cy="735002"/>
            <a:chOff x="-36512" y="5142270"/>
            <a:chExt cx="9297086" cy="735002"/>
          </a:xfrm>
        </p:grpSpPr>
        <p:sp>
          <p:nvSpPr>
            <p:cNvPr id="95" name="Rectangle 94"/>
            <p:cNvSpPr/>
            <p:nvPr/>
          </p:nvSpPr>
          <p:spPr>
            <a:xfrm>
              <a:off x="-36512" y="5142270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550" y="5619127"/>
              <a:ext cx="754630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Babelfed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187624" y="5206124"/>
              <a:ext cx="8020815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896658" y="5332566"/>
              <a:ext cx="706464" cy="184666"/>
              <a:chOff x="6732240" y="2368871"/>
              <a:chExt cx="706464" cy="184666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889515" y="2368871"/>
                <a:ext cx="54918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Babelfed</a:t>
                </a:r>
                <a:endParaRPr lang="en-GB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101" name="Picture 10" descr="https://forge.typo3.org/attachments/download/2464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3" y="5273603"/>
              <a:ext cx="338614" cy="257175"/>
            </a:xfrm>
            <a:prstGeom prst="rect">
              <a:avLst/>
            </a:prstGeom>
            <a:solidFill>
              <a:schemeClr val="bg1"/>
            </a:solidFill>
            <a:extLst/>
          </p:spPr>
        </p:pic>
        <p:sp>
          <p:nvSpPr>
            <p:cNvPr id="124" name="Rectangle 123"/>
            <p:cNvSpPr/>
            <p:nvPr/>
          </p:nvSpPr>
          <p:spPr>
            <a:xfrm>
              <a:off x="25972" y="5204812"/>
              <a:ext cx="1081400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25" name="Picture 124" descr="C:\Temp\notesC9812B\image002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1" y="5234813"/>
              <a:ext cx="1033635" cy="340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8444557" y="556841"/>
            <a:ext cx="691504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200" b="1">
                <a:solidFill>
                  <a:prstClr val="white"/>
                </a:solidFill>
              </a:rPr>
              <a:t>02/2016</a:t>
            </a:r>
            <a:endParaRPr lang="en-GB" sz="1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Principes de base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Synergie maximale lorsque c’est possible et lorsque cela génère des gains d’efficacité et/ou des économies tout en maintenant ou en améliorant la qualité du service au client</a:t>
            </a:r>
          </a:p>
          <a:p>
            <a:r>
              <a:rPr lang="fr-BE" dirty="0" smtClean="0"/>
              <a:t>Dans les domaines de synergie, pas d’offre multiple au sein de l’État fédéral et attribution à celui qui est le plus à même de proposer une forme de service commune</a:t>
            </a:r>
          </a:p>
          <a:p>
            <a:r>
              <a:rPr lang="fr-BE" dirty="0" smtClean="0"/>
              <a:t>Synergie basée sur l’orientation résultat, le sens des responsabilités et la confiance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779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44566" y="1487999"/>
            <a:ext cx="9297086" cy="197441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3216191"/>
            <a:ext cx="295946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600" b="1" smtClean="0">
                <a:solidFill>
                  <a:srgbClr val="4F81BD">
                    <a:lumMod val="50000"/>
                  </a:srgbClr>
                </a:solidFill>
              </a:rPr>
              <a:t>Datacenter Consolidation Initiative</a:t>
            </a:r>
            <a:endParaRPr lang="en-GB" sz="1600" b="1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21142" y="1551853"/>
            <a:ext cx="8679243" cy="1664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881668" y="1633934"/>
            <a:ext cx="120749" cy="1207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6881668" y="2025332"/>
            <a:ext cx="120749" cy="1207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827584" y="2384054"/>
            <a:ext cx="120749" cy="1207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984859" y="2352095"/>
            <a:ext cx="38953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200" smtClean="0">
                <a:solidFill>
                  <a:srgbClr val="4F81BD">
                    <a:lumMod val="50000"/>
                  </a:srgbClr>
                </a:solidFill>
              </a:rPr>
              <a:t>NOGA</a:t>
            </a:r>
            <a:endParaRPr lang="en-GB" sz="120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881668" y="2384054"/>
            <a:ext cx="120749" cy="1207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504D">
                  <a:lumMod val="5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38943" y="1601975"/>
            <a:ext cx="1987788" cy="1119452"/>
            <a:chOff x="7038943" y="2750888"/>
            <a:chExt cx="1428020" cy="1119452"/>
          </a:xfrm>
        </p:grpSpPr>
        <p:sp>
          <p:nvSpPr>
            <p:cNvPr id="171" name="Rectangle 170"/>
            <p:cNvSpPr/>
            <p:nvPr/>
          </p:nvSpPr>
          <p:spPr>
            <a:xfrm>
              <a:off x="7038943" y="2750888"/>
              <a:ext cx="142802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READY (but no shared </a:t>
              </a:r>
              <a:endParaRPr lang="nl-BE" sz="1200" dirty="0" smtClean="0">
                <a:solidFill>
                  <a:srgbClr val="C0504D">
                    <a:lumMod val="50000"/>
                  </a:srgbClr>
                </a:solidFill>
              </a:endParaRPr>
            </a:p>
            <a:p>
              <a:r>
                <a:rPr lang="nl-BE" sz="1200" dirty="0" smtClean="0">
                  <a:solidFill>
                    <a:srgbClr val="C0504D">
                      <a:lumMod val="50000"/>
                    </a:srgbClr>
                  </a:solidFill>
                </a:rPr>
                <a:t>ops with other parties)</a:t>
              </a:r>
              <a:endParaRPr lang="en-GB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038943" y="3142286"/>
              <a:ext cx="142590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READY (but no shared </a:t>
              </a:r>
            </a:p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ops with other parties)</a:t>
              </a:r>
              <a:endParaRPr lang="en-GB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038943" y="3501008"/>
              <a:ext cx="142590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READY (but no shared </a:t>
              </a:r>
            </a:p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ops with other parties)</a:t>
              </a:r>
              <a:endParaRPr lang="en-GB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</p:grpSp>
      <p:sp>
        <p:nvSpPr>
          <p:cNvPr id="187" name="Oval 186"/>
          <p:cNvSpPr/>
          <p:nvPr/>
        </p:nvSpPr>
        <p:spPr>
          <a:xfrm>
            <a:off x="827584" y="2775452"/>
            <a:ext cx="120749" cy="1207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984859" y="2743493"/>
            <a:ext cx="38196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200" smtClean="0">
                <a:solidFill>
                  <a:srgbClr val="4F81BD">
                    <a:lumMod val="50000"/>
                  </a:srgbClr>
                </a:solidFill>
              </a:rPr>
              <a:t>FINTO</a:t>
            </a:r>
            <a:endParaRPr lang="en-GB" sz="120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881668" y="2775452"/>
            <a:ext cx="120749" cy="1207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038943" y="2743493"/>
            <a:ext cx="198778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200" dirty="0" smtClean="0">
                <a:solidFill>
                  <a:srgbClr val="C0504D">
                    <a:lumMod val="50000"/>
                  </a:srgbClr>
                </a:solidFill>
              </a:rPr>
              <a:t>READY (on a case-by-case basis)</a:t>
            </a:r>
            <a:endParaRPr lang="en-GB" sz="1200" dirty="0">
              <a:solidFill>
                <a:srgbClr val="C0504D">
                  <a:lumMod val="50000"/>
                </a:srgbClr>
              </a:solidFill>
            </a:endParaRPr>
          </a:p>
        </p:txBody>
      </p:sp>
      <p:cxnSp>
        <p:nvCxnSpPr>
          <p:cNvPr id="182" name="Straight Connector 181"/>
          <p:cNvCxnSpPr>
            <a:stCxn id="181" idx="3"/>
          </p:cNvCxnSpPr>
          <p:nvPr/>
        </p:nvCxnSpPr>
        <p:spPr>
          <a:xfrm>
            <a:off x="1374389" y="2444428"/>
            <a:ext cx="5429859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8" idx="3"/>
          </p:cNvCxnSpPr>
          <p:nvPr/>
        </p:nvCxnSpPr>
        <p:spPr>
          <a:xfrm>
            <a:off x="1366823" y="2835826"/>
            <a:ext cx="54374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827584" y="2024014"/>
            <a:ext cx="120749" cy="1207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84859" y="1992055"/>
            <a:ext cx="17953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200" smtClean="0">
                <a:solidFill>
                  <a:srgbClr val="4F81BD">
                    <a:lumMod val="50000"/>
                  </a:srgbClr>
                </a:solidFill>
              </a:rPr>
              <a:t>UP</a:t>
            </a:r>
            <a:endParaRPr lang="en-GB" sz="120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95" name="Straight Connector 94"/>
          <p:cNvCxnSpPr>
            <a:stCxn id="94" idx="3"/>
          </p:cNvCxnSpPr>
          <p:nvPr/>
        </p:nvCxnSpPr>
        <p:spPr>
          <a:xfrm>
            <a:off x="1164395" y="2084388"/>
            <a:ext cx="5639853" cy="659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827584" y="1623324"/>
            <a:ext cx="120749" cy="1207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84859" y="1591365"/>
            <a:ext cx="13785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200" smtClean="0">
                <a:solidFill>
                  <a:srgbClr val="4F81BD">
                    <a:lumMod val="50000"/>
                  </a:srgbClr>
                </a:solidFill>
              </a:rPr>
              <a:t>IN</a:t>
            </a:r>
            <a:endParaRPr lang="en-GB" sz="120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98" name="Straight Connector 97"/>
          <p:cNvCxnSpPr>
            <a:stCxn id="97" idx="3"/>
          </p:cNvCxnSpPr>
          <p:nvPr/>
        </p:nvCxnSpPr>
        <p:spPr>
          <a:xfrm>
            <a:off x="1122717" y="1683698"/>
            <a:ext cx="5681531" cy="1061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-36512" y="3614331"/>
            <a:ext cx="9297086" cy="735002"/>
            <a:chOff x="-36512" y="6006366"/>
            <a:chExt cx="9297086" cy="735002"/>
          </a:xfrm>
        </p:grpSpPr>
        <p:sp>
          <p:nvSpPr>
            <p:cNvPr id="40" name="Rectangle 39"/>
            <p:cNvSpPr/>
            <p:nvPr/>
          </p:nvSpPr>
          <p:spPr>
            <a:xfrm>
              <a:off x="-36512" y="6006366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550" y="6483223"/>
              <a:ext cx="1688924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WCM Fedict Service</a:t>
              </a:r>
              <a:endParaRPr lang="en-GB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9196" y="6070220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896658" y="6196662"/>
              <a:ext cx="505063" cy="184666"/>
              <a:chOff x="6732240" y="2368871"/>
              <a:chExt cx="505063" cy="18466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889515" y="2368871"/>
                <a:ext cx="347788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WCM</a:t>
                </a:r>
                <a:endParaRPr lang="en-GB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6801" y="6067515"/>
              <a:ext cx="431218" cy="397869"/>
              <a:chOff x="26801" y="59138"/>
              <a:chExt cx="431218" cy="39786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46" name="Picture 20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9963" y="59138"/>
                <a:ext cx="379628" cy="3694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26801" y="1553783"/>
            <a:ext cx="431218" cy="393302"/>
            <a:chOff x="26801" y="2702696"/>
            <a:chExt cx="431218" cy="393302"/>
          </a:xfrm>
        </p:grpSpPr>
        <p:sp>
          <p:nvSpPr>
            <p:cNvPr id="235" name="Rectangle 234"/>
            <p:cNvSpPr/>
            <p:nvPr/>
          </p:nvSpPr>
          <p:spPr>
            <a:xfrm>
              <a:off x="26801" y="2702696"/>
              <a:ext cx="431218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7401" y="2753119"/>
              <a:ext cx="381888" cy="303935"/>
              <a:chOff x="74883" y="1709175"/>
              <a:chExt cx="332558" cy="27714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94737" y="1783668"/>
                <a:ext cx="289564" cy="202649"/>
                <a:chOff x="94737" y="1783669"/>
                <a:chExt cx="289564" cy="153092"/>
              </a:xfrm>
            </p:grpSpPr>
            <p:pic>
              <p:nvPicPr>
                <p:cNvPr id="55" name="Picture 54" descr="https://d30y9cdsu7xlg0.cloudfront.net/png/78508-200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32849" y="1785310"/>
                  <a:ext cx="151453" cy="151450"/>
                </a:xfrm>
                <a:prstGeom prst="rect">
                  <a:avLst/>
                </a:prstGeom>
                <a:solidFill>
                  <a:schemeClr val="bg1"/>
                </a:solidFill>
                <a:extLst/>
              </p:spPr>
            </p:pic>
            <p:pic>
              <p:nvPicPr>
                <p:cNvPr id="49" name="Picture 48" descr="https://d30y9cdsu7xlg0.cloudfront.net/png/78508-200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" b="5660"/>
                <a:stretch/>
              </p:blipFill>
              <p:spPr bwMode="auto">
                <a:xfrm rot="16200000">
                  <a:off x="90450" y="1787956"/>
                  <a:ext cx="151452" cy="142878"/>
                </a:xfrm>
                <a:prstGeom prst="rect">
                  <a:avLst/>
                </a:prstGeom>
                <a:solidFill>
                  <a:schemeClr val="bg1"/>
                </a:solidFill>
                <a:extLst/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74883" y="1709175"/>
                <a:ext cx="332558" cy="74494"/>
                <a:chOff x="18515" y="1448500"/>
                <a:chExt cx="415381" cy="216678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 flipH="1">
                  <a:off x="18515" y="1449154"/>
                  <a:ext cx="216024" cy="216024"/>
                </a:xfrm>
                <a:prstGeom prst="line">
                  <a:avLst/>
                </a:prstGeom>
                <a:ln w="28575">
                  <a:solidFill>
                    <a:srgbClr val="4356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17872" y="1448500"/>
                  <a:ext cx="216024" cy="216024"/>
                </a:xfrm>
                <a:prstGeom prst="line">
                  <a:avLst/>
                </a:prstGeom>
                <a:ln w="28575">
                  <a:solidFill>
                    <a:srgbClr val="4356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2" name="Rectangle 51"/>
          <p:cNvSpPr/>
          <p:nvPr/>
        </p:nvSpPr>
        <p:spPr>
          <a:xfrm>
            <a:off x="8444557" y="556841"/>
            <a:ext cx="691504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200" b="1">
                <a:solidFill>
                  <a:prstClr val="white"/>
                </a:solidFill>
              </a:rPr>
              <a:t>02/2016</a:t>
            </a:r>
            <a:endParaRPr lang="en-GB" sz="1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2711138" y="5301208"/>
            <a:ext cx="372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www.gcloud.belgium.be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3" y="66278"/>
            <a:ext cx="9228844" cy="47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452460"/>
            <a:ext cx="6771737" cy="560716"/>
          </a:xfrm>
        </p:spPr>
        <p:txBody>
          <a:bodyPr/>
          <a:lstStyle/>
          <a:p>
            <a:pPr algn="ctr"/>
            <a:r>
              <a:rPr lang="nl-BE" sz="3600" dirty="0" smtClean="0"/>
              <a:t>Ensemble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682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Qu’est-ce</a:t>
            </a:r>
            <a:r>
              <a:rPr lang="nl-BE" dirty="0" smtClean="0"/>
              <a:t> que </a:t>
            </a:r>
            <a:r>
              <a:rPr lang="nl-BE" dirty="0" err="1" smtClean="0"/>
              <a:t>le</a:t>
            </a:r>
            <a:r>
              <a:rPr lang="nl-BE" dirty="0" smtClean="0"/>
              <a:t> G-Cloud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589240"/>
          </a:xfrm>
        </p:spPr>
        <p:txBody>
          <a:bodyPr>
            <a:normAutofit/>
          </a:bodyPr>
          <a:lstStyle/>
          <a:p>
            <a:r>
              <a:rPr lang="fr-BE" dirty="0" smtClean="0"/>
              <a:t>Un programme comprenant des </a:t>
            </a:r>
            <a:r>
              <a:rPr lang="fr-BE" b="1" dirty="0" smtClean="0"/>
              <a:t>projets de synergie</a:t>
            </a:r>
          </a:p>
          <a:p>
            <a:endParaRPr lang="fr-BE" sz="2200" b="1" dirty="0" smtClean="0"/>
          </a:p>
          <a:p>
            <a:r>
              <a:rPr lang="fr-BE" dirty="0" smtClean="0"/>
              <a:t>Synergie pour des</a:t>
            </a:r>
            <a:r>
              <a:rPr lang="fr-BE" b="1" dirty="0" smtClean="0"/>
              <a:t> services existants et nouveaux</a:t>
            </a:r>
            <a:endParaRPr lang="fr-BE" dirty="0" smtClean="0"/>
          </a:p>
          <a:p>
            <a:endParaRPr lang="fr-BE" sz="2400" b="1" dirty="0" smtClean="0"/>
          </a:p>
          <a:p>
            <a:r>
              <a:rPr lang="fr-BE" b="1" dirty="0" smtClean="0"/>
              <a:t>Pour</a:t>
            </a:r>
            <a:r>
              <a:rPr lang="fr-BE" dirty="0" smtClean="0"/>
              <a:t> les services publics</a:t>
            </a:r>
          </a:p>
          <a:p>
            <a:endParaRPr lang="fr-BE" sz="2400" dirty="0" smtClean="0"/>
          </a:p>
          <a:p>
            <a:r>
              <a:rPr lang="fr-BE" b="1" dirty="0" smtClean="0"/>
              <a:t>Géré par </a:t>
            </a:r>
            <a:r>
              <a:rPr lang="fr-BE" dirty="0" smtClean="0"/>
              <a:t>les services publics</a:t>
            </a:r>
          </a:p>
          <a:p>
            <a:endParaRPr lang="fr-BE" sz="2000" dirty="0" smtClean="0"/>
          </a:p>
          <a:p>
            <a:r>
              <a:rPr lang="fr-BE" dirty="0" smtClean="0"/>
              <a:t>En collaboration avec le </a:t>
            </a:r>
            <a:r>
              <a:rPr lang="fr-BE" b="1" dirty="0" smtClean="0"/>
              <a:t>secteur privé</a:t>
            </a:r>
            <a:endParaRPr lang="fr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4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le G-Cloud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Plateforme ICT publique </a:t>
            </a:r>
            <a:r>
              <a:rPr lang="fr-FR" b="1" dirty="0" smtClean="0"/>
              <a:t>commune</a:t>
            </a:r>
          </a:p>
          <a:p>
            <a:pPr lvl="1"/>
            <a:r>
              <a:rPr lang="fr-FR" dirty="0" smtClean="0"/>
              <a:t>Cible actuelle : État fédéral (SPF, SPP, IPSS, OIP)</a:t>
            </a:r>
          </a:p>
          <a:p>
            <a:pPr lvl="1"/>
            <a:r>
              <a:rPr lang="fr-FR" dirty="0" smtClean="0"/>
              <a:t>Extensible à d’autres autorités intéressées</a:t>
            </a:r>
          </a:p>
          <a:p>
            <a:r>
              <a:rPr lang="fr-FR" dirty="0" smtClean="0"/>
              <a:t>Modèle de </a:t>
            </a:r>
            <a:r>
              <a:rPr lang="fr-FR" b="1" dirty="0" smtClean="0"/>
              <a:t>cloud communautaire hybride</a:t>
            </a:r>
            <a:endParaRPr lang="fr-FR" dirty="0" smtClean="0"/>
          </a:p>
          <a:p>
            <a:pPr lvl="1"/>
            <a:r>
              <a:rPr lang="fr-FR" dirty="0" smtClean="0"/>
              <a:t>Appel au cloud public si possible</a:t>
            </a:r>
          </a:p>
          <a:p>
            <a:pPr lvl="1"/>
            <a:r>
              <a:rPr lang="fr-FR" dirty="0" smtClean="0"/>
              <a:t>Cloud communautaire privé depuis les data </a:t>
            </a:r>
            <a:r>
              <a:rPr lang="fr-FR" dirty="0" err="1" smtClean="0"/>
              <a:t>centers</a:t>
            </a:r>
            <a:r>
              <a:rPr lang="fr-FR" dirty="0" smtClean="0"/>
              <a:t> géré par l’État</a:t>
            </a:r>
          </a:p>
          <a:p>
            <a:pPr lvl="1"/>
            <a:r>
              <a:rPr lang="fr-FR" dirty="0" smtClean="0"/>
              <a:t>Exécution opérationnelle avec un large recours au secteur privé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8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75656" y="1484313"/>
            <a:ext cx="6192688" cy="4897015"/>
            <a:chOff x="1475656" y="1484313"/>
            <a:chExt cx="6192688" cy="4897015"/>
          </a:xfrm>
        </p:grpSpPr>
        <p:sp>
          <p:nvSpPr>
            <p:cNvPr id="36" name="Oval 35"/>
            <p:cNvSpPr/>
            <p:nvPr/>
          </p:nvSpPr>
          <p:spPr>
            <a:xfrm>
              <a:off x="1475656" y="1484313"/>
              <a:ext cx="6192688" cy="4897015"/>
            </a:xfrm>
            <a:prstGeom prst="ellipse">
              <a:avLst/>
            </a:prstGeom>
            <a:noFill/>
            <a:ln w="5080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88909" y="3256722"/>
              <a:ext cx="2363211" cy="8309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lvl="0"/>
              <a:r>
                <a:rPr lang="nl-BE" sz="4800" b="1">
                  <a:solidFill>
                    <a:schemeClr val="tx2"/>
                  </a:solidFill>
                </a:rPr>
                <a:t>Synergie</a:t>
              </a:r>
              <a:endParaRPr lang="en-GB" sz="4800"/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« </a:t>
            </a:r>
            <a:r>
              <a:rPr lang="nl-BE" dirty="0" err="1" smtClean="0"/>
              <a:t>Produits</a:t>
            </a:r>
            <a:r>
              <a:rPr lang="fr-BE" dirty="0"/>
              <a:t> »</a:t>
            </a:r>
            <a:r>
              <a:rPr lang="nl-BE" dirty="0" smtClean="0"/>
              <a:t> G-Cloud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6</a:t>
            </a:fld>
            <a:endParaRPr lang="nl-BE" dirty="0"/>
          </a:p>
        </p:txBody>
      </p:sp>
      <p:grpSp>
        <p:nvGrpSpPr>
          <p:cNvPr id="55" name="Group 54"/>
          <p:cNvGrpSpPr/>
          <p:nvPr/>
        </p:nvGrpSpPr>
        <p:grpSpPr>
          <a:xfrm>
            <a:off x="3055440" y="1009861"/>
            <a:ext cx="3033120" cy="1267011"/>
            <a:chOff x="3055440" y="1009861"/>
            <a:chExt cx="3033120" cy="1267011"/>
          </a:xfrm>
        </p:grpSpPr>
        <p:sp>
          <p:nvSpPr>
            <p:cNvPr id="24" name="Oval 23"/>
            <p:cNvSpPr/>
            <p:nvPr/>
          </p:nvSpPr>
          <p:spPr>
            <a:xfrm>
              <a:off x="3055440" y="1009861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499630" y="1195410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Procurement</a:t>
              </a:r>
              <a:endParaRPr lang="en-GB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88144" y="2993762"/>
            <a:ext cx="3248352" cy="1356919"/>
            <a:chOff x="5788144" y="2993762"/>
            <a:chExt cx="3248352" cy="1356919"/>
          </a:xfrm>
        </p:grpSpPr>
        <p:sp>
          <p:nvSpPr>
            <p:cNvPr id="27" name="Oval 26"/>
            <p:cNvSpPr/>
            <p:nvPr/>
          </p:nvSpPr>
          <p:spPr>
            <a:xfrm>
              <a:off x="5788144" y="2993762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6263854" y="3192478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Services</a:t>
              </a:r>
              <a:endParaRPr lang="en-GB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504" y="2993762"/>
            <a:ext cx="3033120" cy="1267011"/>
            <a:chOff x="107504" y="2993762"/>
            <a:chExt cx="3033120" cy="1267011"/>
          </a:xfrm>
        </p:grpSpPr>
        <p:sp>
          <p:nvSpPr>
            <p:cNvPr id="30" name="Oval 29"/>
            <p:cNvSpPr/>
            <p:nvPr/>
          </p:nvSpPr>
          <p:spPr>
            <a:xfrm>
              <a:off x="107504" y="2993762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551694" y="3179311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err="1" smtClean="0">
                  <a:solidFill>
                    <a:schemeClr val="bg1"/>
                  </a:solidFill>
                </a:rPr>
                <a:t>Projets</a:t>
              </a:r>
              <a:endParaRPr lang="en-GB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47824" y="5373216"/>
            <a:ext cx="3248352" cy="1356919"/>
            <a:chOff x="2947824" y="5373216"/>
            <a:chExt cx="3248352" cy="1356919"/>
          </a:xfrm>
        </p:grpSpPr>
        <p:sp>
          <p:nvSpPr>
            <p:cNvPr id="33" name="Oval 32"/>
            <p:cNvSpPr/>
            <p:nvPr/>
          </p:nvSpPr>
          <p:spPr>
            <a:xfrm>
              <a:off x="2947824" y="5373216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3423534" y="5571932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err="1" smtClean="0">
                  <a:solidFill>
                    <a:schemeClr val="bg1"/>
                  </a:solidFill>
                </a:rPr>
                <a:t>Connaissance</a:t>
              </a:r>
              <a:r>
                <a:rPr lang="nl-BE" sz="2800" b="1" kern="1200" dirty="0" smtClean="0">
                  <a:solidFill>
                    <a:schemeClr val="bg1"/>
                  </a:solidFill>
                </a:rPr>
                <a:t> &amp; Expertise</a:t>
              </a:r>
              <a:endParaRPr lang="en-GB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9450" y="1268760"/>
            <a:ext cx="2081423" cy="1379302"/>
            <a:chOff x="621511" y="2708919"/>
            <a:chExt cx="2081423" cy="1379302"/>
          </a:xfrm>
        </p:grpSpPr>
        <p:sp>
          <p:nvSpPr>
            <p:cNvPr id="40" name="Oval 39"/>
            <p:cNvSpPr/>
            <p:nvPr/>
          </p:nvSpPr>
          <p:spPr>
            <a:xfrm>
              <a:off x="621511" y="3289319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Collaboration</a:t>
              </a:r>
              <a:r>
                <a:rPr lang="nl-BE" sz="2000" b="1" dirty="0" err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1" name="Picture 4" descr="https://livebinders.files.wordpress.com/2010/10/collaboration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8" y="2708919"/>
              <a:ext cx="1306469" cy="97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6149929" y="1394508"/>
            <a:ext cx="2081423" cy="1240754"/>
            <a:chOff x="4120938" y="2856064"/>
            <a:chExt cx="2081423" cy="1240754"/>
          </a:xfrm>
        </p:grpSpPr>
        <p:sp>
          <p:nvSpPr>
            <p:cNvPr id="43" name="Oval 42"/>
            <p:cNvSpPr/>
            <p:nvPr/>
          </p:nvSpPr>
          <p:spPr>
            <a:xfrm>
              <a:off x="4120938" y="3297916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Efficacité</a:t>
              </a:r>
              <a:r>
                <a:rPr lang="nl-BE" sz="2000" b="1" dirty="0" err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4" name="Picture 8" descr="http://www.thinkautomation.com/Sitefinity/WebsiteTemplates/Think/App_Themes/images/auto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415" y="2856064"/>
              <a:ext cx="1306469" cy="7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6149929" y="4440097"/>
            <a:ext cx="2081423" cy="1193972"/>
            <a:chOff x="621511" y="5421585"/>
            <a:chExt cx="2081423" cy="1193972"/>
          </a:xfrm>
        </p:grpSpPr>
        <p:sp>
          <p:nvSpPr>
            <p:cNvPr id="46" name="Oval 45"/>
            <p:cNvSpPr/>
            <p:nvPr/>
          </p:nvSpPr>
          <p:spPr>
            <a:xfrm>
              <a:off x="621511" y="5816655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Qualité</a:t>
              </a:r>
              <a:r>
                <a:rPr lang="nl-BE" sz="2000" b="1" dirty="0" err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7" name="Picture 10" descr="http://www.dcregionrealestate.com/wp-content/uploads/2014/03/top_quality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198" y="5421585"/>
              <a:ext cx="964049" cy="68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759450" y="4440097"/>
            <a:ext cx="2081423" cy="1293159"/>
            <a:chOff x="4466625" y="5334255"/>
            <a:chExt cx="2081423" cy="1293159"/>
          </a:xfrm>
        </p:grpSpPr>
        <p:sp>
          <p:nvSpPr>
            <p:cNvPr id="49" name="Oval 48"/>
            <p:cNvSpPr/>
            <p:nvPr/>
          </p:nvSpPr>
          <p:spPr>
            <a:xfrm>
              <a:off x="4466625" y="5828512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Coût</a:t>
              </a:r>
              <a:r>
                <a:rPr lang="nl-BE" sz="2000" b="1" dirty="0" err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â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50" name="Picture 6" descr="http://www.addit.pl/new/images/stories/cost%20reduction%20projects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102" y="5334255"/>
              <a:ext cx="1295827" cy="868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5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6960" y="2132856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5471B662-E07F-4B45-AF7C-5436FF003ECE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31640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24128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04248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84368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11760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8289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16207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5697252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Infrastructure dure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Computing	 |	 Network 	|	 Storage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4545124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Infrastructure </a:t>
            </a:r>
            <a:r>
              <a:rPr lang="nl-BE" sz="3200" b="1" dirty="0" err="1" smtClean="0">
                <a:solidFill>
                  <a:schemeClr val="tx1"/>
                </a:solidFill>
              </a:rPr>
              <a:t>douce</a:t>
            </a:r>
            <a:endParaRPr lang="nl-BE" sz="3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2400" dirty="0" err="1" smtClean="0">
                <a:solidFill>
                  <a:schemeClr val="tx1"/>
                </a:solidFill>
              </a:rPr>
              <a:t>Virtualisation</a:t>
            </a:r>
            <a:r>
              <a:rPr lang="nl-BE" sz="2400" dirty="0" smtClean="0">
                <a:solidFill>
                  <a:schemeClr val="tx1"/>
                </a:solidFill>
              </a:rPr>
              <a:t>  |   </a:t>
            </a:r>
            <a:r>
              <a:rPr lang="nl-BE" sz="2400" dirty="0" err="1" smtClean="0">
                <a:solidFill>
                  <a:schemeClr val="tx1"/>
                </a:solidFill>
              </a:rPr>
              <a:t>Securité</a:t>
            </a:r>
            <a:r>
              <a:rPr lang="nl-BE" sz="2400" dirty="0" smtClean="0">
                <a:solidFill>
                  <a:schemeClr val="tx1"/>
                </a:solidFill>
              </a:rPr>
              <a:t>   | 	Mail	|   VoIP	    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3392996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err="1" smtClean="0">
                <a:solidFill>
                  <a:schemeClr val="tx1"/>
                </a:solidFill>
              </a:rPr>
              <a:t>Plateforme</a:t>
            </a:r>
            <a:r>
              <a:rPr lang="nl-BE" sz="3200" b="1" dirty="0" smtClean="0">
                <a:solidFill>
                  <a:schemeClr val="tx1"/>
                </a:solidFill>
              </a:rPr>
              <a:t> </a:t>
            </a:r>
            <a:r>
              <a:rPr lang="nl-BE" sz="3200" b="1" dirty="0" err="1" smtClean="0">
                <a:solidFill>
                  <a:schemeClr val="tx1"/>
                </a:solidFill>
              </a:rPr>
              <a:t>applicative</a:t>
            </a:r>
            <a:endParaRPr lang="nl-BE" sz="3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Open Source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IBM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Microsoft| Oracle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SAS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1016732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schemeClr val="tx1"/>
                </a:solidFill>
              </a:rPr>
              <a:t>Applications business</a:t>
            </a:r>
          </a:p>
          <a:p>
            <a:pPr algn="ctr"/>
            <a:r>
              <a:rPr lang="fr-BE" sz="2400" dirty="0" smtClean="0">
                <a:solidFill>
                  <a:schemeClr val="tx1"/>
                </a:solidFill>
              </a:rPr>
              <a:t>Core business (déclarations, processus métier…)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9512" y="2240868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err="1" smtClean="0">
                <a:solidFill>
                  <a:schemeClr val="tx1"/>
                </a:solidFill>
              </a:rPr>
              <a:t>Composants</a:t>
            </a:r>
            <a:r>
              <a:rPr lang="nl-BE" sz="3200" b="1" dirty="0" smtClean="0">
                <a:solidFill>
                  <a:schemeClr val="tx1"/>
                </a:solidFill>
              </a:rPr>
              <a:t> et </a:t>
            </a:r>
            <a:r>
              <a:rPr lang="nl-BE" sz="3200" b="1" dirty="0" err="1" smtClean="0">
                <a:solidFill>
                  <a:schemeClr val="tx1"/>
                </a:solidFill>
              </a:rPr>
              <a:t>applications</a:t>
            </a:r>
            <a:r>
              <a:rPr lang="nl-BE" sz="3200" b="1" dirty="0" smtClean="0">
                <a:solidFill>
                  <a:schemeClr val="tx1"/>
                </a:solidFill>
              </a:rPr>
              <a:t> standard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Site web | </a:t>
            </a:r>
            <a:r>
              <a:rPr lang="nl-BE" sz="2400" dirty="0" err="1" smtClean="0">
                <a:solidFill>
                  <a:schemeClr val="tx1"/>
                </a:solidFill>
              </a:rPr>
              <a:t>Gestion</a:t>
            </a:r>
            <a:r>
              <a:rPr lang="nl-BE" sz="2400" dirty="0" smtClean="0">
                <a:solidFill>
                  <a:schemeClr val="tx1"/>
                </a:solidFill>
              </a:rPr>
              <a:t> des </a:t>
            </a:r>
            <a:r>
              <a:rPr lang="nl-BE" sz="2400" dirty="0" err="1" smtClean="0">
                <a:solidFill>
                  <a:schemeClr val="tx1"/>
                </a:solidFill>
              </a:rPr>
              <a:t>accès</a:t>
            </a:r>
            <a:r>
              <a:rPr lang="nl-BE" sz="2400" dirty="0" smtClean="0">
                <a:solidFill>
                  <a:schemeClr val="tx1"/>
                </a:solidFill>
              </a:rPr>
              <a:t> | </a:t>
            </a:r>
            <a:r>
              <a:rPr lang="nl-BE" sz="2400" dirty="0" err="1" smtClean="0">
                <a:solidFill>
                  <a:schemeClr val="tx1"/>
                </a:solidFill>
              </a:rPr>
              <a:t>Outil</a:t>
            </a:r>
            <a:r>
              <a:rPr lang="nl-BE" sz="2400" dirty="0" smtClean="0">
                <a:solidFill>
                  <a:schemeClr val="tx1"/>
                </a:solidFill>
              </a:rPr>
              <a:t> de </a:t>
            </a:r>
            <a:r>
              <a:rPr lang="nl-BE" sz="2400" dirty="0" err="1" smtClean="0">
                <a:solidFill>
                  <a:schemeClr val="tx1"/>
                </a:solidFill>
              </a:rPr>
              <a:t>traduction</a:t>
            </a:r>
            <a:r>
              <a:rPr lang="nl-BE" sz="2400" dirty="0" smtClean="0">
                <a:solidFill>
                  <a:schemeClr val="tx1"/>
                </a:solidFill>
              </a:rPr>
              <a:t>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777394">
            <a:off x="8007896" y="2397840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nl-BE" dirty="0" smtClean="0"/>
              <a:t>Focus</a:t>
            </a:r>
            <a:endParaRPr lang="fr-BE" dirty="0"/>
          </a:p>
        </p:txBody>
      </p:sp>
      <p:sp>
        <p:nvSpPr>
          <p:cNvPr id="23" name="TextBox 22"/>
          <p:cNvSpPr txBox="1"/>
          <p:nvPr/>
        </p:nvSpPr>
        <p:spPr>
          <a:xfrm rot="2777394">
            <a:off x="7995087" y="3575773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24" name="TextBox 23"/>
          <p:cNvSpPr txBox="1"/>
          <p:nvPr/>
        </p:nvSpPr>
        <p:spPr>
          <a:xfrm rot="2777394">
            <a:off x="7982278" y="4702096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25" name="TextBox 24"/>
          <p:cNvSpPr txBox="1"/>
          <p:nvPr/>
        </p:nvSpPr>
        <p:spPr>
          <a:xfrm rot="2777394">
            <a:off x="7969469" y="5854224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63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Qu’est-ce</a:t>
            </a:r>
            <a:r>
              <a:rPr lang="nl-BE" dirty="0"/>
              <a:t> </a:t>
            </a:r>
            <a:r>
              <a:rPr lang="nl-BE" dirty="0" smtClean="0"/>
              <a:t>que </a:t>
            </a:r>
            <a:r>
              <a:rPr lang="nl-BE" dirty="0" err="1" smtClean="0"/>
              <a:t>le</a:t>
            </a:r>
            <a:r>
              <a:rPr lang="nl-BE" dirty="0" smtClean="0"/>
              <a:t> G-Cloud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b="1" dirty="0"/>
              <a:t>A</a:t>
            </a:r>
            <a:r>
              <a:rPr lang="fr-BE" b="1" dirty="0" smtClean="0"/>
              <a:t>s a Service</a:t>
            </a:r>
            <a:r>
              <a:rPr lang="fr-BE" dirty="0" smtClean="0"/>
              <a:t> - TIC offert comme un service</a:t>
            </a:r>
          </a:p>
          <a:p>
            <a:pPr lvl="1"/>
            <a:r>
              <a:rPr lang="fr-BE" altLang="en-US" strike="sngStrike" dirty="0" smtClean="0"/>
              <a:t>Propre hardware et logiciel</a:t>
            </a:r>
            <a:r>
              <a:rPr lang="fr-BE" altLang="en-US" dirty="0" smtClean="0"/>
              <a:t> -&gt; prestataire de services</a:t>
            </a:r>
          </a:p>
          <a:p>
            <a:pPr lvl="1"/>
            <a:r>
              <a:rPr lang="fr-BE" b="1" dirty="0" smtClean="0"/>
              <a:t>Software as a Service</a:t>
            </a:r>
            <a:endParaRPr lang="fr-BE" dirty="0" smtClean="0"/>
          </a:p>
          <a:p>
            <a:pPr lvl="1"/>
            <a:r>
              <a:rPr lang="fr-BE" b="1" dirty="0" smtClean="0"/>
              <a:t>Platform as a Service</a:t>
            </a:r>
          </a:p>
          <a:p>
            <a:pPr lvl="1"/>
            <a:r>
              <a:rPr lang="fr-BE" b="1" dirty="0" smtClean="0"/>
              <a:t>Infrastructure as a Service</a:t>
            </a:r>
          </a:p>
          <a:p>
            <a:pPr lvl="1"/>
            <a:r>
              <a:rPr lang="fr-BE" b="1" dirty="0" smtClean="0"/>
              <a:t>Infrastructure physique</a:t>
            </a:r>
          </a:p>
          <a:p>
            <a:pPr lvl="1"/>
            <a:r>
              <a:rPr lang="nl-BE" b="1" dirty="0" smtClean="0"/>
              <a:t>Infrastructure </a:t>
            </a:r>
            <a:r>
              <a:rPr lang="nl-BE" b="1" dirty="0" err="1" smtClean="0"/>
              <a:t>physique</a:t>
            </a:r>
            <a:r>
              <a:rPr lang="nl-BE" b="1" dirty="0" smtClean="0"/>
              <a:t> </a:t>
            </a:r>
            <a:r>
              <a:rPr lang="nl-BE" b="1" dirty="0" err="1" smtClean="0"/>
              <a:t>virtualisée</a:t>
            </a:r>
            <a:r>
              <a:rPr lang="nl-BE" b="1" dirty="0" smtClean="0"/>
              <a:t> et </a:t>
            </a:r>
            <a:r>
              <a:rPr lang="nl-BE" b="1" dirty="0" err="1" smtClean="0"/>
              <a:t>partagée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1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/>
              <a:t>As a service : principes majeurs</a:t>
            </a:r>
            <a:endParaRPr lang="fr-FR" alt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9660"/>
            <a:ext cx="8229600" cy="5579700"/>
          </a:xfrm>
        </p:spPr>
        <p:txBody>
          <a:bodyPr>
            <a:noAutofit/>
          </a:bodyPr>
          <a:lstStyle/>
          <a:p>
            <a:r>
              <a:rPr lang="fr-FR" altLang="en-US" sz="2400" b="1" dirty="0" smtClean="0"/>
              <a:t>Self-service </a:t>
            </a:r>
            <a:r>
              <a:rPr lang="fr-FR" altLang="en-US" sz="2400" dirty="0" smtClean="0"/>
              <a:t>: le service est entièrement industrialisé et automatisé</a:t>
            </a:r>
          </a:p>
          <a:p>
            <a:r>
              <a:rPr lang="fr-FR" altLang="en-US" sz="2400" b="1" dirty="0" smtClean="0"/>
              <a:t>Disponibilité </a:t>
            </a:r>
            <a:r>
              <a:rPr lang="fr-FR" altLang="en-US" sz="2400" dirty="0" smtClean="0"/>
              <a:t>: le service peut démarrer immédiatement</a:t>
            </a:r>
          </a:p>
          <a:p>
            <a:r>
              <a:rPr lang="fr-FR" altLang="en-US" sz="2400" b="1" dirty="0" smtClean="0"/>
              <a:t>Extensible et élastique </a:t>
            </a:r>
            <a:r>
              <a:rPr lang="fr-FR" altLang="en-US" sz="2400" dirty="0" smtClean="0"/>
              <a:t>: la capacité utilisée peut augmenter et diminuer en toute flexibilité pour chaque client</a:t>
            </a:r>
          </a:p>
          <a:p>
            <a:r>
              <a:rPr lang="fr-FR" altLang="en-US" sz="2400" b="1" dirty="0" smtClean="0"/>
              <a:t>Partagé </a:t>
            </a:r>
            <a:r>
              <a:rPr lang="fr-FR" altLang="en-US" sz="2400" dirty="0" smtClean="0"/>
              <a:t>: utilisateurs multiples pour des effets d’échelle</a:t>
            </a:r>
          </a:p>
          <a:p>
            <a:r>
              <a:rPr lang="fr-FR" altLang="en-US" sz="2400" b="1" dirty="0" smtClean="0"/>
              <a:t>Facturation basée sur la consommation </a:t>
            </a:r>
            <a:r>
              <a:rPr lang="fr-FR" altLang="en-US" sz="2400" dirty="0" smtClean="0"/>
              <a:t>: en fonction de l’utilisation réelle (mais avec partage des coûts de toute la plateforme)</a:t>
            </a:r>
          </a:p>
          <a:p>
            <a:r>
              <a:rPr lang="fr-FR" altLang="en-US" sz="2400" b="1" dirty="0" smtClean="0"/>
              <a:t>Seuil d’accès peu élevé </a:t>
            </a:r>
            <a:r>
              <a:rPr lang="fr-FR" altLang="en-US" sz="2400" dirty="0" smtClean="0"/>
              <a:t>: la complexité sous-jacente est rendue transparente pour l’utilisateur</a:t>
            </a:r>
          </a:p>
          <a:p>
            <a:r>
              <a:rPr lang="fr-FR" altLang="en-US" sz="2400" b="1" dirty="0" smtClean="0"/>
              <a:t>Hétérogénéité et flexibilité </a:t>
            </a:r>
          </a:p>
          <a:p>
            <a:r>
              <a:rPr lang="fr-FR" altLang="en-US" sz="2400" b="1" dirty="0" smtClean="0"/>
              <a:t>Approche incrémentielle, </a:t>
            </a:r>
            <a:r>
              <a:rPr lang="fr-FR" altLang="en-US" sz="2400" b="1" dirty="0" err="1" smtClean="0"/>
              <a:t>explorative</a:t>
            </a:r>
            <a:r>
              <a:rPr lang="fr-FR" altLang="en-US" sz="2400" b="1" dirty="0" smtClean="0"/>
              <a:t> et itérative</a:t>
            </a:r>
            <a:endParaRPr lang="fr-FR" alt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9f758b7-f6eb-44e3-bd59-2cbef40d0fc5" ContentTypeId="0x01010020EFE7AA9E56B84FB1D6B88B12929688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c2ef7ed-c2f8-46e5-bc8a-af14b0d2a9a1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201604</TermName>
          <TermId xmlns="http://schemas.microsoft.com/office/infopath/2007/PartnerControls">2f7156a6-7938-4d83-b7c6-059e354a255c</TermId>
        </TermInfo>
        <TermInfo xmlns="http://schemas.microsoft.com/office/infopath/2007/PartnerControls">
          <TermName xmlns="http://schemas.microsoft.com/office/infopath/2007/PartnerControls">GCSB</TermName>
          <TermId xmlns="http://schemas.microsoft.com/office/infopath/2007/PartnerControls">60286190-67c3-486f-84a8-840157004bb6</TermId>
        </TermInfo>
        <TermInfo xmlns="http://schemas.microsoft.com/office/infopath/2007/PartnerControls">
          <TermName xmlns="http://schemas.microsoft.com/office/infopath/2007/PartnerControls">G-Cloud</TermName>
          <TermId xmlns="http://schemas.microsoft.com/office/infopath/2007/PartnerControls">207c5633-f301-4b79-8093-50230eae70a9</TermId>
        </TermInfo>
      </Terms>
    </TaxKeywordTaxHTField>
    <IsArchived xmlns="6c2ef7ed-c2f8-46e5-bc8a-af14b0d2a9a1">false</IsArchived>
    <KeyDocument xmlns="6c2ef7ed-c2f8-46e5-bc8a-af14b0d2a9a1">false</KeyDocument>
    <a577826f36e3408da264d17bc6322cd1 xmlns="6c2ef7ed-c2f8-46e5-bc8a-af14b0d2a9a1">
      <Terms xmlns="http://schemas.microsoft.com/office/infopath/2007/PartnerControls"/>
    </a577826f36e3408da264d17bc6322cd1>
    <ProjectCategory xmlns="c8e0f1c9-a97e-424a-9462-00f87a844f62" xsi:nil="true"/>
    <TaxCatchAll xmlns="6c2ef7ed-c2f8-46e5-bc8a-af14b0d2a9a1">
      <Value>2281</Value>
      <Value>2280</Value>
      <Value>1804</Value>
    </TaxCatchAl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20EFE7AA9E56B84FB1D6B88B12929688004810EF39369CDC4495268951860020FC01004EEEAFEEA0DB91409A024D38E12654AD" ma:contentTypeVersion="9" ma:contentTypeDescription="Base Content Type to categorize Documents in Project Library" ma:contentTypeScope="" ma:versionID="1269393f1de5a1ac8fb561fcb3ca7068">
  <xsd:schema xmlns:xsd="http://www.w3.org/2001/XMLSchema" xmlns:xs="http://www.w3.org/2001/XMLSchema" xmlns:p="http://schemas.microsoft.com/office/2006/metadata/properties" xmlns:ns2="6c2ef7ed-c2f8-46e5-bc8a-af14b0d2a9a1" xmlns:ns3="c8e0f1c9-a97e-424a-9462-00f87a844f62" targetNamespace="http://schemas.microsoft.com/office/2006/metadata/properties" ma:root="true" ma:fieldsID="0519ed3f74b9d3b94666b188ab85ea8a" ns2:_="" ns3:_="">
    <xsd:import namespace="6c2ef7ed-c2f8-46e5-bc8a-af14b0d2a9a1"/>
    <xsd:import namespace="c8e0f1c9-a97e-424a-9462-00f87a844f62"/>
    <xsd:element name="properties">
      <xsd:complexType>
        <xsd:sequence>
          <xsd:element name="documentManagement">
            <xsd:complexType>
              <xsd:all>
                <xsd:element ref="ns2:KeyDocument" minOccurs="0"/>
                <xsd:element ref="ns2:IsArchived" minOccurs="0"/>
                <xsd:element ref="ns2:a577826f36e3408da264d17bc6322cd1" minOccurs="0"/>
                <xsd:element ref="ns2:TaxCatchAll" minOccurs="0"/>
                <xsd:element ref="ns2:TaxCatchAllLabel" minOccurs="0"/>
                <xsd:element ref="ns2:TaxKeywordTaxHTField" minOccurs="0"/>
                <xsd:element ref="ns3:Project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ef7ed-c2f8-46e5-bc8a-af14b0d2a9a1" elementFormDefault="qualified">
    <xsd:import namespace="http://schemas.microsoft.com/office/2006/documentManagement/types"/>
    <xsd:import namespace="http://schemas.microsoft.com/office/infopath/2007/PartnerControls"/>
    <xsd:element name="KeyDocument" ma:index="8" nillable="true" ma:displayName="KeyDocument" ma:default="0" ma:description="Allow to promote a document to key document status" ma:internalName="KeyDocument">
      <xsd:simpleType>
        <xsd:restriction base="dms:Boolean"/>
      </xsd:simpleType>
    </xsd:element>
    <xsd:element name="IsArchived" ma:index="9" nillable="true" ma:displayName="IsArchived" ma:default="0" ma:description="Allow to display the document only in Archive View" ma:internalName="IsArchived">
      <xsd:simpleType>
        <xsd:restriction base="dms:Boolean"/>
      </xsd:simpleType>
    </xsd:element>
    <xsd:element name="a577826f36e3408da264d17bc6322cd1" ma:index="10" nillable="true" ma:taxonomy="true" ma:internalName="a577826f36e3408da264d17bc6322cd1" ma:taxonomyFieldName="ProjectActivity" ma:displayName="ProjectActivity" ma:default="" ma:fieldId="{a577826f-36e3-408d-a264-d17bc6322cd1}" ma:sspId="f9f758b7-f6eb-44e3-bd59-2cbef40d0fc5" ma:termSetId="0a1d2ce2-4385-4174-a46f-178db92b35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523672b5-cecb-49a2-93b6-f77294116280}" ma:internalName="TaxCatchAll" ma:showField="CatchAllData" ma:web="6c2ef7ed-c2f8-46e5-bc8a-af14b0d2a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523672b5-cecb-49a2-93b6-f77294116280}" ma:internalName="TaxCatchAllLabel" ma:readOnly="true" ma:showField="CatchAllDataLabel" ma:web="6c2ef7ed-c2f8-46e5-bc8a-af14b0d2a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0f1c9-a97e-424a-9462-00f87a844f62" elementFormDefault="qualified">
    <xsd:import namespace="http://schemas.microsoft.com/office/2006/documentManagement/types"/>
    <xsd:import namespace="http://schemas.microsoft.com/office/infopath/2007/PartnerControls"/>
    <xsd:element name="ProjectCategory" ma:index="16" nillable="true" ma:displayName="ProjectCategory" ma:list="{949074CE-9EE1-4500-9AC1-64FF3466EA64}" ma:internalName="ProjectCategory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098AFC-25A2-4556-881A-ACA95E73397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A1582E2-B4A3-4CF9-B29A-4C1E94382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B89CD-203B-44BB-9498-AE3BBAEC8AAC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6c2ef7ed-c2f8-46e5-bc8a-af14b0d2a9a1"/>
    <ds:schemaRef ds:uri="c8e0f1c9-a97e-424a-9462-00f87a844f6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C055C6F-91D4-4954-8B25-BE562783E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ef7ed-c2f8-46e5-bc8a-af14b0d2a9a1"/>
    <ds:schemaRef ds:uri="c8e0f1c9-a97e-424a-9462-00f87a844f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G-Cloud</Template>
  <TotalTime>1188</TotalTime>
  <Words>1432</Words>
  <Application>Microsoft Office PowerPoint</Application>
  <PresentationFormat>On-screen Show (4:3)</PresentationFormat>
  <Paragraphs>389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G-Cloud</vt:lpstr>
      <vt:lpstr>1_G-Cloud</vt:lpstr>
      <vt:lpstr>Unis pour le G-Cloud</vt:lpstr>
      <vt:lpstr>Agenda</vt:lpstr>
      <vt:lpstr>Principes de base</vt:lpstr>
      <vt:lpstr>Qu’est-ce que le G-Cloud ?</vt:lpstr>
      <vt:lpstr>Qu’est-ce que le G-Cloud ?</vt:lpstr>
      <vt:lpstr>« Produits » G-Cloud </vt:lpstr>
      <vt:lpstr>Focus</vt:lpstr>
      <vt:lpstr>Qu’est-ce que le G-Cloud ?</vt:lpstr>
      <vt:lpstr>As a service : principes majeurs</vt:lpstr>
      <vt:lpstr>Pourquoi le G-Cloud ?</vt:lpstr>
      <vt:lpstr>Opportunités et défis</vt:lpstr>
      <vt:lpstr>Facteurs de succès du G-Cloud</vt:lpstr>
      <vt:lpstr>PowerPoint Presentation</vt:lpstr>
      <vt:lpstr>G-Cloud et le secteur privé</vt:lpstr>
      <vt:lpstr>Organisation du G-Cloud</vt:lpstr>
      <vt:lpstr>Rôle du « G-Cloud Strategic Board »</vt:lpstr>
      <vt:lpstr>Rôle du « G-Cloud Operational &amp; Program Board »</vt:lpstr>
      <vt:lpstr>G-Cloud - Aspects financiers</vt:lpstr>
      <vt:lpstr>G-Cloud - Ressources humaines</vt:lpstr>
      <vt:lpstr>G-Cloud - Sécurité et policies</vt:lpstr>
      <vt:lpstr>Réalisation des projets</vt:lpstr>
      <vt:lpstr>Approvisionnement partagé</vt:lpstr>
      <vt:lpstr>État du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Ensemble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Pragmatisch helpen bouwen aan de government cloud</dc:title>
  <dc:creator>Bob Lannoy</dc:creator>
  <cp:keywords>GCSB; 201604; G-Cloud</cp:keywords>
  <cp:lastModifiedBy>David Degrendele</cp:lastModifiedBy>
  <cp:revision>99</cp:revision>
  <cp:lastPrinted>2015-11-12T11:11:36Z</cp:lastPrinted>
  <dcterms:created xsi:type="dcterms:W3CDTF">2015-11-12T09:30:21Z</dcterms:created>
  <dcterms:modified xsi:type="dcterms:W3CDTF">2016-04-11T14:03:57Z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0x01010020EFE7AA9E56B84FB1D6B88B12929688004810EF39369CDC4495268951860020FC01004EEEAFEEA0DB91409A024D38E12654AD</vt:lpwstr>
  </property>
  <property fmtid="{D5CDD505-2E9C-101B-9397-08002B2CF9AE}" pid="3" name="TaxKeyword">
    <vt:lpwstr>2281;#201604|2f7156a6-7938-4d83-b7c6-059e354a255c;#2280;#GCSB|60286190-67c3-486f-84a8-840157004bb6;#1804;#G-Cloud|207c5633-f301-4b79-8093-50230eae70a9</vt:lpwstr>
  </property>
  <property fmtid="{D5CDD505-2E9C-101B-9397-08002B2CF9AE}" pid="4" name="ProjectActivity">
    <vt:lpwstr/>
  </property>
</Properties>
</file>