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77"/>
  </p:notesMasterIdLst>
  <p:handoutMasterIdLst>
    <p:handoutMasterId r:id="rId78"/>
  </p:handoutMasterIdLst>
  <p:sldIdLst>
    <p:sldId id="493" r:id="rId2"/>
    <p:sldId id="516" r:id="rId3"/>
    <p:sldId id="517" r:id="rId4"/>
    <p:sldId id="518" r:id="rId5"/>
    <p:sldId id="519" r:id="rId6"/>
    <p:sldId id="520" r:id="rId7"/>
    <p:sldId id="530" r:id="rId8"/>
    <p:sldId id="521" r:id="rId9"/>
    <p:sldId id="522" r:id="rId10"/>
    <p:sldId id="523" r:id="rId11"/>
    <p:sldId id="524" r:id="rId12"/>
    <p:sldId id="503" r:id="rId13"/>
    <p:sldId id="504" r:id="rId14"/>
    <p:sldId id="505" r:id="rId15"/>
    <p:sldId id="506" r:id="rId16"/>
    <p:sldId id="507" r:id="rId17"/>
    <p:sldId id="508" r:id="rId18"/>
    <p:sldId id="509" r:id="rId19"/>
    <p:sldId id="510" r:id="rId20"/>
    <p:sldId id="511" r:id="rId21"/>
    <p:sldId id="512" r:id="rId22"/>
    <p:sldId id="513" r:id="rId23"/>
    <p:sldId id="514" r:id="rId24"/>
    <p:sldId id="452" r:id="rId25"/>
    <p:sldId id="453" r:id="rId26"/>
    <p:sldId id="454" r:id="rId27"/>
    <p:sldId id="455" r:id="rId28"/>
    <p:sldId id="456" r:id="rId29"/>
    <p:sldId id="515" r:id="rId30"/>
    <p:sldId id="457" r:id="rId31"/>
    <p:sldId id="458" r:id="rId32"/>
    <p:sldId id="459" r:id="rId33"/>
    <p:sldId id="460" r:id="rId34"/>
    <p:sldId id="461" r:id="rId35"/>
    <p:sldId id="462" r:id="rId36"/>
    <p:sldId id="463" r:id="rId37"/>
    <p:sldId id="464" r:id="rId38"/>
    <p:sldId id="465" r:id="rId39"/>
    <p:sldId id="466" r:id="rId40"/>
    <p:sldId id="467" r:id="rId41"/>
    <p:sldId id="468" r:id="rId42"/>
    <p:sldId id="531" r:id="rId43"/>
    <p:sldId id="532" r:id="rId44"/>
    <p:sldId id="533" r:id="rId45"/>
    <p:sldId id="534" r:id="rId46"/>
    <p:sldId id="535" r:id="rId47"/>
    <p:sldId id="536" r:id="rId48"/>
    <p:sldId id="537" r:id="rId49"/>
    <p:sldId id="538" r:id="rId50"/>
    <p:sldId id="539" r:id="rId51"/>
    <p:sldId id="540" r:id="rId52"/>
    <p:sldId id="541" r:id="rId53"/>
    <p:sldId id="542" r:id="rId54"/>
    <p:sldId id="543" r:id="rId55"/>
    <p:sldId id="544" r:id="rId56"/>
    <p:sldId id="545" r:id="rId57"/>
    <p:sldId id="546" r:id="rId58"/>
    <p:sldId id="547" r:id="rId59"/>
    <p:sldId id="548" r:id="rId60"/>
    <p:sldId id="549" r:id="rId61"/>
    <p:sldId id="550" r:id="rId62"/>
    <p:sldId id="411" r:id="rId63"/>
    <p:sldId id="412" r:id="rId64"/>
    <p:sldId id="525" r:id="rId65"/>
    <p:sldId id="526" r:id="rId66"/>
    <p:sldId id="449" r:id="rId67"/>
    <p:sldId id="450" r:id="rId68"/>
    <p:sldId id="527" r:id="rId69"/>
    <p:sldId id="421" r:id="rId70"/>
    <p:sldId id="422" r:id="rId71"/>
    <p:sldId id="528" r:id="rId72"/>
    <p:sldId id="423" r:id="rId73"/>
    <p:sldId id="529" r:id="rId74"/>
    <p:sldId id="404" r:id="rId75"/>
    <p:sldId id="331" r:id="rId7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94628" autoAdjust="0"/>
  </p:normalViewPr>
  <p:slideViewPr>
    <p:cSldViewPr snapToGrid="0" snapToObjects="1">
      <p:cViewPr varScale="1">
        <p:scale>
          <a:sx n="107" d="100"/>
          <a:sy n="107" d="100"/>
        </p:scale>
        <p:origin x="-1650"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77" d="100"/>
          <a:sy n="77" d="100"/>
        </p:scale>
        <p:origin x="-2106"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image" Target="../media/image21.jpeg"/><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image" Target="../media/image21.jpeg"/><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t>Coördinatie van elektronische deelprocessen</a:t>
          </a:r>
          <a:endParaRPr lang="nl-BE"/>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t>Portaal </a:t>
          </a:r>
          <a:endParaRPr lang="nl-BE"/>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t>Geïntegreerd gebruikers- en toegangsbeheer</a:t>
          </a:r>
          <a:endParaRPr lang="nl-BE"/>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t>Beheer van loggings</a:t>
          </a:r>
          <a:endParaRPr lang="nl-BE"/>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t>Systeem voor end-to-end vercijfering</a:t>
          </a:r>
          <a:endParaRPr lang="nl-BE"/>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lang="fr-BE" dirty="0" smtClean="0">
              <a:solidFill>
                <a:srgbClr val="3E6E5A"/>
              </a:solidFill>
            </a:rPr>
            <a:t>eHealth</a:t>
          </a:r>
          <a:r>
            <a:t>Box</a:t>
          </a:r>
          <a:endParaRPr lang="nl-BE"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nl-BE"/>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t>Codering en anonimisering</a:t>
          </a:r>
          <a:endParaRPr lang="nl-BE"/>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t>Raadpleging van het Rijksregister en van de KSZ-registers</a:t>
          </a:r>
          <a:endParaRPr lang="nl-BE"/>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t>Verwijzingsrepertorium (metahub)</a:t>
          </a:r>
          <a:endParaRPr lang="nl-BE"/>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066B6AA9-3A15-4A81-9796-AA36F8457BE3}" type="presOf" srcId="{66800CA2-1263-488B-9901-BF5AA9A26379}" destId="{22C56DC3-2158-416C-A2CA-0A41276F6E72}" srcOrd="0" destOrd="0" presId="urn:microsoft.com/office/officeart/2008/layout/PictureStrips"/>
    <dgm:cxn modelId="{F2896024-CCAC-4B35-BBC1-B7CD37EB197E}" type="presOf" srcId="{E7919EDD-7680-4985-B198-1CBB0F9E96AC}" destId="{7A8D609C-F894-4686-8594-F633FD78C201}" srcOrd="0" destOrd="0" presId="urn:microsoft.com/office/officeart/2008/layout/PictureStrips"/>
    <dgm:cxn modelId="{4FC1B891-F619-44A7-B7AD-4836383534AC}" type="presOf" srcId="{81FDCA61-7A32-4339-89E8-DD3704FB86F4}" destId="{6F6ACCCA-7573-4F27-BB76-D1BFA52EAEE3}"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C4084BF0-F635-4676-89A9-D65F024FF168}" srcId="{D1B0C0D0-7AB7-487B-ADF8-3BB3DD4E9EE7}" destId="{AE2357B3-F8D1-4E13-B807-E393E9FC5539}" srcOrd="2" destOrd="0" parTransId="{DF983F23-5BAE-428F-AFD9-BF0943C63ACC}" sibTransId="{486EB6E6-F0BE-4E7B-A3F0-7DC5C5021754}"/>
    <dgm:cxn modelId="{3529F966-9183-42F9-8C4E-96F781EDF24A}" type="presOf" srcId="{3069D4A7-A9EB-432B-8415-5BE83922B144}" destId="{9C5C0C8B-F255-4694-B3C6-8BE7DBC5F7E5}" srcOrd="0" destOrd="0" presId="urn:microsoft.com/office/officeart/2008/layout/PictureStrips"/>
    <dgm:cxn modelId="{3AA5B55E-BAFF-4E59-844F-0B3A890F9AB2}" srcId="{D1B0C0D0-7AB7-487B-ADF8-3BB3DD4E9EE7}" destId="{53250AAA-89D6-4377-B3C0-0E5BF972A3C0}" srcOrd="7" destOrd="0" parTransId="{470AA8AF-6A66-4DE7-8F3A-D2B315A90BE8}" sibTransId="{4828047A-C139-4049-9231-4057A0E3B9D2}"/>
    <dgm:cxn modelId="{6BC0FD28-3B96-4ADE-963F-ABFBF31424B6}" type="presOf" srcId="{D1B0C0D0-7AB7-487B-ADF8-3BB3DD4E9EE7}" destId="{9E029134-162C-442E-A062-F55ADB999C33}" srcOrd="0" destOrd="0" presId="urn:microsoft.com/office/officeart/2008/layout/PictureStrips"/>
    <dgm:cxn modelId="{59DCCA8C-E8E8-402E-A3A9-74111A569B50}" type="presOf" srcId="{AE2357B3-F8D1-4E13-B807-E393E9FC5539}" destId="{DC5DD086-89E5-4CD9-B1D2-0E7FF2C522A2}" srcOrd="0" destOrd="0" presId="urn:microsoft.com/office/officeart/2008/layout/PictureStrips"/>
    <dgm:cxn modelId="{DB050EC4-F2AC-4ACB-BEFA-69C14AE7D74E}" srcId="{D1B0C0D0-7AB7-487B-ADF8-3BB3DD4E9EE7}" destId="{ADE4E262-EB9E-448C-8B46-6B6521E6B92F}" srcOrd="8" destOrd="0" parTransId="{28664F9A-4277-4158-A312-1D48A34DD546}" sibTransId="{DC8C0C9F-FA74-4A97-BA58-15F42B37D9FB}"/>
    <dgm:cxn modelId="{AB729764-9EB4-4B66-BCBE-9865733EF554}" type="presOf" srcId="{53250AAA-89D6-4377-B3C0-0E5BF972A3C0}" destId="{411BB13E-A3FD-42F9-8D3A-DD2DDC4A3516}" srcOrd="0" destOrd="0" presId="urn:microsoft.com/office/officeart/2008/layout/PictureStrips"/>
    <dgm:cxn modelId="{88C3D360-D1BB-4F02-972A-06570AD3FA94}" type="presOf" srcId="{426C232F-332D-4FF2-A820-7A068898BF0D}" destId="{A9AE0183-4578-4303-9373-BBB0DAF179FE}"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D4FBD69D-3BA7-45CA-8FCA-315D79DA3AC1}" type="presOf" srcId="{DE482DF0-5C86-4767-9CE5-54725DF28573}" destId="{4F50CB91-2850-4662-936D-F5CF85EB32D2}"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60A032A8-AB31-441F-8F5F-2C45E473183F}" type="presOf" srcId="{F9B22A10-E2AD-420E-86FD-C6A619FB34C3}" destId="{610D24CD-EC64-4585-8806-7B24163BBCA5}" srcOrd="0" destOrd="0" presId="urn:microsoft.com/office/officeart/2008/layout/PictureStrips"/>
    <dgm:cxn modelId="{ABD62B06-6B68-4CE6-94B7-2D8B25A084ED}" type="presOf" srcId="{ADE4E262-EB9E-448C-8B46-6B6521E6B92F}" destId="{E0757731-3698-433B-8E7C-2EB749869931}"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39B4810E-856D-4E49-92AF-A5843DFB2793}" type="presParOf" srcId="{9E029134-162C-442E-A062-F55ADB999C33}" destId="{60E777AF-AE30-4678-946F-1FF94928EBDC}" srcOrd="0" destOrd="0" presId="urn:microsoft.com/office/officeart/2008/layout/PictureStrips"/>
    <dgm:cxn modelId="{7463D2B4-6ECB-4228-8F03-B2F638440F18}" type="presParOf" srcId="{60E777AF-AE30-4678-946F-1FF94928EBDC}" destId="{7A8D609C-F894-4686-8594-F633FD78C201}" srcOrd="0" destOrd="0" presId="urn:microsoft.com/office/officeart/2008/layout/PictureStrips"/>
    <dgm:cxn modelId="{20833140-FC4D-4DE7-9DEB-D101707ABF3D}" type="presParOf" srcId="{60E777AF-AE30-4678-946F-1FF94928EBDC}" destId="{8B00EC11-24E0-4E0C-8101-DB576F31F9D2}" srcOrd="1" destOrd="0" presId="urn:microsoft.com/office/officeart/2008/layout/PictureStrips"/>
    <dgm:cxn modelId="{B813CA3A-DAD4-4DF3-8F5E-B8238196735C}" type="presParOf" srcId="{9E029134-162C-442E-A062-F55ADB999C33}" destId="{7105A6FE-D318-4A98-A922-671C581530DC}" srcOrd="1" destOrd="0" presId="urn:microsoft.com/office/officeart/2008/layout/PictureStrips"/>
    <dgm:cxn modelId="{82828E62-AE87-4FAE-994B-0E85DF474087}" type="presParOf" srcId="{9E029134-162C-442E-A062-F55ADB999C33}" destId="{85CFEB57-FC52-4321-A97D-3211B5D63D4D}" srcOrd="2" destOrd="0" presId="urn:microsoft.com/office/officeart/2008/layout/PictureStrips"/>
    <dgm:cxn modelId="{CD5A1360-CEA8-4237-966D-F55A7A5030D1}" type="presParOf" srcId="{85CFEB57-FC52-4321-A97D-3211B5D63D4D}" destId="{A9AE0183-4578-4303-9373-BBB0DAF179FE}" srcOrd="0" destOrd="0" presId="urn:microsoft.com/office/officeart/2008/layout/PictureStrips"/>
    <dgm:cxn modelId="{2F398872-2E77-407C-84EC-42F6BE654481}" type="presParOf" srcId="{85CFEB57-FC52-4321-A97D-3211B5D63D4D}" destId="{17BB8C5E-ACC5-4AEA-AC3B-15C53CC548C0}" srcOrd="1" destOrd="0" presId="urn:microsoft.com/office/officeart/2008/layout/PictureStrips"/>
    <dgm:cxn modelId="{A48639D9-C5FF-42E9-8569-30046CE23A29}" type="presParOf" srcId="{9E029134-162C-442E-A062-F55ADB999C33}" destId="{3DF2FDF0-8F29-4351-969E-A1025413C53F}" srcOrd="3" destOrd="0" presId="urn:microsoft.com/office/officeart/2008/layout/PictureStrips"/>
    <dgm:cxn modelId="{43E4753A-4560-4F9F-AA2C-5D76444B52C4}" type="presParOf" srcId="{9E029134-162C-442E-A062-F55ADB999C33}" destId="{51949F69-36F9-42ED-A197-4A357D3FCC84}" srcOrd="4" destOrd="0" presId="urn:microsoft.com/office/officeart/2008/layout/PictureStrips"/>
    <dgm:cxn modelId="{8C689440-CA79-4490-AFE9-DCF3C5F01748}" type="presParOf" srcId="{51949F69-36F9-42ED-A197-4A357D3FCC84}" destId="{DC5DD086-89E5-4CD9-B1D2-0E7FF2C522A2}" srcOrd="0" destOrd="0" presId="urn:microsoft.com/office/officeart/2008/layout/PictureStrips"/>
    <dgm:cxn modelId="{76B82005-3DA4-4384-8650-F166D3BDA01C}" type="presParOf" srcId="{51949F69-36F9-42ED-A197-4A357D3FCC84}" destId="{DEDE190B-7605-44A7-B19B-482157C4ED09}" srcOrd="1" destOrd="0" presId="urn:microsoft.com/office/officeart/2008/layout/PictureStrips"/>
    <dgm:cxn modelId="{6C6D9DDE-FB0F-4EDD-85A4-63BB48BECA63}" type="presParOf" srcId="{9E029134-162C-442E-A062-F55ADB999C33}" destId="{800A896D-7DD0-4D28-BE08-D3B8F3F2A8C6}" srcOrd="5" destOrd="0" presId="urn:microsoft.com/office/officeart/2008/layout/PictureStrips"/>
    <dgm:cxn modelId="{E9686E28-2EC6-4919-BCCA-722CE1BF45E5}" type="presParOf" srcId="{9E029134-162C-442E-A062-F55ADB999C33}" destId="{09DCF082-D387-4036-A517-A57508B9F296}" srcOrd="6" destOrd="0" presId="urn:microsoft.com/office/officeart/2008/layout/PictureStrips"/>
    <dgm:cxn modelId="{01A5F42A-6C11-4C38-AC31-A7424B0A5D6B}" type="presParOf" srcId="{09DCF082-D387-4036-A517-A57508B9F296}" destId="{6F6ACCCA-7573-4F27-BB76-D1BFA52EAEE3}" srcOrd="0" destOrd="0" presId="urn:microsoft.com/office/officeart/2008/layout/PictureStrips"/>
    <dgm:cxn modelId="{68D9E076-746E-43F6-95C7-2685BEE03FBF}" type="presParOf" srcId="{09DCF082-D387-4036-A517-A57508B9F296}" destId="{F94043AE-FBAE-4418-8D10-10B1481C95AF}" srcOrd="1" destOrd="0" presId="urn:microsoft.com/office/officeart/2008/layout/PictureStrips"/>
    <dgm:cxn modelId="{7E3FEFD6-DA8E-4923-AA77-CD7725CC8DCC}" type="presParOf" srcId="{9E029134-162C-442E-A062-F55ADB999C33}" destId="{2F838AD4-66C5-4737-8D8D-66F3281C6FE1}" srcOrd="7" destOrd="0" presId="urn:microsoft.com/office/officeart/2008/layout/PictureStrips"/>
    <dgm:cxn modelId="{6E47FA38-7348-4BB5-97C6-0CF0D80BBD74}" type="presParOf" srcId="{9E029134-162C-442E-A062-F55ADB999C33}" destId="{0F749A16-F5F6-45E8-9E08-2382EA901724}" srcOrd="8" destOrd="0" presId="urn:microsoft.com/office/officeart/2008/layout/PictureStrips"/>
    <dgm:cxn modelId="{DAFE5B07-39AF-4E07-9516-B4E28F8D8329}" type="presParOf" srcId="{0F749A16-F5F6-45E8-9E08-2382EA901724}" destId="{610D24CD-EC64-4585-8806-7B24163BBCA5}" srcOrd="0" destOrd="0" presId="urn:microsoft.com/office/officeart/2008/layout/PictureStrips"/>
    <dgm:cxn modelId="{2E85BF29-B8CE-4562-8F08-20B7C0271B5D}" type="presParOf" srcId="{0F749A16-F5F6-45E8-9E08-2382EA901724}" destId="{1D377189-38FA-44FB-9886-A25D865375A4}" srcOrd="1" destOrd="0" presId="urn:microsoft.com/office/officeart/2008/layout/PictureStrips"/>
    <dgm:cxn modelId="{EFEEE7F3-65AB-4F7D-A0FE-562035D559EB}" type="presParOf" srcId="{9E029134-162C-442E-A062-F55ADB999C33}" destId="{D0690CA7-5AC0-41CF-B946-24781BCFD1A5}" srcOrd="9" destOrd="0" presId="urn:microsoft.com/office/officeart/2008/layout/PictureStrips"/>
    <dgm:cxn modelId="{3DD232F0-1539-43C9-BE16-A893BFDB0A19}" type="presParOf" srcId="{9E029134-162C-442E-A062-F55ADB999C33}" destId="{B7B3EDE5-7630-4030-822E-F5E4C9706E85}" srcOrd="10" destOrd="0" presId="urn:microsoft.com/office/officeart/2008/layout/PictureStrips"/>
    <dgm:cxn modelId="{8D541646-E02C-48B3-8ECA-E47450F17A80}" type="presParOf" srcId="{B7B3EDE5-7630-4030-822E-F5E4C9706E85}" destId="{4F50CB91-2850-4662-936D-F5CF85EB32D2}" srcOrd="0" destOrd="0" presId="urn:microsoft.com/office/officeart/2008/layout/PictureStrips"/>
    <dgm:cxn modelId="{CEE8BC46-2A69-4269-9975-025991930158}" type="presParOf" srcId="{B7B3EDE5-7630-4030-822E-F5E4C9706E85}" destId="{82E38FB2-A96C-4D7A-A866-6D7BE57189A0}" srcOrd="1" destOrd="0" presId="urn:microsoft.com/office/officeart/2008/layout/PictureStrips"/>
    <dgm:cxn modelId="{ECD4AC63-8B1D-4BAE-B236-A5FCD59CE928}" type="presParOf" srcId="{9E029134-162C-442E-A062-F55ADB999C33}" destId="{FFADA039-4E63-4656-B69A-9CDE6DF7D22E}" srcOrd="11" destOrd="0" presId="urn:microsoft.com/office/officeart/2008/layout/PictureStrips"/>
    <dgm:cxn modelId="{E66523CE-9A13-4D97-8046-35542BBE44E6}" type="presParOf" srcId="{9E029134-162C-442E-A062-F55ADB999C33}" destId="{617E62FE-8B7F-4345-A007-B8285279A613}" srcOrd="12" destOrd="0" presId="urn:microsoft.com/office/officeart/2008/layout/PictureStrips"/>
    <dgm:cxn modelId="{9A3B96DE-4F78-45AD-94C9-4F28D2C67B59}" type="presParOf" srcId="{617E62FE-8B7F-4345-A007-B8285279A613}" destId="{9C5C0C8B-F255-4694-B3C6-8BE7DBC5F7E5}" srcOrd="0" destOrd="0" presId="urn:microsoft.com/office/officeart/2008/layout/PictureStrips"/>
    <dgm:cxn modelId="{16683E4A-CEF9-49AF-B48D-BE7F010DAD7F}" type="presParOf" srcId="{617E62FE-8B7F-4345-A007-B8285279A613}" destId="{A9E14B50-194E-4A93-B9D9-20BB56D81973}" srcOrd="1" destOrd="0" presId="urn:microsoft.com/office/officeart/2008/layout/PictureStrips"/>
    <dgm:cxn modelId="{0B9739A9-1F60-4C03-A681-7997582BD0C4}" type="presParOf" srcId="{9E029134-162C-442E-A062-F55ADB999C33}" destId="{CC5C64CB-AB52-41A1-B231-D8699C0C625F}" srcOrd="13" destOrd="0" presId="urn:microsoft.com/office/officeart/2008/layout/PictureStrips"/>
    <dgm:cxn modelId="{F41ECB25-6198-40FC-99D8-D81E4CF35655}" type="presParOf" srcId="{9E029134-162C-442E-A062-F55ADB999C33}" destId="{F8E94CFA-B945-48E5-BE10-370DD69F16A4}" srcOrd="14" destOrd="0" presId="urn:microsoft.com/office/officeart/2008/layout/PictureStrips"/>
    <dgm:cxn modelId="{9A6FA9CF-5CD4-4909-A04F-A802EA74C559}" type="presParOf" srcId="{F8E94CFA-B945-48E5-BE10-370DD69F16A4}" destId="{411BB13E-A3FD-42F9-8D3A-DD2DDC4A3516}" srcOrd="0" destOrd="0" presId="urn:microsoft.com/office/officeart/2008/layout/PictureStrips"/>
    <dgm:cxn modelId="{81DC6E61-A94C-4C64-A090-E86A3ED6415B}" type="presParOf" srcId="{F8E94CFA-B945-48E5-BE10-370DD69F16A4}" destId="{70C2EA1E-D7DB-4E74-806D-4590DBE781A3}" srcOrd="1" destOrd="0" presId="urn:microsoft.com/office/officeart/2008/layout/PictureStrips"/>
    <dgm:cxn modelId="{550744C8-26F1-4E4C-A888-97BB2726BC45}" type="presParOf" srcId="{9E029134-162C-442E-A062-F55ADB999C33}" destId="{B6819F3B-727A-4EDF-BC16-FDFFBB563868}" srcOrd="15" destOrd="0" presId="urn:microsoft.com/office/officeart/2008/layout/PictureStrips"/>
    <dgm:cxn modelId="{E2785360-072D-4DD7-B4C6-D39633C64143}" type="presParOf" srcId="{9E029134-162C-442E-A062-F55ADB999C33}" destId="{BB272E9F-26C5-4655-93E5-F3616BF119CC}" srcOrd="16" destOrd="0" presId="urn:microsoft.com/office/officeart/2008/layout/PictureStrips"/>
    <dgm:cxn modelId="{0D4B0480-11CB-41D5-AC86-A3BB5453400C}" type="presParOf" srcId="{BB272E9F-26C5-4655-93E5-F3616BF119CC}" destId="{E0757731-3698-433B-8E7C-2EB749869931}" srcOrd="0" destOrd="0" presId="urn:microsoft.com/office/officeart/2008/layout/PictureStrips"/>
    <dgm:cxn modelId="{DCC306CF-D45E-4353-BEC3-C1549768194B}" type="presParOf" srcId="{BB272E9F-26C5-4655-93E5-F3616BF119CC}" destId="{139FD9EA-3509-4D4C-98D4-BC741BA871D8}" srcOrd="1" destOrd="0" presId="urn:microsoft.com/office/officeart/2008/layout/PictureStrips"/>
    <dgm:cxn modelId="{09723032-D89A-43A0-B10D-4D5B16B0DFF6}" type="presParOf" srcId="{9E029134-162C-442E-A062-F55ADB999C33}" destId="{979B97D2-0F97-437F-8686-ABD1B910F38F}" srcOrd="17" destOrd="0" presId="urn:microsoft.com/office/officeart/2008/layout/PictureStrips"/>
    <dgm:cxn modelId="{82A7A0C6-7736-426F-BEA4-52820C40620D}" type="presParOf" srcId="{9E029134-162C-442E-A062-F55ADB999C33}" destId="{0216C3D0-FCC6-4B0C-AA10-7E78E85A1DE2}" srcOrd="18" destOrd="0" presId="urn:microsoft.com/office/officeart/2008/layout/PictureStrips"/>
    <dgm:cxn modelId="{4FBAC115-1338-4A8A-9E11-C03A97E098F7}" type="presParOf" srcId="{0216C3D0-FCC6-4B0C-AA10-7E78E85A1DE2}" destId="{22C56DC3-2158-416C-A2CA-0A41276F6E72}" srcOrd="0" destOrd="0" presId="urn:microsoft.com/office/officeart/2008/layout/PictureStrips"/>
    <dgm:cxn modelId="{09169F0E-5793-45DB-B453-DC75BFF38D10}"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109966"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Coördinatie van elektronische deelprocessen</a:t>
          </a:r>
          <a:endParaRPr lang="nl-BE" sz="1500" kern="1200"/>
        </a:p>
      </dsp:txBody>
      <dsp:txXfrm>
        <a:off x="109966" y="606788"/>
        <a:ext cx="2530602" cy="790813"/>
      </dsp:txXfrm>
    </dsp:sp>
    <dsp:sp modelId="{8B00EC11-24E0-4E0C-8101-DB576F31F9D2}">
      <dsp:nvSpPr>
        <dsp:cNvPr id="0" name=""/>
        <dsp:cNvSpPr/>
      </dsp:nvSpPr>
      <dsp:spPr>
        <a:xfrm>
          <a:off x="4524" y="492560"/>
          <a:ext cx="553569" cy="83035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2902219"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Portaal </a:t>
          </a:r>
          <a:endParaRPr lang="nl-BE" sz="1500" kern="1200"/>
        </a:p>
      </dsp:txBody>
      <dsp:txXfrm>
        <a:off x="2902219" y="606788"/>
        <a:ext cx="2530602" cy="790813"/>
      </dsp:txXfrm>
    </dsp:sp>
    <dsp:sp modelId="{17BB8C5E-ACC5-4AEA-AC3B-15C53CC548C0}">
      <dsp:nvSpPr>
        <dsp:cNvPr id="0" name=""/>
        <dsp:cNvSpPr/>
      </dsp:nvSpPr>
      <dsp:spPr>
        <a:xfrm>
          <a:off x="2796778" y="492560"/>
          <a:ext cx="553569" cy="83035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5694473"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Geïntegreerd gebruikers- en toegangsbeheer</a:t>
          </a:r>
          <a:endParaRPr lang="nl-BE" sz="1500" kern="1200"/>
        </a:p>
      </dsp:txBody>
      <dsp:txXfrm>
        <a:off x="5694473" y="606788"/>
        <a:ext cx="2530602" cy="790813"/>
      </dsp:txXfrm>
    </dsp:sp>
    <dsp:sp modelId="{DEDE190B-7605-44A7-B19B-482157C4ED09}">
      <dsp:nvSpPr>
        <dsp:cNvPr id="0" name=""/>
        <dsp:cNvSpPr/>
      </dsp:nvSpPr>
      <dsp:spPr>
        <a:xfrm>
          <a:off x="5589031" y="492560"/>
          <a:ext cx="553569" cy="83035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109966"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Beheer van loggings</a:t>
          </a:r>
          <a:endParaRPr lang="nl-BE" sz="1500" kern="1200"/>
        </a:p>
      </dsp:txBody>
      <dsp:txXfrm>
        <a:off x="109966" y="1602334"/>
        <a:ext cx="2530602" cy="790813"/>
      </dsp:txXfrm>
    </dsp:sp>
    <dsp:sp modelId="{F94043AE-FBAE-4418-8D10-10B1481C95AF}">
      <dsp:nvSpPr>
        <dsp:cNvPr id="0" name=""/>
        <dsp:cNvSpPr/>
      </dsp:nvSpPr>
      <dsp:spPr>
        <a:xfrm>
          <a:off x="4524" y="1488106"/>
          <a:ext cx="553569" cy="830353"/>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2902219"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Systeem voor end-to-end vercijfering</a:t>
          </a:r>
          <a:endParaRPr lang="nl-BE" sz="1500" kern="1200"/>
        </a:p>
      </dsp:txBody>
      <dsp:txXfrm>
        <a:off x="2902219" y="1602334"/>
        <a:ext cx="2530602" cy="790813"/>
      </dsp:txXfrm>
    </dsp:sp>
    <dsp:sp modelId="{1D377189-38FA-44FB-9886-A25D865375A4}">
      <dsp:nvSpPr>
        <dsp:cNvPr id="0" name=""/>
        <dsp:cNvSpPr/>
      </dsp:nvSpPr>
      <dsp:spPr>
        <a:xfrm>
          <a:off x="2796778" y="1488106"/>
          <a:ext cx="553569" cy="83035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5694473"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lang="fr-BE" sz="1500" kern="1200" dirty="0" smtClean="0">
              <a:solidFill>
                <a:srgbClr val="3E6E5A"/>
              </a:solidFill>
            </a:rPr>
            <a:t>eHealth</a:t>
          </a:r>
          <a:r>
            <a:rPr sz="1500" kern="1200"/>
            <a:t>Box</a:t>
          </a:r>
          <a:endParaRPr lang="nl-BE" sz="1500" kern="1200" dirty="0"/>
        </a:p>
      </dsp:txBody>
      <dsp:txXfrm>
        <a:off x="5694473" y="1602334"/>
        <a:ext cx="2530602" cy="790813"/>
      </dsp:txXfrm>
    </dsp:sp>
    <dsp:sp modelId="{82E38FB2-A96C-4D7A-A866-6D7BE57189A0}">
      <dsp:nvSpPr>
        <dsp:cNvPr id="0" name=""/>
        <dsp:cNvSpPr/>
      </dsp:nvSpPr>
      <dsp:spPr>
        <a:xfrm>
          <a:off x="5589031" y="1488106"/>
          <a:ext cx="553569" cy="830353"/>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109966"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Timestamping</a:t>
          </a:r>
          <a:endParaRPr lang="nl-BE" sz="1500" kern="1200"/>
        </a:p>
      </dsp:txBody>
      <dsp:txXfrm>
        <a:off x="109966" y="2597880"/>
        <a:ext cx="2530602" cy="790813"/>
      </dsp:txXfrm>
    </dsp:sp>
    <dsp:sp modelId="{A9E14B50-194E-4A93-B9D9-20BB56D81973}">
      <dsp:nvSpPr>
        <dsp:cNvPr id="0" name=""/>
        <dsp:cNvSpPr/>
      </dsp:nvSpPr>
      <dsp:spPr>
        <a:xfrm>
          <a:off x="4524" y="2483652"/>
          <a:ext cx="553569" cy="83035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2902219"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Codering en anonimisering</a:t>
          </a:r>
          <a:endParaRPr lang="nl-BE" sz="1500" kern="1200"/>
        </a:p>
      </dsp:txBody>
      <dsp:txXfrm>
        <a:off x="2902219" y="2597880"/>
        <a:ext cx="2530602" cy="790813"/>
      </dsp:txXfrm>
    </dsp:sp>
    <dsp:sp modelId="{70C2EA1E-D7DB-4E74-806D-4590DBE781A3}">
      <dsp:nvSpPr>
        <dsp:cNvPr id="0" name=""/>
        <dsp:cNvSpPr/>
      </dsp:nvSpPr>
      <dsp:spPr>
        <a:xfrm>
          <a:off x="2796778" y="2483652"/>
          <a:ext cx="553569" cy="830353"/>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5694473"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Raadpleging van het Rijksregister en van de KSZ-registers</a:t>
          </a:r>
          <a:endParaRPr lang="nl-BE" sz="1500" kern="1200"/>
        </a:p>
      </dsp:txBody>
      <dsp:txXfrm>
        <a:off x="5694473" y="2597880"/>
        <a:ext cx="2530602" cy="790813"/>
      </dsp:txXfrm>
    </dsp:sp>
    <dsp:sp modelId="{139FD9EA-3509-4D4C-98D4-BC741BA871D8}">
      <dsp:nvSpPr>
        <dsp:cNvPr id="0" name=""/>
        <dsp:cNvSpPr/>
      </dsp:nvSpPr>
      <dsp:spPr>
        <a:xfrm>
          <a:off x="5589031" y="2483652"/>
          <a:ext cx="553569" cy="830353"/>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2902219" y="3593426"/>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Verwijzingsrepertorium (metahub)</a:t>
          </a:r>
          <a:endParaRPr lang="nl-BE" sz="1500" kern="1200"/>
        </a:p>
      </dsp:txBody>
      <dsp:txXfrm>
        <a:off x="2902219" y="3593426"/>
        <a:ext cx="2530602" cy="790813"/>
      </dsp:txXfrm>
    </dsp:sp>
    <dsp:sp modelId="{763F0339-AF8A-4C55-81EF-EEBFD25A8379}">
      <dsp:nvSpPr>
        <dsp:cNvPr id="0" name=""/>
        <dsp:cNvSpPr/>
      </dsp:nvSpPr>
      <dsp:spPr>
        <a:xfrm>
          <a:off x="2796778" y="3479197"/>
          <a:ext cx="553569" cy="830353"/>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20853C52-3225-494F-8FD3-5AF6DCD4903A}" type="datetimeFigureOut">
              <a:rPr lang="en-US" smtClean="0"/>
              <a:t>6/6/2016</a:t>
            </a:fld>
            <a:endParaRPr lang="nl-BE"/>
          </a:p>
        </p:txBody>
      </p:sp>
      <p:sp>
        <p:nvSpPr>
          <p:cNvPr id="4" name="Footer Placeholder 3"/>
          <p:cNvSpPr>
            <a:spLocks noGrp="1"/>
          </p:cNvSpPr>
          <p:nvPr>
            <p:ph type="ftr" sz="quarter" idx="2"/>
          </p:nvPr>
        </p:nvSpPr>
        <p:spPr>
          <a:xfrm>
            <a:off x="0" y="9428164"/>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40" tIns="45720" rIns="91440" bIns="45720" rtlCol="0" anchor="b"/>
          <a:lstStyle>
            <a:lvl1pPr algn="r">
              <a:defRPr sz="1200"/>
            </a:lvl1pPr>
          </a:lstStyle>
          <a:p>
            <a:fld id="{3EEE1142-DC10-438A-94D5-2A0B64D2E47A}" type="slidenum">
              <a:rPr lang="en-US" smtClean="0"/>
              <a:t>‹#›</a:t>
            </a:fld>
            <a:endParaRPr lang="nl-BE"/>
          </a:p>
        </p:txBody>
      </p:sp>
    </p:spTree>
    <p:extLst>
      <p:ext uri="{BB962C8B-B14F-4D97-AF65-F5344CB8AC3E}">
        <p14:creationId xmlns:p14="http://schemas.microsoft.com/office/powerpoint/2010/main" val="391024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844B8947-C5B3-4E1D-A45E-461C68E15E5E}" type="datetimeFigureOut">
              <a:rPr lang="en-US" smtClean="0"/>
              <a:t>6/6/2016</a:t>
            </a:fld>
            <a:endParaRPr lang="nl-B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380DF003-9532-45B2-A88B-F94D0FEB7981}" type="slidenum">
              <a:rPr lang="en-US" smtClean="0"/>
              <a:t>‹#›</a:t>
            </a:fld>
            <a:endParaRPr lang="nl-BE"/>
          </a:p>
        </p:txBody>
      </p:sp>
    </p:spTree>
    <p:extLst>
      <p:ext uri="{BB962C8B-B14F-4D97-AF65-F5344CB8AC3E}">
        <p14:creationId xmlns:p14="http://schemas.microsoft.com/office/powerpoint/2010/main" val="3658674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a:t>
            </a:fld>
            <a:endParaRPr lang="nl-BE"/>
          </a:p>
        </p:txBody>
      </p:sp>
    </p:spTree>
    <p:extLst>
      <p:ext uri="{BB962C8B-B14F-4D97-AF65-F5344CB8AC3E}">
        <p14:creationId xmlns:p14="http://schemas.microsoft.com/office/powerpoint/2010/main" val="125697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35</a:t>
            </a:fld>
            <a:endParaRPr lang="nl-BE"/>
          </a:p>
        </p:txBody>
      </p:sp>
    </p:spTree>
    <p:extLst>
      <p:ext uri="{BB962C8B-B14F-4D97-AF65-F5344CB8AC3E}">
        <p14:creationId xmlns:p14="http://schemas.microsoft.com/office/powerpoint/2010/main" val="4254548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36</a:t>
            </a:fld>
            <a:endParaRPr lang="nl-BE"/>
          </a:p>
        </p:txBody>
      </p:sp>
    </p:spTree>
    <p:extLst>
      <p:ext uri="{BB962C8B-B14F-4D97-AF65-F5344CB8AC3E}">
        <p14:creationId xmlns:p14="http://schemas.microsoft.com/office/powerpoint/2010/main" val="2866902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40</a:t>
            </a:fld>
            <a:endParaRPr lang="nl-BE"/>
          </a:p>
        </p:txBody>
      </p:sp>
    </p:spTree>
    <p:extLst>
      <p:ext uri="{BB962C8B-B14F-4D97-AF65-F5344CB8AC3E}">
        <p14:creationId xmlns:p14="http://schemas.microsoft.com/office/powerpoint/2010/main" val="4077114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xfrm>
            <a:off x="678195" y="4713431"/>
            <a:ext cx="5441287" cy="44687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42</a:t>
            </a:fld>
            <a:endParaRPr lang="nl-BE"/>
          </a:p>
        </p:txBody>
      </p:sp>
    </p:spTree>
    <p:extLst>
      <p:ext uri="{BB962C8B-B14F-4D97-AF65-F5344CB8AC3E}">
        <p14:creationId xmlns:p14="http://schemas.microsoft.com/office/powerpoint/2010/main" val="553411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Dit zijn niet het aantal documenten, wel het aantal verschillende therapeutische relaties die een patiënt heeft. </a:t>
            </a:r>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49</a:t>
            </a:fld>
            <a:endParaRPr lang="nl-BE"/>
          </a:p>
        </p:txBody>
      </p:sp>
    </p:spTree>
    <p:extLst>
      <p:ext uri="{BB962C8B-B14F-4D97-AF65-F5344CB8AC3E}">
        <p14:creationId xmlns:p14="http://schemas.microsoft.com/office/powerpoint/2010/main" val="818354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380DF003-9532-45B2-A88B-F94D0FEB7981}" type="slidenum">
              <a:rPr lang="en-US" smtClean="0"/>
              <a:t>7</a:t>
            </a:fld>
            <a:endParaRPr lang="nl-BE"/>
          </a:p>
        </p:txBody>
      </p:sp>
    </p:spTree>
    <p:extLst>
      <p:ext uri="{BB962C8B-B14F-4D97-AF65-F5344CB8AC3E}">
        <p14:creationId xmlns:p14="http://schemas.microsoft.com/office/powerpoint/2010/main" val="2057523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DF003-9532-45B2-A88B-F94D0FEB7981}" type="slidenum">
              <a:rPr lang="en-US" smtClean="0"/>
              <a:t>60</a:t>
            </a:fld>
            <a:endParaRPr lang="nl-BE"/>
          </a:p>
        </p:txBody>
      </p:sp>
    </p:spTree>
    <p:extLst>
      <p:ext uri="{BB962C8B-B14F-4D97-AF65-F5344CB8AC3E}">
        <p14:creationId xmlns:p14="http://schemas.microsoft.com/office/powerpoint/2010/main" val="4290446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75</a:t>
            </a:fld>
            <a:endParaRPr lang="nl-BE"/>
          </a:p>
        </p:txBody>
      </p:sp>
    </p:spTree>
    <p:extLst>
      <p:ext uri="{BB962C8B-B14F-4D97-AF65-F5344CB8AC3E}">
        <p14:creationId xmlns:p14="http://schemas.microsoft.com/office/powerpoint/2010/main" val="3236406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24</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charset="0"/>
              </a:defRPr>
            </a:lvl1pPr>
            <a:lvl2pPr marL="742950" indent="-285750" defTabSz="931863" eaLnBrk="0" hangingPunct="0">
              <a:defRPr>
                <a:solidFill>
                  <a:schemeClr val="tx1"/>
                </a:solidFill>
                <a:latin typeface="Calibri" pitchFamily="34" charset="0"/>
                <a:cs typeface="Arial" charset="0"/>
              </a:defRPr>
            </a:lvl2pPr>
            <a:lvl3pPr marL="1143000" indent="-228600" defTabSz="931863" eaLnBrk="0" hangingPunct="0">
              <a:defRPr>
                <a:solidFill>
                  <a:schemeClr val="tx1"/>
                </a:solidFill>
                <a:latin typeface="Calibri" pitchFamily="34" charset="0"/>
                <a:cs typeface="Arial" charset="0"/>
              </a:defRPr>
            </a:lvl3pPr>
            <a:lvl4pPr marL="1600200" indent="-228600" defTabSz="931863" eaLnBrk="0" hangingPunct="0">
              <a:defRPr>
                <a:solidFill>
                  <a:schemeClr val="tx1"/>
                </a:solidFill>
                <a:latin typeface="Calibri" pitchFamily="34" charset="0"/>
                <a:cs typeface="Arial" charset="0"/>
              </a:defRPr>
            </a:lvl4pPr>
            <a:lvl5pPr marL="2057400" indent="-228600" defTabSz="931863" eaLnBrk="0" hangingPunct="0">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8AEB3D34-D951-4230-BE2A-6FE606726F5B}" type="slidenum">
              <a:rPr lang="nl-NL" altLang="en-US" sz="1200">
                <a:solidFill>
                  <a:prstClr val="black"/>
                </a:solidFill>
                <a:latin typeface="Arial" charset="0"/>
              </a:rPr>
              <a:pPr algn="r" eaLnBrk="1" hangingPunct="1"/>
              <a:t>30</a:t>
            </a:fld>
            <a:endParaRPr lang="nl-BE" altLang="en-US" sz="1200">
              <a:solidFill>
                <a:prstClr val="black"/>
              </a:solidFill>
              <a:latin typeface="Arial" charset="0"/>
            </a:endParaRPr>
          </a:p>
        </p:txBody>
      </p:sp>
      <p:sp>
        <p:nvSpPr>
          <p:cNvPr id="60419"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charset="0"/>
              </a:defRPr>
            </a:lvl1pPr>
            <a:lvl2pPr marL="742950" indent="-285750" defTabSz="931863" eaLnBrk="0" hangingPunct="0">
              <a:defRPr>
                <a:solidFill>
                  <a:schemeClr val="tx1"/>
                </a:solidFill>
                <a:latin typeface="Calibri" pitchFamily="34" charset="0"/>
                <a:cs typeface="Arial" charset="0"/>
              </a:defRPr>
            </a:lvl2pPr>
            <a:lvl3pPr marL="1143000" indent="-228600" defTabSz="931863" eaLnBrk="0" hangingPunct="0">
              <a:defRPr>
                <a:solidFill>
                  <a:schemeClr val="tx1"/>
                </a:solidFill>
                <a:latin typeface="Calibri" pitchFamily="34" charset="0"/>
                <a:cs typeface="Arial" charset="0"/>
              </a:defRPr>
            </a:lvl3pPr>
            <a:lvl4pPr marL="1600200" indent="-228600" defTabSz="931863" eaLnBrk="0" hangingPunct="0">
              <a:defRPr>
                <a:solidFill>
                  <a:schemeClr val="tx1"/>
                </a:solidFill>
                <a:latin typeface="Calibri" pitchFamily="34" charset="0"/>
                <a:cs typeface="Arial" charset="0"/>
              </a:defRPr>
            </a:lvl4pPr>
            <a:lvl5pPr marL="2057400" indent="-228600" defTabSz="931863" eaLnBrk="0" hangingPunct="0">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26157620-3D31-4072-88FD-FE5C84BB4A60}" type="slidenum">
              <a:rPr lang="nl-NL" altLang="en-US" sz="1200">
                <a:solidFill>
                  <a:prstClr val="black"/>
                </a:solidFill>
                <a:latin typeface="Arial" charset="0"/>
              </a:rPr>
              <a:pPr algn="r" eaLnBrk="1" hangingPunct="1"/>
              <a:t>30</a:t>
            </a:fld>
            <a:endParaRPr lang="nl-BE" altLang="en-US" sz="1200">
              <a:solidFill>
                <a:prstClr val="black"/>
              </a:solidFill>
              <a:latin typeface="Arial" charset="0"/>
            </a:endParaRPr>
          </a:p>
        </p:txBody>
      </p:sp>
      <p:sp>
        <p:nvSpPr>
          <p:cNvPr id="6042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31</a:t>
            </a:fld>
            <a:endParaRPr lang="nl-BE"/>
          </a:p>
        </p:txBody>
      </p:sp>
    </p:spTree>
    <p:extLst>
      <p:ext uri="{BB962C8B-B14F-4D97-AF65-F5344CB8AC3E}">
        <p14:creationId xmlns:p14="http://schemas.microsoft.com/office/powerpoint/2010/main" val="481292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32</a:t>
            </a:fld>
            <a:endParaRPr lang="nl-BE"/>
          </a:p>
        </p:txBody>
      </p:sp>
    </p:spTree>
    <p:extLst>
      <p:ext uri="{BB962C8B-B14F-4D97-AF65-F5344CB8AC3E}">
        <p14:creationId xmlns:p14="http://schemas.microsoft.com/office/powerpoint/2010/main" val="3574320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33</a:t>
            </a:fld>
            <a:endParaRPr lang="nl-BE"/>
          </a:p>
        </p:txBody>
      </p:sp>
    </p:spTree>
    <p:extLst>
      <p:ext uri="{BB962C8B-B14F-4D97-AF65-F5344CB8AC3E}">
        <p14:creationId xmlns:p14="http://schemas.microsoft.com/office/powerpoint/2010/main" val="1645069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34</a:t>
            </a:fld>
            <a:endParaRPr lang="nl-BE"/>
          </a:p>
        </p:txBody>
      </p:sp>
    </p:spTree>
    <p:extLst>
      <p:ext uri="{BB962C8B-B14F-4D97-AF65-F5344CB8AC3E}">
        <p14:creationId xmlns:p14="http://schemas.microsoft.com/office/powerpoint/2010/main" val="23252827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61815"/>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r>
              <a:rPr lang="en-US" smtClean="0"/>
              <a:t>24/03/2016</a:t>
            </a:r>
            <a:endParaRPr lang="en-US" dirty="0"/>
          </a:p>
        </p:txBody>
      </p:sp>
      <p:sp>
        <p:nvSpPr>
          <p:cNvPr id="5" name="Footer Placeholder 4"/>
          <p:cNvSpPr>
            <a:spLocks noGrp="1"/>
          </p:cNvSpPr>
          <p:nvPr>
            <p:ph type="ftr" sz="quarter" idx="11"/>
          </p:nvPr>
        </p:nvSpPr>
        <p:spPr/>
        <p:txBody>
          <a:bodyPr/>
          <a:lstStyle/>
          <a:p>
            <a:endParaRPr lang="en-US"/>
          </a:p>
        </p:txBody>
      </p:sp>
      <p:cxnSp>
        <p:nvCxnSpPr>
          <p:cNvPr id="8" name="Straight Connector 7"/>
          <p:cNvCxnSpPr/>
          <p:nvPr/>
        </p:nvCxnSpPr>
        <p:spPr>
          <a:xfrm>
            <a:off x="685800" y="4005064"/>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9" name="Group 11"/>
          <p:cNvGrpSpPr>
            <a:grpSpLocks/>
          </p:cNvGrpSpPr>
          <p:nvPr userDrawn="1"/>
        </p:nvGrpSpPr>
        <p:grpSpPr bwMode="auto">
          <a:xfrm>
            <a:off x="4279617" y="3619070"/>
            <a:ext cx="4268788" cy="2800351"/>
            <a:chOff x="4406900" y="2676525"/>
            <a:chExt cx="4268788" cy="2801603"/>
          </a:xfrm>
        </p:grpSpPr>
        <p:pic>
          <p:nvPicPr>
            <p:cNvPr id="1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nl-BE" sz="1600" dirty="0">
                <a:solidFill>
                  <a:srgbClr val="0D0D0D"/>
                </a:solidFill>
              </a:endParaRPr>
            </a:p>
            <a:p>
              <a:endParaRPr lang="nl-BE" sz="1600" dirty="0">
                <a:solidFill>
                  <a:srgbClr val="0D0D0D"/>
                </a:solidFill>
              </a:endParaRPr>
            </a:p>
            <a:p>
              <a:endParaRPr lang="nl-BE" sz="1600" dirty="0">
                <a:solidFill>
                  <a:srgbClr val="0D0D0D"/>
                </a:solidFill>
              </a:endParaRPr>
            </a:p>
            <a:p>
              <a:endParaRPr lang="nl-BE" sz="1600" dirty="0">
                <a:solidFill>
                  <a:srgbClr val="0D0D0D"/>
                </a:solidFill>
              </a:endParaRPr>
            </a:p>
            <a:p>
              <a:r>
                <a:rPr lang="nl-BE" sz="1600" dirty="0"/>
                <a:t>frank.robben@ehealth.fgov.be </a:t>
              </a:r>
            </a:p>
            <a:p>
              <a:endParaRPr lang="nl-BE" sz="1600" dirty="0" smtClean="0">
                <a:sym typeface="Arial" pitchFamily="34" charset="0"/>
              </a:endParaRPr>
            </a:p>
            <a:p>
              <a:r>
                <a:rPr lang="nl-BE" sz="1600" dirty="0" smtClean="0">
                  <a:sym typeface="Arial" pitchFamily="34" charset="0"/>
                </a:rPr>
                <a:t>@FrRobben</a:t>
              </a:r>
              <a:endParaRPr lang="nl-BE" sz="1600" dirty="0">
                <a:sym typeface="Arial" pitchFamily="34" charset="0"/>
              </a:endParaRPr>
            </a:p>
            <a:p>
              <a:endParaRPr lang="nl-BE" sz="1600" dirty="0">
                <a:sym typeface="Arial" pitchFamily="34" charset="0"/>
              </a:endParaRPr>
            </a:p>
            <a:p>
              <a:r>
                <a:rPr lang="nl-BE" sz="1600" dirty="0">
                  <a:sym typeface="Arial" pitchFamily="34" charset="0"/>
                </a:rPr>
                <a:t>https://www.ehealth.fgov.be</a:t>
              </a:r>
            </a:p>
            <a:p>
              <a:r>
                <a:rPr lang="nl-BE" sz="1600" dirty="0">
                  <a:sym typeface="Arial" pitchFamily="34" charset="0"/>
                </a:rPr>
                <a:t>http://www.ksz.fgov.be</a:t>
              </a:r>
            </a:p>
            <a:p>
              <a:r>
                <a:rPr lang="nl-BE" sz="1600" dirty="0">
                  <a:sym typeface="Arial" pitchFamily="34" charset="0"/>
                </a:rPr>
                <a:t>http://www.frankrobben.be</a:t>
              </a:r>
              <a:endParaRPr lang="nl-BE" sz="1600" dirty="0"/>
            </a:p>
          </p:txBody>
        </p:sp>
      </p:grpSp>
      <p:sp>
        <p:nvSpPr>
          <p:cNvPr id="14" name="Slide Number Placeholder 5"/>
          <p:cNvSpPr>
            <a:spLocks noGrp="1"/>
          </p:cNvSpPr>
          <p:nvPr>
            <p:ph type="sldNum" sz="quarter" idx="12"/>
          </p:nvPr>
        </p:nvSpPr>
        <p:spPr>
          <a:xfrm>
            <a:off x="7620000" y="18288"/>
            <a:ext cx="1066800" cy="329184"/>
          </a:xfrm>
        </p:spPr>
        <p:txBody>
          <a:bodyPr/>
          <a:lstStyle>
            <a:lvl1pPr algn="r">
              <a:defRPr b="0"/>
            </a:lvl1pPr>
          </a:lstStyle>
          <a:p>
            <a:fld id="{BAADB71D-6A6A-403E-B8B0-DAC18C9A03D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24/03/2016</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lgn="r">
              <a:defRPr b="0"/>
            </a:lvl1pPr>
          </a:lstStyle>
          <a:p>
            <a:fld id="{BAADB71D-6A6A-403E-B8B0-DAC18C9A03D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24/03/2016</a:t>
            </a:r>
            <a:endParaRPr lang="en-US" dirty="0"/>
          </a:p>
        </p:txBody>
      </p:sp>
      <p:sp>
        <p:nvSpPr>
          <p:cNvPr id="6" name="Footer Placeholder 5"/>
          <p:cNvSpPr>
            <a:spLocks noGrp="1"/>
          </p:cNvSpPr>
          <p:nvPr>
            <p:ph type="ftr" sz="quarter" idx="11"/>
          </p:nvPr>
        </p:nvSpPr>
        <p:spPr/>
        <p:txBody>
          <a:bodyPr/>
          <a:lstStyle/>
          <a:p>
            <a:endParaRPr lang="en-US"/>
          </a:p>
        </p:txBody>
      </p:sp>
      <p:sp>
        <p:nvSpPr>
          <p:cNvPr id="8" name="Slide Number Placeholder 5"/>
          <p:cNvSpPr>
            <a:spLocks noGrp="1"/>
          </p:cNvSpPr>
          <p:nvPr>
            <p:ph type="sldNum" sz="quarter" idx="12"/>
          </p:nvPr>
        </p:nvSpPr>
        <p:spPr>
          <a:xfrm>
            <a:off x="7620000" y="18288"/>
            <a:ext cx="1066800" cy="329184"/>
          </a:xfrm>
        </p:spPr>
        <p:txBody>
          <a:bodyPr/>
          <a:lstStyle>
            <a:lvl1pPr algn="r">
              <a:defRPr b="0"/>
            </a:lvl1pPr>
          </a:lstStyle>
          <a:p>
            <a:fld id="{BAADB71D-6A6A-403E-B8B0-DAC18C9A03D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24/03/2016</a:t>
            </a:r>
            <a:endParaRPr lang="en-US" dirty="0"/>
          </a:p>
        </p:txBody>
      </p:sp>
      <p:sp>
        <p:nvSpPr>
          <p:cNvPr id="6" name="Footer Placeholder 5"/>
          <p:cNvSpPr>
            <a:spLocks noGrp="1"/>
          </p:cNvSpPr>
          <p:nvPr>
            <p:ph type="ftr" sz="quarter" idx="11"/>
          </p:nvPr>
        </p:nvSpPr>
        <p:spPr/>
        <p:txBody>
          <a:bodyPr/>
          <a:lstStyle/>
          <a:p>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12"/>
          </p:nvPr>
        </p:nvSpPr>
        <p:spPr>
          <a:xfrm>
            <a:off x="7620000" y="18288"/>
            <a:ext cx="1066800" cy="329184"/>
          </a:xfrm>
        </p:spPr>
        <p:txBody>
          <a:bodyPr/>
          <a:lstStyle>
            <a:lvl1pPr algn="r">
              <a:defRPr b="0"/>
            </a:lvl1pPr>
          </a:lstStyle>
          <a:p>
            <a:fld id="{BAADB71D-6A6A-403E-B8B0-DAC18C9A03D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24/03/2016</a:t>
            </a:r>
            <a:endParaRPr lang="en-US" dirty="0"/>
          </a:p>
        </p:txBody>
      </p:sp>
      <p:sp>
        <p:nvSpPr>
          <p:cNvPr id="4" name="Footer Placeholder 3"/>
          <p:cNvSpPr>
            <a:spLocks noGrp="1"/>
          </p:cNvSpPr>
          <p:nvPr>
            <p:ph type="ftr" sz="quarter" idx="11"/>
          </p:nvPr>
        </p:nvSpPr>
        <p:spPr/>
        <p:txBody>
          <a:bodyPr/>
          <a:lstStyle/>
          <a:p>
            <a:endParaRPr lang="en-US"/>
          </a:p>
        </p:txBody>
      </p:sp>
      <p:sp>
        <p:nvSpPr>
          <p:cNvPr id="7" name="Slide Number Placeholder 5"/>
          <p:cNvSpPr>
            <a:spLocks noGrp="1"/>
          </p:cNvSpPr>
          <p:nvPr>
            <p:ph type="sldNum" sz="quarter" idx="12"/>
          </p:nvPr>
        </p:nvSpPr>
        <p:spPr>
          <a:xfrm>
            <a:off x="7620000" y="18288"/>
            <a:ext cx="1066800" cy="329184"/>
          </a:xfrm>
        </p:spPr>
        <p:txBody>
          <a:bodyPr/>
          <a:lstStyle>
            <a:lvl1pPr algn="r">
              <a:defRPr b="0"/>
            </a:lvl1pPr>
          </a:lstStyle>
          <a:p>
            <a:fld id="{BAADB71D-6A6A-403E-B8B0-DAC18C9A03D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24/03/2016</a:t>
            </a:r>
            <a:endParaRPr lang="en-US" dirty="0"/>
          </a:p>
        </p:txBody>
      </p:sp>
      <p:sp>
        <p:nvSpPr>
          <p:cNvPr id="3" name="Footer Placeholder 2"/>
          <p:cNvSpPr>
            <a:spLocks noGrp="1"/>
          </p:cNvSpPr>
          <p:nvPr>
            <p:ph type="ftr" sz="quarter" idx="11"/>
          </p:nvPr>
        </p:nvSpPr>
        <p:spPr/>
        <p:txBody>
          <a:bodyPr/>
          <a:lstStyle/>
          <a:p>
            <a:endParaRPr lang="en-US"/>
          </a:p>
        </p:txBody>
      </p:sp>
      <p:sp>
        <p:nvSpPr>
          <p:cNvPr id="5" name="Slide Number Placeholder 5"/>
          <p:cNvSpPr>
            <a:spLocks noGrp="1"/>
          </p:cNvSpPr>
          <p:nvPr>
            <p:ph type="sldNum" sz="quarter" idx="12"/>
          </p:nvPr>
        </p:nvSpPr>
        <p:spPr>
          <a:xfrm>
            <a:off x="7620000" y="18288"/>
            <a:ext cx="1066800" cy="329184"/>
          </a:xfrm>
        </p:spPr>
        <p:txBody>
          <a:bodyPr/>
          <a:lstStyle>
            <a:lvl1pPr algn="r">
              <a:defRPr b="0"/>
            </a:lvl1pPr>
          </a:lstStyle>
          <a:p>
            <a:fld id="{BAADB71D-6A6A-403E-B8B0-DAC18C9A03D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9" name="Group 11"/>
          <p:cNvGrpSpPr>
            <a:grpSpLocks/>
          </p:cNvGrpSpPr>
          <p:nvPr userDrawn="1"/>
        </p:nvGrpSpPr>
        <p:grpSpPr bwMode="auto">
          <a:xfrm>
            <a:off x="4279617" y="3619070"/>
            <a:ext cx="4268788" cy="2800767"/>
            <a:chOff x="4406900" y="2676525"/>
            <a:chExt cx="4268788" cy="2802019"/>
          </a:xfrm>
        </p:grpSpPr>
        <p:pic>
          <p:nvPicPr>
            <p:cNvPr id="1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2"/>
            <p:cNvSpPr txBox="1">
              <a:spLocks noChangeArrowheads="1"/>
            </p:cNvSpPr>
            <p:nvPr userDrawn="1"/>
          </p:nvSpPr>
          <p:spPr bwMode="auto">
            <a:xfrm>
              <a:off x="4787900" y="2676525"/>
              <a:ext cx="3887788" cy="280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nl-BE" sz="1600" dirty="0">
                <a:solidFill>
                  <a:srgbClr val="0D0D0D"/>
                </a:solidFill>
              </a:endParaRPr>
            </a:p>
            <a:p>
              <a:endParaRPr lang="nl-BE" sz="1600" dirty="0">
                <a:solidFill>
                  <a:srgbClr val="0D0D0D"/>
                </a:solidFill>
              </a:endParaRPr>
            </a:p>
            <a:p>
              <a:endParaRPr lang="nl-BE" sz="1600" dirty="0">
                <a:solidFill>
                  <a:srgbClr val="0D0D0D"/>
                </a:solidFill>
              </a:endParaRPr>
            </a:p>
            <a:p>
              <a:endParaRPr lang="nl-BE" sz="1600" dirty="0">
                <a:solidFill>
                  <a:srgbClr val="0D0D0D"/>
                </a:solidFill>
              </a:endParaRPr>
            </a:p>
            <a:p>
              <a:r>
                <a:rPr lang="nl-BE" sz="1600" dirty="0"/>
                <a:t>frank.robben@ehealth.fgov.be </a:t>
              </a:r>
            </a:p>
            <a:p>
              <a:endParaRPr lang="nl-BE" sz="1600" dirty="0" smtClean="0">
                <a:sym typeface="Arial" pitchFamily="34" charset="0"/>
              </a:endParaRPr>
            </a:p>
            <a:p>
              <a:r>
                <a:rPr lang="nl-BE" sz="1600" dirty="0" smtClean="0">
                  <a:sym typeface="Arial" pitchFamily="34" charset="0"/>
                </a:rPr>
                <a:t>@FrRobben</a:t>
              </a:r>
              <a:endParaRPr lang="nl-BE" sz="1600" dirty="0">
                <a:sym typeface="Arial" pitchFamily="34" charset="0"/>
              </a:endParaRPr>
            </a:p>
            <a:p>
              <a:endParaRPr lang="nl-BE" sz="1600" dirty="0">
                <a:sym typeface="Arial" pitchFamily="34" charset="0"/>
              </a:endParaRPr>
            </a:p>
            <a:p>
              <a:r>
                <a:rPr lang="nl-BE" sz="1600" dirty="0">
                  <a:sym typeface="Arial" pitchFamily="34" charset="0"/>
                </a:rPr>
                <a:t>https://www.ehealth.fgov.be</a:t>
              </a:r>
            </a:p>
            <a:p>
              <a:r>
                <a:rPr lang="nl-BE" sz="1600" dirty="0">
                  <a:sym typeface="Arial" pitchFamily="34" charset="0"/>
                </a:rPr>
                <a:t>http://www.ksz.fgov.be</a:t>
              </a:r>
            </a:p>
            <a:p>
              <a:r>
                <a:rPr lang="nl-BE" sz="1600" dirty="0">
                  <a:sym typeface="Arial" pitchFamily="34" charset="0"/>
                </a:rPr>
                <a:t>http://www.frankrobben.be</a:t>
              </a:r>
              <a:endParaRPr lang="nl-BE" sz="1600" dirty="0"/>
            </a:p>
          </p:txBody>
        </p:sp>
      </p:grpSp>
      <p:sp>
        <p:nvSpPr>
          <p:cNvPr id="3" name="TextBox 2"/>
          <p:cNvSpPr txBox="1"/>
          <p:nvPr userDrawn="1"/>
        </p:nvSpPr>
        <p:spPr>
          <a:xfrm>
            <a:off x="755576" y="2276872"/>
            <a:ext cx="7632848" cy="369332"/>
          </a:xfrm>
          <a:prstGeom prst="rect">
            <a:avLst/>
          </a:prstGeom>
          <a:noFill/>
        </p:spPr>
        <p:txBody>
          <a:bodyPr wrap="square" rtlCol="0">
            <a:spAutoFit/>
          </a:bodyPr>
          <a:lstStyle/>
          <a:p>
            <a:endParaRPr lang="en-US" dirty="0"/>
          </a:p>
        </p:txBody>
      </p:sp>
      <p:pic>
        <p:nvPicPr>
          <p:cNvPr id="4"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7544" y="1808004"/>
            <a:ext cx="30543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4073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r>
              <a:rPr lang="en-US" smtClean="0"/>
              <a:t>24/03/2016</a:t>
            </a:r>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r">
              <a:defRPr sz="1200" b="0">
                <a:solidFill>
                  <a:srgbClr val="FFFFFF"/>
                </a:solidFill>
              </a:defRPr>
            </a:lvl1pPr>
          </a:lstStyle>
          <a:p>
            <a:fld id="{BAADB71D-6A6A-403E-B8B0-DAC18C9A03D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6" r:id="rId3"/>
    <p:sldLayoutId id="2147483740" r:id="rId4"/>
    <p:sldLayoutId id="2147483738" r:id="rId5"/>
    <p:sldLayoutId id="2147483739" r:id="rId6"/>
    <p:sldLayoutId id="2147483741" r:id="rId7"/>
  </p:sldLayoutIdLst>
  <p:hf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www.ehealth.fgov.be/"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6.png"/><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8.png"/><Relationship Id="rId7"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50.png"/><Relationship Id="rId4" Type="http://schemas.openxmlformats.org/officeDocument/2006/relationships/image" Target="../media/image49.png"/></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hyperlink" Target="http://www.patientcontent.b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s://www.nictiz.nl/" TargetMode="External"/><Relationship Id="rId5" Type="http://schemas.openxmlformats.org/officeDocument/2006/relationships/image" Target="../media/image7.emf"/><Relationship Id="rId4"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BE" sz="4800" b="1" cap="none" dirty="0" smtClean="0">
                <a:solidFill>
                  <a:srgbClr val="C00000"/>
                </a:solidFill>
              </a:rPr>
              <a:t>Mobile Health</a:t>
            </a:r>
            <a:endParaRPr lang="nl-BE" sz="4800" b="1" cap="none" dirty="0">
              <a:solidFill>
                <a:srgbClr val="C0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1230" y="620688"/>
            <a:ext cx="2381250" cy="714375"/>
          </a:xfrm>
          <a:prstGeom prst="rect">
            <a:avLst/>
          </a:prstGeom>
        </p:spPr>
      </p:pic>
      <p:pic>
        <p:nvPicPr>
          <p:cNvPr id="4"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20688"/>
            <a:ext cx="2991614" cy="757876"/>
          </a:xfrm>
          <a:prstGeom prst="rect">
            <a:avLst/>
          </a:prstGeom>
        </p:spPr>
      </p:pic>
    </p:spTree>
    <p:extLst>
      <p:ext uri="{BB962C8B-B14F-4D97-AF65-F5344CB8AC3E}">
        <p14:creationId xmlns:p14="http://schemas.microsoft.com/office/powerpoint/2010/main" val="4026548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nl-BE" altLang="en-US" dirty="0">
                <a:sym typeface="Arial" charset="0"/>
              </a:rPr>
              <a:t>Gezondheids-apps  - Voorbeelden</a:t>
            </a:r>
          </a:p>
        </p:txBody>
      </p:sp>
      <p:sp>
        <p:nvSpPr>
          <p:cNvPr id="2" name="Date Placeholder 1"/>
          <p:cNvSpPr>
            <a:spLocks noGrp="1"/>
          </p:cNvSpPr>
          <p:nvPr>
            <p:ph type="dt" sz="half" idx="10"/>
          </p:nvPr>
        </p:nvSpPr>
        <p:spPr/>
        <p:txBody>
          <a:bodyPr/>
          <a:lstStyle/>
          <a:p>
            <a:r>
              <a:rPr lang="nl-BE" dirty="0" smtClean="0"/>
              <a:t>24/03/2016</a:t>
            </a:r>
            <a:endParaRPr lang="nl-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10</a:t>
            </a:fld>
            <a:endParaRPr lang="nl-BE"/>
          </a:p>
        </p:txBody>
      </p:sp>
      <p:sp>
        <p:nvSpPr>
          <p:cNvPr id="5" name="Content Placeholder 4"/>
          <p:cNvSpPr>
            <a:spLocks noGrp="1"/>
          </p:cNvSpPr>
          <p:nvPr>
            <p:ph idx="1"/>
          </p:nvPr>
        </p:nvSpPr>
        <p:spPr/>
        <p:txBody>
          <a:bodyPr/>
          <a:lstStyle/>
          <a:p>
            <a:r>
              <a:rPr lang="nl-BE" dirty="0" smtClean="0"/>
              <a:t>iBaby: iBaby: ‘do it yourself’-echografie</a:t>
            </a:r>
            <a:endParaRPr lang="nl-BE"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138944"/>
            <a:ext cx="4234217" cy="4315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8810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nl-BE" dirty="0" smtClean="0"/>
              <a:t>mHealth - Maatschappelijk belang</a:t>
            </a:r>
            <a:endParaRPr lang="nl-BE" altLang="en-US" dirty="0">
              <a:sym typeface="Arial" charset="0"/>
            </a:endParaRPr>
          </a:p>
        </p:txBody>
      </p:sp>
      <p:sp>
        <p:nvSpPr>
          <p:cNvPr id="2" name="Date Placeholder 1"/>
          <p:cNvSpPr>
            <a:spLocks noGrp="1"/>
          </p:cNvSpPr>
          <p:nvPr>
            <p:ph type="dt" sz="half" idx="10"/>
          </p:nvPr>
        </p:nvSpPr>
        <p:spPr/>
        <p:txBody>
          <a:bodyPr/>
          <a:lstStyle/>
          <a:p>
            <a:r>
              <a:rPr lang="nl-BE" dirty="0" smtClean="0"/>
              <a:t>24/03/2016</a:t>
            </a:r>
            <a:endParaRPr lang="nl-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11</a:t>
            </a:fld>
            <a:endParaRPr lang="nl-BE"/>
          </a:p>
        </p:txBody>
      </p:sp>
      <p:sp>
        <p:nvSpPr>
          <p:cNvPr id="4" name="Content Placeholder 3"/>
          <p:cNvSpPr>
            <a:spLocks noGrp="1"/>
          </p:cNvSpPr>
          <p:nvPr>
            <p:ph idx="1"/>
          </p:nvPr>
        </p:nvSpPr>
        <p:spPr/>
        <p:txBody>
          <a:bodyPr>
            <a:normAutofit/>
          </a:bodyPr>
          <a:lstStyle/>
          <a:p>
            <a:r>
              <a:rPr lang="nl-BE" dirty="0" smtClean="0"/>
              <a:t>De kwaliteit van de zorg verbeteren met een grotere nadruk op preventie</a:t>
            </a:r>
          </a:p>
          <a:p>
            <a:endParaRPr lang="nl-BE" dirty="0" smtClean="0"/>
          </a:p>
          <a:p>
            <a:r>
              <a:rPr lang="nl-BE" dirty="0" smtClean="0"/>
              <a:t>De zorg op elk moment en vanop elke plaats ondersteunen, zowel voor de patiënt als voor de zorgverstrekker</a:t>
            </a:r>
            <a:endParaRPr lang="nl-BE" dirty="0"/>
          </a:p>
          <a:p>
            <a:endParaRPr lang="nl-BE" dirty="0"/>
          </a:p>
          <a:p>
            <a:r>
              <a:rPr lang="nl-BE" dirty="0" smtClean="0"/>
              <a:t>De patiënt empoweren</a:t>
            </a:r>
            <a:endParaRPr lang="nl-BE" dirty="0"/>
          </a:p>
          <a:p>
            <a:endParaRPr lang="nl-BE" dirty="0"/>
          </a:p>
          <a:p>
            <a:r>
              <a:rPr lang="nl-BE" dirty="0" smtClean="0"/>
              <a:t>Technologische innovatie en ondernemerschap bevorderen</a:t>
            </a:r>
            <a:endParaRPr lang="nl-BE" dirty="0"/>
          </a:p>
          <a:p>
            <a:endParaRPr lang="nl-BE" dirty="0" smtClean="0"/>
          </a:p>
          <a:p>
            <a:endParaRPr lang="nl-BE" dirty="0"/>
          </a:p>
        </p:txBody>
      </p:sp>
    </p:spTree>
    <p:extLst>
      <p:ext uri="{BB962C8B-B14F-4D97-AF65-F5344CB8AC3E}">
        <p14:creationId xmlns:p14="http://schemas.microsoft.com/office/powerpoint/2010/main" val="982987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nl-BE" altLang="en-US" dirty="0" smtClean="0">
                <a:sym typeface="Arial" charset="0"/>
              </a:rPr>
              <a:t>Apps versus gegevens</a:t>
            </a:r>
          </a:p>
        </p:txBody>
      </p:sp>
      <p:sp>
        <p:nvSpPr>
          <p:cNvPr id="2" name="Date Placeholder 1"/>
          <p:cNvSpPr>
            <a:spLocks noGrp="1"/>
          </p:cNvSpPr>
          <p:nvPr>
            <p:ph type="dt" sz="half" idx="10"/>
          </p:nvPr>
        </p:nvSpPr>
        <p:spPr/>
        <p:txBody>
          <a:bodyPr/>
          <a:lstStyle/>
          <a:p>
            <a:r>
              <a:rPr lang="nl-BE" dirty="0" smtClean="0"/>
              <a:t>24/03/2016</a:t>
            </a:r>
            <a:endParaRPr lang="nl-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12</a:t>
            </a:fld>
            <a:endParaRPr lang="nl-BE"/>
          </a:p>
        </p:txBody>
      </p:sp>
      <p:sp>
        <p:nvSpPr>
          <p:cNvPr id="4" name="Content Placeholder 3"/>
          <p:cNvSpPr>
            <a:spLocks noGrp="1"/>
          </p:cNvSpPr>
          <p:nvPr>
            <p:ph idx="1"/>
          </p:nvPr>
        </p:nvSpPr>
        <p:spPr/>
        <p:txBody>
          <a:bodyPr>
            <a:normAutofit/>
          </a:bodyPr>
          <a:lstStyle/>
          <a:p>
            <a:r>
              <a:rPr lang="nl-BE" dirty="0" smtClean="0"/>
              <a:t>De gegevens worden  </a:t>
            </a:r>
          </a:p>
          <a:p>
            <a:pPr lvl="1"/>
            <a:r>
              <a:rPr lang="nl-BE" dirty="0" smtClean="0"/>
              <a:t>ofwel lokaal geregistreerd en verwerkt in het mobiel apparaat</a:t>
            </a:r>
          </a:p>
          <a:p>
            <a:pPr lvl="1"/>
            <a:r>
              <a:rPr lang="nl-BE" dirty="0" smtClean="0"/>
              <a:t>ofwel door het mobiel apparaat overgemaakt aan een centraal platform dat wordt beheerd door een partner die gespecialiseerd is in de verwerking, samenvoeging en overmaking van deze gegevens </a:t>
            </a:r>
          </a:p>
          <a:p>
            <a:endParaRPr lang="nl-BE" dirty="0" smtClean="0"/>
          </a:p>
          <a:p>
            <a:r>
              <a:rPr lang="nl-BE" dirty="0" smtClean="0"/>
              <a:t>Behoefte aan duidelijkheid over de doeleinden van deze gegevensverwerking: de apps en platformen worden vaak aangemaakt door de farmaceutische industrie zelf of door firma's die gegevens afkomstig van telemonitoring verkopen aan derden</a:t>
            </a:r>
          </a:p>
        </p:txBody>
      </p:sp>
    </p:spTree>
    <p:extLst>
      <p:ext uri="{BB962C8B-B14F-4D97-AF65-F5344CB8AC3E}">
        <p14:creationId xmlns:p14="http://schemas.microsoft.com/office/powerpoint/2010/main" val="2212745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nl-BE" dirty="0" smtClean="0"/>
              <a:t>Roadmap 2.0 – Doelstellingen mHealth</a:t>
            </a:r>
            <a:endParaRPr lang="nl-BE" altLang="en-US" dirty="0">
              <a:sym typeface="Arial" charset="0"/>
            </a:endParaRPr>
          </a:p>
        </p:txBody>
      </p:sp>
      <p:sp>
        <p:nvSpPr>
          <p:cNvPr id="2" name="Date Placeholder 1"/>
          <p:cNvSpPr>
            <a:spLocks noGrp="1"/>
          </p:cNvSpPr>
          <p:nvPr>
            <p:ph type="dt" sz="half" idx="10"/>
          </p:nvPr>
        </p:nvSpPr>
        <p:spPr/>
        <p:txBody>
          <a:bodyPr/>
          <a:lstStyle/>
          <a:p>
            <a:r>
              <a:rPr lang="nl-BE" dirty="0" smtClean="0"/>
              <a:t>24/03/2016</a:t>
            </a:r>
            <a:endParaRPr lang="nl-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13</a:t>
            </a:fld>
            <a:endParaRPr lang="nl-BE"/>
          </a:p>
        </p:txBody>
      </p:sp>
      <p:sp>
        <p:nvSpPr>
          <p:cNvPr id="4" name="Content Placeholder 3"/>
          <p:cNvSpPr>
            <a:spLocks noGrp="1"/>
          </p:cNvSpPr>
          <p:nvPr>
            <p:ph idx="1"/>
          </p:nvPr>
        </p:nvSpPr>
        <p:spPr/>
        <p:txBody>
          <a:bodyPr>
            <a:normAutofit fontScale="92500" lnSpcReduction="10000"/>
          </a:bodyPr>
          <a:lstStyle/>
          <a:p>
            <a:r>
              <a:rPr lang="nl-BE" dirty="0" smtClean="0"/>
              <a:t>Betere gezondheid en comfort van burgers (patiënten en gebruikers) realiseren in de Belgische gezondheidszorg door het faciliteren van effectieve en efficiënte zorgondersteuning die gebruik maakt van mHealth-toepassingen</a:t>
            </a:r>
          </a:p>
          <a:p>
            <a:r>
              <a:rPr lang="nl-BE" dirty="0" smtClean="0"/>
              <a:t>Kader creëren in de zorgsector om mHealth-toepassingen juridisch, financieel en organisatorisch te integreren in de bestaande en nieuwe zorgafspraken</a:t>
            </a:r>
          </a:p>
          <a:p>
            <a:r>
              <a:rPr lang="nl-BE" dirty="0" smtClean="0"/>
              <a:t>Diensten van het eHealth-platform mobiel beschikbaar maken</a:t>
            </a:r>
          </a:p>
          <a:p>
            <a:r>
              <a:rPr lang="nl-BE" dirty="0" smtClean="0"/>
              <a:t>Kwaliteit en toegankelijkheid van mHealth ondersteunen</a:t>
            </a:r>
          </a:p>
          <a:p>
            <a:r>
              <a:rPr lang="nl-BE" dirty="0" smtClean="0"/>
              <a:t>De gebruiker zelf aan het stuur plaatsen van de zorg via mHealth-toepassingen</a:t>
            </a:r>
          </a:p>
          <a:p>
            <a:r>
              <a:rPr lang="nl-BE" dirty="0" smtClean="0"/>
              <a:t>Een gecoördineerd mHealth-beleid in België realiseren met een flexibele en administratief eenvoudige toepassing van in alle regio’s</a:t>
            </a:r>
          </a:p>
          <a:p>
            <a:pPr lvl="1"/>
            <a:endParaRPr lang="nl-BE" dirty="0"/>
          </a:p>
          <a:p>
            <a:pPr lvl="1"/>
            <a:endParaRPr lang="nl-BE" dirty="0"/>
          </a:p>
          <a:p>
            <a:pPr lvl="1"/>
            <a:endParaRPr lang="nl-BE" dirty="0" smtClean="0"/>
          </a:p>
          <a:p>
            <a:pPr lvl="1"/>
            <a:endParaRPr lang="nl-BE" dirty="0"/>
          </a:p>
          <a:p>
            <a:endParaRPr lang="nl-BE" dirty="0"/>
          </a:p>
        </p:txBody>
      </p:sp>
    </p:spTree>
    <p:extLst>
      <p:ext uri="{BB962C8B-B14F-4D97-AF65-F5344CB8AC3E}">
        <p14:creationId xmlns:p14="http://schemas.microsoft.com/office/powerpoint/2010/main" val="2408230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nl-BE" dirty="0" smtClean="0"/>
              <a:t>Roadmap 2.0 – mHealth</a:t>
            </a:r>
            <a:endParaRPr lang="nl-BE" altLang="en-US" dirty="0">
              <a:sym typeface="Arial" charset="0"/>
            </a:endParaRPr>
          </a:p>
        </p:txBody>
      </p:sp>
      <p:sp>
        <p:nvSpPr>
          <p:cNvPr id="4" name="Content Placeholder 3"/>
          <p:cNvSpPr>
            <a:spLocks noGrp="1"/>
          </p:cNvSpPr>
          <p:nvPr>
            <p:ph idx="1"/>
          </p:nvPr>
        </p:nvSpPr>
        <p:spPr/>
        <p:txBody>
          <a:bodyPr>
            <a:normAutofit/>
          </a:bodyPr>
          <a:lstStyle/>
          <a:p>
            <a:r>
              <a:rPr lang="nl-BE" dirty="0" smtClean="0"/>
              <a:t>Klemtoon op mHealth-toepassingen die in het gezondheidszorgsysteem kunnen worden geïntegreerd</a:t>
            </a:r>
          </a:p>
          <a:p>
            <a:endParaRPr lang="nl-BE" dirty="0" smtClean="0"/>
          </a:p>
          <a:p>
            <a:r>
              <a:rPr lang="nl-BE" dirty="0" smtClean="0"/>
              <a:t>Verantwoordelijke overheidsinstellingen</a:t>
            </a:r>
          </a:p>
          <a:p>
            <a:pPr lvl="1"/>
            <a:r>
              <a:rPr lang="nl-BE" dirty="0" smtClean="0"/>
              <a:t>FAGG (certificatie medische hulpmiddelen)</a:t>
            </a:r>
          </a:p>
          <a:p>
            <a:pPr lvl="1"/>
            <a:r>
              <a:rPr lang="nl-BE" dirty="0" smtClean="0"/>
              <a:t>RIZIV (terugbetaling)</a:t>
            </a:r>
          </a:p>
          <a:p>
            <a:pPr lvl="1"/>
            <a:r>
              <a:rPr lang="nl-BE" dirty="0" smtClean="0"/>
              <a:t>eHealth-platform (technische aspecten)</a:t>
            </a:r>
          </a:p>
          <a:p>
            <a:pPr lvl="2"/>
            <a:endParaRPr lang="nl-BE" dirty="0" smtClean="0"/>
          </a:p>
          <a:p>
            <a:endParaRPr lang="nl-BE" dirty="0" smtClean="0"/>
          </a:p>
          <a:p>
            <a:endParaRPr lang="nl-BE" dirty="0"/>
          </a:p>
        </p:txBody>
      </p:sp>
      <p:sp>
        <p:nvSpPr>
          <p:cNvPr id="2" name="Date Placeholder 1"/>
          <p:cNvSpPr>
            <a:spLocks noGrp="1"/>
          </p:cNvSpPr>
          <p:nvPr>
            <p:ph type="dt" sz="half" idx="10"/>
          </p:nvPr>
        </p:nvSpPr>
        <p:spPr/>
        <p:txBody>
          <a:bodyPr/>
          <a:lstStyle/>
          <a:p>
            <a:r>
              <a:rPr lang="nl-BE" dirty="0" smtClean="0"/>
              <a:t>24/03/2016</a:t>
            </a:r>
            <a:endParaRPr lang="nl-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14</a:t>
            </a:fld>
            <a:endParaRPr lang="nl-BE"/>
          </a:p>
        </p:txBody>
      </p:sp>
    </p:spTree>
    <p:extLst>
      <p:ext uri="{BB962C8B-B14F-4D97-AF65-F5344CB8AC3E}">
        <p14:creationId xmlns:p14="http://schemas.microsoft.com/office/powerpoint/2010/main" val="387472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nl-BE" dirty="0" smtClean="0"/>
              <a:t>Roadmap 2.0 – Taakverdeling mHealth </a:t>
            </a:r>
            <a:endParaRPr lang="nl-BE" altLang="en-US" dirty="0">
              <a:sym typeface="Arial" charset="0"/>
            </a:endParaRPr>
          </a:p>
        </p:txBody>
      </p:sp>
      <p:sp>
        <p:nvSpPr>
          <p:cNvPr id="2" name="Date Placeholder 1"/>
          <p:cNvSpPr>
            <a:spLocks noGrp="1"/>
          </p:cNvSpPr>
          <p:nvPr>
            <p:ph type="dt" sz="half" idx="10"/>
          </p:nvPr>
        </p:nvSpPr>
        <p:spPr/>
        <p:txBody>
          <a:bodyPr/>
          <a:lstStyle/>
          <a:p>
            <a:r>
              <a:rPr lang="nl-BE" dirty="0" smtClean="0"/>
              <a:t>24/03/2016</a:t>
            </a:r>
            <a:endParaRPr lang="nl-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15</a:t>
            </a:fld>
            <a:endParaRPr lang="nl-BE"/>
          </a:p>
        </p:txBody>
      </p:sp>
      <p:sp>
        <p:nvSpPr>
          <p:cNvPr id="4" name="Content Placeholder 3"/>
          <p:cNvSpPr>
            <a:spLocks noGrp="1"/>
          </p:cNvSpPr>
          <p:nvPr>
            <p:ph idx="1"/>
          </p:nvPr>
        </p:nvSpPr>
        <p:spPr/>
        <p:txBody>
          <a:bodyPr>
            <a:normAutofit fontScale="92500" lnSpcReduction="20000"/>
          </a:bodyPr>
          <a:lstStyle/>
          <a:p>
            <a:r>
              <a:rPr lang="nl-BE" dirty="0" smtClean="0"/>
              <a:t>Het sociaal zorg-ondernemerschap en de industrie onderzoeken de meerwaarde van mHealth-toepassingen</a:t>
            </a:r>
          </a:p>
          <a:p>
            <a:r>
              <a:rPr lang="nl-BE" dirty="0" smtClean="0"/>
              <a:t>De overheid, in synergie met het overkoepelende governance-model, en zoveel mogelijk gebruik makend van internationale voorbeelden en best practices, staat in voor</a:t>
            </a:r>
          </a:p>
          <a:p>
            <a:pPr lvl="1"/>
            <a:r>
              <a:rPr lang="nl-BE" dirty="0" smtClean="0"/>
              <a:t>het vastleggen van algemene principes waaraan mHealth-toepassingen moeten voldoen in een context van geïntegreerde zorg en van terugbetaalde zorg op afstand</a:t>
            </a:r>
          </a:p>
          <a:p>
            <a:pPr lvl="1"/>
            <a:r>
              <a:rPr lang="nl-BE" dirty="0" smtClean="0"/>
              <a:t>het organiseren van mobiele toegang voor alle zorgverleners en patiënten tot relevante informatie in het kader van de continuïteit van de zorg</a:t>
            </a:r>
          </a:p>
          <a:p>
            <a:pPr lvl="1"/>
            <a:r>
              <a:rPr lang="nl-BE" dirty="0" smtClean="0"/>
              <a:t>het ondersteunen van kwaliteit, deontologisch gebruik, veiligheid en toegankelijkheid van mHealth-toepassingen</a:t>
            </a:r>
          </a:p>
          <a:p>
            <a:pPr lvl="1"/>
            <a:r>
              <a:rPr lang="nl-BE" dirty="0" smtClean="0"/>
              <a:t>het toetsen van het respect voor de privacy bij het gebruik van mHelath-toepassingen</a:t>
            </a:r>
          </a:p>
          <a:p>
            <a:pPr lvl="1"/>
            <a:r>
              <a:rPr lang="nl-BE" dirty="0" smtClean="0"/>
              <a:t>het uitklaren van de aansprakelijkheid van gebruikers en industrie bij het gebruik van mHealth-toepassingen</a:t>
            </a:r>
          </a:p>
          <a:p>
            <a:endParaRPr lang="nl-BE" dirty="0"/>
          </a:p>
          <a:p>
            <a:endParaRPr lang="nl-BE" dirty="0"/>
          </a:p>
        </p:txBody>
      </p:sp>
    </p:spTree>
    <p:extLst>
      <p:ext uri="{BB962C8B-B14F-4D97-AF65-F5344CB8AC3E}">
        <p14:creationId xmlns:p14="http://schemas.microsoft.com/office/powerpoint/2010/main" val="645890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nl-BE" dirty="0" smtClean="0"/>
              <a:t>Roadmap 2.0 – Actiepunten mHealth </a:t>
            </a:r>
            <a:endParaRPr lang="nl-BE" altLang="en-US" dirty="0">
              <a:sym typeface="Arial" charset="0"/>
            </a:endParaRPr>
          </a:p>
        </p:txBody>
      </p:sp>
      <p:sp>
        <p:nvSpPr>
          <p:cNvPr id="2" name="Date Placeholder 1"/>
          <p:cNvSpPr>
            <a:spLocks noGrp="1"/>
          </p:cNvSpPr>
          <p:nvPr>
            <p:ph type="dt" sz="half" idx="10"/>
          </p:nvPr>
        </p:nvSpPr>
        <p:spPr/>
        <p:txBody>
          <a:bodyPr/>
          <a:lstStyle/>
          <a:p>
            <a:r>
              <a:rPr lang="nl-BE" dirty="0" smtClean="0"/>
              <a:t>24/03/2016</a:t>
            </a:r>
            <a:endParaRPr lang="nl-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16</a:t>
            </a:fld>
            <a:endParaRPr lang="nl-BE"/>
          </a:p>
        </p:txBody>
      </p:sp>
      <p:sp>
        <p:nvSpPr>
          <p:cNvPr id="4" name="Content Placeholder 3"/>
          <p:cNvSpPr>
            <a:spLocks noGrp="1"/>
          </p:cNvSpPr>
          <p:nvPr>
            <p:ph idx="1"/>
          </p:nvPr>
        </p:nvSpPr>
        <p:spPr/>
        <p:txBody>
          <a:bodyPr>
            <a:normAutofit/>
          </a:bodyPr>
          <a:lstStyle/>
          <a:p>
            <a:r>
              <a:rPr lang="nl-BE" dirty="0" smtClean="0"/>
              <a:t>Overheid doet dit door middel van</a:t>
            </a:r>
          </a:p>
          <a:p>
            <a:pPr lvl="1"/>
            <a:r>
              <a:rPr lang="nl-BE" dirty="0" smtClean="0"/>
              <a:t>vastleggen van standaarden of specificaties op het vlak van</a:t>
            </a:r>
          </a:p>
          <a:p>
            <a:pPr lvl="2"/>
            <a:r>
              <a:rPr lang="nl-BE" dirty="0" smtClean="0"/>
              <a:t>interoperabiliteit</a:t>
            </a:r>
          </a:p>
          <a:p>
            <a:pPr lvl="2"/>
            <a:r>
              <a:rPr lang="nl-BE" dirty="0" smtClean="0"/>
              <a:t>informatieveiligheid en bescherming van de privacy (oa gebruikers- en toegangsbeheer, vercijfering, …)</a:t>
            </a:r>
            <a:endParaRPr lang="nl-BE" dirty="0"/>
          </a:p>
          <a:p>
            <a:pPr lvl="2"/>
            <a:r>
              <a:rPr lang="nl-BE" dirty="0" smtClean="0"/>
              <a:t>gebruiksvriendelijkheid</a:t>
            </a:r>
          </a:p>
          <a:p>
            <a:pPr lvl="2"/>
            <a:r>
              <a:rPr lang="nl-BE" dirty="0" smtClean="0"/>
              <a:t>betrouwbaarheid</a:t>
            </a:r>
            <a:endParaRPr lang="nl-BE" dirty="0"/>
          </a:p>
          <a:p>
            <a:pPr lvl="1"/>
            <a:r>
              <a:rPr lang="nl-BE" dirty="0" smtClean="0"/>
              <a:t>verificatie van naleving van standaarden</a:t>
            </a:r>
          </a:p>
          <a:p>
            <a:pPr lvl="1"/>
            <a:r>
              <a:rPr lang="nl-BE" dirty="0" smtClean="0"/>
              <a:t>onafhankelijke review en gebruikersreview</a:t>
            </a:r>
          </a:p>
          <a:p>
            <a:pPr lvl="1"/>
            <a:r>
              <a:rPr lang="nl-BE" dirty="0" smtClean="0"/>
              <a:t>organisatie van vorming</a:t>
            </a:r>
            <a:endParaRPr lang="nl-BE" dirty="0"/>
          </a:p>
          <a:p>
            <a:pPr lvl="1"/>
            <a:r>
              <a:rPr lang="nl-BE" dirty="0" smtClean="0"/>
              <a:t>richtlijnen ivm gebruik van mHealth-toepassingen </a:t>
            </a:r>
          </a:p>
          <a:p>
            <a:pPr lvl="1"/>
            <a:r>
              <a:rPr lang="nl-BE" dirty="0" smtClean="0"/>
              <a:t>stimuleren van nuttige doelgroep-specifieke aanpassingen</a:t>
            </a:r>
          </a:p>
          <a:p>
            <a:pPr lvl="1"/>
            <a:endParaRPr lang="nl-BE" dirty="0" smtClean="0"/>
          </a:p>
          <a:p>
            <a:endParaRPr lang="nl-BE" dirty="0"/>
          </a:p>
        </p:txBody>
      </p:sp>
    </p:spTree>
    <p:extLst>
      <p:ext uri="{BB962C8B-B14F-4D97-AF65-F5344CB8AC3E}">
        <p14:creationId xmlns:p14="http://schemas.microsoft.com/office/powerpoint/2010/main" val="41127572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nl-BE" dirty="0" smtClean="0"/>
              <a:t>Roadmap 2.0 – Actiepunten mHealth</a:t>
            </a:r>
            <a:endParaRPr lang="nl-BE" altLang="en-US" dirty="0">
              <a:sym typeface="Arial" charset="0"/>
            </a:endParaRPr>
          </a:p>
        </p:txBody>
      </p:sp>
      <p:sp>
        <p:nvSpPr>
          <p:cNvPr id="2" name="Date Placeholder 1"/>
          <p:cNvSpPr>
            <a:spLocks noGrp="1"/>
          </p:cNvSpPr>
          <p:nvPr>
            <p:ph type="dt" sz="half" idx="10"/>
          </p:nvPr>
        </p:nvSpPr>
        <p:spPr/>
        <p:txBody>
          <a:bodyPr/>
          <a:lstStyle/>
          <a:p>
            <a:r>
              <a:rPr lang="nl-BE" dirty="0" smtClean="0"/>
              <a:t>24/03/2016</a:t>
            </a:r>
            <a:endParaRPr lang="nl-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17</a:t>
            </a:fld>
            <a:endParaRPr lang="nl-BE"/>
          </a:p>
        </p:txBody>
      </p:sp>
      <p:sp>
        <p:nvSpPr>
          <p:cNvPr id="4" name="Content Placeholder 3"/>
          <p:cNvSpPr>
            <a:spLocks noGrp="1"/>
          </p:cNvSpPr>
          <p:nvPr>
            <p:ph idx="1"/>
          </p:nvPr>
        </p:nvSpPr>
        <p:spPr/>
        <p:txBody>
          <a:bodyPr>
            <a:normAutofit/>
          </a:bodyPr>
          <a:lstStyle/>
          <a:p>
            <a:endParaRPr lang="nl-BE" dirty="0" smtClean="0"/>
          </a:p>
          <a:p>
            <a:r>
              <a:rPr lang="nl-BE" dirty="0" smtClean="0"/>
              <a:t>5 prioritaire use cases</a:t>
            </a:r>
          </a:p>
          <a:p>
            <a:endParaRPr lang="nl-BE" dirty="0" smtClean="0"/>
          </a:p>
          <a:p>
            <a:r>
              <a:rPr lang="nl-BE" dirty="0" smtClean="0"/>
              <a:t>Gekozen op basis van hun impact (aantal patiënten x ernst) en de beschikbare technische tools van mHealth</a:t>
            </a:r>
            <a:endParaRPr lang="nl-BE" dirty="0"/>
          </a:p>
          <a:p>
            <a:endParaRPr lang="nl-BE" dirty="0" smtClean="0"/>
          </a:p>
          <a:p>
            <a:r>
              <a:rPr lang="nl-BE" dirty="0" smtClean="0"/>
              <a:t>De werking en de resultaten van deze cases worden publiek gedeeld en meteen in een concrete marktsituatie toegepast &gt; zij krijgen de beleidsgarantie van inbedding in het Belgische zorgsysteem</a:t>
            </a:r>
          </a:p>
          <a:p>
            <a:endParaRPr lang="nl-BE" dirty="0" smtClean="0"/>
          </a:p>
          <a:p>
            <a:pPr lvl="1"/>
            <a:endParaRPr lang="nl-BE" dirty="0" smtClean="0"/>
          </a:p>
        </p:txBody>
      </p:sp>
    </p:spTree>
    <p:extLst>
      <p:ext uri="{BB962C8B-B14F-4D97-AF65-F5344CB8AC3E}">
        <p14:creationId xmlns:p14="http://schemas.microsoft.com/office/powerpoint/2010/main" val="10407864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nl-BE" dirty="0" smtClean="0"/>
              <a:t>Roadmap 2.0 – Prioritaire use cases</a:t>
            </a:r>
            <a:endParaRPr lang="nl-BE" altLang="en-US" dirty="0">
              <a:sym typeface="Arial" charset="0"/>
            </a:endParaRPr>
          </a:p>
        </p:txBody>
      </p:sp>
      <p:sp>
        <p:nvSpPr>
          <p:cNvPr id="2" name="Date Placeholder 1"/>
          <p:cNvSpPr>
            <a:spLocks noGrp="1"/>
          </p:cNvSpPr>
          <p:nvPr>
            <p:ph type="dt" sz="half" idx="10"/>
          </p:nvPr>
        </p:nvSpPr>
        <p:spPr/>
        <p:txBody>
          <a:bodyPr/>
          <a:lstStyle/>
          <a:p>
            <a:r>
              <a:rPr lang="nl-BE" dirty="0" smtClean="0"/>
              <a:t>24/03/2016</a:t>
            </a:r>
            <a:endParaRPr lang="nl-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18</a:t>
            </a:fld>
            <a:endParaRPr lang="nl-BE"/>
          </a:p>
        </p:txBody>
      </p:sp>
      <p:sp>
        <p:nvSpPr>
          <p:cNvPr id="4" name="Content Placeholder 3"/>
          <p:cNvSpPr>
            <a:spLocks noGrp="1"/>
          </p:cNvSpPr>
          <p:nvPr>
            <p:ph idx="1"/>
          </p:nvPr>
        </p:nvSpPr>
        <p:spPr/>
        <p:txBody>
          <a:bodyPr>
            <a:normAutofit fontScale="92500"/>
          </a:bodyPr>
          <a:lstStyle/>
          <a:p>
            <a:r>
              <a:rPr lang="nl-BE" dirty="0" smtClean="0"/>
              <a:t>Beroerte (stroke): mHealth apps voor acute beroertezorg met ultrasnelle en gespecialiseerde behandeling, thuisrevalidatie, herintegratie - mobiele toegang, selfmanagement en empowerment van de patiënt en omgeving</a:t>
            </a:r>
          </a:p>
          <a:p>
            <a:r>
              <a:rPr lang="nl-BE" dirty="0" smtClean="0"/>
              <a:t>Cardiovasculaire aandoeningen: risicobeheer en zorg (lipiden, gewicht, bloeddruk, …)</a:t>
            </a:r>
          </a:p>
          <a:p>
            <a:r>
              <a:rPr lang="nl-BE" dirty="0" smtClean="0"/>
              <a:t>Diabetes : telemonitoring, point-of-care testen en digitale ondersteuning van geïntegreerde zorg</a:t>
            </a:r>
          </a:p>
          <a:p>
            <a:r>
              <a:rPr lang="nl-BE" dirty="0" smtClean="0"/>
              <a:t>Geestelijke gezondheidszorg : telezorg en tele-psychotherapie, therapietrouw, combinatie met mobiele teams, …</a:t>
            </a:r>
          </a:p>
          <a:p>
            <a:r>
              <a:rPr lang="nl-BE" dirty="0" smtClean="0"/>
              <a:t>Chronische pijn : multidisciplinaire aanpak van chronische pijn in gespecialiseerd pijncentrum met monitoring van patiënt : inspanning, slaapkwaliteit, pijnintensiteit en therapietrouw</a:t>
            </a:r>
            <a:endParaRPr lang="nl-BE" dirty="0"/>
          </a:p>
        </p:txBody>
      </p:sp>
    </p:spTree>
    <p:extLst>
      <p:ext uri="{BB962C8B-B14F-4D97-AF65-F5344CB8AC3E}">
        <p14:creationId xmlns:p14="http://schemas.microsoft.com/office/powerpoint/2010/main" val="15270431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nl-BE" dirty="0" smtClean="0"/>
              <a:t>Roadmap 2.0 – Streefdata actiepunten</a:t>
            </a:r>
            <a:endParaRPr lang="nl-BE" altLang="en-US" dirty="0">
              <a:sym typeface="Arial" charset="0"/>
            </a:endParaRPr>
          </a:p>
        </p:txBody>
      </p:sp>
      <p:sp>
        <p:nvSpPr>
          <p:cNvPr id="2" name="Date Placeholder 1"/>
          <p:cNvSpPr>
            <a:spLocks noGrp="1"/>
          </p:cNvSpPr>
          <p:nvPr>
            <p:ph type="dt" sz="half" idx="10"/>
          </p:nvPr>
        </p:nvSpPr>
        <p:spPr/>
        <p:txBody>
          <a:bodyPr/>
          <a:lstStyle/>
          <a:p>
            <a:r>
              <a:rPr lang="nl-BE" dirty="0" smtClean="0"/>
              <a:t>24/03/2016</a:t>
            </a:r>
            <a:endParaRPr lang="nl-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19</a:t>
            </a:fld>
            <a:endParaRPr lang="nl-BE"/>
          </a:p>
        </p:txBody>
      </p:sp>
      <p:sp>
        <p:nvSpPr>
          <p:cNvPr id="4" name="Content Placeholder 3"/>
          <p:cNvSpPr>
            <a:spLocks noGrp="1"/>
          </p:cNvSpPr>
          <p:nvPr>
            <p:ph idx="1"/>
          </p:nvPr>
        </p:nvSpPr>
        <p:spPr/>
        <p:txBody>
          <a:bodyPr>
            <a:normAutofit lnSpcReduction="10000"/>
          </a:bodyPr>
          <a:lstStyle/>
          <a:p>
            <a:pPr fontAlgn="t"/>
            <a:r>
              <a:rPr lang="nl-BE" dirty="0" smtClean="0"/>
              <a:t>Medio 2016</a:t>
            </a:r>
          </a:p>
          <a:p>
            <a:pPr lvl="1" fontAlgn="t"/>
            <a:r>
              <a:rPr lang="nl-BE" dirty="0" smtClean="0"/>
              <a:t>afgesproken kader voor mHealth-acties tussen alle beleidsniveaus, met de bedoeling om dit zo efficiënt, ruim en administratief eenvoudig mogelijk toe te kunnen passen</a:t>
            </a:r>
          </a:p>
          <a:p>
            <a:pPr lvl="1" fontAlgn="t"/>
            <a:r>
              <a:rPr lang="nl-BE" dirty="0" smtClean="0"/>
              <a:t>geleidelijke valorisatie van aantal toepassingen binnen bestaande context (zie lager) en start van de prioritaire use cases (zie hoger)</a:t>
            </a:r>
          </a:p>
          <a:p>
            <a:pPr fontAlgn="t"/>
            <a:r>
              <a:rPr lang="nl-BE" dirty="0" smtClean="0"/>
              <a:t>Einde 2016</a:t>
            </a:r>
          </a:p>
          <a:p>
            <a:pPr lvl="1" fontAlgn="t"/>
            <a:r>
              <a:rPr lang="nl-BE" dirty="0" smtClean="0"/>
              <a:t>mogelijkheid voor zorgverleners om mobiel (via smartphones, tablets,…) toegang te hebben tot bestaande gegevens in het kader van de continuïteit van de zorg &gt; oproep tot softwareleveranciers</a:t>
            </a:r>
          </a:p>
          <a:p>
            <a:pPr lvl="1" fontAlgn="t"/>
            <a:r>
              <a:rPr lang="nl-BE" dirty="0" smtClean="0"/>
              <a:t>voorstel van juridisch kader, inclusief terugbetalingsvoorwaarden</a:t>
            </a:r>
          </a:p>
          <a:p>
            <a:pPr fontAlgn="t"/>
            <a:r>
              <a:rPr lang="nl-BE" dirty="0" smtClean="0"/>
              <a:t>Einde 2017: evaluatie van 5 prioritaire use cases</a:t>
            </a:r>
          </a:p>
          <a:p>
            <a:pPr fontAlgn="t"/>
            <a:r>
              <a:rPr lang="nl-BE" dirty="0" smtClean="0"/>
              <a:t>Einde 2018: mogelijkheid voor patiënten om mobiel toegang te hebben tot hun Personal Health record </a:t>
            </a:r>
          </a:p>
          <a:p>
            <a:pPr lvl="1" fontAlgn="t"/>
            <a:endParaRPr lang="nl-BE" dirty="0"/>
          </a:p>
          <a:p>
            <a:pPr lvl="2" fontAlgn="t"/>
            <a:endParaRPr lang="nl-BE" dirty="0"/>
          </a:p>
        </p:txBody>
      </p:sp>
    </p:spTree>
    <p:extLst>
      <p:ext uri="{BB962C8B-B14F-4D97-AF65-F5344CB8AC3E}">
        <p14:creationId xmlns:p14="http://schemas.microsoft.com/office/powerpoint/2010/main" val="1792280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nl-BE" altLang="en-US" dirty="0" smtClean="0">
                <a:sym typeface="Arial" charset="0"/>
              </a:rPr>
              <a:t>Structuur van de uiteenzetting</a:t>
            </a:r>
            <a:endParaRPr lang="nl-BE" altLang="en-US" dirty="0">
              <a:sym typeface="Arial" charset="0"/>
            </a:endParaRPr>
          </a:p>
        </p:txBody>
      </p:sp>
      <p:sp>
        <p:nvSpPr>
          <p:cNvPr id="5123" name="Rectangle 3"/>
          <p:cNvSpPr>
            <a:spLocks noGrp="1" noChangeArrowheads="1"/>
          </p:cNvSpPr>
          <p:nvPr>
            <p:ph idx="1"/>
          </p:nvPr>
        </p:nvSpPr>
        <p:spPr/>
        <p:txBody>
          <a:bodyPr>
            <a:normAutofit/>
          </a:bodyPr>
          <a:lstStyle/>
          <a:p>
            <a:r>
              <a:rPr lang="nl-BE" altLang="en-US" dirty="0" smtClean="0">
                <a:sym typeface="Arial" charset="0"/>
              </a:rPr>
              <a:t>Inleiding</a:t>
            </a:r>
          </a:p>
          <a:p>
            <a:endParaRPr lang="nl-BE" altLang="en-US" dirty="0" smtClean="0">
              <a:sym typeface="Arial" charset="0"/>
            </a:endParaRPr>
          </a:p>
          <a:p>
            <a:r>
              <a:rPr lang="nl-BE" dirty="0" smtClean="0"/>
              <a:t>mHealth: voorbeelden en maatschappelijk belang</a:t>
            </a:r>
          </a:p>
          <a:p>
            <a:endParaRPr lang="nl-BE" dirty="0" smtClean="0"/>
          </a:p>
          <a:p>
            <a:r>
              <a:rPr lang="nl-BE" altLang="en-US" dirty="0" smtClean="0">
                <a:sym typeface="Arial" charset="0"/>
              </a:rPr>
              <a:t>Roadmap 2.0</a:t>
            </a:r>
          </a:p>
          <a:p>
            <a:endParaRPr lang="nl-BE" altLang="en-US" dirty="0" smtClean="0">
              <a:sym typeface="Arial" charset="0"/>
            </a:endParaRPr>
          </a:p>
          <a:p>
            <a:r>
              <a:rPr lang="nl-BE" dirty="0" smtClean="0"/>
              <a:t>mHealth &amp; </a:t>
            </a:r>
            <a:r>
              <a:rPr lang="nl-BE" altLang="en-US" dirty="0" smtClean="0">
                <a:solidFill>
                  <a:srgbClr val="3E6E5A"/>
                </a:solidFill>
                <a:sym typeface="Arial" charset="0"/>
              </a:rPr>
              <a:t>eHealth</a:t>
            </a:r>
            <a:r>
              <a:rPr lang="nl-BE" dirty="0" smtClean="0"/>
              <a:t>-platform</a:t>
            </a:r>
          </a:p>
          <a:p>
            <a:endParaRPr lang="nl-BE" dirty="0"/>
          </a:p>
          <a:p>
            <a:r>
              <a:rPr lang="nl-BE" dirty="0" smtClean="0"/>
              <a:t>Rol van het </a:t>
            </a:r>
            <a:r>
              <a:rPr lang="nl-BE" altLang="en-US" dirty="0" smtClean="0">
                <a:solidFill>
                  <a:srgbClr val="3E6E5A"/>
                </a:solidFill>
                <a:sym typeface="Arial" charset="0"/>
              </a:rPr>
              <a:t>eHealth</a:t>
            </a:r>
            <a:r>
              <a:rPr lang="nl-BE" dirty="0" smtClean="0"/>
              <a:t>-platform</a:t>
            </a:r>
          </a:p>
          <a:p>
            <a:endParaRPr lang="nl-BE" dirty="0" smtClean="0"/>
          </a:p>
          <a:p>
            <a:r>
              <a:rPr lang="nl-BE" dirty="0" smtClean="0"/>
              <a:t>Digital Health Valley</a:t>
            </a:r>
          </a:p>
          <a:p>
            <a:endParaRPr lang="nl-BE" altLang="en-US" dirty="0" smtClean="0">
              <a:solidFill>
                <a:srgbClr val="3E6E5A"/>
              </a:solidFill>
              <a:sym typeface="Arial" charset="0"/>
            </a:endParaRPr>
          </a:p>
          <a:p>
            <a:endParaRPr lang="nl-BE" altLang="en-US" dirty="0" smtClean="0">
              <a:solidFill>
                <a:srgbClr val="3E6E5A"/>
              </a:solidFill>
              <a:sym typeface="Arial" charset="0"/>
            </a:endParaRPr>
          </a:p>
          <a:p>
            <a:endParaRPr lang="nl-BE" altLang="en-US" dirty="0">
              <a:sym typeface="Arial" charset="0"/>
            </a:endParaRPr>
          </a:p>
          <a:p>
            <a:endParaRPr lang="nl-BE" altLang="en-US" dirty="0" smtClean="0">
              <a:sym typeface="Arial" charset="0"/>
            </a:endParaRPr>
          </a:p>
        </p:txBody>
      </p:sp>
      <p:sp>
        <p:nvSpPr>
          <p:cNvPr id="2" name="Date Placeholder 1"/>
          <p:cNvSpPr>
            <a:spLocks noGrp="1"/>
          </p:cNvSpPr>
          <p:nvPr>
            <p:ph type="dt" sz="half" idx="10"/>
          </p:nvPr>
        </p:nvSpPr>
        <p:spPr/>
        <p:txBody>
          <a:bodyPr/>
          <a:lstStyle/>
          <a:p>
            <a:r>
              <a:rPr lang="nl-BE" dirty="0" smtClean="0"/>
              <a:t>24/03/2016</a:t>
            </a:r>
            <a:endParaRPr lang="nl-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2</a:t>
            </a:fld>
            <a:endParaRPr lang="nl-BE"/>
          </a:p>
        </p:txBody>
      </p:sp>
    </p:spTree>
    <p:extLst>
      <p:ext uri="{BB962C8B-B14F-4D97-AF65-F5344CB8AC3E}">
        <p14:creationId xmlns:p14="http://schemas.microsoft.com/office/powerpoint/2010/main" val="894793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nl-BE" altLang="en-US" dirty="0" smtClean="0">
                <a:sym typeface="Arial" charset="0"/>
              </a:rPr>
              <a:t>Toepassingen</a:t>
            </a:r>
            <a:r>
              <a:rPr lang="nl-BE" dirty="0" smtClean="0"/>
              <a:t> </a:t>
            </a:r>
            <a:r>
              <a:rPr lang="nl-BE" altLang="en-US" dirty="0" smtClean="0">
                <a:sym typeface="Arial" charset="0"/>
              </a:rPr>
              <a:t>binnen</a:t>
            </a:r>
            <a:r>
              <a:rPr lang="nl-BE" dirty="0" smtClean="0"/>
              <a:t> </a:t>
            </a:r>
            <a:r>
              <a:rPr lang="nl-BE" altLang="en-US" dirty="0" smtClean="0">
                <a:sym typeface="Arial" charset="0"/>
              </a:rPr>
              <a:t>bestaande</a:t>
            </a:r>
            <a:r>
              <a:rPr lang="nl-BE" dirty="0" smtClean="0"/>
              <a:t> </a:t>
            </a:r>
            <a:r>
              <a:rPr lang="nl-BE" altLang="en-US" dirty="0" smtClean="0">
                <a:sym typeface="Arial" charset="0"/>
              </a:rPr>
              <a:t>context</a:t>
            </a:r>
            <a:endParaRPr lang="nl-BE" altLang="en-US" dirty="0">
              <a:sym typeface="Arial" charset="0"/>
            </a:endParaRPr>
          </a:p>
        </p:txBody>
      </p:sp>
      <p:sp>
        <p:nvSpPr>
          <p:cNvPr id="2" name="Date Placeholder 1"/>
          <p:cNvSpPr>
            <a:spLocks noGrp="1"/>
          </p:cNvSpPr>
          <p:nvPr>
            <p:ph type="dt" sz="half" idx="10"/>
          </p:nvPr>
        </p:nvSpPr>
        <p:spPr/>
        <p:txBody>
          <a:bodyPr/>
          <a:lstStyle/>
          <a:p>
            <a:r>
              <a:rPr lang="nl-BE" dirty="0" smtClean="0"/>
              <a:t>24/03/2016</a:t>
            </a:r>
            <a:endParaRPr lang="nl-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20</a:t>
            </a:fld>
            <a:endParaRPr lang="nl-BE"/>
          </a:p>
        </p:txBody>
      </p:sp>
      <p:sp>
        <p:nvSpPr>
          <p:cNvPr id="4" name="Content Placeholder 3"/>
          <p:cNvSpPr>
            <a:spLocks noGrp="1"/>
          </p:cNvSpPr>
          <p:nvPr>
            <p:ph idx="1"/>
          </p:nvPr>
        </p:nvSpPr>
        <p:spPr/>
        <p:txBody>
          <a:bodyPr>
            <a:normAutofit/>
          </a:bodyPr>
          <a:lstStyle/>
          <a:p>
            <a:r>
              <a:rPr lang="nl-BE" dirty="0" smtClean="0"/>
              <a:t>BelRAI* screener</a:t>
            </a:r>
            <a:endParaRPr lang="nl-BE" dirty="0"/>
          </a:p>
          <a:p>
            <a:pPr lvl="1"/>
            <a:r>
              <a:rPr lang="nl-BE" dirty="0" smtClean="0"/>
              <a:t>vereenvoudigde versie van de volledige BelRAI (zie verder)</a:t>
            </a:r>
            <a:endParaRPr lang="nl-BE" dirty="0"/>
          </a:p>
          <a:p>
            <a:pPr lvl="1"/>
            <a:r>
              <a:rPr lang="nl-BE" dirty="0" smtClean="0"/>
              <a:t>screening wordt oa uitgevoerd ter plaatste bij een burger</a:t>
            </a:r>
          </a:p>
          <a:p>
            <a:pPr lvl="1"/>
            <a:r>
              <a:rPr lang="nl-BE" dirty="0" smtClean="0"/>
              <a:t>ontwikkeling door het RIZIV van een mobiele toepassing ‘BelRAI-screener’ nog dit jaar &gt; een lastenboek zou hiervoor gepubliceerd worden</a:t>
            </a:r>
          </a:p>
          <a:p>
            <a:pPr lvl="1"/>
            <a:r>
              <a:rPr lang="nl-BE" dirty="0" smtClean="0"/>
              <a:t>in Vlaanderen wordt de komende maanden een pilootproject opgestart met een commerciële mobiele screener van de organisatie Pyxima</a:t>
            </a:r>
          </a:p>
          <a:p>
            <a:pPr lvl="1"/>
            <a:endParaRPr lang="nl-BE" dirty="0"/>
          </a:p>
          <a:p>
            <a:pPr lvl="1"/>
            <a:endParaRPr lang="nl-BE" dirty="0" smtClean="0"/>
          </a:p>
          <a:p>
            <a:pPr marL="0" indent="0">
              <a:buNone/>
            </a:pPr>
            <a:endParaRPr lang="nl-BE" dirty="0"/>
          </a:p>
          <a:p>
            <a:pPr marL="0" indent="0">
              <a:buNone/>
            </a:pPr>
            <a:r>
              <a:rPr lang="nl-BE" dirty="0" smtClean="0"/>
              <a:t>* Belgian Resident Assessment Instrument</a:t>
            </a:r>
            <a:endParaRPr lang="nl-BE" dirty="0"/>
          </a:p>
          <a:p>
            <a:pPr fontAlgn="t"/>
            <a:endParaRPr lang="nl-BE" dirty="0"/>
          </a:p>
        </p:txBody>
      </p:sp>
    </p:spTree>
    <p:extLst>
      <p:ext uri="{BB962C8B-B14F-4D97-AF65-F5344CB8AC3E}">
        <p14:creationId xmlns:p14="http://schemas.microsoft.com/office/powerpoint/2010/main" val="31961337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nl-BE" altLang="en-US" dirty="0">
                <a:sym typeface="Arial" charset="0"/>
              </a:rPr>
              <a:t>Toepassingen</a:t>
            </a:r>
            <a:r>
              <a:rPr lang="nl-BE" dirty="0" smtClean="0"/>
              <a:t> </a:t>
            </a:r>
            <a:r>
              <a:rPr lang="nl-BE" altLang="en-US" dirty="0">
                <a:sym typeface="Arial" charset="0"/>
              </a:rPr>
              <a:t>binnen</a:t>
            </a:r>
            <a:r>
              <a:rPr lang="nl-BE" dirty="0" smtClean="0"/>
              <a:t> </a:t>
            </a:r>
            <a:r>
              <a:rPr lang="nl-BE" altLang="en-US" dirty="0">
                <a:sym typeface="Arial" charset="0"/>
              </a:rPr>
              <a:t>bestaande</a:t>
            </a:r>
            <a:r>
              <a:rPr lang="nl-BE" dirty="0" smtClean="0"/>
              <a:t> </a:t>
            </a:r>
            <a:r>
              <a:rPr lang="nl-BE" altLang="en-US" dirty="0">
                <a:sym typeface="Arial" charset="0"/>
              </a:rPr>
              <a:t>context</a:t>
            </a:r>
          </a:p>
        </p:txBody>
      </p:sp>
      <p:sp>
        <p:nvSpPr>
          <p:cNvPr id="2" name="Date Placeholder 1"/>
          <p:cNvSpPr>
            <a:spLocks noGrp="1"/>
          </p:cNvSpPr>
          <p:nvPr>
            <p:ph type="dt" sz="half" idx="10"/>
          </p:nvPr>
        </p:nvSpPr>
        <p:spPr/>
        <p:txBody>
          <a:bodyPr/>
          <a:lstStyle/>
          <a:p>
            <a:r>
              <a:rPr lang="nl-BE" dirty="0" smtClean="0"/>
              <a:t>24/03/2016</a:t>
            </a:r>
            <a:endParaRPr lang="nl-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21</a:t>
            </a:fld>
            <a:endParaRPr lang="nl-BE"/>
          </a:p>
        </p:txBody>
      </p:sp>
      <p:sp>
        <p:nvSpPr>
          <p:cNvPr id="4" name="Content Placeholder 3"/>
          <p:cNvSpPr>
            <a:spLocks noGrp="1"/>
          </p:cNvSpPr>
          <p:nvPr>
            <p:ph idx="1"/>
          </p:nvPr>
        </p:nvSpPr>
        <p:spPr/>
        <p:txBody>
          <a:bodyPr>
            <a:normAutofit/>
          </a:bodyPr>
          <a:lstStyle/>
          <a:p>
            <a:r>
              <a:rPr lang="nl-BE" dirty="0" smtClean="0"/>
              <a:t>BelRAI screener</a:t>
            </a:r>
            <a:endParaRPr lang="nl-BE" dirty="0"/>
          </a:p>
          <a:p>
            <a:pPr lvl="1"/>
            <a:r>
              <a:rPr lang="nl-BE" dirty="0" smtClean="0"/>
              <a:t>kort screeningsinstrument om te bepalen welke cliënten in de thuiszorg en residentiële zorg een volledige BelRAI-beoordeling nodig hebben</a:t>
            </a:r>
          </a:p>
          <a:p>
            <a:pPr lvl="1"/>
            <a:r>
              <a:rPr lang="nl-BE" dirty="0" smtClean="0"/>
              <a:t>uitgangspunt is dat niet alle cliënten die professionele zorg ontvangen een comprehensief geriatrisch assessment (CGA) nodig hebben</a:t>
            </a:r>
          </a:p>
          <a:p>
            <a:pPr lvl="1"/>
            <a:r>
              <a:rPr lang="nl-BE" dirty="0" smtClean="0"/>
              <a:t>balans tussen de meerwaarde van een CGA en de benodigde tijdsinvestering is niet bij alle cliënten in evenwicht, in het bijzonder in de thuiszorg &gt; dit is een probleem van efficiëntie</a:t>
            </a:r>
          </a:p>
          <a:p>
            <a:pPr lvl="1"/>
            <a:r>
              <a:rPr lang="nl-BE" dirty="0" smtClean="0"/>
              <a:t>BelRAI Screener is een oplossing voor de behoefte aan een getrapt systeem zodat voor minder zwaar zorgbehoevenden niet de volledige BelRAI ingevuld moet worden</a:t>
            </a:r>
            <a:endParaRPr lang="nl-BE" dirty="0"/>
          </a:p>
          <a:p>
            <a:pPr fontAlgn="t"/>
            <a:endParaRPr lang="nl-BE" dirty="0"/>
          </a:p>
        </p:txBody>
      </p:sp>
    </p:spTree>
    <p:extLst>
      <p:ext uri="{BB962C8B-B14F-4D97-AF65-F5344CB8AC3E}">
        <p14:creationId xmlns:p14="http://schemas.microsoft.com/office/powerpoint/2010/main" val="32250315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nl-BE" altLang="en-US" dirty="0">
                <a:sym typeface="Arial" charset="0"/>
              </a:rPr>
              <a:t>Toepassingen</a:t>
            </a:r>
            <a:r>
              <a:rPr lang="nl-BE" dirty="0" smtClean="0"/>
              <a:t> </a:t>
            </a:r>
            <a:r>
              <a:rPr lang="nl-BE" altLang="en-US" dirty="0">
                <a:sym typeface="Arial" charset="0"/>
              </a:rPr>
              <a:t>binnen</a:t>
            </a:r>
            <a:r>
              <a:rPr lang="nl-BE" dirty="0" smtClean="0"/>
              <a:t> </a:t>
            </a:r>
            <a:r>
              <a:rPr lang="nl-BE" altLang="en-US" dirty="0">
                <a:sym typeface="Arial" charset="0"/>
              </a:rPr>
              <a:t>bestaande</a:t>
            </a:r>
            <a:r>
              <a:rPr lang="nl-BE" dirty="0" smtClean="0"/>
              <a:t> </a:t>
            </a:r>
            <a:r>
              <a:rPr lang="nl-BE" altLang="en-US" dirty="0">
                <a:sym typeface="Arial" charset="0"/>
              </a:rPr>
              <a:t>context</a:t>
            </a:r>
            <a:endParaRPr lang="nl-BE" altLang="en-US" dirty="0">
              <a:solidFill>
                <a:srgbClr val="3E6E5A"/>
              </a:solidFill>
              <a:sym typeface="Arial" charset="0"/>
            </a:endParaRPr>
          </a:p>
        </p:txBody>
      </p:sp>
      <p:sp>
        <p:nvSpPr>
          <p:cNvPr id="2" name="Date Placeholder 1"/>
          <p:cNvSpPr>
            <a:spLocks noGrp="1"/>
          </p:cNvSpPr>
          <p:nvPr>
            <p:ph type="dt" sz="half" idx="10"/>
          </p:nvPr>
        </p:nvSpPr>
        <p:spPr/>
        <p:txBody>
          <a:bodyPr/>
          <a:lstStyle/>
          <a:p>
            <a:r>
              <a:rPr lang="nl-BE" dirty="0" smtClean="0"/>
              <a:t>24/03/2016</a:t>
            </a:r>
            <a:endParaRPr lang="nl-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22</a:t>
            </a:fld>
            <a:endParaRPr lang="nl-BE"/>
          </a:p>
        </p:txBody>
      </p:sp>
      <p:sp>
        <p:nvSpPr>
          <p:cNvPr id="4" name="Content Placeholder 3"/>
          <p:cNvSpPr>
            <a:spLocks noGrp="1"/>
          </p:cNvSpPr>
          <p:nvPr>
            <p:ph idx="1"/>
          </p:nvPr>
        </p:nvSpPr>
        <p:spPr/>
        <p:txBody>
          <a:bodyPr>
            <a:normAutofit/>
          </a:bodyPr>
          <a:lstStyle/>
          <a:p>
            <a:r>
              <a:rPr lang="nl-BE" dirty="0" smtClean="0"/>
              <a:t>Vitalink &amp; mobiele toepassingen</a:t>
            </a:r>
            <a:endParaRPr lang="nl-BE" dirty="0"/>
          </a:p>
          <a:p>
            <a:pPr lvl="1"/>
            <a:r>
              <a:rPr lang="nl-BE" dirty="0" smtClean="0"/>
              <a:t>op basis van de gegevenssets die nu al in Vitalink beschikbaar zijn of die er in toekomst zullen worden toegevoegd, wordt onderzocht of mobiele toepassingen voor invoer en ontsluiting van gegevens nuttig kunnen zijn</a:t>
            </a:r>
            <a:endParaRPr lang="nl-BE" dirty="0"/>
          </a:p>
          <a:p>
            <a:pPr lvl="1"/>
            <a:r>
              <a:rPr lang="nl-BE" dirty="0" smtClean="0"/>
              <a:t>momenteel bevat Vitalink oa vaccinatiegegevens en het medicatieschema  &gt; deze gegevens zouden aan de zorgverleners en/of aan de burger ter beschikking gesteld kunnen worden via een mobiele toepassing</a:t>
            </a:r>
            <a:endParaRPr lang="nl-BE" dirty="0"/>
          </a:p>
          <a:p>
            <a:pPr lvl="1"/>
            <a:r>
              <a:rPr lang="nl-BE" dirty="0" smtClean="0"/>
              <a:t>in de toekomst zal Vitalink worden uitgebreid met een journaal &gt; mogelijke mobiele toepassing voor raadpleging een aanpassing journaal</a:t>
            </a:r>
            <a:endParaRPr lang="nl-BE" dirty="0"/>
          </a:p>
          <a:p>
            <a:pPr fontAlgn="t"/>
            <a:endParaRPr lang="nl-BE" dirty="0"/>
          </a:p>
        </p:txBody>
      </p:sp>
    </p:spTree>
    <p:extLst>
      <p:ext uri="{BB962C8B-B14F-4D97-AF65-F5344CB8AC3E}">
        <p14:creationId xmlns:p14="http://schemas.microsoft.com/office/powerpoint/2010/main" val="5742667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nl-BE" altLang="en-US" dirty="0">
                <a:sym typeface="Arial" charset="0"/>
              </a:rPr>
              <a:t>Toepassingen</a:t>
            </a:r>
            <a:r>
              <a:rPr lang="nl-BE" dirty="0" smtClean="0"/>
              <a:t> </a:t>
            </a:r>
            <a:r>
              <a:rPr lang="nl-BE" altLang="en-US" dirty="0">
                <a:sym typeface="Arial" charset="0"/>
              </a:rPr>
              <a:t>binnen</a:t>
            </a:r>
            <a:r>
              <a:rPr lang="nl-BE" dirty="0" smtClean="0"/>
              <a:t> </a:t>
            </a:r>
            <a:r>
              <a:rPr lang="nl-BE" altLang="en-US" dirty="0">
                <a:sym typeface="Arial" charset="0"/>
              </a:rPr>
              <a:t>bestaande</a:t>
            </a:r>
            <a:r>
              <a:rPr lang="nl-BE" dirty="0" smtClean="0"/>
              <a:t> </a:t>
            </a:r>
            <a:r>
              <a:rPr lang="nl-BE" altLang="en-US" dirty="0">
                <a:sym typeface="Arial" charset="0"/>
              </a:rPr>
              <a:t>context</a:t>
            </a:r>
            <a:endParaRPr lang="nl-BE" altLang="en-US" dirty="0">
              <a:solidFill>
                <a:srgbClr val="3E6E5A"/>
              </a:solidFill>
              <a:sym typeface="Arial" charset="0"/>
            </a:endParaRPr>
          </a:p>
        </p:txBody>
      </p:sp>
      <p:sp>
        <p:nvSpPr>
          <p:cNvPr id="2" name="Date Placeholder 1"/>
          <p:cNvSpPr>
            <a:spLocks noGrp="1"/>
          </p:cNvSpPr>
          <p:nvPr>
            <p:ph type="dt" sz="half" idx="10"/>
          </p:nvPr>
        </p:nvSpPr>
        <p:spPr/>
        <p:txBody>
          <a:bodyPr/>
          <a:lstStyle/>
          <a:p>
            <a:r>
              <a:rPr lang="nl-BE" dirty="0" smtClean="0"/>
              <a:t>24/03/2016</a:t>
            </a:r>
            <a:endParaRPr lang="nl-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23</a:t>
            </a:fld>
            <a:endParaRPr lang="nl-BE"/>
          </a:p>
        </p:txBody>
      </p:sp>
      <p:sp>
        <p:nvSpPr>
          <p:cNvPr id="4" name="Content Placeholder 3"/>
          <p:cNvSpPr>
            <a:spLocks noGrp="1"/>
          </p:cNvSpPr>
          <p:nvPr>
            <p:ph idx="1"/>
          </p:nvPr>
        </p:nvSpPr>
        <p:spPr/>
        <p:txBody>
          <a:bodyPr>
            <a:normAutofit fontScale="92500" lnSpcReduction="10000"/>
          </a:bodyPr>
          <a:lstStyle/>
          <a:p>
            <a:r>
              <a:rPr lang="nl-BE" dirty="0" smtClean="0"/>
              <a:t>CoZo</a:t>
            </a:r>
            <a:endParaRPr lang="nl-BE" dirty="0"/>
          </a:p>
          <a:p>
            <a:pPr lvl="1"/>
            <a:r>
              <a:rPr lang="nl-BE" dirty="0" smtClean="0"/>
              <a:t>mobiele app wordt ontwikkeld voor mobiele toegang tot CoZo (collaboratief zorgplatform – ziekenhuishub van Gent)</a:t>
            </a:r>
          </a:p>
          <a:p>
            <a:pPr lvl="1"/>
            <a:r>
              <a:rPr lang="nl-BE" dirty="0" smtClean="0"/>
              <a:t>doelpubliek &gt; in eerste instantie artsen, later zouden ook patiënten toegang moeten krijgen</a:t>
            </a:r>
          </a:p>
          <a:p>
            <a:r>
              <a:rPr lang="nl-BE" dirty="0" smtClean="0"/>
              <a:t>EMD-leveranciers</a:t>
            </a:r>
            <a:endParaRPr lang="nl-BE" dirty="0"/>
          </a:p>
          <a:p>
            <a:pPr lvl="1"/>
            <a:r>
              <a:rPr lang="nl-BE" dirty="0" smtClean="0"/>
              <a:t>veilige toegang tot EMD vanop mobiele toestellen</a:t>
            </a:r>
            <a:endParaRPr lang="nl-BE" dirty="0"/>
          </a:p>
          <a:p>
            <a:pPr lvl="1"/>
            <a:r>
              <a:rPr lang="nl-BE" dirty="0" smtClean="0"/>
              <a:t>transparante toegang vanuit het EMD naar externe bronnen (Vitalink, CoZo, eHealthBox, Recip-e, enz.)</a:t>
            </a:r>
            <a:endParaRPr lang="nl-BE" dirty="0"/>
          </a:p>
          <a:p>
            <a:r>
              <a:rPr lang="nl-BE" dirty="0" smtClean="0"/>
              <a:t>Wit-Gele Kruis</a:t>
            </a:r>
            <a:endParaRPr lang="nl-BE" dirty="0"/>
          </a:p>
          <a:p>
            <a:pPr lvl="1"/>
            <a:r>
              <a:rPr lang="nl-BE" dirty="0" smtClean="0"/>
              <a:t>momenteel is er een webportaal (extranet) in ontwikkeling voor artsen en patiënten &gt; ook mobiel in de toekomst</a:t>
            </a:r>
            <a:endParaRPr lang="nl-BE" dirty="0"/>
          </a:p>
          <a:p>
            <a:pPr lvl="1"/>
            <a:r>
              <a:rPr lang="nl-BE" dirty="0" smtClean="0"/>
              <a:t>een thuisverpleegkundige is, in de context van facturatie derde betaler, verplicht om de eID in te lezen bij elk bezoek &gt; vraag of dat niet handiger kan</a:t>
            </a:r>
            <a:endParaRPr lang="nl-BE" dirty="0"/>
          </a:p>
          <a:p>
            <a:endParaRPr lang="nl-BE" dirty="0"/>
          </a:p>
          <a:p>
            <a:pPr fontAlgn="t"/>
            <a:endParaRPr lang="nl-BE" dirty="0"/>
          </a:p>
        </p:txBody>
      </p:sp>
    </p:spTree>
    <p:extLst>
      <p:ext uri="{BB962C8B-B14F-4D97-AF65-F5344CB8AC3E}">
        <p14:creationId xmlns:p14="http://schemas.microsoft.com/office/powerpoint/2010/main" val="6959263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
            </a:r>
            <a:br/>
            <a:r>
              <a:t/>
            </a:r>
            <a:br/>
            <a:r>
              <a:rPr lang="nl-BE" sz="4400" b="1" dirty="0"/>
              <a:t>Rol en verantwoordelijkheden van het </a:t>
            </a:r>
            <a:r>
              <a:rPr lang="nl-BE" sz="4400" b="1" dirty="0">
                <a:solidFill>
                  <a:srgbClr val="3E6E5A"/>
                </a:solidFill>
              </a:rPr>
              <a:t>eHealth</a:t>
            </a:r>
            <a:r>
              <a:rPr lang="nl-BE" sz="4400" b="1" dirty="0"/>
              <a:t>-platform</a:t>
            </a:r>
            <a:r>
              <a:t/>
            </a:r>
            <a:br/>
            <a:endParaRPr lang="nl-BE" b="1" dirty="0"/>
          </a:p>
        </p:txBody>
      </p:sp>
      <p:pic>
        <p:nvPicPr>
          <p:cNvPr id="4" name="Picture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457200" y="2379947"/>
            <a:ext cx="8229600" cy="3317306"/>
          </a:xfrm>
          <a:prstGeom prst="rect">
            <a:avLst/>
          </a:prstGeom>
          <a:noFill/>
          <a:ln>
            <a:noFill/>
          </a:ln>
        </p:spPr>
      </p:pic>
      <p:sp>
        <p:nvSpPr>
          <p:cNvPr id="11" name="Content Placeholder 10"/>
          <p:cNvSpPr>
            <a:spLocks noGrp="1"/>
          </p:cNvSpPr>
          <p:nvPr>
            <p:ph type="body" sz="half" idx="4294967295"/>
          </p:nvPr>
        </p:nvSpPr>
        <p:spPr>
          <a:xfrm>
            <a:off x="0" y="2133600"/>
            <a:ext cx="2139950" cy="4243388"/>
          </a:xfrm>
        </p:spPr>
        <p:txBody>
          <a:bodyPr>
            <a:normAutofit/>
          </a:bodyPr>
          <a:lstStyle/>
          <a:p>
            <a:pPr marL="92075" lvl="1" indent="0">
              <a:lnSpc>
                <a:spcPct val="80000"/>
              </a:lnSpc>
              <a:buNone/>
              <a:defRPr/>
            </a:pPr>
            <a:endParaRPr lang="fr-BE" sz="2000" dirty="0" smtClean="0">
              <a:sym typeface="Arial" pitchFamily="34" charset="0"/>
            </a:endParaRPr>
          </a:p>
          <a:p>
            <a:pPr marL="416878" indent="-342900">
              <a:lnSpc>
                <a:spcPct val="80000"/>
              </a:lnSpc>
            </a:pPr>
            <a:endParaRPr lang="fr-BE" sz="2000" dirty="0" smtClean="0"/>
          </a:p>
          <a:p>
            <a:pPr marL="73978" indent="0">
              <a:lnSpc>
                <a:spcPct val="80000"/>
              </a:lnSpc>
              <a:buFont typeface="Calibri" pitchFamily="34" charset="0"/>
              <a:buNone/>
            </a:pPr>
            <a:endParaRPr lang="fr-BE" sz="2400" dirty="0">
              <a:solidFill>
                <a:srgbClr val="000000"/>
              </a:solidFill>
              <a:sym typeface="Arial" pitchFamily="34" charset="0"/>
            </a:endParaRPr>
          </a:p>
          <a:p>
            <a:pPr marL="0" indent="0" eaLnBrk="0" fontAlgn="base" hangingPunct="0">
              <a:spcAft>
                <a:spcPct val="0"/>
              </a:spcAft>
              <a:buNone/>
              <a:defRPr/>
            </a:pPr>
            <a:endParaRPr lang="fr-FR" sz="1600" dirty="0"/>
          </a:p>
        </p:txBody>
      </p:sp>
      <p:sp>
        <p:nvSpPr>
          <p:cNvPr id="6" name="Date Placeholder 1"/>
          <p:cNvSpPr>
            <a:spLocks noGrp="1"/>
          </p:cNvSpPr>
          <p:nvPr>
            <p:ph type="dt" sz="half" idx="10"/>
          </p:nvPr>
        </p:nvSpPr>
        <p:spPr>
          <a:xfrm>
            <a:off x="457200" y="18288"/>
            <a:ext cx="2895600" cy="329184"/>
          </a:xfrm>
        </p:spPr>
        <p:txBody>
          <a:bodyPr/>
          <a:lstStyle/>
          <a:p>
            <a:r>
              <a:rPr lang="nl-BE" dirty="0" smtClean="0"/>
              <a:t>24/03/2016</a:t>
            </a:r>
            <a:endParaRPr lang="nl-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24</a:t>
            </a:fld>
            <a:endParaRPr lang="nl-BE" dirty="0"/>
          </a:p>
        </p:txBody>
      </p:sp>
    </p:spTree>
    <p:extLst>
      <p:ext uri="{BB962C8B-B14F-4D97-AF65-F5344CB8AC3E}">
        <p14:creationId xmlns:p14="http://schemas.microsoft.com/office/powerpoint/2010/main" val="36260690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bwMode="auto">
          <a:xfrm>
            <a:off x="457200" y="1331913"/>
            <a:ext cx="8267700" cy="533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nl-BE" altLang="en-US" sz="800" b="1" dirty="0" smtClean="0"/>
          </a:p>
          <a:p>
            <a:pPr eaLnBrk="1" hangingPunct="1"/>
            <a:r>
              <a:rPr lang="nl-BE" altLang="en-US" sz="2000" b="1" dirty="0" smtClean="0"/>
              <a:t>Hoe?</a:t>
            </a:r>
          </a:p>
          <a:p>
            <a:pPr eaLnBrk="1" hangingPunct="1"/>
            <a:endParaRPr lang="nl-BE" altLang="en-US" sz="800" b="1" dirty="0" smtClean="0"/>
          </a:p>
          <a:p>
            <a:pPr lvl="1" eaLnBrk="1" hangingPunct="1"/>
            <a:r>
              <a:rPr lang="nl-BE" altLang="en-US" sz="1800" dirty="0" smtClean="0"/>
              <a:t>door </a:t>
            </a:r>
            <a:r>
              <a:rPr lang="nl-BE" altLang="en-US" sz="1800" b="1" dirty="0" smtClean="0"/>
              <a:t>een goed georganiseerde, onderlinge elektronische dienstverlening</a:t>
            </a:r>
            <a:r>
              <a:rPr lang="nl-BE" altLang="en-US" sz="1800" dirty="0" smtClean="0"/>
              <a:t> en </a:t>
            </a:r>
            <a:r>
              <a:rPr lang="nl-BE" altLang="en-US" sz="1800" b="1" dirty="0" smtClean="0"/>
              <a:t>informatie-uitwisseling</a:t>
            </a:r>
            <a:r>
              <a:rPr lang="nl-BE" altLang="en-US" sz="1800" dirty="0" smtClean="0"/>
              <a:t> tussen alle actoren in de gezondheidszorg</a:t>
            </a:r>
          </a:p>
          <a:p>
            <a:pPr lvl="1" eaLnBrk="1" hangingPunct="1"/>
            <a:r>
              <a:rPr lang="nl-BE" altLang="en-US" sz="1800" dirty="0" smtClean="0"/>
              <a:t>met de </a:t>
            </a:r>
            <a:r>
              <a:rPr lang="nl-BE" altLang="en-US" sz="1800" b="1" dirty="0" smtClean="0"/>
              <a:t>nodige waarborgen</a:t>
            </a:r>
            <a:r>
              <a:rPr lang="nl-BE" altLang="en-US" sz="1800" dirty="0" smtClean="0"/>
              <a:t> op het vlak van de </a:t>
            </a:r>
            <a:r>
              <a:rPr lang="nl-BE" altLang="en-US" sz="1800" b="1" dirty="0" smtClean="0"/>
              <a:t>informatieveiligheid</a:t>
            </a:r>
            <a:r>
              <a:rPr lang="nl-BE" altLang="en-US" sz="1800" dirty="0" smtClean="0"/>
              <a:t>, de </a:t>
            </a:r>
            <a:r>
              <a:rPr lang="nl-BE" altLang="en-US" sz="1800" b="1" dirty="0" smtClean="0"/>
              <a:t>bescherming van de persoonlijke levenssfeer</a:t>
            </a:r>
            <a:r>
              <a:rPr lang="nl-BE" altLang="en-US" sz="1800" dirty="0" smtClean="0"/>
              <a:t> en het </a:t>
            </a:r>
            <a:r>
              <a:rPr lang="nl-BE" altLang="en-US" sz="1800" b="1" dirty="0" smtClean="0"/>
              <a:t>beroepsgeheim</a:t>
            </a:r>
          </a:p>
          <a:p>
            <a:pPr lvl="1" eaLnBrk="1" hangingPunct="1"/>
            <a:endParaRPr lang="nl-BE" altLang="en-US" sz="800" b="1" dirty="0" smtClean="0"/>
          </a:p>
          <a:p>
            <a:pPr eaLnBrk="1" hangingPunct="1"/>
            <a:r>
              <a:rPr lang="nl-BE" altLang="en-US" sz="2000" b="1" dirty="0" smtClean="0"/>
              <a:t>Wat?</a:t>
            </a:r>
          </a:p>
          <a:p>
            <a:pPr eaLnBrk="1" hangingPunct="1"/>
            <a:endParaRPr lang="nl-BE" altLang="en-US" sz="800" b="1" dirty="0" smtClean="0"/>
          </a:p>
          <a:p>
            <a:pPr lvl="1" eaLnBrk="1" hangingPunct="1"/>
            <a:r>
              <a:rPr lang="nl-BE" altLang="en-US" sz="1800" dirty="0" smtClean="0"/>
              <a:t>optimaliseren van de </a:t>
            </a:r>
            <a:r>
              <a:rPr lang="nl-BE" altLang="en-US" sz="1800" b="1" dirty="0" smtClean="0"/>
              <a:t>kwaliteit</a:t>
            </a:r>
            <a:r>
              <a:rPr lang="nl-BE" altLang="en-US" sz="1800" dirty="0" smtClean="0"/>
              <a:t> en de </a:t>
            </a:r>
            <a:r>
              <a:rPr lang="nl-BE" altLang="en-US" sz="1800" b="1" dirty="0" smtClean="0"/>
              <a:t>continuïteit</a:t>
            </a:r>
            <a:r>
              <a:rPr lang="nl-BE" altLang="en-US" sz="1800" dirty="0" smtClean="0"/>
              <a:t> van de gezondheidszorgverstrekking </a:t>
            </a:r>
          </a:p>
          <a:p>
            <a:pPr lvl="1" eaLnBrk="1" hangingPunct="1"/>
            <a:r>
              <a:rPr lang="nl-BE" altLang="en-US" sz="1800" dirty="0" smtClean="0"/>
              <a:t>optimaliseren van de </a:t>
            </a:r>
            <a:r>
              <a:rPr lang="nl-BE" altLang="en-US" sz="1800" b="1" dirty="0" smtClean="0"/>
              <a:t>veiligheid van de patiënt</a:t>
            </a:r>
          </a:p>
          <a:p>
            <a:pPr lvl="1" eaLnBrk="1" hangingPunct="1"/>
            <a:r>
              <a:rPr lang="nl-BE" altLang="en-US" sz="1800" b="1" dirty="0" smtClean="0"/>
              <a:t>vereenvoudigen van de administratieve formaliteiten</a:t>
            </a:r>
            <a:r>
              <a:rPr lang="nl-BE" altLang="en-US" sz="1800" dirty="0" smtClean="0"/>
              <a:t> voor alle actoren in de gezondheidszorg</a:t>
            </a:r>
          </a:p>
          <a:p>
            <a:pPr lvl="1" eaLnBrk="1" hangingPunct="1"/>
            <a:r>
              <a:rPr lang="nl-BE" altLang="en-US" sz="1800" dirty="0" smtClean="0"/>
              <a:t>degelijk </a:t>
            </a:r>
            <a:r>
              <a:rPr lang="nl-BE" altLang="en-US" sz="1800" b="1" dirty="0" smtClean="0"/>
              <a:t>ondersteunen</a:t>
            </a:r>
            <a:r>
              <a:rPr lang="nl-BE" altLang="en-US" sz="1800" dirty="0" smtClean="0"/>
              <a:t> van het gezondheidszorgbeleid</a:t>
            </a:r>
          </a:p>
          <a:p>
            <a:pPr lvl="1" eaLnBrk="1" hangingPunct="1"/>
            <a:endParaRPr lang="nl-BE" altLang="en-US" dirty="0" smtClean="0"/>
          </a:p>
          <a:p>
            <a:pPr eaLnBrk="1" hangingPunct="1"/>
            <a:endParaRPr lang="nl-BE" altLang="en-US" dirty="0" smtClean="0"/>
          </a:p>
        </p:txBody>
      </p:sp>
      <p:sp>
        <p:nvSpPr>
          <p:cNvPr id="2" name="Title 1"/>
          <p:cNvSpPr>
            <a:spLocks noGrp="1"/>
          </p:cNvSpPr>
          <p:nvPr>
            <p:ph type="title"/>
          </p:nvPr>
        </p:nvSpPr>
        <p:spPr/>
        <p:txBody>
          <a:bodyPr/>
          <a:lstStyle/>
          <a:p>
            <a:r>
              <a:rPr lang="nl-BE" altLang="en-US" dirty="0"/>
              <a:t>Doelstellingen </a:t>
            </a:r>
            <a:r>
              <a:rPr lang="nl-BE" altLang="en-US" dirty="0">
                <a:solidFill>
                  <a:srgbClr val="3E6E5A"/>
                </a:solidFill>
              </a:rPr>
              <a:t>eHealth</a:t>
            </a:r>
            <a:r>
              <a:rPr lang="nl-BE" altLang="en-US" dirty="0"/>
              <a:t>-platform</a:t>
            </a:r>
            <a:endParaRPr lang="nl-BE" dirty="0"/>
          </a:p>
        </p:txBody>
      </p:sp>
      <p:sp>
        <p:nvSpPr>
          <p:cNvPr id="5" name="Date Placeholder 1"/>
          <p:cNvSpPr>
            <a:spLocks noGrp="1"/>
          </p:cNvSpPr>
          <p:nvPr>
            <p:ph type="dt" sz="half" idx="10"/>
          </p:nvPr>
        </p:nvSpPr>
        <p:spPr>
          <a:xfrm>
            <a:off x="457200" y="18288"/>
            <a:ext cx="2895600" cy="329184"/>
          </a:xfrm>
        </p:spPr>
        <p:txBody>
          <a:bodyPr/>
          <a:lstStyle/>
          <a:p>
            <a:r>
              <a:rPr lang="nl-BE" dirty="0" smtClean="0"/>
              <a:t>24/03/2016</a:t>
            </a:r>
            <a:endParaRPr lang="nl-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25</a:t>
            </a:fld>
            <a:endParaRPr lang="nl-BE" dirty="0"/>
          </a:p>
        </p:txBody>
      </p:sp>
    </p:spTree>
    <p:extLst>
      <p:ext uri="{BB962C8B-B14F-4D97-AF65-F5344CB8AC3E}">
        <p14:creationId xmlns:p14="http://schemas.microsoft.com/office/powerpoint/2010/main" val="2426840564"/>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altLang="en-US" smtClean="0">
                <a:sym typeface="Arial" charset="0"/>
              </a:rPr>
              <a:t>10 opdrachten</a:t>
            </a:r>
            <a:endParaRPr lang="nl-BE" dirty="0"/>
          </a:p>
        </p:txBody>
      </p:sp>
      <p:sp>
        <p:nvSpPr>
          <p:cNvPr id="15363" name="Rectangle 3"/>
          <p:cNvSpPr>
            <a:spLocks noGrp="1" noChangeArrowheads="1"/>
          </p:cNvSpPr>
          <p:nvPr>
            <p:ph idx="1"/>
          </p:nvPr>
        </p:nvSpPr>
        <p:spPr/>
        <p:txBody>
          <a:bodyPr>
            <a:normAutofit lnSpcReduction="10000"/>
          </a:bodyPr>
          <a:lstStyle/>
          <a:p>
            <a:r>
              <a:rPr lang="nl-BE" altLang="en-US" dirty="0" smtClean="0">
                <a:sym typeface="Arial" charset="0"/>
              </a:rPr>
              <a:t>Ontwikkeling van een visie en van een strategie inzake </a:t>
            </a:r>
            <a:r>
              <a:rPr lang="nl-BE" altLang="en-US" dirty="0" smtClean="0">
                <a:solidFill>
                  <a:srgbClr val="3E6E5A"/>
                </a:solidFill>
                <a:sym typeface="Arial" charset="0"/>
              </a:rPr>
              <a:t>eHealth</a:t>
            </a:r>
            <a:r>
              <a:rPr lang="nl-BE" dirty="0" smtClean="0"/>
              <a:t> </a:t>
            </a:r>
          </a:p>
          <a:p>
            <a:endParaRPr lang="nl-BE" altLang="en-US" dirty="0" smtClean="0">
              <a:sym typeface="Arial" charset="0"/>
            </a:endParaRPr>
          </a:p>
          <a:p>
            <a:r>
              <a:rPr lang="nl-BE" altLang="en-US" dirty="0" smtClean="0">
                <a:sym typeface="Arial" charset="0"/>
              </a:rPr>
              <a:t>Organiseren van de samenwerking met andere overheidsinstanties die belast zijn met de coördinatie van de elektronische dienstverlening</a:t>
            </a:r>
            <a:r>
              <a:rPr lang="nl-BE" dirty="0" smtClean="0"/>
              <a:t> </a:t>
            </a:r>
          </a:p>
          <a:p>
            <a:endParaRPr lang="nl-BE" altLang="en-US" dirty="0" smtClean="0">
              <a:sym typeface="Arial" charset="0"/>
            </a:endParaRPr>
          </a:p>
          <a:p>
            <a:r>
              <a:rPr lang="nl-BE" altLang="en-US" dirty="0" smtClean="0">
                <a:sym typeface="Arial" charset="0"/>
              </a:rPr>
              <a:t>De motor van de noodzakelijke veranderingen zijn voor de uitvoering van de visie en de strategie inzake </a:t>
            </a:r>
            <a:r>
              <a:rPr lang="nl-BE" altLang="en-US" dirty="0" smtClean="0">
                <a:solidFill>
                  <a:srgbClr val="3E6E5A"/>
                </a:solidFill>
                <a:sym typeface="Arial" charset="0"/>
              </a:rPr>
              <a:t>eHealth</a:t>
            </a:r>
            <a:r>
              <a:rPr lang="nl-BE" dirty="0" smtClean="0"/>
              <a:t>  </a:t>
            </a:r>
          </a:p>
          <a:p>
            <a:endParaRPr lang="nl-BE" altLang="en-US" dirty="0" smtClean="0">
              <a:sym typeface="Arial" charset="0"/>
            </a:endParaRPr>
          </a:p>
          <a:p>
            <a:r>
              <a:rPr lang="nl-BE" altLang="en-US" dirty="0" smtClean="0">
                <a:sym typeface="Arial" charset="0"/>
              </a:rPr>
              <a:t>Vastleggen van functionele en techische normen, standaarden, specificaties en basisarchitectuur inzake ICT  </a:t>
            </a:r>
          </a:p>
          <a:p>
            <a:endParaRPr lang="nl-BE" altLang="en-US" dirty="0" smtClean="0">
              <a:sym typeface="Arial" charset="0"/>
            </a:endParaRPr>
          </a:p>
          <a:p>
            <a:endParaRPr lang="nl-BE" altLang="en-US" dirty="0" smtClean="0">
              <a:sym typeface="Arial" charset="0"/>
            </a:endParaRPr>
          </a:p>
        </p:txBody>
      </p:sp>
      <p:sp>
        <p:nvSpPr>
          <p:cNvPr id="6" name="Date Placeholder 3"/>
          <p:cNvSpPr>
            <a:spLocks noGrp="1"/>
          </p:cNvSpPr>
          <p:nvPr>
            <p:ph type="dt" sz="half" idx="10"/>
          </p:nvPr>
        </p:nvSpPr>
        <p:spPr/>
        <p:txBody>
          <a:bodyPr/>
          <a:lstStyle/>
          <a:p>
            <a:r>
              <a:rPr lang="nl-BE" dirty="0" smtClean="0"/>
              <a:t>24/03/2016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26</a:t>
            </a:fld>
            <a:endParaRPr lang="nl-BE"/>
          </a:p>
        </p:txBody>
      </p:sp>
    </p:spTree>
    <p:extLst>
      <p:ext uri="{BB962C8B-B14F-4D97-AF65-F5344CB8AC3E}">
        <p14:creationId xmlns:p14="http://schemas.microsoft.com/office/powerpoint/2010/main" val="877590867"/>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smtClean="0">
                <a:sym typeface="Arial" charset="0"/>
              </a:rPr>
              <a:t>10 opdrachten</a:t>
            </a:r>
            <a:endParaRPr lang="nl-BE" dirty="0"/>
          </a:p>
        </p:txBody>
      </p:sp>
      <p:sp>
        <p:nvSpPr>
          <p:cNvPr id="16387" name="Rectangle 3"/>
          <p:cNvSpPr>
            <a:spLocks noGrp="1" noChangeArrowheads="1"/>
          </p:cNvSpPr>
          <p:nvPr>
            <p:ph idx="1"/>
          </p:nvPr>
        </p:nvSpPr>
        <p:spPr/>
        <p:txBody>
          <a:bodyPr>
            <a:normAutofit/>
          </a:bodyPr>
          <a:lstStyle/>
          <a:p>
            <a:r>
              <a:rPr lang="nl-BE" altLang="en-US" dirty="0">
                <a:sym typeface="Arial" charset="0"/>
              </a:rPr>
              <a:t>Registreren van software voor het beheer van elektronische patiëntendossiers  </a:t>
            </a:r>
            <a:endParaRPr lang="nl-BE" altLang="en-US" dirty="0" smtClean="0">
              <a:sym typeface="Arial" charset="0"/>
            </a:endParaRPr>
          </a:p>
          <a:p>
            <a:endParaRPr lang="nl-BE" altLang="en-US" dirty="0">
              <a:sym typeface="Arial" charset="0"/>
            </a:endParaRPr>
          </a:p>
          <a:p>
            <a:r>
              <a:rPr lang="nl-BE" altLang="en-US" dirty="0" smtClean="0">
                <a:sym typeface="Arial" charset="0"/>
              </a:rPr>
              <a:t>Concipiëren, uitwerken en beheren van een samenwerkingsplatform voor de veilige elektronische gegevensuitwisseling met de bijhorende basisdiensten </a:t>
            </a:r>
          </a:p>
          <a:p>
            <a:endParaRPr lang="nl-BE" altLang="en-US" dirty="0" smtClean="0">
              <a:sym typeface="Arial" charset="0"/>
            </a:endParaRPr>
          </a:p>
          <a:p>
            <a:r>
              <a:rPr lang="nl-BE" altLang="en-US" dirty="0" smtClean="0">
                <a:sym typeface="Arial" charset="0"/>
              </a:rPr>
              <a:t>Een akkoord bereiken over een taakverdeling en over de kwaliteitsnormen en nagaan of de kwaliteitsnormen worden nageleefd</a:t>
            </a:r>
          </a:p>
        </p:txBody>
      </p:sp>
      <p:sp>
        <p:nvSpPr>
          <p:cNvPr id="6" name="Date Placeholder 3"/>
          <p:cNvSpPr>
            <a:spLocks noGrp="1"/>
          </p:cNvSpPr>
          <p:nvPr>
            <p:ph type="dt" sz="half" idx="10"/>
          </p:nvPr>
        </p:nvSpPr>
        <p:spPr/>
        <p:txBody>
          <a:bodyPr/>
          <a:lstStyle/>
          <a:p>
            <a:r>
              <a:rPr lang="nl-BE" dirty="0" smtClean="0"/>
              <a:t>24/03/2016</a:t>
            </a:r>
            <a:endParaRPr lang="nl-BE" dirty="0"/>
          </a:p>
        </p:txBody>
      </p:sp>
      <p:sp>
        <p:nvSpPr>
          <p:cNvPr id="4" name="Slide Number Placeholder 3"/>
          <p:cNvSpPr>
            <a:spLocks noGrp="1"/>
          </p:cNvSpPr>
          <p:nvPr>
            <p:ph type="sldNum" sz="quarter" idx="12"/>
          </p:nvPr>
        </p:nvSpPr>
        <p:spPr/>
        <p:txBody>
          <a:bodyPr/>
          <a:lstStyle/>
          <a:p>
            <a:fld id="{BAADB71D-6A6A-403E-B8B0-DAC18C9A03D5}" type="slidenum">
              <a:rPr lang="en-US" smtClean="0"/>
              <a:pPr/>
              <a:t>27</a:t>
            </a:fld>
            <a:endParaRPr lang="nl-BE"/>
          </a:p>
        </p:txBody>
      </p:sp>
    </p:spTree>
    <p:extLst>
      <p:ext uri="{BB962C8B-B14F-4D97-AF65-F5344CB8AC3E}">
        <p14:creationId xmlns:p14="http://schemas.microsoft.com/office/powerpoint/2010/main" val="3768935036"/>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10 opdrachten</a:t>
            </a:r>
            <a:endParaRPr lang="nl-BE" dirty="0"/>
          </a:p>
        </p:txBody>
      </p:sp>
      <p:sp>
        <p:nvSpPr>
          <p:cNvPr id="3" name="Tijdelijke aanduiding voor inhoud 2"/>
          <p:cNvSpPr>
            <a:spLocks noGrp="1"/>
          </p:cNvSpPr>
          <p:nvPr>
            <p:ph idx="1"/>
          </p:nvPr>
        </p:nvSpPr>
        <p:spPr/>
        <p:txBody>
          <a:bodyPr>
            <a:normAutofit lnSpcReduction="10000"/>
          </a:bodyPr>
          <a:lstStyle/>
          <a:p>
            <a:r>
              <a:rPr lang="nl-BE" altLang="en-US" dirty="0">
                <a:sym typeface="Arial" charset="0"/>
              </a:rPr>
              <a:t>Als onafhankelijke trusted</a:t>
            </a:r>
            <a:r>
              <a:rPr lang="nl-BE" dirty="0" smtClean="0"/>
              <a:t> </a:t>
            </a:r>
            <a:r>
              <a:rPr lang="nl-BE" altLang="en-US" dirty="0">
                <a:sym typeface="Arial" charset="0"/>
              </a:rPr>
              <a:t>third party (TTP) optreden voor het coderen en anonimiseren van persoonsgegevens m.b.t. de gezondheid voor rekening van bepaalde, in de wet opgesomde instanties ter ondersteuning van het wetenschappelijk onderzoek en het beleid </a:t>
            </a:r>
          </a:p>
          <a:p>
            <a:endParaRPr lang="nl-BE" altLang="en-US" dirty="0" smtClean="0">
              <a:sym typeface="Arial" charset="0"/>
            </a:endParaRPr>
          </a:p>
          <a:p>
            <a:r>
              <a:rPr lang="nl-BE" altLang="en-US" dirty="0" smtClean="0">
                <a:sym typeface="Arial" charset="0"/>
              </a:rPr>
              <a:t>De totstandkoming van programma's en projecten promoten en coördineren</a:t>
            </a:r>
            <a:r>
              <a:rPr lang="nl-BE" dirty="0" smtClean="0"/>
              <a:t> </a:t>
            </a:r>
          </a:p>
          <a:p>
            <a:endParaRPr lang="nl-BE" altLang="en-US" dirty="0">
              <a:sym typeface="Arial" charset="0"/>
            </a:endParaRPr>
          </a:p>
          <a:p>
            <a:r>
              <a:rPr lang="nl-BE" altLang="en-US" dirty="0">
                <a:sym typeface="Arial" charset="0"/>
              </a:rPr>
              <a:t>De ICT-aspecten van de gegevensuitwisseling beheren en coördineren in het kader van de elektronische patiëntendossiers en van de elektronische medische voorschriften</a:t>
            </a:r>
          </a:p>
        </p:txBody>
      </p:sp>
      <p:sp>
        <p:nvSpPr>
          <p:cNvPr id="5" name="Tijdelijke aanduiding voor dianummer 4"/>
          <p:cNvSpPr>
            <a:spLocks noGrp="1"/>
          </p:cNvSpPr>
          <p:nvPr>
            <p:ph type="sldNum" sz="quarter" idx="12"/>
          </p:nvPr>
        </p:nvSpPr>
        <p:spPr/>
        <p:txBody>
          <a:bodyPr/>
          <a:lstStyle/>
          <a:p>
            <a:fld id="{BAADB71D-6A6A-403E-B8B0-DAC18C9A03D5}" type="slidenum">
              <a:rPr lang="en-US" smtClean="0"/>
              <a:pPr/>
              <a:t>28</a:t>
            </a:fld>
            <a:endParaRPr lang="nl-BE" dirty="0"/>
          </a:p>
        </p:txBody>
      </p:sp>
      <p:sp>
        <p:nvSpPr>
          <p:cNvPr id="6" name="Date Placeholder 1"/>
          <p:cNvSpPr>
            <a:spLocks noGrp="1"/>
          </p:cNvSpPr>
          <p:nvPr>
            <p:ph type="dt" sz="half" idx="10"/>
          </p:nvPr>
        </p:nvSpPr>
        <p:spPr>
          <a:xfrm>
            <a:off x="457200" y="18288"/>
            <a:ext cx="2895600" cy="329184"/>
          </a:xfrm>
        </p:spPr>
        <p:txBody>
          <a:bodyPr/>
          <a:lstStyle/>
          <a:p>
            <a:r>
              <a:rPr lang="nl-BE" dirty="0" smtClean="0"/>
              <a:t>24/03/2016</a:t>
            </a:r>
            <a:endParaRPr lang="nl-BE" dirty="0"/>
          </a:p>
        </p:txBody>
      </p:sp>
    </p:spTree>
    <p:extLst>
      <p:ext uri="{BB962C8B-B14F-4D97-AF65-F5344CB8AC3E}">
        <p14:creationId xmlns:p14="http://schemas.microsoft.com/office/powerpoint/2010/main" val="3753251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nl-BE" altLang="en-US" dirty="0" smtClean="0">
                <a:sym typeface="Arial" charset="0"/>
              </a:rPr>
              <a:t>Mobile Health &amp; </a:t>
            </a:r>
            <a:r>
              <a:rPr lang="nl-BE" altLang="en-US" dirty="0" smtClean="0">
                <a:solidFill>
                  <a:srgbClr val="3E6E5A"/>
                </a:solidFill>
                <a:sym typeface="Arial" charset="0"/>
              </a:rPr>
              <a:t>eHealth</a:t>
            </a:r>
            <a:r>
              <a:rPr lang="nl-BE" altLang="en-US" dirty="0">
                <a:sym typeface="Arial" charset="0"/>
              </a:rPr>
              <a:t>-platform</a:t>
            </a:r>
          </a:p>
        </p:txBody>
      </p:sp>
      <p:sp>
        <p:nvSpPr>
          <p:cNvPr id="2" name="Date Placeholder 1"/>
          <p:cNvSpPr>
            <a:spLocks noGrp="1"/>
          </p:cNvSpPr>
          <p:nvPr>
            <p:ph type="dt" sz="half" idx="10"/>
          </p:nvPr>
        </p:nvSpPr>
        <p:spPr/>
        <p:txBody>
          <a:bodyPr/>
          <a:lstStyle/>
          <a:p>
            <a:r>
              <a:rPr lang="nl-BE" dirty="0" smtClean="0"/>
              <a:t>24/03/2016</a:t>
            </a:r>
            <a:endParaRPr lang="nl-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29</a:t>
            </a:fld>
            <a:endParaRPr lang="nl-BE"/>
          </a:p>
        </p:txBody>
      </p:sp>
      <p:sp>
        <p:nvSpPr>
          <p:cNvPr id="4" name="Content Placeholder 3"/>
          <p:cNvSpPr>
            <a:spLocks noGrp="1"/>
          </p:cNvSpPr>
          <p:nvPr>
            <p:ph idx="1"/>
          </p:nvPr>
        </p:nvSpPr>
        <p:spPr/>
        <p:txBody>
          <a:bodyPr>
            <a:normAutofit/>
          </a:bodyPr>
          <a:lstStyle/>
          <a:p>
            <a:pPr fontAlgn="t"/>
            <a:r>
              <a:rPr lang="nl-BE" dirty="0" smtClean="0"/>
              <a:t>Bestuursovereenkomst tussen de federale Staat en het </a:t>
            </a:r>
            <a:r>
              <a:rPr lang="nl-BE" dirty="0" smtClean="0">
                <a:solidFill>
                  <a:srgbClr val="3E6E5A"/>
                </a:solidFill>
              </a:rPr>
              <a:t>eHealth</a:t>
            </a:r>
            <a:r>
              <a:rPr lang="nl-BE" dirty="0" smtClean="0"/>
              <a:t>-platform voor de periode 2016 tot 2018</a:t>
            </a:r>
          </a:p>
          <a:p>
            <a:pPr lvl="1" fontAlgn="t"/>
            <a:r>
              <a:rPr lang="nl-BE" dirty="0" smtClean="0"/>
              <a:t>Art. 8 - Concipiëren, beheren, ontwikkelen, onderhouden en waken over de continuïteit van de basisdiensten</a:t>
            </a:r>
            <a:endParaRPr lang="nl-BE" i="1" dirty="0"/>
          </a:p>
          <a:p>
            <a:pPr lvl="2"/>
            <a:r>
              <a:rPr lang="nl-BE" dirty="0" smtClean="0"/>
              <a:t>in het kader van initiatieven inzake mHealth (telegeneeskunde, telemonitoring en mobile devices zoals apps) zorgt het eHealth-platform ervoor</a:t>
            </a:r>
            <a:endParaRPr lang="nl-BE" sz="1000" dirty="0"/>
          </a:p>
          <a:p>
            <a:pPr lvl="3"/>
            <a:r>
              <a:rPr lang="nl-BE" dirty="0" smtClean="0"/>
              <a:t>om best practices over dit thema in verband met de bescherming van de privacy en de veiligheid van de gegevens uit te werken en te publiceren</a:t>
            </a:r>
            <a:endParaRPr lang="nl-BE" sz="1000" dirty="0"/>
          </a:p>
          <a:p>
            <a:pPr lvl="3"/>
            <a:r>
              <a:rPr lang="nl-BE" dirty="0" smtClean="0"/>
              <a:t>om een architectuur vast te leggen die een maximale interoperabiliteit garandeert met als doel een automatische opname van gegevens afkomstig van mobiele toepassingen in het EMD van de arts en in het EPD van het ziekenhuis</a:t>
            </a:r>
            <a:endParaRPr lang="nl-BE" sz="1000" dirty="0"/>
          </a:p>
          <a:p>
            <a:pPr lvl="3"/>
            <a:r>
              <a:rPr lang="nl-BE" dirty="0" smtClean="0"/>
              <a:t>dat de basisdiensten die ter beschikking worden gesteld van de actoren in de gezondheidszorg (oa gebruikers- en toegangsbeheer) in deze nieuwe mobiele omgevingen kunnen worden gebruikt</a:t>
            </a:r>
            <a:endParaRPr lang="nl-BE" sz="1000" dirty="0"/>
          </a:p>
          <a:p>
            <a:pPr fontAlgn="t"/>
            <a:endParaRPr lang="nl-BE" dirty="0"/>
          </a:p>
        </p:txBody>
      </p:sp>
    </p:spTree>
    <p:extLst>
      <p:ext uri="{BB962C8B-B14F-4D97-AF65-F5344CB8AC3E}">
        <p14:creationId xmlns:p14="http://schemas.microsoft.com/office/powerpoint/2010/main" val="4058556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nl-BE" altLang="en-US" dirty="0" smtClean="0">
                <a:sym typeface="Arial" charset="0"/>
              </a:rPr>
              <a:t>Inleiding: Mobile Health (mHealth)</a:t>
            </a:r>
            <a:endParaRPr lang="nl-BE" altLang="en-US" dirty="0">
              <a:sym typeface="Arial" charset="0"/>
            </a:endParaRPr>
          </a:p>
        </p:txBody>
      </p:sp>
      <p:sp>
        <p:nvSpPr>
          <p:cNvPr id="5123" name="Rectangle 3"/>
          <p:cNvSpPr>
            <a:spLocks noGrp="1" noChangeArrowheads="1"/>
          </p:cNvSpPr>
          <p:nvPr>
            <p:ph idx="1"/>
          </p:nvPr>
        </p:nvSpPr>
        <p:spPr/>
        <p:txBody>
          <a:bodyPr>
            <a:normAutofit/>
          </a:bodyPr>
          <a:lstStyle/>
          <a:p>
            <a:r>
              <a:rPr lang="nl-BE" dirty="0" smtClean="0"/>
              <a:t>Mobile Health (mHealth): medische praktijk die mobiele toepassingen (smartphones, tablets, laptops, ...) als ondersteuning heeft</a:t>
            </a:r>
          </a:p>
          <a:p>
            <a:r>
              <a:rPr lang="nl-BE" altLang="en-US" dirty="0" smtClean="0">
                <a:sym typeface="Arial" charset="0"/>
              </a:rPr>
              <a:t>In deze </a:t>
            </a:r>
            <a:r>
              <a:rPr lang="nl-BE" altLang="en-US" dirty="0" smtClean="0">
                <a:sym typeface="Arial" charset="0"/>
              </a:rPr>
              <a:t>presentatie ligt de </a:t>
            </a:r>
            <a:r>
              <a:rPr lang="nl-BE" altLang="en-US" dirty="0" smtClean="0">
                <a:sym typeface="Arial" charset="0"/>
              </a:rPr>
              <a:t>focus op gezondheids-apps: computerprogramma’s die functioneren op een mobiel apparaat  </a:t>
            </a:r>
          </a:p>
          <a:p>
            <a:r>
              <a:rPr lang="nl-BE" dirty="0" smtClean="0"/>
              <a:t>Meer dan 120.000 gezondheids-apps zijn beschikbaar in de verschillende </a:t>
            </a:r>
            <a:r>
              <a:rPr lang="nl-BE" dirty="0" smtClean="0"/>
              <a:t>appstores </a:t>
            </a:r>
            <a:r>
              <a:rPr lang="nl-BE" dirty="0" smtClean="0"/>
              <a:t>en op platformen</a:t>
            </a:r>
          </a:p>
          <a:p>
            <a:r>
              <a:rPr lang="nl-BE" dirty="0" smtClean="0"/>
              <a:t>Een groot </a:t>
            </a:r>
            <a:r>
              <a:rPr lang="nl-BE" dirty="0" smtClean="0"/>
              <a:t>deel daarvan zijn fitness/wellness-apps (stappentellers, apps die gewicht en BMI opvolgen, apps die geluiden maken  om makkelijker in slaap te vallen, …)</a:t>
            </a:r>
          </a:p>
          <a:p>
            <a:endParaRPr lang="nl-BE" dirty="0" smtClean="0"/>
          </a:p>
          <a:p>
            <a:endParaRPr lang="nl-BE" dirty="0" smtClean="0"/>
          </a:p>
          <a:p>
            <a:endParaRPr lang="nl-BE" altLang="en-US" dirty="0" smtClean="0">
              <a:sym typeface="Arial" charset="0"/>
            </a:endParaRPr>
          </a:p>
          <a:p>
            <a:endParaRPr lang="nl-BE" altLang="en-US" dirty="0" smtClean="0">
              <a:sym typeface="Arial" charset="0"/>
            </a:endParaRPr>
          </a:p>
          <a:p>
            <a:endParaRPr lang="nl-BE" altLang="en-US" dirty="0" smtClean="0">
              <a:sym typeface="Arial" charset="0"/>
            </a:endParaRPr>
          </a:p>
          <a:p>
            <a:pPr marL="274320" lvl="1" indent="0">
              <a:buNone/>
            </a:pPr>
            <a:endParaRPr lang="nl-BE" altLang="en-US" dirty="0" smtClean="0">
              <a:sym typeface="Arial" charset="0"/>
            </a:endParaRPr>
          </a:p>
        </p:txBody>
      </p:sp>
      <p:sp>
        <p:nvSpPr>
          <p:cNvPr id="2" name="Date Placeholder 1"/>
          <p:cNvSpPr>
            <a:spLocks noGrp="1"/>
          </p:cNvSpPr>
          <p:nvPr>
            <p:ph type="dt" sz="half" idx="10"/>
          </p:nvPr>
        </p:nvSpPr>
        <p:spPr/>
        <p:txBody>
          <a:bodyPr/>
          <a:lstStyle/>
          <a:p>
            <a:r>
              <a:rPr lang="nl-BE" dirty="0" smtClean="0"/>
              <a:t>24/03/2016</a:t>
            </a:r>
            <a:endParaRPr lang="nl-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3</a:t>
            </a:fld>
            <a:endParaRPr lang="nl-BE"/>
          </a:p>
        </p:txBody>
      </p:sp>
    </p:spTree>
    <p:extLst>
      <p:ext uri="{BB962C8B-B14F-4D97-AF65-F5344CB8AC3E}">
        <p14:creationId xmlns:p14="http://schemas.microsoft.com/office/powerpoint/2010/main" val="30163291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smtClean="0"/>
              <a:t>Basisarchitectuur</a:t>
            </a:r>
            <a:endParaRPr lang="nl-BE" dirty="0"/>
          </a:p>
        </p:txBody>
      </p:sp>
      <p:sp>
        <p:nvSpPr>
          <p:cNvPr id="75" name="Date Placeholder 3"/>
          <p:cNvSpPr>
            <a:spLocks noGrp="1"/>
          </p:cNvSpPr>
          <p:nvPr>
            <p:ph type="dt" sz="half" idx="10"/>
          </p:nvPr>
        </p:nvSpPr>
        <p:spPr/>
        <p:txBody>
          <a:bodyPr/>
          <a:lstStyle/>
          <a:p>
            <a:r>
              <a:rPr lang="nl-BE" dirty="0" smtClean="0"/>
              <a:t>24/03/2016</a:t>
            </a:r>
            <a:endParaRPr lang="nl-BE" dirty="0"/>
          </a:p>
        </p:txBody>
      </p:sp>
      <p:sp>
        <p:nvSpPr>
          <p:cNvPr id="4" name="Slide Number Placeholder 3"/>
          <p:cNvSpPr>
            <a:spLocks noGrp="1"/>
          </p:cNvSpPr>
          <p:nvPr>
            <p:ph type="sldNum" sz="quarter" idx="12"/>
          </p:nvPr>
        </p:nvSpPr>
        <p:spPr/>
        <p:txBody>
          <a:bodyPr/>
          <a:lstStyle/>
          <a:p>
            <a:fld id="{BAADB71D-6A6A-403E-B8B0-DAC18C9A03D5}" type="slidenum">
              <a:rPr lang="en-US" smtClean="0"/>
              <a:pPr/>
              <a:t>30</a:t>
            </a:fld>
            <a:endParaRPr lang="nl-BE"/>
          </a:p>
        </p:txBody>
      </p:sp>
      <p:pic>
        <p:nvPicPr>
          <p:cNvPr id="76"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fr-FR" altLang="en-US" sz="2400" b="1" i="1">
              <a:solidFill>
                <a:srgbClr val="000000"/>
              </a:solidFill>
            </a:endParaRPr>
          </a:p>
        </p:txBody>
      </p:sp>
      <p:sp>
        <p:nvSpPr>
          <p:cNvPr id="78"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79"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a:defRPr/>
            </a:pPr>
            <a:endParaRPr lang="fr-BE" sz="2400" b="1" i="1">
              <a:solidFill>
                <a:srgbClr val="FFFFFF"/>
              </a:solidFill>
              <a:effectLst>
                <a:outerShdw blurRad="38100" dist="38100" dir="2700000" algn="tl">
                  <a:srgbClr val="000000"/>
                </a:outerShdw>
              </a:effectLst>
            </a:endParaRPr>
          </a:p>
          <a:p>
            <a:pPr algn="ctr">
              <a:defRPr/>
            </a:pPr>
            <a:endParaRPr lang="en-GB" sz="2400" b="1" i="1">
              <a:solidFill>
                <a:srgbClr val="FFFFFF"/>
              </a:solidFill>
              <a:effectLst>
                <a:outerShdw blurRad="38100" dist="38100" dir="2700000" algn="tl">
                  <a:srgbClr val="000000"/>
                </a:outerShdw>
              </a:effectLst>
            </a:endParaRPr>
          </a:p>
        </p:txBody>
      </p:sp>
      <p:sp>
        <p:nvSpPr>
          <p:cNvPr id="80"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81"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82"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a:defRPr/>
            </a:pPr>
            <a:r>
              <a:rPr lang="nl-BE" sz="2400" b="1" i="1" dirty="0">
                <a:solidFill>
                  <a:srgbClr val="FFFFFF"/>
                </a:solidFill>
                <a:effectLst>
                  <a:outerShdw blurRad="38100" dist="38100" dir="2700000" algn="tl">
                    <a:srgbClr val="000000"/>
                  </a:outerShdw>
                </a:effectLst>
              </a:rPr>
              <a:t>Basisdiensten</a:t>
            </a:r>
          </a:p>
          <a:p>
            <a:pPr algn="ctr">
              <a:defRPr/>
            </a:pPr>
            <a:r>
              <a:rPr lang="nl-BE" sz="2400" b="1" i="1" dirty="0">
                <a:solidFill>
                  <a:srgbClr val="3E6E5A"/>
                </a:solidFill>
                <a:effectLst>
                  <a:outerShdw blurRad="38100" dist="38100" dir="2700000" algn="tl">
                    <a:srgbClr val="000000"/>
                  </a:outerShdw>
                </a:effectLst>
              </a:rPr>
              <a:t>eHealth</a:t>
            </a:r>
            <a:r>
              <a:rPr lang="nl-BE" sz="2400" b="1" i="1" dirty="0">
                <a:solidFill>
                  <a:srgbClr val="FFFFFF"/>
                </a:solidFill>
                <a:effectLst>
                  <a:outerShdw blurRad="38100" dist="38100" dir="2700000" algn="tl">
                    <a:srgbClr val="000000"/>
                  </a:outerShdw>
                </a:effectLst>
              </a:rPr>
              <a:t>-platform</a:t>
            </a:r>
          </a:p>
        </p:txBody>
      </p:sp>
      <p:sp>
        <p:nvSpPr>
          <p:cNvPr id="83"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nl-BE" altLang="en-US" sz="2400" b="1" i="1">
                <a:solidFill>
                  <a:srgbClr val="000000"/>
                </a:solidFill>
                <a:latin typeface="Arial" charset="0"/>
              </a:rPr>
              <a:t>Netwerk</a:t>
            </a:r>
          </a:p>
        </p:txBody>
      </p:sp>
      <p:pic>
        <p:nvPicPr>
          <p:cNvPr id="84" name="Picture 3"/>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275138" y="5713413"/>
            <a:ext cx="466725" cy="379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5"/>
          <p:cNvSpPr>
            <a:spLocks noChangeArrowheads="1"/>
          </p:cNvSpPr>
          <p:nvPr/>
        </p:nvSpPr>
        <p:spPr bwMode="auto">
          <a:xfrm>
            <a:off x="3476625" y="1289050"/>
            <a:ext cx="2286000" cy="762000"/>
          </a:xfrm>
          <a:prstGeom prst="ellipse">
            <a:avLst/>
          </a:prstGeom>
          <a:noFill/>
          <a:ln w="9525">
            <a:noFill/>
            <a:round/>
            <a:headEnd/>
            <a:tailEnd/>
          </a:ln>
          <a:effectLst/>
        </p:spPr>
        <p:txBody>
          <a:bodyPr wrap="none" anchor="ctr"/>
          <a:lstStyle/>
          <a:p>
            <a:pPr algn="ctr">
              <a:defRPr/>
            </a:pPr>
            <a:r>
              <a:rPr lang="nl-BE" sz="2000" b="1" i="1" dirty="0">
                <a:solidFill>
                  <a:srgbClr val="000000"/>
                </a:solidFill>
                <a:effectLst>
                  <a:outerShdw blurRad="38100" dist="38100" dir="2700000" algn="tl">
                    <a:srgbClr val="C0C0C0"/>
                  </a:outerShdw>
                </a:effectLst>
              </a:rPr>
              <a:t>Patiënten, zorgverleners</a:t>
            </a:r>
          </a:p>
          <a:p>
            <a:pPr algn="ctr">
              <a:defRPr/>
            </a:pPr>
            <a:r>
              <a:rPr lang="nl-BE" sz="2000" b="1" i="1" dirty="0">
                <a:solidFill>
                  <a:srgbClr val="000000"/>
                </a:solidFill>
                <a:effectLst>
                  <a:outerShdw blurRad="38100" dist="38100" dir="2700000" algn="tl">
                    <a:srgbClr val="C0C0C0"/>
                  </a:outerShdw>
                </a:effectLst>
              </a:rPr>
              <a:t>en zorginstellingen</a:t>
            </a:r>
            <a:endParaRPr lang="nl-BE" sz="2000" b="1" i="1" dirty="0">
              <a:solidFill>
                <a:srgbClr val="FFFFFF"/>
              </a:solidFill>
              <a:effectLst>
                <a:outerShdw blurRad="38100" dist="38100" dir="2700000" algn="tl">
                  <a:srgbClr val="C0C0C0"/>
                </a:outerShdw>
              </a:effectLst>
            </a:endParaRPr>
          </a:p>
        </p:txBody>
      </p:sp>
      <p:sp>
        <p:nvSpPr>
          <p:cNvPr id="86"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87"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8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pic>
        <p:nvPicPr>
          <p:cNvPr id="89"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Rectangle 21"/>
          <p:cNvSpPr>
            <a:spLocks noChangeArrowheads="1"/>
          </p:cNvSpPr>
          <p:nvPr/>
        </p:nvSpPr>
        <p:spPr bwMode="auto">
          <a:xfrm>
            <a:off x="315913" y="6091873"/>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l-BE" altLang="en-US" sz="2000" b="1" i="1" dirty="0">
                <a:solidFill>
                  <a:srgbClr val="CC9900"/>
                </a:solidFill>
              </a:rPr>
              <a:t>Leveranciers</a:t>
            </a:r>
          </a:p>
        </p:txBody>
      </p:sp>
      <p:sp>
        <p:nvSpPr>
          <p:cNvPr id="91" name="Rectangle 22"/>
          <p:cNvSpPr>
            <a:spLocks noChangeArrowheads="1"/>
          </p:cNvSpPr>
          <p:nvPr/>
        </p:nvSpPr>
        <p:spPr bwMode="auto">
          <a:xfrm>
            <a:off x="44450" y="3468688"/>
            <a:ext cx="2032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l-BE" altLang="en-US" sz="2000" b="1" i="1">
                <a:solidFill>
                  <a:srgbClr val="CC9900"/>
                </a:solidFill>
              </a:rPr>
              <a:t>Gebruikers</a:t>
            </a:r>
          </a:p>
        </p:txBody>
      </p:sp>
      <p:sp>
        <p:nvSpPr>
          <p:cNvPr id="92"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dirty="0">
                <a:solidFill>
                  <a:srgbClr val="FFFFFF"/>
                </a:solidFill>
                <a:effectLst>
                  <a:outerShdw blurRad="38100" dist="38100" dir="2700000" algn="tl">
                    <a:srgbClr val="000000"/>
                  </a:outerShdw>
                </a:effectLst>
              </a:rPr>
              <a:t>portaal </a:t>
            </a:r>
            <a:r>
              <a:rPr lang="nl-BE" sz="1400" i="1" dirty="0">
                <a:solidFill>
                  <a:srgbClr val="3E6E5A"/>
                </a:solidFill>
                <a:effectLst>
                  <a:outerShdw blurRad="38100" dist="38100" dir="2700000" algn="tl">
                    <a:srgbClr val="000000"/>
                  </a:outerShdw>
                </a:effectLst>
              </a:rPr>
              <a:t>eHealth</a:t>
            </a:r>
            <a:r>
              <a:rPr lang="nl-BE" sz="1400" i="1" dirty="0">
                <a:solidFill>
                  <a:srgbClr val="FFFFFF"/>
                </a:solidFill>
                <a:effectLst>
                  <a:outerShdw blurRad="38100" dist="38100" dir="2700000" algn="tl">
                    <a:srgbClr val="000000"/>
                  </a:outerShdw>
                </a:effectLst>
              </a:rPr>
              <a:t>-platform</a:t>
            </a:r>
          </a:p>
        </p:txBody>
      </p:sp>
      <p:grpSp>
        <p:nvGrpSpPr>
          <p:cNvPr id="93" name="Group 24"/>
          <p:cNvGrpSpPr>
            <a:grpSpLocks/>
          </p:cNvGrpSpPr>
          <p:nvPr/>
        </p:nvGrpSpPr>
        <p:grpSpPr bwMode="auto">
          <a:xfrm>
            <a:off x="760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rPr>
                <a:t>Health portal</a:t>
              </a:r>
              <a:endParaRPr lang="nl-BE" sz="1000" i="1">
                <a:solidFill>
                  <a:srgbClr val="FFFFFF"/>
                </a:solidFill>
              </a:endParaRP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rPr>
                <a:t>DTW</a:t>
              </a:r>
            </a:p>
          </p:txBody>
        </p:sp>
        <p:pic>
          <p:nvPicPr>
            <p:cNvPr id="99"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rPr>
              <a:t>Software zorginstelling</a:t>
            </a:r>
            <a:endParaRPr lang="nl-BE" sz="1000" i="1">
              <a:solidFill>
                <a:srgbClr val="FFFFFF"/>
              </a:solidFill>
            </a:endParaRPr>
          </a:p>
        </p:txBody>
      </p:sp>
      <p:sp>
        <p:nvSpPr>
          <p:cNvPr id="101" name="AutoShape 32">
            <a:hlinkClick r:id="" action="ppaction://noaction" highlightClick="1"/>
          </p:cNvPr>
          <p:cNvSpPr>
            <a:spLocks noChangeArrowheads="1"/>
          </p:cNvSpPr>
          <p:nvPr/>
        </p:nvSpPr>
        <p:spPr bwMode="blackWhite">
          <a:xfrm>
            <a:off x="6580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02" name="AutoShape 33">
            <a:hlinkClick r:id="" action="ppaction://noaction" highlightClick="1"/>
          </p:cNvPr>
          <p:cNvSpPr>
            <a:spLocks noChangeArrowheads="1"/>
          </p:cNvSpPr>
          <p:nvPr/>
        </p:nvSpPr>
        <p:spPr bwMode="blackWhite">
          <a:xfrm>
            <a:off x="6643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03" name="AutoShape 34">
            <a:hlinkClick r:id="" action="ppaction://noaction" highlightClick="1"/>
          </p:cNvPr>
          <p:cNvSpPr>
            <a:spLocks noChangeArrowheads="1"/>
          </p:cNvSpPr>
          <p:nvPr/>
        </p:nvSpPr>
        <p:spPr bwMode="blackWhite">
          <a:xfrm>
            <a:off x="6707188" y="263366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04" name="AutoShape 35">
            <a:hlinkClick r:id="" action="ppaction://noaction" highlightClick="1"/>
          </p:cNvPr>
          <p:cNvSpPr>
            <a:spLocks noChangeArrowheads="1"/>
          </p:cNvSpPr>
          <p:nvPr/>
        </p:nvSpPr>
        <p:spPr bwMode="blackWhite">
          <a:xfrm>
            <a:off x="6770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rPr>
              <a:t>DTW</a:t>
            </a:r>
          </a:p>
        </p:txBody>
      </p:sp>
      <p:sp>
        <p:nvSpPr>
          <p:cNvPr id="105"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rPr>
              <a:t>MyCareNet</a:t>
            </a:r>
            <a:endParaRPr lang="nl-BE" sz="1000" i="1">
              <a:solidFill>
                <a:srgbClr val="FFFFFF"/>
              </a:solidFill>
            </a:endParaRPr>
          </a:p>
        </p:txBody>
      </p:sp>
      <p:sp>
        <p:nvSpPr>
          <p:cNvPr id="106"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07"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08"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09"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rPr>
              <a:t>DTW</a:t>
            </a:r>
          </a:p>
        </p:txBody>
      </p:sp>
      <p:sp>
        <p:nvSpPr>
          <p:cNvPr id="110"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dirty="0">
                <a:solidFill>
                  <a:srgbClr val="FFFFFF"/>
                </a:solidFill>
                <a:effectLst>
                  <a:outerShdw blurRad="38100" dist="38100" dir="2700000" algn="tl">
                    <a:srgbClr val="000000"/>
                  </a:outerShdw>
                </a:effectLst>
              </a:rPr>
              <a:t>Software zorgverlener</a:t>
            </a:r>
            <a:endParaRPr lang="nl-BE" sz="1000" i="1" dirty="0">
              <a:solidFill>
                <a:srgbClr val="FFFFFF"/>
              </a:solidFill>
            </a:endParaRPr>
          </a:p>
        </p:txBody>
      </p:sp>
      <p:sp>
        <p:nvSpPr>
          <p:cNvPr id="111"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112"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113"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114"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115"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116" name="AutoShape 52"/>
          <p:cNvSpPr>
            <a:spLocks noChangeArrowheads="1"/>
          </p:cNvSpPr>
          <p:nvPr/>
        </p:nvSpPr>
        <p:spPr bwMode="auto">
          <a:xfrm rot="5400000">
            <a:off x="2617788" y="1408956"/>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endParaRPr>
          </a:p>
        </p:txBody>
      </p:sp>
      <p:sp>
        <p:nvSpPr>
          <p:cNvPr id="117" name="AutoShape 53"/>
          <p:cNvSpPr>
            <a:spLocks noChangeArrowheads="1"/>
          </p:cNvSpPr>
          <p:nvPr/>
        </p:nvSpPr>
        <p:spPr bwMode="auto">
          <a:xfrm rot="5400000">
            <a:off x="1239838" y="917476"/>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endParaRPr>
          </a:p>
        </p:txBody>
      </p:sp>
      <p:sp>
        <p:nvSpPr>
          <p:cNvPr id="118" name="AutoShape 54"/>
          <p:cNvSpPr>
            <a:spLocks noChangeArrowheads="1"/>
          </p:cNvSpPr>
          <p:nvPr/>
        </p:nvSpPr>
        <p:spPr bwMode="auto">
          <a:xfrm rot="5400000">
            <a:off x="5346700" y="1709564"/>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endParaRPr>
          </a:p>
        </p:txBody>
      </p:sp>
      <p:sp>
        <p:nvSpPr>
          <p:cNvPr id="119" name="AutoShape 55"/>
          <p:cNvSpPr>
            <a:spLocks noChangeArrowheads="1"/>
          </p:cNvSpPr>
          <p:nvPr/>
        </p:nvSpPr>
        <p:spPr bwMode="auto">
          <a:xfrm rot="5400000">
            <a:off x="7808119" y="710754"/>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endParaRPr>
          </a:p>
        </p:txBody>
      </p:sp>
      <p:sp>
        <p:nvSpPr>
          <p:cNvPr id="120" name="AutoShape 56"/>
          <p:cNvSpPr>
            <a:spLocks noChangeArrowheads="1"/>
          </p:cNvSpPr>
          <p:nvPr/>
        </p:nvSpPr>
        <p:spPr bwMode="auto">
          <a:xfrm rot="5400000">
            <a:off x="6622257" y="1221283"/>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endParaRPr>
          </a:p>
        </p:txBody>
      </p:sp>
      <p:sp>
        <p:nvSpPr>
          <p:cNvPr id="12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rPr>
              <a:t>Site RIZIV</a:t>
            </a:r>
            <a:endParaRPr lang="nl-BE" sz="1000" i="1">
              <a:solidFill>
                <a:srgbClr val="FFFFFF"/>
              </a:solidFill>
            </a:endParaRPr>
          </a:p>
        </p:txBody>
      </p:sp>
      <p:sp>
        <p:nvSpPr>
          <p:cNvPr id="12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2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2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2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rPr>
              <a:t>DTW</a:t>
            </a:r>
          </a:p>
        </p:txBody>
      </p:sp>
      <p:pic>
        <p:nvPicPr>
          <p:cNvPr id="126"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128"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129"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13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131"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2"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3"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4"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5"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6"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pic>
        <p:nvPicPr>
          <p:cNvPr id="137"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8"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563" y="2113916"/>
            <a:ext cx="368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7835583" y="207422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43" name="AutoShape 33">
            <a:hlinkClick r:id="" action="ppaction://noaction" highlightClick="1"/>
          </p:cNvPr>
          <p:cNvSpPr>
            <a:spLocks noChangeArrowheads="1"/>
          </p:cNvSpPr>
          <p:nvPr/>
        </p:nvSpPr>
        <p:spPr bwMode="blackWhite">
          <a:xfrm>
            <a:off x="7899083" y="213931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44" name="AutoShape 34">
            <a:hlinkClick r:id="" action="ppaction://noaction" highlightClick="1"/>
          </p:cNvPr>
          <p:cNvSpPr>
            <a:spLocks noChangeArrowheads="1"/>
          </p:cNvSpPr>
          <p:nvPr/>
        </p:nvSpPr>
        <p:spPr bwMode="blackWhite">
          <a:xfrm>
            <a:off x="7962583" y="220440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45" name="AutoShape 35">
            <a:hlinkClick r:id="" action="ppaction://noaction" highlightClick="1"/>
          </p:cNvPr>
          <p:cNvSpPr>
            <a:spLocks noChangeArrowheads="1"/>
          </p:cNvSpPr>
          <p:nvPr/>
        </p:nvSpPr>
        <p:spPr bwMode="blackWhite">
          <a:xfrm>
            <a:off x="8026083" y="226949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rPr>
              <a:t>DTW</a:t>
            </a:r>
          </a:p>
        </p:txBody>
      </p:sp>
    </p:spTree>
    <p:extLst>
      <p:ext uri="{BB962C8B-B14F-4D97-AF65-F5344CB8AC3E}">
        <p14:creationId xmlns:p14="http://schemas.microsoft.com/office/powerpoint/2010/main" val="29683901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10 basisdiensten</a:t>
            </a:r>
            <a:endParaRPr lang="nl-BE"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87973152"/>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nl-BE" dirty="0" smtClean="0"/>
              <a:t>24/03/2016</a:t>
            </a:r>
            <a:endParaRPr lang="nl-BE"/>
          </a:p>
        </p:txBody>
      </p:sp>
      <p:sp>
        <p:nvSpPr>
          <p:cNvPr id="5" name="Slide Number Placeholder 4"/>
          <p:cNvSpPr>
            <a:spLocks noGrp="1"/>
          </p:cNvSpPr>
          <p:nvPr>
            <p:ph type="sldNum" sz="quarter" idx="12"/>
          </p:nvPr>
        </p:nvSpPr>
        <p:spPr/>
        <p:txBody>
          <a:bodyPr/>
          <a:lstStyle/>
          <a:p>
            <a:fld id="{BAADB71D-6A6A-403E-B8B0-DAC18C9A03D5}" type="slidenum">
              <a:rPr lang="en-US" smtClean="0"/>
              <a:pPr/>
              <a:t>31</a:t>
            </a:fld>
            <a:endParaRPr lang="nl-BE"/>
          </a:p>
        </p:txBody>
      </p:sp>
    </p:spTree>
    <p:extLst>
      <p:ext uri="{BB962C8B-B14F-4D97-AF65-F5344CB8AC3E}">
        <p14:creationId xmlns:p14="http://schemas.microsoft.com/office/powerpoint/2010/main" val="18484570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lvl="1"/>
            <a:r>
              <a:rPr lang="nl-BE" dirty="0" smtClean="0"/>
              <a:t>Venster op het web dat verschillende online diensten aanbiedt aan de actoren in de gezondheidszorg ter ondersteuning van hun gezondheidszorgpraktijk</a:t>
            </a:r>
          </a:p>
          <a:p>
            <a:pPr lvl="1"/>
            <a:endParaRPr lang="nl-BE" dirty="0" smtClean="0"/>
          </a:p>
          <a:p>
            <a:pPr lvl="1"/>
            <a:r>
              <a:rPr lang="nl-BE" dirty="0">
                <a:sym typeface="Arial" pitchFamily="34" charset="0"/>
              </a:rPr>
              <a:t>Biedt alle nuttige informatie met betrekking tot de diensten die door het </a:t>
            </a:r>
            <a:r>
              <a:rPr lang="nl-BE" dirty="0" smtClean="0">
                <a:solidFill>
                  <a:srgbClr val="3E6E5A"/>
                </a:solidFill>
                <a:sym typeface="Arial" pitchFamily="34" charset="0"/>
              </a:rPr>
              <a:t>eHealth</a:t>
            </a:r>
            <a:r>
              <a:rPr lang="nl-BE" dirty="0" smtClean="0">
                <a:sym typeface="Arial" pitchFamily="34" charset="0"/>
              </a:rPr>
              <a:t>-platform worden aangeboden, zijn opdrachten, de standaarden, enz.</a:t>
            </a:r>
          </a:p>
          <a:p>
            <a:pPr lvl="1"/>
            <a:endParaRPr lang="nl-BE" dirty="0" smtClean="0">
              <a:sym typeface="Arial" pitchFamily="34" charset="0"/>
            </a:endParaRPr>
          </a:p>
          <a:p>
            <a:pPr lvl="1"/>
            <a:r>
              <a:rPr lang="nl-BE" dirty="0">
                <a:sym typeface="Arial" pitchFamily="34" charset="0"/>
              </a:rPr>
              <a:t>De portaalomgeving bevat onder meer alle documenten die de gebruikers nodig hebben om de juiste configuraties te realiseren en aldus toegang te krijgen tot de beschikbare online diensten</a:t>
            </a:r>
          </a:p>
          <a:p>
            <a:pPr lvl="1"/>
            <a:endParaRPr lang="nl-BE" dirty="0">
              <a:sym typeface="Arial" pitchFamily="34" charset="0"/>
            </a:endParaRPr>
          </a:p>
          <a:p>
            <a:pPr lvl="1"/>
            <a:r>
              <a:rPr lang="nl-BE" dirty="0" smtClean="0">
                <a:sym typeface="Arial" pitchFamily="34" charset="0"/>
                <a:hlinkClick r:id="rId3"/>
              </a:rPr>
              <a:t>www.ehealth.fgov.be</a:t>
            </a:r>
            <a:endParaRPr lang="nl-BE" dirty="0" smtClean="0">
              <a:sym typeface="Arial" pitchFamily="34" charset="0"/>
            </a:endParaRPr>
          </a:p>
          <a:p>
            <a:pPr marL="274320" lvl="1" indent="0">
              <a:buNone/>
            </a:pPr>
            <a:endParaRPr lang="nl-BE" dirty="0" smtClean="0">
              <a:sym typeface="Arial" pitchFamily="34" charset="0"/>
            </a:endParaRPr>
          </a:p>
          <a:p>
            <a:pPr lvl="1"/>
            <a:endParaRPr lang="nl-BE" dirty="0" smtClean="0">
              <a:sym typeface="Arial" pitchFamily="34" charset="0"/>
            </a:endParaRPr>
          </a:p>
          <a:p>
            <a:endParaRPr lang="nl-BE" dirty="0"/>
          </a:p>
        </p:txBody>
      </p:sp>
      <p:sp>
        <p:nvSpPr>
          <p:cNvPr id="7" name="Text Placeholder 6"/>
          <p:cNvSpPr>
            <a:spLocks noGrp="1"/>
          </p:cNvSpPr>
          <p:nvPr>
            <p:ph type="body" sz="half" idx="2"/>
          </p:nvPr>
        </p:nvSpPr>
        <p:spPr/>
        <p:txBody>
          <a:bodyPr/>
          <a:lstStyle/>
          <a:p>
            <a:pPr algn="ctr"/>
            <a:r>
              <a:rPr lang="nl-BE" sz="2000" dirty="0" smtClean="0">
                <a:solidFill>
                  <a:srgbClr val="3E6E5A"/>
                </a:solidFill>
                <a:latin typeface="+mj-lt"/>
                <a:sym typeface="Arial" pitchFamily="34" charset="0"/>
              </a:rPr>
              <a:t>Portaal</a:t>
            </a:r>
          </a:p>
          <a:p>
            <a:endParaRPr lang="nl-BE" dirty="0" smtClean="0">
              <a:sym typeface="Arial" pitchFamily="34" charset="0"/>
            </a:endParaRPr>
          </a:p>
          <a:p>
            <a:endParaRPr lang="nl-BE" dirty="0"/>
          </a:p>
        </p:txBody>
      </p:sp>
      <p:sp>
        <p:nvSpPr>
          <p:cNvPr id="8" name="Date Placeholder 3"/>
          <p:cNvSpPr>
            <a:spLocks noGrp="1"/>
          </p:cNvSpPr>
          <p:nvPr>
            <p:ph type="dt" sz="half" idx="10"/>
          </p:nvPr>
        </p:nvSpPr>
        <p:spPr/>
        <p:txBody>
          <a:bodyPr/>
          <a:lstStyle/>
          <a:p>
            <a:r>
              <a:rPr lang="nl-BE" dirty="0" smtClean="0"/>
              <a:t>24/03/2016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32</a:t>
            </a:fld>
            <a:endParaRPr lang="nl-BE"/>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768" y="3140968"/>
            <a:ext cx="1908000" cy="1908000"/>
          </a:xfrm>
          <a:prstGeom prst="rect">
            <a:avLst/>
          </a:prstGeom>
        </p:spPr>
      </p:pic>
      <p:sp>
        <p:nvSpPr>
          <p:cNvPr id="10" name="Title 1"/>
          <p:cNvSpPr>
            <a:spLocks noGrp="1"/>
          </p:cNvSpPr>
          <p:nvPr>
            <p:ph type="title"/>
          </p:nvPr>
        </p:nvSpPr>
        <p:spPr>
          <a:xfrm>
            <a:off x="410065" y="792080"/>
            <a:ext cx="2139696" cy="1261872"/>
          </a:xfrm>
        </p:spPr>
        <p:txBody>
          <a:bodyPr/>
          <a:lstStyle/>
          <a:p>
            <a:r>
              <a:rPr lang="nl-BE" sz="2200" dirty="0" smtClean="0"/>
              <a:t>10 basisdiensten</a:t>
            </a:r>
            <a:endParaRPr lang="nl-BE" sz="2200" dirty="0"/>
          </a:p>
        </p:txBody>
      </p:sp>
    </p:spTree>
    <p:extLst>
      <p:ext uri="{BB962C8B-B14F-4D97-AF65-F5344CB8AC3E}">
        <p14:creationId xmlns:p14="http://schemas.microsoft.com/office/powerpoint/2010/main" val="18204587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www.ehealth.fgov.be</a:t>
            </a:r>
            <a:endParaRPr lang="nl-BE" dirty="0"/>
          </a:p>
        </p:txBody>
      </p:sp>
      <p:sp>
        <p:nvSpPr>
          <p:cNvPr id="4" name="Date Placeholder 3"/>
          <p:cNvSpPr>
            <a:spLocks noGrp="1"/>
          </p:cNvSpPr>
          <p:nvPr>
            <p:ph type="dt" sz="half" idx="10"/>
          </p:nvPr>
        </p:nvSpPr>
        <p:spPr/>
        <p:txBody>
          <a:bodyPr/>
          <a:lstStyle/>
          <a:p>
            <a:r>
              <a:rPr lang="nl-BE" dirty="0" smtClean="0"/>
              <a:t>24/03/2016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33</a:t>
            </a:fld>
            <a:endParaRPr lang="nl-BE"/>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2" y="1383809"/>
            <a:ext cx="7054566" cy="5378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29080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065" y="792080"/>
            <a:ext cx="2139696" cy="1261872"/>
          </a:xfrm>
        </p:spPr>
        <p:txBody>
          <a:bodyPr/>
          <a:lstStyle/>
          <a:p>
            <a:r>
              <a:rPr lang="nl-BE" sz="2200" dirty="0" smtClean="0"/>
              <a:t>10 basisdiensten</a:t>
            </a:r>
            <a:endParaRPr lang="nl-BE" sz="2200" dirty="0"/>
          </a:p>
        </p:txBody>
      </p:sp>
      <p:sp>
        <p:nvSpPr>
          <p:cNvPr id="3" name="Content Placeholder 2"/>
          <p:cNvSpPr>
            <a:spLocks noGrp="1"/>
          </p:cNvSpPr>
          <p:nvPr>
            <p:ph idx="1"/>
          </p:nvPr>
        </p:nvSpPr>
        <p:spPr/>
        <p:txBody>
          <a:bodyPr>
            <a:normAutofit fontScale="62500" lnSpcReduction="20000"/>
          </a:bodyPr>
          <a:lstStyle/>
          <a:p>
            <a:r>
              <a:rPr lang="nl-BE" dirty="0" smtClean="0"/>
              <a:t>Garandeert dat enkel de gemachtigde zorgverleners/instellingen toegang krijgen tot de persoonsgegevens waartoe ze toegang mogen hebben</a:t>
            </a:r>
          </a:p>
          <a:p>
            <a:endParaRPr lang="nl-BE" dirty="0" smtClean="0"/>
          </a:p>
          <a:p>
            <a:pPr lvl="1"/>
            <a:r>
              <a:rPr lang="nl-BE" dirty="0" smtClean="0"/>
              <a:t>de toegangsregels worden onder meer opgelegd door de wet of door de machtigingen van de afdeling Gezondheid van het Sectoraal Comité (opgericht binnen de Commissie voor de Bescherming van de Persoonlijke Levenssfeer) </a:t>
            </a:r>
          </a:p>
          <a:p>
            <a:pPr lvl="1"/>
            <a:endParaRPr lang="nl-BE" dirty="0" smtClean="0"/>
          </a:p>
          <a:p>
            <a:pPr lvl="1"/>
            <a:r>
              <a:rPr lang="nl-BE" dirty="0" smtClean="0"/>
              <a:t>voor elke toepassing gelden specifieke toegangsregels  </a:t>
            </a:r>
          </a:p>
          <a:p>
            <a:pPr lvl="1"/>
            <a:endParaRPr lang="nl-BE" dirty="0" smtClean="0"/>
          </a:p>
          <a:p>
            <a:pPr lvl="1"/>
            <a:r>
              <a:rPr lang="nl-BE" dirty="0" smtClean="0"/>
              <a:t>wanneer de gebruiker zich authentiseert (aan de hand van de elektronische identiteitskaart of het token), dan wordt het generiek verificatiemodel van de tool opgestart: het model raadpleegt de regels die voor de toepassing werden vastgelegd, gaat na of de gebruiker wel degelijk voldoet aan deze regels en verleent al dan niet de toegang tot de toepassing </a:t>
            </a:r>
          </a:p>
          <a:p>
            <a:pPr lvl="1"/>
            <a:endParaRPr lang="nl-BE" dirty="0" smtClean="0">
              <a:sym typeface="Arial" pitchFamily="34" charset="0"/>
            </a:endParaRPr>
          </a:p>
          <a:p>
            <a:endParaRPr lang="nl-BE" dirty="0"/>
          </a:p>
        </p:txBody>
      </p:sp>
      <p:sp>
        <p:nvSpPr>
          <p:cNvPr id="7" name="Text Placeholder 6"/>
          <p:cNvSpPr>
            <a:spLocks noGrp="1"/>
          </p:cNvSpPr>
          <p:nvPr>
            <p:ph type="body" sz="half" idx="2"/>
          </p:nvPr>
        </p:nvSpPr>
        <p:spPr/>
        <p:txBody>
          <a:bodyPr/>
          <a:lstStyle/>
          <a:p>
            <a:pPr algn="ctr"/>
            <a:r>
              <a:rPr lang="nl-BE" sz="2000" dirty="0" smtClean="0">
                <a:solidFill>
                  <a:srgbClr val="3E6E5A"/>
                </a:solidFill>
                <a:latin typeface="+mj-lt"/>
                <a:sym typeface="Arial" pitchFamily="34" charset="0"/>
              </a:rPr>
              <a:t>Geïntegreerd gebruikers- en toegangsbeheer</a:t>
            </a:r>
          </a:p>
          <a:p>
            <a:endParaRPr lang="nl-BE" dirty="0"/>
          </a:p>
        </p:txBody>
      </p:sp>
      <p:sp>
        <p:nvSpPr>
          <p:cNvPr id="8" name="Date Placeholder 3"/>
          <p:cNvSpPr>
            <a:spLocks noGrp="1"/>
          </p:cNvSpPr>
          <p:nvPr>
            <p:ph type="dt" sz="half" idx="10"/>
          </p:nvPr>
        </p:nvSpPr>
        <p:spPr/>
        <p:txBody>
          <a:bodyPr/>
          <a:lstStyle/>
          <a:p>
            <a:r>
              <a:rPr lang="nl-BE" dirty="0" smtClean="0"/>
              <a:t>24/03/2016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34</a:t>
            </a:fld>
            <a:endParaRPr lang="nl-BE"/>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76" y="4077072"/>
            <a:ext cx="1908000" cy="1908000"/>
          </a:xfrm>
          <a:prstGeom prst="rect">
            <a:avLst/>
          </a:prstGeom>
          <a:ln>
            <a:noFill/>
          </a:ln>
          <a:effectLst>
            <a:softEdge rad="112500"/>
          </a:effectLst>
        </p:spPr>
      </p:pic>
    </p:spTree>
    <p:extLst>
      <p:ext uri="{BB962C8B-B14F-4D97-AF65-F5344CB8AC3E}">
        <p14:creationId xmlns:p14="http://schemas.microsoft.com/office/powerpoint/2010/main" val="27121720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dirty="0" smtClean="0">
                <a:sym typeface="Arial" pitchFamily="34" charset="0"/>
              </a:rPr>
              <a:t>Geïntegreerd gebruikers- en toegangsbeheer - Hoe werkt dat ?</a:t>
            </a:r>
          </a:p>
        </p:txBody>
      </p:sp>
      <p:sp>
        <p:nvSpPr>
          <p:cNvPr id="3" name="Content Placeholder 2"/>
          <p:cNvSpPr>
            <a:spLocks noGrp="1"/>
          </p:cNvSpPr>
          <p:nvPr>
            <p:ph idx="1"/>
          </p:nvPr>
        </p:nvSpPr>
        <p:spPr/>
        <p:txBody>
          <a:bodyPr/>
          <a:lstStyle/>
          <a:p>
            <a:pPr lvl="1"/>
            <a:endParaRPr lang="fr-BE" smtClean="0">
              <a:sym typeface="Arial" pitchFamily="34" charset="0"/>
            </a:endParaRPr>
          </a:p>
          <a:p>
            <a:endParaRPr lang="en-US" dirty="0"/>
          </a:p>
        </p:txBody>
      </p:sp>
      <p:sp>
        <p:nvSpPr>
          <p:cNvPr id="7" name="Date Placeholder 3"/>
          <p:cNvSpPr>
            <a:spLocks noGrp="1"/>
          </p:cNvSpPr>
          <p:nvPr>
            <p:ph type="dt" sz="half" idx="10"/>
          </p:nvPr>
        </p:nvSpPr>
        <p:spPr/>
        <p:txBody>
          <a:bodyPr/>
          <a:lstStyle/>
          <a:p>
            <a:r>
              <a:rPr lang="nl-BE" dirty="0" smtClean="0"/>
              <a:t>24/03/2016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35</a:t>
            </a:fld>
            <a:endParaRPr lang="nl-BE"/>
          </a:p>
        </p:txBody>
      </p:sp>
      <p:pic>
        <p:nvPicPr>
          <p:cNvPr id="1047"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83444"/>
            <a:ext cx="82042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43885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nl-BE" dirty="0" smtClean="0"/>
              <a:t>Vercijfering van overgemaakte gegevens tussen de verzender en de bestemmeling, zodat deze gegevens onleesbaar zijn voor en onwijzigbaar zijn door derden</a:t>
            </a:r>
          </a:p>
          <a:p>
            <a:endParaRPr lang="nl-BE" dirty="0" smtClean="0"/>
          </a:p>
          <a:p>
            <a:r>
              <a:rPr lang="nl-BE" dirty="0" smtClean="0"/>
              <a:t>2 methodes:</a:t>
            </a:r>
          </a:p>
          <a:p>
            <a:endParaRPr lang="nl-BE" dirty="0" smtClean="0"/>
          </a:p>
          <a:p>
            <a:pPr lvl="1"/>
            <a:r>
              <a:rPr lang="nl-BE" dirty="0" smtClean="0"/>
              <a:t>wanneer de bestemmeling gekend is bij de verzending: gebruik van asymmetrische vercijfering (2 sleutels)</a:t>
            </a:r>
          </a:p>
          <a:p>
            <a:pPr lvl="1"/>
            <a:endParaRPr lang="nl-BE" dirty="0" smtClean="0"/>
          </a:p>
          <a:p>
            <a:pPr lvl="1"/>
            <a:r>
              <a:rPr lang="nl-BE" dirty="0" smtClean="0"/>
              <a:t>wanneer de bestemmeling niet gekend is bij de verzending: gebruik van symmetrische vercijfering (de informatie wordt vercijferd en buiten het </a:t>
            </a:r>
            <a:r>
              <a:rPr lang="nl-BE" dirty="0" smtClean="0">
                <a:solidFill>
                  <a:srgbClr val="3E6E5A"/>
                </a:solidFill>
              </a:rPr>
              <a:t>eHealth</a:t>
            </a:r>
            <a:r>
              <a:rPr lang="nl-BE" dirty="0" smtClean="0"/>
              <a:t>-platform bewaard; de ontcijferingssleutel kan enkel bij het </a:t>
            </a:r>
            <a:r>
              <a:rPr lang="nl-BE" dirty="0" smtClean="0">
                <a:solidFill>
                  <a:srgbClr val="3E6E5A"/>
                </a:solidFill>
              </a:rPr>
              <a:t>eHealth</a:t>
            </a:r>
            <a:r>
              <a:rPr lang="nl-BE" dirty="0" smtClean="0"/>
              <a:t>-platform verkregen worden)</a:t>
            </a:r>
          </a:p>
          <a:p>
            <a:pPr lvl="1"/>
            <a:endParaRPr lang="nl-BE" dirty="0" smtClean="0">
              <a:sym typeface="Arial" pitchFamily="34" charset="0"/>
            </a:endParaRPr>
          </a:p>
          <a:p>
            <a:endParaRPr lang="nl-BE" dirty="0"/>
          </a:p>
        </p:txBody>
      </p:sp>
      <p:sp>
        <p:nvSpPr>
          <p:cNvPr id="7" name="Text Placeholder 6"/>
          <p:cNvSpPr>
            <a:spLocks noGrp="1"/>
          </p:cNvSpPr>
          <p:nvPr>
            <p:ph type="body" sz="half" idx="2"/>
          </p:nvPr>
        </p:nvSpPr>
        <p:spPr/>
        <p:txBody>
          <a:bodyPr>
            <a:normAutofit/>
          </a:bodyPr>
          <a:lstStyle/>
          <a:p>
            <a:pPr algn="ctr"/>
            <a:r>
              <a:rPr lang="nl-BE" sz="2000" dirty="0" smtClean="0">
                <a:solidFill>
                  <a:srgbClr val="3E6E5A"/>
                </a:solidFill>
                <a:latin typeface="+mj-lt"/>
                <a:sym typeface="Arial" pitchFamily="34" charset="0"/>
              </a:rPr>
              <a:t>Systeem voor end-to-end vercijfering</a:t>
            </a:r>
            <a:endParaRPr lang="nl-BE" sz="2000" dirty="0">
              <a:solidFill>
                <a:srgbClr val="3E6E5A"/>
              </a:solidFill>
              <a:latin typeface="+mj-lt"/>
            </a:endParaRPr>
          </a:p>
        </p:txBody>
      </p:sp>
      <p:sp>
        <p:nvSpPr>
          <p:cNvPr id="8" name="Date Placeholder 3"/>
          <p:cNvSpPr>
            <a:spLocks noGrp="1"/>
          </p:cNvSpPr>
          <p:nvPr>
            <p:ph type="dt" sz="half" idx="10"/>
          </p:nvPr>
        </p:nvSpPr>
        <p:spPr/>
        <p:txBody>
          <a:bodyPr/>
          <a:lstStyle/>
          <a:p>
            <a:r>
              <a:rPr lang="nl-BE" dirty="0" smtClean="0"/>
              <a:t>24/03/2016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36</a:t>
            </a:fld>
            <a:endParaRPr lang="nl-BE"/>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753248"/>
            <a:ext cx="1908000" cy="1908000"/>
          </a:xfrm>
          <a:prstGeom prst="rect">
            <a:avLst/>
          </a:prstGeom>
        </p:spPr>
      </p:pic>
      <p:sp>
        <p:nvSpPr>
          <p:cNvPr id="10" name="Title 1"/>
          <p:cNvSpPr>
            <a:spLocks noGrp="1"/>
          </p:cNvSpPr>
          <p:nvPr>
            <p:ph type="title"/>
          </p:nvPr>
        </p:nvSpPr>
        <p:spPr>
          <a:xfrm>
            <a:off x="410065" y="792080"/>
            <a:ext cx="2139696" cy="1261872"/>
          </a:xfrm>
        </p:spPr>
        <p:txBody>
          <a:bodyPr/>
          <a:lstStyle/>
          <a:p>
            <a:r>
              <a:rPr lang="nl-BE" sz="2200" dirty="0" smtClean="0"/>
              <a:t>10 basisdiensten</a:t>
            </a:r>
            <a:endParaRPr lang="nl-BE" sz="2200" dirty="0"/>
          </a:p>
        </p:txBody>
      </p:sp>
    </p:spTree>
    <p:extLst>
      <p:ext uri="{BB962C8B-B14F-4D97-AF65-F5344CB8AC3E}">
        <p14:creationId xmlns:p14="http://schemas.microsoft.com/office/powerpoint/2010/main" val="26373928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1747" name="Rectangle 3"/>
          <p:cNvSpPr>
            <a:spLocks noChangeArrowheads="1"/>
          </p:cNvSpPr>
          <p:nvPr/>
        </p:nvSpPr>
        <p:spPr bwMode="auto">
          <a:xfrm>
            <a:off x="296863" y="12112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1749" name="Line 5"/>
          <p:cNvSpPr>
            <a:spLocks noChangeShapeType="1"/>
          </p:cNvSpPr>
          <p:nvPr/>
        </p:nvSpPr>
        <p:spPr bwMode="auto">
          <a:xfrm>
            <a:off x="4868863" y="1277938"/>
            <a:ext cx="0" cy="4792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50" name="Text Box 6"/>
          <p:cNvSpPr txBox="1">
            <a:spLocks noChangeArrowheads="1"/>
          </p:cNvSpPr>
          <p:nvPr/>
        </p:nvSpPr>
        <p:spPr bwMode="auto">
          <a:xfrm>
            <a:off x="6748463" y="119538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dirty="0">
                <a:solidFill>
                  <a:srgbClr val="000000"/>
                </a:solidFill>
                <a:sym typeface="Arial" charset="0"/>
              </a:rPr>
              <a:t>eHealth platform</a:t>
            </a:r>
          </a:p>
        </p:txBody>
      </p:sp>
      <p:sp>
        <p:nvSpPr>
          <p:cNvPr id="31751" name="Text Box 7"/>
          <p:cNvSpPr txBox="1">
            <a:spLocks noChangeArrowheads="1"/>
          </p:cNvSpPr>
          <p:nvPr/>
        </p:nvSpPr>
        <p:spPr bwMode="auto">
          <a:xfrm>
            <a:off x="487363" y="1203325"/>
            <a:ext cx="1860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Healthcare actor</a:t>
            </a:r>
          </a:p>
          <a:p>
            <a:pPr>
              <a:spcBef>
                <a:spcPct val="0"/>
              </a:spcBef>
              <a:buSzPct val="100000"/>
            </a:pPr>
            <a:r>
              <a:rPr lang="nl-BE" altLang="en-US" sz="1800">
                <a:solidFill>
                  <a:srgbClr val="000000"/>
                </a:solidFill>
                <a:sym typeface="Arial" charset="0"/>
              </a:rPr>
              <a:t>Person or entity</a:t>
            </a:r>
          </a:p>
        </p:txBody>
      </p:sp>
      <p:sp>
        <p:nvSpPr>
          <p:cNvPr id="31752" name="Line 8"/>
          <p:cNvSpPr>
            <a:spLocks noChangeShapeType="1"/>
          </p:cNvSpPr>
          <p:nvPr/>
        </p:nvSpPr>
        <p:spPr bwMode="auto">
          <a:xfrm>
            <a:off x="4402138" y="1273175"/>
            <a:ext cx="0" cy="47926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53" name="Text Box 9"/>
          <p:cNvSpPr txBox="1">
            <a:spLocks noChangeArrowheads="1"/>
          </p:cNvSpPr>
          <p:nvPr/>
        </p:nvSpPr>
        <p:spPr bwMode="auto">
          <a:xfrm rot="-5400000">
            <a:off x="4115594" y="1550194"/>
            <a:ext cx="958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BE" altLang="en-US" sz="1800">
                <a:solidFill>
                  <a:srgbClr val="000000"/>
                </a:solidFill>
                <a:sym typeface="Arial" charset="0"/>
              </a:rPr>
              <a:t>Internet</a:t>
            </a:r>
          </a:p>
        </p:txBody>
      </p:sp>
      <p:sp>
        <p:nvSpPr>
          <p:cNvPr id="31754" name="Text Box 10"/>
          <p:cNvSpPr txBox="1">
            <a:spLocks noChangeArrowheads="1"/>
          </p:cNvSpPr>
          <p:nvPr/>
        </p:nvSpPr>
        <p:spPr bwMode="auto">
          <a:xfrm>
            <a:off x="590550" y="19351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pPr>
            <a:endParaRPr lang="en-US" altLang="en-US" sz="1800"/>
          </a:p>
        </p:txBody>
      </p:sp>
      <p:sp>
        <p:nvSpPr>
          <p:cNvPr id="31755" name="Text Box 11"/>
          <p:cNvSpPr txBox="1">
            <a:spLocks noChangeArrowheads="1"/>
          </p:cNvSpPr>
          <p:nvPr/>
        </p:nvSpPr>
        <p:spPr bwMode="auto">
          <a:xfrm rot="-5400000">
            <a:off x="2541417" y="3359834"/>
            <a:ext cx="1479892" cy="646331"/>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dirty="0" smtClean="0">
                <a:solidFill>
                  <a:srgbClr val="3E6E5A"/>
                </a:solidFill>
                <a:sym typeface="Arial" charset="0"/>
              </a:rPr>
              <a:t>Identification</a:t>
            </a:r>
            <a:endParaRPr lang="nl-BE" altLang="en-US" sz="1800" dirty="0">
              <a:solidFill>
                <a:srgbClr val="3E6E5A"/>
              </a:solidFill>
              <a:sym typeface="Arial" charset="0"/>
            </a:endParaRPr>
          </a:p>
          <a:p>
            <a:pPr>
              <a:spcBef>
                <a:spcPct val="0"/>
              </a:spcBef>
              <a:buSzPct val="100000"/>
            </a:pPr>
            <a:r>
              <a:rPr lang="nl-BE" altLang="en-US" sz="1800" dirty="0">
                <a:solidFill>
                  <a:srgbClr val="3E6E5A"/>
                </a:solidFill>
                <a:sym typeface="Arial" charset="0"/>
              </a:rPr>
              <a:t>certificate</a:t>
            </a:r>
          </a:p>
        </p:txBody>
      </p:sp>
      <p:sp>
        <p:nvSpPr>
          <p:cNvPr id="31756" name="Text Box 12"/>
          <p:cNvSpPr txBox="1">
            <a:spLocks noChangeArrowheads="1"/>
          </p:cNvSpPr>
          <p:nvPr/>
        </p:nvSpPr>
        <p:spPr bwMode="auto">
          <a:xfrm rot="-5400000">
            <a:off x="4688672" y="3430072"/>
            <a:ext cx="2595582" cy="36933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dirty="0" smtClean="0">
                <a:solidFill>
                  <a:srgbClr val="3E6E5A"/>
                </a:solidFill>
                <a:sym typeface="Arial" charset="0"/>
              </a:rPr>
              <a:t>Identificatieoncertificate</a:t>
            </a:r>
            <a:endParaRPr lang="nl-BE" altLang="en-US" sz="1800" dirty="0">
              <a:solidFill>
                <a:srgbClr val="3E6E5A"/>
              </a:solidFill>
              <a:sym typeface="Arial" charset="0"/>
            </a:endParaRPr>
          </a:p>
        </p:txBody>
      </p:sp>
      <p:sp>
        <p:nvSpPr>
          <p:cNvPr id="31757" name="Line 13"/>
          <p:cNvSpPr>
            <a:spLocks noChangeShapeType="1"/>
          </p:cNvSpPr>
          <p:nvPr/>
        </p:nvSpPr>
        <p:spPr bwMode="auto">
          <a:xfrm>
            <a:off x="3613150" y="3833813"/>
            <a:ext cx="2038350" cy="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58" name="Text Box 14"/>
          <p:cNvSpPr txBox="1">
            <a:spLocks noChangeArrowheads="1"/>
          </p:cNvSpPr>
          <p:nvPr/>
        </p:nvSpPr>
        <p:spPr bwMode="auto">
          <a:xfrm>
            <a:off x="4108450" y="3571875"/>
            <a:ext cx="118268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a:solidFill>
                  <a:srgbClr val="A50021"/>
                </a:solidFill>
                <a:sym typeface="Arial" charset="0"/>
              </a:rPr>
              <a:t>Web service</a:t>
            </a:r>
          </a:p>
          <a:p>
            <a:pPr>
              <a:spcBef>
                <a:spcPct val="0"/>
              </a:spcBef>
              <a:buSzPct val="100000"/>
            </a:pPr>
            <a:r>
              <a:rPr lang="nl-BE" altLang="en-US">
                <a:solidFill>
                  <a:srgbClr val="A50021"/>
                </a:solidFill>
                <a:sym typeface="Arial" charset="0"/>
              </a:rPr>
              <a:t>Register key</a:t>
            </a:r>
          </a:p>
        </p:txBody>
      </p:sp>
      <p:sp>
        <p:nvSpPr>
          <p:cNvPr id="31759" name="Text Box 15"/>
          <p:cNvSpPr txBox="1">
            <a:spLocks noChangeArrowheads="1"/>
          </p:cNvSpPr>
          <p:nvPr/>
        </p:nvSpPr>
        <p:spPr bwMode="auto">
          <a:xfrm>
            <a:off x="598488" y="2039938"/>
            <a:ext cx="1962150" cy="928687"/>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dirty="0">
                <a:solidFill>
                  <a:srgbClr val="000000"/>
                </a:solidFill>
                <a:sym typeface="Arial" charset="0"/>
              </a:rPr>
              <a:t>Connector or </a:t>
            </a:r>
          </a:p>
          <a:p>
            <a:pPr>
              <a:spcBef>
                <a:spcPct val="0"/>
              </a:spcBef>
              <a:buSzPct val="100000"/>
            </a:pPr>
            <a:r>
              <a:rPr lang="nl-BE" altLang="en-US" sz="1800" dirty="0">
                <a:solidFill>
                  <a:srgbClr val="000000"/>
                </a:solidFill>
                <a:sym typeface="Arial" charset="0"/>
              </a:rPr>
              <a:t>other software to</a:t>
            </a:r>
          </a:p>
          <a:p>
            <a:pPr>
              <a:spcBef>
                <a:spcPct val="0"/>
              </a:spcBef>
              <a:buSzPct val="100000"/>
            </a:pPr>
            <a:r>
              <a:rPr lang="nl-BE" altLang="en-US" sz="1800" dirty="0">
                <a:solidFill>
                  <a:srgbClr val="000000"/>
                </a:solidFill>
                <a:sym typeface="Arial" charset="0"/>
              </a:rPr>
              <a:t>generate</a:t>
            </a:r>
            <a:r>
              <a:rPr lang="nl-BE" dirty="0" smtClean="0"/>
              <a:t> </a:t>
            </a:r>
            <a:r>
              <a:rPr lang="nl-BE" altLang="en-US" sz="1800" dirty="0">
                <a:solidFill>
                  <a:srgbClr val="000000"/>
                </a:solidFill>
                <a:sym typeface="Arial" charset="0"/>
              </a:rPr>
              <a:t>key pair</a:t>
            </a:r>
          </a:p>
        </p:txBody>
      </p:sp>
      <p:sp>
        <p:nvSpPr>
          <p:cNvPr id="31760" name="Text Box 16"/>
          <p:cNvSpPr txBox="1">
            <a:spLocks noChangeArrowheads="1"/>
          </p:cNvSpPr>
          <p:nvPr/>
        </p:nvSpPr>
        <p:spPr bwMode="auto">
          <a:xfrm>
            <a:off x="1135063" y="3489325"/>
            <a:ext cx="1212850" cy="654050"/>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Sends</a:t>
            </a:r>
          </a:p>
          <a:p>
            <a:pPr>
              <a:spcBef>
                <a:spcPct val="0"/>
              </a:spcBef>
              <a:buSzPct val="100000"/>
            </a:pPr>
            <a:r>
              <a:rPr lang="nl-BE" altLang="en-US" sz="1800">
                <a:solidFill>
                  <a:srgbClr val="000000"/>
                </a:solidFill>
                <a:sym typeface="Arial" charset="0"/>
              </a:rPr>
              <a:t>public key</a:t>
            </a:r>
          </a:p>
        </p:txBody>
      </p:sp>
      <p:sp>
        <p:nvSpPr>
          <p:cNvPr id="31761" name="Text Box 17"/>
          <p:cNvSpPr txBox="1">
            <a:spLocks noChangeArrowheads="1"/>
          </p:cNvSpPr>
          <p:nvPr/>
        </p:nvSpPr>
        <p:spPr bwMode="auto">
          <a:xfrm>
            <a:off x="438150" y="4818063"/>
            <a:ext cx="2025650" cy="654050"/>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Stores private key</a:t>
            </a:r>
          </a:p>
          <a:p>
            <a:pPr>
              <a:spcBef>
                <a:spcPct val="0"/>
              </a:spcBef>
              <a:buSzPct val="100000"/>
            </a:pPr>
            <a:r>
              <a:rPr lang="nl-BE" altLang="en-US" sz="1800">
                <a:solidFill>
                  <a:srgbClr val="000000"/>
                </a:solidFill>
                <a:sym typeface="Arial" charset="0"/>
              </a:rPr>
              <a:t>in a secure way</a:t>
            </a:r>
          </a:p>
        </p:txBody>
      </p:sp>
      <p:sp>
        <p:nvSpPr>
          <p:cNvPr id="31762" name="Line 18"/>
          <p:cNvSpPr>
            <a:spLocks noChangeShapeType="1"/>
          </p:cNvSpPr>
          <p:nvPr/>
        </p:nvSpPr>
        <p:spPr bwMode="auto">
          <a:xfrm>
            <a:off x="1685925" y="2974975"/>
            <a:ext cx="0" cy="5064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63" name="Line 19"/>
          <p:cNvSpPr>
            <a:spLocks noChangeShapeType="1"/>
          </p:cNvSpPr>
          <p:nvPr/>
        </p:nvSpPr>
        <p:spPr bwMode="auto">
          <a:xfrm>
            <a:off x="800100" y="2981325"/>
            <a:ext cx="0" cy="18399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64" name="Oval 20"/>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Public keys</a:t>
            </a:r>
          </a:p>
          <a:p>
            <a:pPr>
              <a:spcBef>
                <a:spcPct val="0"/>
              </a:spcBef>
              <a:buSzPct val="100000"/>
            </a:pPr>
            <a:r>
              <a:rPr lang="nl-BE" altLang="en-US" sz="1800">
                <a:solidFill>
                  <a:srgbClr val="000000"/>
                </a:solidFill>
                <a:sym typeface="Arial" charset="0"/>
              </a:rPr>
              <a:t>repository</a:t>
            </a:r>
          </a:p>
        </p:txBody>
      </p:sp>
      <p:sp>
        <p:nvSpPr>
          <p:cNvPr id="31765" name="Line 21"/>
          <p:cNvSpPr>
            <a:spLocks noChangeShapeType="1"/>
          </p:cNvSpPr>
          <p:nvPr/>
        </p:nvSpPr>
        <p:spPr bwMode="auto">
          <a:xfrm flipV="1">
            <a:off x="2386013" y="3851275"/>
            <a:ext cx="561975" cy="1588"/>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66" name="Oval 22"/>
          <p:cNvSpPr>
            <a:spLocks noChangeArrowheads="1"/>
          </p:cNvSpPr>
          <p:nvPr/>
        </p:nvSpPr>
        <p:spPr bwMode="auto">
          <a:xfrm>
            <a:off x="320675" y="1860550"/>
            <a:ext cx="360363"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1</a:t>
            </a:r>
          </a:p>
        </p:txBody>
      </p:sp>
      <p:sp>
        <p:nvSpPr>
          <p:cNvPr id="31767" name="Oval 23"/>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2</a:t>
            </a:r>
          </a:p>
        </p:txBody>
      </p:sp>
      <p:sp>
        <p:nvSpPr>
          <p:cNvPr id="31768" name="Oval 24"/>
          <p:cNvSpPr>
            <a:spLocks noChangeArrowheads="1"/>
          </p:cNvSpPr>
          <p:nvPr/>
        </p:nvSpPr>
        <p:spPr bwMode="auto">
          <a:xfrm>
            <a:off x="311150" y="4573588"/>
            <a:ext cx="360363"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2</a:t>
            </a:r>
          </a:p>
        </p:txBody>
      </p:sp>
      <p:sp>
        <p:nvSpPr>
          <p:cNvPr id="31769" name="Text Box 25"/>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Authenticates sender</a:t>
            </a:r>
          </a:p>
        </p:txBody>
      </p:sp>
      <p:sp>
        <p:nvSpPr>
          <p:cNvPr id="31770" name="Text Box 26"/>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Stores</a:t>
            </a:r>
          </a:p>
          <a:p>
            <a:pPr>
              <a:spcBef>
                <a:spcPct val="0"/>
              </a:spcBef>
              <a:buSzPct val="100000"/>
            </a:pPr>
            <a:r>
              <a:rPr lang="nl-BE" altLang="en-US" sz="1800">
                <a:solidFill>
                  <a:srgbClr val="000000"/>
                </a:solidFill>
                <a:sym typeface="Arial" charset="0"/>
              </a:rPr>
              <a:t>public key</a:t>
            </a:r>
          </a:p>
        </p:txBody>
      </p:sp>
      <p:sp>
        <p:nvSpPr>
          <p:cNvPr id="31771" name="Line 27"/>
          <p:cNvSpPr>
            <a:spLocks noChangeShapeType="1"/>
          </p:cNvSpPr>
          <p:nvPr/>
        </p:nvSpPr>
        <p:spPr bwMode="auto">
          <a:xfrm flipV="1">
            <a:off x="6324600" y="2535238"/>
            <a:ext cx="330200" cy="104775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72" name="Line 28"/>
          <p:cNvSpPr>
            <a:spLocks noChangeShapeType="1"/>
          </p:cNvSpPr>
          <p:nvPr/>
        </p:nvSpPr>
        <p:spPr bwMode="auto">
          <a:xfrm>
            <a:off x="7669213" y="2525713"/>
            <a:ext cx="0" cy="8588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73" name="Line 29"/>
          <p:cNvSpPr>
            <a:spLocks noChangeShapeType="1"/>
          </p:cNvSpPr>
          <p:nvPr/>
        </p:nvSpPr>
        <p:spPr bwMode="auto">
          <a:xfrm>
            <a:off x="7675563" y="4019550"/>
            <a:ext cx="0" cy="62706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74" name="Oval 3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3</a:t>
            </a:r>
          </a:p>
        </p:txBody>
      </p:sp>
      <p:sp>
        <p:nvSpPr>
          <p:cNvPr id="31775" name="Oval 3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4</a:t>
            </a:r>
          </a:p>
        </p:txBody>
      </p:sp>
      <p:sp>
        <p:nvSpPr>
          <p:cNvPr id="2" name="Title 1"/>
          <p:cNvSpPr>
            <a:spLocks noGrp="1"/>
          </p:cNvSpPr>
          <p:nvPr>
            <p:ph type="title"/>
          </p:nvPr>
        </p:nvSpPr>
        <p:spPr>
          <a:xfrm>
            <a:off x="457200" y="332656"/>
            <a:ext cx="8229600" cy="990600"/>
          </a:xfrm>
        </p:spPr>
        <p:txBody>
          <a:bodyPr/>
          <a:lstStyle/>
          <a:p>
            <a:r>
              <a:rPr lang="nl-BE" dirty="0" smtClean="0"/>
              <a:t>Vercijfering gekende bestemmeling</a:t>
            </a:r>
            <a:endParaRPr lang="nl-BE" dirty="0"/>
          </a:p>
        </p:txBody>
      </p:sp>
      <p:sp>
        <p:nvSpPr>
          <p:cNvPr id="3" name="Date Placeholder 2"/>
          <p:cNvSpPr>
            <a:spLocks noGrp="1"/>
          </p:cNvSpPr>
          <p:nvPr>
            <p:ph type="dt" sz="half" idx="10"/>
          </p:nvPr>
        </p:nvSpPr>
        <p:spPr/>
        <p:txBody>
          <a:bodyPr/>
          <a:lstStyle/>
          <a:p>
            <a:r>
              <a:rPr lang="nl-BE" dirty="0" smtClean="0"/>
              <a:t>24/03/2016</a:t>
            </a:r>
            <a:endParaRPr lang="nl-BE"/>
          </a:p>
        </p:txBody>
      </p:sp>
      <p:sp>
        <p:nvSpPr>
          <p:cNvPr id="4" name="Slide Number Placeholder 3"/>
          <p:cNvSpPr>
            <a:spLocks noGrp="1"/>
          </p:cNvSpPr>
          <p:nvPr>
            <p:ph type="sldNum" sz="quarter" idx="12"/>
          </p:nvPr>
        </p:nvSpPr>
        <p:spPr/>
        <p:txBody>
          <a:bodyPr/>
          <a:lstStyle/>
          <a:p>
            <a:fld id="{BAADB71D-6A6A-403E-B8B0-DAC18C9A03D5}" type="slidenum">
              <a:rPr lang="en-US" smtClean="0"/>
              <a:pPr/>
              <a:t>37</a:t>
            </a:fld>
            <a:endParaRPr lang="nl-BE"/>
          </a:p>
        </p:txBody>
      </p:sp>
    </p:spTree>
    <p:extLst>
      <p:ext uri="{BB962C8B-B14F-4D97-AF65-F5344CB8AC3E}">
        <p14:creationId xmlns:p14="http://schemas.microsoft.com/office/powerpoint/2010/main" val="20247728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2" name="Text Box 14"/>
          <p:cNvSpPr txBox="1">
            <a:spLocks noChangeArrowheads="1"/>
          </p:cNvSpPr>
          <p:nvPr/>
        </p:nvSpPr>
        <p:spPr bwMode="auto">
          <a:xfrm rot="-5400000">
            <a:off x="2131854" y="1636924"/>
            <a:ext cx="1497658" cy="646331"/>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dirty="0" smtClean="0">
                <a:solidFill>
                  <a:srgbClr val="3E6E5A"/>
                </a:solidFill>
                <a:sym typeface="Arial" charset="0"/>
              </a:rPr>
              <a:t>Identification</a:t>
            </a:r>
            <a:r>
              <a:rPr lang="nl-BE" dirty="0" smtClean="0"/>
              <a:t> </a:t>
            </a:r>
            <a:r>
              <a:rPr lang="nl-BE" altLang="en-US" sz="1800" dirty="0" smtClean="0">
                <a:solidFill>
                  <a:srgbClr val="3E6E5A"/>
                </a:solidFill>
                <a:sym typeface="Arial" charset="0"/>
              </a:rPr>
              <a:t>certificate</a:t>
            </a:r>
            <a:endParaRPr lang="nl-BE" altLang="en-US" sz="1800" dirty="0">
              <a:solidFill>
                <a:srgbClr val="3E6E5A"/>
              </a:solidFill>
              <a:sym typeface="Arial" charset="0"/>
            </a:endParaRPr>
          </a:p>
        </p:txBody>
      </p:sp>
      <p:sp>
        <p:nvSpPr>
          <p:cNvPr id="32770" name="Text Box 2"/>
          <p:cNvSpPr txBox="1">
            <a:spLocks noChangeArrowheads="1"/>
          </p:cNvSpPr>
          <p:nvPr/>
        </p:nvSpPr>
        <p:spPr bwMode="auto">
          <a:xfrm rot="-5400000">
            <a:off x="5248275" y="1820863"/>
            <a:ext cx="1479550" cy="65405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dirty="0" smtClean="0">
                <a:solidFill>
                  <a:srgbClr val="3E6E5A"/>
                </a:solidFill>
                <a:sym typeface="Arial" charset="0"/>
              </a:rPr>
              <a:t>Identification</a:t>
            </a:r>
            <a:endParaRPr lang="nl-BE" altLang="en-US" sz="1800" dirty="0">
              <a:solidFill>
                <a:srgbClr val="3E6E5A"/>
              </a:solidFill>
              <a:sym typeface="Arial" charset="0"/>
            </a:endParaRPr>
          </a:p>
          <a:p>
            <a:pPr>
              <a:spcBef>
                <a:spcPct val="0"/>
              </a:spcBef>
              <a:buSzPct val="100000"/>
            </a:pPr>
            <a:r>
              <a:rPr lang="nl-BE" altLang="en-US" sz="1800" dirty="0" smtClean="0">
                <a:solidFill>
                  <a:srgbClr val="3E6E5A"/>
                </a:solidFill>
                <a:sym typeface="Arial" charset="0"/>
              </a:rPr>
              <a:t>certificate</a:t>
            </a:r>
            <a:endParaRPr lang="nl-BE" altLang="en-US" sz="1800" dirty="0">
              <a:solidFill>
                <a:srgbClr val="3E6E5A"/>
              </a:solidFill>
              <a:sym typeface="Arial" charset="0"/>
            </a:endParaRPr>
          </a:p>
        </p:txBody>
      </p:sp>
      <p:sp>
        <p:nvSpPr>
          <p:cNvPr id="32772" name="Rectangle 4"/>
          <p:cNvSpPr>
            <a:spLocks noChangeArrowheads="1"/>
          </p:cNvSpPr>
          <p:nvPr/>
        </p:nvSpPr>
        <p:spPr bwMode="auto">
          <a:xfrm>
            <a:off x="3449638" y="1433513"/>
            <a:ext cx="1920875" cy="2482850"/>
          </a:xfrm>
          <a:prstGeom prst="rect">
            <a:avLst/>
          </a:prstGeom>
          <a:solidFill>
            <a:schemeClr val="bg1"/>
          </a:solidFill>
          <a:ln w="12700" algn="ctr">
            <a:solidFill>
              <a:schemeClr val="tx1"/>
            </a:solidFill>
            <a:miter lim="800000"/>
            <a:headEnd/>
            <a:tailEnd/>
          </a:ln>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Internet</a:t>
            </a:r>
          </a:p>
        </p:txBody>
      </p:sp>
      <p:sp>
        <p:nvSpPr>
          <p:cNvPr id="32773" name="Rectangle 5"/>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2774" name="Text Box 6"/>
          <p:cNvSpPr txBox="1">
            <a:spLocks noChangeArrowheads="1"/>
          </p:cNvSpPr>
          <p:nvPr/>
        </p:nvSpPr>
        <p:spPr bwMode="auto">
          <a:xfrm>
            <a:off x="6748463" y="119538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dirty="0">
                <a:solidFill>
                  <a:srgbClr val="000000"/>
                </a:solidFill>
                <a:sym typeface="Arial" charset="0"/>
              </a:rPr>
              <a:t>eHealth platform</a:t>
            </a:r>
          </a:p>
        </p:txBody>
      </p:sp>
      <p:sp>
        <p:nvSpPr>
          <p:cNvPr id="32775" name="Oval 7"/>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Public keys</a:t>
            </a:r>
          </a:p>
          <a:p>
            <a:pPr>
              <a:spcBef>
                <a:spcPct val="0"/>
              </a:spcBef>
              <a:buSzPct val="100000"/>
            </a:pPr>
            <a:r>
              <a:rPr lang="nl-BE" altLang="en-US" sz="1800">
                <a:solidFill>
                  <a:srgbClr val="000000"/>
                </a:solidFill>
                <a:sym typeface="Arial" charset="0"/>
              </a:rPr>
              <a:t>repository</a:t>
            </a:r>
          </a:p>
        </p:txBody>
      </p:sp>
      <p:sp>
        <p:nvSpPr>
          <p:cNvPr id="32776" name="Text Box 8"/>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Authenticates sender</a:t>
            </a:r>
          </a:p>
        </p:txBody>
      </p:sp>
      <p:sp>
        <p:nvSpPr>
          <p:cNvPr id="32777" name="Text Box 9"/>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Sends</a:t>
            </a:r>
          </a:p>
          <a:p>
            <a:pPr>
              <a:spcBef>
                <a:spcPct val="0"/>
              </a:spcBef>
              <a:buSzPct val="100000"/>
            </a:pPr>
            <a:r>
              <a:rPr lang="nl-BE" altLang="en-US" sz="1800">
                <a:solidFill>
                  <a:srgbClr val="000000"/>
                </a:solidFill>
                <a:sym typeface="Arial" charset="0"/>
              </a:rPr>
              <a:t>public key</a:t>
            </a:r>
          </a:p>
        </p:txBody>
      </p:sp>
      <p:sp>
        <p:nvSpPr>
          <p:cNvPr id="32778" name="Oval 1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2</a:t>
            </a:r>
          </a:p>
        </p:txBody>
      </p:sp>
      <p:sp>
        <p:nvSpPr>
          <p:cNvPr id="32779" name="Oval 1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3</a:t>
            </a:r>
          </a:p>
        </p:txBody>
      </p:sp>
      <p:sp>
        <p:nvSpPr>
          <p:cNvPr id="32780" name="Rectangle 12"/>
          <p:cNvSpPr>
            <a:spLocks noChangeArrowheads="1"/>
          </p:cNvSpPr>
          <p:nvPr/>
        </p:nvSpPr>
        <p:spPr bwMode="auto">
          <a:xfrm>
            <a:off x="296863" y="1211263"/>
            <a:ext cx="2247900" cy="3249612"/>
          </a:xfrm>
          <a:prstGeom prst="rect">
            <a:avLst/>
          </a:prstGeom>
          <a:solidFill>
            <a:srgbClr val="3E6E5A">
              <a:alpha val="50195"/>
            </a:srgbClr>
          </a:solidFill>
          <a:ln w="12700" algn="ctr">
            <a:solidFill>
              <a:schemeClr val="tx1"/>
            </a:solidFill>
            <a:miter lim="800000"/>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2781" name="Text Box 13"/>
          <p:cNvSpPr txBox="1">
            <a:spLocks noChangeArrowheads="1"/>
          </p:cNvSpPr>
          <p:nvPr/>
        </p:nvSpPr>
        <p:spPr bwMode="auto">
          <a:xfrm>
            <a:off x="331788" y="1258888"/>
            <a:ext cx="212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Message originator</a:t>
            </a:r>
          </a:p>
        </p:txBody>
      </p:sp>
      <p:sp>
        <p:nvSpPr>
          <p:cNvPr id="32783" name="Text Box 15"/>
          <p:cNvSpPr txBox="1">
            <a:spLocks noChangeArrowheads="1"/>
          </p:cNvSpPr>
          <p:nvPr/>
        </p:nvSpPr>
        <p:spPr bwMode="auto">
          <a:xfrm>
            <a:off x="396875" y="2051050"/>
            <a:ext cx="2101850" cy="379413"/>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Asks for public key</a:t>
            </a:r>
          </a:p>
        </p:txBody>
      </p:sp>
      <p:sp>
        <p:nvSpPr>
          <p:cNvPr id="32784" name="Text Box 16"/>
          <p:cNvSpPr txBox="1">
            <a:spLocks noChangeArrowheads="1"/>
          </p:cNvSpPr>
          <p:nvPr/>
        </p:nvSpPr>
        <p:spPr bwMode="auto">
          <a:xfrm>
            <a:off x="1179513" y="3489325"/>
            <a:ext cx="1123950" cy="654050"/>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Encrypts</a:t>
            </a:r>
          </a:p>
          <a:p>
            <a:pPr>
              <a:spcBef>
                <a:spcPct val="0"/>
              </a:spcBef>
              <a:buSzPct val="100000"/>
            </a:pPr>
            <a:r>
              <a:rPr lang="nl-BE" altLang="en-US" sz="1800">
                <a:solidFill>
                  <a:srgbClr val="000000"/>
                </a:solidFill>
                <a:sym typeface="Arial" charset="0"/>
              </a:rPr>
              <a:t>message</a:t>
            </a:r>
          </a:p>
        </p:txBody>
      </p:sp>
      <p:sp>
        <p:nvSpPr>
          <p:cNvPr id="32785" name="Oval 17"/>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4</a:t>
            </a:r>
          </a:p>
        </p:txBody>
      </p:sp>
      <p:sp>
        <p:nvSpPr>
          <p:cNvPr id="32786" name="Oval 18"/>
          <p:cNvSpPr>
            <a:spLocks noChangeArrowheads="1"/>
          </p:cNvSpPr>
          <p:nvPr/>
        </p:nvSpPr>
        <p:spPr bwMode="auto">
          <a:xfrm>
            <a:off x="341313" y="1782763"/>
            <a:ext cx="360362"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1</a:t>
            </a:r>
          </a:p>
        </p:txBody>
      </p:sp>
      <p:sp>
        <p:nvSpPr>
          <p:cNvPr id="32787" name="Rectangle 19"/>
          <p:cNvSpPr>
            <a:spLocks noChangeArrowheads="1"/>
          </p:cNvSpPr>
          <p:nvPr/>
        </p:nvSpPr>
        <p:spPr bwMode="auto">
          <a:xfrm>
            <a:off x="733425" y="4721225"/>
            <a:ext cx="4703763" cy="1674813"/>
          </a:xfrm>
          <a:prstGeom prst="rect">
            <a:avLst/>
          </a:prstGeom>
          <a:solidFill>
            <a:srgbClr val="3E6E5A">
              <a:alpha val="50195"/>
            </a:srgbClr>
          </a:solidFill>
          <a:ln w="12700" algn="ctr">
            <a:solidFill>
              <a:schemeClr val="tx1"/>
            </a:solidFill>
            <a:miter lim="800000"/>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2788" name="Text Box 20"/>
          <p:cNvSpPr txBox="1">
            <a:spLocks noChangeArrowheads="1"/>
          </p:cNvSpPr>
          <p:nvPr/>
        </p:nvSpPr>
        <p:spPr bwMode="auto">
          <a:xfrm>
            <a:off x="987425" y="4737100"/>
            <a:ext cx="203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Message recipient</a:t>
            </a:r>
          </a:p>
        </p:txBody>
      </p:sp>
      <p:sp>
        <p:nvSpPr>
          <p:cNvPr id="32789" name="Text Box 21"/>
          <p:cNvSpPr txBox="1">
            <a:spLocks noChangeArrowheads="1"/>
          </p:cNvSpPr>
          <p:nvPr/>
        </p:nvSpPr>
        <p:spPr bwMode="auto">
          <a:xfrm>
            <a:off x="915988" y="5353050"/>
            <a:ext cx="2089150" cy="379413"/>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Decrypts message</a:t>
            </a:r>
          </a:p>
        </p:txBody>
      </p:sp>
      <p:sp>
        <p:nvSpPr>
          <p:cNvPr id="32790" name="Oval 22"/>
          <p:cNvSpPr>
            <a:spLocks noChangeArrowheads="1"/>
          </p:cNvSpPr>
          <p:nvPr/>
        </p:nvSpPr>
        <p:spPr bwMode="auto">
          <a:xfrm>
            <a:off x="777875" y="5084763"/>
            <a:ext cx="360363"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5</a:t>
            </a:r>
          </a:p>
        </p:txBody>
      </p:sp>
      <p:sp>
        <p:nvSpPr>
          <p:cNvPr id="32791" name="Oval 23"/>
          <p:cNvSpPr>
            <a:spLocks noChangeArrowheads="1"/>
          </p:cNvSpPr>
          <p:nvPr/>
        </p:nvSpPr>
        <p:spPr bwMode="auto">
          <a:xfrm>
            <a:off x="3497263" y="4957763"/>
            <a:ext cx="1708150" cy="1271587"/>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Stored</a:t>
            </a:r>
          </a:p>
          <a:p>
            <a:pPr>
              <a:spcBef>
                <a:spcPct val="0"/>
              </a:spcBef>
              <a:buSzPct val="100000"/>
            </a:pPr>
            <a:r>
              <a:rPr lang="nl-BE" altLang="en-US" sz="1800">
                <a:solidFill>
                  <a:srgbClr val="000000"/>
                </a:solidFill>
                <a:sym typeface="Arial" charset="0"/>
              </a:rPr>
              <a:t>private</a:t>
            </a:r>
          </a:p>
          <a:p>
            <a:pPr>
              <a:spcBef>
                <a:spcPct val="0"/>
              </a:spcBef>
              <a:buSzPct val="100000"/>
            </a:pPr>
            <a:r>
              <a:rPr lang="nl-BE" altLang="en-US" sz="1800">
                <a:solidFill>
                  <a:srgbClr val="000000"/>
                </a:solidFill>
                <a:sym typeface="Arial" charset="0"/>
              </a:rPr>
              <a:t>key</a:t>
            </a:r>
          </a:p>
        </p:txBody>
      </p:sp>
      <p:sp>
        <p:nvSpPr>
          <p:cNvPr id="32792" name="Line 24"/>
          <p:cNvSpPr>
            <a:spLocks noChangeShapeType="1"/>
          </p:cNvSpPr>
          <p:nvPr/>
        </p:nvSpPr>
        <p:spPr bwMode="auto">
          <a:xfrm flipH="1">
            <a:off x="2949575" y="5583238"/>
            <a:ext cx="528638" cy="158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793" name="Text Box 25"/>
          <p:cNvSpPr txBox="1">
            <a:spLocks noChangeArrowheads="1"/>
          </p:cNvSpPr>
          <p:nvPr/>
        </p:nvSpPr>
        <p:spPr bwMode="auto">
          <a:xfrm>
            <a:off x="3644900" y="4056063"/>
            <a:ext cx="1479892" cy="646331"/>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dirty="0" smtClean="0">
                <a:solidFill>
                  <a:srgbClr val="3E6E5A"/>
                </a:solidFill>
                <a:sym typeface="Arial" charset="0"/>
              </a:rPr>
              <a:t>Identification</a:t>
            </a:r>
            <a:endParaRPr lang="nl-BE" altLang="en-US" sz="1800" dirty="0">
              <a:solidFill>
                <a:srgbClr val="3E6E5A"/>
              </a:solidFill>
              <a:sym typeface="Arial" charset="0"/>
            </a:endParaRPr>
          </a:p>
          <a:p>
            <a:pPr>
              <a:spcBef>
                <a:spcPct val="0"/>
              </a:spcBef>
              <a:buSzPct val="100000"/>
            </a:pPr>
            <a:r>
              <a:rPr lang="nl-BE" altLang="en-US" sz="1800" dirty="0">
                <a:solidFill>
                  <a:srgbClr val="3E6E5A"/>
                </a:solidFill>
                <a:sym typeface="Arial" charset="0"/>
              </a:rPr>
              <a:t>certificate</a:t>
            </a:r>
          </a:p>
        </p:txBody>
      </p:sp>
      <p:sp>
        <p:nvSpPr>
          <p:cNvPr id="32794" name="Line 26"/>
          <p:cNvSpPr>
            <a:spLocks noChangeShapeType="1"/>
          </p:cNvSpPr>
          <p:nvPr/>
        </p:nvSpPr>
        <p:spPr bwMode="auto">
          <a:xfrm>
            <a:off x="3227388" y="2016125"/>
            <a:ext cx="2427287" cy="0"/>
          </a:xfrm>
          <a:prstGeom prst="line">
            <a:avLst/>
          </a:prstGeom>
          <a:noFill/>
          <a:ln w="28575">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796" name="Text Box 28"/>
          <p:cNvSpPr txBox="1">
            <a:spLocks noChangeArrowheads="1"/>
          </p:cNvSpPr>
          <p:nvPr/>
        </p:nvSpPr>
        <p:spPr bwMode="auto">
          <a:xfrm>
            <a:off x="3814763" y="1754188"/>
            <a:ext cx="1331912"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a:solidFill>
                  <a:srgbClr val="A50021"/>
                </a:solidFill>
                <a:sym typeface="Arial" charset="0"/>
              </a:rPr>
              <a:t>Web service</a:t>
            </a:r>
          </a:p>
          <a:p>
            <a:pPr>
              <a:spcBef>
                <a:spcPct val="0"/>
              </a:spcBef>
              <a:buSzPct val="100000"/>
            </a:pPr>
            <a:r>
              <a:rPr lang="nl-BE" altLang="en-US">
                <a:solidFill>
                  <a:srgbClr val="A50021"/>
                </a:solidFill>
                <a:sym typeface="Arial" charset="0"/>
              </a:rPr>
              <a:t>Ask public key</a:t>
            </a:r>
          </a:p>
        </p:txBody>
      </p:sp>
      <p:sp>
        <p:nvSpPr>
          <p:cNvPr id="32797" name="Text Box 29"/>
          <p:cNvSpPr txBox="1">
            <a:spLocks noChangeArrowheads="1"/>
          </p:cNvSpPr>
          <p:nvPr/>
        </p:nvSpPr>
        <p:spPr bwMode="auto">
          <a:xfrm rot="3135873">
            <a:off x="3082132" y="3047206"/>
            <a:ext cx="137953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dirty="0">
                <a:solidFill>
                  <a:srgbClr val="A50021"/>
                </a:solidFill>
                <a:sym typeface="Arial" charset="0"/>
              </a:rPr>
              <a:t>Send</a:t>
            </a:r>
            <a:r>
              <a:rPr lang="nl-BE" dirty="0" smtClean="0"/>
              <a:t> </a:t>
            </a:r>
            <a:r>
              <a:rPr lang="nl-BE" altLang="en-US" dirty="0">
                <a:solidFill>
                  <a:srgbClr val="A50021"/>
                </a:solidFill>
                <a:sym typeface="Arial" charset="0"/>
              </a:rPr>
              <a:t>message</a:t>
            </a:r>
          </a:p>
          <a:p>
            <a:pPr>
              <a:spcBef>
                <a:spcPct val="0"/>
              </a:spcBef>
              <a:buSzPct val="100000"/>
            </a:pPr>
            <a:r>
              <a:rPr lang="nl-BE" altLang="en-US" dirty="0">
                <a:solidFill>
                  <a:srgbClr val="A50021"/>
                </a:solidFill>
                <a:sym typeface="Arial" charset="0"/>
              </a:rPr>
              <a:t>Any protocol</a:t>
            </a:r>
          </a:p>
        </p:txBody>
      </p:sp>
      <p:sp>
        <p:nvSpPr>
          <p:cNvPr id="32798" name="Line 30"/>
          <p:cNvSpPr>
            <a:spLocks noChangeShapeType="1"/>
          </p:cNvSpPr>
          <p:nvPr/>
        </p:nvSpPr>
        <p:spPr bwMode="auto">
          <a:xfrm flipH="1">
            <a:off x="2271713" y="4719638"/>
            <a:ext cx="2016125" cy="6191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799" name="Line 31"/>
          <p:cNvSpPr>
            <a:spLocks noChangeShapeType="1"/>
          </p:cNvSpPr>
          <p:nvPr/>
        </p:nvSpPr>
        <p:spPr bwMode="auto">
          <a:xfrm flipH="1" flipV="1">
            <a:off x="7726363" y="4005263"/>
            <a:ext cx="0" cy="5937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0" name="Line 32"/>
          <p:cNvSpPr>
            <a:spLocks noChangeShapeType="1"/>
          </p:cNvSpPr>
          <p:nvPr/>
        </p:nvSpPr>
        <p:spPr bwMode="auto">
          <a:xfrm flipH="1" flipV="1">
            <a:off x="6315075" y="2436813"/>
            <a:ext cx="1217613"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1" name="Line 33"/>
          <p:cNvSpPr>
            <a:spLocks noChangeShapeType="1"/>
          </p:cNvSpPr>
          <p:nvPr/>
        </p:nvSpPr>
        <p:spPr bwMode="auto">
          <a:xfrm>
            <a:off x="7712075" y="2532063"/>
            <a:ext cx="7938" cy="849312"/>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2" name="Line 34"/>
          <p:cNvSpPr>
            <a:spLocks noChangeShapeType="1"/>
          </p:cNvSpPr>
          <p:nvPr/>
        </p:nvSpPr>
        <p:spPr bwMode="auto">
          <a:xfrm>
            <a:off x="1703388" y="2432050"/>
            <a:ext cx="7937" cy="10382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3" name="Line 35"/>
          <p:cNvSpPr>
            <a:spLocks noChangeShapeType="1"/>
          </p:cNvSpPr>
          <p:nvPr/>
        </p:nvSpPr>
        <p:spPr bwMode="auto">
          <a:xfrm flipV="1">
            <a:off x="2403475" y="2232025"/>
            <a:ext cx="250825" cy="9525"/>
          </a:xfrm>
          <a:prstGeom prst="line">
            <a:avLst/>
          </a:prstGeom>
          <a:noFill/>
          <a:ln w="28575">
            <a:solidFill>
              <a:srgbClr val="3E6E5A"/>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4" name="Line 36"/>
          <p:cNvSpPr>
            <a:spLocks noChangeShapeType="1"/>
          </p:cNvSpPr>
          <p:nvPr/>
        </p:nvSpPr>
        <p:spPr bwMode="auto">
          <a:xfrm flipV="1">
            <a:off x="2073275" y="2573338"/>
            <a:ext cx="471488"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5" name="Line 37"/>
          <p:cNvSpPr>
            <a:spLocks noChangeShapeType="1"/>
          </p:cNvSpPr>
          <p:nvPr/>
        </p:nvSpPr>
        <p:spPr bwMode="auto">
          <a:xfrm>
            <a:off x="6321425" y="2343150"/>
            <a:ext cx="180975" cy="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 name="Title 1"/>
          <p:cNvSpPr>
            <a:spLocks noGrp="1"/>
          </p:cNvSpPr>
          <p:nvPr>
            <p:ph type="title"/>
          </p:nvPr>
        </p:nvSpPr>
        <p:spPr>
          <a:xfrm>
            <a:off x="457200" y="332656"/>
            <a:ext cx="8229600" cy="990600"/>
          </a:xfrm>
        </p:spPr>
        <p:txBody>
          <a:bodyPr/>
          <a:lstStyle/>
          <a:p>
            <a:r>
              <a:rPr lang="nl-BE" dirty="0" smtClean="0"/>
              <a:t>Vercijfering gekende bestemmeling</a:t>
            </a:r>
            <a:endParaRPr lang="nl-BE" dirty="0"/>
          </a:p>
        </p:txBody>
      </p:sp>
      <p:sp>
        <p:nvSpPr>
          <p:cNvPr id="3" name="Date Placeholder 2"/>
          <p:cNvSpPr>
            <a:spLocks noGrp="1"/>
          </p:cNvSpPr>
          <p:nvPr>
            <p:ph type="dt" sz="half" idx="10"/>
          </p:nvPr>
        </p:nvSpPr>
        <p:spPr/>
        <p:txBody>
          <a:bodyPr/>
          <a:lstStyle/>
          <a:p>
            <a:r>
              <a:rPr lang="nl-BE" dirty="0" smtClean="0"/>
              <a:t>24/03/2016</a:t>
            </a:r>
            <a:endParaRPr lang="nl-BE"/>
          </a:p>
        </p:txBody>
      </p:sp>
      <p:sp>
        <p:nvSpPr>
          <p:cNvPr id="4" name="Slide Number Placeholder 3"/>
          <p:cNvSpPr>
            <a:spLocks noGrp="1"/>
          </p:cNvSpPr>
          <p:nvPr>
            <p:ph type="sldNum" sz="quarter" idx="12"/>
          </p:nvPr>
        </p:nvSpPr>
        <p:spPr/>
        <p:txBody>
          <a:bodyPr/>
          <a:lstStyle/>
          <a:p>
            <a:fld id="{BAADB71D-6A6A-403E-B8B0-DAC18C9A03D5}" type="slidenum">
              <a:rPr lang="en-US" smtClean="0"/>
              <a:pPr/>
              <a:t>38</a:t>
            </a:fld>
            <a:endParaRPr lang="nl-BE"/>
          </a:p>
        </p:txBody>
      </p:sp>
      <p:sp>
        <p:nvSpPr>
          <p:cNvPr id="32795" name="Line 27"/>
          <p:cNvSpPr>
            <a:spLocks noChangeShapeType="1"/>
          </p:cNvSpPr>
          <p:nvPr/>
        </p:nvSpPr>
        <p:spPr bwMode="auto">
          <a:xfrm>
            <a:off x="3211513" y="2606675"/>
            <a:ext cx="1101725" cy="1431925"/>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Tree>
    <p:extLst>
      <p:ext uri="{BB962C8B-B14F-4D97-AF65-F5344CB8AC3E}">
        <p14:creationId xmlns:p14="http://schemas.microsoft.com/office/powerpoint/2010/main" val="18895072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Oval 3"/>
          <p:cNvSpPr>
            <a:spLocks noChangeArrowheads="1"/>
          </p:cNvSpPr>
          <p:nvPr/>
        </p:nvSpPr>
        <p:spPr bwMode="auto">
          <a:xfrm>
            <a:off x="7237413" y="2568575"/>
            <a:ext cx="1708150" cy="1271588"/>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User 2</a:t>
            </a:r>
          </a:p>
          <a:p>
            <a:pPr>
              <a:spcBef>
                <a:spcPct val="0"/>
              </a:spcBef>
              <a:buSzPct val="100000"/>
            </a:pPr>
            <a:r>
              <a:rPr lang="nl-BE" altLang="en-US" sz="1800">
                <a:solidFill>
                  <a:srgbClr val="000000"/>
                </a:solidFill>
                <a:sym typeface="Arial" charset="0"/>
              </a:rPr>
              <a:t>Recipient</a:t>
            </a:r>
          </a:p>
        </p:txBody>
      </p:sp>
      <p:sp>
        <p:nvSpPr>
          <p:cNvPr id="33796" name="Oval 4"/>
          <p:cNvSpPr>
            <a:spLocks noChangeArrowheads="1"/>
          </p:cNvSpPr>
          <p:nvPr/>
        </p:nvSpPr>
        <p:spPr bwMode="auto">
          <a:xfrm>
            <a:off x="142875" y="2576513"/>
            <a:ext cx="1708150" cy="1271587"/>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User 1</a:t>
            </a:r>
          </a:p>
          <a:p>
            <a:pPr>
              <a:spcBef>
                <a:spcPct val="0"/>
              </a:spcBef>
              <a:buSzPct val="100000"/>
            </a:pPr>
            <a:r>
              <a:rPr lang="nl-BE" altLang="en-US" sz="1800">
                <a:solidFill>
                  <a:srgbClr val="000000"/>
                </a:solidFill>
                <a:sym typeface="Arial" charset="0"/>
              </a:rPr>
              <a:t>Originator</a:t>
            </a:r>
          </a:p>
        </p:txBody>
      </p:sp>
      <p:sp>
        <p:nvSpPr>
          <p:cNvPr id="33797" name="Oval 5"/>
          <p:cNvSpPr>
            <a:spLocks noChangeArrowheads="1"/>
          </p:cNvSpPr>
          <p:nvPr/>
        </p:nvSpPr>
        <p:spPr bwMode="auto">
          <a:xfrm>
            <a:off x="3489325" y="1049338"/>
            <a:ext cx="1708150" cy="1271587"/>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Key </a:t>
            </a:r>
          </a:p>
          <a:p>
            <a:pPr>
              <a:spcBef>
                <a:spcPct val="0"/>
              </a:spcBef>
              <a:buSzPct val="100000"/>
            </a:pPr>
            <a:r>
              <a:rPr lang="nl-BE" altLang="en-US" sz="1800">
                <a:solidFill>
                  <a:srgbClr val="000000"/>
                </a:solidFill>
                <a:sym typeface="Arial" charset="0"/>
              </a:rPr>
              <a:t>Management</a:t>
            </a:r>
          </a:p>
          <a:p>
            <a:pPr>
              <a:spcBef>
                <a:spcPct val="0"/>
              </a:spcBef>
              <a:buSzPct val="100000"/>
            </a:pPr>
            <a:r>
              <a:rPr lang="nl-BE" altLang="en-US" sz="1800">
                <a:solidFill>
                  <a:srgbClr val="000000"/>
                </a:solidFill>
                <a:sym typeface="Arial" charset="0"/>
              </a:rPr>
              <a:t>/ Depot</a:t>
            </a:r>
          </a:p>
        </p:txBody>
      </p:sp>
      <p:sp>
        <p:nvSpPr>
          <p:cNvPr id="33798" name="Oval 6"/>
          <p:cNvSpPr>
            <a:spLocks noChangeArrowheads="1"/>
          </p:cNvSpPr>
          <p:nvPr/>
        </p:nvSpPr>
        <p:spPr bwMode="auto">
          <a:xfrm>
            <a:off x="3497263" y="4603750"/>
            <a:ext cx="1708150" cy="1282700"/>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Messages</a:t>
            </a:r>
          </a:p>
          <a:p>
            <a:pPr>
              <a:spcBef>
                <a:spcPct val="0"/>
              </a:spcBef>
              <a:buSzPct val="100000"/>
            </a:pPr>
            <a:r>
              <a:rPr lang="nl-BE" altLang="en-US" sz="1800">
                <a:solidFill>
                  <a:srgbClr val="000000"/>
                </a:solidFill>
                <a:sym typeface="Arial" charset="0"/>
              </a:rPr>
              <a:t>Depot</a:t>
            </a:r>
          </a:p>
        </p:txBody>
      </p:sp>
      <p:sp>
        <p:nvSpPr>
          <p:cNvPr id="33799" name="Line 7"/>
          <p:cNvSpPr>
            <a:spLocks noChangeShapeType="1"/>
          </p:cNvSpPr>
          <p:nvPr/>
        </p:nvSpPr>
        <p:spPr bwMode="auto">
          <a:xfrm flipV="1">
            <a:off x="1754188" y="2044700"/>
            <a:ext cx="1852612" cy="8937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00" name="Text Box 8"/>
          <p:cNvSpPr txBox="1">
            <a:spLocks noChangeArrowheads="1"/>
          </p:cNvSpPr>
          <p:nvPr/>
        </p:nvSpPr>
        <p:spPr bwMode="auto">
          <a:xfrm>
            <a:off x="2554288" y="2566988"/>
            <a:ext cx="9636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BE" altLang="en-US" sz="1000" b="1">
                <a:solidFill>
                  <a:srgbClr val="000000"/>
                </a:solidFill>
                <a:sym typeface="Arial" charset="0"/>
              </a:rPr>
              <a:t>1</a:t>
            </a:r>
            <a:r>
              <a:rPr lang="nl-BE" altLang="en-US" sz="1000">
                <a:solidFill>
                  <a:srgbClr val="000000"/>
                </a:solidFill>
                <a:sym typeface="Arial" charset="0"/>
              </a:rPr>
              <a:t> asks for key</a:t>
            </a:r>
          </a:p>
        </p:txBody>
      </p:sp>
      <p:sp>
        <p:nvSpPr>
          <p:cNvPr id="33801" name="Line 9"/>
          <p:cNvSpPr>
            <a:spLocks noChangeShapeType="1"/>
          </p:cNvSpPr>
          <p:nvPr/>
        </p:nvSpPr>
        <p:spPr bwMode="auto">
          <a:xfrm flipH="1">
            <a:off x="1636713" y="1906588"/>
            <a:ext cx="1874837" cy="893762"/>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02" name="Text Box 10"/>
          <p:cNvSpPr txBox="1">
            <a:spLocks noChangeArrowheads="1"/>
          </p:cNvSpPr>
          <p:nvPr/>
        </p:nvSpPr>
        <p:spPr bwMode="auto">
          <a:xfrm>
            <a:off x="1196975" y="2314575"/>
            <a:ext cx="857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BE" altLang="en-US" sz="1000" b="1">
                <a:solidFill>
                  <a:srgbClr val="000000"/>
                </a:solidFill>
                <a:sym typeface="Arial" charset="0"/>
              </a:rPr>
              <a:t>2</a:t>
            </a:r>
            <a:r>
              <a:rPr lang="nl-BE" altLang="en-US" sz="1000">
                <a:solidFill>
                  <a:srgbClr val="000000"/>
                </a:solidFill>
                <a:sym typeface="Arial" charset="0"/>
              </a:rPr>
              <a:t> sends key</a:t>
            </a:r>
          </a:p>
        </p:txBody>
      </p:sp>
      <p:grpSp>
        <p:nvGrpSpPr>
          <p:cNvPr id="33803" name="Group 11"/>
          <p:cNvGrpSpPr>
            <a:grpSpLocks/>
          </p:cNvGrpSpPr>
          <p:nvPr/>
        </p:nvGrpSpPr>
        <p:grpSpPr bwMode="auto">
          <a:xfrm rot="-1540434">
            <a:off x="1597025" y="1428750"/>
            <a:ext cx="1833563" cy="882650"/>
            <a:chOff x="1174" y="2491"/>
            <a:chExt cx="1155" cy="556"/>
          </a:xfrm>
        </p:grpSpPr>
        <p:sp>
          <p:nvSpPr>
            <p:cNvPr id="33824" name="Text Box 12"/>
            <p:cNvSpPr txBox="1">
              <a:spLocks noChangeArrowheads="1"/>
            </p:cNvSpPr>
            <p:nvPr/>
          </p:nvSpPr>
          <p:spPr bwMode="auto">
            <a:xfrm>
              <a:off x="1375" y="2824"/>
              <a:ext cx="753" cy="181"/>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BE" altLang="en-US" sz="1200">
                  <a:solidFill>
                    <a:srgbClr val="990000"/>
                  </a:solidFill>
                  <a:sym typeface="Arial" charset="0"/>
                </a:rPr>
                <a:t>Symmetric key</a:t>
              </a:r>
            </a:p>
          </p:txBody>
        </p:sp>
        <p:sp>
          <p:nvSpPr>
            <p:cNvPr id="33825" name="Rectangle 13"/>
            <p:cNvSpPr>
              <a:spLocks noChangeArrowheads="1"/>
            </p:cNvSpPr>
            <p:nvPr/>
          </p:nvSpPr>
          <p:spPr bwMode="auto">
            <a:xfrm>
              <a:off x="1346" y="2786"/>
              <a:ext cx="811" cy="261"/>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3826" name="Text Box 14"/>
            <p:cNvSpPr txBox="1">
              <a:spLocks noChangeArrowheads="1"/>
            </p:cNvSpPr>
            <p:nvPr/>
          </p:nvSpPr>
          <p:spPr bwMode="auto">
            <a:xfrm>
              <a:off x="1174" y="2491"/>
              <a:ext cx="11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a:solidFill>
                    <a:srgbClr val="000000"/>
                  </a:solidFill>
                  <a:sym typeface="Arial" charset="0"/>
                </a:rPr>
                <a:t>Encrypted with public key of user 1</a:t>
              </a:r>
            </a:p>
          </p:txBody>
        </p:sp>
      </p:grpSp>
      <p:sp>
        <p:nvSpPr>
          <p:cNvPr id="33804" name="Line 15"/>
          <p:cNvSpPr>
            <a:spLocks noChangeShapeType="1"/>
          </p:cNvSpPr>
          <p:nvPr/>
        </p:nvSpPr>
        <p:spPr bwMode="auto">
          <a:xfrm>
            <a:off x="1679575" y="3597275"/>
            <a:ext cx="2084388" cy="12223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05" name="Text Box 16"/>
          <p:cNvSpPr txBox="1">
            <a:spLocks noChangeArrowheads="1"/>
          </p:cNvSpPr>
          <p:nvPr/>
        </p:nvSpPr>
        <p:spPr bwMode="auto">
          <a:xfrm>
            <a:off x="2500313" y="3881438"/>
            <a:ext cx="1762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BE" altLang="en-US" sz="1000" b="1">
                <a:solidFill>
                  <a:srgbClr val="000000"/>
                </a:solidFill>
                <a:sym typeface="Arial" charset="0"/>
              </a:rPr>
              <a:t>3</a:t>
            </a:r>
            <a:r>
              <a:rPr lang="nl-BE" altLang="en-US" sz="1000">
                <a:solidFill>
                  <a:srgbClr val="000000"/>
                </a:solidFill>
                <a:sym typeface="Arial" charset="0"/>
              </a:rPr>
              <a:t> sends encrypted message</a:t>
            </a:r>
          </a:p>
        </p:txBody>
      </p:sp>
      <p:sp>
        <p:nvSpPr>
          <p:cNvPr id="33806" name="Text Box 17"/>
          <p:cNvSpPr txBox="1">
            <a:spLocks noChangeArrowheads="1"/>
          </p:cNvSpPr>
          <p:nvPr/>
        </p:nvSpPr>
        <p:spPr bwMode="auto">
          <a:xfrm rot="1788510">
            <a:off x="1322388" y="4587875"/>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a:solidFill>
                  <a:srgbClr val="990000"/>
                </a:solidFill>
                <a:sym typeface="Arial" charset="0"/>
              </a:rPr>
              <a:t>Message encrypted with</a:t>
            </a:r>
          </a:p>
          <a:p>
            <a:pPr>
              <a:spcBef>
                <a:spcPct val="0"/>
              </a:spcBef>
              <a:buSzPct val="100000"/>
            </a:pPr>
            <a:r>
              <a:rPr lang="nl-BE" altLang="en-US" sz="1200">
                <a:solidFill>
                  <a:srgbClr val="990000"/>
                </a:solidFill>
                <a:sym typeface="Arial" charset="0"/>
              </a:rPr>
              <a:t>symmetric key</a:t>
            </a:r>
          </a:p>
        </p:txBody>
      </p:sp>
      <p:sp>
        <p:nvSpPr>
          <p:cNvPr id="33807" name="Rectangle 18"/>
          <p:cNvSpPr>
            <a:spLocks noChangeArrowheads="1"/>
          </p:cNvSpPr>
          <p:nvPr/>
        </p:nvSpPr>
        <p:spPr bwMode="auto">
          <a:xfrm rot="1788510">
            <a:off x="1273175" y="4532313"/>
            <a:ext cx="1939925" cy="566737"/>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3808" name="Text Box 19"/>
          <p:cNvSpPr txBox="1">
            <a:spLocks noChangeArrowheads="1"/>
          </p:cNvSpPr>
          <p:nvPr/>
        </p:nvSpPr>
        <p:spPr bwMode="auto">
          <a:xfrm rot="1788510">
            <a:off x="1352550" y="4132263"/>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a:solidFill>
                  <a:srgbClr val="000000"/>
                </a:solidFill>
                <a:sym typeface="Arial" charset="0"/>
              </a:rPr>
              <a:t>Encrypted with public key of Message depot</a:t>
            </a:r>
          </a:p>
        </p:txBody>
      </p:sp>
      <p:sp>
        <p:nvSpPr>
          <p:cNvPr id="33809" name="Text Box 20"/>
          <p:cNvSpPr txBox="1">
            <a:spLocks noChangeArrowheads="1"/>
          </p:cNvSpPr>
          <p:nvPr/>
        </p:nvSpPr>
        <p:spPr bwMode="auto">
          <a:xfrm>
            <a:off x="3452813" y="5888038"/>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a:solidFill>
                  <a:srgbClr val="990000"/>
                </a:solidFill>
                <a:sym typeface="Arial" charset="0"/>
              </a:rPr>
              <a:t>Message encrypted with</a:t>
            </a:r>
          </a:p>
          <a:p>
            <a:pPr>
              <a:spcBef>
                <a:spcPct val="0"/>
              </a:spcBef>
              <a:buSzPct val="100000"/>
            </a:pPr>
            <a:r>
              <a:rPr lang="nl-BE" altLang="en-US" sz="1200">
                <a:solidFill>
                  <a:srgbClr val="990000"/>
                </a:solidFill>
                <a:sym typeface="Arial" charset="0"/>
              </a:rPr>
              <a:t>symmetric key</a:t>
            </a:r>
          </a:p>
        </p:txBody>
      </p:sp>
      <p:sp>
        <p:nvSpPr>
          <p:cNvPr id="33810" name="Line 21"/>
          <p:cNvSpPr>
            <a:spLocks noChangeShapeType="1"/>
          </p:cNvSpPr>
          <p:nvPr/>
        </p:nvSpPr>
        <p:spPr bwMode="auto">
          <a:xfrm flipH="1" flipV="1">
            <a:off x="5076825" y="1970088"/>
            <a:ext cx="2233613" cy="96837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11" name="Text Box 22"/>
          <p:cNvSpPr txBox="1">
            <a:spLocks noChangeArrowheads="1"/>
          </p:cNvSpPr>
          <p:nvPr/>
        </p:nvSpPr>
        <p:spPr bwMode="auto">
          <a:xfrm>
            <a:off x="5965825" y="279241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000" b="1">
                <a:solidFill>
                  <a:srgbClr val="000000"/>
                </a:solidFill>
                <a:sym typeface="Arial" charset="0"/>
              </a:rPr>
              <a:t>4</a:t>
            </a:r>
            <a:r>
              <a:rPr lang="nl-BE" altLang="en-US" sz="1000">
                <a:solidFill>
                  <a:srgbClr val="000000"/>
                </a:solidFill>
                <a:sym typeface="Arial" charset="0"/>
              </a:rPr>
              <a:t> justifies right to</a:t>
            </a:r>
          </a:p>
          <a:p>
            <a:pPr>
              <a:spcBef>
                <a:spcPct val="0"/>
              </a:spcBef>
              <a:buSzPct val="100000"/>
            </a:pPr>
            <a:r>
              <a:rPr lang="nl-BE" altLang="en-US" sz="1000">
                <a:solidFill>
                  <a:srgbClr val="000000"/>
                </a:solidFill>
                <a:sym typeface="Arial" charset="0"/>
              </a:rPr>
              <a:t>obtain key</a:t>
            </a:r>
          </a:p>
        </p:txBody>
      </p:sp>
      <p:sp>
        <p:nvSpPr>
          <p:cNvPr id="33812" name="Line 23"/>
          <p:cNvSpPr>
            <a:spLocks noChangeShapeType="1"/>
          </p:cNvSpPr>
          <p:nvPr/>
        </p:nvSpPr>
        <p:spPr bwMode="auto">
          <a:xfrm flipH="1">
            <a:off x="5053013" y="3673475"/>
            <a:ext cx="2489200" cy="120332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13" name="Text Box 24"/>
          <p:cNvSpPr txBox="1">
            <a:spLocks noChangeArrowheads="1"/>
          </p:cNvSpPr>
          <p:nvPr/>
        </p:nvSpPr>
        <p:spPr bwMode="auto">
          <a:xfrm>
            <a:off x="5899150" y="357346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000" b="1">
                <a:solidFill>
                  <a:srgbClr val="000000"/>
                </a:solidFill>
                <a:sym typeface="Arial" charset="0"/>
              </a:rPr>
              <a:t>4</a:t>
            </a:r>
            <a:r>
              <a:rPr lang="nl-BE" altLang="en-US" sz="1000">
                <a:solidFill>
                  <a:srgbClr val="000000"/>
                </a:solidFill>
                <a:sym typeface="Arial" charset="0"/>
              </a:rPr>
              <a:t> justifies right to</a:t>
            </a:r>
          </a:p>
          <a:p>
            <a:pPr>
              <a:spcBef>
                <a:spcPct val="0"/>
              </a:spcBef>
              <a:buSzPct val="100000"/>
            </a:pPr>
            <a:r>
              <a:rPr lang="nl-BE" altLang="en-US" sz="1000">
                <a:solidFill>
                  <a:srgbClr val="000000"/>
                </a:solidFill>
                <a:sym typeface="Arial" charset="0"/>
              </a:rPr>
              <a:t>obtain message</a:t>
            </a:r>
          </a:p>
        </p:txBody>
      </p:sp>
      <p:sp>
        <p:nvSpPr>
          <p:cNvPr id="33814" name="Text Box 25"/>
          <p:cNvSpPr txBox="1">
            <a:spLocks noChangeArrowheads="1"/>
          </p:cNvSpPr>
          <p:nvPr/>
        </p:nvSpPr>
        <p:spPr bwMode="auto">
          <a:xfrm rot="1408605">
            <a:off x="5695950" y="1935163"/>
            <a:ext cx="1195388" cy="287337"/>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BE" altLang="en-US" sz="1200">
                <a:solidFill>
                  <a:srgbClr val="990000"/>
                </a:solidFill>
                <a:sym typeface="Arial" charset="0"/>
              </a:rPr>
              <a:t>Symmetric key</a:t>
            </a:r>
          </a:p>
        </p:txBody>
      </p:sp>
      <p:sp>
        <p:nvSpPr>
          <p:cNvPr id="33815" name="Rectangle 26"/>
          <p:cNvSpPr>
            <a:spLocks noChangeArrowheads="1"/>
          </p:cNvSpPr>
          <p:nvPr/>
        </p:nvSpPr>
        <p:spPr bwMode="auto">
          <a:xfrm rot="1408605">
            <a:off x="5649913" y="1874838"/>
            <a:ext cx="1287462" cy="4143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3816" name="Text Box 27"/>
          <p:cNvSpPr txBox="1">
            <a:spLocks noChangeArrowheads="1"/>
          </p:cNvSpPr>
          <p:nvPr/>
        </p:nvSpPr>
        <p:spPr bwMode="auto">
          <a:xfrm rot="1408605">
            <a:off x="5554663" y="1444625"/>
            <a:ext cx="1833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a:solidFill>
                  <a:srgbClr val="000000"/>
                </a:solidFill>
                <a:sym typeface="Arial" charset="0"/>
              </a:rPr>
              <a:t>Encrypted with public key of user 2</a:t>
            </a:r>
          </a:p>
        </p:txBody>
      </p:sp>
      <p:sp>
        <p:nvSpPr>
          <p:cNvPr id="33817" name="Line 28"/>
          <p:cNvSpPr>
            <a:spLocks noChangeShapeType="1"/>
          </p:cNvSpPr>
          <p:nvPr/>
        </p:nvSpPr>
        <p:spPr bwMode="auto">
          <a:xfrm>
            <a:off x="5170488" y="1870075"/>
            <a:ext cx="2244725" cy="965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18" name="Text Box 29"/>
          <p:cNvSpPr txBox="1">
            <a:spLocks noChangeArrowheads="1"/>
          </p:cNvSpPr>
          <p:nvPr/>
        </p:nvSpPr>
        <p:spPr bwMode="auto">
          <a:xfrm>
            <a:off x="4652963" y="2303463"/>
            <a:ext cx="1009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BE" altLang="en-US" sz="1000" b="1">
                <a:solidFill>
                  <a:srgbClr val="000000"/>
                </a:solidFill>
                <a:sym typeface="Arial" charset="0"/>
              </a:rPr>
              <a:t>5 </a:t>
            </a:r>
            <a:r>
              <a:rPr lang="nl-BE" altLang="en-US" sz="1000">
                <a:solidFill>
                  <a:srgbClr val="000000"/>
                </a:solidFill>
                <a:sym typeface="Arial" charset="0"/>
              </a:rPr>
              <a:t>receives key</a:t>
            </a:r>
          </a:p>
        </p:txBody>
      </p:sp>
      <p:sp>
        <p:nvSpPr>
          <p:cNvPr id="33819" name="Text Box 30"/>
          <p:cNvSpPr txBox="1">
            <a:spLocks noChangeArrowheads="1"/>
          </p:cNvSpPr>
          <p:nvPr/>
        </p:nvSpPr>
        <p:spPr bwMode="auto">
          <a:xfrm>
            <a:off x="4545013" y="4316413"/>
            <a:ext cx="1387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BE" altLang="en-US" sz="1000" b="1">
                <a:solidFill>
                  <a:srgbClr val="000000"/>
                </a:solidFill>
                <a:sym typeface="Arial" charset="0"/>
              </a:rPr>
              <a:t>5 </a:t>
            </a:r>
            <a:r>
              <a:rPr lang="nl-BE" altLang="en-US" sz="1000">
                <a:solidFill>
                  <a:srgbClr val="000000"/>
                </a:solidFill>
                <a:sym typeface="Arial" charset="0"/>
              </a:rPr>
              <a:t>receives message</a:t>
            </a:r>
          </a:p>
        </p:txBody>
      </p:sp>
      <p:sp>
        <p:nvSpPr>
          <p:cNvPr id="33820" name="Line 31"/>
          <p:cNvSpPr>
            <a:spLocks noChangeShapeType="1"/>
          </p:cNvSpPr>
          <p:nvPr/>
        </p:nvSpPr>
        <p:spPr bwMode="auto">
          <a:xfrm flipV="1">
            <a:off x="5126038" y="3771900"/>
            <a:ext cx="2581275" cy="12525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21" name="Text Box 32"/>
          <p:cNvSpPr txBox="1">
            <a:spLocks noChangeArrowheads="1"/>
          </p:cNvSpPr>
          <p:nvPr/>
        </p:nvSpPr>
        <p:spPr bwMode="auto">
          <a:xfrm rot="-1568230">
            <a:off x="5959475" y="4843463"/>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a:solidFill>
                  <a:srgbClr val="990000"/>
                </a:solidFill>
                <a:sym typeface="Arial" charset="0"/>
              </a:rPr>
              <a:t>Message encrypted with</a:t>
            </a:r>
          </a:p>
          <a:p>
            <a:pPr>
              <a:spcBef>
                <a:spcPct val="0"/>
              </a:spcBef>
              <a:buSzPct val="100000"/>
            </a:pPr>
            <a:r>
              <a:rPr lang="nl-BE" altLang="en-US" sz="1200">
                <a:solidFill>
                  <a:srgbClr val="990000"/>
                </a:solidFill>
                <a:sym typeface="Arial" charset="0"/>
              </a:rPr>
              <a:t>symmetric key</a:t>
            </a:r>
          </a:p>
        </p:txBody>
      </p:sp>
      <p:sp>
        <p:nvSpPr>
          <p:cNvPr id="33822" name="Rectangle 33"/>
          <p:cNvSpPr>
            <a:spLocks noChangeArrowheads="1"/>
          </p:cNvSpPr>
          <p:nvPr/>
        </p:nvSpPr>
        <p:spPr bwMode="auto">
          <a:xfrm rot="-1568230">
            <a:off x="5915025" y="4786313"/>
            <a:ext cx="1919288" cy="5667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3823" name="Text Box 34"/>
          <p:cNvSpPr txBox="1">
            <a:spLocks noChangeArrowheads="1"/>
          </p:cNvSpPr>
          <p:nvPr/>
        </p:nvSpPr>
        <p:spPr bwMode="auto">
          <a:xfrm rot="-1568230">
            <a:off x="5489575" y="4370388"/>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a:solidFill>
                  <a:srgbClr val="000000"/>
                </a:solidFill>
                <a:sym typeface="Arial" charset="0"/>
              </a:rPr>
              <a:t>Encrypted with public key of User 2</a:t>
            </a:r>
          </a:p>
        </p:txBody>
      </p:sp>
      <p:sp>
        <p:nvSpPr>
          <p:cNvPr id="2" name="Title 1"/>
          <p:cNvSpPr>
            <a:spLocks noGrp="1"/>
          </p:cNvSpPr>
          <p:nvPr>
            <p:ph type="title"/>
          </p:nvPr>
        </p:nvSpPr>
        <p:spPr>
          <a:xfrm>
            <a:off x="457200" y="260648"/>
            <a:ext cx="8229600" cy="990600"/>
          </a:xfrm>
        </p:spPr>
        <p:txBody>
          <a:bodyPr>
            <a:normAutofit fontScale="90000"/>
          </a:bodyPr>
          <a:lstStyle/>
          <a:p>
            <a:r>
              <a:rPr lang="nl-BE" dirty="0" smtClean="0"/>
              <a:t>Vercijfering niet-gekende bestemmeling</a:t>
            </a:r>
            <a:endParaRPr lang="nl-BE" dirty="0"/>
          </a:p>
        </p:txBody>
      </p:sp>
      <p:sp>
        <p:nvSpPr>
          <p:cNvPr id="3" name="Date Placeholder 2"/>
          <p:cNvSpPr>
            <a:spLocks noGrp="1"/>
          </p:cNvSpPr>
          <p:nvPr>
            <p:ph type="dt" sz="half" idx="10"/>
          </p:nvPr>
        </p:nvSpPr>
        <p:spPr/>
        <p:txBody>
          <a:bodyPr/>
          <a:lstStyle/>
          <a:p>
            <a:r>
              <a:rPr lang="nl-BE" dirty="0" smtClean="0"/>
              <a:t>24/03/2016</a:t>
            </a:r>
            <a:endParaRPr lang="nl-BE"/>
          </a:p>
        </p:txBody>
      </p:sp>
      <p:sp>
        <p:nvSpPr>
          <p:cNvPr id="4" name="Slide Number Placeholder 3"/>
          <p:cNvSpPr>
            <a:spLocks noGrp="1"/>
          </p:cNvSpPr>
          <p:nvPr>
            <p:ph type="sldNum" sz="quarter" idx="12"/>
          </p:nvPr>
        </p:nvSpPr>
        <p:spPr/>
        <p:txBody>
          <a:bodyPr/>
          <a:lstStyle/>
          <a:p>
            <a:fld id="{BAADB71D-6A6A-403E-B8B0-DAC18C9A03D5}" type="slidenum">
              <a:rPr lang="en-US" smtClean="0"/>
              <a:pPr/>
              <a:t>39</a:t>
            </a:fld>
            <a:endParaRPr lang="nl-BE"/>
          </a:p>
        </p:txBody>
      </p:sp>
    </p:spTree>
    <p:extLst>
      <p:ext uri="{BB962C8B-B14F-4D97-AF65-F5344CB8AC3E}">
        <p14:creationId xmlns:p14="http://schemas.microsoft.com/office/powerpoint/2010/main" val="1259558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nl-BE" altLang="en-US" dirty="0" smtClean="0">
                <a:sym typeface="Arial" charset="0"/>
              </a:rPr>
              <a:t>Inleiding: soorten apps</a:t>
            </a:r>
            <a:endParaRPr lang="nl-BE" altLang="en-US" dirty="0">
              <a:sym typeface="Arial" charset="0"/>
            </a:endParaRPr>
          </a:p>
        </p:txBody>
      </p:sp>
      <p:sp>
        <p:nvSpPr>
          <p:cNvPr id="5123" name="Rectangle 3"/>
          <p:cNvSpPr>
            <a:spLocks noGrp="1" noChangeArrowheads="1"/>
          </p:cNvSpPr>
          <p:nvPr>
            <p:ph idx="1"/>
          </p:nvPr>
        </p:nvSpPr>
        <p:spPr/>
        <p:txBody>
          <a:bodyPr>
            <a:normAutofit lnSpcReduction="10000"/>
          </a:bodyPr>
          <a:lstStyle/>
          <a:p>
            <a:r>
              <a:rPr lang="nl-BE" dirty="0" smtClean="0"/>
              <a:t>Apps gericht op communicatie, bv.</a:t>
            </a:r>
          </a:p>
          <a:p>
            <a:pPr lvl="1"/>
            <a:r>
              <a:rPr lang="nl-BE" dirty="0" smtClean="0"/>
              <a:t>apps waarmee patiënten rechtstreeks online vragen kunnen stellen aan hun zorgverlener (telecoaching)</a:t>
            </a:r>
          </a:p>
          <a:p>
            <a:pPr lvl="1"/>
            <a:r>
              <a:rPr lang="nl-BE" dirty="0" smtClean="0"/>
              <a:t>apps waarmee patiënten vragen beantwoorden van onderzoekers</a:t>
            </a:r>
          </a:p>
          <a:p>
            <a:pPr lvl="1"/>
            <a:r>
              <a:rPr lang="nl-BE" dirty="0" smtClean="0"/>
              <a:t>apps die patiënt toegang verlenen tot haar/zijn elektronisch patiëntendossier</a:t>
            </a:r>
          </a:p>
          <a:p>
            <a:endParaRPr lang="nl-BE" dirty="0" smtClean="0"/>
          </a:p>
          <a:p>
            <a:r>
              <a:rPr lang="nl-BE" dirty="0" smtClean="0"/>
              <a:t>Apps die als naslagwerk fungeren voor gezondheidsinformatie (voor zorgverleners en/of patiënten)</a:t>
            </a:r>
          </a:p>
          <a:p>
            <a:endParaRPr lang="nl-BE" dirty="0" smtClean="0"/>
          </a:p>
          <a:p>
            <a:r>
              <a:rPr lang="nl-BE" dirty="0" smtClean="0"/>
              <a:t>Trainingapps: apps die worden gebruikt voor (na)vorming van  </a:t>
            </a:r>
            <a:r>
              <a:rPr lang="nl-BE" dirty="0" smtClean="0"/>
              <a:t>zorgverleners </a:t>
            </a:r>
            <a:r>
              <a:rPr lang="nl-BE" dirty="0" smtClean="0"/>
              <a:t>of patiënten</a:t>
            </a:r>
          </a:p>
          <a:p>
            <a:endParaRPr lang="nl-BE" dirty="0" smtClean="0"/>
          </a:p>
        </p:txBody>
      </p:sp>
      <p:sp>
        <p:nvSpPr>
          <p:cNvPr id="2" name="Date Placeholder 1"/>
          <p:cNvSpPr>
            <a:spLocks noGrp="1"/>
          </p:cNvSpPr>
          <p:nvPr>
            <p:ph type="dt" sz="half" idx="10"/>
          </p:nvPr>
        </p:nvSpPr>
        <p:spPr/>
        <p:txBody>
          <a:bodyPr/>
          <a:lstStyle/>
          <a:p>
            <a:r>
              <a:rPr lang="nl-BE" dirty="0" smtClean="0"/>
              <a:t>24/03/2016</a:t>
            </a:r>
            <a:endParaRPr lang="nl-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4</a:t>
            </a:fld>
            <a:endParaRPr lang="nl-BE"/>
          </a:p>
        </p:txBody>
      </p:sp>
    </p:spTree>
    <p:extLst>
      <p:ext uri="{BB962C8B-B14F-4D97-AF65-F5344CB8AC3E}">
        <p14:creationId xmlns:p14="http://schemas.microsoft.com/office/powerpoint/2010/main" val="38938515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nl-BE" sz="2400" dirty="0" smtClean="0"/>
              <a:t>Mogelijkheid om op de seconde na elk document dat in de gezondheidszorg werd opgemaakt, te dateren en de geldigheid van de inhoud ervan in de tijd te waarborgen door een </a:t>
            </a:r>
            <a:r>
              <a:rPr lang="nl-BE" sz="2400" dirty="0" smtClean="0">
                <a:solidFill>
                  <a:srgbClr val="3E6E5A"/>
                </a:solidFill>
                <a:sym typeface="Arial" pitchFamily="34" charset="0"/>
              </a:rPr>
              <a:t>eHealth</a:t>
            </a:r>
            <a:r>
              <a:rPr lang="nl-BE" sz="2400" dirty="0" smtClean="0"/>
              <a:t>-handtekening te plaatsen</a:t>
            </a:r>
          </a:p>
          <a:p>
            <a:pPr lvl="1"/>
            <a:endParaRPr lang="nl-BE" dirty="0" smtClean="0">
              <a:sym typeface="Arial" pitchFamily="34" charset="0"/>
            </a:endParaRPr>
          </a:p>
          <a:p>
            <a:endParaRPr lang="nl-BE" dirty="0"/>
          </a:p>
        </p:txBody>
      </p:sp>
      <p:sp>
        <p:nvSpPr>
          <p:cNvPr id="7" name="Text Placeholder 6"/>
          <p:cNvSpPr>
            <a:spLocks noGrp="1"/>
          </p:cNvSpPr>
          <p:nvPr>
            <p:ph type="body" sz="half" idx="2"/>
          </p:nvPr>
        </p:nvSpPr>
        <p:spPr/>
        <p:txBody>
          <a:bodyPr>
            <a:normAutofit/>
          </a:bodyPr>
          <a:lstStyle/>
          <a:p>
            <a:pPr algn="ctr"/>
            <a:r>
              <a:rPr lang="nl-BE" sz="2000" dirty="0" smtClean="0">
                <a:solidFill>
                  <a:srgbClr val="3E6E5A"/>
                </a:solidFill>
                <a:latin typeface="+mj-lt"/>
                <a:sym typeface="Arial" pitchFamily="34" charset="0"/>
              </a:rPr>
              <a:t>Timestamping</a:t>
            </a:r>
            <a:endParaRPr lang="nl-BE" sz="2000" dirty="0">
              <a:solidFill>
                <a:srgbClr val="3E6E5A"/>
              </a:solidFill>
              <a:latin typeface="+mj-lt"/>
            </a:endParaRPr>
          </a:p>
        </p:txBody>
      </p:sp>
      <p:sp>
        <p:nvSpPr>
          <p:cNvPr id="9" name="Date Placeholder 3"/>
          <p:cNvSpPr>
            <a:spLocks noGrp="1"/>
          </p:cNvSpPr>
          <p:nvPr>
            <p:ph type="dt" sz="half" idx="10"/>
          </p:nvPr>
        </p:nvSpPr>
        <p:spPr/>
        <p:txBody>
          <a:bodyPr/>
          <a:lstStyle/>
          <a:p>
            <a:r>
              <a:rPr lang="nl-BE" dirty="0" smtClean="0"/>
              <a:t>24/03/2016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40</a:t>
            </a:fld>
            <a:endParaRPr lang="nl-B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68" y="3573016"/>
            <a:ext cx="1908000" cy="1908000"/>
          </a:xfrm>
          <a:prstGeom prst="rect">
            <a:avLst/>
          </a:prstGeom>
        </p:spPr>
      </p:pic>
      <p:sp>
        <p:nvSpPr>
          <p:cNvPr id="10" name="Title 1"/>
          <p:cNvSpPr>
            <a:spLocks noGrp="1"/>
          </p:cNvSpPr>
          <p:nvPr>
            <p:ph type="title"/>
          </p:nvPr>
        </p:nvSpPr>
        <p:spPr>
          <a:xfrm>
            <a:off x="410065" y="792080"/>
            <a:ext cx="2139696" cy="1261872"/>
          </a:xfrm>
        </p:spPr>
        <p:txBody>
          <a:bodyPr/>
          <a:lstStyle/>
          <a:p>
            <a:r>
              <a:rPr lang="nl-BE" sz="2200" dirty="0" smtClean="0"/>
              <a:t>10 basisdiensten</a:t>
            </a:r>
            <a:endParaRPr lang="nl-BE" sz="2200" dirty="0"/>
          </a:p>
        </p:txBody>
      </p:sp>
    </p:spTree>
    <p:extLst>
      <p:ext uri="{BB962C8B-B14F-4D97-AF65-F5344CB8AC3E}">
        <p14:creationId xmlns:p14="http://schemas.microsoft.com/office/powerpoint/2010/main" val="15588653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altLang="en-US" dirty="0" smtClean="0"/>
              <a:t>Elektronisch voorschrift</a:t>
            </a:r>
            <a:r>
              <a:rPr lang="nl-BE" dirty="0" smtClean="0"/>
              <a:t> </a:t>
            </a:r>
            <a:r>
              <a:rPr lang="nl-BE" altLang="en-US" dirty="0" smtClean="0"/>
              <a:t>in de ziekenhuizen</a:t>
            </a:r>
            <a:r>
              <a:rPr lang="nl-BE" dirty="0" smtClean="0"/>
              <a:t> - </a:t>
            </a:r>
            <a:r>
              <a:rPr lang="nl-BE" altLang="en-US" dirty="0" smtClean="0"/>
              <a:t>Timestamping</a:t>
            </a:r>
            <a:endParaRPr lang="nl-BE" dirty="0"/>
          </a:p>
        </p:txBody>
      </p:sp>
      <p:sp>
        <p:nvSpPr>
          <p:cNvPr id="4" name="Date Placeholder 3"/>
          <p:cNvSpPr>
            <a:spLocks noGrp="1"/>
          </p:cNvSpPr>
          <p:nvPr>
            <p:ph type="dt" sz="half" idx="10"/>
          </p:nvPr>
        </p:nvSpPr>
        <p:spPr/>
        <p:txBody>
          <a:bodyPr/>
          <a:lstStyle/>
          <a:p>
            <a:r>
              <a:rPr lang="nl-BE" dirty="0" smtClean="0"/>
              <a:t>24/03/2016</a:t>
            </a:r>
            <a:endParaRPr lang="nl-BE"/>
          </a:p>
        </p:txBody>
      </p:sp>
      <p:sp>
        <p:nvSpPr>
          <p:cNvPr id="6" name="Slide Number Placeholder 5"/>
          <p:cNvSpPr>
            <a:spLocks noGrp="1"/>
          </p:cNvSpPr>
          <p:nvPr>
            <p:ph type="sldNum" sz="quarter" idx="12"/>
          </p:nvPr>
        </p:nvSpPr>
        <p:spPr/>
        <p:txBody>
          <a:bodyPr/>
          <a:lstStyle/>
          <a:p>
            <a:fld id="{BAADB71D-6A6A-403E-B8B0-DAC18C9A03D5}" type="slidenum">
              <a:rPr lang="en-US" smtClean="0"/>
              <a:pPr/>
              <a:t>41</a:t>
            </a:fld>
            <a:endParaRPr lang="nl-BE"/>
          </a:p>
        </p:txBody>
      </p:sp>
      <p:sp>
        <p:nvSpPr>
          <p:cNvPr id="23557"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en-GB" altLang="en-US"/>
          </a:p>
        </p:txBody>
      </p:sp>
      <p:sp>
        <p:nvSpPr>
          <p:cNvPr id="23558" name="Rectangle 4"/>
          <p:cNvSpPr>
            <a:spLocks noChangeArrowheads="1"/>
          </p:cNvSpPr>
          <p:nvPr/>
        </p:nvSpPr>
        <p:spPr bwMode="auto">
          <a:xfrm>
            <a:off x="625475" y="1730375"/>
            <a:ext cx="3589338" cy="450532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59" name="Rectangle 6"/>
          <p:cNvSpPr>
            <a:spLocks noChangeArrowheads="1"/>
          </p:cNvSpPr>
          <p:nvPr/>
        </p:nvSpPr>
        <p:spPr bwMode="auto">
          <a:xfrm>
            <a:off x="838200" y="2606675"/>
            <a:ext cx="1624013"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altLang="en-US">
                <a:solidFill>
                  <a:srgbClr val="000000"/>
                </a:solidFill>
              </a:rPr>
              <a:t>prescription A</a:t>
            </a:r>
          </a:p>
        </p:txBody>
      </p:sp>
      <p:sp>
        <p:nvSpPr>
          <p:cNvPr id="23560" name="Oval 8"/>
          <p:cNvSpPr>
            <a:spLocks noChangeArrowheads="1"/>
          </p:cNvSpPr>
          <p:nvPr/>
        </p:nvSpPr>
        <p:spPr bwMode="auto">
          <a:xfrm>
            <a:off x="620713" y="240982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ltLang="en-US" sz="1200" b="1">
                <a:solidFill>
                  <a:srgbClr val="000000"/>
                </a:solidFill>
              </a:rPr>
              <a:t>1</a:t>
            </a:r>
          </a:p>
        </p:txBody>
      </p:sp>
      <p:sp>
        <p:nvSpPr>
          <p:cNvPr id="23561" name="Rectangle 10"/>
          <p:cNvSpPr>
            <a:spLocks noChangeArrowheads="1"/>
          </p:cNvSpPr>
          <p:nvPr/>
        </p:nvSpPr>
        <p:spPr bwMode="auto">
          <a:xfrm>
            <a:off x="876300" y="3752850"/>
            <a:ext cx="1309688" cy="33813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altLang="en-US" sz="1600">
                <a:solidFill>
                  <a:srgbClr val="000000"/>
                </a:solidFill>
              </a:rPr>
              <a:t>Hashcode A</a:t>
            </a:r>
          </a:p>
        </p:txBody>
      </p:sp>
      <p:sp>
        <p:nvSpPr>
          <p:cNvPr id="23562" name="Rectangle 12"/>
          <p:cNvSpPr>
            <a:spLocks noChangeArrowheads="1"/>
          </p:cNvSpPr>
          <p:nvPr/>
        </p:nvSpPr>
        <p:spPr bwMode="auto">
          <a:xfrm>
            <a:off x="4935538" y="1795463"/>
            <a:ext cx="3589337" cy="444817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63" name="Oval 13"/>
          <p:cNvSpPr>
            <a:spLocks noChangeArrowheads="1"/>
          </p:cNvSpPr>
          <p:nvPr/>
        </p:nvSpPr>
        <p:spPr bwMode="auto">
          <a:xfrm>
            <a:off x="693738" y="34671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ltLang="en-US" sz="1200" b="1">
                <a:solidFill>
                  <a:srgbClr val="000000"/>
                </a:solidFill>
              </a:rPr>
              <a:t>2</a:t>
            </a:r>
          </a:p>
        </p:txBody>
      </p:sp>
      <p:sp>
        <p:nvSpPr>
          <p:cNvPr id="23564" name="Rectangle 17"/>
          <p:cNvSpPr>
            <a:spLocks noChangeArrowheads="1"/>
          </p:cNvSpPr>
          <p:nvPr/>
        </p:nvSpPr>
        <p:spPr bwMode="auto">
          <a:xfrm>
            <a:off x="2513013" y="2616200"/>
            <a:ext cx="1633537"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altLang="en-US">
                <a:solidFill>
                  <a:srgbClr val="000000"/>
                </a:solidFill>
              </a:rPr>
              <a:t>prescription B</a:t>
            </a:r>
          </a:p>
        </p:txBody>
      </p:sp>
      <p:sp>
        <p:nvSpPr>
          <p:cNvPr id="23565" name="Rectangle 18"/>
          <p:cNvSpPr>
            <a:spLocks noChangeArrowheads="1"/>
          </p:cNvSpPr>
          <p:nvPr/>
        </p:nvSpPr>
        <p:spPr bwMode="auto">
          <a:xfrm>
            <a:off x="2611438" y="3732213"/>
            <a:ext cx="1311275" cy="338137"/>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altLang="en-US" sz="1600">
                <a:solidFill>
                  <a:srgbClr val="000000"/>
                </a:solidFill>
              </a:rPr>
              <a:t>Hashcode B</a:t>
            </a:r>
          </a:p>
        </p:txBody>
      </p:sp>
      <p:sp>
        <p:nvSpPr>
          <p:cNvPr id="23566" name="Rectangle 23"/>
          <p:cNvSpPr>
            <a:spLocks noChangeArrowheads="1"/>
          </p:cNvSpPr>
          <p:nvPr/>
        </p:nvSpPr>
        <p:spPr bwMode="auto">
          <a:xfrm>
            <a:off x="1347788" y="4856163"/>
            <a:ext cx="2260600" cy="379412"/>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altLang="en-US">
                <a:solidFill>
                  <a:srgbClr val="000000"/>
                </a:solidFill>
              </a:rPr>
              <a:t>Timestamp bag</a:t>
            </a:r>
          </a:p>
        </p:txBody>
      </p:sp>
      <p:sp>
        <p:nvSpPr>
          <p:cNvPr id="23567" name="Rectangle 26"/>
          <p:cNvSpPr>
            <a:spLocks noChangeArrowheads="1"/>
          </p:cNvSpPr>
          <p:nvPr/>
        </p:nvSpPr>
        <p:spPr bwMode="auto">
          <a:xfrm>
            <a:off x="5410200" y="5184775"/>
            <a:ext cx="16430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altLang="en-US">
                <a:solidFill>
                  <a:srgbClr val="000000"/>
                </a:solidFill>
              </a:rPr>
              <a:t>Electronic</a:t>
            </a:r>
          </a:p>
          <a:p>
            <a:pPr algn="ctr">
              <a:buSzPct val="100000"/>
            </a:pPr>
            <a:r>
              <a:rPr lang="nl-BE" altLang="en-US">
                <a:solidFill>
                  <a:srgbClr val="000000"/>
                </a:solidFill>
              </a:rPr>
              <a:t>timestamping</a:t>
            </a:r>
          </a:p>
        </p:txBody>
      </p:sp>
      <p:sp>
        <p:nvSpPr>
          <p:cNvPr id="23568" name="Oval 27"/>
          <p:cNvSpPr>
            <a:spLocks noChangeArrowheads="1"/>
          </p:cNvSpPr>
          <p:nvPr/>
        </p:nvSpPr>
        <p:spPr bwMode="auto">
          <a:xfrm>
            <a:off x="5264150" y="4964113"/>
            <a:ext cx="363538"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ltLang="en-US" sz="1200" b="1">
                <a:solidFill>
                  <a:srgbClr val="000000"/>
                </a:solidFill>
              </a:rPr>
              <a:t>4</a:t>
            </a:r>
          </a:p>
        </p:txBody>
      </p:sp>
      <p:sp>
        <p:nvSpPr>
          <p:cNvPr id="23569" name="Rectangle 28"/>
          <p:cNvSpPr>
            <a:spLocks noChangeArrowheads="1"/>
          </p:cNvSpPr>
          <p:nvPr/>
        </p:nvSpPr>
        <p:spPr bwMode="auto">
          <a:xfrm>
            <a:off x="5946775" y="2619375"/>
            <a:ext cx="15668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altLang="en-US">
                <a:solidFill>
                  <a:srgbClr val="000000"/>
                </a:solidFill>
              </a:rPr>
              <a:t>Electronic</a:t>
            </a:r>
          </a:p>
          <a:p>
            <a:pPr algn="ctr">
              <a:buSzPct val="100000"/>
            </a:pPr>
            <a:r>
              <a:rPr lang="nl-BE" altLang="en-US">
                <a:solidFill>
                  <a:srgbClr val="000000"/>
                </a:solidFill>
              </a:rPr>
              <a:t>signature</a:t>
            </a:r>
          </a:p>
        </p:txBody>
      </p:sp>
      <p:sp>
        <p:nvSpPr>
          <p:cNvPr id="23570" name="Oval 30"/>
          <p:cNvSpPr>
            <a:spLocks noChangeArrowheads="1"/>
          </p:cNvSpPr>
          <p:nvPr/>
        </p:nvSpPr>
        <p:spPr bwMode="auto">
          <a:xfrm>
            <a:off x="5378450" y="3071813"/>
            <a:ext cx="363538"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ltLang="en-US" sz="1200" b="1">
                <a:solidFill>
                  <a:srgbClr val="000000"/>
                </a:solidFill>
              </a:rPr>
              <a:t>5</a:t>
            </a:r>
          </a:p>
        </p:txBody>
      </p:sp>
      <p:sp>
        <p:nvSpPr>
          <p:cNvPr id="23571" name="Rectangle 31"/>
          <p:cNvSpPr>
            <a:spLocks noChangeArrowheads="1"/>
          </p:cNvSpPr>
          <p:nvPr/>
        </p:nvSpPr>
        <p:spPr bwMode="auto">
          <a:xfrm>
            <a:off x="1719263" y="5838825"/>
            <a:ext cx="954087" cy="369888"/>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ltLang="en-US">
                <a:solidFill>
                  <a:srgbClr val="000000"/>
                </a:solidFill>
              </a:rPr>
              <a:t>Archive</a:t>
            </a:r>
          </a:p>
        </p:txBody>
      </p:sp>
      <p:sp>
        <p:nvSpPr>
          <p:cNvPr id="23572" name="Oval 32"/>
          <p:cNvSpPr>
            <a:spLocks noChangeArrowheads="1"/>
          </p:cNvSpPr>
          <p:nvPr/>
        </p:nvSpPr>
        <p:spPr bwMode="auto">
          <a:xfrm>
            <a:off x="1541463" y="566102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ltLang="en-US" sz="1200" b="1">
                <a:solidFill>
                  <a:srgbClr val="000000"/>
                </a:solidFill>
              </a:rPr>
              <a:t>6</a:t>
            </a:r>
          </a:p>
        </p:txBody>
      </p:sp>
      <p:sp>
        <p:nvSpPr>
          <p:cNvPr id="23573" name="Rectangle 38"/>
          <p:cNvSpPr>
            <a:spLocks noChangeArrowheads="1"/>
          </p:cNvSpPr>
          <p:nvPr/>
        </p:nvSpPr>
        <p:spPr bwMode="auto">
          <a:xfrm>
            <a:off x="7494588" y="4943475"/>
            <a:ext cx="954087" cy="369888"/>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ltLang="en-US">
                <a:solidFill>
                  <a:srgbClr val="000000"/>
                </a:solidFill>
              </a:rPr>
              <a:t>Archive</a:t>
            </a:r>
          </a:p>
        </p:txBody>
      </p:sp>
      <p:sp>
        <p:nvSpPr>
          <p:cNvPr id="23574" name="Oval 39"/>
          <p:cNvSpPr>
            <a:spLocks noChangeArrowheads="1"/>
          </p:cNvSpPr>
          <p:nvPr/>
        </p:nvSpPr>
        <p:spPr bwMode="auto">
          <a:xfrm>
            <a:off x="8015288" y="46609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ltLang="en-US" sz="1200" b="1">
                <a:solidFill>
                  <a:srgbClr val="000000"/>
                </a:solidFill>
              </a:rPr>
              <a:t>6</a:t>
            </a:r>
          </a:p>
        </p:txBody>
      </p:sp>
      <p:sp>
        <p:nvSpPr>
          <p:cNvPr id="23575" name="Oval 24"/>
          <p:cNvSpPr>
            <a:spLocks noChangeArrowheads="1"/>
          </p:cNvSpPr>
          <p:nvPr/>
        </p:nvSpPr>
        <p:spPr bwMode="auto">
          <a:xfrm>
            <a:off x="1201738" y="46609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ltLang="en-US" sz="1200" b="1">
                <a:solidFill>
                  <a:srgbClr val="000000"/>
                </a:solidFill>
              </a:rPr>
              <a:t>3</a:t>
            </a:r>
          </a:p>
        </p:txBody>
      </p:sp>
      <p:sp>
        <p:nvSpPr>
          <p:cNvPr id="23576" name="Down Arrow 1"/>
          <p:cNvSpPr>
            <a:spLocks noChangeArrowheads="1"/>
          </p:cNvSpPr>
          <p:nvPr/>
        </p:nvSpPr>
        <p:spPr bwMode="auto">
          <a:xfrm>
            <a:off x="1395413" y="3065463"/>
            <a:ext cx="339725" cy="527050"/>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7" name="Down Arrow 36"/>
          <p:cNvSpPr>
            <a:spLocks noChangeArrowheads="1"/>
          </p:cNvSpPr>
          <p:nvPr/>
        </p:nvSpPr>
        <p:spPr bwMode="auto">
          <a:xfrm>
            <a:off x="3098800" y="3065463"/>
            <a:ext cx="339725" cy="527050"/>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8" name="Down Arrow 1"/>
          <p:cNvSpPr>
            <a:spLocks noChangeArrowheads="1"/>
          </p:cNvSpPr>
          <p:nvPr/>
        </p:nvSpPr>
        <p:spPr bwMode="auto">
          <a:xfrm>
            <a:off x="1531938" y="4205288"/>
            <a:ext cx="257175" cy="538162"/>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9" name="Down Arrow 35"/>
          <p:cNvSpPr>
            <a:spLocks noChangeArrowheads="1"/>
          </p:cNvSpPr>
          <p:nvPr/>
        </p:nvSpPr>
        <p:spPr bwMode="auto">
          <a:xfrm>
            <a:off x="3140075" y="4205288"/>
            <a:ext cx="257175" cy="538162"/>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5" name="Bent-Up Arrow 4"/>
          <p:cNvSpPr/>
          <p:nvPr/>
        </p:nvSpPr>
        <p:spPr bwMode="auto">
          <a:xfrm rot="5400000">
            <a:off x="3829051" y="4138612"/>
            <a:ext cx="425450" cy="2619375"/>
          </a:xfrm>
          <a:prstGeom prst="bentUpArrow">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1" name="Up Arrow 5"/>
          <p:cNvSpPr>
            <a:spLocks noChangeArrowheads="1"/>
          </p:cNvSpPr>
          <p:nvPr/>
        </p:nvSpPr>
        <p:spPr bwMode="auto">
          <a:xfrm>
            <a:off x="6230938" y="3454400"/>
            <a:ext cx="361950" cy="1592263"/>
          </a:xfrm>
          <a:prstGeom prst="upArrow">
            <a:avLst>
              <a:gd name="adj1" fmla="val 50000"/>
              <a:gd name="adj2" fmla="val 49918"/>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8" name="Left-Up Arrow 7"/>
          <p:cNvSpPr/>
          <p:nvPr/>
        </p:nvSpPr>
        <p:spPr bwMode="auto">
          <a:xfrm>
            <a:off x="2746375" y="5456238"/>
            <a:ext cx="5627688" cy="711200"/>
          </a:xfrm>
          <a:prstGeom prst="leftUpArrow">
            <a:avLst>
              <a:gd name="adj1" fmla="val 20914"/>
              <a:gd name="adj2" fmla="val 23084"/>
              <a:gd name="adj3" fmla="val 27043"/>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3" name="Up Arrow 30"/>
          <p:cNvSpPr>
            <a:spLocks noChangeArrowheads="1"/>
          </p:cNvSpPr>
          <p:nvPr/>
        </p:nvSpPr>
        <p:spPr bwMode="auto">
          <a:xfrm>
            <a:off x="7053263" y="3328988"/>
            <a:ext cx="460375" cy="2695575"/>
          </a:xfrm>
          <a:prstGeom prst="upArrow">
            <a:avLst>
              <a:gd name="adj1" fmla="val 50000"/>
              <a:gd name="adj2" fmla="val 50094"/>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pic>
        <p:nvPicPr>
          <p:cNvPr id="235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1806575"/>
            <a:ext cx="6635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80113" y="1858963"/>
            <a:ext cx="15144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8193885"/>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73978" indent="0">
              <a:lnSpc>
                <a:spcPct val="80000"/>
              </a:lnSpc>
              <a:buFont typeface="Calibri" pitchFamily="34" charset="0"/>
              <a:buNone/>
            </a:pPr>
            <a:r>
              <a:rPr lang="nl-BE" sz="2400" dirty="0" smtClean="0">
                <a:solidFill>
                  <a:srgbClr val="000000"/>
                </a:solidFill>
                <a:sym typeface="Arial" pitchFamily="34" charset="0"/>
              </a:rPr>
              <a:t>Geeft, met de toestemming van de betrokken patiënten, aan bij welke actoren in de gezondheidszorg welke elektronische documenten bewaard worden voor welke patiënten </a:t>
            </a:r>
          </a:p>
          <a:p>
            <a:pPr marL="0" indent="0">
              <a:buNone/>
            </a:pPr>
            <a:endParaRPr lang="nl-BE" dirty="0"/>
          </a:p>
        </p:txBody>
      </p:sp>
      <p:sp>
        <p:nvSpPr>
          <p:cNvPr id="7" name="Text Placeholder 6"/>
          <p:cNvSpPr>
            <a:spLocks noGrp="1"/>
          </p:cNvSpPr>
          <p:nvPr>
            <p:ph type="body" sz="half" idx="2"/>
          </p:nvPr>
        </p:nvSpPr>
        <p:spPr/>
        <p:txBody>
          <a:bodyPr>
            <a:normAutofit/>
          </a:bodyPr>
          <a:lstStyle/>
          <a:p>
            <a:pPr algn="ctr">
              <a:lnSpc>
                <a:spcPct val="90000"/>
              </a:lnSpc>
              <a:spcBef>
                <a:spcPct val="0"/>
              </a:spcBef>
            </a:pPr>
            <a:r>
              <a:rPr lang="nl-BE" sz="2000" spc="-100" dirty="0" smtClean="0">
                <a:solidFill>
                  <a:srgbClr val="3E6E5A"/>
                </a:solidFill>
                <a:latin typeface="+mj-lt"/>
                <a:sym typeface="Arial" pitchFamily="34" charset="0"/>
              </a:rPr>
              <a:t>Verwijzings-repertorium</a:t>
            </a:r>
          </a:p>
          <a:p>
            <a:pPr algn="ctr">
              <a:lnSpc>
                <a:spcPct val="90000"/>
              </a:lnSpc>
              <a:spcBef>
                <a:spcPct val="0"/>
              </a:spcBef>
            </a:pPr>
            <a:r>
              <a:rPr lang="nl-BE" sz="2000" spc="-100" dirty="0" smtClean="0">
                <a:solidFill>
                  <a:srgbClr val="3E6E5A"/>
                </a:solidFill>
                <a:latin typeface="+mj-lt"/>
                <a:sym typeface="Arial" pitchFamily="34" charset="0"/>
              </a:rPr>
              <a:t>(hubs- metahub)</a:t>
            </a:r>
            <a:endParaRPr lang="nl-BE" sz="2000" spc="-100" dirty="0">
              <a:solidFill>
                <a:srgbClr val="3E6E5A"/>
              </a:solidFill>
              <a:latin typeface="+mj-lt"/>
              <a:sym typeface="Arial" pitchFamily="34" charset="0"/>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42</a:t>
            </a:fld>
            <a:endParaRPr lang="nl-B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645024"/>
            <a:ext cx="1908000" cy="1908000"/>
          </a:xfrm>
          <a:prstGeom prst="rect">
            <a:avLst/>
          </a:prstGeom>
        </p:spPr>
      </p:pic>
      <p:sp>
        <p:nvSpPr>
          <p:cNvPr id="9" name="Date Placeholder 3"/>
          <p:cNvSpPr>
            <a:spLocks noGrp="1"/>
          </p:cNvSpPr>
          <p:nvPr>
            <p:ph type="dt" sz="half" idx="10"/>
          </p:nvPr>
        </p:nvSpPr>
        <p:spPr>
          <a:xfrm>
            <a:off x="457200" y="18288"/>
            <a:ext cx="2895600" cy="329184"/>
          </a:xfrm>
        </p:spPr>
        <p:txBody>
          <a:bodyPr/>
          <a:lstStyle/>
          <a:p>
            <a:r>
              <a:rPr lang="nl-BE" dirty="0" smtClean="0"/>
              <a:t>02/12/2014</a:t>
            </a:r>
            <a:endParaRPr lang="nl-BE" dirty="0"/>
          </a:p>
        </p:txBody>
      </p:sp>
      <p:sp>
        <p:nvSpPr>
          <p:cNvPr id="10" name="Title 1"/>
          <p:cNvSpPr>
            <a:spLocks noGrp="1"/>
          </p:cNvSpPr>
          <p:nvPr>
            <p:ph type="title"/>
          </p:nvPr>
        </p:nvSpPr>
        <p:spPr>
          <a:xfrm>
            <a:off x="410065" y="792080"/>
            <a:ext cx="2139696" cy="1261872"/>
          </a:xfrm>
        </p:spPr>
        <p:txBody>
          <a:bodyPr/>
          <a:lstStyle/>
          <a:p>
            <a:r>
              <a:rPr lang="nl-BE" sz="2200" dirty="0" smtClean="0"/>
              <a:t>10 basisdiensten</a:t>
            </a:r>
            <a:endParaRPr lang="nl-BE" sz="2200" dirty="0"/>
          </a:p>
        </p:txBody>
      </p:sp>
    </p:spTree>
    <p:extLst>
      <p:ext uri="{BB962C8B-B14F-4D97-AF65-F5344CB8AC3E}">
        <p14:creationId xmlns:p14="http://schemas.microsoft.com/office/powerpoint/2010/main" val="28554088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115" y="1306371"/>
            <a:ext cx="7597365" cy="55070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404664"/>
            <a:ext cx="8229600" cy="990600"/>
          </a:xfrm>
        </p:spPr>
        <p:txBody>
          <a:bodyPr/>
          <a:lstStyle/>
          <a:p>
            <a:r>
              <a:rPr lang="nl-BE" dirty="0" smtClean="0"/>
              <a:t>Hubs &amp; Metahub - Schema</a:t>
            </a:r>
            <a:endParaRPr lang="nl-BE" dirty="0"/>
          </a:p>
        </p:txBody>
      </p:sp>
      <p:sp>
        <p:nvSpPr>
          <p:cNvPr id="4" name="Date Placeholder 3"/>
          <p:cNvSpPr>
            <a:spLocks noGrp="1"/>
          </p:cNvSpPr>
          <p:nvPr>
            <p:ph type="dt" sz="half" idx="10"/>
          </p:nvPr>
        </p:nvSpPr>
        <p:spPr/>
        <p:txBody>
          <a:bodyPr/>
          <a:lstStyle/>
          <a:p>
            <a:r>
              <a:rPr lang="nl-BE" dirty="0" smtClean="0"/>
              <a:t>17/03/2016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43</a:t>
            </a:fld>
            <a:endParaRPr lang="nl-BE" dirty="0"/>
          </a:p>
        </p:txBody>
      </p:sp>
      <p:sp>
        <p:nvSpPr>
          <p:cNvPr id="21509" name="Rectangle 6"/>
          <p:cNvSpPr>
            <a:spLocks noChangeArrowheads="1"/>
          </p:cNvSpPr>
          <p:nvPr/>
        </p:nvSpPr>
        <p:spPr bwMode="auto">
          <a:xfrm>
            <a:off x="467543" y="4005064"/>
            <a:ext cx="4392489" cy="1615827"/>
          </a:xfrm>
          <a:prstGeom prst="rect">
            <a:avLst/>
          </a:prstGeom>
          <a:noFill/>
          <a:ln>
            <a:noFill/>
          </a:ln>
          <a:effectLst/>
          <a:extLst>
            <a:ext uri="{909E8E84-426E-40DD-AFC4-6F175D3DCCD1}">
              <a14:hiddenFill xmlns:a14="http://schemas.microsoft.com/office/drawing/2010/main">
                <a:solidFill>
                  <a:srgbClr val="3E6E5A">
                    <a:alpha val="50195"/>
                  </a:srgbClr>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800100" lvl="4" indent="-285750"/>
            <a:r>
              <a:rPr lang="nl-BE" sz="1200" b="1" dirty="0" smtClean="0"/>
              <a:t>5 hubs</a:t>
            </a:r>
          </a:p>
          <a:p>
            <a:pPr marL="800100" lvl="4" indent="-285750"/>
            <a:r>
              <a:rPr lang="nl-BE" sz="1200" dirty="0" smtClean="0"/>
              <a:t>Collaboratief Zorgplatform (Cozo)</a:t>
            </a:r>
          </a:p>
          <a:p>
            <a:pPr marL="800100" lvl="4" indent="-285750"/>
            <a:r>
              <a:rPr lang="nl-BE" sz="1200" dirty="0"/>
              <a:t>Antwerpse Regionale Hub (ARH)</a:t>
            </a:r>
          </a:p>
          <a:p>
            <a:pPr marL="800100" lvl="4" indent="-285750"/>
            <a:r>
              <a:rPr lang="nl-BE" sz="1200" dirty="0"/>
              <a:t>Vlaams Ziekenhuisnetwerk KU Leuven (VZN)</a:t>
            </a:r>
          </a:p>
          <a:p>
            <a:pPr marL="800100" lvl="4" indent="-285750"/>
            <a:r>
              <a:rPr lang="nl-BE" sz="1200" dirty="0"/>
              <a:t>Réseau Santé Wallon (RSW)</a:t>
            </a:r>
          </a:p>
          <a:p>
            <a:pPr marL="800100" lvl="4" indent="-285750"/>
            <a:r>
              <a:rPr lang="nl-BE" sz="1200" dirty="0" smtClean="0"/>
              <a:t>Réseau</a:t>
            </a:r>
            <a:r>
              <a:rPr lang="nl-BE" dirty="0" smtClean="0"/>
              <a:t> </a:t>
            </a:r>
            <a:r>
              <a:rPr lang="nl-BE" sz="1200" dirty="0"/>
              <a:t>Santé Bruxellois (RSB)</a:t>
            </a:r>
          </a:p>
          <a:p>
            <a:pPr marL="101600" indent="-101600" algn="ctr">
              <a:spcBef>
                <a:spcPct val="50000"/>
              </a:spcBef>
              <a:buSzPct val="100000"/>
            </a:pPr>
            <a:endParaRPr lang="nl-BE" b="1" dirty="0">
              <a:solidFill>
                <a:srgbClr val="000000"/>
              </a:solidFill>
            </a:endParaRPr>
          </a:p>
        </p:txBody>
      </p:sp>
    </p:spTree>
    <p:extLst>
      <p:ext uri="{BB962C8B-B14F-4D97-AF65-F5344CB8AC3E}">
        <p14:creationId xmlns:p14="http://schemas.microsoft.com/office/powerpoint/2010/main" val="2149304335"/>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Oval 3"/>
          <p:cNvSpPr>
            <a:spLocks noChangeArrowheads="1"/>
          </p:cNvSpPr>
          <p:nvPr/>
        </p:nvSpPr>
        <p:spPr bwMode="auto">
          <a:xfrm>
            <a:off x="6580188" y="2593975"/>
            <a:ext cx="430212"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5540" name="Line 4"/>
          <p:cNvSpPr>
            <a:spLocks noChangeShapeType="1"/>
          </p:cNvSpPr>
          <p:nvPr/>
        </p:nvSpPr>
        <p:spPr bwMode="auto">
          <a:xfrm>
            <a:off x="6015038" y="254317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1" name="Line 5"/>
          <p:cNvSpPr>
            <a:spLocks noChangeShapeType="1"/>
          </p:cNvSpPr>
          <p:nvPr/>
        </p:nvSpPr>
        <p:spPr bwMode="auto">
          <a:xfrm flipH="1">
            <a:off x="6337300" y="2967038"/>
            <a:ext cx="304800" cy="407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2" name="Line 6"/>
          <p:cNvSpPr>
            <a:spLocks noChangeShapeType="1"/>
          </p:cNvSpPr>
          <p:nvPr/>
        </p:nvSpPr>
        <p:spPr bwMode="auto">
          <a:xfrm>
            <a:off x="7010400" y="2879725"/>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3" name="Line 7"/>
          <p:cNvSpPr>
            <a:spLocks noChangeShapeType="1"/>
          </p:cNvSpPr>
          <p:nvPr/>
        </p:nvSpPr>
        <p:spPr bwMode="auto">
          <a:xfrm flipV="1">
            <a:off x="6991350" y="2505075"/>
            <a:ext cx="493713"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4" name="Line 8"/>
          <p:cNvSpPr>
            <a:spLocks noChangeShapeType="1"/>
          </p:cNvSpPr>
          <p:nvPr/>
        </p:nvSpPr>
        <p:spPr bwMode="auto">
          <a:xfrm flipV="1">
            <a:off x="6802438" y="2170113"/>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5" name="Oval 9"/>
          <p:cNvSpPr>
            <a:spLocks noChangeArrowheads="1"/>
          </p:cNvSpPr>
          <p:nvPr/>
        </p:nvSpPr>
        <p:spPr bwMode="auto">
          <a:xfrm>
            <a:off x="5486400" y="4721225"/>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5546" name="Line 10"/>
          <p:cNvSpPr>
            <a:spLocks noChangeShapeType="1"/>
          </p:cNvSpPr>
          <p:nvPr/>
        </p:nvSpPr>
        <p:spPr bwMode="auto">
          <a:xfrm flipH="1">
            <a:off x="5211763" y="5084763"/>
            <a:ext cx="298450" cy="522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7" name="Line 11"/>
          <p:cNvSpPr>
            <a:spLocks noChangeShapeType="1"/>
          </p:cNvSpPr>
          <p:nvPr/>
        </p:nvSpPr>
        <p:spPr bwMode="auto">
          <a:xfrm>
            <a:off x="5822950" y="5140325"/>
            <a:ext cx="374650" cy="6080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8" name="Line 12"/>
          <p:cNvSpPr>
            <a:spLocks noChangeShapeType="1"/>
          </p:cNvSpPr>
          <p:nvPr/>
        </p:nvSpPr>
        <p:spPr bwMode="auto">
          <a:xfrm flipH="1" flipV="1">
            <a:off x="5360988" y="4294188"/>
            <a:ext cx="285750" cy="427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9" name="Freeform 2"/>
          <p:cNvSpPr>
            <a:spLocks/>
          </p:cNvSpPr>
          <p:nvPr/>
        </p:nvSpPr>
        <p:spPr bwMode="auto">
          <a:xfrm>
            <a:off x="536575" y="1208088"/>
            <a:ext cx="2173288" cy="2979737"/>
          </a:xfrm>
          <a:custGeom>
            <a:avLst/>
            <a:gdLst>
              <a:gd name="T0" fmla="*/ 2898 w 2174750"/>
              <a:gd name="T1" fmla="*/ 0 h 2979415"/>
              <a:gd name="T2" fmla="*/ 328714 w 2174750"/>
              <a:gd name="T3" fmla="*/ 2436560 h 2979415"/>
              <a:gd name="T4" fmla="*/ 2066391 w 2174750"/>
              <a:gd name="T5" fmla="*/ 2485950 h 2979415"/>
              <a:gd name="T6" fmla="*/ 0 60000 65536"/>
              <a:gd name="T7" fmla="*/ 0 60000 65536"/>
              <a:gd name="T8" fmla="*/ 0 60000 65536"/>
              <a:gd name="T9" fmla="*/ 0 w 2174750"/>
              <a:gd name="T10" fmla="*/ 0 h 2979415"/>
              <a:gd name="T11" fmla="*/ 2174750 w 2174750"/>
              <a:gd name="T12" fmla="*/ 2979415 h 2979415"/>
            </a:gdLst>
            <a:ahLst/>
            <a:cxnLst>
              <a:cxn ang="T6">
                <a:pos x="T0" y="T1"/>
              </a:cxn>
              <a:cxn ang="T7">
                <a:pos x="T2" y="T3"/>
              </a:cxn>
              <a:cxn ang="T8">
                <a:pos x="T4" y="T5"/>
              </a:cxn>
            </a:cxnLst>
            <a:rect l="T9" t="T10" r="T11" b="T12"/>
            <a:pathLst>
              <a:path w="2174750" h="2979415">
                <a:moveTo>
                  <a:pt x="3050" y="0"/>
                </a:moveTo>
                <a:cubicBezTo>
                  <a:pt x="-6475" y="1002846"/>
                  <a:pt x="-16000" y="2005693"/>
                  <a:pt x="345950" y="2416629"/>
                </a:cubicBezTo>
                <a:cubicBezTo>
                  <a:pt x="707900" y="2827565"/>
                  <a:pt x="999093" y="3420837"/>
                  <a:pt x="2174750" y="2465615"/>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fr-BE"/>
          </a:p>
        </p:txBody>
      </p:sp>
      <p:sp>
        <p:nvSpPr>
          <p:cNvPr id="65550" name="Freeform 3"/>
          <p:cNvSpPr>
            <a:spLocks/>
          </p:cNvSpPr>
          <p:nvPr/>
        </p:nvSpPr>
        <p:spPr bwMode="auto">
          <a:xfrm>
            <a:off x="309563" y="1028700"/>
            <a:ext cx="2995612" cy="2628900"/>
          </a:xfrm>
          <a:custGeom>
            <a:avLst/>
            <a:gdLst>
              <a:gd name="T0" fmla="*/ 217860 w 2994574"/>
              <a:gd name="T1" fmla="*/ 244929 h 2628900"/>
              <a:gd name="T2" fmla="*/ 335171 w 2994574"/>
              <a:gd name="T3" fmla="*/ 146957 h 2628900"/>
              <a:gd name="T4" fmla="*/ 485995 w 2994574"/>
              <a:gd name="T5" fmla="*/ 81643 h 2628900"/>
              <a:gd name="T6" fmla="*/ 620067 w 2994574"/>
              <a:gd name="T7" fmla="*/ 48986 h 2628900"/>
              <a:gd name="T8" fmla="*/ 904962 w 2994574"/>
              <a:gd name="T9" fmla="*/ 0 h 2628900"/>
              <a:gd name="T10" fmla="*/ 2061302 w 2994574"/>
              <a:gd name="T11" fmla="*/ 81643 h 2628900"/>
              <a:gd name="T12" fmla="*/ 2245645 w 2994574"/>
              <a:gd name="T13" fmla="*/ 179614 h 2628900"/>
              <a:gd name="T14" fmla="*/ 2446749 w 2994574"/>
              <a:gd name="T15" fmla="*/ 310243 h 2628900"/>
              <a:gd name="T16" fmla="*/ 2530542 w 2994574"/>
              <a:gd name="T17" fmla="*/ 424543 h 2628900"/>
              <a:gd name="T18" fmla="*/ 2647849 w 2994574"/>
              <a:gd name="T19" fmla="*/ 587829 h 2628900"/>
              <a:gd name="T20" fmla="*/ 2765161 w 2994574"/>
              <a:gd name="T21" fmla="*/ 751114 h 2628900"/>
              <a:gd name="T22" fmla="*/ 2899229 w 2994574"/>
              <a:gd name="T23" fmla="*/ 914400 h 2628900"/>
              <a:gd name="T24" fmla="*/ 2949505 w 2994574"/>
              <a:gd name="T25" fmla="*/ 1028700 h 2628900"/>
              <a:gd name="T26" fmla="*/ 3033298 w 2994574"/>
              <a:gd name="T27" fmla="*/ 1240971 h 2628900"/>
              <a:gd name="T28" fmla="*/ 3050054 w 2994574"/>
              <a:gd name="T29" fmla="*/ 1943100 h 2628900"/>
              <a:gd name="T30" fmla="*/ 2983023 w 2994574"/>
              <a:gd name="T31" fmla="*/ 2090057 h 2628900"/>
              <a:gd name="T32" fmla="*/ 2932744 w 2994574"/>
              <a:gd name="T33" fmla="*/ 2188028 h 2628900"/>
              <a:gd name="T34" fmla="*/ 2848956 w 2994574"/>
              <a:gd name="T35" fmla="*/ 2351314 h 2628900"/>
              <a:gd name="T36" fmla="*/ 2714883 w 2994574"/>
              <a:gd name="T37" fmla="*/ 2465614 h 2628900"/>
              <a:gd name="T38" fmla="*/ 2614332 w 2994574"/>
              <a:gd name="T39" fmla="*/ 2530928 h 2628900"/>
              <a:gd name="T40" fmla="*/ 2429992 w 2994574"/>
              <a:gd name="T41" fmla="*/ 2628900 h 2628900"/>
              <a:gd name="T42" fmla="*/ 1139582 w 2994574"/>
              <a:gd name="T43" fmla="*/ 2563586 h 2628900"/>
              <a:gd name="T44" fmla="*/ 888202 w 2994574"/>
              <a:gd name="T45" fmla="*/ 2498270 h 2628900"/>
              <a:gd name="T46" fmla="*/ 620067 w 2994574"/>
              <a:gd name="T47" fmla="*/ 2432956 h 2628900"/>
              <a:gd name="T48" fmla="*/ 536274 w 2994574"/>
              <a:gd name="T49" fmla="*/ 2383970 h 2628900"/>
              <a:gd name="T50" fmla="*/ 435723 w 2994574"/>
              <a:gd name="T51" fmla="*/ 2237014 h 2628900"/>
              <a:gd name="T52" fmla="*/ 351930 w 2994574"/>
              <a:gd name="T53" fmla="*/ 2073729 h 2628900"/>
              <a:gd name="T54" fmla="*/ 284895 w 2994574"/>
              <a:gd name="T55" fmla="*/ 1910443 h 2628900"/>
              <a:gd name="T56" fmla="*/ 150825 w 2994574"/>
              <a:gd name="T57" fmla="*/ 1567543 h 2628900"/>
              <a:gd name="T58" fmla="*/ 83797 w 2994574"/>
              <a:gd name="T59" fmla="*/ 1338943 h 2628900"/>
              <a:gd name="T60" fmla="*/ 50261 w 2994574"/>
              <a:gd name="T61" fmla="*/ 1191986 h 2628900"/>
              <a:gd name="T62" fmla="*/ 0 w 2994574"/>
              <a:gd name="T63" fmla="*/ 898071 h 2628900"/>
              <a:gd name="T64" fmla="*/ 50261 w 2994574"/>
              <a:gd name="T65" fmla="*/ 228600 h 26289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94574"/>
              <a:gd name="T100" fmla="*/ 0 h 2628900"/>
              <a:gd name="T101" fmla="*/ 2994574 w 2994574"/>
              <a:gd name="T102" fmla="*/ 2628900 h 26289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94574" h="2628900">
                <a:moveTo>
                  <a:pt x="179614" y="391886"/>
                </a:moveTo>
                <a:cubicBezTo>
                  <a:pt x="190836" y="335779"/>
                  <a:pt x="196901" y="298725"/>
                  <a:pt x="212271" y="244929"/>
                </a:cubicBezTo>
                <a:cubicBezTo>
                  <a:pt x="216999" y="228379"/>
                  <a:pt x="217848" y="209383"/>
                  <a:pt x="228600" y="195943"/>
                </a:cubicBezTo>
                <a:cubicBezTo>
                  <a:pt x="259796" y="156949"/>
                  <a:pt x="287132" y="166677"/>
                  <a:pt x="326571" y="146957"/>
                </a:cubicBezTo>
                <a:cubicBezTo>
                  <a:pt x="344124" y="138181"/>
                  <a:pt x="357624" y="122270"/>
                  <a:pt x="375557" y="114300"/>
                </a:cubicBezTo>
                <a:cubicBezTo>
                  <a:pt x="407014" y="100319"/>
                  <a:pt x="440871" y="92529"/>
                  <a:pt x="473528" y="81643"/>
                </a:cubicBezTo>
                <a:cubicBezTo>
                  <a:pt x="489857" y="76200"/>
                  <a:pt x="505636" y="68689"/>
                  <a:pt x="522514" y="65314"/>
                </a:cubicBezTo>
                <a:cubicBezTo>
                  <a:pt x="549728" y="59871"/>
                  <a:pt x="577065" y="55007"/>
                  <a:pt x="604157" y="48986"/>
                </a:cubicBezTo>
                <a:cubicBezTo>
                  <a:pt x="626064" y="44118"/>
                  <a:pt x="647465" y="37058"/>
                  <a:pt x="669471" y="32657"/>
                </a:cubicBezTo>
                <a:cubicBezTo>
                  <a:pt x="726090" y="21333"/>
                  <a:pt x="826870" y="7839"/>
                  <a:pt x="881743" y="0"/>
                </a:cubicBezTo>
                <a:lnTo>
                  <a:pt x="1845128" y="32657"/>
                </a:lnTo>
                <a:cubicBezTo>
                  <a:pt x="1875974" y="34713"/>
                  <a:pt x="1993251" y="76589"/>
                  <a:pt x="2008414" y="81643"/>
                </a:cubicBezTo>
                <a:lnTo>
                  <a:pt x="2057400" y="97971"/>
                </a:lnTo>
                <a:cubicBezTo>
                  <a:pt x="2209011" y="211681"/>
                  <a:pt x="2038603" y="89959"/>
                  <a:pt x="2188028" y="179614"/>
                </a:cubicBezTo>
                <a:cubicBezTo>
                  <a:pt x="2221684" y="199808"/>
                  <a:pt x="2253343" y="223157"/>
                  <a:pt x="2286000" y="244929"/>
                </a:cubicBezTo>
                <a:cubicBezTo>
                  <a:pt x="2286001" y="244930"/>
                  <a:pt x="2383970" y="310241"/>
                  <a:pt x="2383971" y="310243"/>
                </a:cubicBezTo>
                <a:cubicBezTo>
                  <a:pt x="2400300" y="332014"/>
                  <a:pt x="2417139" y="353412"/>
                  <a:pt x="2432957" y="375557"/>
                </a:cubicBezTo>
                <a:cubicBezTo>
                  <a:pt x="2444364" y="391526"/>
                  <a:pt x="2453051" y="409467"/>
                  <a:pt x="2465614" y="424543"/>
                </a:cubicBezTo>
                <a:cubicBezTo>
                  <a:pt x="2480397" y="442283"/>
                  <a:pt x="2499817" y="455789"/>
                  <a:pt x="2514600" y="473529"/>
                </a:cubicBezTo>
                <a:cubicBezTo>
                  <a:pt x="2591738" y="566095"/>
                  <a:pt x="2500055" y="476027"/>
                  <a:pt x="2579914" y="587829"/>
                </a:cubicBezTo>
                <a:cubicBezTo>
                  <a:pt x="2593336" y="606620"/>
                  <a:pt x="2612571" y="620486"/>
                  <a:pt x="2628900" y="636814"/>
                </a:cubicBezTo>
                <a:cubicBezTo>
                  <a:pt x="2648864" y="676743"/>
                  <a:pt x="2665363" y="716493"/>
                  <a:pt x="2694214" y="751114"/>
                </a:cubicBezTo>
                <a:cubicBezTo>
                  <a:pt x="2708997" y="768854"/>
                  <a:pt x="2729778" y="781309"/>
                  <a:pt x="2743200" y="800100"/>
                </a:cubicBezTo>
                <a:cubicBezTo>
                  <a:pt x="2850661" y="950545"/>
                  <a:pt x="2697476" y="787033"/>
                  <a:pt x="2824843" y="914400"/>
                </a:cubicBezTo>
                <a:cubicBezTo>
                  <a:pt x="2830286" y="930729"/>
                  <a:pt x="2834391" y="947566"/>
                  <a:pt x="2841171" y="963386"/>
                </a:cubicBezTo>
                <a:cubicBezTo>
                  <a:pt x="2850759" y="985759"/>
                  <a:pt x="2866131" y="1005608"/>
                  <a:pt x="2873828" y="1028700"/>
                </a:cubicBezTo>
                <a:cubicBezTo>
                  <a:pt x="2882604" y="1055029"/>
                  <a:pt x="2880194" y="1084440"/>
                  <a:pt x="2890157" y="1110343"/>
                </a:cubicBezTo>
                <a:cubicBezTo>
                  <a:pt x="2907633" y="1155780"/>
                  <a:pt x="2940076" y="1194787"/>
                  <a:pt x="2955471" y="1240971"/>
                </a:cubicBezTo>
                <a:lnTo>
                  <a:pt x="2971800" y="1289957"/>
                </a:lnTo>
                <a:cubicBezTo>
                  <a:pt x="2999412" y="1566085"/>
                  <a:pt x="3004801" y="1547085"/>
                  <a:pt x="2971800" y="1943100"/>
                </a:cubicBezTo>
                <a:cubicBezTo>
                  <a:pt x="2968941" y="1977405"/>
                  <a:pt x="2958238" y="2012429"/>
                  <a:pt x="2939143" y="2041071"/>
                </a:cubicBezTo>
                <a:lnTo>
                  <a:pt x="2906486" y="2090057"/>
                </a:lnTo>
                <a:cubicBezTo>
                  <a:pt x="2901043" y="2111828"/>
                  <a:pt x="2900193" y="2135299"/>
                  <a:pt x="2890157" y="2155371"/>
                </a:cubicBezTo>
                <a:cubicBezTo>
                  <a:pt x="2883272" y="2169141"/>
                  <a:pt x="2864385" y="2174259"/>
                  <a:pt x="2857500" y="2188029"/>
                </a:cubicBezTo>
                <a:cubicBezTo>
                  <a:pt x="2842105" y="2218818"/>
                  <a:pt x="2845497" y="2258461"/>
                  <a:pt x="2824843" y="2286000"/>
                </a:cubicBezTo>
                <a:cubicBezTo>
                  <a:pt x="2808514" y="2307771"/>
                  <a:pt x="2791675" y="2329169"/>
                  <a:pt x="2775857" y="2351314"/>
                </a:cubicBezTo>
                <a:cubicBezTo>
                  <a:pt x="2764450" y="2367283"/>
                  <a:pt x="2757969" y="2387377"/>
                  <a:pt x="2743200" y="2400300"/>
                </a:cubicBezTo>
                <a:cubicBezTo>
                  <a:pt x="2713662" y="2426146"/>
                  <a:pt x="2672981" y="2437860"/>
                  <a:pt x="2645228" y="2465614"/>
                </a:cubicBezTo>
                <a:cubicBezTo>
                  <a:pt x="2628900" y="2481943"/>
                  <a:pt x="2615457" y="2501791"/>
                  <a:pt x="2596243" y="2514600"/>
                </a:cubicBezTo>
                <a:cubicBezTo>
                  <a:pt x="2581922" y="2524148"/>
                  <a:pt x="2562652" y="2523232"/>
                  <a:pt x="2547257" y="2530929"/>
                </a:cubicBezTo>
                <a:cubicBezTo>
                  <a:pt x="2529704" y="2539705"/>
                  <a:pt x="2515499" y="2554189"/>
                  <a:pt x="2498271" y="2563586"/>
                </a:cubicBezTo>
                <a:cubicBezTo>
                  <a:pt x="2455533" y="2586898"/>
                  <a:pt x="2367643" y="2628900"/>
                  <a:pt x="2367643" y="2628900"/>
                </a:cubicBezTo>
                <a:lnTo>
                  <a:pt x="1273628" y="2612571"/>
                </a:lnTo>
                <a:cubicBezTo>
                  <a:pt x="1186057" y="2610138"/>
                  <a:pt x="1193660" y="2585804"/>
                  <a:pt x="1110343" y="2563586"/>
                </a:cubicBezTo>
                <a:cubicBezTo>
                  <a:pt x="1056711" y="2549284"/>
                  <a:pt x="947057" y="2530929"/>
                  <a:pt x="947057" y="2530929"/>
                </a:cubicBezTo>
                <a:cubicBezTo>
                  <a:pt x="919843" y="2520043"/>
                  <a:pt x="893221" y="2507540"/>
                  <a:pt x="865414" y="2498271"/>
                </a:cubicBezTo>
                <a:cubicBezTo>
                  <a:pt x="807678" y="2479026"/>
                  <a:pt x="745285" y="2474112"/>
                  <a:pt x="685800" y="2465614"/>
                </a:cubicBezTo>
                <a:cubicBezTo>
                  <a:pt x="658586" y="2454728"/>
                  <a:pt x="631602" y="2443249"/>
                  <a:pt x="604157" y="2432957"/>
                </a:cubicBezTo>
                <a:cubicBezTo>
                  <a:pt x="588041" y="2426914"/>
                  <a:pt x="569930" y="2425484"/>
                  <a:pt x="555171" y="2416629"/>
                </a:cubicBezTo>
                <a:cubicBezTo>
                  <a:pt x="541970" y="2408708"/>
                  <a:pt x="534535" y="2393588"/>
                  <a:pt x="522514" y="2383971"/>
                </a:cubicBezTo>
                <a:cubicBezTo>
                  <a:pt x="507190" y="2371712"/>
                  <a:pt x="489857" y="2362200"/>
                  <a:pt x="473528" y="2351314"/>
                </a:cubicBezTo>
                <a:cubicBezTo>
                  <a:pt x="391541" y="2228335"/>
                  <a:pt x="487806" y="2384631"/>
                  <a:pt x="424543" y="2237014"/>
                </a:cubicBezTo>
                <a:cubicBezTo>
                  <a:pt x="416813" y="2218976"/>
                  <a:pt x="402772" y="2204357"/>
                  <a:pt x="391886" y="2188029"/>
                </a:cubicBezTo>
                <a:cubicBezTo>
                  <a:pt x="357902" y="2052095"/>
                  <a:pt x="399282" y="2186492"/>
                  <a:pt x="342900" y="2073729"/>
                </a:cubicBezTo>
                <a:cubicBezTo>
                  <a:pt x="311122" y="2010173"/>
                  <a:pt x="341636" y="2032680"/>
                  <a:pt x="310243" y="1959429"/>
                </a:cubicBezTo>
                <a:cubicBezTo>
                  <a:pt x="302513" y="1941391"/>
                  <a:pt x="288472" y="1926772"/>
                  <a:pt x="277586" y="1910443"/>
                </a:cubicBezTo>
                <a:cubicBezTo>
                  <a:pt x="248885" y="1766943"/>
                  <a:pt x="282566" y="1887747"/>
                  <a:pt x="212271" y="1747157"/>
                </a:cubicBezTo>
                <a:cubicBezTo>
                  <a:pt x="189551" y="1701717"/>
                  <a:pt x="162198" y="1613266"/>
                  <a:pt x="146957" y="1567543"/>
                </a:cubicBezTo>
                <a:cubicBezTo>
                  <a:pt x="76901" y="1357375"/>
                  <a:pt x="144127" y="1572554"/>
                  <a:pt x="97971" y="1387929"/>
                </a:cubicBezTo>
                <a:cubicBezTo>
                  <a:pt x="93797" y="1371231"/>
                  <a:pt x="86371" y="1355493"/>
                  <a:pt x="81643" y="1338943"/>
                </a:cubicBezTo>
                <a:cubicBezTo>
                  <a:pt x="75478" y="1317365"/>
                  <a:pt x="70182" y="1295536"/>
                  <a:pt x="65314" y="1273629"/>
                </a:cubicBezTo>
                <a:cubicBezTo>
                  <a:pt x="59293" y="1246537"/>
                  <a:pt x="55717" y="1218911"/>
                  <a:pt x="48986" y="1191986"/>
                </a:cubicBezTo>
                <a:cubicBezTo>
                  <a:pt x="44812" y="1175288"/>
                  <a:pt x="36391" y="1159802"/>
                  <a:pt x="32657" y="1143000"/>
                </a:cubicBezTo>
                <a:cubicBezTo>
                  <a:pt x="16368" y="1069700"/>
                  <a:pt x="7862" y="968829"/>
                  <a:pt x="0" y="898071"/>
                </a:cubicBezTo>
                <a:cubicBezTo>
                  <a:pt x="5443" y="740228"/>
                  <a:pt x="7567" y="582236"/>
                  <a:pt x="16328" y="424543"/>
                </a:cubicBezTo>
                <a:cubicBezTo>
                  <a:pt x="18852" y="379103"/>
                  <a:pt x="37894" y="278514"/>
                  <a:pt x="48986" y="228600"/>
                </a:cubicBezTo>
                <a:cubicBezTo>
                  <a:pt x="67954" y="143243"/>
                  <a:pt x="65314" y="190327"/>
                  <a:pt x="65314" y="130629"/>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fr-BE"/>
          </a:p>
        </p:txBody>
      </p:sp>
      <p:pic>
        <p:nvPicPr>
          <p:cNvPr id="6555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7463" y="2144713"/>
            <a:ext cx="9128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4463" y="38401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3"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2409825"/>
            <a:ext cx="614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4"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50180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5"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25" y="37592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6"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549775"/>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7" name="Picture 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4181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8" name="Picture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27325" y="44894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9" name="Picture 3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8125" y="5445125"/>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0" name="Picture 3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00750" y="4664075"/>
            <a:ext cx="80168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1" name="Picture 4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7363" y="3759200"/>
            <a:ext cx="80168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2" name="Picture 4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8225" y="56070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3"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6163" y="547211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4" name="Picture 5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2388" y="37512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5" name="Picture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31321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6" name="Picture 5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9950" y="31194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7" name="Pictur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07275" y="21828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8" name="Picture 5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9713" y="167640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9"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89600" y="234950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nl-BE" dirty="0" smtClean="0"/>
              <a:t>Hubs &amp; Metahub - Vroeger</a:t>
            </a:r>
            <a:endParaRPr lang="nl-BE" b="1" dirty="0"/>
          </a:p>
        </p:txBody>
      </p:sp>
      <p:sp>
        <p:nvSpPr>
          <p:cNvPr id="35" name="Date Placeholder 3"/>
          <p:cNvSpPr>
            <a:spLocks noGrp="1"/>
          </p:cNvSpPr>
          <p:nvPr>
            <p:ph type="dt" sz="half" idx="10"/>
          </p:nvPr>
        </p:nvSpPr>
        <p:spPr>
          <a:xfrm>
            <a:off x="457200" y="18288"/>
            <a:ext cx="2895600" cy="329184"/>
          </a:xfrm>
        </p:spPr>
        <p:txBody>
          <a:bodyPr/>
          <a:lstStyle/>
          <a:p>
            <a:r>
              <a:rPr lang="nl-BE" dirty="0" smtClean="0"/>
              <a:t>17/03/2016</a:t>
            </a:r>
            <a:endParaRPr lang="nl-BE" dirty="0"/>
          </a:p>
        </p:txBody>
      </p:sp>
      <p:sp>
        <p:nvSpPr>
          <p:cNvPr id="36" name="Slide Number Placeholder 4"/>
          <p:cNvSpPr>
            <a:spLocks noGrp="1"/>
          </p:cNvSpPr>
          <p:nvPr>
            <p:ph type="sldNum" sz="quarter" idx="12"/>
          </p:nvPr>
        </p:nvSpPr>
        <p:spPr>
          <a:xfrm>
            <a:off x="7620000" y="18288"/>
            <a:ext cx="1066800" cy="329184"/>
          </a:xfrm>
        </p:spPr>
        <p:txBody>
          <a:bodyPr/>
          <a:lstStyle/>
          <a:p>
            <a:fld id="{BAADB71D-6A6A-403E-B8B0-DAC18C9A03D5}" type="slidenum">
              <a:rPr lang="en-US" smtClean="0"/>
              <a:pPr/>
              <a:t>44</a:t>
            </a:fld>
            <a:endParaRPr lang="nl-BE" dirty="0"/>
          </a:p>
        </p:txBody>
      </p:sp>
    </p:spTree>
    <p:extLst>
      <p:ext uri="{BB962C8B-B14F-4D97-AF65-F5344CB8AC3E}">
        <p14:creationId xmlns:p14="http://schemas.microsoft.com/office/powerpoint/2010/main" val="3400226228"/>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Oval 3"/>
          <p:cNvSpPr>
            <a:spLocks noChangeArrowheads="1"/>
          </p:cNvSpPr>
          <p:nvPr/>
        </p:nvSpPr>
        <p:spPr bwMode="auto">
          <a:xfrm>
            <a:off x="6500813" y="1993900"/>
            <a:ext cx="433387"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6564" name="Line 4"/>
          <p:cNvSpPr>
            <a:spLocks noChangeShapeType="1"/>
          </p:cNvSpPr>
          <p:nvPr/>
        </p:nvSpPr>
        <p:spPr bwMode="auto">
          <a:xfrm>
            <a:off x="5924550" y="2066925"/>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5" name="Line 5"/>
          <p:cNvSpPr>
            <a:spLocks noChangeShapeType="1"/>
          </p:cNvSpPr>
          <p:nvPr/>
        </p:nvSpPr>
        <p:spPr bwMode="auto">
          <a:xfrm flipH="1">
            <a:off x="6500813" y="24257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6" name="Line 6"/>
          <p:cNvSpPr>
            <a:spLocks noChangeShapeType="1"/>
          </p:cNvSpPr>
          <p:nvPr/>
        </p:nvSpPr>
        <p:spPr bwMode="auto">
          <a:xfrm>
            <a:off x="6862763" y="2354263"/>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7" name="Line 7"/>
          <p:cNvSpPr>
            <a:spLocks noChangeShapeType="1"/>
          </p:cNvSpPr>
          <p:nvPr/>
        </p:nvSpPr>
        <p:spPr bwMode="auto">
          <a:xfrm flipV="1">
            <a:off x="6934200" y="1855788"/>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8" name="Line 8"/>
          <p:cNvSpPr>
            <a:spLocks noChangeShapeType="1"/>
          </p:cNvSpPr>
          <p:nvPr/>
        </p:nvSpPr>
        <p:spPr bwMode="auto">
          <a:xfrm flipH="1" flipV="1">
            <a:off x="6651625" y="1700213"/>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9"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6570"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1"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2"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3"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4"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5" name="Oval 15"/>
          <p:cNvSpPr>
            <a:spLocks noChangeArrowheads="1"/>
          </p:cNvSpPr>
          <p:nvPr/>
        </p:nvSpPr>
        <p:spPr bwMode="auto">
          <a:xfrm>
            <a:off x="2409825" y="4941888"/>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6576" name="Line 16"/>
          <p:cNvSpPr>
            <a:spLocks noChangeShapeType="1"/>
          </p:cNvSpPr>
          <p:nvPr/>
        </p:nvSpPr>
        <p:spPr bwMode="auto">
          <a:xfrm>
            <a:off x="1833563" y="5014913"/>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7" name="Line 17"/>
          <p:cNvSpPr>
            <a:spLocks noChangeShapeType="1"/>
          </p:cNvSpPr>
          <p:nvPr/>
        </p:nvSpPr>
        <p:spPr bwMode="auto">
          <a:xfrm flipH="1">
            <a:off x="2362200" y="5326063"/>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8" name="Line 18"/>
          <p:cNvSpPr>
            <a:spLocks noChangeShapeType="1"/>
          </p:cNvSpPr>
          <p:nvPr/>
        </p:nvSpPr>
        <p:spPr bwMode="auto">
          <a:xfrm>
            <a:off x="2760663" y="5330825"/>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9" name="Line 19"/>
          <p:cNvSpPr>
            <a:spLocks noChangeShapeType="1"/>
          </p:cNvSpPr>
          <p:nvPr/>
        </p:nvSpPr>
        <p:spPr bwMode="auto">
          <a:xfrm flipV="1">
            <a:off x="2860675" y="5060950"/>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0" name="Line 20"/>
          <p:cNvSpPr>
            <a:spLocks noChangeShapeType="1"/>
          </p:cNvSpPr>
          <p:nvPr/>
        </p:nvSpPr>
        <p:spPr bwMode="auto">
          <a:xfrm flipV="1">
            <a:off x="2625725" y="45100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1" name="Line 21"/>
          <p:cNvSpPr>
            <a:spLocks noChangeShapeType="1"/>
          </p:cNvSpPr>
          <p:nvPr/>
        </p:nvSpPr>
        <p:spPr bwMode="auto">
          <a:xfrm flipV="1">
            <a:off x="2773363" y="3649663"/>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2" name="Line 22"/>
          <p:cNvSpPr>
            <a:spLocks noChangeShapeType="1"/>
          </p:cNvSpPr>
          <p:nvPr/>
        </p:nvSpPr>
        <p:spPr bwMode="auto">
          <a:xfrm flipH="1" flipV="1">
            <a:off x="4991100" y="3649663"/>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3" name="Line 23"/>
          <p:cNvSpPr>
            <a:spLocks noChangeShapeType="1"/>
          </p:cNvSpPr>
          <p:nvPr/>
        </p:nvSpPr>
        <p:spPr bwMode="auto">
          <a:xfrm flipH="1">
            <a:off x="4799013" y="2322513"/>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4" name="Line 24"/>
          <p:cNvSpPr>
            <a:spLocks noChangeShapeType="1"/>
          </p:cNvSpPr>
          <p:nvPr/>
        </p:nvSpPr>
        <p:spPr bwMode="auto">
          <a:xfrm>
            <a:off x="2297113" y="2557463"/>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fr-BE"/>
          </a:p>
        </p:txBody>
      </p:sp>
      <p:sp>
        <p:nvSpPr>
          <p:cNvPr id="66585" name="Text Box 25"/>
          <p:cNvSpPr txBox="1">
            <a:spLocks noChangeArrowheads="1"/>
          </p:cNvSpPr>
          <p:nvPr/>
        </p:nvSpPr>
        <p:spPr bwMode="auto">
          <a:xfrm>
            <a:off x="6499225" y="2003425"/>
            <a:ext cx="430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nl-BE" altLang="en-US">
                <a:solidFill>
                  <a:srgbClr val="000000"/>
                </a:solidFill>
                <a:latin typeface="Arial" charset="0"/>
                <a:sym typeface="Arial" charset="0"/>
              </a:rPr>
              <a:t>A</a:t>
            </a:r>
          </a:p>
        </p:txBody>
      </p:sp>
      <p:sp>
        <p:nvSpPr>
          <p:cNvPr id="66586"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nl-BE" altLang="en-US">
                <a:solidFill>
                  <a:srgbClr val="000000"/>
                </a:solidFill>
                <a:latin typeface="Arial" charset="0"/>
                <a:sym typeface="Arial" charset="0"/>
              </a:rPr>
              <a:t>C</a:t>
            </a:r>
          </a:p>
        </p:txBody>
      </p:sp>
      <p:sp>
        <p:nvSpPr>
          <p:cNvPr id="66587" name="Text Box 27"/>
          <p:cNvSpPr txBox="1">
            <a:spLocks noChangeArrowheads="1"/>
          </p:cNvSpPr>
          <p:nvPr/>
        </p:nvSpPr>
        <p:spPr bwMode="auto">
          <a:xfrm>
            <a:off x="2465388" y="4972050"/>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nl-BE" altLang="en-US">
                <a:solidFill>
                  <a:srgbClr val="000000"/>
                </a:solidFill>
                <a:latin typeface="Arial" charset="0"/>
                <a:sym typeface="Arial" charset="0"/>
              </a:rPr>
              <a:t>B</a:t>
            </a:r>
          </a:p>
        </p:txBody>
      </p:sp>
      <p:sp>
        <p:nvSpPr>
          <p:cNvPr id="66588" name="Text Box 28"/>
          <p:cNvSpPr txBox="1">
            <a:spLocks noChangeArrowheads="1"/>
          </p:cNvSpPr>
          <p:nvPr/>
        </p:nvSpPr>
        <p:spPr bwMode="auto">
          <a:xfrm rot="1203491">
            <a:off x="2174875" y="2608263"/>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nl-BE" altLang="en-US" sz="1200" b="1">
                <a:solidFill>
                  <a:srgbClr val="000000"/>
                </a:solidFill>
                <a:latin typeface="Arial" charset="0"/>
                <a:sym typeface="Arial" charset="0"/>
              </a:rPr>
              <a:t>1: Where can we find data?</a:t>
            </a:r>
          </a:p>
        </p:txBody>
      </p:sp>
      <p:sp>
        <p:nvSpPr>
          <p:cNvPr id="66589" name="Line 29"/>
          <p:cNvSpPr>
            <a:spLocks noChangeShapeType="1"/>
          </p:cNvSpPr>
          <p:nvPr/>
        </p:nvSpPr>
        <p:spPr bwMode="auto">
          <a:xfrm flipH="1" flipV="1">
            <a:off x="2206625" y="2649538"/>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fr-BE"/>
          </a:p>
        </p:txBody>
      </p:sp>
      <p:sp>
        <p:nvSpPr>
          <p:cNvPr id="66590" name="Line 30"/>
          <p:cNvSpPr>
            <a:spLocks noChangeShapeType="1"/>
          </p:cNvSpPr>
          <p:nvPr/>
        </p:nvSpPr>
        <p:spPr bwMode="auto">
          <a:xfrm>
            <a:off x="2108200" y="2254250"/>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1" name="Line 31"/>
          <p:cNvSpPr>
            <a:spLocks noChangeShapeType="1"/>
          </p:cNvSpPr>
          <p:nvPr/>
        </p:nvSpPr>
        <p:spPr bwMode="auto">
          <a:xfrm>
            <a:off x="1997075" y="2816225"/>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2" name="Line 32"/>
          <p:cNvSpPr>
            <a:spLocks noChangeShapeType="1"/>
          </p:cNvSpPr>
          <p:nvPr/>
        </p:nvSpPr>
        <p:spPr bwMode="auto">
          <a:xfrm>
            <a:off x="7323138" y="4979988"/>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3" name="Line 33"/>
          <p:cNvSpPr>
            <a:spLocks noChangeShapeType="1"/>
          </p:cNvSpPr>
          <p:nvPr/>
        </p:nvSpPr>
        <p:spPr bwMode="auto">
          <a:xfrm>
            <a:off x="6921500" y="2225675"/>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4" name="Text Box 35"/>
          <p:cNvSpPr txBox="1">
            <a:spLocks noChangeArrowheads="1"/>
          </p:cNvSpPr>
          <p:nvPr/>
        </p:nvSpPr>
        <p:spPr bwMode="auto">
          <a:xfrm>
            <a:off x="2922588" y="1946275"/>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nl-BE" altLang="en-US" sz="1200" b="1">
                <a:solidFill>
                  <a:srgbClr val="000000"/>
                </a:solidFill>
                <a:latin typeface="Arial" charset="0"/>
                <a:sym typeface="Arial" charset="0"/>
              </a:rPr>
              <a:t>3. Retrieve data from hub A</a:t>
            </a:r>
          </a:p>
        </p:txBody>
      </p:sp>
      <p:sp>
        <p:nvSpPr>
          <p:cNvPr id="66595" name="Text Box 36"/>
          <p:cNvSpPr txBox="1">
            <a:spLocks noChangeArrowheads="1"/>
          </p:cNvSpPr>
          <p:nvPr/>
        </p:nvSpPr>
        <p:spPr bwMode="auto">
          <a:xfrm rot="1389709">
            <a:off x="4017963" y="4187825"/>
            <a:ext cx="229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nl-BE" altLang="en-US" sz="1200" b="1">
                <a:solidFill>
                  <a:srgbClr val="000000"/>
                </a:solidFill>
                <a:latin typeface="Arial" charset="0"/>
                <a:sym typeface="Arial" charset="0"/>
              </a:rPr>
              <a:t>3: Retrieve data from hub C</a:t>
            </a:r>
          </a:p>
        </p:txBody>
      </p:sp>
      <p:sp>
        <p:nvSpPr>
          <p:cNvPr id="66596" name="Text Box 39"/>
          <p:cNvSpPr txBox="1">
            <a:spLocks noChangeArrowheads="1"/>
          </p:cNvSpPr>
          <p:nvPr/>
        </p:nvSpPr>
        <p:spPr bwMode="auto">
          <a:xfrm>
            <a:off x="1060450" y="35099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nl-BE" altLang="en-US" sz="1200" b="1">
                <a:solidFill>
                  <a:srgbClr val="000000"/>
                </a:solidFill>
                <a:latin typeface="Arial" charset="0"/>
                <a:sym typeface="Arial" charset="0"/>
              </a:rPr>
              <a:t>     4:</a:t>
            </a:r>
            <a:r>
              <a:t/>
            </a:r>
            <a:br/>
            <a:r>
              <a:rPr lang="nl-BE" altLang="en-US" sz="1200" b="1">
                <a:solidFill>
                  <a:srgbClr val="000000"/>
                </a:solidFill>
                <a:latin typeface="Arial" charset="0"/>
                <a:sym typeface="Arial" charset="0"/>
              </a:rPr>
              <a:t>All data available</a:t>
            </a:r>
          </a:p>
        </p:txBody>
      </p:sp>
      <p:sp>
        <p:nvSpPr>
          <p:cNvPr id="66597" name="Text Box 42"/>
          <p:cNvSpPr txBox="1">
            <a:spLocks noChangeArrowheads="1"/>
          </p:cNvSpPr>
          <p:nvPr/>
        </p:nvSpPr>
        <p:spPr bwMode="auto">
          <a:xfrm rot="1314741">
            <a:off x="2373313" y="3152775"/>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nl-BE" altLang="en-US" sz="1200" b="1">
                <a:solidFill>
                  <a:srgbClr val="990033"/>
                </a:solidFill>
                <a:latin typeface="Arial" charset="0"/>
                <a:sym typeface="Arial" charset="0"/>
              </a:rPr>
              <a:t>2: In hub A and C</a:t>
            </a:r>
          </a:p>
        </p:txBody>
      </p:sp>
      <p:sp>
        <p:nvSpPr>
          <p:cNvPr id="66598" name="Line 34"/>
          <p:cNvSpPr>
            <a:spLocks noChangeShapeType="1"/>
          </p:cNvSpPr>
          <p:nvPr/>
        </p:nvSpPr>
        <p:spPr bwMode="auto">
          <a:xfrm flipH="1" flipV="1">
            <a:off x="6789738" y="2432050"/>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pic>
        <p:nvPicPr>
          <p:cNvPr id="66599"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88436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0"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863" y="2157413"/>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1"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61300" y="2141538"/>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2"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0663" y="4673600"/>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3"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91275" y="13255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4"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0713" y="15128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5"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6800" y="25003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6"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77113" y="25034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7"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05700" y="15621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8"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81813" y="38147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9"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1413" y="41560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0"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52355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1"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2"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99150" y="46767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3"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14538" y="54149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4"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3875" y="531812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5"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8500" y="47069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6"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19350" y="40306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7"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6850" y="48085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8"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8163" y="31511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9"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57688" y="2820988"/>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nl-BE" dirty="0" smtClean="0"/>
              <a:t>Hubs &amp; Metahub - Vandaag</a:t>
            </a:r>
            <a:endParaRPr lang="nl-BE" b="1" dirty="0"/>
          </a:p>
        </p:txBody>
      </p:sp>
      <p:sp>
        <p:nvSpPr>
          <p:cNvPr id="61" name="Date Placeholder 3"/>
          <p:cNvSpPr>
            <a:spLocks noGrp="1"/>
          </p:cNvSpPr>
          <p:nvPr>
            <p:ph type="dt" sz="half" idx="10"/>
          </p:nvPr>
        </p:nvSpPr>
        <p:spPr>
          <a:xfrm>
            <a:off x="457200" y="18288"/>
            <a:ext cx="2895600" cy="329184"/>
          </a:xfrm>
        </p:spPr>
        <p:txBody>
          <a:bodyPr/>
          <a:lstStyle/>
          <a:p>
            <a:r>
              <a:rPr lang="nl-BE" dirty="0" smtClean="0"/>
              <a:t>17/03/2016</a:t>
            </a:r>
            <a:endParaRPr lang="nl-BE" dirty="0"/>
          </a:p>
        </p:txBody>
      </p:sp>
      <p:sp>
        <p:nvSpPr>
          <p:cNvPr id="63" name="Slide Number Placeholder 4"/>
          <p:cNvSpPr>
            <a:spLocks noGrp="1"/>
          </p:cNvSpPr>
          <p:nvPr>
            <p:ph type="sldNum" sz="quarter" idx="12"/>
          </p:nvPr>
        </p:nvSpPr>
        <p:spPr>
          <a:xfrm>
            <a:off x="7620000" y="18288"/>
            <a:ext cx="1066800" cy="329184"/>
          </a:xfrm>
        </p:spPr>
        <p:txBody>
          <a:bodyPr/>
          <a:lstStyle/>
          <a:p>
            <a:fld id="{BAADB71D-6A6A-403E-B8B0-DAC18C9A03D5}" type="slidenum">
              <a:rPr lang="en-US" smtClean="0"/>
              <a:pPr/>
              <a:t>45</a:t>
            </a:fld>
            <a:endParaRPr lang="nl-BE" dirty="0"/>
          </a:p>
        </p:txBody>
      </p:sp>
    </p:spTree>
    <p:extLst>
      <p:ext uri="{BB962C8B-B14F-4D97-AF65-F5344CB8AC3E}">
        <p14:creationId xmlns:p14="http://schemas.microsoft.com/office/powerpoint/2010/main" val="259477838"/>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Oval 3"/>
          <p:cNvSpPr>
            <a:spLocks noChangeArrowheads="1"/>
          </p:cNvSpPr>
          <p:nvPr/>
        </p:nvSpPr>
        <p:spPr bwMode="auto">
          <a:xfrm>
            <a:off x="6657975" y="2159000"/>
            <a:ext cx="433388"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68612" name="Line 4"/>
          <p:cNvSpPr>
            <a:spLocks noChangeShapeType="1"/>
          </p:cNvSpPr>
          <p:nvPr/>
        </p:nvSpPr>
        <p:spPr bwMode="auto">
          <a:xfrm>
            <a:off x="6081713" y="22320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3" name="Line 5"/>
          <p:cNvSpPr>
            <a:spLocks noChangeShapeType="1"/>
          </p:cNvSpPr>
          <p:nvPr/>
        </p:nvSpPr>
        <p:spPr bwMode="auto">
          <a:xfrm flipH="1">
            <a:off x="6657975" y="25908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4" name="Line 6"/>
          <p:cNvSpPr>
            <a:spLocks noChangeShapeType="1"/>
          </p:cNvSpPr>
          <p:nvPr/>
        </p:nvSpPr>
        <p:spPr bwMode="auto">
          <a:xfrm>
            <a:off x="7019925" y="2519363"/>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5" name="Line 7"/>
          <p:cNvSpPr>
            <a:spLocks noChangeShapeType="1"/>
          </p:cNvSpPr>
          <p:nvPr/>
        </p:nvSpPr>
        <p:spPr bwMode="auto">
          <a:xfrm flipV="1">
            <a:off x="7091363" y="2020888"/>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6" name="Line 8"/>
          <p:cNvSpPr>
            <a:spLocks noChangeShapeType="1"/>
          </p:cNvSpPr>
          <p:nvPr/>
        </p:nvSpPr>
        <p:spPr bwMode="auto">
          <a:xfrm flipH="1" flipV="1">
            <a:off x="6804025" y="1916113"/>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7"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68618"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9"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0"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1"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2"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3" name="Oval 15"/>
          <p:cNvSpPr>
            <a:spLocks noChangeArrowheads="1"/>
          </p:cNvSpPr>
          <p:nvPr/>
        </p:nvSpPr>
        <p:spPr bwMode="auto">
          <a:xfrm>
            <a:off x="2997200" y="5143500"/>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68624" name="Line 16"/>
          <p:cNvSpPr>
            <a:spLocks noChangeShapeType="1"/>
          </p:cNvSpPr>
          <p:nvPr/>
        </p:nvSpPr>
        <p:spPr bwMode="auto">
          <a:xfrm>
            <a:off x="2420938" y="52165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5" name="Line 17"/>
          <p:cNvSpPr>
            <a:spLocks noChangeShapeType="1"/>
          </p:cNvSpPr>
          <p:nvPr/>
        </p:nvSpPr>
        <p:spPr bwMode="auto">
          <a:xfrm flipH="1">
            <a:off x="2949575" y="5527675"/>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6" name="Line 18"/>
          <p:cNvSpPr>
            <a:spLocks noChangeShapeType="1"/>
          </p:cNvSpPr>
          <p:nvPr/>
        </p:nvSpPr>
        <p:spPr bwMode="auto">
          <a:xfrm>
            <a:off x="3348038"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7" name="Line 19"/>
          <p:cNvSpPr>
            <a:spLocks noChangeShapeType="1"/>
          </p:cNvSpPr>
          <p:nvPr/>
        </p:nvSpPr>
        <p:spPr bwMode="auto">
          <a:xfrm flipV="1">
            <a:off x="3448050" y="5262563"/>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8" name="Line 20"/>
          <p:cNvSpPr>
            <a:spLocks noChangeShapeType="1"/>
          </p:cNvSpPr>
          <p:nvPr/>
        </p:nvSpPr>
        <p:spPr bwMode="auto">
          <a:xfrm flipV="1">
            <a:off x="3213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9" name="Line 21"/>
          <p:cNvSpPr>
            <a:spLocks noChangeShapeType="1"/>
          </p:cNvSpPr>
          <p:nvPr/>
        </p:nvSpPr>
        <p:spPr bwMode="auto">
          <a:xfrm flipV="1">
            <a:off x="3360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30" name="Line 22"/>
          <p:cNvSpPr>
            <a:spLocks noChangeShapeType="1"/>
          </p:cNvSpPr>
          <p:nvPr/>
        </p:nvSpPr>
        <p:spPr bwMode="auto">
          <a:xfrm flipH="1" flipV="1">
            <a:off x="5076825" y="3557588"/>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31" name="Line 23"/>
          <p:cNvSpPr>
            <a:spLocks noChangeShapeType="1"/>
          </p:cNvSpPr>
          <p:nvPr/>
        </p:nvSpPr>
        <p:spPr bwMode="auto">
          <a:xfrm flipH="1">
            <a:off x="5008563"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32" name="Text Box 25"/>
          <p:cNvSpPr txBox="1">
            <a:spLocks noChangeArrowheads="1"/>
          </p:cNvSpPr>
          <p:nvPr/>
        </p:nvSpPr>
        <p:spPr bwMode="auto">
          <a:xfrm>
            <a:off x="6656388" y="2168525"/>
            <a:ext cx="430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nl-BE" altLang="en-US">
                <a:solidFill>
                  <a:srgbClr val="000000"/>
                </a:solidFill>
                <a:latin typeface="Arial" charset="0"/>
                <a:sym typeface="Arial" charset="0"/>
              </a:rPr>
              <a:t>A</a:t>
            </a:r>
          </a:p>
        </p:txBody>
      </p:sp>
      <p:sp>
        <p:nvSpPr>
          <p:cNvPr id="68633"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nl-BE" altLang="en-US">
                <a:solidFill>
                  <a:srgbClr val="000000"/>
                </a:solidFill>
                <a:latin typeface="Arial" charset="0"/>
                <a:sym typeface="Arial" charset="0"/>
              </a:rPr>
              <a:t>C</a:t>
            </a:r>
          </a:p>
        </p:txBody>
      </p:sp>
      <p:sp>
        <p:nvSpPr>
          <p:cNvPr id="68634" name="Text Box 27"/>
          <p:cNvSpPr txBox="1">
            <a:spLocks noChangeArrowheads="1"/>
          </p:cNvSpPr>
          <p:nvPr/>
        </p:nvSpPr>
        <p:spPr bwMode="auto">
          <a:xfrm>
            <a:off x="3052763" y="5173663"/>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nl-BE" altLang="en-US">
                <a:solidFill>
                  <a:srgbClr val="000000"/>
                </a:solidFill>
                <a:latin typeface="Arial" charset="0"/>
                <a:sym typeface="Arial" charset="0"/>
              </a:rPr>
              <a:t>B</a:t>
            </a:r>
          </a:p>
        </p:txBody>
      </p:sp>
      <p:cxnSp>
        <p:nvCxnSpPr>
          <p:cNvPr id="68635" name="Straight Connector 2"/>
          <p:cNvCxnSpPr>
            <a:cxnSpLocks noChangeShapeType="1"/>
          </p:cNvCxnSpPr>
          <p:nvPr/>
        </p:nvCxnSpPr>
        <p:spPr bwMode="auto">
          <a:xfrm>
            <a:off x="2420938" y="4113213"/>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68636" name="TextBox 74"/>
          <p:cNvSpPr txBox="1">
            <a:spLocks noChangeArrowheads="1"/>
          </p:cNvSpPr>
          <p:nvPr/>
        </p:nvSpPr>
        <p:spPr bwMode="auto">
          <a:xfrm>
            <a:off x="1797049" y="3362325"/>
            <a:ext cx="13573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nl-BE" altLang="en-US" sz="2000" b="1" dirty="0" smtClean="0">
                <a:solidFill>
                  <a:srgbClr val="00B0F0"/>
                </a:solidFill>
                <a:latin typeface="Consolas" pitchFamily="49" charset="0"/>
              </a:rPr>
              <a:t>InterMed</a:t>
            </a:r>
          </a:p>
          <a:p>
            <a:pPr algn="ctr">
              <a:buSzPct val="100000"/>
            </a:pPr>
            <a:r>
              <a:rPr lang="nl-BE" altLang="en-US" sz="2000" b="1" dirty="0" smtClean="0">
                <a:solidFill>
                  <a:srgbClr val="00B0F0"/>
                </a:solidFill>
                <a:latin typeface="Consolas" pitchFamily="49" charset="0"/>
              </a:rPr>
              <a:t>BruSafe</a:t>
            </a:r>
            <a:endParaRPr lang="nl-BE" altLang="en-US" sz="2000" b="1" dirty="0">
              <a:solidFill>
                <a:srgbClr val="00B0F0"/>
              </a:solidFill>
              <a:latin typeface="Consolas" pitchFamily="49" charset="0"/>
            </a:endParaRPr>
          </a:p>
        </p:txBody>
      </p:sp>
      <p:cxnSp>
        <p:nvCxnSpPr>
          <p:cNvPr id="68637" name="Straight Connector 11"/>
          <p:cNvCxnSpPr>
            <a:cxnSpLocks noChangeShapeType="1"/>
          </p:cNvCxnSpPr>
          <p:nvPr/>
        </p:nvCxnSpPr>
        <p:spPr bwMode="auto">
          <a:xfrm>
            <a:off x="1028700"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38" name="Straight Connector 13"/>
          <p:cNvCxnSpPr>
            <a:cxnSpLocks noChangeShapeType="1"/>
          </p:cNvCxnSpPr>
          <p:nvPr/>
        </p:nvCxnSpPr>
        <p:spPr bwMode="auto">
          <a:xfrm>
            <a:off x="990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39" name="Straight Connector 15"/>
          <p:cNvCxnSpPr>
            <a:cxnSpLocks noChangeShapeType="1"/>
          </p:cNvCxnSpPr>
          <p:nvPr/>
        </p:nvCxnSpPr>
        <p:spPr bwMode="auto">
          <a:xfrm flipV="1">
            <a:off x="990600" y="3911600"/>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40" name="Straight Connector 17"/>
          <p:cNvCxnSpPr>
            <a:cxnSpLocks noChangeShapeType="1"/>
          </p:cNvCxnSpPr>
          <p:nvPr/>
        </p:nvCxnSpPr>
        <p:spPr bwMode="auto">
          <a:xfrm flipV="1">
            <a:off x="2420938" y="1844675"/>
            <a:ext cx="420687" cy="350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41" name="Straight Connector 19"/>
          <p:cNvCxnSpPr>
            <a:cxnSpLocks noChangeShapeType="1"/>
          </p:cNvCxnSpPr>
          <p:nvPr/>
        </p:nvCxnSpPr>
        <p:spPr bwMode="auto">
          <a:xfrm flipV="1">
            <a:off x="3021013" y="2089150"/>
            <a:ext cx="266700" cy="4921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42" name="Straight Connector 21"/>
          <p:cNvCxnSpPr>
            <a:cxnSpLocks noChangeShapeType="1"/>
          </p:cNvCxnSpPr>
          <p:nvPr/>
        </p:nvCxnSpPr>
        <p:spPr bwMode="auto">
          <a:xfrm>
            <a:off x="2395538" y="1701800"/>
            <a:ext cx="379412" cy="222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3952875"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a:defRPr/>
            </a:pPr>
            <a:endParaRPr lang="nl-BE"/>
          </a:p>
        </p:txBody>
      </p:sp>
      <p:pic>
        <p:nvPicPr>
          <p:cNvPr id="6864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2263" y="1603375"/>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20838" y="1347788"/>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6"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30488" y="2581275"/>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7" name="Picture 5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17688" y="2057400"/>
            <a:ext cx="912812"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8" name="Picture 5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990975"/>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9" name="Picture 6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0" name="Picture 6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3713" y="2571750"/>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1" name="Picture 6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68625" y="418147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2"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84375"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3" name="Picture 8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19375" y="55753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4" name="Picture 8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92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5" name="Picture 8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2863" y="49085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6" name="Picture 8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64225"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7" name="Picture 8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92888" y="13398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8" name="Picture 8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67625"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9" name="Picture 9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23163" y="266700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0" name="Picture 9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38875" y="26733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1" name="Picture 9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40650" y="520065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2" name="Picture 9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94600" y="43386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3" name="Picture 9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4988" y="38290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4" name="Picture 9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81688" y="4732338"/>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5" name="Picture 9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06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nl-BE" dirty="0" smtClean="0"/>
              <a:t>Extramurale gegevens: kluizen</a:t>
            </a:r>
            <a:endParaRPr lang="nl-BE" dirty="0"/>
          </a:p>
        </p:txBody>
      </p:sp>
      <p:sp>
        <p:nvSpPr>
          <p:cNvPr id="60" name="Date Placeholder 3"/>
          <p:cNvSpPr>
            <a:spLocks noGrp="1"/>
          </p:cNvSpPr>
          <p:nvPr>
            <p:ph type="dt" sz="half" idx="10"/>
          </p:nvPr>
        </p:nvSpPr>
        <p:spPr>
          <a:xfrm>
            <a:off x="457200" y="18288"/>
            <a:ext cx="2895600" cy="329184"/>
          </a:xfrm>
        </p:spPr>
        <p:txBody>
          <a:bodyPr/>
          <a:lstStyle/>
          <a:p>
            <a:r>
              <a:rPr lang="nl-BE" dirty="0" smtClean="0"/>
              <a:t>17/03/2016</a:t>
            </a:r>
            <a:endParaRPr lang="nl-BE" dirty="0"/>
          </a:p>
        </p:txBody>
      </p:sp>
      <p:sp>
        <p:nvSpPr>
          <p:cNvPr id="62" name="Slide Number Placeholder 4"/>
          <p:cNvSpPr>
            <a:spLocks noGrp="1"/>
          </p:cNvSpPr>
          <p:nvPr>
            <p:ph type="sldNum" sz="quarter" idx="12"/>
          </p:nvPr>
        </p:nvSpPr>
        <p:spPr>
          <a:xfrm>
            <a:off x="7620000" y="18288"/>
            <a:ext cx="1066800" cy="329184"/>
          </a:xfrm>
        </p:spPr>
        <p:txBody>
          <a:bodyPr/>
          <a:lstStyle/>
          <a:p>
            <a:fld id="{BAADB71D-6A6A-403E-B8B0-DAC18C9A03D5}" type="slidenum">
              <a:rPr lang="en-US" smtClean="0"/>
              <a:pPr/>
              <a:t>46</a:t>
            </a:fld>
            <a:endParaRPr lang="nl-BE" dirty="0"/>
          </a:p>
        </p:txBody>
      </p:sp>
    </p:spTree>
    <p:extLst>
      <p:ext uri="{BB962C8B-B14F-4D97-AF65-F5344CB8AC3E}">
        <p14:creationId xmlns:p14="http://schemas.microsoft.com/office/powerpoint/2010/main" val="401551005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615698" y="792163"/>
            <a:ext cx="4427203" cy="5578475"/>
          </a:xfrm>
        </p:spPr>
      </p:pic>
      <p:sp>
        <p:nvSpPr>
          <p:cNvPr id="9" name="Text Placeholder 8"/>
          <p:cNvSpPr>
            <a:spLocks noGrp="1"/>
          </p:cNvSpPr>
          <p:nvPr>
            <p:ph type="body" sz="half" idx="2"/>
          </p:nvPr>
        </p:nvSpPr>
        <p:spPr/>
        <p:txBody>
          <a:bodyPr/>
          <a:lstStyle/>
          <a:p>
            <a:r>
              <a:rPr lang="nl-BE" dirty="0" smtClean="0"/>
              <a:t>Delen van gegevens</a:t>
            </a:r>
          </a:p>
          <a:p>
            <a:pPr marL="285750" indent="-285750">
              <a:buFont typeface="Arial" panose="020B0604020202020204" pitchFamily="34" charset="0"/>
              <a:buChar char="•"/>
            </a:pPr>
            <a:r>
              <a:rPr lang="nl-BE" dirty="0" smtClean="0"/>
              <a:t>elke actor houdt zijn eigen dossier bij</a:t>
            </a:r>
          </a:p>
          <a:p>
            <a:pPr marL="285750" indent="-285750">
              <a:buFont typeface="Arial" panose="020B0604020202020204" pitchFamily="34" charset="0"/>
              <a:buChar char="•"/>
            </a:pPr>
            <a:r>
              <a:rPr lang="nl-BE" dirty="0" smtClean="0"/>
              <a:t>maar kan bepaalde onderdelen ervan delen met andere actoren</a:t>
            </a:r>
          </a:p>
          <a:p>
            <a:r>
              <a:rPr lang="nl-BE" dirty="0" smtClean="0"/>
              <a:t>Voorbeelden</a:t>
            </a:r>
          </a:p>
          <a:p>
            <a:pPr marL="285750" lvl="1" indent="-285750">
              <a:buFont typeface="Arial" pitchFamily="34" charset="0"/>
              <a:buChar char="•"/>
            </a:pPr>
            <a:r>
              <a:rPr lang="nl-BE" sz="1400" dirty="0"/>
              <a:t>medicatieschema</a:t>
            </a:r>
          </a:p>
          <a:p>
            <a:pPr marL="285750" lvl="1" indent="-285750">
              <a:buFont typeface="Arial" pitchFamily="34" charset="0"/>
              <a:buChar char="•"/>
            </a:pPr>
            <a:r>
              <a:rPr lang="nl-BE" sz="1400" dirty="0"/>
              <a:t>SumEHR</a:t>
            </a:r>
          </a:p>
          <a:p>
            <a:pPr marL="285750" lvl="1" indent="-285750">
              <a:buFont typeface="Arial" pitchFamily="34" charset="0"/>
              <a:buChar char="•"/>
            </a:pPr>
            <a:r>
              <a:rPr lang="nl-BE" sz="1400" dirty="0"/>
              <a:t>parameters</a:t>
            </a:r>
          </a:p>
          <a:p>
            <a:pPr marL="285750" lvl="1" indent="-285750">
              <a:buFont typeface="Arial" pitchFamily="34" charset="0"/>
              <a:buChar char="•"/>
            </a:pPr>
            <a:r>
              <a:rPr lang="nl-BE" sz="1400" dirty="0"/>
              <a:t>journaal</a:t>
            </a:r>
          </a:p>
          <a:p>
            <a:pPr marL="285750" lvl="1" indent="-285750">
              <a:buFont typeface="Arial" pitchFamily="34" charset="0"/>
              <a:buChar char="•"/>
            </a:pPr>
            <a:r>
              <a:rPr lang="nl-BE" sz="1400" dirty="0"/>
              <a:t> …</a:t>
            </a:r>
          </a:p>
          <a:p>
            <a:endParaRPr lang="nl-BE" dirty="0"/>
          </a:p>
        </p:txBody>
      </p:sp>
      <p:sp>
        <p:nvSpPr>
          <p:cNvPr id="7" name="Date Placeholder 2"/>
          <p:cNvSpPr>
            <a:spLocks noGrp="1"/>
          </p:cNvSpPr>
          <p:nvPr>
            <p:ph type="dt" sz="half" idx="10"/>
          </p:nvPr>
        </p:nvSpPr>
        <p:spPr/>
        <p:txBody>
          <a:bodyPr/>
          <a:lstStyle/>
          <a:p>
            <a:r>
              <a:rPr lang="nl-BE" dirty="0" smtClean="0"/>
              <a:t>17/03/2016</a:t>
            </a:r>
            <a:endParaRPr lang="nl-BE" dirty="0"/>
          </a:p>
        </p:txBody>
      </p:sp>
      <p:sp>
        <p:nvSpPr>
          <p:cNvPr id="2" name="Slide Number Placeholder 1"/>
          <p:cNvSpPr>
            <a:spLocks noGrp="1"/>
          </p:cNvSpPr>
          <p:nvPr>
            <p:ph type="sldNum" sz="quarter" idx="12"/>
          </p:nvPr>
        </p:nvSpPr>
        <p:spPr/>
        <p:txBody>
          <a:bodyPr/>
          <a:lstStyle/>
          <a:p>
            <a:fld id="{BAADB71D-6A6A-403E-B8B0-DAC18C9A03D5}" type="slidenum">
              <a:rPr lang="en-US" smtClean="0"/>
              <a:pPr/>
              <a:t>47</a:t>
            </a:fld>
            <a:endParaRPr lang="nl-BE"/>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24744"/>
            <a:ext cx="2005013"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72802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15698" y="792163"/>
            <a:ext cx="4427203" cy="5578475"/>
          </a:xfrm>
        </p:spPr>
      </p:pic>
      <p:sp>
        <p:nvSpPr>
          <p:cNvPr id="9" name="Text Placeholder 8"/>
          <p:cNvSpPr>
            <a:spLocks noGrp="1"/>
          </p:cNvSpPr>
          <p:nvPr>
            <p:ph type="body" sz="half" idx="2"/>
          </p:nvPr>
        </p:nvSpPr>
        <p:spPr/>
        <p:txBody>
          <a:bodyPr/>
          <a:lstStyle/>
          <a:p>
            <a:r>
              <a:rPr lang="nl-BE" dirty="0" smtClean="0"/>
              <a:t>Toegang voor</a:t>
            </a:r>
            <a:r>
              <a:t/>
            </a:r>
            <a:br/>
            <a:r>
              <a:rPr lang="nl-BE" dirty="0" smtClean="0"/>
              <a:t>zorgverstrekkers</a:t>
            </a:r>
          </a:p>
          <a:p>
            <a:pPr marL="285750" indent="-285750">
              <a:buFont typeface="Arial" panose="020B0604020202020204" pitchFamily="34" charset="0"/>
              <a:buChar char="•"/>
            </a:pPr>
            <a:r>
              <a:rPr lang="nl-BE" dirty="0" smtClean="0"/>
              <a:t>met een “zorgrelatie”</a:t>
            </a:r>
          </a:p>
          <a:p>
            <a:pPr marL="285750" indent="-285750">
              <a:buFont typeface="Arial" panose="020B0604020202020204" pitchFamily="34" charset="0"/>
              <a:buChar char="•"/>
            </a:pPr>
            <a:r>
              <a:rPr lang="nl-BE" dirty="0" smtClean="0"/>
              <a:t>afhankelijk van hun rol</a:t>
            </a:r>
          </a:p>
          <a:p>
            <a:r>
              <a:rPr lang="nl-BE" dirty="0" smtClean="0"/>
              <a:t>Geen toegang voor</a:t>
            </a:r>
          </a:p>
          <a:p>
            <a:pPr marL="285750" indent="-285750">
              <a:buFont typeface="Arial" pitchFamily="34" charset="0"/>
              <a:buChar char="•"/>
            </a:pPr>
            <a:r>
              <a:rPr lang="nl-BE" dirty="0" smtClean="0"/>
              <a:t>IT-administrators, hoster,..</a:t>
            </a:r>
          </a:p>
          <a:p>
            <a:pPr marL="285750" indent="-285750">
              <a:buFont typeface="Arial" pitchFamily="34" charset="0"/>
              <a:buChar char="•"/>
            </a:pPr>
            <a:r>
              <a:rPr lang="nl-BE" dirty="0">
                <a:solidFill>
                  <a:srgbClr val="3E6E5A"/>
                </a:solidFill>
              </a:rPr>
              <a:t>eHealth</a:t>
            </a:r>
            <a:r>
              <a:rPr lang="nl-BE" dirty="0" smtClean="0"/>
              <a:t>-platform</a:t>
            </a:r>
          </a:p>
          <a:p>
            <a:pPr marL="285750" indent="-285750">
              <a:buFont typeface="Arial" pitchFamily="34" charset="0"/>
              <a:buChar char="•"/>
            </a:pPr>
            <a:r>
              <a:rPr lang="nl-BE" dirty="0" smtClean="0"/>
              <a:t>overheid</a:t>
            </a:r>
          </a:p>
          <a:p>
            <a:pPr marL="285750" indent="-285750">
              <a:buFont typeface="Arial" pitchFamily="34" charset="0"/>
              <a:buChar char="•"/>
            </a:pPr>
            <a:r>
              <a:rPr lang="nl-BE" dirty="0" smtClean="0"/>
              <a:t>zonder de actieve medewerking van de </a:t>
            </a:r>
            <a:r>
              <a:t/>
            </a:r>
            <a:br/>
            <a:r>
              <a:rPr lang="nl-BE" dirty="0" smtClean="0"/>
              <a:t>houder van de 2e sleutel </a:t>
            </a:r>
            <a:endParaRPr lang="nl-BE" dirty="0"/>
          </a:p>
          <a:p>
            <a:endParaRPr lang="nl-BE" dirty="0"/>
          </a:p>
        </p:txBody>
      </p:sp>
      <p:sp>
        <p:nvSpPr>
          <p:cNvPr id="7" name="Date Placeholder 2"/>
          <p:cNvSpPr>
            <a:spLocks noGrp="1"/>
          </p:cNvSpPr>
          <p:nvPr>
            <p:ph type="dt" sz="half" idx="10"/>
          </p:nvPr>
        </p:nvSpPr>
        <p:spPr/>
        <p:txBody>
          <a:bodyPr/>
          <a:lstStyle/>
          <a:p>
            <a:r>
              <a:rPr lang="nl-BE" dirty="0" smtClean="0"/>
              <a:t>17/03/2016</a:t>
            </a:r>
            <a:endParaRPr lang="nl-BE" dirty="0"/>
          </a:p>
        </p:txBody>
      </p:sp>
      <p:sp>
        <p:nvSpPr>
          <p:cNvPr id="2" name="Slide Number Placeholder 1"/>
          <p:cNvSpPr>
            <a:spLocks noGrp="1"/>
          </p:cNvSpPr>
          <p:nvPr>
            <p:ph type="sldNum" sz="quarter" idx="12"/>
          </p:nvPr>
        </p:nvSpPr>
        <p:spPr/>
        <p:txBody>
          <a:bodyPr/>
          <a:lstStyle/>
          <a:p>
            <a:fld id="{BAADB71D-6A6A-403E-B8B0-DAC18C9A03D5}" type="slidenum">
              <a:rPr lang="en-US" smtClean="0"/>
              <a:pPr/>
              <a:t>48</a:t>
            </a:fld>
            <a:endParaRPr lang="nl-BE"/>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980728"/>
            <a:ext cx="200025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65680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BE" dirty="0" smtClean="0"/>
              <a:t>17/03/2016</a:t>
            </a:r>
            <a:endParaRPr lang="nl-BE"/>
          </a:p>
        </p:txBody>
      </p:sp>
      <p:sp>
        <p:nvSpPr>
          <p:cNvPr id="3" name="Slide Number Placeholder 2"/>
          <p:cNvSpPr>
            <a:spLocks noGrp="1"/>
          </p:cNvSpPr>
          <p:nvPr>
            <p:ph type="sldNum" sz="quarter" idx="12"/>
          </p:nvPr>
        </p:nvSpPr>
        <p:spPr/>
        <p:txBody>
          <a:bodyPr/>
          <a:lstStyle/>
          <a:p>
            <a:fld id="{BAADB71D-6A6A-403E-B8B0-DAC18C9A03D5}" type="slidenum">
              <a:rPr lang="en-US" smtClean="0"/>
              <a:pPr/>
              <a:t>49</a:t>
            </a:fld>
            <a:endParaRPr lang="nl-BE"/>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60" y="681273"/>
            <a:ext cx="8953933" cy="5835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6818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Inleiding: soorten apps</a:t>
            </a:r>
            <a:endParaRPr lang="nl-BE" dirty="0"/>
          </a:p>
        </p:txBody>
      </p:sp>
      <p:sp>
        <p:nvSpPr>
          <p:cNvPr id="3" name="Tijdelijke aanduiding voor inhoud 2"/>
          <p:cNvSpPr>
            <a:spLocks noGrp="1"/>
          </p:cNvSpPr>
          <p:nvPr>
            <p:ph idx="1"/>
          </p:nvPr>
        </p:nvSpPr>
        <p:spPr/>
        <p:txBody>
          <a:bodyPr/>
          <a:lstStyle/>
          <a:p>
            <a:r>
              <a:rPr lang="nl-BE" dirty="0" smtClean="0"/>
              <a:t>Monitoringapps</a:t>
            </a:r>
            <a:r>
              <a:rPr lang="nl-BE" dirty="0" smtClean="0"/>
              <a:t>: apps die gezondheidsparameters meten, opslaan en/of doorsturen, verwerken</a:t>
            </a:r>
          </a:p>
          <a:p>
            <a:endParaRPr lang="nl-BE" dirty="0" smtClean="0"/>
          </a:p>
          <a:p>
            <a:r>
              <a:rPr lang="nl-BE" dirty="0" err="1" smtClean="0"/>
              <a:t>Selfmanagement</a:t>
            </a:r>
            <a:r>
              <a:rPr lang="nl-BE" dirty="0" smtClean="0"/>
              <a:t> apps</a:t>
            </a:r>
            <a:endParaRPr lang="nl-BE" dirty="0" smtClean="0"/>
          </a:p>
          <a:p>
            <a:endParaRPr lang="nl-BE" dirty="0"/>
          </a:p>
          <a:p>
            <a:r>
              <a:rPr lang="nl-BE" dirty="0" smtClean="0"/>
              <a:t>Medische hulpmiddelen: apps bestemd voor diagnostische en therapeutische doeleinden</a:t>
            </a:r>
          </a:p>
          <a:p>
            <a:pPr marL="274320" lvl="1" indent="0">
              <a:buNone/>
            </a:pPr>
            <a:endParaRPr lang="nl-BE" dirty="0"/>
          </a:p>
        </p:txBody>
      </p:sp>
      <p:sp>
        <p:nvSpPr>
          <p:cNvPr id="4" name="Tijdelijke aanduiding voor datum 3"/>
          <p:cNvSpPr>
            <a:spLocks noGrp="1"/>
          </p:cNvSpPr>
          <p:nvPr>
            <p:ph type="dt" sz="half" idx="10"/>
          </p:nvPr>
        </p:nvSpPr>
        <p:spPr/>
        <p:txBody>
          <a:bodyPr/>
          <a:lstStyle/>
          <a:p>
            <a:r>
              <a:rPr lang="nl-BE" dirty="0" smtClean="0"/>
              <a:t>24/03/2016</a:t>
            </a:r>
            <a:endParaRPr lang="nl-BE" dirty="0"/>
          </a:p>
        </p:txBody>
      </p:sp>
      <p:sp>
        <p:nvSpPr>
          <p:cNvPr id="5" name="Tijdelijke aanduiding voor dianummer 4"/>
          <p:cNvSpPr>
            <a:spLocks noGrp="1"/>
          </p:cNvSpPr>
          <p:nvPr>
            <p:ph type="sldNum" sz="quarter" idx="12"/>
          </p:nvPr>
        </p:nvSpPr>
        <p:spPr/>
        <p:txBody>
          <a:bodyPr/>
          <a:lstStyle/>
          <a:p>
            <a:fld id="{BAADB71D-6A6A-403E-B8B0-DAC18C9A03D5}" type="slidenum">
              <a:rPr lang="en-US" smtClean="0"/>
              <a:pPr/>
              <a:t>5</a:t>
            </a:fld>
            <a:endParaRPr lang="nl-BE" dirty="0"/>
          </a:p>
        </p:txBody>
      </p:sp>
    </p:spTree>
    <p:extLst>
      <p:ext uri="{BB962C8B-B14F-4D97-AF65-F5344CB8AC3E}">
        <p14:creationId xmlns:p14="http://schemas.microsoft.com/office/powerpoint/2010/main" val="22515778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BE" dirty="0" smtClean="0"/>
              <a:t>17/03/2016</a:t>
            </a:r>
            <a:endParaRPr lang="nl-BE"/>
          </a:p>
        </p:txBody>
      </p:sp>
      <p:sp>
        <p:nvSpPr>
          <p:cNvPr id="3" name="Slide Number Placeholder 2"/>
          <p:cNvSpPr>
            <a:spLocks noGrp="1"/>
          </p:cNvSpPr>
          <p:nvPr>
            <p:ph type="sldNum" sz="quarter" idx="12"/>
          </p:nvPr>
        </p:nvSpPr>
        <p:spPr/>
        <p:txBody>
          <a:bodyPr/>
          <a:lstStyle/>
          <a:p>
            <a:fld id="{BAADB71D-6A6A-403E-B8B0-DAC18C9A03D5}" type="slidenum">
              <a:rPr lang="en-US" smtClean="0"/>
              <a:pPr/>
              <a:t>50</a:t>
            </a:fld>
            <a:endParaRPr lang="nl-BE"/>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6" y="682101"/>
            <a:ext cx="9009351" cy="5871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12102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BE" dirty="0" smtClean="0"/>
              <a:t>17/03/2016</a:t>
            </a:r>
            <a:endParaRPr lang="nl-BE"/>
          </a:p>
        </p:txBody>
      </p:sp>
      <p:sp>
        <p:nvSpPr>
          <p:cNvPr id="3" name="Slide Number Placeholder 2"/>
          <p:cNvSpPr>
            <a:spLocks noGrp="1"/>
          </p:cNvSpPr>
          <p:nvPr>
            <p:ph type="sldNum" sz="quarter" idx="12"/>
          </p:nvPr>
        </p:nvSpPr>
        <p:spPr/>
        <p:txBody>
          <a:bodyPr/>
          <a:lstStyle/>
          <a:p>
            <a:fld id="{BAADB71D-6A6A-403E-B8B0-DAC18C9A03D5}" type="slidenum">
              <a:rPr lang="en-US" smtClean="0"/>
              <a:pPr/>
              <a:t>51</a:t>
            </a:fld>
            <a:endParaRPr lang="nl-BE"/>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22" y="636335"/>
            <a:ext cx="9037061" cy="5889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8675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BE" dirty="0" smtClean="0"/>
              <a:t>17/03/2016</a:t>
            </a:r>
            <a:endParaRPr lang="nl-BE"/>
          </a:p>
        </p:txBody>
      </p:sp>
      <p:sp>
        <p:nvSpPr>
          <p:cNvPr id="3" name="Slide Number Placeholder 2"/>
          <p:cNvSpPr>
            <a:spLocks noGrp="1"/>
          </p:cNvSpPr>
          <p:nvPr>
            <p:ph type="sldNum" sz="quarter" idx="12"/>
          </p:nvPr>
        </p:nvSpPr>
        <p:spPr/>
        <p:txBody>
          <a:bodyPr/>
          <a:lstStyle/>
          <a:p>
            <a:fld id="{BAADB71D-6A6A-403E-B8B0-DAC18C9A03D5}" type="slidenum">
              <a:rPr lang="en-US" smtClean="0"/>
              <a:pPr/>
              <a:t>52</a:t>
            </a:fld>
            <a:endParaRPr lang="nl-BE"/>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646456"/>
            <a:ext cx="8922327" cy="581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85666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BE" dirty="0" smtClean="0"/>
              <a:t>17/03/2016</a:t>
            </a:r>
            <a:endParaRPr lang="nl-BE"/>
          </a:p>
        </p:txBody>
      </p:sp>
      <p:sp>
        <p:nvSpPr>
          <p:cNvPr id="3" name="Slide Number Placeholder 2"/>
          <p:cNvSpPr>
            <a:spLocks noGrp="1"/>
          </p:cNvSpPr>
          <p:nvPr>
            <p:ph type="sldNum" sz="quarter" idx="12"/>
          </p:nvPr>
        </p:nvSpPr>
        <p:spPr/>
        <p:txBody>
          <a:bodyPr/>
          <a:lstStyle/>
          <a:p>
            <a:fld id="{BAADB71D-6A6A-403E-B8B0-DAC18C9A03D5}" type="slidenum">
              <a:rPr lang="en-US" smtClean="0"/>
              <a:pPr/>
              <a:t>53</a:t>
            </a:fld>
            <a:endParaRPr lang="nl-BE"/>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58" y="654808"/>
            <a:ext cx="9037061" cy="588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45359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Geïnformeerde toestemming </a:t>
            </a:r>
            <a:endParaRPr lang="nl-BE" dirty="0"/>
          </a:p>
        </p:txBody>
      </p:sp>
      <p:sp>
        <p:nvSpPr>
          <p:cNvPr id="4099" name="Rectangle 3"/>
          <p:cNvSpPr>
            <a:spLocks noGrp="1" noChangeArrowheads="1"/>
          </p:cNvSpPr>
          <p:nvPr>
            <p:ph idx="1"/>
          </p:nvPr>
        </p:nvSpPr>
        <p:spPr/>
        <p:txBody>
          <a:bodyPr>
            <a:normAutofit lnSpcReduction="10000"/>
          </a:bodyPr>
          <a:lstStyle/>
          <a:p>
            <a:r>
              <a:rPr lang="nl-BE" dirty="0" smtClean="0"/>
              <a:t>Noodzakelijke voorwaarde voor de uitwisseling van gezondheidsgegevens: toestemming van de patiënt tot de elektronische delen van zijn gezondheidsgegevens</a:t>
            </a:r>
          </a:p>
          <a:p>
            <a:endParaRPr lang="nl-BE" dirty="0" smtClean="0"/>
          </a:p>
          <a:p>
            <a:pPr lvl="1"/>
            <a:r>
              <a:rPr lang="nl-BE" altLang="en-US" dirty="0" smtClean="0"/>
              <a:t>reglement goedgekeurd door de verschillende beheer- en adviesorganen van het </a:t>
            </a:r>
            <a:r>
              <a:rPr lang="nl-BE" altLang="en-US" dirty="0" smtClean="0">
                <a:solidFill>
                  <a:srgbClr val="3E6E5A"/>
                </a:solidFill>
              </a:rPr>
              <a:t>eHealth</a:t>
            </a:r>
            <a:r>
              <a:rPr lang="nl-BE" altLang="en-US" dirty="0" smtClean="0"/>
              <a:t>-platform (Overlegcomité met de gebruikers, Beheerscomité en Sectoraal Comité Gezondheid)</a:t>
            </a:r>
          </a:p>
          <a:p>
            <a:pPr lvl="1"/>
            <a:endParaRPr lang="nl-BE" altLang="en-US" dirty="0" smtClean="0"/>
          </a:p>
          <a:p>
            <a:pPr lvl="1"/>
            <a:r>
              <a:rPr lang="nl-BE" dirty="0" smtClean="0"/>
              <a:t>enkel tussen zorgverleners/instellingen die een therapeutische relatie/zorgrelatie hebben met de patiënt (bvb. geen toegang voor arbeidsgeneesheer)</a:t>
            </a:r>
          </a:p>
          <a:p>
            <a:pPr lvl="1"/>
            <a:endParaRPr lang="nl-BE" dirty="0" smtClean="0"/>
          </a:p>
          <a:p>
            <a:pPr lvl="1"/>
            <a:r>
              <a:rPr lang="nl-BE" dirty="0" smtClean="0"/>
              <a:t>registratie van de toestemming door de patiënt zelf of via zijn arts, apotheker, ziekenfonds of ziekenhuis </a:t>
            </a:r>
          </a:p>
          <a:p>
            <a:pPr lvl="1"/>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nl-BE" dirty="0" smtClean="0"/>
              <a:t>17/03/2016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54</a:t>
            </a:fld>
            <a:endParaRPr lang="nl-BE"/>
          </a:p>
        </p:txBody>
      </p:sp>
    </p:spTree>
    <p:extLst>
      <p:ext uri="{BB962C8B-B14F-4D97-AF65-F5344CB8AC3E}">
        <p14:creationId xmlns:p14="http://schemas.microsoft.com/office/powerpoint/2010/main" val="470269828"/>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Geïnformeerde toestemming </a:t>
            </a:r>
            <a:endParaRPr lang="nl-BE" dirty="0"/>
          </a:p>
        </p:txBody>
      </p:sp>
      <p:sp>
        <p:nvSpPr>
          <p:cNvPr id="4099" name="Rectangle 3"/>
          <p:cNvSpPr>
            <a:spLocks noGrp="1" noChangeArrowheads="1"/>
          </p:cNvSpPr>
          <p:nvPr>
            <p:ph idx="1"/>
          </p:nvPr>
        </p:nvSpPr>
        <p:spPr/>
        <p:txBody>
          <a:bodyPr/>
          <a:lstStyle/>
          <a:p>
            <a:endParaRPr lang="nl-BE" dirty="0" smtClean="0"/>
          </a:p>
          <a:p>
            <a:r>
              <a:rPr lang="nl-BE" dirty="0" smtClean="0"/>
              <a:t>Mogelijkheid tot uitsluiting van een zorgverlener</a:t>
            </a:r>
          </a:p>
          <a:p>
            <a:pPr lvl="1"/>
            <a:endParaRPr lang="nl-BE" dirty="0" smtClean="0"/>
          </a:p>
          <a:p>
            <a:r>
              <a:rPr lang="nl-BE" dirty="0" smtClean="0"/>
              <a:t>Mogelijkheid om zijn toestemming in te trekken</a:t>
            </a:r>
          </a:p>
          <a:p>
            <a:pPr lvl="1"/>
            <a:endParaRPr lang="nl-BE" dirty="0" smtClean="0"/>
          </a:p>
          <a:p>
            <a:r>
              <a:rPr lang="nl-BE" dirty="0" smtClean="0"/>
              <a:t>Mogelijkheid om op elk moment zijn toestemmingsprofiel te wijzigen, zonder restrictie inzake wijzigingen</a:t>
            </a:r>
          </a:p>
          <a:p>
            <a:endParaRPr lang="nl-BE" dirty="0"/>
          </a:p>
          <a:p>
            <a:r>
              <a:rPr lang="nl-BE" dirty="0" smtClean="0"/>
              <a:t>Mogelijkheid om te zien wie de geïnformeerde toestemming heeft ingebracht/gewijzigd</a:t>
            </a:r>
          </a:p>
          <a:p>
            <a:pPr lvl="1"/>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nl-BE" dirty="0" smtClean="0"/>
              <a:t>17/03/2016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55</a:t>
            </a:fld>
            <a:endParaRPr lang="nl-BE"/>
          </a:p>
        </p:txBody>
      </p:sp>
    </p:spTree>
    <p:extLst>
      <p:ext uri="{BB962C8B-B14F-4D97-AF65-F5344CB8AC3E}">
        <p14:creationId xmlns:p14="http://schemas.microsoft.com/office/powerpoint/2010/main" val="1600312981"/>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dirty="0" smtClean="0">
                <a:solidFill>
                  <a:srgbClr val="3E6E5A"/>
                </a:solidFill>
              </a:rPr>
              <a:t>eHealth</a:t>
            </a:r>
            <a:r>
              <a:rPr lang="nl-BE" altLang="en-US" dirty="0" smtClean="0"/>
              <a:t>Consent</a:t>
            </a:r>
            <a:endParaRPr lang="nl-BE" dirty="0"/>
          </a:p>
        </p:txBody>
      </p:sp>
      <p:sp>
        <p:nvSpPr>
          <p:cNvPr id="3" name="Date Placeholder 2"/>
          <p:cNvSpPr>
            <a:spLocks noGrp="1"/>
          </p:cNvSpPr>
          <p:nvPr>
            <p:ph type="dt" sz="half" idx="10"/>
          </p:nvPr>
        </p:nvSpPr>
        <p:spPr/>
        <p:txBody>
          <a:bodyPr/>
          <a:lstStyle/>
          <a:p>
            <a:r>
              <a:rPr lang="nl-BE" dirty="0" smtClean="0"/>
              <a:t>17/03/2016</a:t>
            </a:r>
            <a:endParaRPr lang="nl-BE"/>
          </a:p>
        </p:txBody>
      </p:sp>
      <p:sp>
        <p:nvSpPr>
          <p:cNvPr id="4" name="Slide Number Placeholder 3"/>
          <p:cNvSpPr>
            <a:spLocks noGrp="1"/>
          </p:cNvSpPr>
          <p:nvPr>
            <p:ph type="sldNum" sz="quarter" idx="12"/>
          </p:nvPr>
        </p:nvSpPr>
        <p:spPr/>
        <p:txBody>
          <a:bodyPr/>
          <a:lstStyle/>
          <a:p>
            <a:fld id="{BAADB71D-6A6A-403E-B8B0-DAC18C9A03D5}" type="slidenum">
              <a:rPr lang="en-US" smtClean="0"/>
              <a:pPr/>
              <a:t>56</a:t>
            </a:fld>
            <a:endParaRPr lang="nl-BE"/>
          </a:p>
        </p:txBody>
      </p:sp>
      <p:pic>
        <p:nvPicPr>
          <p:cNvPr id="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44675"/>
            <a:ext cx="8366094" cy="367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601589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Geïnformeerde toestemming </a:t>
            </a:r>
            <a:endParaRPr lang="nl-BE" dirty="0"/>
          </a:p>
        </p:txBody>
      </p:sp>
      <p:sp>
        <p:nvSpPr>
          <p:cNvPr id="4099" name="Rectangle 3"/>
          <p:cNvSpPr>
            <a:spLocks noGrp="1" noChangeArrowheads="1"/>
          </p:cNvSpPr>
          <p:nvPr>
            <p:ph idx="1"/>
          </p:nvPr>
        </p:nvSpPr>
        <p:spPr/>
        <p:txBody>
          <a:bodyPr>
            <a:normAutofit/>
          </a:bodyPr>
          <a:lstStyle/>
          <a:p>
            <a:pPr lvl="1"/>
            <a:endParaRPr lang="nl-BE" dirty="0" smtClean="0"/>
          </a:p>
          <a:p>
            <a:r>
              <a:rPr lang="nl-BE" dirty="0" smtClean="0"/>
              <a:t>Doelstelling 31/12/2015: 2.75 miljoen geregistreerde toestemmingen</a:t>
            </a:r>
          </a:p>
          <a:p>
            <a:endParaRPr lang="nl-BE" dirty="0" smtClean="0"/>
          </a:p>
          <a:p>
            <a:r>
              <a:rPr lang="nl-BE" dirty="0" smtClean="0"/>
              <a:t>15/03/2016: </a:t>
            </a:r>
            <a:r>
              <a:rPr lang="nl-BE" b="1" dirty="0" smtClean="0"/>
              <a:t>2.991.344</a:t>
            </a:r>
            <a:r>
              <a:rPr lang="nl-BE" dirty="0" smtClean="0"/>
              <a:t> geregistreerde toestemmingen</a:t>
            </a:r>
          </a:p>
          <a:p>
            <a:endParaRPr lang="nl-BE" dirty="0"/>
          </a:p>
          <a:p>
            <a:pPr marL="177800" lvl="1" indent="-177800"/>
            <a:r>
              <a:rPr lang="nl-BE" sz="2400" dirty="0" smtClean="0">
                <a:hlinkClick r:id="rId3"/>
              </a:rPr>
              <a:t>www.patientconsent.be</a:t>
            </a:r>
            <a:endParaRPr lang="nl-BE" dirty="0" smtClean="0"/>
          </a:p>
          <a:p>
            <a:pPr marL="274320" lvl="1" indent="0">
              <a:buNone/>
            </a:pPr>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nl-BE" dirty="0" smtClean="0"/>
              <a:t>17/03/2016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57</a:t>
            </a:fld>
            <a:endParaRPr lang="nl-BE"/>
          </a:p>
        </p:txBody>
      </p:sp>
    </p:spTree>
    <p:extLst>
      <p:ext uri="{BB962C8B-B14F-4D97-AF65-F5344CB8AC3E}">
        <p14:creationId xmlns:p14="http://schemas.microsoft.com/office/powerpoint/2010/main" val="2298616828"/>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www.patientconsent.be</a:t>
            </a:r>
            <a:endParaRPr lang="nl-BE" dirty="0"/>
          </a:p>
        </p:txBody>
      </p:sp>
      <p:sp>
        <p:nvSpPr>
          <p:cNvPr id="3" name="Content Placeholder 2"/>
          <p:cNvSpPr>
            <a:spLocks noGrp="1"/>
          </p:cNvSpPr>
          <p:nvPr>
            <p:ph idx="1"/>
          </p:nvPr>
        </p:nvSpPr>
        <p:spPr/>
        <p:txBody>
          <a:bodyPr/>
          <a:lstStyle/>
          <a:p>
            <a:endParaRPr lang="fr-BE" smtClean="0"/>
          </a:p>
          <a:p>
            <a:endParaRPr lang="en-US" smtClean="0"/>
          </a:p>
          <a:p>
            <a:endParaRPr lang="fr-FR" smtClean="0"/>
          </a:p>
          <a:p>
            <a:endParaRPr lang="en-US" dirty="0"/>
          </a:p>
        </p:txBody>
      </p:sp>
      <p:sp>
        <p:nvSpPr>
          <p:cNvPr id="5" name="Date Placeholder 4"/>
          <p:cNvSpPr>
            <a:spLocks noGrp="1"/>
          </p:cNvSpPr>
          <p:nvPr>
            <p:ph type="dt" sz="half" idx="10"/>
          </p:nvPr>
        </p:nvSpPr>
        <p:spPr/>
        <p:txBody>
          <a:bodyPr/>
          <a:lstStyle/>
          <a:p>
            <a:r>
              <a:rPr lang="nl-BE" dirty="0" smtClean="0"/>
              <a:t>17/03/2016</a:t>
            </a:r>
            <a:endParaRPr lang="nl-BE"/>
          </a:p>
        </p:txBody>
      </p:sp>
      <p:sp>
        <p:nvSpPr>
          <p:cNvPr id="6" name="Slide Number Placeholder 5"/>
          <p:cNvSpPr>
            <a:spLocks noGrp="1"/>
          </p:cNvSpPr>
          <p:nvPr>
            <p:ph type="sldNum" sz="quarter" idx="12"/>
          </p:nvPr>
        </p:nvSpPr>
        <p:spPr/>
        <p:txBody>
          <a:bodyPr/>
          <a:lstStyle/>
          <a:p>
            <a:fld id="{4C242A18-EC12-4F37-9DE3-9352234277DF}" type="slidenum">
              <a:rPr lang="en-US" smtClean="0"/>
              <a:pPr/>
              <a:t>58</a:t>
            </a:fld>
            <a:endParaRPr lang="nl-BE"/>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6792"/>
            <a:ext cx="7684003" cy="4868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26711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www.patientconsent.be/folder</a:t>
            </a:r>
            <a:endParaRPr lang="nl-BE" dirty="0"/>
          </a:p>
        </p:txBody>
      </p:sp>
      <p:sp>
        <p:nvSpPr>
          <p:cNvPr id="3" name="Content Placeholder 2"/>
          <p:cNvSpPr>
            <a:spLocks noGrp="1"/>
          </p:cNvSpPr>
          <p:nvPr>
            <p:ph idx="1"/>
          </p:nvPr>
        </p:nvSpPr>
        <p:spPr/>
        <p:txBody>
          <a:bodyPr/>
          <a:lstStyle/>
          <a:p>
            <a:endParaRPr lang="fr-BE" smtClean="0"/>
          </a:p>
          <a:p>
            <a:endParaRPr lang="en-US" smtClean="0"/>
          </a:p>
          <a:p>
            <a:endParaRPr lang="fr-FR" smtClean="0"/>
          </a:p>
          <a:p>
            <a:endParaRPr lang="en-US" dirty="0"/>
          </a:p>
        </p:txBody>
      </p:sp>
      <p:sp>
        <p:nvSpPr>
          <p:cNvPr id="4" name="Date Placeholder 3"/>
          <p:cNvSpPr>
            <a:spLocks noGrp="1"/>
          </p:cNvSpPr>
          <p:nvPr>
            <p:ph type="dt" sz="half" idx="10"/>
          </p:nvPr>
        </p:nvSpPr>
        <p:spPr/>
        <p:txBody>
          <a:bodyPr/>
          <a:lstStyle/>
          <a:p>
            <a:r>
              <a:rPr lang="nl-BE" dirty="0" smtClean="0"/>
              <a:t>17/03/2016</a:t>
            </a:r>
            <a:endParaRPr lang="nl-BE"/>
          </a:p>
        </p:txBody>
      </p:sp>
      <p:sp>
        <p:nvSpPr>
          <p:cNvPr id="5" name="Slide Number Placeholder 4"/>
          <p:cNvSpPr>
            <a:spLocks noGrp="1"/>
          </p:cNvSpPr>
          <p:nvPr>
            <p:ph type="sldNum" sz="quarter" idx="12"/>
          </p:nvPr>
        </p:nvSpPr>
        <p:spPr/>
        <p:txBody>
          <a:bodyPr/>
          <a:lstStyle/>
          <a:p>
            <a:fld id="{4C242A18-EC12-4F37-9DE3-9352234277DF}" type="slidenum">
              <a:rPr lang="en-US" smtClean="0"/>
              <a:pPr/>
              <a:t>59</a:t>
            </a:fld>
            <a:endParaRPr lang="nl-B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1412776"/>
            <a:ext cx="7583487" cy="5239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6124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nl-BE" altLang="en-US" dirty="0" smtClean="0">
                <a:sym typeface="Arial" charset="0"/>
              </a:rPr>
              <a:t>Inleiding: medisch hulpmiddel</a:t>
            </a:r>
            <a:endParaRPr lang="nl-BE" altLang="en-US" dirty="0">
              <a:sym typeface="Arial" charset="0"/>
            </a:endParaRPr>
          </a:p>
        </p:txBody>
      </p:sp>
      <p:sp>
        <p:nvSpPr>
          <p:cNvPr id="5123" name="Rectangle 3"/>
          <p:cNvSpPr>
            <a:spLocks noGrp="1" noChangeArrowheads="1"/>
          </p:cNvSpPr>
          <p:nvPr>
            <p:ph idx="1"/>
          </p:nvPr>
        </p:nvSpPr>
        <p:spPr/>
        <p:txBody>
          <a:bodyPr>
            <a:normAutofit/>
          </a:bodyPr>
          <a:lstStyle/>
          <a:p>
            <a:r>
              <a:rPr lang="nl-BE" altLang="en-US" dirty="0" smtClean="0">
                <a:sym typeface="Arial" charset="0"/>
              </a:rPr>
              <a:t>Elk instrument, toestel of apparaat, elke software of stof of elk ander artikel</a:t>
            </a:r>
          </a:p>
          <a:p>
            <a:r>
              <a:rPr lang="nl-BE" altLang="en-US" dirty="0" smtClean="0">
                <a:sym typeface="Arial" charset="0"/>
              </a:rPr>
              <a:t>Dat of die alleen of in combinatie wordt gebruikt, met inbegrip van elk hulpstuk en de software die voor de goede werking ervan benodigd is</a:t>
            </a:r>
          </a:p>
          <a:p>
            <a:r>
              <a:rPr lang="nl-BE" altLang="en-US" dirty="0" smtClean="0">
                <a:sym typeface="Arial" charset="0"/>
              </a:rPr>
              <a:t>Dat of die door de fabrikant speciaal is bestemd om te worden gebruikt voor diagnostische of therapeutische doeleinden</a:t>
            </a:r>
          </a:p>
          <a:p>
            <a:pPr lvl="1"/>
            <a:r>
              <a:rPr lang="nl-BE" altLang="en-US" dirty="0" smtClean="0">
                <a:sym typeface="Arial" charset="0"/>
              </a:rPr>
              <a:t>informeren </a:t>
            </a:r>
          </a:p>
          <a:p>
            <a:pPr lvl="1"/>
            <a:r>
              <a:rPr lang="nl-BE" altLang="en-US" dirty="0">
                <a:sym typeface="Arial" charset="0"/>
              </a:rPr>
              <a:t>diagnosticeren</a:t>
            </a:r>
          </a:p>
          <a:p>
            <a:pPr lvl="1"/>
            <a:r>
              <a:rPr lang="nl-BE" altLang="en-US" dirty="0" smtClean="0">
                <a:sym typeface="Arial" charset="0"/>
              </a:rPr>
              <a:t>een diagnose of klinische beslissing ondersteunen</a:t>
            </a:r>
          </a:p>
          <a:p>
            <a:pPr lvl="1"/>
            <a:r>
              <a:rPr lang="nl-BE" altLang="en-US" dirty="0" smtClean="0">
                <a:sym typeface="Arial" charset="0"/>
              </a:rPr>
              <a:t>berekeningen maken om een diagnose of behandeling te bepalen</a:t>
            </a:r>
            <a:endParaRPr lang="nl-BE" altLang="en-US" dirty="0">
              <a:sym typeface="Arial" charset="0"/>
            </a:endParaRPr>
          </a:p>
          <a:p>
            <a:endParaRPr lang="nl-BE" altLang="en-US" dirty="0" smtClean="0">
              <a:sym typeface="Arial" charset="0"/>
            </a:endParaRPr>
          </a:p>
        </p:txBody>
      </p:sp>
      <p:sp>
        <p:nvSpPr>
          <p:cNvPr id="2" name="Date Placeholder 1"/>
          <p:cNvSpPr>
            <a:spLocks noGrp="1"/>
          </p:cNvSpPr>
          <p:nvPr>
            <p:ph type="dt" sz="half" idx="10"/>
          </p:nvPr>
        </p:nvSpPr>
        <p:spPr/>
        <p:txBody>
          <a:bodyPr/>
          <a:lstStyle/>
          <a:p>
            <a:r>
              <a:rPr lang="nl-BE" dirty="0" smtClean="0"/>
              <a:t>24/03/2016</a:t>
            </a:r>
            <a:endParaRPr lang="nl-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6</a:t>
            </a:fld>
            <a:endParaRPr lang="nl-BE"/>
          </a:p>
        </p:txBody>
      </p:sp>
    </p:spTree>
    <p:extLst>
      <p:ext uri="{BB962C8B-B14F-4D97-AF65-F5344CB8AC3E}">
        <p14:creationId xmlns:p14="http://schemas.microsoft.com/office/powerpoint/2010/main" val="15013827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BE" dirty="0" smtClean="0"/>
              <a:t>17/03/2016</a:t>
            </a:r>
            <a:endParaRPr lang="nl-BE"/>
          </a:p>
        </p:txBody>
      </p:sp>
      <p:sp>
        <p:nvSpPr>
          <p:cNvPr id="3" name="Slide Number Placeholder 2"/>
          <p:cNvSpPr>
            <a:spLocks noGrp="1"/>
          </p:cNvSpPr>
          <p:nvPr>
            <p:ph type="sldNum" sz="quarter" idx="12"/>
          </p:nvPr>
        </p:nvSpPr>
        <p:spPr/>
        <p:txBody>
          <a:bodyPr/>
          <a:lstStyle/>
          <a:p>
            <a:fld id="{BAADB71D-6A6A-403E-B8B0-DAC18C9A03D5}" type="slidenum">
              <a:rPr lang="en-US" smtClean="0"/>
              <a:pPr/>
              <a:t>60</a:t>
            </a:fld>
            <a:endParaRPr lang="nl-BE"/>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06" y="701960"/>
            <a:ext cx="8964709" cy="584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6836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BE" dirty="0" smtClean="0"/>
              <a:t>17/03/2016</a:t>
            </a:r>
            <a:endParaRPr lang="nl-BE"/>
          </a:p>
        </p:txBody>
      </p:sp>
      <p:sp>
        <p:nvSpPr>
          <p:cNvPr id="3" name="Slide Number Placeholder 2"/>
          <p:cNvSpPr>
            <a:spLocks noGrp="1"/>
          </p:cNvSpPr>
          <p:nvPr>
            <p:ph type="sldNum" sz="quarter" idx="12"/>
          </p:nvPr>
        </p:nvSpPr>
        <p:spPr/>
        <p:txBody>
          <a:bodyPr/>
          <a:lstStyle/>
          <a:p>
            <a:fld id="{BAADB71D-6A6A-403E-B8B0-DAC18C9A03D5}" type="slidenum">
              <a:rPr lang="en-US" smtClean="0"/>
              <a:pPr/>
              <a:t>61</a:t>
            </a:fld>
            <a:endParaRPr lang="nl-BE"/>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1" y="581891"/>
            <a:ext cx="9021398" cy="5879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76836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BE" dirty="0" smtClean="0"/>
              <a:t>Digital Health Valley</a:t>
            </a:r>
            <a:endParaRPr lang="nl-BE" dirty="0"/>
          </a:p>
        </p:txBody>
      </p:sp>
      <p:sp>
        <p:nvSpPr>
          <p:cNvPr id="7" name="Content Placeholder 6"/>
          <p:cNvSpPr>
            <a:spLocks noGrp="1"/>
          </p:cNvSpPr>
          <p:nvPr>
            <p:ph idx="1"/>
          </p:nvPr>
        </p:nvSpPr>
        <p:spPr/>
        <p:txBody>
          <a:bodyPr>
            <a:normAutofit/>
          </a:bodyPr>
          <a:lstStyle/>
          <a:p>
            <a:r>
              <a:rPr lang="nl-BE" dirty="0" smtClean="0"/>
              <a:t>Initiatief van de Ministers De Croo en De Block</a:t>
            </a:r>
          </a:p>
          <a:p>
            <a:endParaRPr lang="nl-BE" dirty="0" smtClean="0"/>
          </a:p>
          <a:p>
            <a:r>
              <a:rPr lang="nl-BE" dirty="0" smtClean="0"/>
              <a:t>Ambitie: België laten uitgroeien tot model inzake eGezondheid en mHealth</a:t>
            </a:r>
            <a:endParaRPr lang="nl-BE" dirty="0"/>
          </a:p>
          <a:p>
            <a:endParaRPr lang="nl-BE" dirty="0" smtClean="0"/>
          </a:p>
          <a:p>
            <a:r>
              <a:rPr lang="nl-BE" dirty="0" smtClean="0"/>
              <a:t>4 werkgroepen met stakeholders ivm mHealth </a:t>
            </a:r>
          </a:p>
          <a:p>
            <a:pPr lvl="1"/>
            <a:r>
              <a:rPr lang="nl-BE" dirty="0" smtClean="0"/>
              <a:t>ecosysteem en ondernemerschap</a:t>
            </a:r>
          </a:p>
          <a:p>
            <a:pPr lvl="1"/>
            <a:r>
              <a:rPr lang="nl-BE" dirty="0" smtClean="0"/>
              <a:t>toolbox</a:t>
            </a:r>
          </a:p>
          <a:p>
            <a:pPr lvl="1"/>
            <a:r>
              <a:rPr lang="nl-BE" dirty="0" smtClean="0"/>
              <a:t>interoperabiliteit en labeling</a:t>
            </a:r>
          </a:p>
          <a:p>
            <a:pPr lvl="1"/>
            <a:r>
              <a:rPr lang="nl-BE" dirty="0" smtClean="0"/>
              <a:t>financieringsmodel </a:t>
            </a:r>
          </a:p>
          <a:p>
            <a:pPr lvl="1"/>
            <a:endParaRPr lang="nl-BE" dirty="0" smtClean="0"/>
          </a:p>
          <a:p>
            <a:endParaRPr lang="nl-BE" dirty="0"/>
          </a:p>
        </p:txBody>
      </p:sp>
      <p:sp>
        <p:nvSpPr>
          <p:cNvPr id="4" name="Date Placeholder 3"/>
          <p:cNvSpPr>
            <a:spLocks noGrp="1"/>
          </p:cNvSpPr>
          <p:nvPr>
            <p:ph type="dt" sz="half" idx="10"/>
          </p:nvPr>
        </p:nvSpPr>
        <p:spPr/>
        <p:txBody>
          <a:bodyPr/>
          <a:lstStyle/>
          <a:p>
            <a:r>
              <a:rPr lang="nl-BE" dirty="0" smtClean="0"/>
              <a:t>24/03/2016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62</a:t>
            </a:fld>
            <a:endParaRPr lang="nl-BE" dirty="0"/>
          </a:p>
        </p:txBody>
      </p:sp>
    </p:spTree>
    <p:extLst>
      <p:ext uri="{BB962C8B-B14F-4D97-AF65-F5344CB8AC3E}">
        <p14:creationId xmlns:p14="http://schemas.microsoft.com/office/powerpoint/2010/main" val="38125119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BE" dirty="0" smtClean="0"/>
              <a:t>Digital Health Valley</a:t>
            </a:r>
            <a:endParaRPr lang="nl-BE" dirty="0"/>
          </a:p>
        </p:txBody>
      </p:sp>
      <p:sp>
        <p:nvSpPr>
          <p:cNvPr id="7" name="Content Placeholder 6"/>
          <p:cNvSpPr>
            <a:spLocks noGrp="1"/>
          </p:cNvSpPr>
          <p:nvPr>
            <p:ph idx="1"/>
          </p:nvPr>
        </p:nvSpPr>
        <p:spPr/>
        <p:txBody>
          <a:bodyPr>
            <a:normAutofit/>
          </a:bodyPr>
          <a:lstStyle/>
          <a:p>
            <a:r>
              <a:rPr lang="nl-BE" dirty="0" smtClean="0"/>
              <a:t>Timing</a:t>
            </a:r>
          </a:p>
          <a:p>
            <a:pPr lvl="1"/>
            <a:r>
              <a:rPr lang="nl-BE" dirty="0" smtClean="0"/>
              <a:t>januari/februari: vergaderingen per werkgroep</a:t>
            </a:r>
          </a:p>
          <a:p>
            <a:pPr lvl="2"/>
            <a:r>
              <a:rPr lang="nl-BE" dirty="0" smtClean="0"/>
              <a:t>analyse van problematiek</a:t>
            </a:r>
          </a:p>
          <a:p>
            <a:pPr lvl="2"/>
            <a:r>
              <a:rPr lang="nl-BE" dirty="0" smtClean="0"/>
              <a:t>zoeken naar oplossingen en aanleveren van ideeën</a:t>
            </a:r>
            <a:endParaRPr lang="nl-BE" dirty="0"/>
          </a:p>
          <a:p>
            <a:pPr lvl="1"/>
            <a:endParaRPr lang="nl-BE" dirty="0" smtClean="0"/>
          </a:p>
          <a:p>
            <a:pPr lvl="1"/>
            <a:r>
              <a:rPr lang="nl-BE" dirty="0" smtClean="0"/>
              <a:t>maart: samenbrenging van ideeën uit de verschillende werkgroepen</a:t>
            </a:r>
          </a:p>
          <a:p>
            <a:pPr lvl="1"/>
            <a:endParaRPr lang="nl-BE" dirty="0" smtClean="0"/>
          </a:p>
          <a:p>
            <a:pPr lvl="1"/>
            <a:r>
              <a:rPr lang="nl-BE" dirty="0" smtClean="0"/>
              <a:t>april/mei: uitwerking van conceptnota</a:t>
            </a:r>
          </a:p>
          <a:p>
            <a:pPr lvl="1"/>
            <a:endParaRPr lang="nl-BE" dirty="0" smtClean="0"/>
          </a:p>
          <a:p>
            <a:pPr lvl="1"/>
            <a:r>
              <a:rPr lang="nl-BE" dirty="0" smtClean="0"/>
              <a:t>einde mei: afhandeling van de conceptnota binnen de plenaire werkgroep, met concrete actiepunten</a:t>
            </a:r>
          </a:p>
        </p:txBody>
      </p:sp>
      <p:sp>
        <p:nvSpPr>
          <p:cNvPr id="4" name="Date Placeholder 3"/>
          <p:cNvSpPr>
            <a:spLocks noGrp="1"/>
          </p:cNvSpPr>
          <p:nvPr>
            <p:ph type="dt" sz="half" idx="10"/>
          </p:nvPr>
        </p:nvSpPr>
        <p:spPr/>
        <p:txBody>
          <a:bodyPr/>
          <a:lstStyle/>
          <a:p>
            <a:r>
              <a:rPr lang="nl-BE" dirty="0" smtClean="0"/>
              <a:t>24/03/2016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63</a:t>
            </a:fld>
            <a:endParaRPr lang="nl-BE" dirty="0"/>
          </a:p>
        </p:txBody>
      </p:sp>
    </p:spTree>
    <p:extLst>
      <p:ext uri="{BB962C8B-B14F-4D97-AF65-F5344CB8AC3E}">
        <p14:creationId xmlns:p14="http://schemas.microsoft.com/office/powerpoint/2010/main" val="34777947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nl-BE" dirty="0" smtClean="0"/>
          </a:p>
          <a:p>
            <a:r>
              <a:rPr lang="nl-BE" dirty="0" smtClean="0"/>
              <a:t>4 </a:t>
            </a:r>
            <a:r>
              <a:rPr lang="nl-BE" dirty="0" smtClean="0"/>
              <a:t>fundamentele behoeften </a:t>
            </a:r>
            <a:r>
              <a:rPr lang="nl-BE" dirty="0" smtClean="0"/>
              <a:t>voor de eGezondheidsondernemingen in ontwikkeling</a:t>
            </a:r>
          </a:p>
          <a:p>
            <a:endParaRPr lang="nl-BE" dirty="0" smtClean="0"/>
          </a:p>
          <a:p>
            <a:pPr lvl="1"/>
            <a:r>
              <a:rPr lang="nl-BE" dirty="0" smtClean="0"/>
              <a:t>behoefte aan een expertisebasis "world leading"</a:t>
            </a:r>
          </a:p>
          <a:p>
            <a:pPr lvl="1"/>
            <a:endParaRPr lang="nl-BE" dirty="0" smtClean="0"/>
          </a:p>
          <a:p>
            <a:pPr lvl="1"/>
            <a:r>
              <a:rPr lang="nl-BE" dirty="0" smtClean="0"/>
              <a:t>behoefte aan </a:t>
            </a:r>
            <a:r>
              <a:rPr lang="nl-BE" dirty="0" smtClean="0"/>
              <a:t>kapitaal</a:t>
            </a:r>
          </a:p>
          <a:p>
            <a:pPr lvl="1"/>
            <a:endParaRPr lang="nl-BE" dirty="0" smtClean="0"/>
          </a:p>
          <a:p>
            <a:pPr lvl="1"/>
            <a:r>
              <a:rPr lang="nl-BE" dirty="0" smtClean="0"/>
              <a:t>behoefte </a:t>
            </a:r>
            <a:r>
              <a:rPr lang="nl-BE" dirty="0" smtClean="0"/>
              <a:t>aan infrastructuur</a:t>
            </a:r>
          </a:p>
          <a:p>
            <a:pPr lvl="1"/>
            <a:endParaRPr lang="nl-BE" dirty="0" smtClean="0"/>
          </a:p>
          <a:p>
            <a:pPr lvl="1"/>
            <a:r>
              <a:rPr lang="nl-BE" dirty="0" smtClean="0"/>
              <a:t>behoefte aan </a:t>
            </a:r>
            <a:r>
              <a:rPr lang="nl-BE" dirty="0" smtClean="0"/>
              <a:t>klanten</a:t>
            </a:r>
          </a:p>
          <a:p>
            <a:pPr lvl="0"/>
            <a:endParaRPr lang="nl-BE" dirty="0" smtClean="0"/>
          </a:p>
          <a:p>
            <a:pPr lvl="2"/>
            <a:endParaRPr lang="nl-BE" dirty="0"/>
          </a:p>
        </p:txBody>
      </p:sp>
      <p:sp>
        <p:nvSpPr>
          <p:cNvPr id="4" name="Date Placeholder 3"/>
          <p:cNvSpPr>
            <a:spLocks noGrp="1"/>
          </p:cNvSpPr>
          <p:nvPr>
            <p:ph type="dt" sz="half" idx="10"/>
          </p:nvPr>
        </p:nvSpPr>
        <p:spPr/>
        <p:txBody>
          <a:bodyPr/>
          <a:lstStyle/>
          <a:p>
            <a:r>
              <a:rPr lang="nl-BE" dirty="0" smtClean="0"/>
              <a:t>24/03/2016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64</a:t>
            </a:fld>
            <a:endParaRPr lang="nl-BE" dirty="0"/>
          </a:p>
        </p:txBody>
      </p:sp>
      <p:sp>
        <p:nvSpPr>
          <p:cNvPr id="10" name="Title 9"/>
          <p:cNvSpPr>
            <a:spLocks noGrp="1"/>
          </p:cNvSpPr>
          <p:nvPr>
            <p:ph type="title"/>
          </p:nvPr>
        </p:nvSpPr>
        <p:spPr/>
        <p:txBody>
          <a:bodyPr/>
          <a:lstStyle/>
          <a:p>
            <a:r>
              <a:rPr lang="nl-BE" dirty="0" smtClean="0"/>
              <a:t>Ecosysteem en ondernemerschap</a:t>
            </a:r>
            <a:endParaRPr lang="nl-BE" dirty="0"/>
          </a:p>
        </p:txBody>
      </p:sp>
    </p:spTree>
    <p:extLst>
      <p:ext uri="{BB962C8B-B14F-4D97-AF65-F5344CB8AC3E}">
        <p14:creationId xmlns:p14="http://schemas.microsoft.com/office/powerpoint/2010/main" val="29634421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r>
              <a:rPr lang="nl-BE" dirty="0" smtClean="0"/>
              <a:t>Enkele ideeën</a:t>
            </a:r>
          </a:p>
          <a:p>
            <a:pPr lvl="1"/>
            <a:endParaRPr lang="nl-BE" dirty="0" smtClean="0"/>
          </a:p>
          <a:p>
            <a:pPr lvl="1"/>
            <a:r>
              <a:rPr lang="nl-BE" dirty="0" smtClean="0"/>
              <a:t>‘build a story on the ecosystem’</a:t>
            </a:r>
            <a:endParaRPr lang="nl-BE" dirty="0"/>
          </a:p>
          <a:p>
            <a:pPr lvl="2"/>
            <a:r>
              <a:rPr lang="nl-BE" dirty="0" smtClean="0"/>
              <a:t>communicatie aan nationale ondernemingen </a:t>
            </a:r>
          </a:p>
          <a:p>
            <a:pPr lvl="2"/>
            <a:r>
              <a:rPr lang="nl-BE" dirty="0" smtClean="0"/>
              <a:t>promotie bij </a:t>
            </a:r>
            <a:r>
              <a:rPr lang="nl-BE" dirty="0" smtClean="0"/>
              <a:t>investeerders</a:t>
            </a:r>
            <a:endParaRPr lang="nl-BE" dirty="0" smtClean="0"/>
          </a:p>
          <a:p>
            <a:pPr lvl="2"/>
            <a:r>
              <a:rPr lang="nl-BE" dirty="0" smtClean="0"/>
              <a:t>zorgen voor een aanwezigheid in het buitenland</a:t>
            </a:r>
          </a:p>
          <a:p>
            <a:pPr lvl="2"/>
            <a:endParaRPr lang="nl-BE" dirty="0" smtClean="0"/>
          </a:p>
          <a:p>
            <a:pPr lvl="1"/>
            <a:r>
              <a:rPr lang="nl-BE" dirty="0" smtClean="0"/>
              <a:t>oprichting van een Belgische pool aan </a:t>
            </a:r>
            <a:r>
              <a:rPr lang="nl-BE" dirty="0" smtClean="0"/>
              <a:t>beheerders </a:t>
            </a:r>
            <a:r>
              <a:rPr lang="nl-BE" dirty="0" smtClean="0"/>
              <a:t>experten + eGezondheidsambassadeurs (zorgverleners/ziekenhuizen)</a:t>
            </a:r>
          </a:p>
          <a:p>
            <a:pPr lvl="1"/>
            <a:endParaRPr lang="nl-BE" dirty="0" smtClean="0"/>
          </a:p>
          <a:p>
            <a:pPr lvl="1"/>
            <a:r>
              <a:rPr lang="nl-BE" dirty="0" smtClean="0"/>
              <a:t>innoverende netwerken bij de zorgverleners aanmoedigen</a:t>
            </a:r>
          </a:p>
          <a:p>
            <a:pPr lvl="1"/>
            <a:endParaRPr lang="nl-BE" dirty="0" smtClean="0"/>
          </a:p>
          <a:p>
            <a:pPr lvl="1"/>
            <a:r>
              <a:rPr lang="nl-BE" dirty="0" smtClean="0"/>
              <a:t>focus op niche-activiteiten</a:t>
            </a:r>
          </a:p>
          <a:p>
            <a:pPr lvl="1"/>
            <a:endParaRPr lang="nl-BE" dirty="0" smtClean="0"/>
          </a:p>
          <a:p>
            <a:pPr marL="457200" indent="-457200">
              <a:buFont typeface="+mj-lt"/>
              <a:buAutoNum type="arabicPeriod" startAt="4"/>
            </a:pPr>
            <a:endParaRPr lang="nl-BE" dirty="0" smtClean="0"/>
          </a:p>
          <a:p>
            <a:endParaRPr lang="nl-BE" dirty="0"/>
          </a:p>
        </p:txBody>
      </p:sp>
      <p:sp>
        <p:nvSpPr>
          <p:cNvPr id="4" name="Date Placeholder 3"/>
          <p:cNvSpPr>
            <a:spLocks noGrp="1"/>
          </p:cNvSpPr>
          <p:nvPr>
            <p:ph type="dt" sz="half" idx="10"/>
          </p:nvPr>
        </p:nvSpPr>
        <p:spPr/>
        <p:txBody>
          <a:bodyPr/>
          <a:lstStyle/>
          <a:p>
            <a:r>
              <a:rPr lang="nl-BE" dirty="0" smtClean="0"/>
              <a:t>24/03/2016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65</a:t>
            </a:fld>
            <a:endParaRPr lang="nl-BE" dirty="0"/>
          </a:p>
        </p:txBody>
      </p:sp>
      <p:sp>
        <p:nvSpPr>
          <p:cNvPr id="2" name="Title 1"/>
          <p:cNvSpPr>
            <a:spLocks noGrp="1"/>
          </p:cNvSpPr>
          <p:nvPr>
            <p:ph type="title"/>
          </p:nvPr>
        </p:nvSpPr>
        <p:spPr/>
        <p:txBody>
          <a:bodyPr/>
          <a:lstStyle/>
          <a:p>
            <a:r>
              <a:rPr lang="nl-BE" dirty="0" smtClean="0"/>
              <a:t>Ecosysteem en ondernemerschap</a:t>
            </a:r>
            <a:endParaRPr lang="nl-BE" dirty="0"/>
          </a:p>
        </p:txBody>
      </p:sp>
    </p:spTree>
    <p:extLst>
      <p:ext uri="{BB962C8B-B14F-4D97-AF65-F5344CB8AC3E}">
        <p14:creationId xmlns:p14="http://schemas.microsoft.com/office/powerpoint/2010/main" val="8424262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BE" dirty="0" smtClean="0"/>
              <a:t>Toolbox</a:t>
            </a:r>
            <a:endParaRPr lang="nl-BE" dirty="0"/>
          </a:p>
        </p:txBody>
      </p:sp>
      <p:sp>
        <p:nvSpPr>
          <p:cNvPr id="7" name="Content Placeholder 6"/>
          <p:cNvSpPr>
            <a:spLocks noGrp="1"/>
          </p:cNvSpPr>
          <p:nvPr>
            <p:ph idx="1"/>
          </p:nvPr>
        </p:nvSpPr>
        <p:spPr/>
        <p:txBody>
          <a:bodyPr>
            <a:normAutofit/>
          </a:bodyPr>
          <a:lstStyle/>
          <a:p>
            <a:r>
              <a:rPr lang="nl-BE" dirty="0" smtClean="0"/>
              <a:t>Enkele ideeën</a:t>
            </a:r>
          </a:p>
          <a:p>
            <a:pPr lvl="1"/>
            <a:r>
              <a:rPr lang="nl-BE" dirty="0" smtClean="0"/>
              <a:t>oprichting van een gratis website die transparant en toegankelijk is voor het publiek met kwaliteitsvolle referentie-informatie</a:t>
            </a:r>
            <a:endParaRPr lang="nl-BE" dirty="0"/>
          </a:p>
          <a:p>
            <a:pPr lvl="2"/>
            <a:r>
              <a:rPr lang="nl-BE" dirty="0" smtClean="0"/>
              <a:t>‘one start shop’ - uitgangspunt van de informatieopzoeking </a:t>
            </a:r>
            <a:endParaRPr lang="nl-BE" dirty="0"/>
          </a:p>
          <a:p>
            <a:pPr lvl="2"/>
            <a:r>
              <a:rPr lang="nl-BE" dirty="0" smtClean="0"/>
              <a:t>‘facts &amp; figures’ over de gezondheidszorg in België</a:t>
            </a:r>
          </a:p>
          <a:p>
            <a:pPr lvl="2"/>
            <a:r>
              <a:rPr lang="nl-BE" dirty="0" smtClean="0"/>
              <a:t>lijst met 'open data'-initiatieven en gegevensbanken inzake eGezondheid</a:t>
            </a:r>
          </a:p>
          <a:p>
            <a:pPr lvl="2"/>
            <a:r>
              <a:rPr lang="nl-BE" dirty="0" smtClean="0"/>
              <a:t>wizard voor certificatie met referenties</a:t>
            </a:r>
          </a:p>
          <a:p>
            <a:pPr lvl="2"/>
            <a:r>
              <a:rPr lang="nl-BE" dirty="0" smtClean="0"/>
              <a:t>wizard voor opzoeking initiatieven en organisaties voor de ondersteuning van nieuwe bedrijven</a:t>
            </a:r>
          </a:p>
          <a:p>
            <a:pPr lvl="2"/>
            <a:r>
              <a:rPr lang="nl-BE" dirty="0" smtClean="0"/>
              <a:t>duidelijke tabellen met vergelijkingen tussen verschillende landen/markten</a:t>
            </a:r>
          </a:p>
          <a:p>
            <a:pPr lvl="2"/>
            <a:r>
              <a:rPr lang="nl-BE" dirty="0" smtClean="0"/>
              <a:t>informatie over zorgverleners (met hun toestemming)</a:t>
            </a:r>
            <a:endParaRPr lang="nl-BE" dirty="0"/>
          </a:p>
          <a:p>
            <a:pPr lvl="2"/>
            <a:r>
              <a:rPr lang="nl-BE" dirty="0" smtClean="0"/>
              <a:t>informatie over subsidiemogelijkheden</a:t>
            </a:r>
          </a:p>
        </p:txBody>
      </p:sp>
      <p:sp>
        <p:nvSpPr>
          <p:cNvPr id="4" name="Date Placeholder 3"/>
          <p:cNvSpPr>
            <a:spLocks noGrp="1"/>
          </p:cNvSpPr>
          <p:nvPr>
            <p:ph type="dt" sz="half" idx="10"/>
          </p:nvPr>
        </p:nvSpPr>
        <p:spPr/>
        <p:txBody>
          <a:bodyPr/>
          <a:lstStyle/>
          <a:p>
            <a:r>
              <a:rPr lang="nl-BE" dirty="0" smtClean="0"/>
              <a:t>24/03/2016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66</a:t>
            </a:fld>
            <a:endParaRPr lang="nl-BE" dirty="0"/>
          </a:p>
        </p:txBody>
      </p:sp>
    </p:spTree>
    <p:extLst>
      <p:ext uri="{BB962C8B-B14F-4D97-AF65-F5344CB8AC3E}">
        <p14:creationId xmlns:p14="http://schemas.microsoft.com/office/powerpoint/2010/main" val="13662202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BE" dirty="0" smtClean="0"/>
              <a:t>Toolbox</a:t>
            </a:r>
            <a:endParaRPr lang="nl-BE" dirty="0"/>
          </a:p>
        </p:txBody>
      </p:sp>
      <p:sp>
        <p:nvSpPr>
          <p:cNvPr id="7" name="Content Placeholder 6"/>
          <p:cNvSpPr>
            <a:spLocks noGrp="1"/>
          </p:cNvSpPr>
          <p:nvPr>
            <p:ph idx="1"/>
          </p:nvPr>
        </p:nvSpPr>
        <p:spPr/>
        <p:txBody>
          <a:bodyPr>
            <a:normAutofit/>
          </a:bodyPr>
          <a:lstStyle/>
          <a:p>
            <a:r>
              <a:rPr lang="nl-BE" dirty="0" smtClean="0"/>
              <a:t>Enkele ideeën</a:t>
            </a:r>
          </a:p>
          <a:p>
            <a:pPr lvl="1"/>
            <a:r>
              <a:rPr lang="nl-BE" dirty="0" smtClean="0"/>
              <a:t>organisatie van meetings tussen start-ups, overheidsinstanties, experten en de beroepswereld </a:t>
            </a:r>
          </a:p>
          <a:p>
            <a:pPr lvl="2"/>
            <a:r>
              <a:rPr lang="nl-BE" dirty="0" smtClean="0"/>
              <a:t>‘the voice RIZIV’ – selectie van de beste </a:t>
            </a:r>
            <a:r>
              <a:rPr lang="nl-BE" dirty="0" err="1" smtClean="0"/>
              <a:t>start-ups</a:t>
            </a:r>
            <a:r>
              <a:rPr lang="nl-BE" dirty="0" smtClean="0"/>
              <a:t> </a:t>
            </a:r>
            <a:r>
              <a:rPr lang="nl-BE" dirty="0" err="1" smtClean="0"/>
              <a:t>eGezondheid</a:t>
            </a:r>
            <a:r>
              <a:rPr lang="nl-BE" dirty="0" smtClean="0"/>
              <a:t> </a:t>
            </a:r>
            <a:r>
              <a:rPr lang="nl-BE" dirty="0" smtClean="0"/>
              <a:t>en mHealth </a:t>
            </a:r>
          </a:p>
          <a:p>
            <a:pPr lvl="2"/>
            <a:r>
              <a:rPr lang="nl-BE" dirty="0" smtClean="0"/>
              <a:t>‘validator’ &amp; ‘maxi pitch’ – goedkeuring van de initiatieven van de start-ups eGezondheid door experten </a:t>
            </a:r>
          </a:p>
          <a:p>
            <a:pPr lvl="1"/>
            <a:r>
              <a:rPr lang="nl-BE" dirty="0" smtClean="0"/>
              <a:t>gebruik van de ervaring op het terrein</a:t>
            </a:r>
          </a:p>
          <a:p>
            <a:pPr lvl="1"/>
            <a:r>
              <a:rPr lang="nl-BE" dirty="0" smtClean="0"/>
              <a:t>ondersteuning van de experimenten inzake interoperabiliteit, standaarden en nieuwe ideeën</a:t>
            </a:r>
            <a:endParaRPr lang="nl-BE" dirty="0"/>
          </a:p>
          <a:p>
            <a:pPr lvl="2"/>
            <a:r>
              <a:rPr lang="nl-BE" dirty="0" smtClean="0"/>
              <a:t>hackathons &amp; mini-labs</a:t>
            </a:r>
          </a:p>
          <a:p>
            <a:pPr lvl="2"/>
            <a:r>
              <a:rPr lang="nl-BE" dirty="0" smtClean="0"/>
              <a:t>implementatie van experimentmogelijkheden</a:t>
            </a:r>
          </a:p>
          <a:p>
            <a:pPr lvl="1"/>
            <a:endParaRPr lang="nl-BE" dirty="0" smtClean="0"/>
          </a:p>
          <a:p>
            <a:pPr lvl="1"/>
            <a:endParaRPr lang="nl-BE" dirty="0"/>
          </a:p>
          <a:p>
            <a:pPr lvl="1"/>
            <a:endParaRPr lang="nl-BE" dirty="0" smtClean="0"/>
          </a:p>
          <a:p>
            <a:pPr marL="274320" lvl="1" indent="0">
              <a:buNone/>
            </a:pPr>
            <a:endParaRPr lang="nl-BE" dirty="0" smtClean="0"/>
          </a:p>
          <a:p>
            <a:pPr lvl="1"/>
            <a:endParaRPr lang="nl-BE" dirty="0"/>
          </a:p>
          <a:p>
            <a:pPr lvl="1"/>
            <a:endParaRPr lang="nl-BE" dirty="0"/>
          </a:p>
          <a:p>
            <a:pPr lvl="1"/>
            <a:endParaRPr lang="nl-BE" dirty="0" smtClean="0"/>
          </a:p>
          <a:p>
            <a:pPr lvl="1"/>
            <a:endParaRPr lang="nl-BE" dirty="0" smtClean="0"/>
          </a:p>
        </p:txBody>
      </p:sp>
      <p:sp>
        <p:nvSpPr>
          <p:cNvPr id="4" name="Date Placeholder 3"/>
          <p:cNvSpPr>
            <a:spLocks noGrp="1"/>
          </p:cNvSpPr>
          <p:nvPr>
            <p:ph type="dt" sz="half" idx="10"/>
          </p:nvPr>
        </p:nvSpPr>
        <p:spPr/>
        <p:txBody>
          <a:bodyPr/>
          <a:lstStyle/>
          <a:p>
            <a:r>
              <a:rPr lang="nl-BE" dirty="0" smtClean="0"/>
              <a:t>24/03/2016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67</a:t>
            </a:fld>
            <a:endParaRPr lang="nl-BE" dirty="0"/>
          </a:p>
        </p:txBody>
      </p:sp>
    </p:spTree>
    <p:extLst>
      <p:ext uri="{BB962C8B-B14F-4D97-AF65-F5344CB8AC3E}">
        <p14:creationId xmlns:p14="http://schemas.microsoft.com/office/powerpoint/2010/main" val="24118321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Toolbox</a:t>
            </a:r>
            <a:endParaRPr lang="nl-BE" dirty="0"/>
          </a:p>
        </p:txBody>
      </p:sp>
      <p:sp>
        <p:nvSpPr>
          <p:cNvPr id="3" name="Content Placeholder 2"/>
          <p:cNvSpPr>
            <a:spLocks noGrp="1"/>
          </p:cNvSpPr>
          <p:nvPr>
            <p:ph idx="1"/>
          </p:nvPr>
        </p:nvSpPr>
        <p:spPr/>
        <p:txBody>
          <a:bodyPr/>
          <a:lstStyle/>
          <a:p>
            <a:r>
              <a:rPr lang="nl-BE" dirty="0" smtClean="0"/>
              <a:t>Enkele ideeën</a:t>
            </a:r>
          </a:p>
          <a:p>
            <a:pPr lvl="1"/>
            <a:r>
              <a:rPr lang="nl-BE" dirty="0" smtClean="0"/>
              <a:t>communicatiecampagne naar het publiek toe met bijzondere aandacht voor </a:t>
            </a:r>
          </a:p>
          <a:p>
            <a:pPr lvl="2"/>
            <a:r>
              <a:rPr lang="nl-BE" dirty="0" smtClean="0"/>
              <a:t>zelfmanagement</a:t>
            </a:r>
          </a:p>
          <a:p>
            <a:pPr lvl="2"/>
            <a:r>
              <a:rPr lang="nl-BE" dirty="0" smtClean="0"/>
              <a:t>de </a:t>
            </a:r>
            <a:r>
              <a:rPr lang="nl-BE" dirty="0" smtClean="0"/>
              <a:t>digitale/technologische </a:t>
            </a:r>
            <a:r>
              <a:rPr lang="nl-BE" dirty="0" smtClean="0"/>
              <a:t>evolutie</a:t>
            </a:r>
            <a:endParaRPr lang="nl-BE" dirty="0"/>
          </a:p>
          <a:p>
            <a:pPr lvl="2"/>
            <a:r>
              <a:rPr lang="nl-BE" dirty="0" smtClean="0"/>
              <a:t>de noodzakelijke mentaliteitswijziging bij de zorgverleners en het publiek</a:t>
            </a:r>
            <a:endParaRPr lang="nl-BE" dirty="0"/>
          </a:p>
        </p:txBody>
      </p:sp>
      <p:sp>
        <p:nvSpPr>
          <p:cNvPr id="4" name="Date Placeholder 3"/>
          <p:cNvSpPr>
            <a:spLocks noGrp="1"/>
          </p:cNvSpPr>
          <p:nvPr>
            <p:ph type="dt" sz="half" idx="10"/>
          </p:nvPr>
        </p:nvSpPr>
        <p:spPr/>
        <p:txBody>
          <a:bodyPr/>
          <a:lstStyle/>
          <a:p>
            <a:r>
              <a:rPr lang="nl-BE" dirty="0" smtClean="0"/>
              <a:t>24/03/2016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68</a:t>
            </a:fld>
            <a:endParaRPr lang="nl-BE" dirty="0"/>
          </a:p>
        </p:txBody>
      </p:sp>
    </p:spTree>
    <p:extLst>
      <p:ext uri="{BB962C8B-B14F-4D97-AF65-F5344CB8AC3E}">
        <p14:creationId xmlns:p14="http://schemas.microsoft.com/office/powerpoint/2010/main" val="22165584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BE" dirty="0" smtClean="0"/>
              <a:t>Interoperabiliteit en labeling</a:t>
            </a:r>
            <a:endParaRPr lang="nl-BE" dirty="0"/>
          </a:p>
        </p:txBody>
      </p:sp>
      <p:sp>
        <p:nvSpPr>
          <p:cNvPr id="7" name="Content Placeholder 6"/>
          <p:cNvSpPr>
            <a:spLocks noGrp="1"/>
          </p:cNvSpPr>
          <p:nvPr>
            <p:ph idx="1"/>
          </p:nvPr>
        </p:nvSpPr>
        <p:spPr/>
        <p:txBody>
          <a:bodyPr>
            <a:normAutofit/>
          </a:bodyPr>
          <a:lstStyle/>
          <a:p>
            <a:pPr lvl="0"/>
            <a:r>
              <a:rPr lang="nl-BE" dirty="0" smtClean="0"/>
              <a:t>Doelstellingen</a:t>
            </a:r>
          </a:p>
          <a:p>
            <a:pPr lvl="1"/>
            <a:r>
              <a:rPr lang="nl-BE" dirty="0" smtClean="0"/>
              <a:t>waarborgen dat gegevensstromen op basis van mHealth toepassingen vlot en veilig kunnen interageren met de software-omgevingen voor het beheren van elektronische patiëntdossiers (EMD’s en EPD’s) (technische en semantische interoperabiliteit, waarborgen van afdoende informatieveiligheid bij gegevensuitwisseling)</a:t>
            </a:r>
          </a:p>
          <a:p>
            <a:pPr lvl="1"/>
            <a:endParaRPr lang="nl-BE" dirty="0" smtClean="0"/>
          </a:p>
          <a:p>
            <a:pPr lvl="1"/>
            <a:r>
              <a:rPr lang="nl-BE" dirty="0" smtClean="0"/>
              <a:t>nagaan hoe gebruikers van mHealth toepassingen (bvb via waarmerking) afdoende waarborgen kunnen hebben dat deze toepassingen voldoen aan de technische en semantische interoperabiliteitsvoorwaarden en aan de informatieveiligheidsvoorwaarden voor gegevensuitwisseling</a:t>
            </a:r>
            <a:endParaRPr lang="nl-BE" dirty="0"/>
          </a:p>
          <a:p>
            <a:endParaRPr lang="nl-BE" dirty="0" smtClean="0"/>
          </a:p>
        </p:txBody>
      </p:sp>
      <p:sp>
        <p:nvSpPr>
          <p:cNvPr id="4" name="Date Placeholder 3"/>
          <p:cNvSpPr>
            <a:spLocks noGrp="1"/>
          </p:cNvSpPr>
          <p:nvPr>
            <p:ph type="dt" sz="half" idx="10"/>
          </p:nvPr>
        </p:nvSpPr>
        <p:spPr/>
        <p:txBody>
          <a:bodyPr/>
          <a:lstStyle/>
          <a:p>
            <a:r>
              <a:rPr lang="nl-BE" dirty="0" smtClean="0"/>
              <a:t>24/03/2016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69</a:t>
            </a:fld>
            <a:endParaRPr lang="nl-BE" dirty="0"/>
          </a:p>
        </p:txBody>
      </p:sp>
    </p:spTree>
    <p:extLst>
      <p:ext uri="{BB962C8B-B14F-4D97-AF65-F5344CB8AC3E}">
        <p14:creationId xmlns:p14="http://schemas.microsoft.com/office/powerpoint/2010/main" val="1356363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nl-BE" dirty="0" smtClean="0"/>
              <a:t>24/03/2016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7</a:t>
            </a:fld>
            <a:endParaRPr lang="nl-BE" dirty="0"/>
          </a:p>
        </p:txBody>
      </p:sp>
      <p:graphicFrame>
        <p:nvGraphicFramePr>
          <p:cNvPr id="14" name="Object 13"/>
          <p:cNvGraphicFramePr>
            <a:graphicFrameLocks noChangeAspect="1"/>
          </p:cNvGraphicFramePr>
          <p:nvPr>
            <p:extLst>
              <p:ext uri="{D42A27DB-BD31-4B8C-83A1-F6EECF244321}">
                <p14:modId xmlns:p14="http://schemas.microsoft.com/office/powerpoint/2010/main" val="3840513044"/>
              </p:ext>
            </p:extLst>
          </p:nvPr>
        </p:nvGraphicFramePr>
        <p:xfrm>
          <a:off x="2386013" y="417140"/>
          <a:ext cx="4371975" cy="6400800"/>
        </p:xfrm>
        <a:graphic>
          <a:graphicData uri="http://schemas.openxmlformats.org/presentationml/2006/ole">
            <mc:AlternateContent xmlns:mc="http://schemas.openxmlformats.org/markup-compatibility/2006">
              <mc:Choice xmlns:v="urn:schemas-microsoft-com:vml" Requires="v">
                <p:oleObj spid="_x0000_s1044" name="Acrobat Document" r:id="rId4" imgW="4371857" imgH="6400631" progId="AcroExch.Document.DC">
                  <p:embed/>
                </p:oleObj>
              </mc:Choice>
              <mc:Fallback>
                <p:oleObj name="Acrobat Document" r:id="rId4" imgW="4371857" imgH="6400631" progId="AcroExch.Document.DC">
                  <p:embed/>
                  <p:pic>
                    <p:nvPicPr>
                      <p:cNvPr id="0" name=""/>
                      <p:cNvPicPr/>
                      <p:nvPr/>
                    </p:nvPicPr>
                    <p:blipFill>
                      <a:blip r:embed="rId5"/>
                      <a:stretch>
                        <a:fillRect/>
                      </a:stretch>
                    </p:blipFill>
                    <p:spPr>
                      <a:xfrm>
                        <a:off x="2386013" y="417140"/>
                        <a:ext cx="4371975" cy="6400800"/>
                      </a:xfrm>
                      <a:prstGeom prst="rect">
                        <a:avLst/>
                      </a:prstGeom>
                    </p:spPr>
                  </p:pic>
                </p:oleObj>
              </mc:Fallback>
            </mc:AlternateContent>
          </a:graphicData>
        </a:graphic>
      </p:graphicFrame>
      <p:sp>
        <p:nvSpPr>
          <p:cNvPr id="15" name="TextBox 14"/>
          <p:cNvSpPr txBox="1"/>
          <p:nvPr/>
        </p:nvSpPr>
        <p:spPr>
          <a:xfrm>
            <a:off x="6757988" y="5995447"/>
            <a:ext cx="2353529" cy="738664"/>
          </a:xfrm>
          <a:prstGeom prst="rect">
            <a:avLst/>
          </a:prstGeom>
          <a:noFill/>
        </p:spPr>
        <p:txBody>
          <a:bodyPr wrap="none" rtlCol="0">
            <a:spAutoFit/>
          </a:bodyPr>
          <a:lstStyle/>
          <a:p>
            <a:r>
              <a:rPr lang="nl-BE" sz="1400" dirty="0" smtClean="0"/>
              <a:t>Source:</a:t>
            </a:r>
          </a:p>
          <a:p>
            <a:r>
              <a:rPr lang="nl-BE" sz="1400" dirty="0" smtClean="0">
                <a:hlinkClick r:id="rId6"/>
              </a:rPr>
              <a:t>https://www.nictiz.nl</a:t>
            </a:r>
            <a:endParaRPr lang="nl-BE" sz="1400" dirty="0" smtClean="0"/>
          </a:p>
          <a:p>
            <a:r>
              <a:rPr lang="nl-BE" sz="1400" dirty="0" smtClean="0"/>
              <a:t>Whitepaper medische apps</a:t>
            </a:r>
            <a:endParaRPr lang="nl-BE" sz="1400" dirty="0"/>
          </a:p>
        </p:txBody>
      </p:sp>
    </p:spTree>
    <p:extLst>
      <p:ext uri="{BB962C8B-B14F-4D97-AF65-F5344CB8AC3E}">
        <p14:creationId xmlns:p14="http://schemas.microsoft.com/office/powerpoint/2010/main" val="346431772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BE" dirty="0" smtClean="0"/>
              <a:t>Interoperabiliteit en labeling</a:t>
            </a:r>
            <a:endParaRPr lang="nl-BE" dirty="0"/>
          </a:p>
        </p:txBody>
      </p:sp>
      <p:sp>
        <p:nvSpPr>
          <p:cNvPr id="7" name="Content Placeholder 6"/>
          <p:cNvSpPr>
            <a:spLocks noGrp="1"/>
          </p:cNvSpPr>
          <p:nvPr>
            <p:ph idx="1"/>
          </p:nvPr>
        </p:nvSpPr>
        <p:spPr/>
        <p:txBody>
          <a:bodyPr>
            <a:normAutofit/>
          </a:bodyPr>
          <a:lstStyle/>
          <a:p>
            <a:r>
              <a:rPr lang="nl-BE" dirty="0" smtClean="0"/>
              <a:t>Enkele ideeën</a:t>
            </a:r>
          </a:p>
          <a:p>
            <a:pPr lvl="1"/>
            <a:r>
              <a:rPr lang="nl-BE" dirty="0" smtClean="0"/>
              <a:t>er moet, bij gebruik in België, voor gezorgd worden dat de apps de relevante Kmehr-berichten vastgelegd door het eHealth-platform kunnen verzenden en ontvangen (SumEHR, Recip-e, …)</a:t>
            </a:r>
          </a:p>
          <a:p>
            <a:pPr lvl="1"/>
            <a:r>
              <a:rPr lang="nl-BE" dirty="0" smtClean="0"/>
              <a:t>dit kan nagekeken worden via de bestaande, aangepaste registratieprocedure (meer modulair, meer ondersteunend en meer continue evaluerend) en de publicatie van de modules waarvoor de apps in de mini-labs blijken te voldoen aan de interoperabiliteits- en informatieveiligheidsvoorwaarden</a:t>
            </a:r>
          </a:p>
          <a:p>
            <a:pPr lvl="1"/>
            <a:r>
              <a:rPr lang="nl-BE" dirty="0" smtClean="0"/>
              <a:t>dergelijke waarmerking van apps of modules van apps heeft tot doel de gebruikers te informeren over de conformiteit ervan met de interoperabiliteits- en informatieveiligheidsvoorwaarden</a:t>
            </a:r>
            <a:endParaRPr lang="nl-BE" dirty="0"/>
          </a:p>
          <a:p>
            <a:pPr lvl="1"/>
            <a:endParaRPr lang="nl-BE" dirty="0" smtClean="0"/>
          </a:p>
        </p:txBody>
      </p:sp>
      <p:sp>
        <p:nvSpPr>
          <p:cNvPr id="4" name="Date Placeholder 3"/>
          <p:cNvSpPr>
            <a:spLocks noGrp="1"/>
          </p:cNvSpPr>
          <p:nvPr>
            <p:ph type="dt" sz="half" idx="10"/>
          </p:nvPr>
        </p:nvSpPr>
        <p:spPr/>
        <p:txBody>
          <a:bodyPr/>
          <a:lstStyle/>
          <a:p>
            <a:r>
              <a:rPr lang="nl-BE" dirty="0" smtClean="0"/>
              <a:t>24/03/2016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70</a:t>
            </a:fld>
            <a:endParaRPr lang="nl-BE" dirty="0"/>
          </a:p>
        </p:txBody>
      </p:sp>
    </p:spTree>
    <p:extLst>
      <p:ext uri="{BB962C8B-B14F-4D97-AF65-F5344CB8AC3E}">
        <p14:creationId xmlns:p14="http://schemas.microsoft.com/office/powerpoint/2010/main" val="25118085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Interoperabiliteit en labeling</a:t>
            </a:r>
            <a:endParaRPr lang="nl-BE" dirty="0"/>
          </a:p>
        </p:txBody>
      </p:sp>
      <p:sp>
        <p:nvSpPr>
          <p:cNvPr id="3" name="Content Placeholder 2"/>
          <p:cNvSpPr>
            <a:spLocks noGrp="1"/>
          </p:cNvSpPr>
          <p:nvPr>
            <p:ph idx="1"/>
          </p:nvPr>
        </p:nvSpPr>
        <p:spPr/>
        <p:txBody>
          <a:bodyPr>
            <a:normAutofit lnSpcReduction="10000"/>
          </a:bodyPr>
          <a:lstStyle/>
          <a:p>
            <a:pPr lvl="0"/>
            <a:r>
              <a:rPr lang="nl-BE" dirty="0" smtClean="0"/>
              <a:t>Enkele ideeën</a:t>
            </a:r>
          </a:p>
          <a:p>
            <a:pPr lvl="1"/>
            <a:r>
              <a:rPr lang="nl-BE" dirty="0" smtClean="0"/>
              <a:t>de interoperabiliteits- en informatieveiligheidsvoorwaarden voor de mobiele apps die bestemd zijn voor categorieën van gebruikers waarvoor specificaties vastgelegd zijn in het licht van de registratie van softwarepakketten (huisartsen, apothekers, tandartsen, thuisverplegenden, kinesisten) zijn best zoveel mogelijk identiek aan de voorwaarden vastgelegd voor deze pakketten</a:t>
            </a:r>
          </a:p>
          <a:p>
            <a:pPr lvl="1"/>
            <a:r>
              <a:rPr lang="nl-BE" dirty="0" smtClean="0"/>
              <a:t>de technische uitwerking van bepaalde voorwaarden (bv. de te gebruiken authenticatiemiddelen) </a:t>
            </a:r>
            <a:r>
              <a:rPr lang="nl-BE" dirty="0" smtClean="0"/>
              <a:t>kan </a:t>
            </a:r>
            <a:r>
              <a:rPr lang="nl-BE" dirty="0" smtClean="0"/>
              <a:t>wel verschillen</a:t>
            </a:r>
          </a:p>
          <a:p>
            <a:pPr lvl="1"/>
            <a:r>
              <a:rPr lang="nl-BE" dirty="0" smtClean="0"/>
              <a:t>in de mate dat een app communiceert met een specifieke toepassing, die bvb ter beschikking wordt gesteld door de aanbieder van de app, en de informatie door die specifieke toepassing wordt overgemaakt aan softwarepakketten, is het in de eerste plaats deze specifieke toepassing die aan de interoperabiliteitsvoorwaarden moet voldoen</a:t>
            </a:r>
            <a:endParaRPr lang="nl-BE" dirty="0"/>
          </a:p>
          <a:p>
            <a:pPr lvl="1"/>
            <a:endParaRPr lang="nl-BE" dirty="0"/>
          </a:p>
          <a:p>
            <a:endParaRPr lang="nl-BE" dirty="0"/>
          </a:p>
        </p:txBody>
      </p:sp>
      <p:sp>
        <p:nvSpPr>
          <p:cNvPr id="4" name="Date Placeholder 3"/>
          <p:cNvSpPr>
            <a:spLocks noGrp="1"/>
          </p:cNvSpPr>
          <p:nvPr>
            <p:ph type="dt" sz="half" idx="10"/>
          </p:nvPr>
        </p:nvSpPr>
        <p:spPr/>
        <p:txBody>
          <a:bodyPr/>
          <a:lstStyle/>
          <a:p>
            <a:r>
              <a:rPr lang="nl-BE" dirty="0" smtClean="0"/>
              <a:t>24/03/2016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71</a:t>
            </a:fld>
            <a:endParaRPr lang="nl-BE" dirty="0"/>
          </a:p>
        </p:txBody>
      </p:sp>
    </p:spTree>
    <p:extLst>
      <p:ext uri="{BB962C8B-B14F-4D97-AF65-F5344CB8AC3E}">
        <p14:creationId xmlns:p14="http://schemas.microsoft.com/office/powerpoint/2010/main" val="23823151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BE" dirty="0" smtClean="0"/>
              <a:t>Interoperabiliteit en labeling</a:t>
            </a:r>
            <a:endParaRPr lang="nl-BE" dirty="0"/>
          </a:p>
        </p:txBody>
      </p:sp>
      <p:sp>
        <p:nvSpPr>
          <p:cNvPr id="7" name="Content Placeholder 6"/>
          <p:cNvSpPr>
            <a:spLocks noGrp="1"/>
          </p:cNvSpPr>
          <p:nvPr>
            <p:ph idx="1"/>
          </p:nvPr>
        </p:nvSpPr>
        <p:spPr/>
        <p:txBody>
          <a:bodyPr>
            <a:normAutofit fontScale="92500"/>
          </a:bodyPr>
          <a:lstStyle/>
          <a:p>
            <a:pPr lvl="0"/>
            <a:r>
              <a:rPr lang="nl-BE" dirty="0" smtClean="0"/>
              <a:t>Enkele ideeën </a:t>
            </a:r>
          </a:p>
          <a:p>
            <a:pPr lvl="1"/>
            <a:r>
              <a:rPr lang="nl-BE" dirty="0" smtClean="0"/>
              <a:t>‘medical devices’ worden gewaarmerkt overeenkomstig de Europese regelgeving dienaangaande</a:t>
            </a:r>
          </a:p>
          <a:p>
            <a:pPr lvl="2"/>
            <a:r>
              <a:rPr lang="nl-BE" dirty="0" smtClean="0"/>
              <a:t>vandaag  KB van 18 maart 1999, die de Europese Richtlijn heeft omgezet naar Belgisch recht</a:t>
            </a:r>
          </a:p>
          <a:p>
            <a:pPr lvl="2"/>
            <a:r>
              <a:rPr lang="nl-BE" dirty="0" smtClean="0"/>
              <a:t>deze Europese Richtlijn zal op korte termijn worden vervangen door een Europese Verordening met rechtstreekse werking in de Lidstaten van de EU</a:t>
            </a:r>
          </a:p>
          <a:p>
            <a:pPr lvl="2"/>
            <a:r>
              <a:rPr lang="nl-BE" dirty="0" smtClean="0"/>
              <a:t>er wordt verwacht dat een nieuwe Europese Verordening met rechtstreekse werking in de Lidsaten in juni 2016 zal gepubliceerd worden</a:t>
            </a:r>
          </a:p>
          <a:p>
            <a:pPr lvl="2"/>
            <a:r>
              <a:rPr lang="nl-BE" dirty="0" smtClean="0"/>
              <a:t>alle maatregelen die genomen worden inzake Belgische regelgeving voor apps die beschouwd worden als medical devices in de zin van de Europese regelgeving moeten daarmee in overeenstemming zijn</a:t>
            </a:r>
          </a:p>
          <a:p>
            <a:pPr lvl="1"/>
            <a:r>
              <a:rPr lang="nl-BE" dirty="0" smtClean="0"/>
              <a:t>de terugbetaling in België dient geregeld te worden door de bevoegde commissies binnen het RIZIV, dit zowel voor de eventuele vergoeding van de prestaties van de zorgverlener als voor de eventuele vergoeding van de aanschaf/gebruik van de apps</a:t>
            </a:r>
            <a:endParaRPr lang="nl-BE" dirty="0"/>
          </a:p>
          <a:p>
            <a:endParaRPr lang="nl-BE" dirty="0" smtClean="0"/>
          </a:p>
        </p:txBody>
      </p:sp>
      <p:sp>
        <p:nvSpPr>
          <p:cNvPr id="4" name="Date Placeholder 3"/>
          <p:cNvSpPr>
            <a:spLocks noGrp="1"/>
          </p:cNvSpPr>
          <p:nvPr>
            <p:ph type="dt" sz="half" idx="10"/>
          </p:nvPr>
        </p:nvSpPr>
        <p:spPr/>
        <p:txBody>
          <a:bodyPr/>
          <a:lstStyle/>
          <a:p>
            <a:r>
              <a:rPr lang="nl-BE" dirty="0" smtClean="0"/>
              <a:t>24/03/2016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72</a:t>
            </a:fld>
            <a:endParaRPr lang="nl-BE" dirty="0"/>
          </a:p>
        </p:txBody>
      </p:sp>
    </p:spTree>
    <p:extLst>
      <p:ext uri="{BB962C8B-B14F-4D97-AF65-F5344CB8AC3E}">
        <p14:creationId xmlns:p14="http://schemas.microsoft.com/office/powerpoint/2010/main" val="13987007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Financieringsmodel</a:t>
            </a:r>
            <a:endParaRPr lang="nl-BE" dirty="0"/>
          </a:p>
        </p:txBody>
      </p:sp>
      <p:sp>
        <p:nvSpPr>
          <p:cNvPr id="3" name="Content Placeholder 2"/>
          <p:cNvSpPr>
            <a:spLocks noGrp="1"/>
          </p:cNvSpPr>
          <p:nvPr>
            <p:ph idx="1"/>
          </p:nvPr>
        </p:nvSpPr>
        <p:spPr/>
        <p:txBody>
          <a:bodyPr/>
          <a:lstStyle/>
          <a:p>
            <a:r>
              <a:rPr lang="nl-BE" dirty="0" smtClean="0"/>
              <a:t>Nog veel te onderzoeken en te regelen</a:t>
            </a:r>
          </a:p>
          <a:p>
            <a:pPr lvl="1"/>
            <a:r>
              <a:rPr lang="nl-BE" dirty="0" smtClean="0"/>
              <a:t>onderscheid tussen financiering van initiële ontwikkelingsinvestering en financiering van aanschaf/gebruik</a:t>
            </a:r>
          </a:p>
          <a:p>
            <a:pPr lvl="1"/>
            <a:r>
              <a:rPr lang="nl-BE" dirty="0" smtClean="0"/>
              <a:t>bij financiering door ziekteverzekering</a:t>
            </a:r>
          </a:p>
          <a:p>
            <a:pPr lvl="2"/>
            <a:r>
              <a:rPr lang="nl-BE" dirty="0" smtClean="0"/>
              <a:t>financiering van aanschaf (bvb op voorschrift) ? mits naleving van bepaalde voorwaarden (evidentie, kwaliteit, interoperabiliteit, informatieveiligheid, …)</a:t>
            </a:r>
          </a:p>
          <a:p>
            <a:pPr lvl="2"/>
            <a:r>
              <a:rPr lang="nl-BE" dirty="0" smtClean="0"/>
              <a:t>financiering per akte (bvb teleraadpleging)</a:t>
            </a:r>
          </a:p>
          <a:p>
            <a:pPr lvl="2"/>
            <a:r>
              <a:rPr lang="nl-BE" dirty="0" smtClean="0"/>
              <a:t>financiering via gebundeld pakket (conventiesysteem)</a:t>
            </a:r>
          </a:p>
          <a:p>
            <a:pPr lvl="1"/>
            <a:r>
              <a:rPr lang="nl-BE" dirty="0" smtClean="0"/>
              <a:t>bij financiering per akte</a:t>
            </a:r>
          </a:p>
          <a:p>
            <a:pPr lvl="2"/>
            <a:r>
              <a:rPr lang="nl-BE" dirty="0" smtClean="0"/>
              <a:t>nood aan traceringssysteem</a:t>
            </a:r>
          </a:p>
          <a:p>
            <a:pPr lvl="2"/>
            <a:r>
              <a:rPr lang="nl-BE" dirty="0" smtClean="0"/>
              <a:t>verplichte minimumduur van akte ?</a:t>
            </a:r>
          </a:p>
          <a:p>
            <a:pPr lvl="2"/>
            <a:r>
              <a:rPr lang="nl-BE" dirty="0" smtClean="0"/>
              <a:t>niveau van terugbetaling (oa vergeleken met bvb normale raadpleging)</a:t>
            </a:r>
          </a:p>
          <a:p>
            <a:pPr lvl="1"/>
            <a:r>
              <a:rPr lang="nl-BE" dirty="0" smtClean="0"/>
              <a:t>…</a:t>
            </a:r>
          </a:p>
        </p:txBody>
      </p:sp>
      <p:sp>
        <p:nvSpPr>
          <p:cNvPr id="4" name="Date Placeholder 3"/>
          <p:cNvSpPr>
            <a:spLocks noGrp="1"/>
          </p:cNvSpPr>
          <p:nvPr>
            <p:ph type="dt" sz="half" idx="10"/>
          </p:nvPr>
        </p:nvSpPr>
        <p:spPr/>
        <p:txBody>
          <a:bodyPr/>
          <a:lstStyle/>
          <a:p>
            <a:r>
              <a:rPr lang="nl-BE" dirty="0" smtClean="0"/>
              <a:t>24/03/2016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73</a:t>
            </a:fld>
            <a:endParaRPr lang="nl-BE" dirty="0"/>
          </a:p>
        </p:txBody>
      </p:sp>
    </p:spTree>
    <p:extLst>
      <p:ext uri="{BB962C8B-B14F-4D97-AF65-F5344CB8AC3E}">
        <p14:creationId xmlns:p14="http://schemas.microsoft.com/office/powerpoint/2010/main" val="37274917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tonyevansdotcom.files.wordpress.com/2013/05/20130507-0917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526" y="363865"/>
            <a:ext cx="6587576" cy="649413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AADB71D-6A6A-403E-B8B0-DAC18C9A03D5}" type="slidenum">
              <a:rPr lang="en-US" smtClean="0"/>
              <a:pPr/>
              <a:t>74</a:t>
            </a:fld>
            <a:endParaRPr lang="nl-BE" dirty="0"/>
          </a:p>
        </p:txBody>
      </p:sp>
      <p:sp>
        <p:nvSpPr>
          <p:cNvPr id="3" name="Date Placeholder 2"/>
          <p:cNvSpPr>
            <a:spLocks noGrp="1"/>
          </p:cNvSpPr>
          <p:nvPr>
            <p:ph type="dt" sz="half" idx="10"/>
          </p:nvPr>
        </p:nvSpPr>
        <p:spPr/>
        <p:txBody>
          <a:bodyPr/>
          <a:lstStyle/>
          <a:p>
            <a:r>
              <a:rPr lang="nl-BE" dirty="0" smtClean="0"/>
              <a:t>24/03/2016</a:t>
            </a:r>
            <a:endParaRPr lang="nl-BE" dirty="0"/>
          </a:p>
        </p:txBody>
      </p:sp>
    </p:spTree>
    <p:extLst>
      <p:ext uri="{BB962C8B-B14F-4D97-AF65-F5344CB8AC3E}">
        <p14:creationId xmlns:p14="http://schemas.microsoft.com/office/powerpoint/2010/main" val="136858646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nl-BE" dirty="0" smtClean="0"/>
              <a:t>BEDANKT! </a:t>
            </a:r>
            <a:r>
              <a:t/>
            </a:r>
            <a:br/>
            <a:r>
              <a:rPr lang="nl-BE" dirty="0" smtClean="0"/>
              <a:t>Vragen ?</a:t>
            </a:r>
            <a:endParaRPr lang="nl-BE" dirty="0"/>
          </a:p>
        </p:txBody>
      </p:sp>
      <p:sp>
        <p:nvSpPr>
          <p:cNvPr id="4" name="Rectangle 3"/>
          <p:cNvSpPr/>
          <p:nvPr/>
        </p:nvSpPr>
        <p:spPr>
          <a:xfrm>
            <a:off x="2286000" y="1997839"/>
            <a:ext cx="4572000" cy="369332"/>
          </a:xfrm>
          <a:prstGeom prst="rect">
            <a:avLst/>
          </a:prstGeom>
        </p:spPr>
        <p:txBody>
          <a:bodyPr>
            <a:spAutoFit/>
          </a:bodyPr>
          <a:lstStyle/>
          <a:p>
            <a:pPr eaLnBrk="0" hangingPunct="0">
              <a:buSzPct val="100000"/>
            </a:pPr>
            <a:endParaRPr lang="fr-BE" dirty="0"/>
          </a:p>
        </p:txBody>
      </p:sp>
    </p:spTree>
    <p:extLst>
      <p:ext uri="{BB962C8B-B14F-4D97-AF65-F5344CB8AC3E}">
        <p14:creationId xmlns:p14="http://schemas.microsoft.com/office/powerpoint/2010/main" val="3150341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nl-BE" dirty="0" smtClean="0"/>
              <a:t>Gezondheids-apps  - Voorbeelden</a:t>
            </a:r>
          </a:p>
        </p:txBody>
      </p:sp>
      <p:sp>
        <p:nvSpPr>
          <p:cNvPr id="2" name="Date Placeholder 1"/>
          <p:cNvSpPr>
            <a:spLocks noGrp="1"/>
          </p:cNvSpPr>
          <p:nvPr>
            <p:ph type="dt" sz="half" idx="10"/>
          </p:nvPr>
        </p:nvSpPr>
        <p:spPr/>
        <p:txBody>
          <a:bodyPr/>
          <a:lstStyle/>
          <a:p>
            <a:r>
              <a:rPr lang="nl-BE" dirty="0" smtClean="0"/>
              <a:t>24/03/2016</a:t>
            </a:r>
            <a:endParaRPr lang="nl-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8</a:t>
            </a:fld>
            <a:endParaRPr lang="nl-BE"/>
          </a:p>
        </p:txBody>
      </p:sp>
      <p:sp>
        <p:nvSpPr>
          <p:cNvPr id="4" name="Content Placeholder 3"/>
          <p:cNvSpPr>
            <a:spLocks noGrp="1"/>
          </p:cNvSpPr>
          <p:nvPr>
            <p:ph idx="1"/>
          </p:nvPr>
        </p:nvSpPr>
        <p:spPr/>
        <p:txBody>
          <a:bodyPr/>
          <a:lstStyle/>
          <a:p>
            <a:r>
              <a:rPr lang="nl-BE" dirty="0" smtClean="0"/>
              <a:t>iHealth – MyVitals</a:t>
            </a:r>
          </a:p>
          <a:p>
            <a:pPr lvl="1"/>
            <a:r>
              <a:rPr lang="nl-BE" dirty="0" smtClean="0"/>
              <a:t>meet en bewaart een aantal basisgezondheidswaarden; de gemeten waarden worden opgeslagen in de app die directe toegang biedt tot de metingen en de patiënt in staat stelt om te zien hoe hij het doet in verband met zijn doelen</a:t>
            </a:r>
            <a:endParaRPr lang="nl-BE"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08" y="3375212"/>
            <a:ext cx="5900514" cy="3305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9174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nl-BE" altLang="en-US" dirty="0">
                <a:sym typeface="Arial" charset="0"/>
              </a:rPr>
              <a:t>Gezondheids-apps  - Voorbeelden</a:t>
            </a:r>
          </a:p>
        </p:txBody>
      </p:sp>
      <p:sp>
        <p:nvSpPr>
          <p:cNvPr id="2" name="Date Placeholder 1"/>
          <p:cNvSpPr>
            <a:spLocks noGrp="1"/>
          </p:cNvSpPr>
          <p:nvPr>
            <p:ph type="dt" sz="half" idx="10"/>
          </p:nvPr>
        </p:nvSpPr>
        <p:spPr/>
        <p:txBody>
          <a:bodyPr/>
          <a:lstStyle/>
          <a:p>
            <a:r>
              <a:rPr lang="nl-BE" dirty="0" smtClean="0"/>
              <a:t>24/03/2016</a:t>
            </a:r>
            <a:endParaRPr lang="nl-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9</a:t>
            </a:fld>
            <a:endParaRPr lang="nl-BE"/>
          </a:p>
        </p:txBody>
      </p:sp>
      <p:sp>
        <p:nvSpPr>
          <p:cNvPr id="4" name="Content Placeholder 3"/>
          <p:cNvSpPr>
            <a:spLocks noGrp="1"/>
          </p:cNvSpPr>
          <p:nvPr>
            <p:ph idx="1"/>
          </p:nvPr>
        </p:nvSpPr>
        <p:spPr/>
        <p:txBody>
          <a:bodyPr/>
          <a:lstStyle/>
          <a:p>
            <a:r>
              <a:rPr lang="nl-BE" dirty="0" smtClean="0"/>
              <a:t>MyDiagnostick </a:t>
            </a:r>
          </a:p>
          <a:p>
            <a:pPr lvl="1"/>
            <a:r>
              <a:rPr lang="nl-BE" dirty="0" smtClean="0"/>
              <a:t>apparaat dat ingezet kan worden om boezemfibrilleren of atrium fibrilleren (AF) op te sporen, een veel voorkomende ritmestoornis van het hart</a:t>
            </a:r>
            <a:endParaRPr lang="nl-B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3129" y="3167170"/>
            <a:ext cx="4584095" cy="305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9677" y="4327138"/>
            <a:ext cx="1886504" cy="214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508233" y="3696890"/>
            <a:ext cx="2146742" cy="369332"/>
          </a:xfrm>
          <a:prstGeom prst="rect">
            <a:avLst/>
          </a:prstGeom>
        </p:spPr>
        <p:txBody>
          <a:bodyPr wrap="none">
            <a:spAutoFit/>
          </a:bodyPr>
          <a:lstStyle/>
          <a:p>
            <a:r>
              <a:rPr lang="nl-BE" b="1" dirty="0">
                <a:solidFill>
                  <a:srgbClr val="558F28"/>
                </a:solidFill>
                <a:latin typeface="Arial-Black"/>
              </a:rPr>
              <a:t>MY</a:t>
            </a:r>
            <a:r>
              <a:rPr lang="nl-BE" b="1" dirty="0">
                <a:solidFill>
                  <a:srgbClr val="000000"/>
                </a:solidFill>
                <a:latin typeface="Arial-Black"/>
              </a:rPr>
              <a:t>DIAGNOSTICK</a:t>
            </a:r>
            <a:endParaRPr lang="nl-BE" b="1" dirty="0"/>
          </a:p>
        </p:txBody>
      </p:sp>
    </p:spTree>
    <p:extLst>
      <p:ext uri="{BB962C8B-B14F-4D97-AF65-F5344CB8AC3E}">
        <p14:creationId xmlns:p14="http://schemas.microsoft.com/office/powerpoint/2010/main" val="9697042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4">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3E6E5A"/>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6869</TotalTime>
  <Words>3816</Words>
  <Application>Microsoft Office PowerPoint</Application>
  <PresentationFormat>On-screen Show (4:3)</PresentationFormat>
  <Paragraphs>768</Paragraphs>
  <Slides>75</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77" baseType="lpstr">
      <vt:lpstr>Clarity</vt:lpstr>
      <vt:lpstr>Acrobat Document</vt:lpstr>
      <vt:lpstr>Mobile Health</vt:lpstr>
      <vt:lpstr>Structuur van de uiteenzetting</vt:lpstr>
      <vt:lpstr>Inleiding: Mobile Health (mHealth)</vt:lpstr>
      <vt:lpstr>Inleiding: soorten apps</vt:lpstr>
      <vt:lpstr>Inleiding: soorten apps</vt:lpstr>
      <vt:lpstr>Inleiding: medisch hulpmiddel</vt:lpstr>
      <vt:lpstr>PowerPoint Presentation</vt:lpstr>
      <vt:lpstr>Gezondheids-apps  - Voorbeelden</vt:lpstr>
      <vt:lpstr>Gezondheids-apps  - Voorbeelden</vt:lpstr>
      <vt:lpstr>Gezondheids-apps  - Voorbeelden</vt:lpstr>
      <vt:lpstr>mHealth - Maatschappelijk belang</vt:lpstr>
      <vt:lpstr>Apps versus gegevens</vt:lpstr>
      <vt:lpstr>Roadmap 2.0 – Doelstellingen mHealth</vt:lpstr>
      <vt:lpstr>Roadmap 2.0 – mHealth</vt:lpstr>
      <vt:lpstr>Roadmap 2.0 – Taakverdeling mHealth </vt:lpstr>
      <vt:lpstr>Roadmap 2.0 – Actiepunten mHealth </vt:lpstr>
      <vt:lpstr>Roadmap 2.0 – Actiepunten mHealth</vt:lpstr>
      <vt:lpstr>Roadmap 2.0 – Prioritaire use cases</vt:lpstr>
      <vt:lpstr>Roadmap 2.0 – Streefdata actiepunten</vt:lpstr>
      <vt:lpstr>Toepassingen binnen bestaande context</vt:lpstr>
      <vt:lpstr>Toepassingen binnen bestaande context</vt:lpstr>
      <vt:lpstr>Toepassingen binnen bestaande context</vt:lpstr>
      <vt:lpstr>Toepassingen binnen bestaande context</vt:lpstr>
      <vt:lpstr>  Rol en verantwoordelijkheden van het eHealth-platform </vt:lpstr>
      <vt:lpstr>Doelstellingen eHealth-platform</vt:lpstr>
      <vt:lpstr>10 opdrachten</vt:lpstr>
      <vt:lpstr>10 opdrachten</vt:lpstr>
      <vt:lpstr>10 opdrachten</vt:lpstr>
      <vt:lpstr>Mobile Health &amp; eHealth-platform</vt:lpstr>
      <vt:lpstr>Basisarchitectuur</vt:lpstr>
      <vt:lpstr>10 basisdiensten</vt:lpstr>
      <vt:lpstr>10 basisdiensten</vt:lpstr>
      <vt:lpstr>www.ehealth.fgov.be</vt:lpstr>
      <vt:lpstr>10 basisdiensten</vt:lpstr>
      <vt:lpstr>Geïntegreerd gebruikers- en toegangsbeheer - Hoe werkt dat ?</vt:lpstr>
      <vt:lpstr>10 basisdiensten</vt:lpstr>
      <vt:lpstr>Vercijfering gekende bestemmeling</vt:lpstr>
      <vt:lpstr>Vercijfering gekende bestemmeling</vt:lpstr>
      <vt:lpstr>Vercijfering niet-gekende bestemmeling</vt:lpstr>
      <vt:lpstr>10 basisdiensten</vt:lpstr>
      <vt:lpstr>Elektronisch voorschrift in de ziekenhuizen - Timestamping</vt:lpstr>
      <vt:lpstr>10 basisdiensten</vt:lpstr>
      <vt:lpstr>Hubs &amp; Metahub - Schema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Geïnformeerde toestemming </vt:lpstr>
      <vt:lpstr>Geïnformeerde toestemming </vt:lpstr>
      <vt:lpstr>eHealthConsent</vt:lpstr>
      <vt:lpstr>Geïnformeerde toestemming </vt:lpstr>
      <vt:lpstr>www.patientconsent.be</vt:lpstr>
      <vt:lpstr>www.patientconsent.be/folder</vt:lpstr>
      <vt:lpstr>PowerPoint Presentation</vt:lpstr>
      <vt:lpstr>PowerPoint Presentation</vt:lpstr>
      <vt:lpstr>Digital Health Valley</vt:lpstr>
      <vt:lpstr>Digital Health Valley</vt:lpstr>
      <vt:lpstr>Ecosysteem en ondernemerschap</vt:lpstr>
      <vt:lpstr>Ecosysteem en ondernemerschap</vt:lpstr>
      <vt:lpstr>Toolbox</vt:lpstr>
      <vt:lpstr>Toolbox</vt:lpstr>
      <vt:lpstr>Toolbox</vt:lpstr>
      <vt:lpstr>Interoperabiliteit en labeling</vt:lpstr>
      <vt:lpstr>Interoperabiliteit en labeling</vt:lpstr>
      <vt:lpstr>Interoperabiliteit en labeling</vt:lpstr>
      <vt:lpstr>Interoperabiliteit en labeling</vt:lpstr>
      <vt:lpstr>Financieringsmodel</vt:lpstr>
      <vt:lpstr>PowerPoint Presentation</vt:lpstr>
      <vt:lpstr>BEDANKT!  Vragen ?</vt:lpstr>
    </vt:vector>
  </TitlesOfParts>
  <Company>KSZ-BCSS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Plate-forme eHealth: état d'avancement et perspectives</dc:title>
  <dc:creator>Ann-Sophie Gewelt</dc:creator>
  <cp:lastModifiedBy>Els Van Laere</cp:lastModifiedBy>
  <cp:revision>357</cp:revision>
  <cp:lastPrinted>2015-01-05T10:57:53Z</cp:lastPrinted>
  <dcterms:created xsi:type="dcterms:W3CDTF">2014-04-14T09:14:56Z</dcterms:created>
  <dcterms:modified xsi:type="dcterms:W3CDTF">2016-06-06T12:31:41Z</dcterms:modified>
</cp:coreProperties>
</file>