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77"/>
  </p:notesMasterIdLst>
  <p:handoutMasterIdLst>
    <p:handoutMasterId r:id="rId78"/>
  </p:handoutMasterIdLst>
  <p:sldIdLst>
    <p:sldId id="493" r:id="rId2"/>
    <p:sldId id="516" r:id="rId3"/>
    <p:sldId id="517" r:id="rId4"/>
    <p:sldId id="518" r:id="rId5"/>
    <p:sldId id="519" r:id="rId6"/>
    <p:sldId id="520" r:id="rId7"/>
    <p:sldId id="530" r:id="rId8"/>
    <p:sldId id="521" r:id="rId9"/>
    <p:sldId id="522" r:id="rId10"/>
    <p:sldId id="523" r:id="rId11"/>
    <p:sldId id="524"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 id="452" r:id="rId25"/>
    <p:sldId id="453" r:id="rId26"/>
    <p:sldId id="454" r:id="rId27"/>
    <p:sldId id="455" r:id="rId28"/>
    <p:sldId id="456" r:id="rId29"/>
    <p:sldId id="515"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531" r:id="rId43"/>
    <p:sldId id="532" r:id="rId44"/>
    <p:sldId id="533" r:id="rId45"/>
    <p:sldId id="534" r:id="rId46"/>
    <p:sldId id="535" r:id="rId47"/>
    <p:sldId id="536" r:id="rId48"/>
    <p:sldId id="537" r:id="rId49"/>
    <p:sldId id="538" r:id="rId50"/>
    <p:sldId id="539" r:id="rId51"/>
    <p:sldId id="540" r:id="rId52"/>
    <p:sldId id="541" r:id="rId53"/>
    <p:sldId id="542" r:id="rId54"/>
    <p:sldId id="543" r:id="rId55"/>
    <p:sldId id="544" r:id="rId56"/>
    <p:sldId id="545" r:id="rId57"/>
    <p:sldId id="546" r:id="rId58"/>
    <p:sldId id="547" r:id="rId59"/>
    <p:sldId id="548" r:id="rId60"/>
    <p:sldId id="549" r:id="rId61"/>
    <p:sldId id="550" r:id="rId62"/>
    <p:sldId id="411" r:id="rId63"/>
    <p:sldId id="412" r:id="rId64"/>
    <p:sldId id="525" r:id="rId65"/>
    <p:sldId id="526" r:id="rId66"/>
    <p:sldId id="449" r:id="rId67"/>
    <p:sldId id="450" r:id="rId68"/>
    <p:sldId id="527" r:id="rId69"/>
    <p:sldId id="421" r:id="rId70"/>
    <p:sldId id="422" r:id="rId71"/>
    <p:sldId id="528" r:id="rId72"/>
    <p:sldId id="423" r:id="rId73"/>
    <p:sldId id="529" r:id="rId74"/>
    <p:sldId id="404" r:id="rId75"/>
    <p:sldId id="331" r:id="rId7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28" autoAdjust="0"/>
  </p:normalViewPr>
  <p:slideViewPr>
    <p:cSldViewPr snapToGrid="0" snapToObjects="1">
      <p:cViewPr varScale="1">
        <p:scale>
          <a:sx n="107" d="100"/>
          <a:sy n="107" d="100"/>
        </p:scale>
        <p:origin x="-165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de sous-processus électroniques</a:t>
          </a:r>
          <a:endParaRPr lang="fr-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Portail </a:t>
          </a:r>
          <a:endParaRPr lang="fr-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Gestion intégrée des utilisateurs et des accès</a:t>
          </a:r>
          <a:endParaRPr lang="fr-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Gestion de loggings</a:t>
          </a:r>
          <a:endParaRPr lang="fr-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Système de chiffrement end-to-end</a:t>
          </a:r>
          <a:endParaRPr lang="fr-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t>Box</a:t>
          </a:r>
          <a:endParaRPr lang="fr-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fr-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Codage et anonymisation</a:t>
          </a:r>
          <a:endParaRPr lang="fr-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FR" dirty="0" smtClean="0"/>
            <a:t>Consultation du Registre national et des registres BCSS</a:t>
          </a:r>
          <a:endParaRPr lang="fr-BE"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Répertoire des références (metahub)</a:t>
          </a:r>
          <a:endParaRPr lang="fr-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066B6AA9-3A15-4A81-9796-AA36F8457BE3}" type="presOf" srcId="{66800CA2-1263-488B-9901-BF5AA9A26379}" destId="{22C56DC3-2158-416C-A2CA-0A41276F6E72}" srcOrd="0" destOrd="0" presId="urn:microsoft.com/office/officeart/2008/layout/PictureStrips"/>
    <dgm:cxn modelId="{F2896024-CCAC-4B35-BBC1-B7CD37EB197E}" type="presOf" srcId="{E7919EDD-7680-4985-B198-1CBB0F9E96AC}" destId="{7A8D609C-F894-4686-8594-F633FD78C201}" srcOrd="0" destOrd="0" presId="urn:microsoft.com/office/officeart/2008/layout/PictureStrips"/>
    <dgm:cxn modelId="{4FC1B891-F619-44A7-B7AD-4836383534AC}" type="presOf" srcId="{81FDCA61-7A32-4339-89E8-DD3704FB86F4}" destId="{6F6ACCCA-7573-4F27-BB76-D1BFA52EAEE3}"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3529F966-9183-42F9-8C4E-96F781EDF24A}" type="presOf" srcId="{3069D4A7-A9EB-432B-8415-5BE83922B144}" destId="{9C5C0C8B-F255-4694-B3C6-8BE7DBC5F7E5}"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6BC0FD28-3B96-4ADE-963F-ABFBF31424B6}" type="presOf" srcId="{D1B0C0D0-7AB7-487B-ADF8-3BB3DD4E9EE7}" destId="{9E029134-162C-442E-A062-F55ADB999C33}" srcOrd="0" destOrd="0" presId="urn:microsoft.com/office/officeart/2008/layout/PictureStrips"/>
    <dgm:cxn modelId="{59DCCA8C-E8E8-402E-A3A9-74111A569B50}" type="presOf" srcId="{AE2357B3-F8D1-4E13-B807-E393E9FC5539}" destId="{DC5DD086-89E5-4CD9-B1D2-0E7FF2C522A2}"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AB729764-9EB4-4B66-BCBE-9865733EF554}" type="presOf" srcId="{53250AAA-89D6-4377-B3C0-0E5BF972A3C0}" destId="{411BB13E-A3FD-42F9-8D3A-DD2DDC4A3516}" srcOrd="0" destOrd="0" presId="urn:microsoft.com/office/officeart/2008/layout/PictureStrips"/>
    <dgm:cxn modelId="{88C3D360-D1BB-4F02-972A-06570AD3FA94}" type="presOf" srcId="{426C232F-332D-4FF2-A820-7A068898BF0D}" destId="{A9AE0183-4578-4303-9373-BBB0DAF179FE}"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D4FBD69D-3BA7-45CA-8FCA-315D79DA3AC1}" type="presOf" srcId="{DE482DF0-5C86-4767-9CE5-54725DF28573}" destId="{4F50CB91-2850-4662-936D-F5CF85EB32D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60A032A8-AB31-441F-8F5F-2C45E473183F}" type="presOf" srcId="{F9B22A10-E2AD-420E-86FD-C6A619FB34C3}" destId="{610D24CD-EC64-4585-8806-7B24163BBCA5}" srcOrd="0" destOrd="0" presId="urn:microsoft.com/office/officeart/2008/layout/PictureStrips"/>
    <dgm:cxn modelId="{ABD62B06-6B68-4CE6-94B7-2D8B25A084ED}" type="presOf" srcId="{ADE4E262-EB9E-448C-8B46-6B6521E6B92F}" destId="{E0757731-3698-433B-8E7C-2EB749869931}"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9B4810E-856D-4E49-92AF-A5843DFB2793}" type="presParOf" srcId="{9E029134-162C-442E-A062-F55ADB999C33}" destId="{60E777AF-AE30-4678-946F-1FF94928EBDC}" srcOrd="0" destOrd="0" presId="urn:microsoft.com/office/officeart/2008/layout/PictureStrips"/>
    <dgm:cxn modelId="{7463D2B4-6ECB-4228-8F03-B2F638440F18}" type="presParOf" srcId="{60E777AF-AE30-4678-946F-1FF94928EBDC}" destId="{7A8D609C-F894-4686-8594-F633FD78C201}" srcOrd="0" destOrd="0" presId="urn:microsoft.com/office/officeart/2008/layout/PictureStrips"/>
    <dgm:cxn modelId="{20833140-FC4D-4DE7-9DEB-D101707ABF3D}" type="presParOf" srcId="{60E777AF-AE30-4678-946F-1FF94928EBDC}" destId="{8B00EC11-24E0-4E0C-8101-DB576F31F9D2}" srcOrd="1" destOrd="0" presId="urn:microsoft.com/office/officeart/2008/layout/PictureStrips"/>
    <dgm:cxn modelId="{B813CA3A-DAD4-4DF3-8F5E-B8238196735C}" type="presParOf" srcId="{9E029134-162C-442E-A062-F55ADB999C33}" destId="{7105A6FE-D318-4A98-A922-671C581530DC}" srcOrd="1" destOrd="0" presId="urn:microsoft.com/office/officeart/2008/layout/PictureStrips"/>
    <dgm:cxn modelId="{82828E62-AE87-4FAE-994B-0E85DF474087}" type="presParOf" srcId="{9E029134-162C-442E-A062-F55ADB999C33}" destId="{85CFEB57-FC52-4321-A97D-3211B5D63D4D}" srcOrd="2" destOrd="0" presId="urn:microsoft.com/office/officeart/2008/layout/PictureStrips"/>
    <dgm:cxn modelId="{CD5A1360-CEA8-4237-966D-F55A7A5030D1}" type="presParOf" srcId="{85CFEB57-FC52-4321-A97D-3211B5D63D4D}" destId="{A9AE0183-4578-4303-9373-BBB0DAF179FE}" srcOrd="0" destOrd="0" presId="urn:microsoft.com/office/officeart/2008/layout/PictureStrips"/>
    <dgm:cxn modelId="{2F398872-2E77-407C-84EC-42F6BE654481}" type="presParOf" srcId="{85CFEB57-FC52-4321-A97D-3211B5D63D4D}" destId="{17BB8C5E-ACC5-4AEA-AC3B-15C53CC548C0}" srcOrd="1" destOrd="0" presId="urn:microsoft.com/office/officeart/2008/layout/PictureStrips"/>
    <dgm:cxn modelId="{A48639D9-C5FF-42E9-8569-30046CE23A29}" type="presParOf" srcId="{9E029134-162C-442E-A062-F55ADB999C33}" destId="{3DF2FDF0-8F29-4351-969E-A1025413C53F}" srcOrd="3" destOrd="0" presId="urn:microsoft.com/office/officeart/2008/layout/PictureStrips"/>
    <dgm:cxn modelId="{43E4753A-4560-4F9F-AA2C-5D76444B52C4}" type="presParOf" srcId="{9E029134-162C-442E-A062-F55ADB999C33}" destId="{51949F69-36F9-42ED-A197-4A357D3FCC84}" srcOrd="4" destOrd="0" presId="urn:microsoft.com/office/officeart/2008/layout/PictureStrips"/>
    <dgm:cxn modelId="{8C689440-CA79-4490-AFE9-DCF3C5F01748}" type="presParOf" srcId="{51949F69-36F9-42ED-A197-4A357D3FCC84}" destId="{DC5DD086-89E5-4CD9-B1D2-0E7FF2C522A2}" srcOrd="0" destOrd="0" presId="urn:microsoft.com/office/officeart/2008/layout/PictureStrips"/>
    <dgm:cxn modelId="{76B82005-3DA4-4384-8650-F166D3BDA01C}" type="presParOf" srcId="{51949F69-36F9-42ED-A197-4A357D3FCC84}" destId="{DEDE190B-7605-44A7-B19B-482157C4ED09}" srcOrd="1" destOrd="0" presId="urn:microsoft.com/office/officeart/2008/layout/PictureStrips"/>
    <dgm:cxn modelId="{6C6D9DDE-FB0F-4EDD-85A4-63BB48BECA63}" type="presParOf" srcId="{9E029134-162C-442E-A062-F55ADB999C33}" destId="{800A896D-7DD0-4D28-BE08-D3B8F3F2A8C6}" srcOrd="5" destOrd="0" presId="urn:microsoft.com/office/officeart/2008/layout/PictureStrips"/>
    <dgm:cxn modelId="{E9686E28-2EC6-4919-BCCA-722CE1BF45E5}" type="presParOf" srcId="{9E029134-162C-442E-A062-F55ADB999C33}" destId="{09DCF082-D387-4036-A517-A57508B9F296}" srcOrd="6" destOrd="0" presId="urn:microsoft.com/office/officeart/2008/layout/PictureStrips"/>
    <dgm:cxn modelId="{01A5F42A-6C11-4C38-AC31-A7424B0A5D6B}" type="presParOf" srcId="{09DCF082-D387-4036-A517-A57508B9F296}" destId="{6F6ACCCA-7573-4F27-BB76-D1BFA52EAEE3}" srcOrd="0" destOrd="0" presId="urn:microsoft.com/office/officeart/2008/layout/PictureStrips"/>
    <dgm:cxn modelId="{68D9E076-746E-43F6-95C7-2685BEE03FBF}" type="presParOf" srcId="{09DCF082-D387-4036-A517-A57508B9F296}" destId="{F94043AE-FBAE-4418-8D10-10B1481C95AF}" srcOrd="1" destOrd="0" presId="urn:microsoft.com/office/officeart/2008/layout/PictureStrips"/>
    <dgm:cxn modelId="{7E3FEFD6-DA8E-4923-AA77-CD7725CC8DCC}" type="presParOf" srcId="{9E029134-162C-442E-A062-F55ADB999C33}" destId="{2F838AD4-66C5-4737-8D8D-66F3281C6FE1}" srcOrd="7" destOrd="0" presId="urn:microsoft.com/office/officeart/2008/layout/PictureStrips"/>
    <dgm:cxn modelId="{6E47FA38-7348-4BB5-97C6-0CF0D80BBD74}" type="presParOf" srcId="{9E029134-162C-442E-A062-F55ADB999C33}" destId="{0F749A16-F5F6-45E8-9E08-2382EA901724}" srcOrd="8" destOrd="0" presId="urn:microsoft.com/office/officeart/2008/layout/PictureStrips"/>
    <dgm:cxn modelId="{DAFE5B07-39AF-4E07-9516-B4E28F8D8329}" type="presParOf" srcId="{0F749A16-F5F6-45E8-9E08-2382EA901724}" destId="{610D24CD-EC64-4585-8806-7B24163BBCA5}" srcOrd="0" destOrd="0" presId="urn:microsoft.com/office/officeart/2008/layout/PictureStrips"/>
    <dgm:cxn modelId="{2E85BF29-B8CE-4562-8F08-20B7C0271B5D}" type="presParOf" srcId="{0F749A16-F5F6-45E8-9E08-2382EA901724}" destId="{1D377189-38FA-44FB-9886-A25D865375A4}" srcOrd="1" destOrd="0" presId="urn:microsoft.com/office/officeart/2008/layout/PictureStrips"/>
    <dgm:cxn modelId="{EFEEE7F3-65AB-4F7D-A0FE-562035D559EB}" type="presParOf" srcId="{9E029134-162C-442E-A062-F55ADB999C33}" destId="{D0690CA7-5AC0-41CF-B946-24781BCFD1A5}" srcOrd="9" destOrd="0" presId="urn:microsoft.com/office/officeart/2008/layout/PictureStrips"/>
    <dgm:cxn modelId="{3DD232F0-1539-43C9-BE16-A893BFDB0A19}" type="presParOf" srcId="{9E029134-162C-442E-A062-F55ADB999C33}" destId="{B7B3EDE5-7630-4030-822E-F5E4C9706E85}" srcOrd="10" destOrd="0" presId="urn:microsoft.com/office/officeart/2008/layout/PictureStrips"/>
    <dgm:cxn modelId="{8D541646-E02C-48B3-8ECA-E47450F17A80}" type="presParOf" srcId="{B7B3EDE5-7630-4030-822E-F5E4C9706E85}" destId="{4F50CB91-2850-4662-936D-F5CF85EB32D2}" srcOrd="0" destOrd="0" presId="urn:microsoft.com/office/officeart/2008/layout/PictureStrips"/>
    <dgm:cxn modelId="{CEE8BC46-2A69-4269-9975-025991930158}" type="presParOf" srcId="{B7B3EDE5-7630-4030-822E-F5E4C9706E85}" destId="{82E38FB2-A96C-4D7A-A866-6D7BE57189A0}" srcOrd="1" destOrd="0" presId="urn:microsoft.com/office/officeart/2008/layout/PictureStrips"/>
    <dgm:cxn modelId="{ECD4AC63-8B1D-4BAE-B236-A5FCD59CE928}" type="presParOf" srcId="{9E029134-162C-442E-A062-F55ADB999C33}" destId="{FFADA039-4E63-4656-B69A-9CDE6DF7D22E}" srcOrd="11" destOrd="0" presId="urn:microsoft.com/office/officeart/2008/layout/PictureStrips"/>
    <dgm:cxn modelId="{E66523CE-9A13-4D97-8046-35542BBE44E6}" type="presParOf" srcId="{9E029134-162C-442E-A062-F55ADB999C33}" destId="{617E62FE-8B7F-4345-A007-B8285279A613}" srcOrd="12" destOrd="0" presId="urn:microsoft.com/office/officeart/2008/layout/PictureStrips"/>
    <dgm:cxn modelId="{9A3B96DE-4F78-45AD-94C9-4F28D2C67B59}" type="presParOf" srcId="{617E62FE-8B7F-4345-A007-B8285279A613}" destId="{9C5C0C8B-F255-4694-B3C6-8BE7DBC5F7E5}" srcOrd="0" destOrd="0" presId="urn:microsoft.com/office/officeart/2008/layout/PictureStrips"/>
    <dgm:cxn modelId="{16683E4A-CEF9-49AF-B48D-BE7F010DAD7F}" type="presParOf" srcId="{617E62FE-8B7F-4345-A007-B8285279A613}" destId="{A9E14B50-194E-4A93-B9D9-20BB56D81973}" srcOrd="1" destOrd="0" presId="urn:microsoft.com/office/officeart/2008/layout/PictureStrips"/>
    <dgm:cxn modelId="{0B9739A9-1F60-4C03-A681-7997582BD0C4}" type="presParOf" srcId="{9E029134-162C-442E-A062-F55ADB999C33}" destId="{CC5C64CB-AB52-41A1-B231-D8699C0C625F}" srcOrd="13" destOrd="0" presId="urn:microsoft.com/office/officeart/2008/layout/PictureStrips"/>
    <dgm:cxn modelId="{F41ECB25-6198-40FC-99D8-D81E4CF35655}" type="presParOf" srcId="{9E029134-162C-442E-A062-F55ADB999C33}" destId="{F8E94CFA-B945-48E5-BE10-370DD69F16A4}" srcOrd="14" destOrd="0" presId="urn:microsoft.com/office/officeart/2008/layout/PictureStrips"/>
    <dgm:cxn modelId="{9A6FA9CF-5CD4-4909-A04F-A802EA74C559}" type="presParOf" srcId="{F8E94CFA-B945-48E5-BE10-370DD69F16A4}" destId="{411BB13E-A3FD-42F9-8D3A-DD2DDC4A3516}" srcOrd="0" destOrd="0" presId="urn:microsoft.com/office/officeart/2008/layout/PictureStrips"/>
    <dgm:cxn modelId="{81DC6E61-A94C-4C64-A090-E86A3ED6415B}" type="presParOf" srcId="{F8E94CFA-B945-48E5-BE10-370DD69F16A4}" destId="{70C2EA1E-D7DB-4E74-806D-4590DBE781A3}" srcOrd="1" destOrd="0" presId="urn:microsoft.com/office/officeart/2008/layout/PictureStrips"/>
    <dgm:cxn modelId="{550744C8-26F1-4E4C-A888-97BB2726BC45}" type="presParOf" srcId="{9E029134-162C-442E-A062-F55ADB999C33}" destId="{B6819F3B-727A-4EDF-BC16-FDFFBB563868}" srcOrd="15" destOrd="0" presId="urn:microsoft.com/office/officeart/2008/layout/PictureStrips"/>
    <dgm:cxn modelId="{E2785360-072D-4DD7-B4C6-D39633C64143}" type="presParOf" srcId="{9E029134-162C-442E-A062-F55ADB999C33}" destId="{BB272E9F-26C5-4655-93E5-F3616BF119CC}" srcOrd="16" destOrd="0" presId="urn:microsoft.com/office/officeart/2008/layout/PictureStrips"/>
    <dgm:cxn modelId="{0D4B0480-11CB-41D5-AC86-A3BB5453400C}" type="presParOf" srcId="{BB272E9F-26C5-4655-93E5-F3616BF119CC}" destId="{E0757731-3698-433B-8E7C-2EB749869931}" srcOrd="0" destOrd="0" presId="urn:microsoft.com/office/officeart/2008/layout/PictureStrips"/>
    <dgm:cxn modelId="{DCC306CF-D45E-4353-BEC3-C1549768194B}" type="presParOf" srcId="{BB272E9F-26C5-4655-93E5-F3616BF119CC}" destId="{139FD9EA-3509-4D4C-98D4-BC741BA871D8}" srcOrd="1" destOrd="0" presId="urn:microsoft.com/office/officeart/2008/layout/PictureStrips"/>
    <dgm:cxn modelId="{09723032-D89A-43A0-B10D-4D5B16B0DFF6}" type="presParOf" srcId="{9E029134-162C-442E-A062-F55ADB999C33}" destId="{979B97D2-0F97-437F-8686-ABD1B910F38F}" srcOrd="17" destOrd="0" presId="urn:microsoft.com/office/officeart/2008/layout/PictureStrips"/>
    <dgm:cxn modelId="{82A7A0C6-7736-426F-BEA4-52820C40620D}" type="presParOf" srcId="{9E029134-162C-442E-A062-F55ADB999C33}" destId="{0216C3D0-FCC6-4B0C-AA10-7E78E85A1DE2}" srcOrd="18" destOrd="0" presId="urn:microsoft.com/office/officeart/2008/layout/PictureStrips"/>
    <dgm:cxn modelId="{4FBAC115-1338-4A8A-9E11-C03A97E098F7}" type="presParOf" srcId="{0216C3D0-FCC6-4B0C-AA10-7E78E85A1DE2}" destId="{22C56DC3-2158-416C-A2CA-0A41276F6E72}" srcOrd="0" destOrd="0" presId="urn:microsoft.com/office/officeart/2008/layout/PictureStrips"/>
    <dgm:cxn modelId="{09169F0E-5793-45DB-B453-DC75BFF38D10}"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6/6/2016</a:t>
            </a:fld>
            <a:endParaRPr lang="fr-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fr-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6/6/2016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fr-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fr-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fr-BE"/>
          </a:p>
        </p:txBody>
      </p:sp>
    </p:spTree>
    <p:extLst>
      <p:ext uri="{BB962C8B-B14F-4D97-AF65-F5344CB8AC3E}">
        <p14:creationId xmlns:p14="http://schemas.microsoft.com/office/powerpoint/2010/main" val="425454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36</a:t>
            </a:fld>
            <a:endParaRPr lang="fr-BE"/>
          </a:p>
        </p:txBody>
      </p:sp>
    </p:spTree>
    <p:extLst>
      <p:ext uri="{BB962C8B-B14F-4D97-AF65-F5344CB8AC3E}">
        <p14:creationId xmlns:p14="http://schemas.microsoft.com/office/powerpoint/2010/main" val="286690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40</a:t>
            </a:fld>
            <a:endParaRPr lang="fr-BE"/>
          </a:p>
        </p:txBody>
      </p:sp>
    </p:spTree>
    <p:extLst>
      <p:ext uri="{BB962C8B-B14F-4D97-AF65-F5344CB8AC3E}">
        <p14:creationId xmlns:p14="http://schemas.microsoft.com/office/powerpoint/2010/main" val="4077114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42</a:t>
            </a:fld>
            <a:endParaRPr lang="fr-BE"/>
          </a:p>
        </p:txBody>
      </p:sp>
    </p:spTree>
    <p:extLst>
      <p:ext uri="{BB962C8B-B14F-4D97-AF65-F5344CB8AC3E}">
        <p14:creationId xmlns:p14="http://schemas.microsoft.com/office/powerpoint/2010/main" val="55341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Il ne s'agit pas du nombre de documents, mais du nombre de différentes relations thérapeutiques d'un patient. </a:t>
            </a:r>
            <a:endParaRPr lang="fr-BE" dirty="0"/>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fr-BE"/>
          </a:p>
        </p:txBody>
      </p:sp>
    </p:spTree>
    <p:extLst>
      <p:ext uri="{BB962C8B-B14F-4D97-AF65-F5344CB8AC3E}">
        <p14:creationId xmlns:p14="http://schemas.microsoft.com/office/powerpoint/2010/main" val="818354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fr-BE"/>
          </a:p>
        </p:txBody>
      </p:sp>
    </p:spTree>
    <p:extLst>
      <p:ext uri="{BB962C8B-B14F-4D97-AF65-F5344CB8AC3E}">
        <p14:creationId xmlns:p14="http://schemas.microsoft.com/office/powerpoint/2010/main" val="2057523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60</a:t>
            </a:fld>
            <a:endParaRPr lang="fr-BE"/>
          </a:p>
        </p:txBody>
      </p:sp>
    </p:spTree>
    <p:extLst>
      <p:ext uri="{BB962C8B-B14F-4D97-AF65-F5344CB8AC3E}">
        <p14:creationId xmlns:p14="http://schemas.microsoft.com/office/powerpoint/2010/main" val="429044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75</a:t>
            </a:fld>
            <a:endParaRPr lang="fr-BE"/>
          </a:p>
        </p:txBody>
      </p:sp>
    </p:spTree>
    <p:extLst>
      <p:ext uri="{BB962C8B-B14F-4D97-AF65-F5344CB8AC3E}">
        <p14:creationId xmlns:p14="http://schemas.microsoft.com/office/powerpoint/2010/main" val="323640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24</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30</a:t>
            </a:fld>
            <a:endParaRPr lang="fr-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30</a:t>
            </a:fld>
            <a:endParaRPr lang="fr-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fr-BE"/>
          </a:p>
        </p:txBody>
      </p:sp>
    </p:spTree>
    <p:extLst>
      <p:ext uri="{BB962C8B-B14F-4D97-AF65-F5344CB8AC3E}">
        <p14:creationId xmlns:p14="http://schemas.microsoft.com/office/powerpoint/2010/main" val="48129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fr-BE"/>
          </a:p>
        </p:txBody>
      </p:sp>
    </p:spTree>
    <p:extLst>
      <p:ext uri="{BB962C8B-B14F-4D97-AF65-F5344CB8AC3E}">
        <p14:creationId xmlns:p14="http://schemas.microsoft.com/office/powerpoint/2010/main" val="357432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fr-BE"/>
          </a:p>
        </p:txBody>
      </p:sp>
    </p:spTree>
    <p:extLst>
      <p:ext uri="{BB962C8B-B14F-4D97-AF65-F5344CB8AC3E}">
        <p14:creationId xmlns:p14="http://schemas.microsoft.com/office/powerpoint/2010/main" val="164506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fr-BE"/>
          </a:p>
        </p:txBody>
      </p:sp>
    </p:spTree>
    <p:extLst>
      <p:ext uri="{BB962C8B-B14F-4D97-AF65-F5344CB8AC3E}">
        <p14:creationId xmlns:p14="http://schemas.microsoft.com/office/powerpoint/2010/main" val="2325282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24/03/2016</a:t>
            </a:r>
            <a:endParaRPr lang="en-US" dirty="0"/>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400506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351"/>
            <a:chOff x="4406900" y="2676525"/>
            <a:chExt cx="4268788" cy="2801603"/>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http://www.bcss.fgov.be</a:t>
              </a:r>
            </a:p>
            <a:p>
              <a:r>
                <a:rPr lang="fr-BE" sz="1600" dirty="0">
                  <a:sym typeface="Arial" pitchFamily="34" charset="0"/>
                </a:rPr>
                <a:t>http://www.frankrobben.be</a:t>
              </a:r>
              <a:endParaRPr lang="fr-BE" sz="1600" dirty="0"/>
            </a:p>
          </p:txBody>
        </p:sp>
      </p:grpSp>
      <p:sp>
        <p:nvSpPr>
          <p:cNvPr id="14"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24/03/2016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24/03/2016</a:t>
            </a: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24/03/2016</a:t>
            </a:r>
            <a:endParaRPr lang="en-US" dirty="0"/>
          </a:p>
        </p:txBody>
      </p:sp>
      <p:sp>
        <p:nvSpPr>
          <p:cNvPr id="6" name="Footer Placeholder 5"/>
          <p:cNvSpPr>
            <a:spLocks noGrp="1"/>
          </p:cNvSpPr>
          <p:nvPr>
            <p:ph type="ftr" sz="quarter" idx="11"/>
          </p:nvPr>
        </p:nvSpPr>
        <p:spPr/>
        <p:txBody>
          <a:bodyPr/>
          <a:lstStyle/>
          <a:p>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24/03/2016</a:t>
            </a:r>
            <a:endParaRPr lang="en-US" dirty="0"/>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24/03/2016</a:t>
            </a:r>
            <a:endParaRPr lang="en-US" dirty="0"/>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767"/>
            <a:chOff x="4406900" y="2676525"/>
            <a:chExt cx="4268788" cy="2802019"/>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http://www.bcss.fgov.be</a:t>
              </a:r>
            </a:p>
            <a:p>
              <a:r>
                <a:rPr lang="fr-BE" sz="1600" dirty="0">
                  <a:sym typeface="Arial" pitchFamily="34" charset="0"/>
                </a:rPr>
                <a:t>http://www.frankrobben.be</a:t>
              </a:r>
              <a:endParaRPr lang="fr-BE" sz="1600" dirty="0"/>
            </a:p>
          </p:txBody>
        </p:sp>
      </p:grpSp>
      <p:sp>
        <p:nvSpPr>
          <p:cNvPr id="3" name="TextBox 2"/>
          <p:cNvSpPr txBox="1"/>
          <p:nvPr userDrawn="1"/>
        </p:nvSpPr>
        <p:spPr>
          <a:xfrm>
            <a:off x="755576" y="2276872"/>
            <a:ext cx="7632848"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1808004"/>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7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24/03/2016</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200" b="0">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40" r:id="rId4"/>
    <p:sldLayoutId id="2147483738" r:id="rId5"/>
    <p:sldLayoutId id="2147483739" r:id="rId6"/>
    <p:sldLayoutId id="2147483741" r:id="rId7"/>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ehealth.fgov.b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nictiz.nl/" TargetMode="External"/><Relationship Id="rId5" Type="http://schemas.openxmlformats.org/officeDocument/2006/relationships/image" Target="../media/image7.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4800" b="1" cap="none" dirty="0" smtClean="0">
                <a:solidFill>
                  <a:srgbClr val="C00000"/>
                </a:solidFill>
              </a:rPr>
              <a:t>Mobile Health</a:t>
            </a:r>
            <a:endParaRPr lang="fr-BE" sz="4800" b="1"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pic>
        <p:nvPicPr>
          <p:cNvPr id="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spTree>
    <p:extLst>
      <p:ext uri="{BB962C8B-B14F-4D97-AF65-F5344CB8AC3E}">
        <p14:creationId xmlns:p14="http://schemas.microsoft.com/office/powerpoint/2010/main" val="4026548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ltLang="en-US" dirty="0">
                <a:sym typeface="Arial" charset="0"/>
              </a:rPr>
              <a:t>Applis de santé  - Exemples</a:t>
            </a: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10</a:t>
            </a:fld>
            <a:endParaRPr lang="fr-BE"/>
          </a:p>
        </p:txBody>
      </p:sp>
      <p:sp>
        <p:nvSpPr>
          <p:cNvPr id="5" name="Content Placeholder 4"/>
          <p:cNvSpPr>
            <a:spLocks noGrp="1"/>
          </p:cNvSpPr>
          <p:nvPr>
            <p:ph idx="1"/>
          </p:nvPr>
        </p:nvSpPr>
        <p:spPr/>
        <p:txBody>
          <a:bodyPr/>
          <a:lstStyle/>
          <a:p>
            <a:r>
              <a:rPr lang="fr-BE" dirty="0" smtClean="0"/>
              <a:t>iBaby: iBaby: échographie ‘do it yourself'</a:t>
            </a:r>
            <a:endParaRPr lang="fr-B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138944"/>
            <a:ext cx="4234217" cy="431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810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dirty="0" smtClean="0"/>
              <a:t>mHealth - Intérêt social</a:t>
            </a:r>
            <a:endParaRPr lang="fr-BE" altLang="en-US" dirty="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11</a:t>
            </a:fld>
            <a:endParaRPr lang="fr-BE"/>
          </a:p>
        </p:txBody>
      </p:sp>
      <p:sp>
        <p:nvSpPr>
          <p:cNvPr id="4" name="Content Placeholder 3"/>
          <p:cNvSpPr>
            <a:spLocks noGrp="1"/>
          </p:cNvSpPr>
          <p:nvPr>
            <p:ph idx="1"/>
          </p:nvPr>
        </p:nvSpPr>
        <p:spPr/>
        <p:txBody>
          <a:bodyPr>
            <a:normAutofit/>
          </a:bodyPr>
          <a:lstStyle/>
          <a:p>
            <a:r>
              <a:rPr lang="fr-BE" dirty="0" smtClean="0"/>
              <a:t>Améliorer la qualité des soins en mettant l'accent sur la prévention</a:t>
            </a:r>
          </a:p>
          <a:p>
            <a:endParaRPr lang="fr-BE" dirty="0" smtClean="0"/>
          </a:p>
          <a:p>
            <a:r>
              <a:rPr lang="fr-BE" dirty="0" smtClean="0"/>
              <a:t>Soutenir les soins à tout instant et en tout lieu, tant pour le patient que pour le prestataire de soins</a:t>
            </a:r>
            <a:endParaRPr lang="fr-BE" dirty="0"/>
          </a:p>
          <a:p>
            <a:endParaRPr lang="fr-BE" dirty="0"/>
          </a:p>
          <a:p>
            <a:r>
              <a:rPr lang="fr-BE" dirty="0" smtClean="0"/>
              <a:t>Autonomiser le patient</a:t>
            </a:r>
            <a:endParaRPr lang="fr-BE" dirty="0"/>
          </a:p>
          <a:p>
            <a:endParaRPr lang="fr-BE" dirty="0"/>
          </a:p>
          <a:p>
            <a:r>
              <a:rPr lang="fr-BE" dirty="0" smtClean="0"/>
              <a:t>Promouvoir l'innovation technologique et l'esprit d'entreprise</a:t>
            </a:r>
            <a:endParaRPr lang="fr-BE" dirty="0"/>
          </a:p>
          <a:p>
            <a:endParaRPr lang="fr-BE" dirty="0" smtClean="0"/>
          </a:p>
          <a:p>
            <a:endParaRPr lang="fr-BE" dirty="0"/>
          </a:p>
        </p:txBody>
      </p:sp>
    </p:spTree>
    <p:extLst>
      <p:ext uri="{BB962C8B-B14F-4D97-AF65-F5344CB8AC3E}">
        <p14:creationId xmlns:p14="http://schemas.microsoft.com/office/powerpoint/2010/main" val="98298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altLang="en-US" dirty="0" smtClean="0">
                <a:sym typeface="Arial" charset="0"/>
              </a:rPr>
              <a:t>Applis vs données</a:t>
            </a: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12</a:t>
            </a:fld>
            <a:endParaRPr lang="fr-BE"/>
          </a:p>
        </p:txBody>
      </p:sp>
      <p:sp>
        <p:nvSpPr>
          <p:cNvPr id="4" name="Content Placeholder 3"/>
          <p:cNvSpPr>
            <a:spLocks noGrp="1"/>
          </p:cNvSpPr>
          <p:nvPr>
            <p:ph idx="1"/>
          </p:nvPr>
        </p:nvSpPr>
        <p:spPr/>
        <p:txBody>
          <a:bodyPr>
            <a:normAutofit/>
          </a:bodyPr>
          <a:lstStyle/>
          <a:p>
            <a:r>
              <a:rPr lang="fr-BE" dirty="0" smtClean="0"/>
              <a:t>Les données sont  </a:t>
            </a:r>
          </a:p>
          <a:p>
            <a:pPr lvl="1"/>
            <a:r>
              <a:rPr lang="fr-BE" dirty="0" smtClean="0"/>
              <a:t>soit enregistrées et traitées au niveau local dans l’appareil mobile</a:t>
            </a:r>
          </a:p>
          <a:p>
            <a:pPr lvl="1"/>
            <a:r>
              <a:rPr lang="fr-BE" dirty="0" smtClean="0"/>
              <a:t>soit transmises par l’appareil mobile à une plateforme centrale qui est gérée par un partenaire spécialisé dans le traitement, l'agrégation et la transmission de ces données </a:t>
            </a:r>
          </a:p>
          <a:p>
            <a:endParaRPr lang="fr-BE" dirty="0" smtClean="0"/>
          </a:p>
          <a:p>
            <a:r>
              <a:rPr lang="fr-BE" dirty="0" smtClean="0"/>
              <a:t>Besoin de clarté sur les finalités du traitement de ces données: les applis et plateformes sont souvent créées par l'industrie pharmaceutique même ou par des firmes qui vendent les données de télémonitoring à des tiers</a:t>
            </a:r>
          </a:p>
        </p:txBody>
      </p:sp>
    </p:spTree>
    <p:extLst>
      <p:ext uri="{BB962C8B-B14F-4D97-AF65-F5344CB8AC3E}">
        <p14:creationId xmlns:p14="http://schemas.microsoft.com/office/powerpoint/2010/main" val="221274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dirty="0" smtClean="0"/>
              <a:t>Roadmap 2.0 – Objectifs mHealth</a:t>
            </a:r>
            <a:endParaRPr lang="fr-BE" altLang="en-US" dirty="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13</a:t>
            </a:fld>
            <a:endParaRPr lang="fr-BE"/>
          </a:p>
        </p:txBody>
      </p:sp>
      <p:sp>
        <p:nvSpPr>
          <p:cNvPr id="4" name="Content Placeholder 3"/>
          <p:cNvSpPr>
            <a:spLocks noGrp="1"/>
          </p:cNvSpPr>
          <p:nvPr>
            <p:ph idx="1"/>
          </p:nvPr>
        </p:nvSpPr>
        <p:spPr/>
        <p:txBody>
          <a:bodyPr>
            <a:normAutofit fontScale="92500" lnSpcReduction="20000"/>
          </a:bodyPr>
          <a:lstStyle/>
          <a:p>
            <a:r>
              <a:rPr lang="fr-BE" dirty="0" smtClean="0"/>
              <a:t>Réaliser une meilleure santé et un meilleur confort des citoyens (patients et utilisateurs) dans les soins de santé belges en facilitant un soutien des soins effectif et efficient qui a recours aux applications mHealth</a:t>
            </a:r>
          </a:p>
          <a:p>
            <a:r>
              <a:rPr lang="fr-BE" dirty="0" smtClean="0"/>
              <a:t>Créer un cadre dans le secteur des soins permettant d'intégrer les applications mHealth au niveau juridique, financier et organisationnel dans les accords de soins existants et nouveaux</a:t>
            </a:r>
          </a:p>
          <a:p>
            <a:r>
              <a:rPr lang="fr-BE" dirty="0" smtClean="0"/>
              <a:t>Rendre les services de la Plate-forme eHealth disponibles pour des applications mobiles</a:t>
            </a:r>
          </a:p>
          <a:p>
            <a:r>
              <a:rPr lang="fr-BE" dirty="0" smtClean="0"/>
              <a:t>Soutenir la qualité et l’accessibilité de m-Health</a:t>
            </a:r>
          </a:p>
          <a:p>
            <a:r>
              <a:rPr lang="fr-BE" dirty="0" smtClean="0"/>
              <a:t>Confier la direction des soins à l'utilisateur même grâce aux applications mHealth</a:t>
            </a:r>
          </a:p>
          <a:p>
            <a:r>
              <a:rPr lang="fr-BE" dirty="0" smtClean="0"/>
              <a:t>Réaliser une politique coordonnée mHealth en Belgique grâce à une application souple et simple au niveau administratif dans l'ensemble des régions</a:t>
            </a:r>
          </a:p>
          <a:p>
            <a:pPr lvl="1"/>
            <a:endParaRPr lang="fr-BE" dirty="0"/>
          </a:p>
          <a:p>
            <a:pPr lvl="1"/>
            <a:endParaRPr lang="fr-BE" dirty="0"/>
          </a:p>
          <a:p>
            <a:pPr lvl="1"/>
            <a:endParaRPr lang="fr-BE" dirty="0" smtClean="0"/>
          </a:p>
          <a:p>
            <a:pPr lvl="1"/>
            <a:endParaRPr lang="fr-BE" dirty="0"/>
          </a:p>
          <a:p>
            <a:endParaRPr lang="fr-BE" dirty="0"/>
          </a:p>
        </p:txBody>
      </p:sp>
    </p:spTree>
    <p:extLst>
      <p:ext uri="{BB962C8B-B14F-4D97-AF65-F5344CB8AC3E}">
        <p14:creationId xmlns:p14="http://schemas.microsoft.com/office/powerpoint/2010/main" val="240823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dirty="0" smtClean="0"/>
              <a:t>Roadmap 2.0 – mHealth</a:t>
            </a:r>
            <a:endParaRPr lang="fr-BE" altLang="en-US" dirty="0">
              <a:sym typeface="Arial" charset="0"/>
            </a:endParaRPr>
          </a:p>
        </p:txBody>
      </p:sp>
      <p:sp>
        <p:nvSpPr>
          <p:cNvPr id="4" name="Content Placeholder 3"/>
          <p:cNvSpPr>
            <a:spLocks noGrp="1"/>
          </p:cNvSpPr>
          <p:nvPr>
            <p:ph idx="1"/>
          </p:nvPr>
        </p:nvSpPr>
        <p:spPr/>
        <p:txBody>
          <a:bodyPr>
            <a:normAutofit/>
          </a:bodyPr>
          <a:lstStyle/>
          <a:p>
            <a:r>
              <a:rPr lang="fr-BE" dirty="0" smtClean="0"/>
              <a:t>Accent est mis sur les applications mHealth susceptibles d'être intégrées au système des soins de santé</a:t>
            </a:r>
          </a:p>
          <a:p>
            <a:endParaRPr lang="fr-BE" dirty="0" smtClean="0"/>
          </a:p>
          <a:p>
            <a:r>
              <a:rPr lang="fr-BE" dirty="0" smtClean="0"/>
              <a:t>Organismes publics responsables</a:t>
            </a:r>
          </a:p>
          <a:p>
            <a:pPr lvl="1"/>
            <a:r>
              <a:rPr lang="fr-BE" dirty="0" smtClean="0"/>
              <a:t>AFMPS (certification dispositifs médicaux)</a:t>
            </a:r>
          </a:p>
          <a:p>
            <a:pPr lvl="1"/>
            <a:r>
              <a:rPr lang="fr-BE" dirty="0" smtClean="0"/>
              <a:t>INAMI (remboursement)</a:t>
            </a:r>
          </a:p>
          <a:p>
            <a:pPr lvl="1"/>
            <a:r>
              <a:rPr lang="fr-BE" dirty="0" smtClean="0"/>
              <a:t>Plate-forme eHealth (aspects techniques)</a:t>
            </a:r>
          </a:p>
          <a:p>
            <a:pPr lvl="2"/>
            <a:endParaRPr lang="fr-BE" dirty="0" smtClean="0"/>
          </a:p>
          <a:p>
            <a:endParaRPr lang="fr-BE" dirty="0" smtClean="0"/>
          </a:p>
          <a:p>
            <a:endParaRPr lang="fr-BE" dirty="0"/>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14</a:t>
            </a:fld>
            <a:endParaRPr lang="fr-BE"/>
          </a:p>
        </p:txBody>
      </p:sp>
    </p:spTree>
    <p:extLst>
      <p:ext uri="{BB962C8B-B14F-4D97-AF65-F5344CB8AC3E}">
        <p14:creationId xmlns:p14="http://schemas.microsoft.com/office/powerpoint/2010/main" val="387472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fr-BE" dirty="0" smtClean="0"/>
              <a:t>Roadmap 2.0 – Répartition des tâches mHealth </a:t>
            </a:r>
            <a:endParaRPr lang="fr-BE" altLang="en-US" dirty="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15</a:t>
            </a:fld>
            <a:endParaRPr lang="fr-BE"/>
          </a:p>
        </p:txBody>
      </p:sp>
      <p:sp>
        <p:nvSpPr>
          <p:cNvPr id="4" name="Content Placeholder 3"/>
          <p:cNvSpPr>
            <a:spLocks noGrp="1"/>
          </p:cNvSpPr>
          <p:nvPr>
            <p:ph idx="1"/>
          </p:nvPr>
        </p:nvSpPr>
        <p:spPr/>
        <p:txBody>
          <a:bodyPr>
            <a:normAutofit fontScale="92500" lnSpcReduction="20000"/>
          </a:bodyPr>
          <a:lstStyle/>
          <a:p>
            <a:r>
              <a:rPr lang="fr-BE" dirty="0" smtClean="0"/>
              <a:t>L'entreprenariat social de soins et l'industrie examinent la plus-value des applications mHealth</a:t>
            </a:r>
          </a:p>
          <a:p>
            <a:r>
              <a:rPr lang="fr-BE" dirty="0" smtClean="0"/>
              <a:t>Les autorités, en synergie avec le modèle de gouvernance de coordination, et en ayant au maximum recours à des exemples et à des meilleures pratiques internationales, sont responsables pour</a:t>
            </a:r>
          </a:p>
          <a:p>
            <a:pPr lvl="1"/>
            <a:r>
              <a:rPr lang="fr-BE" dirty="0" smtClean="0"/>
              <a:t>la définition des principes généraux auxquels les applications mHealth doivent satisfaire dans un contexte de soins intégrés et de soins à distance remboursables</a:t>
            </a:r>
          </a:p>
          <a:p>
            <a:pPr lvl="1"/>
            <a:r>
              <a:rPr lang="fr-BE" dirty="0" smtClean="0"/>
              <a:t>l'organisation de l'accès mobile par l'ensemble des prestataires de soins et patients aux informations pertinentes dans le cadre de la continuité des soins</a:t>
            </a:r>
          </a:p>
          <a:p>
            <a:pPr lvl="1"/>
            <a:r>
              <a:rPr lang="fr-BE" dirty="0" smtClean="0"/>
              <a:t>le soutien de la qualité, de l'usage déontologique, de la sécurité et de l'accessibilité des applications mHealth</a:t>
            </a:r>
          </a:p>
          <a:p>
            <a:pPr lvl="1"/>
            <a:r>
              <a:rPr lang="fr-BE" dirty="0" smtClean="0"/>
              <a:t>le contrôle du respect de la vie privée lors de l'utilisation des applications mHealth</a:t>
            </a:r>
          </a:p>
          <a:p>
            <a:pPr lvl="1"/>
            <a:r>
              <a:rPr lang="fr-BE" dirty="0" smtClean="0"/>
              <a:t>la précision de la responsabilité des utilisateurs et de l'industrie lors de l'utilisation des applications mHealth</a:t>
            </a:r>
          </a:p>
          <a:p>
            <a:endParaRPr lang="fr-BE" dirty="0"/>
          </a:p>
          <a:p>
            <a:endParaRPr lang="fr-BE" dirty="0"/>
          </a:p>
        </p:txBody>
      </p:sp>
    </p:spTree>
    <p:extLst>
      <p:ext uri="{BB962C8B-B14F-4D97-AF65-F5344CB8AC3E}">
        <p14:creationId xmlns:p14="http://schemas.microsoft.com/office/powerpoint/2010/main" val="645890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fr-BE" dirty="0" smtClean="0"/>
              <a:t>Roadmap 2.0 – Points d'action mHealth </a:t>
            </a:r>
            <a:endParaRPr lang="fr-BE" altLang="en-US" dirty="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16</a:t>
            </a:fld>
            <a:endParaRPr lang="fr-BE"/>
          </a:p>
        </p:txBody>
      </p:sp>
      <p:sp>
        <p:nvSpPr>
          <p:cNvPr id="4" name="Content Placeholder 3"/>
          <p:cNvSpPr>
            <a:spLocks noGrp="1"/>
          </p:cNvSpPr>
          <p:nvPr>
            <p:ph idx="1"/>
          </p:nvPr>
        </p:nvSpPr>
        <p:spPr/>
        <p:txBody>
          <a:bodyPr>
            <a:normAutofit/>
          </a:bodyPr>
          <a:lstStyle/>
          <a:p>
            <a:r>
              <a:rPr lang="fr-BE" dirty="0" smtClean="0"/>
              <a:t>Les autorités le font grâce</a:t>
            </a:r>
          </a:p>
          <a:p>
            <a:pPr lvl="1"/>
            <a:r>
              <a:rPr lang="fr-BE" dirty="0" smtClean="0"/>
              <a:t>à la fixation de standards ou spécifications sur les plans de</a:t>
            </a:r>
          </a:p>
          <a:p>
            <a:pPr lvl="2"/>
            <a:r>
              <a:rPr lang="fr-BE" dirty="0" smtClean="0"/>
              <a:t>l'interopérabilité</a:t>
            </a:r>
          </a:p>
          <a:p>
            <a:pPr lvl="2"/>
            <a:r>
              <a:rPr lang="fr-BE" dirty="0" smtClean="0"/>
              <a:t>la sécurité de l'information et la protection de la vie privée (notamment gestion des utilisateurs et des accès, chiffrement, ...)</a:t>
            </a:r>
            <a:endParaRPr lang="fr-BE" dirty="0"/>
          </a:p>
          <a:p>
            <a:pPr lvl="2"/>
            <a:r>
              <a:rPr lang="fr-BE" dirty="0" smtClean="0"/>
              <a:t>la convivialité</a:t>
            </a:r>
          </a:p>
          <a:p>
            <a:pPr lvl="2"/>
            <a:r>
              <a:rPr lang="fr-BE" dirty="0" smtClean="0"/>
              <a:t>la fiabilité</a:t>
            </a:r>
            <a:endParaRPr lang="fr-BE" dirty="0"/>
          </a:p>
          <a:p>
            <a:pPr lvl="1"/>
            <a:r>
              <a:rPr lang="fr-BE" dirty="0" smtClean="0"/>
              <a:t>au contrôle du respect des standards</a:t>
            </a:r>
          </a:p>
          <a:p>
            <a:pPr lvl="1"/>
            <a:r>
              <a:rPr lang="fr-BE" dirty="0" smtClean="0"/>
              <a:t>au review indépendant et au review des utilisateurs</a:t>
            </a:r>
          </a:p>
          <a:p>
            <a:pPr lvl="1"/>
            <a:r>
              <a:rPr lang="fr-BE" dirty="0" smtClean="0"/>
              <a:t>à l'organisation de la formation</a:t>
            </a:r>
            <a:endParaRPr lang="fr-BE" dirty="0"/>
          </a:p>
          <a:p>
            <a:pPr lvl="1"/>
            <a:r>
              <a:rPr lang="fr-BE" dirty="0" smtClean="0"/>
              <a:t>aux directives relatives à l'utilisation des applications mHealth </a:t>
            </a:r>
          </a:p>
          <a:p>
            <a:pPr lvl="1"/>
            <a:r>
              <a:rPr lang="fr-BE" dirty="0" smtClean="0"/>
              <a:t>à la stimulation d'adaptations utiles spécifiques pour les groupes cibles</a:t>
            </a:r>
          </a:p>
          <a:p>
            <a:pPr lvl="1"/>
            <a:endParaRPr lang="fr-BE" dirty="0" smtClean="0"/>
          </a:p>
          <a:p>
            <a:endParaRPr lang="fr-BE" dirty="0"/>
          </a:p>
        </p:txBody>
      </p:sp>
    </p:spTree>
    <p:extLst>
      <p:ext uri="{BB962C8B-B14F-4D97-AF65-F5344CB8AC3E}">
        <p14:creationId xmlns:p14="http://schemas.microsoft.com/office/powerpoint/2010/main" val="4112757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fr-BE" dirty="0" smtClean="0"/>
              <a:t>Roadmap 2.0 – Points d'action mHealth</a:t>
            </a:r>
            <a:endParaRPr lang="fr-BE" altLang="en-US" dirty="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17</a:t>
            </a:fld>
            <a:endParaRPr lang="fr-BE"/>
          </a:p>
        </p:txBody>
      </p:sp>
      <p:sp>
        <p:nvSpPr>
          <p:cNvPr id="4" name="Content Placeholder 3"/>
          <p:cNvSpPr>
            <a:spLocks noGrp="1"/>
          </p:cNvSpPr>
          <p:nvPr>
            <p:ph idx="1"/>
          </p:nvPr>
        </p:nvSpPr>
        <p:spPr/>
        <p:txBody>
          <a:bodyPr>
            <a:normAutofit/>
          </a:bodyPr>
          <a:lstStyle/>
          <a:p>
            <a:endParaRPr lang="fr-BE" dirty="0" smtClean="0"/>
          </a:p>
          <a:p>
            <a:r>
              <a:rPr lang="fr-BE" dirty="0" smtClean="0"/>
              <a:t>5 use cases prioritaires</a:t>
            </a:r>
          </a:p>
          <a:p>
            <a:endParaRPr lang="fr-BE" dirty="0" smtClean="0"/>
          </a:p>
          <a:p>
            <a:r>
              <a:rPr lang="fr-BE" dirty="0"/>
              <a:t>C</a:t>
            </a:r>
            <a:r>
              <a:rPr lang="fr-BE" dirty="0" smtClean="0"/>
              <a:t>hoix sur la base de leur impact (nombre de patients x sévérité) et des outils techniques disponibles de mHealth</a:t>
            </a:r>
            <a:endParaRPr lang="fr-BE" dirty="0"/>
          </a:p>
          <a:p>
            <a:endParaRPr lang="fr-BE" dirty="0" smtClean="0"/>
          </a:p>
          <a:p>
            <a:r>
              <a:rPr lang="fr-BE" dirty="0" smtClean="0"/>
              <a:t>Le fonctionnement et les résultats de ces cases sont rendus publics et appliqués d'emblée dans une situation de marché concrète &gt; ils reçoivent la garantie politique d'être intégrés dans le système de santé belge</a:t>
            </a:r>
          </a:p>
          <a:p>
            <a:endParaRPr lang="fr-BE" dirty="0" smtClean="0"/>
          </a:p>
          <a:p>
            <a:pPr lvl="1"/>
            <a:endParaRPr lang="fr-BE" dirty="0" smtClean="0"/>
          </a:p>
        </p:txBody>
      </p:sp>
    </p:spTree>
    <p:extLst>
      <p:ext uri="{BB962C8B-B14F-4D97-AF65-F5344CB8AC3E}">
        <p14:creationId xmlns:p14="http://schemas.microsoft.com/office/powerpoint/2010/main" val="1040786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dirty="0" smtClean="0"/>
              <a:t>Roadmap 2.0 – Use cases prioritaires</a:t>
            </a:r>
            <a:endParaRPr lang="fr-BE" altLang="en-US" dirty="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18</a:t>
            </a:fld>
            <a:endParaRPr lang="fr-BE"/>
          </a:p>
        </p:txBody>
      </p:sp>
      <p:sp>
        <p:nvSpPr>
          <p:cNvPr id="4" name="Content Placeholder 3"/>
          <p:cNvSpPr>
            <a:spLocks noGrp="1"/>
          </p:cNvSpPr>
          <p:nvPr>
            <p:ph idx="1"/>
          </p:nvPr>
        </p:nvSpPr>
        <p:spPr/>
        <p:txBody>
          <a:bodyPr>
            <a:normAutofit fontScale="92500"/>
          </a:bodyPr>
          <a:lstStyle/>
          <a:p>
            <a:r>
              <a:rPr lang="fr-BE" sz="2200" dirty="0" smtClean="0"/>
              <a:t>Apoplexie (stroke): applis mHealth pour des soins aigus au moyen d'un traitement ultrarapide et spécialisé, pour la rééducation à domicile, la réintégration, l'accès mobile, l'autogestion et l'empowerment du patient et de l'environnement</a:t>
            </a:r>
          </a:p>
          <a:p>
            <a:r>
              <a:rPr lang="fr-BE" sz="2200" dirty="0" smtClean="0"/>
              <a:t>Maladies cardiovasculaires: gestion des risques et soins (lipides, poids, tension artérielle)</a:t>
            </a:r>
          </a:p>
          <a:p>
            <a:r>
              <a:rPr lang="fr-BE" sz="2200" dirty="0" smtClean="0"/>
              <a:t>Diabète: télésurveillance, tests </a:t>
            </a:r>
            <a:r>
              <a:rPr lang="fr-BE" sz="2200" i="1" dirty="0" smtClean="0"/>
              <a:t>point-of-care</a:t>
            </a:r>
            <a:r>
              <a:rPr lang="fr-BE" sz="2200" dirty="0" smtClean="0"/>
              <a:t> et soutien numérique des soins intégrés</a:t>
            </a:r>
          </a:p>
          <a:p>
            <a:r>
              <a:rPr lang="fr-BE" sz="2200" dirty="0" smtClean="0"/>
              <a:t>Soins de santé mentale: soins et psychothérapie à distance, compliance thérapeutique, combinaison avec des équipes mobiles, ...</a:t>
            </a:r>
          </a:p>
          <a:p>
            <a:r>
              <a:rPr lang="fr-BE" sz="2200" dirty="0" smtClean="0"/>
              <a:t>Douleur chronique : approche multidisciplinaire de la douleur chronique dans des centres de la douleur spécialisés avec surveillance du patient : effort, qualité du sommeil, intensité de la douleur et compliance thérapeutique</a:t>
            </a:r>
            <a:endParaRPr lang="fr-BE" sz="2200" dirty="0"/>
          </a:p>
        </p:txBody>
      </p:sp>
    </p:spTree>
    <p:extLst>
      <p:ext uri="{BB962C8B-B14F-4D97-AF65-F5344CB8AC3E}">
        <p14:creationId xmlns:p14="http://schemas.microsoft.com/office/powerpoint/2010/main" val="1527043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fr-BE" dirty="0" smtClean="0"/>
              <a:t>Roadmap 2.0 – Dates cibles points d'action</a:t>
            </a:r>
            <a:endParaRPr lang="fr-BE" altLang="en-US" dirty="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19</a:t>
            </a:fld>
            <a:endParaRPr lang="fr-BE"/>
          </a:p>
        </p:txBody>
      </p:sp>
      <p:sp>
        <p:nvSpPr>
          <p:cNvPr id="4" name="Content Placeholder 3"/>
          <p:cNvSpPr>
            <a:spLocks noGrp="1"/>
          </p:cNvSpPr>
          <p:nvPr>
            <p:ph idx="1"/>
          </p:nvPr>
        </p:nvSpPr>
        <p:spPr/>
        <p:txBody>
          <a:bodyPr>
            <a:normAutofit fontScale="92500" lnSpcReduction="10000"/>
          </a:bodyPr>
          <a:lstStyle/>
          <a:p>
            <a:pPr fontAlgn="t"/>
            <a:r>
              <a:rPr lang="fr-BE" dirty="0"/>
              <a:t>M</a:t>
            </a:r>
            <a:r>
              <a:rPr lang="fr-BE" dirty="0" smtClean="0"/>
              <a:t>i 2016</a:t>
            </a:r>
          </a:p>
          <a:p>
            <a:pPr lvl="1" fontAlgn="t"/>
            <a:r>
              <a:rPr lang="fr-BE" dirty="0" smtClean="0"/>
              <a:t>cadre défini pour les actions mHealth entre tous les niveaux de pouvoir, dans le but de les appliquer d'une manière aussi efficace et large et aussi simple que possible sur le plan administratif</a:t>
            </a:r>
          </a:p>
          <a:p>
            <a:pPr lvl="1" fontAlgn="t"/>
            <a:r>
              <a:rPr lang="fr-BE" dirty="0" smtClean="0"/>
              <a:t>valorisation progressive du nombre d'applications dans le contexte actuel (voir infra) et lancement des use cases prioritaires (voir supra)</a:t>
            </a:r>
          </a:p>
          <a:p>
            <a:pPr fontAlgn="t"/>
            <a:r>
              <a:rPr lang="fr-BE" dirty="0" smtClean="0"/>
              <a:t>Fin 2016</a:t>
            </a:r>
          </a:p>
          <a:p>
            <a:pPr lvl="1" fontAlgn="t"/>
            <a:r>
              <a:rPr lang="fr-BE" dirty="0" smtClean="0"/>
              <a:t>possibilité pour les prestataires de soins d'accéder par la voie mobile (via smartphones, tablettes, ...) aux données existantes dans le cadre de la continuité des soins &gt; appel aux fournisseurs de logiciels</a:t>
            </a:r>
          </a:p>
          <a:p>
            <a:pPr lvl="1" fontAlgn="t"/>
            <a:r>
              <a:rPr lang="fr-BE" dirty="0" smtClean="0"/>
              <a:t>proposition de cadre juridique, en ce compris les conditions de remboursement</a:t>
            </a:r>
          </a:p>
          <a:p>
            <a:pPr fontAlgn="t"/>
            <a:r>
              <a:rPr lang="fr-BE" dirty="0" smtClean="0"/>
              <a:t>Fin 2017: évaluation des 5 use cases prioritaires</a:t>
            </a:r>
          </a:p>
          <a:p>
            <a:pPr fontAlgn="t"/>
            <a:r>
              <a:rPr lang="fr-BE" dirty="0" smtClean="0"/>
              <a:t>Fin 2018: possibilité pour les patients d'avoir accès par la voie mobile à leur Personal Health Record </a:t>
            </a:r>
          </a:p>
          <a:p>
            <a:pPr lvl="1" fontAlgn="t"/>
            <a:endParaRPr lang="fr-BE" dirty="0"/>
          </a:p>
          <a:p>
            <a:pPr lvl="2" fontAlgn="t"/>
            <a:endParaRPr lang="fr-BE" dirty="0"/>
          </a:p>
        </p:txBody>
      </p:sp>
    </p:spTree>
    <p:extLst>
      <p:ext uri="{BB962C8B-B14F-4D97-AF65-F5344CB8AC3E}">
        <p14:creationId xmlns:p14="http://schemas.microsoft.com/office/powerpoint/2010/main" val="1792280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ltLang="en-US" dirty="0" smtClean="0">
                <a:sym typeface="Arial" charset="0"/>
              </a:rPr>
              <a:t>Structure de l'exposé</a:t>
            </a:r>
            <a:endParaRPr lang="fr-BE" altLang="en-US" dirty="0">
              <a:sym typeface="Arial" charset="0"/>
            </a:endParaRPr>
          </a:p>
        </p:txBody>
      </p:sp>
      <p:sp>
        <p:nvSpPr>
          <p:cNvPr id="5123" name="Rectangle 3"/>
          <p:cNvSpPr>
            <a:spLocks noGrp="1" noChangeArrowheads="1"/>
          </p:cNvSpPr>
          <p:nvPr>
            <p:ph idx="1"/>
          </p:nvPr>
        </p:nvSpPr>
        <p:spPr/>
        <p:txBody>
          <a:bodyPr>
            <a:normAutofit/>
          </a:bodyPr>
          <a:lstStyle/>
          <a:p>
            <a:r>
              <a:rPr lang="fr-BE" altLang="en-US" dirty="0" smtClean="0">
                <a:sym typeface="Arial" charset="0"/>
              </a:rPr>
              <a:t>Introduction</a:t>
            </a:r>
          </a:p>
          <a:p>
            <a:endParaRPr lang="fr-BE" altLang="en-US" dirty="0" smtClean="0">
              <a:sym typeface="Arial" charset="0"/>
            </a:endParaRPr>
          </a:p>
          <a:p>
            <a:r>
              <a:rPr lang="fr-BE" dirty="0" smtClean="0"/>
              <a:t>mHealth: exemples et intérêt social</a:t>
            </a:r>
          </a:p>
          <a:p>
            <a:endParaRPr lang="fr-BE" dirty="0" smtClean="0"/>
          </a:p>
          <a:p>
            <a:r>
              <a:rPr lang="fr-BE" altLang="en-US" dirty="0" smtClean="0">
                <a:sym typeface="Arial" charset="0"/>
              </a:rPr>
              <a:t>Roadmap 2.0</a:t>
            </a:r>
          </a:p>
          <a:p>
            <a:endParaRPr lang="fr-BE" altLang="en-US" dirty="0" smtClean="0">
              <a:sym typeface="Arial" charset="0"/>
            </a:endParaRPr>
          </a:p>
          <a:p>
            <a:r>
              <a:rPr lang="fr-BE" dirty="0" smtClean="0"/>
              <a:t>mHealth </a:t>
            </a:r>
            <a:r>
              <a:rPr lang="fr-BE" altLang="en-US" dirty="0">
                <a:sym typeface="Arial" charset="0"/>
              </a:rPr>
              <a:t>&amp; Plate-forme</a:t>
            </a:r>
            <a:r>
              <a:rPr lang="fr-BE" dirty="0" smtClean="0"/>
              <a:t> </a:t>
            </a:r>
            <a:r>
              <a:rPr lang="fr-BE" altLang="en-US" dirty="0" smtClean="0">
                <a:solidFill>
                  <a:srgbClr val="3E6E5A"/>
                </a:solidFill>
                <a:sym typeface="Arial" charset="0"/>
              </a:rPr>
              <a:t>eHealth</a:t>
            </a:r>
          </a:p>
          <a:p>
            <a:endParaRPr lang="fr-BE" dirty="0"/>
          </a:p>
          <a:p>
            <a:r>
              <a:rPr lang="fr-BE" dirty="0" smtClean="0"/>
              <a:t>Rôle de la Plate-forme </a:t>
            </a:r>
            <a:r>
              <a:rPr lang="fr-BE" altLang="en-US" dirty="0" smtClean="0">
                <a:solidFill>
                  <a:srgbClr val="3E6E5A"/>
                </a:solidFill>
                <a:sym typeface="Arial" charset="0"/>
              </a:rPr>
              <a:t>eHealth</a:t>
            </a:r>
          </a:p>
          <a:p>
            <a:endParaRPr lang="fr-BE" dirty="0" smtClean="0"/>
          </a:p>
          <a:p>
            <a:r>
              <a:rPr lang="fr-BE" dirty="0" smtClean="0"/>
              <a:t>Digital Health Valley</a:t>
            </a:r>
          </a:p>
          <a:p>
            <a:endParaRPr lang="fr-BE" altLang="en-US" dirty="0" smtClean="0">
              <a:solidFill>
                <a:srgbClr val="3E6E5A"/>
              </a:solidFill>
              <a:sym typeface="Arial" charset="0"/>
            </a:endParaRPr>
          </a:p>
          <a:p>
            <a:endParaRPr lang="fr-BE" altLang="en-US" dirty="0" smtClean="0">
              <a:solidFill>
                <a:srgbClr val="3E6E5A"/>
              </a:solidFill>
              <a:sym typeface="Arial" charset="0"/>
            </a:endParaRPr>
          </a:p>
          <a:p>
            <a:endParaRPr lang="fr-BE" altLang="en-US" dirty="0">
              <a:sym typeface="Arial" charset="0"/>
            </a:endParaRPr>
          </a:p>
          <a:p>
            <a:endParaRPr lang="fr-BE" altLang="en-US" dirty="0" smtClean="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a:t>
            </a:fld>
            <a:endParaRPr lang="fr-BE"/>
          </a:p>
        </p:txBody>
      </p:sp>
    </p:spTree>
    <p:extLst>
      <p:ext uri="{BB962C8B-B14F-4D97-AF65-F5344CB8AC3E}">
        <p14:creationId xmlns:p14="http://schemas.microsoft.com/office/powerpoint/2010/main" val="894793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dirty="0" smtClean="0"/>
              <a:t>Applications dans le contexte actuel</a:t>
            </a:r>
            <a:endParaRPr lang="fr-BE" altLang="en-US" dirty="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20</a:t>
            </a:fld>
            <a:endParaRPr lang="fr-BE"/>
          </a:p>
        </p:txBody>
      </p:sp>
      <p:sp>
        <p:nvSpPr>
          <p:cNvPr id="4" name="Content Placeholder 3"/>
          <p:cNvSpPr>
            <a:spLocks noGrp="1"/>
          </p:cNvSpPr>
          <p:nvPr>
            <p:ph idx="1"/>
          </p:nvPr>
        </p:nvSpPr>
        <p:spPr/>
        <p:txBody>
          <a:bodyPr>
            <a:normAutofit/>
          </a:bodyPr>
          <a:lstStyle/>
          <a:p>
            <a:r>
              <a:rPr lang="fr-BE" dirty="0" smtClean="0"/>
              <a:t>BelRAI* screener</a:t>
            </a:r>
            <a:endParaRPr lang="fr-BE" dirty="0"/>
          </a:p>
          <a:p>
            <a:pPr lvl="1"/>
            <a:r>
              <a:rPr lang="fr-BE" dirty="0" smtClean="0"/>
              <a:t>version simplifiée du BelRAI complet (voir infra)</a:t>
            </a:r>
            <a:endParaRPr lang="fr-BE" dirty="0"/>
          </a:p>
          <a:p>
            <a:pPr lvl="1"/>
            <a:r>
              <a:rPr lang="fr-BE" dirty="0" smtClean="0"/>
              <a:t>le screening est notamment réalisé sur place chez un citoyen</a:t>
            </a:r>
          </a:p>
          <a:p>
            <a:pPr lvl="1"/>
            <a:r>
              <a:rPr lang="fr-BE" dirty="0" smtClean="0"/>
              <a:t>développement cette année encore par l'INAMI d'une application mobile 'BelRAI-screener' &gt; un cahier des charges sera publié à cet effet</a:t>
            </a:r>
          </a:p>
          <a:p>
            <a:pPr lvl="1"/>
            <a:r>
              <a:rPr lang="fr-BE" dirty="0" smtClean="0"/>
              <a:t>en Flandre, un projet pilote sera lancé dans les prochains mois avec un screener mobile commercial de l'organisation Pyxima</a:t>
            </a:r>
          </a:p>
          <a:p>
            <a:pPr lvl="1"/>
            <a:endParaRPr lang="fr-BE" dirty="0"/>
          </a:p>
          <a:p>
            <a:pPr lvl="1"/>
            <a:endParaRPr lang="fr-BE" dirty="0" smtClean="0"/>
          </a:p>
          <a:p>
            <a:pPr marL="0" indent="0">
              <a:buNone/>
            </a:pPr>
            <a:endParaRPr lang="fr-BE" dirty="0"/>
          </a:p>
          <a:p>
            <a:pPr marL="0" indent="0">
              <a:buNone/>
            </a:pPr>
            <a:r>
              <a:rPr lang="fr-BE" dirty="0" smtClean="0"/>
              <a:t>* Belgian Resident Assessment Instrument</a:t>
            </a:r>
            <a:endParaRPr lang="fr-BE" dirty="0"/>
          </a:p>
          <a:p>
            <a:pPr fontAlgn="t"/>
            <a:endParaRPr lang="fr-BE" dirty="0"/>
          </a:p>
        </p:txBody>
      </p:sp>
    </p:spTree>
    <p:extLst>
      <p:ext uri="{BB962C8B-B14F-4D97-AF65-F5344CB8AC3E}">
        <p14:creationId xmlns:p14="http://schemas.microsoft.com/office/powerpoint/2010/main" val="319613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dirty="0" smtClean="0"/>
              <a:t>Applications dans le contexte actuel</a:t>
            </a:r>
            <a:endParaRPr lang="fr-BE" altLang="en-US" dirty="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21</a:t>
            </a:fld>
            <a:endParaRPr lang="fr-BE"/>
          </a:p>
        </p:txBody>
      </p:sp>
      <p:sp>
        <p:nvSpPr>
          <p:cNvPr id="4" name="Content Placeholder 3"/>
          <p:cNvSpPr>
            <a:spLocks noGrp="1"/>
          </p:cNvSpPr>
          <p:nvPr>
            <p:ph idx="1"/>
          </p:nvPr>
        </p:nvSpPr>
        <p:spPr/>
        <p:txBody>
          <a:bodyPr>
            <a:normAutofit/>
          </a:bodyPr>
          <a:lstStyle/>
          <a:p>
            <a:r>
              <a:rPr lang="fr-BE" dirty="0" smtClean="0"/>
              <a:t>BelRAI screener</a:t>
            </a:r>
            <a:endParaRPr lang="fr-BE" dirty="0"/>
          </a:p>
          <a:p>
            <a:pPr lvl="1"/>
            <a:r>
              <a:rPr lang="fr-BE" dirty="0" smtClean="0"/>
              <a:t>instrument de dépistage succinct permettant de déterminer quels clients dans les soins à domicile et les soins résidentiels ont besoin d'une évaluation BelRAI complète</a:t>
            </a:r>
          </a:p>
          <a:p>
            <a:pPr lvl="1"/>
            <a:r>
              <a:rPr lang="fr-BE" dirty="0" smtClean="0"/>
              <a:t>le point départ est que les clients recevant des soins professionnels n'ont pas tous besoin d'un assessment gériatrique compréhensif (CGA)</a:t>
            </a:r>
          </a:p>
          <a:p>
            <a:pPr lvl="1"/>
            <a:r>
              <a:rPr lang="fr-BE" dirty="0" smtClean="0"/>
              <a:t>la plus-value d'un CGA et l'investissement temporel y nécessaire, en particulier dans les soins à domicile, ne sont pas en équilibre </a:t>
            </a:r>
            <a:r>
              <a:rPr lang="fr-BE" dirty="0"/>
              <a:t>chez tous les </a:t>
            </a:r>
            <a:r>
              <a:rPr lang="fr-BE" dirty="0" smtClean="0"/>
              <a:t>clients</a:t>
            </a:r>
            <a:r>
              <a:rPr lang="fr-BE" dirty="0"/>
              <a:t> </a:t>
            </a:r>
            <a:r>
              <a:rPr lang="fr-BE" dirty="0" smtClean="0"/>
              <a:t>&gt; il s'agit d'un problème d'efficacité</a:t>
            </a:r>
          </a:p>
          <a:p>
            <a:pPr lvl="1"/>
            <a:r>
              <a:rPr lang="fr-BE" dirty="0" smtClean="0"/>
              <a:t>BelRAI Screener constitue une solution qui satisfait à la nécessité d’un système graduel de sorte que le BelRAI complet ne doive pas être rempli pour les personnes moins dépendantes</a:t>
            </a:r>
            <a:endParaRPr lang="fr-BE" dirty="0"/>
          </a:p>
          <a:p>
            <a:pPr fontAlgn="t"/>
            <a:endParaRPr lang="fr-BE" dirty="0"/>
          </a:p>
        </p:txBody>
      </p:sp>
    </p:spTree>
    <p:extLst>
      <p:ext uri="{BB962C8B-B14F-4D97-AF65-F5344CB8AC3E}">
        <p14:creationId xmlns:p14="http://schemas.microsoft.com/office/powerpoint/2010/main" val="3225031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dirty="0" smtClean="0"/>
              <a:t>Applications dans le contexte actuel</a:t>
            </a:r>
            <a:endParaRPr lang="fr-BE" altLang="en-US" dirty="0">
              <a:solidFill>
                <a:srgbClr val="3E6E5A"/>
              </a:solidFill>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22</a:t>
            </a:fld>
            <a:endParaRPr lang="fr-BE"/>
          </a:p>
        </p:txBody>
      </p:sp>
      <p:sp>
        <p:nvSpPr>
          <p:cNvPr id="4" name="Content Placeholder 3"/>
          <p:cNvSpPr>
            <a:spLocks noGrp="1"/>
          </p:cNvSpPr>
          <p:nvPr>
            <p:ph idx="1"/>
          </p:nvPr>
        </p:nvSpPr>
        <p:spPr/>
        <p:txBody>
          <a:bodyPr>
            <a:normAutofit/>
          </a:bodyPr>
          <a:lstStyle/>
          <a:p>
            <a:r>
              <a:rPr lang="fr-BE" dirty="0" smtClean="0"/>
              <a:t>Vitalink &amp; applications mobiles</a:t>
            </a:r>
            <a:endParaRPr lang="fr-BE" dirty="0"/>
          </a:p>
          <a:p>
            <a:pPr lvl="1"/>
            <a:r>
              <a:rPr lang="fr-BE" dirty="0" smtClean="0"/>
              <a:t>sur la base des sets de données déjà disponibles dans Vitalink ou qui y seront ajoutés à l'avenir, l'utilité d'applications mobiles d'introduction et de mise à disposition de données est vérifiée</a:t>
            </a:r>
            <a:endParaRPr lang="fr-BE" dirty="0"/>
          </a:p>
          <a:p>
            <a:pPr lvl="1"/>
            <a:r>
              <a:rPr lang="fr-BE" dirty="0" smtClean="0"/>
              <a:t>à l'heure actuelle, Vitalink contient notamment des données de vaccination et le schéma de médication &gt; ces données pourraient être mises à la disposition des prestataires de soins et/ou du citoyen via une application mobile</a:t>
            </a:r>
            <a:endParaRPr lang="fr-BE" dirty="0"/>
          </a:p>
          <a:p>
            <a:pPr lvl="1"/>
            <a:r>
              <a:rPr lang="fr-BE" dirty="0" smtClean="0"/>
              <a:t>à l'avenir, Vitalink sera élargi d'un journal &gt; application mobile possible pour la consultation et l'adaptation du journal</a:t>
            </a:r>
            <a:endParaRPr lang="fr-BE" dirty="0"/>
          </a:p>
          <a:p>
            <a:pPr fontAlgn="t"/>
            <a:endParaRPr lang="fr-BE" dirty="0"/>
          </a:p>
        </p:txBody>
      </p:sp>
    </p:spTree>
    <p:extLst>
      <p:ext uri="{BB962C8B-B14F-4D97-AF65-F5344CB8AC3E}">
        <p14:creationId xmlns:p14="http://schemas.microsoft.com/office/powerpoint/2010/main" val="574266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dirty="0" smtClean="0"/>
              <a:t>Applications dans le contexte actuel</a:t>
            </a:r>
            <a:endParaRPr lang="fr-BE" altLang="en-US" dirty="0">
              <a:solidFill>
                <a:srgbClr val="3E6E5A"/>
              </a:solidFill>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23</a:t>
            </a:fld>
            <a:endParaRPr lang="fr-BE"/>
          </a:p>
        </p:txBody>
      </p:sp>
      <p:sp>
        <p:nvSpPr>
          <p:cNvPr id="4" name="Content Placeholder 3"/>
          <p:cNvSpPr>
            <a:spLocks noGrp="1"/>
          </p:cNvSpPr>
          <p:nvPr>
            <p:ph idx="1"/>
          </p:nvPr>
        </p:nvSpPr>
        <p:spPr/>
        <p:txBody>
          <a:bodyPr>
            <a:normAutofit fontScale="92500" lnSpcReduction="10000"/>
          </a:bodyPr>
          <a:lstStyle/>
          <a:p>
            <a:r>
              <a:rPr lang="fr-BE" dirty="0" smtClean="0"/>
              <a:t>CoZo</a:t>
            </a:r>
            <a:endParaRPr lang="fr-BE" dirty="0"/>
          </a:p>
          <a:p>
            <a:pPr lvl="1"/>
            <a:r>
              <a:rPr lang="fr-BE" dirty="0" smtClean="0"/>
              <a:t>appli mobile est développée pour l'accès mobile à CoZo (plateforme de soins collaborative - hub hospitalier de Gand)</a:t>
            </a:r>
          </a:p>
          <a:p>
            <a:pPr lvl="1"/>
            <a:r>
              <a:rPr lang="fr-BE" dirty="0" smtClean="0"/>
              <a:t>public cible &gt; dans un premier temps, les médecins, par la suite, les patients devraient aussi recevoir un accès</a:t>
            </a:r>
          </a:p>
          <a:p>
            <a:r>
              <a:rPr lang="fr-BE" dirty="0" smtClean="0"/>
              <a:t>fournisseurs DMI</a:t>
            </a:r>
            <a:endParaRPr lang="fr-BE" dirty="0"/>
          </a:p>
          <a:p>
            <a:pPr lvl="1"/>
            <a:r>
              <a:rPr lang="fr-BE" dirty="0" smtClean="0"/>
              <a:t>accès sécurisé au DMI à partir d'appareils mobiles</a:t>
            </a:r>
            <a:endParaRPr lang="fr-BE" dirty="0"/>
          </a:p>
          <a:p>
            <a:pPr lvl="1"/>
            <a:r>
              <a:rPr lang="fr-BE" dirty="0" smtClean="0"/>
              <a:t>accès transparent à partir du DMI à des sources externes (Vitalink, CoZo, eHealthBox, Recip-e, enz.)</a:t>
            </a:r>
            <a:endParaRPr lang="fr-BE" dirty="0"/>
          </a:p>
          <a:p>
            <a:r>
              <a:rPr lang="fr-BE" dirty="0" smtClean="0"/>
              <a:t>Croix Jaune et Blanche</a:t>
            </a:r>
            <a:endParaRPr lang="fr-BE" dirty="0"/>
          </a:p>
          <a:p>
            <a:pPr lvl="1"/>
            <a:r>
              <a:rPr lang="fr-BE" dirty="0" smtClean="0"/>
              <a:t>à l'heure actuelle, un portail web (extranet) est en cours de développement pour les médecins et les patients &gt; aussi par la voie mobile à l'avenir</a:t>
            </a:r>
            <a:endParaRPr lang="fr-BE" dirty="0"/>
          </a:p>
          <a:p>
            <a:pPr lvl="1"/>
            <a:r>
              <a:rPr lang="fr-BE" dirty="0" smtClean="0"/>
              <a:t>un infirmier à domicile est, dans le cadre de la facturation tiers payant, obligé de lire l'eID à chaque visite &gt; il y a lieu de se demander si cela ne peut être réalisé plus efficacement</a:t>
            </a:r>
            <a:endParaRPr lang="fr-BE" dirty="0"/>
          </a:p>
          <a:p>
            <a:endParaRPr lang="fr-BE" dirty="0"/>
          </a:p>
          <a:p>
            <a:pPr fontAlgn="t"/>
            <a:endParaRPr lang="fr-BE" dirty="0"/>
          </a:p>
        </p:txBody>
      </p:sp>
    </p:spTree>
    <p:extLst>
      <p:ext uri="{BB962C8B-B14F-4D97-AF65-F5344CB8AC3E}">
        <p14:creationId xmlns:p14="http://schemas.microsoft.com/office/powerpoint/2010/main" val="695926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
            </a:r>
            <a:br/>
            <a:r>
              <a:t/>
            </a:r>
            <a:br/>
            <a:r>
              <a:rPr lang="fr-BE" sz="4400" b="1" dirty="0"/>
              <a:t>Rôle et responsabilités de la Plate-forme </a:t>
            </a:r>
            <a:r>
              <a:rPr lang="fr-BE" sz="4400" b="1" dirty="0">
                <a:solidFill>
                  <a:srgbClr val="3E6E5A"/>
                </a:solidFill>
              </a:rPr>
              <a:t>eHealth</a:t>
            </a:r>
            <a:r>
              <a:t/>
            </a:r>
            <a:br/>
            <a:endParaRPr lang="fr-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6" name="Date Placeholder 1"/>
          <p:cNvSpPr>
            <a:spLocks noGrp="1"/>
          </p:cNvSpPr>
          <p:nvPr>
            <p:ph type="dt" sz="half" idx="10"/>
          </p:nvPr>
        </p:nvSpPr>
        <p:spPr>
          <a:xfrm>
            <a:off x="457200" y="18288"/>
            <a:ext cx="2895600" cy="329184"/>
          </a:xfrm>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24</a:t>
            </a:fld>
            <a:endParaRPr lang="fr-BE" dirty="0"/>
          </a:p>
        </p:txBody>
      </p:sp>
    </p:spTree>
    <p:extLst>
      <p:ext uri="{BB962C8B-B14F-4D97-AF65-F5344CB8AC3E}">
        <p14:creationId xmlns:p14="http://schemas.microsoft.com/office/powerpoint/2010/main" val="3626069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fr-BE" altLang="en-US" sz="800" b="1" dirty="0" smtClean="0"/>
          </a:p>
          <a:p>
            <a:pPr eaLnBrk="1" hangingPunct="1"/>
            <a:r>
              <a:rPr lang="fr-BE" altLang="en-US" sz="2000" b="1" dirty="0" smtClean="0"/>
              <a:t>Comment ?</a:t>
            </a:r>
          </a:p>
          <a:p>
            <a:pPr eaLnBrk="1" hangingPunct="1"/>
            <a:endParaRPr lang="fr-BE" altLang="en-US" sz="800" b="1" dirty="0" smtClean="0"/>
          </a:p>
          <a:p>
            <a:pPr lvl="1" eaLnBrk="1" hangingPunct="1"/>
            <a:r>
              <a:rPr lang="fr-BE" altLang="en-US" sz="1800" dirty="0" smtClean="0"/>
              <a:t>grâce à une </a:t>
            </a:r>
            <a:r>
              <a:rPr lang="fr-BE" altLang="en-US" sz="1800" b="1" dirty="0" smtClean="0"/>
              <a:t>prestation de services</a:t>
            </a:r>
            <a:r>
              <a:rPr lang="fr-BE" altLang="en-US" sz="1800" dirty="0" smtClean="0"/>
              <a:t> et un </a:t>
            </a:r>
            <a:r>
              <a:rPr lang="fr-BE" altLang="en-US" sz="1800" b="1" dirty="0" smtClean="0"/>
              <a:t>échange d’informations électroniques mutuels bien organisés</a:t>
            </a:r>
            <a:r>
              <a:rPr lang="fr-BE" altLang="en-US" sz="1800" dirty="0" smtClean="0"/>
              <a:t> entre tous les acteurs des soins de santé</a:t>
            </a:r>
          </a:p>
          <a:p>
            <a:pPr lvl="1" eaLnBrk="1" hangingPunct="1"/>
            <a:r>
              <a:rPr lang="fr-BE" altLang="en-US" sz="1800" dirty="0" smtClean="0"/>
              <a:t>tout en offrant les </a:t>
            </a:r>
            <a:r>
              <a:rPr lang="fr-BE" altLang="en-US" sz="1800" b="1" dirty="0" smtClean="0"/>
              <a:t>garanties nécessaires</a:t>
            </a:r>
            <a:r>
              <a:rPr lang="fr-BE" altLang="en-US" sz="1800" dirty="0" smtClean="0"/>
              <a:t> au niveau de la</a:t>
            </a:r>
            <a:r>
              <a:rPr lang="fr-BE" altLang="en-US" sz="1800" b="1" dirty="0" smtClean="0"/>
              <a:t> sécurité de l’information</a:t>
            </a:r>
            <a:r>
              <a:rPr lang="fr-BE" altLang="en-US" sz="1800" dirty="0" smtClean="0"/>
              <a:t>, de la </a:t>
            </a:r>
            <a:r>
              <a:rPr lang="fr-BE" altLang="en-US" sz="1800" b="1" dirty="0" smtClean="0"/>
              <a:t>protection de la vie privée</a:t>
            </a:r>
            <a:r>
              <a:rPr lang="fr-BE" altLang="en-US" sz="1800" dirty="0" smtClean="0"/>
              <a:t> et du </a:t>
            </a:r>
            <a:r>
              <a:rPr lang="fr-BE" altLang="en-US" sz="1800" b="1" dirty="0" smtClean="0"/>
              <a:t>secret professionnel</a:t>
            </a:r>
          </a:p>
          <a:p>
            <a:pPr lvl="1" eaLnBrk="1" hangingPunct="1"/>
            <a:endParaRPr lang="fr-BE" altLang="en-US" sz="800" b="1" dirty="0" smtClean="0"/>
          </a:p>
          <a:p>
            <a:pPr eaLnBrk="1" hangingPunct="1"/>
            <a:r>
              <a:rPr lang="fr-BE" altLang="en-US" sz="2000" b="1" dirty="0" smtClean="0"/>
              <a:t>Quoi ?</a:t>
            </a:r>
          </a:p>
          <a:p>
            <a:pPr eaLnBrk="1" hangingPunct="1"/>
            <a:endParaRPr lang="fr-BE" altLang="en-US" sz="800" b="1" dirty="0" smtClean="0"/>
          </a:p>
          <a:p>
            <a:pPr lvl="1" eaLnBrk="1" hangingPunct="1"/>
            <a:r>
              <a:rPr lang="fr-BE" altLang="en-US" sz="1800" dirty="0" smtClean="0"/>
              <a:t>optimaliser la </a:t>
            </a:r>
            <a:r>
              <a:rPr lang="fr-BE" altLang="en-US" sz="1800" b="1" dirty="0" smtClean="0"/>
              <a:t>qualité </a:t>
            </a:r>
            <a:r>
              <a:rPr lang="fr-BE" altLang="en-US" sz="1800" dirty="0" smtClean="0"/>
              <a:t>et la </a:t>
            </a:r>
            <a:r>
              <a:rPr lang="fr-BE" altLang="en-US" sz="1800" b="1" dirty="0" smtClean="0"/>
              <a:t>continuité</a:t>
            </a:r>
            <a:r>
              <a:rPr lang="fr-BE" altLang="en-US" sz="1800" dirty="0" smtClean="0"/>
              <a:t> des prestations de soins de santé </a:t>
            </a:r>
          </a:p>
          <a:p>
            <a:pPr lvl="1" eaLnBrk="1" hangingPunct="1"/>
            <a:r>
              <a:rPr lang="fr-BE" altLang="en-US" sz="1800" dirty="0" smtClean="0"/>
              <a:t>optimaliser la </a:t>
            </a:r>
            <a:r>
              <a:rPr lang="fr-BE" altLang="en-US" sz="1800" b="1" dirty="0" smtClean="0"/>
              <a:t>sécurité du patient</a:t>
            </a:r>
          </a:p>
          <a:p>
            <a:pPr lvl="1" eaLnBrk="1" hangingPunct="1"/>
            <a:r>
              <a:rPr lang="fr-BE" altLang="en-US" sz="1800" b="1" dirty="0" smtClean="0"/>
              <a:t>simplifier les formalités administratives</a:t>
            </a:r>
            <a:r>
              <a:rPr lang="fr-BE" dirty="0" smtClean="0"/>
              <a:t> pour </a:t>
            </a:r>
            <a:r>
              <a:rPr lang="fr-BE" altLang="en-US" sz="1800" dirty="0" smtClean="0"/>
              <a:t>tous les acteurs des soins de santé</a:t>
            </a:r>
          </a:p>
          <a:p>
            <a:pPr lvl="1" eaLnBrk="1" hangingPunct="1"/>
            <a:r>
              <a:rPr lang="fr-BE" altLang="en-US" sz="1800" dirty="0" smtClean="0"/>
              <a:t>offrir un </a:t>
            </a:r>
            <a:r>
              <a:rPr lang="fr-BE" altLang="en-US" sz="1800" b="1" dirty="0" smtClean="0"/>
              <a:t>soutien </a:t>
            </a:r>
            <a:r>
              <a:rPr lang="fr-BE" altLang="en-US" sz="1800" dirty="0" smtClean="0"/>
              <a:t>optimal à la politique des soins de santé</a:t>
            </a:r>
          </a:p>
          <a:p>
            <a:pPr lvl="1" eaLnBrk="1" hangingPunct="1"/>
            <a:endParaRPr lang="fr-BE" altLang="en-US" dirty="0" smtClean="0"/>
          </a:p>
          <a:p>
            <a:pPr eaLnBrk="1" hangingPunct="1"/>
            <a:endParaRPr lang="fr-BE" altLang="en-US" dirty="0" smtClean="0"/>
          </a:p>
        </p:txBody>
      </p:sp>
      <p:sp>
        <p:nvSpPr>
          <p:cNvPr id="2" name="Title 1"/>
          <p:cNvSpPr>
            <a:spLocks noGrp="1"/>
          </p:cNvSpPr>
          <p:nvPr>
            <p:ph type="title"/>
          </p:nvPr>
        </p:nvSpPr>
        <p:spPr/>
        <p:txBody>
          <a:bodyPr/>
          <a:lstStyle/>
          <a:p>
            <a:r>
              <a:rPr lang="fr-BE" altLang="en-US" dirty="0"/>
              <a:t>Objectifs la plate-forme</a:t>
            </a:r>
            <a:r>
              <a:rPr lang="fr-BE" dirty="0" smtClean="0"/>
              <a:t> </a:t>
            </a:r>
            <a:r>
              <a:rPr lang="fr-BE" altLang="en-US" dirty="0">
                <a:solidFill>
                  <a:srgbClr val="3E6E5A"/>
                </a:solidFill>
              </a:rPr>
              <a:t>eHealth</a:t>
            </a:r>
            <a:endParaRPr lang="fr-BE" dirty="0"/>
          </a:p>
        </p:txBody>
      </p:sp>
      <p:sp>
        <p:nvSpPr>
          <p:cNvPr id="5" name="Date Placeholder 1"/>
          <p:cNvSpPr>
            <a:spLocks noGrp="1"/>
          </p:cNvSpPr>
          <p:nvPr>
            <p:ph type="dt" sz="half" idx="10"/>
          </p:nvPr>
        </p:nvSpPr>
        <p:spPr>
          <a:xfrm>
            <a:off x="457200" y="18288"/>
            <a:ext cx="2895600" cy="329184"/>
          </a:xfrm>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25</a:t>
            </a:fld>
            <a:endParaRPr lang="fr-BE" dirty="0"/>
          </a:p>
        </p:txBody>
      </p:sp>
    </p:spTree>
    <p:extLst>
      <p:ext uri="{BB962C8B-B14F-4D97-AF65-F5344CB8AC3E}">
        <p14:creationId xmlns:p14="http://schemas.microsoft.com/office/powerpoint/2010/main" val="242684056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ltLang="en-US" smtClean="0">
                <a:sym typeface="Arial" charset="0"/>
              </a:rPr>
              <a:t>10 missions</a:t>
            </a:r>
            <a:endParaRPr lang="fr-BE" dirty="0"/>
          </a:p>
        </p:txBody>
      </p:sp>
      <p:sp>
        <p:nvSpPr>
          <p:cNvPr id="15363" name="Rectangle 3"/>
          <p:cNvSpPr>
            <a:spLocks noGrp="1" noChangeArrowheads="1"/>
          </p:cNvSpPr>
          <p:nvPr>
            <p:ph idx="1"/>
          </p:nvPr>
        </p:nvSpPr>
        <p:spPr/>
        <p:txBody>
          <a:bodyPr>
            <a:normAutofit fontScale="92500"/>
          </a:bodyPr>
          <a:lstStyle/>
          <a:p>
            <a:r>
              <a:rPr lang="fr-BE" altLang="en-US" dirty="0" smtClean="0">
                <a:sym typeface="Arial" charset="0"/>
              </a:rPr>
              <a:t>Développer une vision et une stratégie en matière d'</a:t>
            </a:r>
            <a:r>
              <a:rPr lang="fr-BE" altLang="en-US" dirty="0" smtClean="0">
                <a:solidFill>
                  <a:srgbClr val="3E6E5A"/>
                </a:solidFill>
                <a:sym typeface="Arial" charset="0"/>
              </a:rPr>
              <a:t>eHealth</a:t>
            </a:r>
            <a:r>
              <a:rPr lang="fr-BE" dirty="0" smtClean="0"/>
              <a:t> </a:t>
            </a:r>
          </a:p>
          <a:p>
            <a:endParaRPr lang="fr-BE" altLang="en-US" dirty="0" smtClean="0">
              <a:sym typeface="Arial" charset="0"/>
            </a:endParaRPr>
          </a:p>
          <a:p>
            <a:r>
              <a:rPr lang="fr-BE" altLang="en-US" dirty="0" smtClean="0">
                <a:sym typeface="Arial" charset="0"/>
              </a:rPr>
              <a:t>Organiser la collaboration avec d’autres instances publiques chargées de la coordination de la prestation de services électronique</a:t>
            </a:r>
            <a:r>
              <a:rPr lang="fr-BE" dirty="0" smtClean="0"/>
              <a:t> </a:t>
            </a:r>
          </a:p>
          <a:p>
            <a:endParaRPr lang="fr-BE" altLang="en-US" dirty="0" smtClean="0">
              <a:sym typeface="Arial" charset="0"/>
            </a:endParaRPr>
          </a:p>
          <a:p>
            <a:r>
              <a:rPr lang="fr-BE" altLang="en-US" dirty="0" smtClean="0">
                <a:sym typeface="Arial" charset="0"/>
              </a:rPr>
              <a:t>Etre le moteur des changements nécessaires en vue de l'exécution de la vision et de la stratégie en matière d'</a:t>
            </a:r>
            <a:r>
              <a:rPr lang="fr-BE" altLang="en-US" dirty="0" smtClean="0">
                <a:solidFill>
                  <a:srgbClr val="3E6E5A"/>
                </a:solidFill>
                <a:sym typeface="Arial" charset="0"/>
              </a:rPr>
              <a:t>eHealth</a:t>
            </a:r>
            <a:r>
              <a:rPr lang="fr-BE" dirty="0" smtClean="0"/>
              <a:t>  </a:t>
            </a:r>
          </a:p>
          <a:p>
            <a:endParaRPr lang="fr-BE" altLang="en-US" dirty="0" smtClean="0">
              <a:sym typeface="Arial" charset="0"/>
            </a:endParaRPr>
          </a:p>
          <a:p>
            <a:r>
              <a:rPr lang="fr-BE" altLang="en-US" dirty="0" smtClean="0">
                <a:sym typeface="Arial" charset="0"/>
              </a:rPr>
              <a:t>Déterminer des normes, standards, spécifications fonctionnels et techniques ainsi qu'une architecture de base en matière de TIC  </a:t>
            </a:r>
          </a:p>
          <a:p>
            <a:endParaRPr lang="fr-BE" altLang="en-US" dirty="0" smtClean="0">
              <a:sym typeface="Arial" charset="0"/>
            </a:endParaRPr>
          </a:p>
          <a:p>
            <a:endParaRPr lang="fr-BE" altLang="en-US" dirty="0" smtClean="0">
              <a:sym typeface="Arial" charset="0"/>
            </a:endParaRPr>
          </a:p>
        </p:txBody>
      </p:sp>
      <p:sp>
        <p:nvSpPr>
          <p:cNvPr id="6"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26</a:t>
            </a:fld>
            <a:endParaRPr lang="fr-BE"/>
          </a:p>
        </p:txBody>
      </p:sp>
    </p:spTree>
    <p:extLst>
      <p:ext uri="{BB962C8B-B14F-4D97-AF65-F5344CB8AC3E}">
        <p14:creationId xmlns:p14="http://schemas.microsoft.com/office/powerpoint/2010/main" val="87759086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sym typeface="Arial" charset="0"/>
              </a:rPr>
              <a:t>10 missions</a:t>
            </a:r>
            <a:endParaRPr lang="fr-BE" dirty="0"/>
          </a:p>
        </p:txBody>
      </p:sp>
      <p:sp>
        <p:nvSpPr>
          <p:cNvPr id="16387" name="Rectangle 3"/>
          <p:cNvSpPr>
            <a:spLocks noGrp="1" noChangeArrowheads="1"/>
          </p:cNvSpPr>
          <p:nvPr>
            <p:ph idx="1"/>
          </p:nvPr>
        </p:nvSpPr>
        <p:spPr/>
        <p:txBody>
          <a:bodyPr>
            <a:normAutofit/>
          </a:bodyPr>
          <a:lstStyle/>
          <a:p>
            <a:r>
              <a:rPr lang="fr-BE" altLang="en-US" dirty="0">
                <a:sym typeface="Arial" charset="0"/>
              </a:rPr>
              <a:t>Enregistrer des logiciels de gestion des dossiers de patients électroniques  </a:t>
            </a:r>
            <a:endParaRPr lang="fr-BE" altLang="en-US" dirty="0" smtClean="0">
              <a:sym typeface="Arial" charset="0"/>
            </a:endParaRPr>
          </a:p>
          <a:p>
            <a:endParaRPr lang="fr-BE" altLang="en-US" dirty="0">
              <a:sym typeface="Arial" charset="0"/>
            </a:endParaRPr>
          </a:p>
          <a:p>
            <a:r>
              <a:rPr lang="fr-BE" altLang="en-US" dirty="0" smtClean="0">
                <a:sym typeface="Arial" charset="0"/>
              </a:rPr>
              <a:t>Concevoir, élaborer et gérer une plate-forme de collaboration pour l'échange électronique de données sécurisé ainsi que les services de base y afférents </a:t>
            </a:r>
          </a:p>
          <a:p>
            <a:endParaRPr lang="fr-BE" altLang="en-US" dirty="0" smtClean="0">
              <a:sym typeface="Arial" charset="0"/>
            </a:endParaRPr>
          </a:p>
          <a:p>
            <a:r>
              <a:rPr lang="fr-BE" altLang="en-US" dirty="0" smtClean="0">
                <a:sym typeface="Arial" charset="0"/>
              </a:rPr>
              <a:t>S'accorder sur une répartition des tâches et sur les normes de qualité et contrôler le respect de ces normes de qualité</a:t>
            </a:r>
          </a:p>
        </p:txBody>
      </p:sp>
      <p:sp>
        <p:nvSpPr>
          <p:cNvPr id="6" name="Date Placeholder 3"/>
          <p:cNvSpPr>
            <a:spLocks noGrp="1"/>
          </p:cNvSpPr>
          <p:nvPr>
            <p:ph type="dt" sz="half" idx="10"/>
          </p:nvPr>
        </p:nvSpPr>
        <p:spPr/>
        <p:txBody>
          <a:bodyPr/>
          <a:lstStyle/>
          <a:p>
            <a:r>
              <a:rPr lang="fr-BE" dirty="0" smtClean="0"/>
              <a:t>24/03/2016</a:t>
            </a:r>
            <a:endParaRPr lang="fr-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27</a:t>
            </a:fld>
            <a:endParaRPr lang="fr-BE"/>
          </a:p>
        </p:txBody>
      </p:sp>
    </p:spTree>
    <p:extLst>
      <p:ext uri="{BB962C8B-B14F-4D97-AF65-F5344CB8AC3E}">
        <p14:creationId xmlns:p14="http://schemas.microsoft.com/office/powerpoint/2010/main" val="376893503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10 missions</a:t>
            </a:r>
            <a:endParaRPr lang="fr-BE" dirty="0"/>
          </a:p>
        </p:txBody>
      </p:sp>
      <p:sp>
        <p:nvSpPr>
          <p:cNvPr id="3" name="Tijdelijke aanduiding voor inhoud 2"/>
          <p:cNvSpPr>
            <a:spLocks noGrp="1"/>
          </p:cNvSpPr>
          <p:nvPr>
            <p:ph idx="1"/>
          </p:nvPr>
        </p:nvSpPr>
        <p:spPr/>
        <p:txBody>
          <a:bodyPr>
            <a:normAutofit lnSpcReduction="10000"/>
          </a:bodyPr>
          <a:lstStyle/>
          <a:p>
            <a:r>
              <a:rPr lang="fr-BE" dirty="0" smtClean="0"/>
              <a:t>Intervenir comme tierce partie de confiance indépendante</a:t>
            </a:r>
            <a:r>
              <a:rPr lang="fr-BE" altLang="en-US" dirty="0">
                <a:sym typeface="Arial" charset="0"/>
              </a:rPr>
              <a:t> (TTP) pour le </a:t>
            </a:r>
            <a:r>
              <a:rPr lang="fr-BE" dirty="0" smtClean="0"/>
              <a:t>codage et l'anonymisation</a:t>
            </a:r>
            <a:r>
              <a:rPr lang="fr-BE" altLang="en-US" dirty="0">
                <a:sym typeface="Arial" charset="0"/>
              </a:rPr>
              <a:t> de données à caractère personnel relatives à la santé </a:t>
            </a:r>
            <a:r>
              <a:rPr lang="fr-BE" dirty="0" smtClean="0"/>
              <a:t>pour certaines instances énumérées dans la loi, à l'appui de la recherche scientifique et de la politique</a:t>
            </a:r>
            <a:r>
              <a:rPr lang="fr-BE" altLang="en-US" dirty="0">
                <a:sym typeface="Arial" charset="0"/>
              </a:rPr>
              <a:t> </a:t>
            </a:r>
          </a:p>
          <a:p>
            <a:endParaRPr lang="fr-BE" altLang="en-US" dirty="0" smtClean="0">
              <a:sym typeface="Arial" charset="0"/>
            </a:endParaRPr>
          </a:p>
          <a:p>
            <a:r>
              <a:rPr lang="fr-BE" altLang="en-US" dirty="0" smtClean="0">
                <a:sym typeface="Arial" charset="0"/>
              </a:rPr>
              <a:t>Promouvoir et coordonner la réalisation de programmes et de projets</a:t>
            </a:r>
            <a:r>
              <a:rPr lang="fr-BE" dirty="0" smtClean="0"/>
              <a:t> </a:t>
            </a:r>
          </a:p>
          <a:p>
            <a:endParaRPr lang="fr-BE" altLang="en-US" dirty="0">
              <a:sym typeface="Arial" charset="0"/>
            </a:endParaRPr>
          </a:p>
          <a:p>
            <a:r>
              <a:rPr lang="fr-BE" altLang="en-US" dirty="0">
                <a:sym typeface="Arial" charset="0"/>
              </a:rPr>
              <a:t>Gérer et coordonner les aspects TIC de l'échange de données dans le cadre des dossiers de patients électroniques et des prescriptions médicales électroniques</a:t>
            </a:r>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28</a:t>
            </a:fld>
            <a:endParaRPr lang="fr-BE" dirty="0"/>
          </a:p>
        </p:txBody>
      </p:sp>
      <p:sp>
        <p:nvSpPr>
          <p:cNvPr id="6" name="Date Placeholder 1"/>
          <p:cNvSpPr>
            <a:spLocks noGrp="1"/>
          </p:cNvSpPr>
          <p:nvPr>
            <p:ph type="dt" sz="half" idx="10"/>
          </p:nvPr>
        </p:nvSpPr>
        <p:spPr>
          <a:xfrm>
            <a:off x="457200" y="18288"/>
            <a:ext cx="2895600" cy="329184"/>
          </a:xfrm>
        </p:spPr>
        <p:txBody>
          <a:bodyPr/>
          <a:lstStyle/>
          <a:p>
            <a:r>
              <a:rPr lang="fr-BE" dirty="0" smtClean="0"/>
              <a:t>24/03/2016</a:t>
            </a:r>
            <a:endParaRPr lang="fr-BE" dirty="0"/>
          </a:p>
        </p:txBody>
      </p:sp>
    </p:spTree>
    <p:extLst>
      <p:ext uri="{BB962C8B-B14F-4D97-AF65-F5344CB8AC3E}">
        <p14:creationId xmlns:p14="http://schemas.microsoft.com/office/powerpoint/2010/main" val="375325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fr-BE" altLang="en-US" dirty="0" smtClean="0">
                <a:sym typeface="Arial" charset="0"/>
              </a:rPr>
              <a:t>Mobile Health &amp; Plate-forme </a:t>
            </a:r>
            <a:r>
              <a:rPr lang="fr-BE" altLang="en-US" dirty="0" smtClean="0">
                <a:solidFill>
                  <a:srgbClr val="3E6E5A"/>
                </a:solidFill>
                <a:sym typeface="Arial" charset="0"/>
              </a:rPr>
              <a:t>eHealth</a:t>
            </a: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29</a:t>
            </a:fld>
            <a:endParaRPr lang="fr-BE"/>
          </a:p>
        </p:txBody>
      </p:sp>
      <p:sp>
        <p:nvSpPr>
          <p:cNvPr id="4" name="Content Placeholder 3"/>
          <p:cNvSpPr>
            <a:spLocks noGrp="1"/>
          </p:cNvSpPr>
          <p:nvPr>
            <p:ph idx="1"/>
          </p:nvPr>
        </p:nvSpPr>
        <p:spPr/>
        <p:txBody>
          <a:bodyPr>
            <a:normAutofit/>
          </a:bodyPr>
          <a:lstStyle/>
          <a:p>
            <a:pPr fontAlgn="t"/>
            <a:r>
              <a:rPr lang="fr-BE" dirty="0" smtClean="0"/>
              <a:t>Contrat d'administration entre l'Etat belge et la Plate-forme eHealth pour la période 2016 à 2018</a:t>
            </a:r>
          </a:p>
          <a:p>
            <a:pPr lvl="1" fontAlgn="t"/>
            <a:r>
              <a:rPr lang="fr-BE" dirty="0" smtClean="0"/>
              <a:t>Art. 8 - Concevoir, gérer, développer, maintenir et veiller à la continuité des services de base</a:t>
            </a:r>
            <a:endParaRPr lang="fr-BE" i="1" dirty="0"/>
          </a:p>
          <a:p>
            <a:pPr lvl="2"/>
            <a:r>
              <a:rPr lang="fr-BE" dirty="0" smtClean="0"/>
              <a:t>dans le cadre d'initiatives en matière de mHealth (télémédecine, surveillance à distance et appareils mobiles tels les applis), la Plate-forme eHealth veille</a:t>
            </a:r>
            <a:endParaRPr lang="fr-BE" sz="1000" dirty="0"/>
          </a:p>
          <a:p>
            <a:pPr lvl="3"/>
            <a:r>
              <a:rPr lang="fr-BE" dirty="0" smtClean="0"/>
              <a:t>à élaborer et publier des bonnes pratiques sur ce thème en rapport avec la protection de la vie privée et la sécurité des données</a:t>
            </a:r>
            <a:endParaRPr lang="fr-BE" sz="1000" dirty="0"/>
          </a:p>
          <a:p>
            <a:pPr lvl="3"/>
            <a:r>
              <a:rPr lang="fr-BE" dirty="0" smtClean="0"/>
              <a:t>à fixer une architecture qui garantisse une interopérabilité maximale dans le but d'un enregistrement automatique de données provenant d'applications mobiles dans le DMI du médecin et dans le DPI de l'hôpital</a:t>
            </a:r>
            <a:endParaRPr lang="fr-BE" sz="1000" dirty="0"/>
          </a:p>
          <a:p>
            <a:pPr lvl="3"/>
            <a:r>
              <a:rPr lang="fr-BE" dirty="0" smtClean="0"/>
              <a:t>à ce que les services de base mis à la disposition des acteurs des soins de santé (notamment gestion des utilisateurs et des accès) puissent être utilisés dans ces nouveaux environnements mobiles</a:t>
            </a:r>
            <a:endParaRPr lang="fr-BE" sz="1000" dirty="0"/>
          </a:p>
          <a:p>
            <a:pPr fontAlgn="t"/>
            <a:endParaRPr lang="fr-BE" dirty="0"/>
          </a:p>
        </p:txBody>
      </p:sp>
    </p:spTree>
    <p:extLst>
      <p:ext uri="{BB962C8B-B14F-4D97-AF65-F5344CB8AC3E}">
        <p14:creationId xmlns:p14="http://schemas.microsoft.com/office/powerpoint/2010/main" val="405855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ltLang="en-US" dirty="0" smtClean="0">
                <a:sym typeface="Arial" charset="0"/>
              </a:rPr>
              <a:t>Introduction: Mobile Health (mHealth)</a:t>
            </a:r>
            <a:endParaRPr lang="fr-BE" altLang="en-US" dirty="0">
              <a:sym typeface="Arial" charset="0"/>
            </a:endParaRPr>
          </a:p>
        </p:txBody>
      </p:sp>
      <p:sp>
        <p:nvSpPr>
          <p:cNvPr id="5123" name="Rectangle 3"/>
          <p:cNvSpPr>
            <a:spLocks noGrp="1" noChangeArrowheads="1"/>
          </p:cNvSpPr>
          <p:nvPr>
            <p:ph idx="1"/>
          </p:nvPr>
        </p:nvSpPr>
        <p:spPr/>
        <p:txBody>
          <a:bodyPr>
            <a:normAutofit/>
          </a:bodyPr>
          <a:lstStyle/>
          <a:p>
            <a:r>
              <a:rPr lang="fr-BE" dirty="0" smtClean="0"/>
              <a:t>Mobile Health (mHealth): pratique médicale utilisant des applications mobiles (smartphones, tablettes, pc portables, ...) comme support</a:t>
            </a:r>
          </a:p>
          <a:p>
            <a:r>
              <a:rPr lang="fr-BE" altLang="en-US" dirty="0" smtClean="0">
                <a:sym typeface="Arial" charset="0"/>
              </a:rPr>
              <a:t>La présente présentation met l'accent sur les applis de santé: programmes informatiques qui fonctionnent sur un dispositif mobile </a:t>
            </a:r>
          </a:p>
          <a:p>
            <a:r>
              <a:rPr lang="fr-BE" dirty="0" smtClean="0"/>
              <a:t>Plus de 120.000 applis de santé sont disponibles dans les différentes boutiques d'applications et sur des plateformes</a:t>
            </a:r>
          </a:p>
          <a:p>
            <a:r>
              <a:rPr lang="fr-BE" dirty="0" smtClean="0"/>
              <a:t>La plupart sont des applis de fitness/bien-être (podomètre, applis permettant de contrôler le poids et le BMI, applis produisant des sons pour s'endormir plus facilement, ...)</a:t>
            </a:r>
          </a:p>
          <a:p>
            <a:endParaRPr lang="fr-BE" dirty="0" smtClean="0"/>
          </a:p>
          <a:p>
            <a:endParaRPr lang="fr-BE" dirty="0" smtClean="0"/>
          </a:p>
          <a:p>
            <a:endParaRPr lang="fr-BE" altLang="en-US" dirty="0" smtClean="0">
              <a:sym typeface="Arial" charset="0"/>
            </a:endParaRPr>
          </a:p>
          <a:p>
            <a:endParaRPr lang="fr-BE" altLang="en-US" dirty="0" smtClean="0">
              <a:sym typeface="Arial" charset="0"/>
            </a:endParaRPr>
          </a:p>
          <a:p>
            <a:endParaRPr lang="fr-BE" altLang="en-US" dirty="0" smtClean="0">
              <a:sym typeface="Arial" charset="0"/>
            </a:endParaRPr>
          </a:p>
          <a:p>
            <a:pPr marL="274320" lvl="1" indent="0">
              <a:buNone/>
            </a:pPr>
            <a:endParaRPr lang="fr-BE" altLang="en-US" dirty="0" smtClean="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3</a:t>
            </a:fld>
            <a:endParaRPr lang="fr-BE"/>
          </a:p>
        </p:txBody>
      </p:sp>
    </p:spTree>
    <p:extLst>
      <p:ext uri="{BB962C8B-B14F-4D97-AF65-F5344CB8AC3E}">
        <p14:creationId xmlns:p14="http://schemas.microsoft.com/office/powerpoint/2010/main" val="3016329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Architecture de base</a:t>
            </a:r>
            <a:endParaRPr lang="fr-BE" dirty="0"/>
          </a:p>
        </p:txBody>
      </p:sp>
      <p:sp>
        <p:nvSpPr>
          <p:cNvPr id="75" name="Date Placeholder 3"/>
          <p:cNvSpPr>
            <a:spLocks noGrp="1"/>
          </p:cNvSpPr>
          <p:nvPr>
            <p:ph type="dt" sz="half" idx="10"/>
          </p:nvPr>
        </p:nvSpPr>
        <p:spPr/>
        <p:txBody>
          <a:bodyPr/>
          <a:lstStyle/>
          <a:p>
            <a:r>
              <a:rPr lang="fr-BE" dirty="0" smtClean="0"/>
              <a:t>24/03/2016</a:t>
            </a:r>
            <a:endParaRPr lang="fr-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30</a:t>
            </a:fld>
            <a:endParaRPr lang="fr-BE"/>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endParaRPr>
          </a:p>
          <a:p>
            <a:pPr algn="ctr">
              <a:defRPr/>
            </a:pPr>
            <a:endParaRPr lang="en-GB" sz="2400" b="1" i="1">
              <a:solidFill>
                <a:srgbClr val="FFFFFF"/>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fr-BE" sz="2400" b="1" i="1" dirty="0">
                <a:solidFill>
                  <a:srgbClr val="FFFFFF"/>
                </a:solidFill>
                <a:effectLst>
                  <a:outerShdw blurRad="38100" dist="38100" dir="2700000" algn="tl">
                    <a:srgbClr val="000000"/>
                  </a:outerShdw>
                </a:effectLst>
              </a:rPr>
              <a:t>Services de base</a:t>
            </a:r>
          </a:p>
          <a:p>
            <a:pPr algn="ctr">
              <a:defRPr/>
            </a:pPr>
            <a:r>
              <a:rPr lang="fr-BE" sz="2400" b="1" i="1" dirty="0">
                <a:solidFill>
                  <a:srgbClr val="FFFFFF"/>
                </a:solidFill>
                <a:effectLst>
                  <a:outerShdw blurRad="38100" dist="38100" dir="2700000" algn="tl">
                    <a:srgbClr val="000000"/>
                  </a:outerShdw>
                </a:effectLst>
              </a:rPr>
              <a:t>Plate-forme</a:t>
            </a:r>
            <a:r>
              <a:rPr lang="fr-BE" sz="2400" b="1" i="1" dirty="0" smtClean="0">
                <a:solidFill>
                  <a:srgbClr val="3E6E5A"/>
                </a:solidFill>
                <a:effectLst>
                  <a:outerShdw blurRad="38100" dist="38100" dir="2700000" algn="tl">
                    <a:srgbClr val="000000"/>
                  </a:outerShdw>
                </a:effectLst>
              </a:rPr>
              <a:t> </a:t>
            </a:r>
            <a:r>
              <a:rPr lang="fr-BE" sz="2400" b="1" i="1" dirty="0" err="1" smtClean="0">
                <a:solidFill>
                  <a:srgbClr val="3E6E5A"/>
                </a:solidFill>
                <a:effectLst>
                  <a:outerShdw blurRad="38100" dist="38100" dir="2700000" algn="tl">
                    <a:srgbClr val="000000"/>
                  </a:outerShdw>
                </a:effectLst>
              </a:rPr>
              <a:t>eHealth</a:t>
            </a:r>
            <a:endParaRPr lang="fr-BE" sz="2400" b="1" i="1" dirty="0">
              <a:solidFill>
                <a:srgbClr val="FFFFFF"/>
              </a:solidFill>
              <a:effectLst>
                <a:outerShdw blurRad="38100" dist="38100" dir="2700000" algn="tl">
                  <a:srgbClr val="000000"/>
                </a:outerShdw>
              </a:effectLst>
            </a:endParaRP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altLang="en-US" sz="2400" b="1" i="1">
                <a:solidFill>
                  <a:srgbClr val="000000"/>
                </a:solidFill>
                <a:latin typeface="Arial" charset="0"/>
              </a:rPr>
              <a:t>Réseau</a:t>
            </a:r>
          </a:p>
        </p:txBody>
      </p:sp>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fr-BE" b="1" i="1" dirty="0">
                <a:solidFill>
                  <a:srgbClr val="000000"/>
                </a:solidFill>
                <a:effectLst>
                  <a:outerShdw blurRad="38100" dist="38100" dir="2700000" algn="tl">
                    <a:srgbClr val="C0C0C0"/>
                  </a:outerShdw>
                </a:effectLst>
              </a:rPr>
              <a:t>Patients, prestataires de soins</a:t>
            </a:r>
          </a:p>
          <a:p>
            <a:pPr algn="ctr">
              <a:defRPr/>
            </a:pPr>
            <a:r>
              <a:rPr lang="fr-BE" b="1" i="1" dirty="0">
                <a:solidFill>
                  <a:srgbClr val="000000"/>
                </a:solidFill>
                <a:effectLst>
                  <a:outerShdw blurRad="38100" dist="38100" dir="2700000" algn="tl">
                    <a:srgbClr val="C0C0C0"/>
                  </a:outerShdw>
                </a:effectLst>
              </a:rPr>
              <a:t>et établissements de soins</a:t>
            </a:r>
            <a:endParaRPr lang="fr-BE" b="1" i="1" dirty="0">
              <a:solidFill>
                <a:srgbClr val="FFFFFF"/>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pic>
        <p:nvPicPr>
          <p:cNvPr id="89"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dirty="0">
                <a:solidFill>
                  <a:srgbClr val="CC9900"/>
                </a:solidFill>
              </a:rPr>
              <a:t>Fournisseurs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rPr>
              <a:t>Objectifs la plate-forme</a:t>
            </a:r>
            <a:r>
              <a:rPr lang="fr-BE" dirty="0" smtClean="0"/>
              <a:t> </a:t>
            </a:r>
            <a:r>
              <a:rPr lang="fr-BE" sz="1400" i="1" dirty="0">
                <a:solidFill>
                  <a:srgbClr val="3E6E5A"/>
                </a:solidFill>
                <a:effectLst>
                  <a:outerShdw blurRad="38100" dist="38100" dir="2700000" algn="tl">
                    <a:srgbClr val="000000"/>
                  </a:outerShdw>
                </a:effectLst>
              </a:rPr>
              <a:t>eHealth</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rPr>
                <a:t>Portail Health</a:t>
              </a:r>
              <a:endParaRPr lang="fr-BE" sz="1000" i="1">
                <a:solidFill>
                  <a:srgbClr val="FFFFFF"/>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pic>
          <p:nvPicPr>
            <p:cNvPr id="99"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rPr>
              <a:t>Logiciel établissement de soins</a:t>
            </a:r>
            <a:endParaRPr lang="fr-BE" sz="1200" i="1" dirty="0">
              <a:solidFill>
                <a:srgbClr val="FFFFFF"/>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rPr>
              <a:t>MyCareNet</a:t>
            </a:r>
            <a:endParaRPr lang="fr-BE" sz="1000" i="1">
              <a:solidFill>
                <a:srgbClr val="FFFFFF"/>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rPr>
              <a:t>Logiciel prestataire de soins</a:t>
            </a:r>
            <a:endParaRPr lang="fr-BE" sz="1200" i="1" dirty="0">
              <a:solidFill>
                <a:srgbClr val="FFFFFF"/>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rPr>
              <a:t>Site INAMI</a:t>
            </a:r>
            <a:endParaRPr lang="fr-BE" sz="1000" i="1">
              <a:solidFill>
                <a:srgbClr val="FFFFFF"/>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pic>
        <p:nvPicPr>
          <p:cNvPr id="147" name="Picture 76"/>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4216400" y="5657850"/>
            <a:ext cx="571500" cy="415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spTree>
    <p:extLst>
      <p:ext uri="{BB962C8B-B14F-4D97-AF65-F5344CB8AC3E}">
        <p14:creationId xmlns:p14="http://schemas.microsoft.com/office/powerpoint/2010/main" val="2968390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10 services de base</a:t>
            </a:r>
            <a:endParaRPr lang="fr-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70214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fr-BE" dirty="0" smtClean="0"/>
              <a:t>24/03/2016</a:t>
            </a:r>
            <a:endParaRPr lang="fr-BE"/>
          </a:p>
        </p:txBody>
      </p:sp>
      <p:sp>
        <p:nvSpPr>
          <p:cNvPr id="5" name="Slide Number Placeholder 4"/>
          <p:cNvSpPr>
            <a:spLocks noGrp="1"/>
          </p:cNvSpPr>
          <p:nvPr>
            <p:ph type="sldNum" sz="quarter" idx="12"/>
          </p:nvPr>
        </p:nvSpPr>
        <p:spPr/>
        <p:txBody>
          <a:bodyPr/>
          <a:lstStyle/>
          <a:p>
            <a:fld id="{BAADB71D-6A6A-403E-B8B0-DAC18C9A03D5}" type="slidenum">
              <a:rPr lang="en-US" smtClean="0"/>
              <a:pPr/>
              <a:t>31</a:t>
            </a:fld>
            <a:endParaRPr lang="fr-BE"/>
          </a:p>
        </p:txBody>
      </p:sp>
    </p:spTree>
    <p:extLst>
      <p:ext uri="{BB962C8B-B14F-4D97-AF65-F5344CB8AC3E}">
        <p14:creationId xmlns:p14="http://schemas.microsoft.com/office/powerpoint/2010/main" val="1848457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1"/>
            <a:r>
              <a:rPr lang="fr-BE" dirty="0" smtClean="0"/>
              <a:t>Fenêtre sur le web qui offre plusieurs services en ligne aux acteurs des soins de santé à l'appui de leur pratique de soins de santé</a:t>
            </a:r>
          </a:p>
          <a:p>
            <a:pPr lvl="1"/>
            <a:endParaRPr lang="fr-BE" dirty="0" smtClean="0"/>
          </a:p>
          <a:p>
            <a:pPr lvl="1"/>
            <a:r>
              <a:rPr lang="fr-BE" dirty="0" smtClean="0"/>
              <a:t>Offre toutes les informations utiles relatives aux services offerts par la Plate-forme </a:t>
            </a:r>
            <a:r>
              <a:rPr lang="fr-BE" dirty="0" smtClean="0">
                <a:solidFill>
                  <a:srgbClr val="3E6E5A"/>
                </a:solidFill>
                <a:sym typeface="Arial" pitchFamily="34" charset="0"/>
              </a:rPr>
              <a:t>eHealth</a:t>
            </a:r>
            <a:r>
              <a:rPr lang="fr-BE" dirty="0" smtClean="0"/>
              <a:t>, à ses missions, à ses standards, etc.</a:t>
            </a:r>
          </a:p>
          <a:p>
            <a:pPr lvl="1"/>
            <a:endParaRPr lang="fr-BE" dirty="0" smtClean="0">
              <a:sym typeface="Arial" pitchFamily="34" charset="0"/>
            </a:endParaRPr>
          </a:p>
          <a:p>
            <a:pPr lvl="1"/>
            <a:r>
              <a:rPr lang="fr-BE" dirty="0">
                <a:sym typeface="Arial" pitchFamily="34" charset="0"/>
              </a:rPr>
              <a:t>L'environnement portail contient notamment tous les documents dont les utilisateurs ont besoin pour réaliser les configurations exactes et ainsi accéder aux services en ligne disponibles</a:t>
            </a:r>
          </a:p>
          <a:p>
            <a:pPr lvl="1"/>
            <a:endParaRPr lang="fr-BE" dirty="0">
              <a:sym typeface="Arial" pitchFamily="34" charset="0"/>
            </a:endParaRPr>
          </a:p>
          <a:p>
            <a:pPr lvl="1"/>
            <a:r>
              <a:rPr lang="fr-BE" dirty="0" smtClean="0">
                <a:sym typeface="Arial" pitchFamily="34" charset="0"/>
                <a:hlinkClick r:id="rId3"/>
              </a:rPr>
              <a:t>www.ehealth.fgov.be</a:t>
            </a:r>
            <a:endParaRPr lang="fr-BE" dirty="0" smtClean="0">
              <a:sym typeface="Arial" pitchFamily="34" charset="0"/>
            </a:endParaRPr>
          </a:p>
          <a:p>
            <a:pPr marL="274320" lvl="1" indent="0">
              <a:buNone/>
            </a:pPr>
            <a:endParaRPr lang="fr-BE" dirty="0" smtClean="0">
              <a:sym typeface="Arial" pitchFamily="34" charset="0"/>
            </a:endParaRPr>
          </a:p>
          <a:p>
            <a:pPr lvl="1"/>
            <a:endParaRPr lang="fr-BE" dirty="0" smtClean="0">
              <a:sym typeface="Arial" pitchFamily="34" charset="0"/>
            </a:endParaRPr>
          </a:p>
          <a:p>
            <a:endParaRPr lang="fr-BE" dirty="0"/>
          </a:p>
        </p:txBody>
      </p:sp>
      <p:sp>
        <p:nvSpPr>
          <p:cNvPr id="7" name="Text Placeholder 6"/>
          <p:cNvSpPr>
            <a:spLocks noGrp="1"/>
          </p:cNvSpPr>
          <p:nvPr>
            <p:ph type="body" sz="half" idx="2"/>
          </p:nvPr>
        </p:nvSpPr>
        <p:spPr/>
        <p:txBody>
          <a:bodyPr/>
          <a:lstStyle/>
          <a:p>
            <a:pPr algn="ctr"/>
            <a:r>
              <a:rPr lang="fr-BE" sz="2000" dirty="0" smtClean="0">
                <a:solidFill>
                  <a:srgbClr val="3E6E5A"/>
                </a:solidFill>
                <a:latin typeface="+mj-lt"/>
                <a:sym typeface="Arial" pitchFamily="34" charset="0"/>
              </a:rPr>
              <a:t>Portail</a:t>
            </a:r>
          </a:p>
          <a:p>
            <a:endParaRPr lang="fr-BE" dirty="0" smtClean="0">
              <a:sym typeface="Arial" pitchFamily="34" charset="0"/>
            </a:endParaRPr>
          </a:p>
          <a:p>
            <a:endParaRPr lang="fr-BE" dirty="0"/>
          </a:p>
        </p:txBody>
      </p:sp>
      <p:sp>
        <p:nvSpPr>
          <p:cNvPr id="8"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32</a:t>
            </a:fld>
            <a:endParaRPr lang="fr-BE"/>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10" name="Title 1"/>
          <p:cNvSpPr>
            <a:spLocks noGrp="1"/>
          </p:cNvSpPr>
          <p:nvPr>
            <p:ph type="title"/>
          </p:nvPr>
        </p:nvSpPr>
        <p:spPr>
          <a:xfrm>
            <a:off x="410065" y="792080"/>
            <a:ext cx="2139696" cy="1261872"/>
          </a:xfrm>
        </p:spPr>
        <p:txBody>
          <a:bodyPr/>
          <a:lstStyle/>
          <a:p>
            <a:r>
              <a:rPr lang="fr-BE" sz="2200" dirty="0" smtClean="0"/>
              <a:t>10 services de base</a:t>
            </a:r>
            <a:endParaRPr lang="fr-BE" sz="2200" dirty="0"/>
          </a:p>
        </p:txBody>
      </p:sp>
    </p:spTree>
    <p:extLst>
      <p:ext uri="{BB962C8B-B14F-4D97-AF65-F5344CB8AC3E}">
        <p14:creationId xmlns:p14="http://schemas.microsoft.com/office/powerpoint/2010/main" val="1820458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www.ehealth.fgov.be</a:t>
            </a:r>
            <a:endParaRPr lang="fr-BE" dirty="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33</a:t>
            </a:fld>
            <a:endParaRPr lang="fr-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2" y="1383809"/>
            <a:ext cx="7054566" cy="537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908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65" y="792080"/>
            <a:ext cx="2139696" cy="1261872"/>
          </a:xfrm>
        </p:spPr>
        <p:txBody>
          <a:bodyPr/>
          <a:lstStyle/>
          <a:p>
            <a:r>
              <a:rPr lang="fr-BE" sz="2200" dirty="0" smtClean="0"/>
              <a:t>10 services de base</a:t>
            </a:r>
            <a:endParaRPr lang="fr-BE" sz="2200" dirty="0"/>
          </a:p>
        </p:txBody>
      </p:sp>
      <p:sp>
        <p:nvSpPr>
          <p:cNvPr id="3" name="Content Placeholder 2"/>
          <p:cNvSpPr>
            <a:spLocks noGrp="1"/>
          </p:cNvSpPr>
          <p:nvPr>
            <p:ph idx="1"/>
          </p:nvPr>
        </p:nvSpPr>
        <p:spPr/>
        <p:txBody>
          <a:bodyPr>
            <a:normAutofit fontScale="62500" lnSpcReduction="20000"/>
          </a:bodyPr>
          <a:lstStyle/>
          <a:p>
            <a:r>
              <a:rPr lang="fr-BE" dirty="0" smtClean="0"/>
              <a:t>Garantit que seuls les prestataires de soins/établissements de soins autorisés puissent accéder aux données à caractère personnel auxquelles ils peuvent avoir accès</a:t>
            </a:r>
          </a:p>
          <a:p>
            <a:endParaRPr lang="fr-BE" dirty="0" smtClean="0"/>
          </a:p>
          <a:p>
            <a:pPr lvl="1"/>
            <a:r>
              <a:rPr lang="fr-BE" dirty="0" smtClean="0"/>
              <a:t>les règles d'accès sont notamment imposées par la loi ou par les autorisations de la section Santé du Comité sectoriel (instituée au sein de la Commission de la protection de la vie privée) </a:t>
            </a:r>
          </a:p>
          <a:p>
            <a:pPr lvl="1"/>
            <a:endParaRPr lang="fr-BE" dirty="0" smtClean="0"/>
          </a:p>
          <a:p>
            <a:pPr lvl="1"/>
            <a:r>
              <a:rPr lang="fr-BE" dirty="0" smtClean="0"/>
              <a:t>chaque application fait l'objet de règles d'accès spécifiques  </a:t>
            </a:r>
          </a:p>
          <a:p>
            <a:pPr lvl="1"/>
            <a:endParaRPr lang="fr-BE" dirty="0" smtClean="0"/>
          </a:p>
          <a:p>
            <a:pPr lvl="1"/>
            <a:r>
              <a:rPr lang="fr-BE" dirty="0" smtClean="0"/>
              <a:t>lorsque l'utilisateur authentifie son identité (au moyen de la carte d'identité électronique ou du token), le modèle de vérification générique de l'outil est lancé: le modèle consulte les règles qui ont été fixées pour l'application, vérifie si l'utilisateur satisfait effectivement à ces règles et accorde ou n'accorde pas l'accès à l'application </a:t>
            </a:r>
          </a:p>
          <a:p>
            <a:pPr lvl="1"/>
            <a:endParaRPr lang="fr-BE" dirty="0" smtClean="0">
              <a:sym typeface="Arial" pitchFamily="34" charset="0"/>
            </a:endParaRPr>
          </a:p>
          <a:p>
            <a:endParaRPr lang="fr-BE" dirty="0"/>
          </a:p>
        </p:txBody>
      </p:sp>
      <p:sp>
        <p:nvSpPr>
          <p:cNvPr id="7" name="Text Placeholder 6"/>
          <p:cNvSpPr>
            <a:spLocks noGrp="1"/>
          </p:cNvSpPr>
          <p:nvPr>
            <p:ph type="body" sz="half" idx="2"/>
          </p:nvPr>
        </p:nvSpPr>
        <p:spPr/>
        <p:txBody>
          <a:bodyPr/>
          <a:lstStyle/>
          <a:p>
            <a:pPr algn="ctr"/>
            <a:r>
              <a:rPr lang="fr-BE" sz="2000" dirty="0" smtClean="0">
                <a:solidFill>
                  <a:srgbClr val="3E6E5A"/>
                </a:solidFill>
                <a:latin typeface="+mj-lt"/>
                <a:sym typeface="Arial" pitchFamily="34" charset="0"/>
              </a:rPr>
              <a:t>Gestion intégrée des utilisateurs et des accès</a:t>
            </a:r>
          </a:p>
          <a:p>
            <a:endParaRPr lang="fr-BE" dirty="0"/>
          </a:p>
        </p:txBody>
      </p:sp>
      <p:sp>
        <p:nvSpPr>
          <p:cNvPr id="8"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34</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2712172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200" dirty="0" smtClean="0">
                <a:sym typeface="Arial" pitchFamily="34" charset="0"/>
              </a:rPr>
              <a:t>Gestion intégrée des utilisateurs et des accès</a:t>
            </a:r>
            <a:r>
              <a:rPr sz="3200" dirty="0"/>
              <a:t/>
            </a:r>
            <a:br>
              <a:rPr sz="3200" dirty="0"/>
            </a:br>
            <a:r>
              <a:rPr lang="fr-BE" sz="3200" dirty="0" smtClean="0">
                <a:sym typeface="Arial" pitchFamily="34" charset="0"/>
              </a:rPr>
              <a:t>Comment cela fonctionne-t-il?</a:t>
            </a:r>
          </a:p>
        </p:txBody>
      </p:sp>
      <p:sp>
        <p:nvSpPr>
          <p:cNvPr id="3" name="Content Placeholder 2"/>
          <p:cNvSpPr>
            <a:spLocks noGrp="1"/>
          </p:cNvSpPr>
          <p:nvPr>
            <p:ph idx="1"/>
          </p:nvPr>
        </p:nvSpPr>
        <p:spPr/>
        <p:txBody>
          <a:bodyPr/>
          <a:lstStyle/>
          <a:p>
            <a:pPr lvl="1"/>
            <a:endParaRPr lang="fr-BE" smtClean="0">
              <a:sym typeface="Arial" pitchFamily="34" charset="0"/>
            </a:endParaRPr>
          </a:p>
          <a:p>
            <a:endParaRPr lang="en-US" dirty="0"/>
          </a:p>
        </p:txBody>
      </p:sp>
      <p:sp>
        <p:nvSpPr>
          <p:cNvPr id="7"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35</a:t>
            </a:fld>
            <a:endParaRPr lang="fr-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3444"/>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388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BE" dirty="0" smtClean="0"/>
              <a:t>Chiffrement des données transmises entre l'émetteur et le destinataire, de sorte que ces données ne soient ni lisibles pour des tiers, ni puissent être modifiées par ces derniers</a:t>
            </a:r>
          </a:p>
          <a:p>
            <a:endParaRPr lang="fr-BE" dirty="0" smtClean="0"/>
          </a:p>
          <a:p>
            <a:r>
              <a:rPr lang="fr-BE" dirty="0" smtClean="0"/>
              <a:t>2 méthodes:</a:t>
            </a:r>
          </a:p>
          <a:p>
            <a:endParaRPr lang="fr-BE" dirty="0" smtClean="0"/>
          </a:p>
          <a:p>
            <a:pPr lvl="1"/>
            <a:r>
              <a:rPr lang="fr-BE" dirty="0" smtClean="0"/>
              <a:t>lorsque le destinataire est connu lors de l'envoi: utilisation d'un système de chiffrement asymétrique (2 clés)</a:t>
            </a:r>
          </a:p>
          <a:p>
            <a:pPr lvl="1"/>
            <a:endParaRPr lang="fr-BE" dirty="0" smtClean="0"/>
          </a:p>
          <a:p>
            <a:pPr lvl="1"/>
            <a:r>
              <a:rPr lang="fr-BE" dirty="0" smtClean="0"/>
              <a:t>lorsque le destinataire n'est pas connu lors de l'envoi: utilisation d'un chiffrement symétrique (les informations sont chiffrées et conservées en dehors de la Plate-forme </a:t>
            </a:r>
            <a:r>
              <a:rPr lang="fr-BE" dirty="0" smtClean="0">
                <a:solidFill>
                  <a:srgbClr val="3E6E5A"/>
                </a:solidFill>
              </a:rPr>
              <a:t>eHealth</a:t>
            </a:r>
            <a:r>
              <a:rPr lang="fr-BE" dirty="0" smtClean="0"/>
              <a:t>; la clé de déchiffrement peut uniquement être obtenue auprès de la Plate-forme </a:t>
            </a:r>
            <a:r>
              <a:rPr lang="fr-BE" dirty="0" smtClean="0">
                <a:solidFill>
                  <a:srgbClr val="3E6E5A"/>
                </a:solidFill>
              </a:rPr>
              <a:t>eHealth</a:t>
            </a:r>
            <a:r>
              <a:rPr lang="fr-BE" dirty="0" smtClean="0"/>
              <a:t>)</a:t>
            </a:r>
          </a:p>
          <a:p>
            <a:pPr lvl="1"/>
            <a:endParaRPr lang="fr-BE" dirty="0" smtClean="0">
              <a:sym typeface="Arial" pitchFamily="34" charset="0"/>
            </a:endParaRPr>
          </a:p>
          <a:p>
            <a:endParaRPr lang="fr-BE" dirty="0"/>
          </a:p>
        </p:txBody>
      </p:sp>
      <p:sp>
        <p:nvSpPr>
          <p:cNvPr id="7" name="Text Placeholder 6"/>
          <p:cNvSpPr>
            <a:spLocks noGrp="1"/>
          </p:cNvSpPr>
          <p:nvPr>
            <p:ph type="body" sz="half" idx="2"/>
          </p:nvPr>
        </p:nvSpPr>
        <p:spPr/>
        <p:txBody>
          <a:bodyPr>
            <a:normAutofit/>
          </a:bodyPr>
          <a:lstStyle/>
          <a:p>
            <a:pPr algn="ctr"/>
            <a:r>
              <a:rPr lang="fr-BE" sz="2000" dirty="0" smtClean="0">
                <a:solidFill>
                  <a:srgbClr val="3E6E5A"/>
                </a:solidFill>
                <a:latin typeface="+mj-lt"/>
                <a:sym typeface="Arial" pitchFamily="34" charset="0"/>
              </a:rPr>
              <a:t>Système de chiffrement end-to-end</a:t>
            </a:r>
            <a:endParaRPr lang="fr-BE" sz="2000" dirty="0">
              <a:solidFill>
                <a:srgbClr val="3E6E5A"/>
              </a:solidFill>
              <a:latin typeface="+mj-lt"/>
            </a:endParaRPr>
          </a:p>
        </p:txBody>
      </p:sp>
      <p:sp>
        <p:nvSpPr>
          <p:cNvPr id="8"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36</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
        <p:nvSpPr>
          <p:cNvPr id="10" name="Title 1"/>
          <p:cNvSpPr>
            <a:spLocks noGrp="1"/>
          </p:cNvSpPr>
          <p:nvPr>
            <p:ph type="title"/>
          </p:nvPr>
        </p:nvSpPr>
        <p:spPr>
          <a:xfrm>
            <a:off x="410065" y="792080"/>
            <a:ext cx="2139696" cy="1261872"/>
          </a:xfrm>
        </p:spPr>
        <p:txBody>
          <a:bodyPr/>
          <a:lstStyle/>
          <a:p>
            <a:r>
              <a:rPr lang="fr-BE" sz="2200" dirty="0" smtClean="0"/>
              <a:t>10 services de base</a:t>
            </a:r>
            <a:endParaRPr lang="fr-BE" sz="2200" dirty="0"/>
          </a:p>
        </p:txBody>
      </p:sp>
    </p:spTree>
    <p:extLst>
      <p:ext uri="{BB962C8B-B14F-4D97-AF65-F5344CB8AC3E}">
        <p14:creationId xmlns:p14="http://schemas.microsoft.com/office/powerpoint/2010/main" val="2637392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7"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dirty="0">
                <a:solidFill>
                  <a:srgbClr val="000000"/>
                </a:solidFill>
                <a:sym typeface="Arial" charset="0"/>
              </a:rPr>
              <a:t>plate-forme eHealth</a:t>
            </a:r>
          </a:p>
        </p:txBody>
      </p:sp>
      <p:sp>
        <p:nvSpPr>
          <p:cNvPr id="31751"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Healthcare actor</a:t>
            </a:r>
          </a:p>
          <a:p>
            <a:pPr>
              <a:spcBef>
                <a:spcPct val="0"/>
              </a:spcBef>
              <a:buSzPct val="100000"/>
            </a:pPr>
            <a:r>
              <a:rPr lang="fr-BE" altLang="en-US" sz="1800">
                <a:solidFill>
                  <a:srgbClr val="000000"/>
                </a:solidFill>
                <a:sym typeface="Arial" charset="0"/>
              </a:rPr>
              <a:t>Person or entity</a:t>
            </a:r>
          </a:p>
        </p:txBody>
      </p:sp>
      <p:sp>
        <p:nvSpPr>
          <p:cNvPr id="3175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3"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fr-BE" altLang="en-US" sz="1800">
                <a:solidFill>
                  <a:srgbClr val="000000"/>
                </a:solidFill>
                <a:sym typeface="Arial" charset="0"/>
              </a:rPr>
              <a:t>Internet</a:t>
            </a:r>
          </a:p>
        </p:txBody>
      </p:sp>
      <p:sp>
        <p:nvSpPr>
          <p:cNvPr id="31754"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pPr>
            <a:endParaRPr lang="en-US" altLang="en-US" sz="1800"/>
          </a:p>
        </p:txBody>
      </p:sp>
      <p:sp>
        <p:nvSpPr>
          <p:cNvPr id="31755" name="Text Box 11"/>
          <p:cNvSpPr txBox="1">
            <a:spLocks noChangeArrowheads="1"/>
          </p:cNvSpPr>
          <p:nvPr/>
        </p:nvSpPr>
        <p:spPr bwMode="auto">
          <a:xfrm rot="-5400000">
            <a:off x="2541417" y="3359834"/>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dirty="0" smtClean="0">
                <a:solidFill>
                  <a:srgbClr val="3E6E5A"/>
                </a:solidFill>
                <a:sym typeface="Arial" charset="0"/>
              </a:rPr>
              <a:t>Identification</a:t>
            </a:r>
            <a:endParaRPr lang="fr-BE" altLang="en-US" sz="1800" dirty="0">
              <a:solidFill>
                <a:srgbClr val="3E6E5A"/>
              </a:solidFill>
              <a:sym typeface="Arial" charset="0"/>
            </a:endParaRPr>
          </a:p>
          <a:p>
            <a:pPr>
              <a:spcBef>
                <a:spcPct val="0"/>
              </a:spcBef>
              <a:buSzPct val="100000"/>
            </a:pPr>
            <a:r>
              <a:rPr lang="fr-BE" altLang="en-US" sz="1800" dirty="0">
                <a:solidFill>
                  <a:srgbClr val="3E6E5A"/>
                </a:solidFill>
                <a:sym typeface="Arial" charset="0"/>
              </a:rPr>
              <a:t>certificate</a:t>
            </a:r>
          </a:p>
        </p:txBody>
      </p:sp>
      <p:sp>
        <p:nvSpPr>
          <p:cNvPr id="31756" name="Text Box 12"/>
          <p:cNvSpPr txBox="1">
            <a:spLocks noChangeArrowheads="1"/>
          </p:cNvSpPr>
          <p:nvPr/>
        </p:nvSpPr>
        <p:spPr bwMode="auto">
          <a:xfrm rot="-5400000">
            <a:off x="4688672" y="3430072"/>
            <a:ext cx="2595582" cy="36933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dirty="0" smtClean="0">
                <a:solidFill>
                  <a:srgbClr val="3E6E5A"/>
                </a:solidFill>
                <a:sym typeface="Arial" charset="0"/>
              </a:rPr>
              <a:t>Identificationcertificate</a:t>
            </a:r>
            <a:endParaRPr lang="fr-BE" altLang="en-US" sz="1800" dirty="0">
              <a:solidFill>
                <a:srgbClr val="3E6E5A"/>
              </a:solidFill>
              <a:sym typeface="Arial" charset="0"/>
            </a:endParaRPr>
          </a:p>
        </p:txBody>
      </p:sp>
      <p:sp>
        <p:nvSpPr>
          <p:cNvPr id="3175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8"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a:solidFill>
                  <a:srgbClr val="A50021"/>
                </a:solidFill>
                <a:sym typeface="Arial" charset="0"/>
              </a:rPr>
              <a:t>Web service</a:t>
            </a:r>
          </a:p>
          <a:p>
            <a:pPr>
              <a:spcBef>
                <a:spcPct val="0"/>
              </a:spcBef>
              <a:buSzPct val="100000"/>
            </a:pPr>
            <a:r>
              <a:rPr lang="fr-BE" altLang="en-US">
                <a:solidFill>
                  <a:srgbClr val="A50021"/>
                </a:solidFill>
                <a:sym typeface="Arial" charset="0"/>
              </a:rPr>
              <a:t>Register key</a:t>
            </a:r>
          </a:p>
        </p:txBody>
      </p:sp>
      <p:sp>
        <p:nvSpPr>
          <p:cNvPr id="3175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dirty="0">
                <a:solidFill>
                  <a:srgbClr val="000000"/>
                </a:solidFill>
                <a:sym typeface="Arial" charset="0"/>
              </a:rPr>
              <a:t>Connector or </a:t>
            </a:r>
          </a:p>
          <a:p>
            <a:pPr>
              <a:spcBef>
                <a:spcPct val="0"/>
              </a:spcBef>
              <a:buSzPct val="100000"/>
            </a:pPr>
            <a:r>
              <a:rPr lang="fr-BE" altLang="en-US" sz="1800" dirty="0">
                <a:solidFill>
                  <a:srgbClr val="000000"/>
                </a:solidFill>
                <a:sym typeface="Arial" charset="0"/>
              </a:rPr>
              <a:t>other software to</a:t>
            </a:r>
          </a:p>
          <a:p>
            <a:pPr>
              <a:spcBef>
                <a:spcPct val="0"/>
              </a:spcBef>
              <a:buSzPct val="100000"/>
            </a:pPr>
            <a:r>
              <a:rPr lang="fr-BE" altLang="en-US" sz="1800" dirty="0">
                <a:solidFill>
                  <a:srgbClr val="000000"/>
                </a:solidFill>
                <a:sym typeface="Arial" charset="0"/>
              </a:rPr>
              <a:t>generate</a:t>
            </a:r>
            <a:r>
              <a:rPr lang="fr-BE" dirty="0" smtClean="0"/>
              <a:t> </a:t>
            </a:r>
            <a:r>
              <a:rPr lang="fr-BE" altLang="en-US" sz="1800" dirty="0">
                <a:solidFill>
                  <a:srgbClr val="000000"/>
                </a:solidFill>
                <a:sym typeface="Arial" charset="0"/>
              </a:rPr>
              <a:t>key pair</a:t>
            </a:r>
          </a:p>
        </p:txBody>
      </p:sp>
      <p:sp>
        <p:nvSpPr>
          <p:cNvPr id="3176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Sends</a:t>
            </a:r>
          </a:p>
          <a:p>
            <a:pPr>
              <a:spcBef>
                <a:spcPct val="0"/>
              </a:spcBef>
              <a:buSzPct val="100000"/>
            </a:pPr>
            <a:r>
              <a:rPr lang="fr-BE" altLang="en-US" sz="1800">
                <a:solidFill>
                  <a:srgbClr val="000000"/>
                </a:solidFill>
                <a:sym typeface="Arial" charset="0"/>
              </a:rPr>
              <a:t>public key</a:t>
            </a:r>
          </a:p>
        </p:txBody>
      </p:sp>
      <p:sp>
        <p:nvSpPr>
          <p:cNvPr id="3176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Stores private key</a:t>
            </a:r>
          </a:p>
          <a:p>
            <a:pPr>
              <a:spcBef>
                <a:spcPct val="0"/>
              </a:spcBef>
              <a:buSzPct val="100000"/>
            </a:pPr>
            <a:r>
              <a:rPr lang="fr-BE" altLang="en-US" sz="1800">
                <a:solidFill>
                  <a:srgbClr val="000000"/>
                </a:solidFill>
                <a:sym typeface="Arial" charset="0"/>
              </a:rPr>
              <a:t>in a secure way</a:t>
            </a:r>
          </a:p>
        </p:txBody>
      </p:sp>
      <p:sp>
        <p:nvSpPr>
          <p:cNvPr id="3176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Public keys</a:t>
            </a:r>
          </a:p>
          <a:p>
            <a:pPr>
              <a:spcBef>
                <a:spcPct val="0"/>
              </a:spcBef>
              <a:buSzPct val="100000"/>
            </a:pPr>
            <a:r>
              <a:rPr lang="fr-BE" altLang="en-US" sz="1800">
                <a:solidFill>
                  <a:srgbClr val="000000"/>
                </a:solidFill>
                <a:sym typeface="Arial" charset="0"/>
              </a:rPr>
              <a:t>repository</a:t>
            </a:r>
          </a:p>
        </p:txBody>
      </p:sp>
      <p:sp>
        <p:nvSpPr>
          <p:cNvPr id="31765"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1</a:t>
            </a:r>
          </a:p>
        </p:txBody>
      </p:sp>
      <p:sp>
        <p:nvSpPr>
          <p:cNvPr id="31767"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2</a:t>
            </a:r>
          </a:p>
        </p:txBody>
      </p:sp>
      <p:sp>
        <p:nvSpPr>
          <p:cNvPr id="31768"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2</a:t>
            </a:r>
          </a:p>
        </p:txBody>
      </p:sp>
      <p:sp>
        <p:nvSpPr>
          <p:cNvPr id="3176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Authenticates sender</a:t>
            </a:r>
          </a:p>
        </p:txBody>
      </p:sp>
      <p:sp>
        <p:nvSpPr>
          <p:cNvPr id="3177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Stores</a:t>
            </a:r>
          </a:p>
          <a:p>
            <a:pPr>
              <a:spcBef>
                <a:spcPct val="0"/>
              </a:spcBef>
              <a:buSzPct val="100000"/>
            </a:pPr>
            <a:r>
              <a:rPr lang="fr-BE" altLang="en-US" sz="1800">
                <a:solidFill>
                  <a:srgbClr val="000000"/>
                </a:solidFill>
                <a:sym typeface="Arial" charset="0"/>
              </a:rPr>
              <a:t>public key</a:t>
            </a:r>
          </a:p>
        </p:txBody>
      </p:sp>
      <p:sp>
        <p:nvSpPr>
          <p:cNvPr id="3177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4"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3</a:t>
            </a:r>
          </a:p>
        </p:txBody>
      </p:sp>
      <p:sp>
        <p:nvSpPr>
          <p:cNvPr id="31775"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4</a:t>
            </a:r>
          </a:p>
        </p:txBody>
      </p:sp>
      <p:sp>
        <p:nvSpPr>
          <p:cNvPr id="2" name="Title 1"/>
          <p:cNvSpPr>
            <a:spLocks noGrp="1"/>
          </p:cNvSpPr>
          <p:nvPr>
            <p:ph type="title"/>
          </p:nvPr>
        </p:nvSpPr>
        <p:spPr>
          <a:xfrm>
            <a:off x="457200" y="332656"/>
            <a:ext cx="8229600" cy="990600"/>
          </a:xfrm>
        </p:spPr>
        <p:txBody>
          <a:bodyPr/>
          <a:lstStyle/>
          <a:p>
            <a:r>
              <a:rPr lang="fr-BE" dirty="0" smtClean="0"/>
              <a:t>Chiffrement destinataire connu</a:t>
            </a:r>
            <a:endParaRPr lang="fr-BE" dirty="0"/>
          </a:p>
        </p:txBody>
      </p:sp>
      <p:sp>
        <p:nvSpPr>
          <p:cNvPr id="3" name="Date Placeholder 2"/>
          <p:cNvSpPr>
            <a:spLocks noGrp="1"/>
          </p:cNvSpPr>
          <p:nvPr>
            <p:ph type="dt" sz="half" idx="10"/>
          </p:nvPr>
        </p:nvSpPr>
        <p:spPr/>
        <p:txBody>
          <a:bodyPr/>
          <a:lstStyle/>
          <a:p>
            <a:r>
              <a:rPr lang="fr-BE" dirty="0" smtClean="0"/>
              <a:t>24/03/2016</a:t>
            </a:r>
            <a:endParaRPr lang="fr-BE"/>
          </a:p>
        </p:txBody>
      </p:sp>
      <p:sp>
        <p:nvSpPr>
          <p:cNvPr id="4" name="Slide Number Placeholder 3"/>
          <p:cNvSpPr>
            <a:spLocks noGrp="1"/>
          </p:cNvSpPr>
          <p:nvPr>
            <p:ph type="sldNum" sz="quarter" idx="12"/>
          </p:nvPr>
        </p:nvSpPr>
        <p:spPr/>
        <p:txBody>
          <a:bodyPr/>
          <a:lstStyle/>
          <a:p>
            <a:fld id="{BAADB71D-6A6A-403E-B8B0-DAC18C9A03D5}" type="slidenum">
              <a:rPr lang="en-US" smtClean="0"/>
              <a:pPr/>
              <a:t>37</a:t>
            </a:fld>
            <a:endParaRPr lang="fr-BE"/>
          </a:p>
        </p:txBody>
      </p:sp>
    </p:spTree>
    <p:extLst>
      <p:ext uri="{BB962C8B-B14F-4D97-AF65-F5344CB8AC3E}">
        <p14:creationId xmlns:p14="http://schemas.microsoft.com/office/powerpoint/2010/main" val="2024772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Text Box 14"/>
          <p:cNvSpPr txBox="1">
            <a:spLocks noChangeArrowheads="1"/>
          </p:cNvSpPr>
          <p:nvPr/>
        </p:nvSpPr>
        <p:spPr bwMode="auto">
          <a:xfrm rot="-5400000">
            <a:off x="2131854" y="1636924"/>
            <a:ext cx="1497658"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dirty="0" smtClean="0">
                <a:solidFill>
                  <a:srgbClr val="3E6E5A"/>
                </a:solidFill>
                <a:sym typeface="Arial" charset="0"/>
              </a:rPr>
              <a:t>Identification</a:t>
            </a:r>
            <a:r>
              <a:rPr lang="fr-BE" dirty="0" smtClean="0"/>
              <a:t> </a:t>
            </a:r>
            <a:r>
              <a:rPr lang="fr-BE" altLang="en-US" sz="1800" dirty="0" smtClean="0">
                <a:solidFill>
                  <a:srgbClr val="3E6E5A"/>
                </a:solidFill>
                <a:sym typeface="Arial" charset="0"/>
              </a:rPr>
              <a:t>certificate</a:t>
            </a:r>
            <a:endParaRPr lang="fr-BE" altLang="en-US" sz="1800" dirty="0">
              <a:solidFill>
                <a:srgbClr val="3E6E5A"/>
              </a:solidFill>
              <a:sym typeface="Arial" charset="0"/>
            </a:endParaRPr>
          </a:p>
        </p:txBody>
      </p:sp>
      <p:sp>
        <p:nvSpPr>
          <p:cNvPr id="32770"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dirty="0" smtClean="0">
                <a:solidFill>
                  <a:srgbClr val="3E6E5A"/>
                </a:solidFill>
                <a:sym typeface="Arial" charset="0"/>
              </a:rPr>
              <a:t>Identification</a:t>
            </a:r>
            <a:endParaRPr lang="fr-BE" altLang="en-US" sz="1800" dirty="0">
              <a:solidFill>
                <a:srgbClr val="3E6E5A"/>
              </a:solidFill>
              <a:sym typeface="Arial" charset="0"/>
            </a:endParaRPr>
          </a:p>
          <a:p>
            <a:pPr>
              <a:spcBef>
                <a:spcPct val="0"/>
              </a:spcBef>
              <a:buSzPct val="100000"/>
            </a:pPr>
            <a:r>
              <a:rPr lang="fr-BE" altLang="en-US" sz="1800" dirty="0" smtClean="0">
                <a:solidFill>
                  <a:srgbClr val="3E6E5A"/>
                </a:solidFill>
                <a:sym typeface="Arial" charset="0"/>
              </a:rPr>
              <a:t>certificate</a:t>
            </a:r>
            <a:endParaRPr lang="fr-BE" altLang="en-US" sz="1800" dirty="0">
              <a:solidFill>
                <a:srgbClr val="3E6E5A"/>
              </a:solidFill>
              <a:sym typeface="Arial" charset="0"/>
            </a:endParaRPr>
          </a:p>
        </p:txBody>
      </p:sp>
      <p:sp>
        <p:nvSpPr>
          <p:cNvPr id="32772"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Internet</a:t>
            </a:r>
          </a:p>
        </p:txBody>
      </p:sp>
      <p:sp>
        <p:nvSpPr>
          <p:cNvPr id="32773"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74"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dirty="0">
                <a:solidFill>
                  <a:srgbClr val="000000"/>
                </a:solidFill>
                <a:sym typeface="Arial" charset="0"/>
              </a:rPr>
              <a:t>plate-forme eHealth</a:t>
            </a:r>
          </a:p>
        </p:txBody>
      </p:sp>
      <p:sp>
        <p:nvSpPr>
          <p:cNvPr id="32775"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Public keys</a:t>
            </a:r>
          </a:p>
          <a:p>
            <a:pPr>
              <a:spcBef>
                <a:spcPct val="0"/>
              </a:spcBef>
              <a:buSzPct val="100000"/>
            </a:pPr>
            <a:r>
              <a:rPr lang="fr-BE" altLang="en-US" sz="1800">
                <a:solidFill>
                  <a:srgbClr val="000000"/>
                </a:solidFill>
                <a:sym typeface="Arial" charset="0"/>
              </a:rPr>
              <a:t>repository</a:t>
            </a:r>
          </a:p>
        </p:txBody>
      </p:sp>
      <p:sp>
        <p:nvSpPr>
          <p:cNvPr id="32776"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Authenticates sender</a:t>
            </a:r>
          </a:p>
        </p:txBody>
      </p:sp>
      <p:sp>
        <p:nvSpPr>
          <p:cNvPr id="32777"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Sends</a:t>
            </a:r>
          </a:p>
          <a:p>
            <a:pPr>
              <a:spcBef>
                <a:spcPct val="0"/>
              </a:spcBef>
              <a:buSzPct val="100000"/>
            </a:pPr>
            <a:r>
              <a:rPr lang="fr-BE" altLang="en-US" sz="1800">
                <a:solidFill>
                  <a:srgbClr val="000000"/>
                </a:solidFill>
                <a:sym typeface="Arial" charset="0"/>
              </a:rPr>
              <a:t>public key</a:t>
            </a:r>
          </a:p>
        </p:txBody>
      </p:sp>
      <p:sp>
        <p:nvSpPr>
          <p:cNvPr id="32778"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2</a:t>
            </a:r>
          </a:p>
        </p:txBody>
      </p:sp>
      <p:sp>
        <p:nvSpPr>
          <p:cNvPr id="32779"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3</a:t>
            </a:r>
          </a:p>
        </p:txBody>
      </p:sp>
      <p:sp>
        <p:nvSpPr>
          <p:cNvPr id="32780"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1"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Message originator</a:t>
            </a:r>
          </a:p>
        </p:txBody>
      </p:sp>
      <p:sp>
        <p:nvSpPr>
          <p:cNvPr id="32783"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Asks for public key</a:t>
            </a:r>
          </a:p>
        </p:txBody>
      </p:sp>
      <p:sp>
        <p:nvSpPr>
          <p:cNvPr id="32784"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Encrypts</a:t>
            </a:r>
          </a:p>
          <a:p>
            <a:pPr>
              <a:spcBef>
                <a:spcPct val="0"/>
              </a:spcBef>
              <a:buSzPct val="100000"/>
            </a:pPr>
            <a:r>
              <a:rPr lang="fr-BE" altLang="en-US" sz="1800">
                <a:solidFill>
                  <a:srgbClr val="000000"/>
                </a:solidFill>
                <a:sym typeface="Arial" charset="0"/>
              </a:rPr>
              <a:t>message</a:t>
            </a:r>
          </a:p>
        </p:txBody>
      </p:sp>
      <p:sp>
        <p:nvSpPr>
          <p:cNvPr id="32785"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4</a:t>
            </a:r>
          </a:p>
        </p:txBody>
      </p:sp>
      <p:sp>
        <p:nvSpPr>
          <p:cNvPr id="32786"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1</a:t>
            </a:r>
          </a:p>
        </p:txBody>
      </p:sp>
      <p:sp>
        <p:nvSpPr>
          <p:cNvPr id="32787"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8"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Message recipient</a:t>
            </a:r>
          </a:p>
        </p:txBody>
      </p:sp>
      <p:sp>
        <p:nvSpPr>
          <p:cNvPr id="32789"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Decrypts message</a:t>
            </a:r>
          </a:p>
        </p:txBody>
      </p:sp>
      <p:sp>
        <p:nvSpPr>
          <p:cNvPr id="32790"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b="1">
                <a:solidFill>
                  <a:srgbClr val="000000"/>
                </a:solidFill>
                <a:sym typeface="Arial" charset="0"/>
              </a:rPr>
              <a:t>5</a:t>
            </a:r>
          </a:p>
        </p:txBody>
      </p:sp>
      <p:sp>
        <p:nvSpPr>
          <p:cNvPr id="32791"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Stored</a:t>
            </a:r>
          </a:p>
          <a:p>
            <a:pPr>
              <a:spcBef>
                <a:spcPct val="0"/>
              </a:spcBef>
              <a:buSzPct val="100000"/>
            </a:pPr>
            <a:r>
              <a:rPr lang="fr-BE" altLang="en-US" sz="1800">
                <a:solidFill>
                  <a:srgbClr val="000000"/>
                </a:solidFill>
                <a:sym typeface="Arial" charset="0"/>
              </a:rPr>
              <a:t>private</a:t>
            </a:r>
          </a:p>
          <a:p>
            <a:pPr>
              <a:spcBef>
                <a:spcPct val="0"/>
              </a:spcBef>
              <a:buSzPct val="100000"/>
            </a:pPr>
            <a:r>
              <a:rPr lang="fr-BE" altLang="en-US" sz="1800">
                <a:solidFill>
                  <a:srgbClr val="000000"/>
                </a:solidFill>
                <a:sym typeface="Arial" charset="0"/>
              </a:rPr>
              <a:t>key</a:t>
            </a:r>
          </a:p>
        </p:txBody>
      </p:sp>
      <p:sp>
        <p:nvSpPr>
          <p:cNvPr id="32792"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3" name="Text Box 25"/>
          <p:cNvSpPr txBox="1">
            <a:spLocks noChangeArrowheads="1"/>
          </p:cNvSpPr>
          <p:nvPr/>
        </p:nvSpPr>
        <p:spPr bwMode="auto">
          <a:xfrm>
            <a:off x="3644900" y="4056063"/>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dirty="0" smtClean="0">
                <a:solidFill>
                  <a:srgbClr val="3E6E5A"/>
                </a:solidFill>
                <a:sym typeface="Arial" charset="0"/>
              </a:rPr>
              <a:t>Identification</a:t>
            </a:r>
            <a:endParaRPr lang="fr-BE" altLang="en-US" sz="1800" dirty="0">
              <a:solidFill>
                <a:srgbClr val="3E6E5A"/>
              </a:solidFill>
              <a:sym typeface="Arial" charset="0"/>
            </a:endParaRPr>
          </a:p>
          <a:p>
            <a:pPr>
              <a:spcBef>
                <a:spcPct val="0"/>
              </a:spcBef>
              <a:buSzPct val="100000"/>
            </a:pPr>
            <a:r>
              <a:rPr lang="fr-BE" altLang="en-US" sz="1800" dirty="0">
                <a:solidFill>
                  <a:srgbClr val="3E6E5A"/>
                </a:solidFill>
                <a:sym typeface="Arial" charset="0"/>
              </a:rPr>
              <a:t>certificate</a:t>
            </a:r>
          </a:p>
        </p:txBody>
      </p:sp>
      <p:sp>
        <p:nvSpPr>
          <p:cNvPr id="32794"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6"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a:solidFill>
                  <a:srgbClr val="A50021"/>
                </a:solidFill>
                <a:sym typeface="Arial" charset="0"/>
              </a:rPr>
              <a:t>Web service</a:t>
            </a:r>
          </a:p>
          <a:p>
            <a:pPr>
              <a:spcBef>
                <a:spcPct val="0"/>
              </a:spcBef>
              <a:buSzPct val="100000"/>
            </a:pPr>
            <a:r>
              <a:rPr lang="fr-BE" altLang="en-US">
                <a:solidFill>
                  <a:srgbClr val="A50021"/>
                </a:solidFill>
                <a:sym typeface="Arial" charset="0"/>
              </a:rPr>
              <a:t>Ask public key</a:t>
            </a:r>
          </a:p>
        </p:txBody>
      </p:sp>
      <p:sp>
        <p:nvSpPr>
          <p:cNvPr id="32797"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dirty="0">
                <a:solidFill>
                  <a:srgbClr val="A50021"/>
                </a:solidFill>
                <a:sym typeface="Arial" charset="0"/>
              </a:rPr>
              <a:t>Send</a:t>
            </a:r>
            <a:r>
              <a:rPr lang="fr-BE" dirty="0" smtClean="0"/>
              <a:t> </a:t>
            </a:r>
            <a:r>
              <a:rPr lang="fr-BE" altLang="en-US" dirty="0">
                <a:solidFill>
                  <a:srgbClr val="A50021"/>
                </a:solidFill>
                <a:sym typeface="Arial" charset="0"/>
              </a:rPr>
              <a:t>message</a:t>
            </a:r>
          </a:p>
          <a:p>
            <a:pPr>
              <a:spcBef>
                <a:spcPct val="0"/>
              </a:spcBef>
              <a:buSzPct val="100000"/>
            </a:pPr>
            <a:r>
              <a:rPr lang="fr-BE" altLang="en-US" dirty="0">
                <a:solidFill>
                  <a:srgbClr val="A50021"/>
                </a:solidFill>
                <a:sym typeface="Arial" charset="0"/>
              </a:rPr>
              <a:t>Any protocol</a:t>
            </a:r>
          </a:p>
        </p:txBody>
      </p:sp>
      <p:sp>
        <p:nvSpPr>
          <p:cNvPr id="32798"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9"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0"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1"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2"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3"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4"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5"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 name="Title 1"/>
          <p:cNvSpPr>
            <a:spLocks noGrp="1"/>
          </p:cNvSpPr>
          <p:nvPr>
            <p:ph type="title"/>
          </p:nvPr>
        </p:nvSpPr>
        <p:spPr>
          <a:xfrm>
            <a:off x="457200" y="332656"/>
            <a:ext cx="8229600" cy="990600"/>
          </a:xfrm>
        </p:spPr>
        <p:txBody>
          <a:bodyPr/>
          <a:lstStyle/>
          <a:p>
            <a:r>
              <a:rPr lang="fr-BE" dirty="0" smtClean="0"/>
              <a:t>Chiffrement destinataire connu</a:t>
            </a:r>
            <a:endParaRPr lang="fr-BE" dirty="0"/>
          </a:p>
        </p:txBody>
      </p:sp>
      <p:sp>
        <p:nvSpPr>
          <p:cNvPr id="3" name="Date Placeholder 2"/>
          <p:cNvSpPr>
            <a:spLocks noGrp="1"/>
          </p:cNvSpPr>
          <p:nvPr>
            <p:ph type="dt" sz="half" idx="10"/>
          </p:nvPr>
        </p:nvSpPr>
        <p:spPr/>
        <p:txBody>
          <a:bodyPr/>
          <a:lstStyle/>
          <a:p>
            <a:r>
              <a:rPr lang="fr-BE" dirty="0" smtClean="0"/>
              <a:t>24/03/2016</a:t>
            </a:r>
            <a:endParaRPr lang="fr-BE"/>
          </a:p>
        </p:txBody>
      </p:sp>
      <p:sp>
        <p:nvSpPr>
          <p:cNvPr id="4" name="Slide Number Placeholder 3"/>
          <p:cNvSpPr>
            <a:spLocks noGrp="1"/>
          </p:cNvSpPr>
          <p:nvPr>
            <p:ph type="sldNum" sz="quarter" idx="12"/>
          </p:nvPr>
        </p:nvSpPr>
        <p:spPr/>
        <p:txBody>
          <a:bodyPr/>
          <a:lstStyle/>
          <a:p>
            <a:fld id="{BAADB71D-6A6A-403E-B8B0-DAC18C9A03D5}" type="slidenum">
              <a:rPr lang="en-US" smtClean="0"/>
              <a:pPr/>
              <a:t>38</a:t>
            </a:fld>
            <a:endParaRPr lang="fr-BE"/>
          </a:p>
        </p:txBody>
      </p:sp>
      <p:sp>
        <p:nvSpPr>
          <p:cNvPr id="32795"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889507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User 2</a:t>
            </a:r>
          </a:p>
          <a:p>
            <a:pPr>
              <a:spcBef>
                <a:spcPct val="0"/>
              </a:spcBef>
              <a:buSzPct val="100000"/>
            </a:pPr>
            <a:r>
              <a:rPr lang="fr-BE" altLang="en-US" sz="1800">
                <a:solidFill>
                  <a:srgbClr val="000000"/>
                </a:solidFill>
                <a:sym typeface="Arial" charset="0"/>
              </a:rPr>
              <a:t>Recipient</a:t>
            </a:r>
          </a:p>
        </p:txBody>
      </p:sp>
      <p:sp>
        <p:nvSpPr>
          <p:cNvPr id="33796"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User 1</a:t>
            </a:r>
          </a:p>
          <a:p>
            <a:pPr>
              <a:spcBef>
                <a:spcPct val="0"/>
              </a:spcBef>
              <a:buSzPct val="100000"/>
            </a:pPr>
            <a:r>
              <a:rPr lang="fr-BE" altLang="en-US" sz="1800">
                <a:solidFill>
                  <a:srgbClr val="000000"/>
                </a:solidFill>
                <a:sym typeface="Arial" charset="0"/>
              </a:rPr>
              <a:t>Originator</a:t>
            </a:r>
          </a:p>
        </p:txBody>
      </p:sp>
      <p:sp>
        <p:nvSpPr>
          <p:cNvPr id="33797"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Key </a:t>
            </a:r>
          </a:p>
          <a:p>
            <a:pPr>
              <a:spcBef>
                <a:spcPct val="0"/>
              </a:spcBef>
              <a:buSzPct val="100000"/>
            </a:pPr>
            <a:r>
              <a:rPr lang="fr-BE" altLang="en-US" sz="1800">
                <a:solidFill>
                  <a:srgbClr val="000000"/>
                </a:solidFill>
                <a:sym typeface="Arial" charset="0"/>
              </a:rPr>
              <a:t>Management</a:t>
            </a:r>
          </a:p>
          <a:p>
            <a:pPr>
              <a:spcBef>
                <a:spcPct val="0"/>
              </a:spcBef>
              <a:buSzPct val="100000"/>
            </a:pPr>
            <a:r>
              <a:rPr lang="fr-BE" altLang="en-US" sz="1800">
                <a:solidFill>
                  <a:srgbClr val="000000"/>
                </a:solidFill>
                <a:sym typeface="Arial" charset="0"/>
              </a:rPr>
              <a:t>/ Depot</a:t>
            </a:r>
          </a:p>
        </p:txBody>
      </p:sp>
      <p:sp>
        <p:nvSpPr>
          <p:cNvPr id="33798"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800">
                <a:solidFill>
                  <a:srgbClr val="000000"/>
                </a:solidFill>
                <a:sym typeface="Arial" charset="0"/>
              </a:rPr>
              <a:t>Messages</a:t>
            </a:r>
          </a:p>
          <a:p>
            <a:pPr>
              <a:spcBef>
                <a:spcPct val="0"/>
              </a:spcBef>
              <a:buSzPct val="100000"/>
            </a:pPr>
            <a:r>
              <a:rPr lang="fr-BE" altLang="en-US" sz="1800">
                <a:solidFill>
                  <a:srgbClr val="000000"/>
                </a:solidFill>
                <a:sym typeface="Arial" charset="0"/>
              </a:rPr>
              <a:t>Depot</a:t>
            </a:r>
          </a:p>
        </p:txBody>
      </p:sp>
      <p:sp>
        <p:nvSpPr>
          <p:cNvPr id="33799"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0"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fr-BE" altLang="en-US" sz="1000" b="1">
                <a:solidFill>
                  <a:srgbClr val="000000"/>
                </a:solidFill>
                <a:sym typeface="Arial" charset="0"/>
              </a:rPr>
              <a:t>1</a:t>
            </a:r>
            <a:r>
              <a:rPr lang="fr-BE" altLang="en-US" sz="1000">
                <a:solidFill>
                  <a:srgbClr val="000000"/>
                </a:solidFill>
                <a:sym typeface="Arial" charset="0"/>
              </a:rPr>
              <a:t> asks for key</a:t>
            </a:r>
          </a:p>
        </p:txBody>
      </p:sp>
      <p:sp>
        <p:nvSpPr>
          <p:cNvPr id="33801"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2"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fr-BE" altLang="en-US" sz="1000" b="1">
                <a:solidFill>
                  <a:srgbClr val="000000"/>
                </a:solidFill>
                <a:sym typeface="Arial" charset="0"/>
              </a:rPr>
              <a:t>2</a:t>
            </a:r>
            <a:r>
              <a:rPr lang="fr-BE" altLang="en-US" sz="1000">
                <a:solidFill>
                  <a:srgbClr val="000000"/>
                </a:solidFill>
                <a:sym typeface="Arial" charset="0"/>
              </a:rPr>
              <a:t> sends key</a:t>
            </a:r>
          </a:p>
        </p:txBody>
      </p:sp>
      <p:grpSp>
        <p:nvGrpSpPr>
          <p:cNvPr id="33803" name="Group 11"/>
          <p:cNvGrpSpPr>
            <a:grpSpLocks/>
          </p:cNvGrpSpPr>
          <p:nvPr/>
        </p:nvGrpSpPr>
        <p:grpSpPr bwMode="auto">
          <a:xfrm rot="-1540434">
            <a:off x="1597025" y="1428750"/>
            <a:ext cx="1833563" cy="882650"/>
            <a:chOff x="1174" y="2491"/>
            <a:chExt cx="1155" cy="556"/>
          </a:xfrm>
        </p:grpSpPr>
        <p:sp>
          <p:nvSpPr>
            <p:cNvPr id="3382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fr-BE" altLang="en-US" sz="1200">
                  <a:solidFill>
                    <a:srgbClr val="990000"/>
                  </a:solidFill>
                  <a:sym typeface="Arial" charset="0"/>
                </a:rPr>
                <a:t>Symmetric key</a:t>
              </a:r>
            </a:p>
          </p:txBody>
        </p:sp>
        <p:sp>
          <p:nvSpPr>
            <p:cNvPr id="3382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6"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a:solidFill>
                    <a:srgbClr val="000000"/>
                  </a:solidFill>
                  <a:sym typeface="Arial" charset="0"/>
                </a:rPr>
                <a:t>Encrypted with public key of user 1</a:t>
              </a:r>
            </a:p>
          </p:txBody>
        </p:sp>
      </p:grpSp>
      <p:sp>
        <p:nvSpPr>
          <p:cNvPr id="33804"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5"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fr-BE" altLang="en-US" sz="1000" b="1">
                <a:solidFill>
                  <a:srgbClr val="000000"/>
                </a:solidFill>
                <a:sym typeface="Arial" charset="0"/>
              </a:rPr>
              <a:t>3</a:t>
            </a:r>
            <a:r>
              <a:rPr lang="fr-BE" altLang="en-US" sz="1000">
                <a:solidFill>
                  <a:srgbClr val="000000"/>
                </a:solidFill>
                <a:sym typeface="Arial" charset="0"/>
              </a:rPr>
              <a:t> sends encrypted message</a:t>
            </a:r>
          </a:p>
        </p:txBody>
      </p:sp>
      <p:sp>
        <p:nvSpPr>
          <p:cNvPr id="33806"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a:solidFill>
                  <a:srgbClr val="990000"/>
                </a:solidFill>
                <a:sym typeface="Arial" charset="0"/>
              </a:rPr>
              <a:t>Message encrypted with</a:t>
            </a:r>
          </a:p>
          <a:p>
            <a:pPr>
              <a:spcBef>
                <a:spcPct val="0"/>
              </a:spcBef>
              <a:buSzPct val="100000"/>
            </a:pPr>
            <a:r>
              <a:rPr lang="fr-BE" altLang="en-US" sz="1200">
                <a:solidFill>
                  <a:srgbClr val="990000"/>
                </a:solidFill>
                <a:sym typeface="Arial" charset="0"/>
              </a:rPr>
              <a:t>symmetric key</a:t>
            </a:r>
          </a:p>
        </p:txBody>
      </p:sp>
      <p:sp>
        <p:nvSpPr>
          <p:cNvPr id="33807"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08"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a:solidFill>
                  <a:srgbClr val="000000"/>
                </a:solidFill>
                <a:sym typeface="Arial" charset="0"/>
              </a:rPr>
              <a:t>Encrypted with public key of Message depot</a:t>
            </a:r>
          </a:p>
        </p:txBody>
      </p:sp>
      <p:sp>
        <p:nvSpPr>
          <p:cNvPr id="33809"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a:solidFill>
                  <a:srgbClr val="990000"/>
                </a:solidFill>
                <a:sym typeface="Arial" charset="0"/>
              </a:rPr>
              <a:t>Message encrypted with</a:t>
            </a:r>
          </a:p>
          <a:p>
            <a:pPr>
              <a:spcBef>
                <a:spcPct val="0"/>
              </a:spcBef>
              <a:buSzPct val="100000"/>
            </a:pPr>
            <a:r>
              <a:rPr lang="fr-BE" altLang="en-US" sz="1200">
                <a:solidFill>
                  <a:srgbClr val="990000"/>
                </a:solidFill>
                <a:sym typeface="Arial" charset="0"/>
              </a:rPr>
              <a:t>symmetric key</a:t>
            </a:r>
          </a:p>
        </p:txBody>
      </p:sp>
      <p:sp>
        <p:nvSpPr>
          <p:cNvPr id="33810"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1"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000" b="1">
                <a:solidFill>
                  <a:srgbClr val="000000"/>
                </a:solidFill>
                <a:sym typeface="Arial" charset="0"/>
              </a:rPr>
              <a:t>4</a:t>
            </a:r>
            <a:r>
              <a:rPr lang="fr-BE" altLang="en-US" sz="1000">
                <a:solidFill>
                  <a:srgbClr val="000000"/>
                </a:solidFill>
                <a:sym typeface="Arial" charset="0"/>
              </a:rPr>
              <a:t> justifies right to</a:t>
            </a:r>
          </a:p>
          <a:p>
            <a:pPr>
              <a:spcBef>
                <a:spcPct val="0"/>
              </a:spcBef>
              <a:buSzPct val="100000"/>
            </a:pPr>
            <a:r>
              <a:rPr lang="fr-BE" altLang="en-US" sz="1000">
                <a:solidFill>
                  <a:srgbClr val="000000"/>
                </a:solidFill>
                <a:sym typeface="Arial" charset="0"/>
              </a:rPr>
              <a:t>obtain key</a:t>
            </a:r>
          </a:p>
        </p:txBody>
      </p:sp>
      <p:sp>
        <p:nvSpPr>
          <p:cNvPr id="33812"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3"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000" b="1">
                <a:solidFill>
                  <a:srgbClr val="000000"/>
                </a:solidFill>
                <a:sym typeface="Arial" charset="0"/>
              </a:rPr>
              <a:t>4</a:t>
            </a:r>
            <a:r>
              <a:rPr lang="fr-BE" altLang="en-US" sz="1000">
                <a:solidFill>
                  <a:srgbClr val="000000"/>
                </a:solidFill>
                <a:sym typeface="Arial" charset="0"/>
              </a:rPr>
              <a:t> justifies right to</a:t>
            </a:r>
          </a:p>
          <a:p>
            <a:pPr>
              <a:spcBef>
                <a:spcPct val="0"/>
              </a:spcBef>
              <a:buSzPct val="100000"/>
            </a:pPr>
            <a:r>
              <a:rPr lang="fr-BE" altLang="en-US" sz="1000">
                <a:solidFill>
                  <a:srgbClr val="000000"/>
                </a:solidFill>
                <a:sym typeface="Arial" charset="0"/>
              </a:rPr>
              <a:t>obtain message</a:t>
            </a:r>
          </a:p>
        </p:txBody>
      </p:sp>
      <p:sp>
        <p:nvSpPr>
          <p:cNvPr id="33814"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fr-BE" altLang="en-US" sz="1200">
                <a:solidFill>
                  <a:srgbClr val="990000"/>
                </a:solidFill>
                <a:sym typeface="Arial" charset="0"/>
              </a:rPr>
              <a:t>Symmetric key</a:t>
            </a:r>
          </a:p>
        </p:txBody>
      </p:sp>
      <p:sp>
        <p:nvSpPr>
          <p:cNvPr id="33815"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16"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a:solidFill>
                  <a:srgbClr val="000000"/>
                </a:solidFill>
                <a:sym typeface="Arial" charset="0"/>
              </a:rPr>
              <a:t>Encrypted with public key of user 2</a:t>
            </a:r>
          </a:p>
        </p:txBody>
      </p:sp>
      <p:sp>
        <p:nvSpPr>
          <p:cNvPr id="33817"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8"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fr-BE" altLang="en-US" sz="1000" b="1">
                <a:solidFill>
                  <a:srgbClr val="000000"/>
                </a:solidFill>
                <a:sym typeface="Arial" charset="0"/>
              </a:rPr>
              <a:t>5 </a:t>
            </a:r>
            <a:r>
              <a:rPr lang="fr-BE" altLang="en-US" sz="1000">
                <a:solidFill>
                  <a:srgbClr val="000000"/>
                </a:solidFill>
                <a:sym typeface="Arial" charset="0"/>
              </a:rPr>
              <a:t>receives key</a:t>
            </a:r>
          </a:p>
        </p:txBody>
      </p:sp>
      <p:sp>
        <p:nvSpPr>
          <p:cNvPr id="33819"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fr-BE" altLang="en-US" sz="1000" b="1">
                <a:solidFill>
                  <a:srgbClr val="000000"/>
                </a:solidFill>
                <a:sym typeface="Arial" charset="0"/>
              </a:rPr>
              <a:t>5 </a:t>
            </a:r>
            <a:r>
              <a:rPr lang="fr-BE" altLang="en-US" sz="1000">
                <a:solidFill>
                  <a:srgbClr val="000000"/>
                </a:solidFill>
                <a:sym typeface="Arial" charset="0"/>
              </a:rPr>
              <a:t>receives message</a:t>
            </a:r>
          </a:p>
        </p:txBody>
      </p:sp>
      <p:sp>
        <p:nvSpPr>
          <p:cNvPr id="33820"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21"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a:solidFill>
                  <a:srgbClr val="990000"/>
                </a:solidFill>
                <a:sym typeface="Arial" charset="0"/>
              </a:rPr>
              <a:t>Message encrypted with</a:t>
            </a:r>
          </a:p>
          <a:p>
            <a:pPr>
              <a:spcBef>
                <a:spcPct val="0"/>
              </a:spcBef>
              <a:buSzPct val="100000"/>
            </a:pPr>
            <a:r>
              <a:rPr lang="fr-BE" altLang="en-US" sz="1200">
                <a:solidFill>
                  <a:srgbClr val="990000"/>
                </a:solidFill>
                <a:sym typeface="Arial" charset="0"/>
              </a:rPr>
              <a:t>symmetric key</a:t>
            </a:r>
          </a:p>
        </p:txBody>
      </p:sp>
      <p:sp>
        <p:nvSpPr>
          <p:cNvPr id="33822"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3"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fr-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648"/>
            <a:ext cx="8229600" cy="990600"/>
          </a:xfrm>
        </p:spPr>
        <p:txBody>
          <a:bodyPr>
            <a:normAutofit/>
          </a:bodyPr>
          <a:lstStyle/>
          <a:p>
            <a:r>
              <a:rPr lang="fr-BE" dirty="0" smtClean="0"/>
              <a:t>Chiffrement destinataire inconnu</a:t>
            </a:r>
            <a:endParaRPr lang="fr-BE" dirty="0"/>
          </a:p>
        </p:txBody>
      </p:sp>
      <p:sp>
        <p:nvSpPr>
          <p:cNvPr id="3" name="Date Placeholder 2"/>
          <p:cNvSpPr>
            <a:spLocks noGrp="1"/>
          </p:cNvSpPr>
          <p:nvPr>
            <p:ph type="dt" sz="half" idx="10"/>
          </p:nvPr>
        </p:nvSpPr>
        <p:spPr/>
        <p:txBody>
          <a:bodyPr/>
          <a:lstStyle/>
          <a:p>
            <a:r>
              <a:rPr lang="fr-BE" dirty="0" smtClean="0"/>
              <a:t>24/03/2016</a:t>
            </a:r>
            <a:endParaRPr lang="fr-BE"/>
          </a:p>
        </p:txBody>
      </p:sp>
      <p:sp>
        <p:nvSpPr>
          <p:cNvPr id="4" name="Slide Number Placeholder 3"/>
          <p:cNvSpPr>
            <a:spLocks noGrp="1"/>
          </p:cNvSpPr>
          <p:nvPr>
            <p:ph type="sldNum" sz="quarter" idx="12"/>
          </p:nvPr>
        </p:nvSpPr>
        <p:spPr/>
        <p:txBody>
          <a:bodyPr/>
          <a:lstStyle/>
          <a:p>
            <a:fld id="{BAADB71D-6A6A-403E-B8B0-DAC18C9A03D5}" type="slidenum">
              <a:rPr lang="en-US" smtClean="0"/>
              <a:pPr/>
              <a:t>39</a:t>
            </a:fld>
            <a:endParaRPr lang="fr-BE"/>
          </a:p>
        </p:txBody>
      </p:sp>
    </p:spTree>
    <p:extLst>
      <p:ext uri="{BB962C8B-B14F-4D97-AF65-F5344CB8AC3E}">
        <p14:creationId xmlns:p14="http://schemas.microsoft.com/office/powerpoint/2010/main" val="1259558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ltLang="en-US" dirty="0" smtClean="0">
                <a:sym typeface="Arial" charset="0"/>
              </a:rPr>
              <a:t>Introduction: types d'applis</a:t>
            </a:r>
            <a:endParaRPr lang="fr-BE" altLang="en-US" dirty="0">
              <a:sym typeface="Arial" charset="0"/>
            </a:endParaRPr>
          </a:p>
        </p:txBody>
      </p:sp>
      <p:sp>
        <p:nvSpPr>
          <p:cNvPr id="5123" name="Rectangle 3"/>
          <p:cNvSpPr>
            <a:spLocks noGrp="1" noChangeArrowheads="1"/>
          </p:cNvSpPr>
          <p:nvPr>
            <p:ph idx="1"/>
          </p:nvPr>
        </p:nvSpPr>
        <p:spPr/>
        <p:txBody>
          <a:bodyPr>
            <a:normAutofit lnSpcReduction="10000"/>
          </a:bodyPr>
          <a:lstStyle/>
          <a:p>
            <a:r>
              <a:rPr lang="fr-BE" dirty="0" smtClean="0"/>
              <a:t>Applis axées sur la communication, p.ex.</a:t>
            </a:r>
          </a:p>
          <a:p>
            <a:pPr lvl="1"/>
            <a:r>
              <a:rPr lang="fr-BE" dirty="0" smtClean="0"/>
              <a:t>applis permettant aux patients de poser directement des questions en ligne à leur prestataire de soins (télécoaching)</a:t>
            </a:r>
          </a:p>
          <a:p>
            <a:pPr lvl="1"/>
            <a:r>
              <a:rPr lang="fr-BE" dirty="0" smtClean="0"/>
              <a:t>applis permettant aux patients de répondre à des questions de chercheurs</a:t>
            </a:r>
          </a:p>
          <a:p>
            <a:pPr lvl="1"/>
            <a:r>
              <a:rPr lang="fr-BE" dirty="0" smtClean="0"/>
              <a:t>applis permettant au patient d'accéder à son dossier de patient électronique</a:t>
            </a:r>
          </a:p>
          <a:p>
            <a:endParaRPr lang="fr-BE" dirty="0" smtClean="0"/>
          </a:p>
          <a:p>
            <a:r>
              <a:rPr lang="fr-BE" dirty="0" smtClean="0"/>
              <a:t>Applis faisant fonction d'ouvrage de référence pour des informations relatives à la santé (pour les prestataires de soins et/ou patients)</a:t>
            </a:r>
          </a:p>
          <a:p>
            <a:endParaRPr lang="fr-BE" dirty="0" smtClean="0"/>
          </a:p>
          <a:p>
            <a:r>
              <a:rPr lang="fr-BE" dirty="0" smtClean="0"/>
              <a:t>Applis d'entraînement: applis qui sont utilisées pour la formation (continue) de prestataires de soins ou patients</a:t>
            </a:r>
          </a:p>
          <a:p>
            <a:endParaRPr lang="fr-BE" dirty="0" smtClean="0"/>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4</a:t>
            </a:fld>
            <a:endParaRPr lang="fr-BE"/>
          </a:p>
        </p:txBody>
      </p:sp>
    </p:spTree>
    <p:extLst>
      <p:ext uri="{BB962C8B-B14F-4D97-AF65-F5344CB8AC3E}">
        <p14:creationId xmlns:p14="http://schemas.microsoft.com/office/powerpoint/2010/main" val="3893851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BE" sz="2400" dirty="0" smtClean="0"/>
              <a:t>Possibilité de dater tout document créé dans le secteur des soins de santé, à la seconde près et de garantir la validité du contenu dans le temps au moyen de l'apposition d'une signature </a:t>
            </a:r>
            <a:r>
              <a:rPr lang="fr-BE" sz="2400" dirty="0" smtClean="0">
                <a:solidFill>
                  <a:srgbClr val="3E6E5A"/>
                </a:solidFill>
                <a:sym typeface="Arial" pitchFamily="34" charset="0"/>
              </a:rPr>
              <a:t>eHealth</a:t>
            </a:r>
          </a:p>
          <a:p>
            <a:pPr lvl="1"/>
            <a:endParaRPr lang="fr-BE" dirty="0" smtClean="0">
              <a:sym typeface="Arial" pitchFamily="34" charset="0"/>
            </a:endParaRPr>
          </a:p>
          <a:p>
            <a:endParaRPr lang="fr-BE" dirty="0"/>
          </a:p>
        </p:txBody>
      </p:sp>
      <p:sp>
        <p:nvSpPr>
          <p:cNvPr id="7" name="Text Placeholder 6"/>
          <p:cNvSpPr>
            <a:spLocks noGrp="1"/>
          </p:cNvSpPr>
          <p:nvPr>
            <p:ph type="body" sz="half" idx="2"/>
          </p:nvPr>
        </p:nvSpPr>
        <p:spPr/>
        <p:txBody>
          <a:bodyPr>
            <a:normAutofit/>
          </a:bodyPr>
          <a:lstStyle/>
          <a:p>
            <a:pPr algn="ctr"/>
            <a:r>
              <a:rPr lang="fr-BE" sz="2000" dirty="0" smtClean="0">
                <a:solidFill>
                  <a:srgbClr val="3E6E5A"/>
                </a:solidFill>
                <a:latin typeface="+mj-lt"/>
                <a:sym typeface="Arial" pitchFamily="34" charset="0"/>
              </a:rPr>
              <a:t>Timestamping</a:t>
            </a:r>
            <a:endParaRPr lang="fr-BE" sz="2000" dirty="0">
              <a:solidFill>
                <a:srgbClr val="3E6E5A"/>
              </a:solidFill>
              <a:latin typeface="+mj-lt"/>
            </a:endParaRPr>
          </a:p>
        </p:txBody>
      </p:sp>
      <p:sp>
        <p:nvSpPr>
          <p:cNvPr id="9"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40</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10" name="Title 1"/>
          <p:cNvSpPr>
            <a:spLocks noGrp="1"/>
          </p:cNvSpPr>
          <p:nvPr>
            <p:ph type="title"/>
          </p:nvPr>
        </p:nvSpPr>
        <p:spPr>
          <a:xfrm>
            <a:off x="410065" y="792080"/>
            <a:ext cx="2139696" cy="1261872"/>
          </a:xfrm>
        </p:spPr>
        <p:txBody>
          <a:bodyPr/>
          <a:lstStyle/>
          <a:p>
            <a:r>
              <a:rPr lang="fr-BE" sz="2200" dirty="0" smtClean="0"/>
              <a:t>10 services de base</a:t>
            </a:r>
            <a:endParaRPr lang="fr-BE" sz="2200" dirty="0"/>
          </a:p>
        </p:txBody>
      </p:sp>
    </p:spTree>
    <p:extLst>
      <p:ext uri="{BB962C8B-B14F-4D97-AF65-F5344CB8AC3E}">
        <p14:creationId xmlns:p14="http://schemas.microsoft.com/office/powerpoint/2010/main" val="1558865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smtClean="0"/>
              <a:t>Prescription électronique</a:t>
            </a:r>
            <a:r>
              <a:rPr lang="fr-BE" dirty="0" smtClean="0"/>
              <a:t> </a:t>
            </a:r>
            <a:r>
              <a:rPr lang="fr-BE" altLang="en-US" dirty="0" smtClean="0"/>
              <a:t>dans les hôpitaux</a:t>
            </a:r>
            <a:r>
              <a:rPr lang="fr-BE" dirty="0" smtClean="0"/>
              <a:t> - </a:t>
            </a:r>
            <a:r>
              <a:rPr lang="fr-BE" altLang="en-US" dirty="0" smtClean="0"/>
              <a:t>Timestamping</a:t>
            </a:r>
            <a:endParaRPr lang="fr-BE" dirty="0"/>
          </a:p>
        </p:txBody>
      </p:sp>
      <p:sp>
        <p:nvSpPr>
          <p:cNvPr id="4" name="Date Placeholder 3"/>
          <p:cNvSpPr>
            <a:spLocks noGrp="1"/>
          </p:cNvSpPr>
          <p:nvPr>
            <p:ph type="dt" sz="half" idx="10"/>
          </p:nvPr>
        </p:nvSpPr>
        <p:spPr/>
        <p:txBody>
          <a:bodyPr/>
          <a:lstStyle/>
          <a:p>
            <a:r>
              <a:rPr lang="fr-BE" dirty="0" smtClean="0"/>
              <a:t>24/03/2016</a:t>
            </a:r>
            <a:endParaRPr lang="fr-BE"/>
          </a:p>
        </p:txBody>
      </p:sp>
      <p:sp>
        <p:nvSpPr>
          <p:cNvPr id="6" name="Slide Number Placeholder 5"/>
          <p:cNvSpPr>
            <a:spLocks noGrp="1"/>
          </p:cNvSpPr>
          <p:nvPr>
            <p:ph type="sldNum" sz="quarter" idx="12"/>
          </p:nvPr>
        </p:nvSpPr>
        <p:spPr/>
        <p:txBody>
          <a:bodyPr/>
          <a:lstStyle/>
          <a:p>
            <a:fld id="{BAADB71D-6A6A-403E-B8B0-DAC18C9A03D5}" type="slidenum">
              <a:rPr lang="en-US" smtClean="0"/>
              <a:pPr/>
              <a:t>41</a:t>
            </a:fld>
            <a:endParaRPr lang="fr-BE"/>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19388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fr-BE" sz="2400" dirty="0" smtClean="0">
                <a:solidFill>
                  <a:srgbClr val="000000"/>
                </a:solidFill>
                <a:sym typeface="Arial" pitchFamily="34" charset="0"/>
              </a:rPr>
              <a:t>Indique, avec l'accord des patients concernés, quels documents électroniques sont conservés auprès de quels acteurs des soins de santé et concernant quels patients </a:t>
            </a:r>
          </a:p>
          <a:p>
            <a:pPr marL="0" indent="0">
              <a:buNone/>
            </a:pPr>
            <a:endParaRPr lang="fr-BE" dirty="0"/>
          </a:p>
        </p:txBody>
      </p:sp>
      <p:sp>
        <p:nvSpPr>
          <p:cNvPr id="7" name="Text Placeholder 6"/>
          <p:cNvSpPr>
            <a:spLocks noGrp="1"/>
          </p:cNvSpPr>
          <p:nvPr>
            <p:ph type="body" sz="half" idx="2"/>
          </p:nvPr>
        </p:nvSpPr>
        <p:spPr/>
        <p:txBody>
          <a:bodyPr>
            <a:normAutofit/>
          </a:bodyPr>
          <a:lstStyle/>
          <a:p>
            <a:pPr algn="ctr">
              <a:lnSpc>
                <a:spcPct val="90000"/>
              </a:lnSpc>
              <a:spcBef>
                <a:spcPct val="0"/>
              </a:spcBef>
            </a:pPr>
            <a:r>
              <a:rPr lang="fr-BE" sz="2000" spc="-100" dirty="0" smtClean="0">
                <a:solidFill>
                  <a:srgbClr val="3E6E5A"/>
                </a:solidFill>
                <a:latin typeface="+mj-lt"/>
                <a:sym typeface="Arial" pitchFamily="34" charset="0"/>
              </a:rPr>
              <a:t>Répertoire des références</a:t>
            </a:r>
          </a:p>
          <a:p>
            <a:pPr algn="ctr">
              <a:lnSpc>
                <a:spcPct val="90000"/>
              </a:lnSpc>
              <a:spcBef>
                <a:spcPct val="0"/>
              </a:spcBef>
            </a:pPr>
            <a:r>
              <a:rPr lang="fr-BE" sz="2000" spc="-100" dirty="0" smtClean="0">
                <a:solidFill>
                  <a:srgbClr val="3E6E5A"/>
                </a:solidFill>
                <a:latin typeface="+mj-lt"/>
                <a:sym typeface="Arial" pitchFamily="34" charset="0"/>
              </a:rPr>
              <a:t>(hubs- metahub)</a:t>
            </a:r>
            <a:endParaRPr lang="fr-BE" sz="2000" spc="-100" dirty="0">
              <a:solidFill>
                <a:srgbClr val="3E6E5A"/>
              </a:solidFill>
              <a:latin typeface="+mj-lt"/>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42</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fr-BE" dirty="0" smtClean="0"/>
              <a:t>2/12/2014</a:t>
            </a:r>
            <a:endParaRPr lang="fr-BE" dirty="0"/>
          </a:p>
        </p:txBody>
      </p:sp>
      <p:sp>
        <p:nvSpPr>
          <p:cNvPr id="10" name="Title 1"/>
          <p:cNvSpPr>
            <a:spLocks noGrp="1"/>
          </p:cNvSpPr>
          <p:nvPr>
            <p:ph type="title"/>
          </p:nvPr>
        </p:nvSpPr>
        <p:spPr>
          <a:xfrm>
            <a:off x="410065" y="792080"/>
            <a:ext cx="2139696" cy="1261872"/>
          </a:xfrm>
        </p:spPr>
        <p:txBody>
          <a:bodyPr/>
          <a:lstStyle/>
          <a:p>
            <a:r>
              <a:rPr lang="fr-BE" sz="2200" dirty="0" smtClean="0"/>
              <a:t>10 services de base</a:t>
            </a:r>
            <a:endParaRPr lang="fr-BE" sz="2200" dirty="0"/>
          </a:p>
        </p:txBody>
      </p:sp>
    </p:spTree>
    <p:extLst>
      <p:ext uri="{BB962C8B-B14F-4D97-AF65-F5344CB8AC3E}">
        <p14:creationId xmlns:p14="http://schemas.microsoft.com/office/powerpoint/2010/main" val="2855408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115" y="1306371"/>
            <a:ext cx="7597365" cy="5507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664"/>
            <a:ext cx="8229600" cy="990600"/>
          </a:xfrm>
        </p:spPr>
        <p:txBody>
          <a:bodyPr/>
          <a:lstStyle/>
          <a:p>
            <a:r>
              <a:rPr lang="fr-BE" dirty="0" smtClean="0"/>
              <a:t>Hubs &amp; Metahub - Schéma</a:t>
            </a:r>
            <a:endParaRPr lang="fr-BE" dirty="0"/>
          </a:p>
        </p:txBody>
      </p:sp>
      <p:sp>
        <p:nvSpPr>
          <p:cNvPr id="4" name="Date Placeholder 3"/>
          <p:cNvSpPr>
            <a:spLocks noGrp="1"/>
          </p:cNvSpPr>
          <p:nvPr>
            <p:ph type="dt" sz="half" idx="10"/>
          </p:nvPr>
        </p:nvSpPr>
        <p:spPr/>
        <p:txBody>
          <a:bodyPr/>
          <a:lstStyle/>
          <a:p>
            <a:r>
              <a:rPr lang="fr-BE" dirty="0" smtClean="0"/>
              <a:t>17/03/2016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43</a:t>
            </a:fld>
            <a:endParaRPr lang="fr-BE" dirty="0"/>
          </a:p>
        </p:txBody>
      </p:sp>
      <p:sp>
        <p:nvSpPr>
          <p:cNvPr id="21509" name="Rectangle 6"/>
          <p:cNvSpPr>
            <a:spLocks noChangeArrowheads="1"/>
          </p:cNvSpPr>
          <p:nvPr/>
        </p:nvSpPr>
        <p:spPr bwMode="auto">
          <a:xfrm>
            <a:off x="467543" y="4005064"/>
            <a:ext cx="4392489" cy="1615827"/>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800100" lvl="4" indent="-285750"/>
            <a:r>
              <a:rPr lang="fr-BE" sz="1200" b="1" dirty="0" smtClean="0"/>
              <a:t>5 hubs</a:t>
            </a:r>
          </a:p>
          <a:p>
            <a:pPr marL="800100" lvl="4" indent="-285750"/>
            <a:r>
              <a:rPr lang="fr-BE" sz="1200" dirty="0" smtClean="0"/>
              <a:t>Collaboratief Zorgplatform (Cozo)</a:t>
            </a:r>
          </a:p>
          <a:p>
            <a:pPr marL="800100" lvl="4" indent="-285750"/>
            <a:r>
              <a:rPr lang="fr-BE" sz="1200" dirty="0"/>
              <a:t>Antwerpse Regionale Hub (ARH)</a:t>
            </a:r>
          </a:p>
          <a:p>
            <a:pPr marL="800100" lvl="4" indent="-285750"/>
            <a:r>
              <a:rPr lang="fr-BE" sz="1200" dirty="0"/>
              <a:t>Vlaams Ziekenhuisnetwerk KU Leuven (VZN)</a:t>
            </a:r>
          </a:p>
          <a:p>
            <a:pPr marL="800100" lvl="4" indent="-285750"/>
            <a:r>
              <a:rPr lang="fr-BE" sz="1200" dirty="0"/>
              <a:t>Réseau Santé Wallon (RSW)</a:t>
            </a:r>
          </a:p>
          <a:p>
            <a:pPr marL="800100" lvl="4" indent="-285750"/>
            <a:r>
              <a:rPr lang="fr-BE" sz="1200" dirty="0" smtClean="0"/>
              <a:t>Réseau Santé Bruxellois (RSB)</a:t>
            </a:r>
          </a:p>
          <a:p>
            <a:pPr marL="101600" indent="-101600" algn="ctr">
              <a:spcBef>
                <a:spcPct val="50000"/>
              </a:spcBef>
              <a:buSzPct val="100000"/>
            </a:pPr>
            <a:endParaRPr lang="fr-BE" b="1" dirty="0">
              <a:solidFill>
                <a:srgbClr val="000000"/>
              </a:solidFill>
            </a:endParaRPr>
          </a:p>
        </p:txBody>
      </p:sp>
    </p:spTree>
    <p:extLst>
      <p:ext uri="{BB962C8B-B14F-4D97-AF65-F5344CB8AC3E}">
        <p14:creationId xmlns:p14="http://schemas.microsoft.com/office/powerpoint/2010/main" val="214930433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BE" dirty="0" smtClean="0"/>
              <a:t>Hubs &amp; Metahub - Dans le passé</a:t>
            </a:r>
            <a:endParaRPr lang="fr-BE" b="1" dirty="0"/>
          </a:p>
        </p:txBody>
      </p:sp>
      <p:sp>
        <p:nvSpPr>
          <p:cNvPr id="35" name="Date Placeholder 3"/>
          <p:cNvSpPr>
            <a:spLocks noGrp="1"/>
          </p:cNvSpPr>
          <p:nvPr>
            <p:ph type="dt" sz="half" idx="10"/>
          </p:nvPr>
        </p:nvSpPr>
        <p:spPr>
          <a:xfrm>
            <a:off x="457200" y="18288"/>
            <a:ext cx="2895600" cy="329184"/>
          </a:xfrm>
        </p:spPr>
        <p:txBody>
          <a:bodyPr/>
          <a:lstStyle/>
          <a:p>
            <a:r>
              <a:rPr lang="fr-BE" dirty="0" smtClean="0"/>
              <a:t>17/03/2016</a:t>
            </a:r>
            <a:endParaRPr lang="fr-BE" dirty="0"/>
          </a:p>
        </p:txBody>
      </p:sp>
      <p:sp>
        <p:nvSpPr>
          <p:cNvPr id="36"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44</a:t>
            </a:fld>
            <a:endParaRPr lang="fr-BE" dirty="0"/>
          </a:p>
        </p:txBody>
      </p:sp>
    </p:spTree>
    <p:extLst>
      <p:ext uri="{BB962C8B-B14F-4D97-AF65-F5344CB8AC3E}">
        <p14:creationId xmlns:p14="http://schemas.microsoft.com/office/powerpoint/2010/main" val="340022622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fr-BE"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fr-BE"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fr-BE"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fr-BE"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fr-BE"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fr-BE"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fr-BE" altLang="en-US" sz="1200" b="1">
                <a:solidFill>
                  <a:srgbClr val="000000"/>
                </a:solidFill>
                <a:latin typeface="Arial" charset="0"/>
                <a:sym typeface="Arial" charset="0"/>
              </a:rPr>
              <a:t>     4:</a:t>
            </a:r>
            <a:r>
              <a:t/>
            </a:r>
            <a:br/>
            <a:r>
              <a:rPr lang="fr-BE"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fr-BE"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BE" dirty="0" smtClean="0"/>
              <a:t>Hubs &amp; Metahub - Actuellement</a:t>
            </a:r>
            <a:endParaRPr lang="fr-BE" b="1" dirty="0"/>
          </a:p>
        </p:txBody>
      </p:sp>
      <p:sp>
        <p:nvSpPr>
          <p:cNvPr id="61" name="Date Placeholder 3"/>
          <p:cNvSpPr>
            <a:spLocks noGrp="1"/>
          </p:cNvSpPr>
          <p:nvPr>
            <p:ph type="dt" sz="half" idx="10"/>
          </p:nvPr>
        </p:nvSpPr>
        <p:spPr>
          <a:xfrm>
            <a:off x="457200" y="18288"/>
            <a:ext cx="2895600" cy="329184"/>
          </a:xfrm>
        </p:spPr>
        <p:txBody>
          <a:bodyPr/>
          <a:lstStyle/>
          <a:p>
            <a:r>
              <a:rPr lang="fr-BE" dirty="0" smtClean="0"/>
              <a:t>17/03/2016</a:t>
            </a:r>
            <a:endParaRPr lang="fr-BE" dirty="0"/>
          </a:p>
        </p:txBody>
      </p:sp>
      <p:sp>
        <p:nvSpPr>
          <p:cNvPr id="63"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45</a:t>
            </a:fld>
            <a:endParaRPr lang="fr-BE" dirty="0"/>
          </a:p>
        </p:txBody>
      </p:sp>
    </p:spTree>
    <p:extLst>
      <p:ext uri="{BB962C8B-B14F-4D97-AF65-F5344CB8AC3E}">
        <p14:creationId xmlns:p14="http://schemas.microsoft.com/office/powerpoint/2010/main" val="25947783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fr-BE"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fr-BE"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fr-BE"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49" y="3362325"/>
            <a:ext cx="13573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fr-BE" altLang="en-US" sz="2000" b="1" dirty="0" smtClean="0">
                <a:solidFill>
                  <a:srgbClr val="00B0F0"/>
                </a:solidFill>
                <a:latin typeface="Consolas" pitchFamily="49" charset="0"/>
              </a:rPr>
              <a:t>InterMed</a:t>
            </a:r>
          </a:p>
          <a:p>
            <a:pPr algn="ctr">
              <a:buSzPct val="100000"/>
            </a:pPr>
            <a:r>
              <a:rPr lang="fr-BE" altLang="en-US" sz="2000" b="1" dirty="0" smtClean="0">
                <a:solidFill>
                  <a:srgbClr val="00B0F0"/>
                </a:solidFill>
                <a:latin typeface="Consolas" pitchFamily="49" charset="0"/>
              </a:rPr>
              <a:t>BruSafe</a:t>
            </a:r>
            <a:endParaRPr lang="fr-BE" altLang="en-US" sz="2000" b="1" dirty="0">
              <a:solidFill>
                <a:srgbClr val="00B0F0"/>
              </a:solidFill>
              <a:latin typeface="Consolas" pitchFamily="49" charset="0"/>
            </a:endParaRP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BE" dirty="0" smtClean="0"/>
              <a:t>Données extramurales : coffres-forts</a:t>
            </a:r>
            <a:endParaRPr lang="fr-BE" dirty="0"/>
          </a:p>
        </p:txBody>
      </p:sp>
      <p:sp>
        <p:nvSpPr>
          <p:cNvPr id="60" name="Date Placeholder 3"/>
          <p:cNvSpPr>
            <a:spLocks noGrp="1"/>
          </p:cNvSpPr>
          <p:nvPr>
            <p:ph type="dt" sz="half" idx="10"/>
          </p:nvPr>
        </p:nvSpPr>
        <p:spPr>
          <a:xfrm>
            <a:off x="457200" y="18288"/>
            <a:ext cx="2895600" cy="329184"/>
          </a:xfrm>
        </p:spPr>
        <p:txBody>
          <a:bodyPr/>
          <a:lstStyle/>
          <a:p>
            <a:r>
              <a:rPr lang="fr-BE" dirty="0" smtClean="0"/>
              <a:t>17/03/2016</a:t>
            </a:r>
            <a:endParaRPr lang="fr-BE" dirty="0"/>
          </a:p>
        </p:txBody>
      </p:sp>
      <p:sp>
        <p:nvSpPr>
          <p:cNvPr id="62"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46</a:t>
            </a:fld>
            <a:endParaRPr lang="fr-BE" dirty="0"/>
          </a:p>
        </p:txBody>
      </p:sp>
    </p:spTree>
    <p:extLst>
      <p:ext uri="{BB962C8B-B14F-4D97-AF65-F5344CB8AC3E}">
        <p14:creationId xmlns:p14="http://schemas.microsoft.com/office/powerpoint/2010/main" val="401551005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fr-BE" dirty="0" smtClean="0"/>
              <a:t>Partage de données</a:t>
            </a:r>
          </a:p>
          <a:p>
            <a:pPr marL="285750" indent="-285750">
              <a:buFont typeface="Arial" panose="020B0604020202020204" pitchFamily="34" charset="0"/>
              <a:buChar char="•"/>
            </a:pPr>
            <a:r>
              <a:rPr lang="fr-BE" dirty="0" smtClean="0"/>
              <a:t>chaque acteur conserve son propre dossier</a:t>
            </a:r>
          </a:p>
          <a:p>
            <a:pPr marL="285750" indent="-285750">
              <a:buFont typeface="Arial" panose="020B0604020202020204" pitchFamily="34" charset="0"/>
              <a:buChar char="•"/>
            </a:pPr>
            <a:r>
              <a:rPr lang="fr-BE" dirty="0" smtClean="0"/>
              <a:t>mais peut partager certaines parties du dossier avec d'autres acteurs</a:t>
            </a:r>
          </a:p>
          <a:p>
            <a:r>
              <a:rPr lang="fr-BE" dirty="0" smtClean="0"/>
              <a:t>Exemples</a:t>
            </a:r>
          </a:p>
          <a:p>
            <a:pPr marL="285750" lvl="1" indent="-285750">
              <a:buFont typeface="Arial" pitchFamily="34" charset="0"/>
              <a:buChar char="•"/>
            </a:pPr>
            <a:r>
              <a:rPr lang="fr-BE" sz="1400" dirty="0"/>
              <a:t>schéma de médication</a:t>
            </a:r>
          </a:p>
          <a:p>
            <a:pPr marL="285750" lvl="1" indent="-285750">
              <a:buFont typeface="Arial" pitchFamily="34" charset="0"/>
              <a:buChar char="•"/>
            </a:pPr>
            <a:r>
              <a:rPr lang="fr-BE" sz="1400" dirty="0"/>
              <a:t>SumEHR</a:t>
            </a:r>
          </a:p>
          <a:p>
            <a:pPr marL="285750" lvl="1" indent="-285750">
              <a:buFont typeface="Arial" pitchFamily="34" charset="0"/>
              <a:buChar char="•"/>
            </a:pPr>
            <a:r>
              <a:rPr lang="fr-BE" sz="1400" dirty="0"/>
              <a:t>paramètres</a:t>
            </a:r>
          </a:p>
          <a:p>
            <a:pPr marL="285750" lvl="1" indent="-285750">
              <a:buFont typeface="Arial" pitchFamily="34" charset="0"/>
              <a:buChar char="•"/>
            </a:pPr>
            <a:r>
              <a:rPr lang="fr-BE" sz="1400" dirty="0"/>
              <a:t>journal</a:t>
            </a:r>
          </a:p>
          <a:p>
            <a:pPr marL="285750" lvl="1" indent="-285750">
              <a:buFont typeface="Arial" pitchFamily="34" charset="0"/>
              <a:buChar char="•"/>
            </a:pPr>
            <a:r>
              <a:rPr lang="fr-BE" sz="1400" dirty="0"/>
              <a:t> …</a:t>
            </a:r>
          </a:p>
          <a:p>
            <a:endParaRPr lang="fr-BE" dirty="0"/>
          </a:p>
        </p:txBody>
      </p:sp>
      <p:sp>
        <p:nvSpPr>
          <p:cNvPr id="7" name="Date Placeholder 2"/>
          <p:cNvSpPr>
            <a:spLocks noGrp="1"/>
          </p:cNvSpPr>
          <p:nvPr>
            <p:ph type="dt" sz="half" idx="10"/>
          </p:nvPr>
        </p:nvSpPr>
        <p:spPr/>
        <p:txBody>
          <a:bodyPr/>
          <a:lstStyle/>
          <a:p>
            <a:r>
              <a:rPr lang="fr-BE" dirty="0" smtClean="0"/>
              <a:t>17/03/2016</a:t>
            </a:r>
            <a:endParaRPr lang="fr-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47</a:t>
            </a:fld>
            <a:endParaRPr lang="fr-B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182" y="792163"/>
            <a:ext cx="4704236" cy="557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2802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lstStyle/>
          <a:p>
            <a:r>
              <a:rPr lang="fr-BE" dirty="0" smtClean="0"/>
              <a:t>Accès pour prestataires de soins</a:t>
            </a:r>
          </a:p>
          <a:p>
            <a:pPr marL="285750" indent="-285750">
              <a:buFont typeface="Arial" panose="020B0604020202020204" pitchFamily="34" charset="0"/>
              <a:buChar char="•"/>
            </a:pPr>
            <a:r>
              <a:rPr lang="fr-BE" dirty="0" smtClean="0"/>
              <a:t>avec une relation de soins</a:t>
            </a:r>
          </a:p>
          <a:p>
            <a:pPr marL="285750" indent="-285750">
              <a:buFont typeface="Arial" panose="020B0604020202020204" pitchFamily="34" charset="0"/>
              <a:buChar char="•"/>
            </a:pPr>
            <a:r>
              <a:rPr lang="fr-BE" dirty="0" smtClean="0"/>
              <a:t>en fonction de leur rôle</a:t>
            </a:r>
          </a:p>
          <a:p>
            <a:r>
              <a:rPr lang="fr-BE" dirty="0" smtClean="0"/>
              <a:t>Pas d'accès pour</a:t>
            </a:r>
          </a:p>
          <a:p>
            <a:pPr marL="285750" indent="-285750">
              <a:buFont typeface="Arial" pitchFamily="34" charset="0"/>
              <a:buChar char="•"/>
            </a:pPr>
            <a:r>
              <a:rPr lang="fr-BE" dirty="0" smtClean="0"/>
              <a:t>les gestionnaires IT, hébergeur, ...</a:t>
            </a:r>
          </a:p>
          <a:p>
            <a:pPr marL="285750" indent="-285750">
              <a:buFont typeface="Arial" pitchFamily="34" charset="0"/>
              <a:buChar char="•"/>
            </a:pPr>
            <a:r>
              <a:rPr lang="fr-BE" dirty="0" smtClean="0"/>
              <a:t>Plate-forme </a:t>
            </a:r>
            <a:r>
              <a:rPr lang="fr-BE" dirty="0">
                <a:solidFill>
                  <a:srgbClr val="3E6E5A"/>
                </a:solidFill>
              </a:rPr>
              <a:t>eHealth</a:t>
            </a:r>
          </a:p>
          <a:p>
            <a:pPr marL="285750" indent="-285750">
              <a:buFont typeface="Arial" pitchFamily="34" charset="0"/>
              <a:buChar char="•"/>
            </a:pPr>
            <a:r>
              <a:rPr lang="fr-BE" dirty="0" smtClean="0"/>
              <a:t>autorités</a:t>
            </a:r>
          </a:p>
          <a:p>
            <a:pPr marL="285750" indent="-285750">
              <a:buFont typeface="Arial" pitchFamily="34" charset="0"/>
              <a:buChar char="•"/>
            </a:pPr>
            <a:r>
              <a:rPr lang="fr-BE" dirty="0" smtClean="0"/>
              <a:t>sans la collaboration active du détenteur de la 2ième clé </a:t>
            </a:r>
            <a:endParaRPr lang="fr-BE" dirty="0"/>
          </a:p>
          <a:p>
            <a:endParaRPr lang="fr-BE" dirty="0"/>
          </a:p>
        </p:txBody>
      </p:sp>
      <p:sp>
        <p:nvSpPr>
          <p:cNvPr id="7" name="Date Placeholder 2"/>
          <p:cNvSpPr>
            <a:spLocks noGrp="1"/>
          </p:cNvSpPr>
          <p:nvPr>
            <p:ph type="dt" sz="half" idx="10"/>
          </p:nvPr>
        </p:nvSpPr>
        <p:spPr/>
        <p:txBody>
          <a:bodyPr/>
          <a:lstStyle/>
          <a:p>
            <a:r>
              <a:rPr lang="fr-BE" dirty="0" smtClean="0"/>
              <a:t>17/03/2016</a:t>
            </a:r>
            <a:endParaRPr lang="fr-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48</a:t>
            </a:fld>
            <a:endParaRPr lang="fr-BE"/>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698" y="792163"/>
            <a:ext cx="442720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568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BE" dirty="0" smtClean="0"/>
              <a:t>17/03/2016</a:t>
            </a:r>
            <a:endParaRPr lang="fr-BE"/>
          </a:p>
        </p:txBody>
      </p:sp>
      <p:sp>
        <p:nvSpPr>
          <p:cNvPr id="3" name="Slide Number Placeholder 2"/>
          <p:cNvSpPr>
            <a:spLocks noGrp="1"/>
          </p:cNvSpPr>
          <p:nvPr>
            <p:ph type="sldNum" sz="quarter" idx="12"/>
          </p:nvPr>
        </p:nvSpPr>
        <p:spPr/>
        <p:txBody>
          <a:bodyPr/>
          <a:lstStyle/>
          <a:p>
            <a:fld id="{BAADB71D-6A6A-403E-B8B0-DAC18C9A03D5}" type="slidenum">
              <a:rPr lang="en-US" smtClean="0"/>
              <a:pPr/>
              <a:t>49</a:t>
            </a:fld>
            <a:endParaRPr lang="fr-BE"/>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0" y="681273"/>
            <a:ext cx="8953933" cy="583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818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Introduction: types d'applis</a:t>
            </a:r>
            <a:endParaRPr lang="fr-BE" dirty="0"/>
          </a:p>
        </p:txBody>
      </p:sp>
      <p:sp>
        <p:nvSpPr>
          <p:cNvPr id="3" name="Tijdelijke aanduiding voor inhoud 2"/>
          <p:cNvSpPr>
            <a:spLocks noGrp="1"/>
          </p:cNvSpPr>
          <p:nvPr>
            <p:ph idx="1"/>
          </p:nvPr>
        </p:nvSpPr>
        <p:spPr/>
        <p:txBody>
          <a:bodyPr/>
          <a:lstStyle/>
          <a:p>
            <a:r>
              <a:rPr lang="fr-BE" dirty="0" smtClean="0"/>
              <a:t>Applis de monitoring: applis qui mesurent, enregistrent et/ou transmettent et traitent des paramètres de santé</a:t>
            </a:r>
          </a:p>
          <a:p>
            <a:endParaRPr lang="fr-BE" dirty="0" smtClean="0"/>
          </a:p>
          <a:p>
            <a:r>
              <a:rPr lang="fr-BE" dirty="0" smtClean="0"/>
              <a:t>Applications d'autogestion</a:t>
            </a:r>
          </a:p>
          <a:p>
            <a:endParaRPr lang="fr-BE" dirty="0"/>
          </a:p>
          <a:p>
            <a:r>
              <a:rPr lang="fr-BE" dirty="0" smtClean="0"/>
              <a:t>Outils médicaux: applis destinées à des finalités thérapeutiques et diagnostiques</a:t>
            </a:r>
          </a:p>
          <a:p>
            <a:pPr marL="274320" lvl="1" indent="0">
              <a:buNone/>
            </a:pPr>
            <a:endParaRPr lang="fr-BE" dirty="0"/>
          </a:p>
        </p:txBody>
      </p:sp>
      <p:sp>
        <p:nvSpPr>
          <p:cNvPr id="4" name="Tijdelijke aanduiding voor datum 3"/>
          <p:cNvSpPr>
            <a:spLocks noGrp="1"/>
          </p:cNvSpPr>
          <p:nvPr>
            <p:ph type="dt" sz="half" idx="10"/>
          </p:nvPr>
        </p:nvSpPr>
        <p:spPr/>
        <p:txBody>
          <a:bodyPr/>
          <a:lstStyle/>
          <a:p>
            <a:r>
              <a:rPr lang="fr-BE" dirty="0" smtClean="0"/>
              <a:t>24/03/2016</a:t>
            </a:r>
            <a:endParaRPr lang="fr-BE" dirty="0"/>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5</a:t>
            </a:fld>
            <a:endParaRPr lang="fr-BE" dirty="0"/>
          </a:p>
        </p:txBody>
      </p:sp>
    </p:spTree>
    <p:extLst>
      <p:ext uri="{BB962C8B-B14F-4D97-AF65-F5344CB8AC3E}">
        <p14:creationId xmlns:p14="http://schemas.microsoft.com/office/powerpoint/2010/main" val="22515778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BE" dirty="0" smtClean="0"/>
              <a:t>17/03/2016</a:t>
            </a:r>
            <a:endParaRPr lang="fr-BE"/>
          </a:p>
        </p:txBody>
      </p:sp>
      <p:sp>
        <p:nvSpPr>
          <p:cNvPr id="3" name="Slide Number Placeholder 2"/>
          <p:cNvSpPr>
            <a:spLocks noGrp="1"/>
          </p:cNvSpPr>
          <p:nvPr>
            <p:ph type="sldNum" sz="quarter" idx="12"/>
          </p:nvPr>
        </p:nvSpPr>
        <p:spPr/>
        <p:txBody>
          <a:bodyPr/>
          <a:lstStyle/>
          <a:p>
            <a:fld id="{BAADB71D-6A6A-403E-B8B0-DAC18C9A03D5}" type="slidenum">
              <a:rPr lang="en-US" smtClean="0"/>
              <a:pPr/>
              <a:t>50</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6" y="682101"/>
            <a:ext cx="9009351" cy="587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210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BE" dirty="0" smtClean="0"/>
              <a:t>17/03/2016</a:t>
            </a:r>
            <a:endParaRPr lang="fr-BE"/>
          </a:p>
        </p:txBody>
      </p:sp>
      <p:sp>
        <p:nvSpPr>
          <p:cNvPr id="3" name="Slide Number Placeholder 2"/>
          <p:cNvSpPr>
            <a:spLocks noGrp="1"/>
          </p:cNvSpPr>
          <p:nvPr>
            <p:ph type="sldNum" sz="quarter" idx="12"/>
          </p:nvPr>
        </p:nvSpPr>
        <p:spPr/>
        <p:txBody>
          <a:bodyPr/>
          <a:lstStyle/>
          <a:p>
            <a:fld id="{BAADB71D-6A6A-403E-B8B0-DAC18C9A03D5}" type="slidenum">
              <a:rPr lang="en-US" smtClean="0"/>
              <a:pPr/>
              <a:t>51</a:t>
            </a:fld>
            <a:endParaRPr lang="fr-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2" y="636335"/>
            <a:ext cx="9037061" cy="588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675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BE" dirty="0" smtClean="0"/>
              <a:t>17/03/2016</a:t>
            </a:r>
            <a:endParaRPr lang="fr-BE"/>
          </a:p>
        </p:txBody>
      </p:sp>
      <p:sp>
        <p:nvSpPr>
          <p:cNvPr id="3" name="Slide Number Placeholder 2"/>
          <p:cNvSpPr>
            <a:spLocks noGrp="1"/>
          </p:cNvSpPr>
          <p:nvPr>
            <p:ph type="sldNum" sz="quarter" idx="12"/>
          </p:nvPr>
        </p:nvSpPr>
        <p:spPr/>
        <p:txBody>
          <a:bodyPr/>
          <a:lstStyle/>
          <a:p>
            <a:fld id="{BAADB71D-6A6A-403E-B8B0-DAC18C9A03D5}" type="slidenum">
              <a:rPr lang="en-US" smtClean="0"/>
              <a:pPr/>
              <a:t>52</a:t>
            </a:fld>
            <a:endParaRPr lang="fr-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46456"/>
            <a:ext cx="8922327" cy="58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566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BE" dirty="0" smtClean="0"/>
              <a:t>17/03/2016</a:t>
            </a:r>
            <a:endParaRPr lang="fr-BE"/>
          </a:p>
        </p:txBody>
      </p:sp>
      <p:sp>
        <p:nvSpPr>
          <p:cNvPr id="3" name="Slide Number Placeholder 2"/>
          <p:cNvSpPr>
            <a:spLocks noGrp="1"/>
          </p:cNvSpPr>
          <p:nvPr>
            <p:ph type="sldNum" sz="quarter" idx="12"/>
          </p:nvPr>
        </p:nvSpPr>
        <p:spPr/>
        <p:txBody>
          <a:bodyPr/>
          <a:lstStyle/>
          <a:p>
            <a:fld id="{BAADB71D-6A6A-403E-B8B0-DAC18C9A03D5}" type="slidenum">
              <a:rPr lang="en-US" smtClean="0"/>
              <a:pPr/>
              <a:t>53</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8" y="654808"/>
            <a:ext cx="9037061" cy="588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5359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Consentement éclairé </a:t>
            </a:r>
            <a:endParaRPr lang="fr-BE" dirty="0"/>
          </a:p>
        </p:txBody>
      </p:sp>
      <p:sp>
        <p:nvSpPr>
          <p:cNvPr id="4099" name="Rectangle 3"/>
          <p:cNvSpPr>
            <a:spLocks noGrp="1" noChangeArrowheads="1"/>
          </p:cNvSpPr>
          <p:nvPr>
            <p:ph idx="1"/>
          </p:nvPr>
        </p:nvSpPr>
        <p:spPr/>
        <p:txBody>
          <a:bodyPr>
            <a:normAutofit lnSpcReduction="10000"/>
          </a:bodyPr>
          <a:lstStyle/>
          <a:p>
            <a:r>
              <a:rPr lang="fr-BE" dirty="0" smtClean="0"/>
              <a:t>Prérequis essentiel à l’échange de données de santé : consentement du patient pour l’échange électronique de ses données de santé</a:t>
            </a:r>
          </a:p>
          <a:p>
            <a:endParaRPr lang="fr-BE" dirty="0" smtClean="0"/>
          </a:p>
          <a:p>
            <a:pPr lvl="1"/>
            <a:r>
              <a:rPr lang="fr-BE" altLang="en-US" dirty="0" smtClean="0"/>
              <a:t>règlement approuvé par les différents organes de gestion et d’avis de la Plate-forme</a:t>
            </a:r>
            <a:r>
              <a:rPr lang="fr-BE" dirty="0" smtClean="0"/>
              <a:t> </a:t>
            </a:r>
            <a:r>
              <a:rPr lang="fr-BE" altLang="en-US" dirty="0" smtClean="0">
                <a:solidFill>
                  <a:srgbClr val="3E6E5A"/>
                </a:solidFill>
              </a:rPr>
              <a:t>eHealth</a:t>
            </a:r>
            <a:r>
              <a:rPr lang="fr-BE" dirty="0" smtClean="0"/>
              <a:t> </a:t>
            </a:r>
            <a:r>
              <a:rPr lang="fr-BE" altLang="en-US" dirty="0" smtClean="0"/>
              <a:t>(Comité de concertation des utilisateurs, Comité de gestion et Comité sectoriel santé)</a:t>
            </a:r>
          </a:p>
          <a:p>
            <a:pPr lvl="1"/>
            <a:endParaRPr lang="fr-BE" altLang="en-US" dirty="0" smtClean="0"/>
          </a:p>
          <a:p>
            <a:pPr lvl="1"/>
            <a:r>
              <a:rPr lang="fr-BE" dirty="0" smtClean="0"/>
              <a:t>uniquement entre prestataires/établissements de soins qui ont une relation thérapeutique / relation de soins avec le patient (p.ex. pas d'accès pour le médecin du travail)</a:t>
            </a:r>
          </a:p>
          <a:p>
            <a:pPr lvl="1"/>
            <a:endParaRPr lang="fr-BE" dirty="0" smtClean="0"/>
          </a:p>
          <a:p>
            <a:pPr lvl="1"/>
            <a:r>
              <a:rPr lang="fr-BE" dirty="0" smtClean="0"/>
              <a:t>enregistrement du consentement soit par le patient, soit via son médecin, son pharmacien, sa mutuelle ou son hôpital </a:t>
            </a:r>
          </a:p>
          <a:p>
            <a:pPr lvl="1"/>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fr-BE" dirty="0" smtClean="0"/>
              <a:t>17/03/2016</a:t>
            </a:r>
            <a:endParaRPr lang="fr-BE"/>
          </a:p>
        </p:txBody>
      </p:sp>
      <p:sp>
        <p:nvSpPr>
          <p:cNvPr id="4" name="Slide Number Placeholder 3"/>
          <p:cNvSpPr>
            <a:spLocks noGrp="1"/>
          </p:cNvSpPr>
          <p:nvPr>
            <p:ph type="sldNum" sz="quarter" idx="12"/>
          </p:nvPr>
        </p:nvSpPr>
        <p:spPr/>
        <p:txBody>
          <a:bodyPr/>
          <a:lstStyle/>
          <a:p>
            <a:fld id="{2B30A8D0-0C1A-4E18-B9EE-C94840A50CB5}" type="slidenum">
              <a:rPr lang="en-US" smtClean="0"/>
              <a:pPr/>
              <a:t>54</a:t>
            </a:fld>
            <a:endParaRPr lang="fr-BE"/>
          </a:p>
        </p:txBody>
      </p:sp>
    </p:spTree>
    <p:extLst>
      <p:ext uri="{BB962C8B-B14F-4D97-AF65-F5344CB8AC3E}">
        <p14:creationId xmlns:p14="http://schemas.microsoft.com/office/powerpoint/2010/main" val="47026982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Consentement éclairé </a:t>
            </a:r>
            <a:endParaRPr lang="fr-BE" dirty="0"/>
          </a:p>
        </p:txBody>
      </p:sp>
      <p:sp>
        <p:nvSpPr>
          <p:cNvPr id="4099" name="Rectangle 3"/>
          <p:cNvSpPr>
            <a:spLocks noGrp="1" noChangeArrowheads="1"/>
          </p:cNvSpPr>
          <p:nvPr>
            <p:ph idx="1"/>
          </p:nvPr>
        </p:nvSpPr>
        <p:spPr/>
        <p:txBody>
          <a:bodyPr/>
          <a:lstStyle/>
          <a:p>
            <a:endParaRPr lang="fr-BE" dirty="0" smtClean="0"/>
          </a:p>
          <a:p>
            <a:r>
              <a:rPr lang="fr-BE" dirty="0" smtClean="0"/>
              <a:t>Possibilité d’exclure un prestataire de soins</a:t>
            </a:r>
          </a:p>
          <a:p>
            <a:pPr lvl="1"/>
            <a:endParaRPr lang="fr-BE" dirty="0" smtClean="0"/>
          </a:p>
          <a:p>
            <a:r>
              <a:rPr lang="fr-BE" dirty="0" smtClean="0"/>
              <a:t>Possibilité de retirer son consentement</a:t>
            </a:r>
          </a:p>
          <a:p>
            <a:pPr lvl="1"/>
            <a:endParaRPr lang="fr-BE" dirty="0" smtClean="0"/>
          </a:p>
          <a:p>
            <a:r>
              <a:rPr lang="fr-BE" dirty="0" smtClean="0"/>
              <a:t>Possibilité de modifier son profil de consentement à tout moment, sans limitation dans les changements</a:t>
            </a:r>
          </a:p>
          <a:p>
            <a:endParaRPr lang="fr-BE" dirty="0"/>
          </a:p>
          <a:p>
            <a:r>
              <a:rPr lang="fr-BE" dirty="0" smtClean="0"/>
              <a:t>Possibilité de voir qui a introduit / modifié le consentement éclairé</a:t>
            </a:r>
          </a:p>
          <a:p>
            <a:pPr lvl="1"/>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fr-BE" dirty="0" smtClean="0"/>
              <a:t>17/03/2016</a:t>
            </a:r>
            <a:endParaRPr lang="fr-BE"/>
          </a:p>
        </p:txBody>
      </p:sp>
      <p:sp>
        <p:nvSpPr>
          <p:cNvPr id="4" name="Slide Number Placeholder 3"/>
          <p:cNvSpPr>
            <a:spLocks noGrp="1"/>
          </p:cNvSpPr>
          <p:nvPr>
            <p:ph type="sldNum" sz="quarter" idx="12"/>
          </p:nvPr>
        </p:nvSpPr>
        <p:spPr/>
        <p:txBody>
          <a:bodyPr/>
          <a:lstStyle/>
          <a:p>
            <a:fld id="{2B30A8D0-0C1A-4E18-B9EE-C94840A50CB5}" type="slidenum">
              <a:rPr lang="en-US" smtClean="0"/>
              <a:pPr/>
              <a:t>55</a:t>
            </a:fld>
            <a:endParaRPr lang="fr-BE"/>
          </a:p>
        </p:txBody>
      </p:sp>
    </p:spTree>
    <p:extLst>
      <p:ext uri="{BB962C8B-B14F-4D97-AF65-F5344CB8AC3E}">
        <p14:creationId xmlns:p14="http://schemas.microsoft.com/office/powerpoint/2010/main" val="160031298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solidFill>
                  <a:srgbClr val="3E6E5A"/>
                </a:solidFill>
              </a:rPr>
              <a:t>eHealth</a:t>
            </a:r>
            <a:r>
              <a:rPr lang="fr-BE" altLang="en-US" dirty="0" smtClean="0"/>
              <a:t>Consent</a:t>
            </a:r>
            <a:endParaRPr lang="fr-BE" dirty="0"/>
          </a:p>
        </p:txBody>
      </p:sp>
      <p:sp>
        <p:nvSpPr>
          <p:cNvPr id="3" name="Date Placeholder 2"/>
          <p:cNvSpPr>
            <a:spLocks noGrp="1"/>
          </p:cNvSpPr>
          <p:nvPr>
            <p:ph type="dt" sz="half" idx="10"/>
          </p:nvPr>
        </p:nvSpPr>
        <p:spPr/>
        <p:txBody>
          <a:bodyPr/>
          <a:lstStyle/>
          <a:p>
            <a:r>
              <a:rPr lang="fr-BE" dirty="0" smtClean="0"/>
              <a:t>17/03/2016</a:t>
            </a:r>
            <a:endParaRPr lang="fr-BE"/>
          </a:p>
        </p:txBody>
      </p:sp>
      <p:sp>
        <p:nvSpPr>
          <p:cNvPr id="4" name="Slide Number Placeholder 3"/>
          <p:cNvSpPr>
            <a:spLocks noGrp="1"/>
          </p:cNvSpPr>
          <p:nvPr>
            <p:ph type="sldNum" sz="quarter" idx="12"/>
          </p:nvPr>
        </p:nvSpPr>
        <p:spPr/>
        <p:txBody>
          <a:bodyPr/>
          <a:lstStyle/>
          <a:p>
            <a:fld id="{BAADB71D-6A6A-403E-B8B0-DAC18C9A03D5}" type="slidenum">
              <a:rPr lang="en-US" smtClean="0"/>
              <a:pPr/>
              <a:t>56</a:t>
            </a:fld>
            <a:endParaRPr lang="fr-BE"/>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916113"/>
            <a:ext cx="81184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01589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Consentement éclairé </a:t>
            </a:r>
            <a:endParaRPr lang="fr-BE" dirty="0"/>
          </a:p>
        </p:txBody>
      </p:sp>
      <p:sp>
        <p:nvSpPr>
          <p:cNvPr id="4099" name="Rectangle 3"/>
          <p:cNvSpPr>
            <a:spLocks noGrp="1" noChangeArrowheads="1"/>
          </p:cNvSpPr>
          <p:nvPr>
            <p:ph idx="1"/>
          </p:nvPr>
        </p:nvSpPr>
        <p:spPr/>
        <p:txBody>
          <a:bodyPr>
            <a:normAutofit/>
          </a:bodyPr>
          <a:lstStyle/>
          <a:p>
            <a:pPr lvl="1"/>
            <a:endParaRPr lang="fr-BE" dirty="0" smtClean="0"/>
          </a:p>
          <a:p>
            <a:r>
              <a:rPr lang="fr-BE" dirty="0" smtClean="0"/>
              <a:t>Objectif 31/12/2015 : 2.75 millions de consentements enregistrés</a:t>
            </a:r>
          </a:p>
          <a:p>
            <a:endParaRPr lang="fr-BE" dirty="0" smtClean="0"/>
          </a:p>
          <a:p>
            <a:r>
              <a:rPr lang="fr-BE" dirty="0" smtClean="0"/>
              <a:t>15/03/2016: </a:t>
            </a:r>
            <a:r>
              <a:rPr lang="fr-BE" b="1" dirty="0" smtClean="0"/>
              <a:t>2.991.344</a:t>
            </a:r>
            <a:r>
              <a:rPr lang="fr-BE" dirty="0" smtClean="0"/>
              <a:t> millions de consentements enregistrés</a:t>
            </a:r>
          </a:p>
          <a:p>
            <a:endParaRPr lang="fr-BE" dirty="0"/>
          </a:p>
          <a:p>
            <a:pPr marL="177800" lvl="1" indent="-177800"/>
            <a:r>
              <a:rPr lang="fr-BE" sz="2400" dirty="0" smtClean="0">
                <a:hlinkClick r:id="rId3"/>
              </a:rPr>
              <a:t>www.patientconsent.be</a:t>
            </a:r>
            <a:endParaRPr lang="fr-BE" dirty="0" smtClean="0"/>
          </a:p>
          <a:p>
            <a:pPr marL="274320" lvl="1" indent="0">
              <a:buNone/>
            </a:pPr>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fr-BE" dirty="0" smtClean="0"/>
              <a:t>17/03/2016</a:t>
            </a:r>
            <a:endParaRPr lang="fr-BE"/>
          </a:p>
        </p:txBody>
      </p:sp>
      <p:sp>
        <p:nvSpPr>
          <p:cNvPr id="4" name="Slide Number Placeholder 3"/>
          <p:cNvSpPr>
            <a:spLocks noGrp="1"/>
          </p:cNvSpPr>
          <p:nvPr>
            <p:ph type="sldNum" sz="quarter" idx="12"/>
          </p:nvPr>
        </p:nvSpPr>
        <p:spPr/>
        <p:txBody>
          <a:bodyPr/>
          <a:lstStyle/>
          <a:p>
            <a:fld id="{2B30A8D0-0C1A-4E18-B9EE-C94840A50CB5}" type="slidenum">
              <a:rPr lang="en-US" smtClean="0"/>
              <a:pPr/>
              <a:t>57</a:t>
            </a:fld>
            <a:endParaRPr lang="fr-BE"/>
          </a:p>
        </p:txBody>
      </p:sp>
    </p:spTree>
    <p:extLst>
      <p:ext uri="{BB962C8B-B14F-4D97-AF65-F5344CB8AC3E}">
        <p14:creationId xmlns:p14="http://schemas.microsoft.com/office/powerpoint/2010/main" val="229861682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www.patientconsent.be</a:t>
            </a:r>
            <a:endParaRPr lang="fr-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Date Placeholder 4"/>
          <p:cNvSpPr>
            <a:spLocks noGrp="1"/>
          </p:cNvSpPr>
          <p:nvPr>
            <p:ph type="dt" sz="half" idx="10"/>
          </p:nvPr>
        </p:nvSpPr>
        <p:spPr/>
        <p:txBody>
          <a:bodyPr/>
          <a:lstStyle/>
          <a:p>
            <a:r>
              <a:rPr lang="fr-BE" dirty="0" smtClean="0"/>
              <a:t>17/03/2016</a:t>
            </a:r>
            <a:endParaRPr lang="fr-BE"/>
          </a:p>
        </p:txBody>
      </p:sp>
      <p:sp>
        <p:nvSpPr>
          <p:cNvPr id="6" name="Slide Number Placeholder 5"/>
          <p:cNvSpPr>
            <a:spLocks noGrp="1"/>
          </p:cNvSpPr>
          <p:nvPr>
            <p:ph type="sldNum" sz="quarter" idx="12"/>
          </p:nvPr>
        </p:nvSpPr>
        <p:spPr/>
        <p:txBody>
          <a:bodyPr/>
          <a:lstStyle/>
          <a:p>
            <a:fld id="{4C242A18-EC12-4F37-9DE3-9352234277DF}" type="slidenum">
              <a:rPr lang="en-US" smtClean="0"/>
              <a:pPr/>
              <a:t>58</a:t>
            </a:fld>
            <a:endParaRPr lang="fr-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6711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www.patientconsent.be/folder</a:t>
            </a:r>
            <a:endParaRPr lang="fr-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fr-BE" dirty="0" smtClean="0"/>
              <a:t>17/03/2016</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pPr/>
              <a:t>59</a:t>
            </a:fld>
            <a:endParaRPr lang="fr-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412776"/>
            <a:ext cx="7181793" cy="506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12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ltLang="en-US" dirty="0" smtClean="0">
                <a:sym typeface="Arial" charset="0"/>
              </a:rPr>
              <a:t>Introduction: outil médical</a:t>
            </a:r>
            <a:endParaRPr lang="fr-BE" altLang="en-US" dirty="0">
              <a:sym typeface="Arial" charset="0"/>
            </a:endParaRPr>
          </a:p>
        </p:txBody>
      </p:sp>
      <p:sp>
        <p:nvSpPr>
          <p:cNvPr id="5123" name="Rectangle 3"/>
          <p:cNvSpPr>
            <a:spLocks noGrp="1" noChangeArrowheads="1"/>
          </p:cNvSpPr>
          <p:nvPr>
            <p:ph idx="1"/>
          </p:nvPr>
        </p:nvSpPr>
        <p:spPr/>
        <p:txBody>
          <a:bodyPr>
            <a:normAutofit/>
          </a:bodyPr>
          <a:lstStyle/>
          <a:p>
            <a:r>
              <a:rPr lang="fr-BE" altLang="en-US" dirty="0" smtClean="0">
                <a:sym typeface="Arial" charset="0"/>
              </a:rPr>
              <a:t>Tout instrument, appareil, logiciel ou substance ou tout autre article</a:t>
            </a:r>
          </a:p>
          <a:p>
            <a:r>
              <a:rPr lang="fr-BE" altLang="en-US" dirty="0" smtClean="0">
                <a:sym typeface="Arial" charset="0"/>
              </a:rPr>
              <a:t>Utilisé seul ou en combinaison, en ce compris tout accessoire et le logiciel nécessaire à son bon fonctionnement</a:t>
            </a:r>
          </a:p>
          <a:p>
            <a:r>
              <a:rPr lang="fr-BE" altLang="en-US" dirty="0" smtClean="0">
                <a:sym typeface="Arial" charset="0"/>
              </a:rPr>
              <a:t>Expressément destiné par le fabricant à être utilisé à des fins diagnostiques ou thérapeutiques</a:t>
            </a:r>
          </a:p>
          <a:p>
            <a:pPr lvl="1"/>
            <a:r>
              <a:rPr lang="fr-BE" altLang="en-US" dirty="0" smtClean="0">
                <a:sym typeface="Arial" charset="0"/>
              </a:rPr>
              <a:t>informer </a:t>
            </a:r>
          </a:p>
          <a:p>
            <a:pPr lvl="1"/>
            <a:r>
              <a:rPr lang="fr-BE" altLang="en-US" dirty="0">
                <a:sym typeface="Arial" charset="0"/>
              </a:rPr>
              <a:t>diagnostiquer</a:t>
            </a:r>
          </a:p>
          <a:p>
            <a:pPr lvl="1"/>
            <a:r>
              <a:rPr lang="fr-BE" altLang="en-US" dirty="0" smtClean="0">
                <a:sym typeface="Arial" charset="0"/>
              </a:rPr>
              <a:t>soutenir un diagnostic ou une décision clinique</a:t>
            </a:r>
          </a:p>
          <a:p>
            <a:pPr lvl="1"/>
            <a:r>
              <a:rPr lang="fr-BE" altLang="en-US" dirty="0" smtClean="0">
                <a:sym typeface="Arial" charset="0"/>
              </a:rPr>
              <a:t>réaliser des calculs pour déterminer le diagnostic ou le traitement</a:t>
            </a:r>
            <a:endParaRPr lang="fr-BE" altLang="en-US" dirty="0">
              <a:sym typeface="Arial" charset="0"/>
            </a:endParaRPr>
          </a:p>
          <a:p>
            <a:endParaRPr lang="fr-BE" altLang="en-US" dirty="0" smtClean="0">
              <a:sym typeface="Arial" charset="0"/>
            </a:endParaRP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6</a:t>
            </a:fld>
            <a:endParaRPr lang="fr-BE"/>
          </a:p>
        </p:txBody>
      </p:sp>
    </p:spTree>
    <p:extLst>
      <p:ext uri="{BB962C8B-B14F-4D97-AF65-F5344CB8AC3E}">
        <p14:creationId xmlns:p14="http://schemas.microsoft.com/office/powerpoint/2010/main" val="1501382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BE" dirty="0" smtClean="0"/>
              <a:t>17/03/2016</a:t>
            </a:r>
            <a:endParaRPr lang="fr-BE"/>
          </a:p>
        </p:txBody>
      </p:sp>
      <p:sp>
        <p:nvSpPr>
          <p:cNvPr id="3" name="Slide Number Placeholder 2"/>
          <p:cNvSpPr>
            <a:spLocks noGrp="1"/>
          </p:cNvSpPr>
          <p:nvPr>
            <p:ph type="sldNum" sz="quarter" idx="12"/>
          </p:nvPr>
        </p:nvSpPr>
        <p:spPr/>
        <p:txBody>
          <a:bodyPr/>
          <a:lstStyle/>
          <a:p>
            <a:fld id="{BAADB71D-6A6A-403E-B8B0-DAC18C9A03D5}" type="slidenum">
              <a:rPr lang="en-US" smtClean="0"/>
              <a:pPr/>
              <a:t>60</a:t>
            </a:fld>
            <a:endParaRPr lang="fr-BE"/>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06" y="701960"/>
            <a:ext cx="8964709" cy="584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836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BE" dirty="0" smtClean="0"/>
              <a:t>17/03/2016</a:t>
            </a:r>
            <a:endParaRPr lang="fr-BE"/>
          </a:p>
        </p:txBody>
      </p:sp>
      <p:sp>
        <p:nvSpPr>
          <p:cNvPr id="3" name="Slide Number Placeholder 2"/>
          <p:cNvSpPr>
            <a:spLocks noGrp="1"/>
          </p:cNvSpPr>
          <p:nvPr>
            <p:ph type="sldNum" sz="quarter" idx="12"/>
          </p:nvPr>
        </p:nvSpPr>
        <p:spPr/>
        <p:txBody>
          <a:bodyPr/>
          <a:lstStyle/>
          <a:p>
            <a:fld id="{BAADB71D-6A6A-403E-B8B0-DAC18C9A03D5}" type="slidenum">
              <a:rPr lang="en-US" smtClean="0"/>
              <a:pPr/>
              <a:t>61</a:t>
            </a:fld>
            <a:endParaRPr lang="fr-B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1" y="581891"/>
            <a:ext cx="9021398" cy="587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6836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smtClean="0"/>
              <a:t>Digital Health Valley</a:t>
            </a:r>
            <a:endParaRPr lang="fr-BE" dirty="0"/>
          </a:p>
        </p:txBody>
      </p:sp>
      <p:sp>
        <p:nvSpPr>
          <p:cNvPr id="7" name="Content Placeholder 6"/>
          <p:cNvSpPr>
            <a:spLocks noGrp="1"/>
          </p:cNvSpPr>
          <p:nvPr>
            <p:ph idx="1"/>
          </p:nvPr>
        </p:nvSpPr>
        <p:spPr/>
        <p:txBody>
          <a:bodyPr>
            <a:normAutofit/>
          </a:bodyPr>
          <a:lstStyle/>
          <a:p>
            <a:r>
              <a:rPr lang="fr-BE" dirty="0" smtClean="0"/>
              <a:t>Initiative des Ministres De Croo et De Block</a:t>
            </a:r>
          </a:p>
          <a:p>
            <a:endParaRPr lang="fr-BE" dirty="0" smtClean="0"/>
          </a:p>
          <a:p>
            <a:r>
              <a:rPr lang="fr-BE" dirty="0" smtClean="0"/>
              <a:t>Ambition: faire en sorte que la Belgique devienne le modèle en matière d'eSanté et mHealth</a:t>
            </a:r>
            <a:endParaRPr lang="fr-BE" dirty="0"/>
          </a:p>
          <a:p>
            <a:endParaRPr lang="fr-BE" dirty="0" smtClean="0"/>
          </a:p>
          <a:p>
            <a:r>
              <a:rPr lang="fr-BE" dirty="0" smtClean="0"/>
              <a:t>4 groupes de travail avec parties prenantes en charge du </a:t>
            </a:r>
            <a:r>
              <a:rPr lang="fr-BE" dirty="0" err="1" smtClean="0"/>
              <a:t>mHealth</a:t>
            </a:r>
            <a:r>
              <a:rPr lang="fr-BE" dirty="0" smtClean="0"/>
              <a:t> </a:t>
            </a:r>
          </a:p>
          <a:p>
            <a:pPr lvl="1"/>
            <a:r>
              <a:rPr lang="fr-BE" dirty="0" smtClean="0"/>
              <a:t>écosystème et entrepreneuriat</a:t>
            </a:r>
          </a:p>
          <a:p>
            <a:pPr lvl="1"/>
            <a:r>
              <a:rPr lang="fr-BE" dirty="0" smtClean="0"/>
              <a:t>toolbox</a:t>
            </a:r>
          </a:p>
          <a:p>
            <a:pPr lvl="1"/>
            <a:r>
              <a:rPr lang="fr-BE" dirty="0" smtClean="0"/>
              <a:t>interopérabilité et labellisation</a:t>
            </a:r>
          </a:p>
          <a:p>
            <a:pPr lvl="1"/>
            <a:r>
              <a:rPr lang="fr-BE" dirty="0" smtClean="0"/>
              <a:t>modèle de financement </a:t>
            </a:r>
          </a:p>
          <a:p>
            <a:pPr lvl="1"/>
            <a:endParaRPr lang="fr-BE" dirty="0" smtClean="0"/>
          </a:p>
          <a:p>
            <a:endParaRPr lang="fr-BE" dirty="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62</a:t>
            </a:fld>
            <a:endParaRPr lang="fr-BE" dirty="0"/>
          </a:p>
        </p:txBody>
      </p:sp>
    </p:spTree>
    <p:extLst>
      <p:ext uri="{BB962C8B-B14F-4D97-AF65-F5344CB8AC3E}">
        <p14:creationId xmlns:p14="http://schemas.microsoft.com/office/powerpoint/2010/main" val="3812511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smtClean="0"/>
              <a:t>Digital Health Valley</a:t>
            </a:r>
            <a:endParaRPr lang="fr-BE" dirty="0"/>
          </a:p>
        </p:txBody>
      </p:sp>
      <p:sp>
        <p:nvSpPr>
          <p:cNvPr id="7" name="Content Placeholder 6"/>
          <p:cNvSpPr>
            <a:spLocks noGrp="1"/>
          </p:cNvSpPr>
          <p:nvPr>
            <p:ph idx="1"/>
          </p:nvPr>
        </p:nvSpPr>
        <p:spPr/>
        <p:txBody>
          <a:bodyPr>
            <a:normAutofit/>
          </a:bodyPr>
          <a:lstStyle/>
          <a:p>
            <a:r>
              <a:rPr lang="fr-BE" dirty="0" smtClean="0"/>
              <a:t>Timing</a:t>
            </a:r>
          </a:p>
          <a:p>
            <a:pPr lvl="1"/>
            <a:r>
              <a:rPr lang="fr-BE" dirty="0" smtClean="0"/>
              <a:t>janvier/février: réunions par groupe de travail</a:t>
            </a:r>
          </a:p>
          <a:p>
            <a:pPr lvl="2"/>
            <a:r>
              <a:rPr lang="fr-BE" dirty="0" smtClean="0"/>
              <a:t>analyse de la problématique</a:t>
            </a:r>
          </a:p>
          <a:p>
            <a:pPr lvl="2"/>
            <a:r>
              <a:rPr lang="fr-BE" dirty="0" smtClean="0"/>
              <a:t>recherche de solutions et proposition d'idées</a:t>
            </a:r>
            <a:endParaRPr lang="fr-BE" dirty="0"/>
          </a:p>
          <a:p>
            <a:pPr lvl="1"/>
            <a:endParaRPr lang="fr-BE" dirty="0" smtClean="0"/>
          </a:p>
          <a:p>
            <a:pPr lvl="1"/>
            <a:r>
              <a:rPr lang="fr-BE" dirty="0" smtClean="0"/>
              <a:t>mars: rassemblement des idées des différents groupes de travail</a:t>
            </a:r>
          </a:p>
          <a:p>
            <a:pPr lvl="1"/>
            <a:endParaRPr lang="fr-BE" dirty="0" smtClean="0"/>
          </a:p>
          <a:p>
            <a:pPr lvl="1"/>
            <a:r>
              <a:rPr lang="fr-BE" dirty="0" smtClean="0"/>
              <a:t>avril/mai: élaboration d'une note conceptuelle</a:t>
            </a:r>
          </a:p>
          <a:p>
            <a:pPr lvl="1"/>
            <a:endParaRPr lang="fr-BE" dirty="0" smtClean="0"/>
          </a:p>
          <a:p>
            <a:pPr lvl="1"/>
            <a:r>
              <a:rPr lang="fr-BE" dirty="0" smtClean="0"/>
              <a:t>fin mai: finalisation de la note conceptuelle au sein du groupe de travail plénier et intégration de points d'actions concrets</a:t>
            </a:r>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63</a:t>
            </a:fld>
            <a:endParaRPr lang="fr-BE" dirty="0"/>
          </a:p>
        </p:txBody>
      </p:sp>
    </p:spTree>
    <p:extLst>
      <p:ext uri="{BB962C8B-B14F-4D97-AF65-F5344CB8AC3E}">
        <p14:creationId xmlns:p14="http://schemas.microsoft.com/office/powerpoint/2010/main" val="3477794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fr-BE" dirty="0" smtClean="0"/>
          </a:p>
          <a:p>
            <a:r>
              <a:rPr lang="fr-BE" dirty="0" smtClean="0"/>
              <a:t>4 besoins essentiels pour les entreprises ‘eSanté’ en développement</a:t>
            </a:r>
          </a:p>
          <a:p>
            <a:endParaRPr lang="fr-BE" dirty="0" smtClean="0"/>
          </a:p>
          <a:p>
            <a:pPr lvl="1"/>
            <a:r>
              <a:rPr lang="fr-BE" dirty="0" smtClean="0"/>
              <a:t>besoin d’une base d’expertise “world leading”</a:t>
            </a:r>
          </a:p>
          <a:p>
            <a:pPr lvl="1"/>
            <a:endParaRPr lang="fr-BE" dirty="0" smtClean="0"/>
          </a:p>
          <a:p>
            <a:pPr lvl="1"/>
            <a:r>
              <a:rPr lang="fr-BE" dirty="0" smtClean="0"/>
              <a:t>besoin de capitaux</a:t>
            </a:r>
          </a:p>
          <a:p>
            <a:pPr lvl="1"/>
            <a:endParaRPr lang="fr-BE" dirty="0" smtClean="0"/>
          </a:p>
          <a:p>
            <a:pPr lvl="1"/>
            <a:r>
              <a:rPr lang="fr-BE" dirty="0" smtClean="0"/>
              <a:t>besoin d’infrastructures</a:t>
            </a:r>
          </a:p>
          <a:p>
            <a:pPr lvl="1"/>
            <a:endParaRPr lang="fr-BE" dirty="0" smtClean="0"/>
          </a:p>
          <a:p>
            <a:pPr lvl="1"/>
            <a:r>
              <a:rPr lang="fr-BE" dirty="0" smtClean="0"/>
              <a:t>besoin de clients</a:t>
            </a:r>
          </a:p>
          <a:p>
            <a:pPr lvl="0"/>
            <a:endParaRPr lang="fr-BE" dirty="0" smtClean="0"/>
          </a:p>
          <a:p>
            <a:pPr lvl="2"/>
            <a:endParaRPr lang="fr-BE" dirty="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64</a:t>
            </a:fld>
            <a:endParaRPr lang="fr-BE" dirty="0"/>
          </a:p>
        </p:txBody>
      </p:sp>
      <p:sp>
        <p:nvSpPr>
          <p:cNvPr id="10" name="Title 9"/>
          <p:cNvSpPr>
            <a:spLocks noGrp="1"/>
          </p:cNvSpPr>
          <p:nvPr>
            <p:ph type="title"/>
          </p:nvPr>
        </p:nvSpPr>
        <p:spPr/>
        <p:txBody>
          <a:bodyPr/>
          <a:lstStyle/>
          <a:p>
            <a:r>
              <a:rPr lang="fr-BE" dirty="0" smtClean="0"/>
              <a:t>Ecosystème et entrepreneuriat</a:t>
            </a:r>
            <a:endParaRPr lang="fr-BE" dirty="0"/>
          </a:p>
        </p:txBody>
      </p:sp>
    </p:spTree>
    <p:extLst>
      <p:ext uri="{BB962C8B-B14F-4D97-AF65-F5344CB8AC3E}">
        <p14:creationId xmlns:p14="http://schemas.microsoft.com/office/powerpoint/2010/main" val="2963442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fr-BE" dirty="0" smtClean="0"/>
              <a:t>Quelques idées</a:t>
            </a:r>
          </a:p>
          <a:p>
            <a:pPr lvl="1"/>
            <a:endParaRPr lang="fr-BE" dirty="0" smtClean="0"/>
          </a:p>
          <a:p>
            <a:pPr lvl="1"/>
            <a:r>
              <a:rPr lang="fr-BE" dirty="0" smtClean="0"/>
              <a:t>‘build a story on the ecosystem’</a:t>
            </a:r>
            <a:endParaRPr lang="fr-BE" dirty="0"/>
          </a:p>
          <a:p>
            <a:pPr lvl="2"/>
            <a:r>
              <a:rPr lang="fr-BE" dirty="0" smtClean="0"/>
              <a:t>communication vers les entreprises nationales </a:t>
            </a:r>
          </a:p>
          <a:p>
            <a:pPr lvl="2"/>
            <a:r>
              <a:rPr lang="fr-BE" dirty="0" smtClean="0"/>
              <a:t>promotion vers les investisseurs</a:t>
            </a:r>
          </a:p>
          <a:p>
            <a:pPr lvl="2"/>
            <a:r>
              <a:rPr lang="fr-BE" dirty="0" smtClean="0"/>
              <a:t>assurer une présence à l’international</a:t>
            </a:r>
          </a:p>
          <a:p>
            <a:pPr lvl="2"/>
            <a:endParaRPr lang="fr-BE" dirty="0" smtClean="0"/>
          </a:p>
          <a:p>
            <a:pPr lvl="1"/>
            <a:r>
              <a:rPr lang="fr-BE" dirty="0" smtClean="0"/>
              <a:t>mise en place d’un pool belge d’administrateurs experts + d’ambassadeurs ‘eSanté’ (prestataires de soins/hôpitaux)</a:t>
            </a:r>
          </a:p>
          <a:p>
            <a:pPr lvl="1"/>
            <a:endParaRPr lang="fr-BE" dirty="0" smtClean="0"/>
          </a:p>
          <a:p>
            <a:pPr lvl="1"/>
            <a:r>
              <a:rPr lang="fr-BE" dirty="0" smtClean="0"/>
              <a:t>encourager les réseaux innovants auprès des prestataires de soins</a:t>
            </a:r>
          </a:p>
          <a:p>
            <a:pPr lvl="1"/>
            <a:endParaRPr lang="fr-BE" dirty="0" smtClean="0"/>
          </a:p>
          <a:p>
            <a:pPr lvl="1"/>
            <a:r>
              <a:rPr lang="fr-BE" dirty="0" smtClean="0"/>
              <a:t>focus sur les activités de niches</a:t>
            </a:r>
          </a:p>
          <a:p>
            <a:pPr lvl="1"/>
            <a:endParaRPr lang="fr-BE" dirty="0" smtClean="0"/>
          </a:p>
          <a:p>
            <a:pPr marL="457200" indent="-457200">
              <a:buFont typeface="+mj-lt"/>
              <a:buAutoNum type="arabicPeriod" startAt="4"/>
            </a:pPr>
            <a:endParaRPr lang="fr-BE" dirty="0" smtClean="0"/>
          </a:p>
          <a:p>
            <a:endParaRPr lang="fr-BE" dirty="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65</a:t>
            </a:fld>
            <a:endParaRPr lang="fr-BE" dirty="0"/>
          </a:p>
        </p:txBody>
      </p:sp>
      <p:sp>
        <p:nvSpPr>
          <p:cNvPr id="2" name="Title 1"/>
          <p:cNvSpPr>
            <a:spLocks noGrp="1"/>
          </p:cNvSpPr>
          <p:nvPr>
            <p:ph type="title"/>
          </p:nvPr>
        </p:nvSpPr>
        <p:spPr/>
        <p:txBody>
          <a:bodyPr/>
          <a:lstStyle/>
          <a:p>
            <a:r>
              <a:rPr lang="fr-BE" dirty="0" smtClean="0"/>
              <a:t>Ecosystème et entrepreneuriat</a:t>
            </a:r>
            <a:endParaRPr lang="fr-BE" dirty="0"/>
          </a:p>
        </p:txBody>
      </p:sp>
    </p:spTree>
    <p:extLst>
      <p:ext uri="{BB962C8B-B14F-4D97-AF65-F5344CB8AC3E}">
        <p14:creationId xmlns:p14="http://schemas.microsoft.com/office/powerpoint/2010/main" val="842426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smtClean="0"/>
              <a:t>Toolbox</a:t>
            </a:r>
            <a:endParaRPr lang="fr-BE" dirty="0"/>
          </a:p>
        </p:txBody>
      </p:sp>
      <p:sp>
        <p:nvSpPr>
          <p:cNvPr id="7" name="Content Placeholder 6"/>
          <p:cNvSpPr>
            <a:spLocks noGrp="1"/>
          </p:cNvSpPr>
          <p:nvPr>
            <p:ph idx="1"/>
          </p:nvPr>
        </p:nvSpPr>
        <p:spPr/>
        <p:txBody>
          <a:bodyPr>
            <a:normAutofit/>
          </a:bodyPr>
          <a:lstStyle/>
          <a:p>
            <a:r>
              <a:rPr lang="fr-BE" dirty="0" smtClean="0"/>
              <a:t>Quelques idées</a:t>
            </a:r>
          </a:p>
          <a:p>
            <a:pPr lvl="1"/>
            <a:r>
              <a:rPr lang="fr-BE" dirty="0" smtClean="0"/>
              <a:t>mise en place d’un site web gratuit, transparent et accessible au public disposant d’informations de référence de haute qualité</a:t>
            </a:r>
            <a:endParaRPr lang="fr-BE" dirty="0"/>
          </a:p>
          <a:p>
            <a:pPr lvl="2"/>
            <a:r>
              <a:rPr lang="fr-BE" dirty="0" smtClean="0"/>
              <a:t>‘one start shop’ - point de départ de la recherche d’informations</a:t>
            </a:r>
            <a:endParaRPr lang="fr-BE" dirty="0"/>
          </a:p>
          <a:p>
            <a:pPr lvl="2"/>
            <a:r>
              <a:rPr lang="fr-BE" dirty="0" smtClean="0"/>
              <a:t>‘facts &amp; figures’ à propos des soins de santé en Belgique</a:t>
            </a:r>
          </a:p>
          <a:p>
            <a:pPr lvl="2"/>
            <a:r>
              <a:rPr lang="fr-BE" dirty="0" smtClean="0"/>
              <a:t>liste  des initiatives ‘open data’ et des banques de données relatives à eSanté</a:t>
            </a:r>
          </a:p>
          <a:p>
            <a:pPr lvl="2"/>
            <a:r>
              <a:rPr lang="fr-BE" dirty="0" smtClean="0"/>
              <a:t>wizard orienté certification avec références</a:t>
            </a:r>
          </a:p>
          <a:p>
            <a:pPr lvl="2"/>
            <a:r>
              <a:rPr lang="fr-BE" dirty="0" smtClean="0"/>
              <a:t>wizard orienté recherche d’initiatives et d’organisations pour le support aux nouvelles entreprises</a:t>
            </a:r>
          </a:p>
          <a:p>
            <a:pPr lvl="2"/>
            <a:r>
              <a:rPr lang="fr-BE" dirty="0" smtClean="0"/>
              <a:t>tableaux de comparaisons clairs entre les différents pays/marchés</a:t>
            </a:r>
          </a:p>
          <a:p>
            <a:pPr lvl="2"/>
            <a:r>
              <a:rPr lang="fr-BE" dirty="0" smtClean="0"/>
              <a:t>informations relatives aux prestataires de soins (avec leur accord)</a:t>
            </a:r>
            <a:endParaRPr lang="fr-BE" dirty="0"/>
          </a:p>
          <a:p>
            <a:pPr lvl="2"/>
            <a:r>
              <a:rPr lang="fr-BE" dirty="0" smtClean="0"/>
              <a:t>informations relatives aux possibilités de subsides</a:t>
            </a:r>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66</a:t>
            </a:fld>
            <a:endParaRPr lang="fr-BE" dirty="0"/>
          </a:p>
        </p:txBody>
      </p:sp>
    </p:spTree>
    <p:extLst>
      <p:ext uri="{BB962C8B-B14F-4D97-AF65-F5344CB8AC3E}">
        <p14:creationId xmlns:p14="http://schemas.microsoft.com/office/powerpoint/2010/main" val="1366220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smtClean="0"/>
              <a:t>Toolbox</a:t>
            </a:r>
            <a:endParaRPr lang="fr-BE" dirty="0"/>
          </a:p>
        </p:txBody>
      </p:sp>
      <p:sp>
        <p:nvSpPr>
          <p:cNvPr id="7" name="Content Placeholder 6"/>
          <p:cNvSpPr>
            <a:spLocks noGrp="1"/>
          </p:cNvSpPr>
          <p:nvPr>
            <p:ph idx="1"/>
          </p:nvPr>
        </p:nvSpPr>
        <p:spPr/>
        <p:txBody>
          <a:bodyPr>
            <a:normAutofit/>
          </a:bodyPr>
          <a:lstStyle/>
          <a:p>
            <a:r>
              <a:rPr lang="fr-BE" dirty="0" smtClean="0"/>
              <a:t>Quelques idées</a:t>
            </a:r>
          </a:p>
          <a:p>
            <a:pPr lvl="1"/>
            <a:r>
              <a:rPr lang="fr-BE" dirty="0" smtClean="0"/>
              <a:t>organisation de rencontres entre les start-ups, les instances gouvernementales, les experts et les milieux professionnels </a:t>
            </a:r>
          </a:p>
          <a:p>
            <a:pPr lvl="2"/>
            <a:r>
              <a:rPr lang="fr-BE" dirty="0" smtClean="0"/>
              <a:t>‘the voice RIZIV’ – sélection </a:t>
            </a:r>
            <a:r>
              <a:rPr lang="fr-BE" dirty="0" smtClean="0"/>
              <a:t>des meilleures </a:t>
            </a:r>
            <a:r>
              <a:rPr lang="fr-BE" dirty="0" smtClean="0"/>
              <a:t>start-ups eSanté et mHealth </a:t>
            </a:r>
          </a:p>
          <a:p>
            <a:pPr lvl="2"/>
            <a:r>
              <a:rPr lang="fr-BE" dirty="0" smtClean="0"/>
              <a:t>‘validator’ &amp; ‘maxi pitch’ – validation des initiatives de start-ups eSanté par les experts </a:t>
            </a:r>
          </a:p>
          <a:p>
            <a:pPr lvl="1"/>
            <a:r>
              <a:rPr lang="fr-BE" dirty="0" smtClean="0"/>
              <a:t>utilisation de l’expérience de terrain</a:t>
            </a:r>
          </a:p>
          <a:p>
            <a:pPr lvl="1"/>
            <a:r>
              <a:rPr lang="fr-BE" dirty="0" smtClean="0"/>
              <a:t>soutien aux expérimentations en matière d’interopérabilité, standards et nouvelles idées</a:t>
            </a:r>
            <a:endParaRPr lang="fr-BE" dirty="0"/>
          </a:p>
          <a:p>
            <a:pPr lvl="2"/>
            <a:r>
              <a:rPr lang="fr-BE" dirty="0" smtClean="0"/>
              <a:t>hackathons &amp; mini-labs</a:t>
            </a:r>
          </a:p>
          <a:p>
            <a:pPr lvl="2"/>
            <a:r>
              <a:rPr lang="fr-BE" dirty="0" smtClean="0"/>
              <a:t>mise en place de terrains d’expérimentations</a:t>
            </a:r>
          </a:p>
          <a:p>
            <a:pPr lvl="1"/>
            <a:endParaRPr lang="fr-BE" dirty="0" smtClean="0"/>
          </a:p>
          <a:p>
            <a:pPr lvl="1"/>
            <a:endParaRPr lang="fr-BE" dirty="0"/>
          </a:p>
          <a:p>
            <a:pPr lvl="1"/>
            <a:endParaRPr lang="fr-BE" dirty="0" smtClean="0"/>
          </a:p>
          <a:p>
            <a:pPr marL="274320" lvl="1" indent="0">
              <a:buNone/>
            </a:pPr>
            <a:endParaRPr lang="fr-BE" dirty="0" smtClean="0"/>
          </a:p>
          <a:p>
            <a:pPr lvl="1"/>
            <a:endParaRPr lang="fr-BE" dirty="0"/>
          </a:p>
          <a:p>
            <a:pPr lvl="1"/>
            <a:endParaRPr lang="fr-BE" dirty="0"/>
          </a:p>
          <a:p>
            <a:pPr lvl="1"/>
            <a:endParaRPr lang="fr-BE" dirty="0" smtClean="0"/>
          </a:p>
          <a:p>
            <a:pPr lvl="1"/>
            <a:endParaRPr lang="fr-BE" dirty="0" smtClean="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67</a:t>
            </a:fld>
            <a:endParaRPr lang="fr-BE" dirty="0"/>
          </a:p>
        </p:txBody>
      </p:sp>
    </p:spTree>
    <p:extLst>
      <p:ext uri="{BB962C8B-B14F-4D97-AF65-F5344CB8AC3E}">
        <p14:creationId xmlns:p14="http://schemas.microsoft.com/office/powerpoint/2010/main" val="2411832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Toolbox</a:t>
            </a:r>
            <a:endParaRPr lang="fr-BE" dirty="0"/>
          </a:p>
        </p:txBody>
      </p:sp>
      <p:sp>
        <p:nvSpPr>
          <p:cNvPr id="3" name="Content Placeholder 2"/>
          <p:cNvSpPr>
            <a:spLocks noGrp="1"/>
          </p:cNvSpPr>
          <p:nvPr>
            <p:ph idx="1"/>
          </p:nvPr>
        </p:nvSpPr>
        <p:spPr/>
        <p:txBody>
          <a:bodyPr/>
          <a:lstStyle/>
          <a:p>
            <a:r>
              <a:rPr lang="fr-BE" dirty="0" smtClean="0"/>
              <a:t>Quelques idées</a:t>
            </a:r>
          </a:p>
          <a:p>
            <a:pPr lvl="1"/>
            <a:r>
              <a:rPr lang="fr-BE" dirty="0" smtClean="0"/>
              <a:t>campagne de communication à l’attention du public avec attention particulière </a:t>
            </a:r>
          </a:p>
          <a:p>
            <a:pPr lvl="2"/>
            <a:r>
              <a:rPr lang="fr-BE" dirty="0" smtClean="0"/>
              <a:t>à l’autogestion</a:t>
            </a:r>
          </a:p>
          <a:p>
            <a:pPr lvl="2"/>
            <a:r>
              <a:rPr lang="fr-BE" dirty="0" smtClean="0"/>
              <a:t>aux évolutions numériques/technologiques</a:t>
            </a:r>
            <a:endParaRPr lang="fr-BE" dirty="0"/>
          </a:p>
          <a:p>
            <a:pPr lvl="2"/>
            <a:r>
              <a:rPr lang="fr-BE" dirty="0" smtClean="0"/>
              <a:t>au changement de mentalité nécessaire au niveau des prestataires de soins et du public</a:t>
            </a:r>
            <a:endParaRPr lang="fr-BE" dirty="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68</a:t>
            </a:fld>
            <a:endParaRPr lang="fr-BE" dirty="0"/>
          </a:p>
        </p:txBody>
      </p:sp>
    </p:spTree>
    <p:extLst>
      <p:ext uri="{BB962C8B-B14F-4D97-AF65-F5344CB8AC3E}">
        <p14:creationId xmlns:p14="http://schemas.microsoft.com/office/powerpoint/2010/main" val="2216558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smtClean="0"/>
              <a:t>Interopérabilité et labellisation</a:t>
            </a:r>
            <a:endParaRPr lang="fr-BE" dirty="0"/>
          </a:p>
        </p:txBody>
      </p:sp>
      <p:sp>
        <p:nvSpPr>
          <p:cNvPr id="7" name="Content Placeholder 6"/>
          <p:cNvSpPr>
            <a:spLocks noGrp="1"/>
          </p:cNvSpPr>
          <p:nvPr>
            <p:ph idx="1"/>
          </p:nvPr>
        </p:nvSpPr>
        <p:spPr/>
        <p:txBody>
          <a:bodyPr>
            <a:normAutofit/>
          </a:bodyPr>
          <a:lstStyle/>
          <a:p>
            <a:pPr lvl="0"/>
            <a:r>
              <a:rPr lang="fr-BE" dirty="0" smtClean="0"/>
              <a:t>Objectifs</a:t>
            </a:r>
          </a:p>
          <a:p>
            <a:pPr lvl="1"/>
            <a:r>
              <a:rPr lang="fr-BE" dirty="0" smtClean="0"/>
              <a:t>garantir que les flux de données puissent, sur la base des applications mHealth, interagir rapidement et en toute sécurité avec les logiciels de gestion des dossiers de patients informatisés (DMI et DPI) (interopérabilité technique et sémantique, garanties d'une sécurité de l'information efficace lors de l'échange de données)</a:t>
            </a:r>
          </a:p>
          <a:p>
            <a:pPr lvl="1"/>
            <a:endParaRPr lang="fr-BE" dirty="0" smtClean="0"/>
          </a:p>
          <a:p>
            <a:pPr lvl="1"/>
            <a:r>
              <a:rPr lang="fr-BE" dirty="0" smtClean="0"/>
              <a:t>vérifier comment les utilisateurs d'applications mHealth peuvent recevoir les garanties utiles (par exemple au moyen d'une authentification) que ces applications satisfont aux conditions d'interopérabilité technique et sémantique et aux conditions de sécurité de l'information valables pour les échanges de données</a:t>
            </a:r>
            <a:endParaRPr lang="fr-BE" dirty="0"/>
          </a:p>
          <a:p>
            <a:endParaRPr lang="fr-BE" dirty="0" smtClean="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69</a:t>
            </a:fld>
            <a:endParaRPr lang="fr-BE" dirty="0"/>
          </a:p>
        </p:txBody>
      </p:sp>
    </p:spTree>
    <p:extLst>
      <p:ext uri="{BB962C8B-B14F-4D97-AF65-F5344CB8AC3E}">
        <p14:creationId xmlns:p14="http://schemas.microsoft.com/office/powerpoint/2010/main" val="135636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a:t>
            </a:fld>
            <a:endParaRPr lang="fr-BE" dirty="0"/>
          </a:p>
        </p:txBody>
      </p:sp>
      <p:graphicFrame>
        <p:nvGraphicFramePr>
          <p:cNvPr id="14" name="Object 13"/>
          <p:cNvGraphicFramePr>
            <a:graphicFrameLocks noChangeAspect="1"/>
          </p:cNvGraphicFramePr>
          <p:nvPr>
            <p:extLst>
              <p:ext uri="{D42A27DB-BD31-4B8C-83A1-F6EECF244321}">
                <p14:modId xmlns:p14="http://schemas.microsoft.com/office/powerpoint/2010/main" val="3840513044"/>
              </p:ext>
            </p:extLst>
          </p:nvPr>
        </p:nvGraphicFramePr>
        <p:xfrm>
          <a:off x="2386013" y="417140"/>
          <a:ext cx="4371975" cy="6400800"/>
        </p:xfrm>
        <a:graphic>
          <a:graphicData uri="http://schemas.openxmlformats.org/presentationml/2006/ole">
            <mc:AlternateContent xmlns:mc="http://schemas.openxmlformats.org/markup-compatibility/2006">
              <mc:Choice xmlns:v="urn:schemas-microsoft-com:vml" Requires="v">
                <p:oleObj spid="_x0000_s1054" name="Acrobat Document" r:id="rId4" imgW="4371857" imgH="6400631" progId="AcroExch.Document.DC">
                  <p:embed/>
                </p:oleObj>
              </mc:Choice>
              <mc:Fallback>
                <p:oleObj name="Acrobat Document" r:id="rId4" imgW="4371857" imgH="6400631" progId="AcroExch.Document.DC">
                  <p:embed/>
                  <p:pic>
                    <p:nvPicPr>
                      <p:cNvPr id="0" name=""/>
                      <p:cNvPicPr/>
                      <p:nvPr/>
                    </p:nvPicPr>
                    <p:blipFill>
                      <a:blip r:embed="rId5"/>
                      <a:stretch>
                        <a:fillRect/>
                      </a:stretch>
                    </p:blipFill>
                    <p:spPr>
                      <a:xfrm>
                        <a:off x="2386013" y="417140"/>
                        <a:ext cx="4371975" cy="6400800"/>
                      </a:xfrm>
                      <a:prstGeom prst="rect">
                        <a:avLst/>
                      </a:prstGeom>
                    </p:spPr>
                  </p:pic>
                </p:oleObj>
              </mc:Fallback>
            </mc:AlternateContent>
          </a:graphicData>
        </a:graphic>
      </p:graphicFrame>
      <p:sp>
        <p:nvSpPr>
          <p:cNvPr id="15" name="TextBox 14"/>
          <p:cNvSpPr txBox="1"/>
          <p:nvPr/>
        </p:nvSpPr>
        <p:spPr>
          <a:xfrm>
            <a:off x="6757988" y="5995447"/>
            <a:ext cx="2353529" cy="738664"/>
          </a:xfrm>
          <a:prstGeom prst="rect">
            <a:avLst/>
          </a:prstGeom>
          <a:noFill/>
        </p:spPr>
        <p:txBody>
          <a:bodyPr wrap="none" rtlCol="0">
            <a:spAutoFit/>
          </a:bodyPr>
          <a:lstStyle/>
          <a:p>
            <a:r>
              <a:rPr lang="fr-BE" sz="1400" dirty="0" smtClean="0"/>
              <a:t>Bron:</a:t>
            </a:r>
          </a:p>
          <a:p>
            <a:r>
              <a:rPr lang="fr-BE" sz="1400" dirty="0" smtClean="0">
                <a:hlinkClick r:id="rId6"/>
              </a:rPr>
              <a:t>https://www.nictiz.nl</a:t>
            </a:r>
            <a:endParaRPr lang="fr-BE" sz="1400" dirty="0" smtClean="0"/>
          </a:p>
          <a:p>
            <a:r>
              <a:rPr lang="fr-BE" sz="1400" dirty="0" smtClean="0"/>
              <a:t>Whitepaper medische apps</a:t>
            </a:r>
            <a:endParaRPr lang="fr-BE" sz="1400" dirty="0"/>
          </a:p>
        </p:txBody>
      </p:sp>
    </p:spTree>
    <p:extLst>
      <p:ext uri="{BB962C8B-B14F-4D97-AF65-F5344CB8AC3E}">
        <p14:creationId xmlns:p14="http://schemas.microsoft.com/office/powerpoint/2010/main" val="34643177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smtClean="0"/>
              <a:t>Interopérabilité et labellisation</a:t>
            </a:r>
            <a:endParaRPr lang="fr-BE" dirty="0"/>
          </a:p>
        </p:txBody>
      </p:sp>
      <p:sp>
        <p:nvSpPr>
          <p:cNvPr id="7" name="Content Placeholder 6"/>
          <p:cNvSpPr>
            <a:spLocks noGrp="1"/>
          </p:cNvSpPr>
          <p:nvPr>
            <p:ph idx="1"/>
          </p:nvPr>
        </p:nvSpPr>
        <p:spPr/>
        <p:txBody>
          <a:bodyPr>
            <a:normAutofit/>
          </a:bodyPr>
          <a:lstStyle/>
          <a:p>
            <a:r>
              <a:rPr lang="fr-BE" dirty="0" smtClean="0"/>
              <a:t>Quelques idées</a:t>
            </a:r>
          </a:p>
          <a:p>
            <a:pPr lvl="1"/>
            <a:r>
              <a:rPr lang="fr-BE" dirty="0" smtClean="0"/>
              <a:t>en cas d'utilisation en Belgique, il faut veiller à ce que les applis puissent recevoir et envoyer les messages Kmehr pertinents définis par la Plate-forme eHealth (SumEHR, Recip-e, ...)</a:t>
            </a:r>
          </a:p>
          <a:p>
            <a:pPr lvl="1"/>
            <a:r>
              <a:rPr lang="fr-BE" dirty="0" smtClean="0"/>
              <a:t>cela peut être vérifié au moyen de la procédure d'enregistrement existante, adaptée (davantage modulaire, soutient plus et évalue davantage en continu) et de la publication des modules pour lesquels les applis semblent satisfaire en </a:t>
            </a:r>
            <a:r>
              <a:rPr lang="fr-BE" dirty="0" err="1" smtClean="0"/>
              <a:t>minilabs</a:t>
            </a:r>
            <a:r>
              <a:rPr lang="fr-BE" dirty="0" smtClean="0"/>
              <a:t> aux conditions d'interopérabilité et de sécurité de l'information </a:t>
            </a:r>
          </a:p>
          <a:p>
            <a:pPr lvl="1"/>
            <a:r>
              <a:rPr lang="fr-BE" dirty="0" smtClean="0"/>
              <a:t>cette authentification des applis ou des modules d'applis a pour objectif d'informer les utilisateurs sur la conformité aux conditions d'interopérabilité et de sécurité de l'information</a:t>
            </a:r>
            <a:endParaRPr lang="fr-BE" dirty="0"/>
          </a:p>
          <a:p>
            <a:pPr lvl="1"/>
            <a:endParaRPr lang="fr-BE" dirty="0" smtClean="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70</a:t>
            </a:fld>
            <a:endParaRPr lang="fr-BE" dirty="0"/>
          </a:p>
        </p:txBody>
      </p:sp>
    </p:spTree>
    <p:extLst>
      <p:ext uri="{BB962C8B-B14F-4D97-AF65-F5344CB8AC3E}">
        <p14:creationId xmlns:p14="http://schemas.microsoft.com/office/powerpoint/2010/main" val="2511808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Interopérabilité et labellisation</a:t>
            </a:r>
            <a:endParaRPr lang="fr-BE" dirty="0"/>
          </a:p>
        </p:txBody>
      </p:sp>
      <p:sp>
        <p:nvSpPr>
          <p:cNvPr id="3" name="Content Placeholder 2"/>
          <p:cNvSpPr>
            <a:spLocks noGrp="1"/>
          </p:cNvSpPr>
          <p:nvPr>
            <p:ph idx="1"/>
          </p:nvPr>
        </p:nvSpPr>
        <p:spPr/>
        <p:txBody>
          <a:bodyPr>
            <a:normAutofit lnSpcReduction="10000"/>
          </a:bodyPr>
          <a:lstStyle/>
          <a:p>
            <a:pPr lvl="0"/>
            <a:r>
              <a:rPr lang="fr-BE" dirty="0" smtClean="0"/>
              <a:t>Quelques idées</a:t>
            </a:r>
          </a:p>
          <a:p>
            <a:pPr lvl="1"/>
            <a:r>
              <a:rPr lang="fr-BE" dirty="0" smtClean="0"/>
              <a:t>les modalités d'interopérabilité et les conditions de sécurité de l'information des applis mobiles destinées aux catégories d'utilisateurs pour lesquelles des spécifications ont été fixées à la lumière de l'enregistrement des logiciels (médecins généralistes, pharmaciens, dentistes, infirmiers à domicile, kinésithérapeutes) sont, dans toute la mesure du possible, identiques aux conditions fixées pour ces logiciels</a:t>
            </a:r>
          </a:p>
          <a:p>
            <a:pPr lvl="1"/>
            <a:r>
              <a:rPr lang="fr-BE" dirty="0" smtClean="0"/>
              <a:t>la mise en œuvre technique de certaines conditions (p.ex. les moyens d'authentification à utiliser) peut toutefois être différente</a:t>
            </a:r>
          </a:p>
          <a:p>
            <a:pPr lvl="1"/>
            <a:r>
              <a:rPr lang="fr-BE" dirty="0" smtClean="0"/>
              <a:t>dans la mesure où une appli communique avec une application spécifique, qui est p.ex. mise à la disposition par l'offreur de l'appli, et que les informations sont transmises par cette application spécifique aux logiciels, c'est cette application spécifique qui doit, en premier lieu, satisfaire aux conditions d'interopérabilité</a:t>
            </a:r>
            <a:endParaRPr lang="fr-BE" dirty="0"/>
          </a:p>
          <a:p>
            <a:pPr lvl="1"/>
            <a:endParaRPr lang="fr-BE" dirty="0"/>
          </a:p>
          <a:p>
            <a:endParaRPr lang="fr-BE" dirty="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71</a:t>
            </a:fld>
            <a:endParaRPr lang="fr-BE" dirty="0"/>
          </a:p>
        </p:txBody>
      </p:sp>
    </p:spTree>
    <p:extLst>
      <p:ext uri="{BB962C8B-B14F-4D97-AF65-F5344CB8AC3E}">
        <p14:creationId xmlns:p14="http://schemas.microsoft.com/office/powerpoint/2010/main" val="2382315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smtClean="0"/>
              <a:t>Interopérabilité et labellisation</a:t>
            </a:r>
            <a:endParaRPr lang="fr-BE" dirty="0"/>
          </a:p>
        </p:txBody>
      </p:sp>
      <p:sp>
        <p:nvSpPr>
          <p:cNvPr id="7" name="Content Placeholder 6"/>
          <p:cNvSpPr>
            <a:spLocks noGrp="1"/>
          </p:cNvSpPr>
          <p:nvPr>
            <p:ph idx="1"/>
          </p:nvPr>
        </p:nvSpPr>
        <p:spPr/>
        <p:txBody>
          <a:bodyPr>
            <a:normAutofit lnSpcReduction="10000"/>
          </a:bodyPr>
          <a:lstStyle/>
          <a:p>
            <a:pPr lvl="0"/>
            <a:r>
              <a:rPr lang="fr-BE" dirty="0" smtClean="0"/>
              <a:t>Quelques idées </a:t>
            </a:r>
          </a:p>
          <a:p>
            <a:pPr lvl="1"/>
            <a:r>
              <a:rPr lang="fr-BE" dirty="0" smtClean="0"/>
              <a:t>les dispositifs médicaux sont authentifiés conformément à la réglementation européenne</a:t>
            </a:r>
          </a:p>
          <a:p>
            <a:pPr lvl="2"/>
            <a:r>
              <a:rPr lang="fr-BE" dirty="0" smtClean="0"/>
              <a:t>à l'heure actuelle, l'AR du 18 mars 1999 qui a transposé la Directive européenne en droit belge</a:t>
            </a:r>
          </a:p>
          <a:p>
            <a:pPr lvl="2"/>
            <a:r>
              <a:rPr lang="fr-BE" dirty="0" smtClean="0"/>
              <a:t>cette Directive européenne sera remplacée à bref délai par un Règlement européen avec effet direct dans les Etats membres de l'UE</a:t>
            </a:r>
          </a:p>
          <a:p>
            <a:pPr lvl="2"/>
            <a:r>
              <a:rPr lang="fr-BE" dirty="0" smtClean="0"/>
              <a:t>la publication du nouveau Règlement européen avec application directe dans les Etats membres est prévue pour le mois de juin 2016</a:t>
            </a:r>
          </a:p>
          <a:p>
            <a:pPr lvl="2"/>
            <a:r>
              <a:rPr lang="fr-BE" dirty="0" smtClean="0"/>
              <a:t>toutes les mesures qui sont prises dans la législation belge pour les applis considérées comme des dispositifs médicaux au sens de la réglementation européenne doivent y être conformes</a:t>
            </a:r>
          </a:p>
          <a:p>
            <a:pPr lvl="1"/>
            <a:r>
              <a:rPr lang="fr-BE" dirty="0" smtClean="0"/>
              <a:t>le remboursement en Belgique doit être réglé par les commissions compétentes au sein de l'INAMI, et ce tant pour le remboursement éventuel des prestations du prestataire de soins que pour le remboursement éventuel pour l'acquisition/l'utilisation des applis</a:t>
            </a:r>
            <a:endParaRPr lang="fr-BE" dirty="0"/>
          </a:p>
          <a:p>
            <a:endParaRPr lang="fr-BE" dirty="0" smtClean="0"/>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72</a:t>
            </a:fld>
            <a:endParaRPr lang="fr-BE" dirty="0"/>
          </a:p>
        </p:txBody>
      </p:sp>
    </p:spTree>
    <p:extLst>
      <p:ext uri="{BB962C8B-B14F-4D97-AF65-F5344CB8AC3E}">
        <p14:creationId xmlns:p14="http://schemas.microsoft.com/office/powerpoint/2010/main" val="1398700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Modèle de financement</a:t>
            </a:r>
            <a:endParaRPr lang="fr-BE" dirty="0"/>
          </a:p>
        </p:txBody>
      </p:sp>
      <p:sp>
        <p:nvSpPr>
          <p:cNvPr id="3" name="Content Placeholder 2"/>
          <p:cNvSpPr>
            <a:spLocks noGrp="1"/>
          </p:cNvSpPr>
          <p:nvPr>
            <p:ph idx="1"/>
          </p:nvPr>
        </p:nvSpPr>
        <p:spPr/>
        <p:txBody>
          <a:bodyPr>
            <a:normAutofit lnSpcReduction="10000"/>
          </a:bodyPr>
          <a:lstStyle/>
          <a:p>
            <a:r>
              <a:rPr lang="fr-BE" dirty="0" smtClean="0"/>
              <a:t>De nombreux points restent à analyser et à régler</a:t>
            </a:r>
          </a:p>
          <a:p>
            <a:pPr lvl="1"/>
            <a:r>
              <a:rPr lang="fr-BE" dirty="0" smtClean="0"/>
              <a:t>distinction entre le financement de l'investissement du développement initial et le financement de l'acquisition/de l'utilisation</a:t>
            </a:r>
          </a:p>
          <a:p>
            <a:pPr lvl="1"/>
            <a:r>
              <a:rPr lang="fr-BE" dirty="0" smtClean="0"/>
              <a:t>lors du financement par l'assurance maladie</a:t>
            </a:r>
          </a:p>
          <a:p>
            <a:pPr lvl="2"/>
            <a:r>
              <a:rPr lang="fr-BE" dirty="0" smtClean="0"/>
              <a:t>financement de l'acquisition (p.ex. sur prescription) ? moyennant le respect de certaines conditions (évidence, qualité, interopérabilité, sécurité de l'information), ...)</a:t>
            </a:r>
          </a:p>
          <a:p>
            <a:pPr lvl="2"/>
            <a:r>
              <a:rPr lang="fr-BE" dirty="0" smtClean="0"/>
              <a:t>financement par acte (p.ex. consultation à distance)</a:t>
            </a:r>
          </a:p>
          <a:p>
            <a:pPr lvl="2"/>
            <a:r>
              <a:rPr lang="fr-BE" dirty="0" smtClean="0"/>
              <a:t>financement par ensemble d'actes (système de convention)</a:t>
            </a:r>
          </a:p>
          <a:p>
            <a:pPr lvl="1"/>
            <a:r>
              <a:rPr lang="fr-BE" dirty="0" smtClean="0"/>
              <a:t>financement par acte</a:t>
            </a:r>
          </a:p>
          <a:p>
            <a:pPr lvl="2"/>
            <a:r>
              <a:rPr lang="fr-BE" dirty="0" smtClean="0"/>
              <a:t>nécessité d'un système de traçage</a:t>
            </a:r>
          </a:p>
          <a:p>
            <a:pPr lvl="2"/>
            <a:r>
              <a:rPr lang="fr-BE" dirty="0" smtClean="0"/>
              <a:t>durée minimale obligatoire de l'acte ?</a:t>
            </a:r>
          </a:p>
          <a:p>
            <a:pPr lvl="2"/>
            <a:r>
              <a:rPr lang="fr-BE" dirty="0" smtClean="0"/>
              <a:t>taux de remboursement (par rapport à une consultation ordinaire par ex.)</a:t>
            </a:r>
          </a:p>
          <a:p>
            <a:pPr lvl="1"/>
            <a:r>
              <a:rPr lang="fr-BE" dirty="0" smtClean="0"/>
              <a:t>…</a:t>
            </a:r>
          </a:p>
        </p:txBody>
      </p:sp>
      <p:sp>
        <p:nvSpPr>
          <p:cNvPr id="4" name="Date Placeholder 3"/>
          <p:cNvSpPr>
            <a:spLocks noGrp="1"/>
          </p:cNvSpPr>
          <p:nvPr>
            <p:ph type="dt" sz="half" idx="10"/>
          </p:nvPr>
        </p:nvSpPr>
        <p:spPr/>
        <p:txBody>
          <a:bodyPr/>
          <a:lstStyle/>
          <a:p>
            <a:r>
              <a:rPr lang="fr-BE" dirty="0" smtClean="0"/>
              <a:t>24/03/2016</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73</a:t>
            </a:fld>
            <a:endParaRPr lang="fr-BE" dirty="0"/>
          </a:p>
        </p:txBody>
      </p:sp>
    </p:spTree>
    <p:extLst>
      <p:ext uri="{BB962C8B-B14F-4D97-AF65-F5344CB8AC3E}">
        <p14:creationId xmlns:p14="http://schemas.microsoft.com/office/powerpoint/2010/main" val="37274917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26" y="363865"/>
            <a:ext cx="6587576" cy="649413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AADB71D-6A6A-403E-B8B0-DAC18C9A03D5}" type="slidenum">
              <a:rPr lang="en-US" smtClean="0"/>
              <a:pPr/>
              <a:t>74</a:t>
            </a:fld>
            <a:endParaRPr lang="fr-BE" dirty="0"/>
          </a:p>
        </p:txBody>
      </p:sp>
      <p:sp>
        <p:nvSpPr>
          <p:cNvPr id="3" name="Date Placeholder 2"/>
          <p:cNvSpPr>
            <a:spLocks noGrp="1"/>
          </p:cNvSpPr>
          <p:nvPr>
            <p:ph type="dt" sz="half" idx="10"/>
          </p:nvPr>
        </p:nvSpPr>
        <p:spPr/>
        <p:txBody>
          <a:bodyPr/>
          <a:lstStyle/>
          <a:p>
            <a:r>
              <a:rPr lang="fr-BE" dirty="0" smtClean="0"/>
              <a:t>24/03/2016</a:t>
            </a:r>
            <a:endParaRPr lang="fr-BE" dirty="0"/>
          </a:p>
        </p:txBody>
      </p:sp>
    </p:spTree>
    <p:extLst>
      <p:ext uri="{BB962C8B-B14F-4D97-AF65-F5344CB8AC3E}">
        <p14:creationId xmlns:p14="http://schemas.microsoft.com/office/powerpoint/2010/main" val="13685864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fr-BE" dirty="0" smtClean="0"/>
              <a:t>Merci ! </a:t>
            </a:r>
            <a:r>
              <a:t/>
            </a:r>
            <a:br/>
            <a:r>
              <a:rPr lang="fr-BE" dirty="0" smtClean="0"/>
              <a:t>Des questions ?</a:t>
            </a:r>
            <a:endParaRPr lang="fr-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spTree>
    <p:extLst>
      <p:ext uri="{BB962C8B-B14F-4D97-AF65-F5344CB8AC3E}">
        <p14:creationId xmlns:p14="http://schemas.microsoft.com/office/powerpoint/2010/main" val="3150341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ltLang="en-US" dirty="0" smtClean="0">
                <a:sym typeface="Arial" charset="0"/>
              </a:rPr>
              <a:t>Applis de santé</a:t>
            </a:r>
            <a:r>
              <a:rPr lang="fr-BE" dirty="0" smtClean="0"/>
              <a:t>  </a:t>
            </a:r>
            <a:r>
              <a:rPr lang="fr-BE" altLang="en-US" dirty="0">
                <a:sym typeface="Arial" charset="0"/>
              </a:rPr>
              <a:t>- Exemples</a:t>
            </a: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8</a:t>
            </a:fld>
            <a:endParaRPr lang="fr-BE"/>
          </a:p>
        </p:txBody>
      </p:sp>
      <p:sp>
        <p:nvSpPr>
          <p:cNvPr id="4" name="Content Placeholder 3"/>
          <p:cNvSpPr>
            <a:spLocks noGrp="1"/>
          </p:cNvSpPr>
          <p:nvPr>
            <p:ph idx="1"/>
          </p:nvPr>
        </p:nvSpPr>
        <p:spPr/>
        <p:txBody>
          <a:bodyPr/>
          <a:lstStyle/>
          <a:p>
            <a:r>
              <a:rPr lang="fr-BE" dirty="0" smtClean="0"/>
              <a:t>iHealth – MyVitals</a:t>
            </a:r>
          </a:p>
          <a:p>
            <a:pPr lvl="1"/>
            <a:r>
              <a:rPr lang="fr-BE" dirty="0" smtClean="0"/>
              <a:t>mesure et conserve plusieurs valeurs de santé de base; les valeurs mesurées sont stockées dans l'appli permettant d'accéder directement aux mesures et permettant au patient de voir comment il évolue par rapport à ses objectifs</a:t>
            </a:r>
            <a:endParaRPr lang="fr-B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08" y="3375212"/>
            <a:ext cx="5900514" cy="330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174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ltLang="en-US" dirty="0">
                <a:sym typeface="Arial" charset="0"/>
              </a:rPr>
              <a:t>Applis de santé  - Exemples</a:t>
            </a:r>
          </a:p>
        </p:txBody>
      </p:sp>
      <p:sp>
        <p:nvSpPr>
          <p:cNvPr id="2" name="Date Placeholder 1"/>
          <p:cNvSpPr>
            <a:spLocks noGrp="1"/>
          </p:cNvSpPr>
          <p:nvPr>
            <p:ph type="dt" sz="half" idx="10"/>
          </p:nvPr>
        </p:nvSpPr>
        <p:spPr/>
        <p:txBody>
          <a:bodyPr/>
          <a:lstStyle/>
          <a:p>
            <a:r>
              <a:rPr lang="fr-BE" dirty="0" smtClean="0"/>
              <a:t>24/03/2016</a:t>
            </a:r>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9</a:t>
            </a:fld>
            <a:endParaRPr lang="fr-BE"/>
          </a:p>
        </p:txBody>
      </p:sp>
      <p:sp>
        <p:nvSpPr>
          <p:cNvPr id="4" name="Content Placeholder 3"/>
          <p:cNvSpPr>
            <a:spLocks noGrp="1"/>
          </p:cNvSpPr>
          <p:nvPr>
            <p:ph idx="1"/>
          </p:nvPr>
        </p:nvSpPr>
        <p:spPr/>
        <p:txBody>
          <a:bodyPr/>
          <a:lstStyle/>
          <a:p>
            <a:r>
              <a:rPr lang="fr-BE" dirty="0" smtClean="0"/>
              <a:t>MyDiagnostick </a:t>
            </a:r>
          </a:p>
          <a:p>
            <a:pPr lvl="1"/>
            <a:r>
              <a:rPr lang="fr-BE" dirty="0" smtClean="0"/>
              <a:t>appareil utilisé pour détecter la fibrillation atriale, aussi appelée fibrillation auriculaire (FA), qui est un trouble du rythme cardiaque très fréquent</a:t>
            </a:r>
            <a:endParaRPr lang="fr-B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129" y="3167170"/>
            <a:ext cx="4584095" cy="305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677" y="4327138"/>
            <a:ext cx="1886504" cy="21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08233" y="3696890"/>
            <a:ext cx="2146742" cy="369332"/>
          </a:xfrm>
          <a:prstGeom prst="rect">
            <a:avLst/>
          </a:prstGeom>
        </p:spPr>
        <p:txBody>
          <a:bodyPr wrap="none">
            <a:spAutoFit/>
          </a:bodyPr>
          <a:lstStyle/>
          <a:p>
            <a:r>
              <a:rPr lang="fr-BE" b="1" dirty="0">
                <a:solidFill>
                  <a:srgbClr val="558F28"/>
                </a:solidFill>
                <a:latin typeface="Arial-Black"/>
              </a:rPr>
              <a:t>MY</a:t>
            </a:r>
            <a:r>
              <a:rPr lang="fr-BE" b="1" dirty="0">
                <a:solidFill>
                  <a:srgbClr val="000000"/>
                </a:solidFill>
                <a:latin typeface="Arial-Black"/>
              </a:rPr>
              <a:t>DIAGNOSTICK</a:t>
            </a:r>
            <a:endParaRPr lang="fr-BE" b="1" dirty="0"/>
          </a:p>
        </p:txBody>
      </p:sp>
    </p:spTree>
    <p:extLst>
      <p:ext uri="{BB962C8B-B14F-4D97-AF65-F5344CB8AC3E}">
        <p14:creationId xmlns:p14="http://schemas.microsoft.com/office/powerpoint/2010/main" val="969704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6870</TotalTime>
  <Words>4367</Words>
  <Application>Microsoft Office PowerPoint</Application>
  <PresentationFormat>On-screen Show (4:3)</PresentationFormat>
  <Paragraphs>768</Paragraphs>
  <Slides>75</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Clarity</vt:lpstr>
      <vt:lpstr>Acrobat Document</vt:lpstr>
      <vt:lpstr>Mobile Health</vt:lpstr>
      <vt:lpstr>Structure de l'exposé</vt:lpstr>
      <vt:lpstr>Introduction: Mobile Health (mHealth)</vt:lpstr>
      <vt:lpstr>Introduction: types d'applis</vt:lpstr>
      <vt:lpstr>Introduction: types d'applis</vt:lpstr>
      <vt:lpstr>Introduction: outil médical</vt:lpstr>
      <vt:lpstr>PowerPoint Presentation</vt:lpstr>
      <vt:lpstr>Applis de santé  - Exemples</vt:lpstr>
      <vt:lpstr>Applis de santé  - Exemples</vt:lpstr>
      <vt:lpstr>Applis de santé  - Exemples</vt:lpstr>
      <vt:lpstr>mHealth - Intérêt social</vt:lpstr>
      <vt:lpstr>Applis vs données</vt:lpstr>
      <vt:lpstr>Roadmap 2.0 – Objectifs mHealth</vt:lpstr>
      <vt:lpstr>Roadmap 2.0 – mHealth</vt:lpstr>
      <vt:lpstr>Roadmap 2.0 – Répartition des tâches mHealth </vt:lpstr>
      <vt:lpstr>Roadmap 2.0 – Points d'action mHealth </vt:lpstr>
      <vt:lpstr>Roadmap 2.0 – Points d'action mHealth</vt:lpstr>
      <vt:lpstr>Roadmap 2.0 – Use cases prioritaires</vt:lpstr>
      <vt:lpstr>Roadmap 2.0 – Dates cibles points d'action</vt:lpstr>
      <vt:lpstr>Applications dans le contexte actuel</vt:lpstr>
      <vt:lpstr>Applications dans le contexte actuel</vt:lpstr>
      <vt:lpstr>Applications dans le contexte actuel</vt:lpstr>
      <vt:lpstr>Applications dans le contexte actuel</vt:lpstr>
      <vt:lpstr>  Rôle et responsabilités de la Plate-forme eHealth </vt:lpstr>
      <vt:lpstr>Objectifs la plate-forme eHealth</vt:lpstr>
      <vt:lpstr>10 missions</vt:lpstr>
      <vt:lpstr>10 missions</vt:lpstr>
      <vt:lpstr>10 missions</vt:lpstr>
      <vt:lpstr>Mobile Health &amp; Plate-forme eHealth</vt:lpstr>
      <vt:lpstr>Architecture de base</vt:lpstr>
      <vt:lpstr>10 services de base</vt:lpstr>
      <vt:lpstr>10 services de base</vt:lpstr>
      <vt:lpstr>www.ehealth.fgov.be</vt:lpstr>
      <vt:lpstr>10 services de base</vt:lpstr>
      <vt:lpstr>Gestion intégrée des utilisateurs et des accès Comment cela fonctionne-t-il?</vt:lpstr>
      <vt:lpstr>10 services de base</vt:lpstr>
      <vt:lpstr>Chiffrement destinataire connu</vt:lpstr>
      <vt:lpstr>Chiffrement destinataire connu</vt:lpstr>
      <vt:lpstr>Chiffrement destinataire inconnu</vt:lpstr>
      <vt:lpstr>10 services de base</vt:lpstr>
      <vt:lpstr>Prescription électronique dans les hôpitaux - Timestamping</vt:lpstr>
      <vt:lpstr>10 services de base</vt:lpstr>
      <vt:lpstr>Hubs &amp; Metahub - Schéma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Consentement éclairé </vt:lpstr>
      <vt:lpstr>Consentement éclairé </vt:lpstr>
      <vt:lpstr>eHealthConsent</vt:lpstr>
      <vt:lpstr>Consentement éclairé </vt:lpstr>
      <vt:lpstr>www.patientconsent.be</vt:lpstr>
      <vt:lpstr>www.patientconsent.be/folder</vt:lpstr>
      <vt:lpstr>PowerPoint Presentation</vt:lpstr>
      <vt:lpstr>PowerPoint Presentation</vt:lpstr>
      <vt:lpstr>Digital Health Valley</vt:lpstr>
      <vt:lpstr>Digital Health Valley</vt:lpstr>
      <vt:lpstr>Ecosystème et entrepreneuriat</vt:lpstr>
      <vt:lpstr>Ecosystème et entrepreneuriat</vt:lpstr>
      <vt:lpstr>Toolbox</vt:lpstr>
      <vt:lpstr>Toolbox</vt:lpstr>
      <vt:lpstr>Toolbox</vt:lpstr>
      <vt:lpstr>Interopérabilité et labellisation</vt:lpstr>
      <vt:lpstr>Interopérabilité et labellisation</vt:lpstr>
      <vt:lpstr>Interopérabilité et labellisation</vt:lpstr>
      <vt:lpstr>Interopérabilité et labellisation</vt:lpstr>
      <vt:lpstr>Modèle de financement</vt:lpstr>
      <vt:lpstr>PowerPoint Presentation</vt:lpstr>
      <vt:lpstr>Merci !  Des questions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Els Van Laere</cp:lastModifiedBy>
  <cp:revision>365</cp:revision>
  <cp:lastPrinted>2015-01-05T10:57:53Z</cp:lastPrinted>
  <dcterms:created xsi:type="dcterms:W3CDTF">2014-04-14T09:14:56Z</dcterms:created>
  <dcterms:modified xsi:type="dcterms:W3CDTF">2016-06-06T12:32:21Z</dcterms:modified>
</cp:coreProperties>
</file>